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sldIdLst>
    <p:sldId id="256" r:id="rId2"/>
    <p:sldId id="257" r:id="rId3"/>
    <p:sldId id="258" r:id="rId4"/>
    <p:sldId id="347" r:id="rId5"/>
    <p:sldId id="259" r:id="rId6"/>
    <p:sldId id="333" r:id="rId7"/>
    <p:sldId id="320" r:id="rId8"/>
    <p:sldId id="261" r:id="rId9"/>
    <p:sldId id="263" r:id="rId10"/>
    <p:sldId id="262" r:id="rId11"/>
    <p:sldId id="264" r:id="rId12"/>
    <p:sldId id="265" r:id="rId13"/>
    <p:sldId id="334" r:id="rId14"/>
    <p:sldId id="266" r:id="rId15"/>
    <p:sldId id="267" r:id="rId16"/>
    <p:sldId id="268" r:id="rId17"/>
    <p:sldId id="322" r:id="rId18"/>
    <p:sldId id="321" r:id="rId19"/>
    <p:sldId id="269" r:id="rId20"/>
    <p:sldId id="272" r:id="rId21"/>
    <p:sldId id="337" r:id="rId22"/>
    <p:sldId id="342" r:id="rId23"/>
    <p:sldId id="343" r:id="rId24"/>
    <p:sldId id="340" r:id="rId25"/>
    <p:sldId id="348" r:id="rId26"/>
    <p:sldId id="341" r:id="rId27"/>
    <p:sldId id="344" r:id="rId28"/>
    <p:sldId id="345" r:id="rId29"/>
    <p:sldId id="339" r:id="rId30"/>
    <p:sldId id="346" r:id="rId31"/>
    <p:sldId id="281" r:id="rId32"/>
    <p:sldId id="280" r:id="rId33"/>
    <p:sldId id="283" r:id="rId34"/>
    <p:sldId id="284" r:id="rId35"/>
    <p:sldId id="286" r:id="rId36"/>
    <p:sldId id="287" r:id="rId37"/>
    <p:sldId id="288" r:id="rId38"/>
    <p:sldId id="289" r:id="rId39"/>
    <p:sldId id="290" r:id="rId40"/>
    <p:sldId id="291" r:id="rId41"/>
    <p:sldId id="292" r:id="rId42"/>
    <p:sldId id="336" r:id="rId43"/>
    <p:sldId id="335" r:id="rId44"/>
    <p:sldId id="294" r:id="rId45"/>
    <p:sldId id="323" r:id="rId46"/>
    <p:sldId id="295" r:id="rId47"/>
    <p:sldId id="324" r:id="rId48"/>
    <p:sldId id="325" r:id="rId49"/>
    <p:sldId id="296" r:id="rId50"/>
    <p:sldId id="297" r:id="rId51"/>
    <p:sldId id="298" r:id="rId52"/>
    <p:sldId id="299" r:id="rId53"/>
    <p:sldId id="300" r:id="rId54"/>
    <p:sldId id="301" r:id="rId55"/>
    <p:sldId id="302" r:id="rId56"/>
    <p:sldId id="303" r:id="rId57"/>
    <p:sldId id="326"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Lst>
  <p:sldSz cx="9144000" cy="6858000" type="screen4x3"/>
  <p:notesSz cx="7099300" cy="10234613"/>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71">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752" y="290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171"/>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79" name="AutoShape 6"/>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0" name="AutoShape 7"/>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1" name="AutoShape 8"/>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2" name="AutoShape 9"/>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3" name="AutoShape 10"/>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4" name="AutoShape 11"/>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5" name="Text Box 12"/>
          <p:cNvSpPr txBox="1">
            <a:spLocks noChangeArrowheads="1"/>
          </p:cNvSpPr>
          <p:nvPr/>
        </p:nvSpPr>
        <p:spPr bwMode="auto">
          <a:xfrm>
            <a:off x="0" y="0"/>
            <a:ext cx="30988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6" name="Text Box 13"/>
          <p:cNvSpPr txBox="1">
            <a:spLocks noChangeArrowheads="1"/>
          </p:cNvSpPr>
          <p:nvPr/>
        </p:nvSpPr>
        <p:spPr bwMode="auto">
          <a:xfrm>
            <a:off x="4027488" y="0"/>
            <a:ext cx="30988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087" name="Rectangle 14"/>
          <p:cNvSpPr>
            <a:spLocks noGrp="1" noChangeArrowheads="1"/>
          </p:cNvSpPr>
          <p:nvPr>
            <p:ph type="sldImg"/>
          </p:nvPr>
        </p:nvSpPr>
        <p:spPr bwMode="auto">
          <a:xfrm>
            <a:off x="946150" y="757238"/>
            <a:ext cx="5135563" cy="3852862"/>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930275" y="4879975"/>
            <a:ext cx="5172075"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10" tIns="48605" rIns="97210" bIns="48605" numCol="1" anchor="t" anchorCtr="0" compatLnSpc="1">
            <a:prstTxWarp prst="textNoShape">
              <a:avLst/>
            </a:prstTxWarp>
          </a:bodyPr>
          <a:lstStyle/>
          <a:p>
            <a:pPr lvl="0"/>
            <a:endParaRPr lang="en-US" altLang="en-US" noProof="0" smtClean="0"/>
          </a:p>
        </p:txBody>
      </p:sp>
      <p:sp>
        <p:nvSpPr>
          <p:cNvPr id="3089" name="Text Box 16"/>
          <p:cNvSpPr txBox="1">
            <a:spLocks noChangeArrowheads="1"/>
          </p:cNvSpPr>
          <p:nvPr/>
        </p:nvSpPr>
        <p:spPr bwMode="auto">
          <a:xfrm>
            <a:off x="0" y="9761538"/>
            <a:ext cx="3098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
        <p:nvSpPr>
          <p:cNvPr id="3" name="Rectangle 17"/>
          <p:cNvSpPr>
            <a:spLocks noGrp="1" noChangeArrowheads="1"/>
          </p:cNvSpPr>
          <p:nvPr>
            <p:ph type="sldNum"/>
          </p:nvPr>
        </p:nvSpPr>
        <p:spPr bwMode="auto">
          <a:xfrm>
            <a:off x="4027488" y="9761538"/>
            <a:ext cx="3081337"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210" tIns="48605" rIns="97210" bIns="48605" numCol="1" anchor="b" anchorCtr="0" compatLnSpc="1">
            <a:prstTxWarp prst="textNoShape">
              <a:avLst/>
            </a:prstTxWarp>
          </a:bodyPr>
          <a:lstStyle>
            <a:lvl1pPr algn="r" eaLnBrk="1" hangingPunct="1">
              <a:buClrTx/>
              <a:buSzPct val="100000"/>
              <a:buFontTx/>
              <a:buNone/>
              <a:tabLst>
                <a:tab pos="0" algn="l"/>
                <a:tab pos="486049" algn="l"/>
                <a:tab pos="972099" algn="l"/>
                <a:tab pos="1458148" algn="l"/>
                <a:tab pos="1944197" algn="l"/>
                <a:tab pos="2430247" algn="l"/>
                <a:tab pos="2916296" algn="l"/>
                <a:tab pos="3402345" algn="l"/>
                <a:tab pos="3888395" algn="l"/>
                <a:tab pos="4374444" algn="l"/>
                <a:tab pos="4860493" algn="l"/>
                <a:tab pos="5346543" algn="l"/>
                <a:tab pos="5832592" algn="l"/>
                <a:tab pos="6318641" algn="l"/>
                <a:tab pos="6804690" algn="l"/>
                <a:tab pos="7290740" algn="l"/>
                <a:tab pos="7776789" algn="l"/>
                <a:tab pos="8262838" algn="l"/>
                <a:tab pos="8748888" algn="l"/>
                <a:tab pos="9234937" algn="l"/>
                <a:tab pos="9720986" algn="l"/>
              </a:tabLst>
              <a:defRPr sz="1300" smtClean="0">
                <a:solidFill>
                  <a:srgbClr val="000000"/>
                </a:solidFill>
                <a:latin typeface="Times New Roman" panose="02020603050405020304" pitchFamily="18" charset="0"/>
                <a:cs typeface="Segoe UI" panose="020B0502040204020203" pitchFamily="34" charset="0"/>
              </a:defRPr>
            </a:lvl1pPr>
          </a:lstStyle>
          <a:p>
            <a:pPr>
              <a:defRPr/>
            </a:pPr>
            <a:fld id="{4F26ACDB-F5CB-4821-ADD6-BECA89A78023}" type="slidenum">
              <a:rPr lang="en-US" altLang="en-US"/>
              <a:pPr>
                <a:defRPr/>
              </a:pPr>
              <a:t>‹#›</a:t>
            </a:fld>
            <a:endParaRPr lang="en-US" altLang="en-US"/>
          </a:p>
        </p:txBody>
      </p:sp>
    </p:spTree>
    <p:extLst>
      <p:ext uri="{BB962C8B-B14F-4D97-AF65-F5344CB8AC3E}">
        <p14:creationId xmlns:p14="http://schemas.microsoft.com/office/powerpoint/2010/main" val="35347822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F87E495-A2D3-4F89-AC70-7B1D57788A0D}" type="slidenum">
              <a:rPr lang="en-US" altLang="en-US">
                <a:solidFill>
                  <a:srgbClr val="000000"/>
                </a:solidFill>
                <a:latin typeface="Times New Roman" panose="02020603050405020304" pitchFamily="18" charset="0"/>
              </a:rPr>
              <a:pPr>
                <a:buClrTx/>
                <a:buFontTx/>
                <a:buNone/>
              </a:pPr>
              <a:t>1</a:t>
            </a:fld>
            <a:endParaRPr lang="en-US" altLang="en-US">
              <a:solidFill>
                <a:srgbClr val="000000"/>
              </a:solidFill>
              <a:latin typeface="Times New Roman" panose="02020603050405020304" pitchFamily="18" charset="0"/>
            </a:endParaRPr>
          </a:p>
        </p:txBody>
      </p:sp>
      <p:sp>
        <p:nvSpPr>
          <p:cNvPr id="5123"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49378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BF87E46-D691-4A0B-BFF8-ABFD5A407DF3}" type="slidenum">
              <a:rPr lang="en-US" altLang="en-US">
                <a:solidFill>
                  <a:srgbClr val="000000"/>
                </a:solidFill>
                <a:latin typeface="Times New Roman" panose="02020603050405020304" pitchFamily="18" charset="0"/>
              </a:rPr>
              <a:pPr>
                <a:buClrTx/>
                <a:buFontTx/>
                <a:buNone/>
              </a:pPr>
              <a:t>11</a:t>
            </a:fld>
            <a:endParaRPr lang="en-US" altLang="en-US">
              <a:solidFill>
                <a:srgbClr val="000000"/>
              </a:solidFill>
              <a:latin typeface="Times New Roman" panose="02020603050405020304" pitchFamily="18" charset="0"/>
            </a:endParaRPr>
          </a:p>
        </p:txBody>
      </p:sp>
      <p:sp>
        <p:nvSpPr>
          <p:cNvPr id="21507" name="Text Box 1"/>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49DB33F4-C598-4099-B451-69CB203F9606}" type="slidenum">
              <a:rPr lang="en-US" altLang="en-US" sz="1300">
                <a:solidFill>
                  <a:srgbClr val="000000"/>
                </a:solidFill>
              </a:rPr>
              <a:pPr algn="r" eaLnBrk="1" hangingPunct="1">
                <a:buClrTx/>
                <a:buFontTx/>
                <a:buNone/>
              </a:pPr>
              <a:t>11</a:t>
            </a:fld>
            <a:endParaRPr lang="en-US" altLang="en-US" sz="1300">
              <a:solidFill>
                <a:srgbClr val="000000"/>
              </a:solidFill>
            </a:endParaRPr>
          </a:p>
        </p:txBody>
      </p:sp>
      <p:sp>
        <p:nvSpPr>
          <p:cNvPr id="21508" name="Rectangle 2"/>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69368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30B26CD-CA9C-4305-9A2D-17F32883019C}" type="slidenum">
              <a:rPr lang="en-US" altLang="en-US">
                <a:solidFill>
                  <a:srgbClr val="000000"/>
                </a:solidFill>
                <a:latin typeface="Times New Roman" panose="02020603050405020304" pitchFamily="18" charset="0"/>
              </a:rPr>
              <a:pPr>
                <a:buClrTx/>
                <a:buFontTx/>
                <a:buNone/>
              </a:pPr>
              <a:t>12</a:t>
            </a:fld>
            <a:endParaRPr lang="en-US" altLang="en-US">
              <a:solidFill>
                <a:srgbClr val="000000"/>
              </a:solidFill>
              <a:latin typeface="Times New Roman" panose="02020603050405020304" pitchFamily="18" charset="0"/>
            </a:endParaRPr>
          </a:p>
        </p:txBody>
      </p:sp>
      <p:sp>
        <p:nvSpPr>
          <p:cNvPr id="23555" name="Text Box 1"/>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54D2BCED-1DF5-4865-93A1-E351601F390B}" type="slidenum">
              <a:rPr lang="en-US" altLang="en-US" sz="1300">
                <a:solidFill>
                  <a:srgbClr val="000000"/>
                </a:solidFill>
              </a:rPr>
              <a:pPr algn="r" eaLnBrk="1" hangingPunct="1">
                <a:buClrTx/>
                <a:buFontTx/>
                <a:buNone/>
              </a:pPr>
              <a:t>12</a:t>
            </a:fld>
            <a:endParaRPr lang="en-US" altLang="en-US" sz="1300">
              <a:solidFill>
                <a:srgbClr val="000000"/>
              </a:solidFill>
            </a:endParaRPr>
          </a:p>
        </p:txBody>
      </p:sp>
      <p:sp>
        <p:nvSpPr>
          <p:cNvPr id="23556" name="Rectangle 2"/>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88011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74A16A0-10AB-4336-8BC9-711813AEE2D6}" type="slidenum">
              <a:rPr lang="en-US" altLang="en-US">
                <a:solidFill>
                  <a:srgbClr val="000000"/>
                </a:solidFill>
                <a:latin typeface="Times New Roman" panose="02020603050405020304" pitchFamily="18" charset="0"/>
              </a:rPr>
              <a:pPr>
                <a:buClrTx/>
                <a:buFontTx/>
                <a:buNone/>
              </a:pPr>
              <a:t>13</a:t>
            </a:fld>
            <a:endParaRPr lang="en-US" altLang="en-US">
              <a:solidFill>
                <a:srgbClr val="000000"/>
              </a:solidFill>
              <a:latin typeface="Times New Roman" panose="02020603050405020304" pitchFamily="18" charset="0"/>
            </a:endParaRPr>
          </a:p>
        </p:txBody>
      </p:sp>
      <p:sp>
        <p:nvSpPr>
          <p:cNvPr id="7171" name="Rectangle 1"/>
          <p:cNvSpPr txBox="1">
            <a:spLocks noChangeArrowheads="1" noTextEdit="1"/>
          </p:cNvSpPr>
          <p:nvPr>
            <p:ph type="sldImg"/>
          </p:nvPr>
        </p:nvSpPr>
        <p:spPr>
          <a:xfrm>
            <a:off x="957263" y="755650"/>
            <a:ext cx="5030787" cy="37750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Text Box 2"/>
          <p:cNvSpPr txBox="1">
            <a:spLocks noChangeArrowheads="1"/>
          </p:cNvSpPr>
          <p:nvPr/>
        </p:nvSpPr>
        <p:spPr bwMode="auto">
          <a:xfrm>
            <a:off x="695325" y="4783138"/>
            <a:ext cx="555625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62976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FDB6E43-F878-4D63-A6C7-3DB515BEEFAF}" type="slidenum">
              <a:rPr lang="en-US" altLang="en-US">
                <a:solidFill>
                  <a:srgbClr val="000000"/>
                </a:solidFill>
                <a:latin typeface="Times New Roman" panose="02020603050405020304" pitchFamily="18" charset="0"/>
              </a:rPr>
              <a:pPr>
                <a:buClrTx/>
                <a:buFontTx/>
                <a:buNone/>
              </a:pPr>
              <a:t>14</a:t>
            </a:fld>
            <a:endParaRPr lang="en-US" altLang="en-US">
              <a:solidFill>
                <a:srgbClr val="000000"/>
              </a:solidFill>
              <a:latin typeface="Times New Roman" panose="02020603050405020304" pitchFamily="18" charset="0"/>
            </a:endParaRPr>
          </a:p>
        </p:txBody>
      </p:sp>
      <p:sp>
        <p:nvSpPr>
          <p:cNvPr id="25603" name="Rectangle 1"/>
          <p:cNvSpPr txBox="1">
            <a:spLocks noChangeArrowheads="1" noTextEdit="1"/>
          </p:cNvSpPr>
          <p:nvPr>
            <p:ph type="sldImg"/>
          </p:nvPr>
        </p:nvSpPr>
        <p:spPr>
          <a:xfrm>
            <a:off x="946150" y="757238"/>
            <a:ext cx="5138738" cy="38560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930275" y="4879975"/>
            <a:ext cx="5175250" cy="461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93668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9DA09E3-0F97-4A0D-9E78-C31BFF6F9795}" type="slidenum">
              <a:rPr lang="en-US" altLang="en-US">
                <a:solidFill>
                  <a:srgbClr val="000000"/>
                </a:solidFill>
                <a:latin typeface="Times New Roman" panose="02020603050405020304" pitchFamily="18" charset="0"/>
              </a:rPr>
              <a:pPr>
                <a:buClrTx/>
                <a:buFontTx/>
                <a:buNone/>
              </a:pPr>
              <a:t>15</a:t>
            </a:fld>
            <a:endParaRPr lang="en-US" altLang="en-US">
              <a:solidFill>
                <a:srgbClr val="000000"/>
              </a:solidFill>
              <a:latin typeface="Times New Roman" panose="02020603050405020304" pitchFamily="18" charset="0"/>
            </a:endParaRPr>
          </a:p>
        </p:txBody>
      </p:sp>
      <p:sp>
        <p:nvSpPr>
          <p:cNvPr id="27651" name="Rectangle 1"/>
          <p:cNvSpPr txBox="1">
            <a:spLocks noChangeArrowheads="1" noTextEdit="1"/>
          </p:cNvSpPr>
          <p:nvPr>
            <p:ph type="sldImg"/>
          </p:nvPr>
        </p:nvSpPr>
        <p:spPr>
          <a:xfrm>
            <a:off x="946150" y="757238"/>
            <a:ext cx="5138738" cy="38560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txBox="1">
            <a:spLocks noChangeArrowheads="1"/>
          </p:cNvSpPr>
          <p:nvPr/>
        </p:nvSpPr>
        <p:spPr bwMode="auto">
          <a:xfrm>
            <a:off x="930275" y="4879975"/>
            <a:ext cx="5175250" cy="461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63823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F5F14E3-4609-4C3C-B415-8CF06FF44362}" type="slidenum">
              <a:rPr lang="en-US" altLang="en-US">
                <a:solidFill>
                  <a:srgbClr val="000000"/>
                </a:solidFill>
                <a:latin typeface="Times New Roman" panose="02020603050405020304" pitchFamily="18" charset="0"/>
              </a:rPr>
              <a:pPr>
                <a:buClrTx/>
                <a:buFontTx/>
                <a:buNone/>
              </a:pPr>
              <a:t>16</a:t>
            </a:fld>
            <a:endParaRPr lang="en-US" altLang="en-US">
              <a:solidFill>
                <a:srgbClr val="000000"/>
              </a:solidFill>
              <a:latin typeface="Times New Roman" panose="02020603050405020304" pitchFamily="18" charset="0"/>
            </a:endParaRPr>
          </a:p>
        </p:txBody>
      </p:sp>
      <p:sp>
        <p:nvSpPr>
          <p:cNvPr id="29699" name="Rectangle 1"/>
          <p:cNvSpPr txBox="1">
            <a:spLocks noChangeArrowheads="1" noTextEdit="1"/>
          </p:cNvSpPr>
          <p:nvPr>
            <p:ph type="sldImg"/>
          </p:nvPr>
        </p:nvSpPr>
        <p:spPr>
          <a:xfrm>
            <a:off x="946150" y="757238"/>
            <a:ext cx="5138738" cy="38560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930275" y="4879975"/>
            <a:ext cx="5175250" cy="461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13781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C9A4579-BA92-434A-84BC-F443346E561F}" type="slidenum">
              <a:rPr lang="en-US" altLang="en-US">
                <a:solidFill>
                  <a:srgbClr val="000000"/>
                </a:solidFill>
                <a:latin typeface="Times New Roman" panose="02020603050405020304" pitchFamily="18" charset="0"/>
              </a:rPr>
              <a:pPr>
                <a:buClrTx/>
                <a:buFontTx/>
                <a:buNone/>
              </a:pPr>
              <a:t>17</a:t>
            </a:fld>
            <a:endParaRPr lang="en-US" altLang="en-US">
              <a:solidFill>
                <a:srgbClr val="000000"/>
              </a:solidFill>
              <a:latin typeface="Times New Roman" panose="02020603050405020304" pitchFamily="18" charset="0"/>
            </a:endParaRPr>
          </a:p>
        </p:txBody>
      </p:sp>
      <p:sp>
        <p:nvSpPr>
          <p:cNvPr id="31747" name="Rectangle 1"/>
          <p:cNvSpPr txBox="1">
            <a:spLocks noChangeArrowheads="1" noTextEdit="1"/>
          </p:cNvSpPr>
          <p:nvPr>
            <p:ph type="sldImg"/>
          </p:nvPr>
        </p:nvSpPr>
        <p:spPr>
          <a:xfrm>
            <a:off x="946150" y="757238"/>
            <a:ext cx="5138738" cy="38560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txBox="1">
            <a:spLocks noChangeArrowheads="1"/>
          </p:cNvSpPr>
          <p:nvPr/>
        </p:nvSpPr>
        <p:spPr bwMode="auto">
          <a:xfrm>
            <a:off x="930275" y="4879975"/>
            <a:ext cx="5175250" cy="461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64812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C9A4579-BA92-434A-84BC-F443346E561F}" type="slidenum">
              <a:rPr lang="en-US" altLang="en-US">
                <a:solidFill>
                  <a:srgbClr val="000000"/>
                </a:solidFill>
                <a:latin typeface="Times New Roman" panose="02020603050405020304" pitchFamily="18" charset="0"/>
              </a:rPr>
              <a:pPr>
                <a:buClrTx/>
                <a:buFontTx/>
                <a:buNone/>
              </a:pPr>
              <a:t>18</a:t>
            </a:fld>
            <a:endParaRPr lang="en-US" altLang="en-US">
              <a:solidFill>
                <a:srgbClr val="000000"/>
              </a:solidFill>
              <a:latin typeface="Times New Roman" panose="02020603050405020304" pitchFamily="18" charset="0"/>
            </a:endParaRPr>
          </a:p>
        </p:txBody>
      </p:sp>
      <p:sp>
        <p:nvSpPr>
          <p:cNvPr id="31747" name="Rectangle 1"/>
          <p:cNvSpPr txBox="1">
            <a:spLocks noChangeArrowheads="1" noTextEdit="1"/>
          </p:cNvSpPr>
          <p:nvPr>
            <p:ph type="sldImg"/>
          </p:nvPr>
        </p:nvSpPr>
        <p:spPr>
          <a:xfrm>
            <a:off x="946150" y="757238"/>
            <a:ext cx="5138738" cy="38560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txBox="1">
            <a:spLocks noChangeArrowheads="1"/>
          </p:cNvSpPr>
          <p:nvPr/>
        </p:nvSpPr>
        <p:spPr bwMode="auto">
          <a:xfrm>
            <a:off x="930275" y="4879975"/>
            <a:ext cx="5175250" cy="461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362123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C9A4579-BA92-434A-84BC-F443346E561F}" type="slidenum">
              <a:rPr lang="en-US" altLang="en-US">
                <a:solidFill>
                  <a:srgbClr val="000000"/>
                </a:solidFill>
                <a:latin typeface="Times New Roman" panose="02020603050405020304" pitchFamily="18" charset="0"/>
              </a:rPr>
              <a:pPr>
                <a:buClrTx/>
                <a:buFontTx/>
                <a:buNone/>
              </a:pPr>
              <a:t>19</a:t>
            </a:fld>
            <a:endParaRPr lang="en-US" altLang="en-US">
              <a:solidFill>
                <a:srgbClr val="000000"/>
              </a:solidFill>
              <a:latin typeface="Times New Roman" panose="02020603050405020304" pitchFamily="18" charset="0"/>
            </a:endParaRPr>
          </a:p>
        </p:txBody>
      </p:sp>
      <p:sp>
        <p:nvSpPr>
          <p:cNvPr id="31747" name="Rectangle 1"/>
          <p:cNvSpPr txBox="1">
            <a:spLocks noChangeArrowheads="1" noTextEdit="1"/>
          </p:cNvSpPr>
          <p:nvPr>
            <p:ph type="sldImg"/>
          </p:nvPr>
        </p:nvSpPr>
        <p:spPr>
          <a:xfrm>
            <a:off x="946150" y="757238"/>
            <a:ext cx="5138738" cy="38560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txBox="1">
            <a:spLocks noChangeArrowheads="1"/>
          </p:cNvSpPr>
          <p:nvPr/>
        </p:nvSpPr>
        <p:spPr bwMode="auto">
          <a:xfrm>
            <a:off x="930275" y="4879975"/>
            <a:ext cx="5175250" cy="461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83755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1980CEC-04E7-47E7-9D9C-172DC2580CF9}" type="slidenum">
              <a:rPr lang="en-US" altLang="en-US">
                <a:solidFill>
                  <a:srgbClr val="000000"/>
                </a:solidFill>
                <a:latin typeface="Times New Roman" panose="02020603050405020304" pitchFamily="18" charset="0"/>
              </a:rPr>
              <a:pPr>
                <a:buClrTx/>
                <a:buFontTx/>
                <a:buNone/>
              </a:pPr>
              <a:t>20</a:t>
            </a:fld>
            <a:endParaRPr lang="en-US" altLang="en-US">
              <a:solidFill>
                <a:srgbClr val="000000"/>
              </a:solidFill>
              <a:latin typeface="Times New Roman" panose="02020603050405020304" pitchFamily="18" charset="0"/>
            </a:endParaRPr>
          </a:p>
        </p:txBody>
      </p:sp>
      <p:sp>
        <p:nvSpPr>
          <p:cNvPr id="37891"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11200" y="4862513"/>
            <a:ext cx="5678488" cy="46386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96540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74A16A0-10AB-4336-8BC9-711813AEE2D6}" type="slidenum">
              <a:rPr lang="en-US" altLang="en-US">
                <a:solidFill>
                  <a:srgbClr val="000000"/>
                </a:solidFill>
                <a:latin typeface="Times New Roman" panose="02020603050405020304" pitchFamily="18" charset="0"/>
              </a:rPr>
              <a:pPr>
                <a:buClrTx/>
                <a:buFontTx/>
                <a:buNone/>
              </a:pPr>
              <a:t>2</a:t>
            </a:fld>
            <a:endParaRPr lang="en-US" altLang="en-US">
              <a:solidFill>
                <a:srgbClr val="000000"/>
              </a:solidFill>
              <a:latin typeface="Times New Roman" panose="02020603050405020304" pitchFamily="18" charset="0"/>
            </a:endParaRPr>
          </a:p>
        </p:txBody>
      </p:sp>
      <p:sp>
        <p:nvSpPr>
          <p:cNvPr id="7171" name="Rectangle 1"/>
          <p:cNvSpPr txBox="1">
            <a:spLocks noChangeArrowheads="1" noTextEdit="1"/>
          </p:cNvSpPr>
          <p:nvPr>
            <p:ph type="sldImg"/>
          </p:nvPr>
        </p:nvSpPr>
        <p:spPr>
          <a:xfrm>
            <a:off x="957263" y="755650"/>
            <a:ext cx="5030787" cy="37750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Text Box 2"/>
          <p:cNvSpPr txBox="1">
            <a:spLocks noChangeArrowheads="1"/>
          </p:cNvSpPr>
          <p:nvPr/>
        </p:nvSpPr>
        <p:spPr bwMode="auto">
          <a:xfrm>
            <a:off x="695325" y="4783138"/>
            <a:ext cx="555625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751920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202E7D9-7CDC-4BE5-87C6-96D1F861B465}" type="slidenum">
              <a:rPr lang="en-US" altLang="en-US">
                <a:solidFill>
                  <a:srgbClr val="000000"/>
                </a:solidFill>
                <a:latin typeface="Times New Roman" panose="02020603050405020304" pitchFamily="18" charset="0"/>
              </a:rPr>
              <a:pPr>
                <a:buClrTx/>
                <a:buFontTx/>
                <a:buNone/>
              </a:pPr>
              <a:t>23</a:t>
            </a:fld>
            <a:endParaRPr lang="en-US" altLang="en-US">
              <a:solidFill>
                <a:srgbClr val="000000"/>
              </a:solidFill>
              <a:latin typeface="Times New Roman" panose="02020603050405020304" pitchFamily="18" charset="0"/>
            </a:endParaRPr>
          </a:p>
        </p:txBody>
      </p:sp>
      <p:sp>
        <p:nvSpPr>
          <p:cNvPr id="58371"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txBox="1">
            <a:spLocks noChangeArrowheads="1"/>
          </p:cNvSpPr>
          <p:nvPr/>
        </p:nvSpPr>
        <p:spPr bwMode="auto">
          <a:xfrm>
            <a:off x="711200" y="4862513"/>
            <a:ext cx="5678488" cy="46386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3875149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F692AEA3-866D-4AD3-8338-1271E725EA94}" type="slidenum">
              <a:rPr lang="en-US" altLang="en-US">
                <a:solidFill>
                  <a:srgbClr val="000000"/>
                </a:solidFill>
                <a:latin typeface="Times New Roman" panose="02020603050405020304" pitchFamily="18" charset="0"/>
              </a:rPr>
              <a:pPr>
                <a:buClrTx/>
                <a:buFontTx/>
                <a:buNone/>
              </a:pPr>
              <a:t>31</a:t>
            </a:fld>
            <a:endParaRPr lang="en-US" altLang="en-US">
              <a:solidFill>
                <a:srgbClr val="000000"/>
              </a:solidFill>
              <a:latin typeface="Times New Roman" panose="02020603050405020304" pitchFamily="18" charset="0"/>
            </a:endParaRPr>
          </a:p>
        </p:txBody>
      </p:sp>
      <p:sp>
        <p:nvSpPr>
          <p:cNvPr id="56323"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p:cNvSpPr txBox="1">
            <a:spLocks noChangeArrowheads="1"/>
          </p:cNvSpPr>
          <p:nvPr/>
        </p:nvSpPr>
        <p:spPr bwMode="auto">
          <a:xfrm>
            <a:off x="711200" y="4862513"/>
            <a:ext cx="5678488" cy="46386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46062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75359E9-6BC5-41E0-AE59-61919F773E52}" type="slidenum">
              <a:rPr lang="en-US" altLang="en-US">
                <a:solidFill>
                  <a:srgbClr val="000000"/>
                </a:solidFill>
                <a:latin typeface="Times New Roman" panose="02020603050405020304" pitchFamily="18" charset="0"/>
              </a:rPr>
              <a:pPr>
                <a:buClrTx/>
                <a:buFontTx/>
                <a:buNone/>
              </a:pPr>
              <a:t>32</a:t>
            </a:fld>
            <a:endParaRPr lang="en-US" altLang="en-US">
              <a:solidFill>
                <a:srgbClr val="000000"/>
              </a:solidFill>
              <a:latin typeface="Times New Roman" panose="02020603050405020304" pitchFamily="18" charset="0"/>
            </a:endParaRPr>
          </a:p>
        </p:txBody>
      </p:sp>
      <p:sp>
        <p:nvSpPr>
          <p:cNvPr id="54275"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55721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2DBECE2-0771-4BDD-A56C-82EFD76B040F}" type="slidenum">
              <a:rPr lang="en-US" altLang="en-US">
                <a:solidFill>
                  <a:srgbClr val="000000"/>
                </a:solidFill>
                <a:latin typeface="Times New Roman" panose="02020603050405020304" pitchFamily="18" charset="0"/>
              </a:rPr>
              <a:pPr>
                <a:buClrTx/>
                <a:buFontTx/>
                <a:buNone/>
              </a:pPr>
              <a:t>33</a:t>
            </a:fld>
            <a:endParaRPr lang="en-US" altLang="en-US">
              <a:solidFill>
                <a:srgbClr val="000000"/>
              </a:solidFill>
              <a:latin typeface="Times New Roman" panose="02020603050405020304" pitchFamily="18" charset="0"/>
            </a:endParaRPr>
          </a:p>
        </p:txBody>
      </p:sp>
      <p:sp>
        <p:nvSpPr>
          <p:cNvPr id="60419" name="Text Box 1"/>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2131B5DD-8948-4776-B497-5453471B22C1}" type="slidenum">
              <a:rPr lang="en-US" altLang="en-US" sz="1300">
                <a:solidFill>
                  <a:srgbClr val="000000"/>
                </a:solidFill>
              </a:rPr>
              <a:pPr algn="r" eaLnBrk="1" hangingPunct="1">
                <a:buClrTx/>
                <a:buFontTx/>
                <a:buNone/>
              </a:pPr>
              <a:t>33</a:t>
            </a:fld>
            <a:endParaRPr lang="en-US" altLang="en-US" sz="1300">
              <a:solidFill>
                <a:srgbClr val="000000"/>
              </a:solidFill>
            </a:endParaRPr>
          </a:p>
        </p:txBody>
      </p:sp>
      <p:sp>
        <p:nvSpPr>
          <p:cNvPr id="60420" name="Rectangle 2"/>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75"/>
              </a:spcBef>
              <a:buClrTx/>
            </a:pPr>
            <a:r>
              <a:rPr lang="en-US" altLang="en-US" sz="1300">
                <a:solidFill>
                  <a:srgbClr val="000000"/>
                </a:solidFill>
                <a:latin typeface="Times New Roman" panose="02020603050405020304" pitchFamily="18" charset="0"/>
              </a:rPr>
              <a:t>Utah Genetic Reference Project</a:t>
            </a:r>
          </a:p>
          <a:p>
            <a:pPr eaLnBrk="1" hangingPunct="1">
              <a:spcBef>
                <a:spcPts val="475"/>
              </a:spcBef>
              <a:buClrTx/>
            </a:pPr>
            <a:r>
              <a:rPr lang="en-US" altLang="en-US" sz="1300">
                <a:solidFill>
                  <a:srgbClr val="000000"/>
                </a:solidFill>
                <a:latin typeface="Times New Roman" panose="02020603050405020304" pitchFamily="18" charset="0"/>
              </a:rPr>
              <a:t>27 large families</a:t>
            </a:r>
          </a:p>
          <a:p>
            <a:pPr eaLnBrk="1" hangingPunct="1">
              <a:spcBef>
                <a:spcPts val="475"/>
              </a:spcBef>
              <a:buClrTx/>
            </a:pPr>
            <a:r>
              <a:rPr lang="en-US" altLang="en-US" sz="1300">
                <a:solidFill>
                  <a:srgbClr val="000000"/>
                </a:solidFill>
                <a:latin typeface="Times New Roman" panose="02020603050405020304" pitchFamily="18" charset="0"/>
              </a:rPr>
              <a:t>269 subjects</a:t>
            </a:r>
          </a:p>
        </p:txBody>
      </p:sp>
    </p:spTree>
    <p:extLst>
      <p:ext uri="{BB962C8B-B14F-4D97-AF65-F5344CB8AC3E}">
        <p14:creationId xmlns:p14="http://schemas.microsoft.com/office/powerpoint/2010/main" val="213939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EF840B8-DE31-4D1C-8C98-A8F73C534DD8}" type="slidenum">
              <a:rPr lang="en-US" altLang="en-US">
                <a:solidFill>
                  <a:srgbClr val="000000"/>
                </a:solidFill>
                <a:latin typeface="Times New Roman" panose="02020603050405020304" pitchFamily="18" charset="0"/>
              </a:rPr>
              <a:pPr>
                <a:buClrTx/>
                <a:buFontTx/>
                <a:buNone/>
              </a:pPr>
              <a:t>34</a:t>
            </a:fld>
            <a:endParaRPr lang="en-US" altLang="en-US">
              <a:solidFill>
                <a:srgbClr val="000000"/>
              </a:solidFill>
              <a:latin typeface="Times New Roman" panose="02020603050405020304" pitchFamily="18" charset="0"/>
            </a:endParaRPr>
          </a:p>
        </p:txBody>
      </p:sp>
      <p:sp>
        <p:nvSpPr>
          <p:cNvPr id="62467" name="Text Box 1"/>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3B6E249E-D338-462B-B997-D7EC580FBF2C}" type="slidenum">
              <a:rPr lang="en-US" altLang="en-US" sz="1300">
                <a:solidFill>
                  <a:srgbClr val="000000"/>
                </a:solidFill>
              </a:rPr>
              <a:pPr algn="r" eaLnBrk="1" hangingPunct="1">
                <a:buClrTx/>
                <a:buFontTx/>
                <a:buNone/>
              </a:pPr>
              <a:t>34</a:t>
            </a:fld>
            <a:endParaRPr lang="en-US" altLang="en-US" sz="1300">
              <a:solidFill>
                <a:srgbClr val="000000"/>
              </a:solidFill>
            </a:endParaRPr>
          </a:p>
        </p:txBody>
      </p:sp>
      <p:sp>
        <p:nvSpPr>
          <p:cNvPr id="62468" name="Rectangle 2"/>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Text Box 3"/>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145300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ACA2AD6-4C54-47A4-A4C5-549108496B77}" type="slidenum">
              <a:rPr lang="en-US" altLang="en-US">
                <a:solidFill>
                  <a:srgbClr val="000000"/>
                </a:solidFill>
                <a:latin typeface="Times New Roman" panose="02020603050405020304" pitchFamily="18" charset="0"/>
              </a:rPr>
              <a:pPr>
                <a:buClrTx/>
                <a:buFontTx/>
                <a:buNone/>
              </a:pPr>
              <a:t>35</a:t>
            </a:fld>
            <a:endParaRPr lang="en-US" altLang="en-US">
              <a:solidFill>
                <a:srgbClr val="000000"/>
              </a:solidFill>
              <a:latin typeface="Times New Roman" panose="02020603050405020304" pitchFamily="18" charset="0"/>
            </a:endParaRPr>
          </a:p>
        </p:txBody>
      </p:sp>
      <p:sp>
        <p:nvSpPr>
          <p:cNvPr id="66563"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p:cNvSpPr txBox="1">
            <a:spLocks noChangeArrowheads="1"/>
          </p:cNvSpPr>
          <p:nvPr/>
        </p:nvSpPr>
        <p:spPr bwMode="auto">
          <a:xfrm>
            <a:off x="711200" y="4862513"/>
            <a:ext cx="5678488" cy="46386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16751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53F89BD-3C68-4F60-9014-0F52A7660D34}" type="slidenum">
              <a:rPr lang="en-US" altLang="en-US">
                <a:solidFill>
                  <a:srgbClr val="000000"/>
                </a:solidFill>
                <a:latin typeface="Times New Roman" panose="02020603050405020304" pitchFamily="18" charset="0"/>
              </a:rPr>
              <a:pPr>
                <a:buClrTx/>
                <a:buFontTx/>
                <a:buNone/>
              </a:pPr>
              <a:t>36</a:t>
            </a:fld>
            <a:endParaRPr lang="en-US" altLang="en-US">
              <a:solidFill>
                <a:srgbClr val="000000"/>
              </a:solidFill>
              <a:latin typeface="Times New Roman" panose="02020603050405020304" pitchFamily="18" charset="0"/>
            </a:endParaRPr>
          </a:p>
        </p:txBody>
      </p:sp>
      <p:sp>
        <p:nvSpPr>
          <p:cNvPr id="68611" name="Rectangle 1"/>
          <p:cNvSpPr txBox="1">
            <a:spLocks noChangeArrowheads="1" noTextEdit="1"/>
          </p:cNvSpPr>
          <p:nvPr>
            <p:ph type="sldImg"/>
          </p:nvPr>
        </p:nvSpPr>
        <p:spPr>
          <a:xfrm>
            <a:off x="992188" y="765175"/>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txBox="1">
            <a:spLocks noChangeArrowheads="1"/>
          </p:cNvSpPr>
          <p:nvPr/>
        </p:nvSpPr>
        <p:spPr bwMode="auto">
          <a:xfrm>
            <a:off x="711200" y="4862513"/>
            <a:ext cx="5678488" cy="460851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7210" tIns="48605" rIns="97210" bIns="48605"/>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spcBef>
                <a:spcPts val="475"/>
              </a:spcBef>
              <a:buClrTx/>
            </a:pPr>
            <a:r>
              <a:rPr lang="en-US" altLang="en-US" sz="1300">
                <a:solidFill>
                  <a:srgbClr val="000000"/>
                </a:solidFill>
                <a:latin typeface="Times New Roman" panose="02020603050405020304" pitchFamily="18" charset="0"/>
              </a:rPr>
              <a:t>3</a:t>
            </a:r>
            <a:r>
              <a:rPr lang="en-US" altLang="en-US" sz="1300" baseline="30000">
                <a:solidFill>
                  <a:srgbClr val="000000"/>
                </a:solidFill>
                <a:latin typeface="Times New Roman" panose="02020603050405020304" pitchFamily="18" charset="0"/>
              </a:rPr>
              <a:t>rd</a:t>
            </a:r>
            <a:r>
              <a:rPr lang="en-US" altLang="en-US" sz="1300">
                <a:solidFill>
                  <a:srgbClr val="000000"/>
                </a:solidFill>
                <a:latin typeface="Times New Roman" panose="02020603050405020304" pitchFamily="18" charset="0"/>
              </a:rPr>
              <a:t> haplotype is the result of recombination.</a:t>
            </a:r>
          </a:p>
          <a:p>
            <a:pPr>
              <a:spcBef>
                <a:spcPts val="475"/>
              </a:spcBef>
              <a:buClrTx/>
            </a:pPr>
            <a:r>
              <a:rPr lang="en-US" altLang="en-US" sz="1300">
                <a:solidFill>
                  <a:srgbClr val="000000"/>
                </a:solidFill>
                <a:latin typeface="Times New Roman" panose="02020603050405020304" pitchFamily="18" charset="0"/>
              </a:rPr>
              <a:t>A of non-taster</a:t>
            </a:r>
          </a:p>
          <a:p>
            <a:pPr>
              <a:spcBef>
                <a:spcPts val="475"/>
              </a:spcBef>
              <a:buClrTx/>
            </a:pPr>
            <a:r>
              <a:rPr lang="en-US" altLang="en-US" sz="1300">
                <a:solidFill>
                  <a:srgbClr val="000000"/>
                </a:solidFill>
                <a:latin typeface="Times New Roman" panose="02020603050405020304" pitchFamily="18" charset="0"/>
              </a:rPr>
              <a:t>AV of taster</a:t>
            </a:r>
          </a:p>
          <a:p>
            <a:pPr>
              <a:spcBef>
                <a:spcPts val="475"/>
              </a:spcBef>
              <a:buClrTx/>
            </a:pPr>
            <a:r>
              <a:rPr lang="en-US" altLang="en-US" sz="1300">
                <a:solidFill>
                  <a:srgbClr val="000000"/>
                </a:solidFill>
                <a:latin typeface="Times New Roman" panose="02020603050405020304" pitchFamily="18" charset="0"/>
              </a:rPr>
              <a:t>Allows us to compare the effect of the 1</a:t>
            </a:r>
            <a:r>
              <a:rPr lang="en-US" altLang="en-US" sz="1300" baseline="30000">
                <a:solidFill>
                  <a:srgbClr val="000000"/>
                </a:solidFill>
                <a:latin typeface="Times New Roman" panose="02020603050405020304" pitchFamily="18" charset="0"/>
              </a:rPr>
              <a:t>st</a:t>
            </a:r>
            <a:r>
              <a:rPr lang="en-US" altLang="en-US" sz="1300">
                <a:solidFill>
                  <a:srgbClr val="000000"/>
                </a:solidFill>
                <a:latin typeface="Times New Roman" panose="02020603050405020304" pitchFamily="18" charset="0"/>
              </a:rPr>
              <a:t> SNP vs. the 2</a:t>
            </a:r>
            <a:r>
              <a:rPr lang="en-US" altLang="en-US" sz="1300" baseline="30000">
                <a:solidFill>
                  <a:srgbClr val="000000"/>
                </a:solidFill>
                <a:latin typeface="Times New Roman" panose="02020603050405020304" pitchFamily="18" charset="0"/>
              </a:rPr>
              <a:t>nd</a:t>
            </a:r>
            <a:r>
              <a:rPr lang="en-US" altLang="en-US" sz="1300">
                <a:solidFill>
                  <a:srgbClr val="000000"/>
                </a:solidFill>
                <a:latin typeface="Times New Roman" panose="02020603050405020304" pitchFamily="18" charset="0"/>
              </a:rPr>
              <a:t> and 3</a:t>
            </a:r>
            <a:r>
              <a:rPr lang="en-US" altLang="en-US" sz="1300" baseline="30000">
                <a:solidFill>
                  <a:srgbClr val="000000"/>
                </a:solidFill>
                <a:latin typeface="Times New Roman" panose="02020603050405020304" pitchFamily="18" charset="0"/>
              </a:rPr>
              <a:t>rd</a:t>
            </a:r>
            <a:r>
              <a:rPr lang="en-US" altLang="en-US" sz="1300">
                <a:solidFill>
                  <a:srgbClr val="000000"/>
                </a:solidFill>
                <a:latin typeface="Times New Roman" panose="02020603050405020304" pitchFamily="18" charset="0"/>
              </a:rPr>
              <a:t>.</a:t>
            </a:r>
          </a:p>
          <a:p>
            <a:pPr>
              <a:spcBef>
                <a:spcPts val="475"/>
              </a:spcBef>
              <a:buClrTx/>
            </a:pPr>
            <a:r>
              <a:rPr lang="en-US" altLang="en-US" sz="1300">
                <a:solidFill>
                  <a:srgbClr val="000000"/>
                </a:solidFill>
                <a:latin typeface="Times New Roman" panose="02020603050405020304" pitchFamily="18" charset="0"/>
              </a:rPr>
              <a:t>Rare-not in all combinations</a:t>
            </a:r>
          </a:p>
        </p:txBody>
      </p:sp>
    </p:spTree>
    <p:extLst>
      <p:ext uri="{BB962C8B-B14F-4D97-AF65-F5344CB8AC3E}">
        <p14:creationId xmlns:p14="http://schemas.microsoft.com/office/powerpoint/2010/main" val="1398938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A316BC63-74CF-47A9-A268-9775789B72F9}" type="slidenum">
              <a:rPr lang="en-US" altLang="en-US">
                <a:solidFill>
                  <a:srgbClr val="000000"/>
                </a:solidFill>
                <a:latin typeface="Times New Roman" panose="02020603050405020304" pitchFamily="18" charset="0"/>
              </a:rPr>
              <a:pPr>
                <a:buClrTx/>
                <a:buFontTx/>
                <a:buNone/>
              </a:pPr>
              <a:t>37</a:t>
            </a:fld>
            <a:endParaRPr lang="en-US" altLang="en-US">
              <a:solidFill>
                <a:srgbClr val="000000"/>
              </a:solidFill>
              <a:latin typeface="Times New Roman" panose="02020603050405020304" pitchFamily="18" charset="0"/>
            </a:endParaRPr>
          </a:p>
        </p:txBody>
      </p:sp>
      <p:sp>
        <p:nvSpPr>
          <p:cNvPr id="70659" name="Rectangle 1"/>
          <p:cNvSpPr txBox="1">
            <a:spLocks noChangeArrowheads="1" noTextEdit="1"/>
          </p:cNvSpPr>
          <p:nvPr>
            <p:ph type="sldImg"/>
          </p:nvPr>
        </p:nvSpPr>
        <p:spPr>
          <a:xfrm>
            <a:off x="992188" y="765175"/>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txBox="1">
            <a:spLocks noChangeArrowheads="1"/>
          </p:cNvSpPr>
          <p:nvPr/>
        </p:nvSpPr>
        <p:spPr bwMode="auto">
          <a:xfrm>
            <a:off x="711200" y="4862513"/>
            <a:ext cx="5678488" cy="460851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7210" tIns="48605" rIns="97210" bIns="48605"/>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spcBef>
                <a:spcPts val="475"/>
              </a:spcBef>
              <a:buClrTx/>
            </a:pPr>
            <a:r>
              <a:rPr lang="en-US" altLang="en-US" sz="1300">
                <a:solidFill>
                  <a:srgbClr val="000000"/>
                </a:solidFill>
                <a:latin typeface="Times New Roman" panose="02020603050405020304" pitchFamily="18" charset="0"/>
              </a:rPr>
              <a:t>3 a.a. substitution matrices</a:t>
            </a:r>
          </a:p>
          <a:p>
            <a:pPr>
              <a:spcBef>
                <a:spcPts val="475"/>
              </a:spcBef>
              <a:buClrTx/>
            </a:pPr>
            <a:r>
              <a:rPr lang="en-US" altLang="en-US" sz="1300">
                <a:solidFill>
                  <a:srgbClr val="000000"/>
                </a:solidFill>
                <a:latin typeface="Times New Roman" panose="02020603050405020304" pitchFamily="18" charset="0"/>
              </a:rPr>
              <a:t>Sequence alignment</a:t>
            </a:r>
          </a:p>
          <a:p>
            <a:pPr>
              <a:spcBef>
                <a:spcPts val="475"/>
              </a:spcBef>
              <a:buClrTx/>
            </a:pPr>
            <a:r>
              <a:rPr lang="en-US" altLang="en-US" sz="1300">
                <a:solidFill>
                  <a:srgbClr val="000000"/>
                </a:solidFill>
                <a:latin typeface="Times New Roman" panose="02020603050405020304" pitchFamily="18" charset="0"/>
              </a:rPr>
              <a:t>Scale</a:t>
            </a:r>
          </a:p>
          <a:p>
            <a:pPr>
              <a:spcBef>
                <a:spcPts val="475"/>
              </a:spcBef>
              <a:buClrTx/>
            </a:pPr>
            <a:r>
              <a:rPr lang="en-US" altLang="en-US" sz="1300">
                <a:solidFill>
                  <a:srgbClr val="000000"/>
                </a:solidFill>
                <a:latin typeface="Times New Roman" panose="02020603050405020304" pitchFamily="18" charset="0"/>
              </a:rPr>
              <a:t>Chemical change</a:t>
            </a:r>
          </a:p>
          <a:p>
            <a:pPr>
              <a:spcBef>
                <a:spcPts val="475"/>
              </a:spcBef>
              <a:buClrTx/>
            </a:pPr>
            <a:r>
              <a:rPr lang="en-US" altLang="en-US" sz="1300">
                <a:solidFill>
                  <a:srgbClr val="000000"/>
                </a:solidFill>
                <a:latin typeface="Times New Roman" panose="02020603050405020304" pitchFamily="18" charset="0"/>
              </a:rPr>
              <a:t>Scale</a:t>
            </a:r>
          </a:p>
          <a:p>
            <a:pPr>
              <a:spcBef>
                <a:spcPts val="475"/>
              </a:spcBef>
              <a:buClrTx/>
            </a:pPr>
            <a:r>
              <a:rPr lang="en-US" altLang="en-US" sz="1300">
                <a:solidFill>
                  <a:srgbClr val="000000"/>
                </a:solidFill>
                <a:latin typeface="Times New Roman" panose="02020603050405020304" pitchFamily="18" charset="0"/>
              </a:rPr>
              <a:t>1</a:t>
            </a:r>
            <a:r>
              <a:rPr lang="en-US" altLang="en-US" sz="1300" baseline="30000">
                <a:solidFill>
                  <a:srgbClr val="000000"/>
                </a:solidFill>
                <a:latin typeface="Times New Roman" panose="02020603050405020304" pitchFamily="18" charset="0"/>
              </a:rPr>
              <a:t>st</a:t>
            </a:r>
            <a:r>
              <a:rPr lang="en-US" altLang="en-US" sz="1300">
                <a:solidFill>
                  <a:srgbClr val="000000"/>
                </a:solidFill>
                <a:latin typeface="Times New Roman" panose="02020603050405020304" pitchFamily="18" charset="0"/>
              </a:rPr>
              <a:t> and 2</a:t>
            </a:r>
            <a:r>
              <a:rPr lang="en-US" altLang="en-US" sz="1300" baseline="30000">
                <a:solidFill>
                  <a:srgbClr val="000000"/>
                </a:solidFill>
                <a:latin typeface="Times New Roman" panose="02020603050405020304" pitchFamily="18" charset="0"/>
              </a:rPr>
              <a:t>nd</a:t>
            </a:r>
            <a:r>
              <a:rPr lang="en-US" altLang="en-US" sz="1300">
                <a:solidFill>
                  <a:srgbClr val="000000"/>
                </a:solidFill>
                <a:latin typeface="Times New Roman" panose="02020603050405020304" pitchFamily="18" charset="0"/>
              </a:rPr>
              <a:t> most severe.</a:t>
            </a:r>
          </a:p>
        </p:txBody>
      </p:sp>
    </p:spTree>
    <p:extLst>
      <p:ext uri="{BB962C8B-B14F-4D97-AF65-F5344CB8AC3E}">
        <p14:creationId xmlns:p14="http://schemas.microsoft.com/office/powerpoint/2010/main" val="3993276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C543564-7589-491F-9569-673E52E1F223}" type="slidenum">
              <a:rPr lang="en-US" altLang="en-US">
                <a:solidFill>
                  <a:srgbClr val="000000"/>
                </a:solidFill>
                <a:latin typeface="Times New Roman" panose="02020603050405020304" pitchFamily="18" charset="0"/>
              </a:rPr>
              <a:pPr>
                <a:buClrTx/>
                <a:buFontTx/>
                <a:buNone/>
              </a:pPr>
              <a:t>38</a:t>
            </a:fld>
            <a:endParaRPr lang="en-US" altLang="en-US">
              <a:solidFill>
                <a:srgbClr val="000000"/>
              </a:solidFill>
              <a:latin typeface="Times New Roman" panose="02020603050405020304" pitchFamily="18" charset="0"/>
            </a:endParaRPr>
          </a:p>
        </p:txBody>
      </p:sp>
      <p:sp>
        <p:nvSpPr>
          <p:cNvPr id="72707"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Text Box 2"/>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391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947966F-BB07-4661-8F3F-90FE9D742ED4}" type="slidenum">
              <a:rPr lang="en-US" altLang="en-US">
                <a:solidFill>
                  <a:srgbClr val="000000"/>
                </a:solidFill>
                <a:latin typeface="Times New Roman" panose="02020603050405020304" pitchFamily="18" charset="0"/>
              </a:rPr>
              <a:pPr>
                <a:buClrTx/>
                <a:buFontTx/>
                <a:buNone/>
              </a:pPr>
              <a:t>39</a:t>
            </a:fld>
            <a:endParaRPr lang="en-US" altLang="en-US">
              <a:solidFill>
                <a:srgbClr val="000000"/>
              </a:solidFill>
              <a:latin typeface="Times New Roman" panose="02020603050405020304" pitchFamily="18" charset="0"/>
            </a:endParaRPr>
          </a:p>
        </p:txBody>
      </p:sp>
      <p:sp>
        <p:nvSpPr>
          <p:cNvPr id="74755"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6307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D3E8424-AA3A-4707-B8AD-5D9D28170255}" type="slidenum">
              <a:rPr lang="en-US" altLang="en-US">
                <a:solidFill>
                  <a:srgbClr val="000000"/>
                </a:solidFill>
                <a:latin typeface="Times New Roman" panose="02020603050405020304" pitchFamily="18" charset="0"/>
              </a:rPr>
              <a:pPr>
                <a:buClrTx/>
                <a:buFontTx/>
                <a:buNone/>
              </a:pPr>
              <a:t>3</a:t>
            </a:fld>
            <a:endParaRPr lang="en-US" altLang="en-US">
              <a:solidFill>
                <a:srgbClr val="000000"/>
              </a:solidFill>
              <a:latin typeface="Times New Roman" panose="02020603050405020304" pitchFamily="18" charset="0"/>
            </a:endParaRPr>
          </a:p>
        </p:txBody>
      </p:sp>
      <p:sp>
        <p:nvSpPr>
          <p:cNvPr id="9219" name="Rectangle 1"/>
          <p:cNvSpPr txBox="1">
            <a:spLocks noChangeArrowheads="1" noTextEdit="1"/>
          </p:cNvSpPr>
          <p:nvPr>
            <p:ph type="sldImg"/>
          </p:nvPr>
        </p:nvSpPr>
        <p:spPr>
          <a:xfrm>
            <a:off x="941388" y="757238"/>
            <a:ext cx="5162550" cy="38719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p:cNvSpPr txBox="1">
            <a:spLocks noChangeArrowheads="1"/>
          </p:cNvSpPr>
          <p:nvPr/>
        </p:nvSpPr>
        <p:spPr bwMode="auto">
          <a:xfrm>
            <a:off x="930275" y="4879975"/>
            <a:ext cx="5189538" cy="462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210" tIns="48605" rIns="97210" bIns="48605"/>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spcBef>
                <a:spcPts val="475"/>
              </a:spcBef>
              <a:buClrTx/>
            </a:pPr>
            <a:r>
              <a:rPr lang="en-US" altLang="en-US" sz="1300">
                <a:solidFill>
                  <a:srgbClr val="000000"/>
                </a:solidFill>
                <a:latin typeface="Times New Roman" panose="02020603050405020304" pitchFamily="18" charset="0"/>
              </a:rPr>
              <a:t>Hand out cards for them to complete</a:t>
            </a:r>
          </a:p>
        </p:txBody>
      </p:sp>
      <p:sp>
        <p:nvSpPr>
          <p:cNvPr id="9221" name="Text Box 3"/>
          <p:cNvSpPr txBox="1">
            <a:spLocks noChangeArrowheads="1"/>
          </p:cNvSpPr>
          <p:nvPr/>
        </p:nvSpPr>
        <p:spPr bwMode="auto">
          <a:xfrm>
            <a:off x="4027488" y="9761538"/>
            <a:ext cx="30988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210" tIns="48605" rIns="97210" bIns="48605"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2E754CDA-038F-44C4-8D5A-012EE585748C}" type="slidenum">
              <a:rPr lang="en-US" altLang="en-US" sz="1300">
                <a:solidFill>
                  <a:srgbClr val="000000"/>
                </a:solidFill>
                <a:latin typeface="Times New Roman" panose="02020603050405020304" pitchFamily="18" charset="0"/>
              </a:rPr>
              <a:pPr algn="r" eaLnBrk="1" hangingPunct="1">
                <a:buClrTx/>
                <a:buFontTx/>
                <a:buNone/>
              </a:pPr>
              <a:t>3</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96958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9907DA03-9D0E-4FD4-94A0-05BEE24EBB31}" type="slidenum">
              <a:rPr lang="en-US" altLang="en-US">
                <a:solidFill>
                  <a:srgbClr val="000000"/>
                </a:solidFill>
                <a:latin typeface="Times New Roman" panose="02020603050405020304" pitchFamily="18" charset="0"/>
              </a:rPr>
              <a:pPr>
                <a:buClrTx/>
                <a:buFontTx/>
                <a:buNone/>
              </a:pPr>
              <a:t>40</a:t>
            </a:fld>
            <a:endParaRPr lang="en-US" altLang="en-US">
              <a:solidFill>
                <a:srgbClr val="000000"/>
              </a:solidFill>
              <a:latin typeface="Times New Roman" panose="02020603050405020304" pitchFamily="18" charset="0"/>
            </a:endParaRPr>
          </a:p>
        </p:txBody>
      </p:sp>
      <p:sp>
        <p:nvSpPr>
          <p:cNvPr id="76803"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Text Box 2"/>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862797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418A086-3F88-4046-BDFE-239DAA384043}" type="slidenum">
              <a:rPr lang="en-US" altLang="en-US">
                <a:solidFill>
                  <a:srgbClr val="000000"/>
                </a:solidFill>
                <a:latin typeface="Times New Roman" panose="02020603050405020304" pitchFamily="18" charset="0"/>
              </a:rPr>
              <a:pPr>
                <a:buClrTx/>
                <a:buFontTx/>
                <a:buNone/>
              </a:pPr>
              <a:t>41</a:t>
            </a:fld>
            <a:endParaRPr lang="en-US" altLang="en-US">
              <a:solidFill>
                <a:srgbClr val="000000"/>
              </a:solidFill>
              <a:latin typeface="Times New Roman" panose="02020603050405020304" pitchFamily="18" charset="0"/>
            </a:endParaRPr>
          </a:p>
        </p:txBody>
      </p:sp>
      <p:sp>
        <p:nvSpPr>
          <p:cNvPr id="78851"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76094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418A086-3F88-4046-BDFE-239DAA384043}" type="slidenum">
              <a:rPr lang="en-US" altLang="en-US">
                <a:solidFill>
                  <a:srgbClr val="000000"/>
                </a:solidFill>
                <a:latin typeface="Times New Roman" panose="02020603050405020304" pitchFamily="18" charset="0"/>
              </a:rPr>
              <a:pPr>
                <a:buClrTx/>
                <a:buFontTx/>
                <a:buNone/>
              </a:pPr>
              <a:t>42</a:t>
            </a:fld>
            <a:endParaRPr lang="en-US" altLang="en-US">
              <a:solidFill>
                <a:srgbClr val="000000"/>
              </a:solidFill>
              <a:latin typeface="Times New Roman" panose="02020603050405020304" pitchFamily="18" charset="0"/>
            </a:endParaRPr>
          </a:p>
        </p:txBody>
      </p:sp>
      <p:sp>
        <p:nvSpPr>
          <p:cNvPr id="78851"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2373699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74A16A0-10AB-4336-8BC9-711813AEE2D6}" type="slidenum">
              <a:rPr lang="en-US" altLang="en-US">
                <a:solidFill>
                  <a:srgbClr val="000000"/>
                </a:solidFill>
                <a:latin typeface="Times New Roman" panose="02020603050405020304" pitchFamily="18" charset="0"/>
              </a:rPr>
              <a:pPr>
                <a:buClrTx/>
                <a:buFontTx/>
                <a:buNone/>
              </a:pPr>
              <a:t>43</a:t>
            </a:fld>
            <a:endParaRPr lang="en-US" altLang="en-US">
              <a:solidFill>
                <a:srgbClr val="000000"/>
              </a:solidFill>
              <a:latin typeface="Times New Roman" panose="02020603050405020304" pitchFamily="18" charset="0"/>
            </a:endParaRPr>
          </a:p>
        </p:txBody>
      </p:sp>
      <p:sp>
        <p:nvSpPr>
          <p:cNvPr id="7171" name="Rectangle 1"/>
          <p:cNvSpPr txBox="1">
            <a:spLocks noChangeArrowheads="1" noTextEdit="1"/>
          </p:cNvSpPr>
          <p:nvPr>
            <p:ph type="sldImg"/>
          </p:nvPr>
        </p:nvSpPr>
        <p:spPr>
          <a:xfrm>
            <a:off x="957263" y="755650"/>
            <a:ext cx="5030787" cy="37750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Text Box 2"/>
          <p:cNvSpPr txBox="1">
            <a:spLocks noChangeArrowheads="1"/>
          </p:cNvSpPr>
          <p:nvPr/>
        </p:nvSpPr>
        <p:spPr bwMode="auto">
          <a:xfrm>
            <a:off x="695325" y="4783138"/>
            <a:ext cx="555625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3256238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9C10B89E-6963-49D3-871C-3A64E6D64E8D}" type="slidenum">
              <a:rPr lang="en-US" altLang="en-US">
                <a:solidFill>
                  <a:srgbClr val="000000"/>
                </a:solidFill>
                <a:latin typeface="Times New Roman" panose="02020603050405020304" pitchFamily="18" charset="0"/>
              </a:rPr>
              <a:pPr>
                <a:buClrTx/>
                <a:buFontTx/>
                <a:buNone/>
              </a:pPr>
              <a:t>44</a:t>
            </a:fld>
            <a:endParaRPr lang="en-US" altLang="en-US">
              <a:solidFill>
                <a:srgbClr val="000000"/>
              </a:solidFill>
              <a:latin typeface="Times New Roman" panose="02020603050405020304" pitchFamily="18" charset="0"/>
            </a:endParaRPr>
          </a:p>
        </p:txBody>
      </p:sp>
      <p:sp>
        <p:nvSpPr>
          <p:cNvPr id="82947"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816215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18D269D-89A2-4A81-93D4-BF168C829685}" type="slidenum">
              <a:rPr lang="en-US" altLang="en-US">
                <a:solidFill>
                  <a:srgbClr val="000000"/>
                </a:solidFill>
                <a:latin typeface="Times New Roman" panose="02020603050405020304" pitchFamily="18" charset="0"/>
              </a:rPr>
              <a:pPr>
                <a:buClrTx/>
                <a:buFontTx/>
                <a:buNone/>
              </a:pPr>
              <a:t>45</a:t>
            </a:fld>
            <a:endParaRPr lang="en-US" altLang="en-US">
              <a:solidFill>
                <a:srgbClr val="000000"/>
              </a:solidFill>
              <a:latin typeface="Times New Roman" panose="02020603050405020304" pitchFamily="18" charset="0"/>
            </a:endParaRPr>
          </a:p>
        </p:txBody>
      </p:sp>
      <p:sp>
        <p:nvSpPr>
          <p:cNvPr id="64515"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p:cNvSpPr txBox="1">
            <a:spLocks noChangeArrowheads="1"/>
          </p:cNvSpPr>
          <p:nvPr/>
        </p:nvSpPr>
        <p:spPr bwMode="auto">
          <a:xfrm>
            <a:off x="711200" y="4862513"/>
            <a:ext cx="5678488" cy="46386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893417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71681B3-58EE-483F-9150-4C22240BDF52}" type="slidenum">
              <a:rPr lang="en-US" altLang="en-US">
                <a:solidFill>
                  <a:srgbClr val="000000"/>
                </a:solidFill>
                <a:latin typeface="Times New Roman" panose="02020603050405020304" pitchFamily="18" charset="0"/>
              </a:rPr>
              <a:pPr>
                <a:buClrTx/>
                <a:buFontTx/>
                <a:buNone/>
              </a:pPr>
              <a:t>46</a:t>
            </a:fld>
            <a:endParaRPr lang="en-US" altLang="en-US">
              <a:solidFill>
                <a:srgbClr val="000000"/>
              </a:solidFill>
              <a:latin typeface="Times New Roman" panose="02020603050405020304" pitchFamily="18" charset="0"/>
            </a:endParaRPr>
          </a:p>
        </p:txBody>
      </p:sp>
      <p:sp>
        <p:nvSpPr>
          <p:cNvPr id="84995"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232248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7211DD5-247C-40FE-A4B6-E84E3849EE64}" type="slidenum">
              <a:rPr lang="en-US" altLang="en-US">
                <a:solidFill>
                  <a:srgbClr val="000000"/>
                </a:solidFill>
                <a:latin typeface="Times New Roman" panose="02020603050405020304" pitchFamily="18" charset="0"/>
              </a:rPr>
              <a:pPr>
                <a:buClrTx/>
                <a:buFontTx/>
                <a:buNone/>
              </a:pPr>
              <a:t>49</a:t>
            </a:fld>
            <a:endParaRPr lang="en-US" altLang="en-US">
              <a:solidFill>
                <a:srgbClr val="000000"/>
              </a:solidFill>
              <a:latin typeface="Times New Roman" panose="02020603050405020304" pitchFamily="18" charset="0"/>
            </a:endParaRPr>
          </a:p>
        </p:txBody>
      </p:sp>
      <p:sp>
        <p:nvSpPr>
          <p:cNvPr id="87043"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494168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6605C30-82F1-4491-969D-6D69E8C1FB42}" type="slidenum">
              <a:rPr lang="en-US" altLang="en-US">
                <a:solidFill>
                  <a:srgbClr val="000000"/>
                </a:solidFill>
                <a:latin typeface="Times New Roman" panose="02020603050405020304" pitchFamily="18" charset="0"/>
              </a:rPr>
              <a:pPr>
                <a:buClrTx/>
                <a:buFontTx/>
                <a:buNone/>
              </a:pPr>
              <a:t>50</a:t>
            </a:fld>
            <a:endParaRPr lang="en-US" altLang="en-US">
              <a:solidFill>
                <a:srgbClr val="000000"/>
              </a:solidFill>
              <a:latin typeface="Times New Roman" panose="02020603050405020304" pitchFamily="18" charset="0"/>
            </a:endParaRPr>
          </a:p>
        </p:txBody>
      </p:sp>
      <p:sp>
        <p:nvSpPr>
          <p:cNvPr id="89091"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0557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9228A3D-5050-4A4C-9B2A-605ED38EB05E}" type="slidenum">
              <a:rPr lang="en-US" altLang="en-US">
                <a:solidFill>
                  <a:srgbClr val="000000"/>
                </a:solidFill>
                <a:latin typeface="Times New Roman" panose="02020603050405020304" pitchFamily="18" charset="0"/>
              </a:rPr>
              <a:pPr>
                <a:buClrTx/>
                <a:buFontTx/>
                <a:buNone/>
              </a:pPr>
              <a:t>51</a:t>
            </a:fld>
            <a:endParaRPr lang="en-US" altLang="en-US">
              <a:solidFill>
                <a:srgbClr val="000000"/>
              </a:solidFill>
              <a:latin typeface="Times New Roman" panose="02020603050405020304" pitchFamily="18" charset="0"/>
            </a:endParaRPr>
          </a:p>
        </p:txBody>
      </p:sp>
      <p:sp>
        <p:nvSpPr>
          <p:cNvPr id="91139"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06504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D74A852-0B80-4A17-9130-DFA659C19C06}" type="slidenum">
              <a:rPr lang="en-US" altLang="en-US">
                <a:solidFill>
                  <a:srgbClr val="000000"/>
                </a:solidFill>
                <a:latin typeface="Times New Roman" panose="02020603050405020304" pitchFamily="18" charset="0"/>
              </a:rPr>
              <a:pPr>
                <a:buClrTx/>
                <a:buFontTx/>
                <a:buNone/>
              </a:pPr>
              <a:t>4</a:t>
            </a:fld>
            <a:endParaRPr lang="en-US" altLang="en-US">
              <a:solidFill>
                <a:srgbClr val="000000"/>
              </a:solidFill>
              <a:latin typeface="Times New Roman" panose="02020603050405020304" pitchFamily="18" charset="0"/>
            </a:endParaRPr>
          </a:p>
        </p:txBody>
      </p:sp>
      <p:sp>
        <p:nvSpPr>
          <p:cNvPr id="11267" name="Text Box 1"/>
          <p:cNvSpPr txBox="1">
            <a:spLocks noChangeArrowheads="1"/>
          </p:cNvSpPr>
          <p:nvPr/>
        </p:nvSpPr>
        <p:spPr bwMode="auto">
          <a:xfrm>
            <a:off x="3935413" y="9563100"/>
            <a:ext cx="30099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79" tIns="49753" rIns="95679" bIns="49753"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77056253-7DCE-4196-B7A9-BC3FAC24A576}" type="slidenum">
              <a:rPr lang="en-US" altLang="en-US" sz="1300">
                <a:solidFill>
                  <a:srgbClr val="000000"/>
                </a:solidFill>
              </a:rPr>
              <a:pPr algn="r" eaLnBrk="1" hangingPunct="1">
                <a:buClrTx/>
                <a:buFontTx/>
                <a:buNone/>
              </a:pPr>
              <a:t>4</a:t>
            </a:fld>
            <a:endParaRPr lang="en-US" altLang="en-US" sz="1300">
              <a:solidFill>
                <a:srgbClr val="000000"/>
              </a:solidFill>
            </a:endParaRPr>
          </a:p>
        </p:txBody>
      </p:sp>
      <p:sp>
        <p:nvSpPr>
          <p:cNvPr id="11268" name="Rectangle 2"/>
          <p:cNvSpPr txBox="1">
            <a:spLocks noChangeArrowheads="1" noTextEdit="1"/>
          </p:cNvSpPr>
          <p:nvPr>
            <p:ph type="sldImg"/>
          </p:nvPr>
        </p:nvSpPr>
        <p:spPr>
          <a:xfrm>
            <a:off x="957263" y="755650"/>
            <a:ext cx="5030787" cy="37750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txBox="1">
            <a:spLocks noChangeArrowheads="1"/>
          </p:cNvSpPr>
          <p:nvPr/>
        </p:nvSpPr>
        <p:spPr bwMode="auto">
          <a:xfrm>
            <a:off x="925513" y="4783138"/>
            <a:ext cx="5094287"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210" tIns="48605" rIns="97210" bIns="48605"/>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75"/>
              </a:spcBef>
              <a:buClrTx/>
            </a:pPr>
            <a:r>
              <a:rPr lang="en-US" altLang="en-US" sz="1300">
                <a:solidFill>
                  <a:srgbClr val="000000"/>
                </a:solidFill>
                <a:latin typeface="Times New Roman" panose="02020603050405020304" pitchFamily="18" charset="0"/>
              </a:rPr>
              <a:t>Most of you have come here for two reasons - you have a candidate gene and want to find out more information about or the genomic region where it resides.   Or you have a gene and am saying I want to genotype this with a population I have how do I extract SNPs from the databases.   So we would like to spend about an hour going over some of the genomic resources that are out there.  Many of you have likely used these before, but now is the time to have some time to ask questions about hard to get at data and have us help you or learn something from scratch.   I will have to admit right off that I am not the expert,but the way I have learned  about these online databases is have sit down with them and clicked on every link I could find and played a lot.     This isn’t meant to be comprehensive but rather an overview.   So I will just go over a few of the basic here and then take you through a “live” browsing session.   Later this afternoon you will have an hour or so to go over these sites on your own, and then we can also work with you to get specific information you would like.</a:t>
            </a:r>
          </a:p>
        </p:txBody>
      </p:sp>
    </p:spTree>
    <p:extLst>
      <p:ext uri="{BB962C8B-B14F-4D97-AF65-F5344CB8AC3E}">
        <p14:creationId xmlns:p14="http://schemas.microsoft.com/office/powerpoint/2010/main" val="3836909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8A67FABE-205D-402B-9762-0FCB1DF9E046}" type="slidenum">
              <a:rPr lang="en-US" altLang="en-US">
                <a:solidFill>
                  <a:srgbClr val="000000"/>
                </a:solidFill>
                <a:latin typeface="Times New Roman" panose="02020603050405020304" pitchFamily="18" charset="0"/>
              </a:rPr>
              <a:pPr>
                <a:buClrTx/>
                <a:buFontTx/>
                <a:buNone/>
              </a:pPr>
              <a:t>52</a:t>
            </a:fld>
            <a:endParaRPr lang="en-US" altLang="en-US">
              <a:solidFill>
                <a:srgbClr val="000000"/>
              </a:solidFill>
              <a:latin typeface="Times New Roman" panose="02020603050405020304" pitchFamily="18" charset="0"/>
            </a:endParaRPr>
          </a:p>
        </p:txBody>
      </p:sp>
      <p:sp>
        <p:nvSpPr>
          <p:cNvPr id="93187"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50393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2B4AD418-B789-4A42-8412-D7A8002D1FA8}" type="slidenum">
              <a:rPr lang="en-US" altLang="en-US">
                <a:solidFill>
                  <a:srgbClr val="000000"/>
                </a:solidFill>
                <a:latin typeface="Times New Roman" panose="02020603050405020304" pitchFamily="18" charset="0"/>
              </a:rPr>
              <a:pPr>
                <a:buClrTx/>
                <a:buFontTx/>
                <a:buNone/>
              </a:pPr>
              <a:t>53</a:t>
            </a:fld>
            <a:endParaRPr lang="en-US" altLang="en-US">
              <a:solidFill>
                <a:srgbClr val="000000"/>
              </a:solidFill>
              <a:latin typeface="Times New Roman" panose="02020603050405020304" pitchFamily="18" charset="0"/>
            </a:endParaRPr>
          </a:p>
        </p:txBody>
      </p:sp>
      <p:sp>
        <p:nvSpPr>
          <p:cNvPr id="95235"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24325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7A672CA-40C7-4934-8B1A-EF2B008822FC}" type="slidenum">
              <a:rPr lang="en-US" altLang="en-US">
                <a:solidFill>
                  <a:srgbClr val="000000"/>
                </a:solidFill>
                <a:latin typeface="Times New Roman" panose="02020603050405020304" pitchFamily="18" charset="0"/>
              </a:rPr>
              <a:pPr>
                <a:buClrTx/>
                <a:buFontTx/>
                <a:buNone/>
              </a:pPr>
              <a:t>54</a:t>
            </a:fld>
            <a:endParaRPr lang="en-US" altLang="en-US">
              <a:solidFill>
                <a:srgbClr val="000000"/>
              </a:solidFill>
              <a:latin typeface="Times New Roman" panose="02020603050405020304" pitchFamily="18" charset="0"/>
            </a:endParaRPr>
          </a:p>
        </p:txBody>
      </p:sp>
      <p:sp>
        <p:nvSpPr>
          <p:cNvPr id="97283"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101232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30747F3-2329-424B-A07E-79AC2381FC74}" type="slidenum">
              <a:rPr lang="en-US" altLang="en-US">
                <a:solidFill>
                  <a:srgbClr val="000000"/>
                </a:solidFill>
                <a:latin typeface="Times New Roman" panose="02020603050405020304" pitchFamily="18" charset="0"/>
              </a:rPr>
              <a:pPr>
                <a:buClrTx/>
                <a:buFontTx/>
                <a:buNone/>
              </a:pPr>
              <a:t>55</a:t>
            </a:fld>
            <a:endParaRPr lang="en-US" altLang="en-US">
              <a:solidFill>
                <a:srgbClr val="000000"/>
              </a:solidFill>
              <a:latin typeface="Times New Roman" panose="02020603050405020304" pitchFamily="18" charset="0"/>
            </a:endParaRPr>
          </a:p>
        </p:txBody>
      </p:sp>
      <p:sp>
        <p:nvSpPr>
          <p:cNvPr id="99331"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13336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0911D46-A243-4DC1-A08F-27D39776FD0D}" type="slidenum">
              <a:rPr lang="en-US" altLang="en-US">
                <a:solidFill>
                  <a:srgbClr val="000000"/>
                </a:solidFill>
                <a:latin typeface="Times New Roman" panose="02020603050405020304" pitchFamily="18" charset="0"/>
              </a:rPr>
              <a:pPr>
                <a:buClrTx/>
                <a:buFontTx/>
                <a:buNone/>
              </a:pPr>
              <a:t>56</a:t>
            </a:fld>
            <a:endParaRPr lang="en-US" altLang="en-US">
              <a:solidFill>
                <a:srgbClr val="000000"/>
              </a:solidFill>
              <a:latin typeface="Times New Roman" panose="02020603050405020304" pitchFamily="18" charset="0"/>
            </a:endParaRPr>
          </a:p>
        </p:txBody>
      </p:sp>
      <p:sp>
        <p:nvSpPr>
          <p:cNvPr id="101379"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768424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0911D46-A243-4DC1-A08F-27D39776FD0D}" type="slidenum">
              <a:rPr lang="en-US" altLang="en-US">
                <a:solidFill>
                  <a:srgbClr val="000000"/>
                </a:solidFill>
                <a:latin typeface="Times New Roman" panose="02020603050405020304" pitchFamily="18" charset="0"/>
              </a:rPr>
              <a:pPr>
                <a:buClrTx/>
                <a:buFontTx/>
                <a:buNone/>
              </a:pPr>
              <a:t>57</a:t>
            </a:fld>
            <a:endParaRPr lang="en-US" altLang="en-US">
              <a:solidFill>
                <a:srgbClr val="000000"/>
              </a:solidFill>
              <a:latin typeface="Times New Roman" panose="02020603050405020304" pitchFamily="18" charset="0"/>
            </a:endParaRPr>
          </a:p>
        </p:txBody>
      </p:sp>
      <p:sp>
        <p:nvSpPr>
          <p:cNvPr id="101379"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986254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F335CE55-AC56-4F04-9368-7EBE24B1DEE8}" type="slidenum">
              <a:rPr lang="en-US" altLang="en-US">
                <a:solidFill>
                  <a:srgbClr val="000000"/>
                </a:solidFill>
                <a:latin typeface="Times New Roman" panose="02020603050405020304" pitchFamily="18" charset="0"/>
              </a:rPr>
              <a:pPr>
                <a:buClrTx/>
                <a:buFontTx/>
                <a:buNone/>
              </a:pPr>
              <a:t>58</a:t>
            </a:fld>
            <a:endParaRPr lang="en-US" altLang="en-US">
              <a:solidFill>
                <a:srgbClr val="000000"/>
              </a:solidFill>
              <a:latin typeface="Times New Roman" panose="02020603050405020304" pitchFamily="18" charset="0"/>
            </a:endParaRPr>
          </a:p>
        </p:txBody>
      </p:sp>
      <p:sp>
        <p:nvSpPr>
          <p:cNvPr id="103427" name="Rectangle 1"/>
          <p:cNvSpPr txBox="1">
            <a:spLocks noChangeArrowheads="1" noTextEdit="1"/>
          </p:cNvSpPr>
          <p:nvPr>
            <p:ph type="sldImg"/>
          </p:nvPr>
        </p:nvSpPr>
        <p:spPr>
          <a:xfrm>
            <a:off x="1588" y="0"/>
            <a:ext cx="1587" cy="1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294392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A001BD43-9D83-420C-BA20-8E05B30B9C90}" type="slidenum">
              <a:rPr lang="en-US" altLang="en-US">
                <a:solidFill>
                  <a:srgbClr val="000000"/>
                </a:solidFill>
                <a:latin typeface="Times New Roman" panose="02020603050405020304" pitchFamily="18" charset="0"/>
              </a:rPr>
              <a:pPr>
                <a:buClrTx/>
                <a:buFontTx/>
                <a:buNone/>
              </a:pPr>
              <a:t>59</a:t>
            </a:fld>
            <a:endParaRPr lang="en-US" altLang="en-US">
              <a:solidFill>
                <a:srgbClr val="000000"/>
              </a:solidFill>
              <a:latin typeface="Times New Roman" panose="02020603050405020304" pitchFamily="18" charset="0"/>
            </a:endParaRPr>
          </a:p>
        </p:txBody>
      </p:sp>
      <p:sp>
        <p:nvSpPr>
          <p:cNvPr id="105475"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585199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47C64D2-9B0E-49D7-95D8-B2948CD10C52}" type="slidenum">
              <a:rPr lang="en-US" altLang="en-US">
                <a:solidFill>
                  <a:srgbClr val="000000"/>
                </a:solidFill>
                <a:latin typeface="Times New Roman" panose="02020603050405020304" pitchFamily="18" charset="0"/>
              </a:rPr>
              <a:pPr>
                <a:buClrTx/>
                <a:buFontTx/>
                <a:buNone/>
              </a:pPr>
              <a:t>60</a:t>
            </a:fld>
            <a:endParaRPr lang="en-US" altLang="en-US">
              <a:solidFill>
                <a:srgbClr val="000000"/>
              </a:solidFill>
              <a:latin typeface="Times New Roman" panose="02020603050405020304" pitchFamily="18" charset="0"/>
            </a:endParaRPr>
          </a:p>
        </p:txBody>
      </p:sp>
      <p:sp>
        <p:nvSpPr>
          <p:cNvPr id="107523"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121540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0F4A994-461A-49C9-ACD1-C570DA02141F}" type="slidenum">
              <a:rPr lang="en-US" altLang="en-US">
                <a:solidFill>
                  <a:srgbClr val="000000"/>
                </a:solidFill>
                <a:latin typeface="Times New Roman" panose="02020603050405020304" pitchFamily="18" charset="0"/>
              </a:rPr>
              <a:pPr>
                <a:buClrTx/>
                <a:buFontTx/>
                <a:buNone/>
              </a:pPr>
              <a:t>61</a:t>
            </a:fld>
            <a:endParaRPr lang="en-US" altLang="en-US">
              <a:solidFill>
                <a:srgbClr val="000000"/>
              </a:solidFill>
              <a:latin typeface="Times New Roman" panose="02020603050405020304" pitchFamily="18" charset="0"/>
            </a:endParaRPr>
          </a:p>
        </p:txBody>
      </p:sp>
      <p:sp>
        <p:nvSpPr>
          <p:cNvPr id="109571"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96481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D74A852-0B80-4A17-9130-DFA659C19C06}" type="slidenum">
              <a:rPr lang="en-US" altLang="en-US">
                <a:solidFill>
                  <a:srgbClr val="000000"/>
                </a:solidFill>
                <a:latin typeface="Times New Roman" panose="02020603050405020304" pitchFamily="18" charset="0"/>
              </a:rPr>
              <a:pPr>
                <a:buClrTx/>
                <a:buFontTx/>
                <a:buNone/>
              </a:pPr>
              <a:t>5</a:t>
            </a:fld>
            <a:endParaRPr lang="en-US" altLang="en-US">
              <a:solidFill>
                <a:srgbClr val="000000"/>
              </a:solidFill>
              <a:latin typeface="Times New Roman" panose="02020603050405020304" pitchFamily="18" charset="0"/>
            </a:endParaRPr>
          </a:p>
        </p:txBody>
      </p:sp>
      <p:sp>
        <p:nvSpPr>
          <p:cNvPr id="11267" name="Text Box 1"/>
          <p:cNvSpPr txBox="1">
            <a:spLocks noChangeArrowheads="1"/>
          </p:cNvSpPr>
          <p:nvPr/>
        </p:nvSpPr>
        <p:spPr bwMode="auto">
          <a:xfrm>
            <a:off x="3935413" y="9563100"/>
            <a:ext cx="30099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79" tIns="49753" rIns="95679" bIns="49753"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77056253-7DCE-4196-B7A9-BC3FAC24A576}" type="slidenum">
              <a:rPr lang="en-US" altLang="en-US" sz="1300">
                <a:solidFill>
                  <a:srgbClr val="000000"/>
                </a:solidFill>
              </a:rPr>
              <a:pPr algn="r" eaLnBrk="1" hangingPunct="1">
                <a:buClrTx/>
                <a:buFontTx/>
                <a:buNone/>
              </a:pPr>
              <a:t>5</a:t>
            </a:fld>
            <a:endParaRPr lang="en-US" altLang="en-US" sz="1300">
              <a:solidFill>
                <a:srgbClr val="000000"/>
              </a:solidFill>
            </a:endParaRPr>
          </a:p>
        </p:txBody>
      </p:sp>
      <p:sp>
        <p:nvSpPr>
          <p:cNvPr id="11268" name="Rectangle 2"/>
          <p:cNvSpPr txBox="1">
            <a:spLocks noChangeArrowheads="1" noTextEdit="1"/>
          </p:cNvSpPr>
          <p:nvPr>
            <p:ph type="sldImg"/>
          </p:nvPr>
        </p:nvSpPr>
        <p:spPr>
          <a:xfrm>
            <a:off x="957263" y="755650"/>
            <a:ext cx="5030787" cy="37750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txBox="1">
            <a:spLocks noChangeArrowheads="1"/>
          </p:cNvSpPr>
          <p:nvPr/>
        </p:nvSpPr>
        <p:spPr bwMode="auto">
          <a:xfrm>
            <a:off x="925513" y="4783138"/>
            <a:ext cx="5094287"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210" tIns="48605" rIns="97210" bIns="48605"/>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75"/>
              </a:spcBef>
              <a:buClrTx/>
            </a:pPr>
            <a:r>
              <a:rPr lang="en-US" altLang="en-US" sz="1300">
                <a:solidFill>
                  <a:srgbClr val="000000"/>
                </a:solidFill>
                <a:latin typeface="Times New Roman" panose="02020603050405020304" pitchFamily="18" charset="0"/>
              </a:rPr>
              <a:t>Most of you have come here for two reasons - you have a candidate gene and want to find out more information about or the genomic region where it resides.   Or you have a gene and am saying I want to genotype this with a population I have how do I extract SNPs from the databases.   So we would like to spend about an hour going over some of the genomic resources that are out there.  Many of you have likely used these before, but now is the time to have some time to ask questions about hard to get at data and have us help you or learn something from scratch.   I will have to admit right off that I am not the expert,but the way I have learned  about these online databases is have sit down with them and clicked on every link I could find and played a lot.     This isn’t meant to be comprehensive but rather an overview.   So I will just go over a few of the basic here and then take you through a “live” browsing session.   Later this afternoon you will have an hour or so to go over these sites on your own, and then we can also work with you to get specific information you would like.</a:t>
            </a:r>
          </a:p>
        </p:txBody>
      </p:sp>
    </p:spTree>
    <p:extLst>
      <p:ext uri="{BB962C8B-B14F-4D97-AF65-F5344CB8AC3E}">
        <p14:creationId xmlns:p14="http://schemas.microsoft.com/office/powerpoint/2010/main" val="4253410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D1A890E-484E-4F78-8397-23320129B437}" type="slidenum">
              <a:rPr lang="en-US" altLang="en-US">
                <a:solidFill>
                  <a:srgbClr val="000000"/>
                </a:solidFill>
                <a:latin typeface="Times New Roman" panose="02020603050405020304" pitchFamily="18" charset="0"/>
              </a:rPr>
              <a:pPr>
                <a:buClrTx/>
                <a:buFontTx/>
                <a:buNone/>
              </a:pPr>
              <a:t>62</a:t>
            </a:fld>
            <a:endParaRPr lang="en-US" altLang="en-US">
              <a:solidFill>
                <a:srgbClr val="000000"/>
              </a:solidFill>
              <a:latin typeface="Times New Roman" panose="02020603050405020304" pitchFamily="18" charset="0"/>
            </a:endParaRPr>
          </a:p>
        </p:txBody>
      </p:sp>
      <p:sp>
        <p:nvSpPr>
          <p:cNvPr id="111619"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341908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1139EBF-DE49-498B-929B-E9FD780D227A}" type="slidenum">
              <a:rPr lang="en-US" altLang="en-US">
                <a:solidFill>
                  <a:srgbClr val="000000"/>
                </a:solidFill>
                <a:latin typeface="Times New Roman" panose="02020603050405020304" pitchFamily="18" charset="0"/>
              </a:rPr>
              <a:pPr>
                <a:buClrTx/>
                <a:buFontTx/>
                <a:buNone/>
              </a:pPr>
              <a:t>63</a:t>
            </a:fld>
            <a:endParaRPr lang="en-US" altLang="en-US">
              <a:solidFill>
                <a:srgbClr val="000000"/>
              </a:solidFill>
              <a:latin typeface="Times New Roman" panose="02020603050405020304" pitchFamily="18" charset="0"/>
            </a:endParaRPr>
          </a:p>
        </p:txBody>
      </p:sp>
      <p:sp>
        <p:nvSpPr>
          <p:cNvPr id="113667"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744294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385B609-B214-4184-9678-23D2C6D0C5C9}" type="slidenum">
              <a:rPr lang="en-US" altLang="en-US">
                <a:solidFill>
                  <a:srgbClr val="000000"/>
                </a:solidFill>
                <a:latin typeface="Times New Roman" panose="02020603050405020304" pitchFamily="18" charset="0"/>
              </a:rPr>
              <a:pPr>
                <a:buClrTx/>
                <a:buFontTx/>
                <a:buNone/>
              </a:pPr>
              <a:t>64</a:t>
            </a:fld>
            <a:endParaRPr lang="en-US" altLang="en-US">
              <a:solidFill>
                <a:srgbClr val="000000"/>
              </a:solidFill>
              <a:latin typeface="Times New Roman" panose="02020603050405020304" pitchFamily="18" charset="0"/>
            </a:endParaRPr>
          </a:p>
        </p:txBody>
      </p:sp>
      <p:sp>
        <p:nvSpPr>
          <p:cNvPr id="115715"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36680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C6FC6A01-7E7D-4AD8-A23D-E913D0F89343}" type="slidenum">
              <a:rPr lang="en-US" altLang="en-US">
                <a:solidFill>
                  <a:srgbClr val="000000"/>
                </a:solidFill>
                <a:latin typeface="Times New Roman" panose="02020603050405020304" pitchFamily="18" charset="0"/>
              </a:rPr>
              <a:pPr>
                <a:buClrTx/>
                <a:buFontTx/>
                <a:buNone/>
              </a:pPr>
              <a:t>65</a:t>
            </a:fld>
            <a:endParaRPr lang="en-US" altLang="en-US">
              <a:solidFill>
                <a:srgbClr val="000000"/>
              </a:solidFill>
              <a:latin typeface="Times New Roman" panose="02020603050405020304" pitchFamily="18" charset="0"/>
            </a:endParaRPr>
          </a:p>
        </p:txBody>
      </p:sp>
      <p:sp>
        <p:nvSpPr>
          <p:cNvPr id="117763"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057805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E8E5163D-6825-499F-B8F7-1E44B5A9E3D6}" type="slidenum">
              <a:rPr lang="en-US" altLang="en-US">
                <a:solidFill>
                  <a:srgbClr val="000000"/>
                </a:solidFill>
                <a:latin typeface="Times New Roman" panose="02020603050405020304" pitchFamily="18" charset="0"/>
              </a:rPr>
              <a:pPr>
                <a:buClrTx/>
                <a:buFontTx/>
                <a:buNone/>
              </a:pPr>
              <a:t>66</a:t>
            </a:fld>
            <a:endParaRPr lang="en-US" altLang="en-US">
              <a:solidFill>
                <a:srgbClr val="000000"/>
              </a:solidFill>
              <a:latin typeface="Times New Roman" panose="02020603050405020304" pitchFamily="18" charset="0"/>
            </a:endParaRPr>
          </a:p>
        </p:txBody>
      </p:sp>
      <p:sp>
        <p:nvSpPr>
          <p:cNvPr id="119811"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330079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D97569FB-6E36-4E01-BB6A-35E67B2F37A4}" type="slidenum">
              <a:rPr lang="en-US" altLang="en-US">
                <a:solidFill>
                  <a:srgbClr val="000000"/>
                </a:solidFill>
                <a:latin typeface="Times New Roman" panose="02020603050405020304" pitchFamily="18" charset="0"/>
              </a:rPr>
              <a:pPr>
                <a:buClrTx/>
                <a:buFontTx/>
                <a:buNone/>
              </a:pPr>
              <a:t>67</a:t>
            </a:fld>
            <a:endParaRPr lang="en-US" altLang="en-US">
              <a:solidFill>
                <a:srgbClr val="000000"/>
              </a:solidFill>
              <a:latin typeface="Times New Roman" panose="02020603050405020304" pitchFamily="18" charset="0"/>
            </a:endParaRPr>
          </a:p>
        </p:txBody>
      </p:sp>
      <p:sp>
        <p:nvSpPr>
          <p:cNvPr id="121859"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0"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648345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699C6EF-80F2-48EF-B8E7-9809FB5E6C88}" type="slidenum">
              <a:rPr lang="en-US" altLang="en-US">
                <a:solidFill>
                  <a:srgbClr val="000000"/>
                </a:solidFill>
                <a:latin typeface="Times New Roman" panose="02020603050405020304" pitchFamily="18" charset="0"/>
              </a:rPr>
              <a:pPr>
                <a:buClrTx/>
                <a:buFontTx/>
                <a:buNone/>
              </a:pPr>
              <a:t>68</a:t>
            </a:fld>
            <a:endParaRPr lang="en-US" altLang="en-US">
              <a:solidFill>
                <a:srgbClr val="000000"/>
              </a:solidFill>
              <a:latin typeface="Times New Roman" panose="02020603050405020304" pitchFamily="18" charset="0"/>
            </a:endParaRPr>
          </a:p>
        </p:txBody>
      </p:sp>
      <p:sp>
        <p:nvSpPr>
          <p:cNvPr id="123907"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996084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0FCDFDE2-C52C-46C8-8BEF-533143CB8F79}" type="slidenum">
              <a:rPr lang="en-US" altLang="en-US">
                <a:solidFill>
                  <a:srgbClr val="000000"/>
                </a:solidFill>
                <a:latin typeface="Times New Roman" panose="02020603050405020304" pitchFamily="18" charset="0"/>
              </a:rPr>
              <a:pPr>
                <a:buClrTx/>
                <a:buFontTx/>
                <a:buNone/>
              </a:pPr>
              <a:t>69</a:t>
            </a:fld>
            <a:endParaRPr lang="en-US" altLang="en-US">
              <a:solidFill>
                <a:srgbClr val="000000"/>
              </a:solidFill>
              <a:latin typeface="Times New Roman" panose="02020603050405020304" pitchFamily="18" charset="0"/>
            </a:endParaRPr>
          </a:p>
        </p:txBody>
      </p:sp>
      <p:sp>
        <p:nvSpPr>
          <p:cNvPr id="125955" name="Rectangle 1"/>
          <p:cNvSpPr txBox="1">
            <a:spLocks noChangeArrowheads="1" noTextEdit="1"/>
          </p:cNvSpPr>
          <p:nvPr>
            <p:ph type="sldImg"/>
          </p:nvPr>
        </p:nvSpPr>
        <p:spPr>
          <a:xfrm>
            <a:off x="781050" y="857250"/>
            <a:ext cx="5630863" cy="4224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6" name="Text Box 2"/>
          <p:cNvSpPr txBox="1">
            <a:spLocks noChangeArrowheads="1"/>
          </p:cNvSpPr>
          <p:nvPr/>
        </p:nvSpPr>
        <p:spPr bwMode="auto">
          <a:xfrm>
            <a:off x="719138" y="5353050"/>
            <a:ext cx="5751512"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9676326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4C3A9D8-48D9-45ED-A7DD-CEF580784955}" type="slidenum">
              <a:rPr lang="en-US" altLang="en-US">
                <a:solidFill>
                  <a:srgbClr val="000000"/>
                </a:solidFill>
                <a:latin typeface="Times New Roman" panose="02020603050405020304" pitchFamily="18" charset="0"/>
              </a:rPr>
              <a:pPr>
                <a:buClrTx/>
                <a:buFontTx/>
                <a:buNone/>
              </a:pPr>
              <a:t>70</a:t>
            </a:fld>
            <a:endParaRPr lang="en-US" altLang="en-US">
              <a:solidFill>
                <a:srgbClr val="000000"/>
              </a:solidFill>
              <a:latin typeface="Times New Roman" panose="02020603050405020304" pitchFamily="18" charset="0"/>
            </a:endParaRPr>
          </a:p>
        </p:txBody>
      </p:sp>
      <p:sp>
        <p:nvSpPr>
          <p:cNvPr id="128003" name="Rectangle 1"/>
          <p:cNvSpPr txBox="1">
            <a:spLocks noChangeArrowheads="1" noTextEdit="1"/>
          </p:cNvSpPr>
          <p:nvPr>
            <p:ph type="sldImg"/>
          </p:nvPr>
        </p:nvSpPr>
        <p:spPr>
          <a:xfrm>
            <a:off x="944563" y="757238"/>
            <a:ext cx="5145087" cy="38592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Text Box 2"/>
          <p:cNvSpPr txBox="1">
            <a:spLocks noChangeArrowheads="1"/>
          </p:cNvSpPr>
          <p:nvPr/>
        </p:nvSpPr>
        <p:spPr bwMode="auto">
          <a:xfrm>
            <a:off x="930275" y="4879975"/>
            <a:ext cx="5178425" cy="461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67682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74A16A0-10AB-4336-8BC9-711813AEE2D6}" type="slidenum">
              <a:rPr lang="en-US" altLang="en-US">
                <a:solidFill>
                  <a:srgbClr val="000000"/>
                </a:solidFill>
                <a:latin typeface="Times New Roman" panose="02020603050405020304" pitchFamily="18" charset="0"/>
              </a:rPr>
              <a:pPr>
                <a:buClrTx/>
                <a:buFontTx/>
                <a:buNone/>
              </a:pPr>
              <a:t>6</a:t>
            </a:fld>
            <a:endParaRPr lang="en-US" altLang="en-US">
              <a:solidFill>
                <a:srgbClr val="000000"/>
              </a:solidFill>
              <a:latin typeface="Times New Roman" panose="02020603050405020304" pitchFamily="18" charset="0"/>
            </a:endParaRPr>
          </a:p>
        </p:txBody>
      </p:sp>
      <p:sp>
        <p:nvSpPr>
          <p:cNvPr id="7171" name="Rectangle 1"/>
          <p:cNvSpPr txBox="1">
            <a:spLocks noChangeArrowheads="1" noTextEdit="1"/>
          </p:cNvSpPr>
          <p:nvPr>
            <p:ph type="sldImg"/>
          </p:nvPr>
        </p:nvSpPr>
        <p:spPr>
          <a:xfrm>
            <a:off x="957263" y="755650"/>
            <a:ext cx="5030787" cy="37750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Text Box 2"/>
          <p:cNvSpPr txBox="1">
            <a:spLocks noChangeArrowheads="1"/>
          </p:cNvSpPr>
          <p:nvPr/>
        </p:nvSpPr>
        <p:spPr bwMode="auto">
          <a:xfrm>
            <a:off x="695325" y="4783138"/>
            <a:ext cx="555625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Tree>
    <p:extLst>
      <p:ext uri="{BB962C8B-B14F-4D97-AF65-F5344CB8AC3E}">
        <p14:creationId xmlns:p14="http://schemas.microsoft.com/office/powerpoint/2010/main" val="229380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3E409277-4BE5-4A56-BC35-10F26528F666}" type="slidenum">
              <a:rPr lang="en-US" altLang="en-US">
                <a:solidFill>
                  <a:srgbClr val="000000"/>
                </a:solidFill>
                <a:latin typeface="Times New Roman" panose="02020603050405020304" pitchFamily="18" charset="0"/>
              </a:rPr>
              <a:pPr>
                <a:buClrTx/>
                <a:buFontTx/>
                <a:buNone/>
              </a:pPr>
              <a:t>8</a:t>
            </a:fld>
            <a:endParaRPr lang="en-US" altLang="en-US">
              <a:solidFill>
                <a:srgbClr val="000000"/>
              </a:solidFill>
              <a:latin typeface="Times New Roman" panose="02020603050405020304" pitchFamily="18" charset="0"/>
            </a:endParaRPr>
          </a:p>
        </p:txBody>
      </p:sp>
      <p:sp>
        <p:nvSpPr>
          <p:cNvPr id="15363" name="Rectangle 1"/>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p:cNvSpPr txBox="1">
            <a:spLocks noChangeArrowheads="1"/>
          </p:cNvSpPr>
          <p:nvPr/>
        </p:nvSpPr>
        <p:spPr bwMode="auto">
          <a:xfrm>
            <a:off x="711200" y="4862513"/>
            <a:ext cx="5678488" cy="46386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5986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B447055A-C311-46A7-ACD5-EF49A5C13D4E}" type="slidenum">
              <a:rPr lang="en-US" altLang="en-US">
                <a:solidFill>
                  <a:srgbClr val="000000"/>
                </a:solidFill>
                <a:latin typeface="Times New Roman" panose="02020603050405020304" pitchFamily="18" charset="0"/>
              </a:rPr>
              <a:pPr>
                <a:buClrTx/>
                <a:buFontTx/>
                <a:buNone/>
              </a:pPr>
              <a:t>9</a:t>
            </a:fld>
            <a:endParaRPr lang="en-US" altLang="en-US">
              <a:solidFill>
                <a:srgbClr val="000000"/>
              </a:solidFill>
              <a:latin typeface="Times New Roman" panose="02020603050405020304" pitchFamily="18" charset="0"/>
            </a:endParaRPr>
          </a:p>
        </p:txBody>
      </p:sp>
      <p:sp>
        <p:nvSpPr>
          <p:cNvPr id="19459" name="Text Box 1"/>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B667FBC6-DD37-4070-8BDE-3D19D860B0DE}" type="slidenum">
              <a:rPr lang="en-US" altLang="en-US" sz="1300">
                <a:solidFill>
                  <a:srgbClr val="000000"/>
                </a:solidFill>
              </a:rPr>
              <a:pPr algn="r" eaLnBrk="1" hangingPunct="1">
                <a:buClrTx/>
                <a:buFontTx/>
                <a:buNone/>
              </a:pPr>
              <a:t>9</a:t>
            </a:fld>
            <a:endParaRPr lang="en-US" altLang="en-US" sz="1300">
              <a:solidFill>
                <a:srgbClr val="000000"/>
              </a:solidFill>
            </a:endParaRPr>
          </a:p>
        </p:txBody>
      </p:sp>
      <p:sp>
        <p:nvSpPr>
          <p:cNvPr id="19460" name="Rectangle 2"/>
          <p:cNvSpPr txBox="1">
            <a:spLocks noChangeArrowheads="1" noTextEdit="1"/>
          </p:cNvSpPr>
          <p:nvPr>
            <p:ph type="sldImg"/>
          </p:nvPr>
        </p:nvSpPr>
        <p:spPr>
          <a:xfrm>
            <a:off x="992188" y="766763"/>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Text Box 3"/>
          <p:cNvSpPr txBox="1">
            <a:spLocks noChangeArrowheads="1"/>
          </p:cNvSpPr>
          <p:nvPr/>
        </p:nvSpPr>
        <p:spPr bwMode="auto">
          <a:xfrm>
            <a:off x="711200" y="4862513"/>
            <a:ext cx="56784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210" tIns="48605" rIns="97210" bIns="48605" anchor="ct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57409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85775" algn="l"/>
                <a:tab pos="971550" algn="l"/>
                <a:tab pos="1457325" algn="l"/>
                <a:tab pos="1943100" algn="l"/>
                <a:tab pos="2428875" algn="l"/>
                <a:tab pos="2916238" algn="l"/>
                <a:tab pos="3402013" algn="l"/>
                <a:tab pos="3887788" algn="l"/>
                <a:tab pos="4373563" algn="l"/>
                <a:tab pos="4859338" algn="l"/>
                <a:tab pos="5345113" algn="l"/>
                <a:tab pos="5832475" algn="l"/>
                <a:tab pos="6318250" algn="l"/>
                <a:tab pos="6804025" algn="l"/>
                <a:tab pos="7289800" algn="l"/>
                <a:tab pos="7775575" algn="l"/>
                <a:tab pos="8261350" algn="l"/>
                <a:tab pos="8748713" algn="l"/>
                <a:tab pos="9234488" algn="l"/>
                <a:tab pos="97202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15854097-B2AA-4037-8BF9-EE7BB2626FAE}" type="slidenum">
              <a:rPr lang="en-US" altLang="en-US">
                <a:solidFill>
                  <a:srgbClr val="000000"/>
                </a:solidFill>
                <a:latin typeface="Times New Roman" panose="02020603050405020304" pitchFamily="18" charset="0"/>
              </a:rPr>
              <a:pPr>
                <a:buClrTx/>
                <a:buFontTx/>
                <a:buNone/>
              </a:pPr>
              <a:t>10</a:t>
            </a:fld>
            <a:endParaRPr lang="en-US" altLang="en-US">
              <a:solidFill>
                <a:srgbClr val="000000"/>
              </a:solidFill>
              <a:latin typeface="Times New Roman" panose="02020603050405020304" pitchFamily="18" charset="0"/>
            </a:endParaRPr>
          </a:p>
        </p:txBody>
      </p:sp>
      <p:sp>
        <p:nvSpPr>
          <p:cNvPr id="17411" name="Text Box 1"/>
          <p:cNvSpPr txBox="1">
            <a:spLocks noChangeArrowheads="1"/>
          </p:cNvSpPr>
          <p:nvPr/>
        </p:nvSpPr>
        <p:spPr bwMode="auto">
          <a:xfrm>
            <a:off x="4021138" y="9721850"/>
            <a:ext cx="3078162"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F5125F1A-8E56-44CB-855A-C65200E18CDC}" type="slidenum">
              <a:rPr lang="en-US" altLang="en-US" sz="1300">
                <a:solidFill>
                  <a:srgbClr val="000000"/>
                </a:solidFill>
              </a:rPr>
              <a:pPr algn="r" eaLnBrk="1" hangingPunct="1">
                <a:buClrTx/>
                <a:buFontTx/>
                <a:buNone/>
              </a:pPr>
              <a:t>10</a:t>
            </a:fld>
            <a:endParaRPr lang="en-US" altLang="en-US" sz="1300">
              <a:solidFill>
                <a:srgbClr val="000000"/>
              </a:solidFill>
            </a:endParaRPr>
          </a:p>
        </p:txBody>
      </p:sp>
      <p:sp>
        <p:nvSpPr>
          <p:cNvPr id="17412" name="Rectangle 2"/>
          <p:cNvSpPr txBox="1">
            <a:spLocks noChangeArrowheads="1" noTextEdit="1"/>
          </p:cNvSpPr>
          <p:nvPr>
            <p:ph type="sldImg"/>
          </p:nvPr>
        </p:nvSpPr>
        <p:spPr>
          <a:xfrm>
            <a:off x="992188" y="765175"/>
            <a:ext cx="5116512" cy="38385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p:cNvSpPr txBox="1">
            <a:spLocks noChangeArrowheads="1"/>
          </p:cNvSpPr>
          <p:nvPr/>
        </p:nvSpPr>
        <p:spPr bwMode="auto">
          <a:xfrm>
            <a:off x="711200" y="4862513"/>
            <a:ext cx="5678488"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123" tIns="49370" rIns="99123" bIns="4937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75"/>
              </a:spcBef>
              <a:buClrTx/>
            </a:pPr>
            <a:r>
              <a:rPr lang="en-US" altLang="en-US" sz="1300">
                <a:solidFill>
                  <a:srgbClr val="000000"/>
                </a:solidFill>
                <a:latin typeface="Times New Roman" panose="02020603050405020304" pitchFamily="18" charset="0"/>
              </a:rPr>
              <a:t>Both: 15%</a:t>
            </a:r>
          </a:p>
          <a:p>
            <a:pPr eaLnBrk="1" hangingPunct="1">
              <a:spcBef>
                <a:spcPts val="475"/>
              </a:spcBef>
              <a:buClrTx/>
            </a:pPr>
            <a:r>
              <a:rPr lang="en-US" altLang="en-US" sz="1300">
                <a:solidFill>
                  <a:srgbClr val="000000"/>
                </a:solidFill>
                <a:latin typeface="Times New Roman" panose="02020603050405020304" pitchFamily="18" charset="0"/>
              </a:rPr>
              <a:t>One: 32%</a:t>
            </a:r>
          </a:p>
          <a:p>
            <a:pPr eaLnBrk="1" hangingPunct="1">
              <a:spcBef>
                <a:spcPts val="475"/>
              </a:spcBef>
              <a:buClrTx/>
            </a:pPr>
            <a:r>
              <a:rPr lang="en-US" altLang="en-US" sz="1300">
                <a:solidFill>
                  <a:srgbClr val="000000"/>
                </a:solidFill>
                <a:latin typeface="Times New Roman" panose="02020603050405020304" pitchFamily="18" charset="0"/>
              </a:rPr>
              <a:t>Neither: 100%</a:t>
            </a:r>
          </a:p>
        </p:txBody>
      </p:sp>
    </p:spTree>
    <p:extLst>
      <p:ext uri="{BB962C8B-B14F-4D97-AF65-F5344CB8AC3E}">
        <p14:creationId xmlns:p14="http://schemas.microsoft.com/office/powerpoint/2010/main" val="224872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29F97D-530A-47C2-8057-D4B37CC18B12}" type="slidenum">
              <a:rPr lang="en-US" altLang="en-US"/>
              <a:pPr>
                <a:defRPr/>
              </a:pPr>
              <a:t>‹#›</a:t>
            </a:fld>
            <a:endParaRPr lang="en-US" altLang="en-US"/>
          </a:p>
        </p:txBody>
      </p:sp>
    </p:spTree>
    <p:extLst>
      <p:ext uri="{BB962C8B-B14F-4D97-AF65-F5344CB8AC3E}">
        <p14:creationId xmlns:p14="http://schemas.microsoft.com/office/powerpoint/2010/main" val="51221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38BAA0A-FAAB-4679-9931-9F9F5358EF64}" type="slidenum">
              <a:rPr lang="en-US" altLang="en-US"/>
              <a:pPr>
                <a:defRPr/>
              </a:pPr>
              <a:t>‹#›</a:t>
            </a:fld>
            <a:endParaRPr lang="en-US" altLang="en-US"/>
          </a:p>
        </p:txBody>
      </p:sp>
    </p:spTree>
    <p:extLst>
      <p:ext uri="{BB962C8B-B14F-4D97-AF65-F5344CB8AC3E}">
        <p14:creationId xmlns:p14="http://schemas.microsoft.com/office/powerpoint/2010/main" val="426620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274638"/>
            <a:ext cx="2052638" cy="5834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07100" cy="5834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0476FF4-9EFB-4D7B-8FB1-38E3F9F43195}" type="slidenum">
              <a:rPr lang="en-US" altLang="en-US"/>
              <a:pPr>
                <a:defRPr/>
              </a:pPr>
              <a:t>‹#›</a:t>
            </a:fld>
            <a:endParaRPr lang="en-US" altLang="en-US"/>
          </a:p>
        </p:txBody>
      </p:sp>
    </p:spTree>
    <p:extLst>
      <p:ext uri="{BB962C8B-B14F-4D97-AF65-F5344CB8AC3E}">
        <p14:creationId xmlns:p14="http://schemas.microsoft.com/office/powerpoint/2010/main" val="319018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2138" cy="1125537"/>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48EC4EE-A8A3-4833-A9F9-E1FD2477C535}" type="slidenum">
              <a:rPr lang="en-US" altLang="en-US"/>
              <a:pPr>
                <a:defRPr/>
              </a:pPr>
              <a:t>‹#›</a:t>
            </a:fld>
            <a:endParaRPr lang="en-US" altLang="en-US"/>
          </a:p>
        </p:txBody>
      </p:sp>
    </p:spTree>
    <p:extLst>
      <p:ext uri="{BB962C8B-B14F-4D97-AF65-F5344CB8AC3E}">
        <p14:creationId xmlns:p14="http://schemas.microsoft.com/office/powerpoint/2010/main" val="9765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9AE3CE4-D446-4F54-8BF5-D5F1F65CA84F}" type="slidenum">
              <a:rPr lang="en-US" altLang="en-US"/>
              <a:pPr>
                <a:defRPr/>
              </a:pPr>
              <a:t>‹#›</a:t>
            </a:fld>
            <a:endParaRPr lang="en-US" altLang="en-US"/>
          </a:p>
        </p:txBody>
      </p:sp>
    </p:spTree>
    <p:extLst>
      <p:ext uri="{BB962C8B-B14F-4D97-AF65-F5344CB8AC3E}">
        <p14:creationId xmlns:p14="http://schemas.microsoft.com/office/powerpoint/2010/main" val="214364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A4E3D59B-D017-47EB-BD81-69C6C2B6E4A2}" type="slidenum">
              <a:rPr lang="en-US" altLang="en-US"/>
              <a:pPr>
                <a:defRPr/>
              </a:pPr>
              <a:t>‹#›</a:t>
            </a:fld>
            <a:endParaRPr lang="en-US" altLang="en-US"/>
          </a:p>
        </p:txBody>
      </p:sp>
    </p:spTree>
    <p:extLst>
      <p:ext uri="{BB962C8B-B14F-4D97-AF65-F5344CB8AC3E}">
        <p14:creationId xmlns:p14="http://schemas.microsoft.com/office/powerpoint/2010/main" val="39642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9075" cy="450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600200"/>
            <a:ext cx="4030663" cy="450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EA64029-D2A6-4EBF-B6EA-7CF037FC82BD}" type="slidenum">
              <a:rPr lang="en-US" altLang="en-US"/>
              <a:pPr>
                <a:defRPr/>
              </a:pPr>
              <a:t>‹#›</a:t>
            </a:fld>
            <a:endParaRPr lang="en-US" altLang="en-US"/>
          </a:p>
        </p:txBody>
      </p:sp>
    </p:spTree>
    <p:extLst>
      <p:ext uri="{BB962C8B-B14F-4D97-AF65-F5344CB8AC3E}">
        <p14:creationId xmlns:p14="http://schemas.microsoft.com/office/powerpoint/2010/main" val="17150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ED30863-FD15-4C93-B866-C67B8CF5DD4F}" type="slidenum">
              <a:rPr lang="en-US" altLang="en-US"/>
              <a:pPr>
                <a:defRPr/>
              </a:pPr>
              <a:t>‹#›</a:t>
            </a:fld>
            <a:endParaRPr lang="en-US" altLang="en-US"/>
          </a:p>
        </p:txBody>
      </p:sp>
    </p:spTree>
    <p:extLst>
      <p:ext uri="{BB962C8B-B14F-4D97-AF65-F5344CB8AC3E}">
        <p14:creationId xmlns:p14="http://schemas.microsoft.com/office/powerpoint/2010/main" val="425691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3A3597BF-B22D-4210-B82B-40A804BD7949}" type="slidenum">
              <a:rPr lang="en-US" altLang="en-US"/>
              <a:pPr>
                <a:defRPr/>
              </a:pPr>
              <a:t>‹#›</a:t>
            </a:fld>
            <a:endParaRPr lang="en-US" altLang="en-US"/>
          </a:p>
        </p:txBody>
      </p:sp>
    </p:spTree>
    <p:extLst>
      <p:ext uri="{BB962C8B-B14F-4D97-AF65-F5344CB8AC3E}">
        <p14:creationId xmlns:p14="http://schemas.microsoft.com/office/powerpoint/2010/main" val="220429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66452D0-CA8A-4863-82CA-800B2659BCC5}" type="slidenum">
              <a:rPr lang="en-US" altLang="en-US"/>
              <a:pPr>
                <a:defRPr/>
              </a:pPr>
              <a:t>‹#›</a:t>
            </a:fld>
            <a:endParaRPr lang="en-US" altLang="en-US"/>
          </a:p>
        </p:txBody>
      </p:sp>
    </p:spTree>
    <p:extLst>
      <p:ext uri="{BB962C8B-B14F-4D97-AF65-F5344CB8AC3E}">
        <p14:creationId xmlns:p14="http://schemas.microsoft.com/office/powerpoint/2010/main" val="338401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63DC905-951B-43BA-A74A-2ECBD7F6237F}" type="slidenum">
              <a:rPr lang="en-US" altLang="en-US"/>
              <a:pPr>
                <a:defRPr/>
              </a:pPr>
              <a:t>‹#›</a:t>
            </a:fld>
            <a:endParaRPr lang="en-US" altLang="en-US"/>
          </a:p>
        </p:txBody>
      </p:sp>
    </p:spTree>
    <p:extLst>
      <p:ext uri="{BB962C8B-B14F-4D97-AF65-F5344CB8AC3E}">
        <p14:creationId xmlns:p14="http://schemas.microsoft.com/office/powerpoint/2010/main" val="181888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EC48688-6A2C-4287-89AA-604124290D22}" type="slidenum">
              <a:rPr lang="en-US" altLang="en-US"/>
              <a:pPr>
                <a:defRPr/>
              </a:pPr>
              <a:t>‹#›</a:t>
            </a:fld>
            <a:endParaRPr lang="en-US" altLang="en-US"/>
          </a:p>
        </p:txBody>
      </p:sp>
    </p:spTree>
    <p:extLst>
      <p:ext uri="{BB962C8B-B14F-4D97-AF65-F5344CB8AC3E}">
        <p14:creationId xmlns:p14="http://schemas.microsoft.com/office/powerpoint/2010/main" val="361909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12138" cy="112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600200"/>
            <a:ext cx="8212138"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161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fld id="{CED17CA5-6C89-468C-9135-F040EC08AB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9966CC"/>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emf"/><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9.emf"/><Relationship Id="rId4"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image" Target="../media/image30.emf"/><Relationship Id="rId4" Type="http://schemas.openxmlformats.org/officeDocument/2006/relationships/oleObject" Target="../embeddings/oleObject16.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9.bin"/><Relationship Id="rId5" Type="http://schemas.openxmlformats.org/officeDocument/2006/relationships/image" Target="../media/image32.emf"/><Relationship Id="rId4" Type="http://schemas.openxmlformats.org/officeDocument/2006/relationships/oleObject" Target="../embeddings/oleObject18.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2.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1.bin"/><Relationship Id="rId5" Type="http://schemas.openxmlformats.org/officeDocument/2006/relationships/image" Target="../media/image34.emf"/><Relationship Id="rId4" Type="http://schemas.openxmlformats.org/officeDocument/2006/relationships/oleObject" Target="../embeddings/oleObject20.bin"/><Relationship Id="rId9" Type="http://schemas.openxmlformats.org/officeDocument/2006/relationships/image" Target="../media/image36.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4.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7.emf"/><Relationship Id="rId4" Type="http://schemas.openxmlformats.org/officeDocument/2006/relationships/oleObject" Target="../embeddings/oleObject25.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earn.genetics.utah.edu/content/basics/ptc/"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685800" y="1169988"/>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Family-Based Studies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67000"/>
            <a:ext cx="3810000" cy="3067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2908300" y="5737225"/>
            <a:ext cx="37719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sz="1100">
                <a:solidFill>
                  <a:srgbClr val="000000"/>
                </a:solidFill>
              </a:rPr>
              <a:t>https://belkazan.files.wordpress.com/2012/04/stripe-shirts-mother-father-child-at-the-beach-boardwalk.png?w=620</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sz="4400" smtClean="0">
                <a:effectLst>
                  <a:outerShdw blurRad="38100" dist="38100" dir="2700000" algn="tl">
                    <a:srgbClr val="C0C0C0"/>
                  </a:outerShdw>
                </a:effectLst>
              </a:rPr>
              <a:t>First PTC Family Study</a:t>
            </a:r>
          </a:p>
        </p:txBody>
      </p:sp>
      <p:grpSp>
        <p:nvGrpSpPr>
          <p:cNvPr id="16387" name="Group 2"/>
          <p:cNvGrpSpPr>
            <a:grpSpLocks/>
          </p:cNvGrpSpPr>
          <p:nvPr/>
        </p:nvGrpSpPr>
        <p:grpSpPr bwMode="auto">
          <a:xfrm>
            <a:off x="685800" y="3048000"/>
            <a:ext cx="8297863" cy="1081088"/>
            <a:chOff x="432" y="1920"/>
            <a:chExt cx="5227" cy="681"/>
          </a:xfrm>
        </p:grpSpPr>
        <p:graphicFrame>
          <p:nvGraphicFramePr>
            <p:cNvPr id="16389" name="Object 3"/>
            <p:cNvGraphicFramePr>
              <a:graphicFrameLocks noChangeAspect="1"/>
            </p:cNvGraphicFramePr>
            <p:nvPr/>
          </p:nvGraphicFramePr>
          <p:xfrm>
            <a:off x="432" y="1920"/>
            <a:ext cx="5227" cy="681"/>
          </p:xfrm>
          <a:graphic>
            <a:graphicData uri="http://schemas.openxmlformats.org/presentationml/2006/ole">
              <mc:AlternateContent xmlns:mc="http://schemas.openxmlformats.org/markup-compatibility/2006">
                <mc:Choice xmlns:v="urn:schemas-microsoft-com:vml" Requires="v">
                  <p:oleObj spid="_x0000_s16403" r:id="rId4" imgW="7325640" imgH="1043640" progId="">
                    <p:embed/>
                  </p:oleObj>
                </mc:Choice>
                <mc:Fallback>
                  <p:oleObj r:id="rId4" imgW="7325640" imgH="10436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920"/>
                          <a:ext cx="5227" cy="6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4"/>
            <p:cNvSpPr txBox="1">
              <a:spLocks noChangeArrowheads="1"/>
            </p:cNvSpPr>
            <p:nvPr/>
          </p:nvSpPr>
          <p:spPr bwMode="auto">
            <a:xfrm>
              <a:off x="432" y="1920"/>
              <a:ext cx="5227" cy="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
        <p:nvSpPr>
          <p:cNvPr id="16388" name="Text Box 5"/>
          <p:cNvSpPr txBox="1">
            <a:spLocks noChangeArrowheads="1"/>
          </p:cNvSpPr>
          <p:nvPr/>
        </p:nvSpPr>
        <p:spPr bwMode="auto">
          <a:xfrm>
            <a:off x="4484688" y="4648200"/>
            <a:ext cx="37147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ahoma" panose="020B0604030504040204" pitchFamily="34" charset="0"/>
              </a:rPr>
              <a:t>L. H. Snyder Science 1931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sz="4400" smtClean="0">
                <a:effectLst>
                  <a:outerShdw blurRad="38100" dist="38100" dir="2700000" algn="tl">
                    <a:srgbClr val="C0C0C0"/>
                  </a:outerShdw>
                </a:effectLst>
              </a:rPr>
              <a:t>Family Studies</a:t>
            </a:r>
          </a:p>
        </p:txBody>
      </p:sp>
      <p:sp>
        <p:nvSpPr>
          <p:cNvPr id="12290"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700"/>
              </a:spcBef>
              <a:buSzPct val="100000"/>
              <a:defRPr/>
            </a:pPr>
            <a:r>
              <a:rPr lang="en-US" altLang="en-US" sz="2800" smtClean="0">
                <a:effectLst>
                  <a:outerShdw blurRad="38100" dist="38100" dir="2700000" algn="tl">
                    <a:srgbClr val="C0C0C0"/>
                  </a:outerShdw>
                </a:effectLst>
              </a:rPr>
              <a:t>Familial Relationships</a:t>
            </a:r>
          </a:p>
          <a:p>
            <a:pPr marL="0" lvl="1" indent="0" eaLnBrk="1" hangingPunct="1">
              <a:lnSpc>
                <a:spcPct val="90000"/>
              </a:lnSpc>
              <a:spcBef>
                <a:spcPts val="600"/>
              </a:spcBef>
              <a:buSzPct val="100000"/>
              <a:defRPr/>
            </a:pPr>
            <a:r>
              <a:rPr lang="en-US" altLang="en-US" sz="2400" smtClean="0">
                <a:effectLst>
                  <a:outerShdw blurRad="38100" dist="38100" dir="2700000" algn="tl">
                    <a:srgbClr val="C0C0C0"/>
                  </a:outerShdw>
                </a:effectLst>
              </a:rPr>
              <a:t>- Twins</a:t>
            </a:r>
          </a:p>
          <a:p>
            <a:pPr marL="0" lvl="1" indent="0" eaLnBrk="1" hangingPunct="1">
              <a:lnSpc>
                <a:spcPct val="90000"/>
              </a:lnSpc>
              <a:spcBef>
                <a:spcPts val="600"/>
              </a:spcBef>
              <a:buSzPct val="100000"/>
              <a:defRPr/>
            </a:pPr>
            <a:r>
              <a:rPr lang="en-US" altLang="en-US" sz="2400" smtClean="0">
                <a:effectLst>
                  <a:outerShdw blurRad="38100" dist="38100" dir="2700000" algn="tl">
                    <a:srgbClr val="C0C0C0"/>
                  </a:outerShdw>
                </a:effectLst>
              </a:rPr>
              <a:t>- Siblings</a:t>
            </a:r>
          </a:p>
          <a:p>
            <a:pPr marL="0" lvl="1" indent="0" eaLnBrk="1" hangingPunct="1">
              <a:lnSpc>
                <a:spcPct val="90000"/>
              </a:lnSpc>
              <a:spcBef>
                <a:spcPts val="600"/>
              </a:spcBef>
              <a:buSzPct val="100000"/>
              <a:defRPr/>
            </a:pPr>
            <a:r>
              <a:rPr lang="en-US" altLang="en-US" sz="2400" smtClean="0">
                <a:effectLst>
                  <a:outerShdw blurRad="38100" dist="38100" dir="2700000" algn="tl">
                    <a:srgbClr val="C0C0C0"/>
                  </a:outerShdw>
                </a:effectLst>
              </a:rPr>
              <a:t>- Parents/offspring</a:t>
            </a:r>
          </a:p>
          <a:p>
            <a:pPr marL="0" lvl="1" indent="0" eaLnBrk="1" hangingPunct="1">
              <a:lnSpc>
                <a:spcPct val="90000"/>
              </a:lnSpc>
              <a:spcBef>
                <a:spcPts val="600"/>
              </a:spcBef>
              <a:buSzPct val="100000"/>
              <a:defRPr/>
            </a:pPr>
            <a:endParaRPr lang="en-US" altLang="en-US" sz="2400" smtClean="0">
              <a:effectLst>
                <a:outerShdw blurRad="38100" dist="38100" dir="2700000" algn="tl">
                  <a:srgbClr val="C0C0C0"/>
                </a:outerShdw>
              </a:effectLst>
            </a:endParaRPr>
          </a:p>
          <a:p>
            <a:pPr eaLnBrk="1" hangingPunct="1">
              <a:lnSpc>
                <a:spcPct val="90000"/>
              </a:lnSpc>
              <a:spcBef>
                <a:spcPts val="700"/>
              </a:spcBef>
              <a:buSzPct val="100000"/>
              <a:defRPr/>
            </a:pPr>
            <a:r>
              <a:rPr lang="en-US" altLang="en-US" sz="2800" smtClean="0">
                <a:effectLst>
                  <a:outerShdw blurRad="38100" dist="38100" dir="2700000" algn="tl">
                    <a:srgbClr val="C0C0C0"/>
                  </a:outerShdw>
                </a:effectLst>
              </a:rPr>
              <a:t>Phenotype information</a:t>
            </a:r>
          </a:p>
          <a:p>
            <a:pPr marL="0" lvl="1" indent="0" eaLnBrk="1" hangingPunct="1">
              <a:lnSpc>
                <a:spcPct val="90000"/>
              </a:lnSpc>
              <a:spcBef>
                <a:spcPts val="600"/>
              </a:spcBef>
              <a:buSzPct val="100000"/>
              <a:defRPr/>
            </a:pPr>
            <a:r>
              <a:rPr lang="en-US" altLang="en-US" sz="2400" smtClean="0">
                <a:effectLst>
                  <a:outerShdw blurRad="38100" dist="38100" dir="2700000" algn="tl">
                    <a:srgbClr val="C0C0C0"/>
                  </a:outerShdw>
                </a:effectLst>
              </a:rPr>
              <a:t>- Affected/Unaffected (Prostate Cancer)</a:t>
            </a:r>
          </a:p>
          <a:p>
            <a:pPr marL="0" lvl="1" indent="0" eaLnBrk="1" hangingPunct="1">
              <a:lnSpc>
                <a:spcPct val="90000"/>
              </a:lnSpc>
              <a:spcBef>
                <a:spcPts val="600"/>
              </a:spcBef>
              <a:buSzPct val="100000"/>
              <a:defRPr/>
            </a:pPr>
            <a:r>
              <a:rPr lang="en-US" altLang="en-US" sz="2400" smtClean="0">
                <a:effectLst>
                  <a:outerShdw blurRad="38100" dist="38100" dir="2700000" algn="tl">
                    <a:srgbClr val="C0C0C0"/>
                  </a:outerShdw>
                </a:effectLst>
              </a:rPr>
              <a:t>- Quantitative measure (Blood Pressure)</a:t>
            </a:r>
          </a:p>
          <a:p>
            <a:pPr marL="0" lvl="1" indent="0" eaLnBrk="1" hangingPunct="1">
              <a:lnSpc>
                <a:spcPct val="90000"/>
              </a:lnSpc>
              <a:spcBef>
                <a:spcPts val="600"/>
              </a:spcBef>
              <a:buSzPct val="100000"/>
              <a:defRPr/>
            </a:pPr>
            <a:endParaRPr lang="en-US" altLang="en-US" sz="2400" smtClean="0">
              <a:effectLst>
                <a:outerShdw blurRad="38100" dist="38100" dir="2700000" algn="tl">
                  <a:srgbClr val="C0C0C0"/>
                </a:outerShdw>
              </a:effectLst>
            </a:endParaRPr>
          </a:p>
          <a:p>
            <a:pPr eaLnBrk="1" hangingPunct="1">
              <a:lnSpc>
                <a:spcPct val="90000"/>
              </a:lnSpc>
              <a:spcBef>
                <a:spcPts val="700"/>
              </a:spcBef>
              <a:buSzPct val="100000"/>
              <a:defRPr/>
            </a:pPr>
            <a:r>
              <a:rPr lang="en-US" altLang="en-US" sz="2800" smtClean="0">
                <a:effectLst>
                  <a:outerShdw blurRad="38100" dist="38100" dir="2700000" algn="tl">
                    <a:srgbClr val="C0C0C0"/>
                  </a:outerShdw>
                </a:effectLst>
              </a:rPr>
              <a:t>No Genotype information required for some things (e.g., lecture 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290">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229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12290">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2290">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122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sz="4400" smtClean="0">
                <a:effectLst>
                  <a:outerShdw blurRad="38100" dist="38100" dir="2700000" algn="tl">
                    <a:srgbClr val="C0C0C0"/>
                  </a:outerShdw>
                </a:effectLst>
              </a:rPr>
              <a:t>Why do Family Studies?</a:t>
            </a:r>
          </a:p>
        </p:txBody>
      </p:sp>
      <p:sp>
        <p:nvSpPr>
          <p:cNvPr id="13314"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800"/>
              </a:spcBef>
              <a:buSzPct val="100000"/>
              <a:defRPr/>
            </a:pPr>
            <a:r>
              <a:rPr lang="en-US" altLang="en-US" sz="3200" smtClean="0">
                <a:effectLst>
                  <a:outerShdw blurRad="38100" dist="38100" dir="2700000" algn="tl">
                    <a:srgbClr val="C0C0C0"/>
                  </a:outerShdw>
                </a:effectLst>
              </a:rPr>
              <a:t>Is the trait genetic?</a:t>
            </a:r>
          </a:p>
          <a:p>
            <a:pPr eaLnBrk="1" hangingPunct="1">
              <a:spcBef>
                <a:spcPts val="800"/>
              </a:spcBef>
              <a:buSzPct val="100000"/>
              <a:defRPr/>
            </a:pPr>
            <a:endParaRPr lang="en-US" altLang="en-US" sz="3200" smtClean="0">
              <a:effectLst>
                <a:outerShdw blurRad="38100" dist="38100" dir="2700000" algn="tl">
                  <a:srgbClr val="C0C0C0"/>
                </a:outerShdw>
              </a:effectLst>
            </a:endParaRPr>
          </a:p>
          <a:p>
            <a:pPr eaLnBrk="1" hangingPunct="1">
              <a:spcBef>
                <a:spcPts val="800"/>
              </a:spcBef>
              <a:buSzPct val="100000"/>
              <a:defRPr/>
            </a:pPr>
            <a:r>
              <a:rPr lang="en-US" altLang="en-US" sz="3200" smtClean="0">
                <a:effectLst>
                  <a:outerShdw blurRad="38100" dist="38100" dir="2700000" algn="tl">
                    <a:srgbClr val="C0C0C0"/>
                  </a:outerShdw>
                </a:effectLst>
              </a:rPr>
              <a:t>What is the mode</a:t>
            </a:r>
          </a:p>
          <a:p>
            <a:pPr eaLnBrk="1" hangingPunct="1">
              <a:spcBef>
                <a:spcPts val="800"/>
              </a:spcBef>
              <a:buSzPct val="100000"/>
              <a:defRPr/>
            </a:pPr>
            <a:r>
              <a:rPr lang="en-US" altLang="en-US" sz="3200" smtClean="0">
                <a:effectLst>
                  <a:outerShdw blurRad="38100" dist="38100" dir="2700000" algn="tl">
                    <a:srgbClr val="C0C0C0"/>
                  </a:outerShdw>
                </a:effectLst>
              </a:rPr>
              <a:t> of transmission?</a:t>
            </a:r>
          </a:p>
          <a:p>
            <a:pPr marL="0" lvl="1" indent="0" eaLnBrk="1" hangingPunct="1">
              <a:spcBef>
                <a:spcPts val="700"/>
              </a:spcBef>
              <a:buSzPct val="100000"/>
              <a:defRPr/>
            </a:pPr>
            <a:r>
              <a:rPr lang="en-US" altLang="en-US" sz="2800" smtClean="0">
                <a:effectLst>
                  <a:outerShdw blurRad="38100" dist="38100" dir="2700000" algn="tl">
                    <a:srgbClr val="C0C0C0"/>
                  </a:outerShdw>
                </a:effectLst>
              </a:rPr>
              <a:t>- Dominant</a:t>
            </a:r>
          </a:p>
          <a:p>
            <a:pPr marL="0" lvl="1" indent="0" eaLnBrk="1" hangingPunct="1">
              <a:spcBef>
                <a:spcPts val="700"/>
              </a:spcBef>
              <a:buSzPct val="100000"/>
              <a:defRPr/>
            </a:pPr>
            <a:r>
              <a:rPr lang="en-US" altLang="en-US" sz="2800" smtClean="0">
                <a:effectLst>
                  <a:outerShdw blurRad="38100" dist="38100" dir="2700000" algn="tl">
                    <a:srgbClr val="C0C0C0"/>
                  </a:outerShdw>
                </a:effectLst>
              </a:rPr>
              <a:t>- Recessive</a:t>
            </a:r>
          </a:p>
          <a:p>
            <a:pPr marL="0" lvl="1" indent="0" eaLnBrk="1" hangingPunct="1">
              <a:spcBef>
                <a:spcPts val="700"/>
              </a:spcBef>
              <a:buSzPct val="100000"/>
              <a:defRPr/>
            </a:pPr>
            <a:r>
              <a:rPr lang="en-US" altLang="en-US" sz="2800" smtClean="0">
                <a:effectLst>
                  <a:outerShdw blurRad="38100" dist="38100" dir="2700000" algn="tl">
                    <a:srgbClr val="C0C0C0"/>
                  </a:outerShdw>
                </a:effectLst>
              </a:rPr>
              <a:t>- Additive</a:t>
            </a:r>
          </a:p>
          <a:p>
            <a:pPr marL="0" lvl="1" indent="0" eaLnBrk="1" hangingPunct="1">
              <a:spcBef>
                <a:spcPts val="700"/>
              </a:spcBef>
              <a:buSzPct val="100000"/>
              <a:defRPr/>
            </a:pPr>
            <a:r>
              <a:rPr lang="en-US" altLang="en-US" sz="2800" smtClean="0">
                <a:effectLst>
                  <a:outerShdw blurRad="38100" dist="38100" dir="2700000" algn="tl">
                    <a:srgbClr val="C0C0C0"/>
                  </a:outerShdw>
                </a:effectLst>
              </a:rPr>
              <a:t>- Polygenic (Multiple genes involved)</a:t>
            </a: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2130425"/>
            <a:ext cx="3810000" cy="3067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4"/>
          <p:cNvSpPr txBox="1">
            <a:spLocks noChangeArrowheads="1"/>
          </p:cNvSpPr>
          <p:nvPr/>
        </p:nvSpPr>
        <p:spPr bwMode="auto">
          <a:xfrm>
            <a:off x="5149850" y="5200650"/>
            <a:ext cx="37719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sz="1100">
                <a:solidFill>
                  <a:srgbClr val="000000"/>
                </a:solidFill>
              </a:rPr>
              <a:t>https://belkazan.files.wordpress.com/2012/04/stripe-shirts-mother-father-child-at-the-beach-boardwalk.png?w=620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3314">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3314">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3314">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3314">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3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97025" y="552450"/>
            <a:ext cx="1928813"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000" b="1">
                <a:solidFill>
                  <a:srgbClr val="000000"/>
                </a:solidFill>
              </a:rPr>
              <a:t>Outline</a:t>
            </a:r>
          </a:p>
        </p:txBody>
      </p:sp>
      <p:sp>
        <p:nvSpPr>
          <p:cNvPr id="5122" name="Text Box 2"/>
          <p:cNvSpPr txBox="1">
            <a:spLocks noChangeArrowheads="1"/>
          </p:cNvSpPr>
          <p:nvPr/>
        </p:nvSpPr>
        <p:spPr bwMode="auto">
          <a:xfrm>
            <a:off x="822325" y="1524000"/>
            <a:ext cx="82296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lvl="1" indent="0" eaLnBrk="1" hangingPunct="1">
              <a:buClr>
                <a:srgbClr val="000000"/>
              </a:buClr>
              <a:buSzPct val="45000"/>
              <a:buFont typeface="Wingdings" panose="05000000000000000000" pitchFamily="2" charset="2"/>
              <a:buChar char=""/>
              <a:defRPr/>
            </a:pPr>
            <a:r>
              <a:rPr lang="en-US" altLang="en-US" sz="2800" dirty="0" smtClean="0"/>
              <a:t>Background/Review</a:t>
            </a:r>
          </a:p>
          <a:p>
            <a:pPr eaLnBrk="1" hangingPunct="1">
              <a:buClr>
                <a:srgbClr val="000000"/>
              </a:buClr>
              <a:buSzPct val="45000"/>
              <a:buFont typeface="Wingdings" panose="05000000000000000000" pitchFamily="2" charset="2"/>
              <a:buChar char=""/>
              <a:defRPr/>
            </a:pPr>
            <a:r>
              <a:rPr lang="en-US" altLang="en-US" sz="2800" dirty="0" smtClean="0"/>
              <a:t>Family studies [PTC example]</a:t>
            </a:r>
          </a:p>
          <a:p>
            <a:pPr eaLnBrk="1" hangingPunct="1">
              <a:buClr>
                <a:srgbClr val="000000"/>
              </a:buClr>
              <a:buSzPct val="45000"/>
              <a:buFont typeface="Wingdings" panose="05000000000000000000" pitchFamily="2" charset="2"/>
              <a:buChar char=""/>
              <a:defRPr/>
            </a:pPr>
            <a:r>
              <a:rPr lang="en-US" altLang="en-US" sz="2800" b="1" dirty="0" smtClean="0"/>
              <a:t>Linkage analysis [PTC example]</a:t>
            </a:r>
          </a:p>
          <a:p>
            <a:pPr eaLnBrk="1" hangingPunct="1">
              <a:buClr>
                <a:srgbClr val="000000"/>
              </a:buClr>
              <a:buSzPct val="45000"/>
              <a:buFont typeface="Wingdings" panose="05000000000000000000" pitchFamily="2" charset="2"/>
              <a:buChar char=""/>
              <a:defRPr/>
            </a:pPr>
            <a:r>
              <a:rPr lang="en-US" altLang="en-US" sz="2800" dirty="0" smtClean="0"/>
              <a:t>Family-based association tests</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Trios/TDT</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Discordant </a:t>
            </a:r>
            <a:r>
              <a:rPr lang="en-US" altLang="en-US" sz="2800" dirty="0" err="1" smtClean="0"/>
              <a:t>sibships</a:t>
            </a:r>
            <a:endParaRPr lang="en-US" altLang="en-US" sz="2800" dirty="0" smtClean="0"/>
          </a:p>
        </p:txBody>
      </p:sp>
    </p:spTree>
    <p:extLst>
      <p:ext uri="{BB962C8B-B14F-4D97-AF65-F5344CB8AC3E}">
        <p14:creationId xmlns:p14="http://schemas.microsoft.com/office/powerpoint/2010/main" val="9783449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457200" y="274638"/>
            <a:ext cx="8215313" cy="11287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Meiosis – Crossing over</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1336675"/>
            <a:ext cx="7612062" cy="5154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3"/>
          <p:cNvSpPr txBox="1">
            <a:spLocks noChangeArrowheads="1"/>
          </p:cNvSpPr>
          <p:nvPr/>
        </p:nvSpPr>
        <p:spPr bwMode="auto">
          <a:xfrm>
            <a:off x="4554538" y="6502400"/>
            <a:ext cx="45831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a:solidFill>
                  <a:srgbClr val="000000"/>
                </a:solidFill>
              </a:rPr>
              <a:t>Snustad &amp; Simmons, Principals of Genetics</a:t>
            </a:r>
          </a:p>
        </p:txBody>
      </p:sp>
      <p:sp>
        <p:nvSpPr>
          <p:cNvPr id="24581" name="Line 4"/>
          <p:cNvSpPr>
            <a:spLocks noChangeShapeType="1"/>
          </p:cNvSpPr>
          <p:nvPr/>
        </p:nvSpPr>
        <p:spPr bwMode="auto">
          <a:xfrm flipV="1">
            <a:off x="1630363" y="6178550"/>
            <a:ext cx="595312" cy="7938"/>
          </a:xfrm>
          <a:prstGeom prst="line">
            <a:avLst/>
          </a:prstGeom>
          <a:noFill/>
          <a:ln w="54720">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2" name="Line 5"/>
          <p:cNvSpPr>
            <a:spLocks noChangeShapeType="1"/>
          </p:cNvSpPr>
          <p:nvPr/>
        </p:nvSpPr>
        <p:spPr bwMode="auto">
          <a:xfrm flipV="1">
            <a:off x="1046163" y="4654550"/>
            <a:ext cx="1108075" cy="11113"/>
          </a:xfrm>
          <a:prstGeom prst="line">
            <a:avLst/>
          </a:prstGeom>
          <a:noFill/>
          <a:ln w="54720">
            <a:solidFill>
              <a:srgbClr val="FF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457200" y="274638"/>
            <a:ext cx="8215313" cy="11287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Meiosis – Crossing over</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403350"/>
            <a:ext cx="7086600" cy="5027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3"/>
          <p:cNvSpPr txBox="1">
            <a:spLocks noChangeArrowheads="1"/>
          </p:cNvSpPr>
          <p:nvPr/>
        </p:nvSpPr>
        <p:spPr bwMode="auto">
          <a:xfrm>
            <a:off x="4554538" y="6502400"/>
            <a:ext cx="45831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a:solidFill>
                  <a:srgbClr val="000000"/>
                </a:solidFill>
              </a:rPr>
              <a:t>Snustad &amp; Simmons, Principals of Genetics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457200" y="274638"/>
            <a:ext cx="8215313" cy="11287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Crossing over – Chiasmata</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504950"/>
            <a:ext cx="4356100" cy="4770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3"/>
          <p:cNvSpPr txBox="1">
            <a:spLocks noChangeArrowheads="1"/>
          </p:cNvSpPr>
          <p:nvPr/>
        </p:nvSpPr>
        <p:spPr bwMode="auto">
          <a:xfrm>
            <a:off x="4554538" y="6502400"/>
            <a:ext cx="45831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a:solidFill>
                  <a:srgbClr val="000000"/>
                </a:solidFill>
              </a:rPr>
              <a:t>Snustad &amp; Simmons, Principals of Genetics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457200" y="274638"/>
            <a:ext cx="8215313" cy="11287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dirty="0" smtClean="0"/>
              <a:t>Idea behind </a:t>
            </a:r>
            <a:r>
              <a:rPr lang="en-US" altLang="en-US" sz="4000" dirty="0" smtClean="0"/>
              <a:t>linkage – crossing over</a:t>
            </a:r>
            <a:endParaRPr lang="en-US" altLang="en-US" sz="4000" dirty="0" smtClean="0"/>
          </a:p>
        </p:txBody>
      </p:sp>
      <p:sp>
        <p:nvSpPr>
          <p:cNvPr id="30724" name="Text Box 3"/>
          <p:cNvSpPr txBox="1">
            <a:spLocks noChangeArrowheads="1"/>
          </p:cNvSpPr>
          <p:nvPr/>
        </p:nvSpPr>
        <p:spPr bwMode="auto">
          <a:xfrm>
            <a:off x="5959475" y="6465888"/>
            <a:ext cx="3157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a:solidFill>
                  <a:srgbClr val="000000"/>
                </a:solidFill>
              </a:rPr>
              <a:t>Austin, Genetic Epidemiology</a:t>
            </a:r>
          </a:p>
        </p:txBody>
      </p:sp>
      <p:pic>
        <p:nvPicPr>
          <p:cNvPr id="2" name="Picture 1"/>
          <p:cNvPicPr>
            <a:picLocks noChangeAspect="1"/>
          </p:cNvPicPr>
          <p:nvPr/>
        </p:nvPicPr>
        <p:blipFill>
          <a:blip r:embed="rId3"/>
          <a:stretch>
            <a:fillRect/>
          </a:stretch>
        </p:blipFill>
        <p:spPr>
          <a:xfrm>
            <a:off x="276225" y="1323975"/>
            <a:ext cx="8591550" cy="4210050"/>
          </a:xfrm>
          <a:prstGeom prst="rect">
            <a:avLst/>
          </a:prstGeom>
        </p:spPr>
      </p:pic>
      <p:sp>
        <p:nvSpPr>
          <p:cNvPr id="3" name="TextBox 2"/>
          <p:cNvSpPr txBox="1"/>
          <p:nvPr/>
        </p:nvSpPr>
        <p:spPr>
          <a:xfrm>
            <a:off x="914400" y="5791200"/>
            <a:ext cx="6263253" cy="923330"/>
          </a:xfrm>
          <a:prstGeom prst="rect">
            <a:avLst/>
          </a:prstGeom>
          <a:noFill/>
        </p:spPr>
        <p:txBody>
          <a:bodyPr wrap="none" rtlCol="0">
            <a:spAutoFit/>
          </a:bodyPr>
          <a:lstStyle/>
          <a:p>
            <a:r>
              <a:rPr lang="en-US" b="1" i="1" dirty="0" smtClean="0">
                <a:solidFill>
                  <a:srgbClr val="C00000"/>
                </a:solidFill>
              </a:rPr>
              <a:t>PAUSE: Think then take a poll!</a:t>
            </a:r>
          </a:p>
          <a:p>
            <a:r>
              <a:rPr lang="en-US" b="1" i="1" dirty="0" smtClean="0">
                <a:solidFill>
                  <a:srgbClr val="C00000"/>
                </a:solidFill>
              </a:rPr>
              <a:t>What kind of disease is this, assuming full penetrance?</a:t>
            </a:r>
          </a:p>
          <a:p>
            <a:r>
              <a:rPr lang="en-US" b="1" i="1" dirty="0" smtClean="0">
                <a:solidFill>
                  <a:srgbClr val="C00000"/>
                </a:solidFill>
              </a:rPr>
              <a:t>Dominant? Recessive? Neither? Both?</a:t>
            </a:r>
            <a:endParaRPr lang="en-US" b="1" i="1" dirty="0">
              <a:solidFill>
                <a:srgbClr val="C00000"/>
              </a:solidFill>
            </a:endParaRPr>
          </a:p>
        </p:txBody>
      </p:sp>
    </p:spTree>
    <p:extLst>
      <p:ext uri="{BB962C8B-B14F-4D97-AF65-F5344CB8AC3E}">
        <p14:creationId xmlns:p14="http://schemas.microsoft.com/office/powerpoint/2010/main" val="38526149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457200" y="274638"/>
            <a:ext cx="8215313" cy="11287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Idea behind linkage</a:t>
            </a:r>
          </a:p>
        </p:txBody>
      </p:sp>
      <p:sp>
        <p:nvSpPr>
          <p:cNvPr id="30724" name="Text Box 3"/>
          <p:cNvSpPr txBox="1">
            <a:spLocks noChangeArrowheads="1"/>
          </p:cNvSpPr>
          <p:nvPr/>
        </p:nvSpPr>
        <p:spPr bwMode="auto">
          <a:xfrm>
            <a:off x="5959475" y="6465888"/>
            <a:ext cx="3157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a:solidFill>
                  <a:srgbClr val="000000"/>
                </a:solidFill>
              </a:rPr>
              <a:t>Austin, Genetic Epidemiology</a:t>
            </a:r>
          </a:p>
        </p:txBody>
      </p:sp>
      <p:sp>
        <p:nvSpPr>
          <p:cNvPr id="30725" name="Text Box 4"/>
          <p:cNvSpPr txBox="1">
            <a:spLocks noChangeArrowheads="1"/>
          </p:cNvSpPr>
          <p:nvPr/>
        </p:nvSpPr>
        <p:spPr bwMode="auto">
          <a:xfrm>
            <a:off x="6059488" y="2078038"/>
            <a:ext cx="2725737" cy="176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sz="2200">
                <a:solidFill>
                  <a:srgbClr val="000000"/>
                </a:solidFill>
              </a:rPr>
              <a:t>Like the shuffling of new cards (difficult to shuffle, more in blocks).</a:t>
            </a:r>
          </a:p>
          <a:p>
            <a:pPr eaLnBrk="1" hangingPunct="1"/>
            <a:endParaRPr lang="en-US" altLang="en-US" sz="2200">
              <a:solidFill>
                <a:srgbClr val="000000"/>
              </a:solidFill>
            </a:endParaRPr>
          </a:p>
        </p:txBody>
      </p:sp>
      <p:pic>
        <p:nvPicPr>
          <p:cNvPr id="2" name="Picture 1"/>
          <p:cNvPicPr>
            <a:picLocks noChangeAspect="1"/>
          </p:cNvPicPr>
          <p:nvPr/>
        </p:nvPicPr>
        <p:blipFill>
          <a:blip r:embed="rId3"/>
          <a:stretch>
            <a:fillRect/>
          </a:stretch>
        </p:blipFill>
        <p:spPr>
          <a:xfrm>
            <a:off x="276225" y="1323975"/>
            <a:ext cx="8591550" cy="4210050"/>
          </a:xfrm>
          <a:prstGeom prst="rect">
            <a:avLst/>
          </a:prstGeom>
        </p:spPr>
      </p:pic>
      <p:sp>
        <p:nvSpPr>
          <p:cNvPr id="7" name="TextBox 6"/>
          <p:cNvSpPr txBox="1"/>
          <p:nvPr/>
        </p:nvSpPr>
        <p:spPr>
          <a:xfrm>
            <a:off x="914400" y="5791200"/>
            <a:ext cx="5480988" cy="646331"/>
          </a:xfrm>
          <a:prstGeom prst="rect">
            <a:avLst/>
          </a:prstGeom>
          <a:noFill/>
        </p:spPr>
        <p:txBody>
          <a:bodyPr wrap="none" rtlCol="0">
            <a:spAutoFit/>
          </a:bodyPr>
          <a:lstStyle/>
          <a:p>
            <a:r>
              <a:rPr lang="en-US" b="1" i="1" dirty="0" smtClean="0">
                <a:solidFill>
                  <a:srgbClr val="C00000"/>
                </a:solidFill>
              </a:rPr>
              <a:t>PAUSE: </a:t>
            </a:r>
            <a:endParaRPr lang="en-US" b="1" i="1" dirty="0">
              <a:solidFill>
                <a:srgbClr val="C00000"/>
              </a:solidFill>
            </a:endParaRPr>
          </a:p>
          <a:p>
            <a:r>
              <a:rPr lang="en-US" b="1" i="1" dirty="0" smtClean="0">
                <a:solidFill>
                  <a:srgbClr val="C00000"/>
                </a:solidFill>
              </a:rPr>
              <a:t>Can you narrow the genetic region responsible?</a:t>
            </a:r>
          </a:p>
        </p:txBody>
      </p:sp>
    </p:spTree>
    <p:extLst>
      <p:ext uri="{BB962C8B-B14F-4D97-AF65-F5344CB8AC3E}">
        <p14:creationId xmlns:p14="http://schemas.microsoft.com/office/powerpoint/2010/main" val="160291413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idx="4294967295"/>
          </p:nvPr>
        </p:nvSpPr>
        <p:spPr>
          <a:xfrm>
            <a:off x="457200" y="274638"/>
            <a:ext cx="8215313" cy="1128712"/>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Idea behind linkage</a:t>
            </a:r>
          </a:p>
        </p:txBody>
      </p:sp>
      <p:pic>
        <p:nvPicPr>
          <p:cNvPr id="307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3" y="1804988"/>
            <a:ext cx="8591550" cy="4214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3"/>
          <p:cNvSpPr txBox="1">
            <a:spLocks noChangeArrowheads="1"/>
          </p:cNvSpPr>
          <p:nvPr/>
        </p:nvSpPr>
        <p:spPr bwMode="auto">
          <a:xfrm>
            <a:off x="5959475" y="6465888"/>
            <a:ext cx="3157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a:solidFill>
                  <a:srgbClr val="000000"/>
                </a:solidFill>
              </a:rPr>
              <a:t>Austin, Genetic Epidemiology</a:t>
            </a:r>
          </a:p>
        </p:txBody>
      </p:sp>
      <p:sp>
        <p:nvSpPr>
          <p:cNvPr id="30725" name="Text Box 4"/>
          <p:cNvSpPr txBox="1">
            <a:spLocks noChangeArrowheads="1"/>
          </p:cNvSpPr>
          <p:nvPr/>
        </p:nvSpPr>
        <p:spPr bwMode="auto">
          <a:xfrm>
            <a:off x="6059488" y="2078038"/>
            <a:ext cx="2725737" cy="176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sz="2200">
                <a:solidFill>
                  <a:srgbClr val="000000"/>
                </a:solidFill>
              </a:rPr>
              <a:t>Like the shuffling of new cards (difficult to shuffle, more in blocks).</a:t>
            </a:r>
          </a:p>
          <a:p>
            <a:pPr eaLnBrk="1" hangingPunct="1"/>
            <a:endParaRPr lang="en-US" altLang="en-US" sz="220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97025" y="552450"/>
            <a:ext cx="1928813"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000" b="1">
                <a:solidFill>
                  <a:srgbClr val="000000"/>
                </a:solidFill>
              </a:rPr>
              <a:t>Outline</a:t>
            </a:r>
          </a:p>
        </p:txBody>
      </p:sp>
      <p:sp>
        <p:nvSpPr>
          <p:cNvPr id="5122" name="Text Box 2"/>
          <p:cNvSpPr txBox="1">
            <a:spLocks noChangeArrowheads="1"/>
          </p:cNvSpPr>
          <p:nvPr/>
        </p:nvSpPr>
        <p:spPr bwMode="auto">
          <a:xfrm>
            <a:off x="822325" y="1524000"/>
            <a:ext cx="82296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lvl="1" indent="0" eaLnBrk="1" hangingPunct="1">
              <a:buClr>
                <a:srgbClr val="000000"/>
              </a:buClr>
              <a:buSzPct val="45000"/>
              <a:buFont typeface="Wingdings" panose="05000000000000000000" pitchFamily="2" charset="2"/>
              <a:buChar char=""/>
              <a:defRPr/>
            </a:pPr>
            <a:r>
              <a:rPr lang="en-US" altLang="en-US" sz="2800" b="1" dirty="0" smtClean="0"/>
              <a:t>Background/Review</a:t>
            </a:r>
          </a:p>
          <a:p>
            <a:pPr eaLnBrk="1" hangingPunct="1">
              <a:buClr>
                <a:srgbClr val="000000"/>
              </a:buClr>
              <a:buSzPct val="45000"/>
              <a:buFont typeface="Wingdings" panose="05000000000000000000" pitchFamily="2" charset="2"/>
              <a:buChar char=""/>
              <a:defRPr/>
            </a:pPr>
            <a:r>
              <a:rPr lang="en-US" altLang="en-US" sz="2800" dirty="0" smtClean="0"/>
              <a:t>Family studies [PTC example]</a:t>
            </a:r>
          </a:p>
          <a:p>
            <a:pPr eaLnBrk="1" hangingPunct="1">
              <a:buClr>
                <a:srgbClr val="000000"/>
              </a:buClr>
              <a:buSzPct val="45000"/>
              <a:buFont typeface="Wingdings" panose="05000000000000000000" pitchFamily="2" charset="2"/>
              <a:buChar char=""/>
              <a:defRPr/>
            </a:pPr>
            <a:r>
              <a:rPr lang="en-US" altLang="en-US" sz="2800" dirty="0" smtClean="0"/>
              <a:t>Linkage analysis [PTC example]</a:t>
            </a:r>
            <a:endParaRPr lang="en-US" altLang="en-US" sz="2800" dirty="0" smtClean="0"/>
          </a:p>
          <a:p>
            <a:pPr eaLnBrk="1" hangingPunct="1">
              <a:buClr>
                <a:srgbClr val="000000"/>
              </a:buClr>
              <a:buSzPct val="45000"/>
              <a:buFont typeface="Wingdings" panose="05000000000000000000" pitchFamily="2" charset="2"/>
              <a:buChar char=""/>
              <a:defRPr/>
            </a:pPr>
            <a:r>
              <a:rPr lang="en-US" altLang="en-US" sz="2800" dirty="0" smtClean="0"/>
              <a:t>Family-based </a:t>
            </a:r>
            <a:r>
              <a:rPr lang="en-US" altLang="en-US" sz="2800" dirty="0" smtClean="0"/>
              <a:t>association tests</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Trios/TDT</a:t>
            </a:r>
            <a:endParaRPr lang="en-US" altLang="en-US" sz="2800" dirty="0" smtClean="0"/>
          </a:p>
          <a:p>
            <a:pPr marL="735013" lvl="1" indent="-277813" eaLnBrk="1" hangingPunct="1">
              <a:buClr>
                <a:srgbClr val="000000"/>
              </a:buClr>
              <a:buSzPct val="100000"/>
              <a:buFont typeface="Times New Roman" panose="02020603050405020304" pitchFamily="18" charset="0"/>
              <a:buChar char="–"/>
              <a:defRPr/>
            </a:pPr>
            <a:r>
              <a:rPr lang="en-US" altLang="en-US" sz="2800" dirty="0" smtClean="0"/>
              <a:t>Discordant </a:t>
            </a:r>
            <a:r>
              <a:rPr lang="en-US" altLang="en-US" sz="2800" dirty="0" err="1" smtClean="0"/>
              <a:t>sibships</a:t>
            </a:r>
            <a:endParaRPr lang="en-US" altLang="en-US"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Linkage Analysis</a:t>
            </a:r>
          </a:p>
        </p:txBody>
      </p:sp>
      <p:sp>
        <p:nvSpPr>
          <p:cNvPr id="20482"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indent="-277813">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spcBef>
                <a:spcPts val="700"/>
              </a:spcBef>
              <a:buClrTx/>
              <a:buFontTx/>
              <a:buNone/>
            </a:pPr>
            <a:r>
              <a:rPr lang="en-US" altLang="en-US" sz="2800" dirty="0">
                <a:solidFill>
                  <a:srgbClr val="000000"/>
                </a:solidFill>
              </a:rPr>
              <a:t>- Narrow down position of disease gene</a:t>
            </a:r>
          </a:p>
          <a:p>
            <a:pPr eaLnBrk="1" hangingPunct="1">
              <a:lnSpc>
                <a:spcPct val="90000"/>
              </a:lnSpc>
              <a:spcBef>
                <a:spcPts val="700"/>
              </a:spcBef>
              <a:buClrTx/>
              <a:buFontTx/>
              <a:buNone/>
            </a:pPr>
            <a:r>
              <a:rPr lang="en-US" altLang="en-US" sz="2800" dirty="0">
                <a:solidFill>
                  <a:srgbClr val="000000"/>
                </a:solidFill>
              </a:rPr>
              <a:t>- No biological knowledge needed</a:t>
            </a:r>
          </a:p>
          <a:p>
            <a:pPr eaLnBrk="1" hangingPunct="1">
              <a:lnSpc>
                <a:spcPct val="90000"/>
              </a:lnSpc>
              <a:spcBef>
                <a:spcPts val="700"/>
              </a:spcBef>
              <a:buClrTx/>
              <a:buFontTx/>
              <a:buNone/>
            </a:pPr>
            <a:r>
              <a:rPr lang="en-US" altLang="en-US" sz="2800" dirty="0">
                <a:solidFill>
                  <a:srgbClr val="000000"/>
                </a:solidFill>
              </a:rPr>
              <a:t>- Genetic markers (not disease gene)</a:t>
            </a:r>
          </a:p>
          <a:p>
            <a:pPr eaLnBrk="1" hangingPunct="1">
              <a:lnSpc>
                <a:spcPct val="90000"/>
              </a:lnSpc>
              <a:spcBef>
                <a:spcPts val="700"/>
              </a:spcBef>
              <a:buClrTx/>
              <a:buFontTx/>
              <a:buNone/>
            </a:pPr>
            <a:r>
              <a:rPr lang="en-US" altLang="en-US" sz="2800" dirty="0">
                <a:solidFill>
                  <a:srgbClr val="000000"/>
                </a:solidFill>
              </a:rPr>
              <a:t>- </a:t>
            </a:r>
            <a:r>
              <a:rPr lang="en-US" altLang="en-US" sz="2800" dirty="0" smtClean="0">
                <a:solidFill>
                  <a:srgbClr val="000000"/>
                </a:solidFill>
              </a:rPr>
              <a:t>It’s all about the </a:t>
            </a:r>
            <a:r>
              <a:rPr lang="en-US" altLang="en-US" sz="2800" b="1" i="1" dirty="0" smtClean="0">
                <a:solidFill>
                  <a:srgbClr val="000000"/>
                </a:solidFill>
              </a:rPr>
              <a:t>recombination</a:t>
            </a:r>
            <a:endParaRPr lang="en-US" altLang="en-US" sz="2800" b="1" i="1" dirty="0">
              <a:solidFill>
                <a:srgbClr val="000000"/>
              </a:solidFill>
            </a:endParaRPr>
          </a:p>
          <a:p>
            <a:pPr eaLnBrk="1" hangingPunct="1">
              <a:lnSpc>
                <a:spcPct val="90000"/>
              </a:lnSpc>
              <a:spcBef>
                <a:spcPts val="700"/>
              </a:spcBef>
              <a:buClrTx/>
              <a:buFontTx/>
              <a:buNone/>
            </a:pPr>
            <a:endParaRPr lang="en-US" altLang="en-US" sz="2800" dirty="0">
              <a:solidFill>
                <a:srgbClr val="9966CC"/>
              </a:solidFill>
            </a:endParaRPr>
          </a:p>
          <a:p>
            <a:pPr lvl="1" eaLnBrk="1" hangingPunct="1">
              <a:lnSpc>
                <a:spcPct val="90000"/>
              </a:lnSpc>
              <a:spcBef>
                <a:spcPts val="600"/>
              </a:spcBef>
              <a:buClrTx/>
              <a:buFontTx/>
              <a:buNone/>
            </a:pPr>
            <a:endParaRPr lang="en-US" altLang="en-US" sz="2400" dirty="0">
              <a:solidFill>
                <a:srgbClr val="000000"/>
              </a:solidFill>
            </a:endParaRPr>
          </a:p>
          <a:p>
            <a:pPr lvl="1" eaLnBrk="1" hangingPunct="1">
              <a:lnSpc>
                <a:spcPct val="90000"/>
              </a:lnSpc>
              <a:spcBef>
                <a:spcPts val="600"/>
              </a:spcBef>
              <a:buClrTx/>
              <a:buFontTx/>
              <a:buNone/>
            </a:pPr>
            <a:endParaRPr lang="en-US" altLang="en-US" sz="2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PTC, dominant(-</a:t>
            </a:r>
            <a:r>
              <a:rPr lang="en-US" sz="4000" dirty="0" err="1" smtClean="0"/>
              <a:t>ish</a:t>
            </a:r>
            <a:r>
              <a:rPr lang="en-US" sz="4000" dirty="0" smtClean="0"/>
              <a:t>…, more later)</a:t>
            </a:r>
            <a:endParaRPr lang="en-US" sz="4000" dirty="0"/>
          </a:p>
        </p:txBody>
      </p:sp>
      <p:sp>
        <p:nvSpPr>
          <p:cNvPr id="3" name="Rectangle 2"/>
          <p:cNvSpPr/>
          <p:nvPr/>
        </p:nvSpPr>
        <p:spPr bwMode="auto">
          <a:xfrm>
            <a:off x="2895600" y="33528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4" name="Oval 3"/>
          <p:cNvSpPr/>
          <p:nvPr/>
        </p:nvSpPr>
        <p:spPr bwMode="auto">
          <a:xfrm>
            <a:off x="3810000" y="33528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7" name="Rectangle 6"/>
          <p:cNvSpPr/>
          <p:nvPr/>
        </p:nvSpPr>
        <p:spPr bwMode="auto">
          <a:xfrm>
            <a:off x="3429000" y="46482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8" name="Oval 7"/>
          <p:cNvSpPr/>
          <p:nvPr/>
        </p:nvSpPr>
        <p:spPr bwMode="auto">
          <a:xfrm>
            <a:off x="4343400" y="4648200"/>
            <a:ext cx="533400" cy="53340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9" name="Rectangle 8"/>
          <p:cNvSpPr/>
          <p:nvPr/>
        </p:nvSpPr>
        <p:spPr bwMode="auto">
          <a:xfrm>
            <a:off x="53340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10" name="Oval 9"/>
          <p:cNvSpPr/>
          <p:nvPr/>
        </p:nvSpPr>
        <p:spPr bwMode="auto">
          <a:xfrm>
            <a:off x="6248400" y="46482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cxnSp>
        <p:nvCxnSpPr>
          <p:cNvPr id="26" name="Straight Connector 25"/>
          <p:cNvCxnSpPr/>
          <p:nvPr/>
        </p:nvCxnSpPr>
        <p:spPr bwMode="auto">
          <a:xfrm>
            <a:off x="47244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auto">
          <a:xfrm>
            <a:off x="47244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a:off x="48768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bwMode="auto">
          <a:xfrm>
            <a:off x="48768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4419600" y="3352800"/>
            <a:ext cx="284052"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sp>
        <p:nvSpPr>
          <p:cNvPr id="33" name="TextBox 32"/>
          <p:cNvSpPr txBox="1"/>
          <p:nvPr/>
        </p:nvSpPr>
        <p:spPr>
          <a:xfrm>
            <a:off x="4876800" y="3352800"/>
            <a:ext cx="284052"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cxnSp>
        <p:nvCxnSpPr>
          <p:cNvPr id="34" name="Straight Connector 33"/>
          <p:cNvCxnSpPr/>
          <p:nvPr/>
        </p:nvCxnSpPr>
        <p:spPr bwMode="auto">
          <a:xfrm>
            <a:off x="2362200" y="33528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a:off x="2362200" y="3581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bwMode="auto">
          <a:xfrm>
            <a:off x="25146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a:off x="25146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2057400" y="3352800"/>
            <a:ext cx="314510" cy="523220"/>
          </a:xfrm>
          <a:prstGeom prst="rect">
            <a:avLst/>
          </a:prstGeom>
          <a:noFill/>
        </p:spPr>
        <p:txBody>
          <a:bodyPr wrap="none" rtlCol="0">
            <a:spAutoFit/>
          </a:bodyPr>
          <a:lstStyle/>
          <a:p>
            <a:r>
              <a:rPr lang="en-US" sz="1400" b="1" dirty="0" smtClean="0">
                <a:solidFill>
                  <a:schemeClr val="tx1"/>
                </a:solidFill>
              </a:rPr>
              <a:t>T</a:t>
            </a:r>
          </a:p>
          <a:p>
            <a:r>
              <a:rPr lang="en-US" sz="1400" b="1" dirty="0">
                <a:solidFill>
                  <a:schemeClr val="tx1"/>
                </a:solidFill>
              </a:rPr>
              <a:t>A</a:t>
            </a:r>
          </a:p>
        </p:txBody>
      </p:sp>
      <p:sp>
        <p:nvSpPr>
          <p:cNvPr id="39" name="TextBox 38"/>
          <p:cNvSpPr txBox="1"/>
          <p:nvPr/>
        </p:nvSpPr>
        <p:spPr>
          <a:xfrm>
            <a:off x="2514600" y="3352800"/>
            <a:ext cx="293670"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sp>
        <p:nvSpPr>
          <p:cNvPr id="40" name="Rectangle 39"/>
          <p:cNvSpPr/>
          <p:nvPr/>
        </p:nvSpPr>
        <p:spPr bwMode="auto">
          <a:xfrm>
            <a:off x="2306748" y="20574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sp>
        <p:nvSpPr>
          <p:cNvPr id="41" name="Oval 40"/>
          <p:cNvSpPr/>
          <p:nvPr/>
        </p:nvSpPr>
        <p:spPr bwMode="auto">
          <a:xfrm>
            <a:off x="3221148" y="20574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endParaRPr>
          </a:p>
        </p:txBody>
      </p:sp>
      <p:cxnSp>
        <p:nvCxnSpPr>
          <p:cNvPr id="42" name="Straight Connector 41"/>
          <p:cNvCxnSpPr/>
          <p:nvPr/>
        </p:nvCxnSpPr>
        <p:spPr bwMode="auto">
          <a:xfrm>
            <a:off x="41355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bwMode="auto">
          <a:xfrm>
            <a:off x="41355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bwMode="auto">
          <a:xfrm>
            <a:off x="42879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bwMode="auto">
          <a:xfrm>
            <a:off x="42879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3830748" y="2057400"/>
            <a:ext cx="284052"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sp>
        <p:nvSpPr>
          <p:cNvPr id="47" name="TextBox 46"/>
          <p:cNvSpPr txBox="1"/>
          <p:nvPr/>
        </p:nvSpPr>
        <p:spPr>
          <a:xfrm>
            <a:off x="4287948" y="2057400"/>
            <a:ext cx="284052"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cxnSp>
        <p:nvCxnSpPr>
          <p:cNvPr id="48" name="Straight Connector 47"/>
          <p:cNvCxnSpPr/>
          <p:nvPr/>
        </p:nvCxnSpPr>
        <p:spPr bwMode="auto">
          <a:xfrm>
            <a:off x="1773348" y="2057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bwMode="auto">
          <a:xfrm>
            <a:off x="1773348" y="2286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bwMode="auto">
          <a:xfrm>
            <a:off x="19257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bwMode="auto">
          <a:xfrm>
            <a:off x="19257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1468548" y="2057400"/>
            <a:ext cx="314510" cy="523220"/>
          </a:xfrm>
          <a:prstGeom prst="rect">
            <a:avLst/>
          </a:prstGeom>
          <a:noFill/>
        </p:spPr>
        <p:txBody>
          <a:bodyPr wrap="none" rtlCol="0">
            <a:spAutoFit/>
          </a:bodyPr>
          <a:lstStyle/>
          <a:p>
            <a:r>
              <a:rPr lang="en-US" sz="1400" b="1" dirty="0" smtClean="0">
                <a:solidFill>
                  <a:schemeClr val="tx1"/>
                </a:solidFill>
              </a:rPr>
              <a:t>T</a:t>
            </a:r>
          </a:p>
          <a:p>
            <a:r>
              <a:rPr lang="en-US" sz="1400" b="1" dirty="0">
                <a:solidFill>
                  <a:schemeClr val="tx1"/>
                </a:solidFill>
              </a:rPr>
              <a:t>A</a:t>
            </a:r>
          </a:p>
        </p:txBody>
      </p:sp>
      <p:sp>
        <p:nvSpPr>
          <p:cNvPr id="53" name="TextBox 52"/>
          <p:cNvSpPr txBox="1"/>
          <p:nvPr/>
        </p:nvSpPr>
        <p:spPr>
          <a:xfrm>
            <a:off x="1925748" y="2057400"/>
            <a:ext cx="293670" cy="523220"/>
          </a:xfrm>
          <a:prstGeom prst="rect">
            <a:avLst/>
          </a:prstGeom>
          <a:noFill/>
        </p:spPr>
        <p:txBody>
          <a:bodyPr wrap="none" rtlCol="0">
            <a:spAutoFit/>
          </a:bodyPr>
          <a:lstStyle/>
          <a:p>
            <a:r>
              <a:rPr lang="en-US" sz="1400" b="1" dirty="0" smtClean="0">
                <a:solidFill>
                  <a:schemeClr val="tx1"/>
                </a:solidFill>
              </a:rPr>
              <a:t>?</a:t>
            </a:r>
          </a:p>
          <a:p>
            <a:r>
              <a:rPr lang="en-US" sz="1400" b="1" dirty="0" smtClean="0">
                <a:solidFill>
                  <a:schemeClr val="tx1"/>
                </a:solidFill>
              </a:rPr>
              <a:t>a</a:t>
            </a:r>
            <a:endParaRPr lang="en-US" sz="1400" b="1" dirty="0">
              <a:solidFill>
                <a:schemeClr val="tx1"/>
              </a:solidFill>
            </a:endParaRPr>
          </a:p>
        </p:txBody>
      </p:sp>
      <p:cxnSp>
        <p:nvCxnSpPr>
          <p:cNvPr id="54" name="Straight Connector 53"/>
          <p:cNvCxnSpPr/>
          <p:nvPr/>
        </p:nvCxnSpPr>
        <p:spPr bwMode="auto">
          <a:xfrm>
            <a:off x="358140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bwMode="auto">
          <a:xfrm>
            <a:off x="3581400" y="55727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bwMode="auto">
          <a:xfrm>
            <a:off x="373380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bwMode="auto">
          <a:xfrm>
            <a:off x="37338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58" name="TextBox 57"/>
          <p:cNvSpPr txBox="1"/>
          <p:nvPr/>
        </p:nvSpPr>
        <p:spPr>
          <a:xfrm>
            <a:off x="3276600" y="5344180"/>
            <a:ext cx="314510" cy="523220"/>
          </a:xfrm>
          <a:prstGeom prst="rect">
            <a:avLst/>
          </a:prstGeom>
          <a:noFill/>
        </p:spPr>
        <p:txBody>
          <a:bodyPr wrap="none" rtlCol="0">
            <a:spAutoFit/>
          </a:bodyPr>
          <a:lstStyle/>
          <a:p>
            <a:r>
              <a:rPr lang="en-US" sz="1400" b="1" dirty="0" smtClean="0">
                <a:solidFill>
                  <a:schemeClr val="tx1"/>
                </a:solidFill>
              </a:rPr>
              <a:t>T</a:t>
            </a:r>
          </a:p>
          <a:p>
            <a:r>
              <a:rPr lang="en-US" sz="1400" b="1" dirty="0">
                <a:solidFill>
                  <a:schemeClr val="tx1"/>
                </a:solidFill>
              </a:rPr>
              <a:t>A</a:t>
            </a:r>
          </a:p>
        </p:txBody>
      </p:sp>
      <p:sp>
        <p:nvSpPr>
          <p:cNvPr id="59" name="TextBox 58"/>
          <p:cNvSpPr txBox="1"/>
          <p:nvPr/>
        </p:nvSpPr>
        <p:spPr>
          <a:xfrm>
            <a:off x="3733800" y="5344180"/>
            <a:ext cx="293670" cy="523220"/>
          </a:xfrm>
          <a:prstGeom prst="rect">
            <a:avLst/>
          </a:prstGeom>
          <a:noFill/>
        </p:spPr>
        <p:txBody>
          <a:bodyPr wrap="none" rtlCol="0">
            <a:spAutoFit/>
          </a:bodyPr>
          <a:lstStyle/>
          <a:p>
            <a:r>
              <a:rPr lang="en-US" sz="1400" b="1" dirty="0" smtClean="0">
                <a:solidFill>
                  <a:schemeClr val="tx1"/>
                </a:solidFill>
              </a:rPr>
              <a:t>t</a:t>
            </a:r>
          </a:p>
          <a:p>
            <a:r>
              <a:rPr lang="en-US" sz="1400" b="1" dirty="0" smtClean="0">
                <a:solidFill>
                  <a:schemeClr val="tx1"/>
                </a:solidFill>
              </a:rPr>
              <a:t>a</a:t>
            </a:r>
            <a:endParaRPr lang="en-US" sz="1400" b="1" dirty="0">
              <a:solidFill>
                <a:schemeClr val="tx1"/>
              </a:solidFill>
            </a:endParaRPr>
          </a:p>
        </p:txBody>
      </p:sp>
      <p:cxnSp>
        <p:nvCxnSpPr>
          <p:cNvPr id="60" name="Straight Connector 59"/>
          <p:cNvCxnSpPr/>
          <p:nvPr/>
        </p:nvCxnSpPr>
        <p:spPr bwMode="auto">
          <a:xfrm>
            <a:off x="64215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bwMode="auto">
          <a:xfrm>
            <a:off x="64215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bwMode="auto">
          <a:xfrm>
            <a:off x="65739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bwMode="auto">
          <a:xfrm>
            <a:off x="65739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6116748" y="5334000"/>
            <a:ext cx="284052"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sp>
        <p:nvSpPr>
          <p:cNvPr id="65" name="TextBox 64"/>
          <p:cNvSpPr txBox="1"/>
          <p:nvPr/>
        </p:nvSpPr>
        <p:spPr>
          <a:xfrm>
            <a:off x="6573948" y="5334000"/>
            <a:ext cx="284052"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cxnSp>
        <p:nvCxnSpPr>
          <p:cNvPr id="66" name="Straight Connector 65"/>
          <p:cNvCxnSpPr/>
          <p:nvPr/>
        </p:nvCxnSpPr>
        <p:spPr bwMode="auto">
          <a:xfrm>
            <a:off x="449580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bwMode="auto">
          <a:xfrm>
            <a:off x="44958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bwMode="auto">
          <a:xfrm>
            <a:off x="464820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bwMode="auto">
          <a:xfrm>
            <a:off x="46482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70" name="TextBox 69"/>
          <p:cNvSpPr txBox="1"/>
          <p:nvPr/>
        </p:nvSpPr>
        <p:spPr>
          <a:xfrm>
            <a:off x="4191000" y="5344180"/>
            <a:ext cx="293670" cy="523220"/>
          </a:xfrm>
          <a:prstGeom prst="rect">
            <a:avLst/>
          </a:prstGeom>
          <a:noFill/>
        </p:spPr>
        <p:txBody>
          <a:bodyPr wrap="none" rtlCol="0">
            <a:spAutoFit/>
          </a:bodyPr>
          <a:lstStyle/>
          <a:p>
            <a:r>
              <a:rPr lang="en-US" sz="1400" b="1" dirty="0" smtClean="0">
                <a:solidFill>
                  <a:schemeClr val="tx1"/>
                </a:solidFill>
              </a:rPr>
              <a:t>T</a:t>
            </a:r>
          </a:p>
          <a:p>
            <a:r>
              <a:rPr lang="en-US" sz="1400" b="1" dirty="0" smtClean="0">
                <a:solidFill>
                  <a:schemeClr val="tx1"/>
                </a:solidFill>
              </a:rPr>
              <a:t>a</a:t>
            </a:r>
            <a:endParaRPr lang="en-US" sz="1400" b="1" dirty="0">
              <a:solidFill>
                <a:schemeClr val="tx1"/>
              </a:solidFill>
            </a:endParaRPr>
          </a:p>
        </p:txBody>
      </p:sp>
      <p:sp>
        <p:nvSpPr>
          <p:cNvPr id="71" name="TextBox 70"/>
          <p:cNvSpPr txBox="1"/>
          <p:nvPr/>
        </p:nvSpPr>
        <p:spPr>
          <a:xfrm>
            <a:off x="4648200" y="5344180"/>
            <a:ext cx="293670"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cxnSp>
        <p:nvCxnSpPr>
          <p:cNvPr id="72" name="Straight Connector 71"/>
          <p:cNvCxnSpPr/>
          <p:nvPr/>
        </p:nvCxnSpPr>
        <p:spPr bwMode="auto">
          <a:xfrm>
            <a:off x="55737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bwMode="auto">
          <a:xfrm>
            <a:off x="55737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bwMode="auto">
          <a:xfrm>
            <a:off x="57261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bwMode="auto">
          <a:xfrm>
            <a:off x="57261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5268930" y="5334000"/>
            <a:ext cx="314510"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a:solidFill>
                  <a:schemeClr val="tx1"/>
                </a:solidFill>
              </a:rPr>
              <a:t>A</a:t>
            </a:r>
          </a:p>
        </p:txBody>
      </p:sp>
      <p:sp>
        <p:nvSpPr>
          <p:cNvPr id="77" name="TextBox 76"/>
          <p:cNvSpPr txBox="1"/>
          <p:nvPr/>
        </p:nvSpPr>
        <p:spPr>
          <a:xfrm>
            <a:off x="5726130" y="5334000"/>
            <a:ext cx="293670" cy="523220"/>
          </a:xfrm>
          <a:prstGeom prst="rect">
            <a:avLst/>
          </a:prstGeom>
          <a:noFill/>
        </p:spPr>
        <p:txBody>
          <a:bodyPr wrap="none" rtlCol="0">
            <a:spAutoFit/>
          </a:bodyPr>
          <a:lstStyle/>
          <a:p>
            <a:r>
              <a:rPr lang="en-US" sz="1400" b="1" dirty="0">
                <a:solidFill>
                  <a:schemeClr val="tx1"/>
                </a:solidFill>
              </a:rPr>
              <a:t>t</a:t>
            </a:r>
            <a:endParaRPr lang="en-US" sz="1400" b="1" dirty="0" smtClean="0">
              <a:solidFill>
                <a:schemeClr val="tx1"/>
              </a:solidFill>
            </a:endParaRPr>
          </a:p>
          <a:p>
            <a:r>
              <a:rPr lang="en-US" sz="1400" b="1" dirty="0" smtClean="0">
                <a:solidFill>
                  <a:schemeClr val="tx1"/>
                </a:solidFill>
              </a:rPr>
              <a:t>a</a:t>
            </a:r>
            <a:endParaRPr lang="en-US" sz="1400" b="1" dirty="0">
              <a:solidFill>
                <a:schemeClr val="tx1"/>
              </a:solidFill>
            </a:endParaRPr>
          </a:p>
        </p:txBody>
      </p:sp>
      <p:cxnSp>
        <p:nvCxnSpPr>
          <p:cNvPr id="79" name="Straight Connector 78"/>
          <p:cNvCxnSpPr>
            <a:stCxn id="40" idx="3"/>
            <a:endCxn id="41" idx="2"/>
          </p:cNvCxnSpPr>
          <p:nvPr/>
        </p:nvCxnSpPr>
        <p:spPr bwMode="auto">
          <a:xfrm>
            <a:off x="2840148" y="23241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3" idx="0"/>
          </p:cNvCxnSpPr>
          <p:nvPr/>
        </p:nvCxnSpPr>
        <p:spPr bwMode="auto">
          <a:xfrm flipH="1" flipV="1">
            <a:off x="3124200" y="2362200"/>
            <a:ext cx="381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3" idx="3"/>
            <a:endCxn id="4" idx="2"/>
          </p:cNvCxnSpPr>
          <p:nvPr/>
        </p:nvCxnSpPr>
        <p:spPr bwMode="auto">
          <a:xfrm>
            <a:off x="3429000" y="36195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 idx="0"/>
          </p:cNvCxnSpPr>
          <p:nvPr/>
        </p:nvCxnSpPr>
        <p:spPr bwMode="auto">
          <a:xfrm flipH="1" flipV="1">
            <a:off x="36576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8" idx="0"/>
          </p:cNvCxnSpPr>
          <p:nvPr/>
        </p:nvCxnSpPr>
        <p:spPr bwMode="auto">
          <a:xfrm flipH="1" flipV="1">
            <a:off x="45720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stCxn id="9" idx="0"/>
          </p:cNvCxnSpPr>
          <p:nvPr/>
        </p:nvCxnSpPr>
        <p:spPr bwMode="auto">
          <a:xfrm flipH="1" flipV="1">
            <a:off x="55834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a:stCxn id="10" idx="0"/>
          </p:cNvCxnSpPr>
          <p:nvPr/>
        </p:nvCxnSpPr>
        <p:spPr bwMode="auto">
          <a:xfrm flipV="1">
            <a:off x="65151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3657600" y="4419600"/>
            <a:ext cx="29163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3657600" y="3619500"/>
            <a:ext cx="152400" cy="800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685800" y="5257800"/>
            <a:ext cx="2739853" cy="738664"/>
          </a:xfrm>
          <a:prstGeom prst="rect">
            <a:avLst/>
          </a:prstGeom>
          <a:noFill/>
        </p:spPr>
        <p:txBody>
          <a:bodyPr wrap="none" rtlCol="0">
            <a:spAutoFit/>
          </a:bodyPr>
          <a:lstStyle/>
          <a:p>
            <a:r>
              <a:rPr lang="en-US" sz="1400" b="1" dirty="0" smtClean="0">
                <a:solidFill>
                  <a:srgbClr val="FF0000"/>
                </a:solidFill>
              </a:rPr>
              <a:t>Which ones are recombinant?</a:t>
            </a:r>
          </a:p>
          <a:p>
            <a:r>
              <a:rPr lang="en-US" sz="1400" b="1" dirty="0" smtClean="0">
                <a:solidFill>
                  <a:schemeClr val="tx1"/>
                </a:solidFill>
              </a:rPr>
              <a:t>NR = non-recombinant</a:t>
            </a:r>
          </a:p>
          <a:p>
            <a:r>
              <a:rPr lang="en-US" sz="1400" b="1" dirty="0" smtClean="0">
                <a:solidFill>
                  <a:schemeClr val="tx1"/>
                </a:solidFill>
              </a:rPr>
              <a:t>R = recombinant</a:t>
            </a:r>
            <a:endParaRPr lang="en-US" sz="1400" b="1" dirty="0">
              <a:solidFill>
                <a:schemeClr val="tx1"/>
              </a:solidFill>
            </a:endParaRPr>
          </a:p>
        </p:txBody>
      </p:sp>
      <p:cxnSp>
        <p:nvCxnSpPr>
          <p:cNvPr id="104" name="Curved Connector 103"/>
          <p:cNvCxnSpPr/>
          <p:nvPr/>
        </p:nvCxnSpPr>
        <p:spPr bwMode="auto">
          <a:xfrm rot="16200000" flipH="1">
            <a:off x="1726655" y="2764029"/>
            <a:ext cx="540214" cy="446825"/>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397856" y="2816423"/>
            <a:ext cx="1507144" cy="307777"/>
          </a:xfrm>
          <a:prstGeom prst="rect">
            <a:avLst/>
          </a:prstGeom>
          <a:noFill/>
        </p:spPr>
        <p:txBody>
          <a:bodyPr wrap="none" rtlCol="0">
            <a:spAutoFit/>
          </a:bodyPr>
          <a:lstStyle/>
          <a:p>
            <a:r>
              <a:rPr lang="en-US" sz="1400" b="1" dirty="0" smtClean="0">
                <a:solidFill>
                  <a:schemeClr val="tx1"/>
                </a:solidFill>
              </a:rPr>
              <a:t>Phase known…</a:t>
            </a:r>
            <a:endParaRPr lang="en-US" sz="1400" b="1" dirty="0">
              <a:solidFill>
                <a:schemeClr val="tx1"/>
              </a:solidFill>
            </a:endParaRPr>
          </a:p>
        </p:txBody>
      </p:sp>
    </p:spTree>
    <p:extLst>
      <p:ext uri="{BB962C8B-B14F-4D97-AF65-F5344CB8AC3E}">
        <p14:creationId xmlns:p14="http://schemas.microsoft.com/office/powerpoint/2010/main" val="3115406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PTC, dominant(-</a:t>
            </a:r>
            <a:r>
              <a:rPr lang="en-US" sz="4000" dirty="0" err="1" smtClean="0"/>
              <a:t>ish</a:t>
            </a:r>
            <a:r>
              <a:rPr lang="en-US" sz="4000" dirty="0" smtClean="0"/>
              <a:t>…, more later)</a:t>
            </a:r>
            <a:endParaRPr lang="en-US" sz="4000" dirty="0"/>
          </a:p>
        </p:txBody>
      </p:sp>
      <p:sp>
        <p:nvSpPr>
          <p:cNvPr id="3" name="Rectangle 2"/>
          <p:cNvSpPr/>
          <p:nvPr/>
        </p:nvSpPr>
        <p:spPr bwMode="auto">
          <a:xfrm>
            <a:off x="2895600" y="33528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 name="Oval 3"/>
          <p:cNvSpPr/>
          <p:nvPr/>
        </p:nvSpPr>
        <p:spPr bwMode="auto">
          <a:xfrm>
            <a:off x="3810000" y="33528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7" name="Rectangle 6"/>
          <p:cNvSpPr/>
          <p:nvPr/>
        </p:nvSpPr>
        <p:spPr bwMode="auto">
          <a:xfrm>
            <a:off x="3429000" y="46482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 name="Oval 7"/>
          <p:cNvSpPr/>
          <p:nvPr/>
        </p:nvSpPr>
        <p:spPr bwMode="auto">
          <a:xfrm>
            <a:off x="4343400" y="4648200"/>
            <a:ext cx="533400" cy="53340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9" name="Rectangle 8"/>
          <p:cNvSpPr/>
          <p:nvPr/>
        </p:nvSpPr>
        <p:spPr bwMode="auto">
          <a:xfrm>
            <a:off x="53340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10" name="Oval 9"/>
          <p:cNvSpPr/>
          <p:nvPr/>
        </p:nvSpPr>
        <p:spPr bwMode="auto">
          <a:xfrm>
            <a:off x="6248400" y="46482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26" name="Straight Connector 25"/>
          <p:cNvCxnSpPr/>
          <p:nvPr/>
        </p:nvCxnSpPr>
        <p:spPr bwMode="auto">
          <a:xfrm>
            <a:off x="47244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auto">
          <a:xfrm>
            <a:off x="47244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a:off x="48768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bwMode="auto">
          <a:xfrm>
            <a:off x="48768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44196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3" name="TextBox 32"/>
          <p:cNvSpPr txBox="1"/>
          <p:nvPr/>
        </p:nvSpPr>
        <p:spPr>
          <a:xfrm>
            <a:off x="48768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34" name="Straight Connector 33"/>
          <p:cNvCxnSpPr/>
          <p:nvPr/>
        </p:nvCxnSpPr>
        <p:spPr bwMode="auto">
          <a:xfrm>
            <a:off x="2362200" y="33528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a:off x="2362200" y="3581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bwMode="auto">
          <a:xfrm>
            <a:off x="25146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a:off x="25146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2057400" y="33528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9" name="TextBox 38"/>
          <p:cNvSpPr txBox="1"/>
          <p:nvPr/>
        </p:nvSpPr>
        <p:spPr>
          <a:xfrm>
            <a:off x="2514600" y="33528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40" name="Rectangle 39"/>
          <p:cNvSpPr/>
          <p:nvPr/>
        </p:nvSpPr>
        <p:spPr bwMode="auto">
          <a:xfrm>
            <a:off x="2306748" y="20574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1" name="Oval 40"/>
          <p:cNvSpPr/>
          <p:nvPr/>
        </p:nvSpPr>
        <p:spPr bwMode="auto">
          <a:xfrm>
            <a:off x="3221148" y="20574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42" name="Straight Connector 41"/>
          <p:cNvCxnSpPr/>
          <p:nvPr/>
        </p:nvCxnSpPr>
        <p:spPr bwMode="auto">
          <a:xfrm>
            <a:off x="41355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bwMode="auto">
          <a:xfrm>
            <a:off x="41355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bwMode="auto">
          <a:xfrm>
            <a:off x="42879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bwMode="auto">
          <a:xfrm>
            <a:off x="42879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3830748" y="20574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47" name="TextBox 46"/>
          <p:cNvSpPr txBox="1"/>
          <p:nvPr/>
        </p:nvSpPr>
        <p:spPr>
          <a:xfrm>
            <a:off x="4287948" y="20574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48" name="Straight Connector 47"/>
          <p:cNvCxnSpPr/>
          <p:nvPr/>
        </p:nvCxnSpPr>
        <p:spPr bwMode="auto">
          <a:xfrm>
            <a:off x="1773348" y="2057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bwMode="auto">
          <a:xfrm>
            <a:off x="1773348" y="2286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bwMode="auto">
          <a:xfrm>
            <a:off x="19257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bwMode="auto">
          <a:xfrm>
            <a:off x="19257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1468548" y="20574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53" name="TextBox 52"/>
          <p:cNvSpPr txBox="1"/>
          <p:nvPr/>
        </p:nvSpPr>
        <p:spPr>
          <a:xfrm>
            <a:off x="1925748" y="2057400"/>
            <a:ext cx="293670" cy="523220"/>
          </a:xfrm>
          <a:prstGeom prst="rect">
            <a:avLst/>
          </a:prstGeom>
          <a:noFill/>
        </p:spPr>
        <p:txBody>
          <a:bodyPr wrap="none" rtlCol="0">
            <a:spAutoFit/>
          </a:bodyPr>
          <a:lstStyle/>
          <a:p>
            <a:r>
              <a:rPr lang="en-US" sz="1400" b="1" dirty="0">
                <a:solidFill>
                  <a:srgbClr val="000000"/>
                </a:solidFill>
              </a:rPr>
              <a:t>?</a:t>
            </a:r>
          </a:p>
          <a:p>
            <a:r>
              <a:rPr lang="en-US" sz="1400" b="1" dirty="0">
                <a:solidFill>
                  <a:srgbClr val="000000"/>
                </a:solidFill>
              </a:rPr>
              <a:t>a</a:t>
            </a:r>
          </a:p>
        </p:txBody>
      </p:sp>
      <p:cxnSp>
        <p:nvCxnSpPr>
          <p:cNvPr id="54" name="Straight Connector 53"/>
          <p:cNvCxnSpPr/>
          <p:nvPr/>
        </p:nvCxnSpPr>
        <p:spPr bwMode="auto">
          <a:xfrm>
            <a:off x="358140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bwMode="auto">
          <a:xfrm>
            <a:off x="3581400" y="55727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bwMode="auto">
          <a:xfrm>
            <a:off x="373380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bwMode="auto">
          <a:xfrm>
            <a:off x="37338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58" name="TextBox 57"/>
          <p:cNvSpPr txBox="1"/>
          <p:nvPr/>
        </p:nvSpPr>
        <p:spPr>
          <a:xfrm>
            <a:off x="3276600" y="534418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59" name="TextBox 58"/>
          <p:cNvSpPr txBox="1"/>
          <p:nvPr/>
        </p:nvSpPr>
        <p:spPr>
          <a:xfrm>
            <a:off x="373380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60" name="Straight Connector 59"/>
          <p:cNvCxnSpPr/>
          <p:nvPr/>
        </p:nvCxnSpPr>
        <p:spPr bwMode="auto">
          <a:xfrm>
            <a:off x="64215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bwMode="auto">
          <a:xfrm>
            <a:off x="64215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bwMode="auto">
          <a:xfrm>
            <a:off x="65739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bwMode="auto">
          <a:xfrm>
            <a:off x="65739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6116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65" name="TextBox 64"/>
          <p:cNvSpPr txBox="1"/>
          <p:nvPr/>
        </p:nvSpPr>
        <p:spPr>
          <a:xfrm>
            <a:off x="65739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66" name="Straight Connector 65"/>
          <p:cNvCxnSpPr/>
          <p:nvPr/>
        </p:nvCxnSpPr>
        <p:spPr bwMode="auto">
          <a:xfrm>
            <a:off x="449580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bwMode="auto">
          <a:xfrm>
            <a:off x="44958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bwMode="auto">
          <a:xfrm>
            <a:off x="464820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bwMode="auto">
          <a:xfrm>
            <a:off x="46482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70" name="TextBox 69"/>
          <p:cNvSpPr txBox="1"/>
          <p:nvPr/>
        </p:nvSpPr>
        <p:spPr>
          <a:xfrm>
            <a:off x="419100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71" name="TextBox 70"/>
          <p:cNvSpPr txBox="1"/>
          <p:nvPr/>
        </p:nvSpPr>
        <p:spPr>
          <a:xfrm>
            <a:off x="464820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72" name="Straight Connector 71"/>
          <p:cNvCxnSpPr/>
          <p:nvPr/>
        </p:nvCxnSpPr>
        <p:spPr bwMode="auto">
          <a:xfrm>
            <a:off x="55737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bwMode="auto">
          <a:xfrm>
            <a:off x="55737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bwMode="auto">
          <a:xfrm>
            <a:off x="57261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bwMode="auto">
          <a:xfrm>
            <a:off x="57261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52689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77" name="TextBox 76"/>
          <p:cNvSpPr txBox="1"/>
          <p:nvPr/>
        </p:nvSpPr>
        <p:spPr>
          <a:xfrm>
            <a:off x="57261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79" name="Straight Connector 78"/>
          <p:cNvCxnSpPr>
            <a:stCxn id="40" idx="3"/>
            <a:endCxn id="41" idx="2"/>
          </p:cNvCxnSpPr>
          <p:nvPr/>
        </p:nvCxnSpPr>
        <p:spPr bwMode="auto">
          <a:xfrm>
            <a:off x="2840148" y="23241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3" idx="0"/>
          </p:cNvCxnSpPr>
          <p:nvPr/>
        </p:nvCxnSpPr>
        <p:spPr bwMode="auto">
          <a:xfrm flipH="1" flipV="1">
            <a:off x="3124200" y="2362200"/>
            <a:ext cx="381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3" idx="3"/>
            <a:endCxn id="4" idx="2"/>
          </p:cNvCxnSpPr>
          <p:nvPr/>
        </p:nvCxnSpPr>
        <p:spPr bwMode="auto">
          <a:xfrm>
            <a:off x="3429000" y="36195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 idx="0"/>
          </p:cNvCxnSpPr>
          <p:nvPr/>
        </p:nvCxnSpPr>
        <p:spPr bwMode="auto">
          <a:xfrm flipH="1" flipV="1">
            <a:off x="36576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8" idx="0"/>
          </p:cNvCxnSpPr>
          <p:nvPr/>
        </p:nvCxnSpPr>
        <p:spPr bwMode="auto">
          <a:xfrm flipH="1" flipV="1">
            <a:off x="45720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stCxn id="9" idx="0"/>
          </p:cNvCxnSpPr>
          <p:nvPr/>
        </p:nvCxnSpPr>
        <p:spPr bwMode="auto">
          <a:xfrm flipH="1" flipV="1">
            <a:off x="55834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a:stCxn id="10" idx="0"/>
          </p:cNvCxnSpPr>
          <p:nvPr/>
        </p:nvCxnSpPr>
        <p:spPr bwMode="auto">
          <a:xfrm flipV="1">
            <a:off x="65151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3657600" y="4419600"/>
            <a:ext cx="29163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3657600" y="3619500"/>
            <a:ext cx="152400" cy="800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3429000" y="5943600"/>
            <a:ext cx="444352" cy="307777"/>
          </a:xfrm>
          <a:prstGeom prst="rect">
            <a:avLst/>
          </a:prstGeom>
          <a:noFill/>
        </p:spPr>
        <p:txBody>
          <a:bodyPr wrap="none" rtlCol="0">
            <a:spAutoFit/>
          </a:bodyPr>
          <a:lstStyle/>
          <a:p>
            <a:r>
              <a:rPr lang="en-US" sz="1400" b="1" dirty="0">
                <a:solidFill>
                  <a:srgbClr val="000000"/>
                </a:solidFill>
              </a:rPr>
              <a:t>NR</a:t>
            </a:r>
          </a:p>
        </p:txBody>
      </p:sp>
      <p:sp>
        <p:nvSpPr>
          <p:cNvPr id="97" name="TextBox 96"/>
          <p:cNvSpPr txBox="1"/>
          <p:nvPr/>
        </p:nvSpPr>
        <p:spPr>
          <a:xfrm>
            <a:off x="4343400" y="5943600"/>
            <a:ext cx="314510" cy="307777"/>
          </a:xfrm>
          <a:prstGeom prst="rect">
            <a:avLst/>
          </a:prstGeom>
          <a:noFill/>
        </p:spPr>
        <p:txBody>
          <a:bodyPr wrap="none" rtlCol="0">
            <a:spAutoFit/>
          </a:bodyPr>
          <a:lstStyle/>
          <a:p>
            <a:r>
              <a:rPr lang="en-US" sz="1400" b="1" dirty="0">
                <a:solidFill>
                  <a:srgbClr val="000000"/>
                </a:solidFill>
              </a:rPr>
              <a:t>R</a:t>
            </a:r>
          </a:p>
        </p:txBody>
      </p:sp>
      <p:sp>
        <p:nvSpPr>
          <p:cNvPr id="98" name="TextBox 97"/>
          <p:cNvSpPr txBox="1"/>
          <p:nvPr/>
        </p:nvSpPr>
        <p:spPr>
          <a:xfrm>
            <a:off x="5423048" y="5943600"/>
            <a:ext cx="314510" cy="307777"/>
          </a:xfrm>
          <a:prstGeom prst="rect">
            <a:avLst/>
          </a:prstGeom>
          <a:noFill/>
        </p:spPr>
        <p:txBody>
          <a:bodyPr wrap="none" rtlCol="0">
            <a:spAutoFit/>
          </a:bodyPr>
          <a:lstStyle/>
          <a:p>
            <a:r>
              <a:rPr lang="en-US" sz="1400" b="1" dirty="0">
                <a:solidFill>
                  <a:srgbClr val="000000"/>
                </a:solidFill>
              </a:rPr>
              <a:t>R</a:t>
            </a:r>
          </a:p>
        </p:txBody>
      </p:sp>
      <p:sp>
        <p:nvSpPr>
          <p:cNvPr id="99" name="TextBox 98"/>
          <p:cNvSpPr txBox="1"/>
          <p:nvPr/>
        </p:nvSpPr>
        <p:spPr>
          <a:xfrm>
            <a:off x="6248400" y="5943600"/>
            <a:ext cx="444352" cy="307777"/>
          </a:xfrm>
          <a:prstGeom prst="rect">
            <a:avLst/>
          </a:prstGeom>
          <a:noFill/>
        </p:spPr>
        <p:txBody>
          <a:bodyPr wrap="none" rtlCol="0">
            <a:spAutoFit/>
          </a:bodyPr>
          <a:lstStyle/>
          <a:p>
            <a:r>
              <a:rPr lang="en-US" sz="1400" b="1" dirty="0">
                <a:solidFill>
                  <a:srgbClr val="000000"/>
                </a:solidFill>
              </a:rPr>
              <a:t>NR</a:t>
            </a:r>
          </a:p>
        </p:txBody>
      </p:sp>
      <p:sp>
        <p:nvSpPr>
          <p:cNvPr id="100" name="TextBox 99"/>
          <p:cNvSpPr txBox="1"/>
          <p:nvPr/>
        </p:nvSpPr>
        <p:spPr>
          <a:xfrm>
            <a:off x="685800" y="5257800"/>
            <a:ext cx="2108269" cy="523220"/>
          </a:xfrm>
          <a:prstGeom prst="rect">
            <a:avLst/>
          </a:prstGeom>
          <a:noFill/>
        </p:spPr>
        <p:txBody>
          <a:bodyPr wrap="none" rtlCol="0">
            <a:spAutoFit/>
          </a:bodyPr>
          <a:lstStyle/>
          <a:p>
            <a:r>
              <a:rPr lang="en-US" sz="1400" b="1" dirty="0">
                <a:solidFill>
                  <a:srgbClr val="000000"/>
                </a:solidFill>
              </a:rPr>
              <a:t>NR = non-recombinant</a:t>
            </a:r>
          </a:p>
          <a:p>
            <a:r>
              <a:rPr lang="en-US" sz="1400" b="1" dirty="0">
                <a:solidFill>
                  <a:srgbClr val="000000"/>
                </a:solidFill>
              </a:rPr>
              <a:t>R = recombinant</a:t>
            </a:r>
          </a:p>
        </p:txBody>
      </p:sp>
      <p:cxnSp>
        <p:nvCxnSpPr>
          <p:cNvPr id="104" name="Curved Connector 103"/>
          <p:cNvCxnSpPr/>
          <p:nvPr/>
        </p:nvCxnSpPr>
        <p:spPr bwMode="auto">
          <a:xfrm rot="16200000" flipH="1">
            <a:off x="1726655" y="2764029"/>
            <a:ext cx="540214" cy="446825"/>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397856" y="2816423"/>
            <a:ext cx="1507144" cy="307777"/>
          </a:xfrm>
          <a:prstGeom prst="rect">
            <a:avLst/>
          </a:prstGeom>
          <a:noFill/>
        </p:spPr>
        <p:txBody>
          <a:bodyPr wrap="none" rtlCol="0">
            <a:spAutoFit/>
          </a:bodyPr>
          <a:lstStyle/>
          <a:p>
            <a:r>
              <a:rPr lang="en-US" sz="1400" b="1" dirty="0">
                <a:solidFill>
                  <a:srgbClr val="000000"/>
                </a:solidFill>
              </a:rPr>
              <a:t>Phase known…</a:t>
            </a:r>
          </a:p>
        </p:txBody>
      </p:sp>
    </p:spTree>
    <p:extLst>
      <p:ext uri="{BB962C8B-B14F-4D97-AF65-F5344CB8AC3E}">
        <p14:creationId xmlns:p14="http://schemas.microsoft.com/office/powerpoint/2010/main" val="135472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dirty="0">
                <a:solidFill>
                  <a:srgbClr val="000000"/>
                </a:solidFill>
              </a:rPr>
              <a:t>Linkage Analysis</a:t>
            </a:r>
          </a:p>
        </p:txBody>
      </p:sp>
      <p:sp>
        <p:nvSpPr>
          <p:cNvPr id="57347" name="Text Box 2"/>
          <p:cNvSpPr txBox="1">
            <a:spLocks noChangeArrowheads="1"/>
          </p:cNvSpPr>
          <p:nvPr/>
        </p:nvSpPr>
        <p:spPr bwMode="auto">
          <a:xfrm>
            <a:off x="685800" y="12954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indent="-220663">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0663"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0663"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0663"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0663"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800"/>
              </a:spcBef>
              <a:buClrTx/>
              <a:buFontTx/>
              <a:buNone/>
            </a:pPr>
            <a:r>
              <a:rPr lang="en-US" altLang="en-US" sz="3200" dirty="0">
                <a:solidFill>
                  <a:srgbClr val="000000"/>
                </a:solidFill>
              </a:rPr>
              <a:t>LOD score based on recombination</a:t>
            </a:r>
          </a:p>
          <a:p>
            <a:pPr eaLnBrk="1" hangingPunct="1">
              <a:spcBef>
                <a:spcPts val="800"/>
              </a:spcBef>
              <a:buClrTx/>
              <a:buFontTx/>
              <a:buNone/>
            </a:pPr>
            <a:endParaRPr lang="en-US" altLang="en-US" sz="3200" dirty="0" smtClean="0">
              <a:solidFill>
                <a:srgbClr val="000000"/>
              </a:solidFill>
            </a:endParaRPr>
          </a:p>
          <a:p>
            <a:pPr eaLnBrk="1" hangingPunct="1">
              <a:spcBef>
                <a:spcPts val="800"/>
              </a:spcBef>
              <a:buClrTx/>
              <a:buFontTx/>
              <a:buNone/>
            </a:pPr>
            <a:r>
              <a:rPr lang="en-US" altLang="en-US" sz="3200" dirty="0" smtClean="0">
                <a:solidFill>
                  <a:srgbClr val="000000"/>
                </a:solidFill>
              </a:rPr>
              <a:t>LOD </a:t>
            </a:r>
            <a:r>
              <a:rPr lang="en-US" altLang="en-US" sz="3200" dirty="0">
                <a:solidFill>
                  <a:srgbClr val="000000"/>
                </a:solidFill>
              </a:rPr>
              <a:t>(</a:t>
            </a:r>
            <a:r>
              <a:rPr lang="en-US" altLang="en-US" sz="3200" dirty="0">
                <a:solidFill>
                  <a:srgbClr val="000000"/>
                </a:solidFill>
                <a:latin typeface="Symbol" panose="05050102010706020507" pitchFamily="18" charset="2"/>
              </a:rPr>
              <a:t></a:t>
            </a:r>
            <a:r>
              <a:rPr lang="en-US" altLang="en-US" sz="3200" dirty="0">
                <a:solidFill>
                  <a:srgbClr val="000000"/>
                </a:solidFill>
              </a:rPr>
              <a:t>) = log  </a:t>
            </a:r>
            <a:r>
              <a:rPr lang="en-US" altLang="en-US" sz="3200" dirty="0" smtClean="0">
                <a:solidFill>
                  <a:srgbClr val="000000"/>
                </a:solidFill>
              </a:rPr>
              <a:t>      </a:t>
            </a:r>
            <a:r>
              <a:rPr lang="en-US" altLang="en-US" sz="3200" dirty="0">
                <a:solidFill>
                  <a:srgbClr val="000000"/>
                </a:solidFill>
              </a:rPr>
              <a:t>(</a:t>
            </a:r>
            <a:r>
              <a:rPr lang="en-US" altLang="en-US" sz="3200" dirty="0">
                <a:solidFill>
                  <a:srgbClr val="000000"/>
                </a:solidFill>
                <a:latin typeface="Symbol" panose="05050102010706020507" pitchFamily="18" charset="2"/>
              </a:rPr>
              <a:t></a:t>
            </a:r>
            <a:r>
              <a:rPr lang="en-US" altLang="en-US" sz="3200" dirty="0">
                <a:solidFill>
                  <a:srgbClr val="000000"/>
                </a:solidFill>
              </a:rPr>
              <a:t>)</a:t>
            </a:r>
            <a:r>
              <a:rPr lang="en-US" altLang="en-US" sz="3200" baseline="30000" dirty="0">
                <a:solidFill>
                  <a:srgbClr val="000000"/>
                </a:solidFill>
              </a:rPr>
              <a:t>R</a:t>
            </a:r>
            <a:r>
              <a:rPr lang="en-US" altLang="en-US" sz="3200" dirty="0">
                <a:solidFill>
                  <a:srgbClr val="000000"/>
                </a:solidFill>
              </a:rPr>
              <a:t>  (1 - </a:t>
            </a:r>
            <a:r>
              <a:rPr lang="en-US" altLang="en-US" sz="3200" dirty="0">
                <a:solidFill>
                  <a:srgbClr val="000000"/>
                </a:solidFill>
                <a:latin typeface="Symbol" panose="05050102010706020507" pitchFamily="18" charset="2"/>
              </a:rPr>
              <a:t></a:t>
            </a:r>
            <a:r>
              <a:rPr lang="en-US" altLang="en-US" sz="3200" dirty="0">
                <a:solidFill>
                  <a:srgbClr val="000000"/>
                </a:solidFill>
              </a:rPr>
              <a:t>)</a:t>
            </a:r>
            <a:r>
              <a:rPr lang="en-US" altLang="en-US" sz="3200" baseline="30000" dirty="0">
                <a:solidFill>
                  <a:srgbClr val="000000"/>
                </a:solidFill>
              </a:rPr>
              <a:t>NR</a:t>
            </a:r>
          </a:p>
          <a:p>
            <a:pPr lvl="4" eaLnBrk="1" hangingPunct="1">
              <a:spcBef>
                <a:spcPts val="500"/>
              </a:spcBef>
              <a:buClrTx/>
              <a:buFontTx/>
              <a:buNone/>
            </a:pPr>
            <a:r>
              <a:rPr lang="en-US" altLang="en-US" sz="2000" dirty="0">
                <a:solidFill>
                  <a:srgbClr val="000000"/>
                </a:solidFill>
              </a:rPr>
              <a:t>     		        ____________________</a:t>
            </a:r>
          </a:p>
          <a:p>
            <a:pPr lvl="4" eaLnBrk="1" hangingPunct="1">
              <a:spcBef>
                <a:spcPts val="900"/>
              </a:spcBef>
              <a:buClrTx/>
              <a:buFontTx/>
              <a:buNone/>
            </a:pPr>
            <a:r>
              <a:rPr lang="en-US" altLang="en-US" sz="2000" dirty="0">
                <a:solidFill>
                  <a:srgbClr val="000000"/>
                </a:solidFill>
              </a:rPr>
              <a:t>                      </a:t>
            </a:r>
            <a:r>
              <a:rPr lang="en-US" altLang="en-US" sz="3600" dirty="0">
                <a:solidFill>
                  <a:srgbClr val="000000"/>
                </a:solidFill>
              </a:rPr>
              <a:t>(</a:t>
            </a:r>
            <a:r>
              <a:rPr lang="en-US" altLang="en-US" sz="3600" dirty="0">
                <a:solidFill>
                  <a:srgbClr val="000000"/>
                </a:solidFill>
                <a:latin typeface="Symbol" panose="05050102010706020507" pitchFamily="18" charset="2"/>
              </a:rPr>
              <a:t></a:t>
            </a:r>
            <a:r>
              <a:rPr lang="en-US" altLang="en-US" sz="3600" baseline="-33000" dirty="0">
                <a:solidFill>
                  <a:srgbClr val="000000"/>
                </a:solidFill>
              </a:rPr>
              <a:t>null</a:t>
            </a:r>
            <a:r>
              <a:rPr lang="en-US" altLang="en-US" sz="3600" dirty="0">
                <a:solidFill>
                  <a:srgbClr val="000000"/>
                </a:solidFill>
              </a:rPr>
              <a:t>= 1/2) </a:t>
            </a:r>
            <a:r>
              <a:rPr lang="en-US" altLang="en-US" sz="3600" baseline="30000" dirty="0">
                <a:solidFill>
                  <a:srgbClr val="000000"/>
                </a:solidFill>
              </a:rPr>
              <a:t>R + NR</a:t>
            </a:r>
          </a:p>
        </p:txBody>
      </p:sp>
      <p:sp>
        <p:nvSpPr>
          <p:cNvPr id="57348" name="AutoShape 3"/>
          <p:cNvSpPr>
            <a:spLocks/>
          </p:cNvSpPr>
          <p:nvPr/>
        </p:nvSpPr>
        <p:spPr bwMode="auto">
          <a:xfrm>
            <a:off x="3886200" y="2362200"/>
            <a:ext cx="76200" cy="1752600"/>
          </a:xfrm>
          <a:prstGeom prst="leftBracket">
            <a:avLst>
              <a:gd name="adj" fmla="val 191667"/>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57349" name="AutoShape 4"/>
          <p:cNvSpPr>
            <a:spLocks/>
          </p:cNvSpPr>
          <p:nvPr/>
        </p:nvSpPr>
        <p:spPr bwMode="auto">
          <a:xfrm>
            <a:off x="7086600" y="2362200"/>
            <a:ext cx="76200" cy="1828800"/>
          </a:xfrm>
          <a:prstGeom prst="rightBracket">
            <a:avLst>
              <a:gd name="adj" fmla="val 20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2" name="TextBox 1"/>
          <p:cNvSpPr txBox="1"/>
          <p:nvPr/>
        </p:nvSpPr>
        <p:spPr>
          <a:xfrm>
            <a:off x="838201" y="4267200"/>
            <a:ext cx="7467600" cy="2585323"/>
          </a:xfrm>
          <a:prstGeom prst="rect">
            <a:avLst/>
          </a:prstGeom>
          <a:noFill/>
        </p:spPr>
        <p:txBody>
          <a:bodyPr wrap="square" rtlCol="0">
            <a:spAutoFit/>
          </a:bodyPr>
          <a:lstStyle/>
          <a:p>
            <a:pPr marL="285750" indent="-285750">
              <a:buFont typeface="Arial" panose="020B0604020202020204" pitchFamily="34" charset="0"/>
              <a:buChar char="•"/>
            </a:pPr>
            <a:r>
              <a:rPr lang="en-US" altLang="en-US" dirty="0" smtClean="0">
                <a:solidFill>
                  <a:srgbClr val="000000"/>
                </a:solidFill>
                <a:latin typeface="Symbol" panose="05050102010706020507" pitchFamily="18" charset="2"/>
              </a:rPr>
              <a:t></a:t>
            </a:r>
            <a:r>
              <a:rPr lang="en-US" altLang="en-US" baseline="-33000" dirty="0" smtClean="0">
                <a:solidFill>
                  <a:srgbClr val="000000"/>
                </a:solidFill>
              </a:rPr>
              <a:t>null</a:t>
            </a:r>
            <a:r>
              <a:rPr lang="en-US" altLang="en-US" dirty="0" smtClean="0">
                <a:solidFill>
                  <a:srgbClr val="000000"/>
                </a:solidFill>
              </a:rPr>
              <a:t>= ½, completely unlinked have 50% chance of recombining</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The LOD score is the maximum of this function. You could maximize it easily here (take derivative, etc.), but this is difficult in more complicated examples (e.g., phase unknown, multi-generational pedigrees). So do a grid search over some possible values.</a:t>
            </a:r>
          </a:p>
          <a:p>
            <a:pPr marL="285750" indent="-285750">
              <a:buFont typeface="Arial" panose="020B0604020202020204" pitchFamily="34" charset="0"/>
              <a:buChar char="•"/>
            </a:pPr>
            <a:r>
              <a:rPr lang="en-US" dirty="0" smtClean="0">
                <a:solidFill>
                  <a:schemeClr val="tx1"/>
                </a:solidFill>
              </a:rPr>
              <a:t>Effectively a likelihood ratio test.</a:t>
            </a:r>
          </a:p>
          <a:p>
            <a:pPr marL="285750" indent="-285750">
              <a:buFont typeface="Arial" panose="020B0604020202020204" pitchFamily="34" charset="0"/>
              <a:buChar char="•"/>
            </a:pPr>
            <a:r>
              <a:rPr lang="en-US" dirty="0" smtClean="0">
                <a:solidFill>
                  <a:schemeClr val="tx1"/>
                </a:solidFill>
              </a:rPr>
              <a:t>&lt;-2 evidence of lack of linkage</a:t>
            </a:r>
          </a:p>
          <a:p>
            <a:pPr marL="285750" indent="-285750">
              <a:buFont typeface="Arial" panose="020B0604020202020204" pitchFamily="34" charset="0"/>
              <a:buChar char="•"/>
            </a:pPr>
            <a:r>
              <a:rPr lang="en-US" dirty="0" smtClean="0">
                <a:solidFill>
                  <a:schemeClr val="tx1"/>
                </a:solidFill>
              </a:rPr>
              <a:t>&gt;3 evidence of linkage</a:t>
            </a:r>
          </a:p>
          <a:p>
            <a:pPr marL="285750" indent="-285750">
              <a:buFont typeface="Arial" panose="020B0604020202020204" pitchFamily="34" charset="0"/>
              <a:buChar char="•"/>
            </a:pPr>
            <a:r>
              <a:rPr lang="en-US" dirty="0" smtClean="0">
                <a:solidFill>
                  <a:schemeClr val="tx1"/>
                </a:solidFill>
              </a:rPr>
              <a:t>Not definitive in -2 to 3</a:t>
            </a:r>
            <a:endParaRPr lang="en-US" dirty="0">
              <a:solidFill>
                <a:schemeClr val="tx1"/>
              </a:solidFill>
            </a:endParaRPr>
          </a:p>
        </p:txBody>
      </p:sp>
    </p:spTree>
    <p:extLst>
      <p:ext uri="{BB962C8B-B14F-4D97-AF65-F5344CB8AC3E}">
        <p14:creationId xmlns:p14="http://schemas.microsoft.com/office/powerpoint/2010/main" val="16380277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PTC, dominant(-</a:t>
            </a:r>
            <a:r>
              <a:rPr lang="en-US" sz="4000" dirty="0" err="1" smtClean="0"/>
              <a:t>ish</a:t>
            </a:r>
            <a:r>
              <a:rPr lang="en-US" sz="4000" dirty="0" smtClean="0"/>
              <a:t>…, more later)</a:t>
            </a:r>
            <a:endParaRPr lang="en-US" sz="4000" dirty="0"/>
          </a:p>
        </p:txBody>
      </p:sp>
      <p:sp>
        <p:nvSpPr>
          <p:cNvPr id="3" name="Rectangle 2"/>
          <p:cNvSpPr/>
          <p:nvPr/>
        </p:nvSpPr>
        <p:spPr bwMode="auto">
          <a:xfrm>
            <a:off x="2895600" y="33528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 name="Oval 3"/>
          <p:cNvSpPr/>
          <p:nvPr/>
        </p:nvSpPr>
        <p:spPr bwMode="auto">
          <a:xfrm>
            <a:off x="3810000" y="33528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7" name="Rectangle 6"/>
          <p:cNvSpPr/>
          <p:nvPr/>
        </p:nvSpPr>
        <p:spPr bwMode="auto">
          <a:xfrm>
            <a:off x="3429000" y="46482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 name="Oval 7"/>
          <p:cNvSpPr/>
          <p:nvPr/>
        </p:nvSpPr>
        <p:spPr bwMode="auto">
          <a:xfrm>
            <a:off x="4343400" y="4648200"/>
            <a:ext cx="533400" cy="53340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9" name="Rectangle 8"/>
          <p:cNvSpPr/>
          <p:nvPr/>
        </p:nvSpPr>
        <p:spPr bwMode="auto">
          <a:xfrm>
            <a:off x="53340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10" name="Oval 9"/>
          <p:cNvSpPr/>
          <p:nvPr/>
        </p:nvSpPr>
        <p:spPr bwMode="auto">
          <a:xfrm>
            <a:off x="6248400" y="46482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26" name="Straight Connector 25"/>
          <p:cNvCxnSpPr/>
          <p:nvPr/>
        </p:nvCxnSpPr>
        <p:spPr bwMode="auto">
          <a:xfrm>
            <a:off x="47244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auto">
          <a:xfrm>
            <a:off x="47244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a:off x="48768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bwMode="auto">
          <a:xfrm>
            <a:off x="48768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44196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3" name="TextBox 32"/>
          <p:cNvSpPr txBox="1"/>
          <p:nvPr/>
        </p:nvSpPr>
        <p:spPr>
          <a:xfrm>
            <a:off x="48768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34" name="Straight Connector 33"/>
          <p:cNvCxnSpPr/>
          <p:nvPr/>
        </p:nvCxnSpPr>
        <p:spPr bwMode="auto">
          <a:xfrm>
            <a:off x="2362200" y="33528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a:off x="2362200" y="3581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bwMode="auto">
          <a:xfrm>
            <a:off x="25146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a:off x="25146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2057400" y="33528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9" name="TextBox 38"/>
          <p:cNvSpPr txBox="1"/>
          <p:nvPr/>
        </p:nvSpPr>
        <p:spPr>
          <a:xfrm>
            <a:off x="2514600" y="33528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40" name="Rectangle 39"/>
          <p:cNvSpPr/>
          <p:nvPr/>
        </p:nvSpPr>
        <p:spPr bwMode="auto">
          <a:xfrm>
            <a:off x="2306748" y="20574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1" name="Oval 40"/>
          <p:cNvSpPr/>
          <p:nvPr/>
        </p:nvSpPr>
        <p:spPr bwMode="auto">
          <a:xfrm>
            <a:off x="3221148" y="20574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42" name="Straight Connector 41"/>
          <p:cNvCxnSpPr/>
          <p:nvPr/>
        </p:nvCxnSpPr>
        <p:spPr bwMode="auto">
          <a:xfrm>
            <a:off x="41355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bwMode="auto">
          <a:xfrm>
            <a:off x="41355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bwMode="auto">
          <a:xfrm>
            <a:off x="42879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bwMode="auto">
          <a:xfrm>
            <a:off x="42879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3830748" y="20574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47" name="TextBox 46"/>
          <p:cNvSpPr txBox="1"/>
          <p:nvPr/>
        </p:nvSpPr>
        <p:spPr>
          <a:xfrm>
            <a:off x="4287948" y="20574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48" name="Straight Connector 47"/>
          <p:cNvCxnSpPr/>
          <p:nvPr/>
        </p:nvCxnSpPr>
        <p:spPr bwMode="auto">
          <a:xfrm>
            <a:off x="1773348" y="2057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bwMode="auto">
          <a:xfrm>
            <a:off x="1773348" y="2286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bwMode="auto">
          <a:xfrm>
            <a:off x="1925748" y="2057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bwMode="auto">
          <a:xfrm>
            <a:off x="1925748" y="2286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1468548" y="20574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53" name="TextBox 52"/>
          <p:cNvSpPr txBox="1"/>
          <p:nvPr/>
        </p:nvSpPr>
        <p:spPr>
          <a:xfrm>
            <a:off x="1925748" y="2057400"/>
            <a:ext cx="293670" cy="523220"/>
          </a:xfrm>
          <a:prstGeom prst="rect">
            <a:avLst/>
          </a:prstGeom>
          <a:noFill/>
        </p:spPr>
        <p:txBody>
          <a:bodyPr wrap="none" rtlCol="0">
            <a:spAutoFit/>
          </a:bodyPr>
          <a:lstStyle/>
          <a:p>
            <a:r>
              <a:rPr lang="en-US" sz="1400" b="1" dirty="0">
                <a:solidFill>
                  <a:srgbClr val="000000"/>
                </a:solidFill>
              </a:rPr>
              <a:t>?</a:t>
            </a:r>
          </a:p>
          <a:p>
            <a:r>
              <a:rPr lang="en-US" sz="1400" b="1" dirty="0">
                <a:solidFill>
                  <a:srgbClr val="000000"/>
                </a:solidFill>
              </a:rPr>
              <a:t>a</a:t>
            </a:r>
          </a:p>
        </p:txBody>
      </p:sp>
      <p:cxnSp>
        <p:nvCxnSpPr>
          <p:cNvPr id="54" name="Straight Connector 53"/>
          <p:cNvCxnSpPr/>
          <p:nvPr/>
        </p:nvCxnSpPr>
        <p:spPr bwMode="auto">
          <a:xfrm>
            <a:off x="358140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bwMode="auto">
          <a:xfrm>
            <a:off x="3581400" y="55727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bwMode="auto">
          <a:xfrm>
            <a:off x="373380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bwMode="auto">
          <a:xfrm>
            <a:off x="37338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58" name="TextBox 57"/>
          <p:cNvSpPr txBox="1"/>
          <p:nvPr/>
        </p:nvSpPr>
        <p:spPr>
          <a:xfrm>
            <a:off x="3276600" y="534418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59" name="TextBox 58"/>
          <p:cNvSpPr txBox="1"/>
          <p:nvPr/>
        </p:nvSpPr>
        <p:spPr>
          <a:xfrm>
            <a:off x="373380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60" name="Straight Connector 59"/>
          <p:cNvCxnSpPr/>
          <p:nvPr/>
        </p:nvCxnSpPr>
        <p:spPr bwMode="auto">
          <a:xfrm>
            <a:off x="64215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bwMode="auto">
          <a:xfrm>
            <a:off x="64215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bwMode="auto">
          <a:xfrm>
            <a:off x="65739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bwMode="auto">
          <a:xfrm>
            <a:off x="65739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6116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65" name="TextBox 64"/>
          <p:cNvSpPr txBox="1"/>
          <p:nvPr/>
        </p:nvSpPr>
        <p:spPr>
          <a:xfrm>
            <a:off x="65739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66" name="Straight Connector 65"/>
          <p:cNvCxnSpPr/>
          <p:nvPr/>
        </p:nvCxnSpPr>
        <p:spPr bwMode="auto">
          <a:xfrm>
            <a:off x="449580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bwMode="auto">
          <a:xfrm>
            <a:off x="44958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bwMode="auto">
          <a:xfrm>
            <a:off x="464820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bwMode="auto">
          <a:xfrm>
            <a:off x="464820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70" name="TextBox 69"/>
          <p:cNvSpPr txBox="1"/>
          <p:nvPr/>
        </p:nvSpPr>
        <p:spPr>
          <a:xfrm>
            <a:off x="419100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71" name="TextBox 70"/>
          <p:cNvSpPr txBox="1"/>
          <p:nvPr/>
        </p:nvSpPr>
        <p:spPr>
          <a:xfrm>
            <a:off x="464820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72" name="Straight Connector 71"/>
          <p:cNvCxnSpPr/>
          <p:nvPr/>
        </p:nvCxnSpPr>
        <p:spPr bwMode="auto">
          <a:xfrm>
            <a:off x="55737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bwMode="auto">
          <a:xfrm>
            <a:off x="55737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bwMode="auto">
          <a:xfrm>
            <a:off x="57261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bwMode="auto">
          <a:xfrm>
            <a:off x="57261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52689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77" name="TextBox 76"/>
          <p:cNvSpPr txBox="1"/>
          <p:nvPr/>
        </p:nvSpPr>
        <p:spPr>
          <a:xfrm>
            <a:off x="57261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79" name="Straight Connector 78"/>
          <p:cNvCxnSpPr>
            <a:stCxn id="40" idx="3"/>
            <a:endCxn id="41" idx="2"/>
          </p:cNvCxnSpPr>
          <p:nvPr/>
        </p:nvCxnSpPr>
        <p:spPr bwMode="auto">
          <a:xfrm>
            <a:off x="2840148" y="23241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3" idx="0"/>
          </p:cNvCxnSpPr>
          <p:nvPr/>
        </p:nvCxnSpPr>
        <p:spPr bwMode="auto">
          <a:xfrm flipH="1" flipV="1">
            <a:off x="3124200" y="2362200"/>
            <a:ext cx="38100" cy="99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3" idx="3"/>
            <a:endCxn id="4" idx="2"/>
          </p:cNvCxnSpPr>
          <p:nvPr/>
        </p:nvCxnSpPr>
        <p:spPr bwMode="auto">
          <a:xfrm>
            <a:off x="3429000" y="36195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 idx="0"/>
          </p:cNvCxnSpPr>
          <p:nvPr/>
        </p:nvCxnSpPr>
        <p:spPr bwMode="auto">
          <a:xfrm flipH="1" flipV="1">
            <a:off x="36576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8" idx="0"/>
          </p:cNvCxnSpPr>
          <p:nvPr/>
        </p:nvCxnSpPr>
        <p:spPr bwMode="auto">
          <a:xfrm flipH="1" flipV="1">
            <a:off x="45720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stCxn id="9" idx="0"/>
          </p:cNvCxnSpPr>
          <p:nvPr/>
        </p:nvCxnSpPr>
        <p:spPr bwMode="auto">
          <a:xfrm flipH="1" flipV="1">
            <a:off x="55834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a:stCxn id="10" idx="0"/>
          </p:cNvCxnSpPr>
          <p:nvPr/>
        </p:nvCxnSpPr>
        <p:spPr bwMode="auto">
          <a:xfrm flipV="1">
            <a:off x="65151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3657600" y="4419600"/>
            <a:ext cx="29163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3657600" y="3619500"/>
            <a:ext cx="152400" cy="800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3429000" y="5943600"/>
            <a:ext cx="444352" cy="307777"/>
          </a:xfrm>
          <a:prstGeom prst="rect">
            <a:avLst/>
          </a:prstGeom>
          <a:noFill/>
        </p:spPr>
        <p:txBody>
          <a:bodyPr wrap="none" rtlCol="0">
            <a:spAutoFit/>
          </a:bodyPr>
          <a:lstStyle/>
          <a:p>
            <a:r>
              <a:rPr lang="en-US" sz="1400" b="1" dirty="0">
                <a:solidFill>
                  <a:srgbClr val="000000"/>
                </a:solidFill>
              </a:rPr>
              <a:t>NR</a:t>
            </a:r>
          </a:p>
        </p:txBody>
      </p:sp>
      <p:sp>
        <p:nvSpPr>
          <p:cNvPr id="97" name="TextBox 96"/>
          <p:cNvSpPr txBox="1"/>
          <p:nvPr/>
        </p:nvSpPr>
        <p:spPr>
          <a:xfrm>
            <a:off x="4343400" y="5943600"/>
            <a:ext cx="314510" cy="307777"/>
          </a:xfrm>
          <a:prstGeom prst="rect">
            <a:avLst/>
          </a:prstGeom>
          <a:noFill/>
        </p:spPr>
        <p:txBody>
          <a:bodyPr wrap="none" rtlCol="0">
            <a:spAutoFit/>
          </a:bodyPr>
          <a:lstStyle/>
          <a:p>
            <a:r>
              <a:rPr lang="en-US" sz="1400" b="1" dirty="0">
                <a:solidFill>
                  <a:srgbClr val="000000"/>
                </a:solidFill>
              </a:rPr>
              <a:t>R</a:t>
            </a:r>
          </a:p>
        </p:txBody>
      </p:sp>
      <p:sp>
        <p:nvSpPr>
          <p:cNvPr id="98" name="TextBox 97"/>
          <p:cNvSpPr txBox="1"/>
          <p:nvPr/>
        </p:nvSpPr>
        <p:spPr>
          <a:xfrm>
            <a:off x="5423048" y="5943600"/>
            <a:ext cx="314510" cy="307777"/>
          </a:xfrm>
          <a:prstGeom prst="rect">
            <a:avLst/>
          </a:prstGeom>
          <a:noFill/>
        </p:spPr>
        <p:txBody>
          <a:bodyPr wrap="none" rtlCol="0">
            <a:spAutoFit/>
          </a:bodyPr>
          <a:lstStyle/>
          <a:p>
            <a:r>
              <a:rPr lang="en-US" sz="1400" b="1" dirty="0">
                <a:solidFill>
                  <a:srgbClr val="000000"/>
                </a:solidFill>
              </a:rPr>
              <a:t>R</a:t>
            </a:r>
          </a:p>
        </p:txBody>
      </p:sp>
      <p:sp>
        <p:nvSpPr>
          <p:cNvPr id="99" name="TextBox 98"/>
          <p:cNvSpPr txBox="1"/>
          <p:nvPr/>
        </p:nvSpPr>
        <p:spPr>
          <a:xfrm>
            <a:off x="6248400" y="5943600"/>
            <a:ext cx="444352" cy="307777"/>
          </a:xfrm>
          <a:prstGeom prst="rect">
            <a:avLst/>
          </a:prstGeom>
          <a:noFill/>
        </p:spPr>
        <p:txBody>
          <a:bodyPr wrap="none" rtlCol="0">
            <a:spAutoFit/>
          </a:bodyPr>
          <a:lstStyle/>
          <a:p>
            <a:r>
              <a:rPr lang="en-US" sz="1400" b="1" dirty="0">
                <a:solidFill>
                  <a:srgbClr val="000000"/>
                </a:solidFill>
              </a:rPr>
              <a:t>NR</a:t>
            </a:r>
          </a:p>
        </p:txBody>
      </p:sp>
      <p:sp>
        <p:nvSpPr>
          <p:cNvPr id="100" name="TextBox 99"/>
          <p:cNvSpPr txBox="1"/>
          <p:nvPr/>
        </p:nvSpPr>
        <p:spPr>
          <a:xfrm>
            <a:off x="685800" y="5257800"/>
            <a:ext cx="2108269" cy="523220"/>
          </a:xfrm>
          <a:prstGeom prst="rect">
            <a:avLst/>
          </a:prstGeom>
          <a:noFill/>
        </p:spPr>
        <p:txBody>
          <a:bodyPr wrap="none" rtlCol="0">
            <a:spAutoFit/>
          </a:bodyPr>
          <a:lstStyle/>
          <a:p>
            <a:r>
              <a:rPr lang="en-US" sz="1400" b="1" dirty="0">
                <a:solidFill>
                  <a:srgbClr val="000000"/>
                </a:solidFill>
              </a:rPr>
              <a:t>NR = non-recombinant</a:t>
            </a:r>
          </a:p>
          <a:p>
            <a:r>
              <a:rPr lang="en-US" sz="1400" b="1" dirty="0">
                <a:solidFill>
                  <a:srgbClr val="000000"/>
                </a:solidFill>
              </a:rPr>
              <a:t>R = recombinant</a:t>
            </a:r>
          </a:p>
        </p:txBody>
      </p:sp>
      <p:graphicFrame>
        <p:nvGraphicFramePr>
          <p:cNvPr id="102" name="Table 101"/>
          <p:cNvGraphicFramePr>
            <a:graphicFrameLocks noGrp="1"/>
          </p:cNvGraphicFramePr>
          <p:nvPr>
            <p:extLst>
              <p:ext uri="{D42A27DB-BD31-4B8C-83A1-F6EECF244321}">
                <p14:modId xmlns:p14="http://schemas.microsoft.com/office/powerpoint/2010/main" val="1853614262"/>
              </p:ext>
            </p:extLst>
          </p:nvPr>
        </p:nvGraphicFramePr>
        <p:xfrm>
          <a:off x="6185048" y="1397000"/>
          <a:ext cx="2196952" cy="2595880"/>
        </p:xfrm>
        <a:graphic>
          <a:graphicData uri="http://schemas.openxmlformats.org/drawingml/2006/table">
            <a:tbl>
              <a:tblPr firstRow="1" bandRow="1">
                <a:tableStyleId>{5C22544A-7EE6-4342-B048-85BDC9FD1C3A}</a:tableStyleId>
              </a:tblPr>
              <a:tblGrid>
                <a:gridCol w="1098476"/>
                <a:gridCol w="1098476"/>
              </a:tblGrid>
              <a:tr h="370840">
                <a:tc>
                  <a:txBody>
                    <a:bodyPr/>
                    <a:lstStyle/>
                    <a:p>
                      <a:r>
                        <a:rPr lang="en-US" sz="1800" b="1" kern="1200" dirty="0" smtClean="0">
                          <a:solidFill>
                            <a:schemeClr val="lt1"/>
                          </a:solidFill>
                          <a:effectLst/>
                          <a:latin typeface="+mn-lt"/>
                          <a:ea typeface="+mn-ea"/>
                          <a:cs typeface="+mn-cs"/>
                        </a:rPr>
                        <a:t>θ</a:t>
                      </a:r>
                      <a:endParaRPr lang="en-US" dirty="0"/>
                    </a:p>
                  </a:txBody>
                  <a:tcPr/>
                </a:tc>
                <a:tc>
                  <a:txBody>
                    <a:bodyPr/>
                    <a:lstStyle/>
                    <a:p>
                      <a:r>
                        <a:rPr lang="en-US" dirty="0" smtClean="0"/>
                        <a:t>LOD(</a:t>
                      </a:r>
                      <a:r>
                        <a:rPr lang="en-US" sz="1800" b="1" kern="1200" dirty="0" smtClean="0">
                          <a:solidFill>
                            <a:schemeClr val="lt1"/>
                          </a:solidFill>
                          <a:effectLst/>
                          <a:latin typeface="+mn-lt"/>
                          <a:ea typeface="+mn-ea"/>
                          <a:cs typeface="+mn-cs"/>
                        </a:rPr>
                        <a:t>θ</a:t>
                      </a:r>
                      <a:r>
                        <a:rPr lang="en-US" dirty="0" smtClean="0"/>
                        <a:t>)</a:t>
                      </a:r>
                      <a:endParaRPr lang="en-US" dirty="0"/>
                    </a:p>
                  </a:txBody>
                  <a:tcPr/>
                </a:tc>
              </a:tr>
              <a:tr h="370840">
                <a:tc>
                  <a:txBody>
                    <a:bodyPr/>
                    <a:lstStyle/>
                    <a:p>
                      <a:r>
                        <a:rPr lang="en-US" dirty="0" smtClean="0"/>
                        <a:t>0</a:t>
                      </a:r>
                      <a:endParaRPr lang="en-US" dirty="0"/>
                    </a:p>
                  </a:txBody>
                  <a:tcPr/>
                </a:tc>
                <a:tc>
                  <a:txBody>
                    <a:bodyPr/>
                    <a:lstStyle/>
                    <a:p>
                      <a:r>
                        <a:rPr lang="en-US" dirty="0" smtClean="0"/>
                        <a:t>-infinity</a:t>
                      </a:r>
                      <a:endParaRPr lang="en-US" dirty="0"/>
                    </a:p>
                  </a:txBody>
                  <a:tcPr/>
                </a:tc>
              </a:tr>
              <a:tr h="370840">
                <a:tc>
                  <a:txBody>
                    <a:bodyPr/>
                    <a:lstStyle/>
                    <a:p>
                      <a:r>
                        <a:rPr lang="en-US" dirty="0" smtClean="0"/>
                        <a:t>0.1</a:t>
                      </a:r>
                      <a:endParaRPr lang="en-US" dirty="0"/>
                    </a:p>
                  </a:txBody>
                  <a:tcPr/>
                </a:tc>
                <a:tc>
                  <a:txBody>
                    <a:bodyPr/>
                    <a:lstStyle/>
                    <a:p>
                      <a:r>
                        <a:rPr lang="en-US" dirty="0" smtClean="0"/>
                        <a:t>-0.89</a:t>
                      </a:r>
                      <a:endParaRPr lang="en-US" dirty="0"/>
                    </a:p>
                  </a:txBody>
                  <a:tcPr/>
                </a:tc>
              </a:tr>
              <a:tr h="370840">
                <a:tc>
                  <a:txBody>
                    <a:bodyPr/>
                    <a:lstStyle/>
                    <a:p>
                      <a:r>
                        <a:rPr lang="en-US" dirty="0" smtClean="0"/>
                        <a:t>0.2</a:t>
                      </a:r>
                      <a:endParaRPr lang="en-US" dirty="0"/>
                    </a:p>
                  </a:txBody>
                  <a:tcPr/>
                </a:tc>
                <a:tc>
                  <a:txBody>
                    <a:bodyPr/>
                    <a:lstStyle/>
                    <a:p>
                      <a:r>
                        <a:rPr lang="en-US" dirty="0" smtClean="0"/>
                        <a:t>-0.39</a:t>
                      </a:r>
                      <a:endParaRPr lang="en-US" dirty="0"/>
                    </a:p>
                  </a:txBody>
                  <a:tcPr/>
                </a:tc>
              </a:tr>
              <a:tr h="370840">
                <a:tc>
                  <a:txBody>
                    <a:bodyPr/>
                    <a:lstStyle/>
                    <a:p>
                      <a:r>
                        <a:rPr lang="en-US" dirty="0" smtClean="0"/>
                        <a:t>0.3</a:t>
                      </a:r>
                      <a:endParaRPr lang="en-US" dirty="0"/>
                    </a:p>
                  </a:txBody>
                  <a:tcPr/>
                </a:tc>
                <a:tc>
                  <a:txBody>
                    <a:bodyPr/>
                    <a:lstStyle/>
                    <a:p>
                      <a:r>
                        <a:rPr lang="en-US" dirty="0" smtClean="0"/>
                        <a:t>-0.15</a:t>
                      </a:r>
                      <a:endParaRPr lang="en-US" dirty="0"/>
                    </a:p>
                  </a:txBody>
                  <a:tcPr/>
                </a:tc>
              </a:tr>
              <a:tr h="370840">
                <a:tc>
                  <a:txBody>
                    <a:bodyPr/>
                    <a:lstStyle/>
                    <a:p>
                      <a:r>
                        <a:rPr lang="en-US" dirty="0" smtClean="0"/>
                        <a:t>0.4</a:t>
                      </a:r>
                      <a:endParaRPr lang="en-US" dirty="0"/>
                    </a:p>
                  </a:txBody>
                  <a:tcPr/>
                </a:tc>
                <a:tc>
                  <a:txBody>
                    <a:bodyPr/>
                    <a:lstStyle/>
                    <a:p>
                      <a:r>
                        <a:rPr lang="en-US" dirty="0" smtClean="0"/>
                        <a:t>-0.04</a:t>
                      </a:r>
                      <a:endParaRPr lang="en-US" dirty="0"/>
                    </a:p>
                  </a:txBody>
                  <a:tcPr/>
                </a:tc>
              </a:tr>
              <a:tr h="370840">
                <a:tc>
                  <a:txBody>
                    <a:bodyPr/>
                    <a:lstStyle/>
                    <a:p>
                      <a:r>
                        <a:rPr lang="en-US" dirty="0" smtClean="0"/>
                        <a:t>0.5</a:t>
                      </a:r>
                      <a:endParaRPr lang="en-US" dirty="0"/>
                    </a:p>
                  </a:txBody>
                  <a:tcPr/>
                </a:tc>
                <a:tc>
                  <a:txBody>
                    <a:bodyPr/>
                    <a:lstStyle/>
                    <a:p>
                      <a:r>
                        <a:rPr lang="en-US" b="1" dirty="0" smtClean="0">
                          <a:solidFill>
                            <a:srgbClr val="C00000"/>
                          </a:solidFill>
                        </a:rPr>
                        <a:t>0</a:t>
                      </a:r>
                      <a:endParaRPr lang="en-US" b="1" dirty="0">
                        <a:solidFill>
                          <a:srgbClr val="C00000"/>
                        </a:solidFill>
                      </a:endParaRPr>
                    </a:p>
                  </a:txBody>
                  <a:tcPr/>
                </a:tc>
              </a:tr>
            </a:tbl>
          </a:graphicData>
        </a:graphic>
      </p:graphicFrame>
      <p:cxnSp>
        <p:nvCxnSpPr>
          <p:cNvPr id="104" name="Curved Connector 103"/>
          <p:cNvCxnSpPr/>
          <p:nvPr/>
        </p:nvCxnSpPr>
        <p:spPr bwMode="auto">
          <a:xfrm rot="16200000" flipH="1">
            <a:off x="1726655" y="2764029"/>
            <a:ext cx="540214" cy="446825"/>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TextBox 107"/>
          <p:cNvSpPr txBox="1"/>
          <p:nvPr/>
        </p:nvSpPr>
        <p:spPr>
          <a:xfrm>
            <a:off x="397856" y="2816423"/>
            <a:ext cx="1507144" cy="307777"/>
          </a:xfrm>
          <a:prstGeom prst="rect">
            <a:avLst/>
          </a:prstGeom>
          <a:noFill/>
        </p:spPr>
        <p:txBody>
          <a:bodyPr wrap="none" rtlCol="0">
            <a:spAutoFit/>
          </a:bodyPr>
          <a:lstStyle/>
          <a:p>
            <a:r>
              <a:rPr lang="en-US" sz="1400" b="1" dirty="0">
                <a:solidFill>
                  <a:srgbClr val="000000"/>
                </a:solidFill>
              </a:rPr>
              <a:t>Phase known…</a:t>
            </a:r>
          </a:p>
        </p:txBody>
      </p:sp>
      <p:sp>
        <p:nvSpPr>
          <p:cNvPr id="78" name="TextBox 77"/>
          <p:cNvSpPr txBox="1"/>
          <p:nvPr/>
        </p:nvSpPr>
        <p:spPr>
          <a:xfrm>
            <a:off x="4876800" y="6321623"/>
            <a:ext cx="3623108" cy="307777"/>
          </a:xfrm>
          <a:prstGeom prst="rect">
            <a:avLst/>
          </a:prstGeom>
          <a:noFill/>
        </p:spPr>
        <p:txBody>
          <a:bodyPr wrap="none" rtlCol="0">
            <a:spAutoFit/>
          </a:bodyPr>
          <a:lstStyle/>
          <a:p>
            <a:r>
              <a:rPr lang="en-US" sz="1400" b="1" dirty="0" smtClean="0">
                <a:solidFill>
                  <a:srgbClr val="000000"/>
                </a:solidFill>
              </a:rPr>
              <a:t>LOD(0.1) = log</a:t>
            </a:r>
            <a:r>
              <a:rPr lang="en-US" sz="1400" b="1" baseline="-25000" dirty="0" smtClean="0">
                <a:solidFill>
                  <a:srgbClr val="000000"/>
                </a:solidFill>
              </a:rPr>
              <a:t>10</a:t>
            </a:r>
            <a:r>
              <a:rPr lang="en-US" sz="1400" b="1" dirty="0" smtClean="0">
                <a:solidFill>
                  <a:srgbClr val="000000"/>
                </a:solidFill>
              </a:rPr>
              <a:t>[(0.1)</a:t>
            </a:r>
            <a:r>
              <a:rPr lang="en-US" sz="1400" b="1" baseline="30000" dirty="0" smtClean="0">
                <a:solidFill>
                  <a:srgbClr val="000000"/>
                </a:solidFill>
              </a:rPr>
              <a:t>2</a:t>
            </a:r>
            <a:r>
              <a:rPr lang="en-US" sz="1400" b="1" dirty="0" smtClean="0">
                <a:solidFill>
                  <a:srgbClr val="000000"/>
                </a:solidFill>
              </a:rPr>
              <a:t>(1-0.1)</a:t>
            </a:r>
            <a:r>
              <a:rPr lang="en-US" sz="1400" b="1" baseline="30000" dirty="0" smtClean="0">
                <a:solidFill>
                  <a:srgbClr val="000000"/>
                </a:solidFill>
              </a:rPr>
              <a:t>2</a:t>
            </a:r>
            <a:r>
              <a:rPr lang="en-US" sz="1400" b="1" dirty="0" smtClean="0">
                <a:solidFill>
                  <a:srgbClr val="000000"/>
                </a:solidFill>
              </a:rPr>
              <a:t>/0.5</a:t>
            </a:r>
            <a:r>
              <a:rPr lang="en-US" sz="1400" b="1" baseline="30000" dirty="0" smtClean="0">
                <a:solidFill>
                  <a:srgbClr val="000000"/>
                </a:solidFill>
              </a:rPr>
              <a:t>4</a:t>
            </a:r>
            <a:r>
              <a:rPr lang="en-US" sz="1400" b="1" dirty="0" smtClean="0">
                <a:solidFill>
                  <a:srgbClr val="000000"/>
                </a:solidFill>
              </a:rPr>
              <a:t>] = -0.89</a:t>
            </a:r>
            <a:endParaRPr lang="en-US" sz="1400" b="1" dirty="0">
              <a:solidFill>
                <a:srgbClr val="000000"/>
              </a:solidFill>
            </a:endParaRPr>
          </a:p>
        </p:txBody>
      </p:sp>
      <p:cxnSp>
        <p:nvCxnSpPr>
          <p:cNvPr id="11" name="Curved Connector 10"/>
          <p:cNvCxnSpPr>
            <a:stCxn id="78" idx="3"/>
          </p:cNvCxnSpPr>
          <p:nvPr/>
        </p:nvCxnSpPr>
        <p:spPr bwMode="auto">
          <a:xfrm flipH="1" flipV="1">
            <a:off x="7924800" y="2362200"/>
            <a:ext cx="575108" cy="4113312"/>
          </a:xfrm>
          <a:prstGeom prst="curvedConnector4">
            <a:avLst>
              <a:gd name="adj1" fmla="val -39749"/>
              <a:gd name="adj2" fmla="val 5187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7532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dominant(-</a:t>
            </a:r>
            <a:r>
              <a:rPr lang="en-US" dirty="0" err="1" smtClean="0"/>
              <a:t>ish</a:t>
            </a:r>
            <a:r>
              <a:rPr lang="en-US" dirty="0" smtClean="0"/>
              <a:t>…, more later)</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solidFill>
                  <a:schemeClr val="tx1"/>
                </a:solidFill>
              </a:rPr>
              <a:t>LOD score=0</a:t>
            </a:r>
          </a:p>
          <a:p>
            <a:pPr marL="457200" indent="-457200">
              <a:buFont typeface="Arial" panose="020B0604020202020204" pitchFamily="34" charset="0"/>
              <a:buChar char="•"/>
            </a:pPr>
            <a:r>
              <a:rPr lang="en-US" dirty="0" smtClean="0">
                <a:solidFill>
                  <a:schemeClr val="tx1"/>
                </a:solidFill>
              </a:rPr>
              <a:t>Not definitive</a:t>
            </a:r>
          </a:p>
          <a:p>
            <a:pPr marL="457200" indent="-457200">
              <a:buFont typeface="Arial" panose="020B0604020202020204" pitchFamily="34" charset="0"/>
              <a:buChar char="•"/>
            </a:pPr>
            <a:r>
              <a:rPr lang="en-US" dirty="0" smtClean="0">
                <a:solidFill>
                  <a:schemeClr val="tx1"/>
                </a:solidFill>
              </a:rPr>
              <a:t>What now???</a:t>
            </a:r>
            <a:endParaRPr lang="en-US" dirty="0">
              <a:solidFill>
                <a:schemeClr val="tx1"/>
              </a:solidFill>
            </a:endParaRPr>
          </a:p>
        </p:txBody>
      </p:sp>
    </p:spTree>
    <p:extLst>
      <p:ext uri="{BB962C8B-B14F-4D97-AF65-F5344CB8AC3E}">
        <p14:creationId xmlns:p14="http://schemas.microsoft.com/office/powerpoint/2010/main" val="946456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 more families!!!</a:t>
            </a:r>
            <a:endParaRPr lang="en-US" sz="4000" dirty="0"/>
          </a:p>
        </p:txBody>
      </p:sp>
      <p:sp>
        <p:nvSpPr>
          <p:cNvPr id="3" name="Rectangle 2"/>
          <p:cNvSpPr/>
          <p:nvPr/>
        </p:nvSpPr>
        <p:spPr bwMode="auto">
          <a:xfrm>
            <a:off x="2895600" y="33528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 name="Oval 3"/>
          <p:cNvSpPr/>
          <p:nvPr/>
        </p:nvSpPr>
        <p:spPr bwMode="auto">
          <a:xfrm>
            <a:off x="3810000" y="33528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7" name="Rectangle 6"/>
          <p:cNvSpPr/>
          <p:nvPr/>
        </p:nvSpPr>
        <p:spPr bwMode="auto">
          <a:xfrm>
            <a:off x="3429000" y="46482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 name="Oval 7"/>
          <p:cNvSpPr/>
          <p:nvPr/>
        </p:nvSpPr>
        <p:spPr bwMode="auto">
          <a:xfrm>
            <a:off x="4343400" y="4648200"/>
            <a:ext cx="533400" cy="53340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9" name="Rectangle 8"/>
          <p:cNvSpPr/>
          <p:nvPr/>
        </p:nvSpPr>
        <p:spPr bwMode="auto">
          <a:xfrm>
            <a:off x="53340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10" name="Oval 9"/>
          <p:cNvSpPr/>
          <p:nvPr/>
        </p:nvSpPr>
        <p:spPr bwMode="auto">
          <a:xfrm>
            <a:off x="6248400" y="4648200"/>
            <a:ext cx="533400" cy="5334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26" name="Straight Connector 25"/>
          <p:cNvCxnSpPr/>
          <p:nvPr/>
        </p:nvCxnSpPr>
        <p:spPr bwMode="auto">
          <a:xfrm>
            <a:off x="47244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auto">
          <a:xfrm>
            <a:off x="47244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a:off x="48768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bwMode="auto">
          <a:xfrm>
            <a:off x="48768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44196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3" name="TextBox 32"/>
          <p:cNvSpPr txBox="1"/>
          <p:nvPr/>
        </p:nvSpPr>
        <p:spPr>
          <a:xfrm>
            <a:off x="48768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34" name="Straight Connector 33"/>
          <p:cNvCxnSpPr/>
          <p:nvPr/>
        </p:nvCxnSpPr>
        <p:spPr bwMode="auto">
          <a:xfrm>
            <a:off x="2362200" y="33528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a:off x="2362200" y="3581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bwMode="auto">
          <a:xfrm>
            <a:off x="25146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a:off x="25146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2057400" y="33528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9" name="TextBox 38"/>
          <p:cNvSpPr txBox="1"/>
          <p:nvPr/>
        </p:nvSpPr>
        <p:spPr>
          <a:xfrm>
            <a:off x="2514600" y="33528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83" name="Straight Connector 82"/>
          <p:cNvCxnSpPr>
            <a:stCxn id="3" idx="3"/>
            <a:endCxn id="4" idx="2"/>
          </p:cNvCxnSpPr>
          <p:nvPr/>
        </p:nvCxnSpPr>
        <p:spPr bwMode="auto">
          <a:xfrm>
            <a:off x="3429000" y="36195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 idx="0"/>
          </p:cNvCxnSpPr>
          <p:nvPr/>
        </p:nvCxnSpPr>
        <p:spPr bwMode="auto">
          <a:xfrm flipH="1" flipV="1">
            <a:off x="36576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8" idx="0"/>
          </p:cNvCxnSpPr>
          <p:nvPr/>
        </p:nvCxnSpPr>
        <p:spPr bwMode="auto">
          <a:xfrm flipH="1" flipV="1">
            <a:off x="45720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stCxn id="9" idx="0"/>
          </p:cNvCxnSpPr>
          <p:nvPr/>
        </p:nvCxnSpPr>
        <p:spPr bwMode="auto">
          <a:xfrm flipH="1" flipV="1">
            <a:off x="55834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a:stCxn id="10" idx="0"/>
          </p:cNvCxnSpPr>
          <p:nvPr/>
        </p:nvCxnSpPr>
        <p:spPr bwMode="auto">
          <a:xfrm flipV="1">
            <a:off x="65151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3657600" y="4419600"/>
            <a:ext cx="46689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3657600" y="3619500"/>
            <a:ext cx="152400" cy="800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685800" y="5257800"/>
            <a:ext cx="2108269" cy="523220"/>
          </a:xfrm>
          <a:prstGeom prst="rect">
            <a:avLst/>
          </a:prstGeom>
          <a:noFill/>
        </p:spPr>
        <p:txBody>
          <a:bodyPr wrap="none" rtlCol="0">
            <a:spAutoFit/>
          </a:bodyPr>
          <a:lstStyle/>
          <a:p>
            <a:r>
              <a:rPr lang="en-US" sz="1400" b="1" dirty="0">
                <a:solidFill>
                  <a:srgbClr val="000000"/>
                </a:solidFill>
              </a:rPr>
              <a:t>NR = non-recombinant</a:t>
            </a:r>
          </a:p>
          <a:p>
            <a:r>
              <a:rPr lang="en-US" sz="1400" b="1" dirty="0">
                <a:solidFill>
                  <a:srgbClr val="000000"/>
                </a:solidFill>
              </a:rPr>
              <a:t>R = recombinant</a:t>
            </a:r>
          </a:p>
        </p:txBody>
      </p:sp>
      <p:sp>
        <p:nvSpPr>
          <p:cNvPr id="108" name="TextBox 107"/>
          <p:cNvSpPr txBox="1"/>
          <p:nvPr/>
        </p:nvSpPr>
        <p:spPr>
          <a:xfrm>
            <a:off x="397856" y="2816423"/>
            <a:ext cx="2600392" cy="307777"/>
          </a:xfrm>
          <a:prstGeom prst="rect">
            <a:avLst/>
          </a:prstGeom>
          <a:noFill/>
        </p:spPr>
        <p:txBody>
          <a:bodyPr wrap="none" rtlCol="0">
            <a:spAutoFit/>
          </a:bodyPr>
          <a:lstStyle/>
          <a:p>
            <a:r>
              <a:rPr lang="en-US" sz="1400" b="1" dirty="0" smtClean="0">
                <a:solidFill>
                  <a:srgbClr val="000000"/>
                </a:solidFill>
              </a:rPr>
              <a:t>Assume phase known still…</a:t>
            </a:r>
            <a:endParaRPr lang="en-US" sz="1400" b="1" dirty="0">
              <a:solidFill>
                <a:srgbClr val="000000"/>
              </a:solidFill>
            </a:endParaRPr>
          </a:p>
        </p:txBody>
      </p:sp>
      <p:sp>
        <p:nvSpPr>
          <p:cNvPr id="82" name="Rectangle 81"/>
          <p:cNvSpPr/>
          <p:nvPr/>
        </p:nvSpPr>
        <p:spPr bwMode="auto">
          <a:xfrm>
            <a:off x="70866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4" name="Oval 83"/>
          <p:cNvSpPr/>
          <p:nvPr/>
        </p:nvSpPr>
        <p:spPr bwMode="auto">
          <a:xfrm>
            <a:off x="8001000" y="46482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86" name="Straight Connector 85"/>
          <p:cNvCxnSpPr>
            <a:stCxn id="82" idx="0"/>
          </p:cNvCxnSpPr>
          <p:nvPr/>
        </p:nvCxnSpPr>
        <p:spPr bwMode="auto">
          <a:xfrm flipH="1" flipV="1">
            <a:off x="73360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84" idx="0"/>
          </p:cNvCxnSpPr>
          <p:nvPr/>
        </p:nvCxnSpPr>
        <p:spPr bwMode="auto">
          <a:xfrm flipV="1">
            <a:off x="82677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359253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bwMode="auto">
          <a:xfrm>
            <a:off x="3592530" y="55727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bwMode="auto">
          <a:xfrm>
            <a:off x="374493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1" name="Straight Connector 100"/>
          <p:cNvCxnSpPr/>
          <p:nvPr/>
        </p:nvCxnSpPr>
        <p:spPr bwMode="auto">
          <a:xfrm>
            <a:off x="374493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03" name="TextBox 102"/>
          <p:cNvSpPr txBox="1"/>
          <p:nvPr/>
        </p:nvSpPr>
        <p:spPr>
          <a:xfrm>
            <a:off x="3287730" y="534418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05" name="TextBox 104"/>
          <p:cNvSpPr txBox="1"/>
          <p:nvPr/>
        </p:nvSpPr>
        <p:spPr>
          <a:xfrm>
            <a:off x="374493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06" name="Straight Connector 105"/>
          <p:cNvCxnSpPr/>
          <p:nvPr/>
        </p:nvCxnSpPr>
        <p:spPr bwMode="auto">
          <a:xfrm>
            <a:off x="4583130" y="5334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7" name="Straight Connector 106"/>
          <p:cNvCxnSpPr/>
          <p:nvPr/>
        </p:nvCxnSpPr>
        <p:spPr bwMode="auto">
          <a:xfrm>
            <a:off x="45831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bwMode="auto">
          <a:xfrm>
            <a:off x="47355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10" name="Straight Connector 109"/>
          <p:cNvCxnSpPr/>
          <p:nvPr/>
        </p:nvCxnSpPr>
        <p:spPr bwMode="auto">
          <a:xfrm>
            <a:off x="47355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11" name="TextBox 110"/>
          <p:cNvSpPr txBox="1"/>
          <p:nvPr/>
        </p:nvSpPr>
        <p:spPr>
          <a:xfrm>
            <a:off x="42783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12" name="TextBox 111"/>
          <p:cNvSpPr txBox="1"/>
          <p:nvPr/>
        </p:nvSpPr>
        <p:spPr>
          <a:xfrm>
            <a:off x="47355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19" name="Straight Connector 118"/>
          <p:cNvCxnSpPr/>
          <p:nvPr/>
        </p:nvCxnSpPr>
        <p:spPr bwMode="auto">
          <a:xfrm>
            <a:off x="6488130" y="5334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bwMode="auto">
          <a:xfrm>
            <a:off x="64881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bwMode="auto">
          <a:xfrm>
            <a:off x="66405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bwMode="auto">
          <a:xfrm>
            <a:off x="66405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23" name="TextBox 122"/>
          <p:cNvSpPr txBox="1"/>
          <p:nvPr/>
        </p:nvSpPr>
        <p:spPr>
          <a:xfrm>
            <a:off x="61833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24" name="TextBox 123"/>
          <p:cNvSpPr txBox="1"/>
          <p:nvPr/>
        </p:nvSpPr>
        <p:spPr>
          <a:xfrm>
            <a:off x="66405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25" name="Straight Connector 124"/>
          <p:cNvCxnSpPr/>
          <p:nvPr/>
        </p:nvCxnSpPr>
        <p:spPr bwMode="auto">
          <a:xfrm>
            <a:off x="5583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bwMode="auto">
          <a:xfrm>
            <a:off x="5583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7" name="Straight Connector 126"/>
          <p:cNvCxnSpPr/>
          <p:nvPr/>
        </p:nvCxnSpPr>
        <p:spPr bwMode="auto">
          <a:xfrm>
            <a:off x="57357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8" name="Straight Connector 127"/>
          <p:cNvCxnSpPr/>
          <p:nvPr/>
        </p:nvCxnSpPr>
        <p:spPr bwMode="auto">
          <a:xfrm>
            <a:off x="57357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29" name="TextBox 128"/>
          <p:cNvSpPr txBox="1"/>
          <p:nvPr/>
        </p:nvSpPr>
        <p:spPr>
          <a:xfrm>
            <a:off x="52785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30" name="TextBox 129"/>
          <p:cNvSpPr txBox="1"/>
          <p:nvPr/>
        </p:nvSpPr>
        <p:spPr>
          <a:xfrm>
            <a:off x="5735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31" name="Straight Connector 130"/>
          <p:cNvCxnSpPr/>
          <p:nvPr/>
        </p:nvCxnSpPr>
        <p:spPr bwMode="auto">
          <a:xfrm>
            <a:off x="73359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2" name="Straight Connector 131"/>
          <p:cNvCxnSpPr/>
          <p:nvPr/>
        </p:nvCxnSpPr>
        <p:spPr bwMode="auto">
          <a:xfrm>
            <a:off x="73359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3" name="Straight Connector 132"/>
          <p:cNvCxnSpPr/>
          <p:nvPr/>
        </p:nvCxnSpPr>
        <p:spPr bwMode="auto">
          <a:xfrm>
            <a:off x="7488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4" name="Straight Connector 133"/>
          <p:cNvCxnSpPr/>
          <p:nvPr/>
        </p:nvCxnSpPr>
        <p:spPr bwMode="auto">
          <a:xfrm>
            <a:off x="7488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35" name="TextBox 134"/>
          <p:cNvSpPr txBox="1"/>
          <p:nvPr/>
        </p:nvSpPr>
        <p:spPr>
          <a:xfrm>
            <a:off x="70311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36" name="TextBox 135"/>
          <p:cNvSpPr txBox="1"/>
          <p:nvPr/>
        </p:nvSpPr>
        <p:spPr>
          <a:xfrm>
            <a:off x="74883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37" name="Straight Connector 136"/>
          <p:cNvCxnSpPr/>
          <p:nvPr/>
        </p:nvCxnSpPr>
        <p:spPr bwMode="auto">
          <a:xfrm>
            <a:off x="8250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8" name="Straight Connector 137"/>
          <p:cNvCxnSpPr/>
          <p:nvPr/>
        </p:nvCxnSpPr>
        <p:spPr bwMode="auto">
          <a:xfrm>
            <a:off x="8250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9" name="Straight Connector 138"/>
          <p:cNvCxnSpPr/>
          <p:nvPr/>
        </p:nvCxnSpPr>
        <p:spPr bwMode="auto">
          <a:xfrm>
            <a:off x="84027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40" name="Straight Connector 139"/>
          <p:cNvCxnSpPr/>
          <p:nvPr/>
        </p:nvCxnSpPr>
        <p:spPr bwMode="auto">
          <a:xfrm>
            <a:off x="84027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41" name="TextBox 140"/>
          <p:cNvSpPr txBox="1"/>
          <p:nvPr/>
        </p:nvSpPr>
        <p:spPr>
          <a:xfrm>
            <a:off x="79455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42" name="TextBox 141"/>
          <p:cNvSpPr txBox="1"/>
          <p:nvPr/>
        </p:nvSpPr>
        <p:spPr>
          <a:xfrm>
            <a:off x="8402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Tree>
    <p:extLst>
      <p:ext uri="{BB962C8B-B14F-4D97-AF65-F5344CB8AC3E}">
        <p14:creationId xmlns:p14="http://schemas.microsoft.com/office/powerpoint/2010/main" val="378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 more families!!!</a:t>
            </a:r>
            <a:endParaRPr lang="en-US" sz="4000" dirty="0"/>
          </a:p>
        </p:txBody>
      </p:sp>
      <p:sp>
        <p:nvSpPr>
          <p:cNvPr id="3" name="Rectangle 2"/>
          <p:cNvSpPr/>
          <p:nvPr/>
        </p:nvSpPr>
        <p:spPr bwMode="auto">
          <a:xfrm>
            <a:off x="2895600" y="33528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 name="Oval 3"/>
          <p:cNvSpPr/>
          <p:nvPr/>
        </p:nvSpPr>
        <p:spPr bwMode="auto">
          <a:xfrm>
            <a:off x="3810000" y="33528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7" name="Rectangle 6"/>
          <p:cNvSpPr/>
          <p:nvPr/>
        </p:nvSpPr>
        <p:spPr bwMode="auto">
          <a:xfrm>
            <a:off x="3429000" y="46482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 name="Oval 7"/>
          <p:cNvSpPr/>
          <p:nvPr/>
        </p:nvSpPr>
        <p:spPr bwMode="auto">
          <a:xfrm>
            <a:off x="4343400" y="4648200"/>
            <a:ext cx="533400" cy="53340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9" name="Rectangle 8"/>
          <p:cNvSpPr/>
          <p:nvPr/>
        </p:nvSpPr>
        <p:spPr bwMode="auto">
          <a:xfrm>
            <a:off x="53340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10" name="Oval 9"/>
          <p:cNvSpPr/>
          <p:nvPr/>
        </p:nvSpPr>
        <p:spPr bwMode="auto">
          <a:xfrm>
            <a:off x="6248400" y="4648200"/>
            <a:ext cx="533400" cy="5334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26" name="Straight Connector 25"/>
          <p:cNvCxnSpPr/>
          <p:nvPr/>
        </p:nvCxnSpPr>
        <p:spPr bwMode="auto">
          <a:xfrm>
            <a:off x="47244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auto">
          <a:xfrm>
            <a:off x="47244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a:off x="48768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bwMode="auto">
          <a:xfrm>
            <a:off x="48768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44196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3" name="TextBox 32"/>
          <p:cNvSpPr txBox="1"/>
          <p:nvPr/>
        </p:nvSpPr>
        <p:spPr>
          <a:xfrm>
            <a:off x="48768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34" name="Straight Connector 33"/>
          <p:cNvCxnSpPr/>
          <p:nvPr/>
        </p:nvCxnSpPr>
        <p:spPr bwMode="auto">
          <a:xfrm>
            <a:off x="2362200" y="33528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a:off x="2362200" y="3581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bwMode="auto">
          <a:xfrm>
            <a:off x="25146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a:off x="25146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2057400" y="33528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9" name="TextBox 38"/>
          <p:cNvSpPr txBox="1"/>
          <p:nvPr/>
        </p:nvSpPr>
        <p:spPr>
          <a:xfrm>
            <a:off x="2514600" y="33528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83" name="Straight Connector 82"/>
          <p:cNvCxnSpPr>
            <a:stCxn id="3" idx="3"/>
            <a:endCxn id="4" idx="2"/>
          </p:cNvCxnSpPr>
          <p:nvPr/>
        </p:nvCxnSpPr>
        <p:spPr bwMode="auto">
          <a:xfrm>
            <a:off x="3429000" y="36195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 idx="0"/>
          </p:cNvCxnSpPr>
          <p:nvPr/>
        </p:nvCxnSpPr>
        <p:spPr bwMode="auto">
          <a:xfrm flipH="1" flipV="1">
            <a:off x="36576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8" idx="0"/>
          </p:cNvCxnSpPr>
          <p:nvPr/>
        </p:nvCxnSpPr>
        <p:spPr bwMode="auto">
          <a:xfrm flipH="1" flipV="1">
            <a:off x="45720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stCxn id="9" idx="0"/>
          </p:cNvCxnSpPr>
          <p:nvPr/>
        </p:nvCxnSpPr>
        <p:spPr bwMode="auto">
          <a:xfrm flipH="1" flipV="1">
            <a:off x="55834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a:stCxn id="10" idx="0"/>
          </p:cNvCxnSpPr>
          <p:nvPr/>
        </p:nvCxnSpPr>
        <p:spPr bwMode="auto">
          <a:xfrm flipV="1">
            <a:off x="65151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3657600" y="4419600"/>
            <a:ext cx="46689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3657600" y="3619500"/>
            <a:ext cx="152400" cy="800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685800" y="5257800"/>
            <a:ext cx="2108269" cy="523220"/>
          </a:xfrm>
          <a:prstGeom prst="rect">
            <a:avLst/>
          </a:prstGeom>
          <a:noFill/>
        </p:spPr>
        <p:txBody>
          <a:bodyPr wrap="none" rtlCol="0">
            <a:spAutoFit/>
          </a:bodyPr>
          <a:lstStyle/>
          <a:p>
            <a:r>
              <a:rPr lang="en-US" sz="1400" b="1" dirty="0">
                <a:solidFill>
                  <a:srgbClr val="000000"/>
                </a:solidFill>
              </a:rPr>
              <a:t>NR = non-recombinant</a:t>
            </a:r>
          </a:p>
          <a:p>
            <a:r>
              <a:rPr lang="en-US" sz="1400" b="1" dirty="0">
                <a:solidFill>
                  <a:srgbClr val="000000"/>
                </a:solidFill>
              </a:rPr>
              <a:t>R = recombinant</a:t>
            </a:r>
          </a:p>
        </p:txBody>
      </p:sp>
      <p:sp>
        <p:nvSpPr>
          <p:cNvPr id="108" name="TextBox 107"/>
          <p:cNvSpPr txBox="1"/>
          <p:nvPr/>
        </p:nvSpPr>
        <p:spPr>
          <a:xfrm>
            <a:off x="397856" y="2816423"/>
            <a:ext cx="2600392" cy="307777"/>
          </a:xfrm>
          <a:prstGeom prst="rect">
            <a:avLst/>
          </a:prstGeom>
          <a:noFill/>
        </p:spPr>
        <p:txBody>
          <a:bodyPr wrap="none" rtlCol="0">
            <a:spAutoFit/>
          </a:bodyPr>
          <a:lstStyle/>
          <a:p>
            <a:r>
              <a:rPr lang="en-US" sz="1400" b="1" dirty="0" smtClean="0">
                <a:solidFill>
                  <a:srgbClr val="000000"/>
                </a:solidFill>
              </a:rPr>
              <a:t>Assume phase known still…</a:t>
            </a:r>
            <a:endParaRPr lang="en-US" sz="1400" b="1" dirty="0">
              <a:solidFill>
                <a:srgbClr val="000000"/>
              </a:solidFill>
            </a:endParaRPr>
          </a:p>
        </p:txBody>
      </p:sp>
      <p:sp>
        <p:nvSpPr>
          <p:cNvPr id="82" name="Rectangle 81"/>
          <p:cNvSpPr/>
          <p:nvPr/>
        </p:nvSpPr>
        <p:spPr bwMode="auto">
          <a:xfrm>
            <a:off x="70866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4" name="Oval 83"/>
          <p:cNvSpPr/>
          <p:nvPr/>
        </p:nvSpPr>
        <p:spPr bwMode="auto">
          <a:xfrm>
            <a:off x="8001000" y="46482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86" name="Straight Connector 85"/>
          <p:cNvCxnSpPr>
            <a:stCxn id="82" idx="0"/>
          </p:cNvCxnSpPr>
          <p:nvPr/>
        </p:nvCxnSpPr>
        <p:spPr bwMode="auto">
          <a:xfrm flipH="1" flipV="1">
            <a:off x="73360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84" idx="0"/>
          </p:cNvCxnSpPr>
          <p:nvPr/>
        </p:nvCxnSpPr>
        <p:spPr bwMode="auto">
          <a:xfrm flipV="1">
            <a:off x="82677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359253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bwMode="auto">
          <a:xfrm>
            <a:off x="3592530" y="55727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bwMode="auto">
          <a:xfrm>
            <a:off x="374493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1" name="Straight Connector 100"/>
          <p:cNvCxnSpPr/>
          <p:nvPr/>
        </p:nvCxnSpPr>
        <p:spPr bwMode="auto">
          <a:xfrm>
            <a:off x="374493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03" name="TextBox 102"/>
          <p:cNvSpPr txBox="1"/>
          <p:nvPr/>
        </p:nvSpPr>
        <p:spPr>
          <a:xfrm>
            <a:off x="3287730" y="534418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05" name="TextBox 104"/>
          <p:cNvSpPr txBox="1"/>
          <p:nvPr/>
        </p:nvSpPr>
        <p:spPr>
          <a:xfrm>
            <a:off x="374493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06" name="Straight Connector 105"/>
          <p:cNvCxnSpPr/>
          <p:nvPr/>
        </p:nvCxnSpPr>
        <p:spPr bwMode="auto">
          <a:xfrm>
            <a:off x="4583130" y="5334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7" name="Straight Connector 106"/>
          <p:cNvCxnSpPr/>
          <p:nvPr/>
        </p:nvCxnSpPr>
        <p:spPr bwMode="auto">
          <a:xfrm>
            <a:off x="45831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bwMode="auto">
          <a:xfrm>
            <a:off x="47355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10" name="Straight Connector 109"/>
          <p:cNvCxnSpPr/>
          <p:nvPr/>
        </p:nvCxnSpPr>
        <p:spPr bwMode="auto">
          <a:xfrm>
            <a:off x="47355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11" name="TextBox 110"/>
          <p:cNvSpPr txBox="1"/>
          <p:nvPr/>
        </p:nvSpPr>
        <p:spPr>
          <a:xfrm>
            <a:off x="42783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12" name="TextBox 111"/>
          <p:cNvSpPr txBox="1"/>
          <p:nvPr/>
        </p:nvSpPr>
        <p:spPr>
          <a:xfrm>
            <a:off x="47355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19" name="Straight Connector 118"/>
          <p:cNvCxnSpPr/>
          <p:nvPr/>
        </p:nvCxnSpPr>
        <p:spPr bwMode="auto">
          <a:xfrm>
            <a:off x="6488130" y="5334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bwMode="auto">
          <a:xfrm>
            <a:off x="64881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bwMode="auto">
          <a:xfrm>
            <a:off x="66405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bwMode="auto">
          <a:xfrm>
            <a:off x="66405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23" name="TextBox 122"/>
          <p:cNvSpPr txBox="1"/>
          <p:nvPr/>
        </p:nvSpPr>
        <p:spPr>
          <a:xfrm>
            <a:off x="61833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24" name="TextBox 123"/>
          <p:cNvSpPr txBox="1"/>
          <p:nvPr/>
        </p:nvSpPr>
        <p:spPr>
          <a:xfrm>
            <a:off x="66405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25" name="Straight Connector 124"/>
          <p:cNvCxnSpPr/>
          <p:nvPr/>
        </p:nvCxnSpPr>
        <p:spPr bwMode="auto">
          <a:xfrm>
            <a:off x="5583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bwMode="auto">
          <a:xfrm>
            <a:off x="5583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7" name="Straight Connector 126"/>
          <p:cNvCxnSpPr/>
          <p:nvPr/>
        </p:nvCxnSpPr>
        <p:spPr bwMode="auto">
          <a:xfrm>
            <a:off x="57357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8" name="Straight Connector 127"/>
          <p:cNvCxnSpPr/>
          <p:nvPr/>
        </p:nvCxnSpPr>
        <p:spPr bwMode="auto">
          <a:xfrm>
            <a:off x="57357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29" name="TextBox 128"/>
          <p:cNvSpPr txBox="1"/>
          <p:nvPr/>
        </p:nvSpPr>
        <p:spPr>
          <a:xfrm>
            <a:off x="52785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30" name="TextBox 129"/>
          <p:cNvSpPr txBox="1"/>
          <p:nvPr/>
        </p:nvSpPr>
        <p:spPr>
          <a:xfrm>
            <a:off x="5735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31" name="Straight Connector 130"/>
          <p:cNvCxnSpPr/>
          <p:nvPr/>
        </p:nvCxnSpPr>
        <p:spPr bwMode="auto">
          <a:xfrm>
            <a:off x="73359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2" name="Straight Connector 131"/>
          <p:cNvCxnSpPr/>
          <p:nvPr/>
        </p:nvCxnSpPr>
        <p:spPr bwMode="auto">
          <a:xfrm>
            <a:off x="73359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3" name="Straight Connector 132"/>
          <p:cNvCxnSpPr/>
          <p:nvPr/>
        </p:nvCxnSpPr>
        <p:spPr bwMode="auto">
          <a:xfrm>
            <a:off x="7488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4" name="Straight Connector 133"/>
          <p:cNvCxnSpPr/>
          <p:nvPr/>
        </p:nvCxnSpPr>
        <p:spPr bwMode="auto">
          <a:xfrm>
            <a:off x="7488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35" name="TextBox 134"/>
          <p:cNvSpPr txBox="1"/>
          <p:nvPr/>
        </p:nvSpPr>
        <p:spPr>
          <a:xfrm>
            <a:off x="70311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36" name="TextBox 135"/>
          <p:cNvSpPr txBox="1"/>
          <p:nvPr/>
        </p:nvSpPr>
        <p:spPr>
          <a:xfrm>
            <a:off x="74883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37" name="Straight Connector 136"/>
          <p:cNvCxnSpPr/>
          <p:nvPr/>
        </p:nvCxnSpPr>
        <p:spPr bwMode="auto">
          <a:xfrm>
            <a:off x="8250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8" name="Straight Connector 137"/>
          <p:cNvCxnSpPr/>
          <p:nvPr/>
        </p:nvCxnSpPr>
        <p:spPr bwMode="auto">
          <a:xfrm>
            <a:off x="8250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9" name="Straight Connector 138"/>
          <p:cNvCxnSpPr/>
          <p:nvPr/>
        </p:nvCxnSpPr>
        <p:spPr bwMode="auto">
          <a:xfrm>
            <a:off x="84027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40" name="Straight Connector 139"/>
          <p:cNvCxnSpPr/>
          <p:nvPr/>
        </p:nvCxnSpPr>
        <p:spPr bwMode="auto">
          <a:xfrm>
            <a:off x="84027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41" name="TextBox 140"/>
          <p:cNvSpPr txBox="1"/>
          <p:nvPr/>
        </p:nvSpPr>
        <p:spPr>
          <a:xfrm>
            <a:off x="79455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42" name="TextBox 141"/>
          <p:cNvSpPr txBox="1"/>
          <p:nvPr/>
        </p:nvSpPr>
        <p:spPr>
          <a:xfrm>
            <a:off x="8402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43" name="TextBox 142"/>
          <p:cNvSpPr txBox="1"/>
          <p:nvPr/>
        </p:nvSpPr>
        <p:spPr>
          <a:xfrm>
            <a:off x="3419290"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5" name="TextBox 144"/>
          <p:cNvSpPr txBox="1"/>
          <p:nvPr/>
        </p:nvSpPr>
        <p:spPr>
          <a:xfrm>
            <a:off x="4419600"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6" name="TextBox 145"/>
          <p:cNvSpPr txBox="1"/>
          <p:nvPr/>
        </p:nvSpPr>
        <p:spPr>
          <a:xfrm>
            <a:off x="5423048" y="5864423"/>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7" name="TextBox 146"/>
          <p:cNvSpPr txBox="1"/>
          <p:nvPr/>
        </p:nvSpPr>
        <p:spPr>
          <a:xfrm>
            <a:off x="6324600"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8" name="TextBox 147"/>
          <p:cNvSpPr txBox="1"/>
          <p:nvPr/>
        </p:nvSpPr>
        <p:spPr>
          <a:xfrm>
            <a:off x="7251848"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9" name="TextBox 148"/>
          <p:cNvSpPr txBox="1"/>
          <p:nvPr/>
        </p:nvSpPr>
        <p:spPr>
          <a:xfrm>
            <a:off x="8166248"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Tree>
    <p:extLst>
      <p:ext uri="{BB962C8B-B14F-4D97-AF65-F5344CB8AC3E}">
        <p14:creationId xmlns:p14="http://schemas.microsoft.com/office/powerpoint/2010/main" val="1848256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 more families!!!</a:t>
            </a:r>
            <a:endParaRPr lang="en-US" sz="4000" dirty="0"/>
          </a:p>
        </p:txBody>
      </p:sp>
      <p:sp>
        <p:nvSpPr>
          <p:cNvPr id="3" name="Rectangle 2"/>
          <p:cNvSpPr/>
          <p:nvPr/>
        </p:nvSpPr>
        <p:spPr bwMode="auto">
          <a:xfrm>
            <a:off x="2895600" y="33528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4" name="Oval 3"/>
          <p:cNvSpPr/>
          <p:nvPr/>
        </p:nvSpPr>
        <p:spPr bwMode="auto">
          <a:xfrm>
            <a:off x="3810000" y="33528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7" name="Rectangle 6"/>
          <p:cNvSpPr/>
          <p:nvPr/>
        </p:nvSpPr>
        <p:spPr bwMode="auto">
          <a:xfrm>
            <a:off x="3429000" y="4648200"/>
            <a:ext cx="533400" cy="53340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 name="Oval 7"/>
          <p:cNvSpPr/>
          <p:nvPr/>
        </p:nvSpPr>
        <p:spPr bwMode="auto">
          <a:xfrm>
            <a:off x="4343400" y="4648200"/>
            <a:ext cx="533400" cy="533400"/>
          </a:xfrm>
          <a:prstGeom prst="ellips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9" name="Rectangle 8"/>
          <p:cNvSpPr/>
          <p:nvPr/>
        </p:nvSpPr>
        <p:spPr bwMode="auto">
          <a:xfrm>
            <a:off x="53340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10" name="Oval 9"/>
          <p:cNvSpPr/>
          <p:nvPr/>
        </p:nvSpPr>
        <p:spPr bwMode="auto">
          <a:xfrm>
            <a:off x="6248400" y="4648200"/>
            <a:ext cx="533400" cy="5334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26" name="Straight Connector 25"/>
          <p:cNvCxnSpPr/>
          <p:nvPr/>
        </p:nvCxnSpPr>
        <p:spPr bwMode="auto">
          <a:xfrm>
            <a:off x="47244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auto">
          <a:xfrm>
            <a:off x="47244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a:off x="48768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bwMode="auto">
          <a:xfrm>
            <a:off x="48768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44196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3" name="TextBox 32"/>
          <p:cNvSpPr txBox="1"/>
          <p:nvPr/>
        </p:nvSpPr>
        <p:spPr>
          <a:xfrm>
            <a:off x="4876800" y="33528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34" name="Straight Connector 33"/>
          <p:cNvCxnSpPr/>
          <p:nvPr/>
        </p:nvCxnSpPr>
        <p:spPr bwMode="auto">
          <a:xfrm>
            <a:off x="2362200" y="33528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bwMode="auto">
          <a:xfrm>
            <a:off x="2362200" y="35814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bwMode="auto">
          <a:xfrm>
            <a:off x="2514600" y="33528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bwMode="auto">
          <a:xfrm>
            <a:off x="2514600" y="35814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2057400" y="33528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39" name="TextBox 38"/>
          <p:cNvSpPr txBox="1"/>
          <p:nvPr/>
        </p:nvSpPr>
        <p:spPr>
          <a:xfrm>
            <a:off x="2514600" y="33528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83" name="Straight Connector 82"/>
          <p:cNvCxnSpPr>
            <a:stCxn id="3" idx="3"/>
            <a:endCxn id="4" idx="2"/>
          </p:cNvCxnSpPr>
          <p:nvPr/>
        </p:nvCxnSpPr>
        <p:spPr bwMode="auto">
          <a:xfrm>
            <a:off x="3429000" y="3619500"/>
            <a:ext cx="3810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7" idx="0"/>
          </p:cNvCxnSpPr>
          <p:nvPr/>
        </p:nvCxnSpPr>
        <p:spPr bwMode="auto">
          <a:xfrm flipH="1" flipV="1">
            <a:off x="36576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a:stCxn id="8" idx="0"/>
          </p:cNvCxnSpPr>
          <p:nvPr/>
        </p:nvCxnSpPr>
        <p:spPr bwMode="auto">
          <a:xfrm flipH="1" flipV="1">
            <a:off x="4572000" y="4419600"/>
            <a:ext cx="3810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a:stCxn id="9" idx="0"/>
          </p:cNvCxnSpPr>
          <p:nvPr/>
        </p:nvCxnSpPr>
        <p:spPr bwMode="auto">
          <a:xfrm flipH="1" flipV="1">
            <a:off x="55834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p:cNvCxnSpPr>
            <a:stCxn id="10" idx="0"/>
          </p:cNvCxnSpPr>
          <p:nvPr/>
        </p:nvCxnSpPr>
        <p:spPr bwMode="auto">
          <a:xfrm flipV="1">
            <a:off x="65151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3657600" y="4419600"/>
            <a:ext cx="4668948"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3657600" y="3619500"/>
            <a:ext cx="152400" cy="800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Box 99"/>
          <p:cNvSpPr txBox="1"/>
          <p:nvPr/>
        </p:nvSpPr>
        <p:spPr>
          <a:xfrm>
            <a:off x="685800" y="5257800"/>
            <a:ext cx="2108269" cy="523220"/>
          </a:xfrm>
          <a:prstGeom prst="rect">
            <a:avLst/>
          </a:prstGeom>
          <a:noFill/>
        </p:spPr>
        <p:txBody>
          <a:bodyPr wrap="none" rtlCol="0">
            <a:spAutoFit/>
          </a:bodyPr>
          <a:lstStyle/>
          <a:p>
            <a:r>
              <a:rPr lang="en-US" sz="1400" b="1" dirty="0">
                <a:solidFill>
                  <a:srgbClr val="000000"/>
                </a:solidFill>
              </a:rPr>
              <a:t>NR = non-recombinant</a:t>
            </a:r>
          </a:p>
          <a:p>
            <a:r>
              <a:rPr lang="en-US" sz="1400" b="1" dirty="0">
                <a:solidFill>
                  <a:srgbClr val="000000"/>
                </a:solidFill>
              </a:rPr>
              <a:t>R = recombinant</a:t>
            </a:r>
          </a:p>
        </p:txBody>
      </p:sp>
      <p:graphicFrame>
        <p:nvGraphicFramePr>
          <p:cNvPr id="102" name="Table 101"/>
          <p:cNvGraphicFramePr>
            <a:graphicFrameLocks noGrp="1"/>
          </p:cNvGraphicFramePr>
          <p:nvPr>
            <p:extLst>
              <p:ext uri="{D42A27DB-BD31-4B8C-83A1-F6EECF244321}">
                <p14:modId xmlns:p14="http://schemas.microsoft.com/office/powerpoint/2010/main" val="2342950024"/>
              </p:ext>
            </p:extLst>
          </p:nvPr>
        </p:nvGraphicFramePr>
        <p:xfrm>
          <a:off x="6185048" y="1397000"/>
          <a:ext cx="2196952" cy="2595880"/>
        </p:xfrm>
        <a:graphic>
          <a:graphicData uri="http://schemas.openxmlformats.org/drawingml/2006/table">
            <a:tbl>
              <a:tblPr firstRow="1" bandRow="1">
                <a:tableStyleId>{5C22544A-7EE6-4342-B048-85BDC9FD1C3A}</a:tableStyleId>
              </a:tblPr>
              <a:tblGrid>
                <a:gridCol w="1098476"/>
                <a:gridCol w="1098476"/>
              </a:tblGrid>
              <a:tr h="370840">
                <a:tc>
                  <a:txBody>
                    <a:bodyPr/>
                    <a:lstStyle/>
                    <a:p>
                      <a:r>
                        <a:rPr lang="en-US" sz="1800" b="1" kern="1200" dirty="0" smtClean="0">
                          <a:solidFill>
                            <a:schemeClr val="lt1"/>
                          </a:solidFill>
                          <a:effectLst/>
                          <a:latin typeface="+mn-lt"/>
                          <a:ea typeface="+mn-ea"/>
                          <a:cs typeface="+mn-cs"/>
                        </a:rPr>
                        <a:t>θ</a:t>
                      </a:r>
                      <a:endParaRPr lang="en-US" dirty="0"/>
                    </a:p>
                  </a:txBody>
                  <a:tcPr/>
                </a:tc>
                <a:tc>
                  <a:txBody>
                    <a:bodyPr/>
                    <a:lstStyle/>
                    <a:p>
                      <a:r>
                        <a:rPr lang="en-US" dirty="0" smtClean="0"/>
                        <a:t>LOD(</a:t>
                      </a:r>
                      <a:r>
                        <a:rPr lang="en-US" sz="1800" b="1" kern="1200" dirty="0" smtClean="0">
                          <a:solidFill>
                            <a:schemeClr val="lt1"/>
                          </a:solidFill>
                          <a:effectLst/>
                          <a:latin typeface="+mn-lt"/>
                          <a:ea typeface="+mn-ea"/>
                          <a:cs typeface="+mn-cs"/>
                        </a:rPr>
                        <a:t>θ</a:t>
                      </a:r>
                      <a:r>
                        <a:rPr lang="en-US" dirty="0" smtClean="0"/>
                        <a:t>)</a:t>
                      </a:r>
                      <a:endParaRPr lang="en-US" dirty="0"/>
                    </a:p>
                  </a:txBody>
                  <a:tcPr/>
                </a:tc>
              </a:tr>
              <a:tr h="370840">
                <a:tc>
                  <a:txBody>
                    <a:bodyPr/>
                    <a:lstStyle/>
                    <a:p>
                      <a:r>
                        <a:rPr lang="en-US" dirty="0" smtClean="0"/>
                        <a:t>0</a:t>
                      </a:r>
                      <a:endParaRPr lang="en-US" dirty="0"/>
                    </a:p>
                  </a:txBody>
                  <a:tcPr/>
                </a:tc>
                <a:tc>
                  <a:txBody>
                    <a:bodyPr/>
                    <a:lstStyle/>
                    <a:p>
                      <a:r>
                        <a:rPr lang="en-US" b="1" dirty="0" smtClean="0">
                          <a:solidFill>
                            <a:srgbClr val="C00000"/>
                          </a:solidFill>
                        </a:rPr>
                        <a:t>1.81</a:t>
                      </a:r>
                      <a:endParaRPr lang="en-US" b="1" dirty="0">
                        <a:solidFill>
                          <a:srgbClr val="C00000"/>
                        </a:solidFill>
                      </a:endParaRPr>
                    </a:p>
                  </a:txBody>
                  <a:tcPr/>
                </a:tc>
              </a:tr>
              <a:tr h="370840">
                <a:tc>
                  <a:txBody>
                    <a:bodyPr/>
                    <a:lstStyle/>
                    <a:p>
                      <a:r>
                        <a:rPr lang="en-US" dirty="0" smtClean="0"/>
                        <a:t>0.1</a:t>
                      </a:r>
                      <a:endParaRPr lang="en-US" dirty="0"/>
                    </a:p>
                  </a:txBody>
                  <a:tcPr/>
                </a:tc>
                <a:tc>
                  <a:txBody>
                    <a:bodyPr/>
                    <a:lstStyle/>
                    <a:p>
                      <a:r>
                        <a:rPr lang="en-US" dirty="0" smtClean="0"/>
                        <a:t>1.53</a:t>
                      </a:r>
                      <a:endParaRPr lang="en-US" dirty="0"/>
                    </a:p>
                  </a:txBody>
                  <a:tcPr/>
                </a:tc>
              </a:tr>
              <a:tr h="370840">
                <a:tc>
                  <a:txBody>
                    <a:bodyPr/>
                    <a:lstStyle/>
                    <a:p>
                      <a:r>
                        <a:rPr lang="en-US" dirty="0" smtClean="0"/>
                        <a:t>0.2</a:t>
                      </a:r>
                      <a:endParaRPr lang="en-US" dirty="0"/>
                    </a:p>
                  </a:txBody>
                  <a:tcPr/>
                </a:tc>
                <a:tc>
                  <a:txBody>
                    <a:bodyPr/>
                    <a:lstStyle/>
                    <a:p>
                      <a:r>
                        <a:rPr lang="en-US" dirty="0" smtClean="0"/>
                        <a:t>1.22</a:t>
                      </a:r>
                      <a:endParaRPr lang="en-US" dirty="0"/>
                    </a:p>
                  </a:txBody>
                  <a:tcPr/>
                </a:tc>
              </a:tr>
              <a:tr h="370840">
                <a:tc>
                  <a:txBody>
                    <a:bodyPr/>
                    <a:lstStyle/>
                    <a:p>
                      <a:r>
                        <a:rPr lang="en-US" dirty="0" smtClean="0"/>
                        <a:t>0.3</a:t>
                      </a:r>
                      <a:endParaRPr lang="en-US" dirty="0"/>
                    </a:p>
                  </a:txBody>
                  <a:tcPr/>
                </a:tc>
                <a:tc>
                  <a:txBody>
                    <a:bodyPr/>
                    <a:lstStyle/>
                    <a:p>
                      <a:r>
                        <a:rPr lang="en-US" dirty="0" smtClean="0"/>
                        <a:t>0.88</a:t>
                      </a:r>
                      <a:endParaRPr lang="en-US" dirty="0"/>
                    </a:p>
                  </a:txBody>
                  <a:tcPr/>
                </a:tc>
              </a:tr>
              <a:tr h="370840">
                <a:tc>
                  <a:txBody>
                    <a:bodyPr/>
                    <a:lstStyle/>
                    <a:p>
                      <a:r>
                        <a:rPr lang="en-US" dirty="0" smtClean="0"/>
                        <a:t>0.4</a:t>
                      </a:r>
                      <a:endParaRPr lang="en-US" dirty="0"/>
                    </a:p>
                  </a:txBody>
                  <a:tcPr/>
                </a:tc>
                <a:tc>
                  <a:txBody>
                    <a:bodyPr/>
                    <a:lstStyle/>
                    <a:p>
                      <a:r>
                        <a:rPr lang="en-US" dirty="0" smtClean="0"/>
                        <a:t>0.48</a:t>
                      </a:r>
                      <a:endParaRPr lang="en-US" dirty="0"/>
                    </a:p>
                  </a:txBody>
                  <a:tcPr/>
                </a:tc>
              </a:tr>
              <a:tr h="370840">
                <a:tc>
                  <a:txBody>
                    <a:bodyPr/>
                    <a:lstStyle/>
                    <a:p>
                      <a:r>
                        <a:rPr lang="en-US" dirty="0" smtClean="0"/>
                        <a:t>0.5</a:t>
                      </a:r>
                      <a:endParaRPr lang="en-US" dirty="0"/>
                    </a:p>
                  </a:txBody>
                  <a:tcPr/>
                </a:tc>
                <a:tc>
                  <a:txBody>
                    <a:bodyPr/>
                    <a:lstStyle/>
                    <a:p>
                      <a:r>
                        <a:rPr lang="en-US" dirty="0" smtClean="0"/>
                        <a:t>0</a:t>
                      </a:r>
                      <a:endParaRPr lang="en-US" dirty="0"/>
                    </a:p>
                  </a:txBody>
                  <a:tcPr/>
                </a:tc>
              </a:tr>
            </a:tbl>
          </a:graphicData>
        </a:graphic>
      </p:graphicFrame>
      <p:sp>
        <p:nvSpPr>
          <p:cNvPr id="108" name="TextBox 107"/>
          <p:cNvSpPr txBox="1"/>
          <p:nvPr/>
        </p:nvSpPr>
        <p:spPr>
          <a:xfrm>
            <a:off x="397856" y="2816423"/>
            <a:ext cx="2600392" cy="307777"/>
          </a:xfrm>
          <a:prstGeom prst="rect">
            <a:avLst/>
          </a:prstGeom>
          <a:noFill/>
        </p:spPr>
        <p:txBody>
          <a:bodyPr wrap="none" rtlCol="0">
            <a:spAutoFit/>
          </a:bodyPr>
          <a:lstStyle/>
          <a:p>
            <a:r>
              <a:rPr lang="en-US" sz="1400" b="1" dirty="0" smtClean="0">
                <a:solidFill>
                  <a:srgbClr val="000000"/>
                </a:solidFill>
              </a:rPr>
              <a:t>Assume phase known still…</a:t>
            </a:r>
            <a:endParaRPr lang="en-US" sz="1400" b="1" dirty="0">
              <a:solidFill>
                <a:srgbClr val="000000"/>
              </a:solidFill>
            </a:endParaRPr>
          </a:p>
        </p:txBody>
      </p:sp>
      <p:sp>
        <p:nvSpPr>
          <p:cNvPr id="82" name="Rectangle 81"/>
          <p:cNvSpPr/>
          <p:nvPr/>
        </p:nvSpPr>
        <p:spPr bwMode="auto">
          <a:xfrm>
            <a:off x="7086600" y="4648200"/>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sp>
        <p:nvSpPr>
          <p:cNvPr id="84" name="Oval 83"/>
          <p:cNvSpPr/>
          <p:nvPr/>
        </p:nvSpPr>
        <p:spPr bwMode="auto">
          <a:xfrm>
            <a:off x="8001000" y="4648200"/>
            <a:ext cx="533400" cy="533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buFont typeface="Times New Roman" panose="02020603050405020304" pitchFamily="18" charset="0"/>
              <a:buNone/>
            </a:pPr>
            <a:endParaRPr lang="en-US">
              <a:solidFill>
                <a:srgbClr val="FFFFFF"/>
              </a:solidFill>
            </a:endParaRPr>
          </a:p>
        </p:txBody>
      </p:sp>
      <p:cxnSp>
        <p:nvCxnSpPr>
          <p:cNvPr id="86" name="Straight Connector 85"/>
          <p:cNvCxnSpPr>
            <a:stCxn id="82" idx="0"/>
          </p:cNvCxnSpPr>
          <p:nvPr/>
        </p:nvCxnSpPr>
        <p:spPr bwMode="auto">
          <a:xfrm flipH="1" flipV="1">
            <a:off x="7336040" y="4419600"/>
            <a:ext cx="17260"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84" idx="0"/>
          </p:cNvCxnSpPr>
          <p:nvPr/>
        </p:nvCxnSpPr>
        <p:spPr bwMode="auto">
          <a:xfrm flipV="1">
            <a:off x="8267700" y="4419600"/>
            <a:ext cx="58848" cy="228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3592530" y="53441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bwMode="auto">
          <a:xfrm>
            <a:off x="3592530" y="557278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bwMode="auto">
          <a:xfrm>
            <a:off x="3744930" y="53441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1" name="Straight Connector 100"/>
          <p:cNvCxnSpPr/>
          <p:nvPr/>
        </p:nvCxnSpPr>
        <p:spPr bwMode="auto">
          <a:xfrm>
            <a:off x="3744930" y="557278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03" name="TextBox 102"/>
          <p:cNvSpPr txBox="1"/>
          <p:nvPr/>
        </p:nvSpPr>
        <p:spPr>
          <a:xfrm>
            <a:off x="3287730" y="534418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05" name="TextBox 104"/>
          <p:cNvSpPr txBox="1"/>
          <p:nvPr/>
        </p:nvSpPr>
        <p:spPr>
          <a:xfrm>
            <a:off x="3744930" y="534418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06" name="Straight Connector 105"/>
          <p:cNvCxnSpPr/>
          <p:nvPr/>
        </p:nvCxnSpPr>
        <p:spPr bwMode="auto">
          <a:xfrm>
            <a:off x="4583130" y="5334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7" name="Straight Connector 106"/>
          <p:cNvCxnSpPr/>
          <p:nvPr/>
        </p:nvCxnSpPr>
        <p:spPr bwMode="auto">
          <a:xfrm>
            <a:off x="45831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bwMode="auto">
          <a:xfrm>
            <a:off x="47355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10" name="Straight Connector 109"/>
          <p:cNvCxnSpPr/>
          <p:nvPr/>
        </p:nvCxnSpPr>
        <p:spPr bwMode="auto">
          <a:xfrm>
            <a:off x="47355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11" name="TextBox 110"/>
          <p:cNvSpPr txBox="1"/>
          <p:nvPr/>
        </p:nvSpPr>
        <p:spPr>
          <a:xfrm>
            <a:off x="42783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12" name="TextBox 111"/>
          <p:cNvSpPr txBox="1"/>
          <p:nvPr/>
        </p:nvSpPr>
        <p:spPr>
          <a:xfrm>
            <a:off x="47355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19" name="Straight Connector 118"/>
          <p:cNvCxnSpPr/>
          <p:nvPr/>
        </p:nvCxnSpPr>
        <p:spPr bwMode="auto">
          <a:xfrm>
            <a:off x="6488130" y="53340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bwMode="auto">
          <a:xfrm>
            <a:off x="6488130" y="5562600"/>
            <a:ext cx="0" cy="228600"/>
          </a:xfrm>
          <a:prstGeom prst="line">
            <a:avLst/>
          </a:prstGeom>
          <a:ln w="76200">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bwMode="auto">
          <a:xfrm>
            <a:off x="6640530"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bwMode="auto">
          <a:xfrm>
            <a:off x="6640530"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23" name="TextBox 122"/>
          <p:cNvSpPr txBox="1"/>
          <p:nvPr/>
        </p:nvSpPr>
        <p:spPr>
          <a:xfrm>
            <a:off x="6183330" y="5334000"/>
            <a:ext cx="31451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24" name="TextBox 123"/>
          <p:cNvSpPr txBox="1"/>
          <p:nvPr/>
        </p:nvSpPr>
        <p:spPr>
          <a:xfrm>
            <a:off x="6640530" y="5334000"/>
            <a:ext cx="293670"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25" name="Straight Connector 124"/>
          <p:cNvCxnSpPr/>
          <p:nvPr/>
        </p:nvCxnSpPr>
        <p:spPr bwMode="auto">
          <a:xfrm>
            <a:off x="5583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bwMode="auto">
          <a:xfrm>
            <a:off x="5583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7" name="Straight Connector 126"/>
          <p:cNvCxnSpPr/>
          <p:nvPr/>
        </p:nvCxnSpPr>
        <p:spPr bwMode="auto">
          <a:xfrm>
            <a:off x="57357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28" name="Straight Connector 127"/>
          <p:cNvCxnSpPr/>
          <p:nvPr/>
        </p:nvCxnSpPr>
        <p:spPr bwMode="auto">
          <a:xfrm>
            <a:off x="57357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29" name="TextBox 128"/>
          <p:cNvSpPr txBox="1"/>
          <p:nvPr/>
        </p:nvSpPr>
        <p:spPr>
          <a:xfrm>
            <a:off x="52785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30" name="TextBox 129"/>
          <p:cNvSpPr txBox="1"/>
          <p:nvPr/>
        </p:nvSpPr>
        <p:spPr>
          <a:xfrm>
            <a:off x="5735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31" name="Straight Connector 130"/>
          <p:cNvCxnSpPr/>
          <p:nvPr/>
        </p:nvCxnSpPr>
        <p:spPr bwMode="auto">
          <a:xfrm>
            <a:off x="73359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2" name="Straight Connector 131"/>
          <p:cNvCxnSpPr/>
          <p:nvPr/>
        </p:nvCxnSpPr>
        <p:spPr bwMode="auto">
          <a:xfrm>
            <a:off x="73359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3" name="Straight Connector 132"/>
          <p:cNvCxnSpPr/>
          <p:nvPr/>
        </p:nvCxnSpPr>
        <p:spPr bwMode="auto">
          <a:xfrm>
            <a:off x="7488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4" name="Straight Connector 133"/>
          <p:cNvCxnSpPr/>
          <p:nvPr/>
        </p:nvCxnSpPr>
        <p:spPr bwMode="auto">
          <a:xfrm>
            <a:off x="7488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35" name="TextBox 134"/>
          <p:cNvSpPr txBox="1"/>
          <p:nvPr/>
        </p:nvSpPr>
        <p:spPr>
          <a:xfrm>
            <a:off x="70311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36" name="TextBox 135"/>
          <p:cNvSpPr txBox="1"/>
          <p:nvPr/>
        </p:nvSpPr>
        <p:spPr>
          <a:xfrm>
            <a:off x="74883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cxnSp>
        <p:nvCxnSpPr>
          <p:cNvPr id="137" name="Straight Connector 136"/>
          <p:cNvCxnSpPr/>
          <p:nvPr/>
        </p:nvCxnSpPr>
        <p:spPr bwMode="auto">
          <a:xfrm>
            <a:off x="82503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8" name="Straight Connector 137"/>
          <p:cNvCxnSpPr/>
          <p:nvPr/>
        </p:nvCxnSpPr>
        <p:spPr bwMode="auto">
          <a:xfrm>
            <a:off x="82503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39" name="Straight Connector 138"/>
          <p:cNvCxnSpPr/>
          <p:nvPr/>
        </p:nvCxnSpPr>
        <p:spPr bwMode="auto">
          <a:xfrm>
            <a:off x="8402748" y="53340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40" name="Straight Connector 139"/>
          <p:cNvCxnSpPr/>
          <p:nvPr/>
        </p:nvCxnSpPr>
        <p:spPr bwMode="auto">
          <a:xfrm>
            <a:off x="8402748" y="5562600"/>
            <a:ext cx="0" cy="228600"/>
          </a:xfrm>
          <a:prstGeom prst="line">
            <a:avLst/>
          </a:prstGeom>
          <a:ln w="76200">
            <a:solidFill>
              <a:srgbClr val="92D05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41" name="TextBox 140"/>
          <p:cNvSpPr txBox="1"/>
          <p:nvPr/>
        </p:nvSpPr>
        <p:spPr>
          <a:xfrm>
            <a:off x="79455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42" name="TextBox 141"/>
          <p:cNvSpPr txBox="1"/>
          <p:nvPr/>
        </p:nvSpPr>
        <p:spPr>
          <a:xfrm>
            <a:off x="8402748" y="5334000"/>
            <a:ext cx="284052" cy="523220"/>
          </a:xfrm>
          <a:prstGeom prst="rect">
            <a:avLst/>
          </a:prstGeom>
          <a:noFill/>
        </p:spPr>
        <p:txBody>
          <a:bodyPr wrap="none" rtlCol="0">
            <a:spAutoFit/>
          </a:bodyPr>
          <a:lstStyle/>
          <a:p>
            <a:r>
              <a:rPr lang="en-US" sz="1400" b="1" dirty="0">
                <a:solidFill>
                  <a:srgbClr val="000000"/>
                </a:solidFill>
              </a:rPr>
              <a:t>t</a:t>
            </a:r>
          </a:p>
          <a:p>
            <a:r>
              <a:rPr lang="en-US" sz="1400" b="1" dirty="0">
                <a:solidFill>
                  <a:srgbClr val="000000"/>
                </a:solidFill>
              </a:rPr>
              <a:t>a</a:t>
            </a:r>
          </a:p>
        </p:txBody>
      </p:sp>
      <p:sp>
        <p:nvSpPr>
          <p:cNvPr id="143" name="TextBox 142"/>
          <p:cNvSpPr txBox="1"/>
          <p:nvPr/>
        </p:nvSpPr>
        <p:spPr>
          <a:xfrm>
            <a:off x="3419290"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5" name="TextBox 144"/>
          <p:cNvSpPr txBox="1"/>
          <p:nvPr/>
        </p:nvSpPr>
        <p:spPr>
          <a:xfrm>
            <a:off x="4419600"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6" name="TextBox 145"/>
          <p:cNvSpPr txBox="1"/>
          <p:nvPr/>
        </p:nvSpPr>
        <p:spPr>
          <a:xfrm>
            <a:off x="5423048" y="5864423"/>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7" name="TextBox 146"/>
          <p:cNvSpPr txBox="1"/>
          <p:nvPr/>
        </p:nvSpPr>
        <p:spPr>
          <a:xfrm>
            <a:off x="6324600"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8" name="TextBox 147"/>
          <p:cNvSpPr txBox="1"/>
          <p:nvPr/>
        </p:nvSpPr>
        <p:spPr>
          <a:xfrm>
            <a:off x="7251848"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149" name="TextBox 148"/>
          <p:cNvSpPr txBox="1"/>
          <p:nvPr/>
        </p:nvSpPr>
        <p:spPr>
          <a:xfrm>
            <a:off x="8166248" y="5867400"/>
            <a:ext cx="444352" cy="307777"/>
          </a:xfrm>
          <a:prstGeom prst="rect">
            <a:avLst/>
          </a:prstGeom>
          <a:noFill/>
        </p:spPr>
        <p:txBody>
          <a:bodyPr wrap="none" rtlCol="0">
            <a:spAutoFit/>
          </a:bodyPr>
          <a:lstStyle/>
          <a:p>
            <a:r>
              <a:rPr lang="en-US" sz="1400" b="1" dirty="0" smtClean="0">
                <a:solidFill>
                  <a:schemeClr val="tx1"/>
                </a:solidFill>
              </a:rPr>
              <a:t>NR</a:t>
            </a:r>
            <a:endParaRPr lang="en-US" sz="1400" b="1" dirty="0">
              <a:solidFill>
                <a:schemeClr val="tx1"/>
              </a:solidFill>
            </a:endParaRPr>
          </a:p>
        </p:txBody>
      </p:sp>
      <p:sp>
        <p:nvSpPr>
          <p:cNvPr id="77" name="TextBox 76"/>
          <p:cNvSpPr txBox="1"/>
          <p:nvPr/>
        </p:nvSpPr>
        <p:spPr>
          <a:xfrm>
            <a:off x="4876800" y="6321623"/>
            <a:ext cx="3599062" cy="307777"/>
          </a:xfrm>
          <a:prstGeom prst="rect">
            <a:avLst/>
          </a:prstGeom>
          <a:noFill/>
        </p:spPr>
        <p:txBody>
          <a:bodyPr wrap="none" rtlCol="0">
            <a:spAutoFit/>
          </a:bodyPr>
          <a:lstStyle/>
          <a:p>
            <a:r>
              <a:rPr lang="en-US" sz="1400" b="1" dirty="0" smtClean="0">
                <a:solidFill>
                  <a:srgbClr val="000000"/>
                </a:solidFill>
              </a:rPr>
              <a:t>LOD(0.1) = log</a:t>
            </a:r>
            <a:r>
              <a:rPr lang="en-US" sz="1400" b="1" baseline="-25000" dirty="0" smtClean="0">
                <a:solidFill>
                  <a:srgbClr val="000000"/>
                </a:solidFill>
              </a:rPr>
              <a:t>10</a:t>
            </a:r>
            <a:r>
              <a:rPr lang="en-US" sz="1400" b="1" dirty="0" smtClean="0">
                <a:solidFill>
                  <a:srgbClr val="000000"/>
                </a:solidFill>
              </a:rPr>
              <a:t>[(0.1)</a:t>
            </a:r>
            <a:r>
              <a:rPr lang="en-US" sz="1400" b="1" baseline="30000" dirty="0" smtClean="0">
                <a:solidFill>
                  <a:srgbClr val="000000"/>
                </a:solidFill>
              </a:rPr>
              <a:t>0</a:t>
            </a:r>
            <a:r>
              <a:rPr lang="en-US" sz="1400" b="1" dirty="0" smtClean="0">
                <a:solidFill>
                  <a:srgbClr val="000000"/>
                </a:solidFill>
              </a:rPr>
              <a:t>(1-0.1)</a:t>
            </a:r>
            <a:r>
              <a:rPr lang="en-US" sz="1400" b="1" baseline="30000" dirty="0">
                <a:solidFill>
                  <a:srgbClr val="000000"/>
                </a:solidFill>
              </a:rPr>
              <a:t>6</a:t>
            </a:r>
            <a:r>
              <a:rPr lang="en-US" sz="1400" b="1" dirty="0" smtClean="0">
                <a:solidFill>
                  <a:srgbClr val="000000"/>
                </a:solidFill>
              </a:rPr>
              <a:t>/0.5</a:t>
            </a:r>
            <a:r>
              <a:rPr lang="en-US" sz="1400" b="1" baseline="30000" dirty="0" smtClean="0">
                <a:solidFill>
                  <a:srgbClr val="000000"/>
                </a:solidFill>
              </a:rPr>
              <a:t>4</a:t>
            </a:r>
            <a:r>
              <a:rPr lang="en-US" sz="1400" b="1" dirty="0" smtClean="0">
                <a:solidFill>
                  <a:srgbClr val="000000"/>
                </a:solidFill>
              </a:rPr>
              <a:t>] = 1.53</a:t>
            </a:r>
            <a:endParaRPr lang="en-US" sz="1400" b="1" dirty="0">
              <a:solidFill>
                <a:srgbClr val="000000"/>
              </a:solidFill>
            </a:endParaRPr>
          </a:p>
        </p:txBody>
      </p:sp>
      <p:cxnSp>
        <p:nvCxnSpPr>
          <p:cNvPr id="78" name="Curved Connector 77"/>
          <p:cNvCxnSpPr>
            <a:stCxn id="77" idx="3"/>
          </p:cNvCxnSpPr>
          <p:nvPr/>
        </p:nvCxnSpPr>
        <p:spPr bwMode="auto">
          <a:xfrm flipH="1" flipV="1">
            <a:off x="7924802" y="2362200"/>
            <a:ext cx="551060" cy="4113312"/>
          </a:xfrm>
          <a:prstGeom prst="curvedConnector4">
            <a:avLst>
              <a:gd name="adj1" fmla="val -41484"/>
              <a:gd name="adj2" fmla="val 5187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0436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lod</a:t>
            </a:r>
            <a:r>
              <a:rPr lang="en-US" dirty="0" smtClean="0"/>
              <a:t> scores of families together…</a:t>
            </a:r>
            <a:endParaRPr lang="en-US" dirty="0"/>
          </a:p>
        </p:txBody>
      </p:sp>
      <p:sp>
        <p:nvSpPr>
          <p:cNvPr id="4" name="Rectangle 3"/>
          <p:cNvSpPr/>
          <p:nvPr/>
        </p:nvSpPr>
        <p:spPr>
          <a:xfrm>
            <a:off x="4102961" y="3244334"/>
            <a:ext cx="938077" cy="369332"/>
          </a:xfrm>
          <a:prstGeom prst="rect">
            <a:avLst/>
          </a:prstGeom>
        </p:spPr>
        <p:txBody>
          <a:bodyPr wrap="none">
            <a:spAutoFit/>
          </a:bodyPr>
          <a:lstStyle/>
          <a:p>
            <a:r>
              <a:rPr lang="en-US" dirty="0" smtClean="0"/>
              <a:t>LOD(</a:t>
            </a:r>
            <a:r>
              <a:rPr lang="en-US" b="1" dirty="0">
                <a:solidFill>
                  <a:schemeClr val="lt1"/>
                </a:solidFill>
              </a:rPr>
              <a:t>θ</a:t>
            </a:r>
            <a:r>
              <a:rPr lang="en-US" dirty="0" smtClean="0"/>
              <a:t>)</a:t>
            </a:r>
            <a:endParaRPr lang="en-US" dirty="0"/>
          </a:p>
        </p:txBody>
      </p:sp>
      <p:sp>
        <p:nvSpPr>
          <p:cNvPr id="5" name="Rectangle 4"/>
          <p:cNvSpPr/>
          <p:nvPr/>
        </p:nvSpPr>
        <p:spPr>
          <a:xfrm>
            <a:off x="4102961" y="3244334"/>
            <a:ext cx="938077" cy="369332"/>
          </a:xfrm>
          <a:prstGeom prst="rect">
            <a:avLst/>
          </a:prstGeom>
        </p:spPr>
        <p:txBody>
          <a:bodyPr wrap="none">
            <a:spAutoFit/>
          </a:bodyPr>
          <a:lstStyle/>
          <a:p>
            <a:r>
              <a:rPr lang="en-US" dirty="0" smtClean="0"/>
              <a:t>LOD(</a:t>
            </a:r>
            <a:r>
              <a:rPr lang="en-US" b="1" dirty="0">
                <a:solidFill>
                  <a:schemeClr val="lt1"/>
                </a:solidFill>
              </a:rPr>
              <a:t>θ</a:t>
            </a: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22535256"/>
              </p:ext>
            </p:extLst>
          </p:nvPr>
        </p:nvGraphicFramePr>
        <p:xfrm>
          <a:off x="3594248" y="2585720"/>
          <a:ext cx="2196952" cy="2595880"/>
        </p:xfrm>
        <a:graphic>
          <a:graphicData uri="http://schemas.openxmlformats.org/drawingml/2006/table">
            <a:tbl>
              <a:tblPr firstRow="1" bandRow="1">
                <a:tableStyleId>{5C22544A-7EE6-4342-B048-85BDC9FD1C3A}</a:tableStyleId>
              </a:tblPr>
              <a:tblGrid>
                <a:gridCol w="1098476"/>
                <a:gridCol w="1098476"/>
              </a:tblGrid>
              <a:tr h="370840">
                <a:tc>
                  <a:txBody>
                    <a:bodyPr/>
                    <a:lstStyle/>
                    <a:p>
                      <a:r>
                        <a:rPr lang="en-US" sz="1800" b="1" kern="1200" dirty="0" smtClean="0">
                          <a:solidFill>
                            <a:schemeClr val="lt1"/>
                          </a:solidFill>
                          <a:effectLst/>
                          <a:latin typeface="+mn-lt"/>
                          <a:ea typeface="+mn-ea"/>
                          <a:cs typeface="+mn-cs"/>
                        </a:rPr>
                        <a:t>θ</a:t>
                      </a:r>
                      <a:endParaRPr lang="en-US" dirty="0"/>
                    </a:p>
                  </a:txBody>
                  <a:tcPr/>
                </a:tc>
                <a:tc>
                  <a:txBody>
                    <a:bodyPr/>
                    <a:lstStyle/>
                    <a:p>
                      <a:r>
                        <a:rPr lang="en-US" dirty="0" smtClean="0"/>
                        <a:t>LOD(</a:t>
                      </a:r>
                      <a:r>
                        <a:rPr lang="en-US" sz="1800" b="1" kern="1200" dirty="0" smtClean="0">
                          <a:solidFill>
                            <a:schemeClr val="lt1"/>
                          </a:solidFill>
                          <a:effectLst/>
                          <a:latin typeface="+mn-lt"/>
                          <a:ea typeface="+mn-ea"/>
                          <a:cs typeface="+mn-cs"/>
                        </a:rPr>
                        <a:t>θ</a:t>
                      </a:r>
                      <a:r>
                        <a:rPr lang="en-US" dirty="0" smtClean="0"/>
                        <a:t>)</a:t>
                      </a:r>
                      <a:endParaRPr lang="en-US" dirty="0"/>
                    </a:p>
                  </a:txBody>
                  <a:tcPr/>
                </a:tc>
              </a:tr>
              <a:tr h="370840">
                <a:tc>
                  <a:txBody>
                    <a:bodyPr/>
                    <a:lstStyle/>
                    <a:p>
                      <a:r>
                        <a:rPr lang="en-US" dirty="0" smtClean="0"/>
                        <a:t>0</a:t>
                      </a:r>
                      <a:endParaRPr lang="en-US" dirty="0"/>
                    </a:p>
                  </a:txBody>
                  <a:tcPr/>
                </a:tc>
                <a:tc>
                  <a:txBody>
                    <a:bodyPr/>
                    <a:lstStyle/>
                    <a:p>
                      <a:r>
                        <a:rPr lang="en-US" dirty="0" smtClean="0"/>
                        <a:t>1.81</a:t>
                      </a:r>
                      <a:endParaRPr lang="en-US" dirty="0"/>
                    </a:p>
                  </a:txBody>
                  <a:tcPr/>
                </a:tc>
              </a:tr>
              <a:tr h="370840">
                <a:tc>
                  <a:txBody>
                    <a:bodyPr/>
                    <a:lstStyle/>
                    <a:p>
                      <a:r>
                        <a:rPr lang="en-US" dirty="0" smtClean="0"/>
                        <a:t>0.1</a:t>
                      </a:r>
                      <a:endParaRPr lang="en-US" dirty="0"/>
                    </a:p>
                  </a:txBody>
                  <a:tcPr/>
                </a:tc>
                <a:tc>
                  <a:txBody>
                    <a:bodyPr/>
                    <a:lstStyle/>
                    <a:p>
                      <a:r>
                        <a:rPr lang="en-US" dirty="0" smtClean="0"/>
                        <a:t>1.53</a:t>
                      </a:r>
                      <a:endParaRPr lang="en-US" dirty="0"/>
                    </a:p>
                  </a:txBody>
                  <a:tcPr/>
                </a:tc>
              </a:tr>
              <a:tr h="370840">
                <a:tc>
                  <a:txBody>
                    <a:bodyPr/>
                    <a:lstStyle/>
                    <a:p>
                      <a:r>
                        <a:rPr lang="en-US" dirty="0" smtClean="0"/>
                        <a:t>0.2</a:t>
                      </a:r>
                      <a:endParaRPr lang="en-US" dirty="0"/>
                    </a:p>
                  </a:txBody>
                  <a:tcPr/>
                </a:tc>
                <a:tc>
                  <a:txBody>
                    <a:bodyPr/>
                    <a:lstStyle/>
                    <a:p>
                      <a:r>
                        <a:rPr lang="en-US" dirty="0" smtClean="0"/>
                        <a:t>1.22</a:t>
                      </a:r>
                      <a:endParaRPr lang="en-US" dirty="0"/>
                    </a:p>
                  </a:txBody>
                  <a:tcPr/>
                </a:tc>
              </a:tr>
              <a:tr h="370840">
                <a:tc>
                  <a:txBody>
                    <a:bodyPr/>
                    <a:lstStyle/>
                    <a:p>
                      <a:r>
                        <a:rPr lang="en-US" dirty="0" smtClean="0"/>
                        <a:t>0.3</a:t>
                      </a:r>
                      <a:endParaRPr lang="en-US" dirty="0"/>
                    </a:p>
                  </a:txBody>
                  <a:tcPr/>
                </a:tc>
                <a:tc>
                  <a:txBody>
                    <a:bodyPr/>
                    <a:lstStyle/>
                    <a:p>
                      <a:r>
                        <a:rPr lang="en-US" dirty="0" smtClean="0"/>
                        <a:t>0.88</a:t>
                      </a:r>
                      <a:endParaRPr lang="en-US" dirty="0"/>
                    </a:p>
                  </a:txBody>
                  <a:tcPr/>
                </a:tc>
              </a:tr>
              <a:tr h="370840">
                <a:tc>
                  <a:txBody>
                    <a:bodyPr/>
                    <a:lstStyle/>
                    <a:p>
                      <a:r>
                        <a:rPr lang="en-US" dirty="0" smtClean="0"/>
                        <a:t>0.4</a:t>
                      </a:r>
                      <a:endParaRPr lang="en-US" dirty="0"/>
                    </a:p>
                  </a:txBody>
                  <a:tcPr/>
                </a:tc>
                <a:tc>
                  <a:txBody>
                    <a:bodyPr/>
                    <a:lstStyle/>
                    <a:p>
                      <a:r>
                        <a:rPr lang="en-US" dirty="0" smtClean="0"/>
                        <a:t>0.48</a:t>
                      </a:r>
                      <a:endParaRPr lang="en-US" dirty="0"/>
                    </a:p>
                  </a:txBody>
                  <a:tcPr/>
                </a:tc>
              </a:tr>
              <a:tr h="370840">
                <a:tc>
                  <a:txBody>
                    <a:bodyPr/>
                    <a:lstStyle/>
                    <a:p>
                      <a:r>
                        <a:rPr lang="en-US" dirty="0" smtClean="0"/>
                        <a:t>0.5</a:t>
                      </a:r>
                      <a:endParaRPr lang="en-US" dirty="0"/>
                    </a:p>
                  </a:txBody>
                  <a:tcPr/>
                </a:tc>
                <a:tc>
                  <a:txBody>
                    <a:bodyPr/>
                    <a:lstStyle/>
                    <a:p>
                      <a:r>
                        <a:rPr lang="en-US" dirty="0" smtClean="0"/>
                        <a:t>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75458425"/>
              </p:ext>
            </p:extLst>
          </p:nvPr>
        </p:nvGraphicFramePr>
        <p:xfrm>
          <a:off x="6413648" y="2585720"/>
          <a:ext cx="2196952" cy="2595880"/>
        </p:xfrm>
        <a:graphic>
          <a:graphicData uri="http://schemas.openxmlformats.org/drawingml/2006/table">
            <a:tbl>
              <a:tblPr firstRow="1" bandRow="1">
                <a:tableStyleId>{5C22544A-7EE6-4342-B048-85BDC9FD1C3A}</a:tableStyleId>
              </a:tblPr>
              <a:tblGrid>
                <a:gridCol w="1098476"/>
                <a:gridCol w="1098476"/>
              </a:tblGrid>
              <a:tr h="370840">
                <a:tc>
                  <a:txBody>
                    <a:bodyPr/>
                    <a:lstStyle/>
                    <a:p>
                      <a:r>
                        <a:rPr lang="en-US" sz="1800" b="1" kern="1200" dirty="0" smtClean="0">
                          <a:solidFill>
                            <a:schemeClr val="lt1"/>
                          </a:solidFill>
                          <a:effectLst/>
                          <a:latin typeface="+mn-lt"/>
                          <a:ea typeface="+mn-ea"/>
                          <a:cs typeface="+mn-cs"/>
                        </a:rPr>
                        <a:t>θ</a:t>
                      </a:r>
                      <a:endParaRPr lang="en-US" dirty="0"/>
                    </a:p>
                  </a:txBody>
                  <a:tcPr/>
                </a:tc>
                <a:tc>
                  <a:txBody>
                    <a:bodyPr/>
                    <a:lstStyle/>
                    <a:p>
                      <a:r>
                        <a:rPr lang="en-US" dirty="0" smtClean="0"/>
                        <a:t>LOD(</a:t>
                      </a:r>
                      <a:r>
                        <a:rPr lang="en-US" sz="1800" b="1" kern="1200" dirty="0" smtClean="0">
                          <a:solidFill>
                            <a:schemeClr val="lt1"/>
                          </a:solidFill>
                          <a:effectLst/>
                          <a:latin typeface="+mn-lt"/>
                          <a:ea typeface="+mn-ea"/>
                          <a:cs typeface="+mn-cs"/>
                        </a:rPr>
                        <a:t>θ</a:t>
                      </a:r>
                      <a:r>
                        <a:rPr lang="en-US" dirty="0" smtClean="0"/>
                        <a:t>)</a:t>
                      </a:r>
                      <a:endParaRPr lang="en-US" dirty="0"/>
                    </a:p>
                  </a:txBody>
                  <a:tcPr/>
                </a:tc>
              </a:tr>
              <a:tr h="370840">
                <a:tc>
                  <a:txBody>
                    <a:bodyPr/>
                    <a:lstStyle/>
                    <a:p>
                      <a:r>
                        <a:rPr lang="en-US" dirty="0" smtClean="0"/>
                        <a:t>0</a:t>
                      </a:r>
                      <a:endParaRPr lang="en-US" dirty="0"/>
                    </a:p>
                  </a:txBody>
                  <a:tcPr/>
                </a:tc>
                <a:tc>
                  <a:txBody>
                    <a:bodyPr/>
                    <a:lstStyle/>
                    <a:p>
                      <a:r>
                        <a:rPr lang="en-US" dirty="0" smtClean="0"/>
                        <a:t>-infinity</a:t>
                      </a:r>
                      <a:endParaRPr lang="en-US" dirty="0"/>
                    </a:p>
                  </a:txBody>
                  <a:tcPr/>
                </a:tc>
              </a:tr>
              <a:tr h="370840">
                <a:tc>
                  <a:txBody>
                    <a:bodyPr/>
                    <a:lstStyle/>
                    <a:p>
                      <a:r>
                        <a:rPr lang="en-US" dirty="0" smtClean="0"/>
                        <a:t>0.1</a:t>
                      </a:r>
                      <a:endParaRPr lang="en-US" dirty="0"/>
                    </a:p>
                  </a:txBody>
                  <a:tcPr/>
                </a:tc>
                <a:tc>
                  <a:txBody>
                    <a:bodyPr/>
                    <a:lstStyle/>
                    <a:p>
                      <a:r>
                        <a:rPr lang="en-US" dirty="0" smtClean="0"/>
                        <a:t>0.64</a:t>
                      </a:r>
                      <a:endParaRPr lang="en-US" dirty="0"/>
                    </a:p>
                  </a:txBody>
                  <a:tcPr/>
                </a:tc>
              </a:tr>
              <a:tr h="370840">
                <a:tc>
                  <a:txBody>
                    <a:bodyPr/>
                    <a:lstStyle/>
                    <a:p>
                      <a:r>
                        <a:rPr lang="en-US" dirty="0" smtClean="0"/>
                        <a:t>0.2</a:t>
                      </a:r>
                      <a:endParaRPr lang="en-US" dirty="0"/>
                    </a:p>
                  </a:txBody>
                  <a:tcPr/>
                </a:tc>
                <a:tc>
                  <a:txBody>
                    <a:bodyPr/>
                    <a:lstStyle/>
                    <a:p>
                      <a:r>
                        <a:rPr lang="en-US" b="1" dirty="0" smtClean="0">
                          <a:solidFill>
                            <a:srgbClr val="C00000"/>
                          </a:solidFill>
                        </a:rPr>
                        <a:t>0.83</a:t>
                      </a:r>
                      <a:endParaRPr lang="en-US" b="1" dirty="0">
                        <a:solidFill>
                          <a:srgbClr val="C00000"/>
                        </a:solidFill>
                      </a:endParaRPr>
                    </a:p>
                  </a:txBody>
                  <a:tcPr/>
                </a:tc>
              </a:tr>
              <a:tr h="370840">
                <a:tc>
                  <a:txBody>
                    <a:bodyPr/>
                    <a:lstStyle/>
                    <a:p>
                      <a:r>
                        <a:rPr lang="en-US" dirty="0" smtClean="0"/>
                        <a:t>0.3</a:t>
                      </a:r>
                      <a:endParaRPr lang="en-US" dirty="0"/>
                    </a:p>
                  </a:txBody>
                  <a:tcPr/>
                </a:tc>
                <a:tc>
                  <a:txBody>
                    <a:bodyPr/>
                    <a:lstStyle/>
                    <a:p>
                      <a:r>
                        <a:rPr lang="en-US" dirty="0" smtClean="0"/>
                        <a:t>0.73</a:t>
                      </a:r>
                      <a:endParaRPr lang="en-US" dirty="0"/>
                    </a:p>
                  </a:txBody>
                  <a:tcPr/>
                </a:tc>
              </a:tr>
              <a:tr h="370840">
                <a:tc>
                  <a:txBody>
                    <a:bodyPr/>
                    <a:lstStyle/>
                    <a:p>
                      <a:r>
                        <a:rPr lang="en-US" dirty="0" smtClean="0"/>
                        <a:t>0.4</a:t>
                      </a:r>
                      <a:endParaRPr lang="en-US" dirty="0"/>
                    </a:p>
                  </a:txBody>
                  <a:tcPr/>
                </a:tc>
                <a:tc>
                  <a:txBody>
                    <a:bodyPr/>
                    <a:lstStyle/>
                    <a:p>
                      <a:r>
                        <a:rPr lang="en-US" dirty="0" smtClean="0"/>
                        <a:t>0.44</a:t>
                      </a:r>
                      <a:endParaRPr lang="en-US" dirty="0"/>
                    </a:p>
                  </a:txBody>
                  <a:tcPr/>
                </a:tc>
              </a:tr>
              <a:tr h="370840">
                <a:tc>
                  <a:txBody>
                    <a:bodyPr/>
                    <a:lstStyle/>
                    <a:p>
                      <a:r>
                        <a:rPr lang="en-US" dirty="0" smtClean="0"/>
                        <a:t>0.5</a:t>
                      </a:r>
                      <a:endParaRPr lang="en-US" dirty="0"/>
                    </a:p>
                  </a:txBody>
                  <a:tcPr/>
                </a:tc>
                <a:tc>
                  <a:txBody>
                    <a:bodyPr/>
                    <a:lstStyle/>
                    <a:p>
                      <a:r>
                        <a:rPr lang="en-US" dirty="0" smtClean="0"/>
                        <a:t>0</a:t>
                      </a:r>
                      <a:endParaRPr lang="en-US" dirty="0"/>
                    </a:p>
                  </a:txBody>
                  <a:tcPr/>
                </a:tc>
              </a:tr>
            </a:tbl>
          </a:graphicData>
        </a:graphic>
      </p:graphicFrame>
      <p:sp>
        <p:nvSpPr>
          <p:cNvPr id="8" name="TextBox 7"/>
          <p:cNvSpPr txBox="1"/>
          <p:nvPr/>
        </p:nvSpPr>
        <p:spPr>
          <a:xfrm>
            <a:off x="3048000" y="3733800"/>
            <a:ext cx="288862" cy="307777"/>
          </a:xfrm>
          <a:prstGeom prst="rect">
            <a:avLst/>
          </a:prstGeom>
          <a:noFill/>
        </p:spPr>
        <p:txBody>
          <a:bodyPr wrap="none" rtlCol="0">
            <a:spAutoFit/>
          </a:bodyPr>
          <a:lstStyle/>
          <a:p>
            <a:r>
              <a:rPr lang="en-US" sz="1400" b="1" dirty="0">
                <a:solidFill>
                  <a:schemeClr val="tx1"/>
                </a:solidFill>
              </a:rPr>
              <a:t>+</a:t>
            </a:r>
          </a:p>
        </p:txBody>
      </p:sp>
      <p:sp>
        <p:nvSpPr>
          <p:cNvPr id="9" name="TextBox 8"/>
          <p:cNvSpPr txBox="1"/>
          <p:nvPr/>
        </p:nvSpPr>
        <p:spPr>
          <a:xfrm>
            <a:off x="5867400" y="3733800"/>
            <a:ext cx="288862" cy="307777"/>
          </a:xfrm>
          <a:prstGeom prst="rect">
            <a:avLst/>
          </a:prstGeom>
          <a:noFill/>
        </p:spPr>
        <p:txBody>
          <a:bodyPr wrap="none" rtlCol="0">
            <a:spAutoFit/>
          </a:bodyPr>
          <a:lstStyle/>
          <a:p>
            <a:r>
              <a:rPr lang="en-US" sz="1400" b="1" dirty="0" smtClean="0">
                <a:solidFill>
                  <a:schemeClr val="tx1"/>
                </a:solidFill>
              </a:rPr>
              <a:t>=</a:t>
            </a:r>
            <a:endParaRPr lang="en-US" sz="1400" b="1"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06713751"/>
              </p:ext>
            </p:extLst>
          </p:nvPr>
        </p:nvGraphicFramePr>
        <p:xfrm>
          <a:off x="609600" y="2590800"/>
          <a:ext cx="2196952" cy="2595880"/>
        </p:xfrm>
        <a:graphic>
          <a:graphicData uri="http://schemas.openxmlformats.org/drawingml/2006/table">
            <a:tbl>
              <a:tblPr firstRow="1" bandRow="1">
                <a:tableStyleId>{5C22544A-7EE6-4342-B048-85BDC9FD1C3A}</a:tableStyleId>
              </a:tblPr>
              <a:tblGrid>
                <a:gridCol w="1098476"/>
                <a:gridCol w="1098476"/>
              </a:tblGrid>
              <a:tr h="370840">
                <a:tc>
                  <a:txBody>
                    <a:bodyPr/>
                    <a:lstStyle/>
                    <a:p>
                      <a:r>
                        <a:rPr lang="en-US" sz="1800" b="1" kern="1200" dirty="0" smtClean="0">
                          <a:solidFill>
                            <a:schemeClr val="lt1"/>
                          </a:solidFill>
                          <a:effectLst/>
                          <a:latin typeface="+mn-lt"/>
                          <a:ea typeface="+mn-ea"/>
                          <a:cs typeface="+mn-cs"/>
                        </a:rPr>
                        <a:t>θ</a:t>
                      </a:r>
                      <a:endParaRPr lang="en-US" dirty="0"/>
                    </a:p>
                  </a:txBody>
                  <a:tcPr/>
                </a:tc>
                <a:tc>
                  <a:txBody>
                    <a:bodyPr/>
                    <a:lstStyle/>
                    <a:p>
                      <a:r>
                        <a:rPr lang="en-US" dirty="0" smtClean="0"/>
                        <a:t>LOD(</a:t>
                      </a:r>
                      <a:r>
                        <a:rPr lang="en-US" sz="1800" b="1" kern="1200" dirty="0" smtClean="0">
                          <a:solidFill>
                            <a:schemeClr val="lt1"/>
                          </a:solidFill>
                          <a:effectLst/>
                          <a:latin typeface="+mn-lt"/>
                          <a:ea typeface="+mn-ea"/>
                          <a:cs typeface="+mn-cs"/>
                        </a:rPr>
                        <a:t>θ</a:t>
                      </a:r>
                      <a:r>
                        <a:rPr lang="en-US" dirty="0" smtClean="0"/>
                        <a:t>)</a:t>
                      </a:r>
                      <a:endParaRPr lang="en-US" dirty="0"/>
                    </a:p>
                  </a:txBody>
                  <a:tcPr/>
                </a:tc>
              </a:tr>
              <a:tr h="370840">
                <a:tc>
                  <a:txBody>
                    <a:bodyPr/>
                    <a:lstStyle/>
                    <a:p>
                      <a:r>
                        <a:rPr lang="en-US" dirty="0" smtClean="0"/>
                        <a:t>0</a:t>
                      </a:r>
                      <a:endParaRPr lang="en-US" dirty="0"/>
                    </a:p>
                  </a:txBody>
                  <a:tcPr/>
                </a:tc>
                <a:tc>
                  <a:txBody>
                    <a:bodyPr/>
                    <a:lstStyle/>
                    <a:p>
                      <a:r>
                        <a:rPr lang="en-US" dirty="0" smtClean="0"/>
                        <a:t>-infinity</a:t>
                      </a:r>
                      <a:endParaRPr lang="en-US" dirty="0"/>
                    </a:p>
                  </a:txBody>
                  <a:tcPr/>
                </a:tc>
              </a:tr>
              <a:tr h="370840">
                <a:tc>
                  <a:txBody>
                    <a:bodyPr/>
                    <a:lstStyle/>
                    <a:p>
                      <a:r>
                        <a:rPr lang="en-US" dirty="0" smtClean="0"/>
                        <a:t>0.1</a:t>
                      </a:r>
                      <a:endParaRPr lang="en-US" dirty="0"/>
                    </a:p>
                  </a:txBody>
                  <a:tcPr/>
                </a:tc>
                <a:tc>
                  <a:txBody>
                    <a:bodyPr/>
                    <a:lstStyle/>
                    <a:p>
                      <a:r>
                        <a:rPr lang="en-US" dirty="0" smtClean="0"/>
                        <a:t>-0.89</a:t>
                      </a:r>
                      <a:endParaRPr lang="en-US" dirty="0"/>
                    </a:p>
                  </a:txBody>
                  <a:tcPr/>
                </a:tc>
              </a:tr>
              <a:tr h="370840">
                <a:tc>
                  <a:txBody>
                    <a:bodyPr/>
                    <a:lstStyle/>
                    <a:p>
                      <a:r>
                        <a:rPr lang="en-US" dirty="0" smtClean="0"/>
                        <a:t>0.2</a:t>
                      </a:r>
                      <a:endParaRPr lang="en-US" dirty="0"/>
                    </a:p>
                  </a:txBody>
                  <a:tcPr/>
                </a:tc>
                <a:tc>
                  <a:txBody>
                    <a:bodyPr/>
                    <a:lstStyle/>
                    <a:p>
                      <a:r>
                        <a:rPr lang="en-US" dirty="0" smtClean="0"/>
                        <a:t>-0.39</a:t>
                      </a:r>
                      <a:endParaRPr lang="en-US" dirty="0"/>
                    </a:p>
                  </a:txBody>
                  <a:tcPr/>
                </a:tc>
              </a:tr>
              <a:tr h="370840">
                <a:tc>
                  <a:txBody>
                    <a:bodyPr/>
                    <a:lstStyle/>
                    <a:p>
                      <a:r>
                        <a:rPr lang="en-US" dirty="0" smtClean="0"/>
                        <a:t>0.3</a:t>
                      </a:r>
                      <a:endParaRPr lang="en-US" dirty="0"/>
                    </a:p>
                  </a:txBody>
                  <a:tcPr/>
                </a:tc>
                <a:tc>
                  <a:txBody>
                    <a:bodyPr/>
                    <a:lstStyle/>
                    <a:p>
                      <a:r>
                        <a:rPr lang="en-US" dirty="0" smtClean="0"/>
                        <a:t>-0.15</a:t>
                      </a:r>
                      <a:endParaRPr lang="en-US" dirty="0"/>
                    </a:p>
                  </a:txBody>
                  <a:tcPr/>
                </a:tc>
              </a:tr>
              <a:tr h="370840">
                <a:tc>
                  <a:txBody>
                    <a:bodyPr/>
                    <a:lstStyle/>
                    <a:p>
                      <a:r>
                        <a:rPr lang="en-US" dirty="0" smtClean="0"/>
                        <a:t>0.4</a:t>
                      </a:r>
                      <a:endParaRPr lang="en-US" dirty="0"/>
                    </a:p>
                  </a:txBody>
                  <a:tcPr/>
                </a:tc>
                <a:tc>
                  <a:txBody>
                    <a:bodyPr/>
                    <a:lstStyle/>
                    <a:p>
                      <a:r>
                        <a:rPr lang="en-US" dirty="0" smtClean="0"/>
                        <a:t>-0.04</a:t>
                      </a:r>
                      <a:endParaRPr lang="en-US" dirty="0"/>
                    </a:p>
                  </a:txBody>
                  <a:tcPr/>
                </a:tc>
              </a:tr>
              <a:tr h="370840">
                <a:tc>
                  <a:txBody>
                    <a:bodyPr/>
                    <a:lstStyle/>
                    <a:p>
                      <a:r>
                        <a:rPr lang="en-US" dirty="0" smtClean="0"/>
                        <a:t>0.5</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2490506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000" b="1">
                <a:solidFill>
                  <a:srgbClr val="000000"/>
                </a:solidFill>
              </a:rPr>
              <a:t>Review</a:t>
            </a:r>
            <a:r>
              <a:rPr lang="en-US" altLang="en-US" sz="4000">
                <a:solidFill>
                  <a:srgbClr val="000000"/>
                </a:solidFill>
              </a:rPr>
              <a:t>: Process of Genetic Epidemiology</a:t>
            </a:r>
          </a:p>
        </p:txBody>
      </p:sp>
      <p:sp>
        <p:nvSpPr>
          <p:cNvPr id="8195" name="Text Box 2"/>
          <p:cNvSpPr txBox="1">
            <a:spLocks noChangeArrowheads="1"/>
          </p:cNvSpPr>
          <p:nvPr/>
        </p:nvSpPr>
        <p:spPr bwMode="auto">
          <a:xfrm>
            <a:off x="307975" y="2343150"/>
            <a:ext cx="213995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Migrant Studies</a:t>
            </a:r>
          </a:p>
        </p:txBody>
      </p:sp>
      <p:sp>
        <p:nvSpPr>
          <p:cNvPr id="8196" name="Text Box 3"/>
          <p:cNvSpPr txBox="1">
            <a:spLocks noChangeArrowheads="1"/>
          </p:cNvSpPr>
          <p:nvPr/>
        </p:nvSpPr>
        <p:spPr bwMode="auto">
          <a:xfrm>
            <a:off x="3257550" y="2362200"/>
            <a:ext cx="2798763"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Familial Aggregation</a:t>
            </a:r>
          </a:p>
        </p:txBody>
      </p:sp>
      <p:sp>
        <p:nvSpPr>
          <p:cNvPr id="8197" name="Text Box 4"/>
          <p:cNvSpPr txBox="1">
            <a:spLocks noChangeArrowheads="1"/>
          </p:cNvSpPr>
          <p:nvPr/>
        </p:nvSpPr>
        <p:spPr bwMode="auto">
          <a:xfrm>
            <a:off x="7196138" y="2362200"/>
            <a:ext cx="16383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Segregation</a:t>
            </a:r>
          </a:p>
        </p:txBody>
      </p:sp>
      <p:sp>
        <p:nvSpPr>
          <p:cNvPr id="8198" name="Text Box 5"/>
          <p:cNvSpPr txBox="1">
            <a:spLocks noChangeArrowheads="1"/>
          </p:cNvSpPr>
          <p:nvPr/>
        </p:nvSpPr>
        <p:spPr bwMode="auto">
          <a:xfrm>
            <a:off x="5337175" y="3489325"/>
            <a:ext cx="267335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 Association Studies</a:t>
            </a:r>
          </a:p>
        </p:txBody>
      </p:sp>
      <p:sp>
        <p:nvSpPr>
          <p:cNvPr id="8199" name="Text Box 6"/>
          <p:cNvSpPr txBox="1">
            <a:spLocks noChangeArrowheads="1"/>
          </p:cNvSpPr>
          <p:nvPr/>
        </p:nvSpPr>
        <p:spPr bwMode="auto">
          <a:xfrm>
            <a:off x="1631950" y="3489325"/>
            <a:ext cx="23241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Linkage Analysis</a:t>
            </a:r>
          </a:p>
        </p:txBody>
      </p:sp>
      <p:sp>
        <p:nvSpPr>
          <p:cNvPr id="8200" name="Text Box 7"/>
          <p:cNvSpPr txBox="1">
            <a:spLocks noChangeArrowheads="1"/>
          </p:cNvSpPr>
          <p:nvPr/>
        </p:nvSpPr>
        <p:spPr bwMode="auto">
          <a:xfrm>
            <a:off x="2171700" y="4765675"/>
            <a:ext cx="2286000"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2400">
                <a:solidFill>
                  <a:srgbClr val="000000"/>
                </a:solidFill>
                <a:latin typeface="Times New Roman" panose="02020603050405020304" pitchFamily="18" charset="0"/>
              </a:rPr>
              <a:t>Fine Mapping</a:t>
            </a:r>
          </a:p>
        </p:txBody>
      </p:sp>
      <p:sp>
        <p:nvSpPr>
          <p:cNvPr id="8201" name="Text Box 8"/>
          <p:cNvSpPr txBox="1">
            <a:spLocks noChangeArrowheads="1"/>
          </p:cNvSpPr>
          <p:nvPr/>
        </p:nvSpPr>
        <p:spPr bwMode="auto">
          <a:xfrm>
            <a:off x="5224463" y="4756150"/>
            <a:ext cx="1239837"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Cloning </a:t>
            </a:r>
          </a:p>
        </p:txBody>
      </p:sp>
      <p:sp>
        <p:nvSpPr>
          <p:cNvPr id="8202" name="Text Box 9"/>
          <p:cNvSpPr txBox="1">
            <a:spLocks noChangeArrowheads="1"/>
          </p:cNvSpPr>
          <p:nvPr/>
        </p:nvSpPr>
        <p:spPr bwMode="auto">
          <a:xfrm>
            <a:off x="3133725" y="1466850"/>
            <a:ext cx="3078163" cy="460375"/>
          </a:xfrm>
          <a:prstGeom prst="rect">
            <a:avLst/>
          </a:prstGeom>
          <a:noFill/>
          <a:ln w="2232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Defining the Phenotype</a:t>
            </a:r>
          </a:p>
        </p:txBody>
      </p:sp>
      <p:sp>
        <p:nvSpPr>
          <p:cNvPr id="8203" name="Text Box 10"/>
          <p:cNvSpPr txBox="1">
            <a:spLocks noChangeArrowheads="1"/>
          </p:cNvSpPr>
          <p:nvPr/>
        </p:nvSpPr>
        <p:spPr bwMode="auto">
          <a:xfrm>
            <a:off x="3568700" y="5908675"/>
            <a:ext cx="2200275" cy="4603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Times New Roman" panose="02020603050405020304" pitchFamily="18" charset="0"/>
              </a:rPr>
              <a:t>Characterization</a:t>
            </a:r>
          </a:p>
        </p:txBody>
      </p:sp>
      <p:sp>
        <p:nvSpPr>
          <p:cNvPr id="8204" name="Line 11"/>
          <p:cNvSpPr>
            <a:spLocks noChangeShapeType="1"/>
          </p:cNvSpPr>
          <p:nvPr/>
        </p:nvSpPr>
        <p:spPr bwMode="auto">
          <a:xfrm>
            <a:off x="2762250" y="2555875"/>
            <a:ext cx="4572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5" name="Line 12"/>
          <p:cNvSpPr>
            <a:spLocks noChangeShapeType="1"/>
          </p:cNvSpPr>
          <p:nvPr/>
        </p:nvSpPr>
        <p:spPr bwMode="auto">
          <a:xfrm flipH="1">
            <a:off x="4059238" y="2860675"/>
            <a:ext cx="3159125" cy="6096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6" name="Line 13"/>
          <p:cNvSpPr>
            <a:spLocks noChangeShapeType="1"/>
          </p:cNvSpPr>
          <p:nvPr/>
        </p:nvSpPr>
        <p:spPr bwMode="auto">
          <a:xfrm flipH="1">
            <a:off x="3373438" y="2860675"/>
            <a:ext cx="1254125" cy="5334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7" name="Line 14"/>
          <p:cNvSpPr>
            <a:spLocks noChangeShapeType="1"/>
          </p:cNvSpPr>
          <p:nvPr/>
        </p:nvSpPr>
        <p:spPr bwMode="auto">
          <a:xfrm>
            <a:off x="4648200" y="2841625"/>
            <a:ext cx="1181100" cy="5524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8" name="Line 15"/>
          <p:cNvSpPr>
            <a:spLocks noChangeShapeType="1"/>
          </p:cNvSpPr>
          <p:nvPr/>
        </p:nvSpPr>
        <p:spPr bwMode="auto">
          <a:xfrm>
            <a:off x="6496050" y="2613025"/>
            <a:ext cx="5334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09" name="Line 16"/>
          <p:cNvSpPr>
            <a:spLocks noChangeShapeType="1"/>
          </p:cNvSpPr>
          <p:nvPr/>
        </p:nvSpPr>
        <p:spPr bwMode="auto">
          <a:xfrm>
            <a:off x="2933700" y="4003675"/>
            <a:ext cx="228600" cy="762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0" name="Line 17"/>
          <p:cNvSpPr>
            <a:spLocks noChangeShapeType="1"/>
          </p:cNvSpPr>
          <p:nvPr/>
        </p:nvSpPr>
        <p:spPr bwMode="auto">
          <a:xfrm flipH="1">
            <a:off x="3906838" y="4003675"/>
            <a:ext cx="2473325" cy="6858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1" name="Line 18"/>
          <p:cNvSpPr>
            <a:spLocks noChangeShapeType="1"/>
          </p:cNvSpPr>
          <p:nvPr/>
        </p:nvSpPr>
        <p:spPr bwMode="auto">
          <a:xfrm flipH="1">
            <a:off x="5888038" y="4003675"/>
            <a:ext cx="568325" cy="6858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2" name="Line 19"/>
          <p:cNvSpPr>
            <a:spLocks noChangeShapeType="1"/>
          </p:cNvSpPr>
          <p:nvPr/>
        </p:nvSpPr>
        <p:spPr bwMode="auto">
          <a:xfrm>
            <a:off x="4457700" y="4994275"/>
            <a:ext cx="685800" cy="158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3" name="Line 20"/>
          <p:cNvSpPr>
            <a:spLocks noChangeShapeType="1"/>
          </p:cNvSpPr>
          <p:nvPr/>
        </p:nvSpPr>
        <p:spPr bwMode="auto">
          <a:xfrm flipH="1">
            <a:off x="4745038" y="5222875"/>
            <a:ext cx="1025525" cy="6096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14" name="Oval 21"/>
          <p:cNvSpPr>
            <a:spLocks noChangeArrowheads="1"/>
          </p:cNvSpPr>
          <p:nvPr/>
        </p:nvSpPr>
        <p:spPr bwMode="auto">
          <a:xfrm>
            <a:off x="1371600" y="2971800"/>
            <a:ext cx="6858000" cy="1600200"/>
          </a:xfrm>
          <a:prstGeom prst="ellipse">
            <a:avLst/>
          </a:prstGeom>
          <a:noFill/>
          <a:ln w="27360" cap="sq">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solidFill>
                  <a:schemeClr val="tx1"/>
                </a:solidFill>
              </a:rPr>
              <a:t>LOD score of 0.83, not definitive</a:t>
            </a:r>
          </a:p>
          <a:p>
            <a:pPr marL="457200" indent="-457200">
              <a:buFont typeface="Arial" panose="020B0604020202020204" pitchFamily="34" charset="0"/>
              <a:buChar char="•"/>
            </a:pPr>
            <a:r>
              <a:rPr lang="en-US" dirty="0" smtClean="0">
                <a:solidFill>
                  <a:schemeClr val="tx1"/>
                </a:solidFill>
              </a:rPr>
              <a:t>Suppose we had more families, LOD score of -4 (i.e., not that locus)?</a:t>
            </a:r>
          </a:p>
          <a:p>
            <a:pPr marL="457200" indent="-457200">
              <a:buFont typeface="Arial" panose="020B0604020202020204" pitchFamily="34" charset="0"/>
              <a:buChar char="•"/>
            </a:pPr>
            <a:r>
              <a:rPr lang="en-US" dirty="0" smtClean="0">
                <a:solidFill>
                  <a:schemeClr val="tx1"/>
                </a:solidFill>
              </a:rPr>
              <a:t>Test more loci?</a:t>
            </a:r>
            <a:endParaRPr lang="en-US" dirty="0">
              <a:solidFill>
                <a:schemeClr val="tx1"/>
              </a:solidFill>
            </a:endParaRPr>
          </a:p>
        </p:txBody>
      </p:sp>
    </p:spTree>
    <p:extLst>
      <p:ext uri="{BB962C8B-B14F-4D97-AF65-F5344CB8AC3E}">
        <p14:creationId xmlns:p14="http://schemas.microsoft.com/office/powerpoint/2010/main" val="3369968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Genome-wide linkage analysis</a:t>
            </a:r>
          </a:p>
        </p:txBody>
      </p:sp>
      <p:sp>
        <p:nvSpPr>
          <p:cNvPr id="55299" name="AutoShape 2"/>
          <p:cNvSpPr>
            <a:spLocks noChangeArrowheads="1"/>
          </p:cNvSpPr>
          <p:nvPr/>
        </p:nvSpPr>
        <p:spPr bwMode="auto">
          <a:xfrm>
            <a:off x="762000" y="3200400"/>
            <a:ext cx="7543800" cy="304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5300" name="Line 3"/>
          <p:cNvSpPr>
            <a:spLocks noChangeShapeType="1"/>
          </p:cNvSpPr>
          <p:nvPr/>
        </p:nvSpPr>
        <p:spPr bwMode="auto">
          <a:xfrm>
            <a:off x="9906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1" name="Line 4"/>
          <p:cNvSpPr>
            <a:spLocks noChangeShapeType="1"/>
          </p:cNvSpPr>
          <p:nvPr/>
        </p:nvSpPr>
        <p:spPr bwMode="auto">
          <a:xfrm>
            <a:off x="81534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2" name="Text Box 5"/>
          <p:cNvSpPr txBox="1">
            <a:spLocks noChangeArrowheads="1"/>
          </p:cNvSpPr>
          <p:nvPr/>
        </p:nvSpPr>
        <p:spPr bwMode="auto">
          <a:xfrm>
            <a:off x="2133600" y="1797050"/>
            <a:ext cx="4191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FF0000"/>
                </a:solidFill>
              </a:rPr>
              <a:t>Genetic Markers</a:t>
            </a:r>
          </a:p>
        </p:txBody>
      </p:sp>
      <p:sp>
        <p:nvSpPr>
          <p:cNvPr id="55303" name="Rectangle 6"/>
          <p:cNvSpPr>
            <a:spLocks noChangeArrowheads="1"/>
          </p:cNvSpPr>
          <p:nvPr/>
        </p:nvSpPr>
        <p:spPr bwMode="auto">
          <a:xfrm>
            <a:off x="2514600" y="3200400"/>
            <a:ext cx="457200" cy="304800"/>
          </a:xfrm>
          <a:prstGeom prst="rect">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5304" name="Line 7"/>
          <p:cNvSpPr>
            <a:spLocks noChangeShapeType="1"/>
          </p:cNvSpPr>
          <p:nvPr/>
        </p:nvSpPr>
        <p:spPr bwMode="auto">
          <a:xfrm>
            <a:off x="45720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5" name="Line 8"/>
          <p:cNvSpPr>
            <a:spLocks noChangeShapeType="1"/>
          </p:cNvSpPr>
          <p:nvPr/>
        </p:nvSpPr>
        <p:spPr bwMode="auto">
          <a:xfrm>
            <a:off x="53340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6" name="Line 9"/>
          <p:cNvSpPr>
            <a:spLocks noChangeShapeType="1"/>
          </p:cNvSpPr>
          <p:nvPr/>
        </p:nvSpPr>
        <p:spPr bwMode="auto">
          <a:xfrm>
            <a:off x="54864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7" name="Line 10"/>
          <p:cNvSpPr>
            <a:spLocks noChangeShapeType="1"/>
          </p:cNvSpPr>
          <p:nvPr/>
        </p:nvSpPr>
        <p:spPr bwMode="auto">
          <a:xfrm>
            <a:off x="59436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8" name="Line 11"/>
          <p:cNvSpPr>
            <a:spLocks noChangeShapeType="1"/>
          </p:cNvSpPr>
          <p:nvPr/>
        </p:nvSpPr>
        <p:spPr bwMode="auto">
          <a:xfrm>
            <a:off x="64008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9" name="Line 12"/>
          <p:cNvSpPr>
            <a:spLocks noChangeShapeType="1"/>
          </p:cNvSpPr>
          <p:nvPr/>
        </p:nvSpPr>
        <p:spPr bwMode="auto">
          <a:xfrm>
            <a:off x="67818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0" name="Line 13"/>
          <p:cNvSpPr>
            <a:spLocks noChangeShapeType="1"/>
          </p:cNvSpPr>
          <p:nvPr/>
        </p:nvSpPr>
        <p:spPr bwMode="auto">
          <a:xfrm>
            <a:off x="70866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1" name="Line 14"/>
          <p:cNvSpPr>
            <a:spLocks noChangeShapeType="1"/>
          </p:cNvSpPr>
          <p:nvPr/>
        </p:nvSpPr>
        <p:spPr bwMode="auto">
          <a:xfrm>
            <a:off x="76962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2" name="Line 15"/>
          <p:cNvSpPr>
            <a:spLocks noChangeShapeType="1"/>
          </p:cNvSpPr>
          <p:nvPr/>
        </p:nvSpPr>
        <p:spPr bwMode="auto">
          <a:xfrm>
            <a:off x="12192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3" name="Line 16"/>
          <p:cNvSpPr>
            <a:spLocks noChangeShapeType="1"/>
          </p:cNvSpPr>
          <p:nvPr/>
        </p:nvSpPr>
        <p:spPr bwMode="auto">
          <a:xfrm>
            <a:off x="19050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4" name="Line 17"/>
          <p:cNvSpPr>
            <a:spLocks noChangeShapeType="1"/>
          </p:cNvSpPr>
          <p:nvPr/>
        </p:nvSpPr>
        <p:spPr bwMode="auto">
          <a:xfrm>
            <a:off x="23622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5" name="Line 18"/>
          <p:cNvSpPr>
            <a:spLocks noChangeShapeType="1"/>
          </p:cNvSpPr>
          <p:nvPr/>
        </p:nvSpPr>
        <p:spPr bwMode="auto">
          <a:xfrm>
            <a:off x="27432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6" name="Line 19"/>
          <p:cNvSpPr>
            <a:spLocks noChangeShapeType="1"/>
          </p:cNvSpPr>
          <p:nvPr/>
        </p:nvSpPr>
        <p:spPr bwMode="auto">
          <a:xfrm>
            <a:off x="32004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7" name="Line 20"/>
          <p:cNvSpPr>
            <a:spLocks noChangeShapeType="1"/>
          </p:cNvSpPr>
          <p:nvPr/>
        </p:nvSpPr>
        <p:spPr bwMode="auto">
          <a:xfrm>
            <a:off x="34290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8" name="Line 21"/>
          <p:cNvSpPr>
            <a:spLocks noChangeShapeType="1"/>
          </p:cNvSpPr>
          <p:nvPr/>
        </p:nvSpPr>
        <p:spPr bwMode="auto">
          <a:xfrm>
            <a:off x="4114800" y="2590800"/>
            <a:ext cx="1588" cy="4572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9" name="Rectangle 22"/>
          <p:cNvSpPr>
            <a:spLocks noChangeArrowheads="1"/>
          </p:cNvSpPr>
          <p:nvPr/>
        </p:nvSpPr>
        <p:spPr bwMode="auto">
          <a:xfrm>
            <a:off x="3886200" y="3200400"/>
            <a:ext cx="457200" cy="304800"/>
          </a:xfrm>
          <a:prstGeom prst="rect">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5320" name="Rectangle 23"/>
          <p:cNvSpPr>
            <a:spLocks noChangeArrowheads="1"/>
          </p:cNvSpPr>
          <p:nvPr/>
        </p:nvSpPr>
        <p:spPr bwMode="auto">
          <a:xfrm>
            <a:off x="6096000" y="3200400"/>
            <a:ext cx="457200" cy="304800"/>
          </a:xfrm>
          <a:prstGeom prst="rect">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9720" name="Line 24"/>
          <p:cNvSpPr>
            <a:spLocks noChangeShapeType="1"/>
          </p:cNvSpPr>
          <p:nvPr/>
        </p:nvSpPr>
        <p:spPr bwMode="auto">
          <a:xfrm flipV="1">
            <a:off x="4114800" y="3649663"/>
            <a:ext cx="1588" cy="47307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1" name="Line 25"/>
          <p:cNvSpPr>
            <a:spLocks noChangeShapeType="1"/>
          </p:cNvSpPr>
          <p:nvPr/>
        </p:nvSpPr>
        <p:spPr bwMode="auto">
          <a:xfrm flipV="1">
            <a:off x="6324600" y="3649663"/>
            <a:ext cx="1588" cy="47307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2" name="Line 26"/>
          <p:cNvSpPr>
            <a:spLocks noChangeShapeType="1"/>
          </p:cNvSpPr>
          <p:nvPr/>
        </p:nvSpPr>
        <p:spPr bwMode="auto">
          <a:xfrm flipV="1">
            <a:off x="2743200" y="3649663"/>
            <a:ext cx="1588" cy="47307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3" name="Line 27"/>
          <p:cNvSpPr>
            <a:spLocks noChangeShapeType="1"/>
          </p:cNvSpPr>
          <p:nvPr/>
        </p:nvSpPr>
        <p:spPr bwMode="auto">
          <a:xfrm flipV="1">
            <a:off x="4114800" y="3649663"/>
            <a:ext cx="1588" cy="47307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4" name="Line 28"/>
          <p:cNvSpPr>
            <a:spLocks noChangeShapeType="1"/>
          </p:cNvSpPr>
          <p:nvPr/>
        </p:nvSpPr>
        <p:spPr bwMode="auto">
          <a:xfrm flipV="1">
            <a:off x="6324600" y="3649663"/>
            <a:ext cx="1588" cy="47307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5" name="Line 29"/>
          <p:cNvSpPr>
            <a:spLocks noChangeShapeType="1"/>
          </p:cNvSpPr>
          <p:nvPr/>
        </p:nvSpPr>
        <p:spPr bwMode="auto">
          <a:xfrm flipV="1">
            <a:off x="2743200" y="3649663"/>
            <a:ext cx="1588" cy="473075"/>
          </a:xfrm>
          <a:prstGeom prst="line">
            <a:avLst/>
          </a:prstGeom>
          <a:noFill/>
          <a:ln w="38160" cap="sq">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6" name="Text Box 30"/>
          <p:cNvSpPr txBox="1">
            <a:spLocks noChangeArrowheads="1"/>
          </p:cNvSpPr>
          <p:nvPr/>
        </p:nvSpPr>
        <p:spPr bwMode="auto">
          <a:xfrm>
            <a:off x="1905000" y="4343400"/>
            <a:ext cx="3200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9999"/>
                </a:solidFill>
              </a:rPr>
              <a:t>Genes</a:t>
            </a:r>
          </a:p>
        </p:txBody>
      </p:sp>
      <p:sp>
        <p:nvSpPr>
          <p:cNvPr id="29727" name="Line 31"/>
          <p:cNvSpPr>
            <a:spLocks noChangeShapeType="1"/>
          </p:cNvSpPr>
          <p:nvPr/>
        </p:nvSpPr>
        <p:spPr bwMode="auto">
          <a:xfrm flipV="1">
            <a:off x="4114800" y="3649663"/>
            <a:ext cx="1588" cy="473075"/>
          </a:xfrm>
          <a:prstGeom prst="line">
            <a:avLst/>
          </a:prstGeom>
          <a:noFill/>
          <a:ln w="38160" cap="sq">
            <a:solidFill>
              <a:srgbClr val="0099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8" name="Line 32"/>
          <p:cNvSpPr>
            <a:spLocks noChangeShapeType="1"/>
          </p:cNvSpPr>
          <p:nvPr/>
        </p:nvSpPr>
        <p:spPr bwMode="auto">
          <a:xfrm flipV="1">
            <a:off x="6324600" y="3649663"/>
            <a:ext cx="1588" cy="473075"/>
          </a:xfrm>
          <a:prstGeom prst="line">
            <a:avLst/>
          </a:prstGeom>
          <a:noFill/>
          <a:ln w="38160" cap="sq">
            <a:solidFill>
              <a:srgbClr val="0099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29" name="Line 33"/>
          <p:cNvSpPr>
            <a:spLocks noChangeShapeType="1"/>
          </p:cNvSpPr>
          <p:nvPr/>
        </p:nvSpPr>
        <p:spPr bwMode="auto">
          <a:xfrm flipV="1">
            <a:off x="2743200" y="3649663"/>
            <a:ext cx="1588" cy="473075"/>
          </a:xfrm>
          <a:prstGeom prst="line">
            <a:avLst/>
          </a:prstGeom>
          <a:noFill/>
          <a:ln w="38160" cap="sq">
            <a:solidFill>
              <a:srgbClr val="0099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p:cNvSpPr txBox="1"/>
          <p:nvPr/>
        </p:nvSpPr>
        <p:spPr>
          <a:xfrm>
            <a:off x="381000" y="6248400"/>
            <a:ext cx="8763000" cy="369332"/>
          </a:xfrm>
          <a:prstGeom prst="rect">
            <a:avLst/>
          </a:prstGeom>
          <a:noFill/>
        </p:spPr>
        <p:txBody>
          <a:bodyPr wrap="square" rtlCol="0">
            <a:spAutoFit/>
          </a:bodyPr>
          <a:lstStyle/>
          <a:p>
            <a:r>
              <a:rPr lang="en-US" i="1" dirty="0" smtClean="0">
                <a:solidFill>
                  <a:schemeClr val="tx1"/>
                </a:solidFill>
              </a:rPr>
              <a:t>(Markers can be much less dense than genome-wide association studies later on…)</a:t>
            </a:r>
            <a:endParaRPr lang="en-US" i="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withEffect">
                                  <p:stCondLst>
                                    <p:cond delay="0"/>
                                  </p:stCondLst>
                                  <p:childTnLst>
                                    <p:set>
                                      <p:cBhvr additive="repl">
                                        <p:cTn id="6" dur="1" fill="hold">
                                          <p:stCondLst>
                                            <p:cond delay="0"/>
                                          </p:stCondLst>
                                        </p:cTn>
                                        <p:tgtEl>
                                          <p:spTgt spid="29720"/>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29721"/>
                                        </p:tgtEl>
                                        <p:attrNameLst>
                                          <p:attrName>style.visibility</p:attrName>
                                        </p:attrNameLst>
                                      </p:cBhvr>
                                      <p:to>
                                        <p:strVal val="visible"/>
                                      </p:to>
                                    </p:set>
                                  </p:childTnLst>
                                </p:cTn>
                              </p:par>
                              <p:par>
                                <p:cTn id="9" presetID="1" presetClass="entr" fill="hold" grpId="0" nodeType="withEffect">
                                  <p:stCondLst>
                                    <p:cond delay="0"/>
                                  </p:stCondLst>
                                  <p:childTnLst>
                                    <p:set>
                                      <p:cBhvr additive="repl">
                                        <p:cTn id="10" dur="1" fill="hold">
                                          <p:stCondLst>
                                            <p:cond delay="0"/>
                                          </p:stCondLst>
                                        </p:cTn>
                                        <p:tgtEl>
                                          <p:spTgt spid="29722"/>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29723"/>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29724"/>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29725"/>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29727"/>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29728"/>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29726"/>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29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0" grpId="0" animBg="1"/>
      <p:bldP spid="29721" grpId="0" animBg="1"/>
      <p:bldP spid="29722" grpId="0" animBg="1"/>
      <p:bldP spid="29723" grpId="0" animBg="1"/>
      <p:bldP spid="29724" grpId="0" animBg="1"/>
      <p:bldP spid="29725" grpId="0" animBg="1"/>
      <p:bldP spid="29727" grpId="0" animBg="1"/>
      <p:bldP spid="29728" grpId="0" animBg="1"/>
      <p:bldP spid="297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Human Linkage Analysis</a:t>
            </a:r>
          </a:p>
        </p:txBody>
      </p:sp>
      <p:sp>
        <p:nvSpPr>
          <p:cNvPr id="53251"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1pPr>
            <a:lvl2pPr marL="735013" indent="-301625">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35013" algn="l"/>
                <a:tab pos="1192213" algn="l"/>
                <a:tab pos="1649413" algn="l"/>
                <a:tab pos="2106613" algn="l"/>
                <a:tab pos="2563813" algn="l"/>
                <a:tab pos="3021013" algn="l"/>
                <a:tab pos="3478213" algn="l"/>
                <a:tab pos="3935413" algn="l"/>
                <a:tab pos="4392613" algn="l"/>
                <a:tab pos="4849813" algn="l"/>
                <a:tab pos="5307013" algn="l"/>
                <a:tab pos="5764213" algn="l"/>
                <a:tab pos="6221413" algn="l"/>
                <a:tab pos="6678613" algn="l"/>
                <a:tab pos="7135813" algn="l"/>
                <a:tab pos="7593013" algn="l"/>
                <a:tab pos="8050213" algn="l"/>
                <a:tab pos="8507413" algn="l"/>
                <a:tab pos="8964613" algn="l"/>
                <a:tab pos="9421813" algn="l"/>
                <a:tab pos="9879013" algn="l"/>
              </a:tabLst>
              <a:defRPr>
                <a:solidFill>
                  <a:schemeClr val="bg1"/>
                </a:solidFill>
                <a:latin typeface="Arial" panose="020B0604020202020204" pitchFamily="34" charset="0"/>
                <a:ea typeface="Microsoft YaHei" panose="020B0503020204020204" pitchFamily="34" charset="-122"/>
              </a:defRPr>
            </a:lvl9pPr>
          </a:lstStyle>
          <a:p>
            <a:pPr lvl="1" eaLnBrk="1" hangingPunct="1">
              <a:lnSpc>
                <a:spcPct val="95000"/>
              </a:lnSpc>
              <a:spcBef>
                <a:spcPts val="800"/>
              </a:spcBef>
              <a:buFont typeface="Arial" panose="020B0604020202020204" pitchFamily="34" charset="0"/>
              <a:buChar char="•"/>
            </a:pPr>
            <a:r>
              <a:rPr lang="en-US" altLang="en-US" sz="3200">
                <a:solidFill>
                  <a:srgbClr val="000000"/>
                </a:solidFill>
              </a:rPr>
              <a:t>RFLP Markers for Linkage (1980)</a:t>
            </a:r>
          </a:p>
          <a:p>
            <a:pPr lvl="1" eaLnBrk="1" hangingPunct="1">
              <a:lnSpc>
                <a:spcPct val="95000"/>
              </a:lnSpc>
              <a:spcBef>
                <a:spcPts val="800"/>
              </a:spcBef>
              <a:buFont typeface="Arial" panose="020B0604020202020204" pitchFamily="34" charset="0"/>
              <a:buChar char="•"/>
            </a:pPr>
            <a:r>
              <a:rPr lang="en-US" altLang="en-US" sz="3200">
                <a:solidFill>
                  <a:srgbClr val="000000"/>
                </a:solidFill>
              </a:rPr>
              <a:t>Huntington’s Disease Linkage (1983)</a:t>
            </a:r>
          </a:p>
          <a:p>
            <a:pPr lvl="1" eaLnBrk="1" hangingPunct="1">
              <a:lnSpc>
                <a:spcPct val="95000"/>
              </a:lnSpc>
              <a:spcBef>
                <a:spcPts val="800"/>
              </a:spcBef>
              <a:buFont typeface="Arial" panose="020B0604020202020204" pitchFamily="34" charset="0"/>
              <a:buChar char="•"/>
            </a:pPr>
            <a:r>
              <a:rPr lang="en-US" altLang="en-US" sz="3200">
                <a:solidFill>
                  <a:srgbClr val="000000"/>
                </a:solidFill>
              </a:rPr>
              <a:t>Cystic Fibrosis Linkage (1985)</a:t>
            </a:r>
          </a:p>
          <a:p>
            <a:pPr lvl="1" eaLnBrk="1" hangingPunct="1">
              <a:lnSpc>
                <a:spcPct val="95000"/>
              </a:lnSpc>
              <a:spcBef>
                <a:spcPts val="800"/>
              </a:spcBef>
              <a:buFont typeface="Arial" panose="020B0604020202020204" pitchFamily="34" charset="0"/>
              <a:buChar char="•"/>
            </a:pPr>
            <a:r>
              <a:rPr lang="en-US" altLang="en-US" sz="3200">
                <a:solidFill>
                  <a:srgbClr val="000000"/>
                </a:solidFill>
              </a:rPr>
              <a:t>Cystic Fibrosis Gene (1989)</a:t>
            </a:r>
          </a:p>
          <a:p>
            <a:pPr lvl="1" eaLnBrk="1" hangingPunct="1">
              <a:lnSpc>
                <a:spcPct val="95000"/>
              </a:lnSpc>
              <a:spcBef>
                <a:spcPts val="800"/>
              </a:spcBef>
              <a:buFont typeface="Arial" panose="020B0604020202020204" pitchFamily="34" charset="0"/>
              <a:buChar char="•"/>
            </a:pPr>
            <a:r>
              <a:rPr lang="en-US" altLang="en-US" sz="3200">
                <a:solidFill>
                  <a:srgbClr val="000000"/>
                </a:solidFill>
              </a:rPr>
              <a:t>Huntington’s Disease Gene (1993)</a:t>
            </a:r>
          </a:p>
          <a:p>
            <a:pPr eaLnBrk="1" hangingPunct="1">
              <a:spcBef>
                <a:spcPts val="800"/>
              </a:spcBef>
              <a:buClrTx/>
              <a:buFontTx/>
              <a:buNone/>
            </a:pPr>
            <a:endParaRPr lang="en-US" altLang="en-US" sz="3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sz="4400" smtClean="0">
                <a:effectLst>
                  <a:outerShdw blurRad="38100" dist="38100" dir="2700000" algn="tl">
                    <a:srgbClr val="C0C0C0"/>
                  </a:outerShdw>
                </a:effectLst>
              </a:rPr>
              <a:t>PTC Linkage Analysis</a:t>
            </a:r>
          </a:p>
        </p:txBody>
      </p:sp>
      <p:cxnSp>
        <p:nvCxnSpPr>
          <p:cNvPr id="31746" name="AutoShape 2"/>
          <p:cNvCxnSpPr>
            <a:cxnSpLocks noChangeShapeType="1"/>
          </p:cNvCxnSpPr>
          <p:nvPr/>
        </p:nvCxnSpPr>
        <p:spPr bwMode="auto">
          <a:xfrm>
            <a:off x="1371600" y="4648200"/>
            <a:ext cx="7010400" cy="1588"/>
          </a:xfrm>
          <a:prstGeom prst="straightConnector1">
            <a:avLst/>
          </a:prstGeom>
          <a:noFill/>
          <a:ln w="25560" cap="sq">
            <a:solidFill>
              <a:srgbClr val="FF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59396" name="Object 3"/>
          <p:cNvGraphicFramePr>
            <a:graphicFrameLocks noChangeAspect="1"/>
          </p:cNvGraphicFramePr>
          <p:nvPr/>
        </p:nvGraphicFramePr>
        <p:xfrm>
          <a:off x="863600" y="1187450"/>
          <a:ext cx="7640638" cy="5997575"/>
        </p:xfrm>
        <a:graphic>
          <a:graphicData uri="http://schemas.openxmlformats.org/presentationml/2006/ole">
            <mc:AlternateContent xmlns:mc="http://schemas.openxmlformats.org/markup-compatibility/2006">
              <mc:Choice xmlns:v="urn:schemas-microsoft-com:vml" Requires="v">
                <p:oleObj spid="_x0000_s59409" r:id="rId4" imgW="7640640" imgH="5997600" progId="">
                  <p:embed/>
                </p:oleObj>
              </mc:Choice>
              <mc:Fallback>
                <p:oleObj r:id="rId4" imgW="7640640" imgH="59976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1187450"/>
                        <a:ext cx="7640638" cy="5997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7" name="Line 4"/>
          <p:cNvSpPr>
            <a:spLocks noChangeShapeType="1"/>
          </p:cNvSpPr>
          <p:nvPr/>
        </p:nvSpPr>
        <p:spPr bwMode="auto">
          <a:xfrm flipV="1">
            <a:off x="349250" y="4652963"/>
            <a:ext cx="979488" cy="1971675"/>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398" name="Text Box 5"/>
          <p:cNvSpPr txBox="1">
            <a:spLocks noChangeArrowheads="1"/>
          </p:cNvSpPr>
          <p:nvPr/>
        </p:nvSpPr>
        <p:spPr bwMode="auto">
          <a:xfrm rot="-3840000">
            <a:off x="-262731" y="5180806"/>
            <a:ext cx="2200275"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FF0000"/>
                </a:solidFill>
              </a:rPr>
              <a:t>LOD Score</a:t>
            </a:r>
          </a:p>
          <a:p>
            <a:pPr eaLnBrk="1" hangingPunct="1">
              <a:buClrTx/>
              <a:buFontTx/>
              <a:buNone/>
            </a:pPr>
            <a:r>
              <a:rPr lang="en-US" altLang="en-US">
                <a:solidFill>
                  <a:srgbClr val="FF0000"/>
                </a:solidFill>
              </a:rPr>
              <a:t>of 3 or higher</a:t>
            </a:r>
          </a:p>
          <a:p>
            <a:pPr eaLnBrk="1" hangingPunct="1">
              <a:buClrTx/>
              <a:buFontTx/>
              <a:buNone/>
            </a:pPr>
            <a:r>
              <a:rPr lang="en-US" altLang="en-US">
                <a:solidFill>
                  <a:srgbClr val="FF0000"/>
                </a:solidFill>
              </a:rPr>
              <a:t>is significant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sz="3600" smtClean="0">
                <a:effectLst>
                  <a:outerShdw blurRad="38100" dist="38100" dir="2700000" algn="tl">
                    <a:srgbClr val="C0C0C0"/>
                  </a:outerShdw>
                </a:effectLst>
              </a:rPr>
              <a:t>After you have found a linkage peak: Fine Mapping (more details later)</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543800" cy="412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AutoShape 3"/>
          <p:cNvSpPr>
            <a:spLocks/>
          </p:cNvSpPr>
          <p:nvPr/>
        </p:nvSpPr>
        <p:spPr bwMode="auto">
          <a:xfrm rot="5400000">
            <a:off x="4346575" y="-1135062"/>
            <a:ext cx="457200" cy="7620000"/>
          </a:xfrm>
          <a:prstGeom prst="leftBrace">
            <a:avLst>
              <a:gd name="adj1" fmla="val 138889"/>
              <a:gd name="adj2" fmla="val 27907"/>
            </a:avLst>
          </a:prstGeom>
          <a:noFill/>
          <a:ln w="255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eaLnBrk="1" hangingPunct="1">
              <a:buClr>
                <a:srgbClr val="000000"/>
              </a:buClr>
              <a:buSzPct val="100000"/>
              <a:buFont typeface="Times New Roman" panose="02020603050405020304" pitchFamily="18" charset="0"/>
              <a:buNone/>
            </a:pPr>
            <a:endParaRPr lang="en-US" altLang="en-US"/>
          </a:p>
        </p:txBody>
      </p:sp>
      <p:sp>
        <p:nvSpPr>
          <p:cNvPr id="32772" name="Text Box 4"/>
          <p:cNvSpPr txBox="1">
            <a:spLocks noChangeArrowheads="1"/>
          </p:cNvSpPr>
          <p:nvPr/>
        </p:nvSpPr>
        <p:spPr bwMode="auto">
          <a:xfrm>
            <a:off x="5105400" y="1828800"/>
            <a:ext cx="3200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000"/>
              </a:spcBef>
              <a:buClrTx/>
              <a:buFontTx/>
              <a:buNone/>
            </a:pPr>
            <a:r>
              <a:rPr lang="en-US" altLang="en-US" sz="3200">
                <a:solidFill>
                  <a:srgbClr val="FF0000"/>
                </a:solidFill>
              </a:rPr>
              <a:t>Linkage markers</a:t>
            </a:r>
          </a:p>
        </p:txBody>
      </p:sp>
      <p:sp>
        <p:nvSpPr>
          <p:cNvPr id="32773" name="Text Box 5"/>
          <p:cNvSpPr txBox="1">
            <a:spLocks noChangeArrowheads="1"/>
          </p:cNvSpPr>
          <p:nvPr/>
        </p:nvSpPr>
        <p:spPr bwMode="auto">
          <a:xfrm>
            <a:off x="304800" y="4876800"/>
            <a:ext cx="1524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000"/>
              </a:spcBef>
              <a:buClrTx/>
              <a:buFontTx/>
              <a:buNone/>
            </a:pPr>
            <a:r>
              <a:rPr lang="en-US" altLang="en-US" sz="3200">
                <a:solidFill>
                  <a:srgbClr val="009999"/>
                </a:solidFill>
              </a:rPr>
              <a:t>Genes</a:t>
            </a:r>
          </a:p>
        </p:txBody>
      </p:sp>
      <p:sp>
        <p:nvSpPr>
          <p:cNvPr id="32774" name="AutoShape 6"/>
          <p:cNvSpPr>
            <a:spLocks/>
          </p:cNvSpPr>
          <p:nvPr/>
        </p:nvSpPr>
        <p:spPr bwMode="auto">
          <a:xfrm>
            <a:off x="2057400" y="4343400"/>
            <a:ext cx="457200" cy="1676400"/>
          </a:xfrm>
          <a:prstGeom prst="leftBrace">
            <a:avLst>
              <a:gd name="adj1" fmla="val 30556"/>
              <a:gd name="adj2" fmla="val 50000"/>
            </a:avLst>
          </a:prstGeom>
          <a:noFill/>
          <a:ln w="25560" cap="sq">
            <a:solidFill>
              <a:srgbClr val="0099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61448" name="Text Box 7"/>
          <p:cNvSpPr txBox="1">
            <a:spLocks noChangeArrowheads="1"/>
          </p:cNvSpPr>
          <p:nvPr/>
        </p:nvSpPr>
        <p:spPr bwMode="auto">
          <a:xfrm>
            <a:off x="5102225" y="6172200"/>
            <a:ext cx="3381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Kim et al. Science 2003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32773"/>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4724400" cy="3767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Text Box 2"/>
          <p:cNvSpPr txBox="1">
            <a:spLocks noChangeArrowheads="1"/>
          </p:cNvSpPr>
          <p:nvPr/>
        </p:nvSpPr>
        <p:spPr bwMode="auto">
          <a:xfrm>
            <a:off x="152400" y="182563"/>
            <a:ext cx="5624513"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TAS2R38 Receptor Structure</a:t>
            </a:r>
          </a:p>
        </p:txBody>
      </p:sp>
      <p:sp>
        <p:nvSpPr>
          <p:cNvPr id="65540" name="Text Box 3"/>
          <p:cNvSpPr txBox="1">
            <a:spLocks noChangeArrowheads="1"/>
          </p:cNvSpPr>
          <p:nvPr/>
        </p:nvSpPr>
        <p:spPr bwMode="auto">
          <a:xfrm>
            <a:off x="4344988" y="6026150"/>
            <a:ext cx="3806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Kim et al. J Dent Res 2004</a:t>
            </a:r>
          </a:p>
        </p:txBody>
      </p:sp>
      <p:sp>
        <p:nvSpPr>
          <p:cNvPr id="65541" name="Oval 4"/>
          <p:cNvSpPr>
            <a:spLocks noChangeArrowheads="1"/>
          </p:cNvSpPr>
          <p:nvPr/>
        </p:nvSpPr>
        <p:spPr bwMode="auto">
          <a:xfrm>
            <a:off x="3048000" y="4724400"/>
            <a:ext cx="152400" cy="1524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65542" name="Oval 5"/>
          <p:cNvSpPr>
            <a:spLocks noChangeArrowheads="1"/>
          </p:cNvSpPr>
          <p:nvPr/>
        </p:nvSpPr>
        <p:spPr bwMode="auto">
          <a:xfrm>
            <a:off x="5410200" y="3733800"/>
            <a:ext cx="152400" cy="1524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65543" name="Oval 6"/>
          <p:cNvSpPr>
            <a:spLocks noChangeArrowheads="1"/>
          </p:cNvSpPr>
          <p:nvPr/>
        </p:nvSpPr>
        <p:spPr bwMode="auto">
          <a:xfrm>
            <a:off x="5791200" y="4114800"/>
            <a:ext cx="152400" cy="1524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65544" name="Text Box 7"/>
          <p:cNvSpPr txBox="1">
            <a:spLocks noChangeArrowheads="1"/>
          </p:cNvSpPr>
          <p:nvPr/>
        </p:nvSpPr>
        <p:spPr bwMode="auto">
          <a:xfrm>
            <a:off x="1447800" y="4724400"/>
            <a:ext cx="1752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rs713598</a:t>
            </a:r>
          </a:p>
        </p:txBody>
      </p:sp>
      <p:sp>
        <p:nvSpPr>
          <p:cNvPr id="65545" name="Text Box 8"/>
          <p:cNvSpPr txBox="1">
            <a:spLocks noChangeArrowheads="1"/>
          </p:cNvSpPr>
          <p:nvPr/>
        </p:nvSpPr>
        <p:spPr bwMode="auto">
          <a:xfrm>
            <a:off x="5334000" y="2819400"/>
            <a:ext cx="17986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rs1726866</a:t>
            </a:r>
          </a:p>
        </p:txBody>
      </p:sp>
      <p:sp>
        <p:nvSpPr>
          <p:cNvPr id="65546" name="Text Box 9"/>
          <p:cNvSpPr txBox="1">
            <a:spLocks noChangeArrowheads="1"/>
          </p:cNvSpPr>
          <p:nvPr/>
        </p:nvSpPr>
        <p:spPr bwMode="auto">
          <a:xfrm>
            <a:off x="6248400" y="3805238"/>
            <a:ext cx="20732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rs10246939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304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3 SNPs form 3 Haplotypes</a:t>
            </a:r>
          </a:p>
        </p:txBody>
      </p:sp>
      <p:sp>
        <p:nvSpPr>
          <p:cNvPr id="67587" name="Text Box 2"/>
          <p:cNvSpPr txBox="1">
            <a:spLocks noChangeArrowheads="1"/>
          </p:cNvSpPr>
          <p:nvPr/>
        </p:nvSpPr>
        <p:spPr bwMode="auto">
          <a:xfrm>
            <a:off x="457200" y="2667000"/>
            <a:ext cx="85407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4963">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052050" algn="l"/>
                <a:tab pos="10509250" algn="l"/>
                <a:tab pos="10510838" algn="l"/>
                <a:tab pos="10512425" algn="l"/>
                <a:tab pos="1051401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800"/>
              </a:spcBef>
              <a:buClrTx/>
              <a:buFontTx/>
              <a:buNone/>
            </a:pPr>
            <a:r>
              <a:rPr lang="en-US" altLang="en-US" sz="3200">
                <a:solidFill>
                  <a:srgbClr val="000000"/>
                </a:solidFill>
              </a:rPr>
              <a:t>P							A	V</a:t>
            </a:r>
          </a:p>
        </p:txBody>
      </p:sp>
      <p:sp>
        <p:nvSpPr>
          <p:cNvPr id="67588" name="Line 3"/>
          <p:cNvSpPr>
            <a:spLocks noChangeShapeType="1"/>
          </p:cNvSpPr>
          <p:nvPr/>
        </p:nvSpPr>
        <p:spPr bwMode="auto">
          <a:xfrm>
            <a:off x="457200" y="2667000"/>
            <a:ext cx="8229600" cy="1588"/>
          </a:xfrm>
          <a:prstGeom prst="line">
            <a:avLst/>
          </a:prstGeom>
          <a:noFill/>
          <a:ln w="7632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9" name="Line 4"/>
          <p:cNvSpPr>
            <a:spLocks noChangeShapeType="1"/>
          </p:cNvSpPr>
          <p:nvPr/>
        </p:nvSpPr>
        <p:spPr bwMode="auto">
          <a:xfrm>
            <a:off x="457200" y="4343400"/>
            <a:ext cx="8229600" cy="1588"/>
          </a:xfrm>
          <a:prstGeom prst="line">
            <a:avLst/>
          </a:prstGeom>
          <a:noFill/>
          <a:ln w="76320" cap="sq">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0" name="Line 5"/>
          <p:cNvSpPr>
            <a:spLocks noChangeShapeType="1"/>
          </p:cNvSpPr>
          <p:nvPr/>
        </p:nvSpPr>
        <p:spPr bwMode="auto">
          <a:xfrm>
            <a:off x="2743200" y="5791200"/>
            <a:ext cx="5943600" cy="1588"/>
          </a:xfrm>
          <a:prstGeom prst="line">
            <a:avLst/>
          </a:prstGeom>
          <a:noFill/>
          <a:ln w="76320" cap="sq">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1" name="Rectangle 6"/>
          <p:cNvSpPr>
            <a:spLocks noChangeArrowheads="1"/>
          </p:cNvSpPr>
          <p:nvPr/>
        </p:nvSpPr>
        <p:spPr bwMode="auto">
          <a:xfrm>
            <a:off x="457200" y="4343400"/>
            <a:ext cx="8229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3200">
                <a:solidFill>
                  <a:srgbClr val="000000"/>
                </a:solidFill>
                <a:ea typeface="ＭＳ Ｐゴシック" panose="020B0600070205080204" pitchFamily="34" charset="-128"/>
              </a:rPr>
              <a:t>A						V	I</a:t>
            </a:r>
          </a:p>
        </p:txBody>
      </p:sp>
      <p:sp>
        <p:nvSpPr>
          <p:cNvPr id="67592" name="Rectangle 7"/>
          <p:cNvSpPr>
            <a:spLocks noChangeArrowheads="1"/>
          </p:cNvSpPr>
          <p:nvPr/>
        </p:nvSpPr>
        <p:spPr bwMode="auto">
          <a:xfrm>
            <a:off x="457200" y="5791200"/>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3200">
                <a:solidFill>
                  <a:srgbClr val="000000"/>
                </a:solidFill>
                <a:ea typeface="ＭＳ Ｐゴシック" panose="020B0600070205080204" pitchFamily="34" charset="-128"/>
              </a:rPr>
              <a:t>A						A	V</a:t>
            </a:r>
          </a:p>
        </p:txBody>
      </p:sp>
      <p:sp>
        <p:nvSpPr>
          <p:cNvPr id="67593" name="Line 8"/>
          <p:cNvSpPr>
            <a:spLocks noChangeShapeType="1"/>
          </p:cNvSpPr>
          <p:nvPr/>
        </p:nvSpPr>
        <p:spPr bwMode="auto">
          <a:xfrm>
            <a:off x="457200" y="5791200"/>
            <a:ext cx="2286000" cy="1588"/>
          </a:xfrm>
          <a:prstGeom prst="line">
            <a:avLst/>
          </a:prstGeom>
          <a:noFill/>
          <a:ln w="76320" cap="sq">
            <a:solidFill>
              <a:srgbClr val="3399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Rectangle 9"/>
          <p:cNvSpPr>
            <a:spLocks noChangeArrowheads="1"/>
          </p:cNvSpPr>
          <p:nvPr/>
        </p:nvSpPr>
        <p:spPr bwMode="auto">
          <a:xfrm>
            <a:off x="457200" y="2133600"/>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ea typeface="ＭＳ Ｐゴシック" panose="020B0600070205080204" pitchFamily="34" charset="-128"/>
              </a:rPr>
              <a:t>Taster</a:t>
            </a:r>
          </a:p>
        </p:txBody>
      </p:sp>
      <p:sp>
        <p:nvSpPr>
          <p:cNvPr id="67595" name="Rectangle 10"/>
          <p:cNvSpPr>
            <a:spLocks noChangeArrowheads="1"/>
          </p:cNvSpPr>
          <p:nvPr/>
        </p:nvSpPr>
        <p:spPr bwMode="auto">
          <a:xfrm>
            <a:off x="533400" y="3810000"/>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ea typeface="ＭＳ Ｐゴシック" panose="020B0600070205080204" pitchFamily="34" charset="-128"/>
              </a:rPr>
              <a:t>Non-taster</a:t>
            </a:r>
          </a:p>
        </p:txBody>
      </p:sp>
      <p:sp>
        <p:nvSpPr>
          <p:cNvPr id="67596" name="Rectangle 11"/>
          <p:cNvSpPr>
            <a:spLocks noChangeArrowheads="1"/>
          </p:cNvSpPr>
          <p:nvPr/>
        </p:nvSpPr>
        <p:spPr bwMode="auto">
          <a:xfrm>
            <a:off x="533400" y="5257800"/>
            <a:ext cx="8229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ea typeface="ＭＳ Ｐゴシック" panose="020B0600070205080204" pitchFamily="34" charset="-128"/>
              </a:rPr>
              <a:t>Rare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Predicted Effect of the 3 SNPs</a:t>
            </a:r>
          </a:p>
        </p:txBody>
      </p:sp>
      <p:grpSp>
        <p:nvGrpSpPr>
          <p:cNvPr id="69635" name="Group 2"/>
          <p:cNvGrpSpPr>
            <a:grpSpLocks/>
          </p:cNvGrpSpPr>
          <p:nvPr/>
        </p:nvGrpSpPr>
        <p:grpSpPr bwMode="auto">
          <a:xfrm>
            <a:off x="1295400" y="2514600"/>
            <a:ext cx="9059863" cy="1687513"/>
            <a:chOff x="816" y="1584"/>
            <a:chExt cx="5707" cy="1063"/>
          </a:xfrm>
        </p:grpSpPr>
        <p:graphicFrame>
          <p:nvGraphicFramePr>
            <p:cNvPr id="69636" name="Object 3"/>
            <p:cNvGraphicFramePr>
              <a:graphicFrameLocks noChangeAspect="1"/>
            </p:cNvGraphicFramePr>
            <p:nvPr/>
          </p:nvGraphicFramePr>
          <p:xfrm>
            <a:off x="816" y="1584"/>
            <a:ext cx="5707" cy="1063"/>
          </p:xfrm>
          <a:graphic>
            <a:graphicData uri="http://schemas.openxmlformats.org/presentationml/2006/ole">
              <mc:AlternateContent xmlns:mc="http://schemas.openxmlformats.org/markup-compatibility/2006">
                <mc:Choice xmlns:v="urn:schemas-microsoft-com:vml" Requires="v">
                  <p:oleObj spid="_x0000_s69648" r:id="rId4" imgW="4387680" imgH="834840" progId="">
                    <p:embed/>
                  </p:oleObj>
                </mc:Choice>
                <mc:Fallback>
                  <p:oleObj r:id="rId4" imgW="4387680" imgH="8348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584"/>
                          <a:ext cx="5707" cy="1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7" name="Text Box 4"/>
            <p:cNvSpPr txBox="1">
              <a:spLocks noChangeArrowheads="1"/>
            </p:cNvSpPr>
            <p:nvPr/>
          </p:nvSpPr>
          <p:spPr bwMode="auto">
            <a:xfrm>
              <a:off x="816" y="1584"/>
              <a:ext cx="5707" cy="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1682" name="Group 1"/>
          <p:cNvGrpSpPr>
            <a:grpSpLocks/>
          </p:cNvGrpSpPr>
          <p:nvPr/>
        </p:nvGrpSpPr>
        <p:grpSpPr bwMode="auto">
          <a:xfrm>
            <a:off x="747713" y="431800"/>
            <a:ext cx="7932737" cy="6016625"/>
            <a:chOff x="471" y="272"/>
            <a:chExt cx="4997" cy="3790"/>
          </a:xfrm>
        </p:grpSpPr>
        <p:sp>
          <p:nvSpPr>
            <p:cNvPr id="71684" name="Text Box 2"/>
            <p:cNvSpPr txBox="1">
              <a:spLocks noChangeArrowheads="1"/>
            </p:cNvSpPr>
            <p:nvPr/>
          </p:nvSpPr>
          <p:spPr bwMode="auto">
            <a:xfrm>
              <a:off x="480" y="912"/>
              <a:ext cx="4988" cy="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aphicFrame>
          <p:nvGraphicFramePr>
            <p:cNvPr id="71685" name="Object 3"/>
            <p:cNvGraphicFramePr>
              <a:graphicFrameLocks noChangeAspect="1"/>
            </p:cNvGraphicFramePr>
            <p:nvPr/>
          </p:nvGraphicFramePr>
          <p:xfrm>
            <a:off x="471" y="272"/>
            <a:ext cx="4810" cy="3774"/>
          </p:xfrm>
          <a:graphic>
            <a:graphicData uri="http://schemas.openxmlformats.org/presentationml/2006/ole">
              <mc:AlternateContent xmlns:mc="http://schemas.openxmlformats.org/markup-compatibility/2006">
                <mc:Choice xmlns:v="urn:schemas-microsoft-com:vml" Requires="v">
                  <p:oleObj spid="_x0000_s71696" r:id="rId4" imgW="7640640" imgH="5996160" progId="">
                    <p:embed/>
                  </p:oleObj>
                </mc:Choice>
                <mc:Fallback>
                  <p:oleObj r:id="rId4" imgW="7640640" imgH="59961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 y="272"/>
                          <a:ext cx="4810" cy="3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683" name="Rectangle 4"/>
          <p:cNvSpPr>
            <a:spLocks noChangeArrowheads="1"/>
          </p:cNvSpPr>
          <p:nvPr/>
        </p:nvSpPr>
        <p:spPr bwMode="auto">
          <a:xfrm>
            <a:off x="3657600" y="1096963"/>
            <a:ext cx="1828800" cy="822325"/>
          </a:xfrm>
          <a:prstGeom prst="rect">
            <a:avLst/>
          </a:prstGeom>
          <a:solidFill>
            <a:srgbClr val="FFFFFF"/>
          </a:solidFill>
          <a:ln w="9360" cap="sq">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Exome sequencing and examples in Austin book following up on linkage peaks:</a:t>
            </a:r>
          </a:p>
        </p:txBody>
      </p:sp>
      <p:sp>
        <p:nvSpPr>
          <p:cNvPr id="73731" name="Rectangle 2"/>
          <p:cNvSpPr>
            <a:spLocks noGrp="1" noChangeArrowheads="1"/>
          </p:cNvSpPr>
          <p:nvPr>
            <p:ph type="body" idx="4294967295"/>
          </p:nvPr>
        </p:nvSpPr>
        <p:spPr>
          <a:xfrm>
            <a:off x="685800" y="26289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BRCA2 Breast cancer</a:t>
            </a:r>
          </a:p>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HOXB13 G84E</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Took so long to find because they were initially looking in the wrong place!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457200" y="274638"/>
            <a:ext cx="82296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t>Review</a:t>
            </a:r>
            <a:r>
              <a:rPr lang="en-US" altLang="en-US" dirty="0" smtClean="0"/>
              <a:t>: Population stratification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32" y="2057400"/>
            <a:ext cx="8457143" cy="3280000"/>
          </a:xfrm>
          <a:prstGeom prst="rect">
            <a:avLst/>
          </a:prstGeom>
        </p:spPr>
      </p:pic>
      <p:sp>
        <p:nvSpPr>
          <p:cNvPr id="3" name="Rectangle 2"/>
          <p:cNvSpPr/>
          <p:nvPr/>
        </p:nvSpPr>
        <p:spPr>
          <a:xfrm>
            <a:off x="6553200" y="5588780"/>
            <a:ext cx="2492990" cy="369332"/>
          </a:xfrm>
          <a:prstGeom prst="rect">
            <a:avLst/>
          </a:prstGeom>
        </p:spPr>
        <p:txBody>
          <a:bodyPr wrap="none">
            <a:spAutoFit/>
          </a:bodyPr>
          <a:lstStyle/>
          <a:p>
            <a:r>
              <a:rPr lang="en-US" dirty="0" smtClean="0">
                <a:solidFill>
                  <a:schemeClr val="tx1"/>
                </a:solidFill>
              </a:rPr>
              <a:t>https://xkcd.com/1706/</a:t>
            </a:r>
            <a:endParaRPr lang="en-US" dirty="0">
              <a:solidFill>
                <a:schemeClr val="tx1"/>
              </a:solidFill>
            </a:endParaRPr>
          </a:p>
        </p:txBody>
      </p:sp>
    </p:spTree>
    <p:extLst>
      <p:ext uri="{BB962C8B-B14F-4D97-AF65-F5344CB8AC3E}">
        <p14:creationId xmlns:p14="http://schemas.microsoft.com/office/powerpoint/2010/main" val="121750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Multipoint Linkage Analysis</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752600"/>
            <a:ext cx="4660900" cy="481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Text Box 3"/>
          <p:cNvSpPr txBox="1">
            <a:spLocks noChangeArrowheads="1"/>
          </p:cNvSpPr>
          <p:nvPr/>
        </p:nvSpPr>
        <p:spPr bwMode="auto">
          <a:xfrm>
            <a:off x="5281613" y="2760663"/>
            <a:ext cx="3571875"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rPr>
              <a:t>- Can base LOD score on multiple surrounding markers, same basic idea</a:t>
            </a:r>
          </a:p>
          <a:p>
            <a:pPr eaLnBrk="1" hangingPunct="1">
              <a:buClrTx/>
              <a:buFontTx/>
              <a:buNone/>
            </a:pPr>
            <a:endParaRPr lang="en-US" altLang="en-US">
              <a:solidFill>
                <a:srgbClr val="000000"/>
              </a:solidFill>
            </a:endParaRPr>
          </a:p>
          <a:p>
            <a:pPr eaLnBrk="1" hangingPunct="1">
              <a:buClrTx/>
              <a:buFontTx/>
              <a:buNone/>
            </a:pPr>
            <a:r>
              <a:rPr lang="en-US" altLang="en-US">
                <a:solidFill>
                  <a:srgbClr val="000000"/>
                </a:solidFill>
              </a:rPr>
              <a:t>- Austin refers to other articles</a:t>
            </a:r>
          </a:p>
          <a:p>
            <a:pPr eaLnBrk="1" hangingPunct="1">
              <a:buClrTx/>
              <a:buFontTx/>
              <a:buNone/>
            </a:pPr>
            <a:r>
              <a:rPr lang="en-US" altLang="en-US">
                <a:solidFill>
                  <a:srgbClr val="000000"/>
                </a:solidFill>
              </a:rPr>
              <a:t>   - Khoury et al. (1993)</a:t>
            </a:r>
          </a:p>
          <a:p>
            <a:pPr eaLnBrk="1" hangingPunct="1">
              <a:buClrTx/>
              <a:buFontTx/>
              <a:buNone/>
            </a:pPr>
            <a:r>
              <a:rPr lang="en-US" altLang="en-US">
                <a:solidFill>
                  <a:srgbClr val="000000"/>
                </a:solidFill>
              </a:rPr>
              <a:t>   - Ott (1999)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Non-parametric linkage analysis</a:t>
            </a:r>
          </a:p>
        </p:txBody>
      </p:sp>
      <p:sp>
        <p:nvSpPr>
          <p:cNvPr id="40962"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800" dirty="0" smtClean="0">
                <a:solidFill>
                  <a:srgbClr val="000000"/>
                </a:solidFill>
              </a:rPr>
              <a:t>Large multi-generational families most powerful for parametric linkage analysis</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400" dirty="0" smtClean="0"/>
              <a:t>Difficult to ascertain!!!</a:t>
            </a:r>
          </a:p>
          <a:p>
            <a:pPr marL="2286000" lvl="2" indent="-455613">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endParaRPr lang="en-US" altLang="en-US"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363849"/>
            <a:ext cx="5791200" cy="2960751"/>
          </a:xfrm>
          <a:prstGeom prst="rect">
            <a:avLst/>
          </a:prstGeom>
        </p:spPr>
      </p:pic>
      <p:sp>
        <p:nvSpPr>
          <p:cNvPr id="3" name="TextBox 2"/>
          <p:cNvSpPr txBox="1"/>
          <p:nvPr/>
        </p:nvSpPr>
        <p:spPr>
          <a:xfrm>
            <a:off x="304800" y="6400800"/>
            <a:ext cx="8686800" cy="307777"/>
          </a:xfrm>
          <a:prstGeom prst="rect">
            <a:avLst/>
          </a:prstGeom>
          <a:noFill/>
        </p:spPr>
        <p:txBody>
          <a:bodyPr wrap="square" rtlCol="0">
            <a:spAutoFit/>
          </a:bodyPr>
          <a:lstStyle/>
          <a:p>
            <a:r>
              <a:rPr lang="en-US" sz="1400" dirty="0" smtClean="0">
                <a:solidFill>
                  <a:schemeClr val="accent6"/>
                </a:solidFill>
              </a:rPr>
              <a:t>Nancy Wexler examining a family tree with nearly 10,000 people, on a figure over 100 feet (30 meters) long!</a:t>
            </a:r>
            <a:endParaRPr lang="en-US" sz="1400" dirty="0">
              <a:solidFill>
                <a:schemeClr val="accent6"/>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Non-parametric linkage analysis</a:t>
            </a:r>
          </a:p>
        </p:txBody>
      </p:sp>
      <p:sp>
        <p:nvSpPr>
          <p:cNvPr id="40962"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800" dirty="0" smtClean="0">
                <a:solidFill>
                  <a:srgbClr val="000000"/>
                </a:solidFill>
              </a:rPr>
              <a:t>Large multi-generational families most powerful for parametric linkage analysis</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400" dirty="0" smtClean="0"/>
              <a:t>Difficult to ascertain!!!</a:t>
            </a:r>
          </a:p>
          <a:p>
            <a:pPr marL="676275" indent="-674688">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800" dirty="0" smtClean="0">
                <a:solidFill>
                  <a:srgbClr val="000000"/>
                </a:solidFill>
              </a:rPr>
              <a:t>Non-parametric tests available for &gt;= 2 affected siblings</a:t>
            </a:r>
          </a:p>
          <a:p>
            <a:pPr marL="676275" indent="-674688">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800" dirty="0" smtClean="0">
                <a:solidFill>
                  <a:srgbClr val="000000"/>
                </a:solidFill>
              </a:rPr>
              <a:t>Instead of testing </a:t>
            </a:r>
            <a:r>
              <a:rPr lang="en-US" altLang="en-US" sz="2800" dirty="0" smtClean="0">
                <a:solidFill>
                  <a:srgbClr val="000000"/>
                </a:solidFill>
                <a:latin typeface="Symbol" panose="05050102010706020507" pitchFamily="18" charset="2"/>
              </a:rPr>
              <a:t></a:t>
            </a:r>
            <a:r>
              <a:rPr lang="en-US" altLang="en-US" sz="2800" dirty="0" smtClean="0">
                <a:solidFill>
                  <a:srgbClr val="000000"/>
                </a:solidFill>
              </a:rPr>
              <a:t> directly, test excessive sharing identity by descent (IBD)</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2400" dirty="0" smtClean="0"/>
              <a:t>Always share exactly one allele IBD with parent, and so on</a:t>
            </a:r>
          </a:p>
          <a:p>
            <a:pPr marL="2286000" lvl="2" indent="-455613">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endParaRPr lang="en-US" altLang="en-US" sz="2000" dirty="0" smtClean="0"/>
          </a:p>
        </p:txBody>
      </p:sp>
    </p:spTree>
    <p:extLst>
      <p:ext uri="{BB962C8B-B14F-4D97-AF65-F5344CB8AC3E}">
        <p14:creationId xmlns:p14="http://schemas.microsoft.com/office/powerpoint/2010/main" val="327365100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97025" y="552450"/>
            <a:ext cx="1928813"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000" b="1">
                <a:solidFill>
                  <a:srgbClr val="000000"/>
                </a:solidFill>
              </a:rPr>
              <a:t>Outline</a:t>
            </a:r>
          </a:p>
        </p:txBody>
      </p:sp>
      <p:sp>
        <p:nvSpPr>
          <p:cNvPr id="5122" name="Text Box 2"/>
          <p:cNvSpPr txBox="1">
            <a:spLocks noChangeArrowheads="1"/>
          </p:cNvSpPr>
          <p:nvPr/>
        </p:nvSpPr>
        <p:spPr bwMode="auto">
          <a:xfrm>
            <a:off x="822325" y="1524000"/>
            <a:ext cx="82296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lvl="1" indent="0" eaLnBrk="1" hangingPunct="1">
              <a:buClr>
                <a:srgbClr val="000000"/>
              </a:buClr>
              <a:buSzPct val="45000"/>
              <a:buFont typeface="Wingdings" panose="05000000000000000000" pitchFamily="2" charset="2"/>
              <a:buChar char=""/>
              <a:defRPr/>
            </a:pPr>
            <a:r>
              <a:rPr lang="en-US" altLang="en-US" sz="2800" dirty="0" smtClean="0"/>
              <a:t>Background/Review</a:t>
            </a:r>
          </a:p>
          <a:p>
            <a:pPr eaLnBrk="1" hangingPunct="1">
              <a:buClr>
                <a:srgbClr val="000000"/>
              </a:buClr>
              <a:buSzPct val="45000"/>
              <a:buFont typeface="Wingdings" panose="05000000000000000000" pitchFamily="2" charset="2"/>
              <a:buChar char=""/>
              <a:defRPr/>
            </a:pPr>
            <a:r>
              <a:rPr lang="en-US" altLang="en-US" sz="2800" dirty="0" smtClean="0"/>
              <a:t>Family studies [PTC example]</a:t>
            </a:r>
          </a:p>
          <a:p>
            <a:pPr eaLnBrk="1" hangingPunct="1">
              <a:buClr>
                <a:srgbClr val="000000"/>
              </a:buClr>
              <a:buSzPct val="45000"/>
              <a:buFont typeface="Wingdings" panose="05000000000000000000" pitchFamily="2" charset="2"/>
              <a:buChar char=""/>
              <a:defRPr/>
            </a:pPr>
            <a:r>
              <a:rPr lang="en-US" altLang="en-US" sz="2800" dirty="0" smtClean="0"/>
              <a:t>Linkage analysis [PTC example]</a:t>
            </a:r>
          </a:p>
          <a:p>
            <a:pPr eaLnBrk="1" hangingPunct="1">
              <a:buClr>
                <a:srgbClr val="000000"/>
              </a:buClr>
              <a:buSzPct val="45000"/>
              <a:buFont typeface="Wingdings" panose="05000000000000000000" pitchFamily="2" charset="2"/>
              <a:buChar char=""/>
              <a:defRPr/>
            </a:pPr>
            <a:r>
              <a:rPr lang="en-US" altLang="en-US" sz="2800" b="1" dirty="0" smtClean="0"/>
              <a:t>Family-based association tests</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Trios/TDT</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Discordant </a:t>
            </a:r>
            <a:r>
              <a:rPr lang="en-US" altLang="en-US" sz="2800" dirty="0" err="1" smtClean="0"/>
              <a:t>sibships</a:t>
            </a:r>
            <a:endParaRPr lang="en-US" altLang="en-US" sz="2800" dirty="0" smtClean="0"/>
          </a:p>
        </p:txBody>
      </p:sp>
    </p:spTree>
    <p:extLst>
      <p:ext uri="{BB962C8B-B14F-4D97-AF65-F5344CB8AC3E}">
        <p14:creationId xmlns:p14="http://schemas.microsoft.com/office/powerpoint/2010/main" val="834122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Moving from linkage to association...</a:t>
            </a:r>
          </a:p>
        </p:txBody>
      </p:sp>
      <p:sp>
        <p:nvSpPr>
          <p:cNvPr id="43010" name="Rectangle 2"/>
          <p:cNvSpPr>
            <a:spLocks noGrp="1" noChangeArrowheads="1"/>
          </p:cNvSpPr>
          <p:nvPr>
            <p:ph type="body" idx="4294967295"/>
          </p:nvPr>
        </p:nvSpPr>
        <p:spPr>
          <a:xfrm>
            <a:off x="685800" y="1981200"/>
            <a:ext cx="7772400" cy="4114800"/>
          </a:xfrm>
        </p:spPr>
        <p:txBody>
          <a:bodyPr/>
          <a:lstStyle/>
          <a:p>
            <a:pPr marL="0" inden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endParaRPr lang="en-US" altLang="en-US" sz="2400" dirty="0" smtClean="0">
              <a:solidFill>
                <a:srgbClr val="000000"/>
              </a:solidFill>
            </a:endParaRPr>
          </a:p>
          <a:p>
            <a:pPr marL="333375" indent="-333375">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400" dirty="0" smtClean="0">
                <a:solidFill>
                  <a:srgbClr val="000000"/>
                </a:solidFill>
              </a:rPr>
              <a:t>Linkage: Estimating &amp; Testing recombination rates </a:t>
            </a:r>
            <a:r>
              <a:rPr lang="en-US" altLang="en-US" sz="2400" dirty="0" smtClean="0">
                <a:solidFill>
                  <a:srgbClr val="000000"/>
                </a:solidFill>
                <a:latin typeface="Symbol" panose="05050102010706020507" pitchFamily="18" charset="2"/>
              </a:rPr>
              <a:t></a:t>
            </a:r>
          </a:p>
          <a:p>
            <a:pPr marL="333375" indent="-333375">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400" dirty="0" smtClean="0">
                <a:solidFill>
                  <a:srgbClr val="000000"/>
                </a:solidFill>
              </a:rPr>
              <a:t>Association:</a:t>
            </a:r>
          </a:p>
          <a:p>
            <a:pPr marL="1482725" lvl="1" indent="-568325">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000" dirty="0" smtClean="0"/>
              <a:t>Difference in genotype frequencies (next lecture)</a:t>
            </a:r>
          </a:p>
          <a:p>
            <a:pPr marL="1482725" lvl="1" indent="-568325">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000" dirty="0" smtClean="0"/>
              <a:t>Difference in genotype transmission frequency (discuss next)</a:t>
            </a:r>
          </a:p>
          <a:p>
            <a:pPr marL="676275" indent="-674688">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400" dirty="0" smtClean="0">
                <a:solidFill>
                  <a:srgbClr val="000000"/>
                </a:solidFill>
              </a:rPr>
              <a:t>Family based tests next based on composite hypothesis: No linkage, no association</a:t>
            </a:r>
          </a:p>
          <a:p>
            <a:pPr marL="676275" indent="-674688">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400" dirty="0" smtClean="0">
                <a:solidFill>
                  <a:srgbClr val="000000"/>
                </a:solidFill>
              </a:rPr>
              <a:t>LD block much smaller than linkage, so much finer resolution </a:t>
            </a:r>
            <a:r>
              <a:rPr lang="en-US" altLang="en-US" sz="2400" dirty="0" smtClean="0">
                <a:solidFill>
                  <a:srgbClr val="000000"/>
                </a:solidFill>
              </a:rPr>
              <a:t>(next slide...)</a:t>
            </a:r>
            <a:endParaRPr lang="en-US" altLang="en-US" sz="2400" dirty="0" smtClean="0">
              <a:solidFill>
                <a:srgbClr val="000000"/>
              </a:solidFill>
            </a:endParaRPr>
          </a:p>
          <a:p>
            <a:pPr marL="676275" indent="-674688">
              <a:buFont typeface="Times New Roman" panose="02020603050405020304"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pPr>
            <a:r>
              <a:rPr lang="en-US" altLang="en-US" sz="2400" i="1" dirty="0" smtClean="0">
                <a:solidFill>
                  <a:srgbClr val="000000"/>
                </a:solidFill>
              </a:rPr>
              <a:t>Much smaller</a:t>
            </a:r>
            <a:r>
              <a:rPr lang="en-US" altLang="en-US" sz="2400" dirty="0" smtClean="0">
                <a:solidFill>
                  <a:srgbClr val="000000"/>
                </a:solidFill>
              </a:rPr>
              <a:t> family structures than for linkage!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685800" y="33338"/>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4400">
                <a:solidFill>
                  <a:srgbClr val="000000"/>
                </a:solidFill>
              </a:rPr>
              <a:t>Key Idea: Linkage and Linkage Disequilibrium</a:t>
            </a:r>
          </a:p>
        </p:txBody>
      </p:sp>
      <p:sp>
        <p:nvSpPr>
          <p:cNvPr id="63491" name="AutoShape 2"/>
          <p:cNvSpPr>
            <a:spLocks noChangeArrowheads="1"/>
          </p:cNvSpPr>
          <p:nvPr/>
        </p:nvSpPr>
        <p:spPr bwMode="auto">
          <a:xfrm>
            <a:off x="1752600" y="2286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795" name="AutoShape 3"/>
          <p:cNvSpPr>
            <a:spLocks noChangeArrowheads="1"/>
          </p:cNvSpPr>
          <p:nvPr/>
        </p:nvSpPr>
        <p:spPr bwMode="auto">
          <a:xfrm>
            <a:off x="7010400" y="2362200"/>
            <a:ext cx="152400" cy="1828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796" name="Line 4"/>
          <p:cNvSpPr>
            <a:spLocks noChangeShapeType="1"/>
          </p:cNvSpPr>
          <p:nvPr/>
        </p:nvSpPr>
        <p:spPr bwMode="auto">
          <a:xfrm>
            <a:off x="1600200" y="25146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797" name="Line 5"/>
          <p:cNvSpPr>
            <a:spLocks noChangeShapeType="1"/>
          </p:cNvSpPr>
          <p:nvPr/>
        </p:nvSpPr>
        <p:spPr bwMode="auto">
          <a:xfrm>
            <a:off x="1600200" y="38100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798" name="Text Box 6"/>
          <p:cNvSpPr txBox="1">
            <a:spLocks noChangeArrowheads="1"/>
          </p:cNvSpPr>
          <p:nvPr/>
        </p:nvSpPr>
        <p:spPr bwMode="auto">
          <a:xfrm>
            <a:off x="1066800" y="22098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A</a:t>
            </a:r>
          </a:p>
        </p:txBody>
      </p:sp>
      <p:sp>
        <p:nvSpPr>
          <p:cNvPr id="33799" name="Text Box 7"/>
          <p:cNvSpPr txBox="1">
            <a:spLocks noChangeArrowheads="1"/>
          </p:cNvSpPr>
          <p:nvPr/>
        </p:nvSpPr>
        <p:spPr bwMode="auto">
          <a:xfrm>
            <a:off x="1143000" y="3429000"/>
            <a:ext cx="381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B</a:t>
            </a:r>
          </a:p>
        </p:txBody>
      </p:sp>
      <p:sp>
        <p:nvSpPr>
          <p:cNvPr id="33800" name="Text Box 8"/>
          <p:cNvSpPr txBox="1">
            <a:spLocks noChangeArrowheads="1"/>
          </p:cNvSpPr>
          <p:nvPr/>
        </p:nvSpPr>
        <p:spPr bwMode="auto">
          <a:xfrm>
            <a:off x="3581400" y="22098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A</a:t>
            </a:r>
          </a:p>
        </p:txBody>
      </p:sp>
      <p:sp>
        <p:nvSpPr>
          <p:cNvPr id="33801" name="Text Box 9"/>
          <p:cNvSpPr txBox="1">
            <a:spLocks noChangeArrowheads="1"/>
          </p:cNvSpPr>
          <p:nvPr/>
        </p:nvSpPr>
        <p:spPr bwMode="auto">
          <a:xfrm>
            <a:off x="3657600" y="3505200"/>
            <a:ext cx="381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b</a:t>
            </a:r>
          </a:p>
        </p:txBody>
      </p:sp>
      <p:sp>
        <p:nvSpPr>
          <p:cNvPr id="63499" name="AutoShape 10"/>
          <p:cNvSpPr>
            <a:spLocks noChangeArrowheads="1"/>
          </p:cNvSpPr>
          <p:nvPr/>
        </p:nvSpPr>
        <p:spPr bwMode="auto">
          <a:xfrm>
            <a:off x="2438400" y="2286000"/>
            <a:ext cx="152400" cy="1828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03" name="Line 11"/>
          <p:cNvSpPr>
            <a:spLocks noChangeShapeType="1"/>
          </p:cNvSpPr>
          <p:nvPr/>
        </p:nvSpPr>
        <p:spPr bwMode="auto">
          <a:xfrm>
            <a:off x="2286000" y="25146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04" name="Line 12"/>
          <p:cNvSpPr>
            <a:spLocks noChangeShapeType="1"/>
          </p:cNvSpPr>
          <p:nvPr/>
        </p:nvSpPr>
        <p:spPr bwMode="auto">
          <a:xfrm>
            <a:off x="2286000" y="38100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05" name="Line 13"/>
          <p:cNvSpPr>
            <a:spLocks noChangeShapeType="1"/>
          </p:cNvSpPr>
          <p:nvPr/>
        </p:nvSpPr>
        <p:spPr bwMode="auto">
          <a:xfrm>
            <a:off x="6781800" y="38100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06" name="AutoShape 14"/>
          <p:cNvSpPr>
            <a:spLocks noChangeArrowheads="1"/>
          </p:cNvSpPr>
          <p:nvPr/>
        </p:nvSpPr>
        <p:spPr bwMode="auto">
          <a:xfrm>
            <a:off x="7772400" y="2362200"/>
            <a:ext cx="152400" cy="1828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07" name="Line 15"/>
          <p:cNvSpPr>
            <a:spLocks noChangeShapeType="1"/>
          </p:cNvSpPr>
          <p:nvPr/>
        </p:nvSpPr>
        <p:spPr bwMode="auto">
          <a:xfrm>
            <a:off x="7543800" y="26670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08" name="Line 16"/>
          <p:cNvSpPr>
            <a:spLocks noChangeShapeType="1"/>
          </p:cNvSpPr>
          <p:nvPr/>
        </p:nvSpPr>
        <p:spPr bwMode="auto">
          <a:xfrm>
            <a:off x="7543800" y="38100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09" name="Text Box 17"/>
          <p:cNvSpPr txBox="1">
            <a:spLocks noChangeArrowheads="1"/>
          </p:cNvSpPr>
          <p:nvPr/>
        </p:nvSpPr>
        <p:spPr bwMode="auto">
          <a:xfrm>
            <a:off x="6172200" y="35052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b</a:t>
            </a:r>
          </a:p>
        </p:txBody>
      </p:sp>
      <p:sp>
        <p:nvSpPr>
          <p:cNvPr id="33810" name="Text Box 18"/>
          <p:cNvSpPr txBox="1">
            <a:spLocks noChangeArrowheads="1"/>
          </p:cNvSpPr>
          <p:nvPr/>
        </p:nvSpPr>
        <p:spPr bwMode="auto">
          <a:xfrm>
            <a:off x="6248400" y="22860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A</a:t>
            </a:r>
          </a:p>
        </p:txBody>
      </p:sp>
      <p:sp>
        <p:nvSpPr>
          <p:cNvPr id="33811" name="Text Box 19"/>
          <p:cNvSpPr txBox="1">
            <a:spLocks noChangeArrowheads="1"/>
          </p:cNvSpPr>
          <p:nvPr/>
        </p:nvSpPr>
        <p:spPr bwMode="auto">
          <a:xfrm>
            <a:off x="7924800" y="35052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b</a:t>
            </a:r>
          </a:p>
        </p:txBody>
      </p:sp>
      <p:sp>
        <p:nvSpPr>
          <p:cNvPr id="33812" name="Text Box 20"/>
          <p:cNvSpPr txBox="1">
            <a:spLocks noChangeArrowheads="1"/>
          </p:cNvSpPr>
          <p:nvPr/>
        </p:nvSpPr>
        <p:spPr bwMode="auto">
          <a:xfrm>
            <a:off x="7924800" y="22860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a</a:t>
            </a:r>
          </a:p>
        </p:txBody>
      </p:sp>
      <p:sp>
        <p:nvSpPr>
          <p:cNvPr id="33813" name="AutoShape 21"/>
          <p:cNvSpPr>
            <a:spLocks noChangeArrowheads="1"/>
          </p:cNvSpPr>
          <p:nvPr/>
        </p:nvSpPr>
        <p:spPr bwMode="auto">
          <a:xfrm>
            <a:off x="4191000" y="2286000"/>
            <a:ext cx="152400" cy="1828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14" name="AutoShape 22"/>
          <p:cNvSpPr>
            <a:spLocks noChangeArrowheads="1"/>
          </p:cNvSpPr>
          <p:nvPr/>
        </p:nvSpPr>
        <p:spPr bwMode="auto">
          <a:xfrm>
            <a:off x="4876800" y="2286000"/>
            <a:ext cx="152400" cy="1828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15" name="Line 23"/>
          <p:cNvSpPr>
            <a:spLocks noChangeShapeType="1"/>
          </p:cNvSpPr>
          <p:nvPr/>
        </p:nvSpPr>
        <p:spPr bwMode="auto">
          <a:xfrm>
            <a:off x="4724400" y="25146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16" name="Line 24"/>
          <p:cNvSpPr>
            <a:spLocks noChangeShapeType="1"/>
          </p:cNvSpPr>
          <p:nvPr/>
        </p:nvSpPr>
        <p:spPr bwMode="auto">
          <a:xfrm>
            <a:off x="4724400" y="38862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17" name="Text Box 25"/>
          <p:cNvSpPr txBox="1">
            <a:spLocks noChangeArrowheads="1"/>
          </p:cNvSpPr>
          <p:nvPr/>
        </p:nvSpPr>
        <p:spPr bwMode="auto">
          <a:xfrm>
            <a:off x="5257800" y="2133600"/>
            <a:ext cx="381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a</a:t>
            </a:r>
          </a:p>
        </p:txBody>
      </p:sp>
      <p:sp>
        <p:nvSpPr>
          <p:cNvPr id="33818" name="Text Box 26"/>
          <p:cNvSpPr txBox="1">
            <a:spLocks noChangeArrowheads="1"/>
          </p:cNvSpPr>
          <p:nvPr/>
        </p:nvSpPr>
        <p:spPr bwMode="auto">
          <a:xfrm>
            <a:off x="5257800" y="3505200"/>
            <a:ext cx="381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b</a:t>
            </a:r>
          </a:p>
        </p:txBody>
      </p:sp>
      <p:sp>
        <p:nvSpPr>
          <p:cNvPr id="33819" name="Line 27"/>
          <p:cNvSpPr>
            <a:spLocks noChangeShapeType="1"/>
          </p:cNvSpPr>
          <p:nvPr/>
        </p:nvSpPr>
        <p:spPr bwMode="auto">
          <a:xfrm>
            <a:off x="4038600" y="38862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20" name="AutoShape 28"/>
          <p:cNvSpPr>
            <a:spLocks noChangeArrowheads="1"/>
          </p:cNvSpPr>
          <p:nvPr/>
        </p:nvSpPr>
        <p:spPr bwMode="auto">
          <a:xfrm>
            <a:off x="4191000" y="2286000"/>
            <a:ext cx="152400" cy="9144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21" name="Text Box 29"/>
          <p:cNvSpPr txBox="1">
            <a:spLocks noChangeArrowheads="1"/>
          </p:cNvSpPr>
          <p:nvPr/>
        </p:nvSpPr>
        <p:spPr bwMode="auto">
          <a:xfrm>
            <a:off x="2667000" y="22098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a</a:t>
            </a:r>
          </a:p>
        </p:txBody>
      </p:sp>
      <p:sp>
        <p:nvSpPr>
          <p:cNvPr id="33822" name="Text Box 30"/>
          <p:cNvSpPr txBox="1">
            <a:spLocks noChangeArrowheads="1"/>
          </p:cNvSpPr>
          <p:nvPr/>
        </p:nvSpPr>
        <p:spPr bwMode="auto">
          <a:xfrm>
            <a:off x="2667000" y="3429000"/>
            <a:ext cx="53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2250"/>
              </a:spcBef>
              <a:buClrTx/>
              <a:buFontTx/>
              <a:buNone/>
            </a:pPr>
            <a:r>
              <a:rPr lang="en-US" altLang="en-US" sz="3600">
                <a:solidFill>
                  <a:srgbClr val="000000"/>
                </a:solidFill>
              </a:rPr>
              <a:t>b</a:t>
            </a:r>
          </a:p>
        </p:txBody>
      </p:sp>
      <p:sp>
        <p:nvSpPr>
          <p:cNvPr id="33823" name="AutoShape 31"/>
          <p:cNvSpPr>
            <a:spLocks noChangeArrowheads="1"/>
          </p:cNvSpPr>
          <p:nvPr/>
        </p:nvSpPr>
        <p:spPr bwMode="auto">
          <a:xfrm>
            <a:off x="7010400" y="2362200"/>
            <a:ext cx="152400" cy="3810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24" name="Line 32"/>
          <p:cNvSpPr>
            <a:spLocks noChangeShapeType="1"/>
          </p:cNvSpPr>
          <p:nvPr/>
        </p:nvSpPr>
        <p:spPr bwMode="auto">
          <a:xfrm>
            <a:off x="4038600" y="25146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25" name="Line 33"/>
          <p:cNvSpPr>
            <a:spLocks noChangeShapeType="1"/>
          </p:cNvSpPr>
          <p:nvPr/>
        </p:nvSpPr>
        <p:spPr bwMode="auto">
          <a:xfrm>
            <a:off x="3048000" y="3200400"/>
            <a:ext cx="838200" cy="1588"/>
          </a:xfrm>
          <a:prstGeom prst="line">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26" name="Line 34"/>
          <p:cNvSpPr>
            <a:spLocks noChangeShapeType="1"/>
          </p:cNvSpPr>
          <p:nvPr/>
        </p:nvSpPr>
        <p:spPr bwMode="auto">
          <a:xfrm>
            <a:off x="5638800" y="3200400"/>
            <a:ext cx="838200" cy="1588"/>
          </a:xfrm>
          <a:prstGeom prst="line">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27" name="Line 35"/>
          <p:cNvSpPr>
            <a:spLocks noChangeShapeType="1"/>
          </p:cNvSpPr>
          <p:nvPr/>
        </p:nvSpPr>
        <p:spPr bwMode="auto">
          <a:xfrm>
            <a:off x="6781800" y="2667000"/>
            <a:ext cx="533400" cy="1588"/>
          </a:xfrm>
          <a:prstGeom prst="line">
            <a:avLst/>
          </a:prstGeom>
          <a:noFill/>
          <a:ln w="3816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28" name="Line 36"/>
          <p:cNvSpPr>
            <a:spLocks noChangeShapeType="1"/>
          </p:cNvSpPr>
          <p:nvPr/>
        </p:nvSpPr>
        <p:spPr bwMode="auto">
          <a:xfrm>
            <a:off x="1752600" y="4419600"/>
            <a:ext cx="6781800" cy="1588"/>
          </a:xfrm>
          <a:prstGeom prst="line">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rgbClr val="FFFFFF"/>
              </a:solidFill>
            </a:endParaRPr>
          </a:p>
        </p:txBody>
      </p:sp>
      <p:sp>
        <p:nvSpPr>
          <p:cNvPr id="33829" name="Text Box 37"/>
          <p:cNvSpPr txBox="1">
            <a:spLocks noChangeArrowheads="1"/>
          </p:cNvSpPr>
          <p:nvPr/>
        </p:nvSpPr>
        <p:spPr bwMode="auto">
          <a:xfrm>
            <a:off x="195263" y="3962400"/>
            <a:ext cx="1633537"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2750"/>
              </a:spcBef>
              <a:buClrTx/>
              <a:buFontTx/>
              <a:buNone/>
            </a:pPr>
            <a:r>
              <a:rPr lang="en-US" altLang="en-US" sz="4400">
                <a:solidFill>
                  <a:srgbClr val="000000"/>
                </a:solidFill>
              </a:rPr>
              <a:t>Time</a:t>
            </a:r>
          </a:p>
        </p:txBody>
      </p:sp>
      <p:sp>
        <p:nvSpPr>
          <p:cNvPr id="33830" name="AutoShape 38"/>
          <p:cNvSpPr>
            <a:spLocks noChangeArrowheads="1"/>
          </p:cNvSpPr>
          <p:nvPr/>
        </p:nvSpPr>
        <p:spPr bwMode="auto">
          <a:xfrm>
            <a:off x="12954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1" name="AutoShape 39"/>
          <p:cNvSpPr>
            <a:spLocks noChangeArrowheads="1"/>
          </p:cNvSpPr>
          <p:nvPr/>
        </p:nvSpPr>
        <p:spPr bwMode="auto">
          <a:xfrm>
            <a:off x="22098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2" name="AutoShape 40"/>
          <p:cNvSpPr>
            <a:spLocks noChangeArrowheads="1"/>
          </p:cNvSpPr>
          <p:nvPr/>
        </p:nvSpPr>
        <p:spPr bwMode="auto">
          <a:xfrm>
            <a:off x="30480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3" name="AutoShape 41"/>
          <p:cNvSpPr>
            <a:spLocks noChangeArrowheads="1"/>
          </p:cNvSpPr>
          <p:nvPr/>
        </p:nvSpPr>
        <p:spPr bwMode="auto">
          <a:xfrm>
            <a:off x="38862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4" name="AutoShape 42"/>
          <p:cNvSpPr>
            <a:spLocks noChangeArrowheads="1"/>
          </p:cNvSpPr>
          <p:nvPr/>
        </p:nvSpPr>
        <p:spPr bwMode="auto">
          <a:xfrm>
            <a:off x="47244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5" name="AutoShape 43"/>
          <p:cNvSpPr>
            <a:spLocks noChangeArrowheads="1"/>
          </p:cNvSpPr>
          <p:nvPr/>
        </p:nvSpPr>
        <p:spPr bwMode="auto">
          <a:xfrm>
            <a:off x="55626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6" name="AutoShape 44"/>
          <p:cNvSpPr>
            <a:spLocks noChangeArrowheads="1"/>
          </p:cNvSpPr>
          <p:nvPr/>
        </p:nvSpPr>
        <p:spPr bwMode="auto">
          <a:xfrm>
            <a:off x="64008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7" name="AutoShape 45"/>
          <p:cNvSpPr>
            <a:spLocks noChangeArrowheads="1"/>
          </p:cNvSpPr>
          <p:nvPr/>
        </p:nvSpPr>
        <p:spPr bwMode="auto">
          <a:xfrm>
            <a:off x="72390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8" name="AutoShape 46"/>
          <p:cNvSpPr>
            <a:spLocks noChangeArrowheads="1"/>
          </p:cNvSpPr>
          <p:nvPr/>
        </p:nvSpPr>
        <p:spPr bwMode="auto">
          <a:xfrm>
            <a:off x="8077200" y="4572000"/>
            <a:ext cx="152400" cy="1828800"/>
          </a:xfrm>
          <a:prstGeom prst="roundRect">
            <a:avLst>
              <a:gd name="adj" fmla="val 16667"/>
            </a:avLst>
          </a:prstGeom>
          <a:solidFill>
            <a:srgbClr val="0000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39" name="AutoShape 47"/>
          <p:cNvSpPr>
            <a:spLocks noChangeArrowheads="1"/>
          </p:cNvSpPr>
          <p:nvPr/>
        </p:nvSpPr>
        <p:spPr bwMode="auto">
          <a:xfrm>
            <a:off x="1295400" y="5562600"/>
            <a:ext cx="152400" cy="8382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0" name="AutoShape 48"/>
          <p:cNvSpPr>
            <a:spLocks noChangeArrowheads="1"/>
          </p:cNvSpPr>
          <p:nvPr/>
        </p:nvSpPr>
        <p:spPr bwMode="auto">
          <a:xfrm>
            <a:off x="2209800" y="5105400"/>
            <a:ext cx="152400" cy="12954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1" name="AutoShape 49"/>
          <p:cNvSpPr>
            <a:spLocks noChangeArrowheads="1"/>
          </p:cNvSpPr>
          <p:nvPr/>
        </p:nvSpPr>
        <p:spPr bwMode="auto">
          <a:xfrm>
            <a:off x="3048000" y="4953000"/>
            <a:ext cx="152400" cy="14478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2" name="AutoShape 50"/>
          <p:cNvSpPr>
            <a:spLocks noChangeArrowheads="1"/>
          </p:cNvSpPr>
          <p:nvPr/>
        </p:nvSpPr>
        <p:spPr bwMode="auto">
          <a:xfrm>
            <a:off x="3886200" y="4876800"/>
            <a:ext cx="152400" cy="15240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3" name="AutoShape 51"/>
          <p:cNvSpPr>
            <a:spLocks noChangeArrowheads="1"/>
          </p:cNvSpPr>
          <p:nvPr/>
        </p:nvSpPr>
        <p:spPr bwMode="auto">
          <a:xfrm>
            <a:off x="4724400" y="5562600"/>
            <a:ext cx="152400" cy="8382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4" name="AutoShape 52"/>
          <p:cNvSpPr>
            <a:spLocks noChangeArrowheads="1"/>
          </p:cNvSpPr>
          <p:nvPr/>
        </p:nvSpPr>
        <p:spPr bwMode="auto">
          <a:xfrm>
            <a:off x="5562600" y="5029200"/>
            <a:ext cx="152400" cy="13716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5" name="AutoShape 53"/>
          <p:cNvSpPr>
            <a:spLocks noChangeArrowheads="1"/>
          </p:cNvSpPr>
          <p:nvPr/>
        </p:nvSpPr>
        <p:spPr bwMode="auto">
          <a:xfrm>
            <a:off x="6400800" y="5562600"/>
            <a:ext cx="152400" cy="4572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6" name="AutoShape 54"/>
          <p:cNvSpPr>
            <a:spLocks noChangeArrowheads="1"/>
          </p:cNvSpPr>
          <p:nvPr/>
        </p:nvSpPr>
        <p:spPr bwMode="auto">
          <a:xfrm>
            <a:off x="7239000" y="5562600"/>
            <a:ext cx="152400" cy="8382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7" name="AutoShape 55"/>
          <p:cNvSpPr>
            <a:spLocks noChangeArrowheads="1"/>
          </p:cNvSpPr>
          <p:nvPr/>
        </p:nvSpPr>
        <p:spPr bwMode="auto">
          <a:xfrm>
            <a:off x="8077200" y="4876800"/>
            <a:ext cx="152400" cy="12954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8" name="AutoShape 56"/>
          <p:cNvSpPr>
            <a:spLocks noChangeArrowheads="1"/>
          </p:cNvSpPr>
          <p:nvPr/>
        </p:nvSpPr>
        <p:spPr bwMode="auto">
          <a:xfrm>
            <a:off x="4724400" y="4572000"/>
            <a:ext cx="152400" cy="762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49" name="AutoShape 57"/>
          <p:cNvSpPr>
            <a:spLocks noChangeArrowheads="1"/>
          </p:cNvSpPr>
          <p:nvPr/>
        </p:nvSpPr>
        <p:spPr bwMode="auto">
          <a:xfrm>
            <a:off x="5562600" y="4572000"/>
            <a:ext cx="152400" cy="1524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3850" name="AutoShape 58"/>
          <p:cNvSpPr>
            <a:spLocks noChangeArrowheads="1"/>
          </p:cNvSpPr>
          <p:nvPr/>
        </p:nvSpPr>
        <p:spPr bwMode="auto">
          <a:xfrm>
            <a:off x="7239000" y="4572000"/>
            <a:ext cx="152400" cy="152400"/>
          </a:xfrm>
          <a:prstGeom prst="roundRect">
            <a:avLst>
              <a:gd name="adj" fmla="val 16667"/>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63548" name="Text Box 59"/>
          <p:cNvSpPr txBox="1">
            <a:spLocks noChangeArrowheads="1"/>
          </p:cNvSpPr>
          <p:nvPr/>
        </p:nvSpPr>
        <p:spPr bwMode="auto">
          <a:xfrm>
            <a:off x="242888" y="1176338"/>
            <a:ext cx="8204200"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000" b="1" dirty="0" smtClean="0">
                <a:solidFill>
                  <a:srgbClr val="000000"/>
                </a:solidFill>
              </a:rPr>
              <a:t>Association</a:t>
            </a:r>
            <a:r>
              <a:rPr lang="en-US" altLang="en-US" sz="2000" dirty="0" smtClean="0">
                <a:solidFill>
                  <a:srgbClr val="000000"/>
                </a:solidFill>
              </a:rPr>
              <a:t>: Linkage </a:t>
            </a:r>
            <a:r>
              <a:rPr lang="en-US" altLang="en-US" sz="2000" dirty="0">
                <a:solidFill>
                  <a:srgbClr val="000000"/>
                </a:solidFill>
              </a:rPr>
              <a:t>Disequilibrium blocks (LD) are much finer resolution than just linkage (basically the effect of linkage over time, over many more generations) [Shuffle cards more and more...]</a:t>
            </a:r>
          </a:p>
        </p:txBody>
      </p:sp>
    </p:spTree>
    <p:extLst>
      <p:ext uri="{BB962C8B-B14F-4D97-AF65-F5344CB8AC3E}">
        <p14:creationId xmlns:p14="http://schemas.microsoft.com/office/powerpoint/2010/main" val="16057480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withEffect">
                                  <p:stCondLst>
                                    <p:cond delay="0"/>
                                  </p:stCondLst>
                                  <p:childTnLst>
                                    <p:set>
                                      <p:cBhvr additive="repl">
                                        <p:cTn id="6" dur="1" fill="hold">
                                          <p:stCondLst>
                                            <p:cond delay="0"/>
                                          </p:stCondLst>
                                        </p:cTn>
                                        <p:tgtEl>
                                          <p:spTgt spid="33796"/>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33797"/>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3798"/>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33799"/>
                                        </p:tgtEl>
                                        <p:attrNameLst>
                                          <p:attrName>style.visibility</p:attrName>
                                        </p:attrNameLst>
                                      </p:cBhvr>
                                      <p:to>
                                        <p:strVal val="visible"/>
                                      </p:to>
                                    </p:set>
                                  </p:childTnLst>
                                </p:cTn>
                              </p:par>
                              <p:par>
                                <p:cTn id="13" presetID="1" presetClass="entr" fill="hold" grpId="0" nodeType="withEffect">
                                  <p:stCondLst>
                                    <p:cond delay="0"/>
                                  </p:stCondLst>
                                  <p:childTnLst>
                                    <p:set>
                                      <p:cBhvr additive="repl">
                                        <p:cTn id="14" dur="1" fill="hold">
                                          <p:stCondLst>
                                            <p:cond delay="0"/>
                                          </p:stCondLst>
                                        </p:cTn>
                                        <p:tgtEl>
                                          <p:spTgt spid="33803"/>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33804"/>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33821"/>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338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33825"/>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33820"/>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33817"/>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33818"/>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33801"/>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33800"/>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33819"/>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33813"/>
                                        </p:tgtEl>
                                        <p:attrNameLst>
                                          <p:attrName>style.visibility</p:attrName>
                                        </p:attrNameLst>
                                      </p:cBhvr>
                                      <p:to>
                                        <p:strVal val="visible"/>
                                      </p:to>
                                    </p:set>
                                  </p:childTnLst>
                                </p:cTn>
                              </p:par>
                              <p:par>
                                <p:cTn id="39" presetID="1" presetClass="entr" fill="hold" grpId="0" nodeType="withEffect">
                                  <p:stCondLst>
                                    <p:cond delay="0"/>
                                  </p:stCondLst>
                                  <p:childTnLst>
                                    <p:set>
                                      <p:cBhvr additive="repl">
                                        <p:cTn id="40" dur="1" fill="hold">
                                          <p:stCondLst>
                                            <p:cond delay="0"/>
                                          </p:stCondLst>
                                        </p:cTn>
                                        <p:tgtEl>
                                          <p:spTgt spid="33814"/>
                                        </p:tgtEl>
                                        <p:attrNameLst>
                                          <p:attrName>style.visibility</p:attrName>
                                        </p:attrNameLst>
                                      </p:cBhvr>
                                      <p:to>
                                        <p:strVal val="visible"/>
                                      </p:to>
                                    </p:set>
                                  </p:childTnLst>
                                </p:cTn>
                              </p:par>
                              <p:par>
                                <p:cTn id="41" presetID="1" presetClass="entr" fill="hold" grpId="0" nodeType="withEffect">
                                  <p:stCondLst>
                                    <p:cond delay="0"/>
                                  </p:stCondLst>
                                  <p:childTnLst>
                                    <p:set>
                                      <p:cBhvr additive="repl">
                                        <p:cTn id="42" dur="1" fill="hold">
                                          <p:stCondLst>
                                            <p:cond delay="0"/>
                                          </p:stCondLst>
                                        </p:cTn>
                                        <p:tgtEl>
                                          <p:spTgt spid="33815"/>
                                        </p:tgtEl>
                                        <p:attrNameLst>
                                          <p:attrName>style.visibility</p:attrName>
                                        </p:attrNameLst>
                                      </p:cBhvr>
                                      <p:to>
                                        <p:strVal val="visible"/>
                                      </p:to>
                                    </p:set>
                                  </p:childTnLst>
                                </p:cTn>
                              </p:par>
                              <p:par>
                                <p:cTn id="43" presetID="1" presetClass="entr" fill="hold" grpId="0" nodeType="withEffect">
                                  <p:stCondLst>
                                    <p:cond delay="0"/>
                                  </p:stCondLst>
                                  <p:childTnLst>
                                    <p:set>
                                      <p:cBhvr additive="repl">
                                        <p:cTn id="44" dur="1" fill="hold">
                                          <p:stCondLst>
                                            <p:cond delay="0"/>
                                          </p:stCondLst>
                                        </p:cTn>
                                        <p:tgtEl>
                                          <p:spTgt spid="33816"/>
                                        </p:tgtEl>
                                        <p:attrNameLst>
                                          <p:attrName>style.visibility</p:attrName>
                                        </p:attrNameLst>
                                      </p:cBhvr>
                                      <p:to>
                                        <p:strVal val="visible"/>
                                      </p:to>
                                    </p:set>
                                  </p:childTnLst>
                                </p:cTn>
                              </p:par>
                              <p:par>
                                <p:cTn id="45" presetID="1" presetClass="entr" fill="hold" nodeType="withEffect">
                                  <p:stCondLst>
                                    <p:cond delay="0"/>
                                  </p:stCondLst>
                                  <p:childTnLst>
                                    <p:set>
                                      <p:cBhvr additive="repl">
                                        <p:cTn id="46" dur="1" fill="hold">
                                          <p:stCondLst>
                                            <p:cond delay="0"/>
                                          </p:stCondLst>
                                        </p:cTn>
                                        <p:tgtEl>
                                          <p:spTgt spid="33817"/>
                                        </p:tgtEl>
                                        <p:attrNameLst>
                                          <p:attrName>style.visibility</p:attrName>
                                        </p:attrNameLst>
                                      </p:cBhvr>
                                      <p:to>
                                        <p:strVal val="visible"/>
                                      </p:to>
                                    </p:set>
                                  </p:childTnLst>
                                </p:cTn>
                              </p:par>
                              <p:par>
                                <p:cTn id="47" presetID="1" presetClass="entr" fill="hold" grpId="0" nodeType="withEffect">
                                  <p:stCondLst>
                                    <p:cond delay="0"/>
                                  </p:stCondLst>
                                  <p:childTnLst>
                                    <p:set>
                                      <p:cBhvr additive="repl">
                                        <p:cTn id="48" dur="1" fill="hold">
                                          <p:stCondLst>
                                            <p:cond delay="0"/>
                                          </p:stCondLst>
                                        </p:cTn>
                                        <p:tgtEl>
                                          <p:spTgt spid="33824"/>
                                        </p:tgtEl>
                                        <p:attrNameLst>
                                          <p:attrName>style.visibility</p:attrName>
                                        </p:attrNameLst>
                                      </p:cBhvr>
                                      <p:to>
                                        <p:strVal val="visible"/>
                                      </p:to>
                                    </p:set>
                                  </p:childTnLst>
                                </p:cTn>
                              </p:par>
                              <p:par>
                                <p:cTn id="49" presetID="1" presetClass="entr" fill="hold" nodeType="withEffect">
                                  <p:stCondLst>
                                    <p:cond delay="0"/>
                                  </p:stCondLst>
                                  <p:childTnLst>
                                    <p:set>
                                      <p:cBhvr additive="repl">
                                        <p:cTn id="50" dur="1" fill="hold">
                                          <p:stCondLst>
                                            <p:cond delay="0"/>
                                          </p:stCondLst>
                                        </p:cTn>
                                        <p:tgtEl>
                                          <p:spTgt spid="33800"/>
                                        </p:tgtEl>
                                        <p:attrNameLst>
                                          <p:attrName>style.visibility</p:attrName>
                                        </p:attrNameLst>
                                      </p:cBhvr>
                                      <p:to>
                                        <p:strVal val="visible"/>
                                      </p:to>
                                    </p:set>
                                  </p:childTnLst>
                                </p:cTn>
                              </p:par>
                              <p:par>
                                <p:cTn id="51" presetID="1" presetClass="entr" fill="hold" grpId="1" nodeType="withEffect">
                                  <p:stCondLst>
                                    <p:cond delay="0"/>
                                  </p:stCondLst>
                                  <p:childTnLst>
                                    <p:set>
                                      <p:cBhvr additive="repl">
                                        <p:cTn id="52" dur="1" fill="hold">
                                          <p:stCondLst>
                                            <p:cond delay="0"/>
                                          </p:stCondLst>
                                        </p:cTn>
                                        <p:tgtEl>
                                          <p:spTgt spid="33814"/>
                                        </p:tgtEl>
                                        <p:attrNameLst>
                                          <p:attrName>style.visibility</p:attrName>
                                        </p:attrNameLst>
                                      </p:cBhvr>
                                      <p:to>
                                        <p:strVal val="visible"/>
                                      </p:to>
                                    </p:set>
                                  </p:childTnLst>
                                </p:cTn>
                              </p:par>
                              <p:par>
                                <p:cTn id="53" presetID="1" presetClass="entr" fill="hold" grpId="1" nodeType="withEffect">
                                  <p:stCondLst>
                                    <p:cond delay="0"/>
                                  </p:stCondLst>
                                  <p:childTnLst>
                                    <p:set>
                                      <p:cBhvr additive="repl">
                                        <p:cTn id="54" dur="1" fill="hold">
                                          <p:stCondLst>
                                            <p:cond delay="0"/>
                                          </p:stCondLst>
                                        </p:cTn>
                                        <p:tgtEl>
                                          <p:spTgt spid="33815"/>
                                        </p:tgtEl>
                                        <p:attrNameLst>
                                          <p:attrName>style.visibility</p:attrName>
                                        </p:attrNameLst>
                                      </p:cBhvr>
                                      <p:to>
                                        <p:strVal val="visible"/>
                                      </p:to>
                                    </p:set>
                                  </p:childTnLst>
                                </p:cTn>
                              </p:par>
                              <p:par>
                                <p:cTn id="55" presetID="1" presetClass="entr" fill="hold" grpId="1" nodeType="withEffect">
                                  <p:stCondLst>
                                    <p:cond delay="0"/>
                                  </p:stCondLst>
                                  <p:childTnLst>
                                    <p:set>
                                      <p:cBhvr additive="repl">
                                        <p:cTn id="56" dur="1" fill="hold">
                                          <p:stCondLst>
                                            <p:cond delay="0"/>
                                          </p:stCondLst>
                                        </p:cTn>
                                        <p:tgtEl>
                                          <p:spTgt spid="33816"/>
                                        </p:tgtEl>
                                        <p:attrNameLst>
                                          <p:attrName>style.visibility</p:attrName>
                                        </p:attrNameLst>
                                      </p:cBhvr>
                                      <p:to>
                                        <p:strVal val="visible"/>
                                      </p:to>
                                    </p:set>
                                  </p:childTnLst>
                                </p:cTn>
                              </p:par>
                              <p:par>
                                <p:cTn id="57" presetID="1" presetClass="entr" fill="hold" grpId="1" nodeType="withEffect">
                                  <p:stCondLst>
                                    <p:cond delay="0"/>
                                  </p:stCondLst>
                                  <p:childTnLst>
                                    <p:set>
                                      <p:cBhvr additive="repl">
                                        <p:cTn id="58" dur="1" fill="hold">
                                          <p:stCondLst>
                                            <p:cond delay="0"/>
                                          </p:stCondLst>
                                        </p:cTn>
                                        <p:tgtEl>
                                          <p:spTgt spid="33820"/>
                                        </p:tgtEl>
                                        <p:attrNameLst>
                                          <p:attrName>style.visibility</p:attrName>
                                        </p:attrNameLst>
                                      </p:cBhvr>
                                      <p:to>
                                        <p:strVal val="visible"/>
                                      </p:to>
                                    </p:set>
                                  </p:childTnLst>
                                </p:cTn>
                              </p:par>
                              <p:par>
                                <p:cTn id="59" presetID="1" presetClass="entr" fill="hold" grpId="1" nodeType="withEffect">
                                  <p:stCondLst>
                                    <p:cond delay="0"/>
                                  </p:stCondLst>
                                  <p:childTnLst>
                                    <p:set>
                                      <p:cBhvr additive="repl">
                                        <p:cTn id="60" dur="1" fill="hold">
                                          <p:stCondLst>
                                            <p:cond delay="0"/>
                                          </p:stCondLst>
                                        </p:cTn>
                                        <p:tgtEl>
                                          <p:spTgt spid="3382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fill="hold" grpId="0" nodeType="clickEffect">
                                  <p:stCondLst>
                                    <p:cond delay="0"/>
                                  </p:stCondLst>
                                  <p:childTnLst>
                                    <p:set>
                                      <p:cBhvr additive="repl">
                                        <p:cTn id="64" dur="1" fill="hold">
                                          <p:stCondLst>
                                            <p:cond delay="0"/>
                                          </p:stCondLst>
                                        </p:cTn>
                                        <p:tgtEl>
                                          <p:spTgt spid="33826"/>
                                        </p:tgtEl>
                                        <p:attrNameLst>
                                          <p:attrName>style.visibility</p:attrName>
                                        </p:attrNameLst>
                                      </p:cBhvr>
                                      <p:to>
                                        <p:strVal val="visible"/>
                                      </p:to>
                                    </p:set>
                                  </p:childTnLst>
                                </p:cTn>
                              </p:par>
                              <p:par>
                                <p:cTn id="65" presetID="1" presetClass="entr" fill="hold" nodeType="withEffect">
                                  <p:stCondLst>
                                    <p:cond delay="0"/>
                                  </p:stCondLst>
                                  <p:childTnLst>
                                    <p:set>
                                      <p:cBhvr additive="repl">
                                        <p:cTn id="66" dur="1" fill="hold">
                                          <p:stCondLst>
                                            <p:cond delay="0"/>
                                          </p:stCondLst>
                                        </p:cTn>
                                        <p:tgtEl>
                                          <p:spTgt spid="33809"/>
                                        </p:tgtEl>
                                        <p:attrNameLst>
                                          <p:attrName>style.visibility</p:attrName>
                                        </p:attrNameLst>
                                      </p:cBhvr>
                                      <p:to>
                                        <p:strVal val="visible"/>
                                      </p:to>
                                    </p:set>
                                  </p:childTnLst>
                                </p:cTn>
                              </p:par>
                              <p:par>
                                <p:cTn id="67" presetID="1" presetClass="entr" fill="hold" grpId="0" nodeType="withEffect">
                                  <p:stCondLst>
                                    <p:cond delay="0"/>
                                  </p:stCondLst>
                                  <p:childTnLst>
                                    <p:set>
                                      <p:cBhvr additive="repl">
                                        <p:cTn id="68" dur="1" fill="hold">
                                          <p:stCondLst>
                                            <p:cond delay="0"/>
                                          </p:stCondLst>
                                        </p:cTn>
                                        <p:tgtEl>
                                          <p:spTgt spid="33823"/>
                                        </p:tgtEl>
                                        <p:attrNameLst>
                                          <p:attrName>style.visibility</p:attrName>
                                        </p:attrNameLst>
                                      </p:cBhvr>
                                      <p:to>
                                        <p:strVal val="visible"/>
                                      </p:to>
                                    </p:set>
                                  </p:childTnLst>
                                </p:cTn>
                              </p:par>
                              <p:par>
                                <p:cTn id="69" presetID="1" presetClass="entr" fill="hold" nodeType="withEffect">
                                  <p:stCondLst>
                                    <p:cond delay="0"/>
                                  </p:stCondLst>
                                  <p:childTnLst>
                                    <p:set>
                                      <p:cBhvr additive="repl">
                                        <p:cTn id="70" dur="1" fill="hold">
                                          <p:stCondLst>
                                            <p:cond delay="0"/>
                                          </p:stCondLst>
                                        </p:cTn>
                                        <p:tgtEl>
                                          <p:spTgt spid="33810"/>
                                        </p:tgtEl>
                                        <p:attrNameLst>
                                          <p:attrName>style.visibility</p:attrName>
                                        </p:attrNameLst>
                                      </p:cBhvr>
                                      <p:to>
                                        <p:strVal val="visible"/>
                                      </p:to>
                                    </p:set>
                                  </p:childTnLst>
                                </p:cTn>
                              </p:par>
                              <p:par>
                                <p:cTn id="71" presetID="1" presetClass="entr" fill="hold" grpId="0" nodeType="withEffect">
                                  <p:stCondLst>
                                    <p:cond delay="0"/>
                                  </p:stCondLst>
                                  <p:childTnLst>
                                    <p:set>
                                      <p:cBhvr additive="repl">
                                        <p:cTn id="72" dur="1" fill="hold">
                                          <p:stCondLst>
                                            <p:cond delay="0"/>
                                          </p:stCondLst>
                                        </p:cTn>
                                        <p:tgtEl>
                                          <p:spTgt spid="33807"/>
                                        </p:tgtEl>
                                        <p:attrNameLst>
                                          <p:attrName>style.visibility</p:attrName>
                                        </p:attrNameLst>
                                      </p:cBhvr>
                                      <p:to>
                                        <p:strVal val="visible"/>
                                      </p:to>
                                    </p:set>
                                  </p:childTnLst>
                                </p:cTn>
                              </p:par>
                              <p:par>
                                <p:cTn id="73" presetID="1" presetClass="entr" fill="hold" nodeType="withEffect">
                                  <p:stCondLst>
                                    <p:cond delay="0"/>
                                  </p:stCondLst>
                                  <p:childTnLst>
                                    <p:set>
                                      <p:cBhvr additive="repl">
                                        <p:cTn id="74" dur="1" fill="hold">
                                          <p:stCondLst>
                                            <p:cond delay="0"/>
                                          </p:stCondLst>
                                        </p:cTn>
                                        <p:tgtEl>
                                          <p:spTgt spid="33812"/>
                                        </p:tgtEl>
                                        <p:attrNameLst>
                                          <p:attrName>style.visibility</p:attrName>
                                        </p:attrNameLst>
                                      </p:cBhvr>
                                      <p:to>
                                        <p:strVal val="visible"/>
                                      </p:to>
                                    </p:set>
                                  </p:childTnLst>
                                </p:cTn>
                              </p:par>
                              <p:par>
                                <p:cTn id="75" presetID="1" presetClass="entr" fill="hold" nodeType="withEffect">
                                  <p:stCondLst>
                                    <p:cond delay="0"/>
                                  </p:stCondLst>
                                  <p:childTnLst>
                                    <p:set>
                                      <p:cBhvr additive="repl">
                                        <p:cTn id="76" dur="1" fill="hold">
                                          <p:stCondLst>
                                            <p:cond delay="0"/>
                                          </p:stCondLst>
                                        </p:cTn>
                                        <p:tgtEl>
                                          <p:spTgt spid="33811"/>
                                        </p:tgtEl>
                                        <p:attrNameLst>
                                          <p:attrName>style.visibility</p:attrName>
                                        </p:attrNameLst>
                                      </p:cBhvr>
                                      <p:to>
                                        <p:strVal val="visible"/>
                                      </p:to>
                                    </p:set>
                                  </p:childTnLst>
                                </p:cTn>
                              </p:par>
                              <p:par>
                                <p:cTn id="77" presetID="1" presetClass="entr" fill="hold" grpId="0" nodeType="withEffect">
                                  <p:stCondLst>
                                    <p:cond delay="0"/>
                                  </p:stCondLst>
                                  <p:childTnLst>
                                    <p:set>
                                      <p:cBhvr additive="repl">
                                        <p:cTn id="78" dur="1" fill="hold">
                                          <p:stCondLst>
                                            <p:cond delay="0"/>
                                          </p:stCondLst>
                                        </p:cTn>
                                        <p:tgtEl>
                                          <p:spTgt spid="33808"/>
                                        </p:tgtEl>
                                        <p:attrNameLst>
                                          <p:attrName>style.visibility</p:attrName>
                                        </p:attrNameLst>
                                      </p:cBhvr>
                                      <p:to>
                                        <p:strVal val="visible"/>
                                      </p:to>
                                    </p:set>
                                  </p:childTnLst>
                                </p:cTn>
                              </p:par>
                              <p:par>
                                <p:cTn id="79" presetID="1" presetClass="entr" fill="hold" grpId="0" nodeType="withEffect">
                                  <p:stCondLst>
                                    <p:cond delay="0"/>
                                  </p:stCondLst>
                                  <p:childTnLst>
                                    <p:set>
                                      <p:cBhvr additive="repl">
                                        <p:cTn id="80" dur="1" fill="hold">
                                          <p:stCondLst>
                                            <p:cond delay="0"/>
                                          </p:stCondLst>
                                        </p:cTn>
                                        <p:tgtEl>
                                          <p:spTgt spid="33827"/>
                                        </p:tgtEl>
                                        <p:attrNameLst>
                                          <p:attrName>style.visibility</p:attrName>
                                        </p:attrNameLst>
                                      </p:cBhvr>
                                      <p:to>
                                        <p:strVal val="visible"/>
                                      </p:to>
                                    </p:set>
                                  </p:childTnLst>
                                </p:cTn>
                              </p:par>
                              <p:par>
                                <p:cTn id="81" presetID="1" presetClass="entr" fill="hold" grpId="0" nodeType="withEffect">
                                  <p:stCondLst>
                                    <p:cond delay="0"/>
                                  </p:stCondLst>
                                  <p:childTnLst>
                                    <p:set>
                                      <p:cBhvr additive="repl">
                                        <p:cTn id="82" dur="1" fill="hold">
                                          <p:stCondLst>
                                            <p:cond delay="0"/>
                                          </p:stCondLst>
                                        </p:cTn>
                                        <p:tgtEl>
                                          <p:spTgt spid="33795"/>
                                        </p:tgtEl>
                                        <p:attrNameLst>
                                          <p:attrName>style.visibility</p:attrName>
                                        </p:attrNameLst>
                                      </p:cBhvr>
                                      <p:to>
                                        <p:strVal val="visible"/>
                                      </p:to>
                                    </p:set>
                                  </p:childTnLst>
                                </p:cTn>
                              </p:par>
                              <p:par>
                                <p:cTn id="83" presetID="1" presetClass="entr" fill="hold" grpId="0" nodeType="withEffect">
                                  <p:stCondLst>
                                    <p:cond delay="0"/>
                                  </p:stCondLst>
                                  <p:childTnLst>
                                    <p:set>
                                      <p:cBhvr additive="repl">
                                        <p:cTn id="84" dur="1" fill="hold">
                                          <p:stCondLst>
                                            <p:cond delay="0"/>
                                          </p:stCondLst>
                                        </p:cTn>
                                        <p:tgtEl>
                                          <p:spTgt spid="33806"/>
                                        </p:tgtEl>
                                        <p:attrNameLst>
                                          <p:attrName>style.visibility</p:attrName>
                                        </p:attrNameLst>
                                      </p:cBhvr>
                                      <p:to>
                                        <p:strVal val="visible"/>
                                      </p:to>
                                    </p:set>
                                  </p:childTnLst>
                                </p:cTn>
                              </p:par>
                              <p:par>
                                <p:cTn id="85" presetID="1" presetClass="entr" fill="hold" grpId="1" nodeType="withEffect">
                                  <p:stCondLst>
                                    <p:cond delay="0"/>
                                  </p:stCondLst>
                                  <p:childTnLst>
                                    <p:set>
                                      <p:cBhvr additive="repl">
                                        <p:cTn id="86" dur="1" fill="hold">
                                          <p:stCondLst>
                                            <p:cond delay="0"/>
                                          </p:stCondLst>
                                        </p:cTn>
                                        <p:tgtEl>
                                          <p:spTgt spid="33807"/>
                                        </p:tgtEl>
                                        <p:attrNameLst>
                                          <p:attrName>style.visibility</p:attrName>
                                        </p:attrNameLst>
                                      </p:cBhvr>
                                      <p:to>
                                        <p:strVal val="visible"/>
                                      </p:to>
                                    </p:set>
                                  </p:childTnLst>
                                </p:cTn>
                              </p:par>
                              <p:par>
                                <p:cTn id="87" presetID="1" presetClass="entr" fill="hold" grpId="0" nodeType="withEffect">
                                  <p:stCondLst>
                                    <p:cond delay="0"/>
                                  </p:stCondLst>
                                  <p:childTnLst>
                                    <p:set>
                                      <p:cBhvr additive="repl">
                                        <p:cTn id="88" dur="1" fill="hold">
                                          <p:stCondLst>
                                            <p:cond delay="0"/>
                                          </p:stCondLst>
                                        </p:cTn>
                                        <p:tgtEl>
                                          <p:spTgt spid="33805"/>
                                        </p:tgtEl>
                                        <p:attrNameLst>
                                          <p:attrName>style.visibility</p:attrName>
                                        </p:attrNameLst>
                                      </p:cBhvr>
                                      <p:to>
                                        <p:strVal val="visible"/>
                                      </p:to>
                                    </p:set>
                                  </p:childTnLst>
                                </p:cTn>
                              </p:par>
                              <p:par>
                                <p:cTn id="89" presetID="1" presetClass="entr" fill="hold" grpId="1" nodeType="withEffect">
                                  <p:stCondLst>
                                    <p:cond delay="0"/>
                                  </p:stCondLst>
                                  <p:childTnLst>
                                    <p:set>
                                      <p:cBhvr additive="repl">
                                        <p:cTn id="90" dur="1" fill="hold">
                                          <p:stCondLst>
                                            <p:cond delay="0"/>
                                          </p:stCondLst>
                                        </p:cTn>
                                        <p:tgtEl>
                                          <p:spTgt spid="33808"/>
                                        </p:tgtEl>
                                        <p:attrNameLst>
                                          <p:attrName>style.visibility</p:attrName>
                                        </p:attrNameLst>
                                      </p:cBhvr>
                                      <p:to>
                                        <p:strVal val="visible"/>
                                      </p:to>
                                    </p:set>
                                  </p:childTnLst>
                                </p:cTn>
                              </p:par>
                              <p:par>
                                <p:cTn id="91" presetID="1" presetClass="entr" fill="hold" nodeType="withEffect">
                                  <p:stCondLst>
                                    <p:cond delay="0"/>
                                  </p:stCondLst>
                                  <p:childTnLst>
                                    <p:set>
                                      <p:cBhvr additive="repl">
                                        <p:cTn id="92" dur="1" fill="hold">
                                          <p:stCondLst>
                                            <p:cond delay="0"/>
                                          </p:stCondLst>
                                        </p:cTn>
                                        <p:tgtEl>
                                          <p:spTgt spid="33809"/>
                                        </p:tgtEl>
                                        <p:attrNameLst>
                                          <p:attrName>style.visibility</p:attrName>
                                        </p:attrNameLst>
                                      </p:cBhvr>
                                      <p:to>
                                        <p:strVal val="visible"/>
                                      </p:to>
                                    </p:set>
                                  </p:childTnLst>
                                </p:cTn>
                              </p:par>
                              <p:par>
                                <p:cTn id="93" presetID="1" presetClass="entr" fill="hold" nodeType="withEffect">
                                  <p:stCondLst>
                                    <p:cond delay="0"/>
                                  </p:stCondLst>
                                  <p:childTnLst>
                                    <p:set>
                                      <p:cBhvr additive="repl">
                                        <p:cTn id="94" dur="1" fill="hold">
                                          <p:stCondLst>
                                            <p:cond delay="0"/>
                                          </p:stCondLst>
                                        </p:cTn>
                                        <p:tgtEl>
                                          <p:spTgt spid="33810"/>
                                        </p:tgtEl>
                                        <p:attrNameLst>
                                          <p:attrName>style.visibility</p:attrName>
                                        </p:attrNameLst>
                                      </p:cBhvr>
                                      <p:to>
                                        <p:strVal val="visible"/>
                                      </p:to>
                                    </p:set>
                                  </p:childTnLst>
                                </p:cTn>
                              </p:par>
                              <p:par>
                                <p:cTn id="95" presetID="1" presetClass="entr" fill="hold" grpId="1" nodeType="withEffect">
                                  <p:stCondLst>
                                    <p:cond delay="0"/>
                                  </p:stCondLst>
                                  <p:childTnLst>
                                    <p:set>
                                      <p:cBhvr additive="repl">
                                        <p:cTn id="96" dur="1" fill="hold">
                                          <p:stCondLst>
                                            <p:cond delay="0"/>
                                          </p:stCondLst>
                                        </p:cTn>
                                        <p:tgtEl>
                                          <p:spTgt spid="33823"/>
                                        </p:tgtEl>
                                        <p:attrNameLst>
                                          <p:attrName>style.visibility</p:attrName>
                                        </p:attrNameLst>
                                      </p:cBhvr>
                                      <p:to>
                                        <p:strVal val="visible"/>
                                      </p:to>
                                    </p:set>
                                  </p:childTnLst>
                                </p:cTn>
                              </p:par>
                              <p:par>
                                <p:cTn id="97" presetID="1" presetClass="entr" fill="hold" nodeType="withEffect">
                                  <p:stCondLst>
                                    <p:cond delay="0"/>
                                  </p:stCondLst>
                                  <p:childTnLst>
                                    <p:set>
                                      <p:cBhvr additive="repl">
                                        <p:cTn id="98" dur="1" fill="hold">
                                          <p:stCondLst>
                                            <p:cond delay="0"/>
                                          </p:stCondLst>
                                        </p:cTn>
                                        <p:tgtEl>
                                          <p:spTgt spid="33811"/>
                                        </p:tgtEl>
                                        <p:attrNameLst>
                                          <p:attrName>style.visibility</p:attrName>
                                        </p:attrNameLst>
                                      </p:cBhvr>
                                      <p:to>
                                        <p:strVal val="visible"/>
                                      </p:to>
                                    </p:set>
                                  </p:childTnLst>
                                </p:cTn>
                              </p:par>
                              <p:par>
                                <p:cTn id="99" presetID="1" presetClass="entr" fill="hold" nodeType="withEffect">
                                  <p:stCondLst>
                                    <p:cond delay="0"/>
                                  </p:stCondLst>
                                  <p:childTnLst>
                                    <p:set>
                                      <p:cBhvr additive="repl">
                                        <p:cTn id="100" dur="1" fill="hold">
                                          <p:stCondLst>
                                            <p:cond delay="0"/>
                                          </p:stCondLst>
                                        </p:cTn>
                                        <p:tgtEl>
                                          <p:spTgt spid="33812"/>
                                        </p:tgtEl>
                                        <p:attrNameLst>
                                          <p:attrName>style.visibility</p:attrName>
                                        </p:attrNameLst>
                                      </p:cBhvr>
                                      <p:to>
                                        <p:strVal val="visible"/>
                                      </p:to>
                                    </p:set>
                                  </p:childTnLst>
                                </p:cTn>
                              </p:par>
                              <p:par>
                                <p:cTn id="101" presetID="1" presetClass="entr" fill="hold" grpId="1" nodeType="withEffect">
                                  <p:stCondLst>
                                    <p:cond delay="0"/>
                                  </p:stCondLst>
                                  <p:childTnLst>
                                    <p:set>
                                      <p:cBhvr additive="repl">
                                        <p:cTn id="102" dur="1" fill="hold">
                                          <p:stCondLst>
                                            <p:cond delay="0"/>
                                          </p:stCondLst>
                                        </p:cTn>
                                        <p:tgtEl>
                                          <p:spTgt spid="33827"/>
                                        </p:tgtEl>
                                        <p:attrNameLst>
                                          <p:attrName>style.visibility</p:attrName>
                                        </p:attrNameLst>
                                      </p:cBhvr>
                                      <p:to>
                                        <p:strVal val="visible"/>
                                      </p:to>
                                    </p:set>
                                  </p:childTnLst>
                                </p:cTn>
                              </p:par>
                              <p:par>
                                <p:cTn id="103" presetID="1" presetClass="entr" fill="hold" grpId="1" nodeType="withEffect">
                                  <p:stCondLst>
                                    <p:cond delay="0"/>
                                  </p:stCondLst>
                                  <p:childTnLst>
                                    <p:set>
                                      <p:cBhvr additive="repl">
                                        <p:cTn id="104" dur="1" fill="hold">
                                          <p:stCondLst>
                                            <p:cond delay="0"/>
                                          </p:stCondLst>
                                        </p:cTn>
                                        <p:tgtEl>
                                          <p:spTgt spid="33805"/>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fill="hold" grpId="0" nodeType="clickEffect">
                                  <p:stCondLst>
                                    <p:cond delay="0"/>
                                  </p:stCondLst>
                                  <p:childTnLst>
                                    <p:set>
                                      <p:cBhvr additive="repl">
                                        <p:cTn id="108" dur="1" fill="hold">
                                          <p:stCondLst>
                                            <p:cond delay="0"/>
                                          </p:stCondLst>
                                        </p:cTn>
                                        <p:tgtEl>
                                          <p:spTgt spid="33828"/>
                                        </p:tgtEl>
                                        <p:attrNameLst>
                                          <p:attrName>style.visibility</p:attrName>
                                        </p:attrNameLst>
                                      </p:cBhvr>
                                      <p:to>
                                        <p:strVal val="hidden"/>
                                      </p:to>
                                    </p:set>
                                  </p:childTnLst>
                                </p:cTn>
                              </p:par>
                              <p:par>
                                <p:cTn id="109" presetID="1" presetClass="exit" fill="hold" nodeType="withEffect">
                                  <p:stCondLst>
                                    <p:cond delay="0"/>
                                  </p:stCondLst>
                                  <p:childTnLst>
                                    <p:set>
                                      <p:cBhvr additive="repl">
                                        <p:cTn id="110" dur="1" fill="hold">
                                          <p:stCondLst>
                                            <p:cond delay="0"/>
                                          </p:stCondLst>
                                        </p:cTn>
                                        <p:tgtEl>
                                          <p:spTgt spid="33829"/>
                                        </p:tgtEl>
                                        <p:attrNameLst>
                                          <p:attrName>style.visibility</p:attrName>
                                        </p:attrNameLst>
                                      </p:cBhvr>
                                      <p:to>
                                        <p:strVal val="hidden"/>
                                      </p:to>
                                    </p:set>
                                  </p:childTnLst>
                                </p:cTn>
                              </p:par>
                              <p:par>
                                <p:cTn id="111" presetID="1" presetClass="entr" fill="hold" grpId="0" nodeType="withEffect">
                                  <p:stCondLst>
                                    <p:cond delay="0"/>
                                  </p:stCondLst>
                                  <p:childTnLst>
                                    <p:set>
                                      <p:cBhvr additive="repl">
                                        <p:cTn id="112" dur="1" fill="hold">
                                          <p:stCondLst>
                                            <p:cond delay="0"/>
                                          </p:stCondLst>
                                        </p:cTn>
                                        <p:tgtEl>
                                          <p:spTgt spid="33830"/>
                                        </p:tgtEl>
                                        <p:attrNameLst>
                                          <p:attrName>style.visibility</p:attrName>
                                        </p:attrNameLst>
                                      </p:cBhvr>
                                      <p:to>
                                        <p:strVal val="visible"/>
                                      </p:to>
                                    </p:set>
                                  </p:childTnLst>
                                </p:cTn>
                              </p:par>
                              <p:par>
                                <p:cTn id="113" presetID="1" presetClass="entr" fill="hold" grpId="0" nodeType="withEffect">
                                  <p:stCondLst>
                                    <p:cond delay="0"/>
                                  </p:stCondLst>
                                  <p:childTnLst>
                                    <p:set>
                                      <p:cBhvr additive="repl">
                                        <p:cTn id="114" dur="1" fill="hold">
                                          <p:stCondLst>
                                            <p:cond delay="0"/>
                                          </p:stCondLst>
                                        </p:cTn>
                                        <p:tgtEl>
                                          <p:spTgt spid="33831"/>
                                        </p:tgtEl>
                                        <p:attrNameLst>
                                          <p:attrName>style.visibility</p:attrName>
                                        </p:attrNameLst>
                                      </p:cBhvr>
                                      <p:to>
                                        <p:strVal val="visible"/>
                                      </p:to>
                                    </p:set>
                                  </p:childTnLst>
                                </p:cTn>
                              </p:par>
                              <p:par>
                                <p:cTn id="115" presetID="1" presetClass="entr" fill="hold" grpId="0" nodeType="withEffect">
                                  <p:stCondLst>
                                    <p:cond delay="0"/>
                                  </p:stCondLst>
                                  <p:childTnLst>
                                    <p:set>
                                      <p:cBhvr additive="repl">
                                        <p:cTn id="116" dur="1" fill="hold">
                                          <p:stCondLst>
                                            <p:cond delay="0"/>
                                          </p:stCondLst>
                                        </p:cTn>
                                        <p:tgtEl>
                                          <p:spTgt spid="33832"/>
                                        </p:tgtEl>
                                        <p:attrNameLst>
                                          <p:attrName>style.visibility</p:attrName>
                                        </p:attrNameLst>
                                      </p:cBhvr>
                                      <p:to>
                                        <p:strVal val="visible"/>
                                      </p:to>
                                    </p:set>
                                  </p:childTnLst>
                                </p:cTn>
                              </p:par>
                              <p:par>
                                <p:cTn id="117" presetID="1" presetClass="entr" fill="hold" grpId="0" nodeType="withEffect">
                                  <p:stCondLst>
                                    <p:cond delay="0"/>
                                  </p:stCondLst>
                                  <p:childTnLst>
                                    <p:set>
                                      <p:cBhvr additive="repl">
                                        <p:cTn id="118" dur="1" fill="hold">
                                          <p:stCondLst>
                                            <p:cond delay="0"/>
                                          </p:stCondLst>
                                        </p:cTn>
                                        <p:tgtEl>
                                          <p:spTgt spid="33833"/>
                                        </p:tgtEl>
                                        <p:attrNameLst>
                                          <p:attrName>style.visibility</p:attrName>
                                        </p:attrNameLst>
                                      </p:cBhvr>
                                      <p:to>
                                        <p:strVal val="visible"/>
                                      </p:to>
                                    </p:set>
                                  </p:childTnLst>
                                </p:cTn>
                              </p:par>
                              <p:par>
                                <p:cTn id="119" presetID="1" presetClass="entr" fill="hold" grpId="0" nodeType="withEffect">
                                  <p:stCondLst>
                                    <p:cond delay="0"/>
                                  </p:stCondLst>
                                  <p:childTnLst>
                                    <p:set>
                                      <p:cBhvr additive="repl">
                                        <p:cTn id="120" dur="1" fill="hold">
                                          <p:stCondLst>
                                            <p:cond delay="0"/>
                                          </p:stCondLst>
                                        </p:cTn>
                                        <p:tgtEl>
                                          <p:spTgt spid="33834"/>
                                        </p:tgtEl>
                                        <p:attrNameLst>
                                          <p:attrName>style.visibility</p:attrName>
                                        </p:attrNameLst>
                                      </p:cBhvr>
                                      <p:to>
                                        <p:strVal val="visible"/>
                                      </p:to>
                                    </p:set>
                                  </p:childTnLst>
                                </p:cTn>
                              </p:par>
                              <p:par>
                                <p:cTn id="121" presetID="1" presetClass="entr" fill="hold" grpId="0" nodeType="withEffect">
                                  <p:stCondLst>
                                    <p:cond delay="0"/>
                                  </p:stCondLst>
                                  <p:childTnLst>
                                    <p:set>
                                      <p:cBhvr additive="repl">
                                        <p:cTn id="122" dur="1" fill="hold">
                                          <p:stCondLst>
                                            <p:cond delay="0"/>
                                          </p:stCondLst>
                                        </p:cTn>
                                        <p:tgtEl>
                                          <p:spTgt spid="33835"/>
                                        </p:tgtEl>
                                        <p:attrNameLst>
                                          <p:attrName>style.visibility</p:attrName>
                                        </p:attrNameLst>
                                      </p:cBhvr>
                                      <p:to>
                                        <p:strVal val="visible"/>
                                      </p:to>
                                    </p:set>
                                  </p:childTnLst>
                                </p:cTn>
                              </p:par>
                              <p:par>
                                <p:cTn id="123" presetID="1" presetClass="entr" fill="hold" grpId="0" nodeType="withEffect">
                                  <p:stCondLst>
                                    <p:cond delay="0"/>
                                  </p:stCondLst>
                                  <p:childTnLst>
                                    <p:set>
                                      <p:cBhvr additive="repl">
                                        <p:cTn id="124" dur="1" fill="hold">
                                          <p:stCondLst>
                                            <p:cond delay="0"/>
                                          </p:stCondLst>
                                        </p:cTn>
                                        <p:tgtEl>
                                          <p:spTgt spid="33836"/>
                                        </p:tgtEl>
                                        <p:attrNameLst>
                                          <p:attrName>style.visibility</p:attrName>
                                        </p:attrNameLst>
                                      </p:cBhvr>
                                      <p:to>
                                        <p:strVal val="visible"/>
                                      </p:to>
                                    </p:set>
                                  </p:childTnLst>
                                </p:cTn>
                              </p:par>
                              <p:par>
                                <p:cTn id="125" presetID="1" presetClass="entr" fill="hold" grpId="0" nodeType="withEffect">
                                  <p:stCondLst>
                                    <p:cond delay="0"/>
                                  </p:stCondLst>
                                  <p:childTnLst>
                                    <p:set>
                                      <p:cBhvr additive="repl">
                                        <p:cTn id="126" dur="1" fill="hold">
                                          <p:stCondLst>
                                            <p:cond delay="0"/>
                                          </p:stCondLst>
                                        </p:cTn>
                                        <p:tgtEl>
                                          <p:spTgt spid="33837"/>
                                        </p:tgtEl>
                                        <p:attrNameLst>
                                          <p:attrName>style.visibility</p:attrName>
                                        </p:attrNameLst>
                                      </p:cBhvr>
                                      <p:to>
                                        <p:strVal val="visible"/>
                                      </p:to>
                                    </p:set>
                                  </p:childTnLst>
                                </p:cTn>
                              </p:par>
                              <p:par>
                                <p:cTn id="127" presetID="1" presetClass="entr" fill="hold" grpId="0" nodeType="withEffect">
                                  <p:stCondLst>
                                    <p:cond delay="0"/>
                                  </p:stCondLst>
                                  <p:childTnLst>
                                    <p:set>
                                      <p:cBhvr additive="repl">
                                        <p:cTn id="128" dur="1" fill="hold">
                                          <p:stCondLst>
                                            <p:cond delay="0"/>
                                          </p:stCondLst>
                                        </p:cTn>
                                        <p:tgtEl>
                                          <p:spTgt spid="33838"/>
                                        </p:tgtEl>
                                        <p:attrNameLst>
                                          <p:attrName>style.visibility</p:attrName>
                                        </p:attrNameLst>
                                      </p:cBhvr>
                                      <p:to>
                                        <p:strVal val="visible"/>
                                      </p:to>
                                    </p:set>
                                  </p:childTnLst>
                                </p:cTn>
                              </p:par>
                              <p:par>
                                <p:cTn id="129" presetID="1" presetClass="entr" fill="hold" grpId="0" nodeType="withEffect">
                                  <p:stCondLst>
                                    <p:cond delay="0"/>
                                  </p:stCondLst>
                                  <p:childTnLst>
                                    <p:set>
                                      <p:cBhvr additive="repl">
                                        <p:cTn id="130" dur="1" fill="hold">
                                          <p:stCondLst>
                                            <p:cond delay="0"/>
                                          </p:stCondLst>
                                        </p:cTn>
                                        <p:tgtEl>
                                          <p:spTgt spid="33839"/>
                                        </p:tgtEl>
                                        <p:attrNameLst>
                                          <p:attrName>style.visibility</p:attrName>
                                        </p:attrNameLst>
                                      </p:cBhvr>
                                      <p:to>
                                        <p:strVal val="visible"/>
                                      </p:to>
                                    </p:set>
                                  </p:childTnLst>
                                </p:cTn>
                              </p:par>
                              <p:par>
                                <p:cTn id="131" presetID="1" presetClass="entr" fill="hold" grpId="0" nodeType="withEffect">
                                  <p:stCondLst>
                                    <p:cond delay="0"/>
                                  </p:stCondLst>
                                  <p:childTnLst>
                                    <p:set>
                                      <p:cBhvr additive="repl">
                                        <p:cTn id="132" dur="1" fill="hold">
                                          <p:stCondLst>
                                            <p:cond delay="0"/>
                                          </p:stCondLst>
                                        </p:cTn>
                                        <p:tgtEl>
                                          <p:spTgt spid="33840"/>
                                        </p:tgtEl>
                                        <p:attrNameLst>
                                          <p:attrName>style.visibility</p:attrName>
                                        </p:attrNameLst>
                                      </p:cBhvr>
                                      <p:to>
                                        <p:strVal val="visible"/>
                                      </p:to>
                                    </p:set>
                                  </p:childTnLst>
                                </p:cTn>
                              </p:par>
                              <p:par>
                                <p:cTn id="133" presetID="1" presetClass="entr" fill="hold" grpId="0" nodeType="withEffect">
                                  <p:stCondLst>
                                    <p:cond delay="0"/>
                                  </p:stCondLst>
                                  <p:childTnLst>
                                    <p:set>
                                      <p:cBhvr additive="repl">
                                        <p:cTn id="134" dur="1" fill="hold">
                                          <p:stCondLst>
                                            <p:cond delay="0"/>
                                          </p:stCondLst>
                                        </p:cTn>
                                        <p:tgtEl>
                                          <p:spTgt spid="33841"/>
                                        </p:tgtEl>
                                        <p:attrNameLst>
                                          <p:attrName>style.visibility</p:attrName>
                                        </p:attrNameLst>
                                      </p:cBhvr>
                                      <p:to>
                                        <p:strVal val="visible"/>
                                      </p:to>
                                    </p:set>
                                  </p:childTnLst>
                                </p:cTn>
                              </p:par>
                              <p:par>
                                <p:cTn id="135" presetID="1" presetClass="entr" fill="hold" grpId="0" nodeType="withEffect">
                                  <p:stCondLst>
                                    <p:cond delay="0"/>
                                  </p:stCondLst>
                                  <p:childTnLst>
                                    <p:set>
                                      <p:cBhvr additive="repl">
                                        <p:cTn id="136" dur="1" fill="hold">
                                          <p:stCondLst>
                                            <p:cond delay="0"/>
                                          </p:stCondLst>
                                        </p:cTn>
                                        <p:tgtEl>
                                          <p:spTgt spid="33842"/>
                                        </p:tgtEl>
                                        <p:attrNameLst>
                                          <p:attrName>style.visibility</p:attrName>
                                        </p:attrNameLst>
                                      </p:cBhvr>
                                      <p:to>
                                        <p:strVal val="visible"/>
                                      </p:to>
                                    </p:set>
                                  </p:childTnLst>
                                </p:cTn>
                              </p:par>
                              <p:par>
                                <p:cTn id="137" presetID="1" presetClass="entr" fill="hold" grpId="0" nodeType="withEffect">
                                  <p:stCondLst>
                                    <p:cond delay="0"/>
                                  </p:stCondLst>
                                  <p:childTnLst>
                                    <p:set>
                                      <p:cBhvr additive="repl">
                                        <p:cTn id="138" dur="1" fill="hold">
                                          <p:stCondLst>
                                            <p:cond delay="0"/>
                                          </p:stCondLst>
                                        </p:cTn>
                                        <p:tgtEl>
                                          <p:spTgt spid="33843"/>
                                        </p:tgtEl>
                                        <p:attrNameLst>
                                          <p:attrName>style.visibility</p:attrName>
                                        </p:attrNameLst>
                                      </p:cBhvr>
                                      <p:to>
                                        <p:strVal val="visible"/>
                                      </p:to>
                                    </p:set>
                                  </p:childTnLst>
                                </p:cTn>
                              </p:par>
                              <p:par>
                                <p:cTn id="139" presetID="1" presetClass="entr" fill="hold" grpId="0" nodeType="withEffect">
                                  <p:stCondLst>
                                    <p:cond delay="0"/>
                                  </p:stCondLst>
                                  <p:childTnLst>
                                    <p:set>
                                      <p:cBhvr additive="repl">
                                        <p:cTn id="140" dur="1" fill="hold">
                                          <p:stCondLst>
                                            <p:cond delay="0"/>
                                          </p:stCondLst>
                                        </p:cTn>
                                        <p:tgtEl>
                                          <p:spTgt spid="33844"/>
                                        </p:tgtEl>
                                        <p:attrNameLst>
                                          <p:attrName>style.visibility</p:attrName>
                                        </p:attrNameLst>
                                      </p:cBhvr>
                                      <p:to>
                                        <p:strVal val="visible"/>
                                      </p:to>
                                    </p:set>
                                  </p:childTnLst>
                                </p:cTn>
                              </p:par>
                              <p:par>
                                <p:cTn id="141" presetID="1" presetClass="entr" fill="hold" grpId="0" nodeType="withEffect">
                                  <p:stCondLst>
                                    <p:cond delay="0"/>
                                  </p:stCondLst>
                                  <p:childTnLst>
                                    <p:set>
                                      <p:cBhvr additive="repl">
                                        <p:cTn id="142" dur="1" fill="hold">
                                          <p:stCondLst>
                                            <p:cond delay="0"/>
                                          </p:stCondLst>
                                        </p:cTn>
                                        <p:tgtEl>
                                          <p:spTgt spid="33845"/>
                                        </p:tgtEl>
                                        <p:attrNameLst>
                                          <p:attrName>style.visibility</p:attrName>
                                        </p:attrNameLst>
                                      </p:cBhvr>
                                      <p:to>
                                        <p:strVal val="visible"/>
                                      </p:to>
                                    </p:set>
                                  </p:childTnLst>
                                </p:cTn>
                              </p:par>
                              <p:par>
                                <p:cTn id="143" presetID="1" presetClass="entr" fill="hold" grpId="0" nodeType="withEffect">
                                  <p:stCondLst>
                                    <p:cond delay="0"/>
                                  </p:stCondLst>
                                  <p:childTnLst>
                                    <p:set>
                                      <p:cBhvr additive="repl">
                                        <p:cTn id="144" dur="1" fill="hold">
                                          <p:stCondLst>
                                            <p:cond delay="0"/>
                                          </p:stCondLst>
                                        </p:cTn>
                                        <p:tgtEl>
                                          <p:spTgt spid="33846"/>
                                        </p:tgtEl>
                                        <p:attrNameLst>
                                          <p:attrName>style.visibility</p:attrName>
                                        </p:attrNameLst>
                                      </p:cBhvr>
                                      <p:to>
                                        <p:strVal val="visible"/>
                                      </p:to>
                                    </p:set>
                                  </p:childTnLst>
                                </p:cTn>
                              </p:par>
                              <p:par>
                                <p:cTn id="145" presetID="1" presetClass="entr" fill="hold" grpId="0" nodeType="withEffect">
                                  <p:stCondLst>
                                    <p:cond delay="0"/>
                                  </p:stCondLst>
                                  <p:childTnLst>
                                    <p:set>
                                      <p:cBhvr additive="repl">
                                        <p:cTn id="146" dur="1" fill="hold">
                                          <p:stCondLst>
                                            <p:cond delay="0"/>
                                          </p:stCondLst>
                                        </p:cTn>
                                        <p:tgtEl>
                                          <p:spTgt spid="33847"/>
                                        </p:tgtEl>
                                        <p:attrNameLst>
                                          <p:attrName>style.visibility</p:attrName>
                                        </p:attrNameLst>
                                      </p:cBhvr>
                                      <p:to>
                                        <p:strVal val="visible"/>
                                      </p:to>
                                    </p:set>
                                  </p:childTnLst>
                                </p:cTn>
                              </p:par>
                              <p:par>
                                <p:cTn id="147" presetID="1" presetClass="entr" fill="hold" grpId="0" nodeType="withEffect">
                                  <p:stCondLst>
                                    <p:cond delay="0"/>
                                  </p:stCondLst>
                                  <p:childTnLst>
                                    <p:set>
                                      <p:cBhvr additive="repl">
                                        <p:cTn id="148" dur="1" fill="hold">
                                          <p:stCondLst>
                                            <p:cond delay="0"/>
                                          </p:stCondLst>
                                        </p:cTn>
                                        <p:tgtEl>
                                          <p:spTgt spid="33848"/>
                                        </p:tgtEl>
                                        <p:attrNameLst>
                                          <p:attrName>style.visibility</p:attrName>
                                        </p:attrNameLst>
                                      </p:cBhvr>
                                      <p:to>
                                        <p:strVal val="visible"/>
                                      </p:to>
                                    </p:set>
                                  </p:childTnLst>
                                </p:cTn>
                              </p:par>
                              <p:par>
                                <p:cTn id="149" presetID="1" presetClass="entr" fill="hold" grpId="0" nodeType="withEffect">
                                  <p:stCondLst>
                                    <p:cond delay="0"/>
                                  </p:stCondLst>
                                  <p:childTnLst>
                                    <p:set>
                                      <p:cBhvr additive="repl">
                                        <p:cTn id="150" dur="1" fill="hold">
                                          <p:stCondLst>
                                            <p:cond delay="0"/>
                                          </p:stCondLst>
                                        </p:cTn>
                                        <p:tgtEl>
                                          <p:spTgt spid="33849"/>
                                        </p:tgtEl>
                                        <p:attrNameLst>
                                          <p:attrName>style.visibility</p:attrName>
                                        </p:attrNameLst>
                                      </p:cBhvr>
                                      <p:to>
                                        <p:strVal val="visible"/>
                                      </p:to>
                                    </p:set>
                                  </p:childTnLst>
                                </p:cTn>
                              </p:par>
                              <p:par>
                                <p:cTn id="151" presetID="1" presetClass="entr" fill="hold" grpId="0" nodeType="withEffect">
                                  <p:stCondLst>
                                    <p:cond delay="0"/>
                                  </p:stCondLst>
                                  <p:childTnLst>
                                    <p:set>
                                      <p:cBhvr additive="repl">
                                        <p:cTn id="152" dur="1" fill="hold">
                                          <p:stCondLst>
                                            <p:cond delay="0"/>
                                          </p:stCondLst>
                                        </p:cTn>
                                        <p:tgtEl>
                                          <p:spTgt spid="33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7" grpId="0" animBg="1"/>
      <p:bldP spid="33803" grpId="0" animBg="1"/>
      <p:bldP spid="33804" grpId="0" animBg="1"/>
      <p:bldP spid="33805" grpId="0" animBg="1"/>
      <p:bldP spid="33805" grpId="1" animBg="1"/>
      <p:bldP spid="33806" grpId="0" animBg="1"/>
      <p:bldP spid="33807" grpId="0" animBg="1"/>
      <p:bldP spid="33807" grpId="1" animBg="1"/>
      <p:bldP spid="33808" grpId="0" animBg="1"/>
      <p:bldP spid="33808" grpId="1" animBg="1"/>
      <p:bldP spid="33813" grpId="0" animBg="1"/>
      <p:bldP spid="33814" grpId="0" animBg="1"/>
      <p:bldP spid="33814" grpId="1" animBg="1"/>
      <p:bldP spid="33815" grpId="0" animBg="1"/>
      <p:bldP spid="33815" grpId="1" animBg="1"/>
      <p:bldP spid="33816" grpId="0" animBg="1"/>
      <p:bldP spid="33816" grpId="1" animBg="1"/>
      <p:bldP spid="33819" grpId="0" animBg="1"/>
      <p:bldP spid="33820" grpId="0" animBg="1"/>
      <p:bldP spid="33820" grpId="1" animBg="1"/>
      <p:bldP spid="33823" grpId="0" animBg="1"/>
      <p:bldP spid="33823" grpId="1" animBg="1"/>
      <p:bldP spid="33824" grpId="0" animBg="1"/>
      <p:bldP spid="33824" grpId="1" animBg="1"/>
      <p:bldP spid="33825" grpId="0" animBg="1"/>
      <p:bldP spid="33826" grpId="0" animBg="1"/>
      <p:bldP spid="33827" grpId="0" animBg="1"/>
      <p:bldP spid="33827" grpId="1" animBg="1"/>
      <p:bldP spid="33828" grpId="0" animBg="1"/>
      <p:bldP spid="33830" grpId="0" animBg="1"/>
      <p:bldP spid="33831" grpId="0" animBg="1"/>
      <p:bldP spid="33832" grpId="0" animBg="1"/>
      <p:bldP spid="33833" grpId="0" animBg="1"/>
      <p:bldP spid="33834" grpId="0" animBg="1"/>
      <p:bldP spid="33835" grpId="0" animBg="1"/>
      <p:bldP spid="33836" grpId="0" animBg="1"/>
      <p:bldP spid="33837" grpId="0" animBg="1"/>
      <p:bldP spid="33838" grpId="0" animBg="1"/>
      <p:bldP spid="33839" grpId="0" animBg="1"/>
      <p:bldP spid="33840" grpId="0" animBg="1"/>
      <p:bldP spid="33841" grpId="0" animBg="1"/>
      <p:bldP spid="33842" grpId="0" animBg="1"/>
      <p:bldP spid="33843" grpId="0" animBg="1"/>
      <p:bldP spid="33844" grpId="0" animBg="1"/>
      <p:bldP spid="33845" grpId="0" animBg="1"/>
      <p:bldP spid="33846" grpId="0" animBg="1"/>
      <p:bldP spid="33847" grpId="0" animBg="1"/>
      <p:bldP spid="33848" grpId="0" animBg="1"/>
      <p:bldP spid="33849" grpId="0" animBg="1"/>
      <p:bldP spid="338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Mendel’s laws</a:t>
            </a:r>
          </a:p>
        </p:txBody>
      </p:sp>
      <p:sp>
        <p:nvSpPr>
          <p:cNvPr id="44034"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mtClean="0">
                <a:solidFill>
                  <a:srgbClr val="000000"/>
                </a:solidFill>
              </a:rPr>
              <a:t>Recall the playing cards example...</a:t>
            </a:r>
          </a:p>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mtClean="0">
                <a:solidFill>
                  <a:srgbClr val="000000"/>
                </a:solidFill>
              </a:rPr>
              <a:t>One allele from each parent for each gene</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mtClean="0"/>
              <a:t>Many family based tests based on this, rather than estimating allele frequencies (case-control)</a:t>
            </a:r>
          </a:p>
          <a:p>
            <a:pPr marL="336550" indent="-333375">
              <a:buClrTx/>
              <a:buFontTx/>
              <a:buNone/>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endParaRPr lang="en-US" altLang="en-US"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Mendel’s laws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38" y="1752600"/>
            <a:ext cx="3835931" cy="4067175"/>
          </a:xfrm>
          <a:prstGeom prst="rect">
            <a:avLst/>
          </a:prstGeom>
        </p:spPr>
      </p:pic>
    </p:spTree>
    <p:extLst>
      <p:ext uri="{BB962C8B-B14F-4D97-AF65-F5344CB8AC3E}">
        <p14:creationId xmlns:p14="http://schemas.microsoft.com/office/powerpoint/2010/main" val="1440152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Mendel’s laws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048000"/>
            <a:ext cx="4174236" cy="32192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38" y="1752600"/>
            <a:ext cx="3835931" cy="4067175"/>
          </a:xfrm>
          <a:prstGeom prst="rect">
            <a:avLst/>
          </a:prstGeom>
        </p:spPr>
      </p:pic>
    </p:spTree>
    <p:extLst>
      <p:ext uri="{BB962C8B-B14F-4D97-AF65-F5344CB8AC3E}">
        <p14:creationId xmlns:p14="http://schemas.microsoft.com/office/powerpoint/2010/main" val="735849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Mendelian transmission: Ex</a:t>
            </a:r>
          </a:p>
        </p:txBody>
      </p:sp>
      <p:sp>
        <p:nvSpPr>
          <p:cNvPr id="86019"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E.g., parents are Aa, 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P(offpsring=aa | Mother=Aa, Father=Aa)=?</a:t>
            </a:r>
          </a:p>
        </p:txBody>
      </p:sp>
      <p:graphicFrame>
        <p:nvGraphicFramePr>
          <p:cNvPr id="86020" name="Object 3"/>
          <p:cNvGraphicFramePr>
            <a:graphicFrameLocks noChangeAspect="1"/>
          </p:cNvGraphicFramePr>
          <p:nvPr/>
        </p:nvGraphicFramePr>
        <p:xfrm>
          <a:off x="1752600" y="4572000"/>
          <a:ext cx="5486400" cy="1477963"/>
        </p:xfrm>
        <a:graphic>
          <a:graphicData uri="http://schemas.openxmlformats.org/presentationml/2006/ole">
            <mc:AlternateContent xmlns:mc="http://schemas.openxmlformats.org/markup-compatibility/2006">
              <mc:Choice xmlns:v="urn:schemas-microsoft-com:vml" Requires="v">
                <p:oleObj spid="_x0000_s86031" r:id="rId4" imgW="1963745" imgH="545714" progId="">
                  <p:embed/>
                </p:oleObj>
              </mc:Choice>
              <mc:Fallback>
                <p:oleObj r:id="rId4" imgW="1963745" imgH="54571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0"/>
                        <a:ext cx="5486400"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457200" y="274638"/>
            <a:ext cx="82296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t>Review</a:t>
            </a:r>
            <a:r>
              <a:rPr lang="en-US" altLang="en-US" dirty="0" smtClean="0"/>
              <a:t>: Population stratification</a:t>
            </a:r>
          </a:p>
        </p:txBody>
      </p:sp>
      <p:sp>
        <p:nvSpPr>
          <p:cNvPr id="10243" name="Rectangle 2"/>
          <p:cNvSpPr>
            <a:spLocks noGrp="1" noChangeArrowheads="1"/>
          </p:cNvSpPr>
          <p:nvPr>
            <p:ph type="body" idx="4294967295"/>
          </p:nvPr>
        </p:nvSpPr>
        <p:spPr>
          <a:xfrm>
            <a:off x="457200" y="1600200"/>
            <a:ext cx="8229600" cy="4525963"/>
          </a:xfrm>
        </p:spPr>
        <p:txBody>
          <a:bodyPr/>
          <a:lstStyle/>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b="1" dirty="0" smtClean="0">
                <a:solidFill>
                  <a:srgbClr val="000000"/>
                </a:solidFill>
                <a:latin typeface="Calibri" panose="020F0502020204030204" pitchFamily="34" charset="0"/>
              </a:rPr>
              <a:t>- Population stratification</a:t>
            </a:r>
            <a:r>
              <a:rPr lang="en-US" altLang="en-US" sz="2800" dirty="0" smtClean="0">
                <a:solidFill>
                  <a:srgbClr val="000000"/>
                </a:solidFill>
                <a:latin typeface="Calibri" panose="020F0502020204030204" pitchFamily="34" charset="0"/>
              </a:rPr>
              <a:t> is a form of confounding in genetic studies where a gene under study shows marked variation in allele frequency across subgroups of a population and these subgroups differ in their baseline risk of disease</a:t>
            </a:r>
          </a:p>
          <a:p>
            <a:pPr indent="-3270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dirty="0" smtClean="0">
                <a:solidFill>
                  <a:srgbClr val="000000"/>
                </a:solidFill>
                <a:latin typeface="Calibri" panose="020F0502020204030204" pitchFamily="34" charset="0"/>
              </a:rPr>
              <a:t>- Previous e.g. of Pima &amp; </a:t>
            </a:r>
            <a:r>
              <a:rPr lang="en-US" altLang="en-US" sz="2800" dirty="0" err="1" smtClean="0">
                <a:solidFill>
                  <a:srgbClr val="000000"/>
                </a:solidFill>
                <a:latin typeface="Calibri" panose="020F0502020204030204" pitchFamily="34" charset="0"/>
              </a:rPr>
              <a:t>Papago</a:t>
            </a:r>
            <a:r>
              <a:rPr lang="en-US" altLang="en-US" sz="2800" dirty="0" smtClean="0">
                <a:solidFill>
                  <a:srgbClr val="000000"/>
                </a:solidFill>
                <a:latin typeface="Calibri" panose="020F0502020204030204" pitchFamily="34" charset="0"/>
              </a:rPr>
              <a:t> Indians: Significant allele frequency difference </a:t>
            </a:r>
            <a:r>
              <a:rPr lang="en-US" altLang="en-US" sz="2800" i="1" dirty="0" smtClean="0">
                <a:solidFill>
                  <a:srgbClr val="000000"/>
                </a:solidFill>
                <a:latin typeface="Calibri" panose="020F0502020204030204" pitchFamily="34" charset="0"/>
              </a:rPr>
              <a:t>because of ancestry, not disease status</a:t>
            </a:r>
          </a:p>
          <a:p>
            <a:pPr marL="473075" indent="-457200">
              <a:buClrTx/>
              <a:buFontTx/>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b="1" dirty="0" smtClean="0">
                <a:solidFill>
                  <a:srgbClr val="000000"/>
                </a:solidFill>
                <a:latin typeface="Calibri" panose="020F0502020204030204" pitchFamily="34" charset="0"/>
              </a:rPr>
              <a:t>Family-based </a:t>
            </a:r>
            <a:r>
              <a:rPr lang="en-US" altLang="en-US" sz="2800" b="1" dirty="0" smtClean="0">
                <a:solidFill>
                  <a:srgbClr val="000000"/>
                </a:solidFill>
                <a:latin typeface="Calibri" panose="020F0502020204030204" pitchFamily="34" charset="0"/>
              </a:rPr>
              <a:t>tests</a:t>
            </a:r>
            <a:r>
              <a:rPr lang="en-US" altLang="en-US" sz="2800" dirty="0" smtClean="0">
                <a:solidFill>
                  <a:srgbClr val="000000"/>
                </a:solidFill>
                <a:latin typeface="Calibri" panose="020F0502020204030204" pitchFamily="34" charset="0"/>
              </a:rPr>
              <a:t> today tend to be </a:t>
            </a:r>
            <a:r>
              <a:rPr lang="en-US" altLang="en-US" sz="2800" b="1" dirty="0" smtClean="0">
                <a:solidFill>
                  <a:srgbClr val="000000"/>
                </a:solidFill>
                <a:latin typeface="Calibri" panose="020F0502020204030204" pitchFamily="34" charset="0"/>
              </a:rPr>
              <a:t>robust to this</a:t>
            </a:r>
            <a:r>
              <a:rPr lang="en-US" altLang="en-US" sz="2800" dirty="0" smtClean="0">
                <a:solidFill>
                  <a:srgbClr val="000000"/>
                </a:solidFill>
                <a:latin typeface="Calibri" panose="020F0502020204030204" pitchFamily="34" charset="0"/>
              </a:rPr>
              <a:t> issue (not require any special adjustment</a:t>
            </a:r>
            <a:r>
              <a:rPr lang="en-US" altLang="en-US" sz="2800" dirty="0" smtClean="0">
                <a:solidFill>
                  <a:srgbClr val="000000"/>
                </a:solidFill>
                <a:latin typeface="Calibri" panose="020F0502020204030204" pitchFamily="34" charset="0"/>
              </a:rPr>
              <a:t>)</a:t>
            </a:r>
          </a:p>
          <a:p>
            <a:pPr marL="873125" lvl="1" indent="-457200">
              <a:buClrTx/>
              <a:buFontTx/>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400" dirty="0" smtClean="0">
                <a:latin typeface="Calibri" panose="020F0502020204030204" pitchFamily="34" charset="0"/>
              </a:rPr>
              <a:t>Not based on allele frequency directly…</a:t>
            </a:r>
            <a:endParaRPr lang="en-US" altLang="en-US" sz="2400" dirty="0" smtClean="0">
              <a:solidFill>
                <a:srgbClr val="00000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Mendelian transmission: Ex</a:t>
            </a:r>
          </a:p>
        </p:txBody>
      </p:sp>
      <p:sp>
        <p:nvSpPr>
          <p:cNvPr id="88067" name="Rectangle 2"/>
          <p:cNvSpPr>
            <a:spLocks noGrp="1" noChangeArrowheads="1"/>
          </p:cNvSpPr>
          <p:nvPr>
            <p:ph type="body" idx="4294967295"/>
          </p:nvPr>
        </p:nvSpPr>
        <p:spPr>
          <a:xfrm>
            <a:off x="685800" y="1981200"/>
            <a:ext cx="8183563"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E.g., parents are Aa, 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Mother=Aa,Father=Aa)=1/4</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Mother=Aa,Father=Aa)=1/2</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P(offpsring=aa | Mother=Aa, Father=Aa)=1/4</a:t>
            </a:r>
          </a:p>
        </p:txBody>
      </p:sp>
      <p:graphicFrame>
        <p:nvGraphicFramePr>
          <p:cNvPr id="88068" name="Object 3"/>
          <p:cNvGraphicFramePr>
            <a:graphicFrameLocks noChangeAspect="1"/>
          </p:cNvGraphicFramePr>
          <p:nvPr/>
        </p:nvGraphicFramePr>
        <p:xfrm>
          <a:off x="1752600" y="4572000"/>
          <a:ext cx="5486400" cy="1477963"/>
        </p:xfrm>
        <a:graphic>
          <a:graphicData uri="http://schemas.openxmlformats.org/presentationml/2006/ole">
            <mc:AlternateContent xmlns:mc="http://schemas.openxmlformats.org/markup-compatibility/2006">
              <mc:Choice xmlns:v="urn:schemas-microsoft-com:vml" Requires="v">
                <p:oleObj spid="_x0000_s88080"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0"/>
                        <a:ext cx="5486400"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69" name="Text Box 4"/>
          <p:cNvSpPr txBox="1">
            <a:spLocks noChangeArrowheads="1"/>
          </p:cNvSpPr>
          <p:nvPr/>
        </p:nvSpPr>
        <p:spPr bwMode="auto">
          <a:xfrm>
            <a:off x="5486400" y="6037263"/>
            <a:ext cx="35052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a:solidFill>
                  <a:srgbClr val="000000"/>
                </a:solidFill>
              </a:rPr>
              <a:t>Conditioning on parents...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Mendelian transmission: Ex</a:t>
            </a:r>
          </a:p>
        </p:txBody>
      </p:sp>
      <p:sp>
        <p:nvSpPr>
          <p:cNvPr id="90115"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E.g., parents are AA, 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P(offpsring=aa | Mother=AA, Father=Aa)=?</a:t>
            </a:r>
          </a:p>
        </p:txBody>
      </p:sp>
      <p:graphicFrame>
        <p:nvGraphicFramePr>
          <p:cNvPr id="90116" name="Object 3"/>
          <p:cNvGraphicFramePr>
            <a:graphicFrameLocks noChangeAspect="1"/>
          </p:cNvGraphicFramePr>
          <p:nvPr/>
        </p:nvGraphicFramePr>
        <p:xfrm>
          <a:off x="1752600" y="4572000"/>
          <a:ext cx="5486400" cy="1477963"/>
        </p:xfrm>
        <a:graphic>
          <a:graphicData uri="http://schemas.openxmlformats.org/presentationml/2006/ole">
            <mc:AlternateContent xmlns:mc="http://schemas.openxmlformats.org/markup-compatibility/2006">
              <mc:Choice xmlns:v="urn:schemas-microsoft-com:vml" Requires="v">
                <p:oleObj spid="_x0000_s90127"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0"/>
                        <a:ext cx="5486400"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Mendelian transmission: Ex</a:t>
            </a:r>
          </a:p>
        </p:txBody>
      </p:sp>
      <p:sp>
        <p:nvSpPr>
          <p:cNvPr id="92163" name="Rectangle 2"/>
          <p:cNvSpPr>
            <a:spLocks noGrp="1" noChangeArrowheads="1"/>
          </p:cNvSpPr>
          <p:nvPr>
            <p:ph type="body" idx="4294967295"/>
          </p:nvPr>
        </p:nvSpPr>
        <p:spPr>
          <a:xfrm>
            <a:off x="685800" y="1981200"/>
            <a:ext cx="8366125"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E.g., parents are AA, 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Mother=AA,Father=Aa)=1/2</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Mother=AA,Father=Aa)=1/2</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P(offpsring=aa | Mother=AA, Father=Aa)=0</a:t>
            </a:r>
          </a:p>
        </p:txBody>
      </p:sp>
      <p:graphicFrame>
        <p:nvGraphicFramePr>
          <p:cNvPr id="92164" name="Object 3"/>
          <p:cNvGraphicFramePr>
            <a:graphicFrameLocks noChangeAspect="1"/>
          </p:cNvGraphicFramePr>
          <p:nvPr/>
        </p:nvGraphicFramePr>
        <p:xfrm>
          <a:off x="1752600" y="4572000"/>
          <a:ext cx="5486400" cy="1477963"/>
        </p:xfrm>
        <a:graphic>
          <a:graphicData uri="http://schemas.openxmlformats.org/presentationml/2006/ole">
            <mc:AlternateContent xmlns:mc="http://schemas.openxmlformats.org/markup-compatibility/2006">
              <mc:Choice xmlns:v="urn:schemas-microsoft-com:vml" Requires="v">
                <p:oleObj spid="_x0000_s92175"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0"/>
                        <a:ext cx="5486400"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Mendelian transmission: Ex</a:t>
            </a:r>
          </a:p>
        </p:txBody>
      </p:sp>
      <p:sp>
        <p:nvSpPr>
          <p:cNvPr id="94211"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E.g., parents are AA, 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P(offpsring=aa | Mother=AA, Father=AA)=?</a:t>
            </a:r>
          </a:p>
        </p:txBody>
      </p:sp>
      <p:graphicFrame>
        <p:nvGraphicFramePr>
          <p:cNvPr id="94212" name="Object 3"/>
          <p:cNvGraphicFramePr>
            <a:graphicFrameLocks noChangeAspect="1"/>
          </p:cNvGraphicFramePr>
          <p:nvPr/>
        </p:nvGraphicFramePr>
        <p:xfrm>
          <a:off x="1752600" y="4572000"/>
          <a:ext cx="5486400" cy="1477963"/>
        </p:xfrm>
        <a:graphic>
          <a:graphicData uri="http://schemas.openxmlformats.org/presentationml/2006/ole">
            <mc:AlternateContent xmlns:mc="http://schemas.openxmlformats.org/markup-compatibility/2006">
              <mc:Choice xmlns:v="urn:schemas-microsoft-com:vml" Requires="v">
                <p:oleObj spid="_x0000_s94223"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0"/>
                        <a:ext cx="5486400"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Mendelian transmission: Ex</a:t>
            </a:r>
          </a:p>
        </p:txBody>
      </p:sp>
      <p:sp>
        <p:nvSpPr>
          <p:cNvPr id="96259"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solidFill>
                  <a:srgbClr val="000000"/>
                </a:solidFill>
              </a:rPr>
              <a:t>E.g., parents are AA, 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Mother=AA,Father=AA)=1</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P(offspring=Aa | Mother=AA,Father=AA)=0</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P(offpsring=aa | Mother=AA, Father=AA)=0</a:t>
            </a:r>
          </a:p>
        </p:txBody>
      </p:sp>
      <p:graphicFrame>
        <p:nvGraphicFramePr>
          <p:cNvPr id="96260" name="Object 3"/>
          <p:cNvGraphicFramePr>
            <a:graphicFrameLocks noChangeAspect="1"/>
          </p:cNvGraphicFramePr>
          <p:nvPr/>
        </p:nvGraphicFramePr>
        <p:xfrm>
          <a:off x="1752600" y="4572000"/>
          <a:ext cx="5486400" cy="1477963"/>
        </p:xfrm>
        <a:graphic>
          <a:graphicData uri="http://schemas.openxmlformats.org/presentationml/2006/ole">
            <mc:AlternateContent xmlns:mc="http://schemas.openxmlformats.org/markup-compatibility/2006">
              <mc:Choice xmlns:v="urn:schemas-microsoft-com:vml" Requires="v">
                <p:oleObj spid="_x0000_s96272"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72000"/>
                        <a:ext cx="5486400"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1" name="Text Box 4"/>
          <p:cNvSpPr txBox="1">
            <a:spLocks noChangeArrowheads="1"/>
          </p:cNvSpPr>
          <p:nvPr/>
        </p:nvSpPr>
        <p:spPr bwMode="auto">
          <a:xfrm>
            <a:off x="1295400" y="6096000"/>
            <a:ext cx="78486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500"/>
              </a:spcBef>
              <a:buClrTx/>
              <a:buFontTx/>
              <a:buNone/>
            </a:pPr>
            <a:r>
              <a:rPr lang="en-US" altLang="en-US" sz="2400" i="1">
                <a:solidFill>
                  <a:srgbClr val="000000"/>
                </a:solidFill>
              </a:rPr>
              <a:t>Homozygote parents are “non-informative” (no variation in offspring’s conditional genotype distribution)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Trios: Transmission Disequilibrium Test (TDT)</a:t>
            </a:r>
          </a:p>
        </p:txBody>
      </p:sp>
      <p:sp>
        <p:nvSpPr>
          <p:cNvPr id="51202"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800" dirty="0" smtClean="0">
                <a:solidFill>
                  <a:srgbClr val="000000"/>
                </a:solidFill>
              </a:rPr>
              <a:t>Test based on transmissions from parents to offspring</a:t>
            </a:r>
          </a:p>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800" dirty="0" smtClean="0">
                <a:solidFill>
                  <a:srgbClr val="000000"/>
                </a:solidFill>
              </a:rPr>
              <a:t>Assumptions:</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600" dirty="0" smtClean="0"/>
              <a:t>Parents' and offspring genotypes are known</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600" dirty="0" smtClean="0"/>
              <a:t>Dichotomous phenotype (thought Q-TDT), only affected offspring</a:t>
            </a:r>
          </a:p>
          <a:p>
            <a:pPr marL="676275" indent="-674688">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800" dirty="0" smtClean="0">
                <a:solidFill>
                  <a:srgbClr val="000000"/>
                </a:solidFill>
              </a:rPr>
              <a:t>Count transmissions from heterozygote parents, and compare to expected transmissions</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600" dirty="0" smtClean="0"/>
              <a:t>Mendel's laws of </a:t>
            </a:r>
            <a:r>
              <a:rPr lang="en-US" altLang="en-US" sz="1600" dirty="0" err="1" smtClean="0"/>
              <a:t>seqregation</a:t>
            </a:r>
            <a:r>
              <a:rPr lang="en-US" altLang="en-US" sz="1600" dirty="0" smtClean="0"/>
              <a:t> (previous slides) not control group</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600" dirty="0" smtClean="0"/>
              <a:t>Test for over/under-transmission of alleles in cases (intuition)</a:t>
            </a:r>
          </a:p>
          <a:p>
            <a:pPr marL="676275" indent="-674688">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800" dirty="0" smtClean="0">
                <a:solidFill>
                  <a:srgbClr val="000000"/>
                </a:solidFill>
              </a:rPr>
              <a:t>Conditional test</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600" dirty="0" smtClean="0"/>
              <a:t>Offspring affection status</a:t>
            </a:r>
          </a:p>
          <a:p>
            <a:pPr marL="1482725" lvl="1" indent="-5683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600" dirty="0" smtClean="0"/>
              <a:t>Parental genotypes (conditions out allele frequencies, which is what case-control is based on testing)</a:t>
            </a:r>
          </a:p>
          <a:p>
            <a:pPr marL="676275" indent="-674688">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altLang="en-US" sz="1800" dirty="0" smtClean="0">
                <a:solidFill>
                  <a:srgbClr val="000000"/>
                </a:solidFill>
              </a:rPr>
              <a:t>Composite null hypothesis: No linkage, no association</a:t>
            </a:r>
          </a:p>
        </p:txBody>
      </p:sp>
      <p:sp>
        <p:nvSpPr>
          <p:cNvPr id="98308" name="Text Box 3"/>
          <p:cNvSpPr txBox="1">
            <a:spLocks noChangeArrowheads="1"/>
          </p:cNvSpPr>
          <p:nvPr/>
        </p:nvSpPr>
        <p:spPr bwMode="auto">
          <a:xfrm>
            <a:off x="5938838" y="6478588"/>
            <a:ext cx="2971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spcBef>
                <a:spcPts val="1000"/>
              </a:spcBef>
              <a:buClrTx/>
              <a:buFontTx/>
              <a:buNone/>
            </a:pPr>
            <a:r>
              <a:rPr lang="en-US" altLang="en-US" sz="1600">
                <a:solidFill>
                  <a:srgbClr val="000000"/>
                </a:solidFill>
              </a:rPr>
              <a:t>Spielmen et al., AJHG 1993</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a:spLocks noGrp="1" noChangeArrowheads="1"/>
          </p:cNvSpPr>
          <p:nvPr>
            <p:ph type="title" idx="4294967295"/>
          </p:nvPr>
        </p:nvSpPr>
        <p:spPr>
          <a:xfrm>
            <a:off x="685800" y="463550"/>
            <a:ext cx="7772400" cy="14351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Trios: Transmission Disequilibrium Test (TDT)</a:t>
            </a:r>
          </a:p>
        </p:txBody>
      </p:sp>
      <p:sp>
        <p:nvSpPr>
          <p:cNvPr id="100355" name="Rectangle 2"/>
          <p:cNvSpPr>
            <a:spLocks noGrp="1" noChangeArrowheads="1"/>
          </p:cNvSpPr>
          <p:nvPr>
            <p:ph type="body" idx="4294967295"/>
          </p:nvPr>
        </p:nvSpPr>
        <p:spPr>
          <a:xfrm>
            <a:off x="685800" y="3810000"/>
            <a:ext cx="8093075" cy="22860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w AA parents (transmit one A, do not transmit other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z aa parents (transmit one a, do not transmit other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x Aa parents that transmit A, do not transmit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y Aa parents that transmit a, do not transmit A</a:t>
            </a:r>
          </a:p>
        </p:txBody>
      </p:sp>
      <p:graphicFrame>
        <p:nvGraphicFramePr>
          <p:cNvPr id="100356" name="Object 3"/>
          <p:cNvGraphicFramePr>
            <a:graphicFrameLocks noChangeAspect="1"/>
          </p:cNvGraphicFramePr>
          <p:nvPr/>
        </p:nvGraphicFramePr>
        <p:xfrm>
          <a:off x="2133600" y="2743200"/>
          <a:ext cx="3276600" cy="882650"/>
        </p:xfrm>
        <a:graphic>
          <a:graphicData uri="http://schemas.openxmlformats.org/presentationml/2006/ole">
            <mc:AlternateContent xmlns:mc="http://schemas.openxmlformats.org/markup-compatibility/2006">
              <mc:Choice xmlns:v="urn:schemas-microsoft-com:vml" Requires="v">
                <p:oleObj spid="_x0000_s100369"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7"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00358" name="Text Box 5"/>
          <p:cNvSpPr txBox="1">
            <a:spLocks noChangeArrowheads="1"/>
          </p:cNvSpPr>
          <p:nvPr/>
        </p:nvSpPr>
        <p:spPr bwMode="auto">
          <a:xfrm>
            <a:off x="3549650" y="184626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idx="4294967295"/>
          </p:nvPr>
        </p:nvSpPr>
        <p:spPr>
          <a:xfrm>
            <a:off x="685800" y="463550"/>
            <a:ext cx="7772400" cy="14351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Trios: Transmission Disequilibrium Test (TDT)</a:t>
            </a:r>
          </a:p>
        </p:txBody>
      </p:sp>
      <p:sp>
        <p:nvSpPr>
          <p:cNvPr id="100355" name="Rectangle 2"/>
          <p:cNvSpPr>
            <a:spLocks noGrp="1" noChangeArrowheads="1"/>
          </p:cNvSpPr>
          <p:nvPr>
            <p:ph type="body" idx="4294967295"/>
          </p:nvPr>
        </p:nvSpPr>
        <p:spPr>
          <a:xfrm>
            <a:off x="685800" y="3810000"/>
            <a:ext cx="8093075" cy="22860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w AA parents (transmit one A, do not transmit other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z aa parents (transmit one a, do not transmit other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x Aa parents that transmit A, do not transmit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y Aa parents that transmit a, do not transmit A</a:t>
            </a:r>
          </a:p>
        </p:txBody>
      </p:sp>
      <p:graphicFrame>
        <p:nvGraphicFramePr>
          <p:cNvPr id="100356" name="Object 3"/>
          <p:cNvGraphicFramePr>
            <a:graphicFrameLocks noChangeAspect="1"/>
          </p:cNvGraphicFramePr>
          <p:nvPr/>
        </p:nvGraphicFramePr>
        <p:xfrm>
          <a:off x="2133600" y="2743200"/>
          <a:ext cx="3276600" cy="882650"/>
        </p:xfrm>
        <a:graphic>
          <a:graphicData uri="http://schemas.openxmlformats.org/presentationml/2006/ole">
            <mc:AlternateContent xmlns:mc="http://schemas.openxmlformats.org/markup-compatibility/2006">
              <mc:Choice xmlns:v="urn:schemas-microsoft-com:vml" Requires="v">
                <p:oleObj spid="_x0000_s129036" r:id="rId4" imgW="1909080" imgH="534960" progId="">
                  <p:embed/>
                </p:oleObj>
              </mc:Choice>
              <mc:Fallback>
                <p:oleObj r:id="rId4" imgW="1909080" imgH="534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7"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00358" name="Text Box 5"/>
          <p:cNvSpPr txBox="1">
            <a:spLocks noChangeArrowheads="1"/>
          </p:cNvSpPr>
          <p:nvPr/>
        </p:nvSpPr>
        <p:spPr bwMode="auto">
          <a:xfrm>
            <a:off x="3549650" y="184626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2" name="TextBox 1"/>
          <p:cNvSpPr txBox="1"/>
          <p:nvPr/>
        </p:nvSpPr>
        <p:spPr>
          <a:xfrm>
            <a:off x="152400" y="5638800"/>
            <a:ext cx="8915400" cy="1077218"/>
          </a:xfrm>
          <a:prstGeom prst="rect">
            <a:avLst/>
          </a:prstGeom>
          <a:noFill/>
        </p:spPr>
        <p:txBody>
          <a:bodyPr wrap="square" rtlCol="0">
            <a:spAutoFit/>
          </a:bodyPr>
          <a:lstStyle/>
          <a:p>
            <a:r>
              <a:rPr lang="en-US" sz="1600" i="1" u="sng" dirty="0" smtClean="0">
                <a:solidFill>
                  <a:srgbClr val="C00000"/>
                </a:solidFill>
              </a:rPr>
              <a:t>PAUSE: </a:t>
            </a:r>
            <a:r>
              <a:rPr lang="en-US" sz="1600" i="1" dirty="0" smtClean="0">
                <a:solidFill>
                  <a:srgbClr val="C00000"/>
                </a:solidFill>
              </a:rPr>
              <a:t>Talk to your neighbor and construct a rough test! Try starting with (1) what cells are important? (hint, not all of them) (2)Think about whether you might want to add or subtract the two remaining values. (3) Is this like a test with matched pairs of subjects? </a:t>
            </a:r>
            <a:r>
              <a:rPr lang="en-US" sz="1600" i="1" u="sng" dirty="0" smtClean="0">
                <a:solidFill>
                  <a:srgbClr val="C00000"/>
                </a:solidFill>
              </a:rPr>
              <a:t>EDUCATIONAL RESEARCH</a:t>
            </a:r>
            <a:r>
              <a:rPr lang="en-US" sz="1600" i="1" dirty="0" smtClean="0">
                <a:solidFill>
                  <a:srgbClr val="C00000"/>
                </a:solidFill>
              </a:rPr>
              <a:t>: Making you think/struggle about it will make you remember more!</a:t>
            </a:r>
            <a:endParaRPr lang="en-US" sz="1600" i="1" dirty="0">
              <a:solidFill>
                <a:srgbClr val="C00000"/>
              </a:solidFill>
            </a:endParaRPr>
          </a:p>
        </p:txBody>
      </p:sp>
    </p:spTree>
    <p:extLst>
      <p:ext uri="{BB962C8B-B14F-4D97-AF65-F5344CB8AC3E}">
        <p14:creationId xmlns:p14="http://schemas.microsoft.com/office/powerpoint/2010/main" val="254967306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ChangeArrowheads="1"/>
          </p:cNvSpPr>
          <p:nvPr>
            <p:ph type="title" idx="4294967295"/>
          </p:nvPr>
        </p:nvSpPr>
        <p:spPr>
          <a:xfrm>
            <a:off x="685800" y="463550"/>
            <a:ext cx="7772400" cy="14351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Possible Parental Configurations</a:t>
            </a:r>
          </a:p>
        </p:txBody>
      </p:sp>
      <p:sp>
        <p:nvSpPr>
          <p:cNvPr id="102403" name="Rectangle 2"/>
          <p:cNvSpPr>
            <a:spLocks noGrp="1" noChangeArrowheads="1"/>
          </p:cNvSpPr>
          <p:nvPr>
            <p:ph type="body" idx="4294967295"/>
          </p:nvPr>
        </p:nvSpPr>
        <p:spPr>
          <a:xfrm>
            <a:off x="685800" y="1981200"/>
            <a:ext cx="7772400" cy="41148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b="1" smtClean="0">
                <a:solidFill>
                  <a:srgbClr val="000000"/>
                </a:solidFill>
              </a:rPr>
              <a:t>AA-AA</a:t>
            </a:r>
            <a:r>
              <a:rPr lang="en-US" altLang="en-US" smtClean="0">
                <a:solidFill>
                  <a:srgbClr val="000000"/>
                </a:solidFill>
              </a:rPr>
              <a:t>, </a:t>
            </a:r>
            <a:r>
              <a:rPr lang="en-US" altLang="en-US" b="1" smtClean="0">
                <a:solidFill>
                  <a:srgbClr val="000000"/>
                </a:solidFill>
              </a:rPr>
              <a:t>AA-Aa</a:t>
            </a:r>
            <a:r>
              <a:rPr lang="en-US" altLang="en-US" smtClean="0">
                <a:solidFill>
                  <a:srgbClr val="000000"/>
                </a:solidFill>
              </a:rPr>
              <a:t>, </a:t>
            </a:r>
            <a:r>
              <a:rPr lang="en-US" altLang="en-US" b="1" smtClean="0">
                <a:solidFill>
                  <a:srgbClr val="000000"/>
                </a:solidFill>
              </a:rPr>
              <a:t>AA-aa</a:t>
            </a:r>
            <a:r>
              <a:rPr lang="en-US" altLang="en-US" smtClean="0">
                <a:solidFill>
                  <a:srgbClr val="000000"/>
                </a:solidFill>
              </a:rPr>
              <a:t>, Aa-AA, </a:t>
            </a:r>
            <a:r>
              <a:rPr lang="en-US" altLang="en-US" b="1" smtClean="0">
                <a:solidFill>
                  <a:srgbClr val="000000"/>
                </a:solidFill>
              </a:rPr>
              <a:t>Aa-Aa</a:t>
            </a:r>
            <a:r>
              <a:rPr lang="en-US" altLang="en-US" smtClean="0">
                <a:solidFill>
                  <a:srgbClr val="000000"/>
                </a:solidFill>
              </a:rPr>
              <a:t>, </a:t>
            </a:r>
            <a:r>
              <a:rPr lang="en-US" altLang="en-US" b="1" smtClean="0">
                <a:solidFill>
                  <a:srgbClr val="000000"/>
                </a:solidFill>
              </a:rPr>
              <a:t>Aa-aa</a:t>
            </a:r>
            <a:r>
              <a:rPr lang="en-US" altLang="en-US" smtClean="0">
                <a:solidFill>
                  <a:srgbClr val="000000"/>
                </a:solidFill>
              </a:rPr>
              <a:t>, aa-AA, aa-Aa, </a:t>
            </a:r>
            <a:r>
              <a:rPr lang="en-US" altLang="en-US" b="1" smtClean="0">
                <a:solidFill>
                  <a:srgbClr val="000000"/>
                </a:solidFill>
              </a:rPr>
              <a:t>aa-aa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(Ones not bolded are symmetric for what we will do next, e.g., AA-Aa == Aa-AA</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mtClean="0"/>
              <a:t>Six possible configurations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Both parents homozygous</a:t>
            </a:r>
          </a:p>
        </p:txBody>
      </p:sp>
      <p:sp>
        <p:nvSpPr>
          <p:cNvPr id="104451" name="Rectangle 2"/>
          <p:cNvSpPr>
            <a:spLocks noGrp="1" noChangeArrowheads="1"/>
          </p:cNvSpPr>
          <p:nvPr>
            <p:ph type="body" idx="4294967295"/>
          </p:nvPr>
        </p:nvSpPr>
        <p:spPr>
          <a:xfrm>
            <a:off x="685800" y="3810000"/>
            <a:ext cx="7772400" cy="22860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Offspring genotype is deterministic, no variation, not informative!</a:t>
            </a:r>
          </a:p>
        </p:txBody>
      </p:sp>
      <p:graphicFrame>
        <p:nvGraphicFramePr>
          <p:cNvPr id="104452" name="Object 3"/>
          <p:cNvGraphicFramePr>
            <a:graphicFrameLocks noChangeAspect="1"/>
          </p:cNvGraphicFramePr>
          <p:nvPr/>
        </p:nvGraphicFramePr>
        <p:xfrm>
          <a:off x="2133600" y="2743200"/>
          <a:ext cx="3276600" cy="1028700"/>
        </p:xfrm>
        <a:graphic>
          <a:graphicData uri="http://schemas.openxmlformats.org/presentationml/2006/ole">
            <mc:AlternateContent xmlns:mc="http://schemas.openxmlformats.org/markup-compatibility/2006">
              <mc:Choice xmlns:v="urn:schemas-microsoft-com:vml" Requires="v">
                <p:oleObj spid="_x0000_s104466"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3"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04454" name="Text Box 5"/>
          <p:cNvSpPr txBox="1">
            <a:spLocks noChangeArrowheads="1"/>
          </p:cNvSpPr>
          <p:nvPr/>
        </p:nvSpPr>
        <p:spPr bwMode="auto">
          <a:xfrm>
            <a:off x="3657600" y="173831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04455" name="Text Box 6"/>
          <p:cNvSpPr txBox="1">
            <a:spLocks noChangeArrowheads="1"/>
          </p:cNvSpPr>
          <p:nvPr/>
        </p:nvSpPr>
        <p:spPr bwMode="auto">
          <a:xfrm>
            <a:off x="5761038" y="2193925"/>
            <a:ext cx="23780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Consolas" panose="020B0609020204030204" pitchFamily="49" charset="0"/>
              </a:rPr>
              <a:t>AA-AA</a:t>
            </a:r>
          </a:p>
          <a:p>
            <a:pPr eaLnBrk="1" hangingPunct="1">
              <a:buClrTx/>
              <a:buFontTx/>
              <a:buNone/>
            </a:pPr>
            <a:r>
              <a:rPr lang="en-US" altLang="en-US" sz="2400">
                <a:solidFill>
                  <a:srgbClr val="000000"/>
                </a:solidFill>
                <a:latin typeface="Consolas" panose="020B0609020204030204" pitchFamily="49" charset="0"/>
              </a:rPr>
              <a:t>  |</a:t>
            </a:r>
          </a:p>
          <a:p>
            <a:pPr eaLnBrk="1" hangingPunct="1">
              <a:buClrTx/>
              <a:buFontTx/>
              <a:buNone/>
            </a:pPr>
            <a:r>
              <a:rPr lang="en-US" altLang="en-US" sz="2400">
                <a:solidFill>
                  <a:srgbClr val="000000"/>
                </a:solidFill>
                <a:latin typeface="Consolas" panose="020B0609020204030204" pitchFamily="49" charset="0"/>
              </a:rPr>
              <a:t> AA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97025" y="552450"/>
            <a:ext cx="1928813"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4000" b="1">
                <a:solidFill>
                  <a:srgbClr val="000000"/>
                </a:solidFill>
              </a:rPr>
              <a:t>Outline</a:t>
            </a:r>
          </a:p>
        </p:txBody>
      </p:sp>
      <p:sp>
        <p:nvSpPr>
          <p:cNvPr id="5122" name="Text Box 2"/>
          <p:cNvSpPr txBox="1">
            <a:spLocks noChangeArrowheads="1"/>
          </p:cNvSpPr>
          <p:nvPr/>
        </p:nvSpPr>
        <p:spPr bwMode="auto">
          <a:xfrm>
            <a:off x="822325" y="1524000"/>
            <a:ext cx="82296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739775" indent="-2825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0" lvl="1" indent="0" eaLnBrk="1" hangingPunct="1">
              <a:buClr>
                <a:srgbClr val="000000"/>
              </a:buClr>
              <a:buSzPct val="45000"/>
              <a:buFont typeface="Wingdings" panose="05000000000000000000" pitchFamily="2" charset="2"/>
              <a:buChar char=""/>
              <a:defRPr/>
            </a:pPr>
            <a:r>
              <a:rPr lang="en-US" altLang="en-US" sz="2800" dirty="0" smtClean="0"/>
              <a:t>Background/Review</a:t>
            </a:r>
          </a:p>
          <a:p>
            <a:pPr eaLnBrk="1" hangingPunct="1">
              <a:buClr>
                <a:srgbClr val="000000"/>
              </a:buClr>
              <a:buSzPct val="45000"/>
              <a:buFont typeface="Wingdings" panose="05000000000000000000" pitchFamily="2" charset="2"/>
              <a:buChar char=""/>
              <a:defRPr/>
            </a:pPr>
            <a:r>
              <a:rPr lang="en-US" altLang="en-US" sz="2800" b="1" dirty="0" smtClean="0"/>
              <a:t>Family studies [PTC example]</a:t>
            </a:r>
          </a:p>
          <a:p>
            <a:pPr eaLnBrk="1" hangingPunct="1">
              <a:buClr>
                <a:srgbClr val="000000"/>
              </a:buClr>
              <a:buSzPct val="45000"/>
              <a:buFont typeface="Wingdings" panose="05000000000000000000" pitchFamily="2" charset="2"/>
              <a:buChar char=""/>
              <a:defRPr/>
            </a:pPr>
            <a:r>
              <a:rPr lang="en-US" altLang="en-US" sz="2800" dirty="0" smtClean="0"/>
              <a:t>Linkage analysis [PTC example]</a:t>
            </a:r>
          </a:p>
          <a:p>
            <a:pPr eaLnBrk="1" hangingPunct="1">
              <a:buClr>
                <a:srgbClr val="000000"/>
              </a:buClr>
              <a:buSzPct val="45000"/>
              <a:buFont typeface="Wingdings" panose="05000000000000000000" pitchFamily="2" charset="2"/>
              <a:buChar char=""/>
              <a:defRPr/>
            </a:pPr>
            <a:r>
              <a:rPr lang="en-US" altLang="en-US" sz="2800" dirty="0" smtClean="0"/>
              <a:t>Family-based association tests</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Trios/TDT</a:t>
            </a:r>
          </a:p>
          <a:p>
            <a:pPr marL="735013" lvl="1" indent="-277813" eaLnBrk="1" hangingPunct="1">
              <a:buClr>
                <a:srgbClr val="000000"/>
              </a:buClr>
              <a:buSzPct val="100000"/>
              <a:buFont typeface="Times New Roman" panose="02020603050405020304" pitchFamily="18" charset="0"/>
              <a:buChar char="–"/>
              <a:defRPr/>
            </a:pPr>
            <a:r>
              <a:rPr lang="en-US" altLang="en-US" sz="2800" dirty="0" smtClean="0"/>
              <a:t>Discordant </a:t>
            </a:r>
            <a:r>
              <a:rPr lang="en-US" altLang="en-US" sz="2800" dirty="0" err="1" smtClean="0"/>
              <a:t>sibships</a:t>
            </a:r>
            <a:endParaRPr lang="en-US" altLang="en-US" sz="2800" dirty="0" smtClean="0"/>
          </a:p>
        </p:txBody>
      </p:sp>
    </p:spTree>
    <p:extLst>
      <p:ext uri="{BB962C8B-B14F-4D97-AF65-F5344CB8AC3E}">
        <p14:creationId xmlns:p14="http://schemas.microsoft.com/office/powerpoint/2010/main" val="29908974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Both parents homozygous</a:t>
            </a:r>
          </a:p>
        </p:txBody>
      </p:sp>
      <p:sp>
        <p:nvSpPr>
          <p:cNvPr id="106499" name="Rectangle 2"/>
          <p:cNvSpPr>
            <a:spLocks noGrp="1" noChangeArrowheads="1"/>
          </p:cNvSpPr>
          <p:nvPr>
            <p:ph type="body" idx="4294967295"/>
          </p:nvPr>
        </p:nvSpPr>
        <p:spPr>
          <a:xfrm>
            <a:off x="685800" y="3810000"/>
            <a:ext cx="7772400" cy="22860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Offspring genotype is deterministic, no variation, not informative!</a:t>
            </a:r>
          </a:p>
        </p:txBody>
      </p:sp>
      <p:graphicFrame>
        <p:nvGraphicFramePr>
          <p:cNvPr id="106500" name="Object 3"/>
          <p:cNvGraphicFramePr>
            <a:graphicFrameLocks noChangeAspect="1"/>
          </p:cNvGraphicFramePr>
          <p:nvPr/>
        </p:nvGraphicFramePr>
        <p:xfrm>
          <a:off x="2133600" y="2743200"/>
          <a:ext cx="3276600" cy="1028700"/>
        </p:xfrm>
        <a:graphic>
          <a:graphicData uri="http://schemas.openxmlformats.org/presentationml/2006/ole">
            <mc:AlternateContent xmlns:mc="http://schemas.openxmlformats.org/markup-compatibility/2006">
              <mc:Choice xmlns:v="urn:schemas-microsoft-com:vml" Requires="v">
                <p:oleObj spid="_x0000_s106514"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501"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06502" name="Text Box 5"/>
          <p:cNvSpPr txBox="1">
            <a:spLocks noChangeArrowheads="1"/>
          </p:cNvSpPr>
          <p:nvPr/>
        </p:nvSpPr>
        <p:spPr bwMode="auto">
          <a:xfrm>
            <a:off x="3657600" y="1773238"/>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06503" name="Text Box 6"/>
          <p:cNvSpPr txBox="1">
            <a:spLocks noChangeArrowheads="1"/>
          </p:cNvSpPr>
          <p:nvPr/>
        </p:nvSpPr>
        <p:spPr bwMode="auto">
          <a:xfrm>
            <a:off x="5761038" y="2193925"/>
            <a:ext cx="23780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Consolas" panose="020B0609020204030204" pitchFamily="49" charset="0"/>
              </a:rPr>
              <a:t>aa-aa</a:t>
            </a:r>
          </a:p>
          <a:p>
            <a:pPr eaLnBrk="1" hangingPunct="1">
              <a:buClrTx/>
              <a:buFontTx/>
              <a:buNone/>
            </a:pPr>
            <a:r>
              <a:rPr lang="en-US" altLang="en-US" sz="2400">
                <a:solidFill>
                  <a:srgbClr val="000000"/>
                </a:solidFill>
                <a:latin typeface="Consolas" panose="020B0609020204030204" pitchFamily="49" charset="0"/>
              </a:rPr>
              <a:t>  |</a:t>
            </a:r>
          </a:p>
          <a:p>
            <a:pPr eaLnBrk="1" hangingPunct="1">
              <a:buClrTx/>
              <a:buFontTx/>
              <a:buNone/>
            </a:pPr>
            <a:r>
              <a:rPr lang="en-US" altLang="en-US" sz="2400">
                <a:solidFill>
                  <a:srgbClr val="000000"/>
                </a:solidFill>
                <a:latin typeface="Consolas" panose="020B0609020204030204" pitchFamily="49" charset="0"/>
              </a:rPr>
              <a:t> aa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Both parents homozygous</a:t>
            </a:r>
          </a:p>
        </p:txBody>
      </p:sp>
      <p:sp>
        <p:nvSpPr>
          <p:cNvPr id="108547" name="Rectangle 2"/>
          <p:cNvSpPr>
            <a:spLocks noGrp="1" noChangeArrowheads="1"/>
          </p:cNvSpPr>
          <p:nvPr>
            <p:ph type="body" idx="4294967295"/>
          </p:nvPr>
        </p:nvSpPr>
        <p:spPr>
          <a:xfrm>
            <a:off x="685800" y="3810000"/>
            <a:ext cx="7772400" cy="22860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Offspring genotype is deterministic, no variation, not informative!</a:t>
            </a:r>
          </a:p>
        </p:txBody>
      </p:sp>
      <p:graphicFrame>
        <p:nvGraphicFramePr>
          <p:cNvPr id="108548" name="Object 3"/>
          <p:cNvGraphicFramePr>
            <a:graphicFrameLocks noChangeAspect="1"/>
          </p:cNvGraphicFramePr>
          <p:nvPr/>
        </p:nvGraphicFramePr>
        <p:xfrm>
          <a:off x="2133600" y="2743200"/>
          <a:ext cx="3276600" cy="1028700"/>
        </p:xfrm>
        <a:graphic>
          <a:graphicData uri="http://schemas.openxmlformats.org/presentationml/2006/ole">
            <mc:AlternateContent xmlns:mc="http://schemas.openxmlformats.org/markup-compatibility/2006">
              <mc:Choice xmlns:v="urn:schemas-microsoft-com:vml" Requires="v">
                <p:oleObj spid="_x0000_s108562"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49"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08550" name="Text Box 5"/>
          <p:cNvSpPr txBox="1">
            <a:spLocks noChangeArrowheads="1"/>
          </p:cNvSpPr>
          <p:nvPr/>
        </p:nvSpPr>
        <p:spPr bwMode="auto">
          <a:xfrm>
            <a:off x="3657600" y="173831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08551" name="Text Box 6"/>
          <p:cNvSpPr txBox="1">
            <a:spLocks noChangeArrowheads="1"/>
          </p:cNvSpPr>
          <p:nvPr/>
        </p:nvSpPr>
        <p:spPr bwMode="auto">
          <a:xfrm>
            <a:off x="5761038" y="2193925"/>
            <a:ext cx="23780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Consolas" panose="020B0609020204030204" pitchFamily="49" charset="0"/>
              </a:rPr>
              <a:t>AA-aa</a:t>
            </a:r>
          </a:p>
          <a:p>
            <a:pPr eaLnBrk="1" hangingPunct="1">
              <a:buClrTx/>
              <a:buFontTx/>
              <a:buNone/>
            </a:pPr>
            <a:r>
              <a:rPr lang="en-US" altLang="en-US" sz="2400">
                <a:solidFill>
                  <a:srgbClr val="000000"/>
                </a:solidFill>
                <a:latin typeface="Consolas" panose="020B0609020204030204" pitchFamily="49" charset="0"/>
              </a:rPr>
              <a:t>  |</a:t>
            </a:r>
          </a:p>
          <a:p>
            <a:pPr eaLnBrk="1" hangingPunct="1">
              <a:buClrTx/>
              <a:buFontTx/>
              <a:buNone/>
            </a:pPr>
            <a:r>
              <a:rPr lang="en-US" altLang="en-US" sz="2400">
                <a:solidFill>
                  <a:srgbClr val="000000"/>
                </a:solidFill>
                <a:latin typeface="Consolas" panose="020B0609020204030204" pitchFamily="49" charset="0"/>
              </a:rPr>
              <a:t> Aa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One parent heterozygous</a:t>
            </a:r>
          </a:p>
        </p:txBody>
      </p:sp>
      <p:sp>
        <p:nvSpPr>
          <p:cNvPr id="110595" name="Rectangle 2"/>
          <p:cNvSpPr>
            <a:spLocks noGrp="1" noChangeArrowheads="1"/>
          </p:cNvSpPr>
          <p:nvPr>
            <p:ph type="body" idx="4294967295"/>
          </p:nvPr>
        </p:nvSpPr>
        <p:spPr>
          <a:xfrm>
            <a:off x="639763" y="6215063"/>
            <a:ext cx="7772400" cy="460375"/>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Variation from one parent</a:t>
            </a:r>
          </a:p>
        </p:txBody>
      </p:sp>
      <p:graphicFrame>
        <p:nvGraphicFramePr>
          <p:cNvPr id="110596" name="Object 3"/>
          <p:cNvGraphicFramePr>
            <a:graphicFrameLocks noChangeAspect="1"/>
          </p:cNvGraphicFramePr>
          <p:nvPr/>
        </p:nvGraphicFramePr>
        <p:xfrm>
          <a:off x="2133600" y="2743200"/>
          <a:ext cx="3276600" cy="1028700"/>
        </p:xfrm>
        <a:graphic>
          <a:graphicData uri="http://schemas.openxmlformats.org/presentationml/2006/ole">
            <mc:AlternateContent xmlns:mc="http://schemas.openxmlformats.org/markup-compatibility/2006">
              <mc:Choice xmlns:v="urn:schemas-microsoft-com:vml" Requires="v">
                <p:oleObj spid="_x0000_s110623"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7"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0598" name="Text Box 5"/>
          <p:cNvSpPr txBox="1">
            <a:spLocks noChangeArrowheads="1"/>
          </p:cNvSpPr>
          <p:nvPr/>
        </p:nvSpPr>
        <p:spPr bwMode="auto">
          <a:xfrm>
            <a:off x="3657600" y="163036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10599" name="Text Box 6"/>
          <p:cNvSpPr txBox="1">
            <a:spLocks noChangeArrowheads="1"/>
          </p:cNvSpPr>
          <p:nvPr/>
        </p:nvSpPr>
        <p:spPr bwMode="auto">
          <a:xfrm>
            <a:off x="5761038" y="2193925"/>
            <a:ext cx="2378075"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Consolas" panose="020B0609020204030204" pitchFamily="49" charset="0"/>
              </a:rPr>
              <a:t>AA-Aa</a:t>
            </a:r>
          </a:p>
          <a:p>
            <a:pPr eaLnBrk="1" hangingPunct="1">
              <a:buClrTx/>
              <a:buFontTx/>
              <a:buNone/>
            </a:pPr>
            <a:r>
              <a:rPr lang="en-US" altLang="en-US" sz="2400">
                <a:solidFill>
                  <a:srgbClr val="000000"/>
                </a:solidFill>
                <a:latin typeface="Consolas" panose="020B0609020204030204" pitchFamily="49" charset="0"/>
              </a:rPr>
              <a:t>  |</a:t>
            </a:r>
          </a:p>
          <a:p>
            <a:pPr eaLnBrk="1" hangingPunct="1">
              <a:buClrTx/>
              <a:buFontTx/>
              <a:buNone/>
            </a:pPr>
            <a:r>
              <a:rPr lang="en-US" altLang="en-US" sz="2400">
                <a:solidFill>
                  <a:srgbClr val="0000FF"/>
                </a:solidFill>
                <a:latin typeface="Consolas" panose="020B0609020204030204" pitchFamily="49" charset="0"/>
              </a:rPr>
              <a:t>AA</a:t>
            </a:r>
            <a:r>
              <a:rPr lang="en-US" altLang="en-US" sz="2400">
                <a:solidFill>
                  <a:srgbClr val="000000"/>
                </a:solidFill>
                <a:latin typeface="Consolas" panose="020B0609020204030204" pitchFamily="49" charset="0"/>
              </a:rPr>
              <a:t>,</a:t>
            </a:r>
            <a:r>
              <a:rPr lang="en-US" altLang="en-US" sz="2400">
                <a:solidFill>
                  <a:srgbClr val="FF0000"/>
                </a:solidFill>
                <a:latin typeface="Consolas" panose="020B0609020204030204" pitchFamily="49" charset="0"/>
              </a:rPr>
              <a:t>Aa</a:t>
            </a:r>
          </a:p>
          <a:p>
            <a:pPr eaLnBrk="1" hangingPunct="1">
              <a:buClrTx/>
              <a:buFontTx/>
              <a:buNone/>
            </a:pPr>
            <a:r>
              <a:rPr lang="en-US" altLang="en-US" sz="2400">
                <a:solidFill>
                  <a:srgbClr val="000000"/>
                </a:solidFill>
                <a:latin typeface="Consolas" panose="020B0609020204030204" pitchFamily="49" charset="0"/>
              </a:rPr>
              <a:t>.5 .5  ← Pr</a:t>
            </a:r>
          </a:p>
        </p:txBody>
      </p:sp>
      <p:graphicFrame>
        <p:nvGraphicFramePr>
          <p:cNvPr id="110600" name="Object 7"/>
          <p:cNvGraphicFramePr>
            <a:graphicFrameLocks noChangeAspect="1"/>
          </p:cNvGraphicFramePr>
          <p:nvPr/>
        </p:nvGraphicFramePr>
        <p:xfrm>
          <a:off x="2133600" y="4867275"/>
          <a:ext cx="3276600" cy="1028700"/>
        </p:xfrm>
        <a:graphic>
          <a:graphicData uri="http://schemas.openxmlformats.org/presentationml/2006/ole">
            <mc:AlternateContent xmlns:mc="http://schemas.openxmlformats.org/markup-compatibility/2006">
              <mc:Choice xmlns:v="urn:schemas-microsoft-com:vml" Requires="v">
                <p:oleObj spid="_x0000_s110624" r:id="rId6" imgW="1909080" imgH="534960" progId="">
                  <p:embed/>
                </p:oleObj>
              </mc:Choice>
              <mc:Fallback>
                <p:oleObj r:id="rId6" imgW="1909080" imgH="53496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867275"/>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601" name="Text Box 8"/>
          <p:cNvSpPr txBox="1">
            <a:spLocks noChangeArrowheads="1"/>
          </p:cNvSpPr>
          <p:nvPr/>
        </p:nvSpPr>
        <p:spPr bwMode="auto">
          <a:xfrm>
            <a:off x="838200" y="5172075"/>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0602" name="Text Box 9"/>
          <p:cNvSpPr txBox="1">
            <a:spLocks noChangeArrowheads="1"/>
          </p:cNvSpPr>
          <p:nvPr/>
        </p:nvSpPr>
        <p:spPr bwMode="auto">
          <a:xfrm>
            <a:off x="3657600" y="3862388"/>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One parent heterozygous</a:t>
            </a:r>
          </a:p>
        </p:txBody>
      </p:sp>
      <p:sp>
        <p:nvSpPr>
          <p:cNvPr id="112643" name="Rectangle 2"/>
          <p:cNvSpPr>
            <a:spLocks noGrp="1" noChangeArrowheads="1"/>
          </p:cNvSpPr>
          <p:nvPr>
            <p:ph type="body" idx="4294967295"/>
          </p:nvPr>
        </p:nvSpPr>
        <p:spPr>
          <a:xfrm>
            <a:off x="639763" y="6215063"/>
            <a:ext cx="7772400" cy="460375"/>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Variation from one parent</a:t>
            </a:r>
          </a:p>
        </p:txBody>
      </p:sp>
      <p:graphicFrame>
        <p:nvGraphicFramePr>
          <p:cNvPr id="112644" name="Object 3"/>
          <p:cNvGraphicFramePr>
            <a:graphicFrameLocks noChangeAspect="1"/>
          </p:cNvGraphicFramePr>
          <p:nvPr/>
        </p:nvGraphicFramePr>
        <p:xfrm>
          <a:off x="2133600" y="2743200"/>
          <a:ext cx="3276600" cy="1028700"/>
        </p:xfrm>
        <a:graphic>
          <a:graphicData uri="http://schemas.openxmlformats.org/presentationml/2006/ole">
            <mc:AlternateContent xmlns:mc="http://schemas.openxmlformats.org/markup-compatibility/2006">
              <mc:Choice xmlns:v="urn:schemas-microsoft-com:vml" Requires="v">
                <p:oleObj spid="_x0000_s112671"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5"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2646" name="Text Box 5"/>
          <p:cNvSpPr txBox="1">
            <a:spLocks noChangeArrowheads="1"/>
          </p:cNvSpPr>
          <p:nvPr/>
        </p:nvSpPr>
        <p:spPr bwMode="auto">
          <a:xfrm>
            <a:off x="3657600" y="1773238"/>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12647" name="Text Box 6"/>
          <p:cNvSpPr txBox="1">
            <a:spLocks noChangeArrowheads="1"/>
          </p:cNvSpPr>
          <p:nvPr/>
        </p:nvSpPr>
        <p:spPr bwMode="auto">
          <a:xfrm>
            <a:off x="5761038" y="2193925"/>
            <a:ext cx="2378075"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Consolas" panose="020B0609020204030204" pitchFamily="49" charset="0"/>
              </a:rPr>
              <a:t>Aa-aa</a:t>
            </a:r>
          </a:p>
          <a:p>
            <a:pPr eaLnBrk="1" hangingPunct="1">
              <a:buClrTx/>
              <a:buFontTx/>
              <a:buNone/>
            </a:pPr>
            <a:r>
              <a:rPr lang="en-US" altLang="en-US" sz="2400">
                <a:solidFill>
                  <a:srgbClr val="000000"/>
                </a:solidFill>
                <a:latin typeface="Consolas" panose="020B0609020204030204" pitchFamily="49" charset="0"/>
              </a:rPr>
              <a:t>  |</a:t>
            </a:r>
          </a:p>
          <a:p>
            <a:pPr eaLnBrk="1" hangingPunct="1">
              <a:buClrTx/>
              <a:buFontTx/>
              <a:buNone/>
            </a:pPr>
            <a:r>
              <a:rPr lang="en-US" altLang="en-US" sz="2400">
                <a:solidFill>
                  <a:srgbClr val="0000FF"/>
                </a:solidFill>
                <a:latin typeface="Consolas" panose="020B0609020204030204" pitchFamily="49" charset="0"/>
              </a:rPr>
              <a:t>Aa</a:t>
            </a:r>
            <a:r>
              <a:rPr lang="en-US" altLang="en-US" sz="2400">
                <a:solidFill>
                  <a:srgbClr val="000000"/>
                </a:solidFill>
                <a:latin typeface="Consolas" panose="020B0609020204030204" pitchFamily="49" charset="0"/>
              </a:rPr>
              <a:t>,</a:t>
            </a:r>
            <a:r>
              <a:rPr lang="en-US" altLang="en-US" sz="2400">
                <a:solidFill>
                  <a:srgbClr val="FF0000"/>
                </a:solidFill>
                <a:latin typeface="Consolas" panose="020B0609020204030204" pitchFamily="49" charset="0"/>
              </a:rPr>
              <a:t>aa</a:t>
            </a:r>
          </a:p>
          <a:p>
            <a:pPr eaLnBrk="1" hangingPunct="1">
              <a:buClrTx/>
              <a:buFontTx/>
              <a:buNone/>
            </a:pPr>
            <a:r>
              <a:rPr lang="en-US" altLang="en-US" sz="2400">
                <a:solidFill>
                  <a:srgbClr val="000000"/>
                </a:solidFill>
                <a:latin typeface="Consolas" panose="020B0609020204030204" pitchFamily="49" charset="0"/>
              </a:rPr>
              <a:t>.5 .5  ← Pr</a:t>
            </a:r>
          </a:p>
        </p:txBody>
      </p:sp>
      <p:graphicFrame>
        <p:nvGraphicFramePr>
          <p:cNvPr id="112648" name="Object 7"/>
          <p:cNvGraphicFramePr>
            <a:graphicFrameLocks noChangeAspect="1"/>
          </p:cNvGraphicFramePr>
          <p:nvPr/>
        </p:nvGraphicFramePr>
        <p:xfrm>
          <a:off x="2133600" y="4867275"/>
          <a:ext cx="3276600" cy="1028700"/>
        </p:xfrm>
        <a:graphic>
          <a:graphicData uri="http://schemas.openxmlformats.org/presentationml/2006/ole">
            <mc:AlternateContent xmlns:mc="http://schemas.openxmlformats.org/markup-compatibility/2006">
              <mc:Choice xmlns:v="urn:schemas-microsoft-com:vml" Requires="v">
                <p:oleObj spid="_x0000_s112672" r:id="rId6" imgW="1909080" imgH="534960" progId="">
                  <p:embed/>
                </p:oleObj>
              </mc:Choice>
              <mc:Fallback>
                <p:oleObj r:id="rId6" imgW="1909080" imgH="53496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867275"/>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49" name="Text Box 8"/>
          <p:cNvSpPr txBox="1">
            <a:spLocks noChangeArrowheads="1"/>
          </p:cNvSpPr>
          <p:nvPr/>
        </p:nvSpPr>
        <p:spPr bwMode="auto">
          <a:xfrm>
            <a:off x="838200" y="5172075"/>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2650" name="Text Box 9"/>
          <p:cNvSpPr txBox="1">
            <a:spLocks noChangeArrowheads="1"/>
          </p:cNvSpPr>
          <p:nvPr/>
        </p:nvSpPr>
        <p:spPr bwMode="auto">
          <a:xfrm>
            <a:off x="3657600" y="389731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Both parents heterozygous</a:t>
            </a:r>
          </a:p>
        </p:txBody>
      </p:sp>
      <p:sp>
        <p:nvSpPr>
          <p:cNvPr id="114691" name="Rectangle 2"/>
          <p:cNvSpPr>
            <a:spLocks noGrp="1" noChangeArrowheads="1"/>
          </p:cNvSpPr>
          <p:nvPr>
            <p:ph type="body" idx="4294967295"/>
          </p:nvPr>
        </p:nvSpPr>
        <p:spPr>
          <a:xfrm>
            <a:off x="639763" y="6215063"/>
            <a:ext cx="7772400" cy="460375"/>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Variation from both parents</a:t>
            </a:r>
          </a:p>
        </p:txBody>
      </p:sp>
      <p:graphicFrame>
        <p:nvGraphicFramePr>
          <p:cNvPr id="114692" name="Object 3"/>
          <p:cNvGraphicFramePr>
            <a:graphicFrameLocks noChangeAspect="1"/>
          </p:cNvGraphicFramePr>
          <p:nvPr/>
        </p:nvGraphicFramePr>
        <p:xfrm>
          <a:off x="2133600" y="2743200"/>
          <a:ext cx="3276600" cy="1028700"/>
        </p:xfrm>
        <a:graphic>
          <a:graphicData uri="http://schemas.openxmlformats.org/presentationml/2006/ole">
            <mc:AlternateContent xmlns:mc="http://schemas.openxmlformats.org/markup-compatibility/2006">
              <mc:Choice xmlns:v="urn:schemas-microsoft-com:vml" Requires="v">
                <p:oleObj spid="_x0000_s114732"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3"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4694" name="Text Box 5"/>
          <p:cNvSpPr txBox="1">
            <a:spLocks noChangeArrowheads="1"/>
          </p:cNvSpPr>
          <p:nvPr/>
        </p:nvSpPr>
        <p:spPr bwMode="auto">
          <a:xfrm>
            <a:off x="3657600" y="1809750"/>
            <a:ext cx="1524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14695" name="Text Box 6"/>
          <p:cNvSpPr txBox="1">
            <a:spLocks noChangeArrowheads="1"/>
          </p:cNvSpPr>
          <p:nvPr/>
        </p:nvSpPr>
        <p:spPr bwMode="auto">
          <a:xfrm>
            <a:off x="5761038" y="2193925"/>
            <a:ext cx="278765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latin typeface="Consolas" panose="020B0609020204030204" pitchFamily="49" charset="0"/>
              </a:rPr>
              <a:t>Aa-Aa</a:t>
            </a:r>
          </a:p>
          <a:p>
            <a:pPr eaLnBrk="1" hangingPunct="1">
              <a:buClrTx/>
              <a:buFontTx/>
              <a:buNone/>
            </a:pPr>
            <a:r>
              <a:rPr lang="en-US" altLang="en-US" sz="2400">
                <a:solidFill>
                  <a:srgbClr val="000000"/>
                </a:solidFill>
                <a:latin typeface="Consolas" panose="020B0609020204030204" pitchFamily="49" charset="0"/>
              </a:rPr>
              <a:t>  |</a:t>
            </a:r>
          </a:p>
          <a:p>
            <a:pPr eaLnBrk="1" hangingPunct="1">
              <a:buClrTx/>
              <a:buFontTx/>
              <a:buNone/>
            </a:pPr>
            <a:r>
              <a:rPr lang="en-US" altLang="en-US" sz="2400">
                <a:solidFill>
                  <a:srgbClr val="00FF00"/>
                </a:solidFill>
                <a:latin typeface="Consolas" panose="020B0609020204030204" pitchFamily="49" charset="0"/>
              </a:rPr>
              <a:t>AA</a:t>
            </a:r>
            <a:r>
              <a:rPr lang="en-US" altLang="en-US" sz="2400">
                <a:solidFill>
                  <a:srgbClr val="000000"/>
                </a:solidFill>
                <a:latin typeface="Consolas" panose="020B0609020204030204" pitchFamily="49" charset="0"/>
              </a:rPr>
              <a:t>,</a:t>
            </a:r>
            <a:r>
              <a:rPr lang="en-US" altLang="en-US" sz="2400">
                <a:solidFill>
                  <a:srgbClr val="0000FF"/>
                </a:solidFill>
                <a:latin typeface="Consolas" panose="020B0609020204030204" pitchFamily="49" charset="0"/>
              </a:rPr>
              <a:t>Aa</a:t>
            </a:r>
            <a:r>
              <a:rPr lang="en-US" altLang="en-US" sz="2400">
                <a:solidFill>
                  <a:srgbClr val="000000"/>
                </a:solidFill>
                <a:latin typeface="Consolas" panose="020B0609020204030204" pitchFamily="49" charset="0"/>
              </a:rPr>
              <a:t>,</a:t>
            </a:r>
            <a:r>
              <a:rPr lang="en-US" altLang="en-US" sz="2400">
                <a:solidFill>
                  <a:srgbClr val="FF0000"/>
                </a:solidFill>
                <a:latin typeface="Consolas" panose="020B0609020204030204" pitchFamily="49" charset="0"/>
              </a:rPr>
              <a:t>aa</a:t>
            </a:r>
          </a:p>
          <a:p>
            <a:pPr eaLnBrk="1" hangingPunct="1">
              <a:buClrTx/>
              <a:buFontTx/>
              <a:buNone/>
            </a:pPr>
            <a:r>
              <a:rPr lang="en-US" altLang="en-US" sz="2400">
                <a:solidFill>
                  <a:srgbClr val="000000"/>
                </a:solidFill>
                <a:latin typeface="Consolas" panose="020B0609020204030204" pitchFamily="49" charset="0"/>
              </a:rPr>
              <a:t>.25,.5,.25 ← Pr</a:t>
            </a:r>
          </a:p>
        </p:txBody>
      </p:sp>
      <p:graphicFrame>
        <p:nvGraphicFramePr>
          <p:cNvPr id="114696" name="Object 7"/>
          <p:cNvGraphicFramePr>
            <a:graphicFrameLocks noChangeAspect="1"/>
          </p:cNvGraphicFramePr>
          <p:nvPr/>
        </p:nvGraphicFramePr>
        <p:xfrm>
          <a:off x="1270000" y="4867275"/>
          <a:ext cx="3276600" cy="1028700"/>
        </p:xfrm>
        <a:graphic>
          <a:graphicData uri="http://schemas.openxmlformats.org/presentationml/2006/ole">
            <mc:AlternateContent xmlns:mc="http://schemas.openxmlformats.org/markup-compatibility/2006">
              <mc:Choice xmlns:v="urn:schemas-microsoft-com:vml" Requires="v">
                <p:oleObj spid="_x0000_s114733" r:id="rId6" imgW="1909080" imgH="534960" progId="">
                  <p:embed/>
                </p:oleObj>
              </mc:Choice>
              <mc:Fallback>
                <p:oleObj r:id="rId6" imgW="1909080" imgH="53496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4867275"/>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7" name="Text Box 8"/>
          <p:cNvSpPr txBox="1">
            <a:spLocks noChangeArrowheads="1"/>
          </p:cNvSpPr>
          <p:nvPr/>
        </p:nvSpPr>
        <p:spPr bwMode="auto">
          <a:xfrm>
            <a:off x="-25400" y="5172075"/>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4698" name="Text Box 9"/>
          <p:cNvSpPr txBox="1">
            <a:spLocks noChangeArrowheads="1"/>
          </p:cNvSpPr>
          <p:nvPr/>
        </p:nvSpPr>
        <p:spPr bwMode="auto">
          <a:xfrm>
            <a:off x="2794000" y="4078288"/>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graphicFrame>
        <p:nvGraphicFramePr>
          <p:cNvPr id="114699" name="Object 10"/>
          <p:cNvGraphicFramePr>
            <a:graphicFrameLocks noChangeAspect="1"/>
          </p:cNvGraphicFramePr>
          <p:nvPr/>
        </p:nvGraphicFramePr>
        <p:xfrm>
          <a:off x="5842000" y="4867275"/>
          <a:ext cx="3276600" cy="1028700"/>
        </p:xfrm>
        <a:graphic>
          <a:graphicData uri="http://schemas.openxmlformats.org/presentationml/2006/ole">
            <mc:AlternateContent xmlns:mc="http://schemas.openxmlformats.org/markup-compatibility/2006">
              <mc:Choice xmlns:v="urn:schemas-microsoft-com:vml" Requires="v">
                <p:oleObj spid="_x0000_s114734" r:id="rId8" imgW="1909080" imgH="534960" progId="">
                  <p:embed/>
                </p:oleObj>
              </mc:Choice>
              <mc:Fallback>
                <p:oleObj r:id="rId8" imgW="1909080" imgH="53496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4867275"/>
                        <a:ext cx="3276600" cy="102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00" name="Text Box 11"/>
          <p:cNvSpPr txBox="1">
            <a:spLocks noChangeArrowheads="1"/>
          </p:cNvSpPr>
          <p:nvPr/>
        </p:nvSpPr>
        <p:spPr bwMode="auto">
          <a:xfrm>
            <a:off x="4546600" y="5172075"/>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4701" name="Text Box 12"/>
          <p:cNvSpPr txBox="1">
            <a:spLocks noChangeArrowheads="1"/>
          </p:cNvSpPr>
          <p:nvPr/>
        </p:nvSpPr>
        <p:spPr bwMode="auto">
          <a:xfrm>
            <a:off x="7366000" y="400526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p:cNvSpPr>
            <a:spLocks noGrp="1" noChangeArrowheads="1"/>
          </p:cNvSpPr>
          <p:nvPr>
            <p:ph type="title" idx="4294967295"/>
          </p:nvPr>
        </p:nvSpPr>
        <p:spPr>
          <a:xfrm>
            <a:off x="685800" y="463550"/>
            <a:ext cx="7772400" cy="14351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Trios: Transmission Disequilibrium Test (TDT)</a:t>
            </a:r>
          </a:p>
        </p:txBody>
      </p:sp>
      <p:sp>
        <p:nvSpPr>
          <p:cNvPr id="116739" name="Rectangle 2"/>
          <p:cNvSpPr>
            <a:spLocks noGrp="1" noChangeArrowheads="1"/>
          </p:cNvSpPr>
          <p:nvPr>
            <p:ph type="body" idx="4294967295"/>
          </p:nvPr>
        </p:nvSpPr>
        <p:spPr>
          <a:xfrm>
            <a:off x="685800" y="3810000"/>
            <a:ext cx="8183563" cy="22860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w AA parents (transmit one A, do not transmit other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z aa parents (transmit one a, do not transmit other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x Aa parents that transmit A, do not transmit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y Aa parents that transmit a, do not transmit A</a:t>
            </a:r>
          </a:p>
        </p:txBody>
      </p:sp>
      <p:graphicFrame>
        <p:nvGraphicFramePr>
          <p:cNvPr id="116740" name="Object 3"/>
          <p:cNvGraphicFramePr>
            <a:graphicFrameLocks noChangeAspect="1"/>
          </p:cNvGraphicFramePr>
          <p:nvPr/>
        </p:nvGraphicFramePr>
        <p:xfrm>
          <a:off x="2133600" y="2743200"/>
          <a:ext cx="3276600" cy="882650"/>
        </p:xfrm>
        <a:graphic>
          <a:graphicData uri="http://schemas.openxmlformats.org/presentationml/2006/ole">
            <mc:AlternateContent xmlns:mc="http://schemas.openxmlformats.org/markup-compatibility/2006">
              <mc:Choice xmlns:v="urn:schemas-microsoft-com:vml" Requires="v">
                <p:oleObj spid="_x0000_s116753"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1"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6742" name="Text Box 5"/>
          <p:cNvSpPr txBox="1">
            <a:spLocks noChangeArrowheads="1"/>
          </p:cNvSpPr>
          <p:nvPr/>
        </p:nvSpPr>
        <p:spPr bwMode="auto">
          <a:xfrm>
            <a:off x="3657600" y="1881188"/>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
          <p:cNvSpPr>
            <a:spLocks noGrp="1" noChangeArrowheads="1"/>
          </p:cNvSpPr>
          <p:nvPr>
            <p:ph type="title" idx="4294967295"/>
          </p:nvPr>
        </p:nvSpPr>
        <p:spPr>
          <a:xfrm>
            <a:off x="685800" y="463550"/>
            <a:ext cx="7772400" cy="14351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Transmission Disequilibrium Test (TDT)</a:t>
            </a:r>
          </a:p>
        </p:txBody>
      </p:sp>
      <p:sp>
        <p:nvSpPr>
          <p:cNvPr id="118787" name="Rectangle 2"/>
          <p:cNvSpPr>
            <a:spLocks noGrp="1" noChangeArrowheads="1"/>
          </p:cNvSpPr>
          <p:nvPr>
            <p:ph type="body" idx="4294967295"/>
          </p:nvPr>
        </p:nvSpPr>
        <p:spPr>
          <a:xfrm>
            <a:off x="685800" y="3810000"/>
            <a:ext cx="7772400" cy="2824163"/>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dirty="0" smtClean="0">
                <a:solidFill>
                  <a:srgbClr val="000000"/>
                </a:solidFill>
              </a:rPr>
              <a:t>No variation in w or z (recall homozygous parents non informative)</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dirty="0" smtClean="0">
                <a:solidFill>
                  <a:srgbClr val="000000"/>
                </a:solidFill>
              </a:rPr>
              <a:t>(x-y)</a:t>
            </a:r>
            <a:r>
              <a:rPr lang="en-US" altLang="en-US" sz="2400" baseline="30000" dirty="0" smtClean="0">
                <a:solidFill>
                  <a:srgbClr val="000000"/>
                </a:solidFill>
              </a:rPr>
              <a:t>2</a:t>
            </a:r>
            <a:r>
              <a:rPr lang="en-US" altLang="en-US" sz="2400" dirty="0" smtClean="0">
                <a:solidFill>
                  <a:srgbClr val="000000"/>
                </a:solidFill>
              </a:rPr>
              <a:t>/(</a:t>
            </a:r>
            <a:r>
              <a:rPr lang="en-US" altLang="en-US" sz="2400" dirty="0" err="1" smtClean="0">
                <a:solidFill>
                  <a:srgbClr val="000000"/>
                </a:solidFill>
              </a:rPr>
              <a:t>x+y</a:t>
            </a:r>
            <a:r>
              <a:rPr lang="en-US" altLang="en-US" sz="2400" dirty="0" smtClean="0">
                <a:solidFill>
                  <a:srgbClr val="000000"/>
                </a:solidFill>
              </a:rPr>
              <a:t>) ~ </a:t>
            </a:r>
            <a:r>
              <a:rPr lang="en-US" altLang="en-US" sz="2400" dirty="0" smtClean="0">
                <a:solidFill>
                  <a:srgbClr val="000000"/>
                </a:solidFill>
                <a:latin typeface="Symbol" panose="05050102010706020507" pitchFamily="18" charset="2"/>
              </a:rPr>
              <a:t></a:t>
            </a:r>
            <a:r>
              <a:rPr lang="en-US" altLang="en-US" sz="2400" baseline="-25000" dirty="0" smtClean="0">
                <a:solidFill>
                  <a:srgbClr val="000000"/>
                </a:solidFill>
              </a:rPr>
              <a:t>1</a:t>
            </a:r>
            <a:r>
              <a:rPr lang="en-US" altLang="en-US" sz="2400" baseline="30000" dirty="0" smtClean="0">
                <a:solidFill>
                  <a:srgbClr val="000000"/>
                </a:solidFill>
              </a:rPr>
              <a:t>2</a:t>
            </a:r>
            <a:r>
              <a:rPr lang="en-US" altLang="en-US" sz="2400" dirty="0" smtClean="0">
                <a:solidFill>
                  <a:srgbClr val="000000"/>
                </a:solidFill>
              </a:rPr>
              <a:t>; it’s just special case of </a:t>
            </a:r>
            <a:r>
              <a:rPr lang="en-US" altLang="en-US" sz="2400" b="1" dirty="0" err="1" smtClean="0">
                <a:solidFill>
                  <a:srgbClr val="000000"/>
                </a:solidFill>
              </a:rPr>
              <a:t>McNemar</a:t>
            </a:r>
            <a:r>
              <a:rPr lang="en-US" altLang="en-US" sz="2400" dirty="0" err="1" smtClean="0">
                <a:solidFill>
                  <a:srgbClr val="000000"/>
                </a:solidFill>
              </a:rPr>
              <a:t>’s</a:t>
            </a:r>
            <a:r>
              <a:rPr lang="en-US" altLang="en-US" sz="2400" dirty="0" smtClean="0">
                <a:solidFill>
                  <a:srgbClr val="000000"/>
                </a:solidFill>
              </a:rPr>
              <a:t> test</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dirty="0" smtClean="0">
                <a:solidFill>
                  <a:srgbClr val="000000"/>
                </a:solidFill>
              </a:rPr>
              <a:t>Think of it as testing are there an excess of the A allele in the affected offspring than would happen by Mendel's laws?</a:t>
            </a:r>
          </a:p>
        </p:txBody>
      </p:sp>
      <p:graphicFrame>
        <p:nvGraphicFramePr>
          <p:cNvPr id="118788" name="Object 3"/>
          <p:cNvGraphicFramePr>
            <a:graphicFrameLocks noChangeAspect="1"/>
          </p:cNvGraphicFramePr>
          <p:nvPr/>
        </p:nvGraphicFramePr>
        <p:xfrm>
          <a:off x="2133600" y="2743200"/>
          <a:ext cx="3276600" cy="882650"/>
        </p:xfrm>
        <a:graphic>
          <a:graphicData uri="http://schemas.openxmlformats.org/presentationml/2006/ole">
            <mc:AlternateContent xmlns:mc="http://schemas.openxmlformats.org/markup-compatibility/2006">
              <mc:Choice xmlns:v="urn:schemas-microsoft-com:vml" Requires="v">
                <p:oleObj spid="_x0000_s118802"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789"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18790" name="Text Box 5"/>
          <p:cNvSpPr txBox="1">
            <a:spLocks noChangeArrowheads="1"/>
          </p:cNvSpPr>
          <p:nvPr/>
        </p:nvSpPr>
        <p:spPr bwMode="auto">
          <a:xfrm>
            <a:off x="3657600" y="195421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
          <p:cNvSpPr>
            <a:spLocks noGrp="1" noChangeArrowheads="1"/>
          </p:cNvSpPr>
          <p:nvPr>
            <p:ph type="title" idx="4294967295"/>
          </p:nvPr>
        </p:nvSpPr>
        <p:spPr>
          <a:xfrm>
            <a:off x="685800" y="463550"/>
            <a:ext cx="7772400" cy="14351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Transmission Disequilibrium Test (TDT)</a:t>
            </a:r>
          </a:p>
        </p:txBody>
      </p:sp>
      <p:sp>
        <p:nvSpPr>
          <p:cNvPr id="120835" name="Rectangle 2"/>
          <p:cNvSpPr>
            <a:spLocks noGrp="1" noChangeArrowheads="1"/>
          </p:cNvSpPr>
          <p:nvPr>
            <p:ph type="body" idx="4294967295"/>
          </p:nvPr>
        </p:nvSpPr>
        <p:spPr>
          <a:xfrm>
            <a:off x="685800" y="3810000"/>
            <a:ext cx="4724400" cy="2514600"/>
          </a:xfrm>
        </p:spPr>
        <p:txBody>
          <a:bodyPr/>
          <a:lstStyle/>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Example from the text: 94 families, 78 parents transmit allele A, 46 transmit allele a</a:t>
            </a:r>
          </a:p>
          <a:p>
            <a:pPr marL="333375" indent="-333375">
              <a:spcBef>
                <a:spcPts val="600"/>
              </a:spcBef>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smtClean="0">
                <a:solidFill>
                  <a:srgbClr val="000000"/>
                </a:solidFill>
              </a:rPr>
              <a:t>(78-46)</a:t>
            </a:r>
            <a:r>
              <a:rPr lang="en-US" altLang="en-US" sz="2400" baseline="30000" smtClean="0">
                <a:solidFill>
                  <a:srgbClr val="000000"/>
                </a:solidFill>
              </a:rPr>
              <a:t>2</a:t>
            </a:r>
            <a:r>
              <a:rPr lang="en-US" altLang="en-US" sz="2400" smtClean="0">
                <a:solidFill>
                  <a:srgbClr val="000000"/>
                </a:solidFill>
              </a:rPr>
              <a:t>/(78+46)=8.26, p-value=0.004</a:t>
            </a:r>
          </a:p>
        </p:txBody>
      </p:sp>
      <p:graphicFrame>
        <p:nvGraphicFramePr>
          <p:cNvPr id="120836" name="Object 3"/>
          <p:cNvGraphicFramePr>
            <a:graphicFrameLocks noChangeAspect="1"/>
          </p:cNvGraphicFramePr>
          <p:nvPr/>
        </p:nvGraphicFramePr>
        <p:xfrm>
          <a:off x="2133600" y="2743200"/>
          <a:ext cx="3276600" cy="882650"/>
        </p:xfrm>
        <a:graphic>
          <a:graphicData uri="http://schemas.openxmlformats.org/presentationml/2006/ole">
            <mc:AlternateContent xmlns:mc="http://schemas.openxmlformats.org/markup-compatibility/2006">
              <mc:Choice xmlns:v="urn:schemas-microsoft-com:vml" Requires="v">
                <p:oleObj spid="_x0000_s120851" r:id="rId4" imgW="1909080" imgH="534960" progId="">
                  <p:embed/>
                </p:oleObj>
              </mc:Choice>
              <mc:Fallback>
                <p:oleObj r:id="rId4" imgW="1909080" imgH="534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743200"/>
                        <a:ext cx="3276600" cy="882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7" name="Text Box 4"/>
          <p:cNvSpPr txBox="1">
            <a:spLocks noChangeArrowheads="1"/>
          </p:cNvSpPr>
          <p:nvPr/>
        </p:nvSpPr>
        <p:spPr bwMode="auto">
          <a:xfrm>
            <a:off x="838200" y="3048000"/>
            <a:ext cx="13716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Transmitted parental allele</a:t>
            </a:r>
          </a:p>
        </p:txBody>
      </p:sp>
      <p:sp>
        <p:nvSpPr>
          <p:cNvPr id="120838" name="Text Box 5"/>
          <p:cNvSpPr txBox="1">
            <a:spLocks noChangeArrowheads="1"/>
          </p:cNvSpPr>
          <p:nvPr/>
        </p:nvSpPr>
        <p:spPr bwMode="auto">
          <a:xfrm>
            <a:off x="3657600" y="1846263"/>
            <a:ext cx="15240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1000"/>
              </a:spcBef>
              <a:buClrTx/>
              <a:buFontTx/>
              <a:buNone/>
            </a:pPr>
            <a:r>
              <a:rPr lang="en-US" altLang="en-US" sz="1600">
                <a:solidFill>
                  <a:srgbClr val="000000"/>
                </a:solidFill>
              </a:rPr>
              <a:t>Non-transmitted parental allele</a:t>
            </a:r>
          </a:p>
        </p:txBody>
      </p:sp>
      <p:sp>
        <p:nvSpPr>
          <p:cNvPr id="120839" name="Text Box 6"/>
          <p:cNvSpPr txBox="1">
            <a:spLocks noChangeArrowheads="1"/>
          </p:cNvSpPr>
          <p:nvPr/>
        </p:nvSpPr>
        <p:spPr bwMode="auto">
          <a:xfrm>
            <a:off x="5761038" y="2103438"/>
            <a:ext cx="283527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Insulin Dependent Diabetes Mellitus (IDDM)</a:t>
            </a:r>
          </a:p>
        </p:txBody>
      </p:sp>
      <p:sp>
        <p:nvSpPr>
          <p:cNvPr id="120840" name="Text Box 7"/>
          <p:cNvSpPr txBox="1">
            <a:spLocks noChangeArrowheads="1"/>
          </p:cNvSpPr>
          <p:nvPr/>
        </p:nvSpPr>
        <p:spPr bwMode="auto">
          <a:xfrm>
            <a:off x="6221413" y="6400800"/>
            <a:ext cx="27638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a:solidFill>
                  <a:srgbClr val="000000"/>
                </a:solidFill>
              </a:rPr>
              <a:t>Spielman et al., 1993</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Limitations of TDT</a:t>
            </a:r>
          </a:p>
        </p:txBody>
      </p:sp>
      <p:sp>
        <p:nvSpPr>
          <p:cNvPr id="122883" name="Rectangle 2"/>
          <p:cNvSpPr>
            <a:spLocks noGrp="1" noChangeArrowheads="1"/>
          </p:cNvSpPr>
          <p:nvPr>
            <p:ph type="body" idx="4294967295"/>
          </p:nvPr>
        </p:nvSpPr>
        <p:spPr>
          <a:xfrm>
            <a:off x="685800" y="1752600"/>
            <a:ext cx="7772400" cy="512445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dirty="0" smtClean="0">
                <a:solidFill>
                  <a:srgbClr val="000000"/>
                </a:solidFill>
              </a:rPr>
              <a:t>Limitations</a:t>
            </a:r>
          </a:p>
          <a:p>
            <a:pPr marL="1479550" lvl="1" indent="-565150">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dirty="0" smtClean="0"/>
              <a:t>Only affected offspring</a:t>
            </a:r>
          </a:p>
          <a:p>
            <a:pPr marL="1479550" lvl="1" indent="-565150">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dirty="0" smtClean="0"/>
              <a:t>Only dichotomous phenotypes</a:t>
            </a:r>
          </a:p>
          <a:p>
            <a:pPr marL="1479550" lvl="1" indent="-565150">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dirty="0" smtClean="0"/>
              <a:t>Bi-allelic markers</a:t>
            </a:r>
          </a:p>
          <a:p>
            <a:pPr marL="1479550" lvl="1" indent="-565150">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dirty="0" smtClean="0"/>
              <a:t>Additive genetic model</a:t>
            </a:r>
          </a:p>
          <a:p>
            <a:pPr marL="1479550" lvl="1" indent="-565150">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dirty="0" smtClean="0"/>
              <a:t>No missing parents</a:t>
            </a:r>
          </a:p>
          <a:p>
            <a:pPr marL="1479550" lvl="1" indent="-565150">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dirty="0" smtClean="0"/>
              <a:t>Can’t do multiple markers, multiple phenotypes</a:t>
            </a:r>
          </a:p>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dirty="0" smtClean="0">
                <a:solidFill>
                  <a:srgbClr val="000000"/>
                </a:solidFill>
              </a:rPr>
              <a:t>Extensions exist for most everything you'd want to do, e.g., FBAT, </a:t>
            </a:r>
            <a:r>
              <a:rPr lang="en-US" altLang="en-US" sz="2400" i="1" dirty="0" smtClean="0">
                <a:solidFill>
                  <a:srgbClr val="000000"/>
                </a:solidFill>
              </a:rPr>
              <a:t>...(next slide</a:t>
            </a:r>
            <a:r>
              <a:rPr lang="en-US" altLang="en-US" sz="2400" i="1" dirty="0" smtClean="0">
                <a:solidFill>
                  <a:srgbClr val="000000"/>
                </a:solidFill>
              </a:rPr>
              <a:t>)...</a:t>
            </a:r>
          </a:p>
          <a:p>
            <a:pPr marL="733425" lvl="1"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000" i="1" dirty="0" smtClean="0">
                <a:latin typeface="MinionPro-It" charset="0"/>
              </a:rPr>
              <a:t>“</a:t>
            </a:r>
            <a:r>
              <a:rPr lang="en-US" altLang="en-US" sz="2000" i="1" dirty="0">
                <a:latin typeface="MinionPro-It" charset="0"/>
              </a:rPr>
              <a:t>If you cannot get rid of the family skeleton, you may as well make it dance” (G.B. Shaw</a:t>
            </a:r>
            <a:r>
              <a:rPr lang="en-US" altLang="en-US" sz="2000" i="1" dirty="0" smtClean="0">
                <a:latin typeface="MinionPro-It" charset="0"/>
              </a:rPr>
              <a:t>) </a:t>
            </a:r>
            <a:r>
              <a:rPr lang="en-US" altLang="en-US" sz="2000" i="1" dirty="0" smtClean="0">
                <a:latin typeface="MinionPro-It" charset="0"/>
                <a:sym typeface="Wingdings" panose="05000000000000000000" pitchFamily="2" charset="2"/>
              </a:rPr>
              <a:t> Nan Laird’s favorite quote on this… (big proponent of FBAT)</a:t>
            </a:r>
            <a:endParaRPr lang="en-US" altLang="en-US" sz="2000" i="1" dirty="0">
              <a:latin typeface="MinionPro-It"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
          <p:cNvSpPr>
            <a:spLocks noGrp="1" noChangeArrowheads="1"/>
          </p:cNvSpPr>
          <p:nvPr>
            <p:ph type="title" idx="4294967295"/>
          </p:nvPr>
        </p:nvSpPr>
        <p:spPr>
          <a:xfrm>
            <a:off x="685800" y="609600"/>
            <a:ext cx="7772400" cy="1143000"/>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Discordant sibships</a:t>
            </a:r>
          </a:p>
        </p:txBody>
      </p:sp>
      <p:sp>
        <p:nvSpPr>
          <p:cNvPr id="124931" name="Rectangle 2"/>
          <p:cNvSpPr>
            <a:spLocks noGrp="1" noChangeArrowheads="1"/>
          </p:cNvSpPr>
          <p:nvPr>
            <p:ph type="body" idx="4294967295"/>
          </p:nvPr>
        </p:nvSpPr>
        <p:spPr>
          <a:xfrm>
            <a:off x="685800" y="1905000"/>
            <a:ext cx="7772400" cy="4533900"/>
          </a:xfrm>
        </p:spPr>
        <p:txBody>
          <a:bodyPr/>
          <a:lstStyle/>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400" dirty="0" smtClean="0">
                <a:solidFill>
                  <a:srgbClr val="000000"/>
                </a:solidFill>
              </a:rPr>
              <a:t>Conditional logistic regression</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200" dirty="0" smtClean="0"/>
              <a:t>P(Y</a:t>
            </a:r>
            <a:r>
              <a:rPr lang="en-US" altLang="en-US" sz="2200" baseline="-25000" dirty="0" smtClean="0"/>
              <a:t>1</a:t>
            </a:r>
            <a:r>
              <a:rPr lang="en-US" altLang="en-US" sz="2200" dirty="0" smtClean="0"/>
              <a:t>=1|Y</a:t>
            </a:r>
            <a:r>
              <a:rPr lang="en-US" altLang="en-US" sz="2200" baseline="-25000" dirty="0" smtClean="0"/>
              <a:t>1</a:t>
            </a:r>
            <a:r>
              <a:rPr lang="en-US" altLang="en-US" sz="2200" dirty="0" smtClean="0"/>
              <a:t>+Y</a:t>
            </a:r>
            <a:r>
              <a:rPr lang="en-US" altLang="en-US" sz="2200" baseline="-25000" dirty="0" smtClean="0"/>
              <a:t>2</a:t>
            </a:r>
            <a:r>
              <a:rPr lang="en-US" altLang="en-US" sz="2200" dirty="0" smtClean="0"/>
              <a:t>=1,g</a:t>
            </a:r>
            <a:r>
              <a:rPr lang="en-US" altLang="en-US" sz="2200" baseline="-25000" dirty="0" smtClean="0"/>
              <a:t>1</a:t>
            </a:r>
            <a:r>
              <a:rPr lang="en-US" altLang="en-US" sz="2200" dirty="0" smtClean="0"/>
              <a:t>,g</a:t>
            </a:r>
            <a:r>
              <a:rPr lang="en-US" altLang="en-US" sz="2200" baseline="-25000" dirty="0" smtClean="0"/>
              <a:t>2</a:t>
            </a:r>
            <a:r>
              <a:rPr lang="en-US" altLang="en-US" sz="2200" dirty="0" smtClean="0"/>
              <a:t>,…)</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200" dirty="0" smtClean="0"/>
              <a:t>Matching each sib together, conditions on the fact that </a:t>
            </a:r>
            <a:r>
              <a:rPr lang="en-US" altLang="en-US" sz="2200" i="1" dirty="0" smtClean="0"/>
              <a:t>they have discordant phenotypes</a:t>
            </a:r>
          </a:p>
          <a:p>
            <a:pPr marL="733425" lvl="1" indent="-27622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200" dirty="0" smtClean="0"/>
              <a:t>Standard model for disease as in logistic regression, just matching based on family strata</a:t>
            </a:r>
          </a:p>
          <a:p>
            <a:pPr marL="2286000" lvl="2" indent="-455613">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200" dirty="0" smtClean="0"/>
              <a:t>Interpret coefficients, etc., in the same </a:t>
            </a:r>
            <a:r>
              <a:rPr lang="en-US" altLang="en-US" sz="2200" dirty="0" smtClean="0"/>
              <a:t>way (i.e., as odds ratios)</a:t>
            </a:r>
            <a:endParaRPr lang="en-US" altLang="en-US" sz="2200" dirty="0" smtClean="0"/>
          </a:p>
          <a:p>
            <a:pPr marL="333375" indent="-333375">
              <a:buFont typeface="Times New Roman" panose="02020603050405020304" pitchFamily="18"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pPr>
            <a:r>
              <a:rPr lang="en-US" altLang="en-US" sz="2200" dirty="0" smtClean="0">
                <a:solidFill>
                  <a:srgbClr val="000000"/>
                </a:solidFill>
              </a:rPr>
              <a:t>You will go through an example in the homework</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600200"/>
            <a:ext cx="7162800" cy="4461042"/>
          </a:xfrm>
          <a:prstGeom prst="rect">
            <a:avLst/>
          </a:prstGeom>
        </p:spPr>
      </p:pic>
      <p:sp>
        <p:nvSpPr>
          <p:cNvPr id="3" name="Title 2"/>
          <p:cNvSpPr>
            <a:spLocks noGrp="1"/>
          </p:cNvSpPr>
          <p:nvPr>
            <p:ph type="title"/>
          </p:nvPr>
        </p:nvSpPr>
        <p:spPr/>
        <p:txBody>
          <a:bodyPr/>
          <a:lstStyle/>
          <a:p>
            <a:r>
              <a:rPr lang="en-US" dirty="0" smtClean="0"/>
              <a:t>PTC: Bitter Taste Receptor</a:t>
            </a:r>
            <a:endParaRPr lang="en-US" dirty="0"/>
          </a:p>
        </p:txBody>
      </p:sp>
      <p:sp>
        <p:nvSpPr>
          <p:cNvPr id="5" name="TextBox 4"/>
          <p:cNvSpPr txBox="1"/>
          <p:nvPr/>
        </p:nvSpPr>
        <p:spPr>
          <a:xfrm>
            <a:off x="762000" y="6061242"/>
            <a:ext cx="5134739" cy="369332"/>
          </a:xfrm>
          <a:prstGeom prst="rect">
            <a:avLst/>
          </a:prstGeom>
          <a:noFill/>
        </p:spPr>
        <p:txBody>
          <a:bodyPr wrap="none" rtlCol="0">
            <a:spAutoFit/>
          </a:bodyPr>
          <a:lstStyle/>
          <a:p>
            <a:r>
              <a:rPr lang="en-US" dirty="0" smtClean="0">
                <a:solidFill>
                  <a:schemeClr val="accent6"/>
                </a:solidFill>
                <a:hlinkClick r:id="rId3"/>
              </a:rPr>
              <a:t>http://learn.genetics.utah.edu/content/basics/ptc/</a:t>
            </a:r>
            <a:endParaRPr lang="en-US" dirty="0">
              <a:solidFill>
                <a:schemeClr val="accent6"/>
              </a:solidFill>
            </a:endParaRPr>
          </a:p>
        </p:txBody>
      </p:sp>
    </p:spTree>
    <p:extLst>
      <p:ext uri="{BB962C8B-B14F-4D97-AF65-F5344CB8AC3E}">
        <p14:creationId xmlns:p14="http://schemas.microsoft.com/office/powerpoint/2010/main" val="29159386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p:cNvSpPr>
            <a:spLocks noGrp="1" noChangeArrowheads="1"/>
          </p:cNvSpPr>
          <p:nvPr>
            <p:ph type="title" idx="4294967295"/>
          </p:nvPr>
        </p:nvSpPr>
        <p:spPr>
          <a:xfrm>
            <a:off x="457200" y="274638"/>
            <a:ext cx="8218488" cy="1131887"/>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Summary</a:t>
            </a:r>
          </a:p>
        </p:txBody>
      </p:sp>
      <p:sp>
        <p:nvSpPr>
          <p:cNvPr id="126979" name="Rectangle 2"/>
          <p:cNvSpPr>
            <a:spLocks noGrp="1" noChangeArrowheads="1"/>
          </p:cNvSpPr>
          <p:nvPr>
            <p:ph type="body" idx="4294967295"/>
          </p:nvPr>
        </p:nvSpPr>
        <p:spPr>
          <a:xfrm>
            <a:off x="457200" y="1600200"/>
            <a:ext cx="8218488" cy="4514850"/>
          </a:xfrm>
        </p:spPr>
        <p:txBody>
          <a:bodyPr/>
          <a:lstStyle/>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smtClean="0">
                <a:solidFill>
                  <a:srgbClr val="000000"/>
                </a:solidFill>
              </a:rPr>
              <a:t>- Family-based studies can be </a:t>
            </a:r>
            <a:r>
              <a:rPr lang="en-US" altLang="en-US" dirty="0" smtClean="0">
                <a:solidFill>
                  <a:srgbClr val="000000"/>
                </a:solidFill>
              </a:rPr>
              <a:t>inherently robust </a:t>
            </a:r>
            <a:r>
              <a:rPr lang="en-US" altLang="en-US" dirty="0" smtClean="0">
                <a:solidFill>
                  <a:srgbClr val="000000"/>
                </a:solidFill>
              </a:rPr>
              <a:t>to population substructure (based on Mendelian transmissions, not population allele frequencies)</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smtClean="0">
                <a:solidFill>
                  <a:srgbClr val="000000"/>
                </a:solidFill>
              </a:rPr>
              <a:t>- Robust to HWE failure</a:t>
            </a:r>
          </a:p>
          <a:p>
            <a:pPr indent="-336550">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dirty="0" smtClean="0">
                <a:solidFill>
                  <a:srgbClr val="000000"/>
                </a:solidFill>
              </a:rPr>
              <a:t>- </a:t>
            </a:r>
            <a:r>
              <a:rPr lang="en-US" altLang="en-US" b="1" dirty="0" smtClean="0">
                <a:solidFill>
                  <a:srgbClr val="000000"/>
                </a:solidFill>
              </a:rPr>
              <a:t>Powerful for very rare, highly penetrant traits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943350"/>
            <a:ext cx="5346700" cy="2751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en-US" altLang="en-US" sz="2800">
                <a:solidFill>
                  <a:srgbClr val="000000"/>
                </a:solidFill>
              </a:rPr>
              <a:t>Geographic Distribution of PTC Phenotype</a:t>
            </a:r>
          </a:p>
        </p:txBody>
      </p:sp>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1981200"/>
            <a:ext cx="4398962"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4"/>
          <p:cNvSpPr txBox="1">
            <a:spLocks noChangeArrowheads="1"/>
          </p:cNvSpPr>
          <p:nvPr/>
        </p:nvSpPr>
        <p:spPr bwMode="auto">
          <a:xfrm>
            <a:off x="7938" y="4468813"/>
            <a:ext cx="3487737"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1000">
                <a:solidFill>
                  <a:srgbClr val="000000"/>
                </a:solidFill>
              </a:rPr>
              <a:t>Wooding Genetics 2006, adapted from Cavalli-Sforza 1994</a:t>
            </a:r>
          </a:p>
        </p:txBody>
      </p:sp>
      <p:cxnSp>
        <p:nvCxnSpPr>
          <p:cNvPr id="14342" name="AutoShape 5"/>
          <p:cNvCxnSpPr>
            <a:cxnSpLocks noChangeShapeType="1"/>
          </p:cNvCxnSpPr>
          <p:nvPr/>
        </p:nvCxnSpPr>
        <p:spPr bwMode="auto">
          <a:xfrm>
            <a:off x="860425" y="2530475"/>
            <a:ext cx="344488" cy="147638"/>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3" name="AutoShape 6"/>
          <p:cNvCxnSpPr>
            <a:cxnSpLocks noChangeShapeType="1"/>
            <a:stCxn id="14340" idx="0"/>
            <a:endCxn id="14340" idx="0"/>
          </p:cNvCxnSpPr>
          <p:nvPr/>
        </p:nvCxnSpPr>
        <p:spPr bwMode="auto">
          <a:xfrm>
            <a:off x="2716213" y="1981200"/>
            <a:ext cx="1587" cy="1588"/>
          </a:xfrm>
          <a:prstGeom prst="straightConnector1">
            <a:avLst/>
          </a:prstGeom>
          <a:noFill/>
          <a:ln w="381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4344" name="Group 7"/>
          <p:cNvGrpSpPr>
            <a:grpSpLocks/>
          </p:cNvGrpSpPr>
          <p:nvPr/>
        </p:nvGrpSpPr>
        <p:grpSpPr bwMode="auto">
          <a:xfrm>
            <a:off x="2576513" y="2286000"/>
            <a:ext cx="5097462" cy="3421063"/>
            <a:chOff x="1623" y="1440"/>
            <a:chExt cx="3211" cy="2155"/>
          </a:xfrm>
        </p:grpSpPr>
        <p:sp>
          <p:nvSpPr>
            <p:cNvPr id="14346" name="Text Box 8"/>
            <p:cNvSpPr txBox="1">
              <a:spLocks noChangeArrowheads="1"/>
            </p:cNvSpPr>
            <p:nvPr/>
          </p:nvSpPr>
          <p:spPr bwMode="auto">
            <a:xfrm>
              <a:off x="1623" y="1440"/>
              <a:ext cx="3211" cy="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
        <p:nvSpPr>
          <p:cNvPr id="14345" name="Text Box 9"/>
          <p:cNvSpPr txBox="1">
            <a:spLocks noChangeArrowheads="1"/>
          </p:cNvSpPr>
          <p:nvPr/>
        </p:nvSpPr>
        <p:spPr bwMode="auto">
          <a:xfrm>
            <a:off x="6538913" y="6629400"/>
            <a:ext cx="17272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1000">
                <a:solidFill>
                  <a:srgbClr val="000000"/>
                </a:solidFill>
              </a:rPr>
              <a:t>Prodi, Chem. Senses, 2004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en-US" altLang="en-US" sz="4400" smtClean="0">
                <a:effectLst>
                  <a:outerShdw blurRad="38100" dist="38100" dir="2700000" algn="tl">
                    <a:srgbClr val="C0C0C0"/>
                  </a:outerShdw>
                </a:effectLst>
              </a:rPr>
              <a:t>Types of Genetic Studies</a:t>
            </a:r>
          </a:p>
        </p:txBody>
      </p:sp>
      <p:sp>
        <p:nvSpPr>
          <p:cNvPr id="11266"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700"/>
              </a:spcBef>
              <a:buSzPct val="100000"/>
              <a:defRPr/>
            </a:pPr>
            <a:r>
              <a:rPr lang="en-US" altLang="en-US" sz="2800" b="1" dirty="0" smtClean="0">
                <a:effectLst>
                  <a:outerShdw blurRad="38100" dist="38100" dir="2700000" algn="tl">
                    <a:srgbClr val="C0C0C0"/>
                  </a:outerShdw>
                </a:effectLst>
              </a:rPr>
              <a:t>Family Studies</a:t>
            </a:r>
          </a:p>
          <a:p>
            <a:pPr marL="0" lvl="1" indent="0" eaLnBrk="1" hangingPunct="1">
              <a:spcBef>
                <a:spcPts val="600"/>
              </a:spcBef>
              <a:buSzPct val="100000"/>
              <a:defRPr/>
            </a:pPr>
            <a:r>
              <a:rPr lang="en-US" altLang="en-US" sz="2400" b="1" dirty="0" smtClean="0">
                <a:effectLst>
                  <a:outerShdw blurRad="38100" dist="38100" dir="2700000" algn="tl">
                    <a:srgbClr val="C0C0C0"/>
                  </a:outerShdw>
                </a:effectLst>
              </a:rPr>
              <a:t>Compare trait values across family members</a:t>
            </a:r>
          </a:p>
          <a:p>
            <a:pPr eaLnBrk="1" hangingPunct="1">
              <a:spcBef>
                <a:spcPts val="700"/>
              </a:spcBef>
              <a:buSzPct val="100000"/>
              <a:defRPr/>
            </a:pPr>
            <a:endParaRPr lang="en-US" altLang="en-US" sz="2800" dirty="0" smtClean="0">
              <a:effectLst>
                <a:outerShdw blurRad="38100" dist="38100" dir="2700000" algn="tl">
                  <a:srgbClr val="C0C0C0"/>
                </a:outerShdw>
              </a:effectLst>
            </a:endParaRPr>
          </a:p>
          <a:p>
            <a:pPr eaLnBrk="1" hangingPunct="1">
              <a:spcBef>
                <a:spcPts val="700"/>
              </a:spcBef>
              <a:buSzPct val="100000"/>
              <a:defRPr/>
            </a:pPr>
            <a:r>
              <a:rPr lang="en-US" altLang="en-US" sz="2800" dirty="0" smtClean="0">
                <a:effectLst>
                  <a:outerShdw blurRad="38100" dist="38100" dir="2700000" algn="tl">
                    <a:srgbClr val="C0C0C0"/>
                  </a:outerShdw>
                </a:effectLst>
              </a:rPr>
              <a:t>Linkage Analysis</a:t>
            </a:r>
          </a:p>
          <a:p>
            <a:pPr marL="0" lvl="1" indent="0" eaLnBrk="1" hangingPunct="1">
              <a:spcBef>
                <a:spcPts val="600"/>
              </a:spcBef>
              <a:buSzPct val="100000"/>
              <a:defRPr/>
            </a:pPr>
            <a:r>
              <a:rPr lang="en-US" altLang="en-US" sz="2400" dirty="0" smtClean="0">
                <a:effectLst>
                  <a:outerShdw blurRad="38100" dist="38100" dir="2700000" algn="tl">
                    <a:srgbClr val="C0C0C0"/>
                  </a:outerShdw>
                </a:effectLst>
              </a:rPr>
              <a:t>Compare trait values with inheritance patterns</a:t>
            </a:r>
          </a:p>
          <a:p>
            <a:pPr eaLnBrk="1" hangingPunct="1">
              <a:spcBef>
                <a:spcPts val="700"/>
              </a:spcBef>
              <a:buSzPct val="100000"/>
              <a:defRPr/>
            </a:pPr>
            <a:endParaRPr lang="en-US" altLang="en-US" sz="2800" dirty="0" smtClean="0">
              <a:effectLst>
                <a:outerShdw blurRad="38100" dist="38100" dir="2700000" algn="tl">
                  <a:srgbClr val="C0C0C0"/>
                </a:outerShdw>
              </a:effectLst>
            </a:endParaRPr>
          </a:p>
          <a:p>
            <a:pPr eaLnBrk="1" hangingPunct="1">
              <a:spcBef>
                <a:spcPts val="700"/>
              </a:spcBef>
              <a:buSzPct val="100000"/>
              <a:defRPr/>
            </a:pPr>
            <a:r>
              <a:rPr lang="en-US" altLang="en-US" sz="2800" dirty="0" smtClean="0">
                <a:effectLst>
                  <a:outerShdw blurRad="38100" dist="38100" dir="2700000" algn="tl">
                    <a:srgbClr val="C0C0C0"/>
                  </a:outerShdw>
                </a:effectLst>
              </a:rPr>
              <a:t>Association</a:t>
            </a:r>
          </a:p>
          <a:p>
            <a:pPr marL="0" lvl="1" indent="0" eaLnBrk="1" hangingPunct="1">
              <a:spcBef>
                <a:spcPts val="600"/>
              </a:spcBef>
              <a:buSzPct val="100000"/>
              <a:defRPr/>
            </a:pPr>
            <a:r>
              <a:rPr lang="en-US" altLang="en-US" sz="2400" dirty="0" smtClean="0">
                <a:effectLst>
                  <a:outerShdw blurRad="38100" dist="38100" dir="2700000" algn="tl">
                    <a:srgbClr val="C0C0C0"/>
                  </a:outerShdw>
                </a:effectLst>
              </a:rPr>
              <a:t>Compare trait values against genetic variants</a:t>
            </a:r>
          </a:p>
        </p:txBody>
      </p:sp>
      <p:sp>
        <p:nvSpPr>
          <p:cNvPr id="2" name="TextBox 1"/>
          <p:cNvSpPr txBox="1"/>
          <p:nvPr/>
        </p:nvSpPr>
        <p:spPr>
          <a:xfrm>
            <a:off x="3429000" y="2028825"/>
            <a:ext cx="3276600" cy="369332"/>
          </a:xfrm>
          <a:prstGeom prst="rect">
            <a:avLst/>
          </a:prstGeom>
          <a:noFill/>
        </p:spPr>
        <p:txBody>
          <a:bodyPr wrap="square" rtlCol="0">
            <a:spAutoFit/>
          </a:bodyPr>
          <a:lstStyle/>
          <a:p>
            <a:r>
              <a:rPr lang="en-US" i="1" dirty="0" smtClean="0">
                <a:solidFill>
                  <a:srgbClr val="C00000"/>
                </a:solidFill>
              </a:rPr>
              <a:t>(next page for PTC…)</a:t>
            </a:r>
            <a:endParaRPr lang="en-US" i="1" dirty="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1266">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1266">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34799</TotalTime>
  <Words>3194</Words>
  <Application>Microsoft Office PowerPoint</Application>
  <PresentationFormat>On-screen Show (4:3)</PresentationFormat>
  <Paragraphs>770</Paragraphs>
  <Slides>70</Slides>
  <Notes>58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0</vt:i4>
      </vt:variant>
      <vt:variant>
        <vt:lpstr>Slide Titles</vt:lpstr>
      </vt:variant>
      <vt:variant>
        <vt:i4>70</vt:i4>
      </vt:variant>
    </vt:vector>
  </HeadingPairs>
  <TitlesOfParts>
    <vt:vector size="84" baseType="lpstr">
      <vt:lpstr>Arial</vt:lpstr>
      <vt:lpstr>Microsoft YaHei</vt:lpstr>
      <vt:lpstr>Times New Roman</vt:lpstr>
      <vt:lpstr>Osaka</vt:lpstr>
      <vt:lpstr>DejaVu Sans</vt:lpstr>
      <vt:lpstr>Segoe UI</vt:lpstr>
      <vt:lpstr>MinionPro-It</vt:lpstr>
      <vt:lpstr>Wingdings</vt:lpstr>
      <vt:lpstr>Calibri</vt:lpstr>
      <vt:lpstr>Tahoma</vt:lpstr>
      <vt:lpstr>Symbol</vt:lpstr>
      <vt:lpstr>ＭＳ Ｐゴシック</vt:lpstr>
      <vt:lpstr>Consolas</vt:lpstr>
      <vt:lpstr>Office Theme</vt:lpstr>
      <vt:lpstr>Family-Based Studies</vt:lpstr>
      <vt:lpstr>PowerPoint Presentation</vt:lpstr>
      <vt:lpstr>PowerPoint Presentation</vt:lpstr>
      <vt:lpstr>Review: Population stratification</vt:lpstr>
      <vt:lpstr>Review: Population stratification</vt:lpstr>
      <vt:lpstr>PowerPoint Presentation</vt:lpstr>
      <vt:lpstr>PTC: Bitter Taste Receptor</vt:lpstr>
      <vt:lpstr>PowerPoint Presentation</vt:lpstr>
      <vt:lpstr>PowerPoint Presentation</vt:lpstr>
      <vt:lpstr>PowerPoint Presentation</vt:lpstr>
      <vt:lpstr>PowerPoint Presentation</vt:lpstr>
      <vt:lpstr>PowerPoint Presentation</vt:lpstr>
      <vt:lpstr>PowerPoint Presentation</vt:lpstr>
      <vt:lpstr>Meiosis – Crossing over</vt:lpstr>
      <vt:lpstr>Meiosis – Crossing over</vt:lpstr>
      <vt:lpstr>Crossing over – Chiasmata</vt:lpstr>
      <vt:lpstr>Idea behind linkage – crossing over</vt:lpstr>
      <vt:lpstr>Idea behind linkage</vt:lpstr>
      <vt:lpstr>Idea behind linkage</vt:lpstr>
      <vt:lpstr>PowerPoint Presentation</vt:lpstr>
      <vt:lpstr>PTC, dominant(-ish…, more later)</vt:lpstr>
      <vt:lpstr>PTC, dominant(-ish…, more later)</vt:lpstr>
      <vt:lpstr>PowerPoint Presentation</vt:lpstr>
      <vt:lpstr>PTC, dominant(-ish…, more later)</vt:lpstr>
      <vt:lpstr>PTC, dominant(-ish…, more later)</vt:lpstr>
      <vt:lpstr>Get more families!!!</vt:lpstr>
      <vt:lpstr>Get more families!!!</vt:lpstr>
      <vt:lpstr>Get more families!!!</vt:lpstr>
      <vt:lpstr>Add lod scores of families together…</vt:lpstr>
      <vt:lpstr>Now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Exome sequencing and examples in Austin book following up on linkage peaks:</vt:lpstr>
      <vt:lpstr>PowerPoint Presentation</vt:lpstr>
      <vt:lpstr>Non-parametric linkage analysis</vt:lpstr>
      <vt:lpstr>Non-parametric linkage analysis</vt:lpstr>
      <vt:lpstr>PowerPoint Presentation</vt:lpstr>
      <vt:lpstr>Moving from linkage to association...</vt:lpstr>
      <vt:lpstr>PowerPoint Presentation</vt:lpstr>
      <vt:lpstr>Mendel’s laws</vt:lpstr>
      <vt:lpstr>Mendel’s laws</vt:lpstr>
      <vt:lpstr>Mendel’s laws</vt:lpstr>
      <vt:lpstr>Mendelian transmission: Ex</vt:lpstr>
      <vt:lpstr>Mendelian transmission: Ex</vt:lpstr>
      <vt:lpstr>Mendelian transmission: Ex</vt:lpstr>
      <vt:lpstr>Mendelian transmission: Ex</vt:lpstr>
      <vt:lpstr>Mendelian transmission: Ex</vt:lpstr>
      <vt:lpstr>Mendelian transmission: Ex</vt:lpstr>
      <vt:lpstr>Trios: Transmission Disequilibrium Test (TDT)</vt:lpstr>
      <vt:lpstr>Trios: Transmission Disequilibrium Test (TDT)</vt:lpstr>
      <vt:lpstr>Trios: Transmission Disequilibrium Test (TDT)</vt:lpstr>
      <vt:lpstr>Possible Parental Configurations</vt:lpstr>
      <vt:lpstr>Both parents homozygous</vt:lpstr>
      <vt:lpstr>Both parents homozygous</vt:lpstr>
      <vt:lpstr>Both parents homozygous</vt:lpstr>
      <vt:lpstr>One parent heterozygous</vt:lpstr>
      <vt:lpstr>One parent heterozygous</vt:lpstr>
      <vt:lpstr>Both parents heterozygous</vt:lpstr>
      <vt:lpstr>Trios: Transmission Disequilibrium Test (TDT)</vt:lpstr>
      <vt:lpstr>Transmission Disequilibrium Test (TDT)</vt:lpstr>
      <vt:lpstr>Transmission Disequilibrium Test (TDT)</vt:lpstr>
      <vt:lpstr>Limitations of TDT</vt:lpstr>
      <vt:lpstr>Discordant sibships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of genes for aggressiveness of prostate cancer</dc:title>
  <dc:subject/>
  <dc:creator>Thomas Hoffmann</dc:creator>
  <cp:keywords/>
  <dc:description/>
  <cp:lastModifiedBy>Thomas Hoffmann</cp:lastModifiedBy>
  <cp:revision>26</cp:revision>
  <cp:lastPrinted>2016-01-26T05:12:43Z</cp:lastPrinted>
  <dcterms:created xsi:type="dcterms:W3CDTF">2013-01-27T03:36:22Z</dcterms:created>
  <dcterms:modified xsi:type="dcterms:W3CDTF">2017-01-31T01:21:13Z</dcterms:modified>
</cp:coreProperties>
</file>