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56"/>
  </p:notesMasterIdLst>
  <p:handoutMasterIdLst>
    <p:handoutMasterId r:id="rId57"/>
  </p:handoutMasterIdLst>
  <p:sldIdLst>
    <p:sldId id="333" r:id="rId2"/>
    <p:sldId id="359" r:id="rId3"/>
    <p:sldId id="424" r:id="rId4"/>
    <p:sldId id="425" r:id="rId5"/>
    <p:sldId id="426" r:id="rId6"/>
    <p:sldId id="334" r:id="rId7"/>
    <p:sldId id="369" r:id="rId8"/>
    <p:sldId id="370" r:id="rId9"/>
    <p:sldId id="371" r:id="rId10"/>
    <p:sldId id="374" r:id="rId11"/>
    <p:sldId id="372" r:id="rId12"/>
    <p:sldId id="373" r:id="rId13"/>
    <p:sldId id="380" r:id="rId14"/>
    <p:sldId id="398" r:id="rId15"/>
    <p:sldId id="391" r:id="rId16"/>
    <p:sldId id="399" r:id="rId17"/>
    <p:sldId id="400" r:id="rId18"/>
    <p:sldId id="403" r:id="rId19"/>
    <p:sldId id="402" r:id="rId20"/>
    <p:sldId id="404" r:id="rId21"/>
    <p:sldId id="406" r:id="rId22"/>
    <p:sldId id="407" r:id="rId23"/>
    <p:sldId id="408" r:id="rId24"/>
    <p:sldId id="409" r:id="rId25"/>
    <p:sldId id="410" r:id="rId26"/>
    <p:sldId id="411" r:id="rId27"/>
    <p:sldId id="414" r:id="rId28"/>
    <p:sldId id="416" r:id="rId29"/>
    <p:sldId id="418" r:id="rId30"/>
    <p:sldId id="419" r:id="rId31"/>
    <p:sldId id="417" r:id="rId32"/>
    <p:sldId id="420" r:id="rId33"/>
    <p:sldId id="421" r:id="rId34"/>
    <p:sldId id="413" r:id="rId35"/>
    <p:sldId id="375" r:id="rId36"/>
    <p:sldId id="377" r:id="rId37"/>
    <p:sldId id="376" r:id="rId38"/>
    <p:sldId id="392" r:id="rId39"/>
    <p:sldId id="393" r:id="rId40"/>
    <p:sldId id="394" r:id="rId41"/>
    <p:sldId id="396" r:id="rId42"/>
    <p:sldId id="395" r:id="rId43"/>
    <p:sldId id="397" r:id="rId44"/>
    <p:sldId id="378" r:id="rId45"/>
    <p:sldId id="388" r:id="rId46"/>
    <p:sldId id="381" r:id="rId47"/>
    <p:sldId id="423" r:id="rId48"/>
    <p:sldId id="389" r:id="rId49"/>
    <p:sldId id="382" r:id="rId50"/>
    <p:sldId id="383" r:id="rId51"/>
    <p:sldId id="384" r:id="rId52"/>
    <p:sldId id="386" r:id="rId53"/>
    <p:sldId id="387" r:id="rId54"/>
    <p:sldId id="42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00" autoAdjust="0"/>
    <p:restoredTop sz="59077" autoAdjust="0"/>
  </p:normalViewPr>
  <p:slideViewPr>
    <p:cSldViewPr snapToGrid="0">
      <p:cViewPr varScale="1">
        <p:scale>
          <a:sx n="66" d="100"/>
          <a:sy n="66" d="100"/>
        </p:scale>
        <p:origin x="11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85BB45-8FE8-0044-ACF8-636F60FCE817}" type="datetimeFigureOut">
              <a:rPr lang="en-US" smtClean="0"/>
              <a:t>2/13/18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9C86E6-8D38-6049-BC34-255BEB5BD008}" type="slidenum">
              <a:rPr lang="en-US" smtClean="0"/>
              <a:t>‹#›</a:t>
            </a:fld>
            <a:endParaRPr lang="en-US"/>
          </a:p>
        </p:txBody>
      </p:sp>
    </p:spTree>
    <p:extLst>
      <p:ext uri="{BB962C8B-B14F-4D97-AF65-F5344CB8AC3E}">
        <p14:creationId xmlns:p14="http://schemas.microsoft.com/office/powerpoint/2010/main" val="285726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9B206-0D8A-4ECA-AA11-01F69ACB1C8C}" type="datetimeFigureOut">
              <a:rPr lang="en-US" smtClean="0"/>
              <a:t>2/13/18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24BC4-FDE0-441D-843A-AA9EC17FAFAB}" type="slidenum">
              <a:rPr lang="en-US" smtClean="0"/>
              <a:t>‹#›</a:t>
            </a:fld>
            <a:endParaRPr lang="en-US"/>
          </a:p>
        </p:txBody>
      </p:sp>
    </p:spTree>
    <p:extLst>
      <p:ext uri="{BB962C8B-B14F-4D97-AF65-F5344CB8AC3E}">
        <p14:creationId xmlns:p14="http://schemas.microsoft.com/office/powerpoint/2010/main" val="332071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412750" y="400050"/>
            <a:ext cx="6197600" cy="3486150"/>
          </a:xfrm>
        </p:spPr>
      </p:sp>
      <p:sp>
        <p:nvSpPr>
          <p:cNvPr id="23" name="Notes Placeholder 22"/>
          <p:cNvSpPr>
            <a:spLocks noGrp="1"/>
          </p:cNvSpPr>
          <p:nvPr>
            <p:ph type="body" idx="1"/>
          </p:nvPr>
        </p:nvSpPr>
        <p:spPr/>
        <p:txBody>
          <a:bodyPr>
            <a:normAutofit/>
          </a:bodyPr>
          <a:lstStyle/>
          <a:p>
            <a:r>
              <a:rPr lang="en-US" dirty="0" smtClean="0"/>
              <a:t>Welcome to this lecture on interaction</a:t>
            </a:r>
            <a:r>
              <a:rPr lang="en-US" baseline="0" dirty="0" smtClean="0"/>
              <a:t> and effect measure modification. This is the first of two lectures on this topic, where we will explore why interaction and effect measure modification matters, methods to assess effect modification, and how to present results of interaction and effect modification in analyses. </a:t>
            </a:r>
            <a:endParaRPr lang="en-US" dirty="0"/>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smtClean="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2/13/18</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61062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But what if we consider the average causal effect of A on Y in men and women separately?</a:t>
            </a:r>
          </a:p>
          <a:p>
            <a:endParaRPr lang="en-US" baseline="0" dirty="0" smtClean="0"/>
          </a:p>
          <a:p>
            <a:r>
              <a:rPr lang="en-US" baseline="0" dirty="0" smtClean="0"/>
              <a:t>Now we can calculate the same numerator and denominator, but restricted to our two subpopulations. In men, the probability of death had all men been exposed is 4/10 or 0.4. The probability of death had all men been unexposed is 6/10 or 0.6. Thus, the causal risk ratio in men is 0.4 divided by 0.6 or 0.667. This means that the exposure, heart transplant, lowers the risk of death in men. </a:t>
            </a:r>
          </a:p>
          <a:p>
            <a:endParaRPr lang="en-US" baseline="0" dirty="0" smtClean="0"/>
          </a:p>
          <a:p>
            <a:r>
              <a:rPr lang="en-US" baseline="0" dirty="0" smtClean="0"/>
              <a:t>In women, the probability of death had all women been exposed is 0.6. The probability of death had all women been unexposed is 0.4. The causal risk ratio is 0.6 divided by 0.4 or 1.5. This means that the exposure, heart transplant, increases the risk of death in women.</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10</a:t>
            </a:fld>
            <a:endParaRPr lang="en-US"/>
          </a:p>
        </p:txBody>
      </p:sp>
    </p:spTree>
    <p:extLst>
      <p:ext uri="{BB962C8B-B14F-4D97-AF65-F5344CB8AC3E}">
        <p14:creationId xmlns:p14="http://schemas.microsoft.com/office/powerpoint/2010/main" val="214213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a:t>
            </a:r>
            <a:r>
              <a:rPr lang="en-US" baseline="0" dirty="0" smtClean="0"/>
              <a:t> is meant to illustrate two points. </a:t>
            </a:r>
          </a:p>
          <a:p>
            <a:endParaRPr lang="en-US" baseline="0" dirty="0" smtClean="0"/>
          </a:p>
          <a:p>
            <a:r>
              <a:rPr lang="en-US" baseline="0" dirty="0" smtClean="0"/>
              <a:t>First, t</a:t>
            </a:r>
            <a:r>
              <a:rPr lang="en-US" dirty="0" smtClean="0"/>
              <a:t>he</a:t>
            </a:r>
            <a:r>
              <a:rPr lang="en-US" baseline="0" dirty="0" smtClean="0"/>
              <a:t> average causal effect is 1, implying no effect of heart transplant on the risk of death in the entire study population. However, the sex-specific causal effects tell a different story, leading me to the second point. </a:t>
            </a:r>
          </a:p>
          <a:p>
            <a:endParaRPr lang="en-US" baseline="0" dirty="0" smtClean="0"/>
          </a:p>
          <a:p>
            <a:r>
              <a:rPr lang="en-US" baseline="0" dirty="0" smtClean="0"/>
              <a:t>The second point is the causal effect of A on Y is different for men and women. And not different like comparing a risk ratio of 1.5 to 1.7. The effects are of the same magnitude but in the opposite direction so that when the population is examined as a whole, the sex-specific effects cancel out. </a:t>
            </a:r>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167950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brings us to some definitions. </a:t>
            </a:r>
          </a:p>
          <a:p>
            <a:endParaRPr lang="en-US" baseline="0" dirty="0" smtClean="0"/>
          </a:p>
          <a:p>
            <a:r>
              <a:rPr lang="en-US" baseline="0" dirty="0" smtClean="0"/>
              <a:t>An effect modifier, M, is a variable where the average causal effect of A on Y differs across levels of M.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Effect modification also depends on the measure being used. This is why we use the term effect measure modification, rather than effect modification, to show how the concept is dependent on the effect measure. Most estimates of effect are based on multiplicative models with relative measures, so most effect modification is examined on the multiplicative scale. </a:t>
            </a:r>
          </a:p>
          <a:p>
            <a:endParaRPr lang="en-US" baseline="0" dirty="0" smtClean="0"/>
          </a:p>
          <a:p>
            <a:r>
              <a:rPr lang="en-US" baseline="0" dirty="0" smtClean="0"/>
              <a:t>In this example, Sex is an effect modifier of A on Y on the multiplicative scale because the causal risk ratio differs between men and women. In men, the causal risk ratio was 0.667. In women, the causal risk ratio was 1.5. </a:t>
            </a:r>
          </a:p>
          <a:p>
            <a:endParaRPr lang="en-US" baseline="0" dirty="0" smtClean="0"/>
          </a:p>
          <a:p>
            <a:r>
              <a:rPr lang="en-US" baseline="0" dirty="0" smtClean="0"/>
              <a:t>Sex is also an effect modifier on the effect of A on Y on the additive scale because the causal risk difference differs between men and women. In men, the causal risk difference was negative 0.2. In women, the causal risk difference was positive 0.2.</a:t>
            </a:r>
            <a:endParaRPr lang="en-US" dirty="0" smtClean="0"/>
          </a:p>
          <a:p>
            <a:endParaRPr lang="en-US" baseline="0" dirty="0" smtClean="0"/>
          </a:p>
          <a:p>
            <a:r>
              <a:rPr lang="en-US" baseline="0" dirty="0" smtClean="0"/>
              <a:t>However, effect modification on one scale does not guarantee effect modification on another scale. </a:t>
            </a:r>
          </a:p>
          <a:p>
            <a:endParaRPr lang="en-US" baseline="0" dirty="0" smtClean="0"/>
          </a:p>
          <a:p>
            <a:r>
              <a:rPr lang="en-US" baseline="0" dirty="0" smtClean="0"/>
              <a:t>In this unique example, we have evidence of qualitative effect modification. Qualitative effect modification is when the average causal effects within levels of the effect modifier are in opposite directions. In women, heart transplant was associated with higher risk of death. In men, heart transplant was associated with lower risk of death. When there is qualitative effect modification, effect modification on the additive scale implies effect modification on the multiplicative scale, and vice versa.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12</a:t>
            </a:fld>
            <a:endParaRPr lang="en-US"/>
          </a:p>
        </p:txBody>
      </p:sp>
    </p:spTree>
    <p:extLst>
      <p:ext uri="{BB962C8B-B14F-4D97-AF65-F5344CB8AC3E}">
        <p14:creationId xmlns:p14="http://schemas.microsoft.com/office/powerpoint/2010/main" val="90275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what if there is no effect modification on either the additive or the multiplicative scales? </a:t>
            </a:r>
          </a:p>
          <a:p>
            <a:endParaRPr lang="en-US" baseline="0" dirty="0" smtClean="0"/>
          </a:p>
          <a:p>
            <a:r>
              <a:rPr lang="en-US" dirty="0" smtClean="0"/>
              <a:t>You can pause the</a:t>
            </a:r>
            <a:r>
              <a:rPr lang="en-US" baseline="0" dirty="0" smtClean="0"/>
              <a:t> video here if you want to think about your answer. </a:t>
            </a:r>
          </a:p>
          <a:p>
            <a:endParaRPr lang="en-US" baseline="0" dirty="0" smtClean="0"/>
          </a:p>
          <a:p>
            <a:r>
              <a:rPr lang="en-US" baseline="0" dirty="0" smtClean="0"/>
              <a:t>What if there is no effect modification on either the additive or the multiplicative scales? </a:t>
            </a:r>
          </a:p>
          <a:p>
            <a:endParaRPr lang="en-US" baseline="0" dirty="0" smtClean="0"/>
          </a:p>
          <a:p>
            <a:r>
              <a:rPr lang="en-US" baseline="0" dirty="0" smtClean="0"/>
              <a:t>(Click) That means that one of the two exposures had no effect on the outcome at all.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13</a:t>
            </a:fld>
            <a:endParaRPr lang="en-US"/>
          </a:p>
        </p:txBody>
      </p:sp>
    </p:spTree>
    <p:extLst>
      <p:ext uri="{BB962C8B-B14F-4D97-AF65-F5344CB8AC3E}">
        <p14:creationId xmlns:p14="http://schemas.microsoft.com/office/powerpoint/2010/main" val="133404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a:t>
            </a:r>
            <a:r>
              <a:rPr lang="en-US" baseline="0" dirty="0" smtClean="0"/>
              <a:t> some more definitions now. </a:t>
            </a:r>
          </a:p>
          <a:p>
            <a:endParaRPr lang="en-US" baseline="0" dirty="0" smtClean="0"/>
          </a:p>
          <a:p>
            <a:r>
              <a:rPr lang="en-US" baseline="0" dirty="0" smtClean="0"/>
              <a:t>A surrogate effect modifier is a variable that meets our earlier definition of an effect modifier but is likely not involved in the mechanisms of effect modification. It is sometimes used as a marker for a causal effect modifier. An example of this is nationality in the effect of heart transplant on the risk of death. </a:t>
            </a:r>
          </a:p>
          <a:p>
            <a:endParaRPr lang="en-US" baseline="0" dirty="0" smtClean="0"/>
          </a:p>
          <a:p>
            <a:r>
              <a:rPr lang="en-US" baseline="0" dirty="0" smtClean="0"/>
              <a:t>It’s very likely that your nationality has little causal effect on how a heart transplant affects one’s risk of death. Perhaps it is a marker of quality of care or other health factors that play a role. </a:t>
            </a:r>
          </a:p>
          <a:p>
            <a:endParaRPr lang="en-US" baseline="0" dirty="0" smtClean="0"/>
          </a:p>
          <a:p>
            <a:r>
              <a:rPr lang="en-US" baseline="0" dirty="0" smtClean="0"/>
              <a:t>These variables are called causal effect modifiers. They are effect modifiers that are involved in the mechanisms of effect modification. </a:t>
            </a:r>
          </a:p>
          <a:p>
            <a:endParaRPr lang="en-US" baseline="0" dirty="0" smtClean="0"/>
          </a:p>
          <a:p>
            <a:r>
              <a:rPr lang="en-US" baseline="0" dirty="0" smtClean="0"/>
              <a:t>And finally, we have the term heterogeneity of effects. </a:t>
            </a:r>
          </a:p>
          <a:p>
            <a:endParaRPr lang="en-US" baseline="0" dirty="0" smtClean="0"/>
          </a:p>
          <a:p>
            <a:r>
              <a:rPr lang="en-US" baseline="0" dirty="0" smtClean="0"/>
              <a:t>This is a more neutral term that has often been used in place of effect modification to denote when effect estimates differ across strata of M but does not indicate that this variable acts as a causal effect modifier.</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14</a:t>
            </a:fld>
            <a:endParaRPr lang="en-US"/>
          </a:p>
        </p:txBody>
      </p:sp>
    </p:spTree>
    <p:extLst>
      <p:ext uri="{BB962C8B-B14F-4D97-AF65-F5344CB8AC3E}">
        <p14:creationId xmlns:p14="http://schemas.microsoft.com/office/powerpoint/2010/main" val="253930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reasons why we care</a:t>
            </a:r>
            <a:r>
              <a:rPr lang="en-US" baseline="0" dirty="0" smtClean="0"/>
              <a:t> about identifying effect modification. </a:t>
            </a:r>
          </a:p>
          <a:p>
            <a:endParaRPr lang="en-US" baseline="0" dirty="0" smtClean="0"/>
          </a:p>
          <a:p>
            <a:r>
              <a:rPr lang="en-US" baseline="0" dirty="0" smtClean="0"/>
              <a:t>(click) First, if the causal effect varies within levels of an effect modifier, M, then the overall causal effect that we’re trying to estimate will differ in populations with different populations of M. In the first example of the heart transplant, we saw that the treatment was harmful in women but protective in men. It just so happened that 50% of our study population were men and 50% were women, so the average causal effect was null </a:t>
            </a:r>
            <a:r>
              <a:rPr lang="mr-IN" baseline="0" dirty="0" smtClean="0"/>
              <a:t>–</a:t>
            </a:r>
            <a:r>
              <a:rPr lang="en-US" baseline="0" dirty="0" smtClean="0"/>
              <a:t> the risk ratio was 1. </a:t>
            </a:r>
          </a:p>
          <a:p>
            <a:endParaRPr lang="en-US" baseline="0" dirty="0" smtClean="0"/>
          </a:p>
          <a:p>
            <a:r>
              <a:rPr lang="en-US" baseline="0" dirty="0" smtClean="0"/>
              <a:t>But, if we conducted our study in a population with 75% women, we would have observed a different causal effect </a:t>
            </a:r>
            <a:r>
              <a:rPr lang="mr-IN" baseline="0" dirty="0" smtClean="0"/>
              <a:t>–</a:t>
            </a:r>
            <a:r>
              <a:rPr lang="en-US" baseline="0" dirty="0" smtClean="0"/>
              <a:t> one that suggests the exposure is harmful. </a:t>
            </a:r>
          </a:p>
          <a:p>
            <a:endParaRPr lang="en-US" baseline="0" dirty="0" smtClean="0"/>
          </a:p>
          <a:p>
            <a:r>
              <a:rPr lang="en-US" baseline="0" dirty="0" smtClean="0"/>
              <a:t>Previously, we said there is no such thing as the average causal effect </a:t>
            </a:r>
            <a:r>
              <a:rPr lang="mr-IN" baseline="0" dirty="0" smtClean="0"/>
              <a:t>–</a:t>
            </a:r>
            <a:r>
              <a:rPr lang="en-US" baseline="0" dirty="0" smtClean="0"/>
              <a:t> that the causal effect of interest depends on the characteristics of the study population, and particularly, the population with a specific distribution of effect modifiers. </a:t>
            </a:r>
          </a:p>
          <a:p>
            <a:endParaRPr lang="en-US" baseline="0" dirty="0" smtClean="0"/>
          </a:p>
          <a:p>
            <a:r>
              <a:rPr lang="en-US" baseline="0" dirty="0" smtClean="0"/>
              <a:t>(click) For causal inference, we care about the </a:t>
            </a:r>
            <a:r>
              <a:rPr lang="en-US" baseline="0" dirty="0" err="1" smtClean="0"/>
              <a:t>transportablility</a:t>
            </a:r>
            <a:r>
              <a:rPr lang="en-US" baseline="0" dirty="0" smtClean="0"/>
              <a:t> of our effect estimates. The extrapolation of our causal effect in one study population to a second study population is called the transportability of causal inferences cross populations. This can be improved if we know that the average causal effect is different between men and women and thus the sex-specific causal effects may be more transportable than the total effect. </a:t>
            </a:r>
          </a:p>
          <a:p>
            <a:endParaRPr lang="en-US" baseline="0" dirty="0" smtClean="0"/>
          </a:p>
          <a:p>
            <a:r>
              <a:rPr lang="en-US" baseline="0" dirty="0" smtClean="0"/>
              <a:t>(click) Another reason why we care about effect modification is that it helps us identify which groups of subjects would benefit the most from a public health intervention. In the heart transplant example, if a physician knows that a heart transplant has a beneficial effect for men but a harmful effect for women, then just based on that knowledge, they might be more inclined to give a heart transplant to a male patient than a female patient. </a:t>
            </a:r>
          </a:p>
          <a:p>
            <a:endParaRPr lang="en-US" baseline="0" dirty="0" smtClean="0"/>
          </a:p>
          <a:p>
            <a:r>
              <a:rPr lang="en-US" baseline="0" dirty="0" smtClean="0"/>
              <a:t>(click) The last reason why we car about effect modification is that it may improve our understanding of the mechanisms linking exposure and outcome. This is particularly true in terms of biological, social, or other mechanisms. For example, if neighborhood violence increases the risk of cardiovascular disease more so in men than women, it may provide some insight into the sex-specific mechanisms that are driving these associations. Perhaps men are more prone to psychological stress stemming from neighborhood violence or they accumulate allostatic load differentially than women. This effect modification may act as a first step to understanding the biology behind certain exposures.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15</a:t>
            </a:fld>
            <a:endParaRPr lang="en-US"/>
          </a:p>
        </p:txBody>
      </p:sp>
    </p:spTree>
    <p:extLst>
      <p:ext uri="{BB962C8B-B14F-4D97-AF65-F5344CB8AC3E}">
        <p14:creationId xmlns:p14="http://schemas.microsoft.com/office/powerpoint/2010/main" val="203035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Now that we’ve covered effect modification, let’s move on to the</a:t>
            </a:r>
            <a:r>
              <a:rPr lang="en-US" baseline="0" dirty="0" smtClean="0"/>
              <a:t> concept of biologic interaction.</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961477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interaction</a:t>
            </a:r>
            <a:r>
              <a:rPr lang="en-US" baseline="0" dirty="0" smtClean="0"/>
              <a:t> and effect modification are terms that are used interchangeably, these are two different concepts from a causal standpoint. </a:t>
            </a:r>
          </a:p>
          <a:p>
            <a:endParaRPr lang="en-US" baseline="0" dirty="0" smtClean="0"/>
          </a:p>
          <a:p>
            <a:r>
              <a:rPr lang="en-US" baseline="0" dirty="0" smtClean="0"/>
              <a:t>As we defined earlier, effect modification is when the average causal effect of exposure on outcome differs across levels of a third variable. In these types of analyses, the focus is on the causal effect of A on Y. We include M, the effect modifier, in our analyses but we generally don’t interpret or pay much attention to the independent causal effect of M on Y. </a:t>
            </a:r>
          </a:p>
          <a:p>
            <a:endParaRPr lang="en-US" baseline="0" dirty="0" smtClean="0"/>
          </a:p>
          <a:p>
            <a:r>
              <a:rPr lang="en-US" baseline="0" dirty="0" smtClean="0"/>
              <a:t>On the other hand, interaction involves the examination of the causal effects of two or more treatments on the outcome. It’s a joint intervention of two or more treatments interact to bring about the outcome. Both or all treatments are given equal focus. </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17</a:t>
            </a:fld>
            <a:endParaRPr lang="en-US"/>
          </a:p>
        </p:txBody>
      </p:sp>
    </p:spTree>
    <p:extLst>
      <p:ext uri="{BB962C8B-B14F-4D97-AF65-F5344CB8AC3E}">
        <p14:creationId xmlns:p14="http://schemas.microsoft.com/office/powerpoint/2010/main" val="445227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these two treatments or interventions, we can now provide a definition of interaction. </a:t>
            </a:r>
          </a:p>
          <a:p>
            <a:endParaRPr lang="en-US" baseline="0" dirty="0" smtClean="0"/>
          </a:p>
          <a:p>
            <a:r>
              <a:rPr lang="en-US" baseline="0" dirty="0" smtClean="0"/>
              <a:t>(click) Interaction on the additive scale exists when the causal risk difference of heart transplant on the risk of death if everyone takes vitamins  (E=1) is not equal to the causal risk difference of heart transplant on the risk of death if no one takes vitamins (E=0).</a:t>
            </a:r>
          </a:p>
          <a:p>
            <a:endParaRPr lang="en-US" baseline="0" dirty="0" smtClean="0"/>
          </a:p>
          <a:p>
            <a:r>
              <a:rPr lang="en-US" baseline="0" dirty="0" smtClean="0"/>
              <a:t>This can also be written vice versa. </a:t>
            </a:r>
          </a:p>
          <a:p>
            <a:endParaRPr lang="en-US" baseline="0" dirty="0" smtClean="0"/>
          </a:p>
          <a:p>
            <a:r>
              <a:rPr lang="en-US" baseline="0" dirty="0" smtClean="0"/>
              <a:t>(click) Interaction on the additive scale exists when the causal risk difference of vitamins on the risk of death if everyone had a heart transplant (A=1) is not equal to the causal risk difference of vitamins on the risk of death if no one had a heart transplant (A=0).</a:t>
            </a:r>
          </a:p>
          <a:p>
            <a:endParaRPr lang="en-US" baseline="0" dirty="0" smtClean="0"/>
          </a:p>
          <a:p>
            <a:r>
              <a:rPr lang="en-US" baseline="0" dirty="0" smtClean="0"/>
              <a:t>In order to estimate causal effects and because we have two interventions, assumptions of exchangeability, positivity, and consistency also need to hold for both interventions</a:t>
            </a:r>
          </a:p>
        </p:txBody>
      </p:sp>
      <p:sp>
        <p:nvSpPr>
          <p:cNvPr id="4" name="Slide Number Placeholder 3"/>
          <p:cNvSpPr>
            <a:spLocks noGrp="1"/>
          </p:cNvSpPr>
          <p:nvPr>
            <p:ph type="sldNum" sz="quarter" idx="10"/>
          </p:nvPr>
        </p:nvSpPr>
        <p:spPr/>
        <p:txBody>
          <a:bodyPr/>
          <a:lstStyle/>
          <a:p>
            <a:fld id="{2E524BC4-FDE0-441D-843A-AA9EC17FAFAB}" type="slidenum">
              <a:rPr lang="en-US" smtClean="0"/>
              <a:t>19</a:t>
            </a:fld>
            <a:endParaRPr lang="en-US"/>
          </a:p>
        </p:txBody>
      </p:sp>
    </p:spTree>
    <p:extLst>
      <p:ext uri="{BB962C8B-B14F-4D97-AF65-F5344CB8AC3E}">
        <p14:creationId xmlns:p14="http://schemas.microsoft.com/office/powerpoint/2010/main" val="1746847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can be defined by their counterfactual</a:t>
            </a:r>
            <a:r>
              <a:rPr lang="en-US" baseline="0" dirty="0" smtClean="0"/>
              <a:t> responses. </a:t>
            </a:r>
          </a:p>
          <a:p>
            <a:endParaRPr lang="en-US" baseline="0" dirty="0" smtClean="0"/>
          </a:p>
          <a:p>
            <a:r>
              <a:rPr lang="en-US" baseline="0" dirty="0" smtClean="0"/>
              <a:t>In the first and simpler example with only one treatment, there are four types of people. Those who die regardless of whether or not they are given the heart transplant are classified as doomed. In the table to the right, examples include Artemis, Athena, Persephone, and Ares. </a:t>
            </a:r>
          </a:p>
          <a:p>
            <a:endParaRPr lang="en-US" baseline="0" dirty="0" smtClean="0"/>
          </a:p>
          <a:p>
            <a:r>
              <a:rPr lang="en-US" baseline="0" dirty="0" smtClean="0"/>
              <a:t>Those who die only if not given the heart transplant but survive if they are given the heart transplant are classified as preventative. In this table, examples include Hebe, Kronos, Poseidon, Apollo, Hermes, Dionysus. </a:t>
            </a:r>
          </a:p>
          <a:p>
            <a:endParaRPr lang="en-US" baseline="0" dirty="0" smtClean="0"/>
          </a:p>
          <a:p>
            <a:r>
              <a:rPr lang="en-US" baseline="0" dirty="0" smtClean="0"/>
              <a:t>Those who die only if given the heart transplant but survive if they are not given the heart transplant are classified as causative. This would include </a:t>
            </a:r>
            <a:r>
              <a:rPr lang="en-US" baseline="0" dirty="0" err="1" smtClean="0"/>
              <a:t>Rheia</a:t>
            </a:r>
            <a:r>
              <a:rPr lang="en-US" baseline="0" dirty="0" smtClean="0"/>
              <a:t>, </a:t>
            </a:r>
            <a:r>
              <a:rPr lang="en-US" baseline="0" dirty="0" err="1" smtClean="0"/>
              <a:t>Leto</a:t>
            </a:r>
            <a:r>
              <a:rPr lang="en-US" baseline="0" dirty="0" smtClean="0"/>
              <a:t>, Aphrodite, Zeus, Hephaestus, and </a:t>
            </a:r>
            <a:r>
              <a:rPr lang="en-US" baseline="0" dirty="0" err="1" smtClean="0"/>
              <a:t>Cyclope</a:t>
            </a:r>
            <a:r>
              <a:rPr lang="en-US" baseline="0" dirty="0" smtClean="0"/>
              <a:t>.</a:t>
            </a:r>
          </a:p>
          <a:p>
            <a:endParaRPr lang="en-US" baseline="0" dirty="0" smtClean="0"/>
          </a:p>
          <a:p>
            <a:r>
              <a:rPr lang="en-US" baseline="0" dirty="0" smtClean="0"/>
              <a:t>And finally, those who survive regardless of whether or not they are given the heart transplant are classified as immune. Examples from the table include Demeter, Hestia, Hera, and Hades.</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20</a:t>
            </a:fld>
            <a:endParaRPr lang="en-US"/>
          </a:p>
        </p:txBody>
      </p:sp>
    </p:spTree>
    <p:extLst>
      <p:ext uri="{BB962C8B-B14F-4D97-AF65-F5344CB8AC3E}">
        <p14:creationId xmlns:p14="http://schemas.microsoft.com/office/powerpoint/2010/main" val="40855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545738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one binary exposure, we have four potential counterfactual outcomes for each study participant.</a:t>
            </a:r>
          </a:p>
          <a:p>
            <a:endParaRPr lang="en-US" baseline="0" dirty="0" smtClean="0"/>
          </a:p>
          <a:p>
            <a:r>
              <a:rPr lang="en-US" baseline="0" dirty="0" smtClean="0"/>
              <a:t>If we have two binary exposures, that number jumps to 16. </a:t>
            </a:r>
          </a:p>
          <a:p>
            <a:endParaRPr lang="en-US" baseline="0" dirty="0" smtClean="0"/>
          </a:p>
          <a:p>
            <a:r>
              <a:rPr lang="en-US" baseline="0" dirty="0" smtClean="0"/>
              <a:t>This table shows the 16 potential counterfactual outcomes for each study participant under heart transplant or no transplant, A, and under vitamins or no vitamins E. </a:t>
            </a:r>
          </a:p>
        </p:txBody>
      </p:sp>
      <p:sp>
        <p:nvSpPr>
          <p:cNvPr id="4" name="Slide Number Placeholder 3"/>
          <p:cNvSpPr>
            <a:spLocks noGrp="1"/>
          </p:cNvSpPr>
          <p:nvPr>
            <p:ph type="sldNum" sz="quarter" idx="10"/>
          </p:nvPr>
        </p:nvSpPr>
        <p:spPr/>
        <p:txBody>
          <a:bodyPr/>
          <a:lstStyle/>
          <a:p>
            <a:fld id="{2E524BC4-FDE0-441D-843A-AA9EC17FAFAB}" type="slidenum">
              <a:rPr lang="en-US" smtClean="0"/>
              <a:t>21</a:t>
            </a:fld>
            <a:endParaRPr lang="en-US"/>
          </a:p>
        </p:txBody>
      </p:sp>
    </p:spTree>
    <p:extLst>
      <p:ext uri="{BB962C8B-B14F-4D97-AF65-F5344CB8AC3E}">
        <p14:creationId xmlns:p14="http://schemas.microsoft.com/office/powerpoint/2010/main" val="1449033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these different types and what</a:t>
            </a:r>
            <a:r>
              <a:rPr lang="en-US" baseline="0" dirty="0" smtClean="0"/>
              <a:t> they mean. </a:t>
            </a:r>
          </a:p>
          <a:p>
            <a:endParaRPr lang="en-US" baseline="0" dirty="0" smtClean="0"/>
          </a:p>
          <a:p>
            <a:r>
              <a:rPr lang="en-US" baseline="0" dirty="0" smtClean="0"/>
              <a:t>(click) First, there are type 1 individuals. They would die if treated or untreated with heart transplant or vitamins. Their counterfactual outcome is 1 in every scenario. </a:t>
            </a:r>
          </a:p>
          <a:p>
            <a:endParaRPr lang="en-US" baseline="0" dirty="0" smtClean="0"/>
          </a:p>
          <a:p>
            <a:r>
              <a:rPr lang="en-US" baseline="0" dirty="0" smtClean="0"/>
              <a:t>(click) On the flip side, type 16 individuals would survive if treated or untreated with heart transplant or vitamins. Their counterfactual outcome is 0 in every scenario. </a:t>
            </a:r>
          </a:p>
          <a:p>
            <a:endParaRPr lang="en-US" baseline="0" dirty="0" smtClean="0"/>
          </a:p>
          <a:p>
            <a:r>
              <a:rPr lang="en-US" baseline="0" dirty="0" smtClean="0"/>
              <a:t>(click) For both Type 1 and Type 16 individuals, neither A nor E had a causal effect on Y.</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22</a:t>
            </a:fld>
            <a:endParaRPr lang="en-US"/>
          </a:p>
        </p:txBody>
      </p:sp>
    </p:spTree>
    <p:extLst>
      <p:ext uri="{BB962C8B-B14F-4D97-AF65-F5344CB8AC3E}">
        <p14:creationId xmlns:p14="http://schemas.microsoft.com/office/powerpoint/2010/main" val="161561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individuals with types 4, 6, 11 and 13. </a:t>
            </a:r>
          </a:p>
          <a:p>
            <a:endParaRPr lang="en-US" dirty="0" smtClean="0"/>
          </a:p>
          <a:p>
            <a:r>
              <a:rPr lang="en-US" dirty="0" smtClean="0"/>
              <a:t>Type 4 individuals would die only if treated with vitamins.</a:t>
            </a:r>
            <a:r>
              <a:rPr lang="en-US" baseline="0" dirty="0" smtClean="0"/>
              <a:t> The heart transplant had no effect on Y because both contrasts of A=1 to A=0 for the same level of E are the same. </a:t>
            </a:r>
          </a:p>
          <a:p>
            <a:endParaRPr lang="en-US" baseline="0" dirty="0" smtClean="0"/>
          </a:p>
          <a:p>
            <a:r>
              <a:rPr lang="en-US" baseline="0" dirty="0" smtClean="0"/>
              <a:t>Type 13 individuals would die only if untreated with vitamins. Just like type 4, the heart transplant had no effect on Y because both contrasts of A=1 to A=0 for the same level of E are the same.</a:t>
            </a:r>
            <a:endParaRPr lang="en-US" dirty="0" smtClean="0"/>
          </a:p>
          <a:p>
            <a:endParaRPr lang="en-US" dirty="0" smtClean="0"/>
          </a:p>
          <a:p>
            <a:r>
              <a:rPr lang="en-US" dirty="0" smtClean="0"/>
              <a:t>Type</a:t>
            </a:r>
            <a:r>
              <a:rPr lang="en-US" baseline="0" dirty="0" smtClean="0"/>
              <a:t> 6 individuals would die only if treated with a heart transplant. Vitamins had no effect on Y because both contrasts of E=1 to E=0 for the same level of A are the same. </a:t>
            </a:r>
          </a:p>
          <a:p>
            <a:endParaRPr lang="en-US" baseline="0" dirty="0" smtClean="0"/>
          </a:p>
          <a:p>
            <a:r>
              <a:rPr lang="en-US" baseline="0" dirty="0" smtClean="0"/>
              <a:t>And finally, Type 11 individuals would die only if untreated with a heart transplant. Vitamins had no effect on Y. </a:t>
            </a:r>
          </a:p>
          <a:p>
            <a:endParaRPr lang="en-US" dirty="0" smtClean="0"/>
          </a:p>
          <a:p>
            <a:endParaRPr lang="en-US" dirty="0" smtClean="0"/>
          </a:p>
          <a:p>
            <a:r>
              <a:rPr lang="en-US" dirty="0" smtClean="0"/>
              <a:t>If study</a:t>
            </a:r>
            <a:r>
              <a:rPr lang="en-US" baseline="0" dirty="0" smtClean="0"/>
              <a:t> population was only comprised of individuals with types 4, 6, 11 and 13, we would conclude that: causal effect of A on Y is independent of E and the causal effect of E on Y is independent of A. There would be no evidence of interaction between A and E on the risk of Y.</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23</a:t>
            </a:fld>
            <a:endParaRPr lang="en-US"/>
          </a:p>
        </p:txBody>
      </p:sp>
    </p:spTree>
    <p:extLst>
      <p:ext uri="{BB962C8B-B14F-4D97-AF65-F5344CB8AC3E}">
        <p14:creationId xmlns:p14="http://schemas.microsoft.com/office/powerpoint/2010/main" val="40805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how about types 8, 12, 14 and 15?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Type 8 individuals would die only if treated with both heart transplant and vitamins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Type 12 individuals </a:t>
            </a:r>
            <a:r>
              <a:rPr lang="en-US" sz="1200" kern="1200" dirty="0" err="1" smtClean="0">
                <a:solidFill>
                  <a:schemeClr val="tx1"/>
                </a:solidFill>
                <a:effectLst/>
                <a:latin typeface="+mn-lt"/>
                <a:ea typeface="+mn-ea"/>
                <a:cs typeface="+mn-cs"/>
              </a:rPr>
              <a:t>wolud</a:t>
            </a:r>
            <a:r>
              <a:rPr lang="en-US" sz="1200" kern="1200" dirty="0" smtClean="0">
                <a:solidFill>
                  <a:schemeClr val="tx1"/>
                </a:solidFill>
                <a:effectLst/>
                <a:latin typeface="+mn-lt"/>
                <a:ea typeface="+mn-ea"/>
                <a:cs typeface="+mn-cs"/>
              </a:rPr>
              <a:t> die only if treated with vitamins and no heart transplant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Type</a:t>
            </a:r>
            <a:r>
              <a:rPr lang="en-US" sz="1200" kern="1200" baseline="0" dirty="0" smtClean="0">
                <a:solidFill>
                  <a:schemeClr val="tx1"/>
                </a:solidFill>
                <a:effectLst/>
                <a:latin typeface="+mn-lt"/>
                <a:ea typeface="+mn-ea"/>
                <a:cs typeface="+mn-cs"/>
              </a:rPr>
              <a:t> 14 individuals would die only if treated with heart transplant and no vitamins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Type 15 individuals would die only if treated with no heart transplant and no vitamins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are examples of individuals who would develop the outcome under one of four treatment combinations.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524BC4-FDE0-441D-843A-AA9EC17FAFAB}" type="slidenum">
              <a:rPr lang="en-US" smtClean="0"/>
              <a:t>24</a:t>
            </a:fld>
            <a:endParaRPr lang="en-US"/>
          </a:p>
        </p:txBody>
      </p:sp>
    </p:spTree>
    <p:extLst>
      <p:ext uri="{BB962C8B-B14F-4D97-AF65-F5344CB8AC3E}">
        <p14:creationId xmlns:p14="http://schemas.microsoft.com/office/powerpoint/2010/main" val="1757082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to types</a:t>
            </a:r>
            <a:r>
              <a:rPr lang="en-US" baseline="0" dirty="0" smtClean="0"/>
              <a:t> 7 and 10.</a:t>
            </a:r>
          </a:p>
          <a:p>
            <a:endParaRPr lang="en-US" baseline="0" dirty="0" smtClean="0"/>
          </a:p>
          <a:p>
            <a:r>
              <a:rPr lang="en-US" baseline="0" dirty="0" smtClean="0"/>
              <a:t>Type 7 </a:t>
            </a:r>
            <a:r>
              <a:rPr lang="en-US" baseline="0" dirty="0" err="1" smtClean="0"/>
              <a:t>indviiduals</a:t>
            </a:r>
            <a:r>
              <a:rPr lang="en-US" baseline="0" dirty="0" smtClean="0"/>
              <a:t> would die only if treated with both heart transplant and vitamins, OR treated with no vitamins and no heart transplant</a:t>
            </a:r>
          </a:p>
          <a:p>
            <a:endParaRPr lang="en-US" baseline="0" dirty="0" smtClean="0"/>
          </a:p>
          <a:p>
            <a:r>
              <a:rPr lang="en-US" baseline="0" dirty="0" smtClean="0"/>
              <a:t>Type 10 individuals would die only if treated with vitamins and no heart transplant, or treated with heart transplant and no vitamins</a:t>
            </a:r>
          </a:p>
          <a:p>
            <a:endParaRPr lang="en-US" baseline="0" dirty="0" smtClean="0"/>
          </a:p>
          <a:p>
            <a:r>
              <a:rPr lang="en-US" baseline="0" dirty="0" smtClean="0"/>
              <a:t>These are examples of individuals who would only develop the outcome under two of four treatment combinations.</a:t>
            </a:r>
          </a:p>
        </p:txBody>
      </p:sp>
      <p:sp>
        <p:nvSpPr>
          <p:cNvPr id="4" name="Slide Number Placeholder 3"/>
          <p:cNvSpPr>
            <a:spLocks noGrp="1"/>
          </p:cNvSpPr>
          <p:nvPr>
            <p:ph type="sldNum" sz="quarter" idx="10"/>
          </p:nvPr>
        </p:nvSpPr>
        <p:spPr/>
        <p:txBody>
          <a:bodyPr/>
          <a:lstStyle/>
          <a:p>
            <a:fld id="{2E524BC4-FDE0-441D-843A-AA9EC17FAFAB}" type="slidenum">
              <a:rPr lang="en-US" smtClean="0"/>
              <a:t>25</a:t>
            </a:fld>
            <a:endParaRPr lang="en-US"/>
          </a:p>
        </p:txBody>
      </p:sp>
    </p:spTree>
    <p:extLst>
      <p:ext uri="{BB962C8B-B14F-4D97-AF65-F5344CB8AC3E}">
        <p14:creationId xmlns:p14="http://schemas.microsoft.com/office/powerpoint/2010/main" val="1175512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And finally, we have individuals of types 2, 3, 5, and 9.</a:t>
            </a:r>
          </a:p>
          <a:p>
            <a:pPr marL="0" indent="0">
              <a:buFont typeface="Arial" charset="0"/>
              <a:buNone/>
            </a:pPr>
            <a:endParaRPr lang="en-US" sz="1200" kern="1200" dirty="0" smtClean="0">
              <a:solidFill>
                <a:schemeClr val="tx1"/>
              </a:solidFill>
              <a:effectLst/>
              <a:latin typeface="+mn-lt"/>
              <a:ea typeface="+mn-ea"/>
              <a:cs typeface="+mn-cs"/>
            </a:endParaRPr>
          </a:p>
          <a:p>
            <a:pPr marL="0" indent="0">
              <a:buFont typeface="Arial" charset="0"/>
              <a:buNone/>
            </a:pPr>
            <a:r>
              <a:rPr lang="en-US" sz="1200" kern="1200" dirty="0" smtClean="0">
                <a:solidFill>
                  <a:schemeClr val="tx1"/>
                </a:solidFill>
                <a:effectLst/>
                <a:latin typeface="+mn-lt"/>
                <a:ea typeface="+mn-ea"/>
                <a:cs typeface="+mn-cs"/>
              </a:rPr>
              <a:t>T</a:t>
            </a:r>
            <a:r>
              <a:rPr lang="en-US" sz="1200" dirty="0" smtClean="0"/>
              <a:t>ype 2 individuals would survive only if treated with no heart transplant and no vitamins</a:t>
            </a:r>
          </a:p>
          <a:p>
            <a:pPr marL="0" indent="0">
              <a:buFont typeface="Arial" charset="0"/>
              <a:buNone/>
            </a:pPr>
            <a:endParaRPr lang="en-US" sz="1200" dirty="0" smtClean="0"/>
          </a:p>
          <a:p>
            <a:pPr marL="0" indent="0">
              <a:buFont typeface="Arial" charset="0"/>
              <a:buNone/>
            </a:pPr>
            <a:r>
              <a:rPr lang="en-US" sz="1200" dirty="0" smtClean="0"/>
              <a:t>Type 3 individuals would survive only if treated with heart transplant and no vitamins</a:t>
            </a:r>
          </a:p>
          <a:p>
            <a:pPr marL="0" indent="0">
              <a:buFont typeface="Arial" charset="0"/>
              <a:buNone/>
            </a:pPr>
            <a:endParaRPr lang="en-US" sz="1200" dirty="0" smtClean="0"/>
          </a:p>
          <a:p>
            <a:pPr marL="0" indent="0">
              <a:buFont typeface="Arial" charset="0"/>
              <a:buNone/>
            </a:pPr>
            <a:r>
              <a:rPr lang="en-US" sz="1200" dirty="0" smtClean="0"/>
              <a:t>Type 5 individuals would survive only if treated with no heart transplant and vitamins</a:t>
            </a:r>
          </a:p>
          <a:p>
            <a:pPr marL="0" indent="0">
              <a:buFont typeface="Arial" charset="0"/>
              <a:buNone/>
            </a:pPr>
            <a:endParaRPr lang="en-US" sz="1200" dirty="0" smtClean="0"/>
          </a:p>
          <a:p>
            <a:pPr marL="0" indent="0">
              <a:buFont typeface="Arial" charset="0"/>
              <a:buNone/>
            </a:pPr>
            <a:r>
              <a:rPr lang="en-US" sz="1200" dirty="0" smtClean="0"/>
              <a:t>Type 9 individuals would survive only if treated with heart transplant and vitamins</a:t>
            </a:r>
          </a:p>
          <a:p>
            <a:pPr marL="0" indent="0">
              <a:buFont typeface="Arial" charset="0"/>
              <a:buNone/>
            </a:pPr>
            <a:endParaRPr lang="en-US" sz="1200" dirty="0" smtClean="0"/>
          </a:p>
          <a:p>
            <a:pPr marL="0" indent="0">
              <a:buFont typeface="Arial" charset="0"/>
              <a:buNone/>
            </a:pPr>
            <a:r>
              <a:rPr lang="en-US" sz="1200" dirty="0" smtClean="0"/>
              <a:t>These</a:t>
            </a:r>
            <a:r>
              <a:rPr lang="en-US" sz="1200" baseline="0" dirty="0" smtClean="0"/>
              <a:t> are examples of individuals who would develop the outcome under three of four treatment combinations.</a:t>
            </a:r>
            <a:endParaRPr lang="en-US" sz="120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26</a:t>
            </a:fld>
            <a:endParaRPr lang="en-US"/>
          </a:p>
        </p:txBody>
      </p:sp>
    </p:spTree>
    <p:extLst>
      <p:ext uri="{BB962C8B-B14F-4D97-AF65-F5344CB8AC3E}">
        <p14:creationId xmlns:p14="http://schemas.microsoft.com/office/powerpoint/2010/main" val="1030540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this all mean?</a:t>
            </a:r>
          </a:p>
          <a:p>
            <a:endParaRPr lang="en-US" dirty="0" smtClean="0"/>
          </a:p>
          <a:p>
            <a:r>
              <a:rPr lang="en-US" dirty="0" smtClean="0"/>
              <a:t>Well, if</a:t>
            </a:r>
            <a:r>
              <a:rPr lang="en-US" baseline="0" dirty="0" smtClean="0"/>
              <a:t> we detect there is additive interaction between A and E in our study, that means there are individuals in at least one of the three classes. Either there are individuals who develop disease under one treatment condition, two treatment conditions, or three treatment conditions. </a:t>
            </a:r>
          </a:p>
          <a:p>
            <a:endParaRPr lang="en-US" baseline="0" dirty="0" smtClean="0"/>
          </a:p>
          <a:p>
            <a:r>
              <a:rPr lang="en-US" baseline="0" dirty="0" smtClean="0"/>
              <a:t>If there is no evidence of additive interaction, then no individual in the study population belongs to these three classes. Or, in rare cases, it can result from a perfect cancellation of equal deviations from additivity of opposite signs. But again, that’s a rare scenario.</a:t>
            </a:r>
          </a:p>
        </p:txBody>
      </p:sp>
      <p:sp>
        <p:nvSpPr>
          <p:cNvPr id="4" name="Slide Number Placeholder 3"/>
          <p:cNvSpPr>
            <a:spLocks noGrp="1"/>
          </p:cNvSpPr>
          <p:nvPr>
            <p:ph type="sldNum" sz="quarter" idx="10"/>
          </p:nvPr>
        </p:nvSpPr>
        <p:spPr/>
        <p:txBody>
          <a:bodyPr/>
          <a:lstStyle/>
          <a:p>
            <a:fld id="{2E524BC4-FDE0-441D-843A-AA9EC17FAFAB}" type="slidenum">
              <a:rPr lang="en-US" smtClean="0"/>
              <a:t>27</a:t>
            </a:fld>
            <a:endParaRPr lang="en-US"/>
          </a:p>
        </p:txBody>
      </p:sp>
    </p:spTree>
    <p:extLst>
      <p:ext uri="{BB962C8B-B14F-4D97-AF65-F5344CB8AC3E}">
        <p14:creationId xmlns:p14="http://schemas.microsoft.com/office/powerpoint/2010/main" val="259962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go back to our simpler example of one treatment,</a:t>
            </a:r>
            <a:r>
              <a:rPr lang="en-US" baseline="0" dirty="0" smtClean="0"/>
              <a:t> heart transplant, on the risk of death.</a:t>
            </a:r>
          </a:p>
          <a:p>
            <a:r>
              <a:rPr lang="en-US" baseline="0" dirty="0" smtClean="0"/>
              <a:t>Here are three sufficient causes of the outcome</a:t>
            </a:r>
          </a:p>
          <a:p>
            <a:endParaRPr lang="en-US" baseline="0" dirty="0" smtClean="0"/>
          </a:p>
          <a:p>
            <a:r>
              <a:rPr lang="en-US" baseline="0" dirty="0" smtClean="0"/>
              <a:t>In the first causal pie, A equals 1, so perhaps heart transplant only causes death if there is medical negligence or poor quality of care. These factors could comprise U1. In the presence of both A=1, a heart transplant, and poor quality of care, U1, the individual dies. </a:t>
            </a:r>
          </a:p>
          <a:p>
            <a:endParaRPr lang="en-US" baseline="0" dirty="0" smtClean="0"/>
          </a:p>
          <a:p>
            <a:r>
              <a:rPr lang="en-US" baseline="0" dirty="0" smtClean="0"/>
              <a:t>In the second causal pie, A equals 0, so perhaps not receiving a heart transplant only causes death if one has an ejection fraction less than 20%, which is represented by U2. In the presence of both A=0, not receiving a heart transplant, and U2, a low ejection fraction, the individual dies. </a:t>
            </a:r>
          </a:p>
          <a:p>
            <a:endParaRPr lang="en-US" baseline="0" dirty="0" smtClean="0"/>
          </a:p>
          <a:p>
            <a:r>
              <a:rPr lang="en-US" baseline="0" dirty="0" smtClean="0"/>
              <a:t>In our counterfactual model, there were some individuals that had the doomed counterfactual type </a:t>
            </a:r>
            <a:r>
              <a:rPr lang="mr-IN" baseline="0" dirty="0" smtClean="0"/>
              <a:t>–</a:t>
            </a:r>
            <a:r>
              <a:rPr lang="en-US" baseline="0" dirty="0" smtClean="0"/>
              <a:t> that is, they will die regardless of the outcome. The presence of these individuals shows that there are factors other than the treatment, U1 and U2 that are affecting the risk of the outcome. We can call these factors U0. </a:t>
            </a:r>
          </a:p>
          <a:p>
            <a:endParaRPr lang="en-US" baseline="0" dirty="0" smtClean="0"/>
          </a:p>
          <a:p>
            <a:r>
              <a:rPr lang="en-US" baseline="0" dirty="0" smtClean="0"/>
              <a:t>Now there are three sufficient causes for our outcome. </a:t>
            </a:r>
          </a:p>
          <a:p>
            <a:endParaRPr lang="en-US" baseline="0" dirty="0" smtClean="0"/>
          </a:p>
          <a:p>
            <a:r>
              <a:rPr lang="en-US" baseline="0" dirty="0" smtClean="0"/>
              <a:t>This approach helps to illustrate an additional point about interaction. Interaction between component causes is implicit in the sufficient cause model. This is because each component cause requires the presence of the others to act. Therefore, their actions are interdependent.</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28</a:t>
            </a:fld>
            <a:endParaRPr lang="en-US"/>
          </a:p>
        </p:txBody>
      </p:sp>
    </p:spTree>
    <p:extLst>
      <p:ext uri="{BB962C8B-B14F-4D97-AF65-F5344CB8AC3E}">
        <p14:creationId xmlns:p14="http://schemas.microsoft.com/office/powerpoint/2010/main" val="366672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revisit now our second example, which was the</a:t>
            </a:r>
            <a:r>
              <a:rPr lang="en-US" baseline="0" dirty="0" smtClean="0"/>
              <a:t> joint effect of heart transplant, A, and vitamins, E, on the risk of Y. Now that we have 2 binary outcomes, there are nine potential sufficient causes for two dichotomous exposures.</a:t>
            </a:r>
          </a:p>
          <a:p>
            <a:endParaRPr lang="en-US" baseline="0" dirty="0" smtClean="0"/>
          </a:p>
          <a:p>
            <a:r>
              <a:rPr lang="en-US" baseline="0" dirty="0" smtClean="0"/>
              <a:t>These range from only A equals 1 present, only A equals 0 present, only E equals 1 present, only E equals 0 present, both A equals 1 and E equals 1 present, both A equals 1 and E equals 0 present, both A equals 0 and E equals 1 present, both A equals 0 and E equals 0 present, and neither A nor E are relevant. </a:t>
            </a:r>
          </a:p>
          <a:p>
            <a:endParaRPr lang="en-US" baseline="0" dirty="0" smtClean="0"/>
          </a:p>
          <a:p>
            <a:r>
              <a:rPr lang="en-US" dirty="0" smtClean="0"/>
              <a:t>These</a:t>
            </a:r>
            <a:r>
              <a:rPr lang="en-US" baseline="0" dirty="0" smtClean="0"/>
              <a:t> sufficient causes also have U’s ranging from U0 to U8, which denote a set of background factors that are necessary to bring about the outcome.</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29</a:t>
            </a:fld>
            <a:endParaRPr lang="en-US"/>
          </a:p>
        </p:txBody>
      </p:sp>
    </p:spTree>
    <p:extLst>
      <p:ext uri="{BB962C8B-B14F-4D97-AF65-F5344CB8AC3E}">
        <p14:creationId xmlns:p14="http://schemas.microsoft.com/office/powerpoint/2010/main" val="1544905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often talk about sufficient causes from the individual level. At the individual level, one is considered susceptible to any of these sufficient causes if they have the corresponding U present. At any time, one person can be at risk of 0, 1 or many sufficient causes simultaneously.</a:t>
            </a:r>
          </a:p>
          <a:p>
            <a:endParaRPr lang="en-US" baseline="0" dirty="0" smtClean="0"/>
          </a:p>
          <a:p>
            <a:r>
              <a:rPr lang="en-US" baseline="0" dirty="0" smtClean="0"/>
              <a:t>On the population level, not all 9 sufficient component causes have to exist in our study population. For example, if there is no one with E=1 who develops the outcome, independent of A, then we can eliminate sufficient causes with E=1. (click)</a:t>
            </a:r>
          </a:p>
        </p:txBody>
      </p:sp>
      <p:sp>
        <p:nvSpPr>
          <p:cNvPr id="4" name="Slide Number Placeholder 3"/>
          <p:cNvSpPr>
            <a:spLocks noGrp="1"/>
          </p:cNvSpPr>
          <p:nvPr>
            <p:ph type="sldNum" sz="quarter" idx="10"/>
          </p:nvPr>
        </p:nvSpPr>
        <p:spPr/>
        <p:txBody>
          <a:bodyPr/>
          <a:lstStyle/>
          <a:p>
            <a:fld id="{2E524BC4-FDE0-441D-843A-AA9EC17FAFAB}" type="slidenum">
              <a:rPr lang="en-US" smtClean="0"/>
              <a:t>30</a:t>
            </a:fld>
            <a:endParaRPr lang="en-US"/>
          </a:p>
        </p:txBody>
      </p:sp>
    </p:spTree>
    <p:extLst>
      <p:ext uri="{BB962C8B-B14F-4D97-AF65-F5344CB8AC3E}">
        <p14:creationId xmlns:p14="http://schemas.microsoft.com/office/powerpoint/2010/main" val="3086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50677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other terms often used to describe interaction are</a:t>
            </a:r>
            <a:r>
              <a:rPr lang="en-US" baseline="0" dirty="0" smtClean="0"/>
              <a:t> synergism and antagonism. </a:t>
            </a:r>
          </a:p>
          <a:p>
            <a:endParaRPr lang="en-US" baseline="0" dirty="0" smtClean="0"/>
          </a:p>
          <a:p>
            <a:r>
              <a:rPr lang="en-US" baseline="0" dirty="0" smtClean="0"/>
              <a:t>Synergism means individuals would only develop the outcome if they are exposed to both treatments. They would not develop the outcome if exposed to only A or only E. </a:t>
            </a:r>
          </a:p>
          <a:p>
            <a:r>
              <a:rPr lang="en-US" baseline="0" dirty="0" smtClean="0"/>
              <a:t>This is sometimes referred to as biologic interaction and happens when both components are present in the same sufficient cause.</a:t>
            </a:r>
          </a:p>
          <a:p>
            <a:r>
              <a:rPr lang="en-US" dirty="0" smtClean="0"/>
              <a:t>Synergism can also be called causal or preventive.</a:t>
            </a:r>
          </a:p>
          <a:p>
            <a:r>
              <a:rPr lang="en-US" dirty="0" smtClean="0"/>
              <a:t>Causal</a:t>
            </a:r>
            <a:r>
              <a:rPr lang="en-US" baseline="0" dirty="0" smtClean="0"/>
              <a:t> synergism means both treatments work to cause the outcome.</a:t>
            </a:r>
          </a:p>
          <a:p>
            <a:r>
              <a:rPr lang="en-US" baseline="0" dirty="0" smtClean="0"/>
              <a:t>Preventive synergism means both treatments work to prevent the outcome.</a:t>
            </a:r>
          </a:p>
          <a:p>
            <a:r>
              <a:rPr lang="en-US" dirty="0" smtClean="0"/>
              <a:t>Synergism </a:t>
            </a:r>
          </a:p>
          <a:p>
            <a:endParaRPr lang="en-US" baseline="0" dirty="0" smtClean="0"/>
          </a:p>
          <a:p>
            <a:r>
              <a:rPr lang="en-US" baseline="0" dirty="0" smtClean="0"/>
              <a:t>On the other hand, antagonism means individuals would only get the disease if exposed to one treatment but not the other and vice versa. One treatment effectively blocks the effect of another treatment.</a:t>
            </a:r>
          </a:p>
          <a:p>
            <a:r>
              <a:rPr lang="en-US" baseline="0" dirty="0" smtClean="0"/>
              <a:t>From a sufficient cause perspective, this happens when one component is present and another component is absent in the same sufficient cause.</a:t>
            </a:r>
          </a:p>
          <a:p>
            <a:r>
              <a:rPr lang="en-US" baseline="0" dirty="0" smtClean="0"/>
              <a:t>Like synergism, antagonism can also be causal or preventive.</a:t>
            </a:r>
          </a:p>
          <a:p>
            <a:r>
              <a:rPr lang="en-US" baseline="0" dirty="0" smtClean="0"/>
              <a:t>Causal antagonism means treatment 1 blocks the harmful effect of Treatment 2, or vice versa.</a:t>
            </a:r>
          </a:p>
          <a:p>
            <a:r>
              <a:rPr lang="en-US" baseline="0" dirty="0" smtClean="0"/>
              <a:t>Preventive antagonism means treatment 1 blocks the preventative effect of treatment 2, or vice versa. </a:t>
            </a:r>
          </a:p>
        </p:txBody>
      </p:sp>
      <p:sp>
        <p:nvSpPr>
          <p:cNvPr id="4" name="Slide Number Placeholder 3"/>
          <p:cNvSpPr>
            <a:spLocks noGrp="1"/>
          </p:cNvSpPr>
          <p:nvPr>
            <p:ph type="sldNum" sz="quarter" idx="10"/>
          </p:nvPr>
        </p:nvSpPr>
        <p:spPr/>
        <p:txBody>
          <a:bodyPr/>
          <a:lstStyle/>
          <a:p>
            <a:fld id="{2E524BC4-FDE0-441D-843A-AA9EC17FAFAB}" type="slidenum">
              <a:rPr lang="en-US" smtClean="0"/>
              <a:t>31</a:t>
            </a:fld>
            <a:endParaRPr lang="en-US"/>
          </a:p>
        </p:txBody>
      </p:sp>
    </p:spTree>
    <p:extLst>
      <p:ext uri="{BB962C8B-B14F-4D97-AF65-F5344CB8AC3E}">
        <p14:creationId xmlns:p14="http://schemas.microsoft.com/office/powerpoint/2010/main" val="203213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put all of</a:t>
            </a:r>
            <a:r>
              <a:rPr lang="en-US" baseline="0" dirty="0" smtClean="0"/>
              <a:t> this together now. Before, we discussed the 16 potential counterfactual outcomes that can happen when there are two binary exposures. Let’s go through these now and describe the causal type. </a:t>
            </a:r>
          </a:p>
          <a:p>
            <a:endParaRPr lang="en-US" baseline="0" dirty="0" smtClean="0"/>
          </a:p>
          <a:p>
            <a:r>
              <a:rPr lang="en-US" baseline="0" dirty="0" smtClean="0"/>
              <a:t>For types 1 and 16, there is no effect of A or E (click). Type 1 individuals would have died under any treatment combination. Type 16 individuals would have survived under any treatment combination.</a:t>
            </a:r>
          </a:p>
          <a:p>
            <a:endParaRPr lang="en-US" baseline="0" dirty="0" smtClean="0"/>
          </a:p>
          <a:p>
            <a:r>
              <a:rPr lang="en-US" baseline="0" dirty="0" smtClean="0"/>
              <a:t>For types 4, 6, 11, and 13, these are cases where either A had a causal effect of Y independent of E or E had a causal effect on Y independent of A. Types 4 and 13 are examples of where A has a causal effect but E has no effect. Types 6 and 11 are examples where E has a causal effect but A has no effect. Thus, for these types, there is no interaction between A and E on the effect of Y. </a:t>
            </a:r>
          </a:p>
          <a:p>
            <a:endParaRPr lang="en-US" baseline="0" dirty="0" smtClean="0"/>
          </a:p>
          <a:p>
            <a:r>
              <a:rPr lang="en-US" baseline="0" dirty="0" smtClean="0"/>
              <a:t>For types 8 and 9, these are examples of synergism, where individuals would only develop the outcome if exposed to both treatments. Type 8 is an example of causal synergism, where individuals only develop the outcome in the presence of both A and E. </a:t>
            </a:r>
            <a:br>
              <a:rPr lang="en-US" baseline="0" dirty="0" smtClean="0"/>
            </a:br>
            <a:r>
              <a:rPr lang="en-US" baseline="0" dirty="0" smtClean="0"/>
              <a:t>Type 9 is an example of preventive synergism, where individuals are prevented from developing the outcome in the presence of both A and E. </a:t>
            </a:r>
          </a:p>
          <a:p>
            <a:endParaRPr lang="en-US" baseline="0" dirty="0" smtClean="0"/>
          </a:p>
          <a:p>
            <a:r>
              <a:rPr lang="en-US" baseline="0" dirty="0" smtClean="0"/>
              <a:t>Types 3, 5, 7, 9, 12, and 14 are examples of antagonism, where individuals would only develop the outcome if exposed to one treatment but not the other. </a:t>
            </a:r>
          </a:p>
          <a:p>
            <a:r>
              <a:rPr lang="en-US" baseline="0" dirty="0" smtClean="0"/>
              <a:t>Types 3, 5 and 7 are examples of preventive antagonism. For Type 3, E blocks the preventive effect of A. These individuals only survive if they received the heart transplant but not the vitamins. For Type 5, A blocks the preventive effect of E. These individuals only survive if they received the vitamins but not the heart transplant. For Type 7, this is mutual blockage of A and E, so individuals treated with either heart transplant or vitamins survive but not individuals treated with both or neither. </a:t>
            </a:r>
          </a:p>
          <a:p>
            <a:endParaRPr lang="en-US" baseline="0" dirty="0" smtClean="0"/>
          </a:p>
          <a:p>
            <a:r>
              <a:rPr lang="en-US" baseline="0" dirty="0" smtClean="0"/>
              <a:t>Types 10, 12 and 14 are examples of causal antagonism. For Type 12, A blocks the harmful effect of E. These individuals only die if they received vitamins but no heart transplant. For Type 14, E blocks the harmful effect of A. These individuals only die if they received a heart transplant but no vitamins. For Type 10, this is a mutual blockage of A and E, so individuals treated with either heart transplant or vitamins die but not individuals treated with both or neither. </a:t>
            </a:r>
          </a:p>
          <a:p>
            <a:endParaRPr lang="en-US" baseline="0" dirty="0" smtClean="0"/>
          </a:p>
          <a:p>
            <a:r>
              <a:rPr lang="en-US" baseline="0" dirty="0" smtClean="0"/>
              <a:t>And finally, we have type 2 and 15. These are examples of single and joint effects. Type 2 is an example of single and joint causation, so these individuals develop the outcome if they have A, E or A and E. Type 15 is an example of single and joint prevention so these individuals are prevented from developing the outcome if they have A, E, or A and E. </a:t>
            </a:r>
          </a:p>
        </p:txBody>
      </p:sp>
      <p:sp>
        <p:nvSpPr>
          <p:cNvPr id="4" name="Slide Number Placeholder 3"/>
          <p:cNvSpPr>
            <a:spLocks noGrp="1"/>
          </p:cNvSpPr>
          <p:nvPr>
            <p:ph type="sldNum" sz="quarter" idx="10"/>
          </p:nvPr>
        </p:nvSpPr>
        <p:spPr/>
        <p:txBody>
          <a:bodyPr/>
          <a:lstStyle/>
          <a:p>
            <a:fld id="{2E524BC4-FDE0-441D-843A-AA9EC17FAFAB}" type="slidenum">
              <a:rPr lang="en-US" smtClean="0"/>
              <a:t>32</a:t>
            </a:fld>
            <a:endParaRPr lang="en-US"/>
          </a:p>
        </p:txBody>
      </p:sp>
    </p:spTree>
    <p:extLst>
      <p:ext uri="{BB962C8B-B14F-4D97-AF65-F5344CB8AC3E}">
        <p14:creationId xmlns:p14="http://schemas.microsoft.com/office/powerpoint/2010/main" val="95545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how do we bring these sufficient cause and counterfactual models together?</a:t>
            </a:r>
            <a:r>
              <a:rPr lang="en-US" dirty="0" smtClean="0">
                <a:effectLst/>
              </a:rPr>
              <a:t> </a:t>
            </a:r>
          </a:p>
          <a:p>
            <a:endParaRPr lang="en-US" dirty="0" smtClean="0">
              <a:effectLst/>
            </a:endParaRPr>
          </a:p>
          <a:p>
            <a:r>
              <a:rPr lang="en-US" dirty="0" smtClean="0"/>
              <a:t>Both models useful to think</a:t>
            </a:r>
            <a:r>
              <a:rPr lang="en-US" baseline="0" dirty="0" smtClean="0"/>
              <a:t> about the concept of interaction.</a:t>
            </a:r>
          </a:p>
          <a:p>
            <a:endParaRPr lang="en-US" baseline="0" dirty="0" smtClean="0"/>
          </a:p>
          <a:p>
            <a:r>
              <a:rPr lang="en-US" baseline="0" dirty="0" smtClean="0"/>
              <a:t>The sufficient cause model considers actions, events or states of nature which act together to bring together the outcome of interest</a:t>
            </a:r>
          </a:p>
          <a:p>
            <a:r>
              <a:rPr lang="en-US" baseline="0" dirty="0" smtClean="0"/>
              <a:t>It requires detailed knowledge about mechanisms underlying effects and effectively asks, “Given a particular effect, what are the various events that could have caused it?”</a:t>
            </a:r>
          </a:p>
          <a:p>
            <a:endParaRPr lang="en-US" baseline="0" dirty="0" smtClean="0"/>
          </a:p>
          <a:p>
            <a:r>
              <a:rPr lang="en-US" baseline="0" dirty="0" smtClean="0"/>
              <a:t>The counterfactual model considers one cause or intervention and the various effects it could have</a:t>
            </a:r>
          </a:p>
          <a:p>
            <a:r>
              <a:rPr lang="en-US" baseline="0" dirty="0" smtClean="0"/>
              <a:t>Unlike the sufficient cause model, it does not require detailed knowledge of mechanisms</a:t>
            </a:r>
          </a:p>
          <a:p>
            <a:r>
              <a:rPr lang="en-US" baseline="0" dirty="0" smtClean="0"/>
              <a:t>This model asks “What would have occurred if a particular factor was intervened upon?”</a:t>
            </a:r>
          </a:p>
          <a:p>
            <a:endParaRPr lang="en-US" baseline="0" dirty="0" smtClean="0"/>
          </a:p>
          <a:p>
            <a:r>
              <a:rPr lang="en-US" baseline="0" dirty="0" smtClean="0"/>
              <a:t>The counterfactual approach addresses what happens. The sufficient cause model addresses how does it happen.</a:t>
            </a:r>
          </a:p>
        </p:txBody>
      </p:sp>
      <p:sp>
        <p:nvSpPr>
          <p:cNvPr id="4" name="Slide Number Placeholder 3"/>
          <p:cNvSpPr>
            <a:spLocks noGrp="1"/>
          </p:cNvSpPr>
          <p:nvPr>
            <p:ph type="sldNum" sz="quarter" idx="10"/>
          </p:nvPr>
        </p:nvSpPr>
        <p:spPr/>
        <p:txBody>
          <a:bodyPr/>
          <a:lstStyle/>
          <a:p>
            <a:fld id="{2E524BC4-FDE0-441D-843A-AA9EC17FAFAB}" type="slidenum">
              <a:rPr lang="en-US" smtClean="0"/>
              <a:t>33</a:t>
            </a:fld>
            <a:endParaRPr lang="en-US"/>
          </a:p>
        </p:txBody>
      </p:sp>
    </p:spTree>
    <p:extLst>
      <p:ext uri="{BB962C8B-B14F-4D97-AF65-F5344CB8AC3E}">
        <p14:creationId xmlns:p14="http://schemas.microsoft.com/office/powerpoint/2010/main" val="1647513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Let’s move on to the next learning</a:t>
            </a:r>
            <a:r>
              <a:rPr lang="en-US" baseline="0" dirty="0" smtClean="0"/>
              <a:t> objective, which is to describe measures of interaction.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576871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example we</a:t>
            </a:r>
            <a:r>
              <a:rPr lang="mr-IN" baseline="0" dirty="0" smtClean="0"/>
              <a:t>’</a:t>
            </a:r>
            <a:r>
              <a:rPr lang="en-US" baseline="0" dirty="0" err="1" smtClean="0"/>
              <a:t>ve</a:t>
            </a:r>
            <a:r>
              <a:rPr lang="en-US" baseline="0" dirty="0" smtClean="0"/>
              <a:t> been using has been useful for conceptualizing the idea of effect measure modification, but these data would never exist in real life. That’s because we can never achieve the counterfactual ideal. </a:t>
            </a:r>
          </a:p>
          <a:p>
            <a:endParaRPr lang="en-US" baseline="0" dirty="0" smtClean="0"/>
          </a:p>
          <a:p>
            <a:r>
              <a:rPr lang="en-US" baseline="0" dirty="0" smtClean="0"/>
              <a:t>We can’t observe a whole population or subpopulation under two different exposure levels in order to compare their counterfactual outcomes. That is what we try to achieve but realistically, we observe two distinct populations, the exposed and the unexposed, and we compute a a measure of association. </a:t>
            </a:r>
          </a:p>
          <a:p>
            <a:endParaRPr lang="en-US" baseline="0" dirty="0" smtClean="0"/>
          </a:p>
          <a:p>
            <a:r>
              <a:rPr lang="en-US" baseline="0" dirty="0" smtClean="0"/>
              <a:t>Under a set of assumptions, we assume this measure of association can approximate the causal effect measures under counterfactual conditions. </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35</a:t>
            </a:fld>
            <a:endParaRPr lang="en-US"/>
          </a:p>
        </p:txBody>
      </p:sp>
    </p:spTree>
    <p:extLst>
      <p:ext uri="{BB962C8B-B14F-4D97-AF65-F5344CB8AC3E}">
        <p14:creationId xmlns:p14="http://schemas.microsoft.com/office/powerpoint/2010/main" val="1086214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measures of association that we calculate from our data are either absolute measures</a:t>
            </a:r>
            <a:r>
              <a:rPr lang="en-US" baseline="0" dirty="0" smtClean="0"/>
              <a:t> or relative measures. </a:t>
            </a:r>
          </a:p>
          <a:p>
            <a:endParaRPr lang="en-US" baseline="0" dirty="0" smtClean="0"/>
          </a:p>
          <a:p>
            <a:r>
              <a:rPr lang="en-US" baseline="0" dirty="0" smtClean="0"/>
              <a:t>Absolute measures refer to differences in occurrence measures and are risk differences (ranging from negative 1 to positive 1) or rate differences, ranging from negative infinity to positive infinity. </a:t>
            </a:r>
          </a:p>
          <a:p>
            <a:endParaRPr lang="en-US" baseline="0" dirty="0" smtClean="0"/>
          </a:p>
          <a:p>
            <a:r>
              <a:rPr lang="en-US" baseline="0" dirty="0" smtClean="0"/>
              <a:t>Relative measures refer to ratios of occurrence measures and include rate ratios, risk ratios, and odds ratios. These range from 0 to infinity. </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36</a:t>
            </a:fld>
            <a:endParaRPr lang="en-US"/>
          </a:p>
        </p:txBody>
      </p:sp>
    </p:spTree>
    <p:extLst>
      <p:ext uri="{BB962C8B-B14F-4D97-AF65-F5344CB8AC3E}">
        <p14:creationId xmlns:p14="http://schemas.microsoft.com/office/powerpoint/2010/main" val="1387426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natural way to assess</a:t>
            </a:r>
            <a:r>
              <a:rPr lang="en-US" baseline="0" dirty="0" smtClean="0"/>
              <a:t> interaction is to measure the extent to which the effect of the two exposures exceeds the effect of each exposure individually. Let’s assume we have a binary outcome Y and two binary exposures of interest. </a:t>
            </a:r>
          </a:p>
          <a:p>
            <a:endParaRPr lang="en-US" baseline="0" dirty="0" smtClean="0"/>
          </a:p>
          <a:p>
            <a:r>
              <a:rPr lang="en-US" baseline="0" dirty="0" smtClean="0"/>
              <a:t>The measure of interaction on the additive scale can be written as the effect of both exposures (click) minus the sum of effect of exposure #1 (click) and the sum of effect of exposure #2 (click). </a:t>
            </a:r>
          </a:p>
          <a:p>
            <a:endParaRPr lang="en-US" baseline="0" dirty="0" smtClean="0"/>
          </a:p>
          <a:p>
            <a:r>
              <a:rPr lang="en-US" baseline="0" dirty="0" smtClean="0"/>
              <a:t>By rewriting the terms in this equation, you end up with this simplified equation (click). This equation is meant to contrast the effects of both exposures together versus the sum of each exposure considered separately. </a:t>
            </a:r>
          </a:p>
          <a:p>
            <a:endParaRPr lang="en-US" baseline="0" dirty="0" smtClean="0"/>
          </a:p>
          <a:p>
            <a:r>
              <a:rPr lang="en-US" baseline="0" dirty="0" smtClean="0"/>
              <a:t>If this difference is nonzero, then we would say there is effect modification on the additive scale. </a:t>
            </a:r>
          </a:p>
          <a:p>
            <a:r>
              <a:rPr lang="en-US" baseline="0" dirty="0" smtClean="0"/>
              <a:t>If this difference is greater than 0, we can also say that the interaction is positive or super-additive.</a:t>
            </a:r>
          </a:p>
          <a:p>
            <a:r>
              <a:rPr lang="en-US" baseline="0" dirty="0" smtClean="0"/>
              <a:t>If this difference is less than 0, we can say that the interaction is negative or sub-additive. </a:t>
            </a:r>
          </a:p>
        </p:txBody>
      </p:sp>
      <p:sp>
        <p:nvSpPr>
          <p:cNvPr id="4" name="Slide Number Placeholder 3"/>
          <p:cNvSpPr>
            <a:spLocks noGrp="1"/>
          </p:cNvSpPr>
          <p:nvPr>
            <p:ph type="sldNum" sz="quarter" idx="10"/>
          </p:nvPr>
        </p:nvSpPr>
        <p:spPr/>
        <p:txBody>
          <a:bodyPr/>
          <a:lstStyle/>
          <a:p>
            <a:fld id="{2E524BC4-FDE0-441D-843A-AA9EC17FAFAB}" type="slidenum">
              <a:rPr lang="en-US" smtClean="0"/>
              <a:t>37</a:t>
            </a:fld>
            <a:endParaRPr lang="en-US"/>
          </a:p>
        </p:txBody>
      </p:sp>
    </p:spTree>
    <p:extLst>
      <p:ext uri="{BB962C8B-B14F-4D97-AF65-F5344CB8AC3E}">
        <p14:creationId xmlns:p14="http://schemas.microsoft.com/office/powerpoint/2010/main" val="1881854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this example from the </a:t>
            </a:r>
            <a:r>
              <a:rPr lang="en-US" dirty="0" err="1" smtClean="0"/>
              <a:t>VanderWheele</a:t>
            </a:r>
            <a:r>
              <a:rPr lang="en-US" dirty="0" smtClean="0"/>
              <a:t> text of data presented in a</a:t>
            </a:r>
            <a:r>
              <a:rPr lang="en-US" baseline="0" dirty="0" smtClean="0"/>
              <a:t> 1986 study concerning effects of smoking on lung cancer and how this varied by previous exposure to asbestos. The numbers provided in the cells represent the risk of lung cancer within the different groups. </a:t>
            </a:r>
          </a:p>
          <a:p>
            <a:endParaRPr lang="en-US" baseline="0" dirty="0" smtClean="0"/>
          </a:p>
          <a:p>
            <a:r>
              <a:rPr lang="en-US" baseline="0" dirty="0" smtClean="0"/>
              <a:t>The risk of lung cancer among smokers with asbestos exposure is 0.0450. </a:t>
            </a:r>
          </a:p>
          <a:p>
            <a:r>
              <a:rPr lang="en-US" baseline="0" dirty="0" smtClean="0"/>
              <a:t>The risk of lung cancer among smokers without asbestos exposure is 0.0095. </a:t>
            </a:r>
          </a:p>
          <a:p>
            <a:r>
              <a:rPr lang="en-US" baseline="0" dirty="0" smtClean="0"/>
              <a:t>The risk of lung cancer among non-smokers with asbestos exposure is 0.0067. </a:t>
            </a:r>
            <a:br>
              <a:rPr lang="en-US" baseline="0" dirty="0" smtClean="0"/>
            </a:br>
            <a:r>
              <a:rPr lang="en-US" baseline="0" dirty="0" smtClean="0"/>
              <a:t>And the risk among non-smokers without asbestos exposure is 0.0011. </a:t>
            </a:r>
          </a:p>
          <a:p>
            <a:r>
              <a:rPr lang="en-US" baseline="0" dirty="0" smtClean="0"/>
              <a:t>We can insert these risks into the equation to compute our additive measure of interaction. </a:t>
            </a:r>
          </a:p>
          <a:p>
            <a:endParaRPr lang="en-US" baseline="0" dirty="0" smtClean="0"/>
          </a:p>
          <a:p>
            <a:r>
              <a:rPr lang="en-US" baseline="0" dirty="0" smtClean="0"/>
              <a:t>This gives us an additive risk of 0.0299, which provides evidence of positive or super-additive interaction, which suggests that on the additive scale, the risk of lung cancer from both smoking and asbestos exposures is greater than the risk of lung cancer from smoking or asbestos alone.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38</a:t>
            </a:fld>
            <a:endParaRPr lang="en-US"/>
          </a:p>
        </p:txBody>
      </p:sp>
    </p:spTree>
    <p:extLst>
      <p:ext uri="{BB962C8B-B14F-4D97-AF65-F5344CB8AC3E}">
        <p14:creationId xmlns:p14="http://schemas.microsoft.com/office/powerpoint/2010/main" val="1641942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using risk differences</a:t>
            </a:r>
            <a:r>
              <a:rPr lang="en-US" baseline="0" dirty="0" smtClean="0"/>
              <a:t> to measure effects, we may decide to use risk ratios or odds ratios. We can assess measures of interaction on the multiplicative scale. Assuming the same binary outcome and two binary exposures, we have the following risk ratios comparing each exposure separately and then the risk ratio for both exposures. </a:t>
            </a:r>
          </a:p>
          <a:p>
            <a:endParaRPr lang="en-US" baseline="0" dirty="0" smtClean="0"/>
          </a:p>
          <a:p>
            <a:r>
              <a:rPr lang="en-US" baseline="0" dirty="0" smtClean="0"/>
              <a:t>A measure of interaction on the multiplicative scale would be written as the risk ratio of both exposures divided by the product of the risk ratio of exposure #1 and the risk ratio of exposure #2. This measure of interaction can be simplified to this equation (click). </a:t>
            </a:r>
          </a:p>
          <a:p>
            <a:endParaRPr lang="en-US" baseline="0" dirty="0" smtClean="0"/>
          </a:p>
          <a:p>
            <a:r>
              <a:rPr lang="en-US" baseline="0" dirty="0" smtClean="0"/>
              <a:t>If this value is nonzero, then we would say that there is effect modification on the multiplicative scale.</a:t>
            </a:r>
          </a:p>
          <a:p>
            <a:r>
              <a:rPr lang="en-US" baseline="0" dirty="0" smtClean="0"/>
              <a:t>If this value is greater than 1, then there is a positive or super-multiplicative interaction. </a:t>
            </a:r>
          </a:p>
          <a:p>
            <a:r>
              <a:rPr lang="en-US" baseline="0" dirty="0" smtClean="0"/>
              <a:t>If this value is less than 1, then there is a negative or sub-multiplicative interaction.</a:t>
            </a:r>
          </a:p>
          <a:p>
            <a:endParaRPr lang="en-US" baseline="0" dirty="0" smtClean="0"/>
          </a:p>
          <a:p>
            <a:r>
              <a:rPr lang="en-US" baseline="0" dirty="0" smtClean="0"/>
              <a:t>Note that here, the comparison is to 1 and not 0 because this measure of interaction is a ratio and not a difference.</a:t>
            </a:r>
          </a:p>
        </p:txBody>
      </p:sp>
      <p:sp>
        <p:nvSpPr>
          <p:cNvPr id="4" name="Slide Number Placeholder 3"/>
          <p:cNvSpPr>
            <a:spLocks noGrp="1"/>
          </p:cNvSpPr>
          <p:nvPr>
            <p:ph type="sldNum" sz="quarter" idx="10"/>
          </p:nvPr>
        </p:nvSpPr>
        <p:spPr/>
        <p:txBody>
          <a:bodyPr/>
          <a:lstStyle/>
          <a:p>
            <a:fld id="{2E524BC4-FDE0-441D-843A-AA9EC17FAFAB}" type="slidenum">
              <a:rPr lang="en-US" smtClean="0"/>
              <a:t>39</a:t>
            </a:fld>
            <a:endParaRPr lang="en-US"/>
          </a:p>
        </p:txBody>
      </p:sp>
    </p:spTree>
    <p:extLst>
      <p:ext uri="{BB962C8B-B14F-4D97-AF65-F5344CB8AC3E}">
        <p14:creationId xmlns:p14="http://schemas.microsoft.com/office/powerpoint/2010/main" val="56164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a:t>
            </a:r>
            <a:r>
              <a:rPr lang="en-US" baseline="0" dirty="0" smtClean="0"/>
              <a:t> same example of smoking and asbestos, we can insert these risks into the equation to compute our </a:t>
            </a:r>
            <a:r>
              <a:rPr lang="en-US" baseline="0" dirty="0" err="1" smtClean="0"/>
              <a:t>muiltiplicative</a:t>
            </a:r>
            <a:r>
              <a:rPr lang="en-US" baseline="0" dirty="0" smtClean="0"/>
              <a:t> measure of interaction. </a:t>
            </a:r>
          </a:p>
          <a:p>
            <a:endParaRPr lang="en-US" baseline="0" dirty="0" smtClean="0"/>
          </a:p>
          <a:p>
            <a:r>
              <a:rPr lang="en-US" baseline="0" dirty="0" smtClean="0"/>
              <a:t>This gives us a multiplicative risk of 0.78, which provides evidence of negative interaction. This suggests that on the multiplicative scale, the risk of lung cancer from both smoking and asbestos exposure is lower than the risk of lung cancer from smoking or asbestos alone. </a:t>
            </a:r>
          </a:p>
        </p:txBody>
      </p:sp>
      <p:sp>
        <p:nvSpPr>
          <p:cNvPr id="4" name="Slide Number Placeholder 3"/>
          <p:cNvSpPr>
            <a:spLocks noGrp="1"/>
          </p:cNvSpPr>
          <p:nvPr>
            <p:ph type="sldNum" sz="quarter" idx="10"/>
          </p:nvPr>
        </p:nvSpPr>
        <p:spPr/>
        <p:txBody>
          <a:bodyPr/>
          <a:lstStyle/>
          <a:p>
            <a:fld id="{2E524BC4-FDE0-441D-843A-AA9EC17FAFAB}" type="slidenum">
              <a:rPr lang="en-US" smtClean="0"/>
              <a:t>40</a:t>
            </a:fld>
            <a:endParaRPr lang="en-US"/>
          </a:p>
        </p:txBody>
      </p:sp>
    </p:spTree>
    <p:extLst>
      <p:ext uri="{BB962C8B-B14F-4D97-AF65-F5344CB8AC3E}">
        <p14:creationId xmlns:p14="http://schemas.microsoft.com/office/powerpoint/2010/main" val="59710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76392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formula can also be adapted to be used with odds ratios. </a:t>
            </a:r>
          </a:p>
          <a:p>
            <a:endParaRPr lang="en-US" dirty="0" smtClean="0"/>
          </a:p>
          <a:p>
            <a:r>
              <a:rPr lang="en-US" dirty="0" smtClean="0"/>
              <a:t>This measure is interpreted similarly to that</a:t>
            </a:r>
            <a:r>
              <a:rPr lang="en-US" baseline="0" dirty="0" smtClean="0"/>
              <a:t> using risk ratios. </a:t>
            </a:r>
          </a:p>
          <a:p>
            <a:r>
              <a:rPr lang="en-US" baseline="0" dirty="0" smtClean="0"/>
              <a:t>If this value is nonzero, then we would say that there is effect modification on the multiplicative scale.</a:t>
            </a:r>
          </a:p>
          <a:p>
            <a:r>
              <a:rPr lang="en-US" baseline="0" dirty="0" smtClean="0"/>
              <a:t>If this value is greater than 1, then there is a positive interaction. </a:t>
            </a:r>
          </a:p>
          <a:p>
            <a:r>
              <a:rPr lang="en-US" baseline="0" dirty="0" smtClean="0"/>
              <a:t>If this value is less than 1, then there is a negative interaction.</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41</a:t>
            </a:fld>
            <a:endParaRPr lang="en-US"/>
          </a:p>
        </p:txBody>
      </p:sp>
    </p:spTree>
    <p:extLst>
      <p:ext uri="{BB962C8B-B14F-4D97-AF65-F5344CB8AC3E}">
        <p14:creationId xmlns:p14="http://schemas.microsoft.com/office/powerpoint/2010/main" val="1357908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this example, we see how measures of interaction are scale dependent.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may have a positive or super-additive interaction on the additive scale but a negative interaction on the multiplicative scale. This means that the effect of both exposures together on the risk difference scale exceeds the sum of the effects on the risk difference scale of each exposure considered separately.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on the multiplicative scale, the effect of both exposures together is less than the product of the effects of the two exposures considered separately.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both exposures have independent effects on the outcome, then there has to be interaction on some scale.</a:t>
            </a:r>
            <a:endParaRPr lang="en-US"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42</a:t>
            </a:fld>
            <a:endParaRPr lang="en-US"/>
          </a:p>
        </p:txBody>
      </p:sp>
    </p:spTree>
    <p:extLst>
      <p:ext uri="{BB962C8B-B14F-4D97-AF65-F5344CB8AC3E}">
        <p14:creationId xmlns:p14="http://schemas.microsoft.com/office/powerpoint/2010/main" val="1188931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you</a:t>
            </a:r>
            <a:r>
              <a:rPr lang="en-US" baseline="0" dirty="0" smtClean="0"/>
              <a:t> want to assess additive interaction from a study but the researchers only reported relative risks. Although you don’t have the individual risks to assess the additive measure of interaction that we covered earlier, you can calculate the RERI or the relative excess risk due to interaction. </a:t>
            </a:r>
          </a:p>
          <a:p>
            <a:endParaRPr lang="en-US" baseline="0" dirty="0" smtClean="0"/>
          </a:p>
          <a:p>
            <a:r>
              <a:rPr lang="en-US" baseline="0" dirty="0" smtClean="0"/>
              <a:t>The RERI is also sometimes referred to as the interaction contrast ratio or ICR. </a:t>
            </a:r>
          </a:p>
          <a:p>
            <a:r>
              <a:rPr lang="en-US" baseline="0" dirty="0" smtClean="0"/>
              <a:t>Using the RERI, we can access </a:t>
            </a:r>
            <a:r>
              <a:rPr lang="en-US" dirty="0" smtClean="0"/>
              <a:t>whether additive</a:t>
            </a:r>
            <a:r>
              <a:rPr lang="en-US" baseline="0" dirty="0" smtClean="0"/>
              <a:t> interaction is positive, negative, or zero using risk ratios and the RERI formula for RR. </a:t>
            </a:r>
          </a:p>
          <a:p>
            <a:endParaRPr lang="en-US" baseline="0" dirty="0" smtClean="0"/>
          </a:p>
          <a:p>
            <a:r>
              <a:rPr lang="en-US" baseline="0" dirty="0" smtClean="0"/>
              <a:t>We cannot use RERI RR to make statement about the relative magnitude of the underlying additive interaction of risks. RERIRR depends on the baseline risks so it’s possible to have a larger RERI in one subpopulation but the additive interaction for risks is larger than the other. </a:t>
            </a:r>
          </a:p>
          <a:p>
            <a:endParaRPr lang="en-US" baseline="0" dirty="0" smtClean="0"/>
          </a:p>
          <a:p>
            <a:r>
              <a:rPr lang="en-US" baseline="0" dirty="0" smtClean="0"/>
              <a:t>If you’re trying to decide which group to treat for an intervention, the RERI can provide information on which group would benefit more from a targeted intervention on the exposure.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43</a:t>
            </a:fld>
            <a:endParaRPr lang="en-US"/>
          </a:p>
        </p:txBody>
      </p:sp>
    </p:spTree>
    <p:extLst>
      <p:ext uri="{BB962C8B-B14F-4D97-AF65-F5344CB8AC3E}">
        <p14:creationId xmlns:p14="http://schemas.microsoft.com/office/powerpoint/2010/main" val="1505919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Let’s move on to the next learning</a:t>
            </a:r>
            <a:r>
              <a:rPr lang="en-US" baseline="0" dirty="0" smtClean="0"/>
              <a:t> objective, which is to describe methods of assessing effect modification.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Some of these we’ve already encountered in prior homework assignments and lecture examples. </a:t>
            </a:r>
            <a:endParaRPr lang="en-US" dirty="0" smtClean="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44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012071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of assessing interaction is by graphic representation.</a:t>
            </a:r>
            <a:r>
              <a:rPr lang="en-US" baseline="0" dirty="0" smtClean="0"/>
              <a:t> This is a powerful method. For example, you can say there is a biological interaction between age or developmental stage and exposure. We often say that children who are exposed to specific carcinogens are at higher risk of poor health outcomes than adults who are exposed to the same carcinogens. Children may more vulnerable to environmental contaminants or hazards due to the sensitive nature of their DNA in their stage of development. In a large study, it would be prudent to analyze your data by different age groups. </a:t>
            </a:r>
          </a:p>
          <a:p>
            <a:endParaRPr lang="en-US" baseline="0" dirty="0" smtClean="0"/>
          </a:p>
          <a:p>
            <a:r>
              <a:rPr lang="en-US" baseline="0" dirty="0" smtClean="0"/>
              <a:t>Here is another example of biological interaction illustrated using graphic representation. This was a study by </a:t>
            </a:r>
            <a:r>
              <a:rPr lang="en-US" baseline="0" dirty="0" err="1" smtClean="0"/>
              <a:t>Caspi</a:t>
            </a:r>
            <a:r>
              <a:rPr lang="en-US" baseline="0" dirty="0" smtClean="0"/>
              <a:t> and colleagues, published in Science, that examined the influence of life stress on depression and effect modification by a polymorphism in the 5-HTT gene, a serotonin receptor gene, that is supposed to indicate genetic susceptibility to depression. This is an example of a gene-environment interaction. The data came from a birth cohort study of 1037 children, assessed repeatedly throughout childhood, with the last visit at 26 years. </a:t>
            </a:r>
          </a:p>
          <a:p>
            <a:endParaRPr lang="en-US" baseline="0" dirty="0" smtClean="0"/>
          </a:p>
          <a:p>
            <a:r>
              <a:rPr lang="en-US" baseline="0" dirty="0" smtClean="0"/>
              <a:t>Each of these panels shows different outcomes in relation to stressful life events occurring before participants were age 21. Events or experiences related to employment, finances, housing, health, and relationship stressors. The researchers also assessed three 5-HTT genotype groups: short/short (or s/s) homozygotes, short/long (or s/l) heterozygotes, and long/long (or l/l) homozygotes, with the hypothesis that short alleles are associated with lower transcriptional efficiency of the promoter compared to long alleles. </a:t>
            </a:r>
          </a:p>
          <a:p>
            <a:endParaRPr lang="en-US" baseline="0" dirty="0" smtClean="0"/>
          </a:p>
          <a:p>
            <a:r>
              <a:rPr lang="en-US" baseline="0" dirty="0" smtClean="0"/>
              <a:t> The top left panel shows self-reported depression symptoms, the top right panel shows probability of major depression episodes, the bottom left panel shows probability of suicide ideation and attempts, and the bottom right panel shows informant reports of depression. In each panel, one of the line corresponds to the relation between stressful life events and depressive outcomes for one genotype group. </a:t>
            </a:r>
          </a:p>
          <a:p>
            <a:endParaRPr lang="en-US" baseline="0" dirty="0" smtClean="0"/>
          </a:p>
          <a:p>
            <a:r>
              <a:rPr lang="en-US" baseline="0" dirty="0" smtClean="0"/>
              <a:t>In all of these panels, we see a similar pattern. The adverse effect of stressful life events on risk of depression is strongest among those with two copies of the short allele, followed by those with one copy of the short allele, followed by those with no copies of the short allele. This dose response relationship was found with multiple outcomes related to depression, showing how one’s genetic profile can interact with environmental exposures to exacerbate poor health outcomes.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45</a:t>
            </a:fld>
            <a:endParaRPr lang="en-US"/>
          </a:p>
        </p:txBody>
      </p:sp>
    </p:spTree>
    <p:extLst>
      <p:ext uri="{BB962C8B-B14F-4D97-AF65-F5344CB8AC3E}">
        <p14:creationId xmlns:p14="http://schemas.microsoft.com/office/powerpoint/2010/main" val="610498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method to assess interaction is by stratification. </a:t>
            </a:r>
          </a:p>
          <a:p>
            <a:endParaRPr lang="en-US" dirty="0" smtClean="0"/>
          </a:p>
          <a:p>
            <a:r>
              <a:rPr lang="en-US" dirty="0" smtClean="0"/>
              <a:t>We can use the</a:t>
            </a:r>
            <a:r>
              <a:rPr lang="en-US" baseline="0" dirty="0" smtClean="0"/>
              <a:t> same example of stressful life events and risk of depression, with modification by the short allele G. </a:t>
            </a:r>
          </a:p>
          <a:p>
            <a:endParaRPr lang="en-US" baseline="0" dirty="0" smtClean="0"/>
          </a:p>
          <a:p>
            <a:r>
              <a:rPr lang="en-US" baseline="0" dirty="0" smtClean="0"/>
              <a:t>Here is a 2x2 table with data from the same study. Starting from the bottom right corner, without the short allele genotype and with fewer than 4 stressful life events, the risk of depression is 10%. On the bottom left is the risk of depression with the short allele genotype and with fewer than 4 stressful life events, which is also 10%. Without the short allele genotype and with 4 or more stressful life events, the risk of depression is 17%. And with both the short allele genotype and 4 or more stressful life events, the risk of depression is 33%. </a:t>
            </a:r>
            <a:endParaRPr lang="en-US" dirty="0" smtClean="0"/>
          </a:p>
          <a:p>
            <a:endParaRPr lang="en-US" dirty="0" smtClean="0"/>
          </a:p>
          <a:p>
            <a:r>
              <a:rPr lang="en-US" dirty="0" smtClean="0"/>
              <a:t>We can calculate</a:t>
            </a:r>
            <a:r>
              <a:rPr lang="en-US" baseline="0" dirty="0" smtClean="0"/>
              <a:t> the stratified effect measures now.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absence of the short allele, the risk difference is 0.07 and the relative risk is 1.7. So there is a 70% higher risk of depression from having 4 or more stressful life events. </a:t>
            </a:r>
          </a:p>
          <a:p>
            <a:r>
              <a:rPr lang="en-US" dirty="0" smtClean="0"/>
              <a:t>In the</a:t>
            </a:r>
            <a:r>
              <a:rPr lang="en-US" baseline="0" dirty="0" smtClean="0"/>
              <a:t> presence of the short allele G, the risk difference is 0.23 and the relative risk is 3.3. So there is 3.3 times higher risk of depression from having 4 or more stressful life events and having the short allele. </a:t>
            </a:r>
          </a:p>
        </p:txBody>
      </p:sp>
      <p:sp>
        <p:nvSpPr>
          <p:cNvPr id="4" name="Slide Number Placeholder 3"/>
          <p:cNvSpPr>
            <a:spLocks noGrp="1"/>
          </p:cNvSpPr>
          <p:nvPr>
            <p:ph type="sldNum" sz="quarter" idx="10"/>
          </p:nvPr>
        </p:nvSpPr>
        <p:spPr/>
        <p:txBody>
          <a:bodyPr/>
          <a:lstStyle/>
          <a:p>
            <a:fld id="{2E524BC4-FDE0-441D-843A-AA9EC17FAFAB}" type="slidenum">
              <a:rPr lang="en-US" smtClean="0"/>
              <a:t>46</a:t>
            </a:fld>
            <a:endParaRPr lang="en-US"/>
          </a:p>
        </p:txBody>
      </p:sp>
    </p:spTree>
    <p:extLst>
      <p:ext uri="{BB962C8B-B14F-4D97-AF65-F5344CB8AC3E}">
        <p14:creationId xmlns:p14="http://schemas.microsoft.com/office/powerpoint/2010/main" val="514355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(click) Both the risk differences and the relative risks are heterogeneous here. For both measures of association, the effect of stressful life events on risk of depression is greater in the presence of the short allele than in the presence of the long allele. </a:t>
            </a:r>
            <a:endParaRPr lang="en-US" dirty="0" smtClean="0"/>
          </a:p>
          <a:p>
            <a:endParaRPr lang="en-US" dirty="0" smtClean="0"/>
          </a:p>
          <a:p>
            <a:r>
              <a:rPr lang="en-US" dirty="0" smtClean="0"/>
              <a:t>But stratification</a:t>
            </a:r>
            <a:r>
              <a:rPr lang="en-US" baseline="0" dirty="0" smtClean="0"/>
              <a:t> is not always synonymous with effect modification. Although we use stratification as one method to assess effect modification, </a:t>
            </a:r>
            <a:r>
              <a:rPr lang="en-US" dirty="0" smtClean="0"/>
              <a:t>in practice, standardization is also widely used to adjust for confounding. </a:t>
            </a:r>
          </a:p>
          <a:p>
            <a:endParaRPr lang="en-US" dirty="0" smtClean="0"/>
          </a:p>
          <a:p>
            <a:r>
              <a:rPr lang="en-US" dirty="0" smtClean="0"/>
              <a:t>Suppose I asked you to examine the</a:t>
            </a:r>
            <a:r>
              <a:rPr lang="en-US" baseline="0" dirty="0" smtClean="0"/>
              <a:t> effect of aspirin use on the risk of myocardial infarction and to adjust for sex to compute the average causal effect. A common practice would be to stratify the data into men and women and provide sex-specific effect measures. Under the assumption of conditional exchangeability, the effect measures would demonstrate the effect of aspirin use on the risk of MI in men and women separately </a:t>
            </a:r>
            <a:r>
              <a:rPr lang="mr-IN" baseline="0" dirty="0" smtClean="0"/>
              <a:t>–</a:t>
            </a:r>
            <a:r>
              <a:rPr lang="en-US" baseline="0" dirty="0" smtClean="0"/>
              <a:t> they are conditional effect measures specific to a subset of the population. </a:t>
            </a:r>
          </a:p>
          <a:p>
            <a:endParaRPr lang="en-US" baseline="0" dirty="0" smtClean="0"/>
          </a:p>
          <a:p>
            <a:r>
              <a:rPr lang="en-US" baseline="0" dirty="0" smtClean="0"/>
              <a:t>Adjusting for confounding by stratification is fine for estimating conditional causal effects but it cannot be used to estimate average causal effects or population-wide causal effects because we have one causal effect for each stratum. This is why we interpret these as conditional effect measure and not average effect measures.</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47</a:t>
            </a:fld>
            <a:endParaRPr lang="en-US"/>
          </a:p>
        </p:txBody>
      </p:sp>
    </p:spTree>
    <p:extLst>
      <p:ext uri="{BB962C8B-B14F-4D97-AF65-F5344CB8AC3E}">
        <p14:creationId xmlns:p14="http://schemas.microsoft.com/office/powerpoint/2010/main" val="529959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 of stratification from</a:t>
            </a:r>
            <a:r>
              <a:rPr lang="en-US" baseline="0" dirty="0" smtClean="0"/>
              <a:t> a previous homework assignment. In this study by </a:t>
            </a:r>
            <a:r>
              <a:rPr lang="en-US" baseline="0" dirty="0" err="1" smtClean="0"/>
              <a:t>Mostofsky</a:t>
            </a:r>
            <a:r>
              <a:rPr lang="en-US" baseline="0" dirty="0" smtClean="0"/>
              <a:t> and colleagues, the authors examined anger outbursts and risk of acute myocardial infarction using a case-crossover design. </a:t>
            </a:r>
          </a:p>
          <a:p>
            <a:endParaRPr lang="en-US" baseline="0" dirty="0" smtClean="0"/>
          </a:p>
          <a:p>
            <a:r>
              <a:rPr lang="en-US" baseline="0" dirty="0" smtClean="0"/>
              <a:t>In the analyses, the authors considered multiple variables as potential effect modifiers. They then presented their results by showing the entire study population first and then all of the stratified estimates. From these four effect modifiers, sex, age, education, and physical activity, the relation between anger outbursts and acute MI was strongest in men, in adults aged 50-69 years, in those with less than a high school education, and adults with higher levels of physical activity.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48</a:t>
            </a:fld>
            <a:endParaRPr lang="en-US"/>
          </a:p>
        </p:txBody>
      </p:sp>
    </p:spTree>
    <p:extLst>
      <p:ext uri="{BB962C8B-B14F-4D97-AF65-F5344CB8AC3E}">
        <p14:creationId xmlns:p14="http://schemas.microsoft.com/office/powerpoint/2010/main" val="1698680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take a look at the observed and expected joint effects. </a:t>
            </a:r>
          </a:p>
          <a:p>
            <a:r>
              <a:rPr lang="en-US" dirty="0" smtClean="0"/>
              <a:t>We should ask ourselves the following questions.</a:t>
            </a:r>
          </a:p>
          <a:p>
            <a:endParaRPr lang="en-US" dirty="0" smtClean="0"/>
          </a:p>
          <a:p>
            <a:r>
              <a:rPr lang="en-US" dirty="0" smtClean="0"/>
              <a:t>What are the individual</a:t>
            </a:r>
            <a:r>
              <a:rPr lang="en-US" baseline="0" dirty="0" smtClean="0"/>
              <a:t> effects of A in the absence of B?</a:t>
            </a:r>
          </a:p>
          <a:p>
            <a:r>
              <a:rPr lang="en-US" baseline="0" dirty="0" smtClean="0"/>
              <a:t>What are the individual effects of B in the absence of A?</a:t>
            </a:r>
          </a:p>
          <a:p>
            <a:r>
              <a:rPr lang="en-US" baseline="0" dirty="0" smtClean="0"/>
              <a:t>What are the observed joint effects of A and B?</a:t>
            </a:r>
          </a:p>
          <a:p>
            <a:r>
              <a:rPr lang="en-US" baseline="0" dirty="0" smtClean="0"/>
              <a:t>What are the expected joint effects of A and B on Y in the absence of interaction?</a:t>
            </a:r>
          </a:p>
          <a:p>
            <a:r>
              <a:rPr lang="en-US" baseline="0" dirty="0" smtClean="0"/>
              <a:t>And finally, is the observed joint effect similar to the expected joint effect in the absence of the interaction?</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49</a:t>
            </a:fld>
            <a:endParaRPr lang="en-US"/>
          </a:p>
        </p:txBody>
      </p:sp>
    </p:spTree>
    <p:extLst>
      <p:ext uri="{BB962C8B-B14F-4D97-AF65-F5344CB8AC3E}">
        <p14:creationId xmlns:p14="http://schemas.microsoft.com/office/powerpoint/2010/main" val="308755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answer these questions from our study using the risk difference scale. </a:t>
            </a:r>
          </a:p>
          <a:p>
            <a:endParaRPr lang="en-US" baseline="0" dirty="0" smtClean="0"/>
          </a:p>
          <a:p>
            <a:r>
              <a:rPr lang="en-US" baseline="0" dirty="0" smtClean="0"/>
              <a:t>Number 1 - What is the individual effect of stressful life events on depression in absence of the short allele? Data from the 2x2 table shows that the risk difference is 0.07. </a:t>
            </a:r>
          </a:p>
          <a:p>
            <a:endParaRPr lang="en-US" baseline="0" dirty="0" smtClean="0"/>
          </a:p>
          <a:p>
            <a:r>
              <a:rPr lang="en-US" baseline="0" dirty="0" smtClean="0"/>
              <a:t>Number 2 </a:t>
            </a:r>
            <a:r>
              <a:rPr lang="mr-IN" baseline="0" dirty="0" smtClean="0"/>
              <a:t>–</a:t>
            </a:r>
            <a:r>
              <a:rPr lang="en-US" baseline="0" dirty="0" smtClean="0"/>
              <a:t> what is the individual effect of the short allele on depression in absence of stressful life events? Well it’s 0.10 minus 0.10 so the answer is 0. The allele does not independently increase the risk of depression.</a:t>
            </a:r>
          </a:p>
          <a:p>
            <a:endParaRPr lang="en-US" baseline="0" dirty="0" smtClean="0"/>
          </a:p>
          <a:p>
            <a:r>
              <a:rPr lang="en-US" baseline="0" dirty="0" smtClean="0"/>
              <a:t>Number 3 </a:t>
            </a:r>
            <a:r>
              <a:rPr lang="mr-IN" baseline="0" dirty="0" smtClean="0"/>
              <a:t>–</a:t>
            </a:r>
            <a:r>
              <a:rPr lang="en-US" baseline="0" dirty="0" smtClean="0"/>
              <a:t> What is the observed joint effect of both stressful life events and short allele on the risk of depression? People who had stressful life events and short alleles had a risk of 33%. People who had neither exposure had a risk of depression of 10%. So the observed joint effect is 0.33 </a:t>
            </a:r>
            <a:r>
              <a:rPr lang="mr-IN" baseline="0" dirty="0" smtClean="0"/>
              <a:t>–</a:t>
            </a:r>
            <a:r>
              <a:rPr lang="en-US" baseline="0" dirty="0" smtClean="0"/>
              <a:t> 0.10 which equals 0.23. </a:t>
            </a:r>
          </a:p>
          <a:p>
            <a:endParaRPr lang="en-US" baseline="0" dirty="0" smtClean="0"/>
          </a:p>
          <a:p>
            <a:r>
              <a:rPr lang="en-US" baseline="0" dirty="0" smtClean="0"/>
              <a:t>Number 4 </a:t>
            </a:r>
            <a:r>
              <a:rPr lang="mr-IN" baseline="0" dirty="0" smtClean="0"/>
              <a:t>–</a:t>
            </a:r>
            <a:r>
              <a:rPr lang="en-US" baseline="0" dirty="0" smtClean="0"/>
              <a:t> What is the expected joint effect of A and B in the absence of interaction? We can look at our responses above. The expected effect of stressful life events was 0.07. The expected effect of the short allele was 0. So the expected joint effect of both in the absence of interaction is 0.07 plus 0, which equals 0.07. </a:t>
            </a:r>
          </a:p>
          <a:p>
            <a:endParaRPr lang="en-US" baseline="0" dirty="0" smtClean="0"/>
          </a:p>
          <a:p>
            <a:r>
              <a:rPr lang="en-US" baseline="0" dirty="0" smtClean="0"/>
              <a:t>Number 5 </a:t>
            </a:r>
            <a:r>
              <a:rPr lang="mr-IN" baseline="0" dirty="0" smtClean="0"/>
              <a:t>–</a:t>
            </a:r>
            <a:r>
              <a:rPr lang="en-US" baseline="0" dirty="0" smtClean="0"/>
              <a:t> Is the observed joint effect similar to the expected joint effect in the absence of interaction? No, the observed is 0.23 but the expected is 0.07. Thus, this is an example of additive interaction or </a:t>
            </a:r>
            <a:r>
              <a:rPr lang="en-US" baseline="0" dirty="0" err="1" smtClean="0"/>
              <a:t>superadditivity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50</a:t>
            </a:fld>
            <a:endParaRPr lang="en-US"/>
          </a:p>
        </p:txBody>
      </p:sp>
    </p:spTree>
    <p:extLst>
      <p:ext uri="{BB962C8B-B14F-4D97-AF65-F5344CB8AC3E}">
        <p14:creationId xmlns:p14="http://schemas.microsoft.com/office/powerpoint/2010/main" val="17918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787358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answer these questions on the relative risk scale. </a:t>
            </a:r>
          </a:p>
          <a:p>
            <a:endParaRPr lang="en-US" dirty="0" smtClean="0"/>
          </a:p>
          <a:p>
            <a:r>
              <a:rPr lang="en-US" baseline="0" dirty="0" smtClean="0"/>
              <a:t>Number 1 </a:t>
            </a:r>
            <a:r>
              <a:rPr lang="mr-IN" baseline="0" dirty="0" smtClean="0"/>
              <a:t>–</a:t>
            </a:r>
            <a:r>
              <a:rPr lang="en-US" baseline="0" dirty="0" smtClean="0"/>
              <a:t> The individual effect of stressful life events in the absence of the short allele is 1.7. </a:t>
            </a:r>
          </a:p>
          <a:p>
            <a:endParaRPr lang="en-US" baseline="0" dirty="0" smtClean="0"/>
          </a:p>
          <a:p>
            <a:r>
              <a:rPr lang="en-US" baseline="0" dirty="0" smtClean="0"/>
              <a:t>Number 2 </a:t>
            </a:r>
            <a:r>
              <a:rPr lang="mr-IN" baseline="0" dirty="0" smtClean="0"/>
              <a:t>–</a:t>
            </a:r>
            <a:r>
              <a:rPr lang="en-US" baseline="0" dirty="0" smtClean="0"/>
              <a:t> The individual effect of the short allele in absence of stressful life events is 1.0. </a:t>
            </a:r>
          </a:p>
          <a:p>
            <a:endParaRPr lang="en-US" baseline="0" dirty="0" smtClean="0"/>
          </a:p>
          <a:p>
            <a:r>
              <a:rPr lang="en-US" baseline="0" dirty="0" smtClean="0"/>
              <a:t>Number 3 </a:t>
            </a:r>
            <a:r>
              <a:rPr lang="mr-IN" baseline="0" dirty="0" smtClean="0"/>
              <a:t>–</a:t>
            </a:r>
            <a:r>
              <a:rPr lang="en-US" baseline="0" dirty="0" smtClean="0"/>
              <a:t> The observed joint effect of stressful life events and the short allele is 0.33 divided by 0.10, which is 3.3. </a:t>
            </a:r>
          </a:p>
          <a:p>
            <a:endParaRPr lang="en-US" baseline="0" dirty="0" smtClean="0"/>
          </a:p>
          <a:p>
            <a:r>
              <a:rPr lang="en-US" baseline="0" dirty="0" smtClean="0"/>
              <a:t>Number 4 </a:t>
            </a:r>
            <a:r>
              <a:rPr lang="mr-IN" baseline="0" dirty="0" smtClean="0"/>
              <a:t>–</a:t>
            </a:r>
            <a:r>
              <a:rPr lang="en-US" baseline="0" dirty="0" smtClean="0"/>
              <a:t> The expected joint effect of A both exposures is 1.7 times 1.0, which is 1.7. </a:t>
            </a:r>
          </a:p>
          <a:p>
            <a:endParaRPr lang="en-US" baseline="0" dirty="0" smtClean="0"/>
          </a:p>
          <a:p>
            <a:r>
              <a:rPr lang="en-US" baseline="0" dirty="0" smtClean="0"/>
              <a:t>Number 5 </a:t>
            </a:r>
            <a:r>
              <a:rPr lang="mr-IN" baseline="0" dirty="0" smtClean="0"/>
              <a:t>–</a:t>
            </a:r>
            <a:r>
              <a:rPr lang="en-US" baseline="0" dirty="0" smtClean="0"/>
              <a:t> Is the observed joint effect similar to the expected joint effect in the absence of interaction? No, the observed joint effect is 3.3 but the expected joint effect is 1.7. Thus, this is an example of multiplicative interaction.</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51</a:t>
            </a:fld>
            <a:endParaRPr lang="en-US"/>
          </a:p>
        </p:txBody>
      </p:sp>
    </p:spTree>
    <p:extLst>
      <p:ext uri="{BB962C8B-B14F-4D97-AF65-F5344CB8AC3E}">
        <p14:creationId xmlns:p14="http://schemas.microsoft.com/office/powerpoint/2010/main" val="1681992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just saying that the</a:t>
            </a:r>
            <a:r>
              <a:rPr lang="en-US" baseline="0" dirty="0" smtClean="0"/>
              <a:t> observed risk difference or relative risk is different from the expected is not very helpful. We can then calculate the interaction magnitude, which shows how big the interaction is on each of these scales. </a:t>
            </a:r>
          </a:p>
          <a:p>
            <a:endParaRPr lang="en-US" baseline="0" dirty="0" smtClean="0"/>
          </a:p>
          <a:p>
            <a:r>
              <a:rPr lang="en-US" baseline="0" dirty="0" smtClean="0"/>
              <a:t>To calculate the interaction contrast on the risk difference scale, we subtract the expected joint effect from the observed joint effect to estimate how much of the effect is due to the interaction. In this case, it’s 0.23 minus 0.07, which gives us 0.16. </a:t>
            </a:r>
          </a:p>
          <a:p>
            <a:endParaRPr lang="en-US" baseline="0" dirty="0" smtClean="0"/>
          </a:p>
          <a:p>
            <a:r>
              <a:rPr lang="en-US" baseline="0" dirty="0" smtClean="0"/>
              <a:t>Similarly on the risk ratio scale, we can calculate the interaction contrast ratio. We divide the expected joint effect by the observed joint effect. In this case, it’s 3.3 divided by 1.7, which gives 1.9.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52</a:t>
            </a:fld>
            <a:endParaRPr lang="en-US"/>
          </a:p>
        </p:txBody>
      </p:sp>
    </p:spTree>
    <p:extLst>
      <p:ext uri="{BB962C8B-B14F-4D97-AF65-F5344CB8AC3E}">
        <p14:creationId xmlns:p14="http://schemas.microsoft.com/office/powerpoint/2010/main" val="1689632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is the interaction contrast related to the RERI? </a:t>
            </a:r>
          </a:p>
          <a:p>
            <a:endParaRPr lang="en-US" baseline="0" dirty="0" smtClean="0"/>
          </a:p>
          <a:p>
            <a:r>
              <a:rPr lang="en-US" baseline="0" dirty="0" smtClean="0"/>
              <a:t>It’s the same for the relative scale!</a:t>
            </a:r>
          </a:p>
          <a:p>
            <a:endParaRPr lang="en-US" baseline="0" dirty="0" smtClean="0"/>
          </a:p>
          <a:p>
            <a:r>
              <a:rPr lang="en-US" baseline="0" dirty="0" smtClean="0"/>
              <a:t>On the risk difference scale, we calculated the </a:t>
            </a:r>
            <a:r>
              <a:rPr lang="en-US" baseline="0" dirty="0" err="1" smtClean="0"/>
              <a:t>interactino</a:t>
            </a:r>
            <a:r>
              <a:rPr lang="en-US" baseline="0" dirty="0" smtClean="0"/>
              <a:t> contrast to be 0.23 </a:t>
            </a:r>
            <a:r>
              <a:rPr lang="mr-IN" baseline="0" dirty="0" smtClean="0"/>
              <a:t>–</a:t>
            </a:r>
            <a:r>
              <a:rPr lang="en-US" baseline="0" dirty="0" smtClean="0"/>
              <a:t> 0.07 which is equal to 0.16</a:t>
            </a:r>
          </a:p>
          <a:p>
            <a:endParaRPr lang="en-US" baseline="0" dirty="0" smtClean="0"/>
          </a:p>
          <a:p>
            <a:r>
              <a:rPr lang="en-US" baseline="0" dirty="0" smtClean="0"/>
              <a:t>Using the formula for RERI for the risk difference scale, we take the risk from both exposures, subtract the risks from each exposure in the absence of the other, and add the risk in absence of both exposures. 0.33 minus 0.17 minus 0.10 plus 0.10, which gives 0.16</a:t>
            </a:r>
          </a:p>
          <a:p>
            <a:r>
              <a:rPr lang="en-US" baseline="0" dirty="0" smtClean="0"/>
              <a:t/>
            </a:r>
            <a:br>
              <a:rPr lang="en-US" baseline="0" dirty="0" smtClean="0"/>
            </a:br>
            <a:r>
              <a:rPr lang="en-US" baseline="0" dirty="0" smtClean="0"/>
              <a:t>On the relative risk scale, the interaction contrast ratio was 3.3 divided by 1.7, which is 1.9</a:t>
            </a:r>
          </a:p>
          <a:p>
            <a:endParaRPr lang="en-US" baseline="0" dirty="0" smtClean="0"/>
          </a:p>
          <a:p>
            <a:r>
              <a:rPr lang="en-US" baseline="0" dirty="0" smtClean="0"/>
              <a:t>Using the formula for RERI from the relative risk scale, we take the relative risk from both exposures and divide by the product of the risks of each exposure in the absence of the other. 3.3 divided by 1.0 times 1.7, which is 1.9</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53</a:t>
            </a:fld>
            <a:endParaRPr lang="en-US"/>
          </a:p>
        </p:txBody>
      </p:sp>
    </p:spTree>
    <p:extLst>
      <p:ext uri="{BB962C8B-B14F-4D97-AF65-F5344CB8AC3E}">
        <p14:creationId xmlns:p14="http://schemas.microsoft.com/office/powerpoint/2010/main" val="2106107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54</a:t>
            </a:fld>
            <a:endParaRPr lang="en-US"/>
          </a:p>
        </p:txBody>
      </p:sp>
    </p:spTree>
    <p:extLst>
      <p:ext uri="{BB962C8B-B14F-4D97-AF65-F5344CB8AC3E}">
        <p14:creationId xmlns:p14="http://schemas.microsoft.com/office/powerpoint/2010/main" val="129042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Today, we will focus on the following learning objectives. </a:t>
            </a:r>
          </a:p>
          <a:p>
            <a:endParaRPr lang="en-US" dirty="0" smtClean="0"/>
          </a:p>
          <a:p>
            <a:r>
              <a:rPr lang="en-US" dirty="0" smtClean="0">
                <a:latin typeface="Arial" panose="020B0604020202020204" pitchFamily="34" charset="0"/>
                <a:cs typeface="Arial" panose="020B0604020202020204" pitchFamily="34" charset="0"/>
              </a:rPr>
              <a:t>First, we will review what</a:t>
            </a:r>
            <a:r>
              <a:rPr lang="en-US" baseline="0" dirty="0" smtClean="0">
                <a:latin typeface="Arial" panose="020B0604020202020204" pitchFamily="34" charset="0"/>
                <a:cs typeface="Arial" panose="020B0604020202020204" pitchFamily="34" charset="0"/>
              </a:rPr>
              <a:t> effect modification is.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Then, we will describe common methods to assess effect modification, including stratification, comparing expected vs. observed joint effects, and graphic representation. We will also discuss estimating interaction magnitude and statistical tests for interaction.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And finally, we will review the concept of biologic interaction, both under the sufficient cause approach and the counterfactual approach.</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5969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this is the first of two lectures on this topic, next week, we will cover attributable fractions and other indices, and discuss ways to present results of interaction and effect modification,.</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7</a:t>
            </a:fld>
            <a:endParaRPr lang="en-US"/>
          </a:p>
        </p:txBody>
      </p:sp>
    </p:spTree>
    <p:extLst>
      <p:ext uri="{BB962C8B-B14F-4D97-AF65-F5344CB8AC3E}">
        <p14:creationId xmlns:p14="http://schemas.microsoft.com/office/powerpoint/2010/main" val="9027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smtClean="0"/>
              <a:t>Let’s first review</a:t>
            </a:r>
            <a:r>
              <a:rPr lang="en-US" baseline="0" dirty="0" smtClean="0"/>
              <a:t> the concept of effect modification,.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2/13/18</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5912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 prior</a:t>
            </a:r>
            <a:r>
              <a:rPr lang="en-US" baseline="0" dirty="0" smtClean="0"/>
              <a:t> examples and studies, we’ve focused on the causal effect in the entire study population of interest. But, it’s important to remember that there is no one </a:t>
            </a:r>
            <a:r>
              <a:rPr lang="en-US" dirty="0" smtClean="0"/>
              <a:t>causal effect of interest. </a:t>
            </a:r>
          </a:p>
          <a:p>
            <a:endParaRPr lang="en-US" dirty="0" smtClean="0"/>
          </a:p>
          <a:p>
            <a:r>
              <a:rPr lang="en-US" dirty="0" smtClean="0"/>
              <a:t>The decision to calculate causal effects in the whole population or certain subgroups depends on your</a:t>
            </a:r>
            <a:r>
              <a:rPr lang="en-US" baseline="0" dirty="0" smtClean="0"/>
              <a:t> goals for inference. </a:t>
            </a:r>
          </a:p>
          <a:p>
            <a:endParaRPr lang="en-US" baseline="0" dirty="0" smtClean="0"/>
          </a:p>
          <a:p>
            <a:r>
              <a:rPr lang="en-US" baseline="0" dirty="0" smtClean="0"/>
              <a:t>For example, if you’re considering a public health intervention of a tax on sugary beverages, you may be interested in the average causal effect in all of San Francisco but you may also want to know if certain subgroups, for example, low-income populations or racial/ethnic minority groups or children might be affected differently. If you’re testing the effects of a drug on systolic blood pressure, you may be interested in knowing whether the effect is different among men or women, or among younger vs. older patients. </a:t>
            </a:r>
          </a:p>
          <a:p>
            <a:r>
              <a:rPr lang="en-US" baseline="0" dirty="0" smtClean="0"/>
              <a:t/>
            </a:r>
            <a:br>
              <a:rPr lang="en-US" baseline="0" dirty="0" smtClean="0"/>
            </a:br>
            <a:r>
              <a:rPr lang="en-US" baseline="0" dirty="0" smtClean="0"/>
              <a:t>The data in this Table comes from the Hernan and Robins textbook and is an example of heart transplant, A, on death, Y, in 20 individuals. In this unique example, we see each individual’s two counterfactual outcomes. Y superscript 0 is the outcome if they had not received the heart transplant. Y superscript 1 is the outcome if they had received the heart transplant.</a:t>
            </a:r>
          </a:p>
          <a:p>
            <a:endParaRPr lang="en-US" baseline="0" dirty="0" smtClean="0"/>
          </a:p>
          <a:p>
            <a:r>
              <a:rPr lang="en-US" baseline="0" dirty="0" smtClean="0"/>
              <a:t>To compute the average causal effect, we need two pieces of data. First, we need the probability of death if everyone had received treatment. In this data set, there would be 10 deaths out of 20 individuals, so the risk if everyone had been exposed is 0.5. The second piece of data we need is the probability of death if everyone had been unexposed. In this data set, there would be 10 deaths out of 20 individuals, so the risk if everyone had been unexposed is 0.5. </a:t>
            </a:r>
            <a:br>
              <a:rPr lang="en-US" baseline="0" dirty="0" smtClean="0"/>
            </a:br>
            <a:endParaRPr lang="en-US" baseline="0" dirty="0" smtClean="0"/>
          </a:p>
          <a:p>
            <a:r>
              <a:rPr lang="en-US" baseline="0" dirty="0" smtClean="0"/>
              <a:t>Now we can calculate the causal risk ratio, which is 0.5 divided by 0.5 or 1. This means there is no causal effect of heart transplant on the risk of death on the multiplicative scale.. </a:t>
            </a:r>
          </a:p>
          <a:p>
            <a:endParaRPr lang="en-US" baseline="0" dirty="0" smtClean="0"/>
          </a:p>
          <a:p>
            <a:r>
              <a:rPr lang="en-US" baseline="0" dirty="0" smtClean="0"/>
              <a:t>We can also calculate the causal risk difference, which is 0.5 minus 0.5 or 0. This means there is no causal effect of heart transplant on the risk of death on the additive scale.</a:t>
            </a:r>
          </a:p>
          <a:p>
            <a:endParaRPr lang="en-US" baseline="0" dirty="0" smtClean="0"/>
          </a:p>
        </p:txBody>
      </p:sp>
      <p:sp>
        <p:nvSpPr>
          <p:cNvPr id="4" name="Slide Number Placeholder 3"/>
          <p:cNvSpPr>
            <a:spLocks noGrp="1"/>
          </p:cNvSpPr>
          <p:nvPr>
            <p:ph type="sldNum" sz="quarter" idx="10"/>
          </p:nvPr>
        </p:nvSpPr>
        <p:spPr/>
        <p:txBody>
          <a:bodyPr/>
          <a:lstStyle/>
          <a:p>
            <a:fld id="{2E524BC4-FDE0-441D-843A-AA9EC17FAFAB}" type="slidenum">
              <a:rPr lang="en-US" smtClean="0"/>
              <a:t>9</a:t>
            </a:fld>
            <a:endParaRPr lang="en-US"/>
          </a:p>
        </p:txBody>
      </p:sp>
    </p:spTree>
    <p:extLst>
      <p:ext uri="{BB962C8B-B14F-4D97-AF65-F5344CB8AC3E}">
        <p14:creationId xmlns:p14="http://schemas.microsoft.com/office/powerpoint/2010/main" val="136124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ternal Co-branding Titl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02009C1-3391-9142-BA9C-8A708B42167E}"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3240213"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3665919" y="752601"/>
            <a:ext cx="1982948"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6" name="TextBox 5"/>
            <p:cNvSpPr txBox="1"/>
            <p:nvPr userDrawn="1"/>
          </p:nvSpPr>
          <p:spPr bwMode="auto">
            <a:xfrm>
              <a:off x="2785238" y="912373"/>
              <a:ext cx="1451412" cy="304699"/>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prstClr val="white"/>
                  </a:solidFill>
                  <a:latin typeface="Arial"/>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3" y="742960"/>
            <a:ext cx="1867516" cy="910729"/>
          </a:xfrm>
          <a:prstGeom prst="rect">
            <a:avLst/>
          </a:prstGeom>
        </p:spPr>
      </p:pic>
    </p:spTree>
    <p:extLst>
      <p:ext uri="{BB962C8B-B14F-4D97-AF65-F5344CB8AC3E}">
        <p14:creationId xmlns:p14="http://schemas.microsoft.com/office/powerpoint/2010/main" val="398818547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Image4">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ltGray">
          <a:xfrm>
            <a:off x="486834" y="366714"/>
            <a:ext cx="9146117"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4DE5E100-29D1-2943-A661-1590680349E4}"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4834" y="4044820"/>
            <a:ext cx="8638117"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24168046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5">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bwMode="ltGray">
          <a:xfrm>
            <a:off x="486834" y="366714"/>
            <a:ext cx="9146117"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A3CED39-F594-FC45-AFB2-CF28395776F0}"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2468" y="4046607"/>
            <a:ext cx="8629651"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317690264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12192000" cy="6858000"/>
          </a:xfrm>
          <a:prstGeom prst="rect">
            <a:avLst/>
          </a:prstGeom>
        </p:spPr>
      </p:pic>
      <p:sp>
        <p:nvSpPr>
          <p:cNvPr id="6" name="Rectangle 5"/>
          <p:cNvSpPr/>
          <p:nvPr userDrawn="1"/>
        </p:nvSpPr>
        <p:spPr bwMode="invGray">
          <a:xfrm>
            <a:off x="0" y="-1"/>
            <a:ext cx="12192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16"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E1571B1A-C087-EB42-B764-5EA21062117E}" type="datetime1">
              <a:rPr lang="en-US" smtClean="0">
                <a:solidFill>
                  <a:srgbClr val="FFFFFF"/>
                </a:solidFill>
              </a:rPr>
              <a:t>2/13/18</a:t>
            </a:fld>
            <a:endParaRPr lang="en-US" dirty="0">
              <a:solidFill>
                <a:srgbClr val="FFFFFF"/>
              </a:solidFill>
            </a:endParaRPr>
          </a:p>
        </p:txBody>
      </p:sp>
      <p:sp>
        <p:nvSpPr>
          <p:cNvPr id="17"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endParaRPr lang="en-US" dirty="0">
              <a:solidFill>
                <a:srgbClr val="FFFFFF"/>
              </a:solidFill>
            </a:endParaRPr>
          </a:p>
        </p:txBody>
      </p:sp>
      <p:sp>
        <p:nvSpPr>
          <p:cNvPr id="18"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solidFill>
                  <a:srgbClr val="FFFFFF"/>
                </a:solidFill>
              </a:rPr>
              <a:pPr/>
              <a:t>‹#›</a:t>
            </a:fld>
            <a:endParaRPr lang="en-US" dirty="0">
              <a:solidFill>
                <a:srgbClr val="FFFFFF"/>
              </a:solidFill>
            </a:endParaRPr>
          </a:p>
        </p:txBody>
      </p:sp>
      <p:cxnSp>
        <p:nvCxnSpPr>
          <p:cNvPr id="19" name="Straight Connector 18"/>
          <p:cNvCxnSpPr/>
          <p:nvPr/>
        </p:nvCxnSpPr>
        <p:spPr>
          <a:xfrm>
            <a:off x="486834" y="6250080"/>
            <a:ext cx="11218333"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cxnSp>
        <p:nvCxnSpPr>
          <p:cNvPr id="13" name="Straight Connector 12"/>
          <p:cNvCxnSpPr/>
          <p:nvPr userDrawn="1"/>
        </p:nvCxnSpPr>
        <p:spPr>
          <a:xfrm>
            <a:off x="486834" y="6250080"/>
            <a:ext cx="11218333"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hasCustomPrompt="1"/>
          </p:nvPr>
        </p:nvSpPr>
        <p:spPr>
          <a:xfrm>
            <a:off x="461779" y="2249896"/>
            <a:ext cx="10786535"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860441" y="4083341"/>
            <a:ext cx="11100731"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10841566" y="6392865"/>
            <a:ext cx="1065751"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251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779" y="1208005"/>
            <a:ext cx="10786535" cy="3416320"/>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860441" y="4921541"/>
            <a:ext cx="11100731"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1DA6BB0E-51DA-B944-9F78-227214B7ECF4}" type="datetime1">
              <a:rPr lang="en-US" smtClean="0">
                <a:solidFill>
                  <a:srgbClr val="052049"/>
                </a:solidFill>
              </a:rPr>
              <a:t>2/13/18</a:t>
            </a:fld>
            <a:endParaRPr lang="en-US" dirty="0">
              <a:solidFill>
                <a:srgbClr val="052049"/>
              </a:solidFill>
            </a:endParaRP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0036985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F0D4BF0B-1178-884D-B739-E14E62F4ADD0}" type="datetime1">
              <a:rPr lang="en-US" smtClean="0">
                <a:solidFill>
                  <a:srgbClr val="052049"/>
                </a:solidFill>
              </a:rPr>
              <a:t>2/13/18</a:t>
            </a:fld>
            <a:endParaRPr lang="en-US" dirty="0">
              <a:solidFill>
                <a:srgbClr val="052049"/>
              </a:solidFill>
            </a:endParaRP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6162506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881833" y="202179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850969" y="1563684"/>
            <a:ext cx="10782895"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2/13/18</a:t>
            </a:fld>
            <a:endParaRPr lang="en-US" dirty="0">
              <a:solidFill>
                <a:srgbClr val="052049"/>
              </a:solidFill>
            </a:endParaRP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79022942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5" y="433999"/>
            <a:ext cx="10773833"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881953" y="1562634"/>
            <a:ext cx="5319183"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854750" y="1013951"/>
            <a:ext cx="10770193"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6510170" y="1556703"/>
            <a:ext cx="5350932"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B69561C-7313-AA46-A8AD-01431DDC9D88}" type="datetime1">
              <a:rPr lang="en-US" smtClean="0">
                <a:solidFill>
                  <a:srgbClr val="052049"/>
                </a:solidFill>
              </a:rPr>
              <a:t>2/13/18</a:t>
            </a:fld>
            <a:endParaRPr lang="en-US" dirty="0">
              <a:solidFill>
                <a:srgbClr val="052049"/>
              </a:solidFill>
            </a:endParaRPr>
          </a:p>
        </p:txBody>
      </p:sp>
      <p:sp>
        <p:nvSpPr>
          <p:cNvPr id="11"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2"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42704952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5" y="434801"/>
            <a:ext cx="10773833"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853762" y="1011992"/>
            <a:ext cx="10770193"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1A74D9F5-13C6-7F4C-9CF0-6C9BC33D44E1}" type="datetime1">
              <a:rPr lang="en-US" smtClean="0">
                <a:solidFill>
                  <a:srgbClr val="052049"/>
                </a:solidFill>
              </a:rPr>
              <a:t>2/13/18</a:t>
            </a:fld>
            <a:endParaRPr lang="en-US" dirty="0">
              <a:solidFill>
                <a:srgbClr val="052049"/>
              </a:solidFill>
            </a:endParaRPr>
          </a:p>
        </p:txBody>
      </p:sp>
      <p:sp>
        <p:nvSpPr>
          <p:cNvPr id="8"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95711182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A4DAC31-ABCA-AA40-8C20-39503C4BE8E3}" type="datetime1">
              <a:rPr lang="en-US" smtClean="0">
                <a:solidFill>
                  <a:srgbClr val="052049"/>
                </a:solidFill>
              </a:rPr>
              <a:t>2/13/18</a:t>
            </a:fld>
            <a:endParaRPr lang="en-US" dirty="0">
              <a:solidFill>
                <a:srgbClr val="052049"/>
              </a:solidFill>
            </a:endParaRPr>
          </a:p>
        </p:txBody>
      </p:sp>
      <p:sp>
        <p:nvSpPr>
          <p:cNvPr id="6"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7"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42831254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12192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EDBD4BCE-5C06-244A-B21F-9F77A98C39A7}" type="datetime1">
              <a:rPr lang="en-US" smtClean="0">
                <a:solidFill>
                  <a:srgbClr val="052049"/>
                </a:solidFill>
              </a:rPr>
              <a:t>2/13/18</a:t>
            </a:fld>
            <a:endParaRPr lang="en-US" dirty="0">
              <a:solidFill>
                <a:srgbClr val="052049"/>
              </a:solidFill>
            </a:endParaRPr>
          </a:p>
        </p:txBody>
      </p:sp>
      <p:sp>
        <p:nvSpPr>
          <p:cNvPr id="8"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0345768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ternal Co-branding White Titl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B1AC2164-0207-174B-998D-647BF54CD19D}" type="datetime1">
              <a:rPr lang="en-US" smtClean="0">
                <a:solidFill>
                  <a:srgbClr val="052049"/>
                </a:solidFill>
              </a:rPr>
              <a:t>2/13/18</a:t>
            </a:fld>
            <a:endParaRPr lang="en-US" dirty="0">
              <a:solidFill>
                <a:srgbClr val="052049"/>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3240213"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3665919" y="752601"/>
            <a:ext cx="1982948"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6" name="TextBox 5"/>
            <p:cNvSpPr txBox="1"/>
            <p:nvPr userDrawn="1"/>
          </p:nvSpPr>
          <p:spPr bwMode="auto">
            <a:xfrm>
              <a:off x="2785238" y="912373"/>
              <a:ext cx="1451412" cy="304699"/>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rgbClr val="052049"/>
                  </a:solidFill>
                  <a:latin typeface="Arial"/>
                </a:rPr>
                <a:t>Partner Logo</a:t>
              </a:r>
            </a:p>
          </p:txBody>
        </p:sp>
      </p:grpSp>
      <p:pic>
        <p:nvPicPr>
          <p:cNvPr id="13" name="Picture 12" descr="UCSF_sig_navy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822" y="739446"/>
            <a:ext cx="1851897" cy="903111"/>
          </a:xfrm>
          <a:prstGeom prst="rect">
            <a:avLst/>
          </a:prstGeom>
        </p:spPr>
      </p:pic>
    </p:spTree>
    <p:extLst>
      <p:ext uri="{BB962C8B-B14F-4D97-AF65-F5344CB8AC3E}">
        <p14:creationId xmlns:p14="http://schemas.microsoft.com/office/powerpoint/2010/main" val="1087573212"/>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66626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with Logo">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4840729" y="2701523"/>
            <a:ext cx="2814155" cy="1378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8051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with Quote">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877811" y="639525"/>
            <a:ext cx="8272888"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4" y="3414216"/>
            <a:ext cx="2004241" cy="977406"/>
          </a:xfrm>
          <a:prstGeom prst="rect">
            <a:avLst/>
          </a:prstGeom>
        </p:spPr>
      </p:pic>
    </p:spTree>
    <p:extLst>
      <p:ext uri="{BB962C8B-B14F-4D97-AF65-F5344CB8AC3E}">
        <p14:creationId xmlns:p14="http://schemas.microsoft.com/office/powerpoint/2010/main" val="39398982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osing with Coll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 y="3818375"/>
            <a:ext cx="5613691"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 y="1"/>
            <a:ext cx="12192005"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39841" y="1611152"/>
            <a:ext cx="585215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465378" y="4336064"/>
            <a:ext cx="6726623" cy="2521936"/>
          </a:xfrm>
          <a:prstGeom prst="rect">
            <a:avLst/>
          </a:prstGeom>
        </p:spPr>
      </p:pic>
      <p:sp>
        <p:nvSpPr>
          <p:cNvPr id="16" name="Rectangle 15"/>
          <p:cNvSpPr/>
          <p:nvPr userDrawn="1"/>
        </p:nvSpPr>
        <p:spPr bwMode="auto">
          <a:xfrm>
            <a:off x="3630804" y="1611152"/>
            <a:ext cx="4901184"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5770020" y="2924450"/>
            <a:ext cx="2964373" cy="89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65341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B17F6F6-1507-D740-A0E8-363A5C67091C}" type="datetime1">
              <a:rPr lang="en-US" smtClean="0"/>
              <a:t>2/13/18</a:t>
            </a:fld>
            <a:endParaRPr lang="en-US" dirty="0"/>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5" name="Picture 14"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92913580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37BCC5D6-6CE9-9A42-B35B-AAD75BA56C21}"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3" y="742960"/>
            <a:ext cx="1867516" cy="910729"/>
          </a:xfrm>
          <a:prstGeom prst="rect">
            <a:avLst/>
          </a:prstGeom>
        </p:spPr>
      </p:pic>
    </p:spTree>
    <p:extLst>
      <p:ext uri="{BB962C8B-B14F-4D97-AF65-F5344CB8AC3E}">
        <p14:creationId xmlns:p14="http://schemas.microsoft.com/office/powerpoint/2010/main" val="288925063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nal Co-branding Titl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39"/>
            <a:ext cx="8794293"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3436979"/>
            <a:ext cx="876002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E90B18-CCD8-CA40-BE53-C195E33ED10D}"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6951" y="4350041"/>
            <a:ext cx="8636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5" name="TextBox 4"/>
          <p:cNvSpPr txBox="1"/>
          <p:nvPr userDrawn="1"/>
        </p:nvSpPr>
        <p:spPr bwMode="auto">
          <a:xfrm>
            <a:off x="6502401" y="756611"/>
            <a:ext cx="2084691" cy="461665"/>
          </a:xfrm>
          <a:prstGeom prst="rect">
            <a:avLst/>
          </a:prstGeom>
          <a:noFill/>
          <a:ln w="19050" algn="ctr">
            <a:noFill/>
            <a:miter lim="800000"/>
            <a:headEnd/>
            <a:tailEnd/>
          </a:ln>
        </p:spPr>
        <p:txBody>
          <a:bodyPr wrap="square" lIns="0" tIns="0" rIns="0" bIns="0" rtlCol="0">
            <a:spAutoFit/>
          </a:bodyPr>
          <a:lstStyle/>
          <a:p>
            <a:r>
              <a:rPr lang="en-US" sz="1000" dirty="0" smtClean="0">
                <a:solidFill>
                  <a:prstClr val="white"/>
                </a:solidFill>
                <a:latin typeface="Arial"/>
              </a:rPr>
              <a:t>UCSF Helen Diller Family</a:t>
            </a:r>
          </a:p>
          <a:p>
            <a:r>
              <a:rPr lang="en-US" sz="1000" dirty="0" smtClean="0">
                <a:solidFill>
                  <a:prstClr val="white"/>
                </a:solidFill>
                <a:latin typeface="Arial"/>
              </a:rPr>
              <a:t>Comprehensive </a:t>
            </a:r>
            <a:br>
              <a:rPr lang="en-US" sz="1000" dirty="0" smtClean="0">
                <a:solidFill>
                  <a:prstClr val="white"/>
                </a:solidFill>
                <a:latin typeface="Arial"/>
              </a:rPr>
            </a:br>
            <a:r>
              <a:rPr lang="en-US" sz="1000" dirty="0" smtClean="0">
                <a:solidFill>
                  <a:prstClr val="white"/>
                </a:solidFill>
                <a:latin typeface="Arial"/>
              </a:rPr>
              <a:t>Cancer Center</a:t>
            </a:r>
          </a:p>
        </p:txBody>
      </p:sp>
      <p:cxnSp>
        <p:nvCxnSpPr>
          <p:cNvPr id="7" name="Straight Connector 6"/>
          <p:cNvCxnSpPr/>
          <p:nvPr userDrawn="1"/>
        </p:nvCxnSpPr>
        <p:spPr>
          <a:xfrm>
            <a:off x="8587092"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8918633" y="756611"/>
            <a:ext cx="1090440" cy="307777"/>
          </a:xfrm>
          <a:prstGeom prst="rect">
            <a:avLst/>
          </a:prstGeom>
          <a:noFill/>
          <a:ln w="19050" algn="ctr">
            <a:noFill/>
            <a:miter lim="800000"/>
            <a:headEnd/>
            <a:tailEnd/>
          </a:ln>
        </p:spPr>
        <p:txBody>
          <a:bodyPr wrap="square" lIns="0" tIns="0" rIns="0" bIns="0" rtlCol="0">
            <a:spAutoFit/>
          </a:bodyPr>
          <a:lstStyle/>
          <a:p>
            <a:r>
              <a:rPr lang="en-US" sz="1000" dirty="0" smtClean="0">
                <a:solidFill>
                  <a:prstClr val="white"/>
                </a:solidFill>
                <a:latin typeface="Arial"/>
              </a:rPr>
              <a:t>UCSF School</a:t>
            </a:r>
            <a:br>
              <a:rPr lang="en-US" sz="1000" dirty="0" smtClean="0">
                <a:solidFill>
                  <a:prstClr val="white"/>
                </a:solidFill>
                <a:latin typeface="Arial"/>
              </a:rPr>
            </a:br>
            <a:r>
              <a:rPr lang="en-US" sz="1000" dirty="0" smtClean="0">
                <a:solidFill>
                  <a:prstClr val="white"/>
                </a:solidFill>
                <a:latin typeface="Arial"/>
              </a:rPr>
              <a:t>of Medicine</a:t>
            </a:r>
          </a:p>
        </p:txBody>
      </p:sp>
      <p:cxnSp>
        <p:nvCxnSpPr>
          <p:cNvPr id="13" name="Straight Connector 12"/>
          <p:cNvCxnSpPr/>
          <p:nvPr userDrawn="1"/>
        </p:nvCxnSpPr>
        <p:spPr>
          <a:xfrm>
            <a:off x="10094048"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10403841" y="756611"/>
            <a:ext cx="1301327" cy="307777"/>
          </a:xfrm>
          <a:prstGeom prst="rect">
            <a:avLst/>
          </a:prstGeom>
          <a:noFill/>
          <a:ln w="19050" algn="ctr">
            <a:noFill/>
            <a:miter lim="800000"/>
            <a:headEnd/>
            <a:tailEnd/>
          </a:ln>
        </p:spPr>
        <p:txBody>
          <a:bodyPr wrap="square" lIns="0" tIns="0" rIns="0" bIns="0" rtlCol="0">
            <a:spAutoFit/>
          </a:bodyPr>
          <a:lstStyle/>
          <a:p>
            <a:r>
              <a:rPr lang="en-US" sz="1000" dirty="0" smtClean="0">
                <a:solidFill>
                  <a:prstClr val="white"/>
                </a:solidFill>
                <a:latin typeface="Arial"/>
              </a:rPr>
              <a:t>AIDS Research Institute at UCSF</a:t>
            </a:r>
          </a:p>
        </p:txBody>
      </p:sp>
      <p:pic>
        <p:nvPicPr>
          <p:cNvPr id="16" name="Picture 1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3" y="742960"/>
            <a:ext cx="1867516" cy="910729"/>
          </a:xfrm>
          <a:prstGeom prst="rect">
            <a:avLst/>
          </a:prstGeom>
        </p:spPr>
      </p:pic>
    </p:spTree>
    <p:extLst>
      <p:ext uri="{BB962C8B-B14F-4D97-AF65-F5344CB8AC3E}">
        <p14:creationId xmlns:p14="http://schemas.microsoft.com/office/powerpoint/2010/main" val="260966808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D48F992-ABEC-A540-88A8-02DEDBC504BC}"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5" name="Picture 14" descr="UCSF_sig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187224146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nal Cobranding with Imag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E4D703A-ABB6-EE4B-8BA7-A053A8D0F701}"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12" name="TextBox 11"/>
          <p:cNvSpPr txBox="1"/>
          <p:nvPr userDrawn="1"/>
        </p:nvSpPr>
        <p:spPr bwMode="auto">
          <a:xfrm>
            <a:off x="5047324" y="756610"/>
            <a:ext cx="1793537" cy="415498"/>
          </a:xfrm>
          <a:prstGeom prst="rect">
            <a:avLst/>
          </a:prstGeom>
          <a:noFill/>
          <a:ln w="19050" algn="ctr">
            <a:noFill/>
            <a:miter lim="800000"/>
            <a:headEnd/>
            <a:tailEnd/>
          </a:ln>
        </p:spPr>
        <p:txBody>
          <a:bodyPr wrap="square" lIns="0" tIns="0" rIns="0" bIns="0" rtlCol="0">
            <a:spAutoFit/>
          </a:bodyPr>
          <a:lstStyle/>
          <a:p>
            <a:r>
              <a:rPr lang="en-US" sz="900" dirty="0" smtClean="0">
                <a:solidFill>
                  <a:prstClr val="white"/>
                </a:solidFill>
                <a:latin typeface="Arial"/>
              </a:rPr>
              <a:t>UCSF Helen Diller Family</a:t>
            </a:r>
          </a:p>
          <a:p>
            <a:r>
              <a:rPr lang="en-US" sz="900" dirty="0" smtClean="0">
                <a:solidFill>
                  <a:prstClr val="white"/>
                </a:solidFill>
                <a:latin typeface="Arial"/>
              </a:rPr>
              <a:t>Comprehensive </a:t>
            </a:r>
            <a:br>
              <a:rPr lang="en-US" sz="900" dirty="0" smtClean="0">
                <a:solidFill>
                  <a:prstClr val="white"/>
                </a:solidFill>
                <a:latin typeface="Arial"/>
              </a:rPr>
            </a:br>
            <a:r>
              <a:rPr lang="en-US" sz="900" dirty="0" smtClean="0">
                <a:solidFill>
                  <a:prstClr val="white"/>
                </a:solidFill>
                <a:latin typeface="Arial"/>
              </a:rPr>
              <a:t>Cancer Center</a:t>
            </a:r>
          </a:p>
        </p:txBody>
      </p:sp>
      <p:cxnSp>
        <p:nvCxnSpPr>
          <p:cNvPr id="14" name="Straight Connector 13"/>
          <p:cNvCxnSpPr/>
          <p:nvPr userDrawn="1"/>
        </p:nvCxnSpPr>
        <p:spPr>
          <a:xfrm>
            <a:off x="6853431"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7063818" y="756611"/>
            <a:ext cx="1020039" cy="276999"/>
          </a:xfrm>
          <a:prstGeom prst="rect">
            <a:avLst/>
          </a:prstGeom>
          <a:noFill/>
          <a:ln w="19050" algn="ctr">
            <a:noFill/>
            <a:miter lim="800000"/>
            <a:headEnd/>
            <a:tailEnd/>
          </a:ln>
        </p:spPr>
        <p:txBody>
          <a:bodyPr wrap="square" lIns="0" tIns="0" rIns="0" bIns="0" rtlCol="0">
            <a:spAutoFit/>
          </a:bodyPr>
          <a:lstStyle/>
          <a:p>
            <a:r>
              <a:rPr lang="en-US" sz="900" dirty="0" smtClean="0">
                <a:solidFill>
                  <a:prstClr val="white"/>
                </a:solidFill>
                <a:latin typeface="Arial"/>
              </a:rPr>
              <a:t>UCSF School</a:t>
            </a:r>
            <a:br>
              <a:rPr lang="en-US" sz="900" dirty="0" smtClean="0">
                <a:solidFill>
                  <a:prstClr val="white"/>
                </a:solidFill>
                <a:latin typeface="Arial"/>
              </a:rPr>
            </a:br>
            <a:r>
              <a:rPr lang="en-US" sz="900" dirty="0" smtClean="0">
                <a:solidFill>
                  <a:prstClr val="white"/>
                </a:solidFill>
                <a:latin typeface="Arial"/>
              </a:rPr>
              <a:t>of Medicine</a:t>
            </a:r>
          </a:p>
        </p:txBody>
      </p:sp>
      <p:cxnSp>
        <p:nvCxnSpPr>
          <p:cNvPr id="16" name="Straight Connector 15"/>
          <p:cNvCxnSpPr/>
          <p:nvPr userDrawn="1"/>
        </p:nvCxnSpPr>
        <p:spPr>
          <a:xfrm>
            <a:off x="8083857"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8295063" y="756611"/>
            <a:ext cx="1301327" cy="276999"/>
          </a:xfrm>
          <a:prstGeom prst="rect">
            <a:avLst/>
          </a:prstGeom>
          <a:noFill/>
          <a:ln w="19050" algn="ctr">
            <a:noFill/>
            <a:miter lim="800000"/>
            <a:headEnd/>
            <a:tailEnd/>
          </a:ln>
        </p:spPr>
        <p:txBody>
          <a:bodyPr wrap="square" lIns="0" tIns="0" rIns="0" bIns="0" rtlCol="0">
            <a:spAutoFit/>
          </a:bodyPr>
          <a:lstStyle/>
          <a:p>
            <a:r>
              <a:rPr lang="en-US" sz="900" dirty="0" smtClean="0">
                <a:solidFill>
                  <a:prstClr val="white"/>
                </a:solidFill>
                <a:latin typeface="Arial"/>
              </a:rPr>
              <a:t>AIDS Research Institute at UCSF</a:t>
            </a:r>
          </a:p>
        </p:txBody>
      </p:sp>
      <p:pic>
        <p:nvPicPr>
          <p:cNvPr id="19" name="Picture 18"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373720690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Co-branding with Imag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29" y="2999515"/>
            <a:ext cx="8733975"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371D9757-42A3-294B-B7EA-644C5BB5109E}" type="datetime1">
              <a:rPr lang="en-US" smtClean="0">
                <a:solidFill>
                  <a:prstClr val="white"/>
                </a:solidFill>
              </a:rPr>
              <a:t>2/13/18</a:t>
            </a:fld>
            <a:endParaRPr lang="en-US" dirty="0">
              <a:solidFill>
                <a:prstClr val="white"/>
              </a:solidFill>
            </a:endParaRPr>
          </a:p>
        </p:txBody>
      </p:sp>
      <p:sp>
        <p:nvSpPr>
          <p:cNvPr id="3" name="Text Placeholder 2"/>
          <p:cNvSpPr>
            <a:spLocks noGrp="1"/>
          </p:cNvSpPr>
          <p:nvPr>
            <p:ph type="body" sz="quarter" idx="10"/>
          </p:nvPr>
        </p:nvSpPr>
        <p:spPr>
          <a:xfrm>
            <a:off x="994834" y="4045555"/>
            <a:ext cx="8638117"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8" name="Straight Connector 17"/>
          <p:cNvCxnSpPr/>
          <p:nvPr userDrawn="1"/>
        </p:nvCxnSpPr>
        <p:spPr>
          <a:xfrm>
            <a:off x="272439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064375" y="742096"/>
            <a:ext cx="1982948"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smtClean="0">
                <a:solidFill>
                  <a:prstClr val="white"/>
                </a:solidFill>
                <a:latin typeface="Arial"/>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prstClr val="white"/>
                  </a:solidFill>
                  <a:latin typeface="Arial"/>
                </a:rPr>
                <a:t>Partner </a:t>
              </a:r>
              <a:br>
                <a:rPr lang="en-US" sz="1400" dirty="0" smtClean="0">
                  <a:solidFill>
                    <a:prstClr val="white"/>
                  </a:solidFill>
                  <a:latin typeface="Arial"/>
                </a:rPr>
              </a:br>
              <a:r>
                <a:rPr lang="en-US" sz="1400" dirty="0" smtClean="0">
                  <a:solidFill>
                    <a:prstClr val="white"/>
                  </a:solidFill>
                  <a:latin typeface="Arial"/>
                </a:rPr>
                <a:t>Logo</a:t>
              </a:r>
            </a:p>
          </p:txBody>
        </p:sp>
      </p:grpSp>
      <p:pic>
        <p:nvPicPr>
          <p:cNvPr id="17" name="Picture 16"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40136746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2">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2E2321B8-0B4C-ED4A-9D92-05E26EF90DA1}"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4116" y="4046759"/>
            <a:ext cx="8602133"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913830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Image3">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1" y="742094"/>
            <a:ext cx="1388044"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prstClr val="white"/>
              </a:solidFill>
              <a:latin typeface="Arial"/>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872930" y="2999515"/>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8DC7A59-850F-C742-B4F1-0DD847348905}" type="datetime1">
              <a:rPr lang="en-US" smtClean="0">
                <a:solidFill>
                  <a:prstClr val="white"/>
                </a:solidFill>
              </a:rPr>
              <a:t>2/13/18</a:t>
            </a:fld>
            <a:endParaRPr lang="en-US" dirty="0">
              <a:solidFill>
                <a:prstClr val="white"/>
              </a:solidFill>
            </a:endParaRPr>
          </a:p>
        </p:txBody>
      </p:sp>
      <p:sp>
        <p:nvSpPr>
          <p:cNvPr id="4" name="Text Placeholder 3"/>
          <p:cNvSpPr>
            <a:spLocks noGrp="1"/>
          </p:cNvSpPr>
          <p:nvPr>
            <p:ph type="body" sz="quarter" idx="10"/>
          </p:nvPr>
        </p:nvSpPr>
        <p:spPr>
          <a:xfrm>
            <a:off x="993017" y="4045138"/>
            <a:ext cx="8637391"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44" y="742959"/>
            <a:ext cx="1401320" cy="683380"/>
          </a:xfrm>
          <a:prstGeom prst="rect">
            <a:avLst/>
          </a:prstGeom>
        </p:spPr>
      </p:pic>
    </p:spTree>
    <p:extLst>
      <p:ext uri="{BB962C8B-B14F-4D97-AF65-F5344CB8AC3E}">
        <p14:creationId xmlns:p14="http://schemas.microsoft.com/office/powerpoint/2010/main" val="204737780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600" y="434994"/>
            <a:ext cx="10786533"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877053" y="1565577"/>
            <a:ext cx="10786535"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DCE77BA-0D46-904C-86BA-DDA8631D981A}" type="datetime1">
              <a:rPr lang="en-US" smtClean="0">
                <a:solidFill>
                  <a:srgbClr val="052049"/>
                </a:solidFill>
              </a:rPr>
              <a:t>2/13/18</a:t>
            </a:fld>
            <a:endParaRPr lang="en-US" dirty="0">
              <a:solidFill>
                <a:srgbClr val="052049"/>
              </a:solidFill>
            </a:endParaRPr>
          </a:p>
        </p:txBody>
      </p:sp>
      <p:sp>
        <p:nvSpPr>
          <p:cNvPr id="11"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solidFill>
                <a:srgbClr val="052049"/>
              </a:solidFill>
            </a:endParaRPr>
          </a:p>
        </p:txBody>
      </p:sp>
      <p:sp>
        <p:nvSpPr>
          <p:cNvPr id="12"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sp>
        <p:nvSpPr>
          <p:cNvPr id="2069" name="Freeform 77"/>
          <p:cNvSpPr>
            <a:spLocks/>
          </p:cNvSpPr>
          <p:nvPr userDrawn="1"/>
        </p:nvSpPr>
        <p:spPr bwMode="auto">
          <a:xfrm>
            <a:off x="10839451" y="6394450"/>
            <a:ext cx="8636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solidFill>
                <a:srgbClr val="052049"/>
              </a:solidFill>
            </a:endParaRPr>
          </a:p>
        </p:txBody>
      </p:sp>
    </p:spTree>
    <p:extLst>
      <p:ext uri="{BB962C8B-B14F-4D97-AF65-F5344CB8AC3E}">
        <p14:creationId xmlns:p14="http://schemas.microsoft.com/office/powerpoint/2010/main" val="298691349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16" r:id="rId24"/>
  </p:sldLayoutIdLst>
  <p:transition>
    <p:fade/>
  </p:transition>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807" y="2416836"/>
            <a:ext cx="8768144" cy="647870"/>
          </a:xfrm>
        </p:spPr>
        <p:txBody>
          <a:bodyPr/>
          <a:lstStyle/>
          <a:p>
            <a:r>
              <a:rPr lang="en-US" dirty="0" smtClean="0"/>
              <a:t>Interaction and effect measure modification</a:t>
            </a:r>
            <a:endParaRPr lang="en-US" dirty="0"/>
          </a:p>
        </p:txBody>
      </p:sp>
      <p:sp>
        <p:nvSpPr>
          <p:cNvPr id="11" name="Text Placeholder 10"/>
          <p:cNvSpPr>
            <a:spLocks noGrp="1"/>
          </p:cNvSpPr>
          <p:nvPr>
            <p:ph type="body" sz="quarter" idx="10"/>
          </p:nvPr>
        </p:nvSpPr>
        <p:spPr>
          <a:xfrm>
            <a:off x="994834" y="4045555"/>
            <a:ext cx="8638117" cy="1129560"/>
          </a:xfrm>
        </p:spPr>
        <p:txBody>
          <a:bodyPr>
            <a:normAutofit/>
          </a:bodyPr>
          <a:lstStyle/>
          <a:p>
            <a:r>
              <a:rPr lang="en-US" dirty="0" smtClean="0"/>
              <a:t>Cindy Leung, ScD, MPH</a:t>
            </a:r>
            <a:br>
              <a:rPr lang="en-US" dirty="0" smtClean="0"/>
            </a:br>
            <a:r>
              <a:rPr lang="en-US" dirty="0" smtClean="0"/>
              <a:t>Formerly: Center for Health and Community, UCSF</a:t>
            </a:r>
          </a:p>
          <a:p>
            <a:endParaRPr lang="en-US" dirty="0"/>
          </a:p>
          <a:p>
            <a:r>
              <a:rPr lang="en-US" dirty="0" smtClean="0"/>
              <a:t>Current: Asst. Prof. University of Michigan, School of Public Health</a:t>
            </a:r>
            <a:endParaRPr lang="en-US" dirty="0"/>
          </a:p>
        </p:txBody>
      </p:sp>
    </p:spTree>
    <p:extLst>
      <p:ext uri="{BB962C8B-B14F-4D97-AF65-F5344CB8AC3E}">
        <p14:creationId xmlns:p14="http://schemas.microsoft.com/office/powerpoint/2010/main" val="20143955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Effect modification </a:t>
            </a:r>
            <a:r>
              <a:rPr lang="mr-IN" b="1" dirty="0" smtClean="0"/>
              <a:t>–</a:t>
            </a:r>
            <a:r>
              <a:rPr lang="en-US" b="1" dirty="0" smtClean="0"/>
              <a:t> an example</a:t>
            </a:r>
            <a:endParaRPr lang="en-US" b="1" dirty="0"/>
          </a:p>
        </p:txBody>
      </p:sp>
      <p:sp>
        <p:nvSpPr>
          <p:cNvPr id="3" name="Content Placeholder 2"/>
          <p:cNvSpPr>
            <a:spLocks noGrp="1"/>
          </p:cNvSpPr>
          <p:nvPr>
            <p:ph idx="1"/>
          </p:nvPr>
        </p:nvSpPr>
        <p:spPr>
          <a:xfrm>
            <a:off x="643464" y="1399266"/>
            <a:ext cx="8490767" cy="4634028"/>
          </a:xfrm>
        </p:spPr>
        <p:txBody>
          <a:bodyPr/>
          <a:lstStyle/>
          <a:p>
            <a:pPr lvl="1">
              <a:spcBef>
                <a:spcPts val="1000"/>
              </a:spcBef>
            </a:pPr>
            <a:r>
              <a:rPr lang="en-US" dirty="0" smtClean="0"/>
              <a:t>What is the average causal effect in men?</a:t>
            </a:r>
          </a:p>
          <a:p>
            <a:pPr lvl="2">
              <a:spcBef>
                <a:spcPts val="1000"/>
              </a:spcBef>
            </a:pPr>
            <a:r>
              <a:rPr lang="en-US" dirty="0" smtClean="0"/>
              <a:t>Causal risk ratio: </a:t>
            </a:r>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 </a:t>
            </a:r>
            <a:r>
              <a:rPr lang="en-US" dirty="0"/>
              <a:t>= </a:t>
            </a:r>
            <a:r>
              <a:rPr lang="en-US" dirty="0" smtClean="0"/>
              <a:t>1 | M=0]  </a:t>
            </a:r>
            <a:r>
              <a:rPr lang="en-US" dirty="0"/>
              <a:t>/ </a:t>
            </a:r>
            <a:r>
              <a:rPr lang="en-US" dirty="0" err="1"/>
              <a:t>Pr</a:t>
            </a:r>
            <a:r>
              <a:rPr lang="en-US" dirty="0"/>
              <a:t>[</a:t>
            </a:r>
            <a:r>
              <a:rPr lang="en-US" dirty="0" err="1"/>
              <a:t>Y</a:t>
            </a:r>
            <a:r>
              <a:rPr lang="en-US" baseline="30000" dirty="0" err="1"/>
              <a:t>a</a:t>
            </a:r>
            <a:r>
              <a:rPr lang="en-US" baseline="30000" dirty="0"/>
              <a:t>=0</a:t>
            </a:r>
            <a:r>
              <a:rPr lang="en-US" dirty="0"/>
              <a:t> = </a:t>
            </a:r>
            <a:r>
              <a:rPr lang="en-US" dirty="0" smtClean="0"/>
              <a:t>1 | M=0] = 0.4 / 0.6 = </a:t>
            </a:r>
            <a:r>
              <a:rPr lang="en-US" dirty="0" smtClean="0">
                <a:solidFill>
                  <a:srgbClr val="FF0000"/>
                </a:solidFill>
              </a:rPr>
              <a:t>0.667</a:t>
            </a:r>
          </a:p>
          <a:p>
            <a:pPr lvl="2">
              <a:spcBef>
                <a:spcPts val="1000"/>
              </a:spcBef>
            </a:pPr>
            <a:r>
              <a:rPr lang="en-US" dirty="0" smtClean="0"/>
              <a:t>Causal risk difference: </a:t>
            </a:r>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 </a:t>
            </a:r>
            <a:r>
              <a:rPr lang="en-US" dirty="0"/>
              <a:t>= 1 | M=0]  </a:t>
            </a:r>
            <a:r>
              <a:rPr lang="en-US" dirty="0" smtClean="0"/>
              <a:t>- </a:t>
            </a:r>
            <a:r>
              <a:rPr lang="en-US" dirty="0" err="1"/>
              <a:t>Pr</a:t>
            </a:r>
            <a:r>
              <a:rPr lang="en-US" dirty="0"/>
              <a:t>[</a:t>
            </a:r>
            <a:r>
              <a:rPr lang="en-US" dirty="0" err="1"/>
              <a:t>Y</a:t>
            </a:r>
            <a:r>
              <a:rPr lang="en-US" baseline="30000" dirty="0" err="1"/>
              <a:t>a</a:t>
            </a:r>
            <a:r>
              <a:rPr lang="en-US" baseline="30000" dirty="0"/>
              <a:t>=0</a:t>
            </a:r>
            <a:r>
              <a:rPr lang="en-US" dirty="0"/>
              <a:t> = 1 | M=0] = 0.4 </a:t>
            </a:r>
            <a:r>
              <a:rPr lang="en-US" dirty="0" smtClean="0"/>
              <a:t>- </a:t>
            </a:r>
            <a:r>
              <a:rPr lang="en-US" dirty="0"/>
              <a:t>0.6 = </a:t>
            </a:r>
            <a:r>
              <a:rPr lang="en-US" dirty="0" smtClean="0">
                <a:solidFill>
                  <a:srgbClr val="00B050"/>
                </a:solidFill>
              </a:rPr>
              <a:t>-0.2</a:t>
            </a:r>
          </a:p>
          <a:p>
            <a:pPr lvl="2">
              <a:spcBef>
                <a:spcPts val="1000"/>
              </a:spcBef>
            </a:pPr>
            <a:endParaRPr lang="en-US" dirty="0" smtClean="0"/>
          </a:p>
          <a:p>
            <a:pPr lvl="1">
              <a:spcBef>
                <a:spcPts val="1000"/>
              </a:spcBef>
            </a:pPr>
            <a:r>
              <a:rPr lang="en-US" dirty="0" smtClean="0"/>
              <a:t>What is the average causal effect in women?</a:t>
            </a:r>
            <a:r>
              <a:rPr lang="en-US" dirty="0"/>
              <a:t> </a:t>
            </a:r>
            <a:endParaRPr lang="en-US" dirty="0" smtClean="0"/>
          </a:p>
          <a:p>
            <a:pPr lvl="2">
              <a:spcBef>
                <a:spcPts val="1000"/>
              </a:spcBef>
            </a:pPr>
            <a:r>
              <a:rPr lang="en-US" dirty="0" smtClean="0"/>
              <a:t>Causal risk ratio: </a:t>
            </a:r>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 </a:t>
            </a:r>
            <a:r>
              <a:rPr lang="en-US" dirty="0"/>
              <a:t>= 1 | </a:t>
            </a:r>
            <a:r>
              <a:rPr lang="en-US" dirty="0" smtClean="0"/>
              <a:t>M=1]  </a:t>
            </a:r>
            <a:r>
              <a:rPr lang="en-US" dirty="0"/>
              <a:t>/ </a:t>
            </a:r>
            <a:r>
              <a:rPr lang="en-US" dirty="0" err="1"/>
              <a:t>Pr</a:t>
            </a:r>
            <a:r>
              <a:rPr lang="en-US" dirty="0"/>
              <a:t>[</a:t>
            </a:r>
            <a:r>
              <a:rPr lang="en-US" dirty="0" err="1"/>
              <a:t>Y</a:t>
            </a:r>
            <a:r>
              <a:rPr lang="en-US" baseline="30000" dirty="0" err="1"/>
              <a:t>a</a:t>
            </a:r>
            <a:r>
              <a:rPr lang="en-US" baseline="30000" dirty="0"/>
              <a:t>=0</a:t>
            </a:r>
            <a:r>
              <a:rPr lang="en-US" dirty="0"/>
              <a:t> = 1 | </a:t>
            </a:r>
            <a:r>
              <a:rPr lang="en-US" dirty="0" smtClean="0"/>
              <a:t>M=1] = 0.6 / 0.4 = </a:t>
            </a:r>
            <a:r>
              <a:rPr lang="en-US" dirty="0" smtClean="0">
                <a:solidFill>
                  <a:srgbClr val="FF0000"/>
                </a:solidFill>
              </a:rPr>
              <a:t>1.5</a:t>
            </a:r>
          </a:p>
          <a:p>
            <a:pPr lvl="2">
              <a:spcBef>
                <a:spcPts val="1000"/>
              </a:spcBef>
            </a:pPr>
            <a:r>
              <a:rPr lang="en-US" dirty="0" smtClean="0"/>
              <a:t>Causal risk difference: </a:t>
            </a:r>
            <a:r>
              <a:rPr lang="en-US" dirty="0" err="1"/>
              <a:t>Pr</a:t>
            </a:r>
            <a:r>
              <a:rPr lang="en-US" dirty="0"/>
              <a:t>[</a:t>
            </a:r>
            <a:r>
              <a:rPr lang="en-US" dirty="0" err="1"/>
              <a:t>Y</a:t>
            </a:r>
            <a:r>
              <a:rPr lang="en-US" baseline="30000" dirty="0" err="1"/>
              <a:t>a</a:t>
            </a:r>
            <a:r>
              <a:rPr lang="en-US" baseline="30000" dirty="0"/>
              <a:t>=1</a:t>
            </a:r>
            <a:r>
              <a:rPr lang="en-US" dirty="0"/>
              <a:t> = 1 | M=1] </a:t>
            </a:r>
            <a:r>
              <a:rPr lang="en-US" dirty="0" smtClean="0"/>
              <a:t>-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 </a:t>
            </a:r>
            <a:r>
              <a:rPr lang="en-US" dirty="0"/>
              <a:t>= 1 | M=1] = 0.6 </a:t>
            </a:r>
            <a:r>
              <a:rPr lang="en-US" dirty="0" smtClean="0"/>
              <a:t>- </a:t>
            </a:r>
            <a:r>
              <a:rPr lang="en-US" dirty="0"/>
              <a:t>0.4 = </a:t>
            </a:r>
            <a:r>
              <a:rPr lang="en-US" dirty="0" smtClean="0">
                <a:solidFill>
                  <a:srgbClr val="00B050"/>
                </a:solidFill>
              </a:rPr>
              <a:t>0.2</a:t>
            </a:r>
            <a:endParaRPr lang="en-US" dirty="0">
              <a:solidFill>
                <a:srgbClr val="00B050"/>
              </a:solidFill>
            </a:endParaRPr>
          </a:p>
          <a:p>
            <a:pPr lvl="2">
              <a:spcBef>
                <a:spcPts val="1000"/>
              </a:spcBef>
            </a:pPr>
            <a:endParaRPr lang="en-US" dirty="0"/>
          </a:p>
          <a:p>
            <a:pPr lvl="1">
              <a:spcBef>
                <a:spcPts val="1000"/>
              </a:spcBef>
            </a:pPr>
            <a:endParaRPr lang="en-US" dirty="0"/>
          </a:p>
        </p:txBody>
      </p:sp>
      <p:pic>
        <p:nvPicPr>
          <p:cNvPr id="6" name="Picture 5"/>
          <p:cNvPicPr>
            <a:picLocks noChangeAspect="1"/>
          </p:cNvPicPr>
          <p:nvPr/>
        </p:nvPicPr>
        <p:blipFill rotWithShape="1">
          <a:blip r:embed="rId3"/>
          <a:srcRect l="26816" t="49744" r="60524" b="14676"/>
          <a:stretch/>
        </p:blipFill>
        <p:spPr>
          <a:xfrm>
            <a:off x="8906051" y="646020"/>
            <a:ext cx="3067164" cy="5387274"/>
          </a:xfrm>
          <a:prstGeom prst="rect">
            <a:avLst/>
          </a:prstGeom>
        </p:spPr>
      </p:pic>
    </p:spTree>
    <p:extLst>
      <p:ext uri="{BB962C8B-B14F-4D97-AF65-F5344CB8AC3E}">
        <p14:creationId xmlns:p14="http://schemas.microsoft.com/office/powerpoint/2010/main" val="38127481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Effect modification </a:t>
            </a:r>
            <a:r>
              <a:rPr lang="mr-IN" b="1" dirty="0" smtClean="0"/>
              <a:t>–</a:t>
            </a:r>
            <a:r>
              <a:rPr lang="en-US" b="1" dirty="0" smtClean="0"/>
              <a:t> an example</a:t>
            </a:r>
            <a:endParaRPr lang="en-US" b="1" dirty="0"/>
          </a:p>
        </p:txBody>
      </p:sp>
      <p:sp>
        <p:nvSpPr>
          <p:cNvPr id="3" name="Content Placeholder 2"/>
          <p:cNvSpPr>
            <a:spLocks noGrp="1"/>
          </p:cNvSpPr>
          <p:nvPr>
            <p:ph idx="1"/>
          </p:nvPr>
        </p:nvSpPr>
        <p:spPr>
          <a:xfrm>
            <a:off x="881834" y="2286000"/>
            <a:ext cx="10108552" cy="3747294"/>
          </a:xfrm>
          <a:noFill/>
          <a:ln>
            <a:noFill/>
          </a:ln>
        </p:spPr>
        <p:style>
          <a:lnRef idx="2">
            <a:schemeClr val="accent2"/>
          </a:lnRef>
          <a:fillRef idx="1">
            <a:schemeClr val="lt1"/>
          </a:fillRef>
          <a:effectRef idx="0">
            <a:schemeClr val="accent2"/>
          </a:effectRef>
          <a:fontRef idx="minor">
            <a:schemeClr val="dk1"/>
          </a:fontRef>
        </p:style>
        <p:txBody>
          <a:bodyPr/>
          <a:lstStyle/>
          <a:p>
            <a:pPr marL="457200" indent="-457200">
              <a:buFont typeface="+mj-lt"/>
              <a:buAutoNum type="arabicPeriod"/>
            </a:pPr>
            <a:r>
              <a:rPr lang="en-US" sz="3200" dirty="0" smtClean="0"/>
              <a:t>The average causal effects are different from the stratum-specific causal effects.</a:t>
            </a:r>
          </a:p>
          <a:p>
            <a:pPr marL="457200" indent="-457200">
              <a:buFont typeface="+mj-lt"/>
              <a:buAutoNum type="arabicPeriod"/>
            </a:pPr>
            <a:r>
              <a:rPr lang="en-US" sz="3200" dirty="0" smtClean="0"/>
              <a:t>The causal effect of A on Y is different for men and women. </a:t>
            </a:r>
          </a:p>
          <a:p>
            <a:pPr marL="457200" indent="-457200">
              <a:buFont typeface="+mj-lt"/>
              <a:buAutoNum type="arabicPeriod"/>
            </a:pPr>
            <a:endParaRPr lang="en-US" sz="3200" dirty="0"/>
          </a:p>
        </p:txBody>
      </p:sp>
      <p:sp>
        <p:nvSpPr>
          <p:cNvPr id="4" name="Text Placeholder 3"/>
          <p:cNvSpPr>
            <a:spLocks noGrp="1"/>
          </p:cNvSpPr>
          <p:nvPr>
            <p:ph type="body" idx="10"/>
          </p:nvPr>
        </p:nvSpPr>
        <p:spPr>
          <a:xfrm>
            <a:off x="871643" y="1707860"/>
            <a:ext cx="10782895" cy="313932"/>
          </a:xfrm>
        </p:spPr>
        <p:txBody>
          <a:bodyPr/>
          <a:lstStyle/>
          <a:p>
            <a:r>
              <a:rPr lang="en-US" i="1" dirty="0" smtClean="0"/>
              <a:t>Take-away points:</a:t>
            </a:r>
            <a:endParaRPr lang="en-US" i="1" dirty="0"/>
          </a:p>
        </p:txBody>
      </p:sp>
    </p:spTree>
    <p:extLst>
      <p:ext uri="{BB962C8B-B14F-4D97-AF65-F5344CB8AC3E}">
        <p14:creationId xmlns:p14="http://schemas.microsoft.com/office/powerpoint/2010/main" val="116922123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Effect modification - definitions</a:t>
            </a:r>
            <a:endParaRPr lang="en-US" b="1" dirty="0"/>
          </a:p>
        </p:txBody>
      </p:sp>
      <p:sp>
        <p:nvSpPr>
          <p:cNvPr id="3" name="Content Placeholder 2"/>
          <p:cNvSpPr>
            <a:spLocks noGrp="1"/>
          </p:cNvSpPr>
          <p:nvPr>
            <p:ph idx="1"/>
          </p:nvPr>
        </p:nvSpPr>
        <p:spPr>
          <a:xfrm>
            <a:off x="871643" y="1510457"/>
            <a:ext cx="11100731" cy="4549683"/>
          </a:xfrm>
        </p:spPr>
        <p:txBody>
          <a:bodyPr/>
          <a:lstStyle/>
          <a:p>
            <a:pPr>
              <a:spcBef>
                <a:spcPts val="1000"/>
              </a:spcBef>
            </a:pPr>
            <a:r>
              <a:rPr lang="en-US" b="1" dirty="0" smtClean="0"/>
              <a:t>Effect modifier</a:t>
            </a:r>
            <a:r>
              <a:rPr lang="en-US" dirty="0" smtClean="0"/>
              <a:t>: M is a modifier of the effect of A on Y when the average causal effect of A on Y differs across levels of M. </a:t>
            </a:r>
          </a:p>
          <a:p>
            <a:pPr>
              <a:spcBef>
                <a:spcPts val="1000"/>
              </a:spcBef>
            </a:pPr>
            <a:r>
              <a:rPr lang="en-US" b="1" dirty="0" smtClean="0"/>
              <a:t>Effect measure modification</a:t>
            </a:r>
            <a:r>
              <a:rPr lang="en-US" dirty="0" smtClean="0"/>
              <a:t>: dependent on the measure being used</a:t>
            </a:r>
          </a:p>
          <a:p>
            <a:pPr lvl="1">
              <a:spcBef>
                <a:spcPts val="1000"/>
              </a:spcBef>
            </a:pPr>
            <a:r>
              <a:rPr lang="en-US" dirty="0" smtClean="0"/>
              <a:t>Sex (M) is an effect modifier of the effect of A on Y on the </a:t>
            </a:r>
            <a:r>
              <a:rPr lang="en-US" u="sng" dirty="0" smtClean="0"/>
              <a:t>multiplicative scale</a:t>
            </a:r>
            <a:r>
              <a:rPr lang="en-US" dirty="0" smtClean="0"/>
              <a:t> because the causal risk ratio (0.667 vs. 1.5) differs across levels of M. </a:t>
            </a:r>
          </a:p>
          <a:p>
            <a:pPr lvl="1">
              <a:spcBef>
                <a:spcPts val="1000"/>
              </a:spcBef>
            </a:pPr>
            <a:r>
              <a:rPr lang="en-US" dirty="0" smtClean="0"/>
              <a:t>Sex (M) is an effect modifier on the effect of A on Y on the </a:t>
            </a:r>
            <a:r>
              <a:rPr lang="en-US" u="sng" dirty="0" smtClean="0"/>
              <a:t>additive scale</a:t>
            </a:r>
            <a:r>
              <a:rPr lang="en-US" dirty="0" smtClean="0"/>
              <a:t> because the causal risk difference (0.2 vs. -0.2) differs across levels of M. </a:t>
            </a:r>
          </a:p>
          <a:p>
            <a:pPr lvl="1">
              <a:spcBef>
                <a:spcPts val="1000"/>
              </a:spcBef>
            </a:pPr>
            <a:r>
              <a:rPr lang="en-US" dirty="0" smtClean="0"/>
              <a:t>Effect modification on one scale does not guarantee effect modification on another scale.</a:t>
            </a:r>
          </a:p>
          <a:p>
            <a:pPr>
              <a:spcBef>
                <a:spcPts val="1000"/>
              </a:spcBef>
            </a:pPr>
            <a:r>
              <a:rPr lang="en-US" b="1" dirty="0" smtClean="0"/>
              <a:t>Qualitative effect modification</a:t>
            </a:r>
            <a:r>
              <a:rPr lang="en-US" dirty="0" smtClean="0"/>
              <a:t>: The average causal effects within levels of M are in opposite directions. </a:t>
            </a:r>
          </a:p>
          <a:p>
            <a:pPr lvl="1">
              <a:spcBef>
                <a:spcPts val="1000"/>
              </a:spcBef>
            </a:pPr>
            <a:r>
              <a:rPr lang="en-US" dirty="0" smtClean="0"/>
              <a:t>In presence of qualitative effect modification, additive effect modification implies multiplicative effect modification, and vice versa. </a:t>
            </a:r>
            <a:endParaRPr lang="en-US" dirty="0"/>
          </a:p>
        </p:txBody>
      </p:sp>
    </p:spTree>
    <p:extLst>
      <p:ext uri="{BB962C8B-B14F-4D97-AF65-F5344CB8AC3E}">
        <p14:creationId xmlns:p14="http://schemas.microsoft.com/office/powerpoint/2010/main" val="74488836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Effect modification</a:t>
            </a:r>
            <a:endParaRPr lang="en-US" b="1" dirty="0"/>
          </a:p>
        </p:txBody>
      </p:sp>
      <p:sp>
        <p:nvSpPr>
          <p:cNvPr id="3" name="Content Placeholder 2"/>
          <p:cNvSpPr>
            <a:spLocks noGrp="1"/>
          </p:cNvSpPr>
          <p:nvPr>
            <p:ph idx="1"/>
          </p:nvPr>
        </p:nvSpPr>
        <p:spPr>
          <a:xfrm>
            <a:off x="871643" y="1582176"/>
            <a:ext cx="10277003" cy="4011502"/>
          </a:xfrm>
        </p:spPr>
        <p:txBody>
          <a:bodyPr/>
          <a:lstStyle/>
          <a:p>
            <a:pPr>
              <a:spcBef>
                <a:spcPts val="1000"/>
              </a:spcBef>
            </a:pPr>
            <a:r>
              <a:rPr lang="en-US" sz="3200" b="1" dirty="0" smtClean="0"/>
              <a:t>What if there is no effect modification on either of the two scales?</a:t>
            </a:r>
          </a:p>
          <a:p>
            <a:pPr>
              <a:spcBef>
                <a:spcPts val="1000"/>
              </a:spcBef>
            </a:pPr>
            <a:endParaRPr lang="en-US" sz="3200" dirty="0"/>
          </a:p>
          <a:p>
            <a:pPr lvl="1">
              <a:spcBef>
                <a:spcPts val="1000"/>
              </a:spcBef>
            </a:pPr>
            <a:r>
              <a:rPr lang="en-US" sz="3200" dirty="0" smtClean="0"/>
              <a:t>Then, one of the two exposures has no effect on the outcome at all. </a:t>
            </a:r>
            <a:endParaRPr lang="en-US" sz="3200" dirty="0"/>
          </a:p>
        </p:txBody>
      </p:sp>
    </p:spTree>
    <p:extLst>
      <p:ext uri="{BB962C8B-B14F-4D97-AF65-F5344CB8AC3E}">
        <p14:creationId xmlns:p14="http://schemas.microsoft.com/office/powerpoint/2010/main" val="479100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Effect modification - definitions</a:t>
            </a:r>
            <a:endParaRPr lang="en-US" b="1" dirty="0"/>
          </a:p>
        </p:txBody>
      </p:sp>
      <p:sp>
        <p:nvSpPr>
          <p:cNvPr id="3" name="Content Placeholder 2"/>
          <p:cNvSpPr>
            <a:spLocks noGrp="1"/>
          </p:cNvSpPr>
          <p:nvPr>
            <p:ph idx="1"/>
          </p:nvPr>
        </p:nvSpPr>
        <p:spPr>
          <a:xfrm>
            <a:off x="881833" y="1721224"/>
            <a:ext cx="11100731" cy="4312070"/>
          </a:xfrm>
        </p:spPr>
        <p:txBody>
          <a:bodyPr/>
          <a:lstStyle/>
          <a:p>
            <a:pPr>
              <a:spcAft>
                <a:spcPts val="1400"/>
              </a:spcAft>
            </a:pPr>
            <a:r>
              <a:rPr lang="en-US" b="1" dirty="0" smtClean="0"/>
              <a:t>Surrogate effect modifier</a:t>
            </a:r>
            <a:r>
              <a:rPr lang="en-US" dirty="0" smtClean="0"/>
              <a:t>: an effect modifier that is likely not involved in the mechanisms of effect modification, but used as a marker for a causal effect modifier</a:t>
            </a:r>
          </a:p>
          <a:p>
            <a:pPr lvl="1">
              <a:spcAft>
                <a:spcPts val="1400"/>
              </a:spcAft>
            </a:pPr>
            <a:r>
              <a:rPr lang="en-US" dirty="0" smtClean="0"/>
              <a:t>E.g. Nationality in the effect of heart transplant on the risk of death</a:t>
            </a:r>
          </a:p>
          <a:p>
            <a:pPr>
              <a:spcAft>
                <a:spcPts val="1400"/>
              </a:spcAft>
            </a:pPr>
            <a:r>
              <a:rPr lang="en-US" b="1" dirty="0" smtClean="0"/>
              <a:t>Causal effect modifier</a:t>
            </a:r>
            <a:r>
              <a:rPr lang="en-US" dirty="0" smtClean="0"/>
              <a:t>: an effect modifier that is involved in the mechanisms of effect modification</a:t>
            </a:r>
          </a:p>
          <a:p>
            <a:pPr lvl="1">
              <a:spcAft>
                <a:spcPts val="1400"/>
              </a:spcAft>
            </a:pPr>
            <a:r>
              <a:rPr lang="en-US" dirty="0" smtClean="0"/>
              <a:t>E.g. Quality of care in the effect of heart transplant on the risk of death</a:t>
            </a:r>
          </a:p>
          <a:p>
            <a:pPr>
              <a:spcAft>
                <a:spcPts val="1400"/>
              </a:spcAft>
            </a:pPr>
            <a:r>
              <a:rPr lang="en-US" b="1" dirty="0" smtClean="0"/>
              <a:t>Heterogeneity of effects</a:t>
            </a:r>
            <a:r>
              <a:rPr lang="en-US" dirty="0" smtClean="0"/>
              <a:t>: a neutral term to characterize when effect estimates differ across strata of M, without attributing a causal role of the effect modifier</a:t>
            </a:r>
            <a:endParaRPr lang="en-US" dirty="0"/>
          </a:p>
        </p:txBody>
      </p:sp>
    </p:spTree>
    <p:extLst>
      <p:ext uri="{BB962C8B-B14F-4D97-AF65-F5344CB8AC3E}">
        <p14:creationId xmlns:p14="http://schemas.microsoft.com/office/powerpoint/2010/main" val="96338453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Effect modification </a:t>
            </a:r>
            <a:r>
              <a:rPr lang="mr-IN" b="1" dirty="0" smtClean="0"/>
              <a:t>–</a:t>
            </a:r>
            <a:r>
              <a:rPr lang="en-US" b="1" dirty="0" smtClean="0"/>
              <a:t> why care?</a:t>
            </a:r>
            <a:endParaRPr lang="en-US" b="1" dirty="0"/>
          </a:p>
        </p:txBody>
      </p:sp>
      <p:sp>
        <p:nvSpPr>
          <p:cNvPr id="3" name="Content Placeholder 2"/>
          <p:cNvSpPr>
            <a:spLocks noGrp="1"/>
          </p:cNvSpPr>
          <p:nvPr>
            <p:ph idx="1"/>
          </p:nvPr>
        </p:nvSpPr>
        <p:spPr>
          <a:xfrm>
            <a:off x="871643" y="1477108"/>
            <a:ext cx="11100731" cy="4327586"/>
          </a:xfrm>
        </p:spPr>
        <p:txBody>
          <a:bodyPr/>
          <a:lstStyle/>
          <a:p>
            <a:r>
              <a:rPr lang="en-US" sz="2800" dirty="0" smtClean="0"/>
              <a:t>If the causal effect varies within levels of an effect modifier, M, then the average causal effect will differ in populations with different distributions of M. </a:t>
            </a:r>
          </a:p>
          <a:p>
            <a:pPr marL="746125" lvl="1" indent="-457200"/>
            <a:r>
              <a:rPr lang="en-US" sz="2800" dirty="0" smtClean="0"/>
              <a:t>Improves transportability of causal inferences in the population</a:t>
            </a:r>
          </a:p>
          <a:p>
            <a:pPr marL="746125" lvl="1" indent="-457200"/>
            <a:endParaRPr lang="en-US" sz="2800" dirty="0" smtClean="0"/>
          </a:p>
          <a:p>
            <a:pPr marL="457200" indent="-457200"/>
            <a:r>
              <a:rPr lang="en-US" sz="2800" dirty="0" smtClean="0"/>
              <a:t>Understanding effect modification is helpful to identify which populations may benefit most from public health interventions</a:t>
            </a:r>
          </a:p>
          <a:p>
            <a:pPr marL="457200" indent="-457200"/>
            <a:endParaRPr lang="en-US" sz="2800" dirty="0" smtClean="0"/>
          </a:p>
          <a:p>
            <a:pPr marL="457200" indent="-457200"/>
            <a:r>
              <a:rPr lang="en-US" sz="2800" dirty="0" smtClean="0"/>
              <a:t>Helps to understand mechanisms linking exposure and outcome</a:t>
            </a:r>
            <a:endParaRPr lang="en-US" sz="2800" dirty="0"/>
          </a:p>
        </p:txBody>
      </p:sp>
    </p:spTree>
    <p:extLst>
      <p:ext uri="{BB962C8B-B14F-4D97-AF65-F5344CB8AC3E}">
        <p14:creationId xmlns:p14="http://schemas.microsoft.com/office/powerpoint/2010/main" val="286263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43872"/>
            <a:ext cx="11100731" cy="4438410"/>
          </a:xfrm>
        </p:spPr>
        <p:txBody>
          <a:bodyPr/>
          <a:lstStyle/>
          <a:p>
            <a:pPr>
              <a:spcBef>
                <a:spcPts val="1200"/>
              </a:spcBef>
            </a:pPr>
            <a:r>
              <a:rPr lang="en-US" dirty="0">
                <a:latin typeface="Arial" panose="020B0604020202020204" pitchFamily="34" charset="0"/>
                <a:cs typeface="Arial" panose="020B0604020202020204" pitchFamily="34" charset="0"/>
              </a:rPr>
              <a:t>Review effect modification</a:t>
            </a:r>
          </a:p>
          <a:p>
            <a:pPr>
              <a:spcBef>
                <a:spcPts val="1200"/>
              </a:spcBef>
            </a:pPr>
            <a:r>
              <a:rPr lang="en-US" b="1" dirty="0">
                <a:solidFill>
                  <a:srgbClr val="FF0000"/>
                </a:solidFill>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approach</a:t>
            </a:r>
          </a:p>
          <a:p>
            <a:pPr>
              <a:spcBef>
                <a:spcPts val="1200"/>
              </a:spcBef>
            </a:pPr>
            <a:r>
              <a:rPr lang="en-US" dirty="0" smtClean="0">
                <a:latin typeface="Arial" panose="020B0604020202020204" pitchFamily="34" charset="0"/>
                <a:cs typeface="Arial" panose="020B0604020202020204" pitchFamily="34" charset="0"/>
              </a:rPr>
              <a:t>Measures </a:t>
            </a:r>
            <a:r>
              <a:rPr lang="en-US" dirty="0">
                <a:latin typeface="Arial" panose="020B0604020202020204" pitchFamily="34" charset="0"/>
                <a:cs typeface="Arial" panose="020B0604020202020204" pitchFamily="34" charset="0"/>
              </a:rPr>
              <a:t>of interaction</a:t>
            </a:r>
          </a:p>
          <a:p>
            <a:pPr>
              <a:spcBef>
                <a:spcPts val="1200"/>
              </a:spcBef>
            </a:pPr>
            <a:r>
              <a:rPr lang="en-US" dirty="0">
                <a:latin typeface="Arial" panose="020B0604020202020204" pitchFamily="34" charset="0"/>
                <a:cs typeface="Arial" panose="020B0604020202020204" pitchFamily="34" charset="0"/>
              </a:rPr>
              <a:t>Describe methods to assess effect modification</a:t>
            </a:r>
          </a:p>
          <a:p>
            <a:pPr lvl="1">
              <a:spcBef>
                <a:spcPts val="1200"/>
              </a:spcBef>
            </a:pPr>
            <a:r>
              <a:rPr lang="en-US" dirty="0">
                <a:latin typeface="Arial" panose="020B0604020202020204" pitchFamily="34" charset="0"/>
                <a:cs typeface="Arial" panose="020B0604020202020204" pitchFamily="34" charset="0"/>
              </a:rPr>
              <a:t>Graphical assessment</a:t>
            </a:r>
          </a:p>
          <a:p>
            <a:pPr lvl="1">
              <a:spcBef>
                <a:spcPts val="1200"/>
              </a:spcBef>
            </a:pPr>
            <a:r>
              <a:rPr lang="en-US" dirty="0">
                <a:latin typeface="Arial" panose="020B0604020202020204" pitchFamily="34" charset="0"/>
                <a:cs typeface="Arial" panose="020B0604020202020204" pitchFamily="34" charset="0"/>
              </a:rPr>
              <a:t>Stratification</a:t>
            </a:r>
          </a:p>
          <a:p>
            <a:pPr lvl="1">
              <a:spcBef>
                <a:spcPts val="1200"/>
              </a:spcBef>
            </a:pPr>
            <a:r>
              <a:rPr lang="en-US" dirty="0">
                <a:latin typeface="Arial" panose="020B0604020202020204" pitchFamily="34" charset="0"/>
                <a:cs typeface="Arial" panose="020B0604020202020204" pitchFamily="34" charset="0"/>
              </a:rPr>
              <a:t>Comparing expected vs. observed joint effects</a:t>
            </a:r>
          </a:p>
          <a:p>
            <a:pPr lvl="1">
              <a:spcBef>
                <a:spcPts val="1200"/>
              </a:spcBef>
            </a:pPr>
            <a:r>
              <a:rPr lang="en-US" dirty="0">
                <a:latin typeface="Arial" panose="020B0604020202020204" pitchFamily="34" charset="0"/>
                <a:cs typeface="Arial" panose="020B0604020202020204" pitchFamily="34" charset="0"/>
              </a:rPr>
              <a:t>Estimating interaction </a:t>
            </a:r>
            <a:r>
              <a:rPr lang="en-US" dirty="0" smtClean="0">
                <a:latin typeface="Arial" panose="020B0604020202020204" pitchFamily="34" charset="0"/>
                <a:cs typeface="Arial" panose="020B0604020202020204" pitchFamily="34" charset="0"/>
              </a:rPr>
              <a:t>magnitude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11000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vs. Effect modification</a:t>
            </a:r>
            <a:endParaRPr lang="en-US" b="1" dirty="0"/>
          </a:p>
        </p:txBody>
      </p:sp>
      <p:sp>
        <p:nvSpPr>
          <p:cNvPr id="3" name="Content Placeholder 2"/>
          <p:cNvSpPr>
            <a:spLocks noGrp="1"/>
          </p:cNvSpPr>
          <p:nvPr>
            <p:ph idx="1"/>
          </p:nvPr>
        </p:nvSpPr>
        <p:spPr>
          <a:xfrm>
            <a:off x="881833" y="1649506"/>
            <a:ext cx="11100731" cy="4383788"/>
          </a:xfrm>
        </p:spPr>
        <p:txBody>
          <a:bodyPr/>
          <a:lstStyle/>
          <a:p>
            <a:r>
              <a:rPr lang="en-US" sz="2800" b="1" dirty="0" smtClean="0"/>
              <a:t> Effect modification</a:t>
            </a:r>
            <a:r>
              <a:rPr lang="en-US" sz="2800" dirty="0" smtClean="0"/>
              <a:t>: The average causal effect of exposure on outcome differs across levels of a third variable, M. </a:t>
            </a:r>
          </a:p>
          <a:p>
            <a:pPr lvl="1"/>
            <a:r>
              <a:rPr lang="en-US" sz="2400" dirty="0" smtClean="0"/>
              <a:t>Focus is on the causal effect of A on Y</a:t>
            </a:r>
          </a:p>
          <a:p>
            <a:pPr lvl="1"/>
            <a:r>
              <a:rPr lang="en-US" sz="2400" dirty="0" smtClean="0"/>
              <a:t>The independent causal effect of M on Y is not a primary focus</a:t>
            </a:r>
          </a:p>
          <a:p>
            <a:pPr lvl="1"/>
            <a:endParaRPr lang="en-US" sz="2400" dirty="0" smtClean="0"/>
          </a:p>
          <a:p>
            <a:r>
              <a:rPr lang="en-US" sz="2800" b="1" dirty="0" smtClean="0"/>
              <a:t> Interaction</a:t>
            </a:r>
            <a:r>
              <a:rPr lang="en-US" sz="2800" dirty="0" smtClean="0"/>
              <a:t>: Joint causal effects of two (or more) treatments on the outcome</a:t>
            </a:r>
          </a:p>
          <a:p>
            <a:pPr lvl="1"/>
            <a:r>
              <a:rPr lang="en-US" sz="2400" dirty="0" smtClean="0"/>
              <a:t>Focus is equally on the effects of A and E on the outcome.</a:t>
            </a:r>
            <a:endParaRPr lang="en-US" sz="2400" dirty="0"/>
          </a:p>
          <a:p>
            <a:endParaRPr lang="en-US" sz="2800" dirty="0"/>
          </a:p>
        </p:txBody>
      </p:sp>
    </p:spTree>
    <p:extLst>
      <p:ext uri="{BB962C8B-B14F-4D97-AF65-F5344CB8AC3E}">
        <p14:creationId xmlns:p14="http://schemas.microsoft.com/office/powerpoint/2010/main" val="136840515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a:t>
            </a:r>
            <a:r>
              <a:rPr lang="mr-IN" b="1" dirty="0" smtClean="0"/>
              <a:t>–</a:t>
            </a:r>
            <a:r>
              <a:rPr lang="en-US" b="1" dirty="0" smtClean="0"/>
              <a:t> an example</a:t>
            </a:r>
            <a:endParaRPr lang="en-US" b="1" dirty="0"/>
          </a:p>
        </p:txBody>
      </p:sp>
      <p:sp>
        <p:nvSpPr>
          <p:cNvPr id="3" name="Content Placeholder 2"/>
          <p:cNvSpPr>
            <a:spLocks noGrp="1"/>
          </p:cNvSpPr>
          <p:nvPr>
            <p:ph idx="1"/>
          </p:nvPr>
        </p:nvSpPr>
        <p:spPr>
          <a:xfrm>
            <a:off x="871643" y="1496466"/>
            <a:ext cx="11100731" cy="4473435"/>
          </a:xfrm>
        </p:spPr>
        <p:txBody>
          <a:bodyPr/>
          <a:lstStyle/>
          <a:p>
            <a:pPr>
              <a:spcBef>
                <a:spcPts val="1000"/>
              </a:spcBef>
            </a:pPr>
            <a:r>
              <a:rPr lang="en-US" dirty="0" smtClean="0"/>
              <a:t>Consider example from Hernan and Robins, Chapter 5:</a:t>
            </a:r>
          </a:p>
          <a:p>
            <a:pPr lvl="1">
              <a:spcBef>
                <a:spcPts val="1000"/>
              </a:spcBef>
            </a:pPr>
            <a:r>
              <a:rPr lang="en-US" sz="2000" dirty="0" smtClean="0"/>
              <a:t>Outcome (Y): Death</a:t>
            </a:r>
          </a:p>
          <a:p>
            <a:pPr lvl="1">
              <a:spcBef>
                <a:spcPts val="1000"/>
              </a:spcBef>
            </a:pPr>
            <a:r>
              <a:rPr lang="en-US" sz="2000" dirty="0" smtClean="0"/>
              <a:t>Treatment 1</a:t>
            </a:r>
            <a:r>
              <a:rPr lang="en-US" sz="2000" dirty="0">
                <a:sym typeface="Wingdings"/>
              </a:rPr>
              <a:t> </a:t>
            </a:r>
            <a:r>
              <a:rPr lang="en-US" sz="2000" dirty="0" smtClean="0">
                <a:sym typeface="Wingdings"/>
              </a:rPr>
              <a:t>(A): Heart transplant</a:t>
            </a:r>
          </a:p>
          <a:p>
            <a:pPr lvl="1">
              <a:spcBef>
                <a:spcPts val="1000"/>
              </a:spcBef>
            </a:pPr>
            <a:r>
              <a:rPr lang="en-US" sz="2000" dirty="0" smtClean="0">
                <a:sym typeface="Wingdings"/>
              </a:rPr>
              <a:t>Treatment 2 (E): Taking multivitamin complex</a:t>
            </a:r>
            <a:endParaRPr lang="en-US" sz="2000" dirty="0" smtClean="0"/>
          </a:p>
          <a:p>
            <a:pPr>
              <a:spcBef>
                <a:spcPts val="1000"/>
              </a:spcBef>
            </a:pPr>
            <a:r>
              <a:rPr lang="en-US" dirty="0" smtClean="0"/>
              <a:t>Four treatment groups:</a:t>
            </a:r>
          </a:p>
          <a:p>
            <a:pPr lvl="1">
              <a:spcBef>
                <a:spcPts val="1000"/>
              </a:spcBef>
            </a:pPr>
            <a:r>
              <a:rPr lang="en-US" sz="2000" dirty="0" smtClean="0"/>
              <a:t>A = 1, E = 1: Heart transplant and vitamins</a:t>
            </a:r>
          </a:p>
          <a:p>
            <a:pPr lvl="1">
              <a:spcBef>
                <a:spcPts val="1000"/>
              </a:spcBef>
            </a:pPr>
            <a:r>
              <a:rPr lang="en-US" sz="2000" dirty="0" smtClean="0"/>
              <a:t>A = 1, E = 0: Heart transplant and no vitamins</a:t>
            </a:r>
          </a:p>
          <a:p>
            <a:pPr lvl="1">
              <a:spcBef>
                <a:spcPts val="1000"/>
              </a:spcBef>
            </a:pPr>
            <a:r>
              <a:rPr lang="en-US" sz="2000" dirty="0" smtClean="0"/>
              <a:t>A = 0, E = 1: No heart transplant and vitamins</a:t>
            </a:r>
          </a:p>
          <a:p>
            <a:pPr lvl="1">
              <a:spcBef>
                <a:spcPts val="1000"/>
              </a:spcBef>
            </a:pPr>
            <a:r>
              <a:rPr lang="en-US" sz="2000" dirty="0" smtClean="0"/>
              <a:t>A = 0, E = 0: No heart transplant and not vitamins</a:t>
            </a:r>
          </a:p>
          <a:p>
            <a:pPr>
              <a:spcBef>
                <a:spcPts val="1000"/>
              </a:spcBef>
            </a:pPr>
            <a:r>
              <a:rPr lang="en-US" dirty="0" smtClean="0"/>
              <a:t>Each treatment group corresponds to one potential counterfactual outcome</a:t>
            </a:r>
          </a:p>
          <a:p>
            <a:pPr>
              <a:spcBef>
                <a:spcPts val="1000"/>
              </a:spcBef>
            </a:pPr>
            <a:r>
              <a:rPr lang="en-US" dirty="0" smtClean="0"/>
              <a:t>Each individual has four counterfactual outcomes</a:t>
            </a:r>
          </a:p>
        </p:txBody>
      </p:sp>
    </p:spTree>
    <p:extLst>
      <p:ext uri="{BB962C8B-B14F-4D97-AF65-F5344CB8AC3E}">
        <p14:creationId xmlns:p14="http://schemas.microsoft.com/office/powerpoint/2010/main" val="92990369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431" y="438913"/>
            <a:ext cx="10786535" cy="575094"/>
          </a:xfrm>
        </p:spPr>
        <p:txBody>
          <a:bodyPr/>
          <a:lstStyle/>
          <a:p>
            <a:r>
              <a:rPr lang="en-US" b="1" dirty="0" smtClean="0"/>
              <a:t>Interaction</a:t>
            </a:r>
            <a:r>
              <a:rPr lang="mr-IN" b="1" dirty="0" smtClean="0"/>
              <a:t>–</a:t>
            </a:r>
            <a:r>
              <a:rPr lang="en-US" b="1" dirty="0" smtClean="0"/>
              <a:t> an example</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1365" y="1686697"/>
                <a:ext cx="11887200" cy="4634028"/>
              </a:xfrm>
            </p:spPr>
            <p:txBody>
              <a:bodyPr/>
              <a:lstStyle/>
              <a:p>
                <a:pPr marL="17463" lvl="2" indent="0" algn="ctr">
                  <a:spcBef>
                    <a:spcPts val="1000"/>
                  </a:spcBef>
                  <a:buNone/>
                </a:pPr>
                <a:r>
                  <a:rPr lang="en-US" sz="3200" dirty="0" err="1" smtClean="0"/>
                  <a:t>Pr</a:t>
                </a:r>
                <a:r>
                  <a:rPr lang="en-US" sz="3200" dirty="0" smtClean="0"/>
                  <a:t>[</a:t>
                </a:r>
                <a:r>
                  <a:rPr lang="en-US" sz="3200" dirty="0" err="1" smtClean="0"/>
                  <a:t>Y</a:t>
                </a:r>
                <a:r>
                  <a:rPr lang="en-US" sz="3200" baseline="30000" dirty="0" err="1" smtClean="0"/>
                  <a:t>a</a:t>
                </a:r>
                <a:r>
                  <a:rPr lang="en-US" sz="3200" baseline="30000" dirty="0" smtClean="0"/>
                  <a:t>=1,e=1</a:t>
                </a:r>
                <a:r>
                  <a:rPr lang="en-US" sz="3200" dirty="0" smtClean="0"/>
                  <a:t> </a:t>
                </a:r>
                <a:r>
                  <a:rPr lang="en-US" sz="3200" dirty="0"/>
                  <a:t>= 1] - </a:t>
                </a:r>
                <a:r>
                  <a:rPr lang="en-US" sz="3200" dirty="0" err="1" smtClean="0"/>
                  <a:t>Pr</a:t>
                </a:r>
                <a:r>
                  <a:rPr lang="en-US" sz="3200" dirty="0" smtClean="0"/>
                  <a:t>[</a:t>
                </a:r>
                <a:r>
                  <a:rPr lang="en-US" sz="3200" dirty="0" err="1" smtClean="0"/>
                  <a:t>Y</a:t>
                </a:r>
                <a:r>
                  <a:rPr lang="en-US" sz="3200" baseline="30000" dirty="0" err="1" smtClean="0"/>
                  <a:t>a</a:t>
                </a:r>
                <a:r>
                  <a:rPr lang="en-US" sz="3200" baseline="30000" dirty="0" smtClean="0"/>
                  <a:t>=0,e=1</a:t>
                </a:r>
                <a:r>
                  <a:rPr lang="en-US" sz="3200" dirty="0" smtClean="0"/>
                  <a:t> </a:t>
                </a:r>
                <a:r>
                  <a:rPr lang="en-US" sz="3200" dirty="0"/>
                  <a:t>= 1</a:t>
                </a:r>
                <a:r>
                  <a:rPr lang="en-US" sz="3200" dirty="0" smtClean="0"/>
                  <a:t>] </a:t>
                </a:r>
                <a14:m>
                  <m:oMath xmlns:m="http://schemas.openxmlformats.org/officeDocument/2006/math">
                    <m:r>
                      <a:rPr lang="en-US" sz="3200" i="1" smtClean="0">
                        <a:latin typeface="Cambria Math" charset="0"/>
                        <a:ea typeface="Cambria Math" charset="0"/>
                        <a:cs typeface="Cambria Math" charset="0"/>
                      </a:rPr>
                      <m:t>≠</m:t>
                    </m:r>
                  </m:oMath>
                </a14:m>
                <a:r>
                  <a:rPr lang="en-US" sz="3200" dirty="0"/>
                  <a:t> </a:t>
                </a:r>
                <a:r>
                  <a:rPr lang="en-US" sz="3200" dirty="0" smtClean="0"/>
                  <a:t>Pr[Y</a:t>
                </a:r>
                <a:r>
                  <a:rPr lang="en-US" sz="3200" baseline="30000" dirty="0" smtClean="0"/>
                  <a:t>a=1,e=0</a:t>
                </a:r>
                <a:r>
                  <a:rPr lang="en-US" sz="3200" dirty="0" smtClean="0"/>
                  <a:t> </a:t>
                </a:r>
                <a:r>
                  <a:rPr lang="en-US" sz="3200" dirty="0"/>
                  <a:t>= 1] - </a:t>
                </a:r>
                <a:r>
                  <a:rPr lang="en-US" sz="3200" dirty="0" err="1" smtClean="0"/>
                  <a:t>Pr</a:t>
                </a:r>
                <a:r>
                  <a:rPr lang="en-US" sz="3200" dirty="0" smtClean="0"/>
                  <a:t>[</a:t>
                </a:r>
                <a:r>
                  <a:rPr lang="en-US" sz="3200" dirty="0" err="1" smtClean="0"/>
                  <a:t>Y</a:t>
                </a:r>
                <a:r>
                  <a:rPr lang="en-US" sz="3200" baseline="30000" dirty="0" err="1" smtClean="0"/>
                  <a:t>a</a:t>
                </a:r>
                <a:r>
                  <a:rPr lang="en-US" sz="3200" baseline="30000" dirty="0" smtClean="0"/>
                  <a:t>=0,e=0</a:t>
                </a:r>
                <a:r>
                  <a:rPr lang="en-US" sz="3200" dirty="0" smtClean="0"/>
                  <a:t> </a:t>
                </a:r>
                <a:r>
                  <a:rPr lang="en-US" sz="3200" dirty="0"/>
                  <a:t>= 1</a:t>
                </a:r>
                <a:r>
                  <a:rPr lang="en-US" sz="3200" dirty="0" smtClean="0"/>
                  <a:t>]</a:t>
                </a:r>
              </a:p>
              <a:p>
                <a:pPr marL="17463" lvl="2" indent="0" algn="ctr">
                  <a:spcBef>
                    <a:spcPts val="1000"/>
                  </a:spcBef>
                  <a:buNone/>
                </a:pPr>
                <a:endParaRPr lang="en-US" sz="3200" dirty="0"/>
              </a:p>
              <a:p>
                <a:pPr marL="17463" lvl="2" indent="0" algn="ctr">
                  <a:spcBef>
                    <a:spcPts val="1000"/>
                  </a:spcBef>
                  <a:buNone/>
                </a:pPr>
                <a:endParaRPr lang="en-US" sz="3200" dirty="0" smtClean="0"/>
              </a:p>
              <a:p>
                <a:pPr marL="17463" lvl="2" indent="0" algn="ctr">
                  <a:spcBef>
                    <a:spcPts val="1000"/>
                  </a:spcBef>
                  <a:buNone/>
                </a:pPr>
                <a:endParaRPr lang="en-US" sz="3200" dirty="0" smtClean="0"/>
              </a:p>
              <a:p>
                <a:pPr marL="17463" lvl="2" indent="0" algn="ctr">
                  <a:spcBef>
                    <a:spcPts val="1000"/>
                  </a:spcBef>
                  <a:buNone/>
                </a:pPr>
                <a:r>
                  <a:rPr lang="en-US" sz="3200" dirty="0"/>
                  <a:t>Pr[</a:t>
                </a:r>
                <a:r>
                  <a:rPr lang="en-US" sz="3200" dirty="0" err="1"/>
                  <a:t>Y</a:t>
                </a:r>
                <a:r>
                  <a:rPr lang="en-US" sz="3200" baseline="30000" dirty="0" err="1"/>
                  <a:t>a</a:t>
                </a:r>
                <a:r>
                  <a:rPr lang="en-US" sz="3200" baseline="30000" dirty="0"/>
                  <a:t>=1,e=1</a:t>
                </a:r>
                <a:r>
                  <a:rPr lang="en-US" sz="3200" dirty="0"/>
                  <a:t> = 1] - </a:t>
                </a:r>
                <a:r>
                  <a:rPr lang="en-US" sz="3200" dirty="0" err="1" smtClean="0"/>
                  <a:t>Pr</a:t>
                </a:r>
                <a:r>
                  <a:rPr lang="en-US" sz="3200" dirty="0" smtClean="0"/>
                  <a:t>[</a:t>
                </a:r>
                <a:r>
                  <a:rPr lang="en-US" sz="3200" dirty="0" err="1" smtClean="0"/>
                  <a:t>Y</a:t>
                </a:r>
                <a:r>
                  <a:rPr lang="en-US" sz="3200" baseline="30000" dirty="0" err="1" smtClean="0"/>
                  <a:t>a</a:t>
                </a:r>
                <a:r>
                  <a:rPr lang="en-US" sz="3200" baseline="30000" dirty="0" smtClean="0"/>
                  <a:t>=1,e=0</a:t>
                </a:r>
                <a:r>
                  <a:rPr lang="en-US" sz="3200" dirty="0" smtClean="0"/>
                  <a:t> </a:t>
                </a:r>
                <a:r>
                  <a:rPr lang="en-US" sz="3200" dirty="0"/>
                  <a:t>= 1] </a:t>
                </a:r>
                <a14:m>
                  <m:oMath xmlns:m="http://schemas.openxmlformats.org/officeDocument/2006/math">
                    <m:r>
                      <a:rPr lang="en-US" sz="3200" i="1">
                        <a:latin typeface="Cambria Math" charset="0"/>
                        <a:ea typeface="Cambria Math" charset="0"/>
                        <a:cs typeface="Cambria Math" charset="0"/>
                      </a:rPr>
                      <m:t>≠</m:t>
                    </m:r>
                  </m:oMath>
                </a14:m>
                <a:r>
                  <a:rPr lang="en-US" sz="3200" dirty="0"/>
                  <a:t> </a:t>
                </a:r>
                <a:r>
                  <a:rPr lang="en-US" sz="3200" dirty="0" smtClean="0"/>
                  <a:t>Pr[Y</a:t>
                </a:r>
                <a:r>
                  <a:rPr lang="en-US" sz="3200" baseline="30000" dirty="0" smtClean="0"/>
                  <a:t>a=0,e=1</a:t>
                </a:r>
                <a:r>
                  <a:rPr lang="en-US" sz="3200" dirty="0" smtClean="0"/>
                  <a:t> </a:t>
                </a:r>
                <a:r>
                  <a:rPr lang="en-US" sz="3200" dirty="0"/>
                  <a:t>= 1] - </a:t>
                </a:r>
                <a:r>
                  <a:rPr lang="en-US" sz="3200" dirty="0" err="1"/>
                  <a:t>Pr</a:t>
                </a:r>
                <a:r>
                  <a:rPr lang="en-US" sz="3200" dirty="0"/>
                  <a:t>[</a:t>
                </a:r>
                <a:r>
                  <a:rPr lang="en-US" sz="3200" dirty="0" err="1"/>
                  <a:t>Y</a:t>
                </a:r>
                <a:r>
                  <a:rPr lang="en-US" sz="3200" baseline="30000" dirty="0" err="1"/>
                  <a:t>a</a:t>
                </a:r>
                <a:r>
                  <a:rPr lang="en-US" sz="3200" baseline="30000" dirty="0"/>
                  <a:t>=0,e=0</a:t>
                </a:r>
                <a:r>
                  <a:rPr lang="en-US" sz="3200" dirty="0"/>
                  <a:t> = 1] </a:t>
                </a:r>
              </a:p>
              <a:p>
                <a:pPr marL="17463" lvl="2" indent="0" algn="ctr">
                  <a:spcBef>
                    <a:spcPts val="1000"/>
                  </a:spcBef>
                  <a:buNone/>
                </a:pPr>
                <a:r>
                  <a:rPr lang="en-US" sz="3200" dirty="0" smtClean="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1365" y="1686697"/>
                <a:ext cx="11887200" cy="4634028"/>
              </a:xfrm>
              <a:blipFill rotWithShape="0">
                <a:blip r:embed="rId3"/>
                <a:stretch>
                  <a:fillRect l="-308" t="-2763" r="-1385"/>
                </a:stretch>
              </a:blipFill>
            </p:spPr>
            <p:txBody>
              <a:bodyPr/>
              <a:lstStyle/>
              <a:p>
                <a:r>
                  <a:rPr lang="en-US">
                    <a:noFill/>
                  </a:rPr>
                  <a:t> </a:t>
                </a:r>
              </a:p>
            </p:txBody>
          </p:sp>
        </mc:Fallback>
      </mc:AlternateContent>
      <p:sp>
        <p:nvSpPr>
          <p:cNvPr id="8" name="TextBox 7"/>
          <p:cNvSpPr txBox="1"/>
          <p:nvPr/>
        </p:nvSpPr>
        <p:spPr bwMode="auto">
          <a:xfrm>
            <a:off x="466164" y="2348752"/>
            <a:ext cx="5091953" cy="1292662"/>
          </a:xfrm>
          <a:prstGeom prst="rect">
            <a:avLst/>
          </a:prstGeom>
          <a:noFill/>
          <a:ln w="19050" algn="ctr">
            <a:noFill/>
            <a:miter lim="800000"/>
            <a:headEnd/>
            <a:tailEnd/>
          </a:ln>
        </p:spPr>
        <p:txBody>
          <a:bodyPr wrap="square" lIns="0" tIns="0" rIns="0" bIns="0" rtlCol="0">
            <a:spAutoFit/>
          </a:bodyPr>
          <a:lstStyle/>
          <a:p>
            <a:pPr algn="ctr"/>
            <a:r>
              <a:rPr lang="en-US" sz="2800" dirty="0" smtClean="0"/>
              <a:t>Causal risk difference of heart transplant on risk of death if everyone takes vitamins</a:t>
            </a:r>
          </a:p>
        </p:txBody>
      </p:sp>
      <p:sp>
        <p:nvSpPr>
          <p:cNvPr id="9" name="TextBox 8"/>
          <p:cNvSpPr txBox="1"/>
          <p:nvPr/>
        </p:nvSpPr>
        <p:spPr bwMode="auto">
          <a:xfrm>
            <a:off x="6885888" y="2348752"/>
            <a:ext cx="4356848" cy="1292662"/>
          </a:xfrm>
          <a:prstGeom prst="rect">
            <a:avLst/>
          </a:prstGeom>
          <a:noFill/>
          <a:ln w="19050" algn="ctr">
            <a:noFill/>
            <a:miter lim="800000"/>
            <a:headEnd/>
            <a:tailEnd/>
          </a:ln>
        </p:spPr>
        <p:txBody>
          <a:bodyPr wrap="square" lIns="0" tIns="0" rIns="0" bIns="0" rtlCol="0">
            <a:spAutoFit/>
          </a:bodyPr>
          <a:lstStyle/>
          <a:p>
            <a:pPr algn="ctr"/>
            <a:r>
              <a:rPr lang="en-US" sz="2800" dirty="0" smtClean="0"/>
              <a:t>Causal risk difference of heart transplant on risk of death if no </a:t>
            </a:r>
            <a:r>
              <a:rPr lang="en-US" sz="2800" smtClean="0"/>
              <a:t>one takes </a:t>
            </a:r>
            <a:r>
              <a:rPr lang="en-US" sz="2800" dirty="0" smtClean="0"/>
              <a:t>vitamins</a:t>
            </a:r>
          </a:p>
        </p:txBody>
      </p:sp>
      <p:sp>
        <p:nvSpPr>
          <p:cNvPr id="10" name="TextBox 9"/>
          <p:cNvSpPr txBox="1"/>
          <p:nvPr/>
        </p:nvSpPr>
        <p:spPr bwMode="auto">
          <a:xfrm>
            <a:off x="555809" y="4616823"/>
            <a:ext cx="4912661" cy="1292662"/>
          </a:xfrm>
          <a:prstGeom prst="rect">
            <a:avLst/>
          </a:prstGeom>
          <a:noFill/>
          <a:ln w="19050" algn="ctr">
            <a:noFill/>
            <a:miter lim="800000"/>
            <a:headEnd/>
            <a:tailEnd/>
          </a:ln>
        </p:spPr>
        <p:txBody>
          <a:bodyPr wrap="square" lIns="0" tIns="0" rIns="0" bIns="0" rtlCol="0">
            <a:spAutoFit/>
          </a:bodyPr>
          <a:lstStyle/>
          <a:p>
            <a:pPr algn="ctr"/>
            <a:r>
              <a:rPr lang="en-US" sz="2800" dirty="0" smtClean="0"/>
              <a:t>Causal risk difference of vitamins on risk of death if everyone had a heart transplant</a:t>
            </a:r>
          </a:p>
        </p:txBody>
      </p:sp>
      <p:sp>
        <p:nvSpPr>
          <p:cNvPr id="11" name="TextBox 10"/>
          <p:cNvSpPr txBox="1"/>
          <p:nvPr/>
        </p:nvSpPr>
        <p:spPr bwMode="auto">
          <a:xfrm>
            <a:off x="6885888" y="4616823"/>
            <a:ext cx="4826078" cy="1292662"/>
          </a:xfrm>
          <a:prstGeom prst="rect">
            <a:avLst/>
          </a:prstGeom>
          <a:noFill/>
          <a:ln w="19050" algn="ctr">
            <a:noFill/>
            <a:miter lim="800000"/>
            <a:headEnd/>
            <a:tailEnd/>
          </a:ln>
        </p:spPr>
        <p:txBody>
          <a:bodyPr wrap="square" lIns="0" tIns="0" rIns="0" bIns="0" rtlCol="0">
            <a:spAutoFit/>
          </a:bodyPr>
          <a:lstStyle/>
          <a:p>
            <a:pPr algn="ctr"/>
            <a:r>
              <a:rPr lang="en-US" sz="2800" dirty="0" smtClean="0"/>
              <a:t>Causal risk difference of vitamins on risk of death if no one had a heart transplant</a:t>
            </a:r>
          </a:p>
        </p:txBody>
      </p:sp>
    </p:spTree>
    <p:extLst>
      <p:ext uri="{BB962C8B-B14F-4D97-AF65-F5344CB8AC3E}">
        <p14:creationId xmlns:p14="http://schemas.microsoft.com/office/powerpoint/2010/main" val="831012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79" y="219705"/>
            <a:ext cx="10786535" cy="4579715"/>
          </a:xfrm>
        </p:spPr>
        <p:txBody>
          <a:bodyPr/>
          <a:lstStyle/>
          <a:p>
            <a:r>
              <a:rPr lang="en-US" sz="3600" dirty="0" smtClean="0"/>
              <a:t>For Students in EPI2017 in 2018:</a:t>
            </a:r>
            <a:br>
              <a:rPr lang="en-US" sz="3600" dirty="0" smtClean="0"/>
            </a:br>
            <a:r>
              <a:rPr lang="en-US" sz="3600" dirty="0" smtClean="0"/>
              <a:t>Please ignore the first 5 minutes of the recorded lecture by Dr. Leung (this lecture was recorded March 2017, and she starts by summarizing “last week’s highlights” which are not relevant for you). </a:t>
            </a:r>
            <a:br>
              <a:rPr lang="en-US" sz="3600" dirty="0" smtClean="0"/>
            </a:br>
            <a:r>
              <a:rPr lang="en-US" sz="3600" dirty="0" smtClean="0"/>
              <a:t>Please fast-forward to time-point </a:t>
            </a:r>
            <a:r>
              <a:rPr lang="en-US" sz="3600" b="1" u="sng" dirty="0" smtClean="0"/>
              <a:t>4:53 (slide 6)</a:t>
            </a:r>
            <a:r>
              <a:rPr lang="en-US" sz="3600" dirty="0" smtClean="0"/>
              <a:t> in Part 1 of the Interaction &amp; Effect Mod lecture. We have left these slides here as placeholders such that the slide number aligns with that in the recorded lecture.</a:t>
            </a:r>
            <a:endParaRPr lang="en-US" sz="3600" dirty="0"/>
          </a:p>
        </p:txBody>
      </p:sp>
      <p:sp>
        <p:nvSpPr>
          <p:cNvPr id="4" name="Content Placeholder 3"/>
          <p:cNvSpPr>
            <a:spLocks noGrp="1"/>
          </p:cNvSpPr>
          <p:nvPr>
            <p:ph idx="1"/>
          </p:nvPr>
        </p:nvSpPr>
        <p:spPr/>
        <p:txBody>
          <a:bodyPr/>
          <a:lstStyle/>
          <a:p>
            <a:r>
              <a:rPr lang="en-US" dirty="0" smtClean="0"/>
              <a:t>- JM Chan 2/13/18</a:t>
            </a:r>
            <a:endParaRPr lang="en-US" dirty="0"/>
          </a:p>
        </p:txBody>
      </p:sp>
    </p:spTree>
    <p:extLst>
      <p:ext uri="{BB962C8B-B14F-4D97-AF65-F5344CB8AC3E}">
        <p14:creationId xmlns:p14="http://schemas.microsoft.com/office/powerpoint/2010/main" val="6281671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Interaction </a:t>
            </a:r>
            <a:r>
              <a:rPr lang="mr-IN" b="1" dirty="0" smtClean="0"/>
              <a:t>–</a:t>
            </a:r>
            <a:r>
              <a:rPr lang="en-US" b="1" dirty="0" smtClean="0"/>
              <a:t> counterfactual response types</a:t>
            </a:r>
            <a:endParaRPr lang="en-US" b="1" dirty="0"/>
          </a:p>
        </p:txBody>
      </p:sp>
      <p:sp>
        <p:nvSpPr>
          <p:cNvPr id="8" name="Text Placeholder 7"/>
          <p:cNvSpPr>
            <a:spLocks noGrp="1"/>
          </p:cNvSpPr>
          <p:nvPr>
            <p:ph type="body" idx="10"/>
          </p:nvPr>
        </p:nvSpPr>
        <p:spPr>
          <a:xfrm>
            <a:off x="877825" y="1543338"/>
            <a:ext cx="10770193" cy="383182"/>
          </a:xfrm>
        </p:spPr>
        <p:txBody>
          <a:bodyPr/>
          <a:lstStyle/>
          <a:p>
            <a:r>
              <a:rPr lang="en-US" i="1" dirty="0" smtClean="0"/>
              <a:t>In the case of one intervention or treatment: </a:t>
            </a:r>
            <a:endParaRPr lang="en-US" i="1" dirty="0"/>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1680127448"/>
              </p:ext>
            </p:extLst>
          </p:nvPr>
        </p:nvGraphicFramePr>
        <p:xfrm>
          <a:off x="1048601" y="2205317"/>
          <a:ext cx="7665094" cy="3689449"/>
        </p:xfrm>
        <a:graphic>
          <a:graphicData uri="http://schemas.openxmlformats.org/drawingml/2006/table">
            <a:tbl>
              <a:tblPr firstRow="1" bandRow="1">
                <a:tableStyleId>{72833802-FEF1-4C79-8D5D-14CF1EAF98D9}</a:tableStyleId>
              </a:tblPr>
              <a:tblGrid>
                <a:gridCol w="1728848"/>
                <a:gridCol w="910675"/>
                <a:gridCol w="961267"/>
                <a:gridCol w="4064304"/>
              </a:tblGrid>
              <a:tr h="587520">
                <a:tc>
                  <a:txBody>
                    <a:bodyPr/>
                    <a:lstStyle/>
                    <a:p>
                      <a:pPr algn="l"/>
                      <a:endParaRPr lang="en-US" sz="2400" dirty="0"/>
                    </a:p>
                  </a:txBody>
                  <a:tcPr/>
                </a:tc>
                <a:tc>
                  <a:txBody>
                    <a:bodyPr/>
                    <a:lstStyle/>
                    <a:p>
                      <a:pPr algn="ctr"/>
                      <a:r>
                        <a:rPr lang="en-US" sz="2400" dirty="0" err="1" smtClean="0"/>
                        <a:t>Y</a:t>
                      </a:r>
                      <a:r>
                        <a:rPr lang="en-US" sz="2400" baseline="30000" dirty="0" err="1" smtClean="0"/>
                        <a:t>a</a:t>
                      </a:r>
                      <a:r>
                        <a:rPr lang="en-US" sz="2400" baseline="30000" dirty="0" smtClean="0"/>
                        <a:t>=0</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=1</a:t>
                      </a:r>
                      <a:endParaRPr lang="en-US" sz="2400" baseline="30000" dirty="0"/>
                    </a:p>
                  </a:txBody>
                  <a:tcPr/>
                </a:tc>
                <a:tc>
                  <a:txBody>
                    <a:bodyPr/>
                    <a:lstStyle/>
                    <a:p>
                      <a:pPr algn="ctr"/>
                      <a:r>
                        <a:rPr lang="en-US" sz="2400" baseline="0" dirty="0" smtClean="0"/>
                        <a:t>Examples</a:t>
                      </a:r>
                      <a:endParaRPr lang="en-US" sz="2400" baseline="0" dirty="0"/>
                    </a:p>
                  </a:txBody>
                  <a:tcPr/>
                </a:tc>
              </a:tr>
              <a:tr h="633049">
                <a:tc>
                  <a:txBody>
                    <a:bodyPr/>
                    <a:lstStyle/>
                    <a:p>
                      <a:pPr algn="l"/>
                      <a:r>
                        <a:rPr lang="en-US" sz="2400" dirty="0" smtClean="0"/>
                        <a:t>Doomed</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Artemis, Athena, Persephone,</a:t>
                      </a:r>
                      <a:r>
                        <a:rPr lang="en-US" sz="2400" baseline="0" dirty="0" smtClean="0"/>
                        <a:t> Ares</a:t>
                      </a:r>
                      <a:endParaRPr lang="en-US" sz="2400" dirty="0"/>
                    </a:p>
                  </a:txBody>
                  <a:tcPr/>
                </a:tc>
              </a:tr>
              <a:tr h="633049">
                <a:tc>
                  <a:txBody>
                    <a:bodyPr/>
                    <a:lstStyle/>
                    <a:p>
                      <a:pPr algn="l"/>
                      <a:r>
                        <a:rPr lang="en-US" sz="2400" dirty="0" smtClean="0"/>
                        <a:t>Preventative</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Hebe, Kronos, Poseidon,</a:t>
                      </a:r>
                      <a:r>
                        <a:rPr lang="en-US" sz="2400" baseline="0" dirty="0" smtClean="0"/>
                        <a:t> Apollo, Hermes, Dionysus</a:t>
                      </a:r>
                      <a:endParaRPr lang="en-US" sz="2400" dirty="0"/>
                    </a:p>
                  </a:txBody>
                  <a:tcPr/>
                </a:tc>
              </a:tr>
              <a:tr h="633049">
                <a:tc>
                  <a:txBody>
                    <a:bodyPr/>
                    <a:lstStyle/>
                    <a:p>
                      <a:pPr algn="l"/>
                      <a:r>
                        <a:rPr lang="en-US" sz="2400" dirty="0" smtClean="0"/>
                        <a:t>Causative</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err="1" smtClean="0"/>
                        <a:t>Rheia</a:t>
                      </a:r>
                      <a:r>
                        <a:rPr lang="en-US" sz="2400" dirty="0" smtClean="0"/>
                        <a:t>, </a:t>
                      </a:r>
                      <a:r>
                        <a:rPr lang="en-US" sz="2400" dirty="0" err="1" smtClean="0"/>
                        <a:t>Leto</a:t>
                      </a:r>
                      <a:r>
                        <a:rPr lang="en-US" sz="2400" dirty="0" smtClean="0"/>
                        <a:t>, Aphrodite,</a:t>
                      </a:r>
                      <a:r>
                        <a:rPr lang="en-US" sz="2400" baseline="0" dirty="0" smtClean="0"/>
                        <a:t> Zeus, Hephaestus, </a:t>
                      </a:r>
                      <a:r>
                        <a:rPr lang="en-US" sz="2400" baseline="0" dirty="0" err="1" smtClean="0"/>
                        <a:t>Cyclope</a:t>
                      </a:r>
                      <a:endParaRPr lang="en-US" sz="2400" dirty="0"/>
                    </a:p>
                  </a:txBody>
                  <a:tcPr/>
                </a:tc>
              </a:tr>
              <a:tr h="633049">
                <a:tc>
                  <a:txBody>
                    <a:bodyPr/>
                    <a:lstStyle/>
                    <a:p>
                      <a:pPr algn="l"/>
                      <a:r>
                        <a:rPr lang="en-US" sz="2400" dirty="0" smtClean="0"/>
                        <a:t>Immune</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Demeter, Hestia, Hera,</a:t>
                      </a:r>
                      <a:r>
                        <a:rPr lang="en-US" sz="2400" baseline="0" dirty="0" smtClean="0"/>
                        <a:t> Hades</a:t>
                      </a:r>
                      <a:endParaRPr lang="en-US" sz="2400" dirty="0"/>
                    </a:p>
                  </a:txBody>
                  <a:tcPr/>
                </a:tc>
              </a:tr>
            </a:tbl>
          </a:graphicData>
        </a:graphic>
      </p:graphicFrame>
      <p:pic>
        <p:nvPicPr>
          <p:cNvPr id="6" name="Picture 5"/>
          <p:cNvPicPr>
            <a:picLocks noChangeAspect="1"/>
          </p:cNvPicPr>
          <p:nvPr/>
        </p:nvPicPr>
        <p:blipFill rotWithShape="1">
          <a:blip r:embed="rId3"/>
          <a:srcRect l="26816" t="49744" r="60524" b="14676"/>
          <a:stretch/>
        </p:blipFill>
        <p:spPr>
          <a:xfrm>
            <a:off x="8923980" y="855554"/>
            <a:ext cx="3067164" cy="5387274"/>
          </a:xfrm>
          <a:prstGeom prst="rect">
            <a:avLst/>
          </a:prstGeom>
        </p:spPr>
      </p:pic>
    </p:spTree>
    <p:extLst>
      <p:ext uri="{BB962C8B-B14F-4D97-AF65-F5344CB8AC3E}">
        <p14:creationId xmlns:p14="http://schemas.microsoft.com/office/powerpoint/2010/main" val="155046353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34933928"/>
              </p:ext>
            </p:extLst>
          </p:nvPr>
        </p:nvGraphicFramePr>
        <p:xfrm>
          <a:off x="2313869" y="308396"/>
          <a:ext cx="7636955" cy="6343666"/>
        </p:xfrm>
        <a:graphic>
          <a:graphicData uri="http://schemas.openxmlformats.org/drawingml/2006/table">
            <a:tbl>
              <a:tblPr firstRow="1" bandRow="1">
                <a:tableStyleId>{5C22544A-7EE6-4342-B048-85BDC9FD1C3A}</a:tableStyleId>
              </a:tblPr>
              <a:tblGrid>
                <a:gridCol w="1415449"/>
                <a:gridCol w="1506070"/>
                <a:gridCol w="1559859"/>
                <a:gridCol w="1613647"/>
                <a:gridCol w="1541930"/>
              </a:tblGrid>
              <a:tr h="410226">
                <a:tc>
                  <a:txBody>
                    <a:bodyPr/>
                    <a:lstStyle/>
                    <a:p>
                      <a:pPr algn="ctr"/>
                      <a:r>
                        <a:rPr lang="en-US" dirty="0" smtClean="0"/>
                        <a:t>Type</a:t>
                      </a:r>
                      <a:endParaRPr lang="en-US" dirty="0"/>
                    </a:p>
                  </a:txBody>
                  <a:tcPr/>
                </a:tc>
                <a:tc>
                  <a:txBody>
                    <a:bodyPr/>
                    <a:lstStyle/>
                    <a:p>
                      <a:pPr algn="ctr"/>
                      <a:r>
                        <a:rPr lang="en-US" dirty="0" err="1" smtClean="0"/>
                        <a:t>Y</a:t>
                      </a:r>
                      <a:r>
                        <a:rPr lang="en-US" baseline="30000" dirty="0" err="1" smtClean="0"/>
                        <a:t>a</a:t>
                      </a:r>
                      <a:r>
                        <a:rPr lang="en-US" baseline="30000" dirty="0" smtClean="0"/>
                        <a:t>=1,e=1</a:t>
                      </a:r>
                      <a:endParaRPr lang="en-US" baseline="30000" dirty="0"/>
                    </a:p>
                  </a:txBody>
                  <a:tcPr/>
                </a:tc>
                <a:tc>
                  <a:txBody>
                    <a:bodyPr/>
                    <a:lstStyle/>
                    <a:p>
                      <a:pPr algn="ctr"/>
                      <a:r>
                        <a:rPr lang="en-US" dirty="0" err="1" smtClean="0"/>
                        <a:t>Y</a:t>
                      </a:r>
                      <a:r>
                        <a:rPr lang="en-US" baseline="30000" dirty="0" err="1" smtClean="0"/>
                        <a:t>a</a:t>
                      </a:r>
                      <a:r>
                        <a:rPr lang="en-US" baseline="30000" dirty="0" smtClean="0"/>
                        <a:t>=0,e=1</a:t>
                      </a:r>
                      <a:endParaRPr lang="en-US" baseline="30000" dirty="0"/>
                    </a:p>
                  </a:txBody>
                  <a:tcPr/>
                </a:tc>
                <a:tc>
                  <a:txBody>
                    <a:bodyPr/>
                    <a:lstStyle/>
                    <a:p>
                      <a:pPr algn="ctr"/>
                      <a:r>
                        <a:rPr lang="en-US" dirty="0" err="1" smtClean="0"/>
                        <a:t>Y</a:t>
                      </a:r>
                      <a:r>
                        <a:rPr lang="en-US" baseline="30000" dirty="0" err="1" smtClean="0"/>
                        <a:t>a</a:t>
                      </a:r>
                      <a:r>
                        <a:rPr lang="en-US" baseline="30000" dirty="0" smtClean="0"/>
                        <a:t>=1,e=0</a:t>
                      </a:r>
                      <a:endParaRPr lang="en-US" baseline="30000" dirty="0"/>
                    </a:p>
                  </a:txBody>
                  <a:tcPr/>
                </a:tc>
                <a:tc>
                  <a:txBody>
                    <a:bodyPr/>
                    <a:lstStyle/>
                    <a:p>
                      <a:pPr algn="ctr"/>
                      <a:r>
                        <a:rPr lang="en-US" dirty="0" err="1" smtClean="0"/>
                        <a:t>Y</a:t>
                      </a:r>
                      <a:r>
                        <a:rPr lang="en-US" baseline="30000" dirty="0" err="1" smtClean="0"/>
                        <a:t>a</a:t>
                      </a:r>
                      <a:r>
                        <a:rPr lang="en-US" baseline="30000" dirty="0" smtClean="0"/>
                        <a:t>=0,e=0</a:t>
                      </a:r>
                      <a:endParaRPr lang="en-US" baseline="30000" dirty="0"/>
                    </a:p>
                  </a:txBody>
                  <a:tcPr/>
                </a:tc>
              </a:tr>
              <a:tr h="370840">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2</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3</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4</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5</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6</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7</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8</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9</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10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11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12</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13</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14</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15</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16</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r>
            </a:tbl>
          </a:graphicData>
        </a:graphic>
      </p:graphicFrame>
    </p:spTree>
    <p:extLst>
      <p:ext uri="{BB962C8B-B14F-4D97-AF65-F5344CB8AC3E}">
        <p14:creationId xmlns:p14="http://schemas.microsoft.com/office/powerpoint/2010/main" val="66259009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Counterfactual types</a:t>
            </a:r>
            <a:endParaRPr lang="en-US" b="1"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29748266"/>
              </p:ext>
            </p:extLst>
          </p:nvPr>
        </p:nvGraphicFramePr>
        <p:xfrm>
          <a:off x="1560833" y="1474226"/>
          <a:ext cx="8999591" cy="1770998"/>
        </p:xfrm>
        <a:graphic>
          <a:graphicData uri="http://schemas.openxmlformats.org/drawingml/2006/table">
            <a:tbl>
              <a:tblPr firstRow="1" bandRow="1">
                <a:tableStyleId>{5C22544A-7EE6-4342-B048-85BDC9FD1C3A}</a:tableStyleId>
              </a:tblPr>
              <a:tblGrid>
                <a:gridCol w="1668003"/>
                <a:gridCol w="1774793"/>
                <a:gridCol w="1838179"/>
                <a:gridCol w="1901565"/>
                <a:gridCol w="1817051"/>
              </a:tblGrid>
              <a:tr h="630702">
                <a:tc>
                  <a:txBody>
                    <a:bodyPr/>
                    <a:lstStyle/>
                    <a:p>
                      <a:pPr algn="ctr"/>
                      <a:r>
                        <a:rPr lang="en-US" sz="2400" dirty="0" smtClean="0"/>
                        <a:t>Type</a:t>
                      </a:r>
                      <a:endParaRPr lang="en-US" sz="2400" dirty="0"/>
                    </a:p>
                  </a:txBody>
                  <a:tcPr/>
                </a:tc>
                <a:tc>
                  <a:txBody>
                    <a:bodyPr/>
                    <a:lstStyle/>
                    <a:p>
                      <a:pPr algn="ctr"/>
                      <a:r>
                        <a:rPr lang="en-US" sz="2400" dirty="0" err="1" smtClean="0"/>
                        <a:t>Y</a:t>
                      </a:r>
                      <a:r>
                        <a:rPr lang="en-US" sz="2400" baseline="30000" dirty="0" err="1" smtClean="0"/>
                        <a:t>a</a:t>
                      </a:r>
                      <a:r>
                        <a:rPr lang="en-US" sz="2400" baseline="30000" dirty="0" smtClean="0"/>
                        <a:t>=1,e=1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=1,e=0</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=0,e=0</a:t>
                      </a:r>
                      <a:endParaRPr lang="en-US" sz="2400" baseline="30000" dirty="0"/>
                    </a:p>
                  </a:txBody>
                  <a:tcPr/>
                </a:tc>
              </a:tr>
              <a:tr h="570148">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r>
              <a:tr h="570148">
                <a:tc>
                  <a:txBody>
                    <a:bodyPr/>
                    <a:lstStyle/>
                    <a:p>
                      <a:pPr algn="ctr"/>
                      <a:r>
                        <a:rPr lang="en-US" sz="2400" dirty="0" smtClean="0"/>
                        <a:t>16</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bl>
          </a:graphicData>
        </a:graphic>
      </p:graphicFrame>
      <p:sp>
        <p:nvSpPr>
          <p:cNvPr id="5" name="TextBox 4"/>
          <p:cNvSpPr txBox="1"/>
          <p:nvPr/>
        </p:nvSpPr>
        <p:spPr bwMode="auto">
          <a:xfrm>
            <a:off x="1235541" y="3512331"/>
            <a:ext cx="10058400" cy="861774"/>
          </a:xfrm>
          <a:prstGeom prst="rect">
            <a:avLst/>
          </a:prstGeom>
          <a:noFill/>
          <a:ln w="19050" algn="ctr">
            <a:noFill/>
            <a:miter lim="800000"/>
            <a:headEnd/>
            <a:tailEnd/>
          </a:ln>
        </p:spPr>
        <p:txBody>
          <a:bodyPr wrap="square" lIns="0" tIns="0" rIns="0" bIns="0" rtlCol="0">
            <a:spAutoFit/>
          </a:bodyPr>
          <a:lstStyle/>
          <a:p>
            <a:pPr marL="457200" indent="-457200">
              <a:buFont typeface="Arial" charset="0"/>
              <a:buChar char="•"/>
            </a:pPr>
            <a:r>
              <a:rPr lang="en-US" sz="2800" dirty="0" smtClean="0"/>
              <a:t>For Type 1 individuals, they would die if treated or untreated with heart transplant or vitamins</a:t>
            </a:r>
          </a:p>
        </p:txBody>
      </p:sp>
      <p:sp>
        <p:nvSpPr>
          <p:cNvPr id="6" name="TextBox 5"/>
          <p:cNvSpPr txBox="1"/>
          <p:nvPr/>
        </p:nvSpPr>
        <p:spPr bwMode="auto">
          <a:xfrm>
            <a:off x="1235541" y="4407549"/>
            <a:ext cx="10058400" cy="861774"/>
          </a:xfrm>
          <a:prstGeom prst="rect">
            <a:avLst/>
          </a:prstGeom>
          <a:noFill/>
          <a:ln w="19050" algn="ctr">
            <a:noFill/>
            <a:miter lim="800000"/>
            <a:headEnd/>
            <a:tailEnd/>
          </a:ln>
        </p:spPr>
        <p:txBody>
          <a:bodyPr wrap="square" lIns="0" tIns="0" rIns="0" bIns="0" rtlCol="0">
            <a:spAutoFit/>
          </a:bodyPr>
          <a:lstStyle/>
          <a:p>
            <a:pPr marL="457200" indent="-457200">
              <a:buFont typeface="Arial" charset="0"/>
              <a:buChar char="•"/>
            </a:pPr>
            <a:r>
              <a:rPr lang="en-US" sz="2800" dirty="0" smtClean="0"/>
              <a:t>For Type 16 individuals, they would survive if treated or untreated with heart transplant or vitamins</a:t>
            </a:r>
          </a:p>
        </p:txBody>
      </p:sp>
      <p:sp>
        <p:nvSpPr>
          <p:cNvPr id="7" name="TextBox 6"/>
          <p:cNvSpPr txBox="1"/>
          <p:nvPr/>
        </p:nvSpPr>
        <p:spPr bwMode="auto">
          <a:xfrm>
            <a:off x="1235541" y="5532216"/>
            <a:ext cx="10058400" cy="430887"/>
          </a:xfrm>
          <a:prstGeom prst="rect">
            <a:avLst/>
          </a:prstGeom>
          <a:noFill/>
          <a:ln w="19050" algn="ctr">
            <a:noFill/>
            <a:miter lim="800000"/>
            <a:headEnd/>
            <a:tailEnd/>
          </a:ln>
        </p:spPr>
        <p:txBody>
          <a:bodyPr wrap="square" lIns="0" tIns="0" rIns="0" bIns="0" rtlCol="0">
            <a:spAutoFit/>
          </a:bodyPr>
          <a:lstStyle/>
          <a:p>
            <a:pPr marL="457200" indent="-457200">
              <a:buFont typeface="Arial" charset="0"/>
              <a:buChar char="•"/>
            </a:pPr>
            <a:r>
              <a:rPr lang="en-US" sz="2800" dirty="0" smtClean="0"/>
              <a:t>Neither A nor E had a causal effect on Y</a:t>
            </a:r>
          </a:p>
        </p:txBody>
      </p:sp>
    </p:spTree>
    <p:extLst>
      <p:ext uri="{BB962C8B-B14F-4D97-AF65-F5344CB8AC3E}">
        <p14:creationId xmlns:p14="http://schemas.microsoft.com/office/powerpoint/2010/main" val="1442696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Counterfactual types</a:t>
            </a:r>
            <a:endParaRPr lang="en-US" b="1"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802484008"/>
              </p:ext>
            </p:extLst>
          </p:nvPr>
        </p:nvGraphicFramePr>
        <p:xfrm>
          <a:off x="1560833" y="1277003"/>
          <a:ext cx="8874084" cy="2286000"/>
        </p:xfrm>
        <a:graphic>
          <a:graphicData uri="http://schemas.openxmlformats.org/drawingml/2006/table">
            <a:tbl>
              <a:tblPr firstRow="1" bandRow="1">
                <a:tableStyleId>{5C22544A-7EE6-4342-B048-85BDC9FD1C3A}</a:tableStyleId>
              </a:tblPr>
              <a:tblGrid>
                <a:gridCol w="1644741"/>
                <a:gridCol w="1750042"/>
                <a:gridCol w="1812544"/>
                <a:gridCol w="1875046"/>
                <a:gridCol w="1791711"/>
              </a:tblGrid>
              <a:tr h="453584">
                <a:tc>
                  <a:txBody>
                    <a:bodyPr/>
                    <a:lstStyle/>
                    <a:p>
                      <a:pPr algn="ctr"/>
                      <a:r>
                        <a:rPr lang="en-US" sz="2400" dirty="0" smtClean="0"/>
                        <a:t>Type</a:t>
                      </a:r>
                      <a:endParaRPr lang="en-US" sz="2400" dirty="0"/>
                    </a:p>
                  </a:txBody>
                  <a:tcPr/>
                </a:tc>
                <a:tc>
                  <a:txBody>
                    <a:bodyPr/>
                    <a:lstStyle/>
                    <a:p>
                      <a:pPr algn="ctr"/>
                      <a:r>
                        <a:rPr lang="en-US" sz="2400" dirty="0" err="1" smtClean="0"/>
                        <a:t>Y</a:t>
                      </a:r>
                      <a:r>
                        <a:rPr lang="en-US" sz="2400" baseline="30000" dirty="0" err="1" smtClean="0"/>
                        <a:t>a</a:t>
                      </a:r>
                      <a:r>
                        <a:rPr lang="en-US" sz="2400" baseline="30000" dirty="0" smtClean="0"/>
                        <a:t>=1,e=1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=1,e=0</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=0,e=0</a:t>
                      </a:r>
                      <a:endParaRPr lang="en-US" sz="2400" baseline="30000" dirty="0"/>
                    </a:p>
                  </a:txBody>
                  <a:tcPr/>
                </a:tc>
              </a:tr>
              <a:tr h="410035">
                <a:tc>
                  <a:txBody>
                    <a:bodyPr/>
                    <a:lstStyle/>
                    <a:p>
                      <a:pPr algn="ctr"/>
                      <a:r>
                        <a:rPr lang="en-US" sz="2400" dirty="0" smtClean="0"/>
                        <a:t>4</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410035">
                <a:tc>
                  <a:txBody>
                    <a:bodyPr/>
                    <a:lstStyle/>
                    <a:p>
                      <a:pPr algn="ctr"/>
                      <a:r>
                        <a:rPr lang="en-US" sz="2400" dirty="0" smtClean="0"/>
                        <a:t>6</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r>
              <a:tr h="410035">
                <a:tc>
                  <a:txBody>
                    <a:bodyPr/>
                    <a:lstStyle/>
                    <a:p>
                      <a:pPr algn="ctr"/>
                      <a:r>
                        <a:rPr lang="en-US" sz="2400" dirty="0" smtClean="0"/>
                        <a:t>11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r>
              <a:tr h="410035">
                <a:tc>
                  <a:txBody>
                    <a:bodyPr/>
                    <a:lstStyle/>
                    <a:p>
                      <a:pPr algn="ctr"/>
                      <a:r>
                        <a:rPr lang="en-US" sz="2400" dirty="0" smtClean="0"/>
                        <a:t>13</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r>
            </a:tbl>
          </a:graphicData>
        </a:graphic>
      </p:graphicFrame>
      <p:sp>
        <p:nvSpPr>
          <p:cNvPr id="8" name="TextBox 7"/>
          <p:cNvSpPr txBox="1"/>
          <p:nvPr/>
        </p:nvSpPr>
        <p:spPr bwMode="auto">
          <a:xfrm>
            <a:off x="174633" y="3830111"/>
            <a:ext cx="12180216" cy="2123658"/>
          </a:xfrm>
          <a:prstGeom prst="rect">
            <a:avLst/>
          </a:prstGeom>
          <a:noFill/>
          <a:ln w="19050" algn="ctr">
            <a:noFill/>
            <a:miter lim="800000"/>
            <a:headEnd/>
            <a:tailEnd/>
          </a:ln>
        </p:spPr>
        <p:txBody>
          <a:bodyPr wrap="square" lIns="0" tIns="0" rIns="0" bIns="0" rtlCol="0">
            <a:spAutoFit/>
          </a:bodyPr>
          <a:lstStyle/>
          <a:p>
            <a:pPr marL="457200" indent="-457200">
              <a:buFont typeface="Arial" charset="0"/>
              <a:buChar char="•"/>
            </a:pPr>
            <a:r>
              <a:rPr lang="en-US" sz="2300" dirty="0" smtClean="0"/>
              <a:t>Type 4 individuals would die only if treated with vitamins. Heart transplant has no effect on Y.</a:t>
            </a:r>
          </a:p>
          <a:p>
            <a:pPr marL="457200" indent="-457200">
              <a:buFont typeface="Arial" charset="0"/>
              <a:buChar char="•"/>
            </a:pPr>
            <a:r>
              <a:rPr lang="en-US" sz="2300" dirty="0"/>
              <a:t>Type 13 individuals  would die only if untreated with vitamins. Heart transplant has no effect on Y.</a:t>
            </a:r>
          </a:p>
          <a:p>
            <a:pPr marL="457200" indent="-457200">
              <a:buFont typeface="Arial" charset="0"/>
              <a:buChar char="•"/>
            </a:pPr>
            <a:r>
              <a:rPr lang="en-US" sz="2300" dirty="0" smtClean="0"/>
              <a:t>Type 6 individuals would die only if treated with heart transplant. Vitamins have no effect on Y.</a:t>
            </a:r>
          </a:p>
          <a:p>
            <a:pPr marL="457200" indent="-457200">
              <a:buFont typeface="Arial" charset="0"/>
              <a:buChar char="•"/>
            </a:pPr>
            <a:r>
              <a:rPr lang="en-US" sz="2300" dirty="0" smtClean="0"/>
              <a:t>Type 11 individuals would die only if untreated with heart transplant. Vitamins have no effect on Y.</a:t>
            </a:r>
          </a:p>
          <a:p>
            <a:pPr marL="457200" indent="-457200">
              <a:buFont typeface="Arial" charset="0"/>
              <a:buChar char="•"/>
            </a:pPr>
            <a:endParaRPr lang="en-US" sz="2300" dirty="0"/>
          </a:p>
          <a:p>
            <a:pPr marL="457200" indent="-457200">
              <a:buFont typeface="Arial" charset="0"/>
              <a:buChar char="•"/>
            </a:pPr>
            <a:r>
              <a:rPr lang="en-US" sz="2300" dirty="0" smtClean="0"/>
              <a:t>Causal effect of A on Y is independent of E. Causal effect of E on Y is independent of A.</a:t>
            </a:r>
          </a:p>
        </p:txBody>
      </p:sp>
    </p:spTree>
    <p:extLst>
      <p:ext uri="{BB962C8B-B14F-4D97-AF65-F5344CB8AC3E}">
        <p14:creationId xmlns:p14="http://schemas.microsoft.com/office/powerpoint/2010/main" val="1505425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Counterfactual types</a:t>
            </a:r>
            <a:endParaRPr lang="en-US" b="1"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534823828"/>
              </p:ext>
            </p:extLst>
          </p:nvPr>
        </p:nvGraphicFramePr>
        <p:xfrm>
          <a:off x="1560833" y="1277003"/>
          <a:ext cx="8874084" cy="2286000"/>
        </p:xfrm>
        <a:graphic>
          <a:graphicData uri="http://schemas.openxmlformats.org/drawingml/2006/table">
            <a:tbl>
              <a:tblPr firstRow="1" bandRow="1">
                <a:tableStyleId>{5C22544A-7EE6-4342-B048-85BDC9FD1C3A}</a:tableStyleId>
              </a:tblPr>
              <a:tblGrid>
                <a:gridCol w="1644741"/>
                <a:gridCol w="1750042"/>
                <a:gridCol w="1812544"/>
                <a:gridCol w="1875046"/>
                <a:gridCol w="1791711"/>
              </a:tblGrid>
              <a:tr h="453584">
                <a:tc>
                  <a:txBody>
                    <a:bodyPr/>
                    <a:lstStyle/>
                    <a:p>
                      <a:pPr algn="ctr"/>
                      <a:r>
                        <a:rPr lang="en-US" sz="2400" dirty="0" smtClean="0"/>
                        <a:t>Type</a:t>
                      </a:r>
                      <a:endParaRPr lang="en-US" sz="2400" dirty="0"/>
                    </a:p>
                  </a:txBody>
                  <a:tcPr/>
                </a:tc>
                <a:tc>
                  <a:txBody>
                    <a:bodyPr/>
                    <a:lstStyle/>
                    <a:p>
                      <a:pPr algn="ctr"/>
                      <a:r>
                        <a:rPr lang="en-US" sz="2400" dirty="0" err="1" smtClean="0"/>
                        <a:t>Y</a:t>
                      </a:r>
                      <a:r>
                        <a:rPr lang="en-US" sz="2400" baseline="30000" dirty="0" err="1" smtClean="0"/>
                        <a:t>a</a:t>
                      </a:r>
                      <a:r>
                        <a:rPr lang="en-US" sz="2400" baseline="30000" dirty="0" smtClean="0"/>
                        <a:t>=1,e=1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=1,e=0</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=0,e=0</a:t>
                      </a:r>
                      <a:endParaRPr lang="en-US" sz="2400" baseline="30000" dirty="0"/>
                    </a:p>
                  </a:txBody>
                  <a:tcPr/>
                </a:tc>
              </a:tr>
              <a:tr h="410035">
                <a:tc>
                  <a:txBody>
                    <a:bodyPr/>
                    <a:lstStyle/>
                    <a:p>
                      <a:pPr algn="ctr"/>
                      <a:r>
                        <a:rPr lang="en-US" sz="2400" dirty="0" smtClean="0"/>
                        <a:t>8</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410035">
                <a:tc>
                  <a:txBody>
                    <a:bodyPr/>
                    <a:lstStyle/>
                    <a:p>
                      <a:pPr algn="ctr"/>
                      <a:r>
                        <a:rPr lang="en-US" sz="2400" dirty="0" smtClean="0"/>
                        <a:t>12</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410035">
                <a:tc>
                  <a:txBody>
                    <a:bodyPr/>
                    <a:lstStyle/>
                    <a:p>
                      <a:pPr algn="ctr"/>
                      <a:r>
                        <a:rPr lang="en-US" sz="2400" dirty="0" smtClean="0"/>
                        <a:t>14</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r>
              <a:tr h="410035">
                <a:tc>
                  <a:txBody>
                    <a:bodyPr/>
                    <a:lstStyle/>
                    <a:p>
                      <a:pPr algn="ctr"/>
                      <a:r>
                        <a:rPr lang="en-US" sz="2400" dirty="0" smtClean="0"/>
                        <a:t>15</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r>
            </a:tbl>
          </a:graphicData>
        </a:graphic>
      </p:graphicFrame>
      <p:sp>
        <p:nvSpPr>
          <p:cNvPr id="8" name="TextBox 7"/>
          <p:cNvSpPr txBox="1"/>
          <p:nvPr/>
        </p:nvSpPr>
        <p:spPr bwMode="auto">
          <a:xfrm>
            <a:off x="877825" y="3830111"/>
            <a:ext cx="12180216" cy="2123658"/>
          </a:xfrm>
          <a:prstGeom prst="rect">
            <a:avLst/>
          </a:prstGeom>
          <a:noFill/>
          <a:ln w="19050" algn="ctr">
            <a:noFill/>
            <a:miter lim="800000"/>
            <a:headEnd/>
            <a:tailEnd/>
          </a:ln>
        </p:spPr>
        <p:txBody>
          <a:bodyPr wrap="square" lIns="0" tIns="0" rIns="0" bIns="0" rtlCol="0">
            <a:spAutoFit/>
          </a:bodyPr>
          <a:lstStyle/>
          <a:p>
            <a:pPr marL="457200" indent="-457200">
              <a:buFont typeface="Arial" charset="0"/>
              <a:buChar char="•"/>
            </a:pPr>
            <a:r>
              <a:rPr lang="en-US" sz="2300" dirty="0" smtClean="0"/>
              <a:t>Type 8 individuals would die only if treated with both heart transplant and vitamins</a:t>
            </a:r>
          </a:p>
          <a:p>
            <a:pPr marL="457200" indent="-457200">
              <a:buFont typeface="Arial" charset="0"/>
              <a:buChar char="•"/>
            </a:pPr>
            <a:r>
              <a:rPr lang="en-US" sz="2300" dirty="0"/>
              <a:t>Type </a:t>
            </a:r>
            <a:r>
              <a:rPr lang="en-US" sz="2300" dirty="0" smtClean="0"/>
              <a:t>12 </a:t>
            </a:r>
            <a:r>
              <a:rPr lang="en-US" sz="2300" dirty="0"/>
              <a:t>individuals  would die only if </a:t>
            </a:r>
            <a:r>
              <a:rPr lang="en-US" sz="2300" dirty="0" smtClean="0"/>
              <a:t>treated with vitamins and no heart transplant</a:t>
            </a:r>
            <a:endParaRPr lang="en-US" sz="2300" dirty="0"/>
          </a:p>
          <a:p>
            <a:pPr marL="457200" indent="-457200">
              <a:buFont typeface="Arial" charset="0"/>
              <a:buChar char="•"/>
            </a:pPr>
            <a:r>
              <a:rPr lang="en-US" sz="2300" dirty="0" smtClean="0"/>
              <a:t>Type 14 individuals would die only if treated with heart transplant and no vitamins</a:t>
            </a:r>
          </a:p>
          <a:p>
            <a:pPr marL="457200" indent="-457200">
              <a:buFont typeface="Arial" charset="0"/>
              <a:buChar char="•"/>
            </a:pPr>
            <a:r>
              <a:rPr lang="en-US" sz="2300" dirty="0" smtClean="0"/>
              <a:t>Type 15 individuals would die only if treated with no heart transplant and no vitamins</a:t>
            </a:r>
          </a:p>
          <a:p>
            <a:pPr marL="457200" indent="-457200">
              <a:buFont typeface="Arial" charset="0"/>
              <a:buChar char="•"/>
            </a:pPr>
            <a:endParaRPr lang="en-US" sz="2300" dirty="0"/>
          </a:p>
          <a:p>
            <a:pPr marL="457200" indent="-457200">
              <a:buFont typeface="Arial" charset="0"/>
              <a:buChar char="•"/>
            </a:pPr>
            <a:r>
              <a:rPr lang="en-US" sz="2300" dirty="0" smtClean="0"/>
              <a:t>Individuals would only develop outcome under </a:t>
            </a:r>
            <a:r>
              <a:rPr lang="en-US" sz="2300" b="1" dirty="0" smtClean="0"/>
              <a:t>one</a:t>
            </a:r>
            <a:r>
              <a:rPr lang="en-US" sz="2300" dirty="0" smtClean="0"/>
              <a:t> of four treatment combinations.</a:t>
            </a:r>
          </a:p>
        </p:txBody>
      </p:sp>
    </p:spTree>
    <p:extLst>
      <p:ext uri="{BB962C8B-B14F-4D97-AF65-F5344CB8AC3E}">
        <p14:creationId xmlns:p14="http://schemas.microsoft.com/office/powerpoint/2010/main" val="377418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Counterfactual types</a:t>
            </a:r>
            <a:endParaRPr lang="en-US" b="1"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15373515"/>
              </p:ext>
            </p:extLst>
          </p:nvPr>
        </p:nvGraphicFramePr>
        <p:xfrm>
          <a:off x="1560833" y="1734203"/>
          <a:ext cx="8874084" cy="1371600"/>
        </p:xfrm>
        <a:graphic>
          <a:graphicData uri="http://schemas.openxmlformats.org/drawingml/2006/table">
            <a:tbl>
              <a:tblPr firstRow="1" bandRow="1">
                <a:tableStyleId>{5C22544A-7EE6-4342-B048-85BDC9FD1C3A}</a:tableStyleId>
              </a:tblPr>
              <a:tblGrid>
                <a:gridCol w="1644741"/>
                <a:gridCol w="1750042"/>
                <a:gridCol w="1812544"/>
                <a:gridCol w="1875046"/>
                <a:gridCol w="1791711"/>
              </a:tblGrid>
              <a:tr h="453584">
                <a:tc>
                  <a:txBody>
                    <a:bodyPr/>
                    <a:lstStyle/>
                    <a:p>
                      <a:pPr algn="ctr"/>
                      <a:r>
                        <a:rPr lang="en-US" sz="2400" dirty="0" smtClean="0"/>
                        <a:t>Type</a:t>
                      </a:r>
                      <a:endParaRPr lang="en-US" sz="2400" dirty="0"/>
                    </a:p>
                  </a:txBody>
                  <a:tcPr/>
                </a:tc>
                <a:tc>
                  <a:txBody>
                    <a:bodyPr/>
                    <a:lstStyle/>
                    <a:p>
                      <a:pPr algn="ctr"/>
                      <a:r>
                        <a:rPr lang="en-US" sz="2400" dirty="0" err="1" smtClean="0"/>
                        <a:t>Y</a:t>
                      </a:r>
                      <a:r>
                        <a:rPr lang="en-US" sz="2400" baseline="30000" dirty="0" err="1" smtClean="0"/>
                        <a:t>a</a:t>
                      </a:r>
                      <a:r>
                        <a:rPr lang="en-US" sz="2400" baseline="30000" dirty="0" smtClean="0"/>
                        <a:t>=1,e=1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=1,e=0</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=0,e=0</a:t>
                      </a:r>
                      <a:endParaRPr lang="en-US" sz="2400" baseline="30000" dirty="0"/>
                    </a:p>
                  </a:txBody>
                  <a:tcPr/>
                </a:tc>
              </a:tr>
              <a:tr h="410035">
                <a:tc>
                  <a:txBody>
                    <a:bodyPr/>
                    <a:lstStyle/>
                    <a:p>
                      <a:pPr algn="ctr"/>
                      <a:r>
                        <a:rPr lang="en-US" sz="2400" dirty="0" smtClean="0"/>
                        <a:t>7</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r>
              <a:tr h="410035">
                <a:tc>
                  <a:txBody>
                    <a:bodyPr/>
                    <a:lstStyle/>
                    <a:p>
                      <a:pPr algn="ctr"/>
                      <a:r>
                        <a:rPr lang="en-US" sz="2400" dirty="0" smtClean="0"/>
                        <a:t>10</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r>
            </a:tbl>
          </a:graphicData>
        </a:graphic>
      </p:graphicFrame>
      <p:sp>
        <p:nvSpPr>
          <p:cNvPr id="8" name="TextBox 7"/>
          <p:cNvSpPr txBox="1"/>
          <p:nvPr/>
        </p:nvSpPr>
        <p:spPr bwMode="auto">
          <a:xfrm>
            <a:off x="877825" y="3830111"/>
            <a:ext cx="10632857" cy="2123658"/>
          </a:xfrm>
          <a:prstGeom prst="rect">
            <a:avLst/>
          </a:prstGeom>
          <a:noFill/>
          <a:ln w="19050" algn="ctr">
            <a:noFill/>
            <a:miter lim="800000"/>
            <a:headEnd/>
            <a:tailEnd/>
          </a:ln>
        </p:spPr>
        <p:txBody>
          <a:bodyPr wrap="square" lIns="0" tIns="0" rIns="0" bIns="0" rtlCol="0">
            <a:spAutoFit/>
          </a:bodyPr>
          <a:lstStyle/>
          <a:p>
            <a:pPr marL="457200" indent="-457200">
              <a:buFont typeface="Arial" charset="0"/>
              <a:buChar char="•"/>
            </a:pPr>
            <a:r>
              <a:rPr lang="en-US" sz="2300" dirty="0" smtClean="0"/>
              <a:t>Type 7 individuals would die only if treated with both heart transplant and vitamins, or treated with no vitamins and no heart transplant</a:t>
            </a:r>
          </a:p>
          <a:p>
            <a:pPr marL="457200" indent="-457200">
              <a:buFont typeface="Arial" charset="0"/>
              <a:buChar char="•"/>
            </a:pPr>
            <a:r>
              <a:rPr lang="en-US" sz="2300" dirty="0"/>
              <a:t>Type </a:t>
            </a:r>
            <a:r>
              <a:rPr lang="en-US" sz="2300" dirty="0" smtClean="0"/>
              <a:t>10 </a:t>
            </a:r>
            <a:r>
              <a:rPr lang="en-US" sz="2300" dirty="0"/>
              <a:t>individuals  would die only if </a:t>
            </a:r>
            <a:r>
              <a:rPr lang="en-US" sz="2300" dirty="0" smtClean="0"/>
              <a:t>treated with vitamins and no heart transplant, or treated with heart transplant and no vitamins</a:t>
            </a:r>
          </a:p>
          <a:p>
            <a:pPr marL="457200" indent="-457200">
              <a:buFont typeface="Arial" charset="0"/>
              <a:buChar char="•"/>
            </a:pPr>
            <a:endParaRPr lang="en-US" sz="2300" dirty="0"/>
          </a:p>
          <a:p>
            <a:pPr marL="457200" indent="-457200">
              <a:buFont typeface="Arial" charset="0"/>
              <a:buChar char="•"/>
            </a:pPr>
            <a:r>
              <a:rPr lang="en-US" sz="2300" dirty="0" smtClean="0"/>
              <a:t>Individuals would only develop outcome under </a:t>
            </a:r>
            <a:r>
              <a:rPr lang="en-US" sz="2300" b="1" dirty="0" smtClean="0"/>
              <a:t>two</a:t>
            </a:r>
            <a:r>
              <a:rPr lang="en-US" sz="2300" dirty="0" smtClean="0"/>
              <a:t> of four treatment combinations.</a:t>
            </a:r>
          </a:p>
        </p:txBody>
      </p:sp>
    </p:spTree>
    <p:extLst>
      <p:ext uri="{BB962C8B-B14F-4D97-AF65-F5344CB8AC3E}">
        <p14:creationId xmlns:p14="http://schemas.microsoft.com/office/powerpoint/2010/main" val="1364687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Counterfactual types</a:t>
            </a:r>
            <a:endParaRPr lang="en-US" b="1" dirty="0"/>
          </a:p>
        </p:txBody>
      </p:sp>
      <p:sp>
        <p:nvSpPr>
          <p:cNvPr id="8" name="TextBox 7"/>
          <p:cNvSpPr txBox="1"/>
          <p:nvPr/>
        </p:nvSpPr>
        <p:spPr bwMode="auto">
          <a:xfrm>
            <a:off x="877825" y="3830111"/>
            <a:ext cx="10632857" cy="2123658"/>
          </a:xfrm>
          <a:prstGeom prst="rect">
            <a:avLst/>
          </a:prstGeom>
          <a:noFill/>
          <a:ln w="19050" algn="ctr">
            <a:noFill/>
            <a:miter lim="800000"/>
            <a:headEnd/>
            <a:tailEnd/>
          </a:ln>
        </p:spPr>
        <p:txBody>
          <a:bodyPr wrap="square" lIns="0" tIns="0" rIns="0" bIns="0" rtlCol="0">
            <a:spAutoFit/>
          </a:bodyPr>
          <a:lstStyle/>
          <a:p>
            <a:pPr marL="457200" indent="-457200">
              <a:buFont typeface="Arial" charset="0"/>
              <a:buChar char="•"/>
            </a:pPr>
            <a:r>
              <a:rPr lang="en-US" sz="2300" dirty="0" smtClean="0"/>
              <a:t>Type 2 individuals would survive only if treated with no heart transplant and no vitamins</a:t>
            </a:r>
          </a:p>
          <a:p>
            <a:pPr marL="457200" indent="-457200">
              <a:buFont typeface="Arial" charset="0"/>
              <a:buChar char="•"/>
            </a:pPr>
            <a:r>
              <a:rPr lang="en-US" sz="2300" dirty="0" smtClean="0"/>
              <a:t>Type 3 individuals would survive only if treated with heart transplant and no vitamins</a:t>
            </a:r>
          </a:p>
          <a:p>
            <a:pPr marL="457200" indent="-457200">
              <a:buFont typeface="Arial" charset="0"/>
              <a:buChar char="•"/>
            </a:pPr>
            <a:r>
              <a:rPr lang="en-US" sz="2300" dirty="0"/>
              <a:t>Type </a:t>
            </a:r>
            <a:r>
              <a:rPr lang="en-US" sz="2300" dirty="0" smtClean="0"/>
              <a:t>5 </a:t>
            </a:r>
            <a:r>
              <a:rPr lang="en-US" sz="2300" dirty="0"/>
              <a:t>individuals </a:t>
            </a:r>
            <a:r>
              <a:rPr lang="en-US" sz="2300" dirty="0" smtClean="0"/>
              <a:t>would survive only if treated with no heart transplant and vitamins</a:t>
            </a:r>
          </a:p>
          <a:p>
            <a:pPr marL="457200" indent="-457200">
              <a:buFont typeface="Arial" charset="0"/>
              <a:buChar char="•"/>
            </a:pPr>
            <a:r>
              <a:rPr lang="en-US" sz="2300" dirty="0" smtClean="0"/>
              <a:t>Type 9 individuals would survive only if treated with heart transplant and vitamins</a:t>
            </a:r>
          </a:p>
          <a:p>
            <a:pPr marL="457200" indent="-457200">
              <a:buFont typeface="Arial" charset="0"/>
              <a:buChar char="•"/>
            </a:pPr>
            <a:endParaRPr lang="en-US" sz="2300" dirty="0"/>
          </a:p>
          <a:p>
            <a:pPr marL="457200" indent="-457200">
              <a:buFont typeface="Arial" charset="0"/>
              <a:buChar char="•"/>
            </a:pPr>
            <a:r>
              <a:rPr lang="en-US" sz="2300" dirty="0" smtClean="0"/>
              <a:t>Individuals would only develop outcome under </a:t>
            </a:r>
            <a:r>
              <a:rPr lang="en-US" sz="2300" b="1" dirty="0" smtClean="0"/>
              <a:t>three</a:t>
            </a:r>
            <a:r>
              <a:rPr lang="en-US" sz="2300" dirty="0" smtClean="0"/>
              <a:t> of four treatment combinations.</a:t>
            </a:r>
          </a:p>
        </p:txBody>
      </p:sp>
      <p:graphicFrame>
        <p:nvGraphicFramePr>
          <p:cNvPr id="5" name="Content Placeholder 3"/>
          <p:cNvGraphicFramePr>
            <a:graphicFrameLocks/>
          </p:cNvGraphicFramePr>
          <p:nvPr>
            <p:extLst>
              <p:ext uri="{D42A27DB-BD31-4B8C-83A1-F6EECF244321}">
                <p14:modId xmlns:p14="http://schemas.microsoft.com/office/powerpoint/2010/main" val="1933904999"/>
              </p:ext>
            </p:extLst>
          </p:nvPr>
        </p:nvGraphicFramePr>
        <p:xfrm>
          <a:off x="1560833" y="1277003"/>
          <a:ext cx="8874084" cy="2286000"/>
        </p:xfrm>
        <a:graphic>
          <a:graphicData uri="http://schemas.openxmlformats.org/drawingml/2006/table">
            <a:tbl>
              <a:tblPr firstRow="1" bandRow="1">
                <a:tableStyleId>{5C22544A-7EE6-4342-B048-85BDC9FD1C3A}</a:tableStyleId>
              </a:tblPr>
              <a:tblGrid>
                <a:gridCol w="1644741"/>
                <a:gridCol w="1750042"/>
                <a:gridCol w="1812544"/>
                <a:gridCol w="1875046"/>
                <a:gridCol w="1791711"/>
              </a:tblGrid>
              <a:tr h="453584">
                <a:tc>
                  <a:txBody>
                    <a:bodyPr/>
                    <a:lstStyle/>
                    <a:p>
                      <a:pPr algn="ctr"/>
                      <a:r>
                        <a:rPr lang="en-US" sz="2400" dirty="0" smtClean="0"/>
                        <a:t>Type</a:t>
                      </a:r>
                      <a:endParaRPr lang="en-US" sz="2400" dirty="0"/>
                    </a:p>
                  </a:txBody>
                  <a:tcPr/>
                </a:tc>
                <a:tc>
                  <a:txBody>
                    <a:bodyPr/>
                    <a:lstStyle/>
                    <a:p>
                      <a:pPr algn="ctr"/>
                      <a:r>
                        <a:rPr lang="en-US" sz="2400" dirty="0" err="1" smtClean="0"/>
                        <a:t>Y</a:t>
                      </a:r>
                      <a:r>
                        <a:rPr lang="en-US" sz="2400" baseline="30000" dirty="0" err="1" smtClean="0"/>
                        <a:t>a</a:t>
                      </a:r>
                      <a:r>
                        <a:rPr lang="en-US" sz="2400" baseline="30000" dirty="0" smtClean="0"/>
                        <a:t>=1,e=1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=0,e=1</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=1,e=0</a:t>
                      </a:r>
                      <a:endParaRPr lang="en-US" sz="2400" baseline="30000" dirty="0"/>
                    </a:p>
                  </a:txBody>
                  <a:tcPr/>
                </a:tc>
                <a:tc>
                  <a:txBody>
                    <a:bodyPr/>
                    <a:lstStyle/>
                    <a:p>
                      <a:pPr algn="ctr"/>
                      <a:r>
                        <a:rPr lang="en-US" sz="2400" dirty="0" err="1" smtClean="0"/>
                        <a:t>Y</a:t>
                      </a:r>
                      <a:r>
                        <a:rPr lang="en-US" sz="2400" baseline="30000" dirty="0" err="1" smtClean="0"/>
                        <a:t>a</a:t>
                      </a:r>
                      <a:r>
                        <a:rPr lang="en-US" sz="2400" baseline="30000" dirty="0" smtClean="0"/>
                        <a:t>=0,e=0</a:t>
                      </a:r>
                      <a:endParaRPr lang="en-US" sz="2400" baseline="30000" dirty="0"/>
                    </a:p>
                  </a:txBody>
                  <a:tcPr/>
                </a:tc>
              </a:tr>
              <a:tr h="410035">
                <a:tc>
                  <a:txBody>
                    <a:bodyPr/>
                    <a:lstStyle/>
                    <a:p>
                      <a:pPr algn="ctr"/>
                      <a:r>
                        <a:rPr lang="en-US" sz="2400" dirty="0" smtClean="0"/>
                        <a:t>2</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r>
              <a:tr h="410035">
                <a:tc>
                  <a:txBody>
                    <a:bodyPr/>
                    <a:lstStyle/>
                    <a:p>
                      <a:pPr algn="ctr"/>
                      <a:r>
                        <a:rPr lang="en-US" sz="2400" dirty="0" smtClean="0"/>
                        <a:t>3</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r>
              <a:tr h="410035">
                <a:tc>
                  <a:txBody>
                    <a:bodyPr/>
                    <a:lstStyle/>
                    <a:p>
                      <a:pPr algn="ctr"/>
                      <a:r>
                        <a:rPr lang="en-US" sz="2400" dirty="0" smtClean="0"/>
                        <a:t>5</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r>
              <a:tr h="410035">
                <a:tc>
                  <a:txBody>
                    <a:bodyPr/>
                    <a:lstStyle/>
                    <a:p>
                      <a:pPr algn="ctr"/>
                      <a:r>
                        <a:rPr lang="en-US" sz="2400" dirty="0" smtClean="0"/>
                        <a:t>9</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r>
            </a:tbl>
          </a:graphicData>
        </a:graphic>
      </p:graphicFrame>
    </p:spTree>
    <p:extLst>
      <p:ext uri="{BB962C8B-B14F-4D97-AF65-F5344CB8AC3E}">
        <p14:creationId xmlns:p14="http://schemas.microsoft.com/office/powerpoint/2010/main" val="1100188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Interaction under counterfactual model</a:t>
            </a:r>
            <a:endParaRPr lang="en-US" b="1" dirty="0"/>
          </a:p>
        </p:txBody>
      </p:sp>
      <p:sp>
        <p:nvSpPr>
          <p:cNvPr id="5" name="Content Placeholder 4"/>
          <p:cNvSpPr>
            <a:spLocks noGrp="1"/>
          </p:cNvSpPr>
          <p:nvPr>
            <p:ph idx="1"/>
          </p:nvPr>
        </p:nvSpPr>
        <p:spPr>
          <a:xfrm>
            <a:off x="871643" y="1474105"/>
            <a:ext cx="11100731" cy="4011502"/>
          </a:xfrm>
        </p:spPr>
        <p:txBody>
          <a:bodyPr/>
          <a:lstStyle/>
          <a:p>
            <a:r>
              <a:rPr lang="en-US" sz="2400" dirty="0" smtClean="0"/>
              <a:t>The presence of additive interaction between A and E means individuals in at least one of the three classes:</a:t>
            </a:r>
          </a:p>
          <a:p>
            <a:pPr lvl="1"/>
            <a:r>
              <a:rPr lang="en-US" sz="2400" dirty="0" smtClean="0"/>
              <a:t>Individuals develop disease only under </a:t>
            </a:r>
            <a:r>
              <a:rPr lang="en-US" sz="2400" u="sng" dirty="0" smtClean="0"/>
              <a:t>one</a:t>
            </a:r>
            <a:r>
              <a:rPr lang="en-US" sz="2400" dirty="0" smtClean="0"/>
              <a:t> of four treatment conditions (Types 8, 12, 14, 15)</a:t>
            </a:r>
          </a:p>
          <a:p>
            <a:pPr lvl="1"/>
            <a:r>
              <a:rPr lang="en-US" sz="2400" dirty="0" smtClean="0"/>
              <a:t>Individuals develop disease only under </a:t>
            </a:r>
            <a:r>
              <a:rPr lang="en-US" sz="2400" u="sng" dirty="0" smtClean="0"/>
              <a:t>two</a:t>
            </a:r>
            <a:r>
              <a:rPr lang="en-US" sz="2400" dirty="0" smtClean="0"/>
              <a:t> of four treatment conditions (Types 7, 10)</a:t>
            </a:r>
          </a:p>
          <a:p>
            <a:pPr lvl="1"/>
            <a:r>
              <a:rPr lang="en-US" sz="2400" dirty="0" smtClean="0"/>
              <a:t>Individuals develop disease only under </a:t>
            </a:r>
            <a:r>
              <a:rPr lang="en-US" sz="2400" u="sng" dirty="0" smtClean="0"/>
              <a:t>three</a:t>
            </a:r>
            <a:r>
              <a:rPr lang="en-US" sz="2400" dirty="0" smtClean="0"/>
              <a:t> of four treatment conditions (Types 2, 3, 5, 9)</a:t>
            </a:r>
          </a:p>
          <a:p>
            <a:pPr lvl="1"/>
            <a:endParaRPr lang="en-US" sz="2400" dirty="0" smtClean="0"/>
          </a:p>
          <a:p>
            <a:r>
              <a:rPr lang="en-US" sz="2400" dirty="0" smtClean="0"/>
              <a:t>If no additive interaction, then no individual in the study population belongs to these classes (or in rare cases, perfect cancellation)</a:t>
            </a:r>
          </a:p>
        </p:txBody>
      </p:sp>
    </p:spTree>
    <p:extLst>
      <p:ext uri="{BB962C8B-B14F-4D97-AF65-F5344CB8AC3E}">
        <p14:creationId xmlns:p14="http://schemas.microsoft.com/office/powerpoint/2010/main" val="146712411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under the sufficient cause approach</a:t>
            </a:r>
            <a:endParaRPr lang="en-US" b="1" dirty="0"/>
          </a:p>
        </p:txBody>
      </p:sp>
      <p:sp>
        <p:nvSpPr>
          <p:cNvPr id="3" name="Content Placeholder 2"/>
          <p:cNvSpPr>
            <a:spLocks noGrp="1"/>
          </p:cNvSpPr>
          <p:nvPr>
            <p:ph idx="1"/>
          </p:nvPr>
        </p:nvSpPr>
        <p:spPr>
          <a:xfrm>
            <a:off x="502839" y="4154113"/>
            <a:ext cx="11524139" cy="1398495"/>
          </a:xfrm>
        </p:spPr>
        <p:txBody>
          <a:bodyPr/>
          <a:lstStyle/>
          <a:p>
            <a:pPr marL="398463" lvl="1" indent="-231775">
              <a:spcBef>
                <a:spcPts val="500"/>
              </a:spcBef>
            </a:pPr>
            <a:r>
              <a:rPr lang="en-US" altLang="en-US" sz="2800" dirty="0" smtClean="0"/>
              <a:t>Interaction </a:t>
            </a:r>
            <a:r>
              <a:rPr lang="en-US" altLang="en-US" sz="2800" dirty="0"/>
              <a:t>between component causes is implicit in the sufficient cause model</a:t>
            </a:r>
          </a:p>
          <a:p>
            <a:pPr marL="398463" lvl="1" indent="-231775">
              <a:spcBef>
                <a:spcPts val="500"/>
              </a:spcBef>
            </a:pPr>
            <a:r>
              <a:rPr lang="en-US" altLang="en-US" sz="2800" dirty="0" smtClean="0"/>
              <a:t>Each </a:t>
            </a:r>
            <a:r>
              <a:rPr lang="en-US" altLang="en-US" sz="2800" dirty="0"/>
              <a:t>component cause requires the presence of the others to act, their action is interdependent</a:t>
            </a:r>
          </a:p>
        </p:txBody>
      </p:sp>
      <p:pic>
        <p:nvPicPr>
          <p:cNvPr id="5" name="Picture 4"/>
          <p:cNvPicPr>
            <a:picLocks noChangeAspect="1"/>
          </p:cNvPicPr>
          <p:nvPr/>
        </p:nvPicPr>
        <p:blipFill rotWithShape="1">
          <a:blip r:embed="rId3"/>
          <a:srcRect l="43464" t="72680" r="34804" b="19215"/>
          <a:stretch/>
        </p:blipFill>
        <p:spPr>
          <a:xfrm>
            <a:off x="2366748" y="1535189"/>
            <a:ext cx="7796322" cy="2097742"/>
          </a:xfrm>
          <a:prstGeom prst="rect">
            <a:avLst/>
          </a:prstGeom>
        </p:spPr>
      </p:pic>
    </p:spTree>
    <p:extLst>
      <p:ext uri="{BB962C8B-B14F-4D97-AF65-F5344CB8AC3E}">
        <p14:creationId xmlns:p14="http://schemas.microsoft.com/office/powerpoint/2010/main" val="98618257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under the sufficient cause approach</a:t>
            </a:r>
            <a:endParaRPr lang="en-US" b="1" dirty="0"/>
          </a:p>
        </p:txBody>
      </p:sp>
      <p:pic>
        <p:nvPicPr>
          <p:cNvPr id="5" name="Picture 4"/>
          <p:cNvPicPr>
            <a:picLocks noChangeAspect="1"/>
          </p:cNvPicPr>
          <p:nvPr/>
        </p:nvPicPr>
        <p:blipFill rotWithShape="1">
          <a:blip r:embed="rId3"/>
          <a:srcRect l="39216" t="56471" r="30392" b="16078"/>
          <a:stretch/>
        </p:blipFill>
        <p:spPr>
          <a:xfrm>
            <a:off x="1596835" y="1014007"/>
            <a:ext cx="8979248" cy="5068933"/>
          </a:xfrm>
          <a:prstGeom prst="rect">
            <a:avLst/>
          </a:prstGeom>
        </p:spPr>
      </p:pic>
    </p:spTree>
    <p:extLst>
      <p:ext uri="{BB962C8B-B14F-4D97-AF65-F5344CB8AC3E}">
        <p14:creationId xmlns:p14="http://schemas.microsoft.com/office/powerpoint/2010/main" val="214225702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dirty="0"/>
              <a:t>For Students in EPI2017 in 2018:</a:t>
            </a:r>
            <a:endParaRPr lang="en-US" b="1" dirty="0"/>
          </a:p>
        </p:txBody>
      </p:sp>
      <p:sp>
        <p:nvSpPr>
          <p:cNvPr id="3" name="Content Placeholder 2"/>
          <p:cNvSpPr>
            <a:spLocks noGrp="1"/>
          </p:cNvSpPr>
          <p:nvPr>
            <p:ph idx="1"/>
          </p:nvPr>
        </p:nvSpPr>
        <p:spPr>
          <a:xfrm>
            <a:off x="805427" y="1195872"/>
            <a:ext cx="11100731" cy="4900127"/>
          </a:xfrm>
        </p:spPr>
        <p:txBody>
          <a:bodyPr/>
          <a:lstStyle/>
          <a:p>
            <a:pPr>
              <a:lnSpc>
                <a:spcPct val="100000"/>
              </a:lnSpc>
              <a:spcBef>
                <a:spcPts val="800"/>
              </a:spcBef>
            </a:pPr>
            <a:r>
              <a:rPr lang="en-US" sz="3200" dirty="0" smtClean="0"/>
              <a:t>Please </a:t>
            </a:r>
            <a:r>
              <a:rPr lang="en-US" sz="3200" dirty="0"/>
              <a:t>ignore the first 5 minutes of the recorded lecture by Dr. Leung (this lecture was recorded March 2017, and she starts by summarizing “last week’s highlights” which are not relevant for you). </a:t>
            </a:r>
            <a:endParaRPr lang="en-US" sz="3200" dirty="0" smtClean="0"/>
          </a:p>
          <a:p>
            <a:pPr>
              <a:lnSpc>
                <a:spcPct val="100000"/>
              </a:lnSpc>
              <a:spcBef>
                <a:spcPts val="800"/>
              </a:spcBef>
            </a:pPr>
            <a:r>
              <a:rPr lang="en-US" sz="3200" dirty="0" smtClean="0"/>
              <a:t>Please </a:t>
            </a:r>
            <a:r>
              <a:rPr lang="en-US" sz="3200" dirty="0"/>
              <a:t>fast-forward to time-point </a:t>
            </a:r>
            <a:r>
              <a:rPr lang="en-US" sz="3200" b="1" u="sng" dirty="0"/>
              <a:t>4:53 (slide 6)</a:t>
            </a:r>
            <a:r>
              <a:rPr lang="en-US" sz="3200" dirty="0"/>
              <a:t> in Part 1 of the Interaction &amp; Effect Mod lecture. We have left these slides here as placeholders such that the slide number aligns with that in the recorded lecture.</a:t>
            </a:r>
            <a:endParaRPr lang="en-US" sz="3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53044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under the sufficient cause approach</a:t>
            </a:r>
            <a:endParaRPr lang="en-US" b="1" dirty="0"/>
          </a:p>
        </p:txBody>
      </p:sp>
      <p:sp>
        <p:nvSpPr>
          <p:cNvPr id="3" name="Content Placeholder 2"/>
          <p:cNvSpPr>
            <a:spLocks noGrp="1"/>
          </p:cNvSpPr>
          <p:nvPr>
            <p:ph idx="1"/>
          </p:nvPr>
        </p:nvSpPr>
        <p:spPr>
          <a:xfrm>
            <a:off x="555812" y="1850623"/>
            <a:ext cx="6311152" cy="4011502"/>
          </a:xfrm>
        </p:spPr>
        <p:txBody>
          <a:bodyPr/>
          <a:lstStyle/>
          <a:p>
            <a:r>
              <a:rPr lang="en-US" dirty="0" smtClean="0"/>
              <a:t>At the individual level, individual is susceptible to sufficient cause, k, if they have </a:t>
            </a:r>
            <a:r>
              <a:rPr lang="en-US" dirty="0" err="1" smtClean="0"/>
              <a:t>U</a:t>
            </a:r>
            <a:r>
              <a:rPr lang="en-US" baseline="-25000" dirty="0" err="1" smtClean="0"/>
              <a:t>k</a:t>
            </a:r>
            <a:r>
              <a:rPr lang="en-US" dirty="0"/>
              <a:t> </a:t>
            </a:r>
            <a:r>
              <a:rPr lang="en-US" dirty="0" smtClean="0"/>
              <a:t>factors present</a:t>
            </a:r>
          </a:p>
          <a:p>
            <a:pPr lvl="1"/>
            <a:r>
              <a:rPr lang="en-US" dirty="0" smtClean="0"/>
              <a:t>An individual can be at risk of 0, 1 or many sufficient causes </a:t>
            </a:r>
          </a:p>
          <a:p>
            <a:r>
              <a:rPr lang="en-US" dirty="0" smtClean="0"/>
              <a:t>On population level, not all 9 sufficient component causes may exist in your study population. </a:t>
            </a:r>
          </a:p>
          <a:p>
            <a:pPr lvl="1"/>
            <a:r>
              <a:rPr lang="en-US" dirty="0" smtClean="0"/>
              <a:t>If no one with E=1 develops outcome, independent of A, then sufficient causes with E=1 do not exist</a:t>
            </a:r>
          </a:p>
          <a:p>
            <a:endParaRPr lang="en-US" dirty="0"/>
          </a:p>
        </p:txBody>
      </p:sp>
      <p:pic>
        <p:nvPicPr>
          <p:cNvPr id="5" name="Picture 4"/>
          <p:cNvPicPr>
            <a:picLocks noChangeAspect="1"/>
          </p:cNvPicPr>
          <p:nvPr/>
        </p:nvPicPr>
        <p:blipFill rotWithShape="1">
          <a:blip r:embed="rId3"/>
          <a:srcRect l="39216" t="56471" r="30392" b="16078"/>
          <a:stretch/>
        </p:blipFill>
        <p:spPr>
          <a:xfrm>
            <a:off x="6663334" y="2172672"/>
            <a:ext cx="5528666" cy="3121023"/>
          </a:xfrm>
          <a:prstGeom prst="rect">
            <a:avLst/>
          </a:prstGeom>
        </p:spPr>
      </p:pic>
      <p:sp>
        <p:nvSpPr>
          <p:cNvPr id="8" name="TextBox 7"/>
          <p:cNvSpPr txBox="1"/>
          <p:nvPr/>
        </p:nvSpPr>
        <p:spPr bwMode="auto">
          <a:xfrm>
            <a:off x="8959503" y="4185699"/>
            <a:ext cx="1445875" cy="1107996"/>
          </a:xfrm>
          <a:prstGeom prst="rect">
            <a:avLst/>
          </a:prstGeom>
          <a:noFill/>
          <a:ln w="19050" algn="ctr">
            <a:noFill/>
            <a:miter lim="800000"/>
            <a:headEnd/>
            <a:tailEnd/>
          </a:ln>
        </p:spPr>
        <p:txBody>
          <a:bodyPr wrap="square" lIns="0" tIns="0" rIns="0" bIns="0" rtlCol="0">
            <a:spAutoFit/>
          </a:bodyPr>
          <a:lstStyle/>
          <a:p>
            <a:r>
              <a:rPr lang="en-US" sz="7200" smtClean="0">
                <a:solidFill>
                  <a:srgbClr val="FF0000"/>
                </a:solidFill>
              </a:rPr>
              <a:t>X</a:t>
            </a:r>
            <a:endParaRPr lang="en-US" sz="7200" dirty="0" err="1" smtClean="0">
              <a:solidFill>
                <a:srgbClr val="FF0000"/>
              </a:solidFill>
            </a:endParaRPr>
          </a:p>
        </p:txBody>
      </p:sp>
      <p:sp>
        <p:nvSpPr>
          <p:cNvPr id="9" name="TextBox 8"/>
          <p:cNvSpPr txBox="1"/>
          <p:nvPr/>
        </p:nvSpPr>
        <p:spPr bwMode="auto">
          <a:xfrm>
            <a:off x="7360669" y="3077703"/>
            <a:ext cx="1445875" cy="1107996"/>
          </a:xfrm>
          <a:prstGeom prst="rect">
            <a:avLst/>
          </a:prstGeom>
          <a:noFill/>
          <a:ln w="19050" algn="ctr">
            <a:noFill/>
            <a:miter lim="800000"/>
            <a:headEnd/>
            <a:tailEnd/>
          </a:ln>
        </p:spPr>
        <p:txBody>
          <a:bodyPr wrap="square" lIns="0" tIns="0" rIns="0" bIns="0" rtlCol="0">
            <a:spAutoFit/>
          </a:bodyPr>
          <a:lstStyle/>
          <a:p>
            <a:r>
              <a:rPr lang="en-US" sz="7200" dirty="0" smtClean="0">
                <a:solidFill>
                  <a:srgbClr val="FF0000"/>
                </a:solidFill>
              </a:rPr>
              <a:t>X</a:t>
            </a:r>
          </a:p>
        </p:txBody>
      </p:sp>
      <p:sp>
        <p:nvSpPr>
          <p:cNvPr id="10" name="TextBox 9"/>
          <p:cNvSpPr txBox="1"/>
          <p:nvPr/>
        </p:nvSpPr>
        <p:spPr bwMode="auto">
          <a:xfrm>
            <a:off x="10822604" y="3077703"/>
            <a:ext cx="1445875" cy="1107996"/>
          </a:xfrm>
          <a:prstGeom prst="rect">
            <a:avLst/>
          </a:prstGeom>
          <a:noFill/>
          <a:ln w="19050" algn="ctr">
            <a:noFill/>
            <a:miter lim="800000"/>
            <a:headEnd/>
            <a:tailEnd/>
          </a:ln>
        </p:spPr>
        <p:txBody>
          <a:bodyPr wrap="square" lIns="0" tIns="0" rIns="0" bIns="0" rtlCol="0">
            <a:spAutoFit/>
          </a:bodyPr>
          <a:lstStyle/>
          <a:p>
            <a:r>
              <a:rPr lang="en-US" sz="7200" smtClean="0">
                <a:solidFill>
                  <a:srgbClr val="FF0000"/>
                </a:solidFill>
              </a:rPr>
              <a:t>X</a:t>
            </a:r>
            <a:endParaRPr lang="en-US" sz="7200" dirty="0" err="1" smtClean="0">
              <a:solidFill>
                <a:srgbClr val="FF0000"/>
              </a:solidFill>
            </a:endParaRPr>
          </a:p>
        </p:txBody>
      </p:sp>
    </p:spTree>
    <p:extLst>
      <p:ext uri="{BB962C8B-B14F-4D97-AF65-F5344CB8AC3E}">
        <p14:creationId xmlns:p14="http://schemas.microsoft.com/office/powerpoint/2010/main" val="989078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Interaction </a:t>
            </a:r>
            <a:r>
              <a:rPr lang="mr-IN" b="1" dirty="0" smtClean="0"/>
              <a:t>–</a:t>
            </a:r>
            <a:r>
              <a:rPr lang="en-US" b="1" dirty="0" smtClean="0"/>
              <a:t> more definitions</a:t>
            </a:r>
            <a:endParaRPr lang="en-US" b="1" dirty="0"/>
          </a:p>
        </p:txBody>
      </p:sp>
      <p:sp>
        <p:nvSpPr>
          <p:cNvPr id="3" name="Content Placeholder 2"/>
          <p:cNvSpPr>
            <a:spLocks noGrp="1"/>
          </p:cNvSpPr>
          <p:nvPr>
            <p:ph idx="1"/>
          </p:nvPr>
        </p:nvSpPr>
        <p:spPr>
          <a:xfrm>
            <a:off x="542569" y="1635839"/>
            <a:ext cx="11444682" cy="4194689"/>
          </a:xfrm>
        </p:spPr>
        <p:txBody>
          <a:bodyPr/>
          <a:lstStyle/>
          <a:p>
            <a:pPr marL="509588" lvl="1" indent="-342900">
              <a:spcBef>
                <a:spcPts val="500"/>
              </a:spcBef>
            </a:pPr>
            <a:r>
              <a:rPr lang="en-US" altLang="en-US" sz="2400" b="1" dirty="0" smtClean="0"/>
              <a:t>Synergism</a:t>
            </a:r>
            <a:r>
              <a:rPr lang="en-US" altLang="en-US" sz="2400" dirty="0" smtClean="0"/>
              <a:t>: Individual would get disease only if exposed to both treatments. Individual would not get disease if only exposed to A or E. </a:t>
            </a:r>
          </a:p>
          <a:p>
            <a:pPr marL="795338" lvl="2" indent="-342900">
              <a:spcBef>
                <a:spcPts val="500"/>
              </a:spcBef>
            </a:pPr>
            <a:r>
              <a:rPr lang="en-US" altLang="en-US" sz="2400" dirty="0" smtClean="0"/>
              <a:t>Sometimes called biologic interaction</a:t>
            </a:r>
          </a:p>
          <a:p>
            <a:pPr marL="795338" lvl="2" indent="-342900">
              <a:spcBef>
                <a:spcPts val="500"/>
              </a:spcBef>
            </a:pPr>
            <a:r>
              <a:rPr lang="en-US" altLang="en-US" sz="2400" dirty="0" smtClean="0"/>
              <a:t>Causal synergism: Both treatments work to cause the outcome</a:t>
            </a:r>
          </a:p>
          <a:p>
            <a:pPr marL="795338" lvl="2" indent="-342900">
              <a:spcBef>
                <a:spcPts val="500"/>
              </a:spcBef>
            </a:pPr>
            <a:r>
              <a:rPr lang="en-US" altLang="en-US" sz="2400" dirty="0" smtClean="0"/>
              <a:t>Preventive synergism: Both treatments work to prevent the outcome</a:t>
            </a:r>
          </a:p>
          <a:p>
            <a:pPr marL="795338" lvl="2" indent="-342900">
              <a:spcBef>
                <a:spcPts val="500"/>
              </a:spcBef>
            </a:pPr>
            <a:endParaRPr lang="en-US" altLang="en-US" sz="2400" dirty="0" smtClean="0"/>
          </a:p>
          <a:p>
            <a:pPr marL="509588" lvl="1" indent="-342900">
              <a:spcBef>
                <a:spcPts val="500"/>
              </a:spcBef>
            </a:pPr>
            <a:r>
              <a:rPr lang="en-US" altLang="en-US" sz="2400" b="1" dirty="0" smtClean="0"/>
              <a:t>Antagonism</a:t>
            </a:r>
            <a:r>
              <a:rPr lang="en-US" altLang="en-US" sz="2400" dirty="0" smtClean="0"/>
              <a:t>: Individual would only get the disease if exposed to one treatment but not the other, and vice versa. One treatment blocks the effect of another treatment. </a:t>
            </a:r>
          </a:p>
          <a:p>
            <a:pPr marL="795338" lvl="2" indent="-342900">
              <a:spcBef>
                <a:spcPts val="500"/>
              </a:spcBef>
            </a:pPr>
            <a:r>
              <a:rPr lang="en-US" altLang="en-US" sz="2400" dirty="0" smtClean="0"/>
              <a:t>Causal antagonism: Treatment 1 blocks harmful effect of Treatment 2</a:t>
            </a:r>
          </a:p>
          <a:p>
            <a:pPr marL="795338" lvl="2" indent="-342900">
              <a:spcBef>
                <a:spcPts val="500"/>
              </a:spcBef>
            </a:pPr>
            <a:r>
              <a:rPr lang="en-US" altLang="en-US" sz="2400" dirty="0" smtClean="0"/>
              <a:t>Preventive antagonism: Treatment 1 blocks preventative effect of Treatment 2</a:t>
            </a:r>
          </a:p>
        </p:txBody>
      </p:sp>
    </p:spTree>
    <p:extLst>
      <p:ext uri="{BB962C8B-B14F-4D97-AF65-F5344CB8AC3E}">
        <p14:creationId xmlns:p14="http://schemas.microsoft.com/office/powerpoint/2010/main" val="34854143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92263813"/>
              </p:ext>
            </p:extLst>
          </p:nvPr>
        </p:nvGraphicFramePr>
        <p:xfrm>
          <a:off x="431280" y="290467"/>
          <a:ext cx="11330413" cy="6343666"/>
        </p:xfrm>
        <a:graphic>
          <a:graphicData uri="http://schemas.openxmlformats.org/drawingml/2006/table">
            <a:tbl>
              <a:tblPr firstRow="1" bandRow="1">
                <a:tableStyleId>{5C22544A-7EE6-4342-B048-85BDC9FD1C3A}</a:tableStyleId>
              </a:tblPr>
              <a:tblGrid>
                <a:gridCol w="1200296"/>
                <a:gridCol w="1183342"/>
                <a:gridCol w="1255058"/>
                <a:gridCol w="1057836"/>
                <a:gridCol w="1147482"/>
                <a:gridCol w="5486399"/>
              </a:tblGrid>
              <a:tr h="410226">
                <a:tc>
                  <a:txBody>
                    <a:bodyPr/>
                    <a:lstStyle/>
                    <a:p>
                      <a:pPr algn="ctr"/>
                      <a:r>
                        <a:rPr lang="en-US" dirty="0" smtClean="0"/>
                        <a:t>Type</a:t>
                      </a:r>
                      <a:endParaRPr lang="en-US" dirty="0"/>
                    </a:p>
                  </a:txBody>
                  <a:tcPr/>
                </a:tc>
                <a:tc>
                  <a:txBody>
                    <a:bodyPr/>
                    <a:lstStyle/>
                    <a:p>
                      <a:pPr algn="ctr"/>
                      <a:r>
                        <a:rPr lang="en-US" dirty="0" err="1" smtClean="0"/>
                        <a:t>Y</a:t>
                      </a:r>
                      <a:r>
                        <a:rPr lang="en-US" baseline="30000" dirty="0" err="1" smtClean="0"/>
                        <a:t>a</a:t>
                      </a:r>
                      <a:r>
                        <a:rPr lang="en-US" baseline="30000" dirty="0" smtClean="0"/>
                        <a:t>=1,e=1</a:t>
                      </a:r>
                      <a:endParaRPr lang="en-US" baseline="30000" dirty="0"/>
                    </a:p>
                  </a:txBody>
                  <a:tcPr/>
                </a:tc>
                <a:tc>
                  <a:txBody>
                    <a:bodyPr/>
                    <a:lstStyle/>
                    <a:p>
                      <a:pPr algn="ctr"/>
                      <a:r>
                        <a:rPr lang="en-US" dirty="0" err="1" smtClean="0"/>
                        <a:t>Y</a:t>
                      </a:r>
                      <a:r>
                        <a:rPr lang="en-US" baseline="30000" dirty="0" err="1" smtClean="0"/>
                        <a:t>a</a:t>
                      </a:r>
                      <a:r>
                        <a:rPr lang="en-US" baseline="30000" dirty="0" smtClean="0"/>
                        <a:t>=0,e=1</a:t>
                      </a:r>
                      <a:endParaRPr lang="en-US" baseline="30000" dirty="0"/>
                    </a:p>
                  </a:txBody>
                  <a:tcPr/>
                </a:tc>
                <a:tc>
                  <a:txBody>
                    <a:bodyPr/>
                    <a:lstStyle/>
                    <a:p>
                      <a:pPr algn="ctr"/>
                      <a:r>
                        <a:rPr lang="en-US" dirty="0" err="1" smtClean="0"/>
                        <a:t>Y</a:t>
                      </a:r>
                      <a:r>
                        <a:rPr lang="en-US" baseline="30000" dirty="0" err="1" smtClean="0"/>
                        <a:t>a</a:t>
                      </a:r>
                      <a:r>
                        <a:rPr lang="en-US" baseline="30000" dirty="0" smtClean="0"/>
                        <a:t>=1,e=0</a:t>
                      </a:r>
                      <a:endParaRPr lang="en-US" baseline="30000" dirty="0"/>
                    </a:p>
                  </a:txBody>
                  <a:tcPr/>
                </a:tc>
                <a:tc>
                  <a:txBody>
                    <a:bodyPr/>
                    <a:lstStyle/>
                    <a:p>
                      <a:pPr algn="ctr"/>
                      <a:r>
                        <a:rPr lang="en-US" dirty="0" err="1" smtClean="0"/>
                        <a:t>Y</a:t>
                      </a:r>
                      <a:r>
                        <a:rPr lang="en-US" baseline="30000" dirty="0" err="1" smtClean="0"/>
                        <a:t>a</a:t>
                      </a:r>
                      <a:r>
                        <a:rPr lang="en-US" baseline="30000" dirty="0" smtClean="0"/>
                        <a:t>=0,e=0</a:t>
                      </a:r>
                      <a:endParaRPr lang="en-US" baseline="30000" dirty="0"/>
                    </a:p>
                  </a:txBody>
                  <a:tcPr/>
                </a:tc>
                <a:tc>
                  <a:txBody>
                    <a:bodyPr/>
                    <a:lstStyle/>
                    <a:p>
                      <a:pPr algn="ctr"/>
                      <a:r>
                        <a:rPr lang="en-US" baseline="0" dirty="0" smtClean="0"/>
                        <a:t>Description of Causal Type</a:t>
                      </a:r>
                      <a:endParaRPr lang="en-US" baseline="30000" dirty="0"/>
                    </a:p>
                  </a:txBody>
                  <a:tcPr/>
                </a:tc>
              </a:tr>
              <a:tr h="370840">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b="1" dirty="0" smtClean="0">
                          <a:solidFill>
                            <a:srgbClr val="C00000"/>
                          </a:solidFill>
                        </a:rPr>
                        <a:t>Doomed</a:t>
                      </a:r>
                      <a:r>
                        <a:rPr lang="en-US" b="1" baseline="0" dirty="0" smtClean="0">
                          <a:solidFill>
                            <a:srgbClr val="C00000"/>
                          </a:solidFill>
                        </a:rPr>
                        <a:t> (no effect)</a:t>
                      </a:r>
                      <a:endParaRPr lang="en-US" b="1" dirty="0">
                        <a:solidFill>
                          <a:srgbClr val="C00000"/>
                        </a:solidFill>
                      </a:endParaRPr>
                    </a:p>
                  </a:txBody>
                  <a:tcPr/>
                </a:tc>
              </a:tr>
              <a:tr h="370840">
                <a:tc>
                  <a:txBody>
                    <a:bodyPr/>
                    <a:lstStyle/>
                    <a:p>
                      <a:pPr algn="ctr"/>
                      <a:r>
                        <a:rPr lang="en-US" dirty="0" smtClean="0"/>
                        <a:t>2</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b="1" dirty="0" smtClean="0"/>
                        <a:t>Single plus joint causation</a:t>
                      </a:r>
                      <a:endParaRPr lang="en-US" b="1" dirty="0"/>
                    </a:p>
                  </a:txBody>
                  <a:tcPr/>
                </a:tc>
              </a:tr>
              <a:tr h="370840">
                <a:tc>
                  <a:txBody>
                    <a:bodyPr/>
                    <a:lstStyle/>
                    <a:p>
                      <a:pPr algn="ctr"/>
                      <a:r>
                        <a:rPr lang="en-US" dirty="0" smtClean="0"/>
                        <a:t>3</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b="1" dirty="0" smtClean="0"/>
                        <a:t>Preventive antagonism</a:t>
                      </a:r>
                      <a:endParaRPr lang="en-US" b="1" dirty="0"/>
                    </a:p>
                  </a:txBody>
                  <a:tcPr/>
                </a:tc>
              </a:tr>
              <a:tr h="370840">
                <a:tc>
                  <a:txBody>
                    <a:bodyPr/>
                    <a:lstStyle/>
                    <a:p>
                      <a:pPr algn="ctr"/>
                      <a:r>
                        <a:rPr lang="en-US" dirty="0" smtClean="0"/>
                        <a:t>4</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b="1" dirty="0" smtClean="0">
                          <a:solidFill>
                            <a:srgbClr val="7030A0"/>
                          </a:solidFill>
                        </a:rPr>
                        <a:t>A has causal effect. E has no effect </a:t>
                      </a:r>
                      <a:endParaRPr lang="en-US" b="1" dirty="0">
                        <a:solidFill>
                          <a:srgbClr val="7030A0"/>
                        </a:solidFill>
                      </a:endParaRPr>
                    </a:p>
                  </a:txBody>
                  <a:tcPr/>
                </a:tc>
              </a:tr>
              <a:tr h="370840">
                <a:tc>
                  <a:txBody>
                    <a:bodyPr/>
                    <a:lstStyle/>
                    <a:p>
                      <a:pPr algn="ctr"/>
                      <a:r>
                        <a:rPr lang="en-US" dirty="0" smtClean="0"/>
                        <a:t>5</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b="1" dirty="0" smtClean="0"/>
                        <a:t>Preventive</a:t>
                      </a:r>
                      <a:r>
                        <a:rPr lang="en-US" b="1" baseline="0" dirty="0" smtClean="0"/>
                        <a:t> antagonism</a:t>
                      </a:r>
                      <a:endParaRPr lang="en-US" b="1" dirty="0"/>
                    </a:p>
                  </a:txBody>
                  <a:tcPr/>
                </a:tc>
              </a:tr>
              <a:tr h="370840">
                <a:tc>
                  <a:txBody>
                    <a:bodyPr/>
                    <a:lstStyle/>
                    <a:p>
                      <a:pPr algn="ctr"/>
                      <a:r>
                        <a:rPr lang="en-US" dirty="0" smtClean="0"/>
                        <a:t>6</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b="1" dirty="0" smtClean="0">
                          <a:solidFill>
                            <a:srgbClr val="7030A0"/>
                          </a:solidFill>
                        </a:rPr>
                        <a:t>E has causal effect. A has no</a:t>
                      </a:r>
                      <a:r>
                        <a:rPr lang="en-US" b="1" baseline="0" dirty="0" smtClean="0">
                          <a:solidFill>
                            <a:srgbClr val="7030A0"/>
                          </a:solidFill>
                        </a:rPr>
                        <a:t> effect</a:t>
                      </a:r>
                      <a:endParaRPr lang="en-US" b="1" dirty="0">
                        <a:solidFill>
                          <a:srgbClr val="7030A0"/>
                        </a:solidFill>
                      </a:endParaRPr>
                    </a:p>
                  </a:txBody>
                  <a:tcPr/>
                </a:tc>
              </a:tr>
              <a:tr h="370840">
                <a:tc>
                  <a:txBody>
                    <a:bodyPr/>
                    <a:lstStyle/>
                    <a:p>
                      <a:pPr algn="ctr"/>
                      <a:r>
                        <a:rPr lang="en-US" dirty="0" smtClean="0"/>
                        <a:t>7</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b="1" dirty="0" smtClean="0"/>
                        <a:t>Preventive antagonism (mutual blockage)</a:t>
                      </a:r>
                      <a:endParaRPr lang="en-US" b="1" dirty="0"/>
                    </a:p>
                  </a:txBody>
                  <a:tcPr/>
                </a:tc>
              </a:tr>
              <a:tr h="370840">
                <a:tc>
                  <a:txBody>
                    <a:bodyPr/>
                    <a:lstStyle/>
                    <a:p>
                      <a:pPr algn="ctr"/>
                      <a:r>
                        <a:rPr lang="en-US" dirty="0" smtClean="0"/>
                        <a:t>8</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b="1" dirty="0" smtClean="0">
                          <a:solidFill>
                            <a:srgbClr val="00B050"/>
                          </a:solidFill>
                        </a:rPr>
                        <a:t>Causal synergism</a:t>
                      </a:r>
                      <a:endParaRPr lang="en-US" b="1" dirty="0">
                        <a:solidFill>
                          <a:srgbClr val="00B050"/>
                        </a:solidFill>
                      </a:endParaRPr>
                    </a:p>
                  </a:txBody>
                  <a:tcPr/>
                </a:tc>
              </a:tr>
              <a:tr h="370840">
                <a:tc>
                  <a:txBody>
                    <a:bodyPr/>
                    <a:lstStyle/>
                    <a:p>
                      <a:pPr algn="ctr"/>
                      <a:r>
                        <a:rPr lang="en-US" dirty="0" smtClean="0"/>
                        <a:t>9</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b="1" dirty="0" smtClean="0">
                          <a:solidFill>
                            <a:srgbClr val="00B050"/>
                          </a:solidFill>
                        </a:rPr>
                        <a:t>Preventive synergism</a:t>
                      </a:r>
                      <a:endParaRPr lang="en-US" b="1" dirty="0">
                        <a:solidFill>
                          <a:srgbClr val="00B050"/>
                        </a:solidFill>
                      </a:endParaRPr>
                    </a:p>
                  </a:txBody>
                  <a:tcPr/>
                </a:tc>
              </a:tr>
              <a:tr h="370840">
                <a:tc>
                  <a:txBody>
                    <a:bodyPr/>
                    <a:lstStyle/>
                    <a:p>
                      <a:pPr algn="ctr"/>
                      <a:r>
                        <a:rPr lang="en-US" dirty="0" smtClean="0"/>
                        <a:t>10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b="1" dirty="0" smtClean="0"/>
                        <a:t>Causal antagonism (mutual blockage)</a:t>
                      </a:r>
                      <a:endParaRPr lang="en-US" b="1" dirty="0"/>
                    </a:p>
                  </a:txBody>
                  <a:tcPr/>
                </a:tc>
              </a:tr>
              <a:tr h="370840">
                <a:tc>
                  <a:txBody>
                    <a:bodyPr/>
                    <a:lstStyle/>
                    <a:p>
                      <a:pPr algn="ctr"/>
                      <a:r>
                        <a:rPr lang="en-US" dirty="0" smtClean="0"/>
                        <a:t>11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b="1" dirty="0" smtClean="0">
                          <a:solidFill>
                            <a:srgbClr val="7030A0"/>
                          </a:solidFill>
                        </a:rPr>
                        <a:t>E has causal effect. A has no effect</a:t>
                      </a:r>
                      <a:endParaRPr lang="en-US" b="1" dirty="0">
                        <a:solidFill>
                          <a:srgbClr val="7030A0"/>
                        </a:solidFill>
                      </a:endParaRPr>
                    </a:p>
                  </a:txBody>
                  <a:tcPr/>
                </a:tc>
              </a:tr>
              <a:tr h="370840">
                <a:tc>
                  <a:txBody>
                    <a:bodyPr/>
                    <a:lstStyle/>
                    <a:p>
                      <a:pPr algn="ctr"/>
                      <a:r>
                        <a:rPr lang="en-US" dirty="0" smtClean="0"/>
                        <a:t>12</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b="1" dirty="0" smtClean="0"/>
                        <a:t>Causal antagonism</a:t>
                      </a:r>
                      <a:endParaRPr lang="en-US" b="1" dirty="0"/>
                    </a:p>
                  </a:txBody>
                  <a:tcPr/>
                </a:tc>
              </a:tr>
              <a:tr h="370840">
                <a:tc>
                  <a:txBody>
                    <a:bodyPr/>
                    <a:lstStyle/>
                    <a:p>
                      <a:pPr algn="ctr"/>
                      <a:r>
                        <a:rPr lang="en-US" dirty="0" smtClean="0"/>
                        <a:t>13</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b="1" dirty="0" smtClean="0">
                          <a:solidFill>
                            <a:srgbClr val="7030A0"/>
                          </a:solidFill>
                        </a:rPr>
                        <a:t>A has causal effect. E has no effect.</a:t>
                      </a:r>
                      <a:endParaRPr lang="en-US" b="1" dirty="0">
                        <a:solidFill>
                          <a:srgbClr val="7030A0"/>
                        </a:solidFill>
                      </a:endParaRPr>
                    </a:p>
                  </a:txBody>
                  <a:tcPr/>
                </a:tc>
              </a:tr>
              <a:tr h="370840">
                <a:tc>
                  <a:txBody>
                    <a:bodyPr/>
                    <a:lstStyle/>
                    <a:p>
                      <a:pPr algn="ctr"/>
                      <a:r>
                        <a:rPr lang="en-US" dirty="0" smtClean="0"/>
                        <a:t>14</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Causal antagonism</a:t>
                      </a:r>
                    </a:p>
                  </a:txBody>
                  <a:tcPr/>
                </a:tc>
              </a:tr>
              <a:tr h="370840">
                <a:tc>
                  <a:txBody>
                    <a:bodyPr/>
                    <a:lstStyle/>
                    <a:p>
                      <a:pPr algn="ctr"/>
                      <a:r>
                        <a:rPr lang="en-US" dirty="0" smtClean="0"/>
                        <a:t>15</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b="1" dirty="0" smtClean="0"/>
                        <a:t>Single plus joint prevention</a:t>
                      </a:r>
                      <a:endParaRPr lang="en-US" b="1" dirty="0"/>
                    </a:p>
                  </a:txBody>
                  <a:tcPr/>
                </a:tc>
              </a:tr>
              <a:tr h="370840">
                <a:tc>
                  <a:txBody>
                    <a:bodyPr/>
                    <a:lstStyle/>
                    <a:p>
                      <a:pPr algn="ctr"/>
                      <a:r>
                        <a:rPr lang="en-US" dirty="0" smtClean="0"/>
                        <a:t>16</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b="1" dirty="0" smtClean="0">
                          <a:solidFill>
                            <a:srgbClr val="C00000"/>
                          </a:solidFill>
                        </a:rPr>
                        <a:t>Immune (no effect)</a:t>
                      </a:r>
                      <a:endParaRPr lang="en-US" b="1" dirty="0">
                        <a:solidFill>
                          <a:srgbClr val="C00000"/>
                        </a:solidFill>
                      </a:endParaRPr>
                    </a:p>
                  </a:txBody>
                  <a:tcPr/>
                </a:tc>
              </a:tr>
            </a:tbl>
          </a:graphicData>
        </a:graphic>
      </p:graphicFrame>
    </p:spTree>
    <p:extLst>
      <p:ext uri="{BB962C8B-B14F-4D97-AF65-F5344CB8AC3E}">
        <p14:creationId xmlns:p14="http://schemas.microsoft.com/office/powerpoint/2010/main" val="127147648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Sufficient cause vs. counterfactual models</a:t>
            </a:r>
            <a:endParaRPr lang="en-US" b="1" dirty="0"/>
          </a:p>
        </p:txBody>
      </p:sp>
      <p:sp>
        <p:nvSpPr>
          <p:cNvPr id="3" name="Content Placeholder 2"/>
          <p:cNvSpPr>
            <a:spLocks noGrp="1"/>
          </p:cNvSpPr>
          <p:nvPr>
            <p:ph idx="1"/>
          </p:nvPr>
        </p:nvSpPr>
        <p:spPr>
          <a:xfrm>
            <a:off x="376519" y="1488141"/>
            <a:ext cx="11606046" cy="4545153"/>
          </a:xfrm>
        </p:spPr>
        <p:txBody>
          <a:bodyPr/>
          <a:lstStyle/>
          <a:p>
            <a:r>
              <a:rPr lang="en-US" sz="2400" dirty="0" smtClean="0"/>
              <a:t>Sufficient cause model considers actions, events, or states of nature which act together to bring about the outcome of interest</a:t>
            </a:r>
          </a:p>
          <a:p>
            <a:pPr lvl="1"/>
            <a:r>
              <a:rPr lang="en-US" sz="2400" dirty="0"/>
              <a:t>Requires detailed knowledge about mechanisms underlying effects</a:t>
            </a:r>
          </a:p>
          <a:p>
            <a:pPr lvl="1"/>
            <a:r>
              <a:rPr lang="en-US" sz="2400" dirty="0" smtClean="0"/>
              <a:t>“Given a particular effect, what are the various events that could have caused it?”</a:t>
            </a:r>
          </a:p>
          <a:p>
            <a:pPr lvl="1"/>
            <a:endParaRPr lang="en-US" sz="2400" dirty="0" smtClean="0"/>
          </a:p>
          <a:p>
            <a:r>
              <a:rPr lang="en-US" sz="2400" dirty="0" smtClean="0"/>
              <a:t>Counterfactual model considers one cause/intervention and the various effects it could have</a:t>
            </a:r>
          </a:p>
          <a:p>
            <a:pPr lvl="1"/>
            <a:r>
              <a:rPr lang="en-US" sz="2400" dirty="0"/>
              <a:t>Does not require detailed knowledge of mechanisms</a:t>
            </a:r>
          </a:p>
          <a:p>
            <a:pPr lvl="1"/>
            <a:r>
              <a:rPr lang="en-US" sz="2400" dirty="0" smtClean="0"/>
              <a:t>“What would have occurred if a particular factor was intervened upon?”</a:t>
            </a:r>
          </a:p>
        </p:txBody>
      </p:sp>
    </p:spTree>
    <p:extLst>
      <p:ext uri="{BB962C8B-B14F-4D97-AF65-F5344CB8AC3E}">
        <p14:creationId xmlns:p14="http://schemas.microsoft.com/office/powerpoint/2010/main" val="64267365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43873"/>
            <a:ext cx="11100731" cy="4438410"/>
          </a:xfrm>
        </p:spPr>
        <p:txBody>
          <a:bodyPr/>
          <a:lstStyle/>
          <a:p>
            <a:pPr>
              <a:spcBef>
                <a:spcPts val="1200"/>
              </a:spcBef>
            </a:pPr>
            <a:r>
              <a:rPr lang="en-US" dirty="0" smtClean="0">
                <a:latin typeface="Arial" panose="020B0604020202020204" pitchFamily="34" charset="0"/>
                <a:cs typeface="Arial" panose="020B0604020202020204" pitchFamily="34" charset="0"/>
              </a:rPr>
              <a:t>Review effect modification</a:t>
            </a:r>
          </a:p>
          <a:p>
            <a:pPr>
              <a:spcBef>
                <a:spcPts val="1200"/>
              </a:spcBef>
            </a:pPr>
            <a:r>
              <a:rPr lang="en-US" dirty="0">
                <a:latin typeface="Arial" panose="020B0604020202020204" pitchFamily="34" charset="0"/>
                <a:cs typeface="Arial" panose="020B0604020202020204" pitchFamily="34" charset="0"/>
              </a:rPr>
              <a:t>Explain the concept of biologic interaction	</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counterfactual 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approach</a:t>
            </a:r>
          </a:p>
          <a:p>
            <a:pPr>
              <a:spcBef>
                <a:spcPts val="1200"/>
              </a:spcBef>
            </a:pPr>
            <a:r>
              <a:rPr lang="en-US" b="1" dirty="0" smtClean="0">
                <a:solidFill>
                  <a:srgbClr val="FF0000"/>
                </a:solidFill>
                <a:latin typeface="Arial" panose="020B0604020202020204" pitchFamily="34" charset="0"/>
                <a:cs typeface="Arial" panose="020B0604020202020204" pitchFamily="34" charset="0"/>
              </a:rPr>
              <a:t>Measures of interaction</a:t>
            </a:r>
          </a:p>
          <a:p>
            <a:pPr>
              <a:spcBef>
                <a:spcPts val="1200"/>
              </a:spcBef>
            </a:pPr>
            <a:r>
              <a:rPr lang="en-US" dirty="0" smtClean="0">
                <a:latin typeface="Arial" panose="020B0604020202020204" pitchFamily="34" charset="0"/>
                <a:cs typeface="Arial" panose="020B0604020202020204" pitchFamily="34" charset="0"/>
              </a:rPr>
              <a:t>Describe methods to assess effect modification</a:t>
            </a:r>
          </a:p>
          <a:p>
            <a:pPr lvl="1">
              <a:spcBef>
                <a:spcPts val="1200"/>
              </a:spcBef>
            </a:pPr>
            <a:r>
              <a:rPr lang="en-US" dirty="0" smtClean="0">
                <a:latin typeface="Arial" panose="020B0604020202020204" pitchFamily="34" charset="0"/>
                <a:cs typeface="Arial" panose="020B0604020202020204" pitchFamily="34" charset="0"/>
              </a:rPr>
              <a:t>Graphical assessment</a:t>
            </a:r>
          </a:p>
          <a:p>
            <a:pPr lvl="1">
              <a:spcBef>
                <a:spcPts val="1200"/>
              </a:spcBef>
            </a:pPr>
            <a:r>
              <a:rPr lang="en-US" dirty="0" smtClean="0">
                <a:latin typeface="Arial" panose="020B0604020202020204" pitchFamily="34" charset="0"/>
                <a:cs typeface="Arial" panose="020B0604020202020204" pitchFamily="34" charset="0"/>
              </a:rPr>
              <a:t>Stratification</a:t>
            </a:r>
          </a:p>
          <a:p>
            <a:pPr lvl="1">
              <a:spcBef>
                <a:spcPts val="1200"/>
              </a:spcBef>
            </a:pPr>
            <a:r>
              <a:rPr lang="en-US" dirty="0" smtClean="0">
                <a:latin typeface="Arial" panose="020B0604020202020204" pitchFamily="34" charset="0"/>
                <a:cs typeface="Arial" panose="020B0604020202020204" pitchFamily="34" charset="0"/>
              </a:rPr>
              <a:t>Comparing expected vs. observed joint effects</a:t>
            </a:r>
          </a:p>
          <a:p>
            <a:pPr lvl="1">
              <a:spcBef>
                <a:spcPts val="1200"/>
              </a:spcBef>
            </a:pPr>
            <a:r>
              <a:rPr lang="en-US" dirty="0" smtClean="0">
                <a:latin typeface="Arial" panose="020B0604020202020204" pitchFamily="34" charset="0"/>
                <a:cs typeface="Arial" panose="020B0604020202020204" pitchFamily="34" charset="0"/>
              </a:rPr>
              <a:t>Estimating interaction magnitude</a:t>
            </a:r>
          </a:p>
        </p:txBody>
      </p:sp>
    </p:spTree>
    <p:extLst>
      <p:ext uri="{BB962C8B-B14F-4D97-AF65-F5344CB8AC3E}">
        <p14:creationId xmlns:p14="http://schemas.microsoft.com/office/powerpoint/2010/main" val="22701897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Review measures of association</a:t>
            </a:r>
            <a:endParaRPr lang="en-US" b="1" dirty="0"/>
          </a:p>
        </p:txBody>
      </p:sp>
      <p:sp>
        <p:nvSpPr>
          <p:cNvPr id="3" name="Content Placeholder 2"/>
          <p:cNvSpPr>
            <a:spLocks noGrp="1"/>
          </p:cNvSpPr>
          <p:nvPr>
            <p:ph idx="1"/>
          </p:nvPr>
        </p:nvSpPr>
        <p:spPr>
          <a:xfrm>
            <a:off x="315832" y="1649507"/>
            <a:ext cx="6335981" cy="4206082"/>
          </a:xfrm>
        </p:spPr>
        <p:txBody>
          <a:bodyPr/>
          <a:lstStyle/>
          <a:p>
            <a:pPr>
              <a:spcBef>
                <a:spcPts val="1000"/>
              </a:spcBef>
            </a:pPr>
            <a:r>
              <a:rPr lang="en-US" sz="2400" b="1" dirty="0" smtClean="0"/>
              <a:t>Effect measures vs. measures of association</a:t>
            </a:r>
          </a:p>
          <a:p>
            <a:pPr lvl="1">
              <a:spcBef>
                <a:spcPts val="1000"/>
              </a:spcBef>
            </a:pPr>
            <a:r>
              <a:rPr lang="en-US" sz="2400" dirty="0" smtClean="0"/>
              <a:t>Can never achieve counterfactual ideal</a:t>
            </a:r>
          </a:p>
          <a:p>
            <a:pPr lvl="1">
              <a:spcBef>
                <a:spcPts val="1000"/>
              </a:spcBef>
            </a:pPr>
            <a:r>
              <a:rPr lang="en-US" sz="2400" dirty="0" smtClean="0"/>
              <a:t>Logically impossible to observe population under both conditions and to estimate true effect measures</a:t>
            </a:r>
          </a:p>
          <a:p>
            <a:pPr>
              <a:spcBef>
                <a:spcPts val="1000"/>
              </a:spcBef>
            </a:pPr>
            <a:r>
              <a:rPr lang="en-US" sz="2400" b="1" dirty="0" smtClean="0"/>
              <a:t>Measures of association</a:t>
            </a:r>
          </a:p>
          <a:p>
            <a:pPr lvl="1">
              <a:spcBef>
                <a:spcPts val="1000"/>
              </a:spcBef>
            </a:pPr>
            <a:r>
              <a:rPr lang="en-US" sz="2400" dirty="0" smtClean="0"/>
              <a:t>Compares what happens in two distinct populations</a:t>
            </a:r>
          </a:p>
          <a:p>
            <a:pPr lvl="1">
              <a:spcBef>
                <a:spcPts val="1000"/>
              </a:spcBef>
            </a:pPr>
            <a:r>
              <a:rPr lang="en-US" sz="2400" dirty="0" smtClean="0"/>
              <a:t>Constructed to equal the effect measure of interest</a:t>
            </a:r>
          </a:p>
        </p:txBody>
      </p:sp>
      <p:pic>
        <p:nvPicPr>
          <p:cNvPr id="6" name="Picture 5"/>
          <p:cNvPicPr>
            <a:picLocks noChangeAspect="1"/>
          </p:cNvPicPr>
          <p:nvPr/>
        </p:nvPicPr>
        <p:blipFill rotWithShape="1">
          <a:blip r:embed="rId3"/>
          <a:srcRect l="40849" t="48888" r="34151" b="26013"/>
          <a:stretch/>
        </p:blipFill>
        <p:spPr>
          <a:xfrm>
            <a:off x="6651813" y="2090709"/>
            <a:ext cx="5235387" cy="3284950"/>
          </a:xfrm>
          <a:prstGeom prst="rect">
            <a:avLst/>
          </a:prstGeom>
        </p:spPr>
      </p:pic>
    </p:spTree>
    <p:extLst>
      <p:ext uri="{BB962C8B-B14F-4D97-AF65-F5344CB8AC3E}">
        <p14:creationId xmlns:p14="http://schemas.microsoft.com/office/powerpoint/2010/main" val="117391867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Review measures of association</a:t>
            </a:r>
            <a:endParaRPr lang="en-US" b="1" dirty="0"/>
          </a:p>
        </p:txBody>
      </p:sp>
      <p:sp>
        <p:nvSpPr>
          <p:cNvPr id="3" name="Content Placeholder 2"/>
          <p:cNvSpPr>
            <a:spLocks noGrp="1"/>
          </p:cNvSpPr>
          <p:nvPr>
            <p:ph idx="1"/>
          </p:nvPr>
        </p:nvSpPr>
        <p:spPr>
          <a:xfrm>
            <a:off x="871643" y="1318846"/>
            <a:ext cx="11100731" cy="4397925"/>
          </a:xfrm>
        </p:spPr>
        <p:txBody>
          <a:bodyPr/>
          <a:lstStyle/>
          <a:p>
            <a:pPr>
              <a:spcBef>
                <a:spcPts val="1000"/>
              </a:spcBef>
            </a:pPr>
            <a:endParaRPr lang="en-US" sz="2400" dirty="0" smtClean="0"/>
          </a:p>
          <a:p>
            <a:pPr>
              <a:spcBef>
                <a:spcPts val="1000"/>
              </a:spcBef>
            </a:pPr>
            <a:r>
              <a:rPr lang="en-US" sz="2400" b="1" dirty="0" smtClean="0"/>
              <a:t>Measures of association</a:t>
            </a:r>
          </a:p>
          <a:p>
            <a:pPr lvl="1">
              <a:spcBef>
                <a:spcPts val="1000"/>
              </a:spcBef>
            </a:pPr>
            <a:r>
              <a:rPr lang="en-US" sz="2400" dirty="0" smtClean="0"/>
              <a:t>Absolute: differences in occurrence measures (rate or risk difference)</a:t>
            </a:r>
          </a:p>
          <a:p>
            <a:pPr lvl="2">
              <a:spcBef>
                <a:spcPts val="1000"/>
              </a:spcBef>
            </a:pPr>
            <a:r>
              <a:rPr lang="en-US" sz="2400" dirty="0" smtClean="0"/>
              <a:t>Risk difference: -1 to 1</a:t>
            </a:r>
          </a:p>
          <a:p>
            <a:pPr lvl="2">
              <a:spcBef>
                <a:spcPts val="1000"/>
              </a:spcBef>
            </a:pPr>
            <a:r>
              <a:rPr lang="en-US" sz="2400" dirty="0" smtClean="0"/>
              <a:t>Rate difference: -</a:t>
            </a:r>
            <a:r>
              <a:rPr lang="en-US" altLang="x-none" sz="2400" dirty="0" smtClean="0">
                <a:latin typeface="Arial" charset="0"/>
                <a:ea typeface="Arial" charset="0"/>
                <a:cs typeface="Arial" charset="0"/>
                <a:sym typeface="Symbol MT" charset="2"/>
              </a:rPr>
              <a:t> to +  (units of 1/time)</a:t>
            </a:r>
            <a:endParaRPr lang="en-US" sz="2400" dirty="0" smtClean="0"/>
          </a:p>
          <a:p>
            <a:pPr lvl="1">
              <a:spcBef>
                <a:spcPts val="1000"/>
              </a:spcBef>
            </a:pPr>
            <a:r>
              <a:rPr lang="en-US" sz="2400" dirty="0" smtClean="0"/>
              <a:t>Relative: ratios of occurrence measures (rate or risk ratio, odds ratio)</a:t>
            </a:r>
          </a:p>
          <a:p>
            <a:pPr lvl="2">
              <a:spcBef>
                <a:spcPts val="1000"/>
              </a:spcBef>
            </a:pPr>
            <a:r>
              <a:rPr lang="en-US" sz="2400" dirty="0" smtClean="0"/>
              <a:t>Risk ratio: 0 to </a:t>
            </a:r>
            <a:r>
              <a:rPr lang="en-US" altLang="x-none" sz="2400" b="1" dirty="0" smtClean="0">
                <a:latin typeface="Arial" charset="0"/>
                <a:ea typeface="Arial" charset="0"/>
                <a:cs typeface="Arial" charset="0"/>
                <a:sym typeface="Symbol MT" charset="2"/>
              </a:rPr>
              <a:t></a:t>
            </a:r>
          </a:p>
          <a:p>
            <a:pPr lvl="2">
              <a:spcBef>
                <a:spcPts val="1000"/>
              </a:spcBef>
            </a:pPr>
            <a:r>
              <a:rPr lang="en-US" sz="2400" dirty="0" smtClean="0">
                <a:latin typeface="Arial" charset="0"/>
                <a:ea typeface="Arial" charset="0"/>
                <a:cs typeface="Arial" charset="0"/>
                <a:sym typeface="Symbol MT" charset="2"/>
              </a:rPr>
              <a:t>Rate ratio: 0 to </a:t>
            </a:r>
            <a:r>
              <a:rPr lang="en-US" altLang="x-none" sz="2400" dirty="0">
                <a:latin typeface="Arial" charset="0"/>
                <a:ea typeface="Arial" charset="0"/>
                <a:cs typeface="Arial" charset="0"/>
                <a:sym typeface="Symbol MT" charset="2"/>
              </a:rPr>
              <a:t></a:t>
            </a:r>
            <a:endParaRPr lang="en-US" sz="2400" dirty="0"/>
          </a:p>
        </p:txBody>
      </p:sp>
    </p:spTree>
    <p:extLst>
      <p:ext uri="{BB962C8B-B14F-4D97-AF65-F5344CB8AC3E}">
        <p14:creationId xmlns:p14="http://schemas.microsoft.com/office/powerpoint/2010/main" val="52139707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additive scale</a:t>
            </a:r>
            <a:endParaRPr lang="en-US" b="1" dirty="0"/>
          </a:p>
        </p:txBody>
      </p:sp>
      <p:sp>
        <p:nvSpPr>
          <p:cNvPr id="3" name="Content Placeholder 2"/>
          <p:cNvSpPr>
            <a:spLocks noGrp="1"/>
          </p:cNvSpPr>
          <p:nvPr>
            <p:ph idx="1"/>
          </p:nvPr>
        </p:nvSpPr>
        <p:spPr>
          <a:xfrm>
            <a:off x="881832" y="1722854"/>
            <a:ext cx="11100731" cy="4011502"/>
          </a:xfrm>
        </p:spPr>
        <p:txBody>
          <a:bodyPr/>
          <a:lstStyle/>
          <a:p>
            <a:pPr marL="0" indent="0">
              <a:buNone/>
            </a:pPr>
            <a:r>
              <a:rPr lang="en-US" sz="2800" dirty="0" smtClean="0"/>
              <a:t>Assume a binary outcome Y and two binary exposures of interest:</a:t>
            </a:r>
          </a:p>
          <a:p>
            <a:pPr marL="0" indent="0" algn="ctr">
              <a:buNone/>
            </a:pPr>
            <a:r>
              <a:rPr lang="en-US" sz="3600" dirty="0" smtClean="0"/>
              <a:t>(p</a:t>
            </a:r>
            <a:r>
              <a:rPr lang="en-US" sz="3600" baseline="-25000" dirty="0" smtClean="0"/>
              <a:t>11</a:t>
            </a:r>
            <a:r>
              <a:rPr lang="en-US" sz="3600" dirty="0" smtClean="0"/>
              <a:t> </a:t>
            </a:r>
            <a:r>
              <a:rPr lang="mr-IN" sz="3600" dirty="0" smtClean="0"/>
              <a:t>–</a:t>
            </a:r>
            <a:r>
              <a:rPr lang="en-US" sz="3600" dirty="0" smtClean="0"/>
              <a:t> p</a:t>
            </a:r>
            <a:r>
              <a:rPr lang="en-US" sz="3600" baseline="-25000" dirty="0" smtClean="0"/>
              <a:t>00</a:t>
            </a:r>
            <a:r>
              <a:rPr lang="en-US" sz="3600" dirty="0" smtClean="0"/>
              <a:t>) </a:t>
            </a:r>
            <a:r>
              <a:rPr lang="mr-IN" sz="3600" dirty="0" smtClean="0"/>
              <a:t>–</a:t>
            </a:r>
            <a:r>
              <a:rPr lang="en-US" sz="3600" dirty="0" smtClean="0"/>
              <a:t> [(p</a:t>
            </a:r>
            <a:r>
              <a:rPr lang="en-US" sz="3600" baseline="-25000" dirty="0" smtClean="0"/>
              <a:t>10</a:t>
            </a:r>
            <a:r>
              <a:rPr lang="en-US" sz="3600" dirty="0" smtClean="0"/>
              <a:t> </a:t>
            </a:r>
            <a:r>
              <a:rPr lang="mr-IN" sz="3600" dirty="0"/>
              <a:t>–</a:t>
            </a:r>
            <a:r>
              <a:rPr lang="en-US" sz="3600" dirty="0"/>
              <a:t> </a:t>
            </a:r>
            <a:r>
              <a:rPr lang="en-US" sz="3600" dirty="0" smtClean="0"/>
              <a:t>p</a:t>
            </a:r>
            <a:r>
              <a:rPr lang="en-US" sz="3600" baseline="-25000" dirty="0" smtClean="0"/>
              <a:t>00</a:t>
            </a:r>
            <a:r>
              <a:rPr lang="en-US" sz="3600" dirty="0" smtClean="0"/>
              <a:t>)</a:t>
            </a:r>
            <a:r>
              <a:rPr lang="en-US" sz="3600" baseline="-25000" dirty="0" smtClean="0"/>
              <a:t> </a:t>
            </a:r>
            <a:r>
              <a:rPr lang="en-US" sz="3600" dirty="0" smtClean="0"/>
              <a:t>+ (p</a:t>
            </a:r>
            <a:r>
              <a:rPr lang="en-US" sz="3600" baseline="-25000" dirty="0" smtClean="0"/>
              <a:t>01</a:t>
            </a:r>
            <a:r>
              <a:rPr lang="en-US" sz="3600" dirty="0"/>
              <a:t> </a:t>
            </a:r>
            <a:r>
              <a:rPr lang="mr-IN" sz="3600" dirty="0" smtClean="0"/>
              <a:t>–</a:t>
            </a:r>
            <a:r>
              <a:rPr lang="en-US" sz="3600" dirty="0"/>
              <a:t> </a:t>
            </a:r>
            <a:r>
              <a:rPr lang="en-US" sz="3600" dirty="0" smtClean="0"/>
              <a:t>p</a:t>
            </a:r>
            <a:r>
              <a:rPr lang="en-US" sz="3600" baseline="-25000" dirty="0" smtClean="0"/>
              <a:t>00</a:t>
            </a:r>
            <a:r>
              <a:rPr lang="en-US" sz="3600" dirty="0" smtClean="0"/>
              <a:t>)]</a:t>
            </a:r>
          </a:p>
          <a:p>
            <a:pPr marL="0" indent="0" algn="ctr">
              <a:buNone/>
            </a:pPr>
            <a:endParaRPr lang="en-US" sz="3600" dirty="0"/>
          </a:p>
          <a:p>
            <a:pPr marL="0" indent="0" algn="ctr">
              <a:buNone/>
            </a:pPr>
            <a:endParaRPr lang="en-US" sz="3600" dirty="0" smtClean="0"/>
          </a:p>
          <a:p>
            <a:pPr marL="0" indent="0" algn="ctr">
              <a:buNone/>
            </a:pPr>
            <a:r>
              <a:rPr lang="en-US" sz="3600" dirty="0" smtClean="0"/>
              <a:t>p</a:t>
            </a:r>
            <a:r>
              <a:rPr lang="en-US" sz="3600" baseline="-25000" dirty="0" smtClean="0"/>
              <a:t>11</a:t>
            </a:r>
            <a:r>
              <a:rPr lang="en-US" sz="3600" dirty="0" smtClean="0"/>
              <a:t> </a:t>
            </a:r>
            <a:r>
              <a:rPr lang="mr-IN" sz="3600" dirty="0" smtClean="0"/>
              <a:t>–</a:t>
            </a:r>
            <a:r>
              <a:rPr lang="en-US" sz="3600" dirty="0" smtClean="0"/>
              <a:t> p</a:t>
            </a:r>
            <a:r>
              <a:rPr lang="en-US" sz="3600" baseline="-25000" dirty="0" smtClean="0"/>
              <a:t>10</a:t>
            </a:r>
            <a:r>
              <a:rPr lang="en-US" sz="3600" dirty="0" smtClean="0"/>
              <a:t> </a:t>
            </a:r>
            <a:r>
              <a:rPr lang="mr-IN" sz="3600" dirty="0" smtClean="0"/>
              <a:t>–</a:t>
            </a:r>
            <a:r>
              <a:rPr lang="en-US" sz="3600" dirty="0" smtClean="0"/>
              <a:t> p</a:t>
            </a:r>
            <a:r>
              <a:rPr lang="en-US" sz="3600" baseline="-25000" dirty="0" smtClean="0"/>
              <a:t>01</a:t>
            </a:r>
            <a:r>
              <a:rPr lang="en-US" sz="3600" dirty="0" smtClean="0"/>
              <a:t> + p</a:t>
            </a:r>
            <a:r>
              <a:rPr lang="en-US" sz="3600" baseline="-25000" dirty="0" smtClean="0"/>
              <a:t>00</a:t>
            </a:r>
          </a:p>
          <a:p>
            <a:pPr marL="0" indent="0" algn="ctr">
              <a:buNone/>
            </a:pPr>
            <a:r>
              <a:rPr lang="en-US" sz="3200" dirty="0" smtClean="0"/>
              <a:t>If greater than 0, interaction is positive or super-additive.</a:t>
            </a:r>
          </a:p>
          <a:p>
            <a:pPr marL="0" indent="0" algn="ctr">
              <a:buNone/>
            </a:pPr>
            <a:r>
              <a:rPr lang="en-US" sz="3200" dirty="0" smtClean="0"/>
              <a:t>If less than 0, interaction is negative or sub-additive.</a:t>
            </a:r>
            <a:endParaRPr lang="en-US" sz="3200" dirty="0"/>
          </a:p>
        </p:txBody>
      </p:sp>
      <p:sp>
        <p:nvSpPr>
          <p:cNvPr id="7" name="TextBox 6"/>
          <p:cNvSpPr txBox="1"/>
          <p:nvPr/>
        </p:nvSpPr>
        <p:spPr bwMode="auto">
          <a:xfrm>
            <a:off x="2233246" y="3165769"/>
            <a:ext cx="3235569" cy="861774"/>
          </a:xfrm>
          <a:prstGeom prst="rect">
            <a:avLst/>
          </a:prstGeom>
          <a:noFill/>
          <a:ln w="19050" algn="ctr">
            <a:noFill/>
            <a:miter lim="800000"/>
            <a:headEnd/>
            <a:tailEnd/>
          </a:ln>
        </p:spPr>
        <p:txBody>
          <a:bodyPr wrap="square" lIns="0" tIns="0" rIns="0" bIns="0" rtlCol="0">
            <a:spAutoFit/>
          </a:bodyPr>
          <a:lstStyle/>
          <a:p>
            <a:pPr algn="ctr"/>
            <a:r>
              <a:rPr lang="en-US" sz="2800" dirty="0" smtClean="0">
                <a:solidFill>
                  <a:srgbClr val="C00000"/>
                </a:solidFill>
              </a:rPr>
              <a:t>Effect of both exposures</a:t>
            </a:r>
          </a:p>
        </p:txBody>
      </p:sp>
      <p:sp>
        <p:nvSpPr>
          <p:cNvPr id="8" name="TextBox 7"/>
          <p:cNvSpPr txBox="1"/>
          <p:nvPr/>
        </p:nvSpPr>
        <p:spPr bwMode="auto">
          <a:xfrm>
            <a:off x="5225766" y="3165769"/>
            <a:ext cx="2412864" cy="861774"/>
          </a:xfrm>
          <a:prstGeom prst="rect">
            <a:avLst/>
          </a:prstGeom>
          <a:noFill/>
          <a:ln w="19050" algn="ctr">
            <a:noFill/>
            <a:miter lim="800000"/>
            <a:headEnd/>
            <a:tailEnd/>
          </a:ln>
        </p:spPr>
        <p:txBody>
          <a:bodyPr wrap="square" lIns="0" tIns="0" rIns="0" bIns="0" rtlCol="0">
            <a:spAutoFit/>
          </a:bodyPr>
          <a:lstStyle/>
          <a:p>
            <a:pPr algn="ctr"/>
            <a:r>
              <a:rPr lang="en-US" sz="2800" dirty="0" smtClean="0">
                <a:solidFill>
                  <a:srgbClr val="C00000"/>
                </a:solidFill>
              </a:rPr>
              <a:t>Effect of exposure #1</a:t>
            </a:r>
          </a:p>
        </p:txBody>
      </p:sp>
      <p:sp>
        <p:nvSpPr>
          <p:cNvPr id="9" name="TextBox 8"/>
          <p:cNvSpPr txBox="1"/>
          <p:nvPr/>
        </p:nvSpPr>
        <p:spPr bwMode="auto">
          <a:xfrm>
            <a:off x="7857880" y="3165769"/>
            <a:ext cx="2412864" cy="861774"/>
          </a:xfrm>
          <a:prstGeom prst="rect">
            <a:avLst/>
          </a:prstGeom>
          <a:noFill/>
          <a:ln w="19050" algn="ctr">
            <a:noFill/>
            <a:miter lim="800000"/>
            <a:headEnd/>
            <a:tailEnd/>
          </a:ln>
        </p:spPr>
        <p:txBody>
          <a:bodyPr wrap="square" lIns="0" tIns="0" rIns="0" bIns="0" rtlCol="0">
            <a:spAutoFit/>
          </a:bodyPr>
          <a:lstStyle/>
          <a:p>
            <a:pPr algn="ctr"/>
            <a:r>
              <a:rPr lang="en-US" sz="2800" dirty="0" smtClean="0">
                <a:solidFill>
                  <a:srgbClr val="C00000"/>
                </a:solidFill>
              </a:rPr>
              <a:t>Effect of exposure #2</a:t>
            </a:r>
          </a:p>
        </p:txBody>
      </p:sp>
      <p:sp>
        <p:nvSpPr>
          <p:cNvPr id="10" name="Rounded Rectangle 9"/>
          <p:cNvSpPr/>
          <p:nvPr/>
        </p:nvSpPr>
        <p:spPr bwMode="auto">
          <a:xfrm>
            <a:off x="4020691" y="4303058"/>
            <a:ext cx="4823012" cy="627529"/>
          </a:xfrm>
          <a:prstGeom prst="roundRect">
            <a:avLst/>
          </a:prstGeom>
          <a:noFill/>
          <a:ln w="60325" algn="ctr">
            <a:solidFill>
              <a:srgbClr val="C0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41892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additive scale</a:t>
            </a:r>
            <a:endParaRPr lang="en-US" b="1" dirty="0"/>
          </a:p>
        </p:txBody>
      </p:sp>
      <p:sp>
        <p:nvSpPr>
          <p:cNvPr id="3" name="Content Placeholder 2"/>
          <p:cNvSpPr>
            <a:spLocks noGrp="1"/>
          </p:cNvSpPr>
          <p:nvPr>
            <p:ph idx="1"/>
          </p:nvPr>
        </p:nvSpPr>
        <p:spPr>
          <a:xfrm>
            <a:off x="5451231" y="2021792"/>
            <a:ext cx="6531333" cy="4011502"/>
          </a:xfrm>
        </p:spPr>
        <p:txBody>
          <a:bodyPr/>
          <a:lstStyle/>
          <a:p>
            <a:pPr marL="0" indent="0" algn="ctr">
              <a:buNone/>
            </a:pPr>
            <a:r>
              <a:rPr lang="en-US" sz="3200" dirty="0"/>
              <a:t>p</a:t>
            </a:r>
            <a:r>
              <a:rPr lang="en-US" sz="3200" baseline="-25000" dirty="0"/>
              <a:t>11</a:t>
            </a:r>
            <a:r>
              <a:rPr lang="en-US" sz="3200" dirty="0"/>
              <a:t> </a:t>
            </a:r>
            <a:r>
              <a:rPr lang="mr-IN" sz="3200" dirty="0"/>
              <a:t>–</a:t>
            </a:r>
            <a:r>
              <a:rPr lang="en-US" sz="3200" dirty="0"/>
              <a:t> p</a:t>
            </a:r>
            <a:r>
              <a:rPr lang="en-US" sz="3200" baseline="-25000" dirty="0"/>
              <a:t>10</a:t>
            </a:r>
            <a:r>
              <a:rPr lang="en-US" sz="3200" dirty="0"/>
              <a:t> </a:t>
            </a:r>
            <a:r>
              <a:rPr lang="mr-IN" sz="3200" dirty="0"/>
              <a:t>–</a:t>
            </a:r>
            <a:r>
              <a:rPr lang="en-US" sz="3200" dirty="0"/>
              <a:t> p</a:t>
            </a:r>
            <a:r>
              <a:rPr lang="en-US" sz="3200" baseline="-25000" dirty="0"/>
              <a:t>01</a:t>
            </a:r>
            <a:r>
              <a:rPr lang="en-US" sz="3200" dirty="0"/>
              <a:t> + p</a:t>
            </a:r>
            <a:r>
              <a:rPr lang="en-US" sz="3200" baseline="-25000" dirty="0"/>
              <a:t>00</a:t>
            </a:r>
          </a:p>
          <a:p>
            <a:pPr marL="0" indent="0" algn="ctr">
              <a:buNone/>
            </a:pPr>
            <a:endParaRPr lang="en-US" sz="2800" dirty="0" smtClean="0"/>
          </a:p>
          <a:p>
            <a:pPr marL="0" indent="0" algn="ctr">
              <a:buNone/>
            </a:pPr>
            <a:r>
              <a:rPr lang="en-US" sz="2800" dirty="0" smtClean="0"/>
              <a:t>0.0450 </a:t>
            </a:r>
            <a:r>
              <a:rPr lang="mr-IN" sz="2800" dirty="0" smtClean="0"/>
              <a:t>–</a:t>
            </a:r>
            <a:r>
              <a:rPr lang="en-US" sz="2800" dirty="0" smtClean="0"/>
              <a:t> 0.0095 </a:t>
            </a:r>
            <a:r>
              <a:rPr lang="mr-IN" sz="2800" dirty="0" smtClean="0"/>
              <a:t>–</a:t>
            </a:r>
            <a:r>
              <a:rPr lang="en-US" sz="2800" dirty="0" smtClean="0"/>
              <a:t> 0.0670 + 0.011 </a:t>
            </a:r>
          </a:p>
          <a:p>
            <a:pPr marL="0" indent="0" algn="ctr">
              <a:buNone/>
            </a:pPr>
            <a:r>
              <a:rPr lang="en-US" sz="2800" dirty="0" smtClean="0"/>
              <a:t>= 0.0299</a:t>
            </a:r>
          </a:p>
          <a:p>
            <a:pPr marL="0" indent="0" algn="ctr">
              <a:buNone/>
            </a:pPr>
            <a:r>
              <a:rPr lang="en-US" sz="2800" dirty="0" smtClean="0"/>
              <a:t>Evidence of </a:t>
            </a:r>
            <a:r>
              <a:rPr lang="en-US" sz="2800" dirty="0" smtClean="0">
                <a:solidFill>
                  <a:srgbClr val="C00000"/>
                </a:solidFill>
              </a:rPr>
              <a:t>positive</a:t>
            </a:r>
            <a:r>
              <a:rPr lang="en-US" sz="2800" dirty="0" smtClean="0"/>
              <a:t> or </a:t>
            </a:r>
            <a:r>
              <a:rPr lang="en-US" sz="2800" dirty="0" smtClean="0">
                <a:solidFill>
                  <a:srgbClr val="C00000"/>
                </a:solidFill>
              </a:rPr>
              <a:t>super-additive interaction</a:t>
            </a:r>
            <a:endParaRPr lang="en-US" sz="2400" dirty="0">
              <a:solidFill>
                <a:srgbClr val="C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876238312"/>
              </p:ext>
            </p:extLst>
          </p:nvPr>
        </p:nvGraphicFramePr>
        <p:xfrm>
          <a:off x="590062" y="2074107"/>
          <a:ext cx="4579815" cy="2728444"/>
        </p:xfrm>
        <a:graphic>
          <a:graphicData uri="http://schemas.openxmlformats.org/drawingml/2006/table">
            <a:tbl>
              <a:tblPr firstRow="1" bandRow="1">
                <a:tableStyleId>{21E4AEA4-8DFA-4A89-87EB-49C32662AFE0}</a:tableStyleId>
              </a:tblPr>
              <a:tblGrid>
                <a:gridCol w="1526605"/>
                <a:gridCol w="1526605"/>
                <a:gridCol w="1526605"/>
              </a:tblGrid>
              <a:tr h="842346">
                <a:tc>
                  <a:txBody>
                    <a:bodyPr/>
                    <a:lstStyle/>
                    <a:p>
                      <a:pPr algn="ctr"/>
                      <a:endParaRPr lang="en-US" sz="2800" dirty="0"/>
                    </a:p>
                  </a:txBody>
                  <a:tcPr/>
                </a:tc>
                <a:tc>
                  <a:txBody>
                    <a:bodyPr/>
                    <a:lstStyle/>
                    <a:p>
                      <a:pPr algn="ctr"/>
                      <a:r>
                        <a:rPr lang="en-US" sz="2800" dirty="0" smtClean="0"/>
                        <a:t>No</a:t>
                      </a:r>
                      <a:r>
                        <a:rPr lang="en-US" sz="2800" baseline="0" dirty="0" smtClean="0"/>
                        <a:t> Asbestos</a:t>
                      </a:r>
                      <a:endParaRPr lang="en-US" sz="2800" dirty="0"/>
                    </a:p>
                  </a:txBody>
                  <a:tcPr/>
                </a:tc>
                <a:tc>
                  <a:txBody>
                    <a:bodyPr/>
                    <a:lstStyle/>
                    <a:p>
                      <a:pPr algn="ctr"/>
                      <a:r>
                        <a:rPr lang="en-US" sz="2800" dirty="0" smtClean="0"/>
                        <a:t>Asbestos</a:t>
                      </a:r>
                      <a:endParaRPr lang="en-US" sz="2800" dirty="0"/>
                    </a:p>
                  </a:txBody>
                  <a:tcPr/>
                </a:tc>
              </a:tr>
              <a:tr h="842346">
                <a:tc>
                  <a:txBody>
                    <a:bodyPr/>
                    <a:lstStyle/>
                    <a:p>
                      <a:pPr algn="ctr"/>
                      <a:r>
                        <a:rPr lang="en-US" sz="2800" dirty="0" smtClean="0"/>
                        <a:t>Non-Smoker</a:t>
                      </a:r>
                      <a:endParaRPr lang="en-US" sz="2800" dirty="0"/>
                    </a:p>
                  </a:txBody>
                  <a:tcPr/>
                </a:tc>
                <a:tc>
                  <a:txBody>
                    <a:bodyPr/>
                    <a:lstStyle/>
                    <a:p>
                      <a:pPr algn="ctr"/>
                      <a:r>
                        <a:rPr lang="en-US" sz="2800" dirty="0" smtClean="0"/>
                        <a:t>0.0011</a:t>
                      </a:r>
                      <a:endParaRPr lang="en-US" sz="2800" dirty="0"/>
                    </a:p>
                  </a:txBody>
                  <a:tcPr/>
                </a:tc>
                <a:tc>
                  <a:txBody>
                    <a:bodyPr/>
                    <a:lstStyle/>
                    <a:p>
                      <a:pPr algn="ctr"/>
                      <a:r>
                        <a:rPr lang="en-US" sz="2800" dirty="0" smtClean="0"/>
                        <a:t>0.0067</a:t>
                      </a:r>
                      <a:endParaRPr lang="en-US" sz="2800" dirty="0"/>
                    </a:p>
                  </a:txBody>
                  <a:tcPr/>
                </a:tc>
              </a:tr>
              <a:tr h="838684">
                <a:tc>
                  <a:txBody>
                    <a:bodyPr/>
                    <a:lstStyle/>
                    <a:p>
                      <a:pPr algn="ctr"/>
                      <a:r>
                        <a:rPr lang="en-US" sz="2800" dirty="0" smtClean="0"/>
                        <a:t>Smoker</a:t>
                      </a:r>
                      <a:endParaRPr lang="en-US" sz="2800" dirty="0"/>
                    </a:p>
                  </a:txBody>
                  <a:tcPr/>
                </a:tc>
                <a:tc>
                  <a:txBody>
                    <a:bodyPr/>
                    <a:lstStyle/>
                    <a:p>
                      <a:pPr algn="ctr"/>
                      <a:r>
                        <a:rPr lang="en-US" sz="2800" dirty="0" smtClean="0"/>
                        <a:t>0.0095</a:t>
                      </a:r>
                      <a:endParaRPr lang="en-US" sz="2800" dirty="0"/>
                    </a:p>
                  </a:txBody>
                  <a:tcPr/>
                </a:tc>
                <a:tc>
                  <a:txBody>
                    <a:bodyPr/>
                    <a:lstStyle/>
                    <a:p>
                      <a:pPr algn="ctr"/>
                      <a:r>
                        <a:rPr lang="en-US" sz="2800" dirty="0" smtClean="0"/>
                        <a:t>0.0450</a:t>
                      </a:r>
                      <a:endParaRPr lang="en-US" sz="2800" dirty="0"/>
                    </a:p>
                  </a:txBody>
                  <a:tcPr/>
                </a:tc>
              </a:tr>
            </a:tbl>
          </a:graphicData>
        </a:graphic>
      </p:graphicFrame>
    </p:spTree>
    <p:extLst>
      <p:ext uri="{BB962C8B-B14F-4D97-AF65-F5344CB8AC3E}">
        <p14:creationId xmlns:p14="http://schemas.microsoft.com/office/powerpoint/2010/main" val="87320522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multiplicative scale</a:t>
            </a:r>
            <a:endParaRPr lang="en-US" b="1" dirty="0"/>
          </a:p>
        </p:txBody>
      </p:sp>
      <p:sp>
        <p:nvSpPr>
          <p:cNvPr id="3" name="Content Placeholder 2"/>
          <p:cNvSpPr>
            <a:spLocks noGrp="1"/>
          </p:cNvSpPr>
          <p:nvPr>
            <p:ph idx="1"/>
          </p:nvPr>
        </p:nvSpPr>
        <p:spPr>
          <a:xfrm>
            <a:off x="871643" y="1529422"/>
            <a:ext cx="6152012" cy="4011502"/>
          </a:xfrm>
        </p:spPr>
        <p:txBody>
          <a:bodyPr/>
          <a:lstStyle/>
          <a:p>
            <a:pPr marL="0" indent="0">
              <a:buNone/>
            </a:pPr>
            <a:r>
              <a:rPr lang="en-US" sz="2400" dirty="0"/>
              <a:t>Assume a binary outcome Y and two binary exposures of interest</a:t>
            </a:r>
            <a:r>
              <a:rPr lang="en-US" sz="2400" dirty="0" smtClean="0"/>
              <a:t>:</a:t>
            </a:r>
          </a:p>
          <a:p>
            <a:pPr marL="0" indent="0" algn="ctr">
              <a:buNone/>
            </a:pPr>
            <a:r>
              <a:rPr lang="en-US" sz="2400" dirty="0" smtClean="0"/>
              <a:t> RR</a:t>
            </a:r>
            <a:r>
              <a:rPr lang="en-US" sz="2400" baseline="-25000" dirty="0" smtClean="0"/>
              <a:t>10</a:t>
            </a:r>
            <a:r>
              <a:rPr lang="en-US" sz="2400" dirty="0" smtClean="0"/>
              <a:t> = p</a:t>
            </a:r>
            <a:r>
              <a:rPr lang="en-US" sz="2400" baseline="-25000" dirty="0" smtClean="0"/>
              <a:t>10</a:t>
            </a:r>
            <a:r>
              <a:rPr lang="en-US" sz="2400" dirty="0" smtClean="0"/>
              <a:t> / p</a:t>
            </a:r>
            <a:r>
              <a:rPr lang="en-US" sz="2400" baseline="-25000" dirty="0" smtClean="0"/>
              <a:t>00</a:t>
            </a:r>
          </a:p>
          <a:p>
            <a:pPr marL="0" indent="0" algn="ctr">
              <a:buNone/>
            </a:pPr>
            <a:r>
              <a:rPr lang="en-US" sz="2400" dirty="0" smtClean="0"/>
              <a:t> RR</a:t>
            </a:r>
            <a:r>
              <a:rPr lang="en-US" sz="2400" baseline="-25000" dirty="0" smtClean="0"/>
              <a:t>01</a:t>
            </a:r>
            <a:r>
              <a:rPr lang="en-US" sz="2400" dirty="0" smtClean="0"/>
              <a:t> = p</a:t>
            </a:r>
            <a:r>
              <a:rPr lang="en-US" sz="2400" baseline="-25000" dirty="0" smtClean="0"/>
              <a:t>01</a:t>
            </a:r>
            <a:r>
              <a:rPr lang="en-US" sz="2400" dirty="0" smtClean="0"/>
              <a:t> / p</a:t>
            </a:r>
            <a:r>
              <a:rPr lang="en-US" sz="2400" baseline="-25000" dirty="0" smtClean="0"/>
              <a:t>00</a:t>
            </a:r>
          </a:p>
          <a:p>
            <a:pPr marL="0" indent="0" algn="ctr">
              <a:buNone/>
            </a:pPr>
            <a:r>
              <a:rPr lang="en-US" sz="2400" dirty="0" smtClean="0"/>
              <a:t>RR</a:t>
            </a:r>
            <a:r>
              <a:rPr lang="en-US" sz="2400" baseline="-25000" dirty="0" smtClean="0"/>
              <a:t>11</a:t>
            </a:r>
            <a:r>
              <a:rPr lang="en-US" sz="2400" dirty="0" smtClean="0"/>
              <a:t> = p</a:t>
            </a:r>
            <a:r>
              <a:rPr lang="en-US" sz="2400" baseline="-25000" dirty="0" smtClean="0"/>
              <a:t>11</a:t>
            </a:r>
            <a:r>
              <a:rPr lang="en-US" sz="2400" dirty="0" smtClean="0"/>
              <a:t>/ p</a:t>
            </a:r>
            <a:r>
              <a:rPr lang="en-US" sz="2400" baseline="-25000" dirty="0" smtClean="0"/>
              <a:t>00</a:t>
            </a:r>
          </a:p>
          <a:p>
            <a:pPr marL="0" indent="0">
              <a:buNone/>
            </a:pPr>
            <a:endParaRPr lang="en-US" sz="2400" dirty="0"/>
          </a:p>
          <a:p>
            <a:pPr marL="0" indent="0" algn="ctr">
              <a:buNone/>
            </a:pPr>
            <a:r>
              <a:rPr lang="en-US" sz="2400" dirty="0" smtClean="0"/>
              <a:t>     RR</a:t>
            </a:r>
            <a:r>
              <a:rPr lang="en-US" sz="2400" baseline="-25000" dirty="0" smtClean="0"/>
              <a:t>11</a:t>
            </a:r>
            <a:r>
              <a:rPr lang="en-US" sz="2400" dirty="0" smtClean="0"/>
              <a:t>        p</a:t>
            </a:r>
            <a:r>
              <a:rPr lang="en-US" sz="2400" baseline="-25000" dirty="0" smtClean="0"/>
              <a:t>11</a:t>
            </a:r>
            <a:r>
              <a:rPr lang="en-US" sz="2400" dirty="0" smtClean="0"/>
              <a:t>p</a:t>
            </a:r>
            <a:r>
              <a:rPr lang="en-US" sz="2400" baseline="-25000" dirty="0" smtClean="0"/>
              <a:t>00</a:t>
            </a:r>
          </a:p>
          <a:p>
            <a:pPr marL="0" indent="0" algn="ctr">
              <a:buNone/>
            </a:pPr>
            <a:r>
              <a:rPr lang="en-US" sz="2400" dirty="0" smtClean="0"/>
              <a:t>RR</a:t>
            </a:r>
            <a:r>
              <a:rPr lang="en-US" sz="2400" baseline="-25000" dirty="0" smtClean="0"/>
              <a:t>10</a:t>
            </a:r>
            <a:r>
              <a:rPr lang="en-US" sz="2400" dirty="0" smtClean="0"/>
              <a:t>RR</a:t>
            </a:r>
            <a:r>
              <a:rPr lang="en-US" sz="2400" baseline="-25000" dirty="0" smtClean="0"/>
              <a:t>01</a:t>
            </a:r>
            <a:r>
              <a:rPr lang="en-US" sz="2400" dirty="0" smtClean="0"/>
              <a:t> 	 p</a:t>
            </a:r>
            <a:r>
              <a:rPr lang="en-US" sz="2400" baseline="-25000" dirty="0" smtClean="0"/>
              <a:t>10</a:t>
            </a:r>
            <a:r>
              <a:rPr lang="en-US" sz="2400" dirty="0" smtClean="0"/>
              <a:t>p</a:t>
            </a:r>
            <a:r>
              <a:rPr lang="en-US" sz="2400" baseline="-25000" dirty="0" smtClean="0"/>
              <a:t>01</a:t>
            </a:r>
            <a:endParaRPr lang="en-US" baseline="-25000" dirty="0"/>
          </a:p>
        </p:txBody>
      </p:sp>
      <p:cxnSp>
        <p:nvCxnSpPr>
          <p:cNvPr id="7" name="Straight Connector 6"/>
          <p:cNvCxnSpPr/>
          <p:nvPr/>
        </p:nvCxnSpPr>
        <p:spPr>
          <a:xfrm>
            <a:off x="2521991" y="4879731"/>
            <a:ext cx="1301262"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24413" y="4870938"/>
            <a:ext cx="1134086" cy="879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3956439" y="4655494"/>
            <a:ext cx="1037493"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3" name="Rectangle 12"/>
          <p:cNvSpPr/>
          <p:nvPr/>
        </p:nvSpPr>
        <p:spPr>
          <a:xfrm>
            <a:off x="5707821" y="4393883"/>
            <a:ext cx="6484179" cy="1815882"/>
          </a:xfrm>
          <a:prstGeom prst="rect">
            <a:avLst/>
          </a:prstGeom>
        </p:spPr>
        <p:txBody>
          <a:bodyPr wrap="square">
            <a:spAutoFit/>
          </a:bodyPr>
          <a:lstStyle/>
          <a:p>
            <a:pPr algn="ctr"/>
            <a:r>
              <a:rPr lang="en-US" sz="2800" dirty="0">
                <a:latin typeface="+mj-lt"/>
                <a:ea typeface="Arial Hebrew" charset="-79"/>
                <a:cs typeface="Arial Hebrew" charset="-79"/>
              </a:rPr>
              <a:t>If greater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positive or super-multiplicative.</a:t>
            </a:r>
            <a:endParaRPr lang="en-US" sz="2800" dirty="0">
              <a:latin typeface="+mj-lt"/>
              <a:ea typeface="Arial Hebrew" charset="-79"/>
              <a:cs typeface="Arial Hebrew" charset="-79"/>
            </a:endParaRPr>
          </a:p>
          <a:p>
            <a:pPr algn="ctr"/>
            <a:r>
              <a:rPr lang="en-US" sz="2800" dirty="0">
                <a:latin typeface="+mj-lt"/>
                <a:ea typeface="Arial Hebrew" charset="-79"/>
                <a:cs typeface="Arial Hebrew" charset="-79"/>
              </a:rPr>
              <a:t>If less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negative or sub-multiplicative.</a:t>
            </a:r>
            <a:endParaRPr lang="en-US" sz="2800" dirty="0">
              <a:latin typeface="+mj-lt"/>
              <a:ea typeface="Arial Hebrew" charset="-79"/>
              <a:cs typeface="Arial Hebrew" charset="-79"/>
            </a:endParaRPr>
          </a:p>
        </p:txBody>
      </p:sp>
      <p:sp>
        <p:nvSpPr>
          <p:cNvPr id="14" name="Rounded Rectangle 13"/>
          <p:cNvSpPr/>
          <p:nvPr/>
        </p:nvSpPr>
        <p:spPr bwMode="auto">
          <a:xfrm>
            <a:off x="4324413" y="4252202"/>
            <a:ext cx="1149188" cy="1288722"/>
          </a:xfrm>
          <a:prstGeom prst="roundRect">
            <a:avLst/>
          </a:prstGeom>
          <a:noFill/>
          <a:ln w="60325" algn="ctr">
            <a:solidFill>
              <a:srgbClr val="C0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971508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dirty="0"/>
              <a:t>For Students in EPI2017 in 2018:</a:t>
            </a:r>
            <a:endParaRPr lang="en-US" b="1" dirty="0"/>
          </a:p>
        </p:txBody>
      </p:sp>
      <p:sp>
        <p:nvSpPr>
          <p:cNvPr id="3" name="Content Placeholder 2"/>
          <p:cNvSpPr>
            <a:spLocks noGrp="1"/>
          </p:cNvSpPr>
          <p:nvPr>
            <p:ph idx="1"/>
          </p:nvPr>
        </p:nvSpPr>
        <p:spPr>
          <a:xfrm>
            <a:off x="805427" y="1195872"/>
            <a:ext cx="11100731" cy="4900127"/>
          </a:xfrm>
        </p:spPr>
        <p:txBody>
          <a:bodyPr/>
          <a:lstStyle/>
          <a:p>
            <a:pPr lvl="0">
              <a:lnSpc>
                <a:spcPct val="100000"/>
              </a:lnSpc>
              <a:spcBef>
                <a:spcPts val="800"/>
              </a:spcBef>
              <a:buClr>
                <a:srgbClr val="052049"/>
              </a:buClr>
            </a:pPr>
            <a:r>
              <a:rPr lang="en-US" sz="3200" dirty="0">
                <a:solidFill>
                  <a:srgbClr val="052049"/>
                </a:solidFill>
              </a:rPr>
              <a:t>Please ignore the first 5 minutes of the recorded lecture by Dr. Leung (this lecture was recorded March 2017, and she starts by summarizing “last week’s highlights” which are not relevant for you). </a:t>
            </a:r>
          </a:p>
          <a:p>
            <a:pPr lvl="0">
              <a:lnSpc>
                <a:spcPct val="100000"/>
              </a:lnSpc>
              <a:spcBef>
                <a:spcPts val="800"/>
              </a:spcBef>
              <a:buClr>
                <a:srgbClr val="052049"/>
              </a:buClr>
            </a:pPr>
            <a:r>
              <a:rPr lang="en-US" sz="3200" dirty="0">
                <a:solidFill>
                  <a:srgbClr val="052049"/>
                </a:solidFill>
              </a:rPr>
              <a:t>Please fast-forward to time-point </a:t>
            </a:r>
            <a:r>
              <a:rPr lang="en-US" sz="3200" b="1" u="sng" dirty="0">
                <a:solidFill>
                  <a:srgbClr val="052049"/>
                </a:solidFill>
              </a:rPr>
              <a:t>4:53 (slide 6)</a:t>
            </a:r>
            <a:r>
              <a:rPr lang="en-US" sz="3200" dirty="0">
                <a:solidFill>
                  <a:srgbClr val="052049"/>
                </a:solidFill>
              </a:rPr>
              <a:t> in Part 1 of the Interaction &amp; Effect Mod lecture. We have left these slides here as placeholders such that the slide number aligns with that in the recorded lecture.</a:t>
            </a:r>
            <a:endParaRPr lang="en-US" sz="3200" b="1" dirty="0">
              <a:solidFill>
                <a:srgbClr val="052049"/>
              </a:solidFill>
              <a:latin typeface="Arial" panose="020B0604020202020204" pitchFamily="34" charset="0"/>
              <a:cs typeface="Arial" panose="020B0604020202020204" pitchFamily="34" charset="0"/>
            </a:endParaRPr>
          </a:p>
          <a:p>
            <a:pPr>
              <a:lnSpc>
                <a:spcPct val="100000"/>
              </a:lnSpc>
              <a:spcBef>
                <a:spcPts val="800"/>
              </a:spcBef>
            </a:pPr>
            <a:endParaRPr lang="en-US" sz="20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36312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multiplicative scale</a:t>
            </a:r>
            <a:endParaRPr lang="en-US" b="1" dirty="0"/>
          </a:p>
        </p:txBody>
      </p:sp>
      <p:sp>
        <p:nvSpPr>
          <p:cNvPr id="3" name="Content Placeholder 2"/>
          <p:cNvSpPr>
            <a:spLocks noGrp="1"/>
          </p:cNvSpPr>
          <p:nvPr>
            <p:ph idx="1"/>
          </p:nvPr>
        </p:nvSpPr>
        <p:spPr>
          <a:xfrm>
            <a:off x="5029200" y="2021792"/>
            <a:ext cx="7162800" cy="4011502"/>
          </a:xfrm>
        </p:spPr>
        <p:txBody>
          <a:bodyPr/>
          <a:lstStyle/>
          <a:p>
            <a:pPr marL="0" indent="0" algn="ctr">
              <a:buNone/>
            </a:pPr>
            <a:endParaRPr lang="en-US" sz="2400" dirty="0" smtClean="0"/>
          </a:p>
          <a:p>
            <a:pPr marL="0" indent="0" algn="ctr">
              <a:buNone/>
            </a:pPr>
            <a:r>
              <a:rPr lang="en-US" sz="2400" dirty="0" smtClean="0"/>
              <a:t>(0.0450/0.011)</a:t>
            </a:r>
            <a:br>
              <a:rPr lang="en-US" sz="2400" dirty="0" smtClean="0"/>
            </a:br>
            <a:r>
              <a:rPr lang="en-US" sz="2400" dirty="0" smtClean="0"/>
              <a:t> (0.0095/0.011) X (0.0067 / 0.0011)</a:t>
            </a:r>
            <a:endParaRPr lang="en-US" sz="2400" dirty="0"/>
          </a:p>
          <a:p>
            <a:pPr marL="0" indent="0" algn="ctr">
              <a:buNone/>
            </a:pPr>
            <a:r>
              <a:rPr lang="en-US" sz="2400" dirty="0" smtClean="0"/>
              <a:t>= 0.78</a:t>
            </a:r>
          </a:p>
          <a:p>
            <a:pPr marL="0" indent="0" algn="ctr">
              <a:buNone/>
            </a:pPr>
            <a:r>
              <a:rPr lang="en-US" sz="2400" dirty="0" smtClean="0"/>
              <a:t>Evidence of </a:t>
            </a:r>
            <a:r>
              <a:rPr lang="en-US" sz="2400" dirty="0" smtClean="0">
                <a:solidFill>
                  <a:srgbClr val="C00000"/>
                </a:solidFill>
              </a:rPr>
              <a:t>negative multiplicative interaction</a:t>
            </a:r>
            <a:endParaRPr lang="en-US" sz="2400" dirty="0">
              <a:solidFill>
                <a:srgbClr val="C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50557285"/>
              </p:ext>
            </p:extLst>
          </p:nvPr>
        </p:nvGraphicFramePr>
        <p:xfrm>
          <a:off x="305846" y="2321786"/>
          <a:ext cx="4579815" cy="2728444"/>
        </p:xfrm>
        <a:graphic>
          <a:graphicData uri="http://schemas.openxmlformats.org/drawingml/2006/table">
            <a:tbl>
              <a:tblPr firstRow="1" bandRow="1">
                <a:tableStyleId>{21E4AEA4-8DFA-4A89-87EB-49C32662AFE0}</a:tableStyleId>
              </a:tblPr>
              <a:tblGrid>
                <a:gridCol w="1526605"/>
                <a:gridCol w="1526605"/>
                <a:gridCol w="1526605"/>
              </a:tblGrid>
              <a:tr h="842346">
                <a:tc>
                  <a:txBody>
                    <a:bodyPr/>
                    <a:lstStyle/>
                    <a:p>
                      <a:pPr algn="ctr"/>
                      <a:endParaRPr lang="en-US" sz="2800" dirty="0"/>
                    </a:p>
                  </a:txBody>
                  <a:tcPr/>
                </a:tc>
                <a:tc>
                  <a:txBody>
                    <a:bodyPr/>
                    <a:lstStyle/>
                    <a:p>
                      <a:pPr algn="ctr"/>
                      <a:r>
                        <a:rPr lang="en-US" sz="2800" dirty="0" smtClean="0"/>
                        <a:t>No</a:t>
                      </a:r>
                      <a:r>
                        <a:rPr lang="en-US" sz="2800" baseline="0" dirty="0" smtClean="0"/>
                        <a:t> Asbestos</a:t>
                      </a:r>
                      <a:endParaRPr lang="en-US" sz="2800" dirty="0"/>
                    </a:p>
                  </a:txBody>
                  <a:tcPr/>
                </a:tc>
                <a:tc>
                  <a:txBody>
                    <a:bodyPr/>
                    <a:lstStyle/>
                    <a:p>
                      <a:pPr algn="ctr"/>
                      <a:r>
                        <a:rPr lang="en-US" sz="2800" dirty="0" smtClean="0"/>
                        <a:t>Asbestos</a:t>
                      </a:r>
                      <a:endParaRPr lang="en-US" sz="2800" dirty="0"/>
                    </a:p>
                  </a:txBody>
                  <a:tcPr/>
                </a:tc>
              </a:tr>
              <a:tr h="842346">
                <a:tc>
                  <a:txBody>
                    <a:bodyPr/>
                    <a:lstStyle/>
                    <a:p>
                      <a:pPr algn="ctr"/>
                      <a:r>
                        <a:rPr lang="en-US" sz="2800" dirty="0" smtClean="0"/>
                        <a:t>Non-Smoker</a:t>
                      </a:r>
                      <a:endParaRPr lang="en-US" sz="2800" dirty="0"/>
                    </a:p>
                  </a:txBody>
                  <a:tcPr/>
                </a:tc>
                <a:tc>
                  <a:txBody>
                    <a:bodyPr/>
                    <a:lstStyle/>
                    <a:p>
                      <a:pPr algn="ctr"/>
                      <a:r>
                        <a:rPr lang="en-US" sz="2800" dirty="0" smtClean="0"/>
                        <a:t>0.0011</a:t>
                      </a:r>
                      <a:endParaRPr lang="en-US" sz="2800" dirty="0"/>
                    </a:p>
                  </a:txBody>
                  <a:tcPr/>
                </a:tc>
                <a:tc>
                  <a:txBody>
                    <a:bodyPr/>
                    <a:lstStyle/>
                    <a:p>
                      <a:pPr algn="ctr"/>
                      <a:r>
                        <a:rPr lang="en-US" sz="2800" dirty="0" smtClean="0"/>
                        <a:t>0.0067</a:t>
                      </a:r>
                      <a:endParaRPr lang="en-US" sz="2800" dirty="0"/>
                    </a:p>
                  </a:txBody>
                  <a:tcPr/>
                </a:tc>
              </a:tr>
              <a:tr h="838684">
                <a:tc>
                  <a:txBody>
                    <a:bodyPr/>
                    <a:lstStyle/>
                    <a:p>
                      <a:pPr algn="ctr"/>
                      <a:r>
                        <a:rPr lang="en-US" sz="2800" dirty="0" smtClean="0"/>
                        <a:t>Smoker</a:t>
                      </a:r>
                      <a:endParaRPr lang="en-US" sz="2800" dirty="0"/>
                    </a:p>
                  </a:txBody>
                  <a:tcPr/>
                </a:tc>
                <a:tc>
                  <a:txBody>
                    <a:bodyPr/>
                    <a:lstStyle/>
                    <a:p>
                      <a:pPr algn="ctr"/>
                      <a:r>
                        <a:rPr lang="en-US" sz="2800" dirty="0" smtClean="0"/>
                        <a:t>0.0095</a:t>
                      </a:r>
                      <a:endParaRPr lang="en-US" sz="2800" dirty="0"/>
                    </a:p>
                  </a:txBody>
                  <a:tcPr/>
                </a:tc>
                <a:tc>
                  <a:txBody>
                    <a:bodyPr/>
                    <a:lstStyle/>
                    <a:p>
                      <a:pPr algn="ctr"/>
                      <a:r>
                        <a:rPr lang="en-US" sz="2800" dirty="0" smtClean="0"/>
                        <a:t>0.0450</a:t>
                      </a:r>
                      <a:endParaRPr lang="en-US" sz="2800" dirty="0"/>
                    </a:p>
                  </a:txBody>
                  <a:tcPr/>
                </a:tc>
              </a:tr>
            </a:tbl>
          </a:graphicData>
        </a:graphic>
      </p:graphicFrame>
      <p:cxnSp>
        <p:nvCxnSpPr>
          <p:cNvPr id="7" name="Straight Connector 6"/>
          <p:cNvCxnSpPr/>
          <p:nvPr/>
        </p:nvCxnSpPr>
        <p:spPr>
          <a:xfrm flipV="1">
            <a:off x="6264910" y="2886635"/>
            <a:ext cx="4905114" cy="2086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48946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on the multiplicative scale</a:t>
            </a:r>
            <a:endParaRPr lang="en-US" b="1" dirty="0"/>
          </a:p>
        </p:txBody>
      </p:sp>
      <p:sp>
        <p:nvSpPr>
          <p:cNvPr id="3" name="Content Placeholder 2"/>
          <p:cNvSpPr>
            <a:spLocks noGrp="1"/>
          </p:cNvSpPr>
          <p:nvPr>
            <p:ph idx="1"/>
          </p:nvPr>
        </p:nvSpPr>
        <p:spPr>
          <a:xfrm>
            <a:off x="871642" y="1529422"/>
            <a:ext cx="6264263" cy="4011502"/>
          </a:xfrm>
        </p:spPr>
        <p:txBody>
          <a:bodyPr/>
          <a:lstStyle/>
          <a:p>
            <a:pPr marL="0" indent="0">
              <a:buNone/>
            </a:pPr>
            <a:r>
              <a:rPr lang="en-US" sz="2400" dirty="0"/>
              <a:t>Assume a binary outcome Y and two binary exposures of interest</a:t>
            </a:r>
            <a:r>
              <a:rPr lang="en-US" sz="2400" dirty="0" smtClean="0"/>
              <a:t>:</a:t>
            </a:r>
          </a:p>
          <a:p>
            <a:pPr marL="0" indent="0" algn="ctr">
              <a:buNone/>
            </a:pPr>
            <a:r>
              <a:rPr lang="en-US" sz="2400" dirty="0" smtClean="0"/>
              <a:t>OR</a:t>
            </a:r>
            <a:r>
              <a:rPr lang="en-US" sz="2400" baseline="-25000" dirty="0" smtClean="0"/>
              <a:t>10</a:t>
            </a:r>
            <a:r>
              <a:rPr lang="en-US" sz="2400" dirty="0" smtClean="0"/>
              <a:t> = [p</a:t>
            </a:r>
            <a:r>
              <a:rPr lang="en-US" sz="2400" baseline="-25000" dirty="0" smtClean="0"/>
              <a:t>10 </a:t>
            </a:r>
            <a:r>
              <a:rPr lang="en-US" sz="2400" dirty="0" smtClean="0"/>
              <a:t>/ (1-</a:t>
            </a:r>
            <a:r>
              <a:rPr lang="en-US" sz="2400" dirty="0"/>
              <a:t> </a:t>
            </a:r>
            <a:r>
              <a:rPr lang="en-US" sz="2400" dirty="0" smtClean="0"/>
              <a:t>p</a:t>
            </a:r>
            <a:r>
              <a:rPr lang="en-US" sz="2400" baseline="-25000" dirty="0" smtClean="0"/>
              <a:t>10</a:t>
            </a:r>
            <a:r>
              <a:rPr lang="en-US" sz="2400" dirty="0" smtClean="0"/>
              <a:t>)] /[ p</a:t>
            </a:r>
            <a:r>
              <a:rPr lang="en-US" sz="2400" baseline="-25000" dirty="0" smtClean="0"/>
              <a:t>00</a:t>
            </a:r>
            <a:r>
              <a:rPr lang="en-US" sz="2400" dirty="0" smtClean="0"/>
              <a:t>/ (1-</a:t>
            </a:r>
            <a:r>
              <a:rPr lang="en-US" sz="2400" dirty="0"/>
              <a:t> </a:t>
            </a:r>
            <a:r>
              <a:rPr lang="en-US" sz="2400" dirty="0" smtClean="0"/>
              <a:t>p</a:t>
            </a:r>
            <a:r>
              <a:rPr lang="en-US" sz="2400" baseline="-25000" dirty="0"/>
              <a:t>0</a:t>
            </a:r>
            <a:r>
              <a:rPr lang="en-US" sz="2400" baseline="-25000" dirty="0" smtClean="0"/>
              <a:t>0</a:t>
            </a:r>
            <a:r>
              <a:rPr lang="en-US" sz="2400" dirty="0" smtClean="0"/>
              <a:t>)]</a:t>
            </a:r>
            <a:endParaRPr lang="en-US" sz="2400" baseline="-25000" dirty="0" smtClean="0"/>
          </a:p>
          <a:p>
            <a:pPr marL="0" indent="0" algn="ctr">
              <a:buNone/>
            </a:pPr>
            <a:r>
              <a:rPr lang="en-US" sz="2400" dirty="0" smtClean="0"/>
              <a:t>OR</a:t>
            </a:r>
            <a:r>
              <a:rPr lang="en-US" sz="2400" baseline="-25000" dirty="0" smtClean="0"/>
              <a:t>01</a:t>
            </a:r>
            <a:r>
              <a:rPr lang="en-US" sz="2400" dirty="0" smtClean="0"/>
              <a:t> = </a:t>
            </a:r>
            <a:r>
              <a:rPr lang="en-US" sz="2400" dirty="0"/>
              <a:t>[</a:t>
            </a:r>
            <a:r>
              <a:rPr lang="en-US" sz="2400" dirty="0" smtClean="0"/>
              <a:t>p</a:t>
            </a:r>
            <a:r>
              <a:rPr lang="en-US" sz="2400" baseline="-25000" dirty="0" smtClean="0"/>
              <a:t>01 </a:t>
            </a:r>
            <a:r>
              <a:rPr lang="en-US" sz="2400" dirty="0"/>
              <a:t>/ (1- </a:t>
            </a:r>
            <a:r>
              <a:rPr lang="en-US" sz="2400" dirty="0" smtClean="0"/>
              <a:t>p</a:t>
            </a:r>
            <a:r>
              <a:rPr lang="en-US" sz="2400" baseline="-25000" dirty="0" smtClean="0"/>
              <a:t>01</a:t>
            </a:r>
            <a:r>
              <a:rPr lang="en-US" sz="2400" dirty="0" smtClean="0"/>
              <a:t>)] </a:t>
            </a:r>
            <a:r>
              <a:rPr lang="en-US" sz="2400" dirty="0"/>
              <a:t>/[ p</a:t>
            </a:r>
            <a:r>
              <a:rPr lang="en-US" sz="2400" baseline="-25000" dirty="0"/>
              <a:t>00</a:t>
            </a:r>
            <a:r>
              <a:rPr lang="en-US" sz="2400" dirty="0"/>
              <a:t>/ (1- p</a:t>
            </a:r>
            <a:r>
              <a:rPr lang="en-US" sz="2400" baseline="-25000" dirty="0"/>
              <a:t>00</a:t>
            </a:r>
            <a:r>
              <a:rPr lang="en-US" sz="2400" dirty="0"/>
              <a:t>)]</a:t>
            </a:r>
            <a:endParaRPr lang="en-US" sz="2400" baseline="-25000" dirty="0"/>
          </a:p>
          <a:p>
            <a:pPr marL="0" indent="0" algn="ctr">
              <a:buNone/>
            </a:pPr>
            <a:r>
              <a:rPr lang="en-US" sz="2400" dirty="0" smtClean="0"/>
              <a:t>OR</a:t>
            </a:r>
            <a:r>
              <a:rPr lang="en-US" sz="2400" baseline="-25000" dirty="0" smtClean="0"/>
              <a:t>11</a:t>
            </a:r>
            <a:r>
              <a:rPr lang="en-US" sz="2400" dirty="0" smtClean="0"/>
              <a:t> = </a:t>
            </a:r>
            <a:r>
              <a:rPr lang="en-US" sz="2400" dirty="0"/>
              <a:t>[</a:t>
            </a:r>
            <a:r>
              <a:rPr lang="en-US" sz="2400" dirty="0" smtClean="0"/>
              <a:t>p</a:t>
            </a:r>
            <a:r>
              <a:rPr lang="en-US" sz="2400" baseline="-25000" dirty="0" smtClean="0"/>
              <a:t>11 </a:t>
            </a:r>
            <a:r>
              <a:rPr lang="en-US" sz="2400" dirty="0"/>
              <a:t>/ (1- </a:t>
            </a:r>
            <a:r>
              <a:rPr lang="en-US" sz="2400" dirty="0" smtClean="0"/>
              <a:t>p</a:t>
            </a:r>
            <a:r>
              <a:rPr lang="en-US" sz="2400" baseline="-25000" dirty="0" smtClean="0"/>
              <a:t>11</a:t>
            </a:r>
            <a:r>
              <a:rPr lang="en-US" sz="2400" dirty="0" smtClean="0"/>
              <a:t>)] </a:t>
            </a:r>
            <a:r>
              <a:rPr lang="en-US" sz="2400" dirty="0"/>
              <a:t>/[ p</a:t>
            </a:r>
            <a:r>
              <a:rPr lang="en-US" sz="2400" baseline="-25000" dirty="0"/>
              <a:t>00</a:t>
            </a:r>
            <a:r>
              <a:rPr lang="en-US" sz="2400" dirty="0"/>
              <a:t>/ (1- p</a:t>
            </a:r>
            <a:r>
              <a:rPr lang="en-US" sz="2400" baseline="-25000" dirty="0"/>
              <a:t>00</a:t>
            </a:r>
            <a:r>
              <a:rPr lang="en-US" sz="2400" dirty="0" smtClean="0"/>
              <a:t>)]</a:t>
            </a:r>
            <a:endParaRPr lang="en-US" sz="2400" baseline="-25000" dirty="0" smtClean="0"/>
          </a:p>
          <a:p>
            <a:pPr marL="0" indent="0" algn="ctr">
              <a:buNone/>
            </a:pPr>
            <a:endParaRPr lang="en-US" sz="2400" baseline="-25000" dirty="0" smtClean="0"/>
          </a:p>
          <a:p>
            <a:pPr marL="0" indent="0">
              <a:buNone/>
            </a:pPr>
            <a:r>
              <a:rPr lang="en-US" sz="2400" baseline="-25000" dirty="0" smtClean="0"/>
              <a:t>		</a:t>
            </a:r>
            <a:r>
              <a:rPr lang="en-US" sz="2400" dirty="0" smtClean="0"/>
              <a:t>        OR</a:t>
            </a:r>
            <a:r>
              <a:rPr lang="en-US" sz="2400" baseline="-25000" dirty="0" smtClean="0"/>
              <a:t>11</a:t>
            </a:r>
            <a:r>
              <a:rPr lang="en-US" sz="2400" dirty="0" smtClean="0"/>
              <a:t>        </a:t>
            </a:r>
          </a:p>
          <a:p>
            <a:pPr marL="0" indent="0" algn="ctr">
              <a:buNone/>
            </a:pPr>
            <a:r>
              <a:rPr lang="en-US" sz="2400" dirty="0" smtClean="0"/>
              <a:t>OR</a:t>
            </a:r>
            <a:r>
              <a:rPr lang="en-US" sz="2400" baseline="-25000" dirty="0" smtClean="0"/>
              <a:t>10</a:t>
            </a:r>
            <a:r>
              <a:rPr lang="en-US" sz="2400" dirty="0" smtClean="0"/>
              <a:t>OR</a:t>
            </a:r>
            <a:r>
              <a:rPr lang="en-US" sz="2400" baseline="-25000" dirty="0" smtClean="0"/>
              <a:t>01</a:t>
            </a:r>
            <a:r>
              <a:rPr lang="en-US" sz="2400" dirty="0" smtClean="0"/>
              <a:t> 	</a:t>
            </a:r>
            <a:endParaRPr lang="en-US" baseline="-25000" dirty="0"/>
          </a:p>
        </p:txBody>
      </p:sp>
      <p:cxnSp>
        <p:nvCxnSpPr>
          <p:cNvPr id="7" name="Straight Connector 6"/>
          <p:cNvCxnSpPr/>
          <p:nvPr/>
        </p:nvCxnSpPr>
        <p:spPr>
          <a:xfrm>
            <a:off x="2952297" y="4700437"/>
            <a:ext cx="1301262"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811350" y="4223383"/>
            <a:ext cx="6484179" cy="954107"/>
          </a:xfrm>
          <a:prstGeom prst="rect">
            <a:avLst/>
          </a:prstGeom>
        </p:spPr>
        <p:txBody>
          <a:bodyPr wrap="square">
            <a:spAutoFit/>
          </a:bodyPr>
          <a:lstStyle/>
          <a:p>
            <a:pPr algn="ctr"/>
            <a:r>
              <a:rPr lang="en-US" sz="2800" dirty="0">
                <a:latin typeface="+mj-lt"/>
                <a:ea typeface="Arial Hebrew" charset="-79"/>
                <a:cs typeface="Arial Hebrew" charset="-79"/>
              </a:rPr>
              <a:t>If greater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positive.</a:t>
            </a:r>
            <a:endParaRPr lang="en-US" sz="2800" dirty="0">
              <a:latin typeface="+mj-lt"/>
              <a:ea typeface="Arial Hebrew" charset="-79"/>
              <a:cs typeface="Arial Hebrew" charset="-79"/>
            </a:endParaRPr>
          </a:p>
          <a:p>
            <a:pPr algn="ctr"/>
            <a:r>
              <a:rPr lang="en-US" sz="2800" dirty="0">
                <a:latin typeface="+mj-lt"/>
                <a:ea typeface="Arial Hebrew" charset="-79"/>
                <a:cs typeface="Arial Hebrew" charset="-79"/>
              </a:rPr>
              <a:t>If less than </a:t>
            </a:r>
            <a:r>
              <a:rPr lang="en-US" sz="2800" dirty="0" smtClean="0">
                <a:latin typeface="+mj-lt"/>
                <a:ea typeface="Arial Hebrew" charset="-79"/>
                <a:cs typeface="Arial Hebrew" charset="-79"/>
              </a:rPr>
              <a:t>1, </a:t>
            </a:r>
            <a:r>
              <a:rPr lang="en-US" sz="2800" dirty="0">
                <a:latin typeface="+mj-lt"/>
                <a:ea typeface="Arial Hebrew" charset="-79"/>
                <a:cs typeface="Arial Hebrew" charset="-79"/>
              </a:rPr>
              <a:t>interaction is </a:t>
            </a:r>
            <a:r>
              <a:rPr lang="en-US" sz="2800" dirty="0" smtClean="0">
                <a:latin typeface="+mj-lt"/>
                <a:ea typeface="Arial Hebrew" charset="-79"/>
                <a:cs typeface="Arial Hebrew" charset="-79"/>
              </a:rPr>
              <a:t>negative.</a:t>
            </a:r>
            <a:endParaRPr lang="en-US" sz="2800" dirty="0">
              <a:latin typeface="+mj-lt"/>
              <a:ea typeface="Arial Hebrew" charset="-79"/>
              <a:cs typeface="Arial Hebrew" charset="-79"/>
            </a:endParaRPr>
          </a:p>
        </p:txBody>
      </p:sp>
    </p:spTree>
    <p:extLst>
      <p:ext uri="{BB962C8B-B14F-4D97-AF65-F5344CB8AC3E}">
        <p14:creationId xmlns:p14="http://schemas.microsoft.com/office/powerpoint/2010/main" val="7866129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a:t>
            </a:r>
            <a:r>
              <a:rPr lang="mr-IN" b="1" dirty="0" smtClean="0"/>
              <a:t>–</a:t>
            </a:r>
            <a:r>
              <a:rPr lang="en-US" b="1" dirty="0" smtClean="0"/>
              <a:t> scale dependent</a:t>
            </a:r>
            <a:endParaRPr lang="en-US" b="1" dirty="0"/>
          </a:p>
        </p:txBody>
      </p:sp>
      <p:sp>
        <p:nvSpPr>
          <p:cNvPr id="3" name="Content Placeholder 2"/>
          <p:cNvSpPr>
            <a:spLocks noGrp="1"/>
          </p:cNvSpPr>
          <p:nvPr>
            <p:ph idx="1"/>
          </p:nvPr>
        </p:nvSpPr>
        <p:spPr>
          <a:xfrm>
            <a:off x="5235388" y="1968004"/>
            <a:ext cx="6711317" cy="4011502"/>
          </a:xfrm>
        </p:spPr>
        <p:txBody>
          <a:bodyPr/>
          <a:lstStyle/>
          <a:p>
            <a:r>
              <a:rPr lang="en-US" dirty="0" smtClean="0"/>
              <a:t>Positive/ super-additive interaction on additive scale</a:t>
            </a:r>
          </a:p>
          <a:p>
            <a:pPr lvl="1"/>
            <a:r>
              <a:rPr lang="en-US" dirty="0" smtClean="0"/>
              <a:t>Effect of both exposures together exceeds sum of effects individually on the risk difference scale</a:t>
            </a:r>
          </a:p>
          <a:p>
            <a:r>
              <a:rPr lang="en-US" dirty="0" smtClean="0"/>
              <a:t>Negative interaction on multiplicative scale</a:t>
            </a:r>
          </a:p>
          <a:p>
            <a:pPr lvl="1"/>
            <a:r>
              <a:rPr lang="en-US" dirty="0" smtClean="0"/>
              <a:t>Effect of both exposures together is less than the product of the effects of the two exposures on the multiplicative scale</a:t>
            </a:r>
          </a:p>
          <a:p>
            <a:pPr lvl="1"/>
            <a:endParaRPr lang="en-US" dirty="0" smtClean="0"/>
          </a:p>
          <a:p>
            <a:r>
              <a:rPr lang="en-US" dirty="0" smtClean="0"/>
              <a:t>If both exposures have independent effect on the outcome, there must be interaction on some scale. </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61592822"/>
              </p:ext>
            </p:extLst>
          </p:nvPr>
        </p:nvGraphicFramePr>
        <p:xfrm>
          <a:off x="305846" y="2321786"/>
          <a:ext cx="4579815" cy="2728444"/>
        </p:xfrm>
        <a:graphic>
          <a:graphicData uri="http://schemas.openxmlformats.org/drawingml/2006/table">
            <a:tbl>
              <a:tblPr firstRow="1" bandRow="1">
                <a:tableStyleId>{21E4AEA4-8DFA-4A89-87EB-49C32662AFE0}</a:tableStyleId>
              </a:tblPr>
              <a:tblGrid>
                <a:gridCol w="1526605"/>
                <a:gridCol w="1526605"/>
                <a:gridCol w="1526605"/>
              </a:tblGrid>
              <a:tr h="842346">
                <a:tc>
                  <a:txBody>
                    <a:bodyPr/>
                    <a:lstStyle/>
                    <a:p>
                      <a:pPr algn="ctr"/>
                      <a:endParaRPr lang="en-US" sz="2800" dirty="0"/>
                    </a:p>
                  </a:txBody>
                  <a:tcPr/>
                </a:tc>
                <a:tc>
                  <a:txBody>
                    <a:bodyPr/>
                    <a:lstStyle/>
                    <a:p>
                      <a:pPr algn="ctr"/>
                      <a:r>
                        <a:rPr lang="en-US" sz="2800" dirty="0" smtClean="0"/>
                        <a:t>No</a:t>
                      </a:r>
                      <a:r>
                        <a:rPr lang="en-US" sz="2800" baseline="0" dirty="0" smtClean="0"/>
                        <a:t> Asbestos</a:t>
                      </a:r>
                      <a:endParaRPr lang="en-US" sz="2800" dirty="0"/>
                    </a:p>
                  </a:txBody>
                  <a:tcPr/>
                </a:tc>
                <a:tc>
                  <a:txBody>
                    <a:bodyPr/>
                    <a:lstStyle/>
                    <a:p>
                      <a:pPr algn="ctr"/>
                      <a:r>
                        <a:rPr lang="en-US" sz="2800" dirty="0" smtClean="0"/>
                        <a:t>Asbestos</a:t>
                      </a:r>
                      <a:endParaRPr lang="en-US" sz="2800" dirty="0"/>
                    </a:p>
                  </a:txBody>
                  <a:tcPr/>
                </a:tc>
              </a:tr>
              <a:tr h="842346">
                <a:tc>
                  <a:txBody>
                    <a:bodyPr/>
                    <a:lstStyle/>
                    <a:p>
                      <a:pPr algn="ctr"/>
                      <a:r>
                        <a:rPr lang="en-US" sz="2800" dirty="0" smtClean="0"/>
                        <a:t>Non-Smoker</a:t>
                      </a:r>
                      <a:endParaRPr lang="en-US" sz="2800" dirty="0"/>
                    </a:p>
                  </a:txBody>
                  <a:tcPr/>
                </a:tc>
                <a:tc>
                  <a:txBody>
                    <a:bodyPr/>
                    <a:lstStyle/>
                    <a:p>
                      <a:pPr algn="ctr"/>
                      <a:r>
                        <a:rPr lang="en-US" sz="2800" dirty="0" smtClean="0"/>
                        <a:t>0.0011</a:t>
                      </a:r>
                      <a:endParaRPr lang="en-US" sz="2800" dirty="0"/>
                    </a:p>
                  </a:txBody>
                  <a:tcPr/>
                </a:tc>
                <a:tc>
                  <a:txBody>
                    <a:bodyPr/>
                    <a:lstStyle/>
                    <a:p>
                      <a:pPr algn="ctr"/>
                      <a:r>
                        <a:rPr lang="en-US" sz="2800" dirty="0" smtClean="0"/>
                        <a:t>0.0067</a:t>
                      </a:r>
                      <a:endParaRPr lang="en-US" sz="2800" dirty="0"/>
                    </a:p>
                  </a:txBody>
                  <a:tcPr/>
                </a:tc>
              </a:tr>
              <a:tr h="838684">
                <a:tc>
                  <a:txBody>
                    <a:bodyPr/>
                    <a:lstStyle/>
                    <a:p>
                      <a:pPr algn="ctr"/>
                      <a:r>
                        <a:rPr lang="en-US" sz="2800" dirty="0" smtClean="0"/>
                        <a:t>Smoker</a:t>
                      </a:r>
                      <a:endParaRPr lang="en-US" sz="2800" dirty="0"/>
                    </a:p>
                  </a:txBody>
                  <a:tcPr/>
                </a:tc>
                <a:tc>
                  <a:txBody>
                    <a:bodyPr/>
                    <a:lstStyle/>
                    <a:p>
                      <a:pPr algn="ctr"/>
                      <a:r>
                        <a:rPr lang="en-US" sz="2800" dirty="0" smtClean="0"/>
                        <a:t>0.0095</a:t>
                      </a:r>
                      <a:endParaRPr lang="en-US" sz="2800" dirty="0"/>
                    </a:p>
                  </a:txBody>
                  <a:tcPr/>
                </a:tc>
                <a:tc>
                  <a:txBody>
                    <a:bodyPr/>
                    <a:lstStyle/>
                    <a:p>
                      <a:pPr algn="ctr"/>
                      <a:r>
                        <a:rPr lang="en-US" sz="2800" dirty="0" smtClean="0"/>
                        <a:t>0.0450</a:t>
                      </a:r>
                      <a:endParaRPr lang="en-US" sz="2800" dirty="0"/>
                    </a:p>
                  </a:txBody>
                  <a:tcPr/>
                </a:tc>
              </a:tr>
            </a:tbl>
          </a:graphicData>
        </a:graphic>
      </p:graphicFrame>
    </p:spTree>
    <p:extLst>
      <p:ext uri="{BB962C8B-B14F-4D97-AF65-F5344CB8AC3E}">
        <p14:creationId xmlns:p14="http://schemas.microsoft.com/office/powerpoint/2010/main" val="132788731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Measures of interaction - RERI</a:t>
            </a:r>
            <a:endParaRPr lang="en-US" b="1" dirty="0"/>
          </a:p>
        </p:txBody>
      </p:sp>
      <p:sp>
        <p:nvSpPr>
          <p:cNvPr id="3" name="Content Placeholder 2"/>
          <p:cNvSpPr>
            <a:spLocks noGrp="1"/>
          </p:cNvSpPr>
          <p:nvPr>
            <p:ph idx="1"/>
          </p:nvPr>
        </p:nvSpPr>
        <p:spPr>
          <a:xfrm>
            <a:off x="871643" y="1595078"/>
            <a:ext cx="11100731" cy="4276212"/>
          </a:xfrm>
        </p:spPr>
        <p:txBody>
          <a:bodyPr/>
          <a:lstStyle/>
          <a:p>
            <a:pPr marL="0" indent="0" algn="ctr">
              <a:buNone/>
            </a:pPr>
            <a:r>
              <a:rPr lang="en-US" sz="2800" dirty="0" smtClean="0"/>
              <a:t>RR</a:t>
            </a:r>
            <a:r>
              <a:rPr lang="en-US" sz="2800" baseline="-25000" dirty="0" smtClean="0"/>
              <a:t>11</a:t>
            </a:r>
            <a:r>
              <a:rPr lang="en-US" sz="2800" dirty="0" smtClean="0"/>
              <a:t> </a:t>
            </a:r>
            <a:r>
              <a:rPr lang="mr-IN" sz="2800" dirty="0" smtClean="0"/>
              <a:t>–</a:t>
            </a:r>
            <a:r>
              <a:rPr lang="en-US" sz="2800" dirty="0" smtClean="0"/>
              <a:t> RR</a:t>
            </a:r>
            <a:r>
              <a:rPr lang="en-US" sz="2800" baseline="-25000" dirty="0" smtClean="0"/>
              <a:t>10</a:t>
            </a:r>
            <a:r>
              <a:rPr lang="en-US" sz="2800" dirty="0" smtClean="0"/>
              <a:t> </a:t>
            </a:r>
            <a:r>
              <a:rPr lang="mr-IN" sz="2800" dirty="0" smtClean="0"/>
              <a:t>–</a:t>
            </a:r>
            <a:r>
              <a:rPr lang="en-US" sz="2800" dirty="0" smtClean="0"/>
              <a:t> RR</a:t>
            </a:r>
            <a:r>
              <a:rPr lang="en-US" sz="2800" baseline="-25000" dirty="0" smtClean="0"/>
              <a:t>01</a:t>
            </a:r>
            <a:r>
              <a:rPr lang="en-US" sz="2800" dirty="0" smtClean="0"/>
              <a:t> + 1</a:t>
            </a:r>
          </a:p>
          <a:p>
            <a:r>
              <a:rPr lang="en-US" sz="2800" dirty="0" smtClean="0"/>
              <a:t>RERI = Relative excess risk due to interaction (Rothman 1986)</a:t>
            </a:r>
          </a:p>
          <a:p>
            <a:r>
              <a:rPr lang="en-US" sz="2800" dirty="0" smtClean="0"/>
              <a:t>ICR = Interaction contrast ratio (Greenland 2008)</a:t>
            </a:r>
          </a:p>
          <a:p>
            <a:pPr lvl="1"/>
            <a:r>
              <a:rPr lang="en-US" sz="2800" dirty="0" smtClean="0"/>
              <a:t>If RERI</a:t>
            </a:r>
            <a:r>
              <a:rPr lang="en-US" sz="2800" baseline="-25000" dirty="0" smtClean="0"/>
              <a:t>RR</a:t>
            </a:r>
            <a:r>
              <a:rPr lang="en-US" sz="2800" dirty="0" smtClean="0"/>
              <a:t> &gt; 0 only if </a:t>
            </a:r>
            <a:r>
              <a:rPr lang="en-US" sz="2800" dirty="0"/>
              <a:t>p</a:t>
            </a:r>
            <a:r>
              <a:rPr lang="en-US" sz="2800" baseline="-25000" dirty="0"/>
              <a:t>11</a:t>
            </a:r>
            <a:r>
              <a:rPr lang="en-US" sz="2800" dirty="0"/>
              <a:t> </a:t>
            </a:r>
            <a:r>
              <a:rPr lang="mr-IN" sz="2800" dirty="0"/>
              <a:t>–</a:t>
            </a:r>
            <a:r>
              <a:rPr lang="en-US" sz="2800" dirty="0"/>
              <a:t> p</a:t>
            </a:r>
            <a:r>
              <a:rPr lang="en-US" sz="2800" baseline="-25000" dirty="0"/>
              <a:t>10</a:t>
            </a:r>
            <a:r>
              <a:rPr lang="en-US" sz="2800" dirty="0"/>
              <a:t> </a:t>
            </a:r>
            <a:r>
              <a:rPr lang="mr-IN" sz="2800" dirty="0"/>
              <a:t>–</a:t>
            </a:r>
            <a:r>
              <a:rPr lang="en-US" sz="2800" dirty="0"/>
              <a:t> p</a:t>
            </a:r>
            <a:r>
              <a:rPr lang="en-US" sz="2800" baseline="-25000" dirty="0"/>
              <a:t>01</a:t>
            </a:r>
            <a:r>
              <a:rPr lang="en-US" sz="2800" dirty="0"/>
              <a:t> + </a:t>
            </a:r>
            <a:r>
              <a:rPr lang="en-US" sz="2800" dirty="0" smtClean="0"/>
              <a:t>p</a:t>
            </a:r>
            <a:r>
              <a:rPr lang="en-US" sz="2800" baseline="-25000" dirty="0" smtClean="0"/>
              <a:t>00</a:t>
            </a:r>
            <a:r>
              <a:rPr lang="en-US" sz="2800" dirty="0" smtClean="0"/>
              <a:t> &lt; 0</a:t>
            </a:r>
          </a:p>
          <a:p>
            <a:pPr lvl="1"/>
            <a:r>
              <a:rPr lang="en-US" sz="2800" dirty="0"/>
              <a:t>If RERI</a:t>
            </a:r>
            <a:r>
              <a:rPr lang="en-US" sz="2800" baseline="-25000" dirty="0"/>
              <a:t>RR</a:t>
            </a:r>
            <a:r>
              <a:rPr lang="en-US" sz="2800" dirty="0"/>
              <a:t> </a:t>
            </a:r>
            <a:r>
              <a:rPr lang="en-US" sz="2800" dirty="0" smtClean="0"/>
              <a:t>&lt; </a:t>
            </a:r>
            <a:r>
              <a:rPr lang="en-US" sz="2800" dirty="0"/>
              <a:t>0 </a:t>
            </a:r>
            <a:r>
              <a:rPr lang="en-US" sz="2800" dirty="0" smtClean="0"/>
              <a:t>only if </a:t>
            </a:r>
            <a:r>
              <a:rPr lang="en-US" sz="2800" dirty="0"/>
              <a:t>p</a:t>
            </a:r>
            <a:r>
              <a:rPr lang="en-US" sz="2800" baseline="-25000" dirty="0"/>
              <a:t>11</a:t>
            </a:r>
            <a:r>
              <a:rPr lang="en-US" sz="2800" dirty="0"/>
              <a:t> </a:t>
            </a:r>
            <a:r>
              <a:rPr lang="mr-IN" sz="2800" dirty="0"/>
              <a:t>–</a:t>
            </a:r>
            <a:r>
              <a:rPr lang="en-US" sz="2800" dirty="0"/>
              <a:t> p</a:t>
            </a:r>
            <a:r>
              <a:rPr lang="en-US" sz="2800" baseline="-25000" dirty="0"/>
              <a:t>10</a:t>
            </a:r>
            <a:r>
              <a:rPr lang="en-US" sz="2800" dirty="0"/>
              <a:t> </a:t>
            </a:r>
            <a:r>
              <a:rPr lang="mr-IN" sz="2800" dirty="0"/>
              <a:t>–</a:t>
            </a:r>
            <a:r>
              <a:rPr lang="en-US" sz="2800" dirty="0"/>
              <a:t> p</a:t>
            </a:r>
            <a:r>
              <a:rPr lang="en-US" sz="2800" baseline="-25000" dirty="0"/>
              <a:t>01</a:t>
            </a:r>
            <a:r>
              <a:rPr lang="en-US" sz="2800" dirty="0"/>
              <a:t> + p</a:t>
            </a:r>
            <a:r>
              <a:rPr lang="en-US" sz="2800" baseline="-25000" dirty="0"/>
              <a:t>00</a:t>
            </a:r>
            <a:r>
              <a:rPr lang="en-US" sz="2800" dirty="0"/>
              <a:t> </a:t>
            </a:r>
            <a:r>
              <a:rPr lang="en-US" sz="2800" dirty="0" smtClean="0"/>
              <a:t>&lt; 0</a:t>
            </a:r>
          </a:p>
          <a:p>
            <a:pPr lvl="1"/>
            <a:r>
              <a:rPr lang="en-US" sz="2800" dirty="0"/>
              <a:t>If RERI</a:t>
            </a:r>
            <a:r>
              <a:rPr lang="en-US" sz="2800" baseline="-25000" dirty="0"/>
              <a:t>RR</a:t>
            </a:r>
            <a:r>
              <a:rPr lang="en-US" sz="2800" dirty="0"/>
              <a:t> </a:t>
            </a:r>
            <a:r>
              <a:rPr lang="en-US" sz="2800" dirty="0" smtClean="0"/>
              <a:t>= </a:t>
            </a:r>
            <a:r>
              <a:rPr lang="en-US" sz="2800" dirty="0"/>
              <a:t>0 if p</a:t>
            </a:r>
            <a:r>
              <a:rPr lang="en-US" sz="2800" baseline="-25000" dirty="0"/>
              <a:t>11</a:t>
            </a:r>
            <a:r>
              <a:rPr lang="en-US" sz="2800" dirty="0"/>
              <a:t> </a:t>
            </a:r>
            <a:r>
              <a:rPr lang="mr-IN" sz="2800" dirty="0"/>
              <a:t>–</a:t>
            </a:r>
            <a:r>
              <a:rPr lang="en-US" sz="2800" dirty="0"/>
              <a:t> p</a:t>
            </a:r>
            <a:r>
              <a:rPr lang="en-US" sz="2800" baseline="-25000" dirty="0"/>
              <a:t>10</a:t>
            </a:r>
            <a:r>
              <a:rPr lang="en-US" sz="2800" dirty="0"/>
              <a:t> </a:t>
            </a:r>
            <a:r>
              <a:rPr lang="mr-IN" sz="2800" dirty="0"/>
              <a:t>–</a:t>
            </a:r>
            <a:r>
              <a:rPr lang="en-US" sz="2800" dirty="0"/>
              <a:t> p</a:t>
            </a:r>
            <a:r>
              <a:rPr lang="en-US" sz="2800" baseline="-25000" dirty="0"/>
              <a:t>01</a:t>
            </a:r>
            <a:r>
              <a:rPr lang="en-US" sz="2800" dirty="0"/>
              <a:t> + p</a:t>
            </a:r>
            <a:r>
              <a:rPr lang="en-US" sz="2800" baseline="-25000" dirty="0"/>
              <a:t>00</a:t>
            </a:r>
            <a:r>
              <a:rPr lang="en-US" sz="2800" dirty="0"/>
              <a:t> </a:t>
            </a:r>
            <a:r>
              <a:rPr lang="en-US" sz="2800" dirty="0" smtClean="0"/>
              <a:t>= 0</a:t>
            </a:r>
            <a:endParaRPr lang="en-US" sz="2800" dirty="0"/>
          </a:p>
          <a:p>
            <a:endParaRPr lang="en-US" sz="2800" dirty="0" smtClean="0"/>
          </a:p>
          <a:p>
            <a:r>
              <a:rPr lang="en-US" sz="2800" dirty="0" smtClean="0"/>
              <a:t>RERI</a:t>
            </a:r>
            <a:r>
              <a:rPr lang="en-US" sz="2800" baseline="-25000" dirty="0" smtClean="0"/>
              <a:t>RR</a:t>
            </a:r>
            <a:r>
              <a:rPr lang="en-US" sz="2800" dirty="0" smtClean="0"/>
              <a:t> gives direction of additive interaction, but not magnitude</a:t>
            </a:r>
            <a:endParaRPr lang="en-US" sz="2800" dirty="0"/>
          </a:p>
          <a:p>
            <a:endParaRPr lang="en-US" sz="2800" dirty="0"/>
          </a:p>
          <a:p>
            <a:endParaRPr lang="en-US" sz="2800" dirty="0"/>
          </a:p>
        </p:txBody>
      </p:sp>
    </p:spTree>
    <p:extLst>
      <p:ext uri="{BB962C8B-B14F-4D97-AF65-F5344CB8AC3E}">
        <p14:creationId xmlns:p14="http://schemas.microsoft.com/office/powerpoint/2010/main" val="85064372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43873"/>
            <a:ext cx="11100731" cy="4438410"/>
          </a:xfrm>
        </p:spPr>
        <p:txBody>
          <a:bodyPr/>
          <a:lstStyle/>
          <a:p>
            <a:pPr>
              <a:spcBef>
                <a:spcPts val="1200"/>
              </a:spcBef>
            </a:pPr>
            <a:r>
              <a:rPr lang="en-US" dirty="0" smtClean="0">
                <a:latin typeface="Arial" panose="020B0604020202020204" pitchFamily="34" charset="0"/>
                <a:cs typeface="Arial" panose="020B0604020202020204" pitchFamily="34" charset="0"/>
              </a:rPr>
              <a:t>Review effect modification</a:t>
            </a:r>
          </a:p>
          <a:p>
            <a:pPr>
              <a:spcBef>
                <a:spcPts val="1200"/>
              </a:spcBef>
            </a:pPr>
            <a:r>
              <a:rPr lang="en-US" dirty="0">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approach</a:t>
            </a:r>
          </a:p>
          <a:p>
            <a:pPr>
              <a:spcBef>
                <a:spcPts val="1200"/>
              </a:spcBef>
            </a:pPr>
            <a:r>
              <a:rPr lang="en-US" dirty="0" smtClean="0">
                <a:latin typeface="Arial" panose="020B0604020202020204" pitchFamily="34" charset="0"/>
                <a:cs typeface="Arial" panose="020B0604020202020204" pitchFamily="34" charset="0"/>
              </a:rPr>
              <a:t>Measures of interaction</a:t>
            </a:r>
          </a:p>
          <a:p>
            <a:pPr>
              <a:spcBef>
                <a:spcPts val="1200"/>
              </a:spcBef>
            </a:pPr>
            <a:r>
              <a:rPr lang="en-US" b="1" dirty="0" smtClean="0">
                <a:solidFill>
                  <a:srgbClr val="FF0000"/>
                </a:solidFill>
                <a:latin typeface="Arial" panose="020B0604020202020204" pitchFamily="34" charset="0"/>
                <a:cs typeface="Arial" panose="020B0604020202020204" pitchFamily="34" charset="0"/>
              </a:rPr>
              <a:t>Describe methods to assess effect modification</a:t>
            </a:r>
          </a:p>
          <a:p>
            <a:pPr lvl="1">
              <a:spcBef>
                <a:spcPts val="1200"/>
              </a:spcBef>
            </a:pPr>
            <a:r>
              <a:rPr lang="en-US" dirty="0" smtClean="0">
                <a:latin typeface="Arial" panose="020B0604020202020204" pitchFamily="34" charset="0"/>
                <a:cs typeface="Arial" panose="020B0604020202020204" pitchFamily="34" charset="0"/>
              </a:rPr>
              <a:t>Graphical assessment</a:t>
            </a:r>
          </a:p>
          <a:p>
            <a:pPr lvl="1">
              <a:spcBef>
                <a:spcPts val="1200"/>
              </a:spcBef>
            </a:pPr>
            <a:r>
              <a:rPr lang="en-US" dirty="0" smtClean="0">
                <a:latin typeface="Arial" panose="020B0604020202020204" pitchFamily="34" charset="0"/>
                <a:cs typeface="Arial" panose="020B0604020202020204" pitchFamily="34" charset="0"/>
              </a:rPr>
              <a:t>Stratification</a:t>
            </a:r>
          </a:p>
          <a:p>
            <a:pPr lvl="1">
              <a:spcBef>
                <a:spcPts val="1200"/>
              </a:spcBef>
            </a:pPr>
            <a:r>
              <a:rPr lang="en-US" dirty="0" smtClean="0">
                <a:latin typeface="Arial" panose="020B0604020202020204" pitchFamily="34" charset="0"/>
                <a:cs typeface="Arial" panose="020B0604020202020204" pitchFamily="34" charset="0"/>
              </a:rPr>
              <a:t>Comparing expected vs. observed joint effects</a:t>
            </a:r>
          </a:p>
          <a:p>
            <a:pPr lvl="1">
              <a:spcBef>
                <a:spcPts val="1200"/>
              </a:spcBef>
            </a:pPr>
            <a:r>
              <a:rPr lang="en-US" dirty="0" smtClean="0">
                <a:latin typeface="Arial" panose="020B0604020202020204" pitchFamily="34" charset="0"/>
                <a:cs typeface="Arial" panose="020B0604020202020204" pitchFamily="34" charset="0"/>
              </a:rPr>
              <a:t>Estimating interaction magnitude</a:t>
            </a:r>
          </a:p>
        </p:txBody>
      </p:sp>
    </p:spTree>
    <p:extLst>
      <p:ext uri="{BB962C8B-B14F-4D97-AF65-F5344CB8AC3E}">
        <p14:creationId xmlns:p14="http://schemas.microsoft.com/office/powerpoint/2010/main" val="208148513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63231"/>
          </a:xfrm>
        </p:spPr>
        <p:txBody>
          <a:bodyPr/>
          <a:lstStyle/>
          <a:p>
            <a:r>
              <a:rPr lang="en-US" b="1" dirty="0" smtClean="0"/>
              <a:t>Assessing interaction by graphic representation</a:t>
            </a:r>
            <a:endParaRPr lang="en-US"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645" y="1143653"/>
            <a:ext cx="7385539" cy="509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folHlink"/>
                </a:solidFill>
                <a:miter lim="800000"/>
                <a:headEnd/>
                <a:tailEnd/>
              </a14:hiddenLine>
            </a:ext>
          </a:extLst>
        </p:spPr>
      </p:pic>
      <p:sp>
        <p:nvSpPr>
          <p:cNvPr id="11" name="TextBox 1"/>
          <p:cNvSpPr txBox="1">
            <a:spLocks noChangeArrowheads="1"/>
          </p:cNvSpPr>
          <p:nvPr/>
        </p:nvSpPr>
        <p:spPr bwMode="auto">
          <a:xfrm>
            <a:off x="8446184" y="5726906"/>
            <a:ext cx="269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charset="2"/>
              <a:buChar char="l"/>
              <a:defRPr sz="2400" b="1">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9pPr>
          </a:lstStyle>
          <a:p>
            <a:pPr>
              <a:spcBef>
                <a:spcPct val="50000"/>
              </a:spcBef>
              <a:buClrTx/>
              <a:buSzTx/>
              <a:buFontTx/>
              <a:buNone/>
            </a:pPr>
            <a:r>
              <a:rPr lang="en-US" altLang="en-US" sz="1400" b="0"/>
              <a:t>Caspi</a:t>
            </a:r>
            <a:r>
              <a:rPr lang="en-US" altLang="en-US" sz="1400" b="0" dirty="0"/>
              <a:t> et al. </a:t>
            </a:r>
            <a:r>
              <a:rPr lang="en-US" altLang="en-US" sz="1400" b="0" i="1" dirty="0"/>
              <a:t>Science </a:t>
            </a:r>
            <a:r>
              <a:rPr lang="en-US" altLang="en-US" sz="1400" b="0" dirty="0"/>
              <a:t>2003</a:t>
            </a:r>
          </a:p>
        </p:txBody>
      </p:sp>
    </p:spTree>
    <p:extLst>
      <p:ext uri="{BB962C8B-B14F-4D97-AF65-F5344CB8AC3E}">
        <p14:creationId xmlns:p14="http://schemas.microsoft.com/office/powerpoint/2010/main" val="136375935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stratification</a:t>
            </a:r>
            <a:endParaRPr lang="en-US" b="1" dirty="0"/>
          </a:p>
        </p:txBody>
      </p:sp>
      <p:sp>
        <p:nvSpPr>
          <p:cNvPr id="3" name="Content Placeholder 2"/>
          <p:cNvSpPr>
            <a:spLocks noGrp="1"/>
          </p:cNvSpPr>
          <p:nvPr>
            <p:ph idx="1"/>
          </p:nvPr>
        </p:nvSpPr>
        <p:spPr>
          <a:xfrm>
            <a:off x="881833" y="1635369"/>
            <a:ext cx="11100731" cy="4397925"/>
          </a:xfrm>
        </p:spPr>
        <p:txBody>
          <a:bodyPr/>
          <a:lstStyle/>
          <a:p>
            <a:pPr>
              <a:spcBef>
                <a:spcPts val="600"/>
              </a:spcBef>
              <a:buFont typeface="Arial" charset="0"/>
              <a:buChar char="•"/>
              <a:defRPr/>
            </a:pPr>
            <a:r>
              <a:rPr lang="en-US" sz="2400" dirty="0" smtClean="0"/>
              <a:t>Effect modification by presence of short allele G on the association between stressful life events E and risk of depression</a:t>
            </a:r>
          </a:p>
          <a:p>
            <a:pPr lvl="1">
              <a:spcBef>
                <a:spcPts val="600"/>
              </a:spcBef>
              <a:buFont typeface="Arial" charset="0"/>
              <a:buChar char="•"/>
              <a:defRPr/>
            </a:pPr>
            <a:r>
              <a:rPr lang="en-US" sz="2400" dirty="0"/>
              <a:t>When G is present:</a:t>
            </a:r>
          </a:p>
          <a:p>
            <a:pPr lvl="2">
              <a:spcBef>
                <a:spcPts val="600"/>
              </a:spcBef>
              <a:buFont typeface="Arial" charset="0"/>
              <a:buChar char="•"/>
              <a:defRPr/>
            </a:pPr>
            <a:r>
              <a:rPr lang="en-US" sz="2400" dirty="0"/>
              <a:t>RD = 0.33 </a:t>
            </a:r>
            <a:r>
              <a:rPr lang="mr-IN" sz="2400" dirty="0"/>
              <a:t>–</a:t>
            </a:r>
            <a:r>
              <a:rPr lang="en-US" sz="2400" dirty="0"/>
              <a:t> 0.10 = 0.23</a:t>
            </a:r>
          </a:p>
          <a:p>
            <a:pPr lvl="2">
              <a:spcBef>
                <a:spcPts val="600"/>
              </a:spcBef>
              <a:buFont typeface="Arial" charset="0"/>
              <a:buChar char="•"/>
              <a:defRPr/>
            </a:pPr>
            <a:r>
              <a:rPr lang="en-US" sz="2400" dirty="0"/>
              <a:t>RR = 0.33 / 0.10 = 3.3</a:t>
            </a:r>
          </a:p>
          <a:p>
            <a:pPr lvl="1">
              <a:spcBef>
                <a:spcPts val="600"/>
              </a:spcBef>
              <a:buFont typeface="Arial" charset="0"/>
              <a:buChar char="•"/>
              <a:defRPr/>
            </a:pPr>
            <a:r>
              <a:rPr lang="en-US" sz="2400" dirty="0" smtClean="0"/>
              <a:t>When G is absent: </a:t>
            </a:r>
          </a:p>
          <a:p>
            <a:pPr lvl="2">
              <a:spcBef>
                <a:spcPts val="600"/>
              </a:spcBef>
              <a:buFont typeface="Arial" charset="0"/>
              <a:buChar char="•"/>
              <a:defRPr/>
            </a:pPr>
            <a:r>
              <a:rPr lang="en-US" sz="2400" dirty="0" smtClean="0"/>
              <a:t>RD = 0.17 </a:t>
            </a:r>
            <a:r>
              <a:rPr lang="mr-IN" sz="2400" dirty="0" smtClean="0"/>
              <a:t>–</a:t>
            </a:r>
            <a:r>
              <a:rPr lang="en-US" sz="2400" dirty="0" smtClean="0"/>
              <a:t> 0.10 = 0.07</a:t>
            </a:r>
          </a:p>
          <a:p>
            <a:pPr lvl="2">
              <a:spcBef>
                <a:spcPts val="600"/>
              </a:spcBef>
              <a:buFont typeface="Arial" charset="0"/>
              <a:buChar char="•"/>
              <a:defRPr/>
            </a:pPr>
            <a:r>
              <a:rPr lang="en-US" sz="2400" dirty="0" smtClean="0"/>
              <a:t>RR = 0.17 / 0.10 = 1.7</a:t>
            </a:r>
          </a:p>
        </p:txBody>
      </p:sp>
      <p:graphicFrame>
        <p:nvGraphicFramePr>
          <p:cNvPr id="7" name="Group 30"/>
          <p:cNvGraphicFramePr>
            <a:graphicFrameLocks/>
          </p:cNvGraphicFramePr>
          <p:nvPr>
            <p:extLst>
              <p:ext uri="{D42A27DB-BD31-4B8C-83A1-F6EECF244321}">
                <p14:modId xmlns:p14="http://schemas.microsoft.com/office/powerpoint/2010/main" val="324410942"/>
              </p:ext>
            </p:extLst>
          </p:nvPr>
        </p:nvGraphicFramePr>
        <p:xfrm>
          <a:off x="5707269" y="2613211"/>
          <a:ext cx="6275295" cy="1785939"/>
        </p:xfrm>
        <a:graphic>
          <a:graphicData uri="http://schemas.openxmlformats.org/drawingml/2006/table">
            <a:tbl>
              <a:tblPr/>
              <a:tblGrid>
                <a:gridCol w="2307178"/>
                <a:gridCol w="1876784"/>
                <a:gridCol w="2091333"/>
              </a:tblGrid>
              <a:tr h="446088">
                <a:tc rowSpan="2">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4+ Stressful life events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Genotype with short allele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476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88">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smtClean="0">
                          <a:ln>
                            <a:noFill/>
                          </a:ln>
                          <a:solidFill>
                            <a:schemeClr val="tx1"/>
                          </a:solidFill>
                          <a:effectLst/>
                          <a:latin typeface="Arial" charset="0"/>
                          <a:cs typeface="Arial"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cs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44054258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stratification</a:t>
            </a:r>
            <a:endParaRPr lang="en-US" b="1" dirty="0"/>
          </a:p>
        </p:txBody>
      </p:sp>
      <p:sp>
        <p:nvSpPr>
          <p:cNvPr id="3" name="Content Placeholder 2"/>
          <p:cNvSpPr>
            <a:spLocks noGrp="1"/>
          </p:cNvSpPr>
          <p:nvPr>
            <p:ph idx="1"/>
          </p:nvPr>
        </p:nvSpPr>
        <p:spPr>
          <a:xfrm>
            <a:off x="881833" y="1635369"/>
            <a:ext cx="11100731" cy="4397925"/>
          </a:xfrm>
        </p:spPr>
        <p:txBody>
          <a:bodyPr/>
          <a:lstStyle/>
          <a:p>
            <a:pPr>
              <a:spcBef>
                <a:spcPts val="600"/>
              </a:spcBef>
              <a:buFont typeface="Arial" charset="0"/>
              <a:buChar char="•"/>
              <a:defRPr/>
            </a:pPr>
            <a:r>
              <a:rPr lang="en-US" sz="2400" dirty="0" smtClean="0"/>
              <a:t>Effect modification by presence of short allele G on the association between stressful life events E and risk of depression</a:t>
            </a:r>
          </a:p>
          <a:p>
            <a:pPr lvl="1">
              <a:spcBef>
                <a:spcPts val="600"/>
              </a:spcBef>
              <a:buFont typeface="Arial" charset="0"/>
              <a:buChar char="•"/>
              <a:defRPr/>
            </a:pPr>
            <a:r>
              <a:rPr lang="en-US" sz="2400" dirty="0"/>
              <a:t>When G is present:</a:t>
            </a:r>
          </a:p>
          <a:p>
            <a:pPr lvl="2">
              <a:spcBef>
                <a:spcPts val="600"/>
              </a:spcBef>
              <a:buFont typeface="Arial" charset="0"/>
              <a:buChar char="•"/>
              <a:defRPr/>
            </a:pPr>
            <a:r>
              <a:rPr lang="en-US" sz="2400" dirty="0"/>
              <a:t>RD = 0.33 </a:t>
            </a:r>
            <a:r>
              <a:rPr lang="mr-IN" sz="2400" dirty="0"/>
              <a:t>–</a:t>
            </a:r>
            <a:r>
              <a:rPr lang="en-US" sz="2400" dirty="0"/>
              <a:t> 0.10 = 0.23</a:t>
            </a:r>
          </a:p>
          <a:p>
            <a:pPr lvl="2">
              <a:spcBef>
                <a:spcPts val="600"/>
              </a:spcBef>
              <a:buFont typeface="Arial" charset="0"/>
              <a:buChar char="•"/>
              <a:defRPr/>
            </a:pPr>
            <a:r>
              <a:rPr lang="en-US" sz="2400" dirty="0"/>
              <a:t>RR = 0.33 / 0.10 = 3.3</a:t>
            </a:r>
          </a:p>
          <a:p>
            <a:pPr lvl="1">
              <a:spcBef>
                <a:spcPts val="600"/>
              </a:spcBef>
              <a:buFont typeface="Arial" charset="0"/>
              <a:buChar char="•"/>
              <a:defRPr/>
            </a:pPr>
            <a:r>
              <a:rPr lang="en-US" sz="2400" dirty="0" smtClean="0"/>
              <a:t>When G is absent: </a:t>
            </a:r>
          </a:p>
          <a:p>
            <a:pPr lvl="2">
              <a:spcBef>
                <a:spcPts val="600"/>
              </a:spcBef>
              <a:buFont typeface="Arial" charset="0"/>
              <a:buChar char="•"/>
              <a:defRPr/>
            </a:pPr>
            <a:r>
              <a:rPr lang="en-US" sz="2400" dirty="0" smtClean="0"/>
              <a:t>RD = 0.17 </a:t>
            </a:r>
            <a:r>
              <a:rPr lang="mr-IN" sz="2400" dirty="0" smtClean="0"/>
              <a:t>–</a:t>
            </a:r>
            <a:r>
              <a:rPr lang="en-US" sz="2400" dirty="0" smtClean="0"/>
              <a:t> 0.10 = 0.07</a:t>
            </a:r>
          </a:p>
          <a:p>
            <a:pPr lvl="2">
              <a:spcBef>
                <a:spcPts val="600"/>
              </a:spcBef>
              <a:buFont typeface="Arial" charset="0"/>
              <a:buChar char="•"/>
              <a:defRPr/>
            </a:pPr>
            <a:r>
              <a:rPr lang="en-US" sz="2400" dirty="0" smtClean="0"/>
              <a:t>RR = 0.17 / 0.10 = 1.7</a:t>
            </a:r>
          </a:p>
          <a:p>
            <a:pPr>
              <a:spcBef>
                <a:spcPts val="600"/>
              </a:spcBef>
              <a:defRPr/>
            </a:pPr>
            <a:r>
              <a:rPr lang="en-US" sz="2400" dirty="0" smtClean="0"/>
              <a:t>Not to be confused with stratification to adjust for confounding </a:t>
            </a:r>
          </a:p>
          <a:p>
            <a:pPr lvl="1">
              <a:spcBef>
                <a:spcPts val="600"/>
              </a:spcBef>
              <a:defRPr/>
            </a:pPr>
            <a:r>
              <a:rPr lang="en-US" sz="2400" dirty="0" smtClean="0"/>
              <a:t>Cannot be used to estimate average causal effects</a:t>
            </a:r>
          </a:p>
          <a:p>
            <a:pPr lvl="1">
              <a:spcBef>
                <a:spcPts val="600"/>
              </a:spcBef>
            </a:pPr>
            <a:r>
              <a:rPr lang="en-US" sz="2400" dirty="0" smtClean="0"/>
              <a:t>Restriction = another form of stratification</a:t>
            </a:r>
            <a:endParaRPr lang="en-US" sz="2400" dirty="0"/>
          </a:p>
        </p:txBody>
      </p:sp>
      <p:sp>
        <p:nvSpPr>
          <p:cNvPr id="6" name="Rectangle 5"/>
          <p:cNvSpPr/>
          <p:nvPr/>
        </p:nvSpPr>
        <p:spPr>
          <a:xfrm>
            <a:off x="5912114" y="2685982"/>
            <a:ext cx="5068140" cy="1815882"/>
          </a:xfrm>
          <a:prstGeom prst="rect">
            <a:avLst/>
          </a:prstGeom>
        </p:spPr>
        <p:txBody>
          <a:bodyPr wrap="square">
            <a:spAutoFit/>
          </a:bodyPr>
          <a:lstStyle/>
          <a:p>
            <a:pPr algn="ctr">
              <a:spcBef>
                <a:spcPts val="600"/>
              </a:spcBef>
              <a:defRPr/>
            </a:pPr>
            <a:r>
              <a:rPr lang="en-US" sz="2800" i="1" dirty="0">
                <a:solidFill>
                  <a:srgbClr val="00B050"/>
                </a:solidFill>
              </a:rPr>
              <a:t>Both </a:t>
            </a:r>
            <a:r>
              <a:rPr lang="en-US" sz="2800" i="1" dirty="0" smtClean="0">
                <a:solidFill>
                  <a:srgbClr val="00B050"/>
                </a:solidFill>
              </a:rPr>
              <a:t>RDs </a:t>
            </a:r>
            <a:r>
              <a:rPr lang="en-US" sz="2800" i="1" dirty="0">
                <a:solidFill>
                  <a:srgbClr val="00B050"/>
                </a:solidFill>
              </a:rPr>
              <a:t>and </a:t>
            </a:r>
            <a:r>
              <a:rPr lang="en-US" sz="2800" i="1" dirty="0" smtClean="0">
                <a:solidFill>
                  <a:srgbClr val="00B050"/>
                </a:solidFill>
              </a:rPr>
              <a:t>RRs </a:t>
            </a:r>
            <a:r>
              <a:rPr lang="en-US" sz="2800" i="1" dirty="0">
                <a:solidFill>
                  <a:srgbClr val="00B050"/>
                </a:solidFill>
              </a:rPr>
              <a:t>are heterogeneous: for both measures of association, the effect of E when G is present is larger than the effect of E when G is absent </a:t>
            </a:r>
          </a:p>
        </p:txBody>
      </p:sp>
    </p:spTree>
    <p:extLst>
      <p:ext uri="{BB962C8B-B14F-4D97-AF65-F5344CB8AC3E}">
        <p14:creationId xmlns:p14="http://schemas.microsoft.com/office/powerpoint/2010/main" val="181504939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Assessing interaction by stratification</a:t>
            </a:r>
            <a:endParaRPr lang="en-US" b="1" dirty="0"/>
          </a:p>
        </p:txBody>
      </p:sp>
      <p:pic>
        <p:nvPicPr>
          <p:cNvPr id="7" name="Picture 6"/>
          <p:cNvPicPr>
            <a:picLocks noChangeAspect="1"/>
          </p:cNvPicPr>
          <p:nvPr/>
        </p:nvPicPr>
        <p:blipFill rotWithShape="1">
          <a:blip r:embed="rId3"/>
          <a:srcRect l="8977" t="7692" r="24516" b="25641"/>
          <a:stretch/>
        </p:blipFill>
        <p:spPr>
          <a:xfrm>
            <a:off x="1217130" y="1014007"/>
            <a:ext cx="8299940" cy="5199963"/>
          </a:xfrm>
          <a:prstGeom prst="rect">
            <a:avLst/>
          </a:prstGeom>
        </p:spPr>
      </p:pic>
      <p:sp>
        <p:nvSpPr>
          <p:cNvPr id="8" name="TextBox 7"/>
          <p:cNvSpPr txBox="1">
            <a:spLocks noChangeArrowheads="1"/>
          </p:cNvSpPr>
          <p:nvPr/>
        </p:nvSpPr>
        <p:spPr bwMode="auto">
          <a:xfrm>
            <a:off x="9064312" y="5871203"/>
            <a:ext cx="269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charset="2"/>
              <a:buChar char="l"/>
              <a:defRPr sz="2400" b="1">
                <a:solidFill>
                  <a:schemeClr val="tx1"/>
                </a:solidFill>
                <a:latin typeface="Arial" charset="0"/>
                <a:ea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ea typeface="Arial" charset="0"/>
                <a:cs typeface="Arial" charset="0"/>
              </a:defRPr>
            </a:lvl2pPr>
            <a:lvl3pPr marL="1143000" indent="-228600">
              <a:spcBef>
                <a:spcPct val="20000"/>
              </a:spcBef>
              <a:buClr>
                <a:schemeClr val="tx1"/>
              </a:buClr>
              <a:buSzPct val="75000"/>
              <a:buFont typeface="Wingdings" charset="2"/>
              <a:buChar char="l"/>
              <a:defRPr>
                <a:solidFill>
                  <a:schemeClr val="tx1"/>
                </a:solidFill>
                <a:latin typeface="Arial" charset="0"/>
                <a:ea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ea typeface="Arial" charset="0"/>
                <a:cs typeface="Arial" charset="0"/>
              </a:defRPr>
            </a:lvl4pPr>
            <a:lvl5pPr marL="2057400" indent="-228600">
              <a:spcBef>
                <a:spcPct val="20000"/>
              </a:spcBef>
              <a:buClr>
                <a:schemeClr val="tx1"/>
              </a:buClr>
              <a:buSzPct val="65000"/>
              <a:buFont typeface="Wingdings" charset="2"/>
              <a:buChar char="l"/>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tx1"/>
              </a:buClr>
              <a:buSzPct val="65000"/>
              <a:buFont typeface="Wingdings" charset="2"/>
              <a:buChar char="l"/>
              <a:defRPr sz="1600">
                <a:solidFill>
                  <a:schemeClr val="tx1"/>
                </a:solidFill>
                <a:latin typeface="Arial" charset="0"/>
                <a:ea typeface="Arial" charset="0"/>
                <a:cs typeface="Arial" charset="0"/>
              </a:defRPr>
            </a:lvl9pPr>
          </a:lstStyle>
          <a:p>
            <a:pPr>
              <a:spcBef>
                <a:spcPct val="50000"/>
              </a:spcBef>
              <a:buClrTx/>
              <a:buSzTx/>
              <a:buFontTx/>
              <a:buNone/>
            </a:pPr>
            <a:r>
              <a:rPr lang="en-US" altLang="en-US" sz="1400" b="0" dirty="0" err="1" smtClean="0"/>
              <a:t>Mostofsky</a:t>
            </a:r>
            <a:r>
              <a:rPr lang="en-US" altLang="en-US" sz="1400" b="0" dirty="0" smtClean="0"/>
              <a:t> et al. AJC 2013</a:t>
            </a:r>
            <a:endParaRPr lang="en-US" altLang="en-US" sz="1400" b="0" dirty="0"/>
          </a:p>
        </p:txBody>
      </p:sp>
    </p:spTree>
    <p:extLst>
      <p:ext uri="{BB962C8B-B14F-4D97-AF65-F5344CB8AC3E}">
        <p14:creationId xmlns:p14="http://schemas.microsoft.com/office/powerpoint/2010/main" val="54620359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1045992"/>
          </a:xfrm>
        </p:spPr>
        <p:txBody>
          <a:bodyPr/>
          <a:lstStyle/>
          <a:p>
            <a:r>
              <a:rPr lang="en-US" b="1" dirty="0" smtClean="0"/>
              <a:t>Assessing interaction by comparing expected vs. observed joint effects</a:t>
            </a:r>
            <a:endParaRPr lang="en-US" b="1" dirty="0"/>
          </a:p>
        </p:txBody>
      </p:sp>
      <p:sp>
        <p:nvSpPr>
          <p:cNvPr id="3" name="Content Placeholder 2"/>
          <p:cNvSpPr>
            <a:spLocks noGrp="1"/>
          </p:cNvSpPr>
          <p:nvPr>
            <p:ph idx="1"/>
          </p:nvPr>
        </p:nvSpPr>
        <p:spPr>
          <a:xfrm>
            <a:off x="881833" y="1828800"/>
            <a:ext cx="11100731" cy="4204494"/>
          </a:xfrm>
        </p:spPr>
        <p:txBody>
          <a:bodyPr/>
          <a:lstStyle/>
          <a:p>
            <a:pPr marL="457200" indent="-457200">
              <a:buFont typeface="Wingdings" charset="2"/>
              <a:buAutoNum type="arabicPeriod"/>
            </a:pPr>
            <a:r>
              <a:rPr lang="en-US" altLang="en-US" sz="2800" dirty="0"/>
              <a:t>What is the individual effect of cause A in the absence of exposure to cause B?</a:t>
            </a:r>
          </a:p>
          <a:p>
            <a:pPr marL="457200" indent="-457200">
              <a:buFont typeface="Wingdings" charset="2"/>
              <a:buAutoNum type="arabicPeriod"/>
            </a:pPr>
            <a:r>
              <a:rPr lang="en-US" altLang="en-US" sz="2800" dirty="0"/>
              <a:t>What is the individual effect of cause B in the absence of exposure to cause A?</a:t>
            </a:r>
          </a:p>
          <a:p>
            <a:pPr marL="457200" indent="-457200">
              <a:buFont typeface="Wingdings" charset="2"/>
              <a:buAutoNum type="arabicPeriod"/>
            </a:pPr>
            <a:r>
              <a:rPr lang="en-US" altLang="en-US" sz="2800" dirty="0"/>
              <a:t>What is the observed joint effect of A and B?</a:t>
            </a:r>
          </a:p>
          <a:p>
            <a:pPr marL="457200" indent="-457200">
              <a:buFont typeface="Wingdings" charset="2"/>
              <a:buAutoNum type="arabicPeriod"/>
            </a:pPr>
            <a:r>
              <a:rPr lang="en-US" altLang="en-US" sz="2800" dirty="0"/>
              <a:t>What is the expected joint effect of A and B  in the absence of interaction?</a:t>
            </a:r>
          </a:p>
          <a:p>
            <a:pPr marL="457200" indent="-457200">
              <a:buFont typeface="Wingdings" charset="2"/>
              <a:buAutoNum type="arabicPeriod"/>
            </a:pPr>
            <a:r>
              <a:rPr lang="en-US" altLang="en-US" sz="2800" dirty="0"/>
              <a:t>Is the observed joint effect similar to the expected joint effect  in the absence of interaction?</a:t>
            </a:r>
          </a:p>
          <a:p>
            <a:endParaRPr lang="en-US" sz="2800" dirty="0"/>
          </a:p>
        </p:txBody>
      </p:sp>
    </p:spTree>
    <p:extLst>
      <p:ext uri="{BB962C8B-B14F-4D97-AF65-F5344CB8AC3E}">
        <p14:creationId xmlns:p14="http://schemas.microsoft.com/office/powerpoint/2010/main" val="98043175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dirty="0"/>
              <a:t>For Students in EPI2017 in 2018:</a:t>
            </a:r>
            <a:endParaRPr lang="en-US" b="1" dirty="0"/>
          </a:p>
        </p:txBody>
      </p:sp>
      <p:sp>
        <p:nvSpPr>
          <p:cNvPr id="3" name="Content Placeholder 2"/>
          <p:cNvSpPr>
            <a:spLocks noGrp="1"/>
          </p:cNvSpPr>
          <p:nvPr>
            <p:ph idx="1"/>
          </p:nvPr>
        </p:nvSpPr>
        <p:spPr>
          <a:xfrm>
            <a:off x="805427" y="1195872"/>
            <a:ext cx="11100731" cy="4900127"/>
          </a:xfrm>
        </p:spPr>
        <p:txBody>
          <a:bodyPr/>
          <a:lstStyle/>
          <a:p>
            <a:pPr lvl="0">
              <a:lnSpc>
                <a:spcPct val="100000"/>
              </a:lnSpc>
              <a:spcBef>
                <a:spcPts val="800"/>
              </a:spcBef>
              <a:buClr>
                <a:srgbClr val="052049"/>
              </a:buClr>
            </a:pPr>
            <a:r>
              <a:rPr lang="en-US" sz="3200" dirty="0">
                <a:solidFill>
                  <a:srgbClr val="052049"/>
                </a:solidFill>
              </a:rPr>
              <a:t>Please ignore the first 5 minutes of the recorded lecture by Dr. Leung (this lecture was recorded March 2017, and she starts by summarizing “last week’s highlights” which are not relevant for you). </a:t>
            </a:r>
          </a:p>
          <a:p>
            <a:pPr lvl="0">
              <a:lnSpc>
                <a:spcPct val="100000"/>
              </a:lnSpc>
              <a:spcBef>
                <a:spcPts val="800"/>
              </a:spcBef>
              <a:buClr>
                <a:srgbClr val="052049"/>
              </a:buClr>
            </a:pPr>
            <a:r>
              <a:rPr lang="en-US" sz="3200" dirty="0">
                <a:solidFill>
                  <a:srgbClr val="052049"/>
                </a:solidFill>
              </a:rPr>
              <a:t>Please fast-forward to time-point </a:t>
            </a:r>
            <a:r>
              <a:rPr lang="en-US" sz="3200" b="1" u="sng" dirty="0">
                <a:solidFill>
                  <a:srgbClr val="052049"/>
                </a:solidFill>
              </a:rPr>
              <a:t>4:53 (slide 6)</a:t>
            </a:r>
            <a:r>
              <a:rPr lang="en-US" sz="3200" dirty="0">
                <a:solidFill>
                  <a:srgbClr val="052049"/>
                </a:solidFill>
              </a:rPr>
              <a:t> in Part 1 of the Interaction &amp; Effect Mod lecture. We have left these slides here as placeholders such that the slide number aligns with that in the recorded lecture.</a:t>
            </a:r>
            <a:endParaRPr lang="en-US" sz="3200" b="1" dirty="0">
              <a:solidFill>
                <a:srgbClr val="0520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49359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1045992"/>
          </a:xfrm>
        </p:spPr>
        <p:txBody>
          <a:bodyPr/>
          <a:lstStyle/>
          <a:p>
            <a:r>
              <a:rPr lang="en-US" b="1" dirty="0" smtClean="0"/>
              <a:t>Assessing interaction by comparing expected vs. observed joint effects</a:t>
            </a:r>
            <a:endParaRPr lang="en-US" b="1" dirty="0"/>
          </a:p>
        </p:txBody>
      </p:sp>
      <p:sp>
        <p:nvSpPr>
          <p:cNvPr id="3" name="Content Placeholder 2"/>
          <p:cNvSpPr>
            <a:spLocks noGrp="1"/>
          </p:cNvSpPr>
          <p:nvPr>
            <p:ph idx="1"/>
          </p:nvPr>
        </p:nvSpPr>
        <p:spPr>
          <a:xfrm>
            <a:off x="881834" y="1828800"/>
            <a:ext cx="5378290" cy="4204494"/>
          </a:xfrm>
        </p:spPr>
        <p:txBody>
          <a:bodyPr/>
          <a:lstStyle/>
          <a:p>
            <a:pPr marL="457200" indent="-457200">
              <a:buFont typeface="Wingdings" charset="2"/>
              <a:buAutoNum type="arabicPeriod"/>
            </a:pPr>
            <a:r>
              <a:rPr lang="en-US" altLang="en-US" sz="2000" dirty="0"/>
              <a:t>What is the individual effect of cause A in the absence of exposure to cause B?</a:t>
            </a:r>
          </a:p>
          <a:p>
            <a:pPr marL="457200" indent="-457200">
              <a:buFont typeface="Wingdings" charset="2"/>
              <a:buAutoNum type="arabicPeriod"/>
            </a:pPr>
            <a:r>
              <a:rPr lang="en-US" altLang="en-US" sz="2000" dirty="0"/>
              <a:t>What is the individual effect of cause B in the absence of exposure to cause A?</a:t>
            </a:r>
          </a:p>
          <a:p>
            <a:pPr marL="457200" indent="-457200">
              <a:buFont typeface="Wingdings" charset="2"/>
              <a:buAutoNum type="arabicPeriod"/>
            </a:pPr>
            <a:r>
              <a:rPr lang="en-US" altLang="en-US" sz="2000" dirty="0"/>
              <a:t>What is the observed joint effect of A and B?</a:t>
            </a:r>
          </a:p>
          <a:p>
            <a:pPr marL="457200" indent="-457200">
              <a:buFont typeface="Wingdings" charset="2"/>
              <a:buAutoNum type="arabicPeriod"/>
            </a:pPr>
            <a:r>
              <a:rPr lang="en-US" altLang="en-US" sz="2000" dirty="0"/>
              <a:t>What is the expected joint effect of A and B  in the absence of interaction?</a:t>
            </a:r>
          </a:p>
          <a:p>
            <a:pPr marL="457200" indent="-457200">
              <a:buFont typeface="Wingdings" charset="2"/>
              <a:buAutoNum type="arabicPeriod"/>
            </a:pPr>
            <a:r>
              <a:rPr lang="en-US" altLang="en-US" sz="2000" dirty="0"/>
              <a:t>Is the observed joint effect similar to the expected joint effect  in the absence of interaction?</a:t>
            </a:r>
          </a:p>
          <a:p>
            <a:endParaRPr lang="en-US" sz="2000" dirty="0"/>
          </a:p>
        </p:txBody>
      </p:sp>
      <p:sp>
        <p:nvSpPr>
          <p:cNvPr id="6" name="Rectangle 4"/>
          <p:cNvSpPr>
            <a:spLocks noGrp="1" noChangeArrowheads="1"/>
          </p:cNvSpPr>
          <p:nvPr>
            <p:ph type="body" sz="half" idx="2"/>
          </p:nvPr>
        </p:nvSpPr>
        <p:spPr>
          <a:xfrm>
            <a:off x="6774960" y="1232694"/>
            <a:ext cx="4233010" cy="4800600"/>
          </a:xfrm>
        </p:spPr>
        <p:txBody>
          <a:bodyPr/>
          <a:lstStyle/>
          <a:p>
            <a:pPr eaLnBrk="1" hangingPunct="1">
              <a:lnSpc>
                <a:spcPct val="90000"/>
              </a:lnSpc>
              <a:spcBef>
                <a:spcPts val="600"/>
              </a:spcBef>
              <a:buFont typeface="Wingdings" pitchFamily="2" charset="2"/>
              <a:buAutoNum type="arabicPeriod"/>
              <a:defRPr/>
            </a:pPr>
            <a:r>
              <a:rPr lang="en-US" sz="2000" dirty="0" smtClean="0">
                <a:solidFill>
                  <a:srgbClr val="00B050"/>
                </a:solidFill>
                <a:ea typeface="+mn-ea"/>
              </a:rPr>
              <a:t>RD</a:t>
            </a:r>
            <a:r>
              <a:rPr lang="en-US" sz="2000" baseline="-25000" dirty="0" smtClean="0">
                <a:solidFill>
                  <a:srgbClr val="00B050"/>
                </a:solidFill>
                <a:ea typeface="+mn-ea"/>
              </a:rPr>
              <a:t>E,-</a:t>
            </a:r>
            <a:r>
              <a:rPr lang="en-US" sz="2000" dirty="0" smtClean="0">
                <a:solidFill>
                  <a:srgbClr val="00B050"/>
                </a:solidFill>
                <a:ea typeface="+mn-ea"/>
              </a:rPr>
              <a:t>=0.17-0.10=0.07</a:t>
            </a:r>
          </a:p>
          <a:p>
            <a:pPr eaLnBrk="1" hangingPunct="1">
              <a:lnSpc>
                <a:spcPct val="90000"/>
              </a:lnSpc>
              <a:spcBef>
                <a:spcPts val="600"/>
              </a:spcBef>
              <a:buFont typeface="Wingdings" pitchFamily="2" charset="2"/>
              <a:buAutoNum type="arabicPeriod"/>
              <a:defRPr/>
            </a:pPr>
            <a:endParaRPr lang="en-US" sz="24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00B050"/>
                </a:solidFill>
                <a:ea typeface="+mn-ea"/>
              </a:rPr>
              <a:t>RD</a:t>
            </a:r>
            <a:r>
              <a:rPr lang="en-US" sz="2000" baseline="-25000" dirty="0" smtClean="0">
                <a:solidFill>
                  <a:srgbClr val="00B050"/>
                </a:solidFill>
                <a:ea typeface="+mn-ea"/>
              </a:rPr>
              <a:t>-,G</a:t>
            </a:r>
            <a:r>
              <a:rPr lang="en-US" sz="2000" dirty="0" smtClean="0">
                <a:solidFill>
                  <a:srgbClr val="00B050"/>
                </a:solidFill>
                <a:ea typeface="+mn-ea"/>
              </a:rPr>
              <a:t>=0.10-0.10=0</a:t>
            </a:r>
          </a:p>
          <a:p>
            <a:pPr eaLnBrk="1" hangingPunct="1">
              <a:lnSpc>
                <a:spcPct val="90000"/>
              </a:lnSpc>
              <a:spcBef>
                <a:spcPts val="600"/>
              </a:spcBef>
              <a:buFont typeface="Wingdings" pitchFamily="2" charset="2"/>
              <a:buAutoNum type="arabicPeriod"/>
              <a:defRPr/>
            </a:pPr>
            <a:endParaRPr lang="en-US" sz="20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00B050"/>
                </a:solidFill>
                <a:ea typeface="+mn-ea"/>
              </a:rPr>
              <a:t>RD</a:t>
            </a:r>
            <a:r>
              <a:rPr lang="en-US" sz="2000" baseline="-25000" dirty="0" smtClean="0">
                <a:solidFill>
                  <a:srgbClr val="00B050"/>
                </a:solidFill>
                <a:ea typeface="+mn-ea"/>
              </a:rPr>
              <a:t>OBSERVED E,G</a:t>
            </a:r>
            <a:r>
              <a:rPr lang="en-US" sz="2000" dirty="0" smtClean="0">
                <a:solidFill>
                  <a:srgbClr val="00B050"/>
                </a:solidFill>
                <a:ea typeface="+mn-ea"/>
              </a:rPr>
              <a:t>=0.33-0.10=0.23</a:t>
            </a:r>
          </a:p>
          <a:p>
            <a:pPr eaLnBrk="1" hangingPunct="1">
              <a:lnSpc>
                <a:spcPct val="90000"/>
              </a:lnSpc>
              <a:spcBef>
                <a:spcPts val="600"/>
              </a:spcBef>
              <a:buFont typeface="Wingdings" pitchFamily="2" charset="2"/>
              <a:buAutoNum type="arabicPeriod"/>
              <a:defRPr/>
            </a:pPr>
            <a:endParaRPr lang="en-US" sz="24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00B050"/>
                </a:solidFill>
                <a:ea typeface="+mn-ea"/>
              </a:rPr>
              <a:t>RD</a:t>
            </a:r>
            <a:r>
              <a:rPr lang="en-US" sz="2000" baseline="-25000" dirty="0" smtClean="0">
                <a:solidFill>
                  <a:srgbClr val="00B050"/>
                </a:solidFill>
                <a:ea typeface="+mn-ea"/>
              </a:rPr>
              <a:t>EXPECTED E,G</a:t>
            </a:r>
            <a:r>
              <a:rPr lang="en-US" sz="2000" dirty="0" smtClean="0">
                <a:solidFill>
                  <a:srgbClr val="00B050"/>
                </a:solidFill>
                <a:ea typeface="+mn-ea"/>
              </a:rPr>
              <a:t>=0.07+0=0.07</a:t>
            </a:r>
          </a:p>
          <a:p>
            <a:pPr eaLnBrk="1" hangingPunct="1">
              <a:lnSpc>
                <a:spcPct val="90000"/>
              </a:lnSpc>
              <a:spcBef>
                <a:spcPts val="600"/>
              </a:spcBef>
              <a:buFont typeface="Wingdings" pitchFamily="2" charset="2"/>
              <a:buAutoNum type="arabicPeriod"/>
              <a:defRPr/>
            </a:pPr>
            <a:endParaRPr lang="en-US" sz="20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00B050"/>
                </a:solidFill>
                <a:ea typeface="+mn-ea"/>
              </a:rPr>
              <a:t>RD</a:t>
            </a:r>
            <a:r>
              <a:rPr lang="en-US" sz="2000" baseline="-25000" dirty="0" smtClean="0">
                <a:solidFill>
                  <a:srgbClr val="00B050"/>
                </a:solidFill>
                <a:ea typeface="+mn-ea"/>
              </a:rPr>
              <a:t>OBSERVED E,G </a:t>
            </a:r>
            <a:r>
              <a:rPr lang="en-US" sz="2000" dirty="0" smtClean="0">
                <a:solidFill>
                  <a:srgbClr val="00B050"/>
                </a:solidFill>
                <a:ea typeface="+mn-ea"/>
              </a:rPr>
              <a:t>&gt; RD</a:t>
            </a:r>
            <a:r>
              <a:rPr lang="en-US" sz="2000" baseline="-25000" dirty="0" smtClean="0">
                <a:solidFill>
                  <a:srgbClr val="00B050"/>
                </a:solidFill>
                <a:ea typeface="+mn-ea"/>
              </a:rPr>
              <a:t>EXPECTED E,G, </a:t>
            </a:r>
          </a:p>
          <a:p>
            <a:pPr algn="ctr" eaLnBrk="1" hangingPunct="1">
              <a:lnSpc>
                <a:spcPct val="90000"/>
              </a:lnSpc>
              <a:spcBef>
                <a:spcPts val="600"/>
              </a:spcBef>
              <a:defRPr/>
            </a:pPr>
            <a:r>
              <a:rPr lang="en-US" sz="2000" dirty="0" smtClean="0">
                <a:solidFill>
                  <a:srgbClr val="00B050"/>
                </a:solidFill>
                <a:ea typeface="+mn-ea"/>
              </a:rPr>
              <a:t>additive interaction</a:t>
            </a:r>
          </a:p>
          <a:p>
            <a:pPr marL="0" indent="0" algn="ctr" eaLnBrk="1" hangingPunct="1">
              <a:lnSpc>
                <a:spcPct val="90000"/>
              </a:lnSpc>
              <a:spcBef>
                <a:spcPts val="600"/>
              </a:spcBef>
              <a:buFont typeface="Wingdings" pitchFamily="2" charset="2"/>
              <a:buNone/>
              <a:defRPr/>
            </a:pPr>
            <a:r>
              <a:rPr lang="en-US" sz="2000" dirty="0" smtClean="0">
                <a:solidFill>
                  <a:srgbClr val="00B050"/>
                </a:solidFill>
                <a:ea typeface="+mn-ea"/>
              </a:rPr>
              <a:t>(</a:t>
            </a:r>
            <a:r>
              <a:rPr lang="en-US" sz="2000" dirty="0" err="1" smtClean="0">
                <a:solidFill>
                  <a:srgbClr val="00B050"/>
                </a:solidFill>
                <a:ea typeface="+mn-ea"/>
              </a:rPr>
              <a:t>superadditivity</a:t>
            </a:r>
            <a:r>
              <a:rPr lang="en-US" sz="2000" dirty="0" smtClean="0">
                <a:solidFill>
                  <a:srgbClr val="00B050"/>
                </a:solidFill>
                <a:ea typeface="+mn-ea"/>
              </a:rPr>
              <a:t>)</a:t>
            </a:r>
          </a:p>
          <a:p>
            <a:pPr marL="0" indent="0" eaLnBrk="1" hangingPunct="1">
              <a:lnSpc>
                <a:spcPct val="90000"/>
              </a:lnSpc>
              <a:spcBef>
                <a:spcPts val="600"/>
              </a:spcBef>
              <a:buFont typeface="Wingdings" pitchFamily="2" charset="2"/>
              <a:buNone/>
              <a:defRPr/>
            </a:pPr>
            <a:endParaRPr lang="en-US" sz="2000" baseline="-25000" dirty="0" smtClean="0">
              <a:solidFill>
                <a:srgbClr val="00B050"/>
              </a:solidFill>
              <a:ea typeface="+mn-ea"/>
            </a:endParaRPr>
          </a:p>
        </p:txBody>
      </p:sp>
    </p:spTree>
    <p:extLst>
      <p:ext uri="{BB962C8B-B14F-4D97-AF65-F5344CB8AC3E}">
        <p14:creationId xmlns:p14="http://schemas.microsoft.com/office/powerpoint/2010/main" val="176876504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1045992"/>
          </a:xfrm>
        </p:spPr>
        <p:txBody>
          <a:bodyPr/>
          <a:lstStyle/>
          <a:p>
            <a:r>
              <a:rPr lang="en-US" b="1" dirty="0" smtClean="0"/>
              <a:t>Assessing interaction by comparing expected vs. observed joint effects</a:t>
            </a:r>
            <a:endParaRPr lang="en-US" b="1" dirty="0"/>
          </a:p>
        </p:txBody>
      </p:sp>
      <p:sp>
        <p:nvSpPr>
          <p:cNvPr id="3" name="Content Placeholder 2"/>
          <p:cNvSpPr>
            <a:spLocks noGrp="1"/>
          </p:cNvSpPr>
          <p:nvPr>
            <p:ph idx="1"/>
          </p:nvPr>
        </p:nvSpPr>
        <p:spPr>
          <a:xfrm>
            <a:off x="881834" y="1828800"/>
            <a:ext cx="5378290" cy="4204494"/>
          </a:xfrm>
        </p:spPr>
        <p:txBody>
          <a:bodyPr/>
          <a:lstStyle/>
          <a:p>
            <a:pPr marL="457200" indent="-457200">
              <a:buFont typeface="Wingdings" charset="2"/>
              <a:buAutoNum type="arabicPeriod"/>
            </a:pPr>
            <a:r>
              <a:rPr lang="en-US" altLang="en-US" sz="2000" dirty="0"/>
              <a:t>What is the individual effect of cause A in the absence of exposure to cause B?</a:t>
            </a:r>
          </a:p>
          <a:p>
            <a:pPr marL="457200" indent="-457200">
              <a:buFont typeface="Wingdings" charset="2"/>
              <a:buAutoNum type="arabicPeriod"/>
            </a:pPr>
            <a:r>
              <a:rPr lang="en-US" altLang="en-US" sz="2000" dirty="0"/>
              <a:t>What is the individual effect of cause B in the absence of exposure to cause A?</a:t>
            </a:r>
          </a:p>
          <a:p>
            <a:pPr marL="457200" indent="-457200">
              <a:buFont typeface="Wingdings" charset="2"/>
              <a:buAutoNum type="arabicPeriod"/>
            </a:pPr>
            <a:r>
              <a:rPr lang="en-US" altLang="en-US" sz="2000" dirty="0"/>
              <a:t>What is the observed joint effect of A and B?</a:t>
            </a:r>
          </a:p>
          <a:p>
            <a:pPr marL="457200" indent="-457200">
              <a:buFont typeface="Wingdings" charset="2"/>
              <a:buAutoNum type="arabicPeriod"/>
            </a:pPr>
            <a:r>
              <a:rPr lang="en-US" altLang="en-US" sz="2000" dirty="0"/>
              <a:t>What is the expected joint effect of A and B  in the absence of interaction?</a:t>
            </a:r>
          </a:p>
          <a:p>
            <a:pPr marL="457200" indent="-457200">
              <a:buFont typeface="Wingdings" charset="2"/>
              <a:buAutoNum type="arabicPeriod"/>
            </a:pPr>
            <a:r>
              <a:rPr lang="en-US" altLang="en-US" sz="2000" dirty="0"/>
              <a:t>Is the observed joint effect similar to the expected joint effect  in the absence of interaction?</a:t>
            </a:r>
          </a:p>
          <a:p>
            <a:endParaRPr lang="en-US" sz="2000" dirty="0"/>
          </a:p>
        </p:txBody>
      </p:sp>
      <p:sp>
        <p:nvSpPr>
          <p:cNvPr id="6" name="Rectangle 4"/>
          <p:cNvSpPr>
            <a:spLocks noGrp="1" noChangeArrowheads="1"/>
          </p:cNvSpPr>
          <p:nvPr>
            <p:ph type="body" sz="half" idx="2"/>
          </p:nvPr>
        </p:nvSpPr>
        <p:spPr>
          <a:xfrm>
            <a:off x="6774959" y="838816"/>
            <a:ext cx="4883219" cy="4800600"/>
          </a:xfrm>
        </p:spPr>
        <p:txBody>
          <a:bodyPr/>
          <a:lstStyle/>
          <a:p>
            <a:pPr eaLnBrk="1" hangingPunct="1">
              <a:lnSpc>
                <a:spcPct val="90000"/>
              </a:lnSpc>
              <a:spcBef>
                <a:spcPts val="600"/>
              </a:spcBef>
              <a:buFont typeface="Wingdings" pitchFamily="2" charset="2"/>
              <a:buAutoNum type="arabicPeriod"/>
              <a:defRPr/>
            </a:pPr>
            <a:r>
              <a:rPr lang="en-US" sz="2000" dirty="0" smtClean="0">
                <a:solidFill>
                  <a:srgbClr val="C00000"/>
                </a:solidFill>
                <a:ea typeface="+mn-ea"/>
              </a:rPr>
              <a:t>RR</a:t>
            </a:r>
            <a:r>
              <a:rPr lang="en-US" sz="2000" baseline="-25000" dirty="0" smtClean="0">
                <a:solidFill>
                  <a:srgbClr val="C00000"/>
                </a:solidFill>
                <a:ea typeface="+mn-ea"/>
              </a:rPr>
              <a:t>E,-</a:t>
            </a:r>
            <a:r>
              <a:rPr lang="en-US" sz="2000" dirty="0" smtClean="0">
                <a:solidFill>
                  <a:srgbClr val="C00000"/>
                </a:solidFill>
                <a:ea typeface="+mn-ea"/>
              </a:rPr>
              <a:t>=0.17/0.10=1.7</a:t>
            </a:r>
          </a:p>
          <a:p>
            <a:pPr eaLnBrk="1" hangingPunct="1">
              <a:lnSpc>
                <a:spcPct val="90000"/>
              </a:lnSpc>
              <a:spcBef>
                <a:spcPts val="600"/>
              </a:spcBef>
              <a:buFont typeface="Wingdings" pitchFamily="2" charset="2"/>
              <a:buAutoNum type="arabicPeriod"/>
              <a:defRPr/>
            </a:pPr>
            <a:endParaRPr lang="en-US" sz="24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C00000"/>
                </a:solidFill>
                <a:ea typeface="+mn-ea"/>
              </a:rPr>
              <a:t>RR</a:t>
            </a:r>
            <a:r>
              <a:rPr lang="en-US" sz="2000" baseline="-25000" dirty="0" smtClean="0">
                <a:solidFill>
                  <a:srgbClr val="C00000"/>
                </a:solidFill>
                <a:ea typeface="+mn-ea"/>
              </a:rPr>
              <a:t>-,G</a:t>
            </a:r>
            <a:r>
              <a:rPr lang="en-US" sz="2000" dirty="0" smtClean="0">
                <a:solidFill>
                  <a:srgbClr val="C00000"/>
                </a:solidFill>
                <a:ea typeface="+mn-ea"/>
              </a:rPr>
              <a:t>=0.10/0.10=1.0</a:t>
            </a:r>
          </a:p>
          <a:p>
            <a:pPr eaLnBrk="1" hangingPunct="1">
              <a:lnSpc>
                <a:spcPct val="90000"/>
              </a:lnSpc>
              <a:spcBef>
                <a:spcPts val="600"/>
              </a:spcBef>
              <a:buFont typeface="Wingdings" pitchFamily="2" charset="2"/>
              <a:buAutoNum type="arabicPeriod"/>
              <a:defRPr/>
            </a:pPr>
            <a:endParaRPr lang="en-US" sz="20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C00000"/>
                </a:solidFill>
                <a:ea typeface="+mn-ea"/>
              </a:rPr>
              <a:t>RR</a:t>
            </a:r>
            <a:r>
              <a:rPr lang="en-US" sz="2000" baseline="-25000" dirty="0" smtClean="0">
                <a:solidFill>
                  <a:srgbClr val="C00000"/>
                </a:solidFill>
                <a:ea typeface="+mn-ea"/>
              </a:rPr>
              <a:t>OBSERVED E,G</a:t>
            </a:r>
            <a:r>
              <a:rPr lang="en-US" sz="2000" dirty="0" smtClean="0">
                <a:solidFill>
                  <a:srgbClr val="C00000"/>
                </a:solidFill>
                <a:ea typeface="+mn-ea"/>
              </a:rPr>
              <a:t>=0.33/0.10=3.3</a:t>
            </a:r>
          </a:p>
          <a:p>
            <a:pPr eaLnBrk="1" hangingPunct="1">
              <a:lnSpc>
                <a:spcPct val="90000"/>
              </a:lnSpc>
              <a:spcBef>
                <a:spcPts val="600"/>
              </a:spcBef>
              <a:buFont typeface="Wingdings" pitchFamily="2" charset="2"/>
              <a:buAutoNum type="arabicPeriod"/>
              <a:defRPr/>
            </a:pPr>
            <a:endParaRPr lang="en-US" sz="24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C00000"/>
                </a:solidFill>
                <a:ea typeface="+mn-ea"/>
              </a:rPr>
              <a:t>RR</a:t>
            </a:r>
            <a:r>
              <a:rPr lang="en-US" sz="2000" baseline="-25000" dirty="0" smtClean="0">
                <a:solidFill>
                  <a:srgbClr val="C00000"/>
                </a:solidFill>
                <a:ea typeface="+mn-ea"/>
              </a:rPr>
              <a:t>EXPECTED E,G</a:t>
            </a:r>
            <a:r>
              <a:rPr lang="en-US" sz="2000" dirty="0" smtClean="0">
                <a:solidFill>
                  <a:srgbClr val="C00000"/>
                </a:solidFill>
                <a:ea typeface="+mn-ea"/>
              </a:rPr>
              <a:t>=1.7*1.0=1.7</a:t>
            </a:r>
          </a:p>
          <a:p>
            <a:pPr eaLnBrk="1" hangingPunct="1">
              <a:lnSpc>
                <a:spcPct val="90000"/>
              </a:lnSpc>
              <a:spcBef>
                <a:spcPts val="600"/>
              </a:spcBef>
              <a:buFont typeface="Wingdings" pitchFamily="2" charset="2"/>
              <a:buAutoNum type="arabicPeriod"/>
              <a:defRPr/>
            </a:pPr>
            <a:endParaRPr lang="en-US" sz="20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2000" dirty="0" smtClean="0">
                <a:solidFill>
                  <a:srgbClr val="C00000"/>
                </a:solidFill>
                <a:ea typeface="+mn-ea"/>
              </a:rPr>
              <a:t>RR</a:t>
            </a:r>
            <a:r>
              <a:rPr lang="en-US" sz="2000" baseline="-25000" dirty="0" smtClean="0">
                <a:solidFill>
                  <a:srgbClr val="C00000"/>
                </a:solidFill>
                <a:ea typeface="+mn-ea"/>
              </a:rPr>
              <a:t>OBSERVED E,G </a:t>
            </a:r>
            <a:r>
              <a:rPr lang="en-US" sz="2000" dirty="0" smtClean="0">
                <a:solidFill>
                  <a:srgbClr val="C00000"/>
                </a:solidFill>
                <a:ea typeface="+mn-ea"/>
              </a:rPr>
              <a:t>&gt; RD</a:t>
            </a:r>
            <a:r>
              <a:rPr lang="en-US" sz="2000" baseline="-25000" dirty="0" smtClean="0">
                <a:solidFill>
                  <a:srgbClr val="C00000"/>
                </a:solidFill>
                <a:ea typeface="+mn-ea"/>
              </a:rPr>
              <a:t>EXPECTED E,G, </a:t>
            </a:r>
          </a:p>
          <a:p>
            <a:pPr algn="ctr" eaLnBrk="1" hangingPunct="1">
              <a:lnSpc>
                <a:spcPct val="90000"/>
              </a:lnSpc>
              <a:spcBef>
                <a:spcPts val="600"/>
              </a:spcBef>
              <a:defRPr/>
            </a:pPr>
            <a:r>
              <a:rPr lang="en-US" sz="2000" dirty="0" smtClean="0">
                <a:solidFill>
                  <a:srgbClr val="C00000"/>
                </a:solidFill>
                <a:ea typeface="+mn-ea"/>
              </a:rPr>
              <a:t>multiplicative interaction</a:t>
            </a:r>
          </a:p>
          <a:p>
            <a:pPr marL="0" indent="0" eaLnBrk="1" hangingPunct="1">
              <a:lnSpc>
                <a:spcPct val="90000"/>
              </a:lnSpc>
              <a:spcBef>
                <a:spcPts val="600"/>
              </a:spcBef>
              <a:buFont typeface="Wingdings" pitchFamily="2" charset="2"/>
              <a:buNone/>
              <a:defRPr/>
            </a:pPr>
            <a:endParaRPr lang="en-US" sz="2000" baseline="-25000" dirty="0" smtClean="0">
              <a:solidFill>
                <a:schemeClr val="accent2">
                  <a:lumMod val="50000"/>
                </a:schemeClr>
              </a:solidFill>
              <a:ea typeface="+mn-ea"/>
            </a:endParaRPr>
          </a:p>
        </p:txBody>
      </p:sp>
    </p:spTree>
    <p:extLst>
      <p:ext uri="{BB962C8B-B14F-4D97-AF65-F5344CB8AC3E}">
        <p14:creationId xmlns:p14="http://schemas.microsoft.com/office/powerpoint/2010/main" val="160020346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1045992"/>
          </a:xfrm>
        </p:spPr>
        <p:txBody>
          <a:bodyPr/>
          <a:lstStyle/>
          <a:p>
            <a:r>
              <a:rPr lang="en-US" b="1" dirty="0" smtClean="0"/>
              <a:t>Assessing interaction by comparing expected vs. observed joint effects</a:t>
            </a:r>
            <a:endParaRPr lang="en-US" b="1" dirty="0"/>
          </a:p>
        </p:txBody>
      </p:sp>
      <p:sp>
        <p:nvSpPr>
          <p:cNvPr id="3" name="Content Placeholder 2"/>
          <p:cNvSpPr>
            <a:spLocks noGrp="1"/>
          </p:cNvSpPr>
          <p:nvPr>
            <p:ph idx="1"/>
          </p:nvPr>
        </p:nvSpPr>
        <p:spPr>
          <a:xfrm>
            <a:off x="193431" y="1404779"/>
            <a:ext cx="4237891" cy="4204494"/>
          </a:xfrm>
        </p:spPr>
        <p:txBody>
          <a:bodyPr/>
          <a:lstStyle/>
          <a:p>
            <a:pPr marL="457200" indent="-457200">
              <a:buFont typeface="Wingdings" charset="2"/>
              <a:buAutoNum type="arabicPeriod"/>
            </a:pPr>
            <a:r>
              <a:rPr lang="en-US" altLang="en-US" sz="1800" dirty="0"/>
              <a:t>What is the individual effect of cause A in the absence of exposure to cause B?</a:t>
            </a:r>
          </a:p>
          <a:p>
            <a:pPr marL="457200" indent="-457200">
              <a:buFont typeface="Wingdings" charset="2"/>
              <a:buAutoNum type="arabicPeriod"/>
            </a:pPr>
            <a:r>
              <a:rPr lang="en-US" altLang="en-US" sz="1800" dirty="0"/>
              <a:t>What is the individual effect of cause B in the absence of exposure to cause A?</a:t>
            </a:r>
          </a:p>
          <a:p>
            <a:pPr marL="457200" indent="-457200">
              <a:buFont typeface="Wingdings" charset="2"/>
              <a:buAutoNum type="arabicPeriod"/>
            </a:pPr>
            <a:r>
              <a:rPr lang="en-US" altLang="en-US" sz="1800" dirty="0"/>
              <a:t>What is the observed joint effect of A and B?</a:t>
            </a:r>
          </a:p>
          <a:p>
            <a:pPr marL="457200" indent="-457200">
              <a:buFont typeface="Wingdings" charset="2"/>
              <a:buAutoNum type="arabicPeriod"/>
            </a:pPr>
            <a:r>
              <a:rPr lang="en-US" altLang="en-US" sz="1800" dirty="0"/>
              <a:t>What is the expected joint effect of A and B  in the absence of interaction?</a:t>
            </a:r>
          </a:p>
          <a:p>
            <a:pPr marL="457200" indent="-457200">
              <a:buFont typeface="Wingdings" charset="2"/>
              <a:buAutoNum type="arabicPeriod"/>
            </a:pPr>
            <a:r>
              <a:rPr lang="en-US" altLang="en-US" sz="1800" dirty="0"/>
              <a:t>Is the observed </a:t>
            </a:r>
            <a:r>
              <a:rPr lang="en-US" altLang="en-US" sz="1800" dirty="0" smtClean="0"/>
              <a:t>similar </a:t>
            </a:r>
            <a:r>
              <a:rPr lang="en-US" altLang="en-US" sz="1800" dirty="0"/>
              <a:t>to the expected </a:t>
            </a:r>
            <a:r>
              <a:rPr lang="en-US" altLang="en-US" sz="1800" dirty="0" smtClean="0"/>
              <a:t>in </a:t>
            </a:r>
            <a:r>
              <a:rPr lang="en-US" altLang="en-US" sz="1800" dirty="0"/>
              <a:t>the absence of interaction</a:t>
            </a:r>
            <a:r>
              <a:rPr lang="en-US" altLang="en-US" sz="1800" dirty="0" smtClean="0"/>
              <a:t>?</a:t>
            </a:r>
          </a:p>
          <a:p>
            <a:pPr marL="342900" indent="-342900">
              <a:buFont typeface="+mj-lt"/>
              <a:buAutoNum type="arabicPeriod"/>
            </a:pPr>
            <a:r>
              <a:rPr lang="en-US" sz="1800" dirty="0" smtClean="0"/>
              <a:t>What is the interaction magnitude?</a:t>
            </a:r>
            <a:endParaRPr lang="en-US" sz="1800" dirty="0"/>
          </a:p>
        </p:txBody>
      </p:sp>
      <p:sp>
        <p:nvSpPr>
          <p:cNvPr id="6" name="Rectangle 4"/>
          <p:cNvSpPr>
            <a:spLocks noGrp="1" noChangeArrowheads="1"/>
          </p:cNvSpPr>
          <p:nvPr>
            <p:ph type="body" sz="half" idx="2"/>
          </p:nvPr>
        </p:nvSpPr>
        <p:spPr>
          <a:xfrm>
            <a:off x="8446184" y="1568333"/>
            <a:ext cx="3498916" cy="4800600"/>
          </a:xfrm>
        </p:spPr>
        <p:txBody>
          <a:bodyPr/>
          <a:lstStyle/>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E,-</a:t>
            </a:r>
            <a:r>
              <a:rPr lang="en-US" sz="1800" dirty="0" smtClean="0">
                <a:solidFill>
                  <a:srgbClr val="C00000"/>
                </a:solidFill>
                <a:ea typeface="+mn-ea"/>
              </a:rPr>
              <a:t>=0.17/0.10=1.7</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-,G</a:t>
            </a:r>
            <a:r>
              <a:rPr lang="en-US" sz="1800" dirty="0" smtClean="0">
                <a:solidFill>
                  <a:srgbClr val="C00000"/>
                </a:solidFill>
                <a:ea typeface="+mn-ea"/>
              </a:rPr>
              <a:t>=0.10/0.10=1.0</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OBSERVED E,G</a:t>
            </a:r>
            <a:r>
              <a:rPr lang="en-US" sz="1800" dirty="0" smtClean="0">
                <a:solidFill>
                  <a:srgbClr val="C00000"/>
                </a:solidFill>
                <a:ea typeface="+mn-ea"/>
              </a:rPr>
              <a:t>=0.33/0.10=3.3</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EXPECTED E,G</a:t>
            </a:r>
            <a:r>
              <a:rPr lang="en-US" sz="1800" dirty="0" smtClean="0">
                <a:solidFill>
                  <a:srgbClr val="C00000"/>
                </a:solidFill>
                <a:ea typeface="+mn-ea"/>
              </a:rPr>
              <a:t>=1.7*1.0=1.7</a:t>
            </a:r>
          </a:p>
          <a:p>
            <a:pPr eaLnBrk="1" hangingPunct="1">
              <a:lnSpc>
                <a:spcPct val="90000"/>
              </a:lnSpc>
              <a:spcBef>
                <a:spcPts val="600"/>
              </a:spcBef>
              <a:buFont typeface="Wingdings" pitchFamily="2" charset="2"/>
              <a:buAutoNum type="arabicPeriod"/>
              <a:defRPr/>
            </a:pPr>
            <a:endParaRPr lang="en-US" sz="2800" dirty="0" smtClean="0">
              <a:solidFill>
                <a:srgbClr val="C0000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C00000"/>
                </a:solidFill>
                <a:ea typeface="+mn-ea"/>
              </a:rPr>
              <a:t>RR</a:t>
            </a:r>
            <a:r>
              <a:rPr lang="en-US" sz="1800" baseline="-25000" dirty="0" smtClean="0">
                <a:solidFill>
                  <a:srgbClr val="C00000"/>
                </a:solidFill>
                <a:ea typeface="+mn-ea"/>
              </a:rPr>
              <a:t>OBSERVED E,G </a:t>
            </a:r>
            <a:r>
              <a:rPr lang="en-US" sz="1800" dirty="0" smtClean="0">
                <a:solidFill>
                  <a:srgbClr val="C00000"/>
                </a:solidFill>
                <a:ea typeface="+mn-ea"/>
              </a:rPr>
              <a:t>&gt; RD</a:t>
            </a:r>
            <a:r>
              <a:rPr lang="en-US" sz="1800" baseline="-25000" dirty="0" smtClean="0">
                <a:solidFill>
                  <a:srgbClr val="C00000"/>
                </a:solidFill>
                <a:ea typeface="+mn-ea"/>
              </a:rPr>
              <a:t>EXPECTED E,G,</a:t>
            </a:r>
          </a:p>
          <a:p>
            <a:pPr eaLnBrk="1" hangingPunct="1">
              <a:lnSpc>
                <a:spcPct val="90000"/>
              </a:lnSpc>
              <a:spcBef>
                <a:spcPts val="600"/>
              </a:spcBef>
              <a:buFont typeface="Wingdings" pitchFamily="2" charset="2"/>
              <a:buAutoNum type="arabicPeriod"/>
              <a:defRPr/>
            </a:pPr>
            <a:endParaRPr lang="en-US" sz="1800" baseline="-25000" dirty="0">
              <a:solidFill>
                <a:srgbClr val="C00000"/>
              </a:solidFill>
            </a:endParaRPr>
          </a:p>
          <a:p>
            <a:pPr>
              <a:buFont typeface="Wingdings" charset="2"/>
              <a:buAutoNum type="arabicPeriod" startAt="6"/>
            </a:pPr>
            <a:r>
              <a:rPr lang="en-US" altLang="en-US" sz="1800" dirty="0">
                <a:solidFill>
                  <a:srgbClr val="FF6600"/>
                </a:solidFill>
              </a:rPr>
              <a:t>RR</a:t>
            </a:r>
            <a:r>
              <a:rPr lang="en-US" altLang="en-US" sz="1800" baseline="-25000" dirty="0">
                <a:solidFill>
                  <a:srgbClr val="FF6600"/>
                </a:solidFill>
              </a:rPr>
              <a:t>E/</a:t>
            </a:r>
            <a:r>
              <a:rPr lang="en-US" altLang="en-US" sz="3600" baseline="-25000" dirty="0">
                <a:solidFill>
                  <a:srgbClr val="FF6600"/>
                </a:solidFill>
              </a:rPr>
              <a:t> </a:t>
            </a:r>
            <a:r>
              <a:rPr lang="en-US" altLang="en-US" sz="1800" baseline="-25000" dirty="0">
                <a:solidFill>
                  <a:srgbClr val="FF6600"/>
                </a:solidFill>
              </a:rPr>
              <a:t>G IS PRESENT </a:t>
            </a:r>
            <a:r>
              <a:rPr lang="en-US" altLang="en-US" sz="1800" dirty="0">
                <a:solidFill>
                  <a:srgbClr val="FF6600"/>
                </a:solidFill>
              </a:rPr>
              <a:t>/ RR</a:t>
            </a:r>
            <a:r>
              <a:rPr lang="en-US" altLang="en-US" sz="1800" baseline="-25000" dirty="0">
                <a:solidFill>
                  <a:srgbClr val="FF6600"/>
                </a:solidFill>
              </a:rPr>
              <a:t>E/</a:t>
            </a:r>
            <a:r>
              <a:rPr lang="en-US" altLang="en-US" sz="3600" baseline="-25000" dirty="0">
                <a:solidFill>
                  <a:srgbClr val="FF6600"/>
                </a:solidFill>
              </a:rPr>
              <a:t> </a:t>
            </a:r>
            <a:r>
              <a:rPr lang="en-US" altLang="en-US" sz="1800" baseline="-25000" dirty="0">
                <a:solidFill>
                  <a:srgbClr val="FF6600"/>
                </a:solidFill>
              </a:rPr>
              <a:t>G IS ABSENT</a:t>
            </a:r>
            <a:r>
              <a:rPr lang="en-US" altLang="en-US" sz="1800" dirty="0">
                <a:solidFill>
                  <a:srgbClr val="FF6600"/>
                </a:solidFill>
              </a:rPr>
              <a:t>  </a:t>
            </a:r>
          </a:p>
          <a:p>
            <a:pPr>
              <a:buFont typeface="Wingdings" charset="2"/>
              <a:buAutoNum type="arabicPeriod" startAt="6"/>
            </a:pPr>
            <a:endParaRPr lang="en-US" altLang="en-US" sz="500" dirty="0">
              <a:solidFill>
                <a:srgbClr val="FF6600"/>
              </a:solidFill>
            </a:endParaRPr>
          </a:p>
          <a:p>
            <a:r>
              <a:rPr lang="en-US" altLang="en-US" sz="1800" dirty="0" smtClean="0">
                <a:solidFill>
                  <a:srgbClr val="FF6600"/>
                </a:solidFill>
              </a:rPr>
              <a:t>    = </a:t>
            </a:r>
            <a:r>
              <a:rPr lang="en-US" altLang="en-US" sz="1800" dirty="0">
                <a:solidFill>
                  <a:srgbClr val="FF6600"/>
                </a:solidFill>
              </a:rPr>
              <a:t>3.3 / 1.7 =1.9</a:t>
            </a:r>
          </a:p>
          <a:p>
            <a:pPr>
              <a:lnSpc>
                <a:spcPct val="80000"/>
              </a:lnSpc>
              <a:spcBef>
                <a:spcPct val="0"/>
              </a:spcBef>
            </a:pPr>
            <a:r>
              <a:rPr lang="en-US" altLang="en-US" sz="1800" dirty="0" smtClean="0">
                <a:solidFill>
                  <a:srgbClr val="FF6600"/>
                </a:solidFill>
              </a:rPr>
              <a:t>     Interaction </a:t>
            </a:r>
            <a:r>
              <a:rPr lang="en-US" altLang="en-US" sz="1800" dirty="0">
                <a:solidFill>
                  <a:srgbClr val="FF6600"/>
                </a:solidFill>
              </a:rPr>
              <a:t>Contrast </a:t>
            </a:r>
            <a:r>
              <a:rPr lang="en-US" altLang="en-US" sz="1800" dirty="0" smtClean="0">
                <a:solidFill>
                  <a:srgbClr val="FF6600"/>
                </a:solidFill>
              </a:rPr>
              <a:t>Ratio</a:t>
            </a:r>
            <a:r>
              <a:rPr lang="en-US" sz="1800" baseline="-25000" dirty="0" smtClean="0">
                <a:solidFill>
                  <a:srgbClr val="C00000"/>
                </a:solidFill>
                <a:ea typeface="+mn-ea"/>
              </a:rPr>
              <a:t> </a:t>
            </a:r>
          </a:p>
          <a:p>
            <a:pPr marL="0" indent="0" eaLnBrk="1" hangingPunct="1">
              <a:lnSpc>
                <a:spcPct val="90000"/>
              </a:lnSpc>
              <a:spcBef>
                <a:spcPts val="600"/>
              </a:spcBef>
              <a:buFont typeface="Wingdings" pitchFamily="2" charset="2"/>
              <a:buNone/>
              <a:defRPr/>
            </a:pPr>
            <a:endParaRPr lang="en-US" sz="1800" baseline="-25000" dirty="0" smtClean="0">
              <a:solidFill>
                <a:schemeClr val="accent2">
                  <a:lumMod val="50000"/>
                </a:schemeClr>
              </a:solidFill>
              <a:ea typeface="+mn-ea"/>
            </a:endParaRPr>
          </a:p>
        </p:txBody>
      </p:sp>
      <p:sp>
        <p:nvSpPr>
          <p:cNvPr id="7" name="Rectangle 4"/>
          <p:cNvSpPr>
            <a:spLocks noGrp="1" noChangeArrowheads="1"/>
          </p:cNvSpPr>
          <p:nvPr>
            <p:ph type="body" sz="half" idx="2"/>
          </p:nvPr>
        </p:nvSpPr>
        <p:spPr>
          <a:xfrm>
            <a:off x="4431322" y="1806996"/>
            <a:ext cx="4233010" cy="4800600"/>
          </a:xfrm>
        </p:spPr>
        <p:txBody>
          <a:bodyPr/>
          <a:lstStyle/>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E,-</a:t>
            </a:r>
            <a:r>
              <a:rPr lang="en-US" sz="1800" dirty="0" smtClean="0">
                <a:solidFill>
                  <a:srgbClr val="00B050"/>
                </a:solidFill>
                <a:ea typeface="+mn-ea"/>
              </a:rPr>
              <a:t>=0.17-0.10=0.07</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-,G</a:t>
            </a:r>
            <a:r>
              <a:rPr lang="en-US" sz="1800" dirty="0" smtClean="0">
                <a:solidFill>
                  <a:srgbClr val="00B050"/>
                </a:solidFill>
                <a:ea typeface="+mn-ea"/>
              </a:rPr>
              <a:t>=0.10-0.10=0</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OBSERVED E,G</a:t>
            </a:r>
            <a:r>
              <a:rPr lang="en-US" sz="1800" dirty="0" smtClean="0">
                <a:solidFill>
                  <a:srgbClr val="00B050"/>
                </a:solidFill>
                <a:ea typeface="+mn-ea"/>
              </a:rPr>
              <a:t>=0.33-0.10=0.23</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EXPECTED E,G</a:t>
            </a:r>
            <a:r>
              <a:rPr lang="en-US" sz="1800" dirty="0" smtClean="0">
                <a:solidFill>
                  <a:srgbClr val="00B050"/>
                </a:solidFill>
                <a:ea typeface="+mn-ea"/>
              </a:rPr>
              <a:t>=0.07+0=0.07</a:t>
            </a:r>
          </a:p>
          <a:p>
            <a:pPr eaLnBrk="1" hangingPunct="1">
              <a:lnSpc>
                <a:spcPct val="90000"/>
              </a:lnSpc>
              <a:spcBef>
                <a:spcPts val="600"/>
              </a:spcBef>
              <a:buFont typeface="Wingdings" pitchFamily="2" charset="2"/>
              <a:buAutoNum type="arabicPeriod"/>
              <a:defRPr/>
            </a:pPr>
            <a:endParaRPr lang="en-US" sz="2800" dirty="0" smtClean="0">
              <a:solidFill>
                <a:srgbClr val="00B050"/>
              </a:solidFill>
              <a:ea typeface="+mn-ea"/>
            </a:endParaRPr>
          </a:p>
          <a:p>
            <a:pPr eaLnBrk="1" hangingPunct="1">
              <a:lnSpc>
                <a:spcPct val="90000"/>
              </a:lnSpc>
              <a:spcBef>
                <a:spcPts val="600"/>
              </a:spcBef>
              <a:buFont typeface="Wingdings" pitchFamily="2" charset="2"/>
              <a:buAutoNum type="arabicPeriod"/>
              <a:defRPr/>
            </a:pPr>
            <a:r>
              <a:rPr lang="en-US" sz="1800" dirty="0" smtClean="0">
                <a:solidFill>
                  <a:srgbClr val="00B050"/>
                </a:solidFill>
                <a:ea typeface="+mn-ea"/>
              </a:rPr>
              <a:t>RD</a:t>
            </a:r>
            <a:r>
              <a:rPr lang="en-US" sz="1800" baseline="-25000" dirty="0" smtClean="0">
                <a:solidFill>
                  <a:srgbClr val="00B050"/>
                </a:solidFill>
                <a:ea typeface="+mn-ea"/>
              </a:rPr>
              <a:t>OBSERVED E,G </a:t>
            </a:r>
            <a:r>
              <a:rPr lang="en-US" sz="1800" dirty="0" smtClean="0">
                <a:solidFill>
                  <a:srgbClr val="00B050"/>
                </a:solidFill>
                <a:ea typeface="+mn-ea"/>
              </a:rPr>
              <a:t>&gt; RD</a:t>
            </a:r>
            <a:r>
              <a:rPr lang="en-US" sz="1800" baseline="-25000" dirty="0" smtClean="0">
                <a:solidFill>
                  <a:srgbClr val="00B050"/>
                </a:solidFill>
                <a:ea typeface="+mn-ea"/>
              </a:rPr>
              <a:t>EXPECTED E,G, </a:t>
            </a:r>
          </a:p>
          <a:p>
            <a:pPr eaLnBrk="1" hangingPunct="1">
              <a:lnSpc>
                <a:spcPct val="90000"/>
              </a:lnSpc>
              <a:spcBef>
                <a:spcPts val="600"/>
              </a:spcBef>
              <a:buFont typeface="Wingdings" pitchFamily="2" charset="2"/>
              <a:buAutoNum type="arabicPeriod"/>
              <a:defRPr/>
            </a:pPr>
            <a:endParaRPr lang="en-US" sz="2800" baseline="-25000" dirty="0" smtClean="0">
              <a:solidFill>
                <a:srgbClr val="00B050"/>
              </a:solidFill>
              <a:ea typeface="+mn-ea"/>
            </a:endParaRPr>
          </a:p>
          <a:p>
            <a:pPr marL="233363" indent="-233363">
              <a:lnSpc>
                <a:spcPct val="80000"/>
              </a:lnSpc>
              <a:buFont typeface="Wingdings" charset="2"/>
              <a:buAutoNum type="arabicPeriod" startAt="6"/>
            </a:pPr>
            <a:r>
              <a:rPr lang="en-US" altLang="en-US" sz="1800" dirty="0">
                <a:solidFill>
                  <a:srgbClr val="FF6600"/>
                </a:solidFill>
              </a:rPr>
              <a:t>RD</a:t>
            </a:r>
            <a:r>
              <a:rPr lang="en-US" altLang="en-US" sz="1800" baseline="-25000" dirty="0">
                <a:solidFill>
                  <a:srgbClr val="FF6600"/>
                </a:solidFill>
              </a:rPr>
              <a:t>E/ G IS PRESENT </a:t>
            </a:r>
            <a:r>
              <a:rPr lang="en-US" altLang="en-US" sz="1800" dirty="0">
                <a:solidFill>
                  <a:srgbClr val="FF6600"/>
                </a:solidFill>
              </a:rPr>
              <a:t>– RD</a:t>
            </a:r>
            <a:r>
              <a:rPr lang="en-US" altLang="en-US" sz="1800" baseline="-25000" dirty="0">
                <a:solidFill>
                  <a:srgbClr val="FF6600"/>
                </a:solidFill>
              </a:rPr>
              <a:t>E/ G IS ABSENT</a:t>
            </a:r>
            <a:r>
              <a:rPr lang="en-US" altLang="en-US" sz="1800" dirty="0">
                <a:solidFill>
                  <a:srgbClr val="FF6600"/>
                </a:solidFill>
              </a:rPr>
              <a:t>  </a:t>
            </a:r>
          </a:p>
          <a:p>
            <a:pPr marL="233363" indent="-233363">
              <a:lnSpc>
                <a:spcPct val="80000"/>
              </a:lnSpc>
            </a:pPr>
            <a:r>
              <a:rPr lang="en-US" altLang="en-US" sz="1100" dirty="0">
                <a:solidFill>
                  <a:srgbClr val="FF6600"/>
                </a:solidFill>
              </a:rPr>
              <a:t>	</a:t>
            </a:r>
            <a:endParaRPr lang="en-US" altLang="en-US" sz="1050" dirty="0">
              <a:solidFill>
                <a:srgbClr val="FF6600"/>
              </a:solidFill>
            </a:endParaRPr>
          </a:p>
          <a:p>
            <a:pPr marL="233363" indent="-233363">
              <a:lnSpc>
                <a:spcPct val="80000"/>
              </a:lnSpc>
            </a:pPr>
            <a:r>
              <a:rPr lang="en-US" altLang="en-US" sz="1800" dirty="0">
                <a:solidFill>
                  <a:srgbClr val="FF6600"/>
                </a:solidFill>
              </a:rPr>
              <a:t>	= 0.23 - 0.07 =0.16</a:t>
            </a:r>
          </a:p>
          <a:p>
            <a:pPr marL="233363" indent="-233363">
              <a:lnSpc>
                <a:spcPct val="80000"/>
              </a:lnSpc>
            </a:pPr>
            <a:r>
              <a:rPr lang="en-US" altLang="en-US" sz="1800" dirty="0">
                <a:solidFill>
                  <a:srgbClr val="FF6600"/>
                </a:solidFill>
              </a:rPr>
              <a:t>	Interaction Contrast</a:t>
            </a:r>
            <a:endParaRPr lang="en-US" altLang="en-US" sz="1800" baseline="-25000" dirty="0">
              <a:solidFill>
                <a:srgbClr val="FF6600"/>
              </a:solidFill>
            </a:endParaRPr>
          </a:p>
          <a:p>
            <a:pPr eaLnBrk="1" hangingPunct="1">
              <a:lnSpc>
                <a:spcPct val="90000"/>
              </a:lnSpc>
              <a:spcBef>
                <a:spcPts val="600"/>
              </a:spcBef>
              <a:buFont typeface="Wingdings" pitchFamily="2" charset="2"/>
              <a:buAutoNum type="arabicPeriod"/>
              <a:defRPr/>
            </a:pPr>
            <a:endParaRPr lang="en-US" sz="1800" baseline="-25000" dirty="0" smtClean="0">
              <a:solidFill>
                <a:srgbClr val="00B050"/>
              </a:solidFill>
              <a:ea typeface="+mn-ea"/>
            </a:endParaRPr>
          </a:p>
          <a:p>
            <a:pPr algn="ctr" eaLnBrk="1" hangingPunct="1">
              <a:lnSpc>
                <a:spcPct val="90000"/>
              </a:lnSpc>
              <a:spcBef>
                <a:spcPts val="600"/>
              </a:spcBef>
              <a:defRPr/>
            </a:pPr>
            <a:endParaRPr lang="en-US" sz="1800" baseline="-25000" dirty="0" smtClean="0">
              <a:solidFill>
                <a:srgbClr val="00B050"/>
              </a:solidFill>
              <a:ea typeface="+mn-ea"/>
            </a:endParaRPr>
          </a:p>
        </p:txBody>
      </p:sp>
    </p:spTree>
    <p:extLst>
      <p:ext uri="{BB962C8B-B14F-4D97-AF65-F5344CB8AC3E}">
        <p14:creationId xmlns:p14="http://schemas.microsoft.com/office/powerpoint/2010/main" val="103940748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1045992"/>
          </a:xfrm>
        </p:spPr>
        <p:txBody>
          <a:bodyPr/>
          <a:lstStyle/>
          <a:p>
            <a:r>
              <a:rPr lang="en-US" b="1" dirty="0" smtClean="0"/>
              <a:t>Assessing interaction </a:t>
            </a:r>
            <a:r>
              <a:rPr lang="en-US" b="1" dirty="0"/>
              <a:t>by estimating interaction magnitude</a:t>
            </a:r>
          </a:p>
        </p:txBody>
      </p:sp>
      <p:sp>
        <p:nvSpPr>
          <p:cNvPr id="4" name="Content Placeholder 3"/>
          <p:cNvSpPr>
            <a:spLocks noGrp="1"/>
          </p:cNvSpPr>
          <p:nvPr>
            <p:ph idx="1"/>
          </p:nvPr>
        </p:nvSpPr>
        <p:spPr>
          <a:xfrm>
            <a:off x="881833" y="1828800"/>
            <a:ext cx="11100731" cy="4204494"/>
          </a:xfrm>
        </p:spPr>
        <p:txBody>
          <a:bodyPr/>
          <a:lstStyle/>
          <a:p>
            <a:r>
              <a:rPr lang="en-US" sz="2800" dirty="0" smtClean="0"/>
              <a:t>How is this related to RERI? </a:t>
            </a:r>
          </a:p>
          <a:p>
            <a:pPr lvl="1"/>
            <a:r>
              <a:rPr lang="en-US" sz="2400" dirty="0" smtClean="0"/>
              <a:t>Same for relative scale!</a:t>
            </a:r>
          </a:p>
          <a:p>
            <a:r>
              <a:rPr lang="en-US" sz="2400" dirty="0" smtClean="0"/>
              <a:t>On the risk difference scale:</a:t>
            </a:r>
          </a:p>
          <a:p>
            <a:pPr lvl="1"/>
            <a:r>
              <a:rPr lang="en-US" sz="2400" dirty="0" smtClean="0"/>
              <a:t>Interaction contrast: </a:t>
            </a:r>
            <a:r>
              <a:rPr lang="en-US" altLang="en-US" sz="2400" dirty="0" smtClean="0"/>
              <a:t>RD</a:t>
            </a:r>
            <a:r>
              <a:rPr lang="en-US" altLang="en-US" sz="2400" baseline="-25000" dirty="0" smtClean="0"/>
              <a:t>E</a:t>
            </a:r>
            <a:r>
              <a:rPr lang="en-US" altLang="en-US" sz="2400" baseline="-25000" dirty="0"/>
              <a:t>/ G IS PRESENT </a:t>
            </a:r>
            <a:r>
              <a:rPr lang="en-US" altLang="en-US" sz="2400" dirty="0"/>
              <a:t>– RD</a:t>
            </a:r>
            <a:r>
              <a:rPr lang="en-US" altLang="en-US" sz="2400" baseline="-25000" dirty="0"/>
              <a:t>E/ G IS ABSENT</a:t>
            </a:r>
            <a:r>
              <a:rPr lang="en-US" altLang="en-US" sz="2400" dirty="0"/>
              <a:t>  </a:t>
            </a:r>
            <a:r>
              <a:rPr lang="en-US" altLang="en-US" sz="2400" dirty="0" smtClean="0"/>
              <a:t>= </a:t>
            </a:r>
            <a:r>
              <a:rPr lang="en-US" altLang="en-US" sz="2400" dirty="0"/>
              <a:t>0.23 - 0.07 </a:t>
            </a:r>
            <a:r>
              <a:rPr lang="en-US" altLang="en-US" sz="2400" dirty="0" smtClean="0"/>
              <a:t>= </a:t>
            </a:r>
            <a:r>
              <a:rPr lang="en-US" altLang="en-US" sz="2400" dirty="0" smtClean="0">
                <a:solidFill>
                  <a:srgbClr val="FF0000"/>
                </a:solidFill>
              </a:rPr>
              <a:t>0.16</a:t>
            </a:r>
            <a:endParaRPr lang="en-US" altLang="en-US" sz="2400" dirty="0">
              <a:solidFill>
                <a:srgbClr val="FF0000"/>
              </a:solidFill>
            </a:endParaRPr>
          </a:p>
          <a:p>
            <a:pPr marL="463550" lvl="1" indent="-231775">
              <a:lnSpc>
                <a:spcPct val="80000"/>
              </a:lnSpc>
            </a:pPr>
            <a:r>
              <a:rPr lang="en-US" sz="2400" dirty="0" smtClean="0"/>
              <a:t>RERI: </a:t>
            </a:r>
            <a:r>
              <a:rPr lang="en-US" sz="2400" dirty="0"/>
              <a:t>p</a:t>
            </a:r>
            <a:r>
              <a:rPr lang="en-US" sz="2400" baseline="-25000" dirty="0"/>
              <a:t>11</a:t>
            </a:r>
            <a:r>
              <a:rPr lang="en-US" sz="2400" dirty="0"/>
              <a:t> </a:t>
            </a:r>
            <a:r>
              <a:rPr lang="mr-IN" sz="2400" dirty="0"/>
              <a:t>–</a:t>
            </a:r>
            <a:r>
              <a:rPr lang="en-US" sz="2400" dirty="0"/>
              <a:t> p</a:t>
            </a:r>
            <a:r>
              <a:rPr lang="en-US" sz="2400" baseline="-25000" dirty="0"/>
              <a:t>10</a:t>
            </a:r>
            <a:r>
              <a:rPr lang="en-US" sz="2400" dirty="0"/>
              <a:t> </a:t>
            </a:r>
            <a:r>
              <a:rPr lang="mr-IN" sz="2400" dirty="0"/>
              <a:t>–</a:t>
            </a:r>
            <a:r>
              <a:rPr lang="en-US" sz="2400" dirty="0"/>
              <a:t> p</a:t>
            </a:r>
            <a:r>
              <a:rPr lang="en-US" sz="2400" baseline="-25000" dirty="0"/>
              <a:t>01</a:t>
            </a:r>
            <a:r>
              <a:rPr lang="en-US" sz="2400" dirty="0"/>
              <a:t> + </a:t>
            </a:r>
            <a:r>
              <a:rPr lang="en-US" sz="2400" dirty="0" smtClean="0"/>
              <a:t>p</a:t>
            </a:r>
            <a:r>
              <a:rPr lang="en-US" sz="2400" baseline="-25000" dirty="0" smtClean="0"/>
              <a:t>00n </a:t>
            </a:r>
            <a:r>
              <a:rPr lang="en-US" sz="2400" dirty="0" smtClean="0"/>
              <a:t>= 0.33 </a:t>
            </a:r>
            <a:r>
              <a:rPr lang="mr-IN" sz="2400" dirty="0" smtClean="0"/>
              <a:t>–</a:t>
            </a:r>
            <a:r>
              <a:rPr lang="en-US" sz="2400" dirty="0" smtClean="0"/>
              <a:t> 0.17 </a:t>
            </a:r>
            <a:r>
              <a:rPr lang="mr-IN" sz="2400" dirty="0" smtClean="0"/>
              <a:t>–</a:t>
            </a:r>
            <a:r>
              <a:rPr lang="en-US" sz="2400" dirty="0" smtClean="0"/>
              <a:t> 0.10 + 0.10 = </a:t>
            </a:r>
            <a:r>
              <a:rPr lang="en-US" sz="2400" dirty="0" smtClean="0">
                <a:solidFill>
                  <a:srgbClr val="FF0000"/>
                </a:solidFill>
              </a:rPr>
              <a:t>0.16</a:t>
            </a:r>
            <a:endParaRPr lang="en-US" sz="2400" baseline="-25000" dirty="0">
              <a:solidFill>
                <a:srgbClr val="FF0000"/>
              </a:solidFill>
            </a:endParaRPr>
          </a:p>
          <a:p>
            <a:pPr marL="233363" indent="-233363">
              <a:lnSpc>
                <a:spcPct val="80000"/>
              </a:lnSpc>
            </a:pPr>
            <a:r>
              <a:rPr lang="en-US" sz="2400" dirty="0" smtClean="0"/>
              <a:t>On the relative risk scale:</a:t>
            </a:r>
          </a:p>
          <a:p>
            <a:pPr lvl="1"/>
            <a:r>
              <a:rPr lang="en-US" sz="2400" dirty="0" smtClean="0"/>
              <a:t>Interaction contrast ratio: </a:t>
            </a:r>
            <a:r>
              <a:rPr lang="en-US" altLang="en-US" sz="2400" dirty="0"/>
              <a:t>RR</a:t>
            </a:r>
            <a:r>
              <a:rPr lang="en-US" altLang="en-US" sz="2400" baseline="-25000" dirty="0"/>
              <a:t>E/ G IS PRESENT </a:t>
            </a:r>
            <a:r>
              <a:rPr lang="en-US" altLang="en-US" sz="2400" dirty="0"/>
              <a:t>/ RR</a:t>
            </a:r>
            <a:r>
              <a:rPr lang="en-US" altLang="en-US" sz="2400" baseline="-25000" dirty="0"/>
              <a:t>E/ G IS ABSENT</a:t>
            </a:r>
            <a:r>
              <a:rPr lang="en-US" altLang="en-US" sz="2400" dirty="0"/>
              <a:t> </a:t>
            </a:r>
            <a:r>
              <a:rPr lang="en-US" altLang="en-US" sz="2400" dirty="0" smtClean="0"/>
              <a:t> </a:t>
            </a:r>
            <a:r>
              <a:rPr lang="en-US" altLang="en-US" sz="2400" dirty="0"/>
              <a:t>= 3.3 / 1.7 </a:t>
            </a:r>
            <a:r>
              <a:rPr lang="en-US" altLang="en-US" sz="2400" dirty="0" smtClean="0"/>
              <a:t>= </a:t>
            </a:r>
            <a:r>
              <a:rPr lang="en-US" altLang="en-US" sz="2400" dirty="0" smtClean="0">
                <a:solidFill>
                  <a:srgbClr val="FF0000"/>
                </a:solidFill>
              </a:rPr>
              <a:t>1.9</a:t>
            </a:r>
          </a:p>
          <a:p>
            <a:pPr lvl="1"/>
            <a:r>
              <a:rPr lang="en-US" altLang="en-US" sz="2400" dirty="0" smtClean="0"/>
              <a:t>RERI: </a:t>
            </a:r>
            <a:r>
              <a:rPr lang="en-US" sz="2400" dirty="0" smtClean="0"/>
              <a:t>(RR</a:t>
            </a:r>
            <a:r>
              <a:rPr lang="en-US" sz="2400" baseline="-25000" dirty="0" smtClean="0"/>
              <a:t>11</a:t>
            </a:r>
            <a:r>
              <a:rPr lang="en-US" sz="2400" dirty="0" smtClean="0"/>
              <a:t>)/ (RR</a:t>
            </a:r>
            <a:r>
              <a:rPr lang="en-US" sz="2400" baseline="-25000" dirty="0" smtClean="0"/>
              <a:t>10</a:t>
            </a:r>
            <a:r>
              <a:rPr lang="en-US" sz="2400" dirty="0" smtClean="0"/>
              <a:t>RR</a:t>
            </a:r>
            <a:r>
              <a:rPr lang="en-US" sz="2400" baseline="-25000" dirty="0" smtClean="0"/>
              <a:t>01)</a:t>
            </a:r>
            <a:r>
              <a:rPr lang="en-US" sz="2400" dirty="0" smtClean="0"/>
              <a:t>= (3.3) / (1.0*1.7) = </a:t>
            </a:r>
            <a:r>
              <a:rPr lang="en-US" sz="2400" dirty="0" smtClean="0">
                <a:solidFill>
                  <a:srgbClr val="FF0000"/>
                </a:solidFill>
              </a:rPr>
              <a:t>1.9</a:t>
            </a:r>
            <a:endParaRPr lang="en-US" sz="2400" dirty="0">
              <a:solidFill>
                <a:srgbClr val="FF0000"/>
              </a:solidFill>
            </a:endParaRPr>
          </a:p>
          <a:p>
            <a:pPr lvl="1"/>
            <a:endParaRPr lang="en-US" altLang="en-US" sz="2400" dirty="0" smtClean="0"/>
          </a:p>
          <a:p>
            <a:pPr>
              <a:buFont typeface="Wingdings" charset="2"/>
              <a:buAutoNum type="arabicPeriod" startAt="6"/>
            </a:pPr>
            <a:endParaRPr lang="en-US" altLang="en-US" sz="2400" dirty="0"/>
          </a:p>
          <a:p>
            <a:pPr marL="522288" lvl="1" indent="-233363">
              <a:lnSpc>
                <a:spcPct val="80000"/>
              </a:lnSpc>
            </a:pPr>
            <a:endParaRPr lang="en-US" sz="2400" dirty="0"/>
          </a:p>
        </p:txBody>
      </p:sp>
    </p:spTree>
    <p:extLst>
      <p:ext uri="{BB962C8B-B14F-4D97-AF65-F5344CB8AC3E}">
        <p14:creationId xmlns:p14="http://schemas.microsoft.com/office/powerpoint/2010/main" val="197396522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Summary</a:t>
            </a:r>
            <a:endParaRPr lang="en-US" b="1" dirty="0"/>
          </a:p>
        </p:txBody>
      </p:sp>
      <p:sp>
        <p:nvSpPr>
          <p:cNvPr id="3" name="Content Placeholder 2"/>
          <p:cNvSpPr>
            <a:spLocks noGrp="1"/>
          </p:cNvSpPr>
          <p:nvPr>
            <p:ph idx="1"/>
          </p:nvPr>
        </p:nvSpPr>
        <p:spPr>
          <a:xfrm>
            <a:off x="881833" y="1649506"/>
            <a:ext cx="11100731" cy="4383788"/>
          </a:xfrm>
        </p:spPr>
        <p:txBody>
          <a:bodyPr/>
          <a:lstStyle/>
          <a:p>
            <a:r>
              <a:rPr lang="en-US" altLang="en-US" sz="2800" dirty="0"/>
              <a:t>There is a distinct difference between biological interaction and </a:t>
            </a:r>
            <a:r>
              <a:rPr lang="en-US" altLang="en-US" sz="2800" dirty="0" smtClean="0"/>
              <a:t>effect (measure</a:t>
            </a:r>
            <a:r>
              <a:rPr lang="en-US" altLang="en-US" sz="2800" smtClean="0"/>
              <a:t>) modification</a:t>
            </a:r>
          </a:p>
          <a:p>
            <a:endParaRPr lang="en-US" altLang="en-US" sz="2800" dirty="0"/>
          </a:p>
          <a:p>
            <a:r>
              <a:rPr lang="en-US" altLang="en-US" sz="2800" dirty="0"/>
              <a:t>In </a:t>
            </a:r>
            <a:r>
              <a:rPr lang="en-US" altLang="en-US" sz="2800" dirty="0" smtClean="0"/>
              <a:t>epidemiology</a:t>
            </a:r>
            <a:r>
              <a:rPr lang="en-US" altLang="en-US" sz="2800" dirty="0"/>
              <a:t>, we are interested in biological interaction on an additive </a:t>
            </a:r>
            <a:r>
              <a:rPr lang="en-US" altLang="en-US" sz="2800" dirty="0" smtClean="0"/>
              <a:t>scale</a:t>
            </a:r>
          </a:p>
          <a:p>
            <a:endParaRPr lang="en-US" altLang="en-US" sz="2800" dirty="0" smtClean="0"/>
          </a:p>
          <a:p>
            <a:r>
              <a:rPr lang="en-US" altLang="en-US" sz="2800" dirty="0" smtClean="0"/>
              <a:t>Various </a:t>
            </a:r>
            <a:r>
              <a:rPr lang="en-US" altLang="en-US" sz="2800" dirty="0"/>
              <a:t>methods exist to evaluate biological interaction and to estimate the magnitude of interaction</a:t>
            </a:r>
          </a:p>
          <a:p>
            <a:endParaRPr lang="en-US" sz="2800" dirty="0"/>
          </a:p>
        </p:txBody>
      </p:sp>
    </p:spTree>
    <p:extLst>
      <p:ext uri="{BB962C8B-B14F-4D97-AF65-F5344CB8AC3E}">
        <p14:creationId xmlns:p14="http://schemas.microsoft.com/office/powerpoint/2010/main" val="144117683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43873"/>
            <a:ext cx="11100731" cy="4438410"/>
          </a:xfrm>
        </p:spPr>
        <p:txBody>
          <a:bodyPr/>
          <a:lstStyle/>
          <a:p>
            <a:pPr>
              <a:spcBef>
                <a:spcPts val="1200"/>
              </a:spcBef>
            </a:pPr>
            <a:r>
              <a:rPr lang="en-US" dirty="0">
                <a:latin typeface="Arial" panose="020B0604020202020204" pitchFamily="34" charset="0"/>
                <a:cs typeface="Arial" panose="020B0604020202020204" pitchFamily="34" charset="0"/>
              </a:rPr>
              <a:t>Review effect modification</a:t>
            </a:r>
          </a:p>
          <a:p>
            <a:pPr>
              <a:spcBef>
                <a:spcPts val="1200"/>
              </a:spcBef>
            </a:pPr>
            <a:r>
              <a:rPr lang="en-US" dirty="0">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t>
            </a:r>
            <a:r>
              <a:rPr lang="en-US" dirty="0" smtClean="0">
                <a:latin typeface="Arial" panose="020B0604020202020204" pitchFamily="34" charset="0"/>
                <a:cs typeface="Arial" panose="020B0604020202020204" pitchFamily="34" charset="0"/>
              </a:rPr>
              <a:t>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t>
            </a:r>
            <a:r>
              <a:rPr lang="en-US" dirty="0" smtClean="0">
                <a:latin typeface="Arial" panose="020B0604020202020204" pitchFamily="34" charset="0"/>
                <a:cs typeface="Arial" panose="020B0604020202020204" pitchFamily="34" charset="0"/>
              </a:rPr>
              <a:t>approach</a:t>
            </a:r>
            <a:endParaRPr lang="en-US" dirty="0">
              <a:latin typeface="Arial" panose="020B0604020202020204" pitchFamily="34" charset="0"/>
              <a:cs typeface="Arial" panose="020B0604020202020204" pitchFamily="34" charset="0"/>
            </a:endParaRPr>
          </a:p>
          <a:p>
            <a:pPr>
              <a:spcBef>
                <a:spcPts val="1200"/>
              </a:spcBef>
            </a:pPr>
            <a:r>
              <a:rPr lang="en-US" dirty="0">
                <a:latin typeface="Arial" panose="020B0604020202020204" pitchFamily="34" charset="0"/>
                <a:cs typeface="Arial" panose="020B0604020202020204" pitchFamily="34" charset="0"/>
              </a:rPr>
              <a:t>Measures of interaction</a:t>
            </a:r>
          </a:p>
          <a:p>
            <a:pPr>
              <a:spcBef>
                <a:spcPts val="1200"/>
              </a:spcBef>
            </a:pPr>
            <a:r>
              <a:rPr lang="en-US" dirty="0">
                <a:latin typeface="Arial" panose="020B0604020202020204" pitchFamily="34" charset="0"/>
                <a:cs typeface="Arial" panose="020B0604020202020204" pitchFamily="34" charset="0"/>
              </a:rPr>
              <a:t>Describe methods to assess effect modification</a:t>
            </a:r>
          </a:p>
          <a:p>
            <a:pPr lvl="1">
              <a:spcBef>
                <a:spcPts val="1200"/>
              </a:spcBef>
            </a:pPr>
            <a:r>
              <a:rPr lang="en-US" dirty="0">
                <a:latin typeface="Arial" panose="020B0604020202020204" pitchFamily="34" charset="0"/>
                <a:cs typeface="Arial" panose="020B0604020202020204" pitchFamily="34" charset="0"/>
              </a:rPr>
              <a:t>Graphical assessment</a:t>
            </a:r>
          </a:p>
          <a:p>
            <a:pPr lvl="1">
              <a:spcBef>
                <a:spcPts val="1200"/>
              </a:spcBef>
            </a:pPr>
            <a:r>
              <a:rPr lang="en-US" dirty="0">
                <a:latin typeface="Arial" panose="020B0604020202020204" pitchFamily="34" charset="0"/>
                <a:cs typeface="Arial" panose="020B0604020202020204" pitchFamily="34" charset="0"/>
              </a:rPr>
              <a:t>Stratification</a:t>
            </a:r>
          </a:p>
          <a:p>
            <a:pPr lvl="1">
              <a:spcBef>
                <a:spcPts val="1200"/>
              </a:spcBef>
            </a:pPr>
            <a:r>
              <a:rPr lang="en-US" dirty="0">
                <a:latin typeface="Arial" panose="020B0604020202020204" pitchFamily="34" charset="0"/>
                <a:cs typeface="Arial" panose="020B0604020202020204" pitchFamily="34" charset="0"/>
              </a:rPr>
              <a:t>Comparing expected vs. observed joint effects</a:t>
            </a:r>
          </a:p>
          <a:p>
            <a:pPr lvl="1">
              <a:spcBef>
                <a:spcPts val="1200"/>
              </a:spcBef>
            </a:pPr>
            <a:r>
              <a:rPr lang="en-US" dirty="0">
                <a:latin typeface="Arial" panose="020B0604020202020204" pitchFamily="34" charset="0"/>
                <a:cs typeface="Arial" panose="020B0604020202020204" pitchFamily="34" charset="0"/>
              </a:rPr>
              <a:t>Estimating interaction </a:t>
            </a:r>
            <a:r>
              <a:rPr lang="en-US" dirty="0" smtClean="0">
                <a:latin typeface="Arial" panose="020B0604020202020204" pitchFamily="34" charset="0"/>
                <a:cs typeface="Arial" panose="020B0604020202020204" pitchFamily="34" charset="0"/>
              </a:rPr>
              <a:t>magnitude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9155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Learning Objectives</a:t>
            </a:r>
            <a:endParaRPr lang="en-US" b="1" dirty="0"/>
          </a:p>
        </p:txBody>
      </p:sp>
      <p:sp>
        <p:nvSpPr>
          <p:cNvPr id="3" name="Content Placeholder 2"/>
          <p:cNvSpPr>
            <a:spLocks noGrp="1"/>
          </p:cNvSpPr>
          <p:nvPr>
            <p:ph idx="1"/>
          </p:nvPr>
        </p:nvSpPr>
        <p:spPr/>
        <p:txBody>
          <a:bodyPr/>
          <a:lstStyle/>
          <a:p>
            <a:r>
              <a:rPr lang="en-US" dirty="0" smtClean="0"/>
              <a:t>Learn how to estimate attributable fraction and other indices</a:t>
            </a:r>
          </a:p>
          <a:p>
            <a:r>
              <a:rPr lang="en-US" dirty="0" smtClean="0"/>
              <a:t>Discuss ways of presenting the results of analyses for interaction and for effect modification</a:t>
            </a:r>
          </a:p>
        </p:txBody>
      </p:sp>
      <p:sp>
        <p:nvSpPr>
          <p:cNvPr id="4" name="Text Placeholder 3"/>
          <p:cNvSpPr>
            <a:spLocks noGrp="1"/>
          </p:cNvSpPr>
          <p:nvPr>
            <p:ph type="body" idx="10"/>
          </p:nvPr>
        </p:nvSpPr>
        <p:spPr/>
        <p:txBody>
          <a:bodyPr/>
          <a:lstStyle/>
          <a:p>
            <a:r>
              <a:rPr lang="en-US" i="1" dirty="0" smtClean="0"/>
              <a:t>Looking ahead:</a:t>
            </a:r>
            <a:endParaRPr lang="en-US" i="1" dirty="0"/>
          </a:p>
        </p:txBody>
      </p:sp>
    </p:spTree>
    <p:extLst>
      <p:ext uri="{BB962C8B-B14F-4D97-AF65-F5344CB8AC3E}">
        <p14:creationId xmlns:p14="http://schemas.microsoft.com/office/powerpoint/2010/main" val="201458715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a:xfrm>
            <a:off x="871643" y="1361801"/>
            <a:ext cx="11100731" cy="4438410"/>
          </a:xfrm>
        </p:spPr>
        <p:txBody>
          <a:bodyPr/>
          <a:lstStyle/>
          <a:p>
            <a:pPr>
              <a:spcBef>
                <a:spcPts val="1200"/>
              </a:spcBef>
            </a:pPr>
            <a:r>
              <a:rPr lang="en-US" b="1" dirty="0">
                <a:solidFill>
                  <a:srgbClr val="FF0000"/>
                </a:solidFill>
                <a:latin typeface="Arial" panose="020B0604020202020204" pitchFamily="34" charset="0"/>
                <a:cs typeface="Arial" panose="020B0604020202020204" pitchFamily="34" charset="0"/>
              </a:rPr>
              <a:t>Review effect modification</a:t>
            </a:r>
          </a:p>
          <a:p>
            <a:pPr>
              <a:spcBef>
                <a:spcPts val="1200"/>
              </a:spcBef>
            </a:pPr>
            <a:r>
              <a:rPr lang="en-US" dirty="0">
                <a:latin typeface="Arial" panose="020B0604020202020204" pitchFamily="34" charset="0"/>
                <a:cs typeface="Arial" panose="020B0604020202020204" pitchFamily="34" charset="0"/>
              </a:rPr>
              <a:t>Explain the concept of biologic interaction	</a:t>
            </a:r>
          </a:p>
          <a:p>
            <a:pPr lvl="1">
              <a:spcBef>
                <a:spcPts val="1200"/>
              </a:spcBef>
            </a:pPr>
            <a:r>
              <a:rPr lang="en-US" dirty="0">
                <a:latin typeface="Arial" panose="020B0604020202020204" pitchFamily="34" charset="0"/>
                <a:cs typeface="Arial" panose="020B0604020202020204" pitchFamily="34" charset="0"/>
              </a:rPr>
              <a:t>Defined under the counterfactual approach</a:t>
            </a:r>
          </a:p>
          <a:p>
            <a:pPr lvl="1">
              <a:spcBef>
                <a:spcPts val="1200"/>
              </a:spcBef>
            </a:pPr>
            <a:r>
              <a:rPr lang="en-US" dirty="0" smtClean="0">
                <a:latin typeface="Arial" panose="020B0604020202020204" pitchFamily="34" charset="0"/>
                <a:cs typeface="Arial" panose="020B0604020202020204" pitchFamily="34" charset="0"/>
              </a:rPr>
              <a:t>Defined </a:t>
            </a:r>
            <a:r>
              <a:rPr lang="en-US" dirty="0">
                <a:latin typeface="Arial" panose="020B0604020202020204" pitchFamily="34" charset="0"/>
                <a:cs typeface="Arial" panose="020B0604020202020204" pitchFamily="34" charset="0"/>
              </a:rPr>
              <a:t>under the sufficient cause approach</a:t>
            </a:r>
          </a:p>
          <a:p>
            <a:pPr>
              <a:spcBef>
                <a:spcPts val="1200"/>
              </a:spcBef>
            </a:pPr>
            <a:r>
              <a:rPr lang="en-US" dirty="0" smtClean="0">
                <a:latin typeface="Arial" panose="020B0604020202020204" pitchFamily="34" charset="0"/>
                <a:cs typeface="Arial" panose="020B0604020202020204" pitchFamily="34" charset="0"/>
              </a:rPr>
              <a:t>Measures </a:t>
            </a:r>
            <a:r>
              <a:rPr lang="en-US" dirty="0">
                <a:latin typeface="Arial" panose="020B0604020202020204" pitchFamily="34" charset="0"/>
                <a:cs typeface="Arial" panose="020B0604020202020204" pitchFamily="34" charset="0"/>
              </a:rPr>
              <a:t>of interaction</a:t>
            </a:r>
          </a:p>
          <a:p>
            <a:pPr>
              <a:spcBef>
                <a:spcPts val="1200"/>
              </a:spcBef>
            </a:pPr>
            <a:r>
              <a:rPr lang="en-US" dirty="0">
                <a:latin typeface="Arial" panose="020B0604020202020204" pitchFamily="34" charset="0"/>
                <a:cs typeface="Arial" panose="020B0604020202020204" pitchFamily="34" charset="0"/>
              </a:rPr>
              <a:t>Describe methods to assess effect modification</a:t>
            </a:r>
          </a:p>
          <a:p>
            <a:pPr lvl="1">
              <a:spcBef>
                <a:spcPts val="1200"/>
              </a:spcBef>
            </a:pPr>
            <a:r>
              <a:rPr lang="en-US" dirty="0">
                <a:latin typeface="Arial" panose="020B0604020202020204" pitchFamily="34" charset="0"/>
                <a:cs typeface="Arial" panose="020B0604020202020204" pitchFamily="34" charset="0"/>
              </a:rPr>
              <a:t>Graphical assessment</a:t>
            </a:r>
          </a:p>
          <a:p>
            <a:pPr lvl="1">
              <a:spcBef>
                <a:spcPts val="1200"/>
              </a:spcBef>
            </a:pPr>
            <a:r>
              <a:rPr lang="en-US" dirty="0">
                <a:latin typeface="Arial" panose="020B0604020202020204" pitchFamily="34" charset="0"/>
                <a:cs typeface="Arial" panose="020B0604020202020204" pitchFamily="34" charset="0"/>
              </a:rPr>
              <a:t>Stratification</a:t>
            </a:r>
          </a:p>
          <a:p>
            <a:pPr lvl="1">
              <a:spcBef>
                <a:spcPts val="1200"/>
              </a:spcBef>
            </a:pPr>
            <a:r>
              <a:rPr lang="en-US" dirty="0">
                <a:latin typeface="Arial" panose="020B0604020202020204" pitchFamily="34" charset="0"/>
                <a:cs typeface="Arial" panose="020B0604020202020204" pitchFamily="34" charset="0"/>
              </a:rPr>
              <a:t>Comparing expected vs. observed joint effects</a:t>
            </a:r>
          </a:p>
          <a:p>
            <a:pPr lvl="1">
              <a:spcBef>
                <a:spcPts val="1200"/>
              </a:spcBef>
            </a:pPr>
            <a:r>
              <a:rPr lang="en-US" dirty="0">
                <a:latin typeface="Arial" panose="020B0604020202020204" pitchFamily="34" charset="0"/>
                <a:cs typeface="Arial" panose="020B0604020202020204" pitchFamily="34" charset="0"/>
              </a:rPr>
              <a:t>Estimating interaction </a:t>
            </a:r>
            <a:r>
              <a:rPr lang="en-US" dirty="0" smtClean="0">
                <a:latin typeface="Arial" panose="020B0604020202020204" pitchFamily="34" charset="0"/>
                <a:cs typeface="Arial" panose="020B0604020202020204" pitchFamily="34" charset="0"/>
              </a:rPr>
              <a:t>magnitude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338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43" y="438913"/>
            <a:ext cx="10786535" cy="575094"/>
          </a:xfrm>
        </p:spPr>
        <p:txBody>
          <a:bodyPr/>
          <a:lstStyle/>
          <a:p>
            <a:r>
              <a:rPr lang="en-US" b="1" dirty="0" smtClean="0"/>
              <a:t>Effect modification </a:t>
            </a:r>
            <a:r>
              <a:rPr lang="mr-IN" b="1" dirty="0" smtClean="0"/>
              <a:t>–</a:t>
            </a:r>
            <a:r>
              <a:rPr lang="en-US" b="1" dirty="0" smtClean="0"/>
              <a:t> an example</a:t>
            </a:r>
            <a:endParaRPr lang="en-US" b="1" dirty="0"/>
          </a:p>
        </p:txBody>
      </p:sp>
      <p:sp>
        <p:nvSpPr>
          <p:cNvPr id="3" name="Content Placeholder 2"/>
          <p:cNvSpPr>
            <a:spLocks noGrp="1"/>
          </p:cNvSpPr>
          <p:nvPr>
            <p:ph idx="1"/>
          </p:nvPr>
        </p:nvSpPr>
        <p:spPr>
          <a:xfrm>
            <a:off x="573545" y="1391082"/>
            <a:ext cx="8490767" cy="4634028"/>
          </a:xfrm>
        </p:spPr>
        <p:txBody>
          <a:bodyPr/>
          <a:lstStyle/>
          <a:p>
            <a:pPr>
              <a:spcBef>
                <a:spcPts val="1000"/>
              </a:spcBef>
            </a:pPr>
            <a:r>
              <a:rPr lang="en-US" dirty="0" smtClean="0"/>
              <a:t>Causal effect of interest depends on the characteristics of study population</a:t>
            </a:r>
          </a:p>
          <a:p>
            <a:pPr>
              <a:spcBef>
                <a:spcPts val="1000"/>
              </a:spcBef>
            </a:pPr>
            <a:r>
              <a:rPr lang="en-US" dirty="0" smtClean="0"/>
              <a:t>Consider example from Hernan and Robins, Chapter 4:</a:t>
            </a:r>
          </a:p>
          <a:p>
            <a:pPr lvl="1">
              <a:spcBef>
                <a:spcPts val="1000"/>
              </a:spcBef>
            </a:pPr>
            <a:r>
              <a:rPr lang="en-US" dirty="0" smtClean="0"/>
              <a:t>What is the average causal effect? </a:t>
            </a:r>
          </a:p>
          <a:p>
            <a:pPr lvl="2">
              <a:spcBef>
                <a:spcPts val="1000"/>
              </a:spcBef>
            </a:pPr>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 = 1] = 10 / 20 = 0.5</a:t>
            </a:r>
          </a:p>
          <a:p>
            <a:pPr lvl="2">
              <a:spcBef>
                <a:spcPts val="1000"/>
              </a:spcBef>
            </a:pP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 = 1] = 10 / 20 = 0.5</a:t>
            </a:r>
            <a:endParaRPr lang="en-US" dirty="0"/>
          </a:p>
          <a:p>
            <a:pPr lvl="2">
              <a:spcBef>
                <a:spcPts val="1000"/>
              </a:spcBef>
            </a:pPr>
            <a:r>
              <a:rPr lang="en-US" dirty="0" smtClean="0"/>
              <a:t>Causal risk ratio = </a:t>
            </a:r>
            <a:r>
              <a:rPr lang="en-US" dirty="0" err="1"/>
              <a:t>Pr</a:t>
            </a:r>
            <a:r>
              <a:rPr lang="en-US" dirty="0"/>
              <a:t>[</a:t>
            </a:r>
            <a:r>
              <a:rPr lang="en-US" dirty="0" err="1"/>
              <a:t>Y</a:t>
            </a:r>
            <a:r>
              <a:rPr lang="en-US" baseline="30000" dirty="0" err="1"/>
              <a:t>a</a:t>
            </a:r>
            <a:r>
              <a:rPr lang="en-US" baseline="30000" dirty="0"/>
              <a:t>=1</a:t>
            </a:r>
            <a:r>
              <a:rPr lang="en-US" dirty="0"/>
              <a:t> = 1] </a:t>
            </a:r>
            <a:r>
              <a:rPr lang="en-US" dirty="0" smtClean="0"/>
              <a:t> /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 </a:t>
            </a:r>
            <a:r>
              <a:rPr lang="en-US" dirty="0"/>
              <a:t>= 1] </a:t>
            </a:r>
            <a:r>
              <a:rPr lang="en-US" dirty="0" smtClean="0"/>
              <a:t> = 0.5 / 0.5 = </a:t>
            </a:r>
            <a:r>
              <a:rPr lang="en-US" dirty="0" smtClean="0">
                <a:solidFill>
                  <a:srgbClr val="FF0000"/>
                </a:solidFill>
              </a:rPr>
              <a:t>1</a:t>
            </a:r>
          </a:p>
          <a:p>
            <a:pPr lvl="2">
              <a:spcBef>
                <a:spcPts val="1000"/>
              </a:spcBef>
            </a:pPr>
            <a:r>
              <a:rPr lang="en-US" dirty="0" smtClean="0"/>
              <a:t>Causal risk difference = </a:t>
            </a:r>
            <a:r>
              <a:rPr lang="en-US" dirty="0" err="1"/>
              <a:t>Pr</a:t>
            </a:r>
            <a:r>
              <a:rPr lang="en-US" dirty="0"/>
              <a:t>[</a:t>
            </a:r>
            <a:r>
              <a:rPr lang="en-US" dirty="0" err="1"/>
              <a:t>Y</a:t>
            </a:r>
            <a:r>
              <a:rPr lang="en-US" baseline="30000" dirty="0" err="1"/>
              <a:t>a</a:t>
            </a:r>
            <a:r>
              <a:rPr lang="en-US" baseline="30000" dirty="0"/>
              <a:t>=1</a:t>
            </a:r>
            <a:r>
              <a:rPr lang="en-US" dirty="0"/>
              <a:t> = 1] </a:t>
            </a:r>
            <a:r>
              <a:rPr lang="en-US" dirty="0" smtClean="0"/>
              <a:t>-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 </a:t>
            </a:r>
            <a:r>
              <a:rPr lang="en-US" dirty="0"/>
              <a:t>= 1]  = 0.5 </a:t>
            </a:r>
            <a:r>
              <a:rPr lang="en-US" dirty="0" smtClean="0"/>
              <a:t>- 0.5 = </a:t>
            </a:r>
            <a:r>
              <a:rPr lang="en-US" dirty="0" smtClean="0">
                <a:solidFill>
                  <a:srgbClr val="00B050"/>
                </a:solidFill>
              </a:rPr>
              <a:t>0</a:t>
            </a:r>
            <a:endParaRPr lang="en-US" dirty="0">
              <a:solidFill>
                <a:srgbClr val="00B050"/>
              </a:solidFill>
            </a:endParaRPr>
          </a:p>
          <a:p>
            <a:pPr lvl="2">
              <a:spcBef>
                <a:spcPts val="1000"/>
              </a:spcBef>
            </a:pPr>
            <a:endParaRPr lang="en-US" dirty="0" smtClean="0"/>
          </a:p>
        </p:txBody>
      </p:sp>
      <p:pic>
        <p:nvPicPr>
          <p:cNvPr id="6" name="Picture 5"/>
          <p:cNvPicPr>
            <a:picLocks noChangeAspect="1"/>
          </p:cNvPicPr>
          <p:nvPr/>
        </p:nvPicPr>
        <p:blipFill rotWithShape="1">
          <a:blip r:embed="rId3"/>
          <a:srcRect l="26816" t="49744" r="60524" b="14676"/>
          <a:stretch/>
        </p:blipFill>
        <p:spPr>
          <a:xfrm>
            <a:off x="9064312" y="637836"/>
            <a:ext cx="3067164" cy="5387274"/>
          </a:xfrm>
          <a:prstGeom prst="rect">
            <a:avLst/>
          </a:prstGeom>
        </p:spPr>
      </p:pic>
    </p:spTree>
    <p:extLst>
      <p:ext uri="{BB962C8B-B14F-4D97-AF65-F5344CB8AC3E}">
        <p14:creationId xmlns:p14="http://schemas.microsoft.com/office/powerpoint/2010/main" val="23535124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9166</TotalTime>
  <Words>10804</Words>
  <Application>Microsoft Macintosh PowerPoint</Application>
  <PresentationFormat>Widescreen</PresentationFormat>
  <Paragraphs>1180</Paragraphs>
  <Slides>54</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 Hebrew</vt:lpstr>
      <vt:lpstr>Calibri</vt:lpstr>
      <vt:lpstr>Cambria Math</vt:lpstr>
      <vt:lpstr>Garamond</vt:lpstr>
      <vt:lpstr>Mangal</vt:lpstr>
      <vt:lpstr>Symbol MT</vt:lpstr>
      <vt:lpstr>Wingdings</vt:lpstr>
      <vt:lpstr>Arial</vt:lpstr>
      <vt:lpstr>UCSF PPT Template</vt:lpstr>
      <vt:lpstr>Interaction and effect measure modification</vt:lpstr>
      <vt:lpstr>For Students in EPI2017 in 2018: Please ignore the first 5 minutes of the recorded lecture by Dr. Leung (this lecture was recorded March 2017, and she starts by summarizing “last week’s highlights” which are not relevant for you).  Please fast-forward to time-point 4:53 (slide 6) in Part 1 of the Interaction &amp; Effect Mod lecture. We have left these slides here as placeholders such that the slide number aligns with that in the recorded lecture.</vt:lpstr>
      <vt:lpstr>For Students in EPI2017 in 2018:</vt:lpstr>
      <vt:lpstr>For Students in EPI2017 in 2018:</vt:lpstr>
      <vt:lpstr>For Students in EPI2017 in 2018:</vt:lpstr>
      <vt:lpstr>Learning Objectives</vt:lpstr>
      <vt:lpstr>Learning Objectives</vt:lpstr>
      <vt:lpstr>Learning Objectives</vt:lpstr>
      <vt:lpstr>Effect modification – an example</vt:lpstr>
      <vt:lpstr>Effect modification – an example</vt:lpstr>
      <vt:lpstr>Effect modification – an example</vt:lpstr>
      <vt:lpstr>Effect modification - definitions</vt:lpstr>
      <vt:lpstr>Effect modification</vt:lpstr>
      <vt:lpstr>Effect modification - definitions</vt:lpstr>
      <vt:lpstr>Effect modification – why care?</vt:lpstr>
      <vt:lpstr>Learning Objectives</vt:lpstr>
      <vt:lpstr>Interaction vs. Effect modification</vt:lpstr>
      <vt:lpstr>Interaction – an example</vt:lpstr>
      <vt:lpstr>Interaction– an example</vt:lpstr>
      <vt:lpstr>Interaction – counterfactual response types</vt:lpstr>
      <vt:lpstr>PowerPoint Presentation</vt:lpstr>
      <vt:lpstr>Counterfactual types</vt:lpstr>
      <vt:lpstr>Counterfactual types</vt:lpstr>
      <vt:lpstr>Counterfactual types</vt:lpstr>
      <vt:lpstr>Counterfactual types</vt:lpstr>
      <vt:lpstr>Counterfactual types</vt:lpstr>
      <vt:lpstr>Interaction under counterfactual model</vt:lpstr>
      <vt:lpstr>Interaction under the sufficient cause approach</vt:lpstr>
      <vt:lpstr>Interaction under the sufficient cause approach</vt:lpstr>
      <vt:lpstr>Interaction under the sufficient cause approach</vt:lpstr>
      <vt:lpstr>Interaction – more definitions</vt:lpstr>
      <vt:lpstr>PowerPoint Presentation</vt:lpstr>
      <vt:lpstr>Sufficient cause vs. counterfactual models</vt:lpstr>
      <vt:lpstr>Learning Objectives</vt:lpstr>
      <vt:lpstr>Review measures of association</vt:lpstr>
      <vt:lpstr>Review measures of association</vt:lpstr>
      <vt:lpstr>Measures of interaction – on the additive scale</vt:lpstr>
      <vt:lpstr>Measures of interaction – on the additive scale</vt:lpstr>
      <vt:lpstr>Measures of interaction – on the multiplicative scale</vt:lpstr>
      <vt:lpstr>Measures of interaction – on the multiplicative scale</vt:lpstr>
      <vt:lpstr>Measures of interaction – on the multiplicative scale</vt:lpstr>
      <vt:lpstr>Measures of interaction – scale dependent</vt:lpstr>
      <vt:lpstr>Measures of interaction - RERI</vt:lpstr>
      <vt:lpstr>Learning Objectives</vt:lpstr>
      <vt:lpstr>Assessing interaction by graphic representation</vt:lpstr>
      <vt:lpstr>Assessing interaction by stratification</vt:lpstr>
      <vt:lpstr>Assessing interaction by stratification</vt:lpstr>
      <vt:lpstr>Assessing interaction by stratification</vt:lpstr>
      <vt:lpstr>Assessing interaction by comparing expected vs. observed joint effects</vt:lpstr>
      <vt:lpstr>Assessing interaction by comparing expected vs. observed joint effects</vt:lpstr>
      <vt:lpstr>Assessing interaction by comparing expected vs. observed joint effects</vt:lpstr>
      <vt:lpstr>Assessing interaction by comparing expected vs. observed joint effects</vt:lpstr>
      <vt:lpstr>Assessing interaction by estimating interaction magnitude</vt:lpstr>
      <vt:lpstr>Summary</vt:lpstr>
    </vt:vector>
  </TitlesOfParts>
  <Company>SOM</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Directed Acyclic Graphs (DAGs)  and  Causal Structures of Systematic Biases</dc:title>
  <dc:creator>Leung, Cindy</dc:creator>
  <cp:lastModifiedBy>June M. Chan</cp:lastModifiedBy>
  <cp:revision>196</cp:revision>
  <cp:lastPrinted>2017-03-02T23:42:56Z</cp:lastPrinted>
  <dcterms:created xsi:type="dcterms:W3CDTF">2016-12-19T18:43:18Z</dcterms:created>
  <dcterms:modified xsi:type="dcterms:W3CDTF">2018-02-13T19:59:46Z</dcterms:modified>
</cp:coreProperties>
</file>