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29"/>
  </p:notesMasterIdLst>
  <p:handoutMasterIdLst>
    <p:handoutMasterId r:id="rId30"/>
  </p:handoutMasterIdLst>
  <p:sldIdLst>
    <p:sldId id="406" r:id="rId7"/>
    <p:sldId id="584" r:id="rId8"/>
    <p:sldId id="585" r:id="rId9"/>
    <p:sldId id="586" r:id="rId10"/>
    <p:sldId id="587" r:id="rId11"/>
    <p:sldId id="588" r:id="rId12"/>
    <p:sldId id="589" r:id="rId13"/>
    <p:sldId id="590" r:id="rId14"/>
    <p:sldId id="591" r:id="rId15"/>
    <p:sldId id="592" r:id="rId16"/>
    <p:sldId id="593" r:id="rId17"/>
    <p:sldId id="594" r:id="rId18"/>
    <p:sldId id="595" r:id="rId19"/>
    <p:sldId id="596" r:id="rId20"/>
    <p:sldId id="597" r:id="rId21"/>
    <p:sldId id="598" r:id="rId22"/>
    <p:sldId id="599" r:id="rId23"/>
    <p:sldId id="600" r:id="rId24"/>
    <p:sldId id="601" r:id="rId25"/>
    <p:sldId id="602" r:id="rId26"/>
    <p:sldId id="488" r:id="rId27"/>
    <p:sldId id="583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464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orient="horz" pos="231">
          <p15:clr>
            <a:srgbClr val="A4A3A4"/>
          </p15:clr>
        </p15:guide>
        <p15:guide id="10" pos="230">
          <p15:clr>
            <a:srgbClr val="A4A3A4"/>
          </p15:clr>
        </p15:guide>
        <p15:guide id="11" pos="5530">
          <p15:clr>
            <a:srgbClr val="A4A3A4"/>
          </p15:clr>
        </p15:guide>
        <p15:guide id="12" pos="2880">
          <p15:clr>
            <a:srgbClr val="A4A3A4"/>
          </p15:clr>
        </p15:guide>
        <p15:guide id="13" pos="1120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456">
          <p15:clr>
            <a:srgbClr val="A4A3A4"/>
          </p15:clr>
        </p15:guide>
        <p15:guide id="17" pos="4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3" autoAdjust="0"/>
    <p:restoredTop sz="89003" autoAdjust="0"/>
  </p:normalViewPr>
  <p:slideViewPr>
    <p:cSldViewPr snapToGrid="0" snapToObjects="1" showGuides="1">
      <p:cViewPr varScale="1">
        <p:scale>
          <a:sx n="96" d="100"/>
          <a:sy n="96" d="100"/>
        </p:scale>
        <p:origin x="2376" y="176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464"/>
        <p:guide orient="horz" pos="3938"/>
        <p:guide orient="horz" pos="231"/>
        <p:guide pos="230"/>
        <p:guide pos="5530"/>
        <p:guide pos="2880"/>
        <p:guide pos="1120"/>
        <p:guide pos="1411"/>
        <p:guide pos="5287"/>
        <p:guide pos="456"/>
        <p:guide pos="48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11/2/21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11/2/21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11/2/21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Final boiler plate language: 2 versions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Through its singular focus on health, UCSF is leading revolutions in health.</a:t>
            </a:r>
          </a:p>
          <a:p>
            <a:r>
              <a:rPr lang="en-US"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UCSF is driven by the idea that great breakthroughs are achieved when the best research, the best education and the best patient care converge.</a:t>
            </a:r>
            <a:endParaRPr lang="en-US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81535CF-1E6D-4F58-ADCA-A0D754487971}" type="datetime1">
              <a:rPr lang="en-US" smtClean="0">
                <a:latin typeface="Arial" pitchFamily="34" charset="0"/>
                <a:cs typeface="Arial" pitchFamily="34" charset="0"/>
              </a:rPr>
              <a:t>11/2/21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01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11/2/21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11/2/21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1288-545C-6243-8B4D-1BE75AD0390A}" type="datetimeFigureOut">
              <a:rPr lang="en-US" smtClean="0"/>
              <a:t>11/2/21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DB5F-D53B-7C4C-B4CB-904988563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90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>
                <a:solidFill>
                  <a:schemeClr val="bg1"/>
                </a:solidFill>
                <a:latin typeface="+mj-lt"/>
              </a:rPr>
            </a:br>
            <a:r>
              <a:rPr lang="en-US" sz="1000" dirty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 descr="UCSF_SubLogo_GlobalHealthSci_white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736601"/>
            <a:ext cx="2465211" cy="5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“Lorem ipsum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site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sedo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labotre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et </a:t>
            </a:r>
            <a:r>
              <a:rPr lang="en-US" dirty="0" err="1"/>
              <a:t>venium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/>
              <a:t>Author’s Name Here</a:t>
            </a:r>
          </a:p>
          <a:p>
            <a:pPr lvl="0"/>
            <a:r>
              <a:rPr lang="en-US" dirty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>
                <a:solidFill>
                  <a:schemeClr val="bg1"/>
                </a:solidFill>
                <a:latin typeface="+mj-lt"/>
              </a:rPr>
            </a:br>
            <a:r>
              <a:rPr lang="en-US" sz="900" dirty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>
                <a:solidFill>
                  <a:schemeClr val="bg1"/>
                </a:solidFill>
                <a:latin typeface="+mj-lt"/>
              </a:rPr>
            </a:br>
            <a:r>
              <a:rPr lang="en-US" sz="900" dirty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23803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3502429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6" name="Picture 15" descr="UCSF_SubLogo_GlobalHealthSci_white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Slide Here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UCSF_SubLogo_GlobalHealthSci_white_RGB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736600"/>
            <a:ext cx="2267656" cy="4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  <p:sldLayoutId id="2147484017" r:id="rId24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bullet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>
    <p:fade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2293890"/>
            <a:ext cx="6595720" cy="1208279"/>
          </a:xfrm>
        </p:spPr>
        <p:txBody>
          <a:bodyPr/>
          <a:lstStyle/>
          <a:p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Segregation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ea typeface="MS PGothic" charset="0"/>
              </a:rPr>
            </a:b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889" y="438912"/>
            <a:ext cx="4439744" cy="1047979"/>
          </a:xfrm>
        </p:spPr>
        <p:txBody>
          <a:bodyPr/>
          <a:lstStyle/>
          <a:p>
            <a:r>
              <a:rPr lang="en-US" dirty="0"/>
              <a:t>Delta Index/Concentration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b="43816"/>
          <a:stretch/>
        </p:blipFill>
        <p:spPr bwMode="auto">
          <a:xfrm>
            <a:off x="221161" y="126999"/>
            <a:ext cx="4082728" cy="452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85"/>
          <a:stretch/>
        </p:blipFill>
        <p:spPr bwMode="auto">
          <a:xfrm>
            <a:off x="4699000" y="1576875"/>
            <a:ext cx="4415526" cy="462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76498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Concentration, compared to European Americans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06222"/>
            <a:ext cx="73025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6620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Absolute Centralization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Closeness of the census tracts with a large percentage of a particular ethnic group to the central business district of the city</a:t>
            </a:r>
          </a:p>
          <a:p>
            <a:pPr marL="0" indent="0">
              <a:buNone/>
            </a:pPr>
            <a:r>
              <a:rPr lang="en-US" dirty="0"/>
              <a:t>Ai= the land area of area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Xi= the minority population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201537"/>
            <a:ext cx="6331974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2203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67" y="438912"/>
            <a:ext cx="4213966" cy="1047979"/>
          </a:xfrm>
        </p:spPr>
        <p:txBody>
          <a:bodyPr/>
          <a:lstStyle/>
          <a:p>
            <a:r>
              <a:rPr lang="en-US" dirty="0"/>
              <a:t>Absolute Centralization Index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b="44333"/>
          <a:stretch/>
        </p:blipFill>
        <p:spPr bwMode="auto">
          <a:xfrm>
            <a:off x="71966" y="0"/>
            <a:ext cx="4457701" cy="491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1"/>
          <a:stretch/>
        </p:blipFill>
        <p:spPr bwMode="auto">
          <a:xfrm>
            <a:off x="5040068" y="1989666"/>
            <a:ext cx="4078111" cy="423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9781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Centralization, European Americans comparison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11678"/>
            <a:ext cx="73025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1513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Spatial Proximity Index/clustering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degree to which census tracts with a large percentage of a particular ethnic group are contiguous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753" y="2851810"/>
            <a:ext cx="4486825" cy="272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7508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111" y="438912"/>
            <a:ext cx="4665522" cy="577081"/>
          </a:xfrm>
        </p:spPr>
        <p:txBody>
          <a:bodyPr/>
          <a:lstStyle/>
          <a:p>
            <a:r>
              <a:rPr lang="en-US" dirty="0"/>
              <a:t>Spatial Proximity Index/clustering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5"/>
          <a:stretch/>
        </p:blipFill>
        <p:spPr bwMode="auto">
          <a:xfrm>
            <a:off x="4580855" y="1743317"/>
            <a:ext cx="4162778" cy="438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43849"/>
          <a:stretch/>
        </p:blipFill>
        <p:spPr bwMode="auto">
          <a:xfrm>
            <a:off x="118120" y="-1"/>
            <a:ext cx="3959991" cy="449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2940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Clustering, compared to European Americans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32" y="1486891"/>
            <a:ext cx="7411041" cy="46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1480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61" y="1233520"/>
            <a:ext cx="7386139" cy="483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203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Can measure Social Class or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Relatively little research on this, compared to ethnicity</a:t>
            </a:r>
          </a:p>
          <a:p>
            <a:pPr lvl="1"/>
            <a:r>
              <a:rPr lang="en-US" dirty="0"/>
              <a:t>What studies there are show that social class segregation has increased a little over the last part of the 20th century </a:t>
            </a:r>
          </a:p>
          <a:p>
            <a:pPr lvl="1"/>
            <a:r>
              <a:rPr lang="en-US" dirty="0"/>
              <a:t> In particular, has increased among ethnic minorities </a:t>
            </a:r>
          </a:p>
          <a:p>
            <a:r>
              <a:rPr lang="en-US" dirty="0"/>
              <a:t>Spatial concentration of poverty</a:t>
            </a:r>
          </a:p>
          <a:p>
            <a:pPr lvl="1"/>
            <a:r>
              <a:rPr lang="en-US" dirty="0"/>
              <a:t>Combination of unrelenting ethnic segregation and slightly increasing social class segregation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774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Measures of Residential Segregation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dimensions </a:t>
            </a:r>
          </a:p>
          <a:p>
            <a:pPr lvl="1"/>
            <a:r>
              <a:rPr lang="en-US" dirty="0"/>
              <a:t>Evenness/dissimilarity  </a:t>
            </a:r>
          </a:p>
          <a:p>
            <a:pPr lvl="1"/>
            <a:r>
              <a:rPr lang="en-US" dirty="0"/>
              <a:t>Exposure </a:t>
            </a:r>
          </a:p>
          <a:p>
            <a:pPr lvl="1"/>
            <a:r>
              <a:rPr lang="en-US" dirty="0"/>
              <a:t>Clustering</a:t>
            </a:r>
          </a:p>
          <a:p>
            <a:pPr lvl="1"/>
            <a:r>
              <a:rPr lang="en-US" dirty="0"/>
              <a:t>Concentration </a:t>
            </a:r>
          </a:p>
          <a:p>
            <a:pPr lvl="1"/>
            <a:r>
              <a:rPr lang="en-US" dirty="0"/>
              <a:t>Centralization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431B66-2D65-4398-A930-0D30EC9EE69D}" type="datetime1">
              <a:rPr lang="en-US" smtClean="0"/>
              <a:t>11/2/21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9624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Residential Segregation in public health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models only use evenness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1355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  <a:p>
            <a:endParaRPr lang="en-US" dirty="0"/>
          </a:p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445538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7708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DB5F-D53B-7C4C-B4CB-904988563EDC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657789" y="1149232"/>
            <a:ext cx="8089901" cy="55917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1400" dirty="0">
                <a:latin typeface="Garamond"/>
                <a:cs typeface="Garamond"/>
              </a:rPr>
              <a:t>Astone, Nan. 2009. “Urban Demography.” Retrieved (http://ocw.jhsph.edu/courses/PrinciplesPopulationChange/PDFs/PopChange-sec8_Astone.pdf).</a:t>
            </a:r>
          </a:p>
          <a:p>
            <a:pPr>
              <a:spcBef>
                <a:spcPts val="800"/>
              </a:spcBef>
            </a:pPr>
            <a:r>
              <a:rPr lang="en-US" sz="1400" dirty="0">
                <a:latin typeface="Garamond"/>
                <a:cs typeface="Garamond"/>
              </a:rPr>
              <a:t>Haub, Carl. 2009. “What Is a City? What Is Urbanization?” </a:t>
            </a:r>
            <a:r>
              <a:rPr lang="en-US" sz="1400" i="1" dirty="0">
                <a:latin typeface="Garamond"/>
                <a:cs typeface="Garamond"/>
              </a:rPr>
              <a:t>Population Reference Bureau</a:t>
            </a:r>
            <a:r>
              <a:rPr lang="en-US" sz="1400" dirty="0">
                <a:latin typeface="Garamond"/>
                <a:cs typeface="Garamond"/>
              </a:rPr>
              <a:t>. Retrieved (http://www.prb.org/Publications/Articles/2009/urbanization.aspx).</a:t>
            </a:r>
          </a:p>
          <a:p>
            <a:pPr>
              <a:spcBef>
                <a:spcPts val="800"/>
              </a:spcBef>
            </a:pPr>
            <a:r>
              <a:rPr lang="en-US" sz="1400" dirty="0">
                <a:latin typeface="Garamond"/>
                <a:cs typeface="Garamond"/>
              </a:rPr>
              <a:t>Fink, Günther, Isabel Günther, and Kenneth Hill. 2014. “Slum Residence and Child Health in Developing Countries.” </a:t>
            </a:r>
            <a:r>
              <a:rPr lang="en-US" sz="1400" i="1" dirty="0">
                <a:latin typeface="Garamond"/>
                <a:cs typeface="Garamond"/>
              </a:rPr>
              <a:t>Demography</a:t>
            </a:r>
            <a:r>
              <a:rPr lang="en-US" sz="1400" dirty="0">
                <a:latin typeface="Garamond"/>
                <a:cs typeface="Garamond"/>
              </a:rPr>
              <a:t> 51(4):1175–97.</a:t>
            </a:r>
          </a:p>
          <a:p>
            <a:pPr>
              <a:spcBef>
                <a:spcPts val="800"/>
              </a:spcBef>
            </a:pPr>
            <a:r>
              <a:rPr lang="en-US" sz="1400" dirty="0">
                <a:latin typeface="Garamond"/>
                <a:cs typeface="Garamond"/>
              </a:rPr>
              <a:t>Massey, Douglas S. and Nancy A. Denton. 1988. “The Dimensions of Residential Segregation.” </a:t>
            </a:r>
            <a:r>
              <a:rPr lang="en-US" sz="1400" i="1" dirty="0">
                <a:latin typeface="Garamond"/>
                <a:cs typeface="Garamond"/>
              </a:rPr>
              <a:t>Social Forces</a:t>
            </a:r>
            <a:r>
              <a:rPr lang="en-US" sz="1400" dirty="0">
                <a:latin typeface="Garamond"/>
                <a:cs typeface="Garamond"/>
              </a:rPr>
              <a:t> 67(2):281.</a:t>
            </a:r>
          </a:p>
          <a:p>
            <a:pPr>
              <a:spcBef>
                <a:spcPts val="800"/>
              </a:spcBef>
            </a:pPr>
            <a:r>
              <a:rPr lang="en-US" sz="1400" dirty="0">
                <a:latin typeface="Garamond"/>
                <a:cs typeface="Garamond"/>
              </a:rPr>
              <a:t>Matthews, Zoë et al. 2010. “Examining the ‘Urban Advantage’ in Maternal Health Care in Developing Countries.” </a:t>
            </a:r>
            <a:r>
              <a:rPr lang="en-US" sz="1400" i="1" dirty="0">
                <a:latin typeface="Garamond"/>
                <a:cs typeface="Garamond"/>
              </a:rPr>
              <a:t>PLoS Medicine</a:t>
            </a:r>
            <a:r>
              <a:rPr lang="en-US" sz="1400" dirty="0">
                <a:latin typeface="Garamond"/>
                <a:cs typeface="Garamond"/>
              </a:rPr>
              <a:t> 7(9):e1000327.</a:t>
            </a:r>
          </a:p>
          <a:p>
            <a:pPr>
              <a:spcBef>
                <a:spcPts val="800"/>
              </a:spcBef>
            </a:pPr>
            <a:r>
              <a:rPr lang="en-US" sz="1400" dirty="0">
                <a:latin typeface="Garamond"/>
                <a:cs typeface="Garamond"/>
              </a:rPr>
              <a:t>Montgomery, Mark R. 2009. </a:t>
            </a:r>
            <a:r>
              <a:rPr lang="en-US" sz="1400" i="1" dirty="0">
                <a:latin typeface="Garamond"/>
                <a:cs typeface="Garamond"/>
              </a:rPr>
              <a:t>Urban Poverty and Health in Developing Countries</a:t>
            </a:r>
            <a:r>
              <a:rPr lang="en-US" sz="1400" dirty="0">
                <a:latin typeface="Garamond"/>
                <a:cs typeface="Garamond"/>
              </a:rPr>
              <a:t>. Population Reference Bureau Washington, DC. Retrieved August 28, 2015 (http://www.prb.org/pdf09/64.2urbanization.pdf).</a:t>
            </a:r>
          </a:p>
          <a:p>
            <a:pPr>
              <a:spcBef>
                <a:spcPts val="800"/>
              </a:spcBef>
            </a:pPr>
            <a:r>
              <a:rPr lang="en-US" sz="1400" dirty="0">
                <a:latin typeface="Garamond"/>
                <a:cs typeface="Garamond"/>
              </a:rPr>
              <a:t>Montgomery, Mark R. and Alex C. Ezeh. 2005. “Urban Health in Developing Countries.” Pp. 317–60 in </a:t>
            </a:r>
            <a:r>
              <a:rPr lang="en-US" sz="1400" i="1" dirty="0">
                <a:latin typeface="Garamond"/>
                <a:cs typeface="Garamond"/>
              </a:rPr>
              <a:t>Handbook of Urban Health</a:t>
            </a:r>
            <a:r>
              <a:rPr lang="en-US" sz="1400" dirty="0">
                <a:latin typeface="Garamond"/>
                <a:cs typeface="Garamond"/>
              </a:rPr>
              <a:t>, edited by S. Galea and D. Vlahov. Springer US. Retrieved August 28, 2015 (http://link.springer.com.ucsf.idm.oclc.org/chapter/10.1007/0-387-25822-1_17).</a:t>
            </a:r>
          </a:p>
          <a:p>
            <a:pPr>
              <a:spcBef>
                <a:spcPts val="800"/>
              </a:spcBef>
            </a:pPr>
            <a:r>
              <a:rPr lang="en-US" sz="1400" dirty="0">
                <a:latin typeface="Garamond"/>
                <a:cs typeface="Garamond"/>
              </a:rPr>
              <a:t>Nolan, Laura B. 2015. “Slum Definitions in Urban India: Implications for the Measurement of Health Inequalities.” </a:t>
            </a:r>
            <a:r>
              <a:rPr lang="en-US" sz="1400" i="1" dirty="0">
                <a:latin typeface="Garamond"/>
                <a:cs typeface="Garamond"/>
              </a:rPr>
              <a:t>Population and Development Review</a:t>
            </a:r>
            <a:r>
              <a:rPr lang="en-US" sz="1400" dirty="0">
                <a:latin typeface="Garamond"/>
                <a:cs typeface="Garamond"/>
              </a:rPr>
              <a:t> 41(1):59–84.</a:t>
            </a:r>
          </a:p>
          <a:p>
            <a:pPr>
              <a:spcBef>
                <a:spcPts val="800"/>
              </a:spcBef>
            </a:pPr>
            <a:r>
              <a:rPr lang="en-US" sz="1400" dirty="0">
                <a:latin typeface="Garamond"/>
                <a:cs typeface="Garamond"/>
              </a:rPr>
              <a:t>United Nations Department of Economic and Social Affairs, Population Division. 2014. </a:t>
            </a:r>
            <a:r>
              <a:rPr lang="en-US" sz="1400" i="1" dirty="0">
                <a:latin typeface="Garamond"/>
                <a:cs typeface="Garamond"/>
              </a:rPr>
              <a:t>World Urbanization Prospects: The 2014 Revision : Highlights</a:t>
            </a:r>
            <a:r>
              <a:rPr lang="en-US" sz="1400" dirty="0">
                <a:latin typeface="Garamond"/>
                <a:cs typeface="Garamond"/>
              </a:rPr>
              <a:t>. United Nations. Retrieved (http://esa.un.org/unpd/wup/Highlights/WUP2014-Highlights.pdf).</a:t>
            </a:r>
          </a:p>
          <a:p>
            <a:pPr>
              <a:spcBef>
                <a:spcPts val="800"/>
              </a:spcBef>
            </a:pPr>
            <a:r>
              <a:rPr lang="en-US" sz="1400" dirty="0">
                <a:latin typeface="Garamond"/>
                <a:cs typeface="Garamond"/>
              </a:rPr>
              <a:t>Weeks, John R. 2008. </a:t>
            </a:r>
            <a:r>
              <a:rPr lang="en-US" sz="1400" i="1" dirty="0">
                <a:latin typeface="Garamond"/>
                <a:cs typeface="Garamond"/>
              </a:rPr>
              <a:t>Population: An Introduction to Concepts and Issues</a:t>
            </a:r>
            <a:r>
              <a:rPr lang="en-US" sz="1400" dirty="0">
                <a:latin typeface="Garamond"/>
                <a:cs typeface="Garamond"/>
              </a:rPr>
              <a:t>. 10th ed. Belmont, CA: Thompson-Wadsworth.</a:t>
            </a:r>
          </a:p>
          <a:p>
            <a:pPr marL="0" indent="0">
              <a:spcBef>
                <a:spcPts val="800"/>
              </a:spcBef>
              <a:buNone/>
            </a:pPr>
            <a:endParaRPr lang="en-US" sz="1400" dirty="0">
              <a:latin typeface="Garamond"/>
              <a:cs typeface="Garamond"/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US" sz="1400" dirty="0">
                <a:latin typeface="Garamond"/>
                <a:cs typeface="Garamon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4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Evenness/index of dissimilarity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295641"/>
            <a:ext cx="8325548" cy="4011502"/>
          </a:xfrm>
        </p:spPr>
        <p:txBody>
          <a:bodyPr/>
          <a:lstStyle/>
          <a:p>
            <a:r>
              <a:rPr lang="en-US" dirty="0"/>
              <a:t>The degree to which groups (e.g., ethnic groups) are evenly spread across the city </a:t>
            </a:r>
          </a:p>
          <a:p>
            <a:r>
              <a:rPr lang="en-US" dirty="0"/>
              <a:t>“How many people would have to move in order to make each census tract have the same distribution as the city as a whole?” </a:t>
            </a:r>
          </a:p>
          <a:p>
            <a:pPr marL="0" indent="0">
              <a:buNone/>
            </a:pPr>
            <a:r>
              <a:rPr lang="en-US" dirty="0"/>
              <a:t>Suppose: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baseline="-25000" dirty="0"/>
              <a:t>i   </a:t>
            </a:r>
            <a:r>
              <a:rPr lang="en-US" dirty="0"/>
              <a:t>= the black population of the i</a:t>
            </a:r>
            <a:r>
              <a:rPr lang="en-US" baseline="30000" dirty="0"/>
              <a:t>th</a:t>
            </a:r>
            <a:r>
              <a:rPr lang="en-US" dirty="0"/>
              <a:t> areal unit, e.g. census tract</a:t>
            </a:r>
          </a:p>
          <a:p>
            <a:pPr marL="0" indent="0">
              <a:buNone/>
            </a:pPr>
            <a:r>
              <a:rPr lang="en-US" dirty="0"/>
              <a:t> B  = the total black population of the large geographic entity               </a:t>
            </a:r>
          </a:p>
          <a:p>
            <a:pPr marL="0" indent="0">
              <a:buNone/>
            </a:pP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 = the white population of the  i</a:t>
            </a:r>
            <a:r>
              <a:rPr lang="en-US" baseline="30000" dirty="0"/>
              <a:t>th</a:t>
            </a:r>
            <a:r>
              <a:rPr lang="en-US" dirty="0"/>
              <a:t> area unit, e. g. census tract</a:t>
            </a:r>
          </a:p>
          <a:p>
            <a:pPr marL="0" indent="0">
              <a:buNone/>
            </a:pPr>
            <a:r>
              <a:rPr lang="en-US" dirty="0"/>
              <a:t>W = the total white population of the large geographic entity  </a:t>
            </a:r>
          </a:p>
          <a:p>
            <a:pPr marL="0" indent="0">
              <a:buNone/>
            </a:pPr>
            <a:r>
              <a:rPr lang="en-US" dirty="0"/>
              <a:t>The </a:t>
            </a:r>
            <a:r>
              <a:rPr lang="en-US" b="1" i="1" dirty="0"/>
              <a:t>index of dissimilarity </a:t>
            </a:r>
            <a:r>
              <a:rPr lang="en-US" dirty="0"/>
              <a:t>measuring the segregation of whites from blacks: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64" y="5525260"/>
            <a:ext cx="21971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150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548" y="438912"/>
            <a:ext cx="4504085" cy="577081"/>
          </a:xfrm>
        </p:spPr>
        <p:txBody>
          <a:bodyPr/>
          <a:lstStyle/>
          <a:p>
            <a:r>
              <a:rPr lang="en-US" dirty="0"/>
              <a:t>Evenness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 b="45120"/>
          <a:stretch/>
        </p:blipFill>
        <p:spPr bwMode="auto">
          <a:xfrm>
            <a:off x="98777" y="268110"/>
            <a:ext cx="4140771" cy="461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11"/>
          <a:stretch/>
        </p:blipFill>
        <p:spPr bwMode="auto">
          <a:xfrm>
            <a:off x="4600222" y="1330783"/>
            <a:ext cx="4424966" cy="492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0165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Evenness in US cities over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65" y="1271411"/>
            <a:ext cx="7567730" cy="46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04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Isolation/Exposure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182752"/>
            <a:ext cx="8325548" cy="4011502"/>
          </a:xfrm>
        </p:spPr>
        <p:txBody>
          <a:bodyPr/>
          <a:lstStyle/>
          <a:p>
            <a:r>
              <a:rPr lang="en-US" dirty="0"/>
              <a:t>Inverse of the probability that a person of one ethnic group shares a census tract with a person of a particular other ethnic group </a:t>
            </a:r>
          </a:p>
          <a:p>
            <a:pPr marL="0" indent="0">
              <a:buNone/>
            </a:pPr>
            <a:r>
              <a:rPr lang="en-US" dirty="0"/>
              <a:t>Assume: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 = the white population of a component part (like a census tracts) of the larger geographic entity 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= the total population of a component part of the larger geographic entity </a:t>
            </a:r>
          </a:p>
          <a:p>
            <a:pPr marL="0" indent="0">
              <a:buNone/>
            </a:pPr>
            <a:r>
              <a:rPr lang="en-US" dirty="0"/>
              <a:t> W</a:t>
            </a:r>
            <a:r>
              <a:rPr lang="en-US" baseline="-25000" dirty="0"/>
              <a:t>i</a:t>
            </a:r>
            <a:r>
              <a:rPr lang="en-US" dirty="0"/>
              <a:t> = the total white population of the larger geographic entity </a:t>
            </a:r>
          </a:p>
          <a:p>
            <a:pPr marL="0" indent="0">
              <a:buNone/>
            </a:pPr>
            <a:r>
              <a:rPr lang="en-US" dirty="0"/>
              <a:t> Then the </a:t>
            </a:r>
            <a:r>
              <a:rPr lang="en-US" b="1" i="1" dirty="0"/>
              <a:t>isolation index </a:t>
            </a:r>
            <a:r>
              <a:rPr lang="en-US" dirty="0"/>
              <a:t>for whites equals: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are summing all the components of the area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4700355"/>
            <a:ext cx="2190044" cy="11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265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889" y="438912"/>
            <a:ext cx="4820744" cy="577081"/>
          </a:xfrm>
        </p:spPr>
        <p:txBody>
          <a:bodyPr/>
          <a:lstStyle/>
          <a:p>
            <a:r>
              <a:rPr lang="en-US" dirty="0"/>
              <a:t>Isolation/Exposure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9" b="43325"/>
          <a:stretch/>
        </p:blipFill>
        <p:spPr bwMode="auto">
          <a:xfrm>
            <a:off x="178828" y="155221"/>
            <a:ext cx="3744061" cy="414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7"/>
          <a:stretch/>
        </p:blipFill>
        <p:spPr bwMode="auto">
          <a:xfrm>
            <a:off x="4670778" y="1802841"/>
            <a:ext cx="4176115" cy="434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2604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1047979"/>
          </a:xfrm>
        </p:spPr>
        <p:txBody>
          <a:bodyPr/>
          <a:lstStyle/>
          <a:p>
            <a:r>
              <a:rPr lang="en-US" dirty="0"/>
              <a:t>Exposure, compared to European Americans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69" y="1371600"/>
            <a:ext cx="7935949" cy="45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5983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dirty="0"/>
              <a:t>Delta Index/Concentration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proportion of geographic space occupied by census tracts with a large percentage of a particular ethnic group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t>11/2/21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200" y="3358444"/>
            <a:ext cx="4550856" cy="20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616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77110</TotalTime>
  <Words>942</Words>
  <Application>Microsoft Macintosh PowerPoint</Application>
  <PresentationFormat>On-screen Show (4:3)</PresentationFormat>
  <Paragraphs>122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Garamond</vt:lpstr>
      <vt:lpstr>Wingdings</vt:lpstr>
      <vt:lpstr>UCSF PPT Template</vt:lpstr>
      <vt:lpstr>UCSF PPT Template-Blue</vt:lpstr>
      <vt:lpstr>UCSF PPT Template-Blue Bar</vt:lpstr>
      <vt:lpstr> Segregation</vt:lpstr>
      <vt:lpstr>Measures of Residential Segregation</vt:lpstr>
      <vt:lpstr>Evenness/index of dissimilarity </vt:lpstr>
      <vt:lpstr>Evenness</vt:lpstr>
      <vt:lpstr>Evenness in US cities over time</vt:lpstr>
      <vt:lpstr>Isolation/Exposure</vt:lpstr>
      <vt:lpstr>Isolation/Exposure</vt:lpstr>
      <vt:lpstr>Exposure, compared to European Americans</vt:lpstr>
      <vt:lpstr>Delta Index/Concentration</vt:lpstr>
      <vt:lpstr>Delta Index/Concentration</vt:lpstr>
      <vt:lpstr>Concentration, compared to European Americans</vt:lpstr>
      <vt:lpstr>Absolute Centralization Index</vt:lpstr>
      <vt:lpstr>Absolute Centralization Index</vt:lpstr>
      <vt:lpstr>Centralization, European Americans comparison</vt:lpstr>
      <vt:lpstr>Spatial Proximity Index/clustering</vt:lpstr>
      <vt:lpstr>Spatial Proximity Index/clustering</vt:lpstr>
      <vt:lpstr>Clustering, compared to European Americans</vt:lpstr>
      <vt:lpstr>Today</vt:lpstr>
      <vt:lpstr>Can measure Social Class or Income</vt:lpstr>
      <vt:lpstr>Residential Segregation in public health research</vt:lpstr>
      <vt:lpstr>PowerPoint Presentation</vt:lpstr>
      <vt:lpstr>References</vt:lpstr>
    </vt:vector>
  </TitlesOfParts>
  <Company>UCSF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Christian, Canice</cp:lastModifiedBy>
  <cp:revision>507</cp:revision>
  <dcterms:created xsi:type="dcterms:W3CDTF">2012-05-07T17:59:34Z</dcterms:created>
  <dcterms:modified xsi:type="dcterms:W3CDTF">2021-11-02T18:23:27Z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