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4550" r:id="rId2"/>
  </p:sldMasterIdLst>
  <p:notesMasterIdLst>
    <p:notesMasterId r:id="rId44"/>
  </p:notesMasterIdLst>
  <p:sldIdLst>
    <p:sldId id="278" r:id="rId3"/>
    <p:sldId id="283" r:id="rId4"/>
    <p:sldId id="437" r:id="rId5"/>
    <p:sldId id="386" r:id="rId6"/>
    <p:sldId id="402" r:id="rId7"/>
    <p:sldId id="435" r:id="rId8"/>
    <p:sldId id="382" r:id="rId9"/>
    <p:sldId id="433" r:id="rId10"/>
    <p:sldId id="401" r:id="rId11"/>
    <p:sldId id="383" r:id="rId12"/>
    <p:sldId id="436" r:id="rId13"/>
    <p:sldId id="434" r:id="rId14"/>
    <p:sldId id="398" r:id="rId15"/>
    <p:sldId id="409" r:id="rId16"/>
    <p:sldId id="387" r:id="rId17"/>
    <p:sldId id="438" r:id="rId18"/>
    <p:sldId id="439" r:id="rId19"/>
    <p:sldId id="440" r:id="rId20"/>
    <p:sldId id="425" r:id="rId21"/>
    <p:sldId id="426" r:id="rId22"/>
    <p:sldId id="444" r:id="rId23"/>
    <p:sldId id="445" r:id="rId24"/>
    <p:sldId id="446" r:id="rId25"/>
    <p:sldId id="447" r:id="rId26"/>
    <p:sldId id="427" r:id="rId27"/>
    <p:sldId id="430" r:id="rId28"/>
    <p:sldId id="429" r:id="rId29"/>
    <p:sldId id="428" r:id="rId30"/>
    <p:sldId id="431" r:id="rId31"/>
    <p:sldId id="432" r:id="rId32"/>
    <p:sldId id="408" r:id="rId33"/>
    <p:sldId id="407" r:id="rId34"/>
    <p:sldId id="410" r:id="rId35"/>
    <p:sldId id="388" r:id="rId36"/>
    <p:sldId id="442" r:id="rId37"/>
    <p:sldId id="441" r:id="rId38"/>
    <p:sldId id="395" r:id="rId39"/>
    <p:sldId id="396" r:id="rId40"/>
    <p:sldId id="421" r:id="rId41"/>
    <p:sldId id="404" r:id="rId42"/>
    <p:sldId id="39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99FF"/>
    <a:srgbClr val="FFCC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03" autoAdjust="0"/>
    <p:restoredTop sz="84697" autoAdjust="0"/>
  </p:normalViewPr>
  <p:slideViewPr>
    <p:cSldViewPr snapToGrid="0" snapToObjects="1">
      <p:cViewPr>
        <p:scale>
          <a:sx n="79" d="100"/>
          <a:sy n="79" d="100"/>
        </p:scale>
        <p:origin x="2816" y="552"/>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95" d="100"/>
        <a:sy n="95" d="100"/>
      </p:scale>
      <p:origin x="0" y="0"/>
    </p:cViewPr>
  </p:sorterViewPr>
  <p:notesViewPr>
    <p:cSldViewPr snapToGrid="0" snapToObjects="1">
      <p:cViewPr varScale="1">
        <p:scale>
          <a:sx n="154" d="100"/>
          <a:sy n="154" d="100"/>
        </p:scale>
        <p:origin x="-605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C5A4F-567A-B04C-A8E4-9B4BA21D8B87}" type="datetimeFigureOut">
              <a:rPr lang="en-US" smtClean="0"/>
              <a:t>4/27/22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0955E-2D55-5645-9F86-E26668306B83}" type="slidenum">
              <a:rPr lang="en-US" smtClean="0"/>
              <a:t>‹#›</a:t>
            </a:fld>
            <a:endParaRPr lang="en-US"/>
          </a:p>
        </p:txBody>
      </p:sp>
    </p:spTree>
    <p:extLst>
      <p:ext uri="{BB962C8B-B14F-4D97-AF65-F5344CB8AC3E}">
        <p14:creationId xmlns:p14="http://schemas.microsoft.com/office/powerpoint/2010/main" val="40112567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BB38C-5AE7-1F48-9309-399DA3C5231D}" type="slidenum">
              <a:rPr lang="en-AU"/>
              <a:pPr/>
              <a:t>2</a:t>
            </a:fld>
            <a:endParaRPr lang="en-AU"/>
          </a:p>
        </p:txBody>
      </p:sp>
      <p:sp>
        <p:nvSpPr>
          <p:cNvPr id="485378"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 xmlns:ma14="http://schemas.microsoft.com/office/mac/drawingml/2011/main" val="1"/>
            </a:ext>
          </a:extLst>
        </p:spPr>
      </p:sp>
      <p:sp>
        <p:nvSpPr>
          <p:cNvPr id="485379" name="Rectangle 3"/>
          <p:cNvSpPr>
            <a:spLocks noGrp="1" noChangeArrowheads="1"/>
          </p:cNvSpPr>
          <p:nvPr>
            <p:ph type="body" idx="1"/>
          </p:nvPr>
        </p:nvSpPr>
        <p:spPr/>
        <p:txBody>
          <a:bodyPr/>
          <a:lstStyle/>
          <a:p>
            <a:r>
              <a:rPr lang="en-NZ" sz="1000" dirty="0"/>
              <a:t>In terms of the process:</a:t>
            </a:r>
          </a:p>
          <a:p>
            <a:endParaRPr lang="en-NZ" sz="1000" dirty="0"/>
          </a:p>
          <a:p>
            <a:r>
              <a:rPr lang="en-NZ" sz="1000" dirty="0"/>
              <a:t>Yellow – steps that are somewhat</a:t>
            </a:r>
            <a:r>
              <a:rPr lang="en-NZ" sz="1000" baseline="0" dirty="0"/>
              <a:t> different</a:t>
            </a:r>
          </a:p>
          <a:p>
            <a:r>
              <a:rPr lang="en-NZ" sz="1000" baseline="0" dirty="0"/>
              <a:t>Red – varies ALOT</a:t>
            </a:r>
            <a:endParaRPr lang="en-NZ" sz="1000" dirty="0"/>
          </a:p>
        </p:txBody>
      </p:sp>
    </p:spTree>
    <p:extLst>
      <p:ext uri="{BB962C8B-B14F-4D97-AF65-F5344CB8AC3E}">
        <p14:creationId xmlns:p14="http://schemas.microsoft.com/office/powerpoint/2010/main" val="280965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0955E-2D55-5645-9F86-E26668306B83}" type="slidenum">
              <a:rPr lang="en-US" smtClean="0"/>
              <a:t>31</a:t>
            </a:fld>
            <a:endParaRPr lang="en-US"/>
          </a:p>
        </p:txBody>
      </p:sp>
    </p:spTree>
    <p:extLst>
      <p:ext uri="{BB962C8B-B14F-4D97-AF65-F5344CB8AC3E}">
        <p14:creationId xmlns:p14="http://schemas.microsoft.com/office/powerpoint/2010/main" val="66287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0955E-2D55-5645-9F86-E26668306B83}" type="slidenum">
              <a:rPr lang="en-US" smtClean="0"/>
              <a:t>39</a:t>
            </a:fld>
            <a:endParaRPr lang="en-US"/>
          </a:p>
        </p:txBody>
      </p:sp>
    </p:spTree>
    <p:extLst>
      <p:ext uri="{BB962C8B-B14F-4D97-AF65-F5344CB8AC3E}">
        <p14:creationId xmlns:p14="http://schemas.microsoft.com/office/powerpoint/2010/main" val="67125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I will focus now on results for intervention reviews, but most of  this will generally hold true for other types</a:t>
            </a:r>
            <a:endParaRPr lang="en-US" dirty="0"/>
          </a:p>
          <a:p>
            <a:endParaRPr lang="en-US" dirty="0"/>
          </a:p>
        </p:txBody>
      </p:sp>
      <p:sp>
        <p:nvSpPr>
          <p:cNvPr id="4" name="Slide Number Placeholder 3"/>
          <p:cNvSpPr>
            <a:spLocks noGrp="1"/>
          </p:cNvSpPr>
          <p:nvPr>
            <p:ph type="sldNum" sz="quarter" idx="10"/>
          </p:nvPr>
        </p:nvSpPr>
        <p:spPr/>
        <p:txBody>
          <a:bodyPr/>
          <a:lstStyle/>
          <a:p>
            <a:fld id="{B070955E-2D55-5645-9F86-E26668306B83}" type="slidenum">
              <a:rPr lang="en-US" smtClean="0"/>
              <a:t>4</a:t>
            </a:fld>
            <a:endParaRPr lang="en-US"/>
          </a:p>
        </p:txBody>
      </p:sp>
    </p:spTree>
    <p:extLst>
      <p:ext uri="{BB962C8B-B14F-4D97-AF65-F5344CB8AC3E}">
        <p14:creationId xmlns:p14="http://schemas.microsoft.com/office/powerpoint/2010/main" val="328993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0955E-2D55-5645-9F86-E26668306B83}" type="slidenum">
              <a:rPr lang="en-US" smtClean="0"/>
              <a:t>8</a:t>
            </a:fld>
            <a:endParaRPr lang="en-US"/>
          </a:p>
        </p:txBody>
      </p:sp>
    </p:spTree>
    <p:extLst>
      <p:ext uri="{BB962C8B-B14F-4D97-AF65-F5344CB8AC3E}">
        <p14:creationId xmlns:p14="http://schemas.microsoft.com/office/powerpoint/2010/main" val="273530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0955E-2D55-5645-9F86-E26668306B83}" type="slidenum">
              <a:rPr lang="en-US" smtClean="0"/>
              <a:t>14</a:t>
            </a:fld>
            <a:endParaRPr lang="en-US"/>
          </a:p>
        </p:txBody>
      </p:sp>
    </p:spTree>
    <p:extLst>
      <p:ext uri="{BB962C8B-B14F-4D97-AF65-F5344CB8AC3E}">
        <p14:creationId xmlns:p14="http://schemas.microsoft.com/office/powerpoint/2010/main" val="371588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Cochrane handbook 15.3</a:t>
            </a:r>
          </a:p>
        </p:txBody>
      </p:sp>
      <p:sp>
        <p:nvSpPr>
          <p:cNvPr id="4" name="Slide Number Placeholder 3"/>
          <p:cNvSpPr>
            <a:spLocks noGrp="1"/>
          </p:cNvSpPr>
          <p:nvPr>
            <p:ph type="sldNum" sz="quarter" idx="5"/>
          </p:nvPr>
        </p:nvSpPr>
        <p:spPr/>
        <p:txBody>
          <a:bodyPr/>
          <a:lstStyle/>
          <a:p>
            <a:fld id="{B070955E-2D55-5645-9F86-E26668306B83}" type="slidenum">
              <a:rPr lang="en-US" smtClean="0"/>
              <a:t>19</a:t>
            </a:fld>
            <a:endParaRPr lang="en-US"/>
          </a:p>
        </p:txBody>
      </p:sp>
    </p:spTree>
    <p:extLst>
      <p:ext uri="{BB962C8B-B14F-4D97-AF65-F5344CB8AC3E}">
        <p14:creationId xmlns:p14="http://schemas.microsoft.com/office/powerpoint/2010/main" val="167232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Cochrane handbook 15.3</a:t>
            </a:r>
          </a:p>
          <a:p>
            <a:endParaRPr lang="en-US" dirty="0"/>
          </a:p>
        </p:txBody>
      </p:sp>
      <p:sp>
        <p:nvSpPr>
          <p:cNvPr id="4" name="Slide Number Placeholder 3"/>
          <p:cNvSpPr>
            <a:spLocks noGrp="1"/>
          </p:cNvSpPr>
          <p:nvPr>
            <p:ph type="sldNum" sz="quarter" idx="5"/>
          </p:nvPr>
        </p:nvSpPr>
        <p:spPr/>
        <p:txBody>
          <a:bodyPr/>
          <a:lstStyle/>
          <a:p>
            <a:fld id="{B070955E-2D55-5645-9F86-E26668306B83}" type="slidenum">
              <a:rPr lang="en-US" smtClean="0"/>
              <a:t>20</a:t>
            </a:fld>
            <a:endParaRPr lang="en-US"/>
          </a:p>
        </p:txBody>
      </p:sp>
    </p:spTree>
    <p:extLst>
      <p:ext uri="{BB962C8B-B14F-4D97-AF65-F5344CB8AC3E}">
        <p14:creationId xmlns:p14="http://schemas.microsoft.com/office/powerpoint/2010/main" val="97666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Cochrane handbook 15.4</a:t>
            </a:r>
          </a:p>
          <a:p>
            <a:endParaRPr lang="en-US" dirty="0"/>
          </a:p>
        </p:txBody>
      </p:sp>
      <p:sp>
        <p:nvSpPr>
          <p:cNvPr id="4" name="Slide Number Placeholder 3"/>
          <p:cNvSpPr>
            <a:spLocks noGrp="1"/>
          </p:cNvSpPr>
          <p:nvPr>
            <p:ph type="sldNum" sz="quarter" idx="5"/>
          </p:nvPr>
        </p:nvSpPr>
        <p:spPr/>
        <p:txBody>
          <a:bodyPr/>
          <a:lstStyle/>
          <a:p>
            <a:fld id="{B070955E-2D55-5645-9F86-E26668306B83}" type="slidenum">
              <a:rPr lang="en-US" smtClean="0"/>
              <a:t>25</a:t>
            </a:fld>
            <a:endParaRPr lang="en-US"/>
          </a:p>
        </p:txBody>
      </p:sp>
    </p:spTree>
    <p:extLst>
      <p:ext uri="{BB962C8B-B14F-4D97-AF65-F5344CB8AC3E}">
        <p14:creationId xmlns:p14="http://schemas.microsoft.com/office/powerpoint/2010/main" val="137015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Cochrane handbook 15.5</a:t>
            </a:r>
          </a:p>
          <a:p>
            <a:endParaRPr lang="en-US" dirty="0"/>
          </a:p>
        </p:txBody>
      </p:sp>
      <p:sp>
        <p:nvSpPr>
          <p:cNvPr id="4" name="Slide Number Placeholder 3"/>
          <p:cNvSpPr>
            <a:spLocks noGrp="1"/>
          </p:cNvSpPr>
          <p:nvPr>
            <p:ph type="sldNum" sz="quarter" idx="5"/>
          </p:nvPr>
        </p:nvSpPr>
        <p:spPr/>
        <p:txBody>
          <a:bodyPr/>
          <a:lstStyle/>
          <a:p>
            <a:fld id="{B070955E-2D55-5645-9F86-E26668306B83}" type="slidenum">
              <a:rPr lang="en-US" smtClean="0"/>
              <a:t>27</a:t>
            </a:fld>
            <a:endParaRPr lang="en-US"/>
          </a:p>
        </p:txBody>
      </p:sp>
    </p:spTree>
    <p:extLst>
      <p:ext uri="{BB962C8B-B14F-4D97-AF65-F5344CB8AC3E}">
        <p14:creationId xmlns:p14="http://schemas.microsoft.com/office/powerpoint/2010/main" val="125052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Cochrane handbook 15.5</a:t>
            </a:r>
          </a:p>
          <a:p>
            <a:endParaRPr lang="en-US" dirty="0"/>
          </a:p>
        </p:txBody>
      </p:sp>
      <p:sp>
        <p:nvSpPr>
          <p:cNvPr id="4" name="Slide Number Placeholder 3"/>
          <p:cNvSpPr>
            <a:spLocks noGrp="1"/>
          </p:cNvSpPr>
          <p:nvPr>
            <p:ph type="sldNum" sz="quarter" idx="5"/>
          </p:nvPr>
        </p:nvSpPr>
        <p:spPr/>
        <p:txBody>
          <a:bodyPr/>
          <a:lstStyle/>
          <a:p>
            <a:fld id="{B070955E-2D55-5645-9F86-E26668306B83}" type="slidenum">
              <a:rPr lang="en-US" smtClean="0"/>
              <a:t>28</a:t>
            </a:fld>
            <a:endParaRPr lang="en-US"/>
          </a:p>
        </p:txBody>
      </p:sp>
    </p:spTree>
    <p:extLst>
      <p:ext uri="{BB962C8B-B14F-4D97-AF65-F5344CB8AC3E}">
        <p14:creationId xmlns:p14="http://schemas.microsoft.com/office/powerpoint/2010/main" val="81191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417822-12B3-AD4C-8C29-1F632553333B}"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34E3E-9BEB-E346-90FD-19FA4B84F1D5}" type="slidenum">
              <a:rPr lang="en-US" smtClean="0"/>
              <a:t>‹#›</a:t>
            </a:fld>
            <a:endParaRPr lang="en-US"/>
          </a:p>
        </p:txBody>
      </p:sp>
    </p:spTree>
    <p:extLst>
      <p:ext uri="{BB962C8B-B14F-4D97-AF65-F5344CB8AC3E}">
        <p14:creationId xmlns:p14="http://schemas.microsoft.com/office/powerpoint/2010/main" val="79303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17822-12B3-AD4C-8C29-1F632553333B}"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34E3E-9BEB-E346-90FD-19FA4B84F1D5}" type="slidenum">
              <a:rPr lang="en-US" smtClean="0"/>
              <a:t>‹#›</a:t>
            </a:fld>
            <a:endParaRPr lang="en-US"/>
          </a:p>
        </p:txBody>
      </p:sp>
    </p:spTree>
    <p:extLst>
      <p:ext uri="{BB962C8B-B14F-4D97-AF65-F5344CB8AC3E}">
        <p14:creationId xmlns:p14="http://schemas.microsoft.com/office/powerpoint/2010/main" val="330050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17822-12B3-AD4C-8C29-1F632553333B}"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34E3E-9BEB-E346-90FD-19FA4B84F1D5}" type="slidenum">
              <a:rPr lang="en-US" smtClean="0"/>
              <a:t>‹#›</a:t>
            </a:fld>
            <a:endParaRPr lang="en-US"/>
          </a:p>
        </p:txBody>
      </p:sp>
    </p:spTree>
    <p:extLst>
      <p:ext uri="{BB962C8B-B14F-4D97-AF65-F5344CB8AC3E}">
        <p14:creationId xmlns:p14="http://schemas.microsoft.com/office/powerpoint/2010/main" val="152775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D22610-5B3A-4642-99B0-536A5FAD9F8C}"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22610-5B3A-4642-99B0-536A5FAD9F8C}"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3C70B-0213-174F-836F-505C55DA4C5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D22610-5B3A-4642-99B0-536A5FAD9F8C}"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D22610-5B3A-4642-99B0-536A5FAD9F8C}" type="datetimeFigureOut">
              <a:rPr lang="en-US" smtClean="0"/>
              <a:t>4/27/22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3C70B-0213-174F-836F-505C55DA4C5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D22610-5B3A-4642-99B0-536A5FAD9F8C}" type="datetimeFigureOut">
              <a:rPr lang="en-US" smtClean="0"/>
              <a:t>4/27/22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83C70B-0213-174F-836F-505C55DA4C5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D22610-5B3A-4642-99B0-536A5FAD9F8C}" type="datetimeFigureOut">
              <a:rPr lang="en-US" smtClean="0"/>
              <a:t>4/27/22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3C70B-0213-174F-836F-505C55DA4C5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22610-5B3A-4642-99B0-536A5FAD9F8C}" type="datetimeFigureOut">
              <a:rPr lang="en-US" smtClean="0"/>
              <a:t>4/27/22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3C70B-0213-174F-836F-505C55DA4C5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D22610-5B3A-4642-99B0-536A5FAD9F8C}" type="datetimeFigureOut">
              <a:rPr lang="en-US" smtClean="0"/>
              <a:t>4/27/22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3C70B-0213-174F-836F-505C55DA4C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50"/>
            <a:ext cx="8229600" cy="1143000"/>
          </a:xfrm>
        </p:spPr>
        <p:txBody>
          <a:bodyPr/>
          <a:lstStyle/>
          <a:p>
            <a:r>
              <a:rPr lang="en-US"/>
              <a:t>Click to edit Master title style</a:t>
            </a:r>
          </a:p>
        </p:txBody>
      </p:sp>
      <p:sp>
        <p:nvSpPr>
          <p:cNvPr id="3" name="Content Placeholder 2"/>
          <p:cNvSpPr>
            <a:spLocks noGrp="1"/>
          </p:cNvSpPr>
          <p:nvPr>
            <p:ph idx="1"/>
          </p:nvPr>
        </p:nvSpPr>
        <p:spPr>
          <a:xfrm>
            <a:off x="457200" y="144071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17822-12B3-AD4C-8C29-1F632553333B}"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34E3E-9BEB-E346-90FD-19FA4B84F1D5}" type="slidenum">
              <a:rPr lang="en-US" smtClean="0"/>
              <a:t>‹#›</a:t>
            </a:fld>
            <a:endParaRPr lang="en-US"/>
          </a:p>
        </p:txBody>
      </p:sp>
    </p:spTree>
    <p:extLst>
      <p:ext uri="{BB962C8B-B14F-4D97-AF65-F5344CB8AC3E}">
        <p14:creationId xmlns:p14="http://schemas.microsoft.com/office/powerpoint/2010/main" val="2115361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D22610-5B3A-4642-99B0-536A5FAD9F8C}" type="datetimeFigureOut">
              <a:rPr lang="en-US" smtClean="0"/>
              <a:t>4/27/22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3C70B-0213-174F-836F-505C55DA4C5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D22610-5B3A-4642-99B0-536A5FAD9F8C}"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3C70B-0213-174F-836F-505C55DA4C5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22610-5B3A-4642-99B0-536A5FAD9F8C}"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3C70B-0213-174F-836F-505C55DA4C5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AU"/>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AU"/>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00E2A3B-AC10-674A-9B18-099A891350C6}" type="slidenum">
              <a:rPr lang="en-AU"/>
              <a:pPr/>
              <a:t>‹#›</a:t>
            </a:fld>
            <a:endParaRPr lang="en-AU"/>
          </a:p>
        </p:txBody>
      </p:sp>
    </p:spTree>
    <p:extLst>
      <p:ext uri="{BB962C8B-B14F-4D97-AF65-F5344CB8AC3E}">
        <p14:creationId xmlns:p14="http://schemas.microsoft.com/office/powerpoint/2010/main" val="122404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17822-12B3-AD4C-8C29-1F632553333B}"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34E3E-9BEB-E346-90FD-19FA4B84F1D5}" type="slidenum">
              <a:rPr lang="en-US" smtClean="0"/>
              <a:t>‹#›</a:t>
            </a:fld>
            <a:endParaRPr lang="en-US"/>
          </a:p>
        </p:txBody>
      </p:sp>
    </p:spTree>
    <p:extLst>
      <p:ext uri="{BB962C8B-B14F-4D97-AF65-F5344CB8AC3E}">
        <p14:creationId xmlns:p14="http://schemas.microsoft.com/office/powerpoint/2010/main" val="545202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417822-12B3-AD4C-8C29-1F632553333B}" type="datetimeFigureOut">
              <a:rPr lang="en-US" smtClean="0"/>
              <a:t>4/27/22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34E3E-9BEB-E346-90FD-19FA4B84F1D5}" type="slidenum">
              <a:rPr lang="en-US" smtClean="0"/>
              <a:t>‹#›</a:t>
            </a:fld>
            <a:endParaRPr lang="en-US"/>
          </a:p>
        </p:txBody>
      </p:sp>
    </p:spTree>
    <p:extLst>
      <p:ext uri="{BB962C8B-B14F-4D97-AF65-F5344CB8AC3E}">
        <p14:creationId xmlns:p14="http://schemas.microsoft.com/office/powerpoint/2010/main" val="170326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417822-12B3-AD4C-8C29-1F632553333B}" type="datetimeFigureOut">
              <a:rPr lang="en-US" smtClean="0"/>
              <a:t>4/27/22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34E3E-9BEB-E346-90FD-19FA4B84F1D5}" type="slidenum">
              <a:rPr lang="en-US" smtClean="0"/>
              <a:t>‹#›</a:t>
            </a:fld>
            <a:endParaRPr lang="en-US"/>
          </a:p>
        </p:txBody>
      </p:sp>
    </p:spTree>
    <p:extLst>
      <p:ext uri="{BB962C8B-B14F-4D97-AF65-F5344CB8AC3E}">
        <p14:creationId xmlns:p14="http://schemas.microsoft.com/office/powerpoint/2010/main" val="159510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417822-12B3-AD4C-8C29-1F632553333B}" type="datetimeFigureOut">
              <a:rPr lang="en-US" smtClean="0"/>
              <a:t>4/27/22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34E3E-9BEB-E346-90FD-19FA4B84F1D5}" type="slidenum">
              <a:rPr lang="en-US" smtClean="0"/>
              <a:t>‹#›</a:t>
            </a:fld>
            <a:endParaRPr lang="en-US"/>
          </a:p>
        </p:txBody>
      </p:sp>
    </p:spTree>
    <p:extLst>
      <p:ext uri="{BB962C8B-B14F-4D97-AF65-F5344CB8AC3E}">
        <p14:creationId xmlns:p14="http://schemas.microsoft.com/office/powerpoint/2010/main" val="210708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17822-12B3-AD4C-8C29-1F632553333B}" type="datetimeFigureOut">
              <a:rPr lang="en-US" smtClean="0"/>
              <a:t>4/27/22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34E3E-9BEB-E346-90FD-19FA4B84F1D5}" type="slidenum">
              <a:rPr lang="en-US" smtClean="0"/>
              <a:t>‹#›</a:t>
            </a:fld>
            <a:endParaRPr lang="en-US"/>
          </a:p>
        </p:txBody>
      </p:sp>
    </p:spTree>
    <p:extLst>
      <p:ext uri="{BB962C8B-B14F-4D97-AF65-F5344CB8AC3E}">
        <p14:creationId xmlns:p14="http://schemas.microsoft.com/office/powerpoint/2010/main" val="223400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17822-12B3-AD4C-8C29-1F632553333B}" type="datetimeFigureOut">
              <a:rPr lang="en-US" smtClean="0"/>
              <a:t>4/27/22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34E3E-9BEB-E346-90FD-19FA4B84F1D5}" type="slidenum">
              <a:rPr lang="en-US" smtClean="0"/>
              <a:t>‹#›</a:t>
            </a:fld>
            <a:endParaRPr lang="en-US"/>
          </a:p>
        </p:txBody>
      </p:sp>
    </p:spTree>
    <p:extLst>
      <p:ext uri="{BB962C8B-B14F-4D97-AF65-F5344CB8AC3E}">
        <p14:creationId xmlns:p14="http://schemas.microsoft.com/office/powerpoint/2010/main" val="147167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17822-12B3-AD4C-8C29-1F632553333B}" type="datetimeFigureOut">
              <a:rPr lang="en-US" smtClean="0"/>
              <a:t>4/27/22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34E3E-9BEB-E346-90FD-19FA4B84F1D5}" type="slidenum">
              <a:rPr lang="en-US" smtClean="0"/>
              <a:t>‹#›</a:t>
            </a:fld>
            <a:endParaRPr lang="en-US"/>
          </a:p>
        </p:txBody>
      </p:sp>
    </p:spTree>
    <p:extLst>
      <p:ext uri="{BB962C8B-B14F-4D97-AF65-F5344CB8AC3E}">
        <p14:creationId xmlns:p14="http://schemas.microsoft.com/office/powerpoint/2010/main" val="133627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17822-12B3-AD4C-8C29-1F632553333B}" type="datetimeFigureOut">
              <a:rPr lang="en-US" smtClean="0"/>
              <a:t>4/27/22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34E3E-9BEB-E346-90FD-19FA4B84F1D5}" type="slidenum">
              <a:rPr lang="en-US" smtClean="0"/>
              <a:t>‹#›</a:t>
            </a:fld>
            <a:endParaRPr lang="en-US"/>
          </a:p>
        </p:txBody>
      </p:sp>
    </p:spTree>
    <p:extLst>
      <p:ext uri="{BB962C8B-B14F-4D97-AF65-F5344CB8AC3E}">
        <p14:creationId xmlns:p14="http://schemas.microsoft.com/office/powerpoint/2010/main" val="3875503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17822-12B3-AD4C-8C29-1F632553333B}" type="datetimeFigureOut">
              <a:rPr lang="en-US" smtClean="0"/>
              <a:t>4/27/22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34E3E-9BEB-E346-90FD-19FA4B84F1D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image" Target="../media/image19.tif"/><Relationship Id="rId1" Type="http://schemas.openxmlformats.org/officeDocument/2006/relationships/slideLayout" Target="../slideLayouts/slideLayout18.xml"/><Relationship Id="rId4" Type="http://schemas.openxmlformats.org/officeDocument/2006/relationships/image" Target="../media/image21.tif"/></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1"/>
            <a:ext cx="7772400" cy="2686050"/>
          </a:xfrm>
        </p:spPr>
        <p:txBody>
          <a:bodyPr>
            <a:normAutofit/>
          </a:bodyPr>
          <a:lstStyle/>
          <a:p>
            <a:r>
              <a:rPr lang="en-US" sz="4400" b="1" dirty="0"/>
              <a:t>Systematic Reviews</a:t>
            </a:r>
            <a:br>
              <a:rPr lang="en-US" sz="4400" b="1" dirty="0"/>
            </a:br>
            <a:r>
              <a:rPr lang="en-US" sz="4400" b="1" dirty="0"/>
              <a:t>(PI-214)</a:t>
            </a:r>
          </a:p>
        </p:txBody>
      </p:sp>
      <p:sp>
        <p:nvSpPr>
          <p:cNvPr id="3" name="Subtitle 2"/>
          <p:cNvSpPr>
            <a:spLocks noGrp="1"/>
          </p:cNvSpPr>
          <p:nvPr>
            <p:ph type="subTitle" idx="1"/>
          </p:nvPr>
        </p:nvSpPr>
        <p:spPr>
          <a:xfrm>
            <a:off x="203199" y="3490414"/>
            <a:ext cx="8635999" cy="2340429"/>
          </a:xfrm>
        </p:spPr>
        <p:txBody>
          <a:bodyPr>
            <a:noAutofit/>
          </a:bodyPr>
          <a:lstStyle/>
          <a:p>
            <a:br>
              <a:rPr lang="en-US" b="1" dirty="0">
                <a:solidFill>
                  <a:srgbClr val="3399FF"/>
                </a:solidFill>
              </a:rPr>
            </a:br>
            <a:r>
              <a:rPr lang="en-US" b="1" dirty="0">
                <a:solidFill>
                  <a:srgbClr val="FFC000"/>
                </a:solidFill>
              </a:rPr>
              <a:t>Module 5-B: Reporting and interpreting systematic review findings</a:t>
            </a:r>
            <a:endParaRPr lang="en-US" sz="2000" dirty="0">
              <a:solidFill>
                <a:schemeClr val="tx1"/>
              </a:solidFill>
            </a:endParaRPr>
          </a:p>
        </p:txBody>
      </p:sp>
    </p:spTree>
    <p:extLst>
      <p:ext uri="{BB962C8B-B14F-4D97-AF65-F5344CB8AC3E}">
        <p14:creationId xmlns:p14="http://schemas.microsoft.com/office/powerpoint/2010/main" val="621531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a:t>Descriptive analysis : Characteristic of included studies </a:t>
            </a:r>
          </a:p>
        </p:txBody>
      </p:sp>
      <p:sp>
        <p:nvSpPr>
          <p:cNvPr id="3" name="Content Placeholder 2"/>
          <p:cNvSpPr>
            <a:spLocks noGrp="1"/>
          </p:cNvSpPr>
          <p:nvPr>
            <p:ph idx="1"/>
          </p:nvPr>
        </p:nvSpPr>
        <p:spPr>
          <a:xfrm>
            <a:off x="159657" y="1335314"/>
            <a:ext cx="8984343" cy="5254172"/>
          </a:xfrm>
        </p:spPr>
        <p:txBody>
          <a:bodyPr>
            <a:normAutofit/>
          </a:bodyPr>
          <a:lstStyle/>
          <a:p>
            <a:r>
              <a:rPr lang="en-US" sz="3000" dirty="0"/>
              <a:t>Brief listing of all included studies and their respective settings</a:t>
            </a:r>
          </a:p>
          <a:p>
            <a:r>
              <a:rPr lang="en-US" sz="3000" dirty="0"/>
              <a:t>Succinctly describe each study’s population, intervention, setting , follow-up period, other key extracted data</a:t>
            </a:r>
          </a:p>
          <a:p>
            <a:pPr lvl="1"/>
            <a:r>
              <a:rPr lang="en-US" sz="2600" dirty="0"/>
              <a:t>“Characteristics of included studies” table</a:t>
            </a:r>
          </a:p>
        </p:txBody>
      </p:sp>
    </p:spTree>
    <p:extLst>
      <p:ext uri="{BB962C8B-B14F-4D97-AF65-F5344CB8AC3E}">
        <p14:creationId xmlns:p14="http://schemas.microsoft.com/office/powerpoint/2010/main" val="84766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BC371851-E0A3-5E42-A911-A894555FF64D}"/>
              </a:ext>
            </a:extLst>
          </p:cNvPr>
          <p:cNvPicPr>
            <a:picLocks noChangeAspect="1"/>
          </p:cNvPicPr>
          <p:nvPr/>
        </p:nvPicPr>
        <p:blipFill>
          <a:blip r:embed="rId2"/>
          <a:stretch>
            <a:fillRect/>
          </a:stretch>
        </p:blipFill>
        <p:spPr>
          <a:xfrm>
            <a:off x="0" y="792238"/>
            <a:ext cx="9144000" cy="5273524"/>
          </a:xfrm>
          <a:prstGeom prst="rect">
            <a:avLst/>
          </a:prstGeom>
        </p:spPr>
      </p:pic>
    </p:spTree>
    <p:extLst>
      <p:ext uri="{BB962C8B-B14F-4D97-AF65-F5344CB8AC3E}">
        <p14:creationId xmlns:p14="http://schemas.microsoft.com/office/powerpoint/2010/main" val="170833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069"/>
            <a:ext cx="8229600" cy="1143000"/>
          </a:xfrm>
        </p:spPr>
        <p:txBody>
          <a:bodyPr>
            <a:normAutofit/>
          </a:bodyPr>
          <a:lstStyle/>
          <a:p>
            <a:r>
              <a:rPr lang="en-US" sz="4000" dirty="0"/>
              <a:t>Example: Study characteristics</a:t>
            </a:r>
          </a:p>
        </p:txBody>
      </p:sp>
      <p:pic>
        <p:nvPicPr>
          <p:cNvPr id="7" name="Picture 6" descr="Text, letter&#10;&#10;Description automatically generated">
            <a:extLst>
              <a:ext uri="{FF2B5EF4-FFF2-40B4-BE49-F238E27FC236}">
                <a16:creationId xmlns:a16="http://schemas.microsoft.com/office/drawing/2014/main" id="{4F8D5469-9883-3A4A-A5E2-FC119DDEC352}"/>
              </a:ext>
            </a:extLst>
          </p:cNvPr>
          <p:cNvPicPr>
            <a:picLocks noChangeAspect="1"/>
          </p:cNvPicPr>
          <p:nvPr/>
        </p:nvPicPr>
        <p:blipFill>
          <a:blip r:embed="rId2"/>
          <a:stretch>
            <a:fillRect/>
          </a:stretch>
        </p:blipFill>
        <p:spPr>
          <a:xfrm>
            <a:off x="286679" y="1184274"/>
            <a:ext cx="8705472" cy="4652645"/>
          </a:xfrm>
          <a:prstGeom prst="rect">
            <a:avLst/>
          </a:prstGeom>
        </p:spPr>
      </p:pic>
    </p:spTree>
    <p:extLst>
      <p:ext uri="{BB962C8B-B14F-4D97-AF65-F5344CB8AC3E}">
        <p14:creationId xmlns:p14="http://schemas.microsoft.com/office/powerpoint/2010/main" val="81275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069"/>
            <a:ext cx="8229600" cy="1143000"/>
          </a:xfrm>
        </p:spPr>
        <p:txBody>
          <a:bodyPr>
            <a:normAutofit/>
          </a:bodyPr>
          <a:lstStyle/>
          <a:p>
            <a:r>
              <a:rPr lang="en-US" sz="4000" dirty="0"/>
              <a:t>Example 2: Study characteristics</a:t>
            </a:r>
          </a:p>
        </p:txBody>
      </p:sp>
      <p:sp>
        <p:nvSpPr>
          <p:cNvPr id="3" name="Content Placeholder 2"/>
          <p:cNvSpPr>
            <a:spLocks noGrp="1"/>
          </p:cNvSpPr>
          <p:nvPr>
            <p:ph idx="1"/>
          </p:nvPr>
        </p:nvSpPr>
        <p:spPr>
          <a:xfrm>
            <a:off x="191386" y="1072055"/>
            <a:ext cx="8810724" cy="5533697"/>
          </a:xfrm>
        </p:spPr>
        <p:txBody>
          <a:bodyPr>
            <a:noAutofit/>
          </a:bodyPr>
          <a:lstStyle/>
          <a:p>
            <a:pPr marL="0" indent="0">
              <a:buNone/>
            </a:pPr>
            <a:r>
              <a:rPr lang="en-US" sz="2000" dirty="0"/>
              <a:t>The trials were conducted in Australia, Belgium, Canada, France, Germany, Hungary, Italy, The Netherlands, Romania, Spain, Russia, the United Kingdom and the United States. Overall, there were 934 participants. </a:t>
            </a:r>
          </a:p>
          <a:p>
            <a:pPr marL="0" indent="0">
              <a:buNone/>
            </a:pPr>
            <a:r>
              <a:rPr lang="en-US" sz="2000" dirty="0"/>
              <a:t>The first trial (SPRING-1) was a four-arm Phase </a:t>
            </a:r>
            <a:r>
              <a:rPr lang="en-US" sz="2000" dirty="0" err="1"/>
              <a:t>IIb</a:t>
            </a:r>
            <a:r>
              <a:rPr lang="en-US" sz="2000" dirty="0"/>
              <a:t> trial that compared DTG + ABC + 3TC (N=17) or DTG + TDF + FTC (N=34) with EFV + either ABC + 3TC (N=16) or TDF + FTC (N=34) [9, 20]. The other was a Phase III multicenter trial (SINGLE) that compared DTG + ABC + 3TC with EFV + ABC + 3TC in 833 ART- naïve patients [11,21-23].  SPRING-1 contributed 51 patients to the DTG arm and 50 to the EFV arm; SINGLE contributed 414 to the DTG arm and 419 to the EFV arm.</a:t>
            </a:r>
          </a:p>
          <a:p>
            <a:pPr marL="0" indent="0">
              <a:buNone/>
            </a:pPr>
            <a:r>
              <a:rPr lang="en-US" sz="2000" dirty="0"/>
              <a:t>The primary endpoint of these two studies was viral suppression to &lt;50 copies/mL at 48, 96 and 144 weeks.</a:t>
            </a:r>
          </a:p>
        </p:txBody>
      </p:sp>
    </p:spTree>
    <p:extLst>
      <p:ext uri="{BB962C8B-B14F-4D97-AF65-F5344CB8AC3E}">
        <p14:creationId xmlns:p14="http://schemas.microsoft.com/office/powerpoint/2010/main" val="261063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32" y="457200"/>
            <a:ext cx="8570068" cy="1143000"/>
          </a:xfrm>
        </p:spPr>
        <p:txBody>
          <a:bodyPr>
            <a:normAutofit/>
          </a:bodyPr>
          <a:lstStyle/>
          <a:p>
            <a:r>
              <a:rPr lang="en-US" sz="4400" dirty="0"/>
              <a:t>Results of individual primary studies</a:t>
            </a:r>
          </a:p>
        </p:txBody>
      </p:sp>
      <p:sp>
        <p:nvSpPr>
          <p:cNvPr id="3" name="Content Placeholder 2"/>
          <p:cNvSpPr>
            <a:spLocks noGrp="1"/>
          </p:cNvSpPr>
          <p:nvPr>
            <p:ph idx="1"/>
          </p:nvPr>
        </p:nvSpPr>
        <p:spPr>
          <a:xfrm>
            <a:off x="204281" y="1147864"/>
            <a:ext cx="8482519" cy="5350213"/>
          </a:xfrm>
        </p:spPr>
        <p:txBody>
          <a:bodyPr>
            <a:normAutofit fontScale="85000" lnSpcReduction="10000"/>
          </a:bodyPr>
          <a:lstStyle/>
          <a:p>
            <a:r>
              <a:rPr lang="en-US" dirty="0"/>
              <a:t>In addition to tabular form, reviews sometimes report (narratively) the key results of individual primary studies , before moving on to meta-analysis (if any) and narrative synthesis of the evidence.</a:t>
            </a:r>
          </a:p>
          <a:p>
            <a:r>
              <a:rPr lang="en-US" dirty="0"/>
              <a:t>Given word count constraints in many journals, it may be preferable to present individual study results within the context of the evidence synthesis or when data can not be combined.</a:t>
            </a:r>
          </a:p>
        </p:txBody>
      </p:sp>
    </p:spTree>
    <p:extLst>
      <p:ext uri="{BB962C8B-B14F-4D97-AF65-F5344CB8AC3E}">
        <p14:creationId xmlns:p14="http://schemas.microsoft.com/office/powerpoint/2010/main" val="24651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457"/>
            <a:ext cx="8229600" cy="1143000"/>
          </a:xfrm>
        </p:spPr>
        <p:txBody>
          <a:bodyPr/>
          <a:lstStyle/>
          <a:p>
            <a:r>
              <a:rPr lang="en-US" dirty="0"/>
              <a:t>Evidence synthesis</a:t>
            </a:r>
          </a:p>
        </p:txBody>
      </p:sp>
      <p:sp>
        <p:nvSpPr>
          <p:cNvPr id="3" name="Content Placeholder 2"/>
          <p:cNvSpPr>
            <a:spLocks noGrp="1"/>
          </p:cNvSpPr>
          <p:nvPr>
            <p:ph idx="1"/>
          </p:nvPr>
        </p:nvSpPr>
        <p:spPr>
          <a:xfrm>
            <a:off x="232229" y="1353456"/>
            <a:ext cx="8708571" cy="4746173"/>
          </a:xfrm>
        </p:spPr>
        <p:txBody>
          <a:bodyPr>
            <a:normAutofit fontScale="92500" lnSpcReduction="10000"/>
          </a:bodyPr>
          <a:lstStyle/>
          <a:p>
            <a:r>
              <a:rPr lang="en-US" sz="2800" dirty="0"/>
              <a:t>Narratively synthesize and summarize results in sufficient detail to give readers a clear sense of findings</a:t>
            </a:r>
          </a:p>
          <a:p>
            <a:r>
              <a:rPr lang="en-US" sz="2800" dirty="0"/>
              <a:t>Effect estimates with confidence intervals (CI) for all primary outcomes</a:t>
            </a:r>
            <a:endParaRPr lang="en-US" sz="2400" dirty="0"/>
          </a:p>
          <a:p>
            <a:r>
              <a:rPr lang="en-US" sz="2800" dirty="0"/>
              <a:t>Meta-analyses</a:t>
            </a:r>
          </a:p>
          <a:p>
            <a:pPr lvl="1"/>
            <a:r>
              <a:rPr lang="en-US" sz="2400" dirty="0"/>
              <a:t>Effect estimates, CIs and measures of heterogeneity</a:t>
            </a:r>
          </a:p>
          <a:p>
            <a:pPr lvl="1"/>
            <a:r>
              <a:rPr lang="en-US" sz="2400" dirty="0"/>
              <a:t>Forest plots help to illustrate</a:t>
            </a:r>
          </a:p>
          <a:p>
            <a:pPr lvl="1"/>
            <a:r>
              <a:rPr lang="en-US" sz="2400" dirty="0"/>
              <a:t>Results of any sensitivity or subgroup analyses</a:t>
            </a:r>
          </a:p>
        </p:txBody>
      </p:sp>
    </p:spTree>
    <p:extLst>
      <p:ext uri="{BB962C8B-B14F-4D97-AF65-F5344CB8AC3E}">
        <p14:creationId xmlns:p14="http://schemas.microsoft.com/office/powerpoint/2010/main" val="340936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F453A004-68D5-9040-BF9D-C66197384279}"/>
              </a:ext>
            </a:extLst>
          </p:cNvPr>
          <p:cNvPicPr>
            <a:picLocks noChangeAspect="1"/>
          </p:cNvPicPr>
          <p:nvPr/>
        </p:nvPicPr>
        <p:blipFill>
          <a:blip r:embed="rId2"/>
          <a:stretch>
            <a:fillRect/>
          </a:stretch>
        </p:blipFill>
        <p:spPr>
          <a:xfrm>
            <a:off x="168701" y="1325880"/>
            <a:ext cx="8806597" cy="3505200"/>
          </a:xfrm>
          <a:prstGeom prst="rect">
            <a:avLst/>
          </a:prstGeom>
        </p:spPr>
      </p:pic>
    </p:spTree>
    <p:extLst>
      <p:ext uri="{BB962C8B-B14F-4D97-AF65-F5344CB8AC3E}">
        <p14:creationId xmlns:p14="http://schemas.microsoft.com/office/powerpoint/2010/main" val="638953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FE7CAE1A-CCB7-DD42-A4B5-978E6B1D0021}"/>
              </a:ext>
            </a:extLst>
          </p:cNvPr>
          <p:cNvPicPr>
            <a:picLocks noChangeAspect="1"/>
          </p:cNvPicPr>
          <p:nvPr/>
        </p:nvPicPr>
        <p:blipFill>
          <a:blip r:embed="rId2"/>
          <a:stretch>
            <a:fillRect/>
          </a:stretch>
        </p:blipFill>
        <p:spPr>
          <a:xfrm>
            <a:off x="203200" y="69850"/>
            <a:ext cx="8737600" cy="6718300"/>
          </a:xfrm>
          <a:prstGeom prst="rect">
            <a:avLst/>
          </a:prstGeom>
        </p:spPr>
      </p:pic>
    </p:spTree>
    <p:extLst>
      <p:ext uri="{BB962C8B-B14F-4D97-AF65-F5344CB8AC3E}">
        <p14:creationId xmlns:p14="http://schemas.microsoft.com/office/powerpoint/2010/main" val="387887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ox and whisker chart&#10;&#10;Description automatically generated">
            <a:extLst>
              <a:ext uri="{FF2B5EF4-FFF2-40B4-BE49-F238E27FC236}">
                <a16:creationId xmlns:a16="http://schemas.microsoft.com/office/drawing/2014/main" id="{D2BCE549-90EC-F34F-A254-F962CD25507A}"/>
              </a:ext>
            </a:extLst>
          </p:cNvPr>
          <p:cNvPicPr>
            <a:picLocks noChangeAspect="1"/>
          </p:cNvPicPr>
          <p:nvPr/>
        </p:nvPicPr>
        <p:blipFill>
          <a:blip r:embed="rId2"/>
          <a:stretch>
            <a:fillRect/>
          </a:stretch>
        </p:blipFill>
        <p:spPr>
          <a:xfrm>
            <a:off x="355600" y="943610"/>
            <a:ext cx="8432800" cy="4483100"/>
          </a:xfrm>
          <a:prstGeom prst="rect">
            <a:avLst/>
          </a:prstGeom>
        </p:spPr>
      </p:pic>
    </p:spTree>
    <p:extLst>
      <p:ext uri="{BB962C8B-B14F-4D97-AF65-F5344CB8AC3E}">
        <p14:creationId xmlns:p14="http://schemas.microsoft.com/office/powerpoint/2010/main" val="184888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3306-D90E-4370-9FC5-1513962C9BFB}"/>
              </a:ext>
            </a:extLst>
          </p:cNvPr>
          <p:cNvSpPr>
            <a:spLocks noGrp="1"/>
          </p:cNvSpPr>
          <p:nvPr>
            <p:ph type="title"/>
          </p:nvPr>
        </p:nvSpPr>
        <p:spPr/>
        <p:txBody>
          <a:bodyPr>
            <a:normAutofit/>
          </a:bodyPr>
          <a:lstStyle/>
          <a:p>
            <a:r>
              <a:rPr lang="en-US" dirty="0"/>
              <a:t>Confidence Interval &amp;  P Value</a:t>
            </a:r>
          </a:p>
        </p:txBody>
      </p:sp>
      <p:sp>
        <p:nvSpPr>
          <p:cNvPr id="3" name="Content Placeholder 2">
            <a:extLst>
              <a:ext uri="{FF2B5EF4-FFF2-40B4-BE49-F238E27FC236}">
                <a16:creationId xmlns:a16="http://schemas.microsoft.com/office/drawing/2014/main" id="{514D7E41-27C7-49AA-85DF-6631B91BB640}"/>
              </a:ext>
            </a:extLst>
          </p:cNvPr>
          <p:cNvSpPr>
            <a:spLocks noGrp="1"/>
          </p:cNvSpPr>
          <p:nvPr>
            <p:ph idx="1"/>
          </p:nvPr>
        </p:nvSpPr>
        <p:spPr>
          <a:xfrm>
            <a:off x="457200" y="2072640"/>
            <a:ext cx="8229600" cy="4525963"/>
          </a:xfrm>
        </p:spPr>
        <p:txBody>
          <a:bodyPr>
            <a:normAutofit fontScale="92500" lnSpcReduction="20000"/>
          </a:bodyPr>
          <a:lstStyle/>
          <a:p>
            <a:r>
              <a:rPr lang="en-US" dirty="0"/>
              <a:t>A 95% confidence interval is often interpreted as indicating a range within which we can be 95% certain that the true effect lies.</a:t>
            </a:r>
          </a:p>
          <a:p>
            <a:r>
              <a:rPr lang="en-US" dirty="0"/>
              <a:t> A P value is the standard result of a statistical test, and is the probability of obtaining the observed effect (or larger) under a ‘null hypothesis’. </a:t>
            </a:r>
          </a:p>
          <a:p>
            <a:pPr marL="0" indent="0">
              <a:buNone/>
            </a:pPr>
            <a:endParaRPr lang="en-US" dirty="0"/>
          </a:p>
        </p:txBody>
      </p:sp>
    </p:spTree>
    <p:extLst>
      <p:ext uri="{BB962C8B-B14F-4D97-AF65-F5344CB8AC3E}">
        <p14:creationId xmlns:p14="http://schemas.microsoft.com/office/powerpoint/2010/main" val="380972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normAutofit/>
          </a:bodyPr>
          <a:lstStyle/>
          <a:p>
            <a:r>
              <a:rPr lang="en-AU" sz="4000" dirty="0"/>
              <a:t>Main steps for Conducting</a:t>
            </a:r>
            <a:r>
              <a:rPr lang="en-AU" sz="4000" baseline="0" dirty="0"/>
              <a:t> </a:t>
            </a:r>
            <a:r>
              <a:rPr lang="en-AU" sz="4000" dirty="0"/>
              <a:t>SR</a:t>
            </a:r>
          </a:p>
        </p:txBody>
      </p:sp>
      <p:sp>
        <p:nvSpPr>
          <p:cNvPr id="484355" name="Rectangle 3"/>
          <p:cNvSpPr>
            <a:spLocks noGrp="1" noChangeArrowheads="1"/>
          </p:cNvSpPr>
          <p:nvPr>
            <p:ph type="body" sz="half" idx="1"/>
          </p:nvPr>
        </p:nvSpPr>
        <p:spPr>
          <a:xfrm>
            <a:off x="320010" y="1417638"/>
            <a:ext cx="8476793" cy="5087767"/>
          </a:xfrm>
        </p:spPr>
        <p:txBody>
          <a:bodyPr>
            <a:normAutofit fontScale="92500" lnSpcReduction="10000"/>
          </a:bodyPr>
          <a:lstStyle/>
          <a:p>
            <a:pPr marL="533400" indent="-533400">
              <a:lnSpc>
                <a:spcPct val="90000"/>
              </a:lnSpc>
              <a:buFont typeface="Wingdings" charset="0"/>
              <a:buNone/>
              <a:tabLst>
                <a:tab pos="457200" algn="l"/>
                <a:tab pos="804863" algn="l"/>
              </a:tabLst>
            </a:pPr>
            <a:r>
              <a:rPr lang="en-AU" sz="2800" dirty="0"/>
              <a:t>Structured and transparent </a:t>
            </a:r>
          </a:p>
          <a:p>
            <a:pPr marL="533400" indent="-533400">
              <a:lnSpc>
                <a:spcPct val="90000"/>
              </a:lnSpc>
              <a:buFont typeface="Wingdings" charset="0"/>
              <a:buNone/>
              <a:tabLst>
                <a:tab pos="457200" algn="l"/>
                <a:tab pos="804863" algn="l"/>
              </a:tabLst>
            </a:pPr>
            <a:r>
              <a:rPr lang="en-AU" sz="2800" dirty="0"/>
              <a:t>process involving:</a:t>
            </a:r>
          </a:p>
          <a:p>
            <a:pPr marL="533400" indent="-533400">
              <a:lnSpc>
                <a:spcPct val="90000"/>
              </a:lnSpc>
              <a:buFont typeface="Wingdings" charset="0"/>
              <a:buNone/>
              <a:tabLst>
                <a:tab pos="457200" algn="l"/>
                <a:tab pos="804863" algn="l"/>
              </a:tabLst>
            </a:pPr>
            <a:endParaRPr lang="en-AU" sz="1400" dirty="0"/>
          </a:p>
          <a:p>
            <a:pPr marL="1009650" lvl="1" indent="-465138">
              <a:lnSpc>
                <a:spcPct val="100000"/>
              </a:lnSpc>
              <a:buClr>
                <a:schemeClr val="tx1"/>
              </a:buClr>
              <a:buFont typeface="Wingdings" charset="0"/>
              <a:buAutoNum type="arabicPeriod"/>
              <a:tabLst>
                <a:tab pos="457200" algn="l"/>
                <a:tab pos="804863" algn="l"/>
              </a:tabLst>
            </a:pPr>
            <a:r>
              <a:rPr lang="en-AU" sz="2400" dirty="0"/>
              <a:t>Formulate research question &amp; PICO</a:t>
            </a:r>
          </a:p>
          <a:p>
            <a:pPr marL="1009650" lvl="1" indent="-465138">
              <a:lnSpc>
                <a:spcPct val="100000"/>
              </a:lnSpc>
              <a:buClr>
                <a:schemeClr val="tx1"/>
              </a:buClr>
              <a:buFont typeface="Wingdings" charset="0"/>
              <a:buAutoNum type="arabicPeriod"/>
              <a:tabLst>
                <a:tab pos="457200" algn="l"/>
                <a:tab pos="804863" algn="l"/>
              </a:tabLst>
            </a:pPr>
            <a:r>
              <a:rPr lang="en-AU" sz="2400" dirty="0"/>
              <a:t>Plan the review (via a protocol)</a:t>
            </a:r>
          </a:p>
          <a:p>
            <a:pPr marL="1009650" lvl="1" indent="-465138">
              <a:lnSpc>
                <a:spcPct val="100000"/>
              </a:lnSpc>
              <a:buClr>
                <a:schemeClr val="tx1"/>
              </a:buClr>
              <a:buFont typeface="Wingdings" charset="0"/>
              <a:buAutoNum type="arabicPeriod"/>
              <a:tabLst>
                <a:tab pos="457200" algn="l"/>
                <a:tab pos="804863" algn="l"/>
              </a:tabLst>
            </a:pPr>
            <a:r>
              <a:rPr lang="en-AU" sz="2400" dirty="0"/>
              <a:t>Comprehensive search</a:t>
            </a:r>
          </a:p>
          <a:p>
            <a:pPr marL="1009650" lvl="1" indent="-465138">
              <a:lnSpc>
                <a:spcPct val="100000"/>
              </a:lnSpc>
              <a:buClr>
                <a:schemeClr val="tx1"/>
              </a:buClr>
              <a:buFont typeface="Wingdings" charset="0"/>
              <a:buAutoNum type="arabicPeriod"/>
              <a:tabLst>
                <a:tab pos="457200" algn="l"/>
                <a:tab pos="804863" algn="l"/>
              </a:tabLst>
            </a:pPr>
            <a:r>
              <a:rPr lang="en-AU" sz="2400" dirty="0"/>
              <a:t>Selection of studies </a:t>
            </a:r>
          </a:p>
          <a:p>
            <a:pPr marL="1009650" lvl="1" indent="-465138">
              <a:lnSpc>
                <a:spcPct val="100000"/>
              </a:lnSpc>
              <a:buClr>
                <a:schemeClr val="tx1"/>
              </a:buClr>
              <a:buFont typeface="Wingdings" charset="0"/>
              <a:buAutoNum type="arabicPeriod"/>
              <a:tabLst>
                <a:tab pos="457200" algn="l"/>
                <a:tab pos="804863" algn="l"/>
              </a:tabLst>
            </a:pPr>
            <a:r>
              <a:rPr lang="en-AU" sz="2400" dirty="0"/>
              <a:t>Data extraction </a:t>
            </a:r>
          </a:p>
          <a:p>
            <a:pPr marL="1009650" lvl="1" indent="-465138">
              <a:lnSpc>
                <a:spcPct val="100000"/>
              </a:lnSpc>
              <a:buClr>
                <a:schemeClr val="tx1"/>
              </a:buClr>
              <a:buFont typeface="Wingdings" charset="0"/>
              <a:buAutoNum type="arabicPeriod"/>
              <a:tabLst>
                <a:tab pos="457200" algn="l"/>
                <a:tab pos="804863" algn="l"/>
              </a:tabLst>
            </a:pPr>
            <a:r>
              <a:rPr lang="en-AU" sz="2400" dirty="0"/>
              <a:t>Standardization of data</a:t>
            </a:r>
          </a:p>
          <a:p>
            <a:pPr marL="1009650" lvl="1" indent="-465138">
              <a:lnSpc>
                <a:spcPct val="100000"/>
              </a:lnSpc>
              <a:buClr>
                <a:schemeClr val="tx1"/>
              </a:buClr>
              <a:buFont typeface="Wingdings" charset="0"/>
              <a:buAutoNum type="arabicPeriod"/>
              <a:tabLst>
                <a:tab pos="457200" algn="l"/>
                <a:tab pos="804863" algn="l"/>
              </a:tabLst>
            </a:pPr>
            <a:r>
              <a:rPr lang="en-AU" sz="2400" dirty="0"/>
              <a:t>Assess risk of bias**</a:t>
            </a:r>
          </a:p>
          <a:p>
            <a:pPr marL="1009650" lvl="1" indent="-465138">
              <a:lnSpc>
                <a:spcPct val="100000"/>
              </a:lnSpc>
              <a:buClr>
                <a:schemeClr val="tx1"/>
              </a:buClr>
              <a:buFont typeface="Wingdings" charset="0"/>
              <a:buAutoNum type="arabicPeriod"/>
              <a:tabLst>
                <a:tab pos="457200" algn="l"/>
                <a:tab pos="804863" algn="l"/>
              </a:tabLst>
            </a:pPr>
            <a:r>
              <a:rPr lang="en-AU" sz="2400" dirty="0"/>
              <a:t>Data synthesis (may include meta-analysis)</a:t>
            </a:r>
          </a:p>
          <a:p>
            <a:pPr marL="1009650" lvl="1" indent="-465138">
              <a:lnSpc>
                <a:spcPct val="100000"/>
              </a:lnSpc>
              <a:buClr>
                <a:schemeClr val="tx1"/>
              </a:buClr>
              <a:buFont typeface="Wingdings" charset="0"/>
              <a:buAutoNum type="arabicPeriod"/>
              <a:tabLst>
                <a:tab pos="457200" algn="l"/>
                <a:tab pos="804863" algn="l"/>
              </a:tabLst>
            </a:pPr>
            <a:r>
              <a:rPr lang="en-AU" sz="2400" dirty="0">
                <a:solidFill>
                  <a:srgbClr val="FFFF00"/>
                </a:solidFill>
              </a:rPr>
              <a:t>Interpretation of results</a:t>
            </a:r>
          </a:p>
          <a:p>
            <a:pPr marL="1009650" lvl="1" indent="-465138">
              <a:lnSpc>
                <a:spcPct val="100000"/>
              </a:lnSpc>
              <a:buClr>
                <a:schemeClr val="tx1"/>
              </a:buClr>
              <a:buFont typeface="Wingdings" charset="0"/>
              <a:buAutoNum type="arabicPeriod"/>
              <a:tabLst>
                <a:tab pos="457200" algn="l"/>
                <a:tab pos="804863" algn="l"/>
              </a:tabLst>
            </a:pPr>
            <a:r>
              <a:rPr lang="en-AU" sz="2400" dirty="0">
                <a:solidFill>
                  <a:srgbClr val="FFFF00"/>
                </a:solidFill>
              </a:rPr>
              <a:t>Reporting</a:t>
            </a:r>
          </a:p>
        </p:txBody>
      </p:sp>
      <p:pic>
        <p:nvPicPr>
          <p:cNvPr id="2" name="Picture 1"/>
          <p:cNvPicPr>
            <a:picLocks noChangeAspect="1"/>
          </p:cNvPicPr>
          <p:nvPr/>
        </p:nvPicPr>
        <p:blipFill rotWithShape="1">
          <a:blip r:embed="rId3"/>
          <a:srcRect t="6130" b="-4148"/>
          <a:stretch/>
        </p:blipFill>
        <p:spPr>
          <a:xfrm>
            <a:off x="6547580" y="1567645"/>
            <a:ext cx="2596420" cy="4443984"/>
          </a:xfrm>
          <a:prstGeom prst="rect">
            <a:avLst/>
          </a:prstGeom>
        </p:spPr>
      </p:pic>
    </p:spTree>
    <p:extLst>
      <p:ext uri="{BB962C8B-B14F-4D97-AF65-F5344CB8AC3E}">
        <p14:creationId xmlns:p14="http://schemas.microsoft.com/office/powerpoint/2010/main" val="85225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5E34-2EB3-4451-8326-9550DDDBF39E}"/>
              </a:ext>
            </a:extLst>
          </p:cNvPr>
          <p:cNvSpPr>
            <a:spLocks noGrp="1"/>
          </p:cNvSpPr>
          <p:nvPr>
            <p:ph type="title"/>
          </p:nvPr>
        </p:nvSpPr>
        <p:spPr>
          <a:xfrm>
            <a:off x="380082" y="0"/>
            <a:ext cx="8229600" cy="1143000"/>
          </a:xfrm>
        </p:spPr>
        <p:txBody>
          <a:bodyPr>
            <a:normAutofit fontScale="90000"/>
          </a:bodyPr>
          <a:lstStyle/>
          <a:p>
            <a:r>
              <a:rPr lang="en-US" dirty="0"/>
              <a:t>Interpreting P values and statistical significance</a:t>
            </a:r>
          </a:p>
        </p:txBody>
      </p:sp>
      <p:sp>
        <p:nvSpPr>
          <p:cNvPr id="3" name="Content Placeholder 2">
            <a:extLst>
              <a:ext uri="{FF2B5EF4-FFF2-40B4-BE49-F238E27FC236}">
                <a16:creationId xmlns:a16="http://schemas.microsoft.com/office/drawing/2014/main" id="{D67D7252-5848-4C82-BBEE-993B9864900E}"/>
              </a:ext>
            </a:extLst>
          </p:cNvPr>
          <p:cNvSpPr>
            <a:spLocks noGrp="1"/>
          </p:cNvSpPr>
          <p:nvPr>
            <p:ph idx="1"/>
          </p:nvPr>
        </p:nvSpPr>
        <p:spPr>
          <a:xfrm>
            <a:off x="277091" y="1143000"/>
            <a:ext cx="8866909" cy="5715000"/>
          </a:xfrm>
        </p:spPr>
        <p:txBody>
          <a:bodyPr>
            <a:normAutofit/>
          </a:bodyPr>
          <a:lstStyle/>
          <a:p>
            <a:r>
              <a:rPr lang="en-US" sz="2400" dirty="0"/>
              <a:t> P values less than 0.05 are often reported as ‘statistically significant’, and interpreted as being small enough to justify rejection of the null hypothesis. </a:t>
            </a:r>
          </a:p>
          <a:p>
            <a:r>
              <a:rPr lang="en-US" sz="2400" dirty="0"/>
              <a:t>Moderate or large P value doesn’t mean no effect, and small p-value doesn’t mean important benefit. P value only speaks to the precision of the estimate and not the magnitude of the effect.</a:t>
            </a:r>
          </a:p>
          <a:p>
            <a:r>
              <a:rPr lang="en-US" sz="2400" b="1" dirty="0">
                <a:latin typeface="SourceSansPro-Bold"/>
              </a:rPr>
              <a:t>Avoid describing results as ‘statistically significant’, ‘not statistically significant’ or ‘non-significant’  - instead</a:t>
            </a:r>
            <a:r>
              <a:rPr lang="en-US" sz="2400" dirty="0">
                <a:latin typeface="SourceSansPro-Regular"/>
              </a:rPr>
              <a:t> report the confidence interval together with the exact P value.</a:t>
            </a:r>
            <a:endParaRPr lang="en-US" sz="2400" dirty="0"/>
          </a:p>
        </p:txBody>
      </p:sp>
    </p:spTree>
    <p:extLst>
      <p:ext uri="{BB962C8B-B14F-4D97-AF65-F5344CB8AC3E}">
        <p14:creationId xmlns:p14="http://schemas.microsoft.com/office/powerpoint/2010/main" val="319522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537214E2-3900-EC44-ABE0-B08EF803FB55}"/>
              </a:ext>
            </a:extLst>
          </p:cNvPr>
          <p:cNvPicPr>
            <a:picLocks noChangeAspect="1"/>
          </p:cNvPicPr>
          <p:nvPr/>
        </p:nvPicPr>
        <p:blipFill>
          <a:blip r:embed="rId2"/>
          <a:stretch>
            <a:fillRect/>
          </a:stretch>
        </p:blipFill>
        <p:spPr>
          <a:xfrm>
            <a:off x="1739899" y="184149"/>
            <a:ext cx="5885543" cy="6268235"/>
          </a:xfrm>
          <a:prstGeom prst="rect">
            <a:avLst/>
          </a:prstGeom>
        </p:spPr>
      </p:pic>
    </p:spTree>
    <p:extLst>
      <p:ext uri="{BB962C8B-B14F-4D97-AF65-F5344CB8AC3E}">
        <p14:creationId xmlns:p14="http://schemas.microsoft.com/office/powerpoint/2010/main" val="4141831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17345-6C61-0947-8916-393DADCC8CB1}"/>
              </a:ext>
            </a:extLst>
          </p:cNvPr>
          <p:cNvPicPr>
            <a:picLocks noChangeAspect="1"/>
          </p:cNvPicPr>
          <p:nvPr/>
        </p:nvPicPr>
        <p:blipFill>
          <a:blip r:embed="rId2"/>
          <a:stretch>
            <a:fillRect/>
          </a:stretch>
        </p:blipFill>
        <p:spPr>
          <a:xfrm>
            <a:off x="1048062" y="114300"/>
            <a:ext cx="7299585" cy="6629400"/>
          </a:xfrm>
          <a:prstGeom prst="rect">
            <a:avLst/>
          </a:prstGeom>
        </p:spPr>
      </p:pic>
    </p:spTree>
    <p:extLst>
      <p:ext uri="{BB962C8B-B14F-4D97-AF65-F5344CB8AC3E}">
        <p14:creationId xmlns:p14="http://schemas.microsoft.com/office/powerpoint/2010/main" val="2821808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66AF040A-B6F5-014B-9CD0-1E1BA5D5D9BA}"/>
              </a:ext>
            </a:extLst>
          </p:cNvPr>
          <p:cNvPicPr>
            <a:picLocks noChangeAspect="1"/>
          </p:cNvPicPr>
          <p:nvPr/>
        </p:nvPicPr>
        <p:blipFill>
          <a:blip r:embed="rId2"/>
          <a:stretch>
            <a:fillRect/>
          </a:stretch>
        </p:blipFill>
        <p:spPr>
          <a:xfrm>
            <a:off x="0" y="865414"/>
            <a:ext cx="4764925" cy="5127171"/>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EAEC6FF7-C816-5243-81E7-8AFBCA713FE2}"/>
              </a:ext>
            </a:extLst>
          </p:cNvPr>
          <p:cNvPicPr>
            <a:picLocks noChangeAspect="1"/>
          </p:cNvPicPr>
          <p:nvPr/>
        </p:nvPicPr>
        <p:blipFill>
          <a:blip r:embed="rId3"/>
          <a:stretch>
            <a:fillRect/>
          </a:stretch>
        </p:blipFill>
        <p:spPr>
          <a:xfrm>
            <a:off x="4846570" y="865414"/>
            <a:ext cx="4165422" cy="4460672"/>
          </a:xfrm>
          <a:prstGeom prst="rect">
            <a:avLst/>
          </a:prstGeom>
        </p:spPr>
      </p:pic>
    </p:spTree>
    <p:extLst>
      <p:ext uri="{BB962C8B-B14F-4D97-AF65-F5344CB8AC3E}">
        <p14:creationId xmlns:p14="http://schemas.microsoft.com/office/powerpoint/2010/main" val="124323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1C15112C-C2FC-4744-80A3-97EF40460139}"/>
              </a:ext>
            </a:extLst>
          </p:cNvPr>
          <p:cNvPicPr>
            <a:picLocks noChangeAspect="1"/>
          </p:cNvPicPr>
          <p:nvPr/>
        </p:nvPicPr>
        <p:blipFill>
          <a:blip r:embed="rId2"/>
          <a:stretch>
            <a:fillRect/>
          </a:stretch>
        </p:blipFill>
        <p:spPr>
          <a:xfrm>
            <a:off x="1322614" y="367080"/>
            <a:ext cx="6366424" cy="5919420"/>
          </a:xfrm>
          <a:prstGeom prst="rect">
            <a:avLst/>
          </a:prstGeom>
        </p:spPr>
      </p:pic>
    </p:spTree>
    <p:extLst>
      <p:ext uri="{BB962C8B-B14F-4D97-AF65-F5344CB8AC3E}">
        <p14:creationId xmlns:p14="http://schemas.microsoft.com/office/powerpoint/2010/main" val="417313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A3D9-401B-451B-A179-E1C384624F96}"/>
              </a:ext>
            </a:extLst>
          </p:cNvPr>
          <p:cNvSpPr>
            <a:spLocks noGrp="1"/>
          </p:cNvSpPr>
          <p:nvPr>
            <p:ph type="title"/>
          </p:nvPr>
        </p:nvSpPr>
        <p:spPr>
          <a:xfrm>
            <a:off x="0" y="138545"/>
            <a:ext cx="8936182" cy="915003"/>
          </a:xfrm>
        </p:spPr>
        <p:txBody>
          <a:bodyPr>
            <a:normAutofit/>
          </a:bodyPr>
          <a:lstStyle/>
          <a:p>
            <a:r>
              <a:rPr lang="en-US" sz="4000" dirty="0"/>
              <a:t>Results: dichotomous outcomes </a:t>
            </a:r>
          </a:p>
        </p:txBody>
      </p:sp>
      <p:sp>
        <p:nvSpPr>
          <p:cNvPr id="3" name="Content Placeholder 2">
            <a:extLst>
              <a:ext uri="{FF2B5EF4-FFF2-40B4-BE49-F238E27FC236}">
                <a16:creationId xmlns:a16="http://schemas.microsoft.com/office/drawing/2014/main" id="{C08D41EC-599E-45D2-9F0B-9E174B0726BB}"/>
              </a:ext>
            </a:extLst>
          </p:cNvPr>
          <p:cNvSpPr>
            <a:spLocks noGrp="1"/>
          </p:cNvSpPr>
          <p:nvPr>
            <p:ph idx="1"/>
          </p:nvPr>
        </p:nvSpPr>
        <p:spPr>
          <a:xfrm>
            <a:off x="124690" y="1053548"/>
            <a:ext cx="8922327" cy="5568925"/>
          </a:xfrm>
        </p:spPr>
        <p:txBody>
          <a:bodyPr>
            <a:normAutofit fontScale="62500" lnSpcReduction="20000"/>
          </a:bodyPr>
          <a:lstStyle/>
          <a:p>
            <a:r>
              <a:rPr lang="en-US" dirty="0"/>
              <a:t>Examples: RR, OR, RRR, RD, ARD.</a:t>
            </a:r>
          </a:p>
          <a:p>
            <a:r>
              <a:rPr lang="en-US" dirty="0"/>
              <a:t>RR and RRR tend to be substantially more stable across risk groups than absolute effects.</a:t>
            </a:r>
          </a:p>
          <a:p>
            <a:r>
              <a:rPr lang="en-US" dirty="0"/>
              <a:t>Choice of metrics used may influence end users' understanding of evidence</a:t>
            </a:r>
          </a:p>
          <a:p>
            <a:r>
              <a:rPr lang="en-US" dirty="0"/>
              <a:t>“Clinicians may be more inclined to prescribe an intervention that reduces the relative risk of death by 25% than one that reduces the risk of death by 1 percentage point, although both presentations of the evidence may relate to the same benefit (i.e. a reduction in risk from 4% to 3%)”</a:t>
            </a:r>
          </a:p>
          <a:p>
            <a:r>
              <a:rPr lang="en-US" b="1" u="sng" dirty="0"/>
              <a:t>Relative risk reduction (RRR) </a:t>
            </a:r>
            <a:r>
              <a:rPr lang="en-US" dirty="0"/>
              <a:t>is a convenient way of re-expressing a risk ratio as a percentage reduction:</a:t>
            </a:r>
          </a:p>
          <a:p>
            <a:r>
              <a:rPr lang="en-US" dirty="0"/>
              <a:t>A risk ratio of 0.75 translates to a relative risk reduction of 25%.</a:t>
            </a:r>
          </a:p>
        </p:txBody>
      </p:sp>
      <p:pic>
        <p:nvPicPr>
          <p:cNvPr id="1030" name="Picture 6">
            <a:extLst>
              <a:ext uri="{FF2B5EF4-FFF2-40B4-BE49-F238E27FC236}">
                <a16:creationId xmlns:a16="http://schemas.microsoft.com/office/drawing/2014/main" id="{50881062-3FC4-45BE-9808-D1817AA85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387" y="5348777"/>
            <a:ext cx="3509470" cy="38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86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1638-05DF-DB4C-BD72-B6A6C3716F69}"/>
              </a:ext>
            </a:extLst>
          </p:cNvPr>
          <p:cNvSpPr>
            <a:spLocks noGrp="1"/>
          </p:cNvSpPr>
          <p:nvPr>
            <p:ph type="title"/>
          </p:nvPr>
        </p:nvSpPr>
        <p:spPr>
          <a:xfrm>
            <a:off x="377534" y="180109"/>
            <a:ext cx="8548255" cy="1537854"/>
          </a:xfrm>
        </p:spPr>
        <p:txBody>
          <a:bodyPr>
            <a:normAutofit fontScale="90000"/>
          </a:bodyPr>
          <a:lstStyle/>
          <a:p>
            <a:r>
              <a:rPr lang="en-US" sz="5400" dirty="0"/>
              <a:t>Results: dichotomous outcomes – relative vs. absolute risk </a:t>
            </a:r>
            <a:endParaRPr lang="en-US" dirty="0"/>
          </a:p>
        </p:txBody>
      </p:sp>
      <p:sp>
        <p:nvSpPr>
          <p:cNvPr id="3" name="Content Placeholder 2">
            <a:extLst>
              <a:ext uri="{FF2B5EF4-FFF2-40B4-BE49-F238E27FC236}">
                <a16:creationId xmlns:a16="http://schemas.microsoft.com/office/drawing/2014/main" id="{CB8126AE-F921-2840-999B-F93734DB3E54}"/>
              </a:ext>
            </a:extLst>
          </p:cNvPr>
          <p:cNvSpPr>
            <a:spLocks noGrp="1"/>
          </p:cNvSpPr>
          <p:nvPr>
            <p:ph idx="1"/>
          </p:nvPr>
        </p:nvSpPr>
        <p:spPr>
          <a:xfrm>
            <a:off x="457199" y="1600200"/>
            <a:ext cx="8388927" cy="5091545"/>
          </a:xfrm>
        </p:spPr>
        <p:txBody>
          <a:bodyPr>
            <a:normAutofit fontScale="85000" lnSpcReduction="20000"/>
          </a:bodyPr>
          <a:lstStyle/>
          <a:p>
            <a:r>
              <a:rPr lang="en-US" dirty="0"/>
              <a:t>Example: “nine randomized controlled trials in almost 6000 cancer patients indicated that the administration of heparin reduces the risk of venous thromboembolism (VTE), with a risk ratio of 43% (95% CI 19% to 60%). For patients with a plausible baseline risk of approximately 4.6% per year, this relative effect suggests that heparin leads to an absolute risk reduction of 20 fewer VTEs (95% CI 9 fewer to 27 fewer) per 1000 people per year (</a:t>
            </a:r>
            <a:r>
              <a:rPr lang="en-US" dirty="0" err="1"/>
              <a:t>Akl</a:t>
            </a:r>
            <a:r>
              <a:rPr lang="en-US" dirty="0"/>
              <a:t> et al 2011a).”</a:t>
            </a:r>
          </a:p>
        </p:txBody>
      </p:sp>
    </p:spTree>
    <p:extLst>
      <p:ext uri="{BB962C8B-B14F-4D97-AF65-F5344CB8AC3E}">
        <p14:creationId xmlns:p14="http://schemas.microsoft.com/office/powerpoint/2010/main" val="1946213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44B3-0AEE-473A-8107-05EB663AD65B}"/>
              </a:ext>
            </a:extLst>
          </p:cNvPr>
          <p:cNvSpPr>
            <a:spLocks noGrp="1"/>
          </p:cNvSpPr>
          <p:nvPr>
            <p:ph type="title"/>
          </p:nvPr>
        </p:nvSpPr>
        <p:spPr>
          <a:xfrm>
            <a:off x="280416" y="152400"/>
            <a:ext cx="8229600" cy="651164"/>
          </a:xfrm>
        </p:spPr>
        <p:txBody>
          <a:bodyPr>
            <a:noAutofit/>
          </a:bodyPr>
          <a:lstStyle/>
          <a:p>
            <a:r>
              <a:rPr lang="en-US" sz="3600" dirty="0"/>
              <a:t>Results: continuous outcomes (MD)</a:t>
            </a:r>
          </a:p>
        </p:txBody>
      </p:sp>
      <p:sp>
        <p:nvSpPr>
          <p:cNvPr id="3" name="Content Placeholder 2">
            <a:extLst>
              <a:ext uri="{FF2B5EF4-FFF2-40B4-BE49-F238E27FC236}">
                <a16:creationId xmlns:a16="http://schemas.microsoft.com/office/drawing/2014/main" id="{0E978F7F-E300-43FE-8AE1-EC3AFEA2876A}"/>
              </a:ext>
            </a:extLst>
          </p:cNvPr>
          <p:cNvSpPr>
            <a:spLocks noGrp="1"/>
          </p:cNvSpPr>
          <p:nvPr>
            <p:ph idx="1"/>
          </p:nvPr>
        </p:nvSpPr>
        <p:spPr>
          <a:xfrm>
            <a:off x="280416" y="938604"/>
            <a:ext cx="8766602" cy="5697723"/>
          </a:xfrm>
        </p:spPr>
        <p:txBody>
          <a:bodyPr anchor="t">
            <a:normAutofit lnSpcReduction="10000"/>
          </a:bodyPr>
          <a:lstStyle/>
          <a:p>
            <a:r>
              <a:rPr lang="en-US" sz="2400" b="1" u="sng" dirty="0"/>
              <a:t>Mean Difference</a:t>
            </a:r>
          </a:p>
          <a:p>
            <a:r>
              <a:rPr lang="en-US" sz="2000" dirty="0"/>
              <a:t>When all studies have used the same familiar units (e.g., durations of events such as diarrhea symptoms  or duration of hospitalization), you may report summary estimate in those units, as a difference in mean response between two interventions.</a:t>
            </a:r>
          </a:p>
          <a:p>
            <a:r>
              <a:rPr lang="en-US" sz="2000" dirty="0"/>
              <a:t>When units of outcomes are difficult to interpret (e.g. rating scales), include min and max of the scale of measurement, and the direction. </a:t>
            </a:r>
          </a:p>
          <a:p>
            <a:r>
              <a:rPr lang="en-US" sz="2000" dirty="0"/>
              <a:t>Include the smallest change in instrument score that patients perceive is important – the minimal important difference (MID)</a:t>
            </a:r>
          </a:p>
          <a:p>
            <a:r>
              <a:rPr lang="en-US" sz="2000" dirty="0"/>
              <a:t>Example: the chronic respiratory questionnaire has possible scores in health-related quality of life ranging from 1 to 7 and 0.5 represents a well-established MID</a:t>
            </a:r>
          </a:p>
        </p:txBody>
      </p:sp>
    </p:spTree>
    <p:extLst>
      <p:ext uri="{BB962C8B-B14F-4D97-AF65-F5344CB8AC3E}">
        <p14:creationId xmlns:p14="http://schemas.microsoft.com/office/powerpoint/2010/main" val="90249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44B3-0AEE-473A-8107-05EB663AD65B}"/>
              </a:ext>
            </a:extLst>
          </p:cNvPr>
          <p:cNvSpPr>
            <a:spLocks noGrp="1"/>
          </p:cNvSpPr>
          <p:nvPr>
            <p:ph type="title"/>
          </p:nvPr>
        </p:nvSpPr>
        <p:spPr/>
        <p:txBody>
          <a:bodyPr>
            <a:normAutofit/>
          </a:bodyPr>
          <a:lstStyle/>
          <a:p>
            <a:r>
              <a:rPr lang="en-US" dirty="0"/>
              <a:t>Results: continuous outcomes</a:t>
            </a:r>
          </a:p>
        </p:txBody>
      </p:sp>
      <p:sp>
        <p:nvSpPr>
          <p:cNvPr id="3" name="Content Placeholder 2">
            <a:extLst>
              <a:ext uri="{FF2B5EF4-FFF2-40B4-BE49-F238E27FC236}">
                <a16:creationId xmlns:a16="http://schemas.microsoft.com/office/drawing/2014/main" id="{0E978F7F-E300-43FE-8AE1-EC3AFEA2876A}"/>
              </a:ext>
            </a:extLst>
          </p:cNvPr>
          <p:cNvSpPr>
            <a:spLocks noGrp="1"/>
          </p:cNvSpPr>
          <p:nvPr>
            <p:ph idx="1"/>
          </p:nvPr>
        </p:nvSpPr>
        <p:spPr>
          <a:xfrm>
            <a:off x="550843" y="1600200"/>
            <a:ext cx="8135957" cy="4176177"/>
          </a:xfrm>
        </p:spPr>
        <p:txBody>
          <a:bodyPr anchor="t">
            <a:normAutofit/>
          </a:bodyPr>
          <a:lstStyle/>
          <a:p>
            <a:r>
              <a:rPr lang="en-US" sz="2400" dirty="0"/>
              <a:t>Example of when reporting a the ‘Summary of findings’ table how to include a difference of means between the two interventions. </a:t>
            </a:r>
          </a:p>
          <a:p>
            <a:endParaRPr lang="en-US" dirty="0"/>
          </a:p>
        </p:txBody>
      </p:sp>
      <p:grpSp>
        <p:nvGrpSpPr>
          <p:cNvPr id="6" name="Group 5">
            <a:extLst>
              <a:ext uri="{FF2B5EF4-FFF2-40B4-BE49-F238E27FC236}">
                <a16:creationId xmlns:a16="http://schemas.microsoft.com/office/drawing/2014/main" id="{09CAC65E-823E-4D53-B1E8-558E281406B6}"/>
              </a:ext>
            </a:extLst>
          </p:cNvPr>
          <p:cNvGrpSpPr/>
          <p:nvPr/>
        </p:nvGrpSpPr>
        <p:grpSpPr>
          <a:xfrm>
            <a:off x="3966072" y="3001262"/>
            <a:ext cx="4814371" cy="3635565"/>
            <a:chOff x="3192761" y="4155203"/>
            <a:chExt cx="3494477" cy="2407710"/>
          </a:xfrm>
        </p:grpSpPr>
        <p:pic>
          <p:nvPicPr>
            <p:cNvPr id="4" name="Picture 3">
              <a:extLst>
                <a:ext uri="{FF2B5EF4-FFF2-40B4-BE49-F238E27FC236}">
                  <a16:creationId xmlns:a16="http://schemas.microsoft.com/office/drawing/2014/main" id="{DC81B950-D3EC-4115-A799-4FFE68AFE562}"/>
                </a:ext>
              </a:extLst>
            </p:cNvPr>
            <p:cNvPicPr>
              <a:picLocks noChangeAspect="1"/>
            </p:cNvPicPr>
            <p:nvPr/>
          </p:nvPicPr>
          <p:blipFill rotWithShape="1">
            <a:blip r:embed="rId3"/>
            <a:srcRect l="36724" t="38809" r="27894" b="36988"/>
            <a:stretch/>
          </p:blipFill>
          <p:spPr>
            <a:xfrm>
              <a:off x="3192762" y="5318006"/>
              <a:ext cx="3494476" cy="1244907"/>
            </a:xfrm>
            <a:prstGeom prst="rect">
              <a:avLst/>
            </a:prstGeom>
          </p:spPr>
        </p:pic>
        <p:pic>
          <p:nvPicPr>
            <p:cNvPr id="5" name="Picture 4">
              <a:extLst>
                <a:ext uri="{FF2B5EF4-FFF2-40B4-BE49-F238E27FC236}">
                  <a16:creationId xmlns:a16="http://schemas.microsoft.com/office/drawing/2014/main" id="{00B5E4BF-307D-420D-92E3-D1382062379F}"/>
                </a:ext>
              </a:extLst>
            </p:cNvPr>
            <p:cNvPicPr>
              <a:picLocks noChangeAspect="1"/>
            </p:cNvPicPr>
            <p:nvPr/>
          </p:nvPicPr>
          <p:blipFill rotWithShape="1">
            <a:blip r:embed="rId4"/>
            <a:srcRect l="36909" t="38166" r="27952" b="39612"/>
            <a:stretch/>
          </p:blipFill>
          <p:spPr>
            <a:xfrm>
              <a:off x="3192761" y="4155203"/>
              <a:ext cx="3494476" cy="1243061"/>
            </a:xfrm>
            <a:prstGeom prst="rect">
              <a:avLst/>
            </a:prstGeom>
          </p:spPr>
        </p:pic>
      </p:grpSp>
    </p:spTree>
    <p:extLst>
      <p:ext uri="{BB962C8B-B14F-4D97-AF65-F5344CB8AC3E}">
        <p14:creationId xmlns:p14="http://schemas.microsoft.com/office/powerpoint/2010/main" val="3043961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AD074A-2F12-4340-9826-A7318A803D67}"/>
              </a:ext>
            </a:extLst>
          </p:cNvPr>
          <p:cNvSpPr>
            <a:spLocks noGrp="1"/>
          </p:cNvSpPr>
          <p:nvPr>
            <p:ph idx="1"/>
          </p:nvPr>
        </p:nvSpPr>
        <p:spPr>
          <a:xfrm>
            <a:off x="280416" y="803564"/>
            <a:ext cx="8683475" cy="5957454"/>
          </a:xfrm>
        </p:spPr>
        <p:txBody>
          <a:bodyPr>
            <a:normAutofit/>
          </a:bodyPr>
          <a:lstStyle/>
          <a:p>
            <a:pPr marL="0" indent="0">
              <a:buNone/>
            </a:pPr>
            <a:r>
              <a:rPr lang="en-US" sz="2400" b="1" u="sng" dirty="0"/>
              <a:t>Standard Mean Differences </a:t>
            </a:r>
          </a:p>
          <a:p>
            <a:r>
              <a:rPr lang="en-US" sz="2400" dirty="0"/>
              <a:t>Express effect size in standard units rather than the original units of measurement. </a:t>
            </a:r>
          </a:p>
          <a:p>
            <a:r>
              <a:rPr lang="en-US" sz="2400" dirty="0"/>
              <a:t>The SMD:  difference in mean effects between two arms divided by the pooled standard deviation of participants’ outcomes (or external SDs when studies are very small)</a:t>
            </a:r>
          </a:p>
          <a:p>
            <a:r>
              <a:rPr lang="en-US" sz="2400" dirty="0"/>
              <a:t>SMD value: depends on both the size of the effect and SD of the outcomes (the inherent variability among participants).</a:t>
            </a:r>
          </a:p>
          <a:p>
            <a:pPr lvl="1"/>
            <a:r>
              <a:rPr lang="en-US" sz="1800" dirty="0"/>
              <a:t>Example of  a guideline for how to interpret them:  0.2 represents a small effect, 0.5 a moderate effect and 0.8 a large effect (Cohen 1988).</a:t>
            </a:r>
          </a:p>
        </p:txBody>
      </p:sp>
      <p:sp>
        <p:nvSpPr>
          <p:cNvPr id="4" name="Title 1">
            <a:extLst>
              <a:ext uri="{FF2B5EF4-FFF2-40B4-BE49-F238E27FC236}">
                <a16:creationId xmlns:a16="http://schemas.microsoft.com/office/drawing/2014/main" id="{6827913F-8C07-FA48-85BD-E470A0490ACD}"/>
              </a:ext>
            </a:extLst>
          </p:cNvPr>
          <p:cNvSpPr>
            <a:spLocks noGrp="1"/>
          </p:cNvSpPr>
          <p:nvPr>
            <p:ph type="title"/>
          </p:nvPr>
        </p:nvSpPr>
        <p:spPr>
          <a:xfrm>
            <a:off x="280416" y="152400"/>
            <a:ext cx="8229600" cy="651164"/>
          </a:xfrm>
        </p:spPr>
        <p:txBody>
          <a:bodyPr>
            <a:noAutofit/>
          </a:bodyPr>
          <a:lstStyle/>
          <a:p>
            <a:r>
              <a:rPr lang="en-US" sz="3600" dirty="0"/>
              <a:t>Results: continuous outcomes (SMD)</a:t>
            </a:r>
          </a:p>
        </p:txBody>
      </p:sp>
    </p:spTree>
    <p:extLst>
      <p:ext uri="{BB962C8B-B14F-4D97-AF65-F5344CB8AC3E}">
        <p14:creationId xmlns:p14="http://schemas.microsoft.com/office/powerpoint/2010/main" val="165304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E281B4-A3B0-5140-8ED1-E0EAA1ED7A9E}"/>
              </a:ext>
            </a:extLst>
          </p:cNvPr>
          <p:cNvSpPr>
            <a:spLocks noGrp="1"/>
          </p:cNvSpPr>
          <p:nvPr>
            <p:ph type="ctrTitle"/>
          </p:nvPr>
        </p:nvSpPr>
        <p:spPr>
          <a:xfrm>
            <a:off x="685800" y="237037"/>
            <a:ext cx="7772400" cy="1470025"/>
          </a:xfrm>
        </p:spPr>
        <p:txBody>
          <a:bodyPr/>
          <a:lstStyle/>
          <a:p>
            <a:r>
              <a:rPr lang="en-US" dirty="0"/>
              <a:t>Reporting</a:t>
            </a:r>
          </a:p>
        </p:txBody>
      </p:sp>
      <p:sp>
        <p:nvSpPr>
          <p:cNvPr id="5" name="Subtitle 4">
            <a:extLst>
              <a:ext uri="{FF2B5EF4-FFF2-40B4-BE49-F238E27FC236}">
                <a16:creationId xmlns:a16="http://schemas.microsoft.com/office/drawing/2014/main" id="{01F00C81-2570-EC4A-808B-96A45822DBDD}"/>
              </a:ext>
            </a:extLst>
          </p:cNvPr>
          <p:cNvSpPr>
            <a:spLocks noGrp="1"/>
          </p:cNvSpPr>
          <p:nvPr>
            <p:ph type="subTitle" idx="1"/>
          </p:nvPr>
        </p:nvSpPr>
        <p:spPr>
          <a:xfrm>
            <a:off x="927099" y="2410730"/>
            <a:ext cx="7289801" cy="3223987"/>
          </a:xfrm>
        </p:spPr>
        <p:txBody>
          <a:bodyPr>
            <a:normAutofit/>
          </a:bodyPr>
          <a:lstStyle/>
          <a:p>
            <a:r>
              <a:rPr lang="en-US" dirty="0"/>
              <a:t>When you complete your protocol, you complete your Introduction and Background.</a:t>
            </a:r>
          </a:p>
        </p:txBody>
      </p:sp>
    </p:spTree>
    <p:extLst>
      <p:ext uri="{BB962C8B-B14F-4D97-AF65-F5344CB8AC3E}">
        <p14:creationId xmlns:p14="http://schemas.microsoft.com/office/powerpoint/2010/main" val="1047899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73EE-D02E-0843-AF04-FD0CC6F1F6F5}"/>
              </a:ext>
            </a:extLst>
          </p:cNvPr>
          <p:cNvSpPr>
            <a:spLocks noGrp="1"/>
          </p:cNvSpPr>
          <p:nvPr>
            <p:ph type="title"/>
          </p:nvPr>
        </p:nvSpPr>
        <p:spPr/>
        <p:txBody>
          <a:bodyPr>
            <a:normAutofit fontScale="90000"/>
          </a:bodyPr>
          <a:lstStyle/>
          <a:p>
            <a:r>
              <a:rPr lang="en-US" dirty="0"/>
              <a:t>Results: Continuous outcome SMD (</a:t>
            </a:r>
            <a:r>
              <a:rPr lang="en-US" dirty="0" err="1"/>
              <a:t>Con’t</a:t>
            </a:r>
            <a:r>
              <a:rPr lang="en-US" dirty="0"/>
              <a:t>)</a:t>
            </a:r>
          </a:p>
        </p:txBody>
      </p:sp>
      <p:sp>
        <p:nvSpPr>
          <p:cNvPr id="3" name="Content Placeholder 2">
            <a:extLst>
              <a:ext uri="{FF2B5EF4-FFF2-40B4-BE49-F238E27FC236}">
                <a16:creationId xmlns:a16="http://schemas.microsoft.com/office/drawing/2014/main" id="{625C4FA5-EFA0-F04D-BC45-BF727B6B28C1}"/>
              </a:ext>
            </a:extLst>
          </p:cNvPr>
          <p:cNvSpPr>
            <a:spLocks noGrp="1"/>
          </p:cNvSpPr>
          <p:nvPr>
            <p:ph idx="1"/>
          </p:nvPr>
        </p:nvSpPr>
        <p:spPr>
          <a:xfrm>
            <a:off x="228600" y="2072640"/>
            <a:ext cx="8686800" cy="4556760"/>
          </a:xfrm>
        </p:spPr>
        <p:txBody>
          <a:bodyPr>
            <a:normAutofit/>
          </a:bodyPr>
          <a:lstStyle/>
          <a:p>
            <a:r>
              <a:rPr lang="en-US" sz="2800" dirty="0"/>
              <a:t>Usually not useful to directly report SMD because studies have used different measurement instruments with different units. </a:t>
            </a:r>
          </a:p>
          <a:p>
            <a:r>
              <a:rPr lang="en-US" sz="2800" dirty="0"/>
              <a:t>Can express it in the units of one or more of the specific measurement instruments used by the included studies </a:t>
            </a:r>
          </a:p>
          <a:p>
            <a:pPr lvl="1"/>
            <a:r>
              <a:rPr lang="en-US" sz="2000" dirty="0"/>
              <a:t>Should calculate an absolute difference in means by multiplying the SMD by an estimate of the SD associated with the most familiar instrument. </a:t>
            </a:r>
          </a:p>
          <a:p>
            <a:endParaRPr lang="en-US" sz="4400" dirty="0"/>
          </a:p>
        </p:txBody>
      </p:sp>
    </p:spTree>
    <p:extLst>
      <p:ext uri="{BB962C8B-B14F-4D97-AF65-F5344CB8AC3E}">
        <p14:creationId xmlns:p14="http://schemas.microsoft.com/office/powerpoint/2010/main" val="1751152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(example)</a:t>
            </a:r>
          </a:p>
        </p:txBody>
      </p:sp>
      <p:sp>
        <p:nvSpPr>
          <p:cNvPr id="3" name="Content Placeholder 2"/>
          <p:cNvSpPr>
            <a:spLocks noGrp="1"/>
          </p:cNvSpPr>
          <p:nvPr>
            <p:ph idx="1"/>
          </p:nvPr>
        </p:nvSpPr>
        <p:spPr>
          <a:xfrm>
            <a:off x="155643" y="1225686"/>
            <a:ext cx="8531157" cy="5437762"/>
          </a:xfrm>
        </p:spPr>
        <p:txBody>
          <a:bodyPr>
            <a:normAutofit fontScale="62500" lnSpcReduction="20000"/>
          </a:bodyPr>
          <a:lstStyle/>
          <a:p>
            <a:pPr marL="0" indent="0">
              <a:buNone/>
            </a:pPr>
            <a:r>
              <a:rPr lang="en-US" dirty="0"/>
              <a:t>In meta-analysis at each time point, DTG-containing regimens were superior to EFV-containing regimens (RR=1.10, 95% CI 1.04-1.16 at 48 weeks; RR=1.12, 95% CI 1.04-1.21 at 96 weeks and RR=1.13, 95% CI 1.02-1.24 at 144 weeks) . See Figures 2-4 . Only SINGLE contributed data to the 144-week outcome.</a:t>
            </a:r>
          </a:p>
          <a:p>
            <a:pPr marL="0" indent="0">
              <a:buNone/>
            </a:pPr>
            <a:r>
              <a:rPr lang="en-US" dirty="0"/>
              <a:t>There were only two deaths overall (both in the EFV arm in SINGLE) and no difference in risk of death between the two treatment regimens (RR=0.26, 95% CI 0.01-4.20). SINGLE also reported a primary outcome of discontinuation of initial ART regimen because of adverse events or death at 96 and 144 weeks. At both time points, the DTG-containing regimens were superior to those containing EFV (RR=0.27, 95% CI 0.15-0.50 at 96 weeks and RR=0.28, 95% CI 0.16-0.48 at 144 weeks). Risk of serious adverse events was similar in each regimen at 96 weeks (RR=1.15, 95% CI 0.80-1.63) and 144 weeks (RR=0.93, 95% CI 0.68-1.29).</a:t>
            </a:r>
          </a:p>
        </p:txBody>
      </p:sp>
    </p:spTree>
    <p:extLst>
      <p:ext uri="{BB962C8B-B14F-4D97-AF65-F5344CB8AC3E}">
        <p14:creationId xmlns:p14="http://schemas.microsoft.com/office/powerpoint/2010/main" val="1350202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04267"/>
            <a:ext cx="9144000" cy="6049466"/>
          </a:xfrm>
          <a:prstGeom prst="rect">
            <a:avLst/>
          </a:prstGeom>
        </p:spPr>
      </p:pic>
    </p:spTree>
    <p:extLst>
      <p:ext uri="{BB962C8B-B14F-4D97-AF65-F5344CB8AC3E}">
        <p14:creationId xmlns:p14="http://schemas.microsoft.com/office/powerpoint/2010/main" val="398596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9108"/>
            <a:ext cx="9144000" cy="1754864"/>
          </a:xfrm>
          <a:prstGeom prst="rect">
            <a:avLst/>
          </a:prstGeom>
        </p:spPr>
      </p:pic>
      <p:pic>
        <p:nvPicPr>
          <p:cNvPr id="3" name="Picture 2"/>
          <p:cNvPicPr>
            <a:picLocks noChangeAspect="1"/>
          </p:cNvPicPr>
          <p:nvPr/>
        </p:nvPicPr>
        <p:blipFill>
          <a:blip r:embed="rId3"/>
          <a:stretch>
            <a:fillRect/>
          </a:stretch>
        </p:blipFill>
        <p:spPr>
          <a:xfrm>
            <a:off x="0" y="2426516"/>
            <a:ext cx="9144000" cy="1732594"/>
          </a:xfrm>
          <a:prstGeom prst="rect">
            <a:avLst/>
          </a:prstGeom>
        </p:spPr>
      </p:pic>
      <p:pic>
        <p:nvPicPr>
          <p:cNvPr id="4" name="Picture 3"/>
          <p:cNvPicPr>
            <a:picLocks noChangeAspect="1"/>
          </p:cNvPicPr>
          <p:nvPr/>
        </p:nvPicPr>
        <p:blipFill>
          <a:blip r:embed="rId4"/>
          <a:stretch>
            <a:fillRect/>
          </a:stretch>
        </p:blipFill>
        <p:spPr>
          <a:xfrm>
            <a:off x="0" y="4895825"/>
            <a:ext cx="9144000" cy="1541074"/>
          </a:xfrm>
          <a:prstGeom prst="rect">
            <a:avLst/>
          </a:prstGeom>
        </p:spPr>
      </p:pic>
    </p:spTree>
    <p:extLst>
      <p:ext uri="{BB962C8B-B14F-4D97-AF65-F5344CB8AC3E}">
        <p14:creationId xmlns:p14="http://schemas.microsoft.com/office/powerpoint/2010/main" val="3419235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of bias</a:t>
            </a:r>
          </a:p>
        </p:txBody>
      </p:sp>
      <p:sp>
        <p:nvSpPr>
          <p:cNvPr id="3" name="Content Placeholder 2"/>
          <p:cNvSpPr>
            <a:spLocks noGrp="1"/>
          </p:cNvSpPr>
          <p:nvPr>
            <p:ph idx="1"/>
          </p:nvPr>
        </p:nvSpPr>
        <p:spPr>
          <a:xfrm>
            <a:off x="457200" y="1600200"/>
            <a:ext cx="4724400" cy="4525963"/>
          </a:xfrm>
        </p:spPr>
        <p:txBody>
          <a:bodyPr>
            <a:normAutofit/>
          </a:bodyPr>
          <a:lstStyle/>
          <a:p>
            <a:r>
              <a:rPr lang="en-US" sz="3600" dirty="0"/>
              <a:t>Briefly describe the  bias risk </a:t>
            </a:r>
            <a:r>
              <a:rPr lang="en-US" sz="3600" dirty="0">
                <a:solidFill>
                  <a:srgbClr val="FFFFCC"/>
                </a:solidFill>
              </a:rPr>
              <a:t>within</a:t>
            </a:r>
            <a:r>
              <a:rPr lang="en-US" sz="3600" dirty="0"/>
              <a:t>  individual studies and </a:t>
            </a:r>
            <a:r>
              <a:rPr lang="en-US" sz="3600" dirty="0">
                <a:solidFill>
                  <a:srgbClr val="FFFFCC"/>
                </a:solidFill>
              </a:rPr>
              <a:t>across</a:t>
            </a:r>
            <a:r>
              <a:rPr lang="en-US" sz="3600" dirty="0"/>
              <a:t> all studies</a:t>
            </a:r>
          </a:p>
          <a:p>
            <a:pPr lvl="1"/>
            <a:r>
              <a:rPr lang="en-US" sz="3000" dirty="0"/>
              <a:t>Figures can help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6522" y="1600200"/>
            <a:ext cx="2220278" cy="30803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194" y="4877491"/>
            <a:ext cx="3647123" cy="1540193"/>
          </a:xfrm>
          <a:prstGeom prst="rect">
            <a:avLst/>
          </a:prstGeom>
        </p:spPr>
      </p:pic>
    </p:spTree>
    <p:extLst>
      <p:ext uri="{BB962C8B-B14F-4D97-AF65-F5344CB8AC3E}">
        <p14:creationId xmlns:p14="http://schemas.microsoft.com/office/powerpoint/2010/main" val="2916254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732"/>
            <a:ext cx="8229600" cy="1143000"/>
          </a:xfrm>
        </p:spPr>
        <p:txBody>
          <a:bodyPr>
            <a:normAutofit fontScale="90000"/>
          </a:bodyPr>
          <a:lstStyle/>
          <a:p>
            <a:r>
              <a:rPr lang="en-US" dirty="0"/>
              <a:t>Description of  bias risk (Example)</a:t>
            </a:r>
          </a:p>
        </p:txBody>
      </p:sp>
      <p:pic>
        <p:nvPicPr>
          <p:cNvPr id="7" name="Picture 6" descr="A screenshot of a computer&#10;&#10;Description automatically generated with medium confidence">
            <a:extLst>
              <a:ext uri="{FF2B5EF4-FFF2-40B4-BE49-F238E27FC236}">
                <a16:creationId xmlns:a16="http://schemas.microsoft.com/office/drawing/2014/main" id="{F00F6AA6-60F6-BA46-A418-EEDB64573E06}"/>
              </a:ext>
            </a:extLst>
          </p:cNvPr>
          <p:cNvPicPr>
            <a:picLocks noChangeAspect="1"/>
          </p:cNvPicPr>
          <p:nvPr/>
        </p:nvPicPr>
        <p:blipFill>
          <a:blip r:embed="rId2"/>
          <a:stretch>
            <a:fillRect/>
          </a:stretch>
        </p:blipFill>
        <p:spPr>
          <a:xfrm>
            <a:off x="256721" y="1357539"/>
            <a:ext cx="9002076" cy="4142921"/>
          </a:xfrm>
          <a:prstGeom prst="rect">
            <a:avLst/>
          </a:prstGeom>
        </p:spPr>
      </p:pic>
    </p:spTree>
    <p:extLst>
      <p:ext uri="{BB962C8B-B14F-4D97-AF65-F5344CB8AC3E}">
        <p14:creationId xmlns:p14="http://schemas.microsoft.com/office/powerpoint/2010/main" val="271020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116732"/>
            <a:ext cx="8969829" cy="1143000"/>
          </a:xfrm>
        </p:spPr>
        <p:txBody>
          <a:bodyPr>
            <a:normAutofit fontScale="90000"/>
          </a:bodyPr>
          <a:lstStyle/>
          <a:p>
            <a:r>
              <a:rPr lang="en-US" dirty="0"/>
              <a:t>Description of  bias risk (Example2)</a:t>
            </a:r>
          </a:p>
        </p:txBody>
      </p:sp>
      <p:sp>
        <p:nvSpPr>
          <p:cNvPr id="3" name="Content Placeholder 2"/>
          <p:cNvSpPr>
            <a:spLocks noGrp="1"/>
          </p:cNvSpPr>
          <p:nvPr>
            <p:ph idx="1"/>
          </p:nvPr>
        </p:nvSpPr>
        <p:spPr>
          <a:xfrm>
            <a:off x="0" y="797669"/>
            <a:ext cx="9075906" cy="6060332"/>
          </a:xfrm>
        </p:spPr>
        <p:txBody>
          <a:bodyPr>
            <a:noAutofit/>
          </a:bodyPr>
          <a:lstStyle/>
          <a:p>
            <a:pPr marL="0" indent="0">
              <a:buNone/>
            </a:pPr>
            <a:r>
              <a:rPr lang="en-US" sz="1600" dirty="0"/>
              <a:t>Overall, the risk of bias across both trials was moderate. In both trials, methods for sequence generation were adequate, with centralized, computer-based procedures used to randomize patients within baseline CD4 and viral load strata in SINGLE and within viral load strata and NRTI selection in SPRING-1. Allocation concealment and blinding of patients and personnel was adequate in SINGLE, although at week 96 patients and personnel were </a:t>
            </a:r>
            <a:r>
              <a:rPr lang="en-US" sz="1600" dirty="0" err="1"/>
              <a:t>unblinded</a:t>
            </a:r>
            <a:r>
              <a:rPr lang="en-US" sz="1600" dirty="0"/>
              <a:t>. Outcome assessors were </a:t>
            </a:r>
            <a:r>
              <a:rPr lang="en-US" sz="1600" dirty="0" err="1"/>
              <a:t>unblinded</a:t>
            </a:r>
            <a:r>
              <a:rPr lang="en-US" sz="1600" dirty="0"/>
              <a:t> at week 48. In SPRING-1, however, allocation to drug was not concealed; only drug dose was concealed. Similarly, participants and personnel were blinded only to drug dose. Outcome assessors were blinded to both drug and dose. With all outcomes biologically measured in both trials, the risk of bias from unconcealed allocation or lack of blinding is unclear, though it is likely low. </a:t>
            </a:r>
          </a:p>
          <a:p>
            <a:pPr marL="0" indent="0">
              <a:buNone/>
            </a:pPr>
            <a:r>
              <a:rPr lang="en-US" sz="1600" dirty="0"/>
              <a:t>There was a high risk of attrition bias in SINGLE, with 18% of DTG arm participants and 26% of EFV arm participants leaving the trial by week 96. While clinical reasons for withdrawal up to week 96 are described well, other types of reasons are not clearly described. Withdrawals after week 96 were described even less clearly. In SPRING-1, attrition was low (6% in DTG arm, 10% in EFV arm), and investigators described it adequately. With regard to selective outcome reporting, both trials conformed well to their respective protocols, though one outcome in SINGLE (“Change from baseline in CD4+ cells at week 48”) was reported only the clinicaltrials.gov web site and not in any published report.</a:t>
            </a:r>
          </a:p>
        </p:txBody>
      </p:sp>
    </p:spTree>
    <p:extLst>
      <p:ext uri="{BB962C8B-B14F-4D97-AF65-F5344CB8AC3E}">
        <p14:creationId xmlns:p14="http://schemas.microsoft.com/office/powerpoint/2010/main" val="4127219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110359" y="1600200"/>
            <a:ext cx="8576441" cy="5084379"/>
          </a:xfrm>
        </p:spPr>
        <p:txBody>
          <a:bodyPr>
            <a:normAutofit fontScale="85000" lnSpcReduction="20000"/>
          </a:bodyPr>
          <a:lstStyle/>
          <a:p>
            <a:r>
              <a:rPr lang="en-US" dirty="0"/>
              <a:t>Summarize the review’s main findings in the context of the evidence quality </a:t>
            </a:r>
          </a:p>
          <a:p>
            <a:pPr lvl="1"/>
            <a:r>
              <a:rPr lang="en-US" dirty="0"/>
              <a:t>If you have not assessed evidence quality, just summarize the main findings</a:t>
            </a:r>
          </a:p>
          <a:p>
            <a:r>
              <a:rPr lang="en-US" dirty="0"/>
              <a:t>Consider relevance of findings to policy-makers, healthcare providers, researchers, patients</a:t>
            </a:r>
          </a:p>
          <a:p>
            <a:r>
              <a:rPr lang="en-US" dirty="0"/>
              <a:t>Discuss limitations at study level (e.g. risk of bias) and at review level (e.g. publication bias or inability to obtain papers)</a:t>
            </a:r>
          </a:p>
          <a:p>
            <a:endParaRPr lang="en-US" dirty="0"/>
          </a:p>
        </p:txBody>
      </p:sp>
    </p:spTree>
    <p:extLst>
      <p:ext uri="{BB962C8B-B14F-4D97-AF65-F5344CB8AC3E}">
        <p14:creationId xmlns:p14="http://schemas.microsoft.com/office/powerpoint/2010/main" val="542641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Provide a final summary statement of review findings in the context of evidence quality and related evidence beyond the review’s scope, noting implications for clinical or public health practice and for future research.</a:t>
            </a:r>
          </a:p>
        </p:txBody>
      </p:sp>
    </p:spTree>
    <p:extLst>
      <p:ext uri="{BB962C8B-B14F-4D97-AF65-F5344CB8AC3E}">
        <p14:creationId xmlns:p14="http://schemas.microsoft.com/office/powerpoint/2010/main" val="3850221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B574-F641-416A-89BE-E7C1AC57B57F}"/>
              </a:ext>
            </a:extLst>
          </p:cNvPr>
          <p:cNvSpPr>
            <a:spLocks noGrp="1"/>
          </p:cNvSpPr>
          <p:nvPr>
            <p:ph type="title"/>
          </p:nvPr>
        </p:nvSpPr>
        <p:spPr/>
        <p:txBody>
          <a:bodyPr/>
          <a:lstStyle/>
          <a:p>
            <a:r>
              <a:rPr lang="en-US" dirty="0"/>
              <a:t>Conclusion </a:t>
            </a:r>
            <a:r>
              <a:rPr lang="en-US" dirty="0" err="1"/>
              <a:t>Compoents</a:t>
            </a:r>
            <a:endParaRPr lang="en-US" dirty="0"/>
          </a:p>
        </p:txBody>
      </p:sp>
      <p:sp>
        <p:nvSpPr>
          <p:cNvPr id="3" name="Content Placeholder 2">
            <a:extLst>
              <a:ext uri="{FF2B5EF4-FFF2-40B4-BE49-F238E27FC236}">
                <a16:creationId xmlns:a16="http://schemas.microsoft.com/office/drawing/2014/main" id="{7ECF581B-EBA4-42CF-AD88-7A8E6CA1B912}"/>
              </a:ext>
            </a:extLst>
          </p:cNvPr>
          <p:cNvSpPr>
            <a:spLocks noGrp="1"/>
          </p:cNvSpPr>
          <p:nvPr>
            <p:ph idx="1"/>
          </p:nvPr>
        </p:nvSpPr>
        <p:spPr/>
        <p:txBody>
          <a:bodyPr/>
          <a:lstStyle/>
          <a:p>
            <a:r>
              <a:rPr lang="en-US" dirty="0"/>
              <a:t>Implications for practice</a:t>
            </a:r>
          </a:p>
          <a:p>
            <a:r>
              <a:rPr lang="en-US" dirty="0"/>
              <a:t>Implications for research</a:t>
            </a:r>
          </a:p>
          <a:p>
            <a:r>
              <a:rPr lang="en-US" dirty="0"/>
              <a:t>Reaching conclusions</a:t>
            </a:r>
          </a:p>
        </p:txBody>
      </p:sp>
    </p:spTree>
    <p:extLst>
      <p:ext uri="{BB962C8B-B14F-4D97-AF65-F5344CB8AC3E}">
        <p14:creationId xmlns:p14="http://schemas.microsoft.com/office/powerpoint/2010/main" val="2128535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268014" y="1214652"/>
            <a:ext cx="8643974" cy="5343804"/>
          </a:xfrm>
        </p:spPr>
        <p:txBody>
          <a:bodyPr>
            <a:normAutofit fontScale="92500" lnSpcReduction="20000"/>
          </a:bodyPr>
          <a:lstStyle/>
          <a:p>
            <a:r>
              <a:rPr lang="en-US" dirty="0"/>
              <a:t>Should summarize review findings in a clear and logical way</a:t>
            </a:r>
          </a:p>
          <a:p>
            <a:r>
              <a:rPr lang="en-GB" dirty="0"/>
              <a:t>Should explicitly address review objectives </a:t>
            </a:r>
          </a:p>
          <a:p>
            <a:r>
              <a:rPr lang="en-GB" dirty="0"/>
              <a:t>Should describe analyses and findings narratively and use tables &amp; figures to help tell the story</a:t>
            </a:r>
          </a:p>
          <a:p>
            <a:r>
              <a:rPr lang="en-GB" dirty="0"/>
              <a:t>Follow the Preferred Reporting Items for Systematic Reviews and Meta-analyses (PRISMA) checklist</a:t>
            </a:r>
          </a:p>
        </p:txBody>
      </p:sp>
    </p:spTree>
    <p:extLst>
      <p:ext uri="{BB962C8B-B14F-4D97-AF65-F5344CB8AC3E}">
        <p14:creationId xmlns:p14="http://schemas.microsoft.com/office/powerpoint/2010/main" val="481154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Example: Conclusions</a:t>
            </a:r>
          </a:p>
        </p:txBody>
      </p:sp>
      <p:sp>
        <p:nvSpPr>
          <p:cNvPr id="3" name="Content Placeholder 2"/>
          <p:cNvSpPr>
            <a:spLocks noGrp="1"/>
          </p:cNvSpPr>
          <p:nvPr>
            <p:ph idx="1"/>
          </p:nvPr>
        </p:nvSpPr>
        <p:spPr>
          <a:xfrm>
            <a:off x="218364" y="1118680"/>
            <a:ext cx="8468436" cy="5459541"/>
          </a:xfrm>
        </p:spPr>
        <p:txBody>
          <a:bodyPr>
            <a:normAutofit fontScale="92500" lnSpcReduction="10000"/>
          </a:bodyPr>
          <a:lstStyle/>
          <a:p>
            <a:pPr marL="0" indent="0">
              <a:buNone/>
            </a:pPr>
            <a:r>
              <a:rPr lang="en-US" dirty="0"/>
              <a:t>We found two RCTs that directly compared DTG- and EFV-containing three-drug regimens for initial treatment of HIV infection in adults and adolescents. DTG appears to be superior to EFV in terms of durable viral suppression, absence of resistance and immunologic recovery. DTG-containing regimens should be considered in future international guidelines for initial therapy of HIV infection.</a:t>
            </a:r>
          </a:p>
        </p:txBody>
      </p:sp>
    </p:spTree>
    <p:extLst>
      <p:ext uri="{BB962C8B-B14F-4D97-AF65-F5344CB8AC3E}">
        <p14:creationId xmlns:p14="http://schemas.microsoft.com/office/powerpoint/2010/main" val="1623076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012"/>
            <a:ext cx="8229600" cy="1143000"/>
          </a:xfrm>
        </p:spPr>
        <p:txBody>
          <a:bodyPr>
            <a:normAutofit/>
          </a:bodyPr>
          <a:lstStyle/>
          <a:p>
            <a:r>
              <a:rPr lang="en-US" sz="4000" dirty="0"/>
              <a:t>A few closing words today</a:t>
            </a:r>
          </a:p>
        </p:txBody>
      </p:sp>
      <p:sp>
        <p:nvSpPr>
          <p:cNvPr id="3" name="Content Placeholder 2"/>
          <p:cNvSpPr>
            <a:spLocks noGrp="1"/>
          </p:cNvSpPr>
          <p:nvPr>
            <p:ph idx="1"/>
          </p:nvPr>
        </p:nvSpPr>
        <p:spPr>
          <a:xfrm>
            <a:off x="1" y="1023582"/>
            <a:ext cx="9048466" cy="5663821"/>
          </a:xfrm>
        </p:spPr>
        <p:txBody>
          <a:bodyPr>
            <a:normAutofit fontScale="70000" lnSpcReduction="20000"/>
          </a:bodyPr>
          <a:lstStyle/>
          <a:p>
            <a:r>
              <a:rPr lang="en-US" dirty="0"/>
              <a:t>Effect estimates: When possible, if  an intervention shows possible benefit or harm for a given outcome, provide both relative and absolute effect estimates</a:t>
            </a:r>
          </a:p>
          <a:p>
            <a:pPr lvl="1"/>
            <a:r>
              <a:rPr lang="en-US" dirty="0"/>
              <a:t>Expressing only in relative terms may lead e.g. providers overestimating magnitude of treatment effect (e.g. RR 0.50 may only mean 2%&gt;1%)</a:t>
            </a:r>
          </a:p>
          <a:p>
            <a:pPr lvl="1"/>
            <a:r>
              <a:rPr lang="en-US" dirty="0"/>
              <a:t>A good metric for this is number needed to treat (or screen </a:t>
            </a:r>
            <a:r>
              <a:rPr lang="en-US"/>
              <a:t>or harm)</a:t>
            </a:r>
            <a:endParaRPr lang="en-US" dirty="0"/>
          </a:p>
          <a:p>
            <a:r>
              <a:rPr lang="en-US" dirty="0"/>
              <a:t>Report harms (also in absolute terms) as well as benefits</a:t>
            </a:r>
          </a:p>
          <a:p>
            <a:r>
              <a:rPr lang="en-US" dirty="0"/>
              <a:t>Report  results data for all primary outcomes – don’t cherry-pick the significant ones</a:t>
            </a:r>
          </a:p>
          <a:p>
            <a:r>
              <a:rPr lang="en-US" dirty="0"/>
              <a:t>Be mindful of a tendency to “want” interventions to work – Be conservative, nuanced and highly accurate in your writing – Avoid “spin”!</a:t>
            </a:r>
          </a:p>
        </p:txBody>
      </p:sp>
    </p:spTree>
    <p:extLst>
      <p:ext uri="{BB962C8B-B14F-4D97-AF65-F5344CB8AC3E}">
        <p14:creationId xmlns:p14="http://schemas.microsoft.com/office/powerpoint/2010/main" val="365959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7AC390FD-07FD-C44B-8EBF-EAC802E72891}"/>
              </a:ext>
            </a:extLst>
          </p:cNvPr>
          <p:cNvPicPr>
            <a:picLocks noChangeAspect="1"/>
          </p:cNvPicPr>
          <p:nvPr/>
        </p:nvPicPr>
        <p:blipFill>
          <a:blip r:embed="rId2"/>
          <a:stretch>
            <a:fillRect/>
          </a:stretch>
        </p:blipFill>
        <p:spPr>
          <a:xfrm>
            <a:off x="484294" y="584926"/>
            <a:ext cx="7938346" cy="5050064"/>
          </a:xfrm>
          <a:prstGeom prst="rect">
            <a:avLst/>
          </a:prstGeom>
        </p:spPr>
      </p:pic>
    </p:spTree>
    <p:extLst>
      <p:ext uri="{BB962C8B-B14F-4D97-AF65-F5344CB8AC3E}">
        <p14:creationId xmlns:p14="http://schemas.microsoft.com/office/powerpoint/2010/main" val="96391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B3D09B97-4935-414F-B5A3-AF1C770B5D9E}"/>
              </a:ext>
            </a:extLst>
          </p:cNvPr>
          <p:cNvPicPr>
            <a:picLocks noChangeAspect="1"/>
          </p:cNvPicPr>
          <p:nvPr/>
        </p:nvPicPr>
        <p:blipFill>
          <a:blip r:embed="rId2"/>
          <a:stretch>
            <a:fillRect/>
          </a:stretch>
        </p:blipFill>
        <p:spPr>
          <a:xfrm>
            <a:off x="1619250" y="6350"/>
            <a:ext cx="5905500" cy="6845300"/>
          </a:xfrm>
          <a:prstGeom prst="rect">
            <a:avLst/>
          </a:prstGeom>
        </p:spPr>
      </p:pic>
    </p:spTree>
    <p:extLst>
      <p:ext uri="{BB962C8B-B14F-4D97-AF65-F5344CB8AC3E}">
        <p14:creationId xmlns:p14="http://schemas.microsoft.com/office/powerpoint/2010/main" val="193463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6" y="137888"/>
            <a:ext cx="8229600" cy="1143000"/>
          </a:xfrm>
        </p:spPr>
        <p:txBody>
          <a:bodyPr>
            <a:normAutofit fontScale="90000"/>
          </a:bodyPr>
          <a:lstStyle/>
          <a:p>
            <a:r>
              <a:rPr lang="en-US" dirty="0"/>
              <a:t>Descriptive analysis: </a:t>
            </a:r>
            <a:br>
              <a:rPr lang="en-US" dirty="0"/>
            </a:br>
            <a:r>
              <a:rPr lang="en-US" dirty="0"/>
              <a:t>Results of screening</a:t>
            </a:r>
          </a:p>
        </p:txBody>
      </p:sp>
      <p:sp>
        <p:nvSpPr>
          <p:cNvPr id="3" name="Content Placeholder 2"/>
          <p:cNvSpPr>
            <a:spLocks noGrp="1"/>
          </p:cNvSpPr>
          <p:nvPr>
            <p:ph idx="1"/>
          </p:nvPr>
        </p:nvSpPr>
        <p:spPr>
          <a:xfrm>
            <a:off x="464456" y="1839176"/>
            <a:ext cx="8577943" cy="4880936"/>
          </a:xfrm>
        </p:spPr>
        <p:txBody>
          <a:bodyPr>
            <a:normAutofit fontScale="92500"/>
          </a:bodyPr>
          <a:lstStyle/>
          <a:p>
            <a:r>
              <a:rPr lang="en-US" dirty="0"/>
              <a:t>Narrative should describe the numbers of studies screened, assessed and excluded at each stage</a:t>
            </a:r>
          </a:p>
          <a:p>
            <a:pPr lvl="1"/>
            <a:r>
              <a:rPr lang="en-US" dirty="0"/>
              <a:t>PRISMA flow diagram (usually will be Figure 1)</a:t>
            </a:r>
          </a:p>
          <a:p>
            <a:r>
              <a:rPr lang="en-US" dirty="0"/>
              <a:t>Brief reasons for excluding studies after full-text review</a:t>
            </a:r>
          </a:p>
          <a:p>
            <a:pPr lvl="1"/>
            <a:r>
              <a:rPr lang="en-US" dirty="0"/>
              <a:t>i.e. only for those studies whose full-text articles you have examined in an effort to determine eligibility</a:t>
            </a:r>
          </a:p>
          <a:p>
            <a:endParaRPr lang="en-US" dirty="0"/>
          </a:p>
        </p:txBody>
      </p:sp>
    </p:spTree>
    <p:extLst>
      <p:ext uri="{BB962C8B-B14F-4D97-AF65-F5344CB8AC3E}">
        <p14:creationId xmlns:p14="http://schemas.microsoft.com/office/powerpoint/2010/main" val="111268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18"/>
            <a:ext cx="8229600" cy="1143000"/>
          </a:xfrm>
        </p:spPr>
        <p:txBody>
          <a:bodyPr>
            <a:normAutofit/>
          </a:bodyPr>
          <a:lstStyle/>
          <a:p>
            <a:r>
              <a:rPr lang="en-US" sz="4000" dirty="0"/>
              <a:t>Example 1: Results of screening</a:t>
            </a:r>
          </a:p>
        </p:txBody>
      </p:sp>
      <p:pic>
        <p:nvPicPr>
          <p:cNvPr id="7" name="Picture 6" descr="Text&#10;&#10;Description automatically generated">
            <a:extLst>
              <a:ext uri="{FF2B5EF4-FFF2-40B4-BE49-F238E27FC236}">
                <a16:creationId xmlns:a16="http://schemas.microsoft.com/office/drawing/2014/main" id="{B0C9ED50-826F-4749-BC7A-5D3307E4FDBE}"/>
              </a:ext>
            </a:extLst>
          </p:cNvPr>
          <p:cNvPicPr>
            <a:picLocks noChangeAspect="1"/>
          </p:cNvPicPr>
          <p:nvPr/>
        </p:nvPicPr>
        <p:blipFill>
          <a:blip r:embed="rId3"/>
          <a:stretch>
            <a:fillRect/>
          </a:stretch>
        </p:blipFill>
        <p:spPr>
          <a:xfrm>
            <a:off x="0" y="960755"/>
            <a:ext cx="9350599" cy="5689427"/>
          </a:xfrm>
          <a:prstGeom prst="rect">
            <a:avLst/>
          </a:prstGeom>
        </p:spPr>
      </p:pic>
    </p:spTree>
    <p:extLst>
      <p:ext uri="{BB962C8B-B14F-4D97-AF65-F5344CB8AC3E}">
        <p14:creationId xmlns:p14="http://schemas.microsoft.com/office/powerpoint/2010/main" val="421063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18"/>
            <a:ext cx="8229600" cy="1143000"/>
          </a:xfrm>
        </p:spPr>
        <p:txBody>
          <a:bodyPr>
            <a:normAutofit/>
          </a:bodyPr>
          <a:lstStyle/>
          <a:p>
            <a:r>
              <a:rPr lang="en-US" sz="4000" dirty="0"/>
              <a:t>Example 2: Results of screening</a:t>
            </a:r>
          </a:p>
        </p:txBody>
      </p:sp>
      <p:sp>
        <p:nvSpPr>
          <p:cNvPr id="3" name="Content Placeholder 2"/>
          <p:cNvSpPr>
            <a:spLocks noGrp="1"/>
          </p:cNvSpPr>
          <p:nvPr>
            <p:ph idx="1"/>
          </p:nvPr>
        </p:nvSpPr>
        <p:spPr>
          <a:xfrm>
            <a:off x="142503" y="938152"/>
            <a:ext cx="9001497" cy="5830784"/>
          </a:xfrm>
        </p:spPr>
        <p:txBody>
          <a:bodyPr>
            <a:noAutofit/>
          </a:bodyPr>
          <a:lstStyle/>
          <a:p>
            <a:pPr marL="0" indent="0">
              <a:buNone/>
            </a:pPr>
            <a:r>
              <a:rPr lang="en-US" sz="2100" dirty="0"/>
              <a:t>Searches on 16 March 2016 yielded  492 records (bibliographic databases, n=408; conference abstracts, n=16; registered trials, n=62). After removing 172 duplicate records and 161 clearly irrelevant records, we reviewed 159 records by examining titles, abstracts and keywords.  We selected 20 records for full-text review. Applying the inclusion criteria, we then excluded 14 studies reporting results of other background regimens, second-line therapy, pharmacokinetics and other topics. We had no disagreements in screening. See Appendix 2 for bibliography of excluded studies with specific reasons for exclusion. Figure 1 depicts our screening process. </a:t>
            </a:r>
          </a:p>
        </p:txBody>
      </p:sp>
    </p:spTree>
    <p:extLst>
      <p:ext uri="{BB962C8B-B14F-4D97-AF65-F5344CB8AC3E}">
        <p14:creationId xmlns:p14="http://schemas.microsoft.com/office/powerpoint/2010/main" val="35610936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4242</TotalTime>
  <Words>2314</Words>
  <Application>Microsoft Macintosh PowerPoint</Application>
  <PresentationFormat>On-screen Show (4:3)</PresentationFormat>
  <Paragraphs>135</Paragraphs>
  <Slides>41</Slides>
  <Notes>11</Notes>
  <HiddenSlides>12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Corbel</vt:lpstr>
      <vt:lpstr>SourceSansPro-Bold</vt:lpstr>
      <vt:lpstr>SourceSansPro-Regular</vt:lpstr>
      <vt:lpstr>Wingdings</vt:lpstr>
      <vt:lpstr>Custom Design</vt:lpstr>
      <vt:lpstr>Twilight</vt:lpstr>
      <vt:lpstr>Systematic Reviews (PI-214)</vt:lpstr>
      <vt:lpstr>Main steps for Conducting SR</vt:lpstr>
      <vt:lpstr>Reporting</vt:lpstr>
      <vt:lpstr>Results</vt:lpstr>
      <vt:lpstr>PowerPoint Presentation</vt:lpstr>
      <vt:lpstr>PowerPoint Presentation</vt:lpstr>
      <vt:lpstr>Descriptive analysis:  Results of screening</vt:lpstr>
      <vt:lpstr>Example 1: Results of screening</vt:lpstr>
      <vt:lpstr>Example 2: Results of screening</vt:lpstr>
      <vt:lpstr>Descriptive analysis : Characteristic of included studies </vt:lpstr>
      <vt:lpstr>PowerPoint Presentation</vt:lpstr>
      <vt:lpstr>Example: Study characteristics</vt:lpstr>
      <vt:lpstr>Example 2: Study characteristics</vt:lpstr>
      <vt:lpstr>Results of individual primary studies</vt:lpstr>
      <vt:lpstr>Evidence synthesis</vt:lpstr>
      <vt:lpstr>PowerPoint Presentation</vt:lpstr>
      <vt:lpstr>PowerPoint Presentation</vt:lpstr>
      <vt:lpstr>PowerPoint Presentation</vt:lpstr>
      <vt:lpstr>Confidence Interval &amp;  P Value</vt:lpstr>
      <vt:lpstr>Interpreting P values and statistical significance</vt:lpstr>
      <vt:lpstr>PowerPoint Presentation</vt:lpstr>
      <vt:lpstr>PowerPoint Presentation</vt:lpstr>
      <vt:lpstr>PowerPoint Presentation</vt:lpstr>
      <vt:lpstr>PowerPoint Presentation</vt:lpstr>
      <vt:lpstr>Results: dichotomous outcomes </vt:lpstr>
      <vt:lpstr>Results: dichotomous outcomes – relative vs. absolute risk </vt:lpstr>
      <vt:lpstr>Results: continuous outcomes (MD)</vt:lpstr>
      <vt:lpstr>Results: continuous outcomes</vt:lpstr>
      <vt:lpstr>Results: continuous outcomes (SMD)</vt:lpstr>
      <vt:lpstr>Results: Continuous outcome SMD (Con’t)</vt:lpstr>
      <vt:lpstr>Results (example)</vt:lpstr>
      <vt:lpstr>PowerPoint Presentation</vt:lpstr>
      <vt:lpstr>PowerPoint Presentation</vt:lpstr>
      <vt:lpstr>Risk of bias</vt:lpstr>
      <vt:lpstr>Description of  bias risk (Example)</vt:lpstr>
      <vt:lpstr>Description of  bias risk (Example2)</vt:lpstr>
      <vt:lpstr>Discussion</vt:lpstr>
      <vt:lpstr>Conclusions</vt:lpstr>
      <vt:lpstr>Conclusion Compoents</vt:lpstr>
      <vt:lpstr>Example: Conclusions</vt:lpstr>
      <vt:lpstr>A few closing words today</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Mohsen Malekinejad</dc:creator>
  <cp:lastModifiedBy>Malekinejad, Mohsen</cp:lastModifiedBy>
  <cp:revision>773</cp:revision>
  <dcterms:created xsi:type="dcterms:W3CDTF">2016-01-04T14:56:55Z</dcterms:created>
  <dcterms:modified xsi:type="dcterms:W3CDTF">2022-04-28T00:10:00Z</dcterms:modified>
</cp:coreProperties>
</file>