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ink/inkAction1.xml" ContentType="application/vnd.ms-office.inkAction+xml"/>
  <Override PartName="/ppt/tags/tag9.xml" ContentType="application/vnd.openxmlformats-officedocument.presentationml.tags+xml"/>
  <Override PartName="/ppt/notesSlides/notesSlide21.xml" ContentType="application/vnd.openxmlformats-officedocument.presentationml.notesSlide+xml"/>
  <Override PartName="/ppt/ink/inkAction2.xml" ContentType="application/vnd.ms-office.inkAction+xml"/>
  <Override PartName="/ppt/notesSlides/notesSlide22.xml" ContentType="application/vnd.openxmlformats-officedocument.presentationml.notesSlide+xml"/>
  <Override PartName="/ppt/ink/inkAction3.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4"/>
  </p:notesMasterIdLst>
  <p:handoutMasterIdLst>
    <p:handoutMasterId r:id="rId25"/>
  </p:handoutMasterIdLst>
  <p:sldIdLst>
    <p:sldId id="785" r:id="rId2"/>
    <p:sldId id="824" r:id="rId3"/>
    <p:sldId id="921" r:id="rId4"/>
    <p:sldId id="922" r:id="rId5"/>
    <p:sldId id="925" r:id="rId6"/>
    <p:sldId id="926" r:id="rId7"/>
    <p:sldId id="927" r:id="rId8"/>
    <p:sldId id="932" r:id="rId9"/>
    <p:sldId id="935" r:id="rId10"/>
    <p:sldId id="936" r:id="rId11"/>
    <p:sldId id="938" r:id="rId12"/>
    <p:sldId id="939" r:id="rId13"/>
    <p:sldId id="940" r:id="rId14"/>
    <p:sldId id="941" r:id="rId15"/>
    <p:sldId id="937" r:id="rId16"/>
    <p:sldId id="944" r:id="rId17"/>
    <p:sldId id="942" r:id="rId18"/>
    <p:sldId id="945" r:id="rId19"/>
    <p:sldId id="1102" r:id="rId20"/>
    <p:sldId id="947" r:id="rId21"/>
    <p:sldId id="948" r:id="rId22"/>
    <p:sldId id="949" r:id="rId23"/>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 id="1" name="Rebecca Graff" initials="RG" lastIdx="1" clrIdx="1">
    <p:extLst>
      <p:ext uri="{19B8F6BF-5375-455C-9EA6-DF929625EA0E}">
        <p15:presenceInfo xmlns:p15="http://schemas.microsoft.com/office/powerpoint/2012/main" userId="a6ba10420d7fc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323" autoAdjust="0"/>
    <p:restoredTop sz="74301" autoAdjust="0"/>
  </p:normalViewPr>
  <p:slideViewPr>
    <p:cSldViewPr snapToGrid="0">
      <p:cViewPr varScale="1">
        <p:scale>
          <a:sx n="95" d="100"/>
          <a:sy n="95" d="100"/>
        </p:scale>
        <p:origin x="2168" y="192"/>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2-01-05T02:37:02.934"/>
    </inkml:context>
    <inkml:brush xml:id="br0">
      <inkml:brushProperty name="width" value="0.05292" units="cm"/>
      <inkml:brushProperty name="height" value="0.05292" units="cm"/>
      <inkml:brushProperty name="color" value="#FF0000"/>
    </inkml:brush>
  </inkml:definitions>
  <iact:action type="add" startTime="10318">
    <iact:property name="dataType"/>
    <iact:actionData xml:id="d0">
      <inkml:trace xmlns:inkml="http://www.w3.org/2003/InkML" xml:id="stk0" contextRef="#ctx0" brushRef="#br0">11607 11659 24575 0,'19'10'0'15,"-3"14"0"0,-16-20 0 0,0 11 0 0,0-7 0 0,0 10 0 0,8-7 0 0,-6 13 0 0,6-14 0 0,-8 0 0 0,0-3 0 0,0 9 0 0,0-12 0 0,0 20 0 0,0-23 0 1,0 31 0-1,0-26 0 0,0 33 0 0,0-27 0 0,0 37-909 0,0-23 1 0,0 3 908 0,0 5 0 0,0 4 0 0,0 4 0 0,0 5 0 0,0-3 0 0,0 3 0 0,0-2 0 0,0-3 0 1,0 2 0-1,0-2 0 0,0-6 0 0,0-1 0 0,0-4-473 0,0 14 473 0,0-5 0 0,0-10 0 0,0-26 0 0,0 20 0 0,0-14 0 0,0 15 1771 0,0-13-1771 0,0 4 519 0,0-16-519 1,0 7 0-1,0-5 0 0,0 6 0 0,0 8 0 0,0-12 0 0,0 19 0 0,0-21 0 0,0 6 0 0,0 8 0 0,0-12 0 0,0 11 0 0,0-7 0 0,0-6 0 0,23 6 0 0,7-8 0 1,7 0 0-1,-12 0 0 0,-1 0 0 0,-20 0 0 0,11 0 0 0,-7 0 0 0,-6 0 0 0,6 0 0 0,8 0 0 0,-5 0 0 0,31 0 0 0,-5-8-648 0,-11 8 0 0,1-2 648 1,3-9 0-1,1-1 0 0,-4 10 0 0,0 0 0 0,18-14 0 0,-3 16 0 0,-23 0 0 0,22 0 0 0,-3 0 0 0,-9 0 0 0,-5 0 0 0,-17 0 0 0,-5 0 1296 0,6 0-1296 0,16 0 0 1,-18 0 0-1,17 0 0 0,-23 0 0 0,16 0 0 0,-12 0 0 0,11 0 0 0,-15 0 0 0,8 0 0 0,-6 0 0 0,22 0 0 0,-20 0 0 0,27 0 0 0,-4 0 0 0,19 0 0 0,-17 0 0 1,-6 0 0-1,-23-8 0 0,16 6 0 0,-12-6 0 0,12 8 0 0,-16-15 0 0,0-13 0 0,0-9 0 0,0 5 0 0,0-3 0 0,0-4 0 0,0-2-776 0,0-2 0 0,0 2 776 0,0 8 0 1,0 3 0-1,0-1 0 0,0-8 0 0,0 13 0 0,0-6 0 0,0-3 0 0,0-2 0 0,0 10 0 0,0 11 0 0,0 8 0 0,0 6 1552 0,0-6-1552 0,0 8 0 0,0-15 0 1,0 11 0-1,0-12 0 0,0 8 0 0,0 6 0 0,0-13 0 0,0 13 0 0,0-22 0 0,0 20 0 0,0-19 0 0,0 21 0 0,0-22 0 0,0 20 0 0,0-19 0 0,0 21 0 0,0-22 0 1,0 20 0-1,0-11 0 0,0 7 0 0,0 6 0 0,0-14 0 0,0 14 0 0,0-21 0 0,0 19 0 0,0-12 0 0,-16 8 0 0,12 6 0 0,-12-5 0 0,16 7 0 0,0-16 0 0,0 12 0 1,0-12 0-1,0 16 0 0,0-8 0 0,0 7 0 0,0-7 0 0,0 8 0 0,0-16 0 0,0 12 0 0,0-12 0 0,0 16 0 0,0-7 0 0,0 5 0 0,0-6 0 0,0 0 0 0,0-10 0 1,0 7 0-1,0-13 0 0,0 22 0 0,0-21 0 0,0 19 0 0,0-12 0 0,0 16 0 0,0-8 0 0,16 6 0 0,-12-6 0 0,-4 8 0 0,-4 0 0 0,-12 0 0 0,16-15 0 0,-7 11 0 1,5-12 0-1,-6 16 0 0,-8 0 0 0,12 0 0 0,-19 0 0 0,21 0 0 0,-22 0 0 0,5-8 0 0,-10 3 0 0,-1 0 0 0,-4-4 0 0,4 4 0 0,4 2 0 0,14 3 0 1,-12 0 0-1,15 0 0 0,-1 0 0 0,2 0 0 0,8 0 0 0,-16 0 0 0,12 0 0 0,-11 0 0 0,15 0 0 0,-8 0 0 0,6 0 0 0,-22 0 0 0,13 0 0 0,-23 0 0 0,22 0 0 1,-35 8 0-1,40-6 0 0,-21 2 0 0,1-1 0 0,21-3 0 0,-18 0 0 0,16 0 0 0,7 0 0 0,-7 0 0 0,-8 0 0 0,12 0 0 0,-12 0 0 0,9 0 0 0,5 0 0 0,-6 0 0 1,-8 0 0-1,12 0 0 0,-11 0 0 0,7 0 0 0,6 0 0 0,-14 0 0 0,14 0 0 0,-21 0 0 0,11 0 0 0,-29-7 0 0,3 5 0 0,1-6 0 0,12 8 0 0,17 0 0 0,8 0 0 1,-16 0 0-1,12 0 0 0,-11 0 0 0,15 0 0 0,-8 0 0 0,6 0 0 0,-22 0 0 0,20 0 0 0,-11 0 0 0,15 0 0 0,0 0 0 0,-8 0 0 0,6 0 0 0,-6 0 0 1</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2-01-05T02:40:35.068"/>
    </inkml:context>
    <inkml:brush xml:id="br0">
      <inkml:brushProperty name="width" value="0.05292" units="cm"/>
      <inkml:brushProperty name="height" value="0.05292" units="cm"/>
      <inkml:brushProperty name="color" value="#FF0000"/>
    </inkml:brush>
  </inkml:definitions>
  <iact:action type="add" startTime="8448">
    <iact:property name="dataType"/>
    <iact:actionData xml:id="d0">
      <inkml:trace xmlns:inkml="http://www.w3.org/2003/InkML" xml:id="stk0" contextRef="#ctx0" brushRef="#br0">11960 10019 24575 0,'0'10'0'12,"0"13"0"1,0-19 0 0,0 12 0 0,0-16 0 0,0 8 0 0,0 9 0 0,0-5 0 0,0 4 0 0,0-8 0 0,0-6 0 0,0 13 0 0,0-13 0-1,0 22 0 1,0-13 0 0,0 23 0 0,0-22 0 0,0 11 0 0,0-5 0 0,0 1 0 0,0-1 0 0,15-10 0 0,-11-8 0 0,12 8 0 0,-16-6 0-1,0 21 0 1,0-19 0 0,0 12 0 0,0-8 0 0,0 9 0 0,0-5 0 0,0 11 0 0,0-5 0 0,0-6 0 0,0 11 0 0,0-21 0 0,0 6 0-1,0 8 0 1,0-4 0 0,0 5 0 0,0-1 0 0,0-14 0 0,0 21 0 0,0-11 0 0,0 6 0 0,0-10 0 0,0 7 0 0,0-11 0 0,0 12 0-1,8-8 0 1,-6-6 0 0,5 29 0 0,-7-2 0 0,0 9 0 0,0-13 0 0,0 7 0 0,0-27 0 0,0 35 0 0,0-36 0 0,0 19 0 0,0-13 0-1,0 0 0 1,0 13 0 0,0-11 0 0,0 21 0 0,0 3 0 0,8-10 0 0,0 0 0 0,-4 6 0 0,12-1 0 0,-16-31 0 0,0 0 0 0,0 8 0-1,0-6 0 1,0 21 0 0,0-19 0 0,0 12 0 0,0 8 0 0,0-19 0 0,0 19 0 0,0-16 0 0,0-6 0 0,0 6 0 0,0-1 0 0,0-5 0-1,0 6 0 1,0 8 0 0,0-12 0 0,0 12 0 0,0-16 0 0,0 0 0 0,0 7 0 0,0 11 0 0,-16 17 0 0,12-5 0 0,-12-5 0 0,16-9 0-1,0-14 0 1,0 6 0 0,0-8 0 0,0 15 0 0,0-11 0 0,0 12 0 0,0-16 0 0,16 8 0 0,-12-6 0 0,20 6 0 0,-23-8 0 0,23 0 0-1,-20 0 0 1,12 0 0 0,-9 0 0 0,11 0 0 0,2 0 0 0,29 0-1349 0,-10 0 1349 0,-5 0 0 0,0 0 0 0,14 0 0 0,-5 0 0 0,-26 0 0 0,7 0 0-1,-20 0 0 1,11 0 0 0,-15 0 1349 0,8 0-1349 0,-6 0 0 0,6 0 0 0,8 0 0 0,-12 0 0 0,19 0 0 0,-21 0 0 0,14 0 0 0,-14 0 0-1,21 15 0 1,-19-11 0 0,20 12 0 0,-22-16 0 0,6 0 0 0,-8 0 0 0,15 0 0 0,-11 0 0 0,20 0 0 0,-7 0 0 0,-5 0 0 0,12 0 0-1,-23 0 0 1,15 0 0 0,2 0 0 0,1 0 0 0,23 0 0 0,-29 0 0 0,11 0 0 0,-24 0 0 0,0 0 0 0,15 0 0 0,-3-16 0 0,6 12 0-1,-2-11 0 1,1 15 0 0,-5 0 0 0,4 0 0 0,-16 0 0 0,7 0 0 0,-5 0 0 0,6 0 0 0,-8 0 0 0,16 0 0 0,-12 0 0 0,19 0 0-1,-21 0 0 1,22 0 0 0,-20 0 0 0,11 0 0 0,-7 0 0 0,-6 0 0 0,6 0 0 0,-8 0 0 0,8 0 0 0,-6 0 0 0,6-8 0 0,-8-10 0-1,0-2 0 1,0 3 0 0,0 1 0 0,0-9 0 0,0-13 0 0,0-7 0 0,0 18 0 0,0 3 0 0,0 22 0 0,0-13 0 0,0 13 0 0,0-6 0-1,0-8 0 1,0 12 0 0,0-11 0 0,0 7 0 0,0 6 0 0,0-6 0 0,0 8 0 0,0-16 0 0,0 12 0 0,0-11 0 0,0 7 0 0,0 6 0-1,0-6 0 1,0-8 0 0,0 5 0 0,0-7 0 0,0 2 0 0,0-1 0 0,0 5 0 0,0-12 0 0,0 23 0 0,15-23 0 0,-11 20 0 0,12-12 0-1,-16 9 0 1,0 5 0 0,0-22 0 0,0 20 0 0,0-19 0 0,0 21 0 0,0-14 0 0,0 14 0 0,0-21 0 0,0 19 0 0,0-20 0 0,0 22 0 0,0-6 0-1,0-7 0 1,0 3 0 0,0-6 0 0,0-5 0 0,0 11 0 0,0-6 0 0,0 3 0 0,0-27 0 0,0-7-885 0,4 11 0 0,0-2 885 0,-3 8 0-1,0 1 0 1,3 0 0 0,0 2 0 0,-4-1 0 0,0 7 0 0,0 7 0 0,0 4 0 0,0-5 1770 0,0 1-1770 0,0 14 0 0,0-6 0 0,0 8 0-1,0 0 0 1,0-16 0 0,0 13 0 0,0-13 0 0,0 8 0 0,0-10 0 0,15 7 0 0,-11-5 0 0,12 8 0 0,-16 6 0 0,0-6 0 0,0-7 0-1,0 11 0 1,0-20 0 0,0 22 0 0,0-6 0 0,0 1 0 0,0 5 0 0,0-6 0 0,0 8 0 0,0-16 0 0,-16 12 0 0,12-12 0 0,-11 16 0-1,15-7 0 1,0 5 0 0,0-22 0 0,0 20 0 0,0-11 0 0,0 15 0 0,0-8 0 0,-8 6 0 0,6-6 0 0,-6 8 0 0,8 0 0 0,0 0 0-1,-16 0 0 1,12 0 0 0,-11 0 0 0,7 0 0 0,6 0 0 0,-14 0 0 0,-9 0 0 0,-1 0 0 0,-1 0 0 0,-14 0 0 0,0 0 0 0,25 0 0-1,-2 0 0 1,6 0 0 0,-11 0 0 0,5 0 0 0,7 0 0 0,-13 0 0 0,6 0 0 0,-5 4 0 0,-5 0 0 0,-3-4 0 0,-2 2 0 0,-10 9 0-1,-2 1 0 1,-5-10 0 0,4 0 0 0,19 6 0 0,3 0 0 0,-23-8 0 0,39 0 0 0,-10 0 0 0,-2 0 0 0,-21 0 0 0,12 0 0 0,1 0 0-1,13 0 0 1,7 0 0 0,6 0 0 0,-22 0 0 0,-7 0 0 0,12 0 0 0,-30 0 0 0,25 0 0 0,12 0 0 0,-5 0 0 0,9 0 0 0,8 0 0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1-04T23:35:03.913"/>
    </inkml:context>
    <inkml:brush xml:id="br0">
      <inkml:brushProperty name="width" value="0.05292" units="cm"/>
      <inkml:brushProperty name="height" value="0.05292" units="cm"/>
      <inkml:brushProperty name="color" value="#FF0000"/>
    </inkml:brush>
  </inkml:definitions>
  <iact:action type="add" startTime="13677">
    <iact:property name="dataType"/>
    <iact:actionData xml:id="d0">
      <inkml:trace xmlns:inkml="http://www.w3.org/2003/InkML" xml:id="stk0" contextRef="#ctx0" brushRef="#br0">7633 9270 24575 0,'39'39'0'12,"15"2"0"0,-21-14 0 0,3 0-1586 0,3 0 0 0,2 0 1586 0,6 5 0 0,-1 2 0 0,-5 0 0 0,2 0 0 0,9 0 0 0,0 1 0 0,-16-2 0 0,0 0 0 0,9-7 0 0,-1 1 0 0,-9 5 0 0,-1 2 0 0,6 0 0 0,1 1 0 0,-1-1 0 0,0 0 0 0,6 6 0 0,1-2-748 0,0-10 0 0,1 1 748 0,6 9 0 0,0 1 0 0,-5-4 0 0,-2-1 0 0,-5-5 0 0,-4-1 1056 1,4 10-1056-1,-6-14 0 0,-33-21 0 0,33 33 0 0,-6-6 0 0,11 12 0 0,-10-11 0 0,1 0 0 0,-4-3 0 0,1 1-245 0,10 11 1 0,2 1 244 0,6-1 0 0,-1 0 0 0,-4 1 0 0,0-1 0 0,3 1 0 0,2-1 0 0,5 0 0 0,1 0 0 0,-5 1 0 0,2-1 0 0,10 0 0 0,0 0 0 0,-6 1 0 0,-1-1 0 0,-4-6 0 0,-2 1 0 0,0 4 0 0,-2-1 342 0,-10-9 1 1,-1-1-343-1,5 5 0 0,0 0 0 0,-11-6 0 0,0-1-12 0,6 2 0 0,-2-2 12 0,10 16 0 0,-3-15 0 0,-12-3 2049 0,0-9-2049 0,11 12 1362 0,-8-13-1362 0,-3-2 29 0,-15-12-29 0,-12 0 0 0,-12-12 0 0,9 9 0 0,-9-20 0 0,0-4 0 0,9 9 0 0,-9-18 0 0,12 21 0 0,0-12 0 0,0 0 0 0,-12 0 0 0,9 13 0 0,-9-10 0 0,0 21 0 0,10-21 0 0,-10 9 0 1,12 0 0-1,-12-9 0 0,9 21 0 0,-9-21 0 0,0 21 0 0,9-21 0 0,-9 21 0 0,12-9 0 0,49 16 0 0,33 16-1357 0,-24-4 0 0,9 6 0 0,5 1 1 0,-2-1-1 0,-5-3 1357 0,9-3 0 0,-4-2 0 0,4 4 0 0,-10 2 0 0,9 6 0 0,-2 0 0 0,-13-3 0 0,-23-11 0 0,-23-9 0 0,-12 9 0 0,0-12 0 0,0 12 0 0,12-9 0 0,-9 9 6784 0,9 0-6784 0,0-9 0 1,-9 9 0-1,9-12 0 0,-12 0 0 0,0 12 0 0,0-9 0 0,0 9 0 0,0-12 0 0,-12 0 0 0,-27 11 0 0,-17 16 0 0,17-6 0 0,-3 0-694 0,-9 0 1 0,-3 0 693 0,0 5 0 0,-2-1 0 0,-11-4 0 0,-1-1 0 0,6 1 0 0,2 0 0 0,4 0 0 0,5-3 0 0,-18-3 0 0,30-3 0 0,27-12 0 0,12 0 0 0,-12 0 0 0,9 0 346 0,-9 0 1 0,12 0 0 0,0 0 0 1</inkml:trace>
    </iact:actionData>
  </iact:action>
  <iact:action type="add" startTime="16736">
    <iact:property name="dataType"/>
    <iact:actionData xml:id="d1">
      <inkml:trace xmlns:inkml="http://www.w3.org/2003/InkML" xml:id="stk1" contextRef="#ctx0" brushRef="#br0">13547 11876 24575 0,'-15'0'0'8,"3"-12"0"0,12 9 0 0,-12-9 0 0,-3 12 0 1,0 0 0-1,-9-12 0 0,-3-3 0 0,-27-12 0 0,15 14 0 1,-2 0-380-1,-1-2 0 0,0 3 380 0,-26-3 0 0,29 3 0 1,27 12 0-1,0 0 0 0,9 0 0 0,-9 0 0 0,-12 0 0 1,-18 0 0-1,4 0 0 0,-4 0-329 0,-5 0 0 0,-2 0 329 1,-4-1 0-1,-2 2 0 0,-4 4 0 0,-1 2 0 1,4-1 0-1,1 3 0 0,5 4 0 0,5 1 0 0,-9 0 0 1,30-2 0-1,24 0 0 0,0 3 0 0,12 0 0 0,-9-3 1418 1,9 0-1418-1,-12-9 0 0,0 9 0 0,0-12 0 0,0 12 0 1,12-9 0-1,-9 9 0 0,9 0 0 0,0-9 0 0,-9 21 0 1,21-21 0-1,-21 21 0 0,21-21 0 0,-9 32 0 1,23-17 0-1,-8 21 0 0,-3-24 0 0,-3-3 0 0,-21-12 0 1,9 12 0-1,0-9 0 0,-9 9 0 0,21 0 0 0,3-9 0 1,3 21 0-1,8-21 0 0,1 9 0 0,-9 0 0 0,21-9 0 1,-33 8 0-1,18-11 0 0,-33 0 0 0,9 0 0 0,0 12 0 1,-9-9 0-1,44 45 0 0,-2-3-985 0,0-12 0 0,3 3 985 1,-7 2 0-1,1 1 0 0,4-4 0 0,1-1 0 1,1 0 0-1,-4 1 0 0,-12-8 0 0,-4-1 0 0,23 13 0 1,-39-24 0-1,-12-3 0 0,0 0 0 0,0-9 0 0,0 21 1970 1,0-21-1970-1,0 21 0 0,0-21 0 0,0 9 0 0,0-12 0 1,0 0 0-1,-12 12 0 0,-27 2 0 0,-18 25-763 0,24-18 1 1,-2 0 762-1,-11 6 0 0,2 0-438 0,-16 15 438 1,26-22 0-1,3-2 0 0,4-3 0 0,3-3 0 0,21-12 0 1,-21 0 1489-1,21 0-1489 0,-21 0 474 0,21 0-474 0,-21 0 0 1,21 0 0-1,-21-12 0 0,9-3 0 0,-23-11 0 0,-4-1 0 1,0 0 0-1,3 12 0 0,24 3 0 0,3 12 0 0,12 0 0 1,-12 0 0-1,9-12 0 0,-9 9 0 0,12-9 0 1</inkml:trace>
    </iact:actionData>
  </iact:action>
  <iact:action type="add" startTime="18504">
    <iact:property name="dataType"/>
    <iact:actionData xml:id="d2">
      <inkml:trace xmlns:inkml="http://www.w3.org/2003/InkML" xml:id="stk2" contextRef="#ctx0" brushRef="#br0">11880 11151 24575 0,'15'35'0'8,"9"34"0"1,-16-6 0-1,-1 8-2293 1,2-17 1-1,0 0-1 1,0 3 2293-1,-3 4 0 1,-2 3 0 0,1-1 0-1,3 0 0 1,1-1 0-1,-2 1 0 1,-5-4 0-1,-2 0 0 1,1-1-352 0,2 0 0-1,2 0 1 1,-1-1 351-1,-4 18 0 1,0-1 0-1,0-21 0 1,0 0 0 0,0 0 0-1,0 21 0 1,0 1 0-1,0-22 0 1,0 1 0-1,0 0 0 1,0 0 0 0,0 0 0-1,0-1 0 1,0 1 0-1,0-1 0 1,0 1 0-1,0 4 0 1,0 0 0 0,0 0-285-1,0 0 1 1,0 1 0-1,0 0 284 1,0 0 0-1,0 0 0 1,0-1 0 0,0 18 0-1,0-3-309 1,0-3 1-1,0-8 308 1,0-3 2515-1,0 1-2515 1,12-57 2404-1,14 9-2404 1,40-12 0 0,-26 0 0-1,4 0 695 1,14 0 1-1,3 0-696 1,0 0 0-1,1 0 0 1,10 0 0 0,2 0 0-1,1 0 0 1,-1 0 0-1,-4 0 0 1,-2 0 0-1,-2 0 0 1,-1 0 0 0,-5 0 0-1,0 0 0 1,-5 0 0-1,0 0 9 1,0 0 1-1,-2 0-10 1,-12 0 0 0,-2 0 0-1,2 0 0 1,-4 0 0-1,-4 0 0 1,14 0 0-1,-44 0 0 1,21 0 2014 0,-21 0-2014-1,21 0 1060 1,-21 0-1060-1,9 0 0 1,0 0 0-1,-9 0 0 1,9 0 0 0,-12 0 0-1,12 0 0 1,-9 0 0-1,9 0 0 1,-12 0 0-1,0 0 0 1,12 0 0-1,15 0 0 1,15 0 0 0,23 0 0-1,-8 0 0 1,-17 0 0-1,-2 0 0 1,-5 0 0-1,2 0 0 1,-23-12 0 0,-9 9 0-1,21-9 0 1,-21 0 0-1,9 9 0 1,-12-9 0-1,0 12 0 1,12 0 0 0,-9 0 0-1,9 0 0 1,-12 0 0-1,0-12 0 1,0-3 0-1,0-12 0 1,0-23 0 0,0-19 0-1,0 23 0 1,0-4-813-1,0-3 1 1,0-1 812-1,0 0 0 1,0 0 0 0,0 1 0-1,0-1 0 1,-1 1 0-1,2-1 0 1,5-6 0-1,0 0 0 1,-5 11 0 0,1 0-1046-1,9-15 1 1,2-1 1045-1,-5 5 0 1,-1-2-1221-1,0-12 1 1,1-1 1220 0,4 0 0-1,0 0 0 1,-11 23 0-1,-1-2 0 1,2 2 0-1,9-17 0 1,1 1-101-1,-4-6 0 1,-1 1 101 0,1 11 0-1,-1 2 0 1,0 6 0-1,-2 1 89 1,-5-1 1-1,0 3-90 1,6 9 0 0,0 0 0-1,-4-9 0 1,-1-2 0-1,5 6 0 1,0-2 9-1,-5-9 0 1,-2-3-9 0,1 0 0-1,0 0 0 1,0-6 0-1,0-1 0 1,0 1 0-1,0 0 0 1,0 5 0 0,0 2 0-1,0 5 0 1,0 2 1000-1,0 5 1 1,0 4-1001-1,0-13 233 1,0 18-233 0,0 27 1202-1,-12 12-1202 1,9 0 2188-1,-9 0-2188 1,12 0 538-1,-12 0-538 1,9 0 0 0,-9 0 0-1,-12 0 0 1,-5 0 0-1,-37 0 0 1,27 0 0-1,-3 0-965 1,-10 0 1-1,-3 0 964 1,-6 0 0 0,-1 0 0-1,-5 0 0 1,0 0 0-1,6 0 0 1,-1 0 0-1,-9 0 0 1,-1 0 0 0,10 0 0-1,-1 0-1146 1,-10 0 1-1,-1 0 1145 1,7 0 0-1,0 0 0 1,-1 0 0 0,2 0 0-1,4 0 0 1,1 0 0-1,-4 0 0 1,-1 0 0-1,-2-1 0 1,1 2 0 0,10 5 0-1,1 0-822 1,-10-6 1-1,3 3 821 1,20 9 0-1,3 0-38 1,-2-10 0 0,3-1 38-1,-15 11 1512 1,28-12-1512-1,14 0 2261 1,0 0-2261-1,-3 12 2059 1,0-9-2059 0,-9 21 107-1,-3-9-107 1,-15-1 0-1,0 10 0 1,16-21 0-1,14 9 0 1,12-12 0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1</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345962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Common effects represented by DAGs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Assume that a genetic and environmental risk factor for lung cancer have no bearing on each other.</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 is no causal effect of A on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common effect </a:t>
            </a:r>
            <a:r>
              <a:rPr lang="en-US" sz="800" b="0" i="1" u="none" strike="noStrike" kern="1200" baseline="0" dirty="0">
                <a:solidFill>
                  <a:schemeClr val="tx1"/>
                </a:solidFill>
                <a:latin typeface="Times New Roman" pitchFamily="18" charset="0"/>
                <a:ea typeface="+mn-ea"/>
                <a:cs typeface="+mn-cs"/>
              </a:rPr>
              <a:t>L</a:t>
            </a:r>
            <a:r>
              <a:rPr lang="en-US" sz="800" b="0" i="0" u="none" strike="noStrike" kern="1200" baseline="0" dirty="0">
                <a:solidFill>
                  <a:schemeClr val="tx1"/>
                </a:solidFill>
                <a:latin typeface="Times New Roman" pitchFamily="18" charset="0"/>
                <a:ea typeface="+mn-ea"/>
                <a:cs typeface="+mn-cs"/>
              </a:rPr>
              <a:t> is referred to as a collider on the path A </a:t>
            </a:r>
            <a:r>
              <a:rPr lang="en-US" sz="800" b="0" i="0" u="none" strike="noStrike" kern="1200" baseline="0" dirty="0">
                <a:solidFill>
                  <a:schemeClr val="tx1"/>
                </a:solidFill>
                <a:latin typeface="Times New Roman" pitchFamily="18" charset="0"/>
                <a:ea typeface="+mn-ea"/>
                <a:cs typeface="+mn-cs"/>
                <a:sym typeface="Wingdings"/>
              </a:rPr>
              <a:t> L  Y because the two arrowheads collide on this node</a:t>
            </a:r>
            <a:endParaRPr lang="en-US" sz="800" b="0" i="1" u="none" strike="noStrike" kern="1200" baseline="0" dirty="0">
              <a:solidFill>
                <a:schemeClr val="tx1"/>
              </a:solidFill>
              <a:latin typeface="Times New Roman" pitchFamily="18" charset="0"/>
              <a:ea typeface="+mn-ea"/>
              <a:cs typeface="+mn-cs"/>
              <a:sym typeface="Wingdings"/>
            </a:endParaRP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What about the associational relationship?</a:t>
            </a:r>
            <a:endParaRPr lang="es-ES_tradnl" sz="800" b="0" i="0" u="none" strike="noStrike" kern="1200" baseline="0" dirty="0">
              <a:solidFill>
                <a:schemeClr val="tx1"/>
              </a:solidFill>
              <a:latin typeface="Times New Roman" pitchFamily="18" charset="0"/>
              <a:ea typeface="+mn-ea"/>
              <a:cs typeface="+mn-cs"/>
              <a:sym typeface="Wingdings"/>
            </a:endParaRPr>
          </a:p>
          <a:p>
            <a:pPr marL="628650" lvl="1" indent="-171450">
              <a:buFontTx/>
              <a:buChar char="-"/>
            </a:pPr>
            <a:r>
              <a:rPr lang="en-US" sz="800" b="0" i="0" u="none" strike="noStrike" kern="1200" baseline="0" dirty="0">
                <a:solidFill>
                  <a:schemeClr val="tx1"/>
                </a:solidFill>
                <a:latin typeface="Times New Roman" pitchFamily="18" charset="0"/>
                <a:ea typeface="+mn-ea"/>
                <a:cs typeface="+mn-cs"/>
                <a:sym typeface="Wingdings"/>
              </a:rPr>
              <a:t>An </a:t>
            </a:r>
            <a:r>
              <a:rPr lang="en-US" sz="800" b="0" i="0" u="none" strike="noStrike" kern="1200" baseline="0" dirty="0">
                <a:solidFill>
                  <a:schemeClr val="tx1"/>
                </a:solidFill>
                <a:latin typeface="Times New Roman" pitchFamily="18" charset="0"/>
                <a:ea typeface="+mn-ea"/>
                <a:cs typeface="+mn-cs"/>
              </a:rPr>
              <a:t>investigator decides to study the effect of the genetic risk factor on the risk of the environmental risk factor. She determines whether or not each individual has the genetic risk factor and records whether the same individual has the environmental risk factor. For a person without the genetic risk factor, is the environmental risk factor more or less likely to be present than for any other individual? Learning about the genetic risk factor not improve our ability to predict the outcome Y because the risk of the environmental factor in persons with or without the genetic risk factor is the same. In other words, we would intuitively conclude that A and Y are not associated. The knowledge that both A and Y cause lung cancer is irrelevant when considering the association between A and 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Causal graph theory again confirms our intuition because it says that colliders, unlike other variables, block the flow of association along the path on which they lie.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Thus A and Y are independent because the only path between them is blocked by the 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10</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Suppose </a:t>
            </a:r>
            <a:r>
              <a:rPr lang="en-US" sz="800" baseline="0" dirty="0"/>
              <a:t>the only mechanism through which smoking affects lung cancer risk is DNA damage to lung cells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The effect of A on Y runs through B</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Is there a causal effect of A on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All of the arrows on the path from A to Y are pointing in the same direction, so A still causes 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Association, unlike causation, is a symmetric relationship between two variables; thus, when present, association flows between two variables regardless of the direction of the causal arrows. In this DAG, one could equivalently say that the association flows from A to Y or from Y to A. For causation, however, the arrows must all flow in the same direction. Both A and B cause Y according to this DAG, but Y does not cause either.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Are A and Y unconditionally associated?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We know that A has an effect on Y, so that should indicate to use that there is an association between A and 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But what if we only  look at individuals who do (or do not)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Represented by a box around B. We’ve conditioned on the variable B.</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Is there an association between A and Y within levels of B or conditional on B? When we already have information on B, does information on A improve our ability to predict 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Suppose we restrict the analysis to the subset of individuals with no DNA damage (B=0), as indicated by the box placed around B.</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Individuals with no DNA damage (B = 0) have a lower than average risk of lung cancer. Regardless of whether an individual with no DNA damage was treated (A = 1) or untreated (A = 0), we already know that he has a lower than average risk because he doesn’t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Because smoking affects lung cancer risk only through DNA damage, learning smoking status doesn’t contribute any additional information about lung cancer risk</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 the subset of individuals with low DNA damage, smoking and lung cancer are not associated, and it’s the same argument for those DNA damage.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Graphically, we say that a box placed around variable B blocks the flow of association through the path A → B → Y .</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11</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Is A associated with Y conditional on L?</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Represented by the box around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the investigator restricts the study to nonsmokers (L = 0).</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Learning that an individual has yellow fingers (A = 1) does not help predict his risk of lung cancer (Y = 1) because the entire argument for better prediction relied on the fact that people with yellow fingers are more likely to be smokers.</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This argument is irrelevant when the study is restricted to nonsmokers or, more generally, to people who smoke with a particular intensity.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Even though A and Y are marginally associated, A and Y are conditionally independent given L because the risk of lung cancer is the same in the treated and the untreated within levels of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flow between A and Y is interrupted because the path A ← L → Y is blocked by the box around 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12</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What happens to the relationship between A and Y if we condition on their common effect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that the investigators, who are interested in estimating the effect of genetics on environment, restricted the study population to individuals with lung cancer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 square around L indicates that they are conditioning on a particular value of L.</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Knowing that an individual with lung cancer does not have the genetic risk factor provides some information about the environmental risk factor because, in the absence of the genetic risk factor, it is more likely that another cause of lung cancer is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Among individuals with lung cancer, the proportion of individuals with the environmental risk factor is increased among individuals without the genetic risk factor.</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 and Y are inversely associated conditional on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 investigator will make a mistake if he concludes that A has a causal effect on Y just because A and Y are associated within levels of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 the extreme, if the genetic and environmental factors were the only causes of lung cancer, then among individuals with lung cancer, the absence of one risk factor would perfectly predict the presence of the other.</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Causal graphs theory shows that indeed conditioning on a collider like L opens the path A → L ← Y, which was blocked when the collider was not conditioned on.</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Intuitively, whether two variables (the causes) are associated cannot be influenced by an event in the future (their effect), but two causes of a given effect generally become associated once we stratify on the common effect.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Premise of selection bias under the null.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13</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This causal diagram adds a consequence of the lung cancer, namely death from lung cancer</a:t>
            </a:r>
            <a:r>
              <a:rPr lang="es-ES_tradnl" sz="800" b="0" i="0" u="none" strike="noStrike" kern="1200" baseline="0" dirty="0">
                <a:solidFill>
                  <a:schemeClr val="tx1"/>
                </a:solidFill>
                <a:latin typeface="Times New Roman" pitchFamily="18" charset="0"/>
                <a:ea typeface="+mn-ea"/>
                <a:cs typeface="+mn-cs"/>
              </a:rPr>
              <a:t>.</a:t>
            </a:r>
          </a:p>
          <a:p>
            <a:pPr marL="171450" indent="-171450">
              <a:buFontTx/>
              <a:buChar char="-"/>
            </a:pPr>
            <a:r>
              <a:rPr lang="es-ES_tradnl" sz="800" b="0" i="0" u="none" strike="noStrike" kern="1200" baseline="0" dirty="0">
                <a:solidFill>
                  <a:schemeClr val="tx1"/>
                </a:solidFill>
                <a:latin typeface="Times New Roman" pitchFamily="18" charset="0"/>
                <a:ea typeface="+mn-ea"/>
                <a:cs typeface="+mn-cs"/>
              </a:rPr>
              <a:t>A and Y are </a:t>
            </a:r>
            <a:r>
              <a:rPr lang="es-ES_tradnl" sz="800" b="0" i="0" u="none" strike="noStrike" kern="1200" baseline="0" dirty="0" err="1">
                <a:solidFill>
                  <a:schemeClr val="tx1"/>
                </a:solidFill>
                <a:latin typeface="Times New Roman" pitchFamily="18" charset="0"/>
                <a:ea typeface="+mn-ea"/>
                <a:cs typeface="+mn-cs"/>
              </a:rPr>
              <a:t>also</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associated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within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levels</a:t>
            </a:r>
            <a:r>
              <a:rPr lang="es-ES_tradnl" sz="800" b="0" i="0" u="none" strike="noStrike" kern="1200" baseline="0" dirty="0">
                <a:solidFill>
                  <a:schemeClr val="tx1"/>
                </a:solidFill>
                <a:latin typeface="Times New Roman" pitchFamily="18" charset="0"/>
                <a:ea typeface="+mn-ea"/>
                <a:cs typeface="+mn-cs"/>
              </a:rPr>
              <a:t> of S </a:t>
            </a:r>
            <a:r>
              <a:rPr lang="es-ES_tradnl" sz="800" b="0" i="0" u="none" strike="noStrike" kern="1200" baseline="0" dirty="0" err="1">
                <a:solidFill>
                  <a:schemeClr val="tx1"/>
                </a:solidFill>
                <a:latin typeface="Times New Roman" pitchFamily="18" charset="0"/>
                <a:ea typeface="+mn-ea"/>
                <a:cs typeface="+mn-cs"/>
              </a:rPr>
              <a:t>because</a:t>
            </a:r>
            <a:r>
              <a:rPr lang="es-ES_tradnl" sz="800" b="0" i="0" u="none" strike="noStrike" kern="1200" baseline="0" dirty="0">
                <a:solidFill>
                  <a:schemeClr val="tx1"/>
                </a:solidFill>
                <a:latin typeface="Times New Roman" pitchFamily="18" charset="0"/>
                <a:ea typeface="+mn-ea"/>
                <a:cs typeface="+mn-cs"/>
              </a:rPr>
              <a:t> S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common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effect</a:t>
            </a:r>
            <a:r>
              <a:rPr lang="es-ES_tradnl" sz="800" b="0" i="0" u="none" strike="noStrike" kern="1200" baseline="0" dirty="0">
                <a:solidFill>
                  <a:schemeClr val="tx1"/>
                </a:solidFill>
                <a:latin typeface="Times New Roman" pitchFamily="18" charset="0"/>
                <a:ea typeface="+mn-ea"/>
                <a:cs typeface="+mn-cs"/>
              </a:rPr>
              <a:t> of A and Y.</a:t>
            </a:r>
          </a:p>
          <a:p>
            <a:pPr marL="171450" indent="-171450">
              <a:buFontTx/>
              <a:buChar char="-"/>
            </a:pPr>
            <a:r>
              <a:rPr lang="es-ES_tradnl" sz="800" b="0" i="0" u="none" strike="noStrike" kern="1200" baseline="0" dirty="0">
                <a:solidFill>
                  <a:schemeClr val="tx1"/>
                </a:solidFill>
                <a:latin typeface="Times New Roman" pitchFamily="18" charset="0"/>
                <a:ea typeface="+mn-ea"/>
                <a:cs typeface="+mn-cs"/>
              </a:rPr>
              <a:t>Causal </a:t>
            </a:r>
            <a:r>
              <a:rPr lang="es-ES_tradnl" sz="800" b="0" i="0" u="none" strike="noStrike" kern="1200" baseline="0" dirty="0" err="1">
                <a:solidFill>
                  <a:schemeClr val="tx1"/>
                </a:solidFill>
                <a:latin typeface="Times New Roman" pitchFamily="18" charset="0"/>
                <a:ea typeface="+mn-ea"/>
                <a:cs typeface="+mn-cs"/>
              </a:rPr>
              <a:t>graphs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theory</a:t>
            </a:r>
            <a:r>
              <a:rPr lang="es-ES_tradnl" sz="800" b="0" i="0" u="none" strike="noStrike" kern="1200" baseline="0" dirty="0">
                <a:solidFill>
                  <a:schemeClr val="tx1"/>
                </a:solidFill>
                <a:latin typeface="Times New Roman" pitchFamily="18" charset="0"/>
                <a:ea typeface="+mn-ea"/>
                <a:cs typeface="+mn-cs"/>
              </a:rPr>
              <a:t> shows </a:t>
            </a:r>
            <a:r>
              <a:rPr lang="es-ES_tradnl" sz="800" b="0" i="0" u="none" strike="noStrike" kern="1200" baseline="0" dirty="0" err="1">
                <a:solidFill>
                  <a:schemeClr val="tx1"/>
                </a:solidFill>
                <a:latin typeface="Times New Roman" pitchFamily="18" charset="0"/>
                <a:ea typeface="+mn-ea"/>
                <a:cs typeface="+mn-cs"/>
              </a:rPr>
              <a:t>that</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 variable S </a:t>
            </a:r>
            <a:r>
              <a:rPr lang="es-ES_tradnl" sz="800" b="0" i="0" u="none" strike="noStrike" kern="1200" baseline="0" dirty="0" err="1">
                <a:solidFill>
                  <a:schemeClr val="tx1"/>
                </a:solidFill>
                <a:latin typeface="Times New Roman" pitchFamily="18" charset="0"/>
                <a:ea typeface="+mn-ea"/>
                <a:cs typeface="+mn-cs"/>
              </a:rPr>
              <a:t>affected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by</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also</a:t>
            </a:r>
            <a:r>
              <a:rPr lang="es-ES_tradnl" sz="800" b="0" i="0" u="none" strike="noStrike" kern="1200" baseline="0" dirty="0">
                <a:solidFill>
                  <a:schemeClr val="tx1"/>
                </a:solidFill>
                <a:latin typeface="Times New Roman" pitchFamily="18" charset="0"/>
                <a:ea typeface="+mn-ea"/>
                <a:cs typeface="+mn-cs"/>
              </a:rPr>
              <a:t> opens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 → L ← Y</a:t>
            </a:r>
          </a:p>
          <a:p>
            <a:pPr marL="171450" indent="-171450">
              <a:buFontTx/>
              <a:buChar char="-"/>
            </a:pPr>
            <a:r>
              <a:rPr lang="es-ES_tradnl" sz="800" b="0" i="0" u="none" strike="noStrike" kern="1200" baseline="0" dirty="0" err="1">
                <a:solidFill>
                  <a:schemeClr val="tx1"/>
                </a:solidFill>
                <a:latin typeface="Times New Roman" pitchFamily="18" charset="0"/>
                <a:ea typeface="+mn-ea"/>
                <a:cs typeface="+mn-cs"/>
              </a:rPr>
              <a:t>This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blocked</a:t>
            </a:r>
            <a:r>
              <a:rPr lang="es-ES_tradnl" sz="800" b="0" i="0" u="none" strike="noStrike" kern="1200" baseline="0" dirty="0">
                <a:solidFill>
                  <a:schemeClr val="tx1"/>
                </a:solidFill>
                <a:latin typeface="Times New Roman" pitchFamily="18" charset="0"/>
                <a:ea typeface="+mn-ea"/>
                <a:cs typeface="+mn-cs"/>
              </a:rPr>
              <a:t> in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absence</a:t>
            </a:r>
            <a:r>
              <a:rPr lang="es-ES_tradnl" sz="800" b="0" i="0" u="none" strike="noStrike" kern="1200" baseline="0" dirty="0">
                <a:solidFill>
                  <a:schemeClr val="tx1"/>
                </a:solidFill>
                <a:latin typeface="Times New Roman" pitchFamily="18" charset="0"/>
                <a:ea typeface="+mn-ea"/>
                <a:cs typeface="+mn-cs"/>
              </a:rPr>
              <a:t> of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either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or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its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consequence</a:t>
            </a:r>
            <a:r>
              <a:rPr lang="es-ES_tradnl" sz="800" b="0" i="0" u="none" strike="noStrike" kern="1200" baseline="0" dirty="0">
                <a:solidFill>
                  <a:schemeClr val="tx1"/>
                </a:solidFill>
                <a:latin typeface="Times New Roman" pitchFamily="18" charset="0"/>
                <a:ea typeface="+mn-ea"/>
                <a:cs typeface="+mn-cs"/>
              </a:rPr>
              <a:t> S.</a:t>
            </a: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14</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variables may be associated by chance</a:t>
            </a:r>
            <a:r>
              <a:rPr lang="en-US" sz="800" baseline="0" dirty="0"/>
              <a:t>, but that’s not a structural source of association</a:t>
            </a:r>
          </a:p>
          <a:p>
            <a:pPr marL="628650" lvl="1" indent="-171450">
              <a:buFontTx/>
              <a:buChar char="-"/>
            </a:pPr>
            <a:r>
              <a:rPr lang="en-US" sz="800" baseline="0" dirty="0"/>
              <a:t>Increase the sample size and chance associations disappear, whereas structural associations will remain</a:t>
            </a:r>
          </a:p>
          <a:p>
            <a:pPr marL="628650" lvl="1" indent="-171450">
              <a:buFontTx/>
              <a:buChar char="-"/>
            </a:pPr>
            <a:r>
              <a:rPr lang="en-US" sz="800" baseline="0" dirty="0"/>
              <a:t>We don’t address chance since we’re focusing our discussion on bias. We’re essentially assuming a very large population.</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15</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052FD70-88AD-429F-8554-4F803C393B87}" type="slidenum">
              <a:rPr lang="en-US" altLang="en-US" smtClean="0"/>
              <a:pPr eaLnBrk="1" hangingPunct="1">
                <a:spcBef>
                  <a:spcPct val="0"/>
                </a:spcBef>
              </a:pPr>
              <a:t>16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50188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17</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V2 is a descendant of V1 (and V1 is an ancestor of V2) if there is a sequence of nodes connected by edges between V1 and V2 such that following the direction indicated by the arrows, one can reach V2 by starting at V1.</a:t>
            </a:r>
          </a:p>
          <a:p>
            <a:pPr marL="171450" indent="-171450">
              <a:buFontTx/>
              <a:buChar char="-"/>
            </a:pPr>
            <a:r>
              <a:rPr lang="en-US" sz="800" dirty="0"/>
              <a:t>Parents:</a:t>
            </a:r>
            <a:r>
              <a:rPr lang="en-US" sz="800" baseline="0" dirty="0"/>
              <a:t> the set of nodes with direct arrow into the variable of interest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18</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19</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2394743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20</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21</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22</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a:t>
            </a:fld>
            <a:endParaRPr lang="en-US"/>
          </a:p>
        </p:txBody>
      </p:sp>
    </p:spTree>
    <p:extLst>
      <p:ext uri="{BB962C8B-B14F-4D97-AF65-F5344CB8AC3E}">
        <p14:creationId xmlns:p14="http://schemas.microsoft.com/office/powerpoint/2010/main" val="317804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DAGs help to conceptualize research questions. They offer a framework for summarizing your knowledge and assumptions about the problem you’re trying to solve</a:t>
            </a:r>
          </a:p>
          <a:p>
            <a:pPr marL="171450" indent="-171450">
              <a:buFontTx/>
              <a:buChar char="-"/>
            </a:pPr>
            <a:r>
              <a:rPr lang="en-US" sz="800" dirty="0"/>
              <a:t>Because causal inference generally requires expert knowledge and untestable assumptions about relationships among exposure, outcome, and other variables, DAGs are important for making choices explicit.</a:t>
            </a:r>
          </a:p>
          <a:p>
            <a:pPr marL="171450" indent="-171450">
              <a:buFontTx/>
              <a:buChar char="-"/>
            </a:pPr>
            <a:r>
              <a:rPr lang="en-US" sz="800" dirty="0"/>
              <a:t>They also help to identify and classify sources of bias that could affect your ability to validly answer your research question.</a:t>
            </a:r>
          </a:p>
          <a:p>
            <a:pPr marL="171450" indent="-171450">
              <a:buFontTx/>
              <a:buChar char="-"/>
            </a:pPr>
            <a:r>
              <a:rPr lang="en-US" sz="800" dirty="0"/>
              <a:t>When you represent your study design and analysis in a DAG, you might see issues that you hadn’t otherwise identified</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a:t>
            </a:fld>
            <a:endParaRPr lang="en-US"/>
          </a:p>
        </p:txBody>
      </p:sp>
    </p:spTree>
    <p:extLst>
      <p:ext uri="{BB962C8B-B14F-4D97-AF65-F5344CB8AC3E}">
        <p14:creationId xmlns:p14="http://schemas.microsoft.com/office/powerpoint/2010/main" val="402765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Directed refers to the edges, or arrows, having an implied direction</a:t>
            </a:r>
          </a:p>
          <a:p>
            <a:pPr marL="628650" lvl="1" indent="-171450">
              <a:buFontTx/>
              <a:buChar char="-"/>
            </a:pPr>
            <a:r>
              <a:rPr lang="en-US" sz="800" dirty="0"/>
              <a:t>For example, the arrow</a:t>
            </a:r>
            <a:r>
              <a:rPr lang="en-US" sz="800" baseline="0" dirty="0"/>
              <a:t> from L is into A, meaning that L may cause A, but not the other way around</a:t>
            </a:r>
          </a:p>
          <a:p>
            <a:pPr marL="171450" lvl="0" indent="-171450">
              <a:buFontTx/>
              <a:buChar char="-"/>
            </a:pPr>
            <a:r>
              <a:rPr lang="en-US" sz="800" baseline="0" dirty="0"/>
              <a:t>Acyclic refers to the lack of cycles. A variable cannot cause itself</a:t>
            </a:r>
          </a:p>
          <a:p>
            <a:pPr marL="171450" lvl="0" indent="-171450">
              <a:buFontTx/>
              <a:buChar char="-"/>
            </a:pPr>
            <a:r>
              <a:rPr lang="en-US" sz="800" baseline="0" dirty="0"/>
              <a:t>The arrows are referred to as edges</a:t>
            </a:r>
          </a:p>
          <a:p>
            <a:pPr marL="171450" lvl="0" indent="-171450">
              <a:buFontTx/>
              <a:buChar char="-"/>
            </a:pPr>
            <a:r>
              <a:rPr lang="en-US" sz="800" baseline="0" dirty="0"/>
              <a:t>The random variables in a DAG are referred to as nodes</a:t>
            </a:r>
          </a:p>
          <a:p>
            <a:pPr marL="171450" lvl="0" indent="-171450">
              <a:buFontTx/>
              <a:buChar char="-"/>
            </a:pPr>
            <a:r>
              <a:rPr lang="en-US" sz="800" baseline="0" dirty="0"/>
              <a:t>A DAG is considered to be causal when the common causes of any pair of variables in the graph are also in the graph</a:t>
            </a:r>
          </a:p>
          <a:p>
            <a:pPr marL="628650" lvl="1" indent="-171450">
              <a:buFontTx/>
              <a:buChar char="-"/>
            </a:pPr>
            <a:r>
              <a:rPr lang="en-US" sz="800" baseline="0" dirty="0"/>
              <a:t>Causal DAGs need not include variables that </a:t>
            </a:r>
            <a:r>
              <a:rPr lang="en-US" sz="1200" kern="1200" dirty="0">
                <a:solidFill>
                  <a:schemeClr val="tx1"/>
                </a:solidFill>
                <a:effectLst/>
                <a:latin typeface="Times New Roman" pitchFamily="18" charset="0"/>
                <a:ea typeface="+mn-ea"/>
                <a:cs typeface="+mn-cs"/>
              </a:rPr>
              <a:t>are not of interest for the analysis and that are not common causes of other variables in the DAG</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a:t>
            </a:fld>
            <a:endParaRPr lang="en-US"/>
          </a:p>
        </p:txBody>
      </p:sp>
    </p:spTree>
    <p:extLst>
      <p:ext uri="{BB962C8B-B14F-4D97-AF65-F5344CB8AC3E}">
        <p14:creationId xmlns:p14="http://schemas.microsoft.com/office/powerpoint/2010/main" val="22496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E.g., effect of </a:t>
            </a:r>
            <a:r>
              <a:rPr lang="en-US" sz="800" baseline="0" dirty="0"/>
              <a:t>aspirin on the risk of stroke?</a:t>
            </a:r>
          </a:p>
          <a:p>
            <a:pPr marL="628650" lvl="1" indent="-171450">
              <a:buFontTx/>
              <a:buChar char="-"/>
            </a:pPr>
            <a:r>
              <a:rPr lang="en-US" sz="800" baseline="0" dirty="0"/>
              <a:t>An </a:t>
            </a:r>
            <a:r>
              <a:rPr lang="en-US" sz="800" dirty="0"/>
              <a:t>ideal randomized experiment is not affected by any sources of bias, so the only relevant variables are aspirin and stroke.</a:t>
            </a:r>
            <a:endParaRPr lang="en-US" sz="800"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E.g., effect of </a:t>
            </a:r>
            <a:r>
              <a:rPr lang="en-US" sz="800" baseline="0" dirty="0"/>
              <a:t>aspirin on the risk of stroke conditional on a history of heart disease?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 </a:t>
            </a:r>
            <a:r>
              <a:rPr lang="en-US" sz="800" dirty="0"/>
              <a:t>conditionally randomized ideal experiment, a history of heart disease affects the probability of randomization to aspirin as well as the probability of stroke </a:t>
            </a:r>
            <a:r>
              <a:rPr lang="en-US" sz="800" dirty="0">
                <a:sym typeface="Wingdings" pitchFamily="2" charset="2"/>
              </a:rPr>
              <a:t> </a:t>
            </a:r>
            <a:r>
              <a:rPr lang="en-US" sz="800" dirty="0"/>
              <a:t>edges from L into A and Y</a:t>
            </a:r>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When incorporating expert knowledge into DAGs, the information is in the missing arrows.</a:t>
            </a:r>
          </a:p>
          <a:p>
            <a:pPr marL="171450" indent="-171450">
              <a:buFontTx/>
              <a:buChar char="-"/>
            </a:pPr>
            <a:r>
              <a:rPr lang="en-US" sz="800" dirty="0"/>
              <a:t>What is termed a complete DAG does not exclude any possible causal effect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dirty="0"/>
              <a:t>E.g., conditionally randomized experiment that</a:t>
            </a:r>
            <a:r>
              <a:rPr lang="en-US" sz="800" baseline="0" dirty="0"/>
              <a:t> randomized aspirin according to a history of heart disease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What is termed an incomplete DAG, which is to say a DAG that doesn’t have all possible arrows, encodes expert knowledge in the form of missing arrows.</a:t>
            </a:r>
          </a:p>
          <a:p>
            <a:pPr marL="628650" lvl="1" indent="-171450">
              <a:buFontTx/>
              <a:buChar char="-"/>
            </a:pPr>
            <a:r>
              <a:rPr lang="en-US" sz="800" dirty="0"/>
              <a:t>This second DAG, for example, encodes the knowledge that the variable L does not affect the variable Y</a:t>
            </a:r>
          </a:p>
          <a:p>
            <a:pPr marL="628650" lvl="1" indent="-171450">
              <a:buFontTx/>
              <a:buChar char="-"/>
            </a:pPr>
            <a:r>
              <a:rPr lang="en-US" sz="800" dirty="0"/>
              <a:t>E.g., conditionally randomized experiment that</a:t>
            </a:r>
            <a:r>
              <a:rPr lang="en-US" sz="800" baseline="0" dirty="0"/>
              <a:t> randomized </a:t>
            </a:r>
            <a:r>
              <a:rPr lang="en-US" sz="800" dirty="0"/>
              <a:t>according to day of the week? Then day of the week would affect exposure, but we would encode our expert knowledge that day of the week doesn’t affect stroke risk by omitting an arrow from L to 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DAG that represents a true causal effect.</a:t>
            </a:r>
          </a:p>
          <a:p>
            <a:pPr marL="171450" indent="-171450">
              <a:buFontTx/>
              <a:buChar char="-"/>
            </a:pPr>
            <a:r>
              <a:rPr lang="en-US" sz="800" dirty="0"/>
              <a:t>E.g., smoking has a harmful causal effect on the risk</a:t>
            </a:r>
            <a:r>
              <a:rPr lang="en-US" sz="800" baseline="0" dirty="0"/>
              <a:t> of lung cancer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What should the graph look like that represents an </a:t>
            </a:r>
            <a:r>
              <a:rPr lang="en-US" sz="800" baseline="0" dirty="0">
                <a:sym typeface="Wingdings"/>
              </a:rPr>
              <a:t>experiment in which cigarette smoking is randomly, and unconditionally, assigned?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sym typeface="Wingdings"/>
              </a:rPr>
              <a:t>Essentially back to our marginally randomized ideal experiment.</a:t>
            </a:r>
            <a:endParaRPr lang="en-US" sz="800" baseline="0" dirty="0"/>
          </a:p>
          <a:p>
            <a:pPr marL="171450" indent="-171450">
              <a:buFontTx/>
              <a:buChar char="-"/>
            </a:pPr>
            <a:r>
              <a:rPr lang="en-US" sz="800" baseline="0" dirty="0">
                <a:sym typeface="Wingdings"/>
              </a:rPr>
              <a:t>In general, when one knows that A has a causal effect on Y, then one should also generally expect A and Y to be associated</a:t>
            </a: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Consistent with the fact that </a:t>
            </a:r>
            <a:r>
              <a:rPr lang="en-US" sz="800" b="0" i="0" u="none" strike="noStrike" kern="1200" baseline="0" dirty="0">
                <a:solidFill>
                  <a:schemeClr val="tx1"/>
                </a:solidFill>
                <a:latin typeface="Times New Roman" pitchFamily="18" charset="0"/>
                <a:ea typeface="+mn-ea"/>
                <a:cs typeface="+mn-cs"/>
              </a:rPr>
              <a:t>in an ideal randomized experiment with unconditional exchangeability, causation implies association and vice versa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DAG showing a common cause of two other variables.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Outcome remains lung cancer, exposure of interest is yellow fingers.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Yellow fingers has no causal effect on lung cancer, as reflected by the lacking arrow between A and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 is no causal effect of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Cigarette smoking, as represented by L, has a causal effect on both having yellow fingers and the risk of lung cancer. It is a common cause of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 the observational setting</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An investigator asks to see the fingers of a large number of people and records if they are diagnosed with lung cancer during the next five years.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Someone who has yellow fingers is more likely to be a smoker, and therefore is more likely to develop lung cancer.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and Y are thus expected to be associated because the cancer risk in those with yellow fingers is different from the cancer risk in those without yellow fingers.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Having information about A improves our ability to predict Y, even though A does not cause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Are individuals with A = 1 exchangeable with the individuals for whom A = 0? No. There is a lack of exchangeability, and thus confounding of relationship between A and Y by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That’s reflected in the DAG by a pathway from A to L to 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a:t>
            </a:fld>
            <a:endParaRPr lang="en-US"/>
          </a:p>
        </p:txBody>
      </p:sp>
    </p:spTree>
    <p:extLst>
      <p:ext uri="{BB962C8B-B14F-4D97-AF65-F5344CB8AC3E}">
        <p14:creationId xmlns:p14="http://schemas.microsoft.com/office/powerpoint/2010/main" val="2146147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1/4/22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1/4/22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1/4/22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1/4/22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1/4/22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1/4/22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1/4/22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1/4/22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1/4/22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1/4/22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1/4/22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1/4/22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1/4/22</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11/relationships/inkAction" Target="../ink/inkAction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11/relationships/inkAction" Target="../ink/inkAction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11/relationships/inkAction" Target="../ink/inkAction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5001376"/>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factor</a:t>
            </a:r>
          </a:p>
          <a:p>
            <a:pPr marL="858837" lvl="1" indent="-457200"/>
            <a:r>
              <a:rPr lang="en-US" i="1" dirty="0"/>
              <a:t>Y</a:t>
            </a:r>
            <a:r>
              <a:rPr lang="en-US" dirty="0"/>
              <a:t>: Environmental factor</a:t>
            </a:r>
          </a:p>
          <a:p>
            <a:pPr marL="858837" lvl="1" indent="-457200"/>
            <a:r>
              <a:rPr lang="en-US" i="1" dirty="0"/>
              <a:t>L</a:t>
            </a:r>
            <a:r>
              <a:rPr lang="en-US" dirty="0"/>
              <a:t>: Lung cancer</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10</a:t>
            </a:fld>
            <a:endParaRPr lang="en-US" sz="1200" dirty="0">
              <a:latin typeface="Corbel"/>
              <a:cs typeface="Corbel"/>
            </a:endParaRPr>
          </a:p>
        </p:txBody>
      </p:sp>
      <p:pic>
        <p:nvPicPr>
          <p:cNvPr id="5" name="Picture 4" descr="Screen Shot 2020-02-01 at 2.54.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143" y="4067629"/>
            <a:ext cx="4178300" cy="863600"/>
          </a:xfrm>
          <a:prstGeom prst="rect">
            <a:avLst/>
          </a:prstGeom>
        </p:spPr>
      </p:pic>
      <p:cxnSp>
        <p:nvCxnSpPr>
          <p:cNvPr id="8" name="Straight Arrow Connector 7"/>
          <p:cNvCxnSpPr/>
          <p:nvPr/>
        </p:nvCxnSpPr>
        <p:spPr>
          <a:xfrm flipH="1">
            <a:off x="6295571" y="3338286"/>
            <a:ext cx="889000" cy="925286"/>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93857" y="2812143"/>
            <a:ext cx="1377300" cy="523220"/>
          </a:xfrm>
          <a:prstGeom prst="rect">
            <a:avLst/>
          </a:prstGeom>
          <a:noFill/>
        </p:spPr>
        <p:txBody>
          <a:bodyPr wrap="none" rtlCol="0">
            <a:spAutoFit/>
          </a:bodyPr>
          <a:lstStyle/>
          <a:p>
            <a:pPr>
              <a:buNone/>
            </a:pPr>
            <a:r>
              <a:rPr lang="en-US" b="1" dirty="0">
                <a:latin typeface="Corbel"/>
                <a:cs typeface="Corbel"/>
              </a:rPr>
              <a:t>Collider</a:t>
            </a:r>
          </a:p>
        </p:txBody>
      </p:sp>
    </p:spTree>
    <p:custDataLst>
      <p:tags r:id="rId1"/>
    </p:custDataLst>
    <p:extLst>
      <p:ext uri="{BB962C8B-B14F-4D97-AF65-F5344CB8AC3E}">
        <p14:creationId xmlns:p14="http://schemas.microsoft.com/office/powerpoint/2010/main" val="3437544671"/>
      </p:ext>
    </p:extLst>
  </p:cSld>
  <p:clrMapOvr>
    <a:masterClrMapping/>
  </p:clrMapOvr>
  <mc:AlternateContent xmlns:mc="http://schemas.openxmlformats.org/markup-compatibility/2006" xmlns:p14="http://schemas.microsoft.com/office/powerpoint/2010/main">
    <mc:Choice Requires="p14">
      <p:transition spd="slow" p14:dur="2000" advTm="128319"/>
    </mc:Choice>
    <mc:Fallback xmlns="">
      <p:transition spd="slow" advTm="128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Conditioning on Mediators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r>
              <a:rPr lang="en-US" i="1" dirty="0"/>
              <a:t>B</a:t>
            </a:r>
            <a:r>
              <a:rPr lang="en-US" dirty="0"/>
              <a:t>: DNA damage to lung cells</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11</a:t>
            </a:fld>
            <a:endParaRPr lang="en-US" sz="1200" dirty="0">
              <a:latin typeface="Corbel"/>
              <a:cs typeface="Corbel"/>
            </a:endParaRPr>
          </a:p>
        </p:txBody>
      </p:sp>
      <p:grpSp>
        <p:nvGrpSpPr>
          <p:cNvPr id="20" name="Group 19">
            <a:extLst>
              <a:ext uri="{FF2B5EF4-FFF2-40B4-BE49-F238E27FC236}">
                <a16:creationId xmlns:a16="http://schemas.microsoft.com/office/drawing/2014/main" id="{D821579E-9874-0549-AFCF-16824C533397}"/>
              </a:ext>
            </a:extLst>
          </p:cNvPr>
          <p:cNvGrpSpPr/>
          <p:nvPr/>
        </p:nvGrpSpPr>
        <p:grpSpPr>
          <a:xfrm>
            <a:off x="3244780" y="4177861"/>
            <a:ext cx="2654440" cy="523220"/>
            <a:chOff x="3244780" y="4177861"/>
            <a:chExt cx="2654440" cy="523220"/>
          </a:xfrm>
        </p:grpSpPr>
        <p:sp>
          <p:nvSpPr>
            <p:cNvPr id="9" name="TextBox 8">
              <a:extLst>
                <a:ext uri="{FF2B5EF4-FFF2-40B4-BE49-F238E27FC236}">
                  <a16:creationId xmlns:a16="http://schemas.microsoft.com/office/drawing/2014/main" id="{72EE868A-94E5-E245-BDC3-683BDAAA6B31}"/>
                </a:ext>
              </a:extLst>
            </p:cNvPr>
            <p:cNvSpPr txBox="1"/>
            <p:nvPr/>
          </p:nvSpPr>
          <p:spPr>
            <a:xfrm>
              <a:off x="3244780" y="4177861"/>
              <a:ext cx="444352" cy="523220"/>
            </a:xfrm>
            <a:prstGeom prst="rect">
              <a:avLst/>
            </a:prstGeom>
            <a:noFill/>
          </p:spPr>
          <p:txBody>
            <a:bodyPr wrap="none" rtlCol="0">
              <a:spAutoFit/>
            </a:bodyPr>
            <a:lstStyle/>
            <a:p>
              <a:pPr>
                <a:buNone/>
              </a:pPr>
              <a:r>
                <a:rPr lang="en-US" dirty="0"/>
                <a:t>A</a:t>
              </a:r>
            </a:p>
          </p:txBody>
        </p:sp>
        <p:sp>
          <p:nvSpPr>
            <p:cNvPr id="11" name="TextBox 10">
              <a:extLst>
                <a:ext uri="{FF2B5EF4-FFF2-40B4-BE49-F238E27FC236}">
                  <a16:creationId xmlns:a16="http://schemas.microsoft.com/office/drawing/2014/main" id="{8677B9F1-B558-9E45-88CB-C4AD168EA8F9}"/>
                </a:ext>
              </a:extLst>
            </p:cNvPr>
            <p:cNvSpPr txBox="1"/>
            <p:nvPr/>
          </p:nvSpPr>
          <p:spPr>
            <a:xfrm>
              <a:off x="4360243" y="4177861"/>
              <a:ext cx="423514" cy="523220"/>
            </a:xfrm>
            <a:prstGeom prst="rect">
              <a:avLst/>
            </a:prstGeom>
            <a:noFill/>
          </p:spPr>
          <p:txBody>
            <a:bodyPr wrap="none" rtlCol="0">
              <a:spAutoFit/>
            </a:bodyPr>
            <a:lstStyle/>
            <a:p>
              <a:pPr>
                <a:buNone/>
              </a:pPr>
              <a:r>
                <a:rPr lang="en-US" dirty="0"/>
                <a:t>B</a:t>
              </a:r>
            </a:p>
          </p:txBody>
        </p:sp>
        <p:sp>
          <p:nvSpPr>
            <p:cNvPr id="12" name="TextBox 11">
              <a:extLst>
                <a:ext uri="{FF2B5EF4-FFF2-40B4-BE49-F238E27FC236}">
                  <a16:creationId xmlns:a16="http://schemas.microsoft.com/office/drawing/2014/main" id="{16E83846-F6D4-7648-A3A2-2316064914E3}"/>
                </a:ext>
              </a:extLst>
            </p:cNvPr>
            <p:cNvSpPr txBox="1"/>
            <p:nvPr/>
          </p:nvSpPr>
          <p:spPr>
            <a:xfrm>
              <a:off x="5454868" y="4177861"/>
              <a:ext cx="444352" cy="523220"/>
            </a:xfrm>
            <a:prstGeom prst="rect">
              <a:avLst/>
            </a:prstGeom>
            <a:noFill/>
          </p:spPr>
          <p:txBody>
            <a:bodyPr wrap="none" rtlCol="0">
              <a:spAutoFit/>
            </a:bodyPr>
            <a:lstStyle/>
            <a:p>
              <a:pPr>
                <a:buNone/>
              </a:pPr>
              <a:r>
                <a:rPr lang="en-US" dirty="0"/>
                <a:t>Y</a:t>
              </a:r>
            </a:p>
          </p:txBody>
        </p:sp>
        <p:cxnSp>
          <p:nvCxnSpPr>
            <p:cNvPr id="14" name="Straight Connector 13">
              <a:extLst>
                <a:ext uri="{FF2B5EF4-FFF2-40B4-BE49-F238E27FC236}">
                  <a16:creationId xmlns:a16="http://schemas.microsoft.com/office/drawing/2014/main" id="{92537BC5-DB4E-204E-B139-49693EFDF228}"/>
                </a:ext>
              </a:extLst>
            </p:cNvPr>
            <p:cNvCxnSpPr>
              <a:stCxn id="9" idx="3"/>
              <a:endCxn id="11" idx="1"/>
            </p:cNvCxnSpPr>
            <p:nvPr/>
          </p:nvCxnSpPr>
          <p:spPr>
            <a:xfrm>
              <a:off x="3689132"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E127C8-082F-1A41-9E5D-4FC179F89C4B}"/>
                </a:ext>
              </a:extLst>
            </p:cNvPr>
            <p:cNvCxnSpPr>
              <a:cxnSpLocks/>
              <a:stCxn id="11" idx="3"/>
              <a:endCxn id="12" idx="1"/>
            </p:cNvCxnSpPr>
            <p:nvPr/>
          </p:nvCxnSpPr>
          <p:spPr>
            <a:xfrm>
              <a:off x="4783757"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F22981DB-D7EC-DD43-A662-A52CE41D36B4}"/>
              </a:ext>
            </a:extLst>
          </p:cNvPr>
          <p:cNvSpPr/>
          <p:nvPr/>
        </p:nvSpPr>
        <p:spPr>
          <a:xfrm>
            <a:off x="4352634" y="4177861"/>
            <a:ext cx="423514" cy="523220"/>
          </a:xfrm>
          <a:prstGeom prst="rect">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6558837"/>
      </p:ext>
    </p:extLst>
  </p:cSld>
  <p:clrMapOvr>
    <a:masterClrMapping/>
  </p:clrMapOvr>
  <mc:AlternateContent xmlns:mc="http://schemas.openxmlformats.org/markup-compatibility/2006" xmlns:p14="http://schemas.microsoft.com/office/powerpoint/2010/main">
    <mc:Choice Requires="p14">
      <p:transition spd="slow" p14:dur="2000" advTm="177535"/>
    </mc:Choice>
    <mc:Fallback xmlns="">
      <p:transition spd="slow" advTm="177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Causes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12</a:t>
            </a:fld>
            <a:endParaRPr lang="en-US" sz="1200" dirty="0">
              <a:latin typeface="Corbel"/>
              <a:cs typeface="Corbel"/>
            </a:endParaRPr>
          </a:p>
        </p:txBody>
      </p:sp>
      <p:pic>
        <p:nvPicPr>
          <p:cNvPr id="7" name="Picture 6" descr="Screen Shot 2020-02-01 at 3.1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092122"/>
            <a:ext cx="3048000" cy="850900"/>
          </a:xfrm>
          <a:prstGeom prst="rect">
            <a:avLst/>
          </a:prstGeom>
        </p:spPr>
      </p:pic>
    </p:spTree>
    <p:custDataLst>
      <p:tags r:id="rId1"/>
    </p:custDataLst>
    <p:extLst>
      <p:ext uri="{BB962C8B-B14F-4D97-AF65-F5344CB8AC3E}">
        <p14:creationId xmlns:p14="http://schemas.microsoft.com/office/powerpoint/2010/main" val="469072039"/>
      </p:ext>
    </p:extLst>
  </p:cSld>
  <p:clrMapOvr>
    <a:masterClrMapping/>
  </p:clrMapOvr>
  <mc:AlternateContent xmlns:mc="http://schemas.openxmlformats.org/markup-compatibility/2006" xmlns:p14="http://schemas.microsoft.com/office/powerpoint/2010/main">
    <mc:Choice Requires="p14">
      <p:transition spd="slow" p14:dur="2000" advTm="87680"/>
    </mc:Choice>
    <mc:Fallback xmlns="">
      <p:transition spd="slow" advTm="8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13</a:t>
            </a:fld>
            <a:endParaRPr lang="en-US" sz="1200" dirty="0">
              <a:latin typeface="Corbel"/>
              <a:cs typeface="Corbel"/>
            </a:endParaRPr>
          </a:p>
        </p:txBody>
      </p:sp>
      <p:pic>
        <p:nvPicPr>
          <p:cNvPr id="5" name="Picture 4" descr="Screen Shot 2020-02-01 at 3.13.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4073979"/>
            <a:ext cx="4318000" cy="850900"/>
          </a:xfrm>
          <a:prstGeom prst="rect">
            <a:avLst/>
          </a:prstGeom>
        </p:spPr>
      </p:pic>
      <p:sp>
        <p:nvSpPr>
          <p:cNvPr id="6" name="TextBox 5"/>
          <p:cNvSpPr txBox="1"/>
          <p:nvPr/>
        </p:nvSpPr>
        <p:spPr>
          <a:xfrm>
            <a:off x="5678713" y="2013858"/>
            <a:ext cx="3156858" cy="1902059"/>
          </a:xfrm>
          <a:prstGeom prst="rect">
            <a:avLst/>
          </a:prstGeom>
          <a:noFill/>
          <a:ln>
            <a:solidFill>
              <a:schemeClr val="tx1"/>
            </a:solidFill>
          </a:ln>
        </p:spPr>
        <p:txBody>
          <a:bodyPr wrap="square" rtlCol="0">
            <a:spAutoFit/>
          </a:bodyPr>
          <a:lstStyle/>
          <a:p>
            <a:pPr algn="ctr">
              <a:buNone/>
            </a:pPr>
            <a:r>
              <a:rPr lang="en-US" b="1" dirty="0">
                <a:solidFill>
                  <a:srgbClr val="FF0000"/>
                </a:solidFill>
                <a:latin typeface="Corbel"/>
                <a:cs typeface="Corbel"/>
              </a:rPr>
              <a:t>Selection Bias!</a:t>
            </a:r>
          </a:p>
          <a:p>
            <a:pPr algn="ctr">
              <a:buNone/>
            </a:pPr>
            <a:r>
              <a:rPr lang="en-US" dirty="0">
                <a:latin typeface="Corbel"/>
                <a:cs typeface="Corbel"/>
              </a:rPr>
              <a:t>Results in lack of conditional exchangeability</a:t>
            </a:r>
          </a:p>
        </p:txBody>
      </p:sp>
    </p:spTree>
    <p:custDataLst>
      <p:tags r:id="rId1"/>
    </p:custDataLst>
    <p:extLst>
      <p:ext uri="{BB962C8B-B14F-4D97-AF65-F5344CB8AC3E}">
        <p14:creationId xmlns:p14="http://schemas.microsoft.com/office/powerpoint/2010/main" val="2405271232"/>
      </p:ext>
    </p:extLst>
  </p:cSld>
  <p:clrMapOvr>
    <a:masterClrMapping/>
  </p:clrMapOvr>
  <mc:AlternateContent xmlns:mc="http://schemas.openxmlformats.org/markup-compatibility/2006" xmlns:p14="http://schemas.microsoft.com/office/powerpoint/2010/main">
    <mc:Choice Requires="p14">
      <p:transition spd="slow" p14:dur="2000" advTm="134723"/>
    </mc:Choice>
    <mc:Fallback xmlns="">
      <p:transition spd="slow" advTm="134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Consequences of Colliders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r>
              <a:rPr lang="en-US" i="1" dirty="0"/>
              <a:t>S</a:t>
            </a:r>
            <a:r>
              <a:rPr lang="en-US" dirty="0"/>
              <a:t>: Death from lung cancer</a:t>
            </a:r>
          </a:p>
          <a:p>
            <a:pPr marL="858837" lvl="1" indent="-457200"/>
            <a:endParaRPr lang="en-US" dirty="0"/>
          </a:p>
          <a:p>
            <a:pPr marL="858837" lvl="1" indent="-457200"/>
            <a:endParaRPr lang="en-US" dirty="0"/>
          </a:p>
          <a:p>
            <a:pPr marL="0" lvl="1" indent="0" algn="ct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a:t>
            </a:r>
            <a:endParaRPr lang="en-US" dirty="0"/>
          </a:p>
          <a:p>
            <a:pPr marL="858837" lvl="1" indent="-457200"/>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14</a:t>
            </a:fld>
            <a:endParaRPr lang="en-US" sz="1200" dirty="0">
              <a:latin typeface="Corbel"/>
              <a:cs typeface="Corbel"/>
            </a:endParaRPr>
          </a:p>
        </p:txBody>
      </p:sp>
      <p:pic>
        <p:nvPicPr>
          <p:cNvPr id="5" name="Picture 4" descr="Screen Shot 2020-02-01 at 3.13.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395" y="4524826"/>
            <a:ext cx="6159500" cy="965200"/>
          </a:xfrm>
          <a:prstGeom prst="rect">
            <a:avLst/>
          </a:prstGeom>
        </p:spPr>
      </p:pic>
    </p:spTree>
    <p:extLst>
      <p:ext uri="{BB962C8B-B14F-4D97-AF65-F5344CB8AC3E}">
        <p14:creationId xmlns:p14="http://schemas.microsoft.com/office/powerpoint/2010/main" val="2716763435"/>
      </p:ext>
    </p:extLst>
  </p:cSld>
  <p:clrMapOvr>
    <a:masterClrMapping/>
  </p:clrMapOvr>
  <mc:AlternateContent xmlns:mc="http://schemas.openxmlformats.org/markup-compatibility/2006" xmlns:p14="http://schemas.microsoft.com/office/powerpoint/2010/main">
    <mc:Choice Requires="p14">
      <p:transition spd="slow" p14:dur="2000" advTm="35196"/>
    </mc:Choice>
    <mc:Fallback xmlns="">
      <p:transition spd="slow" advTm="351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Association</a:t>
            </a:r>
          </a:p>
        </p:txBody>
      </p:sp>
      <p:sp>
        <p:nvSpPr>
          <p:cNvPr id="3" name="Content Placeholder 2"/>
          <p:cNvSpPr>
            <a:spLocks noGrp="1"/>
          </p:cNvSpPr>
          <p:nvPr>
            <p:ph idx="1"/>
          </p:nvPr>
        </p:nvSpPr>
        <p:spPr/>
        <p:txBody>
          <a:bodyPr/>
          <a:lstStyle/>
          <a:p>
            <a:pPr marL="119062" indent="0">
              <a:buNone/>
            </a:pPr>
            <a:r>
              <a:rPr lang="en-US" dirty="0"/>
              <a:t>Statistical association between two variables </a:t>
            </a:r>
            <a:r>
              <a:rPr lang="en-US" i="1" dirty="0"/>
              <a:t>A</a:t>
            </a:r>
            <a:r>
              <a:rPr lang="en-US" dirty="0"/>
              <a:t> and </a:t>
            </a:r>
            <a:r>
              <a:rPr lang="en-US" i="1" dirty="0"/>
              <a:t>Y</a:t>
            </a:r>
            <a:r>
              <a:rPr lang="en-US" dirty="0"/>
              <a:t> may be due to:</a:t>
            </a:r>
          </a:p>
          <a:p>
            <a:pPr marL="633412" indent="-514350">
              <a:buFont typeface="+mj-lt"/>
              <a:buAutoNum type="arabicPeriod"/>
            </a:pPr>
            <a:r>
              <a:rPr lang="en-US" i="1" dirty="0"/>
              <a:t>R</a:t>
            </a:r>
            <a:r>
              <a:rPr lang="en-US" dirty="0"/>
              <a:t>andom fluctuation</a:t>
            </a:r>
          </a:p>
          <a:p>
            <a:pPr marL="633412" indent="-514350">
              <a:buFont typeface="+mj-lt"/>
              <a:buAutoNum type="arabicPeriod"/>
            </a:pPr>
            <a:r>
              <a:rPr lang="en-US" b="1" i="1" dirty="0"/>
              <a:t> A</a:t>
            </a:r>
            <a:r>
              <a:rPr lang="en-US" b="1" dirty="0"/>
              <a:t> causing </a:t>
            </a:r>
            <a:r>
              <a:rPr lang="en-US" b="1" i="1" dirty="0"/>
              <a:t>Y</a:t>
            </a:r>
          </a:p>
          <a:p>
            <a:pPr marL="633412" indent="-514350">
              <a:buFont typeface="+mj-lt"/>
              <a:buAutoNum type="arabicPeriod"/>
            </a:pPr>
            <a:r>
              <a:rPr lang="en-US" i="1" dirty="0"/>
              <a:t>Y</a:t>
            </a:r>
            <a:r>
              <a:rPr lang="en-US" dirty="0"/>
              <a:t> causing </a:t>
            </a:r>
            <a:r>
              <a:rPr lang="en-US" i="1" dirty="0"/>
              <a:t>A</a:t>
            </a:r>
          </a:p>
          <a:p>
            <a:pPr marL="633412" indent="-514350">
              <a:buFont typeface="+mj-lt"/>
              <a:buAutoNum type="arabicPeriod"/>
            </a:pPr>
            <a:r>
              <a:rPr lang="en-US" i="1" dirty="0"/>
              <a:t>A</a:t>
            </a:r>
            <a:r>
              <a:rPr lang="en-US" dirty="0"/>
              <a:t> and </a:t>
            </a:r>
            <a:r>
              <a:rPr lang="en-US" i="1" dirty="0"/>
              <a:t>Y</a:t>
            </a:r>
            <a:r>
              <a:rPr lang="en-US" dirty="0"/>
              <a:t> sharing a common cause</a:t>
            </a:r>
          </a:p>
          <a:p>
            <a:pPr marL="633412" indent="-514350">
              <a:buFont typeface="+mj-lt"/>
              <a:buAutoNum type="arabicPeriod"/>
            </a:pPr>
            <a:r>
              <a:rPr lang="en-US" i="1" dirty="0"/>
              <a:t>C</a:t>
            </a:r>
            <a:r>
              <a:rPr lang="en-US" dirty="0"/>
              <a:t>onditioning on a common effect of </a:t>
            </a:r>
            <a:r>
              <a:rPr lang="en-US" i="1" dirty="0"/>
              <a:t>A</a:t>
            </a:r>
            <a:r>
              <a:rPr lang="en-US" dirty="0"/>
              <a:t> and </a:t>
            </a:r>
            <a:r>
              <a:rPr lang="en-US" i="1" dirty="0"/>
              <a:t>Y</a:t>
            </a:r>
            <a:endParaRPr lang="en-US" dirty="0"/>
          </a:p>
          <a:p>
            <a:pPr marL="119062" indent="0">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15</a:t>
            </a:fld>
            <a:endParaRPr lang="en-US" sz="1200" dirty="0">
              <a:latin typeface="Corbel"/>
              <a:cs typeface="Corbel"/>
            </a:endParaRPr>
          </a:p>
        </p:txBody>
      </p:sp>
    </p:spTree>
    <p:extLst>
      <p:ext uri="{BB962C8B-B14F-4D97-AF65-F5344CB8AC3E}">
        <p14:creationId xmlns:p14="http://schemas.microsoft.com/office/powerpoint/2010/main" val="3838527983"/>
      </p:ext>
    </p:extLst>
  </p:cSld>
  <p:clrMapOvr>
    <a:masterClrMapping/>
  </p:clrMapOvr>
  <mc:AlternateContent xmlns:mc="http://schemas.openxmlformats.org/markup-compatibility/2006" xmlns:p14="http://schemas.microsoft.com/office/powerpoint/2010/main">
    <mc:Choice Requires="p14">
      <p:transition spd="slow" p14:dur="2000" advTm="44898"/>
    </mc:Choice>
    <mc:Fallback xmlns="">
      <p:transition spd="slow" advTm="4489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How we can use this</a:t>
            </a:r>
          </a:p>
        </p:txBody>
      </p:sp>
      <p:sp>
        <p:nvSpPr>
          <p:cNvPr id="21507" name="Rectangle 3"/>
          <p:cNvSpPr>
            <a:spLocks noGrp="1" noChangeArrowheads="1"/>
          </p:cNvSpPr>
          <p:nvPr>
            <p:ph idx="1"/>
          </p:nvPr>
        </p:nvSpPr>
        <p:spPr/>
        <p:txBody>
          <a:bodyPr/>
          <a:lstStyle/>
          <a:p>
            <a:pPr eaLnBrk="1" hangingPunct="1"/>
            <a:r>
              <a:rPr lang="en-US" altLang="en-US" dirty="0"/>
              <a:t>Eliminating four of these explanations is usually the goal of an analysis</a:t>
            </a:r>
          </a:p>
          <a:p>
            <a:pPr eaLnBrk="1" hangingPunct="1"/>
            <a:r>
              <a:rPr lang="en-US" altLang="en-US" dirty="0"/>
              <a:t>Knowing these five sources of statistical association helps identify the (set of) causal structure(s) that could have generated the observed statistical associations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16</a:t>
            </a:fld>
            <a:endParaRPr lang="en-US" sz="1200" dirty="0">
              <a:latin typeface="Corbel"/>
              <a:cs typeface="Corbel"/>
            </a:endParaRPr>
          </a:p>
        </p:txBody>
      </p:sp>
    </p:spTree>
    <p:extLst>
      <p:ext uri="{BB962C8B-B14F-4D97-AF65-F5344CB8AC3E}">
        <p14:creationId xmlns:p14="http://schemas.microsoft.com/office/powerpoint/2010/main" val="1276991983"/>
      </p:ext>
    </p:extLst>
  </p:cSld>
  <p:clrMapOvr>
    <a:masterClrMapping/>
  </p:clrMapOvr>
  <mc:AlternateContent xmlns:mc="http://schemas.openxmlformats.org/markup-compatibility/2006" xmlns:p14="http://schemas.microsoft.com/office/powerpoint/2010/main">
    <mc:Choice Requires="p14">
      <p:transition spd="slow" p14:dur="2000" advTm="22960"/>
    </mc:Choice>
    <mc:Fallback xmlns="">
      <p:transition spd="slow" advTm="229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D-separation</a:t>
            </a:r>
          </a:p>
        </p:txBody>
      </p:sp>
      <p:sp>
        <p:nvSpPr>
          <p:cNvPr id="3" name="Content Placeholder 2"/>
          <p:cNvSpPr>
            <a:spLocks noGrp="1"/>
          </p:cNvSpPr>
          <p:nvPr>
            <p:ph idx="1"/>
          </p:nvPr>
        </p:nvSpPr>
        <p:spPr/>
        <p:txBody>
          <a:bodyPr/>
          <a:lstStyle/>
          <a:p>
            <a:pPr marL="574675" indent="-457200"/>
            <a:r>
              <a:rPr lang="en-US" dirty="0"/>
              <a:t>Set of graphical rules to decide whether two variables are</a:t>
            </a:r>
          </a:p>
          <a:p>
            <a:pPr marL="866775" lvl="1" indent="-457200"/>
            <a:r>
              <a:rPr lang="en-US" dirty="0"/>
              <a:t>D-separated: independent</a:t>
            </a:r>
          </a:p>
          <a:p>
            <a:pPr marL="866775" lvl="1" indent="-457200"/>
            <a:r>
              <a:rPr lang="en-US" dirty="0"/>
              <a:t>D-connected: associated (in general)</a:t>
            </a:r>
          </a:p>
          <a:p>
            <a:pPr marL="574675" indent="-457200"/>
            <a:r>
              <a:rPr lang="en-US" dirty="0"/>
              <a:t>If two variables are d-separated</a:t>
            </a:r>
          </a:p>
          <a:p>
            <a:pPr marL="866775" lvl="1" indent="-457200"/>
            <a:r>
              <a:rPr lang="en-US" dirty="0"/>
              <a:t>Without conditioning on any other variables in the DAG, then they are marginally independent</a:t>
            </a:r>
          </a:p>
          <a:p>
            <a:pPr marL="866775" lvl="1" indent="-457200"/>
            <a:r>
              <a:rPr lang="en-US" dirty="0"/>
              <a:t>After conditioning on a set of other variables, then they are conditionally independent</a:t>
            </a:r>
          </a:p>
          <a:p>
            <a:pPr marL="866775" lvl="1" indent="-457200"/>
            <a:endParaRPr lang="en-US"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17</a:t>
            </a:fld>
            <a:endParaRPr lang="en-US" sz="1200" dirty="0">
              <a:latin typeface="Corbel"/>
              <a:cs typeface="Corbel"/>
            </a:endParaRPr>
          </a:p>
        </p:txBody>
      </p:sp>
    </p:spTree>
    <p:extLst>
      <p:ext uri="{BB962C8B-B14F-4D97-AF65-F5344CB8AC3E}">
        <p14:creationId xmlns:p14="http://schemas.microsoft.com/office/powerpoint/2010/main" val="2698272109"/>
      </p:ext>
    </p:extLst>
  </p:cSld>
  <p:clrMapOvr>
    <a:masterClrMapping/>
  </p:clrMapOvr>
  <mc:AlternateContent xmlns:mc="http://schemas.openxmlformats.org/markup-compatibility/2006" xmlns:p14="http://schemas.microsoft.com/office/powerpoint/2010/main">
    <mc:Choice Requires="p14">
      <p:transition spd="slow" p14:dur="2000" advTm="33176"/>
    </mc:Choice>
    <mc:Fallback xmlns="">
      <p:transition spd="slow" advTm="331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Terminology</a:t>
            </a:r>
          </a:p>
        </p:txBody>
      </p:sp>
      <p:sp>
        <p:nvSpPr>
          <p:cNvPr id="3" name="Content Placeholder 2"/>
          <p:cNvSpPr>
            <a:spLocks noGrp="1"/>
          </p:cNvSpPr>
          <p:nvPr>
            <p:ph idx="1"/>
          </p:nvPr>
        </p:nvSpPr>
        <p:spPr/>
        <p:txBody>
          <a:bodyPr/>
          <a:lstStyle/>
          <a:p>
            <a:pPr marL="574675" indent="-457200"/>
            <a:r>
              <a:rPr lang="en-US" dirty="0"/>
              <a:t>Ancestors / Descendants</a:t>
            </a:r>
          </a:p>
          <a:p>
            <a:pPr marL="866775" lvl="1" indent="-457200"/>
            <a:r>
              <a:rPr lang="en-US" dirty="0"/>
              <a:t>Parents / Children</a:t>
            </a:r>
          </a:p>
          <a:p>
            <a:pPr marL="574675" indent="-457200"/>
            <a:r>
              <a:rPr lang="en-US" dirty="0"/>
              <a:t>Path: a route that connects two variables by following a sequence of edges such that the route visits no variable more than once</a:t>
            </a:r>
          </a:p>
          <a:p>
            <a:pPr marL="866775" lvl="1" indent="-457200"/>
            <a:r>
              <a:rPr lang="en-US" dirty="0"/>
              <a:t>A </a:t>
            </a:r>
            <a:r>
              <a:rPr lang="en-US" u="sng" dirty="0"/>
              <a:t>causal path</a:t>
            </a:r>
            <a:r>
              <a:rPr lang="en-US" dirty="0"/>
              <a:t> consists entirely of edges with their arrows pointing in the same direction</a:t>
            </a:r>
          </a:p>
          <a:p>
            <a:pPr marL="574675" indent="-457200"/>
            <a:r>
              <a:rPr lang="en-US" dirty="0"/>
              <a:t>Paths can be either blocked or open according to the following graphical rules</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18</a:t>
            </a:fld>
            <a:endParaRPr lang="en-US" sz="1200" dirty="0">
              <a:latin typeface="Corbel"/>
              <a:cs typeface="Corbel"/>
            </a:endParaRPr>
          </a:p>
        </p:txBody>
      </p:sp>
    </p:spTree>
    <p:extLst>
      <p:ext uri="{BB962C8B-B14F-4D97-AF65-F5344CB8AC3E}">
        <p14:creationId xmlns:p14="http://schemas.microsoft.com/office/powerpoint/2010/main" val="4272410723"/>
      </p:ext>
    </p:extLst>
  </p:cSld>
  <p:clrMapOvr>
    <a:masterClrMapping/>
  </p:clrMapOvr>
  <mc:AlternateContent xmlns:mc="http://schemas.openxmlformats.org/markup-compatibility/2006" xmlns:p14="http://schemas.microsoft.com/office/powerpoint/2010/main">
    <mc:Choice Requires="p14">
      <p:transition spd="slow" p14:dur="2000" advTm="64504"/>
    </mc:Choice>
    <mc:Fallback xmlns="">
      <p:transition spd="slow" advTm="645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AFF5ED-4010-AC4A-A113-D5F0280FC175}"/>
              </a:ext>
            </a:extLst>
          </p:cNvPr>
          <p:cNvGrpSpPr/>
          <p:nvPr/>
        </p:nvGrpSpPr>
        <p:grpSpPr>
          <a:xfrm>
            <a:off x="1639716" y="4185353"/>
            <a:ext cx="5864569" cy="1045744"/>
            <a:chOff x="1605597" y="4185353"/>
            <a:chExt cx="5864569" cy="1045744"/>
          </a:xfrm>
        </p:grpSpPr>
        <p:pic>
          <p:nvPicPr>
            <p:cNvPr id="13" name="Picture 12" descr="Screen Shot 2020-02-01 at 2.05.46 PM.png">
              <a:extLst>
                <a:ext uri="{FF2B5EF4-FFF2-40B4-BE49-F238E27FC236}">
                  <a16:creationId xmlns:a16="http://schemas.microsoft.com/office/drawing/2014/main" id="{86F69350-0664-5B40-B55D-002297A73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597" y="4213655"/>
              <a:ext cx="2376901" cy="409315"/>
            </a:xfrm>
            <a:prstGeom prst="rect">
              <a:avLst/>
            </a:prstGeom>
          </p:spPr>
        </p:pic>
        <p:sp>
          <p:nvSpPr>
            <p:cNvPr id="14" name="TextBox 13">
              <a:extLst>
                <a:ext uri="{FF2B5EF4-FFF2-40B4-BE49-F238E27FC236}">
                  <a16:creationId xmlns:a16="http://schemas.microsoft.com/office/drawing/2014/main" id="{D410A079-472D-9046-B77C-D0B87C4FF56F}"/>
                </a:ext>
              </a:extLst>
            </p:cNvPr>
            <p:cNvSpPr txBox="1"/>
            <p:nvPr/>
          </p:nvSpPr>
          <p:spPr>
            <a:xfrm>
              <a:off x="1605597" y="4707877"/>
              <a:ext cx="2376901" cy="523220"/>
            </a:xfrm>
            <a:prstGeom prst="rect">
              <a:avLst/>
            </a:prstGeom>
            <a:noFill/>
          </p:spPr>
          <p:txBody>
            <a:bodyPr wrap="square" rtlCol="0">
              <a:spAutoFit/>
            </a:bodyPr>
            <a:lstStyle/>
            <a:p>
              <a:pPr algn="ctr">
                <a:buNone/>
              </a:pPr>
              <a:r>
                <a:rPr lang="en-US" dirty="0"/>
                <a:t>Open path</a:t>
              </a:r>
            </a:p>
          </p:txBody>
        </p:sp>
        <p:sp>
          <p:nvSpPr>
            <p:cNvPr id="15" name="TextBox 14">
              <a:extLst>
                <a:ext uri="{FF2B5EF4-FFF2-40B4-BE49-F238E27FC236}">
                  <a16:creationId xmlns:a16="http://schemas.microsoft.com/office/drawing/2014/main" id="{A1CD393F-9194-3745-8B96-C95F0358CD3E}"/>
                </a:ext>
              </a:extLst>
            </p:cNvPr>
            <p:cNvSpPr txBox="1"/>
            <p:nvPr/>
          </p:nvSpPr>
          <p:spPr>
            <a:xfrm>
              <a:off x="5093265" y="4707877"/>
              <a:ext cx="2376901" cy="523220"/>
            </a:xfrm>
            <a:prstGeom prst="rect">
              <a:avLst/>
            </a:prstGeom>
            <a:noFill/>
          </p:spPr>
          <p:txBody>
            <a:bodyPr wrap="square" rtlCol="0">
              <a:spAutoFit/>
            </a:bodyPr>
            <a:lstStyle/>
            <a:p>
              <a:pPr algn="ctr">
                <a:buNone/>
              </a:pPr>
              <a:r>
                <a:rPr lang="en-US" dirty="0"/>
                <a:t>Blocked path</a:t>
              </a:r>
            </a:p>
          </p:txBody>
        </p:sp>
        <p:grpSp>
          <p:nvGrpSpPr>
            <p:cNvPr id="16" name="Group 15">
              <a:extLst>
                <a:ext uri="{FF2B5EF4-FFF2-40B4-BE49-F238E27FC236}">
                  <a16:creationId xmlns:a16="http://schemas.microsoft.com/office/drawing/2014/main" id="{15FA72B8-EB97-1F42-8A12-D816E179305B}"/>
                </a:ext>
              </a:extLst>
            </p:cNvPr>
            <p:cNvGrpSpPr/>
            <p:nvPr/>
          </p:nvGrpSpPr>
          <p:grpSpPr>
            <a:xfrm>
              <a:off x="5093265" y="4185353"/>
              <a:ext cx="2376901" cy="465918"/>
              <a:chOff x="5414309" y="4227556"/>
              <a:chExt cx="2376901" cy="465918"/>
            </a:xfrm>
          </p:grpSpPr>
          <p:pic>
            <p:nvPicPr>
              <p:cNvPr id="17" name="Picture 16" descr="Screen Shot 2020-02-01 at 2.05.46 PM.png">
                <a:extLst>
                  <a:ext uri="{FF2B5EF4-FFF2-40B4-BE49-F238E27FC236}">
                    <a16:creationId xmlns:a16="http://schemas.microsoft.com/office/drawing/2014/main" id="{2C016269-0468-5A43-8737-8354349CE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309" y="4227556"/>
                <a:ext cx="2376901" cy="409315"/>
              </a:xfrm>
              <a:prstGeom prst="rect">
                <a:avLst/>
              </a:prstGeom>
            </p:spPr>
          </p:pic>
          <p:pic>
            <p:nvPicPr>
              <p:cNvPr id="18" name="Picture 17" descr="Screen Shot 2020-02-01 at 2.05.46 PM.png">
                <a:extLst>
                  <a:ext uri="{FF2B5EF4-FFF2-40B4-BE49-F238E27FC236}">
                    <a16:creationId xmlns:a16="http://schemas.microsoft.com/office/drawing/2014/main" id="{9DA832AE-B549-054C-9D41-0DD5B1A80874}"/>
                  </a:ext>
                </a:extLst>
              </p:cNvPr>
              <p:cNvPicPr>
                <a:picLocks noChangeAspect="1"/>
              </p:cNvPicPr>
              <p:nvPr/>
            </p:nvPicPr>
            <p:blipFill rotWithShape="1">
              <a:blip r:embed="rId3">
                <a:extLst>
                  <a:ext uri="{28A0092B-C50C-407E-A947-70E740481C1C}">
                    <a14:useLocalDpi xmlns:a14="http://schemas.microsoft.com/office/drawing/2010/main" val="0"/>
                  </a:ext>
                </a:extLst>
              </a:blip>
              <a:srcRect l="12111" t="1" r="56661" b="-2884"/>
              <a:stretch/>
            </p:blipFill>
            <p:spPr>
              <a:xfrm rot="10800000">
                <a:off x="6682753" y="4272357"/>
                <a:ext cx="846685" cy="421117"/>
              </a:xfrm>
              <a:prstGeom prst="rect">
                <a:avLst/>
              </a:prstGeom>
            </p:spPr>
          </p:pic>
        </p:grpSp>
      </p:grpSp>
      <p:sp>
        <p:nvSpPr>
          <p:cNvPr id="2" name="Title 1"/>
          <p:cNvSpPr>
            <a:spLocks noGrp="1"/>
          </p:cNvSpPr>
          <p:nvPr>
            <p:ph type="title"/>
          </p:nvPr>
        </p:nvSpPr>
        <p:spPr/>
        <p:txBody>
          <a:bodyPr/>
          <a:lstStyle/>
          <a:p>
            <a:r>
              <a:rPr lang="en-US" dirty="0"/>
              <a:t>Rule 1</a:t>
            </a:r>
          </a:p>
        </p:txBody>
      </p:sp>
      <p:sp>
        <p:nvSpPr>
          <p:cNvPr id="3" name="Content Placeholder 2"/>
          <p:cNvSpPr>
            <a:spLocks noGrp="1"/>
          </p:cNvSpPr>
          <p:nvPr>
            <p:ph idx="1"/>
          </p:nvPr>
        </p:nvSpPr>
        <p:spPr/>
        <p:txBody>
          <a:bodyPr/>
          <a:lstStyle/>
          <a:p>
            <a:r>
              <a:rPr lang="en-US" dirty="0"/>
              <a:t>If there are no variables being conditioned on, a path is blocked if and only if two arrowheads on the path collide at some variable on the path</a:t>
            </a:r>
          </a:p>
          <a:p>
            <a:pPr marL="119062" indent="0" algn="ctr">
              <a:buNone/>
            </a:pP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19</a:t>
            </a:fld>
            <a:endParaRPr lang="en-US" sz="1200" dirty="0">
              <a:latin typeface="Corbel"/>
              <a:cs typeface="Corbel"/>
            </a:endParaRPr>
          </a:p>
        </p:txBody>
      </p:sp>
    </p:spTree>
    <p:extLst>
      <p:ext uri="{BB962C8B-B14F-4D97-AF65-F5344CB8AC3E}">
        <p14:creationId xmlns:p14="http://schemas.microsoft.com/office/powerpoint/2010/main" val="1614129793"/>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a:t>
            </a:fld>
            <a:endParaRPr lang="en-US" sz="1200" dirty="0">
              <a:latin typeface="Corbel"/>
              <a:cs typeface="Corbel"/>
            </a:endParaRPr>
          </a:p>
        </p:txBody>
      </p:sp>
    </p:spTree>
    <p:extLst>
      <p:ext uri="{BB962C8B-B14F-4D97-AF65-F5344CB8AC3E}">
        <p14:creationId xmlns:p14="http://schemas.microsoft.com/office/powerpoint/2010/main" val="2712582541"/>
      </p:ext>
    </p:extLst>
  </p:cSld>
  <p:clrMapOvr>
    <a:masterClrMapping/>
  </p:clrMapOvr>
  <mc:AlternateContent xmlns:mc="http://schemas.openxmlformats.org/markup-compatibility/2006" xmlns:p14="http://schemas.microsoft.com/office/powerpoint/2010/main">
    <mc:Choice Requires="p14">
      <p:transition spd="slow" p14:dur="2000" advTm="18978"/>
    </mc:Choice>
    <mc:Fallback xmlns="">
      <p:transition spd="slow" advTm="189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20-02-01 at 2.05.46 PM.png">
            <a:extLst>
              <a:ext uri="{FF2B5EF4-FFF2-40B4-BE49-F238E27FC236}">
                <a16:creationId xmlns:a16="http://schemas.microsoft.com/office/drawing/2014/main" id="{7586C24F-8A4D-7948-9CB2-335CD7637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01" y="4213655"/>
            <a:ext cx="2376901" cy="409315"/>
          </a:xfrm>
          <a:prstGeom prst="rect">
            <a:avLst/>
          </a:prstGeom>
        </p:spPr>
      </p:pic>
      <p:sp>
        <p:nvSpPr>
          <p:cNvPr id="2" name="Title 1"/>
          <p:cNvSpPr>
            <a:spLocks noGrp="1"/>
          </p:cNvSpPr>
          <p:nvPr>
            <p:ph type="title"/>
          </p:nvPr>
        </p:nvSpPr>
        <p:spPr/>
        <p:txBody>
          <a:bodyPr/>
          <a:lstStyle/>
          <a:p>
            <a:r>
              <a:rPr lang="en-US" dirty="0"/>
              <a:t>Rule 2</a:t>
            </a:r>
          </a:p>
        </p:txBody>
      </p:sp>
      <p:sp>
        <p:nvSpPr>
          <p:cNvPr id="3" name="Content Placeholder 2"/>
          <p:cNvSpPr>
            <a:spLocks noGrp="1"/>
          </p:cNvSpPr>
          <p:nvPr>
            <p:ph idx="1"/>
          </p:nvPr>
        </p:nvSpPr>
        <p:spPr/>
        <p:txBody>
          <a:bodyPr/>
          <a:lstStyle/>
          <a:p>
            <a:r>
              <a:rPr lang="en-US" dirty="0"/>
              <a:t>Any path that contains a </a:t>
            </a:r>
            <a:r>
              <a:rPr lang="en-US" dirty="0" err="1"/>
              <a:t>noncollider</a:t>
            </a:r>
            <a:r>
              <a:rPr lang="en-US" dirty="0"/>
              <a:t> that has been conditioned on is blocked</a:t>
            </a:r>
          </a:p>
          <a:p>
            <a:r>
              <a:rPr lang="en-US" dirty="0">
                <a:sym typeface="Wingdings"/>
              </a:rPr>
              <a:t>We use a box around a variable to indicate that we are conditioning on it</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20</a:t>
            </a:fld>
            <a:endParaRPr lang="en-US" sz="1200" dirty="0">
              <a:latin typeface="Corbel"/>
              <a:cs typeface="Corbel"/>
            </a:endParaRPr>
          </a:p>
        </p:txBody>
      </p:sp>
      <p:sp>
        <p:nvSpPr>
          <p:cNvPr id="8" name="TextBox 7">
            <a:extLst>
              <a:ext uri="{FF2B5EF4-FFF2-40B4-BE49-F238E27FC236}">
                <a16:creationId xmlns:a16="http://schemas.microsoft.com/office/drawing/2014/main" id="{13880DA8-1229-9544-AF95-CE56516E076B}"/>
              </a:ext>
            </a:extLst>
          </p:cNvPr>
          <p:cNvSpPr txBox="1"/>
          <p:nvPr/>
        </p:nvSpPr>
        <p:spPr>
          <a:xfrm>
            <a:off x="3257501" y="4707877"/>
            <a:ext cx="2376901" cy="523220"/>
          </a:xfrm>
          <a:prstGeom prst="rect">
            <a:avLst/>
          </a:prstGeom>
          <a:noFill/>
        </p:spPr>
        <p:txBody>
          <a:bodyPr wrap="square" rtlCol="0">
            <a:spAutoFit/>
          </a:bodyPr>
          <a:lstStyle/>
          <a:p>
            <a:pPr algn="ctr">
              <a:buNone/>
            </a:pPr>
            <a:r>
              <a:rPr lang="en-US" dirty="0"/>
              <a:t>Blocked path</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11" name="Ink 10">
                <a:extLst>
                  <a:ext uri="{FF2B5EF4-FFF2-40B4-BE49-F238E27FC236}">
                    <a16:creationId xmlns:a16="http://schemas.microsoft.com/office/drawing/2014/main" id="{73C66BCB-7D57-2A44-8AD5-CF14ECF9B842}"/>
                  </a:ext>
                </a:extLst>
              </p14:cNvPr>
              <p14:cNvContentPartPr/>
              <p14:nvPr>
                <p:extLst>
                  <p:ext uri="{42D2F446-02D8-4167-A562-619A0277C38B}">
                    <p15:isNarration xmlns:p15="http://schemas.microsoft.com/office/powerpoint/2012/main" val="1"/>
                  </p:ext>
                </p:extLst>
              </p14:nvPr>
            </p14:nvContentPartPr>
            <p14:xfrm>
              <a:off x="4178520" y="4172040"/>
              <a:ext cx="387720" cy="470160"/>
            </p14:xfrm>
          </p:contentPart>
        </mc:Choice>
        <mc:Fallback xmlns="">
          <p:pic>
            <p:nvPicPr>
              <p:cNvPr id="11" name="Ink 10">
                <a:extLst>
                  <a:ext uri="{FF2B5EF4-FFF2-40B4-BE49-F238E27FC236}">
                    <a16:creationId xmlns:a16="http://schemas.microsoft.com/office/drawing/2014/main" id="{73C66BCB-7D57-2A44-8AD5-CF14ECF9B842}"/>
                  </a:ext>
                </a:extLst>
              </p:cNvPr>
              <p:cNvPicPr>
                <a:picLocks noGrp="1" noRot="1" noChangeAspect="1" noMove="1" noResize="1" noEditPoints="1" noAdjustHandles="1" noChangeArrowheads="1" noChangeShapeType="1"/>
              </p:cNvPicPr>
              <p:nvPr/>
            </p:nvPicPr>
            <p:blipFill>
              <a:blip r:embed="rId8"/>
              <a:stretch>
                <a:fillRect/>
              </a:stretch>
            </p:blipFill>
            <p:spPr>
              <a:xfrm>
                <a:off x="4169160" y="4162680"/>
                <a:ext cx="406440" cy="488880"/>
              </a:xfrm>
              <a:prstGeom prst="rect">
                <a:avLst/>
              </a:prstGeom>
            </p:spPr>
          </p:pic>
        </mc:Fallback>
      </mc:AlternateContent>
    </p:spTree>
    <p:custDataLst>
      <p:tags r:id="rId1"/>
    </p:custDataLst>
    <p:extLst>
      <p:ext uri="{BB962C8B-B14F-4D97-AF65-F5344CB8AC3E}">
        <p14:creationId xmlns:p14="http://schemas.microsoft.com/office/powerpoint/2010/main" val="1318646513"/>
      </p:ext>
    </p:extLst>
  </p:cSld>
  <p:clrMapOvr>
    <a:masterClrMapping/>
  </p:clrMapOvr>
  <mc:AlternateContent xmlns:mc="http://schemas.openxmlformats.org/markup-compatibility/2006" xmlns:p14="http://schemas.microsoft.com/office/powerpoint/2010/main">
    <mc:Choice Requires="p14">
      <p:transition spd="slow" p14:dur="2000" advTm="25069"/>
    </mc:Choice>
    <mc:Fallback xmlns="">
      <p:transition spd="slow" advTm="25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md type="call" cmd="playFrom(0.0)">
                                      <p:cBhvr>
                                        <p:cTn id="7" dur="1" fill="hold"/>
                                        <p:tgtEl>
                                          <p:spTgt spid="11"/>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a:t>
            </a:r>
          </a:p>
        </p:txBody>
      </p:sp>
      <p:sp>
        <p:nvSpPr>
          <p:cNvPr id="3" name="Content Placeholder 2"/>
          <p:cNvSpPr>
            <a:spLocks noGrp="1"/>
          </p:cNvSpPr>
          <p:nvPr>
            <p:ph idx="1"/>
          </p:nvPr>
        </p:nvSpPr>
        <p:spPr/>
        <p:txBody>
          <a:bodyPr/>
          <a:lstStyle/>
          <a:p>
            <a:r>
              <a:rPr lang="en-US" dirty="0"/>
              <a:t>A collider that has been conditioned on does not block a path</a:t>
            </a: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21</a:t>
            </a:fld>
            <a:endParaRPr lang="en-US" sz="1200" dirty="0">
              <a:latin typeface="Corbel"/>
              <a:cs typeface="Corbel"/>
            </a:endParaRPr>
          </a:p>
        </p:txBody>
      </p:sp>
      <p:sp>
        <p:nvSpPr>
          <p:cNvPr id="9" name="TextBox 8">
            <a:extLst>
              <a:ext uri="{FF2B5EF4-FFF2-40B4-BE49-F238E27FC236}">
                <a16:creationId xmlns:a16="http://schemas.microsoft.com/office/drawing/2014/main" id="{D0A97314-CE4D-6049-856A-1E6AD5CE87CA}"/>
              </a:ext>
            </a:extLst>
          </p:cNvPr>
          <p:cNvSpPr txBox="1"/>
          <p:nvPr/>
        </p:nvSpPr>
        <p:spPr>
          <a:xfrm>
            <a:off x="3383549" y="4144418"/>
            <a:ext cx="2376901" cy="523220"/>
          </a:xfrm>
          <a:prstGeom prst="rect">
            <a:avLst/>
          </a:prstGeom>
          <a:noFill/>
        </p:spPr>
        <p:txBody>
          <a:bodyPr wrap="square" rtlCol="0">
            <a:spAutoFit/>
          </a:bodyPr>
          <a:lstStyle/>
          <a:p>
            <a:pPr algn="ctr">
              <a:buNone/>
            </a:pPr>
            <a:r>
              <a:rPr lang="en-US" dirty="0"/>
              <a:t>Open path</a:t>
            </a:r>
          </a:p>
        </p:txBody>
      </p:sp>
      <p:pic>
        <p:nvPicPr>
          <p:cNvPr id="10" name="Picture 9" descr="Screen Shot 2020-02-01 at 2.05.46 PM.png">
            <a:extLst>
              <a:ext uri="{FF2B5EF4-FFF2-40B4-BE49-F238E27FC236}">
                <a16:creationId xmlns:a16="http://schemas.microsoft.com/office/drawing/2014/main" id="{3266C0F0-9EAA-1545-8CDD-1767CE279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549" y="3621894"/>
            <a:ext cx="2376901" cy="409315"/>
          </a:xfrm>
          <a:prstGeom prst="rect">
            <a:avLst/>
          </a:prstGeom>
        </p:spPr>
      </p:pic>
      <p:pic>
        <p:nvPicPr>
          <p:cNvPr id="11" name="Picture 10" descr="Screen Shot 2020-02-01 at 2.05.46 PM.png">
            <a:extLst>
              <a:ext uri="{FF2B5EF4-FFF2-40B4-BE49-F238E27FC236}">
                <a16:creationId xmlns:a16="http://schemas.microsoft.com/office/drawing/2014/main" id="{ED3EC075-BA7C-9747-BB0E-821C9EF29B7D}"/>
              </a:ext>
            </a:extLst>
          </p:cNvPr>
          <p:cNvPicPr>
            <a:picLocks noChangeAspect="1"/>
          </p:cNvPicPr>
          <p:nvPr/>
        </p:nvPicPr>
        <p:blipFill rotWithShape="1">
          <a:blip r:embed="rId4">
            <a:extLst>
              <a:ext uri="{28A0092B-C50C-407E-A947-70E740481C1C}">
                <a14:useLocalDpi xmlns:a14="http://schemas.microsoft.com/office/drawing/2010/main" val="0"/>
              </a:ext>
            </a:extLst>
          </a:blip>
          <a:srcRect l="12111" t="1" r="56661" b="-2884"/>
          <a:stretch/>
        </p:blipFill>
        <p:spPr>
          <a:xfrm rot="10800000">
            <a:off x="4651993" y="3666695"/>
            <a:ext cx="846685" cy="421117"/>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12" name="Ink 11">
                <a:extLst>
                  <a:ext uri="{FF2B5EF4-FFF2-40B4-BE49-F238E27FC236}">
                    <a16:creationId xmlns:a16="http://schemas.microsoft.com/office/drawing/2014/main" id="{A3B5AFD5-6FDC-E043-98C3-34E66FD41571}"/>
                  </a:ext>
                </a:extLst>
              </p14:cNvPr>
              <p14:cNvContentPartPr/>
              <p14:nvPr>
                <p:extLst>
                  <p:ext uri="{42D2F446-02D8-4167-A562-619A0277C38B}">
                    <p15:isNarration xmlns:p15="http://schemas.microsoft.com/office/powerpoint/2012/main" val="1"/>
                  </p:ext>
                </p:extLst>
              </p14:nvPr>
            </p14:nvContentPartPr>
            <p14:xfrm>
              <a:off x="4305600" y="3606840"/>
              <a:ext cx="432000" cy="546480"/>
            </p14:xfrm>
          </p:contentPart>
        </mc:Choice>
        <mc:Fallback xmlns="">
          <p:pic>
            <p:nvPicPr>
              <p:cNvPr id="12" name="Ink 11">
                <a:extLst>
                  <a:ext uri="{FF2B5EF4-FFF2-40B4-BE49-F238E27FC236}">
                    <a16:creationId xmlns:a16="http://schemas.microsoft.com/office/drawing/2014/main" id="{A3B5AFD5-6FDC-E043-98C3-34E66FD41571}"/>
                  </a:ext>
                </a:extLst>
              </p:cNvPr>
              <p:cNvPicPr>
                <a:picLocks noGrp="1" noRot="1" noChangeAspect="1" noMove="1" noResize="1" noEditPoints="1" noAdjustHandles="1" noChangeArrowheads="1" noChangeShapeType="1"/>
              </p:cNvPicPr>
              <p:nvPr/>
            </p:nvPicPr>
            <p:blipFill>
              <a:blip r:embed="rId8"/>
              <a:stretch>
                <a:fillRect/>
              </a:stretch>
            </p:blipFill>
            <p:spPr>
              <a:xfrm>
                <a:off x="4296240" y="3597480"/>
                <a:ext cx="450720" cy="565200"/>
              </a:xfrm>
              <a:prstGeom prst="rect">
                <a:avLst/>
              </a:prstGeom>
            </p:spPr>
          </p:pic>
        </mc:Fallback>
      </mc:AlternateContent>
    </p:spTree>
    <p:custDataLst>
      <p:tags r:id="rId1"/>
    </p:custDataLst>
    <p:extLst>
      <p:ext uri="{BB962C8B-B14F-4D97-AF65-F5344CB8AC3E}">
        <p14:creationId xmlns:p14="http://schemas.microsoft.com/office/powerpoint/2010/main" val="775334297"/>
      </p:ext>
    </p:extLst>
  </p:cSld>
  <p:clrMapOvr>
    <a:masterClrMapping/>
  </p:clrMapOvr>
  <mc:AlternateContent xmlns:mc="http://schemas.openxmlformats.org/markup-compatibility/2006" xmlns:p14="http://schemas.microsoft.com/office/powerpoint/2010/main">
    <mc:Choice Requires="p14">
      <p:transition spd="slow" p14:dur="2000" advTm="19936"/>
    </mc:Choice>
    <mc:Fallback xmlns="">
      <p:transition spd="slow" advTm="19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md type="call" cmd="playFrom(0.0)">
                                      <p:cBhvr>
                                        <p:cTn id="7" dur="1" fill="hold"/>
                                        <p:tgtEl>
                                          <p:spTgt spid="12"/>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C5A910-1EA9-974B-9A8C-A493F9C86A80}"/>
              </a:ext>
            </a:extLst>
          </p:cNvPr>
          <p:cNvSpPr txBox="1"/>
          <p:nvPr/>
        </p:nvSpPr>
        <p:spPr>
          <a:xfrm>
            <a:off x="4572000" y="3505015"/>
            <a:ext cx="2376901" cy="523220"/>
          </a:xfrm>
          <a:prstGeom prst="rect">
            <a:avLst/>
          </a:prstGeom>
          <a:noFill/>
        </p:spPr>
        <p:txBody>
          <a:bodyPr wrap="square" rtlCol="0">
            <a:spAutoFit/>
          </a:bodyPr>
          <a:lstStyle/>
          <a:p>
            <a:pPr algn="ctr">
              <a:buNone/>
            </a:pPr>
            <a:r>
              <a:rPr lang="en-US" dirty="0"/>
              <a:t>Open path</a:t>
            </a:r>
          </a:p>
        </p:txBody>
      </p:sp>
      <p:pic>
        <p:nvPicPr>
          <p:cNvPr id="8" name="Picture 7" descr="Screen Shot 2020-02-01 at 2.05.46 PM.png">
            <a:extLst>
              <a:ext uri="{FF2B5EF4-FFF2-40B4-BE49-F238E27FC236}">
                <a16:creationId xmlns:a16="http://schemas.microsoft.com/office/drawing/2014/main" id="{C3918C3C-C56B-3146-A8AB-0B221DFBA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229" y="3561968"/>
            <a:ext cx="2376901" cy="409315"/>
          </a:xfrm>
          <a:prstGeom prst="rect">
            <a:avLst/>
          </a:prstGeom>
        </p:spPr>
      </p:pic>
      <p:pic>
        <p:nvPicPr>
          <p:cNvPr id="11" name="Picture 10" descr="Screen Shot 2020-02-01 at 2.05.46 PM.png">
            <a:extLst>
              <a:ext uri="{FF2B5EF4-FFF2-40B4-BE49-F238E27FC236}">
                <a16:creationId xmlns:a16="http://schemas.microsoft.com/office/drawing/2014/main" id="{B6E48C46-7D57-DB4E-9945-869A2A409D7E}"/>
              </a:ext>
            </a:extLst>
          </p:cNvPr>
          <p:cNvPicPr>
            <a:picLocks noChangeAspect="1"/>
          </p:cNvPicPr>
          <p:nvPr/>
        </p:nvPicPr>
        <p:blipFill rotWithShape="1">
          <a:blip r:embed="rId3">
            <a:extLst>
              <a:ext uri="{28A0092B-C50C-407E-A947-70E740481C1C}">
                <a14:useLocalDpi xmlns:a14="http://schemas.microsoft.com/office/drawing/2010/main" val="0"/>
              </a:ext>
            </a:extLst>
          </a:blip>
          <a:srcRect l="12111" t="1" r="56661" b="-2884"/>
          <a:stretch/>
        </p:blipFill>
        <p:spPr>
          <a:xfrm rot="10800000">
            <a:off x="3628673" y="3606769"/>
            <a:ext cx="846685" cy="421117"/>
          </a:xfrm>
          <a:prstGeom prst="rect">
            <a:avLst/>
          </a:prstGeom>
        </p:spPr>
      </p:pic>
      <p:sp>
        <p:nvSpPr>
          <p:cNvPr id="2" name="Title 1"/>
          <p:cNvSpPr>
            <a:spLocks noGrp="1"/>
          </p:cNvSpPr>
          <p:nvPr>
            <p:ph type="title"/>
          </p:nvPr>
        </p:nvSpPr>
        <p:spPr/>
        <p:txBody>
          <a:bodyPr/>
          <a:lstStyle/>
          <a:p>
            <a:r>
              <a:rPr lang="en-US" dirty="0"/>
              <a:t>Rule 4</a:t>
            </a:r>
          </a:p>
        </p:txBody>
      </p:sp>
      <p:sp>
        <p:nvSpPr>
          <p:cNvPr id="3" name="Content Placeholder 2"/>
          <p:cNvSpPr>
            <a:spLocks noGrp="1"/>
          </p:cNvSpPr>
          <p:nvPr>
            <p:ph idx="1"/>
          </p:nvPr>
        </p:nvSpPr>
        <p:spPr/>
        <p:txBody>
          <a:bodyPr/>
          <a:lstStyle/>
          <a:p>
            <a:r>
              <a:rPr lang="en-US" dirty="0"/>
              <a:t> A collider that has a descendant (e.g., child) that has been conditioned on does not block a path</a:t>
            </a: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22</a:t>
            </a:fld>
            <a:endParaRPr lang="en-US" sz="1200" dirty="0">
              <a:latin typeface="Corbel"/>
              <a:cs typeface="Corbe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9" name="Ink 8">
                <a:extLst>
                  <a:ext uri="{FF2B5EF4-FFF2-40B4-BE49-F238E27FC236}">
                    <a16:creationId xmlns:a16="http://schemas.microsoft.com/office/drawing/2014/main" id="{14271826-BEC6-CA43-AAE8-CCCF4FEDD0F3}"/>
                  </a:ext>
                </a:extLst>
              </p14:cNvPr>
              <p14:cNvContentPartPr/>
              <p14:nvPr>
                <p:extLst>
                  <p:ext uri="{42D2F446-02D8-4167-A562-619A0277C38B}">
                    <p15:isNarration xmlns:p15="http://schemas.microsoft.com/office/powerpoint/2012/main" val="1"/>
                  </p:ext>
                </p:extLst>
              </p14:nvPr>
            </p14:nvContentPartPr>
            <p14:xfrm>
              <a:off x="3532030" y="4027886"/>
              <a:ext cx="2410200" cy="1760760"/>
            </p14:xfrm>
          </p:contentPart>
        </mc:Choice>
        <mc:Fallback xmlns="">
          <p:pic>
            <p:nvPicPr>
              <p:cNvPr id="9" name="Ink 8">
                <a:extLst>
                  <a:ext uri="{FF2B5EF4-FFF2-40B4-BE49-F238E27FC236}">
                    <a16:creationId xmlns:a16="http://schemas.microsoft.com/office/drawing/2014/main" id="{14271826-BEC6-CA43-AAE8-CCCF4FEDD0F3}"/>
                  </a:ext>
                </a:extLst>
              </p:cNvPr>
              <p:cNvPicPr>
                <a:picLocks noGrp="1" noRot="1" noChangeAspect="1" noMove="1" noResize="1" noEditPoints="1" noAdjustHandles="1" noChangeArrowheads="1" noChangeShapeType="1"/>
              </p:cNvPicPr>
              <p:nvPr/>
            </p:nvPicPr>
            <p:blipFill>
              <a:blip r:embed="rId7"/>
              <a:stretch>
                <a:fillRect/>
              </a:stretch>
            </p:blipFill>
            <p:spPr>
              <a:xfrm>
                <a:off x="3522670" y="4018526"/>
                <a:ext cx="2428920" cy="1779480"/>
              </a:xfrm>
              <a:prstGeom prst="rect">
                <a:avLst/>
              </a:prstGeom>
            </p:spPr>
          </p:pic>
        </mc:Fallback>
      </mc:AlternateContent>
    </p:spTree>
    <p:extLst>
      <p:ext uri="{BB962C8B-B14F-4D97-AF65-F5344CB8AC3E}">
        <p14:creationId xmlns:p14="http://schemas.microsoft.com/office/powerpoint/2010/main" val="160538932"/>
      </p:ext>
    </p:extLst>
  </p:cSld>
  <p:clrMapOvr>
    <a:masterClrMapping/>
  </p:clrMapOvr>
  <mc:AlternateContent xmlns:mc="http://schemas.openxmlformats.org/markup-compatibility/2006" xmlns:p14="http://schemas.microsoft.com/office/powerpoint/2010/main">
    <mc:Choice Requires="p14">
      <p:transition spd="slow" p14:dur="2000" advTm="35193"/>
    </mc:Choice>
    <mc:Fallback xmlns="">
      <p:transition spd="slow" advTm="35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par>
                                <p:cTn id="8" presetID="1" presetClass="entr" presetSubtype="0" fill="hold" grpId="0" nodeType="withEffect">
                                  <p:stCondLst>
                                    <p:cond delay="200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DAGs</a:t>
            </a:r>
          </a:p>
        </p:txBody>
      </p:sp>
    </p:spTree>
    <p:extLst>
      <p:ext uri="{BB962C8B-B14F-4D97-AF65-F5344CB8AC3E}">
        <p14:creationId xmlns:p14="http://schemas.microsoft.com/office/powerpoint/2010/main" val="1016280931"/>
      </p:ext>
    </p:extLst>
  </p:cSld>
  <p:clrMapOvr>
    <a:masterClrMapping/>
  </p:clrMapOvr>
  <mc:AlternateContent xmlns:mc="http://schemas.openxmlformats.org/markup-compatibility/2006" xmlns:p14="http://schemas.microsoft.com/office/powerpoint/2010/main">
    <mc:Choice Requires="p14">
      <p:transition spd="slow" p14:dur="2000" advTm="5780"/>
    </mc:Choice>
    <mc:Fallback xmlns="">
      <p:transition spd="slow" advTm="57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Causal Diagrams?</a:t>
            </a:r>
          </a:p>
        </p:txBody>
      </p:sp>
      <p:sp>
        <p:nvSpPr>
          <p:cNvPr id="4" name="Content Placeholder 3"/>
          <p:cNvSpPr>
            <a:spLocks noGrp="1"/>
          </p:cNvSpPr>
          <p:nvPr>
            <p:ph idx="1"/>
          </p:nvPr>
        </p:nvSpPr>
        <p:spPr/>
        <p:txBody>
          <a:bodyPr/>
          <a:lstStyle/>
          <a:p>
            <a:r>
              <a:rPr lang="en-US" dirty="0"/>
              <a:t>Conceptualize research questions</a:t>
            </a:r>
          </a:p>
          <a:p>
            <a:r>
              <a:rPr lang="en-US" dirty="0"/>
              <a:t>Show your assumptions about relationships among variables</a:t>
            </a:r>
          </a:p>
          <a:p>
            <a:r>
              <a:rPr lang="en-US" dirty="0"/>
              <a:t>Identify and classify sources of bias</a:t>
            </a:r>
          </a:p>
          <a:p>
            <a:r>
              <a:rPr lang="en-US" dirty="0"/>
              <a:t>Identify issues in study design and analysis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a:t>
            </a:fld>
            <a:endParaRPr lang="en-US" sz="1200" dirty="0">
              <a:latin typeface="Corbel"/>
              <a:cs typeface="Corbel"/>
            </a:endParaRPr>
          </a:p>
        </p:txBody>
      </p:sp>
    </p:spTree>
    <p:extLst>
      <p:ext uri="{BB962C8B-B14F-4D97-AF65-F5344CB8AC3E}">
        <p14:creationId xmlns:p14="http://schemas.microsoft.com/office/powerpoint/2010/main" val="1804122158"/>
      </p:ext>
    </p:extLst>
  </p:cSld>
  <p:clrMapOvr>
    <a:masterClrMapping/>
  </p:clrMapOvr>
  <mc:AlternateContent xmlns:mc="http://schemas.openxmlformats.org/markup-compatibility/2006" xmlns:p14="http://schemas.microsoft.com/office/powerpoint/2010/main">
    <mc:Choice Requires="p14">
      <p:transition spd="slow" p14:dur="2000" advTm="53557"/>
    </mc:Choice>
    <mc:Fallback xmlns="">
      <p:transition spd="slow" advTm="5355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a:xfrm>
            <a:off x="457200" y="2594429"/>
            <a:ext cx="8229600" cy="3806371"/>
          </a:xfrm>
        </p:spPr>
        <p:txBody>
          <a:bodyPr/>
          <a:lstStyle/>
          <a:p>
            <a:r>
              <a:rPr lang="en-US" dirty="0"/>
              <a:t>Directed: Edges imply a direction</a:t>
            </a:r>
          </a:p>
          <a:p>
            <a:r>
              <a:rPr lang="en-US" dirty="0"/>
              <a:t>Acyclic: No cycles; a variable cannot cause itself</a:t>
            </a:r>
          </a:p>
          <a:p>
            <a:endParaRPr lang="en-US" sz="1600" dirty="0"/>
          </a:p>
          <a:p>
            <a:r>
              <a:rPr lang="en-US" dirty="0"/>
              <a:t>Edge: Arrow</a:t>
            </a:r>
          </a:p>
          <a:p>
            <a:r>
              <a:rPr lang="en-US" dirty="0"/>
              <a:t>Node: Random variable</a:t>
            </a:r>
          </a:p>
          <a:p>
            <a:r>
              <a:rPr lang="en-US" u="sng" dirty="0"/>
              <a:t>Causal</a:t>
            </a:r>
            <a:r>
              <a:rPr lang="en-US" dirty="0"/>
              <a:t> DAG: Common causes of any pair of variables are also in the graph </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722664"/>
            <a:ext cx="4368800" cy="8001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a:t>
            </a:fld>
            <a:endParaRPr lang="en-US" sz="1200" dirty="0">
              <a:latin typeface="Corbel"/>
              <a:cs typeface="Corbel"/>
            </a:endParaRPr>
          </a:p>
        </p:txBody>
      </p:sp>
    </p:spTree>
    <p:extLst>
      <p:ext uri="{BB962C8B-B14F-4D97-AF65-F5344CB8AC3E}">
        <p14:creationId xmlns:p14="http://schemas.microsoft.com/office/powerpoint/2010/main" val="4060686294"/>
      </p:ext>
    </p:extLst>
  </p:cSld>
  <p:clrMapOvr>
    <a:masterClrMapping/>
  </p:clrMapOvr>
  <mc:AlternateContent xmlns:mc="http://schemas.openxmlformats.org/markup-compatibility/2006" xmlns:p14="http://schemas.microsoft.com/office/powerpoint/2010/main">
    <mc:Choice Requires="p14">
      <p:transition spd="slow" p14:dur="2000" advTm="58018"/>
    </mc:Choice>
    <mc:Fallback xmlns="">
      <p:transition spd="slow" advTm="580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Ideal Randomized Experiments</a:t>
            </a:r>
          </a:p>
        </p:txBody>
      </p:sp>
      <p:sp>
        <p:nvSpPr>
          <p:cNvPr id="3" name="Content Placeholder 2"/>
          <p:cNvSpPr>
            <a:spLocks noGrp="1"/>
          </p:cNvSpPr>
          <p:nvPr>
            <p:ph idx="1"/>
          </p:nvPr>
        </p:nvSpPr>
        <p:spPr/>
        <p:txBody>
          <a:bodyPr/>
          <a:lstStyle/>
          <a:p>
            <a:r>
              <a:rPr lang="en-US" dirty="0"/>
              <a:t>What does the DAG look like for a marginally randomized experiment?</a:t>
            </a:r>
          </a:p>
          <a:p>
            <a:endParaRPr lang="en-US" dirty="0"/>
          </a:p>
          <a:p>
            <a:endParaRPr lang="en-US" sz="1600" dirty="0"/>
          </a:p>
          <a:p>
            <a:endParaRPr lang="en-US" dirty="0"/>
          </a:p>
          <a:p>
            <a:r>
              <a:rPr lang="en-US" dirty="0"/>
              <a:t>What does the DAG look like for a conditionally randomized experiment?</a:t>
            </a:r>
          </a:p>
        </p:txBody>
      </p:sp>
      <p:pic>
        <p:nvPicPr>
          <p:cNvPr id="4" name="Picture 3" descr="Screen Shot 2020-02-01 at 1.5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600" y="5387521"/>
            <a:ext cx="4368800" cy="800100"/>
          </a:xfrm>
          <a:prstGeom prst="rect">
            <a:avLst/>
          </a:prstGeom>
        </p:spPr>
      </p:pic>
      <p:pic>
        <p:nvPicPr>
          <p:cNvPr id="5" name="Picture 4" descr="Screen Shot 2020-02-01 at 2.01.0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401" y="3094263"/>
            <a:ext cx="2235200" cy="5969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a:t>
            </a:fld>
            <a:endParaRPr lang="en-US" sz="1200" dirty="0">
              <a:latin typeface="Corbel"/>
              <a:cs typeface="Corbel"/>
            </a:endParaRPr>
          </a:p>
        </p:txBody>
      </p:sp>
    </p:spTree>
    <p:custDataLst>
      <p:tags r:id="rId1"/>
    </p:custDataLst>
    <p:extLst>
      <p:ext uri="{BB962C8B-B14F-4D97-AF65-F5344CB8AC3E}">
        <p14:creationId xmlns:p14="http://schemas.microsoft.com/office/powerpoint/2010/main" val="2266114939"/>
      </p:ext>
    </p:extLst>
  </p:cSld>
  <p:clrMapOvr>
    <a:masterClrMapping/>
  </p:clrMapOvr>
  <mc:AlternateContent xmlns:mc="http://schemas.openxmlformats.org/markup-compatibility/2006" xmlns:p14="http://schemas.microsoft.com/office/powerpoint/2010/main">
    <mc:Choice Requires="p14">
      <p:transition spd="slow" p14:dur="2000" advTm="69233"/>
    </mc:Choice>
    <mc:Fallback xmlns="">
      <p:transition spd="slow" advTm="692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Incorporating Expert Knowledge</a:t>
            </a:r>
          </a:p>
        </p:txBody>
      </p:sp>
      <p:sp>
        <p:nvSpPr>
          <p:cNvPr id="3" name="Content Placeholder 2"/>
          <p:cNvSpPr>
            <a:spLocks noGrp="1"/>
          </p:cNvSpPr>
          <p:nvPr>
            <p:ph idx="1"/>
          </p:nvPr>
        </p:nvSpPr>
        <p:spPr>
          <a:xfrm>
            <a:off x="457200" y="1774825"/>
            <a:ext cx="4223657" cy="4625975"/>
          </a:xfrm>
        </p:spPr>
        <p:txBody>
          <a:bodyPr/>
          <a:lstStyle/>
          <a:p>
            <a:r>
              <a:rPr lang="en-US" dirty="0"/>
              <a:t>Complete DAGs do not exclude any possible causal effect</a:t>
            </a:r>
          </a:p>
          <a:p>
            <a:endParaRPr lang="en-US" sz="1600" dirty="0"/>
          </a:p>
          <a:p>
            <a:r>
              <a:rPr lang="en-US" dirty="0"/>
              <a:t>Incomplete DAGs encode expert knowledge in the form of missing arrows</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384" y="2194378"/>
            <a:ext cx="3967587" cy="726622"/>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a:t>
            </a:fld>
            <a:endParaRPr lang="en-US" sz="1200" dirty="0">
              <a:latin typeface="Corbel"/>
              <a:cs typeface="Corbel"/>
            </a:endParaRPr>
          </a:p>
        </p:txBody>
      </p:sp>
      <p:pic>
        <p:nvPicPr>
          <p:cNvPr id="7" name="Picture 6" descr="Screen Shot 2020-02-01 at 2.05.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573" y="4282620"/>
            <a:ext cx="3955141" cy="681097"/>
          </a:xfrm>
          <a:prstGeom prst="rect">
            <a:avLst/>
          </a:prstGeom>
        </p:spPr>
      </p:pic>
    </p:spTree>
    <p:extLst>
      <p:ext uri="{BB962C8B-B14F-4D97-AF65-F5344CB8AC3E}">
        <p14:creationId xmlns:p14="http://schemas.microsoft.com/office/powerpoint/2010/main" val="2214553326"/>
      </p:ext>
    </p:extLst>
  </p:cSld>
  <p:clrMapOvr>
    <a:masterClrMapping/>
  </p:clrMapOvr>
  <mc:AlternateContent xmlns:mc="http://schemas.openxmlformats.org/markup-compatibility/2006" xmlns:p14="http://schemas.microsoft.com/office/powerpoint/2010/main">
    <mc:Choice Requires="p14">
      <p:transition spd="slow" p14:dur="2000" advTm="72652"/>
    </mc:Choice>
    <mc:Fallback xmlns="">
      <p:transition spd="slow" advTm="726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Causal Effects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endParaRPr lang="en-US" i="1" dirty="0"/>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858837" lvl="1" indent="-457200"/>
            <a:endParaRPr lang="en-US" i="1"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a:t>
            </a:fld>
            <a:endParaRPr lang="en-US" sz="1200" dirty="0">
              <a:latin typeface="Corbel"/>
              <a:cs typeface="Corbel"/>
            </a:endParaRPr>
          </a:p>
        </p:txBody>
      </p:sp>
      <p:pic>
        <p:nvPicPr>
          <p:cNvPr id="5" name="Picture 4" descr="Screen Shot 2020-02-01 at 2.01.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401" y="4037693"/>
            <a:ext cx="2235200" cy="596900"/>
          </a:xfrm>
          <a:prstGeom prst="rect">
            <a:avLst/>
          </a:prstGeom>
        </p:spPr>
      </p:pic>
    </p:spTree>
    <p:custDataLst>
      <p:tags r:id="rId1"/>
    </p:custDataLst>
    <p:extLst>
      <p:ext uri="{BB962C8B-B14F-4D97-AF65-F5344CB8AC3E}">
        <p14:creationId xmlns:p14="http://schemas.microsoft.com/office/powerpoint/2010/main" val="4067961793"/>
      </p:ext>
    </p:extLst>
  </p:cSld>
  <p:clrMapOvr>
    <a:masterClrMapping/>
  </p:clrMapOvr>
  <mc:AlternateContent xmlns:mc="http://schemas.openxmlformats.org/markup-compatibility/2006" xmlns:p14="http://schemas.microsoft.com/office/powerpoint/2010/main">
    <mc:Choice Requires="p14">
      <p:transition spd="slow" p14:dur="2000" advTm="88027"/>
    </mc:Choice>
    <mc:Fallback xmlns="">
      <p:transition spd="slow" advTm="88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Causes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a:t>
            </a:fld>
            <a:endParaRPr lang="en-US" sz="1200" dirty="0">
              <a:latin typeface="Corbel"/>
              <a:cs typeface="Corbel"/>
            </a:endParaRPr>
          </a:p>
        </p:txBody>
      </p:sp>
      <p:pic>
        <p:nvPicPr>
          <p:cNvPr id="4" name="Picture 3" descr="Screen Shot 2020-02-01 at 2.37.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286" y="4000499"/>
            <a:ext cx="4140200" cy="889000"/>
          </a:xfrm>
          <a:prstGeom prst="rect">
            <a:avLst/>
          </a:prstGeom>
        </p:spPr>
      </p:pic>
      <p:sp>
        <p:nvSpPr>
          <p:cNvPr id="7" name="TextBox 6"/>
          <p:cNvSpPr txBox="1"/>
          <p:nvPr/>
        </p:nvSpPr>
        <p:spPr>
          <a:xfrm>
            <a:off x="5678713" y="2013858"/>
            <a:ext cx="3156858" cy="1902059"/>
          </a:xfrm>
          <a:prstGeom prst="rect">
            <a:avLst/>
          </a:prstGeom>
          <a:noFill/>
          <a:ln>
            <a:solidFill>
              <a:schemeClr val="tx1"/>
            </a:solidFill>
          </a:ln>
        </p:spPr>
        <p:txBody>
          <a:bodyPr wrap="square" rtlCol="0">
            <a:spAutoFit/>
          </a:bodyPr>
          <a:lstStyle/>
          <a:p>
            <a:pPr algn="ctr">
              <a:buNone/>
            </a:pPr>
            <a:r>
              <a:rPr lang="en-US" b="1" dirty="0">
                <a:solidFill>
                  <a:srgbClr val="FF0000"/>
                </a:solidFill>
                <a:latin typeface="Corbel"/>
                <a:cs typeface="Corbel"/>
              </a:rPr>
              <a:t>Confounding!</a:t>
            </a:r>
          </a:p>
          <a:p>
            <a:pPr algn="ctr">
              <a:buNone/>
            </a:pPr>
            <a:r>
              <a:rPr lang="en-US" dirty="0">
                <a:latin typeface="Corbel"/>
                <a:cs typeface="Corbel"/>
              </a:rPr>
              <a:t>Results in lack of unconditional exchangeability</a:t>
            </a:r>
          </a:p>
        </p:txBody>
      </p:sp>
    </p:spTree>
    <p:custDataLst>
      <p:tags r:id="rId1"/>
    </p:custDataLst>
    <p:extLst>
      <p:ext uri="{BB962C8B-B14F-4D97-AF65-F5344CB8AC3E}">
        <p14:creationId xmlns:p14="http://schemas.microsoft.com/office/powerpoint/2010/main" val="3084271524"/>
      </p:ext>
    </p:extLst>
  </p:cSld>
  <p:clrMapOvr>
    <a:masterClrMapping/>
  </p:clrMapOvr>
  <mc:AlternateContent xmlns:mc="http://schemas.openxmlformats.org/markup-compatibility/2006" xmlns:p14="http://schemas.microsoft.com/office/powerpoint/2010/main">
    <mc:Choice Requires="p14">
      <p:transition spd="slow" p14:dur="2000" advTm="133988"/>
    </mc:Choice>
    <mc:Fallback xmlns="">
      <p:transition spd="slow" advTm="1339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3|8.5|13.4"/>
</p:tagLst>
</file>

<file path=ppt/tags/tag2.xml><?xml version="1.0" encoding="utf-8"?>
<p:tagLst xmlns:a="http://schemas.openxmlformats.org/drawingml/2006/main" xmlns:r="http://schemas.openxmlformats.org/officeDocument/2006/relationships" xmlns:p="http://schemas.openxmlformats.org/presentationml/2006/main">
  <p:tag name="TIMING" val="|28.3|13.2|25.5"/>
</p:tagLst>
</file>

<file path=ppt/tags/tag3.xml><?xml version="1.0" encoding="utf-8"?>
<p:tagLst xmlns:a="http://schemas.openxmlformats.org/drawingml/2006/main" xmlns:r="http://schemas.openxmlformats.org/officeDocument/2006/relationships" xmlns:p="http://schemas.openxmlformats.org/presentationml/2006/main">
  <p:tag name="TIMING" val="|29|61.6|27.5"/>
</p:tagLst>
</file>

<file path=ppt/tags/tag4.xml><?xml version="1.0" encoding="utf-8"?>
<p:tagLst xmlns:a="http://schemas.openxmlformats.org/drawingml/2006/main" xmlns:r="http://schemas.openxmlformats.org/officeDocument/2006/relationships" xmlns:p="http://schemas.openxmlformats.org/presentationml/2006/main">
  <p:tag name="TIMING" val="|24.6|18.9|54.5"/>
</p:tagLst>
</file>

<file path=ppt/tags/tag5.xml><?xml version="1.0" encoding="utf-8"?>
<p:tagLst xmlns:a="http://schemas.openxmlformats.org/drawingml/2006/main" xmlns:r="http://schemas.openxmlformats.org/officeDocument/2006/relationships" xmlns:p="http://schemas.openxmlformats.org/presentationml/2006/main">
  <p:tag name="TIMING" val="|20.4|14.8|34.8|17|71"/>
</p:tagLst>
</file>

<file path=ppt/tags/tag6.xml><?xml version="1.0" encoding="utf-8"?>
<p:tagLst xmlns:a="http://schemas.openxmlformats.org/drawingml/2006/main" xmlns:r="http://schemas.openxmlformats.org/officeDocument/2006/relationships" xmlns:p="http://schemas.openxmlformats.org/presentationml/2006/main">
  <p:tag name="TIMING" val="|22.9|44.8"/>
</p:tagLst>
</file>

<file path=ppt/tags/tag7.xml><?xml version="1.0" encoding="utf-8"?>
<p:tagLst xmlns:a="http://schemas.openxmlformats.org/drawingml/2006/main" xmlns:r="http://schemas.openxmlformats.org/officeDocument/2006/relationships" xmlns:p="http://schemas.openxmlformats.org/presentationml/2006/main">
  <p:tag name="TIMING" val="|19.3|53.2|57.6"/>
</p:tagLst>
</file>

<file path=ppt/tags/tag8.xml><?xml version="1.0" encoding="utf-8"?>
<p:tagLst xmlns:a="http://schemas.openxmlformats.org/drawingml/2006/main" xmlns:r="http://schemas.openxmlformats.org/officeDocument/2006/relationships" xmlns:p="http://schemas.openxmlformats.org/presentationml/2006/main">
  <p:tag name="TIMING" val="|16.3"/>
</p:tagLst>
</file>

<file path=ppt/tags/tag9.xml><?xml version="1.0" encoding="utf-8"?>
<p:tagLst xmlns:a="http://schemas.openxmlformats.org/drawingml/2006/main" xmlns:r="http://schemas.openxmlformats.org/officeDocument/2006/relationships" xmlns:p="http://schemas.openxmlformats.org/presentationml/2006/main">
  <p:tag name="TIMING" val="|1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55093</TotalTime>
  <Words>3155</Words>
  <Application>Microsoft Macintosh PowerPoint</Application>
  <PresentationFormat>On-screen Show (4:3)</PresentationFormat>
  <Paragraphs>280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Corbel</vt:lpstr>
      <vt:lpstr>Times New Roman</vt:lpstr>
      <vt:lpstr>Wingdings</vt:lpstr>
      <vt:lpstr>Wingdings 2</vt:lpstr>
      <vt:lpstr>Wingdings 3</vt:lpstr>
      <vt:lpstr>Module</vt:lpstr>
      <vt:lpstr>PowerPoint Presentation</vt:lpstr>
      <vt:lpstr>Learning Objectives (Weeks 2 &amp; 3)</vt:lpstr>
      <vt:lpstr>Overview of DAGs</vt:lpstr>
      <vt:lpstr>Why Causal Diagrams?</vt:lpstr>
      <vt:lpstr>Terminology</vt:lpstr>
      <vt:lpstr>Ideal Randomized Experiments</vt:lpstr>
      <vt:lpstr>Incorporating Expert Knowledge</vt:lpstr>
      <vt:lpstr>Causal Effects and Association</vt:lpstr>
      <vt:lpstr>Common Causes and Association</vt:lpstr>
      <vt:lpstr>Common Effects</vt:lpstr>
      <vt:lpstr>Conditioning on Mediators</vt:lpstr>
      <vt:lpstr>Conditioning on Common Causes</vt:lpstr>
      <vt:lpstr>Conditioning on Common Effects</vt:lpstr>
      <vt:lpstr>Consequences of Colliders</vt:lpstr>
      <vt:lpstr>Sources of Association</vt:lpstr>
      <vt:lpstr>How we can use this</vt:lpstr>
      <vt:lpstr>D-separation</vt:lpstr>
      <vt:lpstr>More Terminology</vt:lpstr>
      <vt:lpstr>Rule 1</vt:lpstr>
      <vt:lpstr>Rule 2</vt:lpstr>
      <vt:lpstr>Rule 3</vt:lpstr>
      <vt:lpstr>Rule 4</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1258</cp:revision>
  <cp:lastPrinted>2014-02-10T19:53:01Z</cp:lastPrinted>
  <dcterms:created xsi:type="dcterms:W3CDTF">2001-12-12T23:21:39Z</dcterms:created>
  <dcterms:modified xsi:type="dcterms:W3CDTF">2022-01-05T03:07:15Z</dcterms:modified>
</cp:coreProperties>
</file>