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Arial"/>
        <a:ea typeface="Arial"/>
        <a:cs typeface="Arial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ECDD"/>
          </a:solidFill>
        </a:fill>
      </a:tcStyle>
    </a:wholeTbl>
    <a:band2H>
      <a:tcTxStyle b="def" i="def"/>
      <a:tcStyle>
        <a:tcBdr/>
        <a:fill>
          <a:solidFill>
            <a:srgbClr val="E6F6EF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wholeTbl>
    <a:band2H>
      <a:tcTxStyle b="def" i="def"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CCCE6"/>
          </a:solidFill>
        </a:fill>
      </a:tcStyle>
    </a:wholeTbl>
    <a:band2H>
      <a:tcTxStyle b="def" i="def"/>
      <a:tcStyle>
        <a:tcBdr/>
        <a:fill>
          <a:solidFill>
            <a:srgbClr val="E7E7F3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>
              <a:lumOff val="44000"/>
            </a:schemeClr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chemeClr val="accent3">
          <a:lumOff val="44000"/>
        </a:schemeClr>
      </a:tcTxStyle>
      <a:tcStyle>
        <a:tcBdr>
          <a:lef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3">
                  <a:lumOff val="44000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chemeClr val="accent3">
              <a:lumOff val="44000"/>
            </a:schemeClr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Relationship Id="rId25" Type="http://schemas.openxmlformats.org/officeDocument/2006/relationships/slide" Target="slides/slide18.xml"/><Relationship Id="rId26" Type="http://schemas.openxmlformats.org/officeDocument/2006/relationships/slide" Target="slides/slide19.xml"/><Relationship Id="rId27" Type="http://schemas.openxmlformats.org/officeDocument/2006/relationships/slide" Target="slides/slide20.xml"/><Relationship Id="rId28" Type="http://schemas.openxmlformats.org/officeDocument/2006/relationships/slide" Target="slides/slide21.xml"/><Relationship Id="rId29" Type="http://schemas.openxmlformats.org/officeDocument/2006/relationships/slide" Target="slides/slide22.xml"/><Relationship Id="rId30" Type="http://schemas.openxmlformats.org/officeDocument/2006/relationships/slide" Target="slides/slide23.xml"/><Relationship Id="rId31" Type="http://schemas.openxmlformats.org/officeDocument/2006/relationships/slide" Target="slides/slide24.xml"/><Relationship Id="rId32" Type="http://schemas.openxmlformats.org/officeDocument/2006/relationships/slide" Target="slides/slide25.xml"/><Relationship Id="rId33" Type="http://schemas.openxmlformats.org/officeDocument/2006/relationships/slide" Target="slides/slide26.xml"/><Relationship Id="rId34" Type="http://schemas.openxmlformats.org/officeDocument/2006/relationships/slide" Target="slides/slide27.xml"/><Relationship Id="rId35" Type="http://schemas.openxmlformats.org/officeDocument/2006/relationships/slide" Target="slides/slide28.xml"/><Relationship Id="rId36" Type="http://schemas.openxmlformats.org/officeDocument/2006/relationships/slide" Target="slides/slide29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73" name="Shape 173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1pPr>
    <a:lvl2pPr indent="228600" defTabSz="4572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2pPr>
    <a:lvl3pPr indent="457200" defTabSz="4572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3pPr>
    <a:lvl4pPr indent="685800" defTabSz="4572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4pPr>
    <a:lvl5pPr indent="914400" defTabSz="4572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5pPr>
    <a:lvl6pPr indent="1143000" defTabSz="4572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6pPr>
    <a:lvl7pPr indent="1371600" defTabSz="4572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7pPr>
    <a:lvl8pPr indent="1600200" defTabSz="4572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8pPr>
    <a:lvl9pPr indent="1828800" defTabSz="4572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143000" y="1122362"/>
            <a:ext cx="6858000" cy="2387601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143000" y="3602037"/>
            <a:ext cx="6858000" cy="1655763"/>
          </a:xfrm>
          <a:prstGeom prst="rect">
            <a:avLst/>
          </a:prstGeom>
        </p:spPr>
        <p:txBody>
          <a:bodyPr/>
          <a:lstStyle>
            <a:lvl1pPr marL="0" indent="0" algn="ctr">
              <a:defRPr sz="2400"/>
            </a:lvl1pPr>
            <a:lvl2pPr marL="0" indent="457200" algn="ctr">
              <a:defRPr sz="2400"/>
            </a:lvl2pPr>
            <a:lvl3pPr marL="0" indent="914400" algn="ctr">
              <a:defRPr sz="2400"/>
            </a:lvl3pPr>
            <a:lvl4pPr marL="0" indent="1371600" algn="ctr">
              <a:defRPr sz="2400"/>
            </a:lvl4pPr>
            <a:lvl5pPr marL="0" indent="1828800" algn="ctr">
              <a:defRPr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itle Text"/>
          <p:cNvSpPr txBox="1"/>
          <p:nvPr>
            <p:ph type="title"/>
          </p:nvPr>
        </p:nvSpPr>
        <p:spPr>
          <a:xfrm>
            <a:off x="1143000" y="1122362"/>
            <a:ext cx="6858000" cy="2387601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93" name="Body Level One…"/>
          <p:cNvSpPr txBox="1"/>
          <p:nvPr>
            <p:ph type="body" sz="quarter" idx="1"/>
          </p:nvPr>
        </p:nvSpPr>
        <p:spPr>
          <a:xfrm>
            <a:off x="1143000" y="3602037"/>
            <a:ext cx="6858000" cy="1655763"/>
          </a:xfrm>
          <a:prstGeom prst="rect">
            <a:avLst/>
          </a:prstGeom>
        </p:spPr>
        <p:txBody>
          <a:bodyPr/>
          <a:lstStyle>
            <a:lvl1pPr marL="0" indent="0" algn="ctr">
              <a:defRPr sz="2400"/>
            </a:lvl1pPr>
            <a:lvl2pPr marL="0" indent="457200" algn="ctr">
              <a:defRPr sz="2400"/>
            </a:lvl2pPr>
            <a:lvl3pPr marL="0" indent="914400" algn="ctr">
              <a:defRPr sz="2400"/>
            </a:lvl3pPr>
            <a:lvl4pPr marL="0" indent="1371600" algn="ctr">
              <a:defRPr sz="2400"/>
            </a:lvl4pPr>
            <a:lvl5pPr marL="0" indent="1828800" algn="ctr">
              <a:defRPr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lide Number"/>
          <p:cNvSpPr txBox="1"/>
          <p:nvPr>
            <p:ph type="sldNum" sz="quarter" idx="2"/>
          </p:nvPr>
        </p:nvSpPr>
        <p:spPr>
          <a:xfrm>
            <a:off x="8399524" y="6245225"/>
            <a:ext cx="284101" cy="289247"/>
          </a:xfrm>
          <a:prstGeom prst="rect">
            <a:avLst/>
          </a:prstGeom>
        </p:spPr>
        <p:txBody>
          <a:bodyPr/>
          <a:lstStyle>
            <a:lvl1pPr algn="r">
              <a:tabLst>
                <a:tab pos="457200" algn="l"/>
                <a:tab pos="914400" algn="l"/>
                <a:tab pos="1371600" algn="l"/>
                <a:tab pos="1828800" algn="l"/>
              </a:tabLst>
              <a:defRPr sz="1400">
                <a:latin typeface="+mj-lt"/>
                <a:ea typeface="+mj-ea"/>
                <a:cs typeface="+mj-cs"/>
                <a:sym typeface="Times New Roma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le Text"/>
          <p:cNvSpPr txBox="1"/>
          <p:nvPr>
            <p:ph type="title"/>
          </p:nvPr>
        </p:nvSpPr>
        <p:spPr>
          <a:xfrm>
            <a:off x="457200" y="274638"/>
            <a:ext cx="8226425" cy="113982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02" name="Body Level One…"/>
          <p:cNvSpPr txBox="1"/>
          <p:nvPr>
            <p:ph type="body" idx="1"/>
          </p:nvPr>
        </p:nvSpPr>
        <p:spPr>
          <a:xfrm>
            <a:off x="457200" y="1600200"/>
            <a:ext cx="8226425" cy="4522788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xfrm>
            <a:off x="8399524" y="6245225"/>
            <a:ext cx="284101" cy="289247"/>
          </a:xfrm>
          <a:prstGeom prst="rect">
            <a:avLst/>
          </a:prstGeom>
        </p:spPr>
        <p:txBody>
          <a:bodyPr/>
          <a:lstStyle>
            <a:lvl1pPr algn="r">
              <a:tabLst>
                <a:tab pos="457200" algn="l"/>
                <a:tab pos="914400" algn="l"/>
                <a:tab pos="1371600" algn="l"/>
                <a:tab pos="1828800" algn="l"/>
              </a:tabLst>
              <a:defRPr sz="1400">
                <a:latin typeface="+mj-lt"/>
                <a:ea typeface="+mj-ea"/>
                <a:cs typeface="+mj-cs"/>
                <a:sym typeface="Times New Roma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itle Text"/>
          <p:cNvSpPr txBox="1"/>
          <p:nvPr>
            <p:ph type="title"/>
          </p:nvPr>
        </p:nvSpPr>
        <p:spPr>
          <a:xfrm>
            <a:off x="623887" y="1709738"/>
            <a:ext cx="7886701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111" name="Body Level One…"/>
          <p:cNvSpPr txBox="1"/>
          <p:nvPr>
            <p:ph type="body" sz="quarter" idx="1"/>
          </p:nvPr>
        </p:nvSpPr>
        <p:spPr>
          <a:xfrm>
            <a:off x="623887" y="4589462"/>
            <a:ext cx="7886701" cy="1500188"/>
          </a:xfrm>
          <a:prstGeom prst="rect">
            <a:avLst/>
          </a:prstGeom>
        </p:spPr>
        <p:txBody>
          <a:bodyPr/>
          <a:lstStyle>
            <a:lvl1pPr marL="0" indent="0">
              <a:defRPr sz="2400"/>
            </a:lvl1pPr>
            <a:lvl2pPr marL="0" indent="457200">
              <a:defRPr sz="2400"/>
            </a:lvl2pPr>
            <a:lvl3pPr marL="0" indent="914400">
              <a:defRPr sz="2400"/>
            </a:lvl3pPr>
            <a:lvl4pPr marL="0" indent="1371600">
              <a:defRPr sz="2400"/>
            </a:lvl4pPr>
            <a:lvl5pPr marL="0" indent="1828800">
              <a:defRPr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12" name="Slide Number"/>
          <p:cNvSpPr txBox="1"/>
          <p:nvPr>
            <p:ph type="sldNum" sz="quarter" idx="2"/>
          </p:nvPr>
        </p:nvSpPr>
        <p:spPr>
          <a:xfrm>
            <a:off x="8399524" y="6245225"/>
            <a:ext cx="284101" cy="289247"/>
          </a:xfrm>
          <a:prstGeom prst="rect">
            <a:avLst/>
          </a:prstGeom>
        </p:spPr>
        <p:txBody>
          <a:bodyPr/>
          <a:lstStyle>
            <a:lvl1pPr algn="r">
              <a:tabLst>
                <a:tab pos="457200" algn="l"/>
                <a:tab pos="914400" algn="l"/>
                <a:tab pos="1371600" algn="l"/>
                <a:tab pos="1828800" algn="l"/>
              </a:tabLst>
              <a:defRPr sz="1400">
                <a:latin typeface="+mj-lt"/>
                <a:ea typeface="+mj-ea"/>
                <a:cs typeface="+mj-cs"/>
                <a:sym typeface="Times New Roma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itle Text"/>
          <p:cNvSpPr txBox="1"/>
          <p:nvPr>
            <p:ph type="title"/>
          </p:nvPr>
        </p:nvSpPr>
        <p:spPr>
          <a:xfrm>
            <a:off x="457200" y="274638"/>
            <a:ext cx="8226425" cy="113982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20" name="Body Level One…"/>
          <p:cNvSpPr txBox="1"/>
          <p:nvPr>
            <p:ph type="body" sz="half" idx="1"/>
          </p:nvPr>
        </p:nvSpPr>
        <p:spPr>
          <a:xfrm>
            <a:off x="457200" y="1600200"/>
            <a:ext cx="4037013" cy="4522788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21" name="Slide Number"/>
          <p:cNvSpPr txBox="1"/>
          <p:nvPr>
            <p:ph type="sldNum" sz="quarter" idx="2"/>
          </p:nvPr>
        </p:nvSpPr>
        <p:spPr>
          <a:xfrm>
            <a:off x="8399524" y="6245225"/>
            <a:ext cx="284101" cy="289247"/>
          </a:xfrm>
          <a:prstGeom prst="rect">
            <a:avLst/>
          </a:prstGeom>
        </p:spPr>
        <p:txBody>
          <a:bodyPr/>
          <a:lstStyle>
            <a:lvl1pPr algn="r">
              <a:tabLst>
                <a:tab pos="457200" algn="l"/>
                <a:tab pos="914400" algn="l"/>
                <a:tab pos="1371600" algn="l"/>
                <a:tab pos="1828800" algn="l"/>
              </a:tabLst>
              <a:defRPr sz="1400">
                <a:latin typeface="+mj-lt"/>
                <a:ea typeface="+mj-ea"/>
                <a:cs typeface="+mj-cs"/>
                <a:sym typeface="Times New Roma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Title Text"/>
          <p:cNvSpPr txBox="1"/>
          <p:nvPr>
            <p:ph type="title"/>
          </p:nvPr>
        </p:nvSpPr>
        <p:spPr>
          <a:xfrm>
            <a:off x="630237" y="365125"/>
            <a:ext cx="7886701" cy="1325563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29" name="Body Level One…"/>
          <p:cNvSpPr txBox="1"/>
          <p:nvPr>
            <p:ph type="body" sz="quarter" idx="1"/>
          </p:nvPr>
        </p:nvSpPr>
        <p:spPr>
          <a:xfrm>
            <a:off x="630237" y="1681163"/>
            <a:ext cx="3868739" cy="823913"/>
          </a:xfrm>
          <a:prstGeom prst="rect">
            <a:avLst/>
          </a:prstGeom>
        </p:spPr>
        <p:txBody>
          <a:bodyPr anchor="b"/>
          <a:lstStyle>
            <a:lvl1pPr marL="0" indent="0">
              <a:defRPr b="1" sz="2400"/>
            </a:lvl1pPr>
            <a:lvl2pPr marL="0" indent="457200">
              <a:defRPr b="1" sz="2400"/>
            </a:lvl2pPr>
            <a:lvl3pPr marL="0" indent="914400">
              <a:defRPr b="1" sz="2400"/>
            </a:lvl3pPr>
            <a:lvl4pPr marL="0" indent="1371600">
              <a:defRPr b="1" sz="2400"/>
            </a:lvl4pPr>
            <a:lvl5pPr marL="0" indent="1828800"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0" name="Text Placeholder 4"/>
          <p:cNvSpPr/>
          <p:nvPr>
            <p:ph type="body" sz="quarter" idx="13"/>
          </p:nvPr>
        </p:nvSpPr>
        <p:spPr>
          <a:xfrm>
            <a:off x="4629150" y="1681163"/>
            <a:ext cx="38877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defRPr b="1" sz="2400"/>
            </a:pPr>
          </a:p>
        </p:txBody>
      </p:sp>
      <p:sp>
        <p:nvSpPr>
          <p:cNvPr id="131" name="Slide Number"/>
          <p:cNvSpPr txBox="1"/>
          <p:nvPr>
            <p:ph type="sldNum" sz="quarter" idx="2"/>
          </p:nvPr>
        </p:nvSpPr>
        <p:spPr>
          <a:xfrm>
            <a:off x="8399524" y="6245225"/>
            <a:ext cx="284101" cy="289247"/>
          </a:xfrm>
          <a:prstGeom prst="rect">
            <a:avLst/>
          </a:prstGeom>
        </p:spPr>
        <p:txBody>
          <a:bodyPr/>
          <a:lstStyle>
            <a:lvl1pPr algn="r">
              <a:tabLst>
                <a:tab pos="457200" algn="l"/>
                <a:tab pos="914400" algn="l"/>
                <a:tab pos="1371600" algn="l"/>
                <a:tab pos="1828800" algn="l"/>
              </a:tabLst>
              <a:defRPr sz="1400">
                <a:latin typeface="+mj-lt"/>
                <a:ea typeface="+mj-ea"/>
                <a:cs typeface="+mj-cs"/>
                <a:sym typeface="Times New Roma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Title Text"/>
          <p:cNvSpPr txBox="1"/>
          <p:nvPr>
            <p:ph type="title"/>
          </p:nvPr>
        </p:nvSpPr>
        <p:spPr>
          <a:xfrm>
            <a:off x="457200" y="274638"/>
            <a:ext cx="8226425" cy="1139826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39" name="Slide Number"/>
          <p:cNvSpPr txBox="1"/>
          <p:nvPr>
            <p:ph type="sldNum" sz="quarter" idx="2"/>
          </p:nvPr>
        </p:nvSpPr>
        <p:spPr>
          <a:xfrm>
            <a:off x="8399524" y="6245225"/>
            <a:ext cx="284101" cy="289247"/>
          </a:xfrm>
          <a:prstGeom prst="rect">
            <a:avLst/>
          </a:prstGeom>
        </p:spPr>
        <p:txBody>
          <a:bodyPr/>
          <a:lstStyle>
            <a:lvl1pPr algn="r">
              <a:tabLst>
                <a:tab pos="457200" algn="l"/>
                <a:tab pos="914400" algn="l"/>
                <a:tab pos="1371600" algn="l"/>
                <a:tab pos="1828800" algn="l"/>
              </a:tabLst>
              <a:defRPr sz="1400">
                <a:latin typeface="+mj-lt"/>
                <a:ea typeface="+mj-ea"/>
                <a:cs typeface="+mj-cs"/>
                <a:sym typeface="Times New Roma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lide Number"/>
          <p:cNvSpPr txBox="1"/>
          <p:nvPr>
            <p:ph type="sldNum" sz="quarter" idx="2"/>
          </p:nvPr>
        </p:nvSpPr>
        <p:spPr>
          <a:xfrm>
            <a:off x="8399524" y="6245225"/>
            <a:ext cx="284101" cy="289247"/>
          </a:xfrm>
          <a:prstGeom prst="rect">
            <a:avLst/>
          </a:prstGeom>
        </p:spPr>
        <p:txBody>
          <a:bodyPr/>
          <a:lstStyle>
            <a:lvl1pPr algn="r">
              <a:tabLst>
                <a:tab pos="457200" algn="l"/>
                <a:tab pos="914400" algn="l"/>
                <a:tab pos="1371600" algn="l"/>
                <a:tab pos="1828800" algn="l"/>
              </a:tabLst>
              <a:defRPr sz="1400">
                <a:latin typeface="+mj-lt"/>
                <a:ea typeface="+mj-ea"/>
                <a:cs typeface="+mj-cs"/>
                <a:sym typeface="Times New Roma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Title Text"/>
          <p:cNvSpPr txBox="1"/>
          <p:nvPr>
            <p:ph type="title"/>
          </p:nvPr>
        </p:nvSpPr>
        <p:spPr>
          <a:xfrm>
            <a:off x="630237" y="457200"/>
            <a:ext cx="2949576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Title Text</a:t>
            </a:r>
          </a:p>
        </p:txBody>
      </p:sp>
      <p:sp>
        <p:nvSpPr>
          <p:cNvPr id="154" name="Body Level One…"/>
          <p:cNvSpPr txBox="1"/>
          <p:nvPr>
            <p:ph type="body" sz="half" idx="1"/>
          </p:nvPr>
        </p:nvSpPr>
        <p:spPr>
          <a:xfrm>
            <a:off x="3887787" y="987425"/>
            <a:ext cx="4629151" cy="4873625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55" name="Text Placeholder 3"/>
          <p:cNvSpPr/>
          <p:nvPr>
            <p:ph type="body" sz="quarter" idx="13"/>
          </p:nvPr>
        </p:nvSpPr>
        <p:spPr>
          <a:xfrm>
            <a:off x="630237" y="2057400"/>
            <a:ext cx="2949576" cy="3811588"/>
          </a:xfrm>
          <a:prstGeom prst="rect">
            <a:avLst/>
          </a:prstGeom>
        </p:spPr>
        <p:txBody>
          <a:bodyPr/>
          <a:lstStyle/>
          <a:p>
            <a:pPr marL="0" indent="0">
              <a:defRPr sz="1600"/>
            </a:pPr>
          </a:p>
        </p:txBody>
      </p:sp>
      <p:sp>
        <p:nvSpPr>
          <p:cNvPr id="156" name="Slide Number"/>
          <p:cNvSpPr txBox="1"/>
          <p:nvPr>
            <p:ph type="sldNum" sz="quarter" idx="2"/>
          </p:nvPr>
        </p:nvSpPr>
        <p:spPr>
          <a:xfrm>
            <a:off x="8399524" y="6245225"/>
            <a:ext cx="284101" cy="289247"/>
          </a:xfrm>
          <a:prstGeom prst="rect">
            <a:avLst/>
          </a:prstGeom>
        </p:spPr>
        <p:txBody>
          <a:bodyPr/>
          <a:lstStyle>
            <a:lvl1pPr algn="r">
              <a:tabLst>
                <a:tab pos="457200" algn="l"/>
                <a:tab pos="914400" algn="l"/>
                <a:tab pos="1371600" algn="l"/>
                <a:tab pos="1828800" algn="l"/>
              </a:tabLst>
              <a:defRPr sz="1400">
                <a:latin typeface="+mj-lt"/>
                <a:ea typeface="+mj-ea"/>
                <a:cs typeface="+mj-cs"/>
                <a:sym typeface="Times New Roma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Title Text"/>
          <p:cNvSpPr txBox="1"/>
          <p:nvPr>
            <p:ph type="title"/>
          </p:nvPr>
        </p:nvSpPr>
        <p:spPr>
          <a:xfrm>
            <a:off x="630237" y="457200"/>
            <a:ext cx="2949576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Title Text</a:t>
            </a:r>
          </a:p>
        </p:txBody>
      </p:sp>
      <p:sp>
        <p:nvSpPr>
          <p:cNvPr id="164" name="Picture Placeholder 2"/>
          <p:cNvSpPr/>
          <p:nvPr>
            <p:ph type="pic" sz="half" idx="13"/>
          </p:nvPr>
        </p:nvSpPr>
        <p:spPr>
          <a:xfrm>
            <a:off x="3887787" y="987425"/>
            <a:ext cx="4629151" cy="487362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65" name="Body Level One…"/>
          <p:cNvSpPr txBox="1"/>
          <p:nvPr>
            <p:ph type="body" sz="quarter" idx="1"/>
          </p:nvPr>
        </p:nvSpPr>
        <p:spPr>
          <a:xfrm>
            <a:off x="630237" y="2057400"/>
            <a:ext cx="2949576" cy="3811588"/>
          </a:xfrm>
          <a:prstGeom prst="rect">
            <a:avLst/>
          </a:prstGeom>
        </p:spPr>
        <p:txBody>
          <a:bodyPr/>
          <a:lstStyle>
            <a:lvl1pPr marL="0" indent="0">
              <a:defRPr sz="1600"/>
            </a:lvl1pPr>
            <a:lvl2pPr marL="0" indent="457200">
              <a:defRPr sz="1600"/>
            </a:lvl2pPr>
            <a:lvl3pPr marL="0" indent="914400">
              <a:defRPr sz="1600"/>
            </a:lvl3pPr>
            <a:lvl4pPr marL="0" indent="1371600">
              <a:defRPr sz="1600"/>
            </a:lvl4pPr>
            <a:lvl5pPr marL="0" indent="1828800">
              <a:defRPr sz="1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66" name="Slide Number"/>
          <p:cNvSpPr txBox="1"/>
          <p:nvPr>
            <p:ph type="sldNum" sz="quarter" idx="2"/>
          </p:nvPr>
        </p:nvSpPr>
        <p:spPr>
          <a:xfrm>
            <a:off x="8399524" y="6245225"/>
            <a:ext cx="284101" cy="289247"/>
          </a:xfrm>
          <a:prstGeom prst="rect">
            <a:avLst/>
          </a:prstGeom>
        </p:spPr>
        <p:txBody>
          <a:bodyPr/>
          <a:lstStyle>
            <a:lvl1pPr algn="r">
              <a:tabLst>
                <a:tab pos="457200" algn="l"/>
                <a:tab pos="914400" algn="l"/>
                <a:tab pos="1371600" algn="l"/>
                <a:tab pos="1828800" algn="l"/>
              </a:tabLst>
              <a:defRPr sz="1400">
                <a:latin typeface="+mj-lt"/>
                <a:ea typeface="+mj-ea"/>
                <a:cs typeface="+mj-cs"/>
                <a:sym typeface="Times New Roman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1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/>
          <p:nvPr>
            <p:ph type="title"/>
          </p:nvPr>
        </p:nvSpPr>
        <p:spPr>
          <a:xfrm>
            <a:off x="623887" y="1709738"/>
            <a:ext cx="7886701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sz="quarter" idx="1"/>
          </p:nvPr>
        </p:nvSpPr>
        <p:spPr>
          <a:xfrm>
            <a:off x="623887" y="4589462"/>
            <a:ext cx="7886701" cy="1500188"/>
          </a:xfrm>
          <a:prstGeom prst="rect">
            <a:avLst/>
          </a:prstGeom>
        </p:spPr>
        <p:txBody>
          <a:bodyPr/>
          <a:lstStyle>
            <a:lvl1pPr marL="0" indent="0">
              <a:defRPr sz="2400"/>
            </a:lvl1pPr>
            <a:lvl2pPr marL="0" indent="457200">
              <a:defRPr sz="2400"/>
            </a:lvl2pPr>
            <a:lvl3pPr marL="0" indent="914400">
              <a:defRPr sz="2400"/>
            </a:lvl3pPr>
            <a:lvl4pPr marL="0" indent="1371600">
              <a:defRPr sz="2400"/>
            </a:lvl4pPr>
            <a:lvl5pPr marL="0" indent="1828800">
              <a:defRPr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9" name="Body Level One…"/>
          <p:cNvSpPr txBox="1"/>
          <p:nvPr>
            <p:ph type="body" sz="half" idx="1"/>
          </p:nvPr>
        </p:nvSpPr>
        <p:spPr>
          <a:xfrm>
            <a:off x="457200" y="1600200"/>
            <a:ext cx="4035425" cy="4519613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/>
          <p:nvPr>
            <p:ph type="title"/>
          </p:nvPr>
        </p:nvSpPr>
        <p:spPr>
          <a:xfrm>
            <a:off x="630237" y="365125"/>
            <a:ext cx="7886701" cy="1325563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8" name="Body Level One…"/>
          <p:cNvSpPr txBox="1"/>
          <p:nvPr>
            <p:ph type="body" sz="quarter" idx="1"/>
          </p:nvPr>
        </p:nvSpPr>
        <p:spPr>
          <a:xfrm>
            <a:off x="630237" y="1681163"/>
            <a:ext cx="3868739" cy="823913"/>
          </a:xfrm>
          <a:prstGeom prst="rect">
            <a:avLst/>
          </a:prstGeom>
        </p:spPr>
        <p:txBody>
          <a:bodyPr anchor="b"/>
          <a:lstStyle>
            <a:lvl1pPr marL="0" indent="0">
              <a:defRPr b="1" sz="2400"/>
            </a:lvl1pPr>
            <a:lvl2pPr marL="0" indent="457200">
              <a:defRPr b="1" sz="2400"/>
            </a:lvl2pPr>
            <a:lvl3pPr marL="0" indent="914400">
              <a:defRPr b="1" sz="2400"/>
            </a:lvl3pPr>
            <a:lvl4pPr marL="0" indent="1371600">
              <a:defRPr b="1" sz="2400"/>
            </a:lvl4pPr>
            <a:lvl5pPr marL="0" indent="1828800"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/>
          <p:nvPr>
            <p:ph type="body" sz="quarter" idx="13"/>
          </p:nvPr>
        </p:nvSpPr>
        <p:spPr>
          <a:xfrm>
            <a:off x="4629150" y="1681163"/>
            <a:ext cx="38877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defRPr b="1" sz="2400"/>
            </a:pPr>
          </a:p>
        </p:txBody>
      </p:sp>
      <p:sp>
        <p:nvSpPr>
          <p:cNvPr id="5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/>
          <p:nvPr>
            <p:ph type="title"/>
          </p:nvPr>
        </p:nvSpPr>
        <p:spPr>
          <a:xfrm>
            <a:off x="630237" y="457200"/>
            <a:ext cx="2949576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Title Text</a:t>
            </a:r>
          </a:p>
        </p:txBody>
      </p:sp>
      <p:sp>
        <p:nvSpPr>
          <p:cNvPr id="73" name="Body Level One…"/>
          <p:cNvSpPr txBox="1"/>
          <p:nvPr>
            <p:ph type="body" sz="half" idx="1"/>
          </p:nvPr>
        </p:nvSpPr>
        <p:spPr>
          <a:xfrm>
            <a:off x="3887787" y="987425"/>
            <a:ext cx="4629151" cy="4873625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/>
          <p:nvPr>
            <p:ph type="body" sz="quarter" idx="13"/>
          </p:nvPr>
        </p:nvSpPr>
        <p:spPr>
          <a:xfrm>
            <a:off x="630237" y="2057400"/>
            <a:ext cx="2949576" cy="3811588"/>
          </a:xfrm>
          <a:prstGeom prst="rect">
            <a:avLst/>
          </a:prstGeom>
        </p:spPr>
        <p:txBody>
          <a:bodyPr/>
          <a:lstStyle/>
          <a:p>
            <a:pPr marL="0" indent="0">
              <a:defRPr sz="1600"/>
            </a:pPr>
          </a:p>
        </p:txBody>
      </p:sp>
      <p:sp>
        <p:nvSpPr>
          <p:cNvPr id="7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/>
          <p:nvPr>
            <p:ph type="title"/>
          </p:nvPr>
        </p:nvSpPr>
        <p:spPr>
          <a:xfrm>
            <a:off x="630237" y="457200"/>
            <a:ext cx="2949576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Title Text</a:t>
            </a:r>
          </a:p>
        </p:txBody>
      </p:sp>
      <p:sp>
        <p:nvSpPr>
          <p:cNvPr id="83" name="Picture Placeholder 2"/>
          <p:cNvSpPr/>
          <p:nvPr>
            <p:ph type="pic" sz="half" idx="13"/>
          </p:nvPr>
        </p:nvSpPr>
        <p:spPr>
          <a:xfrm>
            <a:off x="3887787" y="987425"/>
            <a:ext cx="4629151" cy="487362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4" name="Body Level One…"/>
          <p:cNvSpPr txBox="1"/>
          <p:nvPr>
            <p:ph type="body" sz="quarter" idx="1"/>
          </p:nvPr>
        </p:nvSpPr>
        <p:spPr>
          <a:xfrm>
            <a:off x="630237" y="2057400"/>
            <a:ext cx="2949576" cy="3811588"/>
          </a:xfrm>
          <a:prstGeom prst="rect">
            <a:avLst/>
          </a:prstGeom>
        </p:spPr>
        <p:txBody>
          <a:bodyPr/>
          <a:lstStyle>
            <a:lvl1pPr marL="0" indent="0">
              <a:defRPr sz="1600"/>
            </a:lvl1pPr>
            <a:lvl2pPr marL="0" indent="457200">
              <a:defRPr sz="1600"/>
            </a:lvl2pPr>
            <a:lvl3pPr marL="0" indent="914400">
              <a:defRPr sz="1600"/>
            </a:lvl3pPr>
            <a:lvl4pPr marL="0" indent="1371600">
              <a:defRPr sz="1600"/>
            </a:lvl4pPr>
            <a:lvl5pPr marL="0" indent="1828800">
              <a:defRPr sz="1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Relationship Id="rId17" Type="http://schemas.openxmlformats.org/officeDocument/2006/relationships/slideLayout" Target="../slideLayouts/slideLayout16.xml"/><Relationship Id="rId18" Type="http://schemas.openxmlformats.org/officeDocument/2006/relationships/slideLayout" Target="../slideLayouts/slideLayout17.xml"/><Relationship Id="rId19" Type="http://schemas.openxmlformats.org/officeDocument/2006/relationships/slideLayout" Target="../slideLayouts/slideLayout18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chemeClr val="accent3">
            <a:lumOff val="44000"/>
          </a:schemeClr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457200" y="274638"/>
            <a:ext cx="8223250" cy="11366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457200" y="1600200"/>
            <a:ext cx="8223250" cy="45196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553200" y="6245225"/>
            <a:ext cx="360573" cy="352822"/>
          </a:xfrm>
          <a:prstGeom prst="rect">
            <a:avLst/>
          </a:prstGeom>
          <a:ln w="12700">
            <a:miter lim="400000"/>
          </a:ln>
        </p:spPr>
        <p:txBody>
          <a:bodyPr wrap="none" lIns="46799" tIns="46799" rIns="46799" bIns="46799">
            <a:spAutoFit/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</p:sldLayoutIdLst>
  <p:transition xmlns:p14="http://schemas.microsoft.com/office/powerpoint/2010/main" spd="med" advClick="1"/>
  <p:txStyles>
    <p:title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1pPr>
      <a:lvl2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2pPr>
      <a:lvl3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3pPr>
      <a:lvl4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4pPr>
      <a:lvl5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5pPr>
      <a:lvl6pPr marL="0" marR="0" indent="22860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marL="0" marR="0" indent="27432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marL="0" marR="0" indent="32004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marL="0" marR="0" indent="365760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342900" marR="0" indent="-342900" algn="l" defTabSz="457200" rtl="0" latinLnBrk="0">
        <a:lnSpc>
          <a:spcPct val="100000"/>
        </a:lnSpc>
        <a:spcBef>
          <a:spcPts val="8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1pPr>
      <a:lvl2pPr marL="342900" marR="0" indent="114300" algn="l" defTabSz="457200" rtl="0" latinLnBrk="0">
        <a:lnSpc>
          <a:spcPct val="100000"/>
        </a:lnSpc>
        <a:spcBef>
          <a:spcPts val="8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2pPr>
      <a:lvl3pPr marL="342900" marR="0" indent="571500" algn="l" defTabSz="457200" rtl="0" latinLnBrk="0">
        <a:lnSpc>
          <a:spcPct val="100000"/>
        </a:lnSpc>
        <a:spcBef>
          <a:spcPts val="8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3pPr>
      <a:lvl4pPr marL="342900" marR="0" indent="1028700" algn="l" defTabSz="457200" rtl="0" latinLnBrk="0">
        <a:lnSpc>
          <a:spcPct val="100000"/>
        </a:lnSpc>
        <a:spcBef>
          <a:spcPts val="8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4pPr>
      <a:lvl5pPr marL="342900" marR="0" indent="1485900" algn="l" defTabSz="457200" rtl="0" latinLnBrk="0">
        <a:lnSpc>
          <a:spcPct val="100000"/>
        </a:lnSpc>
        <a:spcBef>
          <a:spcPts val="8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5pPr>
      <a:lvl6pPr marL="2692400" marR="0" indent="-406400" algn="l" defTabSz="457200" rtl="0" latinLnBrk="0">
        <a:lnSpc>
          <a:spcPct val="100000"/>
        </a:lnSpc>
        <a:spcBef>
          <a:spcPts val="8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marL="3149600" marR="0" indent="-406400" algn="l" defTabSz="457200" rtl="0" latinLnBrk="0">
        <a:lnSpc>
          <a:spcPct val="100000"/>
        </a:lnSpc>
        <a:spcBef>
          <a:spcPts val="8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marL="3606800" marR="0" indent="-406400" algn="l" defTabSz="457200" rtl="0" latinLnBrk="0">
        <a:lnSpc>
          <a:spcPct val="100000"/>
        </a:lnSpc>
        <a:spcBef>
          <a:spcPts val="8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marL="4064000" marR="0" indent="-406400" algn="l" defTabSz="457200" rtl="0" latinLnBrk="0">
        <a:lnSpc>
          <a:spcPct val="100000"/>
        </a:lnSpc>
        <a:spcBef>
          <a:spcPts val="8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32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57200" algn="l"/>
          <a:tab pos="914400" algn="l"/>
          <a:tab pos="1371600" algn="l"/>
          <a:tab pos="1828800" algn="l"/>
          <a:tab pos="2286000" algn="l"/>
          <a:tab pos="2743200" algn="l"/>
          <a:tab pos="3200400" algn="l"/>
          <a:tab pos="3657600" algn="l"/>
          <a:tab pos="4114800" algn="l"/>
          <a:tab pos="4572000" algn="l"/>
          <a:tab pos="5029200" algn="l"/>
          <a:tab pos="5486400" algn="l"/>
          <a:tab pos="5943600" algn="l"/>
          <a:tab pos="6400800" algn="l"/>
          <a:tab pos="6858000" algn="l"/>
          <a:tab pos="7315200" algn="l"/>
          <a:tab pos="7772400" algn="l"/>
          <a:tab pos="8229600" algn="l"/>
          <a:tab pos="8686800" algn="l"/>
          <a:tab pos="9144000" algn="l"/>
        </a:tabLst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57200" algn="l"/>
          <a:tab pos="914400" algn="l"/>
          <a:tab pos="1371600" algn="l"/>
          <a:tab pos="1828800" algn="l"/>
          <a:tab pos="2286000" algn="l"/>
          <a:tab pos="2743200" algn="l"/>
          <a:tab pos="3200400" algn="l"/>
          <a:tab pos="3657600" algn="l"/>
          <a:tab pos="4114800" algn="l"/>
          <a:tab pos="4572000" algn="l"/>
          <a:tab pos="5029200" algn="l"/>
          <a:tab pos="5486400" algn="l"/>
          <a:tab pos="5943600" algn="l"/>
          <a:tab pos="6400800" algn="l"/>
          <a:tab pos="6858000" algn="l"/>
          <a:tab pos="7315200" algn="l"/>
          <a:tab pos="7772400" algn="l"/>
          <a:tab pos="8229600" algn="l"/>
          <a:tab pos="8686800" algn="l"/>
          <a:tab pos="9144000" algn="l"/>
        </a:tabLst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57200" algn="l"/>
          <a:tab pos="914400" algn="l"/>
          <a:tab pos="1371600" algn="l"/>
          <a:tab pos="1828800" algn="l"/>
          <a:tab pos="2286000" algn="l"/>
          <a:tab pos="2743200" algn="l"/>
          <a:tab pos="3200400" algn="l"/>
          <a:tab pos="3657600" algn="l"/>
          <a:tab pos="4114800" algn="l"/>
          <a:tab pos="4572000" algn="l"/>
          <a:tab pos="5029200" algn="l"/>
          <a:tab pos="5486400" algn="l"/>
          <a:tab pos="5943600" algn="l"/>
          <a:tab pos="6400800" algn="l"/>
          <a:tab pos="6858000" algn="l"/>
          <a:tab pos="7315200" algn="l"/>
          <a:tab pos="7772400" algn="l"/>
          <a:tab pos="8229600" algn="l"/>
          <a:tab pos="8686800" algn="l"/>
          <a:tab pos="9144000" algn="l"/>
        </a:tabLst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57200" algn="l"/>
          <a:tab pos="914400" algn="l"/>
          <a:tab pos="1371600" algn="l"/>
          <a:tab pos="1828800" algn="l"/>
          <a:tab pos="2286000" algn="l"/>
          <a:tab pos="2743200" algn="l"/>
          <a:tab pos="3200400" algn="l"/>
          <a:tab pos="3657600" algn="l"/>
          <a:tab pos="4114800" algn="l"/>
          <a:tab pos="4572000" algn="l"/>
          <a:tab pos="5029200" algn="l"/>
          <a:tab pos="5486400" algn="l"/>
          <a:tab pos="5943600" algn="l"/>
          <a:tab pos="6400800" algn="l"/>
          <a:tab pos="6858000" algn="l"/>
          <a:tab pos="7315200" algn="l"/>
          <a:tab pos="7772400" algn="l"/>
          <a:tab pos="8229600" algn="l"/>
          <a:tab pos="8686800" algn="l"/>
          <a:tab pos="9144000" algn="l"/>
        </a:tabLst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57200" algn="l"/>
          <a:tab pos="914400" algn="l"/>
          <a:tab pos="1371600" algn="l"/>
          <a:tab pos="1828800" algn="l"/>
          <a:tab pos="2286000" algn="l"/>
          <a:tab pos="2743200" algn="l"/>
          <a:tab pos="3200400" algn="l"/>
          <a:tab pos="3657600" algn="l"/>
          <a:tab pos="4114800" algn="l"/>
          <a:tab pos="4572000" algn="l"/>
          <a:tab pos="5029200" algn="l"/>
          <a:tab pos="5486400" algn="l"/>
          <a:tab pos="5943600" algn="l"/>
          <a:tab pos="6400800" algn="l"/>
          <a:tab pos="6858000" algn="l"/>
          <a:tab pos="7315200" algn="l"/>
          <a:tab pos="7772400" algn="l"/>
          <a:tab pos="8229600" algn="l"/>
          <a:tab pos="8686800" algn="l"/>
          <a:tab pos="9144000" algn="l"/>
        </a:tabLst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57200" algn="l"/>
          <a:tab pos="914400" algn="l"/>
          <a:tab pos="1371600" algn="l"/>
          <a:tab pos="1828800" algn="l"/>
          <a:tab pos="2286000" algn="l"/>
          <a:tab pos="2743200" algn="l"/>
          <a:tab pos="3200400" algn="l"/>
          <a:tab pos="3657600" algn="l"/>
          <a:tab pos="4114800" algn="l"/>
          <a:tab pos="4572000" algn="l"/>
          <a:tab pos="5029200" algn="l"/>
          <a:tab pos="5486400" algn="l"/>
          <a:tab pos="5943600" algn="l"/>
          <a:tab pos="6400800" algn="l"/>
          <a:tab pos="6858000" algn="l"/>
          <a:tab pos="7315200" algn="l"/>
          <a:tab pos="7772400" algn="l"/>
          <a:tab pos="8229600" algn="l"/>
          <a:tab pos="8686800" algn="l"/>
          <a:tab pos="9144000" algn="l"/>
        </a:tabLst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57200" algn="l"/>
          <a:tab pos="914400" algn="l"/>
          <a:tab pos="1371600" algn="l"/>
          <a:tab pos="1828800" algn="l"/>
          <a:tab pos="2286000" algn="l"/>
          <a:tab pos="2743200" algn="l"/>
          <a:tab pos="3200400" algn="l"/>
          <a:tab pos="3657600" algn="l"/>
          <a:tab pos="4114800" algn="l"/>
          <a:tab pos="4572000" algn="l"/>
          <a:tab pos="5029200" algn="l"/>
          <a:tab pos="5486400" algn="l"/>
          <a:tab pos="5943600" algn="l"/>
          <a:tab pos="6400800" algn="l"/>
          <a:tab pos="6858000" algn="l"/>
          <a:tab pos="7315200" algn="l"/>
          <a:tab pos="7772400" algn="l"/>
          <a:tab pos="8229600" algn="l"/>
          <a:tab pos="8686800" algn="l"/>
          <a:tab pos="9144000" algn="l"/>
        </a:tabLst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57200" algn="l"/>
          <a:tab pos="914400" algn="l"/>
          <a:tab pos="1371600" algn="l"/>
          <a:tab pos="1828800" algn="l"/>
          <a:tab pos="2286000" algn="l"/>
          <a:tab pos="2743200" algn="l"/>
          <a:tab pos="3200400" algn="l"/>
          <a:tab pos="3657600" algn="l"/>
          <a:tab pos="4114800" algn="l"/>
          <a:tab pos="4572000" algn="l"/>
          <a:tab pos="5029200" algn="l"/>
          <a:tab pos="5486400" algn="l"/>
          <a:tab pos="5943600" algn="l"/>
          <a:tab pos="6400800" algn="l"/>
          <a:tab pos="6858000" algn="l"/>
          <a:tab pos="7315200" algn="l"/>
          <a:tab pos="7772400" algn="l"/>
          <a:tab pos="8229600" algn="l"/>
          <a:tab pos="8686800" algn="l"/>
          <a:tab pos="9144000" algn="l"/>
        </a:tabLst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l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>
          <a:tab pos="457200" algn="l"/>
          <a:tab pos="914400" algn="l"/>
          <a:tab pos="1371600" algn="l"/>
          <a:tab pos="1828800" algn="l"/>
          <a:tab pos="2286000" algn="l"/>
          <a:tab pos="2743200" algn="l"/>
          <a:tab pos="3200400" algn="l"/>
          <a:tab pos="3657600" algn="l"/>
          <a:tab pos="4114800" algn="l"/>
          <a:tab pos="4572000" algn="l"/>
          <a:tab pos="5029200" algn="l"/>
          <a:tab pos="5486400" algn="l"/>
          <a:tab pos="5943600" algn="l"/>
          <a:tab pos="6400800" algn="l"/>
          <a:tab pos="6858000" algn="l"/>
          <a:tab pos="7315200" algn="l"/>
          <a:tab pos="7772400" algn="l"/>
          <a:tab pos="8229600" algn="l"/>
          <a:tab pos="8686800" algn="l"/>
          <a:tab pos="9144000" algn="l"/>
        </a:tabLst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pn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/Relationships>
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/Relationships>
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/Relationships>
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genome.ucsc.edu/" TargetMode="External"/></Relationships>
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csg.sph.umich.edu/abecasis/cats/gas_power_calculator/index.html" TargetMode="Externa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Relationship Id="rId2" Type="http://schemas.openxmlformats.org/officeDocument/2006/relationships/image" Target="../media/image2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3.pn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6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Text Box 1"/>
          <p:cNvSpPr txBox="1"/>
          <p:nvPr/>
        </p:nvSpPr>
        <p:spPr>
          <a:xfrm>
            <a:off x="457200" y="705539"/>
            <a:ext cx="8229600" cy="6463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000"/>
            </a:lvl1pPr>
          </a:lstStyle>
          <a:p>
            <a:pPr/>
            <a:r>
              <a:t>Association Studies</a:t>
            </a:r>
          </a:p>
        </p:txBody>
      </p:sp>
      <p:grpSp>
        <p:nvGrpSpPr>
          <p:cNvPr id="178" name="Rectangle 2"/>
          <p:cNvGrpSpPr/>
          <p:nvPr/>
        </p:nvGrpSpPr>
        <p:grpSpPr>
          <a:xfrm>
            <a:off x="822325" y="1692274"/>
            <a:ext cx="7138988" cy="4251326"/>
            <a:chOff x="0" y="0"/>
            <a:chExt cx="7138987" cy="4251325"/>
          </a:xfrm>
        </p:grpSpPr>
        <p:sp>
          <p:nvSpPr>
            <p:cNvPr id="176" name="Rectangle"/>
            <p:cNvSpPr/>
            <p:nvPr/>
          </p:nvSpPr>
          <p:spPr>
            <a:xfrm>
              <a:off x="0" y="0"/>
              <a:ext cx="7138988" cy="4251325"/>
            </a:xfrm>
            <a:prstGeom prst="rect">
              <a:avLst/>
            </a:prstGeom>
            <a:blipFill rotWithShape="1">
              <a:blip r:embed="rId2"/>
              <a:srcRect l="0" t="0" r="0" b="0"/>
              <a:stretch>
                <a:fillRect/>
              </a:stretch>
            </a:blip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 algn="ctr"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/>
              </a:pPr>
            </a:p>
          </p:txBody>
        </p:sp>
        <p:sp>
          <p:nvSpPr>
            <p:cNvPr id="177" name="Text"/>
            <p:cNvSpPr txBox="1"/>
            <p:nvPr/>
          </p:nvSpPr>
          <p:spPr>
            <a:xfrm>
              <a:off x="0" y="0"/>
              <a:ext cx="7138988" cy="35282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6799" tIns="46799" rIns="46799" bIns="46799" numCol="1" anchor="t">
              <a:spAutoFit/>
            </a:bodyPr>
            <a:lstStyle>
              <a:lvl1pPr algn="ctr"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</a:lvl1pPr>
            </a:lstStyle>
            <a:p>
              <a:pPr/>
              <a:r>
                <a:t>     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Text Box 1"/>
          <p:cNvSpPr txBox="1"/>
          <p:nvPr/>
        </p:nvSpPr>
        <p:spPr>
          <a:xfrm>
            <a:off x="0" y="476939"/>
            <a:ext cx="9144000" cy="6463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000"/>
            </a:lvl1pPr>
          </a:lstStyle>
          <a:p>
            <a:pPr/>
            <a:r>
              <a:t>Family-Based Association Studies</a:t>
            </a:r>
          </a:p>
        </p:txBody>
      </p:sp>
      <p:sp>
        <p:nvSpPr>
          <p:cNvPr id="215" name="Rectangle 2"/>
          <p:cNvSpPr txBox="1"/>
          <p:nvPr/>
        </p:nvSpPr>
        <p:spPr>
          <a:xfrm>
            <a:off x="1761661" y="2057400"/>
            <a:ext cx="1104241" cy="422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79" tIns="46079" rIns="46079" bIns="46079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latin typeface="+mj-lt"/>
                <a:ea typeface="+mj-ea"/>
                <a:cs typeface="+mj-cs"/>
                <a:sym typeface="Times New Roman"/>
              </a:defRPr>
            </a:lvl1pPr>
          </a:lstStyle>
          <a:p>
            <a:pPr/>
            <a:r>
              <a:t>Siblings</a:t>
            </a:r>
          </a:p>
        </p:txBody>
      </p:sp>
      <p:sp>
        <p:nvSpPr>
          <p:cNvPr id="216" name="Rectangle 3"/>
          <p:cNvSpPr txBox="1"/>
          <p:nvPr/>
        </p:nvSpPr>
        <p:spPr>
          <a:xfrm>
            <a:off x="6654584" y="2057400"/>
            <a:ext cx="1002145" cy="422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79" tIns="46079" rIns="46079" bIns="46079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latin typeface="+mj-lt"/>
                <a:ea typeface="+mj-ea"/>
                <a:cs typeface="+mj-cs"/>
                <a:sym typeface="Times New Roman"/>
              </a:defRPr>
            </a:lvl1pPr>
          </a:lstStyle>
          <a:p>
            <a:pPr/>
            <a:r>
              <a:t>Parents</a:t>
            </a:r>
          </a:p>
        </p:txBody>
      </p:sp>
      <p:sp>
        <p:nvSpPr>
          <p:cNvPr id="217" name="Oval 4"/>
          <p:cNvSpPr/>
          <p:nvPr/>
        </p:nvSpPr>
        <p:spPr>
          <a:xfrm>
            <a:off x="1454150" y="3606800"/>
            <a:ext cx="520700" cy="520700"/>
          </a:xfrm>
          <a:prstGeom prst="ellipse">
            <a:avLst/>
          </a:prstGeom>
          <a:ln w="12600" cap="sq"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>
              <a:defRPr>
                <a:solidFill>
                  <a:schemeClr val="accent3">
                    <a:lumOff val="44000"/>
                  </a:schemeClr>
                </a:solidFill>
              </a:defRPr>
            </a:pPr>
          </a:p>
        </p:txBody>
      </p:sp>
      <p:sp>
        <p:nvSpPr>
          <p:cNvPr id="218" name="Oval 5"/>
          <p:cNvSpPr/>
          <p:nvPr/>
        </p:nvSpPr>
        <p:spPr>
          <a:xfrm>
            <a:off x="2679700" y="2546350"/>
            <a:ext cx="508000" cy="508000"/>
          </a:xfrm>
          <a:prstGeom prst="ellipse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>
              <a:defRPr>
                <a:solidFill>
                  <a:schemeClr val="accent3">
                    <a:lumOff val="44000"/>
                  </a:schemeClr>
                </a:solidFill>
              </a:defRPr>
            </a:pPr>
          </a:p>
        </p:txBody>
      </p:sp>
      <p:sp>
        <p:nvSpPr>
          <p:cNvPr id="219" name="Rectangle 6"/>
          <p:cNvSpPr/>
          <p:nvPr/>
        </p:nvSpPr>
        <p:spPr>
          <a:xfrm>
            <a:off x="1536700" y="2622550"/>
            <a:ext cx="431800" cy="431800"/>
          </a:xfrm>
          <a:prstGeom prst="rect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>
              <a:defRPr>
                <a:solidFill>
                  <a:schemeClr val="accent3">
                    <a:lumOff val="44000"/>
                  </a:schemeClr>
                </a:solidFill>
              </a:defRPr>
            </a:pPr>
          </a:p>
        </p:txBody>
      </p:sp>
      <p:sp>
        <p:nvSpPr>
          <p:cNvPr id="220" name="Line 7"/>
          <p:cNvSpPr/>
          <p:nvPr/>
        </p:nvSpPr>
        <p:spPr>
          <a:xfrm>
            <a:off x="1981200" y="2838450"/>
            <a:ext cx="685801" cy="1589"/>
          </a:xfrm>
          <a:prstGeom prst="line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21" name="Line 8"/>
          <p:cNvSpPr/>
          <p:nvPr/>
        </p:nvSpPr>
        <p:spPr>
          <a:xfrm>
            <a:off x="1676400" y="3371850"/>
            <a:ext cx="1295401" cy="1589"/>
          </a:xfrm>
          <a:prstGeom prst="line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22" name="Line 9"/>
          <p:cNvSpPr/>
          <p:nvPr/>
        </p:nvSpPr>
        <p:spPr>
          <a:xfrm>
            <a:off x="1676400" y="3371850"/>
            <a:ext cx="1589" cy="228601"/>
          </a:xfrm>
          <a:prstGeom prst="line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23" name="Line 10"/>
          <p:cNvSpPr/>
          <p:nvPr/>
        </p:nvSpPr>
        <p:spPr>
          <a:xfrm>
            <a:off x="2971800" y="3371850"/>
            <a:ext cx="1589" cy="228601"/>
          </a:xfrm>
          <a:prstGeom prst="line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24" name="Line 11"/>
          <p:cNvSpPr/>
          <p:nvPr/>
        </p:nvSpPr>
        <p:spPr>
          <a:xfrm flipV="1">
            <a:off x="2362200" y="2832099"/>
            <a:ext cx="1589" cy="546101"/>
          </a:xfrm>
          <a:prstGeom prst="line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25" name="Oval 12"/>
          <p:cNvSpPr/>
          <p:nvPr/>
        </p:nvSpPr>
        <p:spPr>
          <a:xfrm>
            <a:off x="7416800" y="2514600"/>
            <a:ext cx="508000" cy="508000"/>
          </a:xfrm>
          <a:prstGeom prst="ellipse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>
              <a:defRPr>
                <a:solidFill>
                  <a:schemeClr val="accent3">
                    <a:lumOff val="44000"/>
                  </a:schemeClr>
                </a:solidFill>
              </a:defRPr>
            </a:pPr>
          </a:p>
        </p:txBody>
      </p:sp>
      <p:sp>
        <p:nvSpPr>
          <p:cNvPr id="226" name="Rectangle 13"/>
          <p:cNvSpPr/>
          <p:nvPr/>
        </p:nvSpPr>
        <p:spPr>
          <a:xfrm>
            <a:off x="6273800" y="2590800"/>
            <a:ext cx="431800" cy="431800"/>
          </a:xfrm>
          <a:prstGeom prst="rect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>
              <a:defRPr>
                <a:solidFill>
                  <a:schemeClr val="accent3">
                    <a:lumOff val="44000"/>
                  </a:schemeClr>
                </a:solidFill>
              </a:defRPr>
            </a:pPr>
          </a:p>
        </p:txBody>
      </p:sp>
      <p:sp>
        <p:nvSpPr>
          <p:cNvPr id="227" name="Line 14"/>
          <p:cNvSpPr/>
          <p:nvPr/>
        </p:nvSpPr>
        <p:spPr>
          <a:xfrm>
            <a:off x="6718300" y="2806700"/>
            <a:ext cx="685801" cy="1589"/>
          </a:xfrm>
          <a:prstGeom prst="line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28" name="Line 15"/>
          <p:cNvSpPr/>
          <p:nvPr/>
        </p:nvSpPr>
        <p:spPr>
          <a:xfrm>
            <a:off x="6489700" y="3187700"/>
            <a:ext cx="1219201" cy="1589"/>
          </a:xfrm>
          <a:prstGeom prst="line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29" name="Line 16"/>
          <p:cNvSpPr/>
          <p:nvPr/>
        </p:nvSpPr>
        <p:spPr>
          <a:xfrm>
            <a:off x="7708900" y="3187699"/>
            <a:ext cx="1589" cy="152402"/>
          </a:xfrm>
          <a:prstGeom prst="line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30" name="Line 17"/>
          <p:cNvSpPr/>
          <p:nvPr/>
        </p:nvSpPr>
        <p:spPr>
          <a:xfrm flipV="1">
            <a:off x="7099300" y="2800349"/>
            <a:ext cx="1589" cy="393702"/>
          </a:xfrm>
          <a:prstGeom prst="line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31" name="Rectangle 18"/>
          <p:cNvSpPr/>
          <p:nvPr/>
        </p:nvSpPr>
        <p:spPr>
          <a:xfrm rot="2700000">
            <a:off x="7493000" y="3429000"/>
            <a:ext cx="431800" cy="431800"/>
          </a:xfrm>
          <a:prstGeom prst="rect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>
              <a:defRPr>
                <a:solidFill>
                  <a:schemeClr val="accent3">
                    <a:lumOff val="44000"/>
                  </a:schemeClr>
                </a:solidFill>
              </a:defRPr>
            </a:pPr>
          </a:p>
        </p:txBody>
      </p:sp>
      <p:sp>
        <p:nvSpPr>
          <p:cNvPr id="232" name="Line 19"/>
          <p:cNvSpPr/>
          <p:nvPr/>
        </p:nvSpPr>
        <p:spPr>
          <a:xfrm>
            <a:off x="6489700" y="3187700"/>
            <a:ext cx="1589" cy="228601"/>
          </a:xfrm>
          <a:prstGeom prst="line">
            <a:avLst/>
          </a:prstGeom>
          <a:ln w="1260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33" name="Rectangle 20"/>
          <p:cNvSpPr txBox="1"/>
          <p:nvPr/>
        </p:nvSpPr>
        <p:spPr>
          <a:xfrm>
            <a:off x="1506537" y="3660775"/>
            <a:ext cx="341945" cy="4377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79" tIns="46079" rIns="46079" bIns="46079">
            <a:spAutoFit/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2400"/>
            </a:lvl1pPr>
          </a:lstStyle>
          <a:p>
            <a:pPr/>
            <a:r>
              <a:t>G</a:t>
            </a:r>
          </a:p>
        </p:txBody>
      </p:sp>
      <p:sp>
        <p:nvSpPr>
          <p:cNvPr id="234" name="Rectangle 21"/>
          <p:cNvSpPr txBox="1"/>
          <p:nvPr/>
        </p:nvSpPr>
        <p:spPr>
          <a:xfrm>
            <a:off x="1506537" y="3641725"/>
            <a:ext cx="341945" cy="4377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79" tIns="46079" rIns="46079" bIns="46079">
            <a:spAutoFit/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2400"/>
            </a:lvl1pPr>
          </a:lstStyle>
          <a:p>
            <a:pPr/>
            <a:r>
              <a:t>G</a:t>
            </a:r>
          </a:p>
        </p:txBody>
      </p:sp>
      <p:sp>
        <p:nvSpPr>
          <p:cNvPr id="235" name="Rectangle 22"/>
          <p:cNvSpPr txBox="1"/>
          <p:nvPr/>
        </p:nvSpPr>
        <p:spPr>
          <a:xfrm>
            <a:off x="2743200" y="3600450"/>
            <a:ext cx="341944" cy="4377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79" tIns="46079" rIns="46079" bIns="46079">
            <a:spAutoFit/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2400"/>
            </a:lvl1pPr>
          </a:lstStyle>
          <a:p>
            <a:pPr/>
            <a:r>
              <a:t>G</a:t>
            </a:r>
          </a:p>
        </p:txBody>
      </p:sp>
      <p:sp>
        <p:nvSpPr>
          <p:cNvPr id="236" name="Rectangle 23"/>
          <p:cNvSpPr txBox="1"/>
          <p:nvPr/>
        </p:nvSpPr>
        <p:spPr>
          <a:xfrm>
            <a:off x="7458075" y="2559050"/>
            <a:ext cx="341944" cy="4377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79" tIns="46079" rIns="46079" bIns="46079">
            <a:spAutoFit/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2400"/>
            </a:lvl1pPr>
          </a:lstStyle>
          <a:p>
            <a:pPr/>
            <a:r>
              <a:t>G</a:t>
            </a:r>
          </a:p>
        </p:txBody>
      </p:sp>
      <p:sp>
        <p:nvSpPr>
          <p:cNvPr id="237" name="Rectangle 24"/>
          <p:cNvSpPr txBox="1"/>
          <p:nvPr/>
        </p:nvSpPr>
        <p:spPr>
          <a:xfrm>
            <a:off x="6278562" y="2578100"/>
            <a:ext cx="341945" cy="4377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79" tIns="46079" rIns="46079" bIns="46079">
            <a:spAutoFit/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2400"/>
            </a:lvl1pPr>
          </a:lstStyle>
          <a:p>
            <a:pPr/>
            <a:r>
              <a:t>G</a:t>
            </a:r>
          </a:p>
        </p:txBody>
      </p:sp>
      <p:sp>
        <p:nvSpPr>
          <p:cNvPr id="238" name="Rectangle 25"/>
          <p:cNvSpPr txBox="1"/>
          <p:nvPr/>
        </p:nvSpPr>
        <p:spPr>
          <a:xfrm>
            <a:off x="6335712" y="3467100"/>
            <a:ext cx="341945" cy="4377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79" tIns="46079" rIns="46079" bIns="46079">
            <a:spAutoFit/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2400"/>
            </a:lvl1pPr>
          </a:lstStyle>
          <a:p>
            <a:pPr/>
            <a:r>
              <a:t>G</a:t>
            </a:r>
          </a:p>
        </p:txBody>
      </p:sp>
      <p:sp>
        <p:nvSpPr>
          <p:cNvPr id="239" name="Oval 26"/>
          <p:cNvSpPr/>
          <p:nvPr/>
        </p:nvSpPr>
        <p:spPr>
          <a:xfrm>
            <a:off x="6261100" y="3429000"/>
            <a:ext cx="533400" cy="533400"/>
          </a:xfrm>
          <a:prstGeom prst="ellipse">
            <a:avLst/>
          </a:prstGeom>
          <a:ln w="9360" cap="sq"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>
              <a:defRPr>
                <a:solidFill>
                  <a:schemeClr val="accent3">
                    <a:lumOff val="44000"/>
                  </a:schemeClr>
                </a:solidFill>
              </a:defRPr>
            </a:pPr>
          </a:p>
        </p:txBody>
      </p:sp>
      <p:sp>
        <p:nvSpPr>
          <p:cNvPr id="240" name="Rectangle 27"/>
          <p:cNvSpPr txBox="1"/>
          <p:nvPr/>
        </p:nvSpPr>
        <p:spPr>
          <a:xfrm>
            <a:off x="4333162" y="3657600"/>
            <a:ext cx="1087276" cy="422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79" tIns="46079" rIns="46079" bIns="46079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latin typeface="+mj-lt"/>
                <a:ea typeface="+mj-ea"/>
                <a:cs typeface="+mj-cs"/>
                <a:sym typeface="Times New Roman"/>
              </a:defRPr>
            </a:lvl1pPr>
          </a:lstStyle>
          <a:p>
            <a:pPr/>
            <a:r>
              <a:t>Cousins</a:t>
            </a:r>
          </a:p>
        </p:txBody>
      </p:sp>
      <p:sp>
        <p:nvSpPr>
          <p:cNvPr id="241" name="Oval 28"/>
          <p:cNvSpPr/>
          <p:nvPr/>
        </p:nvSpPr>
        <p:spPr>
          <a:xfrm>
            <a:off x="3346450" y="5568950"/>
            <a:ext cx="520700" cy="520700"/>
          </a:xfrm>
          <a:prstGeom prst="ellipse">
            <a:avLst/>
          </a:prstGeom>
          <a:ln w="12600" cap="sq"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>
              <a:defRPr>
                <a:solidFill>
                  <a:schemeClr val="accent3">
                    <a:lumOff val="44000"/>
                  </a:schemeClr>
                </a:solidFill>
              </a:defRPr>
            </a:pPr>
          </a:p>
        </p:txBody>
      </p:sp>
      <p:sp>
        <p:nvSpPr>
          <p:cNvPr id="242" name="Oval 29"/>
          <p:cNvSpPr/>
          <p:nvPr/>
        </p:nvSpPr>
        <p:spPr>
          <a:xfrm>
            <a:off x="3962400" y="4965700"/>
            <a:ext cx="508000" cy="508000"/>
          </a:xfrm>
          <a:prstGeom prst="ellipse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>
              <a:defRPr>
                <a:solidFill>
                  <a:schemeClr val="accent3">
                    <a:lumOff val="44000"/>
                  </a:schemeClr>
                </a:solidFill>
              </a:defRPr>
            </a:pPr>
          </a:p>
        </p:txBody>
      </p:sp>
      <p:sp>
        <p:nvSpPr>
          <p:cNvPr id="243" name="Rectangle 30"/>
          <p:cNvSpPr/>
          <p:nvPr/>
        </p:nvSpPr>
        <p:spPr>
          <a:xfrm>
            <a:off x="2819400" y="5029200"/>
            <a:ext cx="431800" cy="431800"/>
          </a:xfrm>
          <a:prstGeom prst="rect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>
              <a:defRPr>
                <a:solidFill>
                  <a:schemeClr val="accent3">
                    <a:lumOff val="44000"/>
                  </a:schemeClr>
                </a:solidFill>
              </a:defRPr>
            </a:pPr>
          </a:p>
        </p:txBody>
      </p:sp>
      <p:sp>
        <p:nvSpPr>
          <p:cNvPr id="244" name="Line 31"/>
          <p:cNvSpPr/>
          <p:nvPr/>
        </p:nvSpPr>
        <p:spPr>
          <a:xfrm>
            <a:off x="3263900" y="5257800"/>
            <a:ext cx="685801" cy="1589"/>
          </a:xfrm>
          <a:prstGeom prst="line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45" name="Line 32"/>
          <p:cNvSpPr/>
          <p:nvPr/>
        </p:nvSpPr>
        <p:spPr>
          <a:xfrm flipV="1">
            <a:off x="3644900" y="5251449"/>
            <a:ext cx="1589" cy="317501"/>
          </a:xfrm>
          <a:prstGeom prst="line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46" name="Oval 33"/>
          <p:cNvSpPr/>
          <p:nvPr/>
        </p:nvSpPr>
        <p:spPr>
          <a:xfrm>
            <a:off x="6400800" y="4965700"/>
            <a:ext cx="508000" cy="508000"/>
          </a:xfrm>
          <a:prstGeom prst="ellipse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>
              <a:defRPr>
                <a:solidFill>
                  <a:schemeClr val="accent3">
                    <a:lumOff val="44000"/>
                  </a:schemeClr>
                </a:solidFill>
              </a:defRPr>
            </a:pPr>
          </a:p>
        </p:txBody>
      </p:sp>
      <p:sp>
        <p:nvSpPr>
          <p:cNvPr id="247" name="Rectangle 34"/>
          <p:cNvSpPr/>
          <p:nvPr/>
        </p:nvSpPr>
        <p:spPr>
          <a:xfrm>
            <a:off x="5257800" y="5041900"/>
            <a:ext cx="431800" cy="431800"/>
          </a:xfrm>
          <a:prstGeom prst="rect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>
              <a:defRPr>
                <a:solidFill>
                  <a:schemeClr val="accent3">
                    <a:lumOff val="44000"/>
                  </a:schemeClr>
                </a:solidFill>
              </a:defRPr>
            </a:pPr>
          </a:p>
        </p:txBody>
      </p:sp>
      <p:sp>
        <p:nvSpPr>
          <p:cNvPr id="248" name="Line 35"/>
          <p:cNvSpPr/>
          <p:nvPr/>
        </p:nvSpPr>
        <p:spPr>
          <a:xfrm>
            <a:off x="5702300" y="5257800"/>
            <a:ext cx="685801" cy="1589"/>
          </a:xfrm>
          <a:prstGeom prst="line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49" name="Line 36"/>
          <p:cNvSpPr/>
          <p:nvPr/>
        </p:nvSpPr>
        <p:spPr>
          <a:xfrm flipV="1">
            <a:off x="6083300" y="5251449"/>
            <a:ext cx="1589" cy="317501"/>
          </a:xfrm>
          <a:prstGeom prst="line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50" name="Oval 37"/>
          <p:cNvSpPr/>
          <p:nvPr/>
        </p:nvSpPr>
        <p:spPr>
          <a:xfrm>
            <a:off x="3956050" y="4959350"/>
            <a:ext cx="520700" cy="520700"/>
          </a:xfrm>
          <a:prstGeom prst="ellipse">
            <a:avLst/>
          </a:prstGeom>
          <a:ln w="12600" cap="sq"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>
              <a:defRPr>
                <a:solidFill>
                  <a:schemeClr val="accent3">
                    <a:lumOff val="44000"/>
                  </a:schemeClr>
                </a:solidFill>
              </a:defRPr>
            </a:pPr>
          </a:p>
        </p:txBody>
      </p:sp>
      <p:sp>
        <p:nvSpPr>
          <p:cNvPr id="251" name="Oval 38"/>
          <p:cNvSpPr/>
          <p:nvPr/>
        </p:nvSpPr>
        <p:spPr>
          <a:xfrm>
            <a:off x="5181600" y="4051300"/>
            <a:ext cx="508000" cy="508000"/>
          </a:xfrm>
          <a:prstGeom prst="ellipse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>
              <a:defRPr>
                <a:solidFill>
                  <a:schemeClr val="accent3">
                    <a:lumOff val="44000"/>
                  </a:schemeClr>
                </a:solidFill>
              </a:defRPr>
            </a:pPr>
          </a:p>
        </p:txBody>
      </p:sp>
      <p:sp>
        <p:nvSpPr>
          <p:cNvPr id="252" name="Rectangle 39"/>
          <p:cNvSpPr/>
          <p:nvPr/>
        </p:nvSpPr>
        <p:spPr>
          <a:xfrm>
            <a:off x="4038600" y="4127500"/>
            <a:ext cx="431800" cy="431800"/>
          </a:xfrm>
          <a:prstGeom prst="rect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>
              <a:defRPr>
                <a:solidFill>
                  <a:schemeClr val="accent3">
                    <a:lumOff val="44000"/>
                  </a:schemeClr>
                </a:solidFill>
              </a:defRPr>
            </a:pPr>
          </a:p>
        </p:txBody>
      </p:sp>
      <p:sp>
        <p:nvSpPr>
          <p:cNvPr id="253" name="Line 40"/>
          <p:cNvSpPr/>
          <p:nvPr/>
        </p:nvSpPr>
        <p:spPr>
          <a:xfrm>
            <a:off x="4483100" y="4343400"/>
            <a:ext cx="685801" cy="1589"/>
          </a:xfrm>
          <a:prstGeom prst="line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54" name="Line 41"/>
          <p:cNvSpPr/>
          <p:nvPr/>
        </p:nvSpPr>
        <p:spPr>
          <a:xfrm>
            <a:off x="4178300" y="4724400"/>
            <a:ext cx="1295401" cy="1589"/>
          </a:xfrm>
          <a:prstGeom prst="line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55" name="Line 42"/>
          <p:cNvSpPr/>
          <p:nvPr/>
        </p:nvSpPr>
        <p:spPr>
          <a:xfrm>
            <a:off x="4178300" y="4724400"/>
            <a:ext cx="1589" cy="228601"/>
          </a:xfrm>
          <a:prstGeom prst="line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56" name="Line 43"/>
          <p:cNvSpPr/>
          <p:nvPr/>
        </p:nvSpPr>
        <p:spPr>
          <a:xfrm>
            <a:off x="5473700" y="4724400"/>
            <a:ext cx="1589" cy="304801"/>
          </a:xfrm>
          <a:prstGeom prst="line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57" name="Line 44"/>
          <p:cNvSpPr/>
          <p:nvPr/>
        </p:nvSpPr>
        <p:spPr>
          <a:xfrm flipV="1">
            <a:off x="4864100" y="4337049"/>
            <a:ext cx="1589" cy="393701"/>
          </a:xfrm>
          <a:prstGeom prst="line">
            <a:avLst/>
          </a:prstGeom>
          <a:ln w="2556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58" name="Rectangle 45"/>
          <p:cNvSpPr txBox="1"/>
          <p:nvPr/>
        </p:nvSpPr>
        <p:spPr>
          <a:xfrm>
            <a:off x="3413125" y="5600700"/>
            <a:ext cx="341944" cy="4377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79" tIns="46079" rIns="46079" bIns="46079">
            <a:spAutoFit/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2400"/>
            </a:lvl1pPr>
          </a:lstStyle>
          <a:p>
            <a:pPr/>
            <a:r>
              <a:t>G</a:t>
            </a:r>
          </a:p>
        </p:txBody>
      </p:sp>
      <p:sp>
        <p:nvSpPr>
          <p:cNvPr id="259" name="Rectangle 46"/>
          <p:cNvSpPr txBox="1"/>
          <p:nvPr/>
        </p:nvSpPr>
        <p:spPr>
          <a:xfrm>
            <a:off x="5865812" y="5600700"/>
            <a:ext cx="341945" cy="4377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079" tIns="46079" rIns="46079" bIns="46079">
            <a:spAutoFit/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2400"/>
            </a:lvl1pPr>
          </a:lstStyle>
          <a:p>
            <a:pPr/>
            <a:r>
              <a:t>G</a:t>
            </a:r>
          </a:p>
        </p:txBody>
      </p:sp>
      <p:sp>
        <p:nvSpPr>
          <p:cNvPr id="260" name="Line 47"/>
          <p:cNvSpPr/>
          <p:nvPr/>
        </p:nvSpPr>
        <p:spPr>
          <a:xfrm flipH="1">
            <a:off x="1479549" y="3581400"/>
            <a:ext cx="469901" cy="533401"/>
          </a:xfrm>
          <a:prstGeom prst="line">
            <a:avLst/>
          </a:prstGeom>
          <a:ln w="936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61" name="Line 48"/>
          <p:cNvSpPr/>
          <p:nvPr/>
        </p:nvSpPr>
        <p:spPr>
          <a:xfrm flipH="1">
            <a:off x="3365499" y="5543550"/>
            <a:ext cx="469901" cy="533401"/>
          </a:xfrm>
          <a:prstGeom prst="line">
            <a:avLst/>
          </a:prstGeom>
          <a:ln w="936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62" name="Line 49"/>
          <p:cNvSpPr/>
          <p:nvPr/>
        </p:nvSpPr>
        <p:spPr>
          <a:xfrm flipH="1">
            <a:off x="6299199" y="3390900"/>
            <a:ext cx="469901" cy="533401"/>
          </a:xfrm>
          <a:prstGeom prst="line">
            <a:avLst/>
          </a:prstGeom>
          <a:ln w="936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63" name="Oval 50"/>
          <p:cNvSpPr/>
          <p:nvPr/>
        </p:nvSpPr>
        <p:spPr>
          <a:xfrm>
            <a:off x="2679700" y="3581400"/>
            <a:ext cx="520700" cy="520700"/>
          </a:xfrm>
          <a:prstGeom prst="ellipse">
            <a:avLst/>
          </a:prstGeom>
          <a:ln w="12600" cap="sq"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>
              <a:defRPr>
                <a:solidFill>
                  <a:schemeClr val="accent3">
                    <a:lumOff val="44000"/>
                  </a:schemeClr>
                </a:solidFill>
              </a:defRPr>
            </a:pPr>
          </a:p>
        </p:txBody>
      </p:sp>
      <p:sp>
        <p:nvSpPr>
          <p:cNvPr id="264" name="Oval 51"/>
          <p:cNvSpPr/>
          <p:nvPr/>
        </p:nvSpPr>
        <p:spPr>
          <a:xfrm>
            <a:off x="5803900" y="5575300"/>
            <a:ext cx="520700" cy="520700"/>
          </a:xfrm>
          <a:prstGeom prst="ellipse">
            <a:avLst/>
          </a:prstGeom>
          <a:ln w="12600" cap="sq">
            <a:solidFill>
              <a:srgbClr val="000000"/>
            </a:solidFill>
            <a:miter/>
          </a:ln>
        </p:spPr>
        <p:txBody>
          <a:bodyPr lIns="45719" rIns="45719" anchor="ctr"/>
          <a:lstStyle/>
          <a:p>
            <a:pPr>
              <a:defRPr>
                <a:solidFill>
                  <a:schemeClr val="accent3">
                    <a:lumOff val="44000"/>
                  </a:schemeClr>
                </a:solidFill>
              </a:defRPr>
            </a:pPr>
          </a:p>
        </p:txBody>
      </p:sp>
      <p:sp>
        <p:nvSpPr>
          <p:cNvPr id="265" name="Text Box 54"/>
          <p:cNvSpPr txBox="1"/>
          <p:nvPr/>
        </p:nvSpPr>
        <p:spPr>
          <a:xfrm>
            <a:off x="6615813" y="4161463"/>
            <a:ext cx="2967520" cy="3737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4999" tIns="44999" rIns="44999" bIns="44999">
            <a:spAutoFit/>
          </a:bodyPr>
          <a:lstStyle/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/>
            </a:pPr>
            <a:r>
              <a:t>“</a:t>
            </a:r>
            <a:r>
              <a:rPr b="1"/>
              <a:t>pseudo</a:t>
            </a:r>
            <a:r>
              <a:t>”-controls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7" name="Picture 1" descr="Picture 1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74879" y="391721"/>
            <a:ext cx="6477122" cy="6466280"/>
          </a:xfrm>
          <a:prstGeom prst="rect">
            <a:avLst/>
          </a:prstGeom>
          <a:ln w="12700">
            <a:miter lim="400000"/>
          </a:ln>
        </p:spPr>
      </p:pic>
      <p:sp>
        <p:nvSpPr>
          <p:cNvPr id="268" name="Rectangle 2"/>
          <p:cNvSpPr txBox="1"/>
          <p:nvPr>
            <p:ph type="title"/>
          </p:nvPr>
        </p:nvSpPr>
        <p:spPr>
          <a:xfrm>
            <a:off x="456479" y="273629"/>
            <a:ext cx="8229601" cy="1143481"/>
          </a:xfrm>
          <a:prstGeom prst="rect">
            <a:avLst/>
          </a:prstGeom>
        </p:spPr>
        <p:txBody>
          <a:bodyPr lIns="42451" tIns="42451" rIns="42451" bIns="42451"/>
          <a:lstStyle>
            <a:lvl1pPr>
              <a:tabLst>
                <a:tab pos="406400" algn="l"/>
                <a:tab pos="825500" algn="l"/>
                <a:tab pos="1231900" algn="l"/>
                <a:tab pos="1651000" algn="l"/>
                <a:tab pos="2070100" algn="l"/>
                <a:tab pos="2476500" algn="l"/>
                <a:tab pos="2895600" algn="l"/>
                <a:tab pos="3314700" algn="l"/>
                <a:tab pos="3721100" algn="l"/>
                <a:tab pos="4140200" algn="l"/>
                <a:tab pos="4559300" algn="l"/>
                <a:tab pos="4965700" algn="l"/>
                <a:tab pos="5384800" algn="l"/>
                <a:tab pos="5803900" algn="l"/>
                <a:tab pos="6210300" algn="l"/>
                <a:tab pos="6629400" algn="l"/>
                <a:tab pos="7048500" algn="l"/>
                <a:tab pos="7454900" algn="l"/>
                <a:tab pos="7874000" algn="l"/>
                <a:tab pos="8293100" algn="l"/>
              </a:tabLst>
              <a:defRPr sz="4000"/>
            </a:lvl1pPr>
          </a:lstStyle>
          <a:p>
            <a:pPr/>
            <a:r>
              <a:t>Adjusting for Principal Components</a:t>
            </a:r>
          </a:p>
        </p:txBody>
      </p:sp>
      <p:sp>
        <p:nvSpPr>
          <p:cNvPr id="269" name="Text Box 3"/>
          <p:cNvSpPr txBox="1"/>
          <p:nvPr/>
        </p:nvSpPr>
        <p:spPr>
          <a:xfrm>
            <a:off x="6525703" y="6465084"/>
            <a:ext cx="4016161" cy="3441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2451" tIns="42451" rIns="42451" bIns="42451">
            <a:spAutoFit/>
          </a:bodyPr>
          <a:lstStyle>
            <a:lvl1pPr>
              <a:spcBef>
                <a:spcPts val="700"/>
              </a:spcBef>
              <a:tabLst>
                <a:tab pos="330200" algn="l"/>
                <a:tab pos="787400" algn="l"/>
                <a:tab pos="1244600" algn="l"/>
                <a:tab pos="1701800" algn="l"/>
                <a:tab pos="2159000" algn="l"/>
                <a:tab pos="2616200" algn="l"/>
                <a:tab pos="3073400" algn="l"/>
                <a:tab pos="3530600" algn="l"/>
                <a:tab pos="3987800" algn="l"/>
                <a:tab pos="4445000" algn="l"/>
                <a:tab pos="4902200" algn="l"/>
                <a:tab pos="5359400" algn="l"/>
                <a:tab pos="5816600" algn="l"/>
                <a:tab pos="6273800" algn="l"/>
                <a:tab pos="6731000" algn="l"/>
                <a:tab pos="7188200" algn="l"/>
                <a:tab pos="7645400" algn="l"/>
                <a:tab pos="8102600" algn="l"/>
                <a:tab pos="8559800" algn="l"/>
                <a:tab pos="9017000" algn="l"/>
                <a:tab pos="9474200" algn="l"/>
              </a:tabLst>
            </a:lvl1pPr>
          </a:lstStyle>
          <a:p>
            <a:pPr/>
            <a:r>
              <a:t>Li et al., Science 2008</a:t>
            </a:r>
          </a:p>
        </p:txBody>
      </p:sp>
      <p:sp>
        <p:nvSpPr>
          <p:cNvPr id="270" name="Text Box 4"/>
          <p:cNvSpPr txBox="1"/>
          <p:nvPr/>
        </p:nvSpPr>
        <p:spPr>
          <a:xfrm>
            <a:off x="6148389" y="1575524"/>
            <a:ext cx="2995612" cy="2053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0820" tIns="40820" rIns="40820" bIns="40820">
            <a:spAutoFit/>
          </a:bodyPr>
          <a:lstStyle/>
          <a:p>
            <a:pPr marL="342900" indent="-342900">
              <a:buSzPct val="100000"/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200"/>
            </a:pPr>
            <a:r>
              <a:t>Maximize variance between subjects using all SNPs.</a:t>
            </a:r>
          </a:p>
          <a:p>
            <a:pPr marL="342900" indent="-342900">
              <a:buSzPct val="100000"/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200"/>
            </a:pPr>
            <a:r>
              <a:t>Clusters individuals from different populations.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Line 1"/>
          <p:cNvSpPr/>
          <p:nvPr/>
        </p:nvSpPr>
        <p:spPr>
          <a:xfrm>
            <a:off x="3124200" y="2466975"/>
            <a:ext cx="1589" cy="228601"/>
          </a:xfrm>
          <a:prstGeom prst="line">
            <a:avLst/>
          </a:prstGeom>
          <a:ln w="19080" cap="sq">
            <a:solidFill>
              <a:srgbClr val="80808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73" name="Line 2"/>
          <p:cNvSpPr/>
          <p:nvPr/>
        </p:nvSpPr>
        <p:spPr>
          <a:xfrm>
            <a:off x="3124200" y="2454275"/>
            <a:ext cx="1589" cy="228601"/>
          </a:xfrm>
          <a:prstGeom prst="line">
            <a:avLst/>
          </a:prstGeom>
          <a:ln w="936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74" name="Text Box 3"/>
          <p:cNvSpPr txBox="1"/>
          <p:nvPr/>
        </p:nvSpPr>
        <p:spPr>
          <a:xfrm>
            <a:off x="628650" y="1514475"/>
            <a:ext cx="1676400" cy="7664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latin typeface="+mj-lt"/>
                <a:ea typeface="+mj-ea"/>
                <a:cs typeface="+mj-cs"/>
                <a:sym typeface="Times New Roman"/>
              </a:defRPr>
            </a:lvl1pPr>
          </a:lstStyle>
          <a:p>
            <a:pPr/>
            <a:r>
              <a:t>Population-based</a:t>
            </a:r>
          </a:p>
        </p:txBody>
      </p:sp>
      <p:sp>
        <p:nvSpPr>
          <p:cNvPr id="275" name="Text Box 4"/>
          <p:cNvSpPr txBox="1"/>
          <p:nvPr/>
        </p:nvSpPr>
        <p:spPr>
          <a:xfrm>
            <a:off x="2247900" y="1514475"/>
            <a:ext cx="1752600" cy="12320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latin typeface="+mj-lt"/>
                <a:ea typeface="+mj-ea"/>
                <a:cs typeface="+mj-cs"/>
                <a:sym typeface="Times New Roman"/>
              </a:defRPr>
            </a:lvl1pPr>
          </a:lstStyle>
          <a:p>
            <a:pPr/>
            <a:r>
              <a:t>“Ethnicity” Matched</a:t>
            </a:r>
            <a:endParaRPr sz="3200"/>
          </a:p>
        </p:txBody>
      </p:sp>
      <p:sp>
        <p:nvSpPr>
          <p:cNvPr id="276" name="Text Box 5"/>
          <p:cNvSpPr txBox="1"/>
          <p:nvPr/>
        </p:nvSpPr>
        <p:spPr>
          <a:xfrm>
            <a:off x="4343400" y="1590675"/>
            <a:ext cx="1600200" cy="12320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latin typeface="+mj-lt"/>
                <a:ea typeface="+mj-ea"/>
                <a:cs typeface="+mj-cs"/>
                <a:sym typeface="Times New Roman"/>
              </a:defRPr>
            </a:lvl1pPr>
          </a:lstStyle>
          <a:p>
            <a:pPr/>
            <a:r>
              <a:t>Structured Assoc</a:t>
            </a:r>
            <a:endParaRPr sz="3200"/>
          </a:p>
        </p:txBody>
      </p:sp>
      <p:sp>
        <p:nvSpPr>
          <p:cNvPr id="277" name="Text Box 6"/>
          <p:cNvSpPr txBox="1"/>
          <p:nvPr/>
        </p:nvSpPr>
        <p:spPr>
          <a:xfrm>
            <a:off x="6096000" y="1590674"/>
            <a:ext cx="1943100" cy="42355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latin typeface="+mj-lt"/>
                <a:ea typeface="+mj-ea"/>
                <a:cs typeface="+mj-cs"/>
                <a:sym typeface="Times New Roman"/>
              </a:defRPr>
            </a:lvl1pPr>
          </a:lstStyle>
          <a:p>
            <a:pPr/>
            <a:r>
              <a:t>Family-based</a:t>
            </a:r>
          </a:p>
        </p:txBody>
      </p:sp>
      <p:sp>
        <p:nvSpPr>
          <p:cNvPr id="278" name="Line 7"/>
          <p:cNvSpPr/>
          <p:nvPr/>
        </p:nvSpPr>
        <p:spPr>
          <a:xfrm>
            <a:off x="914400" y="2581275"/>
            <a:ext cx="7086601" cy="1589"/>
          </a:xfrm>
          <a:prstGeom prst="line">
            <a:avLst/>
          </a:prstGeom>
          <a:ln w="38160" cap="sq">
            <a:solidFill>
              <a:srgbClr val="333399"/>
            </a:solidFill>
            <a:miter/>
            <a:headEnd type="triangle"/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279" name="Text Box 8"/>
          <p:cNvSpPr txBox="1"/>
          <p:nvPr/>
        </p:nvSpPr>
        <p:spPr>
          <a:xfrm>
            <a:off x="685800" y="2962275"/>
            <a:ext cx="1981200" cy="11384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2400">
                <a:latin typeface="+mj-lt"/>
                <a:ea typeface="+mj-ea"/>
                <a:cs typeface="+mj-cs"/>
                <a:sym typeface="Times New Roman"/>
              </a:defRPr>
            </a:lvl1pPr>
          </a:lstStyle>
          <a:p>
            <a:pPr/>
            <a:r>
              <a:t>Population Stratification</a:t>
            </a:r>
            <a:endParaRPr sz="3200"/>
          </a:p>
        </p:txBody>
      </p:sp>
      <p:sp>
        <p:nvSpPr>
          <p:cNvPr id="280" name="Text Box 9"/>
          <p:cNvSpPr txBox="1"/>
          <p:nvPr/>
        </p:nvSpPr>
        <p:spPr>
          <a:xfrm>
            <a:off x="6248400" y="2962275"/>
            <a:ext cx="2209800" cy="7955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2400">
                <a:latin typeface="+mj-lt"/>
                <a:ea typeface="+mj-ea"/>
                <a:cs typeface="+mj-cs"/>
                <a:sym typeface="Times New Roman"/>
              </a:defRPr>
            </a:lvl1pPr>
          </a:lstStyle>
          <a:p>
            <a:pPr/>
            <a:r>
              <a:t>Overmatching</a:t>
            </a:r>
            <a:endParaRPr sz="3200"/>
          </a:p>
        </p:txBody>
      </p:sp>
      <p:sp>
        <p:nvSpPr>
          <p:cNvPr id="281" name="Text Box 10"/>
          <p:cNvSpPr txBox="1"/>
          <p:nvPr/>
        </p:nvSpPr>
        <p:spPr>
          <a:xfrm>
            <a:off x="0" y="267390"/>
            <a:ext cx="9144000" cy="12178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/>
          <a:p>
            <a: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000"/>
            </a:pPr>
            <a:r>
              <a:t>Continuum of Assoc Study Designs</a:t>
            </a:r>
            <a:br/>
          </a:p>
        </p:txBody>
      </p:sp>
      <p:sp>
        <p:nvSpPr>
          <p:cNvPr id="282" name="Line 11"/>
          <p:cNvSpPr/>
          <p:nvPr/>
        </p:nvSpPr>
        <p:spPr>
          <a:xfrm>
            <a:off x="1447800" y="2466975"/>
            <a:ext cx="1589" cy="228601"/>
          </a:xfrm>
          <a:prstGeom prst="line">
            <a:avLst/>
          </a:prstGeom>
          <a:ln w="1908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83" name="Line 12"/>
          <p:cNvSpPr/>
          <p:nvPr/>
        </p:nvSpPr>
        <p:spPr>
          <a:xfrm>
            <a:off x="5181600" y="2466975"/>
            <a:ext cx="1589" cy="228601"/>
          </a:xfrm>
          <a:prstGeom prst="line">
            <a:avLst/>
          </a:prstGeom>
          <a:ln w="1908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sp>
        <p:nvSpPr>
          <p:cNvPr id="284" name="Line 13"/>
          <p:cNvSpPr/>
          <p:nvPr/>
        </p:nvSpPr>
        <p:spPr>
          <a:xfrm>
            <a:off x="7162800" y="2454275"/>
            <a:ext cx="1589" cy="228601"/>
          </a:xfrm>
          <a:prstGeom prst="line">
            <a:avLst/>
          </a:prstGeom>
          <a:ln w="19080" cap="sq">
            <a:solidFill>
              <a:srgbClr val="000000"/>
            </a:solidFill>
            <a:miter/>
          </a:ln>
        </p:spPr>
        <p:txBody>
          <a:bodyPr lIns="45719" rIns="45719"/>
          <a:lstStyle/>
          <a:p>
            <a:pPr/>
          </a:p>
        </p:txBody>
      </p:sp>
      <p:grpSp>
        <p:nvGrpSpPr>
          <p:cNvPr id="291" name="Group 14"/>
          <p:cNvGrpSpPr/>
          <p:nvPr/>
        </p:nvGrpSpPr>
        <p:grpSpPr>
          <a:xfrm>
            <a:off x="312738" y="4257674"/>
            <a:ext cx="5176759" cy="1804514"/>
            <a:chOff x="0" y="0"/>
            <a:chExt cx="5176758" cy="1804512"/>
          </a:xfrm>
        </p:grpSpPr>
        <p:sp>
          <p:nvSpPr>
            <p:cNvPr id="285" name="Line 15"/>
            <p:cNvSpPr/>
            <p:nvPr/>
          </p:nvSpPr>
          <p:spPr>
            <a:xfrm flipH="1">
              <a:off x="977899" y="515937"/>
              <a:ext cx="996951" cy="984251"/>
            </a:xfrm>
            <a:prstGeom prst="line">
              <a:avLst/>
            </a:prstGeom>
            <a:noFill/>
            <a:ln w="38160" cap="sq">
              <a:solidFill>
                <a:srgbClr val="FF0000"/>
              </a:solidFill>
              <a:prstDash val="solid"/>
              <a:miter lim="800000"/>
              <a:tailEnd type="triangle" w="med" len="med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86" name="Line 16"/>
            <p:cNvSpPr/>
            <p:nvPr/>
          </p:nvSpPr>
          <p:spPr>
            <a:xfrm>
              <a:off x="2941637" y="539750"/>
              <a:ext cx="1028701" cy="938213"/>
            </a:xfrm>
            <a:prstGeom prst="line">
              <a:avLst/>
            </a:prstGeom>
            <a:noFill/>
            <a:ln w="38160" cap="sq">
              <a:solidFill>
                <a:srgbClr val="FF0000"/>
              </a:solidFill>
              <a:prstDash val="solid"/>
              <a:miter lim="800000"/>
              <a:tailEnd type="triangle" w="med" len="med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287" name="Text Box 17"/>
            <p:cNvSpPr txBox="1"/>
            <p:nvPr/>
          </p:nvSpPr>
          <p:spPr>
            <a:xfrm>
              <a:off x="0" y="1371600"/>
              <a:ext cx="758747" cy="432913"/>
            </a:xfrm>
            <a:prstGeom prst="rect">
              <a:avLst/>
            </a:prstGeom>
            <a:noFill/>
            <a:ln w="9360" cap="sq">
              <a:solidFill>
                <a:srgbClr val="FF0000"/>
              </a:solidFill>
              <a:prstDash val="solid"/>
              <a:miter lim="8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6799" tIns="46799" rIns="46799" bIns="46799" numCol="1" anchor="t">
              <a:spAutoFit/>
            </a:bodyPr>
            <a:lstStyle>
              <a:lvl1pPr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FF0000"/>
                  </a:solidFill>
                  <a:latin typeface="+mj-lt"/>
                  <a:ea typeface="+mj-ea"/>
                  <a:cs typeface="+mj-cs"/>
                  <a:sym typeface="Times New Roman"/>
                </a:defRPr>
              </a:lvl1pPr>
            </a:lstStyle>
            <a:p>
              <a:pPr/>
              <a:r>
                <a:t>Gene</a:t>
              </a:r>
            </a:p>
          </p:txBody>
        </p:sp>
        <p:sp>
          <p:nvSpPr>
            <p:cNvPr id="288" name="Text Box 18"/>
            <p:cNvSpPr txBox="1"/>
            <p:nvPr/>
          </p:nvSpPr>
          <p:spPr>
            <a:xfrm>
              <a:off x="1597025" y="0"/>
              <a:ext cx="1893710" cy="432912"/>
            </a:xfrm>
            <a:prstGeom prst="rect">
              <a:avLst/>
            </a:prstGeom>
            <a:noFill/>
            <a:ln w="9360" cap="sq">
              <a:solidFill>
                <a:srgbClr val="FF0000"/>
              </a:solidFill>
              <a:prstDash val="solid"/>
              <a:miter lim="8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6799" tIns="46799" rIns="46799" bIns="46799" numCol="1" anchor="t">
              <a:spAutoFit/>
            </a:bodyPr>
            <a:lstStyle>
              <a:lvl1pPr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FF0000"/>
                  </a:solidFill>
                  <a:latin typeface="+mj-lt"/>
                  <a:ea typeface="+mj-ea"/>
                  <a:cs typeface="+mj-cs"/>
                  <a:sym typeface="Times New Roman"/>
                </a:defRPr>
              </a:lvl1pPr>
            </a:lstStyle>
            <a:p>
              <a:pPr/>
              <a:r>
                <a:t>Subpopulation</a:t>
              </a:r>
            </a:p>
          </p:txBody>
        </p:sp>
        <p:sp>
          <p:nvSpPr>
            <p:cNvPr id="289" name="Text Box 19"/>
            <p:cNvSpPr txBox="1"/>
            <p:nvPr/>
          </p:nvSpPr>
          <p:spPr>
            <a:xfrm>
              <a:off x="4113212" y="1371600"/>
              <a:ext cx="1063547" cy="432913"/>
            </a:xfrm>
            <a:prstGeom prst="rect">
              <a:avLst/>
            </a:prstGeom>
            <a:noFill/>
            <a:ln w="9360" cap="sq">
              <a:solidFill>
                <a:srgbClr val="FF0000"/>
              </a:solidFill>
              <a:prstDash val="solid"/>
              <a:miter lim="8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6799" tIns="46799" rIns="46799" bIns="46799" numCol="1" anchor="t">
              <a:spAutoFit/>
            </a:bodyPr>
            <a:lstStyle>
              <a:lvl1pPr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rgbClr val="FF0000"/>
                  </a:solidFill>
                  <a:latin typeface="+mj-lt"/>
                  <a:ea typeface="+mj-ea"/>
                  <a:cs typeface="+mj-cs"/>
                  <a:sym typeface="Times New Roman"/>
                </a:defRPr>
              </a:lvl1pPr>
            </a:lstStyle>
            <a:p>
              <a:pPr/>
              <a:r>
                <a:t>Disease</a:t>
              </a:r>
            </a:p>
          </p:txBody>
        </p:sp>
        <p:sp>
          <p:nvSpPr>
            <p:cNvPr id="290" name="Line 20"/>
            <p:cNvSpPr/>
            <p:nvPr/>
          </p:nvSpPr>
          <p:spPr>
            <a:xfrm>
              <a:off x="1365250" y="1592263"/>
              <a:ext cx="2279651" cy="1"/>
            </a:xfrm>
            <a:prstGeom prst="line">
              <a:avLst/>
            </a:prstGeom>
            <a:noFill/>
            <a:ln w="38160" cap="sq">
              <a:solidFill>
                <a:srgbClr val="FF0000"/>
              </a:solidFill>
              <a:prstDash val="solid"/>
              <a:miter lim="800000"/>
              <a:tailEnd type="triangle" w="med" len="med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292" name="Text Box 21"/>
          <p:cNvSpPr txBox="1"/>
          <p:nvPr/>
        </p:nvSpPr>
        <p:spPr>
          <a:xfrm>
            <a:off x="5408612" y="4267200"/>
            <a:ext cx="3454835" cy="15155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799" tIns="46799" rIns="46799" bIns="46799">
            <a:spAutoFit/>
          </a:bodyPr>
          <a:lstStyle/>
          <a:p>
            <a:pPr>
              <a:spcBef>
                <a:spcPts val="15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FF0000"/>
                </a:solidFill>
                <a:latin typeface="Symbol"/>
                <a:ea typeface="Symbol"/>
                <a:cs typeface="Symbol"/>
                <a:sym typeface="Symbol"/>
              </a:defRPr>
            </a:pPr>
            <a:r>
              <a:t>­</a:t>
            </a:r>
            <a:r>
              <a:rPr>
                <a:latin typeface="+mj-lt"/>
                <a:ea typeface="+mj-ea"/>
                <a:cs typeface="+mj-cs"/>
                <a:sym typeface="Times New Roman"/>
              </a:rPr>
              <a:t> Sharing of genes &amp; envt.</a:t>
            </a:r>
            <a:endParaRPr sz="3200"/>
          </a:p>
          <a:p>
            <a:pPr>
              <a:spcBef>
                <a:spcPts val="1500"/>
              </a:spcBef>
              <a:buClr>
                <a:srgbClr val="FF0000"/>
              </a:buClr>
              <a:buSzPct val="100000"/>
              <a:buFont typeface="Symbol"/>
              <a:buChar char="¯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FF0000"/>
                </a:solidFill>
                <a:latin typeface="+mj-lt"/>
                <a:ea typeface="+mj-ea"/>
                <a:cs typeface="+mj-cs"/>
                <a:sym typeface="Times New Roman"/>
              </a:defRPr>
            </a:pPr>
            <a:r>
              <a:t> Efficiency</a:t>
            </a:r>
            <a:endParaRPr sz="3200"/>
          </a:p>
          <a:p>
            <a:pPr>
              <a:spcBef>
                <a:spcPts val="15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rgbClr val="FF0000"/>
                </a:solidFill>
                <a:latin typeface="+mj-lt"/>
                <a:ea typeface="+mj-ea"/>
                <a:cs typeface="+mj-cs"/>
                <a:sym typeface="Times New Roman"/>
              </a:defRPr>
            </a:pPr>
            <a:r>
              <a:t>Also, recruitment issues</a:t>
            </a:r>
          </a:p>
        </p:txBody>
      </p:sp>
      <p:sp>
        <p:nvSpPr>
          <p:cNvPr id="293" name="Text Box 22"/>
          <p:cNvSpPr txBox="1"/>
          <p:nvPr/>
        </p:nvSpPr>
        <p:spPr>
          <a:xfrm>
            <a:off x="927100" y="3886200"/>
            <a:ext cx="7211504" cy="4235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799" tIns="46799" rIns="46799" bIns="46799">
            <a:spAutoFit/>
          </a:bodyPr>
          <a:lstStyle/>
          <a:p>
            <a:pPr>
              <a:spcBef>
                <a:spcPts val="15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latin typeface="+mj-lt"/>
                <a:ea typeface="+mj-ea"/>
                <a:cs typeface="+mj-cs"/>
                <a:sym typeface="Times New Roman"/>
              </a:defRPr>
            </a:pPr>
            <a:r>
              <a:t>(Bias (</a:t>
            </a:r>
            <a:r>
              <a:rPr b="1"/>
              <a:t>maybe</a:t>
            </a:r>
            <a:r>
              <a:t>)……………versus…............. less efficient)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clickEffect" presetSubtype="2" presetID="2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click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nodeType="click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Subtype="0" presetID="1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Class="entr" nodeType="clickEffect" presetSubtype="0" presetID="1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Class="entr" nodeType="clickEffect" presetSubtype="0" presetID="1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280" grpId="5"/>
      <p:bldP build="whole" bldLvl="1" animBg="1" rev="0" advAuto="0" spid="291" grpId="3"/>
      <p:bldP build="whole" bldLvl="1" animBg="1" rev="0" advAuto="0" spid="279" grpId="2"/>
      <p:bldP build="whole" bldLvl="1" animBg="1" rev="0" advAuto="0" spid="293" grpId="7"/>
      <p:bldP build="whole" bldLvl="1" animBg="1" rev="0" advAuto="0" spid="275" grpId="8"/>
      <p:bldP build="whole" bldLvl="1" animBg="1" rev="0" advAuto="0" spid="276" grpId="9"/>
      <p:bldP build="whole" bldLvl="1" animBg="1" rev="0" advAuto="0" spid="274" grpId="1"/>
      <p:bldP build="whole" bldLvl="1" animBg="1" rev="0" advAuto="0" spid="277" grpId="4"/>
      <p:bldP build="whole" bldLvl="1" animBg="1" rev="0" advAuto="0" spid="292" grpId="6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Text Box 1"/>
          <p:cNvSpPr txBox="1"/>
          <p:nvPr/>
        </p:nvSpPr>
        <p:spPr>
          <a:xfrm>
            <a:off x="457200" y="217420"/>
            <a:ext cx="8229600" cy="7081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400"/>
            </a:lvl1pPr>
          </a:lstStyle>
          <a:p>
            <a:pPr/>
            <a:r>
              <a:t>Overview</a:t>
            </a:r>
          </a:p>
        </p:txBody>
      </p:sp>
      <p:sp>
        <p:nvSpPr>
          <p:cNvPr id="296" name="Text Box 2"/>
          <p:cNvSpPr txBox="1"/>
          <p:nvPr/>
        </p:nvSpPr>
        <p:spPr>
          <a:xfrm>
            <a:off x="457200" y="1371600"/>
            <a:ext cx="8229600" cy="22625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E6E6E6"/>
                </a:solidFill>
              </a:defRPr>
            </a:pPr>
            <a:r>
              <a:t>1. Association Studies</a:t>
            </a:r>
          </a:p>
          <a:p>
            <a:pPr>
              <a:spcBef>
                <a:spcPts val="8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/>
            </a:pPr>
            <a:r>
              <a:t>2. Association Analysis </a:t>
            </a:r>
          </a:p>
          <a:p>
            <a:pPr>
              <a:spcBef>
                <a:spcPts val="8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/>
            </a:pPr>
            <a:r>
              <a:t>3. Candidate Gene Studies</a:t>
            </a:r>
          </a:p>
          <a:p>
            <a:pPr>
              <a:spcBef>
                <a:spcPts val="8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/>
            </a:pPr>
            <a:r>
              <a:t>4. Statistical Power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Text Box 1"/>
          <p:cNvSpPr txBox="1"/>
          <p:nvPr/>
        </p:nvSpPr>
        <p:spPr>
          <a:xfrm>
            <a:off x="457200" y="492058"/>
            <a:ext cx="8229600" cy="7081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400"/>
            </a:lvl1pPr>
          </a:lstStyle>
          <a:p>
            <a:pPr/>
            <a:r>
              <a:t>2. Association Analysis</a:t>
            </a:r>
          </a:p>
        </p:txBody>
      </p:sp>
      <p:graphicFrame>
        <p:nvGraphicFramePr>
          <p:cNvPr id="299" name="Group 2"/>
          <p:cNvGraphicFramePr/>
          <p:nvPr/>
        </p:nvGraphicFramePr>
        <p:xfrm>
          <a:off x="1219200" y="1447800"/>
          <a:ext cx="7088189" cy="3668713"/>
        </p:xfrm>
        <a:graphic xmlns:a="http://schemas.openxmlformats.org/drawingml/2006/main">
          <a:graphicData uri="http://schemas.openxmlformats.org/drawingml/2006/table">
            <a:tbl>
              <a:tblPr firstCol="0" firstRow="0" lastCol="0" lastRow="0" bandCol="0" bandRow="0" rtl="0">
                <a:tableStyleId>{4C3C2611-4C71-4FC5-86AE-919BDF0F9419}</a:tableStyleId>
              </a:tblPr>
              <a:tblGrid>
                <a:gridCol w="1579563"/>
                <a:gridCol w="1392237"/>
                <a:gridCol w="1677988"/>
                <a:gridCol w="2438400"/>
              </a:tblGrid>
              <a:tr h="1057275">
                <a:tc>
                  <a:txBody>
                    <a:bodyPr/>
                    <a:lstStyle/>
                    <a:p>
                      <a:pPr>
                        <a:lnSpc>
                          <a:spcPct val="76000"/>
                        </a:lnSpc>
                        <a:spcBef>
                          <a:spcPts val="600"/>
                        </a:spcBef>
                      </a:pPr>
                      <a:r>
                        <a:rPr sz="2400"/>
                        <a:t>Genotype</a:t>
                      </a:r>
                    </a:p>
                  </a:txBody>
                  <a:tcPr marL="90000" marR="90000" marT="90000" marB="90000" anchor="ctr" anchorCtr="0" horzOverflow="overflow">
                    <a:lnL w="3175">
                      <a:solidFill>
                        <a:srgbClr val="808080"/>
                      </a:solidFill>
                    </a:lnL>
                    <a:lnR w="3175">
                      <a:solidFill>
                        <a:srgbClr val="80808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76000"/>
                        </a:lnSpc>
                        <a:spcBef>
                          <a:spcPts val="600"/>
                        </a:spcBef>
                      </a:pPr>
                      <a:r>
                        <a:rPr sz="2400"/>
                        <a:t>Cases</a:t>
                      </a:r>
                    </a:p>
                  </a:txBody>
                  <a:tcPr marL="90000" marR="90000" marT="90000" marB="90000" anchor="ctr" anchorCtr="0" horzOverflow="overflow">
                    <a:lnL w="3175">
                      <a:solidFill>
                        <a:srgbClr val="808080"/>
                      </a:solidFill>
                    </a:lnL>
                    <a:lnR w="3175">
                      <a:solidFill>
                        <a:srgbClr val="80808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76000"/>
                        </a:lnSpc>
                        <a:spcBef>
                          <a:spcPts val="600"/>
                        </a:spcBef>
                      </a:pPr>
                      <a:r>
                        <a:rPr sz="2400"/>
                        <a:t>Controls</a:t>
                      </a:r>
                    </a:p>
                  </a:txBody>
                  <a:tcPr marL="90000" marR="90000" marT="90000" marB="90000" anchor="ctr" anchorCtr="0" horzOverflow="overflow">
                    <a:lnL w="3175">
                      <a:solidFill>
                        <a:srgbClr val="808080"/>
                      </a:solidFill>
                    </a:lnL>
                    <a:lnR w="3175">
                      <a:solidFill>
                        <a:srgbClr val="80808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76000"/>
                        </a:lnSpc>
                        <a:spcBef>
                          <a:spcPts val="600"/>
                        </a:spcBef>
                      </a:pPr>
                      <a:r>
                        <a:rPr sz="2400"/>
                        <a:t>OR</a:t>
                      </a:r>
                    </a:p>
                  </a:txBody>
                  <a:tcPr marL="90000" marR="90000" marT="90000" marB="90000" anchor="ctr" anchorCtr="0" horzOverflow="overflow">
                    <a:lnL w="3175">
                      <a:solidFill>
                        <a:srgbClr val="808080"/>
                      </a:solidFill>
                    </a:lnL>
                    <a:lnR w="3175">
                      <a:solidFill>
                        <a:srgbClr val="80808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</a:tr>
              <a:tr h="896938">
                <a:tc>
                  <a:txBody>
                    <a:bodyPr/>
                    <a:lstStyle/>
                    <a:p>
                      <a:pPr>
                        <a:lnSpc>
                          <a:spcPct val="76000"/>
                        </a:lnSpc>
                        <a:spcBef>
                          <a:spcPts val="600"/>
                        </a:spcBef>
                      </a:pPr>
                      <a:r>
                        <a:rPr sz="2400"/>
                        <a:t>CC</a:t>
                      </a:r>
                    </a:p>
                  </a:txBody>
                  <a:tcPr marL="90000" marR="90000" marT="90000" marB="90000" anchor="ctr" anchorCtr="0" horzOverflow="overflow">
                    <a:lnL w="3175">
                      <a:solidFill>
                        <a:srgbClr val="808080"/>
                      </a:solidFill>
                    </a:lnL>
                    <a:lnR w="3175">
                      <a:solidFill>
                        <a:srgbClr val="80808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3175">
                      <a:solidFill>
                        <a:srgbClr val="80808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76000"/>
                        </a:lnSpc>
                        <a:spcBef>
                          <a:spcPts val="600"/>
                        </a:spcBef>
                      </a:pPr>
                      <a:r>
                        <a:rPr sz="2400"/>
                        <a:t>A</a:t>
                      </a:r>
                    </a:p>
                  </a:txBody>
                  <a:tcPr marL="90000" marR="90000" marT="90000" marB="90000" anchor="ctr" anchorCtr="0" horzOverflow="overflow">
                    <a:lnL w="3175">
                      <a:solidFill>
                        <a:srgbClr val="808080"/>
                      </a:solidFill>
                    </a:lnL>
                    <a:lnR w="3175">
                      <a:solidFill>
                        <a:srgbClr val="80808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3175">
                      <a:solidFill>
                        <a:srgbClr val="80808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76000"/>
                        </a:lnSpc>
                        <a:spcBef>
                          <a:spcPts val="600"/>
                        </a:spcBef>
                      </a:pPr>
                      <a:r>
                        <a:rPr sz="2400"/>
                        <a:t>D</a:t>
                      </a:r>
                    </a:p>
                  </a:txBody>
                  <a:tcPr marL="90000" marR="90000" marT="90000" marB="90000" anchor="ctr" anchorCtr="0" horzOverflow="overflow">
                    <a:lnL w="3175">
                      <a:solidFill>
                        <a:srgbClr val="808080"/>
                      </a:solidFill>
                    </a:lnL>
                    <a:lnR w="3175">
                      <a:solidFill>
                        <a:srgbClr val="80808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3175">
                      <a:solidFill>
                        <a:srgbClr val="80808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76000"/>
                        </a:lnSpc>
                        <a:spcBef>
                          <a:spcPts val="600"/>
                        </a:spcBef>
                      </a:pPr>
                      <a:r>
                        <a:rPr sz="2400"/>
                        <a:t>AF/DC</a:t>
                      </a:r>
                    </a:p>
                  </a:txBody>
                  <a:tcPr marL="90000" marR="90000" marT="90000" marB="90000" anchor="ctr" anchorCtr="0" horzOverflow="overflow">
                    <a:lnL w="3175">
                      <a:solidFill>
                        <a:srgbClr val="808080"/>
                      </a:solidFill>
                    </a:lnL>
                    <a:lnR w="3175">
                      <a:solidFill>
                        <a:srgbClr val="808080"/>
                      </a:solidFill>
                    </a:lnR>
                    <a:lnT w="12700">
                      <a:solidFill>
                        <a:srgbClr val="000000"/>
                      </a:solidFill>
                    </a:lnT>
                    <a:lnB w="3175">
                      <a:solidFill>
                        <a:srgbClr val="808080"/>
                      </a:solidFill>
                    </a:lnB>
                    <a:noFill/>
                  </a:tcPr>
                </a:tc>
              </a:tr>
              <a:tr h="857250">
                <a:tc>
                  <a:txBody>
                    <a:bodyPr/>
                    <a:lstStyle/>
                    <a:p>
                      <a:pPr>
                        <a:lnSpc>
                          <a:spcPct val="76000"/>
                        </a:lnSpc>
                        <a:spcBef>
                          <a:spcPts val="600"/>
                        </a:spcBef>
                      </a:pPr>
                      <a:r>
                        <a:rPr sz="2400"/>
                        <a:t>CT</a:t>
                      </a:r>
                    </a:p>
                  </a:txBody>
                  <a:tcPr marL="90000" marR="90000" marT="90000" marB="90000" anchor="ctr" anchorCtr="0" horzOverflow="overflow">
                    <a:lnL w="3175">
                      <a:solidFill>
                        <a:srgbClr val="808080"/>
                      </a:solidFill>
                    </a:lnL>
                    <a:lnR w="3175">
                      <a:solidFill>
                        <a:srgbClr val="808080"/>
                      </a:solidFill>
                    </a:lnR>
                    <a:lnT w="3175">
                      <a:solidFill>
                        <a:srgbClr val="808080"/>
                      </a:solidFill>
                    </a:lnT>
                    <a:lnB w="3175">
                      <a:solidFill>
                        <a:srgbClr val="80808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76000"/>
                        </a:lnSpc>
                        <a:spcBef>
                          <a:spcPts val="600"/>
                        </a:spcBef>
                      </a:pPr>
                      <a:r>
                        <a:rPr sz="2400"/>
                        <a:t>B</a:t>
                      </a:r>
                    </a:p>
                  </a:txBody>
                  <a:tcPr marL="90000" marR="90000" marT="90000" marB="90000" anchor="ctr" anchorCtr="0" horzOverflow="overflow">
                    <a:lnL w="3175">
                      <a:solidFill>
                        <a:srgbClr val="808080"/>
                      </a:solidFill>
                    </a:lnL>
                    <a:lnR w="3175">
                      <a:solidFill>
                        <a:srgbClr val="808080"/>
                      </a:solidFill>
                    </a:lnR>
                    <a:lnT w="3175">
                      <a:solidFill>
                        <a:srgbClr val="808080"/>
                      </a:solidFill>
                    </a:lnT>
                    <a:lnB w="3175">
                      <a:solidFill>
                        <a:srgbClr val="80808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76000"/>
                        </a:lnSpc>
                        <a:spcBef>
                          <a:spcPts val="600"/>
                        </a:spcBef>
                      </a:pPr>
                      <a:r>
                        <a:rPr sz="2400"/>
                        <a:t>E</a:t>
                      </a:r>
                    </a:p>
                  </a:txBody>
                  <a:tcPr marL="90000" marR="90000" marT="90000" marB="90000" anchor="ctr" anchorCtr="0" horzOverflow="overflow">
                    <a:lnL w="3175">
                      <a:solidFill>
                        <a:srgbClr val="808080"/>
                      </a:solidFill>
                    </a:lnL>
                    <a:lnR w="3175">
                      <a:solidFill>
                        <a:srgbClr val="808080"/>
                      </a:solidFill>
                    </a:lnR>
                    <a:lnT w="3175">
                      <a:solidFill>
                        <a:srgbClr val="808080"/>
                      </a:solidFill>
                    </a:lnT>
                    <a:lnB w="3175">
                      <a:solidFill>
                        <a:srgbClr val="80808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76000"/>
                        </a:lnSpc>
                        <a:spcBef>
                          <a:spcPts val="600"/>
                        </a:spcBef>
                      </a:pPr>
                      <a:r>
                        <a:rPr sz="2400"/>
                        <a:t>BF/EC</a:t>
                      </a:r>
                    </a:p>
                  </a:txBody>
                  <a:tcPr marL="90000" marR="90000" marT="90000" marB="90000" anchor="ctr" anchorCtr="0" horzOverflow="overflow">
                    <a:lnL w="3175">
                      <a:solidFill>
                        <a:srgbClr val="808080"/>
                      </a:solidFill>
                    </a:lnL>
                    <a:lnR w="3175">
                      <a:solidFill>
                        <a:srgbClr val="808080"/>
                      </a:solidFill>
                    </a:lnR>
                    <a:lnT w="3175">
                      <a:solidFill>
                        <a:srgbClr val="808080"/>
                      </a:solidFill>
                    </a:lnT>
                    <a:lnB w="3175">
                      <a:solidFill>
                        <a:srgbClr val="808080"/>
                      </a:solidFill>
                    </a:lnB>
                    <a:noFill/>
                  </a:tcPr>
                </a:tc>
              </a:tr>
              <a:tr h="857250">
                <a:tc>
                  <a:txBody>
                    <a:bodyPr/>
                    <a:lstStyle/>
                    <a:p>
                      <a:pPr>
                        <a:lnSpc>
                          <a:spcPct val="76000"/>
                        </a:lnSpc>
                        <a:spcBef>
                          <a:spcPts val="600"/>
                        </a:spcBef>
                      </a:pPr>
                      <a:r>
                        <a:rPr sz="2400"/>
                        <a:t>TT</a:t>
                      </a:r>
                    </a:p>
                  </a:txBody>
                  <a:tcPr marL="90000" marR="90000" marT="90000" marB="90000" anchor="ctr" anchorCtr="0" horzOverflow="overflow">
                    <a:lnL w="3175">
                      <a:solidFill>
                        <a:srgbClr val="808080"/>
                      </a:solidFill>
                    </a:lnL>
                    <a:lnR w="3175">
                      <a:solidFill>
                        <a:srgbClr val="808080"/>
                      </a:solidFill>
                    </a:lnR>
                    <a:lnT w="3175">
                      <a:solidFill>
                        <a:srgbClr val="80808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76000"/>
                        </a:lnSpc>
                        <a:spcBef>
                          <a:spcPts val="600"/>
                        </a:spcBef>
                      </a:pPr>
                      <a:r>
                        <a:rPr sz="2400"/>
                        <a:t>C</a:t>
                      </a:r>
                    </a:p>
                  </a:txBody>
                  <a:tcPr marL="90000" marR="90000" marT="90000" marB="90000" anchor="ctr" anchorCtr="0" horzOverflow="overflow">
                    <a:lnL w="3175">
                      <a:solidFill>
                        <a:srgbClr val="808080"/>
                      </a:solidFill>
                    </a:lnL>
                    <a:lnR w="3175">
                      <a:solidFill>
                        <a:srgbClr val="808080"/>
                      </a:solidFill>
                    </a:lnR>
                    <a:lnT w="3175">
                      <a:solidFill>
                        <a:srgbClr val="80808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76000"/>
                        </a:lnSpc>
                        <a:spcBef>
                          <a:spcPts val="600"/>
                        </a:spcBef>
                      </a:pPr>
                      <a:r>
                        <a:rPr sz="2400"/>
                        <a:t>F</a:t>
                      </a:r>
                    </a:p>
                  </a:txBody>
                  <a:tcPr marL="90000" marR="90000" marT="90000" marB="90000" anchor="ctr" anchorCtr="0" horzOverflow="overflow">
                    <a:lnL w="3175">
                      <a:solidFill>
                        <a:srgbClr val="808080"/>
                      </a:solidFill>
                    </a:lnL>
                    <a:lnR w="3175">
                      <a:solidFill>
                        <a:srgbClr val="808080"/>
                      </a:solidFill>
                    </a:lnR>
                    <a:lnT w="3175">
                      <a:solidFill>
                        <a:srgbClr val="80808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76000"/>
                        </a:lnSpc>
                        <a:spcBef>
                          <a:spcPts val="600"/>
                        </a:spcBef>
                      </a:pPr>
                      <a:r>
                        <a:rPr sz="2400"/>
                        <a:t>1</a:t>
                      </a:r>
                    </a:p>
                  </a:txBody>
                  <a:tcPr marL="90000" marR="90000" marT="90000" marB="90000" anchor="ctr" anchorCtr="0" horzOverflow="overflow">
                    <a:lnL w="3175">
                      <a:solidFill>
                        <a:srgbClr val="808080"/>
                      </a:solidFill>
                    </a:lnL>
                    <a:lnR w="3175">
                      <a:solidFill>
                        <a:srgbClr val="808080"/>
                      </a:solidFill>
                    </a:lnR>
                    <a:lnT w="3175">
                      <a:solidFill>
                        <a:srgbClr val="808080"/>
                      </a:solidFill>
                    </a:lnT>
                    <a:lnB w="12700">
                      <a:solidFill>
                        <a:srgbClr val="000000"/>
                      </a:solidFill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00" name="Text Box 59"/>
          <p:cNvSpPr txBox="1"/>
          <p:nvPr/>
        </p:nvSpPr>
        <p:spPr>
          <a:xfrm>
            <a:off x="350838" y="5502275"/>
            <a:ext cx="8678950" cy="79482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799" tIns="46799" rIns="46799" bIns="46799">
            <a:spAutoFit/>
          </a:bodyPr>
          <a:lstStyle/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/>
            </a:pPr>
            <a:r>
              <a:t>Simple chi-square test comparing genotype frequencies (2 d.f.)</a:t>
            </a:r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/>
            </a:pPr>
            <a:r>
              <a:t>Called a co-dominant analysis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Rectangle 1"/>
          <p:cNvSpPr txBox="1"/>
          <p:nvPr>
            <p:ph type="title"/>
          </p:nvPr>
        </p:nvSpPr>
        <p:spPr>
          <a:xfrm>
            <a:off x="457199" y="274638"/>
            <a:ext cx="8228015" cy="1141413"/>
          </a:xfrm>
          <a:prstGeom prst="rect">
            <a:avLst/>
          </a:prstGeom>
        </p:spPr>
        <p:txBody>
          <a:bodyPr/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000"/>
            </a:lvl1pPr>
          </a:lstStyle>
          <a:p>
            <a:pPr/>
            <a:r>
              <a:t>Chi squared test for Association</a:t>
            </a:r>
          </a:p>
        </p:txBody>
      </p:sp>
      <p:sp>
        <p:nvSpPr>
          <p:cNvPr id="303" name="Rectangle 2"/>
          <p:cNvSpPr txBox="1"/>
          <p:nvPr>
            <p:ph type="body" idx="1"/>
          </p:nvPr>
        </p:nvSpPr>
        <p:spPr>
          <a:xfrm>
            <a:off x="0" y="1416050"/>
            <a:ext cx="9144000" cy="4524375"/>
          </a:xfrm>
          <a:prstGeom prst="rect">
            <a:avLst/>
          </a:prstGeom>
        </p:spPr>
        <p:txBody>
          <a:bodyPr/>
          <a:lstStyle/>
          <a:p>
            <a:pPr marL="341313" indent="-339726">
              <a:tabLst>
                <a:tab pos="3429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Observed:                           		Expected</a:t>
            </a:r>
          </a:p>
          <a:p>
            <a:pPr marL="341313" indent="-339726">
              <a:tabLst>
                <a:tab pos="3429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Geno	Case  Control  Total   	OR	        Case         Control</a:t>
            </a:r>
          </a:p>
          <a:p>
            <a:pPr marL="341313" indent="-339726">
              <a:tabLst>
                <a:tab pos="3429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CC    A        D  A+D=nCC	AF/DC   		nCC*nCase/n  nCC*nCont/n</a:t>
            </a:r>
          </a:p>
          <a:p>
            <a:pPr marL="341313" indent="-339726">
              <a:tabLst>
                <a:tab pos="3429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CT    B        E  B+E=nCT	AE/BD   		nCT*nCase/n  nCT*nCont/n</a:t>
            </a:r>
          </a:p>
          <a:p>
            <a:pPr marL="341313" indent="-339726">
              <a:tabLst>
                <a:tab pos="3429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TT    C        F  C+F=nTT	1	   			nTT*nCase/n  nTT*nCont/n</a:t>
            </a:r>
          </a:p>
          <a:p>
            <a:pPr marL="341313" indent="-339726">
              <a:tabLst>
                <a:tab pos="3429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Total A+B+C  D+E+F  A+B+C+D+E+F</a:t>
            </a:r>
          </a:p>
          <a:p>
            <a:pPr marL="341313" indent="-339726">
              <a:tabLst>
                <a:tab pos="3429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      =nCase =nCont  =n</a:t>
            </a:r>
          </a:p>
          <a:p>
            <a:pPr marL="341313" indent="-339726">
              <a:tabLst>
                <a:tab pos="3429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600">
                <a:latin typeface="Courier"/>
                <a:ea typeface="Courier"/>
                <a:cs typeface="Courier"/>
                <a:sym typeface="Courier"/>
              </a:defRPr>
            </a:pPr>
          </a:p>
          <a:p>
            <a:pPr marL="341313" indent="-339726">
              <a:tabLst>
                <a:tab pos="3429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Sum (Observed – Expected)^2/Expected. Chi squared with 2 degrees of freedom.</a:t>
            </a:r>
          </a:p>
          <a:p>
            <a:pPr marL="341313" indent="-339726">
              <a:tabLst>
                <a:tab pos="3429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600">
                <a:latin typeface="Courier"/>
                <a:ea typeface="Courier"/>
                <a:cs typeface="Courier"/>
                <a:sym typeface="Courier"/>
              </a:defRPr>
            </a:pPr>
          </a:p>
          <a:p>
            <a:pPr marL="341313" indent="-339726">
              <a:tabLst>
                <a:tab pos="342900" algn="l"/>
                <a:tab pos="444500" algn="l"/>
                <a:tab pos="901700" algn="l"/>
                <a:tab pos="1358900" algn="l"/>
                <a:tab pos="1816100" algn="l"/>
                <a:tab pos="2273300" algn="l"/>
                <a:tab pos="2730500" algn="l"/>
                <a:tab pos="3187700" algn="l"/>
                <a:tab pos="3644900" algn="l"/>
                <a:tab pos="4102100" algn="l"/>
                <a:tab pos="4559300" algn="l"/>
                <a:tab pos="5016500" algn="l"/>
                <a:tab pos="5473700" algn="l"/>
                <a:tab pos="5930900" algn="l"/>
                <a:tab pos="6388100" algn="l"/>
                <a:tab pos="6845300" algn="l"/>
                <a:tab pos="7302500" algn="l"/>
                <a:tab pos="7759700" algn="l"/>
                <a:tab pos="8216900" algn="l"/>
                <a:tab pos="8674100" algn="l"/>
                <a:tab pos="9131300" algn="l"/>
              </a:tabLst>
              <a:defRPr sz="1600">
                <a:latin typeface="Courier"/>
                <a:ea typeface="Courier"/>
                <a:cs typeface="Courier"/>
                <a:sym typeface="Courier"/>
              </a:defRPr>
            </a:pPr>
            <a:r>
              <a:t>Expected cell count = row_total * column_total / total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Rectangle 2"/>
          <p:cNvSpPr txBox="1"/>
          <p:nvPr>
            <p:ph type="body" idx="1"/>
          </p:nvPr>
        </p:nvSpPr>
        <p:spPr>
          <a:xfrm>
            <a:off x="457199" y="1600200"/>
            <a:ext cx="8228015" cy="4524375"/>
          </a:xfrm>
          <a:prstGeom prst="rect">
            <a:avLst/>
          </a:prstGeom>
        </p:spPr>
        <p:txBody>
          <a:bodyPr/>
          <a:lstStyle/>
          <a:p>
            <a:pPr marL="317421" indent="-315945" defTabSz="425195">
              <a:spcBef>
                <a:spcPts val="700"/>
              </a:spcBef>
              <a:tabLst>
                <a:tab pos="317500" algn="l"/>
                <a:tab pos="406400" algn="l"/>
                <a:tab pos="838200" algn="l"/>
                <a:tab pos="1257300" algn="l"/>
                <a:tab pos="1676400" algn="l"/>
                <a:tab pos="2108200" algn="l"/>
                <a:tab pos="2527300" algn="l"/>
                <a:tab pos="2959100" algn="l"/>
                <a:tab pos="3378200" algn="l"/>
                <a:tab pos="3810000" algn="l"/>
                <a:tab pos="4229100" algn="l"/>
                <a:tab pos="4660900" algn="l"/>
                <a:tab pos="5080000" algn="l"/>
                <a:tab pos="5511800" algn="l"/>
                <a:tab pos="5930900" algn="l"/>
                <a:tab pos="6362700" algn="l"/>
                <a:tab pos="6781800" algn="l"/>
                <a:tab pos="7213600" algn="l"/>
                <a:tab pos="7632700" algn="l"/>
                <a:tab pos="8064500" algn="l"/>
                <a:tab pos="8483600" algn="l"/>
              </a:tabLst>
              <a:defRPr sz="1488">
                <a:latin typeface="Courier"/>
                <a:ea typeface="Courier"/>
                <a:cs typeface="Courier"/>
                <a:sym typeface="Courier"/>
              </a:defRPr>
            </a:pPr>
            <a:r>
              <a:t>Observed:                    		Expected</a:t>
            </a:r>
          </a:p>
          <a:p>
            <a:pPr marL="317421" indent="-315945" defTabSz="425195">
              <a:spcBef>
                <a:spcPts val="700"/>
              </a:spcBef>
              <a:tabLst>
                <a:tab pos="317500" algn="l"/>
                <a:tab pos="406400" algn="l"/>
                <a:tab pos="838200" algn="l"/>
                <a:tab pos="1257300" algn="l"/>
                <a:tab pos="1676400" algn="l"/>
                <a:tab pos="2108200" algn="l"/>
                <a:tab pos="2527300" algn="l"/>
                <a:tab pos="2959100" algn="l"/>
                <a:tab pos="3378200" algn="l"/>
                <a:tab pos="3810000" algn="l"/>
                <a:tab pos="4229100" algn="l"/>
                <a:tab pos="4660900" algn="l"/>
                <a:tab pos="5080000" algn="l"/>
                <a:tab pos="5511800" algn="l"/>
                <a:tab pos="5930900" algn="l"/>
                <a:tab pos="6362700" algn="l"/>
                <a:tab pos="6781800" algn="l"/>
                <a:tab pos="7213600" algn="l"/>
                <a:tab pos="7632700" algn="l"/>
                <a:tab pos="8064500" algn="l"/>
                <a:tab pos="8483600" algn="l"/>
              </a:tabLst>
              <a:defRPr sz="1488">
                <a:latin typeface="Courier"/>
                <a:ea typeface="Courier"/>
                <a:cs typeface="Courier"/>
                <a:sym typeface="Courier"/>
              </a:defRPr>
            </a:pPr>
            <a:r>
              <a:t>Geno Case  Control  Total	OR    	Case           Control</a:t>
            </a:r>
          </a:p>
          <a:p>
            <a:pPr marL="317421" indent="-315945" defTabSz="425195">
              <a:spcBef>
                <a:spcPts val="700"/>
              </a:spcBef>
              <a:tabLst>
                <a:tab pos="317500" algn="l"/>
                <a:tab pos="406400" algn="l"/>
                <a:tab pos="838200" algn="l"/>
                <a:tab pos="1257300" algn="l"/>
                <a:tab pos="1676400" algn="l"/>
                <a:tab pos="2108200" algn="l"/>
                <a:tab pos="2527300" algn="l"/>
                <a:tab pos="2959100" algn="l"/>
                <a:tab pos="3378200" algn="l"/>
                <a:tab pos="3810000" algn="l"/>
                <a:tab pos="4229100" algn="l"/>
                <a:tab pos="4660900" algn="l"/>
                <a:tab pos="5080000" algn="l"/>
                <a:tab pos="5511800" algn="l"/>
                <a:tab pos="5930900" algn="l"/>
                <a:tab pos="6362700" algn="l"/>
                <a:tab pos="6781800" algn="l"/>
                <a:tab pos="7213600" algn="l"/>
                <a:tab pos="7632700" algn="l"/>
                <a:tab pos="8064500" algn="l"/>
                <a:tab pos="8483600" algn="l"/>
              </a:tabLst>
              <a:defRPr sz="1488">
                <a:latin typeface="Courier"/>
                <a:ea typeface="Courier"/>
                <a:cs typeface="Courier"/>
                <a:sym typeface="Courier"/>
              </a:defRPr>
            </a:pPr>
            <a:r>
              <a:t>  CC   20        5  25  	    12     	25*35/65=13.5  25*30/65=11.5  </a:t>
            </a:r>
          </a:p>
          <a:p>
            <a:pPr marL="317421" indent="-315945" defTabSz="425195">
              <a:spcBef>
                <a:spcPts val="700"/>
              </a:spcBef>
              <a:tabLst>
                <a:tab pos="317500" algn="l"/>
                <a:tab pos="406400" algn="l"/>
                <a:tab pos="838200" algn="l"/>
                <a:tab pos="1257300" algn="l"/>
                <a:tab pos="1676400" algn="l"/>
                <a:tab pos="2108200" algn="l"/>
                <a:tab pos="2527300" algn="l"/>
                <a:tab pos="2959100" algn="l"/>
                <a:tab pos="3378200" algn="l"/>
                <a:tab pos="3810000" algn="l"/>
                <a:tab pos="4229100" algn="l"/>
                <a:tab pos="4660900" algn="l"/>
                <a:tab pos="5080000" algn="l"/>
                <a:tab pos="5511800" algn="l"/>
                <a:tab pos="5930900" algn="l"/>
                <a:tab pos="6362700" algn="l"/>
                <a:tab pos="6781800" algn="l"/>
                <a:tab pos="7213600" algn="l"/>
                <a:tab pos="7632700" algn="l"/>
                <a:tab pos="8064500" algn="l"/>
                <a:tab pos="8483600" algn="l"/>
              </a:tabLst>
              <a:defRPr sz="1488">
                <a:latin typeface="Courier"/>
                <a:ea typeface="Courier"/>
                <a:cs typeface="Courier"/>
                <a:sym typeface="Courier"/>
              </a:defRPr>
            </a:pPr>
            <a:r>
              <a:t>  CT   10       10  20    	3 	  	20*35/65=10.8  20*30/65=9.2</a:t>
            </a:r>
          </a:p>
          <a:p>
            <a:pPr marL="317421" indent="-315945" defTabSz="425195">
              <a:spcBef>
                <a:spcPts val="700"/>
              </a:spcBef>
              <a:tabLst>
                <a:tab pos="317500" algn="l"/>
                <a:tab pos="406400" algn="l"/>
                <a:tab pos="838200" algn="l"/>
                <a:tab pos="1257300" algn="l"/>
                <a:tab pos="1676400" algn="l"/>
                <a:tab pos="2108200" algn="l"/>
                <a:tab pos="2527300" algn="l"/>
                <a:tab pos="2959100" algn="l"/>
                <a:tab pos="3378200" algn="l"/>
                <a:tab pos="3810000" algn="l"/>
                <a:tab pos="4229100" algn="l"/>
                <a:tab pos="4660900" algn="l"/>
                <a:tab pos="5080000" algn="l"/>
                <a:tab pos="5511800" algn="l"/>
                <a:tab pos="5930900" algn="l"/>
                <a:tab pos="6362700" algn="l"/>
                <a:tab pos="6781800" algn="l"/>
                <a:tab pos="7213600" algn="l"/>
                <a:tab pos="7632700" algn="l"/>
                <a:tab pos="8064500" algn="l"/>
                <a:tab pos="8483600" algn="l"/>
              </a:tabLst>
              <a:defRPr sz="1488">
                <a:latin typeface="Courier"/>
                <a:ea typeface="Courier"/>
                <a:cs typeface="Courier"/>
                <a:sym typeface="Courier"/>
              </a:defRPr>
            </a:pPr>
            <a:r>
              <a:t>  TT    5       15  20		1       20*35/65=10.8  20*30/65=9.2</a:t>
            </a:r>
          </a:p>
          <a:p>
            <a:pPr marL="317421" indent="-315945" defTabSz="425195">
              <a:spcBef>
                <a:spcPts val="700"/>
              </a:spcBef>
              <a:tabLst>
                <a:tab pos="317500" algn="l"/>
                <a:tab pos="406400" algn="l"/>
                <a:tab pos="838200" algn="l"/>
                <a:tab pos="1257300" algn="l"/>
                <a:tab pos="1676400" algn="l"/>
                <a:tab pos="2108200" algn="l"/>
                <a:tab pos="2527300" algn="l"/>
                <a:tab pos="2959100" algn="l"/>
                <a:tab pos="3378200" algn="l"/>
                <a:tab pos="3810000" algn="l"/>
                <a:tab pos="4229100" algn="l"/>
                <a:tab pos="4660900" algn="l"/>
                <a:tab pos="5080000" algn="l"/>
                <a:tab pos="5511800" algn="l"/>
                <a:tab pos="5930900" algn="l"/>
                <a:tab pos="6362700" algn="l"/>
                <a:tab pos="6781800" algn="l"/>
                <a:tab pos="7213600" algn="l"/>
                <a:tab pos="7632700" algn="l"/>
                <a:tab pos="8064500" algn="l"/>
                <a:tab pos="8483600" algn="l"/>
              </a:tabLst>
              <a:defRPr sz="1488">
                <a:latin typeface="Courier"/>
                <a:ea typeface="Courier"/>
                <a:cs typeface="Courier"/>
                <a:sym typeface="Courier"/>
              </a:defRPr>
            </a:pPr>
            <a:r>
              <a:t>Total  35       30  65</a:t>
            </a:r>
          </a:p>
          <a:p>
            <a:pPr marL="317421" indent="-315945" defTabSz="425195">
              <a:spcBef>
                <a:spcPts val="700"/>
              </a:spcBef>
              <a:tabLst>
                <a:tab pos="317500" algn="l"/>
                <a:tab pos="406400" algn="l"/>
                <a:tab pos="838200" algn="l"/>
                <a:tab pos="1257300" algn="l"/>
                <a:tab pos="1676400" algn="l"/>
                <a:tab pos="2108200" algn="l"/>
                <a:tab pos="2527300" algn="l"/>
                <a:tab pos="2959100" algn="l"/>
                <a:tab pos="3378200" algn="l"/>
                <a:tab pos="3810000" algn="l"/>
                <a:tab pos="4229100" algn="l"/>
                <a:tab pos="4660900" algn="l"/>
                <a:tab pos="5080000" algn="l"/>
                <a:tab pos="5511800" algn="l"/>
                <a:tab pos="5930900" algn="l"/>
                <a:tab pos="6362700" algn="l"/>
                <a:tab pos="6781800" algn="l"/>
                <a:tab pos="7213600" algn="l"/>
                <a:tab pos="7632700" algn="l"/>
                <a:tab pos="8064500" algn="l"/>
                <a:tab pos="8483600" algn="l"/>
              </a:tabLst>
              <a:defRPr sz="1488">
                <a:latin typeface="Courier"/>
                <a:ea typeface="Courier"/>
                <a:cs typeface="Courier"/>
                <a:sym typeface="Courier"/>
              </a:defRPr>
            </a:pPr>
            <a:r>
              <a:t>      =nCase =nCont  =n</a:t>
            </a:r>
          </a:p>
          <a:p>
            <a:pPr marL="317421" indent="-315945" defTabSz="425195">
              <a:spcBef>
                <a:spcPts val="700"/>
              </a:spcBef>
              <a:tabLst>
                <a:tab pos="317500" algn="l"/>
                <a:tab pos="406400" algn="l"/>
                <a:tab pos="838200" algn="l"/>
                <a:tab pos="1257300" algn="l"/>
                <a:tab pos="1676400" algn="l"/>
                <a:tab pos="2108200" algn="l"/>
                <a:tab pos="2527300" algn="l"/>
                <a:tab pos="2959100" algn="l"/>
                <a:tab pos="3378200" algn="l"/>
                <a:tab pos="3810000" algn="l"/>
                <a:tab pos="4229100" algn="l"/>
                <a:tab pos="4660900" algn="l"/>
                <a:tab pos="5080000" algn="l"/>
                <a:tab pos="5511800" algn="l"/>
                <a:tab pos="5930900" algn="l"/>
                <a:tab pos="6362700" algn="l"/>
                <a:tab pos="6781800" algn="l"/>
                <a:tab pos="7213600" algn="l"/>
                <a:tab pos="7632700" algn="l"/>
                <a:tab pos="8064500" algn="l"/>
                <a:tab pos="8483600" algn="l"/>
              </a:tabLst>
              <a:defRPr sz="1488">
                <a:latin typeface="Courier"/>
                <a:ea typeface="Courier"/>
                <a:cs typeface="Courier"/>
                <a:sym typeface="Courier"/>
              </a:defRPr>
            </a:pPr>
          </a:p>
          <a:p>
            <a:pPr marL="317421" indent="-315945" defTabSz="425195">
              <a:spcBef>
                <a:spcPts val="700"/>
              </a:spcBef>
              <a:tabLst>
                <a:tab pos="317500" algn="l"/>
                <a:tab pos="406400" algn="l"/>
                <a:tab pos="838200" algn="l"/>
                <a:tab pos="1257300" algn="l"/>
                <a:tab pos="1676400" algn="l"/>
                <a:tab pos="2108200" algn="l"/>
                <a:tab pos="2527300" algn="l"/>
                <a:tab pos="2959100" algn="l"/>
                <a:tab pos="3378200" algn="l"/>
                <a:tab pos="3810000" algn="l"/>
                <a:tab pos="4229100" algn="l"/>
                <a:tab pos="4660900" algn="l"/>
                <a:tab pos="5080000" algn="l"/>
                <a:tab pos="5511800" algn="l"/>
                <a:tab pos="5930900" algn="l"/>
                <a:tab pos="6362700" algn="l"/>
                <a:tab pos="6781800" algn="l"/>
                <a:tab pos="7213600" algn="l"/>
                <a:tab pos="7632700" algn="l"/>
                <a:tab pos="8064500" algn="l"/>
                <a:tab pos="8483600" algn="l"/>
              </a:tabLst>
              <a:defRPr sz="1488">
                <a:latin typeface="Courier"/>
                <a:ea typeface="Courier"/>
                <a:cs typeface="Courier"/>
                <a:sym typeface="Courier"/>
              </a:defRPr>
            </a:pPr>
            <a:r>
              <a:t>Sum (Observed – Expected)^2/Expected </a:t>
            </a:r>
          </a:p>
          <a:p>
            <a:pPr marL="317421" indent="-315945" defTabSz="425195">
              <a:spcBef>
                <a:spcPts val="700"/>
              </a:spcBef>
              <a:tabLst>
                <a:tab pos="317500" algn="l"/>
                <a:tab pos="406400" algn="l"/>
                <a:tab pos="838200" algn="l"/>
                <a:tab pos="1257300" algn="l"/>
                <a:tab pos="1676400" algn="l"/>
                <a:tab pos="2108200" algn="l"/>
                <a:tab pos="2527300" algn="l"/>
                <a:tab pos="2959100" algn="l"/>
                <a:tab pos="3378200" algn="l"/>
                <a:tab pos="3810000" algn="l"/>
                <a:tab pos="4229100" algn="l"/>
                <a:tab pos="4660900" algn="l"/>
                <a:tab pos="5080000" algn="l"/>
                <a:tab pos="5511800" algn="l"/>
                <a:tab pos="5930900" algn="l"/>
                <a:tab pos="6362700" algn="l"/>
                <a:tab pos="6781800" algn="l"/>
                <a:tab pos="7213600" algn="l"/>
                <a:tab pos="7632700" algn="l"/>
                <a:tab pos="8064500" algn="l"/>
                <a:tab pos="8483600" algn="l"/>
              </a:tabLst>
              <a:defRPr sz="1488">
                <a:latin typeface="Courier"/>
                <a:ea typeface="Courier"/>
                <a:cs typeface="Courier"/>
                <a:sym typeface="Courier"/>
              </a:defRPr>
            </a:pPr>
            <a:r>
              <a:t>    = (20-13.5)^2/13.5 + (10-10.8)^2/10.8 + (5-10.8)^2/10.8</a:t>
            </a:r>
          </a:p>
          <a:p>
            <a:pPr marL="317421" indent="-315945" defTabSz="425195">
              <a:spcBef>
                <a:spcPts val="700"/>
              </a:spcBef>
              <a:tabLst>
                <a:tab pos="317500" algn="l"/>
                <a:tab pos="406400" algn="l"/>
                <a:tab pos="838200" algn="l"/>
                <a:tab pos="1257300" algn="l"/>
                <a:tab pos="1676400" algn="l"/>
                <a:tab pos="2108200" algn="l"/>
                <a:tab pos="2527300" algn="l"/>
                <a:tab pos="2959100" algn="l"/>
                <a:tab pos="3378200" algn="l"/>
                <a:tab pos="3810000" algn="l"/>
                <a:tab pos="4229100" algn="l"/>
                <a:tab pos="4660900" algn="l"/>
                <a:tab pos="5080000" algn="l"/>
                <a:tab pos="5511800" algn="l"/>
                <a:tab pos="5930900" algn="l"/>
                <a:tab pos="6362700" algn="l"/>
                <a:tab pos="6781800" algn="l"/>
                <a:tab pos="7213600" algn="l"/>
                <a:tab pos="7632700" algn="l"/>
                <a:tab pos="8064500" algn="l"/>
                <a:tab pos="8483600" algn="l"/>
              </a:tabLst>
              <a:defRPr sz="1488">
                <a:latin typeface="Courier"/>
                <a:ea typeface="Courier"/>
                <a:cs typeface="Courier"/>
                <a:sym typeface="Courier"/>
              </a:defRPr>
            </a:pPr>
            <a:r>
              <a:t>       + (5-11.5)^2/11.5 + (10-9.2)^2/9.2 + (15-9.2)^2/9.2</a:t>
            </a:r>
          </a:p>
          <a:p>
            <a:pPr marL="317421" indent="-315945" defTabSz="425195">
              <a:spcBef>
                <a:spcPts val="700"/>
              </a:spcBef>
              <a:tabLst>
                <a:tab pos="317500" algn="l"/>
                <a:tab pos="406400" algn="l"/>
                <a:tab pos="838200" algn="l"/>
                <a:tab pos="1257300" algn="l"/>
                <a:tab pos="1676400" algn="l"/>
                <a:tab pos="2108200" algn="l"/>
                <a:tab pos="2527300" algn="l"/>
                <a:tab pos="2959100" algn="l"/>
                <a:tab pos="3378200" algn="l"/>
                <a:tab pos="3810000" algn="l"/>
                <a:tab pos="4229100" algn="l"/>
                <a:tab pos="4660900" algn="l"/>
                <a:tab pos="5080000" algn="l"/>
                <a:tab pos="5511800" algn="l"/>
                <a:tab pos="5930900" algn="l"/>
                <a:tab pos="6362700" algn="l"/>
                <a:tab pos="6781800" algn="l"/>
                <a:tab pos="7213600" algn="l"/>
                <a:tab pos="7632700" algn="l"/>
                <a:tab pos="8064500" algn="l"/>
                <a:tab pos="8483600" algn="l"/>
              </a:tabLst>
              <a:defRPr sz="1488">
                <a:latin typeface="Courier"/>
                <a:ea typeface="Courier"/>
                <a:cs typeface="Courier"/>
                <a:sym typeface="Courier"/>
              </a:defRPr>
            </a:pPr>
            <a:r>
              <a:t>    = 13.7</a:t>
            </a:r>
          </a:p>
          <a:p>
            <a:pPr marL="317421" indent="-315945" defTabSz="425195">
              <a:spcBef>
                <a:spcPts val="700"/>
              </a:spcBef>
              <a:tabLst>
                <a:tab pos="317500" algn="l"/>
                <a:tab pos="406400" algn="l"/>
                <a:tab pos="838200" algn="l"/>
                <a:tab pos="1257300" algn="l"/>
                <a:tab pos="1676400" algn="l"/>
                <a:tab pos="2108200" algn="l"/>
                <a:tab pos="2527300" algn="l"/>
                <a:tab pos="2959100" algn="l"/>
                <a:tab pos="3378200" algn="l"/>
                <a:tab pos="3810000" algn="l"/>
                <a:tab pos="4229100" algn="l"/>
                <a:tab pos="4660900" algn="l"/>
                <a:tab pos="5080000" algn="l"/>
                <a:tab pos="5511800" algn="l"/>
                <a:tab pos="5930900" algn="l"/>
                <a:tab pos="6362700" algn="l"/>
                <a:tab pos="6781800" algn="l"/>
                <a:tab pos="7213600" algn="l"/>
                <a:tab pos="7632700" algn="l"/>
                <a:tab pos="8064500" algn="l"/>
                <a:tab pos="8483600" algn="l"/>
              </a:tabLst>
              <a:defRPr sz="1488">
                <a:latin typeface="Courier"/>
                <a:ea typeface="Courier"/>
                <a:cs typeface="Courier"/>
                <a:sym typeface="Courier"/>
              </a:defRPr>
            </a:pPr>
          </a:p>
          <a:p>
            <a:pPr marL="317421" indent="-315945" defTabSz="425195">
              <a:spcBef>
                <a:spcPts val="700"/>
              </a:spcBef>
              <a:tabLst>
                <a:tab pos="317500" algn="l"/>
                <a:tab pos="406400" algn="l"/>
                <a:tab pos="838200" algn="l"/>
                <a:tab pos="1257300" algn="l"/>
                <a:tab pos="1676400" algn="l"/>
                <a:tab pos="2108200" algn="l"/>
                <a:tab pos="2527300" algn="l"/>
                <a:tab pos="2959100" algn="l"/>
                <a:tab pos="3378200" algn="l"/>
                <a:tab pos="3810000" algn="l"/>
                <a:tab pos="4229100" algn="l"/>
                <a:tab pos="4660900" algn="l"/>
                <a:tab pos="5080000" algn="l"/>
                <a:tab pos="5511800" algn="l"/>
                <a:tab pos="5930900" algn="l"/>
                <a:tab pos="6362700" algn="l"/>
                <a:tab pos="6781800" algn="l"/>
                <a:tab pos="7213600" algn="l"/>
                <a:tab pos="7632700" algn="l"/>
                <a:tab pos="8064500" algn="l"/>
                <a:tab pos="8483600" algn="l"/>
              </a:tabLst>
              <a:defRPr sz="1488">
                <a:latin typeface="Courier"/>
                <a:ea typeface="Courier"/>
                <a:cs typeface="Courier"/>
                <a:sym typeface="Courier"/>
              </a:defRPr>
            </a:pPr>
            <a:r>
              <a:t>P-value = 0.0011 </a:t>
            </a:r>
          </a:p>
        </p:txBody>
      </p:sp>
      <p:sp>
        <p:nvSpPr>
          <p:cNvPr id="306" name="TextBox 1"/>
          <p:cNvSpPr txBox="1"/>
          <p:nvPr/>
        </p:nvSpPr>
        <p:spPr>
          <a:xfrm>
            <a:off x="2909808" y="5375438"/>
            <a:ext cx="2763998" cy="4370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2400">
                <a:solidFill>
                  <a:schemeClr val="accent3">
                    <a:lumOff val="44000"/>
                  </a:schemeClr>
                </a:solidFill>
              </a:defRPr>
            </a:lvl1pPr>
          </a:lstStyle>
          <a:p>
            <a:pPr/>
            <a:r>
              <a:t>Co-dominant model</a:t>
            </a:r>
          </a:p>
        </p:txBody>
      </p:sp>
      <p:sp>
        <p:nvSpPr>
          <p:cNvPr id="307" name="Rectangle 1"/>
          <p:cNvSpPr txBox="1"/>
          <p:nvPr>
            <p:ph type="title"/>
          </p:nvPr>
        </p:nvSpPr>
        <p:spPr>
          <a:xfrm>
            <a:off x="457199" y="274638"/>
            <a:ext cx="8228015" cy="1141413"/>
          </a:xfrm>
          <a:prstGeom prst="rect">
            <a:avLst/>
          </a:prstGeom>
        </p:spPr>
        <p:txBody>
          <a:bodyPr/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000"/>
            </a:lvl1pPr>
          </a:lstStyle>
          <a:p>
            <a:pPr/>
            <a:r>
              <a:t>Example: Testing for Association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Rectangle 1"/>
          <p:cNvSpPr txBox="1"/>
          <p:nvPr>
            <p:ph type="title"/>
          </p:nvPr>
        </p:nvSpPr>
        <p:spPr>
          <a:xfrm>
            <a:off x="457199" y="274638"/>
            <a:ext cx="8228015" cy="1141413"/>
          </a:xfrm>
          <a:prstGeom prst="rect">
            <a:avLst/>
          </a:prstGeom>
        </p:spPr>
        <p:txBody>
          <a:bodyPr/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000"/>
            </a:lvl1pPr>
          </a:lstStyle>
          <a:p>
            <a:pPr/>
            <a:r>
              <a:t>Testing for Association</a:t>
            </a:r>
          </a:p>
        </p:txBody>
      </p:sp>
      <p:sp>
        <p:nvSpPr>
          <p:cNvPr id="310" name="Rectangle 2"/>
          <p:cNvSpPr txBox="1"/>
          <p:nvPr>
            <p:ph type="body" idx="1"/>
          </p:nvPr>
        </p:nvSpPr>
        <p:spPr>
          <a:xfrm>
            <a:off x="131369" y="1701800"/>
            <a:ext cx="9375487" cy="4524375"/>
          </a:xfrm>
          <a:prstGeom prst="rect">
            <a:avLst/>
          </a:prstGeom>
        </p:spPr>
        <p:txBody>
          <a:bodyPr/>
          <a:lstStyle/>
          <a:p>
            <a:pPr marL="294180" indent="-290037" defTabSz="397763">
              <a:spcBef>
                <a:spcPts val="600"/>
              </a:spcBef>
              <a:tabLst>
                <a:tab pos="292100" algn="l"/>
                <a:tab pos="381000" algn="l"/>
                <a:tab pos="774700" algn="l"/>
                <a:tab pos="1181100" algn="l"/>
                <a:tab pos="1574800" algn="l"/>
                <a:tab pos="1968500" algn="l"/>
                <a:tab pos="2374900" algn="l"/>
                <a:tab pos="2768600" algn="l"/>
                <a:tab pos="3162300" algn="l"/>
                <a:tab pos="3568700" algn="l"/>
                <a:tab pos="3962400" algn="l"/>
                <a:tab pos="4356100" algn="l"/>
                <a:tab pos="4749800" algn="l"/>
                <a:tab pos="5156200" algn="l"/>
                <a:tab pos="5549900" algn="l"/>
                <a:tab pos="5943600" algn="l"/>
                <a:tab pos="6350000" algn="l"/>
                <a:tab pos="6743700" algn="l"/>
                <a:tab pos="7137400" algn="l"/>
                <a:tab pos="7543800" algn="l"/>
                <a:tab pos="7937500" algn="l"/>
              </a:tabLst>
              <a:defRPr b="1" sz="1392">
                <a:latin typeface="Courier"/>
                <a:ea typeface="Courier"/>
                <a:cs typeface="Courier"/>
                <a:sym typeface="Courier"/>
              </a:defRPr>
            </a:pPr>
            <a:r>
              <a:t>2 df Genotype                   Recessive (G)           Dominant (G)     </a:t>
            </a:r>
          </a:p>
          <a:p>
            <a:pPr marL="294180" indent="-290037" defTabSz="397763">
              <a:spcBef>
                <a:spcPts val="600"/>
              </a:spcBef>
              <a:tabLst>
                <a:tab pos="292100" algn="l"/>
                <a:tab pos="381000" algn="l"/>
                <a:tab pos="774700" algn="l"/>
                <a:tab pos="1181100" algn="l"/>
                <a:tab pos="1574800" algn="l"/>
                <a:tab pos="1968500" algn="l"/>
                <a:tab pos="2374900" algn="l"/>
                <a:tab pos="2768600" algn="l"/>
                <a:tab pos="3162300" algn="l"/>
                <a:tab pos="3568700" algn="l"/>
                <a:tab pos="3962400" algn="l"/>
                <a:tab pos="4356100" algn="l"/>
                <a:tab pos="4749800" algn="l"/>
                <a:tab pos="5156200" algn="l"/>
                <a:tab pos="5549900" algn="l"/>
                <a:tab pos="5943600" algn="l"/>
                <a:tab pos="6350000" algn="l"/>
                <a:tab pos="6743700" algn="l"/>
                <a:tab pos="7137400" algn="l"/>
                <a:tab pos="7543800" algn="l"/>
                <a:tab pos="7937500" algn="l"/>
              </a:tabLst>
              <a:defRPr sz="1392">
                <a:latin typeface="Courier"/>
                <a:ea typeface="Courier"/>
                <a:cs typeface="Courier"/>
                <a:sym typeface="Courier"/>
              </a:defRPr>
            </a:pPr>
            <a:r>
              <a:t>Genotype Case Control           Case Control            Case Control    </a:t>
            </a:r>
          </a:p>
          <a:p>
            <a:pPr marL="294180" indent="-290037" defTabSz="397763">
              <a:spcBef>
                <a:spcPts val="600"/>
              </a:spcBef>
              <a:tabLst>
                <a:tab pos="292100" algn="l"/>
                <a:tab pos="381000" algn="l"/>
                <a:tab pos="774700" algn="l"/>
                <a:tab pos="1181100" algn="l"/>
                <a:tab pos="1574800" algn="l"/>
                <a:tab pos="1968500" algn="l"/>
                <a:tab pos="2374900" algn="l"/>
                <a:tab pos="2768600" algn="l"/>
                <a:tab pos="3162300" algn="l"/>
                <a:tab pos="3568700" algn="l"/>
                <a:tab pos="3962400" algn="l"/>
                <a:tab pos="4356100" algn="l"/>
                <a:tab pos="4749800" algn="l"/>
                <a:tab pos="5156200" algn="l"/>
                <a:tab pos="5549900" algn="l"/>
                <a:tab pos="5943600" algn="l"/>
                <a:tab pos="6350000" algn="l"/>
                <a:tab pos="6743700" algn="l"/>
                <a:tab pos="7137400" algn="l"/>
                <a:tab pos="7543800" algn="l"/>
                <a:tab pos="7937500" algn="l"/>
              </a:tabLst>
              <a:defRPr sz="1392">
                <a:latin typeface="Courier"/>
                <a:ea typeface="Courier"/>
                <a:cs typeface="Courier"/>
                <a:sym typeface="Courier"/>
              </a:defRPr>
            </a:pPr>
            <a:r>
              <a:t>CC       A    D              CC A    D         CC or CT A+B  D+E       </a:t>
            </a:r>
          </a:p>
          <a:p>
            <a:pPr marL="294180" indent="-290037" defTabSz="397763">
              <a:spcBef>
                <a:spcPts val="600"/>
              </a:spcBef>
              <a:tabLst>
                <a:tab pos="292100" algn="l"/>
                <a:tab pos="381000" algn="l"/>
                <a:tab pos="774700" algn="l"/>
                <a:tab pos="1181100" algn="l"/>
                <a:tab pos="1574800" algn="l"/>
                <a:tab pos="1968500" algn="l"/>
                <a:tab pos="2374900" algn="l"/>
                <a:tab pos="2768600" algn="l"/>
                <a:tab pos="3162300" algn="l"/>
                <a:tab pos="3568700" algn="l"/>
                <a:tab pos="3962400" algn="l"/>
                <a:tab pos="4356100" algn="l"/>
                <a:tab pos="4749800" algn="l"/>
                <a:tab pos="5156200" algn="l"/>
                <a:tab pos="5549900" algn="l"/>
                <a:tab pos="5943600" algn="l"/>
                <a:tab pos="6350000" algn="l"/>
                <a:tab pos="6743700" algn="l"/>
                <a:tab pos="7137400" algn="l"/>
                <a:tab pos="7543800" algn="l"/>
                <a:tab pos="7937500" algn="l"/>
              </a:tabLst>
              <a:defRPr sz="1392">
                <a:latin typeface="Courier"/>
                <a:ea typeface="Courier"/>
                <a:cs typeface="Courier"/>
                <a:sym typeface="Courier"/>
              </a:defRPr>
            </a:pPr>
            <a:r>
              <a:t>CT       B    E        CT or TT B+C  E+F             TT C    F         </a:t>
            </a:r>
          </a:p>
          <a:p>
            <a:pPr marL="294180" indent="-290037" defTabSz="397763">
              <a:spcBef>
                <a:spcPts val="600"/>
              </a:spcBef>
              <a:tabLst>
                <a:tab pos="292100" algn="l"/>
                <a:tab pos="381000" algn="l"/>
                <a:tab pos="774700" algn="l"/>
                <a:tab pos="1181100" algn="l"/>
                <a:tab pos="1574800" algn="l"/>
                <a:tab pos="1968500" algn="l"/>
                <a:tab pos="2374900" algn="l"/>
                <a:tab pos="2768600" algn="l"/>
                <a:tab pos="3162300" algn="l"/>
                <a:tab pos="3568700" algn="l"/>
                <a:tab pos="3962400" algn="l"/>
                <a:tab pos="4356100" algn="l"/>
                <a:tab pos="4749800" algn="l"/>
                <a:tab pos="5156200" algn="l"/>
                <a:tab pos="5549900" algn="l"/>
                <a:tab pos="5943600" algn="l"/>
                <a:tab pos="6350000" algn="l"/>
                <a:tab pos="6743700" algn="l"/>
                <a:tab pos="7137400" algn="l"/>
                <a:tab pos="7543800" algn="l"/>
                <a:tab pos="7937500" algn="l"/>
              </a:tabLst>
              <a:defRPr sz="1392">
                <a:latin typeface="Courier"/>
                <a:ea typeface="Courier"/>
                <a:cs typeface="Courier"/>
                <a:sym typeface="Courier"/>
              </a:defRPr>
            </a:pPr>
            <a:r>
              <a:t>TT			     C	 F				</a:t>
            </a:r>
          </a:p>
          <a:p>
            <a:pPr marL="294180" indent="-290037" defTabSz="397763">
              <a:spcBef>
                <a:spcPts val="600"/>
              </a:spcBef>
              <a:tabLst>
                <a:tab pos="292100" algn="l"/>
                <a:tab pos="381000" algn="l"/>
                <a:tab pos="774700" algn="l"/>
                <a:tab pos="1181100" algn="l"/>
                <a:tab pos="1574800" algn="l"/>
                <a:tab pos="1968500" algn="l"/>
                <a:tab pos="2374900" algn="l"/>
                <a:tab pos="2768600" algn="l"/>
                <a:tab pos="3162300" algn="l"/>
                <a:tab pos="3568700" algn="l"/>
                <a:tab pos="3962400" algn="l"/>
                <a:tab pos="4356100" algn="l"/>
                <a:tab pos="4749800" algn="l"/>
                <a:tab pos="5156200" algn="l"/>
                <a:tab pos="5549900" algn="l"/>
                <a:tab pos="5943600" algn="l"/>
                <a:tab pos="6350000" algn="l"/>
                <a:tab pos="6743700" algn="l"/>
                <a:tab pos="7137400" algn="l"/>
                <a:tab pos="7543800" algn="l"/>
                <a:tab pos="7937500" algn="l"/>
              </a:tabLst>
              <a:defRPr sz="1392">
                <a:latin typeface="Courier"/>
                <a:ea typeface="Courier"/>
                <a:cs typeface="Courier"/>
                <a:sym typeface="Courier"/>
              </a:defRPr>
            </a:pPr>
            <a:r>
              <a:t>~chi_sq(2df)                   ~chi_sq(1df)           ~chi_sq(1df)      </a:t>
            </a:r>
          </a:p>
          <a:p>
            <a:pPr marL="294180" indent="-290037" defTabSz="397763">
              <a:spcBef>
                <a:spcPts val="600"/>
              </a:spcBef>
              <a:tabLst>
                <a:tab pos="292100" algn="l"/>
                <a:tab pos="381000" algn="l"/>
                <a:tab pos="774700" algn="l"/>
                <a:tab pos="1181100" algn="l"/>
                <a:tab pos="1574800" algn="l"/>
                <a:tab pos="1968500" algn="l"/>
                <a:tab pos="2374900" algn="l"/>
                <a:tab pos="2768600" algn="l"/>
                <a:tab pos="3162300" algn="l"/>
                <a:tab pos="3568700" algn="l"/>
                <a:tab pos="3962400" algn="l"/>
                <a:tab pos="4356100" algn="l"/>
                <a:tab pos="4749800" algn="l"/>
                <a:tab pos="5156200" algn="l"/>
                <a:tab pos="5549900" algn="l"/>
                <a:tab pos="5943600" algn="l"/>
                <a:tab pos="6350000" algn="l"/>
                <a:tab pos="6743700" algn="l"/>
                <a:tab pos="7137400" algn="l"/>
                <a:tab pos="7543800" algn="l"/>
                <a:tab pos="7937500" algn="l"/>
              </a:tabLst>
              <a:defRPr sz="1392">
                <a:latin typeface="Courier"/>
                <a:ea typeface="Courier"/>
                <a:cs typeface="Courier"/>
                <a:sym typeface="Courier"/>
              </a:defRPr>
            </a:pPr>
          </a:p>
          <a:p>
            <a:pPr marL="294180" indent="-290037" defTabSz="397763">
              <a:spcBef>
                <a:spcPts val="600"/>
              </a:spcBef>
              <a:tabLst>
                <a:tab pos="292100" algn="l"/>
                <a:tab pos="381000" algn="l"/>
                <a:tab pos="774700" algn="l"/>
                <a:tab pos="1181100" algn="l"/>
                <a:tab pos="1574800" algn="l"/>
                <a:tab pos="1968500" algn="l"/>
                <a:tab pos="2374900" algn="l"/>
                <a:tab pos="2768600" algn="l"/>
                <a:tab pos="3162300" algn="l"/>
                <a:tab pos="3568700" algn="l"/>
                <a:tab pos="3962400" algn="l"/>
                <a:tab pos="4356100" algn="l"/>
                <a:tab pos="4749800" algn="l"/>
                <a:tab pos="5156200" algn="l"/>
                <a:tab pos="5549900" algn="l"/>
                <a:tab pos="5943600" algn="l"/>
                <a:tab pos="6350000" algn="l"/>
                <a:tab pos="6743700" algn="l"/>
                <a:tab pos="7137400" algn="l"/>
                <a:tab pos="7543800" algn="l"/>
                <a:tab pos="7937500" algn="l"/>
              </a:tabLst>
              <a:defRPr sz="1392">
                <a:latin typeface="Courier"/>
                <a:ea typeface="Courier"/>
                <a:cs typeface="Courier"/>
                <a:sym typeface="Courier"/>
              </a:defRPr>
            </a:pPr>
          </a:p>
          <a:p>
            <a:pPr marL="294180" indent="-290037" defTabSz="397763">
              <a:spcBef>
                <a:spcPts val="600"/>
              </a:spcBef>
              <a:tabLst>
                <a:tab pos="292100" algn="l"/>
                <a:tab pos="381000" algn="l"/>
                <a:tab pos="774700" algn="l"/>
                <a:tab pos="1181100" algn="l"/>
                <a:tab pos="1574800" algn="l"/>
                <a:tab pos="1968500" algn="l"/>
                <a:tab pos="2374900" algn="l"/>
                <a:tab pos="2768600" algn="l"/>
                <a:tab pos="3162300" algn="l"/>
                <a:tab pos="3568700" algn="l"/>
                <a:tab pos="3962400" algn="l"/>
                <a:tab pos="4356100" algn="l"/>
                <a:tab pos="4749800" algn="l"/>
                <a:tab pos="5156200" algn="l"/>
                <a:tab pos="5549900" algn="l"/>
                <a:tab pos="5943600" algn="l"/>
                <a:tab pos="6350000" algn="l"/>
                <a:tab pos="6743700" algn="l"/>
                <a:tab pos="7137400" algn="l"/>
                <a:tab pos="7543800" algn="l"/>
                <a:tab pos="7937500" algn="l"/>
              </a:tabLst>
              <a:defRPr sz="1392">
                <a:latin typeface="Courier"/>
                <a:ea typeface="Courier"/>
                <a:cs typeface="Courier"/>
                <a:sym typeface="Courier"/>
              </a:defRPr>
            </a:pPr>
          </a:p>
          <a:p>
            <a:pPr marL="294180" indent="-290037" defTabSz="397763">
              <a:spcBef>
                <a:spcPts val="600"/>
              </a:spcBef>
              <a:tabLst>
                <a:tab pos="292100" algn="l"/>
                <a:tab pos="381000" algn="l"/>
                <a:tab pos="774700" algn="l"/>
                <a:tab pos="1181100" algn="l"/>
                <a:tab pos="1574800" algn="l"/>
                <a:tab pos="1968500" algn="l"/>
                <a:tab pos="2374900" algn="l"/>
                <a:tab pos="2768600" algn="l"/>
                <a:tab pos="3162300" algn="l"/>
                <a:tab pos="3568700" algn="l"/>
                <a:tab pos="3962400" algn="l"/>
                <a:tab pos="4356100" algn="l"/>
                <a:tab pos="4749800" algn="l"/>
                <a:tab pos="5156200" algn="l"/>
                <a:tab pos="5549900" algn="l"/>
                <a:tab pos="5943600" algn="l"/>
                <a:tab pos="6350000" algn="l"/>
                <a:tab pos="6743700" algn="l"/>
                <a:tab pos="7137400" algn="l"/>
                <a:tab pos="7543800" algn="l"/>
                <a:tab pos="7937500" algn="l"/>
              </a:tabLst>
              <a:defRPr sz="1392">
                <a:latin typeface="Courier"/>
                <a:ea typeface="Courier"/>
                <a:cs typeface="Courier"/>
                <a:sym typeface="Courier"/>
              </a:defRPr>
            </a:pPr>
          </a:p>
          <a:p>
            <a:pPr marL="294180" indent="-290037" defTabSz="397763">
              <a:spcBef>
                <a:spcPts val="600"/>
              </a:spcBef>
              <a:tabLst>
                <a:tab pos="292100" algn="l"/>
                <a:tab pos="381000" algn="l"/>
                <a:tab pos="774700" algn="l"/>
                <a:tab pos="1181100" algn="l"/>
                <a:tab pos="1574800" algn="l"/>
                <a:tab pos="1968500" algn="l"/>
                <a:tab pos="2374900" algn="l"/>
                <a:tab pos="2768600" algn="l"/>
                <a:tab pos="3162300" algn="l"/>
                <a:tab pos="3568700" algn="l"/>
                <a:tab pos="3962400" algn="l"/>
                <a:tab pos="4356100" algn="l"/>
                <a:tab pos="4749800" algn="l"/>
                <a:tab pos="5156200" algn="l"/>
                <a:tab pos="5549900" algn="l"/>
                <a:tab pos="5943600" algn="l"/>
                <a:tab pos="6350000" algn="l"/>
                <a:tab pos="6743700" algn="l"/>
                <a:tab pos="7137400" algn="l"/>
                <a:tab pos="7543800" algn="l"/>
                <a:tab pos="7937500" algn="l"/>
              </a:tabLst>
              <a:defRPr sz="1392">
                <a:latin typeface="Courier"/>
                <a:ea typeface="Courier"/>
                <a:cs typeface="Courier"/>
                <a:sym typeface="Courier"/>
              </a:defRPr>
            </a:pPr>
            <a:r>
              <a:t>Genotype Case Control           Case Control            Case Control     </a:t>
            </a:r>
          </a:p>
          <a:p>
            <a:pPr marL="294180" indent="-290037" defTabSz="397763">
              <a:spcBef>
                <a:spcPts val="600"/>
              </a:spcBef>
              <a:tabLst>
                <a:tab pos="292100" algn="l"/>
                <a:tab pos="381000" algn="l"/>
                <a:tab pos="774700" algn="l"/>
                <a:tab pos="1181100" algn="l"/>
                <a:tab pos="1574800" algn="l"/>
                <a:tab pos="1968500" algn="l"/>
                <a:tab pos="2374900" algn="l"/>
                <a:tab pos="2768600" algn="l"/>
                <a:tab pos="3162300" algn="l"/>
                <a:tab pos="3568700" algn="l"/>
                <a:tab pos="3962400" algn="l"/>
                <a:tab pos="4356100" algn="l"/>
                <a:tab pos="4749800" algn="l"/>
                <a:tab pos="5156200" algn="l"/>
                <a:tab pos="5549900" algn="l"/>
                <a:tab pos="5943600" algn="l"/>
                <a:tab pos="6350000" algn="l"/>
                <a:tab pos="6743700" algn="l"/>
                <a:tab pos="7137400" algn="l"/>
                <a:tab pos="7543800" algn="l"/>
                <a:tab pos="7937500" algn="l"/>
              </a:tabLst>
              <a:defRPr sz="1392">
                <a:latin typeface="Courier"/>
                <a:ea typeface="Courier"/>
                <a:cs typeface="Courier"/>
                <a:sym typeface="Courier"/>
              </a:defRPr>
            </a:pPr>
            <a:r>
              <a:t>CC       20    5              CC 20    5         CC or CT 30 15        </a:t>
            </a:r>
          </a:p>
          <a:p>
            <a:pPr marL="294180" indent="-290037" defTabSz="397763">
              <a:spcBef>
                <a:spcPts val="600"/>
              </a:spcBef>
              <a:tabLst>
                <a:tab pos="292100" algn="l"/>
                <a:tab pos="381000" algn="l"/>
                <a:tab pos="774700" algn="l"/>
                <a:tab pos="1181100" algn="l"/>
                <a:tab pos="1574800" algn="l"/>
                <a:tab pos="1968500" algn="l"/>
                <a:tab pos="2374900" algn="l"/>
                <a:tab pos="2768600" algn="l"/>
                <a:tab pos="3162300" algn="l"/>
                <a:tab pos="3568700" algn="l"/>
                <a:tab pos="3962400" algn="l"/>
                <a:tab pos="4356100" algn="l"/>
                <a:tab pos="4749800" algn="l"/>
                <a:tab pos="5156200" algn="l"/>
                <a:tab pos="5549900" algn="l"/>
                <a:tab pos="5943600" algn="l"/>
                <a:tab pos="6350000" algn="l"/>
                <a:tab pos="6743700" algn="l"/>
                <a:tab pos="7137400" algn="l"/>
                <a:tab pos="7543800" algn="l"/>
                <a:tab pos="7937500" algn="l"/>
              </a:tabLst>
              <a:defRPr sz="1392">
                <a:latin typeface="Courier"/>
                <a:ea typeface="Courier"/>
                <a:cs typeface="Courier"/>
                <a:sym typeface="Courier"/>
              </a:defRPr>
            </a:pPr>
            <a:r>
              <a:t>CT       10    10       CT or TT 15   25               TT 5  15        </a:t>
            </a:r>
          </a:p>
          <a:p>
            <a:pPr marL="294180" indent="-290037" defTabSz="397763">
              <a:spcBef>
                <a:spcPts val="600"/>
              </a:spcBef>
              <a:tabLst>
                <a:tab pos="292100" algn="l"/>
                <a:tab pos="381000" algn="l"/>
                <a:tab pos="774700" algn="l"/>
                <a:tab pos="1181100" algn="l"/>
                <a:tab pos="1574800" algn="l"/>
                <a:tab pos="1968500" algn="l"/>
                <a:tab pos="2374900" algn="l"/>
                <a:tab pos="2768600" algn="l"/>
                <a:tab pos="3162300" algn="l"/>
                <a:tab pos="3568700" algn="l"/>
                <a:tab pos="3962400" algn="l"/>
                <a:tab pos="4356100" algn="l"/>
                <a:tab pos="4749800" algn="l"/>
                <a:tab pos="5156200" algn="l"/>
                <a:tab pos="5549900" algn="l"/>
                <a:tab pos="5943600" algn="l"/>
                <a:tab pos="6350000" algn="l"/>
                <a:tab pos="6743700" algn="l"/>
                <a:tab pos="7137400" algn="l"/>
                <a:tab pos="7543800" algn="l"/>
                <a:tab pos="7937500" algn="l"/>
              </a:tabLst>
              <a:defRPr sz="1392">
                <a:latin typeface="Courier"/>
                <a:ea typeface="Courier"/>
                <a:cs typeface="Courier"/>
                <a:sym typeface="Courier"/>
              </a:defRPr>
            </a:pPr>
            <a:r>
              <a:t>TT        5    15</a:t>
            </a:r>
          </a:p>
          <a:p>
            <a:pPr marL="294180" indent="-290037" defTabSz="397763">
              <a:spcBef>
                <a:spcPts val="600"/>
              </a:spcBef>
              <a:tabLst>
                <a:tab pos="292100" algn="l"/>
                <a:tab pos="381000" algn="l"/>
                <a:tab pos="774700" algn="l"/>
                <a:tab pos="1181100" algn="l"/>
                <a:tab pos="1574800" algn="l"/>
                <a:tab pos="1968500" algn="l"/>
                <a:tab pos="2374900" algn="l"/>
                <a:tab pos="2768600" algn="l"/>
                <a:tab pos="3162300" algn="l"/>
                <a:tab pos="3568700" algn="l"/>
                <a:tab pos="3962400" algn="l"/>
                <a:tab pos="4356100" algn="l"/>
                <a:tab pos="4749800" algn="l"/>
                <a:tab pos="5156200" algn="l"/>
                <a:tab pos="5549900" algn="l"/>
                <a:tab pos="5943600" algn="l"/>
                <a:tab pos="6350000" algn="l"/>
                <a:tab pos="6743700" algn="l"/>
                <a:tab pos="7137400" algn="l"/>
                <a:tab pos="7543800" algn="l"/>
                <a:tab pos="7937500" algn="l"/>
              </a:tabLst>
              <a:defRPr sz="1392">
                <a:latin typeface="Courier"/>
                <a:ea typeface="Courier"/>
                <a:cs typeface="Courier"/>
                <a:sym typeface="Courier"/>
              </a:defRPr>
            </a:pPr>
            <a:r>
              <a:t>         P=0.0011              P=0.0020                 P=0.0045       </a:t>
            </a:r>
          </a:p>
        </p:txBody>
      </p:sp>
      <p:sp>
        <p:nvSpPr>
          <p:cNvPr id="311" name="TextBox 3"/>
          <p:cNvSpPr txBox="1"/>
          <p:nvPr/>
        </p:nvSpPr>
        <p:spPr>
          <a:xfrm>
            <a:off x="1302764" y="4038600"/>
            <a:ext cx="6889811" cy="609883"/>
          </a:xfrm>
          <a:prstGeom prst="rect">
            <a:avLst/>
          </a:prstGeom>
          <a:solidFill>
            <a:schemeClr val="accent3">
              <a:lumOff val="44000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3600"/>
            </a:lvl1pPr>
          </a:lstStyle>
          <a:p>
            <a:pPr/>
            <a:r>
              <a:t>What model should we use here?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11" grpId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Rectangle 2"/>
          <p:cNvSpPr txBox="1"/>
          <p:nvPr>
            <p:ph type="title"/>
          </p:nvPr>
        </p:nvSpPr>
        <p:spPr>
          <a:xfrm>
            <a:off x="457200" y="76200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pPr/>
            <a:r>
              <a:t>Genetic Model</a:t>
            </a:r>
          </a:p>
        </p:txBody>
      </p:sp>
      <p:sp>
        <p:nvSpPr>
          <p:cNvPr id="314" name="Rectangle 3"/>
          <p:cNvSpPr txBox="1"/>
          <p:nvPr>
            <p:ph type="body" idx="1"/>
          </p:nvPr>
        </p:nvSpPr>
        <p:spPr>
          <a:xfrm>
            <a:off x="623736" y="1219200"/>
            <a:ext cx="8229601" cy="509905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  <a:defRPr sz="2400"/>
            </a:pPr>
            <a:r>
              <a:t>If genetic model known: </a:t>
            </a:r>
          </a:p>
          <a:p>
            <a:pPr lvl="1" marL="285750" indent="171450">
              <a:lnSpc>
                <a:spcPct val="80000"/>
              </a:lnSpc>
              <a:spcBef>
                <a:spcPts val="700"/>
              </a:spcBef>
              <a:defRPr sz="2400"/>
            </a:pPr>
            <a:r>
              <a:t>Collapse genotypes into 2x2 table, 1 d.f. test </a:t>
            </a:r>
            <a:endParaRPr sz="2800"/>
          </a:p>
          <a:p>
            <a:pPr lvl="1" marL="285750" indent="171450">
              <a:lnSpc>
                <a:spcPct val="80000"/>
              </a:lnSpc>
              <a:spcBef>
                <a:spcPts val="700"/>
              </a:spcBef>
              <a:defRPr sz="2400"/>
            </a:pPr>
            <a:r>
              <a:t>Or trend test for log additive</a:t>
            </a:r>
            <a:endParaRPr sz="2800"/>
          </a:p>
          <a:p>
            <a:pPr lvl="1" marL="285750" indent="171450">
              <a:lnSpc>
                <a:spcPct val="80000"/>
              </a:lnSpc>
              <a:spcBef>
                <a:spcPts val="700"/>
              </a:spcBef>
              <a:defRPr sz="2400"/>
            </a:pPr>
            <a:r>
              <a:t>Use logistic regression: coding; covariates, odds ratios</a:t>
            </a:r>
            <a:endParaRPr sz="2800"/>
          </a:p>
          <a:p>
            <a:pPr>
              <a:lnSpc>
                <a:spcPct val="80000"/>
              </a:lnSpc>
              <a:defRPr sz="2400"/>
            </a:pPr>
          </a:p>
          <a:p>
            <a:pPr marL="0" indent="0">
              <a:lnSpc>
                <a:spcPct val="80000"/>
              </a:lnSpc>
              <a:defRPr sz="2400"/>
            </a:pPr>
            <a:r>
              <a:t>If genetic model unknown? </a:t>
            </a:r>
            <a:endParaRPr i="1"/>
          </a:p>
          <a:p>
            <a:pPr>
              <a:lnSpc>
                <a:spcPct val="80000"/>
              </a:lnSpc>
              <a:defRPr sz="2400"/>
            </a:pPr>
            <a:r>
              <a:t>Log-additive is default. Why?</a:t>
            </a:r>
          </a:p>
          <a:p>
            <a:pPr>
              <a:lnSpc>
                <a:spcPct val="80000"/>
              </a:lnSpc>
              <a:defRPr sz="2400"/>
            </a:pPr>
          </a:p>
          <a:p>
            <a:pPr>
              <a:lnSpc>
                <a:spcPct val="80000"/>
              </a:lnSpc>
              <a:defRPr sz="2400"/>
            </a:pPr>
            <a:r>
              <a:t>Could use all three models (dom, rec, log additive).</a:t>
            </a:r>
          </a:p>
          <a:p>
            <a:pPr>
              <a:lnSpc>
                <a:spcPct val="80000"/>
              </a:lnSpc>
              <a:defRPr sz="2400"/>
            </a:pPr>
            <a:r>
              <a:t>Compare fit with the co-dominant (2d.f.) model (LR test). </a:t>
            </a:r>
          </a:p>
          <a:p>
            <a:pPr>
              <a:lnSpc>
                <a:spcPct val="80000"/>
              </a:lnSpc>
              <a:defRPr sz="2400"/>
            </a:pPr>
            <a:r>
              <a:t>Can’t use LR test to compare models since not nested.</a:t>
            </a:r>
          </a:p>
          <a:p>
            <a:pPr>
              <a:lnSpc>
                <a:spcPct val="80000"/>
              </a:lnSpc>
              <a:defRPr sz="2400"/>
            </a:pPr>
            <a:r>
              <a:t>Model with best fit and smallest P is best?</a:t>
            </a:r>
          </a:p>
          <a:p>
            <a:pPr>
              <a:lnSpc>
                <a:spcPct val="80000"/>
              </a:lnSpc>
              <a:defRPr sz="2400"/>
            </a:pPr>
            <a:r>
              <a:t>Use permutation test (MAX test). 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3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" fill="hold"/>
                                        <p:tgtEl>
                                          <p:spTgt spid="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" fill="hold"/>
                                        <p:tgtEl>
                                          <p:spTgt spid="3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3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3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6" fill="hold"/>
                                        <p:tgtEl>
                                          <p:spTgt spid="3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31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314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" name="Text Box 1"/>
          <p:cNvSpPr txBox="1"/>
          <p:nvPr/>
        </p:nvSpPr>
        <p:spPr>
          <a:xfrm>
            <a:off x="457200" y="217420"/>
            <a:ext cx="8229600" cy="7081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400"/>
            </a:lvl1pPr>
          </a:lstStyle>
          <a:p>
            <a:pPr/>
            <a:r>
              <a:t>Overview</a:t>
            </a:r>
          </a:p>
        </p:txBody>
      </p:sp>
      <p:sp>
        <p:nvSpPr>
          <p:cNvPr id="317" name="Text Box 2"/>
          <p:cNvSpPr txBox="1"/>
          <p:nvPr/>
        </p:nvSpPr>
        <p:spPr>
          <a:xfrm>
            <a:off x="457200" y="1371600"/>
            <a:ext cx="8229600" cy="22625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E6E6E6"/>
                </a:solidFill>
              </a:defRPr>
            </a:pPr>
            <a:r>
              <a:t>1. Association Studies</a:t>
            </a:r>
          </a:p>
          <a:p>
            <a:pPr>
              <a:spcBef>
                <a:spcPts val="8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E6E6E6"/>
                </a:solidFill>
              </a:defRPr>
            </a:pPr>
            <a:r>
              <a:t>2. Association Analysis </a:t>
            </a:r>
          </a:p>
          <a:p>
            <a:pPr>
              <a:spcBef>
                <a:spcPts val="8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/>
            </a:pPr>
            <a:r>
              <a:t>3. Candidate Gene Studies</a:t>
            </a:r>
          </a:p>
          <a:p>
            <a:pPr>
              <a:spcBef>
                <a:spcPts val="8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/>
            </a:pPr>
            <a:r>
              <a:t>4. Statistical Power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Text Box 1"/>
          <p:cNvSpPr txBox="1"/>
          <p:nvPr/>
        </p:nvSpPr>
        <p:spPr>
          <a:xfrm>
            <a:off x="457200" y="217420"/>
            <a:ext cx="8229600" cy="7081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400"/>
            </a:lvl1pPr>
          </a:lstStyle>
          <a:p>
            <a:pPr/>
            <a:r>
              <a:t>Overview</a:t>
            </a:r>
          </a:p>
        </p:txBody>
      </p:sp>
      <p:sp>
        <p:nvSpPr>
          <p:cNvPr id="181" name="Text Box 2"/>
          <p:cNvSpPr txBox="1"/>
          <p:nvPr/>
        </p:nvSpPr>
        <p:spPr>
          <a:xfrm>
            <a:off x="457200" y="1371600"/>
            <a:ext cx="8229600" cy="22625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/>
            </a:pPr>
            <a:r>
              <a:t>1. Association Studies</a:t>
            </a:r>
          </a:p>
          <a:p>
            <a:pPr>
              <a:spcBef>
                <a:spcPts val="8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/>
            </a:pPr>
            <a:r>
              <a:t>2. Association Analysis </a:t>
            </a:r>
          </a:p>
          <a:p>
            <a:pPr>
              <a:spcBef>
                <a:spcPts val="8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/>
            </a:pPr>
            <a:r>
              <a:t>3. Candidate Gene Studies</a:t>
            </a:r>
          </a:p>
          <a:p>
            <a:pPr>
              <a:spcBef>
                <a:spcPts val="8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/>
            </a:pPr>
            <a:r>
              <a:t>4. Statistical Power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Text Box 1"/>
          <p:cNvSpPr txBox="1"/>
          <p:nvPr/>
        </p:nvSpPr>
        <p:spPr>
          <a:xfrm>
            <a:off x="381000" y="362639"/>
            <a:ext cx="8305800" cy="6463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000"/>
            </a:lvl1pPr>
          </a:lstStyle>
          <a:p>
            <a:pPr/>
            <a:r>
              <a:t>3. Candidate Gene Studies</a:t>
            </a:r>
          </a:p>
        </p:txBody>
      </p:sp>
      <p:sp>
        <p:nvSpPr>
          <p:cNvPr id="320" name="Rectangle 2"/>
          <p:cNvSpPr txBox="1"/>
          <p:nvPr/>
        </p:nvSpPr>
        <p:spPr>
          <a:xfrm>
            <a:off x="381000" y="1254416"/>
            <a:ext cx="8610600" cy="25203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 anchor="ctr">
            <a:spAutoFit/>
          </a:bodyPr>
          <a:lstStyle/>
          <a:p>
            <a:pPr>
              <a:buClr>
                <a:srgbClr val="000000"/>
              </a:buClr>
              <a:buSzPct val="100000"/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/>
            </a:pPr>
            <a:r>
              <a:t> Selection of candidates</a:t>
            </a:r>
            <a:br/>
            <a:r>
              <a:t>    Known regions?</a:t>
            </a:r>
            <a:br/>
            <a:r>
              <a:t>    Biological support?</a:t>
            </a:r>
            <a:br/>
            <a:br/>
            <a:r>
              <a:t>“I am interested in a candidate gene and have samples ready to study. What SNPs do I genotype?”</a:t>
            </a:r>
          </a:p>
        </p:txBody>
      </p:sp>
      <p:pic>
        <p:nvPicPr>
          <p:cNvPr id="321" name="Picture 3" descr="Picture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819400" y="4343400"/>
            <a:ext cx="5334000" cy="2286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Text Box 1"/>
          <p:cNvSpPr txBox="1"/>
          <p:nvPr/>
        </p:nvSpPr>
        <p:spPr>
          <a:xfrm>
            <a:off x="381000" y="362639"/>
            <a:ext cx="8763000" cy="6463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000"/>
            </a:lvl1pPr>
          </a:lstStyle>
          <a:p>
            <a:pPr/>
            <a:r>
              <a:t>Candidate Genes: Where do I Start?</a:t>
            </a:r>
          </a:p>
        </p:txBody>
      </p:sp>
      <p:sp>
        <p:nvSpPr>
          <p:cNvPr id="324" name="Rectangle 2"/>
          <p:cNvSpPr txBox="1"/>
          <p:nvPr/>
        </p:nvSpPr>
        <p:spPr>
          <a:xfrm>
            <a:off x="381000" y="1763712"/>
            <a:ext cx="8458200" cy="56699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>
            <a:spAutoFit/>
          </a:bodyPr>
          <a:lstStyle/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/>
            </a:pPr>
            <a:r>
              <a:t>1. Location: </a:t>
            </a:r>
            <a:endParaRPr sz="3200"/>
          </a:p>
          <a:p>
            <a:pPr lvl="1" marL="1200150" indent="-457200">
              <a:buSzPct val="100000"/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/>
            </a:pPr>
            <a:r>
              <a:t>What chromosome? What position on the chr?</a:t>
            </a:r>
            <a:endParaRPr sz="2800"/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/>
            </a:pPr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/>
            </a:pPr>
            <a:r>
              <a:t>2. Exons/UTR:</a:t>
            </a:r>
            <a:endParaRPr sz="3200"/>
          </a:p>
          <a:p>
            <a:pPr lvl="1" marL="1200150" indent="-457200">
              <a:buSzPct val="100000"/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/>
            </a:pPr>
            <a:r>
              <a:t>How many exons? UTR regions?</a:t>
            </a:r>
            <a:endParaRPr sz="2800"/>
          </a:p>
          <a:p>
            <a:pPr marL="457200" indent="-457200">
              <a:buSzPct val="100000"/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/>
            </a:pPr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/>
            </a:pPr>
            <a:r>
              <a:t>3. Size of gene? </a:t>
            </a:r>
            <a:endParaRPr sz="3200"/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/>
            </a:pPr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/>
            </a:pPr>
            <a:r>
              <a:t>Use UCSC genome browser: </a:t>
            </a:r>
            <a:r>
              <a:rPr u="sng">
                <a:solidFill>
                  <a:srgbClr val="CCCCFF"/>
                </a:solidFill>
                <a:uFill>
                  <a:solidFill>
                    <a:srgbClr val="CCCCFF"/>
                  </a:solidFill>
                </a:uFill>
                <a:hlinkClick r:id="rId2" invalidUrl="" action="" tgtFrame="" tooltip="" history="1" highlightClick="0" endSnd="0"/>
              </a:rPr>
              <a:t>https://genome.ucsc.edu/</a:t>
            </a:r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/>
            </a:pPr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/>
            </a:pPr>
          </a:p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chemeClr val="accent3">
                    <a:lumOff val="44000"/>
                  </a:schemeClr>
                </a:solidFill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Rectangle 1"/>
          <p:cNvSpPr txBox="1"/>
          <p:nvPr/>
        </p:nvSpPr>
        <p:spPr>
          <a:xfrm>
            <a:off x="533400" y="1683684"/>
            <a:ext cx="8458200" cy="50222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>
            <a:spAutoFit/>
          </a:bodyPr>
          <a:lstStyle/>
          <a:p>
            <a:pPr marL="342900" indent="-342900">
              <a:buClr>
                <a:srgbClr val="000000"/>
              </a:buClr>
              <a:buSzPct val="100000"/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2400"/>
            </a:pPr>
            <a:r>
              <a:t>Validation</a:t>
            </a:r>
          </a:p>
          <a:p>
            <a:pPr lvl="1" marL="1085850" indent="-342900">
              <a:buClr>
                <a:srgbClr val="000000"/>
              </a:buClr>
              <a:buSzPct val="100000"/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/>
            </a:pPr>
            <a:r>
              <a:t>What is the quality of the SNPs?</a:t>
            </a:r>
            <a:endParaRPr sz="2800"/>
          </a:p>
          <a:p>
            <a:pPr marL="342900" indent="-342900">
              <a:buSzPct val="100000"/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/>
            </a:pPr>
          </a:p>
          <a:p>
            <a:pPr marL="342900" indent="-342900">
              <a:buClr>
                <a:srgbClr val="000000"/>
              </a:buClr>
              <a:buSzPct val="100000"/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2400"/>
            </a:pPr>
            <a:r>
              <a:t>Informativity</a:t>
            </a:r>
          </a:p>
          <a:p>
            <a:pPr lvl="1" marL="1085850" indent="-342900">
              <a:buClr>
                <a:srgbClr val="000000"/>
              </a:buClr>
              <a:buSzPct val="100000"/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/>
            </a:pPr>
            <a:r>
              <a:t>Are these SNPs informative in my population? </a:t>
            </a:r>
            <a:endParaRPr sz="2800"/>
          </a:p>
          <a:p>
            <a:pPr lvl="1" marL="1085850" indent="-342900">
              <a:buClr>
                <a:srgbClr val="000000"/>
              </a:buClr>
              <a:buSzPct val="100000"/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/>
            </a:pPr>
            <a:r>
              <a:t>How common are they? Location?</a:t>
            </a:r>
            <a:endParaRPr sz="2800"/>
          </a:p>
          <a:p>
            <a:pPr marL="342900" indent="-342900">
              <a:buSzPct val="100000"/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/>
            </a:pPr>
          </a:p>
          <a:p>
            <a:pPr marL="342900" indent="-342900">
              <a:buClr>
                <a:srgbClr val="000000"/>
              </a:buClr>
              <a:buSzPct val="100000"/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2400"/>
            </a:pPr>
            <a:r>
              <a:t>Potentially Functional</a:t>
            </a:r>
            <a:endParaRPr sz="3200"/>
          </a:p>
          <a:p>
            <a:pPr lvl="1" marL="1085850" indent="-342900">
              <a:buClr>
                <a:srgbClr val="000000"/>
              </a:buClr>
              <a:buSzPct val="100000"/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/>
            </a:pPr>
            <a:r>
              <a:t>Do these SNPs have a potential biological impact? </a:t>
            </a:r>
            <a:endParaRPr sz="2800"/>
          </a:p>
          <a:p>
            <a:pPr lvl="1" marL="1085850" indent="-342900">
              <a:buClr>
                <a:srgbClr val="000000"/>
              </a:buClr>
              <a:buSzPct val="100000"/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/>
            </a:pPr>
            <a:r>
              <a:t>Missense variants?</a:t>
            </a:r>
            <a:endParaRPr sz="2800"/>
          </a:p>
          <a:p>
            <a:pPr marL="342900" indent="-342900">
              <a:buSzPct val="100000"/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/>
            </a:pPr>
          </a:p>
          <a:p>
            <a:pPr marL="342900" indent="-342900">
              <a:buClr>
                <a:srgbClr val="000000"/>
              </a:buClr>
              <a:buSzPct val="100000"/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2400"/>
            </a:pPr>
            <a:r>
              <a:t>Previously Associated</a:t>
            </a:r>
            <a:endParaRPr sz="3200"/>
          </a:p>
          <a:p>
            <a:pPr lvl="1" marL="1085850" indent="-342900">
              <a:buClr>
                <a:srgbClr val="000000"/>
              </a:buClr>
              <a:buSzPct val="100000"/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/>
            </a:pPr>
            <a:r>
              <a:t>Have previous studies found SNPs in the candidate gene associated with the outcome?</a:t>
            </a:r>
            <a:endParaRPr sz="2800"/>
          </a:p>
        </p:txBody>
      </p:sp>
      <p:sp>
        <p:nvSpPr>
          <p:cNvPr id="327" name="Rectangle 2"/>
          <p:cNvSpPr txBox="1"/>
          <p:nvPr/>
        </p:nvSpPr>
        <p:spPr>
          <a:xfrm>
            <a:off x="304800" y="266309"/>
            <a:ext cx="8382000" cy="12199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 anchor="ctr">
            <a:spAutoFit/>
          </a:bodyPr>
          <a:lstStyle/>
          <a:p>
            <a: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000"/>
            </a:pPr>
            <a:r>
              <a:t>Selecting SNPs to Genotype:</a:t>
            </a:r>
            <a:endParaRPr sz="3200"/>
          </a:p>
          <a:p>
            <a: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000"/>
            </a:pPr>
            <a:r>
              <a:t>Things to Consider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Text Box 1"/>
          <p:cNvSpPr txBox="1"/>
          <p:nvPr/>
        </p:nvSpPr>
        <p:spPr>
          <a:xfrm>
            <a:off x="76200" y="211033"/>
            <a:ext cx="8839200" cy="6463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000"/>
            </a:lvl1pPr>
          </a:lstStyle>
          <a:p>
            <a:pPr/>
            <a:r>
              <a:t>If Too Many SNPs: Use TagSNPs</a:t>
            </a:r>
          </a:p>
        </p:txBody>
      </p:sp>
      <p:sp>
        <p:nvSpPr>
          <p:cNvPr id="330" name="Rectangle 3"/>
          <p:cNvSpPr txBox="1"/>
          <p:nvPr/>
        </p:nvSpPr>
        <p:spPr>
          <a:xfrm>
            <a:off x="533400" y="6040351"/>
            <a:ext cx="8153400" cy="1008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>
            <a:spAutoFit/>
          </a:bodyPr>
          <a:lstStyle>
            <a:lvl1pPr>
              <a:buClr>
                <a:srgbClr val="000000"/>
              </a:buClr>
              <a:buSzPct val="100000"/>
              <a:buChar char="▪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2800">
                <a:latin typeface="Franklin Gothic Medium"/>
                <a:ea typeface="Franklin Gothic Medium"/>
                <a:cs typeface="Franklin Gothic Medium"/>
                <a:sym typeface="Franklin Gothic Medium"/>
              </a:defRPr>
            </a:lvl1pPr>
          </a:lstStyle>
          <a:p>
            <a:pPr/>
            <a:r>
              <a:t> SNPs are correlated (aka LD)</a:t>
            </a:r>
            <a:endParaRPr sz="3200"/>
          </a:p>
        </p:txBody>
      </p:sp>
      <p:sp>
        <p:nvSpPr>
          <p:cNvPr id="331" name="Rectangle 4"/>
          <p:cNvSpPr txBox="1"/>
          <p:nvPr/>
        </p:nvSpPr>
        <p:spPr>
          <a:xfrm>
            <a:off x="5334000" y="6489700"/>
            <a:ext cx="4038600" cy="3613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>
            <a:spAutoFit/>
          </a:bodyPr>
          <a:lstStyle/>
          <a:p>
            <a: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>
                <a:latin typeface="Gill Sans"/>
                <a:ea typeface="Gill Sans"/>
                <a:cs typeface="Gill Sans"/>
                <a:sym typeface="Gill Sans"/>
              </a:defRPr>
            </a:pPr>
            <a:r>
              <a:t>Carlson </a:t>
            </a:r>
            <a:r>
              <a:rPr i="1"/>
              <a:t>et al. </a:t>
            </a:r>
            <a:r>
              <a:t>(2004) </a:t>
            </a:r>
            <a:r>
              <a:rPr i="1"/>
              <a:t>AJHG </a:t>
            </a:r>
            <a:r>
              <a:rPr b="1"/>
              <a:t>74</a:t>
            </a:r>
            <a:r>
              <a:t>:106</a:t>
            </a:r>
          </a:p>
        </p:txBody>
      </p:sp>
      <p:grpSp>
        <p:nvGrpSpPr>
          <p:cNvPr id="334" name="Group 5"/>
          <p:cNvGrpSpPr/>
          <p:nvPr/>
        </p:nvGrpSpPr>
        <p:grpSpPr>
          <a:xfrm>
            <a:off x="1433512" y="4800600"/>
            <a:ext cx="690468" cy="552450"/>
            <a:chOff x="-1269" y="0"/>
            <a:chExt cx="690466" cy="552450"/>
          </a:xfrm>
        </p:grpSpPr>
        <p:sp>
          <p:nvSpPr>
            <p:cNvPr id="332" name="Text Box 6"/>
            <p:cNvSpPr txBox="1"/>
            <p:nvPr/>
          </p:nvSpPr>
          <p:spPr>
            <a:xfrm>
              <a:off x="60642" y="157162"/>
              <a:ext cx="628555" cy="3350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6799" tIns="46799" rIns="46799" bIns="46799" numCol="1" anchor="t">
              <a:spAutoFit/>
            </a:bodyPr>
            <a:lstStyle/>
            <a:p>
              <a:pPr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600">
                  <a:solidFill>
                    <a:srgbClr val="0000FF"/>
                  </a:solidFill>
                  <a:latin typeface="Gill Sans"/>
                  <a:ea typeface="Gill Sans"/>
                  <a:cs typeface="Gill Sans"/>
                  <a:sym typeface="Gill Sans"/>
                </a:defRPr>
              </a:pPr>
              <a:r>
                <a:t>high</a:t>
              </a:r>
              <a:r>
                <a:rPr i="1"/>
                <a:t> r</a:t>
              </a:r>
              <a:r>
                <a:rPr baseline="30000"/>
                <a:t>2</a:t>
              </a:r>
            </a:p>
          </p:txBody>
        </p:sp>
        <p:sp>
          <p:nvSpPr>
            <p:cNvPr id="333" name="AutoShape 7"/>
            <p:cNvSpPr/>
            <p:nvPr/>
          </p:nvSpPr>
          <p:spPr>
            <a:xfrm flipH="1">
              <a:off x="-1270" y="0"/>
              <a:ext cx="1271" cy="552450"/>
            </a:xfrm>
            <a:prstGeom prst="ellipse">
              <a:avLst/>
            </a:prstGeom>
            <a:noFill/>
            <a:ln w="19080" cap="sq">
              <a:solidFill>
                <a:schemeClr val="accent3">
                  <a:lumOff val="44000"/>
                </a:schemeClr>
              </a:solidFill>
              <a:prstDash val="solid"/>
              <a:miter lim="800000"/>
              <a:headEnd type="triangle" w="med" len="med"/>
              <a:tailEnd type="triangle" w="med" len="med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337" name="Group 8"/>
          <p:cNvGrpSpPr/>
          <p:nvPr/>
        </p:nvGrpSpPr>
        <p:grpSpPr>
          <a:xfrm>
            <a:off x="2479675" y="4376741"/>
            <a:ext cx="912719" cy="871575"/>
            <a:chOff x="-1270" y="0"/>
            <a:chExt cx="912717" cy="871573"/>
          </a:xfrm>
        </p:grpSpPr>
        <p:sp>
          <p:nvSpPr>
            <p:cNvPr id="335" name="AutoShape 9"/>
            <p:cNvSpPr/>
            <p:nvPr/>
          </p:nvSpPr>
          <p:spPr>
            <a:xfrm rot="10800000">
              <a:off x="-1270" y="-1"/>
              <a:ext cx="1271" cy="230188"/>
            </a:xfrm>
            <a:prstGeom prst="ellipse">
              <a:avLst/>
            </a:prstGeom>
            <a:noFill/>
            <a:ln w="19080" cap="sq">
              <a:solidFill>
                <a:schemeClr val="accent3">
                  <a:lumOff val="44000"/>
                </a:schemeClr>
              </a:solidFill>
              <a:prstDash val="solid"/>
              <a:miter lim="800000"/>
              <a:headEnd type="triangle" w="med" len="med"/>
              <a:tailEnd type="triangle" w="med" len="med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336" name="Text Box 10"/>
            <p:cNvSpPr txBox="1"/>
            <p:nvPr/>
          </p:nvSpPr>
          <p:spPr>
            <a:xfrm>
              <a:off x="282892" y="536574"/>
              <a:ext cx="628556" cy="3350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6799" tIns="46799" rIns="46799" bIns="46799" numCol="1" anchor="t">
              <a:spAutoFit/>
            </a:bodyPr>
            <a:lstStyle/>
            <a:p>
              <a:pPr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600">
                  <a:latin typeface="Gill Sans"/>
                  <a:ea typeface="Gill Sans"/>
                  <a:cs typeface="Gill Sans"/>
                  <a:sym typeface="Gill Sans"/>
                </a:defRPr>
              </a:pPr>
              <a:r>
                <a:t>high</a:t>
              </a:r>
              <a:r>
                <a:rPr i="1"/>
                <a:t> r</a:t>
              </a:r>
              <a:r>
                <a:rPr baseline="30000"/>
                <a:t>2</a:t>
              </a:r>
            </a:p>
          </p:txBody>
        </p:sp>
      </p:grpSp>
      <p:grpSp>
        <p:nvGrpSpPr>
          <p:cNvPr id="340" name="Group 11"/>
          <p:cNvGrpSpPr/>
          <p:nvPr/>
        </p:nvGrpSpPr>
        <p:grpSpPr>
          <a:xfrm>
            <a:off x="3060699" y="4800600"/>
            <a:ext cx="1535019" cy="552450"/>
            <a:chOff x="-1269" y="0"/>
            <a:chExt cx="1535017" cy="552450"/>
          </a:xfrm>
        </p:grpSpPr>
        <p:sp>
          <p:nvSpPr>
            <p:cNvPr id="338" name="Text Box 12"/>
            <p:cNvSpPr txBox="1"/>
            <p:nvPr/>
          </p:nvSpPr>
          <p:spPr>
            <a:xfrm>
              <a:off x="905192" y="69849"/>
              <a:ext cx="628556" cy="3350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6799" tIns="46799" rIns="46799" bIns="46799" numCol="1" anchor="t">
              <a:spAutoFit/>
            </a:bodyPr>
            <a:lstStyle/>
            <a:p>
              <a:pPr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1600">
                  <a:solidFill>
                    <a:srgbClr val="FF0000"/>
                  </a:solidFill>
                  <a:latin typeface="Gill Sans"/>
                  <a:ea typeface="Gill Sans"/>
                  <a:cs typeface="Gill Sans"/>
                  <a:sym typeface="Gill Sans"/>
                </a:defRPr>
              </a:pPr>
              <a:r>
                <a:t>high</a:t>
              </a:r>
              <a:r>
                <a:rPr i="1"/>
                <a:t> r</a:t>
              </a:r>
              <a:r>
                <a:rPr baseline="30000"/>
                <a:t>2</a:t>
              </a:r>
            </a:p>
          </p:txBody>
        </p:sp>
        <p:sp>
          <p:nvSpPr>
            <p:cNvPr id="339" name="AutoShape 13"/>
            <p:cNvSpPr/>
            <p:nvPr/>
          </p:nvSpPr>
          <p:spPr>
            <a:xfrm flipH="1">
              <a:off x="-1270" y="0"/>
              <a:ext cx="1271" cy="552450"/>
            </a:xfrm>
            <a:prstGeom prst="ellipse">
              <a:avLst/>
            </a:prstGeom>
            <a:noFill/>
            <a:ln w="19080" cap="sq">
              <a:solidFill>
                <a:schemeClr val="accent3">
                  <a:lumOff val="44000"/>
                </a:schemeClr>
              </a:solidFill>
              <a:prstDash val="solid"/>
              <a:miter lim="800000"/>
              <a:headEnd type="triangle" w="med" len="med"/>
              <a:tailEnd type="triangle" w="med" len="med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grpSp>
        <p:nvGrpSpPr>
          <p:cNvPr id="409" name="Group 14"/>
          <p:cNvGrpSpPr/>
          <p:nvPr/>
        </p:nvGrpSpPr>
        <p:grpSpPr>
          <a:xfrm>
            <a:off x="879834" y="1714392"/>
            <a:ext cx="4149366" cy="2699290"/>
            <a:chOff x="0" y="0"/>
            <a:chExt cx="4149365" cy="2699289"/>
          </a:xfrm>
        </p:grpSpPr>
        <p:grpSp>
          <p:nvGrpSpPr>
            <p:cNvPr id="347" name="Group 15"/>
            <p:cNvGrpSpPr/>
            <p:nvPr/>
          </p:nvGrpSpPr>
          <p:grpSpPr>
            <a:xfrm>
              <a:off x="104415" y="1183735"/>
              <a:ext cx="450851" cy="1512380"/>
              <a:chOff x="0" y="0"/>
              <a:chExt cx="450850" cy="1512378"/>
            </a:xfrm>
          </p:grpSpPr>
          <p:grpSp>
            <p:nvGrpSpPr>
              <p:cNvPr id="343" name="AutoShape 16"/>
              <p:cNvGrpSpPr/>
              <p:nvPr/>
            </p:nvGrpSpPr>
            <p:grpSpPr>
              <a:xfrm>
                <a:off x="0" y="-1"/>
                <a:ext cx="450850" cy="794830"/>
                <a:chOff x="0" y="0"/>
                <a:chExt cx="450850" cy="794828"/>
              </a:xfrm>
            </p:grpSpPr>
            <p:sp>
              <p:nvSpPr>
                <p:cNvPr id="341" name="Rounded Rectangle"/>
                <p:cNvSpPr/>
                <p:nvPr/>
              </p:nvSpPr>
              <p:spPr>
                <a:xfrm>
                  <a:off x="0" y="35464"/>
                  <a:ext cx="450850" cy="723901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BBE0E3"/>
                </a:solidFill>
                <a:ln w="9360" cap="sq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3200"/>
                  </a:pPr>
                </a:p>
              </p:txBody>
            </p:sp>
            <p:sp>
              <p:nvSpPr>
                <p:cNvPr id="342" name="A…"/>
                <p:cNvSpPr txBox="1"/>
                <p:nvPr/>
              </p:nvSpPr>
              <p:spPr>
                <a:xfrm>
                  <a:off x="14169" y="0"/>
                  <a:ext cx="422512" cy="79482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none" lIns="46799" tIns="46799" rIns="46799" bIns="46799" numCol="1" anchor="ctr">
                  <a:spAutoFit/>
                </a:bodyPr>
                <a:lstStyle/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/>
                  </a:pPr>
                  <a:r>
                    <a:t>A</a:t>
                  </a:r>
                  <a:endParaRPr sz="3200"/>
                </a:p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/>
                  </a:pPr>
                  <a:r>
                    <a:t>A</a:t>
                  </a:r>
                </a:p>
              </p:txBody>
            </p:sp>
          </p:grpSp>
          <p:grpSp>
            <p:nvGrpSpPr>
              <p:cNvPr id="346" name="AutoShape 17"/>
              <p:cNvGrpSpPr/>
              <p:nvPr/>
            </p:nvGrpSpPr>
            <p:grpSpPr>
              <a:xfrm>
                <a:off x="0" y="717549"/>
                <a:ext cx="450850" cy="794830"/>
                <a:chOff x="0" y="0"/>
                <a:chExt cx="450850" cy="794828"/>
              </a:xfrm>
            </p:grpSpPr>
            <p:sp>
              <p:nvSpPr>
                <p:cNvPr id="344" name="Rounded Rectangle"/>
                <p:cNvSpPr/>
                <p:nvPr/>
              </p:nvSpPr>
              <p:spPr>
                <a:xfrm>
                  <a:off x="0" y="35464"/>
                  <a:ext cx="450850" cy="723901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CCFF66"/>
                </a:solidFill>
                <a:ln w="9360" cap="sq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3200"/>
                  </a:pPr>
                </a:p>
              </p:txBody>
            </p:sp>
            <p:sp>
              <p:nvSpPr>
                <p:cNvPr id="345" name="T…"/>
                <p:cNvSpPr txBox="1"/>
                <p:nvPr/>
              </p:nvSpPr>
              <p:spPr>
                <a:xfrm>
                  <a:off x="22727" y="0"/>
                  <a:ext cx="405396" cy="79482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none" lIns="46799" tIns="46799" rIns="46799" bIns="46799" numCol="1" anchor="ctr">
                  <a:spAutoFit/>
                </a:bodyPr>
                <a:lstStyle/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/>
                  </a:pPr>
                  <a:r>
                    <a:t>T</a:t>
                  </a:r>
                  <a:endParaRPr sz="3200"/>
                </a:p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/>
                  </a:pPr>
                  <a:r>
                    <a:t>T</a:t>
                  </a:r>
                </a:p>
              </p:txBody>
            </p:sp>
          </p:grpSp>
        </p:grpSp>
        <p:grpSp>
          <p:nvGrpSpPr>
            <p:cNvPr id="360" name="Group 18"/>
            <p:cNvGrpSpPr/>
            <p:nvPr/>
          </p:nvGrpSpPr>
          <p:grpSpPr>
            <a:xfrm>
              <a:off x="1374415" y="1186910"/>
              <a:ext cx="450851" cy="1509205"/>
              <a:chOff x="0" y="0"/>
              <a:chExt cx="450850" cy="1509203"/>
            </a:xfrm>
          </p:grpSpPr>
          <p:grpSp>
            <p:nvGrpSpPr>
              <p:cNvPr id="350" name="AutoShape 19"/>
              <p:cNvGrpSpPr/>
              <p:nvPr/>
            </p:nvGrpSpPr>
            <p:grpSpPr>
              <a:xfrm>
                <a:off x="0" y="-1"/>
                <a:ext cx="450850" cy="439230"/>
                <a:chOff x="0" y="0"/>
                <a:chExt cx="450850" cy="439228"/>
              </a:xfrm>
            </p:grpSpPr>
            <p:sp>
              <p:nvSpPr>
                <p:cNvPr id="348" name="Rounded Rectangle"/>
                <p:cNvSpPr/>
                <p:nvPr/>
              </p:nvSpPr>
              <p:spPr>
                <a:xfrm>
                  <a:off x="0" y="32289"/>
                  <a:ext cx="450850" cy="374651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BBE0E3"/>
                </a:solidFill>
                <a:ln w="9360" cap="sq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3200"/>
                  </a:pPr>
                </a:p>
              </p:txBody>
            </p:sp>
            <p:sp>
              <p:nvSpPr>
                <p:cNvPr id="349" name="G"/>
                <p:cNvSpPr txBox="1"/>
                <p:nvPr/>
              </p:nvSpPr>
              <p:spPr>
                <a:xfrm>
                  <a:off x="53733" y="0"/>
                  <a:ext cx="343384" cy="43922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none" lIns="46799" tIns="46799" rIns="46799" bIns="46799" numCol="1" anchor="ctr">
                  <a:spAutoFit/>
                </a:bodyPr>
                <a:lstStyle>
                  <a:lvl1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/>
                  </a:lvl1pPr>
                </a:lstStyle>
                <a:p>
                  <a:pPr/>
                  <a:r>
                    <a:t>G</a:t>
                  </a:r>
                </a:p>
              </p:txBody>
            </p:sp>
          </p:grpSp>
          <p:grpSp>
            <p:nvGrpSpPr>
              <p:cNvPr id="353" name="AutoShape 20"/>
              <p:cNvGrpSpPr/>
              <p:nvPr/>
            </p:nvGrpSpPr>
            <p:grpSpPr>
              <a:xfrm>
                <a:off x="0" y="377824"/>
                <a:ext cx="450850" cy="439230"/>
                <a:chOff x="0" y="0"/>
                <a:chExt cx="450850" cy="439228"/>
              </a:xfrm>
            </p:grpSpPr>
            <p:sp>
              <p:nvSpPr>
                <p:cNvPr id="351" name="Rounded Rectangle"/>
                <p:cNvSpPr/>
                <p:nvPr/>
              </p:nvSpPr>
              <p:spPr>
                <a:xfrm>
                  <a:off x="0" y="35464"/>
                  <a:ext cx="450850" cy="368301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CCFF66"/>
                </a:solidFill>
                <a:ln w="9360" cap="sq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3200"/>
                  </a:pPr>
                </a:p>
              </p:txBody>
            </p:sp>
            <p:sp>
              <p:nvSpPr>
                <p:cNvPr id="352" name="C"/>
                <p:cNvSpPr txBox="1"/>
                <p:nvPr/>
              </p:nvSpPr>
              <p:spPr>
                <a:xfrm>
                  <a:off x="62216" y="0"/>
                  <a:ext cx="326418" cy="43922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none" lIns="46799" tIns="46799" rIns="46799" bIns="46799" numCol="1" anchor="ctr">
                  <a:spAutoFit/>
                </a:bodyPr>
                <a:lstStyle>
                  <a:lvl1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/>
                  </a:lvl1pPr>
                </a:lstStyle>
                <a:p>
                  <a:pPr/>
                  <a:r>
                    <a:t>C</a:t>
                  </a:r>
                </a:p>
              </p:txBody>
            </p:sp>
          </p:grpSp>
          <p:grpSp>
            <p:nvGrpSpPr>
              <p:cNvPr id="356" name="AutoShape 21"/>
              <p:cNvGrpSpPr/>
              <p:nvPr/>
            </p:nvGrpSpPr>
            <p:grpSpPr>
              <a:xfrm>
                <a:off x="0" y="1069974"/>
                <a:ext cx="450850" cy="439230"/>
                <a:chOff x="0" y="0"/>
                <a:chExt cx="450850" cy="439228"/>
              </a:xfrm>
            </p:grpSpPr>
            <p:sp>
              <p:nvSpPr>
                <p:cNvPr id="354" name="Rounded Rectangle"/>
                <p:cNvSpPr/>
                <p:nvPr/>
              </p:nvSpPr>
              <p:spPr>
                <a:xfrm>
                  <a:off x="0" y="35464"/>
                  <a:ext cx="450850" cy="368301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CCFF66"/>
                </a:solidFill>
                <a:ln w="9360" cap="sq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3200"/>
                  </a:pPr>
                </a:p>
              </p:txBody>
            </p:sp>
            <p:sp>
              <p:nvSpPr>
                <p:cNvPr id="355" name="C"/>
                <p:cNvSpPr txBox="1"/>
                <p:nvPr/>
              </p:nvSpPr>
              <p:spPr>
                <a:xfrm>
                  <a:off x="62216" y="0"/>
                  <a:ext cx="326418" cy="43922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none" lIns="46799" tIns="46799" rIns="46799" bIns="46799" numCol="1" anchor="ctr">
                  <a:spAutoFit/>
                </a:bodyPr>
                <a:lstStyle>
                  <a:lvl1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/>
                  </a:lvl1pPr>
                </a:lstStyle>
                <a:p>
                  <a:pPr/>
                  <a:r>
                    <a:t>C</a:t>
                  </a:r>
                </a:p>
              </p:txBody>
            </p:sp>
          </p:grpSp>
          <p:grpSp>
            <p:nvGrpSpPr>
              <p:cNvPr id="359" name="AutoShape 22"/>
              <p:cNvGrpSpPr/>
              <p:nvPr/>
            </p:nvGrpSpPr>
            <p:grpSpPr>
              <a:xfrm>
                <a:off x="0" y="723899"/>
                <a:ext cx="450850" cy="439230"/>
                <a:chOff x="0" y="0"/>
                <a:chExt cx="450850" cy="439228"/>
              </a:xfrm>
            </p:grpSpPr>
            <p:sp>
              <p:nvSpPr>
                <p:cNvPr id="357" name="Rounded Rectangle"/>
                <p:cNvSpPr/>
                <p:nvPr/>
              </p:nvSpPr>
              <p:spPr>
                <a:xfrm>
                  <a:off x="0" y="32289"/>
                  <a:ext cx="450850" cy="374651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BBE0E3"/>
                </a:solidFill>
                <a:ln w="9360" cap="sq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3200"/>
                  </a:pPr>
                </a:p>
              </p:txBody>
            </p:sp>
            <p:sp>
              <p:nvSpPr>
                <p:cNvPr id="358" name="G"/>
                <p:cNvSpPr txBox="1"/>
                <p:nvPr/>
              </p:nvSpPr>
              <p:spPr>
                <a:xfrm>
                  <a:off x="53733" y="0"/>
                  <a:ext cx="343384" cy="43922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none" lIns="46799" tIns="46799" rIns="46799" bIns="46799" numCol="1" anchor="ctr">
                  <a:spAutoFit/>
                </a:bodyPr>
                <a:lstStyle>
                  <a:lvl1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/>
                  </a:lvl1pPr>
                </a:lstStyle>
                <a:p>
                  <a:pPr/>
                  <a:r>
                    <a:t>G</a:t>
                  </a:r>
                </a:p>
              </p:txBody>
            </p:sp>
          </p:grpSp>
        </p:grpSp>
        <p:grpSp>
          <p:nvGrpSpPr>
            <p:cNvPr id="367" name="Group 23"/>
            <p:cNvGrpSpPr/>
            <p:nvPr/>
          </p:nvGrpSpPr>
          <p:grpSpPr>
            <a:xfrm>
              <a:off x="3698515" y="1180560"/>
              <a:ext cx="450851" cy="1518730"/>
              <a:chOff x="0" y="0"/>
              <a:chExt cx="450850" cy="1518728"/>
            </a:xfrm>
          </p:grpSpPr>
          <p:grpSp>
            <p:nvGrpSpPr>
              <p:cNvPr id="363" name="AutoShape 24"/>
              <p:cNvGrpSpPr/>
              <p:nvPr/>
            </p:nvGrpSpPr>
            <p:grpSpPr>
              <a:xfrm>
                <a:off x="0" y="-1"/>
                <a:ext cx="450850" cy="439230"/>
                <a:chOff x="0" y="0"/>
                <a:chExt cx="450850" cy="439228"/>
              </a:xfrm>
            </p:grpSpPr>
            <p:sp>
              <p:nvSpPr>
                <p:cNvPr id="361" name="Rounded Rectangle"/>
                <p:cNvSpPr/>
                <p:nvPr/>
              </p:nvSpPr>
              <p:spPr>
                <a:xfrm>
                  <a:off x="0" y="38639"/>
                  <a:ext cx="450850" cy="361951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BBE0E3"/>
                </a:solidFill>
                <a:ln w="9360" cap="sq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3200"/>
                  </a:pPr>
                </a:p>
              </p:txBody>
            </p:sp>
            <p:sp>
              <p:nvSpPr>
                <p:cNvPr id="362" name="A"/>
                <p:cNvSpPr txBox="1"/>
                <p:nvPr/>
              </p:nvSpPr>
              <p:spPr>
                <a:xfrm>
                  <a:off x="70625" y="0"/>
                  <a:ext cx="309600" cy="43922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none" lIns="46799" tIns="46799" rIns="46799" bIns="46799" numCol="1" anchor="ctr">
                  <a:spAutoFit/>
                </a:bodyPr>
                <a:lstStyle>
                  <a:lvl1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/>
                  </a:lvl1pPr>
                </a:lstStyle>
                <a:p>
                  <a:pPr/>
                  <a:r>
                    <a:t>A</a:t>
                  </a:r>
                </a:p>
              </p:txBody>
            </p:sp>
          </p:grpSp>
          <p:grpSp>
            <p:nvGrpSpPr>
              <p:cNvPr id="366" name="AutoShape 25"/>
              <p:cNvGrpSpPr/>
              <p:nvPr/>
            </p:nvGrpSpPr>
            <p:grpSpPr>
              <a:xfrm>
                <a:off x="0" y="368300"/>
                <a:ext cx="450850" cy="1150429"/>
                <a:chOff x="0" y="0"/>
                <a:chExt cx="450850" cy="1150428"/>
              </a:xfrm>
            </p:grpSpPr>
            <p:sp>
              <p:nvSpPr>
                <p:cNvPr id="364" name="Rounded Rectangle"/>
                <p:cNvSpPr/>
                <p:nvPr/>
              </p:nvSpPr>
              <p:spPr>
                <a:xfrm>
                  <a:off x="0" y="38639"/>
                  <a:ext cx="450850" cy="1073151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CCFF66"/>
                </a:solidFill>
                <a:ln w="9360" cap="sq">
                  <a:solidFill>
                    <a:srgbClr val="000000"/>
                  </a:solidFill>
                  <a:prstDash val="solid"/>
                  <a:miter lim="8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3200"/>
                  </a:pPr>
                </a:p>
              </p:txBody>
            </p:sp>
            <p:sp>
              <p:nvSpPr>
                <p:cNvPr id="365" name="C…"/>
                <p:cNvSpPr txBox="1"/>
                <p:nvPr/>
              </p:nvSpPr>
              <p:spPr>
                <a:xfrm>
                  <a:off x="5761" y="0"/>
                  <a:ext cx="439328" cy="115042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none" lIns="46799" tIns="46799" rIns="46799" bIns="46799" numCol="1" anchor="ctr">
                  <a:spAutoFit/>
                </a:bodyPr>
                <a:lstStyle/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/>
                  </a:pPr>
                  <a:r>
                    <a:t>C</a:t>
                  </a:r>
                  <a:endParaRPr sz="3200"/>
                </a:p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/>
                  </a:pPr>
                  <a:r>
                    <a:t>C</a:t>
                  </a:r>
                  <a:endParaRPr sz="3200"/>
                </a:p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/>
                  </a:pPr>
                  <a:r>
                    <a:t>C</a:t>
                  </a:r>
                </a:p>
              </p:txBody>
            </p:sp>
          </p:grpSp>
        </p:grpSp>
        <p:grpSp>
          <p:nvGrpSpPr>
            <p:cNvPr id="380" name="Group 26"/>
            <p:cNvGrpSpPr/>
            <p:nvPr/>
          </p:nvGrpSpPr>
          <p:grpSpPr>
            <a:xfrm>
              <a:off x="2466615" y="1186910"/>
              <a:ext cx="450851" cy="1509205"/>
              <a:chOff x="0" y="0"/>
              <a:chExt cx="450850" cy="1509203"/>
            </a:xfrm>
          </p:grpSpPr>
          <p:grpSp>
            <p:nvGrpSpPr>
              <p:cNvPr id="370" name="AutoShape 27"/>
              <p:cNvGrpSpPr/>
              <p:nvPr/>
            </p:nvGrpSpPr>
            <p:grpSpPr>
              <a:xfrm>
                <a:off x="0" y="-1"/>
                <a:ext cx="450850" cy="439230"/>
                <a:chOff x="0" y="0"/>
                <a:chExt cx="450850" cy="439228"/>
              </a:xfrm>
            </p:grpSpPr>
            <p:sp>
              <p:nvSpPr>
                <p:cNvPr id="368" name="Rounded Rectangle"/>
                <p:cNvSpPr/>
                <p:nvPr/>
              </p:nvSpPr>
              <p:spPr>
                <a:xfrm>
                  <a:off x="0" y="32289"/>
                  <a:ext cx="450850" cy="374651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E6E6E6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3200"/>
                  </a:pPr>
                </a:p>
              </p:txBody>
            </p:sp>
            <p:sp>
              <p:nvSpPr>
                <p:cNvPr id="369" name="G"/>
                <p:cNvSpPr txBox="1"/>
                <p:nvPr/>
              </p:nvSpPr>
              <p:spPr>
                <a:xfrm>
                  <a:off x="53733" y="0"/>
                  <a:ext cx="343384" cy="43922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none" lIns="46799" tIns="46799" rIns="46799" bIns="46799" numCol="1" anchor="ctr">
                  <a:spAutoFit/>
                </a:bodyPr>
                <a:lstStyle>
                  <a:lvl1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808080"/>
                      </a:solidFill>
                    </a:defRPr>
                  </a:lvl1pPr>
                </a:lstStyle>
                <a:p>
                  <a:pPr/>
                  <a:r>
                    <a:t>G</a:t>
                  </a:r>
                </a:p>
              </p:txBody>
            </p:sp>
          </p:grpSp>
          <p:grpSp>
            <p:nvGrpSpPr>
              <p:cNvPr id="373" name="AutoShape 28"/>
              <p:cNvGrpSpPr/>
              <p:nvPr/>
            </p:nvGrpSpPr>
            <p:grpSpPr>
              <a:xfrm>
                <a:off x="0" y="377824"/>
                <a:ext cx="450850" cy="439230"/>
                <a:chOff x="0" y="0"/>
                <a:chExt cx="450850" cy="439228"/>
              </a:xfrm>
            </p:grpSpPr>
            <p:sp>
              <p:nvSpPr>
                <p:cNvPr id="371" name="Rounded Rectangle"/>
                <p:cNvSpPr/>
                <p:nvPr/>
              </p:nvSpPr>
              <p:spPr>
                <a:xfrm>
                  <a:off x="0" y="35464"/>
                  <a:ext cx="450850" cy="368301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E6E6E6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3200"/>
                  </a:pPr>
                </a:p>
              </p:txBody>
            </p:sp>
            <p:sp>
              <p:nvSpPr>
                <p:cNvPr id="372" name="C"/>
                <p:cNvSpPr txBox="1"/>
                <p:nvPr/>
              </p:nvSpPr>
              <p:spPr>
                <a:xfrm>
                  <a:off x="62216" y="0"/>
                  <a:ext cx="326418" cy="43922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none" lIns="46799" tIns="46799" rIns="46799" bIns="46799" numCol="1" anchor="ctr">
                  <a:spAutoFit/>
                </a:bodyPr>
                <a:lstStyle>
                  <a:lvl1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808080"/>
                      </a:solidFill>
                    </a:defRPr>
                  </a:lvl1pPr>
                </a:lstStyle>
                <a:p>
                  <a:pPr/>
                  <a:r>
                    <a:t>C</a:t>
                  </a:r>
                </a:p>
              </p:txBody>
            </p:sp>
          </p:grpSp>
          <p:grpSp>
            <p:nvGrpSpPr>
              <p:cNvPr id="376" name="AutoShape 29"/>
              <p:cNvGrpSpPr/>
              <p:nvPr/>
            </p:nvGrpSpPr>
            <p:grpSpPr>
              <a:xfrm>
                <a:off x="0" y="1069974"/>
                <a:ext cx="450850" cy="439230"/>
                <a:chOff x="0" y="0"/>
                <a:chExt cx="450850" cy="439228"/>
              </a:xfrm>
            </p:grpSpPr>
            <p:sp>
              <p:nvSpPr>
                <p:cNvPr id="374" name="Rounded Rectangle"/>
                <p:cNvSpPr/>
                <p:nvPr/>
              </p:nvSpPr>
              <p:spPr>
                <a:xfrm>
                  <a:off x="0" y="35464"/>
                  <a:ext cx="450850" cy="368301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E6E6E6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3200"/>
                  </a:pPr>
                </a:p>
              </p:txBody>
            </p:sp>
            <p:sp>
              <p:nvSpPr>
                <p:cNvPr id="375" name="C"/>
                <p:cNvSpPr txBox="1"/>
                <p:nvPr/>
              </p:nvSpPr>
              <p:spPr>
                <a:xfrm>
                  <a:off x="62216" y="0"/>
                  <a:ext cx="326418" cy="43922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none" lIns="46799" tIns="46799" rIns="46799" bIns="46799" numCol="1" anchor="ctr">
                  <a:spAutoFit/>
                </a:bodyPr>
                <a:lstStyle>
                  <a:lvl1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808080"/>
                      </a:solidFill>
                    </a:defRPr>
                  </a:lvl1pPr>
                </a:lstStyle>
                <a:p>
                  <a:pPr/>
                  <a:r>
                    <a:t>C</a:t>
                  </a:r>
                </a:p>
              </p:txBody>
            </p:sp>
          </p:grpSp>
          <p:grpSp>
            <p:nvGrpSpPr>
              <p:cNvPr id="379" name="AutoShape 30"/>
              <p:cNvGrpSpPr/>
              <p:nvPr/>
            </p:nvGrpSpPr>
            <p:grpSpPr>
              <a:xfrm>
                <a:off x="0" y="723899"/>
                <a:ext cx="450850" cy="439230"/>
                <a:chOff x="0" y="0"/>
                <a:chExt cx="450850" cy="439228"/>
              </a:xfrm>
            </p:grpSpPr>
            <p:sp>
              <p:nvSpPr>
                <p:cNvPr id="377" name="Rounded Rectangle"/>
                <p:cNvSpPr/>
                <p:nvPr/>
              </p:nvSpPr>
              <p:spPr>
                <a:xfrm>
                  <a:off x="0" y="32289"/>
                  <a:ext cx="450850" cy="374651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E6E6E6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3200"/>
                  </a:pPr>
                </a:p>
              </p:txBody>
            </p:sp>
            <p:sp>
              <p:nvSpPr>
                <p:cNvPr id="378" name="G"/>
                <p:cNvSpPr txBox="1"/>
                <p:nvPr/>
              </p:nvSpPr>
              <p:spPr>
                <a:xfrm>
                  <a:off x="53733" y="0"/>
                  <a:ext cx="343384" cy="43922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none" lIns="46799" tIns="46799" rIns="46799" bIns="46799" numCol="1" anchor="ctr">
                  <a:spAutoFit/>
                </a:bodyPr>
                <a:lstStyle>
                  <a:lvl1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808080"/>
                      </a:solidFill>
                    </a:defRPr>
                  </a:lvl1pPr>
                </a:lstStyle>
                <a:p>
                  <a:pPr/>
                  <a:r>
                    <a:t>G</a:t>
                  </a:r>
                </a:p>
              </p:txBody>
            </p:sp>
          </p:grpSp>
        </p:grpSp>
        <p:grpSp>
          <p:nvGrpSpPr>
            <p:cNvPr id="387" name="Group 31"/>
            <p:cNvGrpSpPr/>
            <p:nvPr/>
          </p:nvGrpSpPr>
          <p:grpSpPr>
            <a:xfrm>
              <a:off x="1945915" y="1180560"/>
              <a:ext cx="450851" cy="1518730"/>
              <a:chOff x="0" y="0"/>
              <a:chExt cx="450850" cy="1518728"/>
            </a:xfrm>
          </p:grpSpPr>
          <p:grpSp>
            <p:nvGrpSpPr>
              <p:cNvPr id="383" name="AutoShape 32"/>
              <p:cNvGrpSpPr/>
              <p:nvPr/>
            </p:nvGrpSpPr>
            <p:grpSpPr>
              <a:xfrm>
                <a:off x="0" y="-1"/>
                <a:ext cx="450850" cy="439230"/>
                <a:chOff x="0" y="0"/>
                <a:chExt cx="450850" cy="439228"/>
              </a:xfrm>
            </p:grpSpPr>
            <p:sp>
              <p:nvSpPr>
                <p:cNvPr id="381" name="Rounded Rectangle"/>
                <p:cNvSpPr/>
                <p:nvPr/>
              </p:nvSpPr>
              <p:spPr>
                <a:xfrm>
                  <a:off x="0" y="38639"/>
                  <a:ext cx="450850" cy="361951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E6E6E6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3200"/>
                  </a:pPr>
                </a:p>
              </p:txBody>
            </p:sp>
            <p:sp>
              <p:nvSpPr>
                <p:cNvPr id="382" name="T"/>
                <p:cNvSpPr txBox="1"/>
                <p:nvPr/>
              </p:nvSpPr>
              <p:spPr>
                <a:xfrm>
                  <a:off x="79183" y="0"/>
                  <a:ext cx="292484" cy="43922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none" lIns="46799" tIns="46799" rIns="46799" bIns="46799" numCol="1" anchor="ctr">
                  <a:spAutoFit/>
                </a:bodyPr>
                <a:lstStyle>
                  <a:lvl1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808080"/>
                      </a:solidFill>
                    </a:defRPr>
                  </a:lvl1pPr>
                </a:lstStyle>
                <a:p>
                  <a:pPr/>
                  <a:r>
                    <a:t>T</a:t>
                  </a:r>
                </a:p>
              </p:txBody>
            </p:sp>
          </p:grpSp>
          <p:grpSp>
            <p:nvGrpSpPr>
              <p:cNvPr id="386" name="AutoShape 33"/>
              <p:cNvGrpSpPr/>
              <p:nvPr/>
            </p:nvGrpSpPr>
            <p:grpSpPr>
              <a:xfrm>
                <a:off x="0" y="368300"/>
                <a:ext cx="450850" cy="1150429"/>
                <a:chOff x="0" y="0"/>
                <a:chExt cx="450850" cy="1150428"/>
              </a:xfrm>
            </p:grpSpPr>
            <p:sp>
              <p:nvSpPr>
                <p:cNvPr id="384" name="Rounded Rectangle"/>
                <p:cNvSpPr/>
                <p:nvPr/>
              </p:nvSpPr>
              <p:spPr>
                <a:xfrm>
                  <a:off x="0" y="38639"/>
                  <a:ext cx="450850" cy="1073151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E6E6E6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3200"/>
                  </a:pPr>
                </a:p>
              </p:txBody>
            </p:sp>
            <p:sp>
              <p:nvSpPr>
                <p:cNvPr id="385" name="C…"/>
                <p:cNvSpPr txBox="1"/>
                <p:nvPr/>
              </p:nvSpPr>
              <p:spPr>
                <a:xfrm>
                  <a:off x="5761" y="0"/>
                  <a:ext cx="439328" cy="115042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none" lIns="46799" tIns="46799" rIns="46799" bIns="46799" numCol="1" anchor="ctr">
                  <a:spAutoFit/>
                </a:bodyPr>
                <a:lstStyle/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808080"/>
                      </a:solidFill>
                    </a:defRPr>
                  </a:pPr>
                  <a:r>
                    <a:t>C</a:t>
                  </a:r>
                  <a:endParaRPr sz="3200"/>
                </a:p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808080"/>
                      </a:solidFill>
                    </a:defRPr>
                  </a:pPr>
                  <a:r>
                    <a:t>C</a:t>
                  </a:r>
                  <a:endParaRPr sz="3200"/>
                </a:p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808080"/>
                      </a:solidFill>
                    </a:defRPr>
                  </a:pPr>
                  <a:r>
                    <a:t>C</a:t>
                  </a:r>
                </a:p>
              </p:txBody>
            </p:sp>
          </p:grpSp>
        </p:grpSp>
        <p:grpSp>
          <p:nvGrpSpPr>
            <p:cNvPr id="394" name="Group 34"/>
            <p:cNvGrpSpPr/>
            <p:nvPr/>
          </p:nvGrpSpPr>
          <p:grpSpPr>
            <a:xfrm>
              <a:off x="876393" y="1183735"/>
              <a:ext cx="456295" cy="1512380"/>
              <a:chOff x="0" y="0"/>
              <a:chExt cx="456294" cy="1512378"/>
            </a:xfrm>
          </p:grpSpPr>
          <p:grpSp>
            <p:nvGrpSpPr>
              <p:cNvPr id="390" name="AutoShape 35"/>
              <p:cNvGrpSpPr/>
              <p:nvPr/>
            </p:nvGrpSpPr>
            <p:grpSpPr>
              <a:xfrm>
                <a:off x="-1" y="-1"/>
                <a:ext cx="456296" cy="794830"/>
                <a:chOff x="0" y="0"/>
                <a:chExt cx="456294" cy="794828"/>
              </a:xfrm>
            </p:grpSpPr>
            <p:sp>
              <p:nvSpPr>
                <p:cNvPr id="388" name="Rounded Rectangle"/>
                <p:cNvSpPr/>
                <p:nvPr/>
              </p:nvSpPr>
              <p:spPr>
                <a:xfrm>
                  <a:off x="2722" y="35464"/>
                  <a:ext cx="450851" cy="723901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E6E6E6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3200"/>
                  </a:pPr>
                </a:p>
              </p:txBody>
            </p:sp>
            <p:sp>
              <p:nvSpPr>
                <p:cNvPr id="389" name="G…"/>
                <p:cNvSpPr txBox="1"/>
                <p:nvPr/>
              </p:nvSpPr>
              <p:spPr>
                <a:xfrm>
                  <a:off x="0" y="0"/>
                  <a:ext cx="456295" cy="79482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none" lIns="46799" tIns="46799" rIns="46799" bIns="46799" numCol="1" anchor="ctr">
                  <a:spAutoFit/>
                </a:bodyPr>
                <a:lstStyle/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808080"/>
                      </a:solidFill>
                    </a:defRPr>
                  </a:pPr>
                  <a:r>
                    <a:t>G</a:t>
                  </a:r>
                  <a:endParaRPr sz="3200"/>
                </a:p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808080"/>
                      </a:solidFill>
                    </a:defRPr>
                  </a:pPr>
                  <a:r>
                    <a:t>G</a:t>
                  </a:r>
                </a:p>
              </p:txBody>
            </p:sp>
          </p:grpSp>
          <p:grpSp>
            <p:nvGrpSpPr>
              <p:cNvPr id="393" name="AutoShape 36"/>
              <p:cNvGrpSpPr/>
              <p:nvPr/>
            </p:nvGrpSpPr>
            <p:grpSpPr>
              <a:xfrm>
                <a:off x="2722" y="717549"/>
                <a:ext cx="450851" cy="794830"/>
                <a:chOff x="0" y="0"/>
                <a:chExt cx="450850" cy="794828"/>
              </a:xfrm>
            </p:grpSpPr>
            <p:sp>
              <p:nvSpPr>
                <p:cNvPr id="391" name="Rounded Rectangle"/>
                <p:cNvSpPr/>
                <p:nvPr/>
              </p:nvSpPr>
              <p:spPr>
                <a:xfrm>
                  <a:off x="0" y="35464"/>
                  <a:ext cx="450850" cy="723901"/>
                </a:xfrm>
                <a:prstGeom prst="roundRect">
                  <a:avLst>
                    <a:gd name="adj" fmla="val 16667"/>
                  </a:avLst>
                </a:prstGeom>
                <a:solidFill>
                  <a:srgbClr val="E6E6E6"/>
                </a:solidFill>
                <a:ln w="12700" cap="flat">
                  <a:noFill/>
                  <a:miter lim="400000"/>
                </a:ln>
                <a:effectLst/>
              </p:spPr>
              <p:txBody>
                <a:bodyPr wrap="square" lIns="45719" tIns="45719" rIns="45719" bIns="45719" numCol="1" anchor="ctr">
                  <a:noAutofit/>
                </a:bodyPr>
                <a:lstStyle/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3200"/>
                  </a:pPr>
                </a:p>
              </p:txBody>
            </p:sp>
            <p:sp>
              <p:nvSpPr>
                <p:cNvPr id="392" name="A…"/>
                <p:cNvSpPr txBox="1"/>
                <p:nvPr/>
              </p:nvSpPr>
              <p:spPr>
                <a:xfrm>
                  <a:off x="14169" y="0"/>
                  <a:ext cx="422512" cy="794829"/>
                </a:xfrm>
                <a:prstGeom prst="rect">
                  <a:avLst/>
                </a:prstGeom>
                <a:noFill/>
                <a:ln w="12700" cap="flat">
                  <a:noFill/>
                  <a:miter lim="400000"/>
                </a:ln>
                <a:effectLst/>
                <a:extLst>
                  <a:ext uri="{C572A759-6A51-4108-AA02-DFA0A04FC94B}">
                    <ma14:wrappingTextBoxFlag xmlns:ma14="http://schemas.microsoft.com/office/mac/drawingml/2011/main" val="1"/>
                  </a:ext>
                </a:extLst>
              </p:spPr>
              <p:txBody>
                <a:bodyPr wrap="none" lIns="46799" tIns="46799" rIns="46799" bIns="46799" numCol="1" anchor="ctr">
                  <a:spAutoFit/>
                </a:bodyPr>
                <a:lstStyle/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808080"/>
                      </a:solidFill>
                    </a:defRPr>
                  </a:pPr>
                  <a:r>
                    <a:t>A</a:t>
                  </a:r>
                  <a:endParaRPr sz="3200"/>
                </a:p>
                <a:p>
                  <a:pPr algn="ctr">
                    <a:tabLst>
                      <a:tab pos="457200" algn="l"/>
                      <a:tab pos="914400" algn="l"/>
                      <a:tab pos="1371600" algn="l"/>
                      <a:tab pos="1828800" algn="l"/>
                      <a:tab pos="2286000" algn="l"/>
                      <a:tab pos="2743200" algn="l"/>
                      <a:tab pos="3200400" algn="l"/>
                      <a:tab pos="3657600" algn="l"/>
                      <a:tab pos="4114800" algn="l"/>
                      <a:tab pos="4572000" algn="l"/>
                      <a:tab pos="5029200" algn="l"/>
                      <a:tab pos="5486400" algn="l"/>
                      <a:tab pos="5943600" algn="l"/>
                      <a:tab pos="6400800" algn="l"/>
                      <a:tab pos="6858000" algn="l"/>
                      <a:tab pos="7315200" algn="l"/>
                      <a:tab pos="7772400" algn="l"/>
                      <a:tab pos="8229600" algn="l"/>
                      <a:tab pos="8686800" algn="l"/>
                      <a:tab pos="9144000" algn="l"/>
                    </a:tabLst>
                    <a:defRPr sz="2400">
                      <a:solidFill>
                        <a:srgbClr val="808080"/>
                      </a:solidFill>
                    </a:defRPr>
                  </a:pPr>
                  <a:r>
                    <a:t>A</a:t>
                  </a:r>
                </a:p>
              </p:txBody>
            </p:sp>
          </p:grpSp>
        </p:grpSp>
        <p:grpSp>
          <p:nvGrpSpPr>
            <p:cNvPr id="408" name="Group 37"/>
            <p:cNvGrpSpPr/>
            <p:nvPr/>
          </p:nvGrpSpPr>
          <p:grpSpPr>
            <a:xfrm>
              <a:off x="0" y="0"/>
              <a:ext cx="4136666" cy="787409"/>
              <a:chOff x="0" y="0"/>
              <a:chExt cx="4136665" cy="787408"/>
            </a:xfrm>
          </p:grpSpPr>
          <p:sp>
            <p:nvSpPr>
              <p:cNvPr id="395" name="Line 38"/>
              <p:cNvSpPr/>
              <p:nvPr/>
            </p:nvSpPr>
            <p:spPr>
              <a:xfrm>
                <a:off x="28215" y="628650"/>
                <a:ext cx="4108451" cy="0"/>
              </a:xfrm>
              <a:prstGeom prst="line">
                <a:avLst/>
              </a:prstGeom>
              <a:noFill/>
              <a:ln w="38160" cap="sq">
                <a:solidFill>
                  <a:schemeClr val="accent3">
                    <a:lumOff val="44000"/>
                  </a:schemeClr>
                </a:solidFill>
                <a:prstDash val="solid"/>
                <a:miter lim="800000"/>
              </a:ln>
              <a:effectLst/>
            </p:spPr>
            <p:txBody>
              <a:bodyPr wrap="square" lIns="45719" tIns="45719" rIns="45719" bIns="45719" numCol="1" anchor="t">
                <a:noAutofit/>
              </a:bodyPr>
              <a:lstStyle/>
              <a:p>
                <a:pPr/>
              </a:p>
            </p:txBody>
          </p:sp>
          <p:sp>
            <p:nvSpPr>
              <p:cNvPr id="396" name="Freeform 39"/>
              <p:cNvSpPr/>
              <p:nvPr/>
            </p:nvSpPr>
            <p:spPr>
              <a:xfrm>
                <a:off x="3685805" y="463541"/>
                <a:ext cx="361971" cy="323868"/>
              </a:xfrm>
              <a:prstGeom prst="ellipse">
                <a:avLst/>
              </a:prstGeom>
              <a:solidFill>
                <a:srgbClr val="FFFF00"/>
              </a:solidFill>
              <a:ln w="25560" cap="sq">
                <a:solidFill>
                  <a:srgbClr val="FFFF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chemeClr val="accent3">
                        <a:lumOff val="44000"/>
                      </a:schemeClr>
                    </a:solidFill>
                  </a:defRPr>
                </a:pPr>
              </a:p>
            </p:txBody>
          </p:sp>
          <p:sp>
            <p:nvSpPr>
              <p:cNvPr id="397" name="Freeform 40"/>
              <p:cNvSpPr/>
              <p:nvPr/>
            </p:nvSpPr>
            <p:spPr>
              <a:xfrm>
                <a:off x="2453905" y="449253"/>
                <a:ext cx="361971" cy="323869"/>
              </a:xfrm>
              <a:prstGeom prst="ellipse">
                <a:avLst/>
              </a:prstGeom>
              <a:solidFill>
                <a:srgbClr val="FFFF00"/>
              </a:solidFill>
              <a:ln w="25560" cap="sq">
                <a:solidFill>
                  <a:srgbClr val="FFFF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chemeClr val="accent3">
                        <a:lumOff val="44000"/>
                      </a:schemeClr>
                    </a:solidFill>
                  </a:defRPr>
                </a:pPr>
              </a:p>
            </p:txBody>
          </p:sp>
          <p:sp>
            <p:nvSpPr>
              <p:cNvPr id="398" name="Freeform 41"/>
              <p:cNvSpPr/>
              <p:nvPr/>
            </p:nvSpPr>
            <p:spPr>
              <a:xfrm>
                <a:off x="1920505" y="449253"/>
                <a:ext cx="361971" cy="323869"/>
              </a:xfrm>
              <a:prstGeom prst="ellipse">
                <a:avLst/>
              </a:prstGeom>
              <a:solidFill>
                <a:srgbClr val="FFFF00"/>
              </a:solidFill>
              <a:ln w="25560" cap="sq">
                <a:solidFill>
                  <a:srgbClr val="FFFF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chemeClr val="accent3">
                        <a:lumOff val="44000"/>
                      </a:schemeClr>
                    </a:solidFill>
                  </a:defRPr>
                </a:pPr>
              </a:p>
            </p:txBody>
          </p:sp>
          <p:sp>
            <p:nvSpPr>
              <p:cNvPr id="399" name="Freeform 42"/>
              <p:cNvSpPr/>
              <p:nvPr/>
            </p:nvSpPr>
            <p:spPr>
              <a:xfrm>
                <a:off x="879105" y="449253"/>
                <a:ext cx="361971" cy="323869"/>
              </a:xfrm>
              <a:prstGeom prst="ellipse">
                <a:avLst/>
              </a:prstGeom>
              <a:solidFill>
                <a:srgbClr val="FFFF00"/>
              </a:solidFill>
              <a:ln w="25560" cap="sq">
                <a:solidFill>
                  <a:srgbClr val="FFFF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chemeClr val="accent3">
                        <a:lumOff val="44000"/>
                      </a:schemeClr>
                    </a:solidFill>
                  </a:defRPr>
                </a:pPr>
              </a:p>
            </p:txBody>
          </p:sp>
          <p:sp>
            <p:nvSpPr>
              <p:cNvPr id="400" name="Freeform 43"/>
              <p:cNvSpPr/>
              <p:nvPr/>
            </p:nvSpPr>
            <p:spPr>
              <a:xfrm>
                <a:off x="1349005" y="449253"/>
                <a:ext cx="361971" cy="323869"/>
              </a:xfrm>
              <a:prstGeom prst="ellipse">
                <a:avLst/>
              </a:prstGeom>
              <a:solidFill>
                <a:srgbClr val="FFFF00"/>
              </a:solidFill>
              <a:ln w="25560" cap="sq">
                <a:solidFill>
                  <a:srgbClr val="FFFF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chemeClr val="accent3">
                        <a:lumOff val="44000"/>
                      </a:schemeClr>
                    </a:solidFill>
                  </a:defRPr>
                </a:pPr>
              </a:p>
            </p:txBody>
          </p:sp>
          <p:sp>
            <p:nvSpPr>
              <p:cNvPr id="401" name="Freeform 44"/>
              <p:cNvSpPr/>
              <p:nvPr/>
            </p:nvSpPr>
            <p:spPr>
              <a:xfrm>
                <a:off x="79005" y="449253"/>
                <a:ext cx="361971" cy="323869"/>
              </a:xfrm>
              <a:prstGeom prst="ellipse">
                <a:avLst/>
              </a:prstGeom>
              <a:solidFill>
                <a:srgbClr val="FFFF00"/>
              </a:solidFill>
              <a:ln w="25560" cap="sq">
                <a:solidFill>
                  <a:srgbClr val="FFFF00"/>
                </a:solidFill>
                <a:prstDash val="solid"/>
                <a:round/>
              </a:ln>
              <a:effectLst/>
            </p:spPr>
            <p:txBody>
              <a:bodyPr wrap="square" lIns="45719" tIns="45719" rIns="45719" bIns="45719" numCol="1" anchor="ctr">
                <a:noAutofit/>
              </a:bodyPr>
              <a:lstStyle/>
              <a:p>
                <a:pPr>
                  <a:defRPr>
                    <a:solidFill>
                      <a:schemeClr val="accent3">
                        <a:lumOff val="44000"/>
                      </a:schemeClr>
                    </a:solidFill>
                  </a:defRPr>
                </a:pPr>
              </a:p>
            </p:txBody>
          </p:sp>
          <p:sp>
            <p:nvSpPr>
              <p:cNvPr id="402" name="Text Box 45"/>
              <p:cNvSpPr txBox="1"/>
              <p:nvPr/>
            </p:nvSpPr>
            <p:spPr>
              <a:xfrm>
                <a:off x="0" y="15875"/>
                <a:ext cx="512044" cy="4064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0" tIns="0" rIns="0" bIns="0" numCol="1" anchor="t">
                <a:spAutoFit/>
              </a:bodyPr>
              <a:lstStyle/>
              <a:p>
                <a:pPr algn="ctr"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b="1" sz="1400">
                    <a:latin typeface="Gill Sans"/>
                    <a:ea typeface="Gill Sans"/>
                    <a:cs typeface="Gill Sans"/>
                    <a:sym typeface="Gill Sans"/>
                  </a:defRPr>
                </a:pPr>
                <a:r>
                  <a:t>A/T</a:t>
                </a:r>
                <a:endParaRPr sz="3200"/>
              </a:p>
              <a:p>
                <a:pPr algn="ctr"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b="1" sz="1400">
                    <a:latin typeface="Gill Sans"/>
                    <a:ea typeface="Gill Sans"/>
                    <a:cs typeface="Gill Sans"/>
                    <a:sym typeface="Gill Sans"/>
                  </a:defRPr>
                </a:pPr>
                <a:r>
                  <a:t>1</a:t>
                </a:r>
              </a:p>
            </p:txBody>
          </p:sp>
          <p:sp>
            <p:nvSpPr>
              <p:cNvPr id="403" name="Text Box 46"/>
              <p:cNvSpPr txBox="1"/>
              <p:nvPr/>
            </p:nvSpPr>
            <p:spPr>
              <a:xfrm>
                <a:off x="773552" y="4762"/>
                <a:ext cx="517514" cy="4064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0" tIns="0" rIns="0" bIns="0" numCol="1" anchor="t">
                <a:spAutoFit/>
              </a:bodyPr>
              <a:lstStyle/>
              <a:p>
                <a:pPr algn="ctr"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b="1" sz="1400">
                    <a:latin typeface="Gill Sans"/>
                    <a:ea typeface="Gill Sans"/>
                    <a:cs typeface="Gill Sans"/>
                    <a:sym typeface="Gill Sans"/>
                  </a:defRPr>
                </a:pPr>
                <a:r>
                  <a:t>G/A</a:t>
                </a:r>
                <a:endParaRPr sz="3200"/>
              </a:p>
              <a:p>
                <a:pPr algn="ctr"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b="1" sz="1400">
                    <a:latin typeface="Gill Sans"/>
                    <a:ea typeface="Gill Sans"/>
                    <a:cs typeface="Gill Sans"/>
                    <a:sym typeface="Gill Sans"/>
                  </a:defRPr>
                </a:pPr>
                <a:r>
                  <a:t>2</a:t>
                </a:r>
              </a:p>
            </p:txBody>
          </p:sp>
          <p:sp>
            <p:nvSpPr>
              <p:cNvPr id="404" name="Text Box 47"/>
              <p:cNvSpPr txBox="1"/>
              <p:nvPr/>
            </p:nvSpPr>
            <p:spPr>
              <a:xfrm>
                <a:off x="1285571" y="0"/>
                <a:ext cx="501539" cy="4064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0" tIns="0" rIns="0" bIns="0" numCol="1" anchor="t">
                <a:spAutoFit/>
              </a:bodyPr>
              <a:lstStyle/>
              <a:p>
                <a:pPr algn="ctr"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b="1" sz="1400">
                    <a:latin typeface="Gill Sans"/>
                    <a:ea typeface="Gill Sans"/>
                    <a:cs typeface="Gill Sans"/>
                    <a:sym typeface="Gill Sans"/>
                  </a:defRPr>
                </a:pPr>
                <a:r>
                  <a:t>G/C</a:t>
                </a:r>
                <a:endParaRPr sz="3200"/>
              </a:p>
              <a:p>
                <a:pPr algn="ctr"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b="1" sz="1400">
                    <a:latin typeface="Gill Sans"/>
                    <a:ea typeface="Gill Sans"/>
                    <a:cs typeface="Gill Sans"/>
                    <a:sym typeface="Gill Sans"/>
                  </a:defRPr>
                </a:pPr>
                <a:r>
                  <a:t>3</a:t>
                </a:r>
              </a:p>
            </p:txBody>
          </p:sp>
          <p:sp>
            <p:nvSpPr>
              <p:cNvPr id="405" name="Text Box 48"/>
              <p:cNvSpPr txBox="1"/>
              <p:nvPr/>
            </p:nvSpPr>
            <p:spPr>
              <a:xfrm>
                <a:off x="1835199" y="7937"/>
                <a:ext cx="496070" cy="4064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0" tIns="0" rIns="0" bIns="0" numCol="1" anchor="t">
                <a:spAutoFit/>
              </a:bodyPr>
              <a:lstStyle/>
              <a:p>
                <a:pPr algn="ctr"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b="1" sz="1400">
                    <a:latin typeface="Gill Sans"/>
                    <a:ea typeface="Gill Sans"/>
                    <a:cs typeface="Gill Sans"/>
                    <a:sym typeface="Gill Sans"/>
                  </a:defRPr>
                </a:pPr>
                <a:r>
                  <a:t>T/C</a:t>
                </a:r>
                <a:endParaRPr sz="3200"/>
              </a:p>
              <a:p>
                <a:pPr algn="ctr"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b="1" sz="1400">
                    <a:latin typeface="Gill Sans"/>
                    <a:ea typeface="Gill Sans"/>
                    <a:cs typeface="Gill Sans"/>
                    <a:sym typeface="Gill Sans"/>
                  </a:defRPr>
                </a:pPr>
                <a:r>
                  <a:t>4</a:t>
                </a:r>
              </a:p>
            </p:txBody>
          </p:sp>
          <p:sp>
            <p:nvSpPr>
              <p:cNvPr id="406" name="Text Box 49"/>
              <p:cNvSpPr txBox="1"/>
              <p:nvPr/>
            </p:nvSpPr>
            <p:spPr>
              <a:xfrm>
                <a:off x="2369833" y="7937"/>
                <a:ext cx="501540" cy="406401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0" tIns="0" rIns="0" bIns="0" numCol="1" anchor="t">
                <a:spAutoFit/>
              </a:bodyPr>
              <a:lstStyle/>
              <a:p>
                <a:pPr algn="ctr"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b="1" sz="1400">
                    <a:latin typeface="Gill Sans"/>
                    <a:ea typeface="Gill Sans"/>
                    <a:cs typeface="Gill Sans"/>
                    <a:sym typeface="Gill Sans"/>
                  </a:defRPr>
                </a:pPr>
                <a:r>
                  <a:t>G/C</a:t>
                </a:r>
                <a:endParaRPr sz="3200"/>
              </a:p>
              <a:p>
                <a:pPr algn="ctr"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b="1" sz="1400">
                    <a:latin typeface="Gill Sans"/>
                    <a:ea typeface="Gill Sans"/>
                    <a:cs typeface="Gill Sans"/>
                    <a:sym typeface="Gill Sans"/>
                  </a:defRPr>
                </a:pPr>
                <a:r>
                  <a:t>5</a:t>
                </a:r>
              </a:p>
            </p:txBody>
          </p:sp>
          <p:sp>
            <p:nvSpPr>
              <p:cNvPr id="407" name="Text Box 50"/>
              <p:cNvSpPr txBox="1"/>
              <p:nvPr/>
            </p:nvSpPr>
            <p:spPr>
              <a:xfrm>
                <a:off x="3599488" y="19050"/>
                <a:ext cx="507617" cy="406400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val="1"/>
                </a:ext>
              </a:extLst>
            </p:spPr>
            <p:txBody>
              <a:bodyPr wrap="none" lIns="0" tIns="0" rIns="0" bIns="0" numCol="1" anchor="t">
                <a:spAutoFit/>
              </a:bodyPr>
              <a:lstStyle/>
              <a:p>
                <a:pPr algn="ctr"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b="1" sz="1400">
                    <a:latin typeface="Gill Sans"/>
                    <a:ea typeface="Gill Sans"/>
                    <a:cs typeface="Gill Sans"/>
                    <a:sym typeface="Gill Sans"/>
                  </a:defRPr>
                </a:pPr>
                <a:r>
                  <a:t>A/C</a:t>
                </a:r>
                <a:endParaRPr sz="3200"/>
              </a:p>
              <a:p>
                <a:pPr algn="ctr">
                  <a:tabLst>
                    <a:tab pos="457200" algn="l"/>
                    <a:tab pos="914400" algn="l"/>
                    <a:tab pos="1371600" algn="l"/>
                    <a:tab pos="1828800" algn="l"/>
                    <a:tab pos="2286000" algn="l"/>
                    <a:tab pos="2743200" algn="l"/>
                    <a:tab pos="3200400" algn="l"/>
                    <a:tab pos="3657600" algn="l"/>
                    <a:tab pos="4114800" algn="l"/>
                    <a:tab pos="4572000" algn="l"/>
                    <a:tab pos="5029200" algn="l"/>
                    <a:tab pos="5486400" algn="l"/>
                    <a:tab pos="5943600" algn="l"/>
                    <a:tab pos="6400800" algn="l"/>
                    <a:tab pos="6858000" algn="l"/>
                    <a:tab pos="7315200" algn="l"/>
                    <a:tab pos="7772400" algn="l"/>
                    <a:tab pos="8229600" algn="l"/>
                    <a:tab pos="8686800" algn="l"/>
                    <a:tab pos="9144000" algn="l"/>
                  </a:tabLst>
                  <a:defRPr b="1" sz="1400">
                    <a:latin typeface="Gill Sans"/>
                    <a:ea typeface="Gill Sans"/>
                    <a:cs typeface="Gill Sans"/>
                    <a:sym typeface="Gill Sans"/>
                  </a:defRPr>
                </a:pPr>
                <a:r>
                  <a:t>6</a:t>
                </a:r>
              </a:p>
            </p:txBody>
          </p:sp>
        </p:grpSp>
      </p:grpSp>
      <p:sp>
        <p:nvSpPr>
          <p:cNvPr id="410" name="Rectangle 51"/>
          <p:cNvSpPr txBox="1"/>
          <p:nvPr/>
        </p:nvSpPr>
        <p:spPr>
          <a:xfrm>
            <a:off x="5486400" y="1905000"/>
            <a:ext cx="3429000" cy="3890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6799" tIns="46799" rIns="46799" bIns="46799">
            <a:spAutoFit/>
          </a:bodyPr>
          <a:lstStyle/>
          <a:p>
            <a: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2000">
                <a:latin typeface="Gill Sans"/>
                <a:ea typeface="Gill Sans"/>
                <a:cs typeface="Gill Sans"/>
                <a:sym typeface="Gill Sans"/>
              </a:defRPr>
            </a:pPr>
            <a:r>
              <a:t>Pairwise Tagging:</a:t>
            </a:r>
            <a:endParaRPr sz="3200"/>
          </a:p>
          <a:p>
            <a: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2000">
                <a:latin typeface="Gill Sans"/>
                <a:ea typeface="Gill Sans"/>
                <a:cs typeface="Gill Sans"/>
                <a:sym typeface="Gill Sans"/>
              </a:defRPr>
            </a:pPr>
          </a:p>
          <a:p>
            <a: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latin typeface="Gill Sans"/>
                <a:ea typeface="Gill Sans"/>
                <a:cs typeface="Gill Sans"/>
                <a:sym typeface="Gill Sans"/>
              </a:defRPr>
            </a:pPr>
            <a:r>
              <a:t>SNP 1</a:t>
            </a:r>
            <a:endParaRPr sz="3200"/>
          </a:p>
          <a:p>
            <a: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latin typeface="Gill Sans"/>
                <a:ea typeface="Gill Sans"/>
                <a:cs typeface="Gill Sans"/>
                <a:sym typeface="Gill Sans"/>
              </a:defRPr>
            </a:pPr>
            <a:r>
              <a:t>SNP 3</a:t>
            </a:r>
            <a:endParaRPr sz="3200"/>
          </a:p>
          <a:p>
            <a: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latin typeface="Gill Sans"/>
                <a:ea typeface="Gill Sans"/>
                <a:cs typeface="Gill Sans"/>
                <a:sym typeface="Gill Sans"/>
              </a:defRPr>
            </a:pPr>
            <a:r>
              <a:t>SNP 6</a:t>
            </a:r>
            <a:endParaRPr sz="3200"/>
          </a:p>
          <a:p>
            <a: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latin typeface="Gill Sans"/>
                <a:ea typeface="Gill Sans"/>
                <a:cs typeface="Gill Sans"/>
                <a:sym typeface="Gill Sans"/>
              </a:defRPr>
            </a:pPr>
          </a:p>
          <a:p>
            <a: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2000">
                <a:latin typeface="Gill Sans"/>
                <a:ea typeface="Gill Sans"/>
                <a:cs typeface="Gill Sans"/>
                <a:sym typeface="Gill Sans"/>
              </a:defRPr>
            </a:pPr>
            <a:r>
              <a:t>3 tags in total</a:t>
            </a:r>
            <a:endParaRPr sz="3200"/>
          </a:p>
          <a:p>
            <a: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2000">
                <a:latin typeface="Gill Sans"/>
                <a:ea typeface="Gill Sans"/>
                <a:cs typeface="Gill Sans"/>
                <a:sym typeface="Gill Sans"/>
              </a:defRPr>
            </a:pPr>
          </a:p>
          <a:p>
            <a: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2000">
                <a:latin typeface="Gill Sans"/>
                <a:ea typeface="Gill Sans"/>
                <a:cs typeface="Gill Sans"/>
                <a:sym typeface="Gill Sans"/>
              </a:defRPr>
            </a:pPr>
            <a:r>
              <a:t>Test for association:</a:t>
            </a:r>
            <a:endParaRPr sz="3200"/>
          </a:p>
          <a:p>
            <a: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b="1" sz="2000">
                <a:latin typeface="Gill Sans"/>
                <a:ea typeface="Gill Sans"/>
                <a:cs typeface="Gill Sans"/>
                <a:sym typeface="Gill Sans"/>
              </a:defRPr>
            </a:pPr>
          </a:p>
          <a:p>
            <a: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latin typeface="Gill Sans"/>
                <a:ea typeface="Gill Sans"/>
                <a:cs typeface="Gill Sans"/>
                <a:sym typeface="Gill Sans"/>
              </a:defRPr>
            </a:pPr>
            <a:r>
              <a:t>SNP 1</a:t>
            </a:r>
            <a:endParaRPr sz="3200"/>
          </a:p>
          <a:p>
            <a: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latin typeface="Gill Sans"/>
                <a:ea typeface="Gill Sans"/>
                <a:cs typeface="Gill Sans"/>
                <a:sym typeface="Gill Sans"/>
              </a:defRPr>
            </a:pPr>
            <a:r>
              <a:t>SNP 3</a:t>
            </a:r>
            <a:endParaRPr sz="3200"/>
          </a:p>
          <a:p>
            <a: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latin typeface="Gill Sans"/>
                <a:ea typeface="Gill Sans"/>
                <a:cs typeface="Gill Sans"/>
                <a:sym typeface="Gill Sans"/>
              </a:defRPr>
            </a:pPr>
            <a:r>
              <a:t>SNP 6</a:t>
            </a:r>
          </a:p>
        </p:txBody>
      </p:sp>
      <p:sp>
        <p:nvSpPr>
          <p:cNvPr id="411" name="Line 52"/>
          <p:cNvSpPr/>
          <p:nvPr/>
        </p:nvSpPr>
        <p:spPr>
          <a:xfrm flipH="1">
            <a:off x="1822449" y="4800600"/>
            <a:ext cx="195265" cy="222251"/>
          </a:xfrm>
          <a:prstGeom prst="line">
            <a:avLst/>
          </a:prstGeom>
          <a:ln w="9360" cap="sq">
            <a:solidFill>
              <a:srgbClr val="0000FF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412" name="Line 53"/>
          <p:cNvSpPr/>
          <p:nvPr/>
        </p:nvSpPr>
        <p:spPr>
          <a:xfrm flipH="1" flipV="1">
            <a:off x="1273175" y="4657724"/>
            <a:ext cx="230189" cy="371476"/>
          </a:xfrm>
          <a:prstGeom prst="line">
            <a:avLst/>
          </a:prstGeom>
          <a:ln w="9360" cap="sq">
            <a:solidFill>
              <a:srgbClr val="0000FF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413" name="Line 54"/>
          <p:cNvSpPr/>
          <p:nvPr/>
        </p:nvSpPr>
        <p:spPr>
          <a:xfrm flipH="1">
            <a:off x="3194049" y="4572000"/>
            <a:ext cx="469901" cy="450851"/>
          </a:xfrm>
          <a:prstGeom prst="line">
            <a:avLst/>
          </a:prstGeom>
          <a:ln w="9360" cap="sq"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414" name="Line 55"/>
          <p:cNvSpPr/>
          <p:nvPr/>
        </p:nvSpPr>
        <p:spPr>
          <a:xfrm flipH="1" flipV="1">
            <a:off x="2463799" y="4657724"/>
            <a:ext cx="377826" cy="371476"/>
          </a:xfrm>
          <a:prstGeom prst="line">
            <a:avLst/>
          </a:prstGeom>
          <a:ln w="9360" cap="sq">
            <a:solidFill>
              <a:srgbClr val="00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415" name="Line 56"/>
          <p:cNvSpPr/>
          <p:nvPr/>
        </p:nvSpPr>
        <p:spPr>
          <a:xfrm>
            <a:off x="3108325" y="4572000"/>
            <a:ext cx="914401" cy="450851"/>
          </a:xfrm>
          <a:prstGeom prst="line">
            <a:avLst/>
          </a:prstGeom>
          <a:ln w="9360" cap="sq">
            <a:solidFill>
              <a:srgbClr val="FF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416" name="Line 57"/>
          <p:cNvSpPr/>
          <p:nvPr/>
        </p:nvSpPr>
        <p:spPr>
          <a:xfrm flipV="1">
            <a:off x="4114799" y="4657724"/>
            <a:ext cx="639764" cy="371476"/>
          </a:xfrm>
          <a:prstGeom prst="line">
            <a:avLst/>
          </a:prstGeom>
          <a:ln w="9360" cap="sq">
            <a:solidFill>
              <a:srgbClr val="FF0000"/>
            </a:solidFill>
            <a:tailEnd type="triangle"/>
          </a:ln>
        </p:spPr>
        <p:txBody>
          <a:bodyPr lIns="45719" rIns="45719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" fill="hold"/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37" grpId="2"/>
      <p:bldP build="whole" bldLvl="1" animBg="1" rev="0" advAuto="0" spid="410" grpId="4"/>
      <p:bldP build="whole" bldLvl="1" animBg="1" rev="0" advAuto="0" spid="340" grpId="3"/>
      <p:bldP build="whole" bldLvl="1" animBg="1" rev="0" advAuto="0" spid="334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Text Box 1"/>
          <p:cNvSpPr txBox="1"/>
          <p:nvPr/>
        </p:nvSpPr>
        <p:spPr>
          <a:xfrm>
            <a:off x="0" y="541196"/>
            <a:ext cx="9144000" cy="6098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600"/>
            </a:lvl1pPr>
          </a:lstStyle>
          <a:p>
            <a:pPr/>
            <a:r>
              <a:t>Coverage: Measurement Error in TagSNPs</a:t>
            </a:r>
          </a:p>
        </p:txBody>
      </p:sp>
      <p:pic>
        <p:nvPicPr>
          <p:cNvPr id="419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371600" y="1524000"/>
            <a:ext cx="6096000" cy="4986338"/>
          </a:xfrm>
          <a:prstGeom prst="rect">
            <a:avLst/>
          </a:prstGeom>
          <a:ln w="12700">
            <a:miter lim="400000"/>
          </a:ln>
        </p:spPr>
      </p:pic>
      <p:sp>
        <p:nvSpPr>
          <p:cNvPr id="420" name="Rectangle 3"/>
          <p:cNvSpPr/>
          <p:nvPr/>
        </p:nvSpPr>
        <p:spPr>
          <a:xfrm>
            <a:off x="2590800" y="5410200"/>
            <a:ext cx="4495800" cy="838200"/>
          </a:xfrm>
          <a:prstGeom prst="rect">
            <a:avLst/>
          </a:prstGeom>
          <a:solidFill>
            <a:schemeClr val="accent3">
              <a:lumOff val="44000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solidFill>
                  <a:schemeClr val="accent3">
                    <a:lumOff val="44000"/>
                  </a:schemeClr>
                </a:solidFill>
              </a:defRPr>
            </a:pPr>
          </a:p>
        </p:txBody>
      </p:sp>
      <p:sp>
        <p:nvSpPr>
          <p:cNvPr id="421" name="Straight Arrow Connector 4"/>
          <p:cNvSpPr/>
          <p:nvPr/>
        </p:nvSpPr>
        <p:spPr>
          <a:xfrm flipH="1" flipV="1">
            <a:off x="3962399" y="5181599"/>
            <a:ext cx="1676401" cy="914401"/>
          </a:xfrm>
          <a:prstGeom prst="line">
            <a:avLst/>
          </a:prstGeom>
          <a:ln w="19050">
            <a:solidFill>
              <a:srgbClr val="FFC000"/>
            </a:solidFill>
            <a:miter/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422" name="Straight Arrow Connector 10"/>
          <p:cNvSpPr/>
          <p:nvPr/>
        </p:nvSpPr>
        <p:spPr>
          <a:xfrm flipH="1" flipV="1">
            <a:off x="4800599" y="5181599"/>
            <a:ext cx="990601" cy="1066801"/>
          </a:xfrm>
          <a:prstGeom prst="line">
            <a:avLst/>
          </a:prstGeom>
          <a:ln w="19050">
            <a:solidFill>
              <a:srgbClr val="FFC000"/>
            </a:solidFill>
            <a:miter/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423" name="Straight Arrow Connector 12"/>
          <p:cNvSpPr/>
          <p:nvPr/>
        </p:nvSpPr>
        <p:spPr>
          <a:xfrm flipV="1">
            <a:off x="5791200" y="5181599"/>
            <a:ext cx="838201" cy="1066801"/>
          </a:xfrm>
          <a:prstGeom prst="line">
            <a:avLst/>
          </a:prstGeom>
          <a:ln w="19050">
            <a:solidFill>
              <a:srgbClr val="FFC000"/>
            </a:solidFill>
            <a:miter/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424" name="Straight Arrow Connector 14"/>
          <p:cNvSpPr/>
          <p:nvPr/>
        </p:nvSpPr>
        <p:spPr>
          <a:xfrm flipV="1">
            <a:off x="2362200" y="5181599"/>
            <a:ext cx="1219201" cy="381001"/>
          </a:xfrm>
          <a:prstGeom prst="line">
            <a:avLst/>
          </a:prstGeom>
          <a:ln w="19050">
            <a:solidFill>
              <a:srgbClr val="FF0000"/>
            </a:solidFill>
            <a:miter/>
            <a:tailEnd type="triangle"/>
          </a:ln>
        </p:spPr>
        <p:txBody>
          <a:bodyPr lIns="45719" rIns="45719"/>
          <a:lstStyle/>
          <a:p>
            <a:pPr/>
          </a:p>
        </p:txBody>
      </p:sp>
      <p:sp>
        <p:nvSpPr>
          <p:cNvPr id="425" name="TextBox 13"/>
          <p:cNvSpPr txBox="1"/>
          <p:nvPr/>
        </p:nvSpPr>
        <p:spPr>
          <a:xfrm>
            <a:off x="4953000" y="6248400"/>
            <a:ext cx="2819400" cy="350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>
                <a:solidFill>
                  <a:srgbClr val="FFC000"/>
                </a:solidFill>
              </a:defRPr>
            </a:lvl1pPr>
          </a:lstStyle>
          <a:p>
            <a:pPr/>
            <a:r>
              <a:t>Genotyped SNPs</a:t>
            </a:r>
          </a:p>
        </p:txBody>
      </p:sp>
      <p:sp>
        <p:nvSpPr>
          <p:cNvPr id="426" name="TextBox 18"/>
          <p:cNvSpPr txBox="1"/>
          <p:nvPr/>
        </p:nvSpPr>
        <p:spPr>
          <a:xfrm>
            <a:off x="457200" y="5486400"/>
            <a:ext cx="3962400" cy="11507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>
              <a:defRPr>
                <a:solidFill>
                  <a:srgbClr val="FF0000"/>
                </a:solidFill>
              </a:defRPr>
            </a:lvl1pPr>
          </a:lstStyle>
          <a:p>
            <a:pPr/>
            <a:r>
              <a:t>Want to compute coverage of all SNPs in the area, we start with this one, and look at pairwise correlation with each of the genotyped SNPs.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Text Box 1"/>
          <p:cNvSpPr txBox="1"/>
          <p:nvPr/>
        </p:nvSpPr>
        <p:spPr>
          <a:xfrm>
            <a:off x="457200" y="541196"/>
            <a:ext cx="8229600" cy="6098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600"/>
            </a:lvl1pPr>
          </a:lstStyle>
          <a:p>
            <a:pPr/>
            <a:r>
              <a:t>Common Measures of Coverage</a:t>
            </a:r>
          </a:p>
        </p:txBody>
      </p:sp>
      <p:sp>
        <p:nvSpPr>
          <p:cNvPr id="429" name="Text Box 2"/>
          <p:cNvSpPr txBox="1"/>
          <p:nvPr/>
        </p:nvSpPr>
        <p:spPr>
          <a:xfrm>
            <a:off x="457200" y="1600200"/>
            <a:ext cx="8229600" cy="36866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336550" indent="-336550">
              <a:spcBef>
                <a:spcPts val="700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330200" algn="l"/>
                <a:tab pos="787400" algn="l"/>
                <a:tab pos="1244600" algn="l"/>
                <a:tab pos="1701800" algn="l"/>
                <a:tab pos="2159000" algn="l"/>
                <a:tab pos="2616200" algn="l"/>
                <a:tab pos="3073400" algn="l"/>
                <a:tab pos="3530600" algn="l"/>
                <a:tab pos="3987800" algn="l"/>
                <a:tab pos="4445000" algn="l"/>
                <a:tab pos="4902200" algn="l"/>
                <a:tab pos="5359400" algn="l"/>
                <a:tab pos="5816600" algn="l"/>
                <a:tab pos="6273800" algn="l"/>
                <a:tab pos="6731000" algn="l"/>
                <a:tab pos="7188200" algn="l"/>
                <a:tab pos="7645400" algn="l"/>
                <a:tab pos="8102600" algn="l"/>
                <a:tab pos="8559800" algn="l"/>
                <a:tab pos="9017000" algn="l"/>
                <a:tab pos="9474200" algn="l"/>
              </a:tabLst>
              <a:defRPr b="1" sz="2800" u="sng"/>
            </a:pPr>
            <a:r>
              <a:t>Threshold Measures</a:t>
            </a:r>
          </a:p>
          <a:p>
            <a:pPr lvl="1" marL="736600" indent="-279400">
              <a:spcBef>
                <a:spcPts val="600"/>
              </a:spcBef>
              <a:buClr>
                <a:srgbClr val="000000"/>
              </a:buClr>
              <a:buSzPct val="100000"/>
              <a:buFont typeface="Arial"/>
              <a:buChar char="–"/>
              <a:tabLst>
                <a:tab pos="330200" algn="l"/>
                <a:tab pos="787400" algn="l"/>
                <a:tab pos="1244600" algn="l"/>
                <a:tab pos="1701800" algn="l"/>
                <a:tab pos="2159000" algn="l"/>
                <a:tab pos="2616200" algn="l"/>
                <a:tab pos="3073400" algn="l"/>
                <a:tab pos="3530600" algn="l"/>
                <a:tab pos="3987800" algn="l"/>
                <a:tab pos="4445000" algn="l"/>
                <a:tab pos="4902200" algn="l"/>
                <a:tab pos="5359400" algn="l"/>
                <a:tab pos="5816600" algn="l"/>
                <a:tab pos="6273800" algn="l"/>
                <a:tab pos="6731000" algn="l"/>
                <a:tab pos="7188200" algn="l"/>
                <a:tab pos="7645400" algn="l"/>
                <a:tab pos="8102600" algn="l"/>
                <a:tab pos="8559800" algn="l"/>
                <a:tab pos="9017000" algn="l"/>
                <a:tab pos="9474200" algn="l"/>
              </a:tabLst>
              <a:defRPr sz="2400"/>
            </a:pPr>
            <a:r>
              <a:t>e.g., 73% of SNPs in the complete set are in LD with at least one SNP in the genotyping set at r</a:t>
            </a:r>
            <a:r>
              <a:rPr baseline="30000"/>
              <a:t>2</a:t>
            </a:r>
            <a:r>
              <a:t> &gt; 0.8</a:t>
            </a:r>
          </a:p>
          <a:p>
            <a:pPr marL="336550" indent="-333375">
              <a:spcBef>
                <a:spcPts val="700"/>
              </a:spcBef>
              <a:tabLst>
                <a:tab pos="330200" algn="l"/>
                <a:tab pos="787400" algn="l"/>
                <a:tab pos="1244600" algn="l"/>
                <a:tab pos="1701800" algn="l"/>
                <a:tab pos="2159000" algn="l"/>
                <a:tab pos="2616200" algn="l"/>
                <a:tab pos="3073400" algn="l"/>
                <a:tab pos="3530600" algn="l"/>
                <a:tab pos="3987800" algn="l"/>
                <a:tab pos="4445000" algn="l"/>
                <a:tab pos="4902200" algn="l"/>
                <a:tab pos="5359400" algn="l"/>
                <a:tab pos="5816600" algn="l"/>
                <a:tab pos="6273800" algn="l"/>
                <a:tab pos="6731000" algn="l"/>
                <a:tab pos="7188200" algn="l"/>
                <a:tab pos="7645400" algn="l"/>
                <a:tab pos="8102600" algn="l"/>
                <a:tab pos="8559800" algn="l"/>
                <a:tab pos="9017000" algn="l"/>
                <a:tab pos="9474200" algn="l"/>
              </a:tabLst>
              <a:defRPr b="1" sz="2800" u="sng"/>
            </a:pPr>
          </a:p>
          <a:p>
            <a:pPr marL="336550" indent="-336550">
              <a:spcBef>
                <a:spcPts val="700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330200" algn="l"/>
                <a:tab pos="787400" algn="l"/>
                <a:tab pos="1244600" algn="l"/>
                <a:tab pos="1701800" algn="l"/>
                <a:tab pos="2159000" algn="l"/>
                <a:tab pos="2616200" algn="l"/>
                <a:tab pos="3073400" algn="l"/>
                <a:tab pos="3530600" algn="l"/>
                <a:tab pos="3987800" algn="l"/>
                <a:tab pos="4445000" algn="l"/>
                <a:tab pos="4902200" algn="l"/>
                <a:tab pos="5359400" algn="l"/>
                <a:tab pos="5816600" algn="l"/>
                <a:tab pos="6273800" algn="l"/>
                <a:tab pos="6731000" algn="l"/>
                <a:tab pos="7188200" algn="l"/>
                <a:tab pos="7645400" algn="l"/>
                <a:tab pos="8102600" algn="l"/>
                <a:tab pos="8559800" algn="l"/>
                <a:tab pos="9017000" algn="l"/>
                <a:tab pos="9474200" algn="l"/>
              </a:tabLst>
              <a:defRPr b="1" sz="2800" u="sng"/>
            </a:pPr>
            <a:r>
              <a:t>Average Measures</a:t>
            </a:r>
          </a:p>
          <a:p>
            <a:pPr lvl="1" marL="736600" indent="-279400">
              <a:spcBef>
                <a:spcPts val="600"/>
              </a:spcBef>
              <a:buClr>
                <a:srgbClr val="000000"/>
              </a:buClr>
              <a:buSzPct val="100000"/>
              <a:buFont typeface="Arial"/>
              <a:buChar char="–"/>
              <a:tabLst>
                <a:tab pos="330200" algn="l"/>
                <a:tab pos="787400" algn="l"/>
                <a:tab pos="1244600" algn="l"/>
                <a:tab pos="1701800" algn="l"/>
                <a:tab pos="2159000" algn="l"/>
                <a:tab pos="2616200" algn="l"/>
                <a:tab pos="3073400" algn="l"/>
                <a:tab pos="3530600" algn="l"/>
                <a:tab pos="3987800" algn="l"/>
                <a:tab pos="4445000" algn="l"/>
                <a:tab pos="4902200" algn="l"/>
                <a:tab pos="5359400" algn="l"/>
                <a:tab pos="5816600" algn="l"/>
                <a:tab pos="6273800" algn="l"/>
                <a:tab pos="6731000" algn="l"/>
                <a:tab pos="7188200" algn="l"/>
                <a:tab pos="7645400" algn="l"/>
                <a:tab pos="8102600" algn="l"/>
                <a:tab pos="8559800" algn="l"/>
                <a:tab pos="9017000" algn="l"/>
                <a:tab pos="9474200" algn="l"/>
              </a:tabLst>
              <a:defRPr sz="2400"/>
            </a:pPr>
            <a:r>
              <a:t>e.g., Average maximum r</a:t>
            </a:r>
            <a:r>
              <a:rPr baseline="30000"/>
              <a:t>2</a:t>
            </a:r>
            <a:r>
              <a:t> = 0.84</a:t>
            </a:r>
          </a:p>
          <a:p>
            <a:pPr marL="336550" indent="-333375">
              <a:spcBef>
                <a:spcPts val="700"/>
              </a:spcBef>
              <a:tabLst>
                <a:tab pos="330200" algn="l"/>
                <a:tab pos="787400" algn="l"/>
                <a:tab pos="1244600" algn="l"/>
                <a:tab pos="1701800" algn="l"/>
                <a:tab pos="2159000" algn="l"/>
                <a:tab pos="2616200" algn="l"/>
                <a:tab pos="3073400" algn="l"/>
                <a:tab pos="3530600" algn="l"/>
                <a:tab pos="3987800" algn="l"/>
                <a:tab pos="4445000" algn="l"/>
                <a:tab pos="4902200" algn="l"/>
                <a:tab pos="5359400" algn="l"/>
                <a:tab pos="5816600" algn="l"/>
                <a:tab pos="6273800" algn="l"/>
                <a:tab pos="6731000" algn="l"/>
                <a:tab pos="7188200" algn="l"/>
                <a:tab pos="7645400" algn="l"/>
                <a:tab pos="8102600" algn="l"/>
                <a:tab pos="8559800" algn="l"/>
                <a:tab pos="9017000" algn="l"/>
                <a:tab pos="9474200" algn="l"/>
              </a:tabLst>
              <a:defRPr sz="2800"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Text Box 1"/>
          <p:cNvSpPr txBox="1"/>
          <p:nvPr/>
        </p:nvSpPr>
        <p:spPr>
          <a:xfrm>
            <a:off x="457200" y="541196"/>
            <a:ext cx="8229600" cy="6098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600"/>
            </a:lvl1pPr>
          </a:lstStyle>
          <a:p>
            <a:pPr/>
            <a:r>
              <a:t>Coverage and Sample Size</a:t>
            </a:r>
          </a:p>
        </p:txBody>
      </p:sp>
      <p:sp>
        <p:nvSpPr>
          <p:cNvPr id="432" name="Text Box 2"/>
          <p:cNvSpPr txBox="1"/>
          <p:nvPr/>
        </p:nvSpPr>
        <p:spPr>
          <a:xfrm>
            <a:off x="838200" y="1673225"/>
            <a:ext cx="7848600" cy="34580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336550" indent="-336550">
              <a:spcBef>
                <a:spcPts val="700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330200" algn="l"/>
                <a:tab pos="787400" algn="l"/>
                <a:tab pos="1244600" algn="l"/>
                <a:tab pos="1701800" algn="l"/>
                <a:tab pos="2159000" algn="l"/>
                <a:tab pos="2616200" algn="l"/>
                <a:tab pos="3073400" algn="l"/>
                <a:tab pos="3530600" algn="l"/>
                <a:tab pos="3987800" algn="l"/>
                <a:tab pos="4445000" algn="l"/>
                <a:tab pos="4902200" algn="l"/>
                <a:tab pos="5359400" algn="l"/>
                <a:tab pos="5816600" algn="l"/>
                <a:tab pos="6273800" algn="l"/>
                <a:tab pos="6731000" algn="l"/>
                <a:tab pos="7188200" algn="l"/>
                <a:tab pos="7645400" algn="l"/>
                <a:tab pos="8102600" algn="l"/>
                <a:tab pos="8559800" algn="l"/>
                <a:tab pos="9017000" algn="l"/>
                <a:tab pos="9474200" algn="l"/>
              </a:tabLst>
              <a:defRPr sz="2800"/>
            </a:pPr>
            <a:r>
              <a:t>Sample size required for Direct Association, n</a:t>
            </a:r>
          </a:p>
          <a:p>
            <a:pPr marL="336550" indent="-336550">
              <a:spcBef>
                <a:spcPts val="700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330200" algn="l"/>
                <a:tab pos="787400" algn="l"/>
                <a:tab pos="1244600" algn="l"/>
                <a:tab pos="1701800" algn="l"/>
                <a:tab pos="2159000" algn="l"/>
                <a:tab pos="2616200" algn="l"/>
                <a:tab pos="3073400" algn="l"/>
                <a:tab pos="3530600" algn="l"/>
                <a:tab pos="3987800" algn="l"/>
                <a:tab pos="4445000" algn="l"/>
                <a:tab pos="4902200" algn="l"/>
                <a:tab pos="5359400" algn="l"/>
                <a:tab pos="5816600" algn="l"/>
                <a:tab pos="6273800" algn="l"/>
                <a:tab pos="6731000" algn="l"/>
                <a:tab pos="7188200" algn="l"/>
                <a:tab pos="7645400" algn="l"/>
                <a:tab pos="8102600" algn="l"/>
                <a:tab pos="8559800" algn="l"/>
                <a:tab pos="9017000" algn="l"/>
                <a:tab pos="9474200" algn="l"/>
              </a:tabLst>
              <a:defRPr sz="2800"/>
            </a:pPr>
            <a:r>
              <a:t>Sample size for Indirect Association</a:t>
            </a:r>
          </a:p>
          <a:p>
            <a:pPr marL="336550" indent="-333375">
              <a:spcBef>
                <a:spcPts val="700"/>
              </a:spcBef>
              <a:tabLst>
                <a:tab pos="330200" algn="l"/>
                <a:tab pos="787400" algn="l"/>
                <a:tab pos="1244600" algn="l"/>
                <a:tab pos="1701800" algn="l"/>
                <a:tab pos="2159000" algn="l"/>
                <a:tab pos="2616200" algn="l"/>
                <a:tab pos="3073400" algn="l"/>
                <a:tab pos="3530600" algn="l"/>
                <a:tab pos="3987800" algn="l"/>
                <a:tab pos="4445000" algn="l"/>
                <a:tab pos="4902200" algn="l"/>
                <a:tab pos="5359400" algn="l"/>
                <a:tab pos="5816600" algn="l"/>
                <a:tab pos="6273800" algn="l"/>
                <a:tab pos="6731000" algn="l"/>
                <a:tab pos="7188200" algn="l"/>
                <a:tab pos="7645400" algn="l"/>
                <a:tab pos="8102600" algn="l"/>
                <a:tab pos="8559800" algn="l"/>
                <a:tab pos="9017000" algn="l"/>
                <a:tab pos="9474200" algn="l"/>
              </a:tabLst>
              <a:defRPr sz="2800"/>
            </a:pPr>
            <a:r>
              <a:t>		n* =  n/ r</a:t>
            </a:r>
            <a:r>
              <a:rPr baseline="30000"/>
              <a:t>2</a:t>
            </a:r>
            <a:endParaRPr baseline="30000"/>
          </a:p>
          <a:p>
            <a:pPr marL="336550" indent="-333375">
              <a:spcBef>
                <a:spcPts val="700"/>
              </a:spcBef>
              <a:tabLst>
                <a:tab pos="330200" algn="l"/>
                <a:tab pos="787400" algn="l"/>
                <a:tab pos="1244600" algn="l"/>
                <a:tab pos="1701800" algn="l"/>
                <a:tab pos="2159000" algn="l"/>
                <a:tab pos="2616200" algn="l"/>
                <a:tab pos="3073400" algn="l"/>
                <a:tab pos="3530600" algn="l"/>
                <a:tab pos="3987800" algn="l"/>
                <a:tab pos="4445000" algn="l"/>
                <a:tab pos="4902200" algn="l"/>
                <a:tab pos="5359400" algn="l"/>
                <a:tab pos="5816600" algn="l"/>
                <a:tab pos="6273800" algn="l"/>
                <a:tab pos="6731000" algn="l"/>
                <a:tab pos="7188200" algn="l"/>
                <a:tab pos="7645400" algn="l"/>
                <a:tab pos="8102600" algn="l"/>
                <a:tab pos="8559800" algn="l"/>
                <a:tab pos="9017000" algn="l"/>
                <a:tab pos="9474200" algn="l"/>
              </a:tabLst>
              <a:defRPr sz="2800"/>
            </a:pPr>
          </a:p>
          <a:p>
            <a:pPr marL="336550" indent="-336550">
              <a:spcBef>
                <a:spcPts val="700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330200" algn="l"/>
                <a:tab pos="787400" algn="l"/>
                <a:tab pos="1244600" algn="l"/>
                <a:tab pos="1701800" algn="l"/>
                <a:tab pos="2159000" algn="l"/>
                <a:tab pos="2616200" algn="l"/>
                <a:tab pos="3073400" algn="l"/>
                <a:tab pos="3530600" algn="l"/>
                <a:tab pos="3987800" algn="l"/>
                <a:tab pos="4445000" algn="l"/>
                <a:tab pos="4902200" algn="l"/>
                <a:tab pos="5359400" algn="l"/>
                <a:tab pos="5816600" algn="l"/>
                <a:tab pos="6273800" algn="l"/>
                <a:tab pos="6731000" algn="l"/>
                <a:tab pos="7188200" algn="l"/>
                <a:tab pos="7645400" algn="l"/>
                <a:tab pos="8102600" algn="l"/>
                <a:tab pos="8559800" algn="l"/>
                <a:tab pos="9017000" algn="l"/>
                <a:tab pos="9474200" algn="l"/>
              </a:tabLst>
              <a:defRPr sz="2800"/>
            </a:pPr>
            <a:r>
              <a:t>For r</a:t>
            </a:r>
            <a:r>
              <a:rPr baseline="30000"/>
              <a:t>2</a:t>
            </a:r>
            <a:r>
              <a:t> = 0.8, increase is 25%</a:t>
            </a:r>
          </a:p>
          <a:p>
            <a:pPr marL="336550" indent="-336550">
              <a:spcBef>
                <a:spcPts val="700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330200" algn="l"/>
                <a:tab pos="787400" algn="l"/>
                <a:tab pos="1244600" algn="l"/>
                <a:tab pos="1701800" algn="l"/>
                <a:tab pos="2159000" algn="l"/>
                <a:tab pos="2616200" algn="l"/>
                <a:tab pos="3073400" algn="l"/>
                <a:tab pos="3530600" algn="l"/>
                <a:tab pos="3987800" algn="l"/>
                <a:tab pos="4445000" algn="l"/>
                <a:tab pos="4902200" algn="l"/>
                <a:tab pos="5359400" algn="l"/>
                <a:tab pos="5816600" algn="l"/>
                <a:tab pos="6273800" algn="l"/>
                <a:tab pos="6731000" algn="l"/>
                <a:tab pos="7188200" algn="l"/>
                <a:tab pos="7645400" algn="l"/>
                <a:tab pos="8102600" algn="l"/>
                <a:tab pos="8559800" algn="l"/>
                <a:tab pos="9017000" algn="l"/>
                <a:tab pos="9474200" algn="l"/>
              </a:tabLst>
              <a:defRPr sz="2800"/>
            </a:pPr>
            <a:r>
              <a:t>For r</a:t>
            </a:r>
            <a:r>
              <a:rPr baseline="30000"/>
              <a:t>2</a:t>
            </a:r>
            <a:r>
              <a:t> = 0.5, increase is 100%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Text Box 1"/>
          <p:cNvSpPr txBox="1"/>
          <p:nvPr/>
        </p:nvSpPr>
        <p:spPr>
          <a:xfrm>
            <a:off x="457200" y="217420"/>
            <a:ext cx="8229600" cy="7081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400"/>
            </a:lvl1pPr>
          </a:lstStyle>
          <a:p>
            <a:pPr/>
            <a:r>
              <a:t>Overview</a:t>
            </a:r>
          </a:p>
        </p:txBody>
      </p:sp>
      <p:sp>
        <p:nvSpPr>
          <p:cNvPr id="435" name="Text Box 2"/>
          <p:cNvSpPr txBox="1"/>
          <p:nvPr/>
        </p:nvSpPr>
        <p:spPr>
          <a:xfrm>
            <a:off x="457200" y="1371600"/>
            <a:ext cx="8229600" cy="22625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spcBef>
                <a:spcPts val="7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E6E6E6"/>
                </a:solidFill>
              </a:defRPr>
            </a:pPr>
            <a:r>
              <a:t>1. Association Studies</a:t>
            </a:r>
          </a:p>
          <a:p>
            <a:pPr>
              <a:spcBef>
                <a:spcPts val="8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E6E6E6"/>
                </a:solidFill>
              </a:defRPr>
            </a:pPr>
            <a:r>
              <a:t>2. Association Analysis </a:t>
            </a:r>
          </a:p>
          <a:p>
            <a:pPr>
              <a:spcBef>
                <a:spcPts val="8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rgbClr val="E6E6E6"/>
                </a:solidFill>
              </a:defRPr>
            </a:pPr>
            <a:r>
              <a:t>3. Candidate Gene Studies</a:t>
            </a:r>
          </a:p>
          <a:p>
            <a:pPr>
              <a:spcBef>
                <a:spcPts val="8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/>
            </a:pPr>
            <a:r>
              <a:t>4. Statistical Power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4. Statistical Power</a:t>
            </a:r>
          </a:p>
        </p:txBody>
      </p:sp>
      <p:sp>
        <p:nvSpPr>
          <p:cNvPr id="438" name="Content Placeholder 2"/>
          <p:cNvSpPr txBox="1"/>
          <p:nvPr>
            <p:ph type="body" idx="1"/>
          </p:nvPr>
        </p:nvSpPr>
        <p:spPr>
          <a:xfrm>
            <a:off x="457200" y="1600200"/>
            <a:ext cx="8223250" cy="4519613"/>
          </a:xfrm>
          <a:prstGeom prst="rect">
            <a:avLst/>
          </a:prstGeom>
        </p:spPr>
        <p:txBody>
          <a:bodyPr/>
          <a:lstStyle/>
          <a:p>
            <a:pPr/>
            <a:r>
              <a:t>Probability a test will reject a null hypothesis when alternative is true </a:t>
            </a:r>
          </a:p>
          <a:p>
            <a:pPr/>
            <a:r>
              <a:t>1-Prob(Type II error, false negative)</a:t>
            </a:r>
          </a:p>
          <a:p>
            <a:pPr/>
          </a:p>
          <a:p>
            <a:pPr/>
            <a:r>
              <a:t>Type II error = false positive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Statistical Power</a:t>
            </a:r>
          </a:p>
        </p:txBody>
      </p:sp>
      <p:sp>
        <p:nvSpPr>
          <p:cNvPr id="441" name="Content Placeholder 2"/>
          <p:cNvSpPr txBox="1"/>
          <p:nvPr>
            <p:ph type="body" idx="1"/>
          </p:nvPr>
        </p:nvSpPr>
        <p:spPr>
          <a:xfrm>
            <a:off x="457200" y="1600200"/>
            <a:ext cx="8223250" cy="4519613"/>
          </a:xfrm>
          <a:prstGeom prst="rect">
            <a:avLst/>
          </a:prstGeom>
        </p:spPr>
        <p:txBody>
          <a:bodyPr/>
          <a:lstStyle/>
          <a:p>
            <a:pPr/>
            <a:r>
              <a:t>CaTs: </a:t>
            </a:r>
            <a:r>
              <a:rPr u="sng">
                <a:solidFill>
                  <a:srgbClr val="CCCCFF"/>
                </a:solidFill>
                <a:uFill>
                  <a:solidFill>
                    <a:srgbClr val="CCCCFF"/>
                  </a:solidFill>
                </a:uFill>
                <a:hlinkClick r:id="rId2" invalidUrl="" action="" tgtFrame="" tooltip="" history="1" highlightClick="0" endSnd="0"/>
              </a:rPr>
              <a:t>http://csg.sph.umich.edu/abecasis/cats/gas_power_calculator/index.html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Text Box 1"/>
          <p:cNvSpPr txBox="1"/>
          <p:nvPr/>
        </p:nvSpPr>
        <p:spPr>
          <a:xfrm>
            <a:off x="457200" y="423758"/>
            <a:ext cx="8229600" cy="6463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000"/>
            </a:lvl1pPr>
          </a:lstStyle>
          <a:p>
            <a:pPr/>
            <a:r>
              <a:t>1. Association Studies </a:t>
            </a:r>
          </a:p>
        </p:txBody>
      </p:sp>
      <p:sp>
        <p:nvSpPr>
          <p:cNvPr id="184" name="Text Box 2"/>
          <p:cNvSpPr txBox="1"/>
          <p:nvPr/>
        </p:nvSpPr>
        <p:spPr>
          <a:xfrm>
            <a:off x="685800" y="1524000"/>
            <a:ext cx="7772400" cy="34580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336550" indent="-336550">
              <a:spcBef>
                <a:spcPts val="800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330200" algn="l"/>
                <a:tab pos="787400" algn="l"/>
                <a:tab pos="1244600" algn="l"/>
                <a:tab pos="1701800" algn="l"/>
                <a:tab pos="2159000" algn="l"/>
                <a:tab pos="2616200" algn="l"/>
                <a:tab pos="3073400" algn="l"/>
                <a:tab pos="3530600" algn="l"/>
                <a:tab pos="3987800" algn="l"/>
                <a:tab pos="4445000" algn="l"/>
                <a:tab pos="4902200" algn="l"/>
                <a:tab pos="5359400" algn="l"/>
                <a:tab pos="5816600" algn="l"/>
                <a:tab pos="6273800" algn="l"/>
                <a:tab pos="6731000" algn="l"/>
                <a:tab pos="7188200" algn="l"/>
                <a:tab pos="7645400" algn="l"/>
                <a:tab pos="8102600" algn="l"/>
                <a:tab pos="8559800" algn="l"/>
                <a:tab pos="9017000" algn="l"/>
                <a:tab pos="9474200" algn="l"/>
              </a:tabLst>
              <a:defRPr sz="3200"/>
            </a:pPr>
            <a:r>
              <a:t>Have rapidly expanded over past decade</a:t>
            </a:r>
          </a:p>
          <a:p>
            <a:pPr marL="336550" indent="-336550">
              <a:spcBef>
                <a:spcPts val="800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330200" algn="l"/>
                <a:tab pos="787400" algn="l"/>
                <a:tab pos="1244600" algn="l"/>
                <a:tab pos="1701800" algn="l"/>
                <a:tab pos="2159000" algn="l"/>
                <a:tab pos="2616200" algn="l"/>
                <a:tab pos="3073400" algn="l"/>
                <a:tab pos="3530600" algn="l"/>
                <a:tab pos="3987800" algn="l"/>
                <a:tab pos="4445000" algn="l"/>
                <a:tab pos="4902200" algn="l"/>
                <a:tab pos="5359400" algn="l"/>
                <a:tab pos="5816600" algn="l"/>
                <a:tab pos="6273800" algn="l"/>
                <a:tab pos="6731000" algn="l"/>
                <a:tab pos="7188200" algn="l"/>
                <a:tab pos="7645400" algn="l"/>
                <a:tab pos="8102600" algn="l"/>
                <a:tab pos="8559800" algn="l"/>
                <a:tab pos="9017000" algn="l"/>
                <a:tab pos="9474200" algn="l"/>
              </a:tabLst>
              <a:defRPr sz="3200"/>
            </a:pPr>
            <a:r>
              <a:t>Reflects a number of good properties, including:</a:t>
            </a:r>
          </a:p>
          <a:p>
            <a:pPr lvl="1" marL="736600" indent="-279400">
              <a:spcBef>
                <a:spcPts val="700"/>
              </a:spcBef>
              <a:buClr>
                <a:srgbClr val="000000"/>
              </a:buClr>
              <a:buSzPct val="45000"/>
              <a:buChar char="●"/>
              <a:tabLst>
                <a:tab pos="330200" algn="l"/>
                <a:tab pos="787400" algn="l"/>
                <a:tab pos="1244600" algn="l"/>
                <a:tab pos="1701800" algn="l"/>
                <a:tab pos="2159000" algn="l"/>
                <a:tab pos="2616200" algn="l"/>
                <a:tab pos="3073400" algn="l"/>
                <a:tab pos="3530600" algn="l"/>
                <a:tab pos="3987800" algn="l"/>
                <a:tab pos="4445000" algn="l"/>
                <a:tab pos="4902200" algn="l"/>
                <a:tab pos="5359400" algn="l"/>
                <a:tab pos="5816600" algn="l"/>
                <a:tab pos="6273800" algn="l"/>
                <a:tab pos="6731000" algn="l"/>
                <a:tab pos="7188200" algn="l"/>
                <a:tab pos="7645400" algn="l"/>
                <a:tab pos="8102600" algn="l"/>
                <a:tab pos="8559800" algn="l"/>
                <a:tab pos="9017000" algn="l"/>
                <a:tab pos="9474200" algn="l"/>
              </a:tabLst>
              <a:defRPr sz="2800"/>
            </a:pPr>
            <a:r>
              <a:t>Ease, since no large pedigrees</a:t>
            </a:r>
          </a:p>
          <a:p>
            <a:pPr lvl="1" marL="736600" indent="-279400">
              <a:spcBef>
                <a:spcPts val="700"/>
              </a:spcBef>
              <a:buClr>
                <a:srgbClr val="000000"/>
              </a:buClr>
              <a:buSzPct val="45000"/>
              <a:buChar char="●"/>
              <a:tabLst>
                <a:tab pos="330200" algn="l"/>
                <a:tab pos="787400" algn="l"/>
                <a:tab pos="1244600" algn="l"/>
                <a:tab pos="1701800" algn="l"/>
                <a:tab pos="2159000" algn="l"/>
                <a:tab pos="2616200" algn="l"/>
                <a:tab pos="3073400" algn="l"/>
                <a:tab pos="3530600" algn="l"/>
                <a:tab pos="3987800" algn="l"/>
                <a:tab pos="4445000" algn="l"/>
                <a:tab pos="4902200" algn="l"/>
                <a:tab pos="5359400" algn="l"/>
                <a:tab pos="5816600" algn="l"/>
                <a:tab pos="6273800" algn="l"/>
                <a:tab pos="6731000" algn="l"/>
                <a:tab pos="7188200" algn="l"/>
                <a:tab pos="7645400" algn="l"/>
                <a:tab pos="8102600" algn="l"/>
                <a:tab pos="8559800" algn="l"/>
                <a:tab pos="9017000" algn="l"/>
                <a:tab pos="9474200" algn="l"/>
              </a:tabLst>
              <a:defRPr sz="2800"/>
            </a:pPr>
            <a:r>
              <a:t>Potential for being more powerful than older linkage-based approaches</a:t>
            </a:r>
          </a:p>
        </p:txBody>
      </p:sp>
      <p:sp>
        <p:nvSpPr>
          <p:cNvPr id="185" name="Text Box 3"/>
          <p:cNvSpPr txBox="1"/>
          <p:nvPr/>
        </p:nvSpPr>
        <p:spPr>
          <a:xfrm>
            <a:off x="5345112" y="6415087"/>
            <a:ext cx="3651387" cy="3528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799" tIns="46799" rIns="46799" bIns="46799">
            <a:spAutoFit/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lvl1pPr>
          </a:lstStyle>
          <a:p>
            <a:pPr/>
            <a:r>
              <a:t>Risch &amp; Merikangas, Science 1996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Rectangle 2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4000"/>
            </a:lvl1pPr>
          </a:lstStyle>
          <a:p>
            <a:pPr/>
            <a:r>
              <a:t>Association Study Approaches</a:t>
            </a:r>
          </a:p>
        </p:txBody>
      </p:sp>
      <p:sp>
        <p:nvSpPr>
          <p:cNvPr id="188" name="Rectangle 3"/>
          <p:cNvSpPr txBox="1"/>
          <p:nvPr>
            <p:ph type="body" idx="1"/>
          </p:nvPr>
        </p:nvSpPr>
        <p:spPr>
          <a:xfrm>
            <a:off x="457200" y="1600200"/>
            <a:ext cx="8223250" cy="4519613"/>
          </a:xfrm>
          <a:prstGeom prst="rect">
            <a:avLst/>
          </a:prstGeom>
        </p:spPr>
        <p:txBody>
          <a:bodyPr/>
          <a:lstStyle/>
          <a:p>
            <a:pPr marL="514350" indent="-514350">
              <a:lnSpc>
                <a:spcPct val="90000"/>
              </a:lnSpc>
              <a:buClr>
                <a:srgbClr val="000000"/>
              </a:buClr>
              <a:buSzPct val="100000"/>
              <a:buAutoNum type="arabicPeriod" startAt="1"/>
              <a:defRPr sz="2900"/>
            </a:pPr>
            <a:r>
              <a:t>Direct vs. Indirect</a:t>
            </a:r>
          </a:p>
          <a:p>
            <a:pPr marL="514350" indent="-514350">
              <a:lnSpc>
                <a:spcPct val="90000"/>
              </a:lnSpc>
              <a:buClr>
                <a:srgbClr val="000000"/>
              </a:buClr>
              <a:buSzPct val="100000"/>
              <a:buAutoNum type="arabicPeriod" startAt="1"/>
              <a:defRPr sz="2900"/>
            </a:pPr>
            <a:r>
              <a:t>Candidate genes: hypotheses about biological mechanisms. </a:t>
            </a:r>
          </a:p>
          <a:p>
            <a:pPr lvl="1" marL="971550" indent="-51435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/>
              <a:buChar char="•"/>
              <a:defRPr sz="2500"/>
            </a:pPr>
            <a:r>
              <a:t>Functional</a:t>
            </a:r>
          </a:p>
          <a:p>
            <a:pPr lvl="1" marL="971550" indent="-51435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/>
              <a:buChar char="•"/>
              <a:defRPr sz="2500"/>
            </a:pPr>
            <a:r>
              <a:t>All common variants</a:t>
            </a:r>
          </a:p>
          <a:p>
            <a:pPr lvl="1" marL="971550" indent="-51435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/>
              <a:buChar char="•"/>
              <a:defRPr sz="2500"/>
            </a:pPr>
            <a:r>
              <a:t>Exome arrays</a:t>
            </a:r>
          </a:p>
          <a:p>
            <a:pPr marL="514350" indent="-514350">
              <a:lnSpc>
                <a:spcPct val="90000"/>
              </a:lnSpc>
              <a:buClr>
                <a:srgbClr val="000000"/>
              </a:buClr>
              <a:buSzPct val="100000"/>
              <a:buAutoNum type="arabicPeriod" startAt="1"/>
              <a:defRPr sz="2900"/>
            </a:pPr>
            <a:r>
              <a:t>All common variants in genome (GWAS)</a:t>
            </a:r>
          </a:p>
          <a:p>
            <a:pPr marL="514350" indent="-514350">
              <a:lnSpc>
                <a:spcPct val="90000"/>
              </a:lnSpc>
              <a:buClr>
                <a:srgbClr val="000000"/>
              </a:buClr>
              <a:buSzPct val="100000"/>
              <a:buAutoNum type="arabicPeriod" startAt="1"/>
              <a:defRPr sz="2900"/>
            </a:pPr>
            <a:r>
              <a:t>All variants in genes/genome (sequencing)</a:t>
            </a:r>
          </a:p>
          <a:p>
            <a:pPr lvl="1" marL="971550" indent="-514350">
              <a:lnSpc>
                <a:spcPct val="90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/>
              <a:buChar char="•"/>
              <a:defRPr sz="2500"/>
            </a:pPr>
            <a:r>
              <a:t>Expensive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Text Box 1"/>
          <p:cNvSpPr txBox="1"/>
          <p:nvPr/>
        </p:nvSpPr>
        <p:spPr>
          <a:xfrm>
            <a:off x="416718" y="405502"/>
            <a:ext cx="8229601" cy="6463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000"/>
            </a:lvl1pPr>
          </a:lstStyle>
          <a:p>
            <a:pPr/>
            <a:r>
              <a:t>Direct vs Indirect Association</a:t>
            </a:r>
          </a:p>
        </p:txBody>
      </p:sp>
      <p:pic>
        <p:nvPicPr>
          <p:cNvPr id="191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2252663"/>
            <a:ext cx="8534400" cy="1862137"/>
          </a:xfrm>
          <a:prstGeom prst="rect">
            <a:avLst/>
          </a:prstGeom>
          <a:ln w="12700">
            <a:miter lim="400000"/>
          </a:ln>
        </p:spPr>
      </p:pic>
      <p:sp>
        <p:nvSpPr>
          <p:cNvPr id="192" name="Text Box 4"/>
          <p:cNvSpPr txBox="1"/>
          <p:nvPr/>
        </p:nvSpPr>
        <p:spPr>
          <a:xfrm>
            <a:off x="6264274" y="4144962"/>
            <a:ext cx="2761470" cy="2714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6799" tIns="46799" rIns="46799" bIns="46799">
            <a:spAutoFit/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/>
            <a:r>
              <a:t>Hirschhorn &amp; Daly, Nat Rev Genet 2005</a:t>
            </a:r>
          </a:p>
        </p:txBody>
      </p:sp>
      <p:grpSp>
        <p:nvGrpSpPr>
          <p:cNvPr id="198" name="Group 5"/>
          <p:cNvGrpSpPr/>
          <p:nvPr/>
        </p:nvGrpSpPr>
        <p:grpSpPr>
          <a:xfrm>
            <a:off x="2286000" y="4267201"/>
            <a:ext cx="3579813" cy="1384239"/>
            <a:chOff x="0" y="0"/>
            <a:chExt cx="3579812" cy="1384238"/>
          </a:xfrm>
        </p:grpSpPr>
        <p:sp>
          <p:nvSpPr>
            <p:cNvPr id="193" name="Text Box 6"/>
            <p:cNvSpPr txBox="1"/>
            <p:nvPr/>
          </p:nvSpPr>
          <p:spPr>
            <a:xfrm>
              <a:off x="609600" y="1023938"/>
              <a:ext cx="2802173" cy="3603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46799" tIns="46799" rIns="46799" bIns="46799" numCol="1" anchor="t">
              <a:spAutoFit/>
            </a:bodyPr>
            <a:lstStyle>
              <a:lvl1pPr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>
                  <a:latin typeface="Calibri"/>
                  <a:ea typeface="Calibri"/>
                  <a:cs typeface="Calibri"/>
                  <a:sym typeface="Calibri"/>
                </a:defRPr>
              </a:lvl1pPr>
            </a:lstStyle>
            <a:p>
              <a:pPr/>
              <a:r>
                <a:t>Candidate Gene  or  GWAS</a:t>
              </a:r>
            </a:p>
          </p:txBody>
        </p:sp>
        <p:sp>
          <p:nvSpPr>
            <p:cNvPr id="194" name="Line 7"/>
            <p:cNvSpPr/>
            <p:nvPr/>
          </p:nvSpPr>
          <p:spPr>
            <a:xfrm>
              <a:off x="0" y="17462"/>
              <a:ext cx="835025" cy="833439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prstDash val="solid"/>
              <a:miter lim="800000"/>
              <a:tailEnd type="triangle" w="med" len="med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95" name="Line 8"/>
            <p:cNvSpPr/>
            <p:nvPr/>
          </p:nvSpPr>
          <p:spPr>
            <a:xfrm>
              <a:off x="76200" y="17462"/>
              <a:ext cx="3119438" cy="892176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prstDash val="solid"/>
              <a:miter lim="800000"/>
              <a:tailEnd type="triangle" w="med" len="med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96" name="Line 9"/>
            <p:cNvSpPr/>
            <p:nvPr/>
          </p:nvSpPr>
          <p:spPr>
            <a:xfrm flipH="1">
              <a:off x="911225" y="0"/>
              <a:ext cx="2668588" cy="909639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prstDash val="solid"/>
              <a:miter lim="800000"/>
              <a:tailEnd type="triangle" w="med" len="med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  <p:sp>
          <p:nvSpPr>
            <p:cNvPr id="197" name="Line 10"/>
            <p:cNvSpPr/>
            <p:nvPr/>
          </p:nvSpPr>
          <p:spPr>
            <a:xfrm flipH="1">
              <a:off x="3271837" y="0"/>
              <a:ext cx="307976" cy="909639"/>
            </a:xfrm>
            <a:prstGeom prst="line">
              <a:avLst/>
            </a:prstGeom>
            <a:noFill/>
            <a:ln w="9360" cap="sq">
              <a:solidFill>
                <a:srgbClr val="000000"/>
              </a:solidFill>
              <a:prstDash val="solid"/>
              <a:miter lim="800000"/>
              <a:tailEnd type="triangle" w="med" len="med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pPr/>
            </a:p>
          </p:txBody>
        </p:sp>
      </p:grpSp>
      <p:sp>
        <p:nvSpPr>
          <p:cNvPr id="199" name="TextBox 1"/>
          <p:cNvSpPr txBox="1"/>
          <p:nvPr/>
        </p:nvSpPr>
        <p:spPr>
          <a:xfrm>
            <a:off x="838200" y="6019800"/>
            <a:ext cx="6934200" cy="4370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>
            <a:lvl1pPr algn="ctr">
              <a:defRPr b="1" i="1" sz="2400" u="sng">
                <a:solidFill>
                  <a:srgbClr val="FF0000"/>
                </a:solidFill>
              </a:defRPr>
            </a:lvl1pPr>
          </a:lstStyle>
          <a:p>
            <a:pPr/>
            <a:r>
              <a:t>Key concept: Linkage Disequilibrium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98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Text Box 1"/>
          <p:cNvSpPr txBox="1"/>
          <p:nvPr/>
        </p:nvSpPr>
        <p:spPr>
          <a:xfrm>
            <a:off x="0" y="237227"/>
            <a:ext cx="8991600" cy="12178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/>
          <a:p>
            <a: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000"/>
            </a:pPr>
            <a:r>
              <a:t>Association Study Design: </a:t>
            </a:r>
            <a:endParaRPr sz="3200"/>
          </a:p>
          <a:p>
            <a: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000"/>
            </a:pPr>
            <a:r>
              <a:t>Control Selection</a:t>
            </a:r>
          </a:p>
        </p:txBody>
      </p:sp>
      <p:sp>
        <p:nvSpPr>
          <p:cNvPr id="202" name="Text Box 2"/>
          <p:cNvSpPr txBox="1"/>
          <p:nvPr/>
        </p:nvSpPr>
        <p:spPr>
          <a:xfrm>
            <a:off x="304800" y="2133600"/>
            <a:ext cx="8534400" cy="19467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336550" indent="-336550">
              <a:spcBef>
                <a:spcPts val="800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330200" algn="l"/>
                <a:tab pos="787400" algn="l"/>
                <a:tab pos="1244600" algn="l"/>
                <a:tab pos="1701800" algn="l"/>
                <a:tab pos="2159000" algn="l"/>
                <a:tab pos="2616200" algn="l"/>
                <a:tab pos="3073400" algn="l"/>
                <a:tab pos="3530600" algn="l"/>
                <a:tab pos="3987800" algn="l"/>
                <a:tab pos="4445000" algn="l"/>
                <a:tab pos="4902200" algn="l"/>
                <a:tab pos="5359400" algn="l"/>
                <a:tab pos="5816600" algn="l"/>
                <a:tab pos="6273800" algn="l"/>
                <a:tab pos="6731000" algn="l"/>
                <a:tab pos="7188200" algn="l"/>
                <a:tab pos="7645400" algn="l"/>
                <a:tab pos="8102600" algn="l"/>
                <a:tab pos="8559800" algn="l"/>
                <a:tab pos="9017000" algn="l"/>
                <a:tab pos="9474200" algn="l"/>
              </a:tabLst>
              <a:defRPr sz="3200"/>
            </a:pPr>
            <a:r>
              <a:t>Controls should be:</a:t>
            </a:r>
          </a:p>
          <a:p>
            <a:pPr lvl="1" marL="742950" indent="-285750">
              <a:spcBef>
                <a:spcPts val="700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330200" algn="l"/>
                <a:tab pos="787400" algn="l"/>
                <a:tab pos="1244600" algn="l"/>
                <a:tab pos="1701800" algn="l"/>
                <a:tab pos="2159000" algn="l"/>
                <a:tab pos="2616200" algn="l"/>
                <a:tab pos="3073400" algn="l"/>
                <a:tab pos="3530600" algn="l"/>
                <a:tab pos="3987800" algn="l"/>
                <a:tab pos="4445000" algn="l"/>
                <a:tab pos="4902200" algn="l"/>
                <a:tab pos="5359400" algn="l"/>
                <a:tab pos="5816600" algn="l"/>
                <a:tab pos="6273800" algn="l"/>
                <a:tab pos="6731000" algn="l"/>
                <a:tab pos="7188200" algn="l"/>
                <a:tab pos="7645400" algn="l"/>
                <a:tab pos="8102600" algn="l"/>
                <a:tab pos="8559800" algn="l"/>
                <a:tab pos="9017000" algn="l"/>
                <a:tab pos="9474200" algn="l"/>
              </a:tabLst>
              <a:defRPr sz="2800"/>
            </a:pPr>
            <a:r>
              <a:t>Selected from the cases’ source population</a:t>
            </a:r>
          </a:p>
          <a:p>
            <a:pPr lvl="1" marL="742950" indent="-285750">
              <a:spcBef>
                <a:spcPts val="700"/>
              </a:spcBef>
              <a:buClr>
                <a:srgbClr val="000000"/>
              </a:buClr>
              <a:buSzPct val="100000"/>
              <a:buFont typeface="Arial"/>
              <a:buChar char="•"/>
              <a:tabLst>
                <a:tab pos="330200" algn="l"/>
                <a:tab pos="787400" algn="l"/>
                <a:tab pos="1244600" algn="l"/>
                <a:tab pos="1701800" algn="l"/>
                <a:tab pos="2159000" algn="l"/>
                <a:tab pos="2616200" algn="l"/>
                <a:tab pos="3073400" algn="l"/>
                <a:tab pos="3530600" algn="l"/>
                <a:tab pos="3987800" algn="l"/>
                <a:tab pos="4445000" algn="l"/>
                <a:tab pos="4902200" algn="l"/>
                <a:tab pos="5359400" algn="l"/>
                <a:tab pos="5816600" algn="l"/>
                <a:tab pos="6273800" algn="l"/>
                <a:tab pos="6731000" algn="l"/>
                <a:tab pos="7188200" algn="l"/>
                <a:tab pos="7645400" algn="l"/>
                <a:tab pos="8102600" algn="l"/>
                <a:tab pos="8559800" algn="l"/>
                <a:tab pos="9017000" algn="l"/>
                <a:tab pos="9474200" algn="l"/>
              </a:tabLst>
              <a:defRPr sz="2800"/>
            </a:pPr>
            <a:r>
              <a:t>those individuals who, if they were diseased, would become cases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Rectang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000"/>
            </a:lvl1pPr>
          </a:lstStyle>
          <a:p>
            <a:pPr/>
            <a:r>
              <a:t>Population Stratification</a:t>
            </a:r>
          </a:p>
        </p:txBody>
      </p:sp>
      <p:pic>
        <p:nvPicPr>
          <p:cNvPr id="205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46455" y="2921492"/>
            <a:ext cx="6067925" cy="3585063"/>
          </a:xfrm>
          <a:prstGeom prst="rect">
            <a:avLst/>
          </a:prstGeom>
          <a:ln w="12700">
            <a:miter lim="400000"/>
          </a:ln>
        </p:spPr>
      </p:pic>
      <p:sp>
        <p:nvSpPr>
          <p:cNvPr id="206" name="Rectangle 3"/>
          <p:cNvSpPr txBox="1"/>
          <p:nvPr/>
        </p:nvSpPr>
        <p:spPr>
          <a:xfrm>
            <a:off x="4309178" y="6477016"/>
            <a:ext cx="5001358" cy="2592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spAutoFit/>
          </a:bodyPr>
          <a:lstStyle>
            <a:lvl1pPr marL="333375" indent="-323850" algn="ctr">
              <a:spcBef>
                <a:spcPts val="800"/>
              </a:spcBef>
              <a:tabLst>
                <a:tab pos="342900" algn="l"/>
                <a:tab pos="800100" algn="l"/>
                <a:tab pos="1257300" algn="l"/>
                <a:tab pos="1714500" algn="l"/>
                <a:tab pos="2171700" algn="l"/>
                <a:tab pos="2628900" algn="l"/>
                <a:tab pos="3086100" algn="l"/>
                <a:tab pos="3543300" algn="l"/>
                <a:tab pos="4000500" algn="l"/>
                <a:tab pos="4457700" algn="l"/>
                <a:tab pos="4914900" algn="l"/>
                <a:tab pos="5372100" algn="l"/>
                <a:tab pos="5829300" algn="l"/>
                <a:tab pos="6286500" algn="l"/>
                <a:tab pos="6743700" algn="l"/>
                <a:tab pos="7200900" algn="l"/>
                <a:tab pos="7658100" algn="l"/>
                <a:tab pos="8115300" algn="l"/>
                <a:tab pos="8572500" algn="l"/>
                <a:tab pos="9029700" algn="l"/>
                <a:tab pos="9486900" algn="l"/>
              </a:tabLst>
            </a:lvl1pPr>
          </a:lstStyle>
          <a:p>
            <a:pPr/>
            <a:r>
              <a:t>Balding, Nature Reviews Genetics 2010</a:t>
            </a:r>
          </a:p>
        </p:txBody>
      </p:sp>
      <p:sp>
        <p:nvSpPr>
          <p:cNvPr id="207" name="Text Box 4"/>
          <p:cNvSpPr txBox="1"/>
          <p:nvPr/>
        </p:nvSpPr>
        <p:spPr>
          <a:xfrm>
            <a:off x="166537" y="1228242"/>
            <a:ext cx="8977464" cy="1499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4999" tIns="44999" rIns="44999" bIns="44999">
            <a:spAutoFit/>
          </a:bodyPr>
          <a:lstStyle/>
          <a:p>
            <a:pPr marL="342900" indent="-342900">
              <a:buSzPct val="125000"/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latin typeface="Calibri"/>
                <a:ea typeface="Calibri"/>
                <a:cs typeface="Calibri"/>
                <a:sym typeface="Calibri"/>
              </a:defRPr>
            </a:pPr>
            <a:r>
              <a:t>Two populations have different allele frequencies and background rates of disease.</a:t>
            </a:r>
            <a:endParaRPr sz="2400"/>
          </a:p>
          <a:p>
            <a:pPr marL="342900" indent="-342900">
              <a:buSzPct val="125000"/>
              <a:buFont typeface="Arial"/>
              <a:buChar char="•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latin typeface="Calibri"/>
                <a:ea typeface="Calibri"/>
                <a:cs typeface="Calibri"/>
                <a:sym typeface="Calibri"/>
              </a:defRPr>
            </a:pPr>
            <a:r>
              <a:t>Can lead to biased association results.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Content Placeholder 3"/>
          <p:cNvSpPr txBox="1"/>
          <p:nvPr>
            <p:ph type="body" idx="1"/>
          </p:nvPr>
        </p:nvSpPr>
        <p:spPr>
          <a:xfrm>
            <a:off x="567203" y="1884017"/>
            <a:ext cx="8229601" cy="4525963"/>
          </a:xfrm>
          <a:prstGeom prst="rect">
            <a:avLst/>
          </a:prstGeom>
        </p:spPr>
        <p:txBody>
          <a:bodyPr/>
          <a:lstStyle>
            <a:lvl1pPr marL="0" indent="0" algn="ctr">
              <a:defRPr sz="4000"/>
            </a:lvl1pPr>
          </a:lstStyle>
          <a:p>
            <a:pPr/>
            <a:r>
              <a:t>How can we address the potential bias due to population stratification?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Text Box 1"/>
          <p:cNvSpPr txBox="1"/>
          <p:nvPr/>
        </p:nvSpPr>
        <p:spPr>
          <a:xfrm>
            <a:off x="0" y="400739"/>
            <a:ext cx="9144000" cy="6463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spAutoFit/>
          </a:bodyPr>
          <a:lstStyle>
            <a:lvl1pPr algn="ct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4000"/>
            </a:lvl1pPr>
          </a:lstStyle>
          <a:p>
            <a:pPr/>
            <a:r>
              <a:t>Addressing Population Stratification</a:t>
            </a:r>
          </a:p>
        </p:txBody>
      </p:sp>
      <p:sp>
        <p:nvSpPr>
          <p:cNvPr id="212" name="Text Box 2"/>
          <p:cNvSpPr txBox="1"/>
          <p:nvPr/>
        </p:nvSpPr>
        <p:spPr>
          <a:xfrm>
            <a:off x="609600" y="1333500"/>
            <a:ext cx="7772400" cy="52882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45000"/>
              <a:buChar char="●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/>
            </a:pPr>
            <a:r>
              <a:t> </a:t>
            </a:r>
            <a:r>
              <a:rPr sz="2400"/>
              <a:t>Match on self-reported ancestry. </a:t>
            </a:r>
            <a:endParaRPr sz="3200"/>
          </a:p>
          <a:p>
            <a:pPr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45000"/>
              <a:buChar char="●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/>
            </a:pPr>
            <a:r>
              <a:t> Undertake family-based study</a:t>
            </a:r>
            <a:endParaRPr sz="3200"/>
          </a:p>
          <a:p>
            <a:pPr>
              <a:lnSpc>
                <a:spcPct val="70000"/>
              </a:lnSpc>
              <a:spcBef>
                <a:spcPts val="5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/>
            </a:pPr>
            <a:r>
              <a:t> </a:t>
            </a:r>
            <a:endParaRPr sz="3200"/>
          </a:p>
          <a:p>
            <a:pPr>
              <a:lnSpc>
                <a:spcPct val="70000"/>
              </a:lnSpc>
              <a:spcBef>
                <a:spcPts val="5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/>
            </a:pPr>
            <a:r>
              <a:t>Genomic control (PMID: 11315092) </a:t>
            </a:r>
            <a:endParaRPr sz="3200"/>
          </a:p>
          <a:p>
            <a:pPr lvl="1" marL="427037" indent="-215900">
              <a:lnSpc>
                <a:spcPct val="70000"/>
              </a:lnSpc>
              <a:spcBef>
                <a:spcPts val="400"/>
              </a:spcBef>
              <a:buClr>
                <a:srgbClr val="000000"/>
              </a:buClr>
              <a:buSzPct val="45000"/>
              <a:buChar char="●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t>Non-central chi-square 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l</a:t>
            </a:r>
            <a:r>
              <a:t> = median of all 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c</a:t>
            </a:r>
            <a:r>
              <a:rPr baseline="30000"/>
              <a:t>2</a:t>
            </a:r>
            <a:r>
              <a:t> tests in the sample</a:t>
            </a:r>
            <a:endParaRPr sz="2800"/>
          </a:p>
          <a:p>
            <a:pPr lvl="1" marL="427037" indent="-21590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45000"/>
              <a:buChar char="●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t>Adjust all test statistics for inflation due to empirical chi-square distribution (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c</a:t>
            </a:r>
            <a:r>
              <a:rPr baseline="30000"/>
              <a:t>2</a:t>
            </a:r>
            <a:r>
              <a:rPr baseline="-25000"/>
              <a:t>new</a:t>
            </a:r>
            <a:r>
              <a:t> = </a:t>
            </a:r>
            <a:r>
              <a:rPr>
                <a:latin typeface="Symbol"/>
                <a:ea typeface="Symbol"/>
                <a:cs typeface="Symbol"/>
                <a:sym typeface="Symbol"/>
              </a:rPr>
              <a:t>c</a:t>
            </a:r>
            <a:r>
              <a:rPr baseline="30000"/>
              <a:t>2</a:t>
            </a:r>
            <a:r>
              <a:rPr baseline="-25000"/>
              <a:t>old</a:t>
            </a:r>
            <a:r>
              <a:t>/</a:t>
            </a:r>
            <a:r>
              <a:rPr sz="1600">
                <a:latin typeface="Symbol"/>
                <a:ea typeface="Symbol"/>
                <a:cs typeface="Symbol"/>
                <a:sym typeface="Symbol"/>
              </a:rPr>
              <a:t>l</a:t>
            </a:r>
            <a:r>
              <a:t>)</a:t>
            </a:r>
            <a:endParaRPr sz="2800"/>
          </a:p>
          <a:p>
            <a:pPr lvl="1" marL="427037" indent="-21590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45000"/>
              <a:buChar char="●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t>Critiques: An average across the genome, and may </a:t>
            </a:r>
            <a:r>
              <a:rPr b="1"/>
              <a:t>over</a:t>
            </a:r>
            <a:r>
              <a:t> or under correct for individual tests</a:t>
            </a:r>
            <a:endParaRPr sz="2800"/>
          </a:p>
          <a:p>
            <a:pPr lvl="1" marL="427037" indent="-21590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45000"/>
              <a:buChar char="●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</a:p>
          <a:p>
            <a:pPr marL="215900" indent="-431800">
              <a:lnSpc>
                <a:spcPct val="70000"/>
              </a:lnSpc>
              <a:spcBef>
                <a:spcPts val="5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/>
            </a:pPr>
          </a:p>
          <a:p>
            <a:pPr marL="215900" indent="-431800">
              <a:lnSpc>
                <a:spcPct val="70000"/>
              </a:lnSpc>
              <a:spcBef>
                <a:spcPts val="5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/>
            </a:pPr>
            <a:r>
              <a:t>Ancestry Principal Components (more in GWAS lecture)</a:t>
            </a:r>
            <a:endParaRPr sz="3200"/>
          </a:p>
          <a:p>
            <a:pPr lvl="1" marL="427037" indent="-21590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45000"/>
              <a:buChar char="●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t>Eigenstrat (PMID: 16862161)</a:t>
            </a:r>
            <a:endParaRPr sz="2800"/>
          </a:p>
          <a:p>
            <a:pPr lvl="1" marL="427037" indent="-215900">
              <a:lnSpc>
                <a:spcPct val="70000"/>
              </a:lnSpc>
              <a:spcBef>
                <a:spcPts val="500"/>
              </a:spcBef>
              <a:buClr>
                <a:srgbClr val="000000"/>
              </a:buClr>
              <a:buSzPct val="45000"/>
              <a:buChar char="●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t>Adjust regression model for principal component values which serve as a proxy for ancestry</a:t>
            </a:r>
            <a:endParaRPr sz="2800"/>
          </a:p>
          <a:p>
            <a:pPr>
              <a:spcBef>
                <a:spcPts val="8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/>
            </a:pPr>
          </a:p>
          <a:p>
            <a:pPr>
              <a:spcBef>
                <a:spcPts val="8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/>
            </a:pPr>
            <a:r>
              <a:t>Mixed model (</a:t>
            </a:r>
            <a:r>
              <a:rPr sz="2000"/>
              <a:t>more in GWAS lecture (PMID 20562875))</a:t>
            </a:r>
            <a:endParaRPr sz="3200"/>
          </a:p>
          <a:p>
            <a:pPr>
              <a:spcBef>
                <a:spcPts val="8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/>
            </a:pPr>
            <a:r>
              <a:t>		Idea is to condition on the rest of the genome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8F8F8F"/>
      </a:accent3>
      <a:accent4>
        <a:srgbClr val="707070"/>
      </a:accent4>
      <a:accent5>
        <a:srgbClr val="AAE2CA"/>
      </a:accent5>
      <a:accent6>
        <a:srgbClr val="2D2DB9"/>
      </a:accent6>
      <a:hlink>
        <a:srgbClr val="0000FF"/>
      </a:hlink>
      <a:folHlink>
        <a:srgbClr val="FF00FF"/>
      </a:folHlink>
    </a:clrScheme>
    <a:fontScheme name="Office Theme">
      <a:majorFont>
        <a:latin typeface="Times New Roman"/>
        <a:ea typeface="Times New Roman"/>
        <a:cs typeface="Times New Roman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8F8F8F"/>
      </a:accent3>
      <a:accent4>
        <a:srgbClr val="707070"/>
      </a:accent4>
      <a:accent5>
        <a:srgbClr val="AAE2CA"/>
      </a:accent5>
      <a:accent6>
        <a:srgbClr val="2D2DB9"/>
      </a:accent6>
      <a:hlink>
        <a:srgbClr val="0000FF"/>
      </a:hlink>
      <a:folHlink>
        <a:srgbClr val="FF00FF"/>
      </a:folHlink>
    </a:clrScheme>
    <a:fontScheme name="Office Theme">
      <a:majorFont>
        <a:latin typeface="Times New Roman"/>
        <a:ea typeface="Times New Roman"/>
        <a:cs typeface="Times New Roman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Off val="44000"/>
          </a:schemeClr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