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00" r:id="rId1"/>
  </p:sldMasterIdLst>
  <p:notesMasterIdLst>
    <p:notesMasterId r:id="rId39"/>
  </p:notesMasterIdLst>
  <p:sldIdLst>
    <p:sldId id="408" r:id="rId2"/>
    <p:sldId id="313" r:id="rId3"/>
    <p:sldId id="399" r:id="rId4"/>
    <p:sldId id="404" r:id="rId5"/>
    <p:sldId id="405" r:id="rId6"/>
    <p:sldId id="406" r:id="rId7"/>
    <p:sldId id="319" r:id="rId8"/>
    <p:sldId id="388" r:id="rId9"/>
    <p:sldId id="396" r:id="rId10"/>
    <p:sldId id="390" r:id="rId11"/>
    <p:sldId id="391" r:id="rId12"/>
    <p:sldId id="321" r:id="rId13"/>
    <p:sldId id="323" r:id="rId14"/>
    <p:sldId id="409" r:id="rId15"/>
    <p:sldId id="411" r:id="rId16"/>
    <p:sldId id="410" r:id="rId17"/>
    <p:sldId id="322" r:id="rId18"/>
    <p:sldId id="368" r:id="rId19"/>
    <p:sldId id="351" r:id="rId20"/>
    <p:sldId id="349" r:id="rId21"/>
    <p:sldId id="377" r:id="rId22"/>
    <p:sldId id="381" r:id="rId23"/>
    <p:sldId id="358" r:id="rId24"/>
    <p:sldId id="412" r:id="rId25"/>
    <p:sldId id="348" r:id="rId26"/>
    <p:sldId id="384" r:id="rId27"/>
    <p:sldId id="357" r:id="rId28"/>
    <p:sldId id="314" r:id="rId29"/>
    <p:sldId id="316" r:id="rId30"/>
    <p:sldId id="315" r:id="rId31"/>
    <p:sldId id="324" r:id="rId32"/>
    <p:sldId id="336" r:id="rId33"/>
    <p:sldId id="326" r:id="rId34"/>
    <p:sldId id="394" r:id="rId35"/>
    <p:sldId id="395" r:id="rId36"/>
    <p:sldId id="363" r:id="rId37"/>
    <p:sldId id="375" r:id="rId38"/>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395" autoAdjust="0"/>
    <p:restoredTop sz="94660"/>
  </p:normalViewPr>
  <p:slideViewPr>
    <p:cSldViewPr>
      <p:cViewPr>
        <p:scale>
          <a:sx n="100" d="100"/>
          <a:sy n="100" d="100"/>
        </p:scale>
        <p:origin x="-496" y="-80"/>
      </p:cViewPr>
      <p:guideLst>
        <p:guide orient="horz" pos="2160"/>
        <p:guide pos="2880"/>
      </p:guideLst>
    </p:cSldViewPr>
  </p:slideViewPr>
  <p:notesTextViewPr>
    <p:cViewPr>
      <p:scale>
        <a:sx n="100" d="100"/>
        <a:sy n="100" d="100"/>
      </p:scale>
      <p:origin x="0" y="0"/>
    </p:cViewPr>
  </p:notesTextViewPr>
  <p:sorterViewPr>
    <p:cViewPr>
      <p:scale>
        <a:sx n="200" d="100"/>
        <a:sy n="200" d="100"/>
      </p:scale>
      <p:origin x="0" y="12176"/>
    </p:cViewPr>
  </p:sorter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notesMaster" Target="notesMasters/notesMaster1.xml"/><Relationship Id="rId40" Type="http://schemas.openxmlformats.org/officeDocument/2006/relationships/printerSettings" Target="printerSettings/printerSettings1.bin"/><Relationship Id="rId41" Type="http://schemas.openxmlformats.org/officeDocument/2006/relationships/presProps" Target="presProps.xml"/><Relationship Id="rId42" Type="http://schemas.openxmlformats.org/officeDocument/2006/relationships/viewProps" Target="viewProps.xml"/><Relationship Id="rId43" Type="http://schemas.openxmlformats.org/officeDocument/2006/relationships/theme" Target="theme/theme1.xml"/><Relationship Id="rId4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BBBDC70-BA33-224D-941E-18B99F9717BE}" type="datetimeFigureOut">
              <a:rPr lang="en-US" smtClean="0"/>
              <a:t>1/29/14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1037B72-233B-8543-A196-A0960C6439E6}" type="slidenum">
              <a:rPr lang="en-US" smtClean="0"/>
              <a:t>‹#›</a:t>
            </a:fld>
            <a:endParaRPr lang="en-US"/>
          </a:p>
        </p:txBody>
      </p:sp>
    </p:spTree>
    <p:extLst>
      <p:ext uri="{BB962C8B-B14F-4D97-AF65-F5344CB8AC3E}">
        <p14:creationId xmlns:p14="http://schemas.microsoft.com/office/powerpoint/2010/main" val="2043242179"/>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3"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50000"/>
              </a:spcBef>
              <a:spcAft>
                <a:spcPct val="0"/>
              </a:spcAft>
              <a:defRPr sz="2400">
                <a:solidFill>
                  <a:schemeClr val="tx1"/>
                </a:solidFill>
                <a:latin typeface="Arial" charset="0"/>
                <a:ea typeface="ＭＳ Ｐゴシック" charset="0"/>
              </a:defRPr>
            </a:lvl6pPr>
            <a:lvl7pPr marL="2971800" indent="-228600" eaLnBrk="0" fontAlgn="base" hangingPunct="0">
              <a:spcBef>
                <a:spcPct val="50000"/>
              </a:spcBef>
              <a:spcAft>
                <a:spcPct val="0"/>
              </a:spcAft>
              <a:defRPr sz="2400">
                <a:solidFill>
                  <a:schemeClr val="tx1"/>
                </a:solidFill>
                <a:latin typeface="Arial" charset="0"/>
                <a:ea typeface="ＭＳ Ｐゴシック" charset="0"/>
              </a:defRPr>
            </a:lvl7pPr>
            <a:lvl8pPr marL="3429000" indent="-228600" eaLnBrk="0" fontAlgn="base" hangingPunct="0">
              <a:spcBef>
                <a:spcPct val="50000"/>
              </a:spcBef>
              <a:spcAft>
                <a:spcPct val="0"/>
              </a:spcAft>
              <a:defRPr sz="2400">
                <a:solidFill>
                  <a:schemeClr val="tx1"/>
                </a:solidFill>
                <a:latin typeface="Arial" charset="0"/>
                <a:ea typeface="ＭＳ Ｐゴシック" charset="0"/>
              </a:defRPr>
            </a:lvl8pPr>
            <a:lvl9pPr marL="3886200" indent="-228600" eaLnBrk="0" fontAlgn="base" hangingPunct="0">
              <a:spcBef>
                <a:spcPct val="50000"/>
              </a:spcBef>
              <a:spcAft>
                <a:spcPct val="0"/>
              </a:spcAft>
              <a:defRPr sz="2400">
                <a:solidFill>
                  <a:schemeClr val="tx1"/>
                </a:solidFill>
                <a:latin typeface="Arial" charset="0"/>
                <a:ea typeface="ＭＳ Ｐゴシック" charset="0"/>
              </a:defRPr>
            </a:lvl9pPr>
          </a:lstStyle>
          <a:p>
            <a:fld id="{AAEC91CD-294E-3F4A-97C4-CF9818A5FD89}" type="slidenum">
              <a:rPr lang="en-US" sz="1200">
                <a:latin typeface="Times New Roman" charset="0"/>
              </a:rPr>
              <a:pPr/>
              <a:t>3</a:t>
            </a:fld>
            <a:endParaRPr lang="en-US" sz="1200">
              <a:latin typeface="Times New Roman" charset="0"/>
            </a:endParaRPr>
          </a:p>
        </p:txBody>
      </p:sp>
      <p:sp>
        <p:nvSpPr>
          <p:cNvPr id="84994" name="Rectangle 2"/>
          <p:cNvSpPr>
            <a:spLocks noGrp="1" noRot="1" noChangeAspect="1" noChangeArrowheads="1" noTextEdit="1"/>
          </p:cNvSpPr>
          <p:nvPr>
            <p:ph type="sldImg"/>
          </p:nvPr>
        </p:nvSpPr>
        <p:spPr>
          <a:ln/>
        </p:spPr>
      </p:sp>
      <p:sp>
        <p:nvSpPr>
          <p:cNvPr id="60420" name="Rectangle 3"/>
          <p:cNvSpPr>
            <a:spLocks noGrp="1" noChangeArrowheads="1"/>
          </p:cNvSpPr>
          <p:nvPr>
            <p:ph type="body" idx="1"/>
          </p:nvPr>
        </p:nvSpPr>
        <p:spPr/>
        <p:txBody>
          <a:bodyPr/>
          <a:lstStyle/>
          <a:p>
            <a:pPr eaLnBrk="1" hangingPunct="1">
              <a:defRPr/>
            </a:pPr>
            <a:endParaRPr lang="en-US" dirty="0">
              <a:latin typeface="Times New Roman" charset="0"/>
              <a:ea typeface="Arial" pitchFamily="-106" charset="0"/>
              <a:cs typeface="+mn-cs"/>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Font typeface="Symbol" pitchFamily="-106" charset="2"/>
              <a:buChar char="·"/>
            </a:pPr>
            <a:r>
              <a:rPr lang="en-US" sz="1200" dirty="0" smtClean="0">
                <a:ea typeface="Times New Roman" pitchFamily="-106" charset="0"/>
                <a:cs typeface="Times New Roman" pitchFamily="-106" charset="0"/>
              </a:rPr>
              <a:t>Player 1</a:t>
            </a:r>
            <a:r>
              <a:rPr lang="ja-JP" altLang="en-US" sz="1200" dirty="0" smtClean="0">
                <a:ea typeface="Times New Roman" pitchFamily="-106" charset="0"/>
                <a:cs typeface="Times New Roman" pitchFamily="-106" charset="0"/>
              </a:rPr>
              <a:t>’</a:t>
            </a:r>
            <a:r>
              <a:rPr lang="en-US" altLang="ja-JP" sz="1200" dirty="0" smtClean="0">
                <a:ea typeface="Times New Roman" pitchFamily="-106" charset="0"/>
                <a:cs typeface="Times New Roman" pitchFamily="-106" charset="0"/>
              </a:rPr>
              <a:t>s aim is unbiased (valid), but their darts generally land in the outer regions of the board (imprecise).</a:t>
            </a:r>
          </a:p>
          <a:p>
            <a:pPr>
              <a:buFont typeface="Symbol" pitchFamily="-106" charset="2"/>
              <a:buChar char="·"/>
            </a:pPr>
            <a:r>
              <a:rPr lang="en-US" sz="1200" dirty="0" smtClean="0">
                <a:ea typeface="Times New Roman" pitchFamily="-106" charset="0"/>
                <a:cs typeface="Times New Roman" pitchFamily="-106" charset="0"/>
              </a:rPr>
              <a:t>Player 2</a:t>
            </a:r>
            <a:r>
              <a:rPr lang="ja-JP" altLang="en-US" sz="1200" dirty="0" smtClean="0">
                <a:ea typeface="Times New Roman" pitchFamily="-106" charset="0"/>
                <a:cs typeface="Times New Roman" pitchFamily="-106" charset="0"/>
              </a:rPr>
              <a:t>’</a:t>
            </a:r>
            <a:r>
              <a:rPr lang="en-US" altLang="ja-JP" sz="1200" dirty="0" smtClean="0">
                <a:ea typeface="Times New Roman" pitchFamily="-106" charset="0"/>
                <a:cs typeface="Times New Roman" pitchFamily="-106" charset="0"/>
              </a:rPr>
              <a:t> aim is biased (invalid), but their darts cluster in a fairly narrow region on the board (precise).</a:t>
            </a:r>
          </a:p>
          <a:p>
            <a:endParaRPr lang="en-US" dirty="0"/>
          </a:p>
        </p:txBody>
      </p:sp>
      <p:sp>
        <p:nvSpPr>
          <p:cNvPr id="4" name="Slide Number Placeholder 3"/>
          <p:cNvSpPr>
            <a:spLocks noGrp="1"/>
          </p:cNvSpPr>
          <p:nvPr>
            <p:ph type="sldNum" sz="quarter" idx="10"/>
          </p:nvPr>
        </p:nvSpPr>
        <p:spPr/>
        <p:txBody>
          <a:bodyPr/>
          <a:lstStyle/>
          <a:p>
            <a:fld id="{81037B72-233B-8543-A196-A0960C6439E6}" type="slidenum">
              <a:rPr lang="en-US" smtClean="0"/>
              <a:t>9</a:t>
            </a:fld>
            <a:endParaRPr lang="en-US"/>
          </a:p>
        </p:txBody>
      </p:sp>
    </p:spTree>
    <p:extLst>
      <p:ext uri="{BB962C8B-B14F-4D97-AF65-F5344CB8AC3E}">
        <p14:creationId xmlns:p14="http://schemas.microsoft.com/office/powerpoint/2010/main" val="19930971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Hypothesized that estrogens</a:t>
            </a:r>
            <a:r>
              <a:rPr lang="en-US" baseline="0" dirty="0" smtClean="0"/>
              <a:t> increased bleeding, which resulted in earlier detection of cancers among exposed that would have gone undetected. </a:t>
            </a:r>
          </a:p>
          <a:p>
            <a:r>
              <a:rPr lang="en-US" baseline="0" dirty="0" smtClean="0"/>
              <a:t>Unlikely that endometrial cancer would remain latent for long periods of time. </a:t>
            </a:r>
          </a:p>
          <a:p>
            <a:endParaRPr lang="en-US" baseline="0" dirty="0" smtClean="0"/>
          </a:p>
          <a:p>
            <a:r>
              <a:rPr lang="en-US" baseline="0" dirty="0" smtClean="0"/>
              <a:t>Used as controls women with benign gynecologic diseases. But this group overestimates the exposure of estrogens in the source population since these are risk factors for benign conditions. This severely underestimates the association for endometrial cancer.</a:t>
            </a:r>
          </a:p>
          <a:p>
            <a:endParaRPr lang="en-US" baseline="0" dirty="0" smtClean="0"/>
          </a:p>
          <a:p>
            <a:r>
              <a:rPr lang="en-US" baseline="0" dirty="0" smtClean="0"/>
              <a:t>They also proposed restricting the subjects to women who experienced vaginal bleeding.</a:t>
            </a:r>
            <a:endParaRPr lang="en-US" dirty="0"/>
          </a:p>
        </p:txBody>
      </p:sp>
      <p:sp>
        <p:nvSpPr>
          <p:cNvPr id="4" name="Slide Number Placeholder 3"/>
          <p:cNvSpPr>
            <a:spLocks noGrp="1"/>
          </p:cNvSpPr>
          <p:nvPr>
            <p:ph type="sldNum" sz="quarter" idx="10"/>
          </p:nvPr>
        </p:nvSpPr>
        <p:spPr/>
        <p:txBody>
          <a:bodyPr/>
          <a:lstStyle/>
          <a:p>
            <a:fld id="{81037B72-233B-8543-A196-A0960C6439E6}" type="slidenum">
              <a:rPr lang="en-US" smtClean="0"/>
              <a:t>16</a:t>
            </a:fld>
            <a:endParaRPr lang="en-US"/>
          </a:p>
        </p:txBody>
      </p:sp>
    </p:spTree>
    <p:extLst>
      <p:ext uri="{BB962C8B-B14F-4D97-AF65-F5344CB8AC3E}">
        <p14:creationId xmlns:p14="http://schemas.microsoft.com/office/powerpoint/2010/main" val="42407536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Since the observed counts </a:t>
            </a:r>
            <a:r>
              <a:rPr lang="en-US" dirty="0" err="1" smtClean="0"/>
              <a:t>verr</a:t>
            </a:r>
            <a:r>
              <a:rPr lang="en-US" dirty="0" smtClean="0"/>
              <a:t> = v * T, we can recover</a:t>
            </a:r>
          </a:p>
          <a:p>
            <a:r>
              <a:rPr lang="en-US" dirty="0" smtClean="0"/>
              <a:t>the true counts v if we know or can assume T:</a:t>
            </a:r>
          </a:p>
          <a:p>
            <a:endParaRPr lang="en-US" dirty="0" smtClean="0"/>
          </a:p>
          <a:p>
            <a:r>
              <a:rPr lang="en-US" dirty="0" smtClean="0"/>
              <a:t>1:  Use the matrix T to calculate its inverse </a:t>
            </a:r>
            <a:r>
              <a:rPr lang="en-US" dirty="0" err="1" smtClean="0"/>
              <a:t>Tinv</a:t>
            </a:r>
            <a:endParaRPr lang="en-US" dirty="0" smtClean="0"/>
          </a:p>
          <a:p>
            <a:r>
              <a:rPr lang="en-US" dirty="0" smtClean="0"/>
              <a:t>2:  Multiply </a:t>
            </a:r>
            <a:r>
              <a:rPr lang="en-US" dirty="0" err="1" smtClean="0"/>
              <a:t>verr</a:t>
            </a:r>
            <a:r>
              <a:rPr lang="en-US" dirty="0" smtClean="0"/>
              <a:t> * </a:t>
            </a:r>
            <a:r>
              <a:rPr lang="en-US" dirty="0" err="1" smtClean="0"/>
              <a:t>Tinv</a:t>
            </a:r>
            <a:r>
              <a:rPr lang="en-US" dirty="0" smtClean="0"/>
              <a:t> = v * T * </a:t>
            </a:r>
            <a:r>
              <a:rPr lang="en-US" dirty="0" err="1" smtClean="0"/>
              <a:t>Tinv</a:t>
            </a:r>
            <a:r>
              <a:rPr lang="en-US" dirty="0" smtClean="0"/>
              <a:t> = v</a:t>
            </a:r>
          </a:p>
          <a:p>
            <a:endParaRPr lang="en-US" dirty="0"/>
          </a:p>
        </p:txBody>
      </p:sp>
      <p:sp>
        <p:nvSpPr>
          <p:cNvPr id="4" name="Slide Number Placeholder 3"/>
          <p:cNvSpPr>
            <a:spLocks noGrp="1"/>
          </p:cNvSpPr>
          <p:nvPr>
            <p:ph type="sldNum" sz="quarter" idx="10"/>
          </p:nvPr>
        </p:nvSpPr>
        <p:spPr/>
        <p:txBody>
          <a:bodyPr/>
          <a:lstStyle/>
          <a:p>
            <a:fld id="{81037B72-233B-8543-A196-A0960C6439E6}" type="slidenum">
              <a:rPr lang="en-US" smtClean="0"/>
              <a:t>20</a:t>
            </a:fld>
            <a:endParaRPr lang="en-US"/>
          </a:p>
        </p:txBody>
      </p:sp>
    </p:spTree>
    <p:extLst>
      <p:ext uri="{BB962C8B-B14F-4D97-AF65-F5344CB8AC3E}">
        <p14:creationId xmlns:p14="http://schemas.microsoft.com/office/powerpoint/2010/main" val="17960743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themeOverride" Target="../theme/themeOverride1.xml"/><Relationship Id="rId2"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4" name="Rectangle 3"/>
          <p:cNvSpPr/>
          <p:nvPr/>
        </p:nvSpPr>
        <p:spPr bwMode="white">
          <a:xfrm>
            <a:off x="0" y="5970588"/>
            <a:ext cx="9144000" cy="887412"/>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5" name="Rectangle 4"/>
          <p:cNvSpPr/>
          <p:nvPr/>
        </p:nvSpPr>
        <p:spPr>
          <a:xfrm>
            <a:off x="-9525" y="6053138"/>
            <a:ext cx="2249488" cy="712787"/>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Rectangle 5"/>
          <p:cNvSpPr/>
          <p:nvPr/>
        </p:nvSpPr>
        <p:spPr>
          <a:xfrm>
            <a:off x="2359025" y="6043613"/>
            <a:ext cx="6784975" cy="714375"/>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8" name="Title 7"/>
          <p:cNvSpPr>
            <a:spLocks noGrp="1"/>
          </p:cNvSpPr>
          <p:nvPr>
            <p:ph type="ctrTitle"/>
          </p:nvPr>
        </p:nvSpPr>
        <p:spPr>
          <a:xfrm>
            <a:off x="2362200" y="4038600"/>
            <a:ext cx="6477000" cy="1828800"/>
          </a:xfrm>
        </p:spPr>
        <p:txBody>
          <a:bodyPr anchor="b"/>
          <a:lstStyle>
            <a:lvl1pPr>
              <a:defRPr cap="all" baseline="0">
                <a:latin typeface="Calibri" pitchFamily="34" charset="0"/>
              </a:defRPr>
            </a:lvl1pPr>
          </a:lstStyle>
          <a:p>
            <a:r>
              <a:rPr lang="en-US" dirty="0" smtClean="0"/>
              <a:t>Click to edit Master title style</a:t>
            </a:r>
            <a:endParaRPr lang="en-US" dirty="0"/>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latin typeface="Calibri" pitchFamily="34" charset="0"/>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dirty="0" smtClean="0"/>
              <a:t>Click to edit Master subtitle style</a:t>
            </a:r>
            <a:endParaRPr lang="en-US" dirty="0"/>
          </a:p>
        </p:txBody>
      </p:sp>
      <p:sp>
        <p:nvSpPr>
          <p:cNvPr id="7" name="Date Placeholder 27"/>
          <p:cNvSpPr>
            <a:spLocks noGrp="1"/>
          </p:cNvSpPr>
          <p:nvPr>
            <p:ph type="dt" sz="half" idx="10"/>
          </p:nvPr>
        </p:nvSpPr>
        <p:spPr>
          <a:xfrm>
            <a:off x="76200" y="6069013"/>
            <a:ext cx="2057400" cy="685800"/>
          </a:xfrm>
        </p:spPr>
        <p:txBody>
          <a:bodyPr>
            <a:noAutofit/>
          </a:bodyPr>
          <a:lstStyle>
            <a:lvl1pPr algn="ctr">
              <a:defRPr sz="2000">
                <a:solidFill>
                  <a:srgbClr val="FFFFFF"/>
                </a:solidFill>
                <a:latin typeface="Calibri" pitchFamily="34" charset="0"/>
              </a:defRPr>
            </a:lvl1pPr>
          </a:lstStyle>
          <a:p>
            <a:pPr>
              <a:defRPr/>
            </a:pPr>
            <a:fld id="{EDF74F7C-D248-4F06-B715-7AF208EDD39D}" type="datetimeFigureOut">
              <a:rPr lang="en-US"/>
              <a:pPr>
                <a:defRPr/>
              </a:pPr>
              <a:t>1/29/14</a:t>
            </a:fld>
            <a:endParaRPr lang="en-US" dirty="0"/>
          </a:p>
        </p:txBody>
      </p:sp>
      <p:sp>
        <p:nvSpPr>
          <p:cNvPr id="10" name="Footer Placeholder 16"/>
          <p:cNvSpPr>
            <a:spLocks noGrp="1"/>
          </p:cNvSpPr>
          <p:nvPr>
            <p:ph type="ftr" sz="quarter" idx="11"/>
          </p:nvPr>
        </p:nvSpPr>
        <p:spPr>
          <a:xfrm>
            <a:off x="2085975" y="236538"/>
            <a:ext cx="5867400" cy="365125"/>
          </a:xfrm>
        </p:spPr>
        <p:txBody>
          <a:bodyPr/>
          <a:lstStyle>
            <a:lvl1pPr algn="r">
              <a:defRPr>
                <a:solidFill>
                  <a:schemeClr val="tx2"/>
                </a:solidFill>
              </a:defRPr>
            </a:lvl1pPr>
          </a:lstStyle>
          <a:p>
            <a:pPr>
              <a:defRPr/>
            </a:pPr>
            <a:endParaRPr lang="en-US"/>
          </a:p>
        </p:txBody>
      </p:sp>
      <p:sp>
        <p:nvSpPr>
          <p:cNvPr id="11" name="Slide Number Placeholder 28"/>
          <p:cNvSpPr>
            <a:spLocks noGrp="1"/>
          </p:cNvSpPr>
          <p:nvPr>
            <p:ph type="sldNum" sz="quarter" idx="12"/>
          </p:nvPr>
        </p:nvSpPr>
        <p:spPr>
          <a:xfrm>
            <a:off x="8001000" y="228600"/>
            <a:ext cx="838200" cy="381000"/>
          </a:xfrm>
          <a:prstGeom prst="rect">
            <a:avLst/>
          </a:prstGeom>
        </p:spPr>
        <p:txBody>
          <a:bodyPr/>
          <a:lstStyle>
            <a:lvl1pPr>
              <a:defRPr>
                <a:solidFill>
                  <a:schemeClr val="tx2"/>
                </a:solidFill>
              </a:defRPr>
            </a:lvl1pPr>
          </a:lstStyle>
          <a:p>
            <a:pPr>
              <a:defRPr/>
            </a:pPr>
            <a:fld id="{469BB719-886A-4FED-BC51-36E18EA976A2}" type="slidenum">
              <a:rPr lang="en-US"/>
              <a:pPr>
                <a:defRPr/>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5050C606-D86A-4509-9271-068910AE8536}" type="datetimeFigureOut">
              <a:rPr lang="en-US"/>
              <a:pPr>
                <a:defRPr/>
              </a:pPr>
              <a:t>1/29/14</a:t>
            </a:fld>
            <a:endParaRPr lang="en-US" dirty="0"/>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a:xfrm>
            <a:off x="0" y="1271588"/>
            <a:ext cx="533400" cy="244475"/>
          </a:xfrm>
          <a:prstGeom prst="rect">
            <a:avLst/>
          </a:prstGeom>
        </p:spPr>
        <p:txBody>
          <a:bodyPr/>
          <a:lstStyle>
            <a:lvl1pPr>
              <a:defRPr/>
            </a:lvl1pPr>
          </a:lstStyle>
          <a:p>
            <a:pPr>
              <a:defRPr/>
            </a:pPr>
            <a:fld id="{BC23B5C1-5608-49A4-9085-A588F764F129}"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4" name="Rectangle 3"/>
          <p:cNvSpPr/>
          <p:nvPr/>
        </p:nvSpPr>
        <p:spPr bwMode="white">
          <a:xfrm>
            <a:off x="6096000" y="0"/>
            <a:ext cx="320675"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5" name="Rectangle 4"/>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Rectangle 5"/>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Vertical Title 1"/>
          <p:cNvSpPr>
            <a:spLocks noGrp="1"/>
          </p:cNvSpPr>
          <p:nvPr>
            <p:ph type="title" orient="vert"/>
          </p:nvPr>
        </p:nvSpPr>
        <p:spPr>
          <a:xfrm>
            <a:off x="6553200" y="609600"/>
            <a:ext cx="2057400" cy="55165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a:xfrm>
            <a:off x="6553200" y="6248400"/>
            <a:ext cx="2209800" cy="365125"/>
          </a:xfrm>
        </p:spPr>
        <p:txBody>
          <a:bodyPr/>
          <a:lstStyle>
            <a:lvl1pPr>
              <a:defRPr/>
            </a:lvl1pPr>
          </a:lstStyle>
          <a:p>
            <a:pPr>
              <a:defRPr/>
            </a:pPr>
            <a:fld id="{C8E660BE-227F-4BAB-A855-0312C0C2BBFF}" type="datetimeFigureOut">
              <a:rPr lang="en-US"/>
              <a:pPr>
                <a:defRPr/>
              </a:pPr>
              <a:t>1/29/14</a:t>
            </a:fld>
            <a:endParaRPr lang="en-US" dirty="0"/>
          </a:p>
        </p:txBody>
      </p:sp>
      <p:sp>
        <p:nvSpPr>
          <p:cNvPr id="8" name="Footer Placeholder 4"/>
          <p:cNvSpPr>
            <a:spLocks noGrp="1"/>
          </p:cNvSpPr>
          <p:nvPr>
            <p:ph type="ftr" sz="quarter" idx="11"/>
          </p:nvPr>
        </p:nvSpPr>
        <p:spPr>
          <a:xfrm>
            <a:off x="457200" y="6248400"/>
            <a:ext cx="5573713" cy="365125"/>
          </a:xfrm>
        </p:spPr>
        <p:txBody>
          <a:bodyPr/>
          <a:lstStyle>
            <a:lvl1pPr>
              <a:defRPr/>
            </a:lvl1pPr>
          </a:lstStyle>
          <a:p>
            <a:pPr>
              <a:defRPr/>
            </a:pPr>
            <a:endParaRPr lang="en-US"/>
          </a:p>
        </p:txBody>
      </p:sp>
      <p:sp>
        <p:nvSpPr>
          <p:cNvPr id="9" name="Slide Number Placeholder 5"/>
          <p:cNvSpPr>
            <a:spLocks noGrp="1"/>
          </p:cNvSpPr>
          <p:nvPr>
            <p:ph type="sldNum" sz="quarter" idx="12"/>
          </p:nvPr>
        </p:nvSpPr>
        <p:spPr>
          <a:xfrm rot="5400000">
            <a:off x="5989638" y="144462"/>
            <a:ext cx="533400" cy="244475"/>
          </a:xfrm>
          <a:prstGeom prst="rect">
            <a:avLst/>
          </a:prstGeom>
        </p:spPr>
        <p:txBody>
          <a:bodyPr/>
          <a:lstStyle>
            <a:lvl1pPr>
              <a:defRPr/>
            </a:lvl1pPr>
          </a:lstStyle>
          <a:p>
            <a:pPr>
              <a:defRPr/>
            </a:pPr>
            <a:fld id="{D61895E8-EA4C-472A-9484-DC36C87D0615}" type="slidenum">
              <a:rPr lang="en-US"/>
              <a:pPr>
                <a:defRPr/>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lang="en-US" smtClean="0"/>
              <a:t>Click to edit Master title style</a:t>
            </a:r>
            <a:endParaRPr lang="en-US"/>
          </a:p>
        </p:txBody>
      </p:sp>
      <p:sp>
        <p:nvSpPr>
          <p:cNvPr id="8" name="Content Placeholder 7"/>
          <p:cNvSpPr>
            <a:spLocks noGrp="1"/>
          </p:cNvSpPr>
          <p:nvPr>
            <p:ph sz="quarter" idx="1"/>
          </p:nvPr>
        </p:nvSpPr>
        <p:spPr>
          <a:xfrm>
            <a:off x="612648" y="1600200"/>
            <a:ext cx="81534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450DDE2D-EDA6-468C-8926-8EAF9A246FA2}" type="datetimeFigureOut">
              <a:rPr lang="en-US"/>
              <a:pPr>
                <a:defRPr/>
              </a:pPr>
              <a:t>1/29/14</a:t>
            </a:fld>
            <a:endParaRPr lang="en-US" dirty="0"/>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a:xfrm>
            <a:off x="0" y="1271588"/>
            <a:ext cx="533400" cy="244475"/>
          </a:xfrm>
          <a:prstGeom prst="rect">
            <a:avLst/>
          </a:prstGeom>
        </p:spPr>
        <p:txBody>
          <a:bodyPr/>
          <a:lstStyle>
            <a:lvl1pPr>
              <a:defRPr/>
            </a:lvl1pPr>
          </a:lstStyle>
          <a:p>
            <a:pPr>
              <a:defRPr/>
            </a:pPr>
            <a:fld id="{F7D56628-7843-417F-AE5A-6ED1EB79D96A}"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4" name="Rectangle 3"/>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5" name="Rectangle 4"/>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Rectangle 5"/>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3" name="Text Placeholder 2"/>
          <p:cNvSpPr>
            <a:spLocks noGrp="1"/>
          </p:cNvSpPr>
          <p:nvPr>
            <p:ph type="body" idx="1"/>
          </p:nvPr>
        </p:nvSpPr>
        <p:spPr>
          <a:xfrm>
            <a:off x="1371600" y="2743200"/>
            <a:ext cx="7123113" cy="1673225"/>
          </a:xfrm>
        </p:spPr>
        <p:txBody>
          <a:bodyPr/>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lang="en-US" smtClean="0"/>
              <a:t>Click to edit Master title style</a:t>
            </a:r>
            <a:endParaRPr lang="en-US"/>
          </a:p>
        </p:txBody>
      </p:sp>
      <p:sp>
        <p:nvSpPr>
          <p:cNvPr id="7" name="Date Placeholder 11"/>
          <p:cNvSpPr>
            <a:spLocks noGrp="1"/>
          </p:cNvSpPr>
          <p:nvPr>
            <p:ph type="dt" sz="half" idx="10"/>
          </p:nvPr>
        </p:nvSpPr>
        <p:spPr/>
        <p:txBody>
          <a:bodyPr/>
          <a:lstStyle>
            <a:lvl1pPr>
              <a:defRPr/>
            </a:lvl1pPr>
          </a:lstStyle>
          <a:p>
            <a:pPr>
              <a:defRPr/>
            </a:pPr>
            <a:fld id="{E9A92762-3BED-4B08-8367-7B3F7D0A3925}" type="datetimeFigureOut">
              <a:rPr lang="en-US"/>
              <a:pPr>
                <a:defRPr/>
              </a:pPr>
              <a:t>1/29/14</a:t>
            </a:fld>
            <a:endParaRPr lang="en-US" dirty="0"/>
          </a:p>
        </p:txBody>
      </p:sp>
      <p:sp>
        <p:nvSpPr>
          <p:cNvPr id="8" name="Slide Number Placeholder 12"/>
          <p:cNvSpPr>
            <a:spLocks noGrp="1"/>
          </p:cNvSpPr>
          <p:nvPr>
            <p:ph type="sldNum" sz="quarter" idx="11"/>
          </p:nvPr>
        </p:nvSpPr>
        <p:spPr>
          <a:xfrm>
            <a:off x="0" y="1752600"/>
            <a:ext cx="1295400" cy="701675"/>
          </a:xfrm>
          <a:prstGeom prst="rect">
            <a:avLst/>
          </a:prstGeom>
        </p:spPr>
        <p:txBody>
          <a:bodyPr>
            <a:noAutofit/>
          </a:bodyPr>
          <a:lstStyle>
            <a:lvl1pPr>
              <a:defRPr sz="2400">
                <a:solidFill>
                  <a:srgbClr val="FFFFFF"/>
                </a:solidFill>
              </a:defRPr>
            </a:lvl1pPr>
          </a:lstStyle>
          <a:p>
            <a:pPr>
              <a:defRPr/>
            </a:pPr>
            <a:fld id="{D9CBF4DF-9F74-44F3-970A-8E48328130E3}" type="slidenum">
              <a:rPr lang="en-US"/>
              <a:pPr>
                <a:defRPr/>
              </a:pPr>
              <a:t>‹#›</a:t>
            </a:fld>
            <a:endParaRPr lang="en-US" dirty="0"/>
          </a:p>
        </p:txBody>
      </p:sp>
      <p:sp>
        <p:nvSpPr>
          <p:cNvPr id="9" name="Footer Placeholder 13"/>
          <p:cNvSpPr>
            <a:spLocks noGrp="1"/>
          </p:cNvSpPr>
          <p:nvPr>
            <p:ph type="ftr" sz="quarter" idx="12"/>
          </p:nvPr>
        </p:nvSpPr>
        <p:spPr/>
        <p:txBody>
          <a:bodyPr/>
          <a:lstStyle>
            <a:lvl1pPr>
              <a:defRPr/>
            </a:lvl1pPr>
          </a:lstStyle>
          <a:p>
            <a:pPr>
              <a:defRPr/>
            </a:pPr>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
          </p:nvPr>
        </p:nvSpPr>
        <p:spPr>
          <a:xfrm>
            <a:off x="609600" y="1589567"/>
            <a:ext cx="38862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2"/>
          </p:nvPr>
        </p:nvSpPr>
        <p:spPr>
          <a:xfrm>
            <a:off x="4844901" y="1589567"/>
            <a:ext cx="38862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7"/>
          <p:cNvSpPr>
            <a:spLocks noGrp="1"/>
          </p:cNvSpPr>
          <p:nvPr>
            <p:ph type="dt" sz="half" idx="10"/>
          </p:nvPr>
        </p:nvSpPr>
        <p:spPr/>
        <p:txBody>
          <a:bodyPr rtlCol="0"/>
          <a:lstStyle>
            <a:lvl1pPr>
              <a:defRPr/>
            </a:lvl1pPr>
          </a:lstStyle>
          <a:p>
            <a:pPr>
              <a:defRPr/>
            </a:pPr>
            <a:fld id="{28A21058-3238-4831-96ED-2F02E7FE3E0E}" type="datetimeFigureOut">
              <a:rPr lang="en-US"/>
              <a:pPr>
                <a:defRPr/>
              </a:pPr>
              <a:t>1/29/14</a:t>
            </a:fld>
            <a:endParaRPr lang="en-US" dirty="0"/>
          </a:p>
        </p:txBody>
      </p:sp>
      <p:sp>
        <p:nvSpPr>
          <p:cNvPr id="6" name="Slide Number Placeholder 9"/>
          <p:cNvSpPr>
            <a:spLocks noGrp="1"/>
          </p:cNvSpPr>
          <p:nvPr>
            <p:ph type="sldNum" sz="quarter" idx="11"/>
          </p:nvPr>
        </p:nvSpPr>
        <p:spPr>
          <a:xfrm>
            <a:off x="0" y="1271588"/>
            <a:ext cx="533400" cy="244475"/>
          </a:xfrm>
          <a:prstGeom prst="rect">
            <a:avLst/>
          </a:prstGeom>
        </p:spPr>
        <p:txBody>
          <a:bodyPr rtlCol="0"/>
          <a:lstStyle>
            <a:lvl1pPr>
              <a:defRPr/>
            </a:lvl1pPr>
          </a:lstStyle>
          <a:p>
            <a:pPr>
              <a:defRPr/>
            </a:pPr>
            <a:fld id="{E009CC51-5C76-4FE4-B10E-76AB640E0547}" type="slidenum">
              <a:rPr lang="en-US"/>
              <a:pPr>
                <a:defRPr/>
              </a:pPr>
              <a:t>‹#›</a:t>
            </a:fld>
            <a:endParaRPr lang="en-US" dirty="0"/>
          </a:p>
        </p:txBody>
      </p:sp>
      <p:sp>
        <p:nvSpPr>
          <p:cNvPr id="7" name="Footer Placeholder 11"/>
          <p:cNvSpPr>
            <a:spLocks noGrp="1"/>
          </p:cNvSpPr>
          <p:nvPr>
            <p:ph type="ftr" sz="quarter" idx="12"/>
          </p:nvPr>
        </p:nvSpPr>
        <p:spPr/>
        <p:txBody>
          <a:bodyPr rtlCol="0"/>
          <a:lstStyle>
            <a:lvl1pPr>
              <a:defRPr/>
            </a:lvl1pPr>
          </a:lstStyle>
          <a:p>
            <a:pPr>
              <a:defRPr/>
            </a:pP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lstStyle>
            <a:lvl1pPr>
              <a:defRPr/>
            </a:lvl1pPr>
          </a:lstStyle>
          <a:p>
            <a:r>
              <a:rPr lang="en-US" smtClean="0"/>
              <a:t>Click to edit Master title style</a:t>
            </a:r>
            <a:endParaRPr lang="en-US"/>
          </a:p>
        </p:txBody>
      </p:sp>
      <p:sp>
        <p:nvSpPr>
          <p:cNvPr id="11" name="Content Placeholder 10"/>
          <p:cNvSpPr>
            <a:spLocks noGrp="1"/>
          </p:cNvSpPr>
          <p:nvPr>
            <p:ph sz="quarter" idx="2"/>
          </p:nvPr>
        </p:nvSpPr>
        <p:spPr>
          <a:xfrm>
            <a:off x="609600" y="2438400"/>
            <a:ext cx="3886200" cy="3581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quarter" idx="4"/>
          </p:nvPr>
        </p:nvSpPr>
        <p:spPr>
          <a:xfrm>
            <a:off x="4800600" y="2438400"/>
            <a:ext cx="3886200" cy="3581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a:r>
              <a:rPr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a:r>
              <a:rPr lang="en-US" smtClean="0"/>
              <a:t>Click to edit Master text styles</a:t>
            </a:r>
          </a:p>
        </p:txBody>
      </p:sp>
      <p:sp>
        <p:nvSpPr>
          <p:cNvPr id="7" name="Date Placeholder 9"/>
          <p:cNvSpPr>
            <a:spLocks noGrp="1"/>
          </p:cNvSpPr>
          <p:nvPr>
            <p:ph type="dt" sz="half" idx="10"/>
          </p:nvPr>
        </p:nvSpPr>
        <p:spPr/>
        <p:txBody>
          <a:bodyPr rtlCol="0"/>
          <a:lstStyle>
            <a:lvl1pPr>
              <a:defRPr/>
            </a:lvl1pPr>
          </a:lstStyle>
          <a:p>
            <a:pPr>
              <a:defRPr/>
            </a:pPr>
            <a:fld id="{20D4658E-D3C9-4E88-8244-725D5390E583}" type="datetimeFigureOut">
              <a:rPr lang="en-US"/>
              <a:pPr>
                <a:defRPr/>
              </a:pPr>
              <a:t>1/29/14</a:t>
            </a:fld>
            <a:endParaRPr lang="en-US" dirty="0"/>
          </a:p>
        </p:txBody>
      </p:sp>
      <p:sp>
        <p:nvSpPr>
          <p:cNvPr id="8" name="Slide Number Placeholder 11"/>
          <p:cNvSpPr>
            <a:spLocks noGrp="1"/>
          </p:cNvSpPr>
          <p:nvPr>
            <p:ph type="sldNum" sz="quarter" idx="11"/>
          </p:nvPr>
        </p:nvSpPr>
        <p:spPr>
          <a:xfrm>
            <a:off x="0" y="1271588"/>
            <a:ext cx="533400" cy="244475"/>
          </a:xfrm>
          <a:prstGeom prst="rect">
            <a:avLst/>
          </a:prstGeom>
        </p:spPr>
        <p:txBody>
          <a:bodyPr rtlCol="0"/>
          <a:lstStyle>
            <a:lvl1pPr>
              <a:defRPr/>
            </a:lvl1pPr>
          </a:lstStyle>
          <a:p>
            <a:pPr>
              <a:defRPr/>
            </a:pPr>
            <a:fld id="{46C1EBEE-A6BA-4B82-8753-BABE0C57EA05}" type="slidenum">
              <a:rPr lang="en-US"/>
              <a:pPr>
                <a:defRPr/>
              </a:pPr>
              <a:t>‹#›</a:t>
            </a:fld>
            <a:endParaRPr lang="en-US" dirty="0"/>
          </a:p>
        </p:txBody>
      </p:sp>
      <p:sp>
        <p:nvSpPr>
          <p:cNvPr id="9" name="Footer Placeholder 13"/>
          <p:cNvSpPr>
            <a:spLocks noGrp="1"/>
          </p:cNvSpPr>
          <p:nvPr>
            <p:ph type="ftr" sz="quarter" idx="12"/>
          </p:nvPr>
        </p:nvSpPr>
        <p:spPr/>
        <p:txBody>
          <a:bodyPr rtlCol="0"/>
          <a:lstStyle>
            <a:lvl1pPr>
              <a:defRPr/>
            </a:lvl1pPr>
          </a:lstStyle>
          <a:p>
            <a:pPr>
              <a:defRPr/>
            </a:pP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13"/>
          <p:cNvSpPr>
            <a:spLocks noGrp="1"/>
          </p:cNvSpPr>
          <p:nvPr>
            <p:ph type="dt" sz="half" idx="10"/>
          </p:nvPr>
        </p:nvSpPr>
        <p:spPr/>
        <p:txBody>
          <a:bodyPr/>
          <a:lstStyle>
            <a:lvl1pPr>
              <a:defRPr/>
            </a:lvl1pPr>
          </a:lstStyle>
          <a:p>
            <a:pPr>
              <a:defRPr/>
            </a:pPr>
            <a:fld id="{3CDC11F2-A9FA-4F2B-93D2-365B3759D04B}" type="datetimeFigureOut">
              <a:rPr lang="en-US"/>
              <a:pPr>
                <a:defRPr/>
              </a:pPr>
              <a:t>1/29/14</a:t>
            </a:fld>
            <a:endParaRPr lang="en-US" dirty="0"/>
          </a:p>
        </p:txBody>
      </p:sp>
      <p:sp>
        <p:nvSpPr>
          <p:cNvPr id="4" name="Footer Placeholder 2"/>
          <p:cNvSpPr>
            <a:spLocks noGrp="1"/>
          </p:cNvSpPr>
          <p:nvPr>
            <p:ph type="ftr" sz="quarter" idx="11"/>
          </p:nvPr>
        </p:nvSpPr>
        <p:spPr/>
        <p:txBody>
          <a:bodyPr/>
          <a:lstStyle>
            <a:lvl1pPr>
              <a:defRPr/>
            </a:lvl1pPr>
          </a:lstStyle>
          <a:p>
            <a:pPr>
              <a:defRPr/>
            </a:pPr>
            <a:endParaRPr lang="en-US"/>
          </a:p>
        </p:txBody>
      </p:sp>
      <p:sp>
        <p:nvSpPr>
          <p:cNvPr id="5" name="Slide Number Placeholder 22"/>
          <p:cNvSpPr>
            <a:spLocks noGrp="1"/>
          </p:cNvSpPr>
          <p:nvPr>
            <p:ph type="sldNum" sz="quarter" idx="12"/>
          </p:nvPr>
        </p:nvSpPr>
        <p:spPr>
          <a:xfrm>
            <a:off x="0" y="1271588"/>
            <a:ext cx="533400" cy="244475"/>
          </a:xfrm>
          <a:prstGeom prst="rect">
            <a:avLst/>
          </a:prstGeom>
        </p:spPr>
        <p:txBody>
          <a:bodyPr/>
          <a:lstStyle>
            <a:lvl1pPr>
              <a:defRPr/>
            </a:lvl1pPr>
          </a:lstStyle>
          <a:p>
            <a:pPr>
              <a:defRPr/>
            </a:pPr>
            <a:fld id="{4353C021-C908-4018-9D6B-44358C2B4360}"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fld id="{AA9182AE-BBF6-4E03-9E1D-1331103168E0}" type="datetimeFigureOut">
              <a:rPr lang="en-US"/>
              <a:pPr>
                <a:defRPr/>
              </a:pPr>
              <a:t>1/29/14</a:t>
            </a:fld>
            <a:endParaRPr lang="en-US" dirty="0"/>
          </a:p>
        </p:txBody>
      </p:sp>
      <p:sp>
        <p:nvSpPr>
          <p:cNvPr id="3" name="Footer Placeholder 2"/>
          <p:cNvSpPr>
            <a:spLocks noGrp="1"/>
          </p:cNvSpPr>
          <p:nvPr>
            <p:ph type="ftr" sz="quarter" idx="11"/>
          </p:nvPr>
        </p:nvSpPr>
        <p:spPr/>
        <p:txBody>
          <a:bodyPr/>
          <a:lstStyle>
            <a:lvl1pPr>
              <a:defRPr/>
            </a:lvl1pPr>
          </a:lstStyle>
          <a:p>
            <a:pPr>
              <a:defRPr/>
            </a:pPr>
            <a:endParaRPr lang="en-US"/>
          </a:p>
        </p:txBody>
      </p:sp>
      <p:sp>
        <p:nvSpPr>
          <p:cNvPr id="4" name="Slide Number Placeholder 3"/>
          <p:cNvSpPr>
            <a:spLocks noGrp="1"/>
          </p:cNvSpPr>
          <p:nvPr>
            <p:ph type="sldNum" sz="quarter" idx="12"/>
          </p:nvPr>
        </p:nvSpPr>
        <p:spPr>
          <a:xfrm>
            <a:off x="0" y="6248400"/>
            <a:ext cx="533400" cy="381000"/>
          </a:xfrm>
          <a:prstGeom prst="rect">
            <a:avLst/>
          </a:prstGeom>
        </p:spPr>
        <p:txBody>
          <a:bodyPr/>
          <a:lstStyle>
            <a:lvl1pPr>
              <a:defRPr>
                <a:solidFill>
                  <a:schemeClr val="tx2"/>
                </a:solidFill>
              </a:defRPr>
            </a:lvl1pPr>
          </a:lstStyle>
          <a:p>
            <a:pPr>
              <a:defRPr/>
            </a:pPr>
            <a:fld id="{D03E4F28-D6D0-4358-91F7-F78B1D9B084E}"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lstStyle>
            <a:lvl1pPr algn="l">
              <a:buNone/>
              <a:defRPr sz="4400" b="0"/>
            </a:lvl1pPr>
          </a:lstStyle>
          <a:p>
            <a:r>
              <a:rPr lang="en-US" smtClean="0"/>
              <a:t>Click to edit Master title style</a:t>
            </a:r>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pPr>
              <a:defRPr/>
            </a:pPr>
            <a:fld id="{95FBC7CA-0FFC-44BC-9D0A-E2C4805D5E49}" type="datetimeFigureOut">
              <a:rPr lang="en-US"/>
              <a:pPr>
                <a:defRPr/>
              </a:pPr>
              <a:t>1/29/14</a:t>
            </a:fld>
            <a:endParaRPr lang="en-US" dirty="0"/>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a:xfrm>
            <a:off x="0" y="1271588"/>
            <a:ext cx="533400" cy="244475"/>
          </a:xfrm>
          <a:prstGeom prst="rect">
            <a:avLst/>
          </a:prstGeom>
        </p:spPr>
        <p:txBody>
          <a:bodyPr/>
          <a:lstStyle>
            <a:lvl1pPr>
              <a:defRPr/>
            </a:lvl1pPr>
          </a:lstStyle>
          <a:p>
            <a:pPr>
              <a:defRPr/>
            </a:pPr>
            <a:fld id="{BF6DCBED-6DA6-447E-AB9A-3E84D0060EA5}"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5" name="Rectangle 4"/>
          <p:cNvSpPr/>
          <p:nvPr/>
        </p:nvSpPr>
        <p:spPr bwMode="white">
          <a:xfrm>
            <a:off x="-9525" y="4572000"/>
            <a:ext cx="9144000" cy="887413"/>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Rectangle 5"/>
          <p:cNvSpPr/>
          <p:nvPr/>
        </p:nvSpPr>
        <p:spPr>
          <a:xfrm>
            <a:off x="-9525" y="4664075"/>
            <a:ext cx="1463675" cy="712788"/>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7" name="Rectangle 6"/>
          <p:cNvSpPr/>
          <p:nvPr/>
        </p:nvSpPr>
        <p:spPr>
          <a:xfrm>
            <a:off x="1544638" y="4654550"/>
            <a:ext cx="7599362" cy="712788"/>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8" name="Rectangle 7"/>
          <p:cNvSpPr/>
          <p:nvPr/>
        </p:nvSpPr>
        <p:spPr bwMode="white">
          <a:xfrm>
            <a:off x="1447800" y="0"/>
            <a:ext cx="100013" cy="6867525"/>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a:r>
              <a:rPr lang="en-US" smtClean="0"/>
              <a:t>Click to edit Master text styles</a:t>
            </a:r>
          </a:p>
        </p:txBody>
      </p:sp>
      <p:sp>
        <p:nvSpPr>
          <p:cNvPr id="2" name="Title 1"/>
          <p:cNvSpPr>
            <a:spLocks noGrp="1"/>
          </p:cNvSpPr>
          <p:nvPr>
            <p:ph type="title"/>
          </p:nvPr>
        </p:nvSpPr>
        <p:spPr>
          <a:xfrm>
            <a:off x="1600200" y="4648200"/>
            <a:ext cx="7315200" cy="685800"/>
          </a:xfrm>
        </p:spPr>
        <p:txBody>
          <a:bodyPr/>
          <a:lstStyle>
            <a:lvl1pPr algn="l">
              <a:buNone/>
              <a:defRPr sz="2800" b="0">
                <a:solidFill>
                  <a:srgbClr val="FFFFFF"/>
                </a:solidFill>
              </a:defRPr>
            </a:lvl1pPr>
          </a:lstStyle>
          <a:p>
            <a:r>
              <a:rPr lang="en-US" smtClean="0"/>
              <a:t>Click to edit Master title style</a:t>
            </a:r>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normAutofit/>
          </a:bodyPr>
          <a:lstStyle>
            <a:lvl1pPr marL="0" indent="0">
              <a:buNone/>
              <a:defRPr sz="3200"/>
            </a:lvl1pPr>
          </a:lstStyle>
          <a:p>
            <a:pPr lvl="0"/>
            <a:r>
              <a:rPr lang="en-US" noProof="0" smtClean="0"/>
              <a:t>Click icon to add picture</a:t>
            </a:r>
            <a:endParaRPr lang="en-US" noProof="0" dirty="0"/>
          </a:p>
        </p:txBody>
      </p:sp>
      <p:sp>
        <p:nvSpPr>
          <p:cNvPr id="9" name="Date Placeholder 11"/>
          <p:cNvSpPr>
            <a:spLocks noGrp="1"/>
          </p:cNvSpPr>
          <p:nvPr>
            <p:ph type="dt" sz="half" idx="10"/>
          </p:nvPr>
        </p:nvSpPr>
        <p:spPr>
          <a:xfrm>
            <a:off x="6248400" y="6248400"/>
            <a:ext cx="2667000" cy="365125"/>
          </a:xfrm>
        </p:spPr>
        <p:txBody>
          <a:bodyPr rtlCol="0"/>
          <a:lstStyle>
            <a:lvl1pPr>
              <a:defRPr/>
            </a:lvl1pPr>
          </a:lstStyle>
          <a:p>
            <a:pPr>
              <a:defRPr/>
            </a:pPr>
            <a:fld id="{50CE15A0-EFE3-4527-8C1D-48FDD88CD798}" type="datetimeFigureOut">
              <a:rPr lang="en-US"/>
              <a:pPr>
                <a:defRPr/>
              </a:pPr>
              <a:t>1/29/14</a:t>
            </a:fld>
            <a:endParaRPr lang="en-US" dirty="0"/>
          </a:p>
        </p:txBody>
      </p:sp>
      <p:sp>
        <p:nvSpPr>
          <p:cNvPr id="10" name="Slide Number Placeholder 12"/>
          <p:cNvSpPr>
            <a:spLocks noGrp="1"/>
          </p:cNvSpPr>
          <p:nvPr>
            <p:ph type="sldNum" sz="quarter" idx="11"/>
          </p:nvPr>
        </p:nvSpPr>
        <p:spPr>
          <a:xfrm>
            <a:off x="0" y="4667250"/>
            <a:ext cx="1447800" cy="663575"/>
          </a:xfrm>
          <a:prstGeom prst="rect">
            <a:avLst/>
          </a:prstGeom>
        </p:spPr>
        <p:txBody>
          <a:bodyPr rtlCol="0"/>
          <a:lstStyle>
            <a:lvl1pPr>
              <a:defRPr sz="2800"/>
            </a:lvl1pPr>
          </a:lstStyle>
          <a:p>
            <a:pPr>
              <a:defRPr/>
            </a:pPr>
            <a:fld id="{0DA1CDB3-1FF8-4255-931A-BF549F1497FE}" type="slidenum">
              <a:rPr lang="en-US"/>
              <a:pPr>
                <a:defRPr/>
              </a:pPr>
              <a:t>‹#›</a:t>
            </a:fld>
            <a:endParaRPr lang="en-US" dirty="0"/>
          </a:p>
        </p:txBody>
      </p:sp>
      <p:sp>
        <p:nvSpPr>
          <p:cNvPr id="11" name="Footer Placeholder 13"/>
          <p:cNvSpPr>
            <a:spLocks noGrp="1"/>
          </p:cNvSpPr>
          <p:nvPr>
            <p:ph type="ftr" sz="quarter" idx="12"/>
          </p:nvPr>
        </p:nvSpPr>
        <p:spPr>
          <a:xfrm>
            <a:off x="1600200" y="6248400"/>
            <a:ext cx="4572000" cy="365125"/>
          </a:xfrm>
        </p:spPr>
        <p:txBody>
          <a:bodyPr rtlCol="0"/>
          <a:lstStyle>
            <a:lvl1pPr>
              <a:defRPr/>
            </a:lvl1pPr>
          </a:lstStyle>
          <a:p>
            <a:pPr>
              <a:defRPr/>
            </a:pPr>
            <a:endParaRPr 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098" name="Title Placeholder 21"/>
          <p:cNvSpPr>
            <a:spLocks noGrp="1"/>
          </p:cNvSpPr>
          <p:nvPr>
            <p:ph type="title"/>
          </p:nvPr>
        </p:nvSpPr>
        <p:spPr bwMode="auto">
          <a:xfrm>
            <a:off x="609600" y="228600"/>
            <a:ext cx="81534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Click to edit Master title style</a:t>
            </a:r>
          </a:p>
        </p:txBody>
      </p:sp>
      <p:sp>
        <p:nvSpPr>
          <p:cNvPr id="4099" name="Text Placeholder 12"/>
          <p:cNvSpPr>
            <a:spLocks noGrp="1"/>
          </p:cNvSpPr>
          <p:nvPr>
            <p:ph type="body" idx="1"/>
          </p:nvPr>
        </p:nvSpPr>
        <p:spPr bwMode="auto">
          <a:xfrm>
            <a:off x="612775" y="1600200"/>
            <a:ext cx="81534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latin typeface="Calibri" pitchFamily="34" charset="0"/>
              </a:defRPr>
            </a:lvl1pPr>
          </a:lstStyle>
          <a:p>
            <a:pPr>
              <a:defRPr/>
            </a:pPr>
            <a:fld id="{C1E4EE0A-8E74-4535-88B4-7E9738F8586D}" type="datetimeFigureOut">
              <a:rPr lang="en-US"/>
              <a:pPr>
                <a:defRPr/>
              </a:pPr>
              <a:t>1/29/14</a:t>
            </a:fld>
            <a:endParaRPr lang="en-US" dirty="0"/>
          </a:p>
        </p:txBody>
      </p:sp>
      <p:sp>
        <p:nvSpPr>
          <p:cNvPr id="3" name="Footer Placeholder 2"/>
          <p:cNvSpPr>
            <a:spLocks noGrp="1"/>
          </p:cNvSpPr>
          <p:nvPr>
            <p:ph type="ftr" sz="quarter" idx="3"/>
          </p:nvPr>
        </p:nvSpPr>
        <p:spPr>
          <a:xfrm>
            <a:off x="609600" y="6248400"/>
            <a:ext cx="5421313" cy="365125"/>
          </a:xfrm>
          <a:prstGeom prst="rect">
            <a:avLst/>
          </a:prstGeom>
        </p:spPr>
        <p:txBody>
          <a:bodyPr vert="horz" anchor="ctr"/>
          <a:lstStyle>
            <a:lvl1pPr algn="r" eaLnBrk="1" latinLnBrk="0" hangingPunct="1">
              <a:defRPr kumimoji="0" sz="1400">
                <a:solidFill>
                  <a:schemeClr val="tx2"/>
                </a:solidFill>
                <a:latin typeface="Calibri" pitchFamily="34" charset="0"/>
              </a:defRPr>
            </a:lvl1pPr>
          </a:lstStyle>
          <a:p>
            <a:pPr>
              <a:defRPr/>
            </a:pPr>
            <a:endParaRPr lang="en-US"/>
          </a:p>
        </p:txBody>
      </p:sp>
      <p:sp>
        <p:nvSpPr>
          <p:cNvPr id="7" name="Rectangle 6"/>
          <p:cNvSpPr/>
          <p:nvPr/>
        </p:nvSpPr>
        <p:spPr bwMode="white">
          <a:xfrm>
            <a:off x="0" y="1235075"/>
            <a:ext cx="9144000" cy="31908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Tree>
  </p:cSld>
  <p:clrMap bg1="lt1" tx1="dk1" bg2="lt2" tx2="dk2" accent1="accent1" accent2="accent2" accent3="accent3" accent4="accent4" accent5="accent5" accent6="accent6" hlink="hlink" folHlink="folHlink"/>
  <p:sldLayoutIdLst>
    <p:sldLayoutId id="2147483941" r:id="rId1"/>
    <p:sldLayoutId id="2147483937" r:id="rId2"/>
    <p:sldLayoutId id="2147483942" r:id="rId3"/>
    <p:sldLayoutId id="2147483943" r:id="rId4"/>
    <p:sldLayoutId id="2147483944" r:id="rId5"/>
    <p:sldLayoutId id="2147483938" r:id="rId6"/>
    <p:sldLayoutId id="2147483945" r:id="rId7"/>
    <p:sldLayoutId id="2147483939" r:id="rId8"/>
    <p:sldLayoutId id="2147483946" r:id="rId9"/>
    <p:sldLayoutId id="2147483940" r:id="rId10"/>
    <p:sldLayoutId id="2147483947" r:id="rId11"/>
  </p:sldLayoutIdLst>
  <p:txStyles>
    <p:titleStyle>
      <a:lvl1pPr algn="l" rtl="0" eaLnBrk="0" fontAlgn="base" hangingPunct="0">
        <a:spcBef>
          <a:spcPct val="0"/>
        </a:spcBef>
        <a:spcAft>
          <a:spcPct val="0"/>
        </a:spcAft>
        <a:defRPr sz="4000" kern="1200">
          <a:solidFill>
            <a:schemeClr val="tx2"/>
          </a:solidFill>
          <a:latin typeface="Calibri" pitchFamily="34" charset="0"/>
          <a:ea typeface="+mj-ea"/>
          <a:cs typeface="+mj-cs"/>
        </a:defRPr>
      </a:lvl1pPr>
      <a:lvl2pPr algn="l" rtl="0" eaLnBrk="0" fontAlgn="base" hangingPunct="0">
        <a:spcBef>
          <a:spcPct val="0"/>
        </a:spcBef>
        <a:spcAft>
          <a:spcPct val="0"/>
        </a:spcAft>
        <a:defRPr sz="4400">
          <a:solidFill>
            <a:schemeClr val="tx2"/>
          </a:solidFill>
          <a:latin typeface="Calibri" pitchFamily="34" charset="0"/>
        </a:defRPr>
      </a:lvl2pPr>
      <a:lvl3pPr algn="l" rtl="0" eaLnBrk="0" fontAlgn="base" hangingPunct="0">
        <a:spcBef>
          <a:spcPct val="0"/>
        </a:spcBef>
        <a:spcAft>
          <a:spcPct val="0"/>
        </a:spcAft>
        <a:defRPr sz="4400">
          <a:solidFill>
            <a:schemeClr val="tx2"/>
          </a:solidFill>
          <a:latin typeface="Calibri" pitchFamily="34" charset="0"/>
        </a:defRPr>
      </a:lvl3pPr>
      <a:lvl4pPr algn="l" rtl="0" eaLnBrk="0" fontAlgn="base" hangingPunct="0">
        <a:spcBef>
          <a:spcPct val="0"/>
        </a:spcBef>
        <a:spcAft>
          <a:spcPct val="0"/>
        </a:spcAft>
        <a:defRPr sz="4400">
          <a:solidFill>
            <a:schemeClr val="tx2"/>
          </a:solidFill>
          <a:latin typeface="Calibri" pitchFamily="34" charset="0"/>
        </a:defRPr>
      </a:lvl4pPr>
      <a:lvl5pPr algn="l" rtl="0" eaLnBrk="0" fontAlgn="base" hangingPunct="0">
        <a:spcBef>
          <a:spcPct val="0"/>
        </a:spcBef>
        <a:spcAft>
          <a:spcPct val="0"/>
        </a:spcAft>
        <a:defRPr sz="4400">
          <a:solidFill>
            <a:schemeClr val="tx2"/>
          </a:solidFill>
          <a:latin typeface="Calibri" pitchFamily="34" charset="0"/>
        </a:defRPr>
      </a:lvl5pPr>
      <a:lvl6pPr marL="457200" algn="l" rtl="0" fontAlgn="base">
        <a:spcBef>
          <a:spcPct val="0"/>
        </a:spcBef>
        <a:spcAft>
          <a:spcPct val="0"/>
        </a:spcAft>
        <a:defRPr sz="4400">
          <a:solidFill>
            <a:schemeClr val="tx2"/>
          </a:solidFill>
          <a:latin typeface="Calibri" pitchFamily="34" charset="0"/>
        </a:defRPr>
      </a:lvl6pPr>
      <a:lvl7pPr marL="914400" algn="l" rtl="0" fontAlgn="base">
        <a:spcBef>
          <a:spcPct val="0"/>
        </a:spcBef>
        <a:spcAft>
          <a:spcPct val="0"/>
        </a:spcAft>
        <a:defRPr sz="4400">
          <a:solidFill>
            <a:schemeClr val="tx2"/>
          </a:solidFill>
          <a:latin typeface="Calibri" pitchFamily="34" charset="0"/>
        </a:defRPr>
      </a:lvl7pPr>
      <a:lvl8pPr marL="1371600" algn="l" rtl="0" fontAlgn="base">
        <a:spcBef>
          <a:spcPct val="0"/>
        </a:spcBef>
        <a:spcAft>
          <a:spcPct val="0"/>
        </a:spcAft>
        <a:defRPr sz="4400">
          <a:solidFill>
            <a:schemeClr val="tx2"/>
          </a:solidFill>
          <a:latin typeface="Calibri" pitchFamily="34" charset="0"/>
        </a:defRPr>
      </a:lvl8pPr>
      <a:lvl9pPr marL="1828800" algn="l" rtl="0" fontAlgn="base">
        <a:spcBef>
          <a:spcPct val="0"/>
        </a:spcBef>
        <a:spcAft>
          <a:spcPct val="0"/>
        </a:spcAft>
        <a:defRPr sz="4400">
          <a:solidFill>
            <a:schemeClr val="tx2"/>
          </a:solidFill>
          <a:latin typeface="Calibri" pitchFamily="34" charset="0"/>
        </a:defRPr>
      </a:lvl9pPr>
    </p:titleStyle>
    <p:bodyStyle>
      <a:lvl1pPr marL="319088" indent="-319088" algn="l" rtl="0" eaLnBrk="0" fontAlgn="base" hangingPunct="0">
        <a:spcBef>
          <a:spcPts val="700"/>
        </a:spcBef>
        <a:spcAft>
          <a:spcPct val="0"/>
        </a:spcAft>
        <a:buClrTx/>
        <a:buSzPct val="100000"/>
        <a:buFont typeface="Arial"/>
        <a:buChar char="•"/>
        <a:defRPr sz="2900" kern="1200">
          <a:solidFill>
            <a:schemeClr val="tx1"/>
          </a:solidFill>
          <a:latin typeface="Calibri" pitchFamily="34" charset="0"/>
          <a:ea typeface="+mn-ea"/>
          <a:cs typeface="+mn-cs"/>
        </a:defRPr>
      </a:lvl1pPr>
      <a:lvl2pPr marL="639763" indent="-273050" algn="l" rtl="0" eaLnBrk="0" fontAlgn="base" hangingPunct="0">
        <a:spcBef>
          <a:spcPts val="550"/>
        </a:spcBef>
        <a:spcAft>
          <a:spcPct val="0"/>
        </a:spcAft>
        <a:buClrTx/>
        <a:buSzPct val="70000"/>
        <a:buFont typeface="Arial"/>
        <a:buChar char="•"/>
        <a:defRPr sz="2600" kern="1200">
          <a:solidFill>
            <a:schemeClr val="tx1"/>
          </a:solidFill>
          <a:latin typeface="+mn-lt"/>
          <a:ea typeface="+mn-ea"/>
          <a:cs typeface="+mn-cs"/>
        </a:defRPr>
      </a:lvl2pPr>
      <a:lvl3pPr marL="914400" indent="-228600" algn="l" rtl="0" eaLnBrk="0" fontAlgn="base" hangingPunct="0">
        <a:spcBef>
          <a:spcPts val="500"/>
        </a:spcBef>
        <a:spcAft>
          <a:spcPct val="0"/>
        </a:spcAft>
        <a:buClrTx/>
        <a:buSzPct val="75000"/>
        <a:buFont typeface="Arial"/>
        <a:buChar char="•"/>
        <a:defRPr sz="2300" kern="1200">
          <a:solidFill>
            <a:schemeClr val="tx1"/>
          </a:solidFill>
          <a:latin typeface="+mn-lt"/>
          <a:ea typeface="+mn-ea"/>
          <a:cs typeface="+mn-cs"/>
        </a:defRPr>
      </a:lvl3pPr>
      <a:lvl4pPr marL="1371600" indent="-228600" algn="l" rtl="0" eaLnBrk="0" fontAlgn="base" hangingPunct="0">
        <a:spcBef>
          <a:spcPts val="400"/>
        </a:spcBef>
        <a:spcAft>
          <a:spcPct val="0"/>
        </a:spcAft>
        <a:buClr>
          <a:srgbClr val="0BD0D9"/>
        </a:buClr>
        <a:buSzPct val="75000"/>
        <a:buFont typeface="Wingdings" pitchFamily="2" charset="2"/>
        <a:buChar char=""/>
        <a:defRPr sz="2000" kern="1200">
          <a:solidFill>
            <a:schemeClr val="tx1"/>
          </a:solidFill>
          <a:latin typeface="+mn-lt"/>
          <a:ea typeface="+mn-ea"/>
          <a:cs typeface="+mn-cs"/>
        </a:defRPr>
      </a:lvl4pPr>
      <a:lvl5pPr marL="1828800" indent="-228600" algn="l" rtl="0" eaLnBrk="0" fontAlgn="base" hangingPunct="0">
        <a:spcBef>
          <a:spcPts val="400"/>
        </a:spcBef>
        <a:spcAft>
          <a:spcPct val="0"/>
        </a:spcAft>
        <a:buClr>
          <a:srgbClr val="10CF9B"/>
        </a:buClr>
        <a:buSzPct val="65000"/>
        <a:buFont typeface="Wingdings" pitchFamily="2" charset="2"/>
        <a:buChar char=""/>
        <a:defRPr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mailto:jwitte@ucsf.edu"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e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5.pn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png"/></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sz="quarter" idx="1"/>
          </p:nvPr>
        </p:nvSpPr>
        <p:spPr>
          <a:xfrm>
            <a:off x="533400" y="990600"/>
            <a:ext cx="8153400" cy="4495800"/>
          </a:xfrm>
        </p:spPr>
        <p:txBody>
          <a:bodyPr/>
          <a:lstStyle/>
          <a:p>
            <a:pPr marL="0" indent="0" algn="ctr">
              <a:buNone/>
            </a:pPr>
            <a:r>
              <a:rPr lang="en-US" sz="4400" dirty="0"/>
              <a:t>Effects of </a:t>
            </a:r>
            <a:r>
              <a:rPr lang="en-US" sz="4400" dirty="0" smtClean="0"/>
              <a:t>Measurement Errors </a:t>
            </a:r>
          </a:p>
          <a:p>
            <a:pPr marL="0" indent="0" algn="ctr">
              <a:buNone/>
            </a:pPr>
            <a:r>
              <a:rPr lang="en-US" sz="4400" dirty="0" smtClean="0"/>
              <a:t>(</a:t>
            </a:r>
            <a:r>
              <a:rPr lang="en-US" sz="4400" dirty="0"/>
              <a:t>on Validity</a:t>
            </a:r>
            <a:r>
              <a:rPr lang="en-US" sz="4400" dirty="0" smtClean="0"/>
              <a:t>) &amp;</a:t>
            </a:r>
            <a:r>
              <a:rPr lang="en-US" sz="4400" dirty="0"/>
              <a:t/>
            </a:r>
            <a:br>
              <a:rPr lang="en-US" sz="4400" dirty="0"/>
            </a:br>
            <a:r>
              <a:rPr lang="en-US" sz="4400" dirty="0"/>
              <a:t>Data </a:t>
            </a:r>
            <a:r>
              <a:rPr lang="en-US" sz="4400" dirty="0" smtClean="0"/>
              <a:t>Analysis</a:t>
            </a:r>
          </a:p>
          <a:p>
            <a:pPr marL="0" indent="0" algn="ctr">
              <a:buNone/>
            </a:pPr>
            <a:endParaRPr lang="en-US" sz="4400" dirty="0" smtClean="0">
              <a:hlinkClick r:id="rId2"/>
            </a:endParaRPr>
          </a:p>
          <a:p>
            <a:pPr marL="0" indent="0" algn="ctr">
              <a:buNone/>
            </a:pPr>
            <a:r>
              <a:rPr lang="en-US" sz="3600" dirty="0" smtClean="0"/>
              <a:t>John Witte</a:t>
            </a:r>
          </a:p>
          <a:p>
            <a:pPr marL="0" indent="0" algn="ctr">
              <a:buNone/>
            </a:pPr>
            <a:r>
              <a:rPr lang="en-US" sz="3600" dirty="0" smtClean="0"/>
              <a:t>1/31/14</a:t>
            </a:r>
            <a:endParaRPr lang="en-US" sz="3600" dirty="0"/>
          </a:p>
        </p:txBody>
      </p:sp>
    </p:spTree>
    <p:extLst>
      <p:ext uri="{BB962C8B-B14F-4D97-AF65-F5344CB8AC3E}">
        <p14:creationId xmlns:p14="http://schemas.microsoft.com/office/powerpoint/2010/main" val="32034193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319088" lvl="0" indent="-319088">
              <a:lnSpc>
                <a:spcPct val="80000"/>
              </a:lnSpc>
              <a:spcBef>
                <a:spcPts val="700"/>
              </a:spcBef>
              <a:defRPr/>
            </a:pPr>
            <a:r>
              <a:rPr lang="en-US" dirty="0" smtClean="0"/>
              <a:t>Validity </a:t>
            </a:r>
            <a:r>
              <a:rPr lang="en-US" dirty="0" smtClean="0"/>
              <a:t>of Estimation</a:t>
            </a:r>
            <a:endParaRPr lang="en-US" dirty="0" smtClean="0"/>
          </a:p>
        </p:txBody>
      </p:sp>
      <p:sp>
        <p:nvSpPr>
          <p:cNvPr id="4" name="Rectangle 3"/>
          <p:cNvSpPr txBox="1">
            <a:spLocks noChangeArrowheads="1"/>
          </p:cNvSpPr>
          <p:nvPr/>
        </p:nvSpPr>
        <p:spPr bwMode="auto">
          <a:xfrm>
            <a:off x="457200" y="1600200"/>
            <a:ext cx="8382000" cy="4953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19088" indent="-319088" eaLnBrk="0" hangingPunct="0">
              <a:lnSpc>
                <a:spcPct val="80000"/>
              </a:lnSpc>
              <a:spcBef>
                <a:spcPts val="700"/>
              </a:spcBef>
              <a:buClr>
                <a:schemeClr val="accent2"/>
              </a:buClr>
              <a:buSzPct val="60000"/>
              <a:buFont typeface="Wingdings" pitchFamily="2" charset="2"/>
              <a:buChar char=""/>
              <a:defRPr/>
            </a:pPr>
            <a:r>
              <a:rPr lang="en-US" sz="2400" dirty="0" smtClean="0">
                <a:latin typeface="Calibri" pitchFamily="34" charset="0"/>
              </a:rPr>
              <a:t>Internal </a:t>
            </a:r>
            <a:r>
              <a:rPr lang="en-US" sz="2400" dirty="0" smtClean="0">
                <a:latin typeface="Calibri" pitchFamily="34" charset="0"/>
              </a:rPr>
              <a:t>validity: </a:t>
            </a:r>
            <a:endParaRPr lang="en-US" sz="2400" dirty="0" smtClean="0">
              <a:latin typeface="Calibri" pitchFamily="34" charset="0"/>
            </a:endParaRPr>
          </a:p>
          <a:p>
            <a:pPr marL="1233488" lvl="2" indent="-319088" eaLnBrk="0" hangingPunct="0">
              <a:lnSpc>
                <a:spcPct val="80000"/>
              </a:lnSpc>
              <a:spcBef>
                <a:spcPts val="700"/>
              </a:spcBef>
              <a:buClr>
                <a:schemeClr val="accent2"/>
              </a:buClr>
              <a:buSzPct val="60000"/>
              <a:buFont typeface="Wingdings" pitchFamily="2" charset="2"/>
              <a:buChar char=""/>
              <a:defRPr/>
            </a:pPr>
            <a:r>
              <a:rPr lang="en-US" sz="2400" dirty="0">
                <a:latin typeface="Calibri" pitchFamily="34" charset="0"/>
              </a:rPr>
              <a:t>V</a:t>
            </a:r>
            <a:r>
              <a:rPr lang="en-US" sz="2400" dirty="0" smtClean="0">
                <a:latin typeface="Calibri" pitchFamily="34" charset="0"/>
              </a:rPr>
              <a:t>alidity </a:t>
            </a:r>
            <a:r>
              <a:rPr lang="en-US" sz="2400" dirty="0" smtClean="0">
                <a:latin typeface="Calibri" pitchFamily="34" charset="0"/>
              </a:rPr>
              <a:t>of inferences based on an observation set when applied to the source population</a:t>
            </a:r>
          </a:p>
          <a:p>
            <a:pPr marL="319088" indent="-319088" eaLnBrk="0" hangingPunct="0">
              <a:lnSpc>
                <a:spcPct val="80000"/>
              </a:lnSpc>
              <a:spcBef>
                <a:spcPts val="700"/>
              </a:spcBef>
              <a:buClr>
                <a:schemeClr val="accent2"/>
              </a:buClr>
              <a:buSzPct val="60000"/>
              <a:buFont typeface="Wingdings" pitchFamily="2" charset="2"/>
              <a:buChar char=""/>
              <a:defRPr/>
            </a:pPr>
            <a:r>
              <a:rPr lang="en-US" sz="2400" dirty="0" smtClean="0">
                <a:latin typeface="Calibri" pitchFamily="34" charset="0"/>
              </a:rPr>
              <a:t>External validity</a:t>
            </a:r>
            <a:r>
              <a:rPr lang="en-US" sz="2400" dirty="0" smtClean="0">
                <a:latin typeface="Calibri" pitchFamily="34" charset="0"/>
              </a:rPr>
              <a:t>:</a:t>
            </a:r>
          </a:p>
          <a:p>
            <a:pPr marL="1233488" lvl="2" indent="-319088" eaLnBrk="0" hangingPunct="0">
              <a:lnSpc>
                <a:spcPct val="80000"/>
              </a:lnSpc>
              <a:spcBef>
                <a:spcPts val="700"/>
              </a:spcBef>
              <a:buClr>
                <a:schemeClr val="accent2"/>
              </a:buClr>
              <a:buSzPct val="60000"/>
              <a:buFont typeface="Wingdings" pitchFamily="2" charset="2"/>
              <a:buChar char=""/>
              <a:defRPr/>
            </a:pPr>
            <a:r>
              <a:rPr lang="en-US" sz="2400" dirty="0">
                <a:latin typeface="Calibri" pitchFamily="34" charset="0"/>
              </a:rPr>
              <a:t>G</a:t>
            </a:r>
            <a:r>
              <a:rPr lang="en-US" sz="2400" dirty="0" smtClean="0">
                <a:latin typeface="Calibri" pitchFamily="34" charset="0"/>
              </a:rPr>
              <a:t>eneralizability </a:t>
            </a:r>
            <a:r>
              <a:rPr lang="en-US" sz="2400" dirty="0" smtClean="0">
                <a:latin typeface="Calibri" pitchFamily="34" charset="0"/>
              </a:rPr>
              <a:t>of inferences to a population different or broader than the source population</a:t>
            </a:r>
          </a:p>
          <a:p>
            <a:pPr marL="319088" indent="-319088" eaLnBrk="0" hangingPunct="0">
              <a:lnSpc>
                <a:spcPct val="80000"/>
              </a:lnSpc>
              <a:spcBef>
                <a:spcPts val="700"/>
              </a:spcBef>
              <a:buClr>
                <a:schemeClr val="accent2"/>
              </a:buClr>
              <a:buSzPct val="60000"/>
              <a:buFont typeface="Wingdings" pitchFamily="2" charset="2"/>
              <a:buChar char=""/>
              <a:defRPr/>
            </a:pPr>
            <a:r>
              <a:rPr lang="en-US" sz="2400" dirty="0" smtClean="0">
                <a:latin typeface="Calibri" pitchFamily="34" charset="0"/>
              </a:rPr>
              <a:t>Internal validity required for external validity</a:t>
            </a:r>
          </a:p>
          <a:p>
            <a:pPr marL="319088" marR="0" lvl="0" indent="-319088" algn="l" defTabSz="914400" rtl="0" eaLnBrk="0" fontAlgn="base" latinLnBrk="0" hangingPunct="0">
              <a:lnSpc>
                <a:spcPct val="80000"/>
              </a:lnSpc>
              <a:spcBef>
                <a:spcPts val="700"/>
              </a:spcBef>
              <a:spcAft>
                <a:spcPct val="0"/>
              </a:spcAft>
              <a:buClr>
                <a:schemeClr val="accent2"/>
              </a:buClr>
              <a:buSzPct val="60000"/>
              <a:tabLst/>
              <a:defRPr/>
            </a:pPr>
            <a:endParaRPr kumimoji="0" lang="en-US" sz="2400" i="0" u="none" strike="noStrike" kern="1200" cap="none" spc="0" normalizeH="0" baseline="0" noProof="0" dirty="0" smtClean="0">
              <a:ln>
                <a:noFill/>
              </a:ln>
              <a:solidFill>
                <a:schemeClr val="tx1"/>
              </a:solidFill>
              <a:effectLst/>
              <a:uLnTx/>
              <a:uFillTx/>
              <a:latin typeface="Calibri" pitchFamily="34" charset="0"/>
            </a:endParaRPr>
          </a:p>
          <a:p>
            <a:pPr marL="319088" marR="0" lvl="0" indent="-319088" algn="l" defTabSz="914400" rtl="0" eaLnBrk="0" fontAlgn="base" latinLnBrk="0" hangingPunct="0">
              <a:lnSpc>
                <a:spcPct val="80000"/>
              </a:lnSpc>
              <a:spcBef>
                <a:spcPts val="700"/>
              </a:spcBef>
              <a:spcAft>
                <a:spcPct val="0"/>
              </a:spcAft>
              <a:buClr>
                <a:schemeClr val="accent2"/>
              </a:buClr>
              <a:buSzPct val="60000"/>
              <a:buFont typeface="Wingdings" pitchFamily="2" charset="2"/>
              <a:buChar char=""/>
              <a:tabLst/>
              <a:defRPr/>
            </a:pPr>
            <a:endParaRPr kumimoji="0" lang="en-US" sz="2400" i="0" u="none" strike="noStrike" kern="1200" cap="none" spc="0" normalizeH="0" baseline="0" noProof="0" dirty="0" smtClean="0">
              <a:ln>
                <a:noFill/>
              </a:ln>
              <a:solidFill>
                <a:schemeClr val="tx1"/>
              </a:solidFill>
              <a:effectLst/>
              <a:uLnTx/>
              <a:uFillTx/>
              <a:latin typeface="Calibri" pitchFamily="34" charset="0"/>
            </a:endParaRPr>
          </a:p>
          <a:p>
            <a:pPr marL="319088" indent="-319088" eaLnBrk="0" hangingPunct="0">
              <a:lnSpc>
                <a:spcPct val="80000"/>
              </a:lnSpc>
              <a:spcBef>
                <a:spcPts val="700"/>
              </a:spcBef>
              <a:buClr>
                <a:schemeClr val="accent2"/>
              </a:buClr>
              <a:buSzPct val="60000"/>
              <a:buFont typeface="Wingdings" pitchFamily="2" charset="2"/>
              <a:buChar char=""/>
            </a:pPr>
            <a:endParaRPr kumimoji="0" lang="en-US" i="0" u="none" strike="noStrike" kern="1200" cap="none" spc="0" normalizeH="0" baseline="0" noProof="0" dirty="0" smtClean="0">
              <a:ln>
                <a:noFill/>
              </a:ln>
              <a:solidFill>
                <a:schemeClr val="tx1"/>
              </a:solidFill>
              <a:effectLst/>
              <a:uLnTx/>
              <a:uFillTx/>
              <a:latin typeface="Calibri" pitchFamily="34" charset="0"/>
            </a:endParaRPr>
          </a:p>
        </p:txBody>
      </p:sp>
    </p:spTree>
    <p:extLst>
      <p:ext uri="{BB962C8B-B14F-4D97-AF65-F5344CB8AC3E}">
        <p14:creationId xmlns:p14="http://schemas.microsoft.com/office/powerpoint/2010/main" val="1664392712"/>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319088" lvl="0" indent="-319088">
              <a:lnSpc>
                <a:spcPct val="80000"/>
              </a:lnSpc>
              <a:spcBef>
                <a:spcPts val="700"/>
              </a:spcBef>
              <a:defRPr/>
            </a:pPr>
            <a:r>
              <a:rPr lang="en-US" dirty="0"/>
              <a:t>Violations of </a:t>
            </a:r>
            <a:r>
              <a:rPr lang="en-US" dirty="0" smtClean="0"/>
              <a:t>Internal Validity</a:t>
            </a:r>
            <a:endParaRPr lang="en-US" dirty="0" smtClean="0"/>
          </a:p>
        </p:txBody>
      </p:sp>
      <p:sp>
        <p:nvSpPr>
          <p:cNvPr id="4" name="Rectangle 3"/>
          <p:cNvSpPr txBox="1">
            <a:spLocks noChangeArrowheads="1"/>
          </p:cNvSpPr>
          <p:nvPr/>
        </p:nvSpPr>
        <p:spPr bwMode="auto">
          <a:xfrm>
            <a:off x="457200" y="1600200"/>
            <a:ext cx="8382000" cy="4953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776288" lvl="1" indent="-319088" eaLnBrk="0" hangingPunct="0">
              <a:lnSpc>
                <a:spcPct val="80000"/>
              </a:lnSpc>
              <a:spcBef>
                <a:spcPts val="700"/>
              </a:spcBef>
              <a:buClr>
                <a:schemeClr val="accent2"/>
              </a:buClr>
              <a:buSzPct val="60000"/>
              <a:buFont typeface="Wingdings" pitchFamily="2" charset="2"/>
              <a:buChar char=""/>
              <a:defRPr/>
            </a:pPr>
            <a:r>
              <a:rPr lang="en-US" sz="2400" dirty="0" smtClean="0">
                <a:latin typeface="Calibri" pitchFamily="34" charset="0"/>
              </a:rPr>
              <a:t>Confounding</a:t>
            </a:r>
            <a:endParaRPr lang="en-US" sz="2400" dirty="0" smtClean="0">
              <a:latin typeface="Calibri" pitchFamily="34" charset="0"/>
            </a:endParaRPr>
          </a:p>
          <a:p>
            <a:pPr marL="776288" lvl="1" indent="-319088" eaLnBrk="0" hangingPunct="0">
              <a:lnSpc>
                <a:spcPct val="80000"/>
              </a:lnSpc>
              <a:spcBef>
                <a:spcPts val="700"/>
              </a:spcBef>
              <a:buClr>
                <a:schemeClr val="accent2"/>
              </a:buClr>
              <a:buSzPct val="60000"/>
              <a:buFont typeface="Wingdings" pitchFamily="2" charset="2"/>
              <a:buChar char=""/>
              <a:defRPr/>
            </a:pPr>
            <a:r>
              <a:rPr lang="en-US" sz="2400" dirty="0" smtClean="0">
                <a:latin typeface="Calibri" pitchFamily="34" charset="0"/>
              </a:rPr>
              <a:t>Selection bias</a:t>
            </a:r>
          </a:p>
          <a:p>
            <a:pPr marL="776288" lvl="1" indent="-319088" eaLnBrk="0" hangingPunct="0">
              <a:lnSpc>
                <a:spcPct val="80000"/>
              </a:lnSpc>
              <a:spcBef>
                <a:spcPts val="700"/>
              </a:spcBef>
              <a:buClr>
                <a:schemeClr val="accent2"/>
              </a:buClr>
              <a:buSzPct val="60000"/>
              <a:buFont typeface="Wingdings" pitchFamily="2" charset="2"/>
              <a:buChar char=""/>
              <a:defRPr/>
            </a:pPr>
            <a:r>
              <a:rPr lang="en-US" sz="2400" dirty="0" smtClean="0">
                <a:latin typeface="Calibri" pitchFamily="34" charset="0"/>
              </a:rPr>
              <a:t>Information bias</a:t>
            </a:r>
          </a:p>
          <a:p>
            <a:pPr marL="776288" lvl="1" indent="-319088" eaLnBrk="0" hangingPunct="0">
              <a:lnSpc>
                <a:spcPct val="80000"/>
              </a:lnSpc>
              <a:spcBef>
                <a:spcPts val="700"/>
              </a:spcBef>
              <a:buClr>
                <a:schemeClr val="accent2"/>
              </a:buClr>
              <a:buSzPct val="60000"/>
              <a:defRPr/>
            </a:pPr>
            <a:endParaRPr lang="en-US" sz="2400" dirty="0" smtClean="0">
              <a:latin typeface="Calibri" pitchFamily="34" charset="0"/>
            </a:endParaRPr>
          </a:p>
          <a:p>
            <a:pPr marL="319088" marR="0" lvl="0" indent="-319088" algn="l" defTabSz="914400" rtl="0" eaLnBrk="0" fontAlgn="base" latinLnBrk="0" hangingPunct="0">
              <a:lnSpc>
                <a:spcPct val="80000"/>
              </a:lnSpc>
              <a:spcBef>
                <a:spcPts val="700"/>
              </a:spcBef>
              <a:spcAft>
                <a:spcPct val="0"/>
              </a:spcAft>
              <a:buClr>
                <a:schemeClr val="accent2"/>
              </a:buClr>
              <a:buSzPct val="60000"/>
              <a:tabLst/>
              <a:defRPr/>
            </a:pPr>
            <a:endParaRPr kumimoji="0" lang="en-US" sz="2400" i="0" u="none" strike="noStrike" kern="1200" cap="none" spc="0" normalizeH="0" baseline="0" noProof="0" dirty="0" smtClean="0">
              <a:ln>
                <a:noFill/>
              </a:ln>
              <a:solidFill>
                <a:schemeClr val="tx1"/>
              </a:solidFill>
              <a:effectLst/>
              <a:uLnTx/>
              <a:uFillTx/>
              <a:latin typeface="Calibri" pitchFamily="34" charset="0"/>
            </a:endParaRPr>
          </a:p>
          <a:p>
            <a:pPr marL="319088" marR="0" lvl="0" indent="-319088" algn="l" defTabSz="914400" rtl="0" eaLnBrk="0" fontAlgn="base" latinLnBrk="0" hangingPunct="0">
              <a:lnSpc>
                <a:spcPct val="80000"/>
              </a:lnSpc>
              <a:spcBef>
                <a:spcPts val="700"/>
              </a:spcBef>
              <a:spcAft>
                <a:spcPct val="0"/>
              </a:spcAft>
              <a:buClr>
                <a:schemeClr val="accent2"/>
              </a:buClr>
              <a:buSzPct val="60000"/>
              <a:buFont typeface="Wingdings" pitchFamily="2" charset="2"/>
              <a:buChar char=""/>
              <a:tabLst/>
              <a:defRPr/>
            </a:pPr>
            <a:endParaRPr kumimoji="0" lang="en-US" sz="2400" i="0" u="none" strike="noStrike" kern="1200" cap="none" spc="0" normalizeH="0" baseline="0" noProof="0" dirty="0" smtClean="0">
              <a:ln>
                <a:noFill/>
              </a:ln>
              <a:solidFill>
                <a:schemeClr val="tx1"/>
              </a:solidFill>
              <a:effectLst/>
              <a:uLnTx/>
              <a:uFillTx/>
              <a:latin typeface="Calibri" pitchFamily="34" charset="0"/>
            </a:endParaRPr>
          </a:p>
          <a:p>
            <a:pPr marL="319088" indent="-319088" eaLnBrk="0" hangingPunct="0">
              <a:lnSpc>
                <a:spcPct val="80000"/>
              </a:lnSpc>
              <a:spcBef>
                <a:spcPts val="700"/>
              </a:spcBef>
              <a:buClr>
                <a:schemeClr val="accent2"/>
              </a:buClr>
              <a:buSzPct val="60000"/>
              <a:buFont typeface="Wingdings" pitchFamily="2" charset="2"/>
              <a:buChar char=""/>
            </a:pPr>
            <a:endParaRPr kumimoji="0" lang="en-US" i="0" u="none" strike="noStrike" kern="1200" cap="none" spc="0" normalizeH="0" baseline="0" noProof="0" dirty="0" smtClean="0">
              <a:ln>
                <a:noFill/>
              </a:ln>
              <a:solidFill>
                <a:schemeClr val="tx1"/>
              </a:solidFill>
              <a:effectLst/>
              <a:uLnTx/>
              <a:uFillTx/>
              <a:latin typeface="Calibri" pitchFamily="34" charset="0"/>
            </a:endParaRPr>
          </a:p>
        </p:txBody>
      </p:sp>
    </p:spTree>
    <p:extLst>
      <p:ext uri="{BB962C8B-B14F-4D97-AF65-F5344CB8AC3E}">
        <p14:creationId xmlns:p14="http://schemas.microsoft.com/office/powerpoint/2010/main" val="3234804008"/>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319088" indent="-319088">
              <a:lnSpc>
                <a:spcPct val="80000"/>
              </a:lnSpc>
              <a:spcBef>
                <a:spcPts val="700"/>
              </a:spcBef>
              <a:defRPr/>
            </a:pPr>
            <a:r>
              <a:rPr lang="en-US" dirty="0"/>
              <a:t>Confounding</a:t>
            </a:r>
          </a:p>
        </p:txBody>
      </p:sp>
      <p:sp>
        <p:nvSpPr>
          <p:cNvPr id="4" name="Rectangle 3"/>
          <p:cNvSpPr txBox="1">
            <a:spLocks noChangeArrowheads="1"/>
          </p:cNvSpPr>
          <p:nvPr/>
        </p:nvSpPr>
        <p:spPr bwMode="auto">
          <a:xfrm>
            <a:off x="457200" y="1600200"/>
            <a:ext cx="8382000" cy="2590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776288" lvl="1" indent="-319088" eaLnBrk="0" hangingPunct="0">
              <a:lnSpc>
                <a:spcPct val="80000"/>
              </a:lnSpc>
              <a:spcBef>
                <a:spcPts val="700"/>
              </a:spcBef>
              <a:buClr>
                <a:schemeClr val="accent2"/>
              </a:buClr>
              <a:buSzPct val="60000"/>
              <a:buFont typeface="Wingdings" pitchFamily="2" charset="2"/>
              <a:buChar char=""/>
              <a:defRPr/>
            </a:pPr>
            <a:r>
              <a:rPr lang="en-US" sz="2400" dirty="0" smtClean="0">
                <a:latin typeface="Calibri" pitchFamily="34" charset="0"/>
              </a:rPr>
              <a:t>Assume a </a:t>
            </a:r>
            <a:r>
              <a:rPr lang="en-US" sz="2400" dirty="0" smtClean="0">
                <a:latin typeface="Calibri" pitchFamily="34" charset="0"/>
              </a:rPr>
              <a:t>causal path from an exposure of interest to </a:t>
            </a:r>
            <a:r>
              <a:rPr lang="en-US" sz="2400" dirty="0" smtClean="0">
                <a:latin typeface="Calibri" pitchFamily="34" charset="0"/>
              </a:rPr>
              <a:t>disease.</a:t>
            </a:r>
          </a:p>
          <a:p>
            <a:pPr marL="776288" lvl="1" indent="-319088" eaLnBrk="0" hangingPunct="0">
              <a:lnSpc>
                <a:spcPct val="80000"/>
              </a:lnSpc>
              <a:spcBef>
                <a:spcPts val="700"/>
              </a:spcBef>
              <a:buClr>
                <a:schemeClr val="accent2"/>
              </a:buClr>
              <a:buSzPct val="60000"/>
              <a:buFont typeface="Wingdings" pitchFamily="2" charset="2"/>
              <a:buChar char=""/>
              <a:defRPr/>
            </a:pPr>
            <a:r>
              <a:rPr lang="en-US" sz="2400" dirty="0" smtClean="0">
                <a:latin typeface="Calibri" pitchFamily="34" charset="0"/>
              </a:rPr>
              <a:t>Also assume there </a:t>
            </a:r>
            <a:r>
              <a:rPr lang="en-US" sz="2400" dirty="0" smtClean="0">
                <a:latin typeface="Calibri" pitchFamily="34" charset="0"/>
              </a:rPr>
              <a:t>is </a:t>
            </a:r>
            <a:r>
              <a:rPr lang="en-US" sz="2400" dirty="0" smtClean="0">
                <a:latin typeface="Calibri" pitchFamily="34" charset="0"/>
              </a:rPr>
              <a:t>another causal pathway from an extraneous factor to disease.</a:t>
            </a:r>
          </a:p>
          <a:p>
            <a:pPr marL="776288" lvl="1" indent="-319088" eaLnBrk="0" hangingPunct="0">
              <a:lnSpc>
                <a:spcPct val="80000"/>
              </a:lnSpc>
              <a:spcBef>
                <a:spcPts val="700"/>
              </a:spcBef>
              <a:buClr>
                <a:schemeClr val="accent2"/>
              </a:buClr>
              <a:buSzPct val="60000"/>
              <a:buFont typeface="Wingdings" pitchFamily="2" charset="2"/>
              <a:buChar char=""/>
              <a:defRPr/>
            </a:pPr>
            <a:r>
              <a:rPr lang="en-US" sz="2400" dirty="0" smtClean="0">
                <a:latin typeface="Calibri" pitchFamily="34" charset="0"/>
              </a:rPr>
              <a:t>If </a:t>
            </a:r>
            <a:r>
              <a:rPr lang="en-US" sz="2400" dirty="0" smtClean="0">
                <a:latin typeface="Calibri" pitchFamily="34" charset="0"/>
              </a:rPr>
              <a:t>these are associated, then effect of extraneous factor can be mistaken for the effect of the exposure.</a:t>
            </a:r>
          </a:p>
          <a:p>
            <a:pPr marL="776288" lvl="1" indent="-319088" eaLnBrk="0" hangingPunct="0">
              <a:lnSpc>
                <a:spcPct val="80000"/>
              </a:lnSpc>
              <a:spcBef>
                <a:spcPts val="700"/>
              </a:spcBef>
              <a:buClr>
                <a:schemeClr val="accent2"/>
              </a:buClr>
              <a:buSzPct val="60000"/>
              <a:buFont typeface="Wingdings" pitchFamily="2" charset="2"/>
              <a:buChar char=""/>
              <a:defRPr/>
            </a:pPr>
            <a:r>
              <a:rPr lang="en-US" sz="2400" dirty="0" smtClean="0">
                <a:latin typeface="Calibri" pitchFamily="34" charset="0"/>
              </a:rPr>
              <a:t>Focus of future lecture.</a:t>
            </a:r>
            <a:endParaRPr lang="en-US" sz="2400" dirty="0" smtClean="0">
              <a:latin typeface="Calibri" pitchFamily="34" charset="0"/>
            </a:endParaRPr>
          </a:p>
          <a:p>
            <a:pPr marL="319088" marR="0" lvl="0" indent="-319088" algn="l" defTabSz="914400" rtl="0" eaLnBrk="0" fontAlgn="base" latinLnBrk="0" hangingPunct="0">
              <a:lnSpc>
                <a:spcPct val="80000"/>
              </a:lnSpc>
              <a:spcBef>
                <a:spcPts val="700"/>
              </a:spcBef>
              <a:spcAft>
                <a:spcPct val="0"/>
              </a:spcAft>
              <a:buClr>
                <a:schemeClr val="accent2"/>
              </a:buClr>
              <a:buSzPct val="60000"/>
              <a:tabLst/>
              <a:defRPr/>
            </a:pPr>
            <a:r>
              <a:rPr kumimoji="0" lang="en-US" sz="2400" i="0" u="none" strike="noStrike" kern="1200" cap="none" spc="0" normalizeH="0" baseline="0" noProof="0" dirty="0" smtClean="0">
                <a:ln>
                  <a:noFill/>
                </a:ln>
                <a:solidFill>
                  <a:schemeClr val="tx1"/>
                </a:solidFill>
                <a:effectLst/>
                <a:uLnTx/>
                <a:uFillTx/>
                <a:latin typeface="Calibri" pitchFamily="34" charset="0"/>
              </a:rPr>
              <a:t>	</a:t>
            </a:r>
          </a:p>
          <a:p>
            <a:pPr marL="319088" marR="0" lvl="0" indent="-319088" algn="l" defTabSz="914400" rtl="0" eaLnBrk="0" fontAlgn="base" latinLnBrk="0" hangingPunct="0">
              <a:lnSpc>
                <a:spcPct val="80000"/>
              </a:lnSpc>
              <a:spcBef>
                <a:spcPts val="700"/>
              </a:spcBef>
              <a:spcAft>
                <a:spcPct val="0"/>
              </a:spcAft>
              <a:buClr>
                <a:schemeClr val="accent2"/>
              </a:buClr>
              <a:buSzPct val="60000"/>
              <a:buFont typeface="Wingdings" pitchFamily="2" charset="2"/>
              <a:buChar char=""/>
              <a:tabLst/>
              <a:defRPr/>
            </a:pPr>
            <a:endParaRPr kumimoji="0" lang="en-US" sz="2400" i="0" u="none" strike="noStrike" kern="1200" cap="none" spc="0" normalizeH="0" baseline="0" noProof="0" dirty="0" smtClean="0">
              <a:ln>
                <a:noFill/>
              </a:ln>
              <a:solidFill>
                <a:schemeClr val="tx1"/>
              </a:solidFill>
              <a:effectLst/>
              <a:uLnTx/>
              <a:uFillTx/>
              <a:latin typeface="Calibri" pitchFamily="34" charset="0"/>
            </a:endParaRPr>
          </a:p>
          <a:p>
            <a:pPr marL="319088" indent="-319088" eaLnBrk="0" hangingPunct="0">
              <a:lnSpc>
                <a:spcPct val="80000"/>
              </a:lnSpc>
              <a:spcBef>
                <a:spcPts val="700"/>
              </a:spcBef>
              <a:buClr>
                <a:schemeClr val="accent2"/>
              </a:buClr>
              <a:buSzPct val="60000"/>
              <a:buFont typeface="Wingdings" pitchFamily="2" charset="2"/>
              <a:buChar char=""/>
            </a:pPr>
            <a:endParaRPr kumimoji="0" lang="en-US" i="0" u="none" strike="noStrike" kern="1200" cap="none" spc="0" normalizeH="0" baseline="0" noProof="0" dirty="0" smtClean="0">
              <a:ln>
                <a:noFill/>
              </a:ln>
              <a:solidFill>
                <a:schemeClr val="tx1"/>
              </a:solidFill>
              <a:effectLst/>
              <a:uLnTx/>
              <a:uFillTx/>
              <a:latin typeface="Calibri" pitchFamily="34" charset="0"/>
            </a:endParaRPr>
          </a:p>
        </p:txBody>
      </p:sp>
    </p:spTree>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319088" indent="-319088">
              <a:lnSpc>
                <a:spcPct val="80000"/>
              </a:lnSpc>
              <a:spcBef>
                <a:spcPts val="700"/>
              </a:spcBef>
              <a:defRPr/>
            </a:pPr>
            <a:r>
              <a:rPr lang="en-US" dirty="0"/>
              <a:t>Selection Bias</a:t>
            </a:r>
          </a:p>
        </p:txBody>
      </p:sp>
      <p:sp>
        <p:nvSpPr>
          <p:cNvPr id="4" name="Rectangle 3"/>
          <p:cNvSpPr txBox="1">
            <a:spLocks noChangeArrowheads="1"/>
          </p:cNvSpPr>
          <p:nvPr/>
        </p:nvSpPr>
        <p:spPr bwMode="auto">
          <a:xfrm>
            <a:off x="457200" y="1600200"/>
            <a:ext cx="8382000" cy="4953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19088" indent="-319088" eaLnBrk="0" hangingPunct="0">
              <a:lnSpc>
                <a:spcPct val="80000"/>
              </a:lnSpc>
              <a:spcBef>
                <a:spcPts val="700"/>
              </a:spcBef>
              <a:buClr>
                <a:schemeClr val="accent2"/>
              </a:buClr>
              <a:buSzPct val="60000"/>
              <a:buFont typeface="Wingdings" pitchFamily="2" charset="2"/>
              <a:buChar char=""/>
              <a:defRPr/>
            </a:pPr>
            <a:r>
              <a:rPr lang="en-US" sz="2400" dirty="0" smtClean="0">
                <a:latin typeface="Calibri" pitchFamily="34" charset="0"/>
              </a:rPr>
              <a:t>L</a:t>
            </a:r>
            <a:r>
              <a:rPr lang="en-US" sz="2400" dirty="0" smtClean="0">
                <a:latin typeface="Calibri" pitchFamily="34" charset="0"/>
              </a:rPr>
              <a:t>eads </a:t>
            </a:r>
            <a:r>
              <a:rPr lang="en-US" sz="2400" dirty="0" smtClean="0">
                <a:latin typeface="Calibri" pitchFamily="34" charset="0"/>
              </a:rPr>
              <a:t>to invalid results because the </a:t>
            </a:r>
            <a:r>
              <a:rPr lang="en-US" sz="2400" dirty="0" smtClean="0">
                <a:latin typeface="Calibri" pitchFamily="34" charset="0"/>
              </a:rPr>
              <a:t>study subjects are not </a:t>
            </a:r>
            <a:r>
              <a:rPr lang="en-US" sz="2400" dirty="0" smtClean="0">
                <a:latin typeface="Calibri" pitchFamily="34" charset="0"/>
              </a:rPr>
              <a:t>representative of the source </a:t>
            </a:r>
            <a:r>
              <a:rPr lang="en-US" sz="2400" dirty="0" smtClean="0">
                <a:latin typeface="Calibri" pitchFamily="34" charset="0"/>
              </a:rPr>
              <a:t>population.</a:t>
            </a:r>
          </a:p>
          <a:p>
            <a:pPr marL="319088" indent="-319088" eaLnBrk="0" hangingPunct="0">
              <a:lnSpc>
                <a:spcPct val="80000"/>
              </a:lnSpc>
              <a:spcBef>
                <a:spcPts val="700"/>
              </a:spcBef>
              <a:buClr>
                <a:schemeClr val="accent2"/>
              </a:buClr>
              <a:buSzPct val="60000"/>
              <a:buFont typeface="Wingdings" pitchFamily="2" charset="2"/>
              <a:buChar char=""/>
              <a:defRPr/>
            </a:pPr>
            <a:r>
              <a:rPr lang="en-US" sz="2400" dirty="0" smtClean="0">
                <a:latin typeface="Calibri" pitchFamily="34" charset="0"/>
              </a:rPr>
              <a:t>Then the relation between exposure and disease differs among participants and the source population.</a:t>
            </a:r>
          </a:p>
          <a:p>
            <a:pPr marL="319088" indent="-319088" eaLnBrk="0" hangingPunct="0">
              <a:lnSpc>
                <a:spcPct val="80000"/>
              </a:lnSpc>
              <a:spcBef>
                <a:spcPts val="700"/>
              </a:spcBef>
              <a:buClr>
                <a:schemeClr val="accent2"/>
              </a:buClr>
              <a:buSzPct val="60000"/>
              <a:buFont typeface="Wingdings" pitchFamily="2" charset="2"/>
              <a:buChar char=""/>
              <a:defRPr/>
            </a:pPr>
            <a:r>
              <a:rPr lang="en-US" sz="2400" dirty="0" smtClean="0">
                <a:latin typeface="Calibri" pitchFamily="34" charset="0"/>
              </a:rPr>
              <a:t>Observed associations a mixture of forces determining participation and disease occurrence.</a:t>
            </a:r>
          </a:p>
          <a:p>
            <a:pPr marL="319088" indent="-319088" eaLnBrk="0" hangingPunct="0">
              <a:lnSpc>
                <a:spcPct val="80000"/>
              </a:lnSpc>
              <a:spcBef>
                <a:spcPts val="700"/>
              </a:spcBef>
              <a:buClr>
                <a:schemeClr val="accent2"/>
              </a:buClr>
              <a:buSzPct val="60000"/>
              <a:buFont typeface="Wingdings" pitchFamily="2" charset="2"/>
              <a:buChar char=""/>
              <a:defRPr/>
            </a:pPr>
            <a:endParaRPr lang="en-US" sz="2400" dirty="0">
              <a:latin typeface="Calibri" pitchFamily="34" charset="0"/>
            </a:endParaRPr>
          </a:p>
          <a:p>
            <a:pPr marL="319088" lvl="1" indent="-319088" eaLnBrk="0" hangingPunct="0">
              <a:lnSpc>
                <a:spcPct val="80000"/>
              </a:lnSpc>
              <a:spcBef>
                <a:spcPts val="700"/>
              </a:spcBef>
              <a:buClr>
                <a:schemeClr val="accent2"/>
              </a:buClr>
              <a:buSzPct val="60000"/>
              <a:buFont typeface="Wingdings" pitchFamily="2" charset="2"/>
              <a:buChar char=""/>
              <a:defRPr/>
            </a:pPr>
            <a:endParaRPr lang="en-US" sz="2400" dirty="0" smtClean="0">
              <a:latin typeface="Calibri" pitchFamily="34" charset="0"/>
            </a:endParaRPr>
          </a:p>
          <a:p>
            <a:pPr marL="319088" lvl="1" indent="-319088" eaLnBrk="0" hangingPunct="0">
              <a:lnSpc>
                <a:spcPct val="80000"/>
              </a:lnSpc>
              <a:spcBef>
                <a:spcPts val="700"/>
              </a:spcBef>
              <a:buClr>
                <a:schemeClr val="accent2"/>
              </a:buClr>
              <a:buSzPct val="60000"/>
              <a:buFont typeface="Wingdings" pitchFamily="2" charset="2"/>
              <a:buChar char=""/>
              <a:defRPr/>
            </a:pPr>
            <a:r>
              <a:rPr lang="en-US" sz="2400" dirty="0" smtClean="0">
                <a:latin typeface="Calibri" pitchFamily="34" charset="0"/>
              </a:rPr>
              <a:t>In case-control study, this could be an incorrect control group (e.g., subjects with outcome affected by exposure of interest).</a:t>
            </a:r>
          </a:p>
          <a:p>
            <a:pPr marL="319088" lvl="1" indent="-319088" eaLnBrk="0" hangingPunct="0">
              <a:lnSpc>
                <a:spcPct val="80000"/>
              </a:lnSpc>
              <a:spcBef>
                <a:spcPts val="700"/>
              </a:spcBef>
              <a:buClr>
                <a:schemeClr val="accent2"/>
              </a:buClr>
              <a:buSzPct val="60000"/>
              <a:buFont typeface="Wingdings" pitchFamily="2" charset="2"/>
              <a:buChar char=""/>
              <a:defRPr/>
            </a:pPr>
            <a:endParaRPr lang="en-US" sz="2400" dirty="0" smtClean="0">
              <a:latin typeface="Calibri" pitchFamily="34" charset="0"/>
            </a:endParaRPr>
          </a:p>
          <a:p>
            <a:pPr marL="319088" indent="-319088" eaLnBrk="0" hangingPunct="0">
              <a:lnSpc>
                <a:spcPct val="80000"/>
              </a:lnSpc>
              <a:spcBef>
                <a:spcPts val="700"/>
              </a:spcBef>
              <a:buClr>
                <a:schemeClr val="accent2"/>
              </a:buClr>
              <a:buSzPct val="60000"/>
              <a:buFont typeface="Wingdings" pitchFamily="2" charset="2"/>
              <a:buChar char=""/>
              <a:defRPr/>
            </a:pPr>
            <a:endParaRPr lang="en-US" sz="2400" dirty="0" smtClean="0">
              <a:latin typeface="Calibri" pitchFamily="34" charset="0"/>
            </a:endParaRPr>
          </a:p>
          <a:p>
            <a:pPr marL="1233488" lvl="2" indent="-319088" eaLnBrk="0" hangingPunct="0">
              <a:lnSpc>
                <a:spcPct val="80000"/>
              </a:lnSpc>
              <a:spcBef>
                <a:spcPts val="700"/>
              </a:spcBef>
              <a:buClr>
                <a:schemeClr val="accent2"/>
              </a:buClr>
              <a:buSzPct val="60000"/>
              <a:defRPr/>
            </a:pPr>
            <a:endParaRPr lang="en-US" sz="2400" dirty="0" smtClean="0">
              <a:latin typeface="Calibri" pitchFamily="34" charset="0"/>
            </a:endParaRPr>
          </a:p>
          <a:p>
            <a:pPr marL="776288" lvl="1" indent="-319088" eaLnBrk="0" hangingPunct="0">
              <a:lnSpc>
                <a:spcPct val="80000"/>
              </a:lnSpc>
              <a:spcBef>
                <a:spcPts val="700"/>
              </a:spcBef>
              <a:buClr>
                <a:schemeClr val="accent2"/>
              </a:buClr>
              <a:buSzPct val="60000"/>
              <a:defRPr/>
            </a:pPr>
            <a:endParaRPr lang="en-US" sz="2400" dirty="0" smtClean="0">
              <a:latin typeface="Calibri" pitchFamily="34" charset="0"/>
            </a:endParaRPr>
          </a:p>
          <a:p>
            <a:pPr marL="319088" marR="0" lvl="0" indent="-319088" algn="l" defTabSz="914400" rtl="0" eaLnBrk="0" fontAlgn="base" latinLnBrk="0" hangingPunct="0">
              <a:lnSpc>
                <a:spcPct val="80000"/>
              </a:lnSpc>
              <a:spcBef>
                <a:spcPts val="700"/>
              </a:spcBef>
              <a:spcAft>
                <a:spcPct val="0"/>
              </a:spcAft>
              <a:buClr>
                <a:schemeClr val="accent2"/>
              </a:buClr>
              <a:buSzPct val="60000"/>
              <a:tabLst/>
              <a:defRPr/>
            </a:pPr>
            <a:endParaRPr kumimoji="0" lang="en-US" sz="2400" i="0" u="none" strike="noStrike" kern="1200" cap="none" spc="0" normalizeH="0" baseline="0" noProof="0" dirty="0" smtClean="0">
              <a:ln>
                <a:noFill/>
              </a:ln>
              <a:solidFill>
                <a:schemeClr val="tx1"/>
              </a:solidFill>
              <a:effectLst/>
              <a:uLnTx/>
              <a:uFillTx/>
              <a:latin typeface="Calibri" pitchFamily="34" charset="0"/>
            </a:endParaRPr>
          </a:p>
          <a:p>
            <a:pPr marL="319088" marR="0" lvl="0" indent="-319088" algn="l" defTabSz="914400" rtl="0" eaLnBrk="0" fontAlgn="base" latinLnBrk="0" hangingPunct="0">
              <a:lnSpc>
                <a:spcPct val="80000"/>
              </a:lnSpc>
              <a:spcBef>
                <a:spcPts val="700"/>
              </a:spcBef>
              <a:spcAft>
                <a:spcPct val="0"/>
              </a:spcAft>
              <a:buClr>
                <a:schemeClr val="accent2"/>
              </a:buClr>
              <a:buSzPct val="60000"/>
              <a:buFont typeface="Wingdings" pitchFamily="2" charset="2"/>
              <a:buChar char=""/>
              <a:tabLst/>
              <a:defRPr/>
            </a:pPr>
            <a:endParaRPr kumimoji="0" lang="en-US" sz="2400" i="0" u="none" strike="noStrike" kern="1200" cap="none" spc="0" normalizeH="0" baseline="0" noProof="0" dirty="0" smtClean="0">
              <a:ln>
                <a:noFill/>
              </a:ln>
              <a:solidFill>
                <a:schemeClr val="tx1"/>
              </a:solidFill>
              <a:effectLst/>
              <a:uLnTx/>
              <a:uFillTx/>
              <a:latin typeface="Calibri" pitchFamily="34" charset="0"/>
            </a:endParaRPr>
          </a:p>
          <a:p>
            <a:pPr marL="319088" indent="-319088" eaLnBrk="0" hangingPunct="0">
              <a:lnSpc>
                <a:spcPct val="80000"/>
              </a:lnSpc>
              <a:spcBef>
                <a:spcPts val="700"/>
              </a:spcBef>
              <a:buClr>
                <a:schemeClr val="accent2"/>
              </a:buClr>
              <a:buSzPct val="60000"/>
              <a:buFont typeface="Wingdings" pitchFamily="2" charset="2"/>
              <a:buChar char=""/>
            </a:pPr>
            <a:endParaRPr kumimoji="0" lang="en-US" i="0" u="none" strike="noStrike" kern="1200" cap="none" spc="0" normalizeH="0" baseline="0" noProof="0" dirty="0" smtClean="0">
              <a:ln>
                <a:noFill/>
              </a:ln>
              <a:solidFill>
                <a:schemeClr val="tx1"/>
              </a:solidFill>
              <a:effectLst/>
              <a:uLnTx/>
              <a:uFillTx/>
              <a:latin typeface="Calibri" pitchFamily="34" charset="0"/>
            </a:endParaRPr>
          </a:p>
        </p:txBody>
      </p:sp>
    </p:spTree>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Selection Bias and Confounding</a:t>
            </a:r>
            <a:endParaRPr lang="en-US" dirty="0"/>
          </a:p>
        </p:txBody>
      </p:sp>
      <p:sp>
        <p:nvSpPr>
          <p:cNvPr id="3" name="Content Placeholder 2"/>
          <p:cNvSpPr>
            <a:spLocks noGrp="1"/>
          </p:cNvSpPr>
          <p:nvPr>
            <p:ph sz="quarter" idx="1"/>
          </p:nvPr>
        </p:nvSpPr>
        <p:spPr/>
        <p:txBody>
          <a:bodyPr/>
          <a:lstStyle/>
          <a:p>
            <a:pPr marL="319088" lvl="1" indent="-319088">
              <a:lnSpc>
                <a:spcPct val="80000"/>
              </a:lnSpc>
              <a:spcBef>
                <a:spcPts val="700"/>
              </a:spcBef>
              <a:buClr>
                <a:schemeClr val="accent2"/>
              </a:buClr>
              <a:buSzPct val="60000"/>
              <a:buFont typeface="Wingdings" pitchFamily="2" charset="2"/>
              <a:buChar char=""/>
              <a:defRPr/>
            </a:pPr>
            <a:r>
              <a:rPr lang="en-US" sz="2400" dirty="0" smtClean="0">
                <a:latin typeface="Calibri" pitchFamily="34" charset="0"/>
              </a:rPr>
              <a:t>In cohort studies, if there is differential selection at the start of follow-up, the selection bias is a form of confounding.</a:t>
            </a:r>
          </a:p>
          <a:p>
            <a:pPr marL="319088" lvl="1" indent="-319088">
              <a:lnSpc>
                <a:spcPct val="80000"/>
              </a:lnSpc>
              <a:spcBef>
                <a:spcPts val="700"/>
              </a:spcBef>
              <a:buClr>
                <a:schemeClr val="accent2"/>
              </a:buClr>
              <a:buSzPct val="60000"/>
              <a:buFont typeface="Wingdings" pitchFamily="2" charset="2"/>
              <a:buChar char=""/>
              <a:defRPr/>
            </a:pPr>
            <a:r>
              <a:rPr lang="en-US" sz="2400" dirty="0" smtClean="0">
                <a:latin typeface="Calibri" pitchFamily="34" charset="0"/>
              </a:rPr>
              <a:t>We can analytically adjust for this if we have have </a:t>
            </a:r>
            <a:r>
              <a:rPr lang="en-US" sz="2400" dirty="0">
                <a:latin typeface="Calibri" pitchFamily="34" charset="0"/>
              </a:rPr>
              <a:t>accurately measured the determinants of participation </a:t>
            </a:r>
            <a:endParaRPr lang="en-US" sz="2400" dirty="0" smtClean="0">
              <a:latin typeface="Calibri" pitchFamily="34" charset="0"/>
            </a:endParaRPr>
          </a:p>
          <a:p>
            <a:pPr marL="593725" lvl="2" indent="-319088">
              <a:lnSpc>
                <a:spcPct val="80000"/>
              </a:lnSpc>
              <a:spcBef>
                <a:spcPts val="700"/>
              </a:spcBef>
              <a:buClr>
                <a:schemeClr val="accent2"/>
              </a:buClr>
              <a:buSzPct val="60000"/>
              <a:buFont typeface="Wingdings" pitchFamily="2" charset="2"/>
              <a:buChar char=""/>
              <a:defRPr/>
            </a:pPr>
            <a:r>
              <a:rPr lang="en-US" sz="2100" dirty="0" smtClean="0">
                <a:latin typeface="Calibri" pitchFamily="34" charset="0"/>
              </a:rPr>
              <a:t>e.g</a:t>
            </a:r>
            <a:r>
              <a:rPr lang="en-US" sz="2100" dirty="0">
                <a:latin typeface="Calibri" pitchFamily="34" charset="0"/>
              </a:rPr>
              <a:t>., we know the relative probabilities of selection for the observations that were </a:t>
            </a:r>
            <a:r>
              <a:rPr lang="en-US" sz="2100" dirty="0" smtClean="0">
                <a:latin typeface="Calibri" pitchFamily="34" charset="0"/>
              </a:rPr>
              <a:t>collected.</a:t>
            </a:r>
            <a:endParaRPr lang="en-US" sz="2100" dirty="0">
              <a:latin typeface="Calibri" pitchFamily="34" charset="0"/>
            </a:endParaRPr>
          </a:p>
          <a:p>
            <a:pPr marL="319088" lvl="1" indent="-319088">
              <a:lnSpc>
                <a:spcPct val="80000"/>
              </a:lnSpc>
              <a:spcBef>
                <a:spcPts val="700"/>
              </a:spcBef>
              <a:buClr>
                <a:schemeClr val="accent2"/>
              </a:buClr>
              <a:buSzPct val="60000"/>
              <a:buFont typeface="Wingdings" pitchFamily="2" charset="2"/>
              <a:buChar char=""/>
              <a:defRPr/>
            </a:pPr>
            <a:r>
              <a:rPr lang="en-US" sz="2400" dirty="0" smtClean="0">
                <a:latin typeface="Calibri" pitchFamily="34" charset="0"/>
              </a:rPr>
              <a:t>That is, if we have (or can estimate) exposures measured before follow-up.</a:t>
            </a:r>
          </a:p>
          <a:p>
            <a:pPr marL="319088" lvl="1" indent="-319088">
              <a:lnSpc>
                <a:spcPct val="80000"/>
              </a:lnSpc>
              <a:spcBef>
                <a:spcPts val="700"/>
              </a:spcBef>
              <a:buClr>
                <a:schemeClr val="accent2"/>
              </a:buClr>
              <a:buSzPct val="60000"/>
              <a:buFont typeface="Wingdings" pitchFamily="2" charset="2"/>
              <a:buChar char=""/>
              <a:defRPr/>
            </a:pPr>
            <a:r>
              <a:rPr lang="en-US" sz="2400" dirty="0" smtClean="0">
                <a:latin typeface="Calibri" pitchFamily="34" charset="0"/>
              </a:rPr>
              <a:t>In a case-control study, if the selection factors that affect subject selection are not affected by exposure, any resulting selection bias also be controlled analytically.</a:t>
            </a:r>
          </a:p>
          <a:p>
            <a:pPr marL="319088" lvl="1" indent="-319088">
              <a:lnSpc>
                <a:spcPct val="80000"/>
              </a:lnSpc>
              <a:spcBef>
                <a:spcPts val="700"/>
              </a:spcBef>
              <a:buClr>
                <a:schemeClr val="accent2"/>
              </a:buClr>
              <a:buSzPct val="60000"/>
              <a:buFont typeface="Wingdings" pitchFamily="2" charset="2"/>
              <a:buChar char=""/>
              <a:defRPr/>
            </a:pPr>
            <a:r>
              <a:rPr lang="en-US" sz="2400" dirty="0" smtClean="0">
                <a:latin typeface="Calibri" pitchFamily="34" charset="0"/>
              </a:rPr>
              <a:t>But most often selection bias cannot be controlled for analytically.</a:t>
            </a:r>
          </a:p>
          <a:p>
            <a:endParaRPr lang="en-US" dirty="0"/>
          </a:p>
        </p:txBody>
      </p:sp>
    </p:spTree>
    <p:extLst>
      <p:ext uri="{BB962C8B-B14F-4D97-AF65-F5344CB8AC3E}">
        <p14:creationId xmlns:p14="http://schemas.microsoft.com/office/powerpoint/2010/main" val="19213021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Self-Selection Bias</a:t>
            </a:r>
            <a:endParaRPr lang="en-US" dirty="0"/>
          </a:p>
        </p:txBody>
      </p:sp>
      <p:sp>
        <p:nvSpPr>
          <p:cNvPr id="3" name="Content Placeholder 2"/>
          <p:cNvSpPr>
            <a:spLocks noGrp="1"/>
          </p:cNvSpPr>
          <p:nvPr>
            <p:ph sz="quarter" idx="1"/>
          </p:nvPr>
        </p:nvSpPr>
        <p:spPr/>
        <p:txBody>
          <a:bodyPr/>
          <a:lstStyle/>
          <a:p>
            <a:r>
              <a:rPr lang="en-US" sz="2400" dirty="0" smtClean="0">
                <a:latin typeface="Calibri"/>
                <a:cs typeface="Calibri"/>
              </a:rPr>
              <a:t>Who participates in studies?</a:t>
            </a:r>
          </a:p>
          <a:p>
            <a:r>
              <a:rPr lang="en-US" sz="2400" dirty="0" smtClean="0">
                <a:latin typeface="Calibri"/>
                <a:cs typeface="Calibri"/>
              </a:rPr>
              <a:t>“Healthy worker effect”</a:t>
            </a:r>
          </a:p>
          <a:p>
            <a:pPr lvl="1"/>
            <a:r>
              <a:rPr lang="en-US" sz="2400" dirty="0" smtClean="0">
                <a:latin typeface="Calibri"/>
                <a:cs typeface="Calibri"/>
              </a:rPr>
              <a:t>Due to effect of a factor that impacts both worker status and health.</a:t>
            </a:r>
          </a:p>
          <a:p>
            <a:r>
              <a:rPr lang="en-US" sz="2400" dirty="0" smtClean="0">
                <a:latin typeface="Calibri"/>
                <a:cs typeface="Calibri"/>
              </a:rPr>
              <a:t>This is actually a form of confounding</a:t>
            </a:r>
            <a:r>
              <a:rPr lang="en-US" dirty="0" smtClean="0"/>
              <a:t>.</a:t>
            </a:r>
            <a:endParaRPr lang="en-US" dirty="0"/>
          </a:p>
        </p:txBody>
      </p:sp>
    </p:spTree>
    <p:extLst>
      <p:ext uri="{BB962C8B-B14F-4D97-AF65-F5344CB8AC3E}">
        <p14:creationId xmlns:p14="http://schemas.microsoft.com/office/powerpoint/2010/main" val="20450961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Berkson’s</a:t>
            </a:r>
            <a:r>
              <a:rPr lang="en-US" dirty="0" smtClean="0"/>
              <a:t> Bias</a:t>
            </a:r>
            <a:endParaRPr lang="en-US" dirty="0"/>
          </a:p>
        </p:txBody>
      </p:sp>
      <p:sp>
        <p:nvSpPr>
          <p:cNvPr id="3" name="Content Placeholder 2"/>
          <p:cNvSpPr>
            <a:spLocks noGrp="1"/>
          </p:cNvSpPr>
          <p:nvPr>
            <p:ph sz="quarter" idx="1"/>
          </p:nvPr>
        </p:nvSpPr>
        <p:spPr/>
        <p:txBody>
          <a:bodyPr/>
          <a:lstStyle/>
          <a:p>
            <a:r>
              <a:rPr lang="en-US" sz="2400" dirty="0" smtClean="0"/>
              <a:t>Selection affected by both exposure and disease.</a:t>
            </a:r>
          </a:p>
          <a:p>
            <a:r>
              <a:rPr lang="en-US" sz="2400" dirty="0" smtClean="0"/>
              <a:t>If exposure and disease are both positively associated with selection, this can result in downward bias.</a:t>
            </a:r>
          </a:p>
          <a:p>
            <a:r>
              <a:rPr lang="en-US" sz="2400" dirty="0" smtClean="0"/>
              <a:t>Example: exogenous estrogens and Endometrial cancer.</a:t>
            </a:r>
          </a:p>
          <a:p>
            <a:r>
              <a:rPr lang="en-US" sz="2400" dirty="0" smtClean="0"/>
              <a:t>Need to quantitatively consider the impact of selection bias!</a:t>
            </a:r>
          </a:p>
        </p:txBody>
      </p:sp>
    </p:spTree>
    <p:extLst>
      <p:ext uri="{BB962C8B-B14F-4D97-AF65-F5344CB8AC3E}">
        <p14:creationId xmlns:p14="http://schemas.microsoft.com/office/powerpoint/2010/main" val="31058646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319088" indent="-319088">
              <a:lnSpc>
                <a:spcPct val="80000"/>
              </a:lnSpc>
              <a:spcBef>
                <a:spcPts val="700"/>
              </a:spcBef>
              <a:defRPr/>
            </a:pPr>
            <a:r>
              <a:rPr lang="en-US" dirty="0"/>
              <a:t>Information </a:t>
            </a:r>
            <a:r>
              <a:rPr lang="en-US" dirty="0" smtClean="0"/>
              <a:t>Bias</a:t>
            </a:r>
            <a:endParaRPr lang="en-US" dirty="0" smtClean="0"/>
          </a:p>
        </p:txBody>
      </p:sp>
      <p:sp>
        <p:nvSpPr>
          <p:cNvPr id="4" name="Rectangle 3"/>
          <p:cNvSpPr txBox="1">
            <a:spLocks noChangeArrowheads="1"/>
          </p:cNvSpPr>
          <p:nvPr/>
        </p:nvSpPr>
        <p:spPr bwMode="auto">
          <a:xfrm>
            <a:off x="457200" y="1600200"/>
            <a:ext cx="8382000" cy="4953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776288" lvl="1" indent="-319088" eaLnBrk="0" hangingPunct="0">
              <a:lnSpc>
                <a:spcPct val="80000"/>
              </a:lnSpc>
              <a:spcBef>
                <a:spcPts val="700"/>
              </a:spcBef>
              <a:buClr>
                <a:schemeClr val="accent2"/>
              </a:buClr>
              <a:buSzPct val="60000"/>
              <a:buFont typeface="Wingdings" pitchFamily="2" charset="2"/>
              <a:buChar char=""/>
              <a:defRPr/>
            </a:pPr>
            <a:r>
              <a:rPr lang="en-US" sz="2400" dirty="0" smtClean="0">
                <a:latin typeface="Calibri" pitchFamily="34" charset="0"/>
              </a:rPr>
              <a:t>Measurement </a:t>
            </a:r>
            <a:r>
              <a:rPr lang="en-US" sz="2400" dirty="0" smtClean="0">
                <a:latin typeface="Calibri" pitchFamily="34" charset="0"/>
              </a:rPr>
              <a:t>error, misclassification, and bias</a:t>
            </a:r>
          </a:p>
          <a:p>
            <a:pPr marL="776288" lvl="1" indent="-319088" eaLnBrk="0" hangingPunct="0">
              <a:lnSpc>
                <a:spcPct val="80000"/>
              </a:lnSpc>
              <a:spcBef>
                <a:spcPts val="700"/>
              </a:spcBef>
              <a:buClr>
                <a:schemeClr val="accent2"/>
              </a:buClr>
              <a:buSzPct val="60000"/>
              <a:buFont typeface="Wingdings" pitchFamily="2" charset="2"/>
              <a:buChar char=""/>
              <a:defRPr/>
            </a:pPr>
            <a:r>
              <a:rPr lang="en-US" sz="2400" dirty="0">
                <a:latin typeface="Calibri" pitchFamily="34" charset="0"/>
              </a:rPr>
              <a:t>Differential misclassification</a:t>
            </a:r>
          </a:p>
          <a:p>
            <a:pPr marL="776288" lvl="1" indent="-319088" eaLnBrk="0" hangingPunct="0">
              <a:lnSpc>
                <a:spcPct val="80000"/>
              </a:lnSpc>
              <a:spcBef>
                <a:spcPts val="700"/>
              </a:spcBef>
              <a:buClr>
                <a:schemeClr val="accent2"/>
              </a:buClr>
              <a:buSzPct val="60000"/>
              <a:buFont typeface="Wingdings" pitchFamily="2" charset="2"/>
              <a:buChar char=""/>
              <a:defRPr/>
            </a:pPr>
            <a:r>
              <a:rPr lang="en-US" sz="2400" dirty="0" smtClean="0">
                <a:latin typeface="Calibri" pitchFamily="34" charset="0"/>
              </a:rPr>
              <a:t>Non</a:t>
            </a:r>
            <a:r>
              <a:rPr lang="en-US" sz="2400" dirty="0" smtClean="0">
                <a:latin typeface="Calibri" pitchFamily="34" charset="0"/>
              </a:rPr>
              <a:t>-differential misclassification</a:t>
            </a:r>
          </a:p>
          <a:p>
            <a:pPr marL="776288" lvl="1" indent="-319088" eaLnBrk="0" hangingPunct="0">
              <a:lnSpc>
                <a:spcPct val="80000"/>
              </a:lnSpc>
              <a:spcBef>
                <a:spcPts val="700"/>
              </a:spcBef>
              <a:buClr>
                <a:schemeClr val="accent2"/>
              </a:buClr>
              <a:buSzPct val="60000"/>
              <a:buFont typeface="Wingdings" pitchFamily="2" charset="2"/>
              <a:buChar char=""/>
              <a:defRPr/>
            </a:pPr>
            <a:r>
              <a:rPr lang="en-US" sz="2400" dirty="0" smtClean="0">
                <a:latin typeface="Calibri" pitchFamily="34" charset="0"/>
              </a:rPr>
              <a:t>Misclassification </a:t>
            </a:r>
            <a:r>
              <a:rPr lang="en-US" sz="2400" dirty="0" smtClean="0">
                <a:latin typeface="Calibri" pitchFamily="34" charset="0"/>
              </a:rPr>
              <a:t>of confounders</a:t>
            </a:r>
          </a:p>
          <a:p>
            <a:pPr marL="776288" lvl="1" indent="-319088" eaLnBrk="0" hangingPunct="0">
              <a:lnSpc>
                <a:spcPct val="80000"/>
              </a:lnSpc>
              <a:spcBef>
                <a:spcPts val="700"/>
              </a:spcBef>
              <a:buClr>
                <a:schemeClr val="accent2"/>
              </a:buClr>
              <a:buSzPct val="60000"/>
              <a:buFont typeface="Wingdings" pitchFamily="2" charset="2"/>
              <a:buChar char=""/>
              <a:defRPr/>
            </a:pPr>
            <a:r>
              <a:rPr lang="en-US" sz="2400" dirty="0" smtClean="0">
                <a:latin typeface="Calibri" pitchFamily="34" charset="0"/>
              </a:rPr>
              <a:t>Complexities of simultaneous misclassification</a:t>
            </a:r>
          </a:p>
          <a:p>
            <a:pPr marL="319088" marR="0" lvl="0" indent="-319088" algn="l" defTabSz="914400" rtl="0" eaLnBrk="0" fontAlgn="base" latinLnBrk="0" hangingPunct="0">
              <a:lnSpc>
                <a:spcPct val="80000"/>
              </a:lnSpc>
              <a:spcBef>
                <a:spcPts val="700"/>
              </a:spcBef>
              <a:spcAft>
                <a:spcPct val="0"/>
              </a:spcAft>
              <a:buClr>
                <a:schemeClr val="accent2"/>
              </a:buClr>
              <a:buSzPct val="60000"/>
              <a:tabLst/>
              <a:defRPr/>
            </a:pPr>
            <a:endParaRPr kumimoji="0" lang="en-US" sz="2400" i="0" u="none" strike="noStrike" kern="1200" cap="none" spc="0" normalizeH="0" baseline="0" noProof="0" dirty="0" smtClean="0">
              <a:ln>
                <a:noFill/>
              </a:ln>
              <a:solidFill>
                <a:schemeClr val="tx1"/>
              </a:solidFill>
              <a:effectLst/>
              <a:uLnTx/>
              <a:uFillTx/>
              <a:latin typeface="Calibri" pitchFamily="34" charset="0"/>
            </a:endParaRPr>
          </a:p>
          <a:p>
            <a:pPr marL="319088" marR="0" lvl="0" indent="-319088" algn="l" defTabSz="914400" rtl="0" eaLnBrk="0" fontAlgn="base" latinLnBrk="0" hangingPunct="0">
              <a:lnSpc>
                <a:spcPct val="80000"/>
              </a:lnSpc>
              <a:spcBef>
                <a:spcPts val="700"/>
              </a:spcBef>
              <a:spcAft>
                <a:spcPct val="0"/>
              </a:spcAft>
              <a:buClr>
                <a:schemeClr val="accent2"/>
              </a:buClr>
              <a:buSzPct val="60000"/>
              <a:buFont typeface="Wingdings" pitchFamily="2" charset="2"/>
              <a:buChar char=""/>
              <a:tabLst/>
              <a:defRPr/>
            </a:pPr>
            <a:endParaRPr kumimoji="0" lang="en-US" sz="2400" i="0" u="none" strike="noStrike" kern="1200" cap="none" spc="0" normalizeH="0" baseline="0" noProof="0" dirty="0" smtClean="0">
              <a:ln>
                <a:noFill/>
              </a:ln>
              <a:solidFill>
                <a:schemeClr val="tx1"/>
              </a:solidFill>
              <a:effectLst/>
              <a:uLnTx/>
              <a:uFillTx/>
              <a:latin typeface="Calibri" pitchFamily="34" charset="0"/>
            </a:endParaRPr>
          </a:p>
          <a:p>
            <a:pPr marL="319088" indent="-319088" eaLnBrk="0" hangingPunct="0">
              <a:lnSpc>
                <a:spcPct val="80000"/>
              </a:lnSpc>
              <a:spcBef>
                <a:spcPts val="700"/>
              </a:spcBef>
              <a:buClr>
                <a:schemeClr val="accent2"/>
              </a:buClr>
              <a:buSzPct val="60000"/>
              <a:buFont typeface="Wingdings" pitchFamily="2" charset="2"/>
              <a:buChar char=""/>
            </a:pPr>
            <a:endParaRPr kumimoji="0" lang="en-US" i="0" u="none" strike="noStrike" kern="1200" cap="none" spc="0" normalizeH="0" baseline="0" noProof="0" dirty="0" smtClean="0">
              <a:ln>
                <a:noFill/>
              </a:ln>
              <a:solidFill>
                <a:schemeClr val="tx1"/>
              </a:solidFill>
              <a:effectLst/>
              <a:uLnTx/>
              <a:uFillTx/>
              <a:latin typeface="Calibri" pitchFamily="34" charset="0"/>
            </a:endParaRPr>
          </a:p>
        </p:txBody>
      </p:sp>
    </p:spTree>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319088" lvl="0" indent="-319088">
              <a:lnSpc>
                <a:spcPct val="80000"/>
              </a:lnSpc>
              <a:spcBef>
                <a:spcPts val="700"/>
              </a:spcBef>
              <a:defRPr/>
            </a:pPr>
            <a:r>
              <a:rPr lang="en-US" dirty="0"/>
              <a:t>Measurement </a:t>
            </a:r>
            <a:r>
              <a:rPr lang="en-US" dirty="0" smtClean="0"/>
              <a:t>Error</a:t>
            </a:r>
            <a:r>
              <a:rPr lang="en-US" dirty="0"/>
              <a:t>, </a:t>
            </a:r>
            <a:r>
              <a:rPr lang="en-US" dirty="0" smtClean="0"/>
              <a:t>Misclassification</a:t>
            </a:r>
            <a:endParaRPr lang="en-US" dirty="0"/>
          </a:p>
        </p:txBody>
      </p:sp>
      <p:sp>
        <p:nvSpPr>
          <p:cNvPr id="4" name="Rectangle 3"/>
          <p:cNvSpPr txBox="1">
            <a:spLocks noChangeArrowheads="1"/>
          </p:cNvSpPr>
          <p:nvPr/>
        </p:nvSpPr>
        <p:spPr bwMode="auto">
          <a:xfrm>
            <a:off x="457200" y="1371600"/>
            <a:ext cx="8382000" cy="4953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1233488" lvl="2" indent="-319088" eaLnBrk="0" hangingPunct="0">
              <a:lnSpc>
                <a:spcPct val="80000"/>
              </a:lnSpc>
              <a:spcBef>
                <a:spcPts val="700"/>
              </a:spcBef>
              <a:buClr>
                <a:schemeClr val="accent2"/>
              </a:buClr>
              <a:buSzPct val="60000"/>
              <a:buFont typeface="Wingdings" pitchFamily="2" charset="2"/>
              <a:buChar char=""/>
              <a:defRPr/>
            </a:pPr>
            <a:r>
              <a:rPr lang="en-US" sz="2400" dirty="0">
                <a:latin typeface="Calibri" pitchFamily="34" charset="0"/>
              </a:rPr>
              <a:t>C</a:t>
            </a:r>
            <a:r>
              <a:rPr lang="en-US" sz="2400" dirty="0" smtClean="0">
                <a:latin typeface="Calibri" pitchFamily="34" charset="0"/>
              </a:rPr>
              <a:t>ontinuous </a:t>
            </a:r>
            <a:r>
              <a:rPr lang="en-US" sz="2400" dirty="0" smtClean="0">
                <a:latin typeface="Calibri" pitchFamily="34" charset="0"/>
              </a:rPr>
              <a:t>observations or measurements are </a:t>
            </a:r>
            <a:r>
              <a:rPr lang="en-US" sz="2400" dirty="0" smtClean="0">
                <a:latin typeface="Calibri" pitchFamily="34" charset="0"/>
              </a:rPr>
              <a:t>generally made </a:t>
            </a:r>
            <a:r>
              <a:rPr lang="en-US" sz="2400" dirty="0" smtClean="0">
                <a:latin typeface="Calibri" pitchFamily="34" charset="0"/>
              </a:rPr>
              <a:t>with some degree of </a:t>
            </a:r>
            <a:r>
              <a:rPr lang="en-US" sz="2400" dirty="0" smtClean="0">
                <a:latin typeface="Calibri" pitchFamily="34" charset="0"/>
              </a:rPr>
              <a:t>error.</a:t>
            </a:r>
            <a:endParaRPr lang="en-US" sz="2400" dirty="0" smtClean="0">
              <a:latin typeface="Calibri" pitchFamily="34" charset="0"/>
            </a:endParaRPr>
          </a:p>
          <a:p>
            <a:pPr marL="1233488" lvl="2" indent="-319088" eaLnBrk="0" hangingPunct="0">
              <a:lnSpc>
                <a:spcPct val="80000"/>
              </a:lnSpc>
              <a:spcBef>
                <a:spcPts val="700"/>
              </a:spcBef>
              <a:buClr>
                <a:schemeClr val="accent2"/>
              </a:buClr>
              <a:buSzPct val="60000"/>
              <a:buFont typeface="Wingdings" pitchFamily="2" charset="2"/>
              <a:buChar char=""/>
              <a:defRPr/>
            </a:pPr>
            <a:r>
              <a:rPr lang="en-US" sz="2400" dirty="0" smtClean="0">
                <a:latin typeface="Calibri" pitchFamily="34" charset="0"/>
              </a:rPr>
              <a:t>Discrete or categorical observations are made with error as well.  </a:t>
            </a:r>
            <a:endParaRPr lang="en-US" sz="2400" dirty="0" smtClean="0">
              <a:latin typeface="Calibri" pitchFamily="34" charset="0"/>
            </a:endParaRPr>
          </a:p>
          <a:p>
            <a:pPr marL="1233488" lvl="2" indent="-319088" eaLnBrk="0" hangingPunct="0">
              <a:lnSpc>
                <a:spcPct val="80000"/>
              </a:lnSpc>
              <a:spcBef>
                <a:spcPts val="700"/>
              </a:spcBef>
              <a:buClr>
                <a:schemeClr val="accent2"/>
              </a:buClr>
              <a:buSzPct val="60000"/>
              <a:buFont typeface="Wingdings" pitchFamily="2" charset="2"/>
              <a:buChar char=""/>
              <a:defRPr/>
            </a:pPr>
            <a:r>
              <a:rPr lang="en-US" sz="2400" dirty="0" smtClean="0">
                <a:latin typeface="Calibri" pitchFamily="34" charset="0"/>
              </a:rPr>
              <a:t>Error </a:t>
            </a:r>
            <a:r>
              <a:rPr lang="en-US" sz="2400" dirty="0" smtClean="0">
                <a:latin typeface="Calibri" pitchFamily="34" charset="0"/>
              </a:rPr>
              <a:t>in observations of discrete variables is called misclassification</a:t>
            </a:r>
          </a:p>
          <a:p>
            <a:pPr marL="319088" marR="0" lvl="0" indent="-319088" algn="l" defTabSz="914400" rtl="0" eaLnBrk="0" fontAlgn="base" latinLnBrk="0" hangingPunct="0">
              <a:lnSpc>
                <a:spcPct val="80000"/>
              </a:lnSpc>
              <a:spcBef>
                <a:spcPts val="700"/>
              </a:spcBef>
              <a:spcAft>
                <a:spcPct val="0"/>
              </a:spcAft>
              <a:buClr>
                <a:schemeClr val="accent2"/>
              </a:buClr>
              <a:buSzPct val="60000"/>
              <a:tabLst/>
              <a:defRPr/>
            </a:pPr>
            <a:endParaRPr kumimoji="0" lang="en-US" sz="2400" i="0" u="none" strike="noStrike" kern="1200" cap="none" spc="0" normalizeH="0" baseline="0" noProof="0" dirty="0" smtClean="0">
              <a:ln>
                <a:noFill/>
              </a:ln>
              <a:solidFill>
                <a:schemeClr val="tx1"/>
              </a:solidFill>
              <a:effectLst/>
              <a:uLnTx/>
              <a:uFillTx/>
              <a:latin typeface="Calibri" pitchFamily="34" charset="0"/>
            </a:endParaRPr>
          </a:p>
          <a:p>
            <a:pPr marL="319088" marR="0" lvl="0" indent="-319088" algn="l" defTabSz="914400" rtl="0" eaLnBrk="0" fontAlgn="base" latinLnBrk="0" hangingPunct="0">
              <a:lnSpc>
                <a:spcPct val="80000"/>
              </a:lnSpc>
              <a:spcBef>
                <a:spcPts val="700"/>
              </a:spcBef>
              <a:spcAft>
                <a:spcPct val="0"/>
              </a:spcAft>
              <a:buClr>
                <a:schemeClr val="accent2"/>
              </a:buClr>
              <a:buSzPct val="60000"/>
              <a:buFont typeface="Wingdings" pitchFamily="2" charset="2"/>
              <a:buChar char=""/>
              <a:tabLst/>
              <a:defRPr/>
            </a:pPr>
            <a:endParaRPr kumimoji="0" lang="en-US" sz="2400" i="0" u="none" strike="noStrike" kern="1200" cap="none" spc="0" normalizeH="0" baseline="0" noProof="0" dirty="0" smtClean="0">
              <a:ln>
                <a:noFill/>
              </a:ln>
              <a:solidFill>
                <a:schemeClr val="tx1"/>
              </a:solidFill>
              <a:effectLst/>
              <a:uLnTx/>
              <a:uFillTx/>
              <a:latin typeface="Calibri" pitchFamily="34" charset="0"/>
            </a:endParaRPr>
          </a:p>
          <a:p>
            <a:pPr marL="319088" indent="-319088" eaLnBrk="0" hangingPunct="0">
              <a:lnSpc>
                <a:spcPct val="80000"/>
              </a:lnSpc>
              <a:spcBef>
                <a:spcPts val="700"/>
              </a:spcBef>
              <a:buClr>
                <a:schemeClr val="accent2"/>
              </a:buClr>
              <a:buSzPct val="60000"/>
              <a:buFont typeface="Wingdings" pitchFamily="2" charset="2"/>
              <a:buChar char=""/>
            </a:pPr>
            <a:endParaRPr kumimoji="0" lang="en-US" i="0" u="none" strike="noStrike" kern="1200" cap="none" spc="0" normalizeH="0" baseline="0" noProof="0" dirty="0" smtClean="0">
              <a:ln>
                <a:noFill/>
              </a:ln>
              <a:solidFill>
                <a:schemeClr val="tx1"/>
              </a:solidFill>
              <a:effectLst/>
              <a:uLnTx/>
              <a:uFillTx/>
              <a:latin typeface="Calibri" pitchFamily="34" charset="0"/>
            </a:endParaRPr>
          </a:p>
        </p:txBody>
      </p:sp>
      <p:pic>
        <p:nvPicPr>
          <p:cNvPr id="5" name="Picture 4" descr="imagesClassif.jpg"/>
          <p:cNvPicPr>
            <a:picLocks noChangeAspect="1"/>
          </p:cNvPicPr>
          <p:nvPr/>
        </p:nvPicPr>
        <p:blipFill>
          <a:blip r:embed="rId2"/>
          <a:stretch>
            <a:fillRect/>
          </a:stretch>
        </p:blipFill>
        <p:spPr>
          <a:xfrm>
            <a:off x="3200400" y="4572000"/>
            <a:ext cx="2743200" cy="1755648"/>
          </a:xfrm>
          <a:prstGeom prst="rect">
            <a:avLst/>
          </a:prstGeom>
        </p:spPr>
      </p:pic>
    </p:spTree>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319088" lvl="0" indent="-319088">
              <a:lnSpc>
                <a:spcPct val="80000"/>
              </a:lnSpc>
              <a:spcBef>
                <a:spcPts val="700"/>
              </a:spcBef>
              <a:defRPr/>
            </a:pPr>
            <a:r>
              <a:rPr lang="en-US" dirty="0" smtClean="0"/>
              <a:t>Misclassification </a:t>
            </a:r>
            <a:r>
              <a:rPr lang="en-US" dirty="0"/>
              <a:t>of </a:t>
            </a:r>
            <a:r>
              <a:rPr lang="en-US" dirty="0" smtClean="0"/>
              <a:t>Dichotomous </a:t>
            </a:r>
            <a:r>
              <a:rPr lang="en-US" dirty="0" err="1" smtClean="0"/>
              <a:t>Vars</a:t>
            </a:r>
            <a:r>
              <a:rPr lang="en-US" dirty="0" smtClean="0"/>
              <a:t> </a:t>
            </a:r>
            <a:endParaRPr lang="en-US" dirty="0" smtClean="0"/>
          </a:p>
        </p:txBody>
      </p:sp>
      <p:sp>
        <p:nvSpPr>
          <p:cNvPr id="6" name="TextBox 7"/>
          <p:cNvSpPr txBox="1">
            <a:spLocks noChangeArrowheads="1"/>
          </p:cNvSpPr>
          <p:nvPr/>
        </p:nvSpPr>
        <p:spPr bwMode="auto">
          <a:xfrm>
            <a:off x="990600" y="1681163"/>
            <a:ext cx="7083189" cy="2492990"/>
          </a:xfrm>
          <a:prstGeom prst="rect">
            <a:avLst/>
          </a:prstGeom>
          <a:noFill/>
          <a:ln w="9525">
            <a:noFill/>
            <a:miter lim="800000"/>
            <a:headEnd/>
            <a:tailEnd/>
          </a:ln>
        </p:spPr>
        <p:txBody>
          <a:bodyPr wrap="none">
            <a:prstTxWarp prst="textNoShape">
              <a:avLst/>
            </a:prstTxWarp>
            <a:spAutoFit/>
          </a:bodyPr>
          <a:lstStyle/>
          <a:p>
            <a:r>
              <a:rPr lang="en-US" sz="2400" dirty="0">
                <a:latin typeface="Calibri" pitchFamily="-106" charset="0"/>
              </a:rPr>
              <a:t>Sensitivity = </a:t>
            </a:r>
            <a:r>
              <a:rPr lang="en-US" sz="2400" dirty="0" err="1">
                <a:latin typeface="Calibri" pitchFamily="-106" charset="0"/>
              </a:rPr>
              <a:t>Pr</a:t>
            </a:r>
            <a:r>
              <a:rPr lang="en-US" sz="2400" dirty="0" smtClean="0">
                <a:latin typeface="Calibri" pitchFamily="-106" charset="0"/>
              </a:rPr>
              <a:t>(report </a:t>
            </a:r>
            <a:r>
              <a:rPr lang="en-US" sz="2400" dirty="0">
                <a:latin typeface="Calibri" pitchFamily="-106" charset="0"/>
              </a:rPr>
              <a:t>disease | true disease)</a:t>
            </a:r>
          </a:p>
          <a:p>
            <a:r>
              <a:rPr lang="en-US" sz="2400" dirty="0">
                <a:latin typeface="Calibri" pitchFamily="-106" charset="0"/>
              </a:rPr>
              <a:t>Sensitivity = </a:t>
            </a:r>
            <a:r>
              <a:rPr lang="en-US" sz="2400" dirty="0" err="1">
                <a:latin typeface="Calibri" pitchFamily="-106" charset="0"/>
              </a:rPr>
              <a:t>Pr</a:t>
            </a:r>
            <a:r>
              <a:rPr lang="en-US" sz="2400" dirty="0" smtClean="0">
                <a:latin typeface="Calibri" pitchFamily="-106" charset="0"/>
              </a:rPr>
              <a:t>(report </a:t>
            </a:r>
            <a:r>
              <a:rPr lang="en-US" sz="2400" dirty="0">
                <a:latin typeface="Calibri" pitchFamily="-106" charset="0"/>
              </a:rPr>
              <a:t>exposure | true exposure)</a:t>
            </a:r>
          </a:p>
          <a:p>
            <a:endParaRPr lang="en-US" sz="2400" dirty="0">
              <a:latin typeface="Calibri" pitchFamily="-106" charset="0"/>
            </a:endParaRPr>
          </a:p>
          <a:p>
            <a:r>
              <a:rPr lang="en-US" sz="2400" dirty="0">
                <a:latin typeface="Calibri" pitchFamily="-106" charset="0"/>
              </a:rPr>
              <a:t>Specificity = </a:t>
            </a:r>
            <a:r>
              <a:rPr lang="en-US" sz="2400" dirty="0" err="1">
                <a:latin typeface="Calibri" pitchFamily="-106" charset="0"/>
              </a:rPr>
              <a:t>Pr(report</a:t>
            </a:r>
            <a:r>
              <a:rPr lang="en-US" sz="2400" dirty="0">
                <a:latin typeface="Calibri" pitchFamily="-106" charset="0"/>
              </a:rPr>
              <a:t> no disease | truly no disease)</a:t>
            </a:r>
          </a:p>
          <a:p>
            <a:r>
              <a:rPr lang="en-US" sz="2400" dirty="0">
                <a:latin typeface="Calibri" pitchFamily="-106" charset="0"/>
              </a:rPr>
              <a:t>Specificity = </a:t>
            </a:r>
            <a:r>
              <a:rPr lang="en-US" sz="2400" dirty="0" err="1">
                <a:latin typeface="Calibri" pitchFamily="-106" charset="0"/>
              </a:rPr>
              <a:t>Pr(report</a:t>
            </a:r>
            <a:r>
              <a:rPr lang="en-US" sz="2400" dirty="0">
                <a:latin typeface="Calibri" pitchFamily="-106" charset="0"/>
              </a:rPr>
              <a:t> no exposure | truly no exposure)</a:t>
            </a:r>
          </a:p>
          <a:p>
            <a:endParaRPr lang="en-US" dirty="0">
              <a:latin typeface="Calibri" pitchFamily="-106" charset="0"/>
            </a:endParaRPr>
          </a:p>
          <a:p>
            <a:r>
              <a:rPr lang="en-US" dirty="0">
                <a:latin typeface="Calibri" pitchFamily="-106" charset="0"/>
              </a:rPr>
              <a:t>	</a:t>
            </a:r>
          </a:p>
        </p:txBody>
      </p:sp>
    </p:spTree>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a:t>
            </a:r>
            <a:endParaRPr lang="en-US" dirty="0"/>
          </a:p>
        </p:txBody>
      </p:sp>
      <p:sp>
        <p:nvSpPr>
          <p:cNvPr id="4" name="Rectangle 3"/>
          <p:cNvSpPr txBox="1">
            <a:spLocks noChangeArrowheads="1"/>
          </p:cNvSpPr>
          <p:nvPr/>
        </p:nvSpPr>
        <p:spPr bwMode="auto">
          <a:xfrm>
            <a:off x="457200" y="1371600"/>
            <a:ext cx="8382000" cy="4953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R="0" lvl="0" algn="l" defTabSz="914400" rtl="0" eaLnBrk="0" fontAlgn="base" latinLnBrk="0" hangingPunct="0">
              <a:lnSpc>
                <a:spcPct val="80000"/>
              </a:lnSpc>
              <a:spcBef>
                <a:spcPts val="700"/>
              </a:spcBef>
              <a:spcAft>
                <a:spcPct val="0"/>
              </a:spcAft>
              <a:buClr>
                <a:schemeClr val="accent2"/>
              </a:buClr>
              <a:buSzPct val="60000"/>
              <a:tabLst/>
              <a:defRPr/>
            </a:pPr>
            <a:r>
              <a:rPr lang="en-US" sz="2400" dirty="0" smtClean="0">
                <a:latin typeface="Calibri" pitchFamily="34" charset="0"/>
              </a:rPr>
              <a:t>1. Recap from last week</a:t>
            </a:r>
          </a:p>
          <a:p>
            <a:pPr marR="0" lvl="0" algn="l" defTabSz="914400" rtl="0" eaLnBrk="0" fontAlgn="base" latinLnBrk="0" hangingPunct="0">
              <a:lnSpc>
                <a:spcPct val="80000"/>
              </a:lnSpc>
              <a:spcBef>
                <a:spcPts val="700"/>
              </a:spcBef>
              <a:spcAft>
                <a:spcPct val="0"/>
              </a:spcAft>
              <a:buClr>
                <a:schemeClr val="accent2"/>
              </a:buClr>
              <a:buSzPct val="60000"/>
              <a:tabLst/>
              <a:defRPr/>
            </a:pPr>
            <a:r>
              <a:rPr lang="en-US" sz="2400" dirty="0" smtClean="0">
                <a:latin typeface="Calibri" pitchFamily="34" charset="0"/>
              </a:rPr>
              <a:t>2. Validity </a:t>
            </a:r>
            <a:r>
              <a:rPr lang="en-US" sz="2400" dirty="0" smtClean="0">
                <a:latin typeface="Calibri" pitchFamily="34" charset="0"/>
              </a:rPr>
              <a:t>in Epidemiologic Studies</a:t>
            </a:r>
          </a:p>
          <a:p>
            <a:pPr marL="776288" lvl="1" indent="-319088" eaLnBrk="0" hangingPunct="0">
              <a:lnSpc>
                <a:spcPct val="80000"/>
              </a:lnSpc>
              <a:spcBef>
                <a:spcPts val="700"/>
              </a:spcBef>
              <a:buClr>
                <a:schemeClr val="accent2"/>
              </a:buClr>
              <a:buSzPct val="60000"/>
              <a:buFont typeface="Wingdings" pitchFamily="2" charset="2"/>
              <a:buChar char=""/>
              <a:defRPr/>
            </a:pPr>
            <a:r>
              <a:rPr lang="en-US" sz="2400" dirty="0" smtClean="0">
                <a:latin typeface="Calibri" pitchFamily="34" charset="0"/>
              </a:rPr>
              <a:t>Validity of Estimation</a:t>
            </a:r>
          </a:p>
          <a:p>
            <a:pPr marL="776288" lvl="1" indent="-319088" eaLnBrk="0" hangingPunct="0">
              <a:lnSpc>
                <a:spcPct val="80000"/>
              </a:lnSpc>
              <a:spcBef>
                <a:spcPts val="700"/>
              </a:spcBef>
              <a:buClr>
                <a:schemeClr val="accent2"/>
              </a:buClr>
              <a:buSzPct val="60000"/>
              <a:buFont typeface="Wingdings" pitchFamily="2" charset="2"/>
              <a:buChar char=""/>
              <a:defRPr/>
            </a:pPr>
            <a:r>
              <a:rPr lang="en-US" sz="2400" dirty="0" smtClean="0">
                <a:latin typeface="Calibri" pitchFamily="34" charset="0"/>
              </a:rPr>
              <a:t>Confounding</a:t>
            </a:r>
          </a:p>
          <a:p>
            <a:pPr marL="776288" lvl="1" indent="-319088" eaLnBrk="0" hangingPunct="0">
              <a:lnSpc>
                <a:spcPct val="80000"/>
              </a:lnSpc>
              <a:spcBef>
                <a:spcPts val="700"/>
              </a:spcBef>
              <a:buClr>
                <a:schemeClr val="accent2"/>
              </a:buClr>
              <a:buSzPct val="60000"/>
              <a:buFont typeface="Wingdings" pitchFamily="2" charset="2"/>
              <a:buChar char=""/>
              <a:defRPr/>
            </a:pPr>
            <a:r>
              <a:rPr lang="en-US" sz="2400" dirty="0" smtClean="0">
                <a:latin typeface="Calibri" pitchFamily="34" charset="0"/>
              </a:rPr>
              <a:t>Selection Bias</a:t>
            </a:r>
          </a:p>
          <a:p>
            <a:pPr marL="776288" lvl="1" indent="-319088" eaLnBrk="0" hangingPunct="0">
              <a:lnSpc>
                <a:spcPct val="80000"/>
              </a:lnSpc>
              <a:spcBef>
                <a:spcPts val="700"/>
              </a:spcBef>
              <a:buClr>
                <a:schemeClr val="accent2"/>
              </a:buClr>
              <a:buSzPct val="60000"/>
              <a:buFont typeface="Wingdings" pitchFamily="2" charset="2"/>
              <a:buChar char=""/>
              <a:defRPr/>
            </a:pPr>
            <a:r>
              <a:rPr lang="en-US" sz="2400" dirty="0" smtClean="0">
                <a:latin typeface="Calibri" pitchFamily="34" charset="0"/>
              </a:rPr>
              <a:t>Information Bias</a:t>
            </a:r>
          </a:p>
          <a:p>
            <a:pPr marL="776288" lvl="1" indent="-319088" eaLnBrk="0" hangingPunct="0">
              <a:lnSpc>
                <a:spcPct val="80000"/>
              </a:lnSpc>
              <a:spcBef>
                <a:spcPts val="700"/>
              </a:spcBef>
              <a:buClr>
                <a:schemeClr val="accent2"/>
              </a:buClr>
              <a:buSzPct val="60000"/>
              <a:buFont typeface="Wingdings" pitchFamily="2" charset="2"/>
              <a:buChar char=""/>
              <a:defRPr/>
            </a:pPr>
            <a:r>
              <a:rPr lang="en-US" sz="2400" dirty="0" err="1" smtClean="0">
                <a:latin typeface="Calibri" pitchFamily="34" charset="0"/>
              </a:rPr>
              <a:t>Generalizability</a:t>
            </a:r>
            <a:endParaRPr lang="en-US" sz="2400" dirty="0" smtClean="0">
              <a:latin typeface="Calibri" pitchFamily="34" charset="0"/>
            </a:endParaRPr>
          </a:p>
          <a:p>
            <a:pPr marR="0" lvl="0" algn="l" defTabSz="914400" rtl="0" eaLnBrk="0" fontAlgn="base" latinLnBrk="0" hangingPunct="0">
              <a:lnSpc>
                <a:spcPct val="80000"/>
              </a:lnSpc>
              <a:spcBef>
                <a:spcPts val="700"/>
              </a:spcBef>
              <a:spcAft>
                <a:spcPct val="0"/>
              </a:spcAft>
              <a:buClr>
                <a:schemeClr val="accent2"/>
              </a:buClr>
              <a:buSzPct val="60000"/>
              <a:tabLst/>
              <a:defRPr/>
            </a:pPr>
            <a:r>
              <a:rPr lang="en-US" sz="2400" dirty="0">
                <a:latin typeface="Calibri" pitchFamily="34" charset="0"/>
              </a:rPr>
              <a:t>3</a:t>
            </a:r>
            <a:r>
              <a:rPr lang="en-US" sz="2400" dirty="0" smtClean="0">
                <a:latin typeface="Calibri" pitchFamily="34" charset="0"/>
              </a:rPr>
              <a:t>. Data </a:t>
            </a:r>
            <a:r>
              <a:rPr lang="en-US" sz="2400" dirty="0" smtClean="0">
                <a:latin typeface="Calibri" pitchFamily="34" charset="0"/>
              </a:rPr>
              <a:t>Analysis</a:t>
            </a:r>
          </a:p>
          <a:p>
            <a:pPr marL="776288" lvl="1" indent="-319088" eaLnBrk="0" hangingPunct="0">
              <a:lnSpc>
                <a:spcPct val="80000"/>
              </a:lnSpc>
              <a:spcBef>
                <a:spcPts val="700"/>
              </a:spcBef>
              <a:buClr>
                <a:schemeClr val="accent2"/>
              </a:buClr>
              <a:buSzPct val="60000"/>
              <a:buFont typeface="Wingdings" pitchFamily="2" charset="2"/>
              <a:buChar char=""/>
              <a:defRPr/>
            </a:pPr>
            <a:r>
              <a:rPr lang="en-US" sz="2400" dirty="0" smtClean="0">
                <a:latin typeface="Calibri" pitchFamily="34" charset="0"/>
              </a:rPr>
              <a:t>Data Editing</a:t>
            </a:r>
          </a:p>
          <a:p>
            <a:pPr marL="776288" lvl="1" indent="-319088" eaLnBrk="0" hangingPunct="0">
              <a:lnSpc>
                <a:spcPct val="80000"/>
              </a:lnSpc>
              <a:spcBef>
                <a:spcPts val="700"/>
              </a:spcBef>
              <a:buClr>
                <a:schemeClr val="accent2"/>
              </a:buClr>
              <a:buSzPct val="60000"/>
              <a:buFont typeface="Wingdings" pitchFamily="2" charset="2"/>
              <a:buChar char=""/>
              <a:defRPr/>
            </a:pPr>
            <a:r>
              <a:rPr kumimoji="0" lang="en-US" sz="2400" i="0" u="none" strike="noStrike" kern="1200" cap="none" spc="0" normalizeH="0" baseline="0" noProof="0" dirty="0" smtClean="0">
                <a:ln>
                  <a:noFill/>
                </a:ln>
                <a:solidFill>
                  <a:schemeClr val="tx1"/>
                </a:solidFill>
                <a:effectLst/>
                <a:uLnTx/>
                <a:uFillTx/>
                <a:latin typeface="Calibri" pitchFamily="34" charset="0"/>
              </a:rPr>
              <a:t>Data</a:t>
            </a:r>
            <a:r>
              <a:rPr kumimoji="0" lang="en-US" sz="2400" i="0" u="none" strike="noStrike" kern="1200" cap="none" spc="0" normalizeH="0" noProof="0" dirty="0" smtClean="0">
                <a:ln>
                  <a:noFill/>
                </a:ln>
                <a:solidFill>
                  <a:schemeClr val="tx1"/>
                </a:solidFill>
                <a:effectLst/>
                <a:uLnTx/>
                <a:uFillTx/>
                <a:latin typeface="Calibri" pitchFamily="34" charset="0"/>
              </a:rPr>
              <a:t> Description and Summarization</a:t>
            </a:r>
          </a:p>
          <a:p>
            <a:pPr marL="776288" lvl="1" indent="-319088" eaLnBrk="0" hangingPunct="0">
              <a:lnSpc>
                <a:spcPct val="80000"/>
              </a:lnSpc>
              <a:spcBef>
                <a:spcPts val="700"/>
              </a:spcBef>
              <a:buClr>
                <a:schemeClr val="accent2"/>
              </a:buClr>
              <a:buSzPct val="60000"/>
              <a:buFont typeface="Wingdings" pitchFamily="2" charset="2"/>
              <a:buChar char=""/>
              <a:defRPr/>
            </a:pPr>
            <a:r>
              <a:rPr lang="en-US" sz="2400" baseline="0" dirty="0" smtClean="0">
                <a:latin typeface="Calibri" pitchFamily="34" charset="0"/>
              </a:rPr>
              <a:t>Missing</a:t>
            </a:r>
            <a:r>
              <a:rPr lang="en-US" sz="2400" dirty="0" smtClean="0">
                <a:latin typeface="Calibri" pitchFamily="34" charset="0"/>
              </a:rPr>
              <a:t> Values</a:t>
            </a:r>
          </a:p>
          <a:p>
            <a:pPr marL="776288" lvl="1" indent="-319088" eaLnBrk="0" hangingPunct="0">
              <a:lnSpc>
                <a:spcPct val="80000"/>
              </a:lnSpc>
              <a:spcBef>
                <a:spcPts val="700"/>
              </a:spcBef>
              <a:buClr>
                <a:schemeClr val="accent2"/>
              </a:buClr>
              <a:buSzPct val="60000"/>
              <a:buFont typeface="Wingdings" pitchFamily="2" charset="2"/>
              <a:buChar char=""/>
              <a:defRPr/>
            </a:pPr>
            <a:r>
              <a:rPr kumimoji="0" lang="en-US" sz="2400" i="0" u="none" strike="noStrike" kern="1200" cap="none" spc="0" normalizeH="0" baseline="0" noProof="0" dirty="0" smtClean="0">
                <a:ln>
                  <a:noFill/>
                </a:ln>
                <a:solidFill>
                  <a:schemeClr val="tx1"/>
                </a:solidFill>
                <a:effectLst/>
                <a:uLnTx/>
                <a:uFillTx/>
                <a:latin typeface="Calibri" pitchFamily="34" charset="0"/>
              </a:rPr>
              <a:t>Testing</a:t>
            </a:r>
            <a:r>
              <a:rPr kumimoji="0" lang="en-US" sz="2400" i="0" u="none" strike="noStrike" kern="1200" cap="none" spc="0" normalizeH="0" noProof="0" dirty="0" smtClean="0">
                <a:ln>
                  <a:noFill/>
                </a:ln>
                <a:solidFill>
                  <a:schemeClr val="tx1"/>
                </a:solidFill>
                <a:effectLst/>
                <a:uLnTx/>
                <a:uFillTx/>
                <a:latin typeface="Calibri" pitchFamily="34" charset="0"/>
              </a:rPr>
              <a:t> and Estimation</a:t>
            </a:r>
          </a:p>
          <a:p>
            <a:pPr marL="776288" lvl="1" indent="-319088" eaLnBrk="0" hangingPunct="0">
              <a:lnSpc>
                <a:spcPct val="80000"/>
              </a:lnSpc>
              <a:spcBef>
                <a:spcPts val="700"/>
              </a:spcBef>
              <a:buClr>
                <a:schemeClr val="accent2"/>
              </a:buClr>
              <a:buSzPct val="60000"/>
              <a:buFont typeface="Wingdings" pitchFamily="2" charset="2"/>
              <a:buChar char=""/>
              <a:defRPr/>
            </a:pPr>
            <a:r>
              <a:rPr lang="en-US" sz="2400" baseline="0" dirty="0" smtClean="0">
                <a:latin typeface="Calibri" pitchFamily="34" charset="0"/>
              </a:rPr>
              <a:t>Multiple</a:t>
            </a:r>
            <a:r>
              <a:rPr lang="en-US" sz="2400" dirty="0" smtClean="0">
                <a:latin typeface="Calibri" pitchFamily="34" charset="0"/>
              </a:rPr>
              <a:t> Comparisons</a:t>
            </a:r>
          </a:p>
          <a:p>
            <a:pPr marL="319088" marR="0" lvl="0" indent="-319088" algn="l" defTabSz="914400" rtl="0" eaLnBrk="0" fontAlgn="base" latinLnBrk="0" hangingPunct="0">
              <a:lnSpc>
                <a:spcPct val="80000"/>
              </a:lnSpc>
              <a:spcBef>
                <a:spcPts val="700"/>
              </a:spcBef>
              <a:spcAft>
                <a:spcPct val="0"/>
              </a:spcAft>
              <a:buClr>
                <a:schemeClr val="accent2"/>
              </a:buClr>
              <a:buSzPct val="60000"/>
              <a:buFont typeface="Wingdings" pitchFamily="2" charset="2"/>
              <a:buChar char=""/>
              <a:tabLst/>
              <a:defRPr/>
            </a:pPr>
            <a:endParaRPr kumimoji="0" lang="en-US" sz="2400" i="0" u="none" strike="noStrike" kern="1200" cap="none" spc="0" normalizeH="0" baseline="0" noProof="0" dirty="0" smtClean="0">
              <a:ln>
                <a:noFill/>
              </a:ln>
              <a:solidFill>
                <a:schemeClr val="tx1"/>
              </a:solidFill>
              <a:effectLst/>
              <a:uLnTx/>
              <a:uFillTx/>
              <a:latin typeface="Calibri" pitchFamily="34" charset="0"/>
            </a:endParaRPr>
          </a:p>
          <a:p>
            <a:pPr marL="319088" marR="0" lvl="0" indent="-319088" algn="l" defTabSz="914400" rtl="0" eaLnBrk="0" fontAlgn="base" latinLnBrk="0" hangingPunct="0">
              <a:lnSpc>
                <a:spcPct val="80000"/>
              </a:lnSpc>
              <a:spcBef>
                <a:spcPts val="700"/>
              </a:spcBef>
              <a:spcAft>
                <a:spcPct val="0"/>
              </a:spcAft>
              <a:buClr>
                <a:schemeClr val="accent2"/>
              </a:buClr>
              <a:buSzPct val="60000"/>
              <a:buFont typeface="Wingdings" pitchFamily="2" charset="2"/>
              <a:buChar char=""/>
              <a:tabLst/>
              <a:defRPr/>
            </a:pPr>
            <a:endParaRPr kumimoji="0" lang="en-US" sz="2400" i="0" u="none" strike="noStrike" kern="1200" cap="none" spc="0" normalizeH="0" baseline="0" noProof="0" dirty="0" smtClean="0">
              <a:ln>
                <a:noFill/>
              </a:ln>
              <a:solidFill>
                <a:schemeClr val="tx1"/>
              </a:solidFill>
              <a:effectLst/>
              <a:uLnTx/>
              <a:uFillTx/>
              <a:latin typeface="Calibri" pitchFamily="34" charset="0"/>
            </a:endParaRPr>
          </a:p>
          <a:p>
            <a:pPr marL="319088" indent="-319088" eaLnBrk="0" hangingPunct="0">
              <a:lnSpc>
                <a:spcPct val="80000"/>
              </a:lnSpc>
              <a:spcBef>
                <a:spcPts val="700"/>
              </a:spcBef>
              <a:buClr>
                <a:schemeClr val="accent2"/>
              </a:buClr>
              <a:buSzPct val="60000"/>
              <a:buFont typeface="Wingdings" pitchFamily="2" charset="2"/>
              <a:buChar char=""/>
            </a:pPr>
            <a:endParaRPr kumimoji="0" lang="en-US" i="0" u="none" strike="noStrike" kern="1200" cap="none" spc="0" normalizeH="0" baseline="0" noProof="0" dirty="0" smtClean="0">
              <a:ln>
                <a:noFill/>
              </a:ln>
              <a:solidFill>
                <a:schemeClr val="tx1"/>
              </a:solidFill>
              <a:effectLst/>
              <a:uLnTx/>
              <a:uFillTx/>
              <a:latin typeface="Calibri" pitchFamily="34" charset="0"/>
            </a:endParaRPr>
          </a:p>
        </p:txBody>
      </p:sp>
    </p:spTree>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319088" indent="-319088">
              <a:lnSpc>
                <a:spcPct val="80000"/>
              </a:lnSpc>
              <a:spcBef>
                <a:spcPts val="700"/>
              </a:spcBef>
              <a:defRPr/>
            </a:pPr>
            <a:r>
              <a:rPr lang="en-US" dirty="0" smtClean="0"/>
              <a:t>Correcting for Misclassification</a:t>
            </a:r>
            <a:endParaRPr lang="en-US" dirty="0"/>
          </a:p>
        </p:txBody>
      </p:sp>
      <p:sp>
        <p:nvSpPr>
          <p:cNvPr id="4" name="Rectangle 3"/>
          <p:cNvSpPr txBox="1">
            <a:spLocks noChangeArrowheads="1"/>
          </p:cNvSpPr>
          <p:nvPr/>
        </p:nvSpPr>
        <p:spPr bwMode="auto">
          <a:xfrm>
            <a:off x="457200" y="1600200"/>
            <a:ext cx="8382000" cy="4953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19088" marR="0" lvl="0" indent="-319088" algn="l" defTabSz="914400" rtl="0" eaLnBrk="0" fontAlgn="base" latinLnBrk="0" hangingPunct="0">
              <a:lnSpc>
                <a:spcPct val="80000"/>
              </a:lnSpc>
              <a:spcBef>
                <a:spcPts val="700"/>
              </a:spcBef>
              <a:spcAft>
                <a:spcPct val="0"/>
              </a:spcAft>
              <a:buClr>
                <a:schemeClr val="accent2"/>
              </a:buClr>
              <a:buSzPct val="60000"/>
              <a:tabLst/>
              <a:defRPr/>
            </a:pPr>
            <a:endParaRPr kumimoji="0" lang="en-US" sz="2400" i="0" u="none" strike="noStrike" kern="1200" cap="none" spc="0" normalizeH="0" baseline="0" noProof="0" dirty="0" smtClean="0">
              <a:ln>
                <a:noFill/>
              </a:ln>
              <a:solidFill>
                <a:schemeClr val="tx1"/>
              </a:solidFill>
              <a:effectLst/>
              <a:uLnTx/>
              <a:uFillTx/>
              <a:latin typeface="Calibri" pitchFamily="34" charset="0"/>
            </a:endParaRPr>
          </a:p>
          <a:p>
            <a:pPr marL="319088" marR="0" lvl="0" indent="-319088" algn="l" defTabSz="914400" rtl="0" eaLnBrk="0" fontAlgn="base" latinLnBrk="0" hangingPunct="0">
              <a:lnSpc>
                <a:spcPct val="80000"/>
              </a:lnSpc>
              <a:spcBef>
                <a:spcPts val="700"/>
              </a:spcBef>
              <a:spcAft>
                <a:spcPct val="0"/>
              </a:spcAft>
              <a:buClr>
                <a:schemeClr val="accent2"/>
              </a:buClr>
              <a:buSzPct val="60000"/>
              <a:buFont typeface="Wingdings" pitchFamily="2" charset="2"/>
              <a:buChar char=""/>
              <a:tabLst/>
              <a:defRPr/>
            </a:pPr>
            <a:endParaRPr kumimoji="0" lang="en-US" sz="2400" i="0" u="none" strike="noStrike" kern="1200" cap="none" spc="0" normalizeH="0" baseline="0" noProof="0" dirty="0" smtClean="0">
              <a:ln>
                <a:noFill/>
              </a:ln>
              <a:solidFill>
                <a:schemeClr val="tx1"/>
              </a:solidFill>
              <a:effectLst/>
              <a:uLnTx/>
              <a:uFillTx/>
              <a:latin typeface="Calibri" pitchFamily="34" charset="0"/>
            </a:endParaRPr>
          </a:p>
          <a:p>
            <a:pPr marL="319088" indent="-319088" eaLnBrk="0" hangingPunct="0">
              <a:lnSpc>
                <a:spcPct val="80000"/>
              </a:lnSpc>
              <a:spcBef>
                <a:spcPts val="700"/>
              </a:spcBef>
              <a:buClr>
                <a:schemeClr val="accent2"/>
              </a:buClr>
              <a:buSzPct val="60000"/>
              <a:buFont typeface="Wingdings" pitchFamily="2" charset="2"/>
              <a:buChar char=""/>
            </a:pPr>
            <a:endParaRPr kumimoji="0" lang="en-US" i="0" u="none" strike="noStrike" kern="1200" cap="none" spc="0" normalizeH="0" baseline="0" noProof="0" dirty="0" smtClean="0">
              <a:ln>
                <a:noFill/>
              </a:ln>
              <a:solidFill>
                <a:schemeClr val="tx1"/>
              </a:solidFill>
              <a:effectLst/>
              <a:uLnTx/>
              <a:uFillTx/>
              <a:latin typeface="Calibri" pitchFamily="34" charset="0"/>
            </a:endParaRPr>
          </a:p>
        </p:txBody>
      </p:sp>
      <p:sp>
        <p:nvSpPr>
          <p:cNvPr id="5" name="TextBox 3"/>
          <p:cNvSpPr txBox="1">
            <a:spLocks noChangeArrowheads="1"/>
          </p:cNvSpPr>
          <p:nvPr/>
        </p:nvSpPr>
        <p:spPr bwMode="auto">
          <a:xfrm>
            <a:off x="914400" y="1032808"/>
            <a:ext cx="7543800" cy="1938992"/>
          </a:xfrm>
          <a:prstGeom prst="rect">
            <a:avLst/>
          </a:prstGeom>
          <a:noFill/>
          <a:ln w="9525">
            <a:noFill/>
            <a:miter lim="800000"/>
            <a:headEnd/>
            <a:tailEnd/>
          </a:ln>
        </p:spPr>
        <p:txBody>
          <a:bodyPr wrap="square">
            <a:prstTxWarp prst="textNoShape">
              <a:avLst/>
            </a:prstTxWarp>
            <a:spAutoFit/>
          </a:bodyPr>
          <a:lstStyle/>
          <a:p>
            <a:pPr marL="342900" indent="-342900">
              <a:buFont typeface="Arial"/>
              <a:buChar char="•"/>
            </a:pPr>
            <a:r>
              <a:rPr lang="en-US" sz="2400" dirty="0"/>
              <a:t>If you know the sensitivity and specificity for a </a:t>
            </a:r>
            <a:r>
              <a:rPr lang="en-US" sz="2400" dirty="0" smtClean="0"/>
              <a:t>classifier…</a:t>
            </a:r>
          </a:p>
          <a:p>
            <a:pPr marL="342900" indent="-342900">
              <a:buFont typeface="Arial"/>
              <a:buChar char="•"/>
            </a:pPr>
            <a:r>
              <a:rPr lang="en-US" sz="2400" dirty="0"/>
              <a:t>Y</a:t>
            </a:r>
            <a:r>
              <a:rPr lang="en-US" sz="2400" dirty="0" smtClean="0"/>
              <a:t>ou </a:t>
            </a:r>
            <a:r>
              <a:rPr lang="en-US" sz="2400" dirty="0"/>
              <a:t>can </a:t>
            </a:r>
            <a:r>
              <a:rPr lang="en-US" sz="2400" dirty="0" smtClean="0"/>
              <a:t>work </a:t>
            </a:r>
            <a:r>
              <a:rPr lang="en-US" sz="2400" dirty="0"/>
              <a:t>from their definitions to calculate </a:t>
            </a:r>
            <a:r>
              <a:rPr lang="en-US" sz="2400" dirty="0" smtClean="0"/>
              <a:t>the expected true number of exposed and </a:t>
            </a:r>
            <a:r>
              <a:rPr lang="en-US" sz="2400" dirty="0" smtClean="0"/>
              <a:t>unexposed given the observed numbers.</a:t>
            </a:r>
          </a:p>
        </p:txBody>
      </p:sp>
      <p:graphicFrame>
        <p:nvGraphicFramePr>
          <p:cNvPr id="7" name="Table 6"/>
          <p:cNvGraphicFramePr>
            <a:graphicFrameLocks noGrp="1"/>
          </p:cNvGraphicFramePr>
          <p:nvPr>
            <p:extLst>
              <p:ext uri="{D42A27DB-BD31-4B8C-83A1-F6EECF244321}">
                <p14:modId xmlns:p14="http://schemas.microsoft.com/office/powerpoint/2010/main" val="3727588466"/>
              </p:ext>
            </p:extLst>
          </p:nvPr>
        </p:nvGraphicFramePr>
        <p:xfrm>
          <a:off x="2057400" y="3225800"/>
          <a:ext cx="4648200" cy="2946400"/>
        </p:xfrm>
        <a:graphic>
          <a:graphicData uri="http://schemas.openxmlformats.org/drawingml/2006/table">
            <a:tbl>
              <a:tblPr/>
              <a:tblGrid>
                <a:gridCol w="1346200"/>
                <a:gridCol w="1206500"/>
                <a:gridCol w="1028700"/>
                <a:gridCol w="1066800"/>
              </a:tblGrid>
              <a:tr h="736600">
                <a:tc>
                  <a:txBody>
                    <a:bodyPr/>
                    <a:lstStyle/>
                    <a:p>
                      <a:pPr algn="ctr" fontAlgn="ctr"/>
                      <a:r>
                        <a:rPr lang="en-US" sz="1400" b="0" i="0" u="none" strike="noStrike">
                          <a:latin typeface="Verdana"/>
                        </a:rPr>
                        <a:t>transition matrix</a:t>
                      </a:r>
                    </a:p>
                  </a:txBody>
                  <a:tcPr marL="12700" marR="12700" marT="12700" marB="0" anchor="ctr">
                    <a:lnL>
                      <a:noFill/>
                    </a:lnL>
                    <a:lnR>
                      <a:noFill/>
                    </a:lnR>
                    <a:lnT>
                      <a:noFill/>
                    </a:lnT>
                    <a:lnB>
                      <a:noFill/>
                    </a:lnB>
                  </a:tcPr>
                </a:tc>
                <a:tc>
                  <a:txBody>
                    <a:bodyPr/>
                    <a:lstStyle/>
                    <a:p>
                      <a:pPr algn="ctr" fontAlgn="ctr"/>
                      <a:endParaRPr lang="en-US" sz="1400" b="0" i="0" u="none" strike="noStrike" dirty="0">
                        <a:latin typeface="Verdana"/>
                      </a:endParaRPr>
                    </a:p>
                  </a:txBody>
                  <a:tcPr marL="12700" marR="12700" marT="12700" marB="0" anchor="ctr">
                    <a:lnL>
                      <a:noFill/>
                    </a:lnL>
                    <a:lnR>
                      <a:noFill/>
                    </a:lnR>
                    <a:lnT>
                      <a:noFill/>
                    </a:lnT>
                    <a:lnB>
                      <a:noFill/>
                    </a:lnB>
                  </a:tcPr>
                </a:tc>
                <a:tc>
                  <a:txBody>
                    <a:bodyPr/>
                    <a:lstStyle/>
                    <a:p>
                      <a:pPr algn="ctr" fontAlgn="ctr"/>
                      <a:r>
                        <a:rPr lang="en-US" sz="1400" b="0" i="0" u="none" strike="noStrike">
                          <a:latin typeface="Verdana"/>
                        </a:rPr>
                        <a:t>to</a:t>
                      </a:r>
                    </a:p>
                  </a:txBody>
                  <a:tcPr marL="12700" marR="12700" marT="12700" marB="0" anchor="ctr">
                    <a:lnL>
                      <a:noFill/>
                    </a:lnL>
                    <a:lnR>
                      <a:noFill/>
                    </a:lnR>
                    <a:lnT>
                      <a:noFill/>
                    </a:lnT>
                    <a:lnB>
                      <a:noFill/>
                    </a:lnB>
                  </a:tcPr>
                </a:tc>
                <a:tc>
                  <a:txBody>
                    <a:bodyPr/>
                    <a:lstStyle/>
                    <a:p>
                      <a:pPr algn="ctr" fontAlgn="ctr"/>
                      <a:endParaRPr lang="en-US" sz="1400" b="0" i="0" u="none" strike="noStrike">
                        <a:latin typeface="Verdana"/>
                      </a:endParaRPr>
                    </a:p>
                  </a:txBody>
                  <a:tcPr marL="12700" marR="12700" marT="12700" marB="0" anchor="ctr">
                    <a:lnL>
                      <a:noFill/>
                    </a:lnL>
                    <a:lnR>
                      <a:noFill/>
                    </a:lnR>
                    <a:lnT>
                      <a:noFill/>
                    </a:lnT>
                    <a:lnB>
                      <a:noFill/>
                    </a:lnB>
                  </a:tcPr>
                </a:tc>
              </a:tr>
              <a:tr h="736600">
                <a:tc>
                  <a:txBody>
                    <a:bodyPr/>
                    <a:lstStyle/>
                    <a:p>
                      <a:pPr algn="ctr" fontAlgn="ctr"/>
                      <a:endParaRPr lang="en-US" sz="1400" b="0" i="0" u="none" strike="noStrike">
                        <a:latin typeface="Verdana"/>
                      </a:endParaRPr>
                    </a:p>
                  </a:txBody>
                  <a:tcPr marL="12700" marR="12700" marT="12700" marB="0" anchor="ctr">
                    <a:lnL>
                      <a:noFill/>
                    </a:lnL>
                    <a:lnR>
                      <a:noFill/>
                    </a:lnR>
                    <a:lnT>
                      <a:noFill/>
                    </a:lnT>
                    <a:lnB>
                      <a:noFill/>
                    </a:lnB>
                  </a:tcPr>
                </a:tc>
                <a:tc>
                  <a:txBody>
                    <a:bodyPr/>
                    <a:lstStyle/>
                    <a:p>
                      <a:pPr algn="ctr" fontAlgn="ctr"/>
                      <a:r>
                        <a:rPr lang="en-US" sz="1400" b="0" i="0" u="none" strike="noStrike" dirty="0">
                          <a:latin typeface="Verdana"/>
                        </a:rPr>
                        <a:t> </a:t>
                      </a:r>
                    </a:p>
                  </a:txBody>
                  <a:tcPr marL="12700" marR="12700" marT="12700" marB="0" anchor="ctr">
                    <a:lnL>
                      <a:noFill/>
                    </a:lnL>
                    <a:lnR>
                      <a:noFill/>
                    </a:lnR>
                    <a:lnT>
                      <a:noFill/>
                    </a:lnT>
                    <a:lnB>
                      <a:noFill/>
                    </a:lnB>
                  </a:tcPr>
                </a:tc>
                <a:tc>
                  <a:txBody>
                    <a:bodyPr/>
                    <a:lstStyle/>
                    <a:p>
                      <a:pPr algn="ctr" fontAlgn="ctr"/>
                      <a:r>
                        <a:rPr lang="en-US" sz="1400" b="0" i="0" u="none" strike="noStrike">
                          <a:latin typeface="Verdana"/>
                        </a:rPr>
                        <a:t>e=1</a:t>
                      </a:r>
                    </a:p>
                  </a:txBody>
                  <a:tcPr marL="12700" marR="12700" marT="12700"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a:latin typeface="Verdana"/>
                        </a:rPr>
                        <a:t>e=0</a:t>
                      </a:r>
                    </a:p>
                  </a:txBody>
                  <a:tcPr marL="12700" marR="12700" marT="12700" marB="0" anchor="ctr">
                    <a:lnL>
                      <a:noFill/>
                    </a:lnL>
                    <a:lnR>
                      <a:noFill/>
                    </a:lnR>
                    <a:lnT>
                      <a:noFill/>
                    </a:lnT>
                    <a:lnB w="6350" cap="flat" cmpd="sng" algn="ctr">
                      <a:solidFill>
                        <a:srgbClr val="000000"/>
                      </a:solidFill>
                      <a:prstDash val="solid"/>
                      <a:round/>
                      <a:headEnd type="none" w="med" len="med"/>
                      <a:tailEnd type="none" w="med" len="med"/>
                    </a:lnB>
                  </a:tcPr>
                </a:tc>
              </a:tr>
              <a:tr h="736600">
                <a:tc>
                  <a:txBody>
                    <a:bodyPr/>
                    <a:lstStyle/>
                    <a:p>
                      <a:pPr algn="ctr" fontAlgn="ctr"/>
                      <a:r>
                        <a:rPr lang="en-US" sz="1400" b="0" i="0" u="none" strike="noStrike">
                          <a:latin typeface="Verdana"/>
                        </a:rPr>
                        <a:t>from</a:t>
                      </a:r>
                    </a:p>
                  </a:txBody>
                  <a:tcPr marL="12700" marR="12700" marT="12700" marB="0" anchor="ctr">
                    <a:lnL>
                      <a:noFill/>
                    </a:lnL>
                    <a:lnR>
                      <a:noFill/>
                    </a:lnR>
                    <a:lnT>
                      <a:noFill/>
                    </a:lnT>
                    <a:lnB>
                      <a:noFill/>
                    </a:lnB>
                  </a:tcPr>
                </a:tc>
                <a:tc>
                  <a:txBody>
                    <a:bodyPr/>
                    <a:lstStyle/>
                    <a:p>
                      <a:pPr algn="ctr" fontAlgn="ctr"/>
                      <a:r>
                        <a:rPr lang="en-US" sz="1400" b="0" i="0" u="none" strike="noStrike">
                          <a:latin typeface="Verdana"/>
                        </a:rPr>
                        <a:t>E=1</a:t>
                      </a:r>
                    </a:p>
                  </a:txBody>
                  <a:tcPr marL="12700" marR="12700" marT="1270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1400" b="0" i="0" u="none" strike="noStrike">
                          <a:latin typeface="Verdana"/>
                        </a:rPr>
                        <a:t>sensitivity</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a:latin typeface="Verdana"/>
                        </a:rPr>
                        <a:t>1-sensitivity</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736600">
                <a:tc>
                  <a:txBody>
                    <a:bodyPr/>
                    <a:lstStyle/>
                    <a:p>
                      <a:pPr algn="ctr" fontAlgn="ctr"/>
                      <a:endParaRPr lang="en-US" sz="1400" b="0" i="0" u="none" strike="noStrike">
                        <a:latin typeface="Verdana"/>
                      </a:endParaRPr>
                    </a:p>
                  </a:txBody>
                  <a:tcPr marL="12700" marR="12700" marT="12700" marB="0" anchor="ctr">
                    <a:lnL>
                      <a:noFill/>
                    </a:lnL>
                    <a:lnR>
                      <a:noFill/>
                    </a:lnR>
                    <a:lnT>
                      <a:noFill/>
                    </a:lnT>
                    <a:lnB>
                      <a:noFill/>
                    </a:lnB>
                  </a:tcPr>
                </a:tc>
                <a:tc>
                  <a:txBody>
                    <a:bodyPr/>
                    <a:lstStyle/>
                    <a:p>
                      <a:pPr algn="ctr" fontAlgn="ctr"/>
                      <a:r>
                        <a:rPr lang="en-US" sz="1400" b="0" i="0" u="none" strike="noStrike">
                          <a:latin typeface="Verdana"/>
                        </a:rPr>
                        <a:t>E=0</a:t>
                      </a:r>
                    </a:p>
                  </a:txBody>
                  <a:tcPr marL="12700" marR="12700" marT="1270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1400" b="0" i="0" u="none" strike="noStrike">
                          <a:latin typeface="Verdana"/>
                        </a:rPr>
                        <a:t>1-specificity</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dirty="0">
                          <a:latin typeface="Verdana"/>
                        </a:rPr>
                        <a:t>specificity</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319088" lvl="0" indent="-319088">
              <a:lnSpc>
                <a:spcPct val="80000"/>
              </a:lnSpc>
              <a:spcBef>
                <a:spcPts val="700"/>
              </a:spcBef>
              <a:defRPr/>
            </a:pPr>
            <a:r>
              <a:rPr lang="en-US" dirty="0" smtClean="0"/>
              <a:t>Validity in Epidemiologic Studies</a:t>
            </a:r>
          </a:p>
        </p:txBody>
      </p:sp>
      <p:pic>
        <p:nvPicPr>
          <p:cNvPr id="6" name="Picture 3" descr="Picture 1.png"/>
          <p:cNvPicPr>
            <a:picLocks noChangeAspect="1"/>
          </p:cNvPicPr>
          <p:nvPr/>
        </p:nvPicPr>
        <p:blipFill>
          <a:blip r:embed="rId2"/>
          <a:srcRect/>
          <a:stretch>
            <a:fillRect/>
          </a:stretch>
        </p:blipFill>
        <p:spPr bwMode="auto">
          <a:xfrm>
            <a:off x="76200" y="1255712"/>
            <a:ext cx="9129202" cy="5449888"/>
          </a:xfrm>
          <a:prstGeom prst="rect">
            <a:avLst/>
          </a:prstGeom>
          <a:noFill/>
          <a:ln w="9525">
            <a:noFill/>
            <a:miter lim="800000"/>
            <a:headEnd/>
            <a:tailEnd/>
          </a:ln>
        </p:spPr>
      </p:pic>
    </p:spTree>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319088" lvl="0" indent="-319088">
              <a:lnSpc>
                <a:spcPct val="80000"/>
              </a:lnSpc>
              <a:spcBef>
                <a:spcPts val="700"/>
              </a:spcBef>
              <a:defRPr/>
            </a:pPr>
            <a:r>
              <a:rPr lang="en-US" dirty="0"/>
              <a:t>Differential </a:t>
            </a:r>
            <a:r>
              <a:rPr lang="en-US" dirty="0" smtClean="0"/>
              <a:t>Misclassification</a:t>
            </a:r>
            <a:endParaRPr lang="en-US" dirty="0"/>
          </a:p>
        </p:txBody>
      </p:sp>
      <p:sp>
        <p:nvSpPr>
          <p:cNvPr id="4" name="Rectangle 3"/>
          <p:cNvSpPr txBox="1">
            <a:spLocks noChangeArrowheads="1"/>
          </p:cNvSpPr>
          <p:nvPr/>
        </p:nvSpPr>
        <p:spPr bwMode="auto">
          <a:xfrm>
            <a:off x="381000" y="1295400"/>
            <a:ext cx="8382000" cy="4953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19088" indent="-319088" eaLnBrk="0" hangingPunct="0">
              <a:lnSpc>
                <a:spcPct val="80000"/>
              </a:lnSpc>
              <a:spcBef>
                <a:spcPts val="700"/>
              </a:spcBef>
              <a:buClr>
                <a:schemeClr val="accent2"/>
              </a:buClr>
              <a:buSzPct val="60000"/>
              <a:buFont typeface="Wingdings" pitchFamily="2" charset="2"/>
              <a:buChar char=""/>
              <a:defRPr/>
            </a:pPr>
            <a:r>
              <a:rPr lang="en-US" sz="2400" dirty="0" smtClean="0">
                <a:latin typeface="Calibri" pitchFamily="34" charset="0"/>
              </a:rPr>
              <a:t>Probabilities </a:t>
            </a:r>
            <a:r>
              <a:rPr lang="en-US" sz="2400" dirty="0">
                <a:latin typeface="Calibri" pitchFamily="34" charset="0"/>
              </a:rPr>
              <a:t>of misclassification (the sensitivities and specificities) for exposure are different for cases and controls.</a:t>
            </a:r>
          </a:p>
          <a:p>
            <a:pPr eaLnBrk="0" hangingPunct="0">
              <a:lnSpc>
                <a:spcPct val="80000"/>
              </a:lnSpc>
              <a:spcBef>
                <a:spcPts val="700"/>
              </a:spcBef>
              <a:buClr>
                <a:schemeClr val="accent2"/>
              </a:buClr>
              <a:buSzPct val="60000"/>
              <a:defRPr/>
            </a:pPr>
            <a:endParaRPr lang="en-US" sz="2400" dirty="0" smtClean="0">
              <a:latin typeface="Calibri" pitchFamily="34" charset="0"/>
            </a:endParaRPr>
          </a:p>
          <a:p>
            <a:pPr marL="319088" indent="-319088" eaLnBrk="0" hangingPunct="0">
              <a:lnSpc>
                <a:spcPct val="80000"/>
              </a:lnSpc>
              <a:spcBef>
                <a:spcPts val="700"/>
              </a:spcBef>
              <a:buClr>
                <a:schemeClr val="accent2"/>
              </a:buClr>
              <a:buSzPct val="60000"/>
              <a:buFont typeface="Wingdings" pitchFamily="2" charset="2"/>
              <a:buChar char=""/>
              <a:defRPr/>
            </a:pPr>
            <a:r>
              <a:rPr lang="en-US" sz="2400" dirty="0" smtClean="0">
                <a:latin typeface="Calibri" pitchFamily="34" charset="0"/>
              </a:rPr>
              <a:t>P</a:t>
            </a:r>
            <a:r>
              <a:rPr kumimoji="0" lang="en-US" sz="2400" i="0" u="none" strike="noStrike" kern="1200" cap="none" spc="0" normalizeH="0" baseline="0" noProof="0" dirty="0" err="1" smtClean="0">
                <a:ln>
                  <a:noFill/>
                </a:ln>
                <a:solidFill>
                  <a:schemeClr val="tx1"/>
                </a:solidFill>
                <a:effectLst/>
                <a:uLnTx/>
                <a:uFillTx/>
                <a:latin typeface="Calibri" pitchFamily="34" charset="0"/>
              </a:rPr>
              <a:t>robabilities</a:t>
            </a:r>
            <a:r>
              <a:rPr kumimoji="0" lang="en-US" sz="2400" i="0" u="none" strike="noStrike" kern="1200" cap="none" spc="0" normalizeH="0" baseline="0" noProof="0" dirty="0" smtClean="0">
                <a:ln>
                  <a:noFill/>
                </a:ln>
                <a:solidFill>
                  <a:schemeClr val="tx1"/>
                </a:solidFill>
                <a:effectLst/>
                <a:uLnTx/>
                <a:uFillTx/>
                <a:latin typeface="Calibri" pitchFamily="34" charset="0"/>
              </a:rPr>
              <a:t> of misclassification for </a:t>
            </a:r>
            <a:r>
              <a:rPr kumimoji="0" lang="en-US" sz="2400" i="0" u="none" strike="noStrike" kern="1200" cap="none" spc="0" normalizeH="0" baseline="0" noProof="0" dirty="0" smtClean="0">
                <a:ln>
                  <a:noFill/>
                </a:ln>
                <a:solidFill>
                  <a:schemeClr val="tx1"/>
                </a:solidFill>
                <a:effectLst/>
                <a:uLnTx/>
                <a:uFillTx/>
                <a:latin typeface="Calibri" pitchFamily="34" charset="0"/>
              </a:rPr>
              <a:t>disease status are different for the </a:t>
            </a:r>
            <a:r>
              <a:rPr lang="en-US" sz="2400" dirty="0" smtClean="0">
                <a:latin typeface="Calibri" pitchFamily="34" charset="0"/>
              </a:rPr>
              <a:t>exposed and </a:t>
            </a:r>
            <a:r>
              <a:rPr lang="en-US" sz="2400" dirty="0" smtClean="0">
                <a:latin typeface="Calibri" pitchFamily="34" charset="0"/>
              </a:rPr>
              <a:t>unexposed.</a:t>
            </a:r>
            <a:endParaRPr lang="en-US" sz="2400" dirty="0" smtClean="0">
              <a:latin typeface="Calibri" pitchFamily="34" charset="0"/>
            </a:endParaRPr>
          </a:p>
          <a:p>
            <a:pPr marL="319088" indent="-319088" eaLnBrk="0" hangingPunct="0">
              <a:lnSpc>
                <a:spcPct val="80000"/>
              </a:lnSpc>
              <a:spcBef>
                <a:spcPts val="700"/>
              </a:spcBef>
              <a:buClr>
                <a:schemeClr val="accent2"/>
              </a:buClr>
              <a:buSzPct val="60000"/>
              <a:buFont typeface="Wingdings" pitchFamily="2" charset="2"/>
              <a:buChar char=""/>
              <a:defRPr/>
            </a:pPr>
            <a:endParaRPr lang="en-US" sz="2400" dirty="0" smtClean="0">
              <a:latin typeface="Calibri" pitchFamily="34" charset="0"/>
            </a:endParaRPr>
          </a:p>
          <a:p>
            <a:pPr eaLnBrk="0" hangingPunct="0">
              <a:lnSpc>
                <a:spcPct val="80000"/>
              </a:lnSpc>
              <a:spcBef>
                <a:spcPts val="700"/>
              </a:spcBef>
              <a:buClr>
                <a:schemeClr val="accent2"/>
              </a:buClr>
              <a:buSzPct val="60000"/>
              <a:defRPr/>
            </a:pPr>
            <a:r>
              <a:rPr lang="en-US" sz="2400" dirty="0" smtClean="0">
                <a:latin typeface="Calibri" pitchFamily="34" charset="0"/>
              </a:rPr>
              <a:t>If </a:t>
            </a:r>
          </a:p>
          <a:p>
            <a:pPr marL="914400" lvl="1" indent="-457200" eaLnBrk="0" hangingPunct="0">
              <a:lnSpc>
                <a:spcPct val="80000"/>
              </a:lnSpc>
              <a:spcBef>
                <a:spcPts val="700"/>
              </a:spcBef>
              <a:buClr>
                <a:schemeClr val="accent2"/>
              </a:buClr>
              <a:buSzPct val="60000"/>
              <a:buFont typeface="+mj-lt"/>
              <a:buAutoNum type="arabicPeriod"/>
              <a:defRPr/>
            </a:pPr>
            <a:r>
              <a:rPr lang="en-US" sz="2400" dirty="0" smtClean="0">
                <a:latin typeface="Calibri" pitchFamily="34" charset="0"/>
              </a:rPr>
              <a:t>the </a:t>
            </a:r>
            <a:r>
              <a:rPr lang="en-US" sz="2400" dirty="0" smtClean="0">
                <a:latin typeface="Calibri" pitchFamily="34" charset="0"/>
              </a:rPr>
              <a:t>probabilities of misclassification of exposure do not depend of disease status; and </a:t>
            </a:r>
            <a:endParaRPr lang="en-US" sz="2400" dirty="0" smtClean="0">
              <a:latin typeface="Calibri" pitchFamily="34" charset="0"/>
            </a:endParaRPr>
          </a:p>
          <a:p>
            <a:pPr marL="914400" lvl="1" indent="-457200" eaLnBrk="0" hangingPunct="0">
              <a:lnSpc>
                <a:spcPct val="80000"/>
              </a:lnSpc>
              <a:spcBef>
                <a:spcPts val="700"/>
              </a:spcBef>
              <a:buClr>
                <a:schemeClr val="accent2"/>
              </a:buClr>
              <a:buSzPct val="60000"/>
              <a:buFont typeface="+mj-lt"/>
              <a:buAutoNum type="arabicPeriod"/>
              <a:defRPr/>
            </a:pPr>
            <a:r>
              <a:rPr lang="en-US" sz="2400" dirty="0" smtClean="0">
                <a:latin typeface="Calibri" pitchFamily="34" charset="0"/>
              </a:rPr>
              <a:t>the </a:t>
            </a:r>
            <a:r>
              <a:rPr lang="en-US" sz="2400" dirty="0" smtClean="0">
                <a:latin typeface="Calibri" pitchFamily="34" charset="0"/>
              </a:rPr>
              <a:t>probabilities of misclassification of disease status do not depend on exposure </a:t>
            </a:r>
            <a:r>
              <a:rPr lang="en-US" sz="2400" dirty="0" smtClean="0">
                <a:latin typeface="Calibri" pitchFamily="34" charset="0"/>
              </a:rPr>
              <a:t>status </a:t>
            </a:r>
          </a:p>
          <a:p>
            <a:pPr eaLnBrk="0" hangingPunct="0">
              <a:lnSpc>
                <a:spcPct val="80000"/>
              </a:lnSpc>
              <a:spcBef>
                <a:spcPts val="700"/>
              </a:spcBef>
              <a:buClr>
                <a:schemeClr val="accent2"/>
              </a:buClr>
              <a:buSzPct val="60000"/>
              <a:defRPr/>
            </a:pPr>
            <a:r>
              <a:rPr lang="en-US" sz="2400" dirty="0" smtClean="0">
                <a:latin typeface="Calibri" pitchFamily="34" charset="0"/>
              </a:rPr>
              <a:t>then </a:t>
            </a:r>
            <a:r>
              <a:rPr lang="en-US" sz="2400" dirty="0" smtClean="0">
                <a:latin typeface="Calibri" pitchFamily="34" charset="0"/>
              </a:rPr>
              <a:t>there is non-differential </a:t>
            </a:r>
            <a:r>
              <a:rPr lang="en-US" sz="2400" dirty="0" smtClean="0">
                <a:latin typeface="Calibri" pitchFamily="34" charset="0"/>
              </a:rPr>
              <a:t>misclassification.</a:t>
            </a:r>
            <a:endParaRPr lang="en-US" sz="2400" dirty="0" smtClean="0">
              <a:latin typeface="Calibri" pitchFamily="34" charset="0"/>
            </a:endParaRPr>
          </a:p>
          <a:p>
            <a:pPr marL="1233488" lvl="2" indent="-319088" eaLnBrk="0" hangingPunct="0">
              <a:lnSpc>
                <a:spcPct val="80000"/>
              </a:lnSpc>
              <a:spcBef>
                <a:spcPts val="700"/>
              </a:spcBef>
              <a:buClr>
                <a:schemeClr val="accent2"/>
              </a:buClr>
              <a:buSzPct val="60000"/>
              <a:defRPr/>
            </a:pPr>
            <a:endParaRPr kumimoji="0" lang="en-US" sz="2400" i="0" u="none" strike="noStrike" kern="1200" cap="none" spc="0" normalizeH="0" baseline="0" noProof="0" dirty="0" smtClean="0">
              <a:ln>
                <a:noFill/>
              </a:ln>
              <a:solidFill>
                <a:schemeClr val="tx1"/>
              </a:solidFill>
              <a:effectLst/>
              <a:uLnTx/>
              <a:uFillTx/>
              <a:latin typeface="Calibri" pitchFamily="34" charset="0"/>
            </a:endParaRPr>
          </a:p>
          <a:p>
            <a:pPr marL="319088" marR="0" lvl="0" indent="-319088" algn="l" defTabSz="914400" rtl="0" eaLnBrk="0" fontAlgn="base" latinLnBrk="0" hangingPunct="0">
              <a:lnSpc>
                <a:spcPct val="80000"/>
              </a:lnSpc>
              <a:spcBef>
                <a:spcPts val="700"/>
              </a:spcBef>
              <a:spcAft>
                <a:spcPct val="0"/>
              </a:spcAft>
              <a:buClr>
                <a:schemeClr val="accent2"/>
              </a:buClr>
              <a:buSzPct val="60000"/>
              <a:buFont typeface="Wingdings" pitchFamily="2" charset="2"/>
              <a:buChar char=""/>
              <a:tabLst/>
              <a:defRPr/>
            </a:pPr>
            <a:endParaRPr kumimoji="0" lang="en-US" sz="2400" i="0" u="none" strike="noStrike" kern="1200" cap="none" spc="0" normalizeH="0" baseline="0" noProof="0" dirty="0" smtClean="0">
              <a:ln>
                <a:noFill/>
              </a:ln>
              <a:solidFill>
                <a:schemeClr val="tx1"/>
              </a:solidFill>
              <a:effectLst/>
              <a:uLnTx/>
              <a:uFillTx/>
              <a:latin typeface="Calibri" pitchFamily="34" charset="0"/>
            </a:endParaRPr>
          </a:p>
          <a:p>
            <a:pPr marL="319088" indent="-319088" eaLnBrk="0" hangingPunct="0">
              <a:lnSpc>
                <a:spcPct val="80000"/>
              </a:lnSpc>
              <a:spcBef>
                <a:spcPts val="700"/>
              </a:spcBef>
              <a:buClr>
                <a:schemeClr val="accent2"/>
              </a:buClr>
              <a:buSzPct val="60000"/>
              <a:buFont typeface="Wingdings" pitchFamily="2" charset="2"/>
              <a:buChar char=""/>
            </a:pPr>
            <a:endParaRPr kumimoji="0" lang="en-US" i="0" u="none" strike="noStrike" kern="1200" cap="none" spc="0" normalizeH="0" baseline="0" noProof="0" dirty="0" smtClean="0">
              <a:ln>
                <a:noFill/>
              </a:ln>
              <a:solidFill>
                <a:schemeClr val="tx1"/>
              </a:solidFill>
              <a:effectLst/>
              <a:uLnTx/>
              <a:uFillTx/>
              <a:latin typeface="Calibri" pitchFamily="34" charset="0"/>
            </a:endParaRPr>
          </a:p>
        </p:txBody>
      </p:sp>
    </p:spTree>
    <p:extLst>
      <p:ext uri="{BB962C8B-B14F-4D97-AF65-F5344CB8AC3E}">
        <p14:creationId xmlns:p14="http://schemas.microsoft.com/office/powerpoint/2010/main" val="1179988556"/>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319088" lvl="0" indent="-319088">
              <a:lnSpc>
                <a:spcPct val="80000"/>
              </a:lnSpc>
              <a:spcBef>
                <a:spcPts val="700"/>
              </a:spcBef>
              <a:defRPr/>
            </a:pPr>
            <a:r>
              <a:rPr lang="en-US" dirty="0" smtClean="0"/>
              <a:t>Non-differential </a:t>
            </a:r>
            <a:r>
              <a:rPr lang="en-US" dirty="0"/>
              <a:t>M</a:t>
            </a:r>
            <a:r>
              <a:rPr lang="en-US" dirty="0" smtClean="0"/>
              <a:t>isclassification</a:t>
            </a:r>
            <a:endParaRPr lang="en-US" dirty="0" smtClean="0"/>
          </a:p>
        </p:txBody>
      </p:sp>
      <p:sp>
        <p:nvSpPr>
          <p:cNvPr id="4" name="Rectangle 3"/>
          <p:cNvSpPr txBox="1">
            <a:spLocks noChangeArrowheads="1"/>
          </p:cNvSpPr>
          <p:nvPr/>
        </p:nvSpPr>
        <p:spPr bwMode="auto">
          <a:xfrm>
            <a:off x="457200" y="1295400"/>
            <a:ext cx="8382000" cy="4953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19088" indent="-319088" eaLnBrk="0" hangingPunct="0">
              <a:lnSpc>
                <a:spcPct val="80000"/>
              </a:lnSpc>
              <a:spcBef>
                <a:spcPts val="700"/>
              </a:spcBef>
              <a:buClr>
                <a:schemeClr val="accent2"/>
              </a:buClr>
              <a:buSzPct val="60000"/>
              <a:buFont typeface="Wingdings" pitchFamily="2" charset="2"/>
              <a:buChar char=""/>
              <a:defRPr/>
            </a:pPr>
            <a:r>
              <a:rPr lang="en-US" sz="2400" dirty="0" smtClean="0">
                <a:latin typeface="Calibri" pitchFamily="34" charset="0"/>
              </a:rPr>
              <a:t>Always b</a:t>
            </a:r>
            <a:r>
              <a:rPr lang="en-US" sz="2400" dirty="0" smtClean="0">
                <a:latin typeface="Calibri" pitchFamily="34" charset="0"/>
              </a:rPr>
              <a:t>ias </a:t>
            </a:r>
            <a:r>
              <a:rPr lang="en-US" sz="2400" dirty="0" smtClean="0">
                <a:latin typeface="Calibri" pitchFamily="34" charset="0"/>
              </a:rPr>
              <a:t>results toward the </a:t>
            </a:r>
            <a:r>
              <a:rPr lang="en-US" sz="2400" dirty="0" smtClean="0">
                <a:latin typeface="Calibri" pitchFamily="34" charset="0"/>
              </a:rPr>
              <a:t>null?</a:t>
            </a:r>
            <a:endParaRPr lang="en-US" sz="2400" dirty="0" smtClean="0">
              <a:latin typeface="Calibri" pitchFamily="34" charset="0"/>
            </a:endParaRPr>
          </a:p>
          <a:p>
            <a:pPr marL="319088" indent="-319088" eaLnBrk="0" hangingPunct="0">
              <a:lnSpc>
                <a:spcPct val="80000"/>
              </a:lnSpc>
              <a:spcBef>
                <a:spcPts val="700"/>
              </a:spcBef>
              <a:buClr>
                <a:schemeClr val="accent2"/>
              </a:buClr>
              <a:buSzPct val="60000"/>
              <a:buFont typeface="Wingdings" pitchFamily="2" charset="2"/>
              <a:buChar char=""/>
              <a:defRPr/>
            </a:pPr>
            <a:endParaRPr lang="en-US" sz="2400" dirty="0" smtClean="0">
              <a:latin typeface="Calibri" pitchFamily="34" charset="0"/>
            </a:endParaRPr>
          </a:p>
          <a:p>
            <a:pPr marL="319088" indent="-319088" eaLnBrk="0" hangingPunct="0">
              <a:lnSpc>
                <a:spcPct val="80000"/>
              </a:lnSpc>
              <a:spcBef>
                <a:spcPts val="700"/>
              </a:spcBef>
              <a:buClr>
                <a:schemeClr val="accent2"/>
              </a:buClr>
              <a:buSzPct val="60000"/>
            </a:pPr>
            <a:endParaRPr kumimoji="0" lang="en-US" i="0" u="none" strike="noStrike" kern="1200" cap="none" spc="0" normalizeH="0" baseline="0" noProof="0" dirty="0" smtClean="0">
              <a:ln>
                <a:noFill/>
              </a:ln>
              <a:solidFill>
                <a:schemeClr val="tx1"/>
              </a:solidFill>
              <a:effectLst/>
              <a:uLnTx/>
              <a:uFillTx/>
              <a:latin typeface="Calibri" pitchFamily="34" charset="0"/>
            </a:endParaRPr>
          </a:p>
        </p:txBody>
      </p:sp>
    </p:spTree>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319088" lvl="0" indent="-319088">
              <a:lnSpc>
                <a:spcPct val="80000"/>
              </a:lnSpc>
              <a:spcBef>
                <a:spcPts val="700"/>
              </a:spcBef>
              <a:defRPr/>
            </a:pPr>
            <a:r>
              <a:rPr lang="en-US" dirty="0" smtClean="0"/>
              <a:t>Non-differential </a:t>
            </a:r>
            <a:r>
              <a:rPr lang="en-US" dirty="0"/>
              <a:t>M</a:t>
            </a:r>
            <a:r>
              <a:rPr lang="en-US" dirty="0" smtClean="0"/>
              <a:t>isclassification</a:t>
            </a:r>
            <a:endParaRPr lang="en-US" dirty="0" smtClean="0"/>
          </a:p>
        </p:txBody>
      </p:sp>
      <p:sp>
        <p:nvSpPr>
          <p:cNvPr id="4" name="Rectangle 3"/>
          <p:cNvSpPr txBox="1">
            <a:spLocks noChangeArrowheads="1"/>
          </p:cNvSpPr>
          <p:nvPr/>
        </p:nvSpPr>
        <p:spPr bwMode="auto">
          <a:xfrm>
            <a:off x="457200" y="1295400"/>
            <a:ext cx="8382000" cy="4953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19088" indent="-319088" eaLnBrk="0" hangingPunct="0">
              <a:lnSpc>
                <a:spcPct val="80000"/>
              </a:lnSpc>
              <a:spcBef>
                <a:spcPts val="700"/>
              </a:spcBef>
              <a:buClr>
                <a:schemeClr val="accent2"/>
              </a:buClr>
              <a:buSzPct val="60000"/>
              <a:buFont typeface="Wingdings" pitchFamily="2" charset="2"/>
              <a:buChar char=""/>
              <a:defRPr/>
            </a:pPr>
            <a:r>
              <a:rPr lang="en-US" sz="2400" dirty="0" smtClean="0">
                <a:latin typeface="Calibri" pitchFamily="34" charset="0"/>
              </a:rPr>
              <a:t>Always b</a:t>
            </a:r>
            <a:r>
              <a:rPr lang="en-US" sz="2400" dirty="0" smtClean="0">
                <a:latin typeface="Calibri" pitchFamily="34" charset="0"/>
              </a:rPr>
              <a:t>ias </a:t>
            </a:r>
            <a:r>
              <a:rPr lang="en-US" sz="2400" dirty="0" smtClean="0">
                <a:latin typeface="Calibri" pitchFamily="34" charset="0"/>
              </a:rPr>
              <a:t>results toward the </a:t>
            </a:r>
            <a:r>
              <a:rPr lang="en-US" sz="2400" dirty="0" smtClean="0">
                <a:latin typeface="Calibri" pitchFamily="34" charset="0"/>
              </a:rPr>
              <a:t>null?</a:t>
            </a:r>
            <a:endParaRPr lang="en-US" sz="2400" dirty="0" smtClean="0">
              <a:latin typeface="Calibri" pitchFamily="34" charset="0"/>
            </a:endParaRPr>
          </a:p>
          <a:p>
            <a:pPr marL="319088" indent="-319088" eaLnBrk="0" hangingPunct="0">
              <a:lnSpc>
                <a:spcPct val="80000"/>
              </a:lnSpc>
              <a:spcBef>
                <a:spcPts val="700"/>
              </a:spcBef>
              <a:buClr>
                <a:schemeClr val="accent2"/>
              </a:buClr>
              <a:buSzPct val="60000"/>
              <a:buFont typeface="Wingdings" pitchFamily="2" charset="2"/>
              <a:buChar char=""/>
              <a:defRPr/>
            </a:pPr>
            <a:r>
              <a:rPr lang="en-US" sz="2400" dirty="0" smtClean="0">
                <a:latin typeface="Calibri" pitchFamily="34" charset="0"/>
              </a:rPr>
              <a:t>Expect effect estimates to be pushed </a:t>
            </a:r>
            <a:r>
              <a:rPr lang="en-US" sz="2400" dirty="0" smtClean="0">
                <a:latin typeface="Calibri" pitchFamily="34" charset="0"/>
              </a:rPr>
              <a:t>towards the </a:t>
            </a:r>
            <a:r>
              <a:rPr lang="en-US" sz="2400" dirty="0" smtClean="0">
                <a:latin typeface="Calibri" pitchFamily="34" charset="0"/>
              </a:rPr>
              <a:t>null; </a:t>
            </a:r>
          </a:p>
          <a:p>
            <a:pPr marL="776288" lvl="1" indent="-319088" eaLnBrk="0" hangingPunct="0">
              <a:lnSpc>
                <a:spcPct val="80000"/>
              </a:lnSpc>
              <a:spcBef>
                <a:spcPts val="700"/>
              </a:spcBef>
              <a:buClr>
                <a:schemeClr val="accent2"/>
              </a:buClr>
              <a:buSzPct val="60000"/>
              <a:buFont typeface="Wingdings" pitchFamily="2" charset="2"/>
              <a:buChar char=""/>
              <a:defRPr/>
            </a:pPr>
            <a:r>
              <a:rPr lang="en-US" sz="2400" dirty="0" smtClean="0">
                <a:latin typeface="Calibri" pitchFamily="34" charset="0"/>
              </a:rPr>
              <a:t>but by luck </a:t>
            </a:r>
            <a:r>
              <a:rPr lang="en-US" sz="2400" dirty="0" smtClean="0">
                <a:latin typeface="Calibri" pitchFamily="34" charset="0"/>
              </a:rPr>
              <a:t>misclassification may yield results biased away from the </a:t>
            </a:r>
            <a:r>
              <a:rPr lang="en-US" sz="2400" dirty="0" smtClean="0">
                <a:latin typeface="Calibri" pitchFamily="34" charset="0"/>
              </a:rPr>
              <a:t>null.</a:t>
            </a:r>
          </a:p>
          <a:p>
            <a:pPr marL="319088" indent="-319088" eaLnBrk="0" hangingPunct="0">
              <a:lnSpc>
                <a:spcPct val="80000"/>
              </a:lnSpc>
              <a:spcBef>
                <a:spcPts val="700"/>
              </a:spcBef>
              <a:buClr>
                <a:schemeClr val="accent2"/>
              </a:buClr>
              <a:buSzPct val="60000"/>
              <a:buFont typeface="Wingdings" pitchFamily="2" charset="2"/>
              <a:buChar char=""/>
              <a:defRPr/>
            </a:pPr>
            <a:r>
              <a:rPr lang="en-US" sz="2400" dirty="0">
                <a:latin typeface="Calibri" pitchFamily="34" charset="0"/>
              </a:rPr>
              <a:t>The “rule” does not apply:</a:t>
            </a:r>
          </a:p>
          <a:p>
            <a:pPr marL="776288" lvl="1" indent="-319088" eaLnBrk="0" hangingPunct="0">
              <a:lnSpc>
                <a:spcPct val="80000"/>
              </a:lnSpc>
              <a:spcBef>
                <a:spcPts val="700"/>
              </a:spcBef>
              <a:buClr>
                <a:schemeClr val="accent2"/>
              </a:buClr>
              <a:buSzPct val="60000"/>
              <a:buFont typeface="Wingdings" pitchFamily="2" charset="2"/>
              <a:buChar char=""/>
              <a:defRPr/>
            </a:pPr>
            <a:r>
              <a:rPr lang="en-US" sz="2400" dirty="0">
                <a:latin typeface="Calibri" pitchFamily="34" charset="0"/>
              </a:rPr>
              <a:t>If categories have more than 2 levels  </a:t>
            </a:r>
          </a:p>
          <a:p>
            <a:pPr marL="776288" lvl="1" indent="-319088" eaLnBrk="0" hangingPunct="0">
              <a:lnSpc>
                <a:spcPct val="80000"/>
              </a:lnSpc>
              <a:spcBef>
                <a:spcPts val="700"/>
              </a:spcBef>
              <a:buClr>
                <a:schemeClr val="accent2"/>
              </a:buClr>
              <a:buSzPct val="60000"/>
              <a:buFont typeface="Wingdings" pitchFamily="2" charset="2"/>
              <a:buChar char=""/>
              <a:defRPr/>
            </a:pPr>
            <a:r>
              <a:rPr lang="en-US" sz="2400" dirty="0">
                <a:latin typeface="Calibri" pitchFamily="34" charset="0"/>
              </a:rPr>
              <a:t>If observations are not independent</a:t>
            </a:r>
          </a:p>
          <a:p>
            <a:pPr marL="319088" indent="-319088" eaLnBrk="0" hangingPunct="0">
              <a:lnSpc>
                <a:spcPct val="80000"/>
              </a:lnSpc>
              <a:spcBef>
                <a:spcPts val="700"/>
              </a:spcBef>
              <a:buClr>
                <a:schemeClr val="accent2"/>
              </a:buClr>
              <a:buSzPct val="60000"/>
              <a:buFont typeface="Wingdings" pitchFamily="2" charset="2"/>
              <a:buChar char=""/>
              <a:defRPr/>
            </a:pPr>
            <a:r>
              <a:rPr lang="en-US" sz="2400" dirty="0" smtClean="0">
                <a:latin typeface="Calibri" pitchFamily="34" charset="0"/>
              </a:rPr>
              <a:t>Notes:</a:t>
            </a:r>
            <a:endParaRPr lang="en-US" sz="2400" dirty="0">
              <a:latin typeface="Calibri" pitchFamily="34" charset="0"/>
            </a:endParaRPr>
          </a:p>
          <a:p>
            <a:pPr marL="776288" lvl="1" indent="-319088" eaLnBrk="0" hangingPunct="0">
              <a:lnSpc>
                <a:spcPct val="80000"/>
              </a:lnSpc>
              <a:spcBef>
                <a:spcPts val="700"/>
              </a:spcBef>
              <a:buClr>
                <a:schemeClr val="accent2"/>
              </a:buClr>
              <a:buSzPct val="60000"/>
              <a:buFont typeface="Wingdings" pitchFamily="2" charset="2"/>
              <a:buChar char=""/>
              <a:defRPr/>
            </a:pPr>
            <a:r>
              <a:rPr lang="en-US" sz="2400" dirty="0">
                <a:latin typeface="Calibri" pitchFamily="34" charset="0"/>
              </a:rPr>
              <a:t>T</a:t>
            </a:r>
            <a:r>
              <a:rPr lang="en-US" sz="2400" dirty="0" smtClean="0">
                <a:latin typeface="Calibri" pitchFamily="34" charset="0"/>
              </a:rPr>
              <a:t>he </a:t>
            </a:r>
            <a:r>
              <a:rPr lang="en-US" sz="2400" dirty="0">
                <a:latin typeface="Calibri" pitchFamily="34" charset="0"/>
              </a:rPr>
              <a:t>effect </a:t>
            </a:r>
            <a:r>
              <a:rPr lang="en-US" sz="2400" dirty="0" smtClean="0">
                <a:latin typeface="Calibri" pitchFamily="34" charset="0"/>
              </a:rPr>
              <a:t>estimate </a:t>
            </a:r>
            <a:r>
              <a:rPr lang="en-US" sz="2400" dirty="0">
                <a:latin typeface="Calibri" pitchFamily="34" charset="0"/>
              </a:rPr>
              <a:t>is biased towards the </a:t>
            </a:r>
            <a:r>
              <a:rPr lang="en-US" sz="2400" dirty="0" smtClean="0">
                <a:latin typeface="Calibri" pitchFamily="34" charset="0"/>
              </a:rPr>
              <a:t>null; the </a:t>
            </a:r>
            <a:r>
              <a:rPr lang="en-US" sz="2400" dirty="0">
                <a:latin typeface="Calibri" pitchFamily="34" charset="0"/>
              </a:rPr>
              <a:t>p-value </a:t>
            </a:r>
            <a:r>
              <a:rPr lang="en-US" sz="2400" dirty="0" smtClean="0">
                <a:latin typeface="Calibri" pitchFamily="34" charset="0"/>
              </a:rPr>
              <a:t>could be larger or smaller.</a:t>
            </a:r>
          </a:p>
          <a:p>
            <a:pPr marL="776288" lvl="1" indent="-319088" eaLnBrk="0" hangingPunct="0">
              <a:lnSpc>
                <a:spcPct val="80000"/>
              </a:lnSpc>
              <a:spcBef>
                <a:spcPts val="700"/>
              </a:spcBef>
              <a:buClr>
                <a:schemeClr val="accent2"/>
              </a:buClr>
              <a:buSzPct val="60000"/>
              <a:buFont typeface="Wingdings" pitchFamily="2" charset="2"/>
              <a:buChar char=""/>
              <a:defRPr/>
            </a:pPr>
            <a:r>
              <a:rPr lang="en-US" sz="2400" dirty="0" smtClean="0">
                <a:latin typeface="Calibri" pitchFamily="34" charset="0"/>
              </a:rPr>
              <a:t>Different </a:t>
            </a:r>
            <a:r>
              <a:rPr lang="en-US" sz="2400" dirty="0">
                <a:latin typeface="Calibri" pitchFamily="34" charset="0"/>
              </a:rPr>
              <a:t>studies with different measurement processes and sample sizes will have different levels of bias</a:t>
            </a:r>
          </a:p>
          <a:p>
            <a:pPr marL="319088" indent="-319088" eaLnBrk="0" hangingPunct="0">
              <a:lnSpc>
                <a:spcPct val="80000"/>
              </a:lnSpc>
              <a:spcBef>
                <a:spcPts val="700"/>
              </a:spcBef>
              <a:buClr>
                <a:schemeClr val="accent2"/>
              </a:buClr>
              <a:buSzPct val="60000"/>
              <a:buFont typeface="Wingdings" pitchFamily="2" charset="2"/>
              <a:buChar char=""/>
              <a:defRPr/>
            </a:pPr>
            <a:endParaRPr lang="en-US" sz="2400" dirty="0" smtClean="0">
              <a:latin typeface="Calibri" pitchFamily="34" charset="0"/>
            </a:endParaRPr>
          </a:p>
          <a:p>
            <a:pPr marL="319088" indent="-319088" eaLnBrk="0" hangingPunct="0">
              <a:lnSpc>
                <a:spcPct val="80000"/>
              </a:lnSpc>
              <a:spcBef>
                <a:spcPts val="700"/>
              </a:spcBef>
              <a:buClr>
                <a:schemeClr val="accent2"/>
              </a:buClr>
              <a:buSzPct val="60000"/>
            </a:pPr>
            <a:endParaRPr kumimoji="0" lang="en-US" i="0" u="none" strike="noStrike" kern="1200" cap="none" spc="0" normalizeH="0" baseline="0" noProof="0" dirty="0" smtClean="0">
              <a:ln>
                <a:noFill/>
              </a:ln>
              <a:solidFill>
                <a:schemeClr val="tx1"/>
              </a:solidFill>
              <a:effectLst/>
              <a:uLnTx/>
              <a:uFillTx/>
              <a:latin typeface="Calibri" pitchFamily="34" charset="0"/>
            </a:endParaRPr>
          </a:p>
        </p:txBody>
      </p:sp>
    </p:spTree>
    <p:extLst>
      <p:ext uri="{BB962C8B-B14F-4D97-AF65-F5344CB8AC3E}">
        <p14:creationId xmlns:p14="http://schemas.microsoft.com/office/powerpoint/2010/main" val="2656847102"/>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319088" lvl="0" indent="-319088">
              <a:lnSpc>
                <a:spcPct val="80000"/>
              </a:lnSpc>
              <a:spcBef>
                <a:spcPts val="700"/>
              </a:spcBef>
              <a:defRPr/>
            </a:pPr>
            <a:r>
              <a:rPr lang="en-US" dirty="0" smtClean="0"/>
              <a:t>More Complex </a:t>
            </a:r>
            <a:r>
              <a:rPr lang="en-US" dirty="0" smtClean="0"/>
              <a:t>Misclassification</a:t>
            </a:r>
            <a:endParaRPr lang="en-US" dirty="0" smtClean="0"/>
          </a:p>
        </p:txBody>
      </p:sp>
      <p:sp>
        <p:nvSpPr>
          <p:cNvPr id="4" name="Rectangle 3"/>
          <p:cNvSpPr txBox="1">
            <a:spLocks noChangeArrowheads="1"/>
          </p:cNvSpPr>
          <p:nvPr/>
        </p:nvSpPr>
        <p:spPr bwMode="auto">
          <a:xfrm>
            <a:off x="457200" y="1295400"/>
            <a:ext cx="8382000" cy="4953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776288" lvl="1" indent="-319088" eaLnBrk="0" hangingPunct="0">
              <a:lnSpc>
                <a:spcPct val="80000"/>
              </a:lnSpc>
              <a:spcBef>
                <a:spcPts val="700"/>
              </a:spcBef>
              <a:buClr>
                <a:schemeClr val="accent2"/>
              </a:buClr>
              <a:buSzPct val="60000"/>
              <a:buFont typeface="Wingdings" pitchFamily="2" charset="2"/>
              <a:buChar char=""/>
              <a:defRPr/>
            </a:pPr>
            <a:r>
              <a:rPr lang="en-US" sz="2400" dirty="0" smtClean="0">
                <a:latin typeface="Calibri" pitchFamily="34" charset="0"/>
              </a:rPr>
              <a:t>Simultaneous </a:t>
            </a:r>
            <a:r>
              <a:rPr lang="en-US" sz="2400" dirty="0" smtClean="0">
                <a:latin typeface="Calibri" pitchFamily="34" charset="0"/>
              </a:rPr>
              <a:t>misclassification</a:t>
            </a:r>
          </a:p>
          <a:p>
            <a:pPr marL="1233488" lvl="2" indent="-319088" eaLnBrk="0" hangingPunct="0">
              <a:lnSpc>
                <a:spcPct val="80000"/>
              </a:lnSpc>
              <a:spcBef>
                <a:spcPts val="700"/>
              </a:spcBef>
              <a:buClr>
                <a:schemeClr val="accent2"/>
              </a:buClr>
              <a:buSzPct val="60000"/>
              <a:buFont typeface="Wingdings" pitchFamily="2" charset="2"/>
              <a:buChar char=""/>
              <a:defRPr/>
            </a:pPr>
            <a:r>
              <a:rPr lang="en-US" sz="2400" dirty="0" smtClean="0">
                <a:latin typeface="Calibri" pitchFamily="34" charset="0"/>
              </a:rPr>
              <a:t>Misclassification of either (or both) exposure and disease</a:t>
            </a:r>
          </a:p>
          <a:p>
            <a:pPr marL="1233488" lvl="2" indent="-319088" eaLnBrk="0" hangingPunct="0">
              <a:lnSpc>
                <a:spcPct val="80000"/>
              </a:lnSpc>
              <a:spcBef>
                <a:spcPts val="700"/>
              </a:spcBef>
              <a:buClr>
                <a:schemeClr val="accent2"/>
              </a:buClr>
              <a:buSzPct val="60000"/>
              <a:buFont typeface="Wingdings" pitchFamily="2" charset="2"/>
              <a:buChar char=""/>
              <a:defRPr/>
            </a:pPr>
            <a:r>
              <a:rPr lang="en-US" sz="2400" dirty="0" smtClean="0">
                <a:latin typeface="Calibri" pitchFamily="34" charset="0"/>
              </a:rPr>
              <a:t>Misclassification of exposure and disease could be independent processes, or coordinated processes =&gt; dependent misclassification</a:t>
            </a:r>
          </a:p>
          <a:p>
            <a:pPr marL="776288" lvl="1" indent="-319088" eaLnBrk="0" hangingPunct="0">
              <a:lnSpc>
                <a:spcPct val="80000"/>
              </a:lnSpc>
              <a:spcBef>
                <a:spcPts val="700"/>
              </a:spcBef>
              <a:buClr>
                <a:schemeClr val="accent2"/>
              </a:buClr>
              <a:buSzPct val="60000"/>
              <a:buFont typeface="Wingdings" pitchFamily="2" charset="2"/>
              <a:buChar char=""/>
              <a:defRPr/>
            </a:pPr>
            <a:r>
              <a:rPr lang="en-US" sz="2400" dirty="0" smtClean="0">
                <a:latin typeface="Calibri" pitchFamily="34" charset="0"/>
              </a:rPr>
              <a:t>Misclassification of confounders or other covariates</a:t>
            </a:r>
          </a:p>
          <a:p>
            <a:pPr marL="1233488" lvl="2" indent="-319088" eaLnBrk="0" hangingPunct="0">
              <a:lnSpc>
                <a:spcPct val="80000"/>
              </a:lnSpc>
              <a:spcBef>
                <a:spcPts val="700"/>
              </a:spcBef>
              <a:buClr>
                <a:schemeClr val="accent2"/>
              </a:buClr>
              <a:buSzPct val="60000"/>
              <a:buFont typeface="Wingdings" pitchFamily="2" charset="2"/>
              <a:buChar char=""/>
              <a:defRPr/>
            </a:pPr>
            <a:r>
              <a:rPr lang="en-US" sz="2400" dirty="0" smtClean="0">
                <a:latin typeface="Calibri" pitchFamily="34" charset="0"/>
              </a:rPr>
              <a:t>They may be misclassified alone or in combination with any of the other variables under consideration</a:t>
            </a:r>
          </a:p>
          <a:p>
            <a:pPr marL="776288" lvl="1" indent="-319088" eaLnBrk="0" hangingPunct="0">
              <a:lnSpc>
                <a:spcPct val="80000"/>
              </a:lnSpc>
              <a:spcBef>
                <a:spcPts val="700"/>
              </a:spcBef>
              <a:buClr>
                <a:schemeClr val="accent2"/>
              </a:buClr>
              <a:buSzPct val="60000"/>
              <a:buFont typeface="Wingdings" pitchFamily="2" charset="2"/>
              <a:buChar char=""/>
              <a:defRPr/>
            </a:pPr>
            <a:r>
              <a:rPr lang="en-US" sz="2400" dirty="0" smtClean="0">
                <a:latin typeface="Calibri" pitchFamily="34" charset="0"/>
              </a:rPr>
              <a:t>This can all get rather </a:t>
            </a:r>
            <a:r>
              <a:rPr lang="en-US" sz="2400" dirty="0" smtClean="0">
                <a:latin typeface="Calibri" pitchFamily="34" charset="0"/>
              </a:rPr>
              <a:t>complicated.</a:t>
            </a:r>
          </a:p>
          <a:p>
            <a:pPr marL="776288" lvl="1" indent="-319088" eaLnBrk="0" hangingPunct="0">
              <a:lnSpc>
                <a:spcPct val="80000"/>
              </a:lnSpc>
              <a:spcBef>
                <a:spcPts val="700"/>
              </a:spcBef>
              <a:buClr>
                <a:schemeClr val="accent2"/>
              </a:buClr>
              <a:buSzPct val="60000"/>
              <a:buFont typeface="Wingdings" pitchFamily="2" charset="2"/>
              <a:buChar char=""/>
              <a:defRPr/>
            </a:pPr>
            <a:endParaRPr lang="en-US" sz="2400" dirty="0">
              <a:latin typeface="Calibri" pitchFamily="34" charset="0"/>
            </a:endParaRPr>
          </a:p>
          <a:p>
            <a:pPr marL="776288" lvl="1" indent="-319088" eaLnBrk="0" hangingPunct="0">
              <a:lnSpc>
                <a:spcPct val="80000"/>
              </a:lnSpc>
              <a:spcBef>
                <a:spcPts val="700"/>
              </a:spcBef>
              <a:buClr>
                <a:schemeClr val="accent2"/>
              </a:buClr>
              <a:buSzPct val="60000"/>
              <a:buFont typeface="Wingdings" pitchFamily="2" charset="2"/>
              <a:buChar char=""/>
              <a:defRPr/>
            </a:pPr>
            <a:r>
              <a:rPr lang="en-US" sz="2400" dirty="0">
                <a:latin typeface="Calibri"/>
                <a:cs typeface="Calibri"/>
              </a:rPr>
              <a:t>Need to quantitatively consider the impact of </a:t>
            </a:r>
            <a:r>
              <a:rPr lang="en-US" sz="2400" dirty="0" smtClean="0">
                <a:latin typeface="Calibri"/>
                <a:cs typeface="Calibri"/>
              </a:rPr>
              <a:t>information bias</a:t>
            </a:r>
            <a:r>
              <a:rPr lang="en-US" sz="2400" dirty="0">
                <a:latin typeface="Calibri"/>
                <a:cs typeface="Calibri"/>
              </a:rPr>
              <a:t>!</a:t>
            </a:r>
          </a:p>
          <a:p>
            <a:pPr marL="776288" lvl="1" indent="-319088" eaLnBrk="0" hangingPunct="0">
              <a:lnSpc>
                <a:spcPct val="80000"/>
              </a:lnSpc>
              <a:spcBef>
                <a:spcPts val="700"/>
              </a:spcBef>
              <a:buClr>
                <a:schemeClr val="accent2"/>
              </a:buClr>
              <a:buSzPct val="60000"/>
              <a:buFont typeface="Wingdings" pitchFamily="2" charset="2"/>
              <a:buChar char=""/>
              <a:defRPr/>
            </a:pPr>
            <a:endParaRPr lang="en-US" sz="2400" dirty="0" smtClean="0">
              <a:latin typeface="Calibri" pitchFamily="34" charset="0"/>
            </a:endParaRPr>
          </a:p>
          <a:p>
            <a:pPr marL="319088" marR="0" lvl="0" indent="-319088" algn="l" defTabSz="914400" rtl="0" eaLnBrk="0" fontAlgn="base" latinLnBrk="0" hangingPunct="0">
              <a:lnSpc>
                <a:spcPct val="80000"/>
              </a:lnSpc>
              <a:spcBef>
                <a:spcPts val="700"/>
              </a:spcBef>
              <a:spcAft>
                <a:spcPct val="0"/>
              </a:spcAft>
              <a:buClr>
                <a:schemeClr val="accent2"/>
              </a:buClr>
              <a:buSzPct val="60000"/>
              <a:tabLst/>
              <a:defRPr/>
            </a:pPr>
            <a:endParaRPr kumimoji="0" lang="en-US" sz="2400" i="0" u="none" strike="noStrike" kern="1200" cap="none" spc="0" normalizeH="0" baseline="0" noProof="0" dirty="0" smtClean="0">
              <a:ln>
                <a:noFill/>
              </a:ln>
              <a:solidFill>
                <a:schemeClr val="tx1"/>
              </a:solidFill>
              <a:effectLst/>
              <a:uLnTx/>
              <a:uFillTx/>
              <a:latin typeface="Calibri" pitchFamily="34" charset="0"/>
            </a:endParaRPr>
          </a:p>
          <a:p>
            <a:pPr marL="319088" marR="0" lvl="0" indent="-319088" algn="l" defTabSz="914400" rtl="0" eaLnBrk="0" fontAlgn="base" latinLnBrk="0" hangingPunct="0">
              <a:lnSpc>
                <a:spcPct val="80000"/>
              </a:lnSpc>
              <a:spcBef>
                <a:spcPts val="700"/>
              </a:spcBef>
              <a:spcAft>
                <a:spcPct val="0"/>
              </a:spcAft>
              <a:buClr>
                <a:schemeClr val="accent2"/>
              </a:buClr>
              <a:buSzPct val="60000"/>
              <a:buFont typeface="Wingdings" pitchFamily="2" charset="2"/>
              <a:buChar char=""/>
              <a:tabLst/>
              <a:defRPr/>
            </a:pPr>
            <a:endParaRPr kumimoji="0" lang="en-US" sz="2400" i="0" u="none" strike="noStrike" kern="1200" cap="none" spc="0" normalizeH="0" baseline="0" noProof="0" dirty="0" smtClean="0">
              <a:ln>
                <a:noFill/>
              </a:ln>
              <a:solidFill>
                <a:schemeClr val="tx1"/>
              </a:solidFill>
              <a:effectLst/>
              <a:uLnTx/>
              <a:uFillTx/>
              <a:latin typeface="Calibri" pitchFamily="34" charset="0"/>
            </a:endParaRPr>
          </a:p>
          <a:p>
            <a:pPr marL="319088" indent="-319088" eaLnBrk="0" hangingPunct="0">
              <a:lnSpc>
                <a:spcPct val="80000"/>
              </a:lnSpc>
              <a:spcBef>
                <a:spcPts val="700"/>
              </a:spcBef>
              <a:buClr>
                <a:schemeClr val="accent2"/>
              </a:buClr>
              <a:buSzPct val="60000"/>
              <a:buFont typeface="Wingdings" pitchFamily="2" charset="2"/>
              <a:buChar char=""/>
            </a:pPr>
            <a:endParaRPr kumimoji="0" lang="en-US" i="0" u="none" strike="noStrike" kern="1200" cap="none" spc="0" normalizeH="0" baseline="0" noProof="0" dirty="0" smtClean="0">
              <a:ln>
                <a:noFill/>
              </a:ln>
              <a:solidFill>
                <a:schemeClr val="tx1"/>
              </a:solidFill>
              <a:effectLst/>
              <a:uLnTx/>
              <a:uFillTx/>
              <a:latin typeface="Calibri" pitchFamily="34" charset="0"/>
            </a:endParaRPr>
          </a:p>
        </p:txBody>
      </p:sp>
    </p:spTree>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2" name="Picture 1" descr="Picture 64.png"/>
          <p:cNvPicPr>
            <a:picLocks noChangeAspect="1"/>
          </p:cNvPicPr>
          <p:nvPr/>
        </p:nvPicPr>
        <p:blipFill>
          <a:blip r:embed="rId2"/>
          <a:stretch>
            <a:fillRect/>
          </a:stretch>
        </p:blipFill>
        <p:spPr>
          <a:xfrm>
            <a:off x="1295400" y="152400"/>
            <a:ext cx="6771380" cy="5711122"/>
          </a:xfrm>
          <a:prstGeom prst="rect">
            <a:avLst/>
          </a:prstGeom>
        </p:spPr>
      </p:pic>
    </p:spTree>
    <p:extLst>
      <p:ext uri="{BB962C8B-B14F-4D97-AF65-F5344CB8AC3E}">
        <p14:creationId xmlns:p14="http://schemas.microsoft.com/office/powerpoint/2010/main" val="27691733"/>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319088" lvl="0" indent="-319088">
              <a:lnSpc>
                <a:spcPct val="80000"/>
              </a:lnSpc>
              <a:spcBef>
                <a:spcPts val="700"/>
              </a:spcBef>
              <a:defRPr/>
            </a:pPr>
            <a:r>
              <a:rPr lang="en-US" dirty="0" smtClean="0"/>
              <a:t>Validity </a:t>
            </a:r>
            <a:r>
              <a:rPr lang="en-US" dirty="0" smtClean="0"/>
              <a:t>versus Generalizability</a:t>
            </a:r>
            <a:endParaRPr lang="en-US" dirty="0" smtClean="0"/>
          </a:p>
        </p:txBody>
      </p:sp>
      <p:sp>
        <p:nvSpPr>
          <p:cNvPr id="4" name="Rectangle 3"/>
          <p:cNvSpPr txBox="1">
            <a:spLocks noChangeArrowheads="1"/>
          </p:cNvSpPr>
          <p:nvPr/>
        </p:nvSpPr>
        <p:spPr bwMode="auto">
          <a:xfrm>
            <a:off x="457200" y="1600200"/>
            <a:ext cx="8382000" cy="4953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19088" indent="-319088" eaLnBrk="0" hangingPunct="0">
              <a:lnSpc>
                <a:spcPct val="80000"/>
              </a:lnSpc>
              <a:spcBef>
                <a:spcPts val="700"/>
              </a:spcBef>
              <a:buClr>
                <a:schemeClr val="accent2"/>
              </a:buClr>
              <a:buSzPct val="60000"/>
              <a:buFont typeface="Wingdings" pitchFamily="2" charset="2"/>
              <a:buChar char=""/>
              <a:defRPr/>
            </a:pPr>
            <a:r>
              <a:rPr lang="en-US" sz="2400" dirty="0" smtClean="0">
                <a:latin typeface="Calibri" pitchFamily="34" charset="0"/>
              </a:rPr>
              <a:t>Tension between goals of study validity and </a:t>
            </a:r>
            <a:r>
              <a:rPr lang="en-US" sz="2400" dirty="0" err="1" smtClean="0">
                <a:latin typeface="Calibri" pitchFamily="34" charset="0"/>
              </a:rPr>
              <a:t>generalizability</a:t>
            </a:r>
            <a:endParaRPr lang="en-US" sz="2400" dirty="0" smtClean="0">
              <a:latin typeface="Calibri" pitchFamily="34" charset="0"/>
            </a:endParaRPr>
          </a:p>
          <a:p>
            <a:pPr marL="776288" lvl="1" indent="-319088" eaLnBrk="0" hangingPunct="0">
              <a:lnSpc>
                <a:spcPct val="80000"/>
              </a:lnSpc>
              <a:spcBef>
                <a:spcPts val="700"/>
              </a:spcBef>
              <a:buClr>
                <a:schemeClr val="accent2"/>
              </a:buClr>
              <a:buSzPct val="60000"/>
              <a:buFont typeface="Wingdings" pitchFamily="2" charset="2"/>
              <a:buChar char=""/>
              <a:defRPr/>
            </a:pPr>
            <a:r>
              <a:rPr lang="en-US" sz="2400" dirty="0" smtClean="0">
                <a:latin typeface="Calibri" pitchFamily="34" charset="0"/>
              </a:rPr>
              <a:t>The better the study population represents the target population, the better results of the study will apply to the target population</a:t>
            </a:r>
          </a:p>
          <a:p>
            <a:pPr marL="776288" lvl="1" indent="-319088" eaLnBrk="0" hangingPunct="0">
              <a:lnSpc>
                <a:spcPct val="80000"/>
              </a:lnSpc>
              <a:spcBef>
                <a:spcPts val="700"/>
              </a:spcBef>
              <a:buClr>
                <a:schemeClr val="accent2"/>
              </a:buClr>
              <a:buSzPct val="60000"/>
              <a:buFont typeface="Wingdings" pitchFamily="2" charset="2"/>
              <a:buChar char=""/>
              <a:defRPr/>
            </a:pPr>
            <a:r>
              <a:rPr lang="en-US" sz="2400" dirty="0" smtClean="0">
                <a:latin typeface="Calibri" pitchFamily="34" charset="0"/>
              </a:rPr>
              <a:t>Using a more restrictive study population may improve study validity</a:t>
            </a:r>
          </a:p>
          <a:p>
            <a:pPr marL="1233488" lvl="2" indent="-319088" eaLnBrk="0" hangingPunct="0">
              <a:lnSpc>
                <a:spcPct val="80000"/>
              </a:lnSpc>
              <a:spcBef>
                <a:spcPts val="700"/>
              </a:spcBef>
              <a:buClr>
                <a:schemeClr val="accent2"/>
              </a:buClr>
              <a:buSzPct val="60000"/>
              <a:buFont typeface="Wingdings" pitchFamily="2" charset="2"/>
              <a:buChar char=""/>
              <a:defRPr/>
            </a:pPr>
            <a:r>
              <a:rPr lang="en-US" sz="2400" dirty="0" smtClean="0">
                <a:latin typeface="Calibri" pitchFamily="34" charset="0"/>
              </a:rPr>
              <a:t>Studies can be restricted to be homogenous at suspected confounders</a:t>
            </a:r>
          </a:p>
          <a:p>
            <a:pPr marL="1233488" lvl="2" indent="-319088" eaLnBrk="0" hangingPunct="0">
              <a:lnSpc>
                <a:spcPct val="80000"/>
              </a:lnSpc>
              <a:spcBef>
                <a:spcPts val="700"/>
              </a:spcBef>
              <a:buClr>
                <a:schemeClr val="accent2"/>
              </a:buClr>
              <a:buSzPct val="60000"/>
              <a:buFont typeface="Wingdings" pitchFamily="2" charset="2"/>
              <a:buChar char=""/>
              <a:defRPr/>
            </a:pPr>
            <a:r>
              <a:rPr lang="en-US" sz="2400" dirty="0" smtClean="0">
                <a:latin typeface="Calibri" pitchFamily="34" charset="0"/>
              </a:rPr>
              <a:t>A well specified and accessible study population can be defined to limit selection bias, with respect to that study population</a:t>
            </a:r>
          </a:p>
          <a:p>
            <a:pPr marL="776288" lvl="1" indent="-319088" eaLnBrk="0" hangingPunct="0">
              <a:lnSpc>
                <a:spcPct val="80000"/>
              </a:lnSpc>
              <a:spcBef>
                <a:spcPts val="700"/>
              </a:spcBef>
              <a:buClr>
                <a:schemeClr val="accent2"/>
              </a:buClr>
              <a:buSzPct val="60000"/>
              <a:buFont typeface="Wingdings" pitchFamily="2" charset="2"/>
              <a:buChar char=""/>
              <a:defRPr/>
            </a:pPr>
            <a:endParaRPr lang="en-US" sz="2400" dirty="0" smtClean="0">
              <a:latin typeface="Calibri" pitchFamily="34" charset="0"/>
            </a:endParaRPr>
          </a:p>
          <a:p>
            <a:pPr marL="319088" marR="0" lvl="0" indent="-319088" algn="l" defTabSz="914400" rtl="0" eaLnBrk="0" fontAlgn="base" latinLnBrk="0" hangingPunct="0">
              <a:lnSpc>
                <a:spcPct val="80000"/>
              </a:lnSpc>
              <a:spcBef>
                <a:spcPts val="700"/>
              </a:spcBef>
              <a:spcAft>
                <a:spcPct val="0"/>
              </a:spcAft>
              <a:buClr>
                <a:schemeClr val="accent2"/>
              </a:buClr>
              <a:buSzPct val="60000"/>
              <a:tabLst/>
              <a:defRPr/>
            </a:pPr>
            <a:endParaRPr kumimoji="0" lang="en-US" sz="2400" i="0" u="none" strike="noStrike" kern="1200" cap="none" spc="0" normalizeH="0" baseline="0" noProof="0" dirty="0" smtClean="0">
              <a:ln>
                <a:noFill/>
              </a:ln>
              <a:solidFill>
                <a:schemeClr val="tx1"/>
              </a:solidFill>
              <a:effectLst/>
              <a:uLnTx/>
              <a:uFillTx/>
              <a:latin typeface="Calibri" pitchFamily="34" charset="0"/>
            </a:endParaRPr>
          </a:p>
          <a:p>
            <a:pPr marL="319088" marR="0" lvl="0" indent="-319088" algn="l" defTabSz="914400" rtl="0" eaLnBrk="0" fontAlgn="base" latinLnBrk="0" hangingPunct="0">
              <a:lnSpc>
                <a:spcPct val="80000"/>
              </a:lnSpc>
              <a:spcBef>
                <a:spcPts val="700"/>
              </a:spcBef>
              <a:spcAft>
                <a:spcPct val="0"/>
              </a:spcAft>
              <a:buClr>
                <a:schemeClr val="accent2"/>
              </a:buClr>
              <a:buSzPct val="60000"/>
              <a:buFont typeface="Wingdings" pitchFamily="2" charset="2"/>
              <a:buChar char=""/>
              <a:tabLst/>
              <a:defRPr/>
            </a:pPr>
            <a:endParaRPr kumimoji="0" lang="en-US" sz="2400" i="0" u="none" strike="noStrike" kern="1200" cap="none" spc="0" normalizeH="0" baseline="0" noProof="0" dirty="0" smtClean="0">
              <a:ln>
                <a:noFill/>
              </a:ln>
              <a:solidFill>
                <a:schemeClr val="tx1"/>
              </a:solidFill>
              <a:effectLst/>
              <a:uLnTx/>
              <a:uFillTx/>
              <a:latin typeface="Calibri" pitchFamily="34" charset="0"/>
            </a:endParaRPr>
          </a:p>
          <a:p>
            <a:pPr marL="319088" indent="-319088" eaLnBrk="0" hangingPunct="0">
              <a:lnSpc>
                <a:spcPct val="80000"/>
              </a:lnSpc>
              <a:spcBef>
                <a:spcPts val="700"/>
              </a:spcBef>
              <a:buClr>
                <a:schemeClr val="accent2"/>
              </a:buClr>
              <a:buSzPct val="60000"/>
              <a:buFont typeface="Wingdings" pitchFamily="2" charset="2"/>
              <a:buChar char=""/>
            </a:pPr>
            <a:endParaRPr kumimoji="0" lang="en-US" i="0" u="none" strike="noStrike" kern="1200" cap="none" spc="0" normalizeH="0" baseline="0" noProof="0" dirty="0" smtClean="0">
              <a:ln>
                <a:noFill/>
              </a:ln>
              <a:solidFill>
                <a:schemeClr val="tx1"/>
              </a:solidFill>
              <a:effectLst/>
              <a:uLnTx/>
              <a:uFillTx/>
              <a:latin typeface="Calibri" pitchFamily="34" charset="0"/>
            </a:endParaRPr>
          </a:p>
        </p:txBody>
      </p:sp>
    </p:spTree>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3. Data </a:t>
            </a:r>
            <a:r>
              <a:rPr lang="en-US" dirty="0" smtClean="0"/>
              <a:t>Analysis</a:t>
            </a:r>
            <a:endParaRPr lang="en-US" dirty="0"/>
          </a:p>
        </p:txBody>
      </p:sp>
      <p:sp>
        <p:nvSpPr>
          <p:cNvPr id="4" name="Rectangle 3"/>
          <p:cNvSpPr txBox="1">
            <a:spLocks noChangeArrowheads="1"/>
          </p:cNvSpPr>
          <p:nvPr/>
        </p:nvSpPr>
        <p:spPr bwMode="auto">
          <a:xfrm>
            <a:off x="457200" y="1600200"/>
            <a:ext cx="8382000" cy="4953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19088" marR="0" lvl="0" indent="-319088" algn="l" defTabSz="914400" rtl="0" eaLnBrk="0" fontAlgn="base" latinLnBrk="0" hangingPunct="0">
              <a:lnSpc>
                <a:spcPct val="80000"/>
              </a:lnSpc>
              <a:spcBef>
                <a:spcPts val="700"/>
              </a:spcBef>
              <a:spcAft>
                <a:spcPct val="0"/>
              </a:spcAft>
              <a:buClr>
                <a:schemeClr val="accent2"/>
              </a:buClr>
              <a:buSzPct val="60000"/>
              <a:buFont typeface="Wingdings" pitchFamily="2" charset="2"/>
              <a:buChar char=""/>
              <a:tabLst/>
              <a:defRPr/>
            </a:pPr>
            <a:r>
              <a:rPr lang="en-US" sz="2400" dirty="0" smtClean="0">
                <a:latin typeface="Calibri" pitchFamily="34" charset="0"/>
              </a:rPr>
              <a:t>Data Editing</a:t>
            </a:r>
          </a:p>
          <a:p>
            <a:pPr marL="776288" lvl="1" indent="-319088" eaLnBrk="0" hangingPunct="0">
              <a:lnSpc>
                <a:spcPct val="80000"/>
              </a:lnSpc>
              <a:spcBef>
                <a:spcPts val="700"/>
              </a:spcBef>
              <a:buClr>
                <a:schemeClr val="accent2"/>
              </a:buClr>
              <a:buSzPct val="60000"/>
              <a:buFont typeface="Wingdings" pitchFamily="2" charset="2"/>
              <a:buChar char=""/>
              <a:defRPr/>
            </a:pPr>
            <a:r>
              <a:rPr lang="en-US" sz="2400" dirty="0" smtClean="0">
                <a:latin typeface="Calibri" pitchFamily="34" charset="0"/>
              </a:rPr>
              <a:t>Sanity checks</a:t>
            </a:r>
          </a:p>
          <a:p>
            <a:pPr marL="1233488" lvl="2" indent="-319088" eaLnBrk="0" hangingPunct="0">
              <a:lnSpc>
                <a:spcPct val="80000"/>
              </a:lnSpc>
              <a:spcBef>
                <a:spcPts val="700"/>
              </a:spcBef>
              <a:buClr>
                <a:schemeClr val="accent2"/>
              </a:buClr>
              <a:buSzPct val="60000"/>
              <a:buFont typeface="Wingdings" pitchFamily="2" charset="2"/>
              <a:buChar char=""/>
              <a:defRPr/>
            </a:pPr>
            <a:r>
              <a:rPr lang="en-US" sz="2400" dirty="0" smtClean="0">
                <a:latin typeface="Calibri" pitchFamily="34" charset="0"/>
              </a:rPr>
              <a:t>Plot and/or tabulate the data</a:t>
            </a:r>
          </a:p>
          <a:p>
            <a:pPr marL="1233488" lvl="2" indent="-319088" eaLnBrk="0" hangingPunct="0">
              <a:lnSpc>
                <a:spcPct val="80000"/>
              </a:lnSpc>
              <a:spcBef>
                <a:spcPts val="700"/>
              </a:spcBef>
              <a:buClr>
                <a:schemeClr val="accent2"/>
              </a:buClr>
              <a:buSzPct val="60000"/>
              <a:buFont typeface="Wingdings" pitchFamily="2" charset="2"/>
              <a:buChar char=""/>
              <a:defRPr/>
            </a:pPr>
            <a:r>
              <a:rPr lang="en-US" sz="2400" dirty="0" smtClean="0">
                <a:latin typeface="Calibri" pitchFamily="34" charset="0"/>
              </a:rPr>
              <a:t>Are there outliers / nonsense values?</a:t>
            </a:r>
          </a:p>
          <a:p>
            <a:pPr marL="1233488" lvl="2" indent="-319088" eaLnBrk="0" hangingPunct="0">
              <a:lnSpc>
                <a:spcPct val="80000"/>
              </a:lnSpc>
              <a:spcBef>
                <a:spcPts val="700"/>
              </a:spcBef>
              <a:buClr>
                <a:schemeClr val="accent2"/>
              </a:buClr>
              <a:buSzPct val="60000"/>
              <a:buFont typeface="Wingdings" pitchFamily="2" charset="2"/>
              <a:buChar char=""/>
              <a:defRPr/>
            </a:pPr>
            <a:r>
              <a:rPr lang="en-US" sz="2400" dirty="0" smtClean="0">
                <a:latin typeface="Calibri" pitchFamily="34" charset="0"/>
              </a:rPr>
              <a:t>How much data is missing?  How are missing values coded?</a:t>
            </a:r>
          </a:p>
          <a:p>
            <a:pPr marL="1233488" lvl="2" indent="-319088" eaLnBrk="0" hangingPunct="0">
              <a:lnSpc>
                <a:spcPct val="80000"/>
              </a:lnSpc>
              <a:spcBef>
                <a:spcPts val="700"/>
              </a:spcBef>
              <a:buClr>
                <a:schemeClr val="accent2"/>
              </a:buClr>
              <a:buSzPct val="60000"/>
              <a:buFont typeface="Wingdings" pitchFamily="2" charset="2"/>
              <a:buChar char=""/>
              <a:defRPr/>
            </a:pPr>
            <a:r>
              <a:rPr lang="en-US" sz="2400" dirty="0" smtClean="0">
                <a:latin typeface="Calibri" pitchFamily="34" charset="0"/>
              </a:rPr>
              <a:t>What are the units?  Do you have a dictionary?</a:t>
            </a:r>
          </a:p>
          <a:p>
            <a:pPr marL="776288" lvl="1" indent="-319088" eaLnBrk="0" hangingPunct="0">
              <a:lnSpc>
                <a:spcPct val="80000"/>
              </a:lnSpc>
              <a:spcBef>
                <a:spcPts val="700"/>
              </a:spcBef>
              <a:buClr>
                <a:schemeClr val="accent2"/>
              </a:buClr>
              <a:buSzPct val="60000"/>
              <a:buFont typeface="Wingdings" pitchFamily="2" charset="2"/>
              <a:buChar char=""/>
              <a:defRPr/>
            </a:pPr>
            <a:r>
              <a:rPr lang="en-US" sz="2400" dirty="0" smtClean="0">
                <a:latin typeface="Calibri" pitchFamily="34" charset="0"/>
              </a:rPr>
              <a:t>Recoding values</a:t>
            </a:r>
          </a:p>
          <a:p>
            <a:pPr marL="1233488" lvl="2" indent="-319088" eaLnBrk="0" hangingPunct="0">
              <a:lnSpc>
                <a:spcPct val="80000"/>
              </a:lnSpc>
              <a:spcBef>
                <a:spcPts val="700"/>
              </a:spcBef>
              <a:buClr>
                <a:schemeClr val="accent2"/>
              </a:buClr>
              <a:buSzPct val="60000"/>
              <a:buFont typeface="Wingdings" pitchFamily="2" charset="2"/>
              <a:buChar char=""/>
              <a:defRPr/>
            </a:pPr>
            <a:r>
              <a:rPr lang="en-US" sz="2400" dirty="0" smtClean="0">
                <a:latin typeface="Calibri" pitchFamily="34" charset="0"/>
              </a:rPr>
              <a:t>Categorization</a:t>
            </a:r>
          </a:p>
          <a:p>
            <a:pPr marL="1233488" lvl="2" indent="-319088" eaLnBrk="0" hangingPunct="0">
              <a:lnSpc>
                <a:spcPct val="80000"/>
              </a:lnSpc>
              <a:spcBef>
                <a:spcPts val="700"/>
              </a:spcBef>
              <a:buClr>
                <a:schemeClr val="accent2"/>
              </a:buClr>
              <a:buSzPct val="60000"/>
              <a:buFont typeface="Wingdings" pitchFamily="2" charset="2"/>
              <a:buChar char=""/>
              <a:defRPr/>
            </a:pPr>
            <a:r>
              <a:rPr lang="en-US" sz="2400" dirty="0" smtClean="0">
                <a:latin typeface="Calibri" pitchFamily="34" charset="0"/>
              </a:rPr>
              <a:t>Change of scale</a:t>
            </a:r>
          </a:p>
          <a:p>
            <a:pPr marL="1690688" lvl="3" indent="-319088" eaLnBrk="0" hangingPunct="0">
              <a:lnSpc>
                <a:spcPct val="80000"/>
              </a:lnSpc>
              <a:spcBef>
                <a:spcPts val="700"/>
              </a:spcBef>
              <a:buClr>
                <a:schemeClr val="accent2"/>
              </a:buClr>
              <a:buSzPct val="60000"/>
              <a:defRPr/>
            </a:pPr>
            <a:r>
              <a:rPr lang="en-US" sz="2400" dirty="0" smtClean="0">
                <a:latin typeface="Calibri" pitchFamily="34" charset="0"/>
              </a:rPr>
              <a:t>		</a:t>
            </a:r>
          </a:p>
          <a:p>
            <a:pPr marL="319088" marR="0" lvl="0" indent="-319088" algn="l" defTabSz="914400" rtl="0" eaLnBrk="0" fontAlgn="base" latinLnBrk="0" hangingPunct="0">
              <a:lnSpc>
                <a:spcPct val="80000"/>
              </a:lnSpc>
              <a:spcBef>
                <a:spcPts val="700"/>
              </a:spcBef>
              <a:spcAft>
                <a:spcPct val="0"/>
              </a:spcAft>
              <a:buClr>
                <a:schemeClr val="accent2"/>
              </a:buClr>
              <a:buSzPct val="60000"/>
              <a:buFont typeface="Wingdings" pitchFamily="2" charset="2"/>
              <a:buChar char=""/>
              <a:tabLst/>
              <a:defRPr/>
            </a:pPr>
            <a:endParaRPr kumimoji="0" lang="en-US" sz="2400" i="0" u="none" strike="noStrike" kern="1200" cap="none" spc="0" normalizeH="0" baseline="0" noProof="0" dirty="0" smtClean="0">
              <a:ln>
                <a:noFill/>
              </a:ln>
              <a:solidFill>
                <a:schemeClr val="tx1"/>
              </a:solidFill>
              <a:effectLst/>
              <a:uLnTx/>
              <a:uFillTx/>
              <a:latin typeface="Calibri" pitchFamily="34" charset="0"/>
            </a:endParaRPr>
          </a:p>
          <a:p>
            <a:pPr marL="319088" indent="-319088" eaLnBrk="0" hangingPunct="0">
              <a:lnSpc>
                <a:spcPct val="80000"/>
              </a:lnSpc>
              <a:spcBef>
                <a:spcPts val="700"/>
              </a:spcBef>
              <a:buClr>
                <a:schemeClr val="accent2"/>
              </a:buClr>
              <a:buSzPct val="60000"/>
              <a:buFont typeface="Wingdings" pitchFamily="2" charset="2"/>
              <a:buChar char=""/>
            </a:pPr>
            <a:endParaRPr kumimoji="0" lang="en-US" i="0" u="none" strike="noStrike" kern="1200" cap="none" spc="0" normalizeH="0" baseline="0" noProof="0" dirty="0" smtClean="0">
              <a:ln>
                <a:noFill/>
              </a:ln>
              <a:solidFill>
                <a:schemeClr val="tx1"/>
              </a:solidFill>
              <a:effectLst/>
              <a:uLnTx/>
              <a:uFillTx/>
              <a:latin typeface="Calibri" pitchFamily="34" charset="0"/>
            </a:endParaRPr>
          </a:p>
        </p:txBody>
      </p:sp>
    </p:spTree>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5048" cy="990600"/>
          </a:xfrm>
        </p:spPr>
        <p:txBody>
          <a:bodyPr/>
          <a:lstStyle/>
          <a:p>
            <a:pPr lvl="0"/>
            <a:r>
              <a:rPr lang="en-US" dirty="0" smtClean="0"/>
              <a:t>Categorization of Continuous Variables</a:t>
            </a:r>
            <a:endParaRPr lang="en-US" dirty="0"/>
          </a:p>
        </p:txBody>
      </p:sp>
      <p:sp>
        <p:nvSpPr>
          <p:cNvPr id="4" name="Rectangle 3"/>
          <p:cNvSpPr txBox="1">
            <a:spLocks noChangeArrowheads="1"/>
          </p:cNvSpPr>
          <p:nvPr/>
        </p:nvSpPr>
        <p:spPr bwMode="auto">
          <a:xfrm>
            <a:off x="457200" y="1600200"/>
            <a:ext cx="8382000" cy="4953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19088" indent="-319088" eaLnBrk="0" hangingPunct="0">
              <a:lnSpc>
                <a:spcPct val="80000"/>
              </a:lnSpc>
              <a:spcBef>
                <a:spcPts val="700"/>
              </a:spcBef>
              <a:buClr>
                <a:schemeClr val="accent2"/>
              </a:buClr>
              <a:buSzPct val="60000"/>
              <a:buFont typeface="Wingdings" pitchFamily="2" charset="2"/>
              <a:buChar char=""/>
              <a:defRPr/>
            </a:pPr>
            <a:r>
              <a:rPr lang="en-US" sz="2400" dirty="0" smtClean="0">
                <a:latin typeface="Calibri" pitchFamily="34" charset="0"/>
              </a:rPr>
              <a:t>Choose cut </a:t>
            </a:r>
            <a:r>
              <a:rPr lang="en-US" sz="2400" dirty="0" smtClean="0">
                <a:latin typeface="Calibri" pitchFamily="34" charset="0"/>
              </a:rPr>
              <a:t>points to split continuous variables into categorical </a:t>
            </a:r>
            <a:r>
              <a:rPr lang="en-US" sz="2400" dirty="0" smtClean="0">
                <a:latin typeface="Calibri" pitchFamily="34" charset="0"/>
              </a:rPr>
              <a:t>variables.</a:t>
            </a:r>
            <a:endParaRPr lang="en-US" sz="2400" dirty="0" smtClean="0">
              <a:latin typeface="Calibri" pitchFamily="34" charset="0"/>
            </a:endParaRPr>
          </a:p>
          <a:p>
            <a:pPr marL="776288" lvl="1" indent="-319088" eaLnBrk="0" hangingPunct="0">
              <a:lnSpc>
                <a:spcPct val="80000"/>
              </a:lnSpc>
              <a:spcBef>
                <a:spcPts val="700"/>
              </a:spcBef>
              <a:buClr>
                <a:schemeClr val="accent2"/>
              </a:buClr>
              <a:buSzPct val="60000"/>
              <a:buFont typeface="Wingdings" pitchFamily="2" charset="2"/>
              <a:buChar char=""/>
              <a:defRPr/>
            </a:pPr>
            <a:r>
              <a:rPr lang="en-US" sz="2400" dirty="0" smtClean="0">
                <a:latin typeface="Calibri" pitchFamily="34" charset="0"/>
              </a:rPr>
              <a:t>Depending on application, choose </a:t>
            </a:r>
            <a:r>
              <a:rPr lang="en-US" sz="2400" dirty="0" smtClean="0">
                <a:latin typeface="Calibri" pitchFamily="34" charset="0"/>
              </a:rPr>
              <a:t>cut</a:t>
            </a:r>
            <a:r>
              <a:rPr lang="en-US" sz="2400" dirty="0" smtClean="0">
                <a:latin typeface="Calibri" pitchFamily="34" charset="0"/>
              </a:rPr>
              <a:t> </a:t>
            </a:r>
            <a:r>
              <a:rPr lang="en-US" sz="2400" dirty="0" smtClean="0">
                <a:latin typeface="Calibri" pitchFamily="34" charset="0"/>
              </a:rPr>
              <a:t>points based on percentiles, range, subject matter </a:t>
            </a:r>
            <a:r>
              <a:rPr lang="en-US" sz="2400" dirty="0" smtClean="0">
                <a:latin typeface="Calibri" pitchFamily="34" charset="0"/>
              </a:rPr>
              <a:t>knowledge.</a:t>
            </a:r>
            <a:endParaRPr lang="en-US" sz="2400" dirty="0" smtClean="0">
              <a:latin typeface="Calibri" pitchFamily="34" charset="0"/>
            </a:endParaRPr>
          </a:p>
          <a:p>
            <a:pPr marL="776288" lvl="1" indent="-319088" eaLnBrk="0" hangingPunct="0">
              <a:lnSpc>
                <a:spcPct val="80000"/>
              </a:lnSpc>
              <a:spcBef>
                <a:spcPts val="700"/>
              </a:spcBef>
              <a:buClr>
                <a:schemeClr val="accent2"/>
              </a:buClr>
              <a:buSzPct val="60000"/>
              <a:buFont typeface="Wingdings" pitchFamily="2" charset="2"/>
              <a:buChar char=""/>
              <a:defRPr/>
            </a:pPr>
            <a:r>
              <a:rPr kumimoji="0" lang="en-US" sz="2400" i="0" u="none" strike="noStrike" kern="1200" cap="none" spc="0" normalizeH="0" dirty="0" smtClean="0">
                <a:ln>
                  <a:noFill/>
                </a:ln>
                <a:solidFill>
                  <a:schemeClr val="tx1"/>
                </a:solidFill>
                <a:effectLst/>
                <a:uLnTx/>
                <a:uFillTx/>
                <a:latin typeface="Calibri" pitchFamily="34" charset="0"/>
              </a:rPr>
              <a:t>Number of categories based on type of analysis you want to try, ease of </a:t>
            </a:r>
            <a:r>
              <a:rPr kumimoji="0" lang="en-US" sz="2400" i="0" u="none" strike="noStrike" kern="1200" cap="none" spc="0" normalizeH="0" dirty="0" smtClean="0">
                <a:ln>
                  <a:noFill/>
                </a:ln>
                <a:solidFill>
                  <a:schemeClr val="tx1"/>
                </a:solidFill>
                <a:effectLst/>
                <a:uLnTx/>
                <a:uFillTx/>
                <a:latin typeface="Calibri" pitchFamily="34" charset="0"/>
              </a:rPr>
              <a:t>communication.</a:t>
            </a:r>
            <a:endParaRPr kumimoji="0" lang="en-US" sz="2400" i="0" u="none" strike="noStrike" kern="1200" cap="none" spc="0" normalizeH="0" dirty="0" smtClean="0">
              <a:ln>
                <a:noFill/>
              </a:ln>
              <a:solidFill>
                <a:schemeClr val="tx1"/>
              </a:solidFill>
              <a:effectLst/>
              <a:uLnTx/>
              <a:uFillTx/>
              <a:latin typeface="Calibri" pitchFamily="34" charset="0"/>
            </a:endParaRPr>
          </a:p>
          <a:p>
            <a:pPr marL="776288" lvl="1" indent="-319088" eaLnBrk="0" hangingPunct="0">
              <a:lnSpc>
                <a:spcPct val="80000"/>
              </a:lnSpc>
              <a:spcBef>
                <a:spcPts val="700"/>
              </a:spcBef>
              <a:buClr>
                <a:schemeClr val="accent2"/>
              </a:buClr>
              <a:buSzPct val="60000"/>
              <a:buFont typeface="Wingdings" pitchFamily="2" charset="2"/>
              <a:buChar char=""/>
              <a:defRPr/>
            </a:pPr>
            <a:r>
              <a:rPr lang="en-US" sz="2400" dirty="0" smtClean="0">
                <a:latin typeface="Calibri" pitchFamily="34" charset="0"/>
              </a:rPr>
              <a:t>Avoid “empty cells</a:t>
            </a:r>
            <a:r>
              <a:rPr lang="en-US" sz="2400" dirty="0" smtClean="0">
                <a:latin typeface="Calibri" pitchFamily="34" charset="0"/>
              </a:rPr>
              <a:t>”.</a:t>
            </a:r>
            <a:endParaRPr lang="en-US" sz="2400" dirty="0" smtClean="0">
              <a:latin typeface="Calibri" pitchFamily="34" charset="0"/>
            </a:endParaRPr>
          </a:p>
          <a:p>
            <a:pPr marL="776288" lvl="1" indent="-319088" eaLnBrk="0" hangingPunct="0">
              <a:lnSpc>
                <a:spcPct val="80000"/>
              </a:lnSpc>
              <a:spcBef>
                <a:spcPts val="700"/>
              </a:spcBef>
              <a:buClr>
                <a:schemeClr val="accent2"/>
              </a:buClr>
              <a:buSzPct val="60000"/>
              <a:buFont typeface="Wingdings" pitchFamily="2" charset="2"/>
              <a:buChar char=""/>
              <a:defRPr/>
            </a:pPr>
            <a:r>
              <a:rPr lang="en-US" sz="2400" dirty="0" smtClean="0">
                <a:latin typeface="Calibri" pitchFamily="34" charset="0"/>
              </a:rPr>
              <a:t>About </a:t>
            </a:r>
            <a:r>
              <a:rPr lang="en-US" sz="2400" dirty="0" smtClean="0">
                <a:latin typeface="Calibri" pitchFamily="34" charset="0"/>
              </a:rPr>
              <a:t>5 </a:t>
            </a:r>
            <a:r>
              <a:rPr lang="en-US" sz="2400" dirty="0" smtClean="0">
                <a:latin typeface="Calibri" pitchFamily="34" charset="0"/>
              </a:rPr>
              <a:t>categories may </a:t>
            </a:r>
            <a:r>
              <a:rPr lang="en-US" sz="2400" dirty="0" smtClean="0">
                <a:latin typeface="Calibri" pitchFamily="34" charset="0"/>
              </a:rPr>
              <a:t>suffice.</a:t>
            </a:r>
          </a:p>
          <a:p>
            <a:pPr marL="319088" indent="-319088" eaLnBrk="0" hangingPunct="0">
              <a:lnSpc>
                <a:spcPct val="80000"/>
              </a:lnSpc>
              <a:spcBef>
                <a:spcPts val="700"/>
              </a:spcBef>
              <a:buClr>
                <a:schemeClr val="accent2"/>
              </a:buClr>
              <a:buSzPct val="60000"/>
              <a:buFont typeface="Wingdings" pitchFamily="2" charset="2"/>
              <a:buChar char=""/>
              <a:defRPr/>
            </a:pPr>
            <a:endParaRPr kumimoji="0" lang="en-US" sz="2400" i="0" u="none" strike="noStrike" kern="1200" cap="none" spc="0" normalizeH="0" dirty="0" smtClean="0">
              <a:ln>
                <a:noFill/>
              </a:ln>
              <a:solidFill>
                <a:schemeClr val="tx1"/>
              </a:solidFill>
              <a:effectLst/>
              <a:uLnTx/>
              <a:uFillTx/>
              <a:latin typeface="Calibri" pitchFamily="34" charset="0"/>
            </a:endParaRPr>
          </a:p>
          <a:p>
            <a:pPr marL="319088" indent="-319088" eaLnBrk="0" hangingPunct="0">
              <a:lnSpc>
                <a:spcPct val="80000"/>
              </a:lnSpc>
              <a:spcBef>
                <a:spcPts val="700"/>
              </a:spcBef>
              <a:buClr>
                <a:schemeClr val="accent2"/>
              </a:buClr>
              <a:buSzPct val="60000"/>
              <a:buFont typeface="Wingdings" pitchFamily="2" charset="2"/>
              <a:buChar char=""/>
              <a:defRPr/>
            </a:pPr>
            <a:r>
              <a:rPr lang="en-US" sz="2400" dirty="0" smtClean="0">
                <a:latin typeface="Calibri" pitchFamily="34" charset="0"/>
              </a:rPr>
              <a:t>Assumption of homogeneity within categories.</a:t>
            </a:r>
            <a:endParaRPr kumimoji="0" lang="en-US" sz="2400" i="0" u="none" strike="noStrike" kern="1200" cap="none" spc="0" normalizeH="0" dirty="0" smtClean="0">
              <a:ln>
                <a:noFill/>
              </a:ln>
              <a:solidFill>
                <a:schemeClr val="tx1"/>
              </a:solidFill>
              <a:effectLst/>
              <a:uLnTx/>
              <a:uFillTx/>
              <a:latin typeface="Calibri" pitchFamily="34" charset="0"/>
            </a:endParaRPr>
          </a:p>
          <a:p>
            <a:pPr marL="776288" lvl="1" indent="-319088" eaLnBrk="0" hangingPunct="0">
              <a:lnSpc>
                <a:spcPct val="80000"/>
              </a:lnSpc>
              <a:spcBef>
                <a:spcPts val="700"/>
              </a:spcBef>
              <a:buClr>
                <a:schemeClr val="accent2"/>
              </a:buClr>
              <a:buSzPct val="60000"/>
              <a:defRPr/>
            </a:pPr>
            <a:endParaRPr kumimoji="0" lang="en-US" sz="2400" i="0" u="none" strike="noStrike" kern="1200" cap="none" spc="0" normalizeH="0" baseline="0" noProof="0" dirty="0" smtClean="0">
              <a:ln>
                <a:noFill/>
              </a:ln>
              <a:solidFill>
                <a:schemeClr val="tx1"/>
              </a:solidFill>
              <a:effectLst/>
              <a:uLnTx/>
              <a:uFillTx/>
              <a:latin typeface="Calibri" pitchFamily="34" charset="0"/>
            </a:endParaRPr>
          </a:p>
          <a:p>
            <a:pPr marL="319088" marR="0" lvl="0" indent="-319088" algn="l" defTabSz="914400" rtl="0" eaLnBrk="0" fontAlgn="base" latinLnBrk="0" hangingPunct="0">
              <a:lnSpc>
                <a:spcPct val="80000"/>
              </a:lnSpc>
              <a:spcBef>
                <a:spcPts val="700"/>
              </a:spcBef>
              <a:spcAft>
                <a:spcPct val="0"/>
              </a:spcAft>
              <a:buClr>
                <a:schemeClr val="accent2"/>
              </a:buClr>
              <a:buSzPct val="60000"/>
              <a:buFont typeface="Wingdings" pitchFamily="2" charset="2"/>
              <a:buChar char=""/>
              <a:tabLst/>
              <a:defRPr/>
            </a:pPr>
            <a:endParaRPr kumimoji="0" lang="en-US" sz="2400" i="0" u="none" strike="noStrike" kern="1200" cap="none" spc="0" normalizeH="0" baseline="0" noProof="0" dirty="0" smtClean="0">
              <a:ln>
                <a:noFill/>
              </a:ln>
              <a:solidFill>
                <a:schemeClr val="tx1"/>
              </a:solidFill>
              <a:effectLst/>
              <a:uLnTx/>
              <a:uFillTx/>
              <a:latin typeface="Calibri" pitchFamily="34" charset="0"/>
            </a:endParaRPr>
          </a:p>
          <a:p>
            <a:pPr marL="319088" indent="-319088" eaLnBrk="0" hangingPunct="0">
              <a:lnSpc>
                <a:spcPct val="80000"/>
              </a:lnSpc>
              <a:spcBef>
                <a:spcPts val="700"/>
              </a:spcBef>
              <a:buClr>
                <a:schemeClr val="accent2"/>
              </a:buClr>
              <a:buSzPct val="60000"/>
              <a:buFont typeface="Wingdings" pitchFamily="2" charset="2"/>
              <a:buChar char=""/>
            </a:pPr>
            <a:endParaRPr kumimoji="0" lang="en-US" i="0" u="none" strike="noStrike" kern="1200" cap="none" spc="0" normalizeH="0" baseline="0" noProof="0" dirty="0" smtClean="0">
              <a:ln>
                <a:noFill/>
              </a:ln>
              <a:solidFill>
                <a:schemeClr val="tx1"/>
              </a:solidFill>
              <a:effectLst/>
              <a:uLnTx/>
              <a:uFillTx/>
              <a:latin typeface="Calibri" pitchFamily="34" charset="0"/>
            </a:endParaRPr>
          </a:p>
        </p:txBody>
      </p:sp>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09" name="Rectangle 3"/>
          <p:cNvSpPr>
            <a:spLocks noGrp="1" noChangeArrowheads="1"/>
          </p:cNvSpPr>
          <p:nvPr>
            <p:ph idx="1"/>
          </p:nvPr>
        </p:nvSpPr>
        <p:spPr>
          <a:xfrm>
            <a:off x="838200" y="1600200"/>
            <a:ext cx="7693025" cy="4724400"/>
          </a:xfrm>
        </p:spPr>
        <p:txBody>
          <a:bodyPr/>
          <a:lstStyle/>
          <a:p>
            <a:pPr marL="0" indent="0" eaLnBrk="1" hangingPunct="1">
              <a:buFont typeface="Wingdings" charset="0"/>
              <a:buNone/>
              <a:defRPr/>
            </a:pPr>
            <a:r>
              <a:rPr lang="en-US" sz="2400" b="1" dirty="0" smtClean="0">
                <a:latin typeface="Calibri"/>
                <a:cs typeface="Calibri"/>
              </a:rPr>
              <a:t>Multiple</a:t>
            </a:r>
            <a:r>
              <a:rPr lang="en-US" sz="2400" b="1" dirty="0">
                <a:latin typeface="Calibri"/>
                <a:cs typeface="Calibri"/>
              </a:rPr>
              <a:t>-group Design </a:t>
            </a:r>
          </a:p>
          <a:p>
            <a:pPr eaLnBrk="1" hangingPunct="1">
              <a:defRPr/>
            </a:pPr>
            <a:r>
              <a:rPr lang="en-US" sz="2400" b="0" dirty="0" smtClean="0">
                <a:latin typeface="Calibri"/>
                <a:cs typeface="Calibri"/>
              </a:rPr>
              <a:t>The </a:t>
            </a:r>
            <a:r>
              <a:rPr lang="en-US" sz="2400" b="0" dirty="0">
                <a:latin typeface="Calibri"/>
                <a:cs typeface="Calibri"/>
              </a:rPr>
              <a:t>rate of disease is compared among many groups during </a:t>
            </a:r>
            <a:r>
              <a:rPr lang="en-US" sz="2400" b="0" dirty="0" smtClean="0">
                <a:latin typeface="Calibri"/>
                <a:cs typeface="Calibri"/>
              </a:rPr>
              <a:t>one </a:t>
            </a:r>
            <a:r>
              <a:rPr lang="en-US" sz="2400" b="0" dirty="0">
                <a:latin typeface="Calibri"/>
                <a:cs typeface="Calibri"/>
              </a:rPr>
              <a:t>period of time to search for spatial </a:t>
            </a:r>
            <a:r>
              <a:rPr lang="en-US" sz="2400" b="0" dirty="0" smtClean="0">
                <a:latin typeface="Calibri"/>
                <a:cs typeface="Calibri"/>
              </a:rPr>
              <a:t>patterns.</a:t>
            </a:r>
          </a:p>
          <a:p>
            <a:pPr marL="0" indent="0" eaLnBrk="1" hangingPunct="1">
              <a:buFont typeface="Wingdings" charset="0"/>
              <a:buNone/>
              <a:defRPr/>
            </a:pPr>
            <a:r>
              <a:rPr lang="en-US" sz="2400" b="1" dirty="0">
                <a:latin typeface="Calibri"/>
                <a:cs typeface="Calibri"/>
              </a:rPr>
              <a:t>Time-trend Design</a:t>
            </a:r>
          </a:p>
          <a:p>
            <a:pPr eaLnBrk="1" hangingPunct="1">
              <a:defRPr/>
            </a:pPr>
            <a:r>
              <a:rPr lang="en-US" sz="2400" dirty="0">
                <a:latin typeface="Calibri"/>
                <a:ea typeface="Arial" charset="0"/>
                <a:cs typeface="Calibri"/>
              </a:rPr>
              <a:t>Follow one group or population over time to assess relationship between a change in exposure frequency and a change in disease frequency</a:t>
            </a:r>
            <a:r>
              <a:rPr lang="en-US" sz="2400" dirty="0" smtClean="0">
                <a:latin typeface="Calibri"/>
                <a:ea typeface="Arial" charset="0"/>
                <a:cs typeface="Calibri"/>
              </a:rPr>
              <a:t>.</a:t>
            </a:r>
          </a:p>
          <a:p>
            <a:pPr marL="0" indent="0" eaLnBrk="1" hangingPunct="1">
              <a:buNone/>
              <a:defRPr/>
            </a:pPr>
            <a:r>
              <a:rPr lang="en-US" sz="2400" b="1" dirty="0" smtClean="0">
                <a:latin typeface="Calibri"/>
                <a:ea typeface="Arial" charset="0"/>
                <a:cs typeface="Calibri"/>
              </a:rPr>
              <a:t>Mixture</a:t>
            </a:r>
            <a:r>
              <a:rPr lang="en-US" sz="2400" dirty="0" smtClean="0">
                <a:latin typeface="Calibri"/>
                <a:ea typeface="Arial" charset="0"/>
                <a:cs typeface="Calibri"/>
              </a:rPr>
              <a:t> of Multiple group and Time trend</a:t>
            </a:r>
            <a:endParaRPr lang="en-US" sz="2400" dirty="0" smtClean="0">
              <a:latin typeface="Calibri"/>
              <a:cs typeface="Calibri"/>
            </a:endParaRPr>
          </a:p>
          <a:p>
            <a:pPr eaLnBrk="1" hangingPunct="1">
              <a:defRPr/>
            </a:pPr>
            <a:endParaRPr lang="en-US" b="0" dirty="0">
              <a:latin typeface="Arial" charset="0"/>
              <a:cs typeface="ＭＳ Ｐゴシック" charset="0"/>
            </a:endParaRPr>
          </a:p>
          <a:p>
            <a:pPr eaLnBrk="1" hangingPunct="1">
              <a:buFontTx/>
              <a:buNone/>
              <a:defRPr/>
            </a:pPr>
            <a:r>
              <a:rPr lang="en-US" sz="2000" b="0" dirty="0">
                <a:latin typeface="Arial" charset="0"/>
                <a:cs typeface="ＭＳ Ｐゴシック" charset="0"/>
              </a:rPr>
              <a:t>				</a:t>
            </a:r>
          </a:p>
          <a:p>
            <a:pPr eaLnBrk="1" hangingPunct="1">
              <a:buFontTx/>
              <a:buNone/>
              <a:defRPr/>
            </a:pPr>
            <a:r>
              <a:rPr lang="en-US" sz="2000" b="0" dirty="0">
                <a:latin typeface="Arial" charset="0"/>
                <a:cs typeface="ＭＳ Ｐゴシック" charset="0"/>
              </a:rPr>
              <a:t> </a:t>
            </a:r>
          </a:p>
        </p:txBody>
      </p:sp>
      <p:sp>
        <p:nvSpPr>
          <p:cNvPr id="83970" name="Rectangle 2"/>
          <p:cNvSpPr>
            <a:spLocks noGrp="1" noChangeArrowheads="1"/>
          </p:cNvSpPr>
          <p:nvPr>
            <p:ph type="title"/>
          </p:nvPr>
        </p:nvSpPr>
        <p:spPr>
          <a:xfrm>
            <a:off x="685800" y="609600"/>
            <a:ext cx="8458200" cy="1143000"/>
          </a:xfrm>
        </p:spPr>
        <p:txBody>
          <a:bodyPr/>
          <a:lstStyle/>
          <a:p>
            <a:pPr eaLnBrk="1" hangingPunct="1"/>
            <a:r>
              <a:rPr lang="en-US" dirty="0">
                <a:latin typeface="Arial" charset="0"/>
                <a:cs typeface="ＭＳ Ｐゴシック" charset="0"/>
              </a:rPr>
              <a:t>Ecologic Study Designs</a:t>
            </a:r>
            <a:br>
              <a:rPr lang="en-US" dirty="0">
                <a:latin typeface="Arial" charset="0"/>
                <a:cs typeface="ＭＳ Ｐゴシック" charset="0"/>
              </a:rPr>
            </a:br>
            <a:endParaRPr lang="en-US" dirty="0">
              <a:latin typeface="Arial" charset="0"/>
              <a:cs typeface="ＭＳ Ｐゴシック" charset="0"/>
            </a:endParaRPr>
          </a:p>
        </p:txBody>
      </p:sp>
      <p:sp>
        <p:nvSpPr>
          <p:cNvPr id="83971" name="Slide Number Placeholder 2"/>
          <p:cNvSpPr>
            <a:spLocks noGrp="1"/>
          </p:cNvSpPr>
          <p:nvPr>
            <p:ph type="sldNum"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50000"/>
              </a:spcBef>
              <a:spcAft>
                <a:spcPct val="0"/>
              </a:spcAft>
              <a:defRPr sz="2400">
                <a:solidFill>
                  <a:schemeClr val="tx1"/>
                </a:solidFill>
                <a:latin typeface="Arial" charset="0"/>
                <a:ea typeface="ＭＳ Ｐゴシック" charset="0"/>
              </a:defRPr>
            </a:lvl6pPr>
            <a:lvl7pPr marL="2971800" indent="-228600" eaLnBrk="0" fontAlgn="base" hangingPunct="0">
              <a:spcBef>
                <a:spcPct val="50000"/>
              </a:spcBef>
              <a:spcAft>
                <a:spcPct val="0"/>
              </a:spcAft>
              <a:defRPr sz="2400">
                <a:solidFill>
                  <a:schemeClr val="tx1"/>
                </a:solidFill>
                <a:latin typeface="Arial" charset="0"/>
                <a:ea typeface="ＭＳ Ｐゴシック" charset="0"/>
              </a:defRPr>
            </a:lvl7pPr>
            <a:lvl8pPr marL="3429000" indent="-228600" eaLnBrk="0" fontAlgn="base" hangingPunct="0">
              <a:spcBef>
                <a:spcPct val="50000"/>
              </a:spcBef>
              <a:spcAft>
                <a:spcPct val="0"/>
              </a:spcAft>
              <a:defRPr sz="2400">
                <a:solidFill>
                  <a:schemeClr val="tx1"/>
                </a:solidFill>
                <a:latin typeface="Arial" charset="0"/>
                <a:ea typeface="ＭＳ Ｐゴシック" charset="0"/>
              </a:defRPr>
            </a:lvl8pPr>
            <a:lvl9pPr marL="3886200" indent="-228600" eaLnBrk="0" fontAlgn="base" hangingPunct="0">
              <a:spcBef>
                <a:spcPct val="50000"/>
              </a:spcBef>
              <a:spcAft>
                <a:spcPct val="0"/>
              </a:spcAft>
              <a:defRPr sz="2400">
                <a:solidFill>
                  <a:schemeClr val="tx1"/>
                </a:solidFill>
                <a:latin typeface="Arial" charset="0"/>
                <a:ea typeface="ＭＳ Ｐゴシック" charset="0"/>
              </a:defRPr>
            </a:lvl9pPr>
          </a:lstStyle>
          <a:p>
            <a:fld id="{813AEE41-473B-CC45-9929-0F07029DCBC4}" type="slidenum">
              <a:rPr lang="en-US" sz="1400">
                <a:solidFill>
                  <a:schemeClr val="tx2"/>
                </a:solidFill>
                <a:cs typeface="Arial" charset="0"/>
              </a:rPr>
              <a:pPr/>
              <a:t>3</a:t>
            </a:fld>
            <a:endParaRPr lang="en-US" sz="1400">
              <a:solidFill>
                <a:schemeClr val="tx2"/>
              </a:solidFill>
              <a:cs typeface="Arial" charset="0"/>
            </a:endParaRPr>
          </a:p>
        </p:txBody>
      </p:sp>
    </p:spTree>
    <p:extLst>
      <p:ext uri="{BB962C8B-B14F-4D97-AF65-F5344CB8AC3E}">
        <p14:creationId xmlns:p14="http://schemas.microsoft.com/office/powerpoint/2010/main" val="1237065398"/>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648" y="685800"/>
            <a:ext cx="8153400" cy="990600"/>
          </a:xfrm>
        </p:spPr>
        <p:txBody>
          <a:bodyPr/>
          <a:lstStyle/>
          <a:p>
            <a:pPr lvl="1"/>
            <a:r>
              <a:rPr lang="en-US" sz="4000" dirty="0" smtClean="0"/>
              <a:t>Missing Data</a:t>
            </a:r>
            <a:r>
              <a:rPr lang="en-US" dirty="0"/>
              <a:t/>
            </a:r>
            <a:br>
              <a:rPr lang="en-US" dirty="0"/>
            </a:br>
            <a:endParaRPr lang="en-US" dirty="0"/>
          </a:p>
        </p:txBody>
      </p:sp>
      <p:sp>
        <p:nvSpPr>
          <p:cNvPr id="4" name="Rectangle 3"/>
          <p:cNvSpPr txBox="1">
            <a:spLocks noChangeArrowheads="1"/>
          </p:cNvSpPr>
          <p:nvPr/>
        </p:nvSpPr>
        <p:spPr bwMode="auto">
          <a:xfrm>
            <a:off x="457200" y="1600200"/>
            <a:ext cx="8382000" cy="4953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19088" indent="-319088" eaLnBrk="0" hangingPunct="0">
              <a:lnSpc>
                <a:spcPct val="80000"/>
              </a:lnSpc>
              <a:spcBef>
                <a:spcPts val="700"/>
              </a:spcBef>
              <a:buClr>
                <a:schemeClr val="accent2"/>
              </a:buClr>
              <a:buSzPct val="60000"/>
              <a:buFont typeface="Wingdings" pitchFamily="2" charset="2"/>
              <a:buChar char=""/>
              <a:defRPr/>
            </a:pPr>
            <a:r>
              <a:rPr lang="en-US" sz="2400" dirty="0" smtClean="0">
                <a:latin typeface="Calibri" pitchFamily="34" charset="0"/>
              </a:rPr>
              <a:t>Imputation</a:t>
            </a:r>
            <a:endParaRPr lang="en-US" sz="2400" dirty="0" smtClean="0">
              <a:latin typeface="Calibri" pitchFamily="34" charset="0"/>
            </a:endParaRPr>
          </a:p>
          <a:p>
            <a:pPr marL="776288" lvl="1" indent="-319088" eaLnBrk="0" hangingPunct="0">
              <a:lnSpc>
                <a:spcPct val="80000"/>
              </a:lnSpc>
              <a:spcBef>
                <a:spcPts val="700"/>
              </a:spcBef>
              <a:buClr>
                <a:schemeClr val="accent2"/>
              </a:buClr>
              <a:buSzPct val="60000"/>
              <a:buFont typeface="Wingdings" pitchFamily="2" charset="2"/>
              <a:buChar char=""/>
              <a:defRPr/>
            </a:pPr>
            <a:r>
              <a:rPr lang="en-US" sz="2400" dirty="0" smtClean="0">
                <a:latin typeface="Calibri" pitchFamily="34" charset="0"/>
              </a:rPr>
              <a:t>Fill in the blanks</a:t>
            </a:r>
            <a:r>
              <a:rPr lang="en-US" sz="2400" dirty="0" smtClean="0">
                <a:latin typeface="Calibri" pitchFamily="34" charset="0"/>
              </a:rPr>
              <a:t>: </a:t>
            </a:r>
            <a:r>
              <a:rPr lang="en-US" sz="2400" dirty="0" smtClean="0">
                <a:latin typeface="Calibri" pitchFamily="34" charset="0"/>
              </a:rPr>
              <a:t>mean </a:t>
            </a:r>
            <a:r>
              <a:rPr lang="en-US" sz="2400" dirty="0" smtClean="0">
                <a:latin typeface="Calibri" pitchFamily="34" charset="0"/>
              </a:rPr>
              <a:t>values</a:t>
            </a:r>
            <a:r>
              <a:rPr lang="en-US" sz="2400" dirty="0" smtClean="0">
                <a:latin typeface="Calibri" pitchFamily="34" charset="0"/>
              </a:rPr>
              <a:t>?</a:t>
            </a:r>
          </a:p>
          <a:p>
            <a:pPr marL="776288" lvl="1" indent="-319088" eaLnBrk="0" hangingPunct="0">
              <a:lnSpc>
                <a:spcPct val="80000"/>
              </a:lnSpc>
              <a:spcBef>
                <a:spcPts val="700"/>
              </a:spcBef>
              <a:buClr>
                <a:schemeClr val="accent2"/>
              </a:buClr>
              <a:buSzPct val="60000"/>
              <a:buFont typeface="Wingdings" pitchFamily="2" charset="2"/>
              <a:buChar char=""/>
              <a:defRPr/>
            </a:pPr>
            <a:r>
              <a:rPr lang="en-US" sz="2400" dirty="0" smtClean="0">
                <a:latin typeface="Calibri" pitchFamily="34" charset="0"/>
              </a:rPr>
              <a:t>Assumptions of missing at random?</a:t>
            </a:r>
            <a:endParaRPr lang="en-US" sz="2400" dirty="0" smtClean="0">
              <a:latin typeface="Calibri" pitchFamily="34" charset="0"/>
            </a:endParaRPr>
          </a:p>
          <a:p>
            <a:pPr marL="776288" lvl="1" indent="-319088" eaLnBrk="0" hangingPunct="0">
              <a:lnSpc>
                <a:spcPct val="80000"/>
              </a:lnSpc>
              <a:spcBef>
                <a:spcPts val="700"/>
              </a:spcBef>
              <a:buClr>
                <a:schemeClr val="accent2"/>
              </a:buClr>
              <a:buSzPct val="60000"/>
              <a:buFont typeface="Wingdings" pitchFamily="2" charset="2"/>
              <a:buChar char=""/>
              <a:defRPr/>
            </a:pPr>
            <a:r>
              <a:rPr lang="en-US" sz="2400" dirty="0" smtClean="0">
                <a:latin typeface="Calibri" pitchFamily="34" charset="0"/>
              </a:rPr>
              <a:t>Use auxiliary models and perhaps outside information to </a:t>
            </a:r>
            <a:r>
              <a:rPr lang="en-US" sz="2400" dirty="0" smtClean="0">
                <a:latin typeface="Calibri" pitchFamily="34" charset="0"/>
              </a:rPr>
              <a:t>get reasonable </a:t>
            </a:r>
            <a:r>
              <a:rPr lang="en-US" sz="2400" dirty="0" smtClean="0">
                <a:latin typeface="Calibri" pitchFamily="34" charset="0"/>
              </a:rPr>
              <a:t>values for missing </a:t>
            </a:r>
            <a:r>
              <a:rPr lang="en-US" sz="2400" dirty="0" smtClean="0">
                <a:latin typeface="Calibri" pitchFamily="34" charset="0"/>
              </a:rPr>
              <a:t>data.</a:t>
            </a:r>
            <a:endParaRPr lang="en-US" sz="2400" dirty="0" smtClean="0">
              <a:latin typeface="Calibri" pitchFamily="34" charset="0"/>
            </a:endParaRPr>
          </a:p>
          <a:p>
            <a:pPr marL="319088" marR="0" lvl="0" indent="-319088" algn="l" defTabSz="914400" rtl="0" eaLnBrk="0" fontAlgn="base" latinLnBrk="0" hangingPunct="0">
              <a:lnSpc>
                <a:spcPct val="80000"/>
              </a:lnSpc>
              <a:spcBef>
                <a:spcPts val="700"/>
              </a:spcBef>
              <a:spcAft>
                <a:spcPct val="0"/>
              </a:spcAft>
              <a:buClr>
                <a:schemeClr val="accent2"/>
              </a:buClr>
              <a:buSzPct val="60000"/>
              <a:buFont typeface="Wingdings" pitchFamily="2" charset="2"/>
              <a:buChar char=""/>
              <a:tabLst/>
              <a:defRPr/>
            </a:pPr>
            <a:endParaRPr kumimoji="0" lang="en-US" sz="2400" i="0" u="none" strike="noStrike" kern="1200" cap="none" spc="0" normalizeH="0" baseline="0" noProof="0" dirty="0" smtClean="0">
              <a:ln>
                <a:noFill/>
              </a:ln>
              <a:solidFill>
                <a:schemeClr val="tx1"/>
              </a:solidFill>
              <a:effectLst/>
              <a:uLnTx/>
              <a:uFillTx/>
              <a:latin typeface="Calibri" pitchFamily="34" charset="0"/>
            </a:endParaRPr>
          </a:p>
          <a:p>
            <a:pPr marL="319088" indent="-319088" eaLnBrk="0" hangingPunct="0">
              <a:lnSpc>
                <a:spcPct val="80000"/>
              </a:lnSpc>
              <a:spcBef>
                <a:spcPts val="700"/>
              </a:spcBef>
              <a:buClr>
                <a:schemeClr val="accent2"/>
              </a:buClr>
              <a:buSzPct val="60000"/>
              <a:buFont typeface="Wingdings" pitchFamily="2" charset="2"/>
              <a:buChar char=""/>
            </a:pPr>
            <a:endParaRPr kumimoji="0" lang="en-US" i="0" u="none" strike="noStrike" kern="1200" cap="none" spc="0" normalizeH="0" baseline="0" noProof="0" dirty="0" smtClean="0">
              <a:ln>
                <a:noFill/>
              </a:ln>
              <a:solidFill>
                <a:schemeClr val="tx1"/>
              </a:solidFill>
              <a:effectLst/>
              <a:uLnTx/>
              <a:uFillTx/>
              <a:latin typeface="Calibri" pitchFamily="34" charset="0"/>
            </a:endParaRPr>
          </a:p>
        </p:txBody>
      </p:sp>
    </p:spTree>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pPr lvl="0"/>
            <a:r>
              <a:rPr lang="en-US" dirty="0" smtClean="0"/>
              <a:t>Test Statistics</a:t>
            </a:r>
            <a:endParaRPr lang="en-US" dirty="0"/>
          </a:p>
        </p:txBody>
      </p:sp>
      <p:sp>
        <p:nvSpPr>
          <p:cNvPr id="4" name="Rectangle 3"/>
          <p:cNvSpPr txBox="1">
            <a:spLocks noChangeArrowheads="1"/>
          </p:cNvSpPr>
          <p:nvPr/>
        </p:nvSpPr>
        <p:spPr bwMode="auto">
          <a:xfrm>
            <a:off x="457200" y="1600200"/>
            <a:ext cx="8382000" cy="4953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19088" indent="-319088" eaLnBrk="0" hangingPunct="0">
              <a:lnSpc>
                <a:spcPct val="80000"/>
              </a:lnSpc>
              <a:spcBef>
                <a:spcPts val="700"/>
              </a:spcBef>
              <a:buClr>
                <a:schemeClr val="accent2"/>
              </a:buClr>
              <a:buSzPct val="60000"/>
              <a:buFont typeface="Wingdings" pitchFamily="2" charset="2"/>
              <a:buChar char=""/>
              <a:defRPr/>
            </a:pPr>
            <a:r>
              <a:rPr lang="en-US" sz="2400" dirty="0">
                <a:latin typeface="Calibri" pitchFamily="34" charset="0"/>
              </a:rPr>
              <a:t>V</a:t>
            </a:r>
            <a:r>
              <a:rPr lang="en-US" sz="2400" dirty="0" smtClean="0">
                <a:latin typeface="Calibri" pitchFamily="34" charset="0"/>
              </a:rPr>
              <a:t>alues </a:t>
            </a:r>
            <a:r>
              <a:rPr lang="en-US" sz="2400" dirty="0" smtClean="0">
                <a:latin typeface="Calibri" pitchFamily="34" charset="0"/>
              </a:rPr>
              <a:t>that you can calculate based on a </a:t>
            </a:r>
            <a:r>
              <a:rPr lang="en-US" sz="2400" dirty="0" smtClean="0">
                <a:latin typeface="Calibri" pitchFamily="34" charset="0"/>
              </a:rPr>
              <a:t>dataset.</a:t>
            </a:r>
            <a:endParaRPr lang="en-US" sz="2400" dirty="0" smtClean="0">
              <a:latin typeface="Calibri" pitchFamily="34" charset="0"/>
            </a:endParaRPr>
          </a:p>
          <a:p>
            <a:pPr marL="319088" indent="-319088" eaLnBrk="0" hangingPunct="0">
              <a:lnSpc>
                <a:spcPct val="80000"/>
              </a:lnSpc>
              <a:spcBef>
                <a:spcPts val="700"/>
              </a:spcBef>
              <a:buClr>
                <a:schemeClr val="accent2"/>
              </a:buClr>
              <a:buSzPct val="60000"/>
              <a:buFont typeface="Wingdings" pitchFamily="2" charset="2"/>
              <a:buChar char=""/>
              <a:defRPr/>
            </a:pPr>
            <a:r>
              <a:rPr lang="en-US" sz="2400" dirty="0" smtClean="0">
                <a:latin typeface="Calibri" pitchFamily="34" charset="0"/>
              </a:rPr>
              <a:t>If the null hypothesis is true, </a:t>
            </a:r>
            <a:r>
              <a:rPr lang="en-US" sz="2400" dirty="0" smtClean="0">
                <a:latin typeface="Calibri" pitchFamily="34" charset="0"/>
              </a:rPr>
              <a:t>assume you </a:t>
            </a:r>
            <a:r>
              <a:rPr lang="en-US" sz="2400" dirty="0" smtClean="0">
                <a:latin typeface="Calibri" pitchFamily="34" charset="0"/>
              </a:rPr>
              <a:t>know or have an approximation to the distribution of the test </a:t>
            </a:r>
            <a:r>
              <a:rPr lang="en-US" sz="2400" dirty="0" smtClean="0">
                <a:latin typeface="Calibri" pitchFamily="34" charset="0"/>
              </a:rPr>
              <a:t>statistic.</a:t>
            </a:r>
            <a:endParaRPr lang="en-US" sz="2400" dirty="0" smtClean="0">
              <a:latin typeface="Calibri" pitchFamily="34" charset="0"/>
            </a:endParaRPr>
          </a:p>
          <a:p>
            <a:pPr marL="319088" indent="-319088" eaLnBrk="0" hangingPunct="0">
              <a:lnSpc>
                <a:spcPct val="80000"/>
              </a:lnSpc>
              <a:spcBef>
                <a:spcPts val="700"/>
              </a:spcBef>
              <a:buClr>
                <a:schemeClr val="accent2"/>
              </a:buClr>
              <a:buSzPct val="60000"/>
              <a:buFont typeface="Wingdings" pitchFamily="2" charset="2"/>
              <a:buChar char=""/>
              <a:defRPr/>
            </a:pPr>
            <a:r>
              <a:rPr lang="en-US" sz="2400" dirty="0" smtClean="0">
                <a:latin typeface="Calibri" pitchFamily="34" charset="0"/>
              </a:rPr>
              <a:t>If the observed test </a:t>
            </a:r>
            <a:r>
              <a:rPr lang="en-US" sz="2400" dirty="0" smtClean="0">
                <a:latin typeface="Calibri" pitchFamily="34" charset="0"/>
              </a:rPr>
              <a:t>statistic is ‘surprising’ </a:t>
            </a:r>
            <a:r>
              <a:rPr lang="en-US" sz="2400" dirty="0" smtClean="0">
                <a:latin typeface="Calibri" pitchFamily="34" charset="0"/>
              </a:rPr>
              <a:t>based on the null distribution, that counts as evidence against the </a:t>
            </a:r>
            <a:r>
              <a:rPr lang="en-US" sz="2400" dirty="0" smtClean="0">
                <a:latin typeface="Calibri" pitchFamily="34" charset="0"/>
              </a:rPr>
              <a:t>null.</a:t>
            </a:r>
          </a:p>
          <a:p>
            <a:pPr marL="319088" indent="-319088" eaLnBrk="0" hangingPunct="0">
              <a:lnSpc>
                <a:spcPct val="80000"/>
              </a:lnSpc>
              <a:spcBef>
                <a:spcPts val="700"/>
              </a:spcBef>
              <a:buClr>
                <a:schemeClr val="accent2"/>
              </a:buClr>
              <a:buSzPct val="60000"/>
              <a:buFont typeface="Wingdings" pitchFamily="2" charset="2"/>
              <a:buChar char=""/>
              <a:defRPr/>
            </a:pPr>
            <a:r>
              <a:rPr lang="en-US" sz="2400" dirty="0" smtClean="0">
                <a:latin typeface="Calibri" pitchFamily="34" charset="0"/>
              </a:rPr>
              <a:t>P-value indicates how surprising is the test statistic.</a:t>
            </a:r>
            <a:endParaRPr lang="en-US" sz="2400" dirty="0" smtClean="0">
              <a:latin typeface="Calibri" pitchFamily="34" charset="0"/>
            </a:endParaRPr>
          </a:p>
          <a:p>
            <a:pPr marL="319088" indent="-319088" eaLnBrk="0" hangingPunct="0">
              <a:lnSpc>
                <a:spcPct val="80000"/>
              </a:lnSpc>
              <a:spcBef>
                <a:spcPts val="700"/>
              </a:spcBef>
              <a:buClr>
                <a:schemeClr val="accent2"/>
              </a:buClr>
              <a:buSzPct val="60000"/>
              <a:buFont typeface="Wingdings" pitchFamily="2" charset="2"/>
              <a:buChar char=""/>
              <a:defRPr/>
            </a:pPr>
            <a:endParaRPr lang="en-US" sz="2400" dirty="0" smtClean="0">
              <a:latin typeface="Calibri" pitchFamily="34" charset="0"/>
            </a:endParaRPr>
          </a:p>
          <a:p>
            <a:pPr marL="319088" indent="-319088" eaLnBrk="0" hangingPunct="0">
              <a:lnSpc>
                <a:spcPct val="80000"/>
              </a:lnSpc>
              <a:spcBef>
                <a:spcPts val="700"/>
              </a:spcBef>
              <a:buClr>
                <a:schemeClr val="accent2"/>
              </a:buClr>
              <a:buSzPct val="60000"/>
              <a:buFont typeface="Wingdings" pitchFamily="2" charset="2"/>
              <a:buChar char=""/>
              <a:defRPr/>
            </a:pPr>
            <a:r>
              <a:rPr lang="en-US" sz="2400" dirty="0" smtClean="0">
                <a:latin typeface="Calibri" pitchFamily="34" charset="0"/>
              </a:rPr>
              <a:t>The </a:t>
            </a:r>
            <a:r>
              <a:rPr lang="en-US" sz="2400" dirty="0" smtClean="0">
                <a:latin typeface="Calibri" pitchFamily="34" charset="0"/>
              </a:rPr>
              <a:t>statistical testing framework is designed to handle sampling variability </a:t>
            </a:r>
            <a:r>
              <a:rPr lang="en-US" sz="2400" dirty="0" smtClean="0">
                <a:latin typeface="Calibri" pitchFamily="34" charset="0"/>
              </a:rPr>
              <a:t>well.</a:t>
            </a:r>
          </a:p>
          <a:p>
            <a:pPr marL="319088" indent="-319088" eaLnBrk="0" hangingPunct="0">
              <a:lnSpc>
                <a:spcPct val="80000"/>
              </a:lnSpc>
              <a:spcBef>
                <a:spcPts val="700"/>
              </a:spcBef>
              <a:buClr>
                <a:schemeClr val="accent2"/>
              </a:buClr>
              <a:buSzPct val="60000"/>
              <a:buFont typeface="Wingdings" pitchFamily="2" charset="2"/>
              <a:buChar char=""/>
              <a:defRPr/>
            </a:pPr>
            <a:r>
              <a:rPr lang="en-US" sz="2400" dirty="0">
                <a:latin typeface="Calibri" pitchFamily="34" charset="0"/>
              </a:rPr>
              <a:t>B</a:t>
            </a:r>
            <a:r>
              <a:rPr lang="en-US" sz="2400" dirty="0" smtClean="0">
                <a:latin typeface="Calibri" pitchFamily="34" charset="0"/>
              </a:rPr>
              <a:t>ut </a:t>
            </a:r>
            <a:r>
              <a:rPr lang="en-US" sz="2400" dirty="0" smtClean="0">
                <a:latin typeface="Calibri" pitchFamily="34" charset="0"/>
              </a:rPr>
              <a:t>does not stand up to biases or incorrectly specified </a:t>
            </a:r>
            <a:r>
              <a:rPr lang="en-US" sz="2400" dirty="0" smtClean="0">
                <a:latin typeface="Calibri" pitchFamily="34" charset="0"/>
              </a:rPr>
              <a:t>models.</a:t>
            </a:r>
            <a:endParaRPr lang="en-US" sz="2400" dirty="0" smtClean="0">
              <a:latin typeface="Calibri" pitchFamily="34" charset="0"/>
            </a:endParaRPr>
          </a:p>
          <a:p>
            <a:pPr lvl="1" eaLnBrk="0" hangingPunct="0">
              <a:lnSpc>
                <a:spcPct val="80000"/>
              </a:lnSpc>
              <a:spcBef>
                <a:spcPts val="700"/>
              </a:spcBef>
              <a:buClr>
                <a:schemeClr val="accent2"/>
              </a:buClr>
              <a:buSzPct val="60000"/>
              <a:defRPr/>
            </a:pPr>
            <a:endParaRPr lang="en-US" sz="2400" dirty="0" smtClean="0">
              <a:latin typeface="Calibri" pitchFamily="34" charset="0"/>
            </a:endParaRPr>
          </a:p>
          <a:p>
            <a:pPr marL="319088" marR="0" lvl="0" indent="-319088" algn="l" defTabSz="914400" rtl="0" eaLnBrk="0" fontAlgn="base" latinLnBrk="0" hangingPunct="0">
              <a:lnSpc>
                <a:spcPct val="80000"/>
              </a:lnSpc>
              <a:spcBef>
                <a:spcPts val="700"/>
              </a:spcBef>
              <a:spcAft>
                <a:spcPct val="0"/>
              </a:spcAft>
              <a:buClr>
                <a:schemeClr val="accent2"/>
              </a:buClr>
              <a:buSzPct val="60000"/>
              <a:buFont typeface="Wingdings" pitchFamily="2" charset="2"/>
              <a:buChar char=""/>
              <a:tabLst/>
              <a:defRPr/>
            </a:pPr>
            <a:endParaRPr kumimoji="0" lang="en-US" sz="2400" i="0" u="none" strike="noStrike" kern="1200" cap="none" spc="0" normalizeH="0" baseline="0" noProof="0" dirty="0" smtClean="0">
              <a:ln>
                <a:noFill/>
              </a:ln>
              <a:solidFill>
                <a:schemeClr val="tx1"/>
              </a:solidFill>
              <a:effectLst/>
              <a:uLnTx/>
              <a:uFillTx/>
              <a:latin typeface="Calibri" pitchFamily="34" charset="0"/>
            </a:endParaRPr>
          </a:p>
          <a:p>
            <a:pPr marL="319088" indent="-319088" eaLnBrk="0" hangingPunct="0">
              <a:lnSpc>
                <a:spcPct val="80000"/>
              </a:lnSpc>
              <a:spcBef>
                <a:spcPts val="700"/>
              </a:spcBef>
              <a:buClr>
                <a:schemeClr val="accent2"/>
              </a:buClr>
              <a:buSzPct val="60000"/>
              <a:buFont typeface="Wingdings" pitchFamily="2" charset="2"/>
              <a:buChar char=""/>
            </a:pPr>
            <a:endParaRPr kumimoji="0" lang="en-US" i="0" u="none" strike="noStrike" kern="1200" cap="none" spc="0" normalizeH="0" baseline="0" noProof="0" dirty="0" smtClean="0">
              <a:ln>
                <a:noFill/>
              </a:ln>
              <a:solidFill>
                <a:schemeClr val="tx1"/>
              </a:solidFill>
              <a:effectLst/>
              <a:uLnTx/>
              <a:uFillTx/>
              <a:latin typeface="Calibri" pitchFamily="34" charset="0"/>
            </a:endParaRPr>
          </a:p>
        </p:txBody>
      </p:sp>
    </p:spTree>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dirty="0"/>
              <a:t>Influence </a:t>
            </a:r>
            <a:r>
              <a:rPr lang="en-US" dirty="0" smtClean="0"/>
              <a:t>Analysis</a:t>
            </a:r>
            <a:endParaRPr lang="en-US" dirty="0"/>
          </a:p>
        </p:txBody>
      </p:sp>
      <p:sp>
        <p:nvSpPr>
          <p:cNvPr id="4" name="Rectangle 3"/>
          <p:cNvSpPr txBox="1">
            <a:spLocks noChangeArrowheads="1"/>
          </p:cNvSpPr>
          <p:nvPr/>
        </p:nvSpPr>
        <p:spPr bwMode="auto">
          <a:xfrm>
            <a:off x="457200" y="1295400"/>
            <a:ext cx="8382000" cy="4953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r>
              <a:rPr lang="en-US" sz="2400" dirty="0" smtClean="0"/>
              <a:t>Are </a:t>
            </a:r>
            <a:r>
              <a:rPr lang="en-US" sz="2400" dirty="0" smtClean="0"/>
              <a:t>a small number of observations </a:t>
            </a:r>
            <a:r>
              <a:rPr lang="en-US" sz="2400" dirty="0" smtClean="0"/>
              <a:t>driving the results?</a:t>
            </a:r>
          </a:p>
          <a:p>
            <a:endParaRPr lang="en-US" sz="2400" dirty="0" smtClean="0"/>
          </a:p>
          <a:p>
            <a:r>
              <a:rPr lang="en-US" sz="2400" dirty="0" smtClean="0"/>
              <a:t>	Leverage</a:t>
            </a:r>
          </a:p>
          <a:p>
            <a:pPr marL="319088" marR="0" lvl="0" indent="-319088" algn="l" defTabSz="914400" rtl="0" eaLnBrk="0" fontAlgn="base" latinLnBrk="0" hangingPunct="0">
              <a:lnSpc>
                <a:spcPct val="80000"/>
              </a:lnSpc>
              <a:spcBef>
                <a:spcPts val="700"/>
              </a:spcBef>
              <a:spcAft>
                <a:spcPct val="0"/>
              </a:spcAft>
              <a:buClr>
                <a:schemeClr val="accent2"/>
              </a:buClr>
              <a:buSzPct val="60000"/>
              <a:buFont typeface="Wingdings" pitchFamily="2" charset="2"/>
              <a:buChar char=""/>
              <a:tabLst/>
              <a:defRPr/>
            </a:pPr>
            <a:endParaRPr lang="en-US" sz="2400" dirty="0" smtClean="0">
              <a:latin typeface="Calibri" pitchFamily="34" charset="0"/>
            </a:endParaRPr>
          </a:p>
          <a:p>
            <a:pPr marL="319088" marR="0" lvl="0" indent="-319088" algn="l" defTabSz="914400" rtl="0" eaLnBrk="0" fontAlgn="base" latinLnBrk="0" hangingPunct="0">
              <a:lnSpc>
                <a:spcPct val="80000"/>
              </a:lnSpc>
              <a:spcBef>
                <a:spcPts val="700"/>
              </a:spcBef>
              <a:spcAft>
                <a:spcPct val="0"/>
              </a:spcAft>
              <a:buClr>
                <a:schemeClr val="accent2"/>
              </a:buClr>
              <a:buSzPct val="60000"/>
              <a:buFont typeface="Wingdings" pitchFamily="2" charset="2"/>
              <a:buChar char=""/>
              <a:tabLst/>
              <a:defRPr/>
            </a:pPr>
            <a:endParaRPr lang="en-US" sz="2400" dirty="0" smtClean="0">
              <a:latin typeface="Calibri" pitchFamily="34" charset="0"/>
            </a:endParaRPr>
          </a:p>
          <a:p>
            <a:pPr marL="319088" marR="0" lvl="0" indent="-319088" algn="l" defTabSz="914400" rtl="0" eaLnBrk="0" fontAlgn="base" latinLnBrk="0" hangingPunct="0">
              <a:lnSpc>
                <a:spcPct val="80000"/>
              </a:lnSpc>
              <a:spcBef>
                <a:spcPts val="700"/>
              </a:spcBef>
              <a:spcAft>
                <a:spcPct val="0"/>
              </a:spcAft>
              <a:buClr>
                <a:schemeClr val="accent2"/>
              </a:buClr>
              <a:buSzPct val="60000"/>
              <a:buFont typeface="Wingdings" pitchFamily="2" charset="2"/>
              <a:buChar char=""/>
              <a:tabLst/>
              <a:defRPr/>
            </a:pPr>
            <a:endParaRPr kumimoji="0" lang="en-US" sz="2400" i="0" u="none" strike="noStrike" kern="1200" cap="none" spc="0" normalizeH="0" baseline="0" noProof="0" dirty="0" smtClean="0">
              <a:ln>
                <a:noFill/>
              </a:ln>
              <a:solidFill>
                <a:schemeClr val="tx1"/>
              </a:solidFill>
              <a:effectLst/>
              <a:uLnTx/>
              <a:uFillTx/>
              <a:latin typeface="Calibri" pitchFamily="34" charset="0"/>
            </a:endParaRPr>
          </a:p>
          <a:p>
            <a:pPr marL="319088" indent="-319088" eaLnBrk="0" hangingPunct="0">
              <a:lnSpc>
                <a:spcPct val="80000"/>
              </a:lnSpc>
              <a:spcBef>
                <a:spcPts val="700"/>
              </a:spcBef>
              <a:buClr>
                <a:schemeClr val="accent2"/>
              </a:buClr>
              <a:buSzPct val="60000"/>
              <a:buFont typeface="Wingdings" pitchFamily="2" charset="2"/>
              <a:buChar char=""/>
            </a:pPr>
            <a:endParaRPr kumimoji="0" lang="en-US" i="0" u="none" strike="noStrike" kern="1200" cap="none" spc="0" normalizeH="0" baseline="0" noProof="0" dirty="0" smtClean="0">
              <a:ln>
                <a:noFill/>
              </a:ln>
              <a:solidFill>
                <a:schemeClr val="tx1"/>
              </a:solidFill>
              <a:effectLst/>
              <a:uLnTx/>
              <a:uFillTx/>
              <a:latin typeface="Calibri" pitchFamily="34" charset="0"/>
            </a:endParaRPr>
          </a:p>
        </p:txBody>
      </p:sp>
      <p:pic>
        <p:nvPicPr>
          <p:cNvPr id="5" name="Picture 4" descr="Ausreißer.png"/>
          <p:cNvPicPr>
            <a:picLocks noChangeAspect="1"/>
          </p:cNvPicPr>
          <p:nvPr/>
        </p:nvPicPr>
        <p:blipFill>
          <a:blip r:embed="rId2"/>
          <a:srcRect/>
          <a:stretch>
            <a:fillRect/>
          </a:stretch>
        </p:blipFill>
        <p:spPr bwMode="auto">
          <a:xfrm>
            <a:off x="2427769" y="2819400"/>
            <a:ext cx="3820631" cy="3048000"/>
          </a:xfrm>
          <a:prstGeom prst="rect">
            <a:avLst/>
          </a:prstGeom>
          <a:noFill/>
          <a:ln w="9525">
            <a:noFill/>
            <a:miter lim="800000"/>
            <a:headEnd/>
            <a:tailEnd/>
          </a:ln>
        </p:spPr>
      </p:pic>
    </p:spTree>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Sensitivity A</a:t>
            </a:r>
            <a:r>
              <a:rPr lang="en-US" dirty="0" smtClean="0"/>
              <a:t>nalysis</a:t>
            </a:r>
            <a:endParaRPr lang="en-US" dirty="0"/>
          </a:p>
        </p:txBody>
      </p:sp>
      <p:sp>
        <p:nvSpPr>
          <p:cNvPr id="4" name="Rectangle 3"/>
          <p:cNvSpPr txBox="1">
            <a:spLocks noChangeArrowheads="1"/>
          </p:cNvSpPr>
          <p:nvPr/>
        </p:nvSpPr>
        <p:spPr bwMode="auto">
          <a:xfrm>
            <a:off x="457200" y="1371600"/>
            <a:ext cx="8382000" cy="4953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19088" indent="-319088" eaLnBrk="0" hangingPunct="0">
              <a:lnSpc>
                <a:spcPct val="80000"/>
              </a:lnSpc>
              <a:spcBef>
                <a:spcPts val="700"/>
              </a:spcBef>
              <a:buClr>
                <a:schemeClr val="accent2"/>
              </a:buClr>
              <a:buSzPct val="60000"/>
              <a:buFont typeface="Wingdings" pitchFamily="2" charset="2"/>
              <a:buChar char=""/>
              <a:defRPr/>
            </a:pPr>
            <a:r>
              <a:rPr lang="en-US" sz="2400" dirty="0" smtClean="0">
                <a:latin typeface="Calibri" pitchFamily="34" charset="0"/>
              </a:rPr>
              <a:t>How </a:t>
            </a:r>
            <a:r>
              <a:rPr lang="en-US" sz="2400" dirty="0" smtClean="0">
                <a:latin typeface="Calibri" pitchFamily="34" charset="0"/>
              </a:rPr>
              <a:t>strongly do the results </a:t>
            </a:r>
            <a:r>
              <a:rPr lang="en-US" sz="2400" dirty="0" smtClean="0">
                <a:latin typeface="Calibri" pitchFamily="34" charset="0"/>
              </a:rPr>
              <a:t>depend </a:t>
            </a:r>
            <a:r>
              <a:rPr lang="en-US" sz="2400" dirty="0" smtClean="0">
                <a:latin typeface="Calibri" pitchFamily="34" charset="0"/>
              </a:rPr>
              <a:t>on particular choices made during the data handing and data modeling steps?</a:t>
            </a:r>
          </a:p>
          <a:p>
            <a:pPr marL="776288" lvl="1" indent="-319088" eaLnBrk="0" hangingPunct="0">
              <a:lnSpc>
                <a:spcPct val="80000"/>
              </a:lnSpc>
              <a:spcBef>
                <a:spcPts val="700"/>
              </a:spcBef>
              <a:buClr>
                <a:schemeClr val="accent2"/>
              </a:buClr>
              <a:buSzPct val="60000"/>
              <a:buFont typeface="Wingdings" pitchFamily="2" charset="2"/>
              <a:buChar char=""/>
              <a:defRPr/>
            </a:pPr>
            <a:r>
              <a:rPr lang="en-US" sz="2400" dirty="0" smtClean="0">
                <a:latin typeface="Calibri" pitchFamily="34" charset="0"/>
              </a:rPr>
              <a:t>Definitions of variables?</a:t>
            </a:r>
          </a:p>
          <a:p>
            <a:pPr marL="776288" lvl="1" indent="-319088" eaLnBrk="0" hangingPunct="0">
              <a:lnSpc>
                <a:spcPct val="80000"/>
              </a:lnSpc>
              <a:spcBef>
                <a:spcPts val="700"/>
              </a:spcBef>
              <a:buClr>
                <a:schemeClr val="accent2"/>
              </a:buClr>
              <a:buSzPct val="60000"/>
              <a:buFont typeface="Wingdings" pitchFamily="2" charset="2"/>
              <a:buChar char=""/>
              <a:defRPr/>
            </a:pPr>
            <a:r>
              <a:rPr lang="en-US" sz="2400" dirty="0" smtClean="0">
                <a:latin typeface="Calibri" pitchFamily="34" charset="0"/>
              </a:rPr>
              <a:t>Criteria for excluding observations?</a:t>
            </a:r>
          </a:p>
          <a:p>
            <a:pPr marL="776288" lvl="1" indent="-319088" eaLnBrk="0" hangingPunct="0">
              <a:lnSpc>
                <a:spcPct val="80000"/>
              </a:lnSpc>
              <a:spcBef>
                <a:spcPts val="700"/>
              </a:spcBef>
              <a:buClr>
                <a:schemeClr val="accent2"/>
              </a:buClr>
              <a:buSzPct val="60000"/>
              <a:buFont typeface="Wingdings" pitchFamily="2" charset="2"/>
              <a:buChar char=""/>
              <a:defRPr/>
            </a:pPr>
            <a:r>
              <a:rPr lang="en-US" sz="2400" dirty="0" smtClean="0">
                <a:latin typeface="Calibri" pitchFamily="34" charset="0"/>
              </a:rPr>
              <a:t>Handing of missing data?</a:t>
            </a:r>
          </a:p>
          <a:p>
            <a:pPr marL="776288" lvl="1" indent="-319088" eaLnBrk="0" hangingPunct="0">
              <a:lnSpc>
                <a:spcPct val="80000"/>
              </a:lnSpc>
              <a:spcBef>
                <a:spcPts val="700"/>
              </a:spcBef>
              <a:buClr>
                <a:schemeClr val="accent2"/>
              </a:buClr>
              <a:buSzPct val="60000"/>
              <a:buFont typeface="Wingdings" pitchFamily="2" charset="2"/>
              <a:buChar char=""/>
              <a:defRPr/>
            </a:pPr>
            <a:r>
              <a:rPr lang="en-US" sz="2400" dirty="0" smtClean="0">
                <a:latin typeface="Calibri" pitchFamily="34" charset="0"/>
              </a:rPr>
              <a:t>Methods of adjusting for confounders?</a:t>
            </a:r>
          </a:p>
          <a:p>
            <a:pPr marL="776288" lvl="1" indent="-319088" eaLnBrk="0" hangingPunct="0">
              <a:lnSpc>
                <a:spcPct val="80000"/>
              </a:lnSpc>
              <a:spcBef>
                <a:spcPts val="700"/>
              </a:spcBef>
              <a:buClr>
                <a:schemeClr val="accent2"/>
              </a:buClr>
              <a:buSzPct val="60000"/>
              <a:buFont typeface="Wingdings" pitchFamily="2" charset="2"/>
              <a:buChar char=""/>
              <a:defRPr/>
            </a:pPr>
            <a:r>
              <a:rPr lang="en-US" sz="2400" dirty="0" smtClean="0">
                <a:latin typeface="Calibri" pitchFamily="34" charset="0"/>
              </a:rPr>
              <a:t>Statistical model?</a:t>
            </a:r>
          </a:p>
          <a:p>
            <a:pPr marL="776288" lvl="1" indent="-319088" eaLnBrk="0" hangingPunct="0">
              <a:lnSpc>
                <a:spcPct val="80000"/>
              </a:lnSpc>
              <a:spcBef>
                <a:spcPts val="700"/>
              </a:spcBef>
              <a:buClr>
                <a:schemeClr val="accent2"/>
              </a:buClr>
              <a:buSzPct val="60000"/>
              <a:buFont typeface="Wingdings" pitchFamily="2" charset="2"/>
              <a:buChar char=""/>
              <a:defRPr/>
            </a:pPr>
            <a:r>
              <a:rPr lang="en-US" sz="2400" dirty="0" smtClean="0">
                <a:latin typeface="Calibri" pitchFamily="34" charset="0"/>
              </a:rPr>
              <a:t>Statistical methods / computational tools</a:t>
            </a:r>
            <a:r>
              <a:rPr lang="en-US" sz="2400" dirty="0" smtClean="0">
                <a:latin typeface="Calibri" pitchFamily="34" charset="0"/>
              </a:rPr>
              <a:t>?</a:t>
            </a:r>
          </a:p>
          <a:p>
            <a:pPr marL="319088" indent="-319088" eaLnBrk="0" hangingPunct="0">
              <a:lnSpc>
                <a:spcPct val="80000"/>
              </a:lnSpc>
              <a:spcBef>
                <a:spcPts val="700"/>
              </a:spcBef>
              <a:buClr>
                <a:schemeClr val="accent2"/>
              </a:buClr>
              <a:buSzPct val="60000"/>
              <a:buFont typeface="Wingdings" pitchFamily="2" charset="2"/>
              <a:buChar char=""/>
              <a:defRPr/>
            </a:pPr>
            <a:endParaRPr lang="en-US" sz="2400" dirty="0" smtClean="0">
              <a:latin typeface="Calibri" pitchFamily="34" charset="0"/>
            </a:endParaRPr>
          </a:p>
          <a:p>
            <a:pPr marL="319088" indent="-319088" eaLnBrk="0" hangingPunct="0">
              <a:lnSpc>
                <a:spcPct val="80000"/>
              </a:lnSpc>
              <a:spcBef>
                <a:spcPts val="700"/>
              </a:spcBef>
              <a:buClr>
                <a:schemeClr val="accent2"/>
              </a:buClr>
              <a:buSzPct val="60000"/>
              <a:buFont typeface="Wingdings" pitchFamily="2" charset="2"/>
              <a:buChar char=""/>
              <a:defRPr/>
            </a:pPr>
            <a:r>
              <a:rPr lang="en-US" sz="2400" dirty="0" smtClean="0">
                <a:latin typeface="Calibri" pitchFamily="34" charset="0"/>
              </a:rPr>
              <a:t>Try </a:t>
            </a:r>
            <a:r>
              <a:rPr lang="en-US" sz="2400" dirty="0">
                <a:latin typeface="Calibri" pitchFamily="34" charset="0"/>
              </a:rPr>
              <a:t>some variations on </a:t>
            </a:r>
            <a:r>
              <a:rPr lang="en-US" sz="2400" dirty="0" smtClean="0">
                <a:latin typeface="Calibri" pitchFamily="34" charset="0"/>
              </a:rPr>
              <a:t>the main </a:t>
            </a:r>
            <a:r>
              <a:rPr lang="en-US" sz="2400" dirty="0">
                <a:latin typeface="Calibri" pitchFamily="34" charset="0"/>
              </a:rPr>
              <a:t>analysis and see if they point to the same </a:t>
            </a:r>
            <a:r>
              <a:rPr lang="en-US" sz="2400" dirty="0" smtClean="0">
                <a:latin typeface="Calibri" pitchFamily="34" charset="0"/>
              </a:rPr>
              <a:t>conclusions.</a:t>
            </a:r>
            <a:endParaRPr lang="en-US" sz="2400" dirty="0">
              <a:latin typeface="Calibri" pitchFamily="34" charset="0"/>
            </a:endParaRPr>
          </a:p>
          <a:p>
            <a:pPr marL="776288" lvl="1" indent="-319088" eaLnBrk="0" hangingPunct="0">
              <a:lnSpc>
                <a:spcPct val="80000"/>
              </a:lnSpc>
              <a:spcBef>
                <a:spcPts val="700"/>
              </a:spcBef>
              <a:buClr>
                <a:schemeClr val="accent2"/>
              </a:buClr>
              <a:buSzPct val="60000"/>
              <a:buFont typeface="Wingdings" pitchFamily="2" charset="2"/>
              <a:buChar char=""/>
              <a:defRPr/>
            </a:pPr>
            <a:endParaRPr lang="en-US" sz="2400" dirty="0" smtClean="0">
              <a:latin typeface="Calibri" pitchFamily="34" charset="0"/>
            </a:endParaRPr>
          </a:p>
          <a:p>
            <a:pPr marL="1690688" lvl="3" indent="-319088" eaLnBrk="0" hangingPunct="0">
              <a:lnSpc>
                <a:spcPct val="80000"/>
              </a:lnSpc>
              <a:spcBef>
                <a:spcPts val="700"/>
              </a:spcBef>
              <a:buClr>
                <a:schemeClr val="accent2"/>
              </a:buClr>
              <a:buSzPct val="60000"/>
              <a:defRPr/>
            </a:pPr>
            <a:endParaRPr lang="en-US" sz="2400" dirty="0" smtClean="0">
              <a:latin typeface="Calibri" pitchFamily="34" charset="0"/>
            </a:endParaRPr>
          </a:p>
          <a:p>
            <a:pPr marL="1690688" lvl="3" indent="-319088" eaLnBrk="0" hangingPunct="0">
              <a:lnSpc>
                <a:spcPct val="80000"/>
              </a:lnSpc>
              <a:spcBef>
                <a:spcPts val="700"/>
              </a:spcBef>
              <a:buClr>
                <a:schemeClr val="accent2"/>
              </a:buClr>
              <a:buSzPct val="60000"/>
              <a:defRPr/>
            </a:pPr>
            <a:endParaRPr lang="en-US" sz="2400" dirty="0" smtClean="0">
              <a:latin typeface="Calibri" pitchFamily="34" charset="0"/>
            </a:endParaRPr>
          </a:p>
          <a:p>
            <a:pPr marL="319088" marR="0" lvl="0" indent="-319088" algn="l" defTabSz="914400" rtl="0" eaLnBrk="0" fontAlgn="base" latinLnBrk="0" hangingPunct="0">
              <a:lnSpc>
                <a:spcPct val="80000"/>
              </a:lnSpc>
              <a:spcBef>
                <a:spcPts val="700"/>
              </a:spcBef>
              <a:spcAft>
                <a:spcPct val="0"/>
              </a:spcAft>
              <a:buClr>
                <a:schemeClr val="accent2"/>
              </a:buClr>
              <a:buSzPct val="60000"/>
              <a:buFont typeface="Wingdings" pitchFamily="2" charset="2"/>
              <a:buChar char=""/>
              <a:tabLst/>
              <a:defRPr/>
            </a:pPr>
            <a:endParaRPr kumimoji="0" lang="en-US" sz="2400" i="0" u="none" strike="noStrike" kern="1200" cap="none" spc="0" normalizeH="0" baseline="0" noProof="0" dirty="0" smtClean="0">
              <a:ln>
                <a:noFill/>
              </a:ln>
              <a:solidFill>
                <a:schemeClr val="tx1"/>
              </a:solidFill>
              <a:effectLst/>
              <a:uLnTx/>
              <a:uFillTx/>
              <a:latin typeface="Calibri" pitchFamily="34" charset="0"/>
            </a:endParaRPr>
          </a:p>
          <a:p>
            <a:pPr marL="319088" indent="-319088" eaLnBrk="0" hangingPunct="0">
              <a:lnSpc>
                <a:spcPct val="80000"/>
              </a:lnSpc>
              <a:spcBef>
                <a:spcPts val="700"/>
              </a:spcBef>
              <a:buClr>
                <a:schemeClr val="accent2"/>
              </a:buClr>
              <a:buSzPct val="60000"/>
              <a:buFont typeface="Wingdings" pitchFamily="2" charset="2"/>
              <a:buChar char=""/>
            </a:pPr>
            <a:endParaRPr kumimoji="0" lang="en-US" i="0" u="none" strike="noStrike" kern="1200" cap="none" spc="0" normalizeH="0" baseline="0" noProof="0" dirty="0" smtClean="0">
              <a:ln>
                <a:noFill/>
              </a:ln>
              <a:solidFill>
                <a:schemeClr val="tx1"/>
              </a:solidFill>
              <a:effectLst/>
              <a:uLnTx/>
              <a:uFillTx/>
              <a:latin typeface="Calibri" pitchFamily="34" charset="0"/>
            </a:endParaRPr>
          </a:p>
        </p:txBody>
      </p:sp>
    </p:spTree>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dirty="0"/>
              <a:t>Multiple </a:t>
            </a:r>
            <a:r>
              <a:rPr lang="en-US" dirty="0" smtClean="0"/>
              <a:t>Comparisons: </a:t>
            </a:r>
            <a:r>
              <a:rPr lang="en-US" dirty="0" err="1" smtClean="0"/>
              <a:t>Bonferonni</a:t>
            </a:r>
            <a:endParaRPr lang="en-US" dirty="0"/>
          </a:p>
        </p:txBody>
      </p:sp>
      <p:sp>
        <p:nvSpPr>
          <p:cNvPr id="4" name="Rectangle 3"/>
          <p:cNvSpPr txBox="1">
            <a:spLocks noChangeArrowheads="1"/>
          </p:cNvSpPr>
          <p:nvPr/>
        </p:nvSpPr>
        <p:spPr bwMode="auto">
          <a:xfrm>
            <a:off x="304800" y="1219200"/>
            <a:ext cx="8610600" cy="5257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19088" indent="-319088" eaLnBrk="0" hangingPunct="0">
              <a:lnSpc>
                <a:spcPct val="80000"/>
              </a:lnSpc>
              <a:spcBef>
                <a:spcPts val="700"/>
              </a:spcBef>
              <a:buClr>
                <a:schemeClr val="accent2"/>
              </a:buClr>
              <a:buSzPct val="60000"/>
              <a:buFont typeface="Wingdings" pitchFamily="2" charset="2"/>
              <a:buChar char=""/>
              <a:defRPr/>
            </a:pPr>
            <a:r>
              <a:rPr lang="en-US" sz="2400" dirty="0" smtClean="0">
                <a:latin typeface="Calibri" pitchFamily="34" charset="0"/>
              </a:rPr>
              <a:t>If </a:t>
            </a:r>
            <a:r>
              <a:rPr lang="en-US" sz="2400" dirty="0" smtClean="0">
                <a:latin typeface="Calibri" pitchFamily="34" charset="0"/>
              </a:rPr>
              <a:t>you conduct 100 statistical tests at alpha=0.05 significance levels, and the null hypothesis </a:t>
            </a:r>
            <a:r>
              <a:rPr lang="en-US" sz="2400" dirty="0" smtClean="0">
                <a:latin typeface="Calibri" pitchFamily="34" charset="0"/>
              </a:rPr>
              <a:t>is always true, how many false positives </a:t>
            </a:r>
            <a:r>
              <a:rPr lang="en-US" sz="2400" dirty="0" smtClean="0">
                <a:latin typeface="Calibri" pitchFamily="34" charset="0"/>
              </a:rPr>
              <a:t>do you expect?</a:t>
            </a:r>
          </a:p>
          <a:p>
            <a:pPr marL="319088" indent="-319088" eaLnBrk="0" hangingPunct="0">
              <a:lnSpc>
                <a:spcPct val="80000"/>
              </a:lnSpc>
              <a:spcBef>
                <a:spcPts val="700"/>
              </a:spcBef>
              <a:buClr>
                <a:schemeClr val="accent2"/>
              </a:buClr>
              <a:buSzPct val="60000"/>
              <a:buFont typeface="Wingdings" pitchFamily="2" charset="2"/>
              <a:buChar char=""/>
              <a:defRPr/>
            </a:pPr>
            <a:r>
              <a:rPr lang="en-US" sz="2400" dirty="0" smtClean="0">
                <a:latin typeface="Calibri" pitchFamily="34" charset="0"/>
              </a:rPr>
              <a:t>W</a:t>
            </a:r>
            <a:r>
              <a:rPr lang="en-US" sz="2400" dirty="0" smtClean="0">
                <a:latin typeface="Calibri" pitchFamily="34" charset="0"/>
              </a:rPr>
              <a:t>hat </a:t>
            </a:r>
            <a:r>
              <a:rPr lang="en-US" sz="2400" dirty="0" smtClean="0">
                <a:latin typeface="Calibri" pitchFamily="34" charset="0"/>
              </a:rPr>
              <a:t>is the probability that all 100 of the 95% confidence intervals will contain the null value? </a:t>
            </a:r>
            <a:endParaRPr lang="en-US" sz="2400" dirty="0" smtClean="0">
              <a:latin typeface="Calibri" pitchFamily="34" charset="0"/>
            </a:endParaRPr>
          </a:p>
          <a:p>
            <a:pPr marL="319088" indent="-319088" eaLnBrk="0" hangingPunct="0">
              <a:lnSpc>
                <a:spcPct val="80000"/>
              </a:lnSpc>
              <a:spcBef>
                <a:spcPts val="700"/>
              </a:spcBef>
              <a:buClr>
                <a:schemeClr val="accent2"/>
              </a:buClr>
              <a:buSzPct val="60000"/>
              <a:buFont typeface="Wingdings" pitchFamily="2" charset="2"/>
              <a:buChar char=""/>
              <a:defRPr/>
            </a:pPr>
            <a:r>
              <a:rPr lang="en-US" sz="2400" dirty="0" smtClean="0">
                <a:latin typeface="Calibri" pitchFamily="34" charset="0"/>
              </a:rPr>
              <a:t>How </a:t>
            </a:r>
            <a:r>
              <a:rPr lang="en-US" sz="2400" dirty="0" smtClean="0">
                <a:latin typeface="Calibri" pitchFamily="34" charset="0"/>
              </a:rPr>
              <a:t>can we </a:t>
            </a:r>
            <a:r>
              <a:rPr lang="en-US" sz="2400" dirty="0" smtClean="0">
                <a:latin typeface="Calibri" pitchFamily="34" charset="0"/>
              </a:rPr>
              <a:t>make </a:t>
            </a:r>
            <a:r>
              <a:rPr lang="en-US" sz="2400" dirty="0" smtClean="0">
                <a:latin typeface="Calibri" pitchFamily="34" charset="0"/>
              </a:rPr>
              <a:t>confidence intervals corresponding to each of the 100 tests such that under the null they would all cover the null value 95% of the </a:t>
            </a:r>
            <a:r>
              <a:rPr lang="en-US" sz="2400" dirty="0" smtClean="0">
                <a:latin typeface="Calibri" pitchFamily="34" charset="0"/>
              </a:rPr>
              <a:t>time?</a:t>
            </a:r>
            <a:endParaRPr lang="en-US" sz="2400" dirty="0" smtClean="0">
              <a:latin typeface="Calibri" pitchFamily="34" charset="0"/>
            </a:endParaRPr>
          </a:p>
          <a:p>
            <a:pPr marL="319088" indent="-319088" eaLnBrk="0" hangingPunct="0">
              <a:lnSpc>
                <a:spcPct val="80000"/>
              </a:lnSpc>
              <a:spcBef>
                <a:spcPts val="700"/>
              </a:spcBef>
              <a:buClr>
                <a:schemeClr val="accent2"/>
              </a:buClr>
              <a:buSzPct val="60000"/>
              <a:buFont typeface="Wingdings" pitchFamily="2" charset="2"/>
              <a:buChar char=""/>
              <a:defRPr/>
            </a:pPr>
            <a:r>
              <a:rPr kumimoji="0" lang="en-US" sz="2400" i="0" u="none" strike="noStrike" kern="1200" cap="none" spc="0" normalizeH="0" baseline="0" noProof="0" dirty="0" smtClean="0">
                <a:ln>
                  <a:noFill/>
                </a:ln>
                <a:solidFill>
                  <a:schemeClr val="tx1"/>
                </a:solidFill>
                <a:effectLst/>
                <a:uLnTx/>
                <a:uFillTx/>
                <a:latin typeface="Calibri" pitchFamily="34" charset="0"/>
              </a:rPr>
              <a:t>How</a:t>
            </a:r>
            <a:r>
              <a:rPr kumimoji="0" lang="en-US" sz="2400" i="0" u="none" strike="noStrike" kern="1200" cap="none" spc="0" normalizeH="0" noProof="0" dirty="0" smtClean="0">
                <a:ln>
                  <a:noFill/>
                </a:ln>
                <a:solidFill>
                  <a:schemeClr val="tx1"/>
                </a:solidFill>
                <a:effectLst/>
                <a:uLnTx/>
                <a:uFillTx/>
                <a:latin typeface="Calibri" pitchFamily="34" charset="0"/>
              </a:rPr>
              <a:t> many false positives would </a:t>
            </a:r>
            <a:r>
              <a:rPr lang="en-US" sz="2400" dirty="0" smtClean="0">
                <a:latin typeface="Calibri" pitchFamily="34" charset="0"/>
              </a:rPr>
              <a:t>you expect? </a:t>
            </a:r>
          </a:p>
          <a:p>
            <a:pPr marL="319088" indent="-319088" eaLnBrk="0" hangingPunct="0">
              <a:lnSpc>
                <a:spcPct val="80000"/>
              </a:lnSpc>
              <a:spcBef>
                <a:spcPts val="700"/>
              </a:spcBef>
              <a:buClr>
                <a:schemeClr val="accent2"/>
              </a:buClr>
              <a:buSzPct val="60000"/>
              <a:buFont typeface="Wingdings" pitchFamily="2" charset="2"/>
              <a:buChar char=""/>
              <a:defRPr/>
            </a:pPr>
            <a:endParaRPr lang="en-US" sz="2400" dirty="0" smtClean="0">
              <a:latin typeface="Calibri" pitchFamily="34" charset="0"/>
            </a:endParaRPr>
          </a:p>
          <a:p>
            <a:pPr marL="319088" indent="-319088" eaLnBrk="0" hangingPunct="0">
              <a:lnSpc>
                <a:spcPct val="80000"/>
              </a:lnSpc>
              <a:spcBef>
                <a:spcPts val="700"/>
              </a:spcBef>
              <a:buClr>
                <a:schemeClr val="accent2"/>
              </a:buClr>
              <a:buSzPct val="60000"/>
              <a:buFont typeface="Wingdings" pitchFamily="2" charset="2"/>
              <a:buChar char=""/>
              <a:defRPr/>
            </a:pPr>
            <a:r>
              <a:rPr lang="en-US" sz="2400" dirty="0" smtClean="0">
                <a:latin typeface="Calibri" pitchFamily="34" charset="0"/>
              </a:rPr>
              <a:t>This </a:t>
            </a:r>
            <a:r>
              <a:rPr lang="en-US" sz="2400" dirty="0" smtClean="0">
                <a:latin typeface="Calibri" pitchFamily="34" charset="0"/>
              </a:rPr>
              <a:t>is the </a:t>
            </a:r>
            <a:r>
              <a:rPr lang="en-US" sz="2400" dirty="0" err="1" smtClean="0">
                <a:latin typeface="Calibri" pitchFamily="34" charset="0"/>
              </a:rPr>
              <a:t>Bonferonni</a:t>
            </a:r>
            <a:r>
              <a:rPr lang="en-US" sz="2400" dirty="0" smtClean="0">
                <a:latin typeface="Calibri" pitchFamily="34" charset="0"/>
              </a:rPr>
              <a:t> method for controlling family-wise error rate – the probability of a false positive result across a whole </a:t>
            </a:r>
            <a:r>
              <a:rPr lang="en-US" sz="2400" dirty="0" smtClean="0">
                <a:latin typeface="Calibri" pitchFamily="34" charset="0"/>
              </a:rPr>
              <a:t>set </a:t>
            </a:r>
            <a:r>
              <a:rPr lang="en-US" sz="2400" dirty="0" smtClean="0">
                <a:latin typeface="Calibri" pitchFamily="34" charset="0"/>
              </a:rPr>
              <a:t>of </a:t>
            </a:r>
            <a:r>
              <a:rPr lang="en-US" sz="2400" dirty="0" smtClean="0">
                <a:latin typeface="Calibri" pitchFamily="34" charset="0"/>
              </a:rPr>
              <a:t>results.</a:t>
            </a:r>
            <a:endParaRPr kumimoji="0" lang="en-US" sz="2400" i="0" u="none" strike="noStrike" kern="1200" cap="none" spc="0" normalizeH="0" baseline="0" noProof="0" dirty="0" smtClean="0">
              <a:ln>
                <a:noFill/>
              </a:ln>
              <a:solidFill>
                <a:schemeClr val="tx1"/>
              </a:solidFill>
              <a:effectLst/>
              <a:uLnTx/>
              <a:uFillTx/>
              <a:latin typeface="Calibri" pitchFamily="34" charset="0"/>
            </a:endParaRPr>
          </a:p>
          <a:p>
            <a:pPr marL="319088" marR="0" lvl="0" indent="-319088" algn="l" defTabSz="914400" rtl="0" eaLnBrk="0" fontAlgn="base" latinLnBrk="0" hangingPunct="0">
              <a:lnSpc>
                <a:spcPct val="80000"/>
              </a:lnSpc>
              <a:spcBef>
                <a:spcPts val="700"/>
              </a:spcBef>
              <a:spcAft>
                <a:spcPct val="0"/>
              </a:spcAft>
              <a:buClr>
                <a:schemeClr val="accent2"/>
              </a:buClr>
              <a:buSzPct val="60000"/>
              <a:buFont typeface="Wingdings" pitchFamily="2" charset="2"/>
              <a:buChar char=""/>
              <a:tabLst/>
              <a:defRPr/>
            </a:pPr>
            <a:endParaRPr kumimoji="0" lang="en-US" sz="2400" i="0" u="none" strike="noStrike" kern="1200" cap="none" spc="0" normalizeH="0" baseline="0" noProof="0" dirty="0" smtClean="0">
              <a:ln>
                <a:noFill/>
              </a:ln>
              <a:solidFill>
                <a:schemeClr val="tx1"/>
              </a:solidFill>
              <a:effectLst/>
              <a:uLnTx/>
              <a:uFillTx/>
              <a:latin typeface="Calibri" pitchFamily="34" charset="0"/>
            </a:endParaRPr>
          </a:p>
          <a:p>
            <a:pPr marL="319088" indent="-319088" eaLnBrk="0" hangingPunct="0">
              <a:lnSpc>
                <a:spcPct val="80000"/>
              </a:lnSpc>
              <a:spcBef>
                <a:spcPts val="700"/>
              </a:spcBef>
              <a:buClr>
                <a:schemeClr val="accent2"/>
              </a:buClr>
              <a:buSzPct val="60000"/>
              <a:buFont typeface="Wingdings" pitchFamily="2" charset="2"/>
              <a:buChar char=""/>
            </a:pPr>
            <a:endParaRPr kumimoji="0" lang="en-US" i="0" u="none" strike="noStrike" kern="1200" cap="none" spc="0" normalizeH="0" baseline="0" noProof="0" dirty="0" smtClean="0">
              <a:ln>
                <a:noFill/>
              </a:ln>
              <a:solidFill>
                <a:schemeClr val="tx1"/>
              </a:solidFill>
              <a:effectLst/>
              <a:uLnTx/>
              <a:uFillTx/>
              <a:latin typeface="Calibri" pitchFamily="34" charset="0"/>
            </a:endParaRPr>
          </a:p>
        </p:txBody>
      </p:sp>
    </p:spTree>
    <p:extLst>
      <p:ext uri="{BB962C8B-B14F-4D97-AF65-F5344CB8AC3E}">
        <p14:creationId xmlns:p14="http://schemas.microsoft.com/office/powerpoint/2010/main" val="1597441950"/>
      </p:ext>
    </p:extLst>
  </p:cSld>
  <p:clrMapOvr>
    <a:masterClrMapping/>
  </p:clrMapOvr>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dirty="0" smtClean="0"/>
              <a:t>Problems with </a:t>
            </a:r>
            <a:r>
              <a:rPr lang="en-US" dirty="0" err="1" smtClean="0"/>
              <a:t>Bonferonni</a:t>
            </a:r>
            <a:endParaRPr lang="en-US" dirty="0"/>
          </a:p>
        </p:txBody>
      </p:sp>
      <p:sp>
        <p:nvSpPr>
          <p:cNvPr id="4" name="Rectangle 3"/>
          <p:cNvSpPr txBox="1">
            <a:spLocks noChangeArrowheads="1"/>
          </p:cNvSpPr>
          <p:nvPr/>
        </p:nvSpPr>
        <p:spPr bwMode="auto">
          <a:xfrm>
            <a:off x="381000" y="1447800"/>
            <a:ext cx="8382000" cy="4953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19088" indent="-319088" eaLnBrk="0" hangingPunct="0">
              <a:lnSpc>
                <a:spcPct val="80000"/>
              </a:lnSpc>
              <a:spcBef>
                <a:spcPts val="700"/>
              </a:spcBef>
              <a:buClr>
                <a:schemeClr val="accent2"/>
              </a:buClr>
              <a:buSzPct val="60000"/>
              <a:buFont typeface="Wingdings" pitchFamily="2" charset="2"/>
              <a:buChar char=""/>
              <a:defRPr/>
            </a:pPr>
            <a:r>
              <a:rPr lang="en-US" sz="2400" dirty="0">
                <a:latin typeface="Calibri" pitchFamily="34" charset="0"/>
              </a:rPr>
              <a:t>D</a:t>
            </a:r>
            <a:r>
              <a:rPr lang="en-US" sz="2400" dirty="0" smtClean="0">
                <a:latin typeface="Calibri" pitchFamily="34" charset="0"/>
              </a:rPr>
              <a:t>oes </a:t>
            </a:r>
            <a:r>
              <a:rPr lang="en-US" sz="2400" dirty="0" smtClean="0">
                <a:latin typeface="Calibri" pitchFamily="34" charset="0"/>
              </a:rPr>
              <a:t>not apply if the tests are not </a:t>
            </a:r>
            <a:r>
              <a:rPr lang="en-US" sz="2400" dirty="0" smtClean="0">
                <a:latin typeface="Calibri" pitchFamily="34" charset="0"/>
              </a:rPr>
              <a:t>independent (conservative).</a:t>
            </a:r>
            <a:endParaRPr lang="en-US" sz="2400" dirty="0" smtClean="0">
              <a:latin typeface="Calibri" pitchFamily="34" charset="0"/>
            </a:endParaRPr>
          </a:p>
          <a:p>
            <a:pPr marL="319088" indent="-319088" eaLnBrk="0" hangingPunct="0">
              <a:lnSpc>
                <a:spcPct val="80000"/>
              </a:lnSpc>
              <a:spcBef>
                <a:spcPts val="700"/>
              </a:spcBef>
              <a:buClr>
                <a:schemeClr val="accent2"/>
              </a:buClr>
              <a:buSzPct val="60000"/>
              <a:buFont typeface="Wingdings" pitchFamily="2" charset="2"/>
              <a:buChar char=""/>
              <a:defRPr/>
            </a:pPr>
            <a:r>
              <a:rPr lang="en-US" sz="2400" dirty="0" smtClean="0">
                <a:latin typeface="Calibri" pitchFamily="34" charset="0"/>
              </a:rPr>
              <a:t>Some users of the statistical results may not care about the results of some of the </a:t>
            </a:r>
            <a:r>
              <a:rPr lang="en-US" sz="2400" dirty="0" smtClean="0">
                <a:latin typeface="Calibri" pitchFamily="34" charset="0"/>
              </a:rPr>
              <a:t>tests.</a:t>
            </a:r>
          </a:p>
          <a:p>
            <a:pPr marL="319088" indent="-319088" eaLnBrk="0" hangingPunct="0">
              <a:lnSpc>
                <a:spcPct val="80000"/>
              </a:lnSpc>
              <a:spcBef>
                <a:spcPts val="700"/>
              </a:spcBef>
              <a:buClr>
                <a:schemeClr val="accent2"/>
              </a:buClr>
              <a:buSzPct val="60000"/>
              <a:buFont typeface="Wingdings" pitchFamily="2" charset="2"/>
              <a:buChar char=""/>
              <a:defRPr/>
            </a:pPr>
            <a:r>
              <a:rPr lang="en-US" sz="2400" dirty="0">
                <a:latin typeface="Calibri" pitchFamily="34" charset="0"/>
              </a:rPr>
              <a:t>S</a:t>
            </a:r>
            <a:r>
              <a:rPr lang="en-US" sz="2400" dirty="0" smtClean="0">
                <a:latin typeface="Calibri" pitchFamily="34" charset="0"/>
              </a:rPr>
              <a:t>hould </a:t>
            </a:r>
            <a:r>
              <a:rPr lang="en-US" sz="2400" dirty="0" smtClean="0">
                <a:latin typeface="Calibri" pitchFamily="34" charset="0"/>
              </a:rPr>
              <a:t>the tests of interest be penalized because irrelevant tests were run as well?</a:t>
            </a:r>
          </a:p>
          <a:p>
            <a:pPr marL="319088" indent="-319088" eaLnBrk="0" hangingPunct="0">
              <a:lnSpc>
                <a:spcPct val="80000"/>
              </a:lnSpc>
              <a:spcBef>
                <a:spcPts val="700"/>
              </a:spcBef>
              <a:buClr>
                <a:schemeClr val="accent2"/>
              </a:buClr>
              <a:buSzPct val="60000"/>
              <a:buFont typeface="Wingdings" pitchFamily="2" charset="2"/>
              <a:buChar char=""/>
              <a:defRPr/>
            </a:pPr>
            <a:r>
              <a:rPr lang="en-US" sz="2400" dirty="0" smtClean="0">
                <a:latin typeface="Calibri" pitchFamily="34" charset="0"/>
              </a:rPr>
              <a:t>In a hypothesis-generation study, the </a:t>
            </a:r>
            <a:r>
              <a:rPr lang="en-US" sz="2400" dirty="0" err="1" smtClean="0">
                <a:latin typeface="Calibri" pitchFamily="34" charset="0"/>
              </a:rPr>
              <a:t>Bonferonni</a:t>
            </a:r>
            <a:r>
              <a:rPr lang="en-US" sz="2400" dirty="0" smtClean="0">
                <a:latin typeface="Calibri" pitchFamily="34" charset="0"/>
              </a:rPr>
              <a:t> adjustment may lead to promising candidate hypotheses being </a:t>
            </a:r>
            <a:r>
              <a:rPr lang="en-US" sz="2400" dirty="0" smtClean="0">
                <a:latin typeface="Calibri" pitchFamily="34" charset="0"/>
              </a:rPr>
              <a:t>rejected.</a:t>
            </a:r>
            <a:endParaRPr lang="en-US" sz="2400" dirty="0" smtClean="0">
              <a:latin typeface="Calibri" pitchFamily="34" charset="0"/>
            </a:endParaRPr>
          </a:p>
          <a:p>
            <a:pPr marL="776288" lvl="1" indent="-319088" eaLnBrk="0" hangingPunct="0">
              <a:lnSpc>
                <a:spcPct val="80000"/>
              </a:lnSpc>
              <a:spcBef>
                <a:spcPts val="700"/>
              </a:spcBef>
              <a:buClr>
                <a:schemeClr val="accent2"/>
              </a:buClr>
              <a:buSzPct val="60000"/>
              <a:buFont typeface="Wingdings" pitchFamily="2" charset="2"/>
              <a:buChar char=""/>
              <a:defRPr/>
            </a:pPr>
            <a:endParaRPr kumimoji="0" lang="en-US" sz="2400" i="0" u="none" strike="noStrike" kern="1200" cap="none" spc="0" normalizeH="0" baseline="0" noProof="0" dirty="0" smtClean="0">
              <a:ln>
                <a:noFill/>
              </a:ln>
              <a:solidFill>
                <a:schemeClr val="tx1"/>
              </a:solidFill>
              <a:effectLst/>
              <a:uLnTx/>
              <a:uFillTx/>
              <a:latin typeface="Calibri" pitchFamily="34" charset="0"/>
            </a:endParaRPr>
          </a:p>
          <a:p>
            <a:pPr marL="319088" marR="0" lvl="0" indent="-319088" algn="l" defTabSz="914400" rtl="0" eaLnBrk="0" fontAlgn="base" latinLnBrk="0" hangingPunct="0">
              <a:lnSpc>
                <a:spcPct val="80000"/>
              </a:lnSpc>
              <a:spcBef>
                <a:spcPts val="700"/>
              </a:spcBef>
              <a:spcAft>
                <a:spcPct val="0"/>
              </a:spcAft>
              <a:buClr>
                <a:schemeClr val="accent2"/>
              </a:buClr>
              <a:buSzPct val="60000"/>
              <a:buFont typeface="Wingdings" pitchFamily="2" charset="2"/>
              <a:buChar char=""/>
              <a:tabLst/>
              <a:defRPr/>
            </a:pPr>
            <a:endParaRPr kumimoji="0" lang="en-US" sz="2400" i="0" u="none" strike="noStrike" kern="1200" cap="none" spc="0" normalizeH="0" baseline="0" noProof="0" dirty="0" smtClean="0">
              <a:ln>
                <a:noFill/>
              </a:ln>
              <a:solidFill>
                <a:schemeClr val="tx1"/>
              </a:solidFill>
              <a:effectLst/>
              <a:uLnTx/>
              <a:uFillTx/>
              <a:latin typeface="Calibri" pitchFamily="34" charset="0"/>
            </a:endParaRPr>
          </a:p>
          <a:p>
            <a:pPr marL="319088" indent="-319088" eaLnBrk="0" hangingPunct="0">
              <a:lnSpc>
                <a:spcPct val="80000"/>
              </a:lnSpc>
              <a:spcBef>
                <a:spcPts val="700"/>
              </a:spcBef>
              <a:buClr>
                <a:schemeClr val="accent2"/>
              </a:buClr>
              <a:buSzPct val="60000"/>
              <a:buFont typeface="Wingdings" pitchFamily="2" charset="2"/>
              <a:buChar char=""/>
            </a:pPr>
            <a:endParaRPr kumimoji="0" lang="en-US" i="0" u="none" strike="noStrike" kern="1200" cap="none" spc="0" normalizeH="0" baseline="0" noProof="0" dirty="0" smtClean="0">
              <a:ln>
                <a:noFill/>
              </a:ln>
              <a:solidFill>
                <a:schemeClr val="tx1"/>
              </a:solidFill>
              <a:effectLst/>
              <a:uLnTx/>
              <a:uFillTx/>
              <a:latin typeface="Calibri" pitchFamily="34" charset="0"/>
            </a:endParaRPr>
          </a:p>
        </p:txBody>
      </p:sp>
    </p:spTree>
    <p:extLst>
      <p:ext uri="{BB962C8B-B14F-4D97-AF65-F5344CB8AC3E}">
        <p14:creationId xmlns:p14="http://schemas.microsoft.com/office/powerpoint/2010/main" val="2687058515"/>
      </p:ext>
    </p:extLst>
  </p:cSld>
  <p:clrMapOvr>
    <a:masterClrMapping/>
  </p:clrMapOvr>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False </a:t>
            </a:r>
            <a:r>
              <a:rPr lang="en-US" dirty="0" smtClean="0"/>
              <a:t>Discovery Rates </a:t>
            </a:r>
            <a:r>
              <a:rPr lang="en-US" dirty="0"/>
              <a:t>(</a:t>
            </a:r>
            <a:r>
              <a:rPr lang="en-US" dirty="0" smtClean="0"/>
              <a:t>FDR)</a:t>
            </a:r>
            <a:endParaRPr lang="en-US" dirty="0"/>
          </a:p>
        </p:txBody>
      </p:sp>
      <p:sp>
        <p:nvSpPr>
          <p:cNvPr id="4" name="Rectangle 3"/>
          <p:cNvSpPr txBox="1">
            <a:spLocks noChangeArrowheads="1"/>
          </p:cNvSpPr>
          <p:nvPr/>
        </p:nvSpPr>
        <p:spPr bwMode="auto">
          <a:xfrm>
            <a:off x="457200" y="1600200"/>
            <a:ext cx="8382000" cy="4953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19088" indent="-319088" eaLnBrk="0" hangingPunct="0">
              <a:lnSpc>
                <a:spcPct val="80000"/>
              </a:lnSpc>
              <a:spcBef>
                <a:spcPts val="700"/>
              </a:spcBef>
              <a:buClr>
                <a:schemeClr val="accent2"/>
              </a:buClr>
              <a:buSzPct val="60000"/>
              <a:buFont typeface="Wingdings" pitchFamily="2" charset="2"/>
              <a:buChar char=""/>
              <a:defRPr/>
            </a:pPr>
            <a:r>
              <a:rPr lang="en-US" sz="2400" dirty="0" smtClean="0">
                <a:latin typeface="Calibri" pitchFamily="34" charset="0"/>
              </a:rPr>
              <a:t>Calculate </a:t>
            </a:r>
            <a:r>
              <a:rPr lang="en-US" sz="2400" dirty="0" smtClean="0">
                <a:latin typeface="Calibri" pitchFamily="34" charset="0"/>
              </a:rPr>
              <a:t>P-values for each test in a family of tests</a:t>
            </a:r>
          </a:p>
          <a:p>
            <a:pPr marL="319088" indent="-319088" eaLnBrk="0" hangingPunct="0">
              <a:lnSpc>
                <a:spcPct val="80000"/>
              </a:lnSpc>
              <a:spcBef>
                <a:spcPts val="700"/>
              </a:spcBef>
              <a:buClr>
                <a:schemeClr val="accent2"/>
              </a:buClr>
              <a:buSzPct val="60000"/>
              <a:buFont typeface="Wingdings" pitchFamily="2" charset="2"/>
              <a:buChar char=""/>
              <a:defRPr/>
            </a:pPr>
            <a:r>
              <a:rPr lang="en-US" sz="2400" dirty="0" smtClean="0">
                <a:latin typeface="Calibri" pitchFamily="34" charset="0"/>
              </a:rPr>
              <a:t>For each P-value calculate a corresponding FDR (</a:t>
            </a:r>
            <a:r>
              <a:rPr lang="en-US" sz="2400" dirty="0" err="1" smtClean="0">
                <a:latin typeface="Calibri" pitchFamily="34" charset="0"/>
              </a:rPr>
              <a:t>q</a:t>
            </a:r>
            <a:r>
              <a:rPr lang="en-US" sz="2400" dirty="0" smtClean="0">
                <a:latin typeface="Calibri" pitchFamily="34" charset="0"/>
              </a:rPr>
              <a:t>-value)</a:t>
            </a:r>
          </a:p>
          <a:p>
            <a:pPr marL="319088" indent="-319088" eaLnBrk="0" hangingPunct="0">
              <a:lnSpc>
                <a:spcPct val="80000"/>
              </a:lnSpc>
              <a:spcBef>
                <a:spcPts val="700"/>
              </a:spcBef>
              <a:buClr>
                <a:schemeClr val="accent2"/>
              </a:buClr>
              <a:buSzPct val="60000"/>
              <a:buFont typeface="Wingdings" pitchFamily="2" charset="2"/>
              <a:buChar char=""/>
              <a:defRPr/>
            </a:pPr>
            <a:r>
              <a:rPr lang="en-US" sz="2400" dirty="0" smtClean="0">
                <a:latin typeface="Calibri" pitchFamily="34" charset="0"/>
              </a:rPr>
              <a:t>FDR:  fraction of results from the family of tests with p-values less than or equal to the given p-value are false </a:t>
            </a:r>
            <a:r>
              <a:rPr lang="en-US" sz="2400" dirty="0" smtClean="0">
                <a:latin typeface="Calibri" pitchFamily="34" charset="0"/>
              </a:rPr>
              <a:t>positives.</a:t>
            </a:r>
            <a:endParaRPr lang="en-US" sz="2400" dirty="0" smtClean="0">
              <a:latin typeface="Calibri" pitchFamily="34" charset="0"/>
            </a:endParaRPr>
          </a:p>
          <a:p>
            <a:pPr marL="776288" lvl="1" indent="-319088" eaLnBrk="0" hangingPunct="0">
              <a:lnSpc>
                <a:spcPct val="80000"/>
              </a:lnSpc>
              <a:spcBef>
                <a:spcPts val="700"/>
              </a:spcBef>
              <a:buClr>
                <a:schemeClr val="accent2"/>
              </a:buClr>
              <a:buSzPct val="60000"/>
              <a:buFont typeface="Wingdings" pitchFamily="2" charset="2"/>
              <a:buChar char=""/>
              <a:defRPr/>
            </a:pPr>
            <a:endParaRPr kumimoji="0" lang="en-US" sz="2400" i="0" u="none" strike="noStrike" kern="1200" cap="none" spc="0" normalizeH="0" baseline="0" noProof="0" dirty="0" smtClean="0">
              <a:ln>
                <a:noFill/>
              </a:ln>
              <a:solidFill>
                <a:schemeClr val="tx1"/>
              </a:solidFill>
              <a:effectLst/>
              <a:uLnTx/>
              <a:uFillTx/>
              <a:latin typeface="Calibri" pitchFamily="34" charset="0"/>
            </a:endParaRPr>
          </a:p>
          <a:p>
            <a:pPr marL="319088" marR="0" lvl="0" indent="-319088" algn="l" defTabSz="914400" rtl="0" eaLnBrk="0" fontAlgn="base" latinLnBrk="0" hangingPunct="0">
              <a:lnSpc>
                <a:spcPct val="80000"/>
              </a:lnSpc>
              <a:spcBef>
                <a:spcPts val="700"/>
              </a:spcBef>
              <a:spcAft>
                <a:spcPct val="0"/>
              </a:spcAft>
              <a:buClr>
                <a:schemeClr val="accent2"/>
              </a:buClr>
              <a:buSzPct val="60000"/>
              <a:buFont typeface="Wingdings" pitchFamily="2" charset="2"/>
              <a:buChar char=""/>
              <a:tabLst/>
              <a:defRPr/>
            </a:pPr>
            <a:endParaRPr kumimoji="0" lang="en-US" sz="2400" i="0" u="none" strike="noStrike" kern="1200" cap="none" spc="0" normalizeH="0" baseline="0" noProof="0" dirty="0" smtClean="0">
              <a:ln>
                <a:noFill/>
              </a:ln>
              <a:solidFill>
                <a:schemeClr val="tx1"/>
              </a:solidFill>
              <a:effectLst/>
              <a:uLnTx/>
              <a:uFillTx/>
              <a:latin typeface="Calibri" pitchFamily="34" charset="0"/>
            </a:endParaRPr>
          </a:p>
          <a:p>
            <a:pPr marL="319088" indent="-319088" eaLnBrk="0" hangingPunct="0">
              <a:lnSpc>
                <a:spcPct val="80000"/>
              </a:lnSpc>
              <a:spcBef>
                <a:spcPts val="700"/>
              </a:spcBef>
              <a:buClr>
                <a:schemeClr val="accent2"/>
              </a:buClr>
              <a:buSzPct val="60000"/>
              <a:buFont typeface="Wingdings" pitchFamily="2" charset="2"/>
              <a:buChar char=""/>
            </a:pPr>
            <a:endParaRPr kumimoji="0" lang="en-US" i="0" u="none" strike="noStrike" kern="1200" cap="none" spc="0" normalizeH="0" baseline="0" noProof="0" dirty="0" smtClean="0">
              <a:ln>
                <a:noFill/>
              </a:ln>
              <a:solidFill>
                <a:schemeClr val="tx1"/>
              </a:solidFill>
              <a:effectLst/>
              <a:uLnTx/>
              <a:uFillTx/>
              <a:latin typeface="Calibri" pitchFamily="34" charset="0"/>
            </a:endParaRPr>
          </a:p>
        </p:txBody>
      </p:sp>
    </p:spTree>
  </p:cSld>
  <p:clrMapOvr>
    <a:masterClrMapping/>
  </p:clrMapOvr>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Calibri" pitchFamily="-106" charset="0"/>
              </a:rPr>
              <a:t>Permutation M</a:t>
            </a:r>
            <a:r>
              <a:rPr lang="en-US" dirty="0" smtClean="0">
                <a:latin typeface="Calibri" pitchFamily="-106" charset="0"/>
              </a:rPr>
              <a:t>ethods</a:t>
            </a:r>
            <a:endParaRPr lang="en-US" dirty="0"/>
          </a:p>
        </p:txBody>
      </p:sp>
      <p:sp>
        <p:nvSpPr>
          <p:cNvPr id="4" name="Rectangle 3"/>
          <p:cNvSpPr txBox="1">
            <a:spLocks noChangeArrowheads="1"/>
          </p:cNvSpPr>
          <p:nvPr/>
        </p:nvSpPr>
        <p:spPr bwMode="auto">
          <a:xfrm>
            <a:off x="457200" y="1676400"/>
            <a:ext cx="8382000" cy="4953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776288" lvl="1" indent="-319088" eaLnBrk="0" hangingPunct="0">
              <a:lnSpc>
                <a:spcPct val="80000"/>
              </a:lnSpc>
              <a:spcBef>
                <a:spcPts val="700"/>
              </a:spcBef>
              <a:buClr>
                <a:schemeClr val="accent2"/>
              </a:buClr>
              <a:buSzPct val="60000"/>
              <a:buFont typeface="Wingdings" pitchFamily="2" charset="2"/>
              <a:buChar char=""/>
              <a:defRPr/>
            </a:pPr>
            <a:endParaRPr kumimoji="0" lang="en-US" sz="2400" i="0" u="none" strike="noStrike" kern="1200" cap="none" spc="0" normalizeH="0" baseline="0" noProof="0" dirty="0" smtClean="0">
              <a:ln>
                <a:noFill/>
              </a:ln>
              <a:solidFill>
                <a:schemeClr val="tx1"/>
              </a:solidFill>
              <a:effectLst/>
              <a:uLnTx/>
              <a:uFillTx/>
              <a:latin typeface="Calibri" pitchFamily="34" charset="0"/>
            </a:endParaRPr>
          </a:p>
          <a:p>
            <a:pPr marL="319088" marR="0" lvl="0" indent="-319088" algn="l" defTabSz="914400" rtl="0" eaLnBrk="0" fontAlgn="base" latinLnBrk="0" hangingPunct="0">
              <a:lnSpc>
                <a:spcPct val="80000"/>
              </a:lnSpc>
              <a:spcBef>
                <a:spcPts val="700"/>
              </a:spcBef>
              <a:spcAft>
                <a:spcPct val="0"/>
              </a:spcAft>
              <a:buClr>
                <a:schemeClr val="accent2"/>
              </a:buClr>
              <a:buSzPct val="60000"/>
              <a:buFont typeface="Wingdings" pitchFamily="2" charset="2"/>
              <a:buChar char=""/>
              <a:tabLst/>
              <a:defRPr/>
            </a:pPr>
            <a:endParaRPr kumimoji="0" lang="en-US" sz="2400" i="0" u="none" strike="noStrike" kern="1200" cap="none" spc="0" normalizeH="0" baseline="0" noProof="0" dirty="0" smtClean="0">
              <a:ln>
                <a:noFill/>
              </a:ln>
              <a:solidFill>
                <a:schemeClr val="tx1"/>
              </a:solidFill>
              <a:effectLst/>
              <a:uLnTx/>
              <a:uFillTx/>
              <a:latin typeface="Calibri" pitchFamily="34" charset="0"/>
            </a:endParaRPr>
          </a:p>
          <a:p>
            <a:pPr marL="319088" indent="-319088" eaLnBrk="0" hangingPunct="0">
              <a:lnSpc>
                <a:spcPct val="80000"/>
              </a:lnSpc>
              <a:spcBef>
                <a:spcPts val="700"/>
              </a:spcBef>
              <a:buClr>
                <a:schemeClr val="accent2"/>
              </a:buClr>
              <a:buSzPct val="60000"/>
              <a:buFont typeface="Wingdings" pitchFamily="2" charset="2"/>
              <a:buChar char=""/>
            </a:pPr>
            <a:endParaRPr kumimoji="0" lang="en-US" i="0" u="none" strike="noStrike" kern="1200" cap="none" spc="0" normalizeH="0" baseline="0" noProof="0" dirty="0" smtClean="0">
              <a:ln>
                <a:noFill/>
              </a:ln>
              <a:solidFill>
                <a:schemeClr val="tx1"/>
              </a:solidFill>
              <a:effectLst/>
              <a:uLnTx/>
              <a:uFillTx/>
              <a:latin typeface="Calibri" pitchFamily="34" charset="0"/>
            </a:endParaRPr>
          </a:p>
        </p:txBody>
      </p:sp>
      <p:sp>
        <p:nvSpPr>
          <p:cNvPr id="5" name="TextBox 7"/>
          <p:cNvSpPr txBox="1">
            <a:spLocks noChangeArrowheads="1"/>
          </p:cNvSpPr>
          <p:nvPr/>
        </p:nvSpPr>
        <p:spPr bwMode="auto">
          <a:xfrm>
            <a:off x="685800" y="1484313"/>
            <a:ext cx="7620000" cy="5078313"/>
          </a:xfrm>
          <a:prstGeom prst="rect">
            <a:avLst/>
          </a:prstGeom>
          <a:noFill/>
          <a:ln w="9525">
            <a:noFill/>
            <a:miter lim="800000"/>
            <a:headEnd/>
            <a:tailEnd/>
          </a:ln>
        </p:spPr>
        <p:txBody>
          <a:bodyPr wrap="square">
            <a:prstTxWarp prst="textNoShape">
              <a:avLst/>
            </a:prstTxWarp>
            <a:spAutoFit/>
          </a:bodyPr>
          <a:lstStyle/>
          <a:p>
            <a:r>
              <a:rPr lang="en-US" sz="2400" dirty="0" smtClean="0">
                <a:latin typeface="Calibri" pitchFamily="-106" charset="0"/>
              </a:rPr>
              <a:t>1. C</a:t>
            </a:r>
            <a:r>
              <a:rPr lang="en-US" sz="2400" dirty="0" smtClean="0">
                <a:latin typeface="Calibri" pitchFamily="-106" charset="0"/>
              </a:rPr>
              <a:t>alculate </a:t>
            </a:r>
            <a:r>
              <a:rPr lang="en-US" sz="2400" dirty="0">
                <a:latin typeface="Calibri" pitchFamily="-106" charset="0"/>
              </a:rPr>
              <a:t>the effect </a:t>
            </a:r>
            <a:r>
              <a:rPr lang="en-US" sz="2400" dirty="0" smtClean="0">
                <a:latin typeface="Calibri" pitchFamily="-106" charset="0"/>
              </a:rPr>
              <a:t>size</a:t>
            </a:r>
          </a:p>
          <a:p>
            <a:endParaRPr lang="en-US" sz="2400" dirty="0" smtClean="0">
              <a:latin typeface="Calibri" pitchFamily="-106" charset="0"/>
            </a:endParaRPr>
          </a:p>
          <a:p>
            <a:r>
              <a:rPr lang="en-US" sz="2400" dirty="0" smtClean="0">
                <a:latin typeface="Calibri" pitchFamily="-106" charset="0"/>
              </a:rPr>
              <a:t>2. S</a:t>
            </a:r>
            <a:r>
              <a:rPr lang="en-US" sz="2400" dirty="0" smtClean="0">
                <a:latin typeface="Calibri" pitchFamily="-106" charset="0"/>
              </a:rPr>
              <a:t>huffle the values of the outcome variable</a:t>
            </a:r>
          </a:p>
          <a:p>
            <a:r>
              <a:rPr lang="en-US" sz="2400" dirty="0" smtClean="0">
                <a:latin typeface="Calibri" pitchFamily="-106" charset="0"/>
              </a:rPr>
              <a:t>3. R</a:t>
            </a:r>
            <a:r>
              <a:rPr lang="en-US" sz="2400" dirty="0" smtClean="0">
                <a:latin typeface="Calibri" pitchFamily="-106" charset="0"/>
              </a:rPr>
              <a:t>ecalculate the effect size on permuted data</a:t>
            </a:r>
            <a:endParaRPr lang="en-US" sz="2400" dirty="0" smtClean="0">
              <a:latin typeface="Calibri" pitchFamily="-106" charset="0"/>
            </a:endParaRPr>
          </a:p>
          <a:p>
            <a:r>
              <a:rPr lang="en-US" sz="2400" dirty="0" smtClean="0">
                <a:latin typeface="Calibri" pitchFamily="-106" charset="0"/>
              </a:rPr>
              <a:t>Repeat 2 and 3 many </a:t>
            </a:r>
            <a:r>
              <a:rPr lang="en-US" sz="2400" dirty="0">
                <a:latin typeface="Calibri" pitchFamily="-106" charset="0"/>
              </a:rPr>
              <a:t>times</a:t>
            </a:r>
          </a:p>
          <a:p>
            <a:endParaRPr lang="en-US" sz="2400" dirty="0">
              <a:latin typeface="Calibri" pitchFamily="-106" charset="0"/>
            </a:endParaRPr>
          </a:p>
          <a:p>
            <a:r>
              <a:rPr lang="en-US" sz="2400" dirty="0" smtClean="0">
                <a:latin typeface="Calibri" pitchFamily="-106" charset="0"/>
              </a:rPr>
              <a:t>Check </a:t>
            </a:r>
            <a:r>
              <a:rPr lang="en-US" sz="2400" dirty="0">
                <a:latin typeface="Calibri" pitchFamily="-106" charset="0"/>
              </a:rPr>
              <a:t>how the actual effect size compares to the </a:t>
            </a:r>
            <a:r>
              <a:rPr lang="en-US" sz="2400" dirty="0" smtClean="0">
                <a:latin typeface="Calibri" pitchFamily="-106" charset="0"/>
              </a:rPr>
              <a:t>distribution of </a:t>
            </a:r>
            <a:r>
              <a:rPr lang="en-US" sz="2400" dirty="0">
                <a:latin typeface="Calibri" pitchFamily="-106" charset="0"/>
              </a:rPr>
              <a:t>permuted effect </a:t>
            </a:r>
            <a:r>
              <a:rPr lang="en-US" sz="2400" dirty="0" smtClean="0">
                <a:latin typeface="Calibri" pitchFamily="-106" charset="0"/>
              </a:rPr>
              <a:t>estimates.</a:t>
            </a:r>
            <a:endParaRPr lang="en-US" sz="2400" dirty="0">
              <a:latin typeface="Calibri" pitchFamily="-106" charset="0"/>
            </a:endParaRPr>
          </a:p>
          <a:p>
            <a:r>
              <a:rPr lang="en-US" sz="2400" dirty="0">
                <a:latin typeface="Calibri" pitchFamily="-106" charset="0"/>
              </a:rPr>
              <a:t>		</a:t>
            </a:r>
          </a:p>
          <a:p>
            <a:r>
              <a:rPr lang="en-US" sz="2400" dirty="0" smtClean="0">
                <a:latin typeface="Calibri" pitchFamily="-106" charset="0"/>
              </a:rPr>
              <a:t>Based on the fact that under </a:t>
            </a:r>
            <a:r>
              <a:rPr lang="en-US" sz="2400" dirty="0">
                <a:latin typeface="Calibri" pitchFamily="-106" charset="0"/>
              </a:rPr>
              <a:t>the null hypothesis, there is no association between the exposure and outcome.</a:t>
            </a:r>
          </a:p>
          <a:p>
            <a:r>
              <a:rPr lang="en-US" sz="2400" dirty="0">
                <a:latin typeface="Calibri" pitchFamily="-106" charset="0"/>
              </a:rPr>
              <a:t>	</a:t>
            </a:r>
          </a:p>
          <a:p>
            <a:endParaRPr lang="en-US" dirty="0">
              <a:latin typeface="Calibri" pitchFamily="-106" charset="0"/>
            </a:endParaRPr>
          </a:p>
          <a:p>
            <a:r>
              <a:rPr lang="en-US" dirty="0">
                <a:latin typeface="Calibri" pitchFamily="-106" charset="0"/>
              </a:rPr>
              <a:t>	</a:t>
            </a:r>
          </a:p>
        </p:txBody>
      </p:sp>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09" name="Rectangle 3"/>
          <p:cNvSpPr>
            <a:spLocks noGrp="1" noChangeArrowheads="1"/>
          </p:cNvSpPr>
          <p:nvPr>
            <p:ph idx="1"/>
          </p:nvPr>
        </p:nvSpPr>
        <p:spPr>
          <a:xfrm>
            <a:off x="304800" y="1066800"/>
            <a:ext cx="8610600" cy="5791200"/>
          </a:xfrm>
        </p:spPr>
        <p:txBody>
          <a:bodyPr/>
          <a:lstStyle/>
          <a:p>
            <a:pPr marL="0" indent="0" eaLnBrk="1" hangingPunct="1">
              <a:buFontTx/>
              <a:buNone/>
            </a:pPr>
            <a:r>
              <a:rPr lang="en-US" b="0" dirty="0">
                <a:latin typeface="Arial" charset="0"/>
                <a:cs typeface="Times New Roman" charset="0"/>
              </a:rPr>
              <a:t>Three general criteria:</a:t>
            </a:r>
          </a:p>
          <a:p>
            <a:pPr marL="457200" lvl="1" indent="0" eaLnBrk="1" hangingPunct="1">
              <a:buFontTx/>
              <a:buNone/>
            </a:pPr>
            <a:r>
              <a:rPr lang="en-US" sz="2400" u="sng" dirty="0">
                <a:latin typeface="Arial" charset="0"/>
                <a:ea typeface="Arial" charset="0"/>
                <a:cs typeface="Arial" charset="0"/>
              </a:rPr>
              <a:t>1. Relevance</a:t>
            </a:r>
            <a:r>
              <a:rPr lang="en-US" sz="2400" dirty="0">
                <a:latin typeface="Arial" charset="0"/>
                <a:ea typeface="Arial" charset="0"/>
                <a:cs typeface="Arial" charset="0"/>
              </a:rPr>
              <a:t> of the information to the investigator</a:t>
            </a:r>
          </a:p>
          <a:p>
            <a:pPr lvl="2" eaLnBrk="1" hangingPunct="1"/>
            <a:r>
              <a:rPr lang="en-US" sz="2400" dirty="0">
                <a:latin typeface="Arial" charset="0"/>
                <a:ea typeface="ＭＳ Ｐゴシック" charset="0"/>
                <a:cs typeface="ＭＳ Ｐゴシック" charset="0"/>
              </a:rPr>
              <a:t>Extent to which expected findings will satisfy the specific objectives of the study </a:t>
            </a:r>
          </a:p>
          <a:p>
            <a:pPr lvl="2" eaLnBrk="1" hangingPunct="1"/>
            <a:r>
              <a:rPr lang="en-US" sz="2400" dirty="0">
                <a:latin typeface="Arial" charset="0"/>
                <a:ea typeface="ＭＳ Ｐゴシック" charset="0"/>
                <a:cs typeface="ＭＳ Ｐゴシック" charset="0"/>
              </a:rPr>
              <a:t>Investigator's desire to estimate specific population parameters </a:t>
            </a:r>
          </a:p>
        </p:txBody>
      </p:sp>
      <p:sp>
        <p:nvSpPr>
          <p:cNvPr id="94210" name="Rectangle 2"/>
          <p:cNvSpPr>
            <a:spLocks noGrp="1" noChangeArrowheads="1"/>
          </p:cNvSpPr>
          <p:nvPr>
            <p:ph type="title"/>
          </p:nvPr>
        </p:nvSpPr>
        <p:spPr>
          <a:xfrm>
            <a:off x="228600" y="304800"/>
            <a:ext cx="9067800" cy="609600"/>
          </a:xfrm>
        </p:spPr>
        <p:txBody>
          <a:bodyPr/>
          <a:lstStyle/>
          <a:p>
            <a:pPr eaLnBrk="1" hangingPunct="1"/>
            <a:r>
              <a:rPr lang="en-US" dirty="0">
                <a:latin typeface="Arial" charset="0"/>
                <a:cs typeface="Arial" charset="0"/>
              </a:rPr>
              <a:t>Criteria for Comparing Study Designs</a:t>
            </a:r>
          </a:p>
        </p:txBody>
      </p:sp>
      <p:sp>
        <p:nvSpPr>
          <p:cNvPr id="94211" name="Slide Number Placeholder 2"/>
          <p:cNvSpPr>
            <a:spLocks noGrp="1"/>
          </p:cNvSpPr>
          <p:nvPr>
            <p:ph type="sldNum"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50000"/>
              </a:spcBef>
              <a:spcAft>
                <a:spcPct val="0"/>
              </a:spcAft>
              <a:defRPr sz="2400">
                <a:solidFill>
                  <a:schemeClr val="tx1"/>
                </a:solidFill>
                <a:latin typeface="Arial" charset="0"/>
                <a:ea typeface="ＭＳ Ｐゴシック" charset="0"/>
              </a:defRPr>
            </a:lvl6pPr>
            <a:lvl7pPr marL="2971800" indent="-228600" eaLnBrk="0" fontAlgn="base" hangingPunct="0">
              <a:spcBef>
                <a:spcPct val="50000"/>
              </a:spcBef>
              <a:spcAft>
                <a:spcPct val="0"/>
              </a:spcAft>
              <a:defRPr sz="2400">
                <a:solidFill>
                  <a:schemeClr val="tx1"/>
                </a:solidFill>
                <a:latin typeface="Arial" charset="0"/>
                <a:ea typeface="ＭＳ Ｐゴシック" charset="0"/>
              </a:defRPr>
            </a:lvl7pPr>
            <a:lvl8pPr marL="3429000" indent="-228600" eaLnBrk="0" fontAlgn="base" hangingPunct="0">
              <a:spcBef>
                <a:spcPct val="50000"/>
              </a:spcBef>
              <a:spcAft>
                <a:spcPct val="0"/>
              </a:spcAft>
              <a:defRPr sz="2400">
                <a:solidFill>
                  <a:schemeClr val="tx1"/>
                </a:solidFill>
                <a:latin typeface="Arial" charset="0"/>
                <a:ea typeface="ＭＳ Ｐゴシック" charset="0"/>
              </a:defRPr>
            </a:lvl8pPr>
            <a:lvl9pPr marL="3886200" indent="-228600" eaLnBrk="0" fontAlgn="base" hangingPunct="0">
              <a:spcBef>
                <a:spcPct val="50000"/>
              </a:spcBef>
              <a:spcAft>
                <a:spcPct val="0"/>
              </a:spcAft>
              <a:defRPr sz="2400">
                <a:solidFill>
                  <a:schemeClr val="tx1"/>
                </a:solidFill>
                <a:latin typeface="Arial" charset="0"/>
                <a:ea typeface="ＭＳ Ｐゴシック" charset="0"/>
              </a:defRPr>
            </a:lvl9pPr>
          </a:lstStyle>
          <a:p>
            <a:fld id="{BF3A93E8-9CD9-BA4C-8878-85E7B72553B6}" type="slidenum">
              <a:rPr lang="en-US" sz="1400">
                <a:solidFill>
                  <a:schemeClr val="tx2"/>
                </a:solidFill>
                <a:cs typeface="Arial" charset="0"/>
              </a:rPr>
              <a:pPr/>
              <a:t>4</a:t>
            </a:fld>
            <a:endParaRPr lang="en-US" sz="1400">
              <a:solidFill>
                <a:schemeClr val="tx2"/>
              </a:solidFill>
              <a:cs typeface="Arial" charset="0"/>
            </a:endParaRPr>
          </a:p>
        </p:txBody>
      </p:sp>
    </p:spTree>
    <p:extLst>
      <p:ext uri="{BB962C8B-B14F-4D97-AF65-F5344CB8AC3E}">
        <p14:creationId xmlns:p14="http://schemas.microsoft.com/office/powerpoint/2010/main" val="2722354751"/>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3" name="Rectangle 3"/>
          <p:cNvSpPr>
            <a:spLocks noGrp="1" noChangeArrowheads="1"/>
          </p:cNvSpPr>
          <p:nvPr>
            <p:ph idx="1"/>
          </p:nvPr>
        </p:nvSpPr>
        <p:spPr>
          <a:xfrm>
            <a:off x="304800" y="1066800"/>
            <a:ext cx="8610600" cy="5791200"/>
          </a:xfrm>
        </p:spPr>
        <p:txBody>
          <a:bodyPr/>
          <a:lstStyle/>
          <a:p>
            <a:pPr marL="0" indent="0" eaLnBrk="1" hangingPunct="1">
              <a:buFontTx/>
              <a:buNone/>
            </a:pPr>
            <a:r>
              <a:rPr lang="en-US" b="0" dirty="0">
                <a:latin typeface="Calibri"/>
                <a:cs typeface="Calibri"/>
              </a:rPr>
              <a:t>Three general criteria:</a:t>
            </a:r>
          </a:p>
          <a:p>
            <a:pPr marL="457200" lvl="1" indent="0" eaLnBrk="1" hangingPunct="1">
              <a:buFontTx/>
              <a:buNone/>
            </a:pPr>
            <a:r>
              <a:rPr lang="en-US" sz="2400" u="sng" dirty="0">
                <a:latin typeface="Calibri"/>
                <a:ea typeface="ＭＳ Ｐゴシック" charset="0"/>
                <a:cs typeface="Calibri"/>
              </a:rPr>
              <a:t>2. Quality</a:t>
            </a:r>
            <a:r>
              <a:rPr lang="en-US" sz="2400" dirty="0">
                <a:latin typeface="Calibri"/>
                <a:ea typeface="ＭＳ Ｐゴシック" charset="0"/>
                <a:cs typeface="Calibri"/>
              </a:rPr>
              <a:t> or accuracy of the information expected in the data</a:t>
            </a:r>
          </a:p>
          <a:p>
            <a:pPr lvl="2" eaLnBrk="1" hangingPunct="1"/>
            <a:r>
              <a:rPr lang="en-US" sz="2400" dirty="0">
                <a:latin typeface="Calibri"/>
                <a:ea typeface="ＭＳ Ｐゴシック" charset="0"/>
                <a:cs typeface="Calibri"/>
              </a:rPr>
              <a:t>Ability of the investigator to determine that the exposure preceded disease </a:t>
            </a:r>
            <a:r>
              <a:rPr lang="en-US" sz="2400" dirty="0" smtClean="0">
                <a:latin typeface="Calibri"/>
                <a:ea typeface="ＭＳ Ｐゴシック" charset="0"/>
                <a:cs typeface="Calibri"/>
              </a:rPr>
              <a:t>occurrence.</a:t>
            </a:r>
            <a:endParaRPr lang="en-US" sz="2400" dirty="0">
              <a:latin typeface="Calibri"/>
              <a:ea typeface="ＭＳ Ｐゴシック" charset="0"/>
              <a:cs typeface="Calibri"/>
            </a:endParaRPr>
          </a:p>
          <a:p>
            <a:pPr lvl="2" eaLnBrk="1" hangingPunct="1"/>
            <a:r>
              <a:rPr lang="en-US" sz="2400" dirty="0">
                <a:latin typeface="Calibri"/>
                <a:ea typeface="ＭＳ Ｐゴシック" charset="0"/>
                <a:cs typeface="Calibri"/>
              </a:rPr>
              <a:t>Ability of the investigator to eliminate the possibility that the statistical findings were due to various methodological problems or sources of </a:t>
            </a:r>
            <a:r>
              <a:rPr lang="en-US" sz="2400" dirty="0" smtClean="0">
                <a:latin typeface="Calibri"/>
                <a:ea typeface="ＭＳ Ｐゴシック" charset="0"/>
                <a:cs typeface="Calibri"/>
              </a:rPr>
              <a:t>error. </a:t>
            </a:r>
            <a:endParaRPr lang="en-US" sz="2400" dirty="0">
              <a:latin typeface="Calibri"/>
              <a:ea typeface="ＭＳ Ｐゴシック" charset="0"/>
              <a:cs typeface="Calibri"/>
            </a:endParaRPr>
          </a:p>
          <a:p>
            <a:pPr lvl="2" eaLnBrk="1" hangingPunct="1"/>
            <a:endParaRPr lang="en-US" sz="1600" dirty="0">
              <a:latin typeface="Arial" charset="0"/>
              <a:ea typeface="ＭＳ Ｐゴシック" charset="0"/>
              <a:cs typeface="ＭＳ Ｐゴシック" charset="0"/>
            </a:endParaRPr>
          </a:p>
        </p:txBody>
      </p:sp>
      <p:sp>
        <p:nvSpPr>
          <p:cNvPr id="95235" name="Slide Number Placeholder 2"/>
          <p:cNvSpPr>
            <a:spLocks noGrp="1"/>
          </p:cNvSpPr>
          <p:nvPr>
            <p:ph type="sldNum"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50000"/>
              </a:spcBef>
              <a:spcAft>
                <a:spcPct val="0"/>
              </a:spcAft>
              <a:defRPr sz="2400">
                <a:solidFill>
                  <a:schemeClr val="tx1"/>
                </a:solidFill>
                <a:latin typeface="Arial" charset="0"/>
                <a:ea typeface="ＭＳ Ｐゴシック" charset="0"/>
              </a:defRPr>
            </a:lvl6pPr>
            <a:lvl7pPr marL="2971800" indent="-228600" eaLnBrk="0" fontAlgn="base" hangingPunct="0">
              <a:spcBef>
                <a:spcPct val="50000"/>
              </a:spcBef>
              <a:spcAft>
                <a:spcPct val="0"/>
              </a:spcAft>
              <a:defRPr sz="2400">
                <a:solidFill>
                  <a:schemeClr val="tx1"/>
                </a:solidFill>
                <a:latin typeface="Arial" charset="0"/>
                <a:ea typeface="ＭＳ Ｐゴシック" charset="0"/>
              </a:defRPr>
            </a:lvl7pPr>
            <a:lvl8pPr marL="3429000" indent="-228600" eaLnBrk="0" fontAlgn="base" hangingPunct="0">
              <a:spcBef>
                <a:spcPct val="50000"/>
              </a:spcBef>
              <a:spcAft>
                <a:spcPct val="0"/>
              </a:spcAft>
              <a:defRPr sz="2400">
                <a:solidFill>
                  <a:schemeClr val="tx1"/>
                </a:solidFill>
                <a:latin typeface="Arial" charset="0"/>
                <a:ea typeface="ＭＳ Ｐゴシック" charset="0"/>
              </a:defRPr>
            </a:lvl8pPr>
            <a:lvl9pPr marL="3886200" indent="-228600" eaLnBrk="0" fontAlgn="base" hangingPunct="0">
              <a:spcBef>
                <a:spcPct val="50000"/>
              </a:spcBef>
              <a:spcAft>
                <a:spcPct val="0"/>
              </a:spcAft>
              <a:defRPr sz="2400">
                <a:solidFill>
                  <a:schemeClr val="tx1"/>
                </a:solidFill>
                <a:latin typeface="Arial" charset="0"/>
                <a:ea typeface="ＭＳ Ｐゴシック" charset="0"/>
              </a:defRPr>
            </a:lvl9pPr>
          </a:lstStyle>
          <a:p>
            <a:fld id="{948152C8-2DA6-F348-9C8A-9265E5A52D41}" type="slidenum">
              <a:rPr lang="en-US" sz="1400">
                <a:solidFill>
                  <a:schemeClr val="tx2"/>
                </a:solidFill>
                <a:cs typeface="Arial" charset="0"/>
              </a:rPr>
              <a:pPr/>
              <a:t>5</a:t>
            </a:fld>
            <a:endParaRPr lang="en-US" sz="1400">
              <a:solidFill>
                <a:schemeClr val="tx2"/>
              </a:solidFill>
              <a:cs typeface="Arial" charset="0"/>
            </a:endParaRPr>
          </a:p>
        </p:txBody>
      </p:sp>
      <p:sp>
        <p:nvSpPr>
          <p:cNvPr id="7" name="Rectangle 2"/>
          <p:cNvSpPr>
            <a:spLocks noGrp="1" noChangeArrowheads="1"/>
          </p:cNvSpPr>
          <p:nvPr>
            <p:ph type="title"/>
          </p:nvPr>
        </p:nvSpPr>
        <p:spPr>
          <a:xfrm>
            <a:off x="228600" y="304800"/>
            <a:ext cx="9067800" cy="609600"/>
          </a:xfrm>
        </p:spPr>
        <p:txBody>
          <a:bodyPr/>
          <a:lstStyle/>
          <a:p>
            <a:pPr eaLnBrk="1" hangingPunct="1"/>
            <a:r>
              <a:rPr lang="en-US" dirty="0">
                <a:latin typeface="Arial" charset="0"/>
                <a:cs typeface="Arial" charset="0"/>
              </a:rPr>
              <a:t>Criteria for Comparing Study Designs</a:t>
            </a:r>
          </a:p>
        </p:txBody>
      </p:sp>
    </p:spTree>
    <p:extLst>
      <p:ext uri="{BB962C8B-B14F-4D97-AF65-F5344CB8AC3E}">
        <p14:creationId xmlns:p14="http://schemas.microsoft.com/office/powerpoint/2010/main" val="1512295164"/>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7" name="Rectangle 3"/>
          <p:cNvSpPr>
            <a:spLocks noGrp="1" noChangeArrowheads="1"/>
          </p:cNvSpPr>
          <p:nvPr>
            <p:ph idx="1"/>
          </p:nvPr>
        </p:nvSpPr>
        <p:spPr>
          <a:xfrm>
            <a:off x="304800" y="1066800"/>
            <a:ext cx="8610600" cy="5791200"/>
          </a:xfrm>
        </p:spPr>
        <p:txBody>
          <a:bodyPr/>
          <a:lstStyle/>
          <a:p>
            <a:pPr marL="0" indent="0" eaLnBrk="1" hangingPunct="1">
              <a:buFontTx/>
              <a:buNone/>
            </a:pPr>
            <a:r>
              <a:rPr lang="en-US" b="0" dirty="0">
                <a:latin typeface="Calibri"/>
                <a:cs typeface="Calibri"/>
              </a:rPr>
              <a:t>Three general criteria:</a:t>
            </a:r>
          </a:p>
          <a:p>
            <a:pPr marL="457200" lvl="1" indent="0" eaLnBrk="1" hangingPunct="1">
              <a:buFontTx/>
              <a:buNone/>
            </a:pPr>
            <a:r>
              <a:rPr lang="en-US" sz="2400" u="sng" dirty="0">
                <a:latin typeface="Calibri"/>
                <a:ea typeface="ＭＳ Ｐゴシック" charset="0"/>
                <a:cs typeface="Calibri"/>
              </a:rPr>
              <a:t>3. Cost</a:t>
            </a:r>
            <a:r>
              <a:rPr lang="en-US" sz="2400" dirty="0">
                <a:latin typeface="Calibri"/>
                <a:ea typeface="ＭＳ Ｐゴシック" charset="0"/>
                <a:cs typeface="Calibri"/>
              </a:rPr>
              <a:t> of the information</a:t>
            </a:r>
            <a:r>
              <a:rPr lang="en-US" sz="2400" dirty="0">
                <a:latin typeface="Calibri"/>
                <a:ea typeface="Arial" charset="0"/>
                <a:cs typeface="Calibri"/>
              </a:rPr>
              <a:t> </a:t>
            </a:r>
          </a:p>
          <a:p>
            <a:pPr lvl="2" eaLnBrk="1" hangingPunct="1"/>
            <a:r>
              <a:rPr lang="en-US" sz="2400" dirty="0">
                <a:latin typeface="Calibri"/>
                <a:ea typeface="ＭＳ Ｐゴシック" charset="0"/>
                <a:cs typeface="Calibri"/>
              </a:rPr>
              <a:t>The ultimate worth of a study is the total value of all derived information--now and in the future--relative to the total (direct and indirect) costs of the </a:t>
            </a:r>
            <a:r>
              <a:rPr lang="en-US" sz="2400" dirty="0" smtClean="0">
                <a:latin typeface="Calibri"/>
                <a:ea typeface="ＭＳ Ｐゴシック" charset="0"/>
                <a:cs typeface="Calibri"/>
              </a:rPr>
              <a:t>study. </a:t>
            </a:r>
            <a:endParaRPr lang="en-US" sz="2400" dirty="0">
              <a:latin typeface="Calibri"/>
              <a:ea typeface="ＭＳ Ｐゴシック" charset="0"/>
              <a:cs typeface="Calibri"/>
            </a:endParaRPr>
          </a:p>
          <a:p>
            <a:pPr lvl="2" eaLnBrk="1" hangingPunct="1"/>
            <a:endParaRPr lang="en-US" sz="1600" dirty="0">
              <a:latin typeface="Arial" charset="0"/>
              <a:ea typeface="ＭＳ Ｐゴシック" charset="0"/>
              <a:cs typeface="ＭＳ Ｐゴシック" charset="0"/>
            </a:endParaRPr>
          </a:p>
        </p:txBody>
      </p:sp>
      <p:sp>
        <p:nvSpPr>
          <p:cNvPr id="96259" name="Slide Number Placeholder 2"/>
          <p:cNvSpPr>
            <a:spLocks noGrp="1"/>
          </p:cNvSpPr>
          <p:nvPr>
            <p:ph type="sldNum"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50000"/>
              </a:spcBef>
              <a:spcAft>
                <a:spcPct val="0"/>
              </a:spcAft>
              <a:defRPr sz="2400">
                <a:solidFill>
                  <a:schemeClr val="tx1"/>
                </a:solidFill>
                <a:latin typeface="Arial" charset="0"/>
                <a:ea typeface="ＭＳ Ｐゴシック" charset="0"/>
              </a:defRPr>
            </a:lvl6pPr>
            <a:lvl7pPr marL="2971800" indent="-228600" eaLnBrk="0" fontAlgn="base" hangingPunct="0">
              <a:spcBef>
                <a:spcPct val="50000"/>
              </a:spcBef>
              <a:spcAft>
                <a:spcPct val="0"/>
              </a:spcAft>
              <a:defRPr sz="2400">
                <a:solidFill>
                  <a:schemeClr val="tx1"/>
                </a:solidFill>
                <a:latin typeface="Arial" charset="0"/>
                <a:ea typeface="ＭＳ Ｐゴシック" charset="0"/>
              </a:defRPr>
            </a:lvl7pPr>
            <a:lvl8pPr marL="3429000" indent="-228600" eaLnBrk="0" fontAlgn="base" hangingPunct="0">
              <a:spcBef>
                <a:spcPct val="50000"/>
              </a:spcBef>
              <a:spcAft>
                <a:spcPct val="0"/>
              </a:spcAft>
              <a:defRPr sz="2400">
                <a:solidFill>
                  <a:schemeClr val="tx1"/>
                </a:solidFill>
                <a:latin typeface="Arial" charset="0"/>
                <a:ea typeface="ＭＳ Ｐゴシック" charset="0"/>
              </a:defRPr>
            </a:lvl8pPr>
            <a:lvl9pPr marL="3886200" indent="-228600" eaLnBrk="0" fontAlgn="base" hangingPunct="0">
              <a:spcBef>
                <a:spcPct val="50000"/>
              </a:spcBef>
              <a:spcAft>
                <a:spcPct val="0"/>
              </a:spcAft>
              <a:defRPr sz="2400">
                <a:solidFill>
                  <a:schemeClr val="tx1"/>
                </a:solidFill>
                <a:latin typeface="Arial" charset="0"/>
                <a:ea typeface="ＭＳ Ｐゴシック" charset="0"/>
              </a:defRPr>
            </a:lvl9pPr>
          </a:lstStyle>
          <a:p>
            <a:fld id="{5735A3D3-D539-F04F-8CAE-3D404139A129}" type="slidenum">
              <a:rPr lang="en-US" sz="1400">
                <a:solidFill>
                  <a:schemeClr val="tx2"/>
                </a:solidFill>
                <a:cs typeface="Arial" charset="0"/>
              </a:rPr>
              <a:pPr/>
              <a:t>6</a:t>
            </a:fld>
            <a:endParaRPr lang="en-US" sz="1400">
              <a:solidFill>
                <a:schemeClr val="tx2"/>
              </a:solidFill>
              <a:cs typeface="Arial" charset="0"/>
            </a:endParaRPr>
          </a:p>
        </p:txBody>
      </p:sp>
      <p:sp>
        <p:nvSpPr>
          <p:cNvPr id="6" name="Rectangle 2"/>
          <p:cNvSpPr txBox="1">
            <a:spLocks noChangeArrowheads="1"/>
          </p:cNvSpPr>
          <p:nvPr/>
        </p:nvSpPr>
        <p:spPr bwMode="auto">
          <a:xfrm>
            <a:off x="228600" y="304800"/>
            <a:ext cx="9067800" cy="609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sz="4000" kern="1200">
                <a:solidFill>
                  <a:schemeClr val="tx2"/>
                </a:solidFill>
                <a:latin typeface="Calibri" pitchFamily="34" charset="0"/>
                <a:ea typeface="+mj-ea"/>
                <a:cs typeface="+mj-cs"/>
              </a:defRPr>
            </a:lvl1pPr>
            <a:lvl2pPr algn="l" rtl="0" eaLnBrk="0" fontAlgn="base" hangingPunct="0">
              <a:spcBef>
                <a:spcPct val="0"/>
              </a:spcBef>
              <a:spcAft>
                <a:spcPct val="0"/>
              </a:spcAft>
              <a:defRPr sz="4400">
                <a:solidFill>
                  <a:schemeClr val="tx2"/>
                </a:solidFill>
                <a:latin typeface="Calibri" pitchFamily="34" charset="0"/>
              </a:defRPr>
            </a:lvl2pPr>
            <a:lvl3pPr algn="l" rtl="0" eaLnBrk="0" fontAlgn="base" hangingPunct="0">
              <a:spcBef>
                <a:spcPct val="0"/>
              </a:spcBef>
              <a:spcAft>
                <a:spcPct val="0"/>
              </a:spcAft>
              <a:defRPr sz="4400">
                <a:solidFill>
                  <a:schemeClr val="tx2"/>
                </a:solidFill>
                <a:latin typeface="Calibri" pitchFamily="34" charset="0"/>
              </a:defRPr>
            </a:lvl3pPr>
            <a:lvl4pPr algn="l" rtl="0" eaLnBrk="0" fontAlgn="base" hangingPunct="0">
              <a:spcBef>
                <a:spcPct val="0"/>
              </a:spcBef>
              <a:spcAft>
                <a:spcPct val="0"/>
              </a:spcAft>
              <a:defRPr sz="4400">
                <a:solidFill>
                  <a:schemeClr val="tx2"/>
                </a:solidFill>
                <a:latin typeface="Calibri" pitchFamily="34" charset="0"/>
              </a:defRPr>
            </a:lvl4pPr>
            <a:lvl5pPr algn="l" rtl="0" eaLnBrk="0" fontAlgn="base" hangingPunct="0">
              <a:spcBef>
                <a:spcPct val="0"/>
              </a:spcBef>
              <a:spcAft>
                <a:spcPct val="0"/>
              </a:spcAft>
              <a:defRPr sz="4400">
                <a:solidFill>
                  <a:schemeClr val="tx2"/>
                </a:solidFill>
                <a:latin typeface="Calibri" pitchFamily="34" charset="0"/>
              </a:defRPr>
            </a:lvl5pPr>
            <a:lvl6pPr marL="457200" algn="l" rtl="0" fontAlgn="base">
              <a:spcBef>
                <a:spcPct val="0"/>
              </a:spcBef>
              <a:spcAft>
                <a:spcPct val="0"/>
              </a:spcAft>
              <a:defRPr sz="4400">
                <a:solidFill>
                  <a:schemeClr val="tx2"/>
                </a:solidFill>
                <a:latin typeface="Calibri" pitchFamily="34" charset="0"/>
              </a:defRPr>
            </a:lvl6pPr>
            <a:lvl7pPr marL="914400" algn="l" rtl="0" fontAlgn="base">
              <a:spcBef>
                <a:spcPct val="0"/>
              </a:spcBef>
              <a:spcAft>
                <a:spcPct val="0"/>
              </a:spcAft>
              <a:defRPr sz="4400">
                <a:solidFill>
                  <a:schemeClr val="tx2"/>
                </a:solidFill>
                <a:latin typeface="Calibri" pitchFamily="34" charset="0"/>
              </a:defRPr>
            </a:lvl7pPr>
            <a:lvl8pPr marL="1371600" algn="l" rtl="0" fontAlgn="base">
              <a:spcBef>
                <a:spcPct val="0"/>
              </a:spcBef>
              <a:spcAft>
                <a:spcPct val="0"/>
              </a:spcAft>
              <a:defRPr sz="4400">
                <a:solidFill>
                  <a:schemeClr val="tx2"/>
                </a:solidFill>
                <a:latin typeface="Calibri" pitchFamily="34" charset="0"/>
              </a:defRPr>
            </a:lvl8pPr>
            <a:lvl9pPr marL="1828800" algn="l" rtl="0" fontAlgn="base">
              <a:spcBef>
                <a:spcPct val="0"/>
              </a:spcBef>
              <a:spcAft>
                <a:spcPct val="0"/>
              </a:spcAft>
              <a:defRPr sz="4400">
                <a:solidFill>
                  <a:schemeClr val="tx2"/>
                </a:solidFill>
                <a:latin typeface="Calibri" pitchFamily="34" charset="0"/>
              </a:defRPr>
            </a:lvl9pPr>
          </a:lstStyle>
          <a:p>
            <a:pPr eaLnBrk="1" hangingPunct="1"/>
            <a:r>
              <a:rPr lang="en-US" smtClean="0">
                <a:latin typeface="Arial" charset="0"/>
                <a:cs typeface="Arial" charset="0"/>
              </a:rPr>
              <a:t>Criteria for Comparing Study Designs</a:t>
            </a:r>
            <a:endParaRPr lang="en-US" dirty="0">
              <a:latin typeface="Arial" charset="0"/>
              <a:cs typeface="Arial" charset="0"/>
            </a:endParaRPr>
          </a:p>
        </p:txBody>
      </p:sp>
    </p:spTree>
    <p:extLst>
      <p:ext uri="{BB962C8B-B14F-4D97-AF65-F5344CB8AC3E}">
        <p14:creationId xmlns:p14="http://schemas.microsoft.com/office/powerpoint/2010/main" val="2749555165"/>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319088" lvl="0" indent="-319088">
              <a:lnSpc>
                <a:spcPct val="80000"/>
              </a:lnSpc>
              <a:spcBef>
                <a:spcPts val="700"/>
              </a:spcBef>
              <a:defRPr/>
            </a:pPr>
            <a:r>
              <a:rPr lang="en-US" dirty="0" smtClean="0"/>
              <a:t>2. Validity </a:t>
            </a:r>
            <a:r>
              <a:rPr lang="en-US" dirty="0" smtClean="0"/>
              <a:t>in Epidemiologic Studies</a:t>
            </a:r>
          </a:p>
        </p:txBody>
      </p:sp>
      <p:sp>
        <p:nvSpPr>
          <p:cNvPr id="4" name="Rectangle 3"/>
          <p:cNvSpPr txBox="1">
            <a:spLocks noChangeArrowheads="1"/>
          </p:cNvSpPr>
          <p:nvPr/>
        </p:nvSpPr>
        <p:spPr bwMode="auto">
          <a:xfrm>
            <a:off x="457200" y="1600200"/>
            <a:ext cx="8382000" cy="4953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19088" indent="-319088" eaLnBrk="0" hangingPunct="0">
              <a:lnSpc>
                <a:spcPct val="80000"/>
              </a:lnSpc>
              <a:spcBef>
                <a:spcPts val="700"/>
              </a:spcBef>
              <a:buClr>
                <a:schemeClr val="accent2"/>
              </a:buClr>
              <a:buSzPct val="60000"/>
              <a:buFont typeface="Wingdings" pitchFamily="2" charset="2"/>
              <a:buChar char=""/>
              <a:defRPr/>
            </a:pPr>
            <a:r>
              <a:rPr lang="en-US" sz="2400" dirty="0" smtClean="0">
                <a:latin typeface="Calibri" pitchFamily="34" charset="0"/>
              </a:rPr>
              <a:t>Errors</a:t>
            </a:r>
          </a:p>
          <a:p>
            <a:pPr marL="776288" lvl="1" indent="-319088" eaLnBrk="0" hangingPunct="0">
              <a:lnSpc>
                <a:spcPct val="80000"/>
              </a:lnSpc>
              <a:spcBef>
                <a:spcPts val="700"/>
              </a:spcBef>
              <a:buClr>
                <a:schemeClr val="accent2"/>
              </a:buClr>
              <a:buSzPct val="60000"/>
              <a:buFont typeface="Wingdings" pitchFamily="2" charset="2"/>
              <a:buChar char=""/>
              <a:defRPr/>
            </a:pPr>
            <a:r>
              <a:rPr lang="en-US" sz="2400" dirty="0" smtClean="0">
                <a:latin typeface="Calibri" pitchFamily="34" charset="0"/>
              </a:rPr>
              <a:t>Systematic errors =&gt; biases</a:t>
            </a:r>
          </a:p>
          <a:p>
            <a:pPr marL="1233488" lvl="2" indent="-319088" eaLnBrk="0" hangingPunct="0">
              <a:lnSpc>
                <a:spcPct val="80000"/>
              </a:lnSpc>
              <a:spcBef>
                <a:spcPts val="700"/>
              </a:spcBef>
              <a:buClr>
                <a:schemeClr val="accent2"/>
              </a:buClr>
              <a:buSzPct val="60000"/>
              <a:buFont typeface="Wingdings" pitchFamily="2" charset="2"/>
              <a:buChar char=""/>
              <a:defRPr/>
            </a:pPr>
            <a:r>
              <a:rPr lang="en-US" sz="2400" dirty="0" smtClean="0">
                <a:latin typeface="Calibri" pitchFamily="34" charset="0"/>
              </a:rPr>
              <a:t>Low bias =&gt; _________________</a:t>
            </a:r>
          </a:p>
          <a:p>
            <a:pPr marL="776288" lvl="1" indent="-319088" eaLnBrk="0" hangingPunct="0">
              <a:lnSpc>
                <a:spcPct val="80000"/>
              </a:lnSpc>
              <a:spcBef>
                <a:spcPts val="700"/>
              </a:spcBef>
              <a:buClr>
                <a:schemeClr val="accent2"/>
              </a:buClr>
              <a:buSzPct val="60000"/>
              <a:buFont typeface="Wingdings" pitchFamily="2" charset="2"/>
              <a:buChar char=""/>
              <a:defRPr/>
            </a:pPr>
            <a:r>
              <a:rPr lang="en-US" sz="2400" dirty="0" smtClean="0">
                <a:latin typeface="Calibri" pitchFamily="34" charset="0"/>
              </a:rPr>
              <a:t>Random errors</a:t>
            </a:r>
          </a:p>
          <a:p>
            <a:pPr marL="1233488" lvl="2" indent="-319088" eaLnBrk="0" hangingPunct="0">
              <a:lnSpc>
                <a:spcPct val="80000"/>
              </a:lnSpc>
              <a:spcBef>
                <a:spcPts val="700"/>
              </a:spcBef>
              <a:buClr>
                <a:schemeClr val="accent2"/>
              </a:buClr>
              <a:buSzPct val="60000"/>
              <a:buFont typeface="Wingdings" pitchFamily="2" charset="2"/>
              <a:buChar char=""/>
              <a:defRPr/>
            </a:pPr>
            <a:r>
              <a:rPr lang="en-US" sz="2400" dirty="0" smtClean="0">
                <a:latin typeface="Calibri" pitchFamily="34" charset="0"/>
              </a:rPr>
              <a:t>Low random errors =&gt; ______________</a:t>
            </a:r>
          </a:p>
          <a:p>
            <a:pPr marL="776288" lvl="1" indent="-319088" eaLnBrk="0" hangingPunct="0">
              <a:lnSpc>
                <a:spcPct val="80000"/>
              </a:lnSpc>
              <a:spcBef>
                <a:spcPts val="700"/>
              </a:spcBef>
              <a:buClr>
                <a:schemeClr val="accent2"/>
              </a:buClr>
              <a:buSzPct val="60000"/>
              <a:buFont typeface="Wingdings" pitchFamily="2" charset="2"/>
              <a:buChar char=""/>
              <a:defRPr/>
            </a:pPr>
            <a:r>
              <a:rPr lang="en-US" sz="2400" dirty="0" smtClean="0">
                <a:latin typeface="Calibri" pitchFamily="34" charset="0"/>
              </a:rPr>
              <a:t>Low total error </a:t>
            </a:r>
            <a:r>
              <a:rPr lang="en-US" sz="2400" dirty="0" smtClean="0">
                <a:latin typeface="Calibri" pitchFamily="34" charset="0"/>
              </a:rPr>
              <a:t>(systematic </a:t>
            </a:r>
            <a:r>
              <a:rPr lang="en-US" sz="2400" dirty="0" smtClean="0">
                <a:latin typeface="Calibri" pitchFamily="34" charset="0"/>
              </a:rPr>
              <a:t>and random) =&gt; ___________</a:t>
            </a:r>
          </a:p>
          <a:p>
            <a:pPr marL="776288" lvl="1" indent="-319088" eaLnBrk="0" hangingPunct="0">
              <a:lnSpc>
                <a:spcPct val="80000"/>
              </a:lnSpc>
              <a:spcBef>
                <a:spcPts val="700"/>
              </a:spcBef>
              <a:buClr>
                <a:schemeClr val="accent2"/>
              </a:buClr>
              <a:buSzPct val="60000"/>
              <a:defRPr/>
            </a:pPr>
            <a:endParaRPr lang="en-US" sz="2400" dirty="0" smtClean="0">
              <a:latin typeface="Calibri" pitchFamily="34" charset="0"/>
            </a:endParaRPr>
          </a:p>
          <a:p>
            <a:pPr marL="319088" marR="0" lvl="0" indent="-319088" algn="l" defTabSz="914400" rtl="0" eaLnBrk="0" fontAlgn="base" latinLnBrk="0" hangingPunct="0">
              <a:lnSpc>
                <a:spcPct val="80000"/>
              </a:lnSpc>
              <a:spcBef>
                <a:spcPts val="700"/>
              </a:spcBef>
              <a:spcAft>
                <a:spcPct val="0"/>
              </a:spcAft>
              <a:buClr>
                <a:schemeClr val="accent2"/>
              </a:buClr>
              <a:buSzPct val="60000"/>
              <a:tabLst/>
              <a:defRPr/>
            </a:pPr>
            <a:endParaRPr kumimoji="0" lang="en-US" sz="2400" i="0" u="none" strike="noStrike" kern="1200" cap="none" spc="0" normalizeH="0" baseline="0" noProof="0" dirty="0" smtClean="0">
              <a:ln>
                <a:noFill/>
              </a:ln>
              <a:solidFill>
                <a:schemeClr val="tx1"/>
              </a:solidFill>
              <a:effectLst/>
              <a:uLnTx/>
              <a:uFillTx/>
              <a:latin typeface="Calibri" pitchFamily="34" charset="0"/>
            </a:endParaRPr>
          </a:p>
          <a:p>
            <a:pPr marL="319088" marR="0" lvl="0" indent="-319088" algn="l" defTabSz="914400" rtl="0" eaLnBrk="0" fontAlgn="base" latinLnBrk="0" hangingPunct="0">
              <a:lnSpc>
                <a:spcPct val="80000"/>
              </a:lnSpc>
              <a:spcBef>
                <a:spcPts val="700"/>
              </a:spcBef>
              <a:spcAft>
                <a:spcPct val="0"/>
              </a:spcAft>
              <a:buClr>
                <a:schemeClr val="accent2"/>
              </a:buClr>
              <a:buSzPct val="60000"/>
              <a:buFont typeface="Wingdings" pitchFamily="2" charset="2"/>
              <a:buChar char=""/>
              <a:tabLst/>
              <a:defRPr/>
            </a:pPr>
            <a:endParaRPr kumimoji="0" lang="en-US" sz="2400" i="0" u="none" strike="noStrike" kern="1200" cap="none" spc="0" normalizeH="0" baseline="0" noProof="0" dirty="0" smtClean="0">
              <a:ln>
                <a:noFill/>
              </a:ln>
              <a:solidFill>
                <a:schemeClr val="tx1"/>
              </a:solidFill>
              <a:effectLst/>
              <a:uLnTx/>
              <a:uFillTx/>
              <a:latin typeface="Calibri" pitchFamily="34" charset="0"/>
            </a:endParaRPr>
          </a:p>
          <a:p>
            <a:pPr marL="319088" indent="-319088" eaLnBrk="0" hangingPunct="0">
              <a:lnSpc>
                <a:spcPct val="80000"/>
              </a:lnSpc>
              <a:spcBef>
                <a:spcPts val="700"/>
              </a:spcBef>
              <a:buClr>
                <a:schemeClr val="accent2"/>
              </a:buClr>
              <a:buSzPct val="60000"/>
              <a:buFont typeface="Wingdings" pitchFamily="2" charset="2"/>
              <a:buChar char=""/>
            </a:pPr>
            <a:endParaRPr kumimoji="0" lang="en-US" i="0" u="none" strike="noStrike" kern="1200" cap="none" spc="0" normalizeH="0" baseline="0" noProof="0" dirty="0" smtClean="0">
              <a:ln>
                <a:noFill/>
              </a:ln>
              <a:solidFill>
                <a:schemeClr val="tx1"/>
              </a:solidFill>
              <a:effectLst/>
              <a:uLnTx/>
              <a:uFillTx/>
              <a:latin typeface="Calibri" pitchFamily="34" charset="0"/>
            </a:endParaRPr>
          </a:p>
        </p:txBody>
      </p:sp>
    </p:spTree>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319088" lvl="0" indent="-319088">
              <a:lnSpc>
                <a:spcPct val="80000"/>
              </a:lnSpc>
              <a:spcBef>
                <a:spcPts val="700"/>
              </a:spcBef>
              <a:defRPr/>
            </a:pPr>
            <a:r>
              <a:rPr lang="en-US" dirty="0" smtClean="0"/>
              <a:t>Validity in Epidemiologic Studies</a:t>
            </a:r>
          </a:p>
        </p:txBody>
      </p:sp>
      <p:sp>
        <p:nvSpPr>
          <p:cNvPr id="4" name="Rectangle 3"/>
          <p:cNvSpPr txBox="1">
            <a:spLocks noChangeArrowheads="1"/>
          </p:cNvSpPr>
          <p:nvPr/>
        </p:nvSpPr>
        <p:spPr bwMode="auto">
          <a:xfrm>
            <a:off x="457200" y="1600200"/>
            <a:ext cx="8382000" cy="4953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19088" indent="-319088" eaLnBrk="0" hangingPunct="0">
              <a:lnSpc>
                <a:spcPct val="80000"/>
              </a:lnSpc>
              <a:spcBef>
                <a:spcPts val="700"/>
              </a:spcBef>
              <a:buClr>
                <a:schemeClr val="accent2"/>
              </a:buClr>
              <a:buSzPct val="60000"/>
              <a:buFont typeface="Wingdings" pitchFamily="2" charset="2"/>
              <a:buChar char=""/>
              <a:defRPr/>
            </a:pPr>
            <a:r>
              <a:rPr lang="en-US" sz="2400" dirty="0" smtClean="0">
                <a:latin typeface="Calibri" pitchFamily="34" charset="0"/>
              </a:rPr>
              <a:t>Errors</a:t>
            </a:r>
          </a:p>
          <a:p>
            <a:pPr marL="776288" lvl="1" indent="-319088" eaLnBrk="0" hangingPunct="0">
              <a:lnSpc>
                <a:spcPct val="80000"/>
              </a:lnSpc>
              <a:spcBef>
                <a:spcPts val="700"/>
              </a:spcBef>
              <a:buClr>
                <a:schemeClr val="accent2"/>
              </a:buClr>
              <a:buSzPct val="60000"/>
              <a:buFont typeface="Wingdings" pitchFamily="2" charset="2"/>
              <a:buChar char=""/>
              <a:defRPr/>
            </a:pPr>
            <a:r>
              <a:rPr lang="en-US" sz="2400" dirty="0" smtClean="0">
                <a:latin typeface="Calibri" pitchFamily="34" charset="0"/>
              </a:rPr>
              <a:t>Systematic errors =&gt; biases</a:t>
            </a:r>
          </a:p>
          <a:p>
            <a:pPr marL="1233488" lvl="2" indent="-319088" eaLnBrk="0" hangingPunct="0">
              <a:lnSpc>
                <a:spcPct val="80000"/>
              </a:lnSpc>
              <a:spcBef>
                <a:spcPts val="700"/>
              </a:spcBef>
              <a:buClr>
                <a:schemeClr val="accent2"/>
              </a:buClr>
              <a:buSzPct val="60000"/>
              <a:buFont typeface="Wingdings" pitchFamily="2" charset="2"/>
              <a:buChar char=""/>
              <a:defRPr/>
            </a:pPr>
            <a:r>
              <a:rPr lang="en-US" sz="2400" dirty="0" smtClean="0">
                <a:latin typeface="Calibri" pitchFamily="34" charset="0"/>
              </a:rPr>
              <a:t>Low bias =&gt; valid</a:t>
            </a:r>
          </a:p>
          <a:p>
            <a:pPr marL="776288" lvl="1" indent="-319088" eaLnBrk="0" hangingPunct="0">
              <a:lnSpc>
                <a:spcPct val="80000"/>
              </a:lnSpc>
              <a:spcBef>
                <a:spcPts val="700"/>
              </a:spcBef>
              <a:buClr>
                <a:schemeClr val="accent2"/>
              </a:buClr>
              <a:buSzPct val="60000"/>
              <a:buFont typeface="Wingdings" pitchFamily="2" charset="2"/>
              <a:buChar char=""/>
              <a:defRPr/>
            </a:pPr>
            <a:r>
              <a:rPr lang="en-US" sz="2400" dirty="0" smtClean="0">
                <a:latin typeface="Calibri" pitchFamily="34" charset="0"/>
              </a:rPr>
              <a:t>Random errors</a:t>
            </a:r>
          </a:p>
          <a:p>
            <a:pPr marL="1233488" lvl="2" indent="-319088" eaLnBrk="0" hangingPunct="0">
              <a:lnSpc>
                <a:spcPct val="80000"/>
              </a:lnSpc>
              <a:spcBef>
                <a:spcPts val="700"/>
              </a:spcBef>
              <a:buClr>
                <a:schemeClr val="accent2"/>
              </a:buClr>
              <a:buSzPct val="60000"/>
              <a:buFont typeface="Wingdings" pitchFamily="2" charset="2"/>
              <a:buChar char=""/>
              <a:defRPr/>
            </a:pPr>
            <a:r>
              <a:rPr lang="en-US" sz="2400" dirty="0" smtClean="0">
                <a:latin typeface="Calibri" pitchFamily="34" charset="0"/>
              </a:rPr>
              <a:t>Low random errors =&gt; precise</a:t>
            </a:r>
          </a:p>
          <a:p>
            <a:pPr marL="776288" lvl="1" indent="-319088" eaLnBrk="0" hangingPunct="0">
              <a:lnSpc>
                <a:spcPct val="80000"/>
              </a:lnSpc>
              <a:spcBef>
                <a:spcPts val="700"/>
              </a:spcBef>
              <a:buClr>
                <a:schemeClr val="accent2"/>
              </a:buClr>
              <a:buSzPct val="60000"/>
              <a:buFont typeface="Wingdings" pitchFamily="2" charset="2"/>
              <a:buChar char=""/>
              <a:defRPr/>
            </a:pPr>
            <a:r>
              <a:rPr lang="en-US" sz="2400" dirty="0" smtClean="0">
                <a:latin typeface="Calibri" pitchFamily="34" charset="0"/>
              </a:rPr>
              <a:t>Low total </a:t>
            </a:r>
            <a:r>
              <a:rPr lang="en-US" sz="2400" dirty="0" smtClean="0">
                <a:latin typeface="Calibri" pitchFamily="34" charset="0"/>
              </a:rPr>
              <a:t>error (systematic </a:t>
            </a:r>
            <a:r>
              <a:rPr lang="en-US" sz="2400" dirty="0" smtClean="0">
                <a:latin typeface="Calibri" pitchFamily="34" charset="0"/>
              </a:rPr>
              <a:t>and random) =&gt; accurate</a:t>
            </a:r>
          </a:p>
          <a:p>
            <a:pPr marL="319088" marR="0" lvl="0" indent="-319088" algn="l" defTabSz="914400" rtl="0" eaLnBrk="0" fontAlgn="base" latinLnBrk="0" hangingPunct="0">
              <a:lnSpc>
                <a:spcPct val="80000"/>
              </a:lnSpc>
              <a:spcBef>
                <a:spcPts val="700"/>
              </a:spcBef>
              <a:spcAft>
                <a:spcPct val="0"/>
              </a:spcAft>
              <a:buClr>
                <a:schemeClr val="accent2"/>
              </a:buClr>
              <a:buSzPct val="60000"/>
              <a:tabLst/>
              <a:defRPr/>
            </a:pPr>
            <a:endParaRPr kumimoji="0" lang="en-US" sz="2400" i="0" u="none" strike="noStrike" kern="1200" cap="none" spc="0" normalizeH="0" baseline="0" noProof="0" dirty="0" smtClean="0">
              <a:ln>
                <a:noFill/>
              </a:ln>
              <a:solidFill>
                <a:schemeClr val="tx1"/>
              </a:solidFill>
              <a:effectLst/>
              <a:uLnTx/>
              <a:uFillTx/>
              <a:latin typeface="Calibri" pitchFamily="34" charset="0"/>
            </a:endParaRPr>
          </a:p>
          <a:p>
            <a:pPr marL="319088" marR="0" lvl="0" indent="-319088" algn="l" defTabSz="914400" rtl="0" eaLnBrk="0" fontAlgn="base" latinLnBrk="0" hangingPunct="0">
              <a:lnSpc>
                <a:spcPct val="80000"/>
              </a:lnSpc>
              <a:spcBef>
                <a:spcPts val="700"/>
              </a:spcBef>
              <a:spcAft>
                <a:spcPct val="0"/>
              </a:spcAft>
              <a:buClr>
                <a:schemeClr val="accent2"/>
              </a:buClr>
              <a:buSzPct val="60000"/>
              <a:buFont typeface="Wingdings" pitchFamily="2" charset="2"/>
              <a:buChar char=""/>
              <a:tabLst/>
              <a:defRPr/>
            </a:pPr>
            <a:endParaRPr kumimoji="0" lang="en-US" sz="2400" i="0" u="none" strike="noStrike" kern="1200" cap="none" spc="0" normalizeH="0" baseline="0" noProof="0" dirty="0" smtClean="0">
              <a:ln>
                <a:noFill/>
              </a:ln>
              <a:solidFill>
                <a:schemeClr val="tx1"/>
              </a:solidFill>
              <a:effectLst/>
              <a:uLnTx/>
              <a:uFillTx/>
              <a:latin typeface="Calibri" pitchFamily="34" charset="0"/>
            </a:endParaRPr>
          </a:p>
          <a:p>
            <a:pPr marL="319088" indent="-319088" eaLnBrk="0" hangingPunct="0">
              <a:lnSpc>
                <a:spcPct val="80000"/>
              </a:lnSpc>
              <a:spcBef>
                <a:spcPts val="700"/>
              </a:spcBef>
              <a:buClr>
                <a:schemeClr val="accent2"/>
              </a:buClr>
              <a:buSzPct val="60000"/>
              <a:buFont typeface="Wingdings" pitchFamily="2" charset="2"/>
              <a:buChar char=""/>
            </a:pPr>
            <a:endParaRPr kumimoji="0" lang="en-US" i="0" u="none" strike="noStrike" kern="1200" cap="none" spc="0" normalizeH="0" baseline="0" noProof="0" dirty="0" smtClean="0">
              <a:ln>
                <a:noFill/>
              </a:ln>
              <a:solidFill>
                <a:schemeClr val="tx1"/>
              </a:solidFill>
              <a:effectLst/>
              <a:uLnTx/>
              <a:uFillTx/>
              <a:latin typeface="Calibri" pitchFamily="34" charset="0"/>
            </a:endParaRPr>
          </a:p>
        </p:txBody>
      </p:sp>
    </p:spTree>
    <p:extLst>
      <p:ext uri="{BB962C8B-B14F-4D97-AF65-F5344CB8AC3E}">
        <p14:creationId xmlns:p14="http://schemas.microsoft.com/office/powerpoint/2010/main" val="552133160"/>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a:lstStyle/>
          <a:p>
            <a:r>
              <a:rPr lang="en-US" dirty="0">
                <a:ea typeface="Times New Roman" pitchFamily="-106" charset="0"/>
                <a:cs typeface="Times New Roman" pitchFamily="-106" charset="0"/>
              </a:rPr>
              <a:t>Example: Validity</a:t>
            </a:r>
            <a:r>
              <a:rPr lang="en-US" dirty="0" smtClean="0">
                <a:ea typeface="Times New Roman" pitchFamily="-106" charset="0"/>
                <a:cs typeface="Times New Roman" pitchFamily="-106" charset="0"/>
              </a:rPr>
              <a:t> and </a:t>
            </a:r>
            <a:r>
              <a:rPr lang="en-US" dirty="0">
                <a:ea typeface="Times New Roman" pitchFamily="-106" charset="0"/>
                <a:cs typeface="Times New Roman" pitchFamily="-106" charset="0"/>
              </a:rPr>
              <a:t>Precision</a:t>
            </a:r>
            <a:r>
              <a:rPr lang="en-US" dirty="0">
                <a:latin typeface="Courier New" pitchFamily="-106" charset="0"/>
                <a:ea typeface="Times New Roman" pitchFamily="-106" charset="0"/>
                <a:cs typeface="Times New Roman" pitchFamily="-106" charset="0"/>
              </a:rPr>
              <a:t/>
            </a:r>
            <a:br>
              <a:rPr lang="en-US" dirty="0">
                <a:latin typeface="Courier New" pitchFamily="-106" charset="0"/>
                <a:ea typeface="Times New Roman" pitchFamily="-106" charset="0"/>
                <a:cs typeface="Times New Roman" pitchFamily="-106" charset="0"/>
              </a:rPr>
            </a:br>
            <a:endParaRPr lang="en-US" dirty="0">
              <a:latin typeface="Courier New" pitchFamily="-106" charset="0"/>
              <a:ea typeface="Times New Roman" pitchFamily="-106" charset="0"/>
              <a:cs typeface="Times New Roman" pitchFamily="-106" charset="0"/>
            </a:endParaRPr>
          </a:p>
        </p:txBody>
      </p:sp>
      <p:sp>
        <p:nvSpPr>
          <p:cNvPr id="55299" name="Rectangle 3"/>
          <p:cNvSpPr>
            <a:spLocks noGrp="1" noChangeArrowheads="1"/>
          </p:cNvSpPr>
          <p:nvPr>
            <p:ph type="body" idx="1"/>
          </p:nvPr>
        </p:nvSpPr>
        <p:spPr>
          <a:xfrm>
            <a:off x="685800" y="1447800"/>
            <a:ext cx="7772400" cy="4114800"/>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a:lstStyle/>
          <a:p>
            <a:pPr>
              <a:buFont typeface="Symbol" pitchFamily="-106" charset="2"/>
              <a:buChar char="·"/>
            </a:pPr>
            <a:r>
              <a:rPr lang="en-US" sz="2400" dirty="0">
                <a:ea typeface="Times New Roman" pitchFamily="-106" charset="0"/>
                <a:cs typeface="Times New Roman" pitchFamily="-106" charset="0"/>
              </a:rPr>
              <a:t>Assume that two people are playing darts, with the goal of getting one</a:t>
            </a:r>
            <a:r>
              <a:rPr lang="ja-JP" altLang="en-US" sz="2400" dirty="0">
                <a:ea typeface="Times New Roman" pitchFamily="-106" charset="0"/>
                <a:cs typeface="Times New Roman" pitchFamily="-106" charset="0"/>
              </a:rPr>
              <a:t>’</a:t>
            </a:r>
            <a:r>
              <a:rPr lang="en-US" altLang="ja-JP" sz="2400" dirty="0" err="1">
                <a:ea typeface="Times New Roman" pitchFamily="-106" charset="0"/>
                <a:cs typeface="Times New Roman" pitchFamily="-106" charset="0"/>
              </a:rPr>
              <a:t>s</a:t>
            </a:r>
            <a:r>
              <a:rPr lang="en-US" altLang="ja-JP" sz="2400" dirty="0">
                <a:ea typeface="Times New Roman" pitchFamily="-106" charset="0"/>
                <a:cs typeface="Times New Roman" pitchFamily="-106" charset="0"/>
              </a:rPr>
              <a:t> throws as close as possible to the bull</a:t>
            </a:r>
            <a:r>
              <a:rPr lang="ja-JP" altLang="en-US" sz="2400" dirty="0">
                <a:ea typeface="Times New Roman" pitchFamily="-106" charset="0"/>
                <a:cs typeface="Times New Roman" pitchFamily="-106" charset="0"/>
              </a:rPr>
              <a:t>’</a:t>
            </a:r>
            <a:r>
              <a:rPr lang="en-US" altLang="ja-JP" sz="2400" dirty="0">
                <a:ea typeface="Times New Roman" pitchFamily="-106" charset="0"/>
                <a:cs typeface="Times New Roman" pitchFamily="-106" charset="0"/>
              </a:rPr>
              <a:t>s-eye</a:t>
            </a:r>
            <a:r>
              <a:rPr lang="en-US" altLang="ja-JP" sz="2400" dirty="0" smtClean="0">
                <a:ea typeface="Times New Roman" pitchFamily="-106" charset="0"/>
                <a:cs typeface="Times New Roman" pitchFamily="-106" charset="0"/>
              </a:rPr>
              <a:t>.</a:t>
            </a:r>
            <a:endParaRPr lang="en-US" altLang="ja-JP" sz="2400" dirty="0">
              <a:ea typeface="Times New Roman" pitchFamily="-106" charset="0"/>
              <a:cs typeface="Times New Roman" pitchFamily="-106" charset="0"/>
            </a:endParaRPr>
          </a:p>
        </p:txBody>
      </p:sp>
    </p:spTree>
    <p:extLst>
      <p:ext uri="{BB962C8B-B14F-4D97-AF65-F5344CB8AC3E}">
        <p14:creationId xmlns:p14="http://schemas.microsoft.com/office/powerpoint/2010/main" val="2728257174"/>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Median">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Override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Median</Template>
  <TotalTime>25747</TotalTime>
  <Words>2032</Words>
  <Application>Microsoft Macintosh PowerPoint</Application>
  <PresentationFormat>On-screen Show (4:3)</PresentationFormat>
  <Paragraphs>294</Paragraphs>
  <Slides>37</Slides>
  <Notes>4</Notes>
  <HiddenSlides>0</HiddenSlides>
  <MMClips>0</MMClips>
  <ScaleCrop>false</ScaleCrop>
  <HeadingPairs>
    <vt:vector size="4" baseType="variant">
      <vt:variant>
        <vt:lpstr>Theme</vt:lpstr>
      </vt:variant>
      <vt:variant>
        <vt:i4>1</vt:i4>
      </vt:variant>
      <vt:variant>
        <vt:lpstr>Slide Titles</vt:lpstr>
      </vt:variant>
      <vt:variant>
        <vt:i4>37</vt:i4>
      </vt:variant>
    </vt:vector>
  </HeadingPairs>
  <TitlesOfParts>
    <vt:vector size="38" baseType="lpstr">
      <vt:lpstr>Median</vt:lpstr>
      <vt:lpstr>PowerPoint Presentation</vt:lpstr>
      <vt:lpstr>Overview</vt:lpstr>
      <vt:lpstr>Ecologic Study Designs </vt:lpstr>
      <vt:lpstr>Criteria for Comparing Study Designs</vt:lpstr>
      <vt:lpstr>Criteria for Comparing Study Designs</vt:lpstr>
      <vt:lpstr>PowerPoint Presentation</vt:lpstr>
      <vt:lpstr>2. Validity in Epidemiologic Studies</vt:lpstr>
      <vt:lpstr>Validity in Epidemiologic Studies</vt:lpstr>
      <vt:lpstr>Example: Validity and Precision </vt:lpstr>
      <vt:lpstr>Validity of Estimation</vt:lpstr>
      <vt:lpstr>Violations of Internal Validity</vt:lpstr>
      <vt:lpstr>Confounding</vt:lpstr>
      <vt:lpstr>Selection Bias</vt:lpstr>
      <vt:lpstr>Selection Bias and Confounding</vt:lpstr>
      <vt:lpstr>Self-Selection Bias</vt:lpstr>
      <vt:lpstr>Berkson’s Bias</vt:lpstr>
      <vt:lpstr>Information Bias</vt:lpstr>
      <vt:lpstr>Measurement Error, Misclassification</vt:lpstr>
      <vt:lpstr>Misclassification of Dichotomous Vars </vt:lpstr>
      <vt:lpstr>Correcting for Misclassification</vt:lpstr>
      <vt:lpstr>Validity in Epidemiologic Studies</vt:lpstr>
      <vt:lpstr>Differential Misclassification</vt:lpstr>
      <vt:lpstr>Non-differential Misclassification</vt:lpstr>
      <vt:lpstr>Non-differential Misclassification</vt:lpstr>
      <vt:lpstr>More Complex Misclassification</vt:lpstr>
      <vt:lpstr>PowerPoint Presentation</vt:lpstr>
      <vt:lpstr>Validity versus Generalizability</vt:lpstr>
      <vt:lpstr>3. Data Analysis</vt:lpstr>
      <vt:lpstr>Categorization of Continuous Variables</vt:lpstr>
      <vt:lpstr>Missing Data </vt:lpstr>
      <vt:lpstr>Test Statistics</vt:lpstr>
      <vt:lpstr>Influence Analysis</vt:lpstr>
      <vt:lpstr>Sensitivity Analysis</vt:lpstr>
      <vt:lpstr>Multiple Comparisons: Bonferonni</vt:lpstr>
      <vt:lpstr>Problems with Bonferonni</vt:lpstr>
      <vt:lpstr>False Discovery Rates (FDR)</vt:lpstr>
      <vt:lpstr>Permutation Methods</vt:lpstr>
    </vt:vector>
  </TitlesOfParts>
  <Company>UCSF</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Epidemiologic Study Design: Cohort and Case-control Studies</dc:title>
  <dc:creator>richmane</dc:creator>
  <cp:lastModifiedBy>John Witte</cp:lastModifiedBy>
  <cp:revision>271</cp:revision>
  <dcterms:created xsi:type="dcterms:W3CDTF">2012-01-24T01:37:23Z</dcterms:created>
  <dcterms:modified xsi:type="dcterms:W3CDTF">2014-01-31T00:36:07Z</dcterms:modified>
</cp:coreProperties>
</file>