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ink/inkAction1.xml" ContentType="application/vnd.ms-office.inkAction+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Action2.xml" ContentType="application/vnd.ms-office.inkAction+xml"/>
  <Override PartName="/ppt/tags/tag5.xml" ContentType="application/vnd.openxmlformats-officedocument.presentationml.tags+xml"/>
  <Override PartName="/ppt/notesSlides/notesSlide12.xml" ContentType="application/vnd.openxmlformats-officedocument.presentationml.notesSlide+xml"/>
  <Override PartName="/ppt/ink/inkAction3.xml" ContentType="application/vnd.ms-office.inkAct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8" r:id="rId2"/>
  </p:sldMasterIdLst>
  <p:notesMasterIdLst>
    <p:notesMasterId r:id="rId16"/>
  </p:notesMasterIdLst>
  <p:sldIdLst>
    <p:sldId id="275" r:id="rId3"/>
    <p:sldId id="276" r:id="rId4"/>
    <p:sldId id="1380" r:id="rId5"/>
    <p:sldId id="1371" r:id="rId6"/>
    <p:sldId id="298" r:id="rId7"/>
    <p:sldId id="301" r:id="rId8"/>
    <p:sldId id="1377" r:id="rId9"/>
    <p:sldId id="1382" r:id="rId10"/>
    <p:sldId id="999" r:id="rId11"/>
    <p:sldId id="1383" r:id="rId12"/>
    <p:sldId id="310" r:id="rId13"/>
    <p:sldId id="324" r:id="rId14"/>
    <p:sldId id="13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497"/>
  </p:normalViewPr>
  <p:slideViewPr>
    <p:cSldViewPr snapToGrid="0" snapToObjects="1">
      <p:cViewPr varScale="1">
        <p:scale>
          <a:sx n="99" d="100"/>
          <a:sy n="99" d="100"/>
        </p:scale>
        <p:origin x="24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21-01-07T19:21:15.4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23007 143 0,'9'-17'9,"-9"17"-1,-47 87 0,47-87 4,0 0-5,0 0 3</inkml:trace>
</inkml:ink>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7T19:12:56.8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14669">
    <iact:property name="dataType"/>
    <iact:actionData xml:id="d0">
      <inkml:trace xmlns:inkml="http://www.w3.org/2003/InkML" xml:id="stk0" contextRef="#ctx0" brushRef="#br0">2779 7162 1378 0,'0'0'30'8,"0"0"6"-8,0 0 2 0,0 0 2 0,0 0-32 0,0 0-8 1,0 0 0-1,5-4 0 8,-5 4 43-8,5-12 7 3,4 3 2-3,-4 1 0 9,4 0-32-9,5-9-7 6,4 1-1-6,1-1 0 9,0 1-12-9,4-1 0 7,-4 5 8-7,4-5-8 8,5 5 0-8,-5-1 0 9,0 9 0-9,-4-12 0 5,9 7 16-5,-9-3 1 10,8 4 0-9,-3 4 0 4,-1-1 7-5,5 5 2 7,-5 0 0-7,10-8 0 10,4 8-8-10,5 0-2 13,-9 0 0-11,13 8 0-2,1-8-16 0,4 0 10 4,5 0-10-4,0 0 8 9,4 0-8-9,5 0 0 6,0 0 0-5,10 0 0 9,-1 0 0-10,1 0 0 4,-10 0 0-3,0 5 0 11,0-5 0-12,-9 4 15 2,9 4-3-1,-13-8 0 8,-10 0 5-9,4 0 1 6,15 0 0-6,-10 0 0 8,-9 0-6-8,4 0 0 7,1 0-1-7,-1 0 0 8,6 0-11-8,-6-8 0 8,-4 4 0-8,0-1 8 8,5 5 2-8,-10-8 0 11,-9 4 0-11,0 0 0 3,4-4-10-2,-4 3-17 9,-14 1 4-9,0-8 1 6,0 4-1-5,0-1 0-2,-5 1 0 0,-9-4 0 9,0 7-3-8,0-11 0 10,-4 8 0-8,-6-1 0-3,1-3-1 0,-5 4-1 7,-5-9 0-6,-8 5 0 15,-11 3 10-15,1 1 8-1,-5 0-12 0,-4 0 12 20,-6 3-29-19,-8 1 1-1,4 4 0 0,-5 0 0 0,1 0 4 0,-1 0 0 17,-8 0 1-14,-1 0 0-3,9 0 23 0,-13 0 0 2,-5 4 0-2,-5 1 0 10,0 3 0-8,5 0 8 5,0-4 0-6,4 5 0 7,5-5-8-5,5 0 0-3,0-4 0 0,0 0 0 7,4 0 0-6,1 0 0 7,-1-4 0-6,10 4 0 5,9 0-11-6,0 0 3 5,5-4 0-4,0-1 0 5,14 1 20-5,-1 0 4-2,6 0 0 0,4 0 1 8,4 4-1-8,10 0 0 11,0 0 0-7,0 0 0-2,0 0 4-2,19 0 1 4,9-8 0-4,5 3 0 13,13 10-35-13,5 3-7 10,10-8-2-8,-1 12 0-2,10-3 37 0,5 7 7 19,-1-8 2-17,1 5 0-2,4 3-23 0,14 1 0 0,14-1 0 0,-5 1 0 25,-13 0 0-24,9 3 0-1,9-3 0 0,0-1 0 20,4 1-95-19,1 4-23-1,98-1-5 0,-43 1-1 0</inkml:trace>
    </iact:actionData>
  </iact:action>
  <iact:action type="add" startTime="15897">
    <iact:property name="dataType"/>
    <iact:actionData xml:id="d1">
      <inkml:trace xmlns:inkml="http://www.w3.org/2003/InkML" xml:id="stk1" contextRef="#ctx0" brushRef="#br0">15782 6575 288 0,'14'0'25'2,"4"-13"-25"5,-4 5 0-7,9-5 0 7,1-3 68-6,4 4 8 5,-5-5 1-6,0 5 1 9,5-13-65-9,0 4-13 7,5 4 0-7,-5 1 0 7,-1-5 32-6,1 5 12 8,0-1 1-9,-4 9 1 6,-10-9 57-6,-5 5 11 7,14-1 2-7,-9 1 1 8,5 4-29-8,-5-1-5 6,4-3-2-6,-4 8 0 9,5 4-21-9,-5-8-5 7,0 3-1-7,4 5 0 7,1 0-23-7,0 0-5 7,-1 0-1-7,6 5 0 10,-1 3-3-10,5-8-1 6,4 8 0-6,1 0 0 10,9-3-7-10,4 3-2 4,6 0 0-4,8 0 0 10,5 1 7-10,10-1 1 6,-1 4 0-5,1 1 0 6,-1-5 9-7,5 0 3 7,5-3 0-7,0 3 0 8,0 0-24-8,4 0-8 7,5 1 0-7,0-9 0 8,-4 4 16-8,-1 0-2 9,5-4-1-9,1 8 0 6,-1-8-13-6,-5 0 11 9,5 0-11-9,-9 0 10 6,-9 0-10-6,-1 0 0 7,-4 0 0-7,0 0 8 8,-5 0-8-7,-9 0-9 5,0 0 9-6,-1-8-13 8,-3 8 0-8,-15 0 0 7,-9-4 0-7,-10 4 0 10,6-4 13-10,-10 4 0 5,-14 0 0-5,0 0-9 10,0 0-11-10,0 0-3 4,-10 0 0-4,-22 0 0 9,-15-9 14-9,-4 9 9 6,0 0-12-6,-5 9 12 9,-5-9-18-9,-8 0 3 7,-6 4 1-7,-9 0 0 8,-4 4 0-8,-10-4 0 10,0 0 0-9,1 9 0 7,-1-9 5-6,-5 8 1 6,-4-3 0-7,0-1 0-1,-9 0-13 0,4 1-3 10,14-1 0-8,-13-4 0 6,-1 4 24-7,5 1 0 0,4-1-9-1,6-8 9 9,8 8 0-8,5 0 0 7,10-4 0-6,4 1 0 7,5-1 0-8,4 4 9-1,6-4-9 0,3 0 8 11,15 5 15-10,5-1 2 7,-1 0 1-7,14-8 0 6,10 4-8-6,9-4-2-1,0 0 0 0,14 13 0 12,9-9-6-11,10 4-2 6,13 0 0-7,10 1 0 13,5-1 5-12,23-4 1-1,9-4 0 0,14 13 0 14,14-13 6-13,9 0 0-1,5 0 1 0,9 0 0 15,10 0-21-14,9 0-15-1,0 0 3 0,9 0 0 8,14 0-8-7,10 0 0 7,9 0-1-7,-5 0-840 5</inkml:trace>
    </iact:actionData>
  </iact:action>
  <iact:action type="add" startTime="24126">
    <iact:property name="dataType"/>
    <iact:actionData xml:id="d2">
      <inkml:trace xmlns:inkml="http://www.w3.org/2003/InkML" xml:id="stk2" contextRef="#ctx0" brushRef="#br0">23696 8599 864 0,'0'0'76'1,"0"-13"-60"8,-5 5-16-9,5 0 0 8,-5-1 160-8,1 1 28 5,-1-4 7-4,0-1 1 8,1 1-87-9,-10-5-17 5,4 1-3-4,-8-1-1 7,-1 1-18-8,0-1-4 5,-4 0-1-5,-5 1 0 8,-4 3-42-7,-1 1-9 5,1-5-2-6,-6-7 0 8,1 11-12-7,-5 1 0 8,0 8 0-9,0-9-10 6,0 1 10-6,10 4-13 8,-5-5 5-6,4 5 8 3,-4-5-19-4,0 9 4 5,-5-8 1-5,0 8 0 6,-9-5 1-5,-1 1 0 18,-4 0 0-18,-4 0 0-2,-10 4 13 0,0-5-9 0,5 5 9 0,-5 0-8 26,0 4 8-24,-9-12-8-2,0 7 8 0,-9-7-8 0,-1 8 8 0,1 0 11 0,-1 4-3 0,6 0 0 20,-6-9-8-19,1 9-14-1,-10 0 3 0,0 9 1 21,-4-9 10-20,4 8 0-1,0 4 0 0,5 5-8 0,-5-13 8 0,-4 9-10 16,0 3 10-15,-1 5-10 21,-4-1-18-21,14 1-3-1,9 8-1 0,0-8 0 0,-4 4-9 0,4-1-3 0,10 1 0 0,-1 4 0 25,1 4 3-24,4-4 0-1,0 13 0 0,5-5 0 0,4 0 17 0,5 13 3 0,-4-5 1 0,9 5 0 20,-1 8 20-19,6-4 0-1,-5 4 0 0,9-4 8 0,9-9-8 0,5 9 8 21,5 0-8-19,0 4 8-2,-1-4 7 0,20 3 1 0,8-3 0 0,-4 12 0 18,0-8-16-14,10 9 0-4,13 3 0 0,10-8 0 0,-5 0 0 0,4 9 0 18,5-13 0-16,10 8 0-2,0-4 12 0,8-4 0 0,-3 4 0 0,13 0 0 24,14-8 3-23,0 0 0-1,-4-1 0 0,8 1 0 0,10-4 10 0,-9-5 3 22,5 1 0-21,4-5 0-1,9-3 14 0,10-5 3 0,0 0 1 0,-5 0 0 27,-5 0-1-26,10-12 0-1,4-1 0 0,1-3 0 0,4-5-13 0,-5-3-4 1,-4-1 0-1,4-16 0 32,1-1-8-31,-1-7-1-1,5-1-1 1,-5-3 0-1,-9 3-18 0,0-20 0 0,5 8 0 0,5-4 0 5,-6-9 12-4,1 5-4 6,-10-9 0-6,1-3-8 10,-1 3 0-10,1-8 0-1,-1-3 0 0,-4-1 0 6,0 0 0-4,-10-4 0 6,-9 8-10-8,-4-4 10 7,-1 0-15-6,-9 4 5 8,1-12 1-9,-6 8 0 9,-4 8 9-6,-5-12 0-3,-9 17-9 0,0-9 9 6,-9 0 0-5,-1 8 0 9,-13 5 0-9,-5-4 0 9,-5 7 16-8,-14 1 0-1,-4 0 1-1,-10 0 0 9,-8-9-4-7,-1 5-1-1,-10 3 0-1,-4-3 0 14,-9 0-12-13,-9-1 0-1,-1 1 8 0,-9-5-8 15,-9 1 0-13,-9-5 0-2,-15 5-9 0,-4-1 9 16,0 0-8-15,-5 5 8-1,-9 0 0 0,0 3-9 20,-9 5 9-19,0 4-13 0,9 0 5-1,-10 13 8 0,1-9-11 0,-5 13 11 20,5-1-8-19,-1 9 8-1,6-4-15 0,-6 4 3 0,-8 4 0 0,4 4 0 15,9 4 0-14,5 4 1-1,4 1 0 0,6-1 0 5,4 9 1-4,4 0 0 9,-8-1 0-9,8 9 0 7,10 4-10-6,9 1-3-2,0-5 0 0,5 12 0 16,0 0-1-15,19 1-1-1,13 3 0 0,0-3 0 21,-4 7-8-19,23-3-2-2,19-5 0 0,4 1 0 11,5-1 1-11,10-4 0 2,18 5 0-2,14-5 0 7,13 0 34-6,1 5 0 0,5-18 0-1,9 9 0 11,13-4 20-9,6 9 5-2,4-18 1 0,9 5 0 11,1 0 14-8,4-4 2-2,0-1 1-1,14 1 0 8,5-4 2-7,4-1 1 10,0-3 0-9,1-5 0 10,4 0-23-11,0-8-5-1,4 0-1 0,-4 0 0 15,-9-12-6-14,0 8-2-1,-1-9 0 0,-4 5 0 4,-4-4 8-3,-15-5 2 11,-9 0 0-11,-4-3 0-1,-10 3 2 0,-5-4 1 12,1 5 0-10,-10-5 0-2,-14 5 4 0,-4-9 1 13,-10 0 0-10,-4 4 0-3,-15 5-27 0,-4-5 0 9,-4 5 0-8,-10 3-11 12,-10-3 11-12,-8-1-8-1,-10-4 8 0,-9 5-8 10,-10 3-7-9,-9-3-1 14,-9 3 0-14,-5-3 0 16,-18 3-8-16,-15 1-3-1,-8 4 0 0,-6 4 0 19,1 4-5-18,-10-9-2-1,0 5 0 1,-9 4 0-1,-4 0 1 0,8 0 0 0,1 0 0 0,-5 4 0 0,0-4 19 0,5 9 4 18,4-1 1-17,14 4 0-1,0-3 9 0,5 3-12 7,-4 0 12-5,8-3-12 13,10 3 12-13,9 5 0-2,10-9 0 0,13 4 0 0,6 1 0 0,13-5 0 17,14-4 8-16,4 4-8-1,1-3 9 0,14-1-9 18,9-4 12-17,14 8-12-1,4-4 12 0,15 0-12 0,14 5 12 0,18-9-12 15,19-9 20-14,9 5-4-1,0 0 0 0,14-8 0 15,9 3-2-14,5-3-1-1,10 8 0 0,-6-13 0 20,1 9 3-19,4 0 0-1,15-13 0 0,-6 4 0 0,1 5 1 0,-5 0 1 17,0-5 0-16,0 5 0-1,5-5-2 0,-15 5-1 15,-13-1 0-14,0 5 0-1,-14-9 1 0,4 5 1 14,-4 4 0-13,-5-5 0-1,-14 1-17 0,-9 4 8 20,-5-5-8-19,-14 5 0-1,-9 8 8 0,-9 0-8 0,-10-13 0 0,-4 9 0 24,-6 4 0-23,-13 0 0-1,-9-12 0 0,-5 8 0 1,-18-9 0-1,-10 5-11 0,-14 0 11 0,-19-1-13 28,-13 9 0-26,-10 0 0-2,-14 0 0 0,-9 5 0 0,-18-5 3 0,-1 8 1 0,5-4 0 0,-9 8 0 45,-10-3 9-44,1 7 0-1,-1-7 0 0,-9 7-8 0,-5 1 8 0,5 3 0 0,0-3 0 0,5 4 0 0,0-5 0 0,4 9 0 0,-4-8 0 0,18 3 0 50,15-3 0-49,-1-1 0 0,0 1 0-1,5-5 0 0,19 5 0 0,9-5 0 1,9 1 0-1,14-5 0 0,10 0-8 0,13 1 8 0,10 3-8 0,14-8 8 0,-1 0 0 0,15 5 0 52,9-9 0-51,14 4 0-1,9 8-19 0,24-8-5 0,23-4 0 0,27 4-1 0,20 9 25 0,13-5 0 0,24 0 0 0,23-4 0 0,23 1 10 0,23 3 1 0,10 0 0 0,18 0 0 63,1-3-11-63,18-1 0 0,9 8 0 0,5-4 8 0,9 9-8 0,10 0 0 0,13 3-12 0,24-3-652 1,14 8-131-1</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7T19:21:14.7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20764">
    <iact:property name="dataType"/>
    <iact:actionData xml:id="d0">
      <inkml:trace xmlns:inkml="http://www.w3.org/2003/InkML" xml:id="stk0" contextRef="#ctx0" brushRef="#br0">10800 4575 1105 0,'0'0'48'6,"0"0"12"-6,0 0-48 1,0 0-12 2,0 0 0-2,0 0 0 6,0 0 69-7,10 5 12 7,4-10 3-7,-14 5 0 7,9 0-28-6,5 0-4 6,0-8-2-7,-5 8 0 8,5-4-37-8,0 4-13 7,0 0 9-6,0 0-9 7,5 4 0-8,-1-4 8 6,1 0-8-6,9 0 0 11,-5 8 0-11,10 1 0 4,-1-5 0-4,6 4 0 8,-1-8 0-8,5 0 0 6,0 8-14-5,9 1 5 6,-5-1 9-6,6 0 11 16,-6 1-3-16,5 3 0-1,1-4 10 0,3 5 2 5,-3-1 0-5,8-8 0 7,1 9 8-7,-6-5 3 9,-3 4 0-9,4 5 0 6,-1-9-15-6,1 5-4 8,-4-1 0-8,-6-4 0 7,5 5-4-7,-4-5-8 7,-5 0 11-7,4 1-11 8,1-1 10-8,9-4-10 7,0 0 8-7,4-4-8 10,-9 0 0-10,5 8 8 5,5-8-8-5,-10 0 0 9,0 0 0-9,0 0 8 6,-4 0-8-6,-5 0 0 11,-5 0 0-11,5-8 0 4,-10 8 0-4,1-4 0 8,0 0 0-6,-5 4 0 3,-5-8 0-5,0 3 0 8,-4 1 0-8,-5-4 0 7,-5 4 0-7,-9 4 0 8,0 0 0-8,0 0 0 7,0-4 0-7,0 4 0 8,-5-13-12-8,-9 9 12 10,0 0-12-10,-9-4 12 8,0 4-11-8,-5-1 11 17,0-3-8-16,-5 4 8-1,-8 0-13 0,-1-9 2 22,-5 9 1-21,-9-4 0-1,-4 0 10 0,-10 4 0 0,-5 4 0 0,1-13-8 20,-1 9-40-19,1 4-7-1,-10-16-1 0,-4 7-1 16,-1 5 25-15,-4 0 4-1,-5 0 2 0,5 4 0 0,5 4 10 0,-5 0 3 0,4 0 0 0,1 5 0 15,-1-9 37-14,6 16 7-1,3 1 1 0,1-5 1 10,5 5-17-9,4-5-3 8,9 5-1-8,10-1 0 9,0 1 7-9,0-1 1-1,0 1 0 0,9-1 0 15,0-3 19-14,9-1 4-1,1 1 1 0,8 3 0 15,6-8-8-15,4 5 0 0,4-5-1 0,1 0 0 12,9-8-11-11,0 0-3-1,14 9 0 0,0-1 0 9,5 0-10-8,9 1-3 4,9-9 0-4,0 0 0 11,10 0-8-11,4 0 12-1,9 0-12 0,10-9 12 12,0 5-12-12,14 0 0 13,4-4 0-12,5 4 8-1,-4-1-8 0,4-3 0 10,9 0 0-9,1-5 0 0,9 5 0-1,-5 0 0 15,0 0 0-15,0-5 0 0,-5 1 0 0,10-1 0 19,-5 5 0-19,5 0 0 0,-5 0 0 0,-5-1 0 25,1 1 0-24,-6 0 0-1,1-5 0 0,-9 5 0 0,-1 0 0 0,-9 4 0 0,-4-1 0 0,-6 5 0 51,-8 0 0-50,-5 0 8-1,-10-8-8 0,-4 8 0 0,-9 0 0 0,-5 0 8 0,-5 0-8 0,-4 8 0 0,-10-8 0 0,5 0 8 0,-9 0-8 0,-5 0-16 0,0 0 4 0,-10 9 1 37,1-1-42-36,-10 0-9-1,-4 5-2 0</inkml:trace>
    </iact:actionData>
  </iact:action>
  <iact:action type="add" startTime="27400">
    <iact:property name="dataType"/>
    <iact:actionData xml:id="d1">
      <inkml:trace xmlns:inkml="http://www.w3.org/2003/InkML" xml:id="stk1" contextRef="#ctx0" brushRef="#br0">12555 7456 748 0,'0'0'33'8,"0"0"7"-7,0 0-32-1,0 0-8 2,5 8 0-2,-5-8 0 6,0 13 123-5,0-13 22 5,0 0 5-6,5 8 1 9,-5-8-71-9,0 0-13 7,9 8-3-7,-9-8-1 10,0 0-24-10,14 5-5 4,-5-5-1-4,1 0 0 12,4-5-11-12,4 5-2 4,-4 0-1-4,5 0 0 7,4-8-4-6,0 8-1 6,5 0 0-7,5 0 0 8,-1 0-14-8,1 0 0 7,0 8 0-7,4-8 0 8,0 5 0-8,5 7 0 8,5-8 0-8,8 0-10 7,1 5 10-7,5-1 0 10,-1 0 0-10,6 5 0 5,3-1 0-5,1 0 0 8,-5 5 0-8,5-9 0 7,0 5 14-6,0-5-2 4,4 0 0-5,5-4 0 9,1 0 4-9,-1 5 0 7,0-5 0-6,-5 8 0 6,6-12-8-7,-6 4-8 7,0 1 11-7,6-5-11 9,-6 4 9-9,-4-4-9 6,4 8 0-6,-8-8 9 11,-6 0-9-11,1 4 0 4,-6 0 0-4,-3 5 0 8,-6-9 10-8,1 4 0 7,-1 0 0-7,1 4 0 8,-1-8-10-8,1 8 0 7,4-3 0-7,-4-1 8 8,-1 4-8-8,-4-4-11 8,-5 4 3-8,1-4 0 7,-1 9-8-7,-4-13 0 10,-10 4-1-10,0-4 0 5,0 4 17-5,-9-4 0 7,0 8 0-5,0-8 0 4,-14 0 8-6,0 0 6 7,0 0 1-7,0 0 0 8,0 0 18-8,-9-8 4 7,-5 0 1-7,-5 0 0 8,-13-1-18-8,-1-7-3 7,-4 3-1-6,-5 5 0 11,0-8-25-11,-9-1-6 13,-10-4-1-13,1 5 0 12,-1-1-36-13,-8 1-7 0,-6-5-1 0,-9 4-1 11,5 1 1-10,-9 3 1-1,-5 5 0 0,-1 4 0 0,1 0 39 0,0 4 8 13,0-4 2-12,0 0 0-1,0 4 10 0,4 4 0 14,1 0 0-13,0 0 0-1,4 0 8 1,-5 0 1 8,1 0 0-9,4 1 0 9,0 3-9-9,5-4 8 7,0 0-8-6,5 4 8 5,4-8-8-5,9 9 0 9,1-1 0-9,8-8 0-1,1 0 0 0,9 0 12 9,0 4-2-8,15-4 0 6,-1 4 10-7,4-4 3 6,1 4 0-5,9 5 0 6,5-9-3-7,9 0 0 6,0 0 0-5,0 0 0 9,0 0-30-10,18 0-6 4,6 0-2-3,8 0 0 7,1 0 29-6,9 0 5 7,4 0 2-8,10-9 0 12,14 5-18-12,0-4-16-1,9 0 4 0,0 4 0 19,5-1 12-18,9-7 0-1,-9 8 0 0,9-13 0 0,5 9 0 0,4 0 0 23,-4 4 8-22,4-9-8-1,-4 9 0 0,0-4 0 0,0-1 0 0,-5-3 0 25,-5 8 0-24,1 0 0-1,-1 4 0 0,-4-4 0 0,-5-1 17 0,-5 5 0 0,-4-8 0 0,-9 8 0 24,-1-8-9-24,-4 0-8 0,-9 8 9 0,-1-13-9 0,-4 9 20 0,-14-8-3 19,0 3 0-18,-9 9 0-1,-1-8 20 0,-8 4 4 16,-6 0 1-16,-4 4 0 0,-9-13-27 0,-5 9-6 0,-9-8-1 0,-5 8 0 16,-5-13-8-15,-13 5-17-1,-10 8 4 0,-5-9 1 25,-9 5 12-24,-13-5-9-1,-11 5 9 0,-3 0-8 27,-6 0-19-27,-4 8-3 0,0-9-1 0,0 5 0 0,0 0 31 0,5 4 0 0,-5 0 0 0,9 0 0 0,0 0 0 0,-4 0 0 25,-5 0 0-24,4 0 0-1,1 0 0 0,9 0-9 0,-1 0 9 0,6 0 0 25,4 0 0-25,5 0 0 0,0 0 0 0,4 0 0 0,6 0 0 0,3 0 0 0,6 0 0 0,9 0 0 16,0-8 24-16,13 4 4 0,6 8 1 0,-1-4 0 22,14-4-21-22,1 4-8 0,9 0 0 1,9 0 0-1,-10 0 0 0,10 0-16 16,0 0 1-16,19 0 1 0,4 4-1 0,10 4 0 16,13-4 0-15,10 0 0-1,5 5 15 0,8-1 0 25,6 4 0-24,4-3 0-1,10 3 0 0,-1 0-14 0,5-7 4 0,5 7 1 0,4-8 9 0,1 4 0 52,-1 1 0-51,1-5-8-1,-1-4 8 0,10 0 0 0,4 0 0 0,5-4 0 0,-4-5 9 0,4 5-9 0,-5-4 12 0,5 0-12 0,0-1 8 0,-9 1-8 0,4 0 0 0,-9 0 0 82,5 3 0-82,-10-3 0 0,-4 0 0 0,-9 4 0 0,-6 0-100 0,-8 4-13 1,-5-9-3-1</inkml:trace>
    </iact:actionData>
  </iact:action>
  <iact:action type="add" startTime="43841">
    <iact:property name="dataType"/>
    <iact:actionData xml:id="d2">
      <inkml:trace xmlns:inkml="http://www.w3.org/2003/InkML" xml:id="stk2" contextRef="#ctx0" brushRef="#br0">2374 12303 1371 0,'0'0'30'10,"0"0"6"-10,0 0 2 0,14-4 1 0,5-5-31 0,-5 5-8 1,0 0 0-1,0-8 0 10,0 4 51-10,0-1 9 2,-5 5 1-1,0-8 1 6,5 3-50-6,-4-7-12 6,-1 8 0-7,0-1 0 21,1-3-36-21,3 4-11 0,-8-5-1 0,4 9-1 14,-4-8-7-14,-5 3-2 1,0 9 0-1,0 0 0 3,0 0 42-3,5-12 8 8,-1 8 8-8,-4 4-12 5,0 0 37-4,0 0 7 6,0 0 2-7,0 0 0 8,0 0 21-8,0 0 4 6,0 0 1-6,0 0 0 12,0 0-12-12,0 0-1 3,0 0-1-3,-4 8 0 9,4 0-8-9,0 5-2 6,0-1 0-6,4 1 0 10,1 3-28-10,4-12-8 6,5 9 0-6,0-5 0 11,0 4 0-11,5-7 0 4,-5 7 0-4,9-8 0 8,0 0 0-8,10 5-12 7,0 3 4-7,8-4 0 20,1 9 8-20,0-13 0 0,5 8 0 0,-1-3 0 21,1-1-14-21,4 4-4 0,10-3-1 0,-1-1 0 0,10 4 30 0,0 1 5 11,4-1 2-10,1 1 0-1,-10-1-7 0,9 4-2 8,10-7 0-8,-9-1 0 7,-5 4-9-7,9-3 10 7,14-1-10-7,0 0 10 8,0-4-10-8,-9 1 12 7,0 3-12-6,4-8 12 7,10 0-12-8,-10 0 12 6,-4 0-12-6,5 0 12 9,-1 0-4-9,0-8 0 6,-13 8 0-6,9-5 0 10,9 5 8-10,0 5 0 4,-5-5 1-3,-4 0 0 7,5 8-1-7,-10-8 0 5,5 0 0-6,-1 0 0 8,1 0-7-8,-5 4-1 7,5-4-8-7,5 0 12 8,-10 0-12-8,0 4 0 8,0-4 8-8,-5 0-8 7,1 0 0-7,4 0 0 9,-4 8 0-8,4-8 0 4,0 0 0-5,-5 0 0 7,1 5 0-7,-1-1 0 10,-4-4 0-10,0 4 0 5,9 4 8-5,0-8-8 8,-4 0 0-8,-1-8 8 6,5 8-8-5,-4 0 0 7,-1-4 8-8,-4 4-8 8,5-4 0-7,-6-1 0 7,11 5 8-8,-1-12-8 5,-5 8 0-5,5-4 0 11,-4-1 0-11,4 1 0 6,-5 4 0-5,1 0 0 6,-1 0 0-5,-4-5 0 6,9 9 0-7,-9-4 0 9,5 4 9-9,-5 0-9-1,-1 0 8 0,1 0-8 6,0 0 0-6,0 0 0 7,0 0 0-7,0 0 0 8,4-4 8-8,1 4-8 10,4-8 8-10,0 8-8 5,-5-4 0-5,1 4 0 8,-10 0 0-8,5-5 0 7,-5 5 0-7,5 0 0 12,-10 0 0-12,5 0 0 5,-4 0 0-4,-1 5 0 3,1-1 0-4,0 4 0 8,-6 0 12-8,-3 1-2 7,-1-1-1-7,-9 4 0 10,0-8 3-9,0 9 0 6,-5-5 0-7,0 0 0 14,-4 1-4-13,-1 3-8-1,1-8 12 0,-1 9-4 11,-4-9-8-10,0 0 0-1,0 4 0 0,-9-8 0 10,4 4 0-9,-4-4-9 7,4 4 9-8,-9-4-13 10,5 0 13-8,-10 0-11-2,5 0 11 0,-10 0-10 7,-4 0 10-7,0 0 0 11,0 0 0-11,0 0-8 4,-4 0 8-4,-10-4 14 7,-5 0-3-7,-4 4-1 8,-10-8 2-8,-4 4 0 7,0 0 0-7,-5-5 0 9,-5 1-29-8,1 8-6 11,-5-12-1-11,4 3 0-1,-9 1 9 0,0 0 2 19,-9 0 0-18,0-1 0-1,-5 1 5 0,0 0 8 17,-4-1-13-16,4 5 5-1,-4 0 8 0,-10 0 0 0,0-4 0 0,-9 4 0 17,-5-1 0-17,-4 5 0 0,4-8 0 0,-9 4 0 16,4 0 0-15,-4-4-16-1,0 4 2 0,0-1 1 13,5 5-5-12,-5 0-1-1,4-4 0 0,1 4 0 13,-10 0 8-12,5-4 2-1,-5 4 0 0,1-4 0 7,4 4 9-6,-1-4-8 5,-8 0 8-5,4 4-8 6,1-9 8-7,-1 5 0 5,5 4 0-4,0-4 0 10,0-4 0-11,0 0 0 11,0-1 0-10,4 5 0-1,1-4 0 0,4 8 0 9,10-13 0-8,-10 9 0 10,-5-8 0-10,6-1-15-1,-1 5 3 0,5-12 0 11,0 7-9-10,0 1-2 8,-5 3 0-8,5-3 0 12,4 4-29-11,1-5-7-2,-5-3-1 0,0 12 0 0,9-9 45 1,9 9 15 7,1-4-9-8,-5 8 9 11,-5 0 0-10,5 0-8 9,9 8 8-10,-5-8 0 0,-4 4 0 0,0 9-8 9,14-13 8-9,-5 8 0 6,-4 8 13-6,-1-3 8 8,-4-5 2-8,4 5 0 6,6-1-7-6,-6-12-2 9,-9 4 0-8,5 9 0 9,-5-13-14-9,5 4 0 10,-4 0 0-11,-1 0 0 0,-5 4 0 0,1-8-10 11,4 4 10-10,0 0-8 10,5 5-2-11,5-5 0 0,-1-4 0 0,5 4 0 11,5 4 10-10,0-8 0 0,0 0 0-1,4 4 0 15,5-4 0-15,5 5 0 0,0-5 0 0,4-5 0 28,6 10 12-26,3-5-1-2,1-5-1 0,4 1 0 0,6 4-10 0,3 0-11 0,1-8 3 0,0 4 0 43,4 0-17-43,5 4-3 0,0-9-1 0,5 1 0 0,4 8-57 0,5 0-11 0,0 0-3 0,14-8 0 48,0 4 0-48,9-4 0 0,5 8 0 0,14-13 0 0,0 9 59 1,9 4 11-1,1-8 2 0,13 4 1 0,14-1-17 0,5 5-3 0,-5 0-1 0,9 5 0 0,1 7 31 0,8-8 5 0,10 0 2 0,1 5 0 74,3 3 33-74,6-4 6 0,-1 9 2 0,10-13 0 0,13 8 14 0,-8-3 3 0,-15-1 1 0,10 0 0 0,9-4 4 0,-5 5 1 0,1-9 0 0,-1 4 0 0,-4-4-2 0,4 0-1 0,5-4 0 0,5 4 0 0,-1-9 8 0,-4 5 1 0,5-4 1 0,0-9 0 119,-5 5-28-118,0-1-5-1,-14 9-2 0,9 0 0 0,0-8-4 0,1 4-1 0,-6-5 0 1,6 9 0-1,-10-13-7 0,4 9-2 0,6 4 0 0,-10-4 0 0,-5 4 0 0,-4-1 0 0,0 5 0 0,-5 0 0 0,0-8 22 0,0 8 4 0,5-8 1 0,-5 4 0 0,0 0-12 0,0-9-3 0,-9 9 0 0,9-4 0 0,-5-1-14 0,5 5-10 0,5-4 12 0,-5 0-12 0,-9-5 10 0,4 9-10 0,1-4 8 1,-6 0-8 72,1 8 11-72,0-9-3-1,-5 5-8 0,-5-4 12 0,-4 8-12 0,0-8 0 0,4-1 0 0,-4 9 0 0,0-12 0 0,-5 8 0 0,-4 4 0 0,4-8 0 0,-14 3 0 0,0 1 0 0,-9 4-10 0,0-4 10 0,-5 0 0 0,-4 4 0 0,-10-4 0 0,5 4 0 52,-10 0 0-51,1 0 0-1,-14 4 0 0,4 0 11 0,-5 0-1 0,-8 0 0 0,-10-4 0 0,0 0 0 0,0 0-10 0,-10 13 0 0,-4-9 0 0,-13 0 0 0,-6 4 0 0,0 1 8 21,-9-1 0-21,-4-4 0 0,-5 4-8 0,-5 1 0 1,-9-5 0-1,-5 8 0 23,-9-8 0-22,0 0 0-1,-10 5 0 0,1-9 0 0,-1 4 0 0,1 0 0 30,-15-4 0-30,1 8 0 0,-5-8 8 0,-5 0-8 0,0 0 12 0,-9 0-4 0,5-8 0 0,-10 4-8 32,-9 0 12-32,5 4-4 0,-5 0-8 0,0 0 0 0,0 0 0 0,-5 0 0 0,1 8-23 0,-1 0 3 30,10 5 1-29,-10-5 0-1,-4 0-8 0,4 1-1 0,0 7-1 0,1-8 0 33,-6 5 1-33,6 3 0 0,4-7 0 0,0 3 0 0,0 1-10 0,0-9-2 0,-5 12 0 0,5-8 0 0,-5 1 22 0,5-5 4 0,5 8 1 0,0-12 0 46,-5 4 13-46,4 1 0 0,15 3 0 0,4-8 0 0,-4 0 10 0,4 0-2 0,-4 0 0 0,9 0 0 0,9 0-8 0,-9 0 0 0,-5 0 9 1,-4 0-9 56,9-8-9-56,-5 8-7-1,-5-5 0 0,10 10-1 0,0-5-19 0,5 8-3 0,0-8-1 0,8 4 0 0,1 0 40 0,9 0 15 0,5 5-1 0,10-9 0 0,3 4 3 0,1-4 1 0,5 4 0 0,-1-4 0 71,5 0-40-70,0 0-8-1,1 0-2 0,8 0 0 0,-4-4 52 0,9 0 11 0,5 4 1 0,-1-9 1 0,1 5-33 0,0-4 0 1,9 0 0-1,5 3 0 0,-1 1 8 0,1-8-8 0,5 8 0 0,4-9 0 154,-5 9-32-154,5-4-9 0,5 4-3 0,4 0 0 0,-4 0-12 1,9 4-4-1,0 0 0 0,0 0 0 0,0 0-30 0,0 0-6 0,14-9-2 0,4 5-196 0,6 0-39 0</inkml:trace>
    </iact:actionData>
  </iact:action>
</iact:actions>
</file>

<file path=ppt/ink/inkAction3.xml><?xml version="1.0" encoding="utf-8"?>
<iact:actions xmlns:iact="http://schemas.microsoft.com/office/powerpoint/2014/inkAction" lengthUnit="cm" timeUnit="ms">
  <inkml:definitions xmlns:inkml="http://www.w3.org/2003/InkML">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07T19:27:42.9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act:action type="add" startTime="13796">
    <iact:property name="dataType"/>
    <iact:actionData xml:id="d0">
      <inkml:trace xmlns:inkml="http://www.w3.org/2003/InkML" xml:id="stk0" contextRef="#ctx0" brushRef="#br0">8473 5134 748 0,'0'0'67'1,"0"0"-54"3,0 0-13-4,0-8 0 11,4 0 92-11,1-5 15 5,0 5 3-5,-1 0 1 7,1-5-47-7,0-3-10 7,-5 3-2-7,4 1 0 8,-4-5-12-8,5 1-4 7,-5-1 0-7,0 5 0 8,-5-5-7-8,5 9-1 9,0-9-1-9,0 9 0 6,-4 0-27-6,-1-5 0 11,5 9 0-11,-5 0 0 4,1-4 9-4,4 8-9 8,0 0 10-8,0 0-10 7,0 0 0-7,0 0 0 8,0 0 0-8,9-4 0 7,-9 4 0-7,14-4-8 7,-5 4 8-7,5 0-10 8,-4 0 10-8,4 4 0 7,-1-4 0-7,1 4 0 8,5 4 0-8,-5-8 12 7,5 0-2-7,-1 8-1 11,-4-3 15-11,10 3 2 16,-6-4 1-16,1 8 0 0,-1-12 3 0,1 9 1 31,4-1 0-30,1-4 0-1,3 0-19 0,1 5-4 0,5-9-8 0,0 4 12 0,-1 0-4 0,5-4-8 20,1 0 11-19,-1 4-11-1,5 4 18 0,4-8-3 0,-4 0-1 0,5 0 0 6,-1 0 5-6,1 0 1 4,-5-8 0-4,4 8 0 8,1-4-6-8,-1 0-1 7,1 0 0-7,4-5 0 8,0 5-1-8,1 0-1 7,4 4 0-7,-5-12 0 9,0 7-11-9,0 5 0 6,0-8 0-5,-4 0 0 9,-5 4 0-10,4 0 0 4,-4-1 0-4,5 1 8 11,-10 0-8-11,10 4 0 4,-6-8 0-4,-3 8 0 8,-1-4 11-8,0 4 0 7,5 0 0-6,0-4 0 6,5 4-3-7,-1 0-8 8,-9-9 12-8,5 5-4 8,0 4-8-8,0-4 8 8,-5 4-8-8,1-8 8 6,3 4-8-5,1 0 0 8,0-1 9-7,5 5-9 2,-5 0 0-4,4 0 0 6,-9-8 0-6,1 8 0 8,4 0 0-8,0 0 12 8,-1 0-4-8,1 0 0 7,-4 0 9-7,-1-4 3 7,0 4 0-7,0-4 0 9,1 4-7-9,-1 0-1 7,9-13 0-7,-4 9 0 9,5 4-12-9,-1-8 8 5,1 0-8-5,-5 8 0 11,4-9 8-10,1 5-8 3,-1 4 0-4,1-4 0 7,0 0 0-7,-1 4 0 10,-4 0 0-10,-5 0 0 6,0 0 9-6,5 0-9 6,0 0 8-6,0 0-8 10,0 0 8-10,0-8-8 7,9 8 0-6,-4-4 8 4,4 4-8-5,0-5 0 11,0 5 9-11,1 5-9 5,-1-5 8-5,-5 0-8 6,-4-5 8-6,5 5-8 9,-5 0 8-9,4 0-8 6,1 0 10-6,4 0-10 9,0 0 10-9,-4 0-10 7,-1-8 10-6,1 4-10 7,4 4 10-8,-4 0-10 6,4 0 10-6,0 0-10 10,-9 0 10-10,4 0-10 5,6 0 10-5,-10-4-10 9,-1 4 8-9,6 0-8 5,0 0 0-3,-1 0 0 5,1-8 0-7,-1 8 8 8,5-5-8-7,1 1 0 5,-1 4 0-6,5 0 0 8,-5 0 8-8,5 0-8 6,-5 0 0-6,0-4 0 9,0-4 0-9,10 4 0 6,-1 0 9-3,1 4-9 4,0-13 8-7,-1 9-8 5,1 4 10-5,-6 0-10 8,6 0 12-8,-1-8-12 7,-4 0 13-7,0 8-4 7,5-9-1-7,-5 5 0 8,4-4 0-6,-4 4-8 3,0 0 12-4,0-1-4 6,0 1-8-6,4 4 0 6,-9-8 0-7,5 4 0 9,-5 4 0-9,-4-4 8 6,-1 4-8-6,1 0 0 10,0 0 0-9,-1-9 0 2,5 9 8-3,-4 0-8 9,-1 0 0-9,1 0 8 6,0 0-8-6,4 0 8 9,0 0-8-9,-5 0 0 7,1-4 0-7,0 4 8 8,-6 4-8-8,1 5 0 8,0-9 0-8,-4 0 0 7,-1 0 0-7,5 0 0 10,0 0 0-10,-1 0 0 5,1 0 0-5,0 4 0 6,-9 0 0-6,4 4 0 9,5-8 0-9,-5 0 0 6,-4-8 11-6,4 8-11 9,-4 8 0-9,-1-8 0 7,-4 4 0-6,-5-4 0 6,5 0 0-7,-4 0 0 7,-1 5 0-7,0-5 0 9,-4 0 0-9,-1 4 0 6,1-4 0-6,-5 0 0 11,0 0 0-10,-5 0 0 3,5 0 0-3,-4 0 0 5,-10 0-9-6,9 4 9 7,0 0 0-7,-9-4-9 8,0 0 9-8,0 0-13 7,0 0 5-7,0 0 8 8,0 0-20-8,0 0 4 8,0 0 1-8,0 0 0 7,0 0 15-7,-9 4 0 10,-10 9 0-10,5-13-9 5,-4 4-3-5,-6 8 0 7,1-12 0-7,-5 4 0 13,0 0 3-12,-4 5 0 28,-6-9 0-29,-3 8 0 0,-6-4-9 0,-4 4-2 0,9-4 0 0,-9 9 0 36,-5-9-4-36,5 8-2 0,-5-3 0 0,0-1 0 0,5 4 1 0,-5-3 0 0,0-1 0 0,5 4 0 0,-10-7 9 0,5 3 3 0,0-4 0 0,-4 8 0 37,4-12 13-36,0 5-9-1,5 3 9 0,0 0-8 0,0-8 8 0,-1 0 0 0,6 4-9 0,-1 0 9 0,-4-4 0 0,0 0 0 27,-5 0 0-26,5 9 0-1,-5-9 0 0,5 0 0 0,0 4 0 0,-1-4 0 0,6 12 0 0,-5-12 0 19,-1 4 0-18,6 0 0-1,-5 1 0 0,4-1 0 0,0 0 0 0,-4 0 0 16,5 0 0-16,-1 4 0 0,-4-8-9 0,4 0 9 14,-4 0 0-14,5 0 0 0,-1 0 0 0,-4 5 0 9,4-1 0-9,1 4-8 6,-5-8 8-5,4 0 0 10,-9 4 0-11,5-4 0 3,-5 4 0-2,0-4 0 7,5 9 0-8,-5-9 0 6,0 0 0-5,0 4 0 7,1-4 0-8,3 4 0 7,1-4 0-7,0 0 0 7,0 0 0-6,0 4 0 7,-5-4 8-8,4 0-8 7,-3 0 10-7,-1 0-1 9,-9 0 0-8,4 0 0 6,1 0 0-7,-1 0 0 8,-4-4 0-8,9 4 0 6,0 0-9-5,0-4 8 5,0 0-8-5,-4 4 8 5,-1-9-8-5,5 5 0 11,1 0 0-10,-1 4 0-2,-5-12-12 0,5 7 3 16,5 5 0-15,0-8 0-1,4 4 9 0,-4 0 0 17,5 0 0-16,-10 0 0-1,5-1 0 1,-5 1 0-1,4 4 10 0,-3-4-10 17,-1 4 9-17,0-8-9 0,-5 8 8 0,10-4-8 18,-5 0 0-17,0 4 8-1,5-9-8 0,-5 1 0 19,-4 8 0-19,-1-12 0 0,-4 3 0 0,0 1 0 0,0 0 9 0,0-5-9 20,-5 9 10-19,5-4-10-1,-1 0 13 0,6 8-3 0,-5-9-1 0,4 5 0 22,-9-4 2-21,5 8 0-1,5 0 0 0,-5 0 0 0,-1 4 1 0,1-4 0 20,0 0 0-19,4 4 0-1,1 0 1 0,-1 5 1 0,-4-9 0 0,0 0 0 15,-5 4-2-15,0-4 0 0,-4 4 0 0,-1-4 0 18,1 0-12-18,0 0 8 0,-1 0-8 0,1 0 0 10,-10-4 8-10,5 0-8 8,-1 4 0-8,-3 0 0 8,4-9 0-7,-1 9 0 0,1-4 0-1,5 4 0 7,-1 0 0-6,5 0 0 17,-4 0 0-18,9 0 0 0,-5 0 0 0,5 13 8 30,4-13-8-29,1 8 0-1,-1 4-11 0,5 1-5 0,-4-13 0 0,4 8-1 44,5 5-108-43,-5 3-22-1,-9 1-4 0</inkml:trace>
    </iact:actionData>
  </iact:action>
  <iact:action type="add" startTime="113621">
    <iact:property name="dataType"/>
    <iact:actionData xml:id="d1">
      <inkml:trace xmlns:inkml="http://www.w3.org/2003/InkML" xml:id="stk1" contextRef="#ctx0" brushRef="#br0">4883 11396 345 0,'19'-8'31'1,"-19"8"-31"3,0 0 0-4,-9-8 0 9,-1 0 149-9,6-1 24 7,4 9 5-7,-5-12 1 8,-13 8-94-8,8 0-18 6,10-5-4-6,-4 1-1 9,-10 8-18-9,4-8-3 6,10 8-1-6,0-8 0 10,-4-1-40-10,-1 1-12 5,-4-4-1-5,4 3 0 21,10 9-15-21,-5-12-2 0,-14 8-1 0,4-9 0 2,10 13 19-2,5-4 12 7,-14-8-13-7,-1 3 5 8,6 1 17-8,-6 0 4 7,1-4 1-7,0 7 0 8,-5-3 3-8,5 0 1 8,9 0 0-8,-5 3 0 9,-9-3 15-9,9 8 3 6,5 0 1-6,0 0 0 7,-9-8-12-7,4 4-2 8,5 4-1-8,0 0 0 8,0 0-7-8,0 0-2 6,0 0 0-6,14-4 0 8,5 4 3-8,-5 0 1 7,-14 0 0-7,14 0 0 9,14 0 8-9,-5 0 2 6,-9 0 0-5,0 0 0 8,0 0 4-9,5 0 1 6,-1 0 0-6,1 0 0 8,-5 0-4-8,9 0 0 6,5 0 0-5,-5 0 0 25,-9 0-12-25,10 4-4-1,3 0 0 0,1-4 0 0,-9 8-2 0,4-8-1 3,10 0 0-3,-1 4 0 27,-4-4-9-26,0 4 12-1,0-4-12 0,5 0 12 0,9 0-12 0,-5 0 8 4,-4 0-8-3,-1 0 8 14,15 0-8-15,-5 0 0 0,-10 0 0 0,5 0 8 5,1 0-8-5,-1 0 0 6,0 0 0-5,-4 0 0 7,-1 0 0-8,1 0 0 7,4 0 0-7,-4 0 0 9,4 0 0-9,-4 0 0 6,4 0 0-6,0 0 0 10,5 0 0-10,0 0 0 4,0 0 0-4,0 0 0 11,0 5 0-11,-5-5 0 5,9 8 0-5,-4-8 0 9,0 4 0-9,0 0 0 6,0 4 0-6,-5-8 0 9,0 5 0-9,5-5 0 6,-4 0 0-6,-1 0 0 8,0 0 14-6,10 0-2 5,-1 0-1-7,1 0 0 6,-1-5-11-6,5 5 8 7,-4 0-8-7,4-8 8 8,-4 0-8-7,4 8 0 4,-4 0 0-5,-1-8 8 10,-4 8-8-10,5-5 0 6,-6 1 0-6,6 4 0 9,0-4 0-9,4 4 8 6,0 0-8-6,0 0 8 9,-9 0-8-9,5 0 12 6,-1 0-12-5,1 0 12 7,-1 0-12-8,1 0 0 6,-1 4 0-6,1-4 0 10,-1 0 0-10,1 0 0 4,4 0 0-3,0 0 0 7,5 0 0-7,-4-4 0 4,3 4 0-5,-3 0 0 9,3-8 0-9,1 8 0 7,-4-4 0-7,-1 4 0 8,0 0 0-8,0 0 0 9,0 0 0-9,-4-4 0 6,-1 4 19-5,6 0-2 5,-1 4 0-6,-5-4 0 8,1 0-7-8,0-4-2 6,-1 4 0-5,5 0 0 6,1 0-8-6,-6 0 10 5,1 0-10-6,4-9 10 9,-5 5-10-9,6 4 0 6,-1-4 0-6,0-4 8 9,5-1-8-9,0 9 0 6,0-12 0-6,-1 8 0 10,6 0 0-10,-5-5 0 5,-5 5 0-5,0 0 0 9,0 4 0-8,-4-8 0 5,-5 8 0-6,4-4 8 7,-4 0 4-7,5 4 0 7,-5 0 0-7,0 0 0 8,0 0 0-7,0 0 0 5,4-9 0-5,1 9 0 6,-1 0-12-4,1-4 0 2,-5 4 9-4,4 0-9 5,-4 0 0-5,0 0 0 8,5-4 0-9,-6 4 0 6,6 0 0-6,4-4 0 6,0 4 0-2,1-4 0 1,-1 4 0-5,0-4 8 7,0 4-8-7,5-4 0 7,0 4 0-7,-5-5 8 7,5 5-8-7,-5 0 0 9,0-8 0-9,5 4 0 6,0 0 0-6,0 4 0 10,0-8 0-10,4 3 11 5,-4 5-3-5,5 0 0 9,-5 0-8-9,4 5 0 6,-4 3 0-6,5-8 0 9,-6 4 0-9,1 0 0 6,9 4 0-6,1-8 0 9,3 0 0-9,6 5 0 6,-1-1 0-6,1 0 0 9,-5 4 0-9,0-8 0 7,-1 4 0-6,6-4 0 6,-5 4 0-7,4 5 0 9,1-9 0-7,-1 0 0 2,1 0 0-4,-5 4 15 6,-1 0-4-6,1 4-1 9,-5-8 1-9,-4 0 0 6,4 0 0-6,-4 0 0 9,-1 0-11-9,5 0 12 6,0 0-12-6,5 0 12 9,-5 0-12-9,5 0 12 6,-9 0-12-5,4 0 12 8,0-8-12-9,5 8 0 6,-5-4 0-6,5 0 0 11,4 4 0-11,-4 0 0 4,-5-9 0-4,1 9 0 8,-1 9 12-8,0-9-4 7,-5 0 0-7,1 0 0 9,-5 0 8-9,4 0 2 6,1 0 0-6,-5 4 0 9,-5-4 9-9,5 4 1 7,0 4 1-6,4-8 0 8,-9 4-29-9,1 0 0 7,-1 5 0-7,0-9 0 5,0 0 0-5,5 0 0 7,0 0 0-3,5 0 0 1,-1 4 0-4,5-4 11 5,-4-4-2-6,4 4 0 7,0 0-9-7,-4 4-11 8,-6-4 3-8,1 4 0 8,0-4 8-8,5 0 14 7,-1 0-3-7,1 0-1 9,4 0-10-8,-5 0 0 4,6 4 0-5,-1 4 8 12,0-8 2-12,0 0 0 4,0 0 0-4,0 0 0 7,1 0-10-7,-1-8 0 7,5 4 0-7,4 4 0 8,1 0 0-8,-1-4 0 6,1 4 0-6,-1 0 0 8,-4 0 0-8,0-4 0 9,0 4 0-8,4 0 0 4,-4 0 0-4,9-9 0 6,-9 9 0-6,4 0 0 6,-8 0 0-7,3 0 0 6,-3 0 0-2,-1 0 0 0,0 9 0-4,0-9 0 7,0 0 0-7,5 0 0 9,0 0 0-9,0 4 0 6,-14 0 0-6,4-4 0 8,5 4 0-5,-4-4 0 1,-5 8 0-4,0-8 0 10,-1 5 0-10,6-1 0 5,4-4 0-5,0 8 0 9,-9-8 0-9,5 4 0 7,8-4 0-7,-8 13 8 11,-5-13 0-10,0 4-8 10,-5 0 12-10,0 4-4-1,5-4-8 0,-5 5 0 13,-4-1 9-12,13-4-9-1,-4 8 29 0,0-12 2 12,-5 5 0-11,5 7 0 13,5-8-31-13,-6 0-12-1,1 0 1 0,-4 0 0 13,-6 5 11-12,5-5 0-1,5 4 0 0,0-8 0 11,-5 4 8-10,5-4 3-1,0 13 1 0,0-13 0 13,0 0-20-13,-5 4-4 0,-5 0-1 0,1 4 0 13,-5-8 13-12,0 4 0-1,0 1 0 1,0-1 0 10,-1 0 0-10,1 0 0 13,5 4 0-14,-5 1 0 0,-5-9 0 0,0 4 0 14,5 0-10-13,0 4 10-1,-5-4-23 0,1 0 0 10,-1 5 0-9,-5-9 0 14,-4 4-78-15,0 0-16 0,-4 0-3 0,-1 4-1008 12</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055A89-DF2E-3C4C-8BE5-2DE7AB4CDCB5}" type="datetimeFigureOut">
              <a:rPr lang="en-US" smtClean="0"/>
              <a:t>1/19/22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113EE-407B-F944-93C3-3496A14483D8}" type="slidenum">
              <a:rPr lang="en-US" smtClean="0"/>
              <a:t>‹#›</a:t>
            </a:fld>
            <a:endParaRPr lang="en-US"/>
          </a:p>
        </p:txBody>
      </p:sp>
    </p:spTree>
    <p:extLst>
      <p:ext uri="{BB962C8B-B14F-4D97-AF65-F5344CB8AC3E}">
        <p14:creationId xmlns:p14="http://schemas.microsoft.com/office/powerpoint/2010/main" val="285514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466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Cohort is very commonly</a:t>
            </a:r>
            <a:r>
              <a:rPr lang="en-US" baseline="0" dirty="0"/>
              <a:t> going to be the “work horse” study design in many </a:t>
            </a:r>
            <a:r>
              <a:rPr lang="en-US" baseline="0" dirty="0" err="1"/>
              <a:t>epid</a:t>
            </a:r>
            <a:r>
              <a:rPr lang="en-US" baseline="0" dirty="0"/>
              <a:t> studies. </a:t>
            </a:r>
          </a:p>
          <a:p>
            <a:r>
              <a:rPr lang="en-US" baseline="0" dirty="0"/>
              <a:t>More likely to read papers from a cohort</a:t>
            </a:r>
          </a:p>
          <a:p>
            <a:r>
              <a:rPr lang="en-US" baseline="0" dirty="0"/>
              <a:t>Stats from </a:t>
            </a:r>
            <a:r>
              <a:rPr lang="en-US" baseline="0" dirty="0" err="1"/>
              <a:t>jan</a:t>
            </a:r>
            <a:r>
              <a:rPr lang="en-US" baseline="0" dirty="0"/>
              <a:t> 2022</a:t>
            </a:r>
          </a:p>
        </p:txBody>
      </p:sp>
    </p:spTree>
    <p:extLst>
      <p:ext uri="{BB962C8B-B14F-4D97-AF65-F5344CB8AC3E}">
        <p14:creationId xmlns:p14="http://schemas.microsoft.com/office/powerpoint/2010/main" val="317910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C1D460-8747-497C-9990-5729D59C35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7698" name="Rectangle 2"/>
          <p:cNvSpPr>
            <a:spLocks noGrp="1" noRot="1" noChangeAspect="1" noChangeArrowheads="1" noTextEdit="1"/>
          </p:cNvSpPr>
          <p:nvPr>
            <p:ph type="sldImg"/>
          </p:nvPr>
        </p:nvSpPr>
        <p:spPr>
          <a:xfrm>
            <a:off x="1001713" y="663575"/>
            <a:ext cx="4427537" cy="3321050"/>
          </a:xfrm>
          <a:ln/>
        </p:spPr>
      </p:sp>
      <p:sp>
        <p:nvSpPr>
          <p:cNvPr id="157699" name="Rectangle 3"/>
          <p:cNvSpPr>
            <a:spLocks noGrp="1" noChangeArrowheads="1"/>
          </p:cNvSpPr>
          <p:nvPr>
            <p:ph type="body" idx="1"/>
          </p:nvPr>
        </p:nvSpPr>
        <p:spPr>
          <a:noFill/>
          <a:ln/>
        </p:spPr>
        <p:txBody>
          <a:bodyPr/>
          <a:lstStyle/>
          <a:p>
            <a:r>
              <a:rPr lang="en-US" dirty="0"/>
              <a:t>EPI 203 notes </a:t>
            </a:r>
            <a:r>
              <a:rPr lang="en-US" dirty="0" err="1"/>
              <a:t>fr</a:t>
            </a:r>
            <a:r>
              <a:rPr lang="en-US" dirty="0"/>
              <a:t> J Martin:</a:t>
            </a:r>
          </a:p>
          <a:p>
            <a:r>
              <a:rPr lang="en-US" dirty="0"/>
              <a:t>A randomized controlled</a:t>
            </a:r>
            <a:r>
              <a:rPr lang="en-US" baseline="0" dirty="0"/>
              <a:t> </a:t>
            </a:r>
            <a:r>
              <a:rPr lang="en-US" dirty="0"/>
              <a:t>trial (RCT) is the gold standard design for comparing</a:t>
            </a:r>
            <a:r>
              <a:rPr lang="en-US" baseline="0" dirty="0"/>
              <a:t> the effectiveness of different interventions to influence an outcome.  We pointed out earlier that the RCT design can be thought of as a type of cohort study where the exposure is assigned to participants, rather than just measured as it occurs in nature.  We also can turn this around.  That is, a useful insight in the understanding of observational studies is that one should strive to have them emulate an RCT.  Observational studies that aim to establish </a:t>
            </a:r>
            <a:r>
              <a:rPr lang="en-US" sz="1100" dirty="0">
                <a:latin typeface="Times New Roman" pitchFamily="18" charset="0"/>
              </a:rPr>
              <a:t>causality should be evaluated with respect to how well they emulate an experimental “target” trial (i.e., an RCT).</a:t>
            </a:r>
            <a:endParaRPr lang="en-US" dirty="0"/>
          </a:p>
          <a:p>
            <a:endParaRPr lang="en-US" dirty="0"/>
          </a:p>
        </p:txBody>
      </p:sp>
    </p:spTree>
    <p:extLst>
      <p:ext uri="{BB962C8B-B14F-4D97-AF65-F5344CB8AC3E}">
        <p14:creationId xmlns:p14="http://schemas.microsoft.com/office/powerpoint/2010/main" val="268952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Hernan &amp; Robins What If, section 3.6: “In this Section and throughout the book, the term causal effect refers to a</a:t>
            </a:r>
          </a:p>
          <a:p>
            <a:r>
              <a:rPr lang="en-US" dirty="0"/>
              <a:t>contrast between average counterfactual outcomes under different treatment</a:t>
            </a:r>
          </a:p>
          <a:p>
            <a:r>
              <a:rPr lang="en-US" dirty="0"/>
              <a:t>values. Therefore, for each causal effect, we can imagine a (hypothetical) randomized</a:t>
            </a:r>
          </a:p>
          <a:p>
            <a:r>
              <a:rPr lang="en-US" dirty="0"/>
              <a:t>experiment to quantify it. We refer The target trial–or its logical to that hypothetical experiment</a:t>
            </a:r>
          </a:p>
          <a:p>
            <a:r>
              <a:rPr lang="en-US" dirty="0"/>
              <a:t>equivalents–is central to the</a:t>
            </a:r>
          </a:p>
          <a:p>
            <a:r>
              <a:rPr lang="en-US" dirty="0"/>
              <a:t>causal inference framework. When conducting the target trial</a:t>
            </a:r>
          </a:p>
          <a:p>
            <a:r>
              <a:rPr lang="en-US" dirty="0"/>
              <a:t>is not feasible, ethical, or timely, we resort to causal analyses of observational</a:t>
            </a:r>
          </a:p>
          <a:p>
            <a:r>
              <a:rPr lang="en-US" dirty="0"/>
              <a:t>data. That is, causal inference from observational data can be viewed as an</a:t>
            </a:r>
          </a:p>
          <a:p>
            <a:r>
              <a:rPr lang="en-US" dirty="0"/>
              <a:t>attempt to emulate the target trial. If the emulation is successful, there is no</a:t>
            </a:r>
          </a:p>
          <a:p>
            <a:r>
              <a:rPr lang="en-US" dirty="0"/>
              <a:t>difference between the observational estimates and the numerical results that</a:t>
            </a:r>
          </a:p>
          <a:p>
            <a:r>
              <a:rPr lang="en-US" dirty="0"/>
              <a:t>the target trial would have yielded (had it been conducted).”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33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93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81100" y="674688"/>
            <a:ext cx="4497388" cy="33734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Rectangle 3"/>
          <p:cNvSpPr>
            <a:spLocks noGrp="1" noChangeArrowheads="1"/>
          </p:cNvSpPr>
          <p:nvPr>
            <p:ph type="body" idx="1"/>
          </p:nvPr>
        </p:nvSpPr>
        <p:spPr bwMode="auto">
          <a:xfrm>
            <a:off x="913805" y="4272643"/>
            <a:ext cx="5030391" cy="404737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lvl="1"/>
            <a:endParaRPr lang="en-US" altLang="en-US" dirty="0"/>
          </a:p>
          <a:p>
            <a:pPr eaLnBrk="1" hangingPunct="1"/>
            <a:endParaRPr lang="en-US" altLang="en-US" dirty="0">
              <a:latin typeface="Arial" charset="0"/>
              <a:cs typeface="Arial" charset="0"/>
            </a:endParaRPr>
          </a:p>
        </p:txBody>
      </p:sp>
    </p:spTree>
    <p:extLst>
      <p:ext uri="{BB962C8B-B14F-4D97-AF65-F5344CB8AC3E}">
        <p14:creationId xmlns:p14="http://schemas.microsoft.com/office/powerpoint/2010/main" val="49742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 min 33 (2018)</a:t>
            </a:r>
          </a:p>
        </p:txBody>
      </p:sp>
    </p:spTree>
    <p:extLst>
      <p:ext uri="{BB962C8B-B14F-4D97-AF65-F5344CB8AC3E}">
        <p14:creationId xmlns:p14="http://schemas.microsoft.com/office/powerpoint/2010/main" val="2468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CA78F1-F62B-4667-A64F-3DD09B87E7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530" name="Rectangle 2"/>
          <p:cNvSpPr>
            <a:spLocks noGrp="1" noRot="1" noChangeAspect="1" noChangeArrowheads="1" noTextEdit="1"/>
          </p:cNvSpPr>
          <p:nvPr>
            <p:ph type="sldImg"/>
          </p:nvPr>
        </p:nvSpPr>
        <p:spPr>
          <a:xfrm>
            <a:off x="1001713" y="663575"/>
            <a:ext cx="4427537" cy="3321050"/>
          </a:xfrm>
          <a:ln/>
        </p:spPr>
      </p:sp>
      <p:sp>
        <p:nvSpPr>
          <p:cNvPr id="22531" name="Rectangle 3"/>
          <p:cNvSpPr>
            <a:spLocks noGrp="1" noChangeArrowheads="1"/>
          </p:cNvSpPr>
          <p:nvPr>
            <p:ph type="body" idx="1"/>
          </p:nvPr>
        </p:nvSpPr>
        <p:spPr>
          <a:xfrm>
            <a:off x="642938" y="4206119"/>
            <a:ext cx="5143500" cy="4057952"/>
          </a:xfrm>
          <a:noFill/>
          <a:ln/>
        </p:spPr>
        <p:txBody>
          <a:bodyPr/>
          <a:lstStyle/>
          <a:p>
            <a:r>
              <a:rPr lang="en-US" sz="900" dirty="0"/>
              <a:t>Terminology NOTE</a:t>
            </a:r>
          </a:p>
          <a:p>
            <a:endParaRPr lang="en-US" sz="900" dirty="0"/>
          </a:p>
          <a:p>
            <a:r>
              <a:rPr lang="en-US" sz="900" dirty="0"/>
              <a:t>RCT = Randomized Controlled Trial</a:t>
            </a:r>
          </a:p>
          <a:p>
            <a:endParaRPr lang="en-US" sz="900" dirty="0"/>
          </a:p>
          <a:p>
            <a:r>
              <a:rPr lang="en-US" sz="900" dirty="0"/>
              <a:t>Sometimes this same acronym may appear also for “Randomized Clinical Trial”; read the context/background to know what authors mean.</a:t>
            </a:r>
          </a:p>
          <a:p>
            <a:endParaRPr lang="en-US" sz="900" dirty="0"/>
          </a:p>
          <a:p>
            <a:r>
              <a:rPr lang="en-US" sz="900" dirty="0"/>
              <a:t>NIH Definition of clinical trial: “</a:t>
            </a:r>
            <a:r>
              <a:rPr lang="en-US" sz="1200" b="0" i="0" kern="1200" dirty="0">
                <a:solidFill>
                  <a:schemeClr val="tx1"/>
                </a:solidFill>
                <a:effectLst/>
                <a:latin typeface="+mn-lt"/>
                <a:ea typeface="+mn-ea"/>
                <a:cs typeface="+mn-cs"/>
              </a:rPr>
              <a:t>A research study in which one or more human subjects are prospectively assigned to one or more interventions (which may include placebo or other control) to evaluate the effects of those interventions on health-related biomedical or behavioral outcomes.” https://</a:t>
            </a:r>
            <a:r>
              <a:rPr lang="en-US" sz="1200" b="0" i="0" kern="1200" dirty="0" err="1">
                <a:solidFill>
                  <a:schemeClr val="tx1"/>
                </a:solidFill>
                <a:effectLst/>
                <a:latin typeface="+mn-lt"/>
                <a:ea typeface="+mn-ea"/>
                <a:cs typeface="+mn-cs"/>
              </a:rPr>
              <a:t>grants.nih.gov</a:t>
            </a:r>
            <a:r>
              <a:rPr lang="en-US" sz="1200" b="0" i="0" kern="1200" dirty="0">
                <a:solidFill>
                  <a:schemeClr val="tx1"/>
                </a:solidFill>
                <a:effectLst/>
                <a:latin typeface="+mn-lt"/>
                <a:ea typeface="+mn-ea"/>
                <a:cs typeface="+mn-cs"/>
              </a:rPr>
              <a:t>/policy/clinical-trials/</a:t>
            </a:r>
            <a:r>
              <a:rPr lang="en-US" sz="1200" b="0" i="0" kern="1200" dirty="0" err="1">
                <a:solidFill>
                  <a:schemeClr val="tx1"/>
                </a:solidFill>
                <a:effectLst/>
                <a:latin typeface="+mn-lt"/>
                <a:ea typeface="+mn-ea"/>
                <a:cs typeface="+mn-cs"/>
              </a:rPr>
              <a:t>definition.htm</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900" dirty="0"/>
          </a:p>
          <a:p>
            <a:r>
              <a:rPr lang="en-US" sz="900" dirty="0"/>
              <a:t>Note:  Not all ”clinical” trials use randomization for intervention assignment, so a “randomized controlled trial” or “randomized clinical trial” is a subset of all “clinical trials”.  </a:t>
            </a:r>
          </a:p>
          <a:p>
            <a:endParaRPr lang="en-US" sz="900" dirty="0"/>
          </a:p>
          <a:p>
            <a:r>
              <a:rPr lang="en-US" sz="900" dirty="0"/>
              <a:t>For the purposes of this lecture, we will be focused on Randomized Controlled Trials</a:t>
            </a:r>
          </a:p>
          <a:p>
            <a:endParaRPr lang="en-US" sz="900" dirty="0"/>
          </a:p>
        </p:txBody>
      </p:sp>
    </p:spTree>
    <p:extLst>
      <p:ext uri="{BB962C8B-B14F-4D97-AF65-F5344CB8AC3E}">
        <p14:creationId xmlns:p14="http://schemas.microsoft.com/office/powerpoint/2010/main" val="2069133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endParaRPr lang="en-US" dirty="0"/>
          </a:p>
          <a:p>
            <a:pPr marL="108116" indent="-108116" defTabSz="864931" eaLnBrk="0" fontAlgn="base" hangingPunct="0">
              <a:spcBef>
                <a:spcPts val="757"/>
              </a:spcBef>
              <a:spcAft>
                <a:spcPct val="0"/>
              </a:spcAft>
              <a:defRPr/>
            </a:pPr>
            <a:r>
              <a:rPr lang="en-US" dirty="0"/>
              <a:t>Many folks at UCSF use the mnemonic</a:t>
            </a:r>
            <a:r>
              <a:rPr lang="en-US" baseline="0" dirty="0"/>
              <a:t> “PICO” which stands for Population, Intervention (or Exposure if </a:t>
            </a:r>
            <a:r>
              <a:rPr lang="en-US" baseline="0" dirty="0" err="1"/>
              <a:t>Obs</a:t>
            </a:r>
            <a:r>
              <a:rPr lang="en-US" baseline="0" dirty="0"/>
              <a:t> study), Control (or Comparison group), and Outcome</a:t>
            </a:r>
          </a:p>
          <a:p>
            <a:pPr marL="108116" indent="-108116" defTabSz="864931" eaLnBrk="0" fontAlgn="base" hangingPunct="0">
              <a:spcBef>
                <a:spcPts val="757"/>
              </a:spcBef>
              <a:spcAft>
                <a:spcPct val="0"/>
              </a:spcAft>
              <a:defRPr/>
            </a:pPr>
            <a:r>
              <a:rPr lang="en-US" baseline="0" dirty="0"/>
              <a:t>For any study you are planning, conducting, or if you are reading an article, very good to identify PICO clearly for yourself.</a:t>
            </a:r>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452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endParaRPr lang="en-US" dirty="0"/>
          </a:p>
          <a:p>
            <a:pPr marL="108116" indent="-108116" defTabSz="864931" eaLnBrk="0" fontAlgn="base" hangingPunct="0">
              <a:spcBef>
                <a:spcPts val="757"/>
              </a:spcBef>
              <a:spcAft>
                <a:spcPct val="0"/>
              </a:spcAft>
              <a:defRPr/>
            </a:pPr>
            <a:endParaRPr lang="en-US" dirty="0"/>
          </a:p>
          <a:p>
            <a:pPr marL="108116" indent="-108116" defTabSz="864931" eaLnBrk="0" fontAlgn="base" hangingPunct="0">
              <a:spcBef>
                <a:spcPts val="757"/>
              </a:spcBef>
              <a:spcAft>
                <a:spcPct val="0"/>
              </a:spcAft>
              <a:defRPr/>
            </a:pPr>
            <a:endParaRPr lang="en-US" baseline="0" dirty="0"/>
          </a:p>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8998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08116" indent="-108116" defTabSz="864931" eaLnBrk="0" fontAlgn="base" hangingPunct="0">
              <a:spcBef>
                <a:spcPts val="757"/>
              </a:spcBef>
              <a:spcAft>
                <a:spcPct val="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38A88D-5451-DB45-A14C-3218B5721A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59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14E9A-3DE8-034F-B838-4E5D36AA91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731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9" y="297068"/>
            <a:ext cx="8828063" cy="6560932"/>
          </a:xfrm>
          <a:prstGeom prst="rect">
            <a:avLst/>
          </a:prstGeom>
        </p:spPr>
      </p:pic>
      <p:sp>
        <p:nvSpPr>
          <p:cNvPr id="2" name="Rectangle 1"/>
          <p:cNvSpPr/>
          <p:nvPr userDrawn="1"/>
        </p:nvSpPr>
        <p:spPr bwMode="auto">
          <a:xfrm>
            <a:off x="502922" y="5"/>
            <a:ext cx="5666935" cy="5739619"/>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9" y="297068"/>
            <a:ext cx="1273127" cy="827818"/>
          </a:xfrm>
          <a:prstGeom prst="rect">
            <a:avLst/>
          </a:prstGeom>
        </p:spPr>
      </p:pic>
      <p:sp>
        <p:nvSpPr>
          <p:cNvPr id="10" name="Date Placeholder 4"/>
          <p:cNvSpPr>
            <a:spLocks noGrp="1"/>
          </p:cNvSpPr>
          <p:nvPr>
            <p:ph type="dt" sz="half" idx="2"/>
          </p:nvPr>
        </p:nvSpPr>
        <p:spPr>
          <a:xfrm>
            <a:off x="785883" y="5159273"/>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2" name="Text Placeholder 2"/>
          <p:cNvSpPr>
            <a:spLocks noGrp="1"/>
          </p:cNvSpPr>
          <p:nvPr>
            <p:ph type="body" sz="quarter" idx="10" hasCustomPrompt="1"/>
          </p:nvPr>
        </p:nvSpPr>
        <p:spPr>
          <a:xfrm>
            <a:off x="784279" y="4473723"/>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8"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1" y="3368005"/>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015569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1" y="469932"/>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695885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60"/>
            <a:ext cx="8169964"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7" y="1894330"/>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8" y="1894330"/>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9132676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9"/>
            <a:ext cx="8169964"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61"/>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82995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06">
              <a:lnSpc>
                <a:spcPct val="100000"/>
              </a:lnSpc>
              <a:spcBef>
                <a:spcPts val="0"/>
              </a:spcBef>
              <a:spcAft>
                <a:spcPts val="800"/>
              </a:spcAft>
              <a:buClr>
                <a:schemeClr val="bg2"/>
              </a:buClr>
              <a:buNone/>
              <a:tabLst/>
              <a:defRPr sz="1800" baseline="0">
                <a:latin typeface="+mn-lt"/>
              </a:defRPr>
            </a:lvl1pPr>
            <a:lvl2pPr marL="457178" indent="-231765">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41" indent="-231765">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56" indent="-231765">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3" y="927660"/>
            <a:ext cx="8169964"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5142755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1" y="469932"/>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3121213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60"/>
            <a:ext cx="8169964"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7" y="1894330"/>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8" y="1894330"/>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952856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4" y="1908319"/>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5" y="4929110"/>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7" y="7"/>
            <a:ext cx="1073426" cy="1577005"/>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377"/>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35117334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4" y="1908319"/>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7"/>
            <a:ext cx="1073426" cy="1577005"/>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377"/>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10"/>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58913948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4" y="1908319"/>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7"/>
            <a:ext cx="1073426" cy="1577005"/>
          </a:xfrm>
          <a:prstGeom prst="rect">
            <a:avLst/>
          </a:prstGeom>
          <a:solidFill>
            <a:schemeClr val="accent3"/>
          </a:solidFill>
          <a:ln w="19050" algn="ctr">
            <a:noFill/>
            <a:miter lim="800000"/>
            <a:headEnd/>
            <a:tailEnd/>
          </a:ln>
        </p:spPr>
        <p:txBody>
          <a:bodyPr wrap="none" rtlCol="0" anchor="ctr"/>
          <a:lstStyle/>
          <a:p>
            <a:pPr algn="ctr" defTabSz="914377">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377"/>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10"/>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47121900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5" y="2363630"/>
            <a:ext cx="7051729" cy="1881809"/>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7"/>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5393383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9" y="297068"/>
            <a:ext cx="8828062" cy="6560932"/>
          </a:xfrm>
          <a:prstGeom prst="rect">
            <a:avLst/>
          </a:prstGeom>
        </p:spPr>
      </p:pic>
      <p:sp>
        <p:nvSpPr>
          <p:cNvPr id="2" name="Rectangle 1"/>
          <p:cNvSpPr/>
          <p:nvPr userDrawn="1"/>
        </p:nvSpPr>
        <p:spPr bwMode="auto">
          <a:xfrm>
            <a:off x="502922" y="5"/>
            <a:ext cx="5666935" cy="5739619"/>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3" y="5159273"/>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784279" y="4473723"/>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8"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1" y="3368005"/>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9" y="297068"/>
            <a:ext cx="1273127" cy="827818"/>
          </a:xfrm>
          <a:prstGeom prst="rect">
            <a:avLst/>
          </a:prstGeom>
        </p:spPr>
      </p:pic>
    </p:spTree>
    <p:extLst>
      <p:ext uri="{BB962C8B-B14F-4D97-AF65-F5344CB8AC3E}">
        <p14:creationId xmlns:p14="http://schemas.microsoft.com/office/powerpoint/2010/main" val="14406398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5" y="2363630"/>
            <a:ext cx="7051729" cy="1881809"/>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7"/>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417469819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052049"/>
              </a:solidFill>
              <a:latin typeface="Garamond" charset="0"/>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5" y="2363630"/>
            <a:ext cx="7051729" cy="1881809"/>
          </a:xfrm>
          <a:prstGeom prst="rect">
            <a:avLst/>
          </a:prstGeom>
          <a:solidFill>
            <a:schemeClr val="accent3"/>
          </a:solidFill>
          <a:ln w="19050" algn="ctr">
            <a:noFill/>
            <a:miter lim="800000"/>
            <a:headEnd/>
            <a:tailEnd/>
          </a:ln>
        </p:spPr>
        <p:txBody>
          <a:bodyPr wrap="none" rtlCol="0" anchor="ctr"/>
          <a:lstStyle/>
          <a:p>
            <a:pPr algn="ctr" defTabSz="914377">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7"/>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53951092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6"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5854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3209225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1" y="2415135"/>
            <a:ext cx="6664304" cy="4442869"/>
          </a:xfrm>
          <a:prstGeom prst="rect">
            <a:avLst/>
          </a:prstGeom>
        </p:spPr>
      </p:pic>
    </p:spTree>
    <p:extLst>
      <p:ext uri="{BB962C8B-B14F-4D97-AF65-F5344CB8AC3E}">
        <p14:creationId xmlns:p14="http://schemas.microsoft.com/office/powerpoint/2010/main" val="32370978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8"/>
            <a:ext cx="6776720" cy="4590207"/>
          </a:xfrm>
          <a:prstGeom prst="rect">
            <a:avLst/>
          </a:prstGeom>
        </p:spPr>
      </p:pic>
    </p:spTree>
    <p:extLst>
      <p:ext uri="{BB962C8B-B14F-4D97-AF65-F5344CB8AC3E}">
        <p14:creationId xmlns:p14="http://schemas.microsoft.com/office/powerpoint/2010/main" val="7477544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2"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8"/>
            <a:ext cx="6776720" cy="4590207"/>
          </a:xfrm>
          <a:prstGeom prst="rect">
            <a:avLst/>
          </a:prstGeom>
        </p:spPr>
      </p:pic>
    </p:spTree>
    <p:extLst>
      <p:ext uri="{BB962C8B-B14F-4D97-AF65-F5344CB8AC3E}">
        <p14:creationId xmlns:p14="http://schemas.microsoft.com/office/powerpoint/2010/main" val="2810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5"/>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9"/>
            </a:lvl1pPr>
            <a:lvl2pPr marL="406395" indent="0">
              <a:buNone/>
              <a:defRPr sz="1600"/>
            </a:lvl2pPr>
            <a:lvl3pPr marL="812790" indent="0">
              <a:buNone/>
              <a:defRPr sz="1423"/>
            </a:lvl3pPr>
            <a:lvl4pPr marL="1219184" indent="0">
              <a:buNone/>
              <a:defRPr sz="1244"/>
            </a:lvl4pPr>
            <a:lvl5pPr marL="1625579" indent="0">
              <a:buNone/>
              <a:defRPr sz="1244"/>
            </a:lvl5pPr>
            <a:lvl6pPr marL="2031975" indent="0">
              <a:buNone/>
              <a:defRPr sz="1244"/>
            </a:lvl6pPr>
            <a:lvl7pPr marL="2438370" indent="0">
              <a:buNone/>
              <a:defRPr sz="1244"/>
            </a:lvl7pPr>
            <a:lvl8pPr marL="2844765" indent="0">
              <a:buNone/>
              <a:defRPr sz="1244"/>
            </a:lvl8pPr>
            <a:lvl9pPr marL="3251160" indent="0">
              <a:buNone/>
              <a:defRPr sz="1244"/>
            </a:lvl9pPr>
          </a:lstStyle>
          <a:p>
            <a:pPr lvl="0"/>
            <a:r>
              <a:rPr lang="en-US"/>
              <a:t>Click to edit Master text styles</a:t>
            </a:r>
          </a:p>
        </p:txBody>
      </p:sp>
    </p:spTree>
    <p:extLst>
      <p:ext uri="{BB962C8B-B14F-4D97-AF65-F5344CB8AC3E}">
        <p14:creationId xmlns:p14="http://schemas.microsoft.com/office/powerpoint/2010/main" val="608794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9" y="297068"/>
            <a:ext cx="8828063" cy="6560932"/>
          </a:xfrm>
          <a:prstGeom prst="rect">
            <a:avLst/>
          </a:prstGeom>
        </p:spPr>
      </p:pic>
      <p:sp>
        <p:nvSpPr>
          <p:cNvPr id="2" name="Rectangle 1"/>
          <p:cNvSpPr/>
          <p:nvPr userDrawn="1"/>
        </p:nvSpPr>
        <p:spPr bwMode="auto">
          <a:xfrm>
            <a:off x="502922" y="5"/>
            <a:ext cx="5666935" cy="5739619"/>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9" y="297068"/>
            <a:ext cx="1273127" cy="827818"/>
          </a:xfrm>
          <a:prstGeom prst="rect">
            <a:avLst/>
          </a:prstGeom>
        </p:spPr>
      </p:pic>
      <p:sp>
        <p:nvSpPr>
          <p:cNvPr id="10" name="Date Placeholder 4"/>
          <p:cNvSpPr>
            <a:spLocks noGrp="1"/>
          </p:cNvSpPr>
          <p:nvPr>
            <p:ph type="dt" sz="half" idx="2"/>
          </p:nvPr>
        </p:nvSpPr>
        <p:spPr>
          <a:xfrm>
            <a:off x="785883" y="5159273"/>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2" name="Text Placeholder 2"/>
          <p:cNvSpPr>
            <a:spLocks noGrp="1"/>
          </p:cNvSpPr>
          <p:nvPr>
            <p:ph type="body" sz="quarter" idx="10" hasCustomPrompt="1"/>
          </p:nvPr>
        </p:nvSpPr>
        <p:spPr>
          <a:xfrm>
            <a:off x="784279" y="4473723"/>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8"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1" y="3368005"/>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55164864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9" y="297068"/>
            <a:ext cx="8828062" cy="6560932"/>
          </a:xfrm>
          <a:prstGeom prst="rect">
            <a:avLst/>
          </a:prstGeom>
        </p:spPr>
      </p:pic>
      <p:sp>
        <p:nvSpPr>
          <p:cNvPr id="2" name="Rectangle 1"/>
          <p:cNvSpPr/>
          <p:nvPr userDrawn="1"/>
        </p:nvSpPr>
        <p:spPr bwMode="auto">
          <a:xfrm>
            <a:off x="502922" y="5"/>
            <a:ext cx="5666935" cy="5739619"/>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3" y="5159273"/>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784279" y="4473723"/>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8"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91" y="3368005"/>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9" y="297068"/>
            <a:ext cx="1273127" cy="827818"/>
          </a:xfrm>
          <a:prstGeom prst="rect">
            <a:avLst/>
          </a:prstGeom>
        </p:spPr>
      </p:pic>
    </p:spTree>
    <p:extLst>
      <p:ext uri="{BB962C8B-B14F-4D97-AF65-F5344CB8AC3E}">
        <p14:creationId xmlns:p14="http://schemas.microsoft.com/office/powerpoint/2010/main" val="34169763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9" y="282638"/>
            <a:ext cx="8834029" cy="6575362"/>
          </a:xfrm>
          <a:prstGeom prst="rect">
            <a:avLst/>
          </a:prstGeom>
        </p:spPr>
      </p:pic>
      <p:sp>
        <p:nvSpPr>
          <p:cNvPr id="2" name="Rectangle 1"/>
          <p:cNvSpPr/>
          <p:nvPr userDrawn="1"/>
        </p:nvSpPr>
        <p:spPr bwMode="auto">
          <a:xfrm>
            <a:off x="502922" y="5"/>
            <a:ext cx="5666935" cy="5739619"/>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3" y="5159273"/>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0" name="Text Placeholder 2"/>
          <p:cNvSpPr>
            <a:spLocks noGrp="1"/>
          </p:cNvSpPr>
          <p:nvPr>
            <p:ph type="body" sz="quarter" idx="10" hasCustomPrompt="1"/>
          </p:nvPr>
        </p:nvSpPr>
        <p:spPr>
          <a:xfrm>
            <a:off x="784279" y="4473723"/>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8"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1" y="3368005"/>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9" y="297068"/>
            <a:ext cx="1273127" cy="827818"/>
          </a:xfrm>
          <a:prstGeom prst="rect">
            <a:avLst/>
          </a:prstGeom>
        </p:spPr>
      </p:pic>
    </p:spTree>
    <p:extLst>
      <p:ext uri="{BB962C8B-B14F-4D97-AF65-F5344CB8AC3E}">
        <p14:creationId xmlns:p14="http://schemas.microsoft.com/office/powerpoint/2010/main" val="23398804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9" y="282638"/>
            <a:ext cx="8834029" cy="6575362"/>
          </a:xfrm>
          <a:prstGeom prst="rect">
            <a:avLst/>
          </a:prstGeom>
        </p:spPr>
      </p:pic>
      <p:sp>
        <p:nvSpPr>
          <p:cNvPr id="2" name="Rectangle 1"/>
          <p:cNvSpPr/>
          <p:nvPr userDrawn="1"/>
        </p:nvSpPr>
        <p:spPr bwMode="auto">
          <a:xfrm>
            <a:off x="502922" y="5"/>
            <a:ext cx="5666935" cy="5739619"/>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3" y="5159273"/>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10" name="Text Placeholder 2"/>
          <p:cNvSpPr>
            <a:spLocks noGrp="1"/>
          </p:cNvSpPr>
          <p:nvPr>
            <p:ph type="body" sz="quarter" idx="10" hasCustomPrompt="1"/>
          </p:nvPr>
        </p:nvSpPr>
        <p:spPr>
          <a:xfrm>
            <a:off x="784279" y="4473723"/>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8"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91" y="3368005"/>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9" y="297068"/>
            <a:ext cx="1273127" cy="827818"/>
          </a:xfrm>
          <a:prstGeom prst="rect">
            <a:avLst/>
          </a:prstGeom>
        </p:spPr>
      </p:pic>
    </p:spTree>
    <p:extLst>
      <p:ext uri="{BB962C8B-B14F-4D97-AF65-F5344CB8AC3E}">
        <p14:creationId xmlns:p14="http://schemas.microsoft.com/office/powerpoint/2010/main" val="37248050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5" y="297068"/>
            <a:ext cx="8828067" cy="6560934"/>
          </a:xfrm>
          <a:prstGeom prst="rect">
            <a:avLst/>
          </a:prstGeom>
        </p:spPr>
      </p:pic>
      <p:sp>
        <p:nvSpPr>
          <p:cNvPr id="2" name="Rectangle 1"/>
          <p:cNvSpPr/>
          <p:nvPr userDrawn="1"/>
        </p:nvSpPr>
        <p:spPr bwMode="auto">
          <a:xfrm>
            <a:off x="502922" y="5"/>
            <a:ext cx="5666935" cy="5739619"/>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3" y="5159273"/>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784279" y="4473723"/>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8"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91" y="3368005"/>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299" y="297068"/>
            <a:ext cx="1273127" cy="827818"/>
          </a:xfrm>
          <a:prstGeom prst="rect">
            <a:avLst/>
          </a:prstGeom>
        </p:spPr>
      </p:pic>
    </p:spTree>
    <p:extLst>
      <p:ext uri="{BB962C8B-B14F-4D97-AF65-F5344CB8AC3E}">
        <p14:creationId xmlns:p14="http://schemas.microsoft.com/office/powerpoint/2010/main" val="18221090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7" y="5764696"/>
            <a:ext cx="8984974" cy="1093304"/>
          </a:xfrm>
          <a:prstGeom prst="rect">
            <a:avLst/>
          </a:prstGeom>
          <a:solidFill>
            <a:schemeClr val="bg1"/>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30"/>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solidFill>
                <a:srgbClr val="FFFFFF"/>
              </a:solidFill>
            </a:endParaRPr>
          </a:p>
        </p:txBody>
      </p:sp>
      <p:sp>
        <p:nvSpPr>
          <p:cNvPr id="17" name="Text Placeholder 3"/>
          <p:cNvSpPr>
            <a:spLocks noGrp="1"/>
          </p:cNvSpPr>
          <p:nvPr>
            <p:ph type="body" sz="quarter" idx="15" hasCustomPrompt="1"/>
          </p:nvPr>
        </p:nvSpPr>
        <p:spPr>
          <a:xfrm>
            <a:off x="302817" y="4246885"/>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8" y="546968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5721847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3" y="927659"/>
            <a:ext cx="8169964"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61"/>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478544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06">
              <a:lnSpc>
                <a:spcPct val="100000"/>
              </a:lnSpc>
              <a:spcBef>
                <a:spcPts val="0"/>
              </a:spcBef>
              <a:spcAft>
                <a:spcPts val="800"/>
              </a:spcAft>
              <a:buClr>
                <a:schemeClr val="bg2"/>
              </a:buClr>
              <a:buNone/>
              <a:tabLst/>
              <a:defRPr sz="1800" baseline="0">
                <a:latin typeface="+mn-lt"/>
              </a:defRPr>
            </a:lvl1pPr>
            <a:lvl2pPr marL="457178" indent="-231765">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41" indent="-231765">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56" indent="-231765">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9"/>
            <a:ext cx="8169964"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2893898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3" y="927659"/>
            <a:ext cx="8169964"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4280505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626596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1" y="469932"/>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01759434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60"/>
            <a:ext cx="8169964"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7" y="1894330"/>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8" y="1894330"/>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231707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9"/>
            <a:ext cx="8169964"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61"/>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16411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5" y="297068"/>
            <a:ext cx="8828067" cy="6560934"/>
          </a:xfrm>
          <a:prstGeom prst="rect">
            <a:avLst/>
          </a:prstGeom>
        </p:spPr>
      </p:pic>
      <p:sp>
        <p:nvSpPr>
          <p:cNvPr id="2" name="Rectangle 1"/>
          <p:cNvSpPr/>
          <p:nvPr userDrawn="1"/>
        </p:nvSpPr>
        <p:spPr bwMode="auto">
          <a:xfrm>
            <a:off x="502922" y="5"/>
            <a:ext cx="5666935" cy="5739619"/>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3" y="5159273"/>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endParaRPr lang="en-US" dirty="0">
              <a:solidFill>
                <a:srgbClr val="FFFFFF"/>
              </a:solidFill>
            </a:endParaRPr>
          </a:p>
        </p:txBody>
      </p:sp>
      <p:sp>
        <p:nvSpPr>
          <p:cNvPr id="9" name="Text Placeholder 2"/>
          <p:cNvSpPr>
            <a:spLocks noGrp="1"/>
          </p:cNvSpPr>
          <p:nvPr>
            <p:ph type="body" sz="quarter" idx="10" hasCustomPrompt="1"/>
          </p:nvPr>
        </p:nvSpPr>
        <p:spPr>
          <a:xfrm>
            <a:off x="784279" y="4473723"/>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8"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91" y="3368005"/>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9" y="297068"/>
            <a:ext cx="1273127" cy="827818"/>
          </a:xfrm>
          <a:prstGeom prst="rect">
            <a:avLst/>
          </a:prstGeom>
        </p:spPr>
      </p:pic>
    </p:spTree>
    <p:extLst>
      <p:ext uri="{BB962C8B-B14F-4D97-AF65-F5344CB8AC3E}">
        <p14:creationId xmlns:p14="http://schemas.microsoft.com/office/powerpoint/2010/main" val="13326638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06">
              <a:lnSpc>
                <a:spcPct val="100000"/>
              </a:lnSpc>
              <a:spcBef>
                <a:spcPts val="0"/>
              </a:spcBef>
              <a:spcAft>
                <a:spcPts val="800"/>
              </a:spcAft>
              <a:buClr>
                <a:schemeClr val="bg2"/>
              </a:buClr>
              <a:buNone/>
              <a:tabLst/>
              <a:defRPr sz="1800" baseline="0">
                <a:latin typeface="+mn-lt"/>
              </a:defRPr>
            </a:lvl1pPr>
            <a:lvl2pPr marL="457178" indent="-231765">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41" indent="-231765">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56" indent="-231765">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3" y="927660"/>
            <a:ext cx="8169964"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8310131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1" y="469932"/>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27925121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60"/>
            <a:ext cx="8169964" cy="44652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7" y="1894330"/>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8" y="1894330"/>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5694951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4" y="1908319"/>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5" y="4929110"/>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7" y="7"/>
            <a:ext cx="1073426" cy="1577005"/>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377"/>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28029146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4" y="1908319"/>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7"/>
            <a:ext cx="1073426" cy="1577005"/>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377"/>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10"/>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326859639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4" y="1908319"/>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76" indent="0">
              <a:buNone/>
              <a:defRPr>
                <a:latin typeface="+mn-lt"/>
              </a:defRPr>
            </a:lvl2pPr>
            <a:lvl3pPr marL="515911" indent="0">
              <a:buNone/>
              <a:defRPr>
                <a:latin typeface="+mn-lt"/>
              </a:defRPr>
            </a:lvl3pPr>
            <a:lvl4pPr marL="800060" indent="0">
              <a:buNone/>
              <a:defRPr>
                <a:latin typeface="+mn-lt"/>
              </a:defRPr>
            </a:lvl4pPr>
            <a:lvl5pPr marL="1085796"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7"/>
            <a:ext cx="1073426" cy="1577005"/>
          </a:xfrm>
          <a:prstGeom prst="rect">
            <a:avLst/>
          </a:prstGeom>
          <a:solidFill>
            <a:schemeClr val="accent3"/>
          </a:solidFill>
          <a:ln w="19050" algn="ctr">
            <a:noFill/>
            <a:miter lim="800000"/>
            <a:headEnd/>
            <a:tailEnd/>
          </a:ln>
        </p:spPr>
        <p:txBody>
          <a:bodyPr wrap="none" rtlCol="0" anchor="ctr"/>
          <a:lstStyle/>
          <a:p>
            <a:pPr algn="ctr" defTabSz="914377">
              <a:lnSpc>
                <a:spcPct val="90000"/>
              </a:lnSpc>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defTabSz="914377"/>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5" y="4929110"/>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38332054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5" y="2363630"/>
            <a:ext cx="7051729" cy="1881809"/>
          </a:xfrm>
          <a:prstGeom prst="rect">
            <a:avLst/>
          </a:prstGeom>
          <a:solidFill>
            <a:schemeClr val="accent1"/>
          </a:solidFill>
          <a:ln w="19050" algn="ctr">
            <a:noFill/>
            <a:miter lim="800000"/>
            <a:headEnd/>
            <a:tailEnd/>
          </a:ln>
        </p:spPr>
        <p:txBody>
          <a:bodyPr wrap="none" rtlCol="0" anchor="ctr"/>
          <a:lstStyle/>
          <a:p>
            <a:pPr algn="ctr" defTabSz="914377">
              <a:lnSpc>
                <a:spcPct val="90000"/>
              </a:lnSpc>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7"/>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4221858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5" y="2363630"/>
            <a:ext cx="7051729" cy="1881809"/>
          </a:xfrm>
          <a:prstGeom prst="rect">
            <a:avLst/>
          </a:prstGeom>
          <a:solidFill>
            <a:schemeClr val="accent2"/>
          </a:solidFill>
          <a:ln w="19050" algn="ctr">
            <a:noFill/>
            <a:miter lim="800000"/>
            <a:headEnd/>
            <a:tailEnd/>
          </a:ln>
        </p:spPr>
        <p:txBody>
          <a:bodyPr wrap="none" rtlCol="0" anchor="ctr"/>
          <a:lstStyle/>
          <a:p>
            <a:pPr algn="ctr" defTabSz="914377">
              <a:lnSpc>
                <a:spcPct val="90000"/>
              </a:lnSpc>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7"/>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65440821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5" y="2363630"/>
            <a:ext cx="7051729" cy="1881809"/>
          </a:xfrm>
          <a:prstGeom prst="rect">
            <a:avLst/>
          </a:prstGeom>
          <a:solidFill>
            <a:schemeClr val="accent3"/>
          </a:solidFill>
          <a:ln w="19050" algn="ctr">
            <a:noFill/>
            <a:miter lim="800000"/>
            <a:headEnd/>
            <a:tailEnd/>
          </a:ln>
        </p:spPr>
        <p:txBody>
          <a:bodyPr wrap="none" rtlCol="0" anchor="ctr"/>
          <a:lstStyle/>
          <a:p>
            <a:pPr algn="ctr" defTabSz="914377">
              <a:lnSpc>
                <a:spcPct val="90000"/>
              </a:lnSpc>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7"/>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01546560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6"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7378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7" y="5764696"/>
            <a:ext cx="8984974" cy="1093304"/>
          </a:xfrm>
          <a:prstGeom prst="rect">
            <a:avLst/>
          </a:prstGeom>
          <a:solidFill>
            <a:schemeClr val="bg1"/>
          </a:solidFill>
          <a:ln w="19050" algn="ctr">
            <a:noFill/>
            <a:miter lim="800000"/>
            <a:headEnd/>
            <a:tailEnd/>
          </a:ln>
        </p:spPr>
        <p:txBody>
          <a:bodyPr wrap="none" rtlCol="0" anchor="ctr"/>
          <a:lstStyle/>
          <a:p>
            <a:pPr algn="ctr" defTabSz="914377">
              <a:lnSpc>
                <a:spcPct val="90000"/>
              </a:lnSpc>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30"/>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endParaRPr lang="en-US" dirty="0">
              <a:solidFill>
                <a:srgbClr val="FFFFFF"/>
              </a:solidFill>
            </a:endParaRPr>
          </a:p>
        </p:txBody>
      </p:sp>
      <p:sp>
        <p:nvSpPr>
          <p:cNvPr id="17" name="Text Placeholder 3"/>
          <p:cNvSpPr>
            <a:spLocks noGrp="1"/>
          </p:cNvSpPr>
          <p:nvPr>
            <p:ph type="body" sz="quarter" idx="15" hasCustomPrompt="1"/>
          </p:nvPr>
        </p:nvSpPr>
        <p:spPr>
          <a:xfrm>
            <a:off x="302817" y="4246885"/>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8" y="5469681"/>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6591278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28215712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l="8419"/>
          <a:stretch/>
        </p:blipFill>
        <p:spPr>
          <a:xfrm>
            <a:off x="1" y="2415135"/>
            <a:ext cx="6664304" cy="4442869"/>
          </a:xfrm>
          <a:prstGeom prst="rect">
            <a:avLst/>
          </a:prstGeom>
        </p:spPr>
      </p:pic>
    </p:spTree>
    <p:extLst>
      <p:ext uri="{BB962C8B-B14F-4D97-AF65-F5344CB8AC3E}">
        <p14:creationId xmlns:p14="http://schemas.microsoft.com/office/powerpoint/2010/main" val="21910010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3101828" cy="2267794"/>
          </a:xfrm>
          <a:prstGeom prst="rect">
            <a:avLst/>
          </a:prstGeom>
        </p:spPr>
      </p:pic>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8"/>
            <a:ext cx="6776720" cy="4590207"/>
          </a:xfrm>
          <a:prstGeom prst="rect">
            <a:avLst/>
          </a:prstGeom>
        </p:spPr>
      </p:pic>
    </p:spTree>
    <p:extLst>
      <p:ext uri="{BB962C8B-B14F-4D97-AF65-F5344CB8AC3E}">
        <p14:creationId xmlns:p14="http://schemas.microsoft.com/office/powerpoint/2010/main" val="15843000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 y="0"/>
            <a:ext cx="3106167" cy="2267794"/>
          </a:xfrm>
          <a:prstGeom prst="rect">
            <a:avLst/>
          </a:prstGeom>
        </p:spPr>
      </p:pic>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367280" y="2267798"/>
            <a:ext cx="6776720" cy="4590207"/>
          </a:xfrm>
          <a:prstGeom prst="rect">
            <a:avLst/>
          </a:prstGeom>
        </p:spPr>
      </p:pic>
    </p:spTree>
    <p:extLst>
      <p:ext uri="{BB962C8B-B14F-4D97-AF65-F5344CB8AC3E}">
        <p14:creationId xmlns:p14="http://schemas.microsoft.com/office/powerpoint/2010/main" val="35636915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3"/>
          <p:cNvSpPr>
            <a:spLocks noGrp="1" noChangeArrowheads="1"/>
          </p:cNvSpPr>
          <p:nvPr>
            <p:ph type="sldNum" sz="quarter" idx="10"/>
          </p:nvPr>
        </p:nvSpPr>
        <p:spPr>
          <a:xfrm>
            <a:off x="369890" y="6353175"/>
            <a:ext cx="504825" cy="304800"/>
          </a:xfrm>
        </p:spPr>
        <p:txBody>
          <a:bodyPr/>
          <a:lstStyle>
            <a:lvl1pPr>
              <a:defRPr>
                <a:solidFill>
                  <a:schemeClr val="tx2"/>
                </a:solidFill>
              </a:defRPr>
            </a:lvl1pPr>
          </a:lstStyle>
          <a:p>
            <a:pPr>
              <a:defRPr/>
            </a:pPr>
            <a:fld id="{FAA74B69-70FD-A649-B131-F3438782CAA4}" type="slidenum">
              <a:rPr lang="en-US" altLang="en-US">
                <a:solidFill>
                  <a:srgbClr val="052049"/>
                </a:solidFill>
              </a:rPr>
              <a:pPr>
                <a:defRPr/>
              </a:pPr>
              <a:t>‹#›</a:t>
            </a:fld>
            <a:endParaRPr lang="en-US" altLang="en-US">
              <a:solidFill>
                <a:srgbClr val="052049"/>
              </a:solidFill>
            </a:endParaRPr>
          </a:p>
        </p:txBody>
      </p:sp>
    </p:spTree>
    <p:extLst>
      <p:ext uri="{BB962C8B-B14F-4D97-AF65-F5344CB8AC3E}">
        <p14:creationId xmlns:p14="http://schemas.microsoft.com/office/powerpoint/2010/main" val="4115559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a:solidFill>
                <a:srgbClr val="052049"/>
              </a:solidFill>
              <a:latin typeface="Garamond" charset="0"/>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52049"/>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52049"/>
                </a:solidFill>
              </a:rPr>
              <a:pPr>
                <a:defRPr/>
              </a:pPr>
              <a:t>‹#›</a:t>
            </a:fld>
            <a:endParaRPr lang="en-US">
              <a:solidFill>
                <a:srgbClr val="052049"/>
              </a:solidFill>
            </a:endParaRPr>
          </a:p>
        </p:txBody>
      </p:sp>
    </p:spTree>
    <p:extLst>
      <p:ext uri="{BB962C8B-B14F-4D97-AF65-F5344CB8AC3E}">
        <p14:creationId xmlns:p14="http://schemas.microsoft.com/office/powerpoint/2010/main" val="27360973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50629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a:prstGeom prst="rect">
            <a:avLst/>
          </a:prstGeom>
        </p:spPr>
        <p:txBody>
          <a:bodyPr/>
          <a:lstStyle/>
          <a:p>
            <a:pPr lvl="0"/>
            <a:endParaRPr lang="en-US" noProof="0"/>
          </a:p>
        </p:txBody>
      </p:sp>
      <p:sp>
        <p:nvSpPr>
          <p:cNvPr id="4" name="Rectangle 36"/>
          <p:cNvSpPr>
            <a:spLocks noGrp="1" noChangeArrowheads="1"/>
          </p:cNvSpPr>
          <p:nvPr>
            <p:ph type="dt" sz="half" idx="10"/>
          </p:nvPr>
        </p:nvSpPr>
        <p:spPr>
          <a:xfrm>
            <a:off x="11430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a:solidFill>
                <a:srgbClr val="052049"/>
              </a:solidFill>
              <a:latin typeface="Garamond" charset="0"/>
            </a:endParaRPr>
          </a:p>
        </p:txBody>
      </p:sp>
      <p:sp>
        <p:nvSpPr>
          <p:cNvPr id="5" name="Rectangle 37"/>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a:solidFill>
                <a:srgbClr val="052049"/>
              </a:solidFill>
            </a:endParaRPr>
          </a:p>
        </p:txBody>
      </p:sp>
      <p:sp>
        <p:nvSpPr>
          <p:cNvPr id="6" name="Rectangle 38"/>
          <p:cNvSpPr>
            <a:spLocks noGrp="1" noChangeArrowheads="1"/>
          </p:cNvSpPr>
          <p:nvPr>
            <p:ph type="sldNum" sz="quarter" idx="12"/>
          </p:nvPr>
        </p:nvSpPr>
        <p:spPr>
          <a:ln/>
        </p:spPr>
        <p:txBody>
          <a:bodyPr/>
          <a:lstStyle>
            <a:lvl1pPr>
              <a:defRPr/>
            </a:lvl1pPr>
          </a:lstStyle>
          <a:p>
            <a:fld id="{413F8DDE-4CC1-4F7A-B17B-0976918310C3}" type="slidenum">
              <a:rPr lang="en-US" altLang="en-US">
                <a:solidFill>
                  <a:srgbClr val="052049"/>
                </a:solidFill>
              </a:rPr>
              <a:pPr/>
              <a:t>‹#›</a:t>
            </a:fld>
            <a:endParaRPr lang="en-US" altLang="en-US">
              <a:solidFill>
                <a:srgbClr val="052049"/>
              </a:solidFill>
            </a:endParaRPr>
          </a:p>
        </p:txBody>
      </p:sp>
    </p:spTree>
    <p:extLst>
      <p:ext uri="{BB962C8B-B14F-4D97-AF65-F5344CB8AC3E}">
        <p14:creationId xmlns:p14="http://schemas.microsoft.com/office/powerpoint/2010/main" val="380123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72" y="1946675"/>
            <a:ext cx="1718965" cy="4018359"/>
          </a:xfrm>
        </p:spPr>
        <p:txBody>
          <a:bodyPr/>
          <a:lstStyle>
            <a:lvl1pPr>
              <a:defRPr sz="1500"/>
            </a:lvl1pPr>
            <a:lvl2pPr>
              <a:defRPr sz="1275"/>
            </a:lvl2pPr>
            <a:lvl3pPr>
              <a:defRPr sz="1051"/>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19093" y="1946675"/>
            <a:ext cx="1718965" cy="4018359"/>
          </a:xfrm>
        </p:spPr>
        <p:txBody>
          <a:bodyPr/>
          <a:lstStyle>
            <a:lvl1pPr>
              <a:defRPr sz="1500"/>
            </a:lvl1pPr>
            <a:lvl2pPr>
              <a:defRPr sz="1275"/>
            </a:lvl2pPr>
            <a:lvl3pPr>
              <a:defRPr sz="1051"/>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54279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0D7-0113-094C-9D9B-6A4EAFFF0A35}"/>
              </a:ext>
            </a:extLst>
          </p:cNvPr>
          <p:cNvSpPr>
            <a:spLocks noGrp="1"/>
          </p:cNvSpPr>
          <p:nvPr>
            <p:ph type="title"/>
          </p:nvPr>
        </p:nvSpPr>
        <p:spPr>
          <a:xfrm>
            <a:off x="629228" y="365593"/>
            <a:ext cx="7885545"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5755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3" y="927659"/>
            <a:ext cx="8169964"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61"/>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29863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1" y="1881349"/>
            <a:ext cx="8179904" cy="3937000"/>
          </a:xfrm>
          <a:prstGeom prst="rect">
            <a:avLst/>
          </a:prstGeom>
        </p:spPr>
        <p:txBody>
          <a:bodyPr>
            <a:normAutofit/>
          </a:bodyPr>
          <a:lstStyle>
            <a:lvl1pPr marL="0" indent="0" defTabSz="274306">
              <a:lnSpc>
                <a:spcPct val="100000"/>
              </a:lnSpc>
              <a:spcBef>
                <a:spcPts val="0"/>
              </a:spcBef>
              <a:spcAft>
                <a:spcPts val="800"/>
              </a:spcAft>
              <a:buClr>
                <a:schemeClr val="bg2"/>
              </a:buClr>
              <a:buNone/>
              <a:tabLst/>
              <a:defRPr sz="1800" baseline="0">
                <a:latin typeface="+mn-lt"/>
              </a:defRPr>
            </a:lvl1pPr>
            <a:lvl2pPr marL="457178" indent="-231765">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41" indent="-231765">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56" indent="-231765">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927659"/>
            <a:ext cx="8169964"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5786457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6" y="425006"/>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3" y="927659"/>
            <a:ext cx="8169964" cy="477079"/>
          </a:xfrm>
          <a:prstGeom prst="rect">
            <a:avLst/>
          </a:prstGeom>
        </p:spPr>
        <p:txBody>
          <a:bodyPr>
            <a:noAutofit/>
          </a:bodyPr>
          <a:lstStyle>
            <a:lvl1pPr marL="0" indent="0">
              <a:lnSpc>
                <a:spcPct val="100000"/>
              </a:lnSpc>
              <a:buNone/>
              <a:defRPr sz="1800" i="0">
                <a:latin typeface="+mn-lt"/>
              </a:defRPr>
            </a:lvl1pPr>
            <a:lvl2pPr marL="230176" indent="0">
              <a:lnSpc>
                <a:spcPct val="100000"/>
              </a:lnSpc>
              <a:buNone/>
              <a:defRPr i="1">
                <a:latin typeface="+mn-lt"/>
              </a:defRPr>
            </a:lvl2pPr>
            <a:lvl3pPr marL="515911" indent="0">
              <a:lnSpc>
                <a:spcPct val="100000"/>
              </a:lnSpc>
              <a:buNone/>
              <a:defRPr i="1">
                <a:latin typeface="+mn-lt"/>
              </a:defRPr>
            </a:lvl3pPr>
            <a:lvl4pPr marL="800060" indent="0">
              <a:lnSpc>
                <a:spcPct val="100000"/>
              </a:lnSpc>
              <a:buNone/>
              <a:defRPr i="1">
                <a:latin typeface="+mn-lt"/>
              </a:defRPr>
            </a:lvl4pPr>
            <a:lvl5pPr marL="1085796"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3517143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pPr eaLnBrk="0" fontAlgn="base" hangingPunct="0">
              <a:spcBef>
                <a:spcPct val="0"/>
              </a:spcBef>
              <a:spcAft>
                <a:spcPct val="0"/>
              </a:spcAft>
            </a:pPr>
            <a:endParaRPr lang="en-US" dirty="0">
              <a:solidFill>
                <a:srgbClr val="FFFFFF"/>
              </a:solidFill>
              <a:latin typeface="Garamond" charset="0"/>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1125245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6" y="425006"/>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10" y="6453510"/>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365127"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 xmlns:a14="http://schemas.microsoft.com/office/drawing/2010/main">
                <a:noFill/>
              </a14:hiddenFill>
            </a:ext>
          </a:extLst>
        </p:spPr>
      </p:cxnSp>
      <p:sp>
        <p:nvSpPr>
          <p:cNvPr id="18" name="Text Placeholder 3"/>
          <p:cNvSpPr>
            <a:spLocks noGrp="1"/>
          </p:cNvSpPr>
          <p:nvPr>
            <p:ph type="body" idx="1"/>
          </p:nvPr>
        </p:nvSpPr>
        <p:spPr>
          <a:xfrm>
            <a:off x="459686" y="1868561"/>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endParaRPr lang="en-US" sz="1800">
              <a:solidFill>
                <a:srgbClr val="052049"/>
              </a:solidFill>
              <a:latin typeface="Arial"/>
            </a:endParaRPr>
          </a:p>
        </p:txBody>
      </p:sp>
    </p:spTree>
    <p:extLst>
      <p:ext uri="{BB962C8B-B14F-4D97-AF65-F5344CB8AC3E}">
        <p14:creationId xmlns:p14="http://schemas.microsoft.com/office/powerpoint/2010/main" val="1890953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ransition>
    <p:fade/>
  </p:transition>
  <p:hf hdr="0" ftr="0" dt="0"/>
  <p:txStyles>
    <p:titleStyle>
      <a:lvl1pPr algn="l" defTabSz="914356"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1" indent="-295261" algn="l" defTabSz="640048"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10" indent="-284149" algn="l" defTabSz="640048"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11" indent="-227001" algn="l" defTabSz="640048"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49" indent="-222240" algn="l" defTabSz="640048"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798" indent="-227001" algn="l" defTabSz="640048"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474"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6" y="425006"/>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solidFill>
                <a:srgbClr val="052049"/>
              </a:solidFill>
            </a:endParaRPr>
          </a:p>
        </p:txBody>
      </p:sp>
      <p:sp>
        <p:nvSpPr>
          <p:cNvPr id="12" name="Slide Number Placeholder 6"/>
          <p:cNvSpPr>
            <a:spLocks noGrp="1"/>
          </p:cNvSpPr>
          <p:nvPr>
            <p:ph type="sldNum" sz="quarter" idx="4"/>
          </p:nvPr>
        </p:nvSpPr>
        <p:spPr>
          <a:xfrm>
            <a:off x="272110" y="6453510"/>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cxnSp>
        <p:nvCxnSpPr>
          <p:cNvPr id="36" name="Straight Connector 35"/>
          <p:cNvCxnSpPr/>
          <p:nvPr/>
        </p:nvCxnSpPr>
        <p:spPr>
          <a:xfrm>
            <a:off x="365127" y="625008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 xmlns:a14="http://schemas.microsoft.com/office/drawing/2010/main">
                <a:noFill/>
              </a14:hiddenFill>
            </a:ext>
          </a:extLst>
        </p:spPr>
      </p:cxnSp>
      <p:sp>
        <p:nvSpPr>
          <p:cNvPr id="18" name="Text Placeholder 3"/>
          <p:cNvSpPr>
            <a:spLocks noGrp="1"/>
          </p:cNvSpPr>
          <p:nvPr>
            <p:ph type="body" idx="1"/>
          </p:nvPr>
        </p:nvSpPr>
        <p:spPr>
          <a:xfrm>
            <a:off x="459686" y="1868561"/>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77"/>
            <a:endParaRPr lang="en-US" sz="1800">
              <a:solidFill>
                <a:srgbClr val="052049"/>
              </a:solidFill>
              <a:latin typeface="Arial"/>
            </a:endParaRPr>
          </a:p>
        </p:txBody>
      </p:sp>
    </p:spTree>
    <p:extLst>
      <p:ext uri="{BB962C8B-B14F-4D97-AF65-F5344CB8AC3E}">
        <p14:creationId xmlns:p14="http://schemas.microsoft.com/office/powerpoint/2010/main" val="252686150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Lst>
  <p:transition>
    <p:fade/>
  </p:transition>
  <p:hf hdr="0" ftr="0" dt="0"/>
  <p:txStyles>
    <p:titleStyle>
      <a:lvl1pPr algn="l" defTabSz="914356"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1" indent="-295261" algn="l" defTabSz="640048"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10" indent="-284149" algn="l" defTabSz="640048"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11" indent="-227001" algn="l" defTabSz="640048"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49" indent="-222240" algn="l" defTabSz="640048"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798" indent="-227001" algn="l" defTabSz="640048"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474"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4.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21.png"/><Relationship Id="rId5" Type="http://schemas.microsoft.com/office/2011/relationships/inkAction" Target="../ink/inkAction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4.xml"/><Relationship Id="rId1" Type="http://schemas.openxmlformats.org/officeDocument/2006/relationships/tags" Target="../tags/tag5.xml"/><Relationship Id="rId5" Type="http://schemas.openxmlformats.org/officeDocument/2006/relationships/image" Target="../media/image22.png"/><Relationship Id="rId4" Type="http://schemas.microsoft.com/office/2011/relationships/inkAction" Target="../ink/inkAction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5.xml"/><Relationship Id="rId1" Type="http://schemas.openxmlformats.org/officeDocument/2006/relationships/tags" Target="../tags/tag1.xml"/><Relationship Id="rId5" Type="http://schemas.openxmlformats.org/officeDocument/2006/relationships/image" Target="../media/image15.png"/><Relationship Id="rId4" Type="http://schemas.microsoft.com/office/2011/relationships/inkAction" Target="../ink/inkAction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54.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00608" y="4000503"/>
            <a:ext cx="5205535" cy="1665513"/>
          </a:xfrm>
        </p:spPr>
        <p:txBody>
          <a:bodyPr/>
          <a:lstStyle/>
          <a:p>
            <a:r>
              <a:rPr lang="en-US" dirty="0"/>
              <a:t>June M. Chan, ScD</a:t>
            </a:r>
          </a:p>
          <a:p>
            <a:r>
              <a:rPr lang="en-US" dirty="0"/>
              <a:t>Professor &amp; Vice Chair, Epidemiology &amp; Biostatistics and Urology</a:t>
            </a:r>
          </a:p>
          <a:p>
            <a:r>
              <a:rPr lang="en-US" dirty="0"/>
              <a:t>Steven &amp; Christine </a:t>
            </a:r>
            <a:r>
              <a:rPr lang="en-US" dirty="0" err="1"/>
              <a:t>Burd</a:t>
            </a:r>
            <a:r>
              <a:rPr lang="en-US" dirty="0"/>
              <a:t>-Safeway Distinguished Professor, Urology</a:t>
            </a:r>
          </a:p>
          <a:p>
            <a:endParaRPr lang="en-US" dirty="0"/>
          </a:p>
        </p:txBody>
      </p:sp>
      <p:sp>
        <p:nvSpPr>
          <p:cNvPr id="3" name="Title 2"/>
          <p:cNvSpPr>
            <a:spLocks noGrp="1"/>
          </p:cNvSpPr>
          <p:nvPr>
            <p:ph type="title"/>
          </p:nvPr>
        </p:nvSpPr>
        <p:spPr>
          <a:xfrm>
            <a:off x="784278" y="1779816"/>
            <a:ext cx="5205707" cy="1244727"/>
          </a:xfrm>
        </p:spPr>
        <p:txBody>
          <a:bodyPr/>
          <a:lstStyle/>
          <a:p>
            <a:br>
              <a:rPr lang="en-US" dirty="0"/>
            </a:br>
            <a:r>
              <a:rPr lang="en-US" i="1" dirty="0"/>
              <a:t>Study Design – </a:t>
            </a:r>
            <a:r>
              <a:rPr lang="en-US" dirty="0"/>
              <a:t>RCT to Cohort – and</a:t>
            </a:r>
            <a:r>
              <a:rPr lang="en-US" i="1" dirty="0"/>
              <a:t> Target Trials</a:t>
            </a:r>
            <a:endParaRPr lang="en-US" dirty="0"/>
          </a:p>
        </p:txBody>
      </p:sp>
      <p:sp>
        <p:nvSpPr>
          <p:cNvPr id="9" name="Text Placeholder 8"/>
          <p:cNvSpPr>
            <a:spLocks noGrp="1"/>
          </p:cNvSpPr>
          <p:nvPr>
            <p:ph type="body" sz="quarter" idx="15"/>
          </p:nvPr>
        </p:nvSpPr>
        <p:spPr>
          <a:xfrm>
            <a:off x="787892" y="3139398"/>
            <a:ext cx="5201923" cy="677627"/>
          </a:xfrm>
        </p:spPr>
        <p:txBody>
          <a:bodyPr/>
          <a:lstStyle/>
          <a:p>
            <a:r>
              <a:rPr lang="en-US" sz="2000" dirty="0"/>
              <a:t>Epidemiology 207 - Epidemiology Methods II</a:t>
            </a:r>
          </a:p>
        </p:txBody>
      </p:sp>
      <p:sp>
        <p:nvSpPr>
          <p:cNvPr id="6" name="Rectangle 3">
            <a:extLst>
              <a:ext uri="{FF2B5EF4-FFF2-40B4-BE49-F238E27FC236}">
                <a16:creationId xmlns:a16="http://schemas.microsoft.com/office/drawing/2014/main" id="{604CC175-96FD-F04E-99CB-9E0722DCC49C}"/>
              </a:ext>
            </a:extLst>
          </p:cNvPr>
          <p:cNvSpPr>
            <a:spLocks noChangeArrowheads="1"/>
          </p:cNvSpPr>
          <p:nvPr/>
        </p:nvSpPr>
        <p:spPr bwMode="auto">
          <a:xfrm>
            <a:off x="730757" y="5782569"/>
            <a:ext cx="6005051"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49CCF"/>
                </a:solidFill>
                <a:latin typeface="source sans pro" panose="020B0503030403020204" pitchFamily="34" charset="0"/>
              </a:rPr>
              <a:t>  </a:t>
            </a:r>
            <a:r>
              <a:rPr lang="en-US" altLang="en-US" sz="2400" dirty="0">
                <a:solidFill>
                  <a:srgbClr val="049CCF"/>
                </a:solidFill>
                <a:latin typeface="source sans pro" panose="020B0503030403020204" pitchFamily="34" charset="0"/>
              </a:rPr>
              <a:t>                   </a:t>
            </a:r>
            <a:br>
              <a:rPr lang="en-US" altLang="en-US" sz="600" dirty="0">
                <a:solidFill>
                  <a:srgbClr val="052049"/>
                </a:solidFill>
              </a:rPr>
            </a:br>
            <a:r>
              <a:rPr lang="en-US" altLang="en-US" sz="1400" dirty="0">
                <a:solidFill>
                  <a:srgbClr val="464646"/>
                </a:solidFill>
                <a:latin typeface="source sans pro" panose="020B0503030403020204" pitchFamily="34" charset="0"/>
              </a:rPr>
              <a:t>This work is licensed under a </a:t>
            </a:r>
            <a:r>
              <a:rPr lang="en-US" altLang="en-US" sz="1400" dirty="0">
                <a:solidFill>
                  <a:srgbClr val="049CCF"/>
                </a:solidFill>
                <a:latin typeface="source sans pro" panose="020B0503030403020204" pitchFamily="34" charset="0"/>
                <a:hlinkClick r:id="rId3"/>
              </a:rPr>
              <a:t>Creative Commons Attribution-NonCommercial-NoDerivatives 4.0 International License</a:t>
            </a:r>
            <a:r>
              <a:rPr lang="en-US" altLang="en-US" sz="1400" dirty="0">
                <a:solidFill>
                  <a:srgbClr val="464646"/>
                </a:solidFill>
                <a:latin typeface="source sans pro" panose="020B0503030403020204" pitchFamily="34" charset="0"/>
              </a:rPr>
              <a:t>.</a:t>
            </a:r>
            <a:endParaRPr lang="en-US" altLang="en-US" dirty="0">
              <a:solidFill>
                <a:srgbClr val="052049"/>
              </a:solidFill>
            </a:endParaRPr>
          </a:p>
        </p:txBody>
      </p:sp>
      <p:pic>
        <p:nvPicPr>
          <p:cNvPr id="7" name="Picture 4" descr="Creative Commons License">
            <a:hlinkClick r:id="rId3"/>
            <a:extLst>
              <a:ext uri="{FF2B5EF4-FFF2-40B4-BE49-F238E27FC236}">
                <a16:creationId xmlns:a16="http://schemas.microsoft.com/office/drawing/2014/main" id="{430A9015-93E9-574F-968B-BD3D7D2A0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42" y="5782569"/>
            <a:ext cx="1071403"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65046"/>
      </p:ext>
    </p:extLst>
  </p:cSld>
  <p:clrMapOvr>
    <a:masterClrMapping/>
  </p:clrMapOvr>
  <p:transition advTm="11742">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457189"/>
            <a:fld id="{7BCC8D0D-EAEC-449D-9161-023DFF90F2E2}" type="slidenum">
              <a:rPr lang="en-US">
                <a:solidFill>
                  <a:srgbClr val="052049"/>
                </a:solidFill>
              </a:rPr>
              <a:pPr defTabSz="457189"/>
              <a:t>10</a:t>
            </a:fld>
            <a:endParaRPr lang="en-US" dirty="0">
              <a:solidFill>
                <a:srgbClr val="052049"/>
              </a:solidFill>
            </a:endParaRPr>
          </a:p>
        </p:txBody>
      </p:sp>
      <p:sp>
        <p:nvSpPr>
          <p:cNvPr id="4" name="Title 3"/>
          <p:cNvSpPr>
            <a:spLocks noGrp="1"/>
          </p:cNvSpPr>
          <p:nvPr>
            <p:ph type="title"/>
          </p:nvPr>
        </p:nvSpPr>
        <p:spPr/>
        <p:txBody>
          <a:bodyPr/>
          <a:lstStyle/>
          <a:p>
            <a:r>
              <a:rPr lang="en-US" dirty="0"/>
              <a:t>RCT &amp; Cohort to Target Trial</a:t>
            </a:r>
          </a:p>
        </p:txBody>
      </p:sp>
    </p:spTree>
    <p:extLst>
      <p:ext uri="{BB962C8B-B14F-4D97-AF65-F5344CB8AC3E}">
        <p14:creationId xmlns:p14="http://schemas.microsoft.com/office/powerpoint/2010/main" val="2305263387"/>
      </p:ext>
    </p:extLst>
  </p:cSld>
  <p:clrMapOvr>
    <a:masterClrMapping/>
  </p:clrMapOvr>
  <p:transition advTm="14693">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“hits” in </a:t>
            </a:r>
            <a:r>
              <a:rPr lang="en-US" dirty="0" err="1"/>
              <a:t>Pubmed</a:t>
            </a:r>
            <a:r>
              <a:rPr lang="en-US" dirty="0"/>
              <a:t> by study design keyword</a:t>
            </a:r>
          </a:p>
        </p:txBody>
      </p:sp>
      <p:sp>
        <p:nvSpPr>
          <p:cNvPr id="3" name="Content Placeholder 2"/>
          <p:cNvSpPr>
            <a:spLocks noGrp="1"/>
          </p:cNvSpPr>
          <p:nvPr>
            <p:ph idx="1"/>
          </p:nvPr>
        </p:nvSpPr>
        <p:spPr/>
        <p:txBody>
          <a:bodyPr/>
          <a:lstStyle/>
          <a:p>
            <a:r>
              <a:rPr lang="en-US" sz="2800" dirty="0"/>
              <a:t>“clinical trial” 1,293,507</a:t>
            </a:r>
          </a:p>
          <a:p>
            <a:pPr lvl="1"/>
            <a:r>
              <a:rPr lang="en-US" sz="2800" dirty="0"/>
              <a:t>“RCT” </a:t>
            </a:r>
            <a:r>
              <a:rPr lang="en-US" sz="2400" dirty="0"/>
              <a:t>739,154</a:t>
            </a:r>
          </a:p>
          <a:p>
            <a:pPr lvl="1"/>
            <a:endParaRPr lang="en-US" sz="2800" dirty="0"/>
          </a:p>
          <a:p>
            <a:r>
              <a:rPr lang="en-US" sz="2800" dirty="0"/>
              <a:t>“cohort” </a:t>
            </a:r>
            <a:r>
              <a:rPr lang="en-US" sz="2400" dirty="0"/>
              <a:t>2,596,357</a:t>
            </a:r>
          </a:p>
          <a:p>
            <a:endParaRPr lang="en-US" sz="2800" dirty="0"/>
          </a:p>
          <a:p>
            <a:r>
              <a:rPr lang="en-US" sz="2800" dirty="0"/>
              <a:t>“case-control” </a:t>
            </a:r>
            <a:r>
              <a:rPr lang="en-US" sz="2400" dirty="0"/>
              <a:t> 1,546,735</a:t>
            </a:r>
          </a:p>
          <a:p>
            <a:endParaRPr lang="en-US" sz="2400" dirty="0"/>
          </a:p>
          <a:p>
            <a:pPr marL="0" indent="0">
              <a:buNone/>
            </a:pPr>
            <a:endParaRPr lang="en-US" sz="2800" dirty="0"/>
          </a:p>
        </p:txBody>
      </p:sp>
      <p:sp>
        <p:nvSpPr>
          <p:cNvPr id="4" name="Slide Number Placeholder 3"/>
          <p:cNvSpPr>
            <a:spLocks noGrp="1"/>
          </p:cNvSpPr>
          <p:nvPr>
            <p:ph type="sldNum" sz="quarter" idx="10"/>
          </p:nvPr>
        </p:nvSpPr>
        <p:spPr/>
        <p:txBody>
          <a:bodyPr/>
          <a:lstStyle/>
          <a:p>
            <a:pPr defTabSz="457189">
              <a:defRPr/>
            </a:pPr>
            <a:fld id="{FAA74B69-70FD-A649-B131-F3438782CAA4}" type="slidenum">
              <a:rPr lang="en-US" altLang="en-US">
                <a:solidFill>
                  <a:srgbClr val="052049"/>
                </a:solidFill>
              </a:rPr>
              <a:pPr defTabSz="457189">
                <a:defRPr/>
              </a:pPr>
              <a:t>11</a:t>
            </a:fld>
            <a:endParaRPr lang="en-US" altLang="en-US">
              <a:solidFill>
                <a:srgbClr val="052049"/>
              </a:solidFill>
            </a:endParaRPr>
          </a:p>
        </p:txBody>
      </p:sp>
      <p:sp>
        <p:nvSpPr>
          <p:cNvPr id="7" name="Oval 6">
            <a:extLst>
              <a:ext uri="{FF2B5EF4-FFF2-40B4-BE49-F238E27FC236}">
                <a16:creationId xmlns:a16="http://schemas.microsoft.com/office/drawing/2014/main" id="{6D1F404B-AE02-AC4E-8142-59A23CFBC2C8}"/>
              </a:ext>
            </a:extLst>
          </p:cNvPr>
          <p:cNvSpPr/>
          <p:nvPr/>
        </p:nvSpPr>
        <p:spPr bwMode="auto">
          <a:xfrm>
            <a:off x="453588" y="3028951"/>
            <a:ext cx="3699315" cy="1352551"/>
          </a:xfrm>
          <a:prstGeom prst="ellipse">
            <a:avLst/>
          </a:prstGeom>
          <a:noFill/>
          <a:ln w="38100" algn="ctr">
            <a:solidFill>
              <a:srgbClr val="0070C0"/>
            </a:solidFill>
            <a:miter lim="800000"/>
            <a:headEnd/>
            <a:tailEnd/>
          </a:ln>
        </p:spPr>
        <p:txBody>
          <a:bodyPr wrap="none" rtlCol="0" anchor="ctr"/>
          <a:lstStyle/>
          <a:p>
            <a:pPr algn="ctr" defTabSz="457189">
              <a:lnSpc>
                <a:spcPct val="90000"/>
              </a:lnSpc>
            </a:pPr>
            <a:endParaRPr lang="en-US" sz="1600" b="1" dirty="0" err="1">
              <a:solidFill>
                <a:srgbClr val="FFFFFF"/>
              </a:solidFill>
              <a:latin typeface="Garamond"/>
            </a:endParaRPr>
          </a:p>
        </p:txBody>
      </p:sp>
    </p:spTree>
    <p:custDataLst>
      <p:tags r:id="rId1"/>
    </p:custDataLst>
    <p:extLst>
      <p:ext uri="{BB962C8B-B14F-4D97-AF65-F5344CB8AC3E}">
        <p14:creationId xmlns:p14="http://schemas.microsoft.com/office/powerpoint/2010/main" val="596359585"/>
      </p:ext>
    </p:extLst>
  </p:cSld>
  <p:clrMapOvr>
    <a:masterClrMapping/>
  </p:clrMapOvr>
  <p:transition advTm="5388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iterate type="lt">
                                    <p:tmPct val="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mph" presetSubtype="0" fill="hold" nodeType="clickEffect">
                                  <p:stCondLst>
                                    <p:cond delay="0"/>
                                  </p:stCondLst>
                                  <p:iterate type="lt">
                                    <p:tmPct val="0"/>
                                  </p:iterate>
                                  <p:childTnLst>
                                    <p:anim calcmode="discrete" valueType="str">
                                      <p:cBhvr override="childStyle">
                                        <p:cTn id="26" dur="2000" fill="hold"/>
                                        <p:tgtEl>
                                          <p:spTgt spid="3">
                                            <p:txEl>
                                              <p:pRg st="3" end="3"/>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27" presetID="22" presetClass="emph" presetSubtype="0" fill="hold" nodeType="withEffect">
                                  <p:stCondLst>
                                    <p:cond delay="0"/>
                                  </p:stCondLst>
                                  <p:iterate type="lt">
                                    <p:tmPct val="0"/>
                                  </p:iterate>
                                  <p:childTnLst>
                                    <p:animClr clrSpc="hsl" dir="cw">
                                      <p:cBhvr override="childStyle">
                                        <p:cTn id="28" dur="500" fill="hold"/>
                                        <p:tgtEl>
                                          <p:spTgt spid="3">
                                            <p:txEl>
                                              <p:pRg st="3" end="3"/>
                                            </p:txEl>
                                          </p:spTgt>
                                        </p:tgtEl>
                                        <p:attrNameLst>
                                          <p:attrName>style.color</p:attrName>
                                        </p:attrNameLst>
                                      </p:cBhvr>
                                      <p:by>
                                        <p:hsl h="-7200000" s="0" l="0"/>
                                      </p:by>
                                    </p:animClr>
                                    <p:animClr clrSpc="hsl" dir="cw">
                                      <p:cBhvr>
                                        <p:cTn id="29" dur="500" fill="hold"/>
                                        <p:tgtEl>
                                          <p:spTgt spid="3">
                                            <p:txEl>
                                              <p:pRg st="3" end="3"/>
                                            </p:txEl>
                                          </p:spTgt>
                                        </p:tgtEl>
                                        <p:attrNameLst>
                                          <p:attrName>fillcolor</p:attrName>
                                        </p:attrNameLst>
                                      </p:cBhvr>
                                      <p:by>
                                        <p:hsl h="-7200000" s="0" l="0"/>
                                      </p:by>
                                    </p:animClr>
                                    <p:animClr clrSpc="hsl" dir="cw">
                                      <p:cBhvr>
                                        <p:cTn id="30" dur="500" fill="hold"/>
                                        <p:tgtEl>
                                          <p:spTgt spid="3">
                                            <p:txEl>
                                              <p:pRg st="3" end="3"/>
                                            </p:txEl>
                                          </p:spTgt>
                                        </p:tgtEl>
                                        <p:attrNameLst>
                                          <p:attrName>stroke.color</p:attrName>
                                        </p:attrNameLst>
                                      </p:cBhvr>
                                      <p:by>
                                        <p:hsl h="-7200000" s="0" l="0"/>
                                      </p:by>
                                    </p:animClr>
                                    <p:set>
                                      <p:cBhvr>
                                        <p:cTn id="31" dur="500" fill="hold"/>
                                        <p:tgtEl>
                                          <p:spTgt spid="3">
                                            <p:txEl>
                                              <p:pRg st="3" end="3"/>
                                            </p:txEl>
                                          </p:spTgt>
                                        </p:tgtEl>
                                        <p:attrNameLst>
                                          <p:attrName>fill.type</p:attrName>
                                        </p:attrNameLst>
                                      </p:cBhvr>
                                      <p:to>
                                        <p:strVal val="solid"/>
                                      </p:to>
                                    </p:set>
                                  </p:childTnLst>
                                </p:cTn>
                              </p:par>
                              <p:par>
                                <p:cTn id="32" presetID="9"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538845"/>
            <a:ext cx="8534400" cy="604157"/>
          </a:xfrm>
        </p:spPr>
        <p:txBody>
          <a:bodyPr>
            <a:noAutofit/>
          </a:bodyPr>
          <a:lstStyle/>
          <a:p>
            <a:r>
              <a:rPr lang="en-US" b="1" dirty="0"/>
              <a:t>Observational &amp; Experimental Studies</a:t>
            </a:r>
          </a:p>
        </p:txBody>
      </p:sp>
      <p:sp>
        <p:nvSpPr>
          <p:cNvPr id="156674" name="Rectangle 3"/>
          <p:cNvSpPr>
            <a:spLocks noGrp="1" noChangeArrowheads="1"/>
          </p:cNvSpPr>
          <p:nvPr>
            <p:ph type="body" idx="1"/>
          </p:nvPr>
        </p:nvSpPr>
        <p:spPr>
          <a:xfrm>
            <a:off x="76202" y="1143002"/>
            <a:ext cx="8463643" cy="4860985"/>
          </a:xfrm>
        </p:spPr>
        <p:txBody>
          <a:bodyPr/>
          <a:lstStyle/>
          <a:p>
            <a:pPr>
              <a:lnSpc>
                <a:spcPct val="90000"/>
              </a:lnSpc>
            </a:pPr>
            <a:r>
              <a:rPr lang="en-US" sz="2600" dirty="0"/>
              <a:t>Experimental studies can be viewed as cohort studies where the investigator assigns the exposure  </a:t>
            </a:r>
          </a:p>
          <a:p>
            <a:pPr>
              <a:lnSpc>
                <a:spcPct val="90000"/>
              </a:lnSpc>
            </a:pPr>
            <a:endParaRPr lang="en-US" sz="500" dirty="0"/>
          </a:p>
          <a:p>
            <a:pPr>
              <a:lnSpc>
                <a:spcPct val="90000"/>
              </a:lnSpc>
            </a:pPr>
            <a:r>
              <a:rPr lang="en-US" sz="2600" dirty="0"/>
              <a:t>Observational studies should be viewed (and designed) as attempting to </a:t>
            </a:r>
            <a:r>
              <a:rPr lang="en-US" sz="2600" u="sng" dirty="0"/>
              <a:t>emulate</a:t>
            </a:r>
            <a:r>
              <a:rPr lang="en-US" sz="2600" dirty="0"/>
              <a:t> a randomized controlled trial (RCT)</a:t>
            </a:r>
          </a:p>
          <a:p>
            <a:pPr>
              <a:lnSpc>
                <a:spcPct val="90000"/>
              </a:lnSpc>
            </a:pPr>
            <a:endParaRPr lang="en-US" sz="500" dirty="0"/>
          </a:p>
          <a:p>
            <a:pPr>
              <a:lnSpc>
                <a:spcPct val="90000"/>
              </a:lnSpc>
            </a:pPr>
            <a:r>
              <a:rPr lang="en-US" sz="2600" dirty="0"/>
              <a:t>When designing an observational study, ask yourself:	  What is the RCT that I am trying to emulate?	</a:t>
            </a:r>
          </a:p>
          <a:p>
            <a:pPr lvl="1">
              <a:lnSpc>
                <a:spcPct val="90000"/>
              </a:lnSpc>
              <a:spcBef>
                <a:spcPts val="600"/>
              </a:spcBef>
            </a:pPr>
            <a:r>
              <a:rPr lang="en-US" sz="2400" dirty="0"/>
              <a:t>What is the “target trial”?</a:t>
            </a:r>
          </a:p>
          <a:p>
            <a:pPr marL="295261" lvl="1" indent="0">
              <a:lnSpc>
                <a:spcPct val="90000"/>
              </a:lnSpc>
              <a:spcBef>
                <a:spcPts val="600"/>
              </a:spcBef>
              <a:buNone/>
            </a:pPr>
            <a:endParaRPr lang="en-US" sz="500" dirty="0"/>
          </a:p>
        </p:txBody>
      </p:sp>
      <p:sp>
        <p:nvSpPr>
          <p:cNvPr id="2" name="Slide Number Placeholder 1"/>
          <p:cNvSpPr>
            <a:spLocks noGrp="1"/>
          </p:cNvSpPr>
          <p:nvPr>
            <p:ph type="sldNum" sz="quarter" idx="10"/>
          </p:nvPr>
        </p:nvSpPr>
        <p:spPr/>
        <p:txBody>
          <a:bodyPr/>
          <a:lstStyle/>
          <a:p>
            <a:pPr defTabSz="457189">
              <a:defRPr/>
            </a:pPr>
            <a:fld id="{FAA74B69-70FD-A649-B131-F3438782CAA4}" type="slidenum">
              <a:rPr lang="en-US" altLang="en-US">
                <a:solidFill>
                  <a:srgbClr val="052049"/>
                </a:solidFill>
              </a:rPr>
              <a:pPr defTabSz="457189">
                <a:defRPr/>
              </a:pPr>
              <a:t>12</a:t>
            </a:fld>
            <a:endParaRPr lang="en-US" altLang="en-US">
              <a:solidFill>
                <a:srgbClr val="052049"/>
              </a:solidFill>
            </a:endParaRPr>
          </a:p>
        </p:txBody>
      </p:sp>
      <p:sp>
        <p:nvSpPr>
          <p:cNvPr id="5" name="TextBox 4"/>
          <p:cNvSpPr txBox="1"/>
          <p:nvPr/>
        </p:nvSpPr>
        <p:spPr bwMode="auto">
          <a:xfrm>
            <a:off x="148704" y="3"/>
            <a:ext cx="5308069" cy="307777"/>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2000" dirty="0">
                <a:solidFill>
                  <a:srgbClr val="C00000"/>
                </a:solidFill>
                <a:latin typeface="Garamond" charset="0"/>
              </a:rPr>
              <a:t>Recap from </a:t>
            </a:r>
            <a:r>
              <a:rPr lang="en-US" sz="2000" dirty="0" err="1">
                <a:solidFill>
                  <a:srgbClr val="C00000"/>
                </a:solidFill>
                <a:latin typeface="Garamond" charset="0"/>
              </a:rPr>
              <a:t>Epid</a:t>
            </a:r>
            <a:r>
              <a:rPr lang="en-US" sz="2000" dirty="0">
                <a:solidFill>
                  <a:srgbClr val="C00000"/>
                </a:solidFill>
                <a:latin typeface="Garamond" charset="0"/>
              </a:rPr>
              <a:t> Methods I </a:t>
            </a:r>
            <a:r>
              <a:rPr lang="mr-IN" sz="2000" dirty="0">
                <a:solidFill>
                  <a:srgbClr val="C00000"/>
                </a:solidFill>
                <a:latin typeface="Garamond" charset="0"/>
              </a:rPr>
              <a:t>–</a:t>
            </a:r>
            <a:r>
              <a:rPr lang="en-US" sz="2000" dirty="0">
                <a:solidFill>
                  <a:srgbClr val="C00000"/>
                </a:solidFill>
                <a:latin typeface="Garamond" charset="0"/>
              </a:rPr>
              <a:t> Study Design</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0218066-8233-41AB-BB80-D7C3380B4951}"/>
                  </a:ext>
                </a:extLst>
              </p14:cNvPr>
              <p14:cNvContentPartPr/>
              <p14:nvPr/>
            </p14:nvContentPartPr>
            <p14:xfrm>
              <a:off x="8268840" y="45360"/>
              <a:ext cx="17280" cy="31680"/>
            </p14:xfrm>
          </p:contentPart>
        </mc:Choice>
        <mc:Fallback xmlns="">
          <p:pic>
            <p:nvPicPr>
              <p:cNvPr id="4" name="Ink 3">
                <a:extLst>
                  <a:ext uri="{FF2B5EF4-FFF2-40B4-BE49-F238E27FC236}">
                    <a16:creationId xmlns:a16="http://schemas.microsoft.com/office/drawing/2014/main" id="{70218066-8233-41AB-BB80-D7C3380B4951}"/>
                  </a:ext>
                </a:extLst>
              </p:cNvPr>
              <p:cNvPicPr/>
              <p:nvPr/>
            </p:nvPicPr>
            <p:blipFill>
              <a:blip r:embed="rId4"/>
              <a:stretch>
                <a:fillRect/>
              </a:stretch>
            </p:blipFill>
            <p:spPr>
              <a:xfrm>
                <a:off x="8253000" y="-18000"/>
                <a:ext cx="48600" cy="158400"/>
              </a:xfrm>
              <a:prstGeom prst="rect">
                <a:avLst/>
              </a:prstGeom>
            </p:spPr>
          </p:pic>
        </mc:Fallback>
      </mc:AlternateContent>
      <mc:AlternateContent xmlns:mc="http://schemas.openxmlformats.org/markup-compatibility/2006" xmlns:p14="http://schemas.microsoft.com/office/powerpoint/2010/main" xmlns:iact="http://schemas.microsoft.com/office/powerpoint/2014/inkAction">
        <mc:Choice Requires="p14 iact">
          <p:contentPart p14:bwMode="auto" r:id="rId5">
            <p14:nvContentPartPr>
              <p14:cNvPr id="6" name="Ink 5">
                <a:extLst>
                  <a:ext uri="{FF2B5EF4-FFF2-40B4-BE49-F238E27FC236}">
                    <a16:creationId xmlns:a16="http://schemas.microsoft.com/office/drawing/2014/main" id="{FD971AB9-4425-4FD6-A47E-D3B124A57F9F}"/>
                  </a:ext>
                </a:extLst>
              </p14:cNvPr>
              <p14:cNvContentPartPr/>
              <p14:nvPr>
                <p:extLst>
                  <p:ext uri="{42D2F446-02D8-4167-A562-619A0277C38B}">
                    <p15:isNarration xmlns:p15="http://schemas.microsoft.com/office/powerpoint/2012/main" val="1"/>
                  </p:ext>
                </p:extLst>
              </p14:nvPr>
            </p14:nvContentPartPr>
            <p14:xfrm>
              <a:off x="821160" y="1642680"/>
              <a:ext cx="4852080" cy="2889360"/>
            </p14:xfrm>
          </p:contentPart>
        </mc:Choice>
        <mc:Fallback xmlns="">
          <p:pic>
            <p:nvPicPr>
              <p:cNvPr id="6" name="Ink 5">
                <a:extLst>
                  <a:ext uri="{FF2B5EF4-FFF2-40B4-BE49-F238E27FC236}">
                    <a16:creationId xmlns:a16="http://schemas.microsoft.com/office/drawing/2014/main" id="{FD971AB9-4425-4FD6-A47E-D3B124A57F9F}"/>
                  </a:ext>
                </a:extLst>
              </p:cNvPr>
              <p:cNvPicPr>
                <a:picLocks noGrp="1" noRot="1" noChangeAspect="1" noMove="1" noResize="1" noEditPoints="1" noAdjustHandles="1" noChangeArrowheads="1" noChangeShapeType="1"/>
              </p:cNvPicPr>
              <p:nvPr/>
            </p:nvPicPr>
            <p:blipFill>
              <a:blip r:embed="rId6"/>
              <a:stretch>
                <a:fillRect/>
              </a:stretch>
            </p:blipFill>
            <p:spPr>
              <a:xfrm>
                <a:off x="805320" y="1579320"/>
                <a:ext cx="4883400" cy="3016080"/>
              </a:xfrm>
              <a:prstGeom prst="rect">
                <a:avLst/>
              </a:prstGeom>
            </p:spPr>
          </p:pic>
        </mc:Fallback>
      </mc:AlternateContent>
    </p:spTree>
    <p:extLst>
      <p:ext uri="{BB962C8B-B14F-4D97-AF65-F5344CB8AC3E}">
        <p14:creationId xmlns:p14="http://schemas.microsoft.com/office/powerpoint/2010/main" val="2710588688"/>
      </p:ext>
    </p:extLst>
  </p:cSld>
  <p:clrMapOvr>
    <a:masterClrMapping/>
  </p:clrMapOvr>
  <p:transition advTm="525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md type="call" cmd="playFrom(0.0)">
                                      <p:cBhvr>
                                        <p:cTn id="7"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F5C6-9441-3B40-812E-3F43C24D9D06}"/>
              </a:ext>
            </a:extLst>
          </p:cNvPr>
          <p:cNvSpPr>
            <a:spLocks noGrp="1"/>
          </p:cNvSpPr>
          <p:nvPr>
            <p:ph type="title"/>
          </p:nvPr>
        </p:nvSpPr>
        <p:spPr/>
        <p:txBody>
          <a:bodyPr/>
          <a:lstStyle/>
          <a:p>
            <a:r>
              <a:rPr lang="en-US" dirty="0"/>
              <a:t>Target Trial – as defined by Hernan &amp;. Robins, Ch. 3.6</a:t>
            </a:r>
          </a:p>
        </p:txBody>
      </p:sp>
      <p:sp>
        <p:nvSpPr>
          <p:cNvPr id="3" name="Content Placeholder 2">
            <a:extLst>
              <a:ext uri="{FF2B5EF4-FFF2-40B4-BE49-F238E27FC236}">
                <a16:creationId xmlns:a16="http://schemas.microsoft.com/office/drawing/2014/main" id="{E83D2614-C260-D548-89AF-B29AF6BE21B1}"/>
              </a:ext>
            </a:extLst>
          </p:cNvPr>
          <p:cNvSpPr>
            <a:spLocks noGrp="1"/>
          </p:cNvSpPr>
          <p:nvPr>
            <p:ph idx="1"/>
          </p:nvPr>
        </p:nvSpPr>
        <p:spPr>
          <a:xfrm>
            <a:off x="471546" y="1244532"/>
            <a:ext cx="8137665" cy="4368936"/>
          </a:xfrm>
        </p:spPr>
        <p:txBody>
          <a:bodyPr/>
          <a:lstStyle/>
          <a:p>
            <a:r>
              <a:rPr lang="en-US" dirty="0"/>
              <a:t>Causal effect = contrast between average counterfactual outcomes under different treatment values</a:t>
            </a:r>
          </a:p>
          <a:p>
            <a:r>
              <a:rPr lang="en-US" dirty="0"/>
              <a:t>Imagine (hypothetical) randomized experiment to quantify each specific causal effect </a:t>
            </a:r>
            <a:r>
              <a:rPr lang="en-US" dirty="0">
                <a:sym typeface="Wingdings" pitchFamily="2" charset="2"/>
              </a:rPr>
              <a:t> “Target Trial”  </a:t>
            </a:r>
            <a:endParaRPr lang="en-US" dirty="0"/>
          </a:p>
          <a:p>
            <a:r>
              <a:rPr lang="en-US" dirty="0"/>
              <a:t>Often, we cannot conduct such trials for various reasons and instead, we relay on </a:t>
            </a:r>
            <a:r>
              <a:rPr lang="en-US" i="1" dirty="0"/>
              <a:t>observational data</a:t>
            </a:r>
            <a:r>
              <a:rPr lang="en-US" dirty="0"/>
              <a:t>.</a:t>
            </a:r>
          </a:p>
          <a:p>
            <a:r>
              <a:rPr lang="en-US" dirty="0"/>
              <a:t>To conduct rigorous observational studies, it is helpful to think about </a:t>
            </a:r>
            <a:r>
              <a:rPr lang="en-US" i="1" dirty="0"/>
              <a:t>emulating</a:t>
            </a:r>
            <a:r>
              <a:rPr lang="en-US" dirty="0"/>
              <a:t> the target trial for our research question.</a:t>
            </a:r>
          </a:p>
          <a:p>
            <a:r>
              <a:rPr lang="en-US" dirty="0"/>
              <a:t>The more our observational study emulates this target trial, the more the estimates of numerical results should be the same as those that would have come from the target trial. </a:t>
            </a:r>
            <a:endParaRPr lang="en-US" sz="2400" i="1" dirty="0"/>
          </a:p>
          <a:p>
            <a:pPr marL="295261" lvl="1" indent="0">
              <a:lnSpc>
                <a:spcPct val="90000"/>
              </a:lnSpc>
              <a:spcBef>
                <a:spcPts val="600"/>
              </a:spcBef>
              <a:buNone/>
            </a:pPr>
            <a:r>
              <a:rPr lang="en-US" sz="2400" i="1" dirty="0">
                <a:solidFill>
                  <a:schemeClr val="accent1"/>
                </a:solidFill>
              </a:rPr>
              <a:t>To understand better a “target trial” – let’s discuss RCT’s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DC99995-4525-024A-A740-5F0A3E8DC61C}"/>
              </a:ext>
            </a:extLst>
          </p:cNvPr>
          <p:cNvSpPr>
            <a:spLocks noGrp="1"/>
          </p:cNvSpPr>
          <p:nvPr>
            <p:ph type="sldNum" sz="quarter" idx="10"/>
          </p:nvPr>
        </p:nvSpPr>
        <p:spPr/>
        <p:txBody>
          <a:bodyPr/>
          <a:lstStyle/>
          <a:p>
            <a:pPr defTabSz="457189">
              <a:defRPr/>
            </a:pPr>
            <a:fld id="{FAA74B69-70FD-A649-B131-F3438782CAA4}" type="slidenum">
              <a:rPr lang="en-US" altLang="en-US">
                <a:solidFill>
                  <a:srgbClr val="052049"/>
                </a:solidFill>
              </a:rPr>
              <a:pPr defTabSz="457189">
                <a:defRPr/>
              </a:pPr>
              <a:t>13</a:t>
            </a:fld>
            <a:endParaRPr lang="en-US" altLang="en-US">
              <a:solidFill>
                <a:srgbClr val="052049"/>
              </a:solidFill>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11" name="Ink 10">
                <a:extLst>
                  <a:ext uri="{FF2B5EF4-FFF2-40B4-BE49-F238E27FC236}">
                    <a16:creationId xmlns:a16="http://schemas.microsoft.com/office/drawing/2014/main" id="{80E7716B-C2CE-472E-A59B-F6C3DB362264}"/>
                  </a:ext>
                </a:extLst>
              </p14:cNvPr>
              <p14:cNvContentPartPr/>
              <p14:nvPr>
                <p:extLst>
                  <p:ext uri="{42D2F446-02D8-4167-A562-619A0277C38B}">
                    <p15:isNarration xmlns:p15="http://schemas.microsoft.com/office/powerpoint/2012/main" val="1"/>
                  </p:ext>
                </p:extLst>
              </p14:nvPr>
            </p14:nvContentPartPr>
            <p14:xfrm>
              <a:off x="1680840" y="1656000"/>
              <a:ext cx="6318720" cy="2446920"/>
            </p14:xfrm>
          </p:contentPart>
        </mc:Choice>
        <mc:Fallback xmlns="">
          <p:pic>
            <p:nvPicPr>
              <p:cNvPr id="11" name="Ink 10">
                <a:extLst>
                  <a:ext uri="{FF2B5EF4-FFF2-40B4-BE49-F238E27FC236}">
                    <a16:creationId xmlns:a16="http://schemas.microsoft.com/office/drawing/2014/main" id="{80E7716B-C2CE-472E-A59B-F6C3DB362264}"/>
                  </a:ext>
                </a:extLst>
              </p:cNvPr>
              <p:cNvPicPr>
                <a:picLocks noGrp="1" noRot="1" noChangeAspect="1" noMove="1" noResize="1" noEditPoints="1" noAdjustHandles="1" noChangeArrowheads="1" noChangeShapeType="1"/>
              </p:cNvPicPr>
              <p:nvPr/>
            </p:nvPicPr>
            <p:blipFill>
              <a:blip r:embed="rId5"/>
              <a:stretch>
                <a:fillRect/>
              </a:stretch>
            </p:blipFill>
            <p:spPr>
              <a:xfrm>
                <a:off x="1665000" y="1592640"/>
                <a:ext cx="6350040" cy="2573640"/>
              </a:xfrm>
              <a:prstGeom prst="rect">
                <a:avLst/>
              </a:prstGeom>
            </p:spPr>
          </p:pic>
        </mc:Fallback>
      </mc:AlternateContent>
    </p:spTree>
    <p:custDataLst>
      <p:tags r:id="rId1"/>
    </p:custDataLst>
    <p:extLst>
      <p:ext uri="{BB962C8B-B14F-4D97-AF65-F5344CB8AC3E}">
        <p14:creationId xmlns:p14="http://schemas.microsoft.com/office/powerpoint/2010/main" val="2934452885"/>
      </p:ext>
    </p:extLst>
  </p:cSld>
  <p:clrMapOvr>
    <a:masterClrMapping/>
  </p:clrMapOvr>
  <p:transition advTm="1459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md type="call" cmd="playFrom(0.0)">
                                      <p:cBhvr>
                                        <p:cTn id="7" dur="1" fill="hold"/>
                                        <p:tgtEl>
                                          <p:spTgt spid="11"/>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en-US" dirty="0"/>
              <a:t>DISCLOSURES</a:t>
            </a:r>
          </a:p>
        </p:txBody>
      </p:sp>
      <p:sp>
        <p:nvSpPr>
          <p:cNvPr id="10" name="Content Placeholder 9"/>
          <p:cNvSpPr>
            <a:spLocks noGrp="1"/>
          </p:cNvSpPr>
          <p:nvPr>
            <p:ph idx="1"/>
          </p:nvPr>
        </p:nvSpPr>
        <p:spPr/>
        <p:txBody>
          <a:bodyPr/>
          <a:lstStyle/>
          <a:p>
            <a:r>
              <a:rPr lang="en-US" dirty="0"/>
              <a:t>Individual: Research collaborations with </a:t>
            </a:r>
            <a:r>
              <a:rPr lang="en-US" dirty="0" err="1"/>
              <a:t>GenomeDx</a:t>
            </a:r>
            <a:r>
              <a:rPr lang="en-US" dirty="0"/>
              <a:t> </a:t>
            </a:r>
          </a:p>
          <a:p>
            <a:endParaRPr lang="en-US" dirty="0"/>
          </a:p>
          <a:p>
            <a:r>
              <a:rPr lang="en-US" dirty="0"/>
              <a:t>Urology Dept: Research collaborations with Genomic Health Inc., Genome Dx, &amp; Myriad Genetics</a:t>
            </a:r>
          </a:p>
          <a:p>
            <a:endParaRPr lang="en-US" dirty="0"/>
          </a:p>
          <a:p>
            <a:r>
              <a:rPr lang="en-US" dirty="0"/>
              <a:t>Husband: full time employee for Adela, Inc.</a:t>
            </a:r>
          </a:p>
        </p:txBody>
      </p:sp>
    </p:spTree>
    <p:extLst>
      <p:ext uri="{BB962C8B-B14F-4D97-AF65-F5344CB8AC3E}">
        <p14:creationId xmlns:p14="http://schemas.microsoft.com/office/powerpoint/2010/main" val="26777867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r>
              <a:rPr lang="en-US" altLang="en-US" dirty="0"/>
              <a:t>Today’s Topics</a:t>
            </a:r>
          </a:p>
        </p:txBody>
      </p:sp>
      <p:sp>
        <p:nvSpPr>
          <p:cNvPr id="16387" name="Rectangle 7"/>
          <p:cNvSpPr>
            <a:spLocks noGrp="1" noChangeArrowheads="1"/>
          </p:cNvSpPr>
          <p:nvPr>
            <p:ph type="body" idx="1"/>
          </p:nvPr>
        </p:nvSpPr>
        <p:spPr>
          <a:xfrm>
            <a:off x="459690" y="1524003"/>
            <a:ext cx="8137665" cy="4615543"/>
          </a:xfrm>
        </p:spPr>
        <p:txBody>
          <a:bodyPr/>
          <a:lstStyle/>
          <a:p>
            <a:r>
              <a:rPr lang="en-US" altLang="en-US" dirty="0"/>
              <a:t>Study Design</a:t>
            </a:r>
          </a:p>
          <a:p>
            <a:pPr lvl="1"/>
            <a:r>
              <a:rPr lang="en-US" altLang="en-US" dirty="0"/>
              <a:t>Target Trial</a:t>
            </a:r>
          </a:p>
          <a:p>
            <a:pPr lvl="1"/>
            <a:r>
              <a:rPr lang="en-US" altLang="en-US" dirty="0"/>
              <a:t>Strengths &amp; Limitations of Randomized </a:t>
            </a:r>
            <a:r>
              <a:rPr lang="en-US" altLang="en-US"/>
              <a:t>Controlled Trials</a:t>
            </a:r>
            <a:endParaRPr lang="en-US" altLang="en-US" dirty="0"/>
          </a:p>
          <a:p>
            <a:pPr lvl="1"/>
            <a:r>
              <a:rPr lang="en-US" altLang="en-US" dirty="0"/>
              <a:t>Observational Studies</a:t>
            </a:r>
          </a:p>
          <a:p>
            <a:pPr lvl="2"/>
            <a:r>
              <a:rPr lang="en-US" altLang="en-US" dirty="0"/>
              <a:t>Case-Control (Matching), Feb 3</a:t>
            </a:r>
            <a:endParaRPr lang="en-US" altLang="en-US" i="1" dirty="0"/>
          </a:p>
          <a:p>
            <a:pPr lvl="2"/>
            <a:r>
              <a:rPr lang="en-US" altLang="en-US" i="1" dirty="0"/>
              <a:t>Cohort</a:t>
            </a:r>
            <a:r>
              <a:rPr lang="en-US" altLang="en-US" dirty="0"/>
              <a:t> (continued on Feb 17)</a:t>
            </a:r>
          </a:p>
          <a:p>
            <a:r>
              <a:rPr lang="en-US" altLang="en-US" dirty="0"/>
              <a:t>Supplemental Material</a:t>
            </a:r>
          </a:p>
        </p:txBody>
      </p:sp>
      <p:sp>
        <p:nvSpPr>
          <p:cNvPr id="16388" name="Slide Number Placeholder 1"/>
          <p:cNvSpPr>
            <a:spLocks noGrp="1"/>
          </p:cNvSpPr>
          <p:nvPr>
            <p:ph type="sldNum" sz="quarter" idx="10"/>
          </p:nvPr>
        </p:nvSpPr>
        <p:spPr/>
        <p:txBody>
          <a:bodyPr/>
          <a:lstStyle>
            <a:lvl1pPr>
              <a:defRPr>
                <a:solidFill>
                  <a:schemeClr val="tx1"/>
                </a:solidFill>
                <a:latin typeface="Garamond" charset="0"/>
              </a:defRPr>
            </a:lvl1pPr>
            <a:lvl2pPr marL="742932" indent="-285744">
              <a:defRPr>
                <a:solidFill>
                  <a:schemeClr val="tx1"/>
                </a:solidFill>
                <a:latin typeface="Garamond" charset="0"/>
              </a:defRPr>
            </a:lvl2pPr>
            <a:lvl3pPr marL="1142971" indent="-228594">
              <a:defRPr>
                <a:solidFill>
                  <a:schemeClr val="tx1"/>
                </a:solidFill>
                <a:latin typeface="Garamond" charset="0"/>
              </a:defRPr>
            </a:lvl3pPr>
            <a:lvl4pPr marL="1600160" indent="-228594">
              <a:defRPr>
                <a:solidFill>
                  <a:schemeClr val="tx1"/>
                </a:solidFill>
                <a:latin typeface="Garamond" charset="0"/>
              </a:defRPr>
            </a:lvl4pPr>
            <a:lvl5pPr marL="2057349" indent="-228594">
              <a:defRPr>
                <a:solidFill>
                  <a:schemeClr val="tx1"/>
                </a:solidFill>
                <a:latin typeface="Garamond" charset="0"/>
              </a:defRPr>
            </a:lvl5pPr>
            <a:lvl6pPr marL="2514537" indent="-228594" eaLnBrk="0" fontAlgn="base" hangingPunct="0">
              <a:spcBef>
                <a:spcPct val="0"/>
              </a:spcBef>
              <a:spcAft>
                <a:spcPct val="0"/>
              </a:spcAft>
              <a:defRPr>
                <a:solidFill>
                  <a:schemeClr val="tx1"/>
                </a:solidFill>
                <a:latin typeface="Garamond" charset="0"/>
              </a:defRPr>
            </a:lvl6pPr>
            <a:lvl7pPr marL="2971726" indent="-228594" eaLnBrk="0" fontAlgn="base" hangingPunct="0">
              <a:spcBef>
                <a:spcPct val="0"/>
              </a:spcBef>
              <a:spcAft>
                <a:spcPct val="0"/>
              </a:spcAft>
              <a:defRPr>
                <a:solidFill>
                  <a:schemeClr val="tx1"/>
                </a:solidFill>
                <a:latin typeface="Garamond" charset="0"/>
              </a:defRPr>
            </a:lvl7pPr>
            <a:lvl8pPr marL="3428914" indent="-228594" eaLnBrk="0" fontAlgn="base" hangingPunct="0">
              <a:spcBef>
                <a:spcPct val="0"/>
              </a:spcBef>
              <a:spcAft>
                <a:spcPct val="0"/>
              </a:spcAft>
              <a:defRPr>
                <a:solidFill>
                  <a:schemeClr val="tx1"/>
                </a:solidFill>
                <a:latin typeface="Garamond" charset="0"/>
              </a:defRPr>
            </a:lvl8pPr>
            <a:lvl9pPr marL="3886103" indent="-228594" eaLnBrk="0" fontAlgn="base" hangingPunct="0">
              <a:spcBef>
                <a:spcPct val="0"/>
              </a:spcBef>
              <a:spcAft>
                <a:spcPct val="0"/>
              </a:spcAft>
              <a:defRPr>
                <a:solidFill>
                  <a:schemeClr val="tx1"/>
                </a:solidFill>
                <a:latin typeface="Garamond" charset="0"/>
              </a:defRPr>
            </a:lvl9pPr>
          </a:lstStyle>
          <a:p>
            <a:pPr defTabSz="457189"/>
            <a:fld id="{61F8B00D-0AB7-F949-AFA0-FEF722960926}" type="slidenum">
              <a:rPr lang="en-US" altLang="en-US">
                <a:solidFill>
                  <a:srgbClr val="052049"/>
                </a:solidFill>
              </a:rPr>
              <a:pPr defTabSz="457189"/>
              <a:t>3</a:t>
            </a:fld>
            <a:endParaRPr lang="en-US" altLang="en-US">
              <a:solidFill>
                <a:srgbClr val="052049"/>
              </a:solidFill>
            </a:endParaRPr>
          </a:p>
        </p:txBody>
      </p:sp>
    </p:spTree>
    <p:extLst>
      <p:ext uri="{BB962C8B-B14F-4D97-AF65-F5344CB8AC3E}">
        <p14:creationId xmlns:p14="http://schemas.microsoft.com/office/powerpoint/2010/main" val="3597776128"/>
      </p:ext>
    </p:extLst>
  </p:cSld>
  <p:clrMapOvr>
    <a:masterClrMapping/>
  </p:clrMapOvr>
  <p:transition advTm="48548">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059B-8018-6E45-A2AE-DC4D8FE4F7ED}"/>
              </a:ext>
            </a:extLst>
          </p:cNvPr>
          <p:cNvSpPr>
            <a:spLocks noGrp="1"/>
          </p:cNvSpPr>
          <p:nvPr>
            <p:ph type="title"/>
          </p:nvPr>
        </p:nvSpPr>
        <p:spPr/>
        <p:txBody>
          <a:bodyPr/>
          <a:lstStyle/>
          <a:p>
            <a:r>
              <a:rPr lang="en-US" dirty="0"/>
              <a:t>Target Trials Topic – All PARTS “Table of Contents”</a:t>
            </a:r>
          </a:p>
        </p:txBody>
      </p:sp>
      <p:sp>
        <p:nvSpPr>
          <p:cNvPr id="3" name="Content Placeholder 2">
            <a:extLst>
              <a:ext uri="{FF2B5EF4-FFF2-40B4-BE49-F238E27FC236}">
                <a16:creationId xmlns:a16="http://schemas.microsoft.com/office/drawing/2014/main" id="{950B5B71-047A-6A40-BE07-F9DB1EEF88B4}"/>
              </a:ext>
            </a:extLst>
          </p:cNvPr>
          <p:cNvSpPr>
            <a:spLocks noGrp="1"/>
          </p:cNvSpPr>
          <p:nvPr>
            <p:ph idx="1"/>
          </p:nvPr>
        </p:nvSpPr>
        <p:spPr>
          <a:xfrm>
            <a:off x="198218" y="1583747"/>
            <a:ext cx="8684315" cy="3909393"/>
          </a:xfrm>
        </p:spPr>
        <p:txBody>
          <a:bodyPr/>
          <a:lstStyle/>
          <a:p>
            <a:r>
              <a:rPr lang="en-US" dirty="0"/>
              <a:t>Part 1 – Intro to RCT/COH/Target Trials - Video on CLE</a:t>
            </a:r>
          </a:p>
          <a:p>
            <a:r>
              <a:rPr lang="en-US" dirty="0"/>
              <a:t>Part 2 – RCT Overview - Slides only</a:t>
            </a:r>
          </a:p>
          <a:p>
            <a:r>
              <a:rPr lang="en-US" dirty="0"/>
              <a:t>Part 3 – RCT Examples - Video on CLE</a:t>
            </a:r>
          </a:p>
          <a:p>
            <a:r>
              <a:rPr lang="en-US" dirty="0"/>
              <a:t>Part 4 – RCT Ex. </a:t>
            </a:r>
            <a:r>
              <a:rPr lang="en-US" dirty="0" err="1"/>
              <a:t>Con’t</a:t>
            </a:r>
            <a:r>
              <a:rPr lang="en-US" dirty="0"/>
              <a:t> &amp; Target Trial Heuristic, In CLASS </a:t>
            </a:r>
            <a:r>
              <a:rPr lang="en-US" dirty="0" err="1"/>
              <a:t>Lec</a:t>
            </a:r>
            <a:endParaRPr lang="en-US" dirty="0"/>
          </a:p>
          <a:p>
            <a:r>
              <a:rPr lang="en-US" dirty="0"/>
              <a:t>If time – In class exercise, Target Trials</a:t>
            </a:r>
          </a:p>
          <a:p>
            <a:pPr marL="0" indent="0">
              <a:buNone/>
            </a:pPr>
            <a:r>
              <a:rPr lang="en-US" dirty="0"/>
              <a:t>EXTRAS</a:t>
            </a:r>
          </a:p>
          <a:p>
            <a:r>
              <a:rPr lang="en-US" dirty="0"/>
              <a:t>Appendix 1 – </a:t>
            </a:r>
            <a:r>
              <a:rPr lang="en-US" sz="1800" dirty="0"/>
              <a:t>Life of a Research Study (not core content)</a:t>
            </a:r>
            <a:endParaRPr lang="en-US" dirty="0"/>
          </a:p>
          <a:p>
            <a:r>
              <a:rPr lang="en-US" dirty="0"/>
              <a:t>Appendix 2 –</a:t>
            </a:r>
            <a:r>
              <a:rPr lang="en-US" sz="1800" dirty="0"/>
              <a:t> Tips on Reading and Critiquing the Scientific Literature (not core content)</a:t>
            </a:r>
            <a:endParaRPr lang="en-US" dirty="0"/>
          </a:p>
          <a:p>
            <a:r>
              <a:rPr lang="en-US" sz="1800" dirty="0"/>
              <a:t>Extra Notes from prior </a:t>
            </a:r>
            <a:r>
              <a:rPr lang="en-US" sz="1800" dirty="0" err="1"/>
              <a:t>yrs</a:t>
            </a:r>
            <a:r>
              <a:rPr lang="en-US" sz="1800" dirty="0"/>
              <a:t> (not core content)</a:t>
            </a:r>
            <a:endParaRPr lang="en-US" dirty="0"/>
          </a:p>
        </p:txBody>
      </p:sp>
      <p:sp>
        <p:nvSpPr>
          <p:cNvPr id="4" name="Slide Number Placeholder 3">
            <a:extLst>
              <a:ext uri="{FF2B5EF4-FFF2-40B4-BE49-F238E27FC236}">
                <a16:creationId xmlns:a16="http://schemas.microsoft.com/office/drawing/2014/main" id="{D0888ED0-C87C-C04A-947D-7D7B288D2263}"/>
              </a:ext>
            </a:extLst>
          </p:cNvPr>
          <p:cNvSpPr>
            <a:spLocks noGrp="1"/>
          </p:cNvSpPr>
          <p:nvPr>
            <p:ph type="sldNum" sz="quarter" idx="10"/>
          </p:nvPr>
        </p:nvSpPr>
        <p:spPr/>
        <p:txBody>
          <a:bodyPr/>
          <a:lstStyle/>
          <a:p>
            <a:pPr defTabSz="457189">
              <a:defRPr/>
            </a:pPr>
            <a:fld id="{FAA74B69-70FD-A649-B131-F3438782CAA4}" type="slidenum">
              <a:rPr lang="en-US" altLang="en-US">
                <a:solidFill>
                  <a:srgbClr val="052049"/>
                </a:solidFill>
              </a:rPr>
              <a:pPr defTabSz="457189">
                <a:defRPr/>
              </a:pPr>
              <a:t>4</a:t>
            </a:fld>
            <a:endParaRPr lang="en-US" altLang="en-US">
              <a:solidFill>
                <a:srgbClr val="052049"/>
              </a:solidFill>
            </a:endParaRPr>
          </a:p>
        </p:txBody>
      </p:sp>
    </p:spTree>
    <p:extLst>
      <p:ext uri="{BB962C8B-B14F-4D97-AF65-F5344CB8AC3E}">
        <p14:creationId xmlns:p14="http://schemas.microsoft.com/office/powerpoint/2010/main" val="164824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457189"/>
            <a:fld id="{7BCC8D0D-EAEC-449D-9161-023DFF90F2E2}" type="slidenum">
              <a:rPr lang="en-US">
                <a:solidFill>
                  <a:srgbClr val="052049"/>
                </a:solidFill>
              </a:rPr>
              <a:pPr defTabSz="457189"/>
              <a:t>5</a:t>
            </a:fld>
            <a:endParaRPr lang="en-US" dirty="0">
              <a:solidFill>
                <a:srgbClr val="052049"/>
              </a:solidFill>
            </a:endParaRPr>
          </a:p>
        </p:txBody>
      </p:sp>
      <p:sp>
        <p:nvSpPr>
          <p:cNvPr id="4" name="Title 3"/>
          <p:cNvSpPr>
            <a:spLocks noGrp="1"/>
          </p:cNvSpPr>
          <p:nvPr>
            <p:ph type="title"/>
          </p:nvPr>
        </p:nvSpPr>
        <p:spPr/>
        <p:txBody>
          <a:bodyPr/>
          <a:lstStyle/>
          <a:p>
            <a:r>
              <a:rPr lang="en-US" dirty="0"/>
              <a:t>Study Design – RCT to COH</a:t>
            </a:r>
          </a:p>
        </p:txBody>
      </p:sp>
    </p:spTree>
    <p:extLst>
      <p:ext uri="{BB962C8B-B14F-4D97-AF65-F5344CB8AC3E}">
        <p14:creationId xmlns:p14="http://schemas.microsoft.com/office/powerpoint/2010/main" val="7308083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723239" y="1160462"/>
            <a:ext cx="3380476" cy="584775"/>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3200" dirty="0">
                <a:solidFill>
                  <a:srgbClr val="052049"/>
                </a:solidFill>
                <a:latin typeface="Garamond" charset="0"/>
              </a:rPr>
              <a:t>Unit of observation</a:t>
            </a:r>
          </a:p>
        </p:txBody>
      </p:sp>
      <p:sp>
        <p:nvSpPr>
          <p:cNvPr id="21507" name="Line 4"/>
          <p:cNvSpPr>
            <a:spLocks noChangeShapeType="1"/>
          </p:cNvSpPr>
          <p:nvPr/>
        </p:nvSpPr>
        <p:spPr bwMode="auto">
          <a:xfrm flipH="1">
            <a:off x="3429000" y="1739895"/>
            <a:ext cx="533400" cy="533400"/>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1508" name="Line 5"/>
          <p:cNvSpPr>
            <a:spLocks noChangeShapeType="1"/>
          </p:cNvSpPr>
          <p:nvPr/>
        </p:nvSpPr>
        <p:spPr bwMode="auto">
          <a:xfrm>
            <a:off x="4800600" y="1739895"/>
            <a:ext cx="533400" cy="609600"/>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1509" name="Text Box 6"/>
          <p:cNvSpPr txBox="1">
            <a:spLocks noChangeArrowheads="1"/>
          </p:cNvSpPr>
          <p:nvPr/>
        </p:nvSpPr>
        <p:spPr bwMode="auto">
          <a:xfrm>
            <a:off x="953452" y="2120897"/>
            <a:ext cx="2777812" cy="36933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dirty="0">
                <a:solidFill>
                  <a:srgbClr val="052049"/>
                </a:solidFill>
                <a:latin typeface="Garamond" charset="0"/>
              </a:rPr>
              <a:t>Group (e.g., geographic area)</a:t>
            </a:r>
          </a:p>
        </p:txBody>
      </p:sp>
      <p:sp>
        <p:nvSpPr>
          <p:cNvPr id="21510" name="Text Box 7"/>
          <p:cNvSpPr txBox="1">
            <a:spLocks noChangeArrowheads="1"/>
          </p:cNvSpPr>
          <p:nvPr/>
        </p:nvSpPr>
        <p:spPr bwMode="auto">
          <a:xfrm>
            <a:off x="5637493" y="2044697"/>
            <a:ext cx="1192186" cy="36933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b="1" dirty="0">
                <a:solidFill>
                  <a:srgbClr val="052049"/>
                </a:solidFill>
                <a:latin typeface="Garamond" charset="0"/>
              </a:rPr>
              <a:t>Individual</a:t>
            </a:r>
          </a:p>
        </p:txBody>
      </p:sp>
      <p:sp>
        <p:nvSpPr>
          <p:cNvPr id="21511" name="Line 8"/>
          <p:cNvSpPr>
            <a:spLocks noChangeShapeType="1"/>
          </p:cNvSpPr>
          <p:nvPr/>
        </p:nvSpPr>
        <p:spPr bwMode="auto">
          <a:xfrm>
            <a:off x="1070529" y="3265989"/>
            <a:ext cx="0" cy="457200"/>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1512" name="Line 9"/>
          <p:cNvSpPr>
            <a:spLocks noChangeShapeType="1"/>
          </p:cNvSpPr>
          <p:nvPr/>
        </p:nvSpPr>
        <p:spPr bwMode="auto">
          <a:xfrm flipH="1">
            <a:off x="3616036" y="4195185"/>
            <a:ext cx="1469520" cy="827195"/>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1513" name="Text Box 10"/>
          <p:cNvSpPr txBox="1">
            <a:spLocks noChangeArrowheads="1"/>
          </p:cNvSpPr>
          <p:nvPr/>
        </p:nvSpPr>
        <p:spPr bwMode="auto">
          <a:xfrm>
            <a:off x="442853" y="3589483"/>
            <a:ext cx="1670650" cy="369332"/>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dirty="0">
                <a:solidFill>
                  <a:srgbClr val="052049"/>
                </a:solidFill>
                <a:latin typeface="Garamond" charset="0"/>
              </a:rPr>
              <a:t>Ecologic Studies</a:t>
            </a:r>
          </a:p>
        </p:txBody>
      </p:sp>
      <p:sp>
        <p:nvSpPr>
          <p:cNvPr id="21514" name="Text Box 11"/>
          <p:cNvSpPr txBox="1">
            <a:spLocks noChangeArrowheads="1"/>
          </p:cNvSpPr>
          <p:nvPr/>
        </p:nvSpPr>
        <p:spPr bwMode="auto">
          <a:xfrm>
            <a:off x="4883554" y="4865536"/>
            <a:ext cx="1699503" cy="1292662"/>
          </a:xfrm>
          <a:prstGeom prst="rect">
            <a:avLst/>
          </a:prstGeom>
          <a:noFill/>
          <a:ln w="9525">
            <a:noFill/>
            <a:miter lim="800000"/>
            <a:headEnd/>
            <a:tailEnd/>
          </a:ln>
        </p:spPr>
        <p:txBody>
          <a:bodyPr wrap="none">
            <a:spAutoFit/>
          </a:bodyPr>
          <a:lstStyle/>
          <a:p>
            <a:pPr algn="ctr" eaLnBrk="0" fontAlgn="base" hangingPunct="0">
              <a:spcBef>
                <a:spcPct val="50000"/>
              </a:spcBef>
              <a:spcAft>
                <a:spcPct val="0"/>
              </a:spcAft>
            </a:pPr>
            <a:r>
              <a:rPr lang="en-US" u="sng" dirty="0">
                <a:solidFill>
                  <a:srgbClr val="052049"/>
                </a:solidFill>
                <a:latin typeface="Garamond" charset="0"/>
              </a:rPr>
              <a:t>Between-subject</a:t>
            </a:r>
          </a:p>
          <a:p>
            <a:pPr algn="ctr" eaLnBrk="0" fontAlgn="base" hangingPunct="0">
              <a:spcBef>
                <a:spcPct val="0"/>
              </a:spcBef>
              <a:spcAft>
                <a:spcPct val="0"/>
              </a:spcAft>
            </a:pPr>
            <a:r>
              <a:rPr lang="en-US" sz="2000" dirty="0">
                <a:solidFill>
                  <a:srgbClr val="052049"/>
                </a:solidFill>
                <a:latin typeface="Garamond" charset="0"/>
              </a:rPr>
              <a:t>Cohort </a:t>
            </a:r>
          </a:p>
          <a:p>
            <a:pPr algn="ctr" eaLnBrk="0" fontAlgn="base" hangingPunct="0">
              <a:spcBef>
                <a:spcPct val="0"/>
              </a:spcBef>
              <a:spcAft>
                <a:spcPct val="0"/>
              </a:spcAft>
            </a:pPr>
            <a:r>
              <a:rPr lang="en-US" sz="2000" dirty="0">
                <a:solidFill>
                  <a:srgbClr val="052049"/>
                </a:solidFill>
                <a:latin typeface="Garamond" charset="0"/>
              </a:rPr>
              <a:t>Cross-sectional</a:t>
            </a:r>
          </a:p>
          <a:p>
            <a:pPr algn="ctr" eaLnBrk="0" fontAlgn="base" hangingPunct="0">
              <a:spcBef>
                <a:spcPct val="0"/>
              </a:spcBef>
              <a:spcAft>
                <a:spcPct val="0"/>
              </a:spcAft>
            </a:pPr>
            <a:r>
              <a:rPr lang="en-US" sz="2000" dirty="0">
                <a:solidFill>
                  <a:srgbClr val="052049"/>
                </a:solidFill>
                <a:latin typeface="Garamond" charset="0"/>
              </a:rPr>
              <a:t>Case-Control</a:t>
            </a:r>
          </a:p>
        </p:txBody>
      </p:sp>
      <p:sp>
        <p:nvSpPr>
          <p:cNvPr id="21515" name="Text Box 13"/>
          <p:cNvSpPr txBox="1">
            <a:spLocks noChangeArrowheads="1"/>
          </p:cNvSpPr>
          <p:nvPr/>
        </p:nvSpPr>
        <p:spPr bwMode="auto">
          <a:xfrm>
            <a:off x="6387082" y="3775611"/>
            <a:ext cx="2642620" cy="1631216"/>
          </a:xfrm>
          <a:prstGeom prst="rect">
            <a:avLst/>
          </a:prstGeom>
          <a:noFill/>
          <a:ln w="9525">
            <a:noFill/>
            <a:miter lim="800000"/>
            <a:headEnd/>
            <a:tailEnd/>
          </a:ln>
        </p:spPr>
        <p:txBody>
          <a:bodyPr wrap="square">
            <a:spAutoFit/>
          </a:bodyPr>
          <a:lstStyle/>
          <a:p>
            <a:pPr marL="342891" indent="-342891" algn="ctr" eaLnBrk="0" fontAlgn="base" hangingPunct="0">
              <a:spcBef>
                <a:spcPct val="0"/>
              </a:spcBef>
              <a:spcAft>
                <a:spcPct val="0"/>
              </a:spcAft>
              <a:buFont typeface="Arial" panose="020B0604020202020204" pitchFamily="34" charset="0"/>
              <a:buChar char="•"/>
            </a:pPr>
            <a:r>
              <a:rPr lang="en-US" sz="2000" dirty="0">
                <a:solidFill>
                  <a:srgbClr val="052049"/>
                </a:solidFill>
                <a:latin typeface="Garamond" charset="0"/>
              </a:rPr>
              <a:t>Randomized Controlled Trial (RCT)</a:t>
            </a:r>
          </a:p>
          <a:p>
            <a:pPr marL="342891" indent="-342891" algn="ctr" eaLnBrk="0" fontAlgn="base" hangingPunct="0">
              <a:spcBef>
                <a:spcPct val="0"/>
              </a:spcBef>
              <a:spcAft>
                <a:spcPct val="0"/>
              </a:spcAft>
              <a:buFont typeface="Arial" panose="020B0604020202020204" pitchFamily="34" charset="0"/>
              <a:buChar char="•"/>
            </a:pPr>
            <a:r>
              <a:rPr lang="en-US" sz="2000" dirty="0">
                <a:solidFill>
                  <a:srgbClr val="052049"/>
                </a:solidFill>
                <a:latin typeface="Garamond" charset="0"/>
              </a:rPr>
              <a:t>Non-randomized clinical trial</a:t>
            </a:r>
          </a:p>
        </p:txBody>
      </p:sp>
      <p:sp>
        <p:nvSpPr>
          <p:cNvPr id="21516" name="Text Box 14"/>
          <p:cNvSpPr txBox="1">
            <a:spLocks noChangeArrowheads="1"/>
          </p:cNvSpPr>
          <p:nvPr/>
        </p:nvSpPr>
        <p:spPr bwMode="auto">
          <a:xfrm>
            <a:off x="4575968" y="3667121"/>
            <a:ext cx="2129632" cy="369332"/>
          </a:xfrm>
          <a:prstGeom prst="rect">
            <a:avLst/>
          </a:prstGeom>
          <a:noFill/>
          <a:ln w="9525">
            <a:noFill/>
            <a:miter lim="800000"/>
            <a:headEnd/>
            <a:tailEnd/>
          </a:ln>
        </p:spPr>
        <p:txBody>
          <a:bodyPr wrap="square">
            <a:spAutoFit/>
          </a:bodyPr>
          <a:lstStyle/>
          <a:p>
            <a:pPr algn="ctr" eaLnBrk="0" fontAlgn="base" hangingPunct="0">
              <a:spcBef>
                <a:spcPct val="50000"/>
              </a:spcBef>
              <a:spcAft>
                <a:spcPct val="0"/>
              </a:spcAft>
            </a:pPr>
            <a:r>
              <a:rPr lang="en-US" b="1" dirty="0">
                <a:solidFill>
                  <a:srgbClr val="FF0000"/>
                </a:solidFill>
                <a:latin typeface="Garamond" charset="0"/>
              </a:rPr>
              <a:t>Observational</a:t>
            </a:r>
          </a:p>
        </p:txBody>
      </p:sp>
      <p:sp>
        <p:nvSpPr>
          <p:cNvPr id="21517" name="Text Box 15"/>
          <p:cNvSpPr txBox="1">
            <a:spLocks noChangeArrowheads="1"/>
          </p:cNvSpPr>
          <p:nvPr/>
        </p:nvSpPr>
        <p:spPr bwMode="auto">
          <a:xfrm>
            <a:off x="6591300" y="3097057"/>
            <a:ext cx="2438400" cy="369332"/>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b="1" dirty="0">
                <a:solidFill>
                  <a:srgbClr val="FF0000"/>
                </a:solidFill>
                <a:latin typeface="Garamond" charset="0"/>
              </a:rPr>
              <a:t>Experimental</a:t>
            </a:r>
          </a:p>
        </p:txBody>
      </p:sp>
      <p:sp>
        <p:nvSpPr>
          <p:cNvPr id="21518" name="Line 16"/>
          <p:cNvSpPr>
            <a:spLocks noChangeShapeType="1"/>
          </p:cNvSpPr>
          <p:nvPr/>
        </p:nvSpPr>
        <p:spPr bwMode="auto">
          <a:xfrm>
            <a:off x="7886700" y="3513281"/>
            <a:ext cx="0" cy="457200"/>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1519" name="Line 17"/>
          <p:cNvSpPr>
            <a:spLocks noChangeShapeType="1"/>
          </p:cNvSpPr>
          <p:nvPr/>
        </p:nvSpPr>
        <p:spPr bwMode="auto">
          <a:xfrm flipH="1">
            <a:off x="5486400" y="2582859"/>
            <a:ext cx="304800" cy="1084263"/>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1520" name="Line 18"/>
          <p:cNvSpPr>
            <a:spLocks noChangeShapeType="1"/>
          </p:cNvSpPr>
          <p:nvPr/>
        </p:nvSpPr>
        <p:spPr bwMode="auto">
          <a:xfrm>
            <a:off x="6248400" y="2624766"/>
            <a:ext cx="685800" cy="506083"/>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1521" name="Text Box 21"/>
          <p:cNvSpPr txBox="1">
            <a:spLocks noChangeArrowheads="1"/>
          </p:cNvSpPr>
          <p:nvPr/>
        </p:nvSpPr>
        <p:spPr bwMode="auto">
          <a:xfrm>
            <a:off x="1784439" y="5038722"/>
            <a:ext cx="2739853" cy="1292662"/>
          </a:xfrm>
          <a:prstGeom prst="rect">
            <a:avLst/>
          </a:prstGeom>
          <a:noFill/>
          <a:ln w="9525">
            <a:noFill/>
            <a:miter lim="800000"/>
            <a:headEnd/>
            <a:tailEnd/>
          </a:ln>
        </p:spPr>
        <p:txBody>
          <a:bodyPr wrap="none">
            <a:spAutoFit/>
          </a:bodyPr>
          <a:lstStyle/>
          <a:p>
            <a:pPr algn="ctr" eaLnBrk="0" fontAlgn="base" hangingPunct="0">
              <a:spcBef>
                <a:spcPct val="50000"/>
              </a:spcBef>
              <a:spcAft>
                <a:spcPct val="0"/>
              </a:spcAft>
            </a:pPr>
            <a:r>
              <a:rPr lang="en-US" u="sng" dirty="0">
                <a:solidFill>
                  <a:srgbClr val="052049"/>
                </a:solidFill>
                <a:latin typeface="Garamond" charset="0"/>
              </a:rPr>
              <a:t>Within-subject</a:t>
            </a:r>
          </a:p>
          <a:p>
            <a:pPr algn="ctr" eaLnBrk="0" fontAlgn="base" hangingPunct="0">
              <a:spcBef>
                <a:spcPct val="0"/>
              </a:spcBef>
              <a:spcAft>
                <a:spcPct val="0"/>
              </a:spcAft>
            </a:pPr>
            <a:r>
              <a:rPr lang="en-US" sz="2000" dirty="0">
                <a:solidFill>
                  <a:srgbClr val="052049"/>
                </a:solidFill>
                <a:latin typeface="Garamond" charset="0"/>
              </a:rPr>
              <a:t>Case-crossover</a:t>
            </a:r>
          </a:p>
          <a:p>
            <a:pPr algn="ctr" eaLnBrk="0" fontAlgn="base" hangingPunct="0">
              <a:spcBef>
                <a:spcPct val="0"/>
              </a:spcBef>
              <a:spcAft>
                <a:spcPct val="0"/>
              </a:spcAft>
            </a:pPr>
            <a:r>
              <a:rPr lang="en-US" sz="2000" dirty="0">
                <a:solidFill>
                  <a:srgbClr val="052049"/>
                </a:solidFill>
                <a:latin typeface="Garamond" charset="0"/>
              </a:rPr>
              <a:t>Case only</a:t>
            </a:r>
          </a:p>
          <a:p>
            <a:pPr algn="ctr" eaLnBrk="0" fontAlgn="base" hangingPunct="0">
              <a:spcBef>
                <a:spcPct val="0"/>
              </a:spcBef>
              <a:spcAft>
                <a:spcPct val="0"/>
              </a:spcAft>
            </a:pPr>
            <a:r>
              <a:rPr lang="en-US" sz="2000" dirty="0">
                <a:solidFill>
                  <a:srgbClr val="052049"/>
                </a:solidFill>
                <a:latin typeface="Garamond" charset="0"/>
              </a:rPr>
              <a:t>Self-controlled case series</a:t>
            </a:r>
          </a:p>
        </p:txBody>
      </p:sp>
      <p:sp>
        <p:nvSpPr>
          <p:cNvPr id="21522" name="Line 22"/>
          <p:cNvSpPr>
            <a:spLocks noChangeShapeType="1"/>
          </p:cNvSpPr>
          <p:nvPr/>
        </p:nvSpPr>
        <p:spPr bwMode="auto">
          <a:xfrm>
            <a:off x="5715000" y="4163858"/>
            <a:ext cx="0" cy="701675"/>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0" name="Text Box 14"/>
          <p:cNvSpPr txBox="1">
            <a:spLocks noChangeArrowheads="1"/>
          </p:cNvSpPr>
          <p:nvPr/>
        </p:nvSpPr>
        <p:spPr bwMode="auto">
          <a:xfrm>
            <a:off x="56356" y="2902245"/>
            <a:ext cx="1981200" cy="369332"/>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dirty="0">
                <a:solidFill>
                  <a:srgbClr val="052049"/>
                </a:solidFill>
                <a:latin typeface="Garamond" charset="0"/>
              </a:rPr>
              <a:t>Observational</a:t>
            </a:r>
          </a:p>
        </p:txBody>
      </p:sp>
      <p:sp>
        <p:nvSpPr>
          <p:cNvPr id="21" name="Text Box 15"/>
          <p:cNvSpPr txBox="1">
            <a:spLocks noChangeArrowheads="1"/>
          </p:cNvSpPr>
          <p:nvPr/>
        </p:nvSpPr>
        <p:spPr bwMode="auto">
          <a:xfrm>
            <a:off x="2647156" y="2853361"/>
            <a:ext cx="2438400" cy="369332"/>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a:solidFill>
                  <a:srgbClr val="052049"/>
                </a:solidFill>
                <a:latin typeface="Garamond" charset="0"/>
              </a:rPr>
              <a:t>Experimental</a:t>
            </a:r>
          </a:p>
        </p:txBody>
      </p:sp>
      <p:sp>
        <p:nvSpPr>
          <p:cNvPr id="22" name="Line 17"/>
          <p:cNvSpPr>
            <a:spLocks noChangeShapeType="1"/>
          </p:cNvSpPr>
          <p:nvPr/>
        </p:nvSpPr>
        <p:spPr bwMode="auto">
          <a:xfrm flipH="1">
            <a:off x="1580356" y="2624763"/>
            <a:ext cx="304800" cy="457200"/>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3" name="Line 18"/>
          <p:cNvSpPr>
            <a:spLocks noChangeShapeType="1"/>
          </p:cNvSpPr>
          <p:nvPr/>
        </p:nvSpPr>
        <p:spPr bwMode="auto">
          <a:xfrm>
            <a:off x="2342357" y="2624763"/>
            <a:ext cx="685800" cy="304800"/>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4" name="Text Box 13"/>
          <p:cNvSpPr txBox="1">
            <a:spLocks noChangeArrowheads="1"/>
          </p:cNvSpPr>
          <p:nvPr/>
        </p:nvSpPr>
        <p:spPr bwMode="auto">
          <a:xfrm>
            <a:off x="2407655" y="3622028"/>
            <a:ext cx="2005823" cy="707886"/>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2000" dirty="0">
                <a:solidFill>
                  <a:srgbClr val="052049"/>
                </a:solidFill>
                <a:latin typeface="Garamond" charset="0"/>
              </a:rPr>
              <a:t>Randomized</a:t>
            </a:r>
          </a:p>
          <a:p>
            <a:pPr algn="ctr" eaLnBrk="0" fontAlgn="base" hangingPunct="0">
              <a:spcBef>
                <a:spcPct val="0"/>
              </a:spcBef>
              <a:spcAft>
                <a:spcPct val="0"/>
              </a:spcAft>
            </a:pPr>
            <a:r>
              <a:rPr lang="en-US" sz="2000" dirty="0">
                <a:solidFill>
                  <a:srgbClr val="052049"/>
                </a:solidFill>
                <a:latin typeface="Garamond" charset="0"/>
              </a:rPr>
              <a:t>Non-randomized</a:t>
            </a:r>
          </a:p>
        </p:txBody>
      </p:sp>
      <p:sp>
        <p:nvSpPr>
          <p:cNvPr id="25" name="Line 16"/>
          <p:cNvSpPr>
            <a:spLocks noChangeShapeType="1"/>
          </p:cNvSpPr>
          <p:nvPr/>
        </p:nvSpPr>
        <p:spPr bwMode="auto">
          <a:xfrm>
            <a:off x="3371507" y="3238643"/>
            <a:ext cx="0" cy="457200"/>
          </a:xfrm>
          <a:prstGeom prst="line">
            <a:avLst/>
          </a:prstGeom>
          <a:noFill/>
          <a:ln w="9525">
            <a:solidFill>
              <a:schemeClr val="tx1"/>
            </a:solidFill>
            <a:round/>
            <a:headEnd/>
            <a:tailEnd type="triangle" w="med" len="med"/>
          </a:ln>
        </p:spPr>
        <p:txBody>
          <a:bodyPr wrap="none" anchor="ctr"/>
          <a:lstStyle/>
          <a:p>
            <a:pPr eaLnBrk="0" fontAlgn="base" hangingPunct="0">
              <a:spcBef>
                <a:spcPct val="0"/>
              </a:spcBef>
              <a:spcAft>
                <a:spcPct val="0"/>
              </a:spcAft>
            </a:pPr>
            <a:endParaRPr lang="en-US">
              <a:solidFill>
                <a:srgbClr val="052049"/>
              </a:solidFill>
              <a:latin typeface="Garamond" charset="0"/>
            </a:endParaRPr>
          </a:p>
        </p:txBody>
      </p:sp>
      <p:sp>
        <p:nvSpPr>
          <p:cNvPr id="26" name="Rectangle 2"/>
          <p:cNvSpPr txBox="1">
            <a:spLocks noChangeArrowheads="1"/>
          </p:cNvSpPr>
          <p:nvPr/>
        </p:nvSpPr>
        <p:spPr bwMode="auto">
          <a:xfrm>
            <a:off x="377305" y="228600"/>
            <a:ext cx="85380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a:solidFill>
                  <a:srgbClr val="052049"/>
                </a:solidFill>
                <a:latin typeface="Garamond"/>
              </a:rPr>
              <a:t>Research Studies Based on Humans</a:t>
            </a:r>
          </a:p>
        </p:txBody>
      </p:sp>
      <p:sp>
        <p:nvSpPr>
          <p:cNvPr id="2" name="TextBox 1"/>
          <p:cNvSpPr txBox="1"/>
          <p:nvPr/>
        </p:nvSpPr>
        <p:spPr bwMode="auto">
          <a:xfrm>
            <a:off x="148704" y="3"/>
            <a:ext cx="5308069" cy="307777"/>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r>
              <a:rPr lang="en-US" sz="2000" dirty="0">
                <a:solidFill>
                  <a:srgbClr val="C00000"/>
                </a:solidFill>
                <a:latin typeface="Garamond" charset="0"/>
              </a:rPr>
              <a:t>Recap from </a:t>
            </a:r>
            <a:r>
              <a:rPr lang="en-US" sz="2000" dirty="0" err="1">
                <a:solidFill>
                  <a:srgbClr val="C00000"/>
                </a:solidFill>
                <a:latin typeface="Garamond" charset="0"/>
              </a:rPr>
              <a:t>Epid</a:t>
            </a:r>
            <a:r>
              <a:rPr lang="en-US" sz="2000" dirty="0">
                <a:solidFill>
                  <a:srgbClr val="C00000"/>
                </a:solidFill>
                <a:latin typeface="Garamond" charset="0"/>
              </a:rPr>
              <a:t> Methods I </a:t>
            </a:r>
            <a:r>
              <a:rPr lang="mr-IN" sz="2000" dirty="0">
                <a:solidFill>
                  <a:srgbClr val="C00000"/>
                </a:solidFill>
                <a:latin typeface="Garamond" charset="0"/>
              </a:rPr>
              <a:t>–</a:t>
            </a:r>
            <a:r>
              <a:rPr lang="en-US" sz="2000" dirty="0">
                <a:solidFill>
                  <a:srgbClr val="C00000"/>
                </a:solidFill>
                <a:latin typeface="Garamond" charset="0"/>
              </a:rPr>
              <a:t> Study Design</a:t>
            </a:r>
          </a:p>
        </p:txBody>
      </p:sp>
      <p:sp>
        <p:nvSpPr>
          <p:cNvPr id="3" name="TextBox 2"/>
          <p:cNvSpPr txBox="1"/>
          <p:nvPr/>
        </p:nvSpPr>
        <p:spPr bwMode="auto">
          <a:xfrm flipH="1">
            <a:off x="402404" y="6382515"/>
            <a:ext cx="356551" cy="307777"/>
          </a:xfrm>
          <a:prstGeom prst="rect">
            <a:avLst/>
          </a:prstGeom>
          <a:noFill/>
          <a:ln w="19050" algn="ctr">
            <a:noFill/>
            <a:miter lim="800000"/>
            <a:headEnd/>
            <a:tailEnd/>
          </a:ln>
        </p:spPr>
        <p:txBody>
          <a:bodyPr wrap="square" lIns="0" tIns="0" rIns="0" bIns="0" rtlCol="0">
            <a:spAutoFit/>
          </a:bodyPr>
          <a:lstStyle/>
          <a:p>
            <a:pPr eaLnBrk="0" fontAlgn="base" hangingPunct="0">
              <a:spcBef>
                <a:spcPct val="0"/>
              </a:spcBef>
              <a:spcAft>
                <a:spcPct val="0"/>
              </a:spcAft>
            </a:pPr>
            <a:endParaRPr lang="en-US" sz="2000" dirty="0" err="1">
              <a:solidFill>
                <a:srgbClr val="052049"/>
              </a:solidFill>
              <a:latin typeface="Garamond" charset="0"/>
            </a:endParaRPr>
          </a:p>
        </p:txBody>
      </p:sp>
      <p:sp>
        <p:nvSpPr>
          <p:cNvPr id="5" name="Slide Number Placeholder 4"/>
          <p:cNvSpPr>
            <a:spLocks noGrp="1"/>
          </p:cNvSpPr>
          <p:nvPr>
            <p:ph type="sldNum" sz="quarter" idx="12"/>
          </p:nvPr>
        </p:nvSpPr>
        <p:spPr/>
        <p:txBody>
          <a:bodyPr/>
          <a:lstStyle/>
          <a:p>
            <a:pPr defTabSz="457189">
              <a:defRPr/>
            </a:pPr>
            <a:fld id="{55DB70E2-3929-4620-B6BA-4AC054379E69}" type="slidenum">
              <a:rPr lang="en-US">
                <a:solidFill>
                  <a:srgbClr val="052049"/>
                </a:solidFill>
              </a:rPr>
              <a:pPr defTabSz="457189">
                <a:defRPr/>
              </a:pPr>
              <a:t>6</a:t>
            </a:fld>
            <a:endParaRPr lang="en-US">
              <a:solidFill>
                <a:srgbClr val="052049"/>
              </a:solidFill>
            </a:endParaRPr>
          </a:p>
        </p:txBody>
      </p:sp>
      <p:sp>
        <p:nvSpPr>
          <p:cNvPr id="4" name="Oval 3"/>
          <p:cNvSpPr/>
          <p:nvPr/>
        </p:nvSpPr>
        <p:spPr bwMode="auto">
          <a:xfrm>
            <a:off x="5042693" y="5200650"/>
            <a:ext cx="1372395" cy="342900"/>
          </a:xfrm>
          <a:prstGeom prst="ellipse">
            <a:avLst/>
          </a:prstGeom>
          <a:noFill/>
          <a:ln w="19050" algn="ctr">
            <a:solidFill>
              <a:schemeClr val="accent1"/>
            </a:solidFill>
            <a:miter lim="800000"/>
            <a:headEnd/>
            <a:tailEnd/>
          </a:ln>
        </p:spPr>
        <p:txBody>
          <a:bodyPr wrap="none" rtlCol="0" anchor="ctr"/>
          <a:lstStyle/>
          <a:p>
            <a:pPr algn="ctr" eaLnBrk="0" fontAlgn="base" hangingPunct="0">
              <a:lnSpc>
                <a:spcPct val="90000"/>
              </a:lnSpc>
              <a:spcBef>
                <a:spcPct val="0"/>
              </a:spcBef>
              <a:spcAft>
                <a:spcPct val="0"/>
              </a:spcAft>
            </a:pPr>
            <a:endParaRPr lang="en-US" sz="1600" b="1" dirty="0" err="1">
              <a:solidFill>
                <a:srgbClr val="FFFFFF"/>
              </a:solidFill>
              <a:latin typeface="Garamond"/>
            </a:endParaRPr>
          </a:p>
        </p:txBody>
      </p:sp>
      <p:sp>
        <p:nvSpPr>
          <p:cNvPr id="30" name="Oval 29"/>
          <p:cNvSpPr/>
          <p:nvPr/>
        </p:nvSpPr>
        <p:spPr bwMode="auto">
          <a:xfrm>
            <a:off x="4800602" y="5767392"/>
            <a:ext cx="1766887" cy="409419"/>
          </a:xfrm>
          <a:prstGeom prst="ellipse">
            <a:avLst/>
          </a:prstGeom>
          <a:noFill/>
          <a:ln w="19050" algn="ctr">
            <a:solidFill>
              <a:schemeClr val="accent1"/>
            </a:solidFill>
            <a:miter lim="800000"/>
            <a:headEnd/>
            <a:tailEnd/>
          </a:ln>
        </p:spPr>
        <p:txBody>
          <a:bodyPr wrap="none" rtlCol="0" anchor="ctr"/>
          <a:lstStyle/>
          <a:p>
            <a:pPr algn="ctr" eaLnBrk="0" fontAlgn="base" hangingPunct="0">
              <a:lnSpc>
                <a:spcPct val="90000"/>
              </a:lnSpc>
              <a:spcBef>
                <a:spcPct val="0"/>
              </a:spcBef>
              <a:spcAft>
                <a:spcPct val="0"/>
              </a:spcAft>
            </a:pPr>
            <a:endParaRPr lang="en-US" sz="1600" b="1" dirty="0" err="1">
              <a:solidFill>
                <a:srgbClr val="FFFFFF"/>
              </a:solidFill>
              <a:latin typeface="Garamond"/>
            </a:endParaRPr>
          </a:p>
        </p:txBody>
      </p:sp>
      <p:sp>
        <p:nvSpPr>
          <p:cNvPr id="31" name="Oval 30"/>
          <p:cNvSpPr/>
          <p:nvPr/>
        </p:nvSpPr>
        <p:spPr bwMode="auto">
          <a:xfrm>
            <a:off x="7048106" y="3046486"/>
            <a:ext cx="1638697" cy="507775"/>
          </a:xfrm>
          <a:prstGeom prst="ellipse">
            <a:avLst/>
          </a:prstGeom>
          <a:noFill/>
          <a:ln w="19050" algn="ctr">
            <a:solidFill>
              <a:schemeClr val="accent1"/>
            </a:solidFill>
            <a:miter lim="800000"/>
            <a:headEnd/>
            <a:tailEnd/>
          </a:ln>
        </p:spPr>
        <p:txBody>
          <a:bodyPr wrap="none" rtlCol="0" anchor="ctr"/>
          <a:lstStyle/>
          <a:p>
            <a:pPr algn="ctr" eaLnBrk="0" fontAlgn="base" hangingPunct="0">
              <a:lnSpc>
                <a:spcPct val="90000"/>
              </a:lnSpc>
              <a:spcBef>
                <a:spcPct val="0"/>
              </a:spcBef>
              <a:spcAft>
                <a:spcPct val="0"/>
              </a:spcAft>
            </a:pPr>
            <a:endParaRPr lang="en-US" sz="1600" b="1" dirty="0" err="1">
              <a:solidFill>
                <a:srgbClr val="FFFFFF"/>
              </a:solidFill>
              <a:latin typeface="Garamond"/>
            </a:endParaRPr>
          </a:p>
        </p:txBody>
      </p:sp>
      <p:sp>
        <p:nvSpPr>
          <p:cNvPr id="6" name="Oval 5">
            <a:extLst>
              <a:ext uri="{FF2B5EF4-FFF2-40B4-BE49-F238E27FC236}">
                <a16:creationId xmlns:a16="http://schemas.microsoft.com/office/drawing/2014/main" id="{25352F42-15CE-3E42-928D-CC006024F99E}"/>
              </a:ext>
            </a:extLst>
          </p:cNvPr>
          <p:cNvSpPr/>
          <p:nvPr/>
        </p:nvSpPr>
        <p:spPr bwMode="auto">
          <a:xfrm>
            <a:off x="1759570" y="5022379"/>
            <a:ext cx="2886785" cy="1431128"/>
          </a:xfrm>
          <a:prstGeom prst="ellipse">
            <a:avLst/>
          </a:prstGeom>
          <a:noFill/>
          <a:ln w="19050" algn="ctr">
            <a:solidFill>
              <a:srgbClr val="00B0F0"/>
            </a:solidFill>
            <a:miter lim="800000"/>
            <a:headEnd/>
            <a:tailEnd/>
          </a:ln>
        </p:spPr>
        <p:txBody>
          <a:bodyPr wrap="none" rtlCol="0" anchor="ctr"/>
          <a:lstStyle/>
          <a:p>
            <a:pPr algn="ctr" defTabSz="457189">
              <a:lnSpc>
                <a:spcPct val="90000"/>
              </a:lnSpc>
            </a:pPr>
            <a:endParaRPr lang="en-US" sz="1600" b="1" dirty="0" err="1">
              <a:solidFill>
                <a:srgbClr val="FFFFFF"/>
              </a:solidFill>
              <a:latin typeface="Garamond"/>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9" name="Ink 8">
                <a:extLst>
                  <a:ext uri="{FF2B5EF4-FFF2-40B4-BE49-F238E27FC236}">
                    <a16:creationId xmlns:a16="http://schemas.microsoft.com/office/drawing/2014/main" id="{3D5F554D-CE22-4FFA-B23A-481E5E611B8F}"/>
                  </a:ext>
                </a:extLst>
              </p14:cNvPr>
              <p14:cNvContentPartPr/>
              <p14:nvPr>
                <p:extLst>
                  <p:ext uri="{42D2F446-02D8-4167-A562-619A0277C38B}">
                    <p15:isNarration xmlns:p15="http://schemas.microsoft.com/office/powerpoint/2012/main" val="1"/>
                  </p:ext>
                </p:extLst>
              </p14:nvPr>
            </p14:nvContentPartPr>
            <p14:xfrm>
              <a:off x="1000440" y="2247480"/>
              <a:ext cx="7707960" cy="1645560"/>
            </p14:xfrm>
          </p:contentPart>
        </mc:Choice>
        <mc:Fallback xmlns="">
          <p:pic>
            <p:nvPicPr>
              <p:cNvPr id="9" name="Ink 8">
                <a:extLst>
                  <a:ext uri="{FF2B5EF4-FFF2-40B4-BE49-F238E27FC236}">
                    <a16:creationId xmlns:a16="http://schemas.microsoft.com/office/drawing/2014/main" id="{3D5F554D-CE22-4FFA-B23A-481E5E611B8F}"/>
                  </a:ext>
                </a:extLst>
              </p:cNvPr>
              <p:cNvPicPr>
                <a:picLocks noGrp="1" noRot="1" noChangeAspect="1" noMove="1" noResize="1" noEditPoints="1" noAdjustHandles="1" noChangeArrowheads="1" noChangeShapeType="1"/>
              </p:cNvPicPr>
              <p:nvPr/>
            </p:nvPicPr>
            <p:blipFill>
              <a:blip r:embed="rId5"/>
              <a:stretch>
                <a:fillRect/>
              </a:stretch>
            </p:blipFill>
            <p:spPr>
              <a:xfrm>
                <a:off x="984600" y="2184120"/>
                <a:ext cx="7739280" cy="1772280"/>
              </a:xfrm>
              <a:prstGeom prst="rect">
                <a:avLst/>
              </a:prstGeom>
            </p:spPr>
          </p:pic>
        </mc:Fallback>
      </mc:AlternateContent>
      <p:sp>
        <p:nvSpPr>
          <p:cNvPr id="35" name="Oval 34">
            <a:extLst>
              <a:ext uri="{FF2B5EF4-FFF2-40B4-BE49-F238E27FC236}">
                <a16:creationId xmlns:a16="http://schemas.microsoft.com/office/drawing/2014/main" id="{933072D7-E608-5246-8DC0-516FA9124929}"/>
              </a:ext>
            </a:extLst>
          </p:cNvPr>
          <p:cNvSpPr/>
          <p:nvPr/>
        </p:nvSpPr>
        <p:spPr bwMode="auto">
          <a:xfrm>
            <a:off x="6837337" y="3708849"/>
            <a:ext cx="1941155" cy="953713"/>
          </a:xfrm>
          <a:prstGeom prst="ellipse">
            <a:avLst/>
          </a:prstGeom>
          <a:noFill/>
          <a:ln w="19050" algn="ctr">
            <a:solidFill>
              <a:schemeClr val="accent1"/>
            </a:solidFill>
            <a:miter lim="800000"/>
            <a:headEnd/>
            <a:tailEnd/>
          </a:ln>
        </p:spPr>
        <p:txBody>
          <a:bodyPr wrap="none" rtlCol="0" anchor="ctr"/>
          <a:lstStyle/>
          <a:p>
            <a:pPr algn="ctr" eaLnBrk="0" fontAlgn="base" hangingPunct="0">
              <a:lnSpc>
                <a:spcPct val="90000"/>
              </a:lnSpc>
              <a:spcBef>
                <a:spcPct val="0"/>
              </a:spcBef>
              <a:spcAft>
                <a:spcPct val="0"/>
              </a:spcAft>
            </a:pPr>
            <a:endParaRPr lang="en-US" sz="1600" b="1" dirty="0" err="1">
              <a:solidFill>
                <a:srgbClr val="FFFFFF"/>
              </a:solidFill>
              <a:latin typeface="Garamond"/>
            </a:endParaRPr>
          </a:p>
        </p:txBody>
      </p:sp>
    </p:spTree>
    <p:custDataLst>
      <p:tags r:id="rId1"/>
    </p:custDataLst>
    <p:extLst>
      <p:ext uri="{BB962C8B-B14F-4D97-AF65-F5344CB8AC3E}">
        <p14:creationId xmlns:p14="http://schemas.microsoft.com/office/powerpoint/2010/main" val="3858288947"/>
      </p:ext>
    </p:extLst>
  </p:cSld>
  <p:clrMapOvr>
    <a:masterClrMapping/>
  </p:clrMapOvr>
  <p:transition advTm="317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md type="call" cmd="playFrom(0.0)">
                                      <p:cBhvr>
                                        <p:cTn id="7" dur="1" fill="hold"/>
                                        <p:tgtEl>
                                          <p:spTgt spid="9"/>
                                        </p:tgtEl>
                                      </p:cBhvr>
                                    </p:cmd>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1" nodeType="clickEffect">
                                  <p:stCondLst>
                                    <p:cond delay="0"/>
                                  </p:stCondLst>
                                  <p:childTnLst>
                                    <p:animScale>
                                      <p:cBhvr>
                                        <p:cTn id="24" dur="1000" fill="hold"/>
                                        <p:tgtEl>
                                          <p:spTgt spid="31"/>
                                        </p:tgtEl>
                                      </p:cBhvr>
                                      <p:by x="150000" y="150000"/>
                                    </p:animScale>
                                  </p:childTnLst>
                                </p:cTn>
                              </p:par>
                            </p:childTnLst>
                          </p:cTn>
                        </p:par>
                        <p:par>
                          <p:cTn id="25" fill="hold">
                            <p:stCondLst>
                              <p:cond delay="1000"/>
                            </p:stCondLst>
                            <p:childTnLst>
                              <p:par>
                                <p:cTn id="26" presetID="3" presetClass="entr" presetSubtype="10" fill="hold" grpId="0" nodeType="afterEffect">
                                  <p:stCondLst>
                                    <p:cond delay="350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1" grpId="0" animBg="1"/>
      <p:bldP spid="31" grpId="1" animBg="1"/>
      <p:bldP spid="6"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 - PICO</a:t>
            </a:r>
          </a:p>
        </p:txBody>
      </p:sp>
      <p:sp>
        <p:nvSpPr>
          <p:cNvPr id="4" name="Slide Number Placeholder 3"/>
          <p:cNvSpPr>
            <a:spLocks noGrp="1"/>
          </p:cNvSpPr>
          <p:nvPr>
            <p:ph type="sldNum" sz="quarter" idx="10"/>
          </p:nvPr>
        </p:nvSpPr>
        <p:spPr/>
        <p:txBody>
          <a:bodyPr/>
          <a:lstStyle/>
          <a:p>
            <a:pPr defTabSz="457189">
              <a:defRPr/>
            </a:pPr>
            <a:fld id="{FAA74B69-70FD-A649-B131-F3438782CAA4}" type="slidenum">
              <a:rPr lang="en-US" altLang="en-US">
                <a:solidFill>
                  <a:srgbClr val="052049"/>
                </a:solidFill>
              </a:rPr>
              <a:pPr defTabSz="457189">
                <a:defRPr/>
              </a:pPr>
              <a:t>7</a:t>
            </a:fld>
            <a:endParaRPr lang="en-US" altLang="en-US">
              <a:solidFill>
                <a:srgbClr val="052049"/>
              </a:solidFill>
            </a:endParaRPr>
          </a:p>
        </p:txBody>
      </p:sp>
      <p:sp>
        <p:nvSpPr>
          <p:cNvPr id="10" name="TextBox 9">
            <a:extLst>
              <a:ext uri="{FF2B5EF4-FFF2-40B4-BE49-F238E27FC236}">
                <a16:creationId xmlns:a16="http://schemas.microsoft.com/office/drawing/2014/main" id="{5A1EF6C1-9583-A247-94CD-D0CB4195054C}"/>
              </a:ext>
            </a:extLst>
          </p:cNvPr>
          <p:cNvSpPr txBox="1"/>
          <p:nvPr/>
        </p:nvSpPr>
        <p:spPr bwMode="auto">
          <a:xfrm>
            <a:off x="626681" y="1509002"/>
            <a:ext cx="1897829" cy="369332"/>
          </a:xfrm>
          <a:prstGeom prst="rect">
            <a:avLst/>
          </a:prstGeom>
          <a:noFill/>
          <a:ln w="19050" algn="ctr">
            <a:noFill/>
            <a:miter lim="800000"/>
            <a:headEnd/>
            <a:tailEnd/>
          </a:ln>
        </p:spPr>
        <p:txBody>
          <a:bodyPr wrap="square" lIns="0" tIns="0" rIns="0" bIns="0" rtlCol="0">
            <a:spAutoFit/>
          </a:bodyPr>
          <a:lstStyle/>
          <a:p>
            <a:pPr defTabSz="457189"/>
            <a:r>
              <a:rPr lang="en-US" sz="2400" b="1" u="sng" dirty="0">
                <a:solidFill>
                  <a:srgbClr val="052049"/>
                </a:solidFill>
                <a:latin typeface="Arial"/>
              </a:rPr>
              <a:t>P</a:t>
            </a:r>
            <a:r>
              <a:rPr lang="en-US" sz="2400" b="1" dirty="0">
                <a:solidFill>
                  <a:srgbClr val="052049"/>
                </a:solidFill>
                <a:latin typeface="Arial"/>
              </a:rPr>
              <a:t>opulation </a:t>
            </a:r>
          </a:p>
        </p:txBody>
      </p:sp>
      <p:sp>
        <p:nvSpPr>
          <p:cNvPr id="11" name="TextBox 10">
            <a:extLst>
              <a:ext uri="{FF2B5EF4-FFF2-40B4-BE49-F238E27FC236}">
                <a16:creationId xmlns:a16="http://schemas.microsoft.com/office/drawing/2014/main" id="{15BAA82B-A238-C44D-A1FD-55F88FD3C2E4}"/>
              </a:ext>
            </a:extLst>
          </p:cNvPr>
          <p:cNvSpPr txBox="1"/>
          <p:nvPr/>
        </p:nvSpPr>
        <p:spPr bwMode="auto">
          <a:xfrm>
            <a:off x="626678" y="2561193"/>
            <a:ext cx="2256363" cy="553998"/>
          </a:xfrm>
          <a:prstGeom prst="rect">
            <a:avLst/>
          </a:prstGeom>
          <a:noFill/>
          <a:ln w="19050" algn="ctr">
            <a:noFill/>
            <a:miter lim="800000"/>
            <a:headEnd/>
            <a:tailEnd/>
          </a:ln>
        </p:spPr>
        <p:txBody>
          <a:bodyPr wrap="square" lIns="0" tIns="0" rIns="0" bIns="0" rtlCol="0">
            <a:spAutoFit/>
          </a:bodyPr>
          <a:lstStyle/>
          <a:p>
            <a:pPr defTabSz="457189"/>
            <a:r>
              <a:rPr lang="en-US" sz="2400" b="1" u="sng" dirty="0">
                <a:solidFill>
                  <a:srgbClr val="052049"/>
                </a:solidFill>
                <a:latin typeface="Arial"/>
              </a:rPr>
              <a:t>I</a:t>
            </a:r>
            <a:r>
              <a:rPr lang="en-US" sz="2400" b="1" dirty="0">
                <a:solidFill>
                  <a:srgbClr val="052049"/>
                </a:solidFill>
                <a:latin typeface="Arial"/>
              </a:rPr>
              <a:t>ntervention </a:t>
            </a:r>
          </a:p>
          <a:p>
            <a:pPr defTabSz="457189"/>
            <a:r>
              <a:rPr lang="en-US" sz="1200" b="1" dirty="0">
                <a:solidFill>
                  <a:srgbClr val="052049"/>
                </a:solidFill>
                <a:latin typeface="Arial"/>
              </a:rPr>
              <a:t> (or exposure)</a:t>
            </a:r>
            <a:endParaRPr lang="en-US" sz="2400" b="1" dirty="0">
              <a:solidFill>
                <a:srgbClr val="052049"/>
              </a:solidFill>
              <a:latin typeface="Arial"/>
            </a:endParaRPr>
          </a:p>
        </p:txBody>
      </p:sp>
      <p:sp>
        <p:nvSpPr>
          <p:cNvPr id="12" name="TextBox 11">
            <a:extLst>
              <a:ext uri="{FF2B5EF4-FFF2-40B4-BE49-F238E27FC236}">
                <a16:creationId xmlns:a16="http://schemas.microsoft.com/office/drawing/2014/main" id="{2CBF14BB-384D-3D48-B37A-949A34119479}"/>
              </a:ext>
            </a:extLst>
          </p:cNvPr>
          <p:cNvSpPr txBox="1"/>
          <p:nvPr/>
        </p:nvSpPr>
        <p:spPr bwMode="auto">
          <a:xfrm>
            <a:off x="626678" y="3798053"/>
            <a:ext cx="2256363" cy="553998"/>
          </a:xfrm>
          <a:prstGeom prst="rect">
            <a:avLst/>
          </a:prstGeom>
          <a:noFill/>
          <a:ln w="19050" algn="ctr">
            <a:noFill/>
            <a:miter lim="800000"/>
            <a:headEnd/>
            <a:tailEnd/>
          </a:ln>
        </p:spPr>
        <p:txBody>
          <a:bodyPr wrap="square" lIns="0" tIns="0" rIns="0" bIns="0" rtlCol="0">
            <a:spAutoFit/>
          </a:bodyPr>
          <a:lstStyle>
            <a:defPPr>
              <a:defRPr lang="en-US"/>
            </a:defPPr>
            <a:lvl1pPr>
              <a:defRPr sz="2000"/>
            </a:lvl1pPr>
          </a:lstStyle>
          <a:p>
            <a:pPr defTabSz="457189"/>
            <a:r>
              <a:rPr lang="en-US" sz="2400" b="1" u="sng" dirty="0">
                <a:solidFill>
                  <a:srgbClr val="052049"/>
                </a:solidFill>
                <a:latin typeface="Arial"/>
              </a:rPr>
              <a:t>C</a:t>
            </a:r>
            <a:r>
              <a:rPr lang="en-US" sz="2400" b="1" dirty="0">
                <a:solidFill>
                  <a:srgbClr val="052049"/>
                </a:solidFill>
                <a:latin typeface="Arial"/>
              </a:rPr>
              <a:t>omparator</a:t>
            </a:r>
          </a:p>
          <a:p>
            <a:pPr defTabSz="457189"/>
            <a:r>
              <a:rPr lang="en-US" sz="1200" b="1" dirty="0">
                <a:solidFill>
                  <a:srgbClr val="052049"/>
                </a:solidFill>
                <a:latin typeface="Arial"/>
              </a:rPr>
              <a:t>(or control) </a:t>
            </a:r>
          </a:p>
        </p:txBody>
      </p:sp>
      <p:sp>
        <p:nvSpPr>
          <p:cNvPr id="13" name="TextBox 12">
            <a:extLst>
              <a:ext uri="{FF2B5EF4-FFF2-40B4-BE49-F238E27FC236}">
                <a16:creationId xmlns:a16="http://schemas.microsoft.com/office/drawing/2014/main" id="{D8B5445D-1BEF-E341-BB79-9582D4D4B01C}"/>
              </a:ext>
            </a:extLst>
          </p:cNvPr>
          <p:cNvSpPr txBox="1"/>
          <p:nvPr/>
        </p:nvSpPr>
        <p:spPr bwMode="auto">
          <a:xfrm>
            <a:off x="622301" y="5116316"/>
            <a:ext cx="2256363" cy="369332"/>
          </a:xfrm>
          <a:prstGeom prst="rect">
            <a:avLst/>
          </a:prstGeom>
          <a:noFill/>
          <a:ln w="19050" algn="ctr">
            <a:noFill/>
            <a:miter lim="800000"/>
            <a:headEnd/>
            <a:tailEnd/>
          </a:ln>
        </p:spPr>
        <p:txBody>
          <a:bodyPr wrap="square" lIns="0" tIns="0" rIns="0" bIns="0" rtlCol="0">
            <a:spAutoFit/>
          </a:bodyPr>
          <a:lstStyle/>
          <a:p>
            <a:pPr defTabSz="457189"/>
            <a:r>
              <a:rPr lang="en-US" sz="2400" b="1" u="sng" dirty="0">
                <a:solidFill>
                  <a:srgbClr val="052049"/>
                </a:solidFill>
                <a:latin typeface="Arial"/>
              </a:rPr>
              <a:t>O</a:t>
            </a:r>
            <a:r>
              <a:rPr lang="en-US" sz="2400" b="1" dirty="0">
                <a:solidFill>
                  <a:srgbClr val="052049"/>
                </a:solidFill>
                <a:latin typeface="Arial"/>
              </a:rPr>
              <a:t>utcome </a:t>
            </a:r>
          </a:p>
        </p:txBody>
      </p:sp>
      <p:pic>
        <p:nvPicPr>
          <p:cNvPr id="14" name="Picture 13">
            <a:extLst>
              <a:ext uri="{FF2B5EF4-FFF2-40B4-BE49-F238E27FC236}">
                <a16:creationId xmlns:a16="http://schemas.microsoft.com/office/drawing/2014/main" id="{FB78FA7D-9A41-A445-AD3D-6459628524BF}"/>
              </a:ext>
            </a:extLst>
          </p:cNvPr>
          <p:cNvPicPr>
            <a:picLocks noChangeAspect="1"/>
          </p:cNvPicPr>
          <p:nvPr/>
        </p:nvPicPr>
        <p:blipFill>
          <a:blip r:embed="rId4"/>
          <a:stretch>
            <a:fillRect/>
          </a:stretch>
        </p:blipFill>
        <p:spPr>
          <a:xfrm>
            <a:off x="2736523" y="5021293"/>
            <a:ext cx="1003176" cy="867152"/>
          </a:xfrm>
          <a:prstGeom prst="rect">
            <a:avLst/>
          </a:prstGeom>
        </p:spPr>
      </p:pic>
      <p:pic>
        <p:nvPicPr>
          <p:cNvPr id="15" name="Picture 14">
            <a:extLst>
              <a:ext uri="{FF2B5EF4-FFF2-40B4-BE49-F238E27FC236}">
                <a16:creationId xmlns:a16="http://schemas.microsoft.com/office/drawing/2014/main" id="{A4E727DA-E1FD-0244-A481-566383C3FE15}"/>
              </a:ext>
            </a:extLst>
          </p:cNvPr>
          <p:cNvPicPr>
            <a:picLocks noChangeAspect="1"/>
          </p:cNvPicPr>
          <p:nvPr/>
        </p:nvPicPr>
        <p:blipFill>
          <a:blip r:embed="rId5"/>
          <a:stretch>
            <a:fillRect/>
          </a:stretch>
        </p:blipFill>
        <p:spPr>
          <a:xfrm>
            <a:off x="2804929" y="3640775"/>
            <a:ext cx="920893" cy="995736"/>
          </a:xfrm>
          <a:prstGeom prst="rect">
            <a:avLst/>
          </a:prstGeom>
        </p:spPr>
      </p:pic>
      <p:pic>
        <p:nvPicPr>
          <p:cNvPr id="20" name="Picture 19">
            <a:extLst>
              <a:ext uri="{FF2B5EF4-FFF2-40B4-BE49-F238E27FC236}">
                <a16:creationId xmlns:a16="http://schemas.microsoft.com/office/drawing/2014/main" id="{6AAFECF3-4F61-BD4A-935A-D8154E176574}"/>
              </a:ext>
            </a:extLst>
          </p:cNvPr>
          <p:cNvPicPr>
            <a:picLocks noChangeAspect="1"/>
          </p:cNvPicPr>
          <p:nvPr/>
        </p:nvPicPr>
        <p:blipFill>
          <a:blip r:embed="rId6"/>
          <a:stretch>
            <a:fillRect/>
          </a:stretch>
        </p:blipFill>
        <p:spPr>
          <a:xfrm>
            <a:off x="2867061" y="2426041"/>
            <a:ext cx="742105" cy="995736"/>
          </a:xfrm>
          <a:prstGeom prst="rect">
            <a:avLst/>
          </a:prstGeom>
        </p:spPr>
      </p:pic>
      <p:pic>
        <p:nvPicPr>
          <p:cNvPr id="22" name="Picture 21">
            <a:extLst>
              <a:ext uri="{FF2B5EF4-FFF2-40B4-BE49-F238E27FC236}">
                <a16:creationId xmlns:a16="http://schemas.microsoft.com/office/drawing/2014/main" id="{8D160D48-D738-B243-A64D-DE1DED0D8CE6}"/>
              </a:ext>
            </a:extLst>
          </p:cNvPr>
          <p:cNvPicPr>
            <a:picLocks noChangeAspect="1"/>
          </p:cNvPicPr>
          <p:nvPr/>
        </p:nvPicPr>
        <p:blipFill>
          <a:blip r:embed="rId7"/>
          <a:stretch>
            <a:fillRect/>
          </a:stretch>
        </p:blipFill>
        <p:spPr>
          <a:xfrm>
            <a:off x="2636966" y="1179798"/>
            <a:ext cx="1256819" cy="1122004"/>
          </a:xfrm>
          <a:prstGeom prst="rect">
            <a:avLst/>
          </a:prstGeom>
        </p:spPr>
      </p:pic>
      <p:sp>
        <p:nvSpPr>
          <p:cNvPr id="8" name="TextBox 7">
            <a:extLst>
              <a:ext uri="{FF2B5EF4-FFF2-40B4-BE49-F238E27FC236}">
                <a16:creationId xmlns:a16="http://schemas.microsoft.com/office/drawing/2014/main" id="{0F2F92CF-4A0E-4B4E-A236-86F0819E2D15}"/>
              </a:ext>
            </a:extLst>
          </p:cNvPr>
          <p:cNvSpPr txBox="1"/>
          <p:nvPr/>
        </p:nvSpPr>
        <p:spPr bwMode="auto">
          <a:xfrm>
            <a:off x="5567070" y="1539781"/>
            <a:ext cx="2923505" cy="307777"/>
          </a:xfrm>
          <a:prstGeom prst="rect">
            <a:avLst/>
          </a:prstGeom>
          <a:noFill/>
          <a:ln w="19050" algn="ctr">
            <a:noFill/>
            <a:miter lim="800000"/>
            <a:headEnd/>
            <a:tailEnd/>
          </a:ln>
        </p:spPr>
        <p:txBody>
          <a:bodyPr wrap="square" lIns="0" tIns="0" rIns="0" bIns="0" rtlCol="0">
            <a:spAutoFit/>
          </a:bodyPr>
          <a:lstStyle/>
          <a:p>
            <a:pPr defTabSz="457189"/>
            <a:r>
              <a:rPr lang="en-US" sz="2000" dirty="0">
                <a:solidFill>
                  <a:srgbClr val="052049"/>
                </a:solidFill>
                <a:latin typeface="Arial"/>
              </a:rPr>
              <a:t>Greek gods </a:t>
            </a:r>
          </a:p>
        </p:txBody>
      </p:sp>
      <p:sp>
        <p:nvSpPr>
          <p:cNvPr id="18" name="TextBox 17">
            <a:extLst>
              <a:ext uri="{FF2B5EF4-FFF2-40B4-BE49-F238E27FC236}">
                <a16:creationId xmlns:a16="http://schemas.microsoft.com/office/drawing/2014/main" id="{FA57C029-AF16-434C-9288-36C937BDBD06}"/>
              </a:ext>
            </a:extLst>
          </p:cNvPr>
          <p:cNvSpPr txBox="1"/>
          <p:nvPr/>
        </p:nvSpPr>
        <p:spPr bwMode="auto">
          <a:xfrm>
            <a:off x="5567069" y="2674195"/>
            <a:ext cx="2923505" cy="307777"/>
          </a:xfrm>
          <a:prstGeom prst="rect">
            <a:avLst/>
          </a:prstGeom>
          <a:noFill/>
          <a:ln w="19050" algn="ctr">
            <a:noFill/>
            <a:miter lim="800000"/>
            <a:headEnd/>
            <a:tailEnd/>
          </a:ln>
        </p:spPr>
        <p:txBody>
          <a:bodyPr wrap="square" lIns="0" tIns="0" rIns="0" bIns="0" rtlCol="0">
            <a:spAutoFit/>
          </a:bodyPr>
          <a:lstStyle/>
          <a:p>
            <a:pPr defTabSz="457189"/>
            <a:r>
              <a:rPr lang="en-US" sz="2000" dirty="0">
                <a:solidFill>
                  <a:srgbClr val="052049"/>
                </a:solidFill>
                <a:latin typeface="Arial"/>
              </a:rPr>
              <a:t>Heart transplant</a:t>
            </a:r>
          </a:p>
        </p:txBody>
      </p:sp>
      <p:sp>
        <p:nvSpPr>
          <p:cNvPr id="19" name="TextBox 18">
            <a:extLst>
              <a:ext uri="{FF2B5EF4-FFF2-40B4-BE49-F238E27FC236}">
                <a16:creationId xmlns:a16="http://schemas.microsoft.com/office/drawing/2014/main" id="{2439F11B-27DD-5845-970F-8B1A70D2B2FC}"/>
              </a:ext>
            </a:extLst>
          </p:cNvPr>
          <p:cNvSpPr txBox="1"/>
          <p:nvPr/>
        </p:nvSpPr>
        <p:spPr bwMode="auto">
          <a:xfrm>
            <a:off x="5567069" y="3910645"/>
            <a:ext cx="2923505" cy="307777"/>
          </a:xfrm>
          <a:prstGeom prst="rect">
            <a:avLst/>
          </a:prstGeom>
          <a:noFill/>
          <a:ln w="19050" algn="ctr">
            <a:noFill/>
            <a:miter lim="800000"/>
            <a:headEnd/>
            <a:tailEnd/>
          </a:ln>
        </p:spPr>
        <p:txBody>
          <a:bodyPr wrap="square" lIns="0" tIns="0" rIns="0" bIns="0" rtlCol="0">
            <a:spAutoFit/>
          </a:bodyPr>
          <a:lstStyle/>
          <a:p>
            <a:pPr defTabSz="457189"/>
            <a:r>
              <a:rPr lang="en-US" sz="2000" dirty="0">
                <a:solidFill>
                  <a:srgbClr val="052049"/>
                </a:solidFill>
                <a:latin typeface="Arial"/>
              </a:rPr>
              <a:t>No heart transplant</a:t>
            </a:r>
          </a:p>
        </p:txBody>
      </p:sp>
      <p:sp>
        <p:nvSpPr>
          <p:cNvPr id="21" name="TextBox 20">
            <a:extLst>
              <a:ext uri="{FF2B5EF4-FFF2-40B4-BE49-F238E27FC236}">
                <a16:creationId xmlns:a16="http://schemas.microsoft.com/office/drawing/2014/main" id="{3D26896A-5833-254C-BD7B-13E4A83E5710}"/>
              </a:ext>
            </a:extLst>
          </p:cNvPr>
          <p:cNvSpPr txBox="1"/>
          <p:nvPr/>
        </p:nvSpPr>
        <p:spPr bwMode="auto">
          <a:xfrm>
            <a:off x="5567069" y="5147095"/>
            <a:ext cx="2923505" cy="307777"/>
          </a:xfrm>
          <a:prstGeom prst="rect">
            <a:avLst/>
          </a:prstGeom>
          <a:noFill/>
          <a:ln w="19050" algn="ctr">
            <a:noFill/>
            <a:miter lim="800000"/>
            <a:headEnd/>
            <a:tailEnd/>
          </a:ln>
        </p:spPr>
        <p:txBody>
          <a:bodyPr wrap="square" lIns="0" tIns="0" rIns="0" bIns="0" rtlCol="0">
            <a:spAutoFit/>
          </a:bodyPr>
          <a:lstStyle/>
          <a:p>
            <a:pPr defTabSz="457189"/>
            <a:r>
              <a:rPr lang="en-US" sz="2000" dirty="0">
                <a:solidFill>
                  <a:srgbClr val="052049"/>
                </a:solidFill>
                <a:latin typeface="Arial"/>
              </a:rPr>
              <a:t>Death (after 5 days)</a:t>
            </a:r>
          </a:p>
        </p:txBody>
      </p:sp>
      <p:cxnSp>
        <p:nvCxnSpPr>
          <p:cNvPr id="16" name="Straight Connector 15">
            <a:extLst>
              <a:ext uri="{FF2B5EF4-FFF2-40B4-BE49-F238E27FC236}">
                <a16:creationId xmlns:a16="http://schemas.microsoft.com/office/drawing/2014/main" id="{005F0AC6-D795-9946-8F55-6C5D23F1B79A}"/>
              </a:ext>
            </a:extLst>
          </p:cNvPr>
          <p:cNvCxnSpPr/>
          <p:nvPr/>
        </p:nvCxnSpPr>
        <p:spPr>
          <a:xfrm>
            <a:off x="4559121" y="1179801"/>
            <a:ext cx="0" cy="456192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6906453"/>
      </p:ext>
    </p:extLst>
  </p:cSld>
  <p:clrMapOvr>
    <a:masterClrMapping/>
  </p:clrMapOvr>
  <p:transition advTm="3258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Horizontal)">
                                      <p:cBhvr>
                                        <p:cTn id="31" dur="500"/>
                                        <p:tgtEl>
                                          <p:spTgt spid="16"/>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8" grpId="0"/>
      <p:bldP spid="18"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 – PICO++</a:t>
            </a:r>
          </a:p>
        </p:txBody>
      </p:sp>
      <p:sp>
        <p:nvSpPr>
          <p:cNvPr id="3" name="Content Placeholder 2"/>
          <p:cNvSpPr>
            <a:spLocks noGrp="1"/>
          </p:cNvSpPr>
          <p:nvPr>
            <p:ph idx="1"/>
          </p:nvPr>
        </p:nvSpPr>
        <p:spPr>
          <a:xfrm>
            <a:off x="245372" y="1482792"/>
            <a:ext cx="8684315" cy="4546535"/>
          </a:xfrm>
        </p:spPr>
        <p:txBody>
          <a:bodyPr/>
          <a:lstStyle/>
          <a:p>
            <a:pPr>
              <a:spcBef>
                <a:spcPts val="451"/>
              </a:spcBef>
            </a:pPr>
            <a:r>
              <a:rPr lang="en-US" dirty="0"/>
              <a:t>How was the population defined? How was the sample selected?</a:t>
            </a:r>
          </a:p>
          <a:p>
            <a:pPr>
              <a:spcBef>
                <a:spcPts val="451"/>
              </a:spcBef>
            </a:pPr>
            <a:r>
              <a:rPr lang="en-US" dirty="0"/>
              <a:t>What is the time-frame (cross-sectional, longitudinal)?</a:t>
            </a:r>
          </a:p>
          <a:p>
            <a:pPr>
              <a:spcBef>
                <a:spcPts val="451"/>
              </a:spcBef>
            </a:pPr>
            <a:r>
              <a:rPr lang="en-US" dirty="0"/>
              <a:t>Did we sample using persons or person time?</a:t>
            </a:r>
          </a:p>
          <a:p>
            <a:pPr>
              <a:spcBef>
                <a:spcPts val="451"/>
              </a:spcBef>
            </a:pPr>
            <a:r>
              <a:rPr lang="en-US" dirty="0"/>
              <a:t>Was the underlying cohort ‘dynamic’ or ‘fixed’?</a:t>
            </a:r>
          </a:p>
          <a:p>
            <a:pPr>
              <a:spcBef>
                <a:spcPts val="451"/>
              </a:spcBef>
            </a:pPr>
            <a:r>
              <a:rPr lang="en-US" dirty="0"/>
              <a:t>How was exposure defined and assessed?</a:t>
            </a:r>
          </a:p>
          <a:p>
            <a:pPr>
              <a:spcBef>
                <a:spcPts val="451"/>
              </a:spcBef>
            </a:pPr>
            <a:r>
              <a:rPr lang="en-US" dirty="0"/>
              <a:t>What is the outcome &amp; are we estimating risks, rates, odds, time to event, </a:t>
            </a:r>
            <a:r>
              <a:rPr lang="en-US" dirty="0" err="1"/>
              <a:t>etc</a:t>
            </a:r>
            <a:r>
              <a:rPr lang="en-US" dirty="0"/>
              <a:t>?</a:t>
            </a:r>
          </a:p>
          <a:p>
            <a:pPr>
              <a:spcBef>
                <a:spcPts val="451"/>
              </a:spcBef>
            </a:pPr>
            <a:r>
              <a:rPr lang="en-US" dirty="0"/>
              <a:t>Was there non-adherence or could exposure change over time? How was this handled?</a:t>
            </a:r>
          </a:p>
          <a:p>
            <a:pPr>
              <a:spcBef>
                <a:spcPts val="451"/>
              </a:spcBef>
            </a:pPr>
            <a:r>
              <a:rPr lang="en-US" dirty="0"/>
              <a:t>Was there drop-out or loss to follow-up? Did participants die before the outcome was measured?</a:t>
            </a:r>
          </a:p>
        </p:txBody>
      </p:sp>
      <p:sp>
        <p:nvSpPr>
          <p:cNvPr id="4" name="Slide Number Placeholder 3"/>
          <p:cNvSpPr>
            <a:spLocks noGrp="1"/>
          </p:cNvSpPr>
          <p:nvPr>
            <p:ph type="sldNum" sz="quarter" idx="10"/>
          </p:nvPr>
        </p:nvSpPr>
        <p:spPr/>
        <p:txBody>
          <a:bodyPr/>
          <a:lstStyle/>
          <a:p>
            <a:pPr defTabSz="457189">
              <a:defRPr/>
            </a:pPr>
            <a:fld id="{FAA74B69-70FD-A649-B131-F3438782CAA4}" type="slidenum">
              <a:rPr lang="en-US" altLang="en-US">
                <a:solidFill>
                  <a:srgbClr val="052049"/>
                </a:solidFill>
              </a:rPr>
              <a:pPr defTabSz="457189">
                <a:defRPr/>
              </a:pPr>
              <a:t>8</a:t>
            </a:fld>
            <a:endParaRPr lang="en-US" altLang="en-US">
              <a:solidFill>
                <a:srgbClr val="052049"/>
              </a:solidFill>
            </a:endParaRPr>
          </a:p>
        </p:txBody>
      </p:sp>
    </p:spTree>
    <p:custDataLst>
      <p:tags r:id="rId1"/>
    </p:custDataLst>
    <p:extLst>
      <p:ext uri="{BB962C8B-B14F-4D97-AF65-F5344CB8AC3E}">
        <p14:creationId xmlns:p14="http://schemas.microsoft.com/office/powerpoint/2010/main" val="2003259612"/>
      </p:ext>
    </p:extLst>
  </p:cSld>
  <p:clrMapOvr>
    <a:masterClrMapping/>
  </p:clrMapOvr>
  <p:transition advTm="8766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Study Design</a:t>
            </a:r>
          </a:p>
        </p:txBody>
      </p:sp>
      <p:sp>
        <p:nvSpPr>
          <p:cNvPr id="3" name="Content Placeholder 2"/>
          <p:cNvSpPr>
            <a:spLocks noGrp="1"/>
          </p:cNvSpPr>
          <p:nvPr>
            <p:ph idx="1"/>
          </p:nvPr>
        </p:nvSpPr>
        <p:spPr>
          <a:xfrm>
            <a:off x="245372" y="1482792"/>
            <a:ext cx="8684315" cy="4546535"/>
          </a:xfrm>
        </p:spPr>
        <p:txBody>
          <a:bodyPr/>
          <a:lstStyle/>
          <a:p>
            <a:pPr>
              <a:spcBef>
                <a:spcPts val="451"/>
              </a:spcBef>
            </a:pPr>
            <a:r>
              <a:rPr lang="en-US" dirty="0"/>
              <a:t>How was the population defined? How was the sample selected?</a:t>
            </a:r>
          </a:p>
          <a:p>
            <a:pPr>
              <a:spcBef>
                <a:spcPts val="451"/>
              </a:spcBef>
            </a:pPr>
            <a:r>
              <a:rPr lang="en-US" dirty="0"/>
              <a:t>What is the time-frame (cross-sectional, </a:t>
            </a:r>
            <a:r>
              <a:rPr lang="en-US" dirty="0">
                <a:highlight>
                  <a:srgbClr val="FFDEFD"/>
                </a:highlight>
              </a:rPr>
              <a:t>longitudinal</a:t>
            </a:r>
            <a:r>
              <a:rPr lang="en-US" dirty="0"/>
              <a:t>)?</a:t>
            </a:r>
          </a:p>
          <a:p>
            <a:pPr>
              <a:spcBef>
                <a:spcPts val="451"/>
              </a:spcBef>
            </a:pPr>
            <a:r>
              <a:rPr lang="en-US" dirty="0"/>
              <a:t>Did we sample using persons or </a:t>
            </a:r>
            <a:r>
              <a:rPr lang="en-US" dirty="0">
                <a:highlight>
                  <a:srgbClr val="FFDEFD"/>
                </a:highlight>
              </a:rPr>
              <a:t>person time</a:t>
            </a:r>
            <a:r>
              <a:rPr lang="en-US" dirty="0"/>
              <a:t>?</a:t>
            </a:r>
          </a:p>
          <a:p>
            <a:pPr>
              <a:spcBef>
                <a:spcPts val="451"/>
              </a:spcBef>
            </a:pPr>
            <a:r>
              <a:rPr lang="en-US" dirty="0"/>
              <a:t>Was the underlying cohort ‘</a:t>
            </a:r>
            <a:r>
              <a:rPr lang="en-US" dirty="0">
                <a:highlight>
                  <a:srgbClr val="FFDEFD"/>
                </a:highlight>
              </a:rPr>
              <a:t>dynamic</a:t>
            </a:r>
            <a:r>
              <a:rPr lang="en-US" dirty="0"/>
              <a:t>’ or ‘fixed’?</a:t>
            </a:r>
          </a:p>
          <a:p>
            <a:pPr>
              <a:spcBef>
                <a:spcPts val="451"/>
              </a:spcBef>
            </a:pPr>
            <a:r>
              <a:rPr lang="en-US" dirty="0"/>
              <a:t>How was exposure defined and assessed?</a:t>
            </a:r>
          </a:p>
          <a:p>
            <a:pPr>
              <a:spcBef>
                <a:spcPts val="451"/>
              </a:spcBef>
            </a:pPr>
            <a:r>
              <a:rPr lang="en-US" dirty="0"/>
              <a:t>What is the outcome &amp; are we estimating risks, rates, odds, </a:t>
            </a:r>
            <a:r>
              <a:rPr lang="en-US" dirty="0">
                <a:highlight>
                  <a:srgbClr val="FFDEFD"/>
                </a:highlight>
              </a:rPr>
              <a:t>time to event, </a:t>
            </a:r>
            <a:r>
              <a:rPr lang="en-US" dirty="0" err="1">
                <a:highlight>
                  <a:srgbClr val="FFDEFD"/>
                </a:highlight>
              </a:rPr>
              <a:t>etc</a:t>
            </a:r>
            <a:r>
              <a:rPr lang="en-US" dirty="0">
                <a:highlight>
                  <a:srgbClr val="FFDEFD"/>
                </a:highlight>
              </a:rPr>
              <a:t>?</a:t>
            </a:r>
          </a:p>
          <a:p>
            <a:pPr>
              <a:spcBef>
                <a:spcPts val="451"/>
              </a:spcBef>
            </a:pPr>
            <a:r>
              <a:rPr lang="en-US" dirty="0">
                <a:highlight>
                  <a:srgbClr val="FFDEFD"/>
                </a:highlight>
              </a:rPr>
              <a:t>Was there non-compliance or could exposure change over time? How was this handled?</a:t>
            </a:r>
          </a:p>
          <a:p>
            <a:pPr>
              <a:spcBef>
                <a:spcPts val="451"/>
              </a:spcBef>
            </a:pPr>
            <a:r>
              <a:rPr lang="en-US" dirty="0">
                <a:highlight>
                  <a:srgbClr val="FFDEFD"/>
                </a:highlight>
              </a:rPr>
              <a:t>Was there drop-out or loss to follow-up? Did participants die before the outcome was measured?</a:t>
            </a:r>
          </a:p>
        </p:txBody>
      </p:sp>
      <p:sp>
        <p:nvSpPr>
          <p:cNvPr id="4" name="Slide Number Placeholder 3"/>
          <p:cNvSpPr>
            <a:spLocks noGrp="1"/>
          </p:cNvSpPr>
          <p:nvPr>
            <p:ph type="sldNum" sz="quarter" idx="10"/>
          </p:nvPr>
        </p:nvSpPr>
        <p:spPr/>
        <p:txBody>
          <a:bodyPr/>
          <a:lstStyle/>
          <a:p>
            <a:pPr defTabSz="457189">
              <a:defRPr/>
            </a:pPr>
            <a:fld id="{FAA74B69-70FD-A649-B131-F3438782CAA4}" type="slidenum">
              <a:rPr lang="en-US" altLang="en-US">
                <a:solidFill>
                  <a:srgbClr val="052049"/>
                </a:solidFill>
              </a:rPr>
              <a:pPr defTabSz="457189">
                <a:defRPr/>
              </a:pPr>
              <a:t>9</a:t>
            </a:fld>
            <a:endParaRPr lang="en-US" altLang="en-US">
              <a:solidFill>
                <a:srgbClr val="052049"/>
              </a:solidFill>
            </a:endParaRPr>
          </a:p>
        </p:txBody>
      </p:sp>
    </p:spTree>
    <p:extLst>
      <p:ext uri="{BB962C8B-B14F-4D97-AF65-F5344CB8AC3E}">
        <p14:creationId xmlns:p14="http://schemas.microsoft.com/office/powerpoint/2010/main" val="572353687"/>
      </p:ext>
    </p:extLst>
  </p:cSld>
  <p:clrMapOvr>
    <a:masterClrMapping/>
  </p:clrMapOvr>
  <p:transition advTm="12025">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8.5|3.9"/>
</p:tagLst>
</file>

<file path=ppt/tags/tag2.xml><?xml version="1.0" encoding="utf-8"?>
<p:tagLst xmlns:a="http://schemas.openxmlformats.org/drawingml/2006/main" xmlns:r="http://schemas.openxmlformats.org/officeDocument/2006/relationships" xmlns:p="http://schemas.openxmlformats.org/presentationml/2006/main">
  <p:tag name="TIMING" val="|10|1.6|3.1|3.7|1.8"/>
</p:tagLst>
</file>

<file path=ppt/tags/tag3.xml><?xml version="1.0" encoding="utf-8"?>
<p:tagLst xmlns:a="http://schemas.openxmlformats.org/drawingml/2006/main" xmlns:r="http://schemas.openxmlformats.org/officeDocument/2006/relationships" xmlns:p="http://schemas.openxmlformats.org/presentationml/2006/main">
  <p:tag name="TIMING" val="|8.1|7.6|2.3|5.5|3.4|3.5|11|18.6"/>
</p:tagLst>
</file>

<file path=ppt/tags/tag4.xml><?xml version="1.0" encoding="utf-8"?>
<p:tagLst xmlns:a="http://schemas.openxmlformats.org/drawingml/2006/main" xmlns:r="http://schemas.openxmlformats.org/officeDocument/2006/relationships" xmlns:p="http://schemas.openxmlformats.org/presentationml/2006/main">
  <p:tag name="TIMING" val="|5|7.3|5.9|2.9|11.3"/>
</p:tagLst>
</file>

<file path=ppt/tags/tag5.xml><?xml version="1.0" encoding="utf-8"?>
<p:tagLst xmlns:a="http://schemas.openxmlformats.org/drawingml/2006/main" xmlns:r="http://schemas.openxmlformats.org/officeDocument/2006/relationships" xmlns:p="http://schemas.openxmlformats.org/presentationml/2006/main">
  <p:tag name="TIMING" val="|2.8|38.1|45|17|14.6|16"/>
</p:tagLst>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2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1304</Words>
  <Application>Microsoft Macintosh PowerPoint</Application>
  <PresentationFormat>On-screen Show (4:3)</PresentationFormat>
  <Paragraphs>159</Paragraphs>
  <Slides>13</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.AppleSystemUIFont</vt:lpstr>
      <vt:lpstr>Arial</vt:lpstr>
      <vt:lpstr>Calibri</vt:lpstr>
      <vt:lpstr>Garamond</vt:lpstr>
      <vt:lpstr>LucidaGrande</vt:lpstr>
      <vt:lpstr>source sans pro</vt:lpstr>
      <vt:lpstr>Times New Roman</vt:lpstr>
      <vt:lpstr>Wingdings</vt:lpstr>
      <vt:lpstr>1_UCSF Contemporary</vt:lpstr>
      <vt:lpstr>2_UCSF Contemporary</vt:lpstr>
      <vt:lpstr> Study Design – RCT to Cohort – and Target Trials</vt:lpstr>
      <vt:lpstr>DISCLOSURES</vt:lpstr>
      <vt:lpstr>Today’s Topics</vt:lpstr>
      <vt:lpstr>Target Trials Topic – All PARTS “Table of Contents”</vt:lpstr>
      <vt:lpstr>Study Design – RCT to COH</vt:lpstr>
      <vt:lpstr>PowerPoint Presentation</vt:lpstr>
      <vt:lpstr>Elements of Study Design - PICO</vt:lpstr>
      <vt:lpstr>Elements of Study Design – PICO++</vt:lpstr>
      <vt:lpstr>Elements of Study Design</vt:lpstr>
      <vt:lpstr>RCT &amp; Cohort to Target Trial</vt:lpstr>
      <vt:lpstr>Number of “hits” in Pubmed by study design keyword</vt:lpstr>
      <vt:lpstr>Observational &amp; Experimental Studies</vt:lpstr>
      <vt:lpstr>Target Trial – as defined by Hernan &amp;. Robins, Ch. 3.6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Study Design – RCT to Cohort – and Target Trials</dc:title>
  <dc:creator>Chan, June Maylin</dc:creator>
  <cp:lastModifiedBy>Chan, June Maylin</cp:lastModifiedBy>
  <cp:revision>2</cp:revision>
  <dcterms:created xsi:type="dcterms:W3CDTF">2022-01-19T18:05:19Z</dcterms:created>
  <dcterms:modified xsi:type="dcterms:W3CDTF">2022-01-19T18:38:12Z</dcterms:modified>
</cp:coreProperties>
</file>