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73" r:id="rId12"/>
    <p:sldId id="266" r:id="rId13"/>
    <p:sldId id="267" r:id="rId14"/>
    <p:sldId id="269" r:id="rId15"/>
    <p:sldId id="268" r:id="rId16"/>
    <p:sldId id="272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8958F-7B92-AF41-BB73-C9401CAB7EC4}" type="datetimeFigureOut">
              <a:rPr lang="en-US" smtClean="0"/>
              <a:t>8/15/17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E11FE-FF42-744F-959C-3F4A23999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78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Numeric:</a:t>
            </a:r>
            <a:r>
              <a:rPr lang="en-US" baseline="0" dirty="0" smtClean="0"/>
              <a:t> only numbers </a:t>
            </a:r>
          </a:p>
          <a:p>
            <a:r>
              <a:rPr lang="en-US" baseline="0" dirty="0" smtClean="0"/>
              <a:t>String: may contain letters, numbers, other characters.</a:t>
            </a:r>
          </a:p>
          <a:p>
            <a:r>
              <a:rPr lang="en-US" dirty="0" smtClean="0"/>
              <a:t>Variable type is important because it indicates what you can and cannot do with a variable.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E11FE-FF42-744F-959C-3F4A23999D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99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E11FE-FF42-744F-959C-3F4A23999DA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E11FE-FF42-744F-959C-3F4A23999DA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03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DFB2C300-92A9-AC49-A729-4438ED123520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latin typeface="Calibri" charset="0"/>
              </a:rPr>
              <a:t>Don’t forget to format %td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9A8FB36D-FC25-2649-B8E0-D3C6E3D05F4E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10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5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0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440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0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7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94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23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1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5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0185B-D00E-544F-9BF3-E9F291CCCFFE}" type="datetimeFigureOut">
              <a:rPr lang="en-US" smtClean="0"/>
              <a:t>8/15/17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BD406-D3E4-FF42-A105-0271B23B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44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Calibri" charset="0"/>
              </a:rPr>
              <a:t>Dates in STATA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Sankari Ayyaluru</a:t>
            </a:r>
          </a:p>
          <a:p>
            <a:r>
              <a:rPr lang="en-US" sz="2200" i="1" dirty="0" smtClean="0">
                <a:solidFill>
                  <a:srgbClr val="898989"/>
                </a:solidFill>
                <a:latin typeface="Calibri" charset="0"/>
              </a:rPr>
              <a:t>Adapted from material by </a:t>
            </a:r>
            <a:r>
              <a:rPr lang="en-US" sz="2200" dirty="0" err="1" smtClean="0">
                <a:solidFill>
                  <a:srgbClr val="898989"/>
                </a:solidFill>
                <a:latin typeface="Calibri" charset="0"/>
              </a:rPr>
              <a:t>Yiwey</a:t>
            </a:r>
            <a:r>
              <a:rPr lang="en-US" sz="2200" dirty="0" smtClean="0">
                <a:solidFill>
                  <a:srgbClr val="898989"/>
                </a:solidFill>
                <a:latin typeface="Calibri" charset="0"/>
              </a:rPr>
              <a:t> </a:t>
            </a:r>
            <a:r>
              <a:rPr lang="en-US" sz="2200" dirty="0" err="1" smtClean="0">
                <a:solidFill>
                  <a:srgbClr val="898989"/>
                </a:solidFill>
                <a:latin typeface="Calibri" charset="0"/>
              </a:rPr>
              <a:t>Shieh</a:t>
            </a:r>
            <a:r>
              <a:rPr lang="en-US" sz="2200" dirty="0" smtClean="0">
                <a:solidFill>
                  <a:srgbClr val="898989"/>
                </a:solidFill>
                <a:latin typeface="Calibri" charset="0"/>
              </a:rPr>
              <a:t>, MD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57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Step 3 </a:t>
            </a:r>
            <a:r>
              <a:rPr lang="en-US" dirty="0" smtClean="0"/>
              <a:t>Re</a:t>
            </a:r>
            <a:r>
              <a:rPr lang="en-US" dirty="0" smtClean="0"/>
              <a:t>-format </a:t>
            </a:r>
            <a:r>
              <a:rPr lang="en-US" dirty="0" err="1" smtClean="0"/>
              <a:t>baselinevisnew</a:t>
            </a:r>
            <a:endParaRPr lang="en-US" dirty="0"/>
          </a:p>
        </p:txBody>
      </p:sp>
      <p:pic>
        <p:nvPicPr>
          <p:cNvPr id="6" name="Picture 5" descr="Screen Shot 2017-08-08 at 11.15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204" y="1591941"/>
            <a:ext cx="5338235" cy="4302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53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Dates: A series of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>
                <a:latin typeface="Calibri" charset="0"/>
              </a:rPr>
              <a:t>Date conversions usually 2-commands plus checking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	generate </a:t>
            </a:r>
            <a:r>
              <a:rPr lang="en-US" sz="1800" i="1" dirty="0" err="1">
                <a:latin typeface="Courier New" charset="0"/>
                <a:cs typeface="Courier New" charset="0"/>
              </a:rPr>
              <a:t>baselinevisnew</a:t>
            </a:r>
            <a:r>
              <a:rPr lang="en-US" sz="1800" i="1" dirty="0">
                <a:latin typeface="Courier New" charset="0"/>
                <a:cs typeface="Courier New" charset="0"/>
              </a:rPr>
              <a:t> </a:t>
            </a:r>
            <a:r>
              <a:rPr lang="en-US" sz="1800" dirty="0">
                <a:latin typeface="Courier New" charset="0"/>
                <a:cs typeface="Courier New" charset="0"/>
              </a:rPr>
              <a:t>= date(</a:t>
            </a:r>
            <a:r>
              <a:rPr lang="en-US" sz="1800" i="1" dirty="0" err="1">
                <a:latin typeface="Courier New" charset="0"/>
                <a:cs typeface="Courier New" charset="0"/>
              </a:rPr>
              <a:t>baselinevis</a:t>
            </a:r>
            <a:r>
              <a:rPr lang="en-US" sz="1800" dirty="0">
                <a:latin typeface="Courier New" charset="0"/>
                <a:cs typeface="Courier New" charset="0"/>
              </a:rPr>
              <a:t>, </a:t>
            </a:r>
            <a:r>
              <a:rPr lang="ja-JP" altLang="en-US" sz="1800" dirty="0">
                <a:latin typeface="Courier New" charset="0"/>
                <a:cs typeface="Courier New" charset="0"/>
              </a:rPr>
              <a:t>“</a:t>
            </a:r>
            <a:r>
              <a:rPr lang="en-US" sz="1800" dirty="0">
                <a:latin typeface="Courier New" charset="0"/>
                <a:cs typeface="Courier New" charset="0"/>
              </a:rPr>
              <a:t>MDY</a:t>
            </a:r>
            <a:r>
              <a:rPr lang="ja-JP" altLang="en-US" sz="1800" dirty="0">
                <a:latin typeface="Courier New" charset="0"/>
                <a:cs typeface="Courier New" charset="0"/>
              </a:rPr>
              <a:t>”</a:t>
            </a:r>
            <a:r>
              <a:rPr lang="en-US" sz="1800" dirty="0">
                <a:latin typeface="Courier New" charset="0"/>
                <a:cs typeface="Courier New" charset="0"/>
              </a:rPr>
              <a:t>)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	format </a:t>
            </a:r>
            <a:r>
              <a:rPr lang="en-US" sz="1800" i="1" dirty="0" err="1">
                <a:latin typeface="Courier New" charset="0"/>
                <a:cs typeface="Courier New" charset="0"/>
              </a:rPr>
              <a:t>baselinevisnew</a:t>
            </a:r>
            <a:r>
              <a:rPr lang="en-US" sz="1800" i="1" dirty="0">
                <a:latin typeface="Courier New" charset="0"/>
                <a:cs typeface="Courier New" charset="0"/>
              </a:rPr>
              <a:t> </a:t>
            </a:r>
            <a:r>
              <a:rPr lang="en-US" sz="1800" dirty="0">
                <a:latin typeface="Courier New" charset="0"/>
                <a:cs typeface="Courier New" charset="0"/>
              </a:rPr>
              <a:t>%td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	browse </a:t>
            </a:r>
            <a:r>
              <a:rPr lang="en-US" sz="1800" dirty="0" err="1">
                <a:latin typeface="Courier New" charset="0"/>
                <a:cs typeface="Courier New" charset="0"/>
              </a:rPr>
              <a:t>baselinevisnew</a:t>
            </a:r>
            <a:r>
              <a:rPr lang="en-US" sz="1800" dirty="0">
                <a:latin typeface="Courier New" charset="0"/>
                <a:cs typeface="Courier New" charset="0"/>
              </a:rPr>
              <a:t> </a:t>
            </a:r>
            <a:r>
              <a:rPr lang="en-US" sz="1800" dirty="0" err="1">
                <a:latin typeface="Courier New" charset="0"/>
                <a:cs typeface="Courier New" charset="0"/>
              </a:rPr>
              <a:t>baselinevis</a:t>
            </a:r>
            <a:endParaRPr lang="en-US" sz="1800" dirty="0">
              <a:latin typeface="Courier New" charset="0"/>
              <a:cs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	drop </a:t>
            </a:r>
            <a:r>
              <a:rPr lang="en-US" sz="1800" dirty="0" err="1">
                <a:latin typeface="Courier New" charset="0"/>
                <a:cs typeface="Courier New" charset="0"/>
              </a:rPr>
              <a:t>baselinevis</a:t>
            </a:r>
            <a:endParaRPr lang="en-US" sz="1800" dirty="0">
              <a:latin typeface="Courier New" charset="0"/>
              <a:cs typeface="Courier New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850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can we do with dates?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add and subtract numbers to dates and find time elapsed between dates. </a:t>
            </a:r>
          </a:p>
          <a:p>
            <a:pPr lvl="1"/>
            <a:r>
              <a:rPr lang="en-US" sz="2000" dirty="0" smtClean="0">
                <a:latin typeface="Courier New"/>
                <a:cs typeface="Courier New"/>
              </a:rPr>
              <a:t>gen delta = followup1 – </a:t>
            </a:r>
            <a:r>
              <a:rPr lang="en-US" sz="2000" dirty="0" err="1" smtClean="0">
                <a:latin typeface="Courier New"/>
                <a:cs typeface="Courier New"/>
              </a:rPr>
              <a:t>baselinevisnew</a:t>
            </a:r>
            <a:endParaRPr lang="en-US" sz="2000" dirty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Calibri" charset="0"/>
              </a:rPr>
              <a:t>If you want this as # of hours: </a:t>
            </a:r>
          </a:p>
          <a:p>
            <a:pPr lvl="2"/>
            <a:r>
              <a:rPr lang="en-US" sz="1600" dirty="0" smtClean="0">
                <a:latin typeface="Courier New"/>
                <a:cs typeface="Courier New"/>
              </a:rPr>
              <a:t>gen </a:t>
            </a:r>
            <a:r>
              <a:rPr lang="en-US" sz="1600" dirty="0" err="1" smtClean="0">
                <a:latin typeface="Courier New"/>
                <a:cs typeface="Courier New"/>
              </a:rPr>
              <a:t>delta_hrs</a:t>
            </a:r>
            <a:r>
              <a:rPr lang="en-US" sz="1600" dirty="0" smtClean="0">
                <a:latin typeface="Courier New"/>
                <a:cs typeface="Courier New"/>
              </a:rPr>
              <a:t> = (followup1 – </a:t>
            </a:r>
            <a:r>
              <a:rPr lang="en-US" sz="1600" dirty="0" err="1" smtClean="0">
                <a:latin typeface="Courier New"/>
                <a:cs typeface="Courier New"/>
              </a:rPr>
              <a:t>baselinevisnew</a:t>
            </a:r>
            <a:r>
              <a:rPr lang="en-US" sz="1600" dirty="0" smtClean="0">
                <a:latin typeface="Courier New"/>
                <a:cs typeface="Courier New"/>
              </a:rPr>
              <a:t>) * 24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163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4 </a:t>
            </a:r>
            <a:r>
              <a:rPr lang="en-US" dirty="0" smtClean="0"/>
              <a:t>Simple addition/subtraction with dates</a:t>
            </a:r>
            <a:endParaRPr lang="en-US" dirty="0"/>
          </a:p>
        </p:txBody>
      </p:sp>
      <p:pic>
        <p:nvPicPr>
          <p:cNvPr id="5" name="Picture 4" descr="Screen Shot 2017-08-08 at 11.45.25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40" y="1710131"/>
            <a:ext cx="7590096" cy="493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797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What if you only want part of date?</a:t>
            </a:r>
            <a:endParaRPr lang="en-US" dirty="0">
              <a:ea typeface="+mj-ea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Extract components of the date into new variables (columns)</a:t>
            </a:r>
          </a:p>
          <a:p>
            <a:pPr lvl="1" eaLnBrk="1" hangingPunct="1"/>
            <a:r>
              <a:rPr lang="en-US">
                <a:latin typeface="Calibri" charset="0"/>
              </a:rPr>
              <a:t>gen </a:t>
            </a:r>
            <a:r>
              <a:rPr lang="en-US" sz="2200" i="1">
                <a:latin typeface="Courier New" charset="0"/>
                <a:cs typeface="Courier New" charset="0"/>
              </a:rPr>
              <a:t>nameofdayvariable </a:t>
            </a:r>
            <a:r>
              <a:rPr lang="en-US" sz="2200">
                <a:latin typeface="Courier New" charset="0"/>
                <a:cs typeface="Courier New" charset="0"/>
              </a:rPr>
              <a:t>= day(</a:t>
            </a:r>
            <a:r>
              <a:rPr lang="en-US" sz="2200" i="1">
                <a:latin typeface="Courier New" charset="0"/>
                <a:cs typeface="Courier New" charset="0"/>
              </a:rPr>
              <a:t>datevariable</a:t>
            </a:r>
            <a:r>
              <a:rPr lang="en-US" sz="2200">
                <a:latin typeface="Courier New" charset="0"/>
                <a:cs typeface="Courier New" charset="0"/>
              </a:rPr>
              <a:t>)</a:t>
            </a:r>
          </a:p>
          <a:p>
            <a:pPr lvl="1" eaLnBrk="1" hangingPunct="1"/>
            <a:r>
              <a:rPr lang="en-US">
                <a:latin typeface="Calibri" charset="0"/>
              </a:rPr>
              <a:t>gen </a:t>
            </a:r>
            <a:r>
              <a:rPr lang="en-US" sz="2400" i="1">
                <a:latin typeface="Courier New" charset="0"/>
                <a:cs typeface="Courier New" charset="0"/>
              </a:rPr>
              <a:t>weekdayvariable </a:t>
            </a:r>
            <a:r>
              <a:rPr lang="en-US" sz="2400">
                <a:latin typeface="Courier New" charset="0"/>
                <a:cs typeface="Courier New" charset="0"/>
              </a:rPr>
              <a:t>= dow(</a:t>
            </a:r>
            <a:r>
              <a:rPr lang="en-US" sz="2400" i="1">
                <a:latin typeface="Courier New" charset="0"/>
                <a:cs typeface="Courier New" charset="0"/>
              </a:rPr>
              <a:t>datevariable</a:t>
            </a:r>
            <a:r>
              <a:rPr lang="en-US" sz="2400">
                <a:latin typeface="Courier New" charset="0"/>
                <a:cs typeface="Courier New" charset="0"/>
              </a:rPr>
              <a:t>)</a:t>
            </a:r>
          </a:p>
          <a:p>
            <a:pPr lvl="2" eaLnBrk="1" hangingPunct="1"/>
            <a:r>
              <a:rPr lang="en-US" sz="2000">
                <a:latin typeface="Courier New" charset="0"/>
                <a:cs typeface="Courier New" charset="0"/>
              </a:rPr>
              <a:t>Lists as 0(Sunday) - 6(Saturday)</a:t>
            </a:r>
          </a:p>
          <a:p>
            <a:pPr lvl="1" eaLnBrk="1" hangingPunct="1"/>
            <a:r>
              <a:rPr lang="en-US">
                <a:latin typeface="Calibri" charset="0"/>
              </a:rPr>
              <a:t>gen </a:t>
            </a:r>
            <a:r>
              <a:rPr lang="en-US" sz="2200" i="1">
                <a:latin typeface="Courier New" charset="0"/>
                <a:cs typeface="Courier New" charset="0"/>
              </a:rPr>
              <a:t>monthvariable </a:t>
            </a:r>
            <a:r>
              <a:rPr lang="en-US" sz="2200">
                <a:latin typeface="Courier New" charset="0"/>
                <a:cs typeface="Courier New" charset="0"/>
              </a:rPr>
              <a:t>= month(</a:t>
            </a:r>
            <a:r>
              <a:rPr lang="en-US" sz="2200" i="1">
                <a:latin typeface="Courier New" charset="0"/>
                <a:cs typeface="Courier New" charset="0"/>
              </a:rPr>
              <a:t>datevariable</a:t>
            </a:r>
            <a:r>
              <a:rPr lang="en-US" sz="2200">
                <a:latin typeface="Courier New" charset="0"/>
                <a:cs typeface="Courier New" charset="0"/>
              </a:rPr>
              <a:t>)</a:t>
            </a:r>
          </a:p>
          <a:p>
            <a:pPr lvl="1" eaLnBrk="1" hangingPunct="1"/>
            <a:r>
              <a:rPr lang="en-US">
                <a:latin typeface="Calibri" charset="0"/>
              </a:rPr>
              <a:t>gen </a:t>
            </a:r>
            <a:r>
              <a:rPr lang="en-US" sz="2200" i="1">
                <a:latin typeface="Courier New" charset="0"/>
                <a:cs typeface="Courier New" charset="0"/>
              </a:rPr>
              <a:t>yearvariable </a:t>
            </a:r>
            <a:r>
              <a:rPr lang="en-US" sz="2200">
                <a:latin typeface="Courier New" charset="0"/>
                <a:cs typeface="Courier New" charset="0"/>
              </a:rPr>
              <a:t>= year(</a:t>
            </a:r>
            <a:r>
              <a:rPr lang="en-US" sz="2200" i="1">
                <a:latin typeface="Courier New" charset="0"/>
                <a:cs typeface="Courier New" charset="0"/>
              </a:rPr>
              <a:t>datevariable</a:t>
            </a:r>
            <a:r>
              <a:rPr lang="en-US" sz="2200">
                <a:latin typeface="Courier New" charset="0"/>
                <a:cs typeface="Courier New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77153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5 </a:t>
            </a:r>
            <a:r>
              <a:rPr lang="en-US" dirty="0" smtClean="0">
                <a:solidFill>
                  <a:srgbClr val="000000"/>
                </a:solidFill>
              </a:rPr>
              <a:t>Extracting components of dates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 descr="Screen Shot 2017-08-08 at 11.49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961" y="1982109"/>
            <a:ext cx="7333609" cy="386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4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Comparing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200" dirty="0">
                <a:latin typeface="Calibri" charset="0"/>
              </a:rPr>
              <a:t>Suppose you wanted to categorize patients by a date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alibri" charset="0"/>
              </a:rPr>
              <a:t>Patients starting ARV &lt; 1996 = pre-HAART</a:t>
            </a:r>
          </a:p>
          <a:p>
            <a:pPr eaLnBrk="1" hangingPunct="1">
              <a:lnSpc>
                <a:spcPct val="80000"/>
              </a:lnSpc>
            </a:pPr>
            <a:endParaRPr lang="en-US" sz="22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200" dirty="0">
                <a:latin typeface="Calibri" charset="0"/>
              </a:rPr>
              <a:t>Using literal dates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alibri" charset="0"/>
              </a:rPr>
              <a:t>Formatted as day month year (01jan1960)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alibri" charset="0"/>
              </a:rPr>
              <a:t>Must be denoted by parenthesis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alibri" charset="0"/>
              </a:rPr>
              <a:t>Must use </a:t>
            </a:r>
            <a:r>
              <a:rPr lang="en-US" sz="2000" dirty="0" err="1">
                <a:latin typeface="Calibri" charset="0"/>
              </a:rPr>
              <a:t>pseudocommand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>
                <a:latin typeface="Courier New" charset="0"/>
                <a:cs typeface="Courier New" charset="0"/>
              </a:rPr>
              <a:t>td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alibri" charset="0"/>
              </a:rPr>
              <a:t>Example:  td(01jan1960)</a:t>
            </a:r>
          </a:p>
          <a:p>
            <a:pPr eaLnBrk="1" hangingPunct="1">
              <a:lnSpc>
                <a:spcPct val="80000"/>
              </a:lnSpc>
            </a:pPr>
            <a:endParaRPr lang="en-US" sz="22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200" dirty="0">
                <a:latin typeface="Calibri" charset="0"/>
              </a:rPr>
              <a:t>Example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ourier New" charset="0"/>
                <a:cs typeface="Courier New" charset="0"/>
              </a:rPr>
              <a:t>gen </a:t>
            </a:r>
            <a:r>
              <a:rPr lang="en-US" sz="2000" i="1" dirty="0" err="1">
                <a:latin typeface="Courier New" charset="0"/>
                <a:cs typeface="Courier New" charset="0"/>
              </a:rPr>
              <a:t>prehaart</a:t>
            </a:r>
            <a:r>
              <a:rPr lang="en-US" sz="2000" i="1" dirty="0">
                <a:latin typeface="Courier New" charset="0"/>
                <a:cs typeface="Courier New" charset="0"/>
              </a:rPr>
              <a:t> </a:t>
            </a:r>
            <a:r>
              <a:rPr lang="en-US" sz="2000" dirty="0">
                <a:latin typeface="Courier New" charset="0"/>
                <a:cs typeface="Courier New" charset="0"/>
              </a:rPr>
              <a:t>= 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ourier New" charset="0"/>
                <a:cs typeface="Courier New" charset="0"/>
              </a:rPr>
              <a:t>replace </a:t>
            </a:r>
            <a:r>
              <a:rPr lang="en-US" sz="2000" i="1" dirty="0" err="1">
                <a:latin typeface="Courier New" charset="0"/>
                <a:cs typeface="Courier New" charset="0"/>
              </a:rPr>
              <a:t>prehaart</a:t>
            </a:r>
            <a:r>
              <a:rPr lang="en-US" sz="2000" i="1" dirty="0">
                <a:latin typeface="Courier New" charset="0"/>
                <a:cs typeface="Courier New" charset="0"/>
              </a:rPr>
              <a:t> </a:t>
            </a:r>
            <a:r>
              <a:rPr lang="en-US" sz="2000" dirty="0">
                <a:latin typeface="Courier New" charset="0"/>
                <a:cs typeface="Courier New" charset="0"/>
              </a:rPr>
              <a:t>= 1 if </a:t>
            </a:r>
            <a:r>
              <a:rPr lang="en-US" sz="2000" i="1" dirty="0" err="1">
                <a:latin typeface="Courier New" charset="0"/>
                <a:cs typeface="Courier New" charset="0"/>
              </a:rPr>
              <a:t>artstart</a:t>
            </a:r>
            <a:r>
              <a:rPr lang="en-US" sz="2000" dirty="0">
                <a:latin typeface="Courier New" charset="0"/>
                <a:cs typeface="Courier New" charset="0"/>
              </a:rPr>
              <a:t>&lt;= td(01jan2006)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ourier New" charset="0"/>
                <a:cs typeface="Courier New" charset="0"/>
              </a:rPr>
              <a:t>replace </a:t>
            </a:r>
            <a:r>
              <a:rPr lang="en-US" sz="2000" i="1" dirty="0" err="1">
                <a:latin typeface="Courier New" charset="0"/>
                <a:cs typeface="Courier New" charset="0"/>
              </a:rPr>
              <a:t>prehaart</a:t>
            </a:r>
            <a:r>
              <a:rPr lang="en-US" sz="2000" i="1" dirty="0">
                <a:latin typeface="Courier New" charset="0"/>
                <a:cs typeface="Courier New" charset="0"/>
              </a:rPr>
              <a:t> </a:t>
            </a:r>
            <a:r>
              <a:rPr lang="en-US" sz="2000" dirty="0">
                <a:latin typeface="Courier New" charset="0"/>
                <a:cs typeface="Courier New" charset="0"/>
              </a:rPr>
              <a:t>=. if </a:t>
            </a:r>
            <a:r>
              <a:rPr lang="en-US" sz="2000" i="1" dirty="0" err="1">
                <a:latin typeface="Courier New" charset="0"/>
                <a:cs typeface="Courier New" charset="0"/>
              </a:rPr>
              <a:t>artstart</a:t>
            </a:r>
            <a:r>
              <a:rPr lang="en-US" sz="2000" i="1" dirty="0">
                <a:latin typeface="Courier New" charset="0"/>
                <a:cs typeface="Courier New" charset="0"/>
              </a:rPr>
              <a:t> </a:t>
            </a:r>
            <a:r>
              <a:rPr lang="en-US" sz="2000" dirty="0">
                <a:latin typeface="Courier New" charset="0"/>
                <a:cs typeface="Courier New" charset="0"/>
              </a:rPr>
              <a:t>==.</a:t>
            </a:r>
          </a:p>
          <a:p>
            <a:pPr lvl="1" eaLnBrk="1" hangingPunct="1">
              <a:lnSpc>
                <a:spcPct val="80000"/>
              </a:lnSpc>
              <a:buFont typeface="Arial" charset="0"/>
              <a:buNone/>
            </a:pPr>
            <a:endParaRPr lang="en-US" sz="2000" dirty="0">
              <a:latin typeface="Calibri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sz="20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734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MDY command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8382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Date components housed in separate variables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90800" y="2133600"/>
          <a:ext cx="3441701" cy="1419225"/>
        </p:xfrm>
        <a:graphic>
          <a:graphicData uri="http://schemas.openxmlformats.org/drawingml/2006/table">
            <a:tbl>
              <a:tblPr/>
              <a:tblGrid>
                <a:gridCol w="1129584"/>
                <a:gridCol w="1129584"/>
                <a:gridCol w="1182533"/>
              </a:tblGrid>
              <a:tr h="27813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birth_m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birth_d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birth_y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8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8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8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8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92125" y="3659188"/>
            <a:ext cx="82296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STATA can concatenate these for you</a:t>
            </a:r>
          </a:p>
        </p:txBody>
      </p:sp>
      <p:pic>
        <p:nvPicPr>
          <p:cNvPr id="9237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173663"/>
            <a:ext cx="8991600" cy="950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27669" name="Group 6"/>
          <p:cNvGrpSpPr>
            <a:grpSpLocks/>
          </p:cNvGrpSpPr>
          <p:nvPr/>
        </p:nvGrpSpPr>
        <p:grpSpPr bwMode="auto">
          <a:xfrm>
            <a:off x="2095500" y="4191000"/>
            <a:ext cx="5943600" cy="2351088"/>
            <a:chOff x="2057400" y="2144713"/>
            <a:chExt cx="5943600" cy="2427646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2934031" y="2629140"/>
              <a:ext cx="532738" cy="3048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 flipV="1">
              <a:off x="4038600" y="2820061"/>
              <a:ext cx="381000" cy="3048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V="1">
              <a:off x="4800088" y="3733558"/>
              <a:ext cx="686823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673" name="TextBox 10"/>
            <p:cNvSpPr txBox="1">
              <a:spLocks noChangeArrowheads="1"/>
            </p:cNvSpPr>
            <p:nvPr/>
          </p:nvSpPr>
          <p:spPr bwMode="auto">
            <a:xfrm>
              <a:off x="2057400" y="2144713"/>
              <a:ext cx="2133600" cy="381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New variable name</a:t>
              </a:r>
            </a:p>
          </p:txBody>
        </p:sp>
        <p:sp>
          <p:nvSpPr>
            <p:cNvPr id="27674" name="TextBox 11"/>
            <p:cNvSpPr txBox="1">
              <a:spLocks noChangeArrowheads="1"/>
            </p:cNvSpPr>
            <p:nvPr/>
          </p:nvSpPr>
          <p:spPr bwMode="auto">
            <a:xfrm>
              <a:off x="4343400" y="2220913"/>
              <a:ext cx="1600200" cy="667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mdy date function</a:t>
              </a:r>
            </a:p>
          </p:txBody>
        </p:sp>
        <p:sp>
          <p:nvSpPr>
            <p:cNvPr id="27675" name="TextBox 12"/>
            <p:cNvSpPr txBox="1">
              <a:spLocks noChangeArrowheads="1"/>
            </p:cNvSpPr>
            <p:nvPr/>
          </p:nvSpPr>
          <p:spPr bwMode="auto">
            <a:xfrm>
              <a:off x="4038600" y="4191000"/>
              <a:ext cx="3962400" cy="381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Name of month, day, and year variables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5400000" flipH="1" flipV="1">
              <a:off x="5714887" y="3657756"/>
              <a:ext cx="762225" cy="457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5400000" flipH="1" flipV="1">
              <a:off x="6629287" y="3581556"/>
              <a:ext cx="762225" cy="6096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173766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dates treated in STATA?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Dates can be recognized in many formats in STATA: </a:t>
            </a:r>
          </a:p>
          <a:p>
            <a:pPr lvl="1"/>
            <a:r>
              <a:rPr lang="en-US" dirty="0" smtClean="0">
                <a:latin typeface="Calibri" charset="0"/>
              </a:rPr>
              <a:t>8/8/17 or 8/8/2017</a:t>
            </a:r>
          </a:p>
          <a:p>
            <a:pPr lvl="1"/>
            <a:r>
              <a:rPr lang="en-US" dirty="0" smtClean="0">
                <a:latin typeface="Calibri" charset="0"/>
              </a:rPr>
              <a:t>8-8-2017</a:t>
            </a:r>
          </a:p>
          <a:p>
            <a:pPr lvl="1"/>
            <a:r>
              <a:rPr lang="en-US" dirty="0" smtClean="0">
                <a:latin typeface="Calibri" charset="0"/>
              </a:rPr>
              <a:t>August 8, 2017</a:t>
            </a:r>
          </a:p>
          <a:p>
            <a:r>
              <a:rPr lang="en-US" dirty="0" smtClean="0">
                <a:latin typeface="Calibri" charset="0"/>
              </a:rPr>
              <a:t>Dates are treated as </a:t>
            </a:r>
            <a:r>
              <a:rPr lang="en-US" dirty="0" smtClean="0">
                <a:solidFill>
                  <a:srgbClr val="FF0000"/>
                </a:solidFill>
                <a:latin typeface="Calibri" charset="0"/>
              </a:rPr>
              <a:t>string </a:t>
            </a:r>
            <a:r>
              <a:rPr lang="en-US" dirty="0" smtClean="0">
                <a:latin typeface="Calibri" charset="0"/>
              </a:rPr>
              <a:t>variables, which we need to convert to numerical (float) variables.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FF0000"/>
              </a:solidFill>
              <a:latin typeface="Calibri" charset="0"/>
            </a:endParaRPr>
          </a:p>
          <a:p>
            <a:pPr lvl="1"/>
            <a:endParaRPr lang="en-US" dirty="0" smtClean="0">
              <a:latin typeface="Calibri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110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Step 1 </a:t>
            </a:r>
            <a:r>
              <a:rPr lang="en-US" dirty="0"/>
              <a:t>I</a:t>
            </a:r>
            <a:r>
              <a:rPr lang="en-US" dirty="0" smtClean="0"/>
              <a:t>nput </a:t>
            </a:r>
            <a:r>
              <a:rPr lang="en-US" dirty="0"/>
              <a:t>d</a:t>
            </a:r>
            <a:r>
              <a:rPr lang="en-US" dirty="0" smtClean="0"/>
              <a:t>ates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Execute commands under step 1 of do file and open data browser to inspect data: </a:t>
            </a:r>
          </a:p>
        </p:txBody>
      </p:sp>
      <p:pic>
        <p:nvPicPr>
          <p:cNvPr id="4" name="Picture 3" descr="Screen Shot 2017-08-08 at 10.33.0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963" y="2701390"/>
            <a:ext cx="5695159" cy="397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386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How STATA thinks about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76538"/>
            <a:ext cx="8229600" cy="37004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000">
                <a:latin typeface="Calibri" charset="0"/>
              </a:rPr>
              <a:t>STATA recodes dates as # of days elapsed from a reference date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>
                <a:solidFill>
                  <a:srgbClr val="C00000"/>
                </a:solidFill>
                <a:latin typeface="Calibri" charset="0"/>
              </a:rPr>
              <a:t>January 1, 1960 =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>
                <a:latin typeface="Calibri" charset="0"/>
              </a:rPr>
              <a:t>January 2, 1960 =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>
                <a:latin typeface="Calibri" charset="0"/>
              </a:rPr>
              <a:t>January 3, 1960 = 2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>
                <a:latin typeface="Calibri" charset="0"/>
              </a:rPr>
              <a:t>December 31, 1960 = 364</a:t>
            </a:r>
          </a:p>
          <a:p>
            <a:pPr eaLnBrk="1" hangingPunct="1">
              <a:lnSpc>
                <a:spcPct val="90000"/>
              </a:lnSpc>
            </a:pPr>
            <a:r>
              <a:rPr lang="en-US" sz="3000">
                <a:latin typeface="Calibri" charset="0"/>
              </a:rPr>
              <a:t>Makes it </a:t>
            </a:r>
            <a:r>
              <a:rPr lang="ja-JP" altLang="en-US" sz="3000">
                <a:latin typeface="Calibri" charset="0"/>
              </a:rPr>
              <a:t>“</a:t>
            </a:r>
            <a:r>
              <a:rPr lang="en-US" sz="3000">
                <a:latin typeface="Calibri" charset="0"/>
              </a:rPr>
              <a:t>easy</a:t>
            </a:r>
            <a:r>
              <a:rPr lang="ja-JP" altLang="en-US" sz="3000">
                <a:latin typeface="Calibri" charset="0"/>
              </a:rPr>
              <a:t>”</a:t>
            </a:r>
            <a:r>
              <a:rPr lang="en-US" sz="3000">
                <a:latin typeface="Calibri" charset="0"/>
              </a:rPr>
              <a:t> for STATA to manipulate dates mathematically</a:t>
            </a:r>
          </a:p>
        </p:txBody>
      </p:sp>
      <p:grpSp>
        <p:nvGrpSpPr>
          <p:cNvPr id="17411" name="Group 10"/>
          <p:cNvGrpSpPr>
            <a:grpSpLocks/>
          </p:cNvGrpSpPr>
          <p:nvPr/>
        </p:nvGrpSpPr>
        <p:grpSpPr bwMode="auto">
          <a:xfrm>
            <a:off x="381000" y="1600200"/>
            <a:ext cx="8382000" cy="609600"/>
            <a:chOff x="381000" y="1219200"/>
            <a:chExt cx="8382000" cy="609600"/>
          </a:xfrm>
        </p:grpSpPr>
        <p:sp>
          <p:nvSpPr>
            <p:cNvPr id="4" name="Rectangle 3"/>
            <p:cNvSpPr/>
            <p:nvPr/>
          </p:nvSpPr>
          <p:spPr>
            <a:xfrm>
              <a:off x="381000" y="1447800"/>
              <a:ext cx="83820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/>
              <a:endParaRPr lang="en-US">
                <a:solidFill>
                  <a:srgbClr val="FFFFFF"/>
                </a:solidFill>
                <a:latin typeface="Calibri" charset="0"/>
                <a:ea typeface="ＭＳ Ｐゴシック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81000" y="1219200"/>
              <a:ext cx="76200" cy="609600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/>
              <a:endParaRPr lang="en-US">
                <a:solidFill>
                  <a:srgbClr val="FFFFFF"/>
                </a:solidFill>
                <a:latin typeface="Calibri" charset="0"/>
                <a:ea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09600" y="1219200"/>
              <a:ext cx="762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/>
              <a:endParaRPr lang="en-US">
                <a:solidFill>
                  <a:srgbClr val="FFFFFF"/>
                </a:solidFill>
                <a:latin typeface="Calibri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838200" y="1219200"/>
              <a:ext cx="762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/>
              <a:endParaRPr lang="en-US">
                <a:solidFill>
                  <a:srgbClr val="FFFFFF"/>
                </a:solidFill>
                <a:latin typeface="Calibri" charset="0"/>
                <a:ea typeface="ＭＳ Ｐゴシック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410200" y="1219200"/>
              <a:ext cx="762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/>
              <a:endParaRPr lang="en-US">
                <a:solidFill>
                  <a:srgbClr val="FFFFFF"/>
                </a:solidFill>
                <a:latin typeface="Calibri" charset="0"/>
                <a:ea typeface="ＭＳ Ｐゴシック" charset="0"/>
              </a:endParaRPr>
            </a:p>
          </p:txBody>
        </p:sp>
      </p:grpSp>
      <p:sp>
        <p:nvSpPr>
          <p:cNvPr id="17412" name="TextBox 11"/>
          <p:cNvSpPr txBox="1">
            <a:spLocks noChangeArrowheads="1"/>
          </p:cNvSpPr>
          <p:nvPr/>
        </p:nvSpPr>
        <p:spPr bwMode="auto">
          <a:xfrm>
            <a:off x="304800" y="2209800"/>
            <a:ext cx="228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0</a:t>
            </a:r>
          </a:p>
        </p:txBody>
      </p:sp>
      <p:sp>
        <p:nvSpPr>
          <p:cNvPr id="17413" name="TextBox 12"/>
          <p:cNvSpPr txBox="1">
            <a:spLocks noChangeArrowheads="1"/>
          </p:cNvSpPr>
          <p:nvPr/>
        </p:nvSpPr>
        <p:spPr bwMode="auto">
          <a:xfrm>
            <a:off x="533400" y="2209800"/>
            <a:ext cx="228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1</a:t>
            </a:r>
          </a:p>
        </p:txBody>
      </p:sp>
      <p:sp>
        <p:nvSpPr>
          <p:cNvPr id="17414" name="TextBox 13"/>
          <p:cNvSpPr txBox="1">
            <a:spLocks noChangeArrowheads="1"/>
          </p:cNvSpPr>
          <p:nvPr/>
        </p:nvSpPr>
        <p:spPr bwMode="auto">
          <a:xfrm>
            <a:off x="762000" y="2209800"/>
            <a:ext cx="304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2</a:t>
            </a:r>
          </a:p>
        </p:txBody>
      </p:sp>
      <p:sp>
        <p:nvSpPr>
          <p:cNvPr id="17415" name="TextBox 14"/>
          <p:cNvSpPr txBox="1">
            <a:spLocks noChangeArrowheads="1"/>
          </p:cNvSpPr>
          <p:nvPr/>
        </p:nvSpPr>
        <p:spPr bwMode="auto">
          <a:xfrm>
            <a:off x="5257800" y="2209800"/>
            <a:ext cx="609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364</a:t>
            </a:r>
          </a:p>
        </p:txBody>
      </p:sp>
      <p:sp>
        <p:nvSpPr>
          <p:cNvPr id="17416" name="TextBox 15"/>
          <p:cNvSpPr txBox="1">
            <a:spLocks noChangeArrowheads="1"/>
          </p:cNvSpPr>
          <p:nvPr/>
        </p:nvSpPr>
        <p:spPr bwMode="auto">
          <a:xfrm>
            <a:off x="0" y="1371600"/>
            <a:ext cx="762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/>
              <a:t>1/1/1960</a:t>
            </a:r>
          </a:p>
        </p:txBody>
      </p:sp>
      <p:sp>
        <p:nvSpPr>
          <p:cNvPr id="17417" name="TextBox 16"/>
          <p:cNvSpPr txBox="1">
            <a:spLocks noChangeArrowheads="1"/>
          </p:cNvSpPr>
          <p:nvPr/>
        </p:nvSpPr>
        <p:spPr bwMode="auto">
          <a:xfrm>
            <a:off x="762000" y="1371600"/>
            <a:ext cx="6858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/>
              <a:t>1/3/1960</a:t>
            </a:r>
          </a:p>
        </p:txBody>
      </p:sp>
      <p:sp>
        <p:nvSpPr>
          <p:cNvPr id="17418" name="TextBox 17"/>
          <p:cNvSpPr txBox="1">
            <a:spLocks noChangeArrowheads="1"/>
          </p:cNvSpPr>
          <p:nvPr/>
        </p:nvSpPr>
        <p:spPr bwMode="auto">
          <a:xfrm>
            <a:off x="5105400" y="1371600"/>
            <a:ext cx="9144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/>
              <a:t>12/31/1960</a:t>
            </a:r>
          </a:p>
        </p:txBody>
      </p:sp>
      <p:pic>
        <p:nvPicPr>
          <p:cNvPr id="17419" name="Picture 21" descr="https://encrypted-tbn0.gstatic.com/images?q=tbn:ANd9GcQ8ve0e1gMsXtjyDzUc7qM3TrPPO5RZgzfnMa8bYdI-1dsOTn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505200"/>
            <a:ext cx="25431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374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Cleaning STATA dates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Need to convert to STATA-recognizable date to perform analysis</a:t>
            </a:r>
          </a:p>
          <a:p>
            <a:pPr marL="914400" lvl="1" indent="-514350" eaLnBrk="1" hangingPunct="1">
              <a:buFont typeface="Arial" charset="0"/>
              <a:buAutoNum type="arabicParenR"/>
            </a:pPr>
            <a:r>
              <a:rPr lang="en-US" dirty="0">
                <a:latin typeface="Calibri" charset="0"/>
              </a:rPr>
              <a:t>Generate a new date variable using </a:t>
            </a:r>
            <a:r>
              <a:rPr lang="en-US" dirty="0">
                <a:latin typeface="Courier New" charset="0"/>
                <a:cs typeface="Courier New" charset="0"/>
              </a:rPr>
              <a:t>date</a:t>
            </a:r>
            <a:r>
              <a:rPr lang="en-US" dirty="0">
                <a:latin typeface="Calibri" charset="0"/>
              </a:rPr>
              <a:t> function</a:t>
            </a:r>
          </a:p>
          <a:p>
            <a:pPr marL="914400" lvl="1" indent="-514350" eaLnBrk="1" hangingPunct="1">
              <a:buFont typeface="Arial" charset="0"/>
              <a:buAutoNum type="arabicParenR"/>
            </a:pPr>
            <a:r>
              <a:rPr lang="en-US" dirty="0">
                <a:latin typeface="Calibri" charset="0"/>
              </a:rPr>
              <a:t>Identify the </a:t>
            </a:r>
            <a:r>
              <a:rPr lang="ja-JP" altLang="en-US" dirty="0">
                <a:latin typeface="Calibri" charset="0"/>
              </a:rPr>
              <a:t>“</a:t>
            </a:r>
            <a:r>
              <a:rPr lang="en-US" dirty="0">
                <a:latin typeface="Calibri" charset="0"/>
              </a:rPr>
              <a:t>old</a:t>
            </a:r>
            <a:r>
              <a:rPr lang="ja-JP" altLang="en-US" dirty="0">
                <a:latin typeface="Calibri" charset="0"/>
              </a:rPr>
              <a:t>”</a:t>
            </a:r>
            <a:r>
              <a:rPr lang="en-US" dirty="0">
                <a:latin typeface="Calibri" charset="0"/>
              </a:rPr>
              <a:t> string variable which contains the date</a:t>
            </a:r>
          </a:p>
          <a:p>
            <a:pPr marL="914400" lvl="1" indent="-514350" eaLnBrk="1" hangingPunct="1">
              <a:buFont typeface="Arial" charset="0"/>
              <a:buAutoNum type="arabicParenR"/>
            </a:pPr>
            <a:r>
              <a:rPr lang="en-US" dirty="0">
                <a:latin typeface="Calibri" charset="0"/>
              </a:rPr>
              <a:t>Tell STATA what format it was in (e.g. month, day, year)</a:t>
            </a:r>
          </a:p>
          <a:p>
            <a:pPr marL="914400" lvl="1" indent="-514350" eaLnBrk="1" hangingPunct="1">
              <a:buFont typeface="Arial" charset="0"/>
              <a:buAutoNum type="arabicParenR"/>
            </a:pPr>
            <a:r>
              <a:rPr lang="en-US" dirty="0">
                <a:latin typeface="Calibri" charset="0"/>
              </a:rPr>
              <a:t>Compare old and new results</a:t>
            </a:r>
          </a:p>
        </p:txBody>
      </p:sp>
    </p:spTree>
    <p:extLst>
      <p:ext uri="{BB962C8B-B14F-4D97-AF65-F5344CB8AC3E}">
        <p14:creationId xmlns:p14="http://schemas.microsoft.com/office/powerpoint/2010/main" val="3954328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Generating a new date variable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-152400" y="3048000"/>
            <a:ext cx="8839199" cy="914400"/>
          </a:xfrm>
        </p:spPr>
        <p:txBody>
          <a:bodyPr/>
          <a:lstStyle/>
          <a:p>
            <a:pPr lvl="1" eaLnBrk="1" hangingPunct="1">
              <a:buFont typeface="Arial" charset="0"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generate </a:t>
            </a:r>
            <a:r>
              <a:rPr lang="en-US" sz="1800" i="1" dirty="0" err="1" smtClean="0">
                <a:latin typeface="Courier New" charset="0"/>
                <a:cs typeface="Courier New" charset="0"/>
              </a:rPr>
              <a:t>baselinevisnew</a:t>
            </a:r>
            <a:r>
              <a:rPr lang="en-US" sz="1800" i="1" dirty="0" smtClean="0">
                <a:latin typeface="Courier New" charset="0"/>
                <a:cs typeface="Courier New" charset="0"/>
              </a:rPr>
              <a:t> </a:t>
            </a:r>
            <a:r>
              <a:rPr lang="en-US" sz="1800" i="1" dirty="0">
                <a:latin typeface="Courier New" charset="0"/>
                <a:cs typeface="Courier New" charset="0"/>
              </a:rPr>
              <a:t>= </a:t>
            </a:r>
            <a:r>
              <a:rPr lang="en-US" sz="1800" dirty="0" smtClean="0">
                <a:latin typeface="Courier New" charset="0"/>
                <a:cs typeface="Courier New" charset="0"/>
              </a:rPr>
              <a:t>date(</a:t>
            </a:r>
            <a:r>
              <a:rPr lang="en-US" sz="1800" i="1" dirty="0" err="1" smtClean="0">
                <a:latin typeface="Courier New" charset="0"/>
                <a:cs typeface="Courier New" charset="0"/>
              </a:rPr>
              <a:t>baselinevis</a:t>
            </a:r>
            <a:r>
              <a:rPr lang="en-US" sz="1800" dirty="0" smtClean="0">
                <a:latin typeface="Courier New" charset="0"/>
                <a:cs typeface="Courier New" charset="0"/>
              </a:rPr>
              <a:t>, </a:t>
            </a:r>
            <a:r>
              <a:rPr lang="en-US" sz="1800" dirty="0">
                <a:latin typeface="Courier New" charset="0"/>
                <a:cs typeface="Courier New" charset="0"/>
              </a:rPr>
              <a:t>“MDY”, </a:t>
            </a:r>
            <a:r>
              <a:rPr lang="en-US" sz="1800" dirty="0" err="1">
                <a:latin typeface="Courier New" charset="0"/>
                <a:cs typeface="Courier New" charset="0"/>
              </a:rPr>
              <a:t>topyear</a:t>
            </a:r>
            <a:r>
              <a:rPr lang="en-US" sz="1800" dirty="0">
                <a:latin typeface="Courier New" charset="0"/>
                <a:cs typeface="Courier New" charset="0"/>
              </a:rPr>
              <a:t>)</a:t>
            </a:r>
          </a:p>
          <a:p>
            <a:pPr eaLnBrk="1" hangingPunct="1"/>
            <a:endParaRPr lang="en-US" sz="2800" dirty="0">
              <a:latin typeface="Calibri" charset="0"/>
            </a:endParaRPr>
          </a:p>
        </p:txBody>
      </p:sp>
      <p:grpSp>
        <p:nvGrpSpPr>
          <p:cNvPr id="19459" name="Group 15"/>
          <p:cNvGrpSpPr>
            <a:grpSpLocks/>
          </p:cNvGrpSpPr>
          <p:nvPr/>
        </p:nvGrpSpPr>
        <p:grpSpPr bwMode="auto">
          <a:xfrm>
            <a:off x="1524000" y="2144713"/>
            <a:ext cx="2133600" cy="903287"/>
            <a:chOff x="2057400" y="2145268"/>
            <a:chExt cx="2133600" cy="902732"/>
          </a:xfrm>
        </p:grpSpPr>
        <p:cxnSp>
          <p:nvCxnSpPr>
            <p:cNvPr id="5" name="Straight Arrow Connector 4"/>
            <p:cNvCxnSpPr/>
            <p:nvPr/>
          </p:nvCxnSpPr>
          <p:spPr>
            <a:xfrm rot="5400000">
              <a:off x="2933864" y="2629064"/>
              <a:ext cx="533072" cy="3048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74" name="TextBox 10"/>
            <p:cNvSpPr txBox="1">
              <a:spLocks noChangeArrowheads="1"/>
            </p:cNvSpPr>
            <p:nvPr/>
          </p:nvSpPr>
          <p:spPr bwMode="auto">
            <a:xfrm>
              <a:off x="2057400" y="2145268"/>
              <a:ext cx="213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New variable name</a:t>
              </a:r>
            </a:p>
          </p:txBody>
        </p:sp>
      </p:grpSp>
      <p:grpSp>
        <p:nvGrpSpPr>
          <p:cNvPr id="19460" name="Group 16"/>
          <p:cNvGrpSpPr>
            <a:grpSpLocks/>
          </p:cNvGrpSpPr>
          <p:nvPr/>
        </p:nvGrpSpPr>
        <p:grpSpPr bwMode="auto">
          <a:xfrm>
            <a:off x="4189879" y="2220913"/>
            <a:ext cx="1600200" cy="903287"/>
            <a:chOff x="4343400" y="2221468"/>
            <a:chExt cx="1600200" cy="902732"/>
          </a:xfrm>
        </p:grpSpPr>
        <p:cxnSp>
          <p:nvCxnSpPr>
            <p:cNvPr id="6" name="Straight Arrow Connector 5"/>
            <p:cNvCxnSpPr/>
            <p:nvPr/>
          </p:nvCxnSpPr>
          <p:spPr>
            <a:xfrm rot="5400000">
              <a:off x="4343587" y="2590987"/>
              <a:ext cx="609225" cy="457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72" name="TextBox 11"/>
            <p:cNvSpPr txBox="1">
              <a:spLocks noChangeArrowheads="1"/>
            </p:cNvSpPr>
            <p:nvPr/>
          </p:nvSpPr>
          <p:spPr bwMode="auto">
            <a:xfrm>
              <a:off x="4343400" y="2221468"/>
              <a:ext cx="1600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Date function</a:t>
              </a:r>
            </a:p>
          </p:txBody>
        </p:sp>
      </p:grpSp>
      <p:grpSp>
        <p:nvGrpSpPr>
          <p:cNvPr id="19461" name="Group 17"/>
          <p:cNvGrpSpPr>
            <a:grpSpLocks/>
          </p:cNvGrpSpPr>
          <p:nvPr/>
        </p:nvGrpSpPr>
        <p:grpSpPr bwMode="auto">
          <a:xfrm>
            <a:off x="3962400" y="3429000"/>
            <a:ext cx="2133600" cy="979488"/>
            <a:chOff x="4267200" y="3505200"/>
            <a:chExt cx="2133600" cy="978932"/>
          </a:xfrm>
        </p:grpSpPr>
        <p:cxnSp>
          <p:nvCxnSpPr>
            <p:cNvPr id="7" name="Straight Arrow Connector 6"/>
            <p:cNvCxnSpPr/>
            <p:nvPr/>
          </p:nvCxnSpPr>
          <p:spPr>
            <a:xfrm rot="16200000" flipV="1">
              <a:off x="5181795" y="3657405"/>
              <a:ext cx="685411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70" name="TextBox 12"/>
            <p:cNvSpPr txBox="1">
              <a:spLocks noChangeArrowheads="1"/>
            </p:cNvSpPr>
            <p:nvPr/>
          </p:nvSpPr>
          <p:spPr bwMode="auto">
            <a:xfrm>
              <a:off x="4267200" y="4114800"/>
              <a:ext cx="213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Old variable name</a:t>
              </a:r>
            </a:p>
          </p:txBody>
        </p:sp>
      </p:grpSp>
      <p:grpSp>
        <p:nvGrpSpPr>
          <p:cNvPr id="19462" name="Group 18"/>
          <p:cNvGrpSpPr>
            <a:grpSpLocks/>
          </p:cNvGrpSpPr>
          <p:nvPr/>
        </p:nvGrpSpPr>
        <p:grpSpPr bwMode="auto">
          <a:xfrm>
            <a:off x="6172200" y="3429000"/>
            <a:ext cx="1600200" cy="1331913"/>
            <a:chOff x="6858000" y="3505200"/>
            <a:chExt cx="1600200" cy="1332131"/>
          </a:xfrm>
        </p:grpSpPr>
        <p:cxnSp>
          <p:nvCxnSpPr>
            <p:cNvPr id="10" name="Straight Arrow Connector 9"/>
            <p:cNvCxnSpPr/>
            <p:nvPr/>
          </p:nvCxnSpPr>
          <p:spPr>
            <a:xfrm rot="16200000" flipV="1">
              <a:off x="7315144" y="3657656"/>
              <a:ext cx="685912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68" name="TextBox 13"/>
            <p:cNvSpPr txBox="1">
              <a:spLocks noChangeArrowheads="1"/>
            </p:cNvSpPr>
            <p:nvPr/>
          </p:nvSpPr>
          <p:spPr bwMode="auto">
            <a:xfrm>
              <a:off x="6858000" y="4191000"/>
              <a:ext cx="1600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How the date is arranged</a:t>
              </a:r>
            </a:p>
          </p:txBody>
        </p:sp>
      </p:grpSp>
      <p:sp>
        <p:nvSpPr>
          <p:cNvPr id="19463" name="TextBox 14"/>
          <p:cNvSpPr txBox="1">
            <a:spLocks noChangeArrowheads="1"/>
          </p:cNvSpPr>
          <p:nvPr/>
        </p:nvSpPr>
        <p:spPr bwMode="auto">
          <a:xfrm>
            <a:off x="457200" y="5638800"/>
            <a:ext cx="845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*NOTE:  your original date variable can be “date-like” (e.g. 8/10/1970) or can be in a true string format (August 10, 1970) --- STATA can figure it out.</a:t>
            </a:r>
          </a:p>
        </p:txBody>
      </p:sp>
      <p:grpSp>
        <p:nvGrpSpPr>
          <p:cNvPr id="19464" name="Group 23"/>
          <p:cNvGrpSpPr>
            <a:grpSpLocks/>
          </p:cNvGrpSpPr>
          <p:nvPr/>
        </p:nvGrpSpPr>
        <p:grpSpPr bwMode="auto">
          <a:xfrm>
            <a:off x="6477000" y="1600200"/>
            <a:ext cx="2514600" cy="1524000"/>
            <a:chOff x="6477000" y="1600200"/>
            <a:chExt cx="2514600" cy="1524002"/>
          </a:xfrm>
        </p:grpSpPr>
        <p:sp>
          <p:nvSpPr>
            <p:cNvPr id="19465" name="TextBox 19"/>
            <p:cNvSpPr txBox="1">
              <a:spLocks noChangeArrowheads="1"/>
            </p:cNvSpPr>
            <p:nvPr/>
          </p:nvSpPr>
          <p:spPr bwMode="auto">
            <a:xfrm>
              <a:off x="6477000" y="1600200"/>
              <a:ext cx="251460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For 2-digit years, the “top year” that should be interpreted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7467600" y="2438401"/>
              <a:ext cx="0" cy="68580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71833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Dates:  </a:t>
            </a:r>
            <a:r>
              <a:rPr lang="en-US" dirty="0" smtClean="0">
                <a:latin typeface="Calibri" charset="0"/>
              </a:rPr>
              <a:t>2 Digit Years</a:t>
            </a:r>
            <a:endParaRPr lang="en-US" dirty="0">
              <a:latin typeface="Calibri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22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200" dirty="0">
                <a:latin typeface="Calibri" charset="0"/>
              </a:rPr>
              <a:t>NOTE:  STATA issues with 2-digit years (8/10/76)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alibri" charset="0"/>
              </a:rPr>
              <a:t>Will get </a:t>
            </a:r>
            <a:r>
              <a:rPr lang="ja-JP" altLang="en-US" sz="2000" dirty="0">
                <a:latin typeface="Calibri" charset="0"/>
              </a:rPr>
              <a:t>“</a:t>
            </a:r>
            <a:r>
              <a:rPr lang="en-US" sz="2000" dirty="0">
                <a:latin typeface="Calibri" charset="0"/>
              </a:rPr>
              <a:t>missing values</a:t>
            </a:r>
            <a:r>
              <a:rPr lang="ja-JP" altLang="en-US" sz="2000" dirty="0">
                <a:latin typeface="Calibri" charset="0"/>
              </a:rPr>
              <a:t>”</a:t>
            </a:r>
            <a:r>
              <a:rPr lang="en-US" sz="2000" dirty="0">
                <a:latin typeface="Calibri" charset="0"/>
              </a:rPr>
              <a:t> generated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alibri" charset="0"/>
              </a:rPr>
              <a:t>Two ways to fix this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700" dirty="0">
                <a:latin typeface="Calibri" charset="0"/>
              </a:rPr>
              <a:t>Format dates to 4 digit years in Excel, then copy to STATA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700" dirty="0">
                <a:latin typeface="Calibri" charset="0"/>
              </a:rPr>
              <a:t>Add </a:t>
            </a:r>
            <a:r>
              <a:rPr lang="ja-JP" altLang="en-US" sz="1700" dirty="0">
                <a:latin typeface="Calibri" charset="0"/>
              </a:rPr>
              <a:t>“</a:t>
            </a:r>
            <a:r>
              <a:rPr lang="en-US" sz="1700" dirty="0" err="1">
                <a:latin typeface="Calibri" charset="0"/>
              </a:rPr>
              <a:t>topyear</a:t>
            </a:r>
            <a:r>
              <a:rPr lang="ja-JP" altLang="en-US" sz="1700" dirty="0">
                <a:latin typeface="Calibri" charset="0"/>
              </a:rPr>
              <a:t>”</a:t>
            </a:r>
            <a:r>
              <a:rPr lang="en-US" sz="1700" dirty="0">
                <a:latin typeface="Calibri" charset="0"/>
              </a:rPr>
              <a:t> cutoff to the STATA command.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700" dirty="0">
                <a:latin typeface="Calibri" charset="0"/>
              </a:rPr>
              <a:t>Anything beyond </a:t>
            </a:r>
            <a:r>
              <a:rPr lang="en-US" sz="1700" dirty="0" err="1">
                <a:latin typeface="Calibri" charset="0"/>
              </a:rPr>
              <a:t>topyear</a:t>
            </a:r>
            <a:r>
              <a:rPr lang="en-US" sz="1700" dirty="0">
                <a:latin typeface="Calibri" charset="0"/>
              </a:rPr>
              <a:t> = previous century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en-US" sz="1700" dirty="0">
                <a:latin typeface="Courier New" charset="0"/>
                <a:cs typeface="Courier New" charset="0"/>
              </a:rPr>
              <a:t>	</a:t>
            </a:r>
            <a:r>
              <a:rPr lang="en-US" sz="1600" dirty="0">
                <a:latin typeface="Courier New" charset="0"/>
                <a:cs typeface="Courier New" charset="0"/>
              </a:rPr>
              <a:t>generate </a:t>
            </a:r>
            <a:r>
              <a:rPr lang="en-US" sz="1600" i="1" dirty="0" err="1" smtClean="0">
                <a:latin typeface="Courier New" charset="0"/>
                <a:cs typeface="Courier New" charset="0"/>
              </a:rPr>
              <a:t>baselinevisnew</a:t>
            </a:r>
            <a:r>
              <a:rPr lang="en-US" sz="1600" i="1" dirty="0" smtClean="0">
                <a:latin typeface="Courier New" charset="0"/>
                <a:cs typeface="Courier New" charset="0"/>
              </a:rPr>
              <a:t> </a:t>
            </a:r>
            <a:r>
              <a:rPr lang="en-US" sz="1600" dirty="0">
                <a:latin typeface="Courier New" charset="0"/>
                <a:cs typeface="Courier New" charset="0"/>
              </a:rPr>
              <a:t>= date(</a:t>
            </a:r>
            <a:r>
              <a:rPr lang="en-US" sz="1600" i="1" dirty="0" err="1" smtClean="0">
                <a:latin typeface="Courier New" charset="0"/>
                <a:cs typeface="Courier New" charset="0"/>
              </a:rPr>
              <a:t>baselinevis</a:t>
            </a:r>
            <a:r>
              <a:rPr lang="en-US" sz="1600" dirty="0" smtClean="0">
                <a:latin typeface="Courier New" charset="0"/>
                <a:cs typeface="Courier New" charset="0"/>
              </a:rPr>
              <a:t>, </a:t>
            </a:r>
            <a:r>
              <a:rPr lang="ja-JP" altLang="en-US" sz="1600" dirty="0">
                <a:latin typeface="Courier New" charset="0"/>
                <a:cs typeface="Courier New" charset="0"/>
              </a:rPr>
              <a:t>“</a:t>
            </a:r>
            <a:r>
              <a:rPr lang="en-US" sz="1600" dirty="0">
                <a:latin typeface="Courier New" charset="0"/>
                <a:cs typeface="Courier New" charset="0"/>
              </a:rPr>
              <a:t>MDY</a:t>
            </a:r>
            <a:r>
              <a:rPr lang="ja-JP" altLang="en-US" sz="1600" dirty="0">
                <a:latin typeface="Courier New" charset="0"/>
                <a:cs typeface="Courier New" charset="0"/>
              </a:rPr>
              <a:t>”</a:t>
            </a:r>
            <a:r>
              <a:rPr lang="en-US" sz="1600" dirty="0">
                <a:latin typeface="Courier New" charset="0"/>
                <a:cs typeface="Courier New" charset="0"/>
              </a:rPr>
              <a:t>, 2010)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endParaRPr lang="en-US" sz="1700" dirty="0">
              <a:latin typeface="Calibri" charset="0"/>
            </a:endParaRP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en-US" sz="1700" dirty="0">
                <a:latin typeface="Calibri" charset="0"/>
              </a:rPr>
              <a:t>			</a:t>
            </a:r>
            <a:r>
              <a:rPr lang="en-US" sz="1700" dirty="0" smtClean="0">
                <a:latin typeface="Calibri" charset="0"/>
              </a:rPr>
              <a:t>8/03/17 </a:t>
            </a:r>
            <a:r>
              <a:rPr lang="en-US" sz="1700" dirty="0">
                <a:latin typeface="Calibri" charset="0"/>
              </a:rPr>
              <a:t>= </a:t>
            </a:r>
            <a:r>
              <a:rPr lang="en-US" sz="1700" dirty="0" smtClean="0">
                <a:latin typeface="Calibri" charset="0"/>
              </a:rPr>
              <a:t>August 03, 1917</a:t>
            </a:r>
            <a:endParaRPr lang="en-US" sz="1700" dirty="0">
              <a:latin typeface="Calibri" charset="0"/>
            </a:endParaRP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en-US" sz="1700" dirty="0">
                <a:latin typeface="Calibri" charset="0"/>
              </a:rPr>
              <a:t>			9/10/10 = September 10, 2010 </a:t>
            </a:r>
            <a:r>
              <a:rPr lang="en-US" sz="1700" dirty="0">
                <a:latin typeface="Calibri" charset="0"/>
                <a:sym typeface="Wingdings" charset="0"/>
              </a:rPr>
              <a:t> top year</a:t>
            </a:r>
            <a:endParaRPr lang="en-US" sz="1700" dirty="0">
              <a:latin typeface="Calibri" charset="0"/>
            </a:endParaRP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en-US" sz="1700" dirty="0">
                <a:latin typeface="Calibri" charset="0"/>
              </a:rPr>
              <a:t>			</a:t>
            </a:r>
            <a:r>
              <a:rPr lang="en-US" sz="1700" dirty="0" smtClean="0">
                <a:latin typeface="Calibri" charset="0"/>
              </a:rPr>
              <a:t>03/22/16 </a:t>
            </a:r>
            <a:r>
              <a:rPr lang="en-US" sz="1700" dirty="0">
                <a:latin typeface="Calibri" charset="0"/>
              </a:rPr>
              <a:t>= </a:t>
            </a:r>
            <a:r>
              <a:rPr lang="en-US" sz="1700" dirty="0" smtClean="0">
                <a:latin typeface="Calibri" charset="0"/>
              </a:rPr>
              <a:t>March 22, 1916</a:t>
            </a:r>
            <a:endParaRPr lang="en-US" sz="1700" dirty="0">
              <a:latin typeface="Calibri" charset="0"/>
            </a:endParaRP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en-US" sz="1700" dirty="0">
                <a:latin typeface="Calibri" charset="0"/>
              </a:rPr>
              <a:t>			9/10</a:t>
            </a:r>
            <a:r>
              <a:rPr lang="en-US" sz="1700" dirty="0" smtClean="0">
                <a:latin typeface="Calibri" charset="0"/>
              </a:rPr>
              <a:t>/09 </a:t>
            </a:r>
            <a:r>
              <a:rPr lang="en-US" sz="1700" dirty="0">
                <a:latin typeface="Calibri" charset="0"/>
              </a:rPr>
              <a:t>= September 10, </a:t>
            </a:r>
            <a:r>
              <a:rPr lang="en-US" sz="1700" dirty="0" smtClean="0">
                <a:latin typeface="Calibri" charset="0"/>
              </a:rPr>
              <a:t>2009</a:t>
            </a:r>
            <a:endParaRPr lang="en-US" sz="1700" dirty="0">
              <a:latin typeface="Calibri" charset="0"/>
            </a:endParaRP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endParaRPr lang="en-US" sz="17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33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2 </a:t>
            </a:r>
            <a:r>
              <a:rPr lang="en-US" dirty="0" smtClean="0"/>
              <a:t>Convert baseline visit dates to </a:t>
            </a:r>
            <a:r>
              <a:rPr lang="en-US" dirty="0" smtClean="0">
                <a:latin typeface="Calibri" charset="0"/>
              </a:rPr>
              <a:t>STATA-recognizable dates </a:t>
            </a:r>
            <a:endParaRPr lang="en-US" dirty="0"/>
          </a:p>
        </p:txBody>
      </p:sp>
      <p:pic>
        <p:nvPicPr>
          <p:cNvPr id="8" name="Content Placeholder 7" descr="Screen Shot 2017-08-08 at 11.07.21 A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0" r="175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42110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these numbers mean??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numbers that emerge in STATA after generating </a:t>
            </a:r>
            <a:r>
              <a:rPr lang="en-US" dirty="0" err="1" smtClean="0"/>
              <a:t>baselinevisnew</a:t>
            </a:r>
            <a:r>
              <a:rPr lang="en-US" dirty="0" smtClean="0"/>
              <a:t> are meaningless to most humans</a:t>
            </a:r>
          </a:p>
          <a:p>
            <a:r>
              <a:rPr lang="en-US" dirty="0" smtClean="0"/>
              <a:t>The solution is to reformat using the following command: </a:t>
            </a:r>
          </a:p>
          <a:p>
            <a:pPr lvl="1"/>
            <a:r>
              <a:rPr lang="en-US" dirty="0">
                <a:latin typeface="Courier New" charset="0"/>
                <a:cs typeface="Courier New" charset="0"/>
              </a:rPr>
              <a:t>format </a:t>
            </a:r>
            <a:r>
              <a:rPr lang="en-US" i="1" dirty="0" err="1" smtClean="0">
                <a:latin typeface="Courier New" charset="0"/>
                <a:cs typeface="Courier New" charset="0"/>
              </a:rPr>
              <a:t>datevariable</a:t>
            </a:r>
            <a:r>
              <a:rPr lang="en-US" dirty="0" smtClean="0">
                <a:latin typeface="Courier New" charset="0"/>
                <a:cs typeface="Courier New" charset="0"/>
              </a:rPr>
              <a:t> </a:t>
            </a:r>
            <a:r>
              <a:rPr lang="en-US" dirty="0">
                <a:latin typeface="Courier New" charset="0"/>
                <a:cs typeface="Courier New" charset="0"/>
              </a:rPr>
              <a:t>%td </a:t>
            </a:r>
            <a:endParaRPr lang="en-US" dirty="0" smtClean="0">
              <a:latin typeface="Courier New" charset="0"/>
              <a:cs typeface="Courier New" charset="0"/>
            </a:endParaRPr>
          </a:p>
          <a:p>
            <a:pPr lvl="2"/>
            <a:r>
              <a:rPr lang="en-US" dirty="0" smtClean="0">
                <a:latin typeface="+mj-lt"/>
                <a:cs typeface="Courier New" charset="0"/>
              </a:rPr>
              <a:t>%td = regular date (other formats available using STATA help) </a:t>
            </a:r>
            <a:endParaRPr lang="en-US" dirty="0" smtClean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959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727</Words>
  <Application>Microsoft Macintosh PowerPoint</Application>
  <PresentationFormat>On-screen Show (4:3)</PresentationFormat>
  <Paragraphs>125</Paragraphs>
  <Slides>17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Dates in STATA</vt:lpstr>
      <vt:lpstr>How are dates treated in STATA?</vt:lpstr>
      <vt:lpstr>Step 1 Input dates </vt:lpstr>
      <vt:lpstr>How STATA thinks about dates</vt:lpstr>
      <vt:lpstr>Cleaning STATA dates</vt:lpstr>
      <vt:lpstr>Generating a new date variable</vt:lpstr>
      <vt:lpstr>Dates:  2 Digit Years</vt:lpstr>
      <vt:lpstr>Step 2 Convert baseline visit dates to STATA-recognizable dates </vt:lpstr>
      <vt:lpstr>What do these numbers mean??</vt:lpstr>
      <vt:lpstr>Step 3 Re-format baselinevisnew</vt:lpstr>
      <vt:lpstr>Dates: A series of commands</vt:lpstr>
      <vt:lpstr>What else can we do with dates?</vt:lpstr>
      <vt:lpstr>Step 4 Simple addition/subtraction with dates</vt:lpstr>
      <vt:lpstr>What if you only want part of date?</vt:lpstr>
      <vt:lpstr>Step 5 Extracting components of dates </vt:lpstr>
      <vt:lpstr>Comparing dates</vt:lpstr>
      <vt:lpstr>MDY command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Dates in STATA</dc:title>
  <dc:creator>Sankari Ayyaluru</dc:creator>
  <cp:lastModifiedBy>Sankari Ayyaluru</cp:lastModifiedBy>
  <cp:revision>10</cp:revision>
  <dcterms:created xsi:type="dcterms:W3CDTF">2017-08-08T17:02:18Z</dcterms:created>
  <dcterms:modified xsi:type="dcterms:W3CDTF">2017-08-15T19:45:24Z</dcterms:modified>
</cp:coreProperties>
</file>