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4" r:id="rId6"/>
    <p:sldId id="265" r:id="rId7"/>
    <p:sldId id="259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9"/>
    <p:restoredTop sz="93149"/>
  </p:normalViewPr>
  <p:slideViewPr>
    <p:cSldViewPr snapToGrid="0" snapToObjects="1">
      <p:cViewPr>
        <p:scale>
          <a:sx n="79" d="100"/>
          <a:sy n="79" d="100"/>
        </p:scale>
        <p:origin x="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72C1F-81EF-5D46-AB8D-3B40732B91B4}" type="datetimeFigureOut">
              <a:rPr lang="en-US" smtClean="0"/>
              <a:t>1/25/20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BED39-1C40-D448-801E-AD1EF135A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2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CF4AB-7E14-AC4B-807C-A77271736DA9}" type="datetimeFigureOut">
              <a:rPr lang="en-US" smtClean="0"/>
              <a:t>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2E397-31C7-2541-AAEB-C8EC39D3C2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Cancer Epidemiology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EPI 252/PHS 258</a:t>
            </a:r>
          </a:p>
          <a:p>
            <a:r>
              <a:rPr lang="en-US" dirty="0"/>
              <a:t>Winter/Spring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/>
              <a:t>A course with a long history and jointly offered by UC San Francisco and Berkeley</a:t>
            </a:r>
          </a:p>
          <a:p>
            <a:r>
              <a:rPr lang="en-US" dirty="0"/>
              <a:t>Mondays 9am – 12noon</a:t>
            </a:r>
          </a:p>
          <a:p>
            <a:r>
              <a:rPr lang="en-US" dirty="0"/>
              <a:t>UCSF, Mission Hall, Room 2100</a:t>
            </a:r>
          </a:p>
          <a:p>
            <a:pPr marL="0" indent="0">
              <a:buNone/>
            </a:pPr>
            <a:r>
              <a:rPr lang="en-US" dirty="0"/>
              <a:t>    UCB 1995 University Ave. Suite 460</a:t>
            </a:r>
          </a:p>
          <a:p>
            <a:r>
              <a:rPr lang="en-US" dirty="0"/>
              <a:t>Jan 27 to May 11 (13 sessions)</a:t>
            </a:r>
          </a:p>
          <a:p>
            <a:r>
              <a:rPr lang="en-US" dirty="0"/>
              <a:t>No class on 2/17, 3/23, and 5/4</a:t>
            </a:r>
          </a:p>
          <a:p>
            <a:r>
              <a:rPr lang="en-US" dirty="0"/>
              <a:t>3 units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Faculty</a:t>
            </a:r>
          </a:p>
          <a:p>
            <a:pPr lvl="1"/>
            <a:r>
              <a:rPr lang="en-US" dirty="0"/>
              <a:t>Robert Hiatt</a:t>
            </a:r>
          </a:p>
          <a:p>
            <a:pPr lvl="1"/>
            <a:r>
              <a:rPr lang="en-US" dirty="0"/>
              <a:t>Catherine </a:t>
            </a:r>
            <a:r>
              <a:rPr lang="en-US" dirty="0" err="1"/>
              <a:t>Metayer</a:t>
            </a:r>
            <a:endParaRPr lang="en-US" dirty="0"/>
          </a:p>
          <a:p>
            <a:pPr lvl="1"/>
            <a:r>
              <a:rPr lang="en-US" dirty="0"/>
              <a:t>Guest Lecturers</a:t>
            </a:r>
          </a:p>
          <a:p>
            <a:r>
              <a:rPr lang="en-US" dirty="0"/>
              <a:t>Students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1. Identify the major sites of cancer and their epidemiologic characteristics including age, sex, race and geographic distributions, time trends, and major risk factors.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2. Understand the molecular basis of cancer and carcinogenesis</a:t>
            </a:r>
            <a:br>
              <a:rPr lang="en-US" dirty="0"/>
            </a:br>
            <a:endParaRPr lang="en-US" dirty="0"/>
          </a:p>
          <a:p>
            <a:r>
              <a:rPr lang="en-US" dirty="0"/>
              <a:t>3. Understand  methodologic issues including causal inference in the context of cancer epidemiology </a:t>
            </a:r>
            <a:br>
              <a:rPr lang="en-US" dirty="0"/>
            </a:br>
            <a:endParaRPr lang="en-US" dirty="0"/>
          </a:p>
          <a:p>
            <a:r>
              <a:rPr lang="en-US" dirty="0"/>
              <a:t>4. Understand the major modifiable exposures of etiologic significance, including their possible mechanisms of action, their distributions in the population, and methodologic issues involved in studying them.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5. Understand the concepts of cancer control, complex systems and social determinants of cancer.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61554"/>
          </a:xfrm>
        </p:spPr>
        <p:txBody>
          <a:bodyPr/>
          <a:lstStyle/>
          <a:p>
            <a:r>
              <a:rPr lang="en-US" dirty="0"/>
              <a:t>Review </a:t>
            </a:r>
            <a:r>
              <a:rPr lang="en-US"/>
              <a:t>of Syllabus –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5648"/>
            <a:ext cx="8229600" cy="4370515"/>
          </a:xfrm>
        </p:spPr>
        <p:txBody>
          <a:bodyPr>
            <a:normAutofit fontScale="32500" lnSpcReduction="20000"/>
          </a:bodyPr>
          <a:lstStyle/>
          <a:p>
            <a:r>
              <a:rPr lang="en-US" sz="4500" dirty="0"/>
              <a:t>Jan 27 -	 Introduction–Hiatt/</a:t>
            </a:r>
            <a:r>
              <a:rPr lang="en-US" sz="4500" dirty="0" err="1"/>
              <a:t>Metayer</a:t>
            </a:r>
            <a:r>
              <a:rPr lang="en-US" sz="4500" dirty="0"/>
              <a:t> –Brief history Cancer Control 								and Prevention;</a:t>
            </a:r>
            <a:r>
              <a:rPr lang="en-US" sz="4800" dirty="0"/>
              <a:t> Social  Determinants and Implementation Science – Hiatt</a:t>
            </a:r>
          </a:p>
          <a:p>
            <a:r>
              <a:rPr lang="en-US" sz="4500" dirty="0"/>
              <a:t>Feb 3   - 	 Overview Cancer Data &amp; </a:t>
            </a:r>
            <a:r>
              <a:rPr lang="en-US" sz="4500" dirty="0" err="1"/>
              <a:t>Surveillance;Access</a:t>
            </a:r>
            <a:r>
              <a:rPr lang="en-US" sz="4500" dirty="0"/>
              <a:t> to Cancer  Registry – Gomez/McKinley</a:t>
            </a:r>
          </a:p>
          <a:p>
            <a:r>
              <a:rPr lang="en-US" sz="4500" dirty="0"/>
              <a:t>Feb 10 -	</a:t>
            </a:r>
            <a:r>
              <a:rPr lang="en-US" sz="4800" dirty="0"/>
              <a:t>Molecular and Cellular Basis – </a:t>
            </a:r>
            <a:r>
              <a:rPr lang="en-US" sz="4800" dirty="0" err="1"/>
              <a:t>Tlsty</a:t>
            </a:r>
            <a:endParaRPr lang="en-US" sz="4800" dirty="0"/>
          </a:p>
          <a:p>
            <a:r>
              <a:rPr lang="en-US" sz="4500" dirty="0"/>
              <a:t>Feb 17 -	Academic and Administrative Holiday</a:t>
            </a:r>
          </a:p>
          <a:p>
            <a:r>
              <a:rPr lang="en-US" sz="4500" dirty="0"/>
              <a:t>Feb 24 -	Genetic susceptibility – Witte</a:t>
            </a:r>
          </a:p>
          <a:p>
            <a:r>
              <a:rPr lang="en-US" sz="4500" dirty="0"/>
              <a:t>Mar 2 -		Tobacco – </a:t>
            </a:r>
            <a:r>
              <a:rPr lang="en-US" sz="4500" dirty="0" err="1"/>
              <a:t>Glantz</a:t>
            </a:r>
            <a:endParaRPr lang="en-US" sz="4500" dirty="0"/>
          </a:p>
          <a:p>
            <a:r>
              <a:rPr lang="en-US" sz="4500" dirty="0"/>
              <a:t>Mar 9 -		</a:t>
            </a:r>
            <a:r>
              <a:rPr lang="en-US" sz="4400" dirty="0"/>
              <a:t>Radiation – </a:t>
            </a:r>
            <a:r>
              <a:rPr lang="en-US" sz="4400" dirty="0" err="1"/>
              <a:t>Zablotska</a:t>
            </a:r>
            <a:endParaRPr lang="en-US" sz="4400" dirty="0"/>
          </a:p>
          <a:p>
            <a:pPr marL="342900" lvl="1" indent="-342900">
              <a:buFont typeface="Arial"/>
              <a:buChar char="•"/>
            </a:pPr>
            <a:r>
              <a:rPr lang="en-US" sz="4400" dirty="0"/>
              <a:t>Mar 16 -	Infectious causes – Francis</a:t>
            </a:r>
          </a:p>
          <a:p>
            <a:pPr marL="342900" lvl="1" indent="-342900">
              <a:buFont typeface="Arial"/>
              <a:buChar char="•"/>
            </a:pPr>
            <a:r>
              <a:rPr lang="en-US" sz="4400" dirty="0"/>
              <a:t>Mar 23 -	Spring Break</a:t>
            </a:r>
          </a:p>
          <a:p>
            <a:pPr marL="342900" lvl="1" indent="-342900">
              <a:buFont typeface="Arial"/>
              <a:buChar char="•"/>
            </a:pPr>
            <a:r>
              <a:rPr lang="en-US" sz="4400" dirty="0"/>
              <a:t>Mar 30 -	Nutrition and Physical Activity – </a:t>
            </a:r>
            <a:r>
              <a:rPr lang="en-US" sz="4400" dirty="0" err="1"/>
              <a:t>VanBlarigan</a:t>
            </a:r>
            <a:endParaRPr lang="en-US" sz="4400" dirty="0"/>
          </a:p>
          <a:p>
            <a:pPr marL="342900" lvl="1" indent="-342900">
              <a:buFont typeface="Arial"/>
              <a:buChar char="•"/>
            </a:pPr>
            <a:r>
              <a:rPr lang="en-US" sz="4400" dirty="0"/>
              <a:t>Apr 6 -		Cancers in Children – </a:t>
            </a:r>
            <a:r>
              <a:rPr lang="en-US" sz="4400" dirty="0" err="1"/>
              <a:t>Metayer</a:t>
            </a:r>
            <a:r>
              <a:rPr lang="en-US" sz="4400" dirty="0"/>
              <a:t> </a:t>
            </a:r>
            <a:r>
              <a:rPr lang="en-US" sz="4500" dirty="0"/>
              <a:t>			</a:t>
            </a:r>
          </a:p>
          <a:p>
            <a:r>
              <a:rPr lang="en-US" sz="4500" dirty="0"/>
              <a:t>Apr 13 -	</a:t>
            </a:r>
            <a:r>
              <a:rPr lang="en-US" sz="4400" dirty="0"/>
              <a:t>Cancer Survivorship	- Bradshaw</a:t>
            </a:r>
          </a:p>
          <a:p>
            <a:r>
              <a:rPr lang="en-US" sz="4400" dirty="0">
                <a:solidFill>
                  <a:prstClr val="black"/>
                </a:solidFill>
              </a:rPr>
              <a:t>Apr 20-		Screening and Guidelines – Kerlikowske</a:t>
            </a:r>
          </a:p>
          <a:p>
            <a:r>
              <a:rPr lang="en-US" sz="4500" dirty="0"/>
              <a:t>Apr 27-	Student Presentations</a:t>
            </a:r>
          </a:p>
          <a:p>
            <a:r>
              <a:rPr lang="en-US" sz="4500" dirty="0"/>
              <a:t>May 4	-	Review Week – no classes</a:t>
            </a:r>
          </a:p>
          <a:p>
            <a:r>
              <a:rPr lang="en-US" sz="4500" dirty="0"/>
              <a:t>May 11- 	 Student presentations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Jan 28 – Assignments for in class paper reviews</a:t>
            </a:r>
          </a:p>
          <a:p>
            <a:r>
              <a:rPr lang="en-US" dirty="0"/>
              <a:t>Feb 25 - Have 2-3 topics selected to review for final project </a:t>
            </a:r>
          </a:p>
          <a:p>
            <a:r>
              <a:rPr lang="en-US" dirty="0"/>
              <a:t>Mar 11 – Select topic</a:t>
            </a:r>
          </a:p>
          <a:p>
            <a:r>
              <a:rPr lang="en-US" dirty="0"/>
              <a:t>Apr 1 – Submit outline of final project paper</a:t>
            </a:r>
          </a:p>
          <a:p>
            <a:r>
              <a:rPr lang="en-US" dirty="0"/>
              <a:t>Apr 29 – Final project due</a:t>
            </a:r>
          </a:p>
          <a:p>
            <a:r>
              <a:rPr lang="en-US" dirty="0"/>
              <a:t>Apr 29 and May 13 – Oral presentations of project paper and paper submission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and 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participation</a:t>
            </a:r>
          </a:p>
          <a:p>
            <a:r>
              <a:rPr lang="en-US" dirty="0"/>
              <a:t>Preparation for classes – reading and written assignments. </a:t>
            </a:r>
          </a:p>
          <a:p>
            <a:r>
              <a:rPr lang="en-US" dirty="0"/>
              <a:t>Lead class discussions on assigned dates</a:t>
            </a:r>
          </a:p>
          <a:p>
            <a:r>
              <a:rPr lang="en-US" dirty="0"/>
              <a:t>Research Project – 60%</a:t>
            </a:r>
          </a:p>
          <a:p>
            <a:pPr lvl="1"/>
            <a:r>
              <a:rPr lang="en-US" dirty="0"/>
              <a:t>In-class presentation</a:t>
            </a:r>
          </a:p>
          <a:p>
            <a:pPr lvl="1"/>
            <a:r>
              <a:rPr lang="en-US" dirty="0"/>
              <a:t>Written report  1200 – 1500 words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6384"/>
            <a:ext cx="8229600" cy="2908501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451</Words>
  <Application>Microsoft Macintosh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Cancer Epidemiology</vt:lpstr>
      <vt:lpstr>Introduction</vt:lpstr>
      <vt:lpstr>Introductions</vt:lpstr>
      <vt:lpstr>Learning Objectives</vt:lpstr>
      <vt:lpstr>Review of Syllabus – 2020</vt:lpstr>
      <vt:lpstr>Key Dates</vt:lpstr>
      <vt:lpstr>Expectations and Grading</vt:lpstr>
      <vt:lpstr>Questions?</vt:lpstr>
    </vt:vector>
  </TitlesOfParts>
  <Company>UCSF-DEB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Epidemiology</dc:title>
  <dc:creator>RAHiatt</dc:creator>
  <cp:lastModifiedBy>Hiatt, Robert</cp:lastModifiedBy>
  <cp:revision>19</cp:revision>
  <dcterms:created xsi:type="dcterms:W3CDTF">2014-04-03T20:02:18Z</dcterms:created>
  <dcterms:modified xsi:type="dcterms:W3CDTF">2020-01-26T01:44:45Z</dcterms:modified>
</cp:coreProperties>
</file>