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96" r:id="rId2"/>
    <p:sldMasterId id="2147484092" r:id="rId3"/>
    <p:sldMasterId id="2147484257" r:id="rId4"/>
    <p:sldMasterId id="2147484270" r:id="rId5"/>
  </p:sldMasterIdLst>
  <p:notesMasterIdLst>
    <p:notesMasterId r:id="rId98"/>
  </p:notesMasterIdLst>
  <p:handoutMasterIdLst>
    <p:handoutMasterId r:id="rId99"/>
  </p:handoutMasterIdLst>
  <p:sldIdLst>
    <p:sldId id="643" r:id="rId6"/>
    <p:sldId id="683" r:id="rId7"/>
    <p:sldId id="729" r:id="rId8"/>
    <p:sldId id="725" r:id="rId9"/>
    <p:sldId id="685" r:id="rId10"/>
    <p:sldId id="687" r:id="rId11"/>
    <p:sldId id="686" r:id="rId12"/>
    <p:sldId id="688" r:id="rId13"/>
    <p:sldId id="789" r:id="rId14"/>
    <p:sldId id="793" r:id="rId15"/>
    <p:sldId id="794" r:id="rId16"/>
    <p:sldId id="798" r:id="rId17"/>
    <p:sldId id="799" r:id="rId18"/>
    <p:sldId id="795" r:id="rId19"/>
    <p:sldId id="727" r:id="rId20"/>
    <p:sldId id="728" r:id="rId21"/>
    <p:sldId id="691" r:id="rId22"/>
    <p:sldId id="693" r:id="rId23"/>
    <p:sldId id="692" r:id="rId24"/>
    <p:sldId id="690" r:id="rId25"/>
    <p:sldId id="695" r:id="rId26"/>
    <p:sldId id="792" r:id="rId27"/>
    <p:sldId id="709" r:id="rId28"/>
    <p:sldId id="710" r:id="rId29"/>
    <p:sldId id="711" r:id="rId30"/>
    <p:sldId id="712" r:id="rId31"/>
    <p:sldId id="715" r:id="rId32"/>
    <p:sldId id="760" r:id="rId33"/>
    <p:sldId id="761" r:id="rId34"/>
    <p:sldId id="762" r:id="rId35"/>
    <p:sldId id="763" r:id="rId36"/>
    <p:sldId id="741" r:id="rId37"/>
    <p:sldId id="730" r:id="rId38"/>
    <p:sldId id="800" r:id="rId39"/>
    <p:sldId id="735" r:id="rId40"/>
    <p:sldId id="747" r:id="rId41"/>
    <p:sldId id="748" r:id="rId42"/>
    <p:sldId id="753" r:id="rId43"/>
    <p:sldId id="749" r:id="rId44"/>
    <p:sldId id="750" r:id="rId45"/>
    <p:sldId id="751" r:id="rId46"/>
    <p:sldId id="767" r:id="rId47"/>
    <p:sldId id="768" r:id="rId48"/>
    <p:sldId id="745" r:id="rId49"/>
    <p:sldId id="746" r:id="rId50"/>
    <p:sldId id="764" r:id="rId51"/>
    <p:sldId id="736" r:id="rId52"/>
    <p:sldId id="755" r:id="rId53"/>
    <p:sldId id="769" r:id="rId54"/>
    <p:sldId id="771" r:id="rId55"/>
    <p:sldId id="774" r:id="rId56"/>
    <p:sldId id="775" r:id="rId57"/>
    <p:sldId id="776" r:id="rId58"/>
    <p:sldId id="777" r:id="rId59"/>
    <p:sldId id="779" r:id="rId60"/>
    <p:sldId id="766" r:id="rId61"/>
    <p:sldId id="740" r:id="rId62"/>
    <p:sldId id="791" r:id="rId63"/>
    <p:sldId id="773" r:id="rId64"/>
    <p:sldId id="770" r:id="rId65"/>
    <p:sldId id="720" r:id="rId66"/>
    <p:sldId id="721" r:id="rId67"/>
    <p:sldId id="758" r:id="rId68"/>
    <p:sldId id="759" r:id="rId69"/>
    <p:sldId id="719" r:id="rId70"/>
    <p:sldId id="772" r:id="rId71"/>
    <p:sldId id="782" r:id="rId72"/>
    <p:sldId id="756" r:id="rId73"/>
    <p:sldId id="783" r:id="rId74"/>
    <p:sldId id="754" r:id="rId75"/>
    <p:sldId id="784" r:id="rId76"/>
    <p:sldId id="786" r:id="rId77"/>
    <p:sldId id="722" r:id="rId78"/>
    <p:sldId id="819" r:id="rId79"/>
    <p:sldId id="802" r:id="rId80"/>
    <p:sldId id="803" r:id="rId81"/>
    <p:sldId id="804" r:id="rId82"/>
    <p:sldId id="805" r:id="rId83"/>
    <p:sldId id="806" r:id="rId84"/>
    <p:sldId id="807" r:id="rId85"/>
    <p:sldId id="808" r:id="rId86"/>
    <p:sldId id="809" r:id="rId87"/>
    <p:sldId id="810" r:id="rId88"/>
    <p:sldId id="811" r:id="rId89"/>
    <p:sldId id="812" r:id="rId90"/>
    <p:sldId id="813" r:id="rId91"/>
    <p:sldId id="814" r:id="rId92"/>
    <p:sldId id="815" r:id="rId93"/>
    <p:sldId id="816" r:id="rId94"/>
    <p:sldId id="817" r:id="rId95"/>
    <p:sldId id="818" r:id="rId96"/>
    <p:sldId id="781" r:id="rId9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990000"/>
    <a:srgbClr val="999933"/>
    <a:srgbClr val="CC6600"/>
    <a:srgbClr val="CC9933"/>
    <a:srgbClr val="BBBBAA"/>
    <a:srgbClr val="88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740" autoAdjust="0"/>
    <p:restoredTop sz="83959" autoAdjust="0"/>
  </p:normalViewPr>
  <p:slideViewPr>
    <p:cSldViewPr>
      <p:cViewPr varScale="1">
        <p:scale>
          <a:sx n="56" d="100"/>
          <a:sy n="56" d="100"/>
        </p:scale>
        <p:origin x="906" y="66"/>
      </p:cViewPr>
      <p:guideLst>
        <p:guide orient="horz" pos="2160"/>
        <p:guide pos="2880"/>
      </p:guideLst>
    </p:cSldViewPr>
  </p:slideViewPr>
  <p:outlineViewPr>
    <p:cViewPr>
      <p:scale>
        <a:sx n="33" d="100"/>
        <a:sy n="33" d="100"/>
      </p:scale>
      <p:origin x="42" y="17718"/>
    </p:cViewPr>
  </p:outlineViewPr>
  <p:notesTextViewPr>
    <p:cViewPr>
      <p:scale>
        <a:sx n="1" d="1"/>
        <a:sy n="1" d="1"/>
      </p:scale>
      <p:origin x="0" y="0"/>
    </p:cViewPr>
  </p:notesTextViewPr>
  <p:sorterViewPr>
    <p:cViewPr>
      <p:scale>
        <a:sx n="100" d="100"/>
        <a:sy n="100" d="100"/>
      </p:scale>
      <p:origin x="0" y="16158"/>
    </p:cViewPr>
  </p:sorterViewPr>
  <p:notesViewPr>
    <p:cSldViewPr>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Percent of Providers Recommending IUC to Women, Stratified by Patient SES and Race/Ethnicity (n=173)</a:t>
            </a:r>
          </a:p>
        </c:rich>
      </c:tx>
      <c:layout>
        <c:manualLayout>
          <c:xMode val="edge"/>
          <c:yMode val="edge"/>
          <c:x val="0.13021419864038322"/>
          <c:y val="2.0730757572072437E-3"/>
        </c:manualLayout>
      </c:layout>
      <c:overlay val="0"/>
      <c:spPr>
        <a:noFill/>
        <a:ln w="36337">
          <a:noFill/>
        </a:ln>
      </c:spPr>
    </c:title>
    <c:autoTitleDeleted val="0"/>
    <c:plotArea>
      <c:layout>
        <c:manualLayout>
          <c:layoutTarget val="inner"/>
          <c:xMode val="edge"/>
          <c:yMode val="edge"/>
          <c:x val="9.9848714069591532E-2"/>
          <c:y val="0.17449664429530201"/>
          <c:w val="0.8910741301059002"/>
          <c:h val="0.73825503355704702"/>
        </c:manualLayout>
      </c:layout>
      <c:barChart>
        <c:barDir val="col"/>
        <c:grouping val="clustered"/>
        <c:varyColors val="0"/>
        <c:ser>
          <c:idx val="0"/>
          <c:order val="0"/>
          <c:tx>
            <c:strRef>
              <c:f>Sheet1!$B$1</c:f>
              <c:strCache>
                <c:ptCount val="1"/>
                <c:pt idx="0">
                  <c:v>Low SES</c:v>
                </c:pt>
              </c:strCache>
            </c:strRef>
          </c:tx>
          <c:spPr>
            <a:solidFill>
              <a:srgbClr val="9999FF"/>
            </a:solidFill>
            <a:ln w="18168">
              <a:solidFill>
                <a:srgbClr val="000000"/>
              </a:solidFill>
              <a:prstDash val="solid"/>
            </a:ln>
          </c:spPr>
          <c:invertIfNegative val="0"/>
          <c:dLbls>
            <c:dLbl>
              <c:idx val="0"/>
              <c:layout>
                <c:manualLayout>
                  <c:x val="-2.4177422070613694E-3"/>
                  <c:y val="-0.14276497942931249"/>
                </c:manualLayout>
              </c:layout>
              <c:tx>
                <c:rich>
                  <a:bodyPr/>
                  <a:lstStyle/>
                  <a:p>
                    <a:r>
                      <a:rPr lang="en-US"/>
                      <a:t>Low SES
41.9</a:t>
                    </a:r>
                  </a:p>
                </c:rich>
              </c:tx>
              <c:dLblPos val="outEnd"/>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44F-4128-BA9C-87E164A46F23}"/>
                </c:ext>
              </c:extLst>
            </c:dLbl>
            <c:dLbl>
              <c:idx val="1"/>
              <c:layout>
                <c:manualLayout>
                  <c:x val="-2.9220023187449605E-3"/>
                  <c:y val="-0.15389477573227159"/>
                </c:manualLayout>
              </c:layout>
              <c:tx>
                <c:rich>
                  <a:bodyPr/>
                  <a:lstStyle/>
                  <a:p>
                    <a:r>
                      <a:rPr lang="en-US"/>
                      <a:t>Low SES
63.0</a:t>
                    </a:r>
                  </a:p>
                </c:rich>
              </c:tx>
              <c:dLblPos val="outEnd"/>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44F-4128-BA9C-87E164A46F23}"/>
                </c:ext>
              </c:extLst>
            </c:dLbl>
            <c:dLbl>
              <c:idx val="2"/>
              <c:layout>
                <c:manualLayout>
                  <c:x val="5.6507828039708986E-3"/>
                  <c:y val="-0.12889477774987687"/>
                </c:manualLayout>
              </c:layout>
              <c:tx>
                <c:rich>
                  <a:bodyPr/>
                  <a:lstStyle/>
                  <a:p>
                    <a:r>
                      <a:rPr lang="en-US"/>
                      <a:t>Low SES
66.7</a:t>
                    </a:r>
                  </a:p>
                </c:rich>
              </c:tx>
              <c:dLblPos val="outEnd"/>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44F-4128-BA9C-87E164A46F23}"/>
                </c:ext>
              </c:extLst>
            </c:dLbl>
            <c:spPr>
              <a:noFill/>
              <a:ln w="36337">
                <a:noFill/>
              </a:ln>
            </c:sp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Lit>
                <c:formatCode>General</c:formatCode>
                <c:ptCount val="3"/>
                <c:pt idx="0">
                  <c:v>18.399999999999899</c:v>
                </c:pt>
                <c:pt idx="1">
                  <c:v>19.5</c:v>
                </c:pt>
                <c:pt idx="2">
                  <c:v>17.899999999999899</c:v>
                </c:pt>
              </c:numLit>
            </c:plus>
            <c:minus>
              <c:numLit>
                <c:formatCode>General</c:formatCode>
                <c:ptCount val="3"/>
                <c:pt idx="0">
                  <c:v>18.399999999999899</c:v>
                </c:pt>
                <c:pt idx="1">
                  <c:v>19.5</c:v>
                </c:pt>
                <c:pt idx="2">
                  <c:v>17.899999999999899</c:v>
                </c:pt>
              </c:numLit>
            </c:minus>
            <c:spPr>
              <a:ln w="18168">
                <a:solidFill>
                  <a:srgbClr val="000000"/>
                </a:solidFill>
                <a:prstDash val="solid"/>
              </a:ln>
            </c:spPr>
          </c:errBars>
          <c:cat>
            <c:strRef>
              <c:f>Sheet1!$A$2:$A$4</c:f>
              <c:strCache>
                <c:ptCount val="3"/>
                <c:pt idx="0">
                  <c:v>Whites</c:v>
                </c:pt>
                <c:pt idx="1">
                  <c:v>Blacks</c:v>
                </c:pt>
                <c:pt idx="2">
                  <c:v> Latinas</c:v>
                </c:pt>
              </c:strCache>
            </c:strRef>
          </c:cat>
          <c:val>
            <c:numRef>
              <c:f>Sheet1!$B$2:$B$4</c:f>
              <c:numCache>
                <c:formatCode>General</c:formatCode>
                <c:ptCount val="3"/>
                <c:pt idx="0">
                  <c:v>41.9</c:v>
                </c:pt>
                <c:pt idx="1">
                  <c:v>63</c:v>
                </c:pt>
                <c:pt idx="2">
                  <c:v>66.7</c:v>
                </c:pt>
              </c:numCache>
            </c:numRef>
          </c:val>
          <c:extLst>
            <c:ext xmlns:c16="http://schemas.microsoft.com/office/drawing/2014/chart" uri="{C3380CC4-5D6E-409C-BE32-E72D297353CC}">
              <c16:uniqueId val="{00000003-A44F-4128-BA9C-87E164A46F23}"/>
            </c:ext>
          </c:extLst>
        </c:ser>
        <c:ser>
          <c:idx val="1"/>
          <c:order val="1"/>
          <c:tx>
            <c:strRef>
              <c:f>Sheet1!$C$1</c:f>
              <c:strCache>
                <c:ptCount val="1"/>
                <c:pt idx="0">
                  <c:v>High SES</c:v>
                </c:pt>
              </c:strCache>
            </c:strRef>
          </c:tx>
          <c:spPr>
            <a:solidFill>
              <a:srgbClr val="FFFFFF"/>
            </a:solidFill>
            <a:ln w="18168">
              <a:solidFill>
                <a:srgbClr val="000000"/>
              </a:solidFill>
              <a:prstDash val="solid"/>
            </a:ln>
          </c:spPr>
          <c:invertIfNegative val="0"/>
          <c:dLbls>
            <c:dLbl>
              <c:idx val="0"/>
              <c:layout>
                <c:manualLayout>
                  <c:x val="8.3025860484738159E-3"/>
                  <c:y val="-0.13034892048754837"/>
                </c:manualLayout>
              </c:layout>
              <c:tx>
                <c:rich>
                  <a:bodyPr/>
                  <a:lstStyle/>
                  <a:p>
                    <a:r>
                      <a:rPr lang="en-US"/>
                      <a:t>High SES
74.1</a:t>
                    </a:r>
                  </a:p>
                </c:rich>
              </c:tx>
              <c:dLblPos val="outEnd"/>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44F-4128-BA9C-87E164A46F23}"/>
                </c:ext>
              </c:extLst>
            </c:dLbl>
            <c:dLbl>
              <c:idx val="1"/>
              <c:layout>
                <c:manualLayout>
                  <c:x val="7.798215346681377E-3"/>
                  <c:y val="-0.10512520020391609"/>
                </c:manualLayout>
              </c:layout>
              <c:tx>
                <c:rich>
                  <a:bodyPr/>
                  <a:lstStyle/>
                  <a:p>
                    <a:r>
                      <a:rPr lang="en-US"/>
                      <a:t>High SES
86.2</a:t>
                    </a:r>
                  </a:p>
                </c:rich>
              </c:tx>
              <c:dLblPos val="outEnd"/>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44F-4128-BA9C-87E164A46F23}"/>
                </c:ext>
              </c:extLst>
            </c:dLbl>
            <c:dLbl>
              <c:idx val="2"/>
              <c:layout>
                <c:manualLayout>
                  <c:x val="8.8068145390824935E-3"/>
                  <c:y val="-0.12732866686459943"/>
                </c:manualLayout>
              </c:layout>
              <c:tx>
                <c:rich>
                  <a:bodyPr/>
                  <a:lstStyle/>
                  <a:p>
                    <a:r>
                      <a:rPr lang="en-US"/>
                      <a:t>High SES
65.5</a:t>
                    </a:r>
                  </a:p>
                </c:rich>
              </c:tx>
              <c:dLblPos val="outEnd"/>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44F-4128-BA9C-87E164A46F23}"/>
                </c:ext>
              </c:extLst>
            </c:dLbl>
            <c:spPr>
              <a:noFill/>
              <a:ln w="36337">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Lit>
                <c:formatCode>General</c:formatCode>
                <c:ptCount val="3"/>
                <c:pt idx="0">
                  <c:v>17.7</c:v>
                </c:pt>
                <c:pt idx="1">
                  <c:v>13.3</c:v>
                </c:pt>
                <c:pt idx="2">
                  <c:v>18.399999999999899</c:v>
                </c:pt>
              </c:numLit>
            </c:plus>
            <c:minus>
              <c:numLit>
                <c:formatCode>General</c:formatCode>
                <c:ptCount val="3"/>
                <c:pt idx="0">
                  <c:v>17.7</c:v>
                </c:pt>
                <c:pt idx="1">
                  <c:v>13.3</c:v>
                </c:pt>
                <c:pt idx="2">
                  <c:v>18.399999999999899</c:v>
                </c:pt>
              </c:numLit>
            </c:minus>
            <c:spPr>
              <a:ln w="18168">
                <a:solidFill>
                  <a:srgbClr val="000000"/>
                </a:solidFill>
                <a:prstDash val="solid"/>
              </a:ln>
            </c:spPr>
          </c:errBars>
          <c:cat>
            <c:strRef>
              <c:f>Sheet1!$A$2:$A$4</c:f>
              <c:strCache>
                <c:ptCount val="3"/>
                <c:pt idx="0">
                  <c:v>Whites</c:v>
                </c:pt>
                <c:pt idx="1">
                  <c:v>Blacks</c:v>
                </c:pt>
                <c:pt idx="2">
                  <c:v> Latinas</c:v>
                </c:pt>
              </c:strCache>
            </c:strRef>
          </c:cat>
          <c:val>
            <c:numRef>
              <c:f>Sheet1!$C$2:$C$4</c:f>
              <c:numCache>
                <c:formatCode>General</c:formatCode>
                <c:ptCount val="3"/>
                <c:pt idx="0">
                  <c:v>74.099999999999994</c:v>
                </c:pt>
                <c:pt idx="1">
                  <c:v>86.2</c:v>
                </c:pt>
                <c:pt idx="2">
                  <c:v>65.5</c:v>
                </c:pt>
              </c:numCache>
            </c:numRef>
          </c:val>
          <c:extLst>
            <c:ext xmlns:c16="http://schemas.microsoft.com/office/drawing/2014/chart" uri="{C3380CC4-5D6E-409C-BE32-E72D297353CC}">
              <c16:uniqueId val="{00000007-A44F-4128-BA9C-87E164A46F23}"/>
            </c:ext>
          </c:extLst>
        </c:ser>
        <c:dLbls>
          <c:showLegendKey val="0"/>
          <c:showVal val="0"/>
          <c:showCatName val="0"/>
          <c:showSerName val="0"/>
          <c:showPercent val="0"/>
          <c:showBubbleSize val="0"/>
        </c:dLbls>
        <c:gapWidth val="150"/>
        <c:axId val="129820160"/>
        <c:axId val="129821696"/>
      </c:barChart>
      <c:catAx>
        <c:axId val="129820160"/>
        <c:scaling>
          <c:orientation val="minMax"/>
        </c:scaling>
        <c:delete val="0"/>
        <c:axPos val="b"/>
        <c:numFmt formatCode="General" sourceLinked="1"/>
        <c:majorTickMark val="out"/>
        <c:minorTickMark val="none"/>
        <c:tickLblPos val="nextTo"/>
        <c:spPr>
          <a:ln w="4542">
            <a:solidFill>
              <a:srgbClr val="000000"/>
            </a:solidFill>
            <a:prstDash val="solid"/>
          </a:ln>
        </c:spPr>
        <c:txPr>
          <a:bodyPr rot="0" vert="horz"/>
          <a:lstStyle/>
          <a:p>
            <a:pPr>
              <a:defRPr sz="1600"/>
            </a:pPr>
            <a:endParaRPr lang="en-US"/>
          </a:p>
        </c:txPr>
        <c:crossAx val="129821696"/>
        <c:crosses val="autoZero"/>
        <c:auto val="1"/>
        <c:lblAlgn val="ctr"/>
        <c:lblOffset val="100"/>
        <c:tickLblSkip val="1"/>
        <c:tickMarkSkip val="1"/>
        <c:noMultiLvlLbl val="0"/>
      </c:catAx>
      <c:valAx>
        <c:axId val="129821696"/>
        <c:scaling>
          <c:orientation val="minMax"/>
        </c:scaling>
        <c:delete val="0"/>
        <c:axPos val="l"/>
        <c:title>
          <c:tx>
            <c:rich>
              <a:bodyPr/>
              <a:lstStyle/>
              <a:p>
                <a:pPr>
                  <a:defRPr/>
                </a:pPr>
                <a:r>
                  <a:rPr lang="en-US"/>
                  <a:t>% Recommending IUC</a:t>
                </a:r>
              </a:p>
            </c:rich>
          </c:tx>
          <c:layout>
            <c:manualLayout>
              <c:xMode val="edge"/>
              <c:yMode val="edge"/>
              <c:x val="2.4205774278215225E-2"/>
              <c:y val="0.40268450139384754"/>
            </c:manualLayout>
          </c:layout>
          <c:overlay val="0"/>
          <c:spPr>
            <a:noFill/>
            <a:ln w="36337">
              <a:noFill/>
            </a:ln>
          </c:spPr>
        </c:title>
        <c:numFmt formatCode="General" sourceLinked="1"/>
        <c:majorTickMark val="out"/>
        <c:minorTickMark val="none"/>
        <c:tickLblPos val="nextTo"/>
        <c:spPr>
          <a:ln w="4542">
            <a:solidFill>
              <a:srgbClr val="000000"/>
            </a:solidFill>
            <a:prstDash val="solid"/>
          </a:ln>
        </c:spPr>
        <c:txPr>
          <a:bodyPr rot="0" vert="horz"/>
          <a:lstStyle/>
          <a:p>
            <a:pPr>
              <a:defRPr/>
            </a:pPr>
            <a:endParaRPr lang="en-US"/>
          </a:p>
        </c:txPr>
        <c:crossAx val="129820160"/>
        <c:crosses val="autoZero"/>
        <c:crossBetween val="between"/>
      </c:valAx>
      <c:spPr>
        <a:solidFill>
          <a:srgbClr val="C0C0C0">
            <a:alpha val="33000"/>
          </a:srgbClr>
        </a:solidFill>
        <a:ln w="18168">
          <a:solidFill>
            <a:srgbClr val="808080"/>
          </a:solidFill>
          <a:prstDash val="solid"/>
        </a:ln>
      </c:spPr>
    </c:plotArea>
    <c:plotVisOnly val="1"/>
    <c:dispBlanksAs val="gap"/>
    <c:showDLblsOverMax val="0"/>
  </c:chart>
  <c:spPr>
    <a:noFill/>
    <a:ln>
      <a:noFill/>
    </a:ln>
  </c:spPr>
  <c:txPr>
    <a:bodyPr/>
    <a:lstStyle/>
    <a:p>
      <a:pPr>
        <a:defRPr sz="1400" b="0" i="0" u="none" strike="noStrike" baseline="0">
          <a:solidFill>
            <a:schemeClr val="bg1"/>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A3BCE-B092-4C83-93C5-F9C6FF0F6C68}" type="doc">
      <dgm:prSet loTypeId="urn:microsoft.com/office/officeart/2005/8/layout/cycle5" loCatId="cycle" qsTypeId="urn:microsoft.com/office/officeart/2005/8/quickstyle/simple4" qsCatId="simple" csTypeId="urn:microsoft.com/office/officeart/2005/8/colors/accent2_2" csCatId="accent2" phldr="1"/>
      <dgm:spPr/>
      <dgm:t>
        <a:bodyPr/>
        <a:lstStyle/>
        <a:p>
          <a:endParaRPr lang="en-US"/>
        </a:p>
      </dgm:t>
    </dgm:pt>
    <dgm:pt modelId="{903B13BC-DFE3-4C07-90CD-5785DA93C496}">
      <dgm:prSet phldrT="[Text]"/>
      <dgm:spPr/>
      <dgm:t>
        <a:bodyPr/>
        <a:lstStyle/>
        <a:p>
          <a:r>
            <a:rPr lang="en-US" dirty="0" smtClean="0"/>
            <a:t>Less Information</a:t>
          </a:r>
          <a:endParaRPr lang="en-US" dirty="0"/>
        </a:p>
      </dgm:t>
    </dgm:pt>
    <dgm:pt modelId="{7DD26873-BE5F-4822-AFB2-B521BE7238D5}" type="parTrans" cxnId="{3CDBFCE9-E58E-4ADA-8B70-D5B508E55DCE}">
      <dgm:prSet/>
      <dgm:spPr/>
      <dgm:t>
        <a:bodyPr/>
        <a:lstStyle/>
        <a:p>
          <a:endParaRPr lang="en-US"/>
        </a:p>
      </dgm:t>
    </dgm:pt>
    <dgm:pt modelId="{342A58EF-7986-43BF-9126-F44C56511CE1}" type="sibTrans" cxnId="{3CDBFCE9-E58E-4ADA-8B70-D5B508E55DCE}">
      <dgm:prSet/>
      <dgm:spPr/>
      <dgm:t>
        <a:bodyPr/>
        <a:lstStyle/>
        <a:p>
          <a:endParaRPr lang="en-US"/>
        </a:p>
      </dgm:t>
    </dgm:pt>
    <dgm:pt modelId="{9EE709FB-2967-4FC8-A980-A27DD02161AE}">
      <dgm:prSet phldrT="[Text]"/>
      <dgm:spPr/>
      <dgm:t>
        <a:bodyPr/>
        <a:lstStyle/>
        <a:p>
          <a:r>
            <a:rPr lang="en-US" dirty="0" smtClean="0"/>
            <a:t>Fewer Questions</a:t>
          </a:r>
          <a:endParaRPr lang="en-US" dirty="0"/>
        </a:p>
      </dgm:t>
    </dgm:pt>
    <dgm:pt modelId="{5AE518F2-7523-420D-A19E-1C63E03B9E4E}" type="parTrans" cxnId="{9B64A67B-D327-4A4B-B7FA-053F8BEB14D6}">
      <dgm:prSet/>
      <dgm:spPr/>
      <dgm:t>
        <a:bodyPr/>
        <a:lstStyle/>
        <a:p>
          <a:endParaRPr lang="en-US"/>
        </a:p>
      </dgm:t>
    </dgm:pt>
    <dgm:pt modelId="{9B7C66D6-2E3E-4290-B5E7-261A9627581D}" type="sibTrans" cxnId="{9B64A67B-D327-4A4B-B7FA-053F8BEB14D6}">
      <dgm:prSet/>
      <dgm:spPr/>
      <dgm:t>
        <a:bodyPr/>
        <a:lstStyle/>
        <a:p>
          <a:endParaRPr lang="en-US"/>
        </a:p>
      </dgm:t>
    </dgm:pt>
    <dgm:pt modelId="{EF0C8680-19AE-42C6-8ADF-16FED90BA610}">
      <dgm:prSet phldrT="[Text]"/>
      <dgm:spPr/>
      <dgm:t>
        <a:bodyPr/>
        <a:lstStyle/>
        <a:p>
          <a:r>
            <a:rPr lang="en-US" dirty="0" smtClean="0"/>
            <a:t>Less Social Comfort</a:t>
          </a:r>
          <a:endParaRPr lang="en-US" dirty="0"/>
        </a:p>
      </dgm:t>
    </dgm:pt>
    <dgm:pt modelId="{7443ACCC-D7CE-4CC8-9883-DFF804C1BDBD}" type="parTrans" cxnId="{6DE2F236-65B0-4A20-AA02-5523E06DDDFB}">
      <dgm:prSet/>
      <dgm:spPr/>
      <dgm:t>
        <a:bodyPr/>
        <a:lstStyle/>
        <a:p>
          <a:endParaRPr lang="en-US"/>
        </a:p>
      </dgm:t>
    </dgm:pt>
    <dgm:pt modelId="{C002B839-F890-47D0-8616-EBB1DCE6DE04}" type="sibTrans" cxnId="{6DE2F236-65B0-4A20-AA02-5523E06DDDFB}">
      <dgm:prSet/>
      <dgm:spPr/>
      <dgm:t>
        <a:bodyPr/>
        <a:lstStyle/>
        <a:p>
          <a:endParaRPr lang="en-US"/>
        </a:p>
      </dgm:t>
    </dgm:pt>
    <dgm:pt modelId="{865E14D2-2C0E-4F08-8F02-36174DF3D2D8}" type="pres">
      <dgm:prSet presAssocID="{826A3BCE-B092-4C83-93C5-F9C6FF0F6C68}" presName="cycle" presStyleCnt="0">
        <dgm:presLayoutVars>
          <dgm:dir/>
          <dgm:resizeHandles val="exact"/>
        </dgm:presLayoutVars>
      </dgm:prSet>
      <dgm:spPr/>
      <dgm:t>
        <a:bodyPr/>
        <a:lstStyle/>
        <a:p>
          <a:endParaRPr lang="en-US"/>
        </a:p>
      </dgm:t>
    </dgm:pt>
    <dgm:pt modelId="{AA7CA513-6FDC-4451-8FAA-B3BB80E0BC6D}" type="pres">
      <dgm:prSet presAssocID="{903B13BC-DFE3-4C07-90CD-5785DA93C496}" presName="node" presStyleLbl="node1" presStyleIdx="0" presStyleCnt="3" custRadScaleRad="100085" custRadScaleInc="0">
        <dgm:presLayoutVars>
          <dgm:bulletEnabled val="1"/>
        </dgm:presLayoutVars>
      </dgm:prSet>
      <dgm:spPr/>
      <dgm:t>
        <a:bodyPr/>
        <a:lstStyle/>
        <a:p>
          <a:endParaRPr lang="en-US"/>
        </a:p>
      </dgm:t>
    </dgm:pt>
    <dgm:pt modelId="{6D4BA2BF-48B9-4883-BD64-9F70120D7A3F}" type="pres">
      <dgm:prSet presAssocID="{903B13BC-DFE3-4C07-90CD-5785DA93C496}" presName="spNode" presStyleCnt="0"/>
      <dgm:spPr/>
    </dgm:pt>
    <dgm:pt modelId="{DCFD1624-1E3B-4CB5-8916-17BA965D3FC4}" type="pres">
      <dgm:prSet presAssocID="{342A58EF-7986-43BF-9126-F44C56511CE1}" presName="sibTrans" presStyleLbl="sibTrans1D1" presStyleIdx="0" presStyleCnt="3"/>
      <dgm:spPr/>
      <dgm:t>
        <a:bodyPr/>
        <a:lstStyle/>
        <a:p>
          <a:endParaRPr lang="en-US"/>
        </a:p>
      </dgm:t>
    </dgm:pt>
    <dgm:pt modelId="{9C541C8A-A38B-4A04-9ABA-531B7D225C44}" type="pres">
      <dgm:prSet presAssocID="{9EE709FB-2967-4FC8-A980-A27DD02161AE}" presName="node" presStyleLbl="node1" presStyleIdx="1" presStyleCnt="3">
        <dgm:presLayoutVars>
          <dgm:bulletEnabled val="1"/>
        </dgm:presLayoutVars>
      </dgm:prSet>
      <dgm:spPr/>
      <dgm:t>
        <a:bodyPr/>
        <a:lstStyle/>
        <a:p>
          <a:endParaRPr lang="en-US"/>
        </a:p>
      </dgm:t>
    </dgm:pt>
    <dgm:pt modelId="{CEED8461-B739-449C-AA70-C38B3A16A8A2}" type="pres">
      <dgm:prSet presAssocID="{9EE709FB-2967-4FC8-A980-A27DD02161AE}" presName="spNode" presStyleCnt="0"/>
      <dgm:spPr/>
    </dgm:pt>
    <dgm:pt modelId="{742A7EE1-CB17-41A2-8341-8FB1ACE4ADF0}" type="pres">
      <dgm:prSet presAssocID="{9B7C66D6-2E3E-4290-B5E7-261A9627581D}" presName="sibTrans" presStyleLbl="sibTrans1D1" presStyleIdx="1" presStyleCnt="3"/>
      <dgm:spPr/>
      <dgm:t>
        <a:bodyPr/>
        <a:lstStyle/>
        <a:p>
          <a:endParaRPr lang="en-US"/>
        </a:p>
      </dgm:t>
    </dgm:pt>
    <dgm:pt modelId="{4606FED3-A71E-4E7C-99D1-26138863F59B}" type="pres">
      <dgm:prSet presAssocID="{EF0C8680-19AE-42C6-8ADF-16FED90BA610}" presName="node" presStyleLbl="node1" presStyleIdx="2" presStyleCnt="3">
        <dgm:presLayoutVars>
          <dgm:bulletEnabled val="1"/>
        </dgm:presLayoutVars>
      </dgm:prSet>
      <dgm:spPr/>
      <dgm:t>
        <a:bodyPr/>
        <a:lstStyle/>
        <a:p>
          <a:endParaRPr lang="en-US"/>
        </a:p>
      </dgm:t>
    </dgm:pt>
    <dgm:pt modelId="{1D7898B0-F75F-4DB7-A15B-6624CBA01813}" type="pres">
      <dgm:prSet presAssocID="{EF0C8680-19AE-42C6-8ADF-16FED90BA610}" presName="spNode" presStyleCnt="0"/>
      <dgm:spPr/>
    </dgm:pt>
    <dgm:pt modelId="{6F13BE1D-240D-4C44-912F-3814ECB14BB9}" type="pres">
      <dgm:prSet presAssocID="{C002B839-F890-47D0-8616-EBB1DCE6DE04}" presName="sibTrans" presStyleLbl="sibTrans1D1" presStyleIdx="2" presStyleCnt="3"/>
      <dgm:spPr/>
      <dgm:t>
        <a:bodyPr/>
        <a:lstStyle/>
        <a:p>
          <a:endParaRPr lang="en-US"/>
        </a:p>
      </dgm:t>
    </dgm:pt>
  </dgm:ptLst>
  <dgm:cxnLst>
    <dgm:cxn modelId="{B1DE92DE-ED36-432C-B93A-0A299ADAD7BE}" type="presOf" srcId="{342A58EF-7986-43BF-9126-F44C56511CE1}" destId="{DCFD1624-1E3B-4CB5-8916-17BA965D3FC4}" srcOrd="0" destOrd="0" presId="urn:microsoft.com/office/officeart/2005/8/layout/cycle5"/>
    <dgm:cxn modelId="{0FC103DF-4AB2-42A2-81B4-8CA7D96DF5D8}" type="presOf" srcId="{9EE709FB-2967-4FC8-A980-A27DD02161AE}" destId="{9C541C8A-A38B-4A04-9ABA-531B7D225C44}" srcOrd="0" destOrd="0" presId="urn:microsoft.com/office/officeart/2005/8/layout/cycle5"/>
    <dgm:cxn modelId="{C1F268A3-A625-4832-B5E9-D04809E78A1F}" type="presOf" srcId="{9B7C66D6-2E3E-4290-B5E7-261A9627581D}" destId="{742A7EE1-CB17-41A2-8341-8FB1ACE4ADF0}" srcOrd="0" destOrd="0" presId="urn:microsoft.com/office/officeart/2005/8/layout/cycle5"/>
    <dgm:cxn modelId="{9B64A67B-D327-4A4B-B7FA-053F8BEB14D6}" srcId="{826A3BCE-B092-4C83-93C5-F9C6FF0F6C68}" destId="{9EE709FB-2967-4FC8-A980-A27DD02161AE}" srcOrd="1" destOrd="0" parTransId="{5AE518F2-7523-420D-A19E-1C63E03B9E4E}" sibTransId="{9B7C66D6-2E3E-4290-B5E7-261A9627581D}"/>
    <dgm:cxn modelId="{3E7F2458-4099-4D5E-9D26-EF9640A10C9B}" type="presOf" srcId="{826A3BCE-B092-4C83-93C5-F9C6FF0F6C68}" destId="{865E14D2-2C0E-4F08-8F02-36174DF3D2D8}" srcOrd="0" destOrd="0" presId="urn:microsoft.com/office/officeart/2005/8/layout/cycle5"/>
    <dgm:cxn modelId="{F4814FA3-67DA-4A1F-A2C0-ED6BEAB2EB75}" type="presOf" srcId="{C002B839-F890-47D0-8616-EBB1DCE6DE04}" destId="{6F13BE1D-240D-4C44-912F-3814ECB14BB9}" srcOrd="0" destOrd="0" presId="urn:microsoft.com/office/officeart/2005/8/layout/cycle5"/>
    <dgm:cxn modelId="{6DE2F236-65B0-4A20-AA02-5523E06DDDFB}" srcId="{826A3BCE-B092-4C83-93C5-F9C6FF0F6C68}" destId="{EF0C8680-19AE-42C6-8ADF-16FED90BA610}" srcOrd="2" destOrd="0" parTransId="{7443ACCC-D7CE-4CC8-9883-DFF804C1BDBD}" sibTransId="{C002B839-F890-47D0-8616-EBB1DCE6DE04}"/>
    <dgm:cxn modelId="{9BA8753C-2B92-4C6C-A716-00325CB7B4EC}" type="presOf" srcId="{903B13BC-DFE3-4C07-90CD-5785DA93C496}" destId="{AA7CA513-6FDC-4451-8FAA-B3BB80E0BC6D}" srcOrd="0" destOrd="0" presId="urn:microsoft.com/office/officeart/2005/8/layout/cycle5"/>
    <dgm:cxn modelId="{3CDBFCE9-E58E-4ADA-8B70-D5B508E55DCE}" srcId="{826A3BCE-B092-4C83-93C5-F9C6FF0F6C68}" destId="{903B13BC-DFE3-4C07-90CD-5785DA93C496}" srcOrd="0" destOrd="0" parTransId="{7DD26873-BE5F-4822-AFB2-B521BE7238D5}" sibTransId="{342A58EF-7986-43BF-9126-F44C56511CE1}"/>
    <dgm:cxn modelId="{35035390-B217-46E5-8598-F85C592D1B99}" type="presOf" srcId="{EF0C8680-19AE-42C6-8ADF-16FED90BA610}" destId="{4606FED3-A71E-4E7C-99D1-26138863F59B}" srcOrd="0" destOrd="0" presId="urn:microsoft.com/office/officeart/2005/8/layout/cycle5"/>
    <dgm:cxn modelId="{4BB094DD-CAA4-4FDA-A5BD-27BD9C34DF2F}" type="presParOf" srcId="{865E14D2-2C0E-4F08-8F02-36174DF3D2D8}" destId="{AA7CA513-6FDC-4451-8FAA-B3BB80E0BC6D}" srcOrd="0" destOrd="0" presId="urn:microsoft.com/office/officeart/2005/8/layout/cycle5"/>
    <dgm:cxn modelId="{210E6F9A-8EEC-4099-B7C6-0BF82421DF1D}" type="presParOf" srcId="{865E14D2-2C0E-4F08-8F02-36174DF3D2D8}" destId="{6D4BA2BF-48B9-4883-BD64-9F70120D7A3F}" srcOrd="1" destOrd="0" presId="urn:microsoft.com/office/officeart/2005/8/layout/cycle5"/>
    <dgm:cxn modelId="{0808E447-DFBA-4A24-879A-3D30A962770A}" type="presParOf" srcId="{865E14D2-2C0E-4F08-8F02-36174DF3D2D8}" destId="{DCFD1624-1E3B-4CB5-8916-17BA965D3FC4}" srcOrd="2" destOrd="0" presId="urn:microsoft.com/office/officeart/2005/8/layout/cycle5"/>
    <dgm:cxn modelId="{93408DC7-EE52-46BE-B57D-593D3D6DF277}" type="presParOf" srcId="{865E14D2-2C0E-4F08-8F02-36174DF3D2D8}" destId="{9C541C8A-A38B-4A04-9ABA-531B7D225C44}" srcOrd="3" destOrd="0" presId="urn:microsoft.com/office/officeart/2005/8/layout/cycle5"/>
    <dgm:cxn modelId="{D076D8E2-8BF5-47B6-B35A-D1114473D7AC}" type="presParOf" srcId="{865E14D2-2C0E-4F08-8F02-36174DF3D2D8}" destId="{CEED8461-B739-449C-AA70-C38B3A16A8A2}" srcOrd="4" destOrd="0" presId="urn:microsoft.com/office/officeart/2005/8/layout/cycle5"/>
    <dgm:cxn modelId="{6BF620D6-236D-43A7-8561-1E284C5D10B1}" type="presParOf" srcId="{865E14D2-2C0E-4F08-8F02-36174DF3D2D8}" destId="{742A7EE1-CB17-41A2-8341-8FB1ACE4ADF0}" srcOrd="5" destOrd="0" presId="urn:microsoft.com/office/officeart/2005/8/layout/cycle5"/>
    <dgm:cxn modelId="{0400E08F-A5FD-4F21-8B30-3A003823679F}" type="presParOf" srcId="{865E14D2-2C0E-4F08-8F02-36174DF3D2D8}" destId="{4606FED3-A71E-4E7C-99D1-26138863F59B}" srcOrd="6" destOrd="0" presId="urn:microsoft.com/office/officeart/2005/8/layout/cycle5"/>
    <dgm:cxn modelId="{66EB34BD-16E3-42E5-A873-D3E432448638}" type="presParOf" srcId="{865E14D2-2C0E-4F08-8F02-36174DF3D2D8}" destId="{1D7898B0-F75F-4DB7-A15B-6624CBA01813}" srcOrd="7" destOrd="0" presId="urn:microsoft.com/office/officeart/2005/8/layout/cycle5"/>
    <dgm:cxn modelId="{6F8CBD33-AE2C-4EBD-9234-36D48F8E9B78}" type="presParOf" srcId="{865E14D2-2C0E-4F08-8F02-36174DF3D2D8}" destId="{6F13BE1D-240D-4C44-912F-3814ECB14BB9}"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CA513-6FDC-4451-8FAA-B3BB80E0BC6D}">
      <dsp:nvSpPr>
        <dsp:cNvPr id="0" name=""/>
        <dsp:cNvSpPr/>
      </dsp:nvSpPr>
      <dsp:spPr>
        <a:xfrm>
          <a:off x="2116335" y="0"/>
          <a:ext cx="1863328" cy="12111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Less Information</a:t>
          </a:r>
          <a:endParaRPr lang="en-US" sz="2500" kern="1200" dirty="0"/>
        </a:p>
      </dsp:txBody>
      <dsp:txXfrm>
        <a:off x="2175459" y="59124"/>
        <a:ext cx="1745080" cy="1092915"/>
      </dsp:txXfrm>
    </dsp:sp>
    <dsp:sp modelId="{DCFD1624-1E3B-4CB5-8916-17BA965D3FC4}">
      <dsp:nvSpPr>
        <dsp:cNvPr id="0" name=""/>
        <dsp:cNvSpPr/>
      </dsp:nvSpPr>
      <dsp:spPr>
        <a:xfrm>
          <a:off x="1432158" y="605412"/>
          <a:ext cx="3232073" cy="3232073"/>
        </a:xfrm>
        <a:custGeom>
          <a:avLst/>
          <a:gdLst/>
          <a:ahLst/>
          <a:cxnLst/>
          <a:rect l="0" t="0" r="0" b="0"/>
          <a:pathLst>
            <a:path>
              <a:moveTo>
                <a:pt x="2798127" y="514112"/>
              </a:moveTo>
              <a:arcTo wR="1616036" hR="1616036" stAng="19020611" swAng="230568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C541C8A-A38B-4A04-9ABA-531B7D225C44}">
      <dsp:nvSpPr>
        <dsp:cNvPr id="0" name=""/>
        <dsp:cNvSpPr/>
      </dsp:nvSpPr>
      <dsp:spPr>
        <a:xfrm>
          <a:off x="3515864" y="2425427"/>
          <a:ext cx="1863328" cy="12111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Fewer Questions</a:t>
          </a:r>
          <a:endParaRPr lang="en-US" sz="2500" kern="1200" dirty="0"/>
        </a:p>
      </dsp:txBody>
      <dsp:txXfrm>
        <a:off x="3574988" y="2484551"/>
        <a:ext cx="1745080" cy="1092915"/>
      </dsp:txXfrm>
    </dsp:sp>
    <dsp:sp modelId="{742A7EE1-CB17-41A2-8341-8FB1ACE4ADF0}">
      <dsp:nvSpPr>
        <dsp:cNvPr id="0" name=""/>
        <dsp:cNvSpPr/>
      </dsp:nvSpPr>
      <dsp:spPr>
        <a:xfrm>
          <a:off x="1431963" y="606954"/>
          <a:ext cx="3232073" cy="3232073"/>
        </a:xfrm>
        <a:custGeom>
          <a:avLst/>
          <a:gdLst/>
          <a:ahLst/>
          <a:cxnLst/>
          <a:rect l="0" t="0" r="0" b="0"/>
          <a:pathLst>
            <a:path>
              <a:moveTo>
                <a:pt x="2112207" y="3154018"/>
              </a:moveTo>
              <a:arcTo wR="1616036" hR="1616036" stAng="4327182" swAng="214563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606FED3-A71E-4E7C-99D1-26138863F59B}">
      <dsp:nvSpPr>
        <dsp:cNvPr id="0" name=""/>
        <dsp:cNvSpPr/>
      </dsp:nvSpPr>
      <dsp:spPr>
        <a:xfrm>
          <a:off x="716807" y="2425427"/>
          <a:ext cx="1863328" cy="12111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Less Social Comfort</a:t>
          </a:r>
          <a:endParaRPr lang="en-US" sz="2500" kern="1200" dirty="0"/>
        </a:p>
      </dsp:txBody>
      <dsp:txXfrm>
        <a:off x="775931" y="2484551"/>
        <a:ext cx="1745080" cy="1092915"/>
      </dsp:txXfrm>
    </dsp:sp>
    <dsp:sp modelId="{6F13BE1D-240D-4C44-912F-3814ECB14BB9}">
      <dsp:nvSpPr>
        <dsp:cNvPr id="0" name=""/>
        <dsp:cNvSpPr/>
      </dsp:nvSpPr>
      <dsp:spPr>
        <a:xfrm>
          <a:off x="1431767" y="605412"/>
          <a:ext cx="3232073" cy="3232073"/>
        </a:xfrm>
        <a:custGeom>
          <a:avLst/>
          <a:gdLst/>
          <a:ahLst/>
          <a:cxnLst/>
          <a:rect l="0" t="0" r="0" b="0"/>
          <a:pathLst>
            <a:path>
              <a:moveTo>
                <a:pt x="5119" y="1487506"/>
              </a:moveTo>
              <a:arcTo wR="1616036" hR="1616036" stAng="11073708" swAng="230568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 Id="rId4"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F027128-563B-42AB-8695-4719B473FD9B}" type="datetimeFigureOut">
              <a:rPr lang="en-US"/>
              <a:pPr>
                <a:defRPr/>
              </a:pPr>
              <a:t>2/2/2020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07D5728-7EC3-4C63-B189-98D57C9F6271}" type="slidenum">
              <a:rPr lang="en-US"/>
              <a:pPr>
                <a:defRPr/>
              </a:pPr>
              <a:t>‹#›</a:t>
            </a:fld>
            <a:endParaRPr lang="en-US"/>
          </a:p>
        </p:txBody>
      </p:sp>
    </p:spTree>
    <p:extLst>
      <p:ext uri="{BB962C8B-B14F-4D97-AF65-F5344CB8AC3E}">
        <p14:creationId xmlns:p14="http://schemas.microsoft.com/office/powerpoint/2010/main" val="144322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B0E42-7A1C-448B-B0EC-ABC05927D936}" type="datetimeFigureOut">
              <a:rPr lang="en-US" smtClean="0"/>
              <a:t>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8CE332-6E9C-4D11-9F5B-65AA288B18B8}" type="slidenum">
              <a:rPr lang="en-US" smtClean="0"/>
              <a:t>‹#›</a:t>
            </a:fld>
            <a:endParaRPr lang="en-US"/>
          </a:p>
        </p:txBody>
      </p:sp>
    </p:spTree>
    <p:extLst>
      <p:ext uri="{BB962C8B-B14F-4D97-AF65-F5344CB8AC3E}">
        <p14:creationId xmlns:p14="http://schemas.microsoft.com/office/powerpoint/2010/main" val="411441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mc/articles/PMC6912985/"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ubmed/10695979"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ncbi.nlm.nih.gov/pubmed/?term=Burke%20J%5BAuthor%5D&amp;cauthor=true&amp;cauthor_uid=10695979" TargetMode="External"/><Relationship Id="rId4" Type="http://schemas.openxmlformats.org/officeDocument/2006/relationships/hyperlink" Target="https://www.ncbi.nlm.nih.gov/pubmed/?term=van%20Ryn%20M%5BAuthor%5D&amp;cauthor=true&amp;cauthor_uid=1069597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B2"/><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B4"/><Relationship Id="rId4" Type="http://schemas.openxmlformats.org/officeDocument/2006/relationships/hyperlink" Target="#B3"/></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ubmed/18410816" TargetMode="External"/><Relationship Id="rId7" Type="http://schemas.openxmlformats.org/officeDocument/2006/relationships/hyperlink" Target="https://www.ncbi.nlm.nih.gov/pubmed/?term=Heller%20M%5BAuthor%5D&amp;cauthor=true&amp;cauthor_uid=18410816"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cbi.nlm.nih.gov/pubmed/?term=Jacoby%20J%5BAuthor%5D&amp;cauthor=true&amp;cauthor_uid=18410816" TargetMode="External"/><Relationship Id="rId5" Type="http://schemas.openxmlformats.org/officeDocument/2006/relationships/hyperlink" Target="https://www.ncbi.nlm.nih.gov/pubmed/?term=Eberhart%20M%5BAuthor%5D&amp;cauthor=true&amp;cauthor_uid=18410816" TargetMode="External"/><Relationship Id="rId4" Type="http://schemas.openxmlformats.org/officeDocument/2006/relationships/hyperlink" Target="https://www.ncbi.nlm.nih.gov/pubmed/?term=Quazi%20S%5BAuthor%5D&amp;cauthor=true&amp;cauthor_uid=18410816"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49706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A5702461-37D0-4A63-9E54-1AC03127C742}" type="slidenum">
              <a:rPr lang="en-US" altLang="en-US" smtClean="0">
                <a:latin typeface="Arial" charset="0"/>
              </a:rPr>
              <a:pPr/>
              <a:t>23</a:t>
            </a:fld>
            <a:endParaRPr lang="en-US" altLang="en-US"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https://www.ncbi.nlm.nih.gov/pmc/articles/PMC6912985/</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24</a:t>
            </a:fld>
            <a:endParaRPr lang="en-US"/>
          </a:p>
        </p:txBody>
      </p:sp>
    </p:spTree>
    <p:extLst>
      <p:ext uri="{BB962C8B-B14F-4D97-AF65-F5344CB8AC3E}">
        <p14:creationId xmlns:p14="http://schemas.microsoft.com/office/powerpoint/2010/main" val="285080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CEC5A4B8-D7A4-4240-A844-BCEB635D6FBC}" type="slidenum">
              <a:rPr lang="en-US" altLang="en-US" smtClean="0">
                <a:latin typeface="Arial" charset="0"/>
              </a:rPr>
              <a:pPr/>
              <a:t>25</a:t>
            </a:fld>
            <a:endParaRPr lang="en-US" altLang="en-US" smtClean="0">
              <a:latin typeface="Arial" charset="0"/>
            </a:endParaRPr>
          </a:p>
        </p:txBody>
      </p:sp>
      <p:sp>
        <p:nvSpPr>
          <p:cNvPr id="77827" name="Rectangle 2"/>
          <p:cNvSpPr>
            <a:spLocks noGrp="1" noRot="1" noChangeAspect="1" noChangeArrowheads="1" noTextEdit="1"/>
          </p:cNvSpPr>
          <p:nvPr>
            <p:ph type="sldImg"/>
          </p:nvPr>
        </p:nvSpPr>
        <p:spPr>
          <a:xfrm>
            <a:off x="0" y="303213"/>
            <a:ext cx="1588" cy="1587"/>
          </a:xfrm>
          <a:solidFill>
            <a:srgbClr val="FFFFFF"/>
          </a:solidFill>
          <a:ln/>
        </p:spPr>
      </p:sp>
      <p:sp>
        <p:nvSpPr>
          <p:cNvPr id="77828" name="Rectangle 3"/>
          <p:cNvSpPr>
            <a:spLocks noGrp="1" noChangeArrowheads="1"/>
          </p:cNvSpPr>
          <p:nvPr>
            <p:ph type="body" idx="1"/>
          </p:nvPr>
        </p:nvSpPr>
        <p:spPr>
          <a:xfrm>
            <a:off x="503238" y="4316413"/>
            <a:ext cx="5856287" cy="406082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B7623AF-34F5-41CB-B908-7AAB645A2702}" type="slidenum">
              <a:rPr lang="en-US" altLang="en-US" smtClean="0">
                <a:latin typeface="Arial" charset="0"/>
              </a:rPr>
              <a:pPr/>
              <a:t>26</a:t>
            </a:fld>
            <a:endParaRPr lang="en-US" altLang="en-US" smtClean="0">
              <a:latin typeface="Arial" charset="0"/>
            </a:endParaRPr>
          </a:p>
        </p:txBody>
      </p:sp>
      <p:sp>
        <p:nvSpPr>
          <p:cNvPr id="78851" name="Rectangle 2"/>
          <p:cNvSpPr>
            <a:spLocks noGrp="1" noRot="1" noChangeAspect="1" noChangeArrowheads="1" noTextEdit="1"/>
          </p:cNvSpPr>
          <p:nvPr>
            <p:ph type="sldImg"/>
          </p:nvPr>
        </p:nvSpPr>
        <p:spPr>
          <a:xfrm>
            <a:off x="0" y="303213"/>
            <a:ext cx="1588" cy="1587"/>
          </a:xfrm>
          <a:solidFill>
            <a:srgbClr val="FFFFFF"/>
          </a:solidFill>
          <a:ln/>
        </p:spPr>
      </p:sp>
      <p:sp>
        <p:nvSpPr>
          <p:cNvPr id="78852" name="Rectangle 3"/>
          <p:cNvSpPr>
            <a:spLocks noGrp="1" noChangeArrowheads="1"/>
          </p:cNvSpPr>
          <p:nvPr>
            <p:ph type="body" idx="1"/>
          </p:nvPr>
        </p:nvSpPr>
        <p:spPr>
          <a:xfrm>
            <a:off x="503238" y="4316413"/>
            <a:ext cx="5856287" cy="406082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36</a:t>
            </a:fld>
            <a:endParaRPr lang="en-US"/>
          </a:p>
        </p:txBody>
      </p:sp>
    </p:spTree>
    <p:extLst>
      <p:ext uri="{BB962C8B-B14F-4D97-AF65-F5344CB8AC3E}">
        <p14:creationId xmlns:p14="http://schemas.microsoft.com/office/powerpoint/2010/main" val="520713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r>
              <a:rPr lang="en-US" altLang="en-US" dirty="0" smtClean="0"/>
              <a:t>Check about income in Harrison study. </a:t>
            </a:r>
          </a:p>
        </p:txBody>
      </p:sp>
      <p:sp>
        <p:nvSpPr>
          <p:cNvPr id="8294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C6772A-234F-417B-8468-60C2BF3DE80D}" type="slidenum">
              <a:rPr lang="en-US" altLang="en-US" smtClean="0"/>
              <a:pPr eaLnBrk="1" hangingPunct="1"/>
              <a:t>38</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3F911380-A899-4390-AC5A-B0F97389BA2C}" type="slidenum">
              <a:rPr lang="en-US" altLang="en-US" smtClean="0"/>
              <a:pPr eaLnBrk="1" hangingPunct="1"/>
              <a:t>39</a:t>
            </a:fld>
            <a:endParaRPr lang="en-US"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smtClean="0"/>
              <a:t>Just to give a sense of the videos, here are snapshots of the standardized patients. This slide is of the high SES patients…</a:t>
            </a:r>
          </a:p>
          <a:p>
            <a:pPr eaLnBrk="1" hangingPunct="1"/>
            <a:endParaRPr lang="en-US" altLang="en-US" smtClean="0"/>
          </a:p>
          <a:p>
            <a:pPr eaLnBrk="1" hangingPunct="1"/>
            <a:r>
              <a:rPr lang="en-US" altLang="en-US" smtClean="0"/>
              <a:t>As you can imagine, planning an directing these videos, including the hiring of models was a challenge for someone with no background in this area.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E03E0C47-C879-4018-BBAD-0D25708AAD7E}" type="slidenum">
              <a:rPr lang="en-US" altLang="en-US" smtClean="0"/>
              <a:pPr eaLnBrk="1" hangingPunct="1"/>
              <a:t>40</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smtClean="0"/>
              <a:t>And these are the low SES patients</a:t>
            </a:r>
          </a:p>
          <a:p>
            <a:pPr eaLnBrk="1" hangingPunct="1"/>
            <a:endParaRPr lang="en-US" altLang="en-US" smtClean="0"/>
          </a:p>
          <a:p>
            <a:pPr eaLnBrk="1" hangingPunct="1"/>
            <a:r>
              <a:rPr lang="en-US" altLang="en-US" smtClean="0"/>
              <a:t>As you can imagine, planning and directing these videos, including the hiring of actresses as a challenge for someone with no background in this area, so it was definitely a learning experience.</a:t>
            </a:r>
          </a:p>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730D4C60-9A5A-4757-939E-C11FBF5DB014}" type="slidenum">
              <a:rPr lang="en-US" altLang="en-US" smtClean="0"/>
              <a:pPr eaLnBrk="1" hangingPunct="1"/>
              <a:t>41</a:t>
            </a:fld>
            <a:endParaRPr lang="en-US" alt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altLang="en-US" smtClean="0"/>
              <a:t>We interpreted this to indicate concern about pid in this group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4A1-7BE3-344A-96F5-9FD1C1C0C977}" type="slidenum">
              <a:rPr lang="en-US" smtClean="0"/>
              <a:pPr/>
              <a:t>44</a:t>
            </a:fld>
            <a:endParaRPr lang="en-US"/>
          </a:p>
        </p:txBody>
      </p:sp>
    </p:spTree>
    <p:extLst>
      <p:ext uri="{BB962C8B-B14F-4D97-AF65-F5344CB8AC3E}">
        <p14:creationId xmlns:p14="http://schemas.microsoft.com/office/powerpoint/2010/main" val="132600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49965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4A1-7BE3-344A-96F5-9FD1C1C0C977}" type="slidenum">
              <a:rPr lang="en-US" smtClean="0"/>
              <a:pPr/>
              <a:t>45</a:t>
            </a:fld>
            <a:endParaRPr lang="en-US"/>
          </a:p>
        </p:txBody>
      </p:sp>
    </p:spTree>
    <p:extLst>
      <p:ext uri="{BB962C8B-B14F-4D97-AF65-F5344CB8AC3E}">
        <p14:creationId xmlns:p14="http://schemas.microsoft.com/office/powerpoint/2010/main" val="1326007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25268" indent="-278949" eaLnBrk="0" hangingPunct="0">
              <a:defRPr>
                <a:solidFill>
                  <a:schemeClr val="tx1"/>
                </a:solidFill>
                <a:latin typeface="Arial" pitchFamily="34" charset="0"/>
              </a:defRPr>
            </a:lvl2pPr>
            <a:lvl3pPr marL="1115797" indent="-223159" eaLnBrk="0" hangingPunct="0">
              <a:defRPr>
                <a:solidFill>
                  <a:schemeClr val="tx1"/>
                </a:solidFill>
                <a:latin typeface="Arial" pitchFamily="34" charset="0"/>
              </a:defRPr>
            </a:lvl3pPr>
            <a:lvl4pPr marL="1562115" indent="-223159" eaLnBrk="0" hangingPunct="0">
              <a:defRPr>
                <a:solidFill>
                  <a:schemeClr val="tx1"/>
                </a:solidFill>
                <a:latin typeface="Arial" pitchFamily="34" charset="0"/>
              </a:defRPr>
            </a:lvl4pPr>
            <a:lvl5pPr marL="2008434" indent="-223159" eaLnBrk="0" hangingPunct="0">
              <a:defRPr>
                <a:solidFill>
                  <a:schemeClr val="tx1"/>
                </a:solidFill>
                <a:latin typeface="Arial" pitchFamily="34" charset="0"/>
              </a:defRPr>
            </a:lvl5pPr>
            <a:lvl6pPr marL="2454753" indent="-223159" eaLnBrk="0" fontAlgn="base" hangingPunct="0">
              <a:spcBef>
                <a:spcPct val="0"/>
              </a:spcBef>
              <a:spcAft>
                <a:spcPct val="0"/>
              </a:spcAft>
              <a:defRPr>
                <a:solidFill>
                  <a:schemeClr val="tx1"/>
                </a:solidFill>
                <a:latin typeface="Arial" pitchFamily="34" charset="0"/>
              </a:defRPr>
            </a:lvl6pPr>
            <a:lvl7pPr marL="2901071" indent="-223159" eaLnBrk="0" fontAlgn="base" hangingPunct="0">
              <a:spcBef>
                <a:spcPct val="0"/>
              </a:spcBef>
              <a:spcAft>
                <a:spcPct val="0"/>
              </a:spcAft>
              <a:defRPr>
                <a:solidFill>
                  <a:schemeClr val="tx1"/>
                </a:solidFill>
                <a:latin typeface="Arial" pitchFamily="34" charset="0"/>
              </a:defRPr>
            </a:lvl7pPr>
            <a:lvl8pPr marL="3347390" indent="-223159" eaLnBrk="0" fontAlgn="base" hangingPunct="0">
              <a:spcBef>
                <a:spcPct val="0"/>
              </a:spcBef>
              <a:spcAft>
                <a:spcPct val="0"/>
              </a:spcAft>
              <a:defRPr>
                <a:solidFill>
                  <a:schemeClr val="tx1"/>
                </a:solidFill>
                <a:latin typeface="Arial" pitchFamily="34" charset="0"/>
              </a:defRPr>
            </a:lvl8pPr>
            <a:lvl9pPr marL="3793708" indent="-223159" eaLnBrk="0" fontAlgn="base" hangingPunct="0">
              <a:spcBef>
                <a:spcPct val="0"/>
              </a:spcBef>
              <a:spcAft>
                <a:spcPct val="0"/>
              </a:spcAft>
              <a:defRPr>
                <a:solidFill>
                  <a:schemeClr val="tx1"/>
                </a:solidFill>
                <a:latin typeface="Arial" pitchFamily="34" charset="0"/>
              </a:defRPr>
            </a:lvl9pPr>
          </a:lstStyle>
          <a:p>
            <a:pPr eaLnBrk="1" hangingPunct="1"/>
            <a:fld id="{D32B03C2-A6DF-4795-893C-C8AE678F4F6F}" type="slidenum">
              <a:rPr lang="en-US" altLang="en-US" smtClean="0"/>
              <a:pPr eaLnBrk="1" hangingPunct="1"/>
              <a:t>46</a:t>
            </a:fld>
            <a:endParaRPr lang="en-US"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smtClean="0">
                <a:latin typeface="Arial" pitchFamily="34" charset="0"/>
              </a:rPr>
              <a:t>Both about how we interact with patients and the bias we bring 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err="1" smtClean="0">
                <a:solidFill>
                  <a:schemeClr val="tx1"/>
                </a:solidFill>
                <a:effectLst/>
                <a:latin typeface="+mn-lt"/>
                <a:ea typeface="+mn-ea"/>
                <a:cs typeface="+mn-cs"/>
                <a:hlinkClick r:id="rId3" tooltip="Social science &amp; medicine (1982)."/>
              </a:rPr>
              <a:t>Soc</a:t>
            </a:r>
            <a:r>
              <a:rPr lang="en-US" sz="1200" b="0" i="0" u="sng" kern="1200" dirty="0" smtClean="0">
                <a:solidFill>
                  <a:schemeClr val="tx1"/>
                </a:solidFill>
                <a:effectLst/>
                <a:latin typeface="+mn-lt"/>
                <a:ea typeface="+mn-ea"/>
                <a:cs typeface="+mn-cs"/>
                <a:hlinkClick r:id="rId3" tooltip="Social science &amp; medicine (1982)."/>
              </a:rPr>
              <a:t> </a:t>
            </a:r>
            <a:r>
              <a:rPr lang="en-US" sz="1200" b="0" i="0" u="sng" kern="1200" dirty="0" err="1" smtClean="0">
                <a:solidFill>
                  <a:schemeClr val="tx1"/>
                </a:solidFill>
                <a:effectLst/>
                <a:latin typeface="+mn-lt"/>
                <a:ea typeface="+mn-ea"/>
                <a:cs typeface="+mn-cs"/>
                <a:hlinkClick r:id="rId3" tooltip="Social science &amp; medicine (1982)."/>
              </a:rPr>
              <a:t>Sci</a:t>
            </a:r>
            <a:r>
              <a:rPr lang="en-US" sz="1200" b="0" i="0" u="sng" kern="1200" dirty="0" smtClean="0">
                <a:solidFill>
                  <a:schemeClr val="tx1"/>
                </a:solidFill>
                <a:effectLst/>
                <a:latin typeface="+mn-lt"/>
                <a:ea typeface="+mn-ea"/>
                <a:cs typeface="+mn-cs"/>
                <a:hlinkClick r:id="rId3" tooltip="Social science &amp; medicine (1982)."/>
              </a:rPr>
              <a:t> Med.</a:t>
            </a:r>
            <a:r>
              <a:rPr lang="en-US" sz="1200" b="0" i="0" kern="1200" dirty="0" smtClean="0">
                <a:solidFill>
                  <a:schemeClr val="tx1"/>
                </a:solidFill>
                <a:effectLst/>
                <a:latin typeface="+mn-lt"/>
                <a:ea typeface="+mn-ea"/>
                <a:cs typeface="+mn-cs"/>
              </a:rPr>
              <a:t> 2000 Mar;50(6):813-28.</a:t>
            </a:r>
          </a:p>
          <a:p>
            <a:r>
              <a:rPr lang="en-US" sz="1200" b="1" i="0" kern="1200" dirty="0" smtClean="0">
                <a:solidFill>
                  <a:schemeClr val="tx1"/>
                </a:solidFill>
                <a:effectLst/>
                <a:latin typeface="+mn-lt"/>
                <a:ea typeface="+mn-ea"/>
                <a:cs typeface="+mn-cs"/>
              </a:rPr>
              <a:t>The effect of patient race and socio-economic status on physicians' perceptions of patients.</a:t>
            </a:r>
          </a:p>
          <a:p>
            <a:r>
              <a:rPr lang="en-US" sz="1200" b="0" i="0" u="sng" kern="1200" dirty="0" smtClean="0">
                <a:solidFill>
                  <a:schemeClr val="tx1"/>
                </a:solidFill>
                <a:effectLst/>
                <a:latin typeface="+mn-lt"/>
                <a:ea typeface="+mn-ea"/>
                <a:cs typeface="+mn-cs"/>
                <a:hlinkClick r:id="rId4"/>
              </a:rPr>
              <a:t>van </a:t>
            </a:r>
            <a:r>
              <a:rPr lang="en-US" sz="1200" b="0" i="0" u="sng" kern="1200" dirty="0" err="1" smtClean="0">
                <a:solidFill>
                  <a:schemeClr val="tx1"/>
                </a:solidFill>
                <a:effectLst/>
                <a:latin typeface="+mn-lt"/>
                <a:ea typeface="+mn-ea"/>
                <a:cs typeface="+mn-cs"/>
                <a:hlinkClick r:id="rId4"/>
              </a:rPr>
              <a:t>Ryn</a:t>
            </a:r>
            <a:r>
              <a:rPr lang="en-US" sz="1200" b="0" i="0" u="sng" kern="1200" dirty="0" smtClean="0">
                <a:solidFill>
                  <a:schemeClr val="tx1"/>
                </a:solidFill>
                <a:effectLst/>
                <a:latin typeface="+mn-lt"/>
                <a:ea typeface="+mn-ea"/>
                <a:cs typeface="+mn-cs"/>
                <a:hlinkClick r:id="rId4"/>
              </a:rPr>
              <a:t> M</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5"/>
              </a:rPr>
              <a:t>Burke J</a:t>
            </a:r>
            <a:r>
              <a:rPr lang="en-US" sz="1200" b="0" i="0" kern="1200" dirty="0" smtClean="0">
                <a:solidFill>
                  <a:schemeClr val="tx1"/>
                </a:solidFill>
                <a:effectLst/>
                <a:latin typeface="+mn-lt"/>
                <a:ea typeface="+mn-ea"/>
                <a:cs typeface="+mn-cs"/>
              </a:rPr>
              <a:t>.</a:t>
            </a:r>
          </a:p>
          <a:p>
            <a:r>
              <a:rPr lang="en-US" sz="1200" b="1" i="0" u="none" strike="noStrike" kern="1200" dirty="0" smtClean="0">
                <a:solidFill>
                  <a:schemeClr val="tx1"/>
                </a:solidFill>
                <a:effectLst/>
                <a:latin typeface="+mn-lt"/>
                <a:ea typeface="+mn-ea"/>
                <a:cs typeface="+mn-cs"/>
                <a:hlinkClick r:id="rId3" tooltip="Open/close author information list"/>
              </a:rPr>
              <a:t>Author information</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Abstract</a:t>
            </a:r>
          </a:p>
          <a:p>
            <a:r>
              <a:rPr lang="en-US" sz="1200" b="0" i="0" kern="1200" dirty="0" smtClean="0">
                <a:solidFill>
                  <a:schemeClr val="tx1"/>
                </a:solidFill>
                <a:effectLst/>
                <a:latin typeface="+mn-lt"/>
                <a:ea typeface="+mn-ea"/>
                <a:cs typeface="+mn-cs"/>
              </a:rPr>
              <a:t>Despite its potential influence on quality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care, there has been little research on the way physicians perceptions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and beliefs about patients are affected by patient race or socio-economic status. The lack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research in this area creates a critical gap in our understanding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how patients' demographic characteristics influence encounter characteristics, diagnoses, treatment recommendations, and outcomes. This study uses survey data to examine the degree to which patient race and socio-economic status affected physicians' perceptions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patients during a post-angiogram encounter. A total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842 patient encounters were sampled, out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which 193 physicians provided data on 618 (73%)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the encounters sampled. The results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analyses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the effect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patient race and SES on physician perceptions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and attitude towards patients, controlling for patient age, sex, race, frailty/sickness, depression, mastery, social assertiveness and physician characteristics, are presented. These results supported the hypothesis that physicians' perceptions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patients were influenced by patients' socio-demographic characteristics. Physicians tended to perceive African-Americans and members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low and middle SES groups more negatively on a number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dimensions than they did Whites and upper SES patients. Patient race was associated with physicians' assessment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patient intelligence, feelings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affiliation toward the patient, and beliefs about patient's likelihood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risk behavior and adherence with medical advice; patient SES was associated with physicians' perceptions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patients' personality, abilities, behavioral tendencies and role demands. Implications are discussed in terms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further studies and potential interventions.</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47</a:t>
            </a:fld>
            <a:endParaRPr lang="en-US"/>
          </a:p>
        </p:txBody>
      </p:sp>
    </p:spTree>
    <p:extLst>
      <p:ext uri="{BB962C8B-B14F-4D97-AF65-F5344CB8AC3E}">
        <p14:creationId xmlns:p14="http://schemas.microsoft.com/office/powerpoint/2010/main" val="2387543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medical students specifically</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49</a:t>
            </a:fld>
            <a:endParaRPr lang="en-US"/>
          </a:p>
        </p:txBody>
      </p:sp>
    </p:spTree>
    <p:extLst>
      <p:ext uri="{BB962C8B-B14F-4D97-AF65-F5344CB8AC3E}">
        <p14:creationId xmlns:p14="http://schemas.microsoft.com/office/powerpoint/2010/main" val="1128115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in van</a:t>
            </a:r>
            <a:r>
              <a:rPr lang="en-US" baseline="0" dirty="0" smtClean="0"/>
              <a:t> </a:t>
            </a:r>
            <a:r>
              <a:rPr lang="en-US" baseline="0" dirty="0" err="1" smtClean="0"/>
              <a:t>ryn</a:t>
            </a:r>
            <a:r>
              <a:rPr lang="en-US" baseline="0" dirty="0" smtClean="0"/>
              <a:t> study with post angiogram encounter - </a:t>
            </a:r>
            <a:r>
              <a:rPr lang="en-US" sz="1200" b="0" i="0" kern="1200" dirty="0" smtClean="0">
                <a:solidFill>
                  <a:schemeClr val="tx1"/>
                </a:solidFill>
                <a:effectLst/>
                <a:latin typeface="+mn-lt"/>
                <a:ea typeface="+mn-ea"/>
                <a:cs typeface="+mn-cs"/>
              </a:rPr>
              <a:t>patient SES was associated with physicians' perceptions </a:t>
            </a:r>
            <a:r>
              <a:rPr lang="en-US" sz="1200" b="1" i="0" kern="1200" dirty="0"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patients' personality, abilities, behavioral tendencies and role demands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50</a:t>
            </a:fld>
            <a:endParaRPr lang="en-US"/>
          </a:p>
        </p:txBody>
      </p:sp>
    </p:spTree>
    <p:extLst>
      <p:ext uri="{BB962C8B-B14F-4D97-AF65-F5344CB8AC3E}">
        <p14:creationId xmlns:p14="http://schemas.microsoft.com/office/powerpoint/2010/main" val="2240163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the test(s)</a:t>
            </a:r>
          </a:p>
          <a:p>
            <a:r>
              <a:rPr lang="en-US" dirty="0" smtClean="0"/>
              <a:t>My results</a:t>
            </a:r>
          </a:p>
          <a:p>
            <a:r>
              <a:rPr lang="en-US" dirty="0" smtClean="0"/>
              <a:t>How I felt</a:t>
            </a:r>
          </a:p>
          <a:p>
            <a:r>
              <a:rPr lang="en-US" dirty="0" smtClean="0"/>
              <a:t>Quote from Christine</a:t>
            </a:r>
          </a:p>
          <a:p>
            <a:endParaRPr lang="en-US" dirty="0"/>
          </a:p>
        </p:txBody>
      </p:sp>
      <p:sp>
        <p:nvSpPr>
          <p:cNvPr id="4" name="Slide Number Placeholder 3"/>
          <p:cNvSpPr>
            <a:spLocks noGrp="1"/>
          </p:cNvSpPr>
          <p:nvPr>
            <p:ph type="sldNum" sz="quarter" idx="10"/>
          </p:nvPr>
        </p:nvSpPr>
        <p:spPr/>
        <p:txBody>
          <a:bodyPr/>
          <a:lstStyle/>
          <a:p>
            <a:pPr>
              <a:defRPr/>
            </a:pPr>
            <a:fld id="{61DE560E-3575-A344-99E1-2D823549A642}" type="slidenum">
              <a:rPr lang="en-US" smtClean="0"/>
              <a:pPr>
                <a:defRPr/>
              </a:pPr>
              <a:t>54</a:t>
            </a:fld>
            <a:endParaRPr lang="en-US"/>
          </a:p>
        </p:txBody>
      </p:sp>
    </p:spTree>
    <p:extLst>
      <p:ext uri="{BB962C8B-B14F-4D97-AF65-F5344CB8AC3E}">
        <p14:creationId xmlns:p14="http://schemas.microsoft.com/office/powerpoint/2010/main" val="3044857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53B810DC-FC0D-4A09-9097-F69668C470AF}" type="slidenum">
              <a:rPr lang="en-US" altLang="en-US" smtClean="0">
                <a:latin typeface="Arial" charset="0"/>
              </a:rPr>
              <a:pPr/>
              <a:t>64</a:t>
            </a:fld>
            <a:endParaRPr lang="en-US" altLang="en-US" smtClean="0">
              <a:latin typeface="Arial" charset="0"/>
            </a:endParaRPr>
          </a:p>
        </p:txBody>
      </p:sp>
      <p:sp>
        <p:nvSpPr>
          <p:cNvPr id="79875" name="Rectangle 2"/>
          <p:cNvSpPr>
            <a:spLocks noGrp="1" noRot="1" noChangeAspect="1" noChangeArrowheads="1" noTextEdit="1"/>
          </p:cNvSpPr>
          <p:nvPr>
            <p:ph type="sldImg"/>
          </p:nvPr>
        </p:nvSpPr>
        <p:spPr>
          <a:xfrm>
            <a:off x="1339850" y="914400"/>
            <a:ext cx="4178300" cy="3135313"/>
          </a:xfrm>
          <a:solidFill>
            <a:srgbClr val="FFFFFF"/>
          </a:solidFill>
          <a:ln/>
        </p:spPr>
      </p:sp>
      <p:sp>
        <p:nvSpPr>
          <p:cNvPr id="79876" name="Text Box 3"/>
          <p:cNvSpPr>
            <a:spLocks noGrp="1" noChangeArrowheads="1"/>
          </p:cNvSpPr>
          <p:nvPr>
            <p:ph type="body" idx="1"/>
          </p:nvPr>
        </p:nvSpPr>
        <p:spPr>
          <a:xfrm>
            <a:off x="1046163" y="4352925"/>
            <a:ext cx="4770437" cy="1892300"/>
          </a:xfrm>
          <a:noFill/>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defTabSz="457200" eaLnBrk="1" hangingPunct="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tLang="en-US" sz="1600" dirty="0" smtClean="0">
                <a:latin typeface="Arial" charset="0"/>
                <a:ea typeface="Lucida Sans Unicode" pitchFamily="34" charset="0"/>
                <a:cs typeface="Lucida Sans Unicode" pitchFamily="34" charset="0"/>
              </a:rPr>
              <a:t>Figure 1. Trends in Receipt of Two HEDIS Measures for </a:t>
            </a:r>
            <a:r>
              <a:rPr lang="en-GB" altLang="en-US" sz="1600" dirty="0" err="1" smtClean="0">
                <a:latin typeface="Arial" charset="0"/>
                <a:ea typeface="Lucida Sans Unicode" pitchFamily="34" charset="0"/>
                <a:cs typeface="Lucida Sans Unicode" pitchFamily="34" charset="0"/>
              </a:rPr>
              <a:t>Enrollees</a:t>
            </a:r>
            <a:r>
              <a:rPr lang="en-GB" altLang="en-US" sz="1600" dirty="0" smtClean="0">
                <a:latin typeface="Arial" charset="0"/>
                <a:ea typeface="Lucida Sans Unicode" pitchFamily="34" charset="0"/>
                <a:cs typeface="Lucida Sans Unicode" pitchFamily="34" charset="0"/>
              </a:rPr>
              <a:t> in Medicare Managed-Care Plans, by Race. Panel A shows large overall improvements in the quality of care by year and a significant narrowing of the disparity between blacks and whites in testing for levels of low-density lipoprotein (LDL) cholesterol among patients with diabetes (P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a:t>
            </a:r>
            <a:r>
              <a:rPr lang="en-US" baseline="0" dirty="0" smtClean="0"/>
              <a:t> both about social determinants and health care did not have an effect on race</a:t>
            </a:r>
            <a:endParaRPr lang="en-US" dirty="0"/>
          </a:p>
        </p:txBody>
      </p:sp>
      <p:sp>
        <p:nvSpPr>
          <p:cNvPr id="4" name="Slide Number Placeholder 3"/>
          <p:cNvSpPr>
            <a:spLocks noGrp="1"/>
          </p:cNvSpPr>
          <p:nvPr>
            <p:ph type="sldNum" sz="quarter" idx="10"/>
          </p:nvPr>
        </p:nvSpPr>
        <p:spPr/>
        <p:txBody>
          <a:bodyPr/>
          <a:lstStyle/>
          <a:p>
            <a:fld id="{E20E0D5D-F79B-4F04-8A4A-F2ACB9D1B406}" type="slidenum">
              <a:rPr lang="en-US" altLang="en-US" smtClean="0"/>
              <a:pPr/>
              <a:t>68</a:t>
            </a:fld>
            <a:endParaRPr lang="en-US" altLang="en-US"/>
          </a:p>
        </p:txBody>
      </p:sp>
    </p:spTree>
    <p:extLst>
      <p:ext uri="{BB962C8B-B14F-4D97-AF65-F5344CB8AC3E}">
        <p14:creationId xmlns:p14="http://schemas.microsoft.com/office/powerpoint/2010/main" val="948854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Perspectives from Psych</a:t>
            </a:r>
            <a:r>
              <a:rPr lang="en-US" baseline="0" dirty="0" smtClean="0"/>
              <a:t> Literature</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71</a:t>
            </a:fld>
            <a:endParaRPr lang="en-US"/>
          </a:p>
        </p:txBody>
      </p:sp>
    </p:spTree>
    <p:extLst>
      <p:ext uri="{BB962C8B-B14F-4D97-AF65-F5344CB8AC3E}">
        <p14:creationId xmlns:p14="http://schemas.microsoft.com/office/powerpoint/2010/main" val="908687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if you are not attacking it all</a:t>
            </a:r>
            <a:endParaRPr lang="en-US" dirty="0" smtClean="0"/>
          </a:p>
          <a:p>
            <a:endParaRPr lang="en-US" dirty="0" smtClean="0"/>
          </a:p>
          <a:p>
            <a:r>
              <a:rPr lang="en-US" dirty="0" smtClean="0"/>
              <a:t>Example of – race being a proxy for SES – missing</a:t>
            </a:r>
            <a:r>
              <a:rPr lang="en-US" baseline="0" dirty="0" smtClean="0"/>
              <a:t> the point</a:t>
            </a:r>
          </a:p>
          <a:p>
            <a:r>
              <a:rPr lang="en-US" baseline="0" dirty="0" smtClean="0"/>
              <a:t>Regardless of </a:t>
            </a:r>
            <a:r>
              <a:rPr lang="en-US" baseline="0" dirty="0" err="1" smtClean="0"/>
              <a:t>wehther</a:t>
            </a:r>
            <a:r>
              <a:rPr lang="en-US" baseline="0" dirty="0" smtClean="0"/>
              <a:t> primary question is disparities or not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75</a:t>
            </a:fld>
            <a:endParaRPr lang="en-US"/>
          </a:p>
        </p:txBody>
      </p:sp>
    </p:spTree>
    <p:extLst>
      <p:ext uri="{BB962C8B-B14F-4D97-AF65-F5344CB8AC3E}">
        <p14:creationId xmlns:p14="http://schemas.microsoft.com/office/powerpoint/2010/main" val="349440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E416B258-16F8-42BC-8770-A8046CF66A20}" type="slidenum">
              <a:rPr lang="en-US" altLang="en-US" smtClean="0">
                <a:latin typeface="Arial" charset="0"/>
              </a:rPr>
              <a:pPr/>
              <a:t>8</a:t>
            </a:fld>
            <a:endParaRPr lang="en-US" altLang="en-US" smtClean="0">
              <a:latin typeface="Arial" charset="0"/>
            </a:endParaRPr>
          </a:p>
        </p:txBody>
      </p:sp>
      <p:sp>
        <p:nvSpPr>
          <p:cNvPr id="69635" name="Rectangle 2"/>
          <p:cNvSpPr>
            <a:spLocks noGrp="1" noRot="1" noChangeAspect="1" noChangeArrowheads="1" noTextEdit="1"/>
          </p:cNvSpPr>
          <p:nvPr>
            <p:ph type="sldImg"/>
          </p:nvPr>
        </p:nvSpPr>
        <p:spPr>
          <a:xfrm>
            <a:off x="1157288" y="698500"/>
            <a:ext cx="4546600" cy="3409950"/>
          </a:xfrm>
          <a:ln/>
        </p:spPr>
      </p:sp>
      <p:sp>
        <p:nvSpPr>
          <p:cNvPr id="69636" name="Rectangle 3"/>
          <p:cNvSpPr>
            <a:spLocks noGrp="1" noChangeArrowheads="1"/>
          </p:cNvSpPr>
          <p:nvPr>
            <p:ph type="body" idx="1"/>
          </p:nvPr>
        </p:nvSpPr>
        <p:spPr>
          <a:xfrm>
            <a:off x="911225" y="4346575"/>
            <a:ext cx="5035550" cy="4111625"/>
          </a:xfrm>
          <a:noFill/>
        </p:spPr>
        <p:txBody>
          <a:bodyPr/>
          <a:lstStyle/>
          <a:p>
            <a:pPr eaLnBrk="1" hangingPunct="1">
              <a:buFontTx/>
              <a:buChar char="•"/>
            </a:pPr>
            <a:r>
              <a:rPr lang="en-US" altLang="en-US" smtClean="0">
                <a:latin typeface="Arial" charset="0"/>
              </a:rPr>
              <a:t>In 2002, the Institute of Medicine conducted a review of the published literature that assessed the quality of healthcare for various racial and ethnic minority groups.</a:t>
            </a:r>
          </a:p>
          <a:p>
            <a:pPr eaLnBrk="1" hangingPunct="1">
              <a:buFontTx/>
              <a:buChar char="•"/>
            </a:pPr>
            <a:r>
              <a:rPr lang="en-US" altLang="en-US" smtClean="0">
                <a:latin typeface="Arial" charset="0"/>
                <a:cs typeface="Arial" charset="0"/>
              </a:rPr>
              <a:t>Racial and ethnic minorities tend to receive lower-quality health care than whites do, </a:t>
            </a:r>
            <a:r>
              <a:rPr lang="en-US" altLang="en-US" b="1" smtClean="0">
                <a:latin typeface="Arial" charset="0"/>
                <a:cs typeface="Arial" charset="0"/>
              </a:rPr>
              <a:t>even when insurance status, income, age, and severity of conditions are comparable.</a:t>
            </a:r>
          </a:p>
          <a:p>
            <a:pPr eaLnBrk="1" hangingPunct="1">
              <a:buFontTx/>
              <a:buChar char="•"/>
            </a:pPr>
            <a:r>
              <a:rPr lang="en-US" altLang="en-US" smtClean="0">
                <a:latin typeface="Arial" charset="0"/>
              </a:rPr>
              <a:t>The vast majority of studies found that minorities received fewer clinically necessary procedures. </a:t>
            </a:r>
          </a:p>
          <a:p>
            <a:pPr eaLnBrk="1" hangingPunct="1">
              <a:buFontTx/>
              <a:buChar char="•"/>
            </a:pPr>
            <a:r>
              <a:rPr lang="en-US" altLang="en-US" smtClean="0">
                <a:latin typeface="Arial" charset="0"/>
                <a:cs typeface="Arial" charset="0"/>
              </a:rPr>
              <a:t>In contract to whites, minorities are more likely to receive certain less-desirable procedures, such as lower limb amputations for diabetes and other conditions.</a:t>
            </a:r>
            <a:r>
              <a:rPr lang="en-US" altLang="en-US" smtClean="0">
                <a:latin typeface="Arial" charset="0"/>
              </a:rPr>
              <a:t/>
            </a:r>
            <a:br>
              <a:rPr lang="en-US" altLang="en-US" smtClean="0">
                <a:latin typeface="Arial" charset="0"/>
              </a:rPr>
            </a:br>
            <a:endParaRPr lang="en-US" alt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include to think about what</a:t>
            </a:r>
            <a:r>
              <a:rPr lang="en-US" baseline="0" dirty="0" smtClean="0"/>
              <a:t> measures to collect and also collecting mechanisms rather than just </a:t>
            </a:r>
            <a:r>
              <a:rPr lang="en-US" baseline="0" smtClean="0"/>
              <a:t>these constructs</a:t>
            </a:r>
            <a:endParaRPr lang="en-US"/>
          </a:p>
        </p:txBody>
      </p:sp>
      <p:sp>
        <p:nvSpPr>
          <p:cNvPr id="4" name="Slide Number Placeholder 3"/>
          <p:cNvSpPr>
            <a:spLocks noGrp="1"/>
          </p:cNvSpPr>
          <p:nvPr>
            <p:ph type="sldNum" sz="quarter" idx="10"/>
          </p:nvPr>
        </p:nvSpPr>
        <p:spPr/>
        <p:txBody>
          <a:bodyPr/>
          <a:lstStyle/>
          <a:p>
            <a:fld id="{EF8CE332-6E9C-4D11-9F5B-65AA288B18B8}" type="slidenum">
              <a:rPr lang="en-US" smtClean="0"/>
              <a:t>76</a:t>
            </a:fld>
            <a:endParaRPr lang="en-US"/>
          </a:p>
        </p:txBody>
      </p:sp>
    </p:spTree>
    <p:extLst>
      <p:ext uri="{BB962C8B-B14F-4D97-AF65-F5344CB8AC3E}">
        <p14:creationId xmlns:p14="http://schemas.microsoft.com/office/powerpoint/2010/main" val="1255333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are doing it to identify</a:t>
            </a:r>
            <a:r>
              <a:rPr lang="en-US" baseline="0" dirty="0" smtClean="0"/>
              <a:t> confounding can be important, but still need to recognize are identifying social risks – if actually care about what causes the cancer are probably missing something big </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77</a:t>
            </a:fld>
            <a:endParaRPr lang="en-US"/>
          </a:p>
        </p:txBody>
      </p:sp>
    </p:spTree>
    <p:extLst>
      <p:ext uri="{BB962C8B-B14F-4D97-AF65-F5344CB8AC3E}">
        <p14:creationId xmlns:p14="http://schemas.microsoft.com/office/powerpoint/2010/main" val="671987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 for all research – not just health disparities research</a:t>
            </a:r>
          </a:p>
          <a:p>
            <a:r>
              <a:rPr lang="en-US" dirty="0" smtClean="0"/>
              <a:t>For example – you may be just interested in controlling for confounding – but if you don’t do it well</a:t>
            </a:r>
          </a:p>
          <a:p>
            <a:r>
              <a:rPr lang="en-US" dirty="0" smtClean="0"/>
              <a:t>Will take about this later – how</a:t>
            </a:r>
            <a:r>
              <a:rPr lang="en-US" baseline="0" dirty="0" smtClean="0"/>
              <a:t> you can </a:t>
            </a:r>
            <a:endParaRPr lang="en-US" dirty="0" smtClean="0"/>
          </a:p>
          <a:p>
            <a:r>
              <a:rPr lang="en-US" dirty="0" smtClean="0"/>
              <a:t>Need example where this was a problem</a:t>
            </a:r>
          </a:p>
          <a:p>
            <a:r>
              <a:rPr lang="en-US" dirty="0" smtClean="0"/>
              <a:t>Need to say that also need to consider</a:t>
            </a:r>
            <a:r>
              <a:rPr lang="en-US" baseline="0" dirty="0" smtClean="0"/>
              <a:t> ecological measures – will mention in a second</a:t>
            </a:r>
          </a:p>
          <a:p>
            <a:endParaRPr lang="en-US" baseline="0" dirty="0" smtClean="0"/>
          </a:p>
          <a:p>
            <a:r>
              <a:rPr lang="en-US" dirty="0" smtClean="0"/>
              <a:t>http://www.ncbi.nlm.nih.gov/pubmed/24618999 - </a:t>
            </a:r>
            <a:r>
              <a:rPr lang="en-US" dirty="0" err="1" smtClean="0"/>
              <a:t>winkleby</a:t>
            </a:r>
            <a:r>
              <a:rPr lang="en-US" baseline="0" dirty="0" smtClean="0"/>
              <a:t> shows that effect of SES on breast cancer outcomes varies by race/ethnicity </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78</a:t>
            </a:fld>
            <a:endParaRPr lang="en-US"/>
          </a:p>
        </p:txBody>
      </p:sp>
    </p:spTree>
    <p:extLst>
      <p:ext uri="{BB962C8B-B14F-4D97-AF65-F5344CB8AC3E}">
        <p14:creationId xmlns:p14="http://schemas.microsoft.com/office/powerpoint/2010/main" val="755639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neighborhood too!</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79</a:t>
            </a:fld>
            <a:endParaRPr lang="en-US"/>
          </a:p>
        </p:txBody>
      </p:sp>
    </p:spTree>
    <p:extLst>
      <p:ext uri="{BB962C8B-B14F-4D97-AF65-F5344CB8AC3E}">
        <p14:creationId xmlns:p14="http://schemas.microsoft.com/office/powerpoint/2010/main" val="1787434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a:t>
            </a:r>
            <a:r>
              <a:rPr lang="en-US" baseline="0" dirty="0" smtClean="0"/>
              <a:t> parental education….etc. what are you controlling for?</a:t>
            </a:r>
          </a:p>
          <a:p>
            <a:endParaRPr lang="en-US" baseline="0" dirty="0" smtClean="0"/>
          </a:p>
          <a:p>
            <a:r>
              <a:rPr lang="en-US" baseline="0" dirty="0" smtClean="0"/>
              <a:t>Think about whether to flesh this out</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80</a:t>
            </a:fld>
            <a:endParaRPr lang="en-US"/>
          </a:p>
        </p:txBody>
      </p:sp>
    </p:spTree>
    <p:extLst>
      <p:ext uri="{BB962C8B-B14F-4D97-AF65-F5344CB8AC3E}">
        <p14:creationId xmlns:p14="http://schemas.microsoft.com/office/powerpoint/2010/main" val="3804469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a:t>
            </a:r>
            <a:r>
              <a:rPr lang="en-US" baseline="0" dirty="0" smtClean="0"/>
              <a:t> parental education….etc. what are you controlling for?</a:t>
            </a:r>
          </a:p>
          <a:p>
            <a:endParaRPr lang="en-US" baseline="0" dirty="0" smtClean="0"/>
          </a:p>
          <a:p>
            <a:r>
              <a:rPr lang="en-US" baseline="0" dirty="0" smtClean="0"/>
              <a:t>Think about whether to flesh this out</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81</a:t>
            </a:fld>
            <a:endParaRPr lang="en-US"/>
          </a:p>
        </p:txBody>
      </p:sp>
    </p:spTree>
    <p:extLst>
      <p:ext uri="{BB962C8B-B14F-4D97-AF65-F5344CB8AC3E}">
        <p14:creationId xmlns:p14="http://schemas.microsoft.com/office/powerpoint/2010/main" val="661404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have all learned about ecologic fallacy – but the other side is an issue as well.</a:t>
            </a:r>
            <a:endParaRPr lang="en-US" dirty="0" smtClean="0"/>
          </a:p>
          <a:p>
            <a:endParaRPr lang="en-US" dirty="0" smtClean="0"/>
          </a:p>
          <a:p>
            <a:r>
              <a:rPr lang="en-US" dirty="0" smtClean="0"/>
              <a:t>Only controlled for education, was looking at individual</a:t>
            </a:r>
            <a:r>
              <a:rPr lang="en-US" baseline="0" dirty="0" smtClean="0"/>
              <a:t> level factors – </a:t>
            </a:r>
            <a:r>
              <a:rPr lang="en-US" baseline="0" dirty="0" err="1" smtClean="0"/>
              <a:t>intepreted</a:t>
            </a:r>
            <a:r>
              <a:rPr lang="en-US" baseline="0" dirty="0" smtClean="0"/>
              <a:t> this as “independent of SES”. Studies that have controlled for multiple factors have found a much bigger effect of controlling.</a:t>
            </a:r>
          </a:p>
          <a:p>
            <a:r>
              <a:rPr lang="en-US" baseline="0" dirty="0" smtClean="0"/>
              <a:t>So did not collect right data, and provided overly broad interpretation – even if was not SES controlled, then needs to say why lifestyle factors might be </a:t>
            </a:r>
            <a:r>
              <a:rPr lang="en-US" baseline="0" dirty="0" err="1" smtClean="0"/>
              <a:t>diferrent</a:t>
            </a:r>
            <a:r>
              <a:rPr lang="en-US" baseline="0" dirty="0" smtClean="0"/>
              <a:t>.</a:t>
            </a:r>
          </a:p>
          <a:p>
            <a:endParaRPr lang="en-US" baseline="0" dirty="0" smtClean="0"/>
          </a:p>
          <a:p>
            <a:r>
              <a:rPr lang="en-US" dirty="0" smtClean="0"/>
              <a:t>http://www.ncbi.nlm.nih.gov/books/NBK25517/#a2000af96rrr00690</a:t>
            </a:r>
          </a:p>
          <a:p>
            <a:endParaRPr lang="en-US" dirty="0" smtClean="0"/>
          </a:p>
          <a:p>
            <a:r>
              <a:rPr lang="en-US" dirty="0" smtClean="0"/>
              <a:t>Kaufman, cooper and </a:t>
            </a:r>
            <a:r>
              <a:rPr lang="en-US" dirty="0" err="1" smtClean="0"/>
              <a:t>mcgee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May even be a factor in genetic studies</a:t>
            </a:r>
          </a:p>
          <a:p>
            <a:r>
              <a:rPr lang="en-US" dirty="0" smtClean="0"/>
              <a:t> 1996</a:t>
            </a:r>
            <a:r>
              <a:rPr lang="en-US" baseline="0" dirty="0" smtClean="0"/>
              <a:t> </a:t>
            </a:r>
          </a:p>
          <a:p>
            <a:endParaRPr lang="en-US" baseline="0" dirty="0" smtClean="0"/>
          </a:p>
          <a:p>
            <a:r>
              <a:rPr lang="en-US" dirty="0" smtClean="0"/>
              <a:t>Such a conclusion is unwarranted</a:t>
            </a:r>
          </a:p>
          <a:p>
            <a:r>
              <a:rPr lang="en-US" dirty="0" smtClean="0"/>
              <a:t>because of our limited knowledge of non-biologic factors,</a:t>
            </a:r>
          </a:p>
          <a:p>
            <a:r>
              <a:rPr lang="en-US" dirty="0" smtClean="0"/>
              <a:t>combined with our inability to measure and</a:t>
            </a:r>
          </a:p>
          <a:p>
            <a:r>
              <a:rPr lang="en-US" dirty="0" smtClean="0"/>
              <a:t>adjust for known non-biologic factors.</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83</a:t>
            </a:fld>
            <a:endParaRPr lang="en-US"/>
          </a:p>
        </p:txBody>
      </p:sp>
    </p:spTree>
    <p:extLst>
      <p:ext uri="{BB962C8B-B14F-4D97-AF65-F5344CB8AC3E}">
        <p14:creationId xmlns:p14="http://schemas.microsoft.com/office/powerpoint/2010/main" val="3657898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example of this is with</a:t>
            </a:r>
            <a:r>
              <a:rPr lang="en-US" baseline="0" dirty="0" smtClean="0"/>
              <a:t> respect to infectious disease – vaccines and </a:t>
            </a:r>
            <a:r>
              <a:rPr lang="en-US" baseline="0" dirty="0" err="1" smtClean="0"/>
              <a:t>stis</a:t>
            </a:r>
            <a:endParaRPr lang="en-US" dirty="0" smtClean="0"/>
          </a:p>
          <a:p>
            <a:endParaRPr lang="en-US" dirty="0" smtClean="0"/>
          </a:p>
          <a:p>
            <a:r>
              <a:rPr lang="en-US" dirty="0" smtClean="0"/>
              <a:t>http://www.ncbi.nlm.nih.gov/pubmed/10974802</a:t>
            </a:r>
          </a:p>
          <a:p>
            <a:r>
              <a:rPr lang="en-US" dirty="0" smtClean="0"/>
              <a:t>With respect to discharged</a:t>
            </a:r>
            <a:r>
              <a:rPr lang="en-US" baseline="0" dirty="0" smtClean="0"/>
              <a:t> psychiatric patients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http://aje.oxfordjournals.org/content/151/4/409.full.pdf+html</a:t>
            </a:r>
          </a:p>
          <a:p>
            <a:endParaRPr lang="en-US" baseline="0" dirty="0" smtClean="0"/>
          </a:p>
          <a:p>
            <a:endParaRPr lang="en-US" baseline="0" dirty="0" smtClean="0"/>
          </a:p>
          <a:p>
            <a:r>
              <a:rPr lang="en-US" baseline="0" dirty="0" smtClean="0"/>
              <a:t>Examples – air pollution </a:t>
            </a:r>
            <a:r>
              <a:rPr lang="en-US" baseline="0" dirty="0" err="1" smtClean="0"/>
              <a:t>etc</a:t>
            </a:r>
            <a:endParaRPr lang="en-US" baseline="0" dirty="0" smtClean="0"/>
          </a:p>
          <a:p>
            <a:r>
              <a:rPr lang="en-US" baseline="0" dirty="0" smtClean="0"/>
              <a:t>Some variables are not measurable on the individual level</a:t>
            </a:r>
          </a:p>
          <a:p>
            <a:endParaRPr lang="en-US" baseline="0" dirty="0" smtClean="0"/>
          </a:p>
          <a:p>
            <a:r>
              <a:rPr lang="en-US" baseline="0" dirty="0" smtClean="0"/>
              <a:t>http://www.ncbi.nlm.nih.gov/pmc/articles/PMC1615039/pdf/amjph00456-0117.pdf</a:t>
            </a:r>
          </a:p>
          <a:p>
            <a:endParaRPr lang="en-US" baseline="0" dirty="0" smtClean="0"/>
          </a:p>
          <a:p>
            <a:r>
              <a:rPr lang="en-US" sz="1200" b="0" i="0" u="none" strike="noStrike" kern="1200" baseline="0" dirty="0" smtClean="0">
                <a:solidFill>
                  <a:schemeClr val="tx1"/>
                </a:solidFill>
                <a:latin typeface="+mn-lt"/>
                <a:ea typeface="+mn-ea"/>
                <a:cs typeface="+mn-cs"/>
              </a:rPr>
              <a:t>Individualistic fallacy is the erroneous presumption</a:t>
            </a:r>
          </a:p>
          <a:p>
            <a:r>
              <a:rPr lang="en-US" sz="1200" b="0" i="0" u="none" strike="noStrike" kern="1200" baseline="0" dirty="0" smtClean="0">
                <a:solidFill>
                  <a:schemeClr val="tx1"/>
                </a:solidFill>
                <a:latin typeface="+mn-lt"/>
                <a:ea typeface="+mn-ea"/>
                <a:cs typeface="+mn-cs"/>
              </a:rPr>
              <a:t>that differences in population outcomes can be entirely</a:t>
            </a:r>
          </a:p>
          <a:p>
            <a:r>
              <a:rPr lang="en-US" sz="1200" b="0" i="0" u="none" strike="noStrike" kern="1200" baseline="0" dirty="0" smtClean="0">
                <a:solidFill>
                  <a:schemeClr val="tx1"/>
                </a:solidFill>
                <a:latin typeface="+mn-lt"/>
                <a:ea typeface="+mn-ea"/>
                <a:cs typeface="+mn-cs"/>
              </a:rPr>
              <a:t>explained by differences in individual-level characteristics.</a:t>
            </a:r>
          </a:p>
          <a:p>
            <a:r>
              <a:rPr lang="en-US" sz="1200" b="0" i="0" u="none" strike="noStrike" kern="1200" baseline="0" dirty="0" smtClean="0">
                <a:solidFill>
                  <a:schemeClr val="tx1"/>
                </a:solidFill>
                <a:latin typeface="+mn-lt"/>
                <a:ea typeface="+mn-ea"/>
                <a:cs typeface="+mn-cs"/>
              </a:rPr>
              <a:t>In the present study, the census-based variables</a:t>
            </a:r>
          </a:p>
          <a:p>
            <a:r>
              <a:rPr lang="en-US" sz="1200" b="0" i="0" u="none" strike="noStrike" kern="1200" baseline="0" dirty="0" smtClean="0">
                <a:solidFill>
                  <a:schemeClr val="tx1"/>
                </a:solidFill>
                <a:latin typeface="+mn-lt"/>
                <a:ea typeface="+mn-ea"/>
                <a:cs typeface="+mn-cs"/>
              </a:rPr>
              <a:t>are intended to capture neighborhood or "contextual"</a:t>
            </a:r>
          </a:p>
          <a:p>
            <a:r>
              <a:rPr lang="en-US" sz="1200" b="0" i="0" u="none" strike="noStrike" kern="1200" baseline="0" dirty="0" smtClean="0">
                <a:solidFill>
                  <a:schemeClr val="tx1"/>
                </a:solidFill>
                <a:latin typeface="+mn-lt"/>
                <a:ea typeface="+mn-ea"/>
                <a:cs typeface="+mn-cs"/>
              </a:rPr>
              <a:t>effects of SES, and not to stand as proxies for </a:t>
            </a:r>
            <a:r>
              <a:rPr lang="en-US" sz="1200" b="0" i="0" u="none" strike="noStrike" kern="1200" baseline="0" dirty="0" err="1" smtClean="0">
                <a:solidFill>
                  <a:schemeClr val="tx1"/>
                </a:solidFill>
                <a:latin typeface="+mn-lt"/>
                <a:ea typeface="+mn-ea"/>
                <a:cs typeface="+mn-cs"/>
              </a:rPr>
              <a:t>personlevel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SES variables.</a:t>
            </a:r>
          </a:p>
          <a:p>
            <a:endParaRPr lang="en-US" baseline="0" dirty="0" smtClean="0"/>
          </a:p>
          <a:p>
            <a:endParaRPr lang="en-US" baseline="0" dirty="0" smtClean="0"/>
          </a:p>
          <a:p>
            <a:r>
              <a:rPr lang="en-US" sz="1200" b="0" i="0" u="none" strike="noStrike" kern="1200" baseline="0" dirty="0" smtClean="0">
                <a:solidFill>
                  <a:schemeClr val="tx1"/>
                </a:solidFill>
                <a:latin typeface="+mn-lt"/>
                <a:ea typeface="+mn-ea"/>
                <a:cs typeface="+mn-cs"/>
              </a:rPr>
              <a:t>The use of the ecological fallacy in</a:t>
            </a:r>
          </a:p>
          <a:p>
            <a:r>
              <a:rPr lang="en-US" sz="1200" b="0" i="0" u="none" strike="noStrike" kern="1200" baseline="0" dirty="0" smtClean="0">
                <a:solidFill>
                  <a:schemeClr val="tx1"/>
                </a:solidFill>
                <a:latin typeface="+mn-lt"/>
                <a:ea typeface="+mn-ea"/>
                <a:cs typeface="+mn-cs"/>
              </a:rPr>
              <a:t>epidemiology also fosters a dismissal of</a:t>
            </a:r>
          </a:p>
          <a:p>
            <a:r>
              <a:rPr lang="en-US" sz="1200" b="0" i="0" u="none" strike="noStrike" kern="1200" baseline="0" dirty="0" smtClean="0">
                <a:solidFill>
                  <a:schemeClr val="tx1"/>
                </a:solidFill>
                <a:latin typeface="+mn-lt"/>
                <a:ea typeface="+mn-ea"/>
                <a:cs typeface="+mn-cs"/>
              </a:rPr>
              <a:t>social variables as causal factors in disease.</a:t>
            </a:r>
          </a:p>
          <a:p>
            <a:r>
              <a:rPr lang="en-US" sz="1200" b="0" i="0" u="none" strike="noStrike" kern="1200" baseline="0" dirty="0" smtClean="0">
                <a:solidFill>
                  <a:schemeClr val="tx1"/>
                </a:solidFill>
                <a:latin typeface="+mn-lt"/>
                <a:ea typeface="+mn-ea"/>
                <a:cs typeface="+mn-cs"/>
              </a:rPr>
              <a:t>First, as seen above, it leads to a</a:t>
            </a:r>
          </a:p>
          <a:p>
            <a:r>
              <a:rPr lang="en-US" sz="1200" b="0" i="0" u="none" strike="noStrike" kern="1200" baseline="0" dirty="0" smtClean="0">
                <a:solidFill>
                  <a:schemeClr val="tx1"/>
                </a:solidFill>
                <a:latin typeface="+mn-lt"/>
                <a:ea typeface="+mn-ea"/>
                <a:cs typeface="+mn-cs"/>
              </a:rPr>
              <a:t>consignment of sociological and anthropological</a:t>
            </a:r>
          </a:p>
          <a:p>
            <a:r>
              <a:rPr lang="en-US" sz="1200" b="0" i="0" u="none" strike="noStrike" kern="1200" baseline="0" dirty="0" smtClean="0">
                <a:solidFill>
                  <a:schemeClr val="tx1"/>
                </a:solidFill>
                <a:latin typeface="+mn-lt"/>
                <a:ea typeface="+mn-ea"/>
                <a:cs typeface="+mn-cs"/>
              </a:rPr>
              <a:t>studies to examining impacts on</a:t>
            </a:r>
          </a:p>
          <a:p>
            <a:r>
              <a:rPr lang="en-US" sz="1200" b="0" i="0" u="none" strike="noStrike" kern="1200" baseline="0" dirty="0" smtClean="0">
                <a:solidFill>
                  <a:schemeClr val="tx1"/>
                </a:solidFill>
                <a:latin typeface="+mn-lt"/>
                <a:ea typeface="+mn-ea"/>
                <a:cs typeface="+mn-cs"/>
              </a:rPr>
              <a:t>whole societies,2 and it denies that ecological</a:t>
            </a:r>
          </a:p>
          <a:p>
            <a:r>
              <a:rPr lang="en-US" sz="1200" b="0" i="0" u="none" strike="noStrike" kern="1200" baseline="0" dirty="0" smtClean="0">
                <a:solidFill>
                  <a:schemeClr val="tx1"/>
                </a:solidFill>
                <a:latin typeface="+mn-lt"/>
                <a:ea typeface="+mn-ea"/>
                <a:cs typeface="+mn-cs"/>
              </a:rPr>
              <a:t>variables can affect individual processes.</a:t>
            </a:r>
          </a:p>
          <a:p>
            <a:r>
              <a:rPr lang="en-US" sz="1200" b="0" i="0" u="none" strike="noStrike" kern="1200" baseline="0" dirty="0" smtClean="0">
                <a:solidFill>
                  <a:schemeClr val="tx1"/>
                </a:solidFill>
                <a:latin typeface="+mn-lt"/>
                <a:ea typeface="+mn-ea"/>
                <a:cs typeface="+mn-cs"/>
              </a:rPr>
              <a:t>28 Second, it reinforces an assumption</a:t>
            </a:r>
          </a:p>
          <a:p>
            <a:r>
              <a:rPr lang="en-US" sz="1200" b="0" i="0" u="none" strike="noStrike" kern="1200" baseline="0" dirty="0" smtClean="0">
                <a:solidFill>
                  <a:schemeClr val="tx1"/>
                </a:solidFill>
                <a:latin typeface="+mn-lt"/>
                <a:ea typeface="+mn-ea"/>
                <a:cs typeface="+mn-cs"/>
              </a:rPr>
              <a:t>that aggregated variables are</a:t>
            </a:r>
          </a:p>
          <a:p>
            <a:r>
              <a:rPr lang="en-US" sz="1200" b="0" i="0" u="none" strike="noStrike" kern="1200" baseline="0" dirty="0" smtClean="0">
                <a:solidFill>
                  <a:schemeClr val="tx1"/>
                </a:solidFill>
                <a:latin typeface="+mn-lt"/>
                <a:ea typeface="+mn-ea"/>
                <a:cs typeface="+mn-cs"/>
              </a:rPr>
              <a:t>substitutes for individual-level variables.</a:t>
            </a:r>
          </a:p>
          <a:p>
            <a:r>
              <a:rPr lang="en-US" sz="1200" b="0" i="0" u="none" strike="noStrike" kern="1200" baseline="0" dirty="0" smtClean="0">
                <a:solidFill>
                  <a:schemeClr val="tx1"/>
                </a:solidFill>
                <a:latin typeface="+mn-lt"/>
                <a:ea typeface="+mn-ea"/>
                <a:cs typeface="+mn-cs"/>
              </a:rPr>
              <a:t>Under such an assumption, the potential</a:t>
            </a:r>
          </a:p>
          <a:p>
            <a:r>
              <a:rPr lang="en-US" sz="1200" b="0" i="0" u="none" strike="noStrike" kern="1200" baseline="0" dirty="0" smtClean="0">
                <a:solidFill>
                  <a:schemeClr val="tx1"/>
                </a:solidFill>
                <a:latin typeface="+mn-lt"/>
                <a:ea typeface="+mn-ea"/>
                <a:cs typeface="+mn-cs"/>
              </a:rPr>
              <a:t>etiological influence of aggregate-level</a:t>
            </a:r>
          </a:p>
          <a:p>
            <a:r>
              <a:rPr lang="en-US" sz="1200" b="0" i="0" u="none" strike="noStrike" kern="1200" baseline="0" dirty="0" smtClean="0">
                <a:solidFill>
                  <a:schemeClr val="tx1"/>
                </a:solidFill>
                <a:latin typeface="+mn-lt"/>
                <a:ea typeface="+mn-ea"/>
                <a:cs typeface="+mn-cs"/>
              </a:rPr>
              <a:t>variables, distinct from the effects of the</a:t>
            </a:r>
          </a:p>
          <a:p>
            <a:r>
              <a:rPr lang="en-US" sz="1200" b="0" i="0" u="none" strike="noStrike" kern="1200" baseline="0" dirty="0" smtClean="0">
                <a:solidFill>
                  <a:schemeClr val="tx1"/>
                </a:solidFill>
                <a:latin typeface="+mn-lt"/>
                <a:ea typeface="+mn-ea"/>
                <a:cs typeface="+mn-cs"/>
              </a:rPr>
              <a:t>same measures on an individual level,</a:t>
            </a:r>
          </a:p>
          <a:p>
            <a:r>
              <a:rPr lang="en-US" sz="1200" b="0" i="0" u="none" strike="noStrike" kern="1200" baseline="0" dirty="0" smtClean="0">
                <a:solidFill>
                  <a:schemeClr val="tx1"/>
                </a:solidFill>
                <a:latin typeface="+mn-lt"/>
                <a:ea typeface="+mn-ea"/>
                <a:cs typeface="+mn-cs"/>
              </a:rPr>
              <a:t>would not be considered.</a:t>
            </a:r>
            <a:endParaRPr lang="en-US" dirty="0" smtClean="0"/>
          </a:p>
          <a:p>
            <a:endParaRPr lang="en-US" dirty="0" smtClean="0"/>
          </a:p>
          <a:p>
            <a:r>
              <a:rPr lang="en-US" dirty="0" smtClean="0"/>
              <a:t>http://www.ete-online.com/content/11/1/18</a:t>
            </a:r>
          </a:p>
          <a:p>
            <a:endParaRPr lang="en-US" dirty="0" smtClean="0"/>
          </a:p>
          <a:p>
            <a:r>
              <a:rPr lang="en-US" dirty="0" smtClean="0">
                <a:effectLst/>
              </a:rPr>
              <a:t>ecological study design may also be </a:t>
            </a:r>
            <a:r>
              <a:rPr lang="en-US" dirty="0" err="1" smtClean="0">
                <a:effectLst/>
              </a:rPr>
              <a:t>utilised</a:t>
            </a:r>
            <a:r>
              <a:rPr lang="en-US" dirty="0" smtClean="0">
                <a:effectLst/>
              </a:rPr>
              <a:t> when the underlying question regards individuals, such as when one is interested in the effects of air quality on health. In this context, ecological studies are potentially susceptible to the “ecological fallacy”; biases that may occur when an observed relationship between aggregated variables differs from the true, i.e. causal, association at an individual level [</a:t>
            </a:r>
            <a:r>
              <a:rPr lang="en-US" dirty="0" smtClean="0">
                <a:effectLst/>
                <a:hlinkClick r:id="rId3" action="ppaction://hlinkfile"/>
              </a:rPr>
              <a:t>2</a:t>
            </a:r>
            <a:r>
              <a:rPr lang="en-US" dirty="0" smtClean="0">
                <a:effectLst/>
              </a:rPr>
              <a:t>]. Indeed, since Robinson in 1950 showed that correlations on an individual level can differ markedly from those on an aggregate, ecological level, epidemiological textbooks, papers and courses have warned us about the dangers of this ecological fallacy [</a:t>
            </a:r>
            <a:r>
              <a:rPr lang="en-US" dirty="0" smtClean="0">
                <a:effectLst/>
                <a:hlinkClick r:id="rId4" action="ppaction://hlinkfile"/>
              </a:rPr>
              <a:t>3</a:t>
            </a:r>
            <a:r>
              <a:rPr lang="en-US" dirty="0" smtClean="0">
                <a:effectLst/>
              </a:rPr>
              <a:t>,</a:t>
            </a:r>
            <a:r>
              <a:rPr lang="en-US" dirty="0" smtClean="0">
                <a:effectLst/>
                <a:hlinkClick r:id="rId5" action="ppaction://hlinkfile"/>
              </a:rPr>
              <a:t>4</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84</a:t>
            </a:fld>
            <a:endParaRPr lang="en-US"/>
          </a:p>
        </p:txBody>
      </p:sp>
    </p:spTree>
    <p:extLst>
      <p:ext uri="{BB962C8B-B14F-4D97-AF65-F5344CB8AC3E}">
        <p14:creationId xmlns:p14="http://schemas.microsoft.com/office/powerpoint/2010/main" val="1053334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However, product</a:t>
            </a:r>
          </a:p>
          <a:p>
            <a:r>
              <a:rPr lang="en-US" sz="1200" b="0" i="0" u="none" strike="noStrike" kern="1200" baseline="0" dirty="0" smtClean="0">
                <a:solidFill>
                  <a:schemeClr val="tx1"/>
                </a:solidFill>
                <a:latin typeface="+mn-lt"/>
                <a:ea typeface="+mn-ea"/>
                <a:cs typeface="+mn-cs"/>
              </a:rPr>
              <a:t>diversity alone is not enough: </a:t>
            </a:r>
            <a:r>
              <a:rPr lang="en-US" sz="1200" b="0" i="0" u="none" strike="noStrike" kern="1200" baseline="0" dirty="0" err="1" smtClean="0">
                <a:solidFill>
                  <a:schemeClr val="tx1"/>
                </a:solidFill>
                <a:latin typeface="+mn-lt"/>
                <a:ea typeface="+mn-ea"/>
                <a:cs typeface="+mn-cs"/>
              </a:rPr>
              <a:t>preexposure</a:t>
            </a:r>
            <a:r>
              <a:rPr lang="en-US" sz="1200" b="0" i="0" u="none" strike="noStrike" kern="1200" baseline="0" dirty="0" smtClean="0">
                <a:solidFill>
                  <a:schemeClr val="tx1"/>
                </a:solidFill>
                <a:latin typeface="+mn-lt"/>
                <a:ea typeface="+mn-ea"/>
                <a:cs typeface="+mn-cs"/>
              </a:rPr>
              <a:t> prophylaxis</a:t>
            </a:r>
          </a:p>
          <a:p>
            <a:r>
              <a:rPr lang="en-US" sz="1200" b="0" i="0" u="none" strike="noStrike" kern="1200" baseline="0" dirty="0" smtClean="0">
                <a:solidFill>
                  <a:schemeClr val="tx1"/>
                </a:solidFill>
                <a:latin typeface="+mn-lt"/>
                <a:ea typeface="+mn-ea"/>
                <a:cs typeface="+mn-cs"/>
              </a:rPr>
              <a:t>implementation requires careful attention to</a:t>
            </a:r>
          </a:p>
          <a:p>
            <a:r>
              <a:rPr lang="en-US" sz="1200" b="0" i="0" u="none" strike="noStrike" kern="1200" baseline="0" dirty="0" smtClean="0">
                <a:solidFill>
                  <a:schemeClr val="tx1"/>
                </a:solidFill>
                <a:latin typeface="+mn-lt"/>
                <a:ea typeface="+mn-ea"/>
                <a:cs typeface="+mn-cs"/>
              </a:rPr>
              <a:t>both women’s preferences and powerful social forces</a:t>
            </a:r>
          </a:p>
          <a:p>
            <a:r>
              <a:rPr lang="en-US" sz="1200" b="0" i="0" u="none" strike="noStrike" kern="1200" baseline="0" dirty="0" smtClean="0">
                <a:solidFill>
                  <a:schemeClr val="tx1"/>
                </a:solidFill>
                <a:latin typeface="+mn-lt"/>
                <a:ea typeface="+mn-ea"/>
                <a:cs typeface="+mn-cs"/>
              </a:rPr>
              <a:t>at play. Without developing implementation strategies</a:t>
            </a:r>
          </a:p>
          <a:p>
            <a:r>
              <a:rPr lang="en-US" sz="1200" b="0" i="0" u="none" strike="noStrike" kern="1200" baseline="0" dirty="0" smtClean="0">
                <a:solidFill>
                  <a:schemeClr val="tx1"/>
                </a:solidFill>
                <a:latin typeface="+mn-lt"/>
                <a:ea typeface="+mn-ea"/>
                <a:cs typeface="+mn-cs"/>
              </a:rPr>
              <a:t>that incorporate an individual’s sexual health goals</a:t>
            </a:r>
          </a:p>
          <a:p>
            <a:r>
              <a:rPr lang="en-US" sz="1200" b="0" i="0" u="none" strike="noStrike" kern="1200" baseline="0" dirty="0" smtClean="0">
                <a:solidFill>
                  <a:schemeClr val="tx1"/>
                </a:solidFill>
                <a:latin typeface="+mn-lt"/>
                <a:ea typeface="+mn-ea"/>
                <a:cs typeface="+mn-cs"/>
              </a:rPr>
              <a:t>and the context of her community and greater structural</a:t>
            </a:r>
          </a:p>
          <a:p>
            <a:r>
              <a:rPr lang="en-US" sz="1200" b="0" i="0" u="none" strike="noStrike" kern="1200" baseline="0" dirty="0" smtClean="0">
                <a:solidFill>
                  <a:schemeClr val="tx1"/>
                </a:solidFill>
                <a:latin typeface="+mn-lt"/>
                <a:ea typeface="+mn-ea"/>
                <a:cs typeface="+mn-cs"/>
              </a:rPr>
              <a:t>environment (Fig. 1), the full potential of </a:t>
            </a:r>
            <a:r>
              <a:rPr lang="en-US" sz="1200" b="0" i="0" u="none" strike="noStrike" kern="1200" baseline="0" dirty="0" err="1" smtClean="0">
                <a:solidFill>
                  <a:schemeClr val="tx1"/>
                </a:solidFill>
                <a:latin typeface="+mn-lt"/>
                <a:ea typeface="+mn-ea"/>
                <a:cs typeface="+mn-cs"/>
              </a:rPr>
              <a:t>preexposure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prophylaxis’ effect is unlikely to be realized.</a:t>
            </a:r>
          </a:p>
          <a:p>
            <a:r>
              <a:rPr lang="en-US" sz="1200" b="0" i="0" u="none" strike="noStrike" kern="1200" baseline="0" dirty="0" smtClean="0">
                <a:solidFill>
                  <a:schemeClr val="tx1"/>
                </a:solidFill>
                <a:latin typeface="+mn-lt"/>
                <a:ea typeface="+mn-ea"/>
                <a:cs typeface="+mn-cs"/>
              </a:rPr>
              <a:t>The implications of negative </a:t>
            </a:r>
            <a:r>
              <a:rPr lang="en-US" sz="1200" b="0" i="0" u="none" strike="noStrike" kern="1200" baseline="0" dirty="0" err="1" smtClean="0">
                <a:solidFill>
                  <a:schemeClr val="tx1"/>
                </a:solidFill>
                <a:latin typeface="+mn-lt"/>
                <a:ea typeface="+mn-ea"/>
                <a:cs typeface="+mn-cs"/>
              </a:rPr>
              <a:t>preexposure</a:t>
            </a:r>
            <a:r>
              <a:rPr lang="en-US" sz="1200" b="0" i="0" u="none" strike="noStrike" kern="1200" baseline="0" dirty="0" smtClean="0">
                <a:solidFill>
                  <a:schemeClr val="tx1"/>
                </a:solidFill>
                <a:latin typeface="+mn-lt"/>
                <a:ea typeface="+mn-ea"/>
                <a:cs typeface="+mn-cs"/>
              </a:rPr>
              <a:t> prophylaxis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85</a:t>
            </a:fld>
            <a:endParaRPr lang="en-US"/>
          </a:p>
        </p:txBody>
      </p:sp>
    </p:spTree>
    <p:extLst>
      <p:ext uri="{BB962C8B-B14F-4D97-AF65-F5344CB8AC3E}">
        <p14:creationId xmlns:p14="http://schemas.microsoft.com/office/powerpoint/2010/main" val="3728752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 into the fact that you have to understand the nuance of your results in</a:t>
            </a:r>
            <a:r>
              <a:rPr lang="en-US" baseline="0" dirty="0" smtClean="0"/>
              <a:t> order to be able to understand how to act on them to make a difference</a:t>
            </a:r>
            <a:endParaRPr lang="en-US" dirty="0" smtClean="0"/>
          </a:p>
          <a:p>
            <a:endParaRPr lang="en-US" dirty="0" smtClean="0"/>
          </a:p>
          <a:p>
            <a:r>
              <a:rPr lang="en-US" dirty="0" smtClean="0"/>
              <a:t>Only controlled for education, was looking at individual</a:t>
            </a:r>
            <a:r>
              <a:rPr lang="en-US" baseline="0" dirty="0" smtClean="0"/>
              <a:t> level factors – </a:t>
            </a:r>
            <a:r>
              <a:rPr lang="en-US" baseline="0" dirty="0" err="1" smtClean="0"/>
              <a:t>intepreted</a:t>
            </a:r>
            <a:r>
              <a:rPr lang="en-US" baseline="0" dirty="0" smtClean="0"/>
              <a:t> this as “independent of SES”. Studies that have controlled for multiple factors have found a much bigger effect </a:t>
            </a:r>
            <a:r>
              <a:rPr lang="en-US" baseline="0" dirty="0" err="1" smtClean="0"/>
              <a:t>oif</a:t>
            </a:r>
            <a:r>
              <a:rPr lang="en-US" baseline="0" dirty="0" smtClean="0"/>
              <a:t> controlling.</a:t>
            </a:r>
          </a:p>
          <a:p>
            <a:r>
              <a:rPr lang="en-US" baseline="0" dirty="0" smtClean="0"/>
              <a:t>So did not collect right data, and provided overly broad interpretation</a:t>
            </a:r>
          </a:p>
          <a:p>
            <a:r>
              <a:rPr lang="en-US" baseline="0" dirty="0" smtClean="0"/>
              <a:t>Didn’t take into account true importance of SES, and did not think about different ecological approaches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86</a:t>
            </a:fld>
            <a:endParaRPr lang="en-US"/>
          </a:p>
        </p:txBody>
      </p:sp>
    </p:spTree>
    <p:extLst>
      <p:ext uri="{BB962C8B-B14F-4D97-AF65-F5344CB8AC3E}">
        <p14:creationId xmlns:p14="http://schemas.microsoft.com/office/powerpoint/2010/main" val="1159837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https://www.ncbi.nlm.nih.gov/pubmed/15778634</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9</a:t>
            </a:fld>
            <a:endParaRPr lang="en-US"/>
          </a:p>
        </p:txBody>
      </p:sp>
    </p:spTree>
    <p:extLst>
      <p:ext uri="{BB962C8B-B14F-4D97-AF65-F5344CB8AC3E}">
        <p14:creationId xmlns:p14="http://schemas.microsoft.com/office/powerpoint/2010/main" val="2692786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incorporating a multilevel socioecological perspective even while investigating/intervening on more proximal mechanisms include</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87</a:t>
            </a:fld>
            <a:endParaRPr lang="en-US"/>
          </a:p>
        </p:txBody>
      </p:sp>
    </p:spTree>
    <p:extLst>
      <p:ext uri="{BB962C8B-B14F-4D97-AF65-F5344CB8AC3E}">
        <p14:creationId xmlns:p14="http://schemas.microsoft.com/office/powerpoint/2010/main" val="24778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a:t>
            </a:r>
            <a:r>
              <a:rPr lang="en-US" baseline="0" dirty="0" smtClean="0"/>
              <a:t> few weeks will help you do this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91</a:t>
            </a:fld>
            <a:endParaRPr lang="en-US"/>
          </a:p>
        </p:txBody>
      </p:sp>
    </p:spTree>
    <p:extLst>
      <p:ext uri="{BB962C8B-B14F-4D97-AF65-F5344CB8AC3E}">
        <p14:creationId xmlns:p14="http://schemas.microsoft.com/office/powerpoint/2010/main" val="2909832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92</a:t>
            </a:fld>
            <a:endParaRPr lang="en-US"/>
          </a:p>
        </p:txBody>
      </p:sp>
    </p:spTree>
    <p:extLst>
      <p:ext uri="{BB962C8B-B14F-4D97-AF65-F5344CB8AC3E}">
        <p14:creationId xmlns:p14="http://schemas.microsoft.com/office/powerpoint/2010/main" val="103153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Differential prescribing by race/ethnicity was evident for all types of pain visits, was more pronounced with increasing pain severity, and was detectable for long-bone fracture and nephrolithiasis as well as among children</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11</a:t>
            </a:fld>
            <a:endParaRPr lang="en-US"/>
          </a:p>
        </p:txBody>
      </p:sp>
    </p:spTree>
    <p:extLst>
      <p:ext uri="{BB962C8B-B14F-4D97-AF65-F5344CB8AC3E}">
        <p14:creationId xmlns:p14="http://schemas.microsoft.com/office/powerpoint/2010/main" val="2587879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smtClean="0">
                <a:solidFill>
                  <a:schemeClr val="tx1"/>
                </a:solidFill>
                <a:effectLst/>
                <a:latin typeface="+mn-lt"/>
                <a:ea typeface="+mn-ea"/>
                <a:cs typeface="+mn-cs"/>
                <a:hlinkClick r:id="rId3" tooltip="The American journal of emergency medicine."/>
              </a:rPr>
              <a:t>Am J </a:t>
            </a:r>
            <a:r>
              <a:rPr lang="en-US" sz="1200" b="0" i="0" u="sng" kern="1200" dirty="0" err="1" smtClean="0">
                <a:solidFill>
                  <a:schemeClr val="tx1"/>
                </a:solidFill>
                <a:effectLst/>
                <a:latin typeface="+mn-lt"/>
                <a:ea typeface="+mn-ea"/>
                <a:cs typeface="+mn-cs"/>
                <a:hlinkClick r:id="rId3" tooltip="The American journal of emergency medicine."/>
              </a:rPr>
              <a:t>Emerg</a:t>
            </a:r>
            <a:r>
              <a:rPr lang="en-US" sz="1200" b="0" i="0" u="sng" kern="1200" dirty="0" smtClean="0">
                <a:solidFill>
                  <a:schemeClr val="tx1"/>
                </a:solidFill>
                <a:effectLst/>
                <a:latin typeface="+mn-lt"/>
                <a:ea typeface="+mn-ea"/>
                <a:cs typeface="+mn-cs"/>
                <a:hlinkClick r:id="rId3" tooltip="The American journal of emergency medicine."/>
              </a:rPr>
              <a:t> Med.</a:t>
            </a:r>
            <a:r>
              <a:rPr lang="en-US" sz="1200" b="0" i="0" kern="1200" dirty="0" smtClean="0">
                <a:solidFill>
                  <a:schemeClr val="tx1"/>
                </a:solidFill>
                <a:effectLst/>
                <a:latin typeface="+mn-lt"/>
                <a:ea typeface="+mn-ea"/>
                <a:cs typeface="+mn-cs"/>
              </a:rPr>
              <a:t> 2008 May;26(4):462-4.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10.1016/j.ajem.2007.05.007.</a:t>
            </a:r>
          </a:p>
          <a:p>
            <a:r>
              <a:rPr lang="en-US" sz="1200" b="1" i="0" kern="1200" dirty="0" smtClean="0">
                <a:solidFill>
                  <a:schemeClr val="tx1"/>
                </a:solidFill>
                <a:effectLst/>
                <a:latin typeface="+mn-lt"/>
                <a:ea typeface="+mn-ea"/>
                <a:cs typeface="+mn-cs"/>
              </a:rPr>
              <a:t>Are racial disparities in ED analgesia improving? Evidence from a national database.</a:t>
            </a:r>
          </a:p>
          <a:p>
            <a:r>
              <a:rPr lang="en-US" sz="1200" b="0" i="0" u="sng" kern="1200" dirty="0" err="1" smtClean="0">
                <a:solidFill>
                  <a:schemeClr val="tx1"/>
                </a:solidFill>
                <a:effectLst/>
                <a:latin typeface="+mn-lt"/>
                <a:ea typeface="+mn-ea"/>
                <a:cs typeface="+mn-cs"/>
                <a:hlinkClick r:id="rId4"/>
              </a:rPr>
              <a:t>Quazi</a:t>
            </a:r>
            <a:r>
              <a:rPr lang="en-US" sz="1200" b="0" i="0" u="sng" kern="1200" dirty="0" smtClean="0">
                <a:solidFill>
                  <a:schemeClr val="tx1"/>
                </a:solidFill>
                <a:effectLst/>
                <a:latin typeface="+mn-lt"/>
                <a:ea typeface="+mn-ea"/>
                <a:cs typeface="+mn-cs"/>
                <a:hlinkClick r:id="rId4"/>
              </a:rPr>
              <a:t> S</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a:t>
            </a:r>
            <a:r>
              <a:rPr lang="en-US" sz="1200" b="0" i="0" u="sng" kern="1200" dirty="0" err="1" smtClean="0">
                <a:solidFill>
                  <a:schemeClr val="tx1"/>
                </a:solidFill>
                <a:effectLst/>
                <a:latin typeface="+mn-lt"/>
                <a:ea typeface="+mn-ea"/>
                <a:cs typeface="+mn-cs"/>
                <a:hlinkClick r:id="rId5"/>
              </a:rPr>
              <a:t>Eberhart</a:t>
            </a:r>
            <a:r>
              <a:rPr lang="en-US" sz="1200" b="0" i="0" u="sng" kern="1200" dirty="0" smtClean="0">
                <a:solidFill>
                  <a:schemeClr val="tx1"/>
                </a:solidFill>
                <a:effectLst/>
                <a:latin typeface="+mn-lt"/>
                <a:ea typeface="+mn-ea"/>
                <a:cs typeface="+mn-cs"/>
                <a:hlinkClick r:id="rId5"/>
              </a:rPr>
              <a:t> M</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6"/>
              </a:rPr>
              <a:t>Jacoby J</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7"/>
              </a:rPr>
              <a:t>Heller M</a:t>
            </a:r>
            <a:r>
              <a:rPr lang="en-US" sz="1200" b="0" i="0" kern="1200" dirty="0" smtClean="0">
                <a:solidFill>
                  <a:schemeClr val="tx1"/>
                </a:solidFill>
                <a:effectLst/>
                <a:latin typeface="+mn-lt"/>
                <a:ea typeface="+mn-ea"/>
                <a:cs typeface="+mn-cs"/>
              </a:rPr>
              <a:t>.</a:t>
            </a:r>
          </a:p>
          <a:p>
            <a:r>
              <a:rPr lang="en-US" sz="1200" b="1" i="0" u="none" strike="noStrike" kern="1200" dirty="0" smtClean="0">
                <a:solidFill>
                  <a:schemeClr val="tx1"/>
                </a:solidFill>
                <a:effectLst/>
                <a:latin typeface="+mn-lt"/>
                <a:ea typeface="+mn-ea"/>
                <a:cs typeface="+mn-cs"/>
                <a:hlinkClick r:id="rId3" tooltip="Open/close author information list"/>
              </a:rPr>
              <a:t>Author information</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Abstract</a:t>
            </a:r>
          </a:p>
          <a:p>
            <a:r>
              <a:rPr lang="en-US" sz="1200" b="1" i="0" kern="1200" cap="all" dirty="0" smtClean="0">
                <a:solidFill>
                  <a:schemeClr val="tx1"/>
                </a:solidFill>
                <a:effectLst/>
                <a:latin typeface="+mn-lt"/>
                <a:ea typeface="+mn-ea"/>
                <a:cs typeface="+mn-cs"/>
              </a:rPr>
              <a:t>OBJECTIVE:</a:t>
            </a:r>
          </a:p>
          <a:p>
            <a:r>
              <a:rPr lang="en-US" sz="1200" b="0" i="0" kern="1200" dirty="0" smtClean="0">
                <a:solidFill>
                  <a:schemeClr val="tx1"/>
                </a:solidFill>
                <a:effectLst/>
                <a:latin typeface="+mn-lt"/>
                <a:ea typeface="+mn-ea"/>
                <a:cs typeface="+mn-cs"/>
              </a:rPr>
              <a:t>Ethnic disparities in emergency department (ED) analgesic use have been noted previously; the purpose of this study was to determine if current ED practice has been altered subsequent to the widespread recognition of these inequalities.</a:t>
            </a:r>
          </a:p>
          <a:p>
            <a:r>
              <a:rPr lang="en-US" sz="1200" b="1" i="0" kern="1200" cap="all" dirty="0" smtClean="0">
                <a:solidFill>
                  <a:schemeClr val="tx1"/>
                </a:solidFill>
                <a:effectLst/>
                <a:latin typeface="+mn-lt"/>
                <a:ea typeface="+mn-ea"/>
                <a:cs typeface="+mn-cs"/>
              </a:rPr>
              <a:t>METHODS:</a:t>
            </a:r>
          </a:p>
          <a:p>
            <a:r>
              <a:rPr lang="en-US" sz="1200" b="0" i="0" kern="1200" dirty="0" smtClean="0">
                <a:solidFill>
                  <a:schemeClr val="tx1"/>
                </a:solidFill>
                <a:effectLst/>
                <a:latin typeface="+mn-lt"/>
                <a:ea typeface="+mn-ea"/>
                <a:cs typeface="+mn-cs"/>
              </a:rPr>
              <a:t>Using data from the National Hospital Ambulatory Care Survey, we analyzed ED analgesic treatment with respect to race for the complaints of headache (HA) and long bone fractures (LBF) for 1995 to 1999 (period A) and compared that with data for 2000 to 2003 (period B). We compared the use of "any analgesics" and "opioids" among blacks, whites, and Hispanics.</a:t>
            </a:r>
          </a:p>
          <a:p>
            <a:r>
              <a:rPr lang="en-US" sz="1200" b="1" i="0" kern="1200" cap="all" dirty="0" smtClean="0">
                <a:solidFill>
                  <a:schemeClr val="tx1"/>
                </a:solidFill>
                <a:effectLst/>
                <a:latin typeface="+mn-lt"/>
                <a:ea typeface="+mn-ea"/>
                <a:cs typeface="+mn-cs"/>
              </a:rPr>
              <a:t>RESULTS:</a:t>
            </a:r>
          </a:p>
          <a:p>
            <a:r>
              <a:rPr lang="en-US" sz="1200" b="0" i="0" kern="1200" dirty="0" smtClean="0">
                <a:solidFill>
                  <a:schemeClr val="tx1"/>
                </a:solidFill>
                <a:effectLst/>
                <a:latin typeface="+mn-lt"/>
                <a:ea typeface="+mn-ea"/>
                <a:cs typeface="+mn-cs"/>
              </a:rPr>
              <a:t>For both HA and LBF, improvements over time were noted in all 3 ethnic subgroups. A statistically significant increase was documented in the treatment of HA among Hispanics using any analgesia (71.3% vs 80.8%, P = .011). Although individual differences between the 2 periods in the LBF cohort were not statistically significant for any of the 3 ethnic groups, there was an overall improvement noted when combining all ethnicities: among all patients treated for LBF, 66% received some analgesic and 42.8% received opioid analgesia during period A vs 75% and 51%, respectively, during period B (all P &lt; .001). Furthermore, in the latest study period, there were no differences in the frequency of analgesic administration for LBF with respect to race (blacks, 43%; whites, 48%; Hispanics, 43.8%; P &gt; .1).</a:t>
            </a:r>
          </a:p>
          <a:p>
            <a:r>
              <a:rPr lang="en-US" sz="1200" b="1" i="0" kern="1200" cap="all" dirty="0" smtClean="0">
                <a:solidFill>
                  <a:schemeClr val="tx1"/>
                </a:solidFill>
                <a:effectLst/>
                <a:latin typeface="+mn-lt"/>
                <a:ea typeface="+mn-ea"/>
                <a:cs typeface="+mn-cs"/>
              </a:rPr>
              <a:t>CONCLUSION:</a:t>
            </a:r>
          </a:p>
          <a:p>
            <a:r>
              <a:rPr lang="en-US" sz="1200" b="0" i="0" kern="1200" dirty="0" smtClean="0">
                <a:solidFill>
                  <a:schemeClr val="tx1"/>
                </a:solidFill>
                <a:effectLst/>
                <a:latin typeface="+mn-lt"/>
                <a:ea typeface="+mn-ea"/>
                <a:cs typeface="+mn-cs"/>
              </a:rPr>
              <a:t>There is evidence that previously described racial inequalities in analgesic use have decreased over time.</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12</a:t>
            </a:fld>
            <a:endParaRPr lang="en-US"/>
          </a:p>
        </p:txBody>
      </p:sp>
    </p:spTree>
    <p:extLst>
      <p:ext uri="{BB962C8B-B14F-4D97-AF65-F5344CB8AC3E}">
        <p14:creationId xmlns:p14="http://schemas.microsoft.com/office/powerpoint/2010/main" val="332200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in Canada</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13</a:t>
            </a:fld>
            <a:endParaRPr lang="en-US"/>
          </a:p>
        </p:txBody>
      </p:sp>
    </p:spTree>
    <p:extLst>
      <p:ext uri="{BB962C8B-B14F-4D97-AF65-F5344CB8AC3E}">
        <p14:creationId xmlns:p14="http://schemas.microsoft.com/office/powerpoint/2010/main" val="290727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Weighted percentage of pain-related visits for psychiatric and non-psychiatric patients at which an opiate was prescribed, for visits with and without a psychiatric diagnosis.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F6EE555-2EEB-4670-A881-D4EF82E710D4}" type="slidenum">
              <a:rPr lang="en-US" altLang="en-US" smtClean="0">
                <a:latin typeface="Arial" charset="0"/>
              </a:rPr>
              <a:pPr/>
              <a:t>18</a:t>
            </a:fld>
            <a:endParaRPr lang="en-US" altLang="en-US"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4988"/>
            <a:ext cx="5029200" cy="4113212"/>
          </a:xfrm>
          <a:noFill/>
        </p:spPr>
        <p:txBody>
          <a:bodyPr lIns="93153" tIns="46576" rIns="93153" bIns="46576"/>
          <a:lstStyle/>
          <a:p>
            <a:pPr eaLnBrk="1" hangingPunct="1"/>
            <a:r>
              <a:rPr lang="en-US" altLang="en-US" dirty="0" smtClean="0">
                <a:latin typeface="Arial" charset="0"/>
              </a:rPr>
              <a:t>Though insurance coverage diminishes disparities in cardiac care, it does not eliminate them.  For example, a nationwide study examined patients with chronic renal failure who, when they progress to end-stage renal disease (ESRD), acquire Medicare coverage.</a:t>
            </a:r>
          </a:p>
          <a:p>
            <a:pPr eaLnBrk="1" hangingPunct="1"/>
            <a:endParaRPr lang="en-US" altLang="en-US" dirty="0" smtClean="0">
              <a:latin typeface="Arial" charset="0"/>
            </a:endParaRPr>
          </a:p>
          <a:p>
            <a:pPr eaLnBrk="1" hangingPunct="1"/>
            <a:r>
              <a:rPr lang="en-US" altLang="en-US" dirty="0" smtClean="0">
                <a:latin typeface="Arial" charset="0"/>
              </a:rPr>
              <a:t>Before qualifying for Medicare, male and female African American patients with chronic renal failure were 32% and 30% as likely to receive catheterization, angioplasty and bypass surgery as white men (the study reference group).  </a:t>
            </a:r>
          </a:p>
          <a:p>
            <a:pPr eaLnBrk="1" hangingPunct="1"/>
            <a:endParaRPr lang="en-US" altLang="en-US" dirty="0" smtClean="0">
              <a:latin typeface="Arial" charset="0"/>
            </a:endParaRPr>
          </a:p>
          <a:p>
            <a:pPr eaLnBrk="1" hangingPunct="1"/>
            <a:r>
              <a:rPr lang="en-US" altLang="en-US" dirty="0" smtClean="0">
                <a:latin typeface="Arial" charset="0"/>
              </a:rPr>
              <a:t>After enrolling in Medicare and entering into a comprehensive system of care, there was no difference in the cardiac procedure use between African American women and white men.  </a:t>
            </a:r>
          </a:p>
          <a:p>
            <a:pPr eaLnBrk="1" hangingPunct="1"/>
            <a:endParaRPr lang="en-US" altLang="en-US" dirty="0" smtClean="0">
              <a:latin typeface="Arial" charset="0"/>
            </a:endParaRPr>
          </a:p>
          <a:p>
            <a:pPr eaLnBrk="1" hangingPunct="1"/>
            <a:r>
              <a:rPr lang="en-US" altLang="en-US" dirty="0" smtClean="0">
                <a:latin typeface="Arial" charset="0"/>
              </a:rPr>
              <a:t>However for African American men, the disparity persisted even after enrolling in Medicare.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560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27097"/>
            <a:ext cx="1524000" cy="63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2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pPr>
                <a:defRPr/>
              </a:pPr>
              <a:t>2/2/2020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pPr>
                <a:defRPr/>
              </a:pPr>
              <a:t>‹#›</a:t>
            </a:fld>
            <a:endParaRPr lang="en-US"/>
          </a:p>
        </p:txBody>
      </p:sp>
    </p:spTree>
    <p:extLst>
      <p:ext uri="{BB962C8B-B14F-4D97-AF65-F5344CB8AC3E}">
        <p14:creationId xmlns:p14="http://schemas.microsoft.com/office/powerpoint/2010/main" val="74520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pPr>
                <a:defRPr/>
              </a:pPr>
              <a:t>2/2/2020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pPr>
                <a:defRPr/>
              </a:pPr>
              <a:t>‹#›</a:t>
            </a:fld>
            <a:endParaRPr lang="en-US"/>
          </a:p>
        </p:txBody>
      </p:sp>
    </p:spTree>
    <p:extLst>
      <p:ext uri="{BB962C8B-B14F-4D97-AF65-F5344CB8AC3E}">
        <p14:creationId xmlns:p14="http://schemas.microsoft.com/office/powerpoint/2010/main" val="116525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pPr>
                <a:defRPr/>
              </a:pPr>
              <a:t>2/2/2020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pPr>
                <a:defRPr/>
              </a:pPr>
              <a:t>‹#›</a:t>
            </a:fld>
            <a:endParaRPr lang="en-US"/>
          </a:p>
        </p:txBody>
      </p:sp>
    </p:spTree>
    <p:extLst>
      <p:ext uri="{BB962C8B-B14F-4D97-AF65-F5344CB8AC3E}">
        <p14:creationId xmlns:p14="http://schemas.microsoft.com/office/powerpoint/2010/main" val="115631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pPr>
                <a:defRPr/>
              </a:pPr>
              <a:t>2/2/2020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pPr>
                <a:defRPr/>
              </a:pPr>
              <a:t>‹#›</a:t>
            </a:fld>
            <a:endParaRPr lang="en-US"/>
          </a:p>
        </p:txBody>
      </p:sp>
    </p:spTree>
    <p:extLst>
      <p:ext uri="{BB962C8B-B14F-4D97-AF65-F5344CB8AC3E}">
        <p14:creationId xmlns:p14="http://schemas.microsoft.com/office/powerpoint/2010/main" val="68380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038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pPr>
                <a:defRPr/>
              </a:pPr>
              <a:t>2/2/2020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pPr>
                <a:defRPr/>
              </a:pPr>
              <a:t>‹#›</a:t>
            </a:fld>
            <a:endParaRPr lang="en-US"/>
          </a:p>
        </p:txBody>
      </p:sp>
    </p:spTree>
    <p:extLst>
      <p:ext uri="{BB962C8B-B14F-4D97-AF65-F5344CB8AC3E}">
        <p14:creationId xmlns:p14="http://schemas.microsoft.com/office/powerpoint/2010/main" val="114543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pPr>
                <a:defRPr/>
              </a:pPr>
              <a:t>2/2/2020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pPr>
                <a:defRPr/>
              </a:pPr>
              <a:t>‹#›</a:t>
            </a:fld>
            <a:endParaRPr lang="en-US"/>
          </a:p>
        </p:txBody>
      </p:sp>
    </p:spTree>
    <p:extLst>
      <p:ext uri="{BB962C8B-B14F-4D97-AF65-F5344CB8AC3E}">
        <p14:creationId xmlns:p14="http://schemas.microsoft.com/office/powerpoint/2010/main" val="2268498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pPr>
                <a:defRPr/>
              </a:pPr>
              <a:t>2/2/2020</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pPr>
                <a:defRPr/>
              </a:pPr>
              <a:t>‹#›</a:t>
            </a:fld>
            <a:endParaRPr lang="en-US"/>
          </a:p>
        </p:txBody>
      </p:sp>
    </p:spTree>
    <p:extLst>
      <p:ext uri="{BB962C8B-B14F-4D97-AF65-F5344CB8AC3E}">
        <p14:creationId xmlns:p14="http://schemas.microsoft.com/office/powerpoint/2010/main" val="1711553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pPr>
                <a:defRPr/>
              </a:pPr>
              <a:t>2/2/2020</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pPr>
                <a:defRPr/>
              </a:pPr>
              <a:t>‹#›</a:t>
            </a:fld>
            <a:endParaRPr lang="en-US"/>
          </a:p>
        </p:txBody>
      </p:sp>
    </p:spTree>
    <p:extLst>
      <p:ext uri="{BB962C8B-B14F-4D97-AF65-F5344CB8AC3E}">
        <p14:creationId xmlns:p14="http://schemas.microsoft.com/office/powerpoint/2010/main" val="2906984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EA0DB09-792B-42A0-98CB-08A0AE1E832A}" type="datetimeFigureOut">
              <a:rPr lang="en-US"/>
              <a:pPr>
                <a:defRPr/>
              </a:pPr>
              <a:t>2/2/2020</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pPr>
                <a:defRPr/>
              </a:pPr>
              <a:t>‹#›</a:t>
            </a:fld>
            <a:endParaRPr lang="en-US"/>
          </a:p>
        </p:txBody>
      </p:sp>
    </p:spTree>
    <p:extLst>
      <p:ext uri="{BB962C8B-B14F-4D97-AF65-F5344CB8AC3E}">
        <p14:creationId xmlns:p14="http://schemas.microsoft.com/office/powerpoint/2010/main" val="54026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7435F9-B677-4B98-B4A6-3AD6F5EC45ED}" type="datetimeFigureOut">
              <a:rPr lang="en-US"/>
              <a:pPr>
                <a:defRPr/>
              </a:pPr>
              <a:t>2/2/2020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pPr>
                <a:defRPr/>
              </a:pPr>
              <a:t>‹#›</a:t>
            </a:fld>
            <a:endParaRPr lang="en-US"/>
          </a:p>
        </p:txBody>
      </p:sp>
    </p:spTree>
    <p:extLst>
      <p:ext uri="{BB962C8B-B14F-4D97-AF65-F5344CB8AC3E}">
        <p14:creationId xmlns:p14="http://schemas.microsoft.com/office/powerpoint/2010/main" val="2300920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pPr>
                <a:defRPr/>
              </a:pPr>
              <a:t>2/2/2020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pPr>
                <a:defRPr/>
              </a:pPr>
              <a:t>‹#›</a:t>
            </a:fld>
            <a:endParaRPr lang="en-US"/>
          </a:p>
        </p:txBody>
      </p:sp>
    </p:spTree>
    <p:extLst>
      <p:ext uri="{BB962C8B-B14F-4D97-AF65-F5344CB8AC3E}">
        <p14:creationId xmlns:p14="http://schemas.microsoft.com/office/powerpoint/2010/main" val="3710898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pPr>
                <a:defRPr/>
              </a:pPr>
              <a:t>2/2/2020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pPr>
                <a:defRPr/>
              </a:pPr>
              <a:t>‹#›</a:t>
            </a:fld>
            <a:endParaRPr lang="en-US"/>
          </a:p>
        </p:txBody>
      </p:sp>
    </p:spTree>
    <p:extLst>
      <p:ext uri="{BB962C8B-B14F-4D97-AF65-F5344CB8AC3E}">
        <p14:creationId xmlns:p14="http://schemas.microsoft.com/office/powerpoint/2010/main" val="2187060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pPr>
                <a:defRPr/>
              </a:pPr>
              <a:t>2/2/2020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pPr>
                <a:defRPr/>
              </a:pPr>
              <a:t>‹#›</a:t>
            </a:fld>
            <a:endParaRPr lang="en-US"/>
          </a:p>
        </p:txBody>
      </p:sp>
    </p:spTree>
    <p:extLst>
      <p:ext uri="{BB962C8B-B14F-4D97-AF65-F5344CB8AC3E}">
        <p14:creationId xmlns:p14="http://schemas.microsoft.com/office/powerpoint/2010/main" val="269641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pPr>
                <a:defRPr/>
              </a:pPr>
              <a:t>2/2/2020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pPr>
                <a:defRPr/>
              </a:pPr>
              <a:t>‹#›</a:t>
            </a:fld>
            <a:endParaRPr lang="en-US"/>
          </a:p>
        </p:txBody>
      </p:sp>
    </p:spTree>
    <p:extLst>
      <p:ext uri="{BB962C8B-B14F-4D97-AF65-F5344CB8AC3E}">
        <p14:creationId xmlns:p14="http://schemas.microsoft.com/office/powerpoint/2010/main" val="3274869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7435F9-B677-4B98-B4A6-3AD6F5EC45ED}" type="datetimeFigureOut">
              <a:rPr lang="en-US">
                <a:solidFill>
                  <a:prstClr val="black"/>
                </a:solidFill>
              </a:rPr>
              <a:pPr>
                <a:defRPr/>
              </a:pPr>
              <a:t>2/2/2020</a:t>
            </a:fld>
            <a:endParaRPr lang="en-US" dirty="0">
              <a:solidFill>
                <a:prstClr val="black"/>
              </a:solidFill>
            </a:endParaRPr>
          </a:p>
        </p:txBody>
      </p:sp>
      <p:sp>
        <p:nvSpPr>
          <p:cNvPr id="5" name="Footer Placeholder 4"/>
          <p:cNvSpPr>
            <a:spLocks noGrp="1"/>
          </p:cNvSpPr>
          <p:nvPr>
            <p:ph type="ftr" sz="quarter" idx="11"/>
          </p:nvPr>
        </p:nvSpPr>
        <p:spPr>
          <a:xfrm>
            <a:off x="609600" y="5991225"/>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6054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23337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16BE37-4F53-4141-B4D6-4CB5B3FEBF81}" type="datetimeFigureOut">
              <a:rPr lang="en-US">
                <a:solidFill>
                  <a:prstClr val="black"/>
                </a:solidFill>
              </a:rPr>
              <a:pPr>
                <a:defRPr/>
              </a:pPr>
              <a:t>2/2/2020</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72742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solidFill>
                  <a:prstClr val="black"/>
                </a:solidFill>
              </a:rPr>
              <a:pPr>
                <a:defRPr/>
              </a:pPr>
              <a:t>2/2/2020</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74850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65B2B90-086F-4897-80BB-99673807FFA9}" type="datetimeFigureOut">
              <a:rPr lang="en-US">
                <a:solidFill>
                  <a:prstClr val="black"/>
                </a:solidFill>
              </a:rPr>
              <a:pPr>
                <a:defRPr/>
              </a:pPr>
              <a:t>2/2/2020</a:t>
            </a:fld>
            <a:endParaRPr lang="en-US">
              <a:solidFill>
                <a:prstClr val="black"/>
              </a:solidFill>
            </a:endParaRPr>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1300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A80CF31-6BD4-487C-B7E9-D3879F39F5EA}" type="datetimeFigureOut">
              <a:rPr lang="en-US">
                <a:solidFill>
                  <a:prstClr val="black"/>
                </a:solidFill>
              </a:rPr>
              <a:pPr>
                <a:defRPr/>
              </a:pPr>
              <a:t>2/2/2020</a:t>
            </a:fld>
            <a:endParaRPr lang="en-US">
              <a:solidFill>
                <a:prstClr val="black"/>
              </a:solidFill>
            </a:endParaRPr>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407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35683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DD06D6-CEDA-4B4B-A85D-9F768C2F9AA7}" type="datetimeFigureOut">
              <a:rPr lang="en-US">
                <a:solidFill>
                  <a:prstClr val="black"/>
                </a:solidFill>
              </a:rPr>
              <a:pPr>
                <a:defRPr/>
              </a:pPr>
              <a:t>2/2/2020</a:t>
            </a:fld>
            <a:endParaRPr lang="en-US">
              <a:solidFill>
                <a:prstClr val="black"/>
              </a:solidFill>
            </a:endParaRPr>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52056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solidFill>
                  <a:prstClr val="black"/>
                </a:solidFill>
              </a:rPr>
              <a:pPr>
                <a:defRPr/>
              </a:pPr>
              <a:t>2/2/2020</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09921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solidFill>
                  <a:prstClr val="black"/>
                </a:solidFill>
              </a:rPr>
              <a:pPr>
                <a:defRPr/>
              </a:pPr>
              <a:t>2/2/2020</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6916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solidFill>
                  <a:prstClr val="black"/>
                </a:solidFill>
              </a:rPr>
              <a:pPr>
                <a:defRPr/>
              </a:pPr>
              <a:t>2/2/2020</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51956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solidFill>
                  <a:prstClr val="black"/>
                </a:solidFill>
              </a:rPr>
              <a:pPr>
                <a:defRPr/>
              </a:pPr>
              <a:t>2/2/2020</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21423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732771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31963" y="481013"/>
            <a:ext cx="7248525" cy="59007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sldNum" sz="quarter" idx="10"/>
          </p:nvPr>
        </p:nvSpPr>
        <p:spPr>
          <a:xfrm>
            <a:off x="8458200" y="6613525"/>
            <a:ext cx="517525" cy="244475"/>
          </a:xfrm>
          <a:prstGeom prst="rect">
            <a:avLst/>
          </a:prstGeom>
          <a:ln/>
        </p:spPr>
        <p:txBody>
          <a:bodyPr/>
          <a:lstStyle>
            <a:lvl1pPr>
              <a:defRPr/>
            </a:lvl1pPr>
          </a:lstStyle>
          <a:p>
            <a:pPr>
              <a:defRPr/>
            </a:pPr>
            <a:fld id="{5884051E-9D28-4C97-ADB1-223A01D6F1A8}" type="slidenum">
              <a:rPr lang="en-US"/>
              <a:pPr>
                <a:defRPr/>
              </a:pPr>
              <a:t>‹#›</a:t>
            </a:fld>
            <a:endParaRPr lang="en-US"/>
          </a:p>
        </p:txBody>
      </p:sp>
    </p:spTree>
    <p:extLst>
      <p:ext uri="{BB962C8B-B14F-4D97-AF65-F5344CB8AC3E}">
        <p14:creationId xmlns:p14="http://schemas.microsoft.com/office/powerpoint/2010/main" val="1335803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19050"/>
            <a:ext cx="2895600" cy="328613"/>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3429000" y="19050"/>
            <a:ext cx="4114800" cy="328613"/>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7620000" y="19050"/>
            <a:ext cx="1066800" cy="328613"/>
          </a:xfrm>
          <a:prstGeom prst="rect">
            <a:avLst/>
          </a:prstGeom>
        </p:spPr>
        <p:txBody>
          <a:bodyPr/>
          <a:lstStyle>
            <a:lvl1pPr>
              <a:defRPr/>
            </a:lvl1pPr>
          </a:lstStyle>
          <a:p>
            <a:pPr>
              <a:defRPr/>
            </a:pPr>
            <a:fld id="{CCD5CBE1-C4FA-4527-AD9A-C3260B6421E7}" type="slidenum">
              <a:rPr lang="en-US"/>
              <a:pPr>
                <a:defRPr/>
              </a:pPr>
              <a:t>‹#›</a:t>
            </a:fld>
            <a:endParaRPr lang="en-US" dirty="0"/>
          </a:p>
        </p:txBody>
      </p:sp>
    </p:spTree>
    <p:extLst>
      <p:ext uri="{BB962C8B-B14F-4D97-AF65-F5344CB8AC3E}">
        <p14:creationId xmlns:p14="http://schemas.microsoft.com/office/powerpoint/2010/main" val="632987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19050"/>
            <a:ext cx="2895600" cy="328613"/>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429000" y="19050"/>
            <a:ext cx="4114800" cy="328613"/>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620000" y="19050"/>
            <a:ext cx="1066800" cy="328613"/>
          </a:xfrm>
          <a:prstGeom prst="rect">
            <a:avLst/>
          </a:prstGeom>
        </p:spPr>
        <p:txBody>
          <a:bodyPr/>
          <a:lstStyle>
            <a:lvl1pPr>
              <a:defRPr/>
            </a:lvl1pPr>
          </a:lstStyle>
          <a:p>
            <a:pPr>
              <a:defRPr/>
            </a:pPr>
            <a:fld id="{38AE345B-39F7-4A1A-A48F-A5DC4CAC340E}" type="slidenum">
              <a:rPr lang="en-US"/>
              <a:pPr>
                <a:defRPr/>
              </a:pPr>
              <a:t>‹#›</a:t>
            </a:fld>
            <a:endParaRPr lang="en-US" dirty="0"/>
          </a:p>
        </p:txBody>
      </p:sp>
    </p:spTree>
    <p:extLst>
      <p:ext uri="{BB962C8B-B14F-4D97-AF65-F5344CB8AC3E}">
        <p14:creationId xmlns:p14="http://schemas.microsoft.com/office/powerpoint/2010/main" val="1502702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solidFill>
                  <a:prstClr val="black"/>
                </a:solidFill>
              </a:rPr>
              <a:pPr>
                <a:defRPr/>
              </a:pPr>
              <a:t>2/2/2020</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2893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16BE37-4F53-4141-B4D6-4CB5B3FEBF81}" type="datetimeFigureOut">
              <a:rPr lang="en-US"/>
              <a:pPr>
                <a:defRPr/>
              </a:pPr>
              <a:t>2/2/2020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pPr>
                <a:defRPr/>
              </a:pPr>
              <a:t>‹#›</a:t>
            </a:fld>
            <a:endParaRPr lang="en-US"/>
          </a:p>
        </p:txBody>
      </p:sp>
    </p:spTree>
    <p:extLst>
      <p:ext uri="{BB962C8B-B14F-4D97-AF65-F5344CB8AC3E}">
        <p14:creationId xmlns:p14="http://schemas.microsoft.com/office/powerpoint/2010/main" val="1179613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83931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solidFill>
                  <a:prstClr val="black"/>
                </a:solidFill>
              </a:rPr>
              <a:pPr>
                <a:defRPr/>
              </a:pPr>
              <a:t>2/2/2020</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98878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solidFill>
                  <a:prstClr val="black"/>
                </a:solidFill>
              </a:rPr>
              <a:pPr>
                <a:defRPr/>
              </a:pPr>
              <a:t>2/2/2020</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0620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solidFill>
                  <a:prstClr val="black"/>
                </a:solidFill>
              </a:rPr>
              <a:pPr>
                <a:defRPr/>
              </a:pPr>
              <a:t>2/2/2020</a:t>
            </a:fld>
            <a:endParaRPr lang="en-US">
              <a:solidFill>
                <a:prstClr val="black"/>
              </a:solidFill>
            </a:endParaRPr>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11839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solidFill>
                  <a:prstClr val="black"/>
                </a:solidFill>
              </a:rPr>
              <a:pPr>
                <a:defRPr/>
              </a:pPr>
              <a:t>2/2/2020</a:t>
            </a:fld>
            <a:endParaRPr lang="en-US">
              <a:solidFill>
                <a:prstClr val="black"/>
              </a:solidFill>
            </a:endParaRPr>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54218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EA0DB09-792B-42A0-98CB-08A0AE1E832A}" type="datetimeFigureOut">
              <a:rPr lang="en-US">
                <a:solidFill>
                  <a:prstClr val="black"/>
                </a:solidFill>
              </a:rPr>
              <a:pPr>
                <a:defRPr/>
              </a:pPr>
              <a:t>2/2/2020</a:t>
            </a:fld>
            <a:endParaRPr lang="en-US">
              <a:solidFill>
                <a:prstClr val="black"/>
              </a:solidFill>
            </a:endParaRPr>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00303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solidFill>
                  <a:prstClr val="black"/>
                </a:solidFill>
              </a:rPr>
              <a:pPr>
                <a:defRPr/>
              </a:pPr>
              <a:t>2/2/2020</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14157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solidFill>
                  <a:prstClr val="black"/>
                </a:solidFill>
              </a:rPr>
              <a:pPr>
                <a:defRPr/>
              </a:pPr>
              <a:t>2/2/2020</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844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solidFill>
                  <a:prstClr val="black"/>
                </a:solidFill>
              </a:rPr>
              <a:pPr>
                <a:defRPr/>
              </a:pPr>
              <a:t>2/2/2020</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72773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solidFill>
                  <a:prstClr val="black"/>
                </a:solidFill>
              </a:rPr>
              <a:pPr>
                <a:defRPr/>
              </a:pPr>
              <a:t>2/2/2020</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2782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pPr>
                <a:defRPr/>
              </a:pPr>
              <a:t>2/2/2020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pPr>
                <a:defRPr/>
              </a:pPr>
              <a:t>‹#›</a:t>
            </a:fld>
            <a:endParaRPr lang="en-US"/>
          </a:p>
        </p:txBody>
      </p:sp>
    </p:spTree>
    <p:extLst>
      <p:ext uri="{BB962C8B-B14F-4D97-AF65-F5344CB8AC3E}">
        <p14:creationId xmlns:p14="http://schemas.microsoft.com/office/powerpoint/2010/main" val="1573405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31963" y="481013"/>
            <a:ext cx="7248525" cy="59007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sldNum" sz="quarter" idx="10"/>
          </p:nvPr>
        </p:nvSpPr>
        <p:spPr>
          <a:xfrm>
            <a:off x="8458200" y="6613525"/>
            <a:ext cx="517525" cy="244475"/>
          </a:xfrm>
          <a:prstGeom prst="rect">
            <a:avLst/>
          </a:prstGeom>
          <a:ln/>
        </p:spPr>
        <p:txBody>
          <a:bodyPr/>
          <a:lstStyle>
            <a:lvl1pPr>
              <a:defRPr/>
            </a:lvl1pPr>
          </a:lstStyle>
          <a:p>
            <a:pPr>
              <a:defRPr/>
            </a:pPr>
            <a:fld id="{5884051E-9D28-4C97-ADB1-223A01D6F1A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495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65B2B90-086F-4897-80BB-99673807FFA9}" type="datetimeFigureOut">
              <a:rPr lang="en-US"/>
              <a:pPr>
                <a:defRPr/>
              </a:pPr>
              <a:t>2/2/2020</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pPr>
                <a:defRPr/>
              </a:pPr>
              <a:t>‹#›</a:t>
            </a:fld>
            <a:endParaRPr lang="en-US"/>
          </a:p>
        </p:txBody>
      </p:sp>
    </p:spTree>
    <p:extLst>
      <p:ext uri="{BB962C8B-B14F-4D97-AF65-F5344CB8AC3E}">
        <p14:creationId xmlns:p14="http://schemas.microsoft.com/office/powerpoint/2010/main" val="26444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A80CF31-6BD4-487C-B7E9-D3879F39F5EA}" type="datetimeFigureOut">
              <a:rPr lang="en-US"/>
              <a:pPr>
                <a:defRPr/>
              </a:pPr>
              <a:t>2/2/2020</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pPr>
                <a:defRPr/>
              </a:pPr>
              <a:t>‹#›</a:t>
            </a:fld>
            <a:endParaRPr lang="en-US"/>
          </a:p>
        </p:txBody>
      </p:sp>
    </p:spTree>
    <p:extLst>
      <p:ext uri="{BB962C8B-B14F-4D97-AF65-F5344CB8AC3E}">
        <p14:creationId xmlns:p14="http://schemas.microsoft.com/office/powerpoint/2010/main" val="292324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DD06D6-CEDA-4B4B-A85D-9F768C2F9AA7}" type="datetimeFigureOut">
              <a:rPr lang="en-US"/>
              <a:pPr>
                <a:defRPr/>
              </a:pPr>
              <a:t>2/2/2020</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pPr>
                <a:defRPr/>
              </a:pPr>
              <a:t>‹#›</a:t>
            </a:fld>
            <a:endParaRPr lang="en-US"/>
          </a:p>
        </p:txBody>
      </p:sp>
    </p:spTree>
    <p:extLst>
      <p:ext uri="{BB962C8B-B14F-4D97-AF65-F5344CB8AC3E}">
        <p14:creationId xmlns:p14="http://schemas.microsoft.com/office/powerpoint/2010/main" val="314025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pPr>
                <a:defRPr/>
              </a:pPr>
              <a:t>2/2/2020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pPr>
                <a:defRPr/>
              </a:pPr>
              <a:t>‹#›</a:t>
            </a:fld>
            <a:endParaRPr lang="en-US"/>
          </a:p>
        </p:txBody>
      </p:sp>
    </p:spTree>
    <p:extLst>
      <p:ext uri="{BB962C8B-B14F-4D97-AF65-F5344CB8AC3E}">
        <p14:creationId xmlns:p14="http://schemas.microsoft.com/office/powerpoint/2010/main" val="3395021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2.png"/><Relationship Id="rId2" Type="http://schemas.openxmlformats.org/officeDocument/2006/relationships/slideLayout" Target="../slideLayouts/slideLayout25.xml"/><Relationship Id="rId16" Type="http://schemas.openxmlformats.org/officeDocument/2006/relationships/theme" Target="../theme/theme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4799013"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7" r:id="rId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5"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90" r:id="rId1"/>
    <p:sldLayoutId id="2147484188"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0" name="TextBox 10"/>
          <p:cNvSpPr txBox="1">
            <a:spLocks noChangeArrowheads="1"/>
          </p:cNvSpPr>
          <p:nvPr/>
        </p:nvSpPr>
        <p:spPr bwMode="auto">
          <a:xfrm>
            <a:off x="152400" y="6335713"/>
            <a:ext cx="876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b="1" dirty="0" smtClean="0">
                <a:solidFill>
                  <a:srgbClr val="990000"/>
                </a:solidFill>
              </a:rPr>
              <a:t>Department of Family &amp; Community Medicine</a:t>
            </a:r>
          </a:p>
        </p:txBody>
      </p:sp>
      <p:pic>
        <p:nvPicPr>
          <p:cNvPr id="3077"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0" r:id="rId1"/>
    <p:sldLayoutId id="2147484189"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2055"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886700"/>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86" r:id="rId13"/>
    <p:sldLayoutId id="2147484287" r:id="rId14"/>
    <p:sldLayoutId id="2147484288" r:id="rId15"/>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30" name="TextBox 10"/>
          <p:cNvSpPr txBox="1">
            <a:spLocks noChangeArrowheads="1"/>
          </p:cNvSpPr>
          <p:nvPr/>
        </p:nvSpPr>
        <p:spPr bwMode="auto">
          <a:xfrm>
            <a:off x="152400" y="6335713"/>
            <a:ext cx="876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b="1" dirty="0" smtClean="0">
                <a:solidFill>
                  <a:srgbClr val="990000"/>
                </a:solidFill>
              </a:rPr>
              <a:t>Department of Family &amp; Community Medicine</a:t>
            </a:r>
          </a:p>
        </p:txBody>
      </p:sp>
      <p:pic>
        <p:nvPicPr>
          <p:cNvPr id="307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43173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xml"/><Relationship Id="rId1" Type="http://schemas.openxmlformats.org/officeDocument/2006/relationships/vmlDrawing" Target="../drawings/vmlDrawing2.vml"/><Relationship Id="rId5" Type="http://schemas.openxmlformats.org/officeDocument/2006/relationships/image" Target="../media/image12.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xml"/><Relationship Id="rId1" Type="http://schemas.openxmlformats.org/officeDocument/2006/relationships/vmlDrawing" Target="../drawings/vmlDrawing4.vml"/><Relationship Id="rId5" Type="http://schemas.openxmlformats.org/officeDocument/2006/relationships/image" Target="../media/image13.e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vmlDrawing" Target="../drawings/vmlDrawing5.vml"/><Relationship Id="rId5" Type="http://schemas.openxmlformats.org/officeDocument/2006/relationships/image" Target="../media/image14.e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oleObject" Target="../embeddings/oleObject6.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37.xml"/><Relationship Id="rId1" Type="http://schemas.openxmlformats.org/officeDocument/2006/relationships/vmlDrawing" Target="../drawings/vmlDrawing7.vml"/><Relationship Id="rId6" Type="http://schemas.openxmlformats.org/officeDocument/2006/relationships/image" Target="../media/image34.emf"/><Relationship Id="rId5" Type="http://schemas.openxmlformats.org/officeDocument/2006/relationships/oleObject" Target="../embeddings/oleObject8.bin"/><Relationship Id="rId10" Type="http://schemas.openxmlformats.org/officeDocument/2006/relationships/image" Target="../media/image36.emf"/><Relationship Id="rId4" Type="http://schemas.openxmlformats.org/officeDocument/2006/relationships/image" Target="../media/image33.emf"/><Relationship Id="rId9" Type="http://schemas.openxmlformats.org/officeDocument/2006/relationships/oleObject" Target="../embeddings/oleObject10.bin"/></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bwMode="auto">
          <a:xfrm>
            <a:off x="762000" y="266700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dirty="0" smtClean="0"/>
              <a:t>Lecture 5:</a:t>
            </a:r>
            <a:br>
              <a:rPr lang="en-US" sz="4000" dirty="0" smtClean="0"/>
            </a:br>
            <a:r>
              <a:rPr lang="en-US" sz="4000" dirty="0" smtClean="0"/>
              <a:t>Health CARE Disparities</a:t>
            </a:r>
            <a:endParaRPr lang="en-US" altLang="en-US" sz="4000" dirty="0" smtClean="0"/>
          </a:p>
        </p:txBody>
      </p:sp>
      <p:sp>
        <p:nvSpPr>
          <p:cNvPr id="24579" name="Subtitle 2"/>
          <p:cNvSpPr>
            <a:spLocks noGrp="1"/>
          </p:cNvSpPr>
          <p:nvPr>
            <p:ph type="subTitle" idx="1"/>
          </p:nvPr>
        </p:nvSpPr>
        <p:spPr bwMode="auto">
          <a:xfrm>
            <a:off x="762000" y="4648200"/>
            <a:ext cx="8117874"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r>
              <a:rPr lang="en-US" altLang="en-US" sz="2400" dirty="0" smtClean="0"/>
              <a:t>Christine Dehlendorf, MD MAS</a:t>
            </a:r>
          </a:p>
        </p:txBody>
      </p:sp>
    </p:spTree>
    <p:extLst>
      <p:ext uri="{BB962C8B-B14F-4D97-AF65-F5344CB8AC3E}">
        <p14:creationId xmlns:p14="http://schemas.microsoft.com/office/powerpoint/2010/main" val="3015880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Door to Drug Time in AMI</a:t>
            </a:r>
            <a:endParaRPr lang="en-US" dirty="0"/>
          </a:p>
        </p:txBody>
      </p:sp>
      <p:sp>
        <p:nvSpPr>
          <p:cNvPr id="5" name="Content Placeholder 4"/>
          <p:cNvSpPr>
            <a:spLocks noGrp="1"/>
          </p:cNvSpPr>
          <p:nvPr>
            <p:ph idx="1"/>
          </p:nvPr>
        </p:nvSpPr>
        <p:spPr/>
        <p:txBody>
          <a:bodyPr/>
          <a:lstStyle/>
          <a:p>
            <a:endParaRPr lang="en-US"/>
          </a:p>
        </p:txBody>
      </p:sp>
      <p:pic>
        <p:nvPicPr>
          <p:cNvPr id="165890" name="Picture 2" descr="Image description no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905000"/>
            <a:ext cx="8490853"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30"/>
          <p:cNvSpPr>
            <a:spLocks noChangeArrowheads="1"/>
          </p:cNvSpPr>
          <p:nvPr/>
        </p:nvSpPr>
        <p:spPr bwMode="auto">
          <a:xfrm>
            <a:off x="7772399" y="2438400"/>
            <a:ext cx="1219201" cy="1828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
        <p:nvSpPr>
          <p:cNvPr id="6" name="TextBox 5"/>
          <p:cNvSpPr txBox="1"/>
          <p:nvPr/>
        </p:nvSpPr>
        <p:spPr>
          <a:xfrm>
            <a:off x="4876800" y="6248400"/>
            <a:ext cx="2514600" cy="369332"/>
          </a:xfrm>
          <a:prstGeom prst="rect">
            <a:avLst/>
          </a:prstGeom>
          <a:noFill/>
        </p:spPr>
        <p:txBody>
          <a:bodyPr wrap="square" rtlCol="0">
            <a:spAutoFit/>
          </a:bodyPr>
          <a:lstStyle/>
          <a:p>
            <a:r>
              <a:rPr lang="en-US" dirty="0" smtClean="0"/>
              <a:t>Bradley, JAMA, 2004</a:t>
            </a:r>
            <a:endParaRPr lang="en-US" dirty="0"/>
          </a:p>
        </p:txBody>
      </p:sp>
    </p:spTree>
    <p:extLst>
      <p:ext uri="{BB962C8B-B14F-4D97-AF65-F5344CB8AC3E}">
        <p14:creationId xmlns:p14="http://schemas.microsoft.com/office/powerpoint/2010/main" val="322046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001" y="76200"/>
            <a:ext cx="8229600" cy="1143000"/>
          </a:xfrm>
        </p:spPr>
        <p:txBody>
          <a:bodyPr/>
          <a:lstStyle/>
          <a:p>
            <a:r>
              <a:rPr lang="en-US" sz="3200" dirty="0"/>
              <a:t>Percentage of Emergency Department Visits at Which an Opioid Was Prescribed, by Pain Severity and Period, NHAMCS 1997-2000 and 2003-2005</a:t>
            </a:r>
          </a:p>
        </p:txBody>
      </p:sp>
      <p:pic>
        <p:nvPicPr>
          <p:cNvPr id="168962" name="Picture 2" descr="Image description no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7400"/>
            <a:ext cx="7749340"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36670" y="6324600"/>
            <a:ext cx="2373730" cy="369332"/>
          </a:xfrm>
          <a:prstGeom prst="rect">
            <a:avLst/>
          </a:prstGeom>
          <a:noFill/>
        </p:spPr>
        <p:txBody>
          <a:bodyPr wrap="square" rtlCol="0">
            <a:spAutoFit/>
          </a:bodyPr>
          <a:lstStyle/>
          <a:p>
            <a:r>
              <a:rPr lang="en-US" dirty="0" err="1" smtClean="0"/>
              <a:t>Pletcher</a:t>
            </a:r>
            <a:r>
              <a:rPr lang="en-US" dirty="0" smtClean="0"/>
              <a:t>, JAMA, 2008</a:t>
            </a:r>
            <a:endParaRPr lang="en-US" dirty="0"/>
          </a:p>
        </p:txBody>
      </p:sp>
    </p:spTree>
    <p:extLst>
      <p:ext uri="{BB962C8B-B14F-4D97-AF65-F5344CB8AC3E}">
        <p14:creationId xmlns:p14="http://schemas.microsoft.com/office/powerpoint/2010/main" val="358460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dirty="0" smtClean="0"/>
              <a:t>What about Latinos? Or Asians? Or Native Americans? </a:t>
            </a:r>
            <a:r>
              <a:rPr lang="en-US" altLang="en-US" dirty="0" smtClean="0"/>
              <a:t>Others</a:t>
            </a:r>
            <a:r>
              <a:rPr lang="en-US" altLang="en-US" dirty="0" smtClean="0"/>
              <a:t>?</a:t>
            </a:r>
          </a:p>
        </p:txBody>
      </p:sp>
      <p:sp>
        <p:nvSpPr>
          <p:cNvPr id="29699" name="Rectangle 3"/>
          <p:cNvSpPr>
            <a:spLocks noGrp="1" noChangeArrowheads="1"/>
          </p:cNvSpPr>
          <p:nvPr>
            <p:ph idx="1"/>
          </p:nvPr>
        </p:nvSpPr>
        <p:spPr>
          <a:xfrm>
            <a:off x="228600" y="1905000"/>
            <a:ext cx="8534400" cy="4419600"/>
          </a:xfrm>
        </p:spPr>
        <p:txBody>
          <a:bodyPr/>
          <a:lstStyle/>
          <a:p>
            <a:pPr eaLnBrk="1" hangingPunct="1"/>
            <a:r>
              <a:rPr lang="en-US" altLang="en-US" sz="2800" dirty="0" smtClean="0"/>
              <a:t>Fewer </a:t>
            </a:r>
            <a:r>
              <a:rPr lang="en-US" altLang="en-US" sz="2800" dirty="0" smtClean="0"/>
              <a:t>studies  </a:t>
            </a:r>
          </a:p>
          <a:p>
            <a:pPr eaLnBrk="1" hangingPunct="1"/>
            <a:r>
              <a:rPr lang="en-US" altLang="en-US" sz="2800" dirty="0" smtClean="0"/>
              <a:t>Latinos </a:t>
            </a:r>
            <a:r>
              <a:rPr lang="en-US" altLang="en-US" sz="2800" dirty="0" smtClean="0"/>
              <a:t>in UCLA ER were less likely to be prescribed pain meds than whites with long bone fractures.  </a:t>
            </a:r>
            <a:r>
              <a:rPr lang="en-US" altLang="en-US" sz="1400" dirty="0" smtClean="0"/>
              <a:t>(Todd, JAMA, 1993) </a:t>
            </a:r>
          </a:p>
          <a:p>
            <a:pPr eaLnBrk="1" hangingPunct="1"/>
            <a:r>
              <a:rPr lang="en-US" altLang="en-US" sz="2800" dirty="0" smtClean="0"/>
              <a:t>Language and ethnicity appear  to be independent risk factors</a:t>
            </a:r>
          </a:p>
        </p:txBody>
      </p:sp>
    </p:spTree>
    <p:extLst>
      <p:ext uri="{BB962C8B-B14F-4D97-AF65-F5344CB8AC3E}">
        <p14:creationId xmlns:p14="http://schemas.microsoft.com/office/powerpoint/2010/main" val="1501855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about SES?</a:t>
            </a:r>
            <a:endParaRPr lang="en-US" dirty="0"/>
          </a:p>
        </p:txBody>
      </p:sp>
      <p:sp>
        <p:nvSpPr>
          <p:cNvPr id="5" name="Content Placeholder 4"/>
          <p:cNvSpPr>
            <a:spLocks noGrp="1"/>
          </p:cNvSpPr>
          <p:nvPr>
            <p:ph idx="1"/>
          </p:nvPr>
        </p:nvSpPr>
        <p:spPr/>
        <p:txBody>
          <a:bodyPr/>
          <a:lstStyle/>
          <a:p>
            <a:r>
              <a:rPr lang="en-US" dirty="0" smtClean="0"/>
              <a:t>Less research/focus in the US</a:t>
            </a:r>
          </a:p>
          <a:p>
            <a:r>
              <a:rPr lang="en-US" dirty="0" smtClean="0"/>
              <a:t>Does appear to be independently predictive of treatment</a:t>
            </a:r>
          </a:p>
          <a:p>
            <a:pPr lvl="1"/>
            <a:r>
              <a:rPr lang="en-US" dirty="0" smtClean="0"/>
              <a:t>Guideline concordant treatment after AMI</a:t>
            </a:r>
          </a:p>
          <a:p>
            <a:pPr lvl="1"/>
            <a:r>
              <a:rPr lang="en-US" dirty="0" smtClean="0"/>
              <a:t>Valve replacement in aortic stenosis</a:t>
            </a:r>
          </a:p>
          <a:p>
            <a:pPr lvl="1"/>
            <a:r>
              <a:rPr lang="en-US" dirty="0" smtClean="0"/>
              <a:t>Cardiac </a:t>
            </a:r>
            <a:r>
              <a:rPr lang="en-US" dirty="0" smtClean="0"/>
              <a:t>procedures</a:t>
            </a:r>
          </a:p>
          <a:p>
            <a:r>
              <a:rPr lang="en-US" dirty="0" smtClean="0"/>
              <a:t>Both race/ethnicity and SES matter</a:t>
            </a:r>
          </a:p>
          <a:p>
            <a:pPr lvl="1"/>
            <a:endParaRPr lang="en-US" dirty="0"/>
          </a:p>
        </p:txBody>
      </p:sp>
      <p:sp>
        <p:nvSpPr>
          <p:cNvPr id="6" name="TextBox 5"/>
          <p:cNvSpPr txBox="1"/>
          <p:nvPr/>
        </p:nvSpPr>
        <p:spPr>
          <a:xfrm>
            <a:off x="5410200" y="6211669"/>
            <a:ext cx="2895600" cy="646331"/>
          </a:xfrm>
          <a:prstGeom prst="rect">
            <a:avLst/>
          </a:prstGeom>
          <a:noFill/>
        </p:spPr>
        <p:txBody>
          <a:bodyPr wrap="square" rtlCol="0">
            <a:spAutoFit/>
          </a:bodyPr>
          <a:lstStyle/>
          <a:p>
            <a:r>
              <a:rPr lang="en-US" dirty="0" smtClean="0"/>
              <a:t>Hanley, JGIM, 2011</a:t>
            </a:r>
          </a:p>
          <a:p>
            <a:r>
              <a:rPr lang="en-US" dirty="0" err="1" smtClean="0"/>
              <a:t>Sleder</a:t>
            </a:r>
            <a:r>
              <a:rPr lang="en-US" dirty="0" smtClean="0"/>
              <a:t>, JERHD, </a:t>
            </a:r>
            <a:r>
              <a:rPr lang="en-US" dirty="0" smtClean="0"/>
              <a:t>2017 </a:t>
            </a:r>
            <a:endParaRPr lang="en-US" dirty="0"/>
          </a:p>
        </p:txBody>
      </p:sp>
    </p:spTree>
    <p:extLst>
      <p:ext uri="{BB962C8B-B14F-4D97-AF65-F5344CB8AC3E}">
        <p14:creationId xmlns:p14="http://schemas.microsoft.com/office/powerpoint/2010/main" val="443703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59390" y="174258"/>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2000" b="1" dirty="0">
                <a:solidFill>
                  <a:schemeClr val="bg1"/>
                </a:solidFill>
                <a:latin typeface="Arial" charset="0"/>
              </a:rPr>
              <a:t>Weighted percentage of pain-related visits for psychiatric and non-psychiatric patients at which an opiate was prescribed, for visits with and without a psychiatric </a:t>
            </a:r>
            <a:r>
              <a:rPr lang="en-GB" altLang="en-US" sz="2000" b="1" dirty="0" smtClean="0">
                <a:solidFill>
                  <a:schemeClr val="bg1"/>
                </a:solidFill>
                <a:latin typeface="Arial" charset="0"/>
              </a:rPr>
              <a:t>diagnosis</a:t>
            </a:r>
            <a:endParaRPr lang="en-GB" altLang="en-US" sz="2000" b="1" dirty="0">
              <a:solidFill>
                <a:schemeClr val="bg1"/>
              </a:solidFill>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880" y="1108852"/>
            <a:ext cx="6888960" cy="4778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04688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solidFill>
                  <a:schemeClr val="bg1"/>
                </a:solidFill>
                <a:latin typeface="Arial" charset="0"/>
              </a:rPr>
              <a:t>Lorna J Simon et al. </a:t>
            </a:r>
            <a:r>
              <a:rPr lang="en-GB" altLang="en-US" sz="1100" b="1" dirty="0" err="1">
                <a:solidFill>
                  <a:schemeClr val="bg1"/>
                </a:solidFill>
                <a:latin typeface="Arial" charset="0"/>
              </a:rPr>
              <a:t>Emerg</a:t>
            </a:r>
            <a:r>
              <a:rPr lang="en-GB" altLang="en-US" sz="1100" b="1" dirty="0">
                <a:solidFill>
                  <a:schemeClr val="bg1"/>
                </a:solidFill>
                <a:latin typeface="Arial" charset="0"/>
              </a:rPr>
              <a:t> Med J 2012;29:201-204</a:t>
            </a:r>
          </a:p>
        </p:txBody>
      </p:sp>
    </p:spTree>
    <p:extLst>
      <p:ext uri="{BB962C8B-B14F-4D97-AF65-F5344CB8AC3E}">
        <p14:creationId xmlns:p14="http://schemas.microsoft.com/office/powerpoint/2010/main" val="40582926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big an effect do health care disparities have?</a:t>
            </a:r>
            <a:endParaRPr lang="en-US" dirty="0"/>
          </a:p>
        </p:txBody>
      </p:sp>
      <p:sp>
        <p:nvSpPr>
          <p:cNvPr id="5" name="Content Placeholder 4"/>
          <p:cNvSpPr>
            <a:spLocks noGrp="1"/>
          </p:cNvSpPr>
          <p:nvPr>
            <p:ph idx="1"/>
          </p:nvPr>
        </p:nvSpPr>
        <p:spPr/>
        <p:txBody>
          <a:bodyPr/>
          <a:lstStyle/>
          <a:p>
            <a:endParaRPr lang="en-US"/>
          </a:p>
        </p:txBody>
      </p:sp>
      <p:pic>
        <p:nvPicPr>
          <p:cNvPr id="6" name="Picture 5" descr="impact-of-broader-determinants-of-health.jpg"/>
          <p:cNvPicPr>
            <a:picLocks noChangeAspect="1"/>
          </p:cNvPicPr>
          <p:nvPr/>
        </p:nvPicPr>
        <p:blipFill>
          <a:blip r:embed="rId2" cstate="print"/>
          <a:srcRect t="-2941" r="66006"/>
          <a:stretch>
            <a:fillRect/>
          </a:stretch>
        </p:blipFill>
        <p:spPr>
          <a:xfrm>
            <a:off x="2057400" y="1600200"/>
            <a:ext cx="4876800" cy="4529165"/>
          </a:xfrm>
          <a:prstGeom prst="rect">
            <a:avLst/>
          </a:prstGeom>
        </p:spPr>
      </p:pic>
    </p:spTree>
    <p:extLst>
      <p:ext uri="{BB962C8B-B14F-4D97-AF65-F5344CB8AC3E}">
        <p14:creationId xmlns:p14="http://schemas.microsoft.com/office/powerpoint/2010/main" val="1710621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big an effect do health care disparities have?</a:t>
            </a:r>
            <a:endParaRPr lang="en-US" dirty="0"/>
          </a:p>
        </p:txBody>
      </p:sp>
      <p:sp>
        <p:nvSpPr>
          <p:cNvPr id="5" name="Content Placeholder 4"/>
          <p:cNvSpPr>
            <a:spLocks noGrp="1"/>
          </p:cNvSpPr>
          <p:nvPr>
            <p:ph idx="1"/>
          </p:nvPr>
        </p:nvSpPr>
        <p:spPr>
          <a:xfrm>
            <a:off x="457200" y="1676400"/>
            <a:ext cx="8229600" cy="4449763"/>
          </a:xfrm>
        </p:spPr>
        <p:txBody>
          <a:bodyPr/>
          <a:lstStyle/>
          <a:p>
            <a:r>
              <a:rPr lang="en-US" dirty="0" smtClean="0"/>
              <a:t>Focusing on relative impact misses an important ethical component</a:t>
            </a:r>
          </a:p>
          <a:p>
            <a:r>
              <a:rPr lang="en-US" dirty="0" smtClean="0"/>
              <a:t>Health care should be a tool for social justice/equity, not the opposite</a:t>
            </a:r>
            <a:endParaRPr lang="en-US" dirty="0"/>
          </a:p>
        </p:txBody>
      </p:sp>
      <p:pic>
        <p:nvPicPr>
          <p:cNvPr id="90114" name="Picture 2" descr="Image result for white coats for black li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267200"/>
            <a:ext cx="3381375" cy="225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00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533400"/>
            <a:ext cx="8534400" cy="1066800"/>
          </a:xfrm>
        </p:spPr>
        <p:txBody>
          <a:bodyPr>
            <a:noAutofit/>
          </a:bodyPr>
          <a:lstStyle/>
          <a:p>
            <a:pPr eaLnBrk="1" fontAlgn="auto" hangingPunct="1">
              <a:spcAft>
                <a:spcPts val="0"/>
              </a:spcAft>
              <a:defRPr/>
            </a:pPr>
            <a:r>
              <a:rPr lang="en-US" altLang="en-US" dirty="0" smtClean="0"/>
              <a:t>Do Differences in Insurance Explain Racial/Ethnic  Differences?</a:t>
            </a:r>
          </a:p>
        </p:txBody>
      </p:sp>
      <p:sp>
        <p:nvSpPr>
          <p:cNvPr id="24579" name="Rectangle 3"/>
          <p:cNvSpPr>
            <a:spLocks noGrp="1" noChangeArrowheads="1"/>
          </p:cNvSpPr>
          <p:nvPr>
            <p:ph idx="1"/>
          </p:nvPr>
        </p:nvSpPr>
        <p:spPr>
          <a:xfrm>
            <a:off x="381000" y="1981200"/>
            <a:ext cx="8229600" cy="4068763"/>
          </a:xfrm>
        </p:spPr>
        <p:txBody>
          <a:bodyPr/>
          <a:lstStyle/>
          <a:p>
            <a:pPr eaLnBrk="1" hangingPunct="1"/>
            <a:r>
              <a:rPr lang="en-US" altLang="en-US" dirty="0" smtClean="0"/>
              <a:t>Access mediated by insurance explained differences seen in national datasets</a:t>
            </a:r>
          </a:p>
          <a:p>
            <a:pPr eaLnBrk="1" hangingPunct="1"/>
            <a:r>
              <a:rPr lang="en-US" altLang="en-US" dirty="0" smtClean="0"/>
              <a:t>But many studies have examined procedure rate </a:t>
            </a:r>
            <a:r>
              <a:rPr lang="en-US" altLang="en-US" sz="3600" dirty="0" smtClean="0">
                <a:solidFill>
                  <a:schemeClr val="accent2"/>
                </a:solidFill>
              </a:rPr>
              <a:t>within </a:t>
            </a:r>
            <a:r>
              <a:rPr lang="en-US" altLang="en-US" dirty="0" smtClean="0"/>
              <a:t>an insurance/care system, such as Medicare, VA studies or Kaiser studies</a:t>
            </a:r>
          </a:p>
          <a:p>
            <a:pPr eaLnBrk="1" hangingPunct="1"/>
            <a:endParaRPr lang="en-US" altLang="en-US" dirty="0" smtClean="0"/>
          </a:p>
        </p:txBody>
      </p:sp>
    </p:spTree>
    <p:extLst>
      <p:ext uri="{BB962C8B-B14F-4D97-AF65-F5344CB8AC3E}">
        <p14:creationId xmlns:p14="http://schemas.microsoft.com/office/powerpoint/2010/main" val="3375338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143000"/>
          </a:xfrm>
        </p:spPr>
        <p:txBody>
          <a:bodyPr>
            <a:normAutofit fontScale="90000"/>
          </a:bodyPr>
          <a:lstStyle/>
          <a:p>
            <a:pPr eaLnBrk="1" fontAlgn="auto" hangingPunct="1">
              <a:spcAft>
                <a:spcPts val="0"/>
              </a:spcAft>
              <a:defRPr/>
            </a:pPr>
            <a:r>
              <a:rPr lang="en-US" altLang="en-US" sz="3600" dirty="0" smtClean="0">
                <a:solidFill>
                  <a:schemeClr val="bg1"/>
                </a:solidFill>
              </a:rPr>
              <a:t>Racial Differences Not Completely Explained by Insurance</a:t>
            </a:r>
          </a:p>
        </p:txBody>
      </p:sp>
      <p:grpSp>
        <p:nvGrpSpPr>
          <p:cNvPr id="26627" name="Group 1"/>
          <p:cNvGrpSpPr>
            <a:grpSpLocks/>
          </p:cNvGrpSpPr>
          <p:nvPr/>
        </p:nvGrpSpPr>
        <p:grpSpPr bwMode="auto">
          <a:xfrm>
            <a:off x="0" y="1600200"/>
            <a:ext cx="9144000" cy="5257800"/>
            <a:chOff x="0" y="1539875"/>
            <a:chExt cx="9144000" cy="5257800"/>
          </a:xfrm>
        </p:grpSpPr>
        <p:sp>
          <p:nvSpPr>
            <p:cNvPr id="26628" name="Rectangle 3"/>
            <p:cNvSpPr>
              <a:spLocks noChangeArrowheads="1"/>
            </p:cNvSpPr>
            <p:nvPr/>
          </p:nvSpPr>
          <p:spPr bwMode="auto">
            <a:xfrm>
              <a:off x="900339" y="5966678"/>
              <a:ext cx="822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r">
                <a:spcBef>
                  <a:spcPct val="0"/>
                </a:spcBef>
                <a:buClrTx/>
                <a:buSzTx/>
                <a:buFontTx/>
                <a:buNone/>
              </a:pPr>
              <a:r>
                <a:rPr lang="en-US" altLang="en-US" sz="1200"/>
                <a:t>*Difference is statistically significant after adjustment.</a:t>
              </a:r>
            </a:p>
            <a:p>
              <a:pPr algn="r">
                <a:spcBef>
                  <a:spcPct val="0"/>
                </a:spcBef>
                <a:buClrTx/>
                <a:buSzTx/>
                <a:buFontTx/>
                <a:buNone/>
              </a:pPr>
              <a:r>
                <a:rPr lang="en-US" altLang="en-US" sz="1200"/>
                <a:t>NOTE:  Odds ratios are adjusted for age, health insurance, sociodemographic characteristics, and clinical factors.</a:t>
              </a:r>
            </a:p>
            <a:p>
              <a:pPr algn="r">
                <a:spcBef>
                  <a:spcPct val="0"/>
                </a:spcBef>
                <a:buClrTx/>
                <a:buSzTx/>
                <a:buFontTx/>
                <a:buNone/>
              </a:pPr>
              <a:r>
                <a:rPr lang="en-US" altLang="en-US" sz="1200"/>
                <a:t>DATA:  Daumit and Powe, 2001.</a:t>
              </a:r>
            </a:p>
            <a:p>
              <a:pPr algn="r">
                <a:spcBef>
                  <a:spcPct val="0"/>
                </a:spcBef>
                <a:buClrTx/>
                <a:buSzTx/>
                <a:buFontTx/>
                <a:buNone/>
              </a:pPr>
              <a:r>
                <a:rPr lang="en-US" altLang="en-US" sz="1200"/>
                <a:t>SOURCE:  Kaiser Family Foundation, </a:t>
              </a:r>
              <a:r>
                <a:rPr lang="en-US" altLang="en-US" sz="1200" i="1"/>
                <a:t>Key Facts: Race, Ethnicity and Medical Care, </a:t>
              </a:r>
              <a:r>
                <a:rPr lang="en-US" altLang="en-US" sz="1200"/>
                <a:t>June 2003</a:t>
              </a:r>
              <a:r>
                <a:rPr lang="en-US" altLang="en-US" sz="1000"/>
                <a:t>.</a:t>
              </a:r>
            </a:p>
          </p:txBody>
        </p:sp>
        <p:grpSp>
          <p:nvGrpSpPr>
            <p:cNvPr id="26629" name="Group 12"/>
            <p:cNvGrpSpPr>
              <a:grpSpLocks/>
            </p:cNvGrpSpPr>
            <p:nvPr/>
          </p:nvGrpSpPr>
          <p:grpSpPr bwMode="auto">
            <a:xfrm>
              <a:off x="552450" y="1844676"/>
              <a:ext cx="8442325" cy="4137026"/>
              <a:chOff x="528" y="874"/>
              <a:chExt cx="5318" cy="2606"/>
            </a:xfrm>
          </p:grpSpPr>
          <p:sp>
            <p:nvSpPr>
              <p:cNvPr id="26631" name="Line 4"/>
              <p:cNvSpPr>
                <a:spLocks noChangeShapeType="1"/>
              </p:cNvSpPr>
              <p:nvPr/>
            </p:nvSpPr>
            <p:spPr bwMode="auto">
              <a:xfrm>
                <a:off x="960" y="1968"/>
                <a:ext cx="3776"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6632" name="Object 5"/>
              <p:cNvGraphicFramePr>
                <a:graphicFrameLocks noChangeAspect="1"/>
              </p:cNvGraphicFramePr>
              <p:nvPr>
                <p:extLst>
                  <p:ext uri="{D42A27DB-BD31-4B8C-83A1-F6EECF244321}">
                    <p14:modId xmlns:p14="http://schemas.microsoft.com/office/powerpoint/2010/main" val="4023930644"/>
                  </p:ext>
                </p:extLst>
              </p:nvPr>
            </p:nvGraphicFramePr>
            <p:xfrm>
              <a:off x="528" y="874"/>
              <a:ext cx="4571" cy="2606"/>
            </p:xfrm>
            <a:graphic>
              <a:graphicData uri="http://schemas.openxmlformats.org/presentationml/2006/ole">
                <mc:AlternateContent xmlns:mc="http://schemas.openxmlformats.org/markup-compatibility/2006">
                  <mc:Choice xmlns:v="urn:schemas-microsoft-com:vml" Requires="v">
                    <p:oleObj spid="_x0000_s85084" name="Chart" r:id="rId4" imgW="7153163" imgH="4038476" progId="Excel.Chart.8">
                      <p:embed/>
                    </p:oleObj>
                  </mc:Choice>
                  <mc:Fallback>
                    <p:oleObj name="Chart" r:id="rId4" imgW="7153163" imgH="4038476" progId="Excel.Chart.8">
                      <p:embed/>
                      <p:pic>
                        <p:nvPicPr>
                          <p:cNvPr id="0" name=""/>
                          <p:cNvPicPr>
                            <a:picLocks noChangeAspect="1" noChangeArrowheads="1"/>
                          </p:cNvPicPr>
                          <p:nvPr/>
                        </p:nvPicPr>
                        <p:blipFill>
                          <a:blip r:embed="rId5"/>
                          <a:srcRect/>
                          <a:stretch>
                            <a:fillRect/>
                          </a:stretch>
                        </p:blipFill>
                        <p:spPr bwMode="auto">
                          <a:xfrm>
                            <a:off x="528" y="874"/>
                            <a:ext cx="4571"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3" name="Text Box 6"/>
              <p:cNvSpPr txBox="1">
                <a:spLocks noChangeArrowheads="1"/>
              </p:cNvSpPr>
              <p:nvPr/>
            </p:nvSpPr>
            <p:spPr bwMode="auto">
              <a:xfrm>
                <a:off x="1248" y="1008"/>
                <a:ext cx="182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50000"/>
                  </a:spcBef>
                  <a:buClrTx/>
                  <a:buSzTx/>
                  <a:buFontTx/>
                  <a:buNone/>
                </a:pPr>
                <a:endParaRPr lang="en-US" altLang="en-US" sz="1400"/>
              </a:p>
            </p:txBody>
          </p:sp>
          <p:sp>
            <p:nvSpPr>
              <p:cNvPr id="26634" name="Text Box 7"/>
              <p:cNvSpPr txBox="1">
                <a:spLocks noChangeArrowheads="1"/>
              </p:cNvSpPr>
              <p:nvPr/>
            </p:nvSpPr>
            <p:spPr bwMode="auto">
              <a:xfrm>
                <a:off x="5090" y="1927"/>
                <a:ext cx="756" cy="5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50000"/>
                  </a:spcBef>
                  <a:buClrTx/>
                  <a:buSzTx/>
                  <a:buFontTx/>
                  <a:buNone/>
                </a:pPr>
                <a:r>
                  <a:rPr lang="en-US" altLang="en-US" sz="1600" b="1" dirty="0">
                    <a:solidFill>
                      <a:schemeClr val="bg1"/>
                    </a:solidFill>
                  </a:rPr>
                  <a:t>Equally likely as white men</a:t>
                </a:r>
              </a:p>
            </p:txBody>
          </p:sp>
          <p:sp>
            <p:nvSpPr>
              <p:cNvPr id="26635" name="Line 8"/>
              <p:cNvSpPr>
                <a:spLocks noChangeShapeType="1"/>
              </p:cNvSpPr>
              <p:nvPr/>
            </p:nvSpPr>
            <p:spPr bwMode="auto">
              <a:xfrm flipH="1">
                <a:off x="4773" y="1949"/>
                <a:ext cx="31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30" name="Rectangle 11"/>
            <p:cNvSpPr>
              <a:spLocks noRot="1" noChangeArrowheads="1"/>
            </p:cNvSpPr>
            <p:nvPr/>
          </p:nvSpPr>
          <p:spPr bwMode="auto">
            <a:xfrm>
              <a:off x="0" y="1539875"/>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US" altLang="en-US" dirty="0">
                  <a:solidFill>
                    <a:schemeClr val="bg1"/>
                  </a:solidFill>
                </a:rPr>
                <a:t>Cardiac Procedure Use in Chronic Renal Disease Patients, by Race and Gender, 1986-1992</a:t>
              </a:r>
            </a:p>
          </p:txBody>
        </p:sp>
      </p:grpSp>
    </p:spTree>
    <p:extLst>
      <p:ext uri="{BB962C8B-B14F-4D97-AF65-F5344CB8AC3E}">
        <p14:creationId xmlns:p14="http://schemas.microsoft.com/office/powerpoint/2010/main" val="9819719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33137" y="304800"/>
            <a:ext cx="8686800" cy="1143000"/>
          </a:xfrm>
        </p:spPr>
        <p:txBody>
          <a:bodyPr>
            <a:noAutofit/>
          </a:bodyPr>
          <a:lstStyle/>
          <a:p>
            <a:pPr eaLnBrk="1" fontAlgn="auto" hangingPunct="1">
              <a:spcAft>
                <a:spcPts val="0"/>
              </a:spcAft>
              <a:defRPr/>
            </a:pPr>
            <a:r>
              <a:rPr lang="en-US" altLang="en-US" dirty="0" smtClean="0"/>
              <a:t>Do Patient Factors Explain Differences?</a:t>
            </a:r>
          </a:p>
        </p:txBody>
      </p:sp>
      <p:sp>
        <p:nvSpPr>
          <p:cNvPr id="25603" name="Rectangle 3"/>
          <p:cNvSpPr>
            <a:spLocks noGrp="1" noChangeArrowheads="1"/>
          </p:cNvSpPr>
          <p:nvPr>
            <p:ph idx="1"/>
          </p:nvPr>
        </p:nvSpPr>
        <p:spPr>
          <a:xfrm>
            <a:off x="3429000" y="1905000"/>
            <a:ext cx="5181600" cy="4525963"/>
          </a:xfrm>
        </p:spPr>
        <p:txBody>
          <a:bodyPr/>
          <a:lstStyle/>
          <a:p>
            <a:pPr marL="0" indent="0" eaLnBrk="1" hangingPunct="1">
              <a:buNone/>
            </a:pPr>
            <a:r>
              <a:rPr lang="en-US" altLang="en-US" sz="2800" dirty="0" smtClean="0"/>
              <a:t>“The </a:t>
            </a:r>
            <a:r>
              <a:rPr lang="en-US" altLang="en-US" sz="2800" dirty="0"/>
              <a:t>studies that the IOM reviewed suggest that racial </a:t>
            </a:r>
            <a:r>
              <a:rPr lang="en-US" altLang="en-US" sz="2800" dirty="0" smtClean="0"/>
              <a:t>differences </a:t>
            </a:r>
            <a:r>
              <a:rPr lang="en-US" altLang="en-US" sz="2800" dirty="0"/>
              <a:t>in patients’ attitudes, such as their preferences for </a:t>
            </a:r>
            <a:r>
              <a:rPr lang="en-US" altLang="en-US" sz="2800" dirty="0" smtClean="0"/>
              <a:t>treatment</a:t>
            </a:r>
            <a:r>
              <a:rPr lang="en-US" altLang="en-US" sz="2800" dirty="0"/>
              <a:t>, do </a:t>
            </a:r>
            <a:r>
              <a:rPr lang="en-US" altLang="en-US" sz="2800" dirty="0" smtClean="0"/>
              <a:t>not </a:t>
            </a:r>
            <a:r>
              <a:rPr lang="en-US" altLang="en-US" sz="2800" dirty="0"/>
              <a:t>vary greatly and cannot fully explain racial and ethnic disparities in healthcare</a:t>
            </a:r>
            <a:r>
              <a:rPr lang="en-US" altLang="en-US" sz="2800" dirty="0" smtClean="0"/>
              <a:t>.”</a:t>
            </a:r>
          </a:p>
          <a:p>
            <a:pPr lvl="5"/>
            <a:r>
              <a:rPr lang="en-US" altLang="en-US" sz="2800" dirty="0" smtClean="0">
                <a:solidFill>
                  <a:schemeClr val="bg1"/>
                </a:solidFill>
              </a:rPr>
              <a:t>IOM, Unequal Treatment, 2003</a:t>
            </a:r>
          </a:p>
        </p:txBody>
      </p:sp>
      <p:graphicFrame>
        <p:nvGraphicFramePr>
          <p:cNvPr id="2" name="Object 1"/>
          <p:cNvGraphicFramePr>
            <a:graphicFrameLocks noChangeAspect="1"/>
          </p:cNvGraphicFramePr>
          <p:nvPr>
            <p:extLst>
              <p:ext uri="{D42A27DB-BD31-4B8C-83A1-F6EECF244321}">
                <p14:modId xmlns:p14="http://schemas.microsoft.com/office/powerpoint/2010/main" val="4171887873"/>
              </p:ext>
            </p:extLst>
          </p:nvPr>
        </p:nvGraphicFramePr>
        <p:xfrm>
          <a:off x="228600" y="1828800"/>
          <a:ext cx="2900966" cy="3886200"/>
        </p:xfrm>
        <a:graphic>
          <a:graphicData uri="http://schemas.openxmlformats.org/presentationml/2006/ole">
            <mc:AlternateContent xmlns:mc="http://schemas.openxmlformats.org/markup-compatibility/2006">
              <mc:Choice xmlns:v="urn:schemas-microsoft-com:vml" Requires="v">
                <p:oleObj spid="_x0000_s171024" name="Photo Editor Photo" r:id="rId3" imgW="8573697" imgH="12857143" progId="MSPhotoEd.3">
                  <p:embed/>
                </p:oleObj>
              </mc:Choice>
              <mc:Fallback>
                <p:oleObj name="Photo Editor Photo" r:id="rId3" imgW="8573697" imgH="12857143"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2900966" cy="3886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86592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8229600" cy="762000"/>
          </a:xfrm>
        </p:spPr>
        <p:txBody>
          <a:bodyPr/>
          <a:lstStyle/>
          <a:p>
            <a:pPr eaLnBrk="1" fontAlgn="auto" hangingPunct="1">
              <a:spcAft>
                <a:spcPts val="0"/>
              </a:spcAft>
              <a:defRPr/>
            </a:pPr>
            <a:r>
              <a:rPr lang="en-US" altLang="en-US" dirty="0" smtClean="0"/>
              <a:t>Objectives</a:t>
            </a:r>
          </a:p>
        </p:txBody>
      </p:sp>
      <p:sp>
        <p:nvSpPr>
          <p:cNvPr id="12291" name="Rectangle 3"/>
          <p:cNvSpPr>
            <a:spLocks noGrp="1" noChangeArrowheads="1"/>
          </p:cNvSpPr>
          <p:nvPr>
            <p:ph idx="1"/>
          </p:nvPr>
        </p:nvSpPr>
        <p:spPr>
          <a:xfrm>
            <a:off x="685800" y="1219200"/>
            <a:ext cx="7772400" cy="4267200"/>
          </a:xfrm>
        </p:spPr>
        <p:txBody>
          <a:bodyPr/>
          <a:lstStyle/>
          <a:p>
            <a:pPr eaLnBrk="1" hangingPunct="1"/>
            <a:r>
              <a:rPr lang="en-US" altLang="en-US" dirty="0" smtClean="0"/>
              <a:t>Differentiate disparities in health care from inequities in health</a:t>
            </a:r>
          </a:p>
          <a:p>
            <a:pPr eaLnBrk="1" hangingPunct="1"/>
            <a:endParaRPr lang="en-US" altLang="en-US" dirty="0" smtClean="0"/>
          </a:p>
          <a:p>
            <a:pPr eaLnBrk="1" hangingPunct="1"/>
            <a:r>
              <a:rPr lang="en-US" altLang="en-US" dirty="0" smtClean="0"/>
              <a:t>Recognize common explanations of disparities</a:t>
            </a:r>
          </a:p>
          <a:p>
            <a:pPr eaLnBrk="1" hangingPunct="1"/>
            <a:endParaRPr lang="en-US" altLang="en-US" dirty="0" smtClean="0"/>
          </a:p>
          <a:p>
            <a:pPr eaLnBrk="1" hangingPunct="1"/>
            <a:r>
              <a:rPr lang="en-US" altLang="en-US" dirty="0" smtClean="0"/>
              <a:t>Discuss approaches to decreasing health care disparities</a:t>
            </a:r>
          </a:p>
          <a:p>
            <a:pPr eaLnBrk="1" hangingPunct="1">
              <a:buFontTx/>
              <a:buNone/>
            </a:pPr>
            <a:endParaRPr lang="en-US" altLang="en-US" dirty="0" smtClean="0"/>
          </a:p>
          <a:p>
            <a:pPr eaLnBrk="1" hangingPunct="1">
              <a:buFontTx/>
              <a:buNone/>
            </a:pP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9125438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274638"/>
            <a:ext cx="8610600" cy="1325562"/>
          </a:xfrm>
        </p:spPr>
        <p:txBody>
          <a:bodyPr/>
          <a:lstStyle/>
          <a:p>
            <a:pPr eaLnBrk="1" fontAlgn="auto" hangingPunct="1">
              <a:spcAft>
                <a:spcPts val="0"/>
              </a:spcAft>
              <a:defRPr/>
            </a:pPr>
            <a:r>
              <a:rPr lang="en-US" altLang="en-US" dirty="0" smtClean="0"/>
              <a:t>What Else Explains Differences? </a:t>
            </a:r>
          </a:p>
        </p:txBody>
      </p:sp>
      <p:sp>
        <p:nvSpPr>
          <p:cNvPr id="23555" name="Rectangle 3"/>
          <p:cNvSpPr>
            <a:spLocks noGrp="1" noChangeArrowheads="1"/>
          </p:cNvSpPr>
          <p:nvPr>
            <p:ph idx="1"/>
          </p:nvPr>
        </p:nvSpPr>
        <p:spPr>
          <a:xfrm>
            <a:off x="304800" y="1219200"/>
            <a:ext cx="8534400" cy="4724400"/>
          </a:xfrm>
        </p:spPr>
        <p:txBody>
          <a:bodyPr/>
          <a:lstStyle/>
          <a:p>
            <a:pPr eaLnBrk="1" hangingPunct="1">
              <a:lnSpc>
                <a:spcPct val="120000"/>
              </a:lnSpc>
              <a:buFontTx/>
              <a:buNone/>
            </a:pPr>
            <a:r>
              <a:rPr lang="en-US" altLang="en-US" sz="2800" b="1" i="1" dirty="0" smtClean="0"/>
              <a:t>- System Related Issues?</a:t>
            </a:r>
          </a:p>
          <a:p>
            <a:pPr lvl="1" eaLnBrk="1" hangingPunct="1">
              <a:lnSpc>
                <a:spcPct val="120000"/>
              </a:lnSpc>
            </a:pPr>
            <a:r>
              <a:rPr lang="en-US" altLang="en-US" sz="2200" dirty="0" smtClean="0"/>
              <a:t>Non-financial access</a:t>
            </a:r>
          </a:p>
          <a:p>
            <a:pPr lvl="1" eaLnBrk="1" hangingPunct="1">
              <a:lnSpc>
                <a:spcPct val="120000"/>
              </a:lnSpc>
            </a:pPr>
            <a:r>
              <a:rPr lang="en-US" altLang="en-US" sz="2200" dirty="0" smtClean="0"/>
              <a:t>Hospital and provider characteristics</a:t>
            </a:r>
          </a:p>
          <a:p>
            <a:pPr lvl="1" eaLnBrk="1" hangingPunct="1">
              <a:lnSpc>
                <a:spcPct val="120000"/>
              </a:lnSpc>
            </a:pPr>
            <a:r>
              <a:rPr lang="en-US" altLang="en-US" sz="2200" dirty="0" smtClean="0"/>
              <a:t>Literacy, numeracy and language issues</a:t>
            </a:r>
          </a:p>
          <a:p>
            <a:pPr eaLnBrk="1" hangingPunct="1">
              <a:lnSpc>
                <a:spcPct val="120000"/>
              </a:lnSpc>
            </a:pPr>
            <a:r>
              <a:rPr lang="en-US" altLang="en-US" sz="2800" b="1" i="1" dirty="0"/>
              <a:t>Doctor/Clinician Issues?</a:t>
            </a:r>
            <a:r>
              <a:rPr lang="en-US" altLang="en-US" sz="2800" dirty="0">
                <a:solidFill>
                  <a:srgbClr val="FFFF00"/>
                </a:solidFill>
              </a:rPr>
              <a:t>    </a:t>
            </a:r>
            <a:endParaRPr lang="en-US" altLang="en-US" sz="2800" dirty="0" smtClean="0">
              <a:solidFill>
                <a:srgbClr val="FFFF00"/>
              </a:solidFill>
            </a:endParaRPr>
          </a:p>
          <a:p>
            <a:pPr lvl="1" eaLnBrk="1" hangingPunct="1">
              <a:lnSpc>
                <a:spcPct val="120000"/>
              </a:lnSpc>
            </a:pPr>
            <a:r>
              <a:rPr lang="en-US" altLang="en-US" sz="2200" dirty="0" smtClean="0"/>
              <a:t>Bias</a:t>
            </a:r>
          </a:p>
          <a:p>
            <a:pPr lvl="1" eaLnBrk="1" hangingPunct="1">
              <a:lnSpc>
                <a:spcPct val="120000"/>
              </a:lnSpc>
            </a:pPr>
            <a:r>
              <a:rPr lang="en-US" altLang="en-US" sz="2200" dirty="0" smtClean="0"/>
              <a:t>Statistical discrimination</a:t>
            </a:r>
          </a:p>
          <a:p>
            <a:pPr eaLnBrk="1" hangingPunct="1">
              <a:lnSpc>
                <a:spcPct val="120000"/>
              </a:lnSpc>
            </a:pPr>
            <a:r>
              <a:rPr lang="en-US" altLang="en-US" sz="3000" b="1" i="1" dirty="0" smtClean="0"/>
              <a:t>Patient Issues?</a:t>
            </a:r>
          </a:p>
        </p:txBody>
      </p:sp>
    </p:spTree>
    <p:extLst>
      <p:ext uri="{BB962C8B-B14F-4D97-AF65-F5344CB8AC3E}">
        <p14:creationId xmlns:p14="http://schemas.microsoft.com/office/powerpoint/2010/main" val="333520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5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228600"/>
            <a:ext cx="8229600" cy="1143000"/>
          </a:xfrm>
        </p:spPr>
        <p:txBody>
          <a:bodyPr/>
          <a:lstStyle/>
          <a:p>
            <a:pPr eaLnBrk="1" fontAlgn="auto" hangingPunct="1">
              <a:spcAft>
                <a:spcPts val="0"/>
              </a:spcAft>
              <a:defRPr/>
            </a:pPr>
            <a:r>
              <a:rPr lang="en-US" altLang="en-US" dirty="0" smtClean="0"/>
              <a:t>Other Possible Explanations…</a:t>
            </a:r>
          </a:p>
        </p:txBody>
      </p:sp>
      <p:sp>
        <p:nvSpPr>
          <p:cNvPr id="25603" name="Rectangle 3"/>
          <p:cNvSpPr>
            <a:spLocks noGrp="1" noChangeArrowheads="1"/>
          </p:cNvSpPr>
          <p:nvPr>
            <p:ph idx="1"/>
          </p:nvPr>
        </p:nvSpPr>
        <p:spPr>
          <a:xfrm>
            <a:off x="457200" y="1219200"/>
            <a:ext cx="8229600" cy="4525963"/>
          </a:xfrm>
        </p:spPr>
        <p:txBody>
          <a:bodyPr/>
          <a:lstStyle/>
          <a:p>
            <a:pPr eaLnBrk="1" hangingPunct="1">
              <a:buFontTx/>
              <a:buNone/>
              <a:defRPr/>
            </a:pPr>
            <a:r>
              <a:rPr lang="en-US" altLang="en-US" b="1" i="1" dirty="0" smtClean="0"/>
              <a:t>	Overuse in whites? or  Underuse in blacks?</a:t>
            </a:r>
          </a:p>
          <a:p>
            <a:pPr eaLnBrk="1" hangingPunct="1">
              <a:defRPr/>
            </a:pPr>
            <a:r>
              <a:rPr lang="en-US" altLang="en-US" dirty="0" smtClean="0"/>
              <a:t>Some overuse in whites, particularly in cases when procedure indication has larger subjective component</a:t>
            </a:r>
          </a:p>
          <a:p>
            <a:pPr marL="0" indent="0" eaLnBrk="1" hangingPunct="1">
              <a:buFont typeface="Arial" charset="0"/>
              <a:buNone/>
              <a:defRPr/>
            </a:pPr>
            <a:r>
              <a:rPr lang="en-US" altLang="en-US" dirty="0" smtClean="0"/>
              <a:t>  </a:t>
            </a:r>
          </a:p>
          <a:p>
            <a:pPr eaLnBrk="1" hangingPunct="1">
              <a:defRPr/>
            </a:pPr>
            <a:r>
              <a:rPr lang="en-US" altLang="en-US" dirty="0" smtClean="0"/>
              <a:t>Substantive underuse in blacks </a:t>
            </a:r>
          </a:p>
        </p:txBody>
      </p:sp>
    </p:spTree>
    <p:extLst>
      <p:ext uri="{BB962C8B-B14F-4D97-AF65-F5344CB8AC3E}">
        <p14:creationId xmlns:p14="http://schemas.microsoft.com/office/powerpoint/2010/main" val="1692060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tatic-content.springer.com/image/art%3A10.1007%2Fs11886-014-0530-3/MediaObjects/11886_2014_530_Fig2_HTM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48" y="1752600"/>
            <a:ext cx="7846704" cy="41949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p:cNvSpPr>
            <a:spLocks noChangeArrowheads="1"/>
          </p:cNvSpPr>
          <p:nvPr/>
        </p:nvSpPr>
        <p:spPr bwMode="auto">
          <a:xfrm>
            <a:off x="304800" y="736669"/>
            <a:ext cx="8534400"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defRPr/>
            </a:pPr>
            <a:r>
              <a:rPr lang="en-US" sz="4000" dirty="0">
                <a:solidFill>
                  <a:schemeClr val="bg1"/>
                </a:solidFill>
                <a:latin typeface="+mj-lt"/>
              </a:rPr>
              <a:t>What </a:t>
            </a:r>
            <a:r>
              <a:rPr lang="en-US" sz="4000" dirty="0" smtClean="0">
                <a:solidFill>
                  <a:schemeClr val="bg1"/>
                </a:solidFill>
                <a:latin typeface="+mj-lt"/>
              </a:rPr>
              <a:t>Causes </a:t>
            </a:r>
            <a:r>
              <a:rPr lang="en-US" sz="4000" dirty="0">
                <a:solidFill>
                  <a:schemeClr val="bg1"/>
                </a:solidFill>
                <a:latin typeface="+mj-lt"/>
              </a:rPr>
              <a:t>Health Care Disparities?</a:t>
            </a:r>
          </a:p>
        </p:txBody>
      </p:sp>
      <p:sp>
        <p:nvSpPr>
          <p:cNvPr id="4" name="Oval 30"/>
          <p:cNvSpPr>
            <a:spLocks noChangeArrowheads="1"/>
          </p:cNvSpPr>
          <p:nvPr/>
        </p:nvSpPr>
        <p:spPr bwMode="auto">
          <a:xfrm>
            <a:off x="4824743" y="3098916"/>
            <a:ext cx="3033924" cy="150233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179147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2250" y="228600"/>
            <a:ext cx="8683625" cy="1446550"/>
          </a:xfrm>
        </p:spPr>
        <p:txBody>
          <a:bodyPr wrap="square" anchor="t" anchorCtr="1">
            <a:spAutoFit/>
          </a:bodyPr>
          <a:lstStyle/>
          <a:p>
            <a:pPr eaLnBrk="1" fontAlgn="auto" hangingPunct="1">
              <a:spcAft>
                <a:spcPts val="0"/>
              </a:spcAft>
              <a:defRPr/>
            </a:pPr>
            <a:r>
              <a:rPr lang="en-US" altLang="en-US" dirty="0" smtClean="0">
                <a:solidFill>
                  <a:schemeClr val="bg1"/>
                </a:solidFill>
              </a:rPr>
              <a:t>48% of Physicians Treat 82%</a:t>
            </a:r>
            <a:br>
              <a:rPr lang="en-US" altLang="en-US" dirty="0" smtClean="0">
                <a:solidFill>
                  <a:schemeClr val="bg1"/>
                </a:solidFill>
              </a:rPr>
            </a:br>
            <a:r>
              <a:rPr lang="en-US" altLang="en-US" dirty="0" smtClean="0">
                <a:solidFill>
                  <a:schemeClr val="bg1"/>
                </a:solidFill>
              </a:rPr>
              <a:t>of All Minority Patients</a:t>
            </a:r>
          </a:p>
        </p:txBody>
      </p:sp>
      <p:graphicFrame>
        <p:nvGraphicFramePr>
          <p:cNvPr id="43011" name="Object 4"/>
          <p:cNvGraphicFramePr>
            <a:graphicFrameLocks noGrp="1" noChangeAspect="1"/>
          </p:cNvGraphicFramePr>
          <p:nvPr>
            <p:ph type="chart" idx="1"/>
            <p:extLst>
              <p:ext uri="{D42A27DB-BD31-4B8C-83A1-F6EECF244321}">
                <p14:modId xmlns:p14="http://schemas.microsoft.com/office/powerpoint/2010/main" val="1975413321"/>
              </p:ext>
            </p:extLst>
          </p:nvPr>
        </p:nvGraphicFramePr>
        <p:xfrm>
          <a:off x="196850" y="2011363"/>
          <a:ext cx="8502650" cy="4156075"/>
        </p:xfrm>
        <a:graphic>
          <a:graphicData uri="http://schemas.openxmlformats.org/presentationml/2006/ole">
            <mc:AlternateContent xmlns:mc="http://schemas.openxmlformats.org/markup-compatibility/2006">
              <mc:Choice xmlns:v="urn:schemas-microsoft-com:vml" Requires="v">
                <p:oleObj spid="_x0000_s87132" name="Chart" r:id="rId4" imgW="8534451" imgH="4171823" progId="Excel.Chart.8">
                  <p:embed/>
                </p:oleObj>
              </mc:Choice>
              <mc:Fallback>
                <p:oleObj name="Chart" r:id="rId4" imgW="8534451" imgH="4171823" progId="Excel.Chart.8">
                  <p:embed/>
                  <p:pic>
                    <p:nvPicPr>
                      <p:cNvPr id="0" name=""/>
                      <p:cNvPicPr>
                        <a:picLocks noGrp="1" noChangeAspect="1" noChangeArrowheads="1"/>
                      </p:cNvPicPr>
                      <p:nvPr/>
                    </p:nvPicPr>
                    <p:blipFill>
                      <a:blip r:embed="rId5"/>
                      <a:srcRect/>
                      <a:stretch>
                        <a:fillRect/>
                      </a:stretch>
                    </p:blipFill>
                    <p:spPr bwMode="auto">
                      <a:xfrm>
                        <a:off x="196850" y="2011363"/>
                        <a:ext cx="8502650" cy="415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3012" name="Freeform 5"/>
          <p:cNvSpPr>
            <a:spLocks/>
          </p:cNvSpPr>
          <p:nvPr/>
        </p:nvSpPr>
        <p:spPr bwMode="auto">
          <a:xfrm>
            <a:off x="4079875" y="3041650"/>
            <a:ext cx="2092325" cy="844550"/>
          </a:xfrm>
          <a:custGeom>
            <a:avLst/>
            <a:gdLst>
              <a:gd name="T0" fmla="*/ 0 w 1027"/>
              <a:gd name="T1" fmla="*/ 0 h 604"/>
              <a:gd name="T2" fmla="*/ 2147483647 w 1027"/>
              <a:gd name="T3" fmla="*/ 2147483647 h 604"/>
              <a:gd name="T4" fmla="*/ 0 60000 65536"/>
              <a:gd name="T5" fmla="*/ 0 60000 65536"/>
            </a:gdLst>
            <a:ahLst/>
            <a:cxnLst>
              <a:cxn ang="T4">
                <a:pos x="T0" y="T1"/>
              </a:cxn>
              <a:cxn ang="T5">
                <a:pos x="T2" y="T3"/>
              </a:cxn>
            </a:cxnLst>
            <a:rect l="0" t="0" r="r" b="b"/>
            <a:pathLst>
              <a:path w="1027" h="604">
                <a:moveTo>
                  <a:pt x="0" y="0"/>
                </a:moveTo>
                <a:lnTo>
                  <a:pt x="1027" y="604"/>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3" name="Freeform 6"/>
          <p:cNvSpPr>
            <a:spLocks/>
          </p:cNvSpPr>
          <p:nvPr/>
        </p:nvSpPr>
        <p:spPr bwMode="auto">
          <a:xfrm>
            <a:off x="4086225" y="4367213"/>
            <a:ext cx="2062163" cy="455612"/>
          </a:xfrm>
          <a:custGeom>
            <a:avLst/>
            <a:gdLst>
              <a:gd name="T0" fmla="*/ 0 w 1009"/>
              <a:gd name="T1" fmla="*/ 0 h 310"/>
              <a:gd name="T2" fmla="*/ 2147483647 w 1009"/>
              <a:gd name="T3" fmla="*/ 2147483647 h 310"/>
              <a:gd name="T4" fmla="*/ 0 60000 65536"/>
              <a:gd name="T5" fmla="*/ 0 60000 65536"/>
            </a:gdLst>
            <a:ahLst/>
            <a:cxnLst>
              <a:cxn ang="T4">
                <a:pos x="T0" y="T1"/>
              </a:cxn>
              <a:cxn ang="T5">
                <a:pos x="T2" y="T3"/>
              </a:cxn>
            </a:cxnLst>
            <a:rect l="0" t="0" r="r" b="b"/>
            <a:pathLst>
              <a:path w="1009" h="310">
                <a:moveTo>
                  <a:pt x="0" y="0"/>
                </a:moveTo>
                <a:lnTo>
                  <a:pt x="1009" y="31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 name="TextBox 1"/>
          <p:cNvSpPr txBox="1">
            <a:spLocks noChangeArrowheads="1"/>
          </p:cNvSpPr>
          <p:nvPr/>
        </p:nvSpPr>
        <p:spPr bwMode="auto">
          <a:xfrm>
            <a:off x="2819400" y="64770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r">
              <a:spcBef>
                <a:spcPct val="0"/>
              </a:spcBef>
              <a:buClrTx/>
              <a:buSzTx/>
              <a:buFontTx/>
              <a:buNone/>
            </a:pPr>
            <a:r>
              <a:rPr lang="en-US" altLang="en-US" sz="1400"/>
              <a:t>Source  HSC Community Tracking Study Physician Survey, 2004-05.</a:t>
            </a:r>
          </a:p>
          <a:p>
            <a:pPr algn="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141091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457200"/>
            <a:ext cx="8839200" cy="1066800"/>
          </a:xfrm>
        </p:spPr>
        <p:txBody>
          <a:bodyPr>
            <a:noAutofit/>
          </a:bodyPr>
          <a:lstStyle/>
          <a:p>
            <a:pPr eaLnBrk="1" fontAlgn="auto" hangingPunct="1">
              <a:spcAft>
                <a:spcPts val="0"/>
              </a:spcAft>
              <a:defRPr/>
            </a:pPr>
            <a:r>
              <a:rPr lang="en-US" altLang="en-US" dirty="0" smtClean="0"/>
              <a:t>Primary Care Provided to Medicare Patients</a:t>
            </a:r>
          </a:p>
        </p:txBody>
      </p:sp>
      <p:graphicFrame>
        <p:nvGraphicFramePr>
          <p:cNvPr id="44035" name="Object 3"/>
          <p:cNvGraphicFramePr>
            <a:graphicFrameLocks noGrp="1" noChangeAspect="1"/>
          </p:cNvGraphicFramePr>
          <p:nvPr>
            <p:ph idx="1"/>
            <p:extLst>
              <p:ext uri="{D42A27DB-BD31-4B8C-83A1-F6EECF244321}">
                <p14:modId xmlns:p14="http://schemas.microsoft.com/office/powerpoint/2010/main" val="45006748"/>
              </p:ext>
            </p:extLst>
          </p:nvPr>
        </p:nvGraphicFramePr>
        <p:xfrm>
          <a:off x="401638" y="1800225"/>
          <a:ext cx="8194675" cy="4522788"/>
        </p:xfrm>
        <a:graphic>
          <a:graphicData uri="http://schemas.openxmlformats.org/presentationml/2006/ole">
            <mc:AlternateContent xmlns:mc="http://schemas.openxmlformats.org/markup-compatibility/2006">
              <mc:Choice xmlns:v="urn:schemas-microsoft-com:vml" Requires="v">
                <p:oleObj spid="_x0000_s88159" name="Worksheet" r:id="rId4" imgW="8248721" imgH="4553001" progId="Excel.Sheet.8">
                  <p:embed/>
                </p:oleObj>
              </mc:Choice>
              <mc:Fallback>
                <p:oleObj name="Worksheet" r:id="rId4" imgW="8248721" imgH="4553001" progId="Excel.Sheet.8">
                  <p:embed/>
                  <p:pic>
                    <p:nvPicPr>
                      <p:cNvPr id="0" name=""/>
                      <p:cNvPicPr>
                        <a:picLocks noGrp="1" noChangeAspect="1" noChangeArrowheads="1"/>
                      </p:cNvPicPr>
                      <p:nvPr/>
                    </p:nvPicPr>
                    <p:blipFill>
                      <a:blip r:embed="rId5"/>
                      <a:srcRect/>
                      <a:stretch>
                        <a:fillRect/>
                      </a:stretch>
                    </p:blipFill>
                    <p:spPr bwMode="auto">
                      <a:xfrm>
                        <a:off x="401638" y="1800225"/>
                        <a:ext cx="8194675" cy="452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5060" name="Text Box 4"/>
          <p:cNvSpPr txBox="1">
            <a:spLocks noChangeArrowheads="1"/>
          </p:cNvSpPr>
          <p:nvPr/>
        </p:nvSpPr>
        <p:spPr bwMode="auto">
          <a:xfrm>
            <a:off x="6248400" y="6478587"/>
            <a:ext cx="16779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defRPr/>
            </a:pPr>
            <a:r>
              <a:rPr kumimoji="1" lang="en-US" sz="1400" dirty="0" smtClean="0">
                <a:latin typeface="+mn-lt"/>
              </a:rPr>
              <a:t>Bach, NEJM; 2004</a:t>
            </a:r>
          </a:p>
        </p:txBody>
      </p:sp>
      <p:sp>
        <p:nvSpPr>
          <p:cNvPr id="3" name="TextBox 2"/>
          <p:cNvSpPr txBox="1"/>
          <p:nvPr/>
        </p:nvSpPr>
        <p:spPr>
          <a:xfrm>
            <a:off x="36513" y="2859088"/>
            <a:ext cx="801687" cy="646112"/>
          </a:xfrm>
          <a:prstGeom prst="rect">
            <a:avLst/>
          </a:prstGeom>
          <a:noFill/>
        </p:spPr>
        <p:txBody>
          <a:bodyPr>
            <a:spAutoFit/>
          </a:bodyPr>
          <a:lstStyle/>
          <a:p>
            <a:pPr>
              <a:defRPr/>
            </a:pPr>
            <a:r>
              <a:rPr lang="en-US" dirty="0">
                <a:latin typeface="+mn-lt"/>
              </a:rPr>
              <a:t>% of MDs</a:t>
            </a:r>
          </a:p>
        </p:txBody>
      </p:sp>
    </p:spTree>
    <p:extLst>
      <p:ext uri="{BB962C8B-B14F-4D97-AF65-F5344CB8AC3E}">
        <p14:creationId xmlns:p14="http://schemas.microsoft.com/office/powerpoint/2010/main" val="362277222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
          <p:cNvGrpSpPr>
            <a:grpSpLocks/>
          </p:cNvGrpSpPr>
          <p:nvPr/>
        </p:nvGrpSpPr>
        <p:grpSpPr bwMode="auto">
          <a:xfrm>
            <a:off x="179388" y="1465263"/>
            <a:ext cx="8783637" cy="5283200"/>
            <a:chOff x="179388" y="1219200"/>
            <a:chExt cx="8783637" cy="5283199"/>
          </a:xfrm>
        </p:grpSpPr>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40437"/>
              <a:ext cx="1714500" cy="3429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1219200"/>
              <a:ext cx="6588125" cy="442118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5"/>
            <p:cNvSpPr txBox="1">
              <a:spLocks noChangeArrowheads="1"/>
            </p:cNvSpPr>
            <p:nvPr/>
          </p:nvSpPr>
          <p:spPr bwMode="auto">
            <a:xfrm>
              <a:off x="179388" y="6383337"/>
              <a:ext cx="8783637"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800">
                  <a:latin typeface="Sans Serif" pitchFamily="16" charset="0"/>
                </a:rPr>
                <a:t>Copyright ©2005 American Heart Association</a:t>
              </a:r>
            </a:p>
          </p:txBody>
        </p:sp>
        <p:sp>
          <p:nvSpPr>
            <p:cNvPr id="45063" name="Text Box 6"/>
            <p:cNvSpPr txBox="1">
              <a:spLocks noChangeArrowheads="1"/>
            </p:cNvSpPr>
            <p:nvPr/>
          </p:nvSpPr>
          <p:spPr bwMode="auto">
            <a:xfrm>
              <a:off x="1277938" y="5748338"/>
              <a:ext cx="658812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1200" b="1" dirty="0">
                  <a:solidFill>
                    <a:schemeClr val="bg1"/>
                  </a:solidFill>
                  <a:latin typeface="Sans Serif" pitchFamily="16" charset="0"/>
                </a:rPr>
                <a:t>Skinner, J. et al. Circulation 2005;112:2634-2641</a:t>
              </a:r>
            </a:p>
          </p:txBody>
        </p:sp>
      </p:grpSp>
      <p:sp>
        <p:nvSpPr>
          <p:cNvPr id="45059" name="Text Box 7"/>
          <p:cNvSpPr txBox="1">
            <a:spLocks noChangeArrowheads="1"/>
          </p:cNvSpPr>
          <p:nvPr/>
        </p:nvSpPr>
        <p:spPr bwMode="auto">
          <a:xfrm>
            <a:off x="179388" y="339725"/>
            <a:ext cx="87836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gn="ctr">
              <a:lnSpc>
                <a:spcPct val="97000"/>
              </a:lnSpc>
              <a:spcBef>
                <a:spcPct val="0"/>
              </a:spcBef>
              <a:buClr>
                <a:srgbClr val="000000"/>
              </a:buClr>
              <a:buSzTx/>
              <a:buFont typeface="Times New Roman" pitchFamily="18" charset="0"/>
              <a:buNone/>
            </a:pPr>
            <a:r>
              <a:rPr lang="en-GB" altLang="en-US" sz="3200" dirty="0">
                <a:solidFill>
                  <a:schemeClr val="bg1"/>
                </a:solidFill>
              </a:rPr>
              <a:t>Blacks with MI Disproportionately Treated in a Subset of Hospitals Nationally </a:t>
            </a:r>
          </a:p>
        </p:txBody>
      </p:sp>
    </p:spTree>
    <p:extLst>
      <p:ext uri="{BB962C8B-B14F-4D97-AF65-F5344CB8AC3E}">
        <p14:creationId xmlns:p14="http://schemas.microsoft.com/office/powerpoint/2010/main" val="193122381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9350"/>
            <a:ext cx="2095500" cy="4191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1447800"/>
            <a:ext cx="6588125" cy="44577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5"/>
          <p:cNvSpPr txBox="1">
            <a:spLocks noChangeArrowheads="1"/>
          </p:cNvSpPr>
          <p:nvPr/>
        </p:nvSpPr>
        <p:spPr bwMode="auto">
          <a:xfrm>
            <a:off x="179388" y="6678613"/>
            <a:ext cx="8783637"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800">
                <a:latin typeface="Sans Serif" pitchFamily="16" charset="0"/>
              </a:rPr>
              <a:t>Copyright ©2005 American Heart Association</a:t>
            </a:r>
          </a:p>
        </p:txBody>
      </p:sp>
      <p:sp>
        <p:nvSpPr>
          <p:cNvPr id="46085" name="Text Box 6"/>
          <p:cNvSpPr txBox="1">
            <a:spLocks noChangeArrowheads="1"/>
          </p:cNvSpPr>
          <p:nvPr/>
        </p:nvSpPr>
        <p:spPr bwMode="auto">
          <a:xfrm>
            <a:off x="1277938" y="6069013"/>
            <a:ext cx="6342062"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1200" b="1" dirty="0">
                <a:solidFill>
                  <a:schemeClr val="bg1"/>
                </a:solidFill>
                <a:latin typeface="Sans Serif" pitchFamily="16" charset="0"/>
              </a:rPr>
              <a:t>Skinner, J. et al. Circulation 2005;112:2634-2641</a:t>
            </a:r>
          </a:p>
        </p:txBody>
      </p:sp>
      <p:sp>
        <p:nvSpPr>
          <p:cNvPr id="46086" name="Text Box 7"/>
          <p:cNvSpPr txBox="1">
            <a:spLocks noChangeArrowheads="1"/>
          </p:cNvSpPr>
          <p:nvPr/>
        </p:nvSpPr>
        <p:spPr bwMode="auto">
          <a:xfrm>
            <a:off x="179388" y="400050"/>
            <a:ext cx="878363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gn="ctr">
              <a:lnSpc>
                <a:spcPct val="97000"/>
              </a:lnSpc>
              <a:spcBef>
                <a:spcPct val="0"/>
              </a:spcBef>
              <a:buClr>
                <a:srgbClr val="000000"/>
              </a:buClr>
              <a:buSzTx/>
              <a:buFont typeface="Times New Roman" pitchFamily="18" charset="0"/>
              <a:buNone/>
            </a:pPr>
            <a:r>
              <a:rPr lang="en-GB" altLang="en-US" sz="3000" dirty="0">
                <a:solidFill>
                  <a:schemeClr val="bg1"/>
                </a:solidFill>
              </a:rPr>
              <a:t>Hospitals that Disproportionately Treat Blacks with AMI Have Higher Mortality Rates</a:t>
            </a:r>
          </a:p>
        </p:txBody>
      </p:sp>
    </p:spTree>
    <p:extLst>
      <p:ext uri="{BB962C8B-B14F-4D97-AF65-F5344CB8AC3E}">
        <p14:creationId xmlns:p14="http://schemas.microsoft.com/office/powerpoint/2010/main" val="426198801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38100" y="228600"/>
            <a:ext cx="9105900" cy="1143000"/>
          </a:xfrm>
          <a:prstGeom prst="rect">
            <a:avLst/>
          </a:prstGeom>
        </p:spPr>
        <p:txBody>
          <a:bodyPr>
            <a:noAutofit/>
          </a:bodyPr>
          <a:lstStyle/>
          <a:p>
            <a:pPr eaLnBrk="1" fontAlgn="auto" hangingPunct="1">
              <a:spcAft>
                <a:spcPts val="0"/>
              </a:spcAft>
              <a:defRPr/>
            </a:pPr>
            <a:r>
              <a:rPr lang="en-US" altLang="en-US" dirty="0" smtClean="0">
                <a:solidFill>
                  <a:schemeClr val="bg1"/>
                </a:solidFill>
              </a:rPr>
              <a:t>How do Fragmented Systems of Care Contribute to Disparities?</a:t>
            </a:r>
          </a:p>
        </p:txBody>
      </p:sp>
      <p:sp>
        <p:nvSpPr>
          <p:cNvPr id="49155" name="Rectangle 3"/>
          <p:cNvSpPr>
            <a:spLocks noGrp="1" noChangeArrowheads="1"/>
          </p:cNvSpPr>
          <p:nvPr>
            <p:ph type="body" idx="4294967295"/>
          </p:nvPr>
        </p:nvSpPr>
        <p:spPr>
          <a:xfrm>
            <a:off x="457200" y="1958724"/>
            <a:ext cx="8153401" cy="4606925"/>
          </a:xfrm>
          <a:prstGeom prst="rect">
            <a:avLst/>
          </a:prstGeom>
        </p:spPr>
        <p:txBody>
          <a:bodyPr/>
          <a:lstStyle/>
          <a:p>
            <a:pPr eaLnBrk="1" hangingPunct="1">
              <a:lnSpc>
                <a:spcPct val="90000"/>
              </a:lnSpc>
              <a:spcAft>
                <a:spcPts val="1800"/>
              </a:spcAft>
            </a:pPr>
            <a:r>
              <a:rPr lang="en-US" altLang="en-US" sz="2800" dirty="0" smtClean="0">
                <a:solidFill>
                  <a:schemeClr val="bg1"/>
                </a:solidFill>
              </a:rPr>
              <a:t>System deficits affect all segments of society, but </a:t>
            </a:r>
            <a:r>
              <a:rPr lang="en-US" altLang="en-US" sz="2800" b="1" dirty="0" smtClean="0">
                <a:solidFill>
                  <a:schemeClr val="bg1"/>
                </a:solidFill>
              </a:rPr>
              <a:t>especially those with least flexible resources</a:t>
            </a:r>
          </a:p>
          <a:p>
            <a:pPr eaLnBrk="1" hangingPunct="1">
              <a:lnSpc>
                <a:spcPct val="90000"/>
              </a:lnSpc>
              <a:spcAft>
                <a:spcPts val="1800"/>
              </a:spcAft>
            </a:pPr>
            <a:r>
              <a:rPr lang="en-US" altLang="en-US" sz="2800" dirty="0" smtClean="0">
                <a:solidFill>
                  <a:schemeClr val="bg1"/>
                </a:solidFill>
              </a:rPr>
              <a:t>Disadvantaged patients </a:t>
            </a:r>
            <a:r>
              <a:rPr lang="en-US" altLang="en-US" sz="2800" b="1" dirty="0" smtClean="0">
                <a:solidFill>
                  <a:schemeClr val="bg1"/>
                </a:solidFill>
              </a:rPr>
              <a:t>“fall through the cracks”</a:t>
            </a:r>
            <a:r>
              <a:rPr lang="en-US" altLang="en-US" sz="2800" dirty="0" smtClean="0">
                <a:solidFill>
                  <a:schemeClr val="bg1"/>
                </a:solidFill>
              </a:rPr>
              <a:t> in complex system of care</a:t>
            </a:r>
          </a:p>
          <a:p>
            <a:pPr eaLnBrk="1" hangingPunct="1">
              <a:lnSpc>
                <a:spcPct val="90000"/>
              </a:lnSpc>
              <a:spcAft>
                <a:spcPts val="1800"/>
              </a:spcAft>
            </a:pPr>
            <a:r>
              <a:rPr lang="en-US" altLang="en-US" sz="2800" dirty="0" smtClean="0">
                <a:solidFill>
                  <a:schemeClr val="bg1"/>
                </a:solidFill>
              </a:rPr>
              <a:t>Small disparities in </a:t>
            </a:r>
            <a:r>
              <a:rPr lang="en-US" altLang="en-US" sz="2800" b="1" dirty="0" smtClean="0">
                <a:solidFill>
                  <a:schemeClr val="bg1"/>
                </a:solidFill>
              </a:rPr>
              <a:t>multi-step processes </a:t>
            </a:r>
            <a:r>
              <a:rPr lang="en-US" altLang="en-US" sz="2800" dirty="0" smtClean="0">
                <a:solidFill>
                  <a:schemeClr val="bg1"/>
                </a:solidFill>
              </a:rPr>
              <a:t>create moderate to large disparities overall</a:t>
            </a:r>
          </a:p>
          <a:p>
            <a:pPr eaLnBrk="1" hangingPunct="1">
              <a:lnSpc>
                <a:spcPct val="90000"/>
              </a:lnSpc>
              <a:spcAft>
                <a:spcPts val="1800"/>
              </a:spcAft>
            </a:pPr>
            <a:r>
              <a:rPr lang="en-US" altLang="en-US" sz="2800" dirty="0" smtClean="0">
                <a:solidFill>
                  <a:schemeClr val="bg1"/>
                </a:solidFill>
              </a:rPr>
              <a:t>Disparities arise even when </a:t>
            </a:r>
            <a:r>
              <a:rPr lang="en-US" altLang="en-US" sz="2800" b="1" dirty="0" smtClean="0">
                <a:solidFill>
                  <a:schemeClr val="bg1"/>
                </a:solidFill>
              </a:rPr>
              <a:t>providers well intentioned</a:t>
            </a:r>
          </a:p>
        </p:txBody>
      </p:sp>
      <p:sp>
        <p:nvSpPr>
          <p:cNvPr id="114692" name="Text Box 4"/>
          <p:cNvSpPr txBox="1">
            <a:spLocks noChangeArrowheads="1"/>
          </p:cNvSpPr>
          <p:nvPr/>
        </p:nvSpPr>
        <p:spPr bwMode="auto">
          <a:xfrm>
            <a:off x="7615238" y="6435725"/>
            <a:ext cx="1327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400" dirty="0">
                <a:latin typeface="+mn-lt"/>
              </a:rPr>
              <a:t>Ayanian, 2009</a:t>
            </a:r>
          </a:p>
        </p:txBody>
      </p:sp>
    </p:spTree>
    <p:extLst>
      <p:ext uri="{BB962C8B-B14F-4D97-AF65-F5344CB8AC3E}">
        <p14:creationId xmlns:p14="http://schemas.microsoft.com/office/powerpoint/2010/main" val="41216327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About Health Literacy and Numeracy?</a:t>
            </a:r>
            <a:endParaRPr lang="en-US" dirty="0">
              <a:solidFill>
                <a:schemeClr val="bg1"/>
              </a:solidFill>
            </a:endParaRPr>
          </a:p>
        </p:txBody>
      </p:sp>
      <p:sp>
        <p:nvSpPr>
          <p:cNvPr id="5" name="Content Placeholder 4"/>
          <p:cNvSpPr>
            <a:spLocks noGrp="1"/>
          </p:cNvSpPr>
          <p:nvPr>
            <p:ph idx="1"/>
          </p:nvPr>
        </p:nvSpPr>
        <p:spPr>
          <a:xfrm>
            <a:off x="457200" y="1676400"/>
            <a:ext cx="8229600" cy="4449763"/>
          </a:xfrm>
        </p:spPr>
        <p:txBody>
          <a:bodyPr/>
          <a:lstStyle/>
          <a:p>
            <a:r>
              <a:rPr lang="en-US" dirty="0" smtClean="0"/>
              <a:t>Low health literacy and numeracy associated with worse health outcomes</a:t>
            </a:r>
          </a:p>
          <a:p>
            <a:r>
              <a:rPr lang="en-US" dirty="0" smtClean="0"/>
              <a:t>Have been found to be a mediating factor for health disparities</a:t>
            </a:r>
          </a:p>
          <a:p>
            <a:r>
              <a:rPr lang="en-US" dirty="0" smtClean="0"/>
              <a:t>Is this a social determinant or a indication of health care disparities? Or both?</a:t>
            </a:r>
            <a:endParaRPr lang="en-US" dirty="0"/>
          </a:p>
        </p:txBody>
      </p:sp>
      <p:sp>
        <p:nvSpPr>
          <p:cNvPr id="6" name="TextBox 5"/>
          <p:cNvSpPr txBox="1"/>
          <p:nvPr/>
        </p:nvSpPr>
        <p:spPr>
          <a:xfrm>
            <a:off x="4191000" y="6172200"/>
            <a:ext cx="3352800" cy="923330"/>
          </a:xfrm>
          <a:prstGeom prst="rect">
            <a:avLst/>
          </a:prstGeom>
          <a:noFill/>
        </p:spPr>
        <p:txBody>
          <a:bodyPr wrap="square" rtlCol="0">
            <a:spAutoFit/>
          </a:bodyPr>
          <a:lstStyle/>
          <a:p>
            <a:r>
              <a:rPr lang="en-US" dirty="0" smtClean="0"/>
              <a:t>Berkman, Ann </a:t>
            </a:r>
            <a:r>
              <a:rPr lang="en-US" dirty="0" err="1" smtClean="0"/>
              <a:t>Int</a:t>
            </a:r>
            <a:r>
              <a:rPr lang="en-US" dirty="0" smtClean="0"/>
              <a:t> Med, 2011</a:t>
            </a:r>
          </a:p>
          <a:p>
            <a:r>
              <a:rPr lang="en-US" dirty="0" err="1" smtClean="0"/>
              <a:t>Mantwill</a:t>
            </a:r>
            <a:r>
              <a:rPr lang="en-US" dirty="0" smtClean="0"/>
              <a:t>, PLOS One, 2015</a:t>
            </a:r>
          </a:p>
          <a:p>
            <a:endParaRPr lang="en-US" dirty="0"/>
          </a:p>
        </p:txBody>
      </p:sp>
    </p:spTree>
    <p:extLst>
      <p:ext uri="{BB962C8B-B14F-4D97-AF65-F5344CB8AC3E}">
        <p14:creationId xmlns:p14="http://schemas.microsoft.com/office/powerpoint/2010/main" val="2689294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Health Literacy and Numeracy</a:t>
            </a:r>
            <a:endParaRPr lang="en-US" dirty="0"/>
          </a:p>
        </p:txBody>
      </p:sp>
      <p:sp>
        <p:nvSpPr>
          <p:cNvPr id="5" name="Content Placeholder 4"/>
          <p:cNvSpPr>
            <a:spLocks noGrp="1"/>
          </p:cNvSpPr>
          <p:nvPr>
            <p:ph idx="1"/>
          </p:nvPr>
        </p:nvSpPr>
        <p:spPr/>
        <p:txBody>
          <a:bodyPr/>
          <a:lstStyle/>
          <a:p>
            <a:r>
              <a:rPr lang="en-US" dirty="0" smtClean="0"/>
              <a:t>Clearly impacts ability to access and understand health care </a:t>
            </a:r>
          </a:p>
          <a:p>
            <a:r>
              <a:rPr lang="en-US" dirty="0" smtClean="0"/>
              <a:t>But is this ONLY a social issue, or does it also reflect failures of the health care system?</a:t>
            </a:r>
          </a:p>
          <a:p>
            <a:r>
              <a:rPr lang="en-US" dirty="0" smtClean="0"/>
              <a:t>Health care system should be responsive to patient’s needs for information and access</a:t>
            </a:r>
            <a:endParaRPr lang="en-US" dirty="0"/>
          </a:p>
        </p:txBody>
      </p:sp>
    </p:spTree>
    <p:extLst>
      <p:ext uri="{BB962C8B-B14F-4D97-AF65-F5344CB8AC3E}">
        <p14:creationId xmlns:p14="http://schemas.microsoft.com/office/powerpoint/2010/main" val="36377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
          <p:cNvSpPr/>
          <p:nvPr/>
        </p:nvSpPr>
        <p:spPr>
          <a:xfrm>
            <a:off x="1143000" y="838200"/>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sp>
        <p:nvSpPr>
          <p:cNvPr id="3" name="Block Arc 2"/>
          <p:cNvSpPr/>
          <p:nvPr/>
        </p:nvSpPr>
        <p:spPr>
          <a:xfrm>
            <a:off x="2046287" y="1747837"/>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grpSp>
        <p:nvGrpSpPr>
          <p:cNvPr id="4" name="Group 96"/>
          <p:cNvGrpSpPr>
            <a:grpSpLocks/>
          </p:cNvGrpSpPr>
          <p:nvPr/>
        </p:nvGrpSpPr>
        <p:grpSpPr bwMode="auto">
          <a:xfrm>
            <a:off x="2959100" y="2662237"/>
            <a:ext cx="3144837" cy="3305175"/>
            <a:chOff x="3017367" y="3759796"/>
            <a:chExt cx="3144656" cy="3304620"/>
          </a:xfrm>
        </p:grpSpPr>
        <p:sp>
          <p:nvSpPr>
            <p:cNvPr id="5" name="Chord 4"/>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6" name="Straight Connector 5"/>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76"/>
          <p:cNvGrpSpPr>
            <a:grpSpLocks/>
          </p:cNvGrpSpPr>
          <p:nvPr/>
        </p:nvGrpSpPr>
        <p:grpSpPr bwMode="auto">
          <a:xfrm>
            <a:off x="1152525" y="4191000"/>
            <a:ext cx="6753225" cy="1327150"/>
            <a:chOff x="800100" y="2562225"/>
            <a:chExt cx="5486400" cy="707021"/>
          </a:xfrm>
        </p:grpSpPr>
        <p:sp>
          <p:nvSpPr>
            <p:cNvPr id="8" name="Rectangle 7"/>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9" name="Straight Connector 8"/>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defRPr/>
              </a:pPr>
              <a:r>
                <a:rPr lang="en-US" sz="2800" b="1" dirty="0">
                  <a:solidFill>
                    <a:prstClr val="white"/>
                  </a:solidFill>
                </a:rPr>
                <a:t>HEALTH</a:t>
              </a:r>
            </a:p>
          </p:txBody>
        </p:sp>
      </p:grpSp>
      <p:sp>
        <p:nvSpPr>
          <p:cNvPr id="11" name="TextBox 24"/>
          <p:cNvSpPr txBox="1"/>
          <p:nvPr/>
        </p:nvSpPr>
        <p:spPr>
          <a:xfrm>
            <a:off x="3359150" y="3235325"/>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Behaviors</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25"/>
          <p:cNvSpPr txBox="1"/>
          <p:nvPr/>
        </p:nvSpPr>
        <p:spPr>
          <a:xfrm>
            <a:off x="4545012" y="3243262"/>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Medical Care</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26"/>
          <p:cNvSpPr txBox="1"/>
          <p:nvPr/>
        </p:nvSpPr>
        <p:spPr>
          <a:xfrm>
            <a:off x="3286125" y="2043112"/>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 Homes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Communities</a:t>
            </a:r>
            <a:endPar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Box 27"/>
          <p:cNvSpPr txBox="1"/>
          <p:nvPr/>
        </p:nvSpPr>
        <p:spPr>
          <a:xfrm>
            <a:off x="3217862" y="1035050"/>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Opportunities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a:t>
            </a: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Resources</a:t>
            </a:r>
          </a:p>
        </p:txBody>
      </p:sp>
      <p:sp>
        <p:nvSpPr>
          <p:cNvPr id="15" name="Text Box 21"/>
          <p:cNvSpPr txBox="1">
            <a:spLocks noChangeArrowheads="1"/>
          </p:cNvSpPr>
          <p:nvPr/>
        </p:nvSpPr>
        <p:spPr bwMode="ltGray">
          <a:xfrm>
            <a:off x="1219200" y="5486400"/>
            <a:ext cx="461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kumimoji="1" lang="en-US" altLang="en-US" sz="1100" dirty="0">
                <a:solidFill>
                  <a:schemeClr val="bg2"/>
                </a:solidFill>
                <a:cs typeface="Arial" charset="0"/>
              </a:rPr>
              <a:t>Adapted from Braveman et al., for Robert Wood Johnson Foundation Commission to Build a Healthier America | www.commissiononhealth.org</a:t>
            </a:r>
          </a:p>
        </p:txBody>
      </p:sp>
      <p:sp>
        <p:nvSpPr>
          <p:cNvPr id="16" name="TextBox 15"/>
          <p:cNvSpPr txBox="1">
            <a:spLocks noChangeArrowheads="1"/>
          </p:cNvSpPr>
          <p:nvPr/>
        </p:nvSpPr>
        <p:spPr bwMode="auto">
          <a:xfrm>
            <a:off x="1135062" y="4191000"/>
            <a:ext cx="6786563" cy="3385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600" b="1" dirty="0" smtClean="0">
                <a:solidFill>
                  <a:prstClr val="white"/>
                </a:solidFill>
                <a:cs typeface="Arial" charset="0"/>
              </a:rPr>
              <a:t>Interaction with genetic/other biological factors</a:t>
            </a:r>
            <a:endParaRPr lang="en-US" altLang="en-US" sz="1600" b="1" dirty="0">
              <a:solidFill>
                <a:prstClr val="white"/>
              </a:solidFill>
              <a:cs typeface="Arial" charset="0"/>
            </a:endParaRPr>
          </a:p>
        </p:txBody>
      </p:sp>
      <p:sp>
        <p:nvSpPr>
          <p:cNvPr id="17" name="TextBox 16"/>
          <p:cNvSpPr txBox="1"/>
          <p:nvPr/>
        </p:nvSpPr>
        <p:spPr>
          <a:xfrm>
            <a:off x="573879" y="898822"/>
            <a:ext cx="2071689" cy="923330"/>
          </a:xfrm>
          <a:prstGeom prst="rect">
            <a:avLst/>
          </a:prstGeom>
          <a:solidFill>
            <a:schemeClr val="bg1"/>
          </a:solidFill>
        </p:spPr>
        <p:txBody>
          <a:bodyPr wrap="square" rtlCol="0">
            <a:spAutoFit/>
          </a:bodyPr>
          <a:lstStyle/>
          <a:p>
            <a:pPr algn="ctr"/>
            <a:r>
              <a:rPr lang="en-US" dirty="0" smtClean="0"/>
              <a:t>Epigenetic modification/</a:t>
            </a:r>
          </a:p>
          <a:p>
            <a:pPr algn="ctr"/>
            <a:r>
              <a:rPr lang="en-US" dirty="0" smtClean="0"/>
              <a:t>neurocognitive, etc. </a:t>
            </a:r>
            <a:endParaRPr lang="en-US" dirty="0"/>
          </a:p>
        </p:txBody>
      </p:sp>
      <p:cxnSp>
        <p:nvCxnSpPr>
          <p:cNvPr id="18" name="Straight Arrow Connector 17"/>
          <p:cNvCxnSpPr/>
          <p:nvPr/>
        </p:nvCxnSpPr>
        <p:spPr>
          <a:xfrm>
            <a:off x="2645568" y="1685925"/>
            <a:ext cx="904082" cy="12398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6220617" y="494170"/>
            <a:ext cx="2071689" cy="923330"/>
          </a:xfrm>
          <a:prstGeom prst="rect">
            <a:avLst/>
          </a:prstGeom>
          <a:solidFill>
            <a:schemeClr val="bg1"/>
          </a:solidFill>
        </p:spPr>
        <p:txBody>
          <a:bodyPr wrap="square" rtlCol="0">
            <a:spAutoFit/>
          </a:bodyPr>
          <a:lstStyle/>
          <a:p>
            <a:pPr algn="ctr"/>
            <a:r>
              <a:rPr lang="en-US" dirty="0" smtClean="0"/>
              <a:t>Toxic exposures, developmental, stress, etc.</a:t>
            </a:r>
            <a:endParaRPr lang="en-US" dirty="0"/>
          </a:p>
        </p:txBody>
      </p:sp>
      <p:cxnSp>
        <p:nvCxnSpPr>
          <p:cNvPr id="20" name="Straight Arrow Connector 19"/>
          <p:cNvCxnSpPr/>
          <p:nvPr/>
        </p:nvCxnSpPr>
        <p:spPr>
          <a:xfrm flipH="1">
            <a:off x="6342063" y="1429295"/>
            <a:ext cx="272328" cy="271566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7256462" y="1429295"/>
            <a:ext cx="228600" cy="274662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4539998" y="2924175"/>
            <a:ext cx="1442244" cy="9370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99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Language Concordance</a:t>
            </a:r>
            <a:endParaRPr lang="en-US" dirty="0"/>
          </a:p>
        </p:txBody>
      </p:sp>
      <p:sp>
        <p:nvSpPr>
          <p:cNvPr id="5" name="Content Placeholder 4"/>
          <p:cNvSpPr>
            <a:spLocks noGrp="1"/>
          </p:cNvSpPr>
          <p:nvPr>
            <p:ph idx="1"/>
          </p:nvPr>
        </p:nvSpPr>
        <p:spPr/>
        <p:txBody>
          <a:bodyPr/>
          <a:lstStyle/>
          <a:p>
            <a:r>
              <a:rPr lang="en-US" dirty="0" smtClean="0"/>
              <a:t>Even among insured, language </a:t>
            </a:r>
            <a:r>
              <a:rPr lang="en-US" dirty="0"/>
              <a:t>barriers </a:t>
            </a:r>
            <a:r>
              <a:rPr lang="en-US" dirty="0" smtClean="0"/>
              <a:t>associated with:</a:t>
            </a:r>
          </a:p>
          <a:p>
            <a:pPr lvl="1"/>
            <a:r>
              <a:rPr lang="en-US" dirty="0" smtClean="0"/>
              <a:t>Decreased </a:t>
            </a:r>
            <a:r>
              <a:rPr lang="en-US" dirty="0"/>
              <a:t>patient satisfaction with </a:t>
            </a:r>
            <a:r>
              <a:rPr lang="en-US" dirty="0" smtClean="0"/>
              <a:t>care</a:t>
            </a:r>
          </a:p>
          <a:p>
            <a:pPr lvl="1"/>
            <a:r>
              <a:rPr lang="en-US" dirty="0" smtClean="0"/>
              <a:t>Increased problems with </a:t>
            </a:r>
            <a:r>
              <a:rPr lang="en-US" dirty="0"/>
              <a:t>medication </a:t>
            </a:r>
            <a:r>
              <a:rPr lang="en-US" dirty="0" smtClean="0"/>
              <a:t>comprehension</a:t>
            </a:r>
          </a:p>
          <a:p>
            <a:pPr lvl="1"/>
            <a:r>
              <a:rPr lang="en-US" dirty="0"/>
              <a:t>D</a:t>
            </a:r>
            <a:r>
              <a:rPr lang="en-US" dirty="0" smtClean="0"/>
              <a:t>ecreased </a:t>
            </a:r>
            <a:r>
              <a:rPr lang="en-US" dirty="0"/>
              <a:t>receipt </a:t>
            </a:r>
            <a:r>
              <a:rPr lang="en-US" dirty="0" smtClean="0"/>
              <a:t>of health </a:t>
            </a:r>
            <a:r>
              <a:rPr lang="en-US" dirty="0" smtClean="0"/>
              <a:t>services</a:t>
            </a:r>
          </a:p>
        </p:txBody>
      </p:sp>
    </p:spTree>
    <p:extLst>
      <p:ext uri="{BB962C8B-B14F-4D97-AF65-F5344CB8AC3E}">
        <p14:creationId xmlns:p14="http://schemas.microsoft.com/office/powerpoint/2010/main" val="3282666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Language Concordance</a:t>
            </a:r>
            <a:endParaRPr lang="en-US" dirty="0"/>
          </a:p>
        </p:txBody>
      </p:sp>
      <p:sp>
        <p:nvSpPr>
          <p:cNvPr id="5" name="Content Placeholder 4"/>
          <p:cNvSpPr>
            <a:spLocks noGrp="1"/>
          </p:cNvSpPr>
          <p:nvPr>
            <p:ph idx="1"/>
          </p:nvPr>
        </p:nvSpPr>
        <p:spPr>
          <a:xfrm>
            <a:off x="457200" y="1066800"/>
            <a:ext cx="8229600" cy="4525963"/>
          </a:xfrm>
        </p:spPr>
        <p:txBody>
          <a:bodyPr/>
          <a:lstStyle/>
          <a:p>
            <a:r>
              <a:rPr lang="en-US" dirty="0"/>
              <a:t>LEP among Latinas associated with worse glycemic control</a:t>
            </a:r>
          </a:p>
          <a:p>
            <a:pPr lvl="1"/>
            <a:r>
              <a:rPr lang="en-US" dirty="0"/>
              <a:t>Mediated by patient-provider language </a:t>
            </a:r>
            <a:r>
              <a:rPr lang="en-US" dirty="0" smtClean="0"/>
              <a:t>concordance</a:t>
            </a:r>
          </a:p>
          <a:p>
            <a:r>
              <a:rPr lang="en-US" dirty="0" smtClean="0"/>
              <a:t>Disparities in colon cancer screening between whites and Asians</a:t>
            </a:r>
          </a:p>
          <a:p>
            <a:pPr lvl="1"/>
            <a:r>
              <a:rPr lang="en-US" dirty="0" smtClean="0"/>
              <a:t>Explained by LEP and LHL in Asians </a:t>
            </a:r>
          </a:p>
          <a:p>
            <a:r>
              <a:rPr lang="en-US" dirty="0" smtClean="0"/>
              <a:t>Disparities related to language services are a systems-issue that leads to racial/ethnic disparities in health</a:t>
            </a:r>
            <a:endParaRPr lang="en-US" dirty="0"/>
          </a:p>
          <a:p>
            <a:endParaRPr lang="en-US" dirty="0"/>
          </a:p>
        </p:txBody>
      </p:sp>
      <p:sp>
        <p:nvSpPr>
          <p:cNvPr id="6" name="TextBox 5"/>
          <p:cNvSpPr txBox="1"/>
          <p:nvPr/>
        </p:nvSpPr>
        <p:spPr>
          <a:xfrm>
            <a:off x="4191000" y="6248400"/>
            <a:ext cx="3200400" cy="646331"/>
          </a:xfrm>
          <a:prstGeom prst="rect">
            <a:avLst/>
          </a:prstGeom>
          <a:noFill/>
        </p:spPr>
        <p:txBody>
          <a:bodyPr wrap="square" rtlCol="0">
            <a:spAutoFit/>
          </a:bodyPr>
          <a:lstStyle/>
          <a:p>
            <a:r>
              <a:rPr lang="en-US" dirty="0" smtClean="0"/>
              <a:t>Fernandez, JGIM, 2010</a:t>
            </a:r>
          </a:p>
          <a:p>
            <a:r>
              <a:rPr lang="en-US" dirty="0" err="1" smtClean="0"/>
              <a:t>Sentell</a:t>
            </a:r>
            <a:r>
              <a:rPr lang="en-US" dirty="0" smtClean="0"/>
              <a:t>, J Health </a:t>
            </a:r>
            <a:r>
              <a:rPr lang="en-US" dirty="0" err="1" smtClean="0"/>
              <a:t>Comm</a:t>
            </a:r>
            <a:r>
              <a:rPr lang="en-US" dirty="0" smtClean="0"/>
              <a:t>, 2013</a:t>
            </a:r>
            <a:endParaRPr lang="en-US" dirty="0"/>
          </a:p>
        </p:txBody>
      </p:sp>
    </p:spTree>
    <p:extLst>
      <p:ext uri="{BB962C8B-B14F-4D97-AF65-F5344CB8AC3E}">
        <p14:creationId xmlns:p14="http://schemas.microsoft.com/office/powerpoint/2010/main" val="17169424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5" name="Rectangle 13"/>
          <p:cNvSpPr>
            <a:spLocks noChangeArrowheads="1"/>
          </p:cNvSpPr>
          <p:nvPr/>
        </p:nvSpPr>
        <p:spPr bwMode="auto">
          <a:xfrm>
            <a:off x="0" y="309563"/>
            <a:ext cx="9144000" cy="1138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defRPr/>
            </a:pPr>
            <a:r>
              <a:rPr lang="en-US" sz="3400" dirty="0">
                <a:solidFill>
                  <a:schemeClr val="bg1"/>
                </a:solidFill>
                <a:latin typeface="+mj-lt"/>
              </a:rPr>
              <a:t>Differences, Disparities, and Discrimination:  Populations with Equal Access to Health Care</a:t>
            </a:r>
          </a:p>
        </p:txBody>
      </p:sp>
      <p:pic>
        <p:nvPicPr>
          <p:cNvPr id="31" name="Picture 2" descr="https://static-content.springer.com/image/art%3A10.1007%2Fs11886-014-0530-3/MediaObjects/11886_2014_530_Fig2_HTM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48" y="1752600"/>
            <a:ext cx="7846704" cy="4194970"/>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0"/>
          <p:cNvSpPr>
            <a:spLocks noChangeArrowheads="1"/>
          </p:cNvSpPr>
          <p:nvPr/>
        </p:nvSpPr>
        <p:spPr bwMode="auto">
          <a:xfrm>
            <a:off x="4800600" y="4191000"/>
            <a:ext cx="3033924" cy="150233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288731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533400"/>
            <a:ext cx="8534400" cy="1143000"/>
          </a:xfrm>
        </p:spPr>
        <p:txBody>
          <a:bodyPr>
            <a:noAutofit/>
          </a:bodyPr>
          <a:lstStyle/>
          <a:p>
            <a:pPr eaLnBrk="1" fontAlgn="auto" hangingPunct="1">
              <a:spcAft>
                <a:spcPts val="0"/>
              </a:spcAft>
              <a:defRPr/>
            </a:pPr>
            <a:r>
              <a:rPr lang="en-US" altLang="en-US" dirty="0" smtClean="0"/>
              <a:t>Do </a:t>
            </a:r>
            <a:r>
              <a:rPr lang="en-US" altLang="en-US" i="1" dirty="0" smtClean="0"/>
              <a:t>Physician Factors </a:t>
            </a:r>
            <a:r>
              <a:rPr lang="en-US" altLang="en-US" dirty="0" smtClean="0"/>
              <a:t>Explain Procedural Differences?</a:t>
            </a:r>
            <a:endParaRPr lang="en-US" altLang="en-US" i="1" dirty="0" smtClean="0"/>
          </a:p>
        </p:txBody>
      </p:sp>
      <p:sp>
        <p:nvSpPr>
          <p:cNvPr id="27651" name="Rectangle 3"/>
          <p:cNvSpPr>
            <a:spLocks noGrp="1" noChangeArrowheads="1"/>
          </p:cNvSpPr>
          <p:nvPr>
            <p:ph idx="1"/>
          </p:nvPr>
        </p:nvSpPr>
        <p:spPr>
          <a:xfrm>
            <a:off x="457200" y="1722438"/>
            <a:ext cx="8229600" cy="4525962"/>
          </a:xfrm>
        </p:spPr>
        <p:txBody>
          <a:bodyPr/>
          <a:lstStyle/>
          <a:p>
            <a:pPr eaLnBrk="1" hangingPunct="1">
              <a:buFontTx/>
              <a:buNone/>
            </a:pPr>
            <a:endParaRPr lang="en-US" altLang="en-US" smtClean="0"/>
          </a:p>
          <a:p>
            <a:pPr eaLnBrk="1" hangingPunct="1"/>
            <a:r>
              <a:rPr lang="en-US" altLang="en-US" smtClean="0"/>
              <a:t>Differences persist even when controlling for the following factors:</a:t>
            </a:r>
          </a:p>
          <a:p>
            <a:pPr lvl="1" eaLnBrk="1" hangingPunct="1"/>
            <a:r>
              <a:rPr lang="en-US" altLang="en-US" sz="3200" smtClean="0"/>
              <a:t>Hospital:  teaching vs community</a:t>
            </a:r>
          </a:p>
          <a:p>
            <a:pPr lvl="1" eaLnBrk="1" hangingPunct="1"/>
            <a:r>
              <a:rPr lang="en-US" altLang="en-US" sz="3200" smtClean="0"/>
              <a:t>Provider specialty</a:t>
            </a:r>
          </a:p>
          <a:p>
            <a:pPr lvl="1" eaLnBrk="1" hangingPunct="1"/>
            <a:r>
              <a:rPr lang="en-US" altLang="en-US" sz="3200" smtClean="0"/>
              <a:t>Region</a:t>
            </a:r>
          </a:p>
        </p:txBody>
      </p:sp>
    </p:spTree>
    <p:extLst>
      <p:ext uri="{BB962C8B-B14F-4D97-AF65-F5344CB8AC3E}">
        <p14:creationId xmlns:p14="http://schemas.microsoft.com/office/powerpoint/2010/main" val="31107730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Door to Drug Time in AMI</a:t>
            </a:r>
            <a:endParaRPr lang="en-US" dirty="0"/>
          </a:p>
        </p:txBody>
      </p:sp>
      <p:sp>
        <p:nvSpPr>
          <p:cNvPr id="5" name="Content Placeholder 4"/>
          <p:cNvSpPr>
            <a:spLocks noGrp="1"/>
          </p:cNvSpPr>
          <p:nvPr>
            <p:ph idx="1"/>
          </p:nvPr>
        </p:nvSpPr>
        <p:spPr/>
        <p:txBody>
          <a:bodyPr/>
          <a:lstStyle/>
          <a:p>
            <a:endParaRPr lang="en-US"/>
          </a:p>
        </p:txBody>
      </p:sp>
      <p:pic>
        <p:nvPicPr>
          <p:cNvPr id="165890" name="Picture 2" descr="Image description no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905000"/>
            <a:ext cx="8490853"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30"/>
          <p:cNvSpPr>
            <a:spLocks noChangeArrowheads="1"/>
          </p:cNvSpPr>
          <p:nvPr/>
        </p:nvSpPr>
        <p:spPr bwMode="auto">
          <a:xfrm>
            <a:off x="7772399" y="2438400"/>
            <a:ext cx="1219201" cy="1828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
        <p:nvSpPr>
          <p:cNvPr id="6" name="TextBox 5"/>
          <p:cNvSpPr txBox="1"/>
          <p:nvPr/>
        </p:nvSpPr>
        <p:spPr>
          <a:xfrm>
            <a:off x="4876800" y="6248400"/>
            <a:ext cx="2514600" cy="369332"/>
          </a:xfrm>
          <a:prstGeom prst="rect">
            <a:avLst/>
          </a:prstGeom>
          <a:noFill/>
        </p:spPr>
        <p:txBody>
          <a:bodyPr wrap="square" rtlCol="0">
            <a:spAutoFit/>
          </a:bodyPr>
          <a:lstStyle/>
          <a:p>
            <a:r>
              <a:rPr lang="en-US" dirty="0" smtClean="0"/>
              <a:t>Bradley, JAMA, 2004</a:t>
            </a:r>
            <a:endParaRPr lang="en-US" dirty="0"/>
          </a:p>
        </p:txBody>
      </p:sp>
    </p:spTree>
    <p:extLst>
      <p:ext uri="{BB962C8B-B14F-4D97-AF65-F5344CB8AC3E}">
        <p14:creationId xmlns:p14="http://schemas.microsoft.com/office/powerpoint/2010/main" val="373062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838200"/>
          </a:xfrm>
        </p:spPr>
        <p:txBody>
          <a:bodyPr/>
          <a:lstStyle/>
          <a:p>
            <a:pPr eaLnBrk="1" fontAlgn="auto" hangingPunct="1">
              <a:spcAft>
                <a:spcPts val="0"/>
              </a:spcAft>
              <a:defRPr/>
            </a:pPr>
            <a:r>
              <a:rPr lang="en-US" altLang="en-US" dirty="0" smtClean="0"/>
              <a:t>Schulman Summary</a:t>
            </a:r>
          </a:p>
        </p:txBody>
      </p:sp>
      <p:sp>
        <p:nvSpPr>
          <p:cNvPr id="36867" name="Rectangle 3"/>
          <p:cNvSpPr>
            <a:spLocks noGrp="1" noChangeArrowheads="1"/>
          </p:cNvSpPr>
          <p:nvPr>
            <p:ph idx="1"/>
          </p:nvPr>
        </p:nvSpPr>
        <p:spPr>
          <a:xfrm>
            <a:off x="304800" y="1219200"/>
            <a:ext cx="8610600" cy="2971800"/>
          </a:xfrm>
        </p:spPr>
        <p:txBody>
          <a:bodyPr/>
          <a:lstStyle/>
          <a:p>
            <a:pPr eaLnBrk="1" hangingPunct="1">
              <a:spcAft>
                <a:spcPts val="600"/>
              </a:spcAft>
            </a:pPr>
            <a:r>
              <a:rPr lang="en-US" altLang="en-US" dirty="0" smtClean="0"/>
              <a:t>Videotaped vignettes with 8 actors representing men/women, AA/whites, 55y/70y</a:t>
            </a:r>
          </a:p>
          <a:p>
            <a:pPr eaLnBrk="1" hangingPunct="1">
              <a:spcAft>
                <a:spcPts val="600"/>
              </a:spcAft>
            </a:pPr>
            <a:r>
              <a:rPr lang="en-US" altLang="en-US" dirty="0" smtClean="0"/>
              <a:t>Convenience sample of physicians at ACP and ACC meetings</a:t>
            </a:r>
          </a:p>
          <a:p>
            <a:pPr eaLnBrk="1" hangingPunct="1">
              <a:spcAft>
                <a:spcPts val="600"/>
              </a:spcAft>
            </a:pPr>
            <a:r>
              <a:rPr lang="en-US" altLang="en-US" dirty="0" smtClean="0"/>
              <a:t>All “patients” had identical script describing chest pain – outcome was decision to refer for angiography</a:t>
            </a:r>
            <a:endParaRPr lang="en-US" altLang="en-US" sz="1800" i="1" dirty="0" smtClean="0"/>
          </a:p>
        </p:txBody>
      </p:sp>
      <p:sp>
        <p:nvSpPr>
          <p:cNvPr id="36894" name="TextBox 3"/>
          <p:cNvSpPr txBox="1">
            <a:spLocks noChangeArrowheads="1"/>
          </p:cNvSpPr>
          <p:nvPr/>
        </p:nvSpPr>
        <p:spPr bwMode="auto">
          <a:xfrm>
            <a:off x="5284787" y="6303963"/>
            <a:ext cx="245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en-US" altLang="en-US" sz="1400" dirty="0"/>
              <a:t>Schulman, et al. NEJM 1999</a:t>
            </a:r>
          </a:p>
        </p:txBody>
      </p:sp>
    </p:spTree>
    <p:extLst>
      <p:ext uri="{BB962C8B-B14F-4D97-AF65-F5344CB8AC3E}">
        <p14:creationId xmlns:p14="http://schemas.microsoft.com/office/powerpoint/2010/main" val="2080480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Figure"/>
          <p:cNvPicPr/>
          <p:nvPr/>
        </p:nvPicPr>
        <p:blipFill rotWithShape="1">
          <a:blip r:embed="rId3">
            <a:extLst>
              <a:ext uri="{28A0092B-C50C-407E-A947-70E740481C1C}">
                <a14:useLocalDpi xmlns:a14="http://schemas.microsoft.com/office/drawing/2010/main" val="0"/>
              </a:ext>
            </a:extLst>
          </a:blip>
          <a:srcRect b="51766"/>
          <a:stretch/>
        </p:blipFill>
        <p:spPr bwMode="auto">
          <a:xfrm>
            <a:off x="180023" y="152400"/>
            <a:ext cx="4239577" cy="3086100"/>
          </a:xfrm>
          <a:prstGeom prst="rect">
            <a:avLst/>
          </a:prstGeom>
          <a:noFill/>
          <a:ln>
            <a:noFill/>
          </a:ln>
          <a:extLst>
            <a:ext uri="{53640926-AAD7-44D8-BBD7-CCE9431645EC}">
              <a14:shadowObscured xmlns:a14="http://schemas.microsoft.com/office/drawing/2010/main"/>
            </a:ext>
          </a:extLst>
        </p:spPr>
      </p:pic>
      <p:pic>
        <p:nvPicPr>
          <p:cNvPr id="6" name="Picture 5" descr="Figure"/>
          <p:cNvPicPr/>
          <p:nvPr/>
        </p:nvPicPr>
        <p:blipFill rotWithShape="1">
          <a:blip r:embed="rId3">
            <a:extLst>
              <a:ext uri="{28A0092B-C50C-407E-A947-70E740481C1C}">
                <a14:useLocalDpi xmlns:a14="http://schemas.microsoft.com/office/drawing/2010/main" val="0"/>
              </a:ext>
            </a:extLst>
          </a:blip>
          <a:srcRect t="49118" b="3088"/>
          <a:stretch/>
        </p:blipFill>
        <p:spPr bwMode="auto">
          <a:xfrm>
            <a:off x="4648200" y="2971800"/>
            <a:ext cx="4361180" cy="30956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80830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56674" name="Picture 2" descr="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23850"/>
            <a:ext cx="4405983"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63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457200" y="1574673"/>
            <a:ext cx="8370888" cy="4632325"/>
          </a:xfrm>
        </p:spPr>
        <p:txBody>
          <a:bodyPr/>
          <a:lstStyle/>
          <a:p>
            <a:pPr eaLnBrk="1" hangingPunct="1"/>
            <a:r>
              <a:rPr lang="en-US" altLang="en-US" dirty="0" smtClean="0"/>
              <a:t>History of reproductive abuses by family planning providers towards women of color and poor women</a:t>
            </a:r>
          </a:p>
          <a:p>
            <a:pPr eaLnBrk="1" hangingPunct="1"/>
            <a:r>
              <a:rPr lang="en-US" altLang="en-US" dirty="0" smtClean="0"/>
              <a:t>Are there disparities in counseling about the IUD? </a:t>
            </a:r>
          </a:p>
          <a:p>
            <a:pPr lvl="1" eaLnBrk="1" hangingPunct="1"/>
            <a:r>
              <a:rPr lang="en-US" altLang="en-US" sz="2400" dirty="0" smtClean="0"/>
              <a:t>RCT using videos of standardized patients presenting for contraceptive advice</a:t>
            </a:r>
          </a:p>
          <a:p>
            <a:pPr lvl="1" eaLnBrk="1" hangingPunct="1"/>
            <a:r>
              <a:rPr lang="en-US" altLang="en-US" sz="2400" dirty="0" smtClean="0"/>
              <a:t>Shown to participants at national meetings of ACOG and AAFP</a:t>
            </a:r>
          </a:p>
        </p:txBody>
      </p:sp>
      <p:sp>
        <p:nvSpPr>
          <p:cNvPr id="32770" name="Slide Number Placeholder 3"/>
          <p:cNvSpPr>
            <a:spLocks noGrp="1"/>
          </p:cNvSpPr>
          <p:nvPr>
            <p:ph type="sldNum" sz="quarter" idx="4294967295"/>
          </p:nvPr>
        </p:nvSpPr>
        <p:spPr>
          <a:xfrm>
            <a:off x="8626475" y="6613525"/>
            <a:ext cx="517525" cy="244475"/>
          </a:xfrm>
          <a:prstGeom prst="rect">
            <a:avLst/>
          </a:prstGeo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9C47CC-89F0-4B74-8318-9AE6BE92F33E}" type="slidenum">
              <a:rPr lang="en-US" altLang="en-US" smtClean="0">
                <a:solidFill>
                  <a:srgbClr val="0D6072"/>
                </a:solidFill>
              </a:rPr>
              <a:pPr eaLnBrk="1" hangingPunct="1"/>
              <a:t>38</a:t>
            </a:fld>
            <a:endParaRPr lang="en-US" altLang="en-US" smtClean="0">
              <a:solidFill>
                <a:srgbClr val="0D6072"/>
              </a:solidFill>
            </a:endParaRPr>
          </a:p>
        </p:txBody>
      </p:sp>
      <p:sp>
        <p:nvSpPr>
          <p:cNvPr id="32772" name="Text Box 4"/>
          <p:cNvSpPr txBox="1">
            <a:spLocks noChangeArrowheads="1"/>
          </p:cNvSpPr>
          <p:nvPr/>
        </p:nvSpPr>
        <p:spPr bwMode="auto">
          <a:xfrm>
            <a:off x="4038600" y="6412737"/>
            <a:ext cx="3810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ts val="0"/>
              </a:spcBef>
            </a:pPr>
            <a:r>
              <a:rPr lang="en-US" altLang="en-US" sz="1400" dirty="0" smtClean="0">
                <a:latin typeface="+mj-lt"/>
                <a:cs typeface="Arial" pitchFamily="34" charset="0"/>
              </a:rPr>
              <a:t>Dehlendorf: </a:t>
            </a:r>
            <a:r>
              <a:rPr lang="en-US" sz="1400" i="1" dirty="0">
                <a:latin typeface="+mj-lt"/>
              </a:rPr>
              <a:t>Am J </a:t>
            </a:r>
            <a:r>
              <a:rPr lang="en-US" sz="1400" i="1" dirty="0" err="1">
                <a:latin typeface="+mj-lt"/>
              </a:rPr>
              <a:t>Obstet</a:t>
            </a:r>
            <a:r>
              <a:rPr lang="en-US" sz="1400" i="1" dirty="0">
                <a:latin typeface="+mj-lt"/>
              </a:rPr>
              <a:t> </a:t>
            </a:r>
            <a:r>
              <a:rPr lang="en-US" sz="1400" i="1" dirty="0" err="1">
                <a:latin typeface="+mj-lt"/>
              </a:rPr>
              <a:t>Gynecol</a:t>
            </a:r>
            <a:r>
              <a:rPr lang="en-US" altLang="en-US" sz="1400" dirty="0" smtClean="0">
                <a:latin typeface="+mj-lt"/>
                <a:cs typeface="Arial" pitchFamily="34" charset="0"/>
              </a:rPr>
              <a:t>, 2010</a:t>
            </a:r>
            <a:endParaRPr lang="en-US" altLang="en-US" sz="1400" dirty="0">
              <a:latin typeface="+mj-lt"/>
              <a:cs typeface="Arial" pitchFamily="34" charset="0"/>
            </a:endParaRPr>
          </a:p>
        </p:txBody>
      </p:sp>
      <p:sp>
        <p:nvSpPr>
          <p:cNvPr id="32773" name="Rectangle 5"/>
          <p:cNvSpPr>
            <a:spLocks noChangeArrowheads="1"/>
          </p:cNvSpPr>
          <p:nvPr/>
        </p:nvSpPr>
        <p:spPr bwMode="auto">
          <a:xfrm>
            <a:off x="585787" y="304800"/>
            <a:ext cx="8218488"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5000"/>
              </a:lnSpc>
            </a:pPr>
            <a:r>
              <a:rPr lang="en-US" altLang="en-US" sz="3600" dirty="0" smtClean="0">
                <a:solidFill>
                  <a:schemeClr val="bg1"/>
                </a:solidFill>
                <a:effectLst>
                  <a:outerShdw blurRad="38100" dist="38100" dir="2700000" algn="tl">
                    <a:srgbClr val="000000">
                      <a:alpha val="43137"/>
                    </a:srgbClr>
                  </a:outerShdw>
                </a:effectLst>
                <a:latin typeface="+mj-lt"/>
              </a:rPr>
              <a:t>Provider-Level Disparities in Reproductive Health</a:t>
            </a:r>
            <a:endParaRPr lang="en-US" altLang="en-US" sz="3600" dirty="0">
              <a:solidFill>
                <a:schemeClr val="bg1"/>
              </a:solidFill>
              <a:effectLst>
                <a:outerShdw blurRad="38100" dist="38100" dir="2700000" algn="tl">
                  <a:srgbClr val="000000">
                    <a:alpha val="43137"/>
                  </a:srgbClr>
                </a:outerShdw>
              </a:effectLst>
              <a:latin typeface="+mj-lt"/>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257709"/>
            <a:ext cx="914400" cy="451556"/>
          </a:xfrm>
          <a:prstGeom prst="rect">
            <a:avLst/>
          </a:prstGeom>
        </p:spPr>
      </p:pic>
    </p:spTree>
    <p:extLst>
      <p:ext uri="{BB962C8B-B14F-4D97-AF65-F5344CB8AC3E}">
        <p14:creationId xmlns:p14="http://schemas.microsoft.com/office/powerpoint/2010/main" val="2424875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a:spLocks noGrp="1" noChangeArrowheads="1"/>
          </p:cNvSpPr>
          <p:nvPr>
            <p:ph type="title"/>
          </p:nvPr>
        </p:nvSpPr>
        <p:spPr>
          <a:xfrm>
            <a:off x="1023937" y="152400"/>
            <a:ext cx="7248525" cy="928687"/>
          </a:xfrm>
          <a:noFill/>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50000"/>
              </a:spcBef>
            </a:pPr>
            <a:r>
              <a:rPr lang="en-US" altLang="en-US" dirty="0" smtClean="0"/>
              <a:t>The “Patients”</a:t>
            </a:r>
          </a:p>
        </p:txBody>
      </p:sp>
      <p:pic>
        <p:nvPicPr>
          <p:cNvPr id="3891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04800" y="1066800"/>
            <a:ext cx="4191000" cy="2303463"/>
          </a:xfrm>
          <a:noFill/>
          <a:extLs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066800"/>
            <a:ext cx="4191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300" y="3657600"/>
            <a:ext cx="41910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699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a:defRPr/>
            </a:pPr>
            <a:r>
              <a:rPr lang="en-US" dirty="0" smtClean="0">
                <a:solidFill>
                  <a:srgbClr val="FEFDFA"/>
                </a:solidFill>
                <a:ea typeface="+mj-ea"/>
                <a:cs typeface="+mj-cs"/>
              </a:rPr>
              <a:t>What are Health Disparities?</a:t>
            </a:r>
            <a:endParaRPr lang="en-US" sz="2800" dirty="0" smtClean="0">
              <a:solidFill>
                <a:srgbClr val="FEFDFA"/>
              </a:solidFill>
              <a:ea typeface="+mj-ea"/>
              <a:cs typeface="+mj-cs"/>
            </a:endParaRPr>
          </a:p>
        </p:txBody>
      </p:sp>
      <p:sp>
        <p:nvSpPr>
          <p:cNvPr id="180227" name="Rectangle 3"/>
          <p:cNvSpPr>
            <a:spLocks noGrp="1" noChangeArrowheads="1"/>
          </p:cNvSpPr>
          <p:nvPr>
            <p:ph type="body" idx="1"/>
          </p:nvPr>
        </p:nvSpPr>
        <p:spPr>
          <a:xfrm>
            <a:off x="304800" y="1371600"/>
            <a:ext cx="8534400" cy="5257800"/>
          </a:xfrm>
        </p:spPr>
        <p:txBody>
          <a:bodyPr/>
          <a:lstStyle/>
          <a:p>
            <a:pPr marL="0" indent="0">
              <a:lnSpc>
                <a:spcPct val="90000"/>
              </a:lnSpc>
              <a:buNone/>
            </a:pPr>
            <a:r>
              <a:rPr lang="en-US" altLang="en-US" sz="2800" dirty="0" smtClean="0">
                <a:effectLst>
                  <a:outerShdw blurRad="38100" dist="38100" dir="2700000" algn="tl">
                    <a:srgbClr val="000000"/>
                  </a:outerShdw>
                </a:effectLst>
                <a:latin typeface="+mj-lt"/>
              </a:rPr>
              <a:t>“A </a:t>
            </a:r>
            <a:r>
              <a:rPr lang="en-US" altLang="en-US" sz="2800" dirty="0">
                <a:effectLst>
                  <a:outerShdw blurRad="38100" dist="38100" dir="2700000" algn="tl">
                    <a:srgbClr val="000000"/>
                  </a:outerShdw>
                </a:effectLst>
                <a:latin typeface="+mj-lt"/>
              </a:rPr>
              <a:t>particular type of health difference that is closely linked with economic, social, or environmental disadvantage. Health disparities adversely affect groups of people who have systematically experienced greater social or economic obstacles to health based on their racial or ethnic group, religion, socioeconomic status, gender, age, or mental health; cognitive, sensory, or physical disability; sexual orientation or gender identity; geographic location; or other characteristics historically linked to discrimination or </a:t>
            </a:r>
            <a:r>
              <a:rPr lang="en-US" altLang="en-US" sz="2800" dirty="0" smtClean="0">
                <a:effectLst>
                  <a:outerShdw blurRad="38100" dist="38100" dir="2700000" algn="tl">
                    <a:srgbClr val="000000"/>
                  </a:outerShdw>
                </a:effectLst>
                <a:latin typeface="+mj-lt"/>
              </a:rPr>
              <a:t>exclusion.”</a:t>
            </a:r>
          </a:p>
          <a:p>
            <a:pPr marL="0" indent="0">
              <a:lnSpc>
                <a:spcPct val="90000"/>
              </a:lnSpc>
              <a:buNone/>
            </a:pPr>
            <a:endParaRPr lang="en-US" altLang="en-US" sz="2400" dirty="0" smtClean="0">
              <a:effectLst>
                <a:outerShdw blurRad="38100" dist="38100" dir="2700000" algn="tl">
                  <a:srgbClr val="000000"/>
                </a:outerShdw>
              </a:effectLst>
              <a:latin typeface="+mj-lt"/>
            </a:endParaRPr>
          </a:p>
          <a:p>
            <a:pPr marL="0" indent="0">
              <a:lnSpc>
                <a:spcPct val="90000"/>
              </a:lnSpc>
              <a:buNone/>
            </a:pPr>
            <a:r>
              <a:rPr lang="en-US" altLang="en-US" sz="2800" dirty="0" smtClean="0">
                <a:effectLst>
                  <a:outerShdw blurRad="38100" dist="38100" dir="2700000" algn="tl">
                    <a:srgbClr val="000000"/>
                  </a:outerShdw>
                </a:effectLst>
                <a:latin typeface="+mj-lt"/>
              </a:rPr>
              <a:t>		Healthy People 2020 (HealthyPeople.gov)</a:t>
            </a:r>
          </a:p>
          <a:p>
            <a:pPr marL="0" indent="0">
              <a:lnSpc>
                <a:spcPct val="90000"/>
              </a:lnSpc>
              <a:buNone/>
            </a:pPr>
            <a:endParaRPr lang="en-US" altLang="en-US" sz="1400" dirty="0" smtClean="0"/>
          </a:p>
          <a:p>
            <a:pPr>
              <a:lnSpc>
                <a:spcPct val="90000"/>
              </a:lnSpc>
              <a:buFontTx/>
              <a:buNone/>
            </a:pPr>
            <a:endParaRPr lang="en-US" altLang="en-US" sz="1400" dirty="0" smtClean="0"/>
          </a:p>
        </p:txBody>
      </p:sp>
    </p:spTree>
    <p:extLst>
      <p:ext uri="{BB962C8B-B14F-4D97-AF65-F5344CB8AC3E}">
        <p14:creationId xmlns:p14="http://schemas.microsoft.com/office/powerpoint/2010/main" val="29912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0" y="1219200"/>
            <a:ext cx="4267200" cy="2332038"/>
          </a:xfrm>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5" y="3886200"/>
            <a:ext cx="4191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219200"/>
            <a:ext cx="4267200"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Text Box 5"/>
          <p:cNvSpPr>
            <a:spLocks noGrp="1" noChangeArrowheads="1"/>
          </p:cNvSpPr>
          <p:nvPr>
            <p:ph type="title"/>
          </p:nvPr>
        </p:nvSpPr>
        <p:spPr>
          <a:xfrm>
            <a:off x="323850" y="277813"/>
            <a:ext cx="7248525" cy="928687"/>
          </a:xfrm>
          <a:noFill/>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50000"/>
              </a:spcBef>
            </a:pPr>
            <a:r>
              <a:rPr lang="en-US" altLang="en-US" smtClean="0"/>
              <a:t>The “Patients”</a:t>
            </a:r>
          </a:p>
        </p:txBody>
      </p:sp>
    </p:spTree>
    <p:extLst>
      <p:ext uri="{BB962C8B-B14F-4D97-AF65-F5344CB8AC3E}">
        <p14:creationId xmlns:p14="http://schemas.microsoft.com/office/powerpoint/2010/main" val="29254340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Grp="1" noChangeAspect="1"/>
          </p:cNvGraphicFramePr>
          <p:nvPr>
            <p:ph/>
            <p:extLst>
              <p:ext uri="{D42A27DB-BD31-4B8C-83A1-F6EECF244321}">
                <p14:modId xmlns:p14="http://schemas.microsoft.com/office/powerpoint/2010/main" val="1016194633"/>
              </p:ext>
            </p:extLst>
          </p:nvPr>
        </p:nvGraphicFramePr>
        <p:xfrm>
          <a:off x="36511" y="208756"/>
          <a:ext cx="9042401" cy="6126163"/>
        </p:xfrm>
        <a:graphic>
          <a:graphicData uri="http://schemas.openxmlformats.org/drawingml/2006/chart">
            <c:chart xmlns:c="http://schemas.openxmlformats.org/drawingml/2006/chart" xmlns:r="http://schemas.openxmlformats.org/officeDocument/2006/relationships" r:id="rId3"/>
          </a:graphicData>
        </a:graphic>
      </p:graphicFrame>
      <p:sp>
        <p:nvSpPr>
          <p:cNvPr id="210950" name="Oval 6"/>
          <p:cNvSpPr>
            <a:spLocks noChangeArrowheads="1"/>
          </p:cNvSpPr>
          <p:nvPr/>
        </p:nvSpPr>
        <p:spPr bwMode="auto">
          <a:xfrm>
            <a:off x="1188128" y="2497364"/>
            <a:ext cx="1349375" cy="1117600"/>
          </a:xfrm>
          <a:prstGeom prst="ellipse">
            <a:avLst/>
          </a:prstGeom>
          <a:solidFill>
            <a:schemeClr val="bg1">
              <a:alpha val="0"/>
            </a:schemeClr>
          </a:solidFill>
          <a:ln w="25400">
            <a:solidFill>
              <a:schemeClr val="bg1"/>
            </a:solidFill>
            <a:round/>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0951" name="Oval 7"/>
          <p:cNvSpPr>
            <a:spLocks noChangeArrowheads="1"/>
          </p:cNvSpPr>
          <p:nvPr/>
        </p:nvSpPr>
        <p:spPr bwMode="auto">
          <a:xfrm>
            <a:off x="3883024" y="1717221"/>
            <a:ext cx="1349375" cy="1117600"/>
          </a:xfrm>
          <a:prstGeom prst="ellipse">
            <a:avLst/>
          </a:prstGeom>
          <a:solidFill>
            <a:schemeClr val="accent1">
              <a:alpha val="0"/>
            </a:schemeClr>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0952" name="Oval 8"/>
          <p:cNvSpPr>
            <a:spLocks noChangeArrowheads="1"/>
          </p:cNvSpPr>
          <p:nvPr/>
        </p:nvSpPr>
        <p:spPr bwMode="auto">
          <a:xfrm>
            <a:off x="6672716" y="1717221"/>
            <a:ext cx="1169987" cy="1006475"/>
          </a:xfrm>
          <a:prstGeom prst="ellipse">
            <a:avLst/>
          </a:prstGeom>
          <a:solidFill>
            <a:schemeClr val="accent1">
              <a:alpha val="0"/>
            </a:schemeClr>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67" name="Text Box 9"/>
          <p:cNvSpPr txBox="1">
            <a:spLocks noChangeArrowheads="1"/>
          </p:cNvSpPr>
          <p:nvPr/>
        </p:nvSpPr>
        <p:spPr bwMode="auto">
          <a:xfrm>
            <a:off x="4557711" y="6205992"/>
            <a:ext cx="3514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t>Dehlendorf, et al. AJOG, </a:t>
            </a:r>
            <a:r>
              <a:rPr lang="en-US" altLang="en-US" sz="1600" b="1" dirty="0" smtClean="0"/>
              <a:t>2010</a:t>
            </a:r>
            <a:endParaRPr lang="en-US" altLang="en-US" sz="1600" b="1" dirty="0"/>
          </a:p>
        </p:txBody>
      </p:sp>
    </p:spTree>
    <p:extLst>
      <p:ext uri="{BB962C8B-B14F-4D97-AF65-F5344CB8AC3E}">
        <p14:creationId xmlns:p14="http://schemas.microsoft.com/office/powerpoint/2010/main" val="3948575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09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0" grpId="0" animBg="1"/>
      <p:bldP spid="210951" grpId="0" animBg="1"/>
      <p:bldP spid="21095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Differences in Health Communication</a:t>
            </a:r>
            <a:endParaRPr lang="en-US" dirty="0"/>
          </a:p>
        </p:txBody>
      </p:sp>
      <p:sp>
        <p:nvSpPr>
          <p:cNvPr id="5" name="Content Placeholder 4"/>
          <p:cNvSpPr>
            <a:spLocks noGrp="1"/>
          </p:cNvSpPr>
          <p:nvPr>
            <p:ph idx="1"/>
          </p:nvPr>
        </p:nvSpPr>
        <p:spPr>
          <a:xfrm>
            <a:off x="457200" y="1828800"/>
            <a:ext cx="8229600" cy="4297363"/>
          </a:xfrm>
        </p:spPr>
        <p:txBody>
          <a:bodyPr/>
          <a:lstStyle/>
          <a:p>
            <a:pPr eaLnBrk="1" hangingPunct="1"/>
            <a:r>
              <a:rPr lang="en-US" altLang="en-US" sz="2800" dirty="0" smtClean="0"/>
              <a:t>Patient experience is a critical part of the Triple Aim, and is associated with outcomes</a:t>
            </a:r>
          </a:p>
          <a:p>
            <a:pPr lvl="1" eaLnBrk="1" hangingPunct="1"/>
            <a:r>
              <a:rPr lang="en-US" altLang="en-US" sz="2400" dirty="0" smtClean="0"/>
              <a:t>Providers </a:t>
            </a:r>
            <a:r>
              <a:rPr lang="en-US" altLang="en-US" sz="2400" dirty="0"/>
              <a:t>have less positive affect and are more dominant with minority patients </a:t>
            </a:r>
          </a:p>
          <a:p>
            <a:pPr lvl="1" eaLnBrk="1" hangingPunct="1"/>
            <a:r>
              <a:rPr lang="en-US" altLang="en-US" sz="2400" dirty="0"/>
              <a:t>African Americans report less participation in clinical decision </a:t>
            </a:r>
            <a:r>
              <a:rPr lang="en-US" altLang="en-US" sz="2400" dirty="0" smtClean="0"/>
              <a:t>making</a:t>
            </a:r>
          </a:p>
          <a:p>
            <a:pPr lvl="1" eaLnBrk="1" hangingPunct="1"/>
            <a:r>
              <a:rPr lang="en-US" altLang="en-US" sz="2400" dirty="0" smtClean="0"/>
              <a:t>Hispanics experience less patient-centered communication</a:t>
            </a:r>
          </a:p>
          <a:p>
            <a:pPr lvl="1" eaLnBrk="1" hangingPunct="1"/>
            <a:r>
              <a:rPr lang="en-US" altLang="en-US" sz="2400" dirty="0" smtClean="0"/>
              <a:t>In general, racially discordant care results in less information and less patient participation</a:t>
            </a:r>
            <a:endParaRPr lang="en-US" altLang="en-US" sz="2400" dirty="0"/>
          </a:p>
          <a:p>
            <a:endParaRPr lang="en-US" sz="2400" dirty="0"/>
          </a:p>
        </p:txBody>
      </p:sp>
      <p:sp>
        <p:nvSpPr>
          <p:cNvPr id="2" name="TextBox 1"/>
          <p:cNvSpPr txBox="1"/>
          <p:nvPr/>
        </p:nvSpPr>
        <p:spPr>
          <a:xfrm>
            <a:off x="2667000" y="6172200"/>
            <a:ext cx="4953000" cy="646331"/>
          </a:xfrm>
          <a:prstGeom prst="rect">
            <a:avLst/>
          </a:prstGeom>
          <a:noFill/>
        </p:spPr>
        <p:txBody>
          <a:bodyPr wrap="square" rtlCol="0">
            <a:spAutoFit/>
          </a:bodyPr>
          <a:lstStyle/>
          <a:p>
            <a:r>
              <a:rPr lang="en-US" dirty="0" smtClean="0"/>
              <a:t>Beach, AIDS </a:t>
            </a:r>
            <a:r>
              <a:rPr lang="en-US" dirty="0" err="1" smtClean="0"/>
              <a:t>Behav</a:t>
            </a:r>
            <a:r>
              <a:rPr lang="en-US" dirty="0" smtClean="0"/>
              <a:t>, 2011	Gordon, Cancer, 2016</a:t>
            </a:r>
          </a:p>
          <a:p>
            <a:r>
              <a:rPr lang="en-US" dirty="0" smtClean="0"/>
              <a:t>Beach, JGIM, 2010</a:t>
            </a:r>
            <a:endParaRPr lang="en-US" dirty="0"/>
          </a:p>
        </p:txBody>
      </p:sp>
    </p:spTree>
    <p:extLst>
      <p:ext uri="{BB962C8B-B14F-4D97-AF65-F5344CB8AC3E}">
        <p14:creationId xmlns:p14="http://schemas.microsoft.com/office/powerpoint/2010/main" val="32475821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28600"/>
            <a:ext cx="8229600" cy="1143000"/>
          </a:xfrm>
        </p:spPr>
        <p:txBody>
          <a:bodyPr>
            <a:noAutofit/>
          </a:bodyPr>
          <a:lstStyle/>
          <a:p>
            <a:pPr eaLnBrk="1" fontAlgn="auto" hangingPunct="1">
              <a:spcAft>
                <a:spcPts val="0"/>
              </a:spcAft>
              <a:defRPr/>
            </a:pPr>
            <a:r>
              <a:rPr lang="en-US" altLang="en-US" dirty="0" smtClean="0">
                <a:solidFill>
                  <a:schemeClr val="bg1"/>
                </a:solidFill>
              </a:rPr>
              <a:t>Audiotaped Conversations After Angiography</a:t>
            </a:r>
          </a:p>
        </p:txBody>
      </p:sp>
      <p:sp>
        <p:nvSpPr>
          <p:cNvPr id="41987" name="Rectangle 3"/>
          <p:cNvSpPr>
            <a:spLocks noGrp="1" noChangeArrowheads="1"/>
          </p:cNvSpPr>
          <p:nvPr>
            <p:ph type="body" sz="half" idx="1"/>
          </p:nvPr>
        </p:nvSpPr>
        <p:spPr>
          <a:xfrm>
            <a:off x="304800" y="1600200"/>
            <a:ext cx="4038600" cy="4221163"/>
          </a:xfrm>
        </p:spPr>
        <p:txBody>
          <a:bodyPr rtlCol="0">
            <a:normAutofit fontScale="85000" lnSpcReduction="20000"/>
          </a:bodyPr>
          <a:lstStyle/>
          <a:p>
            <a:pPr marL="182880" indent="-182880" eaLnBrk="1" fontAlgn="auto" hangingPunct="1">
              <a:spcAft>
                <a:spcPts val="0"/>
              </a:spcAft>
              <a:buFontTx/>
              <a:buNone/>
              <a:defRPr/>
            </a:pPr>
            <a:endParaRPr lang="en-US" dirty="0" smtClean="0"/>
          </a:p>
          <a:p>
            <a:pPr marL="182880" indent="-182880" eaLnBrk="1" fontAlgn="auto" hangingPunct="1">
              <a:spcAft>
                <a:spcPts val="0"/>
              </a:spcAft>
              <a:buFont typeface="Arial" pitchFamily="34" charset="0"/>
              <a:buChar char="•"/>
              <a:defRPr/>
            </a:pPr>
            <a:r>
              <a:rPr lang="en-US" dirty="0" smtClean="0">
                <a:solidFill>
                  <a:schemeClr val="bg1"/>
                </a:solidFill>
              </a:rPr>
              <a:t>Less information given to AA patients</a:t>
            </a:r>
          </a:p>
          <a:p>
            <a:pPr marL="182880" indent="-182880" eaLnBrk="1" fontAlgn="auto" hangingPunct="1">
              <a:spcAft>
                <a:spcPts val="0"/>
              </a:spcAft>
              <a:buFont typeface="Arial" pitchFamily="34" charset="0"/>
              <a:buChar char="•"/>
              <a:defRPr/>
            </a:pPr>
            <a:r>
              <a:rPr lang="en-US" dirty="0" smtClean="0">
                <a:solidFill>
                  <a:schemeClr val="bg1"/>
                </a:solidFill>
              </a:rPr>
              <a:t>Fewer questions asked by AA patients</a:t>
            </a:r>
          </a:p>
          <a:p>
            <a:pPr marL="182880" indent="-182880" eaLnBrk="1" fontAlgn="auto" hangingPunct="1">
              <a:spcAft>
                <a:spcPts val="0"/>
              </a:spcAft>
              <a:buFont typeface="Arial" pitchFamily="34" charset="0"/>
              <a:buChar char="•"/>
              <a:defRPr/>
            </a:pPr>
            <a:r>
              <a:rPr lang="en-US" dirty="0" smtClean="0">
                <a:solidFill>
                  <a:schemeClr val="bg1"/>
                </a:solidFill>
              </a:rPr>
              <a:t>Less social or bonding type statements</a:t>
            </a:r>
          </a:p>
          <a:p>
            <a:pPr marL="0" indent="0" eaLnBrk="1" fontAlgn="auto" hangingPunct="1">
              <a:spcAft>
                <a:spcPts val="0"/>
              </a:spcAft>
              <a:buFontTx/>
              <a:buNone/>
              <a:defRPr/>
            </a:pPr>
            <a:endParaRPr lang="en-US" dirty="0">
              <a:solidFill>
                <a:schemeClr val="bg1"/>
              </a:solidFill>
            </a:endParaRPr>
          </a:p>
          <a:p>
            <a:pPr marL="0" indent="0" eaLnBrk="1" fontAlgn="auto" hangingPunct="1">
              <a:spcAft>
                <a:spcPts val="0"/>
              </a:spcAft>
              <a:buFontTx/>
              <a:buNone/>
              <a:defRPr/>
            </a:pPr>
            <a:r>
              <a:rPr lang="en-US" dirty="0" smtClean="0">
                <a:solidFill>
                  <a:schemeClr val="bg1"/>
                </a:solidFill>
                <a:sym typeface="Wingdings" pitchFamily="2" charset="2"/>
              </a:rPr>
              <a:t></a:t>
            </a:r>
            <a:r>
              <a:rPr lang="en-US" dirty="0" smtClean="0">
                <a:solidFill>
                  <a:schemeClr val="bg1"/>
                </a:solidFill>
              </a:rPr>
              <a:t>Cycle: less information, fewer questions, less social comfort</a:t>
            </a:r>
          </a:p>
        </p:txBody>
      </p:sp>
      <p:graphicFrame>
        <p:nvGraphicFramePr>
          <p:cNvPr id="2" name="Diagram 1"/>
          <p:cNvGraphicFramePr/>
          <p:nvPr/>
        </p:nvGraphicFramePr>
        <p:xfrm>
          <a:off x="3581400" y="1752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581400" y="6248400"/>
            <a:ext cx="3200400" cy="369332"/>
          </a:xfrm>
          <a:prstGeom prst="rect">
            <a:avLst/>
          </a:prstGeom>
          <a:noFill/>
        </p:spPr>
        <p:txBody>
          <a:bodyPr wrap="square" rtlCol="0">
            <a:spAutoFit/>
          </a:bodyPr>
          <a:lstStyle/>
          <a:p>
            <a:r>
              <a:rPr lang="en-US" dirty="0" smtClean="0"/>
              <a:t>Gordon, </a:t>
            </a:r>
            <a:r>
              <a:rPr lang="en-US" dirty="0" err="1" smtClean="0"/>
              <a:t>Soc</a:t>
            </a:r>
            <a:r>
              <a:rPr lang="en-US" dirty="0" smtClean="0"/>
              <a:t> </a:t>
            </a:r>
            <a:r>
              <a:rPr lang="en-US" dirty="0" err="1" smtClean="0"/>
              <a:t>Sci</a:t>
            </a:r>
            <a:r>
              <a:rPr lang="en-US" dirty="0" smtClean="0"/>
              <a:t> Med, 2005</a:t>
            </a:r>
            <a:endParaRPr lang="en-US" dirty="0"/>
          </a:p>
        </p:txBody>
      </p:sp>
    </p:spTree>
    <p:extLst>
      <p:ext uri="{BB962C8B-B14F-4D97-AF65-F5344CB8AC3E}">
        <p14:creationId xmlns:p14="http://schemas.microsoft.com/office/powerpoint/2010/main" val="30482222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Can well-intentioned providers be biased?</a:t>
            </a:r>
            <a:endParaRPr lang="en-US" sz="3600" dirty="0"/>
          </a:p>
        </p:txBody>
      </p:sp>
      <p:pic>
        <p:nvPicPr>
          <p:cNvPr id="4" name="Picture 4" descr="978030908265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7751" r="-87751"/>
          <a:stretch>
            <a:fillRect/>
          </a:stretch>
        </p:blipFill>
        <p:spPr bwMode="auto">
          <a:xfrm>
            <a:off x="-2438400" y="12954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05200" y="1371600"/>
            <a:ext cx="5334000" cy="4401205"/>
          </a:xfrm>
          <a:prstGeom prst="rect">
            <a:avLst/>
          </a:prstGeom>
        </p:spPr>
        <p:txBody>
          <a:bodyPr wrap="square">
            <a:spAutoFit/>
          </a:bodyPr>
          <a:lstStyle/>
          <a:p>
            <a:pPr eaLnBrk="1" hangingPunct="1">
              <a:buFontTx/>
              <a:buNone/>
            </a:pPr>
            <a:r>
              <a:rPr lang="en-US" altLang="en-US" i="1" dirty="0">
                <a:solidFill>
                  <a:schemeClr val="bg1"/>
                </a:solidFill>
              </a:rPr>
              <a:t> </a:t>
            </a:r>
            <a:r>
              <a:rPr lang="en-US" altLang="en-US" i="1" dirty="0" smtClean="0">
                <a:solidFill>
                  <a:schemeClr val="bg1"/>
                </a:solidFill>
              </a:rPr>
              <a:t>“</a:t>
            </a:r>
            <a:r>
              <a:rPr lang="en-US" altLang="en-US" sz="2000" dirty="0" smtClean="0">
                <a:solidFill>
                  <a:schemeClr val="bg1"/>
                </a:solidFill>
                <a:latin typeface="Century Gothic"/>
                <a:cs typeface="Century Gothic"/>
              </a:rPr>
              <a:t>…biases </a:t>
            </a:r>
            <a:r>
              <a:rPr lang="en-US" altLang="en-US" sz="2000" dirty="0">
                <a:solidFill>
                  <a:schemeClr val="bg1"/>
                </a:solidFill>
                <a:latin typeface="Century Gothic"/>
                <a:cs typeface="Century Gothic"/>
              </a:rPr>
              <a:t>may exist…often unconsciously, among people who strongly endorse egalitarian principles and truly believe that they are not prejudiced. There is considerable empirical evidence that even well-intentioned whites…who do not believe that they are prejudiced demonstrate unconscious implicit negative racial attitudes and stereotypes [which] significantly shape interpersonal interactions….Evidence suggests that bias, prejudice, and stereotyping on the part of healthcare providers may contribute to differences in care</a:t>
            </a:r>
            <a:r>
              <a:rPr lang="en-US" altLang="en-US" sz="2000" i="1" dirty="0">
                <a:solidFill>
                  <a:schemeClr val="bg1"/>
                </a:solidFill>
                <a:latin typeface="Century Gothic"/>
                <a:cs typeface="Century Gothic"/>
              </a:rPr>
              <a:t>.” </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257709"/>
            <a:ext cx="914400" cy="451556"/>
          </a:xfrm>
          <a:prstGeom prst="rect">
            <a:avLst/>
          </a:prstGeom>
        </p:spPr>
      </p:pic>
    </p:spTree>
    <p:extLst>
      <p:ext uri="{BB962C8B-B14F-4D97-AF65-F5344CB8AC3E}">
        <p14:creationId xmlns:p14="http://schemas.microsoft.com/office/powerpoint/2010/main" val="26881665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978030908265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7751" r="-87751"/>
          <a:stretch>
            <a:fillRect/>
          </a:stretch>
        </p:blipFill>
        <p:spPr bwMode="auto">
          <a:xfrm>
            <a:off x="-2438400" y="12954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05200" y="1371600"/>
            <a:ext cx="5334000" cy="4401205"/>
          </a:xfrm>
          <a:prstGeom prst="rect">
            <a:avLst/>
          </a:prstGeom>
        </p:spPr>
        <p:txBody>
          <a:bodyPr wrap="square">
            <a:spAutoFit/>
          </a:bodyPr>
          <a:lstStyle/>
          <a:p>
            <a:pPr eaLnBrk="1" hangingPunct="1">
              <a:buFontTx/>
              <a:buNone/>
            </a:pPr>
            <a:r>
              <a:rPr lang="en-US" altLang="en-US" i="1" dirty="0">
                <a:solidFill>
                  <a:schemeClr val="bg1"/>
                </a:solidFill>
              </a:rPr>
              <a:t> </a:t>
            </a:r>
            <a:r>
              <a:rPr lang="en-US" altLang="en-US" i="1" dirty="0" smtClean="0">
                <a:solidFill>
                  <a:schemeClr val="bg1"/>
                </a:solidFill>
              </a:rPr>
              <a:t>“</a:t>
            </a:r>
            <a:r>
              <a:rPr lang="en-US" altLang="en-US" sz="2000" dirty="0" smtClean="0">
                <a:solidFill>
                  <a:schemeClr val="bg1"/>
                </a:solidFill>
                <a:latin typeface="Century Gothic"/>
                <a:cs typeface="Century Gothic"/>
              </a:rPr>
              <a:t>…biases </a:t>
            </a:r>
            <a:r>
              <a:rPr lang="en-US" altLang="en-US" sz="2000" dirty="0">
                <a:solidFill>
                  <a:schemeClr val="bg1"/>
                </a:solidFill>
                <a:latin typeface="Century Gothic"/>
                <a:cs typeface="Century Gothic"/>
              </a:rPr>
              <a:t>may exist…often unconsciously, among people who strongly endorse egalitarian principles and truly believe that they are not prejudiced. </a:t>
            </a:r>
            <a:r>
              <a:rPr lang="en-US" altLang="en-US" sz="2000" dirty="0">
                <a:solidFill>
                  <a:srgbClr val="FFFF00"/>
                </a:solidFill>
                <a:latin typeface="Century Gothic"/>
                <a:cs typeface="Century Gothic"/>
              </a:rPr>
              <a:t>There is considerable empirical evidence that even well-intentioned whites…who do not believe that they are prejudiced demonstrate unconscious implicit negative racial attitudes and stereotypes </a:t>
            </a:r>
            <a:r>
              <a:rPr lang="en-US" altLang="en-US" sz="2000" dirty="0">
                <a:solidFill>
                  <a:schemeClr val="bg1"/>
                </a:solidFill>
                <a:latin typeface="Century Gothic"/>
                <a:cs typeface="Century Gothic"/>
              </a:rPr>
              <a:t>[which] significantly shape interpersonal interactions….Evidence suggests that bias, prejudice, and stereotyping on the part of healthcare providers may contribute to differences in care</a:t>
            </a:r>
            <a:r>
              <a:rPr lang="en-US" altLang="en-US" sz="2000" i="1" dirty="0">
                <a:solidFill>
                  <a:schemeClr val="bg1"/>
                </a:solidFill>
                <a:latin typeface="Century Gothic"/>
                <a:cs typeface="Century Gothic"/>
              </a:rPr>
              <a:t>.” </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257709"/>
            <a:ext cx="914400" cy="451556"/>
          </a:xfrm>
          <a:prstGeom prst="rect">
            <a:avLst/>
          </a:prstGeom>
        </p:spPr>
      </p:pic>
      <p:sp>
        <p:nvSpPr>
          <p:cNvPr id="8" name="Title 1"/>
          <p:cNvSpPr>
            <a:spLocks noGrp="1"/>
          </p:cNvSpPr>
          <p:nvPr>
            <p:ph type="title"/>
          </p:nvPr>
        </p:nvSpPr>
        <p:spPr>
          <a:xfrm>
            <a:off x="457200" y="274638"/>
            <a:ext cx="8229600" cy="1143000"/>
          </a:xfrm>
        </p:spPr>
        <p:txBody>
          <a:bodyPr/>
          <a:lstStyle/>
          <a:p>
            <a:r>
              <a:rPr lang="en-US" sz="3600" dirty="0" smtClean="0"/>
              <a:t>Can well-intentioned providers be biased?</a:t>
            </a:r>
            <a:endParaRPr lang="en-US" sz="3600" dirty="0"/>
          </a:p>
        </p:txBody>
      </p:sp>
    </p:spTree>
    <p:extLst>
      <p:ext uri="{BB962C8B-B14F-4D97-AF65-F5344CB8AC3E}">
        <p14:creationId xmlns:p14="http://schemas.microsoft.com/office/powerpoint/2010/main" val="39411797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5EC3964-49B8-401D-AD7E-3BF83C96FD38}" type="slidenum">
              <a:rPr lang="en-US" altLang="en-US" smtClean="0">
                <a:solidFill>
                  <a:srgbClr val="0D6072"/>
                </a:solidFill>
              </a:rPr>
              <a:pPr eaLnBrk="1" hangingPunct="1"/>
              <a:t>46</a:t>
            </a:fld>
            <a:endParaRPr lang="en-US" altLang="en-US" smtClean="0">
              <a:solidFill>
                <a:srgbClr val="0D6072"/>
              </a:solidFill>
            </a:endParaRPr>
          </a:p>
        </p:txBody>
      </p:sp>
      <p:sp>
        <p:nvSpPr>
          <p:cNvPr id="35843" name="Rectangle 2"/>
          <p:cNvSpPr>
            <a:spLocks noGrp="1" noChangeArrowheads="1"/>
          </p:cNvSpPr>
          <p:nvPr>
            <p:ph type="title"/>
          </p:nvPr>
        </p:nvSpPr>
        <p:spPr/>
        <p:txBody>
          <a:bodyPr/>
          <a:lstStyle/>
          <a:p>
            <a:pPr eaLnBrk="1" hangingPunct="1"/>
            <a:r>
              <a:rPr lang="en-US" altLang="en-US" dirty="0" smtClean="0"/>
              <a:t>Health Care Disparities</a:t>
            </a:r>
          </a:p>
        </p:txBody>
      </p:sp>
      <p:sp>
        <p:nvSpPr>
          <p:cNvPr id="35844" name="Rectangle 3"/>
          <p:cNvSpPr>
            <a:spLocks noGrp="1" noChangeArrowheads="1"/>
          </p:cNvSpPr>
          <p:nvPr>
            <p:ph type="body" idx="1"/>
          </p:nvPr>
        </p:nvSpPr>
        <p:spPr>
          <a:xfrm>
            <a:off x="457200" y="1447800"/>
            <a:ext cx="8229600" cy="4678363"/>
          </a:xfrm>
        </p:spPr>
        <p:txBody>
          <a:bodyPr/>
          <a:lstStyle/>
          <a:p>
            <a:pPr eaLnBrk="1" hangingPunct="1"/>
            <a:r>
              <a:rPr lang="en-US" altLang="en-US" sz="2800" dirty="0" smtClean="0"/>
              <a:t>Systematic review of 15 studies found that all but one found that providers have pro-white bias</a:t>
            </a:r>
          </a:p>
          <a:p>
            <a:pPr lvl="1" eaLnBrk="1" hangingPunct="1"/>
            <a:r>
              <a:rPr lang="en-US" altLang="en-US" sz="2400" dirty="0" smtClean="0"/>
              <a:t>Similar to general population</a:t>
            </a:r>
          </a:p>
          <a:p>
            <a:pPr eaLnBrk="1" hangingPunct="1"/>
            <a:r>
              <a:rPr lang="en-US" altLang="en-US" sz="2800" dirty="0" smtClean="0"/>
              <a:t>Physicians judge Black patients to be:</a:t>
            </a:r>
          </a:p>
          <a:p>
            <a:pPr lvl="2" eaLnBrk="1" hangingPunct="1"/>
            <a:r>
              <a:rPr lang="en-US" altLang="en-US" dirty="0" smtClean="0"/>
              <a:t>Less intelligent</a:t>
            </a:r>
          </a:p>
          <a:p>
            <a:pPr lvl="2" eaLnBrk="1" hangingPunct="1"/>
            <a:r>
              <a:rPr lang="en-US" altLang="en-US" dirty="0" smtClean="0"/>
              <a:t>Less likely to comply </a:t>
            </a:r>
          </a:p>
          <a:p>
            <a:pPr lvl="2" eaLnBrk="1" hangingPunct="1"/>
            <a:r>
              <a:rPr lang="en-US" altLang="en-US" dirty="0" smtClean="0"/>
              <a:t>More likely to abuse drugs</a:t>
            </a:r>
          </a:p>
        </p:txBody>
      </p:sp>
      <p:sp>
        <p:nvSpPr>
          <p:cNvPr id="2" name="TextBox 1"/>
          <p:cNvSpPr txBox="1"/>
          <p:nvPr/>
        </p:nvSpPr>
        <p:spPr>
          <a:xfrm>
            <a:off x="4114800" y="6324600"/>
            <a:ext cx="3352800" cy="369332"/>
          </a:xfrm>
          <a:prstGeom prst="rect">
            <a:avLst/>
          </a:prstGeom>
          <a:noFill/>
        </p:spPr>
        <p:txBody>
          <a:bodyPr wrap="square" rtlCol="0">
            <a:spAutoFit/>
          </a:bodyPr>
          <a:lstStyle/>
          <a:p>
            <a:r>
              <a:rPr lang="en-US" dirty="0" smtClean="0"/>
              <a:t>Hall, </a:t>
            </a:r>
            <a:r>
              <a:rPr lang="en-US" dirty="0" smtClean="0"/>
              <a:t>AJPH, </a:t>
            </a:r>
            <a:r>
              <a:rPr lang="en-US" dirty="0" smtClean="0"/>
              <a:t>2015</a:t>
            </a:r>
            <a:endParaRPr lang="en-US" dirty="0"/>
          </a:p>
        </p:txBody>
      </p:sp>
    </p:spTree>
    <p:extLst>
      <p:ext uri="{BB962C8B-B14F-4D97-AF65-F5344CB8AC3E}">
        <p14:creationId xmlns:p14="http://schemas.microsoft.com/office/powerpoint/2010/main" val="20664457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Chart 1"/>
          <p:cNvGraphicFramePr>
            <a:graphicFrameLocks/>
          </p:cNvGraphicFramePr>
          <p:nvPr>
            <p:extLst>
              <p:ext uri="{D42A27DB-BD31-4B8C-83A1-F6EECF244321}">
                <p14:modId xmlns:p14="http://schemas.microsoft.com/office/powerpoint/2010/main" val="3540400214"/>
              </p:ext>
            </p:extLst>
          </p:nvPr>
        </p:nvGraphicFramePr>
        <p:xfrm>
          <a:off x="1208088" y="1600200"/>
          <a:ext cx="6694487" cy="4310063"/>
        </p:xfrm>
        <a:graphic>
          <a:graphicData uri="http://schemas.openxmlformats.org/presentationml/2006/ole">
            <mc:AlternateContent xmlns:mc="http://schemas.openxmlformats.org/markup-compatibility/2006">
              <mc:Choice xmlns:v="urn:schemas-microsoft-com:vml" Requires="v">
                <p:oleObj spid="_x0000_s139351" name="Chart" r:id="rId4" imgW="6734215" imgH="4343501" progId="Excel.Chart.8">
                  <p:embed/>
                </p:oleObj>
              </mc:Choice>
              <mc:Fallback>
                <p:oleObj name="Chart" r:id="rId4" imgW="6734215" imgH="4343501" progId="Excel.Chart.8">
                  <p:embed/>
                  <p:pic>
                    <p:nvPicPr>
                      <p:cNvPr id="0" name=""/>
                      <p:cNvPicPr>
                        <a:picLocks noChangeArrowheads="1"/>
                      </p:cNvPicPr>
                      <p:nvPr/>
                    </p:nvPicPr>
                    <p:blipFill>
                      <a:blip r:embed="rId5"/>
                      <a:srcRect/>
                      <a:stretch>
                        <a:fillRect/>
                      </a:stretch>
                    </p:blipFill>
                    <p:spPr bwMode="auto">
                      <a:xfrm>
                        <a:off x="1208088" y="1600200"/>
                        <a:ext cx="6694487"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2149475" y="1535113"/>
            <a:ext cx="418704" cy="369332"/>
          </a:xfrm>
          <a:prstGeom prst="rect">
            <a:avLst/>
          </a:prstGeom>
          <a:noFill/>
        </p:spPr>
        <p:txBody>
          <a:bodyPr wrap="none">
            <a:spAutoFit/>
          </a:bodyPr>
          <a:lstStyle/>
          <a:p>
            <a:pPr>
              <a:defRPr/>
            </a:pPr>
            <a:r>
              <a:rPr lang="en-US" b="1" dirty="0">
                <a:solidFill>
                  <a:schemeClr val="bg1"/>
                </a:solidFill>
                <a:latin typeface="+mn-lt"/>
              </a:rPr>
              <a:t>63</a:t>
            </a:r>
          </a:p>
        </p:txBody>
      </p:sp>
      <p:sp>
        <p:nvSpPr>
          <p:cNvPr id="4" name="TextBox 3"/>
          <p:cNvSpPr txBox="1"/>
          <p:nvPr/>
        </p:nvSpPr>
        <p:spPr>
          <a:xfrm>
            <a:off x="760413" y="2895600"/>
            <a:ext cx="458787" cy="461963"/>
          </a:xfrm>
          <a:prstGeom prst="rect">
            <a:avLst/>
          </a:prstGeom>
          <a:noFill/>
        </p:spPr>
        <p:txBody>
          <a:bodyPr wrap="none">
            <a:spAutoFit/>
          </a:bodyPr>
          <a:lstStyle/>
          <a:p>
            <a:pPr>
              <a:defRPr/>
            </a:pPr>
            <a:r>
              <a:rPr lang="en-US" sz="2400" b="1" dirty="0">
                <a:latin typeface="+mn-lt"/>
              </a:rPr>
              <a:t>%</a:t>
            </a:r>
          </a:p>
        </p:txBody>
      </p:sp>
      <p:sp>
        <p:nvSpPr>
          <p:cNvPr id="5" name="TextBox 4"/>
          <p:cNvSpPr txBox="1"/>
          <p:nvPr/>
        </p:nvSpPr>
        <p:spPr>
          <a:xfrm>
            <a:off x="338138" y="5867400"/>
            <a:ext cx="7654211" cy="369332"/>
          </a:xfrm>
          <a:prstGeom prst="rect">
            <a:avLst/>
          </a:prstGeom>
          <a:noFill/>
        </p:spPr>
        <p:txBody>
          <a:bodyPr wrap="none">
            <a:spAutoFit/>
          </a:bodyPr>
          <a:lstStyle/>
          <a:p>
            <a:pPr>
              <a:spcAft>
                <a:spcPts val="600"/>
              </a:spcAft>
              <a:defRPr/>
            </a:pPr>
            <a:r>
              <a:rPr lang="en-US" dirty="0">
                <a:solidFill>
                  <a:schemeClr val="bg1"/>
                </a:solidFill>
                <a:latin typeface="+mn-lt"/>
              </a:rPr>
              <a:t>Adjusted for SES, age and sex (both physician and patient) and health risk status</a:t>
            </a:r>
          </a:p>
        </p:txBody>
      </p:sp>
      <p:sp>
        <p:nvSpPr>
          <p:cNvPr id="37894" name="Rectangle 2"/>
          <p:cNvSpPr txBox="1">
            <a:spLocks noChangeArrowheads="1"/>
          </p:cNvSpPr>
          <p:nvPr/>
        </p:nvSpPr>
        <p:spPr bwMode="auto">
          <a:xfrm>
            <a:off x="152400" y="30480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US" altLang="en-US" sz="3600" dirty="0">
                <a:solidFill>
                  <a:schemeClr val="bg1"/>
                </a:solidFill>
              </a:rPr>
              <a:t>The Effect of Patient Race/Ethnicity on Physicians' Ratings of Patients</a:t>
            </a:r>
          </a:p>
        </p:txBody>
      </p:sp>
      <p:sp>
        <p:nvSpPr>
          <p:cNvPr id="7" name="TextBox 6"/>
          <p:cNvSpPr txBox="1"/>
          <p:nvPr/>
        </p:nvSpPr>
        <p:spPr>
          <a:xfrm>
            <a:off x="6781800" y="2525713"/>
            <a:ext cx="1228221" cy="369332"/>
          </a:xfrm>
          <a:prstGeom prst="rect">
            <a:avLst/>
          </a:prstGeom>
          <a:noFill/>
          <a:ln>
            <a:solidFill>
              <a:schemeClr val="bg1"/>
            </a:solidFill>
          </a:ln>
        </p:spPr>
        <p:txBody>
          <a:bodyPr wrap="none">
            <a:spAutoFit/>
          </a:bodyPr>
          <a:lstStyle/>
          <a:p>
            <a:pPr>
              <a:defRPr/>
            </a:pPr>
            <a:r>
              <a:rPr lang="en-US" dirty="0">
                <a:solidFill>
                  <a:schemeClr val="bg1"/>
                </a:solidFill>
                <a:latin typeface="+mn-lt"/>
              </a:rPr>
              <a:t>All p ≤ 0.01</a:t>
            </a:r>
          </a:p>
        </p:txBody>
      </p:sp>
      <p:grpSp>
        <p:nvGrpSpPr>
          <p:cNvPr id="37896" name="Group 8"/>
          <p:cNvGrpSpPr>
            <a:grpSpLocks/>
          </p:cNvGrpSpPr>
          <p:nvPr/>
        </p:nvGrpSpPr>
        <p:grpSpPr bwMode="auto">
          <a:xfrm>
            <a:off x="63500" y="6227763"/>
            <a:ext cx="7946521" cy="623887"/>
            <a:chOff x="-11670" y="6243371"/>
            <a:chExt cx="7945617" cy="624541"/>
          </a:xfrm>
        </p:grpSpPr>
        <p:pic>
          <p:nvPicPr>
            <p:cNvPr id="3789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70" y="6243371"/>
              <a:ext cx="838200" cy="62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06924" y="6401492"/>
              <a:ext cx="3427023" cy="308298"/>
            </a:xfrm>
            <a:prstGeom prst="rect">
              <a:avLst/>
            </a:prstGeom>
            <a:noFill/>
          </p:spPr>
          <p:txBody>
            <a:bodyPr wrap="none">
              <a:spAutoFit/>
            </a:bodyPr>
            <a:lstStyle/>
            <a:p>
              <a:pPr>
                <a:defRPr/>
              </a:pPr>
              <a:r>
                <a:rPr lang="en-US" sz="1400" dirty="0">
                  <a:latin typeface="+mn-lt"/>
                </a:rPr>
                <a:t>Van Ryn and Burke. Soc. Sci. Med. 2000</a:t>
              </a:r>
            </a:p>
          </p:txBody>
        </p:sp>
      </p:grpSp>
    </p:spTree>
    <p:extLst>
      <p:ext uri="{BB962C8B-B14F-4D97-AF65-F5344CB8AC3E}">
        <p14:creationId xmlns:p14="http://schemas.microsoft.com/office/powerpoint/2010/main" val="945512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50538866"/>
              </p:ext>
            </p:extLst>
          </p:nvPr>
        </p:nvGraphicFramePr>
        <p:xfrm>
          <a:off x="685800" y="1447800"/>
          <a:ext cx="7924800" cy="4343396"/>
        </p:xfrm>
        <a:graphic>
          <a:graphicData uri="http://schemas.openxmlformats.org/drawingml/2006/table">
            <a:tbl>
              <a:tblPr firstRow="1" firstCol="1" bandRow="1">
                <a:tableStyleId>{5C22544A-7EE6-4342-B048-85BDC9FD1C3A}</a:tableStyleId>
              </a:tblPr>
              <a:tblGrid>
                <a:gridCol w="2142866">
                  <a:extLst>
                    <a:ext uri="{9D8B030D-6E8A-4147-A177-3AD203B41FA5}">
                      <a16:colId xmlns:a16="http://schemas.microsoft.com/office/drawing/2014/main" val="20000"/>
                    </a:ext>
                  </a:extLst>
                </a:gridCol>
                <a:gridCol w="3727826">
                  <a:extLst>
                    <a:ext uri="{9D8B030D-6E8A-4147-A177-3AD203B41FA5}">
                      <a16:colId xmlns:a16="http://schemas.microsoft.com/office/drawing/2014/main" val="20001"/>
                    </a:ext>
                  </a:extLst>
                </a:gridCol>
                <a:gridCol w="2054108">
                  <a:extLst>
                    <a:ext uri="{9D8B030D-6E8A-4147-A177-3AD203B41FA5}">
                      <a16:colId xmlns:a16="http://schemas.microsoft.com/office/drawing/2014/main" val="20002"/>
                    </a:ext>
                  </a:extLst>
                </a:gridCol>
              </a:tblGrid>
              <a:tr h="273055">
                <a:tc gridSpan="3">
                  <a:txBody>
                    <a:bodyPr/>
                    <a:lstStyle/>
                    <a:p>
                      <a:pPr marL="0" marR="0">
                        <a:spcBef>
                          <a:spcPts val="0"/>
                        </a:spcBef>
                        <a:spcAft>
                          <a:spcPts val="0"/>
                        </a:spcAft>
                      </a:pPr>
                      <a:r>
                        <a:rPr lang="en-US" sz="1600" dirty="0">
                          <a:effectLst/>
                        </a:rPr>
                        <a:t>Table 3.  Multivariate analysis for Providers’ Trust in Patient Scale (PTPS) Scores *</a:t>
                      </a:r>
                      <a:endParaRPr lang="en-US" sz="1600" dirty="0">
                        <a:effectLst/>
                        <a:latin typeface="Cambria"/>
                        <a:ea typeface="MS Mincho"/>
                        <a:cs typeface="Times New Roman"/>
                      </a:endParaRPr>
                    </a:p>
                  </a:txBody>
                  <a:tcPr marL="68580" marR="6858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259">
                <a:tc>
                  <a:txBody>
                    <a:bodyPr/>
                    <a:lstStyle/>
                    <a:p>
                      <a:pPr marL="0" marR="0">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dirty="0" smtClean="0">
                          <a:effectLst/>
                        </a:rPr>
                        <a:t>Difference </a:t>
                      </a:r>
                      <a:r>
                        <a:rPr lang="en-US" sz="1600" dirty="0">
                          <a:effectLst/>
                        </a:rPr>
                        <a:t>in Provider trust in patient score </a:t>
                      </a:r>
                      <a:endParaRPr lang="en-US" sz="1600" dirty="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baseline="30000">
                          <a:effectLst/>
                        </a:rPr>
                        <a:t>ǂ</a:t>
                      </a:r>
                      <a:r>
                        <a:rPr lang="en-US" sz="1600">
                          <a:effectLst/>
                        </a:rPr>
                        <a:t>p-value</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1"/>
                  </a:ext>
                </a:extLst>
              </a:tr>
              <a:tr h="273055">
                <a:tc>
                  <a:txBody>
                    <a:bodyPr/>
                    <a:lstStyle/>
                    <a:p>
                      <a:pPr marL="0" marR="0">
                        <a:spcBef>
                          <a:spcPts val="0"/>
                        </a:spcBef>
                        <a:spcAft>
                          <a:spcPts val="0"/>
                        </a:spcAft>
                      </a:pPr>
                      <a:r>
                        <a:rPr lang="en-US" sz="1600">
                          <a:effectLst/>
                        </a:rPr>
                        <a:t>Patient race/ethnicity</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2"/>
                  </a:ext>
                </a:extLst>
              </a:tr>
              <a:tr h="273055">
                <a:tc>
                  <a:txBody>
                    <a:bodyPr/>
                    <a:lstStyle/>
                    <a:p>
                      <a:pPr marL="0" marR="0" indent="152400">
                        <a:spcBef>
                          <a:spcPts val="0"/>
                        </a:spcBef>
                        <a:spcAft>
                          <a:spcPts val="0"/>
                        </a:spcAft>
                      </a:pPr>
                      <a:r>
                        <a:rPr lang="en-US" sz="1600">
                          <a:effectLst/>
                        </a:rPr>
                        <a:t>White</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3"/>
                  </a:ext>
                </a:extLst>
              </a:tr>
              <a:tr h="273055">
                <a:tc>
                  <a:txBody>
                    <a:bodyPr/>
                    <a:lstStyle/>
                    <a:p>
                      <a:pPr marL="0" marR="0" indent="152400">
                        <a:spcBef>
                          <a:spcPts val="0"/>
                        </a:spcBef>
                        <a:spcAft>
                          <a:spcPts val="0"/>
                        </a:spcAft>
                      </a:pPr>
                      <a:r>
                        <a:rPr lang="en-US" sz="1600">
                          <a:effectLst/>
                        </a:rPr>
                        <a:t>African-American</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-2.3</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0.05</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4"/>
                  </a:ext>
                </a:extLst>
              </a:tr>
              <a:tr h="273055">
                <a:tc>
                  <a:txBody>
                    <a:bodyPr/>
                    <a:lstStyle/>
                    <a:p>
                      <a:pPr marL="0" marR="0" indent="152400">
                        <a:spcBef>
                          <a:spcPts val="0"/>
                        </a:spcBef>
                        <a:spcAft>
                          <a:spcPts val="0"/>
                        </a:spcAft>
                      </a:pPr>
                      <a:r>
                        <a:rPr lang="en-US" sz="1600">
                          <a:effectLst/>
                        </a:rPr>
                        <a:t>Latina</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-1.2</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0.3</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5"/>
                  </a:ext>
                </a:extLst>
              </a:tr>
              <a:tr h="524266">
                <a:tc>
                  <a:txBody>
                    <a:bodyPr/>
                    <a:lstStyle/>
                    <a:p>
                      <a:pPr marL="0" marR="0" indent="152400">
                        <a:spcBef>
                          <a:spcPts val="0"/>
                        </a:spcBef>
                        <a:spcAft>
                          <a:spcPts val="0"/>
                        </a:spcAft>
                      </a:pPr>
                      <a:r>
                        <a:rPr lang="en-US" sz="1600">
                          <a:effectLst/>
                        </a:rPr>
                        <a:t>Asian Pacific Islander</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1.1</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0.5</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6"/>
                  </a:ext>
                </a:extLst>
              </a:tr>
              <a:tr h="273055">
                <a:tc>
                  <a:txBody>
                    <a:bodyPr/>
                    <a:lstStyle/>
                    <a:p>
                      <a:pPr marL="0" marR="0" indent="152400">
                        <a:spcBef>
                          <a:spcPts val="0"/>
                        </a:spcBef>
                        <a:spcAft>
                          <a:spcPts val="0"/>
                        </a:spcAft>
                      </a:pPr>
                      <a:r>
                        <a:rPr lang="en-US" sz="1600">
                          <a:effectLst/>
                        </a:rPr>
                        <a:t>Native American</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-14.9</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0.016</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7"/>
                  </a:ext>
                </a:extLst>
              </a:tr>
              <a:tr h="273055">
                <a:tc>
                  <a:txBody>
                    <a:bodyPr/>
                    <a:lstStyle/>
                    <a:p>
                      <a:pPr marL="0" marR="0" indent="152400">
                        <a:spcBef>
                          <a:spcPts val="0"/>
                        </a:spcBef>
                        <a:spcAft>
                          <a:spcPts val="0"/>
                        </a:spcAft>
                      </a:pPr>
                      <a:r>
                        <a:rPr lang="en-US" sz="1600">
                          <a:effectLst/>
                        </a:rPr>
                        <a:t>Multi-racial/Other</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-.6</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0.8</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8"/>
                  </a:ext>
                </a:extLst>
              </a:tr>
              <a:tr h="273055">
                <a:tc>
                  <a:txBody>
                    <a:bodyPr/>
                    <a:lstStyle/>
                    <a:p>
                      <a:pPr marL="0" marR="0">
                        <a:spcBef>
                          <a:spcPts val="0"/>
                        </a:spcBef>
                        <a:spcAft>
                          <a:spcPts val="0"/>
                        </a:spcAft>
                      </a:pPr>
                      <a:r>
                        <a:rPr lang="en-US" sz="1600">
                          <a:effectLst/>
                        </a:rPr>
                        <a:t>Provider age</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-0.06</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0.6</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09"/>
                  </a:ext>
                </a:extLst>
              </a:tr>
              <a:tr h="273055">
                <a:tc>
                  <a:txBody>
                    <a:bodyPr/>
                    <a:lstStyle/>
                    <a:p>
                      <a:pPr marL="0" marR="0">
                        <a:spcBef>
                          <a:spcPts val="0"/>
                        </a:spcBef>
                        <a:spcAft>
                          <a:spcPts val="0"/>
                        </a:spcAft>
                      </a:pPr>
                      <a:r>
                        <a:rPr lang="en-US" sz="1600">
                          <a:effectLst/>
                        </a:rPr>
                        <a:t>Provider type</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10"/>
                  </a:ext>
                </a:extLst>
              </a:tr>
              <a:tr h="273055">
                <a:tc>
                  <a:txBody>
                    <a:bodyPr/>
                    <a:lstStyle/>
                    <a:p>
                      <a:pPr marL="0" marR="0" indent="152400">
                        <a:spcBef>
                          <a:spcPts val="0"/>
                        </a:spcBef>
                        <a:spcAft>
                          <a:spcPts val="0"/>
                        </a:spcAft>
                      </a:pPr>
                      <a:r>
                        <a:rPr lang="en-US" sz="1600">
                          <a:effectLst/>
                        </a:rPr>
                        <a:t>Nurse Practitioner</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-2.1</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0.5</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11"/>
                  </a:ext>
                </a:extLst>
              </a:tr>
              <a:tr h="273055">
                <a:tc>
                  <a:txBody>
                    <a:bodyPr/>
                    <a:lstStyle/>
                    <a:p>
                      <a:pPr marL="0" marR="0" indent="152400">
                        <a:spcBef>
                          <a:spcPts val="0"/>
                        </a:spcBef>
                        <a:spcAft>
                          <a:spcPts val="0"/>
                        </a:spcAft>
                      </a:pPr>
                      <a:r>
                        <a:rPr lang="en-US" sz="1600">
                          <a:effectLst/>
                        </a:rPr>
                        <a:t>Physician</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extLst>
                  <a:ext uri="{0D108BD9-81ED-4DB2-BD59-A6C34878D82A}">
                    <a16:rowId xmlns:a16="http://schemas.microsoft.com/office/drawing/2014/main" val="10012"/>
                  </a:ext>
                </a:extLst>
              </a:tr>
              <a:tr h="524266">
                <a:tc gridSpan="2">
                  <a:txBody>
                    <a:bodyPr/>
                    <a:lstStyle/>
                    <a:p>
                      <a:pPr marL="0" marR="0">
                        <a:spcBef>
                          <a:spcPts val="0"/>
                        </a:spcBef>
                        <a:spcAft>
                          <a:spcPts val="0"/>
                        </a:spcAft>
                      </a:pPr>
                      <a:r>
                        <a:rPr lang="en-US" sz="1600" dirty="0">
                          <a:effectLst/>
                        </a:rPr>
                        <a:t>*Includes all patient and provider demographics with p-value &lt;0.05 in bivariate analysis</a:t>
                      </a:r>
                      <a:endParaRPr lang="en-US" sz="1600" dirty="0">
                        <a:effectLst/>
                        <a:latin typeface="Cambria"/>
                        <a:ea typeface="MS Mincho"/>
                        <a:cs typeface="Times New Roman"/>
                      </a:endParaRPr>
                    </a:p>
                  </a:txBody>
                  <a:tcPr marL="68580" marR="68580" marT="0" marB="0" anchor="b"/>
                </a:tc>
                <a:tc hMerge="1">
                  <a:txBody>
                    <a:bodyPr/>
                    <a:lstStyle/>
                    <a:p>
                      <a:endParaRPr lang="en-US"/>
                    </a:p>
                  </a:txBody>
                  <a:tcPr/>
                </a:tc>
                <a:tc>
                  <a:txBody>
                    <a:bodyPr/>
                    <a:lstStyle/>
                    <a:p>
                      <a:endParaRPr lang="en-US" sz="1600" dirty="0">
                        <a:effectLst/>
                        <a:latin typeface="Cambria"/>
                      </a:endParaRPr>
                    </a:p>
                  </a:txBody>
                  <a:tcPr marL="68580" marR="68580" marT="0" marB="0" anchor="b"/>
                </a:tc>
                <a:extLst>
                  <a:ext uri="{0D108BD9-81ED-4DB2-BD59-A6C34878D82A}">
                    <a16:rowId xmlns:a16="http://schemas.microsoft.com/office/drawing/2014/main" val="10013"/>
                  </a:ext>
                </a:extLst>
              </a:tr>
            </a:tbl>
          </a:graphicData>
        </a:graphic>
      </p:graphicFrame>
      <p:sp>
        <p:nvSpPr>
          <p:cNvPr id="3" name="Title 2"/>
          <p:cNvSpPr>
            <a:spLocks noGrp="1"/>
          </p:cNvSpPr>
          <p:nvPr>
            <p:ph type="title"/>
          </p:nvPr>
        </p:nvSpPr>
        <p:spPr/>
        <p:txBody>
          <a:bodyPr/>
          <a:lstStyle/>
          <a:p>
            <a:r>
              <a:rPr lang="en-US" dirty="0" smtClean="0"/>
              <a:t>Trust in Family Planning Patients</a:t>
            </a:r>
            <a:endParaRPr lang="en-US" dirty="0"/>
          </a:p>
        </p:txBody>
      </p:sp>
      <p:sp>
        <p:nvSpPr>
          <p:cNvPr id="5" name="TextBox 4"/>
          <p:cNvSpPr txBox="1"/>
          <p:nvPr/>
        </p:nvSpPr>
        <p:spPr>
          <a:xfrm>
            <a:off x="3429000" y="6248400"/>
            <a:ext cx="3733800" cy="381000"/>
          </a:xfrm>
          <a:prstGeom prst="rect">
            <a:avLst/>
          </a:prstGeom>
          <a:noFill/>
        </p:spPr>
        <p:txBody>
          <a:bodyPr wrap="square" rtlCol="0">
            <a:spAutoFit/>
          </a:bodyPr>
          <a:lstStyle/>
          <a:p>
            <a:r>
              <a:rPr lang="en-US" dirty="0" smtClean="0"/>
              <a:t>Jackson, unpublished data</a:t>
            </a:r>
            <a:endParaRPr lang="en-US" dirty="0"/>
          </a:p>
        </p:txBody>
      </p:sp>
    </p:spTree>
    <p:extLst>
      <p:ext uri="{BB962C8B-B14F-4D97-AF65-F5344CB8AC3E}">
        <p14:creationId xmlns:p14="http://schemas.microsoft.com/office/powerpoint/2010/main" val="39836322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Unconscious Bias by SES</a:t>
            </a:r>
            <a:endParaRPr lang="en-US" dirty="0"/>
          </a:p>
        </p:txBody>
      </p:sp>
      <p:sp>
        <p:nvSpPr>
          <p:cNvPr id="5" name="Content Placeholder 4"/>
          <p:cNvSpPr>
            <a:spLocks noGrp="1"/>
          </p:cNvSpPr>
          <p:nvPr>
            <p:ph idx="1"/>
          </p:nvPr>
        </p:nvSpPr>
        <p:spPr>
          <a:xfrm>
            <a:off x="533400" y="1371600"/>
            <a:ext cx="8229600" cy="4525963"/>
          </a:xfrm>
        </p:spPr>
        <p:txBody>
          <a:bodyPr/>
          <a:lstStyle/>
          <a:p>
            <a:endParaRPr lang="en-US" dirty="0"/>
          </a:p>
        </p:txBody>
      </p:sp>
      <p:pic>
        <p:nvPicPr>
          <p:cNvPr id="168962" name="Picture 2" descr="An external file that holds a picture, illustration, etc.&#10;Object name is 22F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5791200" cy="4470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48200" y="6248400"/>
            <a:ext cx="2667000" cy="369332"/>
          </a:xfrm>
          <a:prstGeom prst="rect">
            <a:avLst/>
          </a:prstGeom>
          <a:noFill/>
        </p:spPr>
        <p:txBody>
          <a:bodyPr wrap="square" rtlCol="0">
            <a:spAutoFit/>
          </a:bodyPr>
          <a:lstStyle/>
          <a:p>
            <a:r>
              <a:rPr lang="en-US" dirty="0" smtClean="0"/>
              <a:t>Woo, CMAJ, 2004</a:t>
            </a:r>
            <a:endParaRPr lang="en-US" dirty="0"/>
          </a:p>
        </p:txBody>
      </p:sp>
    </p:spTree>
    <p:extLst>
      <p:ext uri="{BB962C8B-B14F-4D97-AF65-F5344CB8AC3E}">
        <p14:creationId xmlns:p14="http://schemas.microsoft.com/office/powerpoint/2010/main" val="3123189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altLang="en-US" dirty="0" smtClean="0"/>
              <a:t>Health CARE Disparities</a:t>
            </a:r>
          </a:p>
        </p:txBody>
      </p:sp>
      <p:sp>
        <p:nvSpPr>
          <p:cNvPr id="7171" name="Rectangle 3"/>
          <p:cNvSpPr>
            <a:spLocks noGrp="1" noChangeArrowheads="1"/>
          </p:cNvSpPr>
          <p:nvPr>
            <p:ph idx="1"/>
          </p:nvPr>
        </p:nvSpPr>
        <p:spPr>
          <a:xfrm>
            <a:off x="457200" y="1828800"/>
            <a:ext cx="8229600" cy="4267200"/>
          </a:xfrm>
        </p:spPr>
        <p:txBody>
          <a:bodyPr rtlCol="0">
            <a:normAutofit/>
          </a:bodyPr>
          <a:lstStyle/>
          <a:p>
            <a:pPr eaLnBrk="1" fontAlgn="auto" hangingPunct="1">
              <a:lnSpc>
                <a:spcPct val="90000"/>
              </a:lnSpc>
              <a:spcAft>
                <a:spcPts val="0"/>
              </a:spcAft>
              <a:defRPr/>
            </a:pPr>
            <a:r>
              <a:rPr lang="en-US" dirty="0" smtClean="0"/>
              <a:t>Differences in quality of health care that are </a:t>
            </a:r>
            <a:r>
              <a:rPr lang="en-US" b="1" i="1" dirty="0" smtClean="0"/>
              <a:t>not</a:t>
            </a:r>
            <a:r>
              <a:rPr lang="en-US" dirty="0" smtClean="0"/>
              <a:t> due to </a:t>
            </a:r>
            <a:r>
              <a:rPr lang="en-US" dirty="0" smtClean="0"/>
              <a:t>access-related factors or </a:t>
            </a:r>
            <a:r>
              <a:rPr lang="en-US" dirty="0" smtClean="0"/>
              <a:t>clinical needs, preferences and appropriateness of intervention. </a:t>
            </a:r>
          </a:p>
          <a:p>
            <a:pPr eaLnBrk="1" fontAlgn="auto" hangingPunct="1">
              <a:lnSpc>
                <a:spcPct val="90000"/>
              </a:lnSpc>
              <a:spcAft>
                <a:spcPts val="0"/>
              </a:spcAft>
              <a:defRPr/>
            </a:pPr>
            <a:endParaRPr lang="en-US" dirty="0"/>
          </a:p>
          <a:p>
            <a:pPr eaLnBrk="1" fontAlgn="auto" hangingPunct="1">
              <a:lnSpc>
                <a:spcPct val="90000"/>
              </a:lnSpc>
              <a:spcAft>
                <a:spcPts val="0"/>
              </a:spcAft>
              <a:defRPr/>
            </a:pPr>
            <a:r>
              <a:rPr lang="en-US" dirty="0" smtClean="0"/>
              <a:t>Financial access, a known problem in US health care, is often not included in disparities studies</a:t>
            </a:r>
          </a:p>
          <a:p>
            <a:pPr lvl="1" indent="-182880" eaLnBrk="1" fontAlgn="auto" hangingPunct="1">
              <a:lnSpc>
                <a:spcPct val="90000"/>
              </a:lnSpc>
              <a:spcAft>
                <a:spcPts val="0"/>
              </a:spcAft>
              <a:buFontTx/>
              <a:buNone/>
              <a:defRPr/>
            </a:pPr>
            <a:endParaRPr lang="en-US" dirty="0" smtClean="0"/>
          </a:p>
          <a:p>
            <a:pPr marL="0" indent="0" eaLnBrk="1" fontAlgn="auto" hangingPunct="1">
              <a:lnSpc>
                <a:spcPct val="90000"/>
              </a:lnSpc>
              <a:spcAft>
                <a:spcPts val="0"/>
              </a:spcAft>
              <a:buFontTx/>
              <a:buNone/>
              <a:defRPr/>
            </a:pPr>
            <a:endParaRPr lang="en-US" dirty="0" smtClean="0"/>
          </a:p>
        </p:txBody>
      </p:sp>
      <p:sp>
        <p:nvSpPr>
          <p:cNvPr id="2" name="TextBox 1"/>
          <p:cNvSpPr txBox="1"/>
          <p:nvPr/>
        </p:nvSpPr>
        <p:spPr>
          <a:xfrm>
            <a:off x="4191000" y="6248400"/>
            <a:ext cx="3124200" cy="369332"/>
          </a:xfrm>
          <a:prstGeom prst="rect">
            <a:avLst/>
          </a:prstGeom>
          <a:noFill/>
        </p:spPr>
        <p:txBody>
          <a:bodyPr wrap="square" rtlCol="0">
            <a:spAutoFit/>
          </a:bodyPr>
          <a:lstStyle/>
          <a:p>
            <a:r>
              <a:rPr lang="en-US" dirty="0" smtClean="0"/>
              <a:t>IOM, Unequal Treatment, 2003</a:t>
            </a:r>
            <a:endParaRPr lang="en-US" dirty="0"/>
          </a:p>
        </p:txBody>
      </p:sp>
    </p:spTree>
    <p:extLst>
      <p:ext uri="{BB962C8B-B14F-4D97-AF65-F5344CB8AC3E}">
        <p14:creationId xmlns:p14="http://schemas.microsoft.com/office/powerpoint/2010/main" val="30057521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Unconscious Bias by SES</a:t>
            </a:r>
            <a:endParaRPr lang="en-US" dirty="0"/>
          </a:p>
        </p:txBody>
      </p:sp>
      <p:sp>
        <p:nvSpPr>
          <p:cNvPr id="5" name="Content Placeholder 4"/>
          <p:cNvSpPr>
            <a:spLocks noGrp="1"/>
          </p:cNvSpPr>
          <p:nvPr>
            <p:ph idx="1"/>
          </p:nvPr>
        </p:nvSpPr>
        <p:spPr/>
        <p:txBody>
          <a:bodyPr/>
          <a:lstStyle/>
          <a:p>
            <a:r>
              <a:rPr lang="en-US" dirty="0" smtClean="0"/>
              <a:t>Low SES patients perceived as less likely to:</a:t>
            </a:r>
          </a:p>
          <a:p>
            <a:pPr lvl="1"/>
            <a:r>
              <a:rPr lang="en-US" dirty="0" smtClean="0"/>
              <a:t>Adhere to medications </a:t>
            </a:r>
          </a:p>
          <a:p>
            <a:pPr lvl="1"/>
            <a:r>
              <a:rPr lang="en-US" dirty="0" smtClean="0"/>
              <a:t>Follow up as recommended</a:t>
            </a:r>
          </a:p>
          <a:p>
            <a:pPr lvl="1"/>
            <a:r>
              <a:rPr lang="en-US" dirty="0" smtClean="0"/>
              <a:t>Second year students were less likely to report wanting the low SES patients in their practice</a:t>
            </a:r>
          </a:p>
          <a:p>
            <a:pPr lvl="2"/>
            <a:r>
              <a:rPr lang="en-US" dirty="0" smtClean="0"/>
              <a:t>But less true among low SES medical </a:t>
            </a:r>
            <a:r>
              <a:rPr lang="en-US" dirty="0" smtClean="0"/>
              <a:t>students</a:t>
            </a:r>
          </a:p>
          <a:p>
            <a:pPr lvl="2"/>
            <a:endParaRPr lang="en-US" dirty="0"/>
          </a:p>
        </p:txBody>
      </p:sp>
      <p:sp>
        <p:nvSpPr>
          <p:cNvPr id="7" name="TextBox 6"/>
          <p:cNvSpPr txBox="1"/>
          <p:nvPr/>
        </p:nvSpPr>
        <p:spPr>
          <a:xfrm>
            <a:off x="4648200" y="6248400"/>
            <a:ext cx="2667000" cy="369332"/>
          </a:xfrm>
          <a:prstGeom prst="rect">
            <a:avLst/>
          </a:prstGeom>
          <a:noFill/>
        </p:spPr>
        <p:txBody>
          <a:bodyPr wrap="square" rtlCol="0">
            <a:spAutoFit/>
          </a:bodyPr>
          <a:lstStyle/>
          <a:p>
            <a:r>
              <a:rPr lang="en-US" dirty="0" smtClean="0"/>
              <a:t>Woo, CMAJ, 2004</a:t>
            </a:r>
            <a:endParaRPr lang="en-US" dirty="0"/>
          </a:p>
        </p:txBody>
      </p:sp>
    </p:spTree>
    <p:extLst>
      <p:ext uri="{BB962C8B-B14F-4D97-AF65-F5344CB8AC3E}">
        <p14:creationId xmlns:p14="http://schemas.microsoft.com/office/powerpoint/2010/main" val="42469715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Stereotyping is necessary and unavoidable</a:t>
            </a:r>
            <a:endParaRPr lang="en-US" dirty="0"/>
          </a:p>
        </p:txBody>
      </p:sp>
      <p:sp>
        <p:nvSpPr>
          <p:cNvPr id="3" name="Content Placeholder 2"/>
          <p:cNvSpPr>
            <a:spLocks noGrp="1"/>
          </p:cNvSpPr>
          <p:nvPr>
            <p:ph idx="1"/>
          </p:nvPr>
        </p:nvSpPr>
        <p:spPr>
          <a:xfrm>
            <a:off x="609600" y="1600200"/>
            <a:ext cx="8229600" cy="4525963"/>
          </a:xfrm>
        </p:spPr>
        <p:txBody>
          <a:bodyPr/>
          <a:lstStyle/>
          <a:p>
            <a:r>
              <a:rPr lang="en-US" dirty="0" smtClean="0"/>
              <a:t>Stereotyping</a:t>
            </a:r>
          </a:p>
          <a:p>
            <a:pPr lvl="1"/>
            <a:r>
              <a:rPr lang="en-US" dirty="0" smtClean="0"/>
              <a:t>Fixed and oversimplified image or idea of a particular type of person or thing</a:t>
            </a:r>
          </a:p>
          <a:p>
            <a:pPr lvl="1"/>
            <a:r>
              <a:rPr lang="en-US" dirty="0" smtClean="0"/>
              <a:t>Not necessarily negative</a:t>
            </a:r>
          </a:p>
          <a:p>
            <a:pPr lvl="1"/>
            <a:r>
              <a:rPr lang="en-US" dirty="0" smtClean="0"/>
              <a:t>Cognitive psychology demonstrate it is used to organize our complex world</a:t>
            </a:r>
          </a:p>
          <a:p>
            <a:pPr lvl="1"/>
            <a:r>
              <a:rPr lang="en-US" dirty="0" smtClean="0"/>
              <a:t>United States has a long history of racism that </a:t>
            </a:r>
            <a:r>
              <a:rPr lang="en-US" dirty="0" smtClean="0"/>
              <a:t>creates negative racial </a:t>
            </a:r>
            <a:r>
              <a:rPr lang="en-US" dirty="0" smtClean="0"/>
              <a:t>and ethnic </a:t>
            </a:r>
            <a:r>
              <a:rPr lang="en-US" dirty="0" smtClean="0"/>
              <a:t>stereotyping</a:t>
            </a:r>
            <a:endParaRPr lang="en-US" dirty="0"/>
          </a:p>
        </p:txBody>
      </p:sp>
    </p:spTree>
    <p:extLst>
      <p:ext uri="{BB962C8B-B14F-4D97-AF65-F5344CB8AC3E}">
        <p14:creationId xmlns:p14="http://schemas.microsoft.com/office/powerpoint/2010/main" val="32826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1143000"/>
          </a:xfrm>
        </p:spPr>
        <p:txBody>
          <a:bodyPr/>
          <a:lstStyle/>
          <a:p>
            <a:r>
              <a:rPr lang="en-US" dirty="0" smtClean="0"/>
              <a:t>How is stereotyping used in medicine? </a:t>
            </a:r>
            <a:endParaRPr lang="en-US" dirty="0"/>
          </a:p>
        </p:txBody>
      </p:sp>
      <p:sp>
        <p:nvSpPr>
          <p:cNvPr id="3" name="Content Placeholder 2"/>
          <p:cNvSpPr>
            <a:spLocks noGrp="1"/>
          </p:cNvSpPr>
          <p:nvPr>
            <p:ph idx="1"/>
          </p:nvPr>
        </p:nvSpPr>
        <p:spPr>
          <a:xfrm>
            <a:off x="609600" y="1143000"/>
            <a:ext cx="8229600" cy="4525963"/>
          </a:xfrm>
        </p:spPr>
        <p:txBody>
          <a:bodyPr/>
          <a:lstStyle/>
          <a:p>
            <a:r>
              <a:rPr lang="en-US" sz="2800" dirty="0" smtClean="0"/>
              <a:t>Two learning and memory systems</a:t>
            </a:r>
          </a:p>
          <a:p>
            <a:r>
              <a:rPr lang="en-US" sz="2800" dirty="0" smtClean="0"/>
              <a:t>Slow learning</a:t>
            </a:r>
          </a:p>
          <a:p>
            <a:pPr lvl="1"/>
            <a:r>
              <a:rPr lang="en-US" sz="2600" dirty="0" smtClean="0"/>
              <a:t>Information is extracted and applied rapidly, automatically and </a:t>
            </a:r>
            <a:r>
              <a:rPr lang="en-US" sz="2600" dirty="0" smtClean="0">
                <a:solidFill>
                  <a:srgbClr val="FF0000"/>
                </a:solidFill>
              </a:rPr>
              <a:t>unconsciously</a:t>
            </a:r>
            <a:r>
              <a:rPr lang="en-US" sz="2600" dirty="0" smtClean="0">
                <a:solidFill>
                  <a:srgbClr val="FF0000"/>
                </a:solidFill>
                <a:sym typeface="Wingdings"/>
              </a:rPr>
              <a:t> implicit </a:t>
            </a:r>
            <a:r>
              <a:rPr lang="en-US" sz="2600" dirty="0" smtClean="0">
                <a:sym typeface="Wingdings"/>
              </a:rPr>
              <a:t>beliefs</a:t>
            </a:r>
            <a:endParaRPr lang="en-US" sz="2600" dirty="0" smtClean="0"/>
          </a:p>
          <a:p>
            <a:r>
              <a:rPr lang="en-US" sz="2800" dirty="0" smtClean="0"/>
              <a:t>Fast binding</a:t>
            </a:r>
          </a:p>
          <a:p>
            <a:pPr lvl="1"/>
            <a:r>
              <a:rPr lang="en-US" sz="2600" dirty="0" smtClean="0"/>
              <a:t>Information is extracted and applied </a:t>
            </a:r>
            <a:r>
              <a:rPr lang="en-US" sz="2600" dirty="0" smtClean="0">
                <a:solidFill>
                  <a:srgbClr val="FF0000"/>
                </a:solidFill>
              </a:rPr>
              <a:t>consciously</a:t>
            </a:r>
            <a:r>
              <a:rPr lang="en-US" sz="2600" dirty="0" smtClean="0"/>
              <a:t> and deliberate</a:t>
            </a:r>
          </a:p>
          <a:p>
            <a:pPr lvl="1"/>
            <a:r>
              <a:rPr lang="en-US" sz="2600" dirty="0" smtClean="0"/>
              <a:t>When there is </a:t>
            </a:r>
            <a:r>
              <a:rPr lang="en-US" sz="2600" dirty="0" smtClean="0">
                <a:solidFill>
                  <a:srgbClr val="FF0000"/>
                </a:solidFill>
              </a:rPr>
              <a:t>ample time </a:t>
            </a:r>
            <a:r>
              <a:rPr lang="en-US" sz="2600" dirty="0" smtClean="0"/>
              <a:t>to determine the answer for a complex question </a:t>
            </a:r>
            <a:r>
              <a:rPr lang="en-US" sz="2600" dirty="0" smtClean="0">
                <a:sym typeface="Wingdings"/>
              </a:rPr>
              <a:t></a:t>
            </a:r>
            <a:r>
              <a:rPr lang="en-US" sz="2600" dirty="0" smtClean="0">
                <a:solidFill>
                  <a:srgbClr val="FF0000"/>
                </a:solidFill>
                <a:sym typeface="Wingdings"/>
              </a:rPr>
              <a:t>explicit</a:t>
            </a:r>
            <a:r>
              <a:rPr lang="en-US" sz="2600" dirty="0" smtClean="0">
                <a:sym typeface="Wingdings"/>
              </a:rPr>
              <a:t> beliefs</a:t>
            </a:r>
            <a:endParaRPr lang="en-US" sz="2600" dirty="0" smtClean="0"/>
          </a:p>
          <a:p>
            <a:r>
              <a:rPr lang="en-US" sz="2800" dirty="0" smtClean="0"/>
              <a:t>Which type of memory system do you think clinicians most often use? And why?</a:t>
            </a:r>
          </a:p>
          <a:p>
            <a:pPr lvl="1"/>
            <a:endParaRPr lang="en-US" dirty="0" smtClean="0"/>
          </a:p>
          <a:p>
            <a:endParaRPr lang="en-US" sz="3000" dirty="0"/>
          </a:p>
        </p:txBody>
      </p:sp>
    </p:spTree>
    <p:extLst>
      <p:ext uri="{BB962C8B-B14F-4D97-AF65-F5344CB8AC3E}">
        <p14:creationId xmlns:p14="http://schemas.microsoft.com/office/powerpoint/2010/main" val="73842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18488" cy="928687"/>
          </a:xfrm>
        </p:spPr>
        <p:txBody>
          <a:bodyPr/>
          <a:lstStyle/>
          <a:p>
            <a:r>
              <a:rPr lang="en-US" dirty="0" smtClean="0"/>
              <a:t>How we naturally process information -&gt; unequal care</a:t>
            </a:r>
            <a:endParaRPr lang="en-US" dirty="0"/>
          </a:p>
        </p:txBody>
      </p:sp>
      <p:sp>
        <p:nvSpPr>
          <p:cNvPr id="3" name="Content Placeholder 2"/>
          <p:cNvSpPr>
            <a:spLocks noGrp="1"/>
          </p:cNvSpPr>
          <p:nvPr>
            <p:ph idx="1"/>
          </p:nvPr>
        </p:nvSpPr>
        <p:spPr>
          <a:xfrm>
            <a:off x="419100" y="1625600"/>
            <a:ext cx="8458200" cy="4775200"/>
          </a:xfrm>
        </p:spPr>
        <p:txBody>
          <a:bodyPr/>
          <a:lstStyle/>
          <a:p>
            <a:r>
              <a:rPr lang="en-US" dirty="0" smtClean="0"/>
              <a:t>When we are tired, distracted, </a:t>
            </a:r>
            <a:r>
              <a:rPr lang="en-US" dirty="0" smtClean="0">
                <a:solidFill>
                  <a:srgbClr val="FF0000"/>
                </a:solidFill>
              </a:rPr>
              <a:t>stressed</a:t>
            </a:r>
            <a:r>
              <a:rPr lang="en-US" dirty="0" smtClean="0"/>
              <a:t> or under </a:t>
            </a:r>
            <a:r>
              <a:rPr lang="en-US" dirty="0" smtClean="0">
                <a:solidFill>
                  <a:srgbClr val="FF0000"/>
                </a:solidFill>
              </a:rPr>
              <a:t>time pressure </a:t>
            </a:r>
            <a:r>
              <a:rPr lang="en-US" dirty="0" smtClean="0">
                <a:sym typeface="Wingdings"/>
              </a:rPr>
              <a:t> automatic, slow-learning process are used to make decisions</a:t>
            </a:r>
          </a:p>
          <a:p>
            <a:r>
              <a:rPr lang="en-US" dirty="0" smtClean="0">
                <a:sym typeface="Wingdings"/>
              </a:rPr>
              <a:t>These conditions are typical of many clinical settings</a:t>
            </a:r>
          </a:p>
          <a:p>
            <a:r>
              <a:rPr lang="en-US" dirty="0" smtClean="0">
                <a:sym typeface="Wingdings"/>
              </a:rPr>
              <a:t>Regardless of intention or motivation we all fall prey to using automatic cognitions (stereotypes)</a:t>
            </a:r>
            <a:endParaRPr lang="en-US" dirty="0"/>
          </a:p>
        </p:txBody>
      </p:sp>
      <p:sp>
        <p:nvSpPr>
          <p:cNvPr id="4" name="TextBox 3"/>
          <p:cNvSpPr txBox="1"/>
          <p:nvPr/>
        </p:nvSpPr>
        <p:spPr>
          <a:xfrm>
            <a:off x="4648200" y="6400800"/>
            <a:ext cx="4495800" cy="369332"/>
          </a:xfrm>
          <a:prstGeom prst="rect">
            <a:avLst/>
          </a:prstGeom>
          <a:noFill/>
        </p:spPr>
        <p:txBody>
          <a:bodyPr wrap="square" rtlCol="0">
            <a:spAutoFit/>
          </a:bodyPr>
          <a:lstStyle/>
          <a:p>
            <a:r>
              <a:rPr lang="en-US" dirty="0" smtClean="0"/>
              <a:t>Burgess, D.  J Gen Intern Med 2004 </a:t>
            </a:r>
            <a:endParaRPr lang="en-US" dirty="0"/>
          </a:p>
        </p:txBody>
      </p:sp>
    </p:spTree>
    <p:extLst>
      <p:ext uri="{BB962C8B-B14F-4D97-AF65-F5344CB8AC3E}">
        <p14:creationId xmlns:p14="http://schemas.microsoft.com/office/powerpoint/2010/main" val="393820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Implicit associations can be measured</a:t>
            </a:r>
            <a:endParaRPr lang="en-US" dirty="0"/>
          </a:p>
        </p:txBody>
      </p:sp>
      <p:sp>
        <p:nvSpPr>
          <p:cNvPr id="3" name="Content Placeholder 2"/>
          <p:cNvSpPr>
            <a:spLocks noGrp="1"/>
          </p:cNvSpPr>
          <p:nvPr>
            <p:ph idx="1"/>
          </p:nvPr>
        </p:nvSpPr>
        <p:spPr>
          <a:xfrm>
            <a:off x="14286" y="1458912"/>
            <a:ext cx="9053514" cy="4775200"/>
          </a:xfrm>
        </p:spPr>
        <p:txBody>
          <a:bodyPr/>
          <a:lstStyle/>
          <a:p>
            <a:pPr marL="342900" lvl="2" indent="-342900"/>
            <a:r>
              <a:rPr lang="en-US" sz="2800" dirty="0" smtClean="0"/>
              <a:t>Implicit association test (IAT</a:t>
            </a:r>
            <a:r>
              <a:rPr lang="en-US" sz="2800" dirty="0"/>
              <a:t>): https://implicit.harvard.edu</a:t>
            </a:r>
            <a:r>
              <a:rPr lang="en-US" sz="2800" dirty="0" smtClean="0"/>
              <a:t>/</a:t>
            </a:r>
          </a:p>
          <a:p>
            <a:pPr lvl="1"/>
            <a:r>
              <a:rPr lang="en-US" dirty="0" smtClean="0"/>
              <a:t>Assesses speed and accuracy of responses to linking concepts together, varying values across two dimensions </a:t>
            </a:r>
          </a:p>
          <a:p>
            <a:pPr lvl="1">
              <a:spcBef>
                <a:spcPts val="0"/>
              </a:spcBef>
            </a:pPr>
            <a:r>
              <a:rPr lang="en-US" dirty="0"/>
              <a:t>Done rapidly so that your slow-</a:t>
            </a:r>
          </a:p>
          <a:p>
            <a:pPr marL="457200" lvl="1" indent="0">
              <a:spcBef>
                <a:spcPts val="0"/>
              </a:spcBef>
              <a:buNone/>
            </a:pPr>
            <a:r>
              <a:rPr lang="en-US" dirty="0"/>
              <a:t>    learning (unconscious) decision </a:t>
            </a:r>
          </a:p>
          <a:p>
            <a:pPr marL="457200" lvl="1" indent="0">
              <a:spcBef>
                <a:spcPts val="0"/>
              </a:spcBef>
              <a:buNone/>
            </a:pPr>
            <a:r>
              <a:rPr lang="en-US" dirty="0"/>
              <a:t>    making is in </a:t>
            </a:r>
            <a:r>
              <a:rPr lang="en-US" dirty="0" smtClean="0"/>
              <a:t>play</a:t>
            </a:r>
          </a:p>
          <a:p>
            <a:pPr lvl="1"/>
            <a:r>
              <a:rPr lang="en-US" dirty="0" smtClean="0"/>
              <a:t>Various areas</a:t>
            </a:r>
          </a:p>
          <a:p>
            <a:pPr lvl="2">
              <a:spcBef>
                <a:spcPts val="0"/>
              </a:spcBef>
            </a:pPr>
            <a:r>
              <a:rPr lang="en-US" dirty="0" smtClean="0"/>
              <a:t>Race, substance abuse, </a:t>
            </a:r>
          </a:p>
          <a:p>
            <a:pPr marL="914400" lvl="2" indent="0">
              <a:spcBef>
                <a:spcPts val="0"/>
              </a:spcBef>
              <a:buNone/>
            </a:pPr>
            <a:r>
              <a:rPr lang="en-US" dirty="0"/>
              <a:t> </a:t>
            </a:r>
            <a:r>
              <a:rPr lang="en-US" dirty="0" smtClean="0"/>
              <a:t>   sexual orientation</a:t>
            </a:r>
          </a:p>
          <a:p>
            <a:pPr lvl="2"/>
            <a:endParaRPr lang="en-US" dirty="0" smtClean="0"/>
          </a:p>
        </p:txBody>
      </p:sp>
      <p:pic>
        <p:nvPicPr>
          <p:cNvPr id="159746" name="Picture 2" descr="Image result for implicit association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200400"/>
            <a:ext cx="3505200" cy="258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6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bias results in unequal care</a:t>
            </a:r>
            <a:endParaRPr lang="en-US" dirty="0"/>
          </a:p>
        </p:txBody>
      </p:sp>
      <p:sp>
        <p:nvSpPr>
          <p:cNvPr id="3" name="Content Placeholder 2"/>
          <p:cNvSpPr>
            <a:spLocks noGrp="1"/>
          </p:cNvSpPr>
          <p:nvPr>
            <p:ph idx="1"/>
          </p:nvPr>
        </p:nvSpPr>
        <p:spPr>
          <a:xfrm>
            <a:off x="533400" y="1295400"/>
            <a:ext cx="8229600" cy="4525963"/>
          </a:xfrm>
        </p:spPr>
        <p:txBody>
          <a:bodyPr/>
          <a:lstStyle/>
          <a:p>
            <a:r>
              <a:rPr lang="en-US" sz="2800" dirty="0" smtClean="0"/>
              <a:t>Implicit attitudes affect verbal communication and non-verbal behavior </a:t>
            </a:r>
            <a:r>
              <a:rPr lang="en-US" sz="2800" dirty="0" smtClean="0"/>
              <a:t>(eye </a:t>
            </a:r>
            <a:r>
              <a:rPr lang="en-US" sz="2800" dirty="0" smtClean="0"/>
              <a:t>contact</a:t>
            </a:r>
            <a:r>
              <a:rPr lang="en-US" sz="2800" dirty="0" smtClean="0"/>
              <a:t>, </a:t>
            </a:r>
            <a:r>
              <a:rPr lang="en-US" sz="2800" dirty="0" smtClean="0"/>
              <a:t>friendliness)</a:t>
            </a:r>
          </a:p>
          <a:p>
            <a:r>
              <a:rPr lang="en-US" sz="2800" dirty="0" smtClean="0"/>
              <a:t>Physicians who implicitly favored whites have:</a:t>
            </a:r>
          </a:p>
          <a:p>
            <a:pPr lvl="2"/>
            <a:r>
              <a:rPr lang="en-US" sz="2500" dirty="0" smtClean="0"/>
              <a:t>Less patient-centered communication</a:t>
            </a:r>
          </a:p>
          <a:p>
            <a:pPr lvl="2"/>
            <a:r>
              <a:rPr lang="en-US" sz="2500" dirty="0" smtClean="0"/>
              <a:t>More negative tone during the visit</a:t>
            </a:r>
          </a:p>
          <a:p>
            <a:pPr lvl="2"/>
            <a:r>
              <a:rPr lang="en-US" sz="2500" dirty="0" smtClean="0"/>
              <a:t>Poorer ratings of care by black patients</a:t>
            </a:r>
          </a:p>
          <a:p>
            <a:pPr lvl="2"/>
            <a:r>
              <a:rPr lang="en-US" altLang="en-US" sz="2500" dirty="0" smtClean="0"/>
              <a:t>Black patients with </a:t>
            </a:r>
            <a:r>
              <a:rPr lang="en-US" altLang="en-US" sz="2500" dirty="0"/>
              <a:t>w</a:t>
            </a:r>
            <a:r>
              <a:rPr lang="en-US" altLang="en-US" sz="2500" dirty="0" smtClean="0"/>
              <a:t>orse treatment adherence and worse health </a:t>
            </a:r>
            <a:r>
              <a:rPr lang="en-US" altLang="en-US" sz="2500" dirty="0" smtClean="0"/>
              <a:t>outcomes</a:t>
            </a:r>
          </a:p>
          <a:p>
            <a:r>
              <a:rPr lang="en-US" altLang="en-US" sz="2800" dirty="0" smtClean="0"/>
              <a:t>Difference in perception of black patients mediate differences in recommendations in heart disease</a:t>
            </a:r>
            <a:endParaRPr lang="en-US" altLang="en-US" sz="2800" dirty="0"/>
          </a:p>
          <a:p>
            <a:pPr lvl="2"/>
            <a:endParaRPr lang="en-US" sz="2500" dirty="0" smtClean="0"/>
          </a:p>
          <a:p>
            <a:pPr lvl="2"/>
            <a:endParaRPr lang="en-US" dirty="0"/>
          </a:p>
        </p:txBody>
      </p:sp>
      <p:sp>
        <p:nvSpPr>
          <p:cNvPr id="5" name="TextBox 4"/>
          <p:cNvSpPr txBox="1"/>
          <p:nvPr/>
        </p:nvSpPr>
        <p:spPr>
          <a:xfrm>
            <a:off x="1905000" y="6211669"/>
            <a:ext cx="6781800" cy="646331"/>
          </a:xfrm>
          <a:prstGeom prst="rect">
            <a:avLst/>
          </a:prstGeom>
          <a:noFill/>
        </p:spPr>
        <p:txBody>
          <a:bodyPr wrap="square" rtlCol="0">
            <a:spAutoFit/>
          </a:bodyPr>
          <a:lstStyle/>
          <a:p>
            <a:r>
              <a:rPr lang="en-US" dirty="0" smtClean="0"/>
              <a:t>Burgess, D.  J Gen Intern Med 2004	</a:t>
            </a:r>
            <a:r>
              <a:rPr lang="en-US" dirty="0" smtClean="0"/>
              <a:t>Hall, </a:t>
            </a:r>
            <a:r>
              <a:rPr lang="en-US" dirty="0" smtClean="0"/>
              <a:t>AJPH, 2015</a:t>
            </a:r>
          </a:p>
          <a:p>
            <a:r>
              <a:rPr lang="en-US" dirty="0"/>
              <a:t>Van </a:t>
            </a:r>
            <a:r>
              <a:rPr lang="en-US" dirty="0" err="1"/>
              <a:t>Ryn</a:t>
            </a:r>
            <a:r>
              <a:rPr lang="en-US" dirty="0"/>
              <a:t>, M.  JAMA 2011 </a:t>
            </a:r>
            <a:r>
              <a:rPr lang="en-US" dirty="0" smtClean="0"/>
              <a:t>  Van </a:t>
            </a:r>
            <a:r>
              <a:rPr lang="en-US" dirty="0" err="1" smtClean="0"/>
              <a:t>Ryn</a:t>
            </a:r>
            <a:r>
              <a:rPr lang="en-US" dirty="0" smtClean="0"/>
              <a:t>, AJPH, 2006</a:t>
            </a:r>
            <a:endParaRPr lang="en-US" dirty="0"/>
          </a:p>
        </p:txBody>
      </p:sp>
    </p:spTree>
    <p:extLst>
      <p:ext uri="{BB962C8B-B14F-4D97-AF65-F5344CB8AC3E}">
        <p14:creationId xmlns:p14="http://schemas.microsoft.com/office/powerpoint/2010/main" val="29496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Statistical Discrimination</a:t>
            </a:r>
            <a:endParaRPr lang="en-US" dirty="0"/>
          </a:p>
        </p:txBody>
      </p:sp>
      <p:sp>
        <p:nvSpPr>
          <p:cNvPr id="6" name="Content Placeholder 5"/>
          <p:cNvSpPr>
            <a:spLocks noGrp="1"/>
          </p:cNvSpPr>
          <p:nvPr>
            <p:ph idx="1"/>
          </p:nvPr>
        </p:nvSpPr>
        <p:spPr>
          <a:xfrm>
            <a:off x="381000" y="1371600"/>
            <a:ext cx="8229600" cy="4525963"/>
          </a:xfrm>
        </p:spPr>
        <p:txBody>
          <a:bodyPr/>
          <a:lstStyle/>
          <a:p>
            <a:r>
              <a:rPr lang="en-US" sz="2800" dirty="0" smtClean="0"/>
              <a:t>Making assumptions about individuals based on the probabilistic application of data about their demographic group</a:t>
            </a:r>
          </a:p>
          <a:p>
            <a:r>
              <a:rPr lang="en-US" sz="2800" dirty="0" smtClean="0"/>
              <a:t>For example:</a:t>
            </a:r>
          </a:p>
          <a:p>
            <a:pPr lvl="1"/>
            <a:r>
              <a:rPr lang="en-US" sz="2400" dirty="0" smtClean="0"/>
              <a:t>Differences in recommendations for IUD could be related to considering population rates of unintended pregnancy</a:t>
            </a:r>
          </a:p>
          <a:p>
            <a:pPr lvl="1"/>
            <a:r>
              <a:rPr lang="en-US" sz="2400" dirty="0" smtClean="0"/>
              <a:t>Differences in diagnosis of PID vs. appendicitis related to STI demographics</a:t>
            </a:r>
          </a:p>
          <a:p>
            <a:r>
              <a:rPr lang="en-US" dirty="0"/>
              <a:t>Fails to consider individual differentiating information </a:t>
            </a:r>
          </a:p>
          <a:p>
            <a:endParaRPr lang="en-US" dirty="0" smtClean="0"/>
          </a:p>
          <a:p>
            <a:endParaRPr lang="en-US" dirty="0"/>
          </a:p>
        </p:txBody>
      </p:sp>
      <p:sp>
        <p:nvSpPr>
          <p:cNvPr id="7" name="TextBox 6"/>
          <p:cNvSpPr txBox="1"/>
          <p:nvPr/>
        </p:nvSpPr>
        <p:spPr>
          <a:xfrm>
            <a:off x="4191000" y="6248400"/>
            <a:ext cx="2895600" cy="369332"/>
          </a:xfrm>
          <a:prstGeom prst="rect">
            <a:avLst/>
          </a:prstGeom>
          <a:noFill/>
        </p:spPr>
        <p:txBody>
          <a:bodyPr wrap="square" rtlCol="0">
            <a:spAutoFit/>
          </a:bodyPr>
          <a:lstStyle/>
          <a:p>
            <a:r>
              <a:rPr lang="en-US" dirty="0" smtClean="0"/>
              <a:t>Balsa, HSR, 2005</a:t>
            </a:r>
            <a:endParaRPr lang="en-US" dirty="0"/>
          </a:p>
        </p:txBody>
      </p:sp>
    </p:spTree>
    <p:extLst>
      <p:ext uri="{BB962C8B-B14F-4D97-AF65-F5344CB8AC3E}">
        <p14:creationId xmlns:p14="http://schemas.microsoft.com/office/powerpoint/2010/main" val="32591695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82562" y="152400"/>
            <a:ext cx="8839200" cy="1143000"/>
          </a:xfrm>
        </p:spPr>
        <p:txBody>
          <a:bodyPr>
            <a:noAutofit/>
          </a:bodyPr>
          <a:lstStyle/>
          <a:p>
            <a:pPr eaLnBrk="1" fontAlgn="auto" hangingPunct="1">
              <a:spcAft>
                <a:spcPts val="0"/>
              </a:spcAft>
              <a:defRPr/>
            </a:pPr>
            <a:r>
              <a:rPr lang="en-US" altLang="en-US" dirty="0" smtClean="0"/>
              <a:t>How important are differences in systems of care?</a:t>
            </a:r>
          </a:p>
        </p:txBody>
      </p:sp>
      <p:sp>
        <p:nvSpPr>
          <p:cNvPr id="48131" name="Rectangle 3"/>
          <p:cNvSpPr>
            <a:spLocks noGrp="1" noChangeArrowheads="1"/>
          </p:cNvSpPr>
          <p:nvPr>
            <p:ph idx="1"/>
          </p:nvPr>
        </p:nvSpPr>
        <p:spPr>
          <a:xfrm>
            <a:off x="457200" y="1828800"/>
            <a:ext cx="8229600" cy="4525962"/>
          </a:xfrm>
        </p:spPr>
        <p:txBody>
          <a:bodyPr/>
          <a:lstStyle/>
          <a:p>
            <a:pPr eaLnBrk="1" hangingPunct="1">
              <a:lnSpc>
                <a:spcPct val="90000"/>
              </a:lnSpc>
            </a:pPr>
            <a:r>
              <a:rPr lang="en-US" altLang="en-US" dirty="0" smtClean="0"/>
              <a:t>151 Medicare managed care plans</a:t>
            </a:r>
          </a:p>
          <a:p>
            <a:pPr eaLnBrk="1" hangingPunct="1">
              <a:lnSpc>
                <a:spcPct val="90000"/>
              </a:lnSpc>
            </a:pPr>
            <a:r>
              <a:rPr lang="en-US" altLang="en-US" dirty="0" smtClean="0"/>
              <a:t>4 HEDIS quality measures </a:t>
            </a:r>
          </a:p>
          <a:p>
            <a:pPr lvl="1" eaLnBrk="1" hangingPunct="1">
              <a:lnSpc>
                <a:spcPct val="90000"/>
              </a:lnSpc>
            </a:pPr>
            <a:r>
              <a:rPr lang="en-US" altLang="en-US" dirty="0" smtClean="0"/>
              <a:t>DM control; Lipids in DM, Lipids in CVD, BP control</a:t>
            </a:r>
          </a:p>
          <a:p>
            <a:pPr eaLnBrk="1" hangingPunct="1">
              <a:lnSpc>
                <a:spcPct val="90000"/>
              </a:lnSpc>
            </a:pPr>
            <a:r>
              <a:rPr lang="en-US" altLang="en-US" dirty="0" smtClean="0"/>
              <a:t>Performance measures 7-14% lower among blacks than whites</a:t>
            </a:r>
          </a:p>
          <a:p>
            <a:pPr eaLnBrk="1" hangingPunct="1">
              <a:lnSpc>
                <a:spcPct val="90000"/>
              </a:lnSpc>
            </a:pPr>
            <a:r>
              <a:rPr lang="en-US" altLang="en-US" dirty="0" smtClean="0"/>
              <a:t>70% of the differences due to differentiation </a:t>
            </a:r>
            <a:r>
              <a:rPr lang="en-US" altLang="en-US" b="1" dirty="0" smtClean="0"/>
              <a:t>within</a:t>
            </a:r>
            <a:r>
              <a:rPr lang="en-US" altLang="en-US" dirty="0" smtClean="0"/>
              <a:t> plans rather than concentration of Blacks in lower quality plans</a:t>
            </a:r>
          </a:p>
        </p:txBody>
      </p:sp>
      <p:sp>
        <p:nvSpPr>
          <p:cNvPr id="50180" name="Text Box 4"/>
          <p:cNvSpPr txBox="1">
            <a:spLocks noChangeArrowheads="1"/>
          </p:cNvSpPr>
          <p:nvPr/>
        </p:nvSpPr>
        <p:spPr bwMode="auto">
          <a:xfrm>
            <a:off x="6096000" y="6534150"/>
            <a:ext cx="17726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defRPr/>
            </a:pPr>
            <a:r>
              <a:rPr lang="en-US" sz="1600" dirty="0" smtClean="0">
                <a:latin typeface="+mn-lt"/>
              </a:rPr>
              <a:t>Trivedi, JAMA 2006</a:t>
            </a:r>
          </a:p>
        </p:txBody>
      </p:sp>
    </p:spTree>
    <p:extLst>
      <p:ext uri="{BB962C8B-B14F-4D97-AF65-F5344CB8AC3E}">
        <p14:creationId xmlns:p14="http://schemas.microsoft.com/office/powerpoint/2010/main" val="31739115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 and inter-site </a:t>
            </a:r>
            <a:r>
              <a:rPr lang="en-US" dirty="0" smtClean="0"/>
              <a:t>contributions </a:t>
            </a:r>
            <a:r>
              <a:rPr lang="en-US" dirty="0" smtClean="0"/>
              <a:t>to disparities in pressure ulcers</a:t>
            </a:r>
            <a:endParaRPr lang="en-US" dirty="0"/>
          </a:p>
        </p:txBody>
      </p:sp>
      <p:sp>
        <p:nvSpPr>
          <p:cNvPr id="3" name="Content Placeholder 2"/>
          <p:cNvSpPr>
            <a:spLocks noGrp="1"/>
          </p:cNvSpPr>
          <p:nvPr>
            <p:ph idx="1"/>
          </p:nvPr>
        </p:nvSpPr>
        <p:spPr/>
        <p:txBody>
          <a:bodyPr/>
          <a:lstStyle/>
          <a:p>
            <a:endParaRPr lang="en-US"/>
          </a:p>
        </p:txBody>
      </p:sp>
      <p:pic>
        <p:nvPicPr>
          <p:cNvPr id="161794" name="Picture 2" descr="Figure. Pressure Ulcers by Race and Percentage of Black Residents in Nursing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6796350"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1000" y="6400800"/>
            <a:ext cx="3352800" cy="369332"/>
          </a:xfrm>
          <a:prstGeom prst="rect">
            <a:avLst/>
          </a:prstGeom>
          <a:noFill/>
        </p:spPr>
        <p:txBody>
          <a:bodyPr wrap="square" rtlCol="0">
            <a:spAutoFit/>
          </a:bodyPr>
          <a:lstStyle/>
          <a:p>
            <a:r>
              <a:rPr lang="en-US" dirty="0" smtClean="0"/>
              <a:t>Li, JAMA, 2005</a:t>
            </a:r>
            <a:endParaRPr lang="en-US" dirty="0"/>
          </a:p>
        </p:txBody>
      </p:sp>
    </p:spTree>
    <p:extLst>
      <p:ext uri="{BB962C8B-B14F-4D97-AF65-F5344CB8AC3E}">
        <p14:creationId xmlns:p14="http://schemas.microsoft.com/office/powerpoint/2010/main" val="2997259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How important are differences </a:t>
            </a:r>
            <a:r>
              <a:rPr lang="en-US" altLang="en-US" dirty="0" smtClean="0"/>
              <a:t>in physicians?</a:t>
            </a:r>
            <a:endParaRPr lang="en-US" dirty="0"/>
          </a:p>
        </p:txBody>
      </p:sp>
      <p:sp>
        <p:nvSpPr>
          <p:cNvPr id="5" name="Content Placeholder 4"/>
          <p:cNvSpPr>
            <a:spLocks noGrp="1"/>
          </p:cNvSpPr>
          <p:nvPr>
            <p:ph idx="1"/>
          </p:nvPr>
        </p:nvSpPr>
        <p:spPr>
          <a:xfrm>
            <a:off x="457200" y="1828800"/>
            <a:ext cx="8229600" cy="4525963"/>
          </a:xfrm>
        </p:spPr>
        <p:txBody>
          <a:bodyPr/>
          <a:lstStyle/>
          <a:p>
            <a:r>
              <a:rPr lang="en-US" sz="2800" dirty="0" smtClean="0"/>
              <a:t>Study of claims for Medicare fee-for-service, assessed disparities in cancer </a:t>
            </a:r>
            <a:r>
              <a:rPr lang="en-US" sz="2800" dirty="0" smtClean="0"/>
              <a:t>care quality</a:t>
            </a:r>
            <a:endParaRPr lang="en-US" sz="2800" dirty="0" smtClean="0"/>
          </a:p>
          <a:p>
            <a:pPr marL="0" indent="0">
              <a:buNone/>
            </a:pPr>
            <a:endParaRPr lang="en-US" sz="2800" dirty="0" smtClean="0"/>
          </a:p>
          <a:p>
            <a:r>
              <a:rPr lang="en-US" sz="2800" dirty="0" smtClean="0"/>
              <a:t>Overall</a:t>
            </a:r>
            <a:r>
              <a:rPr lang="en-US" sz="2800" dirty="0"/>
              <a:t>, between-physician differences explained </a:t>
            </a:r>
            <a:r>
              <a:rPr lang="en-US" sz="2800" dirty="0" smtClean="0"/>
              <a:t>15-21% of </a:t>
            </a:r>
            <a:r>
              <a:rPr lang="en-US" sz="2800" dirty="0"/>
              <a:t>the variation in </a:t>
            </a:r>
            <a:r>
              <a:rPr lang="en-US" sz="2800" dirty="0" smtClean="0"/>
              <a:t>treatments for </a:t>
            </a:r>
            <a:r>
              <a:rPr lang="en-US" sz="2800" dirty="0"/>
              <a:t>breast cancer, and </a:t>
            </a:r>
            <a:r>
              <a:rPr lang="en-US" sz="2800" dirty="0" smtClean="0"/>
              <a:t>14-17% of </a:t>
            </a:r>
            <a:r>
              <a:rPr lang="en-US" sz="2800" dirty="0"/>
              <a:t>variance for </a:t>
            </a:r>
            <a:r>
              <a:rPr lang="en-US" sz="2800" dirty="0" smtClean="0"/>
              <a:t>treatment for </a:t>
            </a:r>
            <a:r>
              <a:rPr lang="en-US" sz="2800" dirty="0"/>
              <a:t>colorectal cancer</a:t>
            </a:r>
            <a:r>
              <a:rPr lang="en-US" sz="2800" dirty="0" smtClean="0"/>
              <a:t>.</a:t>
            </a:r>
          </a:p>
          <a:p>
            <a:pPr lvl="1"/>
            <a:r>
              <a:rPr lang="en-US" dirty="0" smtClean="0"/>
              <a:t>Most of the effect was within-physician</a:t>
            </a:r>
          </a:p>
        </p:txBody>
      </p:sp>
      <p:sp>
        <p:nvSpPr>
          <p:cNvPr id="6" name="TextBox 5"/>
          <p:cNvSpPr txBox="1"/>
          <p:nvPr/>
        </p:nvSpPr>
        <p:spPr>
          <a:xfrm>
            <a:off x="5029200" y="6354763"/>
            <a:ext cx="3657600" cy="369332"/>
          </a:xfrm>
          <a:prstGeom prst="rect">
            <a:avLst/>
          </a:prstGeom>
          <a:noFill/>
        </p:spPr>
        <p:txBody>
          <a:bodyPr wrap="square" rtlCol="0">
            <a:spAutoFit/>
          </a:bodyPr>
          <a:lstStyle/>
          <a:p>
            <a:r>
              <a:rPr lang="en-US" dirty="0" err="1" smtClean="0"/>
              <a:t>Popescu</a:t>
            </a:r>
            <a:r>
              <a:rPr lang="en-US" dirty="0" smtClean="0"/>
              <a:t>, Med Care, 2016</a:t>
            </a:r>
            <a:endParaRPr lang="en-US" dirty="0"/>
          </a:p>
        </p:txBody>
      </p:sp>
    </p:spTree>
    <p:extLst>
      <p:ext uri="{BB962C8B-B14F-4D97-AF65-F5344CB8AC3E}">
        <p14:creationId xmlns:p14="http://schemas.microsoft.com/office/powerpoint/2010/main" val="1830314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9" name="Object 2"/>
          <p:cNvGraphicFramePr>
            <a:graphicFrameLocks noChangeAspect="1"/>
          </p:cNvGraphicFramePr>
          <p:nvPr>
            <p:extLst>
              <p:ext uri="{D42A27DB-BD31-4B8C-83A1-F6EECF244321}">
                <p14:modId xmlns:p14="http://schemas.microsoft.com/office/powerpoint/2010/main" val="875426596"/>
              </p:ext>
            </p:extLst>
          </p:nvPr>
        </p:nvGraphicFramePr>
        <p:xfrm>
          <a:off x="2514600" y="457200"/>
          <a:ext cx="4038600" cy="5410200"/>
        </p:xfrm>
        <a:graphic>
          <a:graphicData uri="http://schemas.openxmlformats.org/presentationml/2006/ole">
            <mc:AlternateContent xmlns:mc="http://schemas.openxmlformats.org/markup-compatibility/2006">
              <mc:Choice xmlns:v="urn:schemas-microsoft-com:vml" Requires="v">
                <p:oleObj spid="_x0000_s83035" name="Photo Editor Photo" r:id="rId3" imgW="8573697" imgH="12857143" progId="MSPhotoEd.3">
                  <p:embed/>
                </p:oleObj>
              </mc:Choice>
              <mc:Fallback>
                <p:oleObj name="Photo Editor Photo" r:id="rId3" imgW="8573697" imgH="1285714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57200"/>
                        <a:ext cx="4038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763767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Patient Factors</a:t>
            </a:r>
            <a:endParaRPr lang="en-US" dirty="0"/>
          </a:p>
        </p:txBody>
      </p:sp>
      <p:sp>
        <p:nvSpPr>
          <p:cNvPr id="5" name="Content Placeholder 4"/>
          <p:cNvSpPr>
            <a:spLocks noGrp="1"/>
          </p:cNvSpPr>
          <p:nvPr>
            <p:ph idx="1"/>
          </p:nvPr>
        </p:nvSpPr>
        <p:spPr>
          <a:xfrm>
            <a:off x="457200" y="1295400"/>
            <a:ext cx="8229600" cy="4525963"/>
          </a:xfrm>
        </p:spPr>
        <p:txBody>
          <a:bodyPr/>
          <a:lstStyle/>
          <a:p>
            <a:r>
              <a:rPr lang="en-US" dirty="0" smtClean="0"/>
              <a:t>Black patients known to have less trust in the medical system</a:t>
            </a:r>
          </a:p>
          <a:p>
            <a:pPr lvl="1"/>
            <a:r>
              <a:rPr lang="en-US" dirty="0" smtClean="0"/>
              <a:t>But shouldn’t the medical system be addressing this?</a:t>
            </a:r>
          </a:p>
          <a:p>
            <a:r>
              <a:rPr lang="en-US" dirty="0" smtClean="0"/>
              <a:t>May have different preferences for care that are not reflected in guidelines</a:t>
            </a:r>
          </a:p>
          <a:p>
            <a:r>
              <a:rPr lang="en-US" dirty="0" smtClean="0"/>
              <a:t>Real question is how can the system adapt to accommodate/address these factors</a:t>
            </a:r>
            <a:endParaRPr lang="en-US" dirty="0"/>
          </a:p>
        </p:txBody>
      </p:sp>
    </p:spTree>
    <p:extLst>
      <p:ext uri="{BB962C8B-B14F-4D97-AF65-F5344CB8AC3E}">
        <p14:creationId xmlns:p14="http://schemas.microsoft.com/office/powerpoint/2010/main" val="14574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81000"/>
            <a:ext cx="8229600" cy="990600"/>
          </a:xfrm>
        </p:spPr>
        <p:txBody>
          <a:bodyPr/>
          <a:lstStyle/>
          <a:p>
            <a:pPr eaLnBrk="1" fontAlgn="auto" hangingPunct="1">
              <a:spcAft>
                <a:spcPts val="0"/>
              </a:spcAft>
              <a:defRPr/>
            </a:pPr>
            <a:r>
              <a:rPr lang="en-US" altLang="en-US" dirty="0" smtClean="0"/>
              <a:t>Summary of Causes of HCD</a:t>
            </a:r>
          </a:p>
        </p:txBody>
      </p:sp>
      <p:sp>
        <p:nvSpPr>
          <p:cNvPr id="60419" name="Rectangle 3"/>
          <p:cNvSpPr>
            <a:spLocks noGrp="1" noChangeArrowheads="1"/>
          </p:cNvSpPr>
          <p:nvPr>
            <p:ph idx="1"/>
          </p:nvPr>
        </p:nvSpPr>
        <p:spPr>
          <a:xfrm>
            <a:off x="533400" y="1219200"/>
            <a:ext cx="8153400" cy="5562600"/>
          </a:xfrm>
        </p:spPr>
        <p:txBody>
          <a:bodyPr rtlCol="0">
            <a:normAutofit/>
          </a:bodyPr>
          <a:lstStyle/>
          <a:p>
            <a:pPr eaLnBrk="1" fontAlgn="auto" hangingPunct="1">
              <a:lnSpc>
                <a:spcPct val="90000"/>
              </a:lnSpc>
              <a:spcAft>
                <a:spcPts val="0"/>
              </a:spcAft>
              <a:defRPr/>
            </a:pPr>
            <a:r>
              <a:rPr lang="en-US" dirty="0" smtClean="0"/>
              <a:t>Health Care system:  </a:t>
            </a:r>
          </a:p>
          <a:p>
            <a:pPr lvl="1" eaLnBrk="1" fontAlgn="auto" hangingPunct="1">
              <a:lnSpc>
                <a:spcPct val="90000"/>
              </a:lnSpc>
              <a:spcAft>
                <a:spcPts val="0"/>
              </a:spcAft>
              <a:defRPr/>
            </a:pPr>
            <a:r>
              <a:rPr lang="en-US" dirty="0" smtClean="0"/>
              <a:t>Segregated and inferior</a:t>
            </a:r>
          </a:p>
          <a:p>
            <a:pPr lvl="1" eaLnBrk="1" fontAlgn="auto" hangingPunct="1">
              <a:lnSpc>
                <a:spcPct val="90000"/>
              </a:lnSpc>
              <a:spcAft>
                <a:spcPts val="0"/>
              </a:spcAft>
              <a:defRPr/>
            </a:pPr>
            <a:r>
              <a:rPr lang="en-US" sz="2800" dirty="0" smtClean="0"/>
              <a:t>Fragmented and challenging for all</a:t>
            </a:r>
          </a:p>
          <a:p>
            <a:pPr lvl="1" eaLnBrk="1" fontAlgn="auto" hangingPunct="1">
              <a:lnSpc>
                <a:spcPct val="90000"/>
              </a:lnSpc>
              <a:spcAft>
                <a:spcPts val="0"/>
              </a:spcAft>
              <a:defRPr/>
            </a:pPr>
            <a:r>
              <a:rPr lang="en-US" dirty="0"/>
              <a:t>Language barriers</a:t>
            </a:r>
          </a:p>
          <a:p>
            <a:pPr lvl="1" eaLnBrk="1" fontAlgn="auto" hangingPunct="1">
              <a:lnSpc>
                <a:spcPct val="90000"/>
              </a:lnSpc>
              <a:spcAft>
                <a:spcPts val="0"/>
              </a:spcAft>
              <a:defRPr/>
            </a:pPr>
            <a:r>
              <a:rPr lang="en-US" dirty="0"/>
              <a:t>“Literacy” and “Numeracy</a:t>
            </a:r>
            <a:r>
              <a:rPr lang="en-US" dirty="0" smtClean="0"/>
              <a:t>”</a:t>
            </a:r>
            <a:endParaRPr lang="en-US" sz="2800" dirty="0" smtClean="0"/>
          </a:p>
          <a:p>
            <a:pPr eaLnBrk="1" fontAlgn="auto" hangingPunct="1">
              <a:lnSpc>
                <a:spcPct val="90000"/>
              </a:lnSpc>
              <a:spcAft>
                <a:spcPts val="0"/>
              </a:spcAft>
              <a:defRPr/>
            </a:pPr>
            <a:r>
              <a:rPr lang="en-US" dirty="0" smtClean="0"/>
              <a:t>Provider:</a:t>
            </a:r>
            <a:endParaRPr lang="en-US" dirty="0"/>
          </a:p>
          <a:p>
            <a:pPr lvl="1" eaLnBrk="1" fontAlgn="auto" hangingPunct="1">
              <a:lnSpc>
                <a:spcPct val="90000"/>
              </a:lnSpc>
              <a:spcAft>
                <a:spcPts val="0"/>
              </a:spcAft>
              <a:defRPr/>
            </a:pPr>
            <a:r>
              <a:rPr lang="en-US" dirty="0"/>
              <a:t>Unconscious </a:t>
            </a:r>
            <a:r>
              <a:rPr lang="en-US" dirty="0" smtClean="0"/>
              <a:t>bias</a:t>
            </a:r>
          </a:p>
          <a:p>
            <a:pPr lvl="1" eaLnBrk="1" fontAlgn="auto" hangingPunct="1">
              <a:lnSpc>
                <a:spcPct val="90000"/>
              </a:lnSpc>
              <a:spcAft>
                <a:spcPts val="0"/>
              </a:spcAft>
              <a:defRPr/>
            </a:pPr>
            <a:r>
              <a:rPr lang="en-US" dirty="0" smtClean="0"/>
              <a:t>Statistical discrimination</a:t>
            </a:r>
          </a:p>
          <a:p>
            <a:pPr eaLnBrk="1" fontAlgn="auto" hangingPunct="1">
              <a:lnSpc>
                <a:spcPct val="90000"/>
              </a:lnSpc>
              <a:spcAft>
                <a:spcPts val="0"/>
              </a:spcAft>
              <a:defRPr/>
            </a:pPr>
            <a:r>
              <a:rPr lang="en-US" dirty="0" smtClean="0"/>
              <a:t>Patients?</a:t>
            </a:r>
          </a:p>
          <a:p>
            <a:pPr marL="0" indent="0" eaLnBrk="1" fontAlgn="auto" hangingPunct="1">
              <a:lnSpc>
                <a:spcPct val="90000"/>
              </a:lnSpc>
              <a:spcAft>
                <a:spcPts val="0"/>
              </a:spcAft>
              <a:buNone/>
              <a:defRPr/>
            </a:pPr>
            <a:r>
              <a:rPr lang="en-US" sz="3600" i="1" dirty="0" smtClean="0"/>
              <a:t>		So what can we do about it?</a:t>
            </a:r>
            <a:endParaRPr lang="en-US" sz="3600" dirty="0" smtClean="0"/>
          </a:p>
        </p:txBody>
      </p:sp>
    </p:spTree>
    <p:extLst>
      <p:ext uri="{BB962C8B-B14F-4D97-AF65-F5344CB8AC3E}">
        <p14:creationId xmlns:p14="http://schemas.microsoft.com/office/powerpoint/2010/main" val="390678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dirty="0" smtClean="0"/>
              <a:t>Interventions to Eliminate Disparities in Healthcare</a:t>
            </a:r>
          </a:p>
        </p:txBody>
      </p:sp>
      <p:sp>
        <p:nvSpPr>
          <p:cNvPr id="57347" name="Rectangle 3"/>
          <p:cNvSpPr>
            <a:spLocks noGrp="1" noChangeArrowheads="1"/>
          </p:cNvSpPr>
          <p:nvPr>
            <p:ph idx="1"/>
          </p:nvPr>
        </p:nvSpPr>
        <p:spPr>
          <a:xfrm>
            <a:off x="457200" y="1600200"/>
            <a:ext cx="8229600" cy="4525962"/>
          </a:xfrm>
        </p:spPr>
        <p:txBody>
          <a:bodyPr/>
          <a:lstStyle/>
          <a:p>
            <a:pPr marL="609600" indent="-609600" eaLnBrk="1" hangingPunct="1"/>
            <a:r>
              <a:rPr lang="en-US" altLang="en-US" dirty="0" smtClean="0"/>
              <a:t>Systems:</a:t>
            </a:r>
          </a:p>
          <a:p>
            <a:pPr marL="1009650" lvl="1" indent="-609600" eaLnBrk="1" hangingPunct="1"/>
            <a:r>
              <a:rPr lang="en-US" altLang="en-US" dirty="0" smtClean="0"/>
              <a:t>Better systems </a:t>
            </a:r>
          </a:p>
          <a:p>
            <a:pPr marL="1009650" lvl="1" indent="-609600" eaLnBrk="1" hangingPunct="1"/>
            <a:r>
              <a:rPr lang="en-US" altLang="en-US" dirty="0" smtClean="0"/>
              <a:t>Tailored support </a:t>
            </a:r>
          </a:p>
          <a:p>
            <a:pPr marL="609600" indent="-609600" eaLnBrk="1" hangingPunct="1"/>
            <a:r>
              <a:rPr lang="en-US" altLang="en-US" dirty="0" smtClean="0"/>
              <a:t>Providers:</a:t>
            </a:r>
          </a:p>
          <a:p>
            <a:pPr marL="1009650" lvl="1" indent="-609600" eaLnBrk="1" hangingPunct="1"/>
            <a:r>
              <a:rPr lang="en-US" altLang="en-US" dirty="0" smtClean="0"/>
              <a:t>Address unconscious bias</a:t>
            </a:r>
          </a:p>
          <a:p>
            <a:pPr marL="1009650" lvl="1" indent="-609600" eaLnBrk="1" hangingPunct="1"/>
            <a:r>
              <a:rPr lang="en-US" altLang="en-US" dirty="0" smtClean="0"/>
              <a:t>Change the provider workforce</a:t>
            </a:r>
          </a:p>
          <a:p>
            <a:pPr marL="609600" indent="-609600" eaLnBrk="1" hangingPunct="1"/>
            <a:r>
              <a:rPr lang="en-US" altLang="en-US" dirty="0" smtClean="0"/>
              <a:t>Bring together clinical care and public health</a:t>
            </a:r>
          </a:p>
        </p:txBody>
      </p:sp>
    </p:spTree>
    <p:extLst>
      <p:ext uri="{BB962C8B-B14F-4D97-AF65-F5344CB8AC3E}">
        <p14:creationId xmlns:p14="http://schemas.microsoft.com/office/powerpoint/2010/main" val="5051390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7"/>
          <p:cNvSpPr>
            <a:spLocks noGrp="1" noChangeArrowheads="1"/>
          </p:cNvSpPr>
          <p:nvPr>
            <p:ph type="body" idx="4294967295"/>
          </p:nvPr>
        </p:nvSpPr>
        <p:spPr>
          <a:xfrm>
            <a:off x="457200" y="1524000"/>
            <a:ext cx="8229600" cy="4525963"/>
          </a:xfrm>
          <a:prstGeom prst="rect">
            <a:avLst/>
          </a:prstGeom>
          <a:solidFill>
            <a:schemeClr val="bg1">
              <a:lumMod val="95000"/>
              <a:alpha val="92000"/>
            </a:schemeClr>
          </a:solidFill>
        </p:spPr>
        <p:txBody>
          <a:bodyPr rtlCol="0">
            <a:normAutofit/>
          </a:bodyPr>
          <a:lstStyle/>
          <a:p>
            <a:pPr marL="182880" indent="-182880" eaLnBrk="1" fontAlgn="auto" hangingPunct="1">
              <a:spcAft>
                <a:spcPts val="0"/>
              </a:spcAft>
              <a:buFontTx/>
              <a:buNone/>
              <a:defRPr/>
            </a:pPr>
            <a:endParaRPr lang="en-US" dirty="0" smtClean="0"/>
          </a:p>
          <a:p>
            <a:pPr marL="182880" indent="-182880" eaLnBrk="1" fontAlgn="auto" hangingPunct="1">
              <a:spcAft>
                <a:spcPts val="0"/>
              </a:spcAft>
              <a:buFont typeface="Arial" pitchFamily="34" charset="0"/>
              <a:buChar char="•"/>
              <a:defRPr/>
            </a:pPr>
            <a:endParaRPr lang="en-US" dirty="0" smtClean="0"/>
          </a:p>
        </p:txBody>
      </p:sp>
      <p:sp>
        <p:nvSpPr>
          <p:cNvPr id="50179" name="Rectangle 2"/>
          <p:cNvSpPr>
            <a:spLocks noGrp="1" noChangeArrowheads="1"/>
          </p:cNvSpPr>
          <p:nvPr>
            <p:ph type="title" sz="quarter"/>
          </p:nvPr>
        </p:nvSpPr>
        <p:spPr>
          <a:xfrm>
            <a:off x="457200" y="152400"/>
            <a:ext cx="8229600" cy="1143000"/>
          </a:xfrm>
        </p:spPr>
        <p:txBody>
          <a:bodyPr>
            <a:noAutofit/>
          </a:bodyPr>
          <a:lstStyle/>
          <a:p>
            <a:pPr eaLnBrk="1" fontAlgn="auto" hangingPunct="1">
              <a:spcAft>
                <a:spcPts val="0"/>
              </a:spcAft>
              <a:defRPr/>
            </a:pPr>
            <a:r>
              <a:rPr lang="en-US" altLang="en-US" dirty="0" smtClean="0">
                <a:solidFill>
                  <a:schemeClr val="bg1"/>
                </a:solidFill>
              </a:rPr>
              <a:t>Quality Improvement and Health Disparities</a:t>
            </a:r>
          </a:p>
        </p:txBody>
      </p:sp>
      <p:graphicFrame>
        <p:nvGraphicFramePr>
          <p:cNvPr id="51204" name="Object 3"/>
          <p:cNvGraphicFramePr>
            <a:graphicFrameLocks noGrp="1" noChangeAspect="1"/>
          </p:cNvGraphicFramePr>
          <p:nvPr>
            <p:ph sz="quarter" idx="1"/>
            <p:extLst>
              <p:ext uri="{D42A27DB-BD31-4B8C-83A1-F6EECF244321}">
                <p14:modId xmlns:p14="http://schemas.microsoft.com/office/powerpoint/2010/main" val="2856012972"/>
              </p:ext>
            </p:extLst>
          </p:nvPr>
        </p:nvGraphicFramePr>
        <p:xfrm>
          <a:off x="609600" y="1676400"/>
          <a:ext cx="4038600" cy="2181225"/>
        </p:xfrm>
        <a:graphic>
          <a:graphicData uri="http://schemas.openxmlformats.org/presentationml/2006/ole">
            <mc:AlternateContent xmlns:mc="http://schemas.openxmlformats.org/markup-compatibility/2006">
              <mc:Choice xmlns:v="urn:schemas-microsoft-com:vml" Requires="v">
                <p:oleObj spid="_x0000_s159014" name="Chart" r:id="rId3" imgW="4038585" imgH="2181333" progId="MSGraph.Chart.8">
                  <p:embed followColorScheme="full"/>
                </p:oleObj>
              </mc:Choice>
              <mc:Fallback>
                <p:oleObj name="Chart" r:id="rId3" imgW="4038585" imgH="2181333" progId="MSGraph.Chart.8">
                  <p:embed followColorScheme="full"/>
                  <p:pic>
                    <p:nvPicPr>
                      <p:cNvPr id="0" name=""/>
                      <p:cNvPicPr>
                        <a:picLocks noGrp="1" noChangeAspect="1" noChangeArrowheads="1"/>
                      </p:cNvPicPr>
                      <p:nvPr/>
                    </p:nvPicPr>
                    <p:blipFill>
                      <a:blip r:embed="rId4"/>
                      <a:srcRect/>
                      <a:stretch>
                        <a:fillRect/>
                      </a:stretch>
                    </p:blipFill>
                    <p:spPr bwMode="auto">
                      <a:xfrm>
                        <a:off x="609600" y="1676400"/>
                        <a:ext cx="40386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5" name="Object 4"/>
          <p:cNvGraphicFramePr>
            <a:graphicFrameLocks noGrp="1" noChangeAspect="1"/>
          </p:cNvGraphicFramePr>
          <p:nvPr>
            <p:ph sz="quarter" idx="2"/>
          </p:nvPr>
        </p:nvGraphicFramePr>
        <p:xfrm>
          <a:off x="4572000" y="4040188"/>
          <a:ext cx="4038600" cy="2181225"/>
        </p:xfrm>
        <a:graphic>
          <a:graphicData uri="http://schemas.openxmlformats.org/presentationml/2006/ole">
            <mc:AlternateContent xmlns:mc="http://schemas.openxmlformats.org/markup-compatibility/2006">
              <mc:Choice xmlns:v="urn:schemas-microsoft-com:vml" Requires="v">
                <p:oleObj spid="_x0000_s159015" name="Chart" r:id="rId5" imgW="4038585" imgH="2181333" progId="MSGraph.Chart.8">
                  <p:embed followColorScheme="full"/>
                </p:oleObj>
              </mc:Choice>
              <mc:Fallback>
                <p:oleObj name="Chart" r:id="rId5" imgW="4038585" imgH="2181333" progId="MSGraph.Chart.8">
                  <p:embed followColorScheme="full"/>
                  <p:pic>
                    <p:nvPicPr>
                      <p:cNvPr id="0" name=""/>
                      <p:cNvPicPr>
                        <a:picLocks noGrp="1" noChangeAspect="1" noChangeArrowheads="1"/>
                      </p:cNvPicPr>
                      <p:nvPr/>
                    </p:nvPicPr>
                    <p:blipFill>
                      <a:blip r:embed="rId6"/>
                      <a:srcRect/>
                      <a:stretch>
                        <a:fillRect/>
                      </a:stretch>
                    </p:blipFill>
                    <p:spPr bwMode="auto">
                      <a:xfrm>
                        <a:off x="4572000" y="4040188"/>
                        <a:ext cx="40386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6" name="Object 5"/>
          <p:cNvGraphicFramePr>
            <a:graphicFrameLocks noGrp="1" noChangeAspect="1"/>
          </p:cNvGraphicFramePr>
          <p:nvPr>
            <p:ph sz="quarter" idx="3"/>
          </p:nvPr>
        </p:nvGraphicFramePr>
        <p:xfrm>
          <a:off x="460375" y="3938588"/>
          <a:ext cx="4032250" cy="2187575"/>
        </p:xfrm>
        <a:graphic>
          <a:graphicData uri="http://schemas.openxmlformats.org/presentationml/2006/ole">
            <mc:AlternateContent xmlns:mc="http://schemas.openxmlformats.org/markup-compatibility/2006">
              <mc:Choice xmlns:v="urn:schemas-microsoft-com:vml" Requires="v">
                <p:oleObj spid="_x0000_s159016" name="Chart" r:id="rId7" imgW="4038585" imgH="2190781" progId="MSGraph.Chart.8">
                  <p:embed followColorScheme="full"/>
                </p:oleObj>
              </mc:Choice>
              <mc:Fallback>
                <p:oleObj name="Chart" r:id="rId7" imgW="4038585" imgH="2190781" progId="MSGraph.Chart.8">
                  <p:embed followColorScheme="full"/>
                  <p:pic>
                    <p:nvPicPr>
                      <p:cNvPr id="0" name=""/>
                      <p:cNvPicPr>
                        <a:picLocks noGrp="1" noChangeAspect="1" noChangeArrowheads="1"/>
                      </p:cNvPicPr>
                      <p:nvPr/>
                    </p:nvPicPr>
                    <p:blipFill>
                      <a:blip r:embed="rId8"/>
                      <a:srcRect/>
                      <a:stretch>
                        <a:fillRect/>
                      </a:stretch>
                    </p:blipFill>
                    <p:spPr bwMode="auto">
                      <a:xfrm>
                        <a:off x="460375" y="3938588"/>
                        <a:ext cx="4032250" cy="218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7" name="Object 6"/>
          <p:cNvGraphicFramePr>
            <a:graphicFrameLocks noGrp="1" noChangeAspect="1"/>
          </p:cNvGraphicFramePr>
          <p:nvPr>
            <p:ph sz="quarter" idx="4"/>
            <p:extLst>
              <p:ext uri="{D42A27DB-BD31-4B8C-83A1-F6EECF244321}">
                <p14:modId xmlns:p14="http://schemas.microsoft.com/office/powerpoint/2010/main" val="2489217286"/>
              </p:ext>
            </p:extLst>
          </p:nvPr>
        </p:nvGraphicFramePr>
        <p:xfrm>
          <a:off x="4876800" y="1752600"/>
          <a:ext cx="4032250" cy="2035175"/>
        </p:xfrm>
        <a:graphic>
          <a:graphicData uri="http://schemas.openxmlformats.org/presentationml/2006/ole">
            <mc:AlternateContent xmlns:mc="http://schemas.openxmlformats.org/markup-compatibility/2006">
              <mc:Choice xmlns:v="urn:schemas-microsoft-com:vml" Requires="v">
                <p:oleObj spid="_x0000_s159017" name="Chart" r:id="rId9" imgW="4038585" imgH="2190781" progId="MSGraph.Chart.8">
                  <p:embed followColorScheme="full"/>
                </p:oleObj>
              </mc:Choice>
              <mc:Fallback>
                <p:oleObj name="Chart" r:id="rId9" imgW="4038585" imgH="2190781" progId="MSGraph.Chart.8">
                  <p:embed followColorScheme="full"/>
                  <p:pic>
                    <p:nvPicPr>
                      <p:cNvPr id="0" name=""/>
                      <p:cNvPicPr>
                        <a:picLocks noGrp="1" noChangeAspect="1" noChangeArrowheads="1"/>
                      </p:cNvPicPr>
                      <p:nvPr/>
                    </p:nvPicPr>
                    <p:blipFill>
                      <a:blip r:embed="rId10"/>
                      <a:srcRect/>
                      <a:stretch>
                        <a:fillRect/>
                      </a:stretch>
                    </p:blipFill>
                    <p:spPr bwMode="auto">
                      <a:xfrm>
                        <a:off x="4876800" y="1752600"/>
                        <a:ext cx="4032250" cy="203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540732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4953000" y="6308727"/>
            <a:ext cx="30480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spcBef>
                <a:spcPct val="20000"/>
              </a:spcBef>
              <a:buClr>
                <a:schemeClr val="accent1"/>
              </a:buClr>
              <a:buSzPct val="85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defRPr>
            </a:lvl1pPr>
            <a:lvl2pPr marL="742950" indent="-285750" defTabSz="828675">
              <a:spcBef>
                <a:spcPct val="20000"/>
              </a:spcBef>
              <a:buClr>
                <a:schemeClr val="accent1"/>
              </a:buClr>
              <a:buSzPct val="85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2000">
                <a:solidFill>
                  <a:schemeClr val="tx1"/>
                </a:solidFill>
                <a:latin typeface="Arial" charset="0"/>
              </a:defRPr>
            </a:lvl2pPr>
            <a:lvl3pPr marL="1143000" indent="-228600" defTabSz="828675">
              <a:spcBef>
                <a:spcPct val="20000"/>
              </a:spcBef>
              <a:buClr>
                <a:schemeClr val="accent1"/>
              </a:buClr>
              <a:buSzPct val="9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a:solidFill>
                  <a:schemeClr val="tx1"/>
                </a:solidFill>
                <a:latin typeface="Arial" charset="0"/>
              </a:defRPr>
            </a:lvl3pPr>
            <a:lvl4pPr marL="1600200" indent="-228600" defTabSz="828675">
              <a:spcBef>
                <a:spcPct val="20000"/>
              </a:spcBef>
              <a:buClr>
                <a:schemeClr val="accent1"/>
              </a:buClr>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600">
                <a:solidFill>
                  <a:schemeClr val="tx1"/>
                </a:solidFill>
                <a:latin typeface="Arial" charset="0"/>
              </a:defRPr>
            </a:lvl4pPr>
            <a:lvl5pPr marL="2057400" indent="-228600" defTabSz="828675">
              <a:spcBef>
                <a:spcPct val="20000"/>
              </a:spcBef>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5pPr>
            <a:lvl6pPr marL="25146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6pPr>
            <a:lvl7pPr marL="29718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7pPr>
            <a:lvl8pPr marL="34290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8pPr>
            <a:lvl9pPr marL="38862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9pPr>
          </a:lstStyle>
          <a:p>
            <a:pPr algn="r" eaLnBrk="1">
              <a:lnSpc>
                <a:spcPct val="97000"/>
              </a:lnSpc>
              <a:spcBef>
                <a:spcPct val="0"/>
              </a:spcBef>
              <a:buClr>
                <a:srgbClr val="FFFFFF"/>
              </a:buClr>
              <a:buSzPct val="45000"/>
              <a:buFont typeface="StarSymbol" charset="0"/>
              <a:buNone/>
            </a:pPr>
            <a:r>
              <a:rPr lang="en-GB" altLang="en-US" sz="1400" dirty="0"/>
              <a:t>Trivedi, A. N.;  NEJM, 2005</a:t>
            </a:r>
          </a:p>
        </p:txBody>
      </p:sp>
      <p:sp>
        <p:nvSpPr>
          <p:cNvPr id="53252" name="Text Box 4"/>
          <p:cNvSpPr txBox="1">
            <a:spLocks noChangeArrowheads="1"/>
          </p:cNvSpPr>
          <p:nvPr/>
        </p:nvSpPr>
        <p:spPr bwMode="auto">
          <a:xfrm>
            <a:off x="-7938" y="292100"/>
            <a:ext cx="9144001"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9pPr>
          </a:lstStyle>
          <a:p>
            <a:pPr algn="ctr" eaLnBrk="1">
              <a:lnSpc>
                <a:spcPct val="97000"/>
              </a:lnSpc>
              <a:buClr>
                <a:srgbClr val="FFFFFF"/>
              </a:buClr>
              <a:buSzPct val="45000"/>
              <a:buFont typeface="StarSymbol" charset="0"/>
              <a:buNone/>
              <a:defRPr/>
            </a:pPr>
            <a:r>
              <a:rPr lang="en-GB" sz="3600" dirty="0" smtClean="0">
                <a:solidFill>
                  <a:schemeClr val="bg1"/>
                </a:solidFill>
                <a:latin typeface="+mj-lt"/>
              </a:rPr>
              <a:t>Trends in Receipt of Two HEDIS Measures for Enrollees in Medicare Managed-Care Plans, by Race</a:t>
            </a:r>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667000"/>
            <a:ext cx="4410076"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2689225"/>
            <a:ext cx="45069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9300" y="2219325"/>
            <a:ext cx="2895600" cy="369888"/>
          </a:xfrm>
          <a:prstGeom prst="rect">
            <a:avLst/>
          </a:prstGeom>
          <a:noFill/>
        </p:spPr>
        <p:txBody>
          <a:bodyPr>
            <a:spAutoFit/>
          </a:bodyPr>
          <a:lstStyle/>
          <a:p>
            <a:pPr algn="ctr">
              <a:defRPr/>
            </a:pPr>
            <a:r>
              <a:rPr lang="en-US" b="1" dirty="0">
                <a:solidFill>
                  <a:schemeClr val="bg1"/>
                </a:solidFill>
                <a:latin typeface="+mj-lt"/>
              </a:rPr>
              <a:t>LDL TESTING</a:t>
            </a:r>
          </a:p>
        </p:txBody>
      </p:sp>
      <p:sp>
        <p:nvSpPr>
          <p:cNvPr id="4" name="TextBox 3"/>
          <p:cNvSpPr txBox="1"/>
          <p:nvPr/>
        </p:nvSpPr>
        <p:spPr>
          <a:xfrm>
            <a:off x="5054600" y="2219325"/>
            <a:ext cx="3657600" cy="369888"/>
          </a:xfrm>
          <a:prstGeom prst="rect">
            <a:avLst/>
          </a:prstGeom>
          <a:noFill/>
        </p:spPr>
        <p:txBody>
          <a:bodyPr>
            <a:spAutoFit/>
          </a:bodyPr>
          <a:lstStyle/>
          <a:p>
            <a:pPr algn="ctr">
              <a:defRPr/>
            </a:pPr>
            <a:r>
              <a:rPr lang="en-US" b="1" dirty="0">
                <a:solidFill>
                  <a:schemeClr val="bg1"/>
                </a:solidFill>
                <a:latin typeface="+mj-lt"/>
              </a:rPr>
              <a:t>LDL CONTROL</a:t>
            </a:r>
          </a:p>
        </p:txBody>
      </p:sp>
    </p:spTree>
    <p:extLst>
      <p:ext uri="{BB962C8B-B14F-4D97-AF65-F5344CB8AC3E}">
        <p14:creationId xmlns:p14="http://schemas.microsoft.com/office/powerpoint/2010/main" val="2084045281"/>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fontAlgn="auto" hangingPunct="1">
              <a:spcAft>
                <a:spcPts val="0"/>
              </a:spcAft>
              <a:defRPr/>
            </a:pPr>
            <a:r>
              <a:rPr lang="en-US" altLang="en-US" dirty="0" smtClean="0"/>
              <a:t>Quality Improvement and Disparities</a:t>
            </a:r>
          </a:p>
        </p:txBody>
      </p:sp>
      <p:sp>
        <p:nvSpPr>
          <p:cNvPr id="53251" name="Rectangle 3"/>
          <p:cNvSpPr>
            <a:spLocks noGrp="1" noChangeArrowheads="1"/>
          </p:cNvSpPr>
          <p:nvPr>
            <p:ph idx="1"/>
          </p:nvPr>
        </p:nvSpPr>
        <p:spPr/>
        <p:txBody>
          <a:bodyPr/>
          <a:lstStyle/>
          <a:p>
            <a:pPr eaLnBrk="1" hangingPunct="1"/>
            <a:r>
              <a:rPr lang="en-US" altLang="en-US" dirty="0" smtClean="0"/>
              <a:t>QI  works  </a:t>
            </a:r>
          </a:p>
          <a:p>
            <a:pPr eaLnBrk="1" hangingPunct="1"/>
            <a:r>
              <a:rPr lang="en-US" altLang="en-US" dirty="0" smtClean="0"/>
              <a:t>Variable effect on disparities </a:t>
            </a:r>
          </a:p>
          <a:p>
            <a:pPr eaLnBrk="1" hangingPunct="1"/>
            <a:r>
              <a:rPr lang="en-US" altLang="en-US" dirty="0" smtClean="0"/>
              <a:t>Generic programs probably less useful for addressing disparities</a:t>
            </a:r>
          </a:p>
          <a:p>
            <a:pPr eaLnBrk="1" hangingPunct="1"/>
            <a:r>
              <a:rPr lang="en-US" altLang="en-US" dirty="0" smtClean="0"/>
              <a:t>Weak correlation between overall quality of care and size of disparities for a given system of care</a:t>
            </a:r>
          </a:p>
          <a:p>
            <a:pPr eaLnBrk="1" hangingPunct="1"/>
            <a:r>
              <a:rPr lang="en-US" altLang="en-US" dirty="0" smtClean="0"/>
              <a:t>Pay for performance may worsen disparities</a:t>
            </a:r>
          </a:p>
          <a:p>
            <a:pPr eaLnBrk="1" hangingPunct="1">
              <a:buFontTx/>
              <a:buNone/>
            </a:pPr>
            <a:endParaRPr lang="en-US" altLang="en-US" dirty="0" smtClean="0"/>
          </a:p>
        </p:txBody>
      </p:sp>
      <p:sp>
        <p:nvSpPr>
          <p:cNvPr id="2" name="TextBox 1"/>
          <p:cNvSpPr txBox="1"/>
          <p:nvPr/>
        </p:nvSpPr>
        <p:spPr>
          <a:xfrm>
            <a:off x="4800600" y="6324600"/>
            <a:ext cx="1905000" cy="369332"/>
          </a:xfrm>
          <a:prstGeom prst="rect">
            <a:avLst/>
          </a:prstGeom>
          <a:noFill/>
        </p:spPr>
        <p:txBody>
          <a:bodyPr wrap="square" rtlCol="0">
            <a:spAutoFit/>
          </a:bodyPr>
          <a:lstStyle/>
          <a:p>
            <a:r>
              <a:rPr lang="en-US" dirty="0" err="1" smtClean="0"/>
              <a:t>Shakir</a:t>
            </a:r>
            <a:r>
              <a:rPr lang="en-US" dirty="0" smtClean="0"/>
              <a:t>, JGIM, 2018</a:t>
            </a:r>
            <a:endParaRPr lang="en-US" dirty="0"/>
          </a:p>
        </p:txBody>
      </p:sp>
    </p:spTree>
    <p:extLst>
      <p:ext uri="{BB962C8B-B14F-4D97-AF65-F5344CB8AC3E}">
        <p14:creationId xmlns:p14="http://schemas.microsoft.com/office/powerpoint/2010/main" val="1159053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Portals</a:t>
            </a:r>
            <a:endParaRPr lang="en-US" dirty="0"/>
          </a:p>
        </p:txBody>
      </p:sp>
      <p:sp>
        <p:nvSpPr>
          <p:cNvPr id="3" name="Content Placeholder 2"/>
          <p:cNvSpPr>
            <a:spLocks noGrp="1"/>
          </p:cNvSpPr>
          <p:nvPr>
            <p:ph idx="1"/>
          </p:nvPr>
        </p:nvSpPr>
        <p:spPr/>
        <p:txBody>
          <a:bodyPr/>
          <a:lstStyle/>
          <a:p>
            <a:r>
              <a:rPr lang="en-US" dirty="0" smtClean="0"/>
              <a:t>May increase care coordination and access to information</a:t>
            </a:r>
          </a:p>
          <a:p>
            <a:pPr lvl="1"/>
            <a:r>
              <a:rPr lang="en-US" dirty="0" smtClean="0"/>
              <a:t>Safety net patients indicate interest in electronic communication</a:t>
            </a:r>
          </a:p>
          <a:p>
            <a:r>
              <a:rPr lang="en-US" dirty="0" smtClean="0"/>
              <a:t>However, internet access and computer literacy can lead to exacerbation of disparities</a:t>
            </a:r>
            <a:endParaRPr lang="en-US" dirty="0"/>
          </a:p>
        </p:txBody>
      </p:sp>
      <p:sp>
        <p:nvSpPr>
          <p:cNvPr id="4" name="TextBox 3"/>
          <p:cNvSpPr txBox="1"/>
          <p:nvPr/>
        </p:nvSpPr>
        <p:spPr>
          <a:xfrm>
            <a:off x="3505200" y="6235481"/>
            <a:ext cx="3124200" cy="646331"/>
          </a:xfrm>
          <a:prstGeom prst="rect">
            <a:avLst/>
          </a:prstGeom>
          <a:noFill/>
        </p:spPr>
        <p:txBody>
          <a:bodyPr wrap="square" rtlCol="0">
            <a:spAutoFit/>
          </a:bodyPr>
          <a:lstStyle/>
          <a:p>
            <a:r>
              <a:rPr lang="en-US" dirty="0" err="1" smtClean="0"/>
              <a:t>Schickendaz</a:t>
            </a:r>
            <a:r>
              <a:rPr lang="en-US" dirty="0" smtClean="0"/>
              <a:t>, JGIM, 2013</a:t>
            </a:r>
          </a:p>
          <a:p>
            <a:r>
              <a:rPr lang="en-US" dirty="0" smtClean="0"/>
              <a:t>Lyles, </a:t>
            </a:r>
            <a:r>
              <a:rPr lang="en-US" dirty="0" err="1" smtClean="0"/>
              <a:t>PLoS</a:t>
            </a:r>
            <a:r>
              <a:rPr lang="en-US" dirty="0" smtClean="0"/>
              <a:t> Med, 2015</a:t>
            </a:r>
            <a:endParaRPr lang="en-US" dirty="0"/>
          </a:p>
        </p:txBody>
      </p:sp>
    </p:spTree>
    <p:extLst>
      <p:ext uri="{BB962C8B-B14F-4D97-AF65-F5344CB8AC3E}">
        <p14:creationId xmlns:p14="http://schemas.microsoft.com/office/powerpoint/2010/main" val="41113616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Interventions</a:t>
            </a:r>
            <a:endParaRPr lang="en-US" dirty="0"/>
          </a:p>
        </p:txBody>
      </p:sp>
      <p:sp>
        <p:nvSpPr>
          <p:cNvPr id="3" name="Content Placeholder 2"/>
          <p:cNvSpPr>
            <a:spLocks noGrp="1"/>
          </p:cNvSpPr>
          <p:nvPr>
            <p:ph idx="1"/>
          </p:nvPr>
        </p:nvSpPr>
        <p:spPr/>
        <p:txBody>
          <a:bodyPr/>
          <a:lstStyle/>
          <a:p>
            <a:r>
              <a:rPr lang="en-US" dirty="0" smtClean="0"/>
              <a:t>Address barriers to care related to numeracy/literacy</a:t>
            </a:r>
          </a:p>
          <a:p>
            <a:pPr lvl="1"/>
            <a:r>
              <a:rPr lang="en-US" dirty="0" smtClean="0"/>
              <a:t>Decision support tools</a:t>
            </a:r>
          </a:p>
          <a:p>
            <a:r>
              <a:rPr lang="en-US" dirty="0" smtClean="0"/>
              <a:t>Promote ease of access to services and information</a:t>
            </a:r>
          </a:p>
          <a:p>
            <a:pPr lvl="1"/>
            <a:r>
              <a:rPr lang="en-US" dirty="0" smtClean="0"/>
              <a:t>Reducing co-payments (</a:t>
            </a:r>
            <a:r>
              <a:rPr lang="en-US" dirty="0" err="1" smtClean="0"/>
              <a:t>Lewey</a:t>
            </a:r>
            <a:r>
              <a:rPr lang="en-US" dirty="0" smtClean="0"/>
              <a:t> et al.,2015)</a:t>
            </a:r>
          </a:p>
          <a:p>
            <a:r>
              <a:rPr lang="en-US" dirty="0" smtClean="0"/>
              <a:t>Adequate interpreter services used by trained providers</a:t>
            </a:r>
          </a:p>
        </p:txBody>
      </p:sp>
    </p:spTree>
    <p:extLst>
      <p:ext uri="{BB962C8B-B14F-4D97-AF65-F5344CB8AC3E}">
        <p14:creationId xmlns:p14="http://schemas.microsoft.com/office/powerpoint/2010/main" val="41456454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900">
                <a:solidFill>
                  <a:srgbClr val="999999"/>
                </a:solidFill>
                <a:latin typeface="Calibri" pitchFamily="34" charset="0"/>
              </a:rPr>
              <a:t>2</a:t>
            </a:r>
          </a:p>
        </p:txBody>
      </p:sp>
      <p:sp>
        <p:nvSpPr>
          <p:cNvPr id="2" name="TextBox 1"/>
          <p:cNvSpPr txBox="1"/>
          <p:nvPr/>
        </p:nvSpPr>
        <p:spPr>
          <a:xfrm>
            <a:off x="457200" y="266700"/>
            <a:ext cx="8115300" cy="1077218"/>
          </a:xfrm>
          <a:prstGeom prst="rect">
            <a:avLst/>
          </a:prstGeom>
          <a:noFill/>
        </p:spPr>
        <p:txBody>
          <a:bodyPr wrap="square" rtlCol="0">
            <a:spAutoFit/>
          </a:bodyPr>
          <a:lstStyle/>
          <a:p>
            <a:pPr algn="ctr"/>
            <a:r>
              <a:rPr lang="en-US" sz="3200" b="1" dirty="0" smtClean="0">
                <a:solidFill>
                  <a:schemeClr val="bg1"/>
                </a:solidFill>
              </a:rPr>
              <a:t>Addressing Disparities Through Collaborative Care Management - Depression</a:t>
            </a:r>
            <a:endParaRPr lang="en-US" sz="3200" b="1" dirty="0">
              <a:solidFill>
                <a:schemeClr val="bg1"/>
              </a:solidFill>
            </a:endParaRPr>
          </a:p>
        </p:txBody>
      </p:sp>
      <p:pic>
        <p:nvPicPr>
          <p:cNvPr id="16793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5300" t="24596" r="32331" b="21633"/>
          <a:stretch/>
        </p:blipFill>
        <p:spPr bwMode="auto">
          <a:xfrm>
            <a:off x="1107972" y="1524000"/>
            <a:ext cx="6813755" cy="393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33800" y="6258609"/>
            <a:ext cx="3657600" cy="646331"/>
          </a:xfrm>
          <a:prstGeom prst="rect">
            <a:avLst/>
          </a:prstGeom>
          <a:noFill/>
        </p:spPr>
        <p:txBody>
          <a:bodyPr wrap="square" rtlCol="0">
            <a:spAutoFit/>
          </a:bodyPr>
          <a:lstStyle/>
          <a:p>
            <a:r>
              <a:rPr lang="en-US" dirty="0" err="1" smtClean="0"/>
              <a:t>Bao</a:t>
            </a:r>
            <a:r>
              <a:rPr lang="en-US" dirty="0" smtClean="0"/>
              <a:t>, Arch Gen Psychiatry, 2011</a:t>
            </a:r>
          </a:p>
          <a:p>
            <a:r>
              <a:rPr lang="en-US" dirty="0" err="1" smtClean="0"/>
              <a:t>Angstman</a:t>
            </a:r>
            <a:r>
              <a:rPr lang="en-US" dirty="0" smtClean="0"/>
              <a:t>, Medical Care, 2015</a:t>
            </a:r>
            <a:endParaRPr lang="en-US" dirty="0"/>
          </a:p>
        </p:txBody>
      </p:sp>
    </p:spTree>
    <p:extLst>
      <p:ext uri="{BB962C8B-B14F-4D97-AF65-F5344CB8AC3E}">
        <p14:creationId xmlns:p14="http://schemas.microsoft.com/office/powerpoint/2010/main" val="10315864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Provider Interventions</a:t>
            </a:r>
            <a:endParaRPr lang="en-US" dirty="0"/>
          </a:p>
        </p:txBody>
      </p:sp>
      <p:sp>
        <p:nvSpPr>
          <p:cNvPr id="5" name="Content Placeholder 4"/>
          <p:cNvSpPr>
            <a:spLocks noGrp="1"/>
          </p:cNvSpPr>
          <p:nvPr>
            <p:ph idx="1"/>
          </p:nvPr>
        </p:nvSpPr>
        <p:spPr>
          <a:xfrm>
            <a:off x="457200" y="1219200"/>
            <a:ext cx="8229600" cy="4525963"/>
          </a:xfrm>
        </p:spPr>
        <p:txBody>
          <a:bodyPr/>
          <a:lstStyle/>
          <a:p>
            <a:r>
              <a:rPr lang="en-US" dirty="0" smtClean="0"/>
              <a:t>Make provider population more representative of patients served</a:t>
            </a:r>
          </a:p>
          <a:p>
            <a:pPr lvl="1"/>
            <a:r>
              <a:rPr lang="en-US" dirty="0" smtClean="0"/>
              <a:t>Race and language concordant interactions associated with more patient-centered care</a:t>
            </a:r>
          </a:p>
          <a:p>
            <a:r>
              <a:rPr lang="en-US" dirty="0" smtClean="0"/>
              <a:t>Change the philosophy of care </a:t>
            </a:r>
          </a:p>
          <a:p>
            <a:pPr lvl="1"/>
            <a:r>
              <a:rPr lang="en-US" dirty="0" smtClean="0"/>
              <a:t>Patient-centered attitudes associated with fewer disparities in communication among medical students</a:t>
            </a:r>
          </a:p>
          <a:p>
            <a:r>
              <a:rPr lang="en-US" dirty="0" smtClean="0"/>
              <a:t>What about implicit bias itself?</a:t>
            </a:r>
            <a:endParaRPr lang="en-US" dirty="0"/>
          </a:p>
        </p:txBody>
      </p:sp>
      <p:sp>
        <p:nvSpPr>
          <p:cNvPr id="6" name="Rectangle 5"/>
          <p:cNvSpPr/>
          <p:nvPr/>
        </p:nvSpPr>
        <p:spPr>
          <a:xfrm>
            <a:off x="3058610" y="6211669"/>
            <a:ext cx="4211922" cy="646331"/>
          </a:xfrm>
          <a:prstGeom prst="rect">
            <a:avLst/>
          </a:prstGeom>
        </p:spPr>
        <p:txBody>
          <a:bodyPr wrap="none">
            <a:spAutoFit/>
          </a:bodyPr>
          <a:lstStyle/>
          <a:p>
            <a:pPr algn="r"/>
            <a:r>
              <a:rPr lang="en-US" dirty="0"/>
              <a:t>Beach: </a:t>
            </a:r>
            <a:r>
              <a:rPr lang="en-US" i="1" dirty="0" err="1"/>
              <a:t>Acad</a:t>
            </a:r>
            <a:r>
              <a:rPr lang="en-US" i="1" dirty="0"/>
              <a:t> Med</a:t>
            </a:r>
            <a:r>
              <a:rPr lang="en-US" dirty="0"/>
              <a:t>, </a:t>
            </a:r>
            <a:r>
              <a:rPr lang="en-US" dirty="0" smtClean="0"/>
              <a:t>2007</a:t>
            </a:r>
          </a:p>
          <a:p>
            <a:pPr algn="r"/>
            <a:r>
              <a:rPr lang="en-US" dirty="0" smtClean="0"/>
              <a:t>Shen, J Racial </a:t>
            </a:r>
            <a:r>
              <a:rPr lang="en-US" dirty="0" err="1" smtClean="0"/>
              <a:t>Ethn</a:t>
            </a:r>
            <a:r>
              <a:rPr lang="en-US" dirty="0" smtClean="0"/>
              <a:t> Health Disparities, 2017</a:t>
            </a:r>
            <a:endParaRPr lang="en-US" dirty="0"/>
          </a:p>
        </p:txBody>
      </p:sp>
    </p:spTree>
    <p:extLst>
      <p:ext uri="{BB962C8B-B14F-4D97-AF65-F5344CB8AC3E}">
        <p14:creationId xmlns:p14="http://schemas.microsoft.com/office/powerpoint/2010/main" val="195665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5" name="Rectangle 13"/>
          <p:cNvSpPr>
            <a:spLocks noChangeArrowheads="1"/>
          </p:cNvSpPr>
          <p:nvPr/>
        </p:nvSpPr>
        <p:spPr bwMode="auto">
          <a:xfrm>
            <a:off x="0" y="309563"/>
            <a:ext cx="9144000" cy="1138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defRPr/>
            </a:pPr>
            <a:r>
              <a:rPr lang="en-US" sz="3400" dirty="0">
                <a:solidFill>
                  <a:schemeClr val="bg1"/>
                </a:solidFill>
                <a:latin typeface="+mj-lt"/>
              </a:rPr>
              <a:t>Differences, Disparities, and Discrimination:  Populations with Equal Access to Health Care</a:t>
            </a:r>
          </a:p>
        </p:txBody>
      </p:sp>
      <p:pic>
        <p:nvPicPr>
          <p:cNvPr id="163842" name="Picture 2" descr="https://static-content.springer.com/image/art%3A10.1007%2Fs11886-014-0530-3/MediaObjects/11886_2014_530_Fig2_HTM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48" y="1676400"/>
            <a:ext cx="7846704" cy="4194970"/>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0"/>
          <p:cNvSpPr>
            <a:spLocks noChangeArrowheads="1"/>
          </p:cNvSpPr>
          <p:nvPr/>
        </p:nvSpPr>
        <p:spPr bwMode="auto">
          <a:xfrm>
            <a:off x="4546600" y="2967905"/>
            <a:ext cx="3387725" cy="2849563"/>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37397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3912" y="304800"/>
            <a:ext cx="7772400" cy="1219200"/>
          </a:xfrm>
        </p:spPr>
        <p:txBody>
          <a:bodyPr/>
          <a:lstStyle/>
          <a:p>
            <a:r>
              <a:rPr lang="en-US" dirty="0" smtClean="0"/>
              <a:t>Implicit Association Test?</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p:nvPr/>
        </p:nvPicPr>
        <p:blipFill rotWithShape="1">
          <a:blip r:embed="rId2"/>
          <a:srcRect l="23878" t="14823" r="25160" b="48095"/>
          <a:stretch/>
        </p:blipFill>
        <p:spPr bwMode="auto">
          <a:xfrm>
            <a:off x="1204912" y="1524000"/>
            <a:ext cx="7010400" cy="415904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419600" y="6400800"/>
            <a:ext cx="2286000" cy="369332"/>
          </a:xfrm>
          <a:prstGeom prst="rect">
            <a:avLst/>
          </a:prstGeom>
          <a:noFill/>
        </p:spPr>
        <p:txBody>
          <a:bodyPr wrap="square" rtlCol="0">
            <a:spAutoFit/>
          </a:bodyPr>
          <a:lstStyle/>
          <a:p>
            <a:r>
              <a:rPr lang="en-US" dirty="0" smtClean="0"/>
              <a:t>Van </a:t>
            </a:r>
            <a:r>
              <a:rPr lang="en-US" dirty="0" err="1" smtClean="0"/>
              <a:t>Ryn</a:t>
            </a:r>
            <a:r>
              <a:rPr lang="en-US" dirty="0" smtClean="0"/>
              <a:t>, JGIM, 2015</a:t>
            </a:r>
            <a:endParaRPr lang="en-US" dirty="0"/>
          </a:p>
        </p:txBody>
      </p:sp>
    </p:spTree>
    <p:extLst>
      <p:ext uri="{BB962C8B-B14F-4D97-AF65-F5344CB8AC3E}">
        <p14:creationId xmlns:p14="http://schemas.microsoft.com/office/powerpoint/2010/main" val="26838732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lstStyle/>
          <a:p>
            <a:r>
              <a:rPr lang="en-US" dirty="0" smtClean="0"/>
              <a:t>Addressing Implicit Racial </a:t>
            </a:r>
            <a:r>
              <a:rPr lang="en-US" dirty="0"/>
              <a:t>B</a:t>
            </a:r>
            <a:r>
              <a:rPr lang="en-US" dirty="0" smtClean="0"/>
              <a:t>ias</a:t>
            </a:r>
            <a:endParaRPr lang="en-US" dirty="0"/>
          </a:p>
        </p:txBody>
      </p:sp>
      <p:sp>
        <p:nvSpPr>
          <p:cNvPr id="3" name="Content Placeholder 2"/>
          <p:cNvSpPr>
            <a:spLocks noGrp="1"/>
          </p:cNvSpPr>
          <p:nvPr>
            <p:ph idx="1"/>
          </p:nvPr>
        </p:nvSpPr>
        <p:spPr>
          <a:xfrm>
            <a:off x="381000" y="1157287"/>
            <a:ext cx="8229600" cy="4525963"/>
          </a:xfrm>
        </p:spPr>
        <p:txBody>
          <a:bodyPr/>
          <a:lstStyle/>
          <a:p>
            <a:r>
              <a:rPr lang="en-US" dirty="0" smtClean="0"/>
              <a:t>Focus on individual qualities</a:t>
            </a:r>
          </a:p>
          <a:p>
            <a:pPr lvl="1"/>
            <a:r>
              <a:rPr lang="en-US" dirty="0" smtClean="0"/>
              <a:t>Individuation v. categorization</a:t>
            </a:r>
          </a:p>
          <a:p>
            <a:r>
              <a:rPr lang="en-US" dirty="0" smtClean="0"/>
              <a:t>Enhance individual motivation</a:t>
            </a:r>
          </a:p>
          <a:p>
            <a:pPr lvl="1"/>
            <a:r>
              <a:rPr lang="en-US" dirty="0" smtClean="0"/>
              <a:t>IAT/ what would/should I do?</a:t>
            </a:r>
          </a:p>
          <a:p>
            <a:r>
              <a:rPr lang="en-US" dirty="0" smtClean="0"/>
              <a:t>Open discussion of stereotypes</a:t>
            </a:r>
          </a:p>
          <a:p>
            <a:r>
              <a:rPr lang="en-US" dirty="0" smtClean="0"/>
              <a:t>Improve confidence in interacting with dissimilar group</a:t>
            </a:r>
          </a:p>
          <a:p>
            <a:r>
              <a:rPr lang="en-US" dirty="0" smtClean="0"/>
              <a:t>Empathy – perspective-taking</a:t>
            </a:r>
          </a:p>
          <a:p>
            <a:r>
              <a:rPr lang="en-US" dirty="0" smtClean="0"/>
              <a:t>Partnership building with patients</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553200" y="990600"/>
            <a:ext cx="2438400" cy="2971800"/>
          </a:xfrm>
          <a:prstGeom prst="rect">
            <a:avLst/>
          </a:prstGeom>
        </p:spPr>
      </p:pic>
      <p:sp>
        <p:nvSpPr>
          <p:cNvPr id="5" name="TextBox 4"/>
          <p:cNvSpPr txBox="1"/>
          <p:nvPr/>
        </p:nvSpPr>
        <p:spPr>
          <a:xfrm>
            <a:off x="5334000" y="6464855"/>
            <a:ext cx="2133600" cy="369332"/>
          </a:xfrm>
          <a:prstGeom prst="rect">
            <a:avLst/>
          </a:prstGeom>
          <a:noFill/>
        </p:spPr>
        <p:txBody>
          <a:bodyPr wrap="square" rtlCol="0">
            <a:spAutoFit/>
          </a:bodyPr>
          <a:lstStyle/>
          <a:p>
            <a:r>
              <a:rPr lang="en-US" dirty="0" smtClean="0"/>
              <a:t>Burgess, JGIM, 2004  </a:t>
            </a:r>
            <a:endParaRPr lang="en-US" dirty="0"/>
          </a:p>
        </p:txBody>
      </p:sp>
    </p:spTree>
    <p:extLst>
      <p:ext uri="{BB962C8B-B14F-4D97-AF65-F5344CB8AC3E}">
        <p14:creationId xmlns:p14="http://schemas.microsoft.com/office/powerpoint/2010/main" val="175323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077200" cy="4525963"/>
          </a:xfrm>
        </p:spPr>
        <p:txBody>
          <a:bodyPr/>
          <a:lstStyle/>
          <a:p>
            <a:pPr lvl="2"/>
            <a:r>
              <a:rPr lang="en-US" sz="2800" dirty="0" smtClean="0"/>
              <a:t>Workshop using Implicit Attitude Test</a:t>
            </a:r>
          </a:p>
          <a:p>
            <a:pPr lvl="2"/>
            <a:r>
              <a:rPr lang="en-US" sz="2800" dirty="0" smtClean="0"/>
              <a:t>Facilitated small group discussion</a:t>
            </a:r>
          </a:p>
          <a:p>
            <a:pPr lvl="3"/>
            <a:r>
              <a:rPr lang="en-US" sz="2400" dirty="0" smtClean="0"/>
              <a:t>Discussion</a:t>
            </a:r>
          </a:p>
          <a:p>
            <a:pPr lvl="4"/>
            <a:r>
              <a:rPr lang="en-US" sz="2400" dirty="0" smtClean="0"/>
              <a:t>Reactions, clinical experiences, and strategies</a:t>
            </a:r>
          </a:p>
          <a:p>
            <a:pPr lvl="3"/>
            <a:r>
              <a:rPr lang="en-US" sz="2400" dirty="0" smtClean="0"/>
              <a:t>Noted differences after sessions in strategies</a:t>
            </a:r>
          </a:p>
          <a:p>
            <a:pPr lvl="4"/>
            <a:r>
              <a:rPr lang="en-US" sz="2400" dirty="0"/>
              <a:t>F</a:t>
            </a:r>
            <a:r>
              <a:rPr lang="en-US" sz="2400" dirty="0" smtClean="0"/>
              <a:t>ocus on recognition of bias</a:t>
            </a:r>
          </a:p>
          <a:p>
            <a:pPr lvl="4"/>
            <a:r>
              <a:rPr lang="en-US" sz="2400" dirty="0" smtClean="0"/>
              <a:t>Shift from self-reliance to talking with others</a:t>
            </a:r>
          </a:p>
          <a:p>
            <a:pPr lvl="4"/>
            <a:r>
              <a:rPr lang="en-US" sz="2400" dirty="0"/>
              <a:t>C</a:t>
            </a:r>
            <a:r>
              <a:rPr lang="en-US" sz="2400" dirty="0" smtClean="0"/>
              <a:t>onsider possible bias before seeing patient</a:t>
            </a:r>
          </a:p>
          <a:p>
            <a:pPr lvl="3"/>
            <a:endParaRPr lang="en-US" dirty="0" smtClean="0"/>
          </a:p>
        </p:txBody>
      </p:sp>
      <p:sp>
        <p:nvSpPr>
          <p:cNvPr id="2" name="Title 1"/>
          <p:cNvSpPr>
            <a:spLocks noGrp="1"/>
          </p:cNvSpPr>
          <p:nvPr>
            <p:ph type="title"/>
          </p:nvPr>
        </p:nvSpPr>
        <p:spPr/>
        <p:txBody>
          <a:bodyPr/>
          <a:lstStyle/>
          <a:p>
            <a:r>
              <a:rPr lang="en-US" dirty="0" smtClean="0"/>
              <a:t>Effects of </a:t>
            </a:r>
            <a:r>
              <a:rPr lang="en-US" dirty="0"/>
              <a:t>Implicit </a:t>
            </a:r>
            <a:r>
              <a:rPr lang="en-US" dirty="0" smtClean="0"/>
              <a:t>Bias Workshop</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7010400" y="1371600"/>
            <a:ext cx="1828800" cy="1828800"/>
          </a:xfrm>
          <a:prstGeom prst="rect">
            <a:avLst/>
          </a:prstGeom>
        </p:spPr>
      </p:pic>
      <p:sp>
        <p:nvSpPr>
          <p:cNvPr id="6" name="TextBox 5"/>
          <p:cNvSpPr txBox="1"/>
          <p:nvPr/>
        </p:nvSpPr>
        <p:spPr>
          <a:xfrm>
            <a:off x="5791200" y="6292334"/>
            <a:ext cx="2133600" cy="369332"/>
          </a:xfrm>
          <a:prstGeom prst="rect">
            <a:avLst/>
          </a:prstGeom>
          <a:noFill/>
        </p:spPr>
        <p:txBody>
          <a:bodyPr wrap="square" rtlCol="0">
            <a:spAutoFit/>
          </a:bodyPr>
          <a:lstStyle/>
          <a:p>
            <a:r>
              <a:rPr lang="en-US" dirty="0" smtClean="0"/>
              <a:t>Teal, JGIM, 2010  </a:t>
            </a:r>
            <a:endParaRPr lang="en-US" dirty="0"/>
          </a:p>
        </p:txBody>
      </p:sp>
    </p:spTree>
    <p:extLst>
      <p:ext uri="{BB962C8B-B14F-4D97-AF65-F5344CB8AC3E}">
        <p14:creationId xmlns:p14="http://schemas.microsoft.com/office/powerpoint/2010/main" val="284478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228600"/>
            <a:ext cx="8229600" cy="990600"/>
          </a:xfrm>
        </p:spPr>
        <p:txBody>
          <a:bodyPr/>
          <a:lstStyle/>
          <a:p>
            <a:pPr eaLnBrk="1" fontAlgn="auto" hangingPunct="1">
              <a:spcAft>
                <a:spcPts val="0"/>
              </a:spcAft>
              <a:tabLst>
                <a:tab pos="3200400" algn="l"/>
              </a:tabLst>
              <a:defRPr/>
            </a:pPr>
            <a:r>
              <a:rPr lang="en-US" altLang="en-US" dirty="0" smtClean="0"/>
              <a:t>Facing Outward</a:t>
            </a:r>
          </a:p>
        </p:txBody>
      </p:sp>
      <p:sp>
        <p:nvSpPr>
          <p:cNvPr id="55299" name="Rectangle 3"/>
          <p:cNvSpPr>
            <a:spLocks noGrp="1" noChangeArrowheads="1"/>
          </p:cNvSpPr>
          <p:nvPr>
            <p:ph idx="1"/>
          </p:nvPr>
        </p:nvSpPr>
        <p:spPr>
          <a:xfrm>
            <a:off x="457200" y="1219200"/>
            <a:ext cx="8229600" cy="4830763"/>
          </a:xfrm>
        </p:spPr>
        <p:txBody>
          <a:bodyPr/>
          <a:lstStyle/>
          <a:p>
            <a:pPr eaLnBrk="1" hangingPunct="1">
              <a:lnSpc>
                <a:spcPct val="90000"/>
              </a:lnSpc>
              <a:defRPr/>
            </a:pPr>
            <a:r>
              <a:rPr lang="en-US" altLang="en-US" dirty="0" smtClean="0"/>
              <a:t>Social screening is gaining prominence – e.g. collecting social variables in EHR</a:t>
            </a:r>
          </a:p>
          <a:p>
            <a:pPr eaLnBrk="1" hangingPunct="1">
              <a:lnSpc>
                <a:spcPct val="90000"/>
              </a:lnSpc>
              <a:defRPr/>
            </a:pPr>
            <a:r>
              <a:rPr lang="en-US" altLang="en-US" dirty="0" smtClean="0"/>
              <a:t>Benefit for linkages to social resources</a:t>
            </a:r>
          </a:p>
          <a:p>
            <a:pPr eaLnBrk="1" hangingPunct="1">
              <a:lnSpc>
                <a:spcPct val="90000"/>
              </a:lnSpc>
              <a:defRPr/>
            </a:pPr>
            <a:r>
              <a:rPr lang="en-US" altLang="en-US" dirty="0" smtClean="0"/>
              <a:t>Can also help inform treatment and care by addressing barriers to treatment</a:t>
            </a:r>
          </a:p>
          <a:p>
            <a:pPr eaLnBrk="1" hangingPunct="1">
              <a:lnSpc>
                <a:spcPct val="90000"/>
              </a:lnSpc>
              <a:defRPr/>
            </a:pPr>
            <a:r>
              <a:rPr lang="en-US" altLang="en-US" dirty="0" smtClean="0"/>
              <a:t>HOWEVER, important to prevent stereotyping</a:t>
            </a:r>
          </a:p>
          <a:p>
            <a:pPr lvl="1" eaLnBrk="1" hangingPunct="1">
              <a:lnSpc>
                <a:spcPct val="90000"/>
              </a:lnSpc>
              <a:defRPr/>
            </a:pPr>
            <a:r>
              <a:rPr lang="en-US" altLang="en-US" dirty="0" smtClean="0"/>
              <a:t>Some health care disparities arise from assumptions about preferences or abilities based on social variables</a:t>
            </a:r>
          </a:p>
          <a:p>
            <a:pPr eaLnBrk="1" hangingPunct="1">
              <a:lnSpc>
                <a:spcPct val="90000"/>
              </a:lnSpc>
              <a:defRPr/>
            </a:pPr>
            <a:endParaRPr lang="en-US" altLang="en-US" dirty="0" smtClean="0"/>
          </a:p>
        </p:txBody>
      </p:sp>
    </p:spTree>
    <p:extLst>
      <p:ext uri="{BB962C8B-B14F-4D97-AF65-F5344CB8AC3E}">
        <p14:creationId xmlns:p14="http://schemas.microsoft.com/office/powerpoint/2010/main" val="28020916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4"/>
          <p:cNvSpPr>
            <a:spLocks noChangeArrowheads="1"/>
          </p:cNvSpPr>
          <p:nvPr/>
        </p:nvSpPr>
        <p:spPr bwMode="ltGray">
          <a:xfrm>
            <a:off x="671511" y="381000"/>
            <a:ext cx="7585075" cy="620170"/>
          </a:xfrm>
          <a:prstGeom prst="rect">
            <a:avLst/>
          </a:prstGeom>
          <a:noFill/>
          <a:ln w="9525">
            <a:noFill/>
            <a:miter lim="800000"/>
            <a:headEnd/>
            <a:tailEnd/>
          </a:ln>
          <a:effectLst/>
        </p:spPr>
        <p:txBody>
          <a:bodyPr wrap="square">
            <a:spAutoFit/>
          </a:bodyPr>
          <a:lstStyle/>
          <a:p>
            <a:pPr algn="ctr">
              <a:lnSpc>
                <a:spcPct val="85000"/>
              </a:lnSpc>
              <a:defRPr/>
            </a:pPr>
            <a:r>
              <a:rPr lang="en-US" sz="4000" b="1" dirty="0" smtClean="0">
                <a:solidFill>
                  <a:schemeClr val="bg1"/>
                </a:solidFill>
              </a:rPr>
              <a:t>Map of First Five Weeks</a:t>
            </a:r>
            <a:endParaRPr lang="en-US" sz="4000" b="1" dirty="0">
              <a:solidFill>
                <a:schemeClr val="bg1"/>
              </a:solidFill>
            </a:endParaRPr>
          </a:p>
        </p:txBody>
      </p:sp>
      <p:sp>
        <p:nvSpPr>
          <p:cNvPr id="27" name="Block Arc 26"/>
          <p:cNvSpPr/>
          <p:nvPr/>
        </p:nvSpPr>
        <p:spPr>
          <a:xfrm>
            <a:off x="1125538" y="1722438"/>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black"/>
              </a:solidFill>
            </a:endParaRPr>
          </a:p>
        </p:txBody>
      </p:sp>
      <p:sp>
        <p:nvSpPr>
          <p:cNvPr id="28" name="Block Arc 27"/>
          <p:cNvSpPr/>
          <p:nvPr/>
        </p:nvSpPr>
        <p:spPr>
          <a:xfrm>
            <a:off x="2028825" y="2632075"/>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black"/>
              </a:solidFill>
            </a:endParaRPr>
          </a:p>
        </p:txBody>
      </p:sp>
      <p:grpSp>
        <p:nvGrpSpPr>
          <p:cNvPr id="29" name="Group 96"/>
          <p:cNvGrpSpPr>
            <a:grpSpLocks/>
          </p:cNvGrpSpPr>
          <p:nvPr/>
        </p:nvGrpSpPr>
        <p:grpSpPr bwMode="auto">
          <a:xfrm>
            <a:off x="2941638" y="3546475"/>
            <a:ext cx="3144837" cy="3305175"/>
            <a:chOff x="3017367" y="3759796"/>
            <a:chExt cx="3144656" cy="3304620"/>
          </a:xfrm>
        </p:grpSpPr>
        <p:sp>
          <p:nvSpPr>
            <p:cNvPr id="30" name="Chord 29"/>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white"/>
                </a:solidFill>
              </a:endParaRPr>
            </a:p>
          </p:txBody>
        </p:sp>
        <p:cxnSp>
          <p:nvCxnSpPr>
            <p:cNvPr id="31" name="Straight Connector 30"/>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32" name="Group 76"/>
          <p:cNvGrpSpPr>
            <a:grpSpLocks/>
          </p:cNvGrpSpPr>
          <p:nvPr/>
        </p:nvGrpSpPr>
        <p:grpSpPr bwMode="auto">
          <a:xfrm>
            <a:off x="1135063" y="5075238"/>
            <a:ext cx="6753225" cy="1327150"/>
            <a:chOff x="800100" y="2562225"/>
            <a:chExt cx="5486400" cy="707021"/>
          </a:xfrm>
        </p:grpSpPr>
        <p:sp>
          <p:nvSpPr>
            <p:cNvPr id="33" name="Rectangle 32"/>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white"/>
                </a:solidFill>
              </a:endParaRPr>
            </a:p>
          </p:txBody>
        </p:sp>
        <p:cxnSp>
          <p:nvCxnSpPr>
            <p:cNvPr id="34" name="Straight Connector 33"/>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5"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prstClr val="white"/>
                  </a:solidFill>
                </a:rPr>
                <a:t>HEALTH</a:t>
              </a:r>
            </a:p>
          </p:txBody>
        </p:sp>
      </p:grpSp>
      <p:sp>
        <p:nvSpPr>
          <p:cNvPr id="36" name="TextBox 24"/>
          <p:cNvSpPr txBox="1"/>
          <p:nvPr/>
        </p:nvSpPr>
        <p:spPr>
          <a:xfrm>
            <a:off x="3341688" y="4119563"/>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Behaviors</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TextBox 25"/>
          <p:cNvSpPr txBox="1"/>
          <p:nvPr/>
        </p:nvSpPr>
        <p:spPr>
          <a:xfrm>
            <a:off x="4527550" y="4127500"/>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Medical Care</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8" name="TextBox 26"/>
          <p:cNvSpPr txBox="1"/>
          <p:nvPr/>
        </p:nvSpPr>
        <p:spPr>
          <a:xfrm>
            <a:off x="3268663" y="2927350"/>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 Homes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Communities</a:t>
            </a:r>
            <a:endPar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9" name="TextBox 27"/>
          <p:cNvSpPr txBox="1"/>
          <p:nvPr/>
        </p:nvSpPr>
        <p:spPr>
          <a:xfrm>
            <a:off x="3200400" y="1919288"/>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Opportunities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a:t>
            </a: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Resources</a:t>
            </a:r>
          </a:p>
        </p:txBody>
      </p:sp>
      <p:sp>
        <p:nvSpPr>
          <p:cNvPr id="41" name="Text Box 21"/>
          <p:cNvSpPr txBox="1">
            <a:spLocks noChangeArrowheads="1"/>
          </p:cNvSpPr>
          <p:nvPr/>
        </p:nvSpPr>
        <p:spPr bwMode="ltGray">
          <a:xfrm>
            <a:off x="4561227" y="6242704"/>
            <a:ext cx="461089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en-US" altLang="en-US" sz="1100" dirty="0">
                <a:cs typeface="Arial" charset="0"/>
              </a:rPr>
              <a:t>Adapted from Braveman et al., for </a:t>
            </a:r>
            <a:r>
              <a:rPr kumimoji="1" lang="en-US" altLang="en-US" sz="1100" dirty="0" smtClean="0">
                <a:cs typeface="Arial" charset="0"/>
              </a:rPr>
              <a:t>RWJ Foundation</a:t>
            </a:r>
          </a:p>
          <a:p>
            <a:pPr eaLnBrk="1" hangingPunct="1">
              <a:spcBef>
                <a:spcPts val="0"/>
              </a:spcBef>
            </a:pPr>
            <a:r>
              <a:rPr kumimoji="1" lang="en-US" altLang="en-US" sz="1100" dirty="0" smtClean="0">
                <a:cs typeface="Arial" charset="0"/>
              </a:rPr>
              <a:t> </a:t>
            </a:r>
            <a:r>
              <a:rPr kumimoji="1" lang="en-US" altLang="en-US" sz="1100" dirty="0">
                <a:cs typeface="Arial" charset="0"/>
              </a:rPr>
              <a:t>Commission to Build a Healthier America | www.commissiononhealth.org</a:t>
            </a:r>
          </a:p>
        </p:txBody>
      </p:sp>
      <p:sp>
        <p:nvSpPr>
          <p:cNvPr id="42" name="TextBox 41"/>
          <p:cNvSpPr txBox="1">
            <a:spLocks noChangeArrowheads="1"/>
          </p:cNvSpPr>
          <p:nvPr/>
        </p:nvSpPr>
        <p:spPr bwMode="auto">
          <a:xfrm>
            <a:off x="1117600" y="5075238"/>
            <a:ext cx="6786563" cy="3385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dirty="0" smtClean="0">
                <a:solidFill>
                  <a:schemeClr val="bg1"/>
                </a:solidFill>
                <a:cs typeface="Arial" charset="0"/>
              </a:rPr>
              <a:t>Interaction with genetic/other biological factors</a:t>
            </a:r>
            <a:endParaRPr lang="en-US" altLang="en-US" sz="1600" b="1" dirty="0">
              <a:solidFill>
                <a:schemeClr val="bg1"/>
              </a:solidFill>
              <a:cs typeface="Arial" charset="0"/>
            </a:endParaRPr>
          </a:p>
        </p:txBody>
      </p:sp>
      <p:sp>
        <p:nvSpPr>
          <p:cNvPr id="2" name="TextBox 1"/>
          <p:cNvSpPr txBox="1"/>
          <p:nvPr/>
        </p:nvSpPr>
        <p:spPr>
          <a:xfrm>
            <a:off x="1059584" y="1400145"/>
            <a:ext cx="1371600" cy="400110"/>
          </a:xfrm>
          <a:prstGeom prst="rect">
            <a:avLst/>
          </a:prstGeom>
          <a:noFill/>
          <a:ln>
            <a:solidFill>
              <a:schemeClr val="accent1">
                <a:shade val="50000"/>
              </a:schemeClr>
            </a:solidFill>
          </a:ln>
        </p:spPr>
        <p:txBody>
          <a:bodyPr wrap="square" rtlCol="0">
            <a:spAutoFit/>
          </a:bodyPr>
          <a:lstStyle/>
          <a:p>
            <a:pPr algn="ctr"/>
            <a:r>
              <a:rPr lang="en-US" sz="2000" b="1" dirty="0" smtClean="0">
                <a:solidFill>
                  <a:schemeClr val="bg1"/>
                </a:solidFill>
              </a:rPr>
              <a:t>Week 2</a:t>
            </a:r>
            <a:endParaRPr lang="en-US" sz="2000" b="1" dirty="0">
              <a:solidFill>
                <a:schemeClr val="bg1"/>
              </a:solidFill>
            </a:endParaRPr>
          </a:p>
        </p:txBody>
      </p:sp>
      <p:cxnSp>
        <p:nvCxnSpPr>
          <p:cNvPr id="4" name="Straight Arrow Connector 3"/>
          <p:cNvCxnSpPr/>
          <p:nvPr/>
        </p:nvCxnSpPr>
        <p:spPr>
          <a:xfrm>
            <a:off x="2209800" y="1800255"/>
            <a:ext cx="533400" cy="333345"/>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 idx="2"/>
          </p:cNvCxnSpPr>
          <p:nvPr/>
        </p:nvCxnSpPr>
        <p:spPr>
          <a:xfrm>
            <a:off x="1745384" y="1800255"/>
            <a:ext cx="1596304" cy="1127095"/>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570786" y="3033682"/>
            <a:ext cx="1371600" cy="400110"/>
          </a:xfrm>
          <a:prstGeom prst="rect">
            <a:avLst/>
          </a:prstGeom>
          <a:noFill/>
          <a:ln>
            <a:solidFill>
              <a:schemeClr val="accent1">
                <a:shade val="50000"/>
              </a:schemeClr>
            </a:solidFill>
          </a:ln>
        </p:spPr>
        <p:txBody>
          <a:bodyPr wrap="square" rtlCol="0">
            <a:spAutoFit/>
          </a:bodyPr>
          <a:lstStyle/>
          <a:p>
            <a:pPr algn="ctr"/>
            <a:r>
              <a:rPr lang="en-US" sz="2000" b="1" dirty="0" smtClean="0">
                <a:solidFill>
                  <a:schemeClr val="bg1"/>
                </a:solidFill>
              </a:rPr>
              <a:t>Week 4</a:t>
            </a:r>
            <a:endParaRPr lang="en-US" sz="2000" b="1" dirty="0">
              <a:solidFill>
                <a:schemeClr val="bg1"/>
              </a:solidFill>
            </a:endParaRPr>
          </a:p>
        </p:txBody>
      </p:sp>
      <p:cxnSp>
        <p:nvCxnSpPr>
          <p:cNvPr id="11" name="Straight Arrow Connector 10"/>
          <p:cNvCxnSpPr/>
          <p:nvPr/>
        </p:nvCxnSpPr>
        <p:spPr>
          <a:xfrm flipH="1">
            <a:off x="7143125" y="3597275"/>
            <a:ext cx="1113462" cy="1462881"/>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180874" y="1566817"/>
            <a:ext cx="1371600" cy="400110"/>
          </a:xfrm>
          <a:prstGeom prst="rect">
            <a:avLst/>
          </a:prstGeom>
          <a:noFill/>
          <a:ln>
            <a:solidFill>
              <a:schemeClr val="accent1">
                <a:shade val="50000"/>
              </a:schemeClr>
            </a:solidFill>
          </a:ln>
        </p:spPr>
        <p:txBody>
          <a:bodyPr wrap="square" rtlCol="0">
            <a:spAutoFit/>
          </a:bodyPr>
          <a:lstStyle/>
          <a:p>
            <a:pPr algn="ctr"/>
            <a:r>
              <a:rPr lang="en-US" sz="2000" b="1" dirty="0" smtClean="0">
                <a:solidFill>
                  <a:schemeClr val="bg1"/>
                </a:solidFill>
              </a:rPr>
              <a:t>Week 5</a:t>
            </a:r>
            <a:endParaRPr lang="en-US" sz="2000" b="1" dirty="0">
              <a:solidFill>
                <a:schemeClr val="bg1"/>
              </a:solidFill>
            </a:endParaRPr>
          </a:p>
        </p:txBody>
      </p:sp>
      <p:cxnSp>
        <p:nvCxnSpPr>
          <p:cNvPr id="17" name="Straight Arrow Connector 16"/>
          <p:cNvCxnSpPr/>
          <p:nvPr/>
        </p:nvCxnSpPr>
        <p:spPr>
          <a:xfrm flipH="1">
            <a:off x="5334000" y="1966927"/>
            <a:ext cx="1262929" cy="1630348"/>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28600" y="2727295"/>
            <a:ext cx="1371600" cy="400110"/>
          </a:xfrm>
          <a:prstGeom prst="rect">
            <a:avLst/>
          </a:prstGeom>
          <a:noFill/>
          <a:ln>
            <a:solidFill>
              <a:schemeClr val="accent1">
                <a:shade val="50000"/>
              </a:schemeClr>
            </a:solidFill>
          </a:ln>
        </p:spPr>
        <p:txBody>
          <a:bodyPr wrap="square" rtlCol="0">
            <a:spAutoFit/>
          </a:bodyPr>
          <a:lstStyle/>
          <a:p>
            <a:pPr algn="ctr"/>
            <a:r>
              <a:rPr lang="en-US" sz="2000" b="1" dirty="0" smtClean="0">
                <a:solidFill>
                  <a:schemeClr val="bg1"/>
                </a:solidFill>
              </a:rPr>
              <a:t>Week 3</a:t>
            </a:r>
            <a:endParaRPr lang="en-US" sz="2000" b="1" dirty="0">
              <a:solidFill>
                <a:schemeClr val="bg1"/>
              </a:solidFill>
            </a:endParaRPr>
          </a:p>
        </p:txBody>
      </p:sp>
      <p:cxnSp>
        <p:nvCxnSpPr>
          <p:cNvPr id="19" name="Straight Arrow Connector 18"/>
          <p:cNvCxnSpPr/>
          <p:nvPr/>
        </p:nvCxnSpPr>
        <p:spPr>
          <a:xfrm>
            <a:off x="1371600" y="3233737"/>
            <a:ext cx="1970088" cy="885826"/>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71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0" grpId="0" animBg="1"/>
      <p:bldP spid="4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Ecology Matters</a:t>
            </a:r>
            <a:endParaRPr lang="en-US" dirty="0"/>
          </a:p>
        </p:txBody>
      </p:sp>
      <p:sp>
        <p:nvSpPr>
          <p:cNvPr id="5" name="Content Placeholder 4"/>
          <p:cNvSpPr>
            <a:spLocks noGrp="1"/>
          </p:cNvSpPr>
          <p:nvPr>
            <p:ph idx="1"/>
          </p:nvPr>
        </p:nvSpPr>
        <p:spPr/>
        <p:txBody>
          <a:bodyPr/>
          <a:lstStyle/>
          <a:p>
            <a:r>
              <a:rPr lang="en-US" dirty="0" smtClean="0"/>
              <a:t>Ensure research is grounded in contextual understanding </a:t>
            </a:r>
          </a:p>
          <a:p>
            <a:pPr lvl="1"/>
            <a:r>
              <a:rPr lang="en-US" dirty="0" smtClean="0"/>
              <a:t>Collect necessary data </a:t>
            </a:r>
          </a:p>
          <a:p>
            <a:pPr lvl="1"/>
            <a:r>
              <a:rPr lang="en-US" dirty="0" smtClean="0"/>
              <a:t>Use appropriate analytic techniques</a:t>
            </a:r>
          </a:p>
          <a:p>
            <a:pPr lvl="1"/>
            <a:r>
              <a:rPr lang="en-US" dirty="0" smtClean="0"/>
              <a:t>Provide nuanced interpretation of results</a:t>
            </a:r>
          </a:p>
          <a:p>
            <a:pPr marL="0" indent="0">
              <a:buNone/>
            </a:pP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2636188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Collect appropriate race/ethnicity  and SES data </a:t>
            </a:r>
            <a:endParaRPr lang="en-US" dirty="0"/>
          </a:p>
        </p:txBody>
      </p:sp>
      <p:sp>
        <p:nvSpPr>
          <p:cNvPr id="5" name="Content Placeholder 4"/>
          <p:cNvSpPr>
            <a:spLocks noGrp="1"/>
          </p:cNvSpPr>
          <p:nvPr>
            <p:ph idx="1"/>
          </p:nvPr>
        </p:nvSpPr>
        <p:spPr>
          <a:xfrm>
            <a:off x="457200" y="1828800"/>
            <a:ext cx="8229600" cy="4297363"/>
          </a:xfrm>
        </p:spPr>
        <p:txBody>
          <a:bodyPr/>
          <a:lstStyle/>
          <a:p>
            <a:r>
              <a:rPr lang="en-US" dirty="0"/>
              <a:t>Assess </a:t>
            </a:r>
            <a:r>
              <a:rPr lang="en-US" dirty="0" smtClean="0"/>
              <a:t>representativeness/generalizability</a:t>
            </a:r>
          </a:p>
          <a:p>
            <a:r>
              <a:rPr lang="en-US" dirty="0"/>
              <a:t>Control for </a:t>
            </a:r>
            <a:r>
              <a:rPr lang="en-US" dirty="0" smtClean="0"/>
              <a:t>confounding</a:t>
            </a:r>
          </a:p>
          <a:p>
            <a:r>
              <a:rPr lang="en-US" dirty="0" smtClean="0"/>
              <a:t>Investigate disparities</a:t>
            </a:r>
          </a:p>
        </p:txBody>
      </p:sp>
    </p:spTree>
    <p:extLst>
      <p:ext uri="{BB962C8B-B14F-4D97-AF65-F5344CB8AC3E}">
        <p14:creationId xmlns:p14="http://schemas.microsoft.com/office/powerpoint/2010/main" val="348253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5800"/>
            <a:ext cx="7772400" cy="1015901"/>
          </a:xfrm>
        </p:spPr>
        <p:txBody>
          <a:bodyPr/>
          <a:lstStyle/>
          <a:p>
            <a:r>
              <a:rPr lang="en-US" dirty="0" smtClean="0"/>
              <a:t>Confounding</a:t>
            </a:r>
            <a:endParaRPr lang="en-US" dirty="0"/>
          </a:p>
        </p:txBody>
      </p:sp>
      <p:sp>
        <p:nvSpPr>
          <p:cNvPr id="4" name="Rectangle 3"/>
          <p:cNvSpPr/>
          <p:nvPr/>
        </p:nvSpPr>
        <p:spPr>
          <a:xfrm>
            <a:off x="381000" y="1676400"/>
            <a:ext cx="2590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5800" y="1981200"/>
            <a:ext cx="1905000" cy="646331"/>
          </a:xfrm>
          <a:prstGeom prst="rect">
            <a:avLst/>
          </a:prstGeom>
          <a:noFill/>
        </p:spPr>
        <p:txBody>
          <a:bodyPr wrap="square" rtlCol="0">
            <a:spAutoFit/>
          </a:bodyPr>
          <a:lstStyle/>
          <a:p>
            <a:r>
              <a:rPr lang="en-US" sz="3600" dirty="0" smtClean="0"/>
              <a:t>Exposure</a:t>
            </a:r>
            <a:endParaRPr lang="en-US" sz="3600" dirty="0"/>
          </a:p>
        </p:txBody>
      </p:sp>
      <p:sp>
        <p:nvSpPr>
          <p:cNvPr id="6" name="Subtitle 5"/>
          <p:cNvSpPr>
            <a:spLocks noGrp="1"/>
          </p:cNvSpPr>
          <p:nvPr>
            <p:ph type="subTitle" idx="1"/>
          </p:nvPr>
        </p:nvSpPr>
        <p:spPr>
          <a:xfrm>
            <a:off x="3352800" y="4038600"/>
            <a:ext cx="22860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Race</a:t>
            </a:r>
          </a:p>
          <a:p>
            <a:r>
              <a:rPr lang="en-US" dirty="0" smtClean="0">
                <a:solidFill>
                  <a:schemeClr val="tx1"/>
                </a:solidFill>
              </a:rPr>
              <a:t>SES</a:t>
            </a:r>
            <a:endParaRPr lang="en-US" dirty="0">
              <a:solidFill>
                <a:schemeClr val="tx1"/>
              </a:solidFill>
            </a:endParaRPr>
          </a:p>
        </p:txBody>
      </p:sp>
      <p:sp>
        <p:nvSpPr>
          <p:cNvPr id="7" name="Rectangle 6"/>
          <p:cNvSpPr/>
          <p:nvPr/>
        </p:nvSpPr>
        <p:spPr>
          <a:xfrm>
            <a:off x="6172200" y="1676399"/>
            <a:ext cx="2590800" cy="173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rPr>
              <a:t>Cancer</a:t>
            </a:r>
            <a:endParaRPr lang="en-US" sz="4000" dirty="0">
              <a:solidFill>
                <a:schemeClr val="tx1"/>
              </a:solidFill>
            </a:endParaRPr>
          </a:p>
        </p:txBody>
      </p:sp>
      <p:cxnSp>
        <p:nvCxnSpPr>
          <p:cNvPr id="9" name="Straight Arrow Connector 8"/>
          <p:cNvCxnSpPr/>
          <p:nvPr/>
        </p:nvCxnSpPr>
        <p:spPr>
          <a:xfrm>
            <a:off x="2971800" y="2416175"/>
            <a:ext cx="3200400"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6" idx="1"/>
          </p:cNvCxnSpPr>
          <p:nvPr/>
        </p:nvCxnSpPr>
        <p:spPr>
          <a:xfrm>
            <a:off x="1104900" y="3543300"/>
            <a:ext cx="2247900" cy="1371600"/>
          </a:xfrm>
          <a:prstGeom prst="straightConnector1">
            <a:avLst/>
          </a:prstGeom>
          <a:ln w="476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638800" y="3505200"/>
            <a:ext cx="1828800" cy="131820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390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Investigate Disparities</a:t>
            </a:r>
            <a:endParaRPr lang="en-US" dirty="0"/>
          </a:p>
        </p:txBody>
      </p:sp>
      <p:sp>
        <p:nvSpPr>
          <p:cNvPr id="5" name="Content Placeholder 4"/>
          <p:cNvSpPr>
            <a:spLocks noGrp="1"/>
          </p:cNvSpPr>
          <p:nvPr>
            <p:ph idx="1"/>
          </p:nvPr>
        </p:nvSpPr>
        <p:spPr>
          <a:xfrm>
            <a:off x="256309" y="1676400"/>
            <a:ext cx="8458200" cy="4525963"/>
          </a:xfrm>
        </p:spPr>
        <p:txBody>
          <a:bodyPr/>
          <a:lstStyle/>
          <a:p>
            <a:r>
              <a:rPr lang="en-US" sz="2800" dirty="0" smtClean="0"/>
              <a:t>“When </a:t>
            </a:r>
            <a:r>
              <a:rPr lang="en-US" sz="2800" dirty="0"/>
              <a:t>income </a:t>
            </a:r>
            <a:r>
              <a:rPr lang="en-US" sz="2800" dirty="0" smtClean="0"/>
              <a:t>was </a:t>
            </a:r>
            <a:r>
              <a:rPr lang="en-US" sz="2800" dirty="0"/>
              <a:t>used to “adjust for SES,” Mexican Americans appeared to be at significantly increased risk of fair or poor health compared with non-Hispanic whites; however, risks appeared </a:t>
            </a:r>
            <a:r>
              <a:rPr lang="en-US" sz="2800" dirty="0" smtClean="0"/>
              <a:t>significantly lower when both </a:t>
            </a:r>
            <a:r>
              <a:rPr lang="en-US" sz="2800" dirty="0"/>
              <a:t>poverty and educational levels were included</a:t>
            </a:r>
            <a:r>
              <a:rPr lang="en-US" sz="2800" dirty="0" smtClean="0"/>
              <a:t>.” </a:t>
            </a:r>
            <a:r>
              <a:rPr lang="en-US" sz="2000" dirty="0" smtClean="0"/>
              <a:t>Braveman, JAMA, 2005</a:t>
            </a:r>
          </a:p>
          <a:p>
            <a:endParaRPr lang="en-US" sz="1600" dirty="0" smtClean="0"/>
          </a:p>
        </p:txBody>
      </p:sp>
    </p:spTree>
    <p:extLst>
      <p:ext uri="{BB962C8B-B14F-4D97-AF65-F5344CB8AC3E}">
        <p14:creationId xmlns:p14="http://schemas.microsoft.com/office/powerpoint/2010/main" val="409284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Incorporating Ecology into Analysis</a:t>
            </a:r>
            <a:endParaRPr lang="en-US" dirty="0"/>
          </a:p>
        </p:txBody>
      </p:sp>
      <p:sp>
        <p:nvSpPr>
          <p:cNvPr id="5" name="Content Placeholder 4"/>
          <p:cNvSpPr>
            <a:spLocks noGrp="1"/>
          </p:cNvSpPr>
          <p:nvPr>
            <p:ph idx="1"/>
          </p:nvPr>
        </p:nvSpPr>
        <p:spPr>
          <a:xfrm>
            <a:off x="457200" y="1219200"/>
            <a:ext cx="8229600" cy="4525963"/>
          </a:xfrm>
        </p:spPr>
        <p:txBody>
          <a:bodyPr/>
          <a:lstStyle/>
          <a:p>
            <a:r>
              <a:rPr lang="en-US" dirty="0" smtClean="0"/>
              <a:t>Consider race/ethnicity </a:t>
            </a:r>
            <a:r>
              <a:rPr lang="en-US" dirty="0"/>
              <a:t>and SES separately and in combination in analytic </a:t>
            </a:r>
            <a:r>
              <a:rPr lang="en-US" dirty="0" smtClean="0"/>
              <a:t>models</a:t>
            </a:r>
          </a:p>
          <a:p>
            <a:pPr lvl="1"/>
            <a:r>
              <a:rPr lang="en-US" dirty="0" smtClean="0"/>
              <a:t>“Both </a:t>
            </a:r>
            <a:r>
              <a:rPr lang="en-US" dirty="0"/>
              <a:t>neighborhood and individual SES are associated with survival after breast cancer diagnosis, but these relationships vary by race/ethnicity</a:t>
            </a:r>
            <a:r>
              <a:rPr lang="en-US" dirty="0" smtClean="0"/>
              <a:t>.” - </a:t>
            </a:r>
            <a:r>
              <a:rPr lang="en-US" sz="2000" dirty="0" err="1" smtClean="0"/>
              <a:t>Shariff</a:t>
            </a:r>
            <a:r>
              <a:rPr lang="en-US" sz="2000" dirty="0" smtClean="0"/>
              <a:t>-Marco S, 2014</a:t>
            </a:r>
          </a:p>
          <a:p>
            <a:r>
              <a:rPr lang="en-US" dirty="0" smtClean="0"/>
              <a:t>Be thoughtful about what variables to include in models as confounders vs. mediators </a:t>
            </a:r>
          </a:p>
          <a:p>
            <a:pPr lvl="1"/>
            <a:r>
              <a:rPr lang="en-US" dirty="0" smtClean="0"/>
              <a:t>Depends on the research question</a:t>
            </a:r>
            <a:endParaRPr lang="en-US" dirty="0"/>
          </a:p>
        </p:txBody>
      </p:sp>
    </p:spTree>
    <p:extLst>
      <p:ext uri="{BB962C8B-B14F-4D97-AF65-F5344CB8AC3E}">
        <p14:creationId xmlns:p14="http://schemas.microsoft.com/office/powerpoint/2010/main" val="487419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7788" y="323850"/>
            <a:ext cx="9142412" cy="1200150"/>
          </a:xfrm>
        </p:spPr>
        <p:txBody>
          <a:bodyPr/>
          <a:lstStyle/>
          <a:p>
            <a:pPr eaLnBrk="1" fontAlgn="auto" hangingPunct="1">
              <a:spcAft>
                <a:spcPts val="0"/>
              </a:spcAft>
              <a:defRPr/>
            </a:pPr>
            <a:r>
              <a:rPr lang="en-US" altLang="en-US" dirty="0" smtClean="0"/>
              <a:t>Evidence Shows Disparities Exist</a:t>
            </a:r>
          </a:p>
        </p:txBody>
      </p:sp>
      <p:sp>
        <p:nvSpPr>
          <p:cNvPr id="20483" name="Rectangle 3"/>
          <p:cNvSpPr>
            <a:spLocks noGrp="1" noChangeArrowheads="1"/>
          </p:cNvSpPr>
          <p:nvPr>
            <p:ph idx="1"/>
          </p:nvPr>
        </p:nvSpPr>
        <p:spPr>
          <a:xfrm>
            <a:off x="152400" y="1295400"/>
            <a:ext cx="8610600" cy="4191000"/>
          </a:xfrm>
        </p:spPr>
        <p:txBody>
          <a:bodyPr/>
          <a:lstStyle/>
          <a:p>
            <a:pPr lvl="1" eaLnBrk="1" hangingPunct="1">
              <a:lnSpc>
                <a:spcPct val="80000"/>
              </a:lnSpc>
              <a:spcAft>
                <a:spcPts val="600"/>
              </a:spcAft>
            </a:pPr>
            <a:r>
              <a:rPr lang="en-US" altLang="en-US" dirty="0" smtClean="0"/>
              <a:t>The evidence is “remarkably consistent across a range of illnesses and healthcare services”</a:t>
            </a:r>
          </a:p>
          <a:p>
            <a:pPr lvl="2" eaLnBrk="1" hangingPunct="1">
              <a:lnSpc>
                <a:spcPct val="80000"/>
              </a:lnSpc>
              <a:spcAft>
                <a:spcPts val="600"/>
              </a:spcAft>
            </a:pPr>
            <a:r>
              <a:rPr lang="en-US" altLang="en-US" dirty="0" smtClean="0"/>
              <a:t>Best studied in cardiology</a:t>
            </a:r>
          </a:p>
          <a:p>
            <a:pPr lvl="2" eaLnBrk="1" hangingPunct="1">
              <a:lnSpc>
                <a:spcPct val="80000"/>
              </a:lnSpc>
              <a:spcAft>
                <a:spcPts val="600"/>
              </a:spcAft>
            </a:pPr>
            <a:r>
              <a:rPr lang="en-US" altLang="en-US" dirty="0" smtClean="0"/>
              <a:t>Also well documented in oncology, HIV care, etc.</a:t>
            </a:r>
          </a:p>
          <a:p>
            <a:pPr marL="914400" lvl="2" indent="0" eaLnBrk="1" hangingPunct="1">
              <a:lnSpc>
                <a:spcPct val="80000"/>
              </a:lnSpc>
              <a:spcAft>
                <a:spcPts val="600"/>
              </a:spcAft>
              <a:buNone/>
            </a:pPr>
            <a:endParaRPr lang="en-US" altLang="en-US" dirty="0" smtClean="0"/>
          </a:p>
          <a:p>
            <a:pPr lvl="1" eaLnBrk="1" hangingPunct="1">
              <a:lnSpc>
                <a:spcPct val="80000"/>
              </a:lnSpc>
              <a:spcAft>
                <a:spcPts val="600"/>
              </a:spcAft>
            </a:pPr>
            <a:r>
              <a:rPr lang="en-US" altLang="en-US" dirty="0" smtClean="0"/>
              <a:t>Lead to worse outcomes among </a:t>
            </a:r>
            <a:r>
              <a:rPr lang="en-US" altLang="en-US" dirty="0" smtClean="0"/>
              <a:t>disadvantaged </a:t>
            </a:r>
            <a:r>
              <a:rPr lang="en-US" altLang="en-US" dirty="0" smtClean="0"/>
              <a:t>populations </a:t>
            </a:r>
          </a:p>
          <a:p>
            <a:pPr lvl="6">
              <a:lnSpc>
                <a:spcPct val="80000"/>
              </a:lnSpc>
              <a:spcAft>
                <a:spcPts val="600"/>
              </a:spcAft>
            </a:pPr>
            <a:endParaRPr lang="en-US" altLang="en-US" dirty="0" smtClean="0">
              <a:cs typeface="Arial" charset="0"/>
            </a:endParaRPr>
          </a:p>
        </p:txBody>
      </p:sp>
      <p:sp>
        <p:nvSpPr>
          <p:cNvPr id="20484" name="Rectangle 4"/>
          <p:cNvSpPr>
            <a:spLocks noChangeArrowheads="1"/>
          </p:cNvSpPr>
          <p:nvPr/>
        </p:nvSpPr>
        <p:spPr bwMode="auto">
          <a:xfrm>
            <a:off x="2900363" y="2176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
        <p:nvSpPr>
          <p:cNvPr id="2" name="TextBox 1"/>
          <p:cNvSpPr txBox="1"/>
          <p:nvPr/>
        </p:nvSpPr>
        <p:spPr>
          <a:xfrm>
            <a:off x="228600" y="5029200"/>
            <a:ext cx="8763000" cy="690638"/>
          </a:xfrm>
          <a:prstGeom prst="rect">
            <a:avLst/>
          </a:prstGeom>
          <a:noFill/>
        </p:spPr>
        <p:txBody>
          <a:bodyPr>
            <a:spAutoFit/>
          </a:bodyPr>
          <a:lstStyle/>
          <a:p>
            <a:pPr marL="796925" lvl="1" indent="-339725" algn="r" eaLnBrk="1" hangingPunct="1">
              <a:lnSpc>
                <a:spcPct val="80000"/>
              </a:lnSpc>
              <a:defRPr/>
            </a:pPr>
            <a:r>
              <a:rPr lang="en-US" sz="2400" dirty="0">
                <a:solidFill>
                  <a:schemeClr val="bg1"/>
                </a:solidFill>
                <a:latin typeface="+mn-lt"/>
              </a:rPr>
              <a:t>Source:  Unequal Treatment: Confronting Racial and Ethnic Disparities in Healthcare, March 2003.</a:t>
            </a:r>
          </a:p>
        </p:txBody>
      </p:sp>
    </p:spTree>
    <p:extLst>
      <p:ext uri="{BB962C8B-B14F-4D97-AF65-F5344CB8AC3E}">
        <p14:creationId xmlns:p14="http://schemas.microsoft.com/office/powerpoint/2010/main" val="1751016823"/>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Rectangle 3"/>
          <p:cNvSpPr/>
          <p:nvPr/>
        </p:nvSpPr>
        <p:spPr>
          <a:xfrm>
            <a:off x="381000" y="1252195"/>
            <a:ext cx="2590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1846044"/>
            <a:ext cx="1905000" cy="646331"/>
          </a:xfrm>
          <a:prstGeom prst="rect">
            <a:avLst/>
          </a:prstGeom>
          <a:noFill/>
        </p:spPr>
        <p:txBody>
          <a:bodyPr wrap="square" rtlCol="0">
            <a:spAutoFit/>
          </a:bodyPr>
          <a:lstStyle/>
          <a:p>
            <a:r>
              <a:rPr lang="en-US" sz="3600" dirty="0" smtClean="0"/>
              <a:t>Race</a:t>
            </a:r>
            <a:endParaRPr lang="en-US" sz="3600" dirty="0"/>
          </a:p>
        </p:txBody>
      </p:sp>
      <p:sp>
        <p:nvSpPr>
          <p:cNvPr id="6" name="Subtitle 5"/>
          <p:cNvSpPr>
            <a:spLocks noGrp="1"/>
          </p:cNvSpPr>
          <p:nvPr>
            <p:ph type="subTitle" idx="1"/>
          </p:nvPr>
        </p:nvSpPr>
        <p:spPr>
          <a:xfrm>
            <a:off x="2819400" y="3138706"/>
            <a:ext cx="3376551" cy="2804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SES? Incarceration?</a:t>
            </a:r>
          </a:p>
          <a:p>
            <a:r>
              <a:rPr lang="en-US" dirty="0" smtClean="0">
                <a:solidFill>
                  <a:schemeClr val="tx1"/>
                </a:solidFill>
              </a:rPr>
              <a:t>Experience of racism?</a:t>
            </a:r>
          </a:p>
          <a:p>
            <a:r>
              <a:rPr lang="en-US" dirty="0" smtClean="0">
                <a:solidFill>
                  <a:schemeClr val="tx1"/>
                </a:solidFill>
              </a:rPr>
              <a:t>Hospital type?</a:t>
            </a:r>
            <a:endParaRPr lang="en-US" dirty="0">
              <a:solidFill>
                <a:schemeClr val="tx1"/>
              </a:solidFill>
            </a:endParaRPr>
          </a:p>
        </p:txBody>
      </p:sp>
      <p:sp>
        <p:nvSpPr>
          <p:cNvPr id="7" name="Rectangle 6"/>
          <p:cNvSpPr/>
          <p:nvPr/>
        </p:nvSpPr>
        <p:spPr>
          <a:xfrm>
            <a:off x="6172200" y="1268412"/>
            <a:ext cx="2590800" cy="173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rPr>
              <a:t>Maternal Mortality</a:t>
            </a:r>
            <a:endParaRPr lang="en-US" sz="4000" dirty="0">
              <a:solidFill>
                <a:schemeClr val="tx1"/>
              </a:solidFill>
            </a:endParaRPr>
          </a:p>
        </p:txBody>
      </p:sp>
      <p:cxnSp>
        <p:nvCxnSpPr>
          <p:cNvPr id="9" name="Straight Arrow Connector 8"/>
          <p:cNvCxnSpPr/>
          <p:nvPr/>
        </p:nvCxnSpPr>
        <p:spPr>
          <a:xfrm>
            <a:off x="2971800" y="2057400"/>
            <a:ext cx="3200400"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19150" y="3176587"/>
            <a:ext cx="1866900" cy="1235075"/>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172200" y="3114039"/>
            <a:ext cx="1550224" cy="127317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1135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Rectangle 3"/>
          <p:cNvSpPr/>
          <p:nvPr/>
        </p:nvSpPr>
        <p:spPr>
          <a:xfrm>
            <a:off x="381000" y="1252195"/>
            <a:ext cx="2590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9300" y="1566430"/>
            <a:ext cx="1905000" cy="1200329"/>
          </a:xfrm>
          <a:prstGeom prst="rect">
            <a:avLst/>
          </a:prstGeom>
          <a:noFill/>
        </p:spPr>
        <p:txBody>
          <a:bodyPr wrap="square" rtlCol="0">
            <a:spAutoFit/>
          </a:bodyPr>
          <a:lstStyle/>
          <a:p>
            <a:r>
              <a:rPr lang="en-US" sz="3600" dirty="0" smtClean="0"/>
              <a:t>Prenatal care</a:t>
            </a:r>
            <a:endParaRPr lang="en-US" sz="3600" dirty="0"/>
          </a:p>
        </p:txBody>
      </p:sp>
      <p:sp>
        <p:nvSpPr>
          <p:cNvPr id="6" name="Subtitle 5"/>
          <p:cNvSpPr>
            <a:spLocks noGrp="1"/>
          </p:cNvSpPr>
          <p:nvPr>
            <p:ph type="subTitle" idx="1"/>
          </p:nvPr>
        </p:nvSpPr>
        <p:spPr>
          <a:xfrm>
            <a:off x="2819400" y="3138706"/>
            <a:ext cx="3376551" cy="2804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SES?</a:t>
            </a:r>
          </a:p>
          <a:p>
            <a:r>
              <a:rPr lang="en-US" dirty="0" smtClean="0">
                <a:solidFill>
                  <a:schemeClr val="tx1"/>
                </a:solidFill>
              </a:rPr>
              <a:t>Race?</a:t>
            </a:r>
            <a:endParaRPr lang="en-US" dirty="0">
              <a:solidFill>
                <a:schemeClr val="tx1"/>
              </a:solidFill>
            </a:endParaRPr>
          </a:p>
        </p:txBody>
      </p:sp>
      <p:sp>
        <p:nvSpPr>
          <p:cNvPr id="7" name="Rectangle 6"/>
          <p:cNvSpPr/>
          <p:nvPr/>
        </p:nvSpPr>
        <p:spPr>
          <a:xfrm>
            <a:off x="6172200" y="1268412"/>
            <a:ext cx="2590800" cy="173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rPr>
              <a:t>Maternal Mortality</a:t>
            </a:r>
            <a:endParaRPr lang="en-US" sz="4000" dirty="0">
              <a:solidFill>
                <a:schemeClr val="tx1"/>
              </a:solidFill>
            </a:endParaRPr>
          </a:p>
        </p:txBody>
      </p:sp>
      <p:cxnSp>
        <p:nvCxnSpPr>
          <p:cNvPr id="9" name="Straight Arrow Connector 8"/>
          <p:cNvCxnSpPr/>
          <p:nvPr/>
        </p:nvCxnSpPr>
        <p:spPr>
          <a:xfrm>
            <a:off x="2971800" y="2057400"/>
            <a:ext cx="3200400"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447800" y="3138707"/>
            <a:ext cx="1206500" cy="1402446"/>
          </a:xfrm>
          <a:prstGeom prst="straightConnector1">
            <a:avLst/>
          </a:prstGeom>
          <a:ln w="476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172200" y="3114039"/>
            <a:ext cx="1550224" cy="127317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0546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Caution with interpretation</a:t>
            </a:r>
            <a:endParaRPr lang="en-US" dirty="0"/>
          </a:p>
        </p:txBody>
      </p:sp>
      <p:sp>
        <p:nvSpPr>
          <p:cNvPr id="5" name="Content Placeholder 4"/>
          <p:cNvSpPr>
            <a:spLocks noGrp="1"/>
          </p:cNvSpPr>
          <p:nvPr>
            <p:ph idx="1"/>
          </p:nvPr>
        </p:nvSpPr>
        <p:spPr/>
        <p:txBody>
          <a:bodyPr/>
          <a:lstStyle/>
          <a:p>
            <a:r>
              <a:rPr lang="en-US" dirty="0" smtClean="0"/>
              <a:t>Risk of misinterpreting </a:t>
            </a:r>
            <a:r>
              <a:rPr lang="en-US" dirty="0"/>
              <a:t>data from multivariate models </a:t>
            </a:r>
          </a:p>
          <a:p>
            <a:pPr lvl="1"/>
            <a:r>
              <a:rPr lang="en-US" dirty="0"/>
              <a:t>Individualistic fallacy</a:t>
            </a:r>
          </a:p>
          <a:p>
            <a:pPr lvl="1"/>
            <a:r>
              <a:rPr lang="en-US" dirty="0"/>
              <a:t>Biologic </a:t>
            </a:r>
            <a:r>
              <a:rPr lang="en-US" dirty="0" smtClean="0"/>
              <a:t>fallacy</a:t>
            </a:r>
          </a:p>
          <a:p>
            <a:r>
              <a:rPr lang="en-US" dirty="0" smtClean="0"/>
              <a:t>Implications of results may depend on context</a:t>
            </a:r>
            <a:endParaRPr lang="en-US" dirty="0"/>
          </a:p>
          <a:p>
            <a:endParaRPr lang="en-US" dirty="0"/>
          </a:p>
        </p:txBody>
      </p:sp>
    </p:spTree>
    <p:extLst>
      <p:ext uri="{BB962C8B-B14F-4D97-AF65-F5344CB8AC3E}">
        <p14:creationId xmlns:p14="http://schemas.microsoft.com/office/powerpoint/2010/main" val="42123654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Biologic Fallacy</a:t>
            </a:r>
            <a:endParaRPr lang="en-US" dirty="0"/>
          </a:p>
        </p:txBody>
      </p:sp>
      <p:sp>
        <p:nvSpPr>
          <p:cNvPr id="5" name="Content Placeholder 4"/>
          <p:cNvSpPr>
            <a:spLocks noGrp="1"/>
          </p:cNvSpPr>
          <p:nvPr>
            <p:ph idx="1"/>
          </p:nvPr>
        </p:nvSpPr>
        <p:spPr>
          <a:xfrm>
            <a:off x="381000" y="1219200"/>
            <a:ext cx="8229600" cy="4525963"/>
          </a:xfrm>
        </p:spPr>
        <p:txBody>
          <a:bodyPr/>
          <a:lstStyle/>
          <a:p>
            <a:r>
              <a:rPr lang="en-US" dirty="0" smtClean="0"/>
              <a:t>The presumption </a:t>
            </a:r>
            <a:r>
              <a:rPr lang="en-US" dirty="0"/>
              <a:t>that differences that cannot </a:t>
            </a:r>
            <a:r>
              <a:rPr lang="en-US" dirty="0" smtClean="0"/>
              <a:t>be explained </a:t>
            </a:r>
            <a:r>
              <a:rPr lang="en-US" dirty="0"/>
              <a:t>by </a:t>
            </a:r>
            <a:r>
              <a:rPr lang="en-US" dirty="0" smtClean="0"/>
              <a:t>identified non-biologic </a:t>
            </a:r>
            <a:r>
              <a:rPr lang="en-US" dirty="0"/>
              <a:t>factors must be due to </a:t>
            </a:r>
            <a:r>
              <a:rPr lang="en-US" dirty="0" smtClean="0"/>
              <a:t>biologic differences</a:t>
            </a:r>
            <a:r>
              <a:rPr lang="en-US" dirty="0"/>
              <a:t>. </a:t>
            </a:r>
            <a:endParaRPr lang="en-US" dirty="0" smtClean="0"/>
          </a:p>
          <a:p>
            <a:pPr marL="857250" lvl="1" indent="-457200"/>
            <a:r>
              <a:rPr lang="en-US" dirty="0" smtClean="0"/>
              <a:t>“High rates of ESRD among </a:t>
            </a:r>
            <a:r>
              <a:rPr lang="en-US" dirty="0"/>
              <a:t>blacks is not fully explained </a:t>
            </a:r>
            <a:r>
              <a:rPr lang="en-US" dirty="0" smtClean="0"/>
              <a:t>by racial differences </a:t>
            </a:r>
            <a:r>
              <a:rPr lang="en-US" dirty="0"/>
              <a:t>in age, socioeconomic status, or access to health </a:t>
            </a:r>
            <a:r>
              <a:rPr lang="en-US" dirty="0" smtClean="0"/>
              <a:t>care</a:t>
            </a:r>
            <a:r>
              <a:rPr lang="en-US" dirty="0"/>
              <a:t>…. suggest[</a:t>
            </a:r>
            <a:r>
              <a:rPr lang="en-US" dirty="0" err="1"/>
              <a:t>ing</a:t>
            </a:r>
            <a:r>
              <a:rPr lang="en-US" dirty="0"/>
              <a:t>] an inheritable genetic </a:t>
            </a:r>
            <a:r>
              <a:rPr lang="en-US" dirty="0" smtClean="0"/>
              <a:t>predisposition.“ – </a:t>
            </a:r>
            <a:r>
              <a:rPr lang="en-US" i="1" dirty="0" smtClean="0"/>
              <a:t>Controlled for percent of individuals with college education in zip code</a:t>
            </a:r>
          </a:p>
          <a:p>
            <a:pPr marL="457200" indent="-457200"/>
            <a:endParaRPr lang="en-US" sz="2800" i="1" dirty="0" smtClean="0"/>
          </a:p>
        </p:txBody>
      </p:sp>
    </p:spTree>
    <p:extLst>
      <p:ext uri="{BB962C8B-B14F-4D97-AF65-F5344CB8AC3E}">
        <p14:creationId xmlns:p14="http://schemas.microsoft.com/office/powerpoint/2010/main" val="318524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Individualistic Fallacy</a:t>
            </a:r>
            <a:endParaRPr lang="en-US" dirty="0"/>
          </a:p>
        </p:txBody>
      </p:sp>
      <p:sp>
        <p:nvSpPr>
          <p:cNvPr id="5" name="Content Placeholder 4"/>
          <p:cNvSpPr>
            <a:spLocks noGrp="1"/>
          </p:cNvSpPr>
          <p:nvPr>
            <p:ph idx="1"/>
          </p:nvPr>
        </p:nvSpPr>
        <p:spPr>
          <a:xfrm>
            <a:off x="457200" y="1219200"/>
            <a:ext cx="8229600" cy="4525963"/>
          </a:xfrm>
        </p:spPr>
        <p:txBody>
          <a:bodyPr/>
          <a:lstStyle/>
          <a:p>
            <a:r>
              <a:rPr lang="en-US" dirty="0" smtClean="0"/>
              <a:t>The </a:t>
            </a:r>
            <a:r>
              <a:rPr lang="en-US" dirty="0"/>
              <a:t>fallacy of assuming that individual-level outcomes can be explained exclusively in terms of individual-level </a:t>
            </a:r>
            <a:r>
              <a:rPr lang="en-US" dirty="0" smtClean="0"/>
              <a:t>characteristics</a:t>
            </a:r>
          </a:p>
          <a:p>
            <a:pPr lvl="1"/>
            <a:r>
              <a:rPr lang="en-US" dirty="0"/>
              <a:t>“Living in a low SES neighborhood confers additional mortality risk beyond individual SES</a:t>
            </a:r>
            <a:r>
              <a:rPr lang="en-US" dirty="0" smtClean="0"/>
              <a:t>.”</a:t>
            </a:r>
          </a:p>
          <a:p>
            <a:pPr lvl="1"/>
            <a:r>
              <a:rPr lang="en-US" dirty="0" smtClean="0"/>
              <a:t>“The </a:t>
            </a:r>
            <a:r>
              <a:rPr lang="en-US" dirty="0"/>
              <a:t>odds of violence for African </a:t>
            </a:r>
            <a:r>
              <a:rPr lang="en-US" dirty="0" smtClean="0"/>
              <a:t>Americans was </a:t>
            </a:r>
            <a:r>
              <a:rPr lang="en-US" dirty="0"/>
              <a:t>2.7 times greater than the odds of violence for </a:t>
            </a:r>
            <a:r>
              <a:rPr lang="en-US" dirty="0" smtClean="0"/>
              <a:t>Whites… </a:t>
            </a:r>
            <a:r>
              <a:rPr lang="en-US" dirty="0"/>
              <a:t>when neighborhood </a:t>
            </a:r>
            <a:r>
              <a:rPr lang="en-US" dirty="0" smtClean="0"/>
              <a:t>disadvantage was </a:t>
            </a:r>
            <a:r>
              <a:rPr lang="en-US" dirty="0"/>
              <a:t>added to the logistic regression equation, the significant effect of </a:t>
            </a:r>
            <a:r>
              <a:rPr lang="en-US" dirty="0" smtClean="0"/>
              <a:t>race was eliminated.”</a:t>
            </a:r>
          </a:p>
          <a:p>
            <a:pPr marL="0" indent="0">
              <a:buNone/>
            </a:pPr>
            <a:endParaRPr lang="en-US" dirty="0"/>
          </a:p>
        </p:txBody>
      </p:sp>
      <p:sp>
        <p:nvSpPr>
          <p:cNvPr id="2" name="TextBox 1"/>
          <p:cNvSpPr txBox="1"/>
          <p:nvPr/>
        </p:nvSpPr>
        <p:spPr>
          <a:xfrm>
            <a:off x="4648200" y="6172200"/>
            <a:ext cx="3733800" cy="923330"/>
          </a:xfrm>
          <a:prstGeom prst="rect">
            <a:avLst/>
          </a:prstGeom>
          <a:noFill/>
        </p:spPr>
        <p:txBody>
          <a:bodyPr wrap="square" rtlCol="0">
            <a:spAutoFit/>
          </a:bodyPr>
          <a:lstStyle/>
          <a:p>
            <a:r>
              <a:rPr lang="en-US" dirty="0" err="1"/>
              <a:t>Winkleby</a:t>
            </a:r>
            <a:r>
              <a:rPr lang="en-US" dirty="0"/>
              <a:t>, J </a:t>
            </a:r>
            <a:r>
              <a:rPr lang="en-US" dirty="0" err="1"/>
              <a:t>Epi</a:t>
            </a:r>
            <a:r>
              <a:rPr lang="en-US" dirty="0"/>
              <a:t> </a:t>
            </a:r>
            <a:r>
              <a:rPr lang="en-US" dirty="0" err="1"/>
              <a:t>Comm</a:t>
            </a:r>
            <a:r>
              <a:rPr lang="en-US" dirty="0"/>
              <a:t> Health, 2003</a:t>
            </a:r>
          </a:p>
          <a:p>
            <a:r>
              <a:rPr lang="en-US" dirty="0"/>
              <a:t>Silver, Law Hum </a:t>
            </a:r>
            <a:r>
              <a:rPr lang="en-US" dirty="0" err="1"/>
              <a:t>Behav</a:t>
            </a:r>
            <a:r>
              <a:rPr lang="en-US" dirty="0"/>
              <a:t>, 2000</a:t>
            </a:r>
          </a:p>
          <a:p>
            <a:endParaRPr lang="en-US" dirty="0"/>
          </a:p>
        </p:txBody>
      </p:sp>
    </p:spTree>
    <p:extLst>
      <p:ext uri="{BB962C8B-B14F-4D97-AF65-F5344CB8AC3E}">
        <p14:creationId xmlns:p14="http://schemas.microsoft.com/office/powerpoint/2010/main" val="148560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152400"/>
            <a:ext cx="8229600" cy="1143000"/>
          </a:xfrm>
        </p:spPr>
        <p:txBody>
          <a:bodyPr/>
          <a:lstStyle/>
          <a:p>
            <a:r>
              <a:rPr lang="en-US" dirty="0" smtClean="0"/>
              <a:t>Interpretation of Results: </a:t>
            </a:r>
            <a:br>
              <a:rPr lang="en-US" dirty="0" smtClean="0"/>
            </a:br>
            <a:r>
              <a:rPr lang="en-US" dirty="0" err="1" smtClean="0"/>
              <a:t>PrEP</a:t>
            </a:r>
            <a:r>
              <a:rPr lang="en-US" dirty="0" smtClean="0"/>
              <a:t> Studies in Women</a:t>
            </a:r>
            <a:endParaRPr lang="en-US" dirty="0"/>
          </a:p>
        </p:txBody>
      </p:sp>
      <p:pic>
        <p:nvPicPr>
          <p:cNvPr id="2" name="Content Placeholder 1"/>
          <p:cNvPicPr>
            <a:picLocks noGrp="1" noChangeAspect="1"/>
          </p:cNvPicPr>
          <p:nvPr>
            <p:ph idx="1"/>
          </p:nvPr>
        </p:nvPicPr>
        <p:blipFill>
          <a:blip r:embed="rId3"/>
          <a:stretch>
            <a:fillRect/>
          </a:stretch>
        </p:blipFill>
        <p:spPr>
          <a:xfrm>
            <a:off x="2297167" y="1600200"/>
            <a:ext cx="4549665" cy="4525963"/>
          </a:xfrm>
          <a:prstGeom prst="rect">
            <a:avLst/>
          </a:prstGeom>
        </p:spPr>
      </p:pic>
      <p:sp>
        <p:nvSpPr>
          <p:cNvPr id="3" name="TextBox 2"/>
          <p:cNvSpPr txBox="1"/>
          <p:nvPr/>
        </p:nvSpPr>
        <p:spPr>
          <a:xfrm>
            <a:off x="5257800" y="6308725"/>
            <a:ext cx="2667000" cy="369332"/>
          </a:xfrm>
          <a:prstGeom prst="rect">
            <a:avLst/>
          </a:prstGeom>
          <a:noFill/>
        </p:spPr>
        <p:txBody>
          <a:bodyPr wrap="square" rtlCol="0">
            <a:spAutoFit/>
          </a:bodyPr>
          <a:lstStyle/>
          <a:p>
            <a:r>
              <a:rPr lang="en-US" dirty="0" smtClean="0"/>
              <a:t>Seidman, Ob </a:t>
            </a:r>
            <a:r>
              <a:rPr lang="en-US" dirty="0" err="1" smtClean="0"/>
              <a:t>Gyn</a:t>
            </a:r>
            <a:r>
              <a:rPr lang="en-US" dirty="0" smtClean="0"/>
              <a:t>, 2016</a:t>
            </a:r>
            <a:endParaRPr lang="en-US" dirty="0"/>
          </a:p>
        </p:txBody>
      </p:sp>
    </p:spTree>
    <p:extLst>
      <p:ext uri="{BB962C8B-B14F-4D97-AF65-F5344CB8AC3E}">
        <p14:creationId xmlns:p14="http://schemas.microsoft.com/office/powerpoint/2010/main" val="24053969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And Another Reason Ecology Matters</a:t>
            </a:r>
            <a:endParaRPr lang="en-US" dirty="0"/>
          </a:p>
        </p:txBody>
      </p:sp>
      <p:sp>
        <p:nvSpPr>
          <p:cNvPr id="5" name="Content Placeholder 4"/>
          <p:cNvSpPr>
            <a:spLocks noGrp="1"/>
          </p:cNvSpPr>
          <p:nvPr>
            <p:ph idx="1"/>
          </p:nvPr>
        </p:nvSpPr>
        <p:spPr>
          <a:xfrm>
            <a:off x="381000" y="1524000"/>
            <a:ext cx="8229600" cy="4373563"/>
          </a:xfrm>
        </p:spPr>
        <p:txBody>
          <a:bodyPr/>
          <a:lstStyle/>
          <a:p>
            <a:r>
              <a:rPr lang="en-US" dirty="0" smtClean="0"/>
              <a:t>Provide broader and more accurate insight into possible approaches to improve health and address health disparities</a:t>
            </a:r>
          </a:p>
          <a:p>
            <a:r>
              <a:rPr lang="en-US" dirty="0" smtClean="0"/>
              <a:t>Relevant even when targeting proximal risk factors</a:t>
            </a:r>
          </a:p>
          <a:p>
            <a:pPr marL="0" indent="0">
              <a:buNone/>
            </a:pPr>
            <a:endParaRPr lang="en-US" i="1" dirty="0"/>
          </a:p>
        </p:txBody>
      </p:sp>
    </p:spTree>
    <p:extLst>
      <p:ext uri="{BB962C8B-B14F-4D97-AF65-F5344CB8AC3E}">
        <p14:creationId xmlns:p14="http://schemas.microsoft.com/office/powerpoint/2010/main" val="35205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a:xfrm>
            <a:off x="381000" y="1219200"/>
            <a:ext cx="8229600" cy="4525963"/>
          </a:xfrm>
        </p:spPr>
        <p:txBody>
          <a:bodyPr/>
          <a:lstStyle/>
          <a:p>
            <a:r>
              <a:rPr lang="en-US" sz="2400" dirty="0" smtClean="0"/>
              <a:t>Health </a:t>
            </a:r>
            <a:r>
              <a:rPr lang="en-US" sz="2400" dirty="0"/>
              <a:t>coaches that help with diet and medication adherence in the context of social situation (including food insecurity</a:t>
            </a:r>
            <a:r>
              <a:rPr lang="en-US" sz="2400" dirty="0" smtClean="0"/>
              <a:t>)</a:t>
            </a:r>
          </a:p>
          <a:p>
            <a:endParaRPr lang="en-US" sz="1000" dirty="0"/>
          </a:p>
          <a:p>
            <a:r>
              <a:rPr lang="en-US" sz="2400" dirty="0" err="1"/>
              <a:t>PrEP</a:t>
            </a:r>
            <a:r>
              <a:rPr lang="en-US" sz="2400" dirty="0"/>
              <a:t> promotion efforts that acknowledge issues of gender-based power and relationship dynamics (e.g. not just stopping at offering </a:t>
            </a:r>
            <a:r>
              <a:rPr lang="en-US" sz="2400" dirty="0" err="1"/>
              <a:t>PrEP</a:t>
            </a:r>
            <a:r>
              <a:rPr lang="en-US" sz="2400" dirty="0" smtClean="0"/>
              <a:t>)</a:t>
            </a:r>
          </a:p>
          <a:p>
            <a:endParaRPr lang="en-US" sz="1000" dirty="0"/>
          </a:p>
          <a:p>
            <a:r>
              <a:rPr lang="en-US" sz="2400" dirty="0"/>
              <a:t>Barbershop/church interventions to address risk for chronic diseases </a:t>
            </a:r>
            <a:endParaRPr lang="en-US" sz="2400" dirty="0" smtClean="0"/>
          </a:p>
          <a:p>
            <a:endParaRPr lang="en-US" sz="1000" dirty="0"/>
          </a:p>
          <a:p>
            <a:r>
              <a:rPr lang="en-US" sz="2400" dirty="0"/>
              <a:t>Policies with impacts on determinants of health, such as soda taxes </a:t>
            </a:r>
            <a:r>
              <a:rPr lang="en-US" sz="2400" dirty="0" smtClean="0"/>
              <a:t>and improved housing </a:t>
            </a:r>
            <a:endParaRPr lang="en-US" sz="2400" dirty="0"/>
          </a:p>
          <a:p>
            <a:endParaRPr lang="en-US" dirty="0"/>
          </a:p>
        </p:txBody>
      </p:sp>
    </p:spTree>
    <p:extLst>
      <p:ext uri="{BB962C8B-B14F-4D97-AF65-F5344CB8AC3E}">
        <p14:creationId xmlns:p14="http://schemas.microsoft.com/office/powerpoint/2010/main" val="23857969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 how do you do apply this in your own work?</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16763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dirty="0" smtClean="0"/>
              <a:t>Incorporating the SEM Model</a:t>
            </a:r>
            <a:endParaRPr lang="en-US" dirty="0"/>
          </a:p>
        </p:txBody>
      </p:sp>
      <p:sp>
        <p:nvSpPr>
          <p:cNvPr id="5" name="Content Placeholder 4"/>
          <p:cNvSpPr>
            <a:spLocks noGrp="1"/>
          </p:cNvSpPr>
          <p:nvPr>
            <p:ph idx="1"/>
          </p:nvPr>
        </p:nvSpPr>
        <p:spPr>
          <a:xfrm>
            <a:off x="440377" y="1652649"/>
            <a:ext cx="8229600" cy="4525963"/>
          </a:xfrm>
        </p:spPr>
        <p:txBody>
          <a:bodyPr/>
          <a:lstStyle/>
          <a:p>
            <a:r>
              <a:rPr lang="en-US" dirty="0" smtClean="0"/>
              <a:t>Interconnections and variables of interest depend on research question</a:t>
            </a:r>
          </a:p>
          <a:p>
            <a:r>
              <a:rPr lang="en-US" dirty="0" smtClean="0"/>
              <a:t>Specifying relationships:</a:t>
            </a:r>
          </a:p>
          <a:p>
            <a:pPr lvl="1"/>
            <a:r>
              <a:rPr lang="en-US" dirty="0" smtClean="0"/>
              <a:t>Ensures that ecologic thinking is incorporated into research question and design</a:t>
            </a:r>
          </a:p>
          <a:p>
            <a:pPr lvl="1"/>
            <a:r>
              <a:rPr lang="en-US" dirty="0" smtClean="0"/>
              <a:t>Provides clarity into pathways being investigated and how they relate to other influences</a:t>
            </a:r>
          </a:p>
          <a:p>
            <a:pPr lvl="1"/>
            <a:endParaRPr lang="en-US" dirty="0"/>
          </a:p>
        </p:txBody>
      </p:sp>
    </p:spTree>
    <p:extLst>
      <p:ext uri="{BB962C8B-B14F-4D97-AF65-F5344CB8AC3E}">
        <p14:creationId xmlns:p14="http://schemas.microsoft.com/office/powerpoint/2010/main" val="3659564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Disparities in Cardiac Treatment</a:t>
            </a:r>
            <a:endParaRPr lang="en-US" dirty="0"/>
          </a:p>
        </p:txBody>
      </p:sp>
      <p:sp>
        <p:nvSpPr>
          <p:cNvPr id="5" name="Content Placeholder 4"/>
          <p:cNvSpPr>
            <a:spLocks noGrp="1"/>
          </p:cNvSpPr>
          <p:nvPr>
            <p:ph idx="1"/>
          </p:nvPr>
        </p:nvSpPr>
        <p:spPr/>
        <p:txBody>
          <a:bodyPr/>
          <a:lstStyle/>
          <a:p>
            <a:endParaRPr lang="en-US"/>
          </a:p>
        </p:txBody>
      </p:sp>
      <p:pic>
        <p:nvPicPr>
          <p:cNvPr id="162818" name="Picture 2" descr="http://www.nejm.org/na101/home/literatum/publisher/mms/journals/content/nejm/2000/nejm_2000.342.issue-15/nejm200004133421505/production/images/img_medium/nejm200004133421505_t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7" y="1219200"/>
            <a:ext cx="4657725" cy="4933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6248400"/>
            <a:ext cx="2514600" cy="369332"/>
          </a:xfrm>
          <a:prstGeom prst="rect">
            <a:avLst/>
          </a:prstGeom>
          <a:noFill/>
        </p:spPr>
        <p:txBody>
          <a:bodyPr wrap="square" rtlCol="0">
            <a:spAutoFit/>
          </a:bodyPr>
          <a:lstStyle/>
          <a:p>
            <a:r>
              <a:rPr lang="en-US" dirty="0" smtClean="0"/>
              <a:t>Canto, NEJM, 2000</a:t>
            </a:r>
            <a:endParaRPr lang="en-US" dirty="0"/>
          </a:p>
        </p:txBody>
      </p:sp>
    </p:spTree>
    <p:extLst>
      <p:ext uri="{BB962C8B-B14F-4D97-AF65-F5344CB8AC3E}">
        <p14:creationId xmlns:p14="http://schemas.microsoft.com/office/powerpoint/2010/main" val="27181517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38200"/>
            <a:ext cx="7481094" cy="4419600"/>
          </a:xfrm>
          <a:prstGeom prst="rect">
            <a:avLst/>
          </a:prstGeom>
        </p:spPr>
      </p:pic>
    </p:spTree>
    <p:extLst>
      <p:ext uri="{BB962C8B-B14F-4D97-AF65-F5344CB8AC3E}">
        <p14:creationId xmlns:p14="http://schemas.microsoft.com/office/powerpoint/2010/main" val="27738443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0" y="687388"/>
            <a:ext cx="9144000" cy="914400"/>
          </a:xfrm>
          <a:prstGeom prst="rect">
            <a:avLst/>
          </a:prstGeom>
          <a:solidFill>
            <a:srgbClr val="EEEEEE"/>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a:solidFill>
                <a:srgbClr val="FFFFFF"/>
              </a:solidFill>
            </a:endParaRPr>
          </a:p>
        </p:txBody>
      </p:sp>
      <p:sp>
        <p:nvSpPr>
          <p:cNvPr id="14339" name="Date Placeholder 3"/>
          <p:cNvSpPr txBox="1">
            <a:spLocks noGrp="1"/>
          </p:cNvSpPr>
          <p:nvPr/>
        </p:nvSpPr>
        <p:spPr bwMode="auto">
          <a:xfrm>
            <a:off x="0" y="6223000"/>
            <a:ext cx="2540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635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100">
                <a:solidFill>
                  <a:srgbClr val="999999"/>
                </a:solidFill>
                <a:latin typeface="Helvetica" charset="0"/>
              </a:rPr>
              <a:t>Date of download:  2/9/2015</a:t>
            </a:r>
          </a:p>
        </p:txBody>
      </p:sp>
      <p:sp>
        <p:nvSpPr>
          <p:cNvPr id="14340" name="Footer Placeholder 4"/>
          <p:cNvSpPr txBox="1">
            <a:spLocks noGrp="1"/>
          </p:cNvSpPr>
          <p:nvPr/>
        </p:nvSpPr>
        <p:spPr bwMode="auto">
          <a:xfrm>
            <a:off x="2971800" y="6223000"/>
            <a:ext cx="3200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sz="1100">
                <a:solidFill>
                  <a:srgbClr val="999999"/>
                </a:solidFill>
                <a:latin typeface="Helvetica" charset="0"/>
              </a:rPr>
              <a:t>Copyright © 2015 American Medical Association. All rights reserved.</a:t>
            </a:r>
          </a:p>
        </p:txBody>
      </p:sp>
      <p:sp>
        <p:nvSpPr>
          <p:cNvPr id="14341" name="Text Placeholder 2"/>
          <p:cNvSpPr txBox="1">
            <a:spLocks/>
          </p:cNvSpPr>
          <p:nvPr/>
        </p:nvSpPr>
        <p:spPr bwMode="auto">
          <a:xfrm>
            <a:off x="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300">
                <a:latin typeface="Helvetica" charset="0"/>
              </a:rPr>
              <a:t>From: </a:t>
            </a:r>
            <a:r>
              <a:rPr lang="en-US" altLang="en-US" sz="1300" b="1">
                <a:latin typeface="Helvetica" charset="0"/>
              </a:rPr>
              <a:t>Mechanisms for Racial and Ethnic Disparities in Glycemic Control in Middle-aged and Older Americans in the Health and Retirement Study</a:t>
            </a:r>
          </a:p>
        </p:txBody>
      </p:sp>
      <p:cxnSp>
        <p:nvCxnSpPr>
          <p:cNvPr id="14342" name="Straight Connector 8"/>
          <p:cNvCxnSpPr>
            <a:cxnSpLocks noChangeShapeType="1"/>
          </p:cNvCxnSpPr>
          <p:nvPr/>
        </p:nvCxnSpPr>
        <p:spPr bwMode="auto">
          <a:xfrm flipV="1">
            <a:off x="0" y="6215063"/>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4343" name="Text Placeholder 2"/>
          <p:cNvSpPr txBox="1">
            <a:spLocks/>
          </p:cNvSpPr>
          <p:nvPr/>
        </p:nvSpPr>
        <p:spPr bwMode="auto">
          <a:xfrm>
            <a:off x="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200">
                <a:latin typeface="Helvetica" charset="0"/>
              </a:rPr>
              <a:t>Arch Intern Med. 2007;167(17):1853-1860. doi:10.1001/archinte.167.17.1853</a:t>
            </a:r>
          </a:p>
        </p:txBody>
      </p:sp>
      <p:sp>
        <p:nvSpPr>
          <p:cNvPr id="14344" name="Text Placeholder 2"/>
          <p:cNvSpPr txBox="1">
            <a:spLocks/>
          </p:cNvSpPr>
          <p:nvPr/>
        </p:nvSpPr>
        <p:spPr bwMode="auto">
          <a:xfrm>
            <a:off x="29029" y="5897563"/>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pPr>
            <a:r>
              <a:rPr lang="en-US" altLang="en-US" sz="1200" dirty="0">
                <a:solidFill>
                  <a:schemeClr val="bg1"/>
                </a:solidFill>
                <a:latin typeface="Helvetica" charset="0"/>
              </a:rPr>
              <a:t>Hypothesized mechanisms for racial/ethnic disparities in glycemic control. HbA</a:t>
            </a:r>
            <a:r>
              <a:rPr lang="en-US" altLang="en-US" sz="1200" baseline="-25000" dirty="0">
                <a:solidFill>
                  <a:schemeClr val="bg1"/>
                </a:solidFill>
                <a:latin typeface="Helvetica" charset="0"/>
              </a:rPr>
              <a:t>1c</a:t>
            </a:r>
            <a:r>
              <a:rPr lang="en-US" altLang="en-US" sz="1200" dirty="0">
                <a:solidFill>
                  <a:schemeClr val="bg1"/>
                </a:solidFill>
                <a:latin typeface="Helvetica" charset="0"/>
              </a:rPr>
              <a:t> indicates hemoglobin A</a:t>
            </a:r>
            <a:r>
              <a:rPr lang="en-US" altLang="en-US" sz="1200" baseline="-25000" dirty="0">
                <a:solidFill>
                  <a:schemeClr val="bg1"/>
                </a:solidFill>
                <a:latin typeface="Helvetica" charset="0"/>
              </a:rPr>
              <a:t>1c</a:t>
            </a:r>
            <a:r>
              <a:rPr lang="en-US" altLang="en-US" sz="1200" dirty="0">
                <a:solidFill>
                  <a:schemeClr val="bg1"/>
                </a:solidFill>
                <a:latin typeface="Helvetica" charset="0"/>
              </a:rPr>
              <a:t>.
</a:t>
            </a:r>
          </a:p>
        </p:txBody>
      </p:sp>
      <p:sp>
        <p:nvSpPr>
          <p:cNvPr id="14345" name="TextBox 11"/>
          <p:cNvSpPr txBox="1">
            <a:spLocks noChangeArrowheads="1"/>
          </p:cNvSpPr>
          <p:nvPr/>
        </p:nvSpPr>
        <p:spPr bwMode="auto">
          <a:xfrm>
            <a:off x="29029" y="5553075"/>
            <a:ext cx="914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200" dirty="0">
                <a:solidFill>
                  <a:schemeClr val="bg1"/>
                </a:solidFill>
              </a:rPr>
              <a:t>Figure Legend: </a:t>
            </a:r>
          </a:p>
        </p:txBody>
      </p:sp>
      <p:cxnSp>
        <p:nvCxnSpPr>
          <p:cNvPr id="14346" name="Straight Connector 5"/>
          <p:cNvCxnSpPr>
            <a:cxnSpLocks noChangeShapeType="1"/>
          </p:cNvCxnSpPr>
          <p:nvPr/>
        </p:nvCxnSpPr>
        <p:spPr bwMode="auto">
          <a:xfrm>
            <a:off x="0" y="6667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27000"/>
            <a:ext cx="2641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1685779"/>
            <a:ext cx="3892689" cy="411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67622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Group Activity</a:t>
            </a:r>
            <a:endParaRPr lang="en-US" dirty="0"/>
          </a:p>
        </p:txBody>
      </p:sp>
      <p:sp>
        <p:nvSpPr>
          <p:cNvPr id="5" name="Content Placeholder 4"/>
          <p:cNvSpPr>
            <a:spLocks noGrp="1"/>
          </p:cNvSpPr>
          <p:nvPr>
            <p:ph idx="1"/>
          </p:nvPr>
        </p:nvSpPr>
        <p:spPr/>
        <p:txBody>
          <a:bodyPr/>
          <a:lstStyle/>
          <a:p>
            <a:r>
              <a:rPr lang="en-US" dirty="0" smtClean="0"/>
              <a:t>Talk in groups of three about study design(s) you could use to investigate structural or interpersonal causes of health care disparities for your area of interest</a:t>
            </a:r>
          </a:p>
        </p:txBody>
      </p:sp>
    </p:spTree>
    <p:extLst>
      <p:ext uri="{BB962C8B-B14F-4D97-AF65-F5344CB8AC3E}">
        <p14:creationId xmlns:p14="http://schemas.microsoft.com/office/powerpoint/2010/main" val="268593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FCM Template 2013">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FCM Template 2013</Template>
  <TotalTime>71244</TotalTime>
  <Words>5698</Words>
  <Application>Microsoft Office PowerPoint</Application>
  <PresentationFormat>On-screen Show (4:3)</PresentationFormat>
  <Paragraphs>673</Paragraphs>
  <Slides>92</Slides>
  <Notes>42</Notes>
  <HiddenSlides>0</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3</vt:i4>
      </vt:variant>
      <vt:variant>
        <vt:lpstr>Slide Titles</vt:lpstr>
      </vt:variant>
      <vt:variant>
        <vt:i4>92</vt:i4>
      </vt:variant>
    </vt:vector>
  </HeadingPairs>
  <TitlesOfParts>
    <vt:vector size="115" baseType="lpstr">
      <vt:lpstr>ＭＳ Ｐゴシック</vt:lpstr>
      <vt:lpstr>Arial</vt:lpstr>
      <vt:lpstr>Arial Unicode MS</vt:lpstr>
      <vt:lpstr>Calibri</vt:lpstr>
      <vt:lpstr>Cambria</vt:lpstr>
      <vt:lpstr>Century Gothic</vt:lpstr>
      <vt:lpstr>Garamond</vt:lpstr>
      <vt:lpstr>Helvetica</vt:lpstr>
      <vt:lpstr>Lucida Sans Unicode</vt:lpstr>
      <vt:lpstr>MS Mincho</vt:lpstr>
      <vt:lpstr>msgothic</vt:lpstr>
      <vt:lpstr>Sans Serif</vt:lpstr>
      <vt:lpstr>StarSymbol</vt:lpstr>
      <vt:lpstr>Times New Roman</vt:lpstr>
      <vt:lpstr>Wingdings</vt:lpstr>
      <vt:lpstr>FCM Template 2013</vt:lpstr>
      <vt:lpstr>1_FCM Template 10 border with shading</vt:lpstr>
      <vt:lpstr>2_FCM Template border no shading</vt:lpstr>
      <vt:lpstr>2_FCM Template 10 border with shading</vt:lpstr>
      <vt:lpstr>3_FCM Template border no shading</vt:lpstr>
      <vt:lpstr>Photo Editor Photo</vt:lpstr>
      <vt:lpstr>Chart</vt:lpstr>
      <vt:lpstr>Worksheet</vt:lpstr>
      <vt:lpstr>Lecture 5: Health CARE Disparities</vt:lpstr>
      <vt:lpstr>Objectives</vt:lpstr>
      <vt:lpstr>PowerPoint Presentation</vt:lpstr>
      <vt:lpstr>What are Health Disparities?</vt:lpstr>
      <vt:lpstr>Health CARE Disparities</vt:lpstr>
      <vt:lpstr>PowerPoint Presentation</vt:lpstr>
      <vt:lpstr>PowerPoint Presentation</vt:lpstr>
      <vt:lpstr>Evidence Shows Disparities Exist</vt:lpstr>
      <vt:lpstr>Disparities in Cardiac Treatment</vt:lpstr>
      <vt:lpstr>Door to Drug Time in AMI</vt:lpstr>
      <vt:lpstr>Percentage of Emergency Department Visits at Which an Opioid Was Prescribed, by Pain Severity and Period, NHAMCS 1997-2000 and 2003-2005</vt:lpstr>
      <vt:lpstr>What about Latinos? Or Asians? Or Native Americans? Others?</vt:lpstr>
      <vt:lpstr>What about SES?</vt:lpstr>
      <vt:lpstr>PowerPoint Presentation</vt:lpstr>
      <vt:lpstr>How big an effect do health care disparities have?</vt:lpstr>
      <vt:lpstr>How big an effect do health care disparities have?</vt:lpstr>
      <vt:lpstr>Do Differences in Insurance Explain Racial/Ethnic  Differences?</vt:lpstr>
      <vt:lpstr>Racial Differences Not Completely Explained by Insurance</vt:lpstr>
      <vt:lpstr>Do Patient Factors Explain Differences?</vt:lpstr>
      <vt:lpstr>What Else Explains Differences? </vt:lpstr>
      <vt:lpstr>Other Possible Explanations…</vt:lpstr>
      <vt:lpstr>PowerPoint Presentation</vt:lpstr>
      <vt:lpstr>48% of Physicians Treat 82% of All Minority Patients</vt:lpstr>
      <vt:lpstr>Primary Care Provided to Medicare Patients</vt:lpstr>
      <vt:lpstr>PowerPoint Presentation</vt:lpstr>
      <vt:lpstr>PowerPoint Presentation</vt:lpstr>
      <vt:lpstr>How do Fragmented Systems of Care Contribute to Disparities?</vt:lpstr>
      <vt:lpstr>What About Health Literacy and Numeracy?</vt:lpstr>
      <vt:lpstr>Health Literacy and Numeracy</vt:lpstr>
      <vt:lpstr>Language Concordance</vt:lpstr>
      <vt:lpstr>Language Concordance</vt:lpstr>
      <vt:lpstr>PowerPoint Presentation</vt:lpstr>
      <vt:lpstr>Do Physician Factors Explain Procedural Differences?</vt:lpstr>
      <vt:lpstr>Door to Drug Time in AMI</vt:lpstr>
      <vt:lpstr>Schulman Summary</vt:lpstr>
      <vt:lpstr>PowerPoint Presentation</vt:lpstr>
      <vt:lpstr>PowerPoint Presentation</vt:lpstr>
      <vt:lpstr>PowerPoint Presentation</vt:lpstr>
      <vt:lpstr>The “Patients”</vt:lpstr>
      <vt:lpstr>The “Patients”</vt:lpstr>
      <vt:lpstr>PowerPoint Presentation</vt:lpstr>
      <vt:lpstr>Differences in Health Communication</vt:lpstr>
      <vt:lpstr>Audiotaped Conversations After Angiography</vt:lpstr>
      <vt:lpstr>Can well-intentioned providers be biased?</vt:lpstr>
      <vt:lpstr>Can well-intentioned providers be biased?</vt:lpstr>
      <vt:lpstr>Health Care Disparities</vt:lpstr>
      <vt:lpstr>PowerPoint Presentation</vt:lpstr>
      <vt:lpstr>Trust in Family Planning Patients</vt:lpstr>
      <vt:lpstr>Unconscious Bias by SES</vt:lpstr>
      <vt:lpstr>Unconscious Bias by SES</vt:lpstr>
      <vt:lpstr>Stereotyping is necessary and unavoidable</vt:lpstr>
      <vt:lpstr>How is stereotyping used in medicine? </vt:lpstr>
      <vt:lpstr>How we naturally process information -&gt; unequal care</vt:lpstr>
      <vt:lpstr>Implicit associations can be measured</vt:lpstr>
      <vt:lpstr>Implicit bias results in unequal care</vt:lpstr>
      <vt:lpstr>Statistical Discrimination</vt:lpstr>
      <vt:lpstr>How important are differences in systems of care?</vt:lpstr>
      <vt:lpstr>Intra- and inter-site contributions to disparities in pressure ulcers</vt:lpstr>
      <vt:lpstr>How important are differences in physicians?</vt:lpstr>
      <vt:lpstr>Patient Factors</vt:lpstr>
      <vt:lpstr>Summary of Causes of HCD</vt:lpstr>
      <vt:lpstr>Interventions to Eliminate Disparities in Healthcare</vt:lpstr>
      <vt:lpstr>Quality Improvement and Health Disparities</vt:lpstr>
      <vt:lpstr>PowerPoint Presentation</vt:lpstr>
      <vt:lpstr>Quality Improvement and Disparities</vt:lpstr>
      <vt:lpstr>Patient Portals</vt:lpstr>
      <vt:lpstr>Other Interventions</vt:lpstr>
      <vt:lpstr>PowerPoint Presentation</vt:lpstr>
      <vt:lpstr>Provider Interventions</vt:lpstr>
      <vt:lpstr>Implicit Association Test?</vt:lpstr>
      <vt:lpstr>Addressing Implicit Racial Bias</vt:lpstr>
      <vt:lpstr>Effects of Implicit Bias Workshop</vt:lpstr>
      <vt:lpstr>Facing Outward</vt:lpstr>
      <vt:lpstr>PowerPoint Presentation</vt:lpstr>
      <vt:lpstr>Why Ecology Matters</vt:lpstr>
      <vt:lpstr>Collect appropriate race/ethnicity  and SES data </vt:lpstr>
      <vt:lpstr>Confounding</vt:lpstr>
      <vt:lpstr>Investigate Disparities</vt:lpstr>
      <vt:lpstr>Incorporating Ecology into Analysis</vt:lpstr>
      <vt:lpstr>PowerPoint Presentation</vt:lpstr>
      <vt:lpstr>PowerPoint Presentation</vt:lpstr>
      <vt:lpstr>Caution with interpretation</vt:lpstr>
      <vt:lpstr>Biologic Fallacy</vt:lpstr>
      <vt:lpstr>Individualistic Fallacy</vt:lpstr>
      <vt:lpstr>Interpretation of Results:  PrEP Studies in Women</vt:lpstr>
      <vt:lpstr>And Another Reason Ecology Matters</vt:lpstr>
      <vt:lpstr>Examples</vt:lpstr>
      <vt:lpstr>So how do you do apply this in your own work?</vt:lpstr>
      <vt:lpstr>Incorporating the SEM Model</vt:lpstr>
      <vt:lpstr>PowerPoint Presentation</vt:lpstr>
      <vt:lpstr>PowerPoint Presentation</vt:lpstr>
      <vt:lpstr>Group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Dehlendorf, Christine</cp:lastModifiedBy>
  <cp:revision>670</cp:revision>
  <dcterms:created xsi:type="dcterms:W3CDTF">2013-11-18T23:48:20Z</dcterms:created>
  <dcterms:modified xsi:type="dcterms:W3CDTF">2020-02-04T19:32:22Z</dcterms:modified>
</cp:coreProperties>
</file>