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615" r:id="rId2"/>
    <p:sldId id="664" r:id="rId3"/>
    <p:sldId id="575" r:id="rId4"/>
    <p:sldId id="647" r:id="rId5"/>
    <p:sldId id="648" r:id="rId6"/>
    <p:sldId id="649" r:id="rId7"/>
    <p:sldId id="580" r:id="rId8"/>
    <p:sldId id="692" r:id="rId9"/>
    <p:sldId id="728" r:id="rId10"/>
    <p:sldId id="729" r:id="rId11"/>
    <p:sldId id="706" r:id="rId12"/>
    <p:sldId id="666" r:id="rId13"/>
    <p:sldId id="723" r:id="rId14"/>
    <p:sldId id="724" r:id="rId15"/>
    <p:sldId id="725" r:id="rId16"/>
    <p:sldId id="726" r:id="rId17"/>
    <p:sldId id="667" r:id="rId18"/>
    <p:sldId id="668" r:id="rId19"/>
    <p:sldId id="669" r:id="rId20"/>
    <p:sldId id="713" r:id="rId21"/>
    <p:sldId id="721" r:id="rId22"/>
    <p:sldId id="670" r:id="rId23"/>
    <p:sldId id="671" r:id="rId24"/>
    <p:sldId id="672" r:id="rId25"/>
    <p:sldId id="673" r:id="rId26"/>
    <p:sldId id="674" r:id="rId27"/>
    <p:sldId id="675" r:id="rId28"/>
    <p:sldId id="676" r:id="rId29"/>
    <p:sldId id="677" r:id="rId30"/>
    <p:sldId id="679" r:id="rId31"/>
    <p:sldId id="680" r:id="rId32"/>
    <p:sldId id="682" r:id="rId33"/>
    <p:sldId id="734" r:id="rId34"/>
    <p:sldId id="732" r:id="rId35"/>
    <p:sldId id="733" r:id="rId36"/>
    <p:sldId id="685" r:id="rId37"/>
    <p:sldId id="730" r:id="rId38"/>
    <p:sldId id="689" r:id="rId39"/>
    <p:sldId id="717" r:id="rId40"/>
    <p:sldId id="718" r:id="rId41"/>
    <p:sldId id="722" r:id="rId42"/>
    <p:sldId id="735" r:id="rId43"/>
    <p:sldId id="727" r:id="rId44"/>
    <p:sldId id="737" r:id="rId45"/>
    <p:sldId id="736" r:id="rId46"/>
    <p:sldId id="738"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03">
          <p15:clr>
            <a:srgbClr val="A4A3A4"/>
          </p15:clr>
        </p15:guide>
        <p15:guide id="2" pos="12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82" autoAdjust="0"/>
    <p:restoredTop sz="83333" autoAdjust="0"/>
  </p:normalViewPr>
  <p:slideViewPr>
    <p:cSldViewPr snapToGrid="0" snapToObjects="1" showGuides="1">
      <p:cViewPr varScale="1">
        <p:scale>
          <a:sx n="70" d="100"/>
          <a:sy n="70" d="100"/>
        </p:scale>
        <p:origin x="1838" y="53"/>
      </p:cViewPr>
      <p:guideLst>
        <p:guide orient="horz" pos="2403"/>
        <p:guide pos="1224"/>
      </p:guideLst>
    </p:cSldViewPr>
  </p:slid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Users\meredith\Desktop\untitled%20folder\NCI_Temp%20ICCs%2005_13.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Users\meredith\Desktop\NAFLD\Keystone%20pathogen\Biolog\associations_145bugsmh.xls"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'[NCI_Temp ICCs 05_13.xlsx]Alpha accuracy'!$F$5</c:f>
              <c:strCache>
                <c:ptCount val="1"/>
                <c:pt idx="0">
                  <c:v>Alpha Diversity</c:v>
                </c:pt>
              </c:strCache>
            </c:strRef>
          </c:tx>
          <c:spPr>
            <a:solidFill>
              <a:schemeClr val="accent1"/>
            </a:solidFill>
            <a:ln>
              <a:noFill/>
            </a:ln>
            <a:effectLst/>
          </c:spPr>
          <c:invertIfNegative val="0"/>
          <c:cat>
            <c:strRef>
              <c:f>'[NCI_Temp ICCs 05_13.xlsx]Alpha accuracy'!$E$6:$E$12</c:f>
              <c:strCache>
                <c:ptCount val="7"/>
                <c:pt idx="0">
                  <c:v> 22°C + PBS</c:v>
                </c:pt>
                <c:pt idx="1">
                  <c:v> -80°C + PBS </c:v>
                </c:pt>
                <c:pt idx="2">
                  <c:v> -80°C (RNA Later removed)</c:v>
                </c:pt>
                <c:pt idx="3">
                  <c:v> 37°C</c:v>
                </c:pt>
                <c:pt idx="4">
                  <c:v>22°C</c:v>
                </c:pt>
                <c:pt idx="5">
                  <c:v>4°C</c:v>
                </c:pt>
                <c:pt idx="6">
                  <c:v> -5°C</c:v>
                </c:pt>
              </c:strCache>
            </c:strRef>
          </c:cat>
          <c:val>
            <c:numRef>
              <c:f>'[NCI_Temp ICCs 05_13.xlsx]Alpha accuracy'!$F$6:$F$12</c:f>
              <c:numCache>
                <c:formatCode>0.00</c:formatCode>
                <c:ptCount val="7"/>
                <c:pt idx="0">
                  <c:v>0.47462344200000001</c:v>
                </c:pt>
                <c:pt idx="1">
                  <c:v>0.56070155899999996</c:v>
                </c:pt>
                <c:pt idx="2">
                  <c:v>0.72246730599999998</c:v>
                </c:pt>
                <c:pt idx="3">
                  <c:v>0.84539731200000001</c:v>
                </c:pt>
                <c:pt idx="4">
                  <c:v>0.89670017999999996</c:v>
                </c:pt>
                <c:pt idx="5">
                  <c:v>0.92726402399999996</c:v>
                </c:pt>
                <c:pt idx="6">
                  <c:v>0.99415584499999998</c:v>
                </c:pt>
              </c:numCache>
            </c:numRef>
          </c:val>
          <c:extLst>
            <c:ext xmlns:c16="http://schemas.microsoft.com/office/drawing/2014/chart" uri="{C3380CC4-5D6E-409C-BE32-E72D297353CC}">
              <c16:uniqueId val="{00000000-144F-094E-B47A-25D148AE3345}"/>
            </c:ext>
          </c:extLst>
        </c:ser>
        <c:ser>
          <c:idx val="1"/>
          <c:order val="1"/>
          <c:tx>
            <c:strRef>
              <c:f>'[NCI_Temp ICCs 05_13.xlsx]Alpha accuracy'!$G$5</c:f>
              <c:strCache>
                <c:ptCount val="1"/>
                <c:pt idx="0">
                  <c:v>Bacteroidetes</c:v>
                </c:pt>
              </c:strCache>
            </c:strRef>
          </c:tx>
          <c:spPr>
            <a:solidFill>
              <a:schemeClr val="accent2"/>
            </a:solidFill>
            <a:ln>
              <a:noFill/>
            </a:ln>
            <a:effectLst/>
          </c:spPr>
          <c:invertIfNegative val="0"/>
          <c:cat>
            <c:strRef>
              <c:f>'[NCI_Temp ICCs 05_13.xlsx]Alpha accuracy'!$E$6:$E$12</c:f>
              <c:strCache>
                <c:ptCount val="7"/>
                <c:pt idx="0">
                  <c:v> 22°C + PBS</c:v>
                </c:pt>
                <c:pt idx="1">
                  <c:v> -80°C + PBS </c:v>
                </c:pt>
                <c:pt idx="2">
                  <c:v> -80°C (RNA Later removed)</c:v>
                </c:pt>
                <c:pt idx="3">
                  <c:v> 37°C</c:v>
                </c:pt>
                <c:pt idx="4">
                  <c:v>22°C</c:v>
                </c:pt>
                <c:pt idx="5">
                  <c:v>4°C</c:v>
                </c:pt>
                <c:pt idx="6">
                  <c:v> -5°C</c:v>
                </c:pt>
              </c:strCache>
            </c:strRef>
          </c:cat>
          <c:val>
            <c:numRef>
              <c:f>'[NCI_Temp ICCs 05_13.xlsx]Alpha accuracy'!$G$6:$G$12</c:f>
              <c:numCache>
                <c:formatCode>0.00</c:formatCode>
                <c:ptCount val="7"/>
                <c:pt idx="0">
                  <c:v>0.69100602300000002</c:v>
                </c:pt>
                <c:pt idx="1">
                  <c:v>0.84156204000000001</c:v>
                </c:pt>
                <c:pt idx="2">
                  <c:v>0.94427002699999996</c:v>
                </c:pt>
                <c:pt idx="3">
                  <c:v>0.83944994100000003</c:v>
                </c:pt>
                <c:pt idx="4">
                  <c:v>0.99509331899999998</c:v>
                </c:pt>
                <c:pt idx="5">
                  <c:v>0.99601426999999998</c:v>
                </c:pt>
                <c:pt idx="6">
                  <c:v>0.995732014</c:v>
                </c:pt>
              </c:numCache>
            </c:numRef>
          </c:val>
          <c:extLst>
            <c:ext xmlns:c16="http://schemas.microsoft.com/office/drawing/2014/chart" uri="{C3380CC4-5D6E-409C-BE32-E72D297353CC}">
              <c16:uniqueId val="{00000001-144F-094E-B47A-25D148AE3345}"/>
            </c:ext>
          </c:extLst>
        </c:ser>
        <c:ser>
          <c:idx val="2"/>
          <c:order val="2"/>
          <c:tx>
            <c:strRef>
              <c:f>'[NCI_Temp ICCs 05_13.xlsx]Alpha accuracy'!$H$5</c:f>
              <c:strCache>
                <c:ptCount val="1"/>
                <c:pt idx="0">
                  <c:v>Firmicutes</c:v>
                </c:pt>
              </c:strCache>
            </c:strRef>
          </c:tx>
          <c:spPr>
            <a:solidFill>
              <a:schemeClr val="accent3"/>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3-144F-094E-B47A-25D148AE3345}"/>
              </c:ext>
            </c:extLst>
          </c:dPt>
          <c:dPt>
            <c:idx val="1"/>
            <c:invertIfNegative val="0"/>
            <c:bubble3D val="0"/>
            <c:spPr>
              <a:solidFill>
                <a:schemeClr val="bg1">
                  <a:lumMod val="65000"/>
                </a:schemeClr>
              </a:solidFill>
              <a:ln>
                <a:noFill/>
              </a:ln>
              <a:effectLst/>
            </c:spPr>
            <c:extLst>
              <c:ext xmlns:c16="http://schemas.microsoft.com/office/drawing/2014/chart" uri="{C3380CC4-5D6E-409C-BE32-E72D297353CC}">
                <c16:uniqueId val="{00000005-144F-094E-B47A-25D148AE3345}"/>
              </c:ext>
            </c:extLst>
          </c:dPt>
          <c:dPt>
            <c:idx val="2"/>
            <c:invertIfNegative val="0"/>
            <c:bubble3D val="0"/>
            <c:spPr>
              <a:solidFill>
                <a:schemeClr val="bg1">
                  <a:lumMod val="65000"/>
                </a:schemeClr>
              </a:solidFill>
              <a:ln>
                <a:noFill/>
              </a:ln>
              <a:effectLst/>
            </c:spPr>
            <c:extLst>
              <c:ext xmlns:c16="http://schemas.microsoft.com/office/drawing/2014/chart" uri="{C3380CC4-5D6E-409C-BE32-E72D297353CC}">
                <c16:uniqueId val="{00000007-144F-094E-B47A-25D148AE3345}"/>
              </c:ext>
            </c:extLst>
          </c:dPt>
          <c:dPt>
            <c:idx val="3"/>
            <c:invertIfNegative val="0"/>
            <c:bubble3D val="0"/>
            <c:spPr>
              <a:solidFill>
                <a:schemeClr val="bg1">
                  <a:lumMod val="65000"/>
                </a:schemeClr>
              </a:solidFill>
              <a:ln>
                <a:noFill/>
              </a:ln>
              <a:effectLst/>
            </c:spPr>
            <c:extLst>
              <c:ext xmlns:c16="http://schemas.microsoft.com/office/drawing/2014/chart" uri="{C3380CC4-5D6E-409C-BE32-E72D297353CC}">
                <c16:uniqueId val="{00000009-144F-094E-B47A-25D148AE3345}"/>
              </c:ext>
            </c:extLst>
          </c:dPt>
          <c:dPt>
            <c:idx val="4"/>
            <c:invertIfNegative val="0"/>
            <c:bubble3D val="0"/>
            <c:spPr>
              <a:solidFill>
                <a:schemeClr val="bg1">
                  <a:lumMod val="65000"/>
                </a:schemeClr>
              </a:solidFill>
              <a:ln>
                <a:noFill/>
              </a:ln>
              <a:effectLst/>
            </c:spPr>
            <c:extLst>
              <c:ext xmlns:c16="http://schemas.microsoft.com/office/drawing/2014/chart" uri="{C3380CC4-5D6E-409C-BE32-E72D297353CC}">
                <c16:uniqueId val="{0000000B-144F-094E-B47A-25D148AE3345}"/>
              </c:ext>
            </c:extLst>
          </c:dPt>
          <c:dPt>
            <c:idx val="5"/>
            <c:invertIfNegative val="0"/>
            <c:bubble3D val="0"/>
            <c:spPr>
              <a:solidFill>
                <a:schemeClr val="bg1">
                  <a:lumMod val="65000"/>
                </a:schemeClr>
              </a:solidFill>
              <a:ln>
                <a:noFill/>
              </a:ln>
              <a:effectLst/>
            </c:spPr>
            <c:extLst>
              <c:ext xmlns:c16="http://schemas.microsoft.com/office/drawing/2014/chart" uri="{C3380CC4-5D6E-409C-BE32-E72D297353CC}">
                <c16:uniqueId val="{0000000D-144F-094E-B47A-25D148AE3345}"/>
              </c:ext>
            </c:extLst>
          </c:dPt>
          <c:dPt>
            <c:idx val="6"/>
            <c:invertIfNegative val="0"/>
            <c:bubble3D val="0"/>
            <c:spPr>
              <a:solidFill>
                <a:schemeClr val="bg1">
                  <a:lumMod val="65000"/>
                </a:schemeClr>
              </a:solidFill>
              <a:ln>
                <a:noFill/>
              </a:ln>
              <a:effectLst/>
            </c:spPr>
            <c:extLst>
              <c:ext xmlns:c16="http://schemas.microsoft.com/office/drawing/2014/chart" uri="{C3380CC4-5D6E-409C-BE32-E72D297353CC}">
                <c16:uniqueId val="{0000000F-144F-094E-B47A-25D148AE3345}"/>
              </c:ext>
            </c:extLst>
          </c:dPt>
          <c:cat>
            <c:strRef>
              <c:f>'[NCI_Temp ICCs 05_13.xlsx]Alpha accuracy'!$E$6:$E$12</c:f>
              <c:strCache>
                <c:ptCount val="7"/>
                <c:pt idx="0">
                  <c:v> 22°C + PBS</c:v>
                </c:pt>
                <c:pt idx="1">
                  <c:v> -80°C + PBS </c:v>
                </c:pt>
                <c:pt idx="2">
                  <c:v> -80°C (RNA Later removed)</c:v>
                </c:pt>
                <c:pt idx="3">
                  <c:v> 37°C</c:v>
                </c:pt>
                <c:pt idx="4">
                  <c:v>22°C</c:v>
                </c:pt>
                <c:pt idx="5">
                  <c:v>4°C</c:v>
                </c:pt>
                <c:pt idx="6">
                  <c:v> -5°C</c:v>
                </c:pt>
              </c:strCache>
            </c:strRef>
          </c:cat>
          <c:val>
            <c:numRef>
              <c:f>'[NCI_Temp ICCs 05_13.xlsx]Alpha accuracy'!$H$6:$H$12</c:f>
              <c:numCache>
                <c:formatCode>0.00</c:formatCode>
                <c:ptCount val="7"/>
                <c:pt idx="0">
                  <c:v>0.68653887300000005</c:v>
                </c:pt>
                <c:pt idx="1">
                  <c:v>0.81566213399999998</c:v>
                </c:pt>
                <c:pt idx="2">
                  <c:v>0.93323801500000003</c:v>
                </c:pt>
                <c:pt idx="3">
                  <c:v>0.80868198000000002</c:v>
                </c:pt>
                <c:pt idx="4">
                  <c:v>0.99458074299999999</c:v>
                </c:pt>
                <c:pt idx="5">
                  <c:v>0.99470370699999999</c:v>
                </c:pt>
                <c:pt idx="6">
                  <c:v>0.99494432399999999</c:v>
                </c:pt>
              </c:numCache>
            </c:numRef>
          </c:val>
          <c:extLst>
            <c:ext xmlns:c16="http://schemas.microsoft.com/office/drawing/2014/chart" uri="{C3380CC4-5D6E-409C-BE32-E72D297353CC}">
              <c16:uniqueId val="{00000010-144F-094E-B47A-25D148AE3345}"/>
            </c:ext>
          </c:extLst>
        </c:ser>
        <c:dLbls>
          <c:showLegendKey val="0"/>
          <c:showVal val="0"/>
          <c:showCatName val="0"/>
          <c:showSerName val="0"/>
          <c:showPercent val="0"/>
          <c:showBubbleSize val="0"/>
        </c:dLbls>
        <c:gapWidth val="219"/>
        <c:overlap val="-27"/>
        <c:axId val="-2103965840"/>
        <c:axId val="-2103962816"/>
      </c:barChart>
      <c:catAx>
        <c:axId val="-2103965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2103962816"/>
        <c:crossesAt val="0"/>
        <c:auto val="1"/>
        <c:lblAlgn val="ctr"/>
        <c:lblOffset val="100"/>
        <c:noMultiLvlLbl val="0"/>
      </c:catAx>
      <c:valAx>
        <c:axId val="-2103962816"/>
        <c:scaling>
          <c:orientation val="minMax"/>
          <c:max val="1"/>
        </c:scaling>
        <c:delete val="0"/>
        <c:axPos val="l"/>
        <c:numFmt formatCode="0.00" sourceLinked="0"/>
        <c:majorTickMark val="none"/>
        <c:minorTickMark val="none"/>
        <c:tickLblPos val="nextTo"/>
        <c:spPr>
          <a:noFill/>
          <a:ln w="25400">
            <a:solidFill>
              <a:schemeClr val="accent4"/>
            </a:solid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2103965840"/>
        <c:crosses val="autoZero"/>
        <c:crossBetween val="between"/>
        <c:majorUnit val="0.25"/>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9006070716923342E-2"/>
          <c:y val="1.4226118913671494E-2"/>
          <c:w val="0.95152078314423494"/>
          <c:h val="0.88740451593364067"/>
        </c:manualLayout>
      </c:layout>
      <c:scatterChart>
        <c:scatterStyle val="lineMarker"/>
        <c:varyColors val="0"/>
        <c:ser>
          <c:idx val="0"/>
          <c:order val="0"/>
          <c:tx>
            <c:strRef>
              <c:f>accult!$A$2</c:f>
              <c:strCache>
                <c:ptCount val="1"/>
                <c:pt idx="0">
                  <c:v>f_born_us    0 vs 1</c:v>
                </c:pt>
              </c:strCache>
            </c:strRef>
          </c:tx>
          <c:spPr>
            <a:ln w="19050" cap="rnd">
              <a:noFill/>
              <a:round/>
            </a:ln>
            <a:effectLst/>
          </c:spPr>
          <c:marker>
            <c:symbol val="circle"/>
            <c:size val="12"/>
            <c:spPr>
              <a:solidFill>
                <a:srgbClr val="42C2C6"/>
              </a:solidFill>
              <a:ln w="9525">
                <a:solidFill>
                  <a:srgbClr val="42C2C6"/>
                </a:solidFill>
              </a:ln>
              <a:effectLst/>
            </c:spPr>
          </c:marker>
          <c:errBars>
            <c:errDir val="y"/>
            <c:errBarType val="both"/>
            <c:errValType val="cust"/>
            <c:noEndCap val="1"/>
            <c:plus>
              <c:numRef>
                <c:f>accult!$I$2:$I$10</c:f>
                <c:numCache>
                  <c:formatCode>General</c:formatCode>
                  <c:ptCount val="9"/>
                  <c:pt idx="0">
                    <c:v>9.5999999999999974E-2</c:v>
                  </c:pt>
                  <c:pt idx="1">
                    <c:v>9.5999999999999974E-2</c:v>
                  </c:pt>
                  <c:pt idx="2">
                    <c:v>9.6999999999999975E-2</c:v>
                  </c:pt>
                  <c:pt idx="5">
                    <c:v>0.17199999999999993</c:v>
                  </c:pt>
                  <c:pt idx="6">
                    <c:v>0.17399999999999993</c:v>
                  </c:pt>
                  <c:pt idx="7">
                    <c:v>0.18100000000000005</c:v>
                  </c:pt>
                  <c:pt idx="8">
                    <c:v>0.18200000000000016</c:v>
                  </c:pt>
                </c:numCache>
              </c:numRef>
            </c:plus>
            <c:minus>
              <c:numRef>
                <c:f>accult!$J$2:$J$10</c:f>
                <c:numCache>
                  <c:formatCode>General</c:formatCode>
                  <c:ptCount val="9"/>
                  <c:pt idx="0">
                    <c:v>8.4999999999999964E-2</c:v>
                  </c:pt>
                  <c:pt idx="1">
                    <c:v>8.4999999999999964E-2</c:v>
                  </c:pt>
                  <c:pt idx="2">
                    <c:v>8.4999999999999964E-2</c:v>
                  </c:pt>
                  <c:pt idx="5">
                    <c:v>0.15200000000000014</c:v>
                  </c:pt>
                  <c:pt idx="6">
                    <c:v>0.15399999999999991</c:v>
                  </c:pt>
                  <c:pt idx="7">
                    <c:v>0.15999999999999992</c:v>
                  </c:pt>
                  <c:pt idx="8">
                    <c:v>0.16100000000000003</c:v>
                  </c:pt>
                </c:numCache>
              </c:numRef>
            </c:minus>
            <c:spPr>
              <a:noFill/>
              <a:ln w="9525" cap="flat" cmpd="sng" algn="ctr">
                <a:solidFill>
                  <a:schemeClr val="tx1">
                    <a:lumMod val="65000"/>
                    <a:lumOff val="35000"/>
                  </a:schemeClr>
                </a:solidFill>
                <a:round/>
              </a:ln>
              <a:effectLst/>
            </c:spPr>
          </c:errBars>
          <c:errBars>
            <c:errDir val="x"/>
            <c:errBarType val="both"/>
            <c:errValType val="cust"/>
            <c:noEndCap val="1"/>
            <c:plus>
              <c:numRef>
                <c:f>accult!$I$2:$I$10</c:f>
                <c:numCache>
                  <c:formatCode>General</c:formatCode>
                  <c:ptCount val="9"/>
                  <c:pt idx="0">
                    <c:v>9.5999999999999974E-2</c:v>
                  </c:pt>
                  <c:pt idx="1">
                    <c:v>9.5999999999999974E-2</c:v>
                  </c:pt>
                  <c:pt idx="2">
                    <c:v>9.6999999999999975E-2</c:v>
                  </c:pt>
                  <c:pt idx="5">
                    <c:v>0.17199999999999993</c:v>
                  </c:pt>
                  <c:pt idx="6">
                    <c:v>0.17399999999999993</c:v>
                  </c:pt>
                  <c:pt idx="7">
                    <c:v>0.18100000000000005</c:v>
                  </c:pt>
                  <c:pt idx="8">
                    <c:v>0.18200000000000016</c:v>
                  </c:pt>
                </c:numCache>
              </c:numRef>
            </c:plus>
            <c:minus>
              <c:numRef>
                <c:f>accult!$J$2:$J$10</c:f>
                <c:numCache>
                  <c:formatCode>General</c:formatCode>
                  <c:ptCount val="9"/>
                  <c:pt idx="0">
                    <c:v>8.4999999999999964E-2</c:v>
                  </c:pt>
                  <c:pt idx="1">
                    <c:v>8.4999999999999964E-2</c:v>
                  </c:pt>
                  <c:pt idx="2">
                    <c:v>8.4999999999999964E-2</c:v>
                  </c:pt>
                  <c:pt idx="5">
                    <c:v>0.15200000000000014</c:v>
                  </c:pt>
                  <c:pt idx="6">
                    <c:v>0.15399999999999991</c:v>
                  </c:pt>
                  <c:pt idx="7">
                    <c:v>0.15999999999999992</c:v>
                  </c:pt>
                  <c:pt idx="8">
                    <c:v>0.16100000000000003</c:v>
                  </c:pt>
                </c:numCache>
              </c:numRef>
            </c:minus>
            <c:spPr>
              <a:noFill/>
              <a:ln w="9525" cap="flat" cmpd="sng" algn="ctr">
                <a:solidFill>
                  <a:schemeClr val="tx1">
                    <a:lumMod val="65000"/>
                    <a:lumOff val="35000"/>
                  </a:schemeClr>
                </a:solidFill>
                <a:round/>
              </a:ln>
              <a:effectLst/>
            </c:spPr>
          </c:errBars>
          <c:xVal>
            <c:numRef>
              <c:f>accult!$E$2:$E$10</c:f>
              <c:numCache>
                <c:formatCode>General</c:formatCode>
                <c:ptCount val="9"/>
                <c:pt idx="0">
                  <c:v>0.751</c:v>
                </c:pt>
                <c:pt idx="1">
                  <c:v>0.755</c:v>
                </c:pt>
                <c:pt idx="2">
                  <c:v>0.75700000000000001</c:v>
                </c:pt>
                <c:pt idx="5">
                  <c:v>1.3420000000000001</c:v>
                </c:pt>
                <c:pt idx="6">
                  <c:v>1.365</c:v>
                </c:pt>
                <c:pt idx="7">
                  <c:v>1.4039999999999999</c:v>
                </c:pt>
                <c:pt idx="8">
                  <c:v>1.4179999999999999</c:v>
                </c:pt>
              </c:numCache>
            </c:numRef>
          </c:xVal>
          <c:yVal>
            <c:numRef>
              <c:f>accult!$D$2:$D$10</c:f>
              <c:numCache>
                <c:formatCode>General</c:formatCode>
                <c:ptCount val="9"/>
                <c:pt idx="0">
                  <c:v>1</c:v>
                </c:pt>
                <c:pt idx="1">
                  <c:v>2</c:v>
                </c:pt>
                <c:pt idx="2">
                  <c:v>3</c:v>
                </c:pt>
                <c:pt idx="5">
                  <c:v>4</c:v>
                </c:pt>
                <c:pt idx="6">
                  <c:v>5</c:v>
                </c:pt>
                <c:pt idx="7">
                  <c:v>6</c:v>
                </c:pt>
                <c:pt idx="8">
                  <c:v>7</c:v>
                </c:pt>
              </c:numCache>
            </c:numRef>
          </c:yVal>
          <c:smooth val="0"/>
          <c:extLst>
            <c:ext xmlns:c16="http://schemas.microsoft.com/office/drawing/2014/chart" uri="{C3380CC4-5D6E-409C-BE32-E72D297353CC}">
              <c16:uniqueId val="{00000000-E2EB-514F-9838-53050F5408EF}"/>
            </c:ext>
          </c:extLst>
        </c:ser>
        <c:ser>
          <c:idx val="1"/>
          <c:order val="1"/>
          <c:tx>
            <c:strRef>
              <c:f>accult!$A$14</c:f>
              <c:strCache>
                <c:ptCount val="1"/>
                <c:pt idx="0">
                  <c:v>m_born_us    0 vs 1</c:v>
                </c:pt>
              </c:strCache>
            </c:strRef>
          </c:tx>
          <c:spPr>
            <a:ln w="25400" cap="rnd">
              <a:noFill/>
              <a:round/>
            </a:ln>
            <a:effectLst/>
          </c:spPr>
          <c:marker>
            <c:symbol val="circle"/>
            <c:size val="12"/>
            <c:spPr>
              <a:solidFill>
                <a:srgbClr val="92D050"/>
              </a:solidFill>
              <a:ln w="9525">
                <a:solidFill>
                  <a:srgbClr val="92D050"/>
                </a:solidFill>
              </a:ln>
              <a:effectLst/>
            </c:spPr>
          </c:marker>
          <c:errBars>
            <c:errDir val="y"/>
            <c:errBarType val="both"/>
            <c:errValType val="cust"/>
            <c:noEndCap val="1"/>
            <c:plus>
              <c:numRef>
                <c:f>accult!$I$14:$I$24</c:f>
                <c:numCache>
                  <c:formatCode>General</c:formatCode>
                  <c:ptCount val="11"/>
                  <c:pt idx="0">
                    <c:v>9.5000000000000084E-2</c:v>
                  </c:pt>
                  <c:pt idx="1">
                    <c:v>0.10099999999999998</c:v>
                  </c:pt>
                  <c:pt idx="4">
                    <c:v>0.18199999999999994</c:v>
                  </c:pt>
                  <c:pt idx="5">
                    <c:v>0.18900000000000006</c:v>
                  </c:pt>
                  <c:pt idx="6">
                    <c:v>0.18699999999999983</c:v>
                  </c:pt>
                  <c:pt idx="7">
                    <c:v>0.19100000000000006</c:v>
                  </c:pt>
                  <c:pt idx="8">
                    <c:v>0.19300000000000006</c:v>
                  </c:pt>
                  <c:pt idx="9">
                    <c:v>0.19899999999999984</c:v>
                  </c:pt>
                  <c:pt idx="10">
                    <c:v>0.21399999999999997</c:v>
                  </c:pt>
                </c:numCache>
              </c:numRef>
            </c:plus>
            <c:minus>
              <c:numRef>
                <c:f>accult!$J$14:$J$24</c:f>
                <c:numCache>
                  <c:formatCode>General</c:formatCode>
                  <c:ptCount val="11"/>
                  <c:pt idx="0">
                    <c:v>8.1999999999999962E-2</c:v>
                  </c:pt>
                  <c:pt idx="1">
                    <c:v>8.9999999999999969E-2</c:v>
                  </c:pt>
                  <c:pt idx="4">
                    <c:v>0.16100000000000003</c:v>
                  </c:pt>
                  <c:pt idx="5">
                    <c:v>0.16599999999999993</c:v>
                  </c:pt>
                  <c:pt idx="6">
                    <c:v>0.16400000000000015</c:v>
                  </c:pt>
                  <c:pt idx="7">
                    <c:v>0.16899999999999982</c:v>
                  </c:pt>
                  <c:pt idx="8">
                    <c:v>0.16999999999999993</c:v>
                  </c:pt>
                  <c:pt idx="9">
                    <c:v>0.17500000000000004</c:v>
                  </c:pt>
                  <c:pt idx="10">
                    <c:v>0.18799999999999994</c:v>
                  </c:pt>
                </c:numCache>
              </c:numRef>
            </c:minus>
            <c:spPr>
              <a:noFill/>
              <a:ln w="9525" cap="flat" cmpd="sng" algn="ctr">
                <a:solidFill>
                  <a:schemeClr val="tx1">
                    <a:lumMod val="65000"/>
                    <a:lumOff val="35000"/>
                  </a:schemeClr>
                </a:solidFill>
                <a:round/>
              </a:ln>
              <a:effectLst/>
            </c:spPr>
          </c:errBars>
          <c:errBars>
            <c:errDir val="x"/>
            <c:errBarType val="both"/>
            <c:errValType val="cust"/>
            <c:noEndCap val="1"/>
            <c:plus>
              <c:numRef>
                <c:f>accult!$I$14:$I$24</c:f>
                <c:numCache>
                  <c:formatCode>General</c:formatCode>
                  <c:ptCount val="11"/>
                  <c:pt idx="0">
                    <c:v>9.5000000000000084E-2</c:v>
                  </c:pt>
                  <c:pt idx="1">
                    <c:v>0.10099999999999998</c:v>
                  </c:pt>
                  <c:pt idx="4">
                    <c:v>0.18199999999999994</c:v>
                  </c:pt>
                  <c:pt idx="5">
                    <c:v>0.18900000000000006</c:v>
                  </c:pt>
                  <c:pt idx="6">
                    <c:v>0.18699999999999983</c:v>
                  </c:pt>
                  <c:pt idx="7">
                    <c:v>0.19100000000000006</c:v>
                  </c:pt>
                  <c:pt idx="8">
                    <c:v>0.19300000000000006</c:v>
                  </c:pt>
                  <c:pt idx="9">
                    <c:v>0.19899999999999984</c:v>
                  </c:pt>
                  <c:pt idx="10">
                    <c:v>0.21399999999999997</c:v>
                  </c:pt>
                </c:numCache>
              </c:numRef>
            </c:plus>
            <c:minus>
              <c:numRef>
                <c:f>accult!$J$14:$J$24</c:f>
                <c:numCache>
                  <c:formatCode>General</c:formatCode>
                  <c:ptCount val="11"/>
                  <c:pt idx="0">
                    <c:v>8.1999999999999962E-2</c:v>
                  </c:pt>
                  <c:pt idx="1">
                    <c:v>8.9999999999999969E-2</c:v>
                  </c:pt>
                  <c:pt idx="4">
                    <c:v>0.16100000000000003</c:v>
                  </c:pt>
                  <c:pt idx="5">
                    <c:v>0.16599999999999993</c:v>
                  </c:pt>
                  <c:pt idx="6">
                    <c:v>0.16400000000000015</c:v>
                  </c:pt>
                  <c:pt idx="7">
                    <c:v>0.16899999999999982</c:v>
                  </c:pt>
                  <c:pt idx="8">
                    <c:v>0.16999999999999993</c:v>
                  </c:pt>
                  <c:pt idx="9">
                    <c:v>0.17500000000000004</c:v>
                  </c:pt>
                  <c:pt idx="10">
                    <c:v>0.18799999999999994</c:v>
                  </c:pt>
                </c:numCache>
              </c:numRef>
            </c:minus>
            <c:spPr>
              <a:noFill/>
              <a:ln w="9525" cap="flat" cmpd="sng" algn="ctr">
                <a:solidFill>
                  <a:schemeClr val="tx1">
                    <a:lumMod val="65000"/>
                    <a:lumOff val="35000"/>
                  </a:schemeClr>
                </a:solidFill>
                <a:round/>
              </a:ln>
              <a:effectLst/>
            </c:spPr>
          </c:errBars>
          <c:xVal>
            <c:numRef>
              <c:f>accult!$E$14:$E$24</c:f>
              <c:numCache>
                <c:formatCode>General</c:formatCode>
                <c:ptCount val="11"/>
                <c:pt idx="0">
                  <c:v>0.68899999999999995</c:v>
                </c:pt>
                <c:pt idx="1">
                  <c:v>0.745</c:v>
                </c:pt>
                <c:pt idx="4">
                  <c:v>1.337</c:v>
                </c:pt>
                <c:pt idx="5">
                  <c:v>1.357</c:v>
                </c:pt>
                <c:pt idx="6">
                  <c:v>1.3680000000000001</c:v>
                </c:pt>
                <c:pt idx="7">
                  <c:v>1.4</c:v>
                </c:pt>
                <c:pt idx="8">
                  <c:v>1.4059999999999999</c:v>
                </c:pt>
                <c:pt idx="9">
                  <c:v>1.4470000000000001</c:v>
                </c:pt>
                <c:pt idx="10">
                  <c:v>1.5529999999999999</c:v>
                </c:pt>
              </c:numCache>
            </c:numRef>
          </c:xVal>
          <c:yVal>
            <c:numRef>
              <c:f>accult!$D$14:$D$24</c:f>
              <c:numCache>
                <c:formatCode>General</c:formatCode>
                <c:ptCount val="11"/>
                <c:pt idx="0">
                  <c:v>8</c:v>
                </c:pt>
                <c:pt idx="1">
                  <c:v>9</c:v>
                </c:pt>
                <c:pt idx="4">
                  <c:v>10</c:v>
                </c:pt>
                <c:pt idx="5">
                  <c:v>11</c:v>
                </c:pt>
                <c:pt idx="6">
                  <c:v>12</c:v>
                </c:pt>
                <c:pt idx="7">
                  <c:v>13</c:v>
                </c:pt>
                <c:pt idx="8">
                  <c:v>14</c:v>
                </c:pt>
                <c:pt idx="9">
                  <c:v>15</c:v>
                </c:pt>
                <c:pt idx="10">
                  <c:v>16</c:v>
                </c:pt>
              </c:numCache>
            </c:numRef>
          </c:yVal>
          <c:smooth val="0"/>
          <c:extLst>
            <c:ext xmlns:c16="http://schemas.microsoft.com/office/drawing/2014/chart" uri="{C3380CC4-5D6E-409C-BE32-E72D297353CC}">
              <c16:uniqueId val="{00000001-E2EB-514F-9838-53050F5408EF}"/>
            </c:ext>
          </c:extLst>
        </c:ser>
        <c:ser>
          <c:idx val="4"/>
          <c:order val="2"/>
          <c:tx>
            <c:v>all</c:v>
          </c:tx>
          <c:spPr>
            <a:ln w="25400" cap="rnd">
              <a:noFill/>
              <a:round/>
            </a:ln>
            <a:effectLst/>
          </c:spPr>
          <c:marker>
            <c:symbol val="circle"/>
            <c:size val="5"/>
            <c:spPr>
              <a:noFill/>
              <a:ln w="9525">
                <a:noFill/>
              </a:ln>
              <a:effectLst/>
            </c:spPr>
          </c:marker>
          <c:dLbls>
            <c:dLbl>
              <c:idx val="0"/>
              <c:layout>
                <c:manualLayout>
                  <c:x val="-0.46533537832636368"/>
                  <c:y val="5.9579210391801727E-3"/>
                </c:manualLayout>
              </c:layout>
              <c:tx>
                <c:strRef>
                  <c:f>accult!$C$2</c:f>
                  <c:strCache>
                    <c:ptCount val="1"/>
                    <c:pt idx="0">
                      <c:v>Lachnospiraceae;__Lachnospiraceae_NK4A136_group</c:v>
                    </c:pt>
                  </c:strCache>
                </c:strRef>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49215967500847652"/>
                      <c:h val="4.5136498981821399E-2"/>
                    </c:manualLayout>
                  </c15:layout>
                  <c15:dlblFieldTable>
                    <c15:dlblFTEntry>
                      <c15:txfldGUID>{9D86F0AA-1E5E-4183-9697-464BAE000F9A}</c15:txfldGUID>
                      <c15:f>accult!$C$2</c15:f>
                      <c15:dlblFieldTableCache>
                        <c:ptCount val="1"/>
                        <c:pt idx="0">
                          <c:v>Lachnospiraceae;__Lachnospiraceae_NK4A136_group</c:v>
                        </c:pt>
                      </c15:dlblFieldTableCache>
                    </c15:dlblFTEntry>
                  </c15:dlblFieldTable>
                  <c15:showDataLabelsRange val="0"/>
                </c:ext>
                <c:ext xmlns:c16="http://schemas.microsoft.com/office/drawing/2014/chart" uri="{C3380CC4-5D6E-409C-BE32-E72D297353CC}">
                  <c16:uniqueId val="{00000002-E2EB-514F-9838-53050F5408EF}"/>
                </c:ext>
              </c:extLst>
            </c:dLbl>
            <c:dLbl>
              <c:idx val="1"/>
              <c:layout>
                <c:manualLayout>
                  <c:x val="-0.45689198202486148"/>
                  <c:y val="-4.7662617721036327E-3"/>
                </c:manualLayout>
              </c:layout>
              <c:tx>
                <c:strRef>
                  <c:f>accult!$C$3</c:f>
                  <c:strCache>
                    <c:ptCount val="1"/>
                    <c:pt idx="0">
                      <c:v>Lachnospiraceae;__[Eubacterium]_eligens_group</c:v>
                    </c:pt>
                  </c:strCache>
                </c:strRef>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44801695635632544"/>
                      <c:h val="6.4249208687956971E-2"/>
                    </c:manualLayout>
                  </c15:layout>
                  <c15:dlblFieldTable>
                    <c15:dlblFTEntry>
                      <c15:txfldGUID>{EB850DC6-B665-49C6-833F-67437CAF3878}</c15:txfldGUID>
                      <c15:f>accult!$C$3</c15:f>
                      <c15:dlblFieldTableCache>
                        <c:ptCount val="1"/>
                        <c:pt idx="0">
                          <c:v>Lachnospiraceae;__[Eubacterium]_eligens_group</c:v>
                        </c:pt>
                      </c15:dlblFieldTableCache>
                    </c15:dlblFTEntry>
                  </c15:dlblFieldTable>
                  <c15:showDataLabelsRange val="0"/>
                </c:ext>
                <c:ext xmlns:c16="http://schemas.microsoft.com/office/drawing/2014/chart" uri="{C3380CC4-5D6E-409C-BE32-E72D297353CC}">
                  <c16:uniqueId val="{00000003-E2EB-514F-9838-53050F5408EF}"/>
                </c:ext>
              </c:extLst>
            </c:dLbl>
            <c:dLbl>
              <c:idx val="2"/>
              <c:layout>
                <c:manualLayout>
                  <c:x val="-0.47003268062292169"/>
                  <c:y val="-1.3107219873285083E-2"/>
                </c:manualLayout>
              </c:layout>
              <c:tx>
                <c:strRef>
                  <c:f>accult!$C$4</c:f>
                  <c:strCache>
                    <c:ptCount val="1"/>
                    <c:pt idx="0">
                      <c:v>Lachnospiraceae;__Lachnospiraceae_UCG-004</c:v>
                    </c:pt>
                  </c:strCache>
                </c:strRef>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49317049797755808"/>
                      <c:h val="5.2333554257697874E-2"/>
                    </c:manualLayout>
                  </c15:layout>
                  <c15:dlblFieldTable>
                    <c15:dlblFTEntry>
                      <c15:txfldGUID>{1DFBE433-0C70-4E8C-AC6D-5CA87257C63B}</c15:txfldGUID>
                      <c15:f>accult!$C$4</c15:f>
                      <c15:dlblFieldTableCache>
                        <c:ptCount val="1"/>
                        <c:pt idx="0">
                          <c:v>Lachnospiraceae;__Lachnospiraceae_UCG-004</c:v>
                        </c:pt>
                      </c15:dlblFieldTableCache>
                    </c15:dlblFTEntry>
                  </c15:dlblFieldTable>
                  <c15:showDataLabelsRange val="0"/>
                </c:ext>
                <c:ext xmlns:c16="http://schemas.microsoft.com/office/drawing/2014/chart" uri="{C3380CC4-5D6E-409C-BE32-E72D297353CC}">
                  <c16:uniqueId val="{00000004-E2EB-514F-9838-53050F5408EF}"/>
                </c:ext>
              </c:extLst>
            </c:dLbl>
            <c:dLbl>
              <c:idx val="5"/>
              <c:layout>
                <c:manualLayout>
                  <c:x val="-0.46396774280843234"/>
                  <c:y val="-4.7661679480530007E-3"/>
                </c:manualLayout>
              </c:layout>
              <c:tx>
                <c:strRef>
                  <c:f>accult!$C$7</c:f>
                  <c:strCache>
                    <c:ptCount val="1"/>
                    <c:pt idx="0">
                      <c:v>Lachnospiraceae;__Tyzzerella</c:v>
                    </c:pt>
                  </c:strCache>
                </c:strRef>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49199794333342356"/>
                      <c:h val="4.0417899827438798E-2"/>
                    </c:manualLayout>
                  </c15:layout>
                  <c15:dlblFieldTable>
                    <c15:dlblFTEntry>
                      <c15:txfldGUID>{93AFAD6E-27C3-49D8-9419-418B9A03566F}</c15:txfldGUID>
                      <c15:f>accult!$C$7</c15:f>
                      <c15:dlblFieldTableCache>
                        <c:ptCount val="1"/>
                        <c:pt idx="0">
                          <c:v>Lachnospiraceae;__Tyzzerella</c:v>
                        </c:pt>
                      </c15:dlblFieldTableCache>
                    </c15:dlblFTEntry>
                  </c15:dlblFieldTable>
                  <c15:showDataLabelsRange val="0"/>
                </c:ext>
                <c:ext xmlns:c16="http://schemas.microsoft.com/office/drawing/2014/chart" uri="{C3380CC4-5D6E-409C-BE32-E72D297353CC}">
                  <c16:uniqueId val="{00000005-E2EB-514F-9838-53050F5408EF}"/>
                </c:ext>
              </c:extLst>
            </c:dLbl>
            <c:dLbl>
              <c:idx val="6"/>
              <c:layout>
                <c:manualLayout>
                  <c:x val="-0.46533537832636368"/>
                  <c:y val="4.7662617721036327E-3"/>
                </c:manualLayout>
              </c:layout>
              <c:tx>
                <c:strRef>
                  <c:f>accult!$C$8</c:f>
                  <c:strCache>
                    <c:ptCount val="1"/>
                    <c:pt idx="0">
                      <c:v>Lachnospiraceae;__Blautia</c:v>
                    </c:pt>
                  </c:strCache>
                </c:strRef>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49597039800955417"/>
                      <c:h val="6.4249208687956971E-2"/>
                    </c:manualLayout>
                  </c15:layout>
                  <c15:dlblFieldTable>
                    <c15:dlblFTEntry>
                      <c15:txfldGUID>{43C04D1D-35A8-41C0-9421-4F841CA35224}</c15:txfldGUID>
                      <c15:f>accult!$C$8</c15:f>
                      <c15:dlblFieldTableCache>
                        <c:ptCount val="1"/>
                        <c:pt idx="0">
                          <c:v>Lachnospiraceae;__Blautia</c:v>
                        </c:pt>
                      </c15:dlblFieldTableCache>
                    </c15:dlblFTEntry>
                  </c15:dlblFieldTable>
                  <c15:showDataLabelsRange val="0"/>
                </c:ext>
                <c:ext xmlns:c16="http://schemas.microsoft.com/office/drawing/2014/chart" uri="{C3380CC4-5D6E-409C-BE32-E72D297353CC}">
                  <c16:uniqueId val="{00000006-E2EB-514F-9838-53050F5408EF}"/>
                </c:ext>
              </c:extLst>
            </c:dLbl>
            <c:dLbl>
              <c:idx val="7"/>
              <c:layout>
                <c:manualLayout>
                  <c:x val="-0.39017766606547905"/>
                  <c:y val="4.7661679480530007E-3"/>
                </c:manualLayout>
              </c:layout>
              <c:tx>
                <c:strRef>
                  <c:f>accult!$C$9</c:f>
                  <c:strCache>
                    <c:ptCount val="1"/>
                    <c:pt idx="0">
                      <c:v>Ruminococcaceae;__Flavonifractor</c:v>
                    </c:pt>
                  </c:strCache>
                </c:strRef>
              </c:tx>
              <c:showLegendKey val="0"/>
              <c:showVal val="1"/>
              <c:showCatName val="0"/>
              <c:showSerName val="0"/>
              <c:showPercent val="0"/>
              <c:showBubbleSize val="0"/>
              <c:extLst>
                <c:ext xmlns:c15="http://schemas.microsoft.com/office/drawing/2012/chart" uri="{CE6537A1-D6FC-4f65-9D91-7224C49458BB}">
                  <c15:layout>
                    <c:manualLayout>
                      <c:w val="0.37973578520250684"/>
                      <c:h val="5.9482946915853326E-2"/>
                    </c:manualLayout>
                  </c15:layout>
                  <c15:dlblFieldTable>
                    <c15:dlblFTEntry>
                      <c15:txfldGUID>{3FF8939F-3A2E-4F90-A0F9-EC575B50A5B9}</c15:txfldGUID>
                      <c15:f>accult!$C$9</c15:f>
                      <c15:dlblFieldTableCache>
                        <c:ptCount val="1"/>
                        <c:pt idx="0">
                          <c:v>Ruminococcaceae;__Flavonifractor</c:v>
                        </c:pt>
                      </c15:dlblFieldTableCache>
                    </c15:dlblFTEntry>
                  </c15:dlblFieldTable>
                  <c15:showDataLabelsRange val="0"/>
                </c:ext>
                <c:ext xmlns:c16="http://schemas.microsoft.com/office/drawing/2014/chart" uri="{C3380CC4-5D6E-409C-BE32-E72D297353CC}">
                  <c16:uniqueId val="{00000007-E2EB-514F-9838-53050F5408EF}"/>
                </c:ext>
              </c:extLst>
            </c:dLbl>
            <c:dLbl>
              <c:idx val="8"/>
              <c:layout>
                <c:manualLayout>
                  <c:x val="-0.46396774280843234"/>
                  <c:y val="5.9579210391801727E-3"/>
                </c:manualLayout>
              </c:layout>
              <c:tx>
                <c:strRef>
                  <c:f>accult!$C$10</c:f>
                  <c:strCache>
                    <c:ptCount val="1"/>
                    <c:pt idx="0">
                      <c:v>Ruminococcaceae;__Ruminiclostridium_9</c:v>
                    </c:pt>
                  </c:strCache>
                </c:strRef>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49302882357716721"/>
                      <c:h val="5.7099816029801513E-2"/>
                    </c:manualLayout>
                  </c15:layout>
                  <c15:dlblFieldTable>
                    <c15:dlblFTEntry>
                      <c15:txfldGUID>{B0C784A7-5C95-4493-9AFD-4056B17C316E}</c15:txfldGUID>
                      <c15:f>accult!$C$10</c15:f>
                      <c15:dlblFieldTableCache>
                        <c:ptCount val="1"/>
                        <c:pt idx="0">
                          <c:v>Ruminococcaceae;__Ruminiclostridium_9</c:v>
                        </c:pt>
                      </c15:dlblFieldTableCache>
                    </c15:dlblFTEntry>
                  </c15:dlblFieldTable>
                  <c15:showDataLabelsRange val="0"/>
                </c:ext>
                <c:ext xmlns:c16="http://schemas.microsoft.com/office/drawing/2014/chart" uri="{C3380CC4-5D6E-409C-BE32-E72D297353CC}">
                  <c16:uniqueId val="{00000008-E2EB-514F-9838-53050F5408EF}"/>
                </c:ext>
              </c:extLst>
            </c:dLbl>
            <c:dLbl>
              <c:idx val="12"/>
              <c:layout>
                <c:manualLayout>
                  <c:x val="-0.4639678224007921"/>
                  <c:y val="7.1494864822060815E-3"/>
                </c:manualLayout>
              </c:layout>
              <c:tx>
                <c:strRef>
                  <c:f>accult!$C$14</c:f>
                  <c:strCache>
                    <c:ptCount val="1"/>
                    <c:pt idx="0">
                      <c:v>Lachnospiraceae_UCG-004</c:v>
                    </c:pt>
                  </c:strCache>
                </c:strRef>
              </c:tx>
              <c:showLegendKey val="0"/>
              <c:showVal val="1"/>
              <c:showCatName val="0"/>
              <c:showSerName val="0"/>
              <c:showPercent val="0"/>
              <c:showBubbleSize val="0"/>
              <c:extLst>
                <c:ext xmlns:c15="http://schemas.microsoft.com/office/drawing/2012/chart" uri="{CE6537A1-D6FC-4f65-9D91-7224C49458BB}">
                  <c15:layout>
                    <c:manualLayout>
                      <c:w val="0.49213929936437534"/>
                      <c:h val="5.9482946915853326E-2"/>
                    </c:manualLayout>
                  </c15:layout>
                  <c15:dlblFieldTable>
                    <c15:dlblFTEntry>
                      <c15:txfldGUID>{F1FEF9DA-92F7-416B-AAAC-FB6BFA5A9103}</c15:txfldGUID>
                      <c15:f>accult!$C$14</c15:f>
                      <c15:dlblFieldTableCache>
                        <c:ptCount val="1"/>
                        <c:pt idx="0">
                          <c:v>Lachnospiraceae_UCG-004</c:v>
                        </c:pt>
                      </c15:dlblFieldTableCache>
                    </c15:dlblFTEntry>
                  </c15:dlblFieldTable>
                  <c15:showDataLabelsRange val="0"/>
                </c:ext>
                <c:ext xmlns:c16="http://schemas.microsoft.com/office/drawing/2014/chart" uri="{C3380CC4-5D6E-409C-BE32-E72D297353CC}">
                  <c16:uniqueId val="{00000009-E2EB-514F-9838-53050F5408EF}"/>
                </c:ext>
              </c:extLst>
            </c:dLbl>
            <c:dLbl>
              <c:idx val="13"/>
              <c:layout>
                <c:manualLayout>
                  <c:x val="-0.46396774280843234"/>
                  <c:y val="1.1916592670765402E-3"/>
                </c:manualLayout>
              </c:layout>
              <c:tx>
                <c:strRef>
                  <c:f>accult!$C$15</c:f>
                  <c:strCache>
                    <c:ptCount val="1"/>
                    <c:pt idx="0">
                      <c:v>Lachnospiraceae;__Dorea</c:v>
                    </c:pt>
                  </c:strCache>
                </c:strRef>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49573782913430575"/>
                      <c:h val="6.1866077801905145E-2"/>
                    </c:manualLayout>
                  </c15:layout>
                  <c15:dlblFieldTable>
                    <c15:dlblFTEntry>
                      <c15:txfldGUID>{CA2F663B-B5A3-4E39-BFF5-A42918C6D5CD}</c15:txfldGUID>
                      <c15:f>accult!$C$15</c15:f>
                      <c15:dlblFieldTableCache>
                        <c:ptCount val="1"/>
                        <c:pt idx="0">
                          <c:v>Lachnospiraceae;__Dorea</c:v>
                        </c:pt>
                      </c15:dlblFieldTableCache>
                    </c15:dlblFTEntry>
                  </c15:dlblFieldTable>
                  <c15:showDataLabelsRange val="0"/>
                </c:ext>
                <c:ext xmlns:c16="http://schemas.microsoft.com/office/drawing/2014/chart" uri="{C3380CC4-5D6E-409C-BE32-E72D297353CC}">
                  <c16:uniqueId val="{0000000A-E2EB-514F-9838-53050F5408EF}"/>
                </c:ext>
              </c:extLst>
            </c:dLbl>
            <c:dLbl>
              <c:idx val="16"/>
              <c:layout>
                <c:manualLayout>
                  <c:x val="-0.46396774280843234"/>
                  <c:y val="-8.3408642771307263E-3"/>
                </c:manualLayout>
              </c:layout>
              <c:tx>
                <c:strRef>
                  <c:f>accult!$C$18</c:f>
                  <c:strCache>
                    <c:ptCount val="1"/>
                    <c:pt idx="0">
                      <c:v>Lachnospiraceae;__Blautia</c:v>
                    </c:pt>
                  </c:strCache>
                </c:strRef>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48990546019506498"/>
                      <c:h val="6.1866077801905145E-2"/>
                    </c:manualLayout>
                  </c15:layout>
                  <c15:dlblFieldTable>
                    <c15:dlblFTEntry>
                      <c15:txfldGUID>{7B7978F4-EF41-41D5-B86B-DB8B8D508AE5}</c15:txfldGUID>
                      <c15:f>accult!$C$18</c15:f>
                      <c15:dlblFieldTableCache>
                        <c:ptCount val="1"/>
                        <c:pt idx="0">
                          <c:v>Lachnospiraceae;__Blautia</c:v>
                        </c:pt>
                      </c15:dlblFieldTableCache>
                    </c15:dlblFTEntry>
                  </c15:dlblFieldTable>
                  <c15:showDataLabelsRange val="0"/>
                </c:ext>
                <c:ext xmlns:c16="http://schemas.microsoft.com/office/drawing/2014/chart" uri="{C3380CC4-5D6E-409C-BE32-E72D297353CC}">
                  <c16:uniqueId val="{0000000B-E2EB-514F-9838-53050F5408EF}"/>
                </c:ext>
              </c:extLst>
            </c:dLbl>
            <c:dLbl>
              <c:idx val="17"/>
              <c:layout>
                <c:manualLayout>
                  <c:x val="-0.46396774280843234"/>
                  <c:y val="-5.9577333910789086E-3"/>
                </c:manualLayout>
              </c:layout>
              <c:tx>
                <c:strRef>
                  <c:f>accult!$C$19</c:f>
                  <c:strCache>
                    <c:ptCount val="1"/>
                    <c:pt idx="0">
                      <c:v>Lachnospiraceae;__Sellimonas</c:v>
                    </c:pt>
                  </c:strCache>
                </c:strRef>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49757768612275372"/>
                      <c:h val="6.1866077801905145E-2"/>
                    </c:manualLayout>
                  </c15:layout>
                  <c15:dlblFieldTable>
                    <c15:dlblFTEntry>
                      <c15:txfldGUID>{7EFD18B1-F08E-4A76-9A5C-E93EF654CE57}</c15:txfldGUID>
                      <c15:f>accult!$C$19</c15:f>
                      <c15:dlblFieldTableCache>
                        <c:ptCount val="1"/>
                        <c:pt idx="0">
                          <c:v>Lachnospiraceae;__Sellimonas</c:v>
                        </c:pt>
                      </c15:dlblFieldTableCache>
                    </c15:dlblFTEntry>
                  </c15:dlblFieldTable>
                  <c15:showDataLabelsRange val="0"/>
                </c:ext>
                <c:ext xmlns:c16="http://schemas.microsoft.com/office/drawing/2014/chart" uri="{C3380CC4-5D6E-409C-BE32-E72D297353CC}">
                  <c16:uniqueId val="{0000000C-E2EB-514F-9838-53050F5408EF}"/>
                </c:ext>
              </c:extLst>
            </c:dLbl>
            <c:dLbl>
              <c:idx val="18"/>
              <c:layout>
                <c:manualLayout>
                  <c:x val="-0.4649785657775139"/>
                  <c:y val="-2.3830370620012281E-3"/>
                </c:manualLayout>
              </c:layout>
              <c:tx>
                <c:strRef>
                  <c:f>accult!$C$20</c:f>
                  <c:strCache>
                    <c:ptCount val="1"/>
                    <c:pt idx="0">
                      <c:v>Ruminococcaceae;__Negativibacillus</c:v>
                    </c:pt>
                  </c:strCache>
                </c:strRef>
              </c:tx>
              <c:showLegendKey val="0"/>
              <c:showVal val="1"/>
              <c:showCatName val="0"/>
              <c:showSerName val="0"/>
              <c:showPercent val="0"/>
              <c:showBubbleSize val="0"/>
              <c:extLst>
                <c:ext xmlns:c15="http://schemas.microsoft.com/office/drawing/2012/chart" uri="{CE6537A1-D6FC-4f65-9D91-7224C49458BB}">
                  <c15:layout>
                    <c:manualLayout>
                      <c:w val="0.49284703462745205"/>
                      <c:h val="5.9482946915853326E-2"/>
                    </c:manualLayout>
                  </c15:layout>
                  <c15:dlblFieldTable>
                    <c15:dlblFTEntry>
                      <c15:txfldGUID>{7AAFAF55-05AD-4B54-9470-C2B6B97AC184}</c15:txfldGUID>
                      <c15:f>accult!$C$20</c15:f>
                      <c15:dlblFieldTableCache>
                        <c:ptCount val="1"/>
                        <c:pt idx="0">
                          <c:v>Ruminococcaceae;__Negativibacillus</c:v>
                        </c:pt>
                      </c15:dlblFieldTableCache>
                    </c15:dlblFTEntry>
                  </c15:dlblFieldTable>
                  <c15:showDataLabelsRange val="0"/>
                </c:ext>
                <c:ext xmlns:c16="http://schemas.microsoft.com/office/drawing/2014/chart" uri="{C3380CC4-5D6E-409C-BE32-E72D297353CC}">
                  <c16:uniqueId val="{0000000D-E2EB-514F-9838-53050F5408EF}"/>
                </c:ext>
              </c:extLst>
            </c:dLbl>
            <c:dLbl>
              <c:idx val="19"/>
              <c:layout>
                <c:manualLayout>
                  <c:x val="-0.4589136279630246"/>
                  <c:y val="3.5746025050270927E-3"/>
                </c:manualLayout>
              </c:layout>
              <c:tx>
                <c:strRef>
                  <c:f>accult!$C$21</c:f>
                  <c:strCache>
                    <c:ptCount val="1"/>
                    <c:pt idx="0">
                      <c:v>Lachnospiraceae;__Eisenbergiella</c:v>
                    </c:pt>
                  </c:strCache>
                </c:strRef>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49228097376476637"/>
                      <c:h val="5.2333554257697874E-2"/>
                    </c:manualLayout>
                  </c15:layout>
                  <c15:dlblFieldTable>
                    <c15:dlblFTEntry>
                      <c15:txfldGUID>{0EC9E42F-47B8-43DF-929F-C1B590C99431}</c15:txfldGUID>
                      <c15:f>accult!$C$21</c15:f>
                      <c15:dlblFieldTableCache>
                        <c:ptCount val="1"/>
                        <c:pt idx="0">
                          <c:v>Lachnospiraceae;__Eisenbergiella</c:v>
                        </c:pt>
                      </c15:dlblFieldTableCache>
                    </c15:dlblFTEntry>
                  </c15:dlblFieldTable>
                  <c15:showDataLabelsRange val="0"/>
                </c:ext>
                <c:ext xmlns:c16="http://schemas.microsoft.com/office/drawing/2014/chart" uri="{C3380CC4-5D6E-409C-BE32-E72D297353CC}">
                  <c16:uniqueId val="{0000000E-E2EB-514F-9838-53050F5408EF}"/>
                </c:ext>
              </c:extLst>
            </c:dLbl>
            <c:dLbl>
              <c:idx val="20"/>
              <c:layout>
                <c:manualLayout>
                  <c:x val="-0.4639678224007921"/>
                  <c:y val="9.3824050588271042E-8"/>
                </c:manualLayout>
              </c:layout>
              <c:tx>
                <c:strRef>
                  <c:f>accult!$C$22</c:f>
                  <c:strCache>
                    <c:ptCount val="1"/>
                    <c:pt idx="0">
                      <c:v>Lachnospiraceae;__Tyzzerella</c:v>
                    </c:pt>
                  </c:strCache>
                </c:strRef>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49604123520974969"/>
                      <c:h val="5.4716685143749694E-2"/>
                    </c:manualLayout>
                  </c15:layout>
                  <c15:dlblFieldTable>
                    <c15:dlblFTEntry>
                      <c15:txfldGUID>{F0FA395D-4D5D-4A53-AECC-AAC8CF22C216}</c15:txfldGUID>
                      <c15:f>accult!$C$22</c15:f>
                      <c15:dlblFieldTableCache>
                        <c:ptCount val="1"/>
                        <c:pt idx="0">
                          <c:v>Lachnospiraceae;__Tyzzerella</c:v>
                        </c:pt>
                      </c15:dlblFieldTableCache>
                    </c15:dlblFTEntry>
                  </c15:dlblFieldTable>
                  <c15:showDataLabelsRange val="0"/>
                </c:ext>
                <c:ext xmlns:c16="http://schemas.microsoft.com/office/drawing/2014/chart" uri="{C3380CC4-5D6E-409C-BE32-E72D297353CC}">
                  <c16:uniqueId val="{0000000F-E2EB-514F-9838-53050F5408EF}"/>
                </c:ext>
              </c:extLst>
            </c:dLbl>
            <c:dLbl>
              <c:idx val="21"/>
              <c:layout>
                <c:manualLayout>
                  <c:x val="-0.46396774280843234"/>
                  <c:y val="7.1494864822060815E-3"/>
                </c:manualLayout>
              </c:layout>
              <c:tx>
                <c:strRef>
                  <c:f>accult!$C$23</c:f>
                  <c:strCache>
                    <c:ptCount val="1"/>
                    <c:pt idx="0">
                      <c:v>Ruminococcaceae;__Ruminiclostridium_9</c:v>
                    </c:pt>
                  </c:strCache>
                </c:strRef>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49302882357716721"/>
                      <c:h val="4.518416159954243E-2"/>
                    </c:manualLayout>
                  </c15:layout>
                  <c15:dlblFieldTable>
                    <c15:dlblFTEntry>
                      <c15:txfldGUID>{67B622A0-EA43-4117-8226-39214A5AE9FE}</c15:txfldGUID>
                      <c15:f>accult!$C$23</c15:f>
                      <c15:dlblFieldTableCache>
                        <c:ptCount val="1"/>
                        <c:pt idx="0">
                          <c:v>Ruminococcaceae;__Ruminiclostridium_9</c:v>
                        </c:pt>
                      </c15:dlblFieldTableCache>
                    </c15:dlblFTEntry>
                  </c15:dlblFieldTable>
                  <c15:showDataLabelsRange val="0"/>
                </c:ext>
                <c:ext xmlns:c16="http://schemas.microsoft.com/office/drawing/2014/chart" uri="{C3380CC4-5D6E-409C-BE32-E72D297353CC}">
                  <c16:uniqueId val="{00000010-E2EB-514F-9838-53050F5408EF}"/>
                </c:ext>
              </c:extLst>
            </c:dLbl>
            <c:dLbl>
              <c:idx val="22"/>
              <c:layout>
                <c:manualLayout>
                  <c:x val="-0.46333502843394575"/>
                  <c:y val="4.9733801996816431E-3"/>
                </c:manualLayout>
              </c:layout>
              <c:tx>
                <c:strRef>
                  <c:f>accult!$C$24</c:f>
                  <c:strCache>
                    <c:ptCount val="1"/>
                    <c:pt idx="0">
                      <c:v>Ruminococcaceae;__Flavonifractor</c:v>
                    </c:pt>
                  </c:strCache>
                </c:strRef>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49901289555412998"/>
                      <c:h val="7.3781732232164221E-2"/>
                    </c:manualLayout>
                  </c15:layout>
                  <c15:dlblFieldTable>
                    <c15:dlblFTEntry>
                      <c15:txfldGUID>{B74494CF-61EE-4174-8C92-386C8979AFE3}</c15:txfldGUID>
                      <c15:f>accult!$C$24</c15:f>
                      <c15:dlblFieldTableCache>
                        <c:ptCount val="1"/>
                        <c:pt idx="0">
                          <c:v>Ruminococcaceae;__Flavonifractor</c:v>
                        </c:pt>
                      </c15:dlblFieldTableCache>
                    </c15:dlblFTEntry>
                  </c15:dlblFieldTable>
                  <c15:showDataLabelsRange val="0"/>
                </c:ext>
                <c:ext xmlns:c16="http://schemas.microsoft.com/office/drawing/2014/chart" uri="{C3380CC4-5D6E-409C-BE32-E72D297353CC}">
                  <c16:uniqueId val="{00000011-E2EB-514F-9838-53050F5408E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accult!$F$2:$F$24</c:f>
              <c:numCache>
                <c:formatCode>General</c:formatCode>
                <c:ptCount val="23"/>
                <c:pt idx="0">
                  <c:v>-0.2</c:v>
                </c:pt>
                <c:pt idx="1">
                  <c:v>-0.2</c:v>
                </c:pt>
                <c:pt idx="2">
                  <c:v>-0.2</c:v>
                </c:pt>
                <c:pt idx="5">
                  <c:v>-0.2</c:v>
                </c:pt>
                <c:pt idx="6">
                  <c:v>-0.2</c:v>
                </c:pt>
                <c:pt idx="7">
                  <c:v>-0.2</c:v>
                </c:pt>
                <c:pt idx="8">
                  <c:v>-0.2</c:v>
                </c:pt>
                <c:pt idx="12">
                  <c:v>-0.2</c:v>
                </c:pt>
                <c:pt idx="13">
                  <c:v>-0.2</c:v>
                </c:pt>
                <c:pt idx="16">
                  <c:v>-0.2</c:v>
                </c:pt>
                <c:pt idx="17">
                  <c:v>-0.2</c:v>
                </c:pt>
                <c:pt idx="18">
                  <c:v>-0.2</c:v>
                </c:pt>
                <c:pt idx="19">
                  <c:v>-0.2</c:v>
                </c:pt>
                <c:pt idx="20">
                  <c:v>-0.2</c:v>
                </c:pt>
                <c:pt idx="21">
                  <c:v>-0.2</c:v>
                </c:pt>
                <c:pt idx="22">
                  <c:v>-0.2</c:v>
                </c:pt>
              </c:numCache>
            </c:numRef>
          </c:xVal>
          <c:yVal>
            <c:numRef>
              <c:f>accult!$D$2:$D$24</c:f>
              <c:numCache>
                <c:formatCode>General</c:formatCode>
                <c:ptCount val="23"/>
                <c:pt idx="0">
                  <c:v>1</c:v>
                </c:pt>
                <c:pt idx="1">
                  <c:v>2</c:v>
                </c:pt>
                <c:pt idx="2">
                  <c:v>3</c:v>
                </c:pt>
                <c:pt idx="5">
                  <c:v>4</c:v>
                </c:pt>
                <c:pt idx="6">
                  <c:v>5</c:v>
                </c:pt>
                <c:pt idx="7">
                  <c:v>6</c:v>
                </c:pt>
                <c:pt idx="8">
                  <c:v>7</c:v>
                </c:pt>
                <c:pt idx="12">
                  <c:v>8</c:v>
                </c:pt>
                <c:pt idx="13">
                  <c:v>9</c:v>
                </c:pt>
                <c:pt idx="16">
                  <c:v>10</c:v>
                </c:pt>
                <c:pt idx="17">
                  <c:v>11</c:v>
                </c:pt>
                <c:pt idx="18">
                  <c:v>12</c:v>
                </c:pt>
                <c:pt idx="19">
                  <c:v>13</c:v>
                </c:pt>
                <c:pt idx="20">
                  <c:v>14</c:v>
                </c:pt>
                <c:pt idx="21">
                  <c:v>15</c:v>
                </c:pt>
                <c:pt idx="22">
                  <c:v>16</c:v>
                </c:pt>
              </c:numCache>
            </c:numRef>
          </c:yVal>
          <c:smooth val="0"/>
          <c:extLst>
            <c:ext xmlns:c16="http://schemas.microsoft.com/office/drawing/2014/chart" uri="{C3380CC4-5D6E-409C-BE32-E72D297353CC}">
              <c16:uniqueId val="{00000012-E2EB-514F-9838-53050F5408EF}"/>
            </c:ext>
          </c:extLst>
        </c:ser>
        <c:dLbls>
          <c:showLegendKey val="0"/>
          <c:showVal val="0"/>
          <c:showCatName val="0"/>
          <c:showSerName val="0"/>
          <c:showPercent val="0"/>
          <c:showBubbleSize val="0"/>
        </c:dLbls>
        <c:axId val="165647872"/>
        <c:axId val="165649408"/>
      </c:scatterChart>
      <c:valAx>
        <c:axId val="165647872"/>
        <c:scaling>
          <c:orientation val="minMax"/>
          <c:min val="-2"/>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65649408"/>
        <c:crosses val="autoZero"/>
        <c:crossBetween val="midCat"/>
      </c:valAx>
      <c:valAx>
        <c:axId val="165649408"/>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noFill/>
                <a:latin typeface="+mn-lt"/>
                <a:ea typeface="+mn-ea"/>
                <a:cs typeface="+mn-cs"/>
              </a:defRPr>
            </a:pPr>
            <a:endParaRPr lang="en-US"/>
          </a:p>
        </c:txPr>
        <c:crossAx val="165647872"/>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0.00354</cdr:x>
      <cdr:y>0.04069</cdr:y>
    </cdr:from>
    <cdr:to>
      <cdr:x>0.48642</cdr:x>
      <cdr:y>0.53682</cdr:y>
    </cdr:to>
    <cdr:sp macro="" textlink="">
      <cdr:nvSpPr>
        <cdr:cNvPr id="3" name="Rectangle 2">
          <a:extLst xmlns:a="http://schemas.openxmlformats.org/drawingml/2006/main">
            <a:ext uri="{FF2B5EF4-FFF2-40B4-BE49-F238E27FC236}">
              <a16:creationId xmlns:a16="http://schemas.microsoft.com/office/drawing/2014/main" id="{FB1148E7-C4DF-A94C-A72F-245107A703DE}"/>
            </a:ext>
          </a:extLst>
        </cdr:cNvPr>
        <cdr:cNvSpPr/>
      </cdr:nvSpPr>
      <cdr:spPr>
        <a:xfrm xmlns:a="http://schemas.openxmlformats.org/drawingml/2006/main">
          <a:off x="32380" y="199532"/>
          <a:ext cx="4415455" cy="2432649"/>
        </a:xfrm>
        <a:prstGeom xmlns:a="http://schemas.openxmlformats.org/drawingml/2006/main" prst="rect">
          <a:avLst/>
        </a:prstGeom>
        <a:solidFill xmlns:a="http://schemas.openxmlformats.org/drawingml/2006/main">
          <a:srgbClr val="99CB5A">
            <a:alpha val="5000"/>
          </a:srgb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cdr:x>
      <cdr:y>0.54797</cdr:y>
    </cdr:from>
    <cdr:to>
      <cdr:x>0.48288</cdr:x>
      <cdr:y>0.90135</cdr:y>
    </cdr:to>
    <cdr:sp macro="" textlink="">
      <cdr:nvSpPr>
        <cdr:cNvPr id="4" name="Rectangle 3">
          <a:extLst xmlns:a="http://schemas.openxmlformats.org/drawingml/2006/main">
            <a:ext uri="{FF2B5EF4-FFF2-40B4-BE49-F238E27FC236}">
              <a16:creationId xmlns:a16="http://schemas.microsoft.com/office/drawing/2014/main" id="{176D70DC-379C-EE42-BE43-9F561BB03D01}"/>
            </a:ext>
          </a:extLst>
        </cdr:cNvPr>
        <cdr:cNvSpPr/>
      </cdr:nvSpPr>
      <cdr:spPr>
        <a:xfrm xmlns:a="http://schemas.openxmlformats.org/drawingml/2006/main">
          <a:off x="0" y="2686864"/>
          <a:ext cx="4415455" cy="1732730"/>
        </a:xfrm>
        <a:prstGeom xmlns:a="http://schemas.openxmlformats.org/drawingml/2006/main" prst="rect">
          <a:avLst/>
        </a:prstGeom>
        <a:solidFill xmlns:a="http://schemas.openxmlformats.org/drawingml/2006/main">
          <a:srgbClr val="42C2C6">
            <a:alpha val="5000"/>
          </a:srgb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4D15CB-5716-8B46-86BE-EAAB894D134B}" type="datetimeFigureOut">
              <a:rPr lang="en-US" smtClean="0"/>
              <a:t>3/3/2020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705B67-6CD6-5A45-B896-CBF891F1A219}" type="slidenum">
              <a:rPr lang="en-US" smtClean="0"/>
              <a:t>‹#›</a:t>
            </a:fld>
            <a:endParaRPr lang="en-US"/>
          </a:p>
        </p:txBody>
      </p:sp>
    </p:spTree>
    <p:extLst>
      <p:ext uri="{BB962C8B-B14F-4D97-AF65-F5344CB8AC3E}">
        <p14:creationId xmlns:p14="http://schemas.microsoft.com/office/powerpoint/2010/main" val="5121738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Gene%E2%80%93environment_interaction#cite_note-:0-13"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en.wikipedia.org/wiki/Twin"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Effect</a:t>
            </a:r>
            <a:r>
              <a:rPr lang="en-US" baseline="0" dirty="0" smtClean="0"/>
              <a:t> modification: difference in the effect measure for one factor at different levels of another factor (OR differ by race/ethnicity, sex, smoking status)</a:t>
            </a:r>
            <a:endParaRPr lang="en-US" dirty="0"/>
          </a:p>
        </p:txBody>
      </p:sp>
      <p:sp>
        <p:nvSpPr>
          <p:cNvPr id="4" name="Slide Number Placeholder 3"/>
          <p:cNvSpPr>
            <a:spLocks noGrp="1"/>
          </p:cNvSpPr>
          <p:nvPr>
            <p:ph type="sldNum" sz="quarter" idx="10"/>
          </p:nvPr>
        </p:nvSpPr>
        <p:spPr/>
        <p:txBody>
          <a:bodyPr/>
          <a:lstStyle/>
          <a:p>
            <a:fld id="{83705B67-6CD6-5A45-B896-CBF891F1A219}" type="slidenum">
              <a:rPr lang="en-US" smtClean="0"/>
              <a:t>3</a:t>
            </a:fld>
            <a:endParaRPr lang="en-US"/>
          </a:p>
        </p:txBody>
      </p:sp>
    </p:spTree>
    <p:extLst>
      <p:ext uri="{BB962C8B-B14F-4D97-AF65-F5344CB8AC3E}">
        <p14:creationId xmlns:p14="http://schemas.microsoft.com/office/powerpoint/2010/main" val="3363432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Environmental exposures influence many of the pathways</a:t>
            </a:r>
            <a:r>
              <a:rPr lang="en-US" baseline="0" dirty="0"/>
              <a:t> that are altered along the path to cancer including immune</a:t>
            </a:r>
            <a:r>
              <a:rPr lang="en-US" dirty="0"/>
              <a:t> function, carcinogen metabolism, and inflammation</a:t>
            </a:r>
          </a:p>
          <a:p>
            <a:endParaRPr lang="en-US" baseline="0" dirty="0"/>
          </a:p>
          <a:p>
            <a:r>
              <a:rPr lang="en-US" baseline="0" dirty="0"/>
              <a:t>It is apparent that microbial processes in the human </a:t>
            </a:r>
            <a:r>
              <a:rPr lang="en-US" baseline="0" dirty="0" err="1"/>
              <a:t>microbiome</a:t>
            </a:r>
            <a:r>
              <a:rPr lang="en-US" baseline="0" dirty="0"/>
              <a:t> also influence many of these pathways</a:t>
            </a:r>
            <a:endParaRPr lang="en-US" dirty="0"/>
          </a:p>
        </p:txBody>
      </p:sp>
      <p:sp>
        <p:nvSpPr>
          <p:cNvPr id="4" name="Slide Number Placeholder 3"/>
          <p:cNvSpPr>
            <a:spLocks noGrp="1"/>
          </p:cNvSpPr>
          <p:nvPr>
            <p:ph type="sldNum" sz="quarter" idx="10"/>
          </p:nvPr>
        </p:nvSpPr>
        <p:spPr/>
        <p:txBody>
          <a:bodyPr/>
          <a:lstStyle/>
          <a:p>
            <a:pPr>
              <a:defRPr/>
            </a:pPr>
            <a:fld id="{0AFB235C-854C-8241-94FB-FDF3A8DFD867}" type="slidenum">
              <a:rPr lang="en-US" smtClean="0"/>
              <a:pPr>
                <a:defRPr/>
              </a:pPr>
              <a:t>13</a:t>
            </a:fld>
            <a:endParaRPr lang="en-US"/>
          </a:p>
        </p:txBody>
      </p:sp>
    </p:spTree>
    <p:extLst>
      <p:ext uri="{BB962C8B-B14F-4D97-AF65-F5344CB8AC3E}">
        <p14:creationId xmlns:p14="http://schemas.microsoft.com/office/powerpoint/2010/main" val="1826074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incorporating </a:t>
            </a:r>
            <a:r>
              <a:rPr lang="en-US" baseline="0" dirty="0"/>
              <a:t>the microbiome into epidemiology, the microbiome can be thought of in three major ways: </a:t>
            </a:r>
          </a:p>
          <a:p>
            <a:endParaRPr lang="en-US" baseline="0" dirty="0"/>
          </a:p>
          <a:p>
            <a:r>
              <a:rPr lang="en-US" b="1" baseline="0" dirty="0"/>
              <a:t>As a marker of exposure</a:t>
            </a:r>
            <a:r>
              <a:rPr lang="en-US" baseline="0" dirty="0"/>
              <a:t>. this can be a marker that measure direct effects like infection by a pathogen or indirectly when looking for microbial metabolites that then influence host health or when looking for changes in inflammation associated with innate immune response to microbial cell components</a:t>
            </a:r>
          </a:p>
          <a:p>
            <a:endParaRPr lang="en-US" baseline="0" dirty="0"/>
          </a:p>
          <a:p>
            <a:r>
              <a:rPr lang="en-US" b="1" baseline="0" dirty="0"/>
              <a:t>As a </a:t>
            </a:r>
            <a:r>
              <a:rPr lang="en-US" b="1" baseline="0" dirty="0" err="1"/>
              <a:t>progostic</a:t>
            </a:r>
            <a:r>
              <a:rPr lang="en-US" b="1" baseline="0" dirty="0"/>
              <a:t> factor</a:t>
            </a:r>
          </a:p>
          <a:p>
            <a:r>
              <a:rPr lang="en-US" b="1" baseline="0" dirty="0"/>
              <a:t>PATHOGEN. </a:t>
            </a:r>
            <a:r>
              <a:rPr lang="en-US" b="0" baseline="0" dirty="0"/>
              <a:t>In this case, eradication of a pathogen or infectious agent can be used to estimate a chance of recovery or recurrence.</a:t>
            </a:r>
          </a:p>
          <a:p>
            <a:endParaRPr lang="en-US" b="0" baseline="0" dirty="0"/>
          </a:p>
          <a:p>
            <a:r>
              <a:rPr lang="en-US" b="1" baseline="0" dirty="0"/>
              <a:t>Microbiome </a:t>
            </a:r>
            <a:r>
              <a:rPr lang="en-US" b="0" baseline="0" dirty="0"/>
              <a:t>concept of </a:t>
            </a:r>
            <a:r>
              <a:rPr lang="en-US" b="1" baseline="0" dirty="0"/>
              <a:t>DYSBIOSIS </a:t>
            </a:r>
            <a:r>
              <a:rPr lang="en-US" b="0" baseline="0" dirty="0"/>
              <a:t>change in the microbial community structure or diversity that is indicative of a system out of balance. Can be used to estimate recovery from a disease state. </a:t>
            </a:r>
          </a:p>
          <a:p>
            <a:endParaRPr lang="en-US" b="0" baseline="0" dirty="0"/>
          </a:p>
          <a:p>
            <a:r>
              <a:rPr lang="en-US" b="1" baseline="0" dirty="0"/>
              <a:t>A factor in disease etiology</a:t>
            </a:r>
          </a:p>
          <a:p>
            <a:r>
              <a:rPr lang="en-US" b="0" baseline="0" dirty="0"/>
              <a:t>Either an individual organism or a group of microbes with a unique physiology that may influence disease risk</a:t>
            </a:r>
          </a:p>
          <a:p>
            <a:endParaRPr lang="en-US" b="0" baseline="0" dirty="0"/>
          </a:p>
          <a:p>
            <a:endParaRPr lang="en-US" b="1" baseline="0" dirty="0"/>
          </a:p>
          <a:p>
            <a:endParaRPr lang="en-US" b="0" dirty="0"/>
          </a:p>
        </p:txBody>
      </p:sp>
      <p:sp>
        <p:nvSpPr>
          <p:cNvPr id="4" name="Slide Number Placeholder 3"/>
          <p:cNvSpPr>
            <a:spLocks noGrp="1"/>
          </p:cNvSpPr>
          <p:nvPr>
            <p:ph type="sldNum" sz="quarter" idx="10"/>
          </p:nvPr>
        </p:nvSpPr>
        <p:spPr/>
        <p:txBody>
          <a:bodyPr/>
          <a:lstStyle/>
          <a:p>
            <a:pPr>
              <a:defRPr/>
            </a:pPr>
            <a:fld id="{0AFB235C-854C-8241-94FB-FDF3A8DFD867}" type="slidenum">
              <a:rPr lang="en-US" smtClean="0"/>
              <a:pPr>
                <a:defRPr/>
              </a:pPr>
              <a:t>14</a:t>
            </a:fld>
            <a:endParaRPr lang="en-US"/>
          </a:p>
        </p:txBody>
      </p:sp>
    </p:spTree>
    <p:extLst>
      <p:ext uri="{BB962C8B-B14F-4D97-AF65-F5344CB8AC3E}">
        <p14:creationId xmlns:p14="http://schemas.microsoft.com/office/powerpoint/2010/main" val="398653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think that it</a:t>
            </a:r>
            <a:r>
              <a:rPr lang="en-US" baseline="0" dirty="0"/>
              <a:t> is important to point out that the microbiome is unique.</a:t>
            </a:r>
          </a:p>
          <a:p>
            <a:r>
              <a:rPr lang="en-US" dirty="0"/>
              <a:t>On the left is a phylogenetic tree of the domains of life including Archaea, Bacteria, and </a:t>
            </a:r>
            <a:r>
              <a:rPr lang="en-US" dirty="0" err="1"/>
              <a:t>Eucaryotes</a:t>
            </a:r>
            <a:r>
              <a:rPr lang="en-US" dirty="0"/>
              <a:t>. </a:t>
            </a:r>
          </a:p>
          <a:p>
            <a:r>
              <a:rPr lang="en-US" dirty="0"/>
              <a:t>It is clear that bacteria dominate the tree.</a:t>
            </a:r>
          </a:p>
          <a:p>
            <a:r>
              <a:rPr lang="en-US" baseline="0" dirty="0"/>
              <a:t>The microbiome is different from </a:t>
            </a:r>
            <a:r>
              <a:rPr lang="en-US" baseline="0" dirty="0" err="1"/>
              <a:t>eucaryotic</a:t>
            </a:r>
            <a:r>
              <a:rPr lang="en-US" baseline="0" dirty="0"/>
              <a:t> systems and those differences should be considered when looking at the</a:t>
            </a:r>
            <a:r>
              <a:rPr lang="en-US" dirty="0"/>
              <a:t> effects of the microbiome on exposures</a:t>
            </a:r>
            <a:endParaRPr lang="en-US" baseline="0" dirty="0"/>
          </a:p>
          <a:p>
            <a:r>
              <a:rPr lang="en-US" baseline="0" dirty="0"/>
              <a:t>In bacteria</a:t>
            </a:r>
          </a:p>
          <a:p>
            <a:r>
              <a:rPr lang="en-US" baseline="0" dirty="0"/>
              <a:t>There is variation in bacterial genomes</a:t>
            </a:r>
          </a:p>
          <a:p>
            <a:r>
              <a:rPr lang="en-US" dirty="0"/>
              <a:t>  </a:t>
            </a:r>
            <a:r>
              <a:rPr lang="en-US" baseline="0" dirty="0" err="1"/>
              <a:t>Synteny</a:t>
            </a:r>
            <a:r>
              <a:rPr lang="en-US" baseline="0" dirty="0"/>
              <a:t> and gene content varies,</a:t>
            </a:r>
            <a:r>
              <a:rPr lang="en-US" dirty="0"/>
              <a:t> </a:t>
            </a:r>
            <a:r>
              <a:rPr lang="en-US" baseline="0" dirty="0"/>
              <a:t>Genome size varies</a:t>
            </a:r>
          </a:p>
          <a:p>
            <a:r>
              <a:rPr lang="en-US" baseline="0" dirty="0"/>
              <a:t>These things affect the scaffold that we use for assembly of genomes whereas there is one genome for humans with variation</a:t>
            </a:r>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Cell types vary which influences laboratory techniques for measuring</a:t>
            </a:r>
          </a:p>
          <a:p>
            <a:endParaRPr lang="en-US" baseline="0" dirty="0"/>
          </a:p>
          <a:p>
            <a:r>
              <a:rPr lang="en-US" baseline="0" dirty="0"/>
              <a:t>Most of the bacteria in human systems have not been isolated in pure cultures (so they are a black box) </a:t>
            </a:r>
          </a:p>
          <a:p>
            <a:r>
              <a:rPr lang="en-US" b="1" baseline="0" dirty="0"/>
              <a:t>AND, in fact, microbial metabolism that influences the FATE of environmental exposures is often carried our in CONSORTIA of bacteria. The end product from one metabolism is shared with another group the converts it to a different compound. This adds to the complexity of the system</a:t>
            </a:r>
            <a:r>
              <a:rPr lang="en-US" baseline="0" dirty="0"/>
              <a:t>. </a:t>
            </a:r>
          </a:p>
          <a:p>
            <a:endParaRPr lang="en-US" baseline="0" dirty="0"/>
          </a:p>
          <a:p>
            <a:r>
              <a:rPr lang="en-US" baseline="0" dirty="0"/>
              <a:t>Add</a:t>
            </a:r>
          </a:p>
          <a:p>
            <a:endParaRPr lang="en-US" baseline="0" dirty="0"/>
          </a:p>
        </p:txBody>
      </p:sp>
      <p:sp>
        <p:nvSpPr>
          <p:cNvPr id="4" name="Slide Number Placeholder 3"/>
          <p:cNvSpPr>
            <a:spLocks noGrp="1"/>
          </p:cNvSpPr>
          <p:nvPr>
            <p:ph type="sldNum" sz="quarter" idx="10"/>
          </p:nvPr>
        </p:nvSpPr>
        <p:spPr/>
        <p:txBody>
          <a:bodyPr/>
          <a:lstStyle/>
          <a:p>
            <a:pPr>
              <a:defRPr/>
            </a:pPr>
            <a:fld id="{0AFB235C-854C-8241-94FB-FDF3A8DFD867}" type="slidenum">
              <a:rPr lang="en-US" smtClean="0"/>
              <a:pPr>
                <a:defRPr/>
              </a:pPr>
              <a:t>15</a:t>
            </a:fld>
            <a:endParaRPr lang="en-US" dirty="0"/>
          </a:p>
        </p:txBody>
      </p:sp>
    </p:spTree>
    <p:extLst>
      <p:ext uri="{BB962C8B-B14F-4D97-AF65-F5344CB8AC3E}">
        <p14:creationId xmlns:p14="http://schemas.microsoft.com/office/powerpoint/2010/main" val="2088054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072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dirty="0">
                <a:latin typeface="Calibri" charset="0"/>
                <a:ea typeface="MS PGothic" charset="0"/>
              </a:rPr>
              <a:t>Since most</a:t>
            </a:r>
            <a:r>
              <a:rPr lang="en-US" baseline="0" dirty="0">
                <a:latin typeface="Calibri" charset="0"/>
                <a:ea typeface="MS PGothic" charset="0"/>
              </a:rPr>
              <a:t> of the bacteria on the human body are not in pure culture, we have relied on molecular approaches to characterize the human microbiome.</a:t>
            </a:r>
            <a:endParaRPr lang="en-US" dirty="0">
              <a:latin typeface="Calibri" charset="0"/>
              <a:ea typeface="MS PGothic" charset="0"/>
            </a:endParaRPr>
          </a:p>
          <a:p>
            <a:pPr eaLnBrk="1" hangingPunct="1">
              <a:spcBef>
                <a:spcPct val="0"/>
              </a:spcBef>
            </a:pPr>
            <a:endParaRPr lang="en-US" dirty="0">
              <a:latin typeface="Calibri" charset="0"/>
              <a:ea typeface="MS PGothic" charset="0"/>
            </a:endParaRPr>
          </a:p>
        </p:txBody>
      </p:sp>
    </p:spTree>
    <p:extLst>
      <p:ext uri="{BB962C8B-B14F-4D97-AF65-F5344CB8AC3E}">
        <p14:creationId xmlns:p14="http://schemas.microsoft.com/office/powerpoint/2010/main" val="4096091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charset="0"/>
                <a:cs typeface="MS PGothic" charset="0"/>
              </a:defRPr>
            </a:lvl1pPr>
            <a:lvl2pPr marL="742935" indent="-285744" eaLnBrk="0" hangingPunct="0">
              <a:defRPr sz="2400">
                <a:solidFill>
                  <a:schemeClr val="tx1"/>
                </a:solidFill>
                <a:latin typeface="Arial" charset="0"/>
                <a:ea typeface="MS PGothic" charset="0"/>
                <a:cs typeface="MS PGothic" charset="0"/>
              </a:defRPr>
            </a:lvl2pPr>
            <a:lvl3pPr marL="1142977" indent="-228596" eaLnBrk="0" hangingPunct="0">
              <a:defRPr sz="2400">
                <a:solidFill>
                  <a:schemeClr val="tx1"/>
                </a:solidFill>
                <a:latin typeface="Arial" charset="0"/>
                <a:ea typeface="MS PGothic" charset="0"/>
                <a:cs typeface="MS PGothic" charset="0"/>
              </a:defRPr>
            </a:lvl3pPr>
            <a:lvl4pPr marL="1600168" indent="-228596" eaLnBrk="0" hangingPunct="0">
              <a:defRPr sz="2400">
                <a:solidFill>
                  <a:schemeClr val="tx1"/>
                </a:solidFill>
                <a:latin typeface="Arial" charset="0"/>
                <a:ea typeface="MS PGothic" charset="0"/>
                <a:cs typeface="MS PGothic" charset="0"/>
              </a:defRPr>
            </a:lvl4pPr>
            <a:lvl5pPr marL="2057359" indent="-228596" eaLnBrk="0" hangingPunct="0">
              <a:defRPr sz="2400">
                <a:solidFill>
                  <a:schemeClr val="tx1"/>
                </a:solidFill>
                <a:latin typeface="Arial" charset="0"/>
                <a:ea typeface="MS PGothic" charset="0"/>
                <a:cs typeface="MS PGothic" charset="0"/>
              </a:defRPr>
            </a:lvl5pPr>
            <a:lvl6pPr marL="2514550" indent="-228596" eaLnBrk="0" fontAlgn="base" hangingPunct="0">
              <a:spcBef>
                <a:spcPct val="0"/>
              </a:spcBef>
              <a:spcAft>
                <a:spcPct val="0"/>
              </a:spcAft>
              <a:defRPr sz="2400">
                <a:solidFill>
                  <a:schemeClr val="tx1"/>
                </a:solidFill>
                <a:latin typeface="Arial" charset="0"/>
                <a:ea typeface="MS PGothic" charset="0"/>
                <a:cs typeface="MS PGothic" charset="0"/>
              </a:defRPr>
            </a:lvl6pPr>
            <a:lvl7pPr marL="2971741" indent="-228596" eaLnBrk="0" fontAlgn="base" hangingPunct="0">
              <a:spcBef>
                <a:spcPct val="0"/>
              </a:spcBef>
              <a:spcAft>
                <a:spcPct val="0"/>
              </a:spcAft>
              <a:defRPr sz="2400">
                <a:solidFill>
                  <a:schemeClr val="tx1"/>
                </a:solidFill>
                <a:latin typeface="Arial" charset="0"/>
                <a:ea typeface="MS PGothic" charset="0"/>
                <a:cs typeface="MS PGothic" charset="0"/>
              </a:defRPr>
            </a:lvl7pPr>
            <a:lvl8pPr marL="3428932" indent="-228596" eaLnBrk="0" fontAlgn="base" hangingPunct="0">
              <a:spcBef>
                <a:spcPct val="0"/>
              </a:spcBef>
              <a:spcAft>
                <a:spcPct val="0"/>
              </a:spcAft>
              <a:defRPr sz="2400">
                <a:solidFill>
                  <a:schemeClr val="tx1"/>
                </a:solidFill>
                <a:latin typeface="Arial" charset="0"/>
                <a:ea typeface="MS PGothic" charset="0"/>
                <a:cs typeface="MS PGothic" charset="0"/>
              </a:defRPr>
            </a:lvl8pPr>
            <a:lvl9pPr marL="3886122" indent="-228596"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6D7DE5C5-7EF7-B343-A2B1-D5285854E7AA}" type="slidenum">
              <a:rPr lang="en-US" sz="1000">
                <a:latin typeface="Times New Roman" charset="0"/>
              </a:rPr>
              <a:pPr eaLnBrk="1" hangingPunct="1"/>
              <a:t>17</a:t>
            </a:fld>
            <a:endParaRPr lang="en-US" sz="1000">
              <a:latin typeface="Times New Roman" charset="0"/>
            </a:endParaRPr>
          </a:p>
        </p:txBody>
      </p:sp>
      <p:sp>
        <p:nvSpPr>
          <p:cNvPr id="35842" name="Slide Image Placeholder 1"/>
          <p:cNvSpPr>
            <a:spLocks noGrp="1" noRot="1" noChangeAspect="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dirty="0">
              <a:latin typeface="Calibri" charset="0"/>
              <a:ea typeface="PMingLiU" charset="0"/>
              <a:cs typeface="PMingLiU" charset="0"/>
            </a:endParaRPr>
          </a:p>
        </p:txBody>
      </p:sp>
      <p:sp>
        <p:nvSpPr>
          <p:cNvPr id="35844" name="Slide Number Placeholder 3"/>
          <p:cNvSpPr txBox="1">
            <a:spLocks noGrp="1"/>
          </p:cNvSpPr>
          <p:nvPr/>
        </p:nvSpPr>
        <p:spPr bwMode="auto">
          <a:xfrm>
            <a:off x="3884614"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nchor="b"/>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fld id="{68AE86A2-A44B-0046-B255-FC124AD48113}" type="slidenum">
              <a:rPr lang="zh-TW" altLang="en-US" sz="1200">
                <a:latin typeface="Calibri" charset="0"/>
                <a:ea typeface="PMingLiU" charset="0"/>
                <a:cs typeface="PMingLiU" charset="0"/>
              </a:rPr>
              <a:pPr algn="r" eaLnBrk="1" hangingPunct="1"/>
              <a:t>17</a:t>
            </a:fld>
            <a:endParaRPr lang="en-US" altLang="zh-TW" sz="1200">
              <a:latin typeface="Calibri" charset="0"/>
              <a:ea typeface="PMingLiU" charset="0"/>
              <a:cs typeface="PMingLiU" charset="0"/>
            </a:endParaRPr>
          </a:p>
        </p:txBody>
      </p:sp>
    </p:spTree>
    <p:extLst>
      <p:ext uri="{BB962C8B-B14F-4D97-AF65-F5344CB8AC3E}">
        <p14:creationId xmlns:p14="http://schemas.microsoft.com/office/powerpoint/2010/main" val="4826679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charset="0"/>
                <a:cs typeface="MS PGothic" charset="0"/>
              </a:defRPr>
            </a:lvl1pPr>
            <a:lvl2pPr marL="742935" indent="-285744" eaLnBrk="0" hangingPunct="0">
              <a:defRPr sz="2400">
                <a:solidFill>
                  <a:schemeClr val="tx1"/>
                </a:solidFill>
                <a:latin typeface="Arial" charset="0"/>
                <a:ea typeface="MS PGothic" charset="0"/>
                <a:cs typeface="MS PGothic" charset="0"/>
              </a:defRPr>
            </a:lvl2pPr>
            <a:lvl3pPr marL="1142977" indent="-228596" eaLnBrk="0" hangingPunct="0">
              <a:defRPr sz="2400">
                <a:solidFill>
                  <a:schemeClr val="tx1"/>
                </a:solidFill>
                <a:latin typeface="Arial" charset="0"/>
                <a:ea typeface="MS PGothic" charset="0"/>
                <a:cs typeface="MS PGothic" charset="0"/>
              </a:defRPr>
            </a:lvl3pPr>
            <a:lvl4pPr marL="1600168" indent="-228596" eaLnBrk="0" hangingPunct="0">
              <a:defRPr sz="2400">
                <a:solidFill>
                  <a:schemeClr val="tx1"/>
                </a:solidFill>
                <a:latin typeface="Arial" charset="0"/>
                <a:ea typeface="MS PGothic" charset="0"/>
                <a:cs typeface="MS PGothic" charset="0"/>
              </a:defRPr>
            </a:lvl4pPr>
            <a:lvl5pPr marL="2057359" indent="-228596" eaLnBrk="0" hangingPunct="0">
              <a:defRPr sz="2400">
                <a:solidFill>
                  <a:schemeClr val="tx1"/>
                </a:solidFill>
                <a:latin typeface="Arial" charset="0"/>
                <a:ea typeface="MS PGothic" charset="0"/>
                <a:cs typeface="MS PGothic" charset="0"/>
              </a:defRPr>
            </a:lvl5pPr>
            <a:lvl6pPr marL="2514550" indent="-228596" eaLnBrk="0" fontAlgn="base" hangingPunct="0">
              <a:spcBef>
                <a:spcPct val="0"/>
              </a:spcBef>
              <a:spcAft>
                <a:spcPct val="0"/>
              </a:spcAft>
              <a:defRPr sz="2400">
                <a:solidFill>
                  <a:schemeClr val="tx1"/>
                </a:solidFill>
                <a:latin typeface="Arial" charset="0"/>
                <a:ea typeface="MS PGothic" charset="0"/>
                <a:cs typeface="MS PGothic" charset="0"/>
              </a:defRPr>
            </a:lvl6pPr>
            <a:lvl7pPr marL="2971741" indent="-228596" eaLnBrk="0" fontAlgn="base" hangingPunct="0">
              <a:spcBef>
                <a:spcPct val="0"/>
              </a:spcBef>
              <a:spcAft>
                <a:spcPct val="0"/>
              </a:spcAft>
              <a:defRPr sz="2400">
                <a:solidFill>
                  <a:schemeClr val="tx1"/>
                </a:solidFill>
                <a:latin typeface="Arial" charset="0"/>
                <a:ea typeface="MS PGothic" charset="0"/>
                <a:cs typeface="MS PGothic" charset="0"/>
              </a:defRPr>
            </a:lvl7pPr>
            <a:lvl8pPr marL="3428932" indent="-228596" eaLnBrk="0" fontAlgn="base" hangingPunct="0">
              <a:spcBef>
                <a:spcPct val="0"/>
              </a:spcBef>
              <a:spcAft>
                <a:spcPct val="0"/>
              </a:spcAft>
              <a:defRPr sz="2400">
                <a:solidFill>
                  <a:schemeClr val="tx1"/>
                </a:solidFill>
                <a:latin typeface="Arial" charset="0"/>
                <a:ea typeface="MS PGothic" charset="0"/>
                <a:cs typeface="MS PGothic" charset="0"/>
              </a:defRPr>
            </a:lvl8pPr>
            <a:lvl9pPr marL="3886122" indent="-228596"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E5D20004-FC00-264B-A0B0-313C29AEC81B}" type="slidenum">
              <a:rPr lang="en-US" sz="1200">
                <a:latin typeface="Calibri" charset="0"/>
              </a:rPr>
              <a:pPr eaLnBrk="1" hangingPunct="1"/>
              <a:t>18</a:t>
            </a:fld>
            <a:endParaRPr lang="en-US" sz="1200">
              <a:latin typeface="Calibri" charset="0"/>
            </a:endParaRPr>
          </a:p>
        </p:txBody>
      </p:sp>
      <p:sp>
        <p:nvSpPr>
          <p:cNvPr id="317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17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Two</a:t>
            </a:r>
            <a:r>
              <a:rPr lang="en-US" sz="1200" kern="1200" baseline="0" dirty="0" smtClean="0">
                <a:solidFill>
                  <a:schemeClr val="tx1"/>
                </a:solidFill>
                <a:effectLst/>
                <a:latin typeface="+mn-lt"/>
                <a:ea typeface="+mn-ea"/>
                <a:cs typeface="+mn-cs"/>
              </a:rPr>
              <a:t> mainstream methods in measuring microbiome are the 16s RNA ribosomal gene sequencing approach and </a:t>
            </a:r>
            <a:r>
              <a:rPr lang="en-US" sz="1200" kern="1200" baseline="0" dirty="0" err="1" smtClean="0">
                <a:solidFill>
                  <a:schemeClr val="tx1"/>
                </a:solidFill>
                <a:effectLst/>
                <a:latin typeface="+mn-lt"/>
                <a:ea typeface="+mn-ea"/>
                <a:cs typeface="+mn-cs"/>
              </a:rPr>
              <a:t>megagenomic</a:t>
            </a:r>
            <a:r>
              <a:rPr lang="en-US" sz="1200" kern="1200" baseline="0" dirty="0" smtClean="0">
                <a:solidFill>
                  <a:schemeClr val="tx1"/>
                </a:solidFill>
                <a:effectLst/>
                <a:latin typeface="+mn-lt"/>
                <a:ea typeface="+mn-ea"/>
                <a:cs typeface="+mn-cs"/>
              </a:rPr>
              <a:t> sequencing approach. </a:t>
            </a:r>
          </a:p>
          <a:p>
            <a:r>
              <a:rPr lang="en-US" sz="1200" kern="1200" baseline="0" dirty="0" smtClean="0">
                <a:solidFill>
                  <a:schemeClr val="tx1"/>
                </a:solidFill>
                <a:effectLst/>
                <a:latin typeface="+mn-lt"/>
                <a:ea typeface="+mn-ea"/>
                <a:cs typeface="+mn-cs"/>
              </a:rPr>
              <a:t>Our study has been employed the 16s method to generate microbiome data. The 16s approach specifically sequences a target region in bacterial genome namely called 16s ribosomal gene. </a:t>
            </a:r>
          </a:p>
          <a:p>
            <a:r>
              <a:rPr lang="en-US" sz="1200" kern="1200" dirty="0" smtClean="0">
                <a:solidFill>
                  <a:schemeClr val="tx1"/>
                </a:solidFill>
                <a:effectLst/>
                <a:latin typeface="+mn-lt"/>
                <a:ea typeface="+mn-ea"/>
                <a:cs typeface="+mn-cs"/>
              </a:rPr>
              <a:t>The 16s </a:t>
            </a:r>
            <a:r>
              <a:rPr lang="en-US" sz="1200" kern="1200" dirty="0" err="1" smtClean="0">
                <a:solidFill>
                  <a:schemeClr val="tx1"/>
                </a:solidFill>
                <a:effectLst/>
                <a:latin typeface="+mn-lt"/>
                <a:ea typeface="+mn-ea"/>
                <a:cs typeface="+mn-cs"/>
              </a:rPr>
              <a:t>rRNA</a:t>
            </a:r>
            <a:r>
              <a:rPr lang="en-US" sz="1200" kern="1200" dirty="0" smtClean="0">
                <a:solidFill>
                  <a:schemeClr val="tx1"/>
                </a:solidFill>
                <a:effectLst/>
                <a:latin typeface="+mn-lt"/>
                <a:ea typeface="+mn-ea"/>
                <a:cs typeface="+mn-cs"/>
              </a:rPr>
              <a:t> gene contains phylogenetically conservative region, which serves a great biomarker to detect presence of bacterial in the samples.</a:t>
            </a:r>
          </a:p>
          <a:p>
            <a:r>
              <a:rPr lang="en-US" sz="1200" kern="1200" dirty="0" smtClean="0">
                <a:solidFill>
                  <a:schemeClr val="tx1"/>
                </a:solidFill>
                <a:effectLst/>
                <a:latin typeface="+mn-lt"/>
                <a:ea typeface="+mn-ea"/>
                <a:cs typeface="+mn-cs"/>
              </a:rPr>
              <a:t>On the other hand, the 16s </a:t>
            </a:r>
            <a:r>
              <a:rPr lang="en-US" sz="1200" kern="1200" dirty="0" err="1" smtClean="0">
                <a:solidFill>
                  <a:schemeClr val="tx1"/>
                </a:solidFill>
                <a:effectLst/>
                <a:latin typeface="+mn-lt"/>
                <a:ea typeface="+mn-ea"/>
                <a:cs typeface="+mn-cs"/>
              </a:rPr>
              <a:t>rRNA</a:t>
            </a:r>
            <a:r>
              <a:rPr lang="en-US" sz="1200" kern="1200" dirty="0" smtClean="0">
                <a:solidFill>
                  <a:schemeClr val="tx1"/>
                </a:solidFill>
                <a:effectLst/>
                <a:latin typeface="+mn-lt"/>
                <a:ea typeface="+mn-ea"/>
                <a:cs typeface="+mn-cs"/>
              </a:rPr>
              <a:t> gene also contains highly evolving regions that allows us to differentiate and classify sequencing reads into specific taxonomic levels. </a:t>
            </a:r>
            <a:endParaRPr kumimoji="1" lang="zh-CN" altLang="en-US" dirty="0" smtClean="0"/>
          </a:p>
          <a:p>
            <a:pPr defTabSz="458779"/>
            <a:endParaRPr lang="en-US" dirty="0">
              <a:latin typeface="Calibri" charset="0"/>
              <a:ea typeface="MS PGothic" charset="0"/>
            </a:endParaRPr>
          </a:p>
        </p:txBody>
      </p:sp>
    </p:spTree>
    <p:extLst>
      <p:ext uri="{BB962C8B-B14F-4D97-AF65-F5344CB8AC3E}">
        <p14:creationId xmlns:p14="http://schemas.microsoft.com/office/powerpoint/2010/main" val="32664996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B4C6C73-6879-8E43-86B8-2AC5E4D5B8ED}" type="slidenum">
              <a:rPr lang="en-US" smtClean="0"/>
              <a:pPr>
                <a:defRPr/>
              </a:pPr>
              <a:t>19</a:t>
            </a:fld>
            <a:endParaRPr lang="en-US"/>
          </a:p>
        </p:txBody>
      </p:sp>
    </p:spTree>
    <p:extLst>
      <p:ext uri="{BB962C8B-B14F-4D97-AF65-F5344CB8AC3E}">
        <p14:creationId xmlns:p14="http://schemas.microsoft.com/office/powerpoint/2010/main" val="333503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lnSpc>
                <a:spcPct val="95000"/>
              </a:lnSpc>
            </a:pPr>
            <a:r>
              <a:rPr lang="en-US" sz="600" i="1" smtClean="0">
                <a:latin typeface="Arial" pitchFamily="34" charset="0"/>
                <a:cs typeface="Arial" pitchFamily="34" charset="0"/>
              </a:rPr>
              <a:t>[ADD PRESENTATION TITLE: INSERT TAB &gt; HEADER &amp; FOOTER &gt; NOTES AND HANDOUTS]</a:t>
            </a:r>
            <a:endParaRPr lang="en-US" sz="600" i="1"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A7E8D41B-AE01-416D-A608-C540C4F8D0F5}" type="datetime1">
              <a:rPr lang="en-US" sz="600" i="1" smtClean="0">
                <a:latin typeface="Arial" pitchFamily="34" charset="0"/>
                <a:cs typeface="Arial" pitchFamily="34" charset="0"/>
              </a:rPr>
              <a:t>3/3/2020</a:t>
            </a:fld>
            <a:endParaRPr lang="en-US" sz="600" i="1"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z="600" i="1" smtClean="0">
                <a:latin typeface="Arial" pitchFamily="34" charset="0"/>
                <a:cs typeface="Arial" pitchFamily="34" charset="0"/>
              </a:rPr>
              <a:pPr/>
              <a:t>21</a:t>
            </a:fld>
            <a:endParaRPr lang="en-US" sz="600" i="1" dirty="0">
              <a:latin typeface="Arial" pitchFamily="34" charset="0"/>
              <a:cs typeface="Arial" pitchFamily="34" charset="0"/>
            </a:endParaRPr>
          </a:p>
        </p:txBody>
      </p:sp>
    </p:spTree>
    <p:extLst>
      <p:ext uri="{BB962C8B-B14F-4D97-AF65-F5344CB8AC3E}">
        <p14:creationId xmlns:p14="http://schemas.microsoft.com/office/powerpoint/2010/main" val="9069822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72AB4995-C9D0-433C-92A7-5C43376768BC}" type="slidenum">
              <a:rPr lang="en-US" smtClean="0"/>
              <a:t>22</a:t>
            </a:fld>
            <a:endParaRPr lang="en-US"/>
          </a:p>
        </p:txBody>
      </p:sp>
    </p:spTree>
    <p:extLst>
      <p:ext uri="{BB962C8B-B14F-4D97-AF65-F5344CB8AC3E}">
        <p14:creationId xmlns:p14="http://schemas.microsoft.com/office/powerpoint/2010/main" val="24056974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3C3AB8-3C0D-D041-9342-7F6396E13BE7}" type="slidenum">
              <a:rPr lang="en-US" smtClean="0"/>
              <a:t>24</a:t>
            </a:fld>
            <a:endParaRPr lang="en-US"/>
          </a:p>
        </p:txBody>
      </p:sp>
    </p:spTree>
    <p:extLst>
      <p:ext uri="{BB962C8B-B14F-4D97-AF65-F5344CB8AC3E}">
        <p14:creationId xmlns:p14="http://schemas.microsoft.com/office/powerpoint/2010/main" val="480017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896B92B3-0440-4F06-9AC5-67DD5F6BDEBA}"/>
              </a:ext>
            </a:extLst>
          </p:cNvPr>
          <p:cNvSpPr>
            <a:spLocks noGrp="1" noRot="1" noChangeAspect="1" noChangeArrowheads="1" noTextEdit="1"/>
          </p:cNvSpPr>
          <p:nvPr>
            <p:ph type="sldImg"/>
          </p:nvPr>
        </p:nvSpPr>
        <p:spPr>
          <a:xfrm>
            <a:off x="917575" y="630238"/>
            <a:ext cx="5286375" cy="3965575"/>
          </a:xfrm>
          <a:ln/>
        </p:spPr>
      </p:sp>
      <p:sp>
        <p:nvSpPr>
          <p:cNvPr id="21507" name="Rectangle 3">
            <a:extLst>
              <a:ext uri="{FF2B5EF4-FFF2-40B4-BE49-F238E27FC236}">
                <a16:creationId xmlns:a16="http://schemas.microsoft.com/office/drawing/2014/main" id="{D6B761F9-3319-41AA-8CED-7D4E11EF79C8}"/>
              </a:ext>
            </a:extLst>
          </p:cNvPr>
          <p:cNvSpPr>
            <a:spLocks noGrp="1" noChangeArrowheads="1"/>
          </p:cNvSpPr>
          <p:nvPr>
            <p:ph type="body" idx="1"/>
          </p:nvPr>
        </p:nvSpPr>
        <p:spPr>
          <a:xfrm>
            <a:off x="796925" y="4833938"/>
            <a:ext cx="5746750" cy="429101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28" tIns="48415" rIns="96828" bIns="48415"/>
          <a:lstStyle/>
          <a:p>
            <a:r>
              <a:rPr lang="en-US" altLang="en-US" dirty="0" smtClean="0"/>
              <a:t>Example</a:t>
            </a:r>
            <a:r>
              <a:rPr lang="en-US" altLang="en-US" baseline="0" dirty="0" smtClean="0"/>
              <a:t> Asian slow metabolism of smoking so they take in less cigarettes per day to maintain nicotine effects thus impacts their risk of lung cancer</a:t>
            </a:r>
            <a:endParaRPr lang="en-US" altLang="en-US" dirty="0"/>
          </a:p>
        </p:txBody>
      </p:sp>
    </p:spTree>
    <p:extLst>
      <p:ext uri="{BB962C8B-B14F-4D97-AF65-F5344CB8AC3E}">
        <p14:creationId xmlns:p14="http://schemas.microsoft.com/office/powerpoint/2010/main" val="9208951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Multivariate analysis of samples and standards across different sequencing runs. The standard sample groups together although there is some variation, the duplicate samples group together within a run. </a:t>
            </a:r>
          </a:p>
          <a:p>
            <a:endParaRPr lang="en-US" sz="800" dirty="0"/>
          </a:p>
          <a:p>
            <a:r>
              <a:rPr lang="en-US" sz="800" baseline="0" dirty="0" smtClean="0"/>
              <a:t>. </a:t>
            </a:r>
            <a:endParaRPr lang="en-US" dirty="0"/>
          </a:p>
        </p:txBody>
      </p:sp>
      <p:sp>
        <p:nvSpPr>
          <p:cNvPr id="4" name="Slide Number Placeholder 3"/>
          <p:cNvSpPr>
            <a:spLocks noGrp="1"/>
          </p:cNvSpPr>
          <p:nvPr>
            <p:ph type="sldNum" sz="quarter" idx="10"/>
          </p:nvPr>
        </p:nvSpPr>
        <p:spPr/>
        <p:txBody>
          <a:bodyPr/>
          <a:lstStyle/>
          <a:p>
            <a:pPr>
              <a:defRPr/>
            </a:pPr>
            <a:fld id="{0AFB235C-854C-8241-94FB-FDF3A8DFD867}" type="slidenum">
              <a:rPr lang="en-US" smtClean="0"/>
              <a:pPr>
                <a:defRPr/>
              </a:pPr>
              <a:t>25</a:t>
            </a:fld>
            <a:endParaRPr lang="en-US"/>
          </a:p>
        </p:txBody>
      </p:sp>
    </p:spTree>
    <p:extLst>
      <p:ext uri="{BB962C8B-B14F-4D97-AF65-F5344CB8AC3E}">
        <p14:creationId xmlns:p14="http://schemas.microsoft.com/office/powerpoint/2010/main" val="1950296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While there are several</a:t>
            </a:r>
            <a:r>
              <a:rPr kumimoji="1" lang="en-US" altLang="zh-CN" baseline="0" dirty="0" smtClean="0"/>
              <a:t> bioinformatics tools available to process the raw sequencing reads, our study has used QIIME pipeline to process raw data. </a:t>
            </a:r>
          </a:p>
          <a:p>
            <a:r>
              <a:rPr kumimoji="1" lang="en-US" altLang="zh-CN" baseline="0" dirty="0" smtClean="0"/>
              <a:t>QIIME pipeline works to collapse sequencing reads into operational taxonomic units, or OTU, based on sequence similarity.</a:t>
            </a:r>
          </a:p>
          <a:p>
            <a:r>
              <a:rPr kumimoji="1" lang="en-US" altLang="zh-CN" baseline="0" dirty="0" smtClean="0"/>
              <a:t>And then, by comparing in-house or public reference database,  it assigns taxonomy names to each OTU.</a:t>
            </a:r>
            <a:endParaRPr kumimoji="1" lang="zh-CN" altLang="en-US" dirty="0"/>
          </a:p>
        </p:txBody>
      </p:sp>
      <p:sp>
        <p:nvSpPr>
          <p:cNvPr id="4" name="幻灯片编号占位符 3"/>
          <p:cNvSpPr>
            <a:spLocks noGrp="1"/>
          </p:cNvSpPr>
          <p:nvPr>
            <p:ph type="sldNum" sz="quarter" idx="10"/>
          </p:nvPr>
        </p:nvSpPr>
        <p:spPr/>
        <p:txBody>
          <a:bodyPr/>
          <a:lstStyle/>
          <a:p>
            <a:fld id="{AAF3D2DC-E9AA-0742-A3A3-45A3E3592A10}" type="slidenum">
              <a:rPr kumimoji="1" lang="zh-CN" altLang="en-US" smtClean="0"/>
              <a:pPr/>
              <a:t>26</a:t>
            </a:fld>
            <a:endParaRPr kumimoji="1" lang="zh-CN" altLang="en-US"/>
          </a:p>
        </p:txBody>
      </p:sp>
    </p:spTree>
    <p:extLst>
      <p:ext uri="{BB962C8B-B14F-4D97-AF65-F5344CB8AC3E}">
        <p14:creationId xmlns:p14="http://schemas.microsoft.com/office/powerpoint/2010/main" val="10793154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&gt;0.75</a:t>
            </a:r>
            <a:r>
              <a:rPr lang="en-US" baseline="0" dirty="0"/>
              <a:t> excellent, 0.6-0.74 good, 0.4-0.59 is fair, &lt;0.4 poor</a:t>
            </a:r>
            <a:endParaRPr lang="en-US" dirty="0"/>
          </a:p>
        </p:txBody>
      </p:sp>
      <p:sp>
        <p:nvSpPr>
          <p:cNvPr id="4" name="Slide Number Placeholder 3"/>
          <p:cNvSpPr>
            <a:spLocks noGrp="1"/>
          </p:cNvSpPr>
          <p:nvPr>
            <p:ph type="sldNum" sz="quarter" idx="10"/>
          </p:nvPr>
        </p:nvSpPr>
        <p:spPr/>
        <p:txBody>
          <a:bodyPr/>
          <a:lstStyle/>
          <a:p>
            <a:fld id="{2A3C3AB8-3C0D-D041-9342-7F6396E13BE7}" type="slidenum">
              <a:rPr lang="en-US" smtClean="0"/>
              <a:t>27</a:t>
            </a:fld>
            <a:endParaRPr lang="en-US"/>
          </a:p>
        </p:txBody>
      </p:sp>
    </p:spTree>
    <p:extLst>
      <p:ext uri="{BB962C8B-B14F-4D97-AF65-F5344CB8AC3E}">
        <p14:creationId xmlns:p14="http://schemas.microsoft.com/office/powerpoint/2010/main" val="14941298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This model</a:t>
            </a:r>
            <a:r>
              <a:rPr lang="en-US" sz="1000" baseline="0" dirty="0"/>
              <a:t> adjusted for covariates or just participant? Check this. </a:t>
            </a:r>
            <a:endParaRPr lang="en-US" sz="1000" dirty="0"/>
          </a:p>
          <a:p>
            <a:r>
              <a:rPr lang="en-US" sz="1000" dirty="0"/>
              <a:t>Range</a:t>
            </a:r>
            <a:r>
              <a:rPr lang="en-US" sz="1000" baseline="0" dirty="0"/>
              <a:t> is good (.6-.74) to excellent for overall community estimates</a:t>
            </a:r>
          </a:p>
          <a:p>
            <a:endParaRPr lang="en-US" sz="1000" baseline="0" dirty="0"/>
          </a:p>
          <a:p>
            <a:r>
              <a:rPr lang="en-US" sz="1000" baseline="0" dirty="0"/>
              <a:t>We also have also looked at the reliability estimates for genera and found that the majority of the </a:t>
            </a:r>
          </a:p>
          <a:p>
            <a:r>
              <a:rPr lang="en-US" sz="1000" baseline="0" dirty="0"/>
              <a:t>Genera are good, those that are not tend to be genera of low abundance and prevalence</a:t>
            </a:r>
            <a:r>
              <a:rPr lang="en-US" sz="1000" baseline="0" dirty="0" smtClean="0"/>
              <a:t>.</a:t>
            </a:r>
          </a:p>
          <a:p>
            <a:endParaRPr lang="en-US" sz="1000" baseline="0" dirty="0" smtClean="0"/>
          </a:p>
          <a:p>
            <a:r>
              <a:rPr lang="en-US" sz="1000" dirty="0" smtClean="0"/>
              <a:t>alpha diversity, which is a measure of the diversity </a:t>
            </a:r>
            <a:r>
              <a:rPr lang="en-US" sz="1000" i="1" dirty="0" smtClean="0"/>
              <a:t>within</a:t>
            </a:r>
            <a:r>
              <a:rPr lang="en-US" sz="1000" dirty="0" smtClean="0"/>
              <a:t> samples; essentially we are asking, “how complex are these communities</a:t>
            </a:r>
          </a:p>
          <a:p>
            <a:r>
              <a:rPr lang="en-US" sz="1000" dirty="0" smtClean="0"/>
              <a:t>beta diversity refers to the diversity </a:t>
            </a:r>
            <a:r>
              <a:rPr lang="en-US" sz="1000" i="1" dirty="0" smtClean="0"/>
              <a:t>between</a:t>
            </a:r>
            <a:r>
              <a:rPr lang="en-US" sz="1000" dirty="0" smtClean="0"/>
              <a:t> samples. This is essentially a measure of how similar or dissimilar the samples are</a:t>
            </a:r>
            <a:endParaRPr lang="en-US" sz="1000" dirty="0"/>
          </a:p>
        </p:txBody>
      </p:sp>
      <p:sp>
        <p:nvSpPr>
          <p:cNvPr id="4" name="Slide Number Placeholder 3"/>
          <p:cNvSpPr>
            <a:spLocks noGrp="1"/>
          </p:cNvSpPr>
          <p:nvPr>
            <p:ph type="sldNum" sz="quarter" idx="10"/>
          </p:nvPr>
        </p:nvSpPr>
        <p:spPr/>
        <p:txBody>
          <a:bodyPr/>
          <a:lstStyle/>
          <a:p>
            <a:fld id="{2A3C3AB8-3C0D-D041-9342-7F6396E13BE7}" type="slidenum">
              <a:rPr lang="en-US" smtClean="0"/>
              <a:t>28</a:t>
            </a:fld>
            <a:endParaRPr lang="en-US"/>
          </a:p>
        </p:txBody>
      </p:sp>
    </p:spTree>
    <p:extLst>
      <p:ext uri="{BB962C8B-B14F-4D97-AF65-F5344CB8AC3E}">
        <p14:creationId xmlns:p14="http://schemas.microsoft.com/office/powerpoint/2010/main" val="21040788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started to look</a:t>
            </a:r>
            <a:r>
              <a:rPr lang="en-US" baseline="0" dirty="0" smtClean="0"/>
              <a:t> at the microbiome in</a:t>
            </a:r>
            <a:r>
              <a:rPr lang="en-US" dirty="0" smtClean="0"/>
              <a:t> a subset</a:t>
            </a:r>
            <a:r>
              <a:rPr lang="en-US" baseline="0" dirty="0" smtClean="0"/>
              <a:t> of subjects, 300 men and women evenly distributed across ethnic/racial groups. The groups include Caucasians, </a:t>
            </a:r>
            <a:r>
              <a:rPr lang="en-US" baseline="0" dirty="0" err="1" smtClean="0"/>
              <a:t>Hawiians</a:t>
            </a:r>
            <a:r>
              <a:rPr lang="en-US" baseline="0" dirty="0" smtClean="0"/>
              <a:t>, Blacks, Asian, and Latinos. </a:t>
            </a:r>
          </a:p>
          <a:p>
            <a:endParaRPr lang="en-US" baseline="0" dirty="0" smtClean="0"/>
          </a:p>
          <a:p>
            <a:r>
              <a:rPr lang="en-US" baseline="0" dirty="0" smtClean="0"/>
              <a:t>This is the distribution of the microbiome across the whole group. The phyla </a:t>
            </a:r>
            <a:r>
              <a:rPr lang="en-US" baseline="0" dirty="0" err="1" smtClean="0"/>
              <a:t>Bacteroidetes</a:t>
            </a:r>
            <a:r>
              <a:rPr lang="en-US" baseline="0" dirty="0" smtClean="0"/>
              <a:t> and </a:t>
            </a:r>
            <a:r>
              <a:rPr lang="en-US" baseline="0" dirty="0" err="1" smtClean="0"/>
              <a:t>Firmicutes</a:t>
            </a:r>
            <a:r>
              <a:rPr lang="en-US" baseline="0" dirty="0" smtClean="0"/>
              <a:t> dominate the gut microbiome.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0AFB235C-854C-8241-94FB-FDF3A8DFD867}" type="slidenum">
              <a:rPr lang="en-US" smtClean="0"/>
              <a:pPr>
                <a:defRPr/>
              </a:pPr>
              <a:t>29</a:t>
            </a:fld>
            <a:endParaRPr lang="en-US"/>
          </a:p>
        </p:txBody>
      </p:sp>
    </p:spTree>
    <p:extLst>
      <p:ext uri="{BB962C8B-B14F-4D97-AF65-F5344CB8AC3E}">
        <p14:creationId xmlns:p14="http://schemas.microsoft.com/office/powerpoint/2010/main" val="983018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Supplementary</a:t>
            </a:r>
            <a:r>
              <a:rPr lang="en-US" baseline="0" dirty="0" smtClean="0"/>
              <a:t> Figure 3a. The distribution of phyla (%) across self-report ethnicity (n=6113). </a:t>
            </a:r>
          </a:p>
        </p:txBody>
      </p:sp>
      <p:sp>
        <p:nvSpPr>
          <p:cNvPr id="4" name="Slide Number Placeholder 3"/>
          <p:cNvSpPr>
            <a:spLocks noGrp="1"/>
          </p:cNvSpPr>
          <p:nvPr>
            <p:ph type="sldNum" sz="quarter" idx="10"/>
          </p:nvPr>
        </p:nvSpPr>
        <p:spPr/>
        <p:txBody>
          <a:bodyPr/>
          <a:lstStyle/>
          <a:p>
            <a:fld id="{49F2A98E-E7B8-457A-BBFD-900DD799CBAF}" type="slidenum">
              <a:rPr lang="en-US" smtClean="0"/>
              <a:t>30</a:t>
            </a:fld>
            <a:endParaRPr lang="en-US"/>
          </a:p>
        </p:txBody>
      </p:sp>
    </p:spTree>
    <p:extLst>
      <p:ext uri="{BB962C8B-B14F-4D97-AF65-F5344CB8AC3E}">
        <p14:creationId xmlns:p14="http://schemas.microsoft.com/office/powerpoint/2010/main" val="28417839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This figure shows you the direction</a:t>
            </a:r>
            <a:r>
              <a:rPr kumimoji="1" lang="en-US" altLang="zh-CN" baseline="0" dirty="0" smtClean="0"/>
              <a:t> and magnitude of the covariate effects on alpha-diversity (or Shannon’s Index).</a:t>
            </a:r>
          </a:p>
          <a:p>
            <a:r>
              <a:rPr kumimoji="1" lang="en-US" altLang="zh-CN" baseline="0" dirty="0" smtClean="0"/>
              <a:t>To highlight, …</a:t>
            </a:r>
          </a:p>
          <a:p>
            <a:r>
              <a:rPr kumimoji="1" lang="en-US" altLang="zh-CN" baseline="0" dirty="0" smtClean="0"/>
              <a:t>We see strong big drop in diversity for </a:t>
            </a:r>
            <a:r>
              <a:rPr kumimoji="1" lang="en-US" altLang="zh-CN" baseline="0" dirty="0" err="1" smtClean="0"/>
              <a:t>jpanese</a:t>
            </a:r>
            <a:endParaRPr kumimoji="1" lang="en-US" altLang="zh-CN" baseline="0" dirty="0" smtClean="0"/>
          </a:p>
          <a:p>
            <a:r>
              <a:rPr kumimoji="1" lang="en-US" altLang="zh-CN" baseline="0" dirty="0" smtClean="0"/>
              <a:t>Male</a:t>
            </a:r>
          </a:p>
          <a:p>
            <a:r>
              <a:rPr kumimoji="1" lang="en-US" altLang="zh-CN" baseline="0" dirty="0" smtClean="0"/>
              <a:t>Sample month, July-Sep have higher diversity. </a:t>
            </a:r>
          </a:p>
          <a:p>
            <a:r>
              <a:rPr kumimoji="1" lang="en-US" altLang="zh-CN" baseline="0" dirty="0" smtClean="0"/>
              <a:t>Antibiotics and </a:t>
            </a:r>
            <a:endParaRPr kumimoji="1" lang="zh-CN" altLang="en-US" dirty="0"/>
          </a:p>
        </p:txBody>
      </p:sp>
      <p:sp>
        <p:nvSpPr>
          <p:cNvPr id="4" name="幻灯片编号占位符 3"/>
          <p:cNvSpPr>
            <a:spLocks noGrp="1"/>
          </p:cNvSpPr>
          <p:nvPr>
            <p:ph type="sldNum" sz="quarter" idx="10"/>
          </p:nvPr>
        </p:nvSpPr>
        <p:spPr/>
        <p:txBody>
          <a:bodyPr/>
          <a:lstStyle/>
          <a:p>
            <a:fld id="{AAF3D2DC-E9AA-0742-A3A3-45A3E3592A10}" type="slidenum">
              <a:rPr kumimoji="1" lang="zh-CN" altLang="en-US" smtClean="0"/>
              <a:pPr/>
              <a:t>32</a:t>
            </a:fld>
            <a:endParaRPr kumimoji="1" lang="zh-CN" altLang="en-US"/>
          </a:p>
        </p:txBody>
      </p:sp>
    </p:spTree>
    <p:extLst>
      <p:ext uri="{BB962C8B-B14F-4D97-AF65-F5344CB8AC3E}">
        <p14:creationId xmlns:p14="http://schemas.microsoft.com/office/powerpoint/2010/main" val="1247464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perMANOVA</a:t>
            </a:r>
            <a:r>
              <a:rPr lang="en-US" dirty="0"/>
              <a:t> of an unweighted </a:t>
            </a:r>
            <a:r>
              <a:rPr lang="en-US" dirty="0" err="1"/>
              <a:t>unifrac</a:t>
            </a:r>
            <a:r>
              <a:rPr lang="en-US" dirty="0"/>
              <a:t> matrix.</a:t>
            </a:r>
          </a:p>
          <a:p>
            <a:endParaRPr lang="en-US" dirty="0"/>
          </a:p>
          <a:p>
            <a:r>
              <a:rPr lang="en-US" dirty="0"/>
              <a:t>We looked at the amount of overall variation in the gut microbiome explained by pertinent demographic variables.</a:t>
            </a:r>
          </a:p>
          <a:p>
            <a:endParaRPr lang="en-US" dirty="0"/>
          </a:p>
          <a:p>
            <a:r>
              <a:rPr lang="en-US" dirty="0"/>
              <a:t>Genetic ancestry and Self reported ethnicity explained a small but statistically significant amount of variation in the microbiome.</a:t>
            </a:r>
          </a:p>
        </p:txBody>
      </p:sp>
      <p:sp>
        <p:nvSpPr>
          <p:cNvPr id="4" name="Slide Number Placeholder 3"/>
          <p:cNvSpPr>
            <a:spLocks noGrp="1"/>
          </p:cNvSpPr>
          <p:nvPr>
            <p:ph type="sldNum" sz="quarter" idx="5"/>
          </p:nvPr>
        </p:nvSpPr>
        <p:spPr/>
        <p:txBody>
          <a:bodyPr/>
          <a:lstStyle/>
          <a:p>
            <a:fld id="{2A3C3AB8-3C0D-D041-9342-7F6396E13BE7}" type="slidenum">
              <a:rPr lang="en-US" smtClean="0"/>
              <a:t>34</a:t>
            </a:fld>
            <a:endParaRPr lang="en-US"/>
          </a:p>
        </p:txBody>
      </p:sp>
    </p:spTree>
    <p:extLst>
      <p:ext uri="{BB962C8B-B14F-4D97-AF65-F5344CB8AC3E}">
        <p14:creationId xmlns:p14="http://schemas.microsoft.com/office/powerpoint/2010/main" val="764092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when we look at the affects of some of the demographic variable on a genera by genera basis, we find some interesting associations. </a:t>
            </a:r>
          </a:p>
          <a:p>
            <a:endParaRPr lang="en-US" dirty="0"/>
          </a:p>
          <a:p>
            <a:r>
              <a:rPr lang="en-US" dirty="0"/>
              <a:t>Such as the birthplace of the parents seems to influence the child’s gut microbiome composition</a:t>
            </a:r>
          </a:p>
          <a:p>
            <a:endParaRPr lang="en-US" dirty="0"/>
          </a:p>
          <a:p>
            <a:endParaRPr lang="en-US" dirty="0"/>
          </a:p>
          <a:p>
            <a:endParaRPr lang="en-US" dirty="0"/>
          </a:p>
          <a:p>
            <a:r>
              <a:rPr lang="en-US" dirty="0"/>
              <a:t>126 out of 4305 comparisons</a:t>
            </a:r>
          </a:p>
          <a:p>
            <a:r>
              <a:rPr lang="en-US" dirty="0"/>
              <a:t>We used an ordinal logistic regression where the outcome variable is categorized into 5 or fewer levels. </a:t>
            </a:r>
          </a:p>
          <a:p>
            <a:r>
              <a:rPr lang="en-US" dirty="0"/>
              <a:t>BASELINE MODEL = GENERA= BMI, SELF-REPORT ETHNICITY, and BATCH</a:t>
            </a:r>
          </a:p>
          <a:p>
            <a:r>
              <a:rPr lang="en-US" dirty="0"/>
              <a:t>Follow</a:t>
            </a:r>
            <a:r>
              <a:rPr lang="en-US" baseline="0" dirty="0"/>
              <a:t> up on overlap of M + F</a:t>
            </a:r>
          </a:p>
          <a:p>
            <a:endParaRPr lang="en-US" dirty="0"/>
          </a:p>
        </p:txBody>
      </p:sp>
      <p:sp>
        <p:nvSpPr>
          <p:cNvPr id="4" name="Slide Number Placeholder 3"/>
          <p:cNvSpPr>
            <a:spLocks noGrp="1"/>
          </p:cNvSpPr>
          <p:nvPr>
            <p:ph type="sldNum" sz="quarter" idx="5"/>
          </p:nvPr>
        </p:nvSpPr>
        <p:spPr/>
        <p:txBody>
          <a:bodyPr/>
          <a:lstStyle/>
          <a:p>
            <a:fld id="{2A3C3AB8-3C0D-D041-9342-7F6396E13BE7}" type="slidenum">
              <a:rPr lang="en-US" smtClean="0"/>
              <a:t>35</a:t>
            </a:fld>
            <a:endParaRPr lang="en-US"/>
          </a:p>
        </p:txBody>
      </p:sp>
    </p:spTree>
    <p:extLst>
      <p:ext uri="{BB962C8B-B14F-4D97-AF65-F5344CB8AC3E}">
        <p14:creationId xmlns:p14="http://schemas.microsoft.com/office/powerpoint/2010/main" val="12734719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A340C5-E4B2-4AFC-BAAE-BD551D182B62}" type="slidenum">
              <a:rPr lang="en-US" smtClean="0"/>
              <a:pPr/>
              <a:t>36</a:t>
            </a:fld>
            <a:endParaRPr lang="en-US"/>
          </a:p>
        </p:txBody>
      </p:sp>
    </p:spTree>
    <p:extLst>
      <p:ext uri="{BB962C8B-B14F-4D97-AF65-F5344CB8AC3E}">
        <p14:creationId xmlns:p14="http://schemas.microsoft.com/office/powerpoint/2010/main" val="964244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Adoption studies have been used to investigate how similar individuals that have been adopted are to their biological parents with whom they did not share the same environment with. Additionally, adopted individuals are compared to their adoptive family due to the difference in genes but shared environment. For example, an adoption study showed that Swedish men with disadvantaged adoptive environments and a genetic predisposition were more likely to abuse alcohol.</a:t>
            </a:r>
            <a:r>
              <a:rPr lang="en-US" baseline="30000" dirty="0" smtClean="0">
                <a:effectLst/>
                <a:hlinkClick r:id="rId3"/>
              </a:rPr>
              <a:t>[13]</a:t>
            </a:r>
            <a:r>
              <a:rPr lang="en-US" dirty="0" smtClean="0">
                <a:effectLst/>
              </a:rPr>
              <a:t> </a:t>
            </a:r>
          </a:p>
          <a:p>
            <a:r>
              <a:rPr lang="en-US" dirty="0" smtClean="0">
                <a:effectLst/>
              </a:rPr>
              <a:t>Using </a:t>
            </a:r>
            <a:r>
              <a:rPr lang="en-US" dirty="0" smtClean="0">
                <a:effectLst/>
                <a:hlinkClick r:id="rId4" tooltip="Twin"/>
              </a:rPr>
              <a:t>monozygotic twins</a:t>
            </a:r>
            <a:r>
              <a:rPr lang="en-US" dirty="0" smtClean="0">
                <a:effectLst/>
              </a:rPr>
              <a:t>, the effects of different environments on identical genotypes could be observed</a:t>
            </a:r>
            <a:endParaRPr lang="en-US" dirty="0"/>
          </a:p>
        </p:txBody>
      </p:sp>
      <p:sp>
        <p:nvSpPr>
          <p:cNvPr id="4" name="Slide Number Placeholder 3"/>
          <p:cNvSpPr>
            <a:spLocks noGrp="1"/>
          </p:cNvSpPr>
          <p:nvPr>
            <p:ph type="sldNum" sz="quarter" idx="10"/>
          </p:nvPr>
        </p:nvSpPr>
        <p:spPr/>
        <p:txBody>
          <a:bodyPr/>
          <a:lstStyle/>
          <a:p>
            <a:fld id="{83705B67-6CD6-5A45-B896-CBF891F1A219}" type="slidenum">
              <a:rPr lang="en-US" smtClean="0"/>
              <a:t>6</a:t>
            </a:fld>
            <a:endParaRPr lang="en-US"/>
          </a:p>
        </p:txBody>
      </p:sp>
    </p:spTree>
    <p:extLst>
      <p:ext uri="{BB962C8B-B14F-4D97-AF65-F5344CB8AC3E}">
        <p14:creationId xmlns:p14="http://schemas.microsoft.com/office/powerpoint/2010/main" val="27024042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Supplemental Figure 3. Overlay plot of ancestral markers</a:t>
            </a:r>
            <a:r>
              <a:rPr lang="en-US" baseline="0" dirty="0"/>
              <a:t> onto gut microbial community structure from 1638 subject in the MEC. Each ancestral vector is derived from principal component analysis of GWAS data from 1638 subjects. The length of the vector is related to the strength of the correlation. Inverse the matrices here where we use GWAS as the matrix 1 and then correlate the microbiome </a:t>
            </a:r>
            <a:r>
              <a:rPr lang="en-US" baseline="0" dirty="0" err="1"/>
              <a:t>pcoa</a:t>
            </a:r>
            <a:r>
              <a:rPr lang="en-US" baseline="0" dirty="0"/>
              <a:t> plots on top….Draw the vectors with the PCOA axis 1-10 on the GWAS background… on this plot…find out what the correlations are here…</a:t>
            </a:r>
          </a:p>
          <a:p>
            <a:endParaRPr lang="en-US" baseline="0" dirty="0"/>
          </a:p>
          <a:p>
            <a:r>
              <a:rPr lang="en-US" baseline="0" dirty="0"/>
              <a:t>Lots of discussion about this. Want to expand the story of the Japanese</a:t>
            </a:r>
          </a:p>
          <a:p>
            <a:r>
              <a:rPr lang="en-US" baseline="0" dirty="0" err="1"/>
              <a:t>Kachen</a:t>
            </a:r>
            <a:r>
              <a:rPr lang="en-US" baseline="0" dirty="0"/>
              <a:t> to do a GWAS PCA with just the Japanese. Then we will do an overlay with the microbiome PCOA axes from just the microbiome group.</a:t>
            </a:r>
          </a:p>
          <a:p>
            <a:r>
              <a:rPr lang="en-US" baseline="0" dirty="0"/>
              <a:t>Keep this graph as a jumping point for the data….</a:t>
            </a:r>
            <a:endParaRPr lang="en-US" dirty="0"/>
          </a:p>
        </p:txBody>
      </p:sp>
      <p:sp>
        <p:nvSpPr>
          <p:cNvPr id="4" name="Slide Number Placeholder 3"/>
          <p:cNvSpPr>
            <a:spLocks noGrp="1"/>
          </p:cNvSpPr>
          <p:nvPr>
            <p:ph type="sldNum" sz="quarter" idx="10"/>
          </p:nvPr>
        </p:nvSpPr>
        <p:spPr/>
        <p:txBody>
          <a:bodyPr/>
          <a:lstStyle/>
          <a:p>
            <a:fld id="{49F2A98E-E7B8-457A-BBFD-900DD799CBAF}" type="slidenum">
              <a:rPr lang="en-US" smtClean="0"/>
              <a:t>37</a:t>
            </a:fld>
            <a:endParaRPr lang="en-US"/>
          </a:p>
        </p:txBody>
      </p:sp>
    </p:spTree>
    <p:extLst>
      <p:ext uri="{BB962C8B-B14F-4D97-AF65-F5344CB8AC3E}">
        <p14:creationId xmlns:p14="http://schemas.microsoft.com/office/powerpoint/2010/main" val="10195272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Figure 1 </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Genetic ancestry is not significantly associated with</a:t>
            </a:r>
            <a:br>
              <a:rPr lang="en-US" sz="1200" b="1" i="0" kern="1200" dirty="0" smtClean="0">
                <a:solidFill>
                  <a:schemeClr val="tx1"/>
                </a:solidFill>
                <a:effectLst/>
                <a:latin typeface="+mn-lt"/>
                <a:ea typeface="+mn-ea"/>
                <a:cs typeface="+mn-cs"/>
              </a:rPr>
            </a:br>
            <a:r>
              <a:rPr lang="en-US" sz="1200" b="1" i="0" kern="1200" dirty="0" smtClean="0">
                <a:solidFill>
                  <a:schemeClr val="tx1"/>
                </a:solidFill>
                <a:effectLst/>
                <a:latin typeface="+mn-lt"/>
                <a:ea typeface="+mn-ea"/>
                <a:cs typeface="+mn-cs"/>
              </a:rPr>
              <a:t>microbiome composition. a</a:t>
            </a:r>
            <a:r>
              <a:rPr lang="en-US" sz="1200" b="0" i="0" kern="1200" dirty="0" smtClean="0">
                <a:solidFill>
                  <a:schemeClr val="tx1"/>
                </a:solidFill>
                <a:effectLst/>
                <a:latin typeface="+mn-lt"/>
                <a:ea typeface="+mn-ea"/>
                <a:cs typeface="+mn-cs"/>
              </a:rPr>
              <a:t>, Genetic principal components are strongly</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associated with self-reported ancestry, with Ashkenazi (</a:t>
            </a:r>
            <a:r>
              <a:rPr lang="en-US" sz="1200" b="0" i="1" kern="1200" dirty="0" smtClean="0">
                <a:solidFill>
                  <a:schemeClr val="tx1"/>
                </a:solidFill>
                <a:effectLst/>
                <a:latin typeface="+mn-lt"/>
                <a:ea typeface="+mn-ea"/>
                <a:cs typeface="+mn-cs"/>
              </a:rPr>
              <a:t>n</a:t>
            </a:r>
            <a:r>
              <a:rPr lang="en-US" sz="1200" b="0" i="0" kern="1200" dirty="0" smtClean="0">
                <a:solidFill>
                  <a:schemeClr val="tx1"/>
                </a:solidFill>
                <a:effectLst/>
                <a:latin typeface="+mn-lt"/>
                <a:ea typeface="+mn-ea"/>
                <a:cs typeface="+mn-cs"/>
              </a:rPr>
              <a:t>=345), North</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African (</a:t>
            </a:r>
            <a:r>
              <a:rPr lang="en-US" sz="1200" b="0" i="1" kern="1200" dirty="0" smtClean="0">
                <a:solidFill>
                  <a:schemeClr val="tx1"/>
                </a:solidFill>
                <a:effectLst/>
                <a:latin typeface="+mn-lt"/>
                <a:ea typeface="+mn-ea"/>
                <a:cs typeface="+mn-cs"/>
              </a:rPr>
              <a:t>n</a:t>
            </a:r>
            <a:r>
              <a:rPr lang="en-US" sz="1200" b="0" i="0" kern="1200" dirty="0" smtClean="0">
                <a:solidFill>
                  <a:schemeClr val="tx1"/>
                </a:solidFill>
                <a:effectLst/>
                <a:latin typeface="+mn-lt"/>
                <a:ea typeface="+mn-ea"/>
                <a:cs typeface="+mn-cs"/>
              </a:rPr>
              <a:t>=42), Middle Eastern (</a:t>
            </a:r>
            <a:r>
              <a:rPr lang="en-US" sz="1200" b="0" i="1" kern="1200" dirty="0" smtClean="0">
                <a:solidFill>
                  <a:schemeClr val="tx1"/>
                </a:solidFill>
                <a:effectLst/>
                <a:latin typeface="+mn-lt"/>
                <a:ea typeface="+mn-ea"/>
                <a:cs typeface="+mn-cs"/>
              </a:rPr>
              <a:t>n</a:t>
            </a:r>
            <a:r>
              <a:rPr lang="en-US" sz="1200" b="0" i="0" kern="1200" dirty="0" smtClean="0">
                <a:solidFill>
                  <a:schemeClr val="tx1"/>
                </a:solidFill>
                <a:effectLst/>
                <a:latin typeface="+mn-lt"/>
                <a:ea typeface="+mn-ea"/>
                <a:cs typeface="+mn-cs"/>
              </a:rPr>
              <a:t>=24), Sephardi (</a:t>
            </a:r>
            <a:r>
              <a:rPr lang="en-US" sz="1200" b="0" i="1" kern="1200" dirty="0" smtClean="0">
                <a:solidFill>
                  <a:schemeClr val="tx1"/>
                </a:solidFill>
                <a:effectLst/>
                <a:latin typeface="+mn-lt"/>
                <a:ea typeface="+mn-ea"/>
                <a:cs typeface="+mn-cs"/>
              </a:rPr>
              <a:t>n</a:t>
            </a:r>
            <a:r>
              <a:rPr lang="en-US" sz="1200" b="0" i="0" kern="1200" dirty="0" smtClean="0">
                <a:solidFill>
                  <a:schemeClr val="tx1"/>
                </a:solidFill>
                <a:effectLst/>
                <a:latin typeface="+mn-lt"/>
                <a:ea typeface="+mn-ea"/>
                <a:cs typeface="+mn-cs"/>
              </a:rPr>
              <a:t>=10), Yemenite</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a:t>
            </a:r>
            <a:r>
              <a:rPr lang="en-US" sz="1200" b="0" i="1" kern="1200" dirty="0" smtClean="0">
                <a:solidFill>
                  <a:schemeClr val="tx1"/>
                </a:solidFill>
                <a:effectLst/>
                <a:latin typeface="+mn-lt"/>
                <a:ea typeface="+mn-ea"/>
                <a:cs typeface="+mn-cs"/>
              </a:rPr>
              <a:t>n</a:t>
            </a:r>
            <a:r>
              <a:rPr lang="en-US" sz="1200" b="0" i="0" kern="1200" dirty="0" smtClean="0">
                <a:solidFill>
                  <a:schemeClr val="tx1"/>
                </a:solidFill>
                <a:effectLst/>
                <a:latin typeface="+mn-lt"/>
                <a:ea typeface="+mn-ea"/>
                <a:cs typeface="+mn-cs"/>
              </a:rPr>
              <a:t>=8) and admixed/other (other) (</a:t>
            </a:r>
            <a:r>
              <a:rPr lang="en-US" sz="1200" b="0" i="1" kern="1200" dirty="0" smtClean="0">
                <a:solidFill>
                  <a:schemeClr val="tx1"/>
                </a:solidFill>
                <a:effectLst/>
                <a:latin typeface="+mn-lt"/>
                <a:ea typeface="+mn-ea"/>
                <a:cs typeface="+mn-cs"/>
              </a:rPr>
              <a:t>n</a:t>
            </a:r>
            <a:r>
              <a:rPr lang="en-US" sz="1200" b="0" i="0" kern="1200" dirty="0" smtClean="0">
                <a:solidFill>
                  <a:schemeClr val="tx1"/>
                </a:solidFill>
                <a:effectLst/>
                <a:latin typeface="+mn-lt"/>
                <a:ea typeface="+mn-ea"/>
                <a:cs typeface="+mn-cs"/>
              </a:rPr>
              <a:t>=286) ancestries (</a:t>
            </a:r>
            <a:r>
              <a:rPr lang="en-US" sz="1200" b="0" i="1" kern="1200" dirty="0" smtClean="0">
                <a:solidFill>
                  <a:schemeClr val="tx1"/>
                </a:solidFill>
                <a:effectLst/>
                <a:latin typeface="+mn-lt"/>
                <a:ea typeface="+mn-ea"/>
                <a:cs typeface="+mn-cs"/>
              </a:rPr>
              <a:t>P</a:t>
            </a:r>
            <a:r>
              <a:rPr lang="en-US" sz="1200" b="0" i="0" kern="1200" dirty="0" smtClean="0">
                <a:solidFill>
                  <a:schemeClr val="tx1"/>
                </a:solidFill>
                <a:effectLst/>
                <a:latin typeface="+mn-lt"/>
                <a:ea typeface="+mn-ea"/>
                <a:cs typeface="+mn-cs"/>
              </a:rPr>
              <a:t>&lt;10-32;</a:t>
            </a:r>
            <a:br>
              <a:rPr lang="en-US" sz="1200" b="0" i="0" kern="1200" dirty="0" smtClean="0">
                <a:solidFill>
                  <a:schemeClr val="tx1"/>
                </a:solidFill>
                <a:effectLst/>
                <a:latin typeface="+mn-lt"/>
                <a:ea typeface="+mn-ea"/>
                <a:cs typeface="+mn-cs"/>
              </a:rPr>
            </a:br>
            <a:r>
              <a:rPr lang="en-US" sz="1200" b="0" i="0" kern="1200" dirty="0" err="1" smtClean="0">
                <a:solidFill>
                  <a:schemeClr val="tx1"/>
                </a:solidFill>
                <a:effectLst/>
                <a:latin typeface="+mn-lt"/>
                <a:ea typeface="+mn-ea"/>
                <a:cs typeface="+mn-cs"/>
              </a:rPr>
              <a:t>Kruskal</a:t>
            </a:r>
            <a:r>
              <a:rPr lang="en-US" sz="1200" b="0" i="0" kern="1200" dirty="0" smtClean="0">
                <a:solidFill>
                  <a:schemeClr val="tx1"/>
                </a:solidFill>
                <a:effectLst/>
                <a:latin typeface="+mn-lt"/>
                <a:ea typeface="+mn-ea"/>
                <a:cs typeface="+mn-cs"/>
              </a:rPr>
              <a:t>–Wallis). </a:t>
            </a:r>
            <a:r>
              <a:rPr lang="en-US" sz="1200" b="1" i="0" kern="1200" dirty="0" smtClean="0">
                <a:solidFill>
                  <a:schemeClr val="tx1"/>
                </a:solidFill>
                <a:effectLst/>
                <a:latin typeface="+mn-lt"/>
                <a:ea typeface="+mn-ea"/>
                <a:cs typeface="+mn-cs"/>
              </a:rPr>
              <a:t>b</a:t>
            </a:r>
            <a:r>
              <a:rPr lang="en-US" sz="1200" b="0" i="0" kern="1200" dirty="0" smtClean="0">
                <a:solidFill>
                  <a:schemeClr val="tx1"/>
                </a:solidFill>
                <a:effectLst/>
                <a:latin typeface="+mn-lt"/>
                <a:ea typeface="+mn-ea"/>
                <a:cs typeface="+mn-cs"/>
              </a:rPr>
              <a:t>, As in </a:t>
            </a:r>
            <a:r>
              <a:rPr lang="en-US" sz="1200" b="1" i="0" kern="1200" dirty="0" smtClean="0">
                <a:solidFill>
                  <a:schemeClr val="tx1"/>
                </a:solidFill>
                <a:effectLst/>
                <a:latin typeface="+mn-lt"/>
                <a:ea typeface="+mn-ea"/>
                <a:cs typeface="+mn-cs"/>
              </a:rPr>
              <a:t>a</a:t>
            </a:r>
            <a:r>
              <a:rPr lang="en-US" sz="1200" b="0" i="0" kern="1200" dirty="0" smtClean="0">
                <a:solidFill>
                  <a:schemeClr val="tx1"/>
                </a:solidFill>
                <a:effectLst/>
                <a:latin typeface="+mn-lt"/>
                <a:ea typeface="+mn-ea"/>
                <a:cs typeface="+mn-cs"/>
              </a:rPr>
              <a:t>, but for microbiome principal coordinate</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analysis (</a:t>
            </a:r>
            <a:r>
              <a:rPr lang="en-US" sz="1200" b="0" i="1" kern="1200" dirty="0" smtClean="0">
                <a:solidFill>
                  <a:schemeClr val="tx1"/>
                </a:solidFill>
                <a:effectLst/>
                <a:latin typeface="+mn-lt"/>
                <a:ea typeface="+mn-ea"/>
                <a:cs typeface="+mn-cs"/>
              </a:rPr>
              <a:t>P</a:t>
            </a:r>
            <a:r>
              <a:rPr lang="en-US" sz="1200" b="0" i="0" kern="1200" dirty="0" smtClean="0">
                <a:solidFill>
                  <a:schemeClr val="tx1"/>
                </a:solidFill>
                <a:effectLst/>
                <a:latin typeface="+mn-lt"/>
                <a:ea typeface="+mn-ea"/>
                <a:cs typeface="+mn-cs"/>
              </a:rPr>
              <a:t>&gt;0.08; </a:t>
            </a:r>
            <a:r>
              <a:rPr lang="en-US" sz="1200" b="0" i="0" kern="1200" dirty="0" err="1" smtClean="0">
                <a:solidFill>
                  <a:schemeClr val="tx1"/>
                </a:solidFill>
                <a:effectLst/>
                <a:latin typeface="+mn-lt"/>
                <a:ea typeface="+mn-ea"/>
                <a:cs typeface="+mn-cs"/>
              </a:rPr>
              <a:t>Kruskal</a:t>
            </a:r>
            <a:r>
              <a:rPr lang="en-US" sz="1200" b="0" i="0" kern="1200" dirty="0" smtClean="0">
                <a:solidFill>
                  <a:schemeClr val="tx1"/>
                </a:solidFill>
                <a:effectLst/>
                <a:latin typeface="+mn-lt"/>
                <a:ea typeface="+mn-ea"/>
                <a:cs typeface="+mn-cs"/>
              </a:rPr>
              <a:t>–Wallis). </a:t>
            </a:r>
            <a:r>
              <a:rPr lang="en-US" sz="1200" b="1" i="0" kern="1200" dirty="0" smtClean="0">
                <a:solidFill>
                  <a:schemeClr val="tx1"/>
                </a:solidFill>
                <a:effectLst/>
                <a:latin typeface="+mn-lt"/>
                <a:ea typeface="+mn-ea"/>
                <a:cs typeface="+mn-cs"/>
              </a:rPr>
              <a:t>c</a:t>
            </a:r>
            <a:r>
              <a:rPr lang="en-US" sz="1200" b="0" i="0" kern="1200" dirty="0" smtClean="0">
                <a:solidFill>
                  <a:schemeClr val="tx1"/>
                </a:solidFill>
                <a:effectLst/>
                <a:latin typeface="+mn-lt"/>
                <a:ea typeface="+mn-ea"/>
                <a:cs typeface="+mn-cs"/>
              </a:rPr>
              <a:t>, The distribution of average</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phylum abundance among 582 non-admixed individuals (in log scale,</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normalized to sum to 1.0) is not associated with ancestry (</a:t>
            </a:r>
            <a:r>
              <a:rPr lang="en-US" sz="1200" b="0" i="1" kern="1200" dirty="0" smtClean="0">
                <a:solidFill>
                  <a:schemeClr val="tx1"/>
                </a:solidFill>
                <a:effectLst/>
                <a:latin typeface="+mn-lt"/>
                <a:ea typeface="+mn-ea"/>
                <a:cs typeface="+mn-cs"/>
              </a:rPr>
              <a:t>P</a:t>
            </a:r>
            <a:r>
              <a:rPr lang="en-US" sz="1200" b="0" i="0" kern="1200" dirty="0" smtClean="0">
                <a:solidFill>
                  <a:schemeClr val="tx1"/>
                </a:solidFill>
                <a:effectLst/>
                <a:latin typeface="+mn-lt"/>
                <a:ea typeface="+mn-ea"/>
                <a:cs typeface="+mn-cs"/>
              </a:rPr>
              <a:t>&gt;0.05;</a:t>
            </a:r>
            <a:br>
              <a:rPr lang="en-US" sz="1200" b="0" i="0" kern="1200" dirty="0" smtClean="0">
                <a:solidFill>
                  <a:schemeClr val="tx1"/>
                </a:solidFill>
                <a:effectLst/>
                <a:latin typeface="+mn-lt"/>
                <a:ea typeface="+mn-ea"/>
                <a:cs typeface="+mn-cs"/>
              </a:rPr>
            </a:br>
            <a:r>
              <a:rPr lang="en-US" sz="1200" b="0" i="0" kern="1200" dirty="0" err="1" smtClean="0">
                <a:solidFill>
                  <a:schemeClr val="tx1"/>
                </a:solidFill>
                <a:effectLst/>
                <a:latin typeface="+mn-lt"/>
                <a:ea typeface="+mn-ea"/>
                <a:cs typeface="+mn-cs"/>
              </a:rPr>
              <a:t>Kruskal</a:t>
            </a:r>
            <a:r>
              <a:rPr lang="en-US" sz="1200" b="0" i="0" kern="1200" dirty="0" smtClean="0">
                <a:solidFill>
                  <a:schemeClr val="tx1"/>
                </a:solidFill>
                <a:effectLst/>
                <a:latin typeface="+mn-lt"/>
                <a:ea typeface="+mn-ea"/>
                <a:cs typeface="+mn-cs"/>
              </a:rPr>
              <a:t>–Wallis). NS, not significant. </a:t>
            </a:r>
            <a:r>
              <a:rPr lang="en-US" sz="1200" b="1" i="0" kern="1200" dirty="0" smtClean="0">
                <a:solidFill>
                  <a:schemeClr val="tx1"/>
                </a:solidFill>
                <a:effectLst/>
                <a:latin typeface="+mn-lt"/>
                <a:ea typeface="+mn-ea"/>
                <a:cs typeface="+mn-cs"/>
              </a:rPr>
              <a:t>d</a:t>
            </a:r>
            <a:r>
              <a:rPr lang="en-US" sz="1200" b="0" i="0" kern="1200" dirty="0" smtClean="0">
                <a:solidFill>
                  <a:schemeClr val="tx1"/>
                </a:solidFill>
                <a:effectLst/>
                <a:latin typeface="+mn-lt"/>
                <a:ea typeface="+mn-ea"/>
                <a:cs typeface="+mn-cs"/>
              </a:rPr>
              <a:t>, Box plots of Bray–Curtis (BC)</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dissimilarities across all pairs of 737 individuals for whom the ancestries of</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all grandparents are known, demonstrating that microbiome composition</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is not associated with ancestry (</a:t>
            </a:r>
            <a:r>
              <a:rPr lang="en-US" sz="1200" b="0" i="1" kern="1200" dirty="0" smtClean="0">
                <a:solidFill>
                  <a:schemeClr val="tx1"/>
                </a:solidFill>
                <a:effectLst/>
                <a:latin typeface="+mn-lt"/>
                <a:ea typeface="+mn-ea"/>
                <a:cs typeface="+mn-cs"/>
              </a:rPr>
              <a:t>P</a:t>
            </a:r>
            <a:r>
              <a:rPr lang="en-US" sz="1200" b="0" i="0" kern="1200" dirty="0" smtClean="0">
                <a:solidFill>
                  <a:schemeClr val="tx1"/>
                </a:solidFill>
                <a:effectLst/>
                <a:latin typeface="+mn-lt"/>
                <a:ea typeface="+mn-ea"/>
                <a:cs typeface="+mn-cs"/>
              </a:rPr>
              <a:t>&gt;0.06; </a:t>
            </a:r>
            <a:r>
              <a:rPr lang="en-US" sz="1200" b="0" i="0" kern="1200" dirty="0" err="1" smtClean="0">
                <a:solidFill>
                  <a:schemeClr val="tx1"/>
                </a:solidFill>
                <a:effectLst/>
                <a:latin typeface="+mn-lt"/>
                <a:ea typeface="+mn-ea"/>
                <a:cs typeface="+mn-cs"/>
              </a:rPr>
              <a:t>Kruskal</a:t>
            </a:r>
            <a:r>
              <a:rPr lang="en-US" sz="1200" b="0" i="0" kern="1200" dirty="0" smtClean="0">
                <a:solidFill>
                  <a:schemeClr val="tx1"/>
                </a:solidFill>
                <a:effectLst/>
                <a:latin typeface="+mn-lt"/>
                <a:ea typeface="+mn-ea"/>
                <a:cs typeface="+mn-cs"/>
              </a:rPr>
              <a:t>–Wallis test for the top</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five Bray–Curtis PCOs). </a:t>
            </a:r>
            <a:r>
              <a:rPr lang="en-US" sz="1200" b="0" i="1" kern="1200" dirty="0" smtClean="0">
                <a:solidFill>
                  <a:schemeClr val="tx1"/>
                </a:solidFill>
                <a:effectLst/>
                <a:latin typeface="+mn-lt"/>
                <a:ea typeface="+mn-ea"/>
                <a:cs typeface="+mn-cs"/>
              </a:rPr>
              <a:t>n</a:t>
            </a:r>
            <a:r>
              <a:rPr lang="en-US" sz="1200" b="0" i="0" kern="1200" dirty="0" smtClean="0">
                <a:solidFill>
                  <a:schemeClr val="tx1"/>
                </a:solidFill>
                <a:effectLst/>
                <a:latin typeface="+mn-lt"/>
                <a:ea typeface="+mn-ea"/>
                <a:cs typeface="+mn-cs"/>
              </a:rPr>
              <a:t>=105,570 (Ashkenazi), 1,711 (North Africa</a:t>
            </a:r>
            <a:r>
              <a:rPr lang="en-US" sz="1200" b="0" i="1" kern="1200" dirty="0" smtClean="0">
                <a:solidFill>
                  <a:schemeClr val="tx1"/>
                </a:solidFill>
                <a:effectLst/>
                <a:latin typeface="+mn-lt"/>
                <a:ea typeface="+mn-ea"/>
                <a:cs typeface="+mn-cs"/>
              </a:rPr>
              <a:t>n</a:t>
            </a:r>
            <a:r>
              <a:rPr lang="en-US" sz="1200" b="0" i="0" kern="1200" dirty="0" smtClean="0">
                <a:solidFill>
                  <a:schemeClr val="tx1"/>
                </a:solidFill>
                <a:effectLst/>
                <a:latin typeface="+mn-lt"/>
                <a:ea typeface="+mn-ea"/>
                <a:cs typeface="+mn-cs"/>
              </a:rPr>
              <a:t>),</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528 (Middle Eastern), 136 (Sephardi) and 78 (Yemenite) same ancestry</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pairs; </a:t>
            </a:r>
            <a:r>
              <a:rPr lang="en-US" sz="1200" b="0" i="1" kern="1200" dirty="0" smtClean="0">
                <a:solidFill>
                  <a:schemeClr val="tx1"/>
                </a:solidFill>
                <a:effectLst/>
                <a:latin typeface="+mn-lt"/>
                <a:ea typeface="+mn-ea"/>
                <a:cs typeface="+mn-cs"/>
              </a:rPr>
              <a:t>n</a:t>
            </a:r>
            <a:r>
              <a:rPr lang="en-US" sz="1200" b="0" i="0" kern="1200" dirty="0" smtClean="0">
                <a:solidFill>
                  <a:schemeClr val="tx1"/>
                </a:solidFill>
                <a:effectLst/>
                <a:latin typeface="+mn-lt"/>
                <a:ea typeface="+mn-ea"/>
                <a:cs typeface="+mn-cs"/>
              </a:rPr>
              <a:t>=61,048 different ancestry pairs. The lower and upper limits of</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the boxes represent the 25% and 75% percentiles, respectively, and the top</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and bottom whiskers represent the 5% and 95% percentiles, respectively.</a:t>
            </a:r>
            <a:br>
              <a:rPr lang="en-US" sz="1200" b="0" i="0" kern="1200" dirty="0" smtClean="0">
                <a:solidFill>
                  <a:schemeClr val="tx1"/>
                </a:solidFill>
                <a:effectLst/>
                <a:latin typeface="+mn-lt"/>
                <a:ea typeface="+mn-ea"/>
                <a:cs typeface="+mn-cs"/>
              </a:rPr>
            </a:br>
            <a:r>
              <a:rPr lang="en-US" sz="1200" b="1" i="0" kern="1200" dirty="0" smtClean="0">
                <a:solidFill>
                  <a:schemeClr val="tx1"/>
                </a:solidFill>
                <a:effectLst/>
                <a:latin typeface="+mn-lt"/>
                <a:ea typeface="+mn-ea"/>
                <a:cs typeface="+mn-cs"/>
              </a:rPr>
              <a:t>e</a:t>
            </a:r>
            <a:r>
              <a:rPr lang="en-US" sz="1200" b="0" i="0" kern="1200" dirty="0" smtClean="0">
                <a:solidFill>
                  <a:schemeClr val="tx1"/>
                </a:solidFill>
                <a:effectLst/>
                <a:latin typeface="+mn-lt"/>
                <a:ea typeface="+mn-ea"/>
                <a:cs typeface="+mn-cs"/>
              </a:rPr>
              <a:t>, Box plots of Bray–Curtis dissimilarities across pairs of 946 individuals</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(including admixed individuals), organized according to shared ancestry</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fraction (the fraction of grandparents of the same ancestry), for pairs with</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0% (</a:t>
            </a:r>
            <a:r>
              <a:rPr lang="en-US" sz="1200" b="0" i="1" kern="1200" dirty="0" smtClean="0">
                <a:solidFill>
                  <a:schemeClr val="tx1"/>
                </a:solidFill>
                <a:effectLst/>
                <a:latin typeface="+mn-lt"/>
                <a:ea typeface="+mn-ea"/>
                <a:cs typeface="+mn-cs"/>
              </a:rPr>
              <a:t>n</a:t>
            </a:r>
            <a:r>
              <a:rPr lang="en-US" sz="1200" b="0" i="0" kern="1200" dirty="0" smtClean="0">
                <a:solidFill>
                  <a:schemeClr val="tx1"/>
                </a:solidFill>
                <a:effectLst/>
                <a:latin typeface="+mn-lt"/>
                <a:ea typeface="+mn-ea"/>
                <a:cs typeface="+mn-cs"/>
              </a:rPr>
              <a:t>=167,618), 25% (</a:t>
            </a:r>
            <a:r>
              <a:rPr lang="en-US" sz="1200" b="0" i="1" kern="1200" dirty="0" smtClean="0">
                <a:solidFill>
                  <a:schemeClr val="tx1"/>
                </a:solidFill>
                <a:effectLst/>
                <a:latin typeface="+mn-lt"/>
                <a:ea typeface="+mn-ea"/>
                <a:cs typeface="+mn-cs"/>
              </a:rPr>
              <a:t>n</a:t>
            </a:r>
            <a:r>
              <a:rPr lang="en-US" sz="1200" b="0" i="0" kern="1200" dirty="0" smtClean="0">
                <a:solidFill>
                  <a:schemeClr val="tx1"/>
                </a:solidFill>
                <a:effectLst/>
                <a:latin typeface="+mn-lt"/>
                <a:ea typeface="+mn-ea"/>
                <a:cs typeface="+mn-cs"/>
              </a:rPr>
              <a:t>=33,119), 50% (</a:t>
            </a:r>
            <a:r>
              <a:rPr lang="en-US" sz="1200" b="0" i="1" kern="1200" dirty="0" smtClean="0">
                <a:solidFill>
                  <a:schemeClr val="tx1"/>
                </a:solidFill>
                <a:effectLst/>
                <a:latin typeface="+mn-lt"/>
                <a:ea typeface="+mn-ea"/>
                <a:cs typeface="+mn-cs"/>
              </a:rPr>
              <a:t>n</a:t>
            </a:r>
            <a:r>
              <a:rPr lang="en-US" sz="1200" b="0" i="0" kern="1200" dirty="0" smtClean="0">
                <a:solidFill>
                  <a:schemeClr val="tx1"/>
                </a:solidFill>
                <a:effectLst/>
                <a:latin typeface="+mn-lt"/>
                <a:ea typeface="+mn-ea"/>
                <a:cs typeface="+mn-cs"/>
              </a:rPr>
              <a:t>=100,163), 75% (</a:t>
            </a:r>
            <a:r>
              <a:rPr lang="en-US" sz="1200" b="0" i="1" kern="1200" dirty="0" smtClean="0">
                <a:solidFill>
                  <a:schemeClr val="tx1"/>
                </a:solidFill>
                <a:effectLst/>
                <a:latin typeface="+mn-lt"/>
                <a:ea typeface="+mn-ea"/>
                <a:cs typeface="+mn-cs"/>
              </a:rPr>
              <a:t>n</a:t>
            </a:r>
            <a:r>
              <a:rPr lang="en-US" sz="1200" b="0" i="0" kern="1200" dirty="0" smtClean="0">
                <a:solidFill>
                  <a:schemeClr val="tx1"/>
                </a:solidFill>
                <a:effectLst/>
                <a:latin typeface="+mn-lt"/>
                <a:ea typeface="+mn-ea"/>
                <a:cs typeface="+mn-cs"/>
              </a:rPr>
              <a:t>=34,187)</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and 100% (</a:t>
            </a:r>
            <a:r>
              <a:rPr lang="en-US" sz="1200" b="0" i="1" kern="1200" dirty="0" smtClean="0">
                <a:solidFill>
                  <a:schemeClr val="tx1"/>
                </a:solidFill>
                <a:effectLst/>
                <a:latin typeface="+mn-lt"/>
                <a:ea typeface="+mn-ea"/>
                <a:cs typeface="+mn-cs"/>
              </a:rPr>
              <a:t>n</a:t>
            </a:r>
            <a:r>
              <a:rPr lang="en-US" sz="1200" b="0" i="0" kern="1200" dirty="0" smtClean="0">
                <a:solidFill>
                  <a:schemeClr val="tx1"/>
                </a:solidFill>
                <a:effectLst/>
                <a:latin typeface="+mn-lt"/>
                <a:ea typeface="+mn-ea"/>
                <a:cs typeface="+mn-cs"/>
              </a:rPr>
              <a:t>=111,898) shared a</a:t>
            </a:r>
            <a:r>
              <a:rPr lang="en-US" sz="1200" b="0" i="1" kern="1200" dirty="0" smtClean="0">
                <a:solidFill>
                  <a:schemeClr val="tx1"/>
                </a:solidFill>
                <a:effectLst/>
                <a:latin typeface="+mn-lt"/>
                <a:ea typeface="+mn-ea"/>
                <a:cs typeface="+mn-cs"/>
              </a:rPr>
              <a:t>n</a:t>
            </a:r>
            <a:r>
              <a:rPr lang="en-US" sz="1200" b="0" i="0" kern="1200" dirty="0" smtClean="0">
                <a:solidFill>
                  <a:schemeClr val="tx1"/>
                </a:solidFill>
                <a:effectLst/>
                <a:latin typeface="+mn-lt"/>
                <a:ea typeface="+mn-ea"/>
                <a:cs typeface="+mn-cs"/>
              </a:rPr>
              <a:t>cestry fractions. The lower and upper</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limits of the boxes represent the 25% and 75% percentiles, respectively,</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and the top and bottom whiskers represent the 5% and 95% percentiles,</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respectively. The figure demonstrates that microbiome similarity is not</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associated with ancestral similarity (</a:t>
            </a:r>
            <a:r>
              <a:rPr lang="en-US" sz="1200" b="0" i="1" kern="1200" dirty="0" smtClean="0">
                <a:solidFill>
                  <a:schemeClr val="tx1"/>
                </a:solidFill>
                <a:effectLst/>
                <a:latin typeface="+mn-lt"/>
                <a:ea typeface="+mn-ea"/>
                <a:cs typeface="+mn-cs"/>
              </a:rPr>
              <a:t>P</a:t>
            </a:r>
            <a:r>
              <a:rPr lang="en-US" sz="1200" b="0" i="0" kern="1200" dirty="0" smtClean="0">
                <a:solidFill>
                  <a:schemeClr val="tx1"/>
                </a:solidFill>
                <a:effectLst/>
                <a:latin typeface="+mn-lt"/>
                <a:ea typeface="+mn-ea"/>
                <a:cs typeface="+mn-cs"/>
              </a:rPr>
              <a:t>=0.73; Mantel test).</a:t>
            </a:r>
            <a:r>
              <a:rPr lang="en-US" dirty="0" smtClean="0"/>
              <a:t> </a:t>
            </a:r>
            <a:br>
              <a:rPr lang="en-US" dirty="0" smtClean="0"/>
            </a:br>
            <a:endParaRPr lang="en-US" dirty="0"/>
          </a:p>
        </p:txBody>
      </p:sp>
      <p:sp>
        <p:nvSpPr>
          <p:cNvPr id="4" name="Slide Number Placeholder 3"/>
          <p:cNvSpPr>
            <a:spLocks noGrp="1"/>
          </p:cNvSpPr>
          <p:nvPr>
            <p:ph type="sldNum" sz="quarter" idx="10"/>
          </p:nvPr>
        </p:nvSpPr>
        <p:spPr/>
        <p:txBody>
          <a:bodyPr/>
          <a:lstStyle/>
          <a:p>
            <a:fld id="{7BA340C5-E4B2-4AFC-BAAE-BD551D182B62}" type="slidenum">
              <a:rPr lang="en-US" smtClean="0"/>
              <a:pPr/>
              <a:t>38</a:t>
            </a:fld>
            <a:endParaRPr lang="en-US"/>
          </a:p>
        </p:txBody>
      </p:sp>
    </p:spTree>
    <p:extLst>
      <p:ext uri="{BB962C8B-B14F-4D97-AF65-F5344CB8AC3E}">
        <p14:creationId xmlns:p14="http://schemas.microsoft.com/office/powerpoint/2010/main" val="14386353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lnSpc>
                <a:spcPct val="95000"/>
              </a:lnSpc>
            </a:pPr>
            <a:r>
              <a:rPr lang="en-US" sz="600" i="1" smtClean="0">
                <a:latin typeface="Arial" pitchFamily="34" charset="0"/>
                <a:cs typeface="Arial" pitchFamily="34" charset="0"/>
              </a:rPr>
              <a:t>[ADD PRESENTATION TITLE: INSERT TAB &gt; HEADER &amp; FOOTER &gt; NOTES AND HANDOUTS]</a:t>
            </a:r>
            <a:endParaRPr lang="en-US" sz="600" i="1"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A7E8D41B-AE01-416D-A608-C540C4F8D0F5}" type="datetime1">
              <a:rPr lang="en-US" sz="600" i="1" smtClean="0">
                <a:latin typeface="Arial" pitchFamily="34" charset="0"/>
                <a:cs typeface="Arial" pitchFamily="34" charset="0"/>
              </a:rPr>
              <a:t>3/3/2020</a:t>
            </a:fld>
            <a:endParaRPr lang="en-US" sz="600" i="1"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z="600" i="1" smtClean="0">
                <a:latin typeface="Arial" pitchFamily="34" charset="0"/>
                <a:cs typeface="Arial" pitchFamily="34" charset="0"/>
              </a:rPr>
              <a:pPr/>
              <a:t>39</a:t>
            </a:fld>
            <a:endParaRPr lang="en-US" sz="600" i="1" dirty="0">
              <a:latin typeface="Arial" pitchFamily="34" charset="0"/>
              <a:cs typeface="Arial" pitchFamily="34" charset="0"/>
            </a:endParaRPr>
          </a:p>
        </p:txBody>
      </p:sp>
    </p:spTree>
    <p:extLst>
      <p:ext uri="{BB962C8B-B14F-4D97-AF65-F5344CB8AC3E}">
        <p14:creationId xmlns:p14="http://schemas.microsoft.com/office/powerpoint/2010/main" val="3489069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705B67-6CD6-5A45-B896-CBF891F1A219}" type="slidenum">
              <a:rPr lang="en-US" smtClean="0"/>
              <a:t>41</a:t>
            </a:fld>
            <a:endParaRPr lang="en-US"/>
          </a:p>
        </p:txBody>
      </p:sp>
    </p:spTree>
    <p:extLst>
      <p:ext uri="{BB962C8B-B14F-4D97-AF65-F5344CB8AC3E}">
        <p14:creationId xmlns:p14="http://schemas.microsoft.com/office/powerpoint/2010/main" val="6906032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3C3AB8-3C0D-D041-9342-7F6396E13BE7}" type="slidenum">
              <a:rPr lang="en-US" smtClean="0"/>
              <a:t>42</a:t>
            </a:fld>
            <a:endParaRPr lang="en-US"/>
          </a:p>
        </p:txBody>
      </p:sp>
    </p:spTree>
    <p:extLst>
      <p:ext uri="{BB962C8B-B14F-4D97-AF65-F5344CB8AC3E}">
        <p14:creationId xmlns:p14="http://schemas.microsoft.com/office/powerpoint/2010/main" val="3992742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3C3AB8-3C0D-D041-9342-7F6396E13BE7}" type="slidenum">
              <a:rPr lang="en-US" smtClean="0"/>
              <a:t>43</a:t>
            </a:fld>
            <a:endParaRPr lang="en-US"/>
          </a:p>
        </p:txBody>
      </p:sp>
    </p:spTree>
    <p:extLst>
      <p:ext uri="{BB962C8B-B14F-4D97-AF65-F5344CB8AC3E}">
        <p14:creationId xmlns:p14="http://schemas.microsoft.com/office/powerpoint/2010/main" val="18045568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3C3AB8-3C0D-D041-9342-7F6396E13BE7}" type="slidenum">
              <a:rPr lang="en-US" smtClean="0"/>
              <a:t>44</a:t>
            </a:fld>
            <a:endParaRPr lang="en-US"/>
          </a:p>
        </p:txBody>
      </p:sp>
    </p:spTree>
    <p:extLst>
      <p:ext uri="{BB962C8B-B14F-4D97-AF65-F5344CB8AC3E}">
        <p14:creationId xmlns:p14="http://schemas.microsoft.com/office/powerpoint/2010/main" val="925977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OCIA </a:t>
            </a:r>
            <a:r>
              <a:rPr lang="en-US" dirty="0" err="1"/>
              <a:t>wrt</a:t>
            </a:r>
            <a:r>
              <a:rPr lang="en-US" dirty="0"/>
              <a:t> to </a:t>
            </a:r>
          </a:p>
          <a:p>
            <a:r>
              <a:rPr lang="en-US" dirty="0"/>
              <a:t>Simple correlation with the axes are overlain onto</a:t>
            </a:r>
            <a:r>
              <a:rPr lang="en-US" baseline="0" dirty="0"/>
              <a:t> the matrix. </a:t>
            </a:r>
            <a:endParaRPr lang="en-US" dirty="0"/>
          </a:p>
        </p:txBody>
      </p:sp>
      <p:sp>
        <p:nvSpPr>
          <p:cNvPr id="4" name="Slide Number Placeholder 3"/>
          <p:cNvSpPr>
            <a:spLocks noGrp="1"/>
          </p:cNvSpPr>
          <p:nvPr>
            <p:ph type="sldNum" sz="quarter" idx="10"/>
          </p:nvPr>
        </p:nvSpPr>
        <p:spPr/>
        <p:txBody>
          <a:bodyPr/>
          <a:lstStyle/>
          <a:p>
            <a:fld id="{2A3C3AB8-3C0D-D041-9342-7F6396E13BE7}" type="slidenum">
              <a:rPr lang="en-US" smtClean="0"/>
              <a:t>45</a:t>
            </a:fld>
            <a:endParaRPr lang="en-US"/>
          </a:p>
        </p:txBody>
      </p:sp>
    </p:spTree>
    <p:extLst>
      <p:ext uri="{BB962C8B-B14F-4D97-AF65-F5344CB8AC3E}">
        <p14:creationId xmlns:p14="http://schemas.microsoft.com/office/powerpoint/2010/main" val="2135585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0" algn="l"/>
                <a:tab pos="420688" algn="l"/>
                <a:tab pos="842963" algn="l"/>
                <a:tab pos="1265238" algn="l"/>
                <a:tab pos="1687513" algn="l"/>
                <a:tab pos="2109788" algn="l"/>
                <a:tab pos="2532063" algn="l"/>
                <a:tab pos="2952750" algn="l"/>
                <a:tab pos="3375025" algn="l"/>
                <a:tab pos="3797300" algn="l"/>
                <a:tab pos="4219575" algn="l"/>
                <a:tab pos="4641850" algn="l"/>
                <a:tab pos="5064125" algn="l"/>
                <a:tab pos="5486400" algn="l"/>
                <a:tab pos="5907088" algn="l"/>
                <a:tab pos="6329363" algn="l"/>
                <a:tab pos="6751638" algn="l"/>
                <a:tab pos="7173913" algn="l"/>
                <a:tab pos="7596188" algn="l"/>
                <a:tab pos="8018463" algn="l"/>
                <a:tab pos="84407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420688" algn="l"/>
                <a:tab pos="842963" algn="l"/>
                <a:tab pos="1265238" algn="l"/>
                <a:tab pos="1687513" algn="l"/>
                <a:tab pos="2109788" algn="l"/>
                <a:tab pos="2532063" algn="l"/>
                <a:tab pos="2952750" algn="l"/>
                <a:tab pos="3375025" algn="l"/>
                <a:tab pos="3797300" algn="l"/>
                <a:tab pos="4219575" algn="l"/>
                <a:tab pos="4641850" algn="l"/>
                <a:tab pos="5064125" algn="l"/>
                <a:tab pos="5486400" algn="l"/>
                <a:tab pos="5907088" algn="l"/>
                <a:tab pos="6329363" algn="l"/>
                <a:tab pos="6751638" algn="l"/>
                <a:tab pos="7173913" algn="l"/>
                <a:tab pos="7596188" algn="l"/>
                <a:tab pos="8018463" algn="l"/>
                <a:tab pos="8440738" algn="l"/>
              </a:tabLst>
              <a:defRPr sz="2400">
                <a:solidFill>
                  <a:schemeClr val="tx1"/>
                </a:solidFill>
                <a:latin typeface="Times New Roman" charset="0"/>
                <a:ea typeface="ＭＳ Ｐゴシック" charset="0"/>
              </a:defRPr>
            </a:lvl2pPr>
            <a:lvl3pPr marL="1143000" indent="-228600" eaLnBrk="0" hangingPunct="0">
              <a:tabLst>
                <a:tab pos="0" algn="l"/>
                <a:tab pos="420688" algn="l"/>
                <a:tab pos="842963" algn="l"/>
                <a:tab pos="1265238" algn="l"/>
                <a:tab pos="1687513" algn="l"/>
                <a:tab pos="2109788" algn="l"/>
                <a:tab pos="2532063" algn="l"/>
                <a:tab pos="2952750" algn="l"/>
                <a:tab pos="3375025" algn="l"/>
                <a:tab pos="3797300" algn="l"/>
                <a:tab pos="4219575" algn="l"/>
                <a:tab pos="4641850" algn="l"/>
                <a:tab pos="5064125" algn="l"/>
                <a:tab pos="5486400" algn="l"/>
                <a:tab pos="5907088" algn="l"/>
                <a:tab pos="6329363" algn="l"/>
                <a:tab pos="6751638" algn="l"/>
                <a:tab pos="7173913" algn="l"/>
                <a:tab pos="7596188" algn="l"/>
                <a:tab pos="8018463" algn="l"/>
                <a:tab pos="8440738" algn="l"/>
              </a:tabLst>
              <a:defRPr sz="2400">
                <a:solidFill>
                  <a:schemeClr val="tx1"/>
                </a:solidFill>
                <a:latin typeface="Times New Roman" charset="0"/>
                <a:ea typeface="ＭＳ Ｐゴシック" charset="0"/>
              </a:defRPr>
            </a:lvl3pPr>
            <a:lvl4pPr marL="1600200" indent="-228600" eaLnBrk="0" hangingPunct="0">
              <a:tabLst>
                <a:tab pos="0" algn="l"/>
                <a:tab pos="420688" algn="l"/>
                <a:tab pos="842963" algn="l"/>
                <a:tab pos="1265238" algn="l"/>
                <a:tab pos="1687513" algn="l"/>
                <a:tab pos="2109788" algn="l"/>
                <a:tab pos="2532063" algn="l"/>
                <a:tab pos="2952750" algn="l"/>
                <a:tab pos="3375025" algn="l"/>
                <a:tab pos="3797300" algn="l"/>
                <a:tab pos="4219575" algn="l"/>
                <a:tab pos="4641850" algn="l"/>
                <a:tab pos="5064125" algn="l"/>
                <a:tab pos="5486400" algn="l"/>
                <a:tab pos="5907088" algn="l"/>
                <a:tab pos="6329363" algn="l"/>
                <a:tab pos="6751638" algn="l"/>
                <a:tab pos="7173913" algn="l"/>
                <a:tab pos="7596188" algn="l"/>
                <a:tab pos="8018463" algn="l"/>
                <a:tab pos="8440738" algn="l"/>
              </a:tabLst>
              <a:defRPr sz="2400">
                <a:solidFill>
                  <a:schemeClr val="tx1"/>
                </a:solidFill>
                <a:latin typeface="Times New Roman" charset="0"/>
                <a:ea typeface="ＭＳ Ｐゴシック" charset="0"/>
              </a:defRPr>
            </a:lvl4pPr>
            <a:lvl5pPr marL="2057400" indent="-228600" eaLnBrk="0" hangingPunct="0">
              <a:tabLst>
                <a:tab pos="0" algn="l"/>
                <a:tab pos="420688" algn="l"/>
                <a:tab pos="842963" algn="l"/>
                <a:tab pos="1265238" algn="l"/>
                <a:tab pos="1687513" algn="l"/>
                <a:tab pos="2109788" algn="l"/>
                <a:tab pos="2532063" algn="l"/>
                <a:tab pos="2952750" algn="l"/>
                <a:tab pos="3375025" algn="l"/>
                <a:tab pos="3797300" algn="l"/>
                <a:tab pos="4219575" algn="l"/>
                <a:tab pos="4641850" algn="l"/>
                <a:tab pos="5064125" algn="l"/>
                <a:tab pos="5486400" algn="l"/>
                <a:tab pos="5907088" algn="l"/>
                <a:tab pos="6329363" algn="l"/>
                <a:tab pos="6751638" algn="l"/>
                <a:tab pos="7173913" algn="l"/>
                <a:tab pos="7596188" algn="l"/>
                <a:tab pos="8018463" algn="l"/>
                <a:tab pos="84407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420688" algn="l"/>
                <a:tab pos="842963" algn="l"/>
                <a:tab pos="1265238" algn="l"/>
                <a:tab pos="1687513" algn="l"/>
                <a:tab pos="2109788" algn="l"/>
                <a:tab pos="2532063" algn="l"/>
                <a:tab pos="2952750" algn="l"/>
                <a:tab pos="3375025" algn="l"/>
                <a:tab pos="3797300" algn="l"/>
                <a:tab pos="4219575" algn="l"/>
                <a:tab pos="4641850" algn="l"/>
                <a:tab pos="5064125" algn="l"/>
                <a:tab pos="5486400" algn="l"/>
                <a:tab pos="5907088" algn="l"/>
                <a:tab pos="6329363" algn="l"/>
                <a:tab pos="6751638" algn="l"/>
                <a:tab pos="7173913" algn="l"/>
                <a:tab pos="7596188" algn="l"/>
                <a:tab pos="8018463" algn="l"/>
                <a:tab pos="84407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420688" algn="l"/>
                <a:tab pos="842963" algn="l"/>
                <a:tab pos="1265238" algn="l"/>
                <a:tab pos="1687513" algn="l"/>
                <a:tab pos="2109788" algn="l"/>
                <a:tab pos="2532063" algn="l"/>
                <a:tab pos="2952750" algn="l"/>
                <a:tab pos="3375025" algn="l"/>
                <a:tab pos="3797300" algn="l"/>
                <a:tab pos="4219575" algn="l"/>
                <a:tab pos="4641850" algn="l"/>
                <a:tab pos="5064125" algn="l"/>
                <a:tab pos="5486400" algn="l"/>
                <a:tab pos="5907088" algn="l"/>
                <a:tab pos="6329363" algn="l"/>
                <a:tab pos="6751638" algn="l"/>
                <a:tab pos="7173913" algn="l"/>
                <a:tab pos="7596188" algn="l"/>
                <a:tab pos="8018463" algn="l"/>
                <a:tab pos="84407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420688" algn="l"/>
                <a:tab pos="842963" algn="l"/>
                <a:tab pos="1265238" algn="l"/>
                <a:tab pos="1687513" algn="l"/>
                <a:tab pos="2109788" algn="l"/>
                <a:tab pos="2532063" algn="l"/>
                <a:tab pos="2952750" algn="l"/>
                <a:tab pos="3375025" algn="l"/>
                <a:tab pos="3797300" algn="l"/>
                <a:tab pos="4219575" algn="l"/>
                <a:tab pos="4641850" algn="l"/>
                <a:tab pos="5064125" algn="l"/>
                <a:tab pos="5486400" algn="l"/>
                <a:tab pos="5907088" algn="l"/>
                <a:tab pos="6329363" algn="l"/>
                <a:tab pos="6751638" algn="l"/>
                <a:tab pos="7173913" algn="l"/>
                <a:tab pos="7596188" algn="l"/>
                <a:tab pos="8018463" algn="l"/>
                <a:tab pos="84407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420688" algn="l"/>
                <a:tab pos="842963" algn="l"/>
                <a:tab pos="1265238" algn="l"/>
                <a:tab pos="1687513" algn="l"/>
                <a:tab pos="2109788" algn="l"/>
                <a:tab pos="2532063" algn="l"/>
                <a:tab pos="2952750" algn="l"/>
                <a:tab pos="3375025" algn="l"/>
                <a:tab pos="3797300" algn="l"/>
                <a:tab pos="4219575" algn="l"/>
                <a:tab pos="4641850" algn="l"/>
                <a:tab pos="5064125" algn="l"/>
                <a:tab pos="5486400" algn="l"/>
                <a:tab pos="5907088" algn="l"/>
                <a:tab pos="6329363" algn="l"/>
                <a:tab pos="6751638" algn="l"/>
                <a:tab pos="7173913" algn="l"/>
                <a:tab pos="7596188" algn="l"/>
                <a:tab pos="8018463" algn="l"/>
                <a:tab pos="8440738" algn="l"/>
              </a:tabLst>
              <a:defRPr sz="2400">
                <a:solidFill>
                  <a:schemeClr val="tx1"/>
                </a:solidFill>
                <a:latin typeface="Times New Roman" charset="0"/>
                <a:ea typeface="ＭＳ Ｐゴシック" charset="0"/>
              </a:defRPr>
            </a:lvl9pPr>
          </a:lstStyle>
          <a:p>
            <a:pPr eaLnBrk="1" hangingPunct="1"/>
            <a:fld id="{BA523572-FF04-634C-9A0F-643E578784D9}" type="slidenum">
              <a:rPr lang="en-US" sz="1200">
                <a:solidFill>
                  <a:srgbClr val="000000"/>
                </a:solidFill>
                <a:latin typeface="Calibri" charset="0"/>
              </a:rPr>
              <a:pPr eaLnBrk="1" hangingPunct="1"/>
              <a:t>7</a:t>
            </a:fld>
            <a:endParaRPr lang="en-US" sz="1200">
              <a:solidFill>
                <a:srgbClr val="000000"/>
              </a:solidFill>
              <a:latin typeface="Calibri" charset="0"/>
            </a:endParaRPr>
          </a:p>
        </p:txBody>
      </p:sp>
      <p:sp>
        <p:nvSpPr>
          <p:cNvPr id="29699" name="Text Box 1"/>
          <p:cNvSpPr>
            <a:spLocks noGrp="1" noRot="1" noChangeAspect="1" noChangeArrowheads="1"/>
          </p:cNvSpPr>
          <p:nvPr>
            <p:ph type="sldImg"/>
          </p:nvPr>
        </p:nvSpPr>
        <p:spPr>
          <a:xfrm>
            <a:off x="1144588" y="685800"/>
            <a:ext cx="4562475" cy="3422650"/>
          </a:xfrm>
          <a:solidFill>
            <a:srgbClr val="FFFFFF"/>
          </a:solidFill>
          <a:ln/>
        </p:spPr>
      </p:sp>
      <p:sp>
        <p:nvSpPr>
          <p:cNvPr id="29700" name="Text Box 2"/>
          <p:cNvSpPr>
            <a:spLocks noGrp="1" noChangeArrowheads="1"/>
          </p:cNvSpPr>
          <p:nvPr>
            <p:ph type="body" idx="1"/>
          </p:nvPr>
        </p:nvSpPr>
        <p:spPr>
          <a:xfrm>
            <a:off x="685800" y="4343400"/>
            <a:ext cx="5480050" cy="41084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r>
              <a:rPr lang="en-US" sz="1200" kern="1200" dirty="0" smtClean="0">
                <a:solidFill>
                  <a:schemeClr val="tx1"/>
                </a:solidFill>
                <a:effectLst/>
                <a:latin typeface="+mn-lt"/>
                <a:ea typeface="+mn-ea"/>
                <a:cs typeface="+mn-cs"/>
              </a:rPr>
              <a:t>Factor V Leiden </a:t>
            </a:r>
            <a:r>
              <a:rPr lang="en-US" sz="1200" b="1" kern="1200" dirty="0" smtClean="0">
                <a:solidFill>
                  <a:schemeClr val="tx1"/>
                </a:solidFill>
                <a:effectLst/>
                <a:latin typeface="+mn-lt"/>
                <a:ea typeface="+mn-ea"/>
                <a:cs typeface="+mn-cs"/>
              </a:rPr>
              <a:t>thrombophilia</a:t>
            </a:r>
            <a:r>
              <a:rPr lang="en-US" sz="1200" kern="1200" dirty="0" smtClean="0">
                <a:solidFill>
                  <a:schemeClr val="tx1"/>
                </a:solidFill>
                <a:effectLst/>
                <a:latin typeface="+mn-lt"/>
                <a:ea typeface="+mn-ea"/>
                <a:cs typeface="+mn-cs"/>
              </a:rPr>
              <a:t> is an </a:t>
            </a:r>
            <a:r>
              <a:rPr lang="en-US" sz="1200" b="1" kern="1200" dirty="0" smtClean="0">
                <a:solidFill>
                  <a:schemeClr val="tx1"/>
                </a:solidFill>
                <a:effectLst/>
                <a:latin typeface="+mn-lt"/>
                <a:ea typeface="+mn-ea"/>
                <a:cs typeface="+mn-cs"/>
              </a:rPr>
              <a:t>inherited disorder of blood clotting</a:t>
            </a:r>
            <a:r>
              <a:rPr lang="en-US" sz="1200" kern="1200" dirty="0" smtClean="0">
                <a:solidFill>
                  <a:schemeClr val="tx1"/>
                </a:solidFill>
                <a:effectLst/>
                <a:latin typeface="+mn-lt"/>
                <a:ea typeface="+mn-ea"/>
                <a:cs typeface="+mn-cs"/>
              </a:rPr>
              <a:t>. Factor V Leiden is the name of a specific gene mutation that results in thrombophilia, which is an increased tendency to form abnormal blood clots that can block blood vessels</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0" algn="l"/>
                <a:tab pos="420688" algn="l"/>
                <a:tab pos="842963" algn="l"/>
                <a:tab pos="1265238" algn="l"/>
                <a:tab pos="1687513" algn="l"/>
                <a:tab pos="2109788" algn="l"/>
                <a:tab pos="2532063" algn="l"/>
                <a:tab pos="2952750" algn="l"/>
                <a:tab pos="3375025" algn="l"/>
                <a:tab pos="3797300" algn="l"/>
                <a:tab pos="4219575" algn="l"/>
                <a:tab pos="4641850" algn="l"/>
                <a:tab pos="5064125" algn="l"/>
                <a:tab pos="5486400" algn="l"/>
                <a:tab pos="5907088" algn="l"/>
                <a:tab pos="6329363" algn="l"/>
                <a:tab pos="6751638" algn="l"/>
                <a:tab pos="7173913" algn="l"/>
                <a:tab pos="7596188" algn="l"/>
                <a:tab pos="8018463" algn="l"/>
                <a:tab pos="84407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420688" algn="l"/>
                <a:tab pos="842963" algn="l"/>
                <a:tab pos="1265238" algn="l"/>
                <a:tab pos="1687513" algn="l"/>
                <a:tab pos="2109788" algn="l"/>
                <a:tab pos="2532063" algn="l"/>
                <a:tab pos="2952750" algn="l"/>
                <a:tab pos="3375025" algn="l"/>
                <a:tab pos="3797300" algn="l"/>
                <a:tab pos="4219575" algn="l"/>
                <a:tab pos="4641850" algn="l"/>
                <a:tab pos="5064125" algn="l"/>
                <a:tab pos="5486400" algn="l"/>
                <a:tab pos="5907088" algn="l"/>
                <a:tab pos="6329363" algn="l"/>
                <a:tab pos="6751638" algn="l"/>
                <a:tab pos="7173913" algn="l"/>
                <a:tab pos="7596188" algn="l"/>
                <a:tab pos="8018463" algn="l"/>
                <a:tab pos="8440738" algn="l"/>
              </a:tabLst>
              <a:defRPr sz="2400">
                <a:solidFill>
                  <a:schemeClr val="tx1"/>
                </a:solidFill>
                <a:latin typeface="Times New Roman" charset="0"/>
                <a:ea typeface="ＭＳ Ｐゴシック" charset="0"/>
              </a:defRPr>
            </a:lvl2pPr>
            <a:lvl3pPr marL="1143000" indent="-228600" eaLnBrk="0" hangingPunct="0">
              <a:tabLst>
                <a:tab pos="0" algn="l"/>
                <a:tab pos="420688" algn="l"/>
                <a:tab pos="842963" algn="l"/>
                <a:tab pos="1265238" algn="l"/>
                <a:tab pos="1687513" algn="l"/>
                <a:tab pos="2109788" algn="l"/>
                <a:tab pos="2532063" algn="l"/>
                <a:tab pos="2952750" algn="l"/>
                <a:tab pos="3375025" algn="l"/>
                <a:tab pos="3797300" algn="l"/>
                <a:tab pos="4219575" algn="l"/>
                <a:tab pos="4641850" algn="l"/>
                <a:tab pos="5064125" algn="l"/>
                <a:tab pos="5486400" algn="l"/>
                <a:tab pos="5907088" algn="l"/>
                <a:tab pos="6329363" algn="l"/>
                <a:tab pos="6751638" algn="l"/>
                <a:tab pos="7173913" algn="l"/>
                <a:tab pos="7596188" algn="l"/>
                <a:tab pos="8018463" algn="l"/>
                <a:tab pos="8440738" algn="l"/>
              </a:tabLst>
              <a:defRPr sz="2400">
                <a:solidFill>
                  <a:schemeClr val="tx1"/>
                </a:solidFill>
                <a:latin typeface="Times New Roman" charset="0"/>
                <a:ea typeface="ＭＳ Ｐゴシック" charset="0"/>
              </a:defRPr>
            </a:lvl3pPr>
            <a:lvl4pPr marL="1600200" indent="-228600" eaLnBrk="0" hangingPunct="0">
              <a:tabLst>
                <a:tab pos="0" algn="l"/>
                <a:tab pos="420688" algn="l"/>
                <a:tab pos="842963" algn="l"/>
                <a:tab pos="1265238" algn="l"/>
                <a:tab pos="1687513" algn="l"/>
                <a:tab pos="2109788" algn="l"/>
                <a:tab pos="2532063" algn="l"/>
                <a:tab pos="2952750" algn="l"/>
                <a:tab pos="3375025" algn="l"/>
                <a:tab pos="3797300" algn="l"/>
                <a:tab pos="4219575" algn="l"/>
                <a:tab pos="4641850" algn="l"/>
                <a:tab pos="5064125" algn="l"/>
                <a:tab pos="5486400" algn="l"/>
                <a:tab pos="5907088" algn="l"/>
                <a:tab pos="6329363" algn="l"/>
                <a:tab pos="6751638" algn="l"/>
                <a:tab pos="7173913" algn="l"/>
                <a:tab pos="7596188" algn="l"/>
                <a:tab pos="8018463" algn="l"/>
                <a:tab pos="8440738" algn="l"/>
              </a:tabLst>
              <a:defRPr sz="2400">
                <a:solidFill>
                  <a:schemeClr val="tx1"/>
                </a:solidFill>
                <a:latin typeface="Times New Roman" charset="0"/>
                <a:ea typeface="ＭＳ Ｐゴシック" charset="0"/>
              </a:defRPr>
            </a:lvl4pPr>
            <a:lvl5pPr marL="2057400" indent="-228600" eaLnBrk="0" hangingPunct="0">
              <a:tabLst>
                <a:tab pos="0" algn="l"/>
                <a:tab pos="420688" algn="l"/>
                <a:tab pos="842963" algn="l"/>
                <a:tab pos="1265238" algn="l"/>
                <a:tab pos="1687513" algn="l"/>
                <a:tab pos="2109788" algn="l"/>
                <a:tab pos="2532063" algn="l"/>
                <a:tab pos="2952750" algn="l"/>
                <a:tab pos="3375025" algn="l"/>
                <a:tab pos="3797300" algn="l"/>
                <a:tab pos="4219575" algn="l"/>
                <a:tab pos="4641850" algn="l"/>
                <a:tab pos="5064125" algn="l"/>
                <a:tab pos="5486400" algn="l"/>
                <a:tab pos="5907088" algn="l"/>
                <a:tab pos="6329363" algn="l"/>
                <a:tab pos="6751638" algn="l"/>
                <a:tab pos="7173913" algn="l"/>
                <a:tab pos="7596188" algn="l"/>
                <a:tab pos="8018463" algn="l"/>
                <a:tab pos="84407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420688" algn="l"/>
                <a:tab pos="842963" algn="l"/>
                <a:tab pos="1265238" algn="l"/>
                <a:tab pos="1687513" algn="l"/>
                <a:tab pos="2109788" algn="l"/>
                <a:tab pos="2532063" algn="l"/>
                <a:tab pos="2952750" algn="l"/>
                <a:tab pos="3375025" algn="l"/>
                <a:tab pos="3797300" algn="l"/>
                <a:tab pos="4219575" algn="l"/>
                <a:tab pos="4641850" algn="l"/>
                <a:tab pos="5064125" algn="l"/>
                <a:tab pos="5486400" algn="l"/>
                <a:tab pos="5907088" algn="l"/>
                <a:tab pos="6329363" algn="l"/>
                <a:tab pos="6751638" algn="l"/>
                <a:tab pos="7173913" algn="l"/>
                <a:tab pos="7596188" algn="l"/>
                <a:tab pos="8018463" algn="l"/>
                <a:tab pos="84407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420688" algn="l"/>
                <a:tab pos="842963" algn="l"/>
                <a:tab pos="1265238" algn="l"/>
                <a:tab pos="1687513" algn="l"/>
                <a:tab pos="2109788" algn="l"/>
                <a:tab pos="2532063" algn="l"/>
                <a:tab pos="2952750" algn="l"/>
                <a:tab pos="3375025" algn="l"/>
                <a:tab pos="3797300" algn="l"/>
                <a:tab pos="4219575" algn="l"/>
                <a:tab pos="4641850" algn="l"/>
                <a:tab pos="5064125" algn="l"/>
                <a:tab pos="5486400" algn="l"/>
                <a:tab pos="5907088" algn="l"/>
                <a:tab pos="6329363" algn="l"/>
                <a:tab pos="6751638" algn="l"/>
                <a:tab pos="7173913" algn="l"/>
                <a:tab pos="7596188" algn="l"/>
                <a:tab pos="8018463" algn="l"/>
                <a:tab pos="84407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420688" algn="l"/>
                <a:tab pos="842963" algn="l"/>
                <a:tab pos="1265238" algn="l"/>
                <a:tab pos="1687513" algn="l"/>
                <a:tab pos="2109788" algn="l"/>
                <a:tab pos="2532063" algn="l"/>
                <a:tab pos="2952750" algn="l"/>
                <a:tab pos="3375025" algn="l"/>
                <a:tab pos="3797300" algn="l"/>
                <a:tab pos="4219575" algn="l"/>
                <a:tab pos="4641850" algn="l"/>
                <a:tab pos="5064125" algn="l"/>
                <a:tab pos="5486400" algn="l"/>
                <a:tab pos="5907088" algn="l"/>
                <a:tab pos="6329363" algn="l"/>
                <a:tab pos="6751638" algn="l"/>
                <a:tab pos="7173913" algn="l"/>
                <a:tab pos="7596188" algn="l"/>
                <a:tab pos="8018463" algn="l"/>
                <a:tab pos="84407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420688" algn="l"/>
                <a:tab pos="842963" algn="l"/>
                <a:tab pos="1265238" algn="l"/>
                <a:tab pos="1687513" algn="l"/>
                <a:tab pos="2109788" algn="l"/>
                <a:tab pos="2532063" algn="l"/>
                <a:tab pos="2952750" algn="l"/>
                <a:tab pos="3375025" algn="l"/>
                <a:tab pos="3797300" algn="l"/>
                <a:tab pos="4219575" algn="l"/>
                <a:tab pos="4641850" algn="l"/>
                <a:tab pos="5064125" algn="l"/>
                <a:tab pos="5486400" algn="l"/>
                <a:tab pos="5907088" algn="l"/>
                <a:tab pos="6329363" algn="l"/>
                <a:tab pos="6751638" algn="l"/>
                <a:tab pos="7173913" algn="l"/>
                <a:tab pos="7596188" algn="l"/>
                <a:tab pos="8018463" algn="l"/>
                <a:tab pos="8440738" algn="l"/>
              </a:tabLst>
              <a:defRPr sz="2400">
                <a:solidFill>
                  <a:schemeClr val="tx1"/>
                </a:solidFill>
                <a:latin typeface="Times New Roman" charset="0"/>
                <a:ea typeface="ＭＳ Ｐゴシック" charset="0"/>
              </a:defRPr>
            </a:lvl9pPr>
          </a:lstStyle>
          <a:p>
            <a:pPr eaLnBrk="1" hangingPunct="1"/>
            <a:fld id="{BA523572-FF04-634C-9A0F-643E578784D9}" type="slidenum">
              <a:rPr lang="en-US" sz="1200">
                <a:solidFill>
                  <a:srgbClr val="000000"/>
                </a:solidFill>
                <a:latin typeface="Calibri" charset="0"/>
              </a:rPr>
              <a:pPr eaLnBrk="1" hangingPunct="1"/>
              <a:t>8</a:t>
            </a:fld>
            <a:endParaRPr lang="en-US" sz="1200">
              <a:solidFill>
                <a:srgbClr val="000000"/>
              </a:solidFill>
              <a:latin typeface="Calibri" charset="0"/>
            </a:endParaRPr>
          </a:p>
        </p:txBody>
      </p:sp>
      <p:sp>
        <p:nvSpPr>
          <p:cNvPr id="29699" name="Text Box 1"/>
          <p:cNvSpPr>
            <a:spLocks noGrp="1" noRot="1" noChangeAspect="1" noChangeArrowheads="1"/>
          </p:cNvSpPr>
          <p:nvPr>
            <p:ph type="sldImg"/>
          </p:nvPr>
        </p:nvSpPr>
        <p:spPr>
          <a:xfrm>
            <a:off x="1144588" y="685800"/>
            <a:ext cx="4562475" cy="3422650"/>
          </a:xfrm>
          <a:solidFill>
            <a:srgbClr val="FFFFFF"/>
          </a:solidFill>
          <a:ln/>
        </p:spPr>
      </p:sp>
      <p:sp>
        <p:nvSpPr>
          <p:cNvPr id="29700" name="Text Box 2"/>
          <p:cNvSpPr>
            <a:spLocks noGrp="1" noChangeArrowheads="1"/>
          </p:cNvSpPr>
          <p:nvPr>
            <p:ph type="body" idx="1"/>
          </p:nvPr>
        </p:nvSpPr>
        <p:spPr>
          <a:xfrm>
            <a:off x="685800" y="4343400"/>
            <a:ext cx="5480050" cy="41084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p>
        </p:txBody>
      </p:sp>
    </p:spTree>
    <p:extLst>
      <p:ext uri="{BB962C8B-B14F-4D97-AF65-F5344CB8AC3E}">
        <p14:creationId xmlns:p14="http://schemas.microsoft.com/office/powerpoint/2010/main" val="3329715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eaLnBrk="0" hangingPunct="0">
              <a:tabLst>
                <a:tab pos="0" algn="l"/>
                <a:tab pos="420688" algn="l"/>
                <a:tab pos="842963" algn="l"/>
                <a:tab pos="1265238" algn="l"/>
                <a:tab pos="1687513" algn="l"/>
                <a:tab pos="2109788" algn="l"/>
                <a:tab pos="2532063" algn="l"/>
                <a:tab pos="2952750" algn="l"/>
                <a:tab pos="3375025" algn="l"/>
                <a:tab pos="3797300" algn="l"/>
                <a:tab pos="4219575" algn="l"/>
                <a:tab pos="4641850" algn="l"/>
                <a:tab pos="5064125" algn="l"/>
                <a:tab pos="5486400" algn="l"/>
                <a:tab pos="5907088" algn="l"/>
                <a:tab pos="6329363" algn="l"/>
                <a:tab pos="6751638" algn="l"/>
                <a:tab pos="7173913" algn="l"/>
                <a:tab pos="7596188" algn="l"/>
                <a:tab pos="8018463" algn="l"/>
                <a:tab pos="84407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420688" algn="l"/>
                <a:tab pos="842963" algn="l"/>
                <a:tab pos="1265238" algn="l"/>
                <a:tab pos="1687513" algn="l"/>
                <a:tab pos="2109788" algn="l"/>
                <a:tab pos="2532063" algn="l"/>
                <a:tab pos="2952750" algn="l"/>
                <a:tab pos="3375025" algn="l"/>
                <a:tab pos="3797300" algn="l"/>
                <a:tab pos="4219575" algn="l"/>
                <a:tab pos="4641850" algn="l"/>
                <a:tab pos="5064125" algn="l"/>
                <a:tab pos="5486400" algn="l"/>
                <a:tab pos="5907088" algn="l"/>
                <a:tab pos="6329363" algn="l"/>
                <a:tab pos="6751638" algn="l"/>
                <a:tab pos="7173913" algn="l"/>
                <a:tab pos="7596188" algn="l"/>
                <a:tab pos="8018463" algn="l"/>
                <a:tab pos="8440738" algn="l"/>
              </a:tabLst>
              <a:defRPr sz="2400">
                <a:solidFill>
                  <a:schemeClr val="tx1"/>
                </a:solidFill>
                <a:latin typeface="Times New Roman" charset="0"/>
                <a:ea typeface="ＭＳ Ｐゴシック" charset="0"/>
              </a:defRPr>
            </a:lvl2pPr>
            <a:lvl3pPr marL="1143000" indent="-228600" eaLnBrk="0" hangingPunct="0">
              <a:tabLst>
                <a:tab pos="0" algn="l"/>
                <a:tab pos="420688" algn="l"/>
                <a:tab pos="842963" algn="l"/>
                <a:tab pos="1265238" algn="l"/>
                <a:tab pos="1687513" algn="l"/>
                <a:tab pos="2109788" algn="l"/>
                <a:tab pos="2532063" algn="l"/>
                <a:tab pos="2952750" algn="l"/>
                <a:tab pos="3375025" algn="l"/>
                <a:tab pos="3797300" algn="l"/>
                <a:tab pos="4219575" algn="l"/>
                <a:tab pos="4641850" algn="l"/>
                <a:tab pos="5064125" algn="l"/>
                <a:tab pos="5486400" algn="l"/>
                <a:tab pos="5907088" algn="l"/>
                <a:tab pos="6329363" algn="l"/>
                <a:tab pos="6751638" algn="l"/>
                <a:tab pos="7173913" algn="l"/>
                <a:tab pos="7596188" algn="l"/>
                <a:tab pos="8018463" algn="l"/>
                <a:tab pos="8440738" algn="l"/>
              </a:tabLst>
              <a:defRPr sz="2400">
                <a:solidFill>
                  <a:schemeClr val="tx1"/>
                </a:solidFill>
                <a:latin typeface="Times New Roman" charset="0"/>
                <a:ea typeface="ＭＳ Ｐゴシック" charset="0"/>
              </a:defRPr>
            </a:lvl3pPr>
            <a:lvl4pPr marL="1600200" indent="-228600" eaLnBrk="0" hangingPunct="0">
              <a:tabLst>
                <a:tab pos="0" algn="l"/>
                <a:tab pos="420688" algn="l"/>
                <a:tab pos="842963" algn="l"/>
                <a:tab pos="1265238" algn="l"/>
                <a:tab pos="1687513" algn="l"/>
                <a:tab pos="2109788" algn="l"/>
                <a:tab pos="2532063" algn="l"/>
                <a:tab pos="2952750" algn="l"/>
                <a:tab pos="3375025" algn="l"/>
                <a:tab pos="3797300" algn="l"/>
                <a:tab pos="4219575" algn="l"/>
                <a:tab pos="4641850" algn="l"/>
                <a:tab pos="5064125" algn="l"/>
                <a:tab pos="5486400" algn="l"/>
                <a:tab pos="5907088" algn="l"/>
                <a:tab pos="6329363" algn="l"/>
                <a:tab pos="6751638" algn="l"/>
                <a:tab pos="7173913" algn="l"/>
                <a:tab pos="7596188" algn="l"/>
                <a:tab pos="8018463" algn="l"/>
                <a:tab pos="8440738" algn="l"/>
              </a:tabLst>
              <a:defRPr sz="2400">
                <a:solidFill>
                  <a:schemeClr val="tx1"/>
                </a:solidFill>
                <a:latin typeface="Times New Roman" charset="0"/>
                <a:ea typeface="ＭＳ Ｐゴシック" charset="0"/>
              </a:defRPr>
            </a:lvl4pPr>
            <a:lvl5pPr marL="2057400" indent="-228600" eaLnBrk="0" hangingPunct="0">
              <a:tabLst>
                <a:tab pos="0" algn="l"/>
                <a:tab pos="420688" algn="l"/>
                <a:tab pos="842963" algn="l"/>
                <a:tab pos="1265238" algn="l"/>
                <a:tab pos="1687513" algn="l"/>
                <a:tab pos="2109788" algn="l"/>
                <a:tab pos="2532063" algn="l"/>
                <a:tab pos="2952750" algn="l"/>
                <a:tab pos="3375025" algn="l"/>
                <a:tab pos="3797300" algn="l"/>
                <a:tab pos="4219575" algn="l"/>
                <a:tab pos="4641850" algn="l"/>
                <a:tab pos="5064125" algn="l"/>
                <a:tab pos="5486400" algn="l"/>
                <a:tab pos="5907088" algn="l"/>
                <a:tab pos="6329363" algn="l"/>
                <a:tab pos="6751638" algn="l"/>
                <a:tab pos="7173913" algn="l"/>
                <a:tab pos="7596188" algn="l"/>
                <a:tab pos="8018463" algn="l"/>
                <a:tab pos="84407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420688" algn="l"/>
                <a:tab pos="842963" algn="l"/>
                <a:tab pos="1265238" algn="l"/>
                <a:tab pos="1687513" algn="l"/>
                <a:tab pos="2109788" algn="l"/>
                <a:tab pos="2532063" algn="l"/>
                <a:tab pos="2952750" algn="l"/>
                <a:tab pos="3375025" algn="l"/>
                <a:tab pos="3797300" algn="l"/>
                <a:tab pos="4219575" algn="l"/>
                <a:tab pos="4641850" algn="l"/>
                <a:tab pos="5064125" algn="l"/>
                <a:tab pos="5486400" algn="l"/>
                <a:tab pos="5907088" algn="l"/>
                <a:tab pos="6329363" algn="l"/>
                <a:tab pos="6751638" algn="l"/>
                <a:tab pos="7173913" algn="l"/>
                <a:tab pos="7596188" algn="l"/>
                <a:tab pos="8018463" algn="l"/>
                <a:tab pos="84407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420688" algn="l"/>
                <a:tab pos="842963" algn="l"/>
                <a:tab pos="1265238" algn="l"/>
                <a:tab pos="1687513" algn="l"/>
                <a:tab pos="2109788" algn="l"/>
                <a:tab pos="2532063" algn="l"/>
                <a:tab pos="2952750" algn="l"/>
                <a:tab pos="3375025" algn="l"/>
                <a:tab pos="3797300" algn="l"/>
                <a:tab pos="4219575" algn="l"/>
                <a:tab pos="4641850" algn="l"/>
                <a:tab pos="5064125" algn="l"/>
                <a:tab pos="5486400" algn="l"/>
                <a:tab pos="5907088" algn="l"/>
                <a:tab pos="6329363" algn="l"/>
                <a:tab pos="6751638" algn="l"/>
                <a:tab pos="7173913" algn="l"/>
                <a:tab pos="7596188" algn="l"/>
                <a:tab pos="8018463" algn="l"/>
                <a:tab pos="84407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420688" algn="l"/>
                <a:tab pos="842963" algn="l"/>
                <a:tab pos="1265238" algn="l"/>
                <a:tab pos="1687513" algn="l"/>
                <a:tab pos="2109788" algn="l"/>
                <a:tab pos="2532063" algn="l"/>
                <a:tab pos="2952750" algn="l"/>
                <a:tab pos="3375025" algn="l"/>
                <a:tab pos="3797300" algn="l"/>
                <a:tab pos="4219575" algn="l"/>
                <a:tab pos="4641850" algn="l"/>
                <a:tab pos="5064125" algn="l"/>
                <a:tab pos="5486400" algn="l"/>
                <a:tab pos="5907088" algn="l"/>
                <a:tab pos="6329363" algn="l"/>
                <a:tab pos="6751638" algn="l"/>
                <a:tab pos="7173913" algn="l"/>
                <a:tab pos="7596188" algn="l"/>
                <a:tab pos="8018463" algn="l"/>
                <a:tab pos="84407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420688" algn="l"/>
                <a:tab pos="842963" algn="l"/>
                <a:tab pos="1265238" algn="l"/>
                <a:tab pos="1687513" algn="l"/>
                <a:tab pos="2109788" algn="l"/>
                <a:tab pos="2532063" algn="l"/>
                <a:tab pos="2952750" algn="l"/>
                <a:tab pos="3375025" algn="l"/>
                <a:tab pos="3797300" algn="l"/>
                <a:tab pos="4219575" algn="l"/>
                <a:tab pos="4641850" algn="l"/>
                <a:tab pos="5064125" algn="l"/>
                <a:tab pos="5486400" algn="l"/>
                <a:tab pos="5907088" algn="l"/>
                <a:tab pos="6329363" algn="l"/>
                <a:tab pos="6751638" algn="l"/>
                <a:tab pos="7173913" algn="l"/>
                <a:tab pos="7596188" algn="l"/>
                <a:tab pos="8018463" algn="l"/>
                <a:tab pos="8440738" algn="l"/>
              </a:tabLst>
              <a:defRPr sz="2400">
                <a:solidFill>
                  <a:schemeClr val="tx1"/>
                </a:solidFill>
                <a:latin typeface="Times New Roman" charset="0"/>
                <a:ea typeface="ＭＳ Ｐゴシック" charset="0"/>
              </a:defRPr>
            </a:lvl9pPr>
          </a:lstStyle>
          <a:p>
            <a:pPr eaLnBrk="1" hangingPunct="1"/>
            <a:fld id="{BA523572-FF04-634C-9A0F-643E578784D9}" type="slidenum">
              <a:rPr lang="en-US" sz="1200">
                <a:solidFill>
                  <a:srgbClr val="000000"/>
                </a:solidFill>
                <a:latin typeface="Calibri" charset="0"/>
              </a:rPr>
              <a:pPr eaLnBrk="1" hangingPunct="1"/>
              <a:t>9</a:t>
            </a:fld>
            <a:endParaRPr lang="en-US" sz="1200">
              <a:solidFill>
                <a:srgbClr val="000000"/>
              </a:solidFill>
              <a:latin typeface="Calibri" charset="0"/>
            </a:endParaRPr>
          </a:p>
        </p:txBody>
      </p:sp>
      <p:sp>
        <p:nvSpPr>
          <p:cNvPr id="29699" name="Text Box 1"/>
          <p:cNvSpPr>
            <a:spLocks noGrp="1" noRot="1" noChangeAspect="1" noChangeArrowheads="1"/>
          </p:cNvSpPr>
          <p:nvPr>
            <p:ph type="sldImg"/>
          </p:nvPr>
        </p:nvSpPr>
        <p:spPr>
          <a:xfrm>
            <a:off x="1144588" y="685800"/>
            <a:ext cx="4562475" cy="3422650"/>
          </a:xfrm>
          <a:solidFill>
            <a:srgbClr val="FFFFFF"/>
          </a:solidFill>
          <a:ln/>
        </p:spPr>
      </p:sp>
      <p:sp>
        <p:nvSpPr>
          <p:cNvPr id="29700" name="Text Box 2"/>
          <p:cNvSpPr>
            <a:spLocks noGrp="1" noChangeArrowheads="1"/>
          </p:cNvSpPr>
          <p:nvPr>
            <p:ph type="body" idx="1"/>
          </p:nvPr>
        </p:nvSpPr>
        <p:spPr>
          <a:xfrm>
            <a:off x="685800" y="4343400"/>
            <a:ext cx="5480050" cy="41084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wrap="none" anchor="ctr"/>
          <a:lstStyle/>
          <a:p>
            <a:endParaRPr lang="en-US" dirty="0"/>
          </a:p>
        </p:txBody>
      </p:sp>
    </p:spTree>
    <p:extLst>
      <p:ext uri="{BB962C8B-B14F-4D97-AF65-F5344CB8AC3E}">
        <p14:creationId xmlns:p14="http://schemas.microsoft.com/office/powerpoint/2010/main" val="854862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7408DF5A-C4D3-4394-A818-51BE5B8E247A}"/>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6DB37B4-EB80-49F3-8617-1B6DBA256F35}" type="slidenum">
              <a:rPr lang="en-US" altLang="en-US" sz="1200"/>
              <a:pPr/>
              <a:t>10</a:t>
            </a:fld>
            <a:endParaRPr lang="en-US" altLang="en-US" sz="1200"/>
          </a:p>
        </p:txBody>
      </p:sp>
      <p:sp>
        <p:nvSpPr>
          <p:cNvPr id="50179" name="Rectangle 2">
            <a:extLst>
              <a:ext uri="{FF2B5EF4-FFF2-40B4-BE49-F238E27FC236}">
                <a16:creationId xmlns:a16="http://schemas.microsoft.com/office/drawing/2014/main" id="{B878B107-6DAA-4AFB-9F24-E0464A381A90}"/>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017A7329-6085-4CE0-9F8F-3EDC02C11984}"/>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103820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Finally, the models that appear most powerful for detecting </a:t>
            </a:r>
            <a:r>
              <a:rPr lang="en-US" sz="1200" kern="1200" dirty="0" err="1">
                <a:solidFill>
                  <a:schemeClr val="tx1"/>
                </a:solidFill>
                <a:effectLst/>
                <a:latin typeface="+mn-lt"/>
                <a:ea typeface="+mn-ea"/>
                <a:cs typeface="+mn-cs"/>
              </a:rPr>
              <a:t>GxE</a:t>
            </a:r>
            <a:r>
              <a:rPr lang="en-US" sz="1200" kern="1200" dirty="0">
                <a:solidFill>
                  <a:schemeClr val="tx1"/>
                </a:solidFill>
                <a:effectLst/>
                <a:latin typeface="+mn-lt"/>
                <a:ea typeface="+mn-ea"/>
                <a:cs typeface="+mn-cs"/>
              </a:rPr>
              <a:t> interactions in simulation studies may not necessarily find the most interactions in real data. For example, the conventional case-control </a:t>
            </a:r>
            <a:r>
              <a:rPr lang="en-US" sz="1200" kern="1200" dirty="0" err="1">
                <a:solidFill>
                  <a:schemeClr val="tx1"/>
                </a:solidFill>
                <a:effectLst/>
                <a:latin typeface="+mn-lt"/>
                <a:ea typeface="+mn-ea"/>
                <a:cs typeface="+mn-cs"/>
              </a:rPr>
              <a:t>GxE</a:t>
            </a:r>
            <a:r>
              <a:rPr lang="en-US" sz="1200" kern="1200" dirty="0">
                <a:solidFill>
                  <a:schemeClr val="tx1"/>
                </a:solidFill>
                <a:effectLst/>
                <a:latin typeface="+mn-lt"/>
                <a:ea typeface="+mn-ea"/>
                <a:cs typeface="+mn-cs"/>
              </a:rPr>
              <a:t> design appears the least powerful in simulation studies; but in a recent study of colorectal cancer, this approach detected more of the </a:t>
            </a:r>
            <a:r>
              <a:rPr lang="en-US" sz="1200" kern="1200" dirty="0" err="1">
                <a:solidFill>
                  <a:schemeClr val="tx1"/>
                </a:solidFill>
                <a:effectLst/>
                <a:latin typeface="+mn-lt"/>
                <a:ea typeface="+mn-ea"/>
                <a:cs typeface="+mn-cs"/>
              </a:rPr>
              <a:t>GxE</a:t>
            </a:r>
            <a:r>
              <a:rPr lang="en-US" sz="1200" kern="1200" dirty="0">
                <a:solidFill>
                  <a:schemeClr val="tx1"/>
                </a:solidFill>
                <a:effectLst/>
                <a:latin typeface="+mn-lt"/>
                <a:ea typeface="+mn-ea"/>
                <a:cs typeface="+mn-cs"/>
              </a:rPr>
              <a:t> interactions than other putatively more powerful models. This counterintuitive observation may reflect limitations of the simulation studies’ applicability, or false positives in the colorectal study. Understanding what is underlying this conflicting result might help clarify the strengths and weaknesses of different methods for detecting </a:t>
            </a:r>
            <a:r>
              <a:rPr lang="en-US" sz="1200" kern="1200" dirty="0" err="1">
                <a:solidFill>
                  <a:schemeClr val="tx1"/>
                </a:solidFill>
                <a:effectLst/>
                <a:latin typeface="+mn-lt"/>
                <a:ea typeface="+mn-ea"/>
                <a:cs typeface="+mn-cs"/>
              </a:rPr>
              <a:t>GxE</a:t>
            </a:r>
            <a:r>
              <a:rPr lang="en-US" sz="1200" kern="1200" dirty="0">
                <a:solidFill>
                  <a:schemeClr val="tx1"/>
                </a:solidFill>
                <a:effectLst/>
                <a:latin typeface="+mn-lt"/>
                <a:ea typeface="+mn-ea"/>
                <a:cs typeface="+mn-cs"/>
              </a:rPr>
              <a:t> interactions.</a:t>
            </a:r>
            <a:r>
              <a:rPr lang="en-US" dirty="0">
                <a:effectLst/>
              </a:rPr>
              <a:t> </a:t>
            </a:r>
            <a:endParaRPr lang="en-US" dirty="0"/>
          </a:p>
        </p:txBody>
      </p:sp>
      <p:sp>
        <p:nvSpPr>
          <p:cNvPr id="4" name="Slide Number Placeholder 3"/>
          <p:cNvSpPr>
            <a:spLocks noGrp="1"/>
          </p:cNvSpPr>
          <p:nvPr>
            <p:ph type="sldNum" sz="quarter" idx="10"/>
          </p:nvPr>
        </p:nvSpPr>
        <p:spPr/>
        <p:txBody>
          <a:bodyPr/>
          <a:lstStyle/>
          <a:p>
            <a:fld id="{1DD56153-1638-764F-A7B0-D1D7759AEBE6}" type="slidenum">
              <a:rPr lang="en-US" smtClean="0"/>
              <a:t>11</a:t>
            </a:fld>
            <a:endParaRPr lang="en-US"/>
          </a:p>
        </p:txBody>
      </p:sp>
    </p:spTree>
    <p:extLst>
      <p:ext uri="{BB962C8B-B14F-4D97-AF65-F5344CB8AC3E}">
        <p14:creationId xmlns:p14="http://schemas.microsoft.com/office/powerpoint/2010/main" val="630468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kern="1200" dirty="0" smtClean="0">
                <a:solidFill>
                  <a:schemeClr val="tx1"/>
                </a:solidFill>
                <a:effectLst/>
                <a:latin typeface="+mn-lt"/>
                <a:ea typeface="+mn-ea"/>
                <a:cs typeface="+mn-cs"/>
              </a:rPr>
              <a:t>Microbiome,</a:t>
            </a:r>
            <a:r>
              <a:rPr lang="en-US" sz="1200" kern="1200" baseline="0" dirty="0" smtClean="0">
                <a:solidFill>
                  <a:schemeClr val="tx1"/>
                </a:solidFill>
                <a:effectLst/>
                <a:latin typeface="+mn-lt"/>
                <a:ea typeface="+mn-ea"/>
                <a:cs typeface="+mn-cs"/>
              </a:rPr>
              <a:t> or microbiota, </a:t>
            </a:r>
            <a:r>
              <a:rPr lang="en-US" sz="1200" kern="1200" dirty="0" smtClean="0">
                <a:solidFill>
                  <a:schemeClr val="tx1"/>
                </a:solidFill>
                <a:effectLst/>
                <a:latin typeface="+mn-lt"/>
                <a:ea typeface="+mn-ea"/>
                <a:cs typeface="+mn-cs"/>
              </a:rPr>
              <a:t> is the collection of </a:t>
            </a:r>
            <a:r>
              <a:rPr lang="en-US" sz="1200" kern="1200" dirty="0" err="1" smtClean="0">
                <a:solidFill>
                  <a:schemeClr val="tx1"/>
                </a:solidFill>
                <a:effectLst/>
                <a:latin typeface="+mn-lt"/>
                <a:ea typeface="+mn-ea"/>
                <a:cs typeface="+mn-cs"/>
              </a:rPr>
              <a:t>microbiobial</a:t>
            </a:r>
            <a:r>
              <a:rPr lang="en-US" sz="1200" kern="1200" dirty="0" smtClean="0">
                <a:solidFill>
                  <a:schemeClr val="tx1"/>
                </a:solidFill>
                <a:effectLst/>
                <a:latin typeface="+mn-lt"/>
                <a:ea typeface="+mn-ea"/>
                <a:cs typeface="+mn-cs"/>
              </a:rPr>
              <a:t> organisms (bacteria, archaea, microbial eukaryotes and viruses) from a specific body site or environment, such as human gut. </a:t>
            </a:r>
          </a:p>
          <a:p>
            <a:r>
              <a:rPr lang="en-US" sz="1200" kern="1200" dirty="0" smtClean="0">
                <a:solidFill>
                  <a:schemeClr val="tx1"/>
                </a:solidFill>
                <a:effectLst/>
                <a:latin typeface="+mn-lt"/>
                <a:ea typeface="+mn-ea"/>
                <a:cs typeface="+mn-cs"/>
              </a:rPr>
              <a:t>It is reported that there are about 3.3 million unique genes in the human microbiome, which far exceeds the human genome made up of about 22,000 genes. </a:t>
            </a:r>
          </a:p>
          <a:p>
            <a:r>
              <a:rPr kumimoji="1" lang="en-US" altLang="zh-CN" sz="1200" kern="1200" dirty="0" smtClean="0">
                <a:solidFill>
                  <a:schemeClr val="tx1"/>
                </a:solidFill>
                <a:effectLst/>
                <a:latin typeface="+mn-lt"/>
                <a:ea typeface="+mn-ea"/>
                <a:cs typeface="+mn-cs"/>
              </a:rPr>
              <a:t>Some</a:t>
            </a:r>
            <a:r>
              <a:rPr kumimoji="1" lang="en-US" altLang="zh-CN" sz="1200" kern="1200" baseline="0" dirty="0" smtClean="0">
                <a:solidFill>
                  <a:schemeClr val="tx1"/>
                </a:solidFill>
                <a:effectLst/>
                <a:latin typeface="+mn-lt"/>
                <a:ea typeface="+mn-ea"/>
                <a:cs typeface="+mn-cs"/>
              </a:rPr>
              <a:t> of these microorganisms promote human health, while others could cause or mediates pathogenic process.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How</a:t>
            </a:r>
            <a:r>
              <a:rPr lang="en-US" sz="1200" kern="1200" baseline="0" dirty="0" smtClean="0">
                <a:solidFill>
                  <a:schemeClr val="tx1"/>
                </a:solidFill>
                <a:effectLst/>
                <a:latin typeface="+mn-lt"/>
                <a:ea typeface="+mn-ea"/>
                <a:cs typeface="+mn-cs"/>
              </a:rPr>
              <a:t> many genes are in the human genome? How many genes do you think are in the human gut microbiome?</a:t>
            </a:r>
            <a:endParaRPr lang="en-US" sz="1200" kern="1200" dirty="0" smtClean="0">
              <a:solidFill>
                <a:schemeClr val="tx1"/>
              </a:solidFill>
              <a:effectLst/>
              <a:latin typeface="+mn-lt"/>
              <a:ea typeface="+mn-ea"/>
              <a:cs typeface="+mn-cs"/>
            </a:endParaRPr>
          </a:p>
          <a:p>
            <a:endParaRPr kumimoji="1" lang="zh-CN" altLang="en-US" dirty="0"/>
          </a:p>
        </p:txBody>
      </p:sp>
      <p:sp>
        <p:nvSpPr>
          <p:cNvPr id="4" name="幻灯片编号占位符 3"/>
          <p:cNvSpPr>
            <a:spLocks noGrp="1"/>
          </p:cNvSpPr>
          <p:nvPr>
            <p:ph type="sldNum" sz="quarter" idx="10"/>
          </p:nvPr>
        </p:nvSpPr>
        <p:spPr/>
        <p:txBody>
          <a:bodyPr/>
          <a:lstStyle/>
          <a:p>
            <a:fld id="{AAF3D2DC-E9AA-0742-A3A3-45A3E3592A10}" type="slidenum">
              <a:rPr kumimoji="1" lang="zh-CN" altLang="en-US" smtClean="0"/>
              <a:pPr/>
              <a:t>12</a:t>
            </a:fld>
            <a:endParaRPr kumimoji="1" lang="zh-CN" altLang="en-US"/>
          </a:p>
        </p:txBody>
      </p:sp>
    </p:spTree>
    <p:extLst>
      <p:ext uri="{BB962C8B-B14F-4D97-AF65-F5344CB8AC3E}">
        <p14:creationId xmlns:p14="http://schemas.microsoft.com/office/powerpoint/2010/main" val="3357156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7CAC303-50B7-FF45-B7C6-D3280B530A1B}" type="datetimeFigureOut">
              <a:rPr lang="en-US" smtClean="0"/>
              <a:t>3/3/2020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B0CB2-4768-5C4D-8229-22C9203D5630}" type="slidenum">
              <a:rPr lang="en-US" smtClean="0"/>
              <a:t>‹#›</a:t>
            </a:fld>
            <a:endParaRPr lang="en-US"/>
          </a:p>
        </p:txBody>
      </p:sp>
    </p:spTree>
    <p:extLst>
      <p:ext uri="{BB962C8B-B14F-4D97-AF65-F5344CB8AC3E}">
        <p14:creationId xmlns:p14="http://schemas.microsoft.com/office/powerpoint/2010/main" val="52923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CAC303-50B7-FF45-B7C6-D3280B530A1B}" type="datetimeFigureOut">
              <a:rPr lang="en-US" smtClean="0"/>
              <a:t>3/3/2020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B0CB2-4768-5C4D-8229-22C9203D5630}" type="slidenum">
              <a:rPr lang="en-US" smtClean="0"/>
              <a:t>‹#›</a:t>
            </a:fld>
            <a:endParaRPr lang="en-US"/>
          </a:p>
        </p:txBody>
      </p:sp>
    </p:spTree>
    <p:extLst>
      <p:ext uri="{BB962C8B-B14F-4D97-AF65-F5344CB8AC3E}">
        <p14:creationId xmlns:p14="http://schemas.microsoft.com/office/powerpoint/2010/main" val="3366196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CAC303-50B7-FF45-B7C6-D3280B530A1B}" type="datetimeFigureOut">
              <a:rPr lang="en-US" smtClean="0"/>
              <a:t>3/3/2020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B0CB2-4768-5C4D-8229-22C9203D5630}" type="slidenum">
              <a:rPr lang="en-US" smtClean="0"/>
              <a:t>‹#›</a:t>
            </a:fld>
            <a:endParaRPr lang="en-US"/>
          </a:p>
        </p:txBody>
      </p:sp>
    </p:spTree>
    <p:extLst>
      <p:ext uri="{BB962C8B-B14F-4D97-AF65-F5344CB8AC3E}">
        <p14:creationId xmlns:p14="http://schemas.microsoft.com/office/powerpoint/2010/main" val="982338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95088"/>
            <a:ext cx="7886700" cy="4581875"/>
          </a:xfrm>
          <a:prstGeom prst="rect">
            <a:avLst/>
          </a:prstGeom>
        </p:spPr>
        <p:txBody>
          <a:bodyPr/>
          <a:lstStyle>
            <a:lvl1pPr marL="0" indent="0">
              <a:buNone/>
              <a:defRPr>
                <a:solidFill>
                  <a:srgbClr val="154067"/>
                </a:solidFill>
              </a:defRPr>
            </a:lvl1pPr>
            <a:lvl2pPr>
              <a:buClr>
                <a:srgbClr val="99CB5A"/>
              </a:buClr>
              <a:defRPr>
                <a:solidFill>
                  <a:srgbClr val="154067"/>
                </a:solidFill>
              </a:defRPr>
            </a:lvl2pPr>
            <a:lvl3pPr>
              <a:buClr>
                <a:srgbClr val="99CB5A"/>
              </a:buClr>
              <a:defRPr>
                <a:solidFill>
                  <a:srgbClr val="154067"/>
                </a:solidFill>
              </a:defRPr>
            </a:lvl3pPr>
            <a:lvl4pPr>
              <a:buClr>
                <a:srgbClr val="99CB5A"/>
              </a:buClr>
              <a:defRPr>
                <a:solidFill>
                  <a:srgbClr val="154067"/>
                </a:solidFill>
              </a:defRPr>
            </a:lvl4pPr>
            <a:lvl5pPr>
              <a:buClr>
                <a:srgbClr val="99CB5A"/>
              </a:buClr>
              <a:defRPr>
                <a:solidFill>
                  <a:srgbClr val="154067"/>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11"/>
          <p:cNvSpPr>
            <a:spLocks noGrp="1" noChangeArrowheads="1"/>
          </p:cNvSpPr>
          <p:nvPr>
            <p:ph type="ftr" sz="quarter" idx="3"/>
          </p:nvPr>
        </p:nvSpPr>
        <p:spPr bwMode="auto">
          <a:xfrm>
            <a:off x="6081588" y="6492875"/>
            <a:ext cx="2557462"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0" bIns="45720" numCol="1" anchor="t" anchorCtr="0" compatLnSpc="1">
            <a:prstTxWarp prst="textNoShape">
              <a:avLst/>
            </a:prstTxWarp>
          </a:bodyPr>
          <a:lstStyle>
            <a:lvl1pPr algn="r">
              <a:defRPr sz="600">
                <a:latin typeface="Arial" pitchFamily="34" charset="0"/>
              </a:defRPr>
            </a:lvl1pPr>
          </a:lstStyle>
          <a:p>
            <a:pPr>
              <a:defRPr/>
            </a:pPr>
            <a:r>
              <a:rPr lang="en-US" altLang="en-US"/>
              <a:t>© Fred Hutchinson Cancer Research Center </a:t>
            </a:r>
          </a:p>
        </p:txBody>
      </p:sp>
      <p:sp>
        <p:nvSpPr>
          <p:cNvPr id="8" name="Rectangle 12"/>
          <p:cNvSpPr>
            <a:spLocks noGrp="1" noChangeArrowheads="1"/>
          </p:cNvSpPr>
          <p:nvPr>
            <p:ph type="sldNum" sz="quarter" idx="4"/>
          </p:nvPr>
        </p:nvSpPr>
        <p:spPr bwMode="auto">
          <a:xfrm>
            <a:off x="8588250" y="6492875"/>
            <a:ext cx="3746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600">
                <a:latin typeface="Arial" charset="0"/>
              </a:defRPr>
            </a:lvl1pPr>
          </a:lstStyle>
          <a:p>
            <a:fld id="{224ACA9D-2A64-9A4B-A9DD-0B8C6176E9AA}" type="slidenum">
              <a:rPr lang="en-US" altLang="en-US"/>
              <a:pPr/>
              <a:t>‹#›</a:t>
            </a:fld>
            <a:endParaRPr lang="en-US" altLang="en-US"/>
          </a:p>
        </p:txBody>
      </p:sp>
      <p:pic>
        <p:nvPicPr>
          <p:cNvPr id="9" name="Picture 8" descr="fh-hor-ny-no-csh.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8456" y="6464300"/>
            <a:ext cx="96678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userDrawn="1"/>
        </p:nvSpPr>
        <p:spPr bwMode="auto">
          <a:xfrm>
            <a:off x="446088" y="1252188"/>
            <a:ext cx="8237537" cy="55563"/>
          </a:xfrm>
          <a:prstGeom prst="rect">
            <a:avLst/>
          </a:prstGeom>
          <a:gradFill flip="none" rotWithShape="1">
            <a:gsLst>
              <a:gs pos="0">
                <a:srgbClr val="154067"/>
              </a:gs>
              <a:gs pos="100000">
                <a:srgbClr val="99CB5A"/>
              </a:gs>
              <a:gs pos="50000">
                <a:srgbClr val="42C2C6"/>
              </a:gs>
            </a:gsLst>
            <a:lin ang="0" scaled="1"/>
            <a:tileRect/>
          </a:gradFill>
          <a:ln w="9525" cap="flat" cmpd="sng" algn="ctr">
            <a:noFill/>
            <a:prstDash val="solid"/>
            <a:round/>
            <a:headEnd type="none" w="med" len="med"/>
            <a:tailEnd type="none" w="med" len="med"/>
          </a:ln>
          <a:effectLst/>
          <a:extLst/>
        </p:spPr>
        <p:txBody>
          <a:bodyPr wrap="none"/>
          <a:lstStyle/>
          <a:p>
            <a:pPr>
              <a:defRPr/>
            </a:pPr>
            <a:endParaRPr lang="en-US">
              <a:latin typeface="Times New Roman" pitchFamily="18" charset="0"/>
              <a:ea typeface="ヒラギノ角ゴ Pro W3" charset="0"/>
              <a:cs typeface="ヒラギノ角ゴ Pro W3" charset="0"/>
            </a:endParaRPr>
          </a:p>
        </p:txBody>
      </p:sp>
      <p:sp>
        <p:nvSpPr>
          <p:cNvPr id="10" name="Title 1"/>
          <p:cNvSpPr>
            <a:spLocks noGrp="1"/>
          </p:cNvSpPr>
          <p:nvPr>
            <p:ph type="title"/>
          </p:nvPr>
        </p:nvSpPr>
        <p:spPr>
          <a:xfrm>
            <a:off x="628650" y="365127"/>
            <a:ext cx="7886700" cy="916474"/>
          </a:xfrm>
          <a:prstGeom prst="rect">
            <a:avLst/>
          </a:prstGeom>
        </p:spPr>
        <p:txBody>
          <a:bodyPr anchor="ctr">
            <a:normAutofit/>
          </a:bodyPr>
          <a:lstStyle>
            <a:lvl1pPr>
              <a:defRPr sz="4000" b="1">
                <a:solidFill>
                  <a:srgbClr val="154067"/>
                </a:solidFill>
                <a:latin typeface="+mn-lt"/>
              </a:defRPr>
            </a:lvl1pPr>
          </a:lstStyle>
          <a:p>
            <a:r>
              <a:rPr lang="en-US"/>
              <a:t>Click to edit Master title style</a:t>
            </a:r>
            <a:endParaRPr lang="en-US" dirty="0"/>
          </a:p>
        </p:txBody>
      </p:sp>
    </p:spTree>
    <p:extLst>
      <p:ext uri="{BB962C8B-B14F-4D97-AF65-F5344CB8AC3E}">
        <p14:creationId xmlns:p14="http://schemas.microsoft.com/office/powerpoint/2010/main" val="2386952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426658"/>
            <a:ext cx="8089901" cy="769441"/>
          </a:xfrm>
        </p:spPr>
        <p:txBody>
          <a:bodyPr vert="horz" wrap="square" lIns="91440" tIns="45720" rIns="91440" bIns="45720" rtlCol="0" anchor="t" anchorCtr="0">
            <a:spAutoFit/>
          </a:bodyPr>
          <a:lstStyle>
            <a:lvl1pPr>
              <a:defRPr lang="en-US" dirty="0">
                <a:solidFill>
                  <a:schemeClr val="accent2"/>
                </a:solidFill>
              </a:defRPr>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436525" y="1971826"/>
            <a:ext cx="8325548" cy="4011503"/>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445388" y="1513718"/>
            <a:ext cx="8087171" cy="313932"/>
          </a:xfrm>
        </p:spPr>
        <p:txBody>
          <a:bodyPr anchor="t"/>
          <a:lstStyle>
            <a:lvl1pPr marL="0" indent="0">
              <a:buNone/>
              <a:defRPr sz="1800" b="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a:t>
            </a:r>
          </a:p>
        </p:txBody>
      </p:sp>
      <p:sp>
        <p:nvSpPr>
          <p:cNvPr id="11" name="Date Placeholder 4"/>
          <p:cNvSpPr>
            <a:spLocks noGrp="1"/>
          </p:cNvSpPr>
          <p:nvPr>
            <p:ph type="dt" sz="half" idx="2"/>
          </p:nvPr>
        </p:nvSpPr>
        <p:spPr>
          <a:xfrm>
            <a:off x="6104539" y="6452361"/>
            <a:ext cx="927193" cy="15523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9EB3265C-F0D4-410E-8C75-9C1664655489}" type="datetime1">
              <a:rPr lang="en-US" smtClean="0"/>
              <a:pPr/>
              <a:t>3/3/2020</a:t>
            </a:fld>
            <a:endParaRPr lang="en-US" dirty="0"/>
          </a:p>
        </p:txBody>
      </p:sp>
      <p:sp>
        <p:nvSpPr>
          <p:cNvPr id="12" name="Footer Placeholder 5"/>
          <p:cNvSpPr>
            <a:spLocks noGrp="1"/>
          </p:cNvSpPr>
          <p:nvPr>
            <p:ph type="ftr" sz="quarter" idx="3"/>
          </p:nvPr>
        </p:nvSpPr>
        <p:spPr>
          <a:xfrm>
            <a:off x="548151" y="6470129"/>
            <a:ext cx="4310907"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smtClean="0"/>
              <a:t>Presentation Title and/or Sub Brand Name Here</a:t>
            </a:r>
            <a:endParaRPr lang="en-US" dirty="0"/>
          </a:p>
        </p:txBody>
      </p:sp>
      <p:sp>
        <p:nvSpPr>
          <p:cNvPr id="13" name="Slide Number Placeholder 6"/>
          <p:cNvSpPr>
            <a:spLocks noGrp="1"/>
          </p:cNvSpPr>
          <p:nvPr>
            <p:ph type="sldNum" sz="quarter" idx="4"/>
          </p:nvPr>
        </p:nvSpPr>
        <p:spPr>
          <a:xfrm>
            <a:off x="272106" y="6453505"/>
            <a:ext cx="24606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039764825"/>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bg>
      <p:bgPr>
        <a:solidFill>
          <a:srgbClr val="FFFFFF"/>
        </a:solidFill>
        <a:effectLst/>
      </p:bgPr>
    </p:bg>
    <p:spTree>
      <p:nvGrpSpPr>
        <p:cNvPr id="1" name=""/>
        <p:cNvGrpSpPr/>
        <p:nvPr/>
      </p:nvGrpSpPr>
      <p:grpSpPr>
        <a:xfrm>
          <a:off x="0" y="0"/>
          <a:ext cx="0" cy="0"/>
          <a:chOff x="0" y="0"/>
          <a:chExt cx="0" cy="0"/>
        </a:xfrm>
      </p:grpSpPr>
      <p:pic>
        <p:nvPicPr>
          <p:cNvPr id="5" name="Picture 4" descr="fh-hor-ny-no-csh.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8456" y="6464300"/>
            <a:ext cx="96678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628650" y="365127"/>
            <a:ext cx="7886700" cy="916474"/>
          </a:xfrm>
          <a:prstGeom prst="rect">
            <a:avLst/>
          </a:prstGeom>
        </p:spPr>
        <p:txBody>
          <a:bodyPr anchor="ctr">
            <a:normAutofit/>
          </a:bodyPr>
          <a:lstStyle>
            <a:lvl1pPr>
              <a:defRPr sz="4000" b="1">
                <a:solidFill>
                  <a:srgbClr val="154067"/>
                </a:solidFill>
                <a:latin typeface="+mn-lt"/>
              </a:defRPr>
            </a:lvl1pPr>
          </a:lstStyle>
          <a:p>
            <a:r>
              <a:rPr lang="en-US"/>
              <a:t>Click to edit Master title style</a:t>
            </a:r>
            <a:endParaRPr lang="en-US" dirty="0"/>
          </a:p>
        </p:txBody>
      </p:sp>
      <p:sp>
        <p:nvSpPr>
          <p:cNvPr id="9" name="Content Placeholder 2"/>
          <p:cNvSpPr>
            <a:spLocks noGrp="1"/>
          </p:cNvSpPr>
          <p:nvPr>
            <p:ph idx="1"/>
          </p:nvPr>
        </p:nvSpPr>
        <p:spPr>
          <a:xfrm>
            <a:off x="628650" y="1404000"/>
            <a:ext cx="7886700" cy="4772963"/>
          </a:xfrm>
          <a:prstGeom prst="rect">
            <a:avLst/>
          </a:prstGeom>
        </p:spPr>
        <p:txBody>
          <a:bodyPr/>
          <a:lstStyle>
            <a:lvl1pPr marL="0" indent="0">
              <a:buNone/>
              <a:defRPr>
                <a:solidFill>
                  <a:srgbClr val="154067"/>
                </a:solidFill>
              </a:defRPr>
            </a:lvl1pPr>
            <a:lvl2pPr>
              <a:buClr>
                <a:srgbClr val="99CB5A"/>
              </a:buClr>
              <a:defRPr>
                <a:solidFill>
                  <a:srgbClr val="154067"/>
                </a:solidFill>
              </a:defRPr>
            </a:lvl2pPr>
            <a:lvl3pPr>
              <a:buClr>
                <a:srgbClr val="99CB5A"/>
              </a:buClr>
              <a:defRPr>
                <a:solidFill>
                  <a:srgbClr val="154067"/>
                </a:solidFill>
              </a:defRPr>
            </a:lvl3pPr>
            <a:lvl4pPr>
              <a:buClr>
                <a:srgbClr val="99CB5A"/>
              </a:buClr>
              <a:defRPr>
                <a:solidFill>
                  <a:srgbClr val="154067"/>
                </a:solidFill>
              </a:defRPr>
            </a:lvl4pPr>
            <a:lvl5pPr>
              <a:buClr>
                <a:srgbClr val="99CB5A"/>
              </a:buClr>
              <a:defRPr>
                <a:solidFill>
                  <a:srgbClr val="154067"/>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48564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CAC303-50B7-FF45-B7C6-D3280B530A1B}" type="datetimeFigureOut">
              <a:rPr lang="en-US" smtClean="0"/>
              <a:t>3/3/2020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B0CB2-4768-5C4D-8229-22C9203D5630}" type="slidenum">
              <a:rPr lang="en-US" smtClean="0"/>
              <a:t>‹#›</a:t>
            </a:fld>
            <a:endParaRPr lang="en-US"/>
          </a:p>
        </p:txBody>
      </p:sp>
    </p:spTree>
    <p:extLst>
      <p:ext uri="{BB962C8B-B14F-4D97-AF65-F5344CB8AC3E}">
        <p14:creationId xmlns:p14="http://schemas.microsoft.com/office/powerpoint/2010/main" val="4277741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CAC303-50B7-FF45-B7C6-D3280B530A1B}" type="datetimeFigureOut">
              <a:rPr lang="en-US" smtClean="0"/>
              <a:t>3/3/2020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B0CB2-4768-5C4D-8229-22C9203D5630}" type="slidenum">
              <a:rPr lang="en-US" smtClean="0"/>
              <a:t>‹#›</a:t>
            </a:fld>
            <a:endParaRPr lang="en-US"/>
          </a:p>
        </p:txBody>
      </p:sp>
    </p:spTree>
    <p:extLst>
      <p:ext uri="{BB962C8B-B14F-4D97-AF65-F5344CB8AC3E}">
        <p14:creationId xmlns:p14="http://schemas.microsoft.com/office/powerpoint/2010/main" val="735553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CAC303-50B7-FF45-B7C6-D3280B530A1B}" type="datetimeFigureOut">
              <a:rPr lang="en-US" smtClean="0"/>
              <a:t>3/3/2020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B0CB2-4768-5C4D-8229-22C9203D5630}" type="slidenum">
              <a:rPr lang="en-US" smtClean="0"/>
              <a:t>‹#›</a:t>
            </a:fld>
            <a:endParaRPr lang="en-US"/>
          </a:p>
        </p:txBody>
      </p:sp>
    </p:spTree>
    <p:extLst>
      <p:ext uri="{BB962C8B-B14F-4D97-AF65-F5344CB8AC3E}">
        <p14:creationId xmlns:p14="http://schemas.microsoft.com/office/powerpoint/2010/main" val="2829014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CAC303-50B7-FF45-B7C6-D3280B530A1B}" type="datetimeFigureOut">
              <a:rPr lang="en-US" smtClean="0"/>
              <a:t>3/3/2020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3B0CB2-4768-5C4D-8229-22C9203D5630}" type="slidenum">
              <a:rPr lang="en-US" smtClean="0"/>
              <a:t>‹#›</a:t>
            </a:fld>
            <a:endParaRPr lang="en-US"/>
          </a:p>
        </p:txBody>
      </p:sp>
    </p:spTree>
    <p:extLst>
      <p:ext uri="{BB962C8B-B14F-4D97-AF65-F5344CB8AC3E}">
        <p14:creationId xmlns:p14="http://schemas.microsoft.com/office/powerpoint/2010/main" val="666550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CAC303-50B7-FF45-B7C6-D3280B530A1B}" type="datetimeFigureOut">
              <a:rPr lang="en-US" smtClean="0"/>
              <a:t>3/3/2020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3B0CB2-4768-5C4D-8229-22C9203D5630}" type="slidenum">
              <a:rPr lang="en-US" smtClean="0"/>
              <a:t>‹#›</a:t>
            </a:fld>
            <a:endParaRPr lang="en-US"/>
          </a:p>
        </p:txBody>
      </p:sp>
    </p:spTree>
    <p:extLst>
      <p:ext uri="{BB962C8B-B14F-4D97-AF65-F5344CB8AC3E}">
        <p14:creationId xmlns:p14="http://schemas.microsoft.com/office/powerpoint/2010/main" val="620843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CAC303-50B7-FF45-B7C6-D3280B530A1B}" type="datetimeFigureOut">
              <a:rPr lang="en-US" smtClean="0"/>
              <a:t>3/3/2020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3B0CB2-4768-5C4D-8229-22C9203D5630}" type="slidenum">
              <a:rPr lang="en-US" smtClean="0"/>
              <a:t>‹#›</a:t>
            </a:fld>
            <a:endParaRPr lang="en-US"/>
          </a:p>
        </p:txBody>
      </p:sp>
    </p:spTree>
    <p:extLst>
      <p:ext uri="{BB962C8B-B14F-4D97-AF65-F5344CB8AC3E}">
        <p14:creationId xmlns:p14="http://schemas.microsoft.com/office/powerpoint/2010/main" val="4120963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CAC303-50B7-FF45-B7C6-D3280B530A1B}" type="datetimeFigureOut">
              <a:rPr lang="en-US" smtClean="0"/>
              <a:t>3/3/2020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B0CB2-4768-5C4D-8229-22C9203D5630}" type="slidenum">
              <a:rPr lang="en-US" smtClean="0"/>
              <a:t>‹#›</a:t>
            </a:fld>
            <a:endParaRPr lang="en-US"/>
          </a:p>
        </p:txBody>
      </p:sp>
    </p:spTree>
    <p:extLst>
      <p:ext uri="{BB962C8B-B14F-4D97-AF65-F5344CB8AC3E}">
        <p14:creationId xmlns:p14="http://schemas.microsoft.com/office/powerpoint/2010/main" val="1354567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CAC303-50B7-FF45-B7C6-D3280B530A1B}" type="datetimeFigureOut">
              <a:rPr lang="en-US" smtClean="0"/>
              <a:t>3/3/2020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B0CB2-4768-5C4D-8229-22C9203D5630}" type="slidenum">
              <a:rPr lang="en-US" smtClean="0"/>
              <a:t>‹#›</a:t>
            </a:fld>
            <a:endParaRPr lang="en-US"/>
          </a:p>
        </p:txBody>
      </p:sp>
    </p:spTree>
    <p:extLst>
      <p:ext uri="{BB962C8B-B14F-4D97-AF65-F5344CB8AC3E}">
        <p14:creationId xmlns:p14="http://schemas.microsoft.com/office/powerpoint/2010/main" val="2938600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CAC303-50B7-FF45-B7C6-D3280B530A1B}" type="datetimeFigureOut">
              <a:rPr lang="en-US" smtClean="0"/>
              <a:t>3/3/2020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3B0CB2-4768-5C4D-8229-22C9203D5630}" type="slidenum">
              <a:rPr lang="en-US" smtClean="0"/>
              <a:t>‹#›</a:t>
            </a:fld>
            <a:endParaRPr lang="en-US"/>
          </a:p>
        </p:txBody>
      </p:sp>
    </p:spTree>
    <p:extLst>
      <p:ext uri="{BB962C8B-B14F-4D97-AF65-F5344CB8AC3E}">
        <p14:creationId xmlns:p14="http://schemas.microsoft.com/office/powerpoint/2010/main" val="8384449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g"/><Relationship Id="rId4" Type="http://schemas.openxmlformats.org/officeDocument/2006/relationships/image" Target="../media/image17.jpg"/><Relationship Id="rId9" Type="http://schemas.openxmlformats.org/officeDocument/2006/relationships/image" Target="../media/image22.jpg"/></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tif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46.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3"/>
          <p:cNvSpPr>
            <a:spLocks noGrp="1"/>
          </p:cNvSpPr>
          <p:nvPr>
            <p:ph type="ctrTitle"/>
          </p:nvPr>
        </p:nvSpPr>
        <p:spPr>
          <a:xfrm>
            <a:off x="182880" y="2130267"/>
            <a:ext cx="8846820" cy="1470183"/>
          </a:xfrm>
        </p:spPr>
        <p:txBody>
          <a:bodyPr>
            <a:normAutofit/>
          </a:bodyPr>
          <a:lstStyle/>
          <a:p>
            <a:r>
              <a:rPr lang="en-US" dirty="0">
                <a:solidFill>
                  <a:srgbClr val="000000"/>
                </a:solidFill>
                <a:latin typeface="Arial" charset="0"/>
              </a:rPr>
              <a:t>Gene-Environment Interactions, </a:t>
            </a:r>
            <a:r>
              <a:rPr lang="en-US" dirty="0" smtClean="0">
                <a:solidFill>
                  <a:srgbClr val="000000"/>
                </a:solidFill>
                <a:latin typeface="Arial" charset="0"/>
              </a:rPr>
              <a:t>Gut Microbiome</a:t>
            </a:r>
            <a:endParaRPr lang="en-US" dirty="0">
              <a:latin typeface="Arial" charset="0"/>
            </a:endParaRPr>
          </a:p>
        </p:txBody>
      </p:sp>
      <p:sp>
        <p:nvSpPr>
          <p:cNvPr id="15362" name="Subtitle 4"/>
          <p:cNvSpPr>
            <a:spLocks noGrp="1"/>
          </p:cNvSpPr>
          <p:nvPr>
            <p:ph type="subTitle" idx="1"/>
          </p:nvPr>
        </p:nvSpPr>
        <p:spPr/>
        <p:txBody>
          <a:bodyPr/>
          <a:lstStyle/>
          <a:p>
            <a:r>
              <a:rPr lang="en-US" dirty="0" smtClean="0">
                <a:latin typeface="Arial" charset="0"/>
              </a:rPr>
              <a:t>Iona Cheng</a:t>
            </a:r>
          </a:p>
          <a:p>
            <a:r>
              <a:rPr lang="en-US" dirty="0" smtClean="0">
                <a:latin typeface="Arial" charset="0"/>
              </a:rPr>
              <a:t>March 3, 2019</a:t>
            </a:r>
            <a:endParaRPr lang="en-US" dirty="0">
              <a:latin typeface="Arial" charset="0"/>
            </a:endParaRPr>
          </a:p>
        </p:txBody>
      </p:sp>
    </p:spTree>
    <p:extLst>
      <p:ext uri="{BB962C8B-B14F-4D97-AF65-F5344CB8AC3E}">
        <p14:creationId xmlns:p14="http://schemas.microsoft.com/office/powerpoint/2010/main" val="2251638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15330C41-AFF4-4345-A0F0-8D3067BB785E}"/>
              </a:ext>
            </a:extLst>
          </p:cNvPr>
          <p:cNvSpPr>
            <a:spLocks noGrp="1" noChangeArrowheads="1"/>
          </p:cNvSpPr>
          <p:nvPr>
            <p:ph type="title"/>
          </p:nvPr>
        </p:nvSpPr>
        <p:spPr>
          <a:xfrm>
            <a:off x="457200" y="252582"/>
            <a:ext cx="8229600" cy="1143000"/>
          </a:xfrm>
        </p:spPr>
        <p:txBody>
          <a:bodyPr/>
          <a:lstStyle/>
          <a:p>
            <a:pPr eaLnBrk="1" hangingPunct="1"/>
            <a:r>
              <a:rPr lang="en-US" altLang="en-US" dirty="0" err="1" smtClean="0">
                <a:latin typeface="Arial" panose="020B0604020202020204" pitchFamily="34" charset="0"/>
                <a:cs typeface="Arial" panose="020B0604020202020204" pitchFamily="34" charset="0"/>
              </a:rPr>
              <a:t>GxE</a:t>
            </a:r>
            <a:r>
              <a:rPr lang="en-US" altLang="en-US" dirty="0" smtClean="0">
                <a:latin typeface="Arial" panose="020B0604020202020204" pitchFamily="34" charset="0"/>
                <a:cs typeface="Arial" panose="020B0604020202020204" pitchFamily="34" charset="0"/>
              </a:rPr>
              <a:t>: Case-Only Study</a:t>
            </a:r>
            <a:endParaRPr lang="en-US" altLang="en-US" dirty="0">
              <a:latin typeface="Arial" panose="020B0604020202020204" pitchFamily="34" charset="0"/>
              <a:cs typeface="Arial" panose="020B0604020202020204" pitchFamily="34" charset="0"/>
            </a:endParaRPr>
          </a:p>
        </p:txBody>
      </p:sp>
      <p:sp>
        <p:nvSpPr>
          <p:cNvPr id="49155" name="Rectangle 3">
            <a:extLst>
              <a:ext uri="{FF2B5EF4-FFF2-40B4-BE49-F238E27FC236}">
                <a16:creationId xmlns:a16="http://schemas.microsoft.com/office/drawing/2014/main" id="{A5193237-1941-4196-883B-437162DB8B40}"/>
              </a:ext>
            </a:extLst>
          </p:cNvPr>
          <p:cNvSpPr>
            <a:spLocks noGrp="1" noChangeArrowheads="1"/>
          </p:cNvSpPr>
          <p:nvPr>
            <p:ph type="body" idx="1"/>
          </p:nvPr>
        </p:nvSpPr>
        <p:spPr>
          <a:xfrm>
            <a:off x="335604" y="1395582"/>
            <a:ext cx="8472791" cy="5160523"/>
          </a:xfrm>
        </p:spPr>
        <p:txBody>
          <a:bodyPr>
            <a:normAutofit fontScale="92500" lnSpcReduction="10000"/>
          </a:bodyPr>
          <a:lstStyle/>
          <a:p>
            <a:pPr eaLnBrk="1" hangingPunct="1">
              <a:spcBef>
                <a:spcPts val="1000"/>
              </a:spcBef>
            </a:pPr>
            <a:r>
              <a:rPr lang="en-US" altLang="en-US" dirty="0" smtClean="0">
                <a:latin typeface="Arial" panose="020B0604020202020204" pitchFamily="34" charset="0"/>
                <a:cs typeface="Arial" panose="020B0604020202020204" pitchFamily="34" charset="0"/>
              </a:rPr>
              <a:t>Tests the association between the genotype and exposure in cases only</a:t>
            </a:r>
          </a:p>
          <a:p>
            <a:pPr eaLnBrk="1" hangingPunct="1">
              <a:spcBef>
                <a:spcPts val="1000"/>
              </a:spcBef>
            </a:pPr>
            <a:r>
              <a:rPr lang="en-US" altLang="en-US" dirty="0" smtClean="0">
                <a:latin typeface="Arial" panose="020B0604020202020204" pitchFamily="34" charset="0"/>
                <a:cs typeface="Arial" panose="020B0604020202020204" pitchFamily="34" charset="0"/>
              </a:rPr>
              <a:t>More efficient study design than case-control study</a:t>
            </a:r>
          </a:p>
          <a:p>
            <a:pPr eaLnBrk="1" hangingPunct="1">
              <a:spcBef>
                <a:spcPts val="1000"/>
              </a:spcBef>
            </a:pPr>
            <a:r>
              <a:rPr lang="en-US" altLang="en-US" dirty="0" smtClean="0">
                <a:latin typeface="Arial" panose="020B0604020202020204" pitchFamily="34" charset="0"/>
                <a:cs typeface="Arial" panose="020B0604020202020204" pitchFamily="34" charset="0"/>
              </a:rPr>
              <a:t>Greater statistical power than standard case-control studies with the same number of cases</a:t>
            </a:r>
          </a:p>
          <a:p>
            <a:pPr>
              <a:spcBef>
                <a:spcPts val="1000"/>
              </a:spcBef>
            </a:pPr>
            <a:r>
              <a:rPr lang="en-US" altLang="en-US" u="sng" dirty="0" smtClean="0">
                <a:latin typeface="Arial" panose="020B0604020202020204" pitchFamily="34" charset="0"/>
                <a:cs typeface="Arial" panose="020B0604020202020204" pitchFamily="34" charset="0"/>
              </a:rPr>
              <a:t>Key assumption</a:t>
            </a:r>
            <a:r>
              <a:rPr lang="en-US" alt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 and E must be uncorrelated in the population from which the cases arose (the “source population</a:t>
            </a:r>
            <a:r>
              <a:rPr lang="en-US" dirty="0" smtClean="0">
                <a:latin typeface="Arial" panose="020B0604020202020204" pitchFamily="34" charset="0"/>
                <a:cs typeface="Arial" panose="020B0604020202020204" pitchFamily="34" charset="0"/>
              </a:rPr>
              <a:t>”)</a:t>
            </a:r>
          </a:p>
          <a:p>
            <a:pPr>
              <a:spcBef>
                <a:spcPts val="1000"/>
              </a:spcBef>
            </a:pPr>
            <a:r>
              <a:rPr lang="en-US" altLang="en-US" dirty="0" smtClean="0">
                <a:latin typeface="Arial" panose="020B0604020202020204" pitchFamily="34" charset="0"/>
                <a:cs typeface="Arial" panose="020B0604020202020204" pitchFamily="34" charset="0"/>
              </a:rPr>
              <a:t>Higher false positive rate if assumption is violated</a:t>
            </a:r>
          </a:p>
          <a:p>
            <a:pPr eaLnBrk="1" hangingPunct="1"/>
            <a:endParaRPr lang="en-US" altLang="en-US" dirty="0"/>
          </a:p>
        </p:txBody>
      </p:sp>
    </p:spTree>
    <p:extLst>
      <p:ext uri="{BB962C8B-B14F-4D97-AF65-F5344CB8AC3E}">
        <p14:creationId xmlns:p14="http://schemas.microsoft.com/office/powerpoint/2010/main" val="1543139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274638"/>
            <a:ext cx="9017000" cy="1143000"/>
          </a:xfrm>
        </p:spPr>
        <p:txBody>
          <a:bodyPr>
            <a:normAutofit/>
          </a:bodyPr>
          <a:lstStyle/>
          <a:p>
            <a:r>
              <a:rPr lang="en-US" dirty="0" smtClean="0">
                <a:latin typeface="Arial" panose="020B0604020202020204" pitchFamily="34" charset="0"/>
                <a:cs typeface="Arial" panose="020B0604020202020204" pitchFamily="34" charset="0"/>
              </a:rPr>
              <a:t>Possible bias in </a:t>
            </a:r>
            <a:r>
              <a:rPr lang="en-US" dirty="0" err="1" smtClean="0">
                <a:latin typeface="Arial" panose="020B0604020202020204" pitchFamily="34" charset="0"/>
                <a:cs typeface="Arial" panose="020B0604020202020204" pitchFamily="34" charset="0"/>
              </a:rPr>
              <a:t>GxE</a:t>
            </a:r>
            <a:r>
              <a:rPr lang="en-US" dirty="0" smtClean="0">
                <a:latin typeface="Arial" panose="020B0604020202020204" pitchFamily="34" charset="0"/>
                <a:cs typeface="Arial" panose="020B0604020202020204" pitchFamily="34" charset="0"/>
              </a:rPr>
              <a:t> Studies</a:t>
            </a:r>
            <a:endParaRPr lang="en-US" dirty="0">
              <a:latin typeface="Arial" panose="020B0604020202020204" pitchFamily="34" charset="0"/>
              <a:cs typeface="Arial" panose="020B0604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35233688"/>
              </p:ext>
            </p:extLst>
          </p:nvPr>
        </p:nvGraphicFramePr>
        <p:xfrm>
          <a:off x="457200" y="1600200"/>
          <a:ext cx="8229600" cy="4023360"/>
        </p:xfrm>
        <a:graphic>
          <a:graphicData uri="http://schemas.openxmlformats.org/drawingml/2006/table">
            <a:tbl>
              <a:tblPr firstRow="1" bandRow="1">
                <a:tableStyleId>{5940675A-B579-460E-94D1-54222C63F5DA}</a:tableStyleId>
              </a:tblPr>
              <a:tblGrid>
                <a:gridCol w="2791838">
                  <a:extLst>
                    <a:ext uri="{9D8B030D-6E8A-4147-A177-3AD203B41FA5}">
                      <a16:colId xmlns:a16="http://schemas.microsoft.com/office/drawing/2014/main" val="2904930922"/>
                    </a:ext>
                  </a:extLst>
                </a:gridCol>
                <a:gridCol w="5437762">
                  <a:extLst>
                    <a:ext uri="{9D8B030D-6E8A-4147-A177-3AD203B41FA5}">
                      <a16:colId xmlns:a16="http://schemas.microsoft.com/office/drawing/2014/main" val="3802874856"/>
                    </a:ext>
                  </a:extLst>
                </a:gridCol>
              </a:tblGrid>
              <a:tr h="370840">
                <a:tc>
                  <a:txBody>
                    <a:bodyPr/>
                    <a:lstStyle/>
                    <a:p>
                      <a:r>
                        <a:rPr lang="en-US" sz="2000" dirty="0" smtClean="0">
                          <a:latin typeface="Arial" panose="020B0604020202020204" pitchFamily="34" charset="0"/>
                          <a:cs typeface="Arial" panose="020B0604020202020204" pitchFamily="34" charset="0"/>
                        </a:rPr>
                        <a:t>Bias</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Issues</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1318935"/>
                  </a:ext>
                </a:extLst>
              </a:tr>
              <a:tr h="370840">
                <a:tc>
                  <a:txBody>
                    <a:bodyPr/>
                    <a:lstStyle/>
                    <a:p>
                      <a:r>
                        <a:rPr lang="en-US" sz="2000" dirty="0" smtClean="0">
                          <a:latin typeface="Arial" panose="020B0604020202020204" pitchFamily="34" charset="0"/>
                          <a:cs typeface="Arial" panose="020B0604020202020204" pitchFamily="34" charset="0"/>
                        </a:rPr>
                        <a:t>Selection Bias</a:t>
                      </a:r>
                      <a:endParaRPr lang="en-US" sz="2000" dirty="0">
                        <a:latin typeface="Arial" panose="020B0604020202020204" pitchFamily="34" charset="0"/>
                        <a:cs typeface="Arial" panose="020B0604020202020204" pitchFamily="34" charset="0"/>
                      </a:endParaRPr>
                    </a:p>
                  </a:txBody>
                  <a:tcPr/>
                </a:tc>
                <a:tc>
                  <a:txBody>
                    <a:bodyPr/>
                    <a:lstStyle/>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Inappropriate control population</a:t>
                      </a: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Incomplete</a:t>
                      </a:r>
                      <a:r>
                        <a:rPr lang="en-US" sz="2000" baseline="0" dirty="0" smtClean="0">
                          <a:latin typeface="Arial" panose="020B0604020202020204" pitchFamily="34" charset="0"/>
                          <a:cs typeface="Arial" panose="020B0604020202020204" pitchFamily="34" charset="0"/>
                        </a:rPr>
                        <a:t> case ascertainment</a:t>
                      </a:r>
                    </a:p>
                    <a:p>
                      <a:pPr marL="342900" indent="-342900">
                        <a:buFont typeface="Arial" panose="020B0604020202020204" pitchFamily="34" charset="0"/>
                        <a:buChar char="•"/>
                      </a:pPr>
                      <a:r>
                        <a:rPr lang="en-US" sz="2000" baseline="0" dirty="0" smtClean="0">
                          <a:latin typeface="Arial" panose="020B0604020202020204" pitchFamily="34" charset="0"/>
                          <a:cs typeface="Arial" panose="020B0604020202020204" pitchFamily="34" charset="0"/>
                        </a:rPr>
                        <a:t>Who are the non-responders? Those that refuse to participate or unable to provide data or blood/saliva sample?</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73847776"/>
                  </a:ext>
                </a:extLst>
              </a:tr>
              <a:tr h="370840">
                <a:tc>
                  <a:txBody>
                    <a:bodyPr/>
                    <a:lstStyle/>
                    <a:p>
                      <a:r>
                        <a:rPr lang="en-US" sz="2000" dirty="0" smtClean="0">
                          <a:latin typeface="Arial" panose="020B0604020202020204" pitchFamily="34" charset="0"/>
                          <a:cs typeface="Arial" panose="020B0604020202020204" pitchFamily="34" charset="0"/>
                        </a:rPr>
                        <a:t>Information Bias</a:t>
                      </a:r>
                      <a:endParaRPr lang="en-US" sz="2000" dirty="0">
                        <a:latin typeface="Arial" panose="020B0604020202020204" pitchFamily="34" charset="0"/>
                        <a:cs typeface="Arial" panose="020B0604020202020204" pitchFamily="34" charset="0"/>
                      </a:endParaRPr>
                    </a:p>
                  </a:txBody>
                  <a:tcPr/>
                </a:tc>
                <a:tc>
                  <a:txBody>
                    <a:bodyPr/>
                    <a:lstStyle/>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Questionnaire errors</a:t>
                      </a: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Specimen</a:t>
                      </a:r>
                      <a:r>
                        <a:rPr lang="en-US" sz="2000" baseline="0" dirty="0" smtClean="0">
                          <a:latin typeface="Arial" panose="020B0604020202020204" pitchFamily="34" charset="0"/>
                          <a:cs typeface="Arial" panose="020B0604020202020204" pitchFamily="34" charset="0"/>
                        </a:rPr>
                        <a:t> handling</a:t>
                      </a:r>
                    </a:p>
                    <a:p>
                      <a:pPr marL="342900" indent="-342900">
                        <a:buFont typeface="Arial" panose="020B0604020202020204" pitchFamily="34" charset="0"/>
                        <a:buChar char="•"/>
                      </a:pPr>
                      <a:r>
                        <a:rPr lang="en-US" sz="2000" baseline="0" dirty="0" smtClean="0">
                          <a:latin typeface="Arial" panose="020B0604020202020204" pitchFamily="34" charset="0"/>
                          <a:cs typeface="Arial" panose="020B0604020202020204" pitchFamily="34" charset="0"/>
                        </a:rPr>
                        <a:t>Laboratory assays: Need for quality control measures</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17427411"/>
                  </a:ext>
                </a:extLst>
              </a:tr>
              <a:tr h="370840">
                <a:tc>
                  <a:txBody>
                    <a:bodyPr/>
                    <a:lstStyle/>
                    <a:p>
                      <a:r>
                        <a:rPr lang="en-US" sz="2000" dirty="0" smtClean="0">
                          <a:latin typeface="Arial" panose="020B0604020202020204" pitchFamily="34" charset="0"/>
                          <a:cs typeface="Arial" panose="020B0604020202020204" pitchFamily="34" charset="0"/>
                        </a:rPr>
                        <a:t>Confounding</a:t>
                      </a:r>
                      <a:endParaRPr lang="en-US" sz="2000" dirty="0">
                        <a:latin typeface="Arial" panose="020B0604020202020204" pitchFamily="34" charset="0"/>
                        <a:cs typeface="Arial" panose="020B0604020202020204" pitchFamily="34" charset="0"/>
                      </a:endParaRPr>
                    </a:p>
                  </a:txBody>
                  <a:tcPr/>
                </a:tc>
                <a:tc>
                  <a:txBody>
                    <a:bodyPr/>
                    <a:lstStyle/>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Population stratification</a:t>
                      </a: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Epidemiologic</a:t>
                      </a:r>
                      <a:r>
                        <a:rPr lang="en-US" sz="2000" baseline="0" dirty="0" smtClean="0">
                          <a:latin typeface="Arial" panose="020B0604020202020204" pitchFamily="34" charset="0"/>
                          <a:cs typeface="Arial" panose="020B0604020202020204" pitchFamily="34" charset="0"/>
                        </a:rPr>
                        <a:t> confounders</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61969479"/>
                  </a:ext>
                </a:extLst>
              </a:tr>
            </a:tbl>
          </a:graphicData>
        </a:graphic>
      </p:graphicFrame>
      <p:sp>
        <p:nvSpPr>
          <p:cNvPr id="6" name="TextBox 5"/>
          <p:cNvSpPr txBox="1"/>
          <p:nvPr/>
        </p:nvSpPr>
        <p:spPr>
          <a:xfrm>
            <a:off x="5691947" y="6156728"/>
            <a:ext cx="2766253" cy="369332"/>
          </a:xfrm>
          <a:prstGeom prst="rect">
            <a:avLst/>
          </a:prstGeom>
          <a:noFill/>
        </p:spPr>
        <p:txBody>
          <a:bodyPr wrap="square" rtlCol="0">
            <a:spAutoFit/>
          </a:bodyPr>
          <a:lstStyle/>
          <a:p>
            <a:r>
              <a:rPr lang="en-US" dirty="0" smtClean="0"/>
              <a:t>Garcia-</a:t>
            </a:r>
            <a:r>
              <a:rPr lang="en-US" dirty="0" err="1" smtClean="0"/>
              <a:t>Closs</a:t>
            </a:r>
            <a:r>
              <a:rPr lang="en-US" dirty="0" smtClean="0"/>
              <a:t> </a:t>
            </a:r>
            <a:r>
              <a:rPr lang="en-US" dirty="0"/>
              <a:t>et al., </a:t>
            </a:r>
            <a:r>
              <a:rPr lang="en-US" dirty="0" smtClean="0"/>
              <a:t>2004</a:t>
            </a:r>
            <a:endParaRPr lang="en-US" dirty="0"/>
          </a:p>
        </p:txBody>
      </p:sp>
    </p:spTree>
    <p:extLst>
      <p:ext uri="{BB962C8B-B14F-4D97-AF65-F5344CB8AC3E}">
        <p14:creationId xmlns:p14="http://schemas.microsoft.com/office/powerpoint/2010/main" val="18179053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6"/>
          <p:cNvSpPr txBox="1"/>
          <p:nvPr/>
        </p:nvSpPr>
        <p:spPr>
          <a:xfrm>
            <a:off x="25400" y="152400"/>
            <a:ext cx="4778872" cy="553998"/>
          </a:xfrm>
          <a:prstGeom prst="rect">
            <a:avLst/>
          </a:prstGeom>
          <a:noFill/>
        </p:spPr>
        <p:txBody>
          <a:bodyPr wrap="none" rtlCol="0">
            <a:spAutoFit/>
          </a:bodyPr>
          <a:lstStyle/>
          <a:p>
            <a:r>
              <a:rPr kumimoji="1" lang="en-US" altLang="zh-CN" sz="3000" dirty="0" smtClean="0">
                <a:latin typeface="Arial" panose="020B0604020202020204" pitchFamily="34" charset="0"/>
                <a:cs typeface="Arial" panose="020B0604020202020204" pitchFamily="34" charset="0"/>
              </a:rPr>
              <a:t>III. Human Gut Microbiome</a:t>
            </a:r>
            <a:endParaRPr kumimoji="1" lang="zh-CN" altLang="en-US" sz="3000" dirty="0">
              <a:latin typeface="Arial" panose="020B0604020202020204" pitchFamily="34" charset="0"/>
              <a:cs typeface="Arial" panose="020B0604020202020204" pitchFamily="34" charset="0"/>
            </a:endParaRPr>
          </a:p>
        </p:txBody>
      </p:sp>
      <p:pic>
        <p:nvPicPr>
          <p:cNvPr id="8" name="Content Placeholder 5"/>
          <p:cNvPicPr>
            <a:picLocks noChangeAspect="1"/>
          </p:cNvPicPr>
          <p:nvPr/>
        </p:nvPicPr>
        <p:blipFill rotWithShape="1">
          <a:blip r:embed="rId3">
            <a:extLst>
              <a:ext uri="{28A0092B-C50C-407E-A947-70E740481C1C}">
                <a14:useLocalDpi xmlns:a14="http://schemas.microsoft.com/office/drawing/2010/main" val="0"/>
              </a:ext>
            </a:extLst>
          </a:blip>
          <a:srcRect l="11740" t="19501" r="10962"/>
          <a:stretch/>
        </p:blipFill>
        <p:spPr>
          <a:xfrm>
            <a:off x="228600" y="990601"/>
            <a:ext cx="8686800" cy="5105400"/>
          </a:xfrm>
          <a:prstGeom prst="rect">
            <a:avLst/>
          </a:prstGeom>
          <a:ln>
            <a:solidFill>
              <a:schemeClr val="tx1"/>
            </a:solidFill>
            <a:prstDash val="solid"/>
          </a:ln>
        </p:spPr>
      </p:pic>
      <p:sp>
        <p:nvSpPr>
          <p:cNvPr id="2" name="TextBox 1"/>
          <p:cNvSpPr txBox="1"/>
          <p:nvPr/>
        </p:nvSpPr>
        <p:spPr>
          <a:xfrm>
            <a:off x="762000" y="6235793"/>
            <a:ext cx="6781800" cy="461665"/>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~3.3. million genes in the human gut microbiome</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889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2438" y="44195"/>
            <a:ext cx="9144000" cy="916474"/>
          </a:xfrm>
        </p:spPr>
        <p:txBody>
          <a:bodyPr>
            <a:normAutofit fontScale="90000"/>
          </a:bodyPr>
          <a:lstStyle/>
          <a:p>
            <a:pPr algn="ctr">
              <a:defRPr/>
            </a:pPr>
            <a:r>
              <a:rPr lang="en-US" b="1" dirty="0">
                <a:cs typeface="+mj-cs"/>
              </a:rPr>
              <a:t>Exposures and Cellular Processes </a:t>
            </a:r>
            <a:br>
              <a:rPr lang="en-US" b="1" dirty="0">
                <a:cs typeface="+mj-cs"/>
              </a:rPr>
            </a:br>
            <a:r>
              <a:rPr lang="en-US" b="1" dirty="0">
                <a:cs typeface="+mj-cs"/>
              </a:rPr>
              <a:t>Linked to Health Outcomes</a:t>
            </a:r>
          </a:p>
        </p:txBody>
      </p:sp>
      <p:sp>
        <p:nvSpPr>
          <p:cNvPr id="2" name="Slide Number Placeholder 1"/>
          <p:cNvSpPr>
            <a:spLocks noGrp="1"/>
          </p:cNvSpPr>
          <p:nvPr>
            <p:ph type="sldNum" sz="quarter" idx="4294967295"/>
          </p:nvPr>
        </p:nvSpPr>
        <p:spPr/>
        <p:txBody>
          <a:bodyPr/>
          <a:lstStyle/>
          <a:p>
            <a:pPr>
              <a:defRPr/>
            </a:pPr>
            <a:endParaRPr lang="en-US" dirty="0"/>
          </a:p>
        </p:txBody>
      </p:sp>
      <p:sp>
        <p:nvSpPr>
          <p:cNvPr id="7171" name="Oval 3"/>
          <p:cNvSpPr>
            <a:spLocks noChangeArrowheads="1"/>
          </p:cNvSpPr>
          <p:nvPr/>
        </p:nvSpPr>
        <p:spPr bwMode="auto">
          <a:xfrm>
            <a:off x="3362325" y="3163888"/>
            <a:ext cx="2381250" cy="2235200"/>
          </a:xfrm>
          <a:prstGeom prst="ellipse">
            <a:avLst/>
          </a:prstGeom>
          <a:solidFill>
            <a:schemeClr val="bg1">
              <a:lumMod val="85000"/>
            </a:schemeClr>
          </a:solidFill>
          <a:ln w="12700">
            <a:solidFill>
              <a:srgbClr val="000000"/>
            </a:solidFill>
            <a:round/>
            <a:headEnd type="none" w="sm" len="sm"/>
            <a:tailEnd type="none" w="sm" len="sm"/>
          </a:ln>
          <a:effectLst/>
          <a:extLst/>
        </p:spPr>
        <p:txBody>
          <a:bodyPr wrap="none" anchor="ctr"/>
          <a:lstStyle/>
          <a:p>
            <a:pPr algn="ctr">
              <a:defRPr/>
            </a:pPr>
            <a:r>
              <a:rPr lang="en-US" dirty="0">
                <a:solidFill>
                  <a:srgbClr val="000000"/>
                </a:solidFill>
                <a:cs typeface="+mn-cs"/>
              </a:rPr>
              <a:t>Exposures</a:t>
            </a:r>
          </a:p>
        </p:txBody>
      </p:sp>
      <p:sp>
        <p:nvSpPr>
          <p:cNvPr id="7172" name="AutoShape 4"/>
          <p:cNvSpPr>
            <a:spLocks noChangeArrowheads="1"/>
          </p:cNvSpPr>
          <p:nvPr/>
        </p:nvSpPr>
        <p:spPr bwMode="auto">
          <a:xfrm>
            <a:off x="1463675" y="2419350"/>
            <a:ext cx="1716088" cy="566738"/>
          </a:xfrm>
          <a:prstGeom prst="roundRect">
            <a:avLst>
              <a:gd name="adj" fmla="val 16667"/>
            </a:avLst>
          </a:prstGeom>
          <a:solidFill>
            <a:schemeClr val="accent1">
              <a:lumMod val="60000"/>
              <a:lumOff val="40000"/>
              <a:alpha val="85000"/>
            </a:schemeClr>
          </a:solidFill>
          <a:ln w="12700">
            <a:solidFill>
              <a:schemeClr val="tx1"/>
            </a:solidFill>
            <a:round/>
            <a:headEnd type="none" w="sm" len="sm"/>
            <a:tailEnd type="none" w="sm" len="sm"/>
          </a:ln>
          <a:effectLst/>
          <a:extLst/>
        </p:spPr>
        <p:txBody>
          <a:bodyPr wrap="none" anchor="ctr"/>
          <a:lstStyle/>
          <a:p>
            <a:pPr algn="ctr">
              <a:defRPr/>
            </a:pPr>
            <a:r>
              <a:rPr lang="en-US" sz="2000" dirty="0">
                <a:cs typeface="+mn-cs"/>
              </a:rPr>
              <a:t>Differentiation</a:t>
            </a:r>
          </a:p>
        </p:txBody>
      </p:sp>
      <p:sp>
        <p:nvSpPr>
          <p:cNvPr id="7173" name="AutoShape 5"/>
          <p:cNvSpPr>
            <a:spLocks noChangeArrowheads="1"/>
          </p:cNvSpPr>
          <p:nvPr/>
        </p:nvSpPr>
        <p:spPr bwMode="auto">
          <a:xfrm>
            <a:off x="3694113" y="1806575"/>
            <a:ext cx="1716087" cy="566738"/>
          </a:xfrm>
          <a:prstGeom prst="roundRect">
            <a:avLst>
              <a:gd name="adj" fmla="val 16667"/>
            </a:avLst>
          </a:prstGeom>
          <a:solidFill>
            <a:schemeClr val="accent1">
              <a:lumMod val="20000"/>
              <a:lumOff val="80000"/>
            </a:schemeClr>
          </a:solidFill>
          <a:ln w="12700">
            <a:solidFill>
              <a:schemeClr val="tx1"/>
            </a:solidFill>
            <a:round/>
            <a:headEnd type="none" w="sm" len="sm"/>
            <a:tailEnd type="none" w="sm" len="sm"/>
          </a:ln>
          <a:effectLst/>
          <a:extLst/>
        </p:spPr>
        <p:txBody>
          <a:bodyPr wrap="none" anchor="ctr"/>
          <a:lstStyle/>
          <a:p>
            <a:pPr algn="ctr">
              <a:defRPr/>
            </a:pPr>
            <a:r>
              <a:rPr lang="en-US" sz="2000" dirty="0">
                <a:cs typeface="+mn-cs"/>
              </a:rPr>
              <a:t>DNA repair</a:t>
            </a:r>
          </a:p>
        </p:txBody>
      </p:sp>
      <p:sp>
        <p:nvSpPr>
          <p:cNvPr id="7174" name="AutoShape 6"/>
          <p:cNvSpPr>
            <a:spLocks noChangeArrowheads="1"/>
          </p:cNvSpPr>
          <p:nvPr/>
        </p:nvSpPr>
        <p:spPr bwMode="auto">
          <a:xfrm>
            <a:off x="5948363" y="2411413"/>
            <a:ext cx="1730375" cy="574675"/>
          </a:xfrm>
          <a:prstGeom prst="roundRect">
            <a:avLst>
              <a:gd name="adj" fmla="val 16667"/>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2000" dirty="0">
                <a:cs typeface="+mn-cs"/>
              </a:rPr>
              <a:t>Carcinogen </a:t>
            </a:r>
          </a:p>
          <a:p>
            <a:pPr algn="ctr">
              <a:defRPr/>
            </a:pPr>
            <a:r>
              <a:rPr lang="en-US" sz="2000" dirty="0">
                <a:cs typeface="+mn-cs"/>
              </a:rPr>
              <a:t>metabolism</a:t>
            </a:r>
          </a:p>
        </p:txBody>
      </p:sp>
      <p:sp>
        <p:nvSpPr>
          <p:cNvPr id="7175" name="AutoShape 7"/>
          <p:cNvSpPr>
            <a:spLocks noChangeArrowheads="1"/>
          </p:cNvSpPr>
          <p:nvPr/>
        </p:nvSpPr>
        <p:spPr bwMode="auto">
          <a:xfrm>
            <a:off x="6527800" y="4060825"/>
            <a:ext cx="1408113" cy="566738"/>
          </a:xfrm>
          <a:prstGeom prst="roundRect">
            <a:avLst>
              <a:gd name="adj" fmla="val 16667"/>
            </a:avLst>
          </a:prstGeom>
          <a:solidFill>
            <a:srgbClr val="42C2C6">
              <a:alpha val="30000"/>
            </a:srgbClr>
          </a:solidFill>
          <a:ln w="12700">
            <a:solidFill>
              <a:schemeClr val="tx1"/>
            </a:solidFill>
            <a:round/>
            <a:headEnd type="none" w="sm" len="sm"/>
            <a:tailEnd type="none" w="sm" len="sm"/>
          </a:ln>
          <a:effectLst/>
          <a:extLst/>
        </p:spPr>
        <p:txBody>
          <a:bodyPr wrap="none" anchor="ctr"/>
          <a:lstStyle/>
          <a:p>
            <a:pPr algn="ctr">
              <a:defRPr/>
            </a:pPr>
            <a:r>
              <a:rPr lang="en-US" sz="2000" dirty="0">
                <a:cs typeface="+mn-cs"/>
              </a:rPr>
              <a:t>Hormonal </a:t>
            </a:r>
          </a:p>
          <a:p>
            <a:pPr algn="ctr">
              <a:defRPr/>
            </a:pPr>
            <a:r>
              <a:rPr lang="en-US" sz="2000" dirty="0">
                <a:cs typeface="+mn-cs"/>
              </a:rPr>
              <a:t>regulation</a:t>
            </a:r>
          </a:p>
        </p:txBody>
      </p:sp>
      <p:sp>
        <p:nvSpPr>
          <p:cNvPr id="7176" name="AutoShape 8"/>
          <p:cNvSpPr>
            <a:spLocks noChangeArrowheads="1"/>
          </p:cNvSpPr>
          <p:nvPr/>
        </p:nvSpPr>
        <p:spPr bwMode="auto">
          <a:xfrm>
            <a:off x="6149975" y="5535613"/>
            <a:ext cx="1716088" cy="566737"/>
          </a:xfrm>
          <a:prstGeom prst="roundRect">
            <a:avLst>
              <a:gd name="adj" fmla="val 16667"/>
            </a:avLst>
          </a:prstGeom>
          <a:solidFill>
            <a:srgbClr val="42C2C6">
              <a:alpha val="50000"/>
            </a:srgbClr>
          </a:solidFill>
          <a:ln w="12700">
            <a:solidFill>
              <a:schemeClr val="tx1"/>
            </a:solidFill>
            <a:round/>
            <a:headEnd type="none" w="sm" len="sm"/>
            <a:tailEnd type="none" w="sm" len="sm"/>
          </a:ln>
          <a:effectLst/>
          <a:extLst/>
        </p:spPr>
        <p:txBody>
          <a:bodyPr wrap="none" anchor="ctr"/>
          <a:lstStyle/>
          <a:p>
            <a:pPr algn="ctr">
              <a:defRPr/>
            </a:pPr>
            <a:r>
              <a:rPr lang="en-US" sz="2000" dirty="0">
                <a:cs typeface="+mn-cs"/>
              </a:rPr>
              <a:t>Inflammation</a:t>
            </a:r>
          </a:p>
        </p:txBody>
      </p:sp>
      <p:sp>
        <p:nvSpPr>
          <p:cNvPr id="7177" name="AutoShape 9"/>
          <p:cNvSpPr>
            <a:spLocks noChangeArrowheads="1"/>
          </p:cNvSpPr>
          <p:nvPr/>
        </p:nvSpPr>
        <p:spPr bwMode="auto">
          <a:xfrm>
            <a:off x="3694113" y="6116638"/>
            <a:ext cx="1701800" cy="550862"/>
          </a:xfrm>
          <a:prstGeom prst="roundRect">
            <a:avLst>
              <a:gd name="adj" fmla="val 16667"/>
            </a:avLst>
          </a:prstGeom>
          <a:solidFill>
            <a:srgbClr val="42C2C6"/>
          </a:solidFill>
          <a:ln w="12700">
            <a:solidFill>
              <a:schemeClr val="tx1"/>
            </a:solidFill>
            <a:round/>
            <a:headEnd type="none" w="sm" len="sm"/>
            <a:tailEnd type="none" w="sm" len="sm"/>
          </a:ln>
          <a:effectLst/>
          <a:extLst/>
        </p:spPr>
        <p:txBody>
          <a:bodyPr wrap="none" anchor="ctr"/>
          <a:lstStyle/>
          <a:p>
            <a:pPr algn="ctr">
              <a:defRPr/>
            </a:pPr>
            <a:r>
              <a:rPr lang="en-US" sz="2000" dirty="0">
                <a:cs typeface="+mn-cs"/>
              </a:rPr>
              <a:t>Immune</a:t>
            </a:r>
          </a:p>
          <a:p>
            <a:pPr algn="ctr">
              <a:defRPr/>
            </a:pPr>
            <a:r>
              <a:rPr lang="en-US" sz="2000" dirty="0">
                <a:cs typeface="+mn-cs"/>
              </a:rPr>
              <a:t>function</a:t>
            </a:r>
          </a:p>
        </p:txBody>
      </p:sp>
      <p:sp>
        <p:nvSpPr>
          <p:cNvPr id="7178" name="AutoShape 10"/>
          <p:cNvSpPr>
            <a:spLocks noChangeArrowheads="1"/>
          </p:cNvSpPr>
          <p:nvPr/>
        </p:nvSpPr>
        <p:spPr bwMode="auto">
          <a:xfrm>
            <a:off x="1066800" y="5087938"/>
            <a:ext cx="1716088" cy="566737"/>
          </a:xfrm>
          <a:prstGeom prst="roundRect">
            <a:avLst>
              <a:gd name="adj" fmla="val 16667"/>
            </a:avLst>
          </a:prstGeom>
          <a:solidFill>
            <a:srgbClr val="154067">
              <a:alpha val="20000"/>
            </a:srgbClr>
          </a:solidFill>
          <a:ln w="12700">
            <a:solidFill>
              <a:schemeClr val="tx1"/>
            </a:solidFill>
            <a:round/>
            <a:headEnd type="none" w="sm" len="sm"/>
            <a:tailEnd type="none" w="sm" len="sm"/>
          </a:ln>
          <a:effectLst/>
          <a:extLst/>
        </p:spPr>
        <p:txBody>
          <a:bodyPr wrap="none" anchor="ctr"/>
          <a:lstStyle/>
          <a:p>
            <a:pPr algn="ctr">
              <a:defRPr/>
            </a:pPr>
            <a:r>
              <a:rPr lang="en-US" sz="2000" dirty="0">
                <a:cs typeface="+mn-cs"/>
              </a:rPr>
              <a:t>Apoptosis</a:t>
            </a:r>
          </a:p>
        </p:txBody>
      </p:sp>
      <p:sp>
        <p:nvSpPr>
          <p:cNvPr id="7179" name="AutoShape 11"/>
          <p:cNvSpPr>
            <a:spLocks noChangeArrowheads="1"/>
          </p:cNvSpPr>
          <p:nvPr/>
        </p:nvSpPr>
        <p:spPr bwMode="auto">
          <a:xfrm>
            <a:off x="819150" y="3933825"/>
            <a:ext cx="1716088" cy="566738"/>
          </a:xfrm>
          <a:prstGeom prst="roundRect">
            <a:avLst>
              <a:gd name="adj" fmla="val 16667"/>
            </a:avLst>
          </a:prstGeom>
          <a:solidFill>
            <a:srgbClr val="154067">
              <a:alpha val="49000"/>
            </a:srgbClr>
          </a:solidFill>
          <a:ln w="12700">
            <a:solidFill>
              <a:schemeClr val="tx1"/>
            </a:solidFill>
            <a:round/>
            <a:headEnd type="none" w="sm" len="sm"/>
            <a:tailEnd type="none" w="sm" len="sm"/>
          </a:ln>
          <a:effectLst/>
          <a:extLst/>
        </p:spPr>
        <p:txBody>
          <a:bodyPr wrap="none" anchor="ctr"/>
          <a:lstStyle/>
          <a:p>
            <a:pPr algn="ctr">
              <a:defRPr/>
            </a:pPr>
            <a:r>
              <a:rPr lang="en-US" sz="2000" dirty="0">
                <a:cs typeface="+mn-cs"/>
              </a:rPr>
              <a:t>Proliferation</a:t>
            </a:r>
          </a:p>
        </p:txBody>
      </p:sp>
      <p:sp>
        <p:nvSpPr>
          <p:cNvPr id="7180" name="AutoShape 12"/>
          <p:cNvSpPr>
            <a:spLocks noChangeArrowheads="1"/>
          </p:cNvSpPr>
          <p:nvPr/>
        </p:nvSpPr>
        <p:spPr bwMode="auto">
          <a:xfrm>
            <a:off x="4346575" y="2497138"/>
            <a:ext cx="411163" cy="652462"/>
          </a:xfrm>
          <a:prstGeom prst="upArrow">
            <a:avLst>
              <a:gd name="adj1" fmla="val 50000"/>
              <a:gd name="adj2" fmla="val 39672"/>
            </a:avLst>
          </a:prstGeom>
          <a:solidFill>
            <a:srgbClr val="42C2C6"/>
          </a:solidFill>
          <a:ln w="12700">
            <a:noFill/>
            <a:miter lim="800000"/>
            <a:headEnd type="none" w="sm" len="sm"/>
            <a:tailEnd type="none" w="sm" len="sm"/>
          </a:ln>
          <a:effectLst/>
          <a:extLst/>
        </p:spPr>
        <p:txBody>
          <a:bodyPr vert="eaVert" wrap="none" anchor="ctr"/>
          <a:lstStyle/>
          <a:p>
            <a:pPr>
              <a:defRPr/>
            </a:pPr>
            <a:endParaRPr lang="en-US" dirty="0">
              <a:cs typeface="+mn-cs"/>
            </a:endParaRPr>
          </a:p>
        </p:txBody>
      </p:sp>
      <p:sp>
        <p:nvSpPr>
          <p:cNvPr id="7181" name="Rectangle 13"/>
          <p:cNvSpPr>
            <a:spLocks noChangeArrowheads="1"/>
          </p:cNvSpPr>
          <p:nvPr/>
        </p:nvSpPr>
        <p:spPr bwMode="auto">
          <a:xfrm>
            <a:off x="5768975" y="6437313"/>
            <a:ext cx="3375025"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nchor="ctr"/>
          <a:lstStyle/>
          <a:p>
            <a:pPr algn="ctr">
              <a:defRPr/>
            </a:pPr>
            <a:r>
              <a:rPr lang="en-US" sz="1400" dirty="0">
                <a:latin typeface="Arial" charset="0"/>
                <a:cs typeface="+mn-cs"/>
              </a:rPr>
              <a:t>Adapted from </a:t>
            </a:r>
            <a:br>
              <a:rPr lang="en-US" sz="1400" dirty="0">
                <a:latin typeface="Arial" charset="0"/>
                <a:cs typeface="+mn-cs"/>
              </a:rPr>
            </a:br>
            <a:r>
              <a:rPr lang="en-US" sz="1400" dirty="0">
                <a:latin typeface="Arial" charset="0"/>
                <a:cs typeface="+mn-cs"/>
              </a:rPr>
              <a:t>WCRF/AICR 2007 Expert Report </a:t>
            </a:r>
          </a:p>
        </p:txBody>
      </p:sp>
      <p:sp>
        <p:nvSpPr>
          <p:cNvPr id="7182" name="AutoShape 14"/>
          <p:cNvSpPr>
            <a:spLocks noChangeArrowheads="1"/>
          </p:cNvSpPr>
          <p:nvPr/>
        </p:nvSpPr>
        <p:spPr bwMode="auto">
          <a:xfrm rot="-2800996">
            <a:off x="3236913" y="2951163"/>
            <a:ext cx="411162" cy="652462"/>
          </a:xfrm>
          <a:prstGeom prst="upArrow">
            <a:avLst>
              <a:gd name="adj1" fmla="val 50000"/>
              <a:gd name="adj2" fmla="val 39672"/>
            </a:avLst>
          </a:prstGeom>
          <a:solidFill>
            <a:srgbClr val="42C2C6"/>
          </a:solidFill>
          <a:ln w="12700">
            <a:noFill/>
            <a:miter lim="800000"/>
            <a:headEnd type="none" w="sm" len="sm"/>
            <a:tailEnd type="none" w="sm" len="sm"/>
          </a:ln>
          <a:effectLst/>
          <a:extLst/>
        </p:spPr>
        <p:txBody>
          <a:bodyPr vert="eaVert" wrap="none" anchor="ctr"/>
          <a:lstStyle/>
          <a:p>
            <a:pPr>
              <a:defRPr/>
            </a:pPr>
            <a:endParaRPr lang="en-US" dirty="0">
              <a:cs typeface="+mn-cs"/>
            </a:endParaRPr>
          </a:p>
        </p:txBody>
      </p:sp>
      <p:sp>
        <p:nvSpPr>
          <p:cNvPr id="7183" name="AutoShape 15"/>
          <p:cNvSpPr>
            <a:spLocks noChangeArrowheads="1"/>
          </p:cNvSpPr>
          <p:nvPr/>
        </p:nvSpPr>
        <p:spPr bwMode="auto">
          <a:xfrm rot="-5400000">
            <a:off x="2797176" y="3865562"/>
            <a:ext cx="411162" cy="652463"/>
          </a:xfrm>
          <a:prstGeom prst="upArrow">
            <a:avLst>
              <a:gd name="adj1" fmla="val 50000"/>
              <a:gd name="adj2" fmla="val 39672"/>
            </a:avLst>
          </a:prstGeom>
          <a:solidFill>
            <a:srgbClr val="42C2C6"/>
          </a:solidFill>
          <a:ln w="12700">
            <a:noFill/>
            <a:miter lim="800000"/>
            <a:headEnd type="none" w="sm" len="sm"/>
            <a:tailEnd type="none" w="sm" len="sm"/>
          </a:ln>
          <a:effectLst/>
          <a:extLst/>
        </p:spPr>
        <p:txBody>
          <a:bodyPr vert="eaVert" wrap="none" anchor="ctr"/>
          <a:lstStyle/>
          <a:p>
            <a:pPr>
              <a:defRPr/>
            </a:pPr>
            <a:endParaRPr lang="en-US" dirty="0">
              <a:cs typeface="+mn-cs"/>
            </a:endParaRPr>
          </a:p>
        </p:txBody>
      </p:sp>
      <p:sp>
        <p:nvSpPr>
          <p:cNvPr id="7184" name="AutoShape 16"/>
          <p:cNvSpPr>
            <a:spLocks noChangeArrowheads="1"/>
          </p:cNvSpPr>
          <p:nvPr/>
        </p:nvSpPr>
        <p:spPr bwMode="auto">
          <a:xfrm rot="-7401625">
            <a:off x="3030538" y="4713288"/>
            <a:ext cx="411162" cy="652462"/>
          </a:xfrm>
          <a:prstGeom prst="upArrow">
            <a:avLst>
              <a:gd name="adj1" fmla="val 50000"/>
              <a:gd name="adj2" fmla="val 39672"/>
            </a:avLst>
          </a:prstGeom>
          <a:solidFill>
            <a:srgbClr val="42C2C6"/>
          </a:solidFill>
          <a:ln w="12700">
            <a:noFill/>
            <a:miter lim="800000"/>
            <a:headEnd type="none" w="sm" len="sm"/>
            <a:tailEnd type="none" w="sm" len="sm"/>
          </a:ln>
          <a:effectLst/>
          <a:extLst/>
        </p:spPr>
        <p:txBody>
          <a:bodyPr vert="eaVert" wrap="none" anchor="ctr"/>
          <a:lstStyle/>
          <a:p>
            <a:pPr>
              <a:defRPr/>
            </a:pPr>
            <a:endParaRPr lang="en-US" dirty="0">
              <a:cs typeface="+mn-cs"/>
            </a:endParaRPr>
          </a:p>
        </p:txBody>
      </p:sp>
      <p:sp>
        <p:nvSpPr>
          <p:cNvPr id="7185" name="AutoShape 17"/>
          <p:cNvSpPr>
            <a:spLocks noChangeArrowheads="1"/>
          </p:cNvSpPr>
          <p:nvPr/>
        </p:nvSpPr>
        <p:spPr bwMode="auto">
          <a:xfrm flipV="1">
            <a:off x="4359275" y="5414963"/>
            <a:ext cx="411163" cy="652462"/>
          </a:xfrm>
          <a:prstGeom prst="upArrow">
            <a:avLst>
              <a:gd name="adj1" fmla="val 50000"/>
              <a:gd name="adj2" fmla="val 39672"/>
            </a:avLst>
          </a:prstGeom>
          <a:solidFill>
            <a:srgbClr val="42C2C6"/>
          </a:solidFill>
          <a:ln w="12700">
            <a:noFill/>
            <a:miter lim="800000"/>
            <a:headEnd type="none" w="sm" len="sm"/>
            <a:tailEnd type="none" w="sm" len="sm"/>
          </a:ln>
          <a:effectLst/>
          <a:extLst/>
        </p:spPr>
        <p:txBody>
          <a:bodyPr vert="eaVert" wrap="none" anchor="ctr"/>
          <a:lstStyle/>
          <a:p>
            <a:pPr>
              <a:defRPr/>
            </a:pPr>
            <a:endParaRPr lang="en-US" dirty="0">
              <a:cs typeface="+mn-cs"/>
            </a:endParaRPr>
          </a:p>
        </p:txBody>
      </p:sp>
      <p:sp>
        <p:nvSpPr>
          <p:cNvPr id="7186" name="AutoShape 18"/>
          <p:cNvSpPr>
            <a:spLocks noChangeArrowheads="1"/>
          </p:cNvSpPr>
          <p:nvPr/>
        </p:nvSpPr>
        <p:spPr bwMode="auto">
          <a:xfrm rot="2676903">
            <a:off x="5399088" y="2833688"/>
            <a:ext cx="411162" cy="652462"/>
          </a:xfrm>
          <a:prstGeom prst="upArrow">
            <a:avLst>
              <a:gd name="adj1" fmla="val 50000"/>
              <a:gd name="adj2" fmla="val 39672"/>
            </a:avLst>
          </a:prstGeom>
          <a:solidFill>
            <a:srgbClr val="42C2C6"/>
          </a:solidFill>
          <a:ln w="12700">
            <a:noFill/>
            <a:miter lim="800000"/>
            <a:headEnd type="none" w="sm" len="sm"/>
            <a:tailEnd type="none" w="sm" len="sm"/>
          </a:ln>
          <a:effectLst/>
          <a:extLst/>
        </p:spPr>
        <p:txBody>
          <a:bodyPr vert="eaVert" wrap="none" anchor="ctr"/>
          <a:lstStyle/>
          <a:p>
            <a:pPr>
              <a:defRPr/>
            </a:pPr>
            <a:endParaRPr lang="en-US" dirty="0">
              <a:cs typeface="+mn-cs"/>
            </a:endParaRPr>
          </a:p>
        </p:txBody>
      </p:sp>
      <p:sp>
        <p:nvSpPr>
          <p:cNvPr id="7187" name="AutoShape 19"/>
          <p:cNvSpPr>
            <a:spLocks noChangeArrowheads="1"/>
          </p:cNvSpPr>
          <p:nvPr/>
        </p:nvSpPr>
        <p:spPr bwMode="auto">
          <a:xfrm rot="5400000" flipH="1">
            <a:off x="5902326" y="3983037"/>
            <a:ext cx="411162" cy="652463"/>
          </a:xfrm>
          <a:prstGeom prst="upArrow">
            <a:avLst>
              <a:gd name="adj1" fmla="val 50000"/>
              <a:gd name="adj2" fmla="val 39672"/>
            </a:avLst>
          </a:prstGeom>
          <a:solidFill>
            <a:srgbClr val="42C2C6"/>
          </a:solidFill>
          <a:ln w="12700">
            <a:noFill/>
            <a:miter lim="800000"/>
            <a:headEnd type="none" w="sm" len="sm"/>
            <a:tailEnd type="none" w="sm" len="sm"/>
          </a:ln>
          <a:effectLst/>
          <a:extLst/>
        </p:spPr>
        <p:txBody>
          <a:bodyPr vert="eaVert" wrap="none" anchor="ctr"/>
          <a:lstStyle/>
          <a:p>
            <a:pPr>
              <a:defRPr/>
            </a:pPr>
            <a:endParaRPr lang="en-US" dirty="0">
              <a:cs typeface="+mn-cs"/>
            </a:endParaRPr>
          </a:p>
        </p:txBody>
      </p:sp>
      <p:sp>
        <p:nvSpPr>
          <p:cNvPr id="7188" name="AutoShape 20"/>
          <p:cNvSpPr>
            <a:spLocks noChangeArrowheads="1"/>
          </p:cNvSpPr>
          <p:nvPr/>
        </p:nvSpPr>
        <p:spPr bwMode="auto">
          <a:xfrm rot="18766597" flipV="1">
            <a:off x="5464176" y="4976812"/>
            <a:ext cx="411162" cy="652463"/>
          </a:xfrm>
          <a:prstGeom prst="upArrow">
            <a:avLst>
              <a:gd name="adj1" fmla="val 50000"/>
              <a:gd name="adj2" fmla="val 39672"/>
            </a:avLst>
          </a:prstGeom>
          <a:solidFill>
            <a:srgbClr val="42C2C6"/>
          </a:solidFill>
          <a:ln w="12700">
            <a:noFill/>
            <a:miter lim="800000"/>
            <a:headEnd type="none" w="sm" len="sm"/>
            <a:tailEnd type="none" w="sm" len="sm"/>
          </a:ln>
          <a:effectLst/>
          <a:extLst/>
        </p:spPr>
        <p:txBody>
          <a:bodyPr vert="eaVert" wrap="none" anchor="ctr"/>
          <a:lstStyle/>
          <a:p>
            <a:pPr>
              <a:defRPr/>
            </a:pPr>
            <a:endParaRPr lang="en-US" dirty="0">
              <a:cs typeface="+mn-cs"/>
            </a:endParaRPr>
          </a:p>
        </p:txBody>
      </p:sp>
      <p:sp>
        <p:nvSpPr>
          <p:cNvPr id="502805" name="Oval 21"/>
          <p:cNvSpPr>
            <a:spLocks noChangeArrowheads="1"/>
          </p:cNvSpPr>
          <p:nvPr/>
        </p:nvSpPr>
        <p:spPr bwMode="auto">
          <a:xfrm>
            <a:off x="3347330" y="3159919"/>
            <a:ext cx="2381250" cy="2235200"/>
          </a:xfrm>
          <a:prstGeom prst="ellipse">
            <a:avLst/>
          </a:prstGeom>
          <a:solidFill>
            <a:srgbClr val="42C2C6"/>
          </a:solidFill>
          <a:ln w="12700">
            <a:noFill/>
            <a:round/>
            <a:headEnd type="none" w="sm" len="sm"/>
            <a:tailEnd type="none" w="sm" len="sm"/>
          </a:ln>
          <a:effectLst/>
          <a:extLst/>
        </p:spPr>
        <p:txBody>
          <a:bodyPr wrap="none" anchor="ctr"/>
          <a:lstStyle/>
          <a:p>
            <a:pPr algn="ctr">
              <a:defRPr/>
            </a:pPr>
            <a:r>
              <a:rPr lang="en-US" sz="2000" dirty="0">
                <a:solidFill>
                  <a:srgbClr val="000000"/>
                </a:solidFill>
                <a:cs typeface="+mn-cs"/>
              </a:rPr>
              <a:t>Exposures </a:t>
            </a:r>
          </a:p>
          <a:p>
            <a:pPr algn="ctr">
              <a:defRPr/>
            </a:pPr>
            <a:r>
              <a:rPr lang="en-US" sz="2000" dirty="0">
                <a:solidFill>
                  <a:srgbClr val="000000"/>
                </a:solidFill>
                <a:cs typeface="+mn-cs"/>
              </a:rPr>
              <a:t>and </a:t>
            </a:r>
            <a:r>
              <a:rPr lang="en-US" sz="2000" b="1" dirty="0">
                <a:solidFill>
                  <a:srgbClr val="000000"/>
                </a:solidFill>
                <a:cs typeface="+mn-cs"/>
              </a:rPr>
              <a:t>microbial </a:t>
            </a:r>
          </a:p>
          <a:p>
            <a:pPr algn="ctr">
              <a:defRPr/>
            </a:pPr>
            <a:r>
              <a:rPr lang="en-US" sz="2000" b="1" dirty="0">
                <a:solidFill>
                  <a:srgbClr val="000000"/>
                </a:solidFill>
                <a:cs typeface="+mn-cs"/>
              </a:rPr>
              <a:t>processes</a:t>
            </a:r>
          </a:p>
        </p:txBody>
      </p:sp>
      <p:sp>
        <p:nvSpPr>
          <p:cNvPr id="502806" name="Rectangle 22"/>
          <p:cNvSpPr>
            <a:spLocks noChangeArrowheads="1"/>
          </p:cNvSpPr>
          <p:nvPr/>
        </p:nvSpPr>
        <p:spPr bwMode="auto">
          <a:xfrm>
            <a:off x="400050" y="811213"/>
            <a:ext cx="8426450" cy="1143000"/>
          </a:xfrm>
          <a:prstGeom prst="rect">
            <a:avLst/>
          </a:prstGeom>
          <a:noFill/>
          <a:ln>
            <a:noFill/>
          </a:ln>
          <a:effectLst>
            <a:outerShdw blurRad="63500" dist="13470"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2075" tIns="46038" rIns="92075" bIns="46038" anchor="ctr"/>
          <a:lstStyle/>
          <a:p>
            <a:pPr algn="ctr">
              <a:defRPr/>
            </a:pPr>
            <a:r>
              <a:rPr lang="en-US" sz="3200" b="1" dirty="0">
                <a:solidFill>
                  <a:srgbClr val="154067"/>
                </a:solidFill>
                <a:cs typeface="+mn-cs"/>
              </a:rPr>
              <a:t>Involvement of Microbial Processes</a:t>
            </a:r>
          </a:p>
        </p:txBody>
      </p:sp>
    </p:spTree>
    <p:extLst>
      <p:ext uri="{BB962C8B-B14F-4D97-AF65-F5344CB8AC3E}">
        <p14:creationId xmlns:p14="http://schemas.microsoft.com/office/powerpoint/2010/main" val="42170654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028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80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1272" y="1250569"/>
            <a:ext cx="8312727" cy="5016758"/>
          </a:xfrm>
          <a:prstGeom prst="rect">
            <a:avLst/>
          </a:prstGeom>
        </p:spPr>
        <p:txBody>
          <a:bodyPr wrap="square">
            <a:spAutoFit/>
          </a:bodyPr>
          <a:lstStyle/>
          <a:p>
            <a:pPr marL="463550" indent="-463550">
              <a:buClr>
                <a:srgbClr val="99CB5A"/>
              </a:buClr>
              <a:buFont typeface="Wingdings" panose="05000000000000000000" pitchFamily="2" charset="2"/>
              <a:buChar char="v"/>
            </a:pPr>
            <a:r>
              <a:rPr lang="en-US" sz="2800" b="1" dirty="0">
                <a:solidFill>
                  <a:srgbClr val="154067"/>
                </a:solidFill>
                <a:latin typeface="+mn-lt"/>
              </a:rPr>
              <a:t>Marker of exposure</a:t>
            </a:r>
          </a:p>
          <a:p>
            <a:pPr marL="463550" lvl="1">
              <a:buClr>
                <a:srgbClr val="99CB5A"/>
              </a:buClr>
            </a:pPr>
            <a:r>
              <a:rPr lang="en-US" sz="2800" b="1" dirty="0">
                <a:solidFill>
                  <a:srgbClr val="154067"/>
                </a:solidFill>
                <a:latin typeface="+mn-lt"/>
              </a:rPr>
              <a:t>	Direct effects: </a:t>
            </a:r>
            <a:r>
              <a:rPr lang="en-US" sz="2800" dirty="0">
                <a:solidFill>
                  <a:srgbClr val="154067"/>
                </a:solidFill>
                <a:latin typeface="+mn-lt"/>
              </a:rPr>
              <a:t>pathogen</a:t>
            </a:r>
            <a:endParaRPr lang="en-US" sz="1100" b="1" dirty="0">
              <a:solidFill>
                <a:srgbClr val="154067"/>
              </a:solidFill>
              <a:latin typeface="+mn-lt"/>
            </a:endParaRPr>
          </a:p>
          <a:p>
            <a:pPr marL="463550" lvl="1">
              <a:buClr>
                <a:srgbClr val="99CB5A"/>
              </a:buClr>
            </a:pPr>
            <a:r>
              <a:rPr lang="en-US" sz="2800" b="1" dirty="0">
                <a:solidFill>
                  <a:srgbClr val="154067"/>
                </a:solidFill>
                <a:latin typeface="+mn-lt"/>
              </a:rPr>
              <a:t>	Indirect effects: </a:t>
            </a:r>
            <a:r>
              <a:rPr lang="en-US" sz="2800" dirty="0">
                <a:solidFill>
                  <a:srgbClr val="154067"/>
                </a:solidFill>
                <a:latin typeface="+mn-lt"/>
              </a:rPr>
              <a:t>microbial metabolites</a:t>
            </a:r>
          </a:p>
          <a:p>
            <a:pPr marL="463550" lvl="1" indent="-463550">
              <a:buClr>
                <a:srgbClr val="99CB5A"/>
              </a:buClr>
            </a:pPr>
            <a:r>
              <a:rPr lang="en-US" sz="2800" dirty="0">
                <a:solidFill>
                  <a:srgbClr val="154067"/>
                </a:solidFill>
                <a:latin typeface="+mn-lt"/>
              </a:rPr>
              <a:t> </a:t>
            </a:r>
            <a:r>
              <a:rPr lang="en-US" sz="2800" b="1" dirty="0">
                <a:solidFill>
                  <a:srgbClr val="154067"/>
                </a:solidFill>
                <a:latin typeface="+mn-lt"/>
              </a:rPr>
              <a:t>	</a:t>
            </a:r>
            <a:endParaRPr lang="en-US" b="1" dirty="0">
              <a:solidFill>
                <a:srgbClr val="154067"/>
              </a:solidFill>
              <a:latin typeface="+mn-lt"/>
            </a:endParaRPr>
          </a:p>
          <a:p>
            <a:pPr marL="463550" indent="-463550">
              <a:buClr>
                <a:srgbClr val="99CB5A"/>
              </a:buClr>
              <a:buFont typeface="Wingdings" panose="05000000000000000000" pitchFamily="2" charset="2"/>
              <a:buChar char="v"/>
            </a:pPr>
            <a:r>
              <a:rPr lang="en-US" sz="2800" b="1" dirty="0">
                <a:solidFill>
                  <a:srgbClr val="154067"/>
                </a:solidFill>
                <a:latin typeface="+mn-lt"/>
              </a:rPr>
              <a:t>A prognostic factor</a:t>
            </a:r>
          </a:p>
          <a:p>
            <a:pPr marL="463550" lvl="2">
              <a:buClr>
                <a:srgbClr val="99CB5A"/>
              </a:buClr>
            </a:pPr>
            <a:r>
              <a:rPr lang="en-US" sz="2800" dirty="0">
                <a:solidFill>
                  <a:srgbClr val="154067"/>
                </a:solidFill>
                <a:latin typeface="+mn-lt"/>
              </a:rPr>
              <a:t>	Eradication of a pathogen</a:t>
            </a:r>
          </a:p>
          <a:p>
            <a:pPr marL="463550" lvl="2">
              <a:buClr>
                <a:srgbClr val="99CB5A"/>
              </a:buClr>
            </a:pPr>
            <a:endParaRPr lang="en-US" sz="1100" dirty="0">
              <a:solidFill>
                <a:srgbClr val="154067"/>
              </a:solidFill>
              <a:latin typeface="+mn-lt"/>
            </a:endParaRPr>
          </a:p>
          <a:p>
            <a:pPr marL="463550" lvl="2">
              <a:buClr>
                <a:srgbClr val="99CB5A"/>
              </a:buClr>
            </a:pPr>
            <a:r>
              <a:rPr lang="en-US" sz="2800" dirty="0">
                <a:solidFill>
                  <a:srgbClr val="154067"/>
                </a:solidFill>
                <a:latin typeface="+mn-lt"/>
              </a:rPr>
              <a:t>	</a:t>
            </a:r>
            <a:r>
              <a:rPr lang="en-US" sz="2800" dirty="0" err="1">
                <a:solidFill>
                  <a:srgbClr val="154067"/>
                </a:solidFill>
                <a:latin typeface="+mn-lt"/>
              </a:rPr>
              <a:t>Dysbiosis</a:t>
            </a:r>
            <a:r>
              <a:rPr lang="en-US" sz="2800" dirty="0">
                <a:solidFill>
                  <a:srgbClr val="154067"/>
                </a:solidFill>
                <a:latin typeface="+mn-lt"/>
              </a:rPr>
              <a:t>: microbiome out of balance that     	leads to a disease state</a:t>
            </a:r>
          </a:p>
          <a:p>
            <a:pPr marL="463550" lvl="1" indent="-463550">
              <a:buClr>
                <a:srgbClr val="99CB5A"/>
              </a:buClr>
              <a:buFont typeface="Wingdings" panose="05000000000000000000" pitchFamily="2" charset="2"/>
              <a:buChar char="v"/>
            </a:pPr>
            <a:endParaRPr lang="en-US" b="1" dirty="0">
              <a:solidFill>
                <a:srgbClr val="154067"/>
              </a:solidFill>
              <a:latin typeface="+mn-lt"/>
            </a:endParaRPr>
          </a:p>
          <a:p>
            <a:pPr marL="463550" indent="-463550">
              <a:buClr>
                <a:srgbClr val="99CB5A"/>
              </a:buClr>
              <a:buFont typeface="Wingdings" panose="05000000000000000000" pitchFamily="2" charset="2"/>
              <a:buChar char="v"/>
            </a:pPr>
            <a:r>
              <a:rPr lang="en-US" sz="2800" b="1" dirty="0">
                <a:solidFill>
                  <a:srgbClr val="154067"/>
                </a:solidFill>
                <a:latin typeface="+mn-lt"/>
              </a:rPr>
              <a:t>A factor in disease etiology</a:t>
            </a:r>
          </a:p>
          <a:p>
            <a:pPr marL="463550" lvl="2" indent="-60325"/>
            <a:r>
              <a:rPr lang="en-US" sz="2800" dirty="0">
                <a:solidFill>
                  <a:srgbClr val="154067"/>
                </a:solidFill>
                <a:latin typeface="+mn-lt"/>
              </a:rPr>
              <a:t>		Disease risk</a:t>
            </a:r>
          </a:p>
        </p:txBody>
      </p:sp>
      <p:sp>
        <p:nvSpPr>
          <p:cNvPr id="3" name="TextBox 2"/>
          <p:cNvSpPr txBox="1"/>
          <p:nvPr/>
        </p:nvSpPr>
        <p:spPr>
          <a:xfrm>
            <a:off x="0" y="380051"/>
            <a:ext cx="9144000" cy="646331"/>
          </a:xfrm>
          <a:prstGeom prst="rect">
            <a:avLst/>
          </a:prstGeom>
          <a:noFill/>
        </p:spPr>
        <p:txBody>
          <a:bodyPr wrap="square" rtlCol="0">
            <a:spAutoFit/>
          </a:bodyPr>
          <a:lstStyle/>
          <a:p>
            <a:pPr algn="ctr"/>
            <a:r>
              <a:rPr lang="en-US" sz="3600" b="1">
                <a:solidFill>
                  <a:srgbClr val="154067"/>
                </a:solidFill>
                <a:latin typeface="+mn-lt"/>
              </a:rPr>
              <a:t>Microbiome </a:t>
            </a:r>
            <a:r>
              <a:rPr lang="en-US" sz="3600" b="1" dirty="0">
                <a:solidFill>
                  <a:srgbClr val="154067"/>
                </a:solidFill>
                <a:latin typeface="+mn-lt"/>
              </a:rPr>
              <a:t>in Epidemiology</a:t>
            </a:r>
          </a:p>
        </p:txBody>
      </p:sp>
    </p:spTree>
    <p:extLst>
      <p:ext uri="{BB962C8B-B14F-4D97-AF65-F5344CB8AC3E}">
        <p14:creationId xmlns:p14="http://schemas.microsoft.com/office/powerpoint/2010/main" val="40970905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203805" y="1065228"/>
            <a:ext cx="5075402" cy="4637987"/>
          </a:xfrm>
          <a:prstGeom prst="rect">
            <a:avLst/>
          </a:prstGeom>
          <a:solidFill>
            <a:schemeClr val="bg1"/>
          </a:solidFill>
          <a:ln w="381000" cap="flat" cmpd="sng" algn="ctr">
            <a:solidFill>
              <a:schemeClr val="bg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Helvetica" pitchFamily="34" charset="0"/>
            </a:endParaRPr>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3575" y="1347585"/>
            <a:ext cx="4554677" cy="4039516"/>
          </a:xfrm>
          <a:prstGeom prst="rect">
            <a:avLst/>
          </a:prstGeom>
          <a:solidFill>
            <a:schemeClr val="bg1"/>
          </a:solidFill>
          <a:ln w="381000">
            <a:solidFill>
              <a:schemeClr val="bg1"/>
            </a:solidFill>
            <a:miter lim="800000"/>
            <a:headEnd/>
            <a:tailEnd/>
          </a:ln>
          <a:extLst/>
        </p:spPr>
      </p:pic>
      <p:sp>
        <p:nvSpPr>
          <p:cNvPr id="2" name="TextBox 1"/>
          <p:cNvSpPr txBox="1"/>
          <p:nvPr/>
        </p:nvSpPr>
        <p:spPr>
          <a:xfrm>
            <a:off x="0" y="229221"/>
            <a:ext cx="9045021" cy="646331"/>
          </a:xfrm>
          <a:prstGeom prst="rect">
            <a:avLst/>
          </a:prstGeom>
          <a:noFill/>
        </p:spPr>
        <p:txBody>
          <a:bodyPr wrap="square" rtlCol="0">
            <a:spAutoFit/>
          </a:bodyPr>
          <a:lstStyle/>
          <a:p>
            <a:pPr algn="ctr"/>
            <a:r>
              <a:rPr lang="en-US" sz="3600" b="1" dirty="0" smtClean="0">
                <a:solidFill>
                  <a:srgbClr val="154067"/>
                </a:solidFill>
                <a:latin typeface="+mn-lt"/>
              </a:rPr>
              <a:t>Phylogenetic tree of Life</a:t>
            </a:r>
            <a:endParaRPr lang="en-US" sz="3600" b="1" dirty="0">
              <a:solidFill>
                <a:srgbClr val="154067"/>
              </a:solidFill>
              <a:latin typeface="+mn-lt"/>
            </a:endParaRPr>
          </a:p>
        </p:txBody>
      </p:sp>
      <p:sp>
        <p:nvSpPr>
          <p:cNvPr id="3" name="TextBox 2"/>
          <p:cNvSpPr txBox="1"/>
          <p:nvPr/>
        </p:nvSpPr>
        <p:spPr>
          <a:xfrm>
            <a:off x="5359415" y="1529010"/>
            <a:ext cx="3672494" cy="3893374"/>
          </a:xfrm>
          <a:prstGeom prst="rect">
            <a:avLst/>
          </a:prstGeom>
          <a:noFill/>
        </p:spPr>
        <p:txBody>
          <a:bodyPr wrap="square" rtlCol="0">
            <a:spAutoFit/>
          </a:bodyPr>
          <a:lstStyle/>
          <a:p>
            <a:pPr marL="342900" lvl="1" indent="-342900">
              <a:buClr>
                <a:srgbClr val="99CB5A"/>
              </a:buClr>
              <a:buFont typeface="Wingdings" panose="05000000000000000000" pitchFamily="2" charset="2"/>
              <a:buChar char="v"/>
            </a:pPr>
            <a:r>
              <a:rPr lang="en-US" sz="2400" dirty="0">
                <a:solidFill>
                  <a:srgbClr val="154067"/>
                </a:solidFill>
                <a:cs typeface="Arial" panose="020B0604020202020204" pitchFamily="34" charset="0"/>
              </a:rPr>
              <a:t>Archaea, Bacteria, Eukaryotes, Viruses</a:t>
            </a:r>
          </a:p>
          <a:p>
            <a:pPr marL="342900" lvl="1" indent="-342900">
              <a:buClr>
                <a:srgbClr val="99CB5A"/>
              </a:buClr>
              <a:buFont typeface="Wingdings" panose="05000000000000000000" pitchFamily="2" charset="2"/>
              <a:buChar char="v"/>
            </a:pPr>
            <a:endParaRPr lang="en-US" sz="1100" dirty="0">
              <a:solidFill>
                <a:srgbClr val="154067"/>
              </a:solidFill>
              <a:cs typeface="Arial" panose="020B0604020202020204" pitchFamily="34" charset="0"/>
            </a:endParaRPr>
          </a:p>
          <a:p>
            <a:pPr marL="342900" lvl="1" indent="-342900">
              <a:buClr>
                <a:srgbClr val="99CB5A"/>
              </a:buClr>
              <a:buFont typeface="Wingdings" panose="05000000000000000000" pitchFamily="2" charset="2"/>
              <a:buChar char="v"/>
            </a:pPr>
            <a:r>
              <a:rPr lang="en-US" sz="2400" dirty="0">
                <a:solidFill>
                  <a:srgbClr val="154067"/>
                </a:solidFill>
                <a:cs typeface="Arial" panose="020B0604020202020204" pitchFamily="34" charset="0"/>
              </a:rPr>
              <a:t>Genome size varies</a:t>
            </a:r>
          </a:p>
          <a:p>
            <a:pPr marL="342900" indent="-342900">
              <a:buClr>
                <a:srgbClr val="99CB5A"/>
              </a:buClr>
              <a:buFont typeface="Wingdings" panose="05000000000000000000" pitchFamily="2" charset="2"/>
              <a:buChar char="v"/>
            </a:pPr>
            <a:endParaRPr lang="en-US" sz="1100" dirty="0">
              <a:solidFill>
                <a:srgbClr val="154067"/>
              </a:solidFill>
              <a:cs typeface="Arial" panose="020B0604020202020204" pitchFamily="34" charset="0"/>
            </a:endParaRPr>
          </a:p>
          <a:p>
            <a:pPr marL="342900" indent="-342900">
              <a:buClr>
                <a:srgbClr val="99CB5A"/>
              </a:buClr>
              <a:buFont typeface="Wingdings" panose="05000000000000000000" pitchFamily="2" charset="2"/>
              <a:buChar char="v"/>
            </a:pPr>
            <a:r>
              <a:rPr lang="en-US" sz="2400" dirty="0">
                <a:solidFill>
                  <a:srgbClr val="154067"/>
                </a:solidFill>
                <a:cs typeface="Arial" panose="020B0604020202020204" pitchFamily="34" charset="0"/>
              </a:rPr>
              <a:t>G</a:t>
            </a:r>
            <a:r>
              <a:rPr lang="en-US" sz="2400" dirty="0" smtClean="0">
                <a:solidFill>
                  <a:srgbClr val="154067"/>
                </a:solidFill>
                <a:cs typeface="Arial" panose="020B0604020202020204" pitchFamily="34" charset="0"/>
              </a:rPr>
              <a:t>ene </a:t>
            </a:r>
            <a:r>
              <a:rPr lang="en-US" sz="2400" dirty="0">
                <a:solidFill>
                  <a:srgbClr val="154067"/>
                </a:solidFill>
                <a:cs typeface="Arial" panose="020B0604020202020204" pitchFamily="34" charset="0"/>
              </a:rPr>
              <a:t>content varies</a:t>
            </a:r>
          </a:p>
          <a:p>
            <a:pPr marL="342900" indent="-342900">
              <a:buClr>
                <a:srgbClr val="99CB5A"/>
              </a:buClr>
              <a:buFont typeface="Wingdings" panose="05000000000000000000" pitchFamily="2" charset="2"/>
              <a:buChar char="v"/>
            </a:pPr>
            <a:endParaRPr lang="en-US" sz="1100" dirty="0">
              <a:solidFill>
                <a:srgbClr val="154067"/>
              </a:solidFill>
              <a:cs typeface="Arial" panose="020B0604020202020204" pitchFamily="34" charset="0"/>
            </a:endParaRPr>
          </a:p>
          <a:p>
            <a:pPr marL="342900" lvl="1" indent="-342900">
              <a:buClr>
                <a:srgbClr val="99CB5A"/>
              </a:buClr>
              <a:buFont typeface="Wingdings" panose="05000000000000000000" pitchFamily="2" charset="2"/>
              <a:buChar char="v"/>
            </a:pPr>
            <a:r>
              <a:rPr lang="en-US" sz="2400" dirty="0">
                <a:solidFill>
                  <a:srgbClr val="154067"/>
                </a:solidFill>
                <a:cs typeface="Arial" panose="020B0604020202020204" pitchFamily="34" charset="0"/>
              </a:rPr>
              <a:t>Cell types vary</a:t>
            </a:r>
          </a:p>
          <a:p>
            <a:pPr marL="342900" lvl="1" indent="-342900">
              <a:buClr>
                <a:srgbClr val="99CB5A"/>
              </a:buClr>
              <a:buFont typeface="Wingdings" panose="05000000000000000000" pitchFamily="2" charset="2"/>
              <a:buChar char="v"/>
            </a:pPr>
            <a:endParaRPr lang="en-US" sz="1100" dirty="0">
              <a:solidFill>
                <a:srgbClr val="154067"/>
              </a:solidFill>
              <a:cs typeface="Arial" panose="020B0604020202020204" pitchFamily="34" charset="0"/>
            </a:endParaRPr>
          </a:p>
          <a:p>
            <a:pPr marL="342900" lvl="1" indent="-342900">
              <a:buClr>
                <a:srgbClr val="99CB5A"/>
              </a:buClr>
              <a:buFont typeface="Wingdings" panose="05000000000000000000" pitchFamily="2" charset="2"/>
              <a:buChar char="v"/>
            </a:pPr>
            <a:r>
              <a:rPr lang="en-US" sz="2400" dirty="0" smtClean="0">
                <a:solidFill>
                  <a:srgbClr val="154067"/>
                </a:solidFill>
                <a:cs typeface="Arial" panose="020B0604020202020204" pitchFamily="34" charset="0"/>
              </a:rPr>
              <a:t>Consortia of bacteria</a:t>
            </a:r>
            <a:endParaRPr lang="en-US" sz="2400" dirty="0">
              <a:solidFill>
                <a:srgbClr val="154067"/>
              </a:solidFill>
              <a:cs typeface="Arial" panose="020B0604020202020204" pitchFamily="34" charset="0"/>
            </a:endParaRPr>
          </a:p>
          <a:p>
            <a:pPr marL="342900" lvl="1" indent="-342900">
              <a:buClr>
                <a:srgbClr val="99CB5A"/>
              </a:buClr>
              <a:buFont typeface="Wingdings" panose="05000000000000000000" pitchFamily="2" charset="2"/>
              <a:buChar char="v"/>
            </a:pPr>
            <a:endParaRPr lang="en-US" sz="1100" dirty="0">
              <a:solidFill>
                <a:srgbClr val="154067"/>
              </a:solidFill>
              <a:cs typeface="Arial" panose="020B0604020202020204" pitchFamily="34" charset="0"/>
            </a:endParaRPr>
          </a:p>
          <a:p>
            <a:pPr marL="342900" lvl="1" indent="-342900">
              <a:buClr>
                <a:srgbClr val="99CB5A"/>
              </a:buClr>
              <a:buFont typeface="Wingdings" panose="05000000000000000000" pitchFamily="2" charset="2"/>
              <a:buChar char="v"/>
            </a:pPr>
            <a:r>
              <a:rPr lang="en-US" sz="2400" dirty="0">
                <a:solidFill>
                  <a:srgbClr val="154067"/>
                </a:solidFill>
                <a:cs typeface="Arial" panose="020B0604020202020204" pitchFamily="34" charset="0"/>
              </a:rPr>
              <a:t>Many are not in pure culture –</a:t>
            </a:r>
          </a:p>
        </p:txBody>
      </p:sp>
      <p:sp>
        <p:nvSpPr>
          <p:cNvPr id="7" name="Oval 6"/>
          <p:cNvSpPr/>
          <p:nvPr/>
        </p:nvSpPr>
        <p:spPr bwMode="auto">
          <a:xfrm>
            <a:off x="613249" y="1291478"/>
            <a:ext cx="4204355" cy="4048938"/>
          </a:xfrm>
          <a:prstGeom prst="ellipse">
            <a:avLst/>
          </a:prstGeom>
          <a:noFill/>
          <a:ln w="635000" cap="flat" cmpd="sng" algn="ctr">
            <a:solidFill>
              <a:schemeClr val="bg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Helvetica" pitchFamily="34" charset="0"/>
            </a:endParaRPr>
          </a:p>
        </p:txBody>
      </p:sp>
      <p:sp>
        <p:nvSpPr>
          <p:cNvPr id="9" name="Isosceles Triangle 8"/>
          <p:cNvSpPr/>
          <p:nvPr/>
        </p:nvSpPr>
        <p:spPr bwMode="auto">
          <a:xfrm rot="3427748">
            <a:off x="4016375" y="1338608"/>
            <a:ext cx="1065229" cy="471340"/>
          </a:xfrm>
          <a:prstGeom prst="triangle">
            <a:avLst/>
          </a:prstGeom>
          <a:solidFill>
            <a:schemeClr val="bg1"/>
          </a:solidFill>
          <a:ln w="12700" cap="flat" cmpd="sng" algn="ctr">
            <a:solidFill>
              <a:schemeClr val="bg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elvetica" pitchFamily="34" charset="0"/>
            </a:endParaRPr>
          </a:p>
        </p:txBody>
      </p:sp>
      <p:sp>
        <p:nvSpPr>
          <p:cNvPr id="10" name="Isosceles Triangle 9"/>
          <p:cNvSpPr/>
          <p:nvPr/>
        </p:nvSpPr>
        <p:spPr bwMode="auto">
          <a:xfrm rot="18670804">
            <a:off x="60616" y="1327275"/>
            <a:ext cx="1338001" cy="622163"/>
          </a:xfrm>
          <a:prstGeom prst="triangle">
            <a:avLst/>
          </a:prstGeom>
          <a:solidFill>
            <a:schemeClr val="bg1"/>
          </a:solidFill>
          <a:ln w="12700" cap="flat" cmpd="sng" algn="ctr">
            <a:solidFill>
              <a:schemeClr val="bg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elvetica" pitchFamily="34" charset="0"/>
            </a:endParaRPr>
          </a:p>
        </p:txBody>
      </p:sp>
      <p:sp>
        <p:nvSpPr>
          <p:cNvPr id="11" name="Isosceles Triangle 10"/>
          <p:cNvSpPr/>
          <p:nvPr/>
        </p:nvSpPr>
        <p:spPr bwMode="auto">
          <a:xfrm rot="7551103">
            <a:off x="4253852" y="4675695"/>
            <a:ext cx="1135929" cy="810706"/>
          </a:xfrm>
          <a:prstGeom prst="triangle">
            <a:avLst/>
          </a:prstGeom>
          <a:solidFill>
            <a:schemeClr val="bg1"/>
          </a:solidFill>
          <a:ln w="12700" cap="flat" cmpd="sng" algn="ctr">
            <a:solidFill>
              <a:schemeClr val="bg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elvetica" pitchFamily="34" charset="0"/>
            </a:endParaRPr>
          </a:p>
        </p:txBody>
      </p:sp>
      <p:sp>
        <p:nvSpPr>
          <p:cNvPr id="12" name="Isosceles Triangle 11"/>
          <p:cNvSpPr/>
          <p:nvPr/>
        </p:nvSpPr>
        <p:spPr bwMode="auto">
          <a:xfrm rot="14192120">
            <a:off x="85247" y="4694252"/>
            <a:ext cx="1373037" cy="942680"/>
          </a:xfrm>
          <a:prstGeom prst="triangle">
            <a:avLst/>
          </a:prstGeom>
          <a:solidFill>
            <a:schemeClr val="bg1"/>
          </a:solidFill>
          <a:ln w="12700" cap="flat" cmpd="sng" algn="ctr">
            <a:solidFill>
              <a:schemeClr val="bg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elvetica" pitchFamily="34" charset="0"/>
            </a:endParaRPr>
          </a:p>
        </p:txBody>
      </p:sp>
      <p:sp>
        <p:nvSpPr>
          <p:cNvPr id="15" name="Rectangle 14"/>
          <p:cNvSpPr/>
          <p:nvPr/>
        </p:nvSpPr>
        <p:spPr>
          <a:xfrm>
            <a:off x="5814812" y="6527880"/>
            <a:ext cx="3271101" cy="307777"/>
          </a:xfrm>
          <a:prstGeom prst="rect">
            <a:avLst/>
          </a:prstGeom>
        </p:spPr>
        <p:txBody>
          <a:bodyPr wrap="square">
            <a:spAutoFit/>
          </a:bodyPr>
          <a:lstStyle/>
          <a:p>
            <a:pPr>
              <a:defRPr/>
            </a:pPr>
            <a:r>
              <a:rPr lang="en-US" sz="1400" dirty="0" err="1">
                <a:solidFill>
                  <a:schemeClr val="tx1">
                    <a:lumMod val="85000"/>
                  </a:schemeClr>
                </a:solidFill>
                <a:latin typeface="+mn-lt"/>
                <a:ea typeface="MS PGothic" charset="0"/>
                <a:cs typeface="MS PGothic" charset="0"/>
              </a:rPr>
              <a:t>Ciccarelli</a:t>
            </a:r>
            <a:r>
              <a:rPr lang="en-US" sz="1400" dirty="0">
                <a:solidFill>
                  <a:schemeClr val="tx1">
                    <a:lumMod val="85000"/>
                  </a:schemeClr>
                </a:solidFill>
                <a:latin typeface="+mn-lt"/>
                <a:ea typeface="MS PGothic" charset="0"/>
                <a:cs typeface="MS PGothic" charset="0"/>
              </a:rPr>
              <a:t> et al, 2006,Science,311:1283</a:t>
            </a:r>
          </a:p>
        </p:txBody>
      </p:sp>
      <p:sp>
        <p:nvSpPr>
          <p:cNvPr id="16" name="Rectangle 15"/>
          <p:cNvSpPr/>
          <p:nvPr/>
        </p:nvSpPr>
        <p:spPr>
          <a:xfrm>
            <a:off x="556753" y="4677736"/>
            <a:ext cx="1314784" cy="461665"/>
          </a:xfrm>
          <a:prstGeom prst="rect">
            <a:avLst/>
          </a:prstGeom>
        </p:spPr>
        <p:txBody>
          <a:bodyPr wrap="none">
            <a:spAutoFit/>
          </a:bodyPr>
          <a:lstStyle/>
          <a:p>
            <a:pPr>
              <a:defRPr/>
            </a:pPr>
            <a:r>
              <a:rPr lang="en-US" dirty="0">
                <a:solidFill>
                  <a:srgbClr val="7030A0"/>
                </a:solidFill>
                <a:ea typeface="MS PGothic" charset="0"/>
                <a:cs typeface="MS PGothic" charset="0"/>
              </a:rPr>
              <a:t>Bacteria</a:t>
            </a:r>
          </a:p>
        </p:txBody>
      </p:sp>
      <p:sp>
        <p:nvSpPr>
          <p:cNvPr id="18" name="TextBox 17"/>
          <p:cNvSpPr txBox="1"/>
          <p:nvPr/>
        </p:nvSpPr>
        <p:spPr>
          <a:xfrm>
            <a:off x="3107867" y="1356788"/>
            <a:ext cx="1332416" cy="461665"/>
          </a:xfrm>
          <a:prstGeom prst="rect">
            <a:avLst/>
          </a:prstGeom>
          <a:noFill/>
        </p:spPr>
        <p:txBody>
          <a:bodyPr wrap="none" rtlCol="0">
            <a:spAutoFit/>
          </a:bodyPr>
          <a:lstStyle/>
          <a:p>
            <a:r>
              <a:rPr lang="en-US" dirty="0" err="1">
                <a:solidFill>
                  <a:srgbClr val="529D74"/>
                </a:solidFill>
                <a:ea typeface="MS PGothic" charset="0"/>
                <a:cs typeface="MS PGothic" charset="0"/>
              </a:rPr>
              <a:t>Archaea</a:t>
            </a:r>
            <a:endParaRPr lang="en-US" dirty="0">
              <a:solidFill>
                <a:srgbClr val="529D74"/>
              </a:solidFill>
              <a:ea typeface="MS PGothic" charset="0"/>
              <a:cs typeface="MS PGothic" charset="0"/>
            </a:endParaRPr>
          </a:p>
        </p:txBody>
      </p:sp>
      <p:sp>
        <p:nvSpPr>
          <p:cNvPr id="19" name="TextBox 18"/>
          <p:cNvSpPr txBox="1"/>
          <p:nvPr/>
        </p:nvSpPr>
        <p:spPr>
          <a:xfrm>
            <a:off x="4346222" y="2396040"/>
            <a:ext cx="984757" cy="276999"/>
          </a:xfrm>
          <a:prstGeom prst="rect">
            <a:avLst/>
          </a:prstGeom>
          <a:noFill/>
        </p:spPr>
        <p:txBody>
          <a:bodyPr wrap="none" rtlCol="0">
            <a:spAutoFit/>
          </a:bodyPr>
          <a:lstStyle/>
          <a:p>
            <a:r>
              <a:rPr lang="en-US" sz="1200" b="1" dirty="0">
                <a:solidFill>
                  <a:srgbClr val="FF0000"/>
                </a:solidFill>
                <a:latin typeface="+mn-lt"/>
              </a:rPr>
              <a:t>You are here</a:t>
            </a:r>
          </a:p>
        </p:txBody>
      </p:sp>
      <p:cxnSp>
        <p:nvCxnSpPr>
          <p:cNvPr id="20" name="Straight Arrow Connector 19"/>
          <p:cNvCxnSpPr/>
          <p:nvPr/>
        </p:nvCxnSpPr>
        <p:spPr bwMode="auto">
          <a:xfrm flipH="1">
            <a:off x="4061976" y="2636058"/>
            <a:ext cx="443060" cy="145934"/>
          </a:xfrm>
          <a:prstGeom prst="straightConnector1">
            <a:avLst/>
          </a:prstGeom>
          <a:solidFill>
            <a:schemeClr val="bg1"/>
          </a:solidFill>
          <a:ln w="38100" cap="flat" cmpd="sng" algn="ctr">
            <a:solidFill>
              <a:srgbClr val="154067"/>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Rectangle 20"/>
          <p:cNvSpPr/>
          <p:nvPr/>
        </p:nvSpPr>
        <p:spPr bwMode="auto">
          <a:xfrm>
            <a:off x="297876" y="1207353"/>
            <a:ext cx="235165" cy="4233575"/>
          </a:xfrm>
          <a:prstGeom prst="rect">
            <a:avLst/>
          </a:prstGeom>
          <a:solidFill>
            <a:schemeClr val="bg1"/>
          </a:solidFill>
          <a:ln w="12700" cap="flat" cmpd="sng" algn="ctr">
            <a:solidFill>
              <a:schemeClr val="bg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elvetica" pitchFamily="34" charset="0"/>
            </a:endParaRPr>
          </a:p>
        </p:txBody>
      </p:sp>
      <p:sp>
        <p:nvSpPr>
          <p:cNvPr id="22" name="Rectangle 21"/>
          <p:cNvSpPr/>
          <p:nvPr/>
        </p:nvSpPr>
        <p:spPr bwMode="auto">
          <a:xfrm>
            <a:off x="3699930" y="5143010"/>
            <a:ext cx="1536411" cy="391998"/>
          </a:xfrm>
          <a:prstGeom prst="rect">
            <a:avLst/>
          </a:prstGeom>
          <a:solidFill>
            <a:srgbClr val="FFFFFF"/>
          </a:solidFill>
          <a:ln w="12700" cap="flat" cmpd="sng" algn="ctr">
            <a:solidFill>
              <a:srgbClr val="FFFFFF"/>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elvetica" pitchFamily="34" charset="0"/>
            </a:endParaRPr>
          </a:p>
        </p:txBody>
      </p:sp>
      <p:sp>
        <p:nvSpPr>
          <p:cNvPr id="23" name="Rectangle 22"/>
          <p:cNvSpPr/>
          <p:nvPr/>
        </p:nvSpPr>
        <p:spPr bwMode="auto">
          <a:xfrm>
            <a:off x="250843" y="1144634"/>
            <a:ext cx="5142275" cy="266559"/>
          </a:xfrm>
          <a:prstGeom prst="rect">
            <a:avLst/>
          </a:prstGeom>
          <a:solidFill>
            <a:srgbClr val="FFFFFF"/>
          </a:solidFill>
          <a:ln w="12700" cap="flat" cmpd="sng" algn="ctr">
            <a:solidFill>
              <a:srgbClr val="FFFFFF"/>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elvetica" pitchFamily="34" charset="0"/>
            </a:endParaRPr>
          </a:p>
        </p:txBody>
      </p:sp>
      <p:sp>
        <p:nvSpPr>
          <p:cNvPr id="24" name="Rectangle 23"/>
          <p:cNvSpPr/>
          <p:nvPr/>
        </p:nvSpPr>
        <p:spPr bwMode="auto">
          <a:xfrm>
            <a:off x="4828722" y="1473911"/>
            <a:ext cx="297876" cy="940795"/>
          </a:xfrm>
          <a:prstGeom prst="rect">
            <a:avLst/>
          </a:prstGeom>
          <a:solidFill>
            <a:srgbClr val="FFFFFF"/>
          </a:solidFill>
          <a:ln w="12700" cap="flat" cmpd="sng" algn="ctr">
            <a:solidFill>
              <a:srgbClr val="FFFFFF"/>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elvetica" pitchFamily="34" charset="0"/>
            </a:endParaRPr>
          </a:p>
        </p:txBody>
      </p:sp>
      <p:sp>
        <p:nvSpPr>
          <p:cNvPr id="17" name="Rectangle 16"/>
          <p:cNvSpPr/>
          <p:nvPr/>
        </p:nvSpPr>
        <p:spPr>
          <a:xfrm>
            <a:off x="3988156" y="1991934"/>
            <a:ext cx="1118896" cy="369332"/>
          </a:xfrm>
          <a:prstGeom prst="rect">
            <a:avLst/>
          </a:prstGeom>
        </p:spPr>
        <p:txBody>
          <a:bodyPr wrap="none">
            <a:spAutoFit/>
          </a:bodyPr>
          <a:lstStyle/>
          <a:p>
            <a:pPr>
              <a:defRPr/>
            </a:pPr>
            <a:r>
              <a:rPr lang="en-US" dirty="0" err="1">
                <a:solidFill>
                  <a:srgbClr val="CC0066"/>
                </a:solidFill>
                <a:ea typeface="MS PGothic" charset="0"/>
                <a:cs typeface="MS PGothic" charset="0"/>
              </a:rPr>
              <a:t>Eukaryota</a:t>
            </a:r>
            <a:endParaRPr lang="en-US" dirty="0">
              <a:solidFill>
                <a:srgbClr val="CC0066"/>
              </a:solidFill>
              <a:ea typeface="MS PGothic" charset="0"/>
              <a:cs typeface="MS PGothic" charset="0"/>
            </a:endParaRPr>
          </a:p>
        </p:txBody>
      </p:sp>
      <p:sp>
        <p:nvSpPr>
          <p:cNvPr id="25" name="Rectangle 24"/>
          <p:cNvSpPr/>
          <p:nvPr/>
        </p:nvSpPr>
        <p:spPr bwMode="auto">
          <a:xfrm>
            <a:off x="4562201" y="3088942"/>
            <a:ext cx="846595" cy="2696944"/>
          </a:xfrm>
          <a:prstGeom prst="rect">
            <a:avLst/>
          </a:prstGeom>
          <a:solidFill>
            <a:srgbClr val="FFFFFF"/>
          </a:solidFill>
          <a:ln w="12700" cap="flat" cmpd="sng" algn="ctr">
            <a:solidFill>
              <a:srgbClr val="FFFFFF"/>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elvetica" pitchFamily="34" charset="0"/>
            </a:endParaRPr>
          </a:p>
        </p:txBody>
      </p:sp>
      <p:sp>
        <p:nvSpPr>
          <p:cNvPr id="4" name="Slide Number Placeholder 3"/>
          <p:cNvSpPr>
            <a:spLocks noGrp="1"/>
          </p:cNvSpPr>
          <p:nvPr>
            <p:ph type="sldNum" sz="quarter" idx="4"/>
          </p:nvPr>
        </p:nvSpPr>
        <p:spPr/>
        <p:txBody>
          <a:bodyPr/>
          <a:lstStyle/>
          <a:p>
            <a:pPr>
              <a:defRPr/>
            </a:pPr>
            <a:fld id="{F9BB099A-0616-9E48-9C76-6F1E8E1674D3}" type="slidenum">
              <a:rPr lang="en-US" smtClean="0"/>
              <a:pPr>
                <a:defRPr/>
              </a:pPr>
              <a:t>15</a:t>
            </a:fld>
            <a:endParaRPr lang="en-US"/>
          </a:p>
        </p:txBody>
      </p:sp>
    </p:spTree>
    <p:extLst>
      <p:ext uri="{BB962C8B-B14F-4D97-AF65-F5344CB8AC3E}">
        <p14:creationId xmlns:p14="http://schemas.microsoft.com/office/powerpoint/2010/main" val="39714527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9697" name="Picture 3" descr="Body with Gut and bacteria.tiff"/>
          <p:cNvPicPr>
            <a:picLocks noChangeAspect="1"/>
          </p:cNvPicPr>
          <p:nvPr/>
        </p:nvPicPr>
        <p:blipFill>
          <a:blip r:embed="rId3" cstate="email">
            <a:lum bright="12000" contrast="-12000"/>
            <a:extLst>
              <a:ext uri="{28A0092B-C50C-407E-A947-70E740481C1C}">
                <a14:useLocalDpi xmlns:a14="http://schemas.microsoft.com/office/drawing/2010/main" val="0"/>
              </a:ext>
            </a:extLst>
          </a:blip>
          <a:srcRect/>
          <a:stretch>
            <a:fillRect/>
          </a:stretch>
        </p:blipFill>
        <p:spPr bwMode="auto">
          <a:xfrm>
            <a:off x="-26987" y="2327686"/>
            <a:ext cx="3592512"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TextBox 5"/>
          <p:cNvSpPr txBox="1">
            <a:spLocks noChangeArrowheads="1"/>
          </p:cNvSpPr>
          <p:nvPr/>
        </p:nvSpPr>
        <p:spPr bwMode="auto">
          <a:xfrm>
            <a:off x="3767328" y="4309130"/>
            <a:ext cx="46757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2800" dirty="0">
                <a:solidFill>
                  <a:srgbClr val="154067"/>
                </a:solidFill>
                <a:latin typeface="Calibri" charset="0"/>
              </a:rPr>
              <a:t>What are the microbes doing?</a:t>
            </a:r>
          </a:p>
        </p:txBody>
      </p:sp>
      <p:sp>
        <p:nvSpPr>
          <p:cNvPr id="29700" name="TextBox 7"/>
          <p:cNvSpPr txBox="1">
            <a:spLocks noChangeArrowheads="1"/>
          </p:cNvSpPr>
          <p:nvPr/>
        </p:nvSpPr>
        <p:spPr bwMode="auto">
          <a:xfrm>
            <a:off x="2262128" y="4826886"/>
            <a:ext cx="22098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r>
              <a:rPr lang="en-US" sz="2800" b="1" dirty="0">
                <a:solidFill>
                  <a:srgbClr val="154067"/>
                </a:solidFill>
                <a:latin typeface="Calibri" charset="0"/>
              </a:rPr>
              <a:t>RNA </a:t>
            </a:r>
          </a:p>
          <a:p>
            <a:pPr algn="r" eaLnBrk="1" hangingPunct="1"/>
            <a:r>
              <a:rPr lang="en-US" sz="2800" b="1" dirty="0">
                <a:solidFill>
                  <a:srgbClr val="154067"/>
                </a:solidFill>
                <a:latin typeface="Calibri" charset="0"/>
              </a:rPr>
              <a:t>Proteins</a:t>
            </a:r>
          </a:p>
          <a:p>
            <a:pPr algn="r" eaLnBrk="1" hangingPunct="1"/>
            <a:r>
              <a:rPr lang="en-US" sz="2800" b="1" dirty="0">
                <a:solidFill>
                  <a:srgbClr val="154067"/>
                </a:solidFill>
                <a:latin typeface="Calibri" charset="0"/>
              </a:rPr>
              <a:t>Metabolites  </a:t>
            </a:r>
          </a:p>
        </p:txBody>
      </p:sp>
      <p:sp>
        <p:nvSpPr>
          <p:cNvPr id="29701" name="TextBox 8"/>
          <p:cNvSpPr txBox="1">
            <a:spLocks noChangeArrowheads="1"/>
          </p:cNvSpPr>
          <p:nvPr/>
        </p:nvSpPr>
        <p:spPr bwMode="auto">
          <a:xfrm>
            <a:off x="5791200" y="4832350"/>
            <a:ext cx="330835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2800" dirty="0" err="1">
                <a:latin typeface="Calibri" charset="0"/>
              </a:rPr>
              <a:t>Metatranscriptomics</a:t>
            </a:r>
            <a:endParaRPr lang="en-US" sz="2800" dirty="0">
              <a:latin typeface="Calibri" charset="0"/>
            </a:endParaRPr>
          </a:p>
          <a:p>
            <a:pPr eaLnBrk="1" hangingPunct="1"/>
            <a:r>
              <a:rPr lang="en-US" sz="2800" dirty="0" err="1">
                <a:latin typeface="Calibri" charset="0"/>
              </a:rPr>
              <a:t>Metaproteomics</a:t>
            </a:r>
            <a:endParaRPr lang="en-US" sz="2800" dirty="0">
              <a:latin typeface="Calibri" charset="0"/>
            </a:endParaRPr>
          </a:p>
          <a:p>
            <a:pPr eaLnBrk="1" hangingPunct="1"/>
            <a:r>
              <a:rPr lang="en-US" sz="2800" dirty="0">
                <a:latin typeface="Calibri" charset="0"/>
              </a:rPr>
              <a:t>Metabolomics</a:t>
            </a:r>
          </a:p>
        </p:txBody>
      </p:sp>
      <p:cxnSp>
        <p:nvCxnSpPr>
          <p:cNvPr id="15367" name="Straight Arrow Connector 9"/>
          <p:cNvCxnSpPr>
            <a:cxnSpLocks noChangeShapeType="1"/>
          </p:cNvCxnSpPr>
          <p:nvPr/>
        </p:nvCxnSpPr>
        <p:spPr bwMode="auto">
          <a:xfrm>
            <a:off x="4498848" y="3200400"/>
            <a:ext cx="1116012" cy="1588"/>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5368" name="Straight Arrow Connector 10"/>
          <p:cNvCxnSpPr>
            <a:cxnSpLocks noChangeShapeType="1"/>
          </p:cNvCxnSpPr>
          <p:nvPr/>
        </p:nvCxnSpPr>
        <p:spPr bwMode="auto">
          <a:xfrm>
            <a:off x="4495800" y="2057400"/>
            <a:ext cx="1116013" cy="1588"/>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5369" name="Straight Arrow Connector 11"/>
          <p:cNvCxnSpPr>
            <a:cxnSpLocks noChangeShapeType="1"/>
          </p:cNvCxnSpPr>
          <p:nvPr/>
        </p:nvCxnSpPr>
        <p:spPr bwMode="auto">
          <a:xfrm>
            <a:off x="4498848" y="5085907"/>
            <a:ext cx="1116012" cy="1588"/>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5370" name="Straight Arrow Connector 12"/>
          <p:cNvCxnSpPr>
            <a:cxnSpLocks noChangeShapeType="1"/>
          </p:cNvCxnSpPr>
          <p:nvPr/>
        </p:nvCxnSpPr>
        <p:spPr bwMode="auto">
          <a:xfrm>
            <a:off x="4498848" y="5518944"/>
            <a:ext cx="1116012" cy="1588"/>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9706" name="TextBox 15"/>
          <p:cNvSpPr txBox="1">
            <a:spLocks noChangeArrowheads="1"/>
          </p:cNvSpPr>
          <p:nvPr/>
        </p:nvSpPr>
        <p:spPr bwMode="auto">
          <a:xfrm>
            <a:off x="0" y="95261"/>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n-US" sz="3600" b="1" dirty="0">
                <a:solidFill>
                  <a:srgbClr val="154067"/>
                </a:solidFill>
                <a:latin typeface="+mn-lt"/>
                <a:cs typeface="Arial" panose="020B0604020202020204" pitchFamily="34" charset="0"/>
              </a:rPr>
              <a:t>Molecular Approaches</a:t>
            </a:r>
          </a:p>
          <a:p>
            <a:pPr algn="ctr" eaLnBrk="1" hangingPunct="1"/>
            <a:r>
              <a:rPr lang="en-US" sz="3600" b="1" dirty="0">
                <a:solidFill>
                  <a:srgbClr val="154067"/>
                </a:solidFill>
                <a:latin typeface="+mn-lt"/>
                <a:cs typeface="Arial" panose="020B0604020202020204" pitchFamily="34" charset="0"/>
              </a:rPr>
              <a:t>to Measure the Gut </a:t>
            </a:r>
            <a:r>
              <a:rPr lang="en-US" sz="3600" b="1" dirty="0" err="1">
                <a:solidFill>
                  <a:srgbClr val="154067"/>
                </a:solidFill>
                <a:latin typeface="+mn-lt"/>
                <a:cs typeface="Arial" panose="020B0604020202020204" pitchFamily="34" charset="0"/>
              </a:rPr>
              <a:t>Microbiome</a:t>
            </a:r>
            <a:endParaRPr lang="en-US" sz="3600" b="1" dirty="0">
              <a:solidFill>
                <a:srgbClr val="154067"/>
              </a:solidFill>
              <a:latin typeface="+mn-lt"/>
              <a:cs typeface="Arial" panose="020B0604020202020204" pitchFamily="34" charset="0"/>
            </a:endParaRPr>
          </a:p>
        </p:txBody>
      </p:sp>
      <p:sp>
        <p:nvSpPr>
          <p:cNvPr id="29707" name="Text Box 14"/>
          <p:cNvSpPr txBox="1">
            <a:spLocks noChangeArrowheads="1"/>
          </p:cNvSpPr>
          <p:nvPr/>
        </p:nvSpPr>
        <p:spPr bwMode="auto">
          <a:xfrm>
            <a:off x="3769518" y="1371600"/>
            <a:ext cx="41957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2800" dirty="0">
                <a:solidFill>
                  <a:srgbClr val="154067"/>
                </a:solidFill>
                <a:latin typeface="Calibri" charset="0"/>
              </a:rPr>
              <a:t>Which microbes are there?</a:t>
            </a:r>
          </a:p>
        </p:txBody>
      </p:sp>
      <p:sp>
        <p:nvSpPr>
          <p:cNvPr id="29708" name="Text Box 15"/>
          <p:cNvSpPr txBox="1">
            <a:spLocks noChangeArrowheads="1"/>
          </p:cNvSpPr>
          <p:nvPr/>
        </p:nvSpPr>
        <p:spPr bwMode="auto">
          <a:xfrm>
            <a:off x="3767328" y="2446338"/>
            <a:ext cx="50932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2800" dirty="0">
                <a:solidFill>
                  <a:srgbClr val="154067"/>
                </a:solidFill>
                <a:latin typeface="Calibri" charset="0"/>
              </a:rPr>
              <a:t>What is the functional potential?</a:t>
            </a:r>
          </a:p>
        </p:txBody>
      </p:sp>
      <p:sp>
        <p:nvSpPr>
          <p:cNvPr id="29709" name="Text Box 16"/>
          <p:cNvSpPr txBox="1">
            <a:spLocks noChangeArrowheads="1"/>
          </p:cNvSpPr>
          <p:nvPr/>
        </p:nvSpPr>
        <p:spPr bwMode="auto">
          <a:xfrm>
            <a:off x="5867400" y="1782763"/>
            <a:ext cx="2565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2800">
                <a:latin typeface="Calibri" charset="0"/>
              </a:rPr>
              <a:t>16S </a:t>
            </a:r>
            <a:r>
              <a:rPr lang="en-US" sz="2800" dirty="0" err="1">
                <a:latin typeface="Calibri" charset="0"/>
              </a:rPr>
              <a:t>rRNA</a:t>
            </a:r>
            <a:r>
              <a:rPr lang="en-US" sz="2800" dirty="0">
                <a:latin typeface="Calibri" charset="0"/>
              </a:rPr>
              <a:t> genes</a:t>
            </a:r>
          </a:p>
        </p:txBody>
      </p:sp>
      <p:sp>
        <p:nvSpPr>
          <p:cNvPr id="29710" name="Text Box 17"/>
          <p:cNvSpPr txBox="1">
            <a:spLocks noChangeArrowheads="1"/>
          </p:cNvSpPr>
          <p:nvPr/>
        </p:nvSpPr>
        <p:spPr bwMode="auto">
          <a:xfrm>
            <a:off x="5867400" y="2870200"/>
            <a:ext cx="23394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2800">
                <a:latin typeface="Calibri" charset="0"/>
              </a:rPr>
              <a:t>Metagenomics</a:t>
            </a:r>
            <a:endParaRPr lang="en-US" sz="2800" dirty="0">
              <a:latin typeface="Calibri" charset="0"/>
            </a:endParaRPr>
          </a:p>
        </p:txBody>
      </p:sp>
      <p:cxnSp>
        <p:nvCxnSpPr>
          <p:cNvPr id="15376" name="Straight Arrow Connector 16"/>
          <p:cNvCxnSpPr>
            <a:cxnSpLocks noChangeShapeType="1"/>
          </p:cNvCxnSpPr>
          <p:nvPr/>
        </p:nvCxnSpPr>
        <p:spPr bwMode="auto">
          <a:xfrm>
            <a:off x="4498848" y="5946776"/>
            <a:ext cx="1116012" cy="1588"/>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 name="Rectangle 1"/>
          <p:cNvSpPr/>
          <p:nvPr/>
        </p:nvSpPr>
        <p:spPr>
          <a:xfrm>
            <a:off x="3341609" y="2893546"/>
            <a:ext cx="1264722" cy="523220"/>
          </a:xfrm>
          <a:prstGeom prst="rect">
            <a:avLst/>
          </a:prstGeom>
        </p:spPr>
        <p:txBody>
          <a:bodyPr wrap="square">
            <a:spAutoFit/>
          </a:bodyPr>
          <a:lstStyle/>
          <a:p>
            <a:r>
              <a:rPr lang="en-US" sz="2800" b="1" dirty="0">
                <a:solidFill>
                  <a:srgbClr val="154067"/>
                </a:solidFill>
                <a:latin typeface="Calibri" charset="0"/>
              </a:rPr>
              <a:t>DNA</a:t>
            </a:r>
            <a:r>
              <a:rPr lang="en-US" b="1" dirty="0">
                <a:solidFill>
                  <a:srgbClr val="154067"/>
                </a:solidFill>
                <a:latin typeface="Calibri" charset="0"/>
              </a:rPr>
              <a:t> </a:t>
            </a:r>
          </a:p>
        </p:txBody>
      </p:sp>
      <p:sp>
        <p:nvSpPr>
          <p:cNvPr id="17" name="Rectangle 16"/>
          <p:cNvSpPr/>
          <p:nvPr/>
        </p:nvSpPr>
        <p:spPr>
          <a:xfrm>
            <a:off x="3341609" y="1797378"/>
            <a:ext cx="1264722" cy="523220"/>
          </a:xfrm>
          <a:prstGeom prst="rect">
            <a:avLst/>
          </a:prstGeom>
        </p:spPr>
        <p:txBody>
          <a:bodyPr wrap="square">
            <a:spAutoFit/>
          </a:bodyPr>
          <a:lstStyle/>
          <a:p>
            <a:r>
              <a:rPr lang="en-US" sz="2800" b="1" dirty="0">
                <a:solidFill>
                  <a:srgbClr val="154067"/>
                </a:solidFill>
                <a:latin typeface="Calibri" charset="0"/>
              </a:rPr>
              <a:t>DNA</a:t>
            </a:r>
            <a:r>
              <a:rPr lang="en-US" b="1" dirty="0">
                <a:solidFill>
                  <a:srgbClr val="154067"/>
                </a:solidFill>
                <a:latin typeface="Calibri" charset="0"/>
              </a:rPr>
              <a:t> </a:t>
            </a:r>
          </a:p>
        </p:txBody>
      </p:sp>
    </p:spTree>
    <p:extLst>
      <p:ext uri="{BB962C8B-B14F-4D97-AF65-F5344CB8AC3E}">
        <p14:creationId xmlns:p14="http://schemas.microsoft.com/office/powerpoint/2010/main" val="33517504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bg>
      <p:bgPr>
        <a:solidFill>
          <a:schemeClr val="tx2">
            <a:lumMod val="75000"/>
          </a:schemeClr>
        </a:solidFill>
        <a:effectLst/>
      </p:bgPr>
    </p:bg>
    <p:spTree>
      <p:nvGrpSpPr>
        <p:cNvPr id="1" name=""/>
        <p:cNvGrpSpPr/>
        <p:nvPr/>
      </p:nvGrpSpPr>
      <p:grpSpPr>
        <a:xfrm>
          <a:off x="0" y="0"/>
          <a:ext cx="0" cy="0"/>
          <a:chOff x="0" y="0"/>
          <a:chExt cx="0" cy="0"/>
        </a:xfrm>
      </p:grpSpPr>
      <p:sp>
        <p:nvSpPr>
          <p:cNvPr id="3" name="Rectangle 2"/>
          <p:cNvSpPr/>
          <p:nvPr/>
        </p:nvSpPr>
        <p:spPr>
          <a:xfrm>
            <a:off x="57150" y="1219200"/>
            <a:ext cx="306705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0"/>
          <p:cNvGrpSpPr>
            <a:grpSpLocks/>
          </p:cNvGrpSpPr>
          <p:nvPr/>
        </p:nvGrpSpPr>
        <p:grpSpPr bwMode="auto">
          <a:xfrm>
            <a:off x="57150" y="1295401"/>
            <a:ext cx="3000375" cy="3260725"/>
            <a:chOff x="36" y="816"/>
            <a:chExt cx="1890" cy="2064"/>
          </a:xfrm>
          <a:solidFill>
            <a:schemeClr val="bg1"/>
          </a:solidFill>
        </p:grpSpPr>
        <p:sp>
          <p:nvSpPr>
            <p:cNvPr id="12308" name="Rectangle 17"/>
            <p:cNvSpPr>
              <a:spLocks noChangeArrowheads="1"/>
            </p:cNvSpPr>
            <p:nvPr/>
          </p:nvSpPr>
          <p:spPr bwMode="auto">
            <a:xfrm>
              <a:off x="36" y="816"/>
              <a:ext cx="1872" cy="2064"/>
            </a:xfrm>
            <a:prstGeom prst="rect">
              <a:avLst/>
            </a:prstGeom>
            <a:grpFill/>
            <a:ln w="76200">
              <a:solidFill>
                <a:schemeClr val="bg1"/>
              </a:solidFill>
              <a:miter lim="800000"/>
              <a:headEnd/>
              <a:tailEnd/>
            </a:ln>
            <a:extLst/>
          </p:spPr>
          <p:txBody>
            <a:bodyPr wrap="none" anchor="ctr"/>
            <a:lstStyle/>
            <a:p>
              <a:pPr fontAlgn="auto">
                <a:spcBef>
                  <a:spcPts val="0"/>
                </a:spcBef>
                <a:spcAft>
                  <a:spcPts val="0"/>
                </a:spcAft>
                <a:defRPr/>
              </a:pPr>
              <a:endParaRPr lang="en-US">
                <a:latin typeface="Calibri" pitchFamily="34" charset="0"/>
                <a:ea typeface="+mn-ea"/>
                <a:cs typeface="Arial" charset="0"/>
              </a:endParaRPr>
            </a:p>
          </p:txBody>
        </p:sp>
        <p:pic>
          <p:nvPicPr>
            <p:cNvPr id="12304" name="Picture 2"/>
            <p:cNvPicPr>
              <a:picLocks noChangeAspect="1" noChangeArrowheads="1"/>
            </p:cNvPicPr>
            <p:nvPr/>
          </p:nvPicPr>
          <p:blipFill>
            <a:blip r:embed="rId3" cstate="print">
              <a:extLst/>
            </a:blip>
            <a:srcRect l="9052" t="16472" r="46121" b="15173"/>
            <a:stretch>
              <a:fillRect/>
            </a:stretch>
          </p:blipFill>
          <p:spPr bwMode="auto">
            <a:xfrm>
              <a:off x="54" y="816"/>
              <a:ext cx="1872" cy="2054"/>
            </a:xfrm>
            <a:prstGeom prst="rect">
              <a:avLst/>
            </a:prstGeom>
            <a:grpFill/>
            <a:ln w="76200">
              <a:solidFill>
                <a:schemeClr val="bg1"/>
              </a:solidFill>
            </a:ln>
            <a:extLst/>
          </p:spPr>
        </p:pic>
        <p:sp>
          <p:nvSpPr>
            <p:cNvPr id="12305" name="Rectangle 13"/>
            <p:cNvSpPr>
              <a:spLocks noChangeArrowheads="1"/>
            </p:cNvSpPr>
            <p:nvPr/>
          </p:nvSpPr>
          <p:spPr bwMode="auto">
            <a:xfrm>
              <a:off x="851" y="816"/>
              <a:ext cx="1056" cy="528"/>
            </a:xfrm>
            <a:prstGeom prst="rect">
              <a:avLst/>
            </a:prstGeom>
            <a:solidFill>
              <a:schemeClr val="bg1"/>
            </a:solidFill>
            <a:ln w="76200">
              <a:solidFill>
                <a:schemeClr val="bg1"/>
              </a:solidFill>
              <a:miter lim="800000"/>
              <a:headEnd/>
              <a:tailEnd/>
            </a:ln>
          </p:spPr>
          <p:txBody>
            <a:bodyPr wrap="none" anchor="ctr"/>
            <a:lstStyle/>
            <a:p>
              <a:pPr fontAlgn="auto">
                <a:spcBef>
                  <a:spcPts val="0"/>
                </a:spcBef>
                <a:spcAft>
                  <a:spcPts val="0"/>
                </a:spcAft>
                <a:defRPr/>
              </a:pPr>
              <a:endParaRPr lang="en-US">
                <a:latin typeface="Calibri" pitchFamily="34" charset="0"/>
                <a:ea typeface="+mn-ea"/>
                <a:cs typeface="Arial" charset="0"/>
              </a:endParaRPr>
            </a:p>
          </p:txBody>
        </p:sp>
        <p:sp>
          <p:nvSpPr>
            <p:cNvPr id="12306" name="Rectangle 14"/>
            <p:cNvSpPr>
              <a:spLocks noChangeArrowheads="1"/>
            </p:cNvSpPr>
            <p:nvPr/>
          </p:nvSpPr>
          <p:spPr bwMode="auto">
            <a:xfrm>
              <a:off x="1728" y="1872"/>
              <a:ext cx="192" cy="816"/>
            </a:xfrm>
            <a:prstGeom prst="rect">
              <a:avLst/>
            </a:prstGeom>
            <a:solidFill>
              <a:schemeClr val="bg1"/>
            </a:solidFill>
            <a:ln w="76200">
              <a:solidFill>
                <a:schemeClr val="bg1"/>
              </a:solidFill>
              <a:miter lim="800000"/>
              <a:headEnd/>
              <a:tailEnd/>
            </a:ln>
          </p:spPr>
          <p:txBody>
            <a:bodyPr wrap="none" anchor="ctr"/>
            <a:lstStyle/>
            <a:p>
              <a:pPr algn="ctr" fontAlgn="auto">
                <a:spcBef>
                  <a:spcPts val="0"/>
                </a:spcBef>
                <a:spcAft>
                  <a:spcPts val="0"/>
                </a:spcAft>
                <a:defRPr/>
              </a:pPr>
              <a:endParaRPr lang="en-US" dirty="0">
                <a:latin typeface="Calibri" pitchFamily="34" charset="0"/>
                <a:ea typeface="+mn-ea"/>
                <a:cs typeface="Arial" charset="0"/>
              </a:endParaRPr>
            </a:p>
          </p:txBody>
        </p:sp>
        <p:sp>
          <p:nvSpPr>
            <p:cNvPr id="12307" name="Rectangle 15"/>
            <p:cNvSpPr>
              <a:spLocks noChangeArrowheads="1"/>
            </p:cNvSpPr>
            <p:nvPr/>
          </p:nvSpPr>
          <p:spPr bwMode="auto">
            <a:xfrm>
              <a:off x="1572" y="2784"/>
              <a:ext cx="336" cy="96"/>
            </a:xfrm>
            <a:prstGeom prst="rect">
              <a:avLst/>
            </a:prstGeom>
            <a:solidFill>
              <a:schemeClr val="bg1"/>
            </a:solidFill>
            <a:ln w="76200">
              <a:solidFill>
                <a:schemeClr val="bg1"/>
              </a:solidFill>
              <a:miter lim="800000"/>
              <a:headEnd/>
              <a:tailEnd/>
            </a:ln>
          </p:spPr>
          <p:txBody>
            <a:bodyPr wrap="none" anchor="ctr"/>
            <a:lstStyle/>
            <a:p>
              <a:pPr fontAlgn="auto">
                <a:spcBef>
                  <a:spcPts val="0"/>
                </a:spcBef>
                <a:spcAft>
                  <a:spcPts val="0"/>
                </a:spcAft>
                <a:defRPr/>
              </a:pPr>
              <a:endParaRPr lang="en-US">
                <a:latin typeface="Calibri" pitchFamily="34" charset="0"/>
                <a:ea typeface="+mn-ea"/>
                <a:cs typeface="Arial" charset="0"/>
              </a:endParaRPr>
            </a:p>
          </p:txBody>
        </p:sp>
      </p:grpSp>
      <p:sp>
        <p:nvSpPr>
          <p:cNvPr id="34818" name="Title 1"/>
          <p:cNvSpPr>
            <a:spLocks noGrp="1"/>
          </p:cNvSpPr>
          <p:nvPr>
            <p:ph type="title" idx="4294967295"/>
          </p:nvPr>
        </p:nvSpPr>
        <p:spPr>
          <a:xfrm>
            <a:off x="0" y="-228600"/>
            <a:ext cx="9144000" cy="1431925"/>
          </a:xfrm>
        </p:spPr>
        <p:txBody>
          <a:bodyPr/>
          <a:lstStyle/>
          <a:p>
            <a:pPr eaLnBrk="1" hangingPunct="1"/>
            <a:r>
              <a:rPr lang="en-US" altLang="zh-TW" sz="3600" dirty="0">
                <a:solidFill>
                  <a:srgbClr val="FFFF00"/>
                </a:solidFill>
                <a:latin typeface="Calibri" charset="0"/>
                <a:ea typeface="PMingLiU" charset="0"/>
                <a:cs typeface="PMingLiU" charset="0"/>
              </a:rPr>
              <a:t>Bacterial </a:t>
            </a:r>
            <a:r>
              <a:rPr lang="en-US" altLang="zh-TW" sz="3600" dirty="0" smtClean="0">
                <a:solidFill>
                  <a:srgbClr val="FFFF00"/>
                </a:solidFill>
                <a:latin typeface="Calibri" charset="0"/>
                <a:ea typeface="PMingLiU" charset="0"/>
                <a:cs typeface="PMingLiU" charset="0"/>
              </a:rPr>
              <a:t>Diversity </a:t>
            </a:r>
            <a:r>
              <a:rPr lang="en-US" altLang="zh-TW" sz="3600" dirty="0">
                <a:solidFill>
                  <a:srgbClr val="FFFF00"/>
                </a:solidFill>
                <a:latin typeface="Calibri" charset="0"/>
                <a:ea typeface="PMingLiU" charset="0"/>
                <a:cs typeface="PMingLiU" charset="0"/>
              </a:rPr>
              <a:t>in the </a:t>
            </a:r>
            <a:r>
              <a:rPr lang="en-US" altLang="zh-TW" sz="3600" dirty="0" smtClean="0">
                <a:solidFill>
                  <a:srgbClr val="FFFF00"/>
                </a:solidFill>
                <a:latin typeface="Calibri" charset="0"/>
                <a:ea typeface="PMingLiU" charset="0"/>
                <a:cs typeface="PMingLiU" charset="0"/>
              </a:rPr>
              <a:t>Human </a:t>
            </a:r>
            <a:r>
              <a:rPr lang="en-US" altLang="zh-TW" sz="3600" dirty="0">
                <a:solidFill>
                  <a:srgbClr val="FFFF00"/>
                </a:solidFill>
                <a:latin typeface="Calibri" charset="0"/>
                <a:ea typeface="PMingLiU" charset="0"/>
                <a:cs typeface="PMingLiU" charset="0"/>
              </a:rPr>
              <a:t>G</a:t>
            </a:r>
            <a:r>
              <a:rPr lang="en-US" altLang="zh-TW" sz="3600" dirty="0" smtClean="0">
                <a:solidFill>
                  <a:srgbClr val="FFFF00"/>
                </a:solidFill>
                <a:latin typeface="Calibri" charset="0"/>
                <a:ea typeface="PMingLiU" charset="0"/>
                <a:cs typeface="PMingLiU" charset="0"/>
              </a:rPr>
              <a:t>ut</a:t>
            </a:r>
            <a:endParaRPr lang="zh-TW" altLang="en-US" sz="3600" dirty="0">
              <a:solidFill>
                <a:srgbClr val="FFFF00"/>
              </a:solidFill>
              <a:latin typeface="Calibri" charset="0"/>
              <a:ea typeface="PMingLiU" charset="0"/>
              <a:cs typeface="PMingLiU" charset="0"/>
            </a:endParaRPr>
          </a:p>
        </p:txBody>
      </p:sp>
      <p:sp>
        <p:nvSpPr>
          <p:cNvPr id="34819" name="Content Placeholder 2"/>
          <p:cNvSpPr>
            <a:spLocks noGrp="1"/>
          </p:cNvSpPr>
          <p:nvPr>
            <p:ph idx="4294967295"/>
          </p:nvPr>
        </p:nvSpPr>
        <p:spPr>
          <a:xfrm>
            <a:off x="776288" y="4699000"/>
            <a:ext cx="2519362" cy="1628775"/>
          </a:xfrm>
        </p:spPr>
        <p:txBody>
          <a:bodyPr/>
          <a:lstStyle/>
          <a:p>
            <a:pPr eaLnBrk="1" hangingPunct="1">
              <a:buFont typeface="Wingdings" charset="0"/>
              <a:buNone/>
            </a:pPr>
            <a:endParaRPr lang="en-US" altLang="zh-TW" sz="2200" dirty="0">
              <a:latin typeface="Calibri" charset="0"/>
              <a:ea typeface="PMingLiU" charset="0"/>
              <a:cs typeface="PMingLiU" charset="0"/>
            </a:endParaRPr>
          </a:p>
          <a:p>
            <a:pPr eaLnBrk="1" hangingPunct="1">
              <a:buFont typeface="Wingdings" charset="0"/>
              <a:buNone/>
            </a:pPr>
            <a:r>
              <a:rPr lang="en-US" altLang="zh-TW" sz="2200" dirty="0">
                <a:solidFill>
                  <a:srgbClr val="FFFF00"/>
                </a:solidFill>
                <a:latin typeface="Calibri" charset="0"/>
                <a:ea typeface="PMingLiU" charset="0"/>
                <a:cs typeface="PMingLiU" charset="0"/>
              </a:rPr>
              <a:t>&gt;90% are </a:t>
            </a:r>
            <a:r>
              <a:rPr lang="en-US" altLang="zh-TW" sz="2200" dirty="0" err="1">
                <a:solidFill>
                  <a:srgbClr val="FFFF00"/>
                </a:solidFill>
                <a:latin typeface="Calibri" charset="0"/>
                <a:ea typeface="PMingLiU" charset="0"/>
                <a:cs typeface="PMingLiU" charset="0"/>
              </a:rPr>
              <a:t>Firmicutes</a:t>
            </a:r>
            <a:r>
              <a:rPr lang="en-US" altLang="zh-TW" sz="2200" dirty="0">
                <a:solidFill>
                  <a:srgbClr val="FFFF00"/>
                </a:solidFill>
                <a:latin typeface="Calibri" charset="0"/>
                <a:ea typeface="PMingLiU" charset="0"/>
                <a:cs typeface="PMingLiU" charset="0"/>
              </a:rPr>
              <a:t> &amp; </a:t>
            </a:r>
            <a:r>
              <a:rPr lang="en-US" altLang="zh-TW" sz="2200" dirty="0" err="1">
                <a:solidFill>
                  <a:srgbClr val="FFFF00"/>
                </a:solidFill>
                <a:latin typeface="Calibri" charset="0"/>
                <a:ea typeface="PMingLiU" charset="0"/>
                <a:cs typeface="PMingLiU" charset="0"/>
              </a:rPr>
              <a:t>Bacteroidetes</a:t>
            </a:r>
            <a:endParaRPr lang="zh-TW" altLang="en-US" sz="2200" dirty="0">
              <a:solidFill>
                <a:srgbClr val="FFFF00"/>
              </a:solidFill>
              <a:latin typeface="Calibri" charset="0"/>
              <a:ea typeface="PMingLiU" charset="0"/>
              <a:cs typeface="PMingLiU" charset="0"/>
            </a:endParaRPr>
          </a:p>
        </p:txBody>
      </p:sp>
      <p:sp>
        <p:nvSpPr>
          <p:cNvPr id="34820" name="Date Placeholder 3"/>
          <p:cNvSpPr txBox="1">
            <a:spLocks noGrp="1"/>
          </p:cNvSpPr>
          <p:nvPr/>
        </p:nvSpPr>
        <p:spPr bwMode="auto">
          <a:xfrm>
            <a:off x="5529263" y="6497637"/>
            <a:ext cx="34305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1800" dirty="0" smtClean="0">
                <a:solidFill>
                  <a:schemeClr val="bg1"/>
                </a:solidFill>
                <a:latin typeface="+mn-lt"/>
              </a:rPr>
              <a:t>(</a:t>
            </a:r>
            <a:r>
              <a:rPr lang="en-US" sz="1800" dirty="0" err="1" smtClean="0">
                <a:solidFill>
                  <a:schemeClr val="bg1"/>
                </a:solidFill>
                <a:latin typeface="+mn-lt"/>
              </a:rPr>
              <a:t>Eckberg</a:t>
            </a:r>
            <a:r>
              <a:rPr lang="en-US" sz="1800" dirty="0" smtClean="0">
                <a:solidFill>
                  <a:schemeClr val="bg1"/>
                </a:solidFill>
                <a:latin typeface="+mn-lt"/>
              </a:rPr>
              <a:t> </a:t>
            </a:r>
            <a:r>
              <a:rPr lang="en-US" sz="1800" dirty="0">
                <a:solidFill>
                  <a:schemeClr val="bg1"/>
                </a:solidFill>
                <a:latin typeface="+mn-lt"/>
              </a:rPr>
              <a:t>et al., 2005, </a:t>
            </a:r>
            <a:r>
              <a:rPr lang="en-US" sz="1800" i="1" dirty="0" smtClean="0">
                <a:solidFill>
                  <a:schemeClr val="bg1"/>
                </a:solidFill>
                <a:latin typeface="+mn-lt"/>
              </a:rPr>
              <a:t>Science</a:t>
            </a:r>
            <a:r>
              <a:rPr lang="en-US" sz="1800" dirty="0" smtClean="0">
                <a:solidFill>
                  <a:schemeClr val="bg1"/>
                </a:solidFill>
                <a:latin typeface="+mn-lt"/>
              </a:rPr>
              <a:t>)</a:t>
            </a:r>
            <a:endParaRPr lang="en-US" sz="1800" dirty="0">
              <a:solidFill>
                <a:schemeClr val="bg1"/>
              </a:solidFill>
              <a:latin typeface="+mn-lt"/>
            </a:endParaRPr>
          </a:p>
        </p:txBody>
      </p:sp>
      <p:sp>
        <p:nvSpPr>
          <p:cNvPr id="34821" name="Rectangle 9"/>
          <p:cNvSpPr>
            <a:spLocks noChangeArrowheads="1"/>
          </p:cNvSpPr>
          <p:nvPr/>
        </p:nvSpPr>
        <p:spPr bwMode="auto">
          <a:xfrm>
            <a:off x="4572000" y="4114800"/>
            <a:ext cx="1404938" cy="149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4822" name="Rectangle 10"/>
          <p:cNvSpPr>
            <a:spLocks noChangeArrowheads="1"/>
          </p:cNvSpPr>
          <p:nvPr/>
        </p:nvSpPr>
        <p:spPr bwMode="auto">
          <a:xfrm>
            <a:off x="5529263" y="4757738"/>
            <a:ext cx="468312"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4823" name="Rectangle 12"/>
          <p:cNvSpPr>
            <a:spLocks noChangeArrowheads="1"/>
          </p:cNvSpPr>
          <p:nvPr/>
        </p:nvSpPr>
        <p:spPr bwMode="auto">
          <a:xfrm>
            <a:off x="5300663" y="5453063"/>
            <a:ext cx="360362" cy="2333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6878" name="Line 18"/>
          <p:cNvSpPr>
            <a:spLocks noChangeShapeType="1"/>
          </p:cNvSpPr>
          <p:nvPr/>
        </p:nvSpPr>
        <p:spPr bwMode="auto">
          <a:xfrm>
            <a:off x="4554538" y="5030788"/>
            <a:ext cx="1443037" cy="0"/>
          </a:xfrm>
          <a:prstGeom prst="line">
            <a:avLst/>
          </a:prstGeom>
          <a:noFill/>
          <a:ln w="28575">
            <a:solidFill>
              <a:schemeClr val="tx1"/>
            </a:solidFill>
            <a:round/>
            <a:headEnd/>
            <a:tailEnd type="triangle" w="med" len="med"/>
          </a:ln>
        </p:spPr>
        <p:txBody>
          <a:bodyPr/>
          <a:lstStyle/>
          <a:p>
            <a:pPr fontAlgn="auto">
              <a:spcBef>
                <a:spcPts val="0"/>
              </a:spcBef>
              <a:spcAft>
                <a:spcPts val="0"/>
              </a:spcAft>
              <a:defRPr/>
            </a:pPr>
            <a:endParaRPr lang="en-US" sz="4000" b="1">
              <a:solidFill>
                <a:srgbClr val="FFFF00"/>
              </a:solidFill>
              <a:effectLst>
                <a:outerShdw blurRad="38100" dist="38100" dir="2700000" algn="tl">
                  <a:srgbClr val="000000">
                    <a:alpha val="43137"/>
                  </a:srgbClr>
                </a:outerShdw>
              </a:effectLst>
              <a:ea typeface="+mn-ea"/>
              <a:cs typeface="+mn-cs"/>
            </a:endParaRPr>
          </a:p>
        </p:txBody>
      </p:sp>
      <p:pic>
        <p:nvPicPr>
          <p:cNvPr id="34825"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l="29143" r="4669" b="10715"/>
          <a:stretch>
            <a:fillRect/>
          </a:stretch>
        </p:blipFill>
        <p:spPr bwMode="auto">
          <a:xfrm>
            <a:off x="4572000" y="2209800"/>
            <a:ext cx="4387850" cy="425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6" name="Rectangle 11"/>
          <p:cNvSpPr>
            <a:spLocks noChangeArrowheads="1"/>
          </p:cNvSpPr>
          <p:nvPr/>
        </p:nvSpPr>
        <p:spPr bwMode="auto">
          <a:xfrm>
            <a:off x="4572000" y="3733800"/>
            <a:ext cx="1295400" cy="2438400"/>
          </a:xfrm>
          <a:prstGeom prst="rect">
            <a:avLst/>
          </a:prstGeom>
          <a:solidFill>
            <a:schemeClr val="bg1"/>
          </a:solidFill>
          <a:ln w="9525">
            <a:noFill/>
            <a:miter lim="800000"/>
            <a:headEnd/>
            <a:tailEnd/>
          </a:ln>
        </p:spPr>
        <p:txBody>
          <a:bodyPr wrap="none" anchor="ctr"/>
          <a:lstStyle/>
          <a:p>
            <a:endParaRPr lang="en-US">
              <a:latin typeface="Calibri" charset="0"/>
            </a:endParaRPr>
          </a:p>
        </p:txBody>
      </p:sp>
      <p:sp>
        <p:nvSpPr>
          <p:cNvPr id="34827" name="Rectangle 12"/>
          <p:cNvSpPr>
            <a:spLocks noChangeArrowheads="1"/>
          </p:cNvSpPr>
          <p:nvPr/>
        </p:nvSpPr>
        <p:spPr bwMode="auto">
          <a:xfrm>
            <a:off x="5791200" y="4038600"/>
            <a:ext cx="457200" cy="457200"/>
          </a:xfrm>
          <a:prstGeom prst="rect">
            <a:avLst/>
          </a:prstGeom>
          <a:solidFill>
            <a:schemeClr val="bg1"/>
          </a:solidFill>
          <a:ln w="9525">
            <a:noFill/>
            <a:miter lim="800000"/>
            <a:headEnd/>
            <a:tailEnd/>
          </a:ln>
        </p:spPr>
        <p:txBody>
          <a:bodyPr wrap="none" anchor="ctr"/>
          <a:lstStyle/>
          <a:p>
            <a:endParaRPr lang="en-US">
              <a:latin typeface="Calibri" charset="0"/>
            </a:endParaRPr>
          </a:p>
        </p:txBody>
      </p:sp>
      <p:sp>
        <p:nvSpPr>
          <p:cNvPr id="34828" name="Text Box 16"/>
          <p:cNvSpPr txBox="1">
            <a:spLocks noChangeArrowheads="1"/>
          </p:cNvSpPr>
          <p:nvPr/>
        </p:nvSpPr>
        <p:spPr bwMode="auto">
          <a:xfrm>
            <a:off x="4572000" y="1371600"/>
            <a:ext cx="2727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spcBef>
                <a:spcPct val="20000"/>
              </a:spcBef>
              <a:buFont typeface="Wingdings" charset="0"/>
              <a:buNone/>
            </a:pPr>
            <a:r>
              <a:rPr lang="en-US" altLang="zh-TW" dirty="0">
                <a:solidFill>
                  <a:srgbClr val="FFFF00"/>
                </a:solidFill>
                <a:latin typeface="+mn-lt"/>
                <a:ea typeface="PMingLiU" charset="0"/>
                <a:cs typeface="PMingLiU" charset="0"/>
              </a:rPr>
              <a:t>Only</a:t>
            </a:r>
            <a:r>
              <a:rPr lang="en-US" altLang="zh-TW" dirty="0">
                <a:solidFill>
                  <a:srgbClr val="FFFF00"/>
                </a:solidFill>
                <a:ea typeface="PMingLiU" charset="0"/>
                <a:cs typeface="PMingLiU" charset="0"/>
              </a:rPr>
              <a:t> 6 major phyla</a:t>
            </a:r>
            <a:endParaRPr lang="en-US" dirty="0">
              <a:solidFill>
                <a:srgbClr val="FFFF00"/>
              </a:solidFill>
              <a:ea typeface="PMingLiU" charset="0"/>
              <a:cs typeface="PMingLiU" charset="0"/>
            </a:endParaRPr>
          </a:p>
        </p:txBody>
      </p:sp>
      <p:sp>
        <p:nvSpPr>
          <p:cNvPr id="34829" name="AutoShape 18"/>
          <p:cNvSpPr>
            <a:spLocks noChangeArrowheads="1"/>
          </p:cNvSpPr>
          <p:nvPr/>
        </p:nvSpPr>
        <p:spPr bwMode="auto">
          <a:xfrm>
            <a:off x="3124200" y="1524000"/>
            <a:ext cx="1219200" cy="152400"/>
          </a:xfrm>
          <a:prstGeom prst="leftArrow">
            <a:avLst>
              <a:gd name="adj1" fmla="val 50000"/>
              <a:gd name="adj2" fmla="val 200000"/>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00"/>
              </a:solidFill>
              <a:latin typeface="Calibri" charset="0"/>
            </a:endParaRPr>
          </a:p>
        </p:txBody>
      </p:sp>
      <p:sp>
        <p:nvSpPr>
          <p:cNvPr id="34830" name="AutoShape 19"/>
          <p:cNvSpPr>
            <a:spLocks noChangeArrowheads="1"/>
          </p:cNvSpPr>
          <p:nvPr/>
        </p:nvSpPr>
        <p:spPr bwMode="auto">
          <a:xfrm rot="10800000">
            <a:off x="3048000" y="5486400"/>
            <a:ext cx="1219200" cy="152400"/>
          </a:xfrm>
          <a:prstGeom prst="leftArrow">
            <a:avLst>
              <a:gd name="adj1" fmla="val 50000"/>
              <a:gd name="adj2" fmla="val 200000"/>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endParaRPr lang="en-US">
              <a:latin typeface="Calibri" charset="0"/>
            </a:endParaRPr>
          </a:p>
        </p:txBody>
      </p:sp>
    </p:spTree>
    <p:extLst>
      <p:ext uri="{BB962C8B-B14F-4D97-AF65-F5344CB8AC3E}">
        <p14:creationId xmlns:p14="http://schemas.microsoft.com/office/powerpoint/2010/main" val="8658714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bg>
      <p:bgPr>
        <a:solidFill>
          <a:schemeClr val="tx2">
            <a:lumMod val="75000"/>
          </a:schemeClr>
        </a:solidFill>
        <a:effectLst/>
      </p:bgPr>
    </p:bg>
    <p:spTree>
      <p:nvGrpSpPr>
        <p:cNvPr id="1" name=""/>
        <p:cNvGrpSpPr/>
        <p:nvPr/>
      </p:nvGrpSpPr>
      <p:grpSpPr>
        <a:xfrm>
          <a:off x="0" y="0"/>
          <a:ext cx="0" cy="0"/>
          <a:chOff x="0" y="0"/>
          <a:chExt cx="0" cy="0"/>
        </a:xfrm>
      </p:grpSpPr>
      <p:sp>
        <p:nvSpPr>
          <p:cNvPr id="30721" name="Line 158"/>
          <p:cNvSpPr>
            <a:spLocks noChangeShapeType="1"/>
          </p:cNvSpPr>
          <p:nvPr/>
        </p:nvSpPr>
        <p:spPr bwMode="auto">
          <a:xfrm>
            <a:off x="3959542" y="4691856"/>
            <a:ext cx="533400" cy="304800"/>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2" name="Rectangle 2"/>
          <p:cNvSpPr>
            <a:spLocks noGrp="1"/>
          </p:cNvSpPr>
          <p:nvPr>
            <p:ph type="title" idx="4294967295"/>
          </p:nvPr>
        </p:nvSpPr>
        <p:spPr>
          <a:xfrm>
            <a:off x="0" y="0"/>
            <a:ext cx="9144000" cy="1143000"/>
          </a:xfrm>
        </p:spPr>
        <p:txBody>
          <a:bodyPr>
            <a:normAutofit fontScale="90000"/>
          </a:bodyPr>
          <a:lstStyle/>
          <a:p>
            <a:pPr eaLnBrk="1" hangingPunct="1"/>
            <a:r>
              <a:rPr lang="en-US" sz="3600" dirty="0">
                <a:solidFill>
                  <a:srgbClr val="FFFF00"/>
                </a:solidFill>
                <a:latin typeface="Calibri" charset="0"/>
                <a:ea typeface="MS PGothic" charset="0"/>
              </a:rPr>
              <a:t>Assaying the Gut </a:t>
            </a:r>
            <a:r>
              <a:rPr lang="en-US" sz="3600" dirty="0" err="1">
                <a:solidFill>
                  <a:srgbClr val="FFFF00"/>
                </a:solidFill>
                <a:latin typeface="Calibri" charset="0"/>
                <a:ea typeface="MS PGothic" charset="0"/>
              </a:rPr>
              <a:t>Microbiome</a:t>
            </a:r>
            <a:r>
              <a:rPr lang="en-US" sz="3600" dirty="0">
                <a:solidFill>
                  <a:srgbClr val="FFFF00"/>
                </a:solidFill>
                <a:latin typeface="Calibri" charset="0"/>
                <a:ea typeface="MS PGothic" charset="0"/>
              </a:rPr>
              <a:t>:</a:t>
            </a:r>
            <a:br>
              <a:rPr lang="en-US" sz="3600" dirty="0">
                <a:solidFill>
                  <a:srgbClr val="FFFF00"/>
                </a:solidFill>
                <a:latin typeface="Calibri" charset="0"/>
                <a:ea typeface="MS PGothic" charset="0"/>
              </a:rPr>
            </a:br>
            <a:r>
              <a:rPr lang="en-US" sz="3600" dirty="0">
                <a:solidFill>
                  <a:srgbClr val="FFFF00"/>
                </a:solidFill>
                <a:latin typeface="Calibri" charset="0"/>
                <a:ea typeface="MS PGothic" charset="0"/>
              </a:rPr>
              <a:t>16S </a:t>
            </a:r>
            <a:r>
              <a:rPr lang="en-US" sz="3600" dirty="0" err="1">
                <a:solidFill>
                  <a:srgbClr val="FFFF00"/>
                </a:solidFill>
                <a:latin typeface="Calibri" charset="0"/>
                <a:ea typeface="MS PGothic" charset="0"/>
              </a:rPr>
              <a:t>rRNA</a:t>
            </a:r>
            <a:r>
              <a:rPr lang="en-US" sz="3600" dirty="0">
                <a:solidFill>
                  <a:srgbClr val="FFFF00"/>
                </a:solidFill>
                <a:latin typeface="Calibri" charset="0"/>
                <a:ea typeface="MS PGothic" charset="0"/>
              </a:rPr>
              <a:t> Gene </a:t>
            </a:r>
            <a:r>
              <a:rPr lang="en-US" sz="3600" dirty="0" err="1">
                <a:solidFill>
                  <a:srgbClr val="FFFF00"/>
                </a:solidFill>
                <a:latin typeface="Calibri" charset="0"/>
                <a:ea typeface="MS PGothic" charset="0"/>
              </a:rPr>
              <a:t>Pyrosequencing</a:t>
            </a:r>
            <a:endParaRPr lang="en-US" sz="3600" dirty="0">
              <a:solidFill>
                <a:srgbClr val="FFFF00"/>
              </a:solidFill>
              <a:latin typeface="Calibri" charset="0"/>
              <a:ea typeface="MS PGothic" charset="0"/>
            </a:endParaRPr>
          </a:p>
        </p:txBody>
      </p:sp>
      <p:pic>
        <p:nvPicPr>
          <p:cNvPr id="30723" name="Picture 4" descr="flx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914525"/>
            <a:ext cx="9572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6"/>
          <p:cNvPicPr>
            <a:picLocks noGrp="1" noChangeAspect="1" noChangeArrowheads="1"/>
          </p:cNvPicPr>
          <p:nvPr>
            <p:ph type="body" idx="4294967295"/>
          </p:nvPr>
        </p:nvPicPr>
        <p:blipFill>
          <a:blip r:embed="rId4" cstate="email">
            <a:extLst>
              <a:ext uri="{28A0092B-C50C-407E-A947-70E740481C1C}">
                <a14:useLocalDpi xmlns:a14="http://schemas.microsoft.com/office/drawing/2010/main" val="0"/>
              </a:ext>
            </a:extLst>
          </a:blip>
          <a:srcRect/>
          <a:stretch>
            <a:fillRect/>
          </a:stretch>
        </p:blipFill>
        <p:spPr>
          <a:xfrm>
            <a:off x="828675" y="1365250"/>
            <a:ext cx="657225" cy="549275"/>
          </a:xfrm>
        </p:spPr>
      </p:pic>
      <p:sp>
        <p:nvSpPr>
          <p:cNvPr id="30725" name="Line 7"/>
          <p:cNvSpPr>
            <a:spLocks noChangeShapeType="1"/>
          </p:cNvSpPr>
          <p:nvPr/>
        </p:nvSpPr>
        <p:spPr bwMode="auto">
          <a:xfrm>
            <a:off x="457200" y="2600325"/>
            <a:ext cx="381000"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6" name="Line 12"/>
          <p:cNvSpPr>
            <a:spLocks noChangeShapeType="1"/>
          </p:cNvSpPr>
          <p:nvPr/>
        </p:nvSpPr>
        <p:spPr bwMode="auto">
          <a:xfrm>
            <a:off x="457200" y="2600325"/>
            <a:ext cx="1524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7" name="Line 13"/>
          <p:cNvSpPr>
            <a:spLocks noChangeShapeType="1"/>
          </p:cNvSpPr>
          <p:nvPr/>
        </p:nvSpPr>
        <p:spPr bwMode="auto">
          <a:xfrm>
            <a:off x="457200" y="2600325"/>
            <a:ext cx="152400" cy="0"/>
          </a:xfrm>
          <a:prstGeom prst="line">
            <a:avLst/>
          </a:prstGeom>
          <a:noFill/>
          <a:ln w="19050">
            <a:solidFill>
              <a:srgbClr val="FF0F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8" name="Line 14"/>
          <p:cNvSpPr>
            <a:spLocks noChangeShapeType="1"/>
          </p:cNvSpPr>
          <p:nvPr/>
        </p:nvSpPr>
        <p:spPr bwMode="auto">
          <a:xfrm>
            <a:off x="990600" y="2600325"/>
            <a:ext cx="381000"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9" name="Line 15"/>
          <p:cNvSpPr>
            <a:spLocks noChangeShapeType="1"/>
          </p:cNvSpPr>
          <p:nvPr/>
        </p:nvSpPr>
        <p:spPr bwMode="auto">
          <a:xfrm>
            <a:off x="990600" y="2600325"/>
            <a:ext cx="1524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0" name="Line 16"/>
          <p:cNvSpPr>
            <a:spLocks noChangeShapeType="1"/>
          </p:cNvSpPr>
          <p:nvPr/>
        </p:nvSpPr>
        <p:spPr bwMode="auto">
          <a:xfrm>
            <a:off x="990600" y="2600325"/>
            <a:ext cx="152400" cy="0"/>
          </a:xfrm>
          <a:prstGeom prst="line">
            <a:avLst/>
          </a:prstGeom>
          <a:noFill/>
          <a:ln w="19050">
            <a:solidFill>
              <a:srgbClr val="EBF87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1" name="Line 17"/>
          <p:cNvSpPr>
            <a:spLocks noChangeShapeType="1"/>
          </p:cNvSpPr>
          <p:nvPr/>
        </p:nvSpPr>
        <p:spPr bwMode="auto">
          <a:xfrm>
            <a:off x="1495425" y="2600325"/>
            <a:ext cx="381000"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2" name="Line 18"/>
          <p:cNvSpPr>
            <a:spLocks noChangeShapeType="1"/>
          </p:cNvSpPr>
          <p:nvPr/>
        </p:nvSpPr>
        <p:spPr bwMode="auto">
          <a:xfrm>
            <a:off x="1495425" y="2600325"/>
            <a:ext cx="1524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3" name="Line 19"/>
          <p:cNvSpPr>
            <a:spLocks noChangeShapeType="1"/>
          </p:cNvSpPr>
          <p:nvPr/>
        </p:nvSpPr>
        <p:spPr bwMode="auto">
          <a:xfrm>
            <a:off x="1495425" y="2600325"/>
            <a:ext cx="152400" cy="0"/>
          </a:xfrm>
          <a:prstGeom prst="line">
            <a:avLst/>
          </a:prstGeom>
          <a:noFill/>
          <a:ln w="19050">
            <a:solidFill>
              <a:srgbClr val="53BB6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4" name="Line 20"/>
          <p:cNvSpPr>
            <a:spLocks noChangeShapeType="1"/>
          </p:cNvSpPr>
          <p:nvPr/>
        </p:nvSpPr>
        <p:spPr bwMode="auto">
          <a:xfrm>
            <a:off x="457200" y="2676525"/>
            <a:ext cx="381000"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5" name="Line 21"/>
          <p:cNvSpPr>
            <a:spLocks noChangeShapeType="1"/>
          </p:cNvSpPr>
          <p:nvPr/>
        </p:nvSpPr>
        <p:spPr bwMode="auto">
          <a:xfrm>
            <a:off x="457200" y="2676525"/>
            <a:ext cx="1524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6" name="Line 22"/>
          <p:cNvSpPr>
            <a:spLocks noChangeShapeType="1"/>
          </p:cNvSpPr>
          <p:nvPr/>
        </p:nvSpPr>
        <p:spPr bwMode="auto">
          <a:xfrm>
            <a:off x="457200" y="2676525"/>
            <a:ext cx="152400" cy="0"/>
          </a:xfrm>
          <a:prstGeom prst="line">
            <a:avLst/>
          </a:prstGeom>
          <a:noFill/>
          <a:ln w="19050">
            <a:solidFill>
              <a:srgbClr val="FF0F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7" name="Line 23"/>
          <p:cNvSpPr>
            <a:spLocks noChangeShapeType="1"/>
          </p:cNvSpPr>
          <p:nvPr/>
        </p:nvSpPr>
        <p:spPr bwMode="auto">
          <a:xfrm>
            <a:off x="990600" y="2676525"/>
            <a:ext cx="381000"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8" name="Line 24"/>
          <p:cNvSpPr>
            <a:spLocks noChangeShapeType="1"/>
          </p:cNvSpPr>
          <p:nvPr/>
        </p:nvSpPr>
        <p:spPr bwMode="auto">
          <a:xfrm>
            <a:off x="990600" y="2676525"/>
            <a:ext cx="1524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9" name="Line 25"/>
          <p:cNvSpPr>
            <a:spLocks noChangeShapeType="1"/>
          </p:cNvSpPr>
          <p:nvPr/>
        </p:nvSpPr>
        <p:spPr bwMode="auto">
          <a:xfrm>
            <a:off x="990600" y="2676525"/>
            <a:ext cx="152400" cy="0"/>
          </a:xfrm>
          <a:prstGeom prst="line">
            <a:avLst/>
          </a:prstGeom>
          <a:noFill/>
          <a:ln w="19050">
            <a:solidFill>
              <a:srgbClr val="EBF87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0" name="Line 26"/>
          <p:cNvSpPr>
            <a:spLocks noChangeShapeType="1"/>
          </p:cNvSpPr>
          <p:nvPr/>
        </p:nvSpPr>
        <p:spPr bwMode="auto">
          <a:xfrm>
            <a:off x="1495425" y="2676525"/>
            <a:ext cx="381000"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1" name="Line 27"/>
          <p:cNvSpPr>
            <a:spLocks noChangeShapeType="1"/>
          </p:cNvSpPr>
          <p:nvPr/>
        </p:nvSpPr>
        <p:spPr bwMode="auto">
          <a:xfrm>
            <a:off x="1495425" y="2676525"/>
            <a:ext cx="1524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2" name="Line 28"/>
          <p:cNvSpPr>
            <a:spLocks noChangeShapeType="1"/>
          </p:cNvSpPr>
          <p:nvPr/>
        </p:nvSpPr>
        <p:spPr bwMode="auto">
          <a:xfrm>
            <a:off x="1495425" y="2676525"/>
            <a:ext cx="152400" cy="0"/>
          </a:xfrm>
          <a:prstGeom prst="line">
            <a:avLst/>
          </a:prstGeom>
          <a:noFill/>
          <a:ln w="19050">
            <a:solidFill>
              <a:srgbClr val="53BB6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3" name="Line 29"/>
          <p:cNvSpPr>
            <a:spLocks noChangeShapeType="1"/>
          </p:cNvSpPr>
          <p:nvPr/>
        </p:nvSpPr>
        <p:spPr bwMode="auto">
          <a:xfrm>
            <a:off x="6877050" y="2301875"/>
            <a:ext cx="1114425"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4" name="Line 31"/>
          <p:cNvSpPr>
            <a:spLocks noChangeShapeType="1"/>
          </p:cNvSpPr>
          <p:nvPr/>
        </p:nvSpPr>
        <p:spPr bwMode="auto">
          <a:xfrm>
            <a:off x="6877050" y="2301875"/>
            <a:ext cx="152400" cy="0"/>
          </a:xfrm>
          <a:prstGeom prst="line">
            <a:avLst/>
          </a:prstGeom>
          <a:noFill/>
          <a:ln w="19050">
            <a:solidFill>
              <a:srgbClr val="FF0F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5" name="Line 36"/>
          <p:cNvSpPr>
            <a:spLocks noChangeShapeType="1"/>
          </p:cNvSpPr>
          <p:nvPr/>
        </p:nvSpPr>
        <p:spPr bwMode="auto">
          <a:xfrm>
            <a:off x="6915150" y="2378075"/>
            <a:ext cx="704850"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6" name="Line 37"/>
          <p:cNvSpPr>
            <a:spLocks noChangeShapeType="1"/>
          </p:cNvSpPr>
          <p:nvPr/>
        </p:nvSpPr>
        <p:spPr bwMode="auto">
          <a:xfrm>
            <a:off x="6877050" y="2378075"/>
            <a:ext cx="152400" cy="0"/>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7" name="Line 56"/>
          <p:cNvSpPr>
            <a:spLocks noChangeShapeType="1"/>
          </p:cNvSpPr>
          <p:nvPr/>
        </p:nvSpPr>
        <p:spPr bwMode="auto">
          <a:xfrm>
            <a:off x="457200" y="2752725"/>
            <a:ext cx="381000"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8" name="Line 57"/>
          <p:cNvSpPr>
            <a:spLocks noChangeShapeType="1"/>
          </p:cNvSpPr>
          <p:nvPr/>
        </p:nvSpPr>
        <p:spPr bwMode="auto">
          <a:xfrm>
            <a:off x="457200" y="2752725"/>
            <a:ext cx="1524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9" name="Line 58"/>
          <p:cNvSpPr>
            <a:spLocks noChangeShapeType="1"/>
          </p:cNvSpPr>
          <p:nvPr/>
        </p:nvSpPr>
        <p:spPr bwMode="auto">
          <a:xfrm>
            <a:off x="457200" y="2752725"/>
            <a:ext cx="152400" cy="0"/>
          </a:xfrm>
          <a:prstGeom prst="line">
            <a:avLst/>
          </a:prstGeom>
          <a:noFill/>
          <a:ln w="19050">
            <a:solidFill>
              <a:srgbClr val="FF0F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0" name="Line 59"/>
          <p:cNvSpPr>
            <a:spLocks noChangeShapeType="1"/>
          </p:cNvSpPr>
          <p:nvPr/>
        </p:nvSpPr>
        <p:spPr bwMode="auto">
          <a:xfrm>
            <a:off x="990600" y="2752725"/>
            <a:ext cx="381000"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1" name="Line 60"/>
          <p:cNvSpPr>
            <a:spLocks noChangeShapeType="1"/>
          </p:cNvSpPr>
          <p:nvPr/>
        </p:nvSpPr>
        <p:spPr bwMode="auto">
          <a:xfrm>
            <a:off x="990600" y="2752725"/>
            <a:ext cx="1524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2" name="Line 61"/>
          <p:cNvSpPr>
            <a:spLocks noChangeShapeType="1"/>
          </p:cNvSpPr>
          <p:nvPr/>
        </p:nvSpPr>
        <p:spPr bwMode="auto">
          <a:xfrm>
            <a:off x="990600" y="2752725"/>
            <a:ext cx="152400" cy="0"/>
          </a:xfrm>
          <a:prstGeom prst="line">
            <a:avLst/>
          </a:prstGeom>
          <a:noFill/>
          <a:ln w="19050">
            <a:solidFill>
              <a:srgbClr val="EBF87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3" name="Line 62"/>
          <p:cNvSpPr>
            <a:spLocks noChangeShapeType="1"/>
          </p:cNvSpPr>
          <p:nvPr/>
        </p:nvSpPr>
        <p:spPr bwMode="auto">
          <a:xfrm>
            <a:off x="1495425" y="2752725"/>
            <a:ext cx="381000"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4" name="Line 63"/>
          <p:cNvSpPr>
            <a:spLocks noChangeShapeType="1"/>
          </p:cNvSpPr>
          <p:nvPr/>
        </p:nvSpPr>
        <p:spPr bwMode="auto">
          <a:xfrm>
            <a:off x="1495425" y="2752725"/>
            <a:ext cx="1524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5" name="Line 64"/>
          <p:cNvSpPr>
            <a:spLocks noChangeShapeType="1"/>
          </p:cNvSpPr>
          <p:nvPr/>
        </p:nvSpPr>
        <p:spPr bwMode="auto">
          <a:xfrm>
            <a:off x="1495425" y="2752725"/>
            <a:ext cx="152400" cy="0"/>
          </a:xfrm>
          <a:prstGeom prst="line">
            <a:avLst/>
          </a:prstGeom>
          <a:noFill/>
          <a:ln w="19050">
            <a:solidFill>
              <a:srgbClr val="53BB6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6" name="Line 65"/>
          <p:cNvSpPr>
            <a:spLocks noChangeShapeType="1"/>
          </p:cNvSpPr>
          <p:nvPr/>
        </p:nvSpPr>
        <p:spPr bwMode="auto">
          <a:xfrm>
            <a:off x="457200" y="2828925"/>
            <a:ext cx="381000"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7" name="Line 66"/>
          <p:cNvSpPr>
            <a:spLocks noChangeShapeType="1"/>
          </p:cNvSpPr>
          <p:nvPr/>
        </p:nvSpPr>
        <p:spPr bwMode="auto">
          <a:xfrm>
            <a:off x="457200" y="2828925"/>
            <a:ext cx="1524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8" name="Line 67"/>
          <p:cNvSpPr>
            <a:spLocks noChangeShapeType="1"/>
          </p:cNvSpPr>
          <p:nvPr/>
        </p:nvSpPr>
        <p:spPr bwMode="auto">
          <a:xfrm>
            <a:off x="457200" y="2828925"/>
            <a:ext cx="152400" cy="0"/>
          </a:xfrm>
          <a:prstGeom prst="line">
            <a:avLst/>
          </a:prstGeom>
          <a:noFill/>
          <a:ln w="19050">
            <a:solidFill>
              <a:srgbClr val="FF0F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9" name="Line 68"/>
          <p:cNvSpPr>
            <a:spLocks noChangeShapeType="1"/>
          </p:cNvSpPr>
          <p:nvPr/>
        </p:nvSpPr>
        <p:spPr bwMode="auto">
          <a:xfrm>
            <a:off x="990600" y="2828925"/>
            <a:ext cx="381000"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0" name="Line 69"/>
          <p:cNvSpPr>
            <a:spLocks noChangeShapeType="1"/>
          </p:cNvSpPr>
          <p:nvPr/>
        </p:nvSpPr>
        <p:spPr bwMode="auto">
          <a:xfrm>
            <a:off x="990600" y="2828925"/>
            <a:ext cx="1524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1" name="Line 70"/>
          <p:cNvSpPr>
            <a:spLocks noChangeShapeType="1"/>
          </p:cNvSpPr>
          <p:nvPr/>
        </p:nvSpPr>
        <p:spPr bwMode="auto">
          <a:xfrm>
            <a:off x="990600" y="2828925"/>
            <a:ext cx="152400" cy="0"/>
          </a:xfrm>
          <a:prstGeom prst="line">
            <a:avLst/>
          </a:prstGeom>
          <a:noFill/>
          <a:ln w="19050">
            <a:solidFill>
              <a:srgbClr val="EBF87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2" name="Line 71"/>
          <p:cNvSpPr>
            <a:spLocks noChangeShapeType="1"/>
          </p:cNvSpPr>
          <p:nvPr/>
        </p:nvSpPr>
        <p:spPr bwMode="auto">
          <a:xfrm>
            <a:off x="1495425" y="2828925"/>
            <a:ext cx="381000"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3" name="Line 72"/>
          <p:cNvSpPr>
            <a:spLocks noChangeShapeType="1"/>
          </p:cNvSpPr>
          <p:nvPr/>
        </p:nvSpPr>
        <p:spPr bwMode="auto">
          <a:xfrm>
            <a:off x="1495425" y="2828925"/>
            <a:ext cx="1524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4" name="Line 73"/>
          <p:cNvSpPr>
            <a:spLocks noChangeShapeType="1"/>
          </p:cNvSpPr>
          <p:nvPr/>
        </p:nvSpPr>
        <p:spPr bwMode="auto">
          <a:xfrm>
            <a:off x="1495425" y="2828925"/>
            <a:ext cx="152400" cy="0"/>
          </a:xfrm>
          <a:prstGeom prst="line">
            <a:avLst/>
          </a:prstGeom>
          <a:noFill/>
          <a:ln w="19050">
            <a:solidFill>
              <a:srgbClr val="53BB6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5" name="Line 74"/>
          <p:cNvSpPr>
            <a:spLocks noChangeShapeType="1"/>
          </p:cNvSpPr>
          <p:nvPr/>
        </p:nvSpPr>
        <p:spPr bwMode="auto">
          <a:xfrm>
            <a:off x="457200" y="2905125"/>
            <a:ext cx="381000"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6" name="Line 75"/>
          <p:cNvSpPr>
            <a:spLocks noChangeShapeType="1"/>
          </p:cNvSpPr>
          <p:nvPr/>
        </p:nvSpPr>
        <p:spPr bwMode="auto">
          <a:xfrm>
            <a:off x="457200" y="2905125"/>
            <a:ext cx="1524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7" name="Line 76"/>
          <p:cNvSpPr>
            <a:spLocks noChangeShapeType="1"/>
          </p:cNvSpPr>
          <p:nvPr/>
        </p:nvSpPr>
        <p:spPr bwMode="auto">
          <a:xfrm>
            <a:off x="457200" y="2905125"/>
            <a:ext cx="152400" cy="0"/>
          </a:xfrm>
          <a:prstGeom prst="line">
            <a:avLst/>
          </a:prstGeom>
          <a:noFill/>
          <a:ln w="19050">
            <a:solidFill>
              <a:srgbClr val="FF0F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8" name="Line 77"/>
          <p:cNvSpPr>
            <a:spLocks noChangeShapeType="1"/>
          </p:cNvSpPr>
          <p:nvPr/>
        </p:nvSpPr>
        <p:spPr bwMode="auto">
          <a:xfrm>
            <a:off x="990600" y="2905125"/>
            <a:ext cx="381000"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9" name="Line 78"/>
          <p:cNvSpPr>
            <a:spLocks noChangeShapeType="1"/>
          </p:cNvSpPr>
          <p:nvPr/>
        </p:nvSpPr>
        <p:spPr bwMode="auto">
          <a:xfrm>
            <a:off x="990600" y="2905125"/>
            <a:ext cx="1524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0" name="Line 79"/>
          <p:cNvSpPr>
            <a:spLocks noChangeShapeType="1"/>
          </p:cNvSpPr>
          <p:nvPr/>
        </p:nvSpPr>
        <p:spPr bwMode="auto">
          <a:xfrm>
            <a:off x="990600" y="2905125"/>
            <a:ext cx="152400" cy="0"/>
          </a:xfrm>
          <a:prstGeom prst="line">
            <a:avLst/>
          </a:prstGeom>
          <a:noFill/>
          <a:ln w="19050">
            <a:solidFill>
              <a:srgbClr val="EBF87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1" name="Line 80"/>
          <p:cNvSpPr>
            <a:spLocks noChangeShapeType="1"/>
          </p:cNvSpPr>
          <p:nvPr/>
        </p:nvSpPr>
        <p:spPr bwMode="auto">
          <a:xfrm>
            <a:off x="1495425" y="2905125"/>
            <a:ext cx="381000"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2" name="Line 81"/>
          <p:cNvSpPr>
            <a:spLocks noChangeShapeType="1"/>
          </p:cNvSpPr>
          <p:nvPr/>
        </p:nvSpPr>
        <p:spPr bwMode="auto">
          <a:xfrm>
            <a:off x="1495425" y="2905125"/>
            <a:ext cx="1524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3" name="Line 82"/>
          <p:cNvSpPr>
            <a:spLocks noChangeShapeType="1"/>
          </p:cNvSpPr>
          <p:nvPr/>
        </p:nvSpPr>
        <p:spPr bwMode="auto">
          <a:xfrm>
            <a:off x="1495425" y="2905125"/>
            <a:ext cx="152400" cy="0"/>
          </a:xfrm>
          <a:prstGeom prst="line">
            <a:avLst/>
          </a:prstGeom>
          <a:noFill/>
          <a:ln w="19050">
            <a:solidFill>
              <a:srgbClr val="53BB6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4" name="Line 83"/>
          <p:cNvSpPr>
            <a:spLocks noChangeShapeType="1"/>
          </p:cNvSpPr>
          <p:nvPr/>
        </p:nvSpPr>
        <p:spPr bwMode="auto">
          <a:xfrm>
            <a:off x="457200" y="2981325"/>
            <a:ext cx="381000"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5" name="Line 84"/>
          <p:cNvSpPr>
            <a:spLocks noChangeShapeType="1"/>
          </p:cNvSpPr>
          <p:nvPr/>
        </p:nvSpPr>
        <p:spPr bwMode="auto">
          <a:xfrm>
            <a:off x="457200" y="2981325"/>
            <a:ext cx="1524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6" name="Line 85"/>
          <p:cNvSpPr>
            <a:spLocks noChangeShapeType="1"/>
          </p:cNvSpPr>
          <p:nvPr/>
        </p:nvSpPr>
        <p:spPr bwMode="auto">
          <a:xfrm>
            <a:off x="457200" y="2981325"/>
            <a:ext cx="152400" cy="0"/>
          </a:xfrm>
          <a:prstGeom prst="line">
            <a:avLst/>
          </a:prstGeom>
          <a:noFill/>
          <a:ln w="19050">
            <a:solidFill>
              <a:srgbClr val="FF0F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7" name="Line 86"/>
          <p:cNvSpPr>
            <a:spLocks noChangeShapeType="1"/>
          </p:cNvSpPr>
          <p:nvPr/>
        </p:nvSpPr>
        <p:spPr bwMode="auto">
          <a:xfrm>
            <a:off x="990600" y="2981325"/>
            <a:ext cx="381000"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8" name="Line 87"/>
          <p:cNvSpPr>
            <a:spLocks noChangeShapeType="1"/>
          </p:cNvSpPr>
          <p:nvPr/>
        </p:nvSpPr>
        <p:spPr bwMode="auto">
          <a:xfrm>
            <a:off x="990600" y="2981325"/>
            <a:ext cx="1524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9" name="Line 88"/>
          <p:cNvSpPr>
            <a:spLocks noChangeShapeType="1"/>
          </p:cNvSpPr>
          <p:nvPr/>
        </p:nvSpPr>
        <p:spPr bwMode="auto">
          <a:xfrm>
            <a:off x="990600" y="2981325"/>
            <a:ext cx="152400" cy="0"/>
          </a:xfrm>
          <a:prstGeom prst="line">
            <a:avLst/>
          </a:prstGeom>
          <a:noFill/>
          <a:ln w="19050">
            <a:solidFill>
              <a:srgbClr val="EBF87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0" name="Line 89"/>
          <p:cNvSpPr>
            <a:spLocks noChangeShapeType="1"/>
          </p:cNvSpPr>
          <p:nvPr/>
        </p:nvSpPr>
        <p:spPr bwMode="auto">
          <a:xfrm>
            <a:off x="1495425" y="2981325"/>
            <a:ext cx="381000"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1" name="Line 90"/>
          <p:cNvSpPr>
            <a:spLocks noChangeShapeType="1"/>
          </p:cNvSpPr>
          <p:nvPr/>
        </p:nvSpPr>
        <p:spPr bwMode="auto">
          <a:xfrm>
            <a:off x="1495425" y="2981325"/>
            <a:ext cx="1524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2" name="Line 91"/>
          <p:cNvSpPr>
            <a:spLocks noChangeShapeType="1"/>
          </p:cNvSpPr>
          <p:nvPr/>
        </p:nvSpPr>
        <p:spPr bwMode="auto">
          <a:xfrm>
            <a:off x="1495425" y="2981325"/>
            <a:ext cx="152400" cy="0"/>
          </a:xfrm>
          <a:prstGeom prst="line">
            <a:avLst/>
          </a:prstGeom>
          <a:noFill/>
          <a:ln w="19050">
            <a:solidFill>
              <a:srgbClr val="53BB6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3" name="Line 101"/>
          <p:cNvSpPr>
            <a:spLocks noChangeShapeType="1"/>
          </p:cNvSpPr>
          <p:nvPr/>
        </p:nvSpPr>
        <p:spPr bwMode="auto">
          <a:xfrm>
            <a:off x="6886575" y="2073275"/>
            <a:ext cx="923925"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4" name="Line 103"/>
          <p:cNvSpPr>
            <a:spLocks noChangeShapeType="1"/>
          </p:cNvSpPr>
          <p:nvPr/>
        </p:nvSpPr>
        <p:spPr bwMode="auto">
          <a:xfrm>
            <a:off x="6886575" y="2073275"/>
            <a:ext cx="152400" cy="0"/>
          </a:xfrm>
          <a:prstGeom prst="line">
            <a:avLst/>
          </a:prstGeom>
          <a:noFill/>
          <a:ln w="19050">
            <a:solidFill>
              <a:srgbClr val="FF0F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5" name="Line 104"/>
          <p:cNvSpPr>
            <a:spLocks noChangeShapeType="1"/>
          </p:cNvSpPr>
          <p:nvPr/>
        </p:nvSpPr>
        <p:spPr bwMode="auto">
          <a:xfrm>
            <a:off x="6886575" y="2149475"/>
            <a:ext cx="1114425"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6" name="Line 106"/>
          <p:cNvSpPr>
            <a:spLocks noChangeShapeType="1"/>
          </p:cNvSpPr>
          <p:nvPr/>
        </p:nvSpPr>
        <p:spPr bwMode="auto">
          <a:xfrm>
            <a:off x="6886575" y="2149475"/>
            <a:ext cx="152400" cy="0"/>
          </a:xfrm>
          <a:prstGeom prst="line">
            <a:avLst/>
          </a:prstGeom>
          <a:noFill/>
          <a:ln w="19050">
            <a:solidFill>
              <a:srgbClr val="FF0F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7" name="Line 107"/>
          <p:cNvSpPr>
            <a:spLocks noChangeShapeType="1"/>
          </p:cNvSpPr>
          <p:nvPr/>
        </p:nvSpPr>
        <p:spPr bwMode="auto">
          <a:xfrm>
            <a:off x="6877050" y="2225675"/>
            <a:ext cx="1114425"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8" name="Line 109"/>
          <p:cNvSpPr>
            <a:spLocks noChangeShapeType="1"/>
          </p:cNvSpPr>
          <p:nvPr/>
        </p:nvSpPr>
        <p:spPr bwMode="auto">
          <a:xfrm>
            <a:off x="6877050" y="2225675"/>
            <a:ext cx="152400" cy="0"/>
          </a:xfrm>
          <a:prstGeom prst="line">
            <a:avLst/>
          </a:prstGeom>
          <a:noFill/>
          <a:ln w="19050">
            <a:solidFill>
              <a:srgbClr val="FF0F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9" name="Line 110"/>
          <p:cNvSpPr>
            <a:spLocks noChangeShapeType="1"/>
          </p:cNvSpPr>
          <p:nvPr/>
        </p:nvSpPr>
        <p:spPr bwMode="auto">
          <a:xfrm>
            <a:off x="7038975" y="2454275"/>
            <a:ext cx="381000"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0" name="Line 112"/>
          <p:cNvSpPr>
            <a:spLocks noChangeShapeType="1"/>
          </p:cNvSpPr>
          <p:nvPr/>
        </p:nvSpPr>
        <p:spPr bwMode="auto">
          <a:xfrm>
            <a:off x="6877050" y="2454275"/>
            <a:ext cx="152400" cy="0"/>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1" name="Line 113"/>
          <p:cNvSpPr>
            <a:spLocks noChangeShapeType="1"/>
          </p:cNvSpPr>
          <p:nvPr/>
        </p:nvSpPr>
        <p:spPr bwMode="auto">
          <a:xfrm>
            <a:off x="7181850" y="2454275"/>
            <a:ext cx="152400"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2" name="Line 115"/>
          <p:cNvSpPr>
            <a:spLocks noChangeShapeType="1"/>
          </p:cNvSpPr>
          <p:nvPr/>
        </p:nvSpPr>
        <p:spPr bwMode="auto">
          <a:xfrm>
            <a:off x="6915150" y="2530475"/>
            <a:ext cx="1524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3" name="Line 116"/>
          <p:cNvSpPr>
            <a:spLocks noChangeShapeType="1"/>
          </p:cNvSpPr>
          <p:nvPr/>
        </p:nvSpPr>
        <p:spPr bwMode="auto">
          <a:xfrm>
            <a:off x="6877050" y="2530475"/>
            <a:ext cx="152400" cy="0"/>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4" name="Line 117"/>
          <p:cNvSpPr>
            <a:spLocks noChangeShapeType="1"/>
          </p:cNvSpPr>
          <p:nvPr/>
        </p:nvSpPr>
        <p:spPr bwMode="auto">
          <a:xfrm>
            <a:off x="7038975" y="2530475"/>
            <a:ext cx="914400"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5" name="Line 118"/>
          <p:cNvSpPr>
            <a:spLocks noChangeShapeType="1"/>
          </p:cNvSpPr>
          <p:nvPr/>
        </p:nvSpPr>
        <p:spPr bwMode="auto">
          <a:xfrm>
            <a:off x="7038975" y="2606675"/>
            <a:ext cx="381000"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6" name="Line 119"/>
          <p:cNvSpPr>
            <a:spLocks noChangeShapeType="1"/>
          </p:cNvSpPr>
          <p:nvPr/>
        </p:nvSpPr>
        <p:spPr bwMode="auto">
          <a:xfrm>
            <a:off x="6877050" y="2606675"/>
            <a:ext cx="152400" cy="0"/>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7" name="Line 122"/>
          <p:cNvSpPr>
            <a:spLocks noChangeShapeType="1"/>
          </p:cNvSpPr>
          <p:nvPr/>
        </p:nvSpPr>
        <p:spPr bwMode="auto">
          <a:xfrm>
            <a:off x="6886575" y="2682875"/>
            <a:ext cx="1524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8" name="Line 123"/>
          <p:cNvSpPr>
            <a:spLocks noChangeShapeType="1"/>
          </p:cNvSpPr>
          <p:nvPr/>
        </p:nvSpPr>
        <p:spPr bwMode="auto">
          <a:xfrm>
            <a:off x="6886575" y="2682875"/>
            <a:ext cx="152400" cy="0"/>
          </a:xfrm>
          <a:prstGeom prst="line">
            <a:avLst/>
          </a:prstGeom>
          <a:noFill/>
          <a:ln w="19050">
            <a:solidFill>
              <a:srgbClr val="00B05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9" name="Line 126"/>
          <p:cNvSpPr>
            <a:spLocks noChangeShapeType="1"/>
          </p:cNvSpPr>
          <p:nvPr/>
        </p:nvSpPr>
        <p:spPr bwMode="auto">
          <a:xfrm>
            <a:off x="6877050" y="2759075"/>
            <a:ext cx="1524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0" name="Line 127"/>
          <p:cNvSpPr>
            <a:spLocks noChangeShapeType="1"/>
          </p:cNvSpPr>
          <p:nvPr/>
        </p:nvSpPr>
        <p:spPr bwMode="auto">
          <a:xfrm>
            <a:off x="6877050" y="2759075"/>
            <a:ext cx="152400" cy="0"/>
          </a:xfrm>
          <a:prstGeom prst="line">
            <a:avLst/>
          </a:prstGeom>
          <a:noFill/>
          <a:ln w="19050">
            <a:solidFill>
              <a:srgbClr val="E8F75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1" name="Line 130"/>
          <p:cNvSpPr>
            <a:spLocks noChangeShapeType="1"/>
          </p:cNvSpPr>
          <p:nvPr/>
        </p:nvSpPr>
        <p:spPr bwMode="auto">
          <a:xfrm>
            <a:off x="6877050" y="2759075"/>
            <a:ext cx="1524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2" name="Line 131"/>
          <p:cNvSpPr>
            <a:spLocks noChangeShapeType="1"/>
          </p:cNvSpPr>
          <p:nvPr/>
        </p:nvSpPr>
        <p:spPr bwMode="auto">
          <a:xfrm>
            <a:off x="6877050" y="2759075"/>
            <a:ext cx="152400" cy="0"/>
          </a:xfrm>
          <a:prstGeom prst="line">
            <a:avLst/>
          </a:prstGeom>
          <a:noFill/>
          <a:ln w="19050">
            <a:solidFill>
              <a:srgbClr val="00B05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3" name="Line 132"/>
          <p:cNvSpPr>
            <a:spLocks noChangeShapeType="1"/>
          </p:cNvSpPr>
          <p:nvPr/>
        </p:nvSpPr>
        <p:spPr bwMode="auto">
          <a:xfrm>
            <a:off x="7038975" y="2676525"/>
            <a:ext cx="923925"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4" name="Line 134"/>
          <p:cNvSpPr>
            <a:spLocks noChangeShapeType="1"/>
          </p:cNvSpPr>
          <p:nvPr/>
        </p:nvSpPr>
        <p:spPr bwMode="auto">
          <a:xfrm>
            <a:off x="6877050" y="2835275"/>
            <a:ext cx="1524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5" name="Line 135"/>
          <p:cNvSpPr>
            <a:spLocks noChangeShapeType="1"/>
          </p:cNvSpPr>
          <p:nvPr/>
        </p:nvSpPr>
        <p:spPr bwMode="auto">
          <a:xfrm>
            <a:off x="6877050" y="2835275"/>
            <a:ext cx="152400" cy="0"/>
          </a:xfrm>
          <a:prstGeom prst="line">
            <a:avLst/>
          </a:prstGeom>
          <a:noFill/>
          <a:ln w="19050">
            <a:solidFill>
              <a:srgbClr val="00B05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6" name="Line 138"/>
          <p:cNvSpPr>
            <a:spLocks noChangeShapeType="1"/>
          </p:cNvSpPr>
          <p:nvPr/>
        </p:nvSpPr>
        <p:spPr bwMode="auto">
          <a:xfrm>
            <a:off x="6877050" y="2911475"/>
            <a:ext cx="1524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7" name="Line 139"/>
          <p:cNvSpPr>
            <a:spLocks noChangeShapeType="1"/>
          </p:cNvSpPr>
          <p:nvPr/>
        </p:nvSpPr>
        <p:spPr bwMode="auto">
          <a:xfrm>
            <a:off x="6877050" y="2911475"/>
            <a:ext cx="152400" cy="0"/>
          </a:xfrm>
          <a:prstGeom prst="line">
            <a:avLst/>
          </a:prstGeom>
          <a:noFill/>
          <a:ln w="19050">
            <a:solidFill>
              <a:srgbClr val="00B05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8" name="Line 144"/>
          <p:cNvSpPr>
            <a:spLocks noChangeShapeType="1"/>
          </p:cNvSpPr>
          <p:nvPr/>
        </p:nvSpPr>
        <p:spPr bwMode="auto">
          <a:xfrm>
            <a:off x="7019925" y="4476750"/>
            <a:ext cx="923925"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9" name="Line 145"/>
          <p:cNvSpPr>
            <a:spLocks noChangeShapeType="1"/>
          </p:cNvSpPr>
          <p:nvPr/>
        </p:nvSpPr>
        <p:spPr bwMode="auto">
          <a:xfrm>
            <a:off x="7010400" y="4543425"/>
            <a:ext cx="923925"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10" name="Line 146"/>
          <p:cNvSpPr>
            <a:spLocks noChangeShapeType="1"/>
          </p:cNvSpPr>
          <p:nvPr/>
        </p:nvSpPr>
        <p:spPr bwMode="auto">
          <a:xfrm>
            <a:off x="7019925" y="4619625"/>
            <a:ext cx="923925"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11" name="Line 147"/>
          <p:cNvSpPr>
            <a:spLocks noChangeShapeType="1"/>
          </p:cNvSpPr>
          <p:nvPr/>
        </p:nvSpPr>
        <p:spPr bwMode="auto">
          <a:xfrm>
            <a:off x="7010400" y="4800600"/>
            <a:ext cx="923925"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12" name="Line 148"/>
          <p:cNvSpPr>
            <a:spLocks noChangeShapeType="1"/>
          </p:cNvSpPr>
          <p:nvPr/>
        </p:nvSpPr>
        <p:spPr bwMode="auto">
          <a:xfrm>
            <a:off x="7010400" y="5029200"/>
            <a:ext cx="923925"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13" name="Line 149"/>
          <p:cNvSpPr>
            <a:spLocks noChangeShapeType="1"/>
          </p:cNvSpPr>
          <p:nvPr/>
        </p:nvSpPr>
        <p:spPr bwMode="auto">
          <a:xfrm>
            <a:off x="7010400" y="5105400"/>
            <a:ext cx="923925"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14" name="Line 152"/>
          <p:cNvSpPr>
            <a:spLocks noChangeShapeType="1"/>
          </p:cNvSpPr>
          <p:nvPr/>
        </p:nvSpPr>
        <p:spPr bwMode="auto">
          <a:xfrm flipH="1">
            <a:off x="3426142" y="4463256"/>
            <a:ext cx="1066800" cy="45720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15" name="Line 155"/>
          <p:cNvSpPr>
            <a:spLocks noChangeShapeType="1"/>
          </p:cNvSpPr>
          <p:nvPr/>
        </p:nvSpPr>
        <p:spPr bwMode="auto">
          <a:xfrm>
            <a:off x="4340542" y="4539456"/>
            <a:ext cx="152400" cy="7620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16" name="Line 159"/>
          <p:cNvSpPr>
            <a:spLocks noChangeShapeType="1"/>
          </p:cNvSpPr>
          <p:nvPr/>
        </p:nvSpPr>
        <p:spPr bwMode="auto">
          <a:xfrm>
            <a:off x="3426142" y="4920456"/>
            <a:ext cx="533400" cy="22860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17" name="Line 160"/>
          <p:cNvSpPr>
            <a:spLocks noChangeShapeType="1"/>
          </p:cNvSpPr>
          <p:nvPr/>
        </p:nvSpPr>
        <p:spPr bwMode="auto">
          <a:xfrm>
            <a:off x="3959542" y="5149056"/>
            <a:ext cx="152400" cy="0"/>
          </a:xfrm>
          <a:prstGeom prst="line">
            <a:avLst/>
          </a:prstGeom>
          <a:noFill/>
          <a:ln w="19050">
            <a:solidFill>
              <a:srgbClr val="00B05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18" name="Line 161"/>
          <p:cNvSpPr>
            <a:spLocks noChangeShapeType="1"/>
          </p:cNvSpPr>
          <p:nvPr/>
        </p:nvSpPr>
        <p:spPr bwMode="auto">
          <a:xfrm>
            <a:off x="3959542" y="5149056"/>
            <a:ext cx="0" cy="1524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19" name="Line 166"/>
          <p:cNvSpPr>
            <a:spLocks noChangeShapeType="1"/>
          </p:cNvSpPr>
          <p:nvPr/>
        </p:nvSpPr>
        <p:spPr bwMode="auto">
          <a:xfrm>
            <a:off x="457200" y="4686300"/>
            <a:ext cx="0" cy="228600"/>
          </a:xfrm>
          <a:prstGeom prst="line">
            <a:avLst/>
          </a:prstGeom>
          <a:noFill/>
          <a:ln w="19050">
            <a:solidFill>
              <a:srgbClr val="FF0F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20" name="Line 167"/>
          <p:cNvSpPr>
            <a:spLocks noChangeShapeType="1"/>
          </p:cNvSpPr>
          <p:nvPr/>
        </p:nvSpPr>
        <p:spPr bwMode="auto">
          <a:xfrm>
            <a:off x="533400" y="4686300"/>
            <a:ext cx="0" cy="228600"/>
          </a:xfrm>
          <a:prstGeom prst="line">
            <a:avLst/>
          </a:prstGeom>
          <a:noFill/>
          <a:ln w="19050">
            <a:solidFill>
              <a:srgbClr val="00B05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21" name="Line 168"/>
          <p:cNvSpPr>
            <a:spLocks noChangeShapeType="1"/>
          </p:cNvSpPr>
          <p:nvPr/>
        </p:nvSpPr>
        <p:spPr bwMode="auto">
          <a:xfrm>
            <a:off x="609600" y="4686300"/>
            <a:ext cx="0" cy="228600"/>
          </a:xfrm>
          <a:prstGeom prst="line">
            <a:avLst/>
          </a:prstGeom>
          <a:noFill/>
          <a:ln w="19050">
            <a:solidFill>
              <a:srgbClr val="FF0F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22" name="Line 172"/>
          <p:cNvSpPr>
            <a:spLocks noChangeShapeType="1"/>
          </p:cNvSpPr>
          <p:nvPr/>
        </p:nvSpPr>
        <p:spPr bwMode="auto">
          <a:xfrm>
            <a:off x="914400" y="4686300"/>
            <a:ext cx="0" cy="228600"/>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23" name="Line 178"/>
          <p:cNvSpPr>
            <a:spLocks noChangeShapeType="1"/>
          </p:cNvSpPr>
          <p:nvPr/>
        </p:nvSpPr>
        <p:spPr bwMode="auto">
          <a:xfrm>
            <a:off x="1600200" y="4686300"/>
            <a:ext cx="0" cy="228600"/>
          </a:xfrm>
          <a:prstGeom prst="line">
            <a:avLst/>
          </a:prstGeom>
          <a:noFill/>
          <a:ln w="19050">
            <a:solidFill>
              <a:srgbClr val="00B05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24" name="Line 179"/>
          <p:cNvSpPr>
            <a:spLocks noChangeShapeType="1"/>
          </p:cNvSpPr>
          <p:nvPr/>
        </p:nvSpPr>
        <p:spPr bwMode="auto">
          <a:xfrm>
            <a:off x="1676400" y="4686300"/>
            <a:ext cx="0" cy="2286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25" name="Line 183"/>
          <p:cNvSpPr>
            <a:spLocks noChangeShapeType="1"/>
          </p:cNvSpPr>
          <p:nvPr/>
        </p:nvSpPr>
        <p:spPr bwMode="auto">
          <a:xfrm>
            <a:off x="4492942" y="4615656"/>
            <a:ext cx="152400" cy="0"/>
          </a:xfrm>
          <a:prstGeom prst="line">
            <a:avLst/>
          </a:prstGeom>
          <a:noFill/>
          <a:ln w="19050">
            <a:solidFill>
              <a:srgbClr val="FF0F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26" name="Line 184"/>
          <p:cNvSpPr>
            <a:spLocks noChangeShapeType="1"/>
          </p:cNvSpPr>
          <p:nvPr/>
        </p:nvSpPr>
        <p:spPr bwMode="auto">
          <a:xfrm>
            <a:off x="4492942" y="4615656"/>
            <a:ext cx="0" cy="152400"/>
          </a:xfrm>
          <a:prstGeom prst="line">
            <a:avLst/>
          </a:prstGeom>
          <a:noFill/>
          <a:ln w="19050">
            <a:solidFill>
              <a:srgbClr val="FF0F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28" name="Line 187"/>
          <p:cNvSpPr>
            <a:spLocks noChangeShapeType="1"/>
          </p:cNvSpPr>
          <p:nvPr/>
        </p:nvSpPr>
        <p:spPr bwMode="auto">
          <a:xfrm flipH="1" flipV="1">
            <a:off x="5072063" y="4876800"/>
            <a:ext cx="1807370" cy="9050"/>
          </a:xfrm>
          <a:prstGeom prst="line">
            <a:avLst/>
          </a:prstGeom>
          <a:noFill/>
          <a:ln w="38100">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829" name="Line 188"/>
          <p:cNvSpPr>
            <a:spLocks noChangeShapeType="1"/>
          </p:cNvSpPr>
          <p:nvPr/>
        </p:nvSpPr>
        <p:spPr bwMode="auto">
          <a:xfrm>
            <a:off x="7353300" y="2981325"/>
            <a:ext cx="0" cy="1295400"/>
          </a:xfrm>
          <a:prstGeom prst="line">
            <a:avLst/>
          </a:prstGeom>
          <a:noFill/>
          <a:ln w="38100">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830" name="Line 189"/>
          <p:cNvSpPr>
            <a:spLocks noChangeShapeType="1"/>
          </p:cNvSpPr>
          <p:nvPr/>
        </p:nvSpPr>
        <p:spPr bwMode="auto">
          <a:xfrm>
            <a:off x="5072063" y="2454275"/>
            <a:ext cx="947737" cy="0"/>
          </a:xfrm>
          <a:prstGeom prst="line">
            <a:avLst/>
          </a:prstGeom>
          <a:noFill/>
          <a:ln w="38100">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831" name="Line 190"/>
          <p:cNvSpPr>
            <a:spLocks noChangeShapeType="1"/>
          </p:cNvSpPr>
          <p:nvPr/>
        </p:nvSpPr>
        <p:spPr bwMode="auto">
          <a:xfrm>
            <a:off x="2362200" y="2454275"/>
            <a:ext cx="1143000" cy="0"/>
          </a:xfrm>
          <a:prstGeom prst="line">
            <a:avLst/>
          </a:prstGeom>
          <a:noFill/>
          <a:ln w="38100">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837" name="Line 200"/>
          <p:cNvSpPr>
            <a:spLocks noChangeShapeType="1"/>
          </p:cNvSpPr>
          <p:nvPr/>
        </p:nvSpPr>
        <p:spPr bwMode="auto">
          <a:xfrm>
            <a:off x="4492942" y="4615656"/>
            <a:ext cx="109538" cy="76200"/>
          </a:xfrm>
          <a:prstGeom prst="line">
            <a:avLst/>
          </a:prstGeom>
          <a:noFill/>
          <a:ln w="19050">
            <a:solidFill>
              <a:srgbClr val="00B05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38" name="Text Box 202"/>
          <p:cNvSpPr txBox="1">
            <a:spLocks noChangeArrowheads="1"/>
          </p:cNvSpPr>
          <p:nvPr/>
        </p:nvSpPr>
        <p:spPr bwMode="auto">
          <a:xfrm>
            <a:off x="609600" y="3073400"/>
            <a:ext cx="1252538" cy="7381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n-US" sz="1400" b="1" dirty="0">
                <a:solidFill>
                  <a:schemeClr val="bg1"/>
                </a:solidFill>
                <a:latin typeface="Calibri" charset="0"/>
              </a:rPr>
              <a:t>Tag 16S genes </a:t>
            </a:r>
          </a:p>
          <a:p>
            <a:pPr algn="ctr" eaLnBrk="1" hangingPunct="1"/>
            <a:r>
              <a:rPr lang="en-US" sz="1400" b="1" dirty="0">
                <a:solidFill>
                  <a:schemeClr val="bg1"/>
                </a:solidFill>
                <a:latin typeface="Calibri" charset="0"/>
              </a:rPr>
              <a:t>with </a:t>
            </a:r>
          </a:p>
          <a:p>
            <a:pPr algn="ctr" eaLnBrk="1" hangingPunct="1"/>
            <a:r>
              <a:rPr lang="en-US" sz="1400" b="1" dirty="0">
                <a:solidFill>
                  <a:schemeClr val="bg1"/>
                </a:solidFill>
                <a:latin typeface="Calibri" charset="0"/>
              </a:rPr>
              <a:t>DNA barcode</a:t>
            </a:r>
          </a:p>
        </p:txBody>
      </p:sp>
      <p:sp>
        <p:nvSpPr>
          <p:cNvPr id="30839" name="Text Box 203"/>
          <p:cNvSpPr txBox="1">
            <a:spLocks noChangeArrowheads="1"/>
          </p:cNvSpPr>
          <p:nvPr/>
        </p:nvSpPr>
        <p:spPr bwMode="auto">
          <a:xfrm>
            <a:off x="3611563" y="3073400"/>
            <a:ext cx="1157287" cy="7381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n-US" sz="1400" b="1" dirty="0">
                <a:solidFill>
                  <a:schemeClr val="bg1"/>
                </a:solidFill>
                <a:latin typeface="Calibri" charset="0"/>
              </a:rPr>
              <a:t>Mix samples </a:t>
            </a:r>
          </a:p>
          <a:p>
            <a:pPr algn="ctr" eaLnBrk="1" hangingPunct="1"/>
            <a:r>
              <a:rPr lang="en-US" sz="1400" b="1" dirty="0">
                <a:solidFill>
                  <a:schemeClr val="bg1"/>
                </a:solidFill>
                <a:latin typeface="Calibri" charset="0"/>
              </a:rPr>
              <a:t>and </a:t>
            </a:r>
          </a:p>
          <a:p>
            <a:pPr algn="ctr" eaLnBrk="1" hangingPunct="1"/>
            <a:r>
              <a:rPr lang="en-US" sz="1400" b="1" dirty="0">
                <a:solidFill>
                  <a:schemeClr val="bg1"/>
                </a:solidFill>
                <a:latin typeface="Calibri" charset="0"/>
              </a:rPr>
              <a:t>sequence</a:t>
            </a:r>
          </a:p>
        </p:txBody>
      </p:sp>
      <p:sp>
        <p:nvSpPr>
          <p:cNvPr id="30840" name="Text Box 204"/>
          <p:cNvSpPr txBox="1">
            <a:spLocks noChangeArrowheads="1"/>
          </p:cNvSpPr>
          <p:nvPr/>
        </p:nvSpPr>
        <p:spPr bwMode="auto">
          <a:xfrm>
            <a:off x="8159750" y="2030413"/>
            <a:ext cx="837089" cy="7386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1400" b="1" dirty="0">
                <a:solidFill>
                  <a:schemeClr val="bg1"/>
                </a:solidFill>
                <a:latin typeface="Calibri" charset="0"/>
              </a:rPr>
              <a:t>Barcode</a:t>
            </a:r>
          </a:p>
          <a:p>
            <a:pPr eaLnBrk="1" hangingPunct="1"/>
            <a:r>
              <a:rPr lang="en-US" sz="1400" b="1" dirty="0">
                <a:solidFill>
                  <a:schemeClr val="bg1"/>
                </a:solidFill>
                <a:latin typeface="Calibri" charset="0"/>
              </a:rPr>
              <a:t>ID</a:t>
            </a:r>
            <a:r>
              <a:rPr lang="ja-JP" altLang="en-US" sz="1400" b="1" dirty="0">
                <a:solidFill>
                  <a:schemeClr val="bg1"/>
                </a:solidFill>
                <a:latin typeface="Calibri" charset="0"/>
              </a:rPr>
              <a:t>’</a:t>
            </a:r>
            <a:r>
              <a:rPr lang="en-US" altLang="ja-JP" sz="1400" b="1" dirty="0">
                <a:solidFill>
                  <a:schemeClr val="bg1"/>
                </a:solidFill>
                <a:latin typeface="Calibri" charset="0"/>
              </a:rPr>
              <a:t>s the </a:t>
            </a:r>
          </a:p>
          <a:p>
            <a:pPr eaLnBrk="1" hangingPunct="1"/>
            <a:r>
              <a:rPr lang="en-US" sz="1400" b="1" dirty="0">
                <a:solidFill>
                  <a:schemeClr val="bg1"/>
                </a:solidFill>
                <a:latin typeface="Calibri" charset="0"/>
              </a:rPr>
              <a:t>sample</a:t>
            </a:r>
          </a:p>
        </p:txBody>
      </p:sp>
      <p:sp>
        <p:nvSpPr>
          <p:cNvPr id="30841" name="Text Box 205"/>
          <p:cNvSpPr txBox="1">
            <a:spLocks noChangeArrowheads="1"/>
          </p:cNvSpPr>
          <p:nvPr/>
        </p:nvSpPr>
        <p:spPr bwMode="auto">
          <a:xfrm>
            <a:off x="7454900" y="3338513"/>
            <a:ext cx="1382110" cy="7386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n-US" sz="1400" b="1" dirty="0">
                <a:solidFill>
                  <a:schemeClr val="bg1"/>
                </a:solidFill>
                <a:latin typeface="Calibri" charset="0"/>
              </a:rPr>
              <a:t>Clip </a:t>
            </a:r>
            <a:r>
              <a:rPr lang="en-US" sz="1400" b="1" dirty="0" smtClean="0">
                <a:solidFill>
                  <a:schemeClr val="bg1"/>
                </a:solidFill>
                <a:latin typeface="Calibri" charset="0"/>
              </a:rPr>
              <a:t>barcode</a:t>
            </a:r>
          </a:p>
          <a:p>
            <a:pPr algn="ctr" eaLnBrk="1" hangingPunct="1"/>
            <a:r>
              <a:rPr lang="en-US" sz="1400" b="1" dirty="0">
                <a:solidFill>
                  <a:schemeClr val="bg1"/>
                </a:solidFill>
                <a:latin typeface="Calibri" charset="0"/>
              </a:rPr>
              <a:t>a</a:t>
            </a:r>
            <a:r>
              <a:rPr lang="en-US" sz="1400" b="1" dirty="0" smtClean="0">
                <a:solidFill>
                  <a:schemeClr val="bg1"/>
                </a:solidFill>
                <a:latin typeface="Calibri" charset="0"/>
              </a:rPr>
              <a:t>nd </a:t>
            </a:r>
          </a:p>
          <a:p>
            <a:pPr algn="ctr" eaLnBrk="1" hangingPunct="1"/>
            <a:r>
              <a:rPr lang="en-US" sz="1400" b="1" dirty="0" smtClean="0">
                <a:solidFill>
                  <a:schemeClr val="bg1"/>
                </a:solidFill>
                <a:latin typeface="Calibri" charset="0"/>
              </a:rPr>
              <a:t>Align sequences</a:t>
            </a:r>
            <a:endParaRPr lang="en-US" sz="1400" b="1" dirty="0">
              <a:solidFill>
                <a:schemeClr val="bg1"/>
              </a:solidFill>
              <a:latin typeface="Calibri" charset="0"/>
            </a:endParaRPr>
          </a:p>
        </p:txBody>
      </p:sp>
      <p:sp>
        <p:nvSpPr>
          <p:cNvPr id="30842" name="AutoShape 209"/>
          <p:cNvSpPr>
            <a:spLocks noChangeArrowheads="1"/>
          </p:cNvSpPr>
          <p:nvPr/>
        </p:nvSpPr>
        <p:spPr bwMode="auto">
          <a:xfrm rot="5400000">
            <a:off x="342900" y="4686300"/>
            <a:ext cx="381000" cy="304800"/>
          </a:xfrm>
          <a:prstGeom prst="flowChartDelay">
            <a:avLst/>
          </a:prstGeom>
          <a:noFill/>
          <a:ln w="190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a:endParaRPr lang="en-US" sz="2400"/>
          </a:p>
        </p:txBody>
      </p:sp>
      <p:sp>
        <p:nvSpPr>
          <p:cNvPr id="30843" name="AutoShape 210"/>
          <p:cNvSpPr>
            <a:spLocks noChangeArrowheads="1"/>
          </p:cNvSpPr>
          <p:nvPr/>
        </p:nvSpPr>
        <p:spPr bwMode="auto">
          <a:xfrm rot="5400000">
            <a:off x="723900" y="4686300"/>
            <a:ext cx="381000" cy="304800"/>
          </a:xfrm>
          <a:prstGeom prst="flowChartDelay">
            <a:avLst/>
          </a:prstGeom>
          <a:noFill/>
          <a:ln w="190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a:endParaRPr lang="en-US" sz="2400"/>
          </a:p>
        </p:txBody>
      </p:sp>
      <p:sp>
        <p:nvSpPr>
          <p:cNvPr id="30844" name="AutoShape 211"/>
          <p:cNvSpPr>
            <a:spLocks noChangeArrowheads="1"/>
          </p:cNvSpPr>
          <p:nvPr/>
        </p:nvSpPr>
        <p:spPr bwMode="auto">
          <a:xfrm rot="5400000">
            <a:off x="1485900" y="4686300"/>
            <a:ext cx="381000" cy="304800"/>
          </a:xfrm>
          <a:prstGeom prst="flowChartDelay">
            <a:avLst/>
          </a:prstGeom>
          <a:noFill/>
          <a:ln w="190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a:endParaRPr lang="en-US" sz="2400"/>
          </a:p>
        </p:txBody>
      </p:sp>
      <p:sp>
        <p:nvSpPr>
          <p:cNvPr id="30845" name="AutoShape 212"/>
          <p:cNvSpPr>
            <a:spLocks noChangeArrowheads="1"/>
          </p:cNvSpPr>
          <p:nvPr/>
        </p:nvSpPr>
        <p:spPr bwMode="auto">
          <a:xfrm rot="5400000">
            <a:off x="1104900" y="4686300"/>
            <a:ext cx="381000" cy="304800"/>
          </a:xfrm>
          <a:prstGeom prst="flowChartDelay">
            <a:avLst/>
          </a:prstGeom>
          <a:noFill/>
          <a:ln w="190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a:endParaRPr lang="en-US" sz="2400"/>
          </a:p>
        </p:txBody>
      </p:sp>
      <p:sp>
        <p:nvSpPr>
          <p:cNvPr id="30846" name="Line 213"/>
          <p:cNvSpPr>
            <a:spLocks noChangeShapeType="1"/>
          </p:cNvSpPr>
          <p:nvPr/>
        </p:nvSpPr>
        <p:spPr bwMode="auto">
          <a:xfrm>
            <a:off x="7010400" y="2752725"/>
            <a:ext cx="923925"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47" name="Line 214"/>
          <p:cNvSpPr>
            <a:spLocks noChangeShapeType="1"/>
          </p:cNvSpPr>
          <p:nvPr/>
        </p:nvSpPr>
        <p:spPr bwMode="auto">
          <a:xfrm>
            <a:off x="7010400" y="2828925"/>
            <a:ext cx="923925"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48" name="Line 215"/>
          <p:cNvSpPr>
            <a:spLocks noChangeShapeType="1"/>
          </p:cNvSpPr>
          <p:nvPr/>
        </p:nvSpPr>
        <p:spPr bwMode="auto">
          <a:xfrm>
            <a:off x="7010400" y="2905125"/>
            <a:ext cx="609600"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extBox 1"/>
          <p:cNvSpPr txBox="1"/>
          <p:nvPr/>
        </p:nvSpPr>
        <p:spPr>
          <a:xfrm>
            <a:off x="4828245" y="6345674"/>
            <a:ext cx="4065344" cy="369332"/>
          </a:xfrm>
          <a:prstGeom prst="rect">
            <a:avLst/>
          </a:prstGeom>
          <a:noFill/>
          <a:ln>
            <a:noFill/>
          </a:ln>
        </p:spPr>
        <p:txBody>
          <a:bodyPr wrap="none">
            <a:spAutoFit/>
          </a:bodyPr>
          <a:lstStyle/>
          <a:p>
            <a:pPr>
              <a:defRPr/>
            </a:pPr>
            <a:r>
              <a:rPr lang="en-US" dirty="0" smtClean="0">
                <a:solidFill>
                  <a:schemeClr val="bg1"/>
                </a:solidFill>
                <a:latin typeface="+mn-lt"/>
                <a:ea typeface="+mn-ea"/>
                <a:cs typeface="Arial" pitchFamily="34" charset="0"/>
              </a:rPr>
              <a:t>(After </a:t>
            </a:r>
            <a:r>
              <a:rPr lang="en-US" dirty="0" err="1">
                <a:solidFill>
                  <a:schemeClr val="bg1"/>
                </a:solidFill>
                <a:latin typeface="+mn-lt"/>
                <a:ea typeface="+mn-ea"/>
                <a:cs typeface="Arial" pitchFamily="34" charset="0"/>
              </a:rPr>
              <a:t>Hamady</a:t>
            </a:r>
            <a:r>
              <a:rPr lang="en-US" dirty="0">
                <a:solidFill>
                  <a:schemeClr val="bg1"/>
                </a:solidFill>
                <a:latin typeface="+mn-lt"/>
                <a:ea typeface="+mn-ea"/>
                <a:cs typeface="Arial" pitchFamily="34" charset="0"/>
              </a:rPr>
              <a:t>, </a:t>
            </a:r>
            <a:r>
              <a:rPr lang="en-US" dirty="0" smtClean="0">
                <a:solidFill>
                  <a:schemeClr val="bg1"/>
                </a:solidFill>
                <a:latin typeface="+mn-lt"/>
                <a:ea typeface="+mn-ea"/>
                <a:cs typeface="Arial" pitchFamily="34" charset="0"/>
              </a:rPr>
              <a:t>et al.,2009</a:t>
            </a:r>
            <a:r>
              <a:rPr lang="en-US" dirty="0">
                <a:solidFill>
                  <a:schemeClr val="bg1"/>
                </a:solidFill>
                <a:latin typeface="+mn-lt"/>
                <a:ea typeface="+mn-ea"/>
                <a:cs typeface="Arial" pitchFamily="34" charset="0"/>
              </a:rPr>
              <a:t>, Genome Res</a:t>
            </a:r>
            <a:r>
              <a:rPr lang="en-US" dirty="0" smtClean="0">
                <a:solidFill>
                  <a:schemeClr val="bg1"/>
                </a:solidFill>
                <a:latin typeface="+mn-lt"/>
                <a:ea typeface="+mn-ea"/>
                <a:cs typeface="Arial" pitchFamily="34" charset="0"/>
              </a:rPr>
              <a:t>.)</a:t>
            </a:r>
            <a:endParaRPr lang="en-US" dirty="0">
              <a:solidFill>
                <a:schemeClr val="bg1"/>
              </a:solidFill>
              <a:latin typeface="+mn-lt"/>
              <a:ea typeface="+mn-ea"/>
              <a:cs typeface="Arial" pitchFamily="34" charset="0"/>
            </a:endParaRPr>
          </a:p>
        </p:txBody>
      </p:sp>
      <p:sp>
        <p:nvSpPr>
          <p:cNvPr id="30851" name="TextBox 2"/>
          <p:cNvSpPr txBox="1">
            <a:spLocks noChangeArrowheads="1"/>
          </p:cNvSpPr>
          <p:nvPr/>
        </p:nvSpPr>
        <p:spPr bwMode="auto">
          <a:xfrm>
            <a:off x="7993063" y="4278313"/>
            <a:ext cx="312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1800">
                <a:solidFill>
                  <a:srgbClr val="FF0000"/>
                </a:solidFill>
              </a:rPr>
              <a:t>1</a:t>
            </a:r>
          </a:p>
        </p:txBody>
      </p:sp>
      <p:sp>
        <p:nvSpPr>
          <p:cNvPr id="30852" name="TextBox 3"/>
          <p:cNvSpPr txBox="1">
            <a:spLocks noChangeArrowheads="1"/>
          </p:cNvSpPr>
          <p:nvPr/>
        </p:nvSpPr>
        <p:spPr bwMode="auto">
          <a:xfrm>
            <a:off x="7993063" y="4583113"/>
            <a:ext cx="312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1800">
                <a:solidFill>
                  <a:srgbClr val="FFFF00"/>
                </a:solidFill>
              </a:rPr>
              <a:t>2</a:t>
            </a:r>
          </a:p>
        </p:txBody>
      </p:sp>
      <p:sp>
        <p:nvSpPr>
          <p:cNvPr id="30853" name="TextBox 4"/>
          <p:cNvSpPr txBox="1">
            <a:spLocks noChangeArrowheads="1"/>
          </p:cNvSpPr>
          <p:nvPr/>
        </p:nvSpPr>
        <p:spPr bwMode="auto">
          <a:xfrm>
            <a:off x="8001000" y="48768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1800">
                <a:solidFill>
                  <a:srgbClr val="00B050"/>
                </a:solidFill>
              </a:rPr>
              <a:t>3</a:t>
            </a:r>
          </a:p>
        </p:txBody>
      </p:sp>
      <p:sp>
        <p:nvSpPr>
          <p:cNvPr id="30854" name="TextBox 139"/>
          <p:cNvSpPr txBox="1">
            <a:spLocks noChangeArrowheads="1"/>
          </p:cNvSpPr>
          <p:nvPr/>
        </p:nvSpPr>
        <p:spPr bwMode="auto">
          <a:xfrm>
            <a:off x="452438" y="2198688"/>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1800">
                <a:solidFill>
                  <a:srgbClr val="FF0000"/>
                </a:solidFill>
              </a:rPr>
              <a:t>1</a:t>
            </a:r>
          </a:p>
        </p:txBody>
      </p:sp>
      <p:sp>
        <p:nvSpPr>
          <p:cNvPr id="30855" name="TextBox 140"/>
          <p:cNvSpPr txBox="1">
            <a:spLocks noChangeArrowheads="1"/>
          </p:cNvSpPr>
          <p:nvPr/>
        </p:nvSpPr>
        <p:spPr bwMode="auto">
          <a:xfrm flipH="1">
            <a:off x="1028700" y="2220913"/>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1800">
                <a:solidFill>
                  <a:srgbClr val="FFFF00"/>
                </a:solidFill>
              </a:rPr>
              <a:t>2</a:t>
            </a:r>
          </a:p>
        </p:txBody>
      </p:sp>
      <p:sp>
        <p:nvSpPr>
          <p:cNvPr id="30856" name="TextBox 141"/>
          <p:cNvSpPr txBox="1">
            <a:spLocks noChangeArrowheads="1"/>
          </p:cNvSpPr>
          <p:nvPr/>
        </p:nvSpPr>
        <p:spPr bwMode="auto">
          <a:xfrm>
            <a:off x="1536700" y="222091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1800" dirty="0">
                <a:solidFill>
                  <a:srgbClr val="00B050"/>
                </a:solidFill>
              </a:rPr>
              <a:t>3</a:t>
            </a:r>
          </a:p>
        </p:txBody>
      </p:sp>
      <p:sp>
        <p:nvSpPr>
          <p:cNvPr id="132" name="Line 187"/>
          <p:cNvSpPr>
            <a:spLocks noChangeShapeType="1"/>
          </p:cNvSpPr>
          <p:nvPr/>
        </p:nvSpPr>
        <p:spPr bwMode="auto">
          <a:xfrm flipH="1" flipV="1">
            <a:off x="1981200" y="4872275"/>
            <a:ext cx="1045371" cy="9050"/>
          </a:xfrm>
          <a:prstGeom prst="line">
            <a:avLst/>
          </a:prstGeom>
          <a:noFill/>
          <a:ln w="38100">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33" name="Picture 1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458" y="5746119"/>
            <a:ext cx="1312683" cy="9688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4" name="Line 187"/>
          <p:cNvSpPr>
            <a:spLocks noChangeShapeType="1"/>
          </p:cNvSpPr>
          <p:nvPr/>
        </p:nvSpPr>
        <p:spPr bwMode="auto">
          <a:xfrm flipH="1">
            <a:off x="1079225" y="5149056"/>
            <a:ext cx="0" cy="435728"/>
          </a:xfrm>
          <a:prstGeom prst="line">
            <a:avLst/>
          </a:prstGeom>
          <a:noFill/>
          <a:ln w="38100">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 name="TextBox 2"/>
          <p:cNvSpPr txBox="1"/>
          <p:nvPr/>
        </p:nvSpPr>
        <p:spPr>
          <a:xfrm>
            <a:off x="5326854" y="4129934"/>
            <a:ext cx="1385892" cy="646331"/>
          </a:xfrm>
          <a:prstGeom prst="rect">
            <a:avLst/>
          </a:prstGeom>
          <a:noFill/>
        </p:spPr>
        <p:txBody>
          <a:bodyPr wrap="none" rtlCol="0">
            <a:spAutoFit/>
          </a:bodyPr>
          <a:lstStyle/>
          <a:p>
            <a:pPr algn="ctr"/>
            <a:r>
              <a:rPr lang="en-US" dirty="0" smtClean="0">
                <a:solidFill>
                  <a:schemeClr val="bg1"/>
                </a:solidFill>
              </a:rPr>
              <a:t>Phylogenetic</a:t>
            </a:r>
          </a:p>
          <a:p>
            <a:pPr algn="ctr"/>
            <a:r>
              <a:rPr lang="en-US" dirty="0" smtClean="0">
                <a:solidFill>
                  <a:schemeClr val="bg1"/>
                </a:solidFill>
              </a:rPr>
              <a:t> analysis</a:t>
            </a:r>
            <a:endParaRPr lang="en-US" dirty="0">
              <a:solidFill>
                <a:schemeClr val="bg1"/>
              </a:solidFill>
            </a:endParaRPr>
          </a:p>
        </p:txBody>
      </p:sp>
      <p:sp>
        <p:nvSpPr>
          <p:cNvPr id="5" name="TextBox 4"/>
          <p:cNvSpPr txBox="1"/>
          <p:nvPr/>
        </p:nvSpPr>
        <p:spPr>
          <a:xfrm>
            <a:off x="1910931" y="5761934"/>
            <a:ext cx="1382110" cy="646331"/>
          </a:xfrm>
          <a:prstGeom prst="rect">
            <a:avLst/>
          </a:prstGeom>
          <a:noFill/>
        </p:spPr>
        <p:txBody>
          <a:bodyPr wrap="none" rtlCol="0">
            <a:spAutoFit/>
          </a:bodyPr>
          <a:lstStyle/>
          <a:p>
            <a:pPr algn="ctr"/>
            <a:r>
              <a:rPr lang="en-US" dirty="0" smtClean="0">
                <a:solidFill>
                  <a:schemeClr val="bg1"/>
                </a:solidFill>
              </a:rPr>
              <a:t>Multivariate </a:t>
            </a:r>
          </a:p>
          <a:p>
            <a:pPr algn="ctr"/>
            <a:r>
              <a:rPr lang="en-US" dirty="0" smtClean="0">
                <a:solidFill>
                  <a:schemeClr val="bg1"/>
                </a:solidFill>
              </a:rPr>
              <a:t>analysis</a:t>
            </a:r>
            <a:endParaRPr lang="en-US" dirty="0">
              <a:solidFill>
                <a:schemeClr val="bg1"/>
              </a:solidFill>
            </a:endParaRPr>
          </a:p>
        </p:txBody>
      </p:sp>
      <p:sp>
        <p:nvSpPr>
          <p:cNvPr id="6" name="TextBox 5"/>
          <p:cNvSpPr txBox="1"/>
          <p:nvPr/>
        </p:nvSpPr>
        <p:spPr>
          <a:xfrm>
            <a:off x="2156992" y="4459123"/>
            <a:ext cx="889987" cy="369332"/>
          </a:xfrm>
          <a:prstGeom prst="rect">
            <a:avLst/>
          </a:prstGeom>
          <a:noFill/>
        </p:spPr>
        <p:txBody>
          <a:bodyPr wrap="none" rtlCol="0">
            <a:spAutoFit/>
          </a:bodyPr>
          <a:lstStyle/>
          <a:p>
            <a:r>
              <a:rPr lang="en-US" dirty="0" smtClean="0">
                <a:solidFill>
                  <a:schemeClr val="bg1"/>
                </a:solidFill>
              </a:rPr>
              <a:t>Binning</a:t>
            </a:r>
            <a:endParaRPr lang="en-US" dirty="0">
              <a:solidFill>
                <a:schemeClr val="bg1"/>
              </a:solidFill>
            </a:endParaRPr>
          </a:p>
        </p:txBody>
      </p:sp>
    </p:spTree>
    <p:extLst>
      <p:ext uri="{BB962C8B-B14F-4D97-AF65-F5344CB8AC3E}">
        <p14:creationId xmlns:p14="http://schemas.microsoft.com/office/powerpoint/2010/main" val="39346889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36865" name="Text Box 4"/>
          <p:cNvSpPr txBox="1">
            <a:spLocks noChangeArrowheads="1"/>
          </p:cNvSpPr>
          <p:nvPr/>
        </p:nvSpPr>
        <p:spPr bwMode="auto">
          <a:xfrm>
            <a:off x="3208338" y="152400"/>
            <a:ext cx="5768975" cy="5693866"/>
          </a:xfrm>
          <a:prstGeom prst="rect">
            <a:avLst/>
          </a:prstGeom>
          <a:solidFill>
            <a:schemeClr val="tx2">
              <a:lumMod val="75000"/>
            </a:schemeClr>
          </a:solidFill>
          <a:ln>
            <a:noFill/>
          </a:ln>
          <a:extLst/>
        </p:spPr>
        <p:txBody>
          <a:bodyPr>
            <a:spAutoFit/>
          </a:bodyPr>
          <a:lstStyle>
            <a:lvl1pPr defTabSz="457200" eaLnBrk="0" hangingPunct="0">
              <a:defRPr sz="2400">
                <a:solidFill>
                  <a:schemeClr val="tx1"/>
                </a:solidFill>
                <a:latin typeface="Arial" charset="0"/>
                <a:ea typeface="MS PGothic" charset="0"/>
                <a:cs typeface="MS PGothic" charset="0"/>
              </a:defRPr>
            </a:lvl1pPr>
            <a:lvl2pPr marL="742950" indent="-285750" defTabSz="457200" eaLnBrk="0" hangingPunct="0">
              <a:defRPr sz="2400">
                <a:solidFill>
                  <a:schemeClr val="tx1"/>
                </a:solidFill>
                <a:latin typeface="Arial" charset="0"/>
                <a:ea typeface="MS PGothic" charset="0"/>
                <a:cs typeface="MS PGothic" charset="0"/>
              </a:defRPr>
            </a:lvl2pPr>
            <a:lvl3pPr marL="1143000" indent="-228600" defTabSz="457200" eaLnBrk="0" hangingPunct="0">
              <a:defRPr sz="2400">
                <a:solidFill>
                  <a:schemeClr val="tx1"/>
                </a:solidFill>
                <a:latin typeface="Arial" charset="0"/>
                <a:ea typeface="MS PGothic" charset="0"/>
                <a:cs typeface="MS PGothic" charset="0"/>
              </a:defRPr>
            </a:lvl3pPr>
            <a:lvl4pPr marL="1600200" indent="-228600" defTabSz="457200" eaLnBrk="0" hangingPunct="0">
              <a:defRPr sz="2400">
                <a:solidFill>
                  <a:schemeClr val="tx1"/>
                </a:solidFill>
                <a:latin typeface="Arial" charset="0"/>
                <a:ea typeface="MS PGothic" charset="0"/>
                <a:cs typeface="MS PGothic" charset="0"/>
              </a:defRPr>
            </a:lvl4pPr>
            <a:lvl5pPr marL="2057400" indent="-228600" defTabSz="4572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r>
              <a:rPr lang="en-US" sz="4000" dirty="0">
                <a:solidFill>
                  <a:srgbClr val="FFFF00"/>
                </a:solidFill>
                <a:latin typeface="Calibri" charset="0"/>
              </a:rPr>
              <a:t>16S </a:t>
            </a:r>
            <a:r>
              <a:rPr lang="en-US" sz="4000" dirty="0" err="1">
                <a:solidFill>
                  <a:srgbClr val="FFFF00"/>
                </a:solidFill>
                <a:latin typeface="Calibri" charset="0"/>
              </a:rPr>
              <a:t>rRNA</a:t>
            </a:r>
            <a:r>
              <a:rPr lang="en-US" sz="4000" dirty="0">
                <a:solidFill>
                  <a:srgbClr val="FFFF00"/>
                </a:solidFill>
                <a:latin typeface="Calibri" charset="0"/>
              </a:rPr>
              <a:t> Gene Analysis </a:t>
            </a:r>
          </a:p>
          <a:p>
            <a:endParaRPr lang="en-US" b="1" dirty="0">
              <a:latin typeface="Calibri" charset="0"/>
            </a:endParaRPr>
          </a:p>
          <a:p>
            <a:pPr>
              <a:spcAft>
                <a:spcPts val="1200"/>
              </a:spcAft>
            </a:pPr>
            <a:r>
              <a:rPr lang="en-US" dirty="0" smtClean="0">
                <a:solidFill>
                  <a:srgbClr val="FFFF00"/>
                </a:solidFill>
                <a:latin typeface="+mn-lt"/>
              </a:rPr>
              <a:t>Intra-individual </a:t>
            </a:r>
            <a:r>
              <a:rPr lang="en-US" dirty="0">
                <a:solidFill>
                  <a:srgbClr val="FFFF00"/>
                </a:solidFill>
                <a:latin typeface="+mn-lt"/>
              </a:rPr>
              <a:t>variation (Alpha diversity)</a:t>
            </a:r>
          </a:p>
          <a:p>
            <a:pPr marL="628650" indent="-171450">
              <a:spcAft>
                <a:spcPts val="1200"/>
              </a:spcAft>
            </a:pPr>
            <a:r>
              <a:rPr lang="en-US" sz="2000" b="1" dirty="0" smtClean="0">
                <a:solidFill>
                  <a:schemeClr val="bg1"/>
                </a:solidFill>
                <a:latin typeface="+mn-lt"/>
              </a:rPr>
              <a:t>* </a:t>
            </a:r>
            <a:r>
              <a:rPr lang="en-US" sz="2000" dirty="0" smtClean="0">
                <a:solidFill>
                  <a:schemeClr val="bg1"/>
                </a:solidFill>
                <a:latin typeface="+mn-lt"/>
              </a:rPr>
              <a:t>the </a:t>
            </a:r>
            <a:r>
              <a:rPr lang="en-US" sz="2000" dirty="0">
                <a:solidFill>
                  <a:schemeClr val="bg1"/>
                </a:solidFill>
                <a:latin typeface="+mn-lt"/>
              </a:rPr>
              <a:t>distribution of the different kinds of bacteria within an individual</a:t>
            </a:r>
          </a:p>
          <a:p>
            <a:pPr marL="457200">
              <a:spcAft>
                <a:spcPts val="1200"/>
              </a:spcAft>
            </a:pPr>
            <a:r>
              <a:rPr lang="en-US" sz="2000" dirty="0" smtClean="0">
                <a:solidFill>
                  <a:schemeClr val="bg1"/>
                </a:solidFill>
                <a:latin typeface="+mn-lt"/>
              </a:rPr>
              <a:t>* Shannon Index/Phylogenetic Diversity</a:t>
            </a:r>
            <a:endParaRPr lang="en-US" b="1" dirty="0">
              <a:solidFill>
                <a:schemeClr val="bg1"/>
              </a:solidFill>
              <a:latin typeface="+mn-lt"/>
            </a:endParaRPr>
          </a:p>
          <a:p>
            <a:pPr>
              <a:spcAft>
                <a:spcPts val="600"/>
              </a:spcAft>
            </a:pPr>
            <a:r>
              <a:rPr lang="en-US" dirty="0">
                <a:solidFill>
                  <a:srgbClr val="FFFF00"/>
                </a:solidFill>
                <a:latin typeface="+mn-lt"/>
              </a:rPr>
              <a:t>Inter-individual variation (Beta Diversity)</a:t>
            </a:r>
          </a:p>
          <a:p>
            <a:pPr>
              <a:spcAft>
                <a:spcPts val="600"/>
              </a:spcAft>
            </a:pPr>
            <a:r>
              <a:rPr lang="en-US" dirty="0">
                <a:solidFill>
                  <a:schemeClr val="bg1"/>
                </a:solidFill>
                <a:latin typeface="+mn-lt"/>
              </a:rPr>
              <a:t>	</a:t>
            </a:r>
            <a:r>
              <a:rPr lang="en-US" sz="2000" dirty="0" smtClean="0">
                <a:solidFill>
                  <a:schemeClr val="bg1"/>
                </a:solidFill>
                <a:latin typeface="+mn-lt"/>
              </a:rPr>
              <a:t>* shared </a:t>
            </a:r>
            <a:r>
              <a:rPr lang="en-US" sz="2000" dirty="0">
                <a:solidFill>
                  <a:schemeClr val="bg1"/>
                </a:solidFill>
                <a:latin typeface="+mn-lt"/>
              </a:rPr>
              <a:t>(white)</a:t>
            </a:r>
          </a:p>
          <a:p>
            <a:pPr eaLnBrk="1" hangingPunct="1">
              <a:spcAft>
                <a:spcPts val="600"/>
              </a:spcAft>
            </a:pPr>
            <a:r>
              <a:rPr lang="en-US" sz="2000" dirty="0">
                <a:solidFill>
                  <a:schemeClr val="bg1"/>
                </a:solidFill>
                <a:latin typeface="+mn-lt"/>
              </a:rPr>
              <a:t>	</a:t>
            </a:r>
            <a:r>
              <a:rPr lang="en-US" sz="2000" dirty="0" smtClean="0">
                <a:solidFill>
                  <a:schemeClr val="bg1"/>
                </a:solidFill>
                <a:latin typeface="+mn-lt"/>
              </a:rPr>
              <a:t>* unique </a:t>
            </a:r>
            <a:r>
              <a:rPr lang="en-US" sz="2000" dirty="0">
                <a:solidFill>
                  <a:schemeClr val="bg1"/>
                </a:solidFill>
                <a:latin typeface="+mn-lt"/>
              </a:rPr>
              <a:t>to an </a:t>
            </a:r>
            <a:r>
              <a:rPr lang="en-US" sz="2000" dirty="0" smtClean="0">
                <a:solidFill>
                  <a:schemeClr val="bg1"/>
                </a:solidFill>
                <a:latin typeface="+mn-lt"/>
              </a:rPr>
              <a:t>individual  (red</a:t>
            </a:r>
            <a:r>
              <a:rPr lang="en-US" sz="2000" dirty="0">
                <a:solidFill>
                  <a:schemeClr val="bg1"/>
                </a:solidFill>
                <a:latin typeface="+mn-lt"/>
              </a:rPr>
              <a:t>, blue, or yellow)</a:t>
            </a:r>
          </a:p>
          <a:p>
            <a:pPr eaLnBrk="1" hangingPunct="1">
              <a:spcAft>
                <a:spcPts val="600"/>
              </a:spcAft>
            </a:pPr>
            <a:r>
              <a:rPr lang="en-US" sz="2000" dirty="0">
                <a:solidFill>
                  <a:schemeClr val="bg1"/>
                </a:solidFill>
                <a:latin typeface="+mn-lt"/>
              </a:rPr>
              <a:t>	</a:t>
            </a:r>
            <a:r>
              <a:rPr lang="en-US" sz="2000" dirty="0" smtClean="0">
                <a:solidFill>
                  <a:schemeClr val="bg1"/>
                </a:solidFill>
                <a:latin typeface="+mn-lt"/>
              </a:rPr>
              <a:t>* absent  (black</a:t>
            </a:r>
            <a:r>
              <a:rPr lang="en-US" sz="2000" dirty="0">
                <a:solidFill>
                  <a:schemeClr val="bg1"/>
                </a:solidFill>
                <a:latin typeface="+mn-lt"/>
              </a:rPr>
              <a:t>)</a:t>
            </a:r>
          </a:p>
          <a:p>
            <a:pPr eaLnBrk="1" hangingPunct="1">
              <a:spcAft>
                <a:spcPts val="1200"/>
              </a:spcAft>
            </a:pPr>
            <a:r>
              <a:rPr lang="en-US" sz="2000" dirty="0">
                <a:solidFill>
                  <a:schemeClr val="bg1"/>
                </a:solidFill>
                <a:latin typeface="+mn-lt"/>
              </a:rPr>
              <a:t>	</a:t>
            </a:r>
            <a:r>
              <a:rPr lang="en-US" sz="2000" dirty="0" smtClean="0">
                <a:solidFill>
                  <a:schemeClr val="bg1"/>
                </a:solidFill>
                <a:latin typeface="+mn-lt"/>
              </a:rPr>
              <a:t>* </a:t>
            </a:r>
            <a:r>
              <a:rPr lang="en-US" sz="2000" dirty="0" err="1" smtClean="0">
                <a:solidFill>
                  <a:schemeClr val="bg1"/>
                </a:solidFill>
                <a:latin typeface="+mn-lt"/>
              </a:rPr>
              <a:t>Unifrac</a:t>
            </a:r>
            <a:r>
              <a:rPr lang="en-US" sz="2000" dirty="0">
                <a:solidFill>
                  <a:schemeClr val="bg1"/>
                </a:solidFill>
                <a:latin typeface="+mn-lt"/>
              </a:rPr>
              <a:t> </a:t>
            </a:r>
            <a:r>
              <a:rPr lang="en-US" sz="2000" dirty="0" smtClean="0">
                <a:solidFill>
                  <a:schemeClr val="bg1"/>
                </a:solidFill>
                <a:latin typeface="+mn-lt"/>
              </a:rPr>
              <a:t>(distance metric)</a:t>
            </a:r>
          </a:p>
          <a:p>
            <a:pPr eaLnBrk="1" hangingPunct="1"/>
            <a:endParaRPr lang="en-US" dirty="0" smtClean="0">
              <a:solidFill>
                <a:schemeClr val="bg1"/>
              </a:solidFill>
              <a:latin typeface="Calibri" charset="0"/>
            </a:endParaRPr>
          </a:p>
          <a:p>
            <a:pPr eaLnBrk="1" hangingPunct="1"/>
            <a:endParaRPr lang="en-US" dirty="0">
              <a:latin typeface="Calibri" charset="0"/>
            </a:endParaRPr>
          </a:p>
        </p:txBody>
      </p:sp>
      <p:pic>
        <p:nvPicPr>
          <p:cNvPr id="3686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8125" y="304800"/>
            <a:ext cx="2941638"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52970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1285" y="228600"/>
            <a:ext cx="8229600" cy="4927060"/>
          </a:xfrm>
        </p:spPr>
        <p:txBody>
          <a:bodyPr>
            <a:normAutofit/>
          </a:bodyPr>
          <a:lstStyle/>
          <a:p>
            <a:pPr marL="0" indent="0" algn="ctr">
              <a:buNone/>
            </a:pPr>
            <a:r>
              <a:rPr lang="en-US" sz="4000" i="1" dirty="0" smtClean="0">
                <a:latin typeface="Arial" panose="020B0604020202020204" pitchFamily="34" charset="0"/>
                <a:cs typeface="Arial" panose="020B0604020202020204" pitchFamily="34" charset="0"/>
              </a:rPr>
              <a:t>“Genetics loads the gun, but the</a:t>
            </a:r>
          </a:p>
          <a:p>
            <a:pPr marL="0" indent="0" algn="ctr">
              <a:buNone/>
            </a:pPr>
            <a:r>
              <a:rPr lang="en-US" sz="4000" i="1" dirty="0" smtClean="0">
                <a:latin typeface="Arial" panose="020B0604020202020204" pitchFamily="34" charset="0"/>
                <a:cs typeface="Arial" panose="020B0604020202020204" pitchFamily="34" charset="0"/>
              </a:rPr>
              <a:t>environment pulls the trigger”</a:t>
            </a:r>
          </a:p>
          <a:p>
            <a:pPr marL="0" indent="0" algn="ctr">
              <a:buNone/>
            </a:pPr>
            <a:endParaRPr lang="en-US" dirty="0">
              <a:latin typeface="Arial" panose="020B0604020202020204" pitchFamily="34" charset="0"/>
              <a:cs typeface="Arial" panose="020B0604020202020204" pitchFamily="34" charset="0"/>
            </a:endParaRPr>
          </a:p>
          <a:p>
            <a:pPr marL="0" indent="0" algn="ctr">
              <a:buNone/>
            </a:pPr>
            <a:r>
              <a:rPr lang="en-US" sz="2400" dirty="0" smtClean="0">
                <a:latin typeface="Arial" panose="020B0604020202020204" pitchFamily="34" charset="0"/>
                <a:cs typeface="Arial" panose="020B0604020202020204" pitchFamily="34" charset="0"/>
              </a:rPr>
              <a:t>-Francis Collins, </a:t>
            </a:r>
          </a:p>
          <a:p>
            <a:pPr marL="0" indent="0" algn="ctr">
              <a:buNone/>
            </a:pPr>
            <a:r>
              <a:rPr lang="en-US" sz="2400" dirty="0" smtClean="0">
                <a:latin typeface="Arial" panose="020B0604020202020204" pitchFamily="34" charset="0"/>
                <a:cs typeface="Arial" panose="020B0604020202020204" pitchFamily="34" charset="0"/>
              </a:rPr>
              <a:t>Director of</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National Institute of </a:t>
            </a:r>
            <a:r>
              <a:rPr lang="en-US" sz="2400" dirty="0">
                <a:latin typeface="Arial" panose="020B0604020202020204" pitchFamily="34" charset="0"/>
                <a:cs typeface="Arial" panose="020B0604020202020204" pitchFamily="34" charset="0"/>
              </a:rPr>
              <a:t>Health, </a:t>
            </a:r>
            <a:endParaRPr lang="en-US" sz="2400" dirty="0" smtClean="0">
              <a:latin typeface="Arial" panose="020B0604020202020204" pitchFamily="34" charset="0"/>
              <a:cs typeface="Arial" panose="020B0604020202020204" pitchFamily="34" charset="0"/>
            </a:endParaRPr>
          </a:p>
          <a:p>
            <a:pPr marL="0" indent="0" algn="ctr">
              <a:buNone/>
            </a:pPr>
            <a:r>
              <a:rPr lang="en-US" sz="2400" dirty="0" smtClean="0">
                <a:latin typeface="Arial" panose="020B0604020202020204" pitchFamily="34" charset="0"/>
                <a:cs typeface="Arial" panose="020B0604020202020204" pitchFamily="34" charset="0"/>
              </a:rPr>
              <a:t>National </a:t>
            </a:r>
            <a:r>
              <a:rPr lang="en-US" sz="2400" dirty="0">
                <a:latin typeface="Arial" panose="020B0604020202020204" pitchFamily="34" charset="0"/>
                <a:cs typeface="Arial" panose="020B0604020202020204" pitchFamily="34" charset="0"/>
              </a:rPr>
              <a:t>Human Genome Research </a:t>
            </a:r>
            <a:r>
              <a:rPr lang="en-US" sz="2400" dirty="0" smtClean="0">
                <a:latin typeface="Arial" panose="020B0604020202020204" pitchFamily="34" charset="0"/>
                <a:cs typeface="Arial" panose="020B0604020202020204" pitchFamily="34" charset="0"/>
              </a:rPr>
              <a:t>Institute</a:t>
            </a:r>
          </a:p>
          <a:p>
            <a:pPr marL="0" indent="0" algn="ctr">
              <a:buNone/>
            </a:pPr>
            <a:endParaRPr lang="en-US" sz="2400" dirty="0">
              <a:latin typeface="Arial" panose="020B0604020202020204" pitchFamily="34" charset="0"/>
              <a:cs typeface="Arial" panose="020B0604020202020204" pitchFamily="34" charset="0"/>
            </a:endParaRPr>
          </a:p>
          <a:p>
            <a:pPr marL="0" indent="0" algn="ctr">
              <a:buNone/>
            </a:pPr>
            <a:r>
              <a:rPr lang="en-US" sz="2400" dirty="0" smtClean="0">
                <a:latin typeface="Arial" panose="020B0604020202020204" pitchFamily="34" charset="0"/>
                <a:cs typeface="Arial" panose="020B0604020202020204" pitchFamily="34" charset="0"/>
              </a:rPr>
              <a:t>Complex disease result from the interplay of </a:t>
            </a:r>
          </a:p>
          <a:p>
            <a:pPr marL="0" indent="0" algn="ctr">
              <a:buNone/>
            </a:pPr>
            <a:r>
              <a:rPr lang="en-US" sz="2400" dirty="0" smtClean="0">
                <a:latin typeface="Arial" panose="020B0604020202020204" pitchFamily="34" charset="0"/>
                <a:cs typeface="Arial" panose="020B0604020202020204" pitchFamily="34" charset="0"/>
              </a:rPr>
              <a:t>genetic and environmental factors</a:t>
            </a:r>
            <a:endParaRPr lang="en-US" sz="24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182" y="5317704"/>
            <a:ext cx="2430659" cy="145914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3047" y="5317704"/>
            <a:ext cx="2386316" cy="143252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10192" y="5614758"/>
            <a:ext cx="770110" cy="77011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95859" y="5063819"/>
            <a:ext cx="713673" cy="713673"/>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23292" y="6033968"/>
            <a:ext cx="687764" cy="701800"/>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25089" y="5493812"/>
            <a:ext cx="690745" cy="690745"/>
          </a:xfrm>
          <a:prstGeom prst="rect">
            <a:avLst/>
          </a:prstGeom>
        </p:spPr>
      </p:pic>
    </p:spTree>
    <p:extLst>
      <p:ext uri="{BB962C8B-B14F-4D97-AF65-F5344CB8AC3E}">
        <p14:creationId xmlns:p14="http://schemas.microsoft.com/office/powerpoint/2010/main" val="2778587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0"/>
            <a:ext cx="8610600" cy="5638800"/>
          </a:xfrm>
        </p:spPr>
        <p:txBody>
          <a:bodyPr>
            <a:normAutofit/>
          </a:bodyPr>
          <a:lstStyle/>
          <a:p>
            <a:pPr algn="l"/>
            <a:r>
              <a:rPr lang="en-US" sz="2700" dirty="0" smtClean="0">
                <a:latin typeface="Arial" panose="020B0604020202020204" pitchFamily="34" charset="0"/>
                <a:cs typeface="Arial" panose="020B0604020202020204" pitchFamily="34" charset="0"/>
              </a:rPr>
              <a:t/>
            </a:r>
            <a:br>
              <a:rPr lang="en-US" sz="2700" dirty="0" smtClean="0">
                <a:latin typeface="Arial" panose="020B0604020202020204" pitchFamily="34" charset="0"/>
                <a:cs typeface="Arial" panose="020B0604020202020204" pitchFamily="34" charset="0"/>
              </a:rPr>
            </a:br>
            <a:endParaRPr lang="en-US" sz="2700" dirty="0">
              <a:latin typeface="Arial" panose="020B0604020202020204" pitchFamily="34" charset="0"/>
              <a:cs typeface="Arial" panose="020B0604020202020204" pitchFamily="34" charset="0"/>
            </a:endParaRPr>
          </a:p>
        </p:txBody>
      </p:sp>
      <p:sp>
        <p:nvSpPr>
          <p:cNvPr id="4" name="Rectangle 3"/>
          <p:cNvSpPr/>
          <p:nvPr/>
        </p:nvSpPr>
        <p:spPr>
          <a:xfrm>
            <a:off x="152400" y="228600"/>
            <a:ext cx="8915400" cy="7417415"/>
          </a:xfrm>
          <a:prstGeom prst="rect">
            <a:avLst/>
          </a:prstGeom>
        </p:spPr>
        <p:txBody>
          <a:bodyPr wrap="square">
            <a:spAutoFit/>
          </a:bodyPr>
          <a:lstStyle/>
          <a:p>
            <a:r>
              <a:rPr lang="en-US" sz="2800" i="1" dirty="0" smtClean="0">
                <a:solidFill>
                  <a:srgbClr val="0070C0"/>
                </a:solidFill>
                <a:latin typeface="Arial" panose="020B0604020202020204" pitchFamily="34" charset="0"/>
                <a:cs typeface="Arial" panose="020B0604020202020204" pitchFamily="34" charset="0"/>
              </a:rPr>
              <a:t>Objective:</a:t>
            </a:r>
            <a:r>
              <a:rPr lang="en-US" sz="2800" dirty="0">
                <a:latin typeface="Arial" panose="020B0604020202020204" pitchFamily="34" charset="0"/>
                <a:cs typeface="Arial" panose="020B0604020202020204" pitchFamily="34" charset="0"/>
              </a:rPr>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To conduct a genome-wide association study of the gut microbiome in the Multiethnic Cohort</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
            </a:r>
            <a:br>
              <a:rPr lang="en-US" sz="2800" dirty="0">
                <a:latin typeface="Arial" panose="020B0604020202020204" pitchFamily="34" charset="0"/>
                <a:cs typeface="Arial" panose="020B0604020202020204" pitchFamily="34" charset="0"/>
              </a:rPr>
            </a:br>
            <a:r>
              <a:rPr lang="en-US" sz="2800" i="1" dirty="0">
                <a:solidFill>
                  <a:srgbClr val="0070C0"/>
                </a:solidFill>
                <a:latin typeface="Arial" panose="020B0604020202020204" pitchFamily="34" charset="0"/>
                <a:cs typeface="Arial" panose="020B0604020202020204" pitchFamily="34" charset="0"/>
              </a:rPr>
              <a:t>First questions</a:t>
            </a:r>
            <a:r>
              <a:rPr lang="en-US" sz="2800" i="1" dirty="0" smtClean="0">
                <a:solidFill>
                  <a:srgbClr val="0070C0"/>
                </a:solidFill>
                <a:latin typeface="Arial" panose="020B0604020202020204" pitchFamily="34" charset="0"/>
                <a:cs typeface="Arial" panose="020B0604020202020204" pitchFamily="34" charset="0"/>
              </a:rPr>
              <a:t>:</a:t>
            </a:r>
          </a:p>
          <a:p>
            <a:endParaRPr lang="en-US" sz="2800" i="1" dirty="0" smtClean="0">
              <a:solidFill>
                <a:srgbClr val="0070C0"/>
              </a:solidFill>
              <a:latin typeface="Arial" panose="020B0604020202020204" pitchFamily="34" charset="0"/>
              <a:cs typeface="Arial" panose="020B0604020202020204" pitchFamily="34" charset="0"/>
            </a:endParaRPr>
          </a:p>
          <a:p>
            <a:pPr marL="514350" indent="-514350">
              <a:buFont typeface="+mj-lt"/>
              <a:buAutoNum type="arabicPeriod"/>
            </a:pPr>
            <a:r>
              <a:rPr lang="en-US" sz="2800" dirty="0" smtClean="0">
                <a:latin typeface="Arial" panose="020B0604020202020204" pitchFamily="34" charset="0"/>
                <a:cs typeface="Arial" panose="020B0604020202020204" pitchFamily="34" charset="0"/>
              </a:rPr>
              <a:t>Quality control assessment of the gut microbiome</a:t>
            </a:r>
          </a:p>
          <a:p>
            <a:pPr marL="514350" indent="-514350">
              <a:buFont typeface="+mj-lt"/>
              <a:buAutoNum type="arabicPeriod"/>
            </a:pPr>
            <a:endParaRPr lang="en-US" sz="2800" dirty="0">
              <a:latin typeface="Arial" panose="020B0604020202020204" pitchFamily="34" charset="0"/>
              <a:cs typeface="Arial" panose="020B0604020202020204" pitchFamily="34" charset="0"/>
            </a:endParaRPr>
          </a:p>
          <a:p>
            <a:pPr marL="514350" indent="-514350">
              <a:buFont typeface="+mj-lt"/>
              <a:buAutoNum type="arabicPeriod"/>
            </a:pPr>
            <a:r>
              <a:rPr lang="en-US" sz="2800" dirty="0" smtClean="0">
                <a:latin typeface="Arial" panose="020B0604020202020204" pitchFamily="34" charset="0"/>
                <a:cs typeface="Arial" panose="020B0604020202020204" pitchFamily="34" charset="0"/>
              </a:rPr>
              <a:t>What will be our base model for the gut microbiome for GWAS analysis?</a:t>
            </a:r>
          </a:p>
          <a:p>
            <a:pPr marL="514350" indent="-514350">
              <a:buFont typeface="+mj-lt"/>
              <a:buAutoNum type="arabicPeriod"/>
            </a:pPr>
            <a:endParaRPr lang="en-US" sz="2800" dirty="0" smtClean="0">
              <a:latin typeface="Arial" panose="020B0604020202020204" pitchFamily="34" charset="0"/>
              <a:cs typeface="Arial" panose="020B0604020202020204" pitchFamily="34" charset="0"/>
            </a:endParaRPr>
          </a:p>
          <a:p>
            <a:pPr marL="514350" indent="-514350">
              <a:buFont typeface="+mj-lt"/>
              <a:buAutoNum type="arabicPeriod"/>
            </a:pPr>
            <a:r>
              <a:rPr lang="en-US" sz="2800" dirty="0" smtClean="0">
                <a:latin typeface="Arial" panose="020B0604020202020204" pitchFamily="34" charset="0"/>
                <a:cs typeface="Arial" panose="020B0604020202020204" pitchFamily="34" charset="0"/>
              </a:rPr>
              <a:t>How </a:t>
            </a:r>
            <a:r>
              <a:rPr lang="en-US" sz="2800" dirty="0">
                <a:latin typeface="Arial" panose="020B0604020202020204" pitchFamily="34" charset="0"/>
                <a:cs typeface="Arial" panose="020B0604020202020204" pitchFamily="34" charset="0"/>
              </a:rPr>
              <a:t>does the gut microbiome vary by </a:t>
            </a:r>
            <a:r>
              <a:rPr lang="en-US" sz="2800" dirty="0" smtClean="0">
                <a:latin typeface="Arial" panose="020B0604020202020204" pitchFamily="34" charset="0"/>
                <a:cs typeface="Arial" panose="020B0604020202020204" pitchFamily="34" charset="0"/>
              </a:rPr>
              <a:t>sex, </a:t>
            </a:r>
            <a:r>
              <a:rPr lang="en-US" sz="2800" dirty="0">
                <a:latin typeface="Arial" panose="020B0604020202020204" pitchFamily="34" charset="0"/>
                <a:cs typeface="Arial" panose="020B0604020202020204" pitchFamily="34" charset="0"/>
              </a:rPr>
              <a:t>race/ethnicity, lifestyle factors?</a:t>
            </a:r>
          </a:p>
          <a:p>
            <a:pPr marL="514350" indent="-514350">
              <a:buFont typeface="+mj-lt"/>
              <a:buAutoNum type="arabicPeriod"/>
            </a:pPr>
            <a:endParaRPr lang="en-US" sz="2800" dirty="0" smtClean="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pPr marL="514350" indent="-514350">
              <a:buFont typeface="+mj-lt"/>
              <a:buAutoNum type="arabicPeriod"/>
            </a:pPr>
            <a:endParaRPr lang="en-US" sz="2800" i="1" dirty="0"/>
          </a:p>
        </p:txBody>
      </p:sp>
    </p:spTree>
    <p:extLst>
      <p:ext uri="{BB962C8B-B14F-4D97-AF65-F5344CB8AC3E}">
        <p14:creationId xmlns:p14="http://schemas.microsoft.com/office/powerpoint/2010/main" val="33458781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215" y="214597"/>
            <a:ext cx="8532585" cy="1004603"/>
          </a:xfrm>
        </p:spPr>
        <p:txBody>
          <a:bodyPr/>
          <a:lstStyle/>
          <a:p>
            <a:pPr algn="l"/>
            <a:r>
              <a:rPr lang="en-US" sz="2800" b="1" dirty="0" smtClean="0">
                <a:solidFill>
                  <a:srgbClr val="0070C0"/>
                </a:solidFill>
              </a:rPr>
              <a:t>Multiethnic Cohort Gut Microbiome Study Population</a:t>
            </a:r>
            <a:endParaRPr lang="en-US" sz="2800" dirty="0">
              <a:solidFill>
                <a:srgbClr val="0070C0"/>
              </a:solidFill>
            </a:endParaRPr>
          </a:p>
        </p:txBody>
      </p:sp>
      <p:sp>
        <p:nvSpPr>
          <p:cNvPr id="3" name="Content Placeholder 2"/>
          <p:cNvSpPr>
            <a:spLocks noGrp="1"/>
          </p:cNvSpPr>
          <p:nvPr>
            <p:ph idx="1"/>
          </p:nvPr>
        </p:nvSpPr>
        <p:spPr>
          <a:xfrm>
            <a:off x="286987" y="838200"/>
            <a:ext cx="8850086" cy="3933255"/>
          </a:xfrm>
        </p:spPr>
        <p:txBody>
          <a:bodyPr/>
          <a:lstStyle/>
          <a:p>
            <a:pPr>
              <a:spcBef>
                <a:spcPts val="1444"/>
              </a:spcBef>
            </a:pPr>
            <a:r>
              <a:rPr lang="en-US" altLang="en-US" sz="2400" dirty="0" smtClean="0">
                <a:latin typeface="Arial" panose="020B0604020202020204" pitchFamily="34" charset="0"/>
                <a:cs typeface="Arial" panose="020B0604020202020204" pitchFamily="34" charset="0"/>
              </a:rPr>
              <a:t>Target 2,000 Core P01 MEC subjects (genotype)</a:t>
            </a:r>
          </a:p>
          <a:p>
            <a:pPr>
              <a:spcBef>
                <a:spcPts val="1444"/>
              </a:spcBef>
            </a:pPr>
            <a:r>
              <a:rPr lang="en-US" altLang="en-US" sz="2400" dirty="0" smtClean="0">
                <a:latin typeface="Arial" panose="020B0604020202020204" pitchFamily="34" charset="0"/>
                <a:cs typeface="Arial" panose="020B0604020202020204" pitchFamily="34" charset="0"/>
              </a:rPr>
              <a:t>Target 4,200 MEC control subjects with existing GWAS data</a:t>
            </a:r>
          </a:p>
          <a:p>
            <a:pPr>
              <a:spcBef>
                <a:spcPts val="1444"/>
              </a:spcBef>
            </a:pPr>
            <a:r>
              <a:rPr lang="en-US" altLang="en-US" sz="2400" dirty="0" smtClean="0">
                <a:latin typeface="Arial" panose="020B0604020202020204" pitchFamily="34" charset="0"/>
                <a:cs typeface="Arial" panose="020B0604020202020204" pitchFamily="34" charset="0"/>
              </a:rPr>
              <a:t> Screening questionnaire:</a:t>
            </a:r>
          </a:p>
          <a:p>
            <a:pPr lvl="1">
              <a:spcBef>
                <a:spcPts val="1444"/>
              </a:spcBef>
            </a:pPr>
            <a:r>
              <a:rPr lang="en-US" altLang="en-US" sz="2400" dirty="0" smtClean="0">
                <a:latin typeface="Arial" panose="020B0604020202020204" pitchFamily="34" charset="0"/>
                <a:cs typeface="Arial" panose="020B0604020202020204" pitchFamily="34" charset="0"/>
              </a:rPr>
              <a:t>Exclusions: </a:t>
            </a:r>
          </a:p>
          <a:p>
            <a:pPr lvl="2">
              <a:spcBef>
                <a:spcPts val="1444"/>
              </a:spcBef>
            </a:pPr>
            <a:r>
              <a:rPr lang="en-US" altLang="en-US" dirty="0" smtClean="0">
                <a:latin typeface="Arial" panose="020B0604020202020204" pitchFamily="34" charset="0"/>
                <a:cs typeface="Arial" panose="020B0604020202020204" pitchFamily="34" charset="0"/>
              </a:rPr>
              <a:t>Chemotherapy, insulin, hormones, weight-loss drugs within 6 </a:t>
            </a:r>
            <a:r>
              <a:rPr lang="en-US" altLang="en-US" dirty="0" err="1" smtClean="0">
                <a:latin typeface="Arial" panose="020B0604020202020204" pitchFamily="34" charset="0"/>
                <a:cs typeface="Arial" panose="020B0604020202020204" pitchFamily="34" charset="0"/>
              </a:rPr>
              <a:t>mos</a:t>
            </a:r>
            <a:endParaRPr lang="en-US" altLang="en-US" dirty="0" smtClean="0">
              <a:latin typeface="Arial" panose="020B0604020202020204" pitchFamily="34" charset="0"/>
              <a:cs typeface="Arial" panose="020B0604020202020204" pitchFamily="34" charset="0"/>
            </a:endParaRPr>
          </a:p>
          <a:p>
            <a:pPr lvl="2">
              <a:spcBef>
                <a:spcPts val="1444"/>
              </a:spcBef>
            </a:pPr>
            <a:r>
              <a:rPr lang="en-US" altLang="en-US" dirty="0" smtClean="0">
                <a:latin typeface="Arial" panose="020B0604020202020204" pitchFamily="34" charset="0"/>
                <a:cs typeface="Arial" panose="020B0604020202020204" pitchFamily="34" charset="0"/>
              </a:rPr>
              <a:t>Antibiotics within past 2 </a:t>
            </a:r>
            <a:r>
              <a:rPr lang="en-US" altLang="en-US" dirty="0" err="1" smtClean="0">
                <a:latin typeface="Arial" panose="020B0604020202020204" pitchFamily="34" charset="0"/>
                <a:cs typeface="Arial" panose="020B0604020202020204" pitchFamily="34" charset="0"/>
              </a:rPr>
              <a:t>mos</a:t>
            </a:r>
            <a:endParaRPr lang="en-US" altLang="en-US" dirty="0" smtClean="0">
              <a:latin typeface="Arial" panose="020B0604020202020204" pitchFamily="34" charset="0"/>
              <a:cs typeface="Arial" panose="020B0604020202020204" pitchFamily="34" charset="0"/>
            </a:endParaRPr>
          </a:p>
          <a:p>
            <a:pPr lvl="2">
              <a:spcBef>
                <a:spcPts val="1444"/>
              </a:spcBef>
            </a:pPr>
            <a:r>
              <a:rPr lang="en-US" altLang="en-US" dirty="0" smtClean="0">
                <a:latin typeface="Arial" panose="020B0604020202020204" pitchFamily="34" charset="0"/>
                <a:cs typeface="Arial" panose="020B0604020202020204" pitchFamily="34" charset="0"/>
              </a:rPr>
              <a:t>Bowel cleaning, colonoscopy within 2 </a:t>
            </a:r>
            <a:r>
              <a:rPr lang="en-US" altLang="en-US" dirty="0" err="1" smtClean="0">
                <a:latin typeface="Arial" panose="020B0604020202020204" pitchFamily="34" charset="0"/>
                <a:cs typeface="Arial" panose="020B0604020202020204" pitchFamily="34" charset="0"/>
              </a:rPr>
              <a:t>mos</a:t>
            </a:r>
            <a:endParaRPr lang="en-US" altLang="en-US" dirty="0" smtClean="0">
              <a:latin typeface="Arial" panose="020B0604020202020204" pitchFamily="34" charset="0"/>
              <a:cs typeface="Arial" panose="020B0604020202020204" pitchFamily="34" charset="0"/>
            </a:endParaRPr>
          </a:p>
          <a:p>
            <a:pPr lvl="2">
              <a:spcBef>
                <a:spcPts val="1444"/>
              </a:spcBef>
            </a:pPr>
            <a:r>
              <a:rPr lang="en-US" altLang="en-US" dirty="0" smtClean="0">
                <a:latin typeface="Arial" panose="020B0604020202020204" pitchFamily="34" charset="0"/>
                <a:cs typeface="Arial" panose="020B0604020202020204" pitchFamily="34" charset="0"/>
              </a:rPr>
              <a:t>Substantial weight gain or loss past 6 </a:t>
            </a:r>
            <a:r>
              <a:rPr lang="en-US" altLang="en-US" dirty="0" err="1" smtClean="0">
                <a:latin typeface="Arial" panose="020B0604020202020204" pitchFamily="34" charset="0"/>
                <a:cs typeface="Arial" panose="020B0604020202020204" pitchFamily="34" charset="0"/>
              </a:rPr>
              <a:t>mos</a:t>
            </a:r>
            <a:endParaRPr lang="en-US" dirty="0" smtClean="0">
              <a:solidFill>
                <a:srgbClr val="1F497D"/>
              </a:solidFill>
              <a:latin typeface="Arial" panose="020B0604020202020204" pitchFamily="34" charset="0"/>
              <a:ea typeface="Calibri" panose="020F0502020204030204" pitchFamily="34" charset="0"/>
              <a:cs typeface="Arial" panose="020B0604020202020204" pitchFamily="34" charset="0"/>
            </a:endParaRPr>
          </a:p>
        </p:txBody>
      </p:sp>
      <p:sp>
        <p:nvSpPr>
          <p:cNvPr id="4" name="TextBox 3"/>
          <p:cNvSpPr txBox="1"/>
          <p:nvPr/>
        </p:nvSpPr>
        <p:spPr>
          <a:xfrm>
            <a:off x="304800" y="5547458"/>
            <a:ext cx="8839200" cy="1477328"/>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Arial" panose="020B0604020202020204" pitchFamily="34" charset="0"/>
                <a:ea typeface="Calibri" panose="020F0502020204030204" pitchFamily="34" charset="0"/>
                <a:cs typeface="Arial" panose="020B0604020202020204" pitchFamily="34" charset="0"/>
              </a:rPr>
              <a:t>Participation rate </a:t>
            </a:r>
            <a:r>
              <a:rPr lang="en-US" sz="2400" dirty="0" smtClean="0">
                <a:latin typeface="Arial" panose="020B0604020202020204" pitchFamily="34" charset="0"/>
                <a:ea typeface="Calibri" panose="020F0502020204030204" pitchFamily="34" charset="0"/>
                <a:cs typeface="Arial" panose="020B0604020202020204" pitchFamily="34" charset="0"/>
              </a:rPr>
              <a:t>similar in </a:t>
            </a:r>
            <a:r>
              <a:rPr lang="en-US" sz="2400" dirty="0">
                <a:latin typeface="Arial" panose="020B0604020202020204" pitchFamily="34" charset="0"/>
                <a:ea typeface="Calibri" panose="020F0502020204030204" pitchFamily="34" charset="0"/>
                <a:cs typeface="Arial" panose="020B0604020202020204" pitchFamily="34" charset="0"/>
              </a:rPr>
              <a:t>men and </a:t>
            </a:r>
            <a:r>
              <a:rPr lang="en-US" sz="2400" dirty="0" smtClean="0">
                <a:latin typeface="Arial" panose="020B0604020202020204" pitchFamily="34" charset="0"/>
                <a:ea typeface="Calibri" panose="020F0502020204030204" pitchFamily="34" charset="0"/>
                <a:cs typeface="Arial" panose="020B0604020202020204" pitchFamily="34" charset="0"/>
              </a:rPr>
              <a:t>women: Whites </a:t>
            </a:r>
            <a:r>
              <a:rPr lang="en-US" sz="2400" dirty="0">
                <a:latin typeface="Arial" panose="020B0604020202020204" pitchFamily="34" charset="0"/>
                <a:ea typeface="Calibri" panose="020F0502020204030204" pitchFamily="34" charset="0"/>
                <a:cs typeface="Arial" panose="020B0604020202020204" pitchFamily="34" charset="0"/>
              </a:rPr>
              <a:t>(60.9%), Native Hawaiians (53.6%), Japanese Americans (48.7%), African Americans (47.9%), </a:t>
            </a:r>
            <a:r>
              <a:rPr lang="en-US" sz="2400" dirty="0" smtClean="0">
                <a:latin typeface="Arial" panose="020B0604020202020204" pitchFamily="34" charset="0"/>
                <a:ea typeface="Calibri" panose="020F0502020204030204" pitchFamily="34" charset="0"/>
                <a:cs typeface="Arial" panose="020B0604020202020204" pitchFamily="34" charset="0"/>
              </a:rPr>
              <a:t>Latinos </a:t>
            </a:r>
            <a:r>
              <a:rPr lang="en-US" sz="2400" dirty="0">
                <a:latin typeface="Arial" panose="020B0604020202020204" pitchFamily="34" charset="0"/>
                <a:ea typeface="Calibri" panose="020F0502020204030204" pitchFamily="34" charset="0"/>
                <a:cs typeface="Arial" panose="020B0604020202020204" pitchFamily="34" charset="0"/>
              </a:rPr>
              <a:t>(45.0%)</a:t>
            </a:r>
          </a:p>
          <a:p>
            <a:endParaRPr lang="en-US" dirty="0"/>
          </a:p>
        </p:txBody>
      </p:sp>
    </p:spTree>
    <p:extLst>
      <p:ext uri="{BB962C8B-B14F-4D97-AF65-F5344CB8AC3E}">
        <p14:creationId xmlns:p14="http://schemas.microsoft.com/office/powerpoint/2010/main" val="159835047"/>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altLang="en-US" b="1" dirty="0" err="1" smtClean="0"/>
              <a:t>Biospecimens</a:t>
            </a:r>
            <a:endParaRPr lang="en-US" altLang="en-US" b="1" dirty="0"/>
          </a:p>
        </p:txBody>
      </p:sp>
      <p:sp>
        <p:nvSpPr>
          <p:cNvPr id="3" name="Slide Number Placeholder 2"/>
          <p:cNvSpPr>
            <a:spLocks noGrp="1"/>
          </p:cNvSpPr>
          <p:nvPr>
            <p:ph type="sldNum" sz="quarter" idx="12"/>
          </p:nvPr>
        </p:nvSpPr>
        <p:spPr/>
        <p:txBody>
          <a:bodyPr/>
          <a:lstStyle/>
          <a:p>
            <a:fld id="{B905AB35-47A9-4824-937C-7D0E57A7315D}" type="slidenum">
              <a:rPr lang="en-US" smtClean="0"/>
              <a:t>22</a:t>
            </a:fld>
            <a:endParaRPr lang="en-US"/>
          </a:p>
        </p:txBody>
      </p:sp>
      <p:grpSp>
        <p:nvGrpSpPr>
          <p:cNvPr id="15" name="Group 14"/>
          <p:cNvGrpSpPr/>
          <p:nvPr/>
        </p:nvGrpSpPr>
        <p:grpSpPr>
          <a:xfrm>
            <a:off x="536293" y="1489418"/>
            <a:ext cx="2730425" cy="1714607"/>
            <a:chOff x="1752601" y="2329433"/>
            <a:chExt cx="2730425" cy="1714607"/>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50710">
              <a:off x="1752601" y="2340864"/>
              <a:ext cx="419819" cy="15240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50710">
              <a:off x="2213932" y="2340864"/>
              <a:ext cx="419819" cy="1524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454296">
              <a:off x="2496354" y="2939033"/>
              <a:ext cx="1516380" cy="29718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454296">
              <a:off x="2915434" y="2939035"/>
              <a:ext cx="1516380" cy="29718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05451">
              <a:off x="4125237" y="2359747"/>
              <a:ext cx="357789" cy="1684293"/>
            </a:xfrm>
            <a:prstGeom prst="rect">
              <a:avLst/>
            </a:prstGeom>
          </p:spPr>
        </p:pic>
      </p:gr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16680" y="5296670"/>
            <a:ext cx="1962509" cy="483948"/>
          </a:xfrm>
          <a:prstGeom prst="rect">
            <a:avLst/>
          </a:prstGeom>
        </p:spPr>
      </p:pic>
      <p:sp>
        <p:nvSpPr>
          <p:cNvPr id="12" name="TextBox 11"/>
          <p:cNvSpPr txBox="1"/>
          <p:nvPr/>
        </p:nvSpPr>
        <p:spPr>
          <a:xfrm>
            <a:off x="501123" y="1219200"/>
            <a:ext cx="3068084" cy="369332"/>
          </a:xfrm>
          <a:prstGeom prst="rect">
            <a:avLst/>
          </a:prstGeom>
          <a:noFill/>
        </p:spPr>
        <p:txBody>
          <a:bodyPr wrap="none" rtlCol="0">
            <a:spAutoFit/>
          </a:bodyPr>
          <a:lstStyle/>
          <a:p>
            <a:r>
              <a:rPr lang="en-US" dirty="0" smtClean="0"/>
              <a:t>overnight fasting (&gt;8hrs) blood</a:t>
            </a:r>
            <a:endParaRPr lang="en-US" dirty="0"/>
          </a:p>
        </p:txBody>
      </p:sp>
      <p:grpSp>
        <p:nvGrpSpPr>
          <p:cNvPr id="28" name="Group 27"/>
          <p:cNvGrpSpPr/>
          <p:nvPr/>
        </p:nvGrpSpPr>
        <p:grpSpPr>
          <a:xfrm>
            <a:off x="304631" y="3766065"/>
            <a:ext cx="3048335" cy="2642599"/>
            <a:chOff x="295976" y="3581400"/>
            <a:chExt cx="3048335" cy="2642599"/>
          </a:xfrm>
        </p:grpSpPr>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3288" y="3950732"/>
              <a:ext cx="3031023" cy="2273267"/>
            </a:xfrm>
            <a:prstGeom prst="rect">
              <a:avLst/>
            </a:prstGeom>
          </p:spPr>
        </p:pic>
        <p:sp>
          <p:nvSpPr>
            <p:cNvPr id="18" name="TextBox 17"/>
            <p:cNvSpPr txBox="1"/>
            <p:nvPr/>
          </p:nvSpPr>
          <p:spPr>
            <a:xfrm>
              <a:off x="295976" y="3581400"/>
              <a:ext cx="3048335" cy="369332"/>
            </a:xfrm>
            <a:prstGeom prst="rect">
              <a:avLst/>
            </a:prstGeom>
            <a:noFill/>
          </p:spPr>
          <p:txBody>
            <a:bodyPr wrap="none" rtlCol="0">
              <a:spAutoFit/>
            </a:bodyPr>
            <a:lstStyle/>
            <a:p>
              <a:r>
                <a:rPr lang="en-US" dirty="0"/>
                <a:t>s</a:t>
              </a:r>
              <a:r>
                <a:rPr lang="en-US" dirty="0" smtClean="0"/>
                <a:t>tool kit for collection at home</a:t>
              </a:r>
              <a:endParaRPr lang="en-US" dirty="0"/>
            </a:p>
          </p:txBody>
        </p:sp>
      </p:grpSp>
      <p:cxnSp>
        <p:nvCxnSpPr>
          <p:cNvPr id="20" name="Straight Arrow Connector 19"/>
          <p:cNvCxnSpPr/>
          <p:nvPr/>
        </p:nvCxnSpPr>
        <p:spPr>
          <a:xfrm>
            <a:off x="3569207" y="2344846"/>
            <a:ext cx="173579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569207" y="1975514"/>
            <a:ext cx="1461490" cy="369332"/>
          </a:xfrm>
          <a:prstGeom prst="rect">
            <a:avLst/>
          </a:prstGeom>
          <a:noFill/>
        </p:spPr>
        <p:txBody>
          <a:bodyPr wrap="none" rtlCol="0">
            <a:spAutoFit/>
          </a:bodyPr>
          <a:lstStyle/>
          <a:p>
            <a:r>
              <a:rPr lang="en-US" dirty="0" smtClean="0"/>
              <a:t>on ice (&lt;4hrs)</a:t>
            </a:r>
            <a:endParaRPr lang="en-US" dirty="0"/>
          </a:p>
        </p:txBody>
      </p:sp>
      <p:cxnSp>
        <p:nvCxnSpPr>
          <p:cNvPr id="24" name="Straight Arrow Connector 23"/>
          <p:cNvCxnSpPr/>
          <p:nvPr/>
        </p:nvCxnSpPr>
        <p:spPr>
          <a:xfrm>
            <a:off x="3356503" y="5538644"/>
            <a:ext cx="541889"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443666" y="4904997"/>
            <a:ext cx="1859612" cy="923330"/>
          </a:xfrm>
          <a:prstGeom prst="rect">
            <a:avLst/>
          </a:prstGeom>
          <a:noFill/>
        </p:spPr>
        <p:txBody>
          <a:bodyPr wrap="none" rtlCol="0">
            <a:spAutoFit/>
          </a:bodyPr>
          <a:lstStyle/>
          <a:p>
            <a:pPr algn="ctr"/>
            <a:r>
              <a:rPr lang="en-US" dirty="0" smtClean="0"/>
              <a:t>brought in person</a:t>
            </a:r>
          </a:p>
          <a:p>
            <a:pPr algn="ctr"/>
            <a:r>
              <a:rPr lang="en-US" dirty="0" smtClean="0"/>
              <a:t>to clinic</a:t>
            </a:r>
          </a:p>
          <a:p>
            <a:pPr algn="ctr"/>
            <a:r>
              <a:rPr lang="en-US" dirty="0"/>
              <a:t>o</a:t>
            </a:r>
            <a:r>
              <a:rPr lang="en-US" dirty="0" smtClean="0"/>
              <a:t>r via mail</a:t>
            </a:r>
            <a:endParaRPr lang="en-US" dirty="0"/>
          </a:p>
        </p:txBody>
      </p:sp>
      <p:cxnSp>
        <p:nvCxnSpPr>
          <p:cNvPr id="27" name="Straight Arrow Connector 26"/>
          <p:cNvCxnSpPr/>
          <p:nvPr/>
        </p:nvCxnSpPr>
        <p:spPr>
          <a:xfrm>
            <a:off x="5879189" y="5538644"/>
            <a:ext cx="1143403"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7583964" y="5544219"/>
            <a:ext cx="1143403"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349994" y="4633737"/>
            <a:ext cx="1611339" cy="923330"/>
          </a:xfrm>
          <a:prstGeom prst="rect">
            <a:avLst/>
          </a:prstGeom>
          <a:noFill/>
        </p:spPr>
        <p:txBody>
          <a:bodyPr wrap="none" rtlCol="0">
            <a:spAutoFit/>
          </a:bodyPr>
          <a:lstStyle/>
          <a:p>
            <a:pPr algn="ctr"/>
            <a:r>
              <a:rPr lang="en-US" dirty="0"/>
              <a:t>p</a:t>
            </a:r>
            <a:r>
              <a:rPr lang="en-US" dirty="0" smtClean="0"/>
              <a:t>eriodically </a:t>
            </a:r>
          </a:p>
          <a:p>
            <a:pPr algn="ctr"/>
            <a:r>
              <a:rPr lang="en-US" dirty="0" smtClean="0"/>
              <a:t>shipped in bulk</a:t>
            </a:r>
          </a:p>
          <a:p>
            <a:pPr algn="ctr"/>
            <a:r>
              <a:rPr lang="en-US" dirty="0" smtClean="0"/>
              <a:t>to FHCRC</a:t>
            </a:r>
            <a:endParaRPr lang="en-US" dirty="0"/>
          </a:p>
        </p:txBody>
      </p:sp>
      <p:sp>
        <p:nvSpPr>
          <p:cNvPr id="32" name="TextBox 31"/>
          <p:cNvSpPr txBox="1"/>
          <p:nvPr/>
        </p:nvSpPr>
        <p:spPr>
          <a:xfrm>
            <a:off x="7022592" y="5215478"/>
            <a:ext cx="561372" cy="646331"/>
          </a:xfrm>
          <a:prstGeom prst="rect">
            <a:avLst/>
          </a:prstGeom>
          <a:noFill/>
          <a:ln>
            <a:solidFill>
              <a:schemeClr val="tx2">
                <a:lumMod val="60000"/>
                <a:lumOff val="40000"/>
              </a:schemeClr>
            </a:solidFill>
          </a:ln>
        </p:spPr>
        <p:txBody>
          <a:bodyPr wrap="none" rtlCol="0">
            <a:spAutoFit/>
          </a:bodyPr>
          <a:lstStyle/>
          <a:p>
            <a:pPr algn="ctr"/>
            <a:r>
              <a:rPr lang="en-US" dirty="0" smtClean="0"/>
              <a:t>UH</a:t>
            </a:r>
          </a:p>
          <a:p>
            <a:pPr algn="ctr"/>
            <a:r>
              <a:rPr lang="en-US" dirty="0" smtClean="0"/>
              <a:t>USC</a:t>
            </a:r>
            <a:endParaRPr lang="en-US" dirty="0"/>
          </a:p>
        </p:txBody>
      </p:sp>
      <p:sp>
        <p:nvSpPr>
          <p:cNvPr id="33" name="TextBox 32"/>
          <p:cNvSpPr txBox="1"/>
          <p:nvPr/>
        </p:nvSpPr>
        <p:spPr>
          <a:xfrm>
            <a:off x="5304997" y="1346215"/>
            <a:ext cx="1779654" cy="2031325"/>
          </a:xfrm>
          <a:prstGeom prst="rect">
            <a:avLst/>
          </a:prstGeom>
          <a:noFill/>
          <a:ln>
            <a:solidFill>
              <a:schemeClr val="tx2">
                <a:lumMod val="60000"/>
                <a:lumOff val="40000"/>
              </a:schemeClr>
            </a:solidFill>
          </a:ln>
        </p:spPr>
        <p:txBody>
          <a:bodyPr wrap="none" rtlCol="0">
            <a:spAutoFit/>
          </a:bodyPr>
          <a:lstStyle/>
          <a:p>
            <a:r>
              <a:rPr lang="en-US" dirty="0" smtClean="0"/>
              <a:t>(-80 °C; UH, USC)</a:t>
            </a:r>
          </a:p>
          <a:p>
            <a:r>
              <a:rPr lang="en-US" dirty="0" smtClean="0">
                <a:solidFill>
                  <a:srgbClr val="0000FF"/>
                </a:solidFill>
              </a:rPr>
              <a:t>Buffy coat</a:t>
            </a:r>
          </a:p>
          <a:p>
            <a:r>
              <a:rPr lang="en-US" dirty="0" smtClean="0">
                <a:solidFill>
                  <a:schemeClr val="accent6">
                    <a:lumMod val="75000"/>
                  </a:schemeClr>
                </a:solidFill>
              </a:rPr>
              <a:t>Clot </a:t>
            </a:r>
          </a:p>
          <a:p>
            <a:r>
              <a:rPr lang="en-US" dirty="0" smtClean="0">
                <a:solidFill>
                  <a:srgbClr val="7030A0"/>
                </a:solidFill>
              </a:rPr>
              <a:t>Lymphocytes </a:t>
            </a:r>
          </a:p>
          <a:p>
            <a:r>
              <a:rPr lang="en-US" dirty="0" smtClean="0">
                <a:solidFill>
                  <a:srgbClr val="FF0000"/>
                </a:solidFill>
              </a:rPr>
              <a:t>Plasma</a:t>
            </a:r>
          </a:p>
          <a:p>
            <a:r>
              <a:rPr lang="en-US" dirty="0" smtClean="0">
                <a:solidFill>
                  <a:schemeClr val="accent3">
                    <a:lumMod val="75000"/>
                  </a:schemeClr>
                </a:solidFill>
              </a:rPr>
              <a:t>RBC</a:t>
            </a:r>
          </a:p>
          <a:p>
            <a:r>
              <a:rPr lang="en-US" dirty="0" smtClean="0">
                <a:solidFill>
                  <a:srgbClr val="F2B800"/>
                </a:solidFill>
              </a:rPr>
              <a:t>Serum</a:t>
            </a:r>
          </a:p>
        </p:txBody>
      </p:sp>
      <p:cxnSp>
        <p:nvCxnSpPr>
          <p:cNvPr id="34" name="Straight Arrow Connector 33"/>
          <p:cNvCxnSpPr/>
          <p:nvPr/>
        </p:nvCxnSpPr>
        <p:spPr>
          <a:xfrm flipV="1">
            <a:off x="7084651" y="2357998"/>
            <a:ext cx="1147807" cy="388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7018474" y="1698515"/>
            <a:ext cx="1650965" cy="646331"/>
          </a:xfrm>
          <a:prstGeom prst="rect">
            <a:avLst/>
          </a:prstGeom>
          <a:noFill/>
        </p:spPr>
        <p:txBody>
          <a:bodyPr wrap="none" rtlCol="0">
            <a:spAutoFit/>
          </a:bodyPr>
          <a:lstStyle/>
          <a:p>
            <a:pPr algn="ctr"/>
            <a:r>
              <a:rPr lang="en-US" dirty="0" smtClean="0"/>
              <a:t>shipped to labs</a:t>
            </a:r>
          </a:p>
          <a:p>
            <a:pPr algn="ctr"/>
            <a:r>
              <a:rPr lang="en-US" dirty="0"/>
              <a:t>b</a:t>
            </a:r>
            <a:r>
              <a:rPr lang="en-US" dirty="0" smtClean="0"/>
              <a:t>efore analysis</a:t>
            </a:r>
            <a:endParaRPr lang="en-US" dirty="0"/>
          </a:p>
        </p:txBody>
      </p:sp>
      <p:pic>
        <p:nvPicPr>
          <p:cNvPr id="36" name="Picture 3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16680" y="3772161"/>
            <a:ext cx="1132450" cy="1132450"/>
          </a:xfrm>
          <a:prstGeom prst="rect">
            <a:avLst/>
          </a:prstGeom>
        </p:spPr>
      </p:pic>
      <p:sp>
        <p:nvSpPr>
          <p:cNvPr id="38" name="TextBox 37"/>
          <p:cNvSpPr txBox="1"/>
          <p:nvPr/>
        </p:nvSpPr>
        <p:spPr>
          <a:xfrm>
            <a:off x="4112567" y="3581399"/>
            <a:ext cx="1294585" cy="369332"/>
          </a:xfrm>
          <a:prstGeom prst="rect">
            <a:avLst/>
          </a:prstGeom>
          <a:noFill/>
        </p:spPr>
        <p:txBody>
          <a:bodyPr wrap="none" rtlCol="0">
            <a:spAutoFit/>
          </a:bodyPr>
          <a:lstStyle/>
          <a:p>
            <a:r>
              <a:rPr lang="en-US" dirty="0" smtClean="0"/>
              <a:t>mouthwash</a:t>
            </a:r>
            <a:endParaRPr lang="en-US" dirty="0"/>
          </a:p>
        </p:txBody>
      </p:sp>
      <p:pic>
        <p:nvPicPr>
          <p:cNvPr id="37" name="Picture 3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66670" y="4342516"/>
            <a:ext cx="464820" cy="480060"/>
          </a:xfrm>
          <a:prstGeom prst="rect">
            <a:avLst/>
          </a:prstGeom>
        </p:spPr>
      </p:pic>
      <p:sp>
        <p:nvSpPr>
          <p:cNvPr id="40" name="Bent-Up Arrow 39"/>
          <p:cNvSpPr/>
          <p:nvPr/>
        </p:nvSpPr>
        <p:spPr>
          <a:xfrm>
            <a:off x="5407152" y="3429701"/>
            <a:ext cx="316589" cy="1042060"/>
          </a:xfrm>
          <a:prstGeom prst="bentUpArrow">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1353947" y="2895600"/>
            <a:ext cx="1075936" cy="369332"/>
          </a:xfrm>
          <a:prstGeom prst="rect">
            <a:avLst/>
          </a:prstGeom>
          <a:noFill/>
        </p:spPr>
        <p:txBody>
          <a:bodyPr wrap="none" rtlCol="0">
            <a:spAutoFit/>
          </a:bodyPr>
          <a:lstStyle/>
          <a:p>
            <a:r>
              <a:rPr lang="en-US" dirty="0" smtClean="0"/>
              <a:t>5 x 10 mL</a:t>
            </a:r>
            <a:endParaRPr lang="en-US" dirty="0"/>
          </a:p>
        </p:txBody>
      </p:sp>
    </p:spTree>
    <p:extLst>
      <p:ext uri="{BB962C8B-B14F-4D97-AF65-F5344CB8AC3E}">
        <p14:creationId xmlns:p14="http://schemas.microsoft.com/office/powerpoint/2010/main" val="34819799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3958" y="15815"/>
            <a:ext cx="4611391" cy="584775"/>
          </a:xfrm>
          <a:prstGeom prst="rect">
            <a:avLst/>
          </a:prstGeom>
        </p:spPr>
        <p:txBody>
          <a:bodyPr wrap="none">
            <a:spAutoFit/>
          </a:bodyPr>
          <a:lstStyle/>
          <a:p>
            <a:pPr algn="ctr"/>
            <a:r>
              <a:rPr lang="en-US" sz="3200" dirty="0"/>
              <a:t>DNA </a:t>
            </a:r>
            <a:r>
              <a:rPr lang="en-US" sz="3200" dirty="0" smtClean="0"/>
              <a:t>Extraction Flow Chart</a:t>
            </a:r>
            <a:endParaRPr lang="en-US" sz="3200" dirty="0"/>
          </a:p>
        </p:txBody>
      </p:sp>
      <p:sp>
        <p:nvSpPr>
          <p:cNvPr id="3" name="TextBox 2"/>
          <p:cNvSpPr txBox="1"/>
          <p:nvPr/>
        </p:nvSpPr>
        <p:spPr>
          <a:xfrm>
            <a:off x="0" y="848995"/>
            <a:ext cx="3896019" cy="4524315"/>
          </a:xfrm>
          <a:prstGeom prst="rect">
            <a:avLst/>
          </a:prstGeom>
          <a:noFill/>
        </p:spPr>
        <p:txBody>
          <a:bodyPr wrap="none" rtlCol="0">
            <a:spAutoFit/>
          </a:bodyPr>
          <a:lstStyle/>
          <a:p>
            <a:r>
              <a:rPr lang="en-US" sz="2400" dirty="0" smtClean="0"/>
              <a:t>Samples thawed and noted</a:t>
            </a:r>
          </a:p>
          <a:p>
            <a:r>
              <a:rPr lang="en-US" sz="2400" dirty="0" err="1" smtClean="0"/>
              <a:t>Homgenized</a:t>
            </a:r>
            <a:r>
              <a:rPr lang="en-US" sz="2400" dirty="0" smtClean="0"/>
              <a:t>, </a:t>
            </a:r>
            <a:r>
              <a:rPr lang="en-US" sz="2400" dirty="0" err="1" smtClean="0"/>
              <a:t>aliquoted</a:t>
            </a:r>
            <a:endParaRPr lang="en-US" sz="2400" dirty="0" smtClean="0"/>
          </a:p>
          <a:p>
            <a:r>
              <a:rPr lang="en-US" sz="2400" dirty="0" smtClean="0"/>
              <a:t>Frozen at -80C</a:t>
            </a:r>
          </a:p>
          <a:p>
            <a:r>
              <a:rPr lang="en-US" sz="2400" dirty="0" smtClean="0"/>
              <a:t>Data entered in SQL database</a:t>
            </a:r>
          </a:p>
          <a:p>
            <a:endParaRPr lang="en-US" sz="2400" dirty="0"/>
          </a:p>
          <a:p>
            <a:r>
              <a:rPr lang="en-US" sz="2400" dirty="0" smtClean="0"/>
              <a:t>Microbial  DNA extraction </a:t>
            </a:r>
          </a:p>
          <a:p>
            <a:r>
              <a:rPr lang="en-US" sz="2400" dirty="0" smtClean="0"/>
              <a:t>QC:</a:t>
            </a:r>
          </a:p>
          <a:p>
            <a:r>
              <a:rPr lang="en-US" sz="2400" dirty="0" smtClean="0"/>
              <a:t>	DNA yield </a:t>
            </a:r>
          </a:p>
          <a:p>
            <a:r>
              <a:rPr lang="en-US" sz="2400" dirty="0" smtClean="0"/>
              <a:t>	DNA Quality</a:t>
            </a:r>
          </a:p>
          <a:p>
            <a:endParaRPr lang="en-US" sz="2400" dirty="0" smtClean="0"/>
          </a:p>
          <a:p>
            <a:r>
              <a:rPr lang="en-US" sz="2400" dirty="0" smtClean="0"/>
              <a:t>If they pass QC:</a:t>
            </a:r>
          </a:p>
          <a:p>
            <a:r>
              <a:rPr lang="en-US" sz="2400" dirty="0" smtClean="0"/>
              <a:t>	Sent for sequencing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2400" y="1823134"/>
            <a:ext cx="4419600" cy="3314700"/>
          </a:xfrm>
          <a:prstGeom prst="rect">
            <a:avLst/>
          </a:prstGeom>
        </p:spPr>
      </p:pic>
    </p:spTree>
    <p:extLst>
      <p:ext uri="{BB962C8B-B14F-4D97-AF65-F5344CB8AC3E}">
        <p14:creationId xmlns:p14="http://schemas.microsoft.com/office/powerpoint/2010/main" val="28589578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1A00800-02EC-4D4E-8F54-566D1FE1D233}"/>
              </a:ext>
            </a:extLst>
          </p:cNvPr>
          <p:cNvGraphicFramePr>
            <a:graphicFrameLocks noGrp="1"/>
          </p:cNvGraphicFramePr>
          <p:nvPr>
            <p:ph idx="1"/>
            <p:extLst/>
          </p:nvPr>
        </p:nvGraphicFramePr>
        <p:xfrm>
          <a:off x="3809999" y="1629305"/>
          <a:ext cx="5179483" cy="4974695"/>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9DBF6EA-F348-5B42-82B6-9A8E553CEBDD}"/>
              </a:ext>
            </a:extLst>
          </p:cNvPr>
          <p:cNvSpPr/>
          <p:nvPr/>
        </p:nvSpPr>
        <p:spPr>
          <a:xfrm>
            <a:off x="89857" y="1297696"/>
            <a:ext cx="3720141" cy="4524315"/>
          </a:xfrm>
          <a:prstGeom prst="rect">
            <a:avLst/>
          </a:prstGeom>
        </p:spPr>
        <p:txBody>
          <a:bodyPr wrap="square">
            <a:spAutoFit/>
          </a:bodyPr>
          <a:lstStyle/>
          <a:p>
            <a:r>
              <a:rPr lang="en-US" sz="1800" b="1" dirty="0">
                <a:solidFill>
                  <a:srgbClr val="154067"/>
                </a:solidFill>
                <a:latin typeface="+mn-lt"/>
              </a:rPr>
              <a:t>Received: </a:t>
            </a:r>
            <a:r>
              <a:rPr lang="en-US" sz="1800" dirty="0" smtClean="0">
                <a:latin typeface="+mn-lt"/>
              </a:rPr>
              <a:t>6719</a:t>
            </a:r>
            <a:r>
              <a:rPr lang="en-US" sz="1800" b="1" dirty="0" smtClean="0">
                <a:latin typeface="+mn-lt"/>
              </a:rPr>
              <a:t> </a:t>
            </a:r>
            <a:r>
              <a:rPr lang="en-US" sz="1800" dirty="0">
                <a:latin typeface="+mn-lt"/>
              </a:rPr>
              <a:t>in </a:t>
            </a:r>
            <a:r>
              <a:rPr lang="en-US" sz="1800" dirty="0" err="1">
                <a:latin typeface="+mn-lt"/>
              </a:rPr>
              <a:t>RNAlater</a:t>
            </a:r>
            <a:r>
              <a:rPr lang="en-US" sz="1800" dirty="0">
                <a:latin typeface="+mn-lt"/>
              </a:rPr>
              <a:t>	</a:t>
            </a:r>
          </a:p>
          <a:p>
            <a:r>
              <a:rPr lang="en-US" sz="1800" b="1" dirty="0">
                <a:solidFill>
                  <a:srgbClr val="154067"/>
                </a:solidFill>
                <a:latin typeface="+mn-lt"/>
              </a:rPr>
              <a:t>Extracted: </a:t>
            </a:r>
            <a:r>
              <a:rPr lang="en-US" sz="1800" dirty="0">
                <a:latin typeface="+mn-lt"/>
              </a:rPr>
              <a:t>6708 samples</a:t>
            </a:r>
          </a:p>
          <a:p>
            <a:r>
              <a:rPr lang="en-US" sz="1800" b="1" dirty="0" smtClean="0">
                <a:solidFill>
                  <a:srgbClr val="154067"/>
                </a:solidFill>
                <a:latin typeface="+mn-lt"/>
              </a:rPr>
              <a:t>Sent </a:t>
            </a:r>
            <a:r>
              <a:rPr lang="en-US" sz="1800" b="1" dirty="0">
                <a:solidFill>
                  <a:srgbClr val="154067"/>
                </a:solidFill>
                <a:latin typeface="+mn-lt"/>
              </a:rPr>
              <a:t>for sequencing: </a:t>
            </a:r>
            <a:r>
              <a:rPr lang="en-US" sz="1800" dirty="0" smtClean="0">
                <a:latin typeface="+mn-lt"/>
              </a:rPr>
              <a:t>6641</a:t>
            </a:r>
          </a:p>
          <a:p>
            <a:r>
              <a:rPr lang="en-US" b="1" dirty="0">
                <a:solidFill>
                  <a:srgbClr val="154067"/>
                </a:solidFill>
              </a:rPr>
              <a:t>Absolute fail: </a:t>
            </a:r>
            <a:r>
              <a:rPr lang="en-US" dirty="0"/>
              <a:t>7.0% </a:t>
            </a:r>
            <a:endParaRPr lang="en-US" sz="1800" dirty="0">
              <a:latin typeface="+mn-lt"/>
            </a:endParaRPr>
          </a:p>
          <a:p>
            <a:r>
              <a:rPr lang="en-US" b="1" dirty="0">
                <a:solidFill>
                  <a:srgbClr val="154067"/>
                </a:solidFill>
              </a:rPr>
              <a:t>Passed sequencing</a:t>
            </a:r>
            <a:r>
              <a:rPr lang="en-US" b="1" dirty="0">
                <a:solidFill>
                  <a:srgbClr val="154067"/>
                </a:solidFill>
                <a:sym typeface="Wingdings"/>
              </a:rPr>
              <a:t>:</a:t>
            </a:r>
            <a:r>
              <a:rPr lang="en-US" dirty="0">
                <a:solidFill>
                  <a:srgbClr val="154067"/>
                </a:solidFill>
                <a:sym typeface="Wingdings"/>
              </a:rPr>
              <a:t> </a:t>
            </a:r>
            <a:r>
              <a:rPr lang="en-US" dirty="0" smtClean="0">
                <a:sym typeface="Wingdings"/>
              </a:rPr>
              <a:t>6176</a:t>
            </a:r>
            <a:endParaRPr lang="en-US" dirty="0">
              <a:sym typeface="Wingdings"/>
            </a:endParaRPr>
          </a:p>
          <a:p>
            <a:endParaRPr lang="en-US" b="1" dirty="0">
              <a:sym typeface="Wingdings"/>
            </a:endParaRPr>
          </a:p>
          <a:p>
            <a:r>
              <a:rPr lang="en-US" b="1" dirty="0">
                <a:solidFill>
                  <a:srgbClr val="154067"/>
                </a:solidFill>
              </a:rPr>
              <a:t>DNA extraction </a:t>
            </a:r>
          </a:p>
          <a:p>
            <a:r>
              <a:rPr lang="en-US" b="1" dirty="0">
                <a:solidFill>
                  <a:srgbClr val="154067"/>
                </a:solidFill>
              </a:rPr>
              <a:t>(n=3 subjects, duplicate extractions)</a:t>
            </a:r>
          </a:p>
          <a:p>
            <a:r>
              <a:rPr lang="en-US" dirty="0"/>
              <a:t>ICC ≥0.93 for alpha diversity </a:t>
            </a:r>
          </a:p>
          <a:p>
            <a:endParaRPr lang="en-US" sz="1000" dirty="0"/>
          </a:p>
          <a:p>
            <a:r>
              <a:rPr lang="en-US" dirty="0"/>
              <a:t>ICC  ≥0.99 for </a:t>
            </a:r>
            <a:r>
              <a:rPr lang="en-US" dirty="0" smtClean="0"/>
              <a:t>beta diversity</a:t>
            </a:r>
            <a:endParaRPr lang="en-US" dirty="0"/>
          </a:p>
          <a:p>
            <a:endParaRPr lang="en-US" sz="1000" dirty="0"/>
          </a:p>
          <a:p>
            <a:r>
              <a:rPr lang="en-US" dirty="0"/>
              <a:t>ICC ≥0.97 for the most abundant phyla. </a:t>
            </a:r>
          </a:p>
          <a:p>
            <a:endParaRPr lang="en-US" sz="1000" dirty="0"/>
          </a:p>
          <a:p>
            <a:r>
              <a:rPr lang="en-US" b="1" dirty="0">
                <a:solidFill>
                  <a:srgbClr val="154067"/>
                </a:solidFill>
              </a:rPr>
              <a:t>NTC controls</a:t>
            </a:r>
            <a:r>
              <a:rPr lang="en-US" dirty="0"/>
              <a:t>: no amplification</a:t>
            </a:r>
          </a:p>
          <a:p>
            <a:pPr algn="ctr"/>
            <a:endParaRPr lang="en-US" sz="2400" dirty="0"/>
          </a:p>
        </p:txBody>
      </p:sp>
      <p:sp>
        <p:nvSpPr>
          <p:cNvPr id="6" name="Rectangle 5">
            <a:extLst>
              <a:ext uri="{FF2B5EF4-FFF2-40B4-BE49-F238E27FC236}">
                <a16:creationId xmlns:a16="http://schemas.microsoft.com/office/drawing/2014/main" id="{63C47D49-CFAC-2443-B269-E32E142FC313}"/>
              </a:ext>
            </a:extLst>
          </p:cNvPr>
          <p:cNvSpPr/>
          <p:nvPr/>
        </p:nvSpPr>
        <p:spPr>
          <a:xfrm>
            <a:off x="5086" y="238708"/>
            <a:ext cx="8887882" cy="646331"/>
          </a:xfrm>
          <a:prstGeom prst="rect">
            <a:avLst/>
          </a:prstGeom>
        </p:spPr>
        <p:txBody>
          <a:bodyPr wrap="none">
            <a:spAutoFit/>
          </a:bodyPr>
          <a:lstStyle/>
          <a:p>
            <a:pPr algn="ctr"/>
            <a:r>
              <a:rPr lang="en-US" sz="3600" b="1" dirty="0" smtClean="0">
                <a:solidFill>
                  <a:srgbClr val="154067"/>
                </a:solidFill>
                <a:latin typeface="Arial" panose="020B0604020202020204" pitchFamily="34" charset="0"/>
                <a:cs typeface="Arial" panose="020B0604020202020204" pitchFamily="34" charset="0"/>
              </a:rPr>
              <a:t>Sample Processing and DNA </a:t>
            </a:r>
            <a:r>
              <a:rPr lang="en-US" sz="3600" b="1" dirty="0">
                <a:solidFill>
                  <a:srgbClr val="154067"/>
                </a:solidFill>
                <a:latin typeface="Arial" panose="020B0604020202020204" pitchFamily="34" charset="0"/>
                <a:cs typeface="Arial" panose="020B0604020202020204" pitchFamily="34" charset="0"/>
              </a:rPr>
              <a:t>Extraction</a:t>
            </a:r>
            <a:endParaRPr lang="en-US" sz="3600" dirty="0">
              <a:solidFill>
                <a:srgbClr val="154067"/>
              </a:solidFill>
            </a:endParaRPr>
          </a:p>
        </p:txBody>
      </p:sp>
      <p:sp>
        <p:nvSpPr>
          <p:cNvPr id="2" name="Rectangle 1">
            <a:extLst>
              <a:ext uri="{FF2B5EF4-FFF2-40B4-BE49-F238E27FC236}">
                <a16:creationId xmlns:a16="http://schemas.microsoft.com/office/drawing/2014/main" id="{D6462BFD-0459-DC48-ACFE-48FA8F61319A}"/>
              </a:ext>
            </a:extLst>
          </p:cNvPr>
          <p:cNvSpPr/>
          <p:nvPr/>
        </p:nvSpPr>
        <p:spPr>
          <a:xfrm flipH="1">
            <a:off x="7350056" y="6369803"/>
            <a:ext cx="45719" cy="77492"/>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77425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3">
            <a:extLst>
              <a:ext uri="{FF2B5EF4-FFF2-40B4-BE49-F238E27FC236}">
                <a16:creationId xmlns:a16="http://schemas.microsoft.com/office/drawing/2014/main" id="{85F1D211-02AD-254A-BBB0-FEC46135BB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6506" y="3998563"/>
            <a:ext cx="3908582" cy="2859437"/>
          </a:xfrm>
          <a:prstGeom prst="rect">
            <a:avLst/>
          </a:prstGeom>
        </p:spPr>
      </p:pic>
      <p:sp>
        <p:nvSpPr>
          <p:cNvPr id="2" name="Title 1"/>
          <p:cNvSpPr>
            <a:spLocks noGrp="1"/>
          </p:cNvSpPr>
          <p:nvPr>
            <p:ph type="title"/>
          </p:nvPr>
        </p:nvSpPr>
        <p:spPr>
          <a:xfrm>
            <a:off x="0" y="315654"/>
            <a:ext cx="9048650" cy="916474"/>
          </a:xfrm>
        </p:spPr>
        <p:txBody>
          <a:bodyPr>
            <a:normAutofit/>
          </a:bodyPr>
          <a:lstStyle/>
          <a:p>
            <a:pPr algn="ctr"/>
            <a:r>
              <a:rPr lang="en-US" sz="3600" b="1" dirty="0" smtClean="0"/>
              <a:t>Quality Control Measures</a:t>
            </a:r>
            <a:endParaRPr lang="en-US" sz="3600" b="1" dirty="0"/>
          </a:p>
        </p:txBody>
      </p:sp>
      <p:sp>
        <p:nvSpPr>
          <p:cNvPr id="7" name="Rectangle 6"/>
          <p:cNvSpPr/>
          <p:nvPr/>
        </p:nvSpPr>
        <p:spPr bwMode="auto">
          <a:xfrm>
            <a:off x="694813" y="1335366"/>
            <a:ext cx="3795173" cy="219388"/>
          </a:xfrm>
          <a:prstGeom prst="rect">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Helvetica" pitchFamily="34" charset="0"/>
            </a:endParaRPr>
          </a:p>
        </p:txBody>
      </p:sp>
      <p:sp>
        <p:nvSpPr>
          <p:cNvPr id="3" name="TextBox 2">
            <a:extLst>
              <a:ext uri="{FF2B5EF4-FFF2-40B4-BE49-F238E27FC236}">
                <a16:creationId xmlns:a16="http://schemas.microsoft.com/office/drawing/2014/main" id="{BE89E00E-5041-0A4C-9599-6DFE49C0E59C}"/>
              </a:ext>
            </a:extLst>
          </p:cNvPr>
          <p:cNvSpPr txBox="1"/>
          <p:nvPr/>
        </p:nvSpPr>
        <p:spPr>
          <a:xfrm>
            <a:off x="882869" y="6069724"/>
            <a:ext cx="0" cy="0"/>
          </a:xfrm>
          <a:prstGeom prst="rect">
            <a:avLst/>
          </a:prstGeom>
        </p:spPr>
        <p:txBody>
          <a:bodyPr vert="horz" wrap="none" lIns="91440" tIns="45720" rIns="91440" bIns="45720" rtlCol="0" anchor="ctr">
            <a:noAutofit/>
          </a:bodyPr>
          <a:lstStyle/>
          <a:p>
            <a:endParaRPr lang="en-US" sz="4000" dirty="0"/>
          </a:p>
        </p:txBody>
      </p:sp>
      <p:sp>
        <p:nvSpPr>
          <p:cNvPr id="5" name="Rectangle 4"/>
          <p:cNvSpPr/>
          <p:nvPr/>
        </p:nvSpPr>
        <p:spPr>
          <a:xfrm>
            <a:off x="4621866" y="3715046"/>
            <a:ext cx="224258" cy="13448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FCD2D6A-F22A-2B44-AAF3-BDABEF09C470}"/>
              </a:ext>
            </a:extLst>
          </p:cNvPr>
          <p:cNvSpPr txBox="1"/>
          <p:nvPr/>
        </p:nvSpPr>
        <p:spPr>
          <a:xfrm>
            <a:off x="694813" y="3473067"/>
            <a:ext cx="914400" cy="914400"/>
          </a:xfrm>
          <a:prstGeom prst="rect">
            <a:avLst/>
          </a:prstGeom>
        </p:spPr>
        <p:txBody>
          <a:bodyPr vert="horz" wrap="none" lIns="91440" tIns="45720" rIns="91440" bIns="45720" rtlCol="0" anchor="ctr">
            <a:noAutofit/>
          </a:bodyPr>
          <a:lstStyle/>
          <a:p>
            <a:endParaRPr lang="en-US" sz="2400" b="1" dirty="0">
              <a:solidFill>
                <a:srgbClr val="154067"/>
              </a:solidFill>
            </a:endParaRPr>
          </a:p>
          <a:p>
            <a:endParaRPr lang="en-US" sz="2400" b="1" dirty="0">
              <a:solidFill>
                <a:srgbClr val="154067"/>
              </a:solidFill>
            </a:endParaRPr>
          </a:p>
          <a:p>
            <a:pPr>
              <a:buClr>
                <a:srgbClr val="99CB5A"/>
              </a:buClr>
            </a:pPr>
            <a:endParaRPr lang="en-US" sz="2400" b="1" dirty="0">
              <a:solidFill>
                <a:srgbClr val="154067"/>
              </a:solidFill>
            </a:endParaRPr>
          </a:p>
          <a:p>
            <a:pPr marL="342900" indent="-342900">
              <a:buClr>
                <a:srgbClr val="99CB5A"/>
              </a:buClr>
              <a:buFont typeface="Wingdings" pitchFamily="2" charset="2"/>
              <a:buChar char="v"/>
            </a:pPr>
            <a:r>
              <a:rPr lang="en-US" sz="2400" b="1" dirty="0">
                <a:solidFill>
                  <a:srgbClr val="154067"/>
                </a:solidFill>
              </a:rPr>
              <a:t>FHC </a:t>
            </a:r>
            <a:r>
              <a:rPr lang="en-US" sz="2400" b="1" dirty="0" smtClean="0">
                <a:solidFill>
                  <a:srgbClr val="154067"/>
                </a:solidFill>
              </a:rPr>
              <a:t>contro</a:t>
            </a:r>
            <a:r>
              <a:rPr lang="en-US" sz="2400" b="1" dirty="0">
                <a:solidFill>
                  <a:srgbClr val="154067"/>
                </a:solidFill>
              </a:rPr>
              <a:t>l</a:t>
            </a:r>
          </a:p>
          <a:p>
            <a:pPr marL="525463">
              <a:buClr>
                <a:srgbClr val="99CB5A"/>
              </a:buClr>
            </a:pPr>
            <a:endParaRPr lang="en-US" sz="2400" dirty="0"/>
          </a:p>
          <a:p>
            <a:pPr>
              <a:buClr>
                <a:srgbClr val="99CB5A"/>
              </a:buClr>
            </a:pPr>
            <a:endParaRPr lang="en-US" sz="4000" dirty="0"/>
          </a:p>
          <a:p>
            <a:pPr>
              <a:buClr>
                <a:srgbClr val="99CB5A"/>
              </a:buClr>
            </a:pPr>
            <a:endParaRPr lang="en-US" sz="4000" dirty="0"/>
          </a:p>
          <a:p>
            <a:pPr>
              <a:buClr>
                <a:srgbClr val="99CB5A"/>
              </a:buClr>
            </a:pPr>
            <a:endParaRPr lang="en-US" sz="4000" dirty="0"/>
          </a:p>
          <a:p>
            <a:pPr>
              <a:buClr>
                <a:srgbClr val="99CB5A"/>
              </a:buClr>
            </a:pPr>
            <a:endParaRPr lang="en-US" sz="4000" dirty="0"/>
          </a:p>
          <a:p>
            <a:pPr marL="342900" indent="-342900">
              <a:buClr>
                <a:srgbClr val="99CB5A"/>
              </a:buClr>
              <a:buFont typeface="Wingdings" pitchFamily="2" charset="2"/>
              <a:buChar char="v"/>
            </a:pPr>
            <a:r>
              <a:rPr lang="en-US" sz="2400" b="1" dirty="0">
                <a:solidFill>
                  <a:srgbClr val="154067"/>
                </a:solidFill>
              </a:rPr>
              <a:t>Duplicate </a:t>
            </a:r>
            <a:r>
              <a:rPr lang="en-US" sz="2400" b="1" dirty="0" smtClean="0">
                <a:solidFill>
                  <a:srgbClr val="154067"/>
                </a:solidFill>
              </a:rPr>
              <a:t>MEC sample</a:t>
            </a:r>
            <a:endParaRPr lang="en-US" sz="2400" b="1" dirty="0">
              <a:solidFill>
                <a:srgbClr val="154067"/>
              </a:solidFill>
            </a:endParaRPr>
          </a:p>
          <a:p>
            <a:endParaRPr lang="en-US" sz="4000" dirty="0"/>
          </a:p>
          <a:p>
            <a:endParaRPr lang="en-US" sz="4000" dirty="0"/>
          </a:p>
        </p:txBody>
      </p:sp>
      <p:sp>
        <p:nvSpPr>
          <p:cNvPr id="13" name="TextBox 12">
            <a:extLst>
              <a:ext uri="{FF2B5EF4-FFF2-40B4-BE49-F238E27FC236}">
                <a16:creationId xmlns:a16="http://schemas.microsoft.com/office/drawing/2014/main" id="{80C7F318-6C8D-0B40-AD61-89CD5F4A4AD6}"/>
              </a:ext>
            </a:extLst>
          </p:cNvPr>
          <p:cNvSpPr txBox="1"/>
          <p:nvPr/>
        </p:nvSpPr>
        <p:spPr>
          <a:xfrm>
            <a:off x="7671660" y="5672379"/>
            <a:ext cx="914400" cy="914400"/>
          </a:xfrm>
          <a:prstGeom prst="rect">
            <a:avLst/>
          </a:prstGeom>
        </p:spPr>
        <p:txBody>
          <a:bodyPr vert="horz" wrap="none" lIns="91440" tIns="45720" rIns="91440" bIns="45720" rtlCol="0" anchor="ctr">
            <a:noAutofit/>
          </a:bodyPr>
          <a:lstStyle/>
          <a:p>
            <a:r>
              <a:rPr lang="en-US" sz="1600" b="1" dirty="0" smtClean="0"/>
              <a:t>n=104</a:t>
            </a:r>
            <a:endParaRPr lang="en-US" sz="1600" b="1" dirty="0"/>
          </a:p>
          <a:p>
            <a:r>
              <a:rPr lang="en-US" sz="1600" b="1" dirty="0"/>
              <a:t>r=0.997</a:t>
            </a:r>
          </a:p>
          <a:p>
            <a:r>
              <a:rPr lang="en-US" sz="1600" b="1" dirty="0"/>
              <a:t>m=1.002</a:t>
            </a:r>
          </a:p>
        </p:txBody>
      </p:sp>
      <p:pic>
        <p:nvPicPr>
          <p:cNvPr id="9" name="Content Placeholder 8"/>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189515" y="1335366"/>
            <a:ext cx="3918510" cy="2706103"/>
          </a:xfrm>
        </p:spPr>
      </p:pic>
    </p:spTree>
    <p:extLst>
      <p:ext uri="{BB962C8B-B14F-4D97-AF65-F5344CB8AC3E}">
        <p14:creationId xmlns:p14="http://schemas.microsoft.com/office/powerpoint/2010/main" val="22540171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6"/>
          <p:cNvSpPr txBox="1"/>
          <p:nvPr/>
        </p:nvSpPr>
        <p:spPr>
          <a:xfrm>
            <a:off x="25400" y="152400"/>
            <a:ext cx="2555508" cy="553998"/>
          </a:xfrm>
          <a:prstGeom prst="rect">
            <a:avLst/>
          </a:prstGeom>
          <a:noFill/>
        </p:spPr>
        <p:txBody>
          <a:bodyPr wrap="none" rtlCol="0">
            <a:spAutoFit/>
          </a:bodyPr>
          <a:lstStyle/>
          <a:p>
            <a:r>
              <a:rPr kumimoji="1" lang="en-US" altLang="zh-CN" sz="3000" b="1" dirty="0" smtClean="0"/>
              <a:t>QIIME Pipeline</a:t>
            </a:r>
            <a:endParaRPr kumimoji="1" lang="zh-CN" altLang="en-US" sz="3000" b="1" dirty="0"/>
          </a:p>
        </p:txBody>
      </p:sp>
      <p:pic>
        <p:nvPicPr>
          <p:cNvPr id="9" name="Picture 8"/>
          <p:cNvPicPr/>
          <p:nvPr/>
        </p:nvPicPr>
        <p:blipFill>
          <a:blip r:embed="rId3"/>
          <a:stretch>
            <a:fillRect/>
          </a:stretch>
        </p:blipFill>
        <p:spPr>
          <a:xfrm>
            <a:off x="1524000" y="633918"/>
            <a:ext cx="6441439" cy="6224081"/>
          </a:xfrm>
          <a:prstGeom prst="rect">
            <a:avLst/>
          </a:prstGeom>
        </p:spPr>
      </p:pic>
    </p:spTree>
    <p:extLst>
      <p:ext uri="{BB962C8B-B14F-4D97-AF65-F5344CB8AC3E}">
        <p14:creationId xmlns:p14="http://schemas.microsoft.com/office/powerpoint/2010/main" val="4141834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5852"/>
            <a:ext cx="9144000" cy="916474"/>
          </a:xfrm>
        </p:spPr>
        <p:txBody>
          <a:bodyPr>
            <a:normAutofit fontScale="90000"/>
          </a:bodyPr>
          <a:lstStyle/>
          <a:p>
            <a:pPr algn="ctr"/>
            <a:r>
              <a:rPr lang="en-US" dirty="0"/>
              <a:t>The Multiethnic Cohort                      Microbiome Reliability Study</a:t>
            </a:r>
          </a:p>
        </p:txBody>
      </p:sp>
      <p:sp>
        <p:nvSpPr>
          <p:cNvPr id="10" name="TextBox 15"/>
          <p:cNvSpPr txBox="1">
            <a:spLocks noChangeArrowheads="1"/>
          </p:cNvSpPr>
          <p:nvPr/>
        </p:nvSpPr>
        <p:spPr bwMode="auto">
          <a:xfrm>
            <a:off x="154235" y="1292904"/>
            <a:ext cx="8538073" cy="5478423"/>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119063" defTabSz="914378" eaLnBrk="1" hangingPunct="1">
              <a:spcAft>
                <a:spcPts val="600"/>
              </a:spcAft>
              <a:defRPr/>
            </a:pPr>
            <a:r>
              <a:rPr lang="en-US" altLang="en-US" sz="2800" b="1" kern="0" dirty="0">
                <a:solidFill>
                  <a:srgbClr val="154067"/>
                </a:solidFill>
                <a:latin typeface="+mn-lt"/>
              </a:rPr>
              <a:t>Assess whether one sample from a participant                             captures the microbiome</a:t>
            </a:r>
            <a:endParaRPr lang="en-US" altLang="en-US" sz="2800" b="1" kern="0" dirty="0">
              <a:latin typeface="+mn-lt"/>
            </a:endParaRPr>
          </a:p>
          <a:p>
            <a:pPr marL="1030280" lvl="1" indent="0" defTabSz="914378" eaLnBrk="1" hangingPunct="1">
              <a:defRPr/>
            </a:pPr>
            <a:r>
              <a:rPr lang="en-US" altLang="en-US" sz="2400" kern="0" dirty="0">
                <a:latin typeface="+mn-lt"/>
              </a:rPr>
              <a:t>N~ 50 MEC participants every 6 </a:t>
            </a:r>
            <a:r>
              <a:rPr lang="en-US" altLang="en-US" sz="2400" kern="0" dirty="0" err="1">
                <a:latin typeface="+mn-lt"/>
              </a:rPr>
              <a:t>mos</a:t>
            </a:r>
            <a:r>
              <a:rPr lang="en-US" altLang="en-US" sz="2400" kern="0" dirty="0">
                <a:latin typeface="+mn-lt"/>
              </a:rPr>
              <a:t> for 2 </a:t>
            </a:r>
            <a:r>
              <a:rPr lang="en-US" altLang="en-US" sz="2400" kern="0" dirty="0" err="1">
                <a:latin typeface="+mn-lt"/>
              </a:rPr>
              <a:t>yrs</a:t>
            </a:r>
            <a:endParaRPr lang="en-US" altLang="en-US" sz="2400" kern="0" dirty="0">
              <a:latin typeface="+mn-lt"/>
            </a:endParaRPr>
          </a:p>
          <a:p>
            <a:pPr marL="1030280" lvl="1" indent="0" defTabSz="914378" eaLnBrk="1" hangingPunct="1">
              <a:defRPr/>
            </a:pPr>
            <a:r>
              <a:rPr lang="en-US" altLang="en-US" sz="2400" kern="0" dirty="0">
                <a:latin typeface="+mn-lt"/>
              </a:rPr>
              <a:t>Recruited by race and sex </a:t>
            </a:r>
          </a:p>
          <a:p>
            <a:pPr marL="1030280" lvl="1" indent="0" defTabSz="914378" eaLnBrk="1" hangingPunct="1">
              <a:spcAft>
                <a:spcPts val="600"/>
              </a:spcAft>
              <a:defRPr/>
            </a:pPr>
            <a:r>
              <a:rPr lang="en-US" altLang="en-US" sz="2400" kern="0" dirty="0">
                <a:latin typeface="+mn-lt"/>
              </a:rPr>
              <a:t>Stool (Microbiome)(n~250)</a:t>
            </a:r>
          </a:p>
          <a:p>
            <a:pPr marL="1200150">
              <a:spcAft>
                <a:spcPts val="600"/>
              </a:spcAft>
            </a:pPr>
            <a:r>
              <a:rPr lang="en-US" sz="2400" b="1" dirty="0">
                <a:solidFill>
                  <a:srgbClr val="154067"/>
                </a:solidFill>
                <a:latin typeface="+mn-lt"/>
                <a:ea typeface="Calibri" charset="0"/>
              </a:rPr>
              <a:t>Gut Microbiome</a:t>
            </a:r>
          </a:p>
          <a:p>
            <a:pPr marL="1884363">
              <a:spcAft>
                <a:spcPts val="1200"/>
              </a:spcAft>
            </a:pPr>
            <a:r>
              <a:rPr lang="en-US" sz="2400" dirty="0">
                <a:latin typeface="+mn-lt"/>
                <a:ea typeface="Calibri" charset="0"/>
              </a:rPr>
              <a:t>16S </a:t>
            </a:r>
            <a:r>
              <a:rPr lang="en-US" sz="2400" dirty="0" err="1">
                <a:latin typeface="+mn-lt"/>
                <a:ea typeface="Calibri" charset="0"/>
              </a:rPr>
              <a:t>rRNA</a:t>
            </a:r>
            <a:r>
              <a:rPr lang="en-US" sz="2400" dirty="0">
                <a:latin typeface="+mn-lt"/>
                <a:ea typeface="Calibri" charset="0"/>
              </a:rPr>
              <a:t> gene sequencing V</a:t>
            </a:r>
            <a:r>
              <a:rPr lang="en-US" sz="2400" baseline="-25000" dirty="0">
                <a:latin typeface="+mn-lt"/>
                <a:ea typeface="Calibri" charset="0"/>
              </a:rPr>
              <a:t>1-3</a:t>
            </a:r>
            <a:r>
              <a:rPr lang="en-US" sz="2400" dirty="0">
                <a:latin typeface="+mn-lt"/>
                <a:ea typeface="Calibri" charset="0"/>
              </a:rPr>
              <a:t>                                     Illumina paired-end sequencing</a:t>
            </a:r>
          </a:p>
          <a:p>
            <a:pPr marL="1200150">
              <a:spcAft>
                <a:spcPts val="600"/>
              </a:spcAft>
            </a:pPr>
            <a:r>
              <a:rPr lang="en-US" sz="2400" b="1" dirty="0">
                <a:solidFill>
                  <a:srgbClr val="154067"/>
                </a:solidFill>
                <a:latin typeface="+mn-lt"/>
                <a:ea typeface="Calibri" charset="0"/>
              </a:rPr>
              <a:t>Intra Class Correlation (ICC)</a:t>
            </a:r>
          </a:p>
          <a:p>
            <a:pPr marL="1200150"/>
            <a:r>
              <a:rPr lang="en-US" sz="2400" b="1" i="1" dirty="0">
                <a:solidFill>
                  <a:srgbClr val="154067"/>
                </a:solidFill>
                <a:latin typeface="+mn-lt"/>
              </a:rPr>
              <a:t>	</a:t>
            </a:r>
            <a:r>
              <a:rPr lang="en-US" sz="2400" i="1" dirty="0">
                <a:latin typeface="+mn-lt"/>
              </a:rPr>
              <a:t>ICC= σ</a:t>
            </a:r>
            <a:r>
              <a:rPr lang="en-US" sz="2400" dirty="0">
                <a:latin typeface="+mn-lt"/>
              </a:rPr>
              <a:t> </a:t>
            </a:r>
            <a:r>
              <a:rPr lang="en-US" sz="2400" i="1" dirty="0">
                <a:latin typeface="+mn-lt"/>
              </a:rPr>
              <a:t>b</a:t>
            </a:r>
            <a:r>
              <a:rPr lang="en-US" sz="2400" i="1" baseline="-25000" dirty="0">
                <a:latin typeface="+mn-lt"/>
              </a:rPr>
              <a:t>2</a:t>
            </a:r>
            <a:r>
              <a:rPr lang="en-US" sz="2400" i="1" dirty="0">
                <a:latin typeface="+mn-lt"/>
              </a:rPr>
              <a:t> /(σ b</a:t>
            </a:r>
            <a:r>
              <a:rPr lang="en-US" sz="2400" i="1" baseline="-25000" dirty="0">
                <a:latin typeface="+mn-lt"/>
              </a:rPr>
              <a:t>2</a:t>
            </a:r>
            <a:r>
              <a:rPr lang="en-US" sz="2400" i="1" dirty="0">
                <a:latin typeface="+mn-lt"/>
              </a:rPr>
              <a:t>  + σ ε</a:t>
            </a:r>
            <a:r>
              <a:rPr lang="en-US" sz="2400" i="1" baseline="-25000" dirty="0">
                <a:latin typeface="+mn-lt"/>
              </a:rPr>
              <a:t>2</a:t>
            </a:r>
            <a:r>
              <a:rPr lang="en-US" sz="2400" i="1" dirty="0">
                <a:latin typeface="+mn-lt"/>
              </a:rPr>
              <a:t> ) </a:t>
            </a:r>
            <a:endParaRPr lang="en-US" sz="2400" dirty="0">
              <a:latin typeface="+mn-lt"/>
              <a:ea typeface="Calibri" charset="0"/>
            </a:endParaRPr>
          </a:p>
          <a:p>
            <a:pPr marL="1200150"/>
            <a:r>
              <a:rPr lang="en-US" sz="2400" dirty="0">
                <a:latin typeface="+mn-lt"/>
                <a:ea typeface="Calibri" charset="0"/>
              </a:rPr>
              <a:t>	Reliability estimates of </a:t>
            </a:r>
            <a:r>
              <a:rPr lang="en-US" sz="2400" dirty="0" smtClean="0">
                <a:latin typeface="+mn-lt"/>
                <a:ea typeface="Calibri" charset="0"/>
              </a:rPr>
              <a:t>diversity, genera abundance</a:t>
            </a:r>
          </a:p>
          <a:p>
            <a:pPr marL="1828800"/>
            <a:r>
              <a:rPr lang="en-US" sz="2400" dirty="0" smtClean="0">
                <a:latin typeface="+mn-lt"/>
                <a:ea typeface="Calibri" charset="0"/>
              </a:rPr>
              <a:t>Weighted and unweighted UNIFRAC</a:t>
            </a:r>
          </a:p>
          <a:p>
            <a:pPr marL="1200150"/>
            <a:r>
              <a:rPr lang="en-US" sz="2400" dirty="0" smtClean="0">
                <a:latin typeface="+mn-lt"/>
                <a:ea typeface="Calibri" charset="0"/>
              </a:rPr>
              <a:t>       </a:t>
            </a:r>
            <a:r>
              <a:rPr lang="en-US" sz="2400" dirty="0">
                <a:latin typeface="+mn-lt"/>
                <a:ea typeface="Calibri" charset="0"/>
              </a:rPr>
              <a:t>	Good reliability; ICC &gt;</a:t>
            </a:r>
            <a:r>
              <a:rPr lang="en-US" sz="2400" dirty="0" smtClean="0">
                <a:latin typeface="+mn-lt"/>
                <a:ea typeface="Calibri" charset="0"/>
              </a:rPr>
              <a:t>0.6</a:t>
            </a:r>
            <a:endParaRPr lang="en-US" sz="2400" dirty="0">
              <a:latin typeface="+mn-lt"/>
              <a:ea typeface="Calibri" charset="0"/>
            </a:endParaRPr>
          </a:p>
        </p:txBody>
      </p:sp>
      <p:sp>
        <p:nvSpPr>
          <p:cNvPr id="5" name="TextBox 4"/>
          <p:cNvSpPr txBox="1"/>
          <p:nvPr/>
        </p:nvSpPr>
        <p:spPr>
          <a:xfrm>
            <a:off x="3437263" y="6521986"/>
            <a:ext cx="1972019" cy="336014"/>
          </a:xfrm>
          <a:prstGeom prst="rect">
            <a:avLst/>
          </a:prstGeom>
        </p:spPr>
        <p:txBody>
          <a:bodyPr vert="horz" wrap="square" lIns="91440" tIns="45720" rIns="91440" bIns="45720" rtlCol="0" anchor="ctr">
            <a:noAutofit/>
          </a:bodyPr>
          <a:lstStyle/>
          <a:p>
            <a:endParaRPr lang="en-US" sz="4000" dirty="0"/>
          </a:p>
        </p:txBody>
      </p:sp>
      <p:sp>
        <p:nvSpPr>
          <p:cNvPr id="2" name="TextBox 1"/>
          <p:cNvSpPr txBox="1"/>
          <p:nvPr/>
        </p:nvSpPr>
        <p:spPr>
          <a:xfrm>
            <a:off x="7540831" y="6232793"/>
            <a:ext cx="914400" cy="914400"/>
          </a:xfrm>
          <a:prstGeom prst="rect">
            <a:avLst/>
          </a:prstGeom>
        </p:spPr>
        <p:txBody>
          <a:bodyPr vert="horz" wrap="none" lIns="91440" tIns="45720" rIns="91440" bIns="45720" rtlCol="0" anchor="ctr">
            <a:noAutofit/>
          </a:bodyPr>
          <a:lstStyle/>
          <a:p>
            <a:r>
              <a:rPr lang="en-US" sz="1400" dirty="0" smtClean="0"/>
              <a:t>B. Fu, </a:t>
            </a:r>
            <a:r>
              <a:rPr lang="en-US" sz="1400" dirty="0" err="1" smtClean="0"/>
              <a:t>Jlampe</a:t>
            </a:r>
            <a:r>
              <a:rPr lang="en-US" sz="1400" dirty="0" smtClean="0"/>
              <a:t> Labs</a:t>
            </a:r>
          </a:p>
        </p:txBody>
      </p:sp>
    </p:spTree>
    <p:extLst>
      <p:ext uri="{BB962C8B-B14F-4D97-AF65-F5344CB8AC3E}">
        <p14:creationId xmlns:p14="http://schemas.microsoft.com/office/powerpoint/2010/main" val="498758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3095"/>
            <a:ext cx="9144000" cy="916474"/>
          </a:xfrm>
        </p:spPr>
        <p:txBody>
          <a:bodyPr>
            <a:normAutofit fontScale="90000"/>
          </a:bodyPr>
          <a:lstStyle/>
          <a:p>
            <a:pPr algn="ctr"/>
            <a:r>
              <a:rPr lang="en-US" dirty="0"/>
              <a:t>The Multiethnic </a:t>
            </a:r>
            <a:r>
              <a:rPr lang="en-US"/>
              <a:t>Cohort </a:t>
            </a:r>
            <a:br>
              <a:rPr lang="en-US"/>
            </a:br>
            <a:r>
              <a:rPr lang="en-US"/>
              <a:t>Microbiome </a:t>
            </a:r>
            <a:r>
              <a:rPr lang="en-US" dirty="0"/>
              <a:t>Reliability Study</a:t>
            </a:r>
          </a:p>
        </p:txBody>
      </p:sp>
      <p:sp>
        <p:nvSpPr>
          <p:cNvPr id="5" name="TextBox 4"/>
          <p:cNvSpPr txBox="1"/>
          <p:nvPr/>
        </p:nvSpPr>
        <p:spPr>
          <a:xfrm>
            <a:off x="819397" y="1935677"/>
            <a:ext cx="5498276" cy="3289465"/>
          </a:xfrm>
          <a:prstGeom prst="rect">
            <a:avLst/>
          </a:prstGeom>
        </p:spPr>
        <p:txBody>
          <a:bodyPr vert="horz" wrap="none" lIns="91440" tIns="45720" rIns="91440" bIns="45720" rtlCol="0" anchor="ctr">
            <a:noAutofit/>
          </a:bodyPr>
          <a:lstStyle/>
          <a:p>
            <a:endParaRPr lang="en-US" sz="1100" dirty="0"/>
          </a:p>
        </p:txBody>
      </p:sp>
      <p:graphicFrame>
        <p:nvGraphicFramePr>
          <p:cNvPr id="6" name="Table 5"/>
          <p:cNvGraphicFramePr>
            <a:graphicFrameLocks noGrp="1"/>
          </p:cNvGraphicFramePr>
          <p:nvPr>
            <p:extLst>
              <p:ext uri="{D42A27DB-BD31-4B8C-83A1-F6EECF244321}">
                <p14:modId xmlns:p14="http://schemas.microsoft.com/office/powerpoint/2010/main" val="4151337987"/>
              </p:ext>
            </p:extLst>
          </p:nvPr>
        </p:nvGraphicFramePr>
        <p:xfrm>
          <a:off x="1556956" y="1328193"/>
          <a:ext cx="6792685" cy="5335196"/>
        </p:xfrm>
        <a:graphic>
          <a:graphicData uri="http://schemas.openxmlformats.org/drawingml/2006/table">
            <a:tbl>
              <a:tblPr firstRow="1" firstCol="1" bandRow="1">
                <a:tableStyleId>{5C22544A-7EE6-4342-B048-85BDC9FD1C3A}</a:tableStyleId>
              </a:tblPr>
              <a:tblGrid>
                <a:gridCol w="3460442">
                  <a:extLst>
                    <a:ext uri="{9D8B030D-6E8A-4147-A177-3AD203B41FA5}">
                      <a16:colId xmlns:a16="http://schemas.microsoft.com/office/drawing/2014/main" val="573931829"/>
                    </a:ext>
                  </a:extLst>
                </a:gridCol>
                <a:gridCol w="3332243">
                  <a:extLst>
                    <a:ext uri="{9D8B030D-6E8A-4147-A177-3AD203B41FA5}">
                      <a16:colId xmlns:a16="http://schemas.microsoft.com/office/drawing/2014/main" val="4101839837"/>
                    </a:ext>
                  </a:extLst>
                </a:gridCol>
              </a:tblGrid>
              <a:tr h="330505">
                <a:tc>
                  <a:txBody>
                    <a:bodyPr/>
                    <a:lstStyle/>
                    <a:p>
                      <a:pPr marL="0" marR="0">
                        <a:lnSpc>
                          <a:spcPct val="107000"/>
                        </a:lnSpc>
                        <a:spcBef>
                          <a:spcPts val="0"/>
                        </a:spcBef>
                        <a:spcAft>
                          <a:spcPts val="0"/>
                        </a:spcAft>
                      </a:pPr>
                      <a:r>
                        <a:rPr lang="en-US" sz="2400" dirty="0">
                          <a:effectLst/>
                          <a:latin typeface="+mn-lt"/>
                        </a:rPr>
                        <a:t> </a:t>
                      </a:r>
                      <a:endParaRPr lang="en-US" sz="2400" dirty="0">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l">
                        <a:lnSpc>
                          <a:spcPct val="107000"/>
                        </a:lnSpc>
                        <a:spcBef>
                          <a:spcPts val="0"/>
                        </a:spcBef>
                        <a:spcAft>
                          <a:spcPts val="0"/>
                        </a:spcAft>
                      </a:pPr>
                      <a:r>
                        <a:rPr lang="en-US" sz="2400" u="none" dirty="0">
                          <a:solidFill>
                            <a:srgbClr val="154067"/>
                          </a:solidFill>
                          <a:effectLst/>
                          <a:latin typeface="+mn-lt"/>
                          <a:cs typeface="Arial" panose="020B0604020202020204" pitchFamily="34" charset="0"/>
                        </a:rPr>
                        <a:t>ICC</a:t>
                      </a:r>
                      <a:endParaRPr lang="en-US" sz="2400" u="none" dirty="0">
                        <a:solidFill>
                          <a:srgbClr val="154067"/>
                        </a:solidFill>
                        <a:effectLst/>
                        <a:latin typeface="+mn-lt"/>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1184662021"/>
                  </a:ext>
                </a:extLst>
              </a:tr>
              <a:tr h="263357">
                <a:tc>
                  <a:txBody>
                    <a:bodyPr/>
                    <a:lstStyle/>
                    <a:p>
                      <a:pPr marL="0" marR="0">
                        <a:lnSpc>
                          <a:spcPct val="107000"/>
                        </a:lnSpc>
                        <a:spcBef>
                          <a:spcPts val="0"/>
                        </a:spcBef>
                        <a:spcAft>
                          <a:spcPts val="0"/>
                        </a:spcAft>
                      </a:pPr>
                      <a:r>
                        <a:rPr lang="en-US" sz="2400" b="1" u="none" dirty="0">
                          <a:solidFill>
                            <a:srgbClr val="154067"/>
                          </a:solidFill>
                          <a:effectLst/>
                          <a:latin typeface="+mn-lt"/>
                          <a:cs typeface="Arial" panose="020B0604020202020204" pitchFamily="34" charset="0"/>
                        </a:rPr>
                        <a:t>Phylum</a:t>
                      </a:r>
                      <a:endParaRPr lang="en-US" sz="2400" b="1" u="none" dirty="0">
                        <a:solidFill>
                          <a:srgbClr val="154067"/>
                        </a:solidFill>
                        <a:effectLst/>
                        <a:latin typeface="+mn-lt"/>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marL="0" marR="0" algn="ctr">
                        <a:lnSpc>
                          <a:spcPct val="107000"/>
                        </a:lnSpc>
                        <a:spcBef>
                          <a:spcPts val="0"/>
                        </a:spcBef>
                        <a:spcAft>
                          <a:spcPts val="0"/>
                        </a:spcAft>
                      </a:pPr>
                      <a:r>
                        <a:rPr lang="en-US" sz="2400" b="1" dirty="0">
                          <a:solidFill>
                            <a:schemeClr val="tx1"/>
                          </a:solidFill>
                          <a:effectLst/>
                          <a:latin typeface="+mn-lt"/>
                          <a:cs typeface="Arial" panose="020B0604020202020204" pitchFamily="34" charset="0"/>
                        </a:rPr>
                        <a:t> </a:t>
                      </a:r>
                      <a:endParaRPr lang="en-US" sz="2400" b="1" dirty="0">
                        <a:solidFill>
                          <a:schemeClr val="tx1"/>
                        </a:solidFill>
                        <a:effectLst/>
                        <a:latin typeface="+mn-lt"/>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3885215462"/>
                  </a:ext>
                </a:extLst>
              </a:tr>
              <a:tr h="316361">
                <a:tc>
                  <a:txBody>
                    <a:bodyPr/>
                    <a:lstStyle/>
                    <a:p>
                      <a:pPr marL="0" marR="0" indent="171450">
                        <a:lnSpc>
                          <a:spcPct val="107000"/>
                        </a:lnSpc>
                        <a:spcBef>
                          <a:spcPts val="0"/>
                        </a:spcBef>
                        <a:spcAft>
                          <a:spcPts val="0"/>
                        </a:spcAft>
                      </a:pPr>
                      <a:r>
                        <a:rPr lang="en-US" sz="2200" b="0" dirty="0" err="1">
                          <a:solidFill>
                            <a:schemeClr val="tx1"/>
                          </a:solidFill>
                          <a:effectLst/>
                          <a:latin typeface="+mn-lt"/>
                          <a:cs typeface="Arial" panose="020B0604020202020204" pitchFamily="34" charset="0"/>
                        </a:rPr>
                        <a:t>Firmicutes</a:t>
                      </a:r>
                      <a:endParaRPr lang="en-US" sz="2200" b="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marL="0" marR="0" algn="l">
                        <a:lnSpc>
                          <a:spcPct val="107000"/>
                        </a:lnSpc>
                        <a:spcBef>
                          <a:spcPts val="0"/>
                        </a:spcBef>
                        <a:spcAft>
                          <a:spcPts val="0"/>
                        </a:spcAft>
                      </a:pPr>
                      <a:r>
                        <a:rPr lang="en-US" sz="2200" b="0" dirty="0">
                          <a:solidFill>
                            <a:schemeClr val="tx1"/>
                          </a:solidFill>
                          <a:effectLst/>
                          <a:latin typeface="+mn-lt"/>
                          <a:cs typeface="Arial" panose="020B0604020202020204" pitchFamily="34" charset="0"/>
                        </a:rPr>
                        <a:t>0.64</a:t>
                      </a:r>
                      <a:endParaRPr lang="en-US" sz="2200" b="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3814028816"/>
                  </a:ext>
                </a:extLst>
              </a:tr>
              <a:tr h="316361">
                <a:tc>
                  <a:txBody>
                    <a:bodyPr/>
                    <a:lstStyle/>
                    <a:p>
                      <a:pPr marL="0" marR="0" indent="171450">
                        <a:lnSpc>
                          <a:spcPct val="107000"/>
                        </a:lnSpc>
                        <a:spcBef>
                          <a:spcPts val="0"/>
                        </a:spcBef>
                        <a:spcAft>
                          <a:spcPts val="0"/>
                        </a:spcAft>
                      </a:pPr>
                      <a:r>
                        <a:rPr lang="en-US" sz="2200" b="0" dirty="0" err="1">
                          <a:solidFill>
                            <a:schemeClr val="tx1"/>
                          </a:solidFill>
                          <a:effectLst/>
                          <a:latin typeface="+mn-lt"/>
                          <a:cs typeface="Arial" panose="020B0604020202020204" pitchFamily="34" charset="0"/>
                        </a:rPr>
                        <a:t>Bacteroidetes</a:t>
                      </a:r>
                      <a:endParaRPr lang="en-US" sz="2200" b="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marL="0" marR="0" algn="l">
                        <a:lnSpc>
                          <a:spcPct val="107000"/>
                        </a:lnSpc>
                        <a:spcBef>
                          <a:spcPts val="0"/>
                        </a:spcBef>
                        <a:spcAft>
                          <a:spcPts val="0"/>
                        </a:spcAft>
                      </a:pPr>
                      <a:r>
                        <a:rPr lang="en-US" sz="2200" b="0">
                          <a:solidFill>
                            <a:schemeClr val="tx1"/>
                          </a:solidFill>
                          <a:effectLst/>
                          <a:latin typeface="+mn-lt"/>
                          <a:cs typeface="Arial" panose="020B0604020202020204" pitchFamily="34" charset="0"/>
                        </a:rPr>
                        <a:t>0.62</a:t>
                      </a:r>
                      <a:endParaRPr lang="en-US" sz="2200" b="0">
                        <a:solidFill>
                          <a:schemeClr val="tx1"/>
                        </a:solidFill>
                        <a:effectLst/>
                        <a:latin typeface="+mn-lt"/>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2603315332"/>
                  </a:ext>
                </a:extLst>
              </a:tr>
              <a:tr h="316361">
                <a:tc>
                  <a:txBody>
                    <a:bodyPr/>
                    <a:lstStyle/>
                    <a:p>
                      <a:pPr marL="0" marR="0" indent="171450">
                        <a:lnSpc>
                          <a:spcPct val="107000"/>
                        </a:lnSpc>
                        <a:spcBef>
                          <a:spcPts val="0"/>
                        </a:spcBef>
                        <a:spcAft>
                          <a:spcPts val="0"/>
                        </a:spcAft>
                      </a:pPr>
                      <a:r>
                        <a:rPr lang="en-US" sz="2200" b="0" dirty="0" err="1">
                          <a:solidFill>
                            <a:schemeClr val="tx1"/>
                          </a:solidFill>
                          <a:effectLst/>
                          <a:latin typeface="+mn-lt"/>
                          <a:cs typeface="Arial" panose="020B0604020202020204" pitchFamily="34" charset="0"/>
                        </a:rPr>
                        <a:t>Proteobacteria</a:t>
                      </a:r>
                      <a:endParaRPr lang="en-US" sz="2200" b="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marL="0" marR="0" algn="l">
                        <a:lnSpc>
                          <a:spcPct val="107000"/>
                        </a:lnSpc>
                        <a:spcBef>
                          <a:spcPts val="0"/>
                        </a:spcBef>
                        <a:spcAft>
                          <a:spcPts val="0"/>
                        </a:spcAft>
                      </a:pPr>
                      <a:r>
                        <a:rPr lang="en-US" sz="2200" b="0" dirty="0">
                          <a:solidFill>
                            <a:schemeClr val="tx1"/>
                          </a:solidFill>
                          <a:effectLst/>
                          <a:latin typeface="+mn-lt"/>
                          <a:cs typeface="Arial" panose="020B0604020202020204" pitchFamily="34" charset="0"/>
                        </a:rPr>
                        <a:t>0.65</a:t>
                      </a:r>
                      <a:endParaRPr lang="en-US" sz="2200" b="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2350419133"/>
                  </a:ext>
                </a:extLst>
              </a:tr>
              <a:tr h="433904">
                <a:tc>
                  <a:txBody>
                    <a:bodyPr/>
                    <a:lstStyle/>
                    <a:p>
                      <a:pPr marL="0" marR="0" indent="171450">
                        <a:lnSpc>
                          <a:spcPct val="107000"/>
                        </a:lnSpc>
                        <a:spcBef>
                          <a:spcPts val="0"/>
                        </a:spcBef>
                        <a:spcAft>
                          <a:spcPts val="1200"/>
                        </a:spcAft>
                      </a:pPr>
                      <a:r>
                        <a:rPr lang="en-US" sz="2200" b="0" dirty="0" err="1">
                          <a:solidFill>
                            <a:schemeClr val="tx1"/>
                          </a:solidFill>
                          <a:effectLst/>
                          <a:latin typeface="+mn-lt"/>
                          <a:cs typeface="Arial" panose="020B0604020202020204" pitchFamily="34" charset="0"/>
                        </a:rPr>
                        <a:t>Actinobacteria</a:t>
                      </a:r>
                      <a:endParaRPr lang="en-US" sz="2200" b="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marL="0" marR="0" algn="l">
                        <a:lnSpc>
                          <a:spcPct val="107000"/>
                        </a:lnSpc>
                        <a:spcBef>
                          <a:spcPts val="0"/>
                        </a:spcBef>
                        <a:spcAft>
                          <a:spcPts val="0"/>
                        </a:spcAft>
                      </a:pPr>
                      <a:r>
                        <a:rPr lang="en-US" sz="2200" b="0">
                          <a:solidFill>
                            <a:schemeClr val="tx1"/>
                          </a:solidFill>
                          <a:effectLst/>
                          <a:latin typeface="+mn-lt"/>
                          <a:cs typeface="Arial" panose="020B0604020202020204" pitchFamily="34" charset="0"/>
                        </a:rPr>
                        <a:t>0.67</a:t>
                      </a:r>
                      <a:endParaRPr lang="en-US" sz="2200" b="0">
                        <a:solidFill>
                          <a:schemeClr val="tx1"/>
                        </a:solidFill>
                        <a:effectLst/>
                        <a:latin typeface="+mn-lt"/>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3713470763"/>
                  </a:ext>
                </a:extLst>
              </a:tr>
              <a:tr h="379622">
                <a:tc gridSpan="2">
                  <a:txBody>
                    <a:bodyPr/>
                    <a:lstStyle/>
                    <a:p>
                      <a:pPr marL="0" marR="0">
                        <a:lnSpc>
                          <a:spcPct val="107000"/>
                        </a:lnSpc>
                        <a:spcBef>
                          <a:spcPts val="0"/>
                        </a:spcBef>
                        <a:spcAft>
                          <a:spcPts val="0"/>
                        </a:spcAft>
                      </a:pPr>
                      <a:r>
                        <a:rPr lang="en-US" sz="2400" b="1" u="none" dirty="0">
                          <a:solidFill>
                            <a:srgbClr val="154067"/>
                          </a:solidFill>
                          <a:effectLst/>
                          <a:latin typeface="+mn-lt"/>
                          <a:cs typeface="Arial" panose="020B0604020202020204" pitchFamily="34" charset="0"/>
                        </a:rPr>
                        <a:t>Alpha </a:t>
                      </a:r>
                      <a:r>
                        <a:rPr lang="en-US" sz="2400" b="1" u="none" dirty="0" smtClean="0">
                          <a:solidFill>
                            <a:srgbClr val="154067"/>
                          </a:solidFill>
                          <a:effectLst/>
                          <a:latin typeface="+mn-lt"/>
                          <a:cs typeface="Arial" panose="020B0604020202020204" pitchFamily="34" charset="0"/>
                        </a:rPr>
                        <a:t>diversity: diversity </a:t>
                      </a:r>
                      <a:r>
                        <a:rPr lang="en-US" sz="2400" b="1" i="1" u="none" dirty="0" smtClean="0">
                          <a:solidFill>
                            <a:srgbClr val="154067"/>
                          </a:solidFill>
                          <a:effectLst/>
                          <a:latin typeface="+mn-lt"/>
                          <a:cs typeface="Arial" panose="020B0604020202020204" pitchFamily="34" charset="0"/>
                        </a:rPr>
                        <a:t>within</a:t>
                      </a:r>
                      <a:r>
                        <a:rPr lang="en-US" sz="2400" b="1" u="none" dirty="0" smtClean="0">
                          <a:solidFill>
                            <a:srgbClr val="154067"/>
                          </a:solidFill>
                          <a:effectLst/>
                          <a:latin typeface="+mn-lt"/>
                          <a:cs typeface="Arial" panose="020B0604020202020204" pitchFamily="34" charset="0"/>
                        </a:rPr>
                        <a:t> sample</a:t>
                      </a:r>
                      <a:endParaRPr lang="en-US" sz="2400" b="1" u="none" dirty="0">
                        <a:solidFill>
                          <a:srgbClr val="154067"/>
                        </a:solidFill>
                        <a:effectLst/>
                        <a:latin typeface="+mn-lt"/>
                        <a:ea typeface="Calibri" panose="020F0502020204030204" pitchFamily="34" charset="0"/>
                        <a:cs typeface="Arial" panose="020B0604020202020204" pitchFamily="34" charset="0"/>
                      </a:endParaRPr>
                    </a:p>
                  </a:txBody>
                  <a:tcPr marL="68580" marR="68580" marT="0" marB="0">
                    <a:solidFill>
                      <a:schemeClr val="bg1"/>
                    </a:solidFill>
                  </a:tcPr>
                </a:tc>
                <a:tc hMerge="1">
                  <a:txBody>
                    <a:bodyPr/>
                    <a:lstStyle/>
                    <a:p>
                      <a:pPr marL="0" marR="0" algn="l">
                        <a:lnSpc>
                          <a:spcPct val="107000"/>
                        </a:lnSpc>
                        <a:spcBef>
                          <a:spcPts val="0"/>
                        </a:spcBef>
                        <a:spcAft>
                          <a:spcPts val="0"/>
                        </a:spcAft>
                      </a:pPr>
                      <a:endParaRPr lang="en-US" sz="2400" b="1" dirty="0">
                        <a:solidFill>
                          <a:schemeClr val="tx1"/>
                        </a:solidFill>
                        <a:effectLst/>
                        <a:latin typeface="+mn-lt"/>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904630373"/>
                  </a:ext>
                </a:extLst>
              </a:tr>
              <a:tr h="316361">
                <a:tc>
                  <a:txBody>
                    <a:bodyPr/>
                    <a:lstStyle/>
                    <a:p>
                      <a:pPr marL="0" marR="0" indent="171450">
                        <a:lnSpc>
                          <a:spcPct val="107000"/>
                        </a:lnSpc>
                        <a:spcBef>
                          <a:spcPts val="0"/>
                        </a:spcBef>
                        <a:spcAft>
                          <a:spcPts val="0"/>
                        </a:spcAft>
                      </a:pPr>
                      <a:r>
                        <a:rPr lang="en-US" sz="2200" b="0" dirty="0">
                          <a:solidFill>
                            <a:schemeClr val="tx1"/>
                          </a:solidFill>
                          <a:effectLst/>
                          <a:latin typeface="+mn-lt"/>
                          <a:cs typeface="Arial" panose="020B0604020202020204" pitchFamily="34" charset="0"/>
                        </a:rPr>
                        <a:t>Phylogenetic diversity</a:t>
                      </a:r>
                      <a:endParaRPr lang="en-US" sz="2200" b="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marL="0" marR="0" algn="l">
                        <a:lnSpc>
                          <a:spcPct val="107000"/>
                        </a:lnSpc>
                        <a:spcBef>
                          <a:spcPts val="0"/>
                        </a:spcBef>
                        <a:spcAft>
                          <a:spcPts val="0"/>
                        </a:spcAft>
                      </a:pPr>
                      <a:r>
                        <a:rPr lang="en-US" sz="2200" b="0" dirty="0">
                          <a:solidFill>
                            <a:schemeClr val="tx1"/>
                          </a:solidFill>
                          <a:effectLst/>
                          <a:latin typeface="+mn-lt"/>
                          <a:cs typeface="Arial" panose="020B0604020202020204" pitchFamily="34" charset="0"/>
                        </a:rPr>
                        <a:t>0.75</a:t>
                      </a:r>
                      <a:endParaRPr lang="en-US" sz="2200" b="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311259319"/>
                  </a:ext>
                </a:extLst>
              </a:tr>
              <a:tr h="316361">
                <a:tc>
                  <a:txBody>
                    <a:bodyPr/>
                    <a:lstStyle/>
                    <a:p>
                      <a:pPr marL="0" marR="0" indent="171450">
                        <a:lnSpc>
                          <a:spcPct val="107000"/>
                        </a:lnSpc>
                        <a:spcBef>
                          <a:spcPts val="0"/>
                        </a:spcBef>
                        <a:spcAft>
                          <a:spcPts val="0"/>
                        </a:spcAft>
                      </a:pPr>
                      <a:r>
                        <a:rPr lang="en-US" sz="2200" b="0">
                          <a:solidFill>
                            <a:schemeClr val="tx1"/>
                          </a:solidFill>
                          <a:effectLst/>
                          <a:latin typeface="+mn-lt"/>
                          <a:cs typeface="Arial" panose="020B0604020202020204" pitchFamily="34" charset="0"/>
                        </a:rPr>
                        <a:t>Shannon index</a:t>
                      </a:r>
                      <a:endParaRPr lang="en-US" sz="2200" b="0">
                        <a:solidFill>
                          <a:schemeClr val="tx1"/>
                        </a:solidFill>
                        <a:effectLst/>
                        <a:latin typeface="+mn-lt"/>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marL="0" marR="0" algn="l">
                        <a:lnSpc>
                          <a:spcPct val="107000"/>
                        </a:lnSpc>
                        <a:spcBef>
                          <a:spcPts val="0"/>
                        </a:spcBef>
                        <a:spcAft>
                          <a:spcPts val="0"/>
                        </a:spcAft>
                      </a:pPr>
                      <a:r>
                        <a:rPr lang="en-US" sz="2200" b="0" dirty="0">
                          <a:solidFill>
                            <a:schemeClr val="tx1"/>
                          </a:solidFill>
                          <a:effectLst/>
                          <a:latin typeface="+mn-lt"/>
                          <a:cs typeface="Arial" panose="020B0604020202020204" pitchFamily="34" charset="0"/>
                        </a:rPr>
                        <a:t>0.67</a:t>
                      </a:r>
                      <a:endParaRPr lang="en-US" sz="2200" b="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2358396075"/>
                  </a:ext>
                </a:extLst>
              </a:tr>
              <a:tr h="465688">
                <a:tc>
                  <a:txBody>
                    <a:bodyPr/>
                    <a:lstStyle/>
                    <a:p>
                      <a:pPr marL="0" marR="0" indent="171450">
                        <a:lnSpc>
                          <a:spcPct val="107000"/>
                        </a:lnSpc>
                        <a:spcBef>
                          <a:spcPts val="0"/>
                        </a:spcBef>
                        <a:spcAft>
                          <a:spcPts val="0"/>
                        </a:spcAft>
                      </a:pPr>
                      <a:r>
                        <a:rPr lang="en-US" sz="2200" b="0">
                          <a:solidFill>
                            <a:schemeClr val="tx1"/>
                          </a:solidFill>
                          <a:effectLst/>
                          <a:latin typeface="+mn-lt"/>
                          <a:cs typeface="Arial" panose="020B0604020202020204" pitchFamily="34" charset="0"/>
                        </a:rPr>
                        <a:t>Chao1</a:t>
                      </a:r>
                      <a:endParaRPr lang="en-US" sz="2200" b="0">
                        <a:solidFill>
                          <a:schemeClr val="tx1"/>
                        </a:solidFill>
                        <a:effectLst/>
                        <a:latin typeface="+mn-lt"/>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marL="0" marR="0" algn="l">
                        <a:lnSpc>
                          <a:spcPct val="107000"/>
                        </a:lnSpc>
                        <a:spcBef>
                          <a:spcPts val="0"/>
                        </a:spcBef>
                        <a:spcAft>
                          <a:spcPts val="0"/>
                        </a:spcAft>
                      </a:pPr>
                      <a:r>
                        <a:rPr lang="en-US" sz="2200" b="0">
                          <a:solidFill>
                            <a:schemeClr val="tx1"/>
                          </a:solidFill>
                          <a:effectLst/>
                          <a:latin typeface="+mn-lt"/>
                          <a:cs typeface="Arial" panose="020B0604020202020204" pitchFamily="34" charset="0"/>
                        </a:rPr>
                        <a:t>0.56</a:t>
                      </a:r>
                      <a:endParaRPr lang="en-US" sz="2200" b="0">
                        <a:solidFill>
                          <a:schemeClr val="tx1"/>
                        </a:solidFill>
                        <a:effectLst/>
                        <a:latin typeface="+mn-lt"/>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2584707115"/>
                  </a:ext>
                </a:extLst>
              </a:tr>
              <a:tr h="379622">
                <a:tc gridSpan="2">
                  <a:txBody>
                    <a:bodyPr/>
                    <a:lstStyle/>
                    <a:p>
                      <a:pPr marL="0" marR="0">
                        <a:lnSpc>
                          <a:spcPct val="107000"/>
                        </a:lnSpc>
                        <a:spcBef>
                          <a:spcPts val="0"/>
                        </a:spcBef>
                        <a:spcAft>
                          <a:spcPts val="0"/>
                        </a:spcAft>
                      </a:pPr>
                      <a:r>
                        <a:rPr lang="en-US" sz="2400" b="1" u="none" dirty="0">
                          <a:solidFill>
                            <a:srgbClr val="154067"/>
                          </a:solidFill>
                          <a:effectLst/>
                          <a:latin typeface="+mn-lt"/>
                          <a:cs typeface="Arial" panose="020B0604020202020204" pitchFamily="34" charset="0"/>
                        </a:rPr>
                        <a:t>Beta </a:t>
                      </a:r>
                      <a:r>
                        <a:rPr lang="en-US" sz="2400" b="1" u="none" dirty="0" smtClean="0">
                          <a:solidFill>
                            <a:srgbClr val="154067"/>
                          </a:solidFill>
                          <a:effectLst/>
                          <a:latin typeface="+mn-lt"/>
                          <a:cs typeface="Arial" panose="020B0604020202020204" pitchFamily="34" charset="0"/>
                        </a:rPr>
                        <a:t>diversity: diversity </a:t>
                      </a:r>
                      <a:r>
                        <a:rPr lang="en-US" sz="2400" b="1" i="1" u="none" dirty="0" smtClean="0">
                          <a:solidFill>
                            <a:srgbClr val="154067"/>
                          </a:solidFill>
                          <a:effectLst/>
                          <a:latin typeface="+mn-lt"/>
                          <a:cs typeface="Arial" panose="020B0604020202020204" pitchFamily="34" charset="0"/>
                        </a:rPr>
                        <a:t>between</a:t>
                      </a:r>
                      <a:r>
                        <a:rPr lang="en-US" sz="2400" b="1" u="none" dirty="0" smtClean="0">
                          <a:solidFill>
                            <a:srgbClr val="154067"/>
                          </a:solidFill>
                          <a:effectLst/>
                          <a:latin typeface="+mn-lt"/>
                          <a:cs typeface="Arial" panose="020B0604020202020204" pitchFamily="34" charset="0"/>
                        </a:rPr>
                        <a:t> samples</a:t>
                      </a:r>
                      <a:r>
                        <a:rPr lang="en-US" sz="2400" b="1" dirty="0">
                          <a:solidFill>
                            <a:schemeClr val="tx1"/>
                          </a:solidFill>
                          <a:effectLst/>
                          <a:latin typeface="+mn-lt"/>
                          <a:cs typeface="Arial" panose="020B0604020202020204" pitchFamily="34" charset="0"/>
                        </a:rPr>
                        <a:t> </a:t>
                      </a:r>
                      <a:endParaRPr lang="en-US" sz="2400" b="1" dirty="0">
                        <a:solidFill>
                          <a:schemeClr val="tx1"/>
                        </a:solidFill>
                        <a:effectLst/>
                        <a:latin typeface="+mn-lt"/>
                        <a:ea typeface="Calibri" panose="020F0502020204030204" pitchFamily="34" charset="0"/>
                        <a:cs typeface="Arial" panose="020B0604020202020204" pitchFamily="34" charset="0"/>
                      </a:endParaRPr>
                    </a:p>
                  </a:txBody>
                  <a:tcPr marL="68580" marR="68580" marT="0" marB="0">
                    <a:solidFill>
                      <a:schemeClr val="bg1"/>
                    </a:solidFill>
                  </a:tcPr>
                </a:tc>
                <a:tc hMerge="1">
                  <a:txBody>
                    <a:bodyPr/>
                    <a:lstStyle/>
                    <a:p>
                      <a:pPr marL="0" marR="0" algn="l">
                        <a:lnSpc>
                          <a:spcPct val="107000"/>
                        </a:lnSpc>
                        <a:spcBef>
                          <a:spcPts val="0"/>
                        </a:spcBef>
                        <a:spcAft>
                          <a:spcPts val="0"/>
                        </a:spcAft>
                      </a:pPr>
                      <a:endParaRPr lang="en-US" sz="2400" b="1" dirty="0">
                        <a:solidFill>
                          <a:schemeClr val="tx1"/>
                        </a:solidFill>
                        <a:effectLst/>
                        <a:latin typeface="+mn-lt"/>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3475430013"/>
                  </a:ext>
                </a:extLst>
              </a:tr>
              <a:tr h="316361">
                <a:tc>
                  <a:txBody>
                    <a:bodyPr/>
                    <a:lstStyle/>
                    <a:p>
                      <a:pPr marL="0" marR="0" indent="171450">
                        <a:lnSpc>
                          <a:spcPct val="107000"/>
                        </a:lnSpc>
                        <a:spcBef>
                          <a:spcPts val="0"/>
                        </a:spcBef>
                        <a:spcAft>
                          <a:spcPts val="0"/>
                        </a:spcAft>
                      </a:pPr>
                      <a:r>
                        <a:rPr lang="en-US" sz="2200" b="0">
                          <a:solidFill>
                            <a:schemeClr val="tx1"/>
                          </a:solidFill>
                          <a:effectLst/>
                          <a:latin typeface="+mn-lt"/>
                          <a:cs typeface="Arial" panose="020B0604020202020204" pitchFamily="34" charset="0"/>
                        </a:rPr>
                        <a:t>Unweighted UniFrac PC1</a:t>
                      </a:r>
                      <a:endParaRPr lang="en-US" sz="2200" b="0">
                        <a:solidFill>
                          <a:schemeClr val="tx1"/>
                        </a:solidFill>
                        <a:effectLst/>
                        <a:latin typeface="+mn-lt"/>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marL="0" marR="0" algn="l">
                        <a:lnSpc>
                          <a:spcPct val="107000"/>
                        </a:lnSpc>
                        <a:spcBef>
                          <a:spcPts val="0"/>
                        </a:spcBef>
                        <a:spcAft>
                          <a:spcPts val="0"/>
                        </a:spcAft>
                      </a:pPr>
                      <a:r>
                        <a:rPr lang="en-US" sz="2200" b="0" dirty="0">
                          <a:solidFill>
                            <a:schemeClr val="tx1"/>
                          </a:solidFill>
                          <a:effectLst/>
                          <a:latin typeface="+mn-lt"/>
                          <a:cs typeface="Arial" panose="020B0604020202020204" pitchFamily="34" charset="0"/>
                        </a:rPr>
                        <a:t>0.93</a:t>
                      </a:r>
                      <a:endParaRPr lang="en-US" sz="2200" b="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2915345980"/>
                  </a:ext>
                </a:extLst>
              </a:tr>
              <a:tr h="316361">
                <a:tc>
                  <a:txBody>
                    <a:bodyPr/>
                    <a:lstStyle/>
                    <a:p>
                      <a:pPr marL="0" marR="0" indent="171450">
                        <a:lnSpc>
                          <a:spcPct val="107000"/>
                        </a:lnSpc>
                        <a:spcBef>
                          <a:spcPts val="0"/>
                        </a:spcBef>
                        <a:spcAft>
                          <a:spcPts val="0"/>
                        </a:spcAft>
                      </a:pPr>
                      <a:r>
                        <a:rPr lang="en-US" sz="2200" b="0">
                          <a:solidFill>
                            <a:schemeClr val="tx1"/>
                          </a:solidFill>
                          <a:effectLst/>
                          <a:latin typeface="+mn-lt"/>
                          <a:cs typeface="Arial" panose="020B0604020202020204" pitchFamily="34" charset="0"/>
                        </a:rPr>
                        <a:t>Weighted UniFrac PC1</a:t>
                      </a:r>
                      <a:endParaRPr lang="en-US" sz="2200" b="0">
                        <a:solidFill>
                          <a:schemeClr val="tx1"/>
                        </a:solidFill>
                        <a:effectLst/>
                        <a:latin typeface="+mn-lt"/>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marL="0" marR="0" algn="l">
                        <a:lnSpc>
                          <a:spcPct val="107000"/>
                        </a:lnSpc>
                        <a:spcBef>
                          <a:spcPts val="0"/>
                        </a:spcBef>
                        <a:spcAft>
                          <a:spcPts val="0"/>
                        </a:spcAft>
                      </a:pPr>
                      <a:r>
                        <a:rPr lang="en-US" sz="2200" b="0" dirty="0">
                          <a:solidFill>
                            <a:schemeClr val="tx1"/>
                          </a:solidFill>
                          <a:effectLst/>
                          <a:latin typeface="+mn-lt"/>
                          <a:cs typeface="Arial" panose="020B0604020202020204" pitchFamily="34" charset="0"/>
                        </a:rPr>
                        <a:t>0.65</a:t>
                      </a:r>
                      <a:endParaRPr lang="en-US" sz="2200" b="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797455914"/>
                  </a:ext>
                </a:extLst>
              </a:tr>
              <a:tr h="316361">
                <a:tc>
                  <a:txBody>
                    <a:bodyPr/>
                    <a:lstStyle/>
                    <a:p>
                      <a:pPr marL="0" marR="0" indent="171450">
                        <a:lnSpc>
                          <a:spcPct val="107000"/>
                        </a:lnSpc>
                        <a:spcBef>
                          <a:spcPts val="0"/>
                        </a:spcBef>
                        <a:spcAft>
                          <a:spcPts val="0"/>
                        </a:spcAft>
                      </a:pPr>
                      <a:r>
                        <a:rPr lang="en-US" sz="2200" b="0">
                          <a:solidFill>
                            <a:schemeClr val="tx1"/>
                          </a:solidFill>
                          <a:effectLst/>
                          <a:latin typeface="+mn-lt"/>
                          <a:cs typeface="Arial" panose="020B0604020202020204" pitchFamily="34" charset="0"/>
                        </a:rPr>
                        <a:t>Bray-Curtis PC1</a:t>
                      </a:r>
                      <a:endParaRPr lang="en-US" sz="2200" b="0">
                        <a:solidFill>
                          <a:schemeClr val="tx1"/>
                        </a:solidFill>
                        <a:effectLst/>
                        <a:latin typeface="+mn-lt"/>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marL="0" marR="0" algn="l">
                        <a:lnSpc>
                          <a:spcPct val="107000"/>
                        </a:lnSpc>
                        <a:spcBef>
                          <a:spcPts val="0"/>
                        </a:spcBef>
                        <a:spcAft>
                          <a:spcPts val="0"/>
                        </a:spcAft>
                      </a:pPr>
                      <a:r>
                        <a:rPr lang="en-US" sz="2200" b="0" dirty="0">
                          <a:solidFill>
                            <a:schemeClr val="tx1"/>
                          </a:solidFill>
                          <a:effectLst/>
                          <a:latin typeface="+mn-lt"/>
                          <a:cs typeface="Arial" panose="020B0604020202020204" pitchFamily="34" charset="0"/>
                        </a:rPr>
                        <a:t>0.94</a:t>
                      </a:r>
                      <a:endParaRPr lang="en-US" sz="2200" b="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3239336440"/>
                  </a:ext>
                </a:extLst>
              </a:tr>
            </a:tbl>
          </a:graphicData>
        </a:graphic>
      </p:graphicFrame>
    </p:spTree>
    <p:extLst>
      <p:ext uri="{BB962C8B-B14F-4D97-AF65-F5344CB8AC3E}">
        <p14:creationId xmlns:p14="http://schemas.microsoft.com/office/powerpoint/2010/main" val="39991216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467" y="0"/>
            <a:ext cx="9144000" cy="1323439"/>
          </a:xfrm>
          <a:prstGeom prst="rect">
            <a:avLst/>
          </a:prstGeom>
        </p:spPr>
        <p:txBody>
          <a:bodyPr wrap="square">
            <a:spAutoFit/>
          </a:bodyPr>
          <a:lstStyle/>
          <a:p>
            <a:pPr algn="ctr"/>
            <a:r>
              <a:rPr lang="en-US" sz="4000" b="1" dirty="0" smtClean="0">
                <a:latin typeface="+mn-lt"/>
                <a:cs typeface="Arial"/>
              </a:rPr>
              <a:t>Characterizing the Gut Microbiome: </a:t>
            </a:r>
          </a:p>
          <a:p>
            <a:pPr algn="ctr"/>
            <a:r>
              <a:rPr lang="en-US" sz="4000" b="1" dirty="0" smtClean="0">
                <a:latin typeface="+mn-lt"/>
                <a:cs typeface="Arial"/>
              </a:rPr>
              <a:t>16S </a:t>
            </a:r>
            <a:r>
              <a:rPr lang="en-US" sz="4000" b="1" dirty="0" err="1" smtClean="0">
                <a:latin typeface="+mn-lt"/>
                <a:cs typeface="Arial"/>
              </a:rPr>
              <a:t>rRNA</a:t>
            </a:r>
            <a:r>
              <a:rPr lang="en-US" sz="4000" b="1" dirty="0" smtClean="0">
                <a:latin typeface="+mn-lt"/>
                <a:cs typeface="Arial"/>
              </a:rPr>
              <a:t> gene</a:t>
            </a:r>
            <a:endParaRPr lang="en-US" sz="4000" b="1" dirty="0">
              <a:latin typeface="+mn-lt"/>
              <a:cs typeface="Arial"/>
            </a:endParaRPr>
          </a:p>
        </p:txBody>
      </p:sp>
      <p:pic>
        <p:nvPicPr>
          <p:cNvPr id="5" name="Picture 4"/>
          <p:cNvPicPr>
            <a:picLocks noChangeAspect="1"/>
          </p:cNvPicPr>
          <p:nvPr/>
        </p:nvPicPr>
        <p:blipFill>
          <a:blip r:embed="rId3" cstate="print"/>
          <a:stretch>
            <a:fillRect/>
          </a:stretch>
        </p:blipFill>
        <p:spPr>
          <a:xfrm>
            <a:off x="-307578" y="1401153"/>
            <a:ext cx="6405248" cy="4611338"/>
          </a:xfrm>
          <a:prstGeom prst="rect">
            <a:avLst/>
          </a:prstGeom>
        </p:spPr>
      </p:pic>
      <p:sp>
        <p:nvSpPr>
          <p:cNvPr id="2" name="TextBox 1"/>
          <p:cNvSpPr txBox="1"/>
          <p:nvPr/>
        </p:nvSpPr>
        <p:spPr>
          <a:xfrm>
            <a:off x="6097670" y="2538101"/>
            <a:ext cx="3054797" cy="2246769"/>
          </a:xfrm>
          <a:prstGeom prst="rect">
            <a:avLst/>
          </a:prstGeom>
          <a:noFill/>
        </p:spPr>
        <p:txBody>
          <a:bodyPr wrap="square" rtlCol="0">
            <a:spAutoFit/>
          </a:bodyPr>
          <a:lstStyle/>
          <a:p>
            <a:pPr marL="342900" indent="-342900">
              <a:buSzPct val="150000"/>
              <a:buFont typeface="Arial" panose="020B0604020202020204" pitchFamily="34" charset="0"/>
              <a:buChar char="•"/>
            </a:pPr>
            <a:r>
              <a:rPr lang="en-US" sz="2000" dirty="0" smtClean="0">
                <a:latin typeface="+mn-lt"/>
              </a:rPr>
              <a:t>16S </a:t>
            </a:r>
            <a:r>
              <a:rPr lang="en-US" sz="2000" dirty="0" err="1" smtClean="0">
                <a:latin typeface="+mn-lt"/>
              </a:rPr>
              <a:t>rRNA</a:t>
            </a:r>
            <a:r>
              <a:rPr lang="en-US" sz="2000" dirty="0" smtClean="0">
                <a:latin typeface="+mn-lt"/>
              </a:rPr>
              <a:t> gene, V1-V3</a:t>
            </a:r>
          </a:p>
          <a:p>
            <a:pPr marL="342900" indent="-342900">
              <a:buSzPct val="150000"/>
              <a:buFont typeface="Arial" panose="020B0604020202020204" pitchFamily="34" charset="0"/>
              <a:buChar char="•"/>
            </a:pPr>
            <a:r>
              <a:rPr lang="en-US" sz="2000" dirty="0" smtClean="0">
                <a:latin typeface="+mn-lt"/>
              </a:rPr>
              <a:t>	</a:t>
            </a:r>
            <a:r>
              <a:rPr lang="en-US" sz="2000" dirty="0"/>
              <a:t>n</a:t>
            </a:r>
            <a:r>
              <a:rPr lang="en-US" sz="2000" dirty="0" smtClean="0">
                <a:latin typeface="+mn-lt"/>
              </a:rPr>
              <a:t>=274</a:t>
            </a:r>
          </a:p>
          <a:p>
            <a:pPr marL="342900" indent="-342900">
              <a:buSzPct val="150000"/>
              <a:buFont typeface="Arial" panose="020B0604020202020204" pitchFamily="34" charset="0"/>
              <a:buChar char="•"/>
            </a:pPr>
            <a:endParaRPr lang="en-US" sz="2000" dirty="0">
              <a:latin typeface="+mn-lt"/>
            </a:endParaRPr>
          </a:p>
          <a:p>
            <a:pPr marL="342900" indent="-342900">
              <a:buSzPct val="150000"/>
              <a:buFont typeface="Arial" panose="020B0604020202020204" pitchFamily="34" charset="0"/>
              <a:buChar char="•"/>
            </a:pPr>
            <a:r>
              <a:rPr lang="en-US" sz="2000" dirty="0" smtClean="0">
                <a:latin typeface="+mn-lt"/>
              </a:rPr>
              <a:t>High between person 	variation</a:t>
            </a:r>
          </a:p>
          <a:p>
            <a:pPr marL="342900" indent="-342900">
              <a:buSzPct val="150000"/>
              <a:buFont typeface="Arial" panose="020B0604020202020204" pitchFamily="34" charset="0"/>
              <a:buChar char="•"/>
            </a:pPr>
            <a:r>
              <a:rPr lang="en-US" sz="2000" dirty="0" err="1" smtClean="0"/>
              <a:t>Bacteroidetes</a:t>
            </a:r>
            <a:r>
              <a:rPr lang="en-US" sz="2000" dirty="0" smtClean="0"/>
              <a:t> and </a:t>
            </a:r>
            <a:r>
              <a:rPr lang="en-US" sz="2000" dirty="0" err="1" smtClean="0"/>
              <a:t>Firmicutes</a:t>
            </a:r>
            <a:r>
              <a:rPr lang="en-US" sz="2000" dirty="0" smtClean="0"/>
              <a:t> dominate</a:t>
            </a:r>
            <a:endParaRPr lang="en-US" sz="2000" dirty="0" smtClean="0">
              <a:latin typeface="+mn-lt"/>
            </a:endParaRPr>
          </a:p>
        </p:txBody>
      </p:sp>
    </p:spTree>
    <p:extLst>
      <p:ext uri="{BB962C8B-B14F-4D97-AF65-F5344CB8AC3E}">
        <p14:creationId xmlns:p14="http://schemas.microsoft.com/office/powerpoint/2010/main" val="3641835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194553" y="9240"/>
            <a:ext cx="8775700" cy="1144429"/>
          </a:xfrm>
        </p:spPr>
        <p:txBody>
          <a:bodyPr>
            <a:noAutofit/>
          </a:bodyPr>
          <a:lstStyle/>
          <a:p>
            <a:r>
              <a:rPr lang="en-US" dirty="0" smtClean="0">
                <a:latin typeface="Arial" charset="0"/>
              </a:rPr>
              <a:t>Gene-Environment </a:t>
            </a:r>
            <a:r>
              <a:rPr lang="en-US" dirty="0">
                <a:latin typeface="Arial" charset="0"/>
              </a:rPr>
              <a:t>Interactions</a:t>
            </a:r>
          </a:p>
        </p:txBody>
      </p:sp>
      <p:sp>
        <p:nvSpPr>
          <p:cNvPr id="21506" name="Content Placeholder 2"/>
          <p:cNvSpPr>
            <a:spLocks noGrp="1"/>
          </p:cNvSpPr>
          <p:nvPr>
            <p:ph idx="1"/>
          </p:nvPr>
        </p:nvSpPr>
        <p:spPr>
          <a:xfrm>
            <a:off x="537453" y="1210360"/>
            <a:ext cx="8089900" cy="5050331"/>
          </a:xfrm>
        </p:spPr>
        <p:txBody>
          <a:bodyPr>
            <a:normAutofit fontScale="85000" lnSpcReduction="10000"/>
          </a:bodyPr>
          <a:lstStyle/>
          <a:p>
            <a:r>
              <a:rPr lang="en-US" dirty="0">
                <a:latin typeface="Arial" charset="0"/>
              </a:rPr>
              <a:t>Difference in the magnitude or direction of effect of an environmental exposure on disease </a:t>
            </a:r>
            <a:r>
              <a:rPr lang="en-US" dirty="0" smtClean="0">
                <a:latin typeface="Arial" charset="0"/>
              </a:rPr>
              <a:t>risk/trait </a:t>
            </a:r>
            <a:r>
              <a:rPr lang="en-US" dirty="0">
                <a:latin typeface="Arial" charset="0"/>
              </a:rPr>
              <a:t>in people with different genotypes (or </a:t>
            </a:r>
            <a:r>
              <a:rPr lang="en-US" i="1" dirty="0">
                <a:latin typeface="Arial" charset="0"/>
              </a:rPr>
              <a:t>vice-versa</a:t>
            </a:r>
            <a:r>
              <a:rPr lang="en-US" dirty="0" smtClean="0">
                <a:latin typeface="Arial" charset="0"/>
              </a:rPr>
              <a:t>) </a:t>
            </a:r>
            <a:endParaRPr lang="en-US" dirty="0">
              <a:latin typeface="Arial" charset="0"/>
            </a:endParaRPr>
          </a:p>
          <a:p>
            <a:endParaRPr lang="en-US" dirty="0">
              <a:latin typeface="Arial" charset="0"/>
            </a:endParaRPr>
          </a:p>
          <a:p>
            <a:r>
              <a:rPr lang="en-US" dirty="0">
                <a:latin typeface="Arial" charset="0"/>
              </a:rPr>
              <a:t>Effect </a:t>
            </a:r>
            <a:r>
              <a:rPr lang="en-US" dirty="0" smtClean="0">
                <a:latin typeface="Arial" charset="0"/>
              </a:rPr>
              <a:t>modification</a:t>
            </a:r>
            <a:endParaRPr lang="en-US" dirty="0">
              <a:latin typeface="Arial" charset="0"/>
            </a:endParaRPr>
          </a:p>
          <a:p>
            <a:endParaRPr lang="en-US" dirty="0">
              <a:latin typeface="Arial" charset="0"/>
            </a:endParaRPr>
          </a:p>
          <a:p>
            <a:r>
              <a:rPr lang="en-US" dirty="0">
                <a:latin typeface="Arial" charset="0"/>
              </a:rPr>
              <a:t>Important because it may:</a:t>
            </a:r>
          </a:p>
          <a:p>
            <a:pPr lvl="1"/>
            <a:r>
              <a:rPr lang="en-US" dirty="0">
                <a:latin typeface="Arial" charset="0"/>
                <a:ea typeface="ＭＳ Ｐゴシック" charset="0"/>
              </a:rPr>
              <a:t>Identify </a:t>
            </a:r>
            <a:r>
              <a:rPr lang="en-US" dirty="0" smtClean="0">
                <a:latin typeface="Arial" charset="0"/>
                <a:ea typeface="ＭＳ Ｐゴシック" charset="0"/>
              </a:rPr>
              <a:t>sub-populations </a:t>
            </a:r>
            <a:r>
              <a:rPr lang="en-US" dirty="0">
                <a:latin typeface="Arial" charset="0"/>
                <a:ea typeface="ＭＳ Ｐゴシック" charset="0"/>
              </a:rPr>
              <a:t>with environmental </a:t>
            </a:r>
            <a:r>
              <a:rPr lang="en-US" dirty="0" smtClean="0">
                <a:latin typeface="Arial" charset="0"/>
                <a:ea typeface="ＭＳ Ｐゴシック" charset="0"/>
              </a:rPr>
              <a:t>exposures/genotypes </a:t>
            </a:r>
            <a:r>
              <a:rPr lang="en-US" dirty="0">
                <a:latin typeface="Arial" charset="0"/>
                <a:ea typeface="ＭＳ Ｐゴシック" charset="0"/>
              </a:rPr>
              <a:t>at increased </a:t>
            </a:r>
            <a:r>
              <a:rPr lang="en-US" dirty="0" smtClean="0">
                <a:latin typeface="Arial" charset="0"/>
                <a:ea typeface="ＭＳ Ｐゴシック" charset="0"/>
              </a:rPr>
              <a:t>risk</a:t>
            </a:r>
            <a:endParaRPr lang="en-US" dirty="0">
              <a:latin typeface="Arial" charset="0"/>
              <a:ea typeface="ＭＳ Ｐゴシック" charset="0"/>
            </a:endParaRPr>
          </a:p>
          <a:p>
            <a:pPr lvl="1"/>
            <a:r>
              <a:rPr lang="en-US" dirty="0" smtClean="0">
                <a:latin typeface="Arial" charset="0"/>
                <a:ea typeface="ＭＳ Ｐゴシック" charset="0"/>
              </a:rPr>
              <a:t>Clarify </a:t>
            </a:r>
            <a:r>
              <a:rPr lang="en-US" dirty="0">
                <a:latin typeface="Arial" charset="0"/>
                <a:ea typeface="ＭＳ Ｐゴシック" charset="0"/>
              </a:rPr>
              <a:t>biological mechanisms of disease </a:t>
            </a:r>
            <a:r>
              <a:rPr lang="en-US" dirty="0" smtClean="0">
                <a:latin typeface="Arial" charset="0"/>
                <a:ea typeface="ＭＳ Ｐゴシック" charset="0"/>
              </a:rPr>
              <a:t>risk</a:t>
            </a:r>
          </a:p>
          <a:p>
            <a:pPr lvl="1"/>
            <a:r>
              <a:rPr lang="en-US" dirty="0">
                <a:latin typeface="Arial" charset="0"/>
                <a:ea typeface="ＭＳ Ｐゴシック" charset="0"/>
              </a:rPr>
              <a:t>Increase power in association </a:t>
            </a:r>
            <a:r>
              <a:rPr lang="en-US" dirty="0" smtClean="0">
                <a:latin typeface="Arial" charset="0"/>
                <a:ea typeface="ＭＳ Ｐゴシック" charset="0"/>
              </a:rPr>
              <a:t>analysis</a:t>
            </a:r>
            <a:endParaRPr lang="en-US" dirty="0">
              <a:latin typeface="Arial" charset="0"/>
              <a:ea typeface="ＭＳ Ｐゴシック" charset="0"/>
            </a:endParaRPr>
          </a:p>
          <a:p>
            <a:pPr lvl="1"/>
            <a:r>
              <a:rPr lang="en-US" dirty="0">
                <a:latin typeface="Arial" charset="0"/>
                <a:ea typeface="ＭＳ Ｐゴシック" charset="0"/>
              </a:rPr>
              <a:t>Explain some of the missing </a:t>
            </a:r>
            <a:r>
              <a:rPr lang="en-US" dirty="0" smtClean="0">
                <a:latin typeface="Arial" charset="0"/>
                <a:ea typeface="ＭＳ Ｐゴシック" charset="0"/>
              </a:rPr>
              <a:t>heritability</a:t>
            </a:r>
            <a:endParaRPr lang="en-US" dirty="0">
              <a:latin typeface="Arial" charset="0"/>
              <a:ea typeface="ＭＳ Ｐゴシック" charset="0"/>
            </a:endParaRPr>
          </a:p>
        </p:txBody>
      </p:sp>
    </p:spTree>
    <p:extLst>
      <p:ext uri="{BB962C8B-B14F-4D97-AF65-F5344CB8AC3E}">
        <p14:creationId xmlns:p14="http://schemas.microsoft.com/office/powerpoint/2010/main" val="42567156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43000"/>
            <a:ext cx="9144000" cy="5334000"/>
          </a:xfrm>
          <a:prstGeom prst="rect">
            <a:avLst/>
          </a:prstGeom>
        </p:spPr>
      </p:pic>
      <p:sp>
        <p:nvSpPr>
          <p:cNvPr id="2" name="TextBox 1"/>
          <p:cNvSpPr txBox="1"/>
          <p:nvPr/>
        </p:nvSpPr>
        <p:spPr>
          <a:xfrm>
            <a:off x="457200" y="304800"/>
            <a:ext cx="8610600" cy="461665"/>
          </a:xfrm>
          <a:prstGeom prst="rect">
            <a:avLst/>
          </a:prstGeom>
          <a:noFill/>
        </p:spPr>
        <p:txBody>
          <a:bodyPr wrap="square" rtlCol="0">
            <a:spAutoFit/>
          </a:bodyPr>
          <a:lstStyle/>
          <a:p>
            <a:r>
              <a:rPr lang="en-US" sz="2400" dirty="0"/>
              <a:t>The distribution of phyla (%) across self-report </a:t>
            </a:r>
            <a:r>
              <a:rPr lang="en-US" sz="2400" dirty="0" smtClean="0">
                <a:latin typeface="Arial" panose="020B0604020202020204" pitchFamily="34" charset="0"/>
                <a:cs typeface="Arial" panose="020B0604020202020204" pitchFamily="34" charset="0"/>
              </a:rPr>
              <a:t>ethnicity</a:t>
            </a:r>
            <a:endParaRPr lang="en-US" sz="2400" dirty="0"/>
          </a:p>
        </p:txBody>
      </p:sp>
    </p:spTree>
    <p:extLst>
      <p:ext uri="{BB962C8B-B14F-4D97-AF65-F5344CB8AC3E}">
        <p14:creationId xmlns:p14="http://schemas.microsoft.com/office/powerpoint/2010/main" val="19258240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435"/>
            <a:ext cx="9144000" cy="1143000"/>
          </a:xfrm>
        </p:spPr>
        <p:txBody>
          <a:bodyPr>
            <a:normAutofit fontScale="90000"/>
          </a:bodyPr>
          <a:lstStyle/>
          <a:p>
            <a:r>
              <a:rPr lang="en-US" sz="4000" b="1" dirty="0">
                <a:cs typeface="Arial"/>
              </a:rPr>
              <a:t>Characterizing the Gut </a:t>
            </a:r>
            <a:r>
              <a:rPr lang="en-US" sz="4000" b="1" dirty="0" smtClean="0">
                <a:cs typeface="Arial"/>
              </a:rPr>
              <a:t>Microbiome Diversity</a:t>
            </a:r>
            <a:endParaRPr lang="en-US" sz="4000" dirty="0"/>
          </a:p>
        </p:txBody>
      </p:sp>
      <p:pic>
        <p:nvPicPr>
          <p:cNvPr id="5" name="Picture"/>
          <p:cNvPicPr>
            <a:picLocks noGrp="1"/>
          </p:cNvPicPr>
          <p:nvPr>
            <p:ph idx="1"/>
          </p:nvPr>
        </p:nvPicPr>
        <p:blipFill>
          <a:blip r:embed="rId2" cstate="print"/>
          <a:stretch>
            <a:fillRect/>
          </a:stretch>
        </p:blipFill>
        <p:spPr bwMode="auto">
          <a:xfrm>
            <a:off x="152401" y="1066800"/>
            <a:ext cx="4953000" cy="4807365"/>
          </a:xfrm>
          <a:prstGeom prst="rect">
            <a:avLst/>
          </a:prstGeom>
          <a:noFill/>
          <a:ln w="9525">
            <a:noFill/>
            <a:headEnd/>
            <a:tailEnd/>
          </a:ln>
        </p:spPr>
      </p:pic>
      <p:sp>
        <p:nvSpPr>
          <p:cNvPr id="7" name="TextBox 6"/>
          <p:cNvSpPr txBox="1"/>
          <p:nvPr/>
        </p:nvSpPr>
        <p:spPr>
          <a:xfrm>
            <a:off x="5105401" y="2133600"/>
            <a:ext cx="3886200" cy="4339650"/>
          </a:xfrm>
          <a:prstGeom prst="rect">
            <a:avLst/>
          </a:prstGeom>
          <a:noFill/>
        </p:spPr>
        <p:txBody>
          <a:bodyPr wrap="square" rtlCol="0">
            <a:spAutoFit/>
          </a:bodyPr>
          <a:lstStyle/>
          <a:p>
            <a:pPr>
              <a:buClr>
                <a:schemeClr val="tx2"/>
              </a:buClr>
              <a:buSzPct val="150000"/>
            </a:pPr>
            <a:endParaRPr lang="en-US" sz="2400" dirty="0">
              <a:latin typeface="+mn-lt"/>
            </a:endParaRPr>
          </a:p>
          <a:p>
            <a:pPr marL="342900" indent="-342900">
              <a:buClr>
                <a:schemeClr val="tx2"/>
              </a:buClr>
              <a:buSzPct val="150000"/>
              <a:buFont typeface="Arial" panose="020B0604020202020204" pitchFamily="34" charset="0"/>
              <a:buChar char="•"/>
            </a:pPr>
            <a:r>
              <a:rPr lang="en-US" sz="2400" dirty="0" smtClean="0">
                <a:latin typeface="+mn-lt"/>
              </a:rPr>
              <a:t>Microbial diversity varies by sex in Japanese American and Blacks</a:t>
            </a:r>
          </a:p>
          <a:p>
            <a:pPr>
              <a:buClr>
                <a:schemeClr val="tx2"/>
              </a:buClr>
              <a:buSzPct val="150000"/>
            </a:pPr>
            <a:endParaRPr lang="en-US" sz="2400" dirty="0" smtClean="0">
              <a:latin typeface="+mn-lt"/>
            </a:endParaRPr>
          </a:p>
          <a:p>
            <a:pPr marL="342900" indent="-342900">
              <a:buClr>
                <a:schemeClr val="tx2"/>
              </a:buClr>
              <a:buSzPct val="150000"/>
              <a:buFont typeface="Arial" panose="020B0604020202020204" pitchFamily="34" charset="0"/>
              <a:buChar char="•"/>
            </a:pPr>
            <a:r>
              <a:rPr lang="en-US" sz="2400" dirty="0"/>
              <a:t>D</a:t>
            </a:r>
            <a:r>
              <a:rPr lang="en-US" sz="2400" dirty="0" smtClean="0"/>
              <a:t>iversity </a:t>
            </a:r>
            <a:r>
              <a:rPr lang="en-US" sz="2400" dirty="0"/>
              <a:t>is similar between White, Latino, and Hawaiian men and women</a:t>
            </a:r>
          </a:p>
          <a:p>
            <a:pPr marL="342900" indent="-342900">
              <a:buClr>
                <a:schemeClr val="tx2"/>
              </a:buClr>
              <a:buSzPct val="150000"/>
              <a:buFont typeface="Arial" panose="020B0604020202020204" pitchFamily="34" charset="0"/>
              <a:buChar char="•"/>
            </a:pPr>
            <a:endParaRPr lang="en-US" sz="2400" dirty="0" smtClean="0">
              <a:latin typeface="+mn-lt"/>
            </a:endParaRPr>
          </a:p>
          <a:p>
            <a:endParaRPr lang="en-US" dirty="0">
              <a:latin typeface="+mn-lt"/>
            </a:endParaRPr>
          </a:p>
          <a:p>
            <a:pPr marL="342900" indent="-342900">
              <a:buClr>
                <a:schemeClr val="tx2"/>
              </a:buClr>
              <a:buFont typeface="Arial" panose="020B0604020202020204" pitchFamily="34" charset="0"/>
              <a:buChar char="•"/>
            </a:pPr>
            <a:endParaRPr lang="en-US" sz="1800" dirty="0">
              <a:latin typeface="+mn-lt"/>
            </a:endParaRPr>
          </a:p>
        </p:txBody>
      </p:sp>
    </p:spTree>
    <p:extLst>
      <p:ext uri="{BB962C8B-B14F-4D97-AF65-F5344CB8AC3E}">
        <p14:creationId xmlns:p14="http://schemas.microsoft.com/office/powerpoint/2010/main" val="4650468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线连接符 2"/>
          <p:cNvCxnSpPr/>
          <p:nvPr/>
        </p:nvCxnSpPr>
        <p:spPr>
          <a:xfrm flipV="1">
            <a:off x="0" y="656302"/>
            <a:ext cx="9144000" cy="37356"/>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7" name="幻灯片编号占位符 16"/>
          <p:cNvSpPr>
            <a:spLocks noGrp="1"/>
          </p:cNvSpPr>
          <p:nvPr>
            <p:ph type="sldNum" sz="quarter" idx="12"/>
          </p:nvPr>
        </p:nvSpPr>
        <p:spPr>
          <a:xfrm>
            <a:off x="6807200" y="6470650"/>
            <a:ext cx="2133600" cy="365125"/>
          </a:xfrm>
        </p:spPr>
        <p:txBody>
          <a:bodyPr/>
          <a:lstStyle/>
          <a:p>
            <a:fld id="{C75D93B5-74B2-6145-B790-E5B58F6444A9}" type="slidenum">
              <a:rPr kumimoji="1" lang="zh-CN" altLang="en-US" smtClean="0"/>
              <a:pPr/>
              <a:t>32</a:t>
            </a:fld>
            <a:endParaRPr kumimoji="1" lang="zh-CN" altLang="en-US" dirty="0"/>
          </a:p>
        </p:txBody>
      </p:sp>
      <p:sp>
        <p:nvSpPr>
          <p:cNvPr id="19" name="文本框 6"/>
          <p:cNvSpPr txBox="1"/>
          <p:nvPr/>
        </p:nvSpPr>
        <p:spPr>
          <a:xfrm>
            <a:off x="25400" y="152400"/>
            <a:ext cx="5678478" cy="553998"/>
          </a:xfrm>
          <a:prstGeom prst="rect">
            <a:avLst/>
          </a:prstGeom>
          <a:noFill/>
        </p:spPr>
        <p:txBody>
          <a:bodyPr wrap="none" rtlCol="0">
            <a:spAutoFit/>
          </a:bodyPr>
          <a:lstStyle/>
          <a:p>
            <a:r>
              <a:rPr kumimoji="1" lang="en-US" altLang="zh-CN" sz="3000" b="1" dirty="0" smtClean="0"/>
              <a:t>Baseline model for Alpha-diversity</a:t>
            </a:r>
            <a:endParaRPr kumimoji="1" lang="zh-CN" altLang="en-US" sz="3000" b="1" dirty="0"/>
          </a:p>
        </p:txBody>
      </p:sp>
      <p:pic>
        <p:nvPicPr>
          <p:cNvPr id="8" name="Content Placeholder 13"/>
          <p:cNvPicPr/>
          <p:nvPr/>
        </p:nvPicPr>
        <p:blipFill>
          <a:blip r:embed="rId3">
            <a:extLst>
              <a:ext uri="{28A0092B-C50C-407E-A947-70E740481C1C}">
                <a14:useLocalDpi xmlns:a14="http://schemas.microsoft.com/office/drawing/2010/main" val="0"/>
              </a:ext>
            </a:extLst>
          </a:blip>
          <a:stretch>
            <a:fillRect/>
          </a:stretch>
        </p:blipFill>
        <p:spPr>
          <a:xfrm>
            <a:off x="155643" y="856034"/>
            <a:ext cx="8920263" cy="5496128"/>
          </a:xfrm>
          <a:prstGeom prst="rect">
            <a:avLst/>
          </a:prstGeom>
          <a:ln w="3175">
            <a:solidFill>
              <a:schemeClr val="bg1">
                <a:lumMod val="75000"/>
              </a:schemeClr>
            </a:solidFill>
          </a:ln>
        </p:spPr>
      </p:pic>
    </p:spTree>
    <p:extLst>
      <p:ext uri="{BB962C8B-B14F-4D97-AF65-F5344CB8AC3E}">
        <p14:creationId xmlns:p14="http://schemas.microsoft.com/office/powerpoint/2010/main" val="5698020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24200" y="34925"/>
            <a:ext cx="6019800" cy="6832600"/>
          </a:xfrm>
          <a:prstGeom prst="rect">
            <a:avLst/>
          </a:prstGeom>
        </p:spPr>
      </p:pic>
      <p:sp>
        <p:nvSpPr>
          <p:cNvPr id="2" name="Title 1"/>
          <p:cNvSpPr>
            <a:spLocks noGrp="1"/>
          </p:cNvSpPr>
          <p:nvPr>
            <p:ph type="title"/>
          </p:nvPr>
        </p:nvSpPr>
        <p:spPr>
          <a:xfrm>
            <a:off x="152400" y="44450"/>
            <a:ext cx="4038600" cy="2246745"/>
          </a:xfrm>
        </p:spPr>
        <p:txBody>
          <a:bodyPr>
            <a:normAutofit fontScale="90000"/>
          </a:bodyPr>
          <a:lstStyle/>
          <a:p>
            <a:pPr algn="l"/>
            <a:r>
              <a:rPr lang="en-US" sz="2800" b="1" dirty="0" smtClean="0"/>
              <a:t>Variation in the GM explained by demographic and lifestyle factors (n=5,112)</a:t>
            </a:r>
            <a:br>
              <a:rPr lang="en-US" sz="2800" b="1" dirty="0" smtClean="0"/>
            </a:br>
            <a:r>
              <a:rPr lang="en-US" sz="2800" b="1" dirty="0" smtClean="0"/>
              <a:t/>
            </a:r>
            <a:br>
              <a:rPr lang="en-US" sz="2800" b="1" dirty="0" smtClean="0"/>
            </a:br>
            <a:endParaRPr lang="en-US" sz="2800" dirty="0"/>
          </a:p>
        </p:txBody>
      </p:sp>
      <p:sp>
        <p:nvSpPr>
          <p:cNvPr id="5" name="Title 1"/>
          <p:cNvSpPr txBox="1">
            <a:spLocks/>
          </p:cNvSpPr>
          <p:nvPr/>
        </p:nvSpPr>
        <p:spPr>
          <a:xfrm>
            <a:off x="152400" y="1447800"/>
            <a:ext cx="3505200" cy="4343400"/>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71450" indent="-171450" algn="l">
              <a:buFont typeface="Arial" panose="020B0604020202020204" pitchFamily="34" charset="0"/>
              <a:buChar char="•"/>
            </a:pPr>
            <a:r>
              <a:rPr lang="en-US" sz="8000" dirty="0"/>
              <a:t>Each variable was modeled as </a:t>
            </a:r>
            <a:r>
              <a:rPr lang="en-US" sz="8000" dirty="0" err="1" smtClean="0"/>
              <a:t>perMANOVA</a:t>
            </a:r>
            <a:endParaRPr lang="en-US" sz="8000" dirty="0" smtClean="0"/>
          </a:p>
          <a:p>
            <a:pPr algn="l"/>
            <a:endParaRPr lang="en-US" sz="8000" dirty="0" smtClean="0"/>
          </a:p>
          <a:p>
            <a:pPr marL="171450" indent="-171450" algn="l">
              <a:buFont typeface="Arial" panose="020B0604020202020204" pitchFamily="34" charset="0"/>
              <a:buChar char="•"/>
            </a:pPr>
            <a:r>
              <a:rPr lang="en-US" sz="8000" dirty="0" smtClean="0"/>
              <a:t>Ethnicity</a:t>
            </a:r>
            <a:r>
              <a:rPr lang="en-US" sz="8000" dirty="0"/>
              <a:t>, measured by genetic and self report ancestry, explained about 3% of the </a:t>
            </a:r>
            <a:r>
              <a:rPr lang="en-US" sz="8000" dirty="0" smtClean="0"/>
              <a:t>variation</a:t>
            </a:r>
            <a:endParaRPr lang="en-US" sz="8000" dirty="0"/>
          </a:p>
          <a:p>
            <a:pPr marL="171450" indent="-171450" algn="l">
              <a:buFont typeface="Arial" panose="020B0604020202020204" pitchFamily="34" charset="0"/>
              <a:buChar char="•"/>
            </a:pPr>
            <a:endParaRPr lang="en-US" sz="8000" dirty="0"/>
          </a:p>
          <a:p>
            <a:pPr marL="171450" indent="-171450" algn="l">
              <a:buFont typeface="Arial" panose="020B0604020202020204" pitchFamily="34" charset="0"/>
              <a:buChar char="•"/>
            </a:pPr>
            <a:r>
              <a:rPr lang="en-US" sz="8000" dirty="0"/>
              <a:t>Dietary patterns and other dietary intake explained less than 0.5% of the variation</a:t>
            </a:r>
            <a:r>
              <a:rPr lang="en-US" sz="2800" dirty="0"/>
              <a:t>.</a:t>
            </a:r>
          </a:p>
          <a:p>
            <a:pPr algn="l"/>
            <a:r>
              <a:rPr lang="en-US" sz="2800" b="1" dirty="0" smtClean="0"/>
              <a:t/>
            </a:r>
            <a:br>
              <a:rPr lang="en-US" sz="2800" b="1" dirty="0" smtClean="0"/>
            </a:br>
            <a:r>
              <a:rPr lang="en-US" sz="2800" b="1" dirty="0" smtClean="0"/>
              <a:t/>
            </a:r>
            <a:br>
              <a:rPr lang="en-US" sz="2800" b="1" dirty="0" smtClean="0"/>
            </a:br>
            <a:endParaRPr lang="en-US" sz="2800" dirty="0"/>
          </a:p>
        </p:txBody>
      </p:sp>
    </p:spTree>
    <p:extLst>
      <p:ext uri="{BB962C8B-B14F-4D97-AF65-F5344CB8AC3E}">
        <p14:creationId xmlns:p14="http://schemas.microsoft.com/office/powerpoint/2010/main" val="30097905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BE0D0C-44C2-0D42-A097-B08941C90DCA}"/>
              </a:ext>
            </a:extLst>
          </p:cNvPr>
          <p:cNvSpPr>
            <a:spLocks noGrp="1"/>
          </p:cNvSpPr>
          <p:nvPr>
            <p:ph type="title"/>
          </p:nvPr>
        </p:nvSpPr>
        <p:spPr>
          <a:xfrm>
            <a:off x="0" y="365127"/>
            <a:ext cx="9144000" cy="916474"/>
          </a:xfrm>
        </p:spPr>
        <p:txBody>
          <a:bodyPr>
            <a:normAutofit fontScale="90000"/>
          </a:bodyPr>
          <a:lstStyle/>
          <a:p>
            <a:pPr algn="ctr"/>
            <a:r>
              <a:rPr lang="en-US" dirty="0"/>
              <a:t>Association between Demographic Variables and the Microbial Community</a:t>
            </a:r>
          </a:p>
        </p:txBody>
      </p:sp>
      <p:pic>
        <p:nvPicPr>
          <p:cNvPr id="4" name="Content Placeholder 3">
            <a:extLst>
              <a:ext uri="{FF2B5EF4-FFF2-40B4-BE49-F238E27FC236}">
                <a16:creationId xmlns:a16="http://schemas.microsoft.com/office/drawing/2014/main" id="{91F6654D-63FD-0A44-8F04-15C4A972A8E7}"/>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b="68355"/>
          <a:stretch/>
        </p:blipFill>
        <p:spPr>
          <a:xfrm>
            <a:off x="-1" y="1588243"/>
            <a:ext cx="9060998" cy="4301113"/>
          </a:xfrm>
          <a:prstGeom prst="rect">
            <a:avLst/>
          </a:prstGeom>
        </p:spPr>
      </p:pic>
      <p:sp>
        <p:nvSpPr>
          <p:cNvPr id="5" name="TextBox 4">
            <a:extLst>
              <a:ext uri="{FF2B5EF4-FFF2-40B4-BE49-F238E27FC236}">
                <a16:creationId xmlns:a16="http://schemas.microsoft.com/office/drawing/2014/main" id="{D7E515FF-03A9-E049-A169-766229CC567A}"/>
              </a:ext>
            </a:extLst>
          </p:cNvPr>
          <p:cNvSpPr txBox="1"/>
          <p:nvPr/>
        </p:nvSpPr>
        <p:spPr>
          <a:xfrm>
            <a:off x="5253925" y="6003985"/>
            <a:ext cx="914400" cy="914400"/>
          </a:xfrm>
          <a:prstGeom prst="rect">
            <a:avLst/>
          </a:prstGeom>
        </p:spPr>
        <p:txBody>
          <a:bodyPr vert="horz" wrap="none" lIns="91440" tIns="45720" rIns="91440" bIns="45720" rtlCol="0" anchor="ctr">
            <a:noAutofit/>
          </a:bodyPr>
          <a:lstStyle/>
          <a:p>
            <a:r>
              <a:rPr lang="en-US" sz="1600" b="1" dirty="0"/>
              <a:t>Variability Explained</a:t>
            </a:r>
          </a:p>
        </p:txBody>
      </p:sp>
      <p:cxnSp>
        <p:nvCxnSpPr>
          <p:cNvPr id="7" name="Straight Connector 6">
            <a:extLst>
              <a:ext uri="{FF2B5EF4-FFF2-40B4-BE49-F238E27FC236}">
                <a16:creationId xmlns:a16="http://schemas.microsoft.com/office/drawing/2014/main" id="{BF7D3127-C6C0-DD47-B5EF-6844F1100A3B}"/>
              </a:ext>
            </a:extLst>
          </p:cNvPr>
          <p:cNvCxnSpPr>
            <a:cxnSpLocks/>
          </p:cNvCxnSpPr>
          <p:nvPr/>
        </p:nvCxnSpPr>
        <p:spPr>
          <a:xfrm>
            <a:off x="3456122" y="5889356"/>
            <a:ext cx="56048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3C2862A-BB4F-C841-97F2-DC88B1EF3A14}"/>
              </a:ext>
            </a:extLst>
          </p:cNvPr>
          <p:cNvSpPr txBox="1"/>
          <p:nvPr/>
        </p:nvSpPr>
        <p:spPr>
          <a:xfrm>
            <a:off x="3471624" y="5568320"/>
            <a:ext cx="387445" cy="914400"/>
          </a:xfrm>
          <a:prstGeom prst="rect">
            <a:avLst/>
          </a:prstGeom>
        </p:spPr>
        <p:txBody>
          <a:bodyPr vert="horz" wrap="none" lIns="91440" tIns="45720" rIns="91440" bIns="45720" rtlCol="0" anchor="ctr">
            <a:noAutofit/>
          </a:bodyPr>
          <a:lstStyle/>
          <a:p>
            <a:r>
              <a:rPr lang="en-US" sz="1600" dirty="0"/>
              <a:t>0%</a:t>
            </a:r>
          </a:p>
        </p:txBody>
      </p:sp>
      <p:sp>
        <p:nvSpPr>
          <p:cNvPr id="10" name="TextBox 9">
            <a:extLst>
              <a:ext uri="{FF2B5EF4-FFF2-40B4-BE49-F238E27FC236}">
                <a16:creationId xmlns:a16="http://schemas.microsoft.com/office/drawing/2014/main" id="{9173526F-51C3-6246-9843-3E652DA86BFB}"/>
              </a:ext>
            </a:extLst>
          </p:cNvPr>
          <p:cNvSpPr txBox="1"/>
          <p:nvPr/>
        </p:nvSpPr>
        <p:spPr>
          <a:xfrm>
            <a:off x="5191923" y="5574461"/>
            <a:ext cx="356461" cy="914400"/>
          </a:xfrm>
          <a:prstGeom prst="rect">
            <a:avLst/>
          </a:prstGeom>
        </p:spPr>
        <p:txBody>
          <a:bodyPr vert="horz" wrap="none" lIns="91440" tIns="45720" rIns="91440" bIns="45720" rtlCol="0" anchor="ctr">
            <a:noAutofit/>
          </a:bodyPr>
          <a:lstStyle/>
          <a:p>
            <a:r>
              <a:rPr lang="en-US" sz="1600" dirty="0"/>
              <a:t>1%</a:t>
            </a:r>
          </a:p>
        </p:txBody>
      </p:sp>
      <p:sp>
        <p:nvSpPr>
          <p:cNvPr id="11" name="TextBox 10">
            <a:extLst>
              <a:ext uri="{FF2B5EF4-FFF2-40B4-BE49-F238E27FC236}">
                <a16:creationId xmlns:a16="http://schemas.microsoft.com/office/drawing/2014/main" id="{B46FC070-76FC-7A41-B8AC-E7EF83A9CC8B}"/>
              </a:ext>
            </a:extLst>
          </p:cNvPr>
          <p:cNvSpPr txBox="1"/>
          <p:nvPr/>
        </p:nvSpPr>
        <p:spPr>
          <a:xfrm>
            <a:off x="7020723" y="5605458"/>
            <a:ext cx="356462" cy="914400"/>
          </a:xfrm>
          <a:prstGeom prst="rect">
            <a:avLst/>
          </a:prstGeom>
        </p:spPr>
        <p:txBody>
          <a:bodyPr vert="horz" wrap="none" lIns="91440" tIns="45720" rIns="91440" bIns="45720" rtlCol="0" anchor="ctr">
            <a:noAutofit/>
          </a:bodyPr>
          <a:lstStyle/>
          <a:p>
            <a:r>
              <a:rPr lang="en-US" sz="1600" dirty="0"/>
              <a:t>2%</a:t>
            </a:r>
          </a:p>
        </p:txBody>
      </p:sp>
      <p:sp>
        <p:nvSpPr>
          <p:cNvPr id="12" name="TextBox 11">
            <a:extLst>
              <a:ext uri="{FF2B5EF4-FFF2-40B4-BE49-F238E27FC236}">
                <a16:creationId xmlns:a16="http://schemas.microsoft.com/office/drawing/2014/main" id="{16614A04-D513-F64D-99E0-B35C19EA4451}"/>
              </a:ext>
            </a:extLst>
          </p:cNvPr>
          <p:cNvSpPr txBox="1"/>
          <p:nvPr/>
        </p:nvSpPr>
        <p:spPr>
          <a:xfrm>
            <a:off x="8725541" y="5568320"/>
            <a:ext cx="356462" cy="914400"/>
          </a:xfrm>
          <a:prstGeom prst="rect">
            <a:avLst/>
          </a:prstGeom>
        </p:spPr>
        <p:txBody>
          <a:bodyPr vert="horz" wrap="none" lIns="91440" tIns="45720" rIns="91440" bIns="45720" rtlCol="0" anchor="ctr">
            <a:noAutofit/>
          </a:bodyPr>
          <a:lstStyle/>
          <a:p>
            <a:r>
              <a:rPr lang="en-US" sz="1600" dirty="0"/>
              <a:t>3%</a:t>
            </a:r>
          </a:p>
        </p:txBody>
      </p:sp>
    </p:spTree>
    <p:extLst>
      <p:ext uri="{BB962C8B-B14F-4D97-AF65-F5344CB8AC3E}">
        <p14:creationId xmlns:p14="http://schemas.microsoft.com/office/powerpoint/2010/main" val="8854211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88BAAE1D-8FD1-5047-9702-30205D27F941}"/>
              </a:ext>
            </a:extLst>
          </p:cNvPr>
          <p:cNvGraphicFramePr>
            <a:graphicFrameLocks/>
          </p:cNvGraphicFramePr>
          <p:nvPr>
            <p:extLst/>
          </p:nvPr>
        </p:nvGraphicFramePr>
        <p:xfrm>
          <a:off x="0" y="1232452"/>
          <a:ext cx="9144000" cy="490330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67803180-866F-6C4A-A6E6-0C2786E7D3AC}"/>
              </a:ext>
            </a:extLst>
          </p:cNvPr>
          <p:cNvSpPr txBox="1"/>
          <p:nvPr/>
        </p:nvSpPr>
        <p:spPr>
          <a:xfrm>
            <a:off x="0" y="119269"/>
            <a:ext cx="9144000" cy="914400"/>
          </a:xfrm>
          <a:prstGeom prst="rect">
            <a:avLst/>
          </a:prstGeom>
        </p:spPr>
        <p:txBody>
          <a:bodyPr vert="horz" wrap="none" lIns="91440" tIns="45720" rIns="91440" bIns="45720" rtlCol="0" anchor="ctr">
            <a:noAutofit/>
          </a:bodyPr>
          <a:lstStyle/>
          <a:p>
            <a:pPr algn="ctr"/>
            <a:r>
              <a:rPr lang="en-US" sz="3600" b="1" dirty="0">
                <a:solidFill>
                  <a:srgbClr val="154067"/>
                </a:solidFill>
              </a:rPr>
              <a:t>Parental Birthplace May Influence </a:t>
            </a:r>
          </a:p>
          <a:p>
            <a:pPr algn="ctr"/>
            <a:r>
              <a:rPr lang="en-US" sz="3600" b="1" dirty="0">
                <a:solidFill>
                  <a:srgbClr val="154067"/>
                </a:solidFill>
              </a:rPr>
              <a:t>Child’s Gut Microbiome Composition</a:t>
            </a:r>
          </a:p>
        </p:txBody>
      </p:sp>
      <p:sp>
        <p:nvSpPr>
          <p:cNvPr id="4" name="TextBox 3">
            <a:extLst>
              <a:ext uri="{FF2B5EF4-FFF2-40B4-BE49-F238E27FC236}">
                <a16:creationId xmlns:a16="http://schemas.microsoft.com/office/drawing/2014/main" id="{3F9A48EC-36AF-6440-B04B-0F7862A5380C}"/>
              </a:ext>
            </a:extLst>
          </p:cNvPr>
          <p:cNvSpPr txBox="1"/>
          <p:nvPr/>
        </p:nvSpPr>
        <p:spPr>
          <a:xfrm>
            <a:off x="0" y="1260447"/>
            <a:ext cx="887896" cy="1113184"/>
          </a:xfrm>
          <a:prstGeom prst="rect">
            <a:avLst/>
          </a:prstGeom>
        </p:spPr>
        <p:txBody>
          <a:bodyPr vert="horz" wrap="none" lIns="91440" tIns="45720" rIns="91440" bIns="45720" rtlCol="0" anchor="ctr">
            <a:noAutofit/>
          </a:bodyPr>
          <a:lstStyle/>
          <a:p>
            <a:r>
              <a:rPr lang="en-US" sz="1600" b="1" u="sng" dirty="0">
                <a:solidFill>
                  <a:srgbClr val="154067"/>
                </a:solidFill>
              </a:rPr>
              <a:t>Mother</a:t>
            </a:r>
          </a:p>
        </p:txBody>
      </p:sp>
      <p:sp>
        <p:nvSpPr>
          <p:cNvPr id="6" name="Rectangle 5">
            <a:extLst>
              <a:ext uri="{FF2B5EF4-FFF2-40B4-BE49-F238E27FC236}">
                <a16:creationId xmlns:a16="http://schemas.microsoft.com/office/drawing/2014/main" id="{C9340B3B-E90C-4F4B-A6E3-4752EFA75015}"/>
              </a:ext>
            </a:extLst>
          </p:cNvPr>
          <p:cNvSpPr/>
          <p:nvPr/>
        </p:nvSpPr>
        <p:spPr>
          <a:xfrm>
            <a:off x="106017" y="5751443"/>
            <a:ext cx="3975653" cy="251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ABCCA8A-171C-C242-A5CE-184B4FFAB5D4}"/>
              </a:ext>
            </a:extLst>
          </p:cNvPr>
          <p:cNvSpPr txBox="1"/>
          <p:nvPr/>
        </p:nvSpPr>
        <p:spPr>
          <a:xfrm>
            <a:off x="6281531" y="5678557"/>
            <a:ext cx="1245704" cy="914400"/>
          </a:xfrm>
          <a:prstGeom prst="rect">
            <a:avLst/>
          </a:prstGeom>
        </p:spPr>
        <p:txBody>
          <a:bodyPr vert="horz" wrap="none" lIns="91440" tIns="45720" rIns="91440" bIns="45720" rtlCol="0" anchor="ctr">
            <a:noAutofit/>
          </a:bodyPr>
          <a:lstStyle/>
          <a:p>
            <a:r>
              <a:rPr lang="en-US" sz="1600" dirty="0"/>
              <a:t>Odds Ratio*</a:t>
            </a:r>
          </a:p>
        </p:txBody>
      </p:sp>
      <p:sp>
        <p:nvSpPr>
          <p:cNvPr id="8" name="TextBox 7">
            <a:extLst>
              <a:ext uri="{FF2B5EF4-FFF2-40B4-BE49-F238E27FC236}">
                <a16:creationId xmlns:a16="http://schemas.microsoft.com/office/drawing/2014/main" id="{0EFADC8A-EC16-BE4D-87C4-301FF54D007E}"/>
              </a:ext>
            </a:extLst>
          </p:cNvPr>
          <p:cNvSpPr txBox="1"/>
          <p:nvPr/>
        </p:nvSpPr>
        <p:spPr>
          <a:xfrm>
            <a:off x="0" y="3455833"/>
            <a:ext cx="887896" cy="1113184"/>
          </a:xfrm>
          <a:prstGeom prst="rect">
            <a:avLst/>
          </a:prstGeom>
        </p:spPr>
        <p:txBody>
          <a:bodyPr vert="horz" wrap="none" lIns="91440" tIns="45720" rIns="91440" bIns="45720" rtlCol="0" anchor="ctr">
            <a:noAutofit/>
          </a:bodyPr>
          <a:lstStyle/>
          <a:p>
            <a:r>
              <a:rPr lang="en-US" sz="1600" b="1" u="sng" dirty="0">
                <a:solidFill>
                  <a:srgbClr val="154067"/>
                </a:solidFill>
              </a:rPr>
              <a:t>Father</a:t>
            </a:r>
          </a:p>
        </p:txBody>
      </p:sp>
    </p:spTree>
    <p:extLst>
      <p:ext uri="{BB962C8B-B14F-4D97-AF65-F5344CB8AC3E}">
        <p14:creationId xmlns:p14="http://schemas.microsoft.com/office/powerpoint/2010/main" val="9967794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6713" y="0"/>
            <a:ext cx="8229600" cy="1143000"/>
          </a:xfrm>
        </p:spPr>
        <p:txBody>
          <a:bodyPr/>
          <a:lstStyle/>
          <a:p>
            <a:r>
              <a:rPr lang="en-US" dirty="0" smtClean="0"/>
              <a:t>Gut Microbiome and Diet</a:t>
            </a:r>
            <a:endParaRPr lang="en-US" dirty="0"/>
          </a:p>
        </p:txBody>
      </p:sp>
      <p:pic>
        <p:nvPicPr>
          <p:cNvPr id="4" name="Picture 3"/>
          <p:cNvPicPr>
            <a:picLocks noChangeAspect="1"/>
          </p:cNvPicPr>
          <p:nvPr/>
        </p:nvPicPr>
        <p:blipFill>
          <a:blip r:embed="rId3"/>
          <a:stretch>
            <a:fillRect/>
          </a:stretch>
        </p:blipFill>
        <p:spPr>
          <a:xfrm>
            <a:off x="366713" y="990600"/>
            <a:ext cx="8621644" cy="4814334"/>
          </a:xfrm>
          <a:prstGeom prst="rect">
            <a:avLst/>
          </a:prstGeom>
        </p:spPr>
      </p:pic>
      <p:sp>
        <p:nvSpPr>
          <p:cNvPr id="5" name="Rectangle 4"/>
          <p:cNvSpPr/>
          <p:nvPr/>
        </p:nvSpPr>
        <p:spPr>
          <a:xfrm>
            <a:off x="0" y="5867400"/>
            <a:ext cx="8001000" cy="923330"/>
          </a:xfrm>
          <a:prstGeom prst="rect">
            <a:avLst/>
          </a:prstGeom>
        </p:spPr>
        <p:txBody>
          <a:bodyPr wrap="square">
            <a:spAutoFit/>
          </a:bodyPr>
          <a:lstStyle/>
          <a:p>
            <a:pPr marL="285750" lvl="0" indent="-285750" eaLnBrk="0" fontAlgn="base" hangingPunct="0">
              <a:spcBef>
                <a:spcPct val="0"/>
              </a:spcBef>
              <a:spcAft>
                <a:spcPct val="0"/>
              </a:spcAft>
              <a:buFont typeface="Arial" panose="020B0604020202020204" pitchFamily="34" charset="0"/>
              <a:buChar char="•"/>
              <a:tabLst>
                <a:tab pos="457200" algn="l"/>
              </a:tabLst>
            </a:pPr>
            <a:r>
              <a:rPr lang="en-US" altLang="en-US" dirty="0">
                <a:ea typeface="Calibri" panose="020F0502020204030204" pitchFamily="34" charset="0"/>
              </a:rPr>
              <a:t>Higher dietary pattern scores </a:t>
            </a:r>
            <a:r>
              <a:rPr lang="en-US" altLang="en-US" dirty="0" smtClean="0">
                <a:ea typeface="Calibri" panose="020F0502020204030204" pitchFamily="34" charset="0"/>
              </a:rPr>
              <a:t>(AMD</a:t>
            </a:r>
            <a:r>
              <a:rPr lang="en-US" altLang="en-US" dirty="0">
                <a:ea typeface="Calibri" panose="020F0502020204030204" pitchFamily="34" charset="0"/>
              </a:rPr>
              <a:t>) were associated with significant enrichment in bacteria associated with lean phenotypes (members of the family </a:t>
            </a:r>
            <a:r>
              <a:rPr lang="en-US" altLang="en-US" dirty="0" err="1" smtClean="0">
                <a:ea typeface="Calibri" panose="020F0502020204030204" pitchFamily="34" charset="0"/>
              </a:rPr>
              <a:t>Christensellenaceae</a:t>
            </a:r>
            <a:r>
              <a:rPr lang="en-US" altLang="en-US" dirty="0" smtClean="0">
                <a:ea typeface="Calibri" panose="020F0502020204030204" pitchFamily="34" charset="0"/>
              </a:rPr>
              <a:t>) </a:t>
            </a:r>
            <a:r>
              <a:rPr lang="en-US" altLang="en-US" dirty="0">
                <a:ea typeface="Calibri" panose="020F0502020204030204" pitchFamily="34" charset="0"/>
              </a:rPr>
              <a:t>and metabolism of phytochemicals.</a:t>
            </a:r>
            <a:endParaRPr lang="en-US" altLang="en-US" dirty="0"/>
          </a:p>
        </p:txBody>
      </p:sp>
      <p:sp>
        <p:nvSpPr>
          <p:cNvPr id="19" name="TextBox 18"/>
          <p:cNvSpPr txBox="1"/>
          <p:nvPr/>
        </p:nvSpPr>
        <p:spPr>
          <a:xfrm>
            <a:off x="4724400" y="5486400"/>
            <a:ext cx="1905000" cy="461665"/>
          </a:xfrm>
          <a:prstGeom prst="rect">
            <a:avLst/>
          </a:prstGeom>
          <a:noFill/>
        </p:spPr>
        <p:txBody>
          <a:bodyPr wrap="square" rtlCol="0">
            <a:spAutoFit/>
          </a:bodyPr>
          <a:lstStyle/>
          <a:p>
            <a:pPr algn="ctr"/>
            <a:r>
              <a:rPr lang="en-US" sz="2400" dirty="0" smtClean="0"/>
              <a:t>Odds Ratio</a:t>
            </a:r>
            <a:endParaRPr lang="en-US" sz="2400" dirty="0"/>
          </a:p>
        </p:txBody>
      </p:sp>
    </p:spTree>
    <p:extLst>
      <p:ext uri="{BB962C8B-B14F-4D97-AF65-F5344CB8AC3E}">
        <p14:creationId xmlns:p14="http://schemas.microsoft.com/office/powerpoint/2010/main" val="36557776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85" y="1470384"/>
            <a:ext cx="4520738" cy="48770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bwMode="auto">
          <a:xfrm>
            <a:off x="8385" y="1470384"/>
            <a:ext cx="4520738" cy="4877031"/>
          </a:xfrm>
          <a:prstGeom prst="rect">
            <a:avLst/>
          </a:prstGeom>
          <a:solidFill>
            <a:schemeClr val="bg1"/>
          </a:solidFill>
          <a:ln w="12700" cap="flat" cmpd="sng" algn="ctr">
            <a:solidFill>
              <a:schemeClr val="bg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elvetica" pitchFamily="34" charset="0"/>
            </a:endParaRPr>
          </a:p>
        </p:txBody>
      </p:sp>
      <p:sp>
        <p:nvSpPr>
          <p:cNvPr id="2" name="Rectangle 1"/>
          <p:cNvSpPr/>
          <p:nvPr/>
        </p:nvSpPr>
        <p:spPr>
          <a:xfrm>
            <a:off x="4355865" y="1386921"/>
            <a:ext cx="4741061" cy="5478423"/>
          </a:xfrm>
          <a:prstGeom prst="rect">
            <a:avLst/>
          </a:prstGeom>
        </p:spPr>
        <p:txBody>
          <a:bodyPr wrap="square">
            <a:spAutoFit/>
          </a:bodyPr>
          <a:lstStyle/>
          <a:p>
            <a:pPr marL="342900" indent="-342900">
              <a:buClr>
                <a:srgbClr val="99CB5A"/>
              </a:buClr>
              <a:buFont typeface="Wingdings" pitchFamily="2" charset="2"/>
              <a:buChar char="v"/>
            </a:pPr>
            <a:r>
              <a:rPr lang="en-US" sz="2400" dirty="0">
                <a:solidFill>
                  <a:srgbClr val="154067"/>
                </a:solidFill>
              </a:rPr>
              <a:t>The microbiome categorized across different 5 self-report ethnicities (n=6113)</a:t>
            </a:r>
          </a:p>
          <a:p>
            <a:pPr marL="342900" indent="-342900">
              <a:buClr>
                <a:srgbClr val="99CB5A"/>
              </a:buClr>
              <a:buFont typeface="Wingdings" pitchFamily="2" charset="2"/>
              <a:buChar char="v"/>
            </a:pPr>
            <a:endParaRPr lang="en-US" sz="2400" dirty="0"/>
          </a:p>
          <a:p>
            <a:pPr marL="342900" indent="-342900">
              <a:buClr>
                <a:srgbClr val="99CB5A"/>
              </a:buClr>
              <a:buFont typeface="Wingdings" pitchFamily="2" charset="2"/>
              <a:buChar char="v"/>
            </a:pPr>
            <a:endParaRPr lang="en-US" sz="1100" dirty="0"/>
          </a:p>
          <a:p>
            <a:pPr marL="342900" indent="-342900">
              <a:buClr>
                <a:srgbClr val="99CB5A"/>
              </a:buClr>
              <a:buFont typeface="Wingdings" pitchFamily="2" charset="2"/>
              <a:buChar char="v"/>
            </a:pPr>
            <a:r>
              <a:rPr lang="en-US" sz="2400" dirty="0">
                <a:solidFill>
                  <a:srgbClr val="154067"/>
                </a:solidFill>
              </a:rPr>
              <a:t>Vectors of ancestry proportions (n=5212)</a:t>
            </a:r>
          </a:p>
          <a:p>
            <a:pPr lvl="1">
              <a:buClr>
                <a:srgbClr val="99CB5A"/>
              </a:buClr>
            </a:pPr>
            <a:r>
              <a:rPr lang="en-US" sz="2400" dirty="0"/>
              <a:t>8 </a:t>
            </a:r>
            <a:r>
              <a:rPr lang="en-US" sz="2400" dirty="0" smtClean="0"/>
              <a:t>groups: South &amp; North European, Japanese, Okinawa, African, Native American, Native Hawaiian, Native Hawaiian/Chinese/Filipino</a:t>
            </a:r>
            <a:endParaRPr lang="en-US" sz="2400" dirty="0"/>
          </a:p>
          <a:p>
            <a:pPr>
              <a:buClr>
                <a:srgbClr val="99CB5A"/>
              </a:buClr>
            </a:pPr>
            <a:endParaRPr lang="en-US" sz="1100" dirty="0"/>
          </a:p>
          <a:p>
            <a:pPr marL="342900" indent="-342900">
              <a:buClr>
                <a:srgbClr val="99CB5A"/>
              </a:buClr>
              <a:buFont typeface="Wingdings" panose="05000000000000000000" pitchFamily="2" charset="2"/>
              <a:buChar char="v"/>
            </a:pPr>
            <a:r>
              <a:rPr lang="en-US" sz="2400" dirty="0">
                <a:solidFill>
                  <a:srgbClr val="154067"/>
                </a:solidFill>
              </a:rPr>
              <a:t>Microbiome composition varied across ethnicity</a:t>
            </a:r>
          </a:p>
          <a:p>
            <a:pPr marL="344488"/>
            <a:r>
              <a:rPr lang="en-US" sz="1600" dirty="0"/>
              <a:t>R</a:t>
            </a:r>
            <a:r>
              <a:rPr lang="en-US" sz="1600" baseline="30000" dirty="0"/>
              <a:t>2</a:t>
            </a:r>
            <a:r>
              <a:rPr lang="en-US" sz="1600" dirty="0"/>
              <a:t> = 0.026, p = 0.001 </a:t>
            </a:r>
            <a:r>
              <a:rPr lang="en-US" sz="1400" dirty="0"/>
              <a:t>; </a:t>
            </a:r>
            <a:r>
              <a:rPr lang="en-US" sz="1400" dirty="0" err="1"/>
              <a:t>perMANOVA</a:t>
            </a:r>
            <a:endParaRPr lang="en-US" sz="1400" b="1" dirty="0"/>
          </a:p>
        </p:txBody>
      </p:sp>
      <p:sp>
        <p:nvSpPr>
          <p:cNvPr id="3" name="Rectangle 2"/>
          <p:cNvSpPr/>
          <p:nvPr/>
        </p:nvSpPr>
        <p:spPr bwMode="auto">
          <a:xfrm>
            <a:off x="181639" y="1828791"/>
            <a:ext cx="4174230" cy="419419"/>
          </a:xfrm>
          <a:prstGeom prst="rect">
            <a:avLst/>
          </a:prstGeom>
          <a:solidFill>
            <a:schemeClr val="bg1"/>
          </a:solidFill>
          <a:ln w="12700" cap="flat" cmpd="sng" algn="ctr">
            <a:solidFill>
              <a:schemeClr val="bg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elvetica" pitchFamily="34" charset="0"/>
            </a:endParaRPr>
          </a:p>
        </p:txBody>
      </p:sp>
      <p:sp>
        <p:nvSpPr>
          <p:cNvPr id="5" name="TextBox 4"/>
          <p:cNvSpPr txBox="1"/>
          <p:nvPr/>
        </p:nvSpPr>
        <p:spPr>
          <a:xfrm>
            <a:off x="-38685" y="0"/>
            <a:ext cx="9135615" cy="1754326"/>
          </a:xfrm>
          <a:prstGeom prst="rect">
            <a:avLst/>
          </a:prstGeom>
          <a:noFill/>
        </p:spPr>
        <p:txBody>
          <a:bodyPr wrap="square" rtlCol="0">
            <a:spAutoFit/>
          </a:bodyPr>
          <a:lstStyle/>
          <a:p>
            <a:pPr algn="ctr"/>
            <a:r>
              <a:rPr lang="en-US" sz="3600" b="1" dirty="0">
                <a:solidFill>
                  <a:srgbClr val="154067"/>
                </a:solidFill>
              </a:rPr>
              <a:t>Self-Report Ethnicity, Genetic Ancestry, and the Microbiome</a:t>
            </a:r>
          </a:p>
          <a:p>
            <a:pPr algn="ctr"/>
            <a:endParaRPr lang="en-US" sz="3600" b="1" dirty="0">
              <a:solidFill>
                <a:schemeClr val="tx2"/>
              </a:solidFill>
            </a:endParaRPr>
          </a:p>
        </p:txBody>
      </p:sp>
      <p:pic>
        <p:nvPicPr>
          <p:cNvPr id="8" name="Picture 7">
            <a:extLst>
              <a:ext uri="{FF2B5EF4-FFF2-40B4-BE49-F238E27FC236}">
                <a16:creationId xmlns:a16="http://schemas.microsoft.com/office/drawing/2014/main" id="{D56BA493-8FDB-9140-B5F8-698BEADEF9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66" y="1823104"/>
            <a:ext cx="4343399" cy="4343399"/>
          </a:xfrm>
          <a:prstGeom prst="rect">
            <a:avLst/>
          </a:prstGeom>
        </p:spPr>
      </p:pic>
      <p:sp>
        <p:nvSpPr>
          <p:cNvPr id="7" name="Rectangle 6">
            <a:extLst>
              <a:ext uri="{FF2B5EF4-FFF2-40B4-BE49-F238E27FC236}">
                <a16:creationId xmlns:a16="http://schemas.microsoft.com/office/drawing/2014/main" id="{C7EFBBC6-A705-244C-9A7C-DCE7417BAE5B}"/>
              </a:ext>
            </a:extLst>
          </p:cNvPr>
          <p:cNvSpPr/>
          <p:nvPr/>
        </p:nvSpPr>
        <p:spPr>
          <a:xfrm>
            <a:off x="181639" y="1746592"/>
            <a:ext cx="3692937" cy="353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257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0" y="76200"/>
            <a:ext cx="6757987" cy="6657227"/>
          </a:xfrm>
          <a:prstGeom prst="rect">
            <a:avLst/>
          </a:prstGeom>
        </p:spPr>
      </p:pic>
      <p:sp>
        <p:nvSpPr>
          <p:cNvPr id="7" name="Rectangle 6"/>
          <p:cNvSpPr/>
          <p:nvPr/>
        </p:nvSpPr>
        <p:spPr>
          <a:xfrm>
            <a:off x="5235558" y="6394873"/>
            <a:ext cx="3908442" cy="338554"/>
          </a:xfrm>
          <a:prstGeom prst="rect">
            <a:avLst/>
          </a:prstGeom>
        </p:spPr>
        <p:txBody>
          <a:bodyPr wrap="none">
            <a:spAutoFit/>
          </a:bodyPr>
          <a:lstStyle/>
          <a:p>
            <a:pPr lvl="1">
              <a:spcBef>
                <a:spcPts val="1444"/>
              </a:spcBef>
            </a:pPr>
            <a:r>
              <a:rPr lang="en-US" altLang="en-US" sz="1600" dirty="0" smtClean="0">
                <a:latin typeface="Arial" panose="020B0604020202020204" pitchFamily="34" charset="0"/>
                <a:cs typeface="Arial" panose="020B0604020202020204" pitchFamily="34" charset="0"/>
              </a:rPr>
              <a:t>Rothschild</a:t>
            </a:r>
            <a:r>
              <a:rPr lang="en-US" altLang="en-US" sz="1600" dirty="0">
                <a:latin typeface="Arial" panose="020B0604020202020204" pitchFamily="34" charset="0"/>
                <a:cs typeface="Arial" panose="020B0604020202020204" pitchFamily="34" charset="0"/>
              </a:rPr>
              <a:t>, Nature Genetics, </a:t>
            </a:r>
            <a:r>
              <a:rPr lang="en-US" altLang="en-US" sz="1600" dirty="0" smtClean="0">
                <a:latin typeface="Arial" panose="020B0604020202020204" pitchFamily="34" charset="0"/>
                <a:cs typeface="Arial" panose="020B0604020202020204" pitchFamily="34" charset="0"/>
              </a:rPr>
              <a:t>2018</a:t>
            </a:r>
            <a:endParaRPr lang="en-US" altLang="en-US" sz="1600" dirty="0">
              <a:latin typeface="Arial" panose="020B0604020202020204" pitchFamily="34" charset="0"/>
              <a:cs typeface="Arial" panose="020B0604020202020204" pitchFamily="34" charset="0"/>
            </a:endParaRPr>
          </a:p>
        </p:txBody>
      </p:sp>
      <p:sp>
        <p:nvSpPr>
          <p:cNvPr id="10" name="TextBox 9"/>
          <p:cNvSpPr txBox="1"/>
          <p:nvPr/>
        </p:nvSpPr>
        <p:spPr>
          <a:xfrm>
            <a:off x="6324600" y="990600"/>
            <a:ext cx="2590800" cy="3139321"/>
          </a:xfrm>
          <a:prstGeom prst="rect">
            <a:avLst/>
          </a:prstGeom>
          <a:noFill/>
        </p:spPr>
        <p:txBody>
          <a:bodyPr wrap="square" rtlCol="0">
            <a:spAutoFit/>
          </a:bodyPr>
          <a:lstStyle/>
          <a:p>
            <a:r>
              <a:rPr lang="en-US" dirty="0" smtClean="0">
                <a:latin typeface="+mj-lt"/>
              </a:rPr>
              <a:t>Genetic ancestry is not associated with microbiome composition</a:t>
            </a:r>
          </a:p>
          <a:p>
            <a:endParaRPr lang="en-US" dirty="0">
              <a:latin typeface="+mj-lt"/>
            </a:endParaRPr>
          </a:p>
          <a:p>
            <a:r>
              <a:rPr lang="en-US" dirty="0">
                <a:solidFill>
                  <a:srgbClr val="242021"/>
                </a:solidFill>
                <a:latin typeface="+mj-lt"/>
              </a:rPr>
              <a:t>Ashkenazi (</a:t>
            </a:r>
            <a:r>
              <a:rPr lang="en-US" i="1" dirty="0">
                <a:solidFill>
                  <a:srgbClr val="242021"/>
                </a:solidFill>
                <a:latin typeface="+mj-lt"/>
              </a:rPr>
              <a:t>n</a:t>
            </a:r>
            <a:r>
              <a:rPr lang="en-US" dirty="0">
                <a:solidFill>
                  <a:srgbClr val="242021"/>
                </a:solidFill>
                <a:latin typeface="+mj-lt"/>
              </a:rPr>
              <a:t>=345), North</a:t>
            </a:r>
            <a:br>
              <a:rPr lang="en-US" dirty="0">
                <a:solidFill>
                  <a:srgbClr val="242021"/>
                </a:solidFill>
                <a:latin typeface="+mj-lt"/>
              </a:rPr>
            </a:br>
            <a:r>
              <a:rPr lang="en-US" dirty="0">
                <a:solidFill>
                  <a:srgbClr val="242021"/>
                </a:solidFill>
                <a:latin typeface="+mj-lt"/>
              </a:rPr>
              <a:t>African (</a:t>
            </a:r>
            <a:r>
              <a:rPr lang="en-US" i="1" dirty="0">
                <a:solidFill>
                  <a:srgbClr val="242021"/>
                </a:solidFill>
                <a:latin typeface="+mj-lt"/>
              </a:rPr>
              <a:t>n</a:t>
            </a:r>
            <a:r>
              <a:rPr lang="en-US" dirty="0">
                <a:solidFill>
                  <a:srgbClr val="242021"/>
                </a:solidFill>
                <a:latin typeface="+mj-lt"/>
              </a:rPr>
              <a:t>=42), Middle Eastern (</a:t>
            </a:r>
            <a:r>
              <a:rPr lang="en-US" i="1" dirty="0">
                <a:solidFill>
                  <a:srgbClr val="242021"/>
                </a:solidFill>
                <a:latin typeface="+mj-lt"/>
              </a:rPr>
              <a:t>n</a:t>
            </a:r>
            <a:r>
              <a:rPr lang="en-US" dirty="0">
                <a:solidFill>
                  <a:srgbClr val="242021"/>
                </a:solidFill>
                <a:latin typeface="+mj-lt"/>
              </a:rPr>
              <a:t>=24), Sephardi (</a:t>
            </a:r>
            <a:r>
              <a:rPr lang="en-US" i="1" dirty="0">
                <a:solidFill>
                  <a:srgbClr val="242021"/>
                </a:solidFill>
                <a:latin typeface="+mj-lt"/>
              </a:rPr>
              <a:t>n</a:t>
            </a:r>
            <a:r>
              <a:rPr lang="en-US" dirty="0">
                <a:solidFill>
                  <a:srgbClr val="242021"/>
                </a:solidFill>
                <a:latin typeface="+mj-lt"/>
              </a:rPr>
              <a:t>=10), Yemenite (</a:t>
            </a:r>
            <a:r>
              <a:rPr lang="en-US" i="1" dirty="0">
                <a:solidFill>
                  <a:srgbClr val="242021"/>
                </a:solidFill>
                <a:latin typeface="+mj-lt"/>
              </a:rPr>
              <a:t>n</a:t>
            </a:r>
            <a:r>
              <a:rPr lang="en-US" dirty="0">
                <a:solidFill>
                  <a:srgbClr val="242021"/>
                </a:solidFill>
                <a:latin typeface="+mj-lt"/>
              </a:rPr>
              <a:t>=8) and admixed/other (other) (</a:t>
            </a:r>
            <a:r>
              <a:rPr lang="en-US" i="1" dirty="0">
                <a:solidFill>
                  <a:srgbClr val="242021"/>
                </a:solidFill>
                <a:latin typeface="+mj-lt"/>
              </a:rPr>
              <a:t>n</a:t>
            </a:r>
            <a:r>
              <a:rPr lang="en-US" dirty="0">
                <a:solidFill>
                  <a:srgbClr val="242021"/>
                </a:solidFill>
                <a:latin typeface="+mj-lt"/>
              </a:rPr>
              <a:t>=286) ancestries</a:t>
            </a:r>
            <a:endParaRPr lang="en-US" dirty="0">
              <a:latin typeface="+mj-lt"/>
            </a:endParaRPr>
          </a:p>
        </p:txBody>
      </p:sp>
    </p:spTree>
    <p:extLst>
      <p:ext uri="{BB962C8B-B14F-4D97-AF65-F5344CB8AC3E}">
        <p14:creationId xmlns:p14="http://schemas.microsoft.com/office/powerpoint/2010/main" val="10148391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215" y="214597"/>
            <a:ext cx="7160985" cy="954107"/>
          </a:xfrm>
        </p:spPr>
        <p:txBody>
          <a:bodyPr/>
          <a:lstStyle/>
          <a:p>
            <a:pPr algn="l"/>
            <a:r>
              <a:rPr lang="en-US" sz="2800" b="1" dirty="0" smtClean="0">
                <a:solidFill>
                  <a:srgbClr val="0070C0"/>
                </a:solidFill>
              </a:rPr>
              <a:t>Gut microbiome and Host Genetics</a:t>
            </a:r>
            <a:endParaRPr lang="en-US" sz="2800" dirty="0">
              <a:solidFill>
                <a:srgbClr val="0070C0"/>
              </a:solidFill>
            </a:endParaRPr>
          </a:p>
        </p:txBody>
      </p:sp>
      <p:sp>
        <p:nvSpPr>
          <p:cNvPr id="3" name="Content Placeholder 2"/>
          <p:cNvSpPr>
            <a:spLocks noGrp="1"/>
          </p:cNvSpPr>
          <p:nvPr>
            <p:ph idx="1"/>
          </p:nvPr>
        </p:nvSpPr>
        <p:spPr>
          <a:xfrm>
            <a:off x="154215" y="762001"/>
            <a:ext cx="8850086" cy="3974570"/>
          </a:xfrm>
        </p:spPr>
        <p:txBody>
          <a:bodyPr/>
          <a:lstStyle/>
          <a:p>
            <a:pPr>
              <a:spcBef>
                <a:spcPts val="1444"/>
              </a:spcBef>
            </a:pPr>
            <a:r>
              <a:rPr lang="en-US" altLang="en-US" sz="2000" dirty="0" smtClean="0">
                <a:latin typeface="Arial" panose="020B0604020202020204" pitchFamily="34" charset="0"/>
                <a:cs typeface="Arial" panose="020B0604020202020204" pitchFamily="34" charset="0"/>
              </a:rPr>
              <a:t>Twin studies</a:t>
            </a:r>
          </a:p>
          <a:p>
            <a:pPr lvl="1">
              <a:spcBef>
                <a:spcPts val="1444"/>
              </a:spcBef>
            </a:pPr>
            <a:r>
              <a:rPr lang="en-US" altLang="en-US" sz="1600" dirty="0" smtClean="0">
                <a:latin typeface="Arial" panose="020B0604020202020204" pitchFamily="34" charset="0"/>
                <a:cs typeface="Arial" panose="020B0604020202020204" pitchFamily="34" charset="0"/>
              </a:rPr>
              <a:t>MZ and DZ similar GM compared to non-twin pairs (p&lt;0.009)</a:t>
            </a:r>
          </a:p>
          <a:p>
            <a:pPr lvl="1">
              <a:spcBef>
                <a:spcPts val="1444"/>
              </a:spcBef>
            </a:pPr>
            <a:r>
              <a:rPr lang="en-US" altLang="en-US" sz="1600" dirty="0" smtClean="0">
                <a:latin typeface="Arial" panose="020B0604020202020204" pitchFamily="34" charset="0"/>
                <a:cs typeface="Arial" panose="020B0604020202020204" pitchFamily="34" charset="0"/>
              </a:rPr>
              <a:t>Another study showed similarity decreases when twins start living a part</a:t>
            </a:r>
          </a:p>
          <a:p>
            <a:pPr lvl="1">
              <a:spcBef>
                <a:spcPts val="1444"/>
              </a:spcBef>
            </a:pPr>
            <a:r>
              <a:rPr lang="en-US" altLang="en-US" sz="1600" dirty="0" smtClean="0">
                <a:latin typeface="Arial" panose="020B0604020202020204" pitchFamily="34" charset="0"/>
                <a:cs typeface="Arial" panose="020B0604020202020204" pitchFamily="34" charset="0"/>
              </a:rPr>
              <a:t>33 significantly heritable bacteria taxa have been identified. Hereditability estimates 10-30%</a:t>
            </a:r>
          </a:p>
          <a:p>
            <a:pPr>
              <a:spcBef>
                <a:spcPts val="1444"/>
              </a:spcBef>
            </a:pPr>
            <a:r>
              <a:rPr lang="en-US" altLang="en-US" sz="2000" dirty="0" smtClean="0">
                <a:latin typeface="Arial" panose="020B0604020202020204" pitchFamily="34" charset="0"/>
                <a:cs typeface="Arial" panose="020B0604020202020204" pitchFamily="34" charset="0"/>
              </a:rPr>
              <a:t>GWAS</a:t>
            </a:r>
            <a:endParaRPr lang="en-US" altLang="en-US" sz="2000" dirty="0">
              <a:latin typeface="Arial" panose="020B0604020202020204" pitchFamily="34" charset="0"/>
              <a:cs typeface="Arial" panose="020B0604020202020204" pitchFamily="34" charset="0"/>
            </a:endParaRPr>
          </a:p>
          <a:p>
            <a:pPr lvl="1">
              <a:spcBef>
                <a:spcPts val="1444"/>
              </a:spcBef>
            </a:pPr>
            <a:r>
              <a:rPr lang="en-US" altLang="en-US" sz="1600" dirty="0" smtClean="0">
                <a:latin typeface="Arial" panose="020B0604020202020204" pitchFamily="34" charset="0"/>
                <a:cs typeface="Arial" panose="020B0604020202020204" pitchFamily="34" charset="0"/>
              </a:rPr>
              <a:t>Israel (n=1056): No association (Rothschild, Nature Genetics, 2018)</a:t>
            </a:r>
          </a:p>
          <a:p>
            <a:pPr lvl="1">
              <a:spcBef>
                <a:spcPts val="1444"/>
              </a:spcBef>
            </a:pPr>
            <a:r>
              <a:rPr lang="en-US" altLang="en-US" sz="1600" dirty="0" smtClean="0">
                <a:latin typeface="Arial" panose="020B0604020202020204" pitchFamily="34" charset="0"/>
                <a:cs typeface="Arial" panose="020B0604020202020204" pitchFamily="34" charset="0"/>
              </a:rPr>
              <a:t>Germany (n=1812): </a:t>
            </a:r>
            <a:r>
              <a:rPr lang="en-US" altLang="en-US" sz="1600" i="1" dirty="0" smtClean="0">
                <a:latin typeface="Arial" panose="020B0604020202020204" pitchFamily="34" charset="0"/>
                <a:cs typeface="Arial" panose="020B0604020202020204" pitchFamily="34" charset="0"/>
              </a:rPr>
              <a:t>VDR</a:t>
            </a:r>
            <a:r>
              <a:rPr lang="en-US" altLang="en-US" sz="1600" dirty="0" smtClean="0">
                <a:latin typeface="Arial" panose="020B0604020202020204" pitchFamily="34" charset="0"/>
                <a:cs typeface="Arial" panose="020B0604020202020204" pitchFamily="34" charset="0"/>
              </a:rPr>
              <a:t> gene and gut microbial characteristics (Wang, Nature Genetics, 2017)</a:t>
            </a:r>
          </a:p>
          <a:p>
            <a:pPr lvl="1">
              <a:spcBef>
                <a:spcPts val="1444"/>
              </a:spcBef>
            </a:pPr>
            <a:r>
              <a:rPr lang="en-US" altLang="en-US" sz="1600" dirty="0" smtClean="0">
                <a:latin typeface="Arial" panose="020B0604020202020204" pitchFamily="34" charset="0"/>
                <a:cs typeface="Arial" panose="020B0604020202020204" pitchFamily="34" charset="0"/>
              </a:rPr>
              <a:t>Dutch (n=1515); 9 loci with microbial taxonomies &amp; 33 loci with microbial pathways and gene ontology terms (Bonder, Nature Genetics, 2016)</a:t>
            </a:r>
            <a:endParaRPr lang="en-US" altLang="en-US" sz="1600" dirty="0">
              <a:latin typeface="Arial" panose="020B0604020202020204" pitchFamily="34" charset="0"/>
              <a:cs typeface="Arial" panose="020B0604020202020204" pitchFamily="34" charset="0"/>
            </a:endParaRPr>
          </a:p>
          <a:p>
            <a:pPr lvl="1">
              <a:spcBef>
                <a:spcPts val="1444"/>
              </a:spcBef>
            </a:pPr>
            <a:r>
              <a:rPr lang="en-US" altLang="en-US" sz="1600" dirty="0" smtClean="0">
                <a:latin typeface="Arial" panose="020B0604020202020204" pitchFamily="34" charset="0"/>
                <a:cs typeface="Arial" panose="020B0604020202020204" pitchFamily="34" charset="0"/>
              </a:rPr>
              <a:t>Hutterites (n=1415): No GWAS significant findings (Davenport, </a:t>
            </a:r>
            <a:r>
              <a:rPr lang="en-US" altLang="en-US" sz="1600" dirty="0" err="1" smtClean="0">
                <a:latin typeface="Arial" panose="020B0604020202020204" pitchFamily="34" charset="0"/>
                <a:cs typeface="Arial" panose="020B0604020202020204" pitchFamily="34" charset="0"/>
              </a:rPr>
              <a:t>PLoS</a:t>
            </a:r>
            <a:r>
              <a:rPr lang="en-US" altLang="en-US" sz="1600" dirty="0" smtClean="0">
                <a:latin typeface="Arial" panose="020B0604020202020204" pitchFamily="34" charset="0"/>
                <a:cs typeface="Arial" panose="020B0604020202020204" pitchFamily="34" charset="0"/>
              </a:rPr>
              <a:t> One, 2015)</a:t>
            </a:r>
            <a:r>
              <a:rPr lang="en-US" altLang="en-US" sz="1600" dirty="0">
                <a:latin typeface="Arial" panose="020B0604020202020204" pitchFamily="34" charset="0"/>
                <a:cs typeface="Arial" panose="020B0604020202020204" pitchFamily="34" charset="0"/>
              </a:rPr>
              <a:t> </a:t>
            </a:r>
            <a:endParaRPr lang="en-US" altLang="en-US" sz="1600" dirty="0" smtClean="0">
              <a:latin typeface="Arial" panose="020B0604020202020204" pitchFamily="34" charset="0"/>
              <a:cs typeface="Arial" panose="020B0604020202020204" pitchFamily="34" charset="0"/>
            </a:endParaRPr>
          </a:p>
          <a:p>
            <a:pPr>
              <a:spcBef>
                <a:spcPts val="1444"/>
              </a:spcBef>
            </a:pPr>
            <a:r>
              <a:rPr lang="en-US" altLang="en-US" sz="2000" dirty="0" smtClean="0">
                <a:latin typeface="Arial" panose="020B0604020202020204" pitchFamily="34" charset="0"/>
                <a:cs typeface="Arial" panose="020B0604020202020204" pitchFamily="34" charset="0"/>
              </a:rPr>
              <a:t>Meta-analysis GWAS</a:t>
            </a:r>
          </a:p>
          <a:p>
            <a:pPr lvl="1">
              <a:spcBef>
                <a:spcPts val="1444"/>
              </a:spcBef>
            </a:pPr>
            <a:r>
              <a:rPr lang="en-US" altLang="en-US" sz="1600" dirty="0" err="1" smtClean="0">
                <a:latin typeface="Arial" panose="020B0604020202020204" pitchFamily="34" charset="0"/>
                <a:cs typeface="Arial" panose="020B0604020202020204" pitchFamily="34" charset="0"/>
              </a:rPr>
              <a:t>MiBioGene</a:t>
            </a:r>
            <a:r>
              <a:rPr lang="en-US" altLang="en-US" sz="1600" dirty="0" smtClean="0">
                <a:latin typeface="Arial" panose="020B0604020202020204" pitchFamily="34" charset="0"/>
                <a:cs typeface="Arial" panose="020B0604020202020204" pitchFamily="34" charset="0"/>
              </a:rPr>
              <a:t> Consortium Initiative</a:t>
            </a:r>
            <a:endParaRPr lang="en-US" altLang="en-US" sz="1600" dirty="0">
              <a:latin typeface="Arial" panose="020B0604020202020204" pitchFamily="34" charset="0"/>
              <a:cs typeface="Arial" panose="020B0604020202020204" pitchFamily="34" charset="0"/>
            </a:endParaRPr>
          </a:p>
          <a:p>
            <a:pPr lvl="1">
              <a:spcBef>
                <a:spcPts val="1444"/>
              </a:spcBef>
            </a:pPr>
            <a:r>
              <a:rPr lang="en-US" altLang="en-US" sz="1600" dirty="0" smtClean="0">
                <a:latin typeface="Arial" panose="020B0604020202020204" pitchFamily="34" charset="0"/>
                <a:cs typeface="Arial" panose="020B0604020202020204" pitchFamily="34" charset="0"/>
              </a:rPr>
              <a:t>18 cohorts and 19,000 participants</a:t>
            </a:r>
            <a:endParaRPr lang="en-US" altLang="en-US" sz="1600" dirty="0">
              <a:latin typeface="Arial" panose="020B0604020202020204" pitchFamily="34" charset="0"/>
              <a:cs typeface="Arial" panose="020B0604020202020204" pitchFamily="34" charset="0"/>
            </a:endParaRPr>
          </a:p>
          <a:p>
            <a:pPr lvl="1">
              <a:spcBef>
                <a:spcPts val="1444"/>
              </a:spcBef>
            </a:pPr>
            <a:endParaRPr lang="en-US" altLang="en-US" sz="1600" dirty="0" smtClean="0"/>
          </a:p>
        </p:txBody>
      </p:sp>
    </p:spTree>
    <p:extLst>
      <p:ext uri="{BB962C8B-B14F-4D97-AF65-F5344CB8AC3E}">
        <p14:creationId xmlns:p14="http://schemas.microsoft.com/office/powerpoint/2010/main" val="195644122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DF92733F-EE68-492D-B2E8-D24F83FAD2F6}"/>
              </a:ext>
            </a:extLst>
          </p:cNvPr>
          <p:cNvSpPr>
            <a:spLocks noGrp="1" noChangeArrowheads="1"/>
          </p:cNvSpPr>
          <p:nvPr>
            <p:ph type="title"/>
          </p:nvPr>
        </p:nvSpPr>
        <p:spPr/>
        <p:txBody>
          <a:bodyPr/>
          <a:lstStyle/>
          <a:p>
            <a:r>
              <a:rPr lang="en-US" altLang="en-US" dirty="0">
                <a:latin typeface="Arial" panose="020B0604020202020204" pitchFamily="34" charset="0"/>
                <a:cs typeface="Arial" panose="020B0604020202020204" pitchFamily="34" charset="0"/>
              </a:rPr>
              <a:t>Gene-Environment Interaction</a:t>
            </a:r>
          </a:p>
        </p:txBody>
      </p:sp>
      <p:sp>
        <p:nvSpPr>
          <p:cNvPr id="20483" name="Rectangle 3">
            <a:extLst>
              <a:ext uri="{FF2B5EF4-FFF2-40B4-BE49-F238E27FC236}">
                <a16:creationId xmlns:a16="http://schemas.microsoft.com/office/drawing/2014/main" id="{41927710-2FB8-4DA2-9384-93D79A12937D}"/>
              </a:ext>
            </a:extLst>
          </p:cNvPr>
          <p:cNvSpPr>
            <a:spLocks noGrp="1" noChangeArrowheads="1"/>
          </p:cNvSpPr>
          <p:nvPr>
            <p:ph idx="1"/>
          </p:nvPr>
        </p:nvSpPr>
        <p:spPr/>
        <p:txBody>
          <a:bodyPr>
            <a:normAutofit/>
          </a:bodyPr>
          <a:lstStyle/>
          <a:p>
            <a:r>
              <a:rPr lang="en-US" altLang="en-US" dirty="0" smtClean="0">
                <a:latin typeface="Arial" panose="020B0604020202020204" pitchFamily="34" charset="0"/>
                <a:cs typeface="Arial" panose="020B0604020202020204" pitchFamily="34" charset="0"/>
              </a:rPr>
              <a:t>Examples</a:t>
            </a:r>
            <a:r>
              <a:rPr lang="en-US" altLang="en-US" dirty="0">
                <a:latin typeface="Arial" panose="020B0604020202020204" pitchFamily="34" charset="0"/>
                <a:cs typeface="Arial" panose="020B0604020202020204" pitchFamily="34" charset="0"/>
              </a:rPr>
              <a:t>:  </a:t>
            </a:r>
            <a:r>
              <a:rPr lang="en-US" altLang="en-US" dirty="0" smtClean="0">
                <a:latin typeface="Arial" panose="020B0604020202020204" pitchFamily="34" charset="0"/>
                <a:cs typeface="Arial" panose="020B0604020202020204" pitchFamily="34" charset="0"/>
              </a:rPr>
              <a:t>Individuals </a:t>
            </a:r>
            <a:r>
              <a:rPr lang="en-US" altLang="en-US" dirty="0">
                <a:latin typeface="Arial" panose="020B0604020202020204" pitchFamily="34" charset="0"/>
                <a:cs typeface="Arial" panose="020B0604020202020204" pitchFamily="34" charset="0"/>
              </a:rPr>
              <a:t>with different genotypes could differ in…  </a:t>
            </a:r>
          </a:p>
          <a:p>
            <a:pPr lvl="1"/>
            <a:r>
              <a:rPr lang="en-US" altLang="en-US" sz="3200" dirty="0">
                <a:latin typeface="Arial" panose="020B0604020202020204" pitchFamily="34" charset="0"/>
                <a:cs typeface="Arial" panose="020B0604020202020204" pitchFamily="34" charset="0"/>
              </a:rPr>
              <a:t>susceptibility to the health effects of exposures such as smoking, drinking, </a:t>
            </a:r>
            <a:r>
              <a:rPr lang="en-US" altLang="en-US" sz="3200" dirty="0" smtClean="0">
                <a:latin typeface="Arial" panose="020B0604020202020204" pitchFamily="34" charset="0"/>
                <a:cs typeface="Arial" panose="020B0604020202020204" pitchFamily="34" charset="0"/>
              </a:rPr>
              <a:t>physical inactivity, </a:t>
            </a:r>
            <a:r>
              <a:rPr lang="en-US" altLang="en-US" sz="3200" dirty="0">
                <a:latin typeface="Arial" panose="020B0604020202020204" pitchFamily="34" charset="0"/>
                <a:cs typeface="Arial" panose="020B0604020202020204" pitchFamily="34" charset="0"/>
              </a:rPr>
              <a:t>etc.</a:t>
            </a:r>
          </a:p>
          <a:p>
            <a:pPr lvl="1"/>
            <a:r>
              <a:rPr lang="en-US" altLang="en-US" sz="3200" dirty="0">
                <a:latin typeface="Arial" panose="020B0604020202020204" pitchFamily="34" charset="0"/>
                <a:cs typeface="Arial" panose="020B0604020202020204" pitchFamily="34" charset="0"/>
              </a:rPr>
              <a:t>responses to life events such as trauma </a:t>
            </a:r>
          </a:p>
          <a:p>
            <a:pPr lvl="1"/>
            <a:r>
              <a:rPr lang="en-US" altLang="en-US" sz="3200" dirty="0">
                <a:latin typeface="Arial" panose="020B0604020202020204" pitchFamily="34" charset="0"/>
                <a:cs typeface="Arial" panose="020B0604020202020204" pitchFamily="34" charset="0"/>
              </a:rPr>
              <a:t>responses to medications (pharmacogenomics)</a:t>
            </a:r>
          </a:p>
        </p:txBody>
      </p:sp>
    </p:spTree>
    <p:extLst>
      <p:ext uri="{BB962C8B-B14F-4D97-AF65-F5344CB8AC3E}">
        <p14:creationId xmlns:p14="http://schemas.microsoft.com/office/powerpoint/2010/main" val="40826144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0671" y="168366"/>
            <a:ext cx="7640330" cy="994172"/>
          </a:xfrm>
          <a:ln w="15875">
            <a:noFill/>
          </a:ln>
        </p:spPr>
        <p:txBody>
          <a:bodyPr>
            <a:normAutofit/>
          </a:bodyPr>
          <a:lstStyle/>
          <a:p>
            <a:pPr algn="ctr"/>
            <a:r>
              <a:rPr lang="en-US" sz="2400" dirty="0">
                <a:latin typeface="Arial" panose="020B0604020202020204" pitchFamily="34" charset="0"/>
                <a:cs typeface="Arial" panose="020B0604020202020204" pitchFamily="34" charset="0"/>
              </a:rPr>
              <a:t>GWAS of Gut </a:t>
            </a:r>
            <a:r>
              <a:rPr lang="en-US" sz="2400" dirty="0" smtClean="0">
                <a:latin typeface="Arial" panose="020B0604020202020204" pitchFamily="34" charset="0"/>
                <a:cs typeface="Arial" panose="020B0604020202020204" pitchFamily="34" charset="0"/>
              </a:rPr>
              <a:t>Microbiome: Approach</a:t>
            </a:r>
            <a:endParaRPr lang="en-US" sz="2400" dirty="0">
              <a:latin typeface="Arial" panose="020B0604020202020204" pitchFamily="34" charset="0"/>
              <a:cs typeface="Arial" panose="020B0604020202020204" pitchFamily="34" charset="0"/>
            </a:endParaRPr>
          </a:p>
        </p:txBody>
      </p:sp>
      <p:cxnSp>
        <p:nvCxnSpPr>
          <p:cNvPr id="11" name="Straight Connector 10"/>
          <p:cNvCxnSpPr/>
          <p:nvPr/>
        </p:nvCxnSpPr>
        <p:spPr>
          <a:xfrm>
            <a:off x="851165" y="1143000"/>
            <a:ext cx="7149836" cy="1953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161365" y="1310752"/>
            <a:ext cx="8982635" cy="5547248"/>
          </a:xfrm>
        </p:spPr>
        <p:txBody>
          <a:bodyPr>
            <a:normAutofit fontScale="32500" lnSpcReduction="20000"/>
          </a:bodyPr>
          <a:lstStyle/>
          <a:p>
            <a:pPr marL="285750" indent="-285750">
              <a:lnSpc>
                <a:spcPct val="120000"/>
              </a:lnSpc>
              <a:spcBef>
                <a:spcPts val="0"/>
              </a:spcBef>
              <a:spcAft>
                <a:spcPts val="1200"/>
              </a:spcAft>
              <a:buClr>
                <a:srgbClr val="99CB5A"/>
              </a:buClr>
              <a:buFont typeface="Wingdings" panose="05000000000000000000" pitchFamily="2" charset="2"/>
              <a:buChar char="v"/>
            </a:pPr>
            <a:r>
              <a:rPr lang="en-US" sz="7400" b="1" dirty="0" smtClean="0">
                <a:latin typeface="Arial" panose="020B0604020202020204" pitchFamily="34" charset="0"/>
                <a:ea typeface="Calibri" charset="0"/>
                <a:cs typeface="Arial" panose="020B0604020202020204" pitchFamily="34" charset="0"/>
              </a:rPr>
              <a:t>Gut </a:t>
            </a:r>
            <a:r>
              <a:rPr lang="en-US" sz="7400" b="1" dirty="0">
                <a:latin typeface="Arial" panose="020B0604020202020204" pitchFamily="34" charset="0"/>
                <a:ea typeface="Calibri" charset="0"/>
                <a:cs typeface="Arial" panose="020B0604020202020204" pitchFamily="34" charset="0"/>
              </a:rPr>
              <a:t>microbiome: </a:t>
            </a:r>
            <a:r>
              <a:rPr lang="en-US" sz="7400" dirty="0">
                <a:latin typeface="Arial" panose="020B0604020202020204" pitchFamily="34" charset="0"/>
                <a:ea typeface="Calibri" charset="0"/>
                <a:cs typeface="Arial" panose="020B0604020202020204" pitchFamily="34" charset="0"/>
              </a:rPr>
              <a:t>16S </a:t>
            </a:r>
            <a:r>
              <a:rPr lang="en-US" sz="7400" dirty="0" err="1">
                <a:latin typeface="Arial" panose="020B0604020202020204" pitchFamily="34" charset="0"/>
                <a:ea typeface="Calibri" charset="0"/>
                <a:cs typeface="Arial" panose="020B0604020202020204" pitchFamily="34" charset="0"/>
              </a:rPr>
              <a:t>rRNA</a:t>
            </a:r>
            <a:r>
              <a:rPr lang="en-US" sz="7400" dirty="0">
                <a:latin typeface="Arial" panose="020B0604020202020204" pitchFamily="34" charset="0"/>
                <a:ea typeface="Calibri" charset="0"/>
                <a:cs typeface="Arial" panose="020B0604020202020204" pitchFamily="34" charset="0"/>
              </a:rPr>
              <a:t> gene sequencing V</a:t>
            </a:r>
            <a:r>
              <a:rPr lang="en-US" sz="7400" baseline="-25000" dirty="0">
                <a:latin typeface="Arial" panose="020B0604020202020204" pitchFamily="34" charset="0"/>
                <a:ea typeface="Calibri" charset="0"/>
                <a:cs typeface="Arial" panose="020B0604020202020204" pitchFamily="34" charset="0"/>
              </a:rPr>
              <a:t>13</a:t>
            </a:r>
            <a:r>
              <a:rPr lang="en-US" sz="7400" dirty="0">
                <a:latin typeface="Arial" panose="020B0604020202020204" pitchFamily="34" charset="0"/>
                <a:ea typeface="Calibri" charset="0"/>
                <a:cs typeface="Arial" panose="020B0604020202020204" pitchFamily="34" charset="0"/>
              </a:rPr>
              <a:t> by Illumina paired-end </a:t>
            </a:r>
            <a:r>
              <a:rPr lang="en-US" sz="7400" dirty="0" smtClean="0">
                <a:latin typeface="Arial" panose="020B0604020202020204" pitchFamily="34" charset="0"/>
                <a:ea typeface="Calibri" charset="0"/>
                <a:cs typeface="Arial" panose="020B0604020202020204" pitchFamily="34" charset="0"/>
              </a:rPr>
              <a:t>sequencing</a:t>
            </a:r>
          </a:p>
          <a:p>
            <a:pPr marL="285750" indent="-285750">
              <a:lnSpc>
                <a:spcPct val="120000"/>
              </a:lnSpc>
              <a:spcBef>
                <a:spcPts val="0"/>
              </a:spcBef>
              <a:spcAft>
                <a:spcPts val="1200"/>
              </a:spcAft>
              <a:buClr>
                <a:srgbClr val="99CB5A"/>
              </a:buClr>
              <a:buFont typeface="Wingdings" panose="05000000000000000000" pitchFamily="2" charset="2"/>
              <a:buChar char="v"/>
            </a:pPr>
            <a:r>
              <a:rPr lang="en-US" sz="7400" b="1" dirty="0" smtClean="0">
                <a:latin typeface="Arial" panose="020B0604020202020204" pitchFamily="34" charset="0"/>
                <a:ea typeface="Calibri" charset="0"/>
                <a:cs typeface="Arial" panose="020B0604020202020204" pitchFamily="34" charset="0"/>
              </a:rPr>
              <a:t>Genotype: </a:t>
            </a:r>
            <a:r>
              <a:rPr lang="en-US" sz="7400" dirty="0" smtClean="0">
                <a:latin typeface="Arial" panose="020B0604020202020204" pitchFamily="34" charset="0"/>
                <a:ea typeface="Calibri" charset="0"/>
                <a:cs typeface="Arial" panose="020B0604020202020204" pitchFamily="34" charset="0"/>
              </a:rPr>
              <a:t>Genotype </a:t>
            </a:r>
            <a:r>
              <a:rPr lang="en-US" sz="7400" dirty="0" err="1" smtClean="0">
                <a:latin typeface="Arial" panose="020B0604020202020204" pitchFamily="34" charset="0"/>
                <a:ea typeface="Calibri" charset="0"/>
                <a:cs typeface="Arial" panose="020B0604020202020204" pitchFamily="34" charset="0"/>
              </a:rPr>
              <a:t>MEGA</a:t>
            </a:r>
            <a:r>
              <a:rPr lang="en-US" sz="7400" baseline="30000" dirty="0" err="1" smtClean="0">
                <a:latin typeface="Arial" panose="020B0604020202020204" pitchFamily="34" charset="0"/>
                <a:ea typeface="Calibri" charset="0"/>
                <a:cs typeface="Arial" panose="020B0604020202020204" pitchFamily="34" charset="0"/>
              </a:rPr>
              <a:t>ex</a:t>
            </a:r>
            <a:r>
              <a:rPr lang="en-US" sz="7400" dirty="0" smtClean="0">
                <a:latin typeface="Arial" panose="020B0604020202020204" pitchFamily="34" charset="0"/>
                <a:ea typeface="Calibri" charset="0"/>
                <a:cs typeface="Arial" panose="020B0604020202020204" pitchFamily="34" charset="0"/>
              </a:rPr>
              <a:t> array (n=2000) &amp; existing GWAS (n=4000)</a:t>
            </a:r>
          </a:p>
          <a:p>
            <a:pPr marL="285750" indent="-285750">
              <a:lnSpc>
                <a:spcPct val="120000"/>
              </a:lnSpc>
              <a:spcBef>
                <a:spcPts val="0"/>
              </a:spcBef>
              <a:spcAft>
                <a:spcPts val="1200"/>
              </a:spcAft>
              <a:buClr>
                <a:srgbClr val="99CB5A"/>
              </a:buClr>
              <a:buFont typeface="Wingdings" panose="05000000000000000000" pitchFamily="2" charset="2"/>
              <a:buChar char="v"/>
            </a:pPr>
            <a:r>
              <a:rPr lang="en-US" sz="7400" b="1" dirty="0" smtClean="0">
                <a:latin typeface="Arial" panose="020B0604020202020204" pitchFamily="34" charset="0"/>
                <a:ea typeface="Calibri" charset="0"/>
                <a:cs typeface="Arial" panose="020B0604020202020204" pitchFamily="34" charset="0"/>
              </a:rPr>
              <a:t>Outcomes</a:t>
            </a:r>
            <a:r>
              <a:rPr lang="en-US" sz="7400" dirty="0" smtClean="0">
                <a:latin typeface="Arial" panose="020B0604020202020204" pitchFamily="34" charset="0"/>
                <a:ea typeface="Calibri" charset="0"/>
                <a:cs typeface="Arial" panose="020B0604020202020204" pitchFamily="34" charset="0"/>
              </a:rPr>
              <a:t>: alpha diversity, common genera</a:t>
            </a:r>
          </a:p>
          <a:p>
            <a:pPr marL="285750" indent="-285750">
              <a:lnSpc>
                <a:spcPct val="120000"/>
              </a:lnSpc>
              <a:spcBef>
                <a:spcPts val="0"/>
              </a:spcBef>
              <a:spcAft>
                <a:spcPts val="1200"/>
              </a:spcAft>
              <a:buClr>
                <a:srgbClr val="99CB5A"/>
              </a:buClr>
              <a:buFont typeface="Wingdings" panose="05000000000000000000" pitchFamily="2" charset="2"/>
              <a:buChar char="v"/>
            </a:pPr>
            <a:r>
              <a:rPr lang="en-US" sz="7400" b="1" dirty="0" smtClean="0">
                <a:latin typeface="Arial" panose="020B0604020202020204" pitchFamily="34" charset="0"/>
                <a:ea typeface="Calibri" charset="0"/>
                <a:cs typeface="Arial" panose="020B0604020202020204" pitchFamily="34" charset="0"/>
              </a:rPr>
              <a:t>Genetic </a:t>
            </a:r>
            <a:r>
              <a:rPr lang="en-US" sz="7400" b="1" dirty="0">
                <a:latin typeface="Arial" panose="020B0604020202020204" pitchFamily="34" charset="0"/>
                <a:ea typeface="Calibri" charset="0"/>
                <a:cs typeface="Arial" panose="020B0604020202020204" pitchFamily="34" charset="0"/>
              </a:rPr>
              <a:t>ancestry: </a:t>
            </a:r>
            <a:r>
              <a:rPr lang="en-US" sz="7400" dirty="0">
                <a:latin typeface="Arial" panose="020B0604020202020204" pitchFamily="34" charset="0"/>
                <a:ea typeface="Calibri" charset="0"/>
                <a:cs typeface="Arial" panose="020B0604020202020204" pitchFamily="34" charset="0"/>
              </a:rPr>
              <a:t>PCA of </a:t>
            </a:r>
            <a:r>
              <a:rPr lang="en-US" sz="7400" dirty="0" smtClean="0">
                <a:latin typeface="Arial" panose="020B0604020202020204" pitchFamily="34" charset="0"/>
                <a:ea typeface="Calibri" charset="0"/>
                <a:cs typeface="Arial" panose="020B0604020202020204" pitchFamily="34" charset="0"/>
              </a:rPr>
              <a:t>42K </a:t>
            </a:r>
            <a:r>
              <a:rPr lang="en-US" sz="7400" dirty="0">
                <a:latin typeface="Arial" panose="020B0604020202020204" pitchFamily="34" charset="0"/>
                <a:ea typeface="Calibri" charset="0"/>
                <a:cs typeface="Arial" panose="020B0604020202020204" pitchFamily="34" charset="0"/>
              </a:rPr>
              <a:t>independent SNPs</a:t>
            </a:r>
          </a:p>
          <a:p>
            <a:pPr marL="285750" indent="-285750">
              <a:lnSpc>
                <a:spcPct val="120000"/>
              </a:lnSpc>
              <a:spcBef>
                <a:spcPts val="0"/>
              </a:spcBef>
              <a:spcAft>
                <a:spcPts val="1200"/>
              </a:spcAft>
              <a:buClr>
                <a:srgbClr val="99CB5A"/>
              </a:buClr>
              <a:buFont typeface="Wingdings" panose="05000000000000000000" pitchFamily="2" charset="2"/>
              <a:buChar char="v"/>
            </a:pPr>
            <a:r>
              <a:rPr lang="en-US" sz="7400" b="1" dirty="0">
                <a:latin typeface="Arial" panose="020B0604020202020204" pitchFamily="34" charset="0"/>
                <a:ea typeface="Calibri" charset="0"/>
                <a:cs typeface="Arial" panose="020B0604020202020204" pitchFamily="34" charset="0"/>
              </a:rPr>
              <a:t>Genetic ancestry proportions: </a:t>
            </a:r>
            <a:r>
              <a:rPr lang="en-US" sz="7400" dirty="0">
                <a:latin typeface="Arial" panose="020B0604020202020204" pitchFamily="34" charset="0"/>
                <a:cs typeface="Arial" panose="020B0604020202020204" pitchFamily="34" charset="0"/>
              </a:rPr>
              <a:t>ADMIXTURE program (Alexander, 2009) </a:t>
            </a:r>
            <a:r>
              <a:rPr lang="en-US" sz="7400" dirty="0" smtClean="0">
                <a:latin typeface="Arial" panose="020B0604020202020204" pitchFamily="34" charset="0"/>
                <a:cs typeface="Arial" panose="020B0604020202020204" pitchFamily="34" charset="0"/>
              </a:rPr>
              <a:t>               </a:t>
            </a:r>
            <a:endParaRPr lang="en-US" sz="7400" dirty="0">
              <a:latin typeface="Arial" panose="020B0604020202020204" pitchFamily="34" charset="0"/>
              <a:cs typeface="Arial" panose="020B0604020202020204" pitchFamily="34" charset="0"/>
            </a:endParaRPr>
          </a:p>
          <a:p>
            <a:pPr marL="285750" indent="-285750">
              <a:lnSpc>
                <a:spcPct val="120000"/>
              </a:lnSpc>
              <a:spcBef>
                <a:spcPts val="0"/>
              </a:spcBef>
              <a:spcAft>
                <a:spcPts val="1200"/>
              </a:spcAft>
              <a:buClr>
                <a:srgbClr val="99CB5A"/>
              </a:buClr>
              <a:buFont typeface="Wingdings" panose="05000000000000000000" pitchFamily="2" charset="2"/>
              <a:buChar char="v"/>
            </a:pPr>
            <a:r>
              <a:rPr lang="en-US" sz="7400" b="1" dirty="0" smtClean="0">
                <a:latin typeface="Arial" panose="020B0604020202020204" pitchFamily="34" charset="0"/>
                <a:ea typeface="Calibri" charset="0"/>
                <a:cs typeface="Arial" panose="020B0604020202020204" pitchFamily="34" charset="0"/>
              </a:rPr>
              <a:t>Statistical </a:t>
            </a:r>
            <a:r>
              <a:rPr lang="en-US" sz="7400" b="1" dirty="0">
                <a:latin typeface="Arial" panose="020B0604020202020204" pitchFamily="34" charset="0"/>
                <a:ea typeface="Calibri" charset="0"/>
                <a:cs typeface="Arial" panose="020B0604020202020204" pitchFamily="34" charset="0"/>
              </a:rPr>
              <a:t>Approach</a:t>
            </a:r>
            <a:r>
              <a:rPr lang="en-US" sz="7400" dirty="0">
                <a:latin typeface="Arial" panose="020B0604020202020204" pitchFamily="34" charset="0"/>
                <a:ea typeface="Calibri" charset="0"/>
                <a:cs typeface="Arial" panose="020B0604020202020204" pitchFamily="34" charset="0"/>
              </a:rPr>
              <a:t>: Ordinal logistic regression; adjusting for age, sex, PCs, </a:t>
            </a:r>
            <a:r>
              <a:rPr lang="en-US" sz="7400" dirty="0" smtClean="0">
                <a:latin typeface="Arial" panose="020B0604020202020204" pitchFamily="34" charset="0"/>
                <a:ea typeface="Calibri" charset="0"/>
                <a:cs typeface="Arial" panose="020B0604020202020204" pitchFamily="34" charset="0"/>
              </a:rPr>
              <a:t>antibiotic </a:t>
            </a:r>
            <a:r>
              <a:rPr lang="en-US" sz="7400" dirty="0">
                <a:latin typeface="Arial" panose="020B0604020202020204" pitchFamily="34" charset="0"/>
                <a:ea typeface="Calibri" charset="0"/>
                <a:cs typeface="Arial" panose="020B0604020202020204" pitchFamily="34" charset="0"/>
              </a:rPr>
              <a:t>use, </a:t>
            </a:r>
            <a:r>
              <a:rPr lang="en-US" sz="7400" dirty="0" smtClean="0">
                <a:latin typeface="Arial" panose="020B0604020202020204" pitchFamily="34" charset="0"/>
                <a:ea typeface="Calibri" charset="0"/>
                <a:cs typeface="Arial" panose="020B0604020202020204" pitchFamily="34" charset="0"/>
              </a:rPr>
              <a:t>batch, season</a:t>
            </a:r>
          </a:p>
          <a:p>
            <a:pPr marL="285750" indent="-285750">
              <a:lnSpc>
                <a:spcPct val="120000"/>
              </a:lnSpc>
              <a:spcBef>
                <a:spcPts val="0"/>
              </a:spcBef>
              <a:spcAft>
                <a:spcPts val="1200"/>
              </a:spcAft>
              <a:buClr>
                <a:srgbClr val="99CB5A"/>
              </a:buClr>
              <a:buFont typeface="Wingdings" panose="05000000000000000000" pitchFamily="2" charset="2"/>
              <a:buChar char="v"/>
            </a:pPr>
            <a:r>
              <a:rPr lang="en-US" sz="7400" b="1" dirty="0" smtClean="0">
                <a:latin typeface="Arial" panose="020B0604020202020204" pitchFamily="34" charset="0"/>
                <a:ea typeface="Calibri" charset="0"/>
                <a:cs typeface="Arial" panose="020B0604020202020204" pitchFamily="34" charset="0"/>
              </a:rPr>
              <a:t>Replication: </a:t>
            </a:r>
            <a:r>
              <a:rPr lang="en-US" altLang="en-US" sz="7400" dirty="0" err="1">
                <a:latin typeface="Arial" panose="020B0604020202020204" pitchFamily="34" charset="0"/>
                <a:cs typeface="Arial" panose="020B0604020202020204" pitchFamily="34" charset="0"/>
              </a:rPr>
              <a:t>MiBioGene</a:t>
            </a:r>
            <a:endParaRPr lang="en-US" sz="7400" dirty="0">
              <a:latin typeface="Arial" panose="020B0604020202020204" pitchFamily="34" charset="0"/>
              <a:ea typeface="Calibri" charset="0"/>
              <a:cs typeface="Arial" panose="020B0604020202020204" pitchFamily="34" charset="0"/>
            </a:endParaRPr>
          </a:p>
          <a:p>
            <a:pPr marL="511175" indent="-511175">
              <a:buClr>
                <a:srgbClr val="99CB5A"/>
              </a:buClr>
              <a:buFont typeface="Wingdings" panose="05000000000000000000" pitchFamily="2" charset="2"/>
              <a:buChar char="v"/>
            </a:pPr>
            <a:endParaRPr lang="en-US" sz="1400" dirty="0" smtClean="0">
              <a:latin typeface="Calibri" charset="0"/>
              <a:ea typeface="Calibri" charset="0"/>
              <a:cs typeface="Times New Roman" charset="0"/>
            </a:endParaRPr>
          </a:p>
          <a:p>
            <a:pPr marL="0" indent="0">
              <a:buClr>
                <a:srgbClr val="99CB5A"/>
              </a:buClr>
              <a:buNone/>
            </a:pPr>
            <a:endParaRPr lang="en-US" sz="1400" dirty="0">
              <a:latin typeface="Calibri" charset="0"/>
              <a:ea typeface="Calibri" charset="0"/>
              <a:cs typeface="Times New Roman" charset="0"/>
            </a:endParaRPr>
          </a:p>
          <a:p>
            <a:pPr lvl="1"/>
            <a:endParaRPr lang="en-US" sz="2250"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16956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4E0C1C-4D15-4B59-B4EC-457E5B3E6630}"/>
              </a:ext>
            </a:extLst>
          </p:cNvPr>
          <p:cNvPicPr>
            <a:picLocks noChangeAspect="1"/>
          </p:cNvPicPr>
          <p:nvPr/>
        </p:nvPicPr>
        <p:blipFill>
          <a:blip r:embed="rId3"/>
          <a:stretch>
            <a:fillRect/>
          </a:stretch>
        </p:blipFill>
        <p:spPr>
          <a:xfrm>
            <a:off x="77821" y="1372350"/>
            <a:ext cx="8276470" cy="5070014"/>
          </a:xfrm>
          <a:prstGeom prst="rect">
            <a:avLst/>
          </a:prstGeom>
        </p:spPr>
      </p:pic>
      <p:sp>
        <p:nvSpPr>
          <p:cNvPr id="3" name="Rectangle 2"/>
          <p:cNvSpPr/>
          <p:nvPr/>
        </p:nvSpPr>
        <p:spPr>
          <a:xfrm>
            <a:off x="658785" y="626973"/>
            <a:ext cx="6926093" cy="461665"/>
          </a:xfrm>
          <a:prstGeom prst="rect">
            <a:avLst/>
          </a:prstGeom>
        </p:spPr>
        <p:txBody>
          <a:bodyPr wrap="square">
            <a:spAutoFit/>
          </a:bodyPr>
          <a:lstStyle/>
          <a:p>
            <a:pPr defTabSz="179388"/>
            <a:r>
              <a:rPr lang="en-US" sz="2400" dirty="0" smtClean="0">
                <a:latin typeface="Arial" panose="020B0604020202020204" pitchFamily="34" charset="0"/>
                <a:ea typeface="Calibri" panose="020F0502020204030204" pitchFamily="34" charset="0"/>
                <a:cs typeface="Arial" panose="020B0604020202020204" pitchFamily="34" charset="0"/>
              </a:rPr>
              <a:t>Manhattan Plot </a:t>
            </a:r>
            <a:r>
              <a:rPr lang="en-US" sz="2400" dirty="0" err="1" smtClean="0">
                <a:latin typeface="Arial" panose="020B0604020202020204" pitchFamily="34" charset="0"/>
                <a:ea typeface="Calibri" panose="020F0502020204030204" pitchFamily="34" charset="0"/>
                <a:cs typeface="Arial" panose="020B0604020202020204" pitchFamily="34" charset="0"/>
              </a:rPr>
              <a:t>Fusobacteria</a:t>
            </a:r>
            <a:endParaRPr lang="en-US" sz="24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922276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F50ACA-A3CA-AA4B-AE70-C8BE7DE1CE7E}"/>
              </a:ext>
            </a:extLst>
          </p:cNvPr>
          <p:cNvSpPr txBox="1"/>
          <p:nvPr/>
        </p:nvSpPr>
        <p:spPr>
          <a:xfrm>
            <a:off x="0" y="128249"/>
            <a:ext cx="9144000" cy="679274"/>
          </a:xfrm>
          <a:prstGeom prst="rect">
            <a:avLst/>
          </a:prstGeom>
        </p:spPr>
        <p:txBody>
          <a:bodyPr vert="horz" wrap="none" lIns="91440" tIns="45720" rIns="91440" bIns="45720" rtlCol="0" anchor="ctr">
            <a:noAutofit/>
          </a:bodyPr>
          <a:lstStyle/>
          <a:p>
            <a:pPr algn="ctr"/>
            <a:r>
              <a:rPr lang="en-US" sz="3600" b="1" dirty="0">
                <a:solidFill>
                  <a:srgbClr val="154067"/>
                </a:solidFill>
              </a:rPr>
              <a:t>Summary</a:t>
            </a:r>
          </a:p>
        </p:txBody>
      </p:sp>
      <p:sp>
        <p:nvSpPr>
          <p:cNvPr id="3" name="Rectangle 2"/>
          <p:cNvSpPr/>
          <p:nvPr/>
        </p:nvSpPr>
        <p:spPr>
          <a:xfrm>
            <a:off x="0" y="889843"/>
            <a:ext cx="9050357" cy="4708981"/>
          </a:xfrm>
          <a:prstGeom prst="rect">
            <a:avLst/>
          </a:prstGeom>
        </p:spPr>
        <p:txBody>
          <a:bodyPr wrap="square">
            <a:spAutoFit/>
          </a:bodyPr>
          <a:lstStyle/>
          <a:p>
            <a:pPr marL="463550" indent="-463550">
              <a:buClr>
                <a:srgbClr val="99CB5A"/>
              </a:buClr>
              <a:buFont typeface="Wingdings" panose="05000000000000000000" pitchFamily="2" charset="2"/>
              <a:buChar char="v"/>
            </a:pPr>
            <a:r>
              <a:rPr lang="en-US" sz="2400" dirty="0">
                <a:solidFill>
                  <a:srgbClr val="154067"/>
                </a:solidFill>
                <a:latin typeface="Arial" panose="020B0604020202020204" pitchFamily="34" charset="0"/>
                <a:cs typeface="Arial" panose="020B0604020202020204" pitchFamily="34" charset="0"/>
              </a:rPr>
              <a:t>The </a:t>
            </a:r>
            <a:r>
              <a:rPr lang="en-US" sz="2400" dirty="0" smtClean="0">
                <a:solidFill>
                  <a:srgbClr val="154067"/>
                </a:solidFill>
                <a:latin typeface="Arial" panose="020B0604020202020204" pitchFamily="34" charset="0"/>
                <a:cs typeface="Arial" panose="020B0604020202020204" pitchFamily="34" charset="0"/>
              </a:rPr>
              <a:t>large </a:t>
            </a:r>
            <a:r>
              <a:rPr lang="en-US" sz="2400" dirty="0">
                <a:solidFill>
                  <a:srgbClr val="154067"/>
                </a:solidFill>
                <a:latin typeface="Arial" panose="020B0604020202020204" pitchFamily="34" charset="0"/>
                <a:cs typeface="Arial" panose="020B0604020202020204" pitchFamily="34" charset="0"/>
              </a:rPr>
              <a:t>study of the microbiome </a:t>
            </a:r>
            <a:r>
              <a:rPr lang="en-US" sz="2400" dirty="0" smtClean="0">
                <a:solidFill>
                  <a:srgbClr val="154067"/>
                </a:solidFill>
                <a:latin typeface="Arial" panose="020B0604020202020204" pitchFamily="34" charset="0"/>
                <a:cs typeface="Arial" panose="020B0604020202020204" pitchFamily="34" charset="0"/>
              </a:rPr>
              <a:t>in </a:t>
            </a:r>
            <a:r>
              <a:rPr lang="en-US" sz="2400" dirty="0">
                <a:solidFill>
                  <a:srgbClr val="154067"/>
                </a:solidFill>
                <a:latin typeface="Arial" panose="020B0604020202020204" pitchFamily="34" charset="0"/>
                <a:cs typeface="Arial" panose="020B0604020202020204" pitchFamily="34" charset="0"/>
              </a:rPr>
              <a:t>a multiethnic population</a:t>
            </a:r>
            <a:endParaRPr lang="en-US" sz="2000" dirty="0">
              <a:solidFill>
                <a:srgbClr val="154067"/>
              </a:solidFill>
              <a:latin typeface="Arial" panose="020B0604020202020204" pitchFamily="34" charset="0"/>
              <a:cs typeface="Arial" panose="020B0604020202020204" pitchFamily="34" charset="0"/>
            </a:endParaRPr>
          </a:p>
          <a:p>
            <a:pPr marL="463550" indent="-463550"/>
            <a:endParaRPr lang="en-US" sz="1100" dirty="0">
              <a:solidFill>
                <a:srgbClr val="154067"/>
              </a:solidFill>
              <a:latin typeface="Arial" panose="020B0604020202020204" pitchFamily="34" charset="0"/>
              <a:cs typeface="Arial" panose="020B0604020202020204" pitchFamily="34" charset="0"/>
            </a:endParaRPr>
          </a:p>
          <a:p>
            <a:pPr marL="463550" indent="-463550">
              <a:buClr>
                <a:srgbClr val="99CB5A"/>
              </a:buClr>
              <a:buFont typeface="Wingdings" panose="05000000000000000000" pitchFamily="2" charset="2"/>
              <a:buChar char="v"/>
            </a:pPr>
            <a:r>
              <a:rPr lang="en-US" sz="2400" dirty="0">
                <a:solidFill>
                  <a:srgbClr val="154067"/>
                </a:solidFill>
                <a:latin typeface="Arial" panose="020B0604020202020204" pitchFamily="34" charset="0"/>
                <a:cs typeface="Arial" panose="020B0604020202020204" pitchFamily="34" charset="0"/>
              </a:rPr>
              <a:t>General characterization of the microbiome shows</a:t>
            </a:r>
          </a:p>
          <a:p>
            <a:pPr marL="463550" indent="-463550">
              <a:buClr>
                <a:srgbClr val="99CB5A"/>
              </a:buClr>
              <a:buFont typeface="Wingdings" panose="05000000000000000000" pitchFamily="2" charset="2"/>
              <a:buChar char="v"/>
            </a:pPr>
            <a:endParaRPr lang="en-US" sz="2400" dirty="0">
              <a:latin typeface="Arial" panose="020B0604020202020204" pitchFamily="34" charset="0"/>
              <a:cs typeface="Arial" panose="020B0604020202020204" pitchFamily="34" charset="0"/>
            </a:endParaRPr>
          </a:p>
          <a:p>
            <a:pPr marL="800100" lvl="1" indent="-342900">
              <a:buClr>
                <a:srgbClr val="99CB5A"/>
              </a:buClr>
              <a:buFont typeface="Arial" panose="020B0604020202020204" pitchFamily="34" charset="0"/>
              <a:buChar char="•"/>
            </a:pPr>
            <a:r>
              <a:rPr lang="en-US" sz="2400" dirty="0">
                <a:latin typeface="Arial" panose="020B0604020202020204" pitchFamily="34" charset="0"/>
                <a:cs typeface="Arial" panose="020B0604020202020204" pitchFamily="34" charset="0"/>
              </a:rPr>
              <a:t>Ethnicity/race explains a small but significant amount of variation in the microbiome</a:t>
            </a:r>
            <a:endParaRPr lang="en-US" sz="1100" dirty="0">
              <a:latin typeface="Arial" panose="020B0604020202020204" pitchFamily="34" charset="0"/>
              <a:cs typeface="Arial" panose="020B0604020202020204" pitchFamily="34" charset="0"/>
            </a:endParaRPr>
          </a:p>
          <a:p>
            <a:pPr marL="285750" indent="-285750">
              <a:buClr>
                <a:srgbClr val="99CB5A"/>
              </a:buClr>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800100" lvl="1" indent="-342900">
              <a:buClr>
                <a:srgbClr val="99CB5A"/>
              </a:buClr>
              <a:buFont typeface="Arial" panose="020B0604020202020204" pitchFamily="34" charset="0"/>
              <a:buChar char="•"/>
            </a:pPr>
            <a:r>
              <a:rPr lang="en-US" sz="2400" dirty="0">
                <a:latin typeface="Arial" panose="020B0604020202020204" pitchFamily="34" charset="0"/>
                <a:cs typeface="Arial" panose="020B0604020202020204" pitchFamily="34" charset="0"/>
              </a:rPr>
              <a:t>Bacterial genera are significantly enriched in different racial/ethnic groups</a:t>
            </a:r>
          </a:p>
          <a:p>
            <a:pPr marL="342900" indent="-342900">
              <a:buClr>
                <a:srgbClr val="99CB5A"/>
              </a:buClr>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800100" lvl="1" indent="-342900">
              <a:buClr>
                <a:srgbClr val="99CB5A"/>
              </a:buClr>
              <a:buFont typeface="Arial" panose="020B0604020202020204" pitchFamily="34" charset="0"/>
              <a:buChar char="•"/>
            </a:pPr>
            <a:r>
              <a:rPr lang="en-US" sz="2400" dirty="0">
                <a:latin typeface="Arial" panose="020B0604020202020204" pitchFamily="34" charset="0"/>
                <a:cs typeface="Arial" panose="020B0604020202020204" pitchFamily="34" charset="0"/>
              </a:rPr>
              <a:t>Acculturation across generation may be important</a:t>
            </a:r>
          </a:p>
          <a:p>
            <a:pPr>
              <a:buClr>
                <a:srgbClr val="99CB5A"/>
              </a:buClr>
            </a:pPr>
            <a:endParaRPr lang="en-US" sz="1100" dirty="0">
              <a:latin typeface="Arial" panose="020B0604020202020204" pitchFamily="34" charset="0"/>
              <a:cs typeface="Arial" panose="020B0604020202020204" pitchFamily="34" charset="0"/>
            </a:endParaRPr>
          </a:p>
          <a:p>
            <a:pPr marL="463550" indent="-463550">
              <a:buClr>
                <a:srgbClr val="99CB5A"/>
              </a:buClr>
              <a:buFont typeface="Wingdings" panose="05000000000000000000" pitchFamily="2" charset="2"/>
              <a:buChar char="v"/>
            </a:pPr>
            <a:r>
              <a:rPr lang="en-US" sz="2400" dirty="0">
                <a:solidFill>
                  <a:srgbClr val="154067"/>
                </a:solidFill>
                <a:latin typeface="Arial" panose="020B0604020202020204" pitchFamily="34" charset="0"/>
                <a:cs typeface="Arial" panose="020B0604020202020204" pitchFamily="34" charset="0"/>
              </a:rPr>
              <a:t>Continuing to assess the associations of the microbiome with ethnicity/race and the distribution of adiposity</a:t>
            </a:r>
            <a:endParaRPr lang="en-US" dirty="0">
              <a:solidFill>
                <a:srgbClr val="15406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20898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F50ACA-A3CA-AA4B-AE70-C8BE7DE1CE7E}"/>
              </a:ext>
            </a:extLst>
          </p:cNvPr>
          <p:cNvSpPr txBox="1"/>
          <p:nvPr/>
        </p:nvSpPr>
        <p:spPr>
          <a:xfrm>
            <a:off x="0" y="1980"/>
            <a:ext cx="9144000" cy="679274"/>
          </a:xfrm>
          <a:prstGeom prst="rect">
            <a:avLst/>
          </a:prstGeom>
        </p:spPr>
        <p:txBody>
          <a:bodyPr vert="horz" wrap="none" lIns="91440" tIns="45720" rIns="91440" bIns="45720" rtlCol="0" anchor="ctr">
            <a:noAutofit/>
          </a:bodyPr>
          <a:lstStyle/>
          <a:p>
            <a:pPr algn="ctr"/>
            <a:r>
              <a:rPr lang="en-US" sz="3600" b="1" dirty="0">
                <a:solidFill>
                  <a:srgbClr val="154067"/>
                </a:solidFill>
              </a:rPr>
              <a:t>Looking forward</a:t>
            </a:r>
          </a:p>
        </p:txBody>
      </p:sp>
      <p:sp>
        <p:nvSpPr>
          <p:cNvPr id="3" name="Rectangle 2"/>
          <p:cNvSpPr/>
          <p:nvPr/>
        </p:nvSpPr>
        <p:spPr>
          <a:xfrm>
            <a:off x="0" y="665019"/>
            <a:ext cx="9050357" cy="5940088"/>
          </a:xfrm>
          <a:prstGeom prst="rect">
            <a:avLst/>
          </a:prstGeom>
        </p:spPr>
        <p:txBody>
          <a:bodyPr wrap="square">
            <a:spAutoFit/>
          </a:bodyPr>
          <a:lstStyle/>
          <a:p>
            <a:pPr marL="463550" indent="-463550">
              <a:buClr>
                <a:srgbClr val="99CB5A"/>
              </a:buClr>
              <a:buFont typeface="Wingdings" panose="05000000000000000000" pitchFamily="2" charset="2"/>
              <a:buChar char="v"/>
            </a:pPr>
            <a:r>
              <a:rPr lang="en-US" sz="2400" dirty="0">
                <a:solidFill>
                  <a:srgbClr val="154067"/>
                </a:solidFill>
                <a:latin typeface="Arial" panose="020B0604020202020204" pitchFamily="34" charset="0"/>
                <a:cs typeface="Arial" panose="020B0604020202020204" pitchFamily="34" charset="0"/>
              </a:rPr>
              <a:t>Very large and well characterized cohorts may be the key to finding associations between the microbiome and disease</a:t>
            </a:r>
          </a:p>
          <a:p>
            <a:pPr marL="855663" indent="-855663"/>
            <a:r>
              <a:rPr lang="en-US"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Population-based</a:t>
            </a:r>
          </a:p>
          <a:p>
            <a:pPr marL="855663" indent="-855663"/>
            <a:r>
              <a:rPr lang="en-US" sz="2000" dirty="0">
                <a:latin typeface="Arial" panose="020B0604020202020204" pitchFamily="34" charset="0"/>
                <a:cs typeface="Arial" panose="020B0604020202020204" pitchFamily="34" charset="0"/>
              </a:rPr>
              <a:t>	Well-described</a:t>
            </a:r>
          </a:p>
          <a:p>
            <a:pPr marL="855663" indent="-855663"/>
            <a:r>
              <a:rPr lang="en-US" sz="2000" dirty="0">
                <a:latin typeface="Arial" panose="020B0604020202020204" pitchFamily="34" charset="0"/>
                <a:cs typeface="Arial" panose="020B0604020202020204" pitchFamily="34" charset="0"/>
              </a:rPr>
              <a:t>	Rigorous inclusion criteria</a:t>
            </a:r>
          </a:p>
          <a:p>
            <a:pPr marL="855663" indent="-855663"/>
            <a:r>
              <a:rPr lang="en-US" sz="2000" dirty="0">
                <a:latin typeface="Arial" panose="020B0604020202020204" pitchFamily="34" charset="0"/>
                <a:cs typeface="Arial" panose="020B0604020202020204" pitchFamily="34" charset="0"/>
              </a:rPr>
              <a:t>	Rigorous data collection</a:t>
            </a:r>
          </a:p>
          <a:p>
            <a:pPr marL="463550" indent="-463550"/>
            <a:endParaRPr lang="en-US" sz="1100" dirty="0">
              <a:latin typeface="Arial" panose="020B0604020202020204" pitchFamily="34" charset="0"/>
              <a:cs typeface="Arial" panose="020B0604020202020204" pitchFamily="34" charset="0"/>
            </a:endParaRPr>
          </a:p>
          <a:p>
            <a:pPr marL="463550" indent="-463550">
              <a:buClr>
                <a:srgbClr val="99CB5A"/>
              </a:buClr>
              <a:buFont typeface="Wingdings" panose="05000000000000000000" pitchFamily="2" charset="2"/>
              <a:buChar char="v"/>
            </a:pPr>
            <a:r>
              <a:rPr lang="en-US" sz="2400" dirty="0">
                <a:solidFill>
                  <a:srgbClr val="154067"/>
                </a:solidFill>
                <a:latin typeface="Arial" panose="020B0604020202020204" pitchFamily="34" charset="0"/>
                <a:cs typeface="Arial" panose="020B0604020202020204" pitchFamily="34" charset="0"/>
              </a:rPr>
              <a:t>Standardization is needed across all aspects of sample collection, lab analysis, and bioinformatics analysis for pooling,  as well as, new statistical approaches to account for covariates </a:t>
            </a:r>
            <a:r>
              <a:rPr lang="en-US" sz="1400" dirty="0">
                <a:latin typeface="Arial" panose="020B0604020202020204" pitchFamily="34" charset="0"/>
                <a:cs typeface="Arial" panose="020B0604020202020204" pitchFamily="34" charset="0"/>
              </a:rPr>
              <a:t>(Microbiome Quality Control Project, Sinha R et al, Nat </a:t>
            </a:r>
            <a:r>
              <a:rPr lang="en-US" sz="1400" dirty="0" err="1">
                <a:latin typeface="Arial" panose="020B0604020202020204" pitchFamily="34" charset="0"/>
                <a:cs typeface="Arial" panose="020B0604020202020204" pitchFamily="34" charset="0"/>
              </a:rPr>
              <a:t>Biotechnol</a:t>
            </a:r>
            <a:r>
              <a:rPr lang="en-US" sz="1400" dirty="0">
                <a:latin typeface="Arial" panose="020B0604020202020204" pitchFamily="34" charset="0"/>
                <a:cs typeface="Arial" panose="020B0604020202020204" pitchFamily="34" charset="0"/>
              </a:rPr>
              <a:t> 2017)</a:t>
            </a:r>
            <a:endParaRPr lang="en-US" sz="1100" dirty="0">
              <a:latin typeface="Arial" panose="020B0604020202020204" pitchFamily="34" charset="0"/>
              <a:cs typeface="Arial" panose="020B0604020202020204" pitchFamily="34" charset="0"/>
            </a:endParaRPr>
          </a:p>
          <a:p>
            <a:pPr marL="463550" indent="-463550">
              <a:buClr>
                <a:srgbClr val="99CB5A"/>
              </a:buClr>
              <a:buFont typeface="Wingdings" panose="05000000000000000000" pitchFamily="2" charset="2"/>
              <a:buChar char="v"/>
            </a:pPr>
            <a:endParaRPr lang="en-US" sz="1400" dirty="0"/>
          </a:p>
          <a:p>
            <a:pPr marL="463550" indent="-463550">
              <a:buClr>
                <a:srgbClr val="99CB5A"/>
              </a:buClr>
              <a:buFont typeface="Wingdings" panose="05000000000000000000" pitchFamily="2" charset="2"/>
              <a:buChar char="v"/>
            </a:pPr>
            <a:r>
              <a:rPr lang="en-US" sz="2400" dirty="0">
                <a:solidFill>
                  <a:srgbClr val="154067"/>
                </a:solidFill>
                <a:latin typeface="Arial" panose="020B0604020202020204" pitchFamily="34" charset="0"/>
                <a:cs typeface="Arial" panose="020B0604020202020204" pitchFamily="34" charset="0"/>
              </a:rPr>
              <a:t>Development of large databases and repositories for the increasing volume of complex data</a:t>
            </a:r>
          </a:p>
          <a:p>
            <a:pPr>
              <a:buClr>
                <a:srgbClr val="99CB5A"/>
              </a:buClr>
            </a:pPr>
            <a:endParaRPr lang="en-US" sz="1100" dirty="0">
              <a:solidFill>
                <a:srgbClr val="154067"/>
              </a:solidFill>
              <a:latin typeface="Arial" panose="020B0604020202020204" pitchFamily="34" charset="0"/>
              <a:cs typeface="Arial" panose="020B0604020202020204" pitchFamily="34" charset="0"/>
            </a:endParaRPr>
          </a:p>
          <a:p>
            <a:pPr marL="463550" indent="-463550">
              <a:buClr>
                <a:srgbClr val="99CB5A"/>
              </a:buClr>
              <a:buFont typeface="Wingdings" panose="05000000000000000000" pitchFamily="2" charset="2"/>
              <a:buChar char="v"/>
            </a:pPr>
            <a:r>
              <a:rPr lang="en-US" sz="2400" dirty="0">
                <a:solidFill>
                  <a:srgbClr val="154067"/>
                </a:solidFill>
                <a:latin typeface="Arial" panose="020B0604020202020204" pitchFamily="34" charset="0"/>
                <a:cs typeface="Arial" panose="020B0604020202020204" pitchFamily="34" charset="0"/>
              </a:rPr>
              <a:t>Allows pooling of information across studies which is especially important in cancer epidemiology and the microbiome</a:t>
            </a:r>
            <a:endParaRPr lang="en-US" dirty="0">
              <a:solidFill>
                <a:srgbClr val="15406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7653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F50ACA-A3CA-AA4B-AE70-C8BE7DE1CE7E}"/>
              </a:ext>
            </a:extLst>
          </p:cNvPr>
          <p:cNvSpPr txBox="1"/>
          <p:nvPr/>
        </p:nvSpPr>
        <p:spPr>
          <a:xfrm>
            <a:off x="0" y="1972289"/>
            <a:ext cx="9144000" cy="679274"/>
          </a:xfrm>
          <a:prstGeom prst="rect">
            <a:avLst/>
          </a:prstGeom>
        </p:spPr>
        <p:txBody>
          <a:bodyPr vert="horz" wrap="none" lIns="91440" tIns="45720" rIns="91440" bIns="45720" rtlCol="0" anchor="ctr">
            <a:noAutofit/>
          </a:bodyPr>
          <a:lstStyle/>
          <a:p>
            <a:pPr algn="ctr"/>
            <a:r>
              <a:rPr lang="en-US" sz="3600" b="1" dirty="0" smtClean="0">
                <a:solidFill>
                  <a:srgbClr val="154067"/>
                </a:solidFill>
              </a:rPr>
              <a:t>Questions</a:t>
            </a:r>
          </a:p>
          <a:p>
            <a:pPr algn="ctr"/>
            <a:r>
              <a:rPr lang="en-US" sz="3600" b="1" dirty="0" smtClean="0">
                <a:solidFill>
                  <a:srgbClr val="154067"/>
                </a:solidFill>
              </a:rPr>
              <a:t>Thank you</a:t>
            </a:r>
            <a:endParaRPr lang="en-US" sz="3600" b="1" dirty="0">
              <a:solidFill>
                <a:srgbClr val="154067"/>
              </a:solidFill>
            </a:endParaRPr>
          </a:p>
        </p:txBody>
      </p:sp>
    </p:spTree>
    <p:extLst>
      <p:ext uri="{BB962C8B-B14F-4D97-AF65-F5344CB8AC3E}">
        <p14:creationId xmlns:p14="http://schemas.microsoft.com/office/powerpoint/2010/main" val="36117650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FA86EE-9A4F-E34D-952F-B410400FD4ED}"/>
              </a:ext>
            </a:extLst>
          </p:cNvPr>
          <p:cNvSpPr>
            <a:spLocks noGrp="1"/>
          </p:cNvSpPr>
          <p:nvPr>
            <p:ph idx="1"/>
          </p:nvPr>
        </p:nvSpPr>
        <p:spPr>
          <a:xfrm>
            <a:off x="4963886" y="1672935"/>
            <a:ext cx="4180114" cy="4581875"/>
          </a:xfrm>
        </p:spPr>
        <p:txBody>
          <a:bodyPr>
            <a:normAutofit fontScale="92500"/>
          </a:bodyPr>
          <a:lstStyle/>
          <a:p>
            <a:endParaRPr lang="en-US" sz="1100" dirty="0">
              <a:solidFill>
                <a:schemeClr val="tx1"/>
              </a:solidFill>
            </a:endParaRPr>
          </a:p>
          <a:p>
            <a:pPr marL="342900" indent="-342900">
              <a:lnSpc>
                <a:spcPct val="100000"/>
              </a:lnSpc>
              <a:spcAft>
                <a:spcPts val="600"/>
              </a:spcAft>
              <a:buFont typeface="Wingdings" panose="05000000000000000000" pitchFamily="2" charset="2"/>
              <a:buChar char="v"/>
            </a:pPr>
            <a:r>
              <a:rPr lang="en-US" sz="2400" dirty="0"/>
              <a:t>Significant differences by ethnic groups</a:t>
            </a:r>
          </a:p>
          <a:p>
            <a:pPr marL="344488">
              <a:spcBef>
                <a:spcPts val="0"/>
              </a:spcBef>
            </a:pPr>
            <a:r>
              <a:rPr lang="en-US" sz="2400" dirty="0">
                <a:solidFill>
                  <a:schemeClr val="tx1"/>
                </a:solidFill>
              </a:rPr>
              <a:t>25 genera</a:t>
            </a:r>
            <a:endParaRPr lang="en-US" sz="1100" dirty="0">
              <a:solidFill>
                <a:schemeClr val="tx1"/>
              </a:solidFill>
            </a:endParaRPr>
          </a:p>
          <a:p>
            <a:pPr marL="342900" indent="-342900">
              <a:buFont typeface="Wingdings" panose="05000000000000000000" pitchFamily="2" charset="2"/>
              <a:buChar char="v"/>
            </a:pPr>
            <a:r>
              <a:rPr lang="en-US" sz="2400" dirty="0"/>
              <a:t>Significant differences by   sex</a:t>
            </a:r>
          </a:p>
          <a:p>
            <a:pPr marL="285750">
              <a:spcBef>
                <a:spcPts val="600"/>
              </a:spcBef>
            </a:pPr>
            <a:r>
              <a:rPr lang="en-US" sz="2400" dirty="0">
                <a:solidFill>
                  <a:schemeClr val="tx1"/>
                </a:solidFill>
              </a:rPr>
              <a:t>17 genera</a:t>
            </a:r>
          </a:p>
          <a:p>
            <a:pPr marL="285750">
              <a:spcBef>
                <a:spcPts val="600"/>
              </a:spcBef>
            </a:pPr>
            <a:endParaRPr lang="en-US" sz="2400" dirty="0">
              <a:solidFill>
                <a:schemeClr val="tx1"/>
              </a:solidFill>
            </a:endParaRPr>
          </a:p>
          <a:p>
            <a:pPr marL="344488" indent="-344488">
              <a:spcBef>
                <a:spcPts val="600"/>
              </a:spcBef>
              <a:buFont typeface="Wingdings" pitchFamily="2" charset="2"/>
              <a:buChar char="v"/>
            </a:pPr>
            <a:r>
              <a:rPr lang="en-US" sz="2400" dirty="0"/>
              <a:t>Bacteroides enriched in Japanese </a:t>
            </a:r>
          </a:p>
          <a:p>
            <a:pPr marL="344488" indent="-344488">
              <a:spcBef>
                <a:spcPts val="600"/>
              </a:spcBef>
              <a:buFont typeface="Wingdings" pitchFamily="2" charset="2"/>
              <a:buChar char="v"/>
            </a:pPr>
            <a:endParaRPr lang="en-US" sz="2400" dirty="0"/>
          </a:p>
          <a:p>
            <a:pPr marL="344488" indent="-344488">
              <a:spcBef>
                <a:spcPts val="600"/>
              </a:spcBef>
              <a:buFont typeface="Wingdings" pitchFamily="2" charset="2"/>
              <a:buChar char="v"/>
            </a:pPr>
            <a:r>
              <a:rPr lang="en-US" sz="2400" dirty="0" err="1"/>
              <a:t>Christensenellaceae</a:t>
            </a:r>
            <a:r>
              <a:rPr lang="en-US" sz="2400" dirty="0"/>
              <a:t> enriched in whites</a:t>
            </a:r>
          </a:p>
          <a:p>
            <a:endParaRPr lang="en-US" dirty="0"/>
          </a:p>
        </p:txBody>
      </p:sp>
      <p:sp>
        <p:nvSpPr>
          <p:cNvPr id="2" name="Title 1">
            <a:extLst>
              <a:ext uri="{FF2B5EF4-FFF2-40B4-BE49-F238E27FC236}">
                <a16:creationId xmlns:a16="http://schemas.microsoft.com/office/drawing/2014/main" id="{2006A46B-F26B-F24C-BB9E-608ED23B9B8E}"/>
              </a:ext>
            </a:extLst>
          </p:cNvPr>
          <p:cNvSpPr>
            <a:spLocks noGrp="1"/>
          </p:cNvSpPr>
          <p:nvPr>
            <p:ph type="title"/>
          </p:nvPr>
        </p:nvSpPr>
        <p:spPr>
          <a:xfrm>
            <a:off x="0" y="163598"/>
            <a:ext cx="9144000" cy="916474"/>
          </a:xfrm>
        </p:spPr>
        <p:txBody>
          <a:bodyPr>
            <a:normAutofit/>
          </a:bodyPr>
          <a:lstStyle/>
          <a:p>
            <a:pPr algn="ctr"/>
            <a:r>
              <a:rPr lang="en-US" dirty="0"/>
              <a:t>The Microbiome Varies Across Ethnicity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974" y="1386444"/>
            <a:ext cx="4770912" cy="4770912"/>
          </a:xfrm>
          <a:prstGeom prst="rect">
            <a:avLst/>
          </a:prstGeom>
        </p:spPr>
      </p:pic>
      <p:sp>
        <p:nvSpPr>
          <p:cNvPr id="6" name="Rectangle 5"/>
          <p:cNvSpPr/>
          <p:nvPr/>
        </p:nvSpPr>
        <p:spPr>
          <a:xfrm>
            <a:off x="344384" y="1386444"/>
            <a:ext cx="1579419" cy="286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8764659-E2E4-E74B-859A-37737A3E53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677" y="1529689"/>
            <a:ext cx="4627667" cy="4627667"/>
          </a:xfrm>
          <a:prstGeom prst="rect">
            <a:avLst/>
          </a:prstGeom>
        </p:spPr>
      </p:pic>
      <p:sp>
        <p:nvSpPr>
          <p:cNvPr id="8" name="Rectangle 7">
            <a:extLst>
              <a:ext uri="{FF2B5EF4-FFF2-40B4-BE49-F238E27FC236}">
                <a16:creationId xmlns:a16="http://schemas.microsoft.com/office/drawing/2014/main" id="{CB210C4F-57B9-4F41-B06B-6EFDCB64374B}"/>
              </a:ext>
            </a:extLst>
          </p:cNvPr>
          <p:cNvSpPr/>
          <p:nvPr/>
        </p:nvSpPr>
        <p:spPr>
          <a:xfrm>
            <a:off x="580100" y="1541705"/>
            <a:ext cx="3692937" cy="353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23080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8600" y="838200"/>
            <a:ext cx="8724901" cy="5863000"/>
          </a:xfrm>
          <a:prstGeom prst="rect">
            <a:avLst/>
          </a:prstGeom>
        </p:spPr>
      </p:pic>
      <p:sp>
        <p:nvSpPr>
          <p:cNvPr id="4" name="TextBox 3"/>
          <p:cNvSpPr txBox="1"/>
          <p:nvPr/>
        </p:nvSpPr>
        <p:spPr>
          <a:xfrm>
            <a:off x="152400" y="228600"/>
            <a:ext cx="8610600" cy="461665"/>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Core </a:t>
            </a:r>
            <a:r>
              <a:rPr lang="en-US" sz="2400" b="1" dirty="0">
                <a:latin typeface="Arial" panose="020B0604020202020204" pitchFamily="34" charset="0"/>
                <a:cs typeface="Arial" panose="020B0604020202020204" pitchFamily="34" charset="0"/>
              </a:rPr>
              <a:t>microbiome found in common to all ethnic groups</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18824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30CF0ABA-2D75-46BF-83F7-3CD39709EB1D}"/>
              </a:ext>
            </a:extLst>
          </p:cNvPr>
          <p:cNvSpPr>
            <a:spLocks noGrp="1" noChangeArrowheads="1"/>
          </p:cNvSpPr>
          <p:nvPr>
            <p:ph type="title"/>
          </p:nvPr>
        </p:nvSpPr>
        <p:spPr/>
        <p:txBody>
          <a:bodyPr>
            <a:normAutofit/>
          </a:bodyPr>
          <a:lstStyle/>
          <a:p>
            <a:pPr eaLnBrk="1" hangingPunct="1"/>
            <a:r>
              <a:rPr lang="en-US" altLang="en-US" dirty="0">
                <a:latin typeface="Arial" panose="020B0604020202020204" pitchFamily="34" charset="0"/>
                <a:cs typeface="Arial" panose="020B0604020202020204" pitchFamily="34" charset="0"/>
              </a:rPr>
              <a:t>Statistical </a:t>
            </a:r>
            <a:r>
              <a:rPr lang="en-US" altLang="en-US" dirty="0" smtClean="0">
                <a:latin typeface="Arial" panose="020B0604020202020204" pitchFamily="34" charset="0"/>
                <a:cs typeface="Arial" panose="020B0604020202020204" pitchFamily="34" charset="0"/>
              </a:rPr>
              <a:t>Terms </a:t>
            </a:r>
            <a:r>
              <a:rPr lang="en-US" altLang="en-US" dirty="0">
                <a:latin typeface="Arial" panose="020B0604020202020204" pitchFamily="34" charset="0"/>
                <a:cs typeface="Arial" panose="020B0604020202020204" pitchFamily="34" charset="0"/>
              </a:rPr>
              <a:t>of Interaction</a:t>
            </a:r>
          </a:p>
        </p:txBody>
      </p:sp>
      <p:graphicFrame>
        <p:nvGraphicFramePr>
          <p:cNvPr id="7" name="Content Placeholder 6">
            <a:extLst>
              <a:ext uri="{FF2B5EF4-FFF2-40B4-BE49-F238E27FC236}">
                <a16:creationId xmlns:a16="http://schemas.microsoft.com/office/drawing/2014/main" id="{E4222892-52C3-4240-B56A-5D8B93CAFD68}"/>
              </a:ext>
            </a:extLst>
          </p:cNvPr>
          <p:cNvGraphicFramePr>
            <a:graphicFrameLocks noGrp="1"/>
          </p:cNvGraphicFramePr>
          <p:nvPr>
            <p:ph idx="1"/>
            <p:extLst>
              <p:ext uri="{D42A27DB-BD31-4B8C-83A1-F6EECF244321}">
                <p14:modId xmlns:p14="http://schemas.microsoft.com/office/powerpoint/2010/main" val="3124533532"/>
              </p:ext>
            </p:extLst>
          </p:nvPr>
        </p:nvGraphicFramePr>
        <p:xfrm>
          <a:off x="457200" y="1680756"/>
          <a:ext cx="7791932" cy="3566192"/>
        </p:xfrm>
        <a:graphic>
          <a:graphicData uri="http://schemas.openxmlformats.org/drawingml/2006/table">
            <a:tbl>
              <a:tblPr firstRow="1">
                <a:tableStyleId>{5DA37D80-6434-44D0-A028-1B22A696006F}</a:tableStyleId>
              </a:tblPr>
              <a:tblGrid>
                <a:gridCol w="2737502">
                  <a:extLst>
                    <a:ext uri="{9D8B030D-6E8A-4147-A177-3AD203B41FA5}">
                      <a16:colId xmlns:a16="http://schemas.microsoft.com/office/drawing/2014/main" val="20000"/>
                    </a:ext>
                  </a:extLst>
                </a:gridCol>
                <a:gridCol w="5054430">
                  <a:extLst>
                    <a:ext uri="{9D8B030D-6E8A-4147-A177-3AD203B41FA5}">
                      <a16:colId xmlns:a16="http://schemas.microsoft.com/office/drawing/2014/main" val="20001"/>
                    </a:ext>
                  </a:extLst>
                </a:gridCol>
              </a:tblGrid>
              <a:tr h="433316">
                <a:tc>
                  <a:txBody>
                    <a:bodyPr/>
                    <a:lstStyle/>
                    <a:p>
                      <a:endParaRPr lang="en-US" sz="2400" dirty="0">
                        <a:solidFill>
                          <a:schemeClr val="tx1"/>
                        </a:solidFill>
                        <a:latin typeface="Arial" panose="020B0604020202020204" pitchFamily="34" charset="0"/>
                        <a:cs typeface="Arial" panose="020B0604020202020204" pitchFamily="34" charset="0"/>
                      </a:endParaRPr>
                    </a:p>
                  </a:txBody>
                  <a:tcPr marL="68580" marR="68580" marT="34294" marB="34294" anchor="b">
                    <a:lnL w="28575" cap="flat" cmpd="sng" algn="ctr">
                      <a:solidFill>
                        <a:srgbClr val="66CCFF"/>
                      </a:solidFill>
                      <a:prstDash val="solid"/>
                      <a:round/>
                      <a:headEnd type="none" w="med" len="med"/>
                      <a:tailEnd type="none" w="med" len="med"/>
                    </a:lnL>
                    <a:lnT w="28575" cap="flat" cmpd="sng" algn="ctr">
                      <a:solidFill>
                        <a:srgbClr val="66CCFF"/>
                      </a:solidFill>
                      <a:prstDash val="solid"/>
                      <a:round/>
                      <a:headEnd type="none" w="med" len="med"/>
                      <a:tailEnd type="none" w="med" len="med"/>
                    </a:lnT>
                  </a:tcPr>
                </a:tc>
                <a:tc>
                  <a:txBody>
                    <a:bodyPr/>
                    <a:lstStyle/>
                    <a:p>
                      <a:r>
                        <a:rPr lang="en-US" sz="2400" dirty="0">
                          <a:solidFill>
                            <a:schemeClr val="tx1"/>
                          </a:solidFill>
                          <a:latin typeface="Arial" panose="020B0604020202020204" pitchFamily="34" charset="0"/>
                          <a:cs typeface="Arial" panose="020B0604020202020204" pitchFamily="34" charset="0"/>
                        </a:rPr>
                        <a:t>Interpretation</a:t>
                      </a:r>
                    </a:p>
                  </a:txBody>
                  <a:tcPr marL="68580" marR="68580" marT="34294" marB="34294" anchor="b">
                    <a:lnT w="28575" cap="flat" cmpd="sng" algn="ctr">
                      <a:solidFill>
                        <a:srgbClr val="66CCFF"/>
                      </a:solidFill>
                      <a:prstDash val="solid"/>
                      <a:round/>
                      <a:headEnd type="none" w="med" len="med"/>
                      <a:tailEnd type="none" w="med" len="med"/>
                    </a:lnT>
                  </a:tcPr>
                </a:tc>
                <a:extLst>
                  <a:ext uri="{0D108BD9-81ED-4DB2-BD59-A6C34878D82A}">
                    <a16:rowId xmlns:a16="http://schemas.microsoft.com/office/drawing/2014/main" val="10000"/>
                  </a:ext>
                </a:extLst>
              </a:tr>
              <a:tr h="7479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Arial" panose="020B0604020202020204" pitchFamily="34" charset="0"/>
                          <a:cs typeface="Arial" panose="020B0604020202020204" pitchFamily="34" charset="0"/>
                        </a:rPr>
                        <a:t>No interaction</a:t>
                      </a:r>
                    </a:p>
                    <a:p>
                      <a:endParaRPr lang="en-US" sz="2400" dirty="0">
                        <a:solidFill>
                          <a:schemeClr val="tx1"/>
                        </a:solidFill>
                        <a:latin typeface="Arial" panose="020B0604020202020204" pitchFamily="34" charset="0"/>
                        <a:cs typeface="Arial" panose="020B0604020202020204" pitchFamily="34" charset="0"/>
                      </a:endParaRPr>
                    </a:p>
                  </a:txBody>
                  <a:tcPr marL="68580" marR="68580" marT="34294" marB="34294">
                    <a:lnL w="28575" cap="flat" cmpd="sng" algn="ctr">
                      <a:solidFill>
                        <a:srgbClr val="66CCFF"/>
                      </a:solidFill>
                      <a:prstDash val="solid"/>
                      <a:round/>
                      <a:headEnd type="none" w="med" len="med"/>
                      <a:tailEnd type="none" w="med" len="med"/>
                    </a:lnL>
                  </a:tcPr>
                </a:tc>
                <a:tc>
                  <a:txBody>
                    <a:bodyPr/>
                    <a:lstStyle/>
                    <a:p>
                      <a:r>
                        <a:rPr lang="en-US" sz="2400" dirty="0">
                          <a:solidFill>
                            <a:schemeClr val="tx1"/>
                          </a:solidFill>
                          <a:latin typeface="Arial" panose="020B0604020202020204" pitchFamily="34" charset="0"/>
                          <a:cs typeface="Arial" panose="020B0604020202020204" pitchFamily="34" charset="0"/>
                        </a:rPr>
                        <a:t>The </a:t>
                      </a:r>
                      <a:r>
                        <a:rPr lang="en-US" sz="2400" b="1" dirty="0">
                          <a:solidFill>
                            <a:schemeClr val="tx1"/>
                          </a:solidFill>
                          <a:latin typeface="Arial" panose="020B0604020202020204" pitchFamily="34" charset="0"/>
                          <a:cs typeface="Arial" panose="020B0604020202020204" pitchFamily="34" charset="0"/>
                        </a:rPr>
                        <a:t>same effect </a:t>
                      </a:r>
                      <a:r>
                        <a:rPr lang="en-US" sz="2400" dirty="0">
                          <a:solidFill>
                            <a:schemeClr val="tx1"/>
                          </a:solidFill>
                          <a:latin typeface="Arial" panose="020B0604020202020204" pitchFamily="34" charset="0"/>
                          <a:cs typeface="Arial" panose="020B0604020202020204" pitchFamily="34" charset="0"/>
                        </a:rPr>
                        <a:t>of the exposure in people</a:t>
                      </a:r>
                      <a:r>
                        <a:rPr lang="en-US" sz="2400" baseline="0" dirty="0">
                          <a:solidFill>
                            <a:schemeClr val="tx1"/>
                          </a:solidFill>
                          <a:latin typeface="Arial" panose="020B0604020202020204" pitchFamily="34" charset="0"/>
                          <a:cs typeface="Arial" panose="020B0604020202020204" pitchFamily="34" charset="0"/>
                        </a:rPr>
                        <a:t> with different genotypes</a:t>
                      </a:r>
                      <a:endParaRPr lang="en-US" sz="2400" dirty="0">
                        <a:solidFill>
                          <a:schemeClr val="tx1"/>
                        </a:solidFill>
                        <a:latin typeface="Arial" panose="020B0604020202020204" pitchFamily="34" charset="0"/>
                        <a:cs typeface="Arial" panose="020B0604020202020204" pitchFamily="34" charset="0"/>
                      </a:endParaRPr>
                    </a:p>
                  </a:txBody>
                  <a:tcPr marL="68580" marR="68580" marT="34294" marB="34294"/>
                </a:tc>
                <a:extLst>
                  <a:ext uri="{0D108BD9-81ED-4DB2-BD59-A6C34878D82A}">
                    <a16:rowId xmlns:a16="http://schemas.microsoft.com/office/drawing/2014/main" val="10001"/>
                  </a:ext>
                </a:extLst>
              </a:tr>
              <a:tr h="10684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Arial" panose="020B0604020202020204" pitchFamily="34" charset="0"/>
                          <a:cs typeface="Arial" panose="020B0604020202020204" pitchFamily="34" charset="0"/>
                        </a:rPr>
                        <a:t>Synergistic</a:t>
                      </a:r>
                      <a:r>
                        <a:rPr lang="en-US" sz="2400" baseline="0" dirty="0">
                          <a:solidFill>
                            <a:schemeClr val="tx1"/>
                          </a:solidFill>
                          <a:latin typeface="Arial" panose="020B0604020202020204" pitchFamily="34" charset="0"/>
                          <a:cs typeface="Arial" panose="020B0604020202020204" pitchFamily="34" charset="0"/>
                        </a:rPr>
                        <a:t> interaction</a:t>
                      </a:r>
                      <a:endParaRPr lang="en-US" sz="2400" dirty="0">
                        <a:solidFill>
                          <a:schemeClr val="tx1"/>
                        </a:solidFill>
                        <a:latin typeface="Arial" panose="020B0604020202020204" pitchFamily="34" charset="0"/>
                        <a:cs typeface="Arial" panose="020B0604020202020204" pitchFamily="34" charset="0"/>
                      </a:endParaRPr>
                    </a:p>
                    <a:p>
                      <a:endParaRPr lang="en-US" sz="2400" dirty="0">
                        <a:solidFill>
                          <a:schemeClr val="tx1"/>
                        </a:solidFill>
                        <a:latin typeface="Arial" panose="020B0604020202020204" pitchFamily="34" charset="0"/>
                        <a:cs typeface="Arial" panose="020B0604020202020204" pitchFamily="34" charset="0"/>
                      </a:endParaRPr>
                    </a:p>
                  </a:txBody>
                  <a:tcPr marL="68580" marR="68580" marT="34294" marB="34294">
                    <a:lnL w="28575" cap="flat" cmpd="sng" algn="ctr">
                      <a:solidFill>
                        <a:srgbClr val="66CCFF"/>
                      </a:solidFill>
                      <a:prstDash val="solid"/>
                      <a:round/>
                      <a:headEnd type="none" w="med" len="med"/>
                      <a:tailEnd type="none" w="med" len="med"/>
                    </a:lnL>
                  </a:tcPr>
                </a:tc>
                <a:tc>
                  <a:txBody>
                    <a:bodyPr/>
                    <a:lstStyle/>
                    <a:p>
                      <a:r>
                        <a:rPr lang="en-US" sz="2400" b="1" dirty="0">
                          <a:solidFill>
                            <a:schemeClr val="tx1"/>
                          </a:solidFill>
                          <a:latin typeface="Arial" panose="020B0604020202020204" pitchFamily="34" charset="0"/>
                          <a:cs typeface="Arial" panose="020B0604020202020204" pitchFamily="34" charset="0"/>
                        </a:rPr>
                        <a:t>Greater effect </a:t>
                      </a:r>
                      <a:r>
                        <a:rPr lang="en-US" sz="2400" dirty="0">
                          <a:solidFill>
                            <a:schemeClr val="tx1"/>
                          </a:solidFill>
                          <a:latin typeface="Arial" panose="020B0604020202020204" pitchFamily="34" charset="0"/>
                          <a:cs typeface="Arial" panose="020B0604020202020204" pitchFamily="34" charset="0"/>
                        </a:rPr>
                        <a:t>of the exposure in people with a genotype</a:t>
                      </a:r>
                      <a:r>
                        <a:rPr lang="en-US" sz="2400" baseline="0" dirty="0">
                          <a:solidFill>
                            <a:schemeClr val="tx1"/>
                          </a:solidFill>
                          <a:latin typeface="Arial" panose="020B0604020202020204" pitchFamily="34" charset="0"/>
                          <a:cs typeface="Arial" panose="020B0604020202020204" pitchFamily="34" charset="0"/>
                        </a:rPr>
                        <a:t> of interest than in people with other genotypes</a:t>
                      </a:r>
                      <a:endParaRPr lang="en-US" sz="2400" dirty="0">
                        <a:solidFill>
                          <a:schemeClr val="tx1"/>
                        </a:solidFill>
                        <a:latin typeface="Arial" panose="020B0604020202020204" pitchFamily="34" charset="0"/>
                        <a:cs typeface="Arial" panose="020B0604020202020204" pitchFamily="34" charset="0"/>
                      </a:endParaRPr>
                    </a:p>
                  </a:txBody>
                  <a:tcPr marL="68580" marR="68580" marT="34294" marB="34294"/>
                </a:tc>
                <a:extLst>
                  <a:ext uri="{0D108BD9-81ED-4DB2-BD59-A6C34878D82A}">
                    <a16:rowId xmlns:a16="http://schemas.microsoft.com/office/drawing/2014/main" val="10002"/>
                  </a:ext>
                </a:extLst>
              </a:tr>
              <a:tr h="10684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Arial" panose="020B0604020202020204" pitchFamily="34" charset="0"/>
                          <a:cs typeface="Arial" panose="020B0604020202020204" pitchFamily="34" charset="0"/>
                        </a:rPr>
                        <a:t>Antagonistic</a:t>
                      </a:r>
                      <a:r>
                        <a:rPr lang="en-US" sz="2400" baseline="0" dirty="0">
                          <a:solidFill>
                            <a:schemeClr val="tx1"/>
                          </a:solidFill>
                          <a:latin typeface="Arial" panose="020B0604020202020204" pitchFamily="34" charset="0"/>
                          <a:cs typeface="Arial" panose="020B0604020202020204" pitchFamily="34" charset="0"/>
                        </a:rPr>
                        <a:t> interaction</a:t>
                      </a:r>
                      <a:endParaRPr lang="en-US" sz="2400" dirty="0">
                        <a:solidFill>
                          <a:schemeClr val="tx1"/>
                        </a:solidFill>
                        <a:latin typeface="Arial" panose="020B0604020202020204" pitchFamily="34" charset="0"/>
                        <a:cs typeface="Arial" panose="020B0604020202020204" pitchFamily="34" charset="0"/>
                      </a:endParaRPr>
                    </a:p>
                    <a:p>
                      <a:endParaRPr lang="en-US" sz="2400" dirty="0">
                        <a:solidFill>
                          <a:schemeClr val="tx1"/>
                        </a:solidFill>
                        <a:latin typeface="Arial" panose="020B0604020202020204" pitchFamily="34" charset="0"/>
                        <a:cs typeface="Arial" panose="020B0604020202020204" pitchFamily="34" charset="0"/>
                      </a:endParaRPr>
                    </a:p>
                  </a:txBody>
                  <a:tcPr marL="68580" marR="68580" marT="34294" marB="34294">
                    <a:lnL w="28575" cap="flat" cmpd="sng" algn="ctr">
                      <a:solidFill>
                        <a:srgbClr val="66CCFF"/>
                      </a:solidFill>
                      <a:prstDash val="solid"/>
                      <a:round/>
                      <a:headEnd type="none" w="med" len="med"/>
                      <a:tailEnd type="none" w="med" len="med"/>
                    </a:lnL>
                    <a:lnB w="28575" cap="flat" cmpd="sng" algn="ctr">
                      <a:solidFill>
                        <a:srgbClr val="66CCFF"/>
                      </a:solidFill>
                      <a:prstDash val="solid"/>
                      <a:round/>
                      <a:headEnd type="none" w="med" len="med"/>
                      <a:tailEnd type="none" w="med" len="med"/>
                    </a:lnB>
                  </a:tcPr>
                </a:tc>
                <a:tc>
                  <a:txBody>
                    <a:bodyPr/>
                    <a:lstStyle/>
                    <a:p>
                      <a:r>
                        <a:rPr lang="en-US" sz="2400" b="1" dirty="0">
                          <a:solidFill>
                            <a:schemeClr val="tx1"/>
                          </a:solidFill>
                          <a:latin typeface="Arial" panose="020B0604020202020204" pitchFamily="34" charset="0"/>
                          <a:cs typeface="Arial" panose="020B0604020202020204" pitchFamily="34" charset="0"/>
                        </a:rPr>
                        <a:t>Smaller effect </a:t>
                      </a:r>
                      <a:r>
                        <a:rPr lang="en-US" sz="2400" dirty="0">
                          <a:solidFill>
                            <a:schemeClr val="tx1"/>
                          </a:solidFill>
                          <a:latin typeface="Arial" panose="020B0604020202020204" pitchFamily="34" charset="0"/>
                          <a:cs typeface="Arial" panose="020B0604020202020204" pitchFamily="34" charset="0"/>
                        </a:rPr>
                        <a:t>of the exposure in people with a genotype of interest than in people with other genotypes</a:t>
                      </a:r>
                    </a:p>
                  </a:txBody>
                  <a:tcPr marL="68580" marR="68580" marT="34294" marB="34294">
                    <a:lnB w="28575" cap="flat" cmpd="sng" algn="ctr">
                      <a:solidFill>
                        <a:srgbClr val="66CCFF"/>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51847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06F17-9DAD-4A71-A153-AAF2C959C83A}"/>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Study designs to study </a:t>
            </a:r>
            <a:r>
              <a:rPr lang="en-US" dirty="0" smtClean="0">
                <a:latin typeface="Arial" panose="020B0604020202020204" pitchFamily="34" charset="0"/>
                <a:cs typeface="Arial" panose="020B0604020202020204" pitchFamily="34" charset="0"/>
              </a:rPr>
              <a:t>G-E interaction</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E9008A2-26B8-4D50-B1F6-844D09B74B01}"/>
              </a:ext>
            </a:extLst>
          </p:cNvPr>
          <p:cNvSpPr>
            <a:spLocks noGrp="1"/>
          </p:cNvSpPr>
          <p:nvPr>
            <p:ph idx="1"/>
          </p:nvPr>
        </p:nvSpPr>
        <p:spPr/>
        <p:txBody>
          <a:bodyPr>
            <a:normAutofit/>
          </a:bodyPr>
          <a:lstStyle/>
          <a:p>
            <a:r>
              <a:rPr lang="en-US" sz="3600" dirty="0">
                <a:latin typeface="Arial" panose="020B0604020202020204" pitchFamily="34" charset="0"/>
                <a:cs typeface="Arial" panose="020B0604020202020204" pitchFamily="34" charset="0"/>
              </a:rPr>
              <a:t>Adoption studies</a:t>
            </a:r>
          </a:p>
          <a:p>
            <a:r>
              <a:rPr lang="en-US" sz="3600" dirty="0">
                <a:latin typeface="Arial" panose="020B0604020202020204" pitchFamily="34" charset="0"/>
                <a:cs typeface="Arial" panose="020B0604020202020204" pitchFamily="34" charset="0"/>
              </a:rPr>
              <a:t>Twin studies</a:t>
            </a:r>
          </a:p>
          <a:p>
            <a:r>
              <a:rPr lang="en-US" sz="3600" dirty="0">
                <a:latin typeface="Arial" panose="020B0604020202020204" pitchFamily="34" charset="0"/>
                <a:cs typeface="Arial" panose="020B0604020202020204" pitchFamily="34" charset="0"/>
              </a:rPr>
              <a:t>Molecular </a:t>
            </a:r>
            <a:r>
              <a:rPr lang="en-US" sz="3600" dirty="0" smtClean="0">
                <a:latin typeface="Arial" panose="020B0604020202020204" pitchFamily="34" charset="0"/>
                <a:cs typeface="Arial" panose="020B0604020202020204" pitchFamily="34" charset="0"/>
              </a:rPr>
              <a:t>epidemiologic studies</a:t>
            </a:r>
            <a:endParaRPr lang="en-US" sz="3600" dirty="0">
              <a:latin typeface="Arial" panose="020B0604020202020204" pitchFamily="34" charset="0"/>
              <a:cs typeface="Arial" panose="020B0604020202020204" pitchFamily="34" charset="0"/>
            </a:endParaRPr>
          </a:p>
          <a:p>
            <a:pPr lvl="1"/>
            <a:r>
              <a:rPr lang="en-US" sz="3600" dirty="0">
                <a:latin typeface="Arial" panose="020B0604020202020204" pitchFamily="34" charset="0"/>
                <a:cs typeface="Arial" panose="020B0604020202020204" pitchFamily="34" charset="0"/>
              </a:rPr>
              <a:t>Case-control</a:t>
            </a:r>
          </a:p>
          <a:p>
            <a:pPr lvl="1"/>
            <a:r>
              <a:rPr lang="en-US" sz="3600" dirty="0">
                <a:latin typeface="Arial" panose="020B0604020202020204" pitchFamily="34" charset="0"/>
                <a:cs typeface="Arial" panose="020B0604020202020204" pitchFamily="34" charset="0"/>
              </a:rPr>
              <a:t>Nested case-control</a:t>
            </a:r>
          </a:p>
          <a:p>
            <a:pPr lvl="1"/>
            <a:r>
              <a:rPr lang="en-US" sz="3600" dirty="0" smtClean="0">
                <a:latin typeface="Arial" panose="020B0604020202020204" pitchFamily="34" charset="0"/>
                <a:cs typeface="Arial" panose="020B0604020202020204" pitchFamily="34" charset="0"/>
              </a:rPr>
              <a:t>Case-only</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1498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1"/>
          <p:cNvSpPr txBox="1">
            <a:spLocks noChangeArrowheads="1"/>
          </p:cNvSpPr>
          <p:nvPr/>
        </p:nvSpPr>
        <p:spPr bwMode="auto">
          <a:xfrm>
            <a:off x="114300" y="320040"/>
            <a:ext cx="9029700" cy="10487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9pPr>
          </a:lstStyle>
          <a:p>
            <a:pPr algn="ctr" eaLnBrk="1" hangingPunct="1">
              <a:lnSpc>
                <a:spcPct val="95000"/>
              </a:lnSpc>
            </a:pPr>
            <a:r>
              <a:rPr lang="en-US" sz="3600" dirty="0" err="1">
                <a:solidFill>
                  <a:srgbClr val="000000"/>
                </a:solidFill>
                <a:latin typeface="Arial" charset="0"/>
                <a:cs typeface="Droid Sans Fallback" charset="0"/>
              </a:rPr>
              <a:t>GxE</a:t>
            </a:r>
            <a:r>
              <a:rPr lang="en-US" sz="3600" dirty="0">
                <a:solidFill>
                  <a:srgbClr val="000000"/>
                </a:solidFill>
                <a:latin typeface="Arial" charset="0"/>
                <a:cs typeface="Droid Sans Fallback" charset="0"/>
              </a:rPr>
              <a:t> Example:</a:t>
            </a:r>
          </a:p>
          <a:p>
            <a:pPr algn="ctr" eaLnBrk="1" hangingPunct="1">
              <a:lnSpc>
                <a:spcPct val="95000"/>
              </a:lnSpc>
            </a:pPr>
            <a:r>
              <a:rPr lang="en-US" sz="3600" dirty="0">
                <a:solidFill>
                  <a:srgbClr val="000000"/>
                </a:solidFill>
                <a:latin typeface="Arial" charset="0"/>
                <a:cs typeface="Droid Sans Fallback" charset="0"/>
              </a:rPr>
              <a:t>Factor V Leiden Mutations, Oral Contraceptive Use, and Venous Thrombosis</a:t>
            </a:r>
          </a:p>
        </p:txBody>
      </p:sp>
      <p:sp>
        <p:nvSpPr>
          <p:cNvPr id="28677" name="Text Box 134"/>
          <p:cNvSpPr txBox="1">
            <a:spLocks noChangeArrowheads="1"/>
          </p:cNvSpPr>
          <p:nvPr/>
        </p:nvSpPr>
        <p:spPr bwMode="auto">
          <a:xfrm>
            <a:off x="4612005" y="6518262"/>
            <a:ext cx="4491990" cy="240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9pPr>
          </a:lstStyle>
          <a:p>
            <a:pPr eaLnBrk="1" hangingPunct="1">
              <a:lnSpc>
                <a:spcPct val="95000"/>
              </a:lnSpc>
            </a:pPr>
            <a:r>
              <a:rPr lang="en-US" sz="1600">
                <a:solidFill>
                  <a:srgbClr val="000000"/>
                </a:solidFill>
                <a:latin typeface="Arial" charset="0"/>
                <a:cs typeface="Droid Sans Fallback" charset="0"/>
              </a:rPr>
              <a:t>Vandenbroucke et al., The Lancet 1994</a:t>
            </a:r>
          </a:p>
        </p:txBody>
      </p:sp>
      <p:sp>
        <p:nvSpPr>
          <p:cNvPr id="2" name="TextBox 1"/>
          <p:cNvSpPr txBox="1"/>
          <p:nvPr/>
        </p:nvSpPr>
        <p:spPr>
          <a:xfrm>
            <a:off x="303847" y="2025326"/>
            <a:ext cx="8616315" cy="4247317"/>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400" dirty="0" smtClean="0">
                <a:latin typeface="Arial" panose="020B0604020202020204" pitchFamily="34" charset="0"/>
                <a:cs typeface="Arial" panose="020B0604020202020204" pitchFamily="34" charset="0"/>
              </a:rPr>
              <a:t>Question: Could the occurrence of venous thrombosis in young women, who use OC, be explained by the factor V mutations?</a:t>
            </a:r>
          </a:p>
          <a:p>
            <a:pPr marL="342900" indent="-342900">
              <a:spcAft>
                <a:spcPts val="1200"/>
              </a:spcAft>
              <a:buFont typeface="Arial" panose="020B0604020202020204" pitchFamily="34" charset="0"/>
              <a:buChar char="•"/>
            </a:pPr>
            <a:r>
              <a:rPr lang="en-US" sz="2400" dirty="0" smtClean="0">
                <a:latin typeface="Arial" panose="020B0604020202020204" pitchFamily="34" charset="0"/>
                <a:cs typeface="Arial" panose="020B0604020202020204" pitchFamily="34" charset="0"/>
              </a:rPr>
              <a:t>Study Design: Population-based case-control study</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(155 ca/169 co), women ages 15-49, conducted in Netherland</a:t>
            </a:r>
          </a:p>
          <a:p>
            <a:pPr marL="342900" indent="-342900">
              <a:spcAft>
                <a:spcPts val="1200"/>
              </a:spcAft>
              <a:buFont typeface="Arial" panose="020B0604020202020204" pitchFamily="34" charset="0"/>
              <a:buChar char="•"/>
            </a:pPr>
            <a:r>
              <a:rPr lang="en-US" sz="2400" dirty="0" smtClean="0">
                <a:latin typeface="Arial" panose="020B0604020202020204" pitchFamily="34" charset="0"/>
                <a:cs typeface="Arial" panose="020B0604020202020204" pitchFamily="34" charset="0"/>
              </a:rPr>
              <a:t>OC information assessed my interview</a:t>
            </a:r>
          </a:p>
          <a:p>
            <a:pPr marL="342900" indent="-342900">
              <a:spcAft>
                <a:spcPts val="1200"/>
              </a:spcAft>
              <a:buFont typeface="Arial" panose="020B0604020202020204" pitchFamily="34" charset="0"/>
              <a:buChar char="•"/>
            </a:pPr>
            <a:r>
              <a:rPr lang="en-US" sz="2400" dirty="0" smtClean="0">
                <a:latin typeface="Arial" panose="020B0604020202020204" pitchFamily="34" charset="0"/>
                <a:cs typeface="Arial" panose="020B0604020202020204" pitchFamily="34" charset="0"/>
              </a:rPr>
              <a:t>Factor V (thrombosis susceptibility gene) tested by cleavage products in ethidium-bromide stained agarose gels. Missense variant </a:t>
            </a:r>
            <a:r>
              <a:rPr lang="en-US" sz="2400" dirty="0" err="1" smtClean="0">
                <a:latin typeface="Arial" panose="020B0604020202020204" pitchFamily="34" charset="0"/>
                <a:cs typeface="Arial" panose="020B0604020202020204" pitchFamily="34" charset="0"/>
              </a:rPr>
              <a:t>Arg</a:t>
            </a:r>
            <a:r>
              <a:rPr lang="en-US" sz="2400" dirty="0" smtClean="0">
                <a:latin typeface="Arial" panose="020B0604020202020204" pitchFamily="34" charset="0"/>
                <a:cs typeface="Arial" panose="020B0604020202020204" pitchFamily="34" charset="0"/>
              </a:rPr>
              <a:t>&gt;</a:t>
            </a:r>
            <a:r>
              <a:rPr lang="en-US" sz="2400" dirty="0" err="1" smtClean="0">
                <a:latin typeface="Arial" panose="020B0604020202020204" pitchFamily="34" charset="0"/>
                <a:cs typeface="Arial" panose="020B0604020202020204" pitchFamily="34" charset="0"/>
              </a:rPr>
              <a:t>Glu</a:t>
            </a:r>
            <a:r>
              <a:rPr lang="en-US" sz="2400" dirty="0" smtClean="0">
                <a:latin typeface="Arial" panose="020B0604020202020204" pitchFamily="34" charset="0"/>
                <a:cs typeface="Arial" panose="020B0604020202020204" pitchFamily="34" charset="0"/>
              </a:rPr>
              <a:t> (R506Q). Frequency </a:t>
            </a:r>
            <a:r>
              <a:rPr lang="en-US" sz="2400" dirty="0">
                <a:latin typeface="Arial" panose="020B0604020202020204" pitchFamily="34" charset="0"/>
                <a:cs typeface="Arial" panose="020B0604020202020204" pitchFamily="34" charset="0"/>
              </a:rPr>
              <a:t>3-5% in European ancestry populations. </a:t>
            </a:r>
            <a:endParaRPr lang="en-US"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00894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1"/>
          <p:cNvSpPr txBox="1">
            <a:spLocks noChangeArrowheads="1"/>
          </p:cNvSpPr>
          <p:nvPr/>
        </p:nvSpPr>
        <p:spPr bwMode="auto">
          <a:xfrm>
            <a:off x="114300" y="320040"/>
            <a:ext cx="9029700" cy="10487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9pPr>
          </a:lstStyle>
          <a:p>
            <a:pPr algn="ctr" eaLnBrk="1" hangingPunct="1">
              <a:lnSpc>
                <a:spcPct val="95000"/>
              </a:lnSpc>
            </a:pPr>
            <a:r>
              <a:rPr lang="en-US" sz="3600" dirty="0" err="1" smtClean="0">
                <a:solidFill>
                  <a:srgbClr val="000000"/>
                </a:solidFill>
                <a:latin typeface="Arial" charset="0"/>
                <a:cs typeface="Droid Sans Fallback" charset="0"/>
              </a:rPr>
              <a:t>GxE</a:t>
            </a:r>
            <a:r>
              <a:rPr lang="en-US" sz="3600" dirty="0" smtClean="0">
                <a:solidFill>
                  <a:srgbClr val="000000"/>
                </a:solidFill>
                <a:latin typeface="Arial" charset="0"/>
                <a:cs typeface="Droid Sans Fallback" charset="0"/>
              </a:rPr>
              <a:t>: Stratifying by genotype</a:t>
            </a:r>
            <a:endParaRPr lang="en-US" sz="3600" dirty="0">
              <a:solidFill>
                <a:srgbClr val="000000"/>
              </a:solidFill>
              <a:latin typeface="Arial" charset="0"/>
              <a:cs typeface="Droid Sans Fallback" charset="0"/>
            </a:endParaRPr>
          </a:p>
          <a:p>
            <a:pPr algn="ctr" eaLnBrk="1" hangingPunct="1">
              <a:lnSpc>
                <a:spcPct val="95000"/>
              </a:lnSpc>
            </a:pPr>
            <a:r>
              <a:rPr lang="en-US" sz="3600" dirty="0">
                <a:solidFill>
                  <a:srgbClr val="000000"/>
                </a:solidFill>
                <a:latin typeface="Arial" charset="0"/>
                <a:cs typeface="Droid Sans Fallback" charset="0"/>
              </a:rPr>
              <a:t>Factor V Leiden Mutations, Oral Contraceptive Use, and Venous Thrombosis</a:t>
            </a:r>
          </a:p>
        </p:txBody>
      </p:sp>
      <p:grpSp>
        <p:nvGrpSpPr>
          <p:cNvPr id="28674" name="Group 2"/>
          <p:cNvGrpSpPr>
            <a:grpSpLocks/>
          </p:cNvGrpSpPr>
          <p:nvPr/>
        </p:nvGrpSpPr>
        <p:grpSpPr bwMode="auto">
          <a:xfrm>
            <a:off x="481172" y="2434590"/>
            <a:ext cx="3384708" cy="3426143"/>
            <a:chOff x="305" y="1475"/>
            <a:chExt cx="2132" cy="2158"/>
          </a:xfrm>
        </p:grpSpPr>
        <p:sp>
          <p:nvSpPr>
            <p:cNvPr id="28679" name="Rectangle 3"/>
            <p:cNvSpPr>
              <a:spLocks noChangeArrowheads="1"/>
            </p:cNvSpPr>
            <p:nvPr/>
          </p:nvSpPr>
          <p:spPr bwMode="auto">
            <a:xfrm>
              <a:off x="305" y="1475"/>
              <a:ext cx="682" cy="4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lstStyle/>
            <a:p>
              <a:pPr algn="ctr">
                <a:lnSpc>
                  <a:spcPct val="95000"/>
                </a:lnSpc>
                <a:tabLst>
                  <a:tab pos="0" algn="l"/>
                  <a:tab pos="455772" algn="l"/>
                  <a:tab pos="912972" algn="l"/>
                  <a:tab pos="1370172" algn="l"/>
                  <a:tab pos="1827372" algn="l"/>
                  <a:tab pos="2284572" algn="l"/>
                  <a:tab pos="2741772" algn="l"/>
                  <a:tab pos="3198972" algn="l"/>
                  <a:tab pos="3656172" algn="l"/>
                  <a:tab pos="4113372" algn="l"/>
                  <a:tab pos="4570572" algn="l"/>
                  <a:tab pos="5027772" algn="l"/>
                  <a:tab pos="5484972" algn="l"/>
                  <a:tab pos="5942172" algn="l"/>
                  <a:tab pos="6399372" algn="l"/>
                  <a:tab pos="6856572" algn="l"/>
                  <a:tab pos="7313772" algn="l"/>
                  <a:tab pos="7770972" algn="l"/>
                  <a:tab pos="8228172" algn="l"/>
                  <a:tab pos="8685372" algn="l"/>
                  <a:tab pos="9142572" algn="l"/>
                </a:tabLst>
              </a:pPr>
              <a:r>
                <a:rPr lang="en-US" sz="2000">
                  <a:solidFill>
                    <a:srgbClr val="000000"/>
                  </a:solidFill>
                  <a:latin typeface="Arial" charset="0"/>
                </a:rPr>
                <a:t>Strata</a:t>
              </a:r>
            </a:p>
          </p:txBody>
        </p:sp>
        <p:sp>
          <p:nvSpPr>
            <p:cNvPr id="28680" name="Rectangle 4"/>
            <p:cNvSpPr>
              <a:spLocks noChangeArrowheads="1"/>
            </p:cNvSpPr>
            <p:nvPr/>
          </p:nvSpPr>
          <p:spPr bwMode="auto">
            <a:xfrm>
              <a:off x="991" y="1475"/>
              <a:ext cx="627" cy="4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lstStyle/>
            <a:p>
              <a:pPr algn="ctr">
                <a:lnSpc>
                  <a:spcPct val="95000"/>
                </a:lnSpc>
                <a:tabLst>
                  <a:tab pos="0" algn="l"/>
                  <a:tab pos="455772" algn="l"/>
                  <a:tab pos="912972" algn="l"/>
                  <a:tab pos="1370172" algn="l"/>
                  <a:tab pos="1827372" algn="l"/>
                  <a:tab pos="2284572" algn="l"/>
                  <a:tab pos="2741772" algn="l"/>
                  <a:tab pos="3198972" algn="l"/>
                  <a:tab pos="3656172" algn="l"/>
                  <a:tab pos="4113372" algn="l"/>
                  <a:tab pos="4570572" algn="l"/>
                  <a:tab pos="5027772" algn="l"/>
                  <a:tab pos="5484972" algn="l"/>
                  <a:tab pos="5942172" algn="l"/>
                  <a:tab pos="6399372" algn="l"/>
                  <a:tab pos="6856572" algn="l"/>
                  <a:tab pos="7313772" algn="l"/>
                  <a:tab pos="7770972" algn="l"/>
                  <a:tab pos="8228172" algn="l"/>
                  <a:tab pos="8685372" algn="l"/>
                  <a:tab pos="9142572" algn="l"/>
                </a:tabLst>
              </a:pPr>
              <a:r>
                <a:rPr lang="en-US" sz="2000">
                  <a:solidFill>
                    <a:srgbClr val="000000"/>
                  </a:solidFill>
                  <a:latin typeface="Arial" charset="0"/>
                </a:rPr>
                <a:t>Cases</a:t>
              </a:r>
            </a:p>
          </p:txBody>
        </p:sp>
        <p:sp>
          <p:nvSpPr>
            <p:cNvPr id="28681" name="Rectangle 5"/>
            <p:cNvSpPr>
              <a:spLocks noChangeArrowheads="1"/>
            </p:cNvSpPr>
            <p:nvPr/>
          </p:nvSpPr>
          <p:spPr bwMode="auto">
            <a:xfrm>
              <a:off x="1621" y="1475"/>
              <a:ext cx="814" cy="4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lstStyle/>
            <a:p>
              <a:pPr algn="ctr">
                <a:lnSpc>
                  <a:spcPct val="95000"/>
                </a:lnSpc>
                <a:tabLst>
                  <a:tab pos="0" algn="l"/>
                  <a:tab pos="455772" algn="l"/>
                  <a:tab pos="912972" algn="l"/>
                  <a:tab pos="1370172" algn="l"/>
                  <a:tab pos="1827372" algn="l"/>
                  <a:tab pos="2284572" algn="l"/>
                  <a:tab pos="2741772" algn="l"/>
                  <a:tab pos="3198972" algn="l"/>
                  <a:tab pos="3656172" algn="l"/>
                  <a:tab pos="4113372" algn="l"/>
                  <a:tab pos="4570572" algn="l"/>
                  <a:tab pos="5027772" algn="l"/>
                  <a:tab pos="5484972" algn="l"/>
                  <a:tab pos="5942172" algn="l"/>
                  <a:tab pos="6399372" algn="l"/>
                  <a:tab pos="6856572" algn="l"/>
                  <a:tab pos="7313772" algn="l"/>
                  <a:tab pos="7770972" algn="l"/>
                  <a:tab pos="8228172" algn="l"/>
                  <a:tab pos="8685372" algn="l"/>
                  <a:tab pos="9142572" algn="l"/>
                </a:tabLst>
              </a:pPr>
              <a:r>
                <a:rPr lang="en-US" sz="2000">
                  <a:solidFill>
                    <a:srgbClr val="000000"/>
                  </a:solidFill>
                  <a:latin typeface="Arial" charset="0"/>
                </a:rPr>
                <a:t>Controls</a:t>
              </a:r>
            </a:p>
          </p:txBody>
        </p:sp>
        <p:sp>
          <p:nvSpPr>
            <p:cNvPr id="28682" name="Rectangle 6"/>
            <p:cNvSpPr>
              <a:spLocks noChangeArrowheads="1"/>
            </p:cNvSpPr>
            <p:nvPr/>
          </p:nvSpPr>
          <p:spPr bwMode="auto">
            <a:xfrm>
              <a:off x="305" y="1906"/>
              <a:ext cx="682" cy="4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lstStyle/>
            <a:p>
              <a:pPr algn="ctr">
                <a:lnSpc>
                  <a:spcPct val="95000"/>
                </a:lnSpc>
                <a:tabLst>
                  <a:tab pos="0" algn="l"/>
                  <a:tab pos="455772" algn="l"/>
                  <a:tab pos="912972" algn="l"/>
                  <a:tab pos="1370172" algn="l"/>
                  <a:tab pos="1827372" algn="l"/>
                  <a:tab pos="2284572" algn="l"/>
                  <a:tab pos="2741772" algn="l"/>
                  <a:tab pos="3198972" algn="l"/>
                  <a:tab pos="3656172" algn="l"/>
                  <a:tab pos="4113372" algn="l"/>
                  <a:tab pos="4570572" algn="l"/>
                  <a:tab pos="5027772" algn="l"/>
                  <a:tab pos="5484972" algn="l"/>
                  <a:tab pos="5942172" algn="l"/>
                  <a:tab pos="6399372" algn="l"/>
                  <a:tab pos="6856572" algn="l"/>
                  <a:tab pos="7313772" algn="l"/>
                  <a:tab pos="7770972" algn="l"/>
                  <a:tab pos="8228172" algn="l"/>
                  <a:tab pos="8685372" algn="l"/>
                  <a:tab pos="9142572" algn="l"/>
                </a:tabLst>
              </a:pPr>
              <a:r>
                <a:rPr lang="en-US" dirty="0">
                  <a:solidFill>
                    <a:srgbClr val="000000"/>
                  </a:solidFill>
                  <a:latin typeface="Arial" charset="0"/>
                </a:rPr>
                <a:t>G+E+</a:t>
              </a:r>
            </a:p>
          </p:txBody>
        </p:sp>
        <p:sp>
          <p:nvSpPr>
            <p:cNvPr id="28683" name="Rectangle 7"/>
            <p:cNvSpPr>
              <a:spLocks noChangeArrowheads="1"/>
            </p:cNvSpPr>
            <p:nvPr/>
          </p:nvSpPr>
          <p:spPr bwMode="auto">
            <a:xfrm>
              <a:off x="991" y="1906"/>
              <a:ext cx="627" cy="4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lstStyle/>
            <a:p>
              <a:pPr algn="ctr">
                <a:lnSpc>
                  <a:spcPct val="95000"/>
                </a:lnSpc>
                <a:tabLst>
                  <a:tab pos="0" algn="l"/>
                  <a:tab pos="455772" algn="l"/>
                  <a:tab pos="912972" algn="l"/>
                  <a:tab pos="1370172" algn="l"/>
                  <a:tab pos="1827372" algn="l"/>
                  <a:tab pos="2284572" algn="l"/>
                  <a:tab pos="2741772" algn="l"/>
                  <a:tab pos="3198972" algn="l"/>
                  <a:tab pos="3656172" algn="l"/>
                  <a:tab pos="4113372" algn="l"/>
                  <a:tab pos="4570572" algn="l"/>
                  <a:tab pos="5027772" algn="l"/>
                  <a:tab pos="5484972" algn="l"/>
                  <a:tab pos="5942172" algn="l"/>
                  <a:tab pos="6399372" algn="l"/>
                  <a:tab pos="6856572" algn="l"/>
                  <a:tab pos="7313772" algn="l"/>
                  <a:tab pos="7770972" algn="l"/>
                  <a:tab pos="8228172" algn="l"/>
                  <a:tab pos="8685372" algn="l"/>
                  <a:tab pos="9142572" algn="l"/>
                </a:tabLst>
              </a:pPr>
              <a:r>
                <a:rPr lang="en-US" sz="2000">
                  <a:solidFill>
                    <a:srgbClr val="000000"/>
                  </a:solidFill>
                  <a:latin typeface="Arial" charset="0"/>
                </a:rPr>
                <a:t>25</a:t>
              </a:r>
            </a:p>
          </p:txBody>
        </p:sp>
        <p:sp>
          <p:nvSpPr>
            <p:cNvPr id="28684" name="Rectangle 8"/>
            <p:cNvSpPr>
              <a:spLocks noChangeArrowheads="1"/>
            </p:cNvSpPr>
            <p:nvPr/>
          </p:nvSpPr>
          <p:spPr bwMode="auto">
            <a:xfrm>
              <a:off x="1621" y="1906"/>
              <a:ext cx="814" cy="4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lstStyle/>
            <a:p>
              <a:pPr algn="ctr">
                <a:lnSpc>
                  <a:spcPct val="95000"/>
                </a:lnSpc>
                <a:tabLst>
                  <a:tab pos="0" algn="l"/>
                  <a:tab pos="455772" algn="l"/>
                  <a:tab pos="912972" algn="l"/>
                  <a:tab pos="1370172" algn="l"/>
                  <a:tab pos="1827372" algn="l"/>
                  <a:tab pos="2284572" algn="l"/>
                  <a:tab pos="2741772" algn="l"/>
                  <a:tab pos="3198972" algn="l"/>
                  <a:tab pos="3656172" algn="l"/>
                  <a:tab pos="4113372" algn="l"/>
                  <a:tab pos="4570572" algn="l"/>
                  <a:tab pos="5027772" algn="l"/>
                  <a:tab pos="5484972" algn="l"/>
                  <a:tab pos="5942172" algn="l"/>
                  <a:tab pos="6399372" algn="l"/>
                  <a:tab pos="6856572" algn="l"/>
                  <a:tab pos="7313772" algn="l"/>
                  <a:tab pos="7770972" algn="l"/>
                  <a:tab pos="8228172" algn="l"/>
                  <a:tab pos="8685372" algn="l"/>
                  <a:tab pos="9142572" algn="l"/>
                </a:tabLst>
              </a:pPr>
              <a:r>
                <a:rPr lang="en-US" sz="2000">
                  <a:solidFill>
                    <a:srgbClr val="000000"/>
                  </a:solidFill>
                  <a:latin typeface="Arial" charset="0"/>
                </a:rPr>
                <a:t>2</a:t>
              </a:r>
            </a:p>
          </p:txBody>
        </p:sp>
        <p:sp>
          <p:nvSpPr>
            <p:cNvPr id="28685" name="Rectangle 9"/>
            <p:cNvSpPr>
              <a:spLocks noChangeArrowheads="1"/>
            </p:cNvSpPr>
            <p:nvPr/>
          </p:nvSpPr>
          <p:spPr bwMode="auto">
            <a:xfrm>
              <a:off x="305" y="2339"/>
              <a:ext cx="682" cy="4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lstStyle/>
            <a:p>
              <a:pPr algn="ctr">
                <a:lnSpc>
                  <a:spcPct val="95000"/>
                </a:lnSpc>
                <a:tabLst>
                  <a:tab pos="0" algn="l"/>
                  <a:tab pos="455772" algn="l"/>
                  <a:tab pos="912972" algn="l"/>
                  <a:tab pos="1370172" algn="l"/>
                  <a:tab pos="1827372" algn="l"/>
                  <a:tab pos="2284572" algn="l"/>
                  <a:tab pos="2741772" algn="l"/>
                  <a:tab pos="3198972" algn="l"/>
                  <a:tab pos="3656172" algn="l"/>
                  <a:tab pos="4113372" algn="l"/>
                  <a:tab pos="4570572" algn="l"/>
                  <a:tab pos="5027772" algn="l"/>
                  <a:tab pos="5484972" algn="l"/>
                  <a:tab pos="5942172" algn="l"/>
                  <a:tab pos="6399372" algn="l"/>
                  <a:tab pos="6856572" algn="l"/>
                  <a:tab pos="7313772" algn="l"/>
                  <a:tab pos="7770972" algn="l"/>
                  <a:tab pos="8228172" algn="l"/>
                  <a:tab pos="8685372" algn="l"/>
                  <a:tab pos="9142572" algn="l"/>
                </a:tabLst>
              </a:pPr>
              <a:r>
                <a:rPr lang="en-US">
                  <a:solidFill>
                    <a:srgbClr val="000000"/>
                  </a:solidFill>
                  <a:latin typeface="Arial" charset="0"/>
                </a:rPr>
                <a:t>G+E-</a:t>
              </a:r>
            </a:p>
          </p:txBody>
        </p:sp>
        <p:sp>
          <p:nvSpPr>
            <p:cNvPr id="28686" name="Rectangle 10"/>
            <p:cNvSpPr>
              <a:spLocks noChangeArrowheads="1"/>
            </p:cNvSpPr>
            <p:nvPr/>
          </p:nvSpPr>
          <p:spPr bwMode="auto">
            <a:xfrm>
              <a:off x="991" y="2339"/>
              <a:ext cx="627" cy="4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lstStyle/>
            <a:p>
              <a:pPr algn="ctr">
                <a:lnSpc>
                  <a:spcPct val="95000"/>
                </a:lnSpc>
                <a:tabLst>
                  <a:tab pos="0" algn="l"/>
                  <a:tab pos="455772" algn="l"/>
                  <a:tab pos="912972" algn="l"/>
                  <a:tab pos="1370172" algn="l"/>
                  <a:tab pos="1827372" algn="l"/>
                  <a:tab pos="2284572" algn="l"/>
                  <a:tab pos="2741772" algn="l"/>
                  <a:tab pos="3198972" algn="l"/>
                  <a:tab pos="3656172" algn="l"/>
                  <a:tab pos="4113372" algn="l"/>
                  <a:tab pos="4570572" algn="l"/>
                  <a:tab pos="5027772" algn="l"/>
                  <a:tab pos="5484972" algn="l"/>
                  <a:tab pos="5942172" algn="l"/>
                  <a:tab pos="6399372" algn="l"/>
                  <a:tab pos="6856572" algn="l"/>
                  <a:tab pos="7313772" algn="l"/>
                  <a:tab pos="7770972" algn="l"/>
                  <a:tab pos="8228172" algn="l"/>
                  <a:tab pos="8685372" algn="l"/>
                  <a:tab pos="9142572" algn="l"/>
                </a:tabLst>
              </a:pPr>
              <a:r>
                <a:rPr lang="en-US" sz="2000">
                  <a:solidFill>
                    <a:srgbClr val="000000"/>
                  </a:solidFill>
                  <a:latin typeface="Arial" charset="0"/>
                </a:rPr>
                <a:t>10</a:t>
              </a:r>
            </a:p>
          </p:txBody>
        </p:sp>
        <p:sp>
          <p:nvSpPr>
            <p:cNvPr id="28687" name="Rectangle 11"/>
            <p:cNvSpPr>
              <a:spLocks noChangeArrowheads="1"/>
            </p:cNvSpPr>
            <p:nvPr/>
          </p:nvSpPr>
          <p:spPr bwMode="auto">
            <a:xfrm>
              <a:off x="1621" y="2339"/>
              <a:ext cx="814" cy="4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lstStyle/>
            <a:p>
              <a:pPr algn="ctr">
                <a:lnSpc>
                  <a:spcPct val="95000"/>
                </a:lnSpc>
                <a:tabLst>
                  <a:tab pos="0" algn="l"/>
                  <a:tab pos="455772" algn="l"/>
                  <a:tab pos="912972" algn="l"/>
                  <a:tab pos="1370172" algn="l"/>
                  <a:tab pos="1827372" algn="l"/>
                  <a:tab pos="2284572" algn="l"/>
                  <a:tab pos="2741772" algn="l"/>
                  <a:tab pos="3198972" algn="l"/>
                  <a:tab pos="3656172" algn="l"/>
                  <a:tab pos="4113372" algn="l"/>
                  <a:tab pos="4570572" algn="l"/>
                  <a:tab pos="5027772" algn="l"/>
                  <a:tab pos="5484972" algn="l"/>
                  <a:tab pos="5942172" algn="l"/>
                  <a:tab pos="6399372" algn="l"/>
                  <a:tab pos="6856572" algn="l"/>
                  <a:tab pos="7313772" algn="l"/>
                  <a:tab pos="7770972" algn="l"/>
                  <a:tab pos="8228172" algn="l"/>
                  <a:tab pos="8685372" algn="l"/>
                  <a:tab pos="9142572" algn="l"/>
                </a:tabLst>
              </a:pPr>
              <a:r>
                <a:rPr lang="en-US" sz="2000">
                  <a:solidFill>
                    <a:srgbClr val="000000"/>
                  </a:solidFill>
                  <a:latin typeface="Arial" charset="0"/>
                </a:rPr>
                <a:t>4</a:t>
              </a:r>
            </a:p>
          </p:txBody>
        </p:sp>
        <p:sp>
          <p:nvSpPr>
            <p:cNvPr id="28688" name="Rectangle 12"/>
            <p:cNvSpPr>
              <a:spLocks noChangeArrowheads="1"/>
            </p:cNvSpPr>
            <p:nvPr/>
          </p:nvSpPr>
          <p:spPr bwMode="auto">
            <a:xfrm>
              <a:off x="305" y="2770"/>
              <a:ext cx="682" cy="4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lstStyle/>
            <a:p>
              <a:pPr algn="ctr">
                <a:lnSpc>
                  <a:spcPct val="95000"/>
                </a:lnSpc>
                <a:tabLst>
                  <a:tab pos="0" algn="l"/>
                  <a:tab pos="455772" algn="l"/>
                  <a:tab pos="912972" algn="l"/>
                  <a:tab pos="1370172" algn="l"/>
                  <a:tab pos="1827372" algn="l"/>
                  <a:tab pos="2284572" algn="l"/>
                  <a:tab pos="2741772" algn="l"/>
                  <a:tab pos="3198972" algn="l"/>
                  <a:tab pos="3656172" algn="l"/>
                  <a:tab pos="4113372" algn="l"/>
                  <a:tab pos="4570572" algn="l"/>
                  <a:tab pos="5027772" algn="l"/>
                  <a:tab pos="5484972" algn="l"/>
                  <a:tab pos="5942172" algn="l"/>
                  <a:tab pos="6399372" algn="l"/>
                  <a:tab pos="6856572" algn="l"/>
                  <a:tab pos="7313772" algn="l"/>
                  <a:tab pos="7770972" algn="l"/>
                  <a:tab pos="8228172" algn="l"/>
                  <a:tab pos="8685372" algn="l"/>
                  <a:tab pos="9142572" algn="l"/>
                </a:tabLst>
              </a:pPr>
              <a:r>
                <a:rPr lang="en-US">
                  <a:solidFill>
                    <a:srgbClr val="000000"/>
                  </a:solidFill>
                  <a:latin typeface="Arial" charset="0"/>
                </a:rPr>
                <a:t>G-E+</a:t>
              </a:r>
            </a:p>
          </p:txBody>
        </p:sp>
        <p:sp>
          <p:nvSpPr>
            <p:cNvPr id="28689" name="Rectangle 13"/>
            <p:cNvSpPr>
              <a:spLocks noChangeArrowheads="1"/>
            </p:cNvSpPr>
            <p:nvPr/>
          </p:nvSpPr>
          <p:spPr bwMode="auto">
            <a:xfrm>
              <a:off x="991" y="2770"/>
              <a:ext cx="627" cy="4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lstStyle/>
            <a:p>
              <a:pPr algn="ctr">
                <a:lnSpc>
                  <a:spcPct val="95000"/>
                </a:lnSpc>
                <a:tabLst>
                  <a:tab pos="0" algn="l"/>
                  <a:tab pos="455772" algn="l"/>
                  <a:tab pos="912972" algn="l"/>
                  <a:tab pos="1370172" algn="l"/>
                  <a:tab pos="1827372" algn="l"/>
                  <a:tab pos="2284572" algn="l"/>
                  <a:tab pos="2741772" algn="l"/>
                  <a:tab pos="3198972" algn="l"/>
                  <a:tab pos="3656172" algn="l"/>
                  <a:tab pos="4113372" algn="l"/>
                  <a:tab pos="4570572" algn="l"/>
                  <a:tab pos="5027772" algn="l"/>
                  <a:tab pos="5484972" algn="l"/>
                  <a:tab pos="5942172" algn="l"/>
                  <a:tab pos="6399372" algn="l"/>
                  <a:tab pos="6856572" algn="l"/>
                  <a:tab pos="7313772" algn="l"/>
                  <a:tab pos="7770972" algn="l"/>
                  <a:tab pos="8228172" algn="l"/>
                  <a:tab pos="8685372" algn="l"/>
                  <a:tab pos="9142572" algn="l"/>
                </a:tabLst>
              </a:pPr>
              <a:r>
                <a:rPr lang="en-US" sz="2000">
                  <a:solidFill>
                    <a:srgbClr val="000000"/>
                  </a:solidFill>
                  <a:latin typeface="Arial" charset="0"/>
                </a:rPr>
                <a:t>84</a:t>
              </a:r>
            </a:p>
          </p:txBody>
        </p:sp>
        <p:sp>
          <p:nvSpPr>
            <p:cNvPr id="28690" name="Rectangle 14"/>
            <p:cNvSpPr>
              <a:spLocks noChangeArrowheads="1"/>
            </p:cNvSpPr>
            <p:nvPr/>
          </p:nvSpPr>
          <p:spPr bwMode="auto">
            <a:xfrm>
              <a:off x="1621" y="2770"/>
              <a:ext cx="814" cy="4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lstStyle/>
            <a:p>
              <a:pPr algn="ctr">
                <a:lnSpc>
                  <a:spcPct val="95000"/>
                </a:lnSpc>
                <a:tabLst>
                  <a:tab pos="0" algn="l"/>
                  <a:tab pos="455772" algn="l"/>
                  <a:tab pos="912972" algn="l"/>
                  <a:tab pos="1370172" algn="l"/>
                  <a:tab pos="1827372" algn="l"/>
                  <a:tab pos="2284572" algn="l"/>
                  <a:tab pos="2741772" algn="l"/>
                  <a:tab pos="3198972" algn="l"/>
                  <a:tab pos="3656172" algn="l"/>
                  <a:tab pos="4113372" algn="l"/>
                  <a:tab pos="4570572" algn="l"/>
                  <a:tab pos="5027772" algn="l"/>
                  <a:tab pos="5484972" algn="l"/>
                  <a:tab pos="5942172" algn="l"/>
                  <a:tab pos="6399372" algn="l"/>
                  <a:tab pos="6856572" algn="l"/>
                  <a:tab pos="7313772" algn="l"/>
                  <a:tab pos="7770972" algn="l"/>
                  <a:tab pos="8228172" algn="l"/>
                  <a:tab pos="8685372" algn="l"/>
                  <a:tab pos="9142572" algn="l"/>
                </a:tabLst>
              </a:pPr>
              <a:r>
                <a:rPr lang="en-US" sz="2000">
                  <a:solidFill>
                    <a:srgbClr val="000000"/>
                  </a:solidFill>
                  <a:latin typeface="Arial" charset="0"/>
                </a:rPr>
                <a:t>63</a:t>
              </a:r>
            </a:p>
          </p:txBody>
        </p:sp>
        <p:sp>
          <p:nvSpPr>
            <p:cNvPr id="28691" name="Rectangle 15"/>
            <p:cNvSpPr>
              <a:spLocks noChangeArrowheads="1"/>
            </p:cNvSpPr>
            <p:nvPr/>
          </p:nvSpPr>
          <p:spPr bwMode="auto">
            <a:xfrm>
              <a:off x="305" y="3202"/>
              <a:ext cx="682" cy="4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lstStyle/>
            <a:p>
              <a:pPr algn="ctr">
                <a:lnSpc>
                  <a:spcPct val="95000"/>
                </a:lnSpc>
                <a:tabLst>
                  <a:tab pos="0" algn="l"/>
                  <a:tab pos="455772" algn="l"/>
                  <a:tab pos="912972" algn="l"/>
                  <a:tab pos="1370172" algn="l"/>
                  <a:tab pos="1827372" algn="l"/>
                  <a:tab pos="2284572" algn="l"/>
                  <a:tab pos="2741772" algn="l"/>
                  <a:tab pos="3198972" algn="l"/>
                  <a:tab pos="3656172" algn="l"/>
                  <a:tab pos="4113372" algn="l"/>
                  <a:tab pos="4570572" algn="l"/>
                  <a:tab pos="5027772" algn="l"/>
                  <a:tab pos="5484972" algn="l"/>
                  <a:tab pos="5942172" algn="l"/>
                  <a:tab pos="6399372" algn="l"/>
                  <a:tab pos="6856572" algn="l"/>
                  <a:tab pos="7313772" algn="l"/>
                  <a:tab pos="7770972" algn="l"/>
                  <a:tab pos="8228172" algn="l"/>
                  <a:tab pos="8685372" algn="l"/>
                  <a:tab pos="9142572" algn="l"/>
                </a:tabLst>
              </a:pPr>
              <a:r>
                <a:rPr lang="en-US">
                  <a:solidFill>
                    <a:srgbClr val="000000"/>
                  </a:solidFill>
                  <a:latin typeface="Arial" charset="0"/>
                </a:rPr>
                <a:t>G-E-</a:t>
              </a:r>
            </a:p>
          </p:txBody>
        </p:sp>
        <p:sp>
          <p:nvSpPr>
            <p:cNvPr id="28692" name="Rectangle 16"/>
            <p:cNvSpPr>
              <a:spLocks noChangeArrowheads="1"/>
            </p:cNvSpPr>
            <p:nvPr/>
          </p:nvSpPr>
          <p:spPr bwMode="auto">
            <a:xfrm>
              <a:off x="991" y="3202"/>
              <a:ext cx="627" cy="4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lstStyle/>
            <a:p>
              <a:pPr algn="ctr">
                <a:lnSpc>
                  <a:spcPct val="95000"/>
                </a:lnSpc>
                <a:tabLst>
                  <a:tab pos="0" algn="l"/>
                  <a:tab pos="455772" algn="l"/>
                  <a:tab pos="912972" algn="l"/>
                  <a:tab pos="1370172" algn="l"/>
                  <a:tab pos="1827372" algn="l"/>
                  <a:tab pos="2284572" algn="l"/>
                  <a:tab pos="2741772" algn="l"/>
                  <a:tab pos="3198972" algn="l"/>
                  <a:tab pos="3656172" algn="l"/>
                  <a:tab pos="4113372" algn="l"/>
                  <a:tab pos="4570572" algn="l"/>
                  <a:tab pos="5027772" algn="l"/>
                  <a:tab pos="5484972" algn="l"/>
                  <a:tab pos="5942172" algn="l"/>
                  <a:tab pos="6399372" algn="l"/>
                  <a:tab pos="6856572" algn="l"/>
                  <a:tab pos="7313772" algn="l"/>
                  <a:tab pos="7770972" algn="l"/>
                  <a:tab pos="8228172" algn="l"/>
                  <a:tab pos="8685372" algn="l"/>
                  <a:tab pos="9142572" algn="l"/>
                </a:tabLst>
              </a:pPr>
              <a:r>
                <a:rPr lang="en-US" sz="2000">
                  <a:solidFill>
                    <a:srgbClr val="000000"/>
                  </a:solidFill>
                  <a:latin typeface="Arial" charset="0"/>
                </a:rPr>
                <a:t>36</a:t>
              </a:r>
            </a:p>
          </p:txBody>
        </p:sp>
        <p:sp>
          <p:nvSpPr>
            <p:cNvPr id="28693" name="Rectangle 17"/>
            <p:cNvSpPr>
              <a:spLocks noChangeArrowheads="1"/>
            </p:cNvSpPr>
            <p:nvPr/>
          </p:nvSpPr>
          <p:spPr bwMode="auto">
            <a:xfrm>
              <a:off x="1621" y="3202"/>
              <a:ext cx="814" cy="4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lstStyle/>
            <a:p>
              <a:pPr algn="ctr">
                <a:lnSpc>
                  <a:spcPct val="95000"/>
                </a:lnSpc>
                <a:tabLst>
                  <a:tab pos="0" algn="l"/>
                  <a:tab pos="455772" algn="l"/>
                  <a:tab pos="912972" algn="l"/>
                  <a:tab pos="1370172" algn="l"/>
                  <a:tab pos="1827372" algn="l"/>
                  <a:tab pos="2284572" algn="l"/>
                  <a:tab pos="2741772" algn="l"/>
                  <a:tab pos="3198972" algn="l"/>
                  <a:tab pos="3656172" algn="l"/>
                  <a:tab pos="4113372" algn="l"/>
                  <a:tab pos="4570572" algn="l"/>
                  <a:tab pos="5027772" algn="l"/>
                  <a:tab pos="5484972" algn="l"/>
                  <a:tab pos="5942172" algn="l"/>
                  <a:tab pos="6399372" algn="l"/>
                  <a:tab pos="6856572" algn="l"/>
                  <a:tab pos="7313772" algn="l"/>
                  <a:tab pos="7770972" algn="l"/>
                  <a:tab pos="8228172" algn="l"/>
                  <a:tab pos="8685372" algn="l"/>
                  <a:tab pos="9142572" algn="l"/>
                </a:tabLst>
              </a:pPr>
              <a:r>
                <a:rPr lang="en-US" sz="2000">
                  <a:solidFill>
                    <a:srgbClr val="000000"/>
                  </a:solidFill>
                  <a:latin typeface="Arial" charset="0"/>
                </a:rPr>
                <a:t>100</a:t>
              </a:r>
            </a:p>
          </p:txBody>
        </p:sp>
        <p:sp>
          <p:nvSpPr>
            <p:cNvPr id="28694" name="Line 18"/>
            <p:cNvSpPr>
              <a:spLocks noChangeShapeType="1"/>
            </p:cNvSpPr>
            <p:nvPr/>
          </p:nvSpPr>
          <p:spPr bwMode="auto">
            <a:xfrm>
              <a:off x="1621" y="1475"/>
              <a:ext cx="814" cy="0"/>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695" name="Line 19"/>
            <p:cNvSpPr>
              <a:spLocks noChangeShapeType="1"/>
            </p:cNvSpPr>
            <p:nvPr/>
          </p:nvSpPr>
          <p:spPr bwMode="auto">
            <a:xfrm>
              <a:off x="1621" y="1906"/>
              <a:ext cx="814" cy="0"/>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696" name="Line 20"/>
            <p:cNvSpPr>
              <a:spLocks noChangeShapeType="1"/>
            </p:cNvSpPr>
            <p:nvPr/>
          </p:nvSpPr>
          <p:spPr bwMode="auto">
            <a:xfrm>
              <a:off x="1621" y="2339"/>
              <a:ext cx="814" cy="0"/>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697" name="Line 21"/>
            <p:cNvSpPr>
              <a:spLocks noChangeShapeType="1"/>
            </p:cNvSpPr>
            <p:nvPr/>
          </p:nvSpPr>
          <p:spPr bwMode="auto">
            <a:xfrm>
              <a:off x="1621" y="2770"/>
              <a:ext cx="814" cy="0"/>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698" name="Line 22"/>
            <p:cNvSpPr>
              <a:spLocks noChangeShapeType="1"/>
            </p:cNvSpPr>
            <p:nvPr/>
          </p:nvSpPr>
          <p:spPr bwMode="auto">
            <a:xfrm>
              <a:off x="1621" y="3202"/>
              <a:ext cx="814" cy="0"/>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699" name="Line 23"/>
            <p:cNvSpPr>
              <a:spLocks noChangeShapeType="1"/>
            </p:cNvSpPr>
            <p:nvPr/>
          </p:nvSpPr>
          <p:spPr bwMode="auto">
            <a:xfrm>
              <a:off x="1621" y="3634"/>
              <a:ext cx="814" cy="0"/>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00" name="Line 24"/>
            <p:cNvSpPr>
              <a:spLocks noChangeShapeType="1"/>
            </p:cNvSpPr>
            <p:nvPr/>
          </p:nvSpPr>
          <p:spPr bwMode="auto">
            <a:xfrm>
              <a:off x="305" y="3202"/>
              <a:ext cx="0" cy="429"/>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01" name="Line 25"/>
            <p:cNvSpPr>
              <a:spLocks noChangeShapeType="1"/>
            </p:cNvSpPr>
            <p:nvPr/>
          </p:nvSpPr>
          <p:spPr bwMode="auto">
            <a:xfrm>
              <a:off x="991" y="3202"/>
              <a:ext cx="0" cy="429"/>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02" name="Line 26"/>
            <p:cNvSpPr>
              <a:spLocks noChangeShapeType="1"/>
            </p:cNvSpPr>
            <p:nvPr/>
          </p:nvSpPr>
          <p:spPr bwMode="auto">
            <a:xfrm>
              <a:off x="1621" y="3202"/>
              <a:ext cx="0" cy="429"/>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03" name="Line 27"/>
            <p:cNvSpPr>
              <a:spLocks noChangeShapeType="1"/>
            </p:cNvSpPr>
            <p:nvPr/>
          </p:nvSpPr>
          <p:spPr bwMode="auto">
            <a:xfrm>
              <a:off x="2438" y="3202"/>
              <a:ext cx="0" cy="429"/>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04" name="Line 28"/>
            <p:cNvSpPr>
              <a:spLocks noChangeShapeType="1"/>
            </p:cNvSpPr>
            <p:nvPr/>
          </p:nvSpPr>
          <p:spPr bwMode="auto">
            <a:xfrm>
              <a:off x="305" y="1475"/>
              <a:ext cx="682" cy="0"/>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05" name="Line 29"/>
            <p:cNvSpPr>
              <a:spLocks noChangeShapeType="1"/>
            </p:cNvSpPr>
            <p:nvPr/>
          </p:nvSpPr>
          <p:spPr bwMode="auto">
            <a:xfrm>
              <a:off x="305" y="1475"/>
              <a:ext cx="682" cy="0"/>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06" name="Line 30"/>
            <p:cNvSpPr>
              <a:spLocks noChangeShapeType="1"/>
            </p:cNvSpPr>
            <p:nvPr/>
          </p:nvSpPr>
          <p:spPr bwMode="auto">
            <a:xfrm>
              <a:off x="305" y="1475"/>
              <a:ext cx="682" cy="0"/>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07" name="Line 31"/>
            <p:cNvSpPr>
              <a:spLocks noChangeShapeType="1"/>
            </p:cNvSpPr>
            <p:nvPr/>
          </p:nvSpPr>
          <p:spPr bwMode="auto">
            <a:xfrm>
              <a:off x="305" y="1475"/>
              <a:ext cx="0" cy="429"/>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08" name="Line 32"/>
            <p:cNvSpPr>
              <a:spLocks noChangeShapeType="1"/>
            </p:cNvSpPr>
            <p:nvPr/>
          </p:nvSpPr>
          <p:spPr bwMode="auto">
            <a:xfrm>
              <a:off x="305" y="1475"/>
              <a:ext cx="0" cy="429"/>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09" name="Line 33"/>
            <p:cNvSpPr>
              <a:spLocks noChangeShapeType="1"/>
            </p:cNvSpPr>
            <p:nvPr/>
          </p:nvSpPr>
          <p:spPr bwMode="auto">
            <a:xfrm>
              <a:off x="305" y="1475"/>
              <a:ext cx="0" cy="429"/>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10" name="Line 34"/>
            <p:cNvSpPr>
              <a:spLocks noChangeShapeType="1"/>
            </p:cNvSpPr>
            <p:nvPr/>
          </p:nvSpPr>
          <p:spPr bwMode="auto">
            <a:xfrm>
              <a:off x="991" y="1475"/>
              <a:ext cx="0" cy="429"/>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11" name="Line 35"/>
            <p:cNvSpPr>
              <a:spLocks noChangeShapeType="1"/>
            </p:cNvSpPr>
            <p:nvPr/>
          </p:nvSpPr>
          <p:spPr bwMode="auto">
            <a:xfrm>
              <a:off x="991" y="1475"/>
              <a:ext cx="0" cy="429"/>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12" name="Line 36"/>
            <p:cNvSpPr>
              <a:spLocks noChangeShapeType="1"/>
            </p:cNvSpPr>
            <p:nvPr/>
          </p:nvSpPr>
          <p:spPr bwMode="auto">
            <a:xfrm>
              <a:off x="991" y="1475"/>
              <a:ext cx="0" cy="429"/>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13" name="Line 37"/>
            <p:cNvSpPr>
              <a:spLocks noChangeShapeType="1"/>
            </p:cNvSpPr>
            <p:nvPr/>
          </p:nvSpPr>
          <p:spPr bwMode="auto">
            <a:xfrm>
              <a:off x="305" y="1906"/>
              <a:ext cx="682" cy="0"/>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14" name="Line 38"/>
            <p:cNvSpPr>
              <a:spLocks noChangeShapeType="1"/>
            </p:cNvSpPr>
            <p:nvPr/>
          </p:nvSpPr>
          <p:spPr bwMode="auto">
            <a:xfrm>
              <a:off x="305" y="1906"/>
              <a:ext cx="682" cy="0"/>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15" name="Line 39"/>
            <p:cNvSpPr>
              <a:spLocks noChangeShapeType="1"/>
            </p:cNvSpPr>
            <p:nvPr/>
          </p:nvSpPr>
          <p:spPr bwMode="auto">
            <a:xfrm>
              <a:off x="305" y="1906"/>
              <a:ext cx="682" cy="0"/>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16" name="Line 40"/>
            <p:cNvSpPr>
              <a:spLocks noChangeShapeType="1"/>
            </p:cNvSpPr>
            <p:nvPr/>
          </p:nvSpPr>
          <p:spPr bwMode="auto">
            <a:xfrm>
              <a:off x="991" y="1475"/>
              <a:ext cx="627" cy="0"/>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17" name="Line 41"/>
            <p:cNvSpPr>
              <a:spLocks noChangeShapeType="1"/>
            </p:cNvSpPr>
            <p:nvPr/>
          </p:nvSpPr>
          <p:spPr bwMode="auto">
            <a:xfrm>
              <a:off x="991" y="1475"/>
              <a:ext cx="627" cy="0"/>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18" name="Line 42"/>
            <p:cNvSpPr>
              <a:spLocks noChangeShapeType="1"/>
            </p:cNvSpPr>
            <p:nvPr/>
          </p:nvSpPr>
          <p:spPr bwMode="auto">
            <a:xfrm>
              <a:off x="991" y="1475"/>
              <a:ext cx="627" cy="0"/>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19" name="Line 43"/>
            <p:cNvSpPr>
              <a:spLocks noChangeShapeType="1"/>
            </p:cNvSpPr>
            <p:nvPr/>
          </p:nvSpPr>
          <p:spPr bwMode="auto">
            <a:xfrm>
              <a:off x="1621" y="1475"/>
              <a:ext cx="0" cy="429"/>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20" name="Line 44"/>
            <p:cNvSpPr>
              <a:spLocks noChangeShapeType="1"/>
            </p:cNvSpPr>
            <p:nvPr/>
          </p:nvSpPr>
          <p:spPr bwMode="auto">
            <a:xfrm>
              <a:off x="1621" y="1475"/>
              <a:ext cx="0" cy="429"/>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21" name="Line 45"/>
            <p:cNvSpPr>
              <a:spLocks noChangeShapeType="1"/>
            </p:cNvSpPr>
            <p:nvPr/>
          </p:nvSpPr>
          <p:spPr bwMode="auto">
            <a:xfrm>
              <a:off x="1621" y="1475"/>
              <a:ext cx="0" cy="429"/>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22" name="Line 46"/>
            <p:cNvSpPr>
              <a:spLocks noChangeShapeType="1"/>
            </p:cNvSpPr>
            <p:nvPr/>
          </p:nvSpPr>
          <p:spPr bwMode="auto">
            <a:xfrm>
              <a:off x="991" y="1906"/>
              <a:ext cx="627" cy="0"/>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23" name="Line 47"/>
            <p:cNvSpPr>
              <a:spLocks noChangeShapeType="1"/>
            </p:cNvSpPr>
            <p:nvPr/>
          </p:nvSpPr>
          <p:spPr bwMode="auto">
            <a:xfrm>
              <a:off x="991" y="1906"/>
              <a:ext cx="627" cy="0"/>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24" name="Line 48"/>
            <p:cNvSpPr>
              <a:spLocks noChangeShapeType="1"/>
            </p:cNvSpPr>
            <p:nvPr/>
          </p:nvSpPr>
          <p:spPr bwMode="auto">
            <a:xfrm>
              <a:off x="991" y="1906"/>
              <a:ext cx="627" cy="0"/>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25" name="Line 49"/>
            <p:cNvSpPr>
              <a:spLocks noChangeShapeType="1"/>
            </p:cNvSpPr>
            <p:nvPr/>
          </p:nvSpPr>
          <p:spPr bwMode="auto">
            <a:xfrm>
              <a:off x="1621" y="1475"/>
              <a:ext cx="814" cy="0"/>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26" name="Line 50"/>
            <p:cNvSpPr>
              <a:spLocks noChangeShapeType="1"/>
            </p:cNvSpPr>
            <p:nvPr/>
          </p:nvSpPr>
          <p:spPr bwMode="auto">
            <a:xfrm>
              <a:off x="1621" y="1475"/>
              <a:ext cx="814" cy="0"/>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27" name="Line 51"/>
            <p:cNvSpPr>
              <a:spLocks noChangeShapeType="1"/>
            </p:cNvSpPr>
            <p:nvPr/>
          </p:nvSpPr>
          <p:spPr bwMode="auto">
            <a:xfrm>
              <a:off x="2438" y="1475"/>
              <a:ext cx="0" cy="429"/>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28" name="Line 52"/>
            <p:cNvSpPr>
              <a:spLocks noChangeShapeType="1"/>
            </p:cNvSpPr>
            <p:nvPr/>
          </p:nvSpPr>
          <p:spPr bwMode="auto">
            <a:xfrm>
              <a:off x="2438" y="1475"/>
              <a:ext cx="0" cy="429"/>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29" name="Line 53"/>
            <p:cNvSpPr>
              <a:spLocks noChangeShapeType="1"/>
            </p:cNvSpPr>
            <p:nvPr/>
          </p:nvSpPr>
          <p:spPr bwMode="auto">
            <a:xfrm>
              <a:off x="2438" y="1475"/>
              <a:ext cx="0" cy="429"/>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30" name="Line 54"/>
            <p:cNvSpPr>
              <a:spLocks noChangeShapeType="1"/>
            </p:cNvSpPr>
            <p:nvPr/>
          </p:nvSpPr>
          <p:spPr bwMode="auto">
            <a:xfrm>
              <a:off x="1621" y="1906"/>
              <a:ext cx="814" cy="0"/>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31" name="Line 55"/>
            <p:cNvSpPr>
              <a:spLocks noChangeShapeType="1"/>
            </p:cNvSpPr>
            <p:nvPr/>
          </p:nvSpPr>
          <p:spPr bwMode="auto">
            <a:xfrm>
              <a:off x="1621" y="1906"/>
              <a:ext cx="814" cy="0"/>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32" name="Line 56"/>
            <p:cNvSpPr>
              <a:spLocks noChangeShapeType="1"/>
            </p:cNvSpPr>
            <p:nvPr/>
          </p:nvSpPr>
          <p:spPr bwMode="auto">
            <a:xfrm>
              <a:off x="305" y="1906"/>
              <a:ext cx="0" cy="429"/>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33" name="Line 57"/>
            <p:cNvSpPr>
              <a:spLocks noChangeShapeType="1"/>
            </p:cNvSpPr>
            <p:nvPr/>
          </p:nvSpPr>
          <p:spPr bwMode="auto">
            <a:xfrm>
              <a:off x="305" y="1906"/>
              <a:ext cx="0" cy="429"/>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34" name="Line 58"/>
            <p:cNvSpPr>
              <a:spLocks noChangeShapeType="1"/>
            </p:cNvSpPr>
            <p:nvPr/>
          </p:nvSpPr>
          <p:spPr bwMode="auto">
            <a:xfrm>
              <a:off x="305" y="1906"/>
              <a:ext cx="0" cy="429"/>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35" name="Line 59"/>
            <p:cNvSpPr>
              <a:spLocks noChangeShapeType="1"/>
            </p:cNvSpPr>
            <p:nvPr/>
          </p:nvSpPr>
          <p:spPr bwMode="auto">
            <a:xfrm>
              <a:off x="991" y="1906"/>
              <a:ext cx="0" cy="429"/>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36" name="Line 60"/>
            <p:cNvSpPr>
              <a:spLocks noChangeShapeType="1"/>
            </p:cNvSpPr>
            <p:nvPr/>
          </p:nvSpPr>
          <p:spPr bwMode="auto">
            <a:xfrm>
              <a:off x="991" y="1906"/>
              <a:ext cx="0" cy="429"/>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37" name="Line 61"/>
            <p:cNvSpPr>
              <a:spLocks noChangeShapeType="1"/>
            </p:cNvSpPr>
            <p:nvPr/>
          </p:nvSpPr>
          <p:spPr bwMode="auto">
            <a:xfrm>
              <a:off x="991" y="1906"/>
              <a:ext cx="0" cy="429"/>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38" name="Line 62"/>
            <p:cNvSpPr>
              <a:spLocks noChangeShapeType="1"/>
            </p:cNvSpPr>
            <p:nvPr/>
          </p:nvSpPr>
          <p:spPr bwMode="auto">
            <a:xfrm>
              <a:off x="305" y="2339"/>
              <a:ext cx="682" cy="0"/>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39" name="Line 63"/>
            <p:cNvSpPr>
              <a:spLocks noChangeShapeType="1"/>
            </p:cNvSpPr>
            <p:nvPr/>
          </p:nvSpPr>
          <p:spPr bwMode="auto">
            <a:xfrm>
              <a:off x="305" y="2339"/>
              <a:ext cx="682" cy="0"/>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40" name="Line 64"/>
            <p:cNvSpPr>
              <a:spLocks noChangeShapeType="1"/>
            </p:cNvSpPr>
            <p:nvPr/>
          </p:nvSpPr>
          <p:spPr bwMode="auto">
            <a:xfrm>
              <a:off x="305" y="2339"/>
              <a:ext cx="682" cy="0"/>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41" name="Line 65"/>
            <p:cNvSpPr>
              <a:spLocks noChangeShapeType="1"/>
            </p:cNvSpPr>
            <p:nvPr/>
          </p:nvSpPr>
          <p:spPr bwMode="auto">
            <a:xfrm>
              <a:off x="1621" y="1906"/>
              <a:ext cx="0" cy="429"/>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42" name="Line 66"/>
            <p:cNvSpPr>
              <a:spLocks noChangeShapeType="1"/>
            </p:cNvSpPr>
            <p:nvPr/>
          </p:nvSpPr>
          <p:spPr bwMode="auto">
            <a:xfrm>
              <a:off x="1621" y="1906"/>
              <a:ext cx="0" cy="429"/>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43" name="Line 67"/>
            <p:cNvSpPr>
              <a:spLocks noChangeShapeType="1"/>
            </p:cNvSpPr>
            <p:nvPr/>
          </p:nvSpPr>
          <p:spPr bwMode="auto">
            <a:xfrm>
              <a:off x="1621" y="1906"/>
              <a:ext cx="0" cy="429"/>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44" name="Line 68"/>
            <p:cNvSpPr>
              <a:spLocks noChangeShapeType="1"/>
            </p:cNvSpPr>
            <p:nvPr/>
          </p:nvSpPr>
          <p:spPr bwMode="auto">
            <a:xfrm>
              <a:off x="991" y="2339"/>
              <a:ext cx="627" cy="0"/>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45" name="Line 69"/>
            <p:cNvSpPr>
              <a:spLocks noChangeShapeType="1"/>
            </p:cNvSpPr>
            <p:nvPr/>
          </p:nvSpPr>
          <p:spPr bwMode="auto">
            <a:xfrm>
              <a:off x="991" y="2339"/>
              <a:ext cx="627" cy="0"/>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46" name="Line 70"/>
            <p:cNvSpPr>
              <a:spLocks noChangeShapeType="1"/>
            </p:cNvSpPr>
            <p:nvPr/>
          </p:nvSpPr>
          <p:spPr bwMode="auto">
            <a:xfrm>
              <a:off x="991" y="2339"/>
              <a:ext cx="627" cy="0"/>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47" name="Line 71"/>
            <p:cNvSpPr>
              <a:spLocks noChangeShapeType="1"/>
            </p:cNvSpPr>
            <p:nvPr/>
          </p:nvSpPr>
          <p:spPr bwMode="auto">
            <a:xfrm>
              <a:off x="2438" y="1906"/>
              <a:ext cx="0" cy="429"/>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48" name="Line 72"/>
            <p:cNvSpPr>
              <a:spLocks noChangeShapeType="1"/>
            </p:cNvSpPr>
            <p:nvPr/>
          </p:nvSpPr>
          <p:spPr bwMode="auto">
            <a:xfrm>
              <a:off x="2438" y="1906"/>
              <a:ext cx="0" cy="429"/>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49" name="Line 73"/>
            <p:cNvSpPr>
              <a:spLocks noChangeShapeType="1"/>
            </p:cNvSpPr>
            <p:nvPr/>
          </p:nvSpPr>
          <p:spPr bwMode="auto">
            <a:xfrm>
              <a:off x="2438" y="1906"/>
              <a:ext cx="0" cy="429"/>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50" name="Line 74"/>
            <p:cNvSpPr>
              <a:spLocks noChangeShapeType="1"/>
            </p:cNvSpPr>
            <p:nvPr/>
          </p:nvSpPr>
          <p:spPr bwMode="auto">
            <a:xfrm>
              <a:off x="1621" y="2339"/>
              <a:ext cx="814" cy="0"/>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51" name="Line 75"/>
            <p:cNvSpPr>
              <a:spLocks noChangeShapeType="1"/>
            </p:cNvSpPr>
            <p:nvPr/>
          </p:nvSpPr>
          <p:spPr bwMode="auto">
            <a:xfrm>
              <a:off x="1621" y="2339"/>
              <a:ext cx="814" cy="0"/>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52" name="Line 76"/>
            <p:cNvSpPr>
              <a:spLocks noChangeShapeType="1"/>
            </p:cNvSpPr>
            <p:nvPr/>
          </p:nvSpPr>
          <p:spPr bwMode="auto">
            <a:xfrm>
              <a:off x="305" y="2339"/>
              <a:ext cx="0" cy="429"/>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53" name="Line 77"/>
            <p:cNvSpPr>
              <a:spLocks noChangeShapeType="1"/>
            </p:cNvSpPr>
            <p:nvPr/>
          </p:nvSpPr>
          <p:spPr bwMode="auto">
            <a:xfrm>
              <a:off x="305" y="2339"/>
              <a:ext cx="0" cy="429"/>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54" name="Line 78"/>
            <p:cNvSpPr>
              <a:spLocks noChangeShapeType="1"/>
            </p:cNvSpPr>
            <p:nvPr/>
          </p:nvSpPr>
          <p:spPr bwMode="auto">
            <a:xfrm>
              <a:off x="305" y="2339"/>
              <a:ext cx="0" cy="429"/>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55" name="Line 79"/>
            <p:cNvSpPr>
              <a:spLocks noChangeShapeType="1"/>
            </p:cNvSpPr>
            <p:nvPr/>
          </p:nvSpPr>
          <p:spPr bwMode="auto">
            <a:xfrm>
              <a:off x="991" y="2339"/>
              <a:ext cx="0" cy="429"/>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56" name="Line 80"/>
            <p:cNvSpPr>
              <a:spLocks noChangeShapeType="1"/>
            </p:cNvSpPr>
            <p:nvPr/>
          </p:nvSpPr>
          <p:spPr bwMode="auto">
            <a:xfrm>
              <a:off x="991" y="2339"/>
              <a:ext cx="0" cy="429"/>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57" name="Line 81"/>
            <p:cNvSpPr>
              <a:spLocks noChangeShapeType="1"/>
            </p:cNvSpPr>
            <p:nvPr/>
          </p:nvSpPr>
          <p:spPr bwMode="auto">
            <a:xfrm>
              <a:off x="991" y="2339"/>
              <a:ext cx="0" cy="429"/>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58" name="Line 82"/>
            <p:cNvSpPr>
              <a:spLocks noChangeShapeType="1"/>
            </p:cNvSpPr>
            <p:nvPr/>
          </p:nvSpPr>
          <p:spPr bwMode="auto">
            <a:xfrm>
              <a:off x="305" y="2770"/>
              <a:ext cx="682" cy="0"/>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59" name="Line 83"/>
            <p:cNvSpPr>
              <a:spLocks noChangeShapeType="1"/>
            </p:cNvSpPr>
            <p:nvPr/>
          </p:nvSpPr>
          <p:spPr bwMode="auto">
            <a:xfrm>
              <a:off x="305" y="2770"/>
              <a:ext cx="682" cy="0"/>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60" name="Line 84"/>
            <p:cNvSpPr>
              <a:spLocks noChangeShapeType="1"/>
            </p:cNvSpPr>
            <p:nvPr/>
          </p:nvSpPr>
          <p:spPr bwMode="auto">
            <a:xfrm>
              <a:off x="305" y="2770"/>
              <a:ext cx="682" cy="0"/>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61" name="Line 85"/>
            <p:cNvSpPr>
              <a:spLocks noChangeShapeType="1"/>
            </p:cNvSpPr>
            <p:nvPr/>
          </p:nvSpPr>
          <p:spPr bwMode="auto">
            <a:xfrm>
              <a:off x="1621" y="2339"/>
              <a:ext cx="0" cy="429"/>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62" name="Line 86"/>
            <p:cNvSpPr>
              <a:spLocks noChangeShapeType="1"/>
            </p:cNvSpPr>
            <p:nvPr/>
          </p:nvSpPr>
          <p:spPr bwMode="auto">
            <a:xfrm>
              <a:off x="1621" y="2339"/>
              <a:ext cx="0" cy="429"/>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63" name="Line 87"/>
            <p:cNvSpPr>
              <a:spLocks noChangeShapeType="1"/>
            </p:cNvSpPr>
            <p:nvPr/>
          </p:nvSpPr>
          <p:spPr bwMode="auto">
            <a:xfrm>
              <a:off x="1621" y="2339"/>
              <a:ext cx="0" cy="429"/>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64" name="Line 88"/>
            <p:cNvSpPr>
              <a:spLocks noChangeShapeType="1"/>
            </p:cNvSpPr>
            <p:nvPr/>
          </p:nvSpPr>
          <p:spPr bwMode="auto">
            <a:xfrm>
              <a:off x="991" y="2770"/>
              <a:ext cx="627" cy="0"/>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65" name="Line 89"/>
            <p:cNvSpPr>
              <a:spLocks noChangeShapeType="1"/>
            </p:cNvSpPr>
            <p:nvPr/>
          </p:nvSpPr>
          <p:spPr bwMode="auto">
            <a:xfrm>
              <a:off x="991" y="2770"/>
              <a:ext cx="627" cy="0"/>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66" name="Line 90"/>
            <p:cNvSpPr>
              <a:spLocks noChangeShapeType="1"/>
            </p:cNvSpPr>
            <p:nvPr/>
          </p:nvSpPr>
          <p:spPr bwMode="auto">
            <a:xfrm>
              <a:off x="991" y="2770"/>
              <a:ext cx="627" cy="0"/>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67" name="Line 91"/>
            <p:cNvSpPr>
              <a:spLocks noChangeShapeType="1"/>
            </p:cNvSpPr>
            <p:nvPr/>
          </p:nvSpPr>
          <p:spPr bwMode="auto">
            <a:xfrm>
              <a:off x="2438" y="2339"/>
              <a:ext cx="0" cy="429"/>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68" name="Line 92"/>
            <p:cNvSpPr>
              <a:spLocks noChangeShapeType="1"/>
            </p:cNvSpPr>
            <p:nvPr/>
          </p:nvSpPr>
          <p:spPr bwMode="auto">
            <a:xfrm>
              <a:off x="2438" y="2339"/>
              <a:ext cx="0" cy="429"/>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69" name="Line 93"/>
            <p:cNvSpPr>
              <a:spLocks noChangeShapeType="1"/>
            </p:cNvSpPr>
            <p:nvPr/>
          </p:nvSpPr>
          <p:spPr bwMode="auto">
            <a:xfrm>
              <a:off x="2438" y="2339"/>
              <a:ext cx="0" cy="429"/>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70" name="Line 94"/>
            <p:cNvSpPr>
              <a:spLocks noChangeShapeType="1"/>
            </p:cNvSpPr>
            <p:nvPr/>
          </p:nvSpPr>
          <p:spPr bwMode="auto">
            <a:xfrm>
              <a:off x="1621" y="2770"/>
              <a:ext cx="814" cy="0"/>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71" name="Line 95"/>
            <p:cNvSpPr>
              <a:spLocks noChangeShapeType="1"/>
            </p:cNvSpPr>
            <p:nvPr/>
          </p:nvSpPr>
          <p:spPr bwMode="auto">
            <a:xfrm>
              <a:off x="1621" y="2770"/>
              <a:ext cx="814" cy="0"/>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72" name="Line 96"/>
            <p:cNvSpPr>
              <a:spLocks noChangeShapeType="1"/>
            </p:cNvSpPr>
            <p:nvPr/>
          </p:nvSpPr>
          <p:spPr bwMode="auto">
            <a:xfrm>
              <a:off x="305" y="2770"/>
              <a:ext cx="0" cy="430"/>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73" name="Line 97"/>
            <p:cNvSpPr>
              <a:spLocks noChangeShapeType="1"/>
            </p:cNvSpPr>
            <p:nvPr/>
          </p:nvSpPr>
          <p:spPr bwMode="auto">
            <a:xfrm>
              <a:off x="305" y="2770"/>
              <a:ext cx="0" cy="430"/>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74" name="Line 98"/>
            <p:cNvSpPr>
              <a:spLocks noChangeShapeType="1"/>
            </p:cNvSpPr>
            <p:nvPr/>
          </p:nvSpPr>
          <p:spPr bwMode="auto">
            <a:xfrm>
              <a:off x="305" y="2770"/>
              <a:ext cx="0" cy="430"/>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75" name="Line 99"/>
            <p:cNvSpPr>
              <a:spLocks noChangeShapeType="1"/>
            </p:cNvSpPr>
            <p:nvPr/>
          </p:nvSpPr>
          <p:spPr bwMode="auto">
            <a:xfrm>
              <a:off x="991" y="2770"/>
              <a:ext cx="0" cy="430"/>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76" name="Line 100"/>
            <p:cNvSpPr>
              <a:spLocks noChangeShapeType="1"/>
            </p:cNvSpPr>
            <p:nvPr/>
          </p:nvSpPr>
          <p:spPr bwMode="auto">
            <a:xfrm>
              <a:off x="991" y="2770"/>
              <a:ext cx="0" cy="430"/>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77" name="Line 101"/>
            <p:cNvSpPr>
              <a:spLocks noChangeShapeType="1"/>
            </p:cNvSpPr>
            <p:nvPr/>
          </p:nvSpPr>
          <p:spPr bwMode="auto">
            <a:xfrm>
              <a:off x="991" y="2770"/>
              <a:ext cx="0" cy="430"/>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78" name="Line 102"/>
            <p:cNvSpPr>
              <a:spLocks noChangeShapeType="1"/>
            </p:cNvSpPr>
            <p:nvPr/>
          </p:nvSpPr>
          <p:spPr bwMode="auto">
            <a:xfrm>
              <a:off x="305" y="3202"/>
              <a:ext cx="682" cy="0"/>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79" name="Line 103"/>
            <p:cNvSpPr>
              <a:spLocks noChangeShapeType="1"/>
            </p:cNvSpPr>
            <p:nvPr/>
          </p:nvSpPr>
          <p:spPr bwMode="auto">
            <a:xfrm>
              <a:off x="305" y="3202"/>
              <a:ext cx="682" cy="0"/>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80" name="Line 104"/>
            <p:cNvSpPr>
              <a:spLocks noChangeShapeType="1"/>
            </p:cNvSpPr>
            <p:nvPr/>
          </p:nvSpPr>
          <p:spPr bwMode="auto">
            <a:xfrm>
              <a:off x="305" y="3202"/>
              <a:ext cx="682" cy="0"/>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81" name="Line 105"/>
            <p:cNvSpPr>
              <a:spLocks noChangeShapeType="1"/>
            </p:cNvSpPr>
            <p:nvPr/>
          </p:nvSpPr>
          <p:spPr bwMode="auto">
            <a:xfrm>
              <a:off x="1621" y="2770"/>
              <a:ext cx="0" cy="430"/>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82" name="Line 106"/>
            <p:cNvSpPr>
              <a:spLocks noChangeShapeType="1"/>
            </p:cNvSpPr>
            <p:nvPr/>
          </p:nvSpPr>
          <p:spPr bwMode="auto">
            <a:xfrm>
              <a:off x="1621" y="2770"/>
              <a:ext cx="0" cy="430"/>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83" name="Line 107"/>
            <p:cNvSpPr>
              <a:spLocks noChangeShapeType="1"/>
            </p:cNvSpPr>
            <p:nvPr/>
          </p:nvSpPr>
          <p:spPr bwMode="auto">
            <a:xfrm>
              <a:off x="1621" y="2770"/>
              <a:ext cx="0" cy="430"/>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84" name="Line 108"/>
            <p:cNvSpPr>
              <a:spLocks noChangeShapeType="1"/>
            </p:cNvSpPr>
            <p:nvPr/>
          </p:nvSpPr>
          <p:spPr bwMode="auto">
            <a:xfrm>
              <a:off x="991" y="3202"/>
              <a:ext cx="627" cy="0"/>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85" name="Line 109"/>
            <p:cNvSpPr>
              <a:spLocks noChangeShapeType="1"/>
            </p:cNvSpPr>
            <p:nvPr/>
          </p:nvSpPr>
          <p:spPr bwMode="auto">
            <a:xfrm>
              <a:off x="991" y="3202"/>
              <a:ext cx="627" cy="0"/>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86" name="Line 110"/>
            <p:cNvSpPr>
              <a:spLocks noChangeShapeType="1"/>
            </p:cNvSpPr>
            <p:nvPr/>
          </p:nvSpPr>
          <p:spPr bwMode="auto">
            <a:xfrm>
              <a:off x="991" y="3202"/>
              <a:ext cx="627" cy="0"/>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87" name="Line 111"/>
            <p:cNvSpPr>
              <a:spLocks noChangeShapeType="1"/>
            </p:cNvSpPr>
            <p:nvPr/>
          </p:nvSpPr>
          <p:spPr bwMode="auto">
            <a:xfrm>
              <a:off x="2438" y="2770"/>
              <a:ext cx="0" cy="430"/>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88" name="Line 112"/>
            <p:cNvSpPr>
              <a:spLocks noChangeShapeType="1"/>
            </p:cNvSpPr>
            <p:nvPr/>
          </p:nvSpPr>
          <p:spPr bwMode="auto">
            <a:xfrm>
              <a:off x="2438" y="2770"/>
              <a:ext cx="0" cy="430"/>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89" name="Line 113"/>
            <p:cNvSpPr>
              <a:spLocks noChangeShapeType="1"/>
            </p:cNvSpPr>
            <p:nvPr/>
          </p:nvSpPr>
          <p:spPr bwMode="auto">
            <a:xfrm>
              <a:off x="2438" y="2770"/>
              <a:ext cx="0" cy="430"/>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90" name="Line 114"/>
            <p:cNvSpPr>
              <a:spLocks noChangeShapeType="1"/>
            </p:cNvSpPr>
            <p:nvPr/>
          </p:nvSpPr>
          <p:spPr bwMode="auto">
            <a:xfrm>
              <a:off x="1621" y="3202"/>
              <a:ext cx="814" cy="0"/>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91" name="Line 115"/>
            <p:cNvSpPr>
              <a:spLocks noChangeShapeType="1"/>
            </p:cNvSpPr>
            <p:nvPr/>
          </p:nvSpPr>
          <p:spPr bwMode="auto">
            <a:xfrm>
              <a:off x="1621" y="3202"/>
              <a:ext cx="814" cy="0"/>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92" name="Line 116"/>
            <p:cNvSpPr>
              <a:spLocks noChangeShapeType="1"/>
            </p:cNvSpPr>
            <p:nvPr/>
          </p:nvSpPr>
          <p:spPr bwMode="auto">
            <a:xfrm>
              <a:off x="305" y="3202"/>
              <a:ext cx="0" cy="429"/>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93" name="Line 117"/>
            <p:cNvSpPr>
              <a:spLocks noChangeShapeType="1"/>
            </p:cNvSpPr>
            <p:nvPr/>
          </p:nvSpPr>
          <p:spPr bwMode="auto">
            <a:xfrm>
              <a:off x="305" y="3202"/>
              <a:ext cx="0" cy="429"/>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94" name="Line 118"/>
            <p:cNvSpPr>
              <a:spLocks noChangeShapeType="1"/>
            </p:cNvSpPr>
            <p:nvPr/>
          </p:nvSpPr>
          <p:spPr bwMode="auto">
            <a:xfrm>
              <a:off x="991" y="3202"/>
              <a:ext cx="0" cy="429"/>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95" name="Line 119"/>
            <p:cNvSpPr>
              <a:spLocks noChangeShapeType="1"/>
            </p:cNvSpPr>
            <p:nvPr/>
          </p:nvSpPr>
          <p:spPr bwMode="auto">
            <a:xfrm>
              <a:off x="991" y="3202"/>
              <a:ext cx="0" cy="429"/>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96" name="Line 120"/>
            <p:cNvSpPr>
              <a:spLocks noChangeShapeType="1"/>
            </p:cNvSpPr>
            <p:nvPr/>
          </p:nvSpPr>
          <p:spPr bwMode="auto">
            <a:xfrm>
              <a:off x="305" y="3634"/>
              <a:ext cx="682" cy="0"/>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97" name="Line 121"/>
            <p:cNvSpPr>
              <a:spLocks noChangeShapeType="1"/>
            </p:cNvSpPr>
            <p:nvPr/>
          </p:nvSpPr>
          <p:spPr bwMode="auto">
            <a:xfrm>
              <a:off x="305" y="3634"/>
              <a:ext cx="682" cy="0"/>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98" name="Line 122"/>
            <p:cNvSpPr>
              <a:spLocks noChangeShapeType="1"/>
            </p:cNvSpPr>
            <p:nvPr/>
          </p:nvSpPr>
          <p:spPr bwMode="auto">
            <a:xfrm>
              <a:off x="305" y="3634"/>
              <a:ext cx="682" cy="0"/>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799" name="Line 123"/>
            <p:cNvSpPr>
              <a:spLocks noChangeShapeType="1"/>
            </p:cNvSpPr>
            <p:nvPr/>
          </p:nvSpPr>
          <p:spPr bwMode="auto">
            <a:xfrm>
              <a:off x="1621" y="3202"/>
              <a:ext cx="0" cy="429"/>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800" name="Line 124"/>
            <p:cNvSpPr>
              <a:spLocks noChangeShapeType="1"/>
            </p:cNvSpPr>
            <p:nvPr/>
          </p:nvSpPr>
          <p:spPr bwMode="auto">
            <a:xfrm>
              <a:off x="1621" y="3202"/>
              <a:ext cx="0" cy="429"/>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801" name="Line 125"/>
            <p:cNvSpPr>
              <a:spLocks noChangeShapeType="1"/>
            </p:cNvSpPr>
            <p:nvPr/>
          </p:nvSpPr>
          <p:spPr bwMode="auto">
            <a:xfrm>
              <a:off x="991" y="3634"/>
              <a:ext cx="627" cy="0"/>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802" name="Line 126"/>
            <p:cNvSpPr>
              <a:spLocks noChangeShapeType="1"/>
            </p:cNvSpPr>
            <p:nvPr/>
          </p:nvSpPr>
          <p:spPr bwMode="auto">
            <a:xfrm>
              <a:off x="991" y="3634"/>
              <a:ext cx="627" cy="0"/>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803" name="Line 127"/>
            <p:cNvSpPr>
              <a:spLocks noChangeShapeType="1"/>
            </p:cNvSpPr>
            <p:nvPr/>
          </p:nvSpPr>
          <p:spPr bwMode="auto">
            <a:xfrm>
              <a:off x="991" y="3634"/>
              <a:ext cx="627" cy="0"/>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804" name="Line 128"/>
            <p:cNvSpPr>
              <a:spLocks noChangeShapeType="1"/>
            </p:cNvSpPr>
            <p:nvPr/>
          </p:nvSpPr>
          <p:spPr bwMode="auto">
            <a:xfrm>
              <a:off x="2438" y="3202"/>
              <a:ext cx="0" cy="429"/>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805" name="Line 129"/>
            <p:cNvSpPr>
              <a:spLocks noChangeShapeType="1"/>
            </p:cNvSpPr>
            <p:nvPr/>
          </p:nvSpPr>
          <p:spPr bwMode="auto">
            <a:xfrm>
              <a:off x="2438" y="3202"/>
              <a:ext cx="0" cy="429"/>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806" name="Line 130"/>
            <p:cNvSpPr>
              <a:spLocks noChangeShapeType="1"/>
            </p:cNvSpPr>
            <p:nvPr/>
          </p:nvSpPr>
          <p:spPr bwMode="auto">
            <a:xfrm>
              <a:off x="1621" y="3634"/>
              <a:ext cx="814" cy="0"/>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807" name="Line 131"/>
            <p:cNvSpPr>
              <a:spLocks noChangeShapeType="1"/>
            </p:cNvSpPr>
            <p:nvPr/>
          </p:nvSpPr>
          <p:spPr bwMode="auto">
            <a:xfrm>
              <a:off x="1621" y="3634"/>
              <a:ext cx="814" cy="0"/>
            </a:xfrm>
            <a:prstGeom prst="line">
              <a:avLst/>
            </a:prstGeom>
            <a:noFill/>
            <a:ln w="93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grpSp>
      <p:sp>
        <p:nvSpPr>
          <p:cNvPr id="28675" name="Text Box 132"/>
          <p:cNvSpPr txBox="1">
            <a:spLocks noChangeArrowheads="1"/>
          </p:cNvSpPr>
          <p:nvPr/>
        </p:nvSpPr>
        <p:spPr bwMode="auto">
          <a:xfrm>
            <a:off x="4445541" y="2462451"/>
            <a:ext cx="4658454" cy="32162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0" tIns="0" rIns="0" bIns="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9pPr>
          </a:lstStyle>
          <a:p>
            <a:pPr eaLnBrk="1" hangingPunct="1">
              <a:lnSpc>
                <a:spcPct val="95000"/>
              </a:lnSpc>
            </a:pPr>
            <a:r>
              <a:rPr lang="en-US" u="sng" dirty="0" smtClean="0">
                <a:solidFill>
                  <a:srgbClr val="000000"/>
                </a:solidFill>
                <a:latin typeface="Arial" charset="0"/>
                <a:cs typeface="Droid Sans Fallback" charset="0"/>
              </a:rPr>
              <a:t>Odds Ratio</a:t>
            </a:r>
            <a:endParaRPr lang="en-US" u="sng" dirty="0">
              <a:solidFill>
                <a:srgbClr val="000000"/>
              </a:solidFill>
              <a:latin typeface="Arial" charset="0"/>
              <a:cs typeface="Droid Sans Fallback" charset="0"/>
            </a:endParaRPr>
          </a:p>
          <a:p>
            <a:pPr eaLnBrk="1" hangingPunct="1">
              <a:lnSpc>
                <a:spcPct val="95000"/>
              </a:lnSpc>
            </a:pPr>
            <a:endParaRPr lang="en-US" dirty="0">
              <a:solidFill>
                <a:srgbClr val="000000"/>
              </a:solidFill>
              <a:latin typeface="Arial" charset="0"/>
              <a:cs typeface="Droid Sans Fallback" charset="0"/>
            </a:endParaRPr>
          </a:p>
          <a:p>
            <a:pPr eaLnBrk="1" hangingPunct="1">
              <a:lnSpc>
                <a:spcPct val="95000"/>
              </a:lnSpc>
            </a:pPr>
            <a:r>
              <a:rPr lang="en-US" dirty="0" smtClean="0">
                <a:solidFill>
                  <a:srgbClr val="000000"/>
                </a:solidFill>
                <a:latin typeface="Arial" charset="0"/>
                <a:cs typeface="Droid Sans Fallback" charset="0"/>
              </a:rPr>
              <a:t>Factor V Leiden mutation:</a:t>
            </a:r>
          </a:p>
          <a:p>
            <a:pPr eaLnBrk="1" hangingPunct="1">
              <a:lnSpc>
                <a:spcPct val="95000"/>
              </a:lnSpc>
            </a:pPr>
            <a:r>
              <a:rPr lang="en-US" dirty="0" smtClean="0">
                <a:solidFill>
                  <a:srgbClr val="000000"/>
                </a:solidFill>
                <a:latin typeface="Arial" charset="0"/>
                <a:cs typeface="Droid Sans Fallback" charset="0"/>
              </a:rPr>
              <a:t>(25x4)/(10x2) = 5.0</a:t>
            </a:r>
          </a:p>
          <a:p>
            <a:pPr eaLnBrk="1" hangingPunct="1">
              <a:lnSpc>
                <a:spcPct val="95000"/>
              </a:lnSpc>
            </a:pPr>
            <a:endParaRPr lang="en-US" dirty="0">
              <a:solidFill>
                <a:srgbClr val="000000"/>
              </a:solidFill>
              <a:latin typeface="Arial" charset="0"/>
              <a:cs typeface="Droid Sans Fallback" charset="0"/>
            </a:endParaRPr>
          </a:p>
          <a:p>
            <a:pPr eaLnBrk="1" hangingPunct="1">
              <a:lnSpc>
                <a:spcPct val="95000"/>
              </a:lnSpc>
            </a:pPr>
            <a:endParaRPr lang="en-US" dirty="0" smtClean="0">
              <a:solidFill>
                <a:srgbClr val="000000"/>
              </a:solidFill>
              <a:latin typeface="Arial" charset="0"/>
              <a:cs typeface="Droid Sans Fallback" charset="0"/>
            </a:endParaRPr>
          </a:p>
          <a:p>
            <a:pPr eaLnBrk="1" hangingPunct="1">
              <a:lnSpc>
                <a:spcPct val="95000"/>
              </a:lnSpc>
            </a:pPr>
            <a:r>
              <a:rPr lang="en-US" dirty="0" smtClean="0">
                <a:solidFill>
                  <a:srgbClr val="000000"/>
                </a:solidFill>
                <a:latin typeface="Arial" charset="0"/>
                <a:cs typeface="Droid Sans Fallback" charset="0"/>
              </a:rPr>
              <a:t>No Factor V Leiden mutation: </a:t>
            </a:r>
          </a:p>
          <a:p>
            <a:pPr eaLnBrk="1" hangingPunct="1">
              <a:lnSpc>
                <a:spcPct val="95000"/>
              </a:lnSpc>
            </a:pPr>
            <a:r>
              <a:rPr lang="en-US" dirty="0" smtClean="0">
                <a:solidFill>
                  <a:srgbClr val="000000"/>
                </a:solidFill>
                <a:latin typeface="Arial" charset="0"/>
                <a:cs typeface="Droid Sans Fallback" charset="0"/>
              </a:rPr>
              <a:t>(84x100)/(36x63) = 3.7</a:t>
            </a:r>
            <a:endParaRPr lang="en-US" dirty="0">
              <a:solidFill>
                <a:srgbClr val="000000"/>
              </a:solidFill>
              <a:latin typeface="Arial" charset="0"/>
              <a:cs typeface="Droid Sans Fallback" charset="0"/>
            </a:endParaRPr>
          </a:p>
          <a:p>
            <a:pPr eaLnBrk="1" hangingPunct="1">
              <a:lnSpc>
                <a:spcPct val="95000"/>
              </a:lnSpc>
            </a:pPr>
            <a:endParaRPr lang="en-US" sz="2800" dirty="0">
              <a:solidFill>
                <a:srgbClr val="000000"/>
              </a:solidFill>
              <a:latin typeface="Arial" charset="0"/>
              <a:cs typeface="Droid Sans Fallback" charset="0"/>
            </a:endParaRPr>
          </a:p>
        </p:txBody>
      </p:sp>
      <p:sp>
        <p:nvSpPr>
          <p:cNvPr id="28676" name="Text Box 133"/>
          <p:cNvSpPr txBox="1">
            <a:spLocks noChangeArrowheads="1"/>
          </p:cNvSpPr>
          <p:nvPr/>
        </p:nvSpPr>
        <p:spPr bwMode="auto">
          <a:xfrm>
            <a:off x="745808" y="5860733"/>
            <a:ext cx="3216117" cy="2386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spAutoFit/>
          </a:bodyPr>
          <a:lstStyle>
            <a:lvl1pPr eaLnBrk="0" hangingPunct="0">
              <a:tabLst>
                <a:tab pos="0" algn="l"/>
                <a:tab pos="817563" algn="l"/>
                <a:tab pos="1639888" algn="l"/>
                <a:tab pos="2462213" algn="l"/>
                <a:tab pos="3284538" algn="l"/>
                <a:tab pos="4106863" algn="l"/>
                <a:tab pos="4929188" algn="l"/>
                <a:tab pos="5751513" algn="l"/>
                <a:tab pos="6573838" algn="l"/>
                <a:tab pos="7396163" algn="l"/>
                <a:tab pos="8218488" algn="l"/>
                <a:tab pos="9040813" algn="l"/>
                <a:tab pos="9863138" algn="l"/>
                <a:tab pos="10685463"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7563" algn="l"/>
                <a:tab pos="1639888" algn="l"/>
                <a:tab pos="2462213" algn="l"/>
                <a:tab pos="3284538" algn="l"/>
                <a:tab pos="4106863" algn="l"/>
                <a:tab pos="4929188" algn="l"/>
                <a:tab pos="5751513" algn="l"/>
                <a:tab pos="6573838" algn="l"/>
                <a:tab pos="7396163" algn="l"/>
                <a:tab pos="8218488" algn="l"/>
                <a:tab pos="9040813" algn="l"/>
                <a:tab pos="9863138" algn="l"/>
                <a:tab pos="10685463" algn="l"/>
              </a:tabLst>
              <a:defRPr sz="2400">
                <a:solidFill>
                  <a:schemeClr val="tx1"/>
                </a:solidFill>
                <a:latin typeface="Times New Roman" charset="0"/>
                <a:ea typeface="ＭＳ Ｐゴシック" charset="0"/>
              </a:defRPr>
            </a:lvl2pPr>
            <a:lvl3pPr marL="1143000" indent="-228600" eaLnBrk="0" hangingPunct="0">
              <a:tabLst>
                <a:tab pos="0" algn="l"/>
                <a:tab pos="817563" algn="l"/>
                <a:tab pos="1639888" algn="l"/>
                <a:tab pos="2462213" algn="l"/>
                <a:tab pos="3284538" algn="l"/>
                <a:tab pos="4106863" algn="l"/>
                <a:tab pos="4929188" algn="l"/>
                <a:tab pos="5751513" algn="l"/>
                <a:tab pos="6573838" algn="l"/>
                <a:tab pos="7396163" algn="l"/>
                <a:tab pos="8218488" algn="l"/>
                <a:tab pos="9040813" algn="l"/>
                <a:tab pos="9863138" algn="l"/>
                <a:tab pos="10685463" algn="l"/>
              </a:tabLst>
              <a:defRPr sz="2400">
                <a:solidFill>
                  <a:schemeClr val="tx1"/>
                </a:solidFill>
                <a:latin typeface="Times New Roman" charset="0"/>
                <a:ea typeface="ＭＳ Ｐゴシック" charset="0"/>
              </a:defRPr>
            </a:lvl3pPr>
            <a:lvl4pPr marL="1600200" indent="-228600" eaLnBrk="0" hangingPunct="0">
              <a:tabLst>
                <a:tab pos="0" algn="l"/>
                <a:tab pos="817563" algn="l"/>
                <a:tab pos="1639888" algn="l"/>
                <a:tab pos="2462213" algn="l"/>
                <a:tab pos="3284538" algn="l"/>
                <a:tab pos="4106863" algn="l"/>
                <a:tab pos="4929188" algn="l"/>
                <a:tab pos="5751513" algn="l"/>
                <a:tab pos="6573838" algn="l"/>
                <a:tab pos="7396163" algn="l"/>
                <a:tab pos="8218488" algn="l"/>
                <a:tab pos="9040813" algn="l"/>
                <a:tab pos="9863138" algn="l"/>
                <a:tab pos="10685463" algn="l"/>
              </a:tabLst>
              <a:defRPr sz="2400">
                <a:solidFill>
                  <a:schemeClr val="tx1"/>
                </a:solidFill>
                <a:latin typeface="Times New Roman" charset="0"/>
                <a:ea typeface="ＭＳ Ｐゴシック" charset="0"/>
              </a:defRPr>
            </a:lvl4pPr>
            <a:lvl5pPr marL="2057400" indent="-228600" eaLnBrk="0" hangingPunct="0">
              <a:tabLst>
                <a:tab pos="0" algn="l"/>
                <a:tab pos="817563" algn="l"/>
                <a:tab pos="1639888" algn="l"/>
                <a:tab pos="2462213" algn="l"/>
                <a:tab pos="3284538" algn="l"/>
                <a:tab pos="4106863" algn="l"/>
                <a:tab pos="4929188" algn="l"/>
                <a:tab pos="5751513" algn="l"/>
                <a:tab pos="6573838" algn="l"/>
                <a:tab pos="7396163" algn="l"/>
                <a:tab pos="8218488" algn="l"/>
                <a:tab pos="9040813" algn="l"/>
                <a:tab pos="9863138" algn="l"/>
                <a:tab pos="10685463"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7563" algn="l"/>
                <a:tab pos="1639888" algn="l"/>
                <a:tab pos="2462213" algn="l"/>
                <a:tab pos="3284538" algn="l"/>
                <a:tab pos="4106863" algn="l"/>
                <a:tab pos="4929188" algn="l"/>
                <a:tab pos="5751513" algn="l"/>
                <a:tab pos="6573838" algn="l"/>
                <a:tab pos="7396163" algn="l"/>
                <a:tab pos="8218488" algn="l"/>
                <a:tab pos="9040813" algn="l"/>
                <a:tab pos="9863138" algn="l"/>
                <a:tab pos="10685463"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7563" algn="l"/>
                <a:tab pos="1639888" algn="l"/>
                <a:tab pos="2462213" algn="l"/>
                <a:tab pos="3284538" algn="l"/>
                <a:tab pos="4106863" algn="l"/>
                <a:tab pos="4929188" algn="l"/>
                <a:tab pos="5751513" algn="l"/>
                <a:tab pos="6573838" algn="l"/>
                <a:tab pos="7396163" algn="l"/>
                <a:tab pos="8218488" algn="l"/>
                <a:tab pos="9040813" algn="l"/>
                <a:tab pos="9863138" algn="l"/>
                <a:tab pos="10685463"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7563" algn="l"/>
                <a:tab pos="1639888" algn="l"/>
                <a:tab pos="2462213" algn="l"/>
                <a:tab pos="3284538" algn="l"/>
                <a:tab pos="4106863" algn="l"/>
                <a:tab pos="4929188" algn="l"/>
                <a:tab pos="5751513" algn="l"/>
                <a:tab pos="6573838" algn="l"/>
                <a:tab pos="7396163" algn="l"/>
                <a:tab pos="8218488" algn="l"/>
                <a:tab pos="9040813" algn="l"/>
                <a:tab pos="9863138" algn="l"/>
                <a:tab pos="10685463"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7563" algn="l"/>
                <a:tab pos="1639888" algn="l"/>
                <a:tab pos="2462213" algn="l"/>
                <a:tab pos="3284538" algn="l"/>
                <a:tab pos="4106863" algn="l"/>
                <a:tab pos="4929188" algn="l"/>
                <a:tab pos="5751513" algn="l"/>
                <a:tab pos="6573838" algn="l"/>
                <a:tab pos="7396163" algn="l"/>
                <a:tab pos="8218488" algn="l"/>
                <a:tab pos="9040813" algn="l"/>
                <a:tab pos="9863138" algn="l"/>
                <a:tab pos="10685463" algn="l"/>
              </a:tabLst>
              <a:defRPr sz="2400">
                <a:solidFill>
                  <a:schemeClr val="tx1"/>
                </a:solidFill>
                <a:latin typeface="Times New Roman" charset="0"/>
                <a:ea typeface="ＭＳ Ｐゴシック" charset="0"/>
              </a:defRPr>
            </a:lvl9pPr>
          </a:lstStyle>
          <a:p>
            <a:pPr eaLnBrk="1" hangingPunct="1">
              <a:lnSpc>
                <a:spcPct val="95000"/>
              </a:lnSpc>
            </a:pPr>
            <a:r>
              <a:rPr lang="en-US" sz="1600" dirty="0">
                <a:solidFill>
                  <a:srgbClr val="000000"/>
                </a:solidFill>
                <a:latin typeface="Arial" charset="0"/>
                <a:cs typeface="Droid Sans Fallback" charset="0"/>
              </a:rPr>
              <a:t>Total 	   155	             169</a:t>
            </a:r>
          </a:p>
        </p:txBody>
      </p:sp>
      <p:sp>
        <p:nvSpPr>
          <p:cNvPr id="28677" name="Text Box 134"/>
          <p:cNvSpPr txBox="1">
            <a:spLocks noChangeArrowheads="1"/>
          </p:cNvSpPr>
          <p:nvPr/>
        </p:nvSpPr>
        <p:spPr bwMode="auto">
          <a:xfrm>
            <a:off x="4612005" y="6506528"/>
            <a:ext cx="4491990" cy="240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9pPr>
          </a:lstStyle>
          <a:p>
            <a:pPr eaLnBrk="1" hangingPunct="1">
              <a:lnSpc>
                <a:spcPct val="95000"/>
              </a:lnSpc>
            </a:pPr>
            <a:r>
              <a:rPr lang="en-US" sz="1600" dirty="0" err="1">
                <a:solidFill>
                  <a:srgbClr val="000000"/>
                </a:solidFill>
                <a:latin typeface="Arial" charset="0"/>
                <a:cs typeface="Droid Sans Fallback" charset="0"/>
              </a:rPr>
              <a:t>Vandenbroucke</a:t>
            </a:r>
            <a:r>
              <a:rPr lang="en-US" sz="1600" dirty="0">
                <a:solidFill>
                  <a:srgbClr val="000000"/>
                </a:solidFill>
                <a:latin typeface="Arial" charset="0"/>
                <a:cs typeface="Droid Sans Fallback" charset="0"/>
              </a:rPr>
              <a:t> et al., The Lancet 1994</a:t>
            </a:r>
          </a:p>
        </p:txBody>
      </p:sp>
    </p:spTree>
    <p:extLst>
      <p:ext uri="{BB962C8B-B14F-4D97-AF65-F5344CB8AC3E}">
        <p14:creationId xmlns:p14="http://schemas.microsoft.com/office/powerpoint/2010/main" val="38171029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1"/>
          <p:cNvSpPr txBox="1">
            <a:spLocks noChangeArrowheads="1"/>
          </p:cNvSpPr>
          <p:nvPr/>
        </p:nvSpPr>
        <p:spPr bwMode="auto">
          <a:xfrm>
            <a:off x="114300" y="320040"/>
            <a:ext cx="9029700" cy="10487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0" tIns="0" rIns="0" bIns="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9pPr>
          </a:lstStyle>
          <a:p>
            <a:pPr algn="ctr" eaLnBrk="1" hangingPunct="1">
              <a:lnSpc>
                <a:spcPct val="95000"/>
              </a:lnSpc>
            </a:pPr>
            <a:r>
              <a:rPr lang="en-US" sz="3600" dirty="0" err="1" smtClean="0">
                <a:solidFill>
                  <a:srgbClr val="000000"/>
                </a:solidFill>
                <a:latin typeface="Arial" charset="0"/>
                <a:cs typeface="Droid Sans Fallback" charset="0"/>
              </a:rPr>
              <a:t>GxE</a:t>
            </a:r>
            <a:r>
              <a:rPr lang="en-US" sz="3600" dirty="0" smtClean="0">
                <a:solidFill>
                  <a:srgbClr val="000000"/>
                </a:solidFill>
                <a:latin typeface="Arial" charset="0"/>
                <a:cs typeface="Droid Sans Fallback" charset="0"/>
              </a:rPr>
              <a:t>: Alternative Method</a:t>
            </a:r>
            <a:endParaRPr lang="en-US" sz="3600" dirty="0">
              <a:solidFill>
                <a:srgbClr val="000000"/>
              </a:solidFill>
              <a:latin typeface="Arial" charset="0"/>
              <a:cs typeface="Droid Sans Fallback" charset="0"/>
            </a:endParaRPr>
          </a:p>
          <a:p>
            <a:pPr algn="ctr" eaLnBrk="1" hangingPunct="1">
              <a:lnSpc>
                <a:spcPct val="95000"/>
              </a:lnSpc>
            </a:pPr>
            <a:r>
              <a:rPr lang="en-US" sz="3600" dirty="0">
                <a:solidFill>
                  <a:srgbClr val="000000"/>
                </a:solidFill>
                <a:latin typeface="Arial" charset="0"/>
                <a:cs typeface="Droid Sans Fallback" charset="0"/>
              </a:rPr>
              <a:t>Factor V Leiden Mutations, Oral Contraceptive Use, and Venous Thrombosis</a:t>
            </a:r>
          </a:p>
        </p:txBody>
      </p:sp>
      <p:grpSp>
        <p:nvGrpSpPr>
          <p:cNvPr id="28674" name="Group 2"/>
          <p:cNvGrpSpPr>
            <a:grpSpLocks/>
          </p:cNvGrpSpPr>
          <p:nvPr/>
        </p:nvGrpSpPr>
        <p:grpSpPr bwMode="auto">
          <a:xfrm>
            <a:off x="1350112" y="2341722"/>
            <a:ext cx="3384708" cy="3426143"/>
            <a:chOff x="305" y="1475"/>
            <a:chExt cx="2132" cy="2158"/>
          </a:xfrm>
        </p:grpSpPr>
        <p:sp>
          <p:nvSpPr>
            <p:cNvPr id="28679" name="Rectangle 3"/>
            <p:cNvSpPr>
              <a:spLocks noChangeArrowheads="1"/>
            </p:cNvSpPr>
            <p:nvPr/>
          </p:nvSpPr>
          <p:spPr bwMode="auto">
            <a:xfrm>
              <a:off x="305" y="1475"/>
              <a:ext cx="682" cy="4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0" tIns="0" rIns="0" bIns="0"/>
            <a:lstStyle/>
            <a:p>
              <a:pPr algn="ctr">
                <a:lnSpc>
                  <a:spcPct val="95000"/>
                </a:lnSpc>
                <a:tabLst>
                  <a:tab pos="0" algn="l"/>
                  <a:tab pos="455772" algn="l"/>
                  <a:tab pos="912972" algn="l"/>
                  <a:tab pos="1370172" algn="l"/>
                  <a:tab pos="1827372" algn="l"/>
                  <a:tab pos="2284572" algn="l"/>
                  <a:tab pos="2741772" algn="l"/>
                  <a:tab pos="3198972" algn="l"/>
                  <a:tab pos="3656172" algn="l"/>
                  <a:tab pos="4113372" algn="l"/>
                  <a:tab pos="4570572" algn="l"/>
                  <a:tab pos="5027772" algn="l"/>
                  <a:tab pos="5484972" algn="l"/>
                  <a:tab pos="5942172" algn="l"/>
                  <a:tab pos="6399372" algn="l"/>
                  <a:tab pos="6856572" algn="l"/>
                  <a:tab pos="7313772" algn="l"/>
                  <a:tab pos="7770972" algn="l"/>
                  <a:tab pos="8228172" algn="l"/>
                  <a:tab pos="8685372" algn="l"/>
                  <a:tab pos="9142572" algn="l"/>
                </a:tabLst>
              </a:pPr>
              <a:r>
                <a:rPr lang="en-US" sz="2000">
                  <a:solidFill>
                    <a:srgbClr val="000000"/>
                  </a:solidFill>
                  <a:latin typeface="Arial" charset="0"/>
                </a:rPr>
                <a:t>Strata</a:t>
              </a:r>
            </a:p>
          </p:txBody>
        </p:sp>
        <p:sp>
          <p:nvSpPr>
            <p:cNvPr id="28680" name="Rectangle 4"/>
            <p:cNvSpPr>
              <a:spLocks noChangeArrowheads="1"/>
            </p:cNvSpPr>
            <p:nvPr/>
          </p:nvSpPr>
          <p:spPr bwMode="auto">
            <a:xfrm>
              <a:off x="991" y="1475"/>
              <a:ext cx="627" cy="4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0" tIns="0" rIns="0" bIns="0"/>
            <a:lstStyle/>
            <a:p>
              <a:pPr algn="ctr">
                <a:lnSpc>
                  <a:spcPct val="95000"/>
                </a:lnSpc>
                <a:tabLst>
                  <a:tab pos="0" algn="l"/>
                  <a:tab pos="455772" algn="l"/>
                  <a:tab pos="912972" algn="l"/>
                  <a:tab pos="1370172" algn="l"/>
                  <a:tab pos="1827372" algn="l"/>
                  <a:tab pos="2284572" algn="l"/>
                  <a:tab pos="2741772" algn="l"/>
                  <a:tab pos="3198972" algn="l"/>
                  <a:tab pos="3656172" algn="l"/>
                  <a:tab pos="4113372" algn="l"/>
                  <a:tab pos="4570572" algn="l"/>
                  <a:tab pos="5027772" algn="l"/>
                  <a:tab pos="5484972" algn="l"/>
                  <a:tab pos="5942172" algn="l"/>
                  <a:tab pos="6399372" algn="l"/>
                  <a:tab pos="6856572" algn="l"/>
                  <a:tab pos="7313772" algn="l"/>
                  <a:tab pos="7770972" algn="l"/>
                  <a:tab pos="8228172" algn="l"/>
                  <a:tab pos="8685372" algn="l"/>
                  <a:tab pos="9142572" algn="l"/>
                </a:tabLst>
              </a:pPr>
              <a:r>
                <a:rPr lang="en-US" sz="2000">
                  <a:solidFill>
                    <a:srgbClr val="000000"/>
                  </a:solidFill>
                  <a:latin typeface="Arial" charset="0"/>
                </a:rPr>
                <a:t>Cases</a:t>
              </a:r>
            </a:p>
          </p:txBody>
        </p:sp>
        <p:sp>
          <p:nvSpPr>
            <p:cNvPr id="28681" name="Rectangle 5"/>
            <p:cNvSpPr>
              <a:spLocks noChangeArrowheads="1"/>
            </p:cNvSpPr>
            <p:nvPr/>
          </p:nvSpPr>
          <p:spPr bwMode="auto">
            <a:xfrm>
              <a:off x="1621" y="1475"/>
              <a:ext cx="814" cy="4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0" tIns="0" rIns="0" bIns="0"/>
            <a:lstStyle/>
            <a:p>
              <a:pPr algn="ctr">
                <a:lnSpc>
                  <a:spcPct val="95000"/>
                </a:lnSpc>
                <a:tabLst>
                  <a:tab pos="0" algn="l"/>
                  <a:tab pos="455772" algn="l"/>
                  <a:tab pos="912972" algn="l"/>
                  <a:tab pos="1370172" algn="l"/>
                  <a:tab pos="1827372" algn="l"/>
                  <a:tab pos="2284572" algn="l"/>
                  <a:tab pos="2741772" algn="l"/>
                  <a:tab pos="3198972" algn="l"/>
                  <a:tab pos="3656172" algn="l"/>
                  <a:tab pos="4113372" algn="l"/>
                  <a:tab pos="4570572" algn="l"/>
                  <a:tab pos="5027772" algn="l"/>
                  <a:tab pos="5484972" algn="l"/>
                  <a:tab pos="5942172" algn="l"/>
                  <a:tab pos="6399372" algn="l"/>
                  <a:tab pos="6856572" algn="l"/>
                  <a:tab pos="7313772" algn="l"/>
                  <a:tab pos="7770972" algn="l"/>
                  <a:tab pos="8228172" algn="l"/>
                  <a:tab pos="8685372" algn="l"/>
                  <a:tab pos="9142572" algn="l"/>
                </a:tabLst>
              </a:pPr>
              <a:r>
                <a:rPr lang="en-US" sz="2000">
                  <a:solidFill>
                    <a:srgbClr val="000000"/>
                  </a:solidFill>
                  <a:latin typeface="Arial" charset="0"/>
                </a:rPr>
                <a:t>Controls</a:t>
              </a:r>
            </a:p>
          </p:txBody>
        </p:sp>
        <p:sp>
          <p:nvSpPr>
            <p:cNvPr id="28682" name="Rectangle 6"/>
            <p:cNvSpPr>
              <a:spLocks noChangeArrowheads="1"/>
            </p:cNvSpPr>
            <p:nvPr/>
          </p:nvSpPr>
          <p:spPr bwMode="auto">
            <a:xfrm>
              <a:off x="305" y="1906"/>
              <a:ext cx="682" cy="4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0" tIns="0" rIns="0" bIns="0"/>
            <a:lstStyle/>
            <a:p>
              <a:pPr algn="ctr">
                <a:lnSpc>
                  <a:spcPct val="95000"/>
                </a:lnSpc>
                <a:tabLst>
                  <a:tab pos="0" algn="l"/>
                  <a:tab pos="455772" algn="l"/>
                  <a:tab pos="912972" algn="l"/>
                  <a:tab pos="1370172" algn="l"/>
                  <a:tab pos="1827372" algn="l"/>
                  <a:tab pos="2284572" algn="l"/>
                  <a:tab pos="2741772" algn="l"/>
                  <a:tab pos="3198972" algn="l"/>
                  <a:tab pos="3656172" algn="l"/>
                  <a:tab pos="4113372" algn="l"/>
                  <a:tab pos="4570572" algn="l"/>
                  <a:tab pos="5027772" algn="l"/>
                  <a:tab pos="5484972" algn="l"/>
                  <a:tab pos="5942172" algn="l"/>
                  <a:tab pos="6399372" algn="l"/>
                  <a:tab pos="6856572" algn="l"/>
                  <a:tab pos="7313772" algn="l"/>
                  <a:tab pos="7770972" algn="l"/>
                  <a:tab pos="8228172" algn="l"/>
                  <a:tab pos="8685372" algn="l"/>
                  <a:tab pos="9142572" algn="l"/>
                </a:tabLst>
              </a:pPr>
              <a:r>
                <a:rPr lang="en-US">
                  <a:solidFill>
                    <a:srgbClr val="000000"/>
                  </a:solidFill>
                  <a:latin typeface="Arial" charset="0"/>
                </a:rPr>
                <a:t>G+E+</a:t>
              </a:r>
            </a:p>
          </p:txBody>
        </p:sp>
        <p:sp>
          <p:nvSpPr>
            <p:cNvPr id="28683" name="Rectangle 7"/>
            <p:cNvSpPr>
              <a:spLocks noChangeArrowheads="1"/>
            </p:cNvSpPr>
            <p:nvPr/>
          </p:nvSpPr>
          <p:spPr bwMode="auto">
            <a:xfrm>
              <a:off x="991" y="1906"/>
              <a:ext cx="627" cy="4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0" tIns="0" rIns="0" bIns="0"/>
            <a:lstStyle/>
            <a:p>
              <a:pPr algn="ctr">
                <a:lnSpc>
                  <a:spcPct val="95000"/>
                </a:lnSpc>
                <a:tabLst>
                  <a:tab pos="0" algn="l"/>
                  <a:tab pos="455772" algn="l"/>
                  <a:tab pos="912972" algn="l"/>
                  <a:tab pos="1370172" algn="l"/>
                  <a:tab pos="1827372" algn="l"/>
                  <a:tab pos="2284572" algn="l"/>
                  <a:tab pos="2741772" algn="l"/>
                  <a:tab pos="3198972" algn="l"/>
                  <a:tab pos="3656172" algn="l"/>
                  <a:tab pos="4113372" algn="l"/>
                  <a:tab pos="4570572" algn="l"/>
                  <a:tab pos="5027772" algn="l"/>
                  <a:tab pos="5484972" algn="l"/>
                  <a:tab pos="5942172" algn="l"/>
                  <a:tab pos="6399372" algn="l"/>
                  <a:tab pos="6856572" algn="l"/>
                  <a:tab pos="7313772" algn="l"/>
                  <a:tab pos="7770972" algn="l"/>
                  <a:tab pos="8228172" algn="l"/>
                  <a:tab pos="8685372" algn="l"/>
                  <a:tab pos="9142572" algn="l"/>
                </a:tabLst>
              </a:pPr>
              <a:r>
                <a:rPr lang="en-US" sz="2000">
                  <a:solidFill>
                    <a:srgbClr val="000000"/>
                  </a:solidFill>
                  <a:latin typeface="Arial" charset="0"/>
                </a:rPr>
                <a:t>25</a:t>
              </a:r>
            </a:p>
          </p:txBody>
        </p:sp>
        <p:sp>
          <p:nvSpPr>
            <p:cNvPr id="28684" name="Rectangle 8"/>
            <p:cNvSpPr>
              <a:spLocks noChangeArrowheads="1"/>
            </p:cNvSpPr>
            <p:nvPr/>
          </p:nvSpPr>
          <p:spPr bwMode="auto">
            <a:xfrm>
              <a:off x="1621" y="1906"/>
              <a:ext cx="814" cy="4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0" tIns="0" rIns="0" bIns="0"/>
            <a:lstStyle/>
            <a:p>
              <a:pPr algn="ctr">
                <a:lnSpc>
                  <a:spcPct val="95000"/>
                </a:lnSpc>
                <a:tabLst>
                  <a:tab pos="0" algn="l"/>
                  <a:tab pos="455772" algn="l"/>
                  <a:tab pos="912972" algn="l"/>
                  <a:tab pos="1370172" algn="l"/>
                  <a:tab pos="1827372" algn="l"/>
                  <a:tab pos="2284572" algn="l"/>
                  <a:tab pos="2741772" algn="l"/>
                  <a:tab pos="3198972" algn="l"/>
                  <a:tab pos="3656172" algn="l"/>
                  <a:tab pos="4113372" algn="l"/>
                  <a:tab pos="4570572" algn="l"/>
                  <a:tab pos="5027772" algn="l"/>
                  <a:tab pos="5484972" algn="l"/>
                  <a:tab pos="5942172" algn="l"/>
                  <a:tab pos="6399372" algn="l"/>
                  <a:tab pos="6856572" algn="l"/>
                  <a:tab pos="7313772" algn="l"/>
                  <a:tab pos="7770972" algn="l"/>
                  <a:tab pos="8228172" algn="l"/>
                  <a:tab pos="8685372" algn="l"/>
                  <a:tab pos="9142572" algn="l"/>
                </a:tabLst>
              </a:pPr>
              <a:r>
                <a:rPr lang="en-US" sz="2000">
                  <a:solidFill>
                    <a:srgbClr val="000000"/>
                  </a:solidFill>
                  <a:latin typeface="Arial" charset="0"/>
                </a:rPr>
                <a:t>2</a:t>
              </a:r>
            </a:p>
          </p:txBody>
        </p:sp>
        <p:sp>
          <p:nvSpPr>
            <p:cNvPr id="28685" name="Rectangle 9"/>
            <p:cNvSpPr>
              <a:spLocks noChangeArrowheads="1"/>
            </p:cNvSpPr>
            <p:nvPr/>
          </p:nvSpPr>
          <p:spPr bwMode="auto">
            <a:xfrm>
              <a:off x="305" y="2339"/>
              <a:ext cx="682" cy="4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0" tIns="0" rIns="0" bIns="0"/>
            <a:lstStyle/>
            <a:p>
              <a:pPr algn="ctr">
                <a:lnSpc>
                  <a:spcPct val="95000"/>
                </a:lnSpc>
                <a:tabLst>
                  <a:tab pos="0" algn="l"/>
                  <a:tab pos="455772" algn="l"/>
                  <a:tab pos="912972" algn="l"/>
                  <a:tab pos="1370172" algn="l"/>
                  <a:tab pos="1827372" algn="l"/>
                  <a:tab pos="2284572" algn="l"/>
                  <a:tab pos="2741772" algn="l"/>
                  <a:tab pos="3198972" algn="l"/>
                  <a:tab pos="3656172" algn="l"/>
                  <a:tab pos="4113372" algn="l"/>
                  <a:tab pos="4570572" algn="l"/>
                  <a:tab pos="5027772" algn="l"/>
                  <a:tab pos="5484972" algn="l"/>
                  <a:tab pos="5942172" algn="l"/>
                  <a:tab pos="6399372" algn="l"/>
                  <a:tab pos="6856572" algn="l"/>
                  <a:tab pos="7313772" algn="l"/>
                  <a:tab pos="7770972" algn="l"/>
                  <a:tab pos="8228172" algn="l"/>
                  <a:tab pos="8685372" algn="l"/>
                  <a:tab pos="9142572" algn="l"/>
                </a:tabLst>
              </a:pPr>
              <a:r>
                <a:rPr lang="en-US">
                  <a:solidFill>
                    <a:srgbClr val="000000"/>
                  </a:solidFill>
                  <a:latin typeface="Arial" charset="0"/>
                </a:rPr>
                <a:t>G+E-</a:t>
              </a:r>
            </a:p>
          </p:txBody>
        </p:sp>
        <p:sp>
          <p:nvSpPr>
            <p:cNvPr id="28686" name="Rectangle 10"/>
            <p:cNvSpPr>
              <a:spLocks noChangeArrowheads="1"/>
            </p:cNvSpPr>
            <p:nvPr/>
          </p:nvSpPr>
          <p:spPr bwMode="auto">
            <a:xfrm>
              <a:off x="991" y="2339"/>
              <a:ext cx="627" cy="4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0" tIns="0" rIns="0" bIns="0"/>
            <a:lstStyle/>
            <a:p>
              <a:pPr algn="ctr">
                <a:lnSpc>
                  <a:spcPct val="95000"/>
                </a:lnSpc>
                <a:tabLst>
                  <a:tab pos="0" algn="l"/>
                  <a:tab pos="455772" algn="l"/>
                  <a:tab pos="912972" algn="l"/>
                  <a:tab pos="1370172" algn="l"/>
                  <a:tab pos="1827372" algn="l"/>
                  <a:tab pos="2284572" algn="l"/>
                  <a:tab pos="2741772" algn="l"/>
                  <a:tab pos="3198972" algn="l"/>
                  <a:tab pos="3656172" algn="l"/>
                  <a:tab pos="4113372" algn="l"/>
                  <a:tab pos="4570572" algn="l"/>
                  <a:tab pos="5027772" algn="l"/>
                  <a:tab pos="5484972" algn="l"/>
                  <a:tab pos="5942172" algn="l"/>
                  <a:tab pos="6399372" algn="l"/>
                  <a:tab pos="6856572" algn="l"/>
                  <a:tab pos="7313772" algn="l"/>
                  <a:tab pos="7770972" algn="l"/>
                  <a:tab pos="8228172" algn="l"/>
                  <a:tab pos="8685372" algn="l"/>
                  <a:tab pos="9142572" algn="l"/>
                </a:tabLst>
              </a:pPr>
              <a:r>
                <a:rPr lang="en-US" sz="2000">
                  <a:solidFill>
                    <a:srgbClr val="000000"/>
                  </a:solidFill>
                  <a:latin typeface="Arial" charset="0"/>
                </a:rPr>
                <a:t>10</a:t>
              </a:r>
            </a:p>
          </p:txBody>
        </p:sp>
        <p:sp>
          <p:nvSpPr>
            <p:cNvPr id="28687" name="Rectangle 11"/>
            <p:cNvSpPr>
              <a:spLocks noChangeArrowheads="1"/>
            </p:cNvSpPr>
            <p:nvPr/>
          </p:nvSpPr>
          <p:spPr bwMode="auto">
            <a:xfrm>
              <a:off x="1621" y="2339"/>
              <a:ext cx="814" cy="4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0" tIns="0" rIns="0" bIns="0"/>
            <a:lstStyle/>
            <a:p>
              <a:pPr algn="ctr">
                <a:lnSpc>
                  <a:spcPct val="95000"/>
                </a:lnSpc>
                <a:tabLst>
                  <a:tab pos="0" algn="l"/>
                  <a:tab pos="455772" algn="l"/>
                  <a:tab pos="912972" algn="l"/>
                  <a:tab pos="1370172" algn="l"/>
                  <a:tab pos="1827372" algn="l"/>
                  <a:tab pos="2284572" algn="l"/>
                  <a:tab pos="2741772" algn="l"/>
                  <a:tab pos="3198972" algn="l"/>
                  <a:tab pos="3656172" algn="l"/>
                  <a:tab pos="4113372" algn="l"/>
                  <a:tab pos="4570572" algn="l"/>
                  <a:tab pos="5027772" algn="l"/>
                  <a:tab pos="5484972" algn="l"/>
                  <a:tab pos="5942172" algn="l"/>
                  <a:tab pos="6399372" algn="l"/>
                  <a:tab pos="6856572" algn="l"/>
                  <a:tab pos="7313772" algn="l"/>
                  <a:tab pos="7770972" algn="l"/>
                  <a:tab pos="8228172" algn="l"/>
                  <a:tab pos="8685372" algn="l"/>
                  <a:tab pos="9142572" algn="l"/>
                </a:tabLst>
              </a:pPr>
              <a:r>
                <a:rPr lang="en-US" sz="2000">
                  <a:solidFill>
                    <a:srgbClr val="000000"/>
                  </a:solidFill>
                  <a:latin typeface="Arial" charset="0"/>
                </a:rPr>
                <a:t>4</a:t>
              </a:r>
            </a:p>
          </p:txBody>
        </p:sp>
        <p:sp>
          <p:nvSpPr>
            <p:cNvPr id="28688" name="Rectangle 12"/>
            <p:cNvSpPr>
              <a:spLocks noChangeArrowheads="1"/>
            </p:cNvSpPr>
            <p:nvPr/>
          </p:nvSpPr>
          <p:spPr bwMode="auto">
            <a:xfrm>
              <a:off x="305" y="2770"/>
              <a:ext cx="682" cy="4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0" tIns="0" rIns="0" bIns="0"/>
            <a:lstStyle/>
            <a:p>
              <a:pPr algn="ctr">
                <a:lnSpc>
                  <a:spcPct val="95000"/>
                </a:lnSpc>
                <a:tabLst>
                  <a:tab pos="0" algn="l"/>
                  <a:tab pos="455772" algn="l"/>
                  <a:tab pos="912972" algn="l"/>
                  <a:tab pos="1370172" algn="l"/>
                  <a:tab pos="1827372" algn="l"/>
                  <a:tab pos="2284572" algn="l"/>
                  <a:tab pos="2741772" algn="l"/>
                  <a:tab pos="3198972" algn="l"/>
                  <a:tab pos="3656172" algn="l"/>
                  <a:tab pos="4113372" algn="l"/>
                  <a:tab pos="4570572" algn="l"/>
                  <a:tab pos="5027772" algn="l"/>
                  <a:tab pos="5484972" algn="l"/>
                  <a:tab pos="5942172" algn="l"/>
                  <a:tab pos="6399372" algn="l"/>
                  <a:tab pos="6856572" algn="l"/>
                  <a:tab pos="7313772" algn="l"/>
                  <a:tab pos="7770972" algn="l"/>
                  <a:tab pos="8228172" algn="l"/>
                  <a:tab pos="8685372" algn="l"/>
                  <a:tab pos="9142572" algn="l"/>
                </a:tabLst>
              </a:pPr>
              <a:r>
                <a:rPr lang="en-US">
                  <a:solidFill>
                    <a:srgbClr val="000000"/>
                  </a:solidFill>
                  <a:latin typeface="Arial" charset="0"/>
                </a:rPr>
                <a:t>G-E+</a:t>
              </a:r>
            </a:p>
          </p:txBody>
        </p:sp>
        <p:sp>
          <p:nvSpPr>
            <p:cNvPr id="28689" name="Rectangle 13"/>
            <p:cNvSpPr>
              <a:spLocks noChangeArrowheads="1"/>
            </p:cNvSpPr>
            <p:nvPr/>
          </p:nvSpPr>
          <p:spPr bwMode="auto">
            <a:xfrm>
              <a:off x="991" y="2770"/>
              <a:ext cx="627" cy="4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0" tIns="0" rIns="0" bIns="0"/>
            <a:lstStyle/>
            <a:p>
              <a:pPr algn="ctr">
                <a:lnSpc>
                  <a:spcPct val="95000"/>
                </a:lnSpc>
                <a:tabLst>
                  <a:tab pos="0" algn="l"/>
                  <a:tab pos="455772" algn="l"/>
                  <a:tab pos="912972" algn="l"/>
                  <a:tab pos="1370172" algn="l"/>
                  <a:tab pos="1827372" algn="l"/>
                  <a:tab pos="2284572" algn="l"/>
                  <a:tab pos="2741772" algn="l"/>
                  <a:tab pos="3198972" algn="l"/>
                  <a:tab pos="3656172" algn="l"/>
                  <a:tab pos="4113372" algn="l"/>
                  <a:tab pos="4570572" algn="l"/>
                  <a:tab pos="5027772" algn="l"/>
                  <a:tab pos="5484972" algn="l"/>
                  <a:tab pos="5942172" algn="l"/>
                  <a:tab pos="6399372" algn="l"/>
                  <a:tab pos="6856572" algn="l"/>
                  <a:tab pos="7313772" algn="l"/>
                  <a:tab pos="7770972" algn="l"/>
                  <a:tab pos="8228172" algn="l"/>
                  <a:tab pos="8685372" algn="l"/>
                  <a:tab pos="9142572" algn="l"/>
                </a:tabLst>
              </a:pPr>
              <a:r>
                <a:rPr lang="en-US" sz="2000">
                  <a:solidFill>
                    <a:srgbClr val="000000"/>
                  </a:solidFill>
                  <a:latin typeface="Arial" charset="0"/>
                </a:rPr>
                <a:t>84</a:t>
              </a:r>
            </a:p>
          </p:txBody>
        </p:sp>
        <p:sp>
          <p:nvSpPr>
            <p:cNvPr id="28690" name="Rectangle 14"/>
            <p:cNvSpPr>
              <a:spLocks noChangeArrowheads="1"/>
            </p:cNvSpPr>
            <p:nvPr/>
          </p:nvSpPr>
          <p:spPr bwMode="auto">
            <a:xfrm>
              <a:off x="1621" y="2770"/>
              <a:ext cx="814" cy="4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0" tIns="0" rIns="0" bIns="0"/>
            <a:lstStyle/>
            <a:p>
              <a:pPr algn="ctr">
                <a:lnSpc>
                  <a:spcPct val="95000"/>
                </a:lnSpc>
                <a:tabLst>
                  <a:tab pos="0" algn="l"/>
                  <a:tab pos="455772" algn="l"/>
                  <a:tab pos="912972" algn="l"/>
                  <a:tab pos="1370172" algn="l"/>
                  <a:tab pos="1827372" algn="l"/>
                  <a:tab pos="2284572" algn="l"/>
                  <a:tab pos="2741772" algn="l"/>
                  <a:tab pos="3198972" algn="l"/>
                  <a:tab pos="3656172" algn="l"/>
                  <a:tab pos="4113372" algn="l"/>
                  <a:tab pos="4570572" algn="l"/>
                  <a:tab pos="5027772" algn="l"/>
                  <a:tab pos="5484972" algn="l"/>
                  <a:tab pos="5942172" algn="l"/>
                  <a:tab pos="6399372" algn="l"/>
                  <a:tab pos="6856572" algn="l"/>
                  <a:tab pos="7313772" algn="l"/>
                  <a:tab pos="7770972" algn="l"/>
                  <a:tab pos="8228172" algn="l"/>
                  <a:tab pos="8685372" algn="l"/>
                  <a:tab pos="9142572" algn="l"/>
                </a:tabLst>
              </a:pPr>
              <a:r>
                <a:rPr lang="en-US" sz="2000">
                  <a:solidFill>
                    <a:srgbClr val="000000"/>
                  </a:solidFill>
                  <a:latin typeface="Arial" charset="0"/>
                </a:rPr>
                <a:t>63</a:t>
              </a:r>
            </a:p>
          </p:txBody>
        </p:sp>
        <p:sp>
          <p:nvSpPr>
            <p:cNvPr id="28691" name="Rectangle 15"/>
            <p:cNvSpPr>
              <a:spLocks noChangeArrowheads="1"/>
            </p:cNvSpPr>
            <p:nvPr/>
          </p:nvSpPr>
          <p:spPr bwMode="auto">
            <a:xfrm>
              <a:off x="305" y="3202"/>
              <a:ext cx="682" cy="4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0" tIns="0" rIns="0" bIns="0"/>
            <a:lstStyle/>
            <a:p>
              <a:pPr algn="ctr">
                <a:lnSpc>
                  <a:spcPct val="95000"/>
                </a:lnSpc>
                <a:tabLst>
                  <a:tab pos="0" algn="l"/>
                  <a:tab pos="455772" algn="l"/>
                  <a:tab pos="912972" algn="l"/>
                  <a:tab pos="1370172" algn="l"/>
                  <a:tab pos="1827372" algn="l"/>
                  <a:tab pos="2284572" algn="l"/>
                  <a:tab pos="2741772" algn="l"/>
                  <a:tab pos="3198972" algn="l"/>
                  <a:tab pos="3656172" algn="l"/>
                  <a:tab pos="4113372" algn="l"/>
                  <a:tab pos="4570572" algn="l"/>
                  <a:tab pos="5027772" algn="l"/>
                  <a:tab pos="5484972" algn="l"/>
                  <a:tab pos="5942172" algn="l"/>
                  <a:tab pos="6399372" algn="l"/>
                  <a:tab pos="6856572" algn="l"/>
                  <a:tab pos="7313772" algn="l"/>
                  <a:tab pos="7770972" algn="l"/>
                  <a:tab pos="8228172" algn="l"/>
                  <a:tab pos="8685372" algn="l"/>
                  <a:tab pos="9142572" algn="l"/>
                </a:tabLst>
              </a:pPr>
              <a:r>
                <a:rPr lang="en-US">
                  <a:solidFill>
                    <a:srgbClr val="000000"/>
                  </a:solidFill>
                  <a:latin typeface="Arial" charset="0"/>
                </a:rPr>
                <a:t>G-E-</a:t>
              </a:r>
            </a:p>
          </p:txBody>
        </p:sp>
        <p:sp>
          <p:nvSpPr>
            <p:cNvPr id="28692" name="Rectangle 16"/>
            <p:cNvSpPr>
              <a:spLocks noChangeArrowheads="1"/>
            </p:cNvSpPr>
            <p:nvPr/>
          </p:nvSpPr>
          <p:spPr bwMode="auto">
            <a:xfrm>
              <a:off x="991" y="3202"/>
              <a:ext cx="627" cy="4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0" tIns="0" rIns="0" bIns="0"/>
            <a:lstStyle/>
            <a:p>
              <a:pPr algn="ctr">
                <a:lnSpc>
                  <a:spcPct val="95000"/>
                </a:lnSpc>
                <a:tabLst>
                  <a:tab pos="0" algn="l"/>
                  <a:tab pos="455772" algn="l"/>
                  <a:tab pos="912972" algn="l"/>
                  <a:tab pos="1370172" algn="l"/>
                  <a:tab pos="1827372" algn="l"/>
                  <a:tab pos="2284572" algn="l"/>
                  <a:tab pos="2741772" algn="l"/>
                  <a:tab pos="3198972" algn="l"/>
                  <a:tab pos="3656172" algn="l"/>
                  <a:tab pos="4113372" algn="l"/>
                  <a:tab pos="4570572" algn="l"/>
                  <a:tab pos="5027772" algn="l"/>
                  <a:tab pos="5484972" algn="l"/>
                  <a:tab pos="5942172" algn="l"/>
                  <a:tab pos="6399372" algn="l"/>
                  <a:tab pos="6856572" algn="l"/>
                  <a:tab pos="7313772" algn="l"/>
                  <a:tab pos="7770972" algn="l"/>
                  <a:tab pos="8228172" algn="l"/>
                  <a:tab pos="8685372" algn="l"/>
                  <a:tab pos="9142572" algn="l"/>
                </a:tabLst>
              </a:pPr>
              <a:r>
                <a:rPr lang="en-US" sz="2000">
                  <a:solidFill>
                    <a:srgbClr val="000000"/>
                  </a:solidFill>
                  <a:latin typeface="Arial" charset="0"/>
                </a:rPr>
                <a:t>36</a:t>
              </a:r>
            </a:p>
          </p:txBody>
        </p:sp>
        <p:sp>
          <p:nvSpPr>
            <p:cNvPr id="28693" name="Rectangle 17"/>
            <p:cNvSpPr>
              <a:spLocks noChangeArrowheads="1"/>
            </p:cNvSpPr>
            <p:nvPr/>
          </p:nvSpPr>
          <p:spPr bwMode="auto">
            <a:xfrm>
              <a:off x="1621" y="3202"/>
              <a:ext cx="814" cy="4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0" tIns="0" rIns="0" bIns="0"/>
            <a:lstStyle/>
            <a:p>
              <a:pPr algn="ctr">
                <a:lnSpc>
                  <a:spcPct val="95000"/>
                </a:lnSpc>
                <a:tabLst>
                  <a:tab pos="0" algn="l"/>
                  <a:tab pos="455772" algn="l"/>
                  <a:tab pos="912972" algn="l"/>
                  <a:tab pos="1370172" algn="l"/>
                  <a:tab pos="1827372" algn="l"/>
                  <a:tab pos="2284572" algn="l"/>
                  <a:tab pos="2741772" algn="l"/>
                  <a:tab pos="3198972" algn="l"/>
                  <a:tab pos="3656172" algn="l"/>
                  <a:tab pos="4113372" algn="l"/>
                  <a:tab pos="4570572" algn="l"/>
                  <a:tab pos="5027772" algn="l"/>
                  <a:tab pos="5484972" algn="l"/>
                  <a:tab pos="5942172" algn="l"/>
                  <a:tab pos="6399372" algn="l"/>
                  <a:tab pos="6856572" algn="l"/>
                  <a:tab pos="7313772" algn="l"/>
                  <a:tab pos="7770972" algn="l"/>
                  <a:tab pos="8228172" algn="l"/>
                  <a:tab pos="8685372" algn="l"/>
                  <a:tab pos="9142572" algn="l"/>
                </a:tabLst>
              </a:pPr>
              <a:r>
                <a:rPr lang="en-US" sz="2000">
                  <a:solidFill>
                    <a:srgbClr val="000000"/>
                  </a:solidFill>
                  <a:latin typeface="Arial" charset="0"/>
                </a:rPr>
                <a:t>100</a:t>
              </a:r>
            </a:p>
          </p:txBody>
        </p:sp>
        <p:sp>
          <p:nvSpPr>
            <p:cNvPr id="28694" name="Line 18"/>
            <p:cNvSpPr>
              <a:spLocks noChangeShapeType="1"/>
            </p:cNvSpPr>
            <p:nvPr/>
          </p:nvSpPr>
          <p:spPr bwMode="auto">
            <a:xfrm>
              <a:off x="1621" y="1475"/>
              <a:ext cx="814" cy="0"/>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695" name="Line 19"/>
            <p:cNvSpPr>
              <a:spLocks noChangeShapeType="1"/>
            </p:cNvSpPr>
            <p:nvPr/>
          </p:nvSpPr>
          <p:spPr bwMode="auto">
            <a:xfrm>
              <a:off x="1621" y="1906"/>
              <a:ext cx="814" cy="0"/>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696" name="Line 20"/>
            <p:cNvSpPr>
              <a:spLocks noChangeShapeType="1"/>
            </p:cNvSpPr>
            <p:nvPr/>
          </p:nvSpPr>
          <p:spPr bwMode="auto">
            <a:xfrm>
              <a:off x="1621" y="2339"/>
              <a:ext cx="814" cy="0"/>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697" name="Line 21"/>
            <p:cNvSpPr>
              <a:spLocks noChangeShapeType="1"/>
            </p:cNvSpPr>
            <p:nvPr/>
          </p:nvSpPr>
          <p:spPr bwMode="auto">
            <a:xfrm>
              <a:off x="1621" y="2770"/>
              <a:ext cx="814" cy="0"/>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698" name="Line 22"/>
            <p:cNvSpPr>
              <a:spLocks noChangeShapeType="1"/>
            </p:cNvSpPr>
            <p:nvPr/>
          </p:nvSpPr>
          <p:spPr bwMode="auto">
            <a:xfrm>
              <a:off x="1621" y="3202"/>
              <a:ext cx="814" cy="0"/>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699" name="Line 23"/>
            <p:cNvSpPr>
              <a:spLocks noChangeShapeType="1"/>
            </p:cNvSpPr>
            <p:nvPr/>
          </p:nvSpPr>
          <p:spPr bwMode="auto">
            <a:xfrm>
              <a:off x="1621" y="3634"/>
              <a:ext cx="814" cy="0"/>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00" name="Line 24"/>
            <p:cNvSpPr>
              <a:spLocks noChangeShapeType="1"/>
            </p:cNvSpPr>
            <p:nvPr/>
          </p:nvSpPr>
          <p:spPr bwMode="auto">
            <a:xfrm>
              <a:off x="305" y="3202"/>
              <a:ext cx="0" cy="429"/>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01" name="Line 25"/>
            <p:cNvSpPr>
              <a:spLocks noChangeShapeType="1"/>
            </p:cNvSpPr>
            <p:nvPr/>
          </p:nvSpPr>
          <p:spPr bwMode="auto">
            <a:xfrm>
              <a:off x="991" y="3202"/>
              <a:ext cx="0" cy="429"/>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02" name="Line 26"/>
            <p:cNvSpPr>
              <a:spLocks noChangeShapeType="1"/>
            </p:cNvSpPr>
            <p:nvPr/>
          </p:nvSpPr>
          <p:spPr bwMode="auto">
            <a:xfrm>
              <a:off x="1621" y="3202"/>
              <a:ext cx="0" cy="429"/>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03" name="Line 27"/>
            <p:cNvSpPr>
              <a:spLocks noChangeShapeType="1"/>
            </p:cNvSpPr>
            <p:nvPr/>
          </p:nvSpPr>
          <p:spPr bwMode="auto">
            <a:xfrm>
              <a:off x="2438" y="3202"/>
              <a:ext cx="0" cy="429"/>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04" name="Line 28"/>
            <p:cNvSpPr>
              <a:spLocks noChangeShapeType="1"/>
            </p:cNvSpPr>
            <p:nvPr/>
          </p:nvSpPr>
          <p:spPr bwMode="auto">
            <a:xfrm>
              <a:off x="305" y="1475"/>
              <a:ext cx="682" cy="0"/>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05" name="Line 29"/>
            <p:cNvSpPr>
              <a:spLocks noChangeShapeType="1"/>
            </p:cNvSpPr>
            <p:nvPr/>
          </p:nvSpPr>
          <p:spPr bwMode="auto">
            <a:xfrm>
              <a:off x="305" y="1475"/>
              <a:ext cx="682" cy="0"/>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06" name="Line 30"/>
            <p:cNvSpPr>
              <a:spLocks noChangeShapeType="1"/>
            </p:cNvSpPr>
            <p:nvPr/>
          </p:nvSpPr>
          <p:spPr bwMode="auto">
            <a:xfrm>
              <a:off x="305" y="1475"/>
              <a:ext cx="682" cy="0"/>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07" name="Line 31"/>
            <p:cNvSpPr>
              <a:spLocks noChangeShapeType="1"/>
            </p:cNvSpPr>
            <p:nvPr/>
          </p:nvSpPr>
          <p:spPr bwMode="auto">
            <a:xfrm>
              <a:off x="305" y="1475"/>
              <a:ext cx="0" cy="429"/>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08" name="Line 32"/>
            <p:cNvSpPr>
              <a:spLocks noChangeShapeType="1"/>
            </p:cNvSpPr>
            <p:nvPr/>
          </p:nvSpPr>
          <p:spPr bwMode="auto">
            <a:xfrm>
              <a:off x="305" y="1475"/>
              <a:ext cx="0" cy="429"/>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09" name="Line 33"/>
            <p:cNvSpPr>
              <a:spLocks noChangeShapeType="1"/>
            </p:cNvSpPr>
            <p:nvPr/>
          </p:nvSpPr>
          <p:spPr bwMode="auto">
            <a:xfrm>
              <a:off x="305" y="1475"/>
              <a:ext cx="0" cy="429"/>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10" name="Line 34"/>
            <p:cNvSpPr>
              <a:spLocks noChangeShapeType="1"/>
            </p:cNvSpPr>
            <p:nvPr/>
          </p:nvSpPr>
          <p:spPr bwMode="auto">
            <a:xfrm>
              <a:off x="991" y="1475"/>
              <a:ext cx="0" cy="429"/>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11" name="Line 35"/>
            <p:cNvSpPr>
              <a:spLocks noChangeShapeType="1"/>
            </p:cNvSpPr>
            <p:nvPr/>
          </p:nvSpPr>
          <p:spPr bwMode="auto">
            <a:xfrm>
              <a:off x="991" y="1475"/>
              <a:ext cx="0" cy="429"/>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12" name="Line 36"/>
            <p:cNvSpPr>
              <a:spLocks noChangeShapeType="1"/>
            </p:cNvSpPr>
            <p:nvPr/>
          </p:nvSpPr>
          <p:spPr bwMode="auto">
            <a:xfrm>
              <a:off x="991" y="1475"/>
              <a:ext cx="0" cy="429"/>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13" name="Line 37"/>
            <p:cNvSpPr>
              <a:spLocks noChangeShapeType="1"/>
            </p:cNvSpPr>
            <p:nvPr/>
          </p:nvSpPr>
          <p:spPr bwMode="auto">
            <a:xfrm>
              <a:off x="305" y="1906"/>
              <a:ext cx="682" cy="0"/>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14" name="Line 38"/>
            <p:cNvSpPr>
              <a:spLocks noChangeShapeType="1"/>
            </p:cNvSpPr>
            <p:nvPr/>
          </p:nvSpPr>
          <p:spPr bwMode="auto">
            <a:xfrm>
              <a:off x="305" y="1906"/>
              <a:ext cx="682" cy="0"/>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15" name="Line 39"/>
            <p:cNvSpPr>
              <a:spLocks noChangeShapeType="1"/>
            </p:cNvSpPr>
            <p:nvPr/>
          </p:nvSpPr>
          <p:spPr bwMode="auto">
            <a:xfrm>
              <a:off x="305" y="1906"/>
              <a:ext cx="682" cy="0"/>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16" name="Line 40"/>
            <p:cNvSpPr>
              <a:spLocks noChangeShapeType="1"/>
            </p:cNvSpPr>
            <p:nvPr/>
          </p:nvSpPr>
          <p:spPr bwMode="auto">
            <a:xfrm>
              <a:off x="991" y="1475"/>
              <a:ext cx="627" cy="0"/>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17" name="Line 41"/>
            <p:cNvSpPr>
              <a:spLocks noChangeShapeType="1"/>
            </p:cNvSpPr>
            <p:nvPr/>
          </p:nvSpPr>
          <p:spPr bwMode="auto">
            <a:xfrm>
              <a:off x="991" y="1475"/>
              <a:ext cx="627" cy="0"/>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18" name="Line 42"/>
            <p:cNvSpPr>
              <a:spLocks noChangeShapeType="1"/>
            </p:cNvSpPr>
            <p:nvPr/>
          </p:nvSpPr>
          <p:spPr bwMode="auto">
            <a:xfrm>
              <a:off x="991" y="1475"/>
              <a:ext cx="627" cy="0"/>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19" name="Line 43"/>
            <p:cNvSpPr>
              <a:spLocks noChangeShapeType="1"/>
            </p:cNvSpPr>
            <p:nvPr/>
          </p:nvSpPr>
          <p:spPr bwMode="auto">
            <a:xfrm>
              <a:off x="1621" y="1475"/>
              <a:ext cx="0" cy="429"/>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20" name="Line 44"/>
            <p:cNvSpPr>
              <a:spLocks noChangeShapeType="1"/>
            </p:cNvSpPr>
            <p:nvPr/>
          </p:nvSpPr>
          <p:spPr bwMode="auto">
            <a:xfrm>
              <a:off x="1621" y="1475"/>
              <a:ext cx="0" cy="429"/>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21" name="Line 45"/>
            <p:cNvSpPr>
              <a:spLocks noChangeShapeType="1"/>
            </p:cNvSpPr>
            <p:nvPr/>
          </p:nvSpPr>
          <p:spPr bwMode="auto">
            <a:xfrm>
              <a:off x="1621" y="1475"/>
              <a:ext cx="0" cy="429"/>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22" name="Line 46"/>
            <p:cNvSpPr>
              <a:spLocks noChangeShapeType="1"/>
            </p:cNvSpPr>
            <p:nvPr/>
          </p:nvSpPr>
          <p:spPr bwMode="auto">
            <a:xfrm>
              <a:off x="991" y="1906"/>
              <a:ext cx="627" cy="0"/>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23" name="Line 47"/>
            <p:cNvSpPr>
              <a:spLocks noChangeShapeType="1"/>
            </p:cNvSpPr>
            <p:nvPr/>
          </p:nvSpPr>
          <p:spPr bwMode="auto">
            <a:xfrm>
              <a:off x="991" y="1906"/>
              <a:ext cx="627" cy="0"/>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24" name="Line 48"/>
            <p:cNvSpPr>
              <a:spLocks noChangeShapeType="1"/>
            </p:cNvSpPr>
            <p:nvPr/>
          </p:nvSpPr>
          <p:spPr bwMode="auto">
            <a:xfrm>
              <a:off x="991" y="1906"/>
              <a:ext cx="627" cy="0"/>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25" name="Line 49"/>
            <p:cNvSpPr>
              <a:spLocks noChangeShapeType="1"/>
            </p:cNvSpPr>
            <p:nvPr/>
          </p:nvSpPr>
          <p:spPr bwMode="auto">
            <a:xfrm>
              <a:off x="1621" y="1475"/>
              <a:ext cx="814" cy="0"/>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26" name="Line 50"/>
            <p:cNvSpPr>
              <a:spLocks noChangeShapeType="1"/>
            </p:cNvSpPr>
            <p:nvPr/>
          </p:nvSpPr>
          <p:spPr bwMode="auto">
            <a:xfrm>
              <a:off x="1621" y="1475"/>
              <a:ext cx="814" cy="0"/>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27" name="Line 51"/>
            <p:cNvSpPr>
              <a:spLocks noChangeShapeType="1"/>
            </p:cNvSpPr>
            <p:nvPr/>
          </p:nvSpPr>
          <p:spPr bwMode="auto">
            <a:xfrm>
              <a:off x="2438" y="1475"/>
              <a:ext cx="0" cy="429"/>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28" name="Line 52"/>
            <p:cNvSpPr>
              <a:spLocks noChangeShapeType="1"/>
            </p:cNvSpPr>
            <p:nvPr/>
          </p:nvSpPr>
          <p:spPr bwMode="auto">
            <a:xfrm>
              <a:off x="2438" y="1475"/>
              <a:ext cx="0" cy="429"/>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29" name="Line 53"/>
            <p:cNvSpPr>
              <a:spLocks noChangeShapeType="1"/>
            </p:cNvSpPr>
            <p:nvPr/>
          </p:nvSpPr>
          <p:spPr bwMode="auto">
            <a:xfrm>
              <a:off x="2438" y="1475"/>
              <a:ext cx="0" cy="429"/>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30" name="Line 54"/>
            <p:cNvSpPr>
              <a:spLocks noChangeShapeType="1"/>
            </p:cNvSpPr>
            <p:nvPr/>
          </p:nvSpPr>
          <p:spPr bwMode="auto">
            <a:xfrm>
              <a:off x="1621" y="1906"/>
              <a:ext cx="814" cy="0"/>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31" name="Line 55"/>
            <p:cNvSpPr>
              <a:spLocks noChangeShapeType="1"/>
            </p:cNvSpPr>
            <p:nvPr/>
          </p:nvSpPr>
          <p:spPr bwMode="auto">
            <a:xfrm>
              <a:off x="1621" y="1906"/>
              <a:ext cx="814" cy="0"/>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32" name="Line 56"/>
            <p:cNvSpPr>
              <a:spLocks noChangeShapeType="1"/>
            </p:cNvSpPr>
            <p:nvPr/>
          </p:nvSpPr>
          <p:spPr bwMode="auto">
            <a:xfrm>
              <a:off x="305" y="1906"/>
              <a:ext cx="0" cy="429"/>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33" name="Line 57"/>
            <p:cNvSpPr>
              <a:spLocks noChangeShapeType="1"/>
            </p:cNvSpPr>
            <p:nvPr/>
          </p:nvSpPr>
          <p:spPr bwMode="auto">
            <a:xfrm>
              <a:off x="305" y="1906"/>
              <a:ext cx="0" cy="429"/>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34" name="Line 58"/>
            <p:cNvSpPr>
              <a:spLocks noChangeShapeType="1"/>
            </p:cNvSpPr>
            <p:nvPr/>
          </p:nvSpPr>
          <p:spPr bwMode="auto">
            <a:xfrm>
              <a:off x="305" y="1906"/>
              <a:ext cx="0" cy="429"/>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35" name="Line 59"/>
            <p:cNvSpPr>
              <a:spLocks noChangeShapeType="1"/>
            </p:cNvSpPr>
            <p:nvPr/>
          </p:nvSpPr>
          <p:spPr bwMode="auto">
            <a:xfrm>
              <a:off x="991" y="1906"/>
              <a:ext cx="0" cy="429"/>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36" name="Line 60"/>
            <p:cNvSpPr>
              <a:spLocks noChangeShapeType="1"/>
            </p:cNvSpPr>
            <p:nvPr/>
          </p:nvSpPr>
          <p:spPr bwMode="auto">
            <a:xfrm>
              <a:off x="991" y="1906"/>
              <a:ext cx="0" cy="429"/>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37" name="Line 61"/>
            <p:cNvSpPr>
              <a:spLocks noChangeShapeType="1"/>
            </p:cNvSpPr>
            <p:nvPr/>
          </p:nvSpPr>
          <p:spPr bwMode="auto">
            <a:xfrm>
              <a:off x="991" y="1906"/>
              <a:ext cx="0" cy="429"/>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38" name="Line 62"/>
            <p:cNvSpPr>
              <a:spLocks noChangeShapeType="1"/>
            </p:cNvSpPr>
            <p:nvPr/>
          </p:nvSpPr>
          <p:spPr bwMode="auto">
            <a:xfrm>
              <a:off x="305" y="2339"/>
              <a:ext cx="682" cy="0"/>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39" name="Line 63"/>
            <p:cNvSpPr>
              <a:spLocks noChangeShapeType="1"/>
            </p:cNvSpPr>
            <p:nvPr/>
          </p:nvSpPr>
          <p:spPr bwMode="auto">
            <a:xfrm>
              <a:off x="305" y="2339"/>
              <a:ext cx="682" cy="0"/>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40" name="Line 64"/>
            <p:cNvSpPr>
              <a:spLocks noChangeShapeType="1"/>
            </p:cNvSpPr>
            <p:nvPr/>
          </p:nvSpPr>
          <p:spPr bwMode="auto">
            <a:xfrm>
              <a:off x="305" y="2339"/>
              <a:ext cx="682" cy="0"/>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41" name="Line 65"/>
            <p:cNvSpPr>
              <a:spLocks noChangeShapeType="1"/>
            </p:cNvSpPr>
            <p:nvPr/>
          </p:nvSpPr>
          <p:spPr bwMode="auto">
            <a:xfrm>
              <a:off x="1621" y="1906"/>
              <a:ext cx="0" cy="429"/>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42" name="Line 66"/>
            <p:cNvSpPr>
              <a:spLocks noChangeShapeType="1"/>
            </p:cNvSpPr>
            <p:nvPr/>
          </p:nvSpPr>
          <p:spPr bwMode="auto">
            <a:xfrm>
              <a:off x="1621" y="1906"/>
              <a:ext cx="0" cy="429"/>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43" name="Line 67"/>
            <p:cNvSpPr>
              <a:spLocks noChangeShapeType="1"/>
            </p:cNvSpPr>
            <p:nvPr/>
          </p:nvSpPr>
          <p:spPr bwMode="auto">
            <a:xfrm>
              <a:off x="1621" y="1906"/>
              <a:ext cx="0" cy="429"/>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44" name="Line 68"/>
            <p:cNvSpPr>
              <a:spLocks noChangeShapeType="1"/>
            </p:cNvSpPr>
            <p:nvPr/>
          </p:nvSpPr>
          <p:spPr bwMode="auto">
            <a:xfrm>
              <a:off x="991" y="2339"/>
              <a:ext cx="627" cy="0"/>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45" name="Line 69"/>
            <p:cNvSpPr>
              <a:spLocks noChangeShapeType="1"/>
            </p:cNvSpPr>
            <p:nvPr/>
          </p:nvSpPr>
          <p:spPr bwMode="auto">
            <a:xfrm>
              <a:off x="991" y="2339"/>
              <a:ext cx="627" cy="0"/>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46" name="Line 70"/>
            <p:cNvSpPr>
              <a:spLocks noChangeShapeType="1"/>
            </p:cNvSpPr>
            <p:nvPr/>
          </p:nvSpPr>
          <p:spPr bwMode="auto">
            <a:xfrm>
              <a:off x="991" y="2339"/>
              <a:ext cx="627" cy="0"/>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47" name="Line 71"/>
            <p:cNvSpPr>
              <a:spLocks noChangeShapeType="1"/>
            </p:cNvSpPr>
            <p:nvPr/>
          </p:nvSpPr>
          <p:spPr bwMode="auto">
            <a:xfrm>
              <a:off x="2438" y="1906"/>
              <a:ext cx="0" cy="429"/>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48" name="Line 72"/>
            <p:cNvSpPr>
              <a:spLocks noChangeShapeType="1"/>
            </p:cNvSpPr>
            <p:nvPr/>
          </p:nvSpPr>
          <p:spPr bwMode="auto">
            <a:xfrm>
              <a:off x="2438" y="1906"/>
              <a:ext cx="0" cy="429"/>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49" name="Line 73"/>
            <p:cNvSpPr>
              <a:spLocks noChangeShapeType="1"/>
            </p:cNvSpPr>
            <p:nvPr/>
          </p:nvSpPr>
          <p:spPr bwMode="auto">
            <a:xfrm>
              <a:off x="2438" y="1906"/>
              <a:ext cx="0" cy="429"/>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50" name="Line 74"/>
            <p:cNvSpPr>
              <a:spLocks noChangeShapeType="1"/>
            </p:cNvSpPr>
            <p:nvPr/>
          </p:nvSpPr>
          <p:spPr bwMode="auto">
            <a:xfrm>
              <a:off x="1621" y="2339"/>
              <a:ext cx="814" cy="0"/>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51" name="Line 75"/>
            <p:cNvSpPr>
              <a:spLocks noChangeShapeType="1"/>
            </p:cNvSpPr>
            <p:nvPr/>
          </p:nvSpPr>
          <p:spPr bwMode="auto">
            <a:xfrm>
              <a:off x="1621" y="2339"/>
              <a:ext cx="814" cy="0"/>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52" name="Line 76"/>
            <p:cNvSpPr>
              <a:spLocks noChangeShapeType="1"/>
            </p:cNvSpPr>
            <p:nvPr/>
          </p:nvSpPr>
          <p:spPr bwMode="auto">
            <a:xfrm>
              <a:off x="305" y="2339"/>
              <a:ext cx="0" cy="429"/>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53" name="Line 77"/>
            <p:cNvSpPr>
              <a:spLocks noChangeShapeType="1"/>
            </p:cNvSpPr>
            <p:nvPr/>
          </p:nvSpPr>
          <p:spPr bwMode="auto">
            <a:xfrm>
              <a:off x="305" y="2339"/>
              <a:ext cx="0" cy="429"/>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54" name="Line 78"/>
            <p:cNvSpPr>
              <a:spLocks noChangeShapeType="1"/>
            </p:cNvSpPr>
            <p:nvPr/>
          </p:nvSpPr>
          <p:spPr bwMode="auto">
            <a:xfrm>
              <a:off x="305" y="2339"/>
              <a:ext cx="0" cy="429"/>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55" name="Line 79"/>
            <p:cNvSpPr>
              <a:spLocks noChangeShapeType="1"/>
            </p:cNvSpPr>
            <p:nvPr/>
          </p:nvSpPr>
          <p:spPr bwMode="auto">
            <a:xfrm>
              <a:off x="991" y="2339"/>
              <a:ext cx="0" cy="429"/>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56" name="Line 80"/>
            <p:cNvSpPr>
              <a:spLocks noChangeShapeType="1"/>
            </p:cNvSpPr>
            <p:nvPr/>
          </p:nvSpPr>
          <p:spPr bwMode="auto">
            <a:xfrm>
              <a:off x="991" y="2339"/>
              <a:ext cx="0" cy="429"/>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57" name="Line 81"/>
            <p:cNvSpPr>
              <a:spLocks noChangeShapeType="1"/>
            </p:cNvSpPr>
            <p:nvPr/>
          </p:nvSpPr>
          <p:spPr bwMode="auto">
            <a:xfrm>
              <a:off x="991" y="2339"/>
              <a:ext cx="0" cy="429"/>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58" name="Line 82"/>
            <p:cNvSpPr>
              <a:spLocks noChangeShapeType="1"/>
            </p:cNvSpPr>
            <p:nvPr/>
          </p:nvSpPr>
          <p:spPr bwMode="auto">
            <a:xfrm>
              <a:off x="305" y="2770"/>
              <a:ext cx="682" cy="0"/>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59" name="Line 83"/>
            <p:cNvSpPr>
              <a:spLocks noChangeShapeType="1"/>
            </p:cNvSpPr>
            <p:nvPr/>
          </p:nvSpPr>
          <p:spPr bwMode="auto">
            <a:xfrm>
              <a:off x="305" y="2770"/>
              <a:ext cx="682" cy="0"/>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60" name="Line 84"/>
            <p:cNvSpPr>
              <a:spLocks noChangeShapeType="1"/>
            </p:cNvSpPr>
            <p:nvPr/>
          </p:nvSpPr>
          <p:spPr bwMode="auto">
            <a:xfrm>
              <a:off x="305" y="2770"/>
              <a:ext cx="682" cy="0"/>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61" name="Line 85"/>
            <p:cNvSpPr>
              <a:spLocks noChangeShapeType="1"/>
            </p:cNvSpPr>
            <p:nvPr/>
          </p:nvSpPr>
          <p:spPr bwMode="auto">
            <a:xfrm>
              <a:off x="1621" y="2339"/>
              <a:ext cx="0" cy="429"/>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62" name="Line 86"/>
            <p:cNvSpPr>
              <a:spLocks noChangeShapeType="1"/>
            </p:cNvSpPr>
            <p:nvPr/>
          </p:nvSpPr>
          <p:spPr bwMode="auto">
            <a:xfrm>
              <a:off x="1621" y="2339"/>
              <a:ext cx="0" cy="429"/>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63" name="Line 87"/>
            <p:cNvSpPr>
              <a:spLocks noChangeShapeType="1"/>
            </p:cNvSpPr>
            <p:nvPr/>
          </p:nvSpPr>
          <p:spPr bwMode="auto">
            <a:xfrm>
              <a:off x="1621" y="2339"/>
              <a:ext cx="0" cy="429"/>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64" name="Line 88"/>
            <p:cNvSpPr>
              <a:spLocks noChangeShapeType="1"/>
            </p:cNvSpPr>
            <p:nvPr/>
          </p:nvSpPr>
          <p:spPr bwMode="auto">
            <a:xfrm>
              <a:off x="991" y="2770"/>
              <a:ext cx="627" cy="0"/>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65" name="Line 89"/>
            <p:cNvSpPr>
              <a:spLocks noChangeShapeType="1"/>
            </p:cNvSpPr>
            <p:nvPr/>
          </p:nvSpPr>
          <p:spPr bwMode="auto">
            <a:xfrm>
              <a:off x="991" y="2770"/>
              <a:ext cx="627" cy="0"/>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66" name="Line 90"/>
            <p:cNvSpPr>
              <a:spLocks noChangeShapeType="1"/>
            </p:cNvSpPr>
            <p:nvPr/>
          </p:nvSpPr>
          <p:spPr bwMode="auto">
            <a:xfrm>
              <a:off x="991" y="2770"/>
              <a:ext cx="627" cy="0"/>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67" name="Line 91"/>
            <p:cNvSpPr>
              <a:spLocks noChangeShapeType="1"/>
            </p:cNvSpPr>
            <p:nvPr/>
          </p:nvSpPr>
          <p:spPr bwMode="auto">
            <a:xfrm>
              <a:off x="2438" y="2339"/>
              <a:ext cx="0" cy="429"/>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68" name="Line 92"/>
            <p:cNvSpPr>
              <a:spLocks noChangeShapeType="1"/>
            </p:cNvSpPr>
            <p:nvPr/>
          </p:nvSpPr>
          <p:spPr bwMode="auto">
            <a:xfrm>
              <a:off x="2438" y="2339"/>
              <a:ext cx="0" cy="429"/>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69" name="Line 93"/>
            <p:cNvSpPr>
              <a:spLocks noChangeShapeType="1"/>
            </p:cNvSpPr>
            <p:nvPr/>
          </p:nvSpPr>
          <p:spPr bwMode="auto">
            <a:xfrm>
              <a:off x="2438" y="2339"/>
              <a:ext cx="0" cy="429"/>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70" name="Line 94"/>
            <p:cNvSpPr>
              <a:spLocks noChangeShapeType="1"/>
            </p:cNvSpPr>
            <p:nvPr/>
          </p:nvSpPr>
          <p:spPr bwMode="auto">
            <a:xfrm>
              <a:off x="1621" y="2770"/>
              <a:ext cx="814" cy="0"/>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71" name="Line 95"/>
            <p:cNvSpPr>
              <a:spLocks noChangeShapeType="1"/>
            </p:cNvSpPr>
            <p:nvPr/>
          </p:nvSpPr>
          <p:spPr bwMode="auto">
            <a:xfrm>
              <a:off x="1621" y="2770"/>
              <a:ext cx="814" cy="0"/>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72" name="Line 96"/>
            <p:cNvSpPr>
              <a:spLocks noChangeShapeType="1"/>
            </p:cNvSpPr>
            <p:nvPr/>
          </p:nvSpPr>
          <p:spPr bwMode="auto">
            <a:xfrm>
              <a:off x="305" y="2770"/>
              <a:ext cx="0" cy="430"/>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73" name="Line 97"/>
            <p:cNvSpPr>
              <a:spLocks noChangeShapeType="1"/>
            </p:cNvSpPr>
            <p:nvPr/>
          </p:nvSpPr>
          <p:spPr bwMode="auto">
            <a:xfrm>
              <a:off x="305" y="2770"/>
              <a:ext cx="0" cy="430"/>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74" name="Line 98"/>
            <p:cNvSpPr>
              <a:spLocks noChangeShapeType="1"/>
            </p:cNvSpPr>
            <p:nvPr/>
          </p:nvSpPr>
          <p:spPr bwMode="auto">
            <a:xfrm>
              <a:off x="305" y="2770"/>
              <a:ext cx="0" cy="430"/>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75" name="Line 99"/>
            <p:cNvSpPr>
              <a:spLocks noChangeShapeType="1"/>
            </p:cNvSpPr>
            <p:nvPr/>
          </p:nvSpPr>
          <p:spPr bwMode="auto">
            <a:xfrm>
              <a:off x="991" y="2770"/>
              <a:ext cx="0" cy="430"/>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76" name="Line 100"/>
            <p:cNvSpPr>
              <a:spLocks noChangeShapeType="1"/>
            </p:cNvSpPr>
            <p:nvPr/>
          </p:nvSpPr>
          <p:spPr bwMode="auto">
            <a:xfrm>
              <a:off x="991" y="2770"/>
              <a:ext cx="0" cy="430"/>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77" name="Line 101"/>
            <p:cNvSpPr>
              <a:spLocks noChangeShapeType="1"/>
            </p:cNvSpPr>
            <p:nvPr/>
          </p:nvSpPr>
          <p:spPr bwMode="auto">
            <a:xfrm>
              <a:off x="991" y="2770"/>
              <a:ext cx="0" cy="430"/>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78" name="Line 102"/>
            <p:cNvSpPr>
              <a:spLocks noChangeShapeType="1"/>
            </p:cNvSpPr>
            <p:nvPr/>
          </p:nvSpPr>
          <p:spPr bwMode="auto">
            <a:xfrm>
              <a:off x="305" y="3202"/>
              <a:ext cx="682" cy="0"/>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79" name="Line 103"/>
            <p:cNvSpPr>
              <a:spLocks noChangeShapeType="1"/>
            </p:cNvSpPr>
            <p:nvPr/>
          </p:nvSpPr>
          <p:spPr bwMode="auto">
            <a:xfrm>
              <a:off x="305" y="3202"/>
              <a:ext cx="682" cy="0"/>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80" name="Line 104"/>
            <p:cNvSpPr>
              <a:spLocks noChangeShapeType="1"/>
            </p:cNvSpPr>
            <p:nvPr/>
          </p:nvSpPr>
          <p:spPr bwMode="auto">
            <a:xfrm>
              <a:off x="305" y="3202"/>
              <a:ext cx="682" cy="0"/>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81" name="Line 105"/>
            <p:cNvSpPr>
              <a:spLocks noChangeShapeType="1"/>
            </p:cNvSpPr>
            <p:nvPr/>
          </p:nvSpPr>
          <p:spPr bwMode="auto">
            <a:xfrm>
              <a:off x="1621" y="2770"/>
              <a:ext cx="0" cy="430"/>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82" name="Line 106"/>
            <p:cNvSpPr>
              <a:spLocks noChangeShapeType="1"/>
            </p:cNvSpPr>
            <p:nvPr/>
          </p:nvSpPr>
          <p:spPr bwMode="auto">
            <a:xfrm>
              <a:off x="1621" y="2770"/>
              <a:ext cx="0" cy="430"/>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83" name="Line 107"/>
            <p:cNvSpPr>
              <a:spLocks noChangeShapeType="1"/>
            </p:cNvSpPr>
            <p:nvPr/>
          </p:nvSpPr>
          <p:spPr bwMode="auto">
            <a:xfrm>
              <a:off x="1621" y="2770"/>
              <a:ext cx="0" cy="430"/>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84" name="Line 108"/>
            <p:cNvSpPr>
              <a:spLocks noChangeShapeType="1"/>
            </p:cNvSpPr>
            <p:nvPr/>
          </p:nvSpPr>
          <p:spPr bwMode="auto">
            <a:xfrm>
              <a:off x="991" y="3202"/>
              <a:ext cx="627" cy="0"/>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85" name="Line 109"/>
            <p:cNvSpPr>
              <a:spLocks noChangeShapeType="1"/>
            </p:cNvSpPr>
            <p:nvPr/>
          </p:nvSpPr>
          <p:spPr bwMode="auto">
            <a:xfrm>
              <a:off x="991" y="3202"/>
              <a:ext cx="627" cy="0"/>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86" name="Line 110"/>
            <p:cNvSpPr>
              <a:spLocks noChangeShapeType="1"/>
            </p:cNvSpPr>
            <p:nvPr/>
          </p:nvSpPr>
          <p:spPr bwMode="auto">
            <a:xfrm>
              <a:off x="991" y="3202"/>
              <a:ext cx="627" cy="0"/>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87" name="Line 111"/>
            <p:cNvSpPr>
              <a:spLocks noChangeShapeType="1"/>
            </p:cNvSpPr>
            <p:nvPr/>
          </p:nvSpPr>
          <p:spPr bwMode="auto">
            <a:xfrm>
              <a:off x="2438" y="2770"/>
              <a:ext cx="0" cy="430"/>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88" name="Line 112"/>
            <p:cNvSpPr>
              <a:spLocks noChangeShapeType="1"/>
            </p:cNvSpPr>
            <p:nvPr/>
          </p:nvSpPr>
          <p:spPr bwMode="auto">
            <a:xfrm>
              <a:off x="2438" y="2770"/>
              <a:ext cx="0" cy="430"/>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89" name="Line 113"/>
            <p:cNvSpPr>
              <a:spLocks noChangeShapeType="1"/>
            </p:cNvSpPr>
            <p:nvPr/>
          </p:nvSpPr>
          <p:spPr bwMode="auto">
            <a:xfrm>
              <a:off x="2438" y="2770"/>
              <a:ext cx="0" cy="430"/>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90" name="Line 114"/>
            <p:cNvSpPr>
              <a:spLocks noChangeShapeType="1"/>
            </p:cNvSpPr>
            <p:nvPr/>
          </p:nvSpPr>
          <p:spPr bwMode="auto">
            <a:xfrm>
              <a:off x="1621" y="3202"/>
              <a:ext cx="814" cy="0"/>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91" name="Line 115"/>
            <p:cNvSpPr>
              <a:spLocks noChangeShapeType="1"/>
            </p:cNvSpPr>
            <p:nvPr/>
          </p:nvSpPr>
          <p:spPr bwMode="auto">
            <a:xfrm>
              <a:off x="1621" y="3202"/>
              <a:ext cx="814" cy="0"/>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92" name="Line 116"/>
            <p:cNvSpPr>
              <a:spLocks noChangeShapeType="1"/>
            </p:cNvSpPr>
            <p:nvPr/>
          </p:nvSpPr>
          <p:spPr bwMode="auto">
            <a:xfrm>
              <a:off x="305" y="3202"/>
              <a:ext cx="0" cy="429"/>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93" name="Line 117"/>
            <p:cNvSpPr>
              <a:spLocks noChangeShapeType="1"/>
            </p:cNvSpPr>
            <p:nvPr/>
          </p:nvSpPr>
          <p:spPr bwMode="auto">
            <a:xfrm>
              <a:off x="305" y="3202"/>
              <a:ext cx="0" cy="429"/>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94" name="Line 118"/>
            <p:cNvSpPr>
              <a:spLocks noChangeShapeType="1"/>
            </p:cNvSpPr>
            <p:nvPr/>
          </p:nvSpPr>
          <p:spPr bwMode="auto">
            <a:xfrm>
              <a:off x="991" y="3202"/>
              <a:ext cx="0" cy="429"/>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95" name="Line 119"/>
            <p:cNvSpPr>
              <a:spLocks noChangeShapeType="1"/>
            </p:cNvSpPr>
            <p:nvPr/>
          </p:nvSpPr>
          <p:spPr bwMode="auto">
            <a:xfrm>
              <a:off x="991" y="3202"/>
              <a:ext cx="0" cy="429"/>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96" name="Line 120"/>
            <p:cNvSpPr>
              <a:spLocks noChangeShapeType="1"/>
            </p:cNvSpPr>
            <p:nvPr/>
          </p:nvSpPr>
          <p:spPr bwMode="auto">
            <a:xfrm>
              <a:off x="305" y="3634"/>
              <a:ext cx="682" cy="0"/>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97" name="Line 121"/>
            <p:cNvSpPr>
              <a:spLocks noChangeShapeType="1"/>
            </p:cNvSpPr>
            <p:nvPr/>
          </p:nvSpPr>
          <p:spPr bwMode="auto">
            <a:xfrm>
              <a:off x="305" y="3634"/>
              <a:ext cx="682" cy="0"/>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98" name="Line 122"/>
            <p:cNvSpPr>
              <a:spLocks noChangeShapeType="1"/>
            </p:cNvSpPr>
            <p:nvPr/>
          </p:nvSpPr>
          <p:spPr bwMode="auto">
            <a:xfrm>
              <a:off x="305" y="3634"/>
              <a:ext cx="682" cy="0"/>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799" name="Line 123"/>
            <p:cNvSpPr>
              <a:spLocks noChangeShapeType="1"/>
            </p:cNvSpPr>
            <p:nvPr/>
          </p:nvSpPr>
          <p:spPr bwMode="auto">
            <a:xfrm>
              <a:off x="1621" y="3202"/>
              <a:ext cx="0" cy="429"/>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800" name="Line 124"/>
            <p:cNvSpPr>
              <a:spLocks noChangeShapeType="1"/>
            </p:cNvSpPr>
            <p:nvPr/>
          </p:nvSpPr>
          <p:spPr bwMode="auto">
            <a:xfrm>
              <a:off x="1621" y="3202"/>
              <a:ext cx="0" cy="429"/>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801" name="Line 125"/>
            <p:cNvSpPr>
              <a:spLocks noChangeShapeType="1"/>
            </p:cNvSpPr>
            <p:nvPr/>
          </p:nvSpPr>
          <p:spPr bwMode="auto">
            <a:xfrm>
              <a:off x="991" y="3634"/>
              <a:ext cx="627" cy="0"/>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802" name="Line 126"/>
            <p:cNvSpPr>
              <a:spLocks noChangeShapeType="1"/>
            </p:cNvSpPr>
            <p:nvPr/>
          </p:nvSpPr>
          <p:spPr bwMode="auto">
            <a:xfrm>
              <a:off x="991" y="3634"/>
              <a:ext cx="627" cy="0"/>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803" name="Line 127"/>
            <p:cNvSpPr>
              <a:spLocks noChangeShapeType="1"/>
            </p:cNvSpPr>
            <p:nvPr/>
          </p:nvSpPr>
          <p:spPr bwMode="auto">
            <a:xfrm>
              <a:off x="991" y="3634"/>
              <a:ext cx="627" cy="0"/>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804" name="Line 128"/>
            <p:cNvSpPr>
              <a:spLocks noChangeShapeType="1"/>
            </p:cNvSpPr>
            <p:nvPr/>
          </p:nvSpPr>
          <p:spPr bwMode="auto">
            <a:xfrm>
              <a:off x="2438" y="3202"/>
              <a:ext cx="0" cy="429"/>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805" name="Line 129"/>
            <p:cNvSpPr>
              <a:spLocks noChangeShapeType="1"/>
            </p:cNvSpPr>
            <p:nvPr/>
          </p:nvSpPr>
          <p:spPr bwMode="auto">
            <a:xfrm>
              <a:off x="2438" y="3202"/>
              <a:ext cx="0" cy="429"/>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806" name="Line 130"/>
            <p:cNvSpPr>
              <a:spLocks noChangeShapeType="1"/>
            </p:cNvSpPr>
            <p:nvPr/>
          </p:nvSpPr>
          <p:spPr bwMode="auto">
            <a:xfrm>
              <a:off x="1621" y="3634"/>
              <a:ext cx="814" cy="0"/>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807" name="Line 131"/>
            <p:cNvSpPr>
              <a:spLocks noChangeShapeType="1"/>
            </p:cNvSpPr>
            <p:nvPr/>
          </p:nvSpPr>
          <p:spPr bwMode="auto">
            <a:xfrm>
              <a:off x="1621" y="3634"/>
              <a:ext cx="814" cy="0"/>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grpSp>
      <p:sp>
        <p:nvSpPr>
          <p:cNvPr id="28675" name="Text Box 132"/>
          <p:cNvSpPr txBox="1">
            <a:spLocks noChangeArrowheads="1"/>
          </p:cNvSpPr>
          <p:nvPr/>
        </p:nvSpPr>
        <p:spPr bwMode="auto">
          <a:xfrm>
            <a:off x="4813402" y="2660333"/>
            <a:ext cx="1843088" cy="29503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0" tIns="0" rIns="0" bIns="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9pPr>
          </a:lstStyle>
          <a:p>
            <a:pPr eaLnBrk="1" hangingPunct="1">
              <a:lnSpc>
                <a:spcPct val="95000"/>
              </a:lnSpc>
            </a:pPr>
            <a:r>
              <a:rPr lang="en-US" sz="1800" u="sng" dirty="0" smtClean="0">
                <a:solidFill>
                  <a:srgbClr val="000000"/>
                </a:solidFill>
                <a:latin typeface="Arial" charset="0"/>
                <a:cs typeface="Droid Sans Fallback" charset="0"/>
              </a:rPr>
              <a:t>Odds Ratio</a:t>
            </a:r>
            <a:endParaRPr lang="en-US" sz="1800" u="sng" dirty="0">
              <a:solidFill>
                <a:srgbClr val="000000"/>
              </a:solidFill>
              <a:latin typeface="Arial" charset="0"/>
              <a:cs typeface="Droid Sans Fallback" charset="0"/>
            </a:endParaRPr>
          </a:p>
          <a:p>
            <a:pPr eaLnBrk="1" hangingPunct="1">
              <a:lnSpc>
                <a:spcPct val="95000"/>
              </a:lnSpc>
            </a:pPr>
            <a:endParaRPr lang="en-US" sz="2800" dirty="0">
              <a:solidFill>
                <a:srgbClr val="000000"/>
              </a:solidFill>
              <a:latin typeface="Arial" charset="0"/>
              <a:cs typeface="Droid Sans Fallback" charset="0"/>
            </a:endParaRPr>
          </a:p>
          <a:p>
            <a:pPr eaLnBrk="1" hangingPunct="1">
              <a:lnSpc>
                <a:spcPct val="95000"/>
              </a:lnSpc>
            </a:pPr>
            <a:r>
              <a:rPr lang="en-US" sz="1800" dirty="0">
                <a:solidFill>
                  <a:srgbClr val="000000"/>
                </a:solidFill>
                <a:latin typeface="Arial" charset="0"/>
                <a:cs typeface="Droid Sans Fallback" charset="0"/>
              </a:rPr>
              <a:t>G+E+: 34.7</a:t>
            </a:r>
          </a:p>
          <a:p>
            <a:pPr eaLnBrk="1" hangingPunct="1">
              <a:lnSpc>
                <a:spcPct val="95000"/>
              </a:lnSpc>
            </a:pPr>
            <a:endParaRPr lang="en-US" sz="2800" dirty="0">
              <a:solidFill>
                <a:srgbClr val="000000"/>
              </a:solidFill>
              <a:latin typeface="Arial" charset="0"/>
              <a:cs typeface="Droid Sans Fallback" charset="0"/>
            </a:endParaRPr>
          </a:p>
          <a:p>
            <a:pPr eaLnBrk="1" hangingPunct="1">
              <a:lnSpc>
                <a:spcPct val="95000"/>
              </a:lnSpc>
            </a:pPr>
            <a:r>
              <a:rPr lang="en-US" sz="1800" dirty="0">
                <a:solidFill>
                  <a:srgbClr val="000000"/>
                </a:solidFill>
                <a:latin typeface="Arial" charset="0"/>
                <a:cs typeface="Droid Sans Fallback" charset="0"/>
              </a:rPr>
              <a:t>G+E-: 6.9</a:t>
            </a:r>
          </a:p>
          <a:p>
            <a:pPr eaLnBrk="1" hangingPunct="1">
              <a:lnSpc>
                <a:spcPct val="95000"/>
              </a:lnSpc>
            </a:pPr>
            <a:endParaRPr lang="en-US" sz="2800" dirty="0">
              <a:solidFill>
                <a:srgbClr val="000000"/>
              </a:solidFill>
              <a:latin typeface="Arial" charset="0"/>
              <a:cs typeface="Droid Sans Fallback" charset="0"/>
            </a:endParaRPr>
          </a:p>
          <a:p>
            <a:pPr eaLnBrk="1" hangingPunct="1">
              <a:lnSpc>
                <a:spcPct val="95000"/>
              </a:lnSpc>
            </a:pPr>
            <a:r>
              <a:rPr lang="en-US" sz="1800" dirty="0">
                <a:solidFill>
                  <a:srgbClr val="000000"/>
                </a:solidFill>
                <a:latin typeface="Arial" charset="0"/>
                <a:cs typeface="Droid Sans Fallback" charset="0"/>
              </a:rPr>
              <a:t>G-E+: 3.7</a:t>
            </a:r>
          </a:p>
          <a:p>
            <a:pPr eaLnBrk="1" hangingPunct="1">
              <a:lnSpc>
                <a:spcPct val="95000"/>
              </a:lnSpc>
            </a:pPr>
            <a:endParaRPr lang="en-US" sz="2800" dirty="0">
              <a:solidFill>
                <a:srgbClr val="000000"/>
              </a:solidFill>
              <a:latin typeface="Arial" charset="0"/>
              <a:cs typeface="Droid Sans Fallback" charset="0"/>
            </a:endParaRPr>
          </a:p>
          <a:p>
            <a:pPr eaLnBrk="1" hangingPunct="1">
              <a:lnSpc>
                <a:spcPct val="95000"/>
              </a:lnSpc>
            </a:pPr>
            <a:r>
              <a:rPr lang="en-US" sz="1800" dirty="0">
                <a:solidFill>
                  <a:srgbClr val="000000"/>
                </a:solidFill>
                <a:latin typeface="Arial" charset="0"/>
                <a:cs typeface="Droid Sans Fallback" charset="0"/>
              </a:rPr>
              <a:t>G-E-: Reference</a:t>
            </a:r>
          </a:p>
        </p:txBody>
      </p:sp>
      <p:sp>
        <p:nvSpPr>
          <p:cNvPr id="28676" name="Text Box 133"/>
          <p:cNvSpPr txBox="1">
            <a:spLocks noChangeArrowheads="1"/>
          </p:cNvSpPr>
          <p:nvPr/>
        </p:nvSpPr>
        <p:spPr bwMode="auto">
          <a:xfrm>
            <a:off x="1611573" y="5860733"/>
            <a:ext cx="3216117" cy="2386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0" tIns="0" rIns="0" bIns="0">
            <a:spAutoFit/>
          </a:bodyPr>
          <a:lstStyle>
            <a:lvl1pPr eaLnBrk="0" hangingPunct="0">
              <a:tabLst>
                <a:tab pos="0" algn="l"/>
                <a:tab pos="817563" algn="l"/>
                <a:tab pos="1639888" algn="l"/>
                <a:tab pos="2462213" algn="l"/>
                <a:tab pos="3284538" algn="l"/>
                <a:tab pos="4106863" algn="l"/>
                <a:tab pos="4929188" algn="l"/>
                <a:tab pos="5751513" algn="l"/>
                <a:tab pos="6573838" algn="l"/>
                <a:tab pos="7396163" algn="l"/>
                <a:tab pos="8218488" algn="l"/>
                <a:tab pos="9040813" algn="l"/>
                <a:tab pos="9863138" algn="l"/>
                <a:tab pos="10685463"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7563" algn="l"/>
                <a:tab pos="1639888" algn="l"/>
                <a:tab pos="2462213" algn="l"/>
                <a:tab pos="3284538" algn="l"/>
                <a:tab pos="4106863" algn="l"/>
                <a:tab pos="4929188" algn="l"/>
                <a:tab pos="5751513" algn="l"/>
                <a:tab pos="6573838" algn="l"/>
                <a:tab pos="7396163" algn="l"/>
                <a:tab pos="8218488" algn="l"/>
                <a:tab pos="9040813" algn="l"/>
                <a:tab pos="9863138" algn="l"/>
                <a:tab pos="10685463" algn="l"/>
              </a:tabLst>
              <a:defRPr sz="2400">
                <a:solidFill>
                  <a:schemeClr val="tx1"/>
                </a:solidFill>
                <a:latin typeface="Times New Roman" charset="0"/>
                <a:ea typeface="ＭＳ Ｐゴシック" charset="0"/>
              </a:defRPr>
            </a:lvl2pPr>
            <a:lvl3pPr marL="1143000" indent="-228600" eaLnBrk="0" hangingPunct="0">
              <a:tabLst>
                <a:tab pos="0" algn="l"/>
                <a:tab pos="817563" algn="l"/>
                <a:tab pos="1639888" algn="l"/>
                <a:tab pos="2462213" algn="l"/>
                <a:tab pos="3284538" algn="l"/>
                <a:tab pos="4106863" algn="l"/>
                <a:tab pos="4929188" algn="l"/>
                <a:tab pos="5751513" algn="l"/>
                <a:tab pos="6573838" algn="l"/>
                <a:tab pos="7396163" algn="l"/>
                <a:tab pos="8218488" algn="l"/>
                <a:tab pos="9040813" algn="l"/>
                <a:tab pos="9863138" algn="l"/>
                <a:tab pos="10685463" algn="l"/>
              </a:tabLst>
              <a:defRPr sz="2400">
                <a:solidFill>
                  <a:schemeClr val="tx1"/>
                </a:solidFill>
                <a:latin typeface="Times New Roman" charset="0"/>
                <a:ea typeface="ＭＳ Ｐゴシック" charset="0"/>
              </a:defRPr>
            </a:lvl3pPr>
            <a:lvl4pPr marL="1600200" indent="-228600" eaLnBrk="0" hangingPunct="0">
              <a:tabLst>
                <a:tab pos="0" algn="l"/>
                <a:tab pos="817563" algn="l"/>
                <a:tab pos="1639888" algn="l"/>
                <a:tab pos="2462213" algn="l"/>
                <a:tab pos="3284538" algn="l"/>
                <a:tab pos="4106863" algn="l"/>
                <a:tab pos="4929188" algn="l"/>
                <a:tab pos="5751513" algn="l"/>
                <a:tab pos="6573838" algn="l"/>
                <a:tab pos="7396163" algn="l"/>
                <a:tab pos="8218488" algn="l"/>
                <a:tab pos="9040813" algn="l"/>
                <a:tab pos="9863138" algn="l"/>
                <a:tab pos="10685463" algn="l"/>
              </a:tabLst>
              <a:defRPr sz="2400">
                <a:solidFill>
                  <a:schemeClr val="tx1"/>
                </a:solidFill>
                <a:latin typeface="Times New Roman" charset="0"/>
                <a:ea typeface="ＭＳ Ｐゴシック" charset="0"/>
              </a:defRPr>
            </a:lvl4pPr>
            <a:lvl5pPr marL="2057400" indent="-228600" eaLnBrk="0" hangingPunct="0">
              <a:tabLst>
                <a:tab pos="0" algn="l"/>
                <a:tab pos="817563" algn="l"/>
                <a:tab pos="1639888" algn="l"/>
                <a:tab pos="2462213" algn="l"/>
                <a:tab pos="3284538" algn="l"/>
                <a:tab pos="4106863" algn="l"/>
                <a:tab pos="4929188" algn="l"/>
                <a:tab pos="5751513" algn="l"/>
                <a:tab pos="6573838" algn="l"/>
                <a:tab pos="7396163" algn="l"/>
                <a:tab pos="8218488" algn="l"/>
                <a:tab pos="9040813" algn="l"/>
                <a:tab pos="9863138" algn="l"/>
                <a:tab pos="10685463"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7563" algn="l"/>
                <a:tab pos="1639888" algn="l"/>
                <a:tab pos="2462213" algn="l"/>
                <a:tab pos="3284538" algn="l"/>
                <a:tab pos="4106863" algn="l"/>
                <a:tab pos="4929188" algn="l"/>
                <a:tab pos="5751513" algn="l"/>
                <a:tab pos="6573838" algn="l"/>
                <a:tab pos="7396163" algn="l"/>
                <a:tab pos="8218488" algn="l"/>
                <a:tab pos="9040813" algn="l"/>
                <a:tab pos="9863138" algn="l"/>
                <a:tab pos="10685463"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7563" algn="l"/>
                <a:tab pos="1639888" algn="l"/>
                <a:tab pos="2462213" algn="l"/>
                <a:tab pos="3284538" algn="l"/>
                <a:tab pos="4106863" algn="l"/>
                <a:tab pos="4929188" algn="l"/>
                <a:tab pos="5751513" algn="l"/>
                <a:tab pos="6573838" algn="l"/>
                <a:tab pos="7396163" algn="l"/>
                <a:tab pos="8218488" algn="l"/>
                <a:tab pos="9040813" algn="l"/>
                <a:tab pos="9863138" algn="l"/>
                <a:tab pos="10685463"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7563" algn="l"/>
                <a:tab pos="1639888" algn="l"/>
                <a:tab pos="2462213" algn="l"/>
                <a:tab pos="3284538" algn="l"/>
                <a:tab pos="4106863" algn="l"/>
                <a:tab pos="4929188" algn="l"/>
                <a:tab pos="5751513" algn="l"/>
                <a:tab pos="6573838" algn="l"/>
                <a:tab pos="7396163" algn="l"/>
                <a:tab pos="8218488" algn="l"/>
                <a:tab pos="9040813" algn="l"/>
                <a:tab pos="9863138" algn="l"/>
                <a:tab pos="10685463"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7563" algn="l"/>
                <a:tab pos="1639888" algn="l"/>
                <a:tab pos="2462213" algn="l"/>
                <a:tab pos="3284538" algn="l"/>
                <a:tab pos="4106863" algn="l"/>
                <a:tab pos="4929188" algn="l"/>
                <a:tab pos="5751513" algn="l"/>
                <a:tab pos="6573838" algn="l"/>
                <a:tab pos="7396163" algn="l"/>
                <a:tab pos="8218488" algn="l"/>
                <a:tab pos="9040813" algn="l"/>
                <a:tab pos="9863138" algn="l"/>
                <a:tab pos="10685463" algn="l"/>
              </a:tabLst>
              <a:defRPr sz="2400">
                <a:solidFill>
                  <a:schemeClr val="tx1"/>
                </a:solidFill>
                <a:latin typeface="Times New Roman" charset="0"/>
                <a:ea typeface="ＭＳ Ｐゴシック" charset="0"/>
              </a:defRPr>
            </a:lvl9pPr>
          </a:lstStyle>
          <a:p>
            <a:pPr eaLnBrk="1" hangingPunct="1">
              <a:lnSpc>
                <a:spcPct val="95000"/>
              </a:lnSpc>
            </a:pPr>
            <a:r>
              <a:rPr lang="en-US" sz="1600">
                <a:solidFill>
                  <a:srgbClr val="000000"/>
                </a:solidFill>
                <a:latin typeface="Arial" charset="0"/>
                <a:cs typeface="Droid Sans Fallback" charset="0"/>
              </a:rPr>
              <a:t>Total 	   155	             169</a:t>
            </a:r>
          </a:p>
        </p:txBody>
      </p:sp>
      <p:sp>
        <p:nvSpPr>
          <p:cNvPr id="28677" name="Text Box 134"/>
          <p:cNvSpPr txBox="1">
            <a:spLocks noChangeArrowheads="1"/>
          </p:cNvSpPr>
          <p:nvPr/>
        </p:nvSpPr>
        <p:spPr bwMode="auto">
          <a:xfrm>
            <a:off x="4612005" y="6506528"/>
            <a:ext cx="4491990" cy="2400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0" tIns="0" rIns="0" bIns="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9pPr>
          </a:lstStyle>
          <a:p>
            <a:pPr eaLnBrk="1" hangingPunct="1">
              <a:lnSpc>
                <a:spcPct val="95000"/>
              </a:lnSpc>
            </a:pPr>
            <a:r>
              <a:rPr lang="en-US" sz="1600" dirty="0" err="1">
                <a:solidFill>
                  <a:srgbClr val="000000"/>
                </a:solidFill>
                <a:latin typeface="Arial" charset="0"/>
                <a:cs typeface="Droid Sans Fallback" charset="0"/>
              </a:rPr>
              <a:t>Vandenbroucke</a:t>
            </a:r>
            <a:r>
              <a:rPr lang="en-US" sz="1600" dirty="0">
                <a:solidFill>
                  <a:srgbClr val="000000"/>
                </a:solidFill>
                <a:latin typeface="Arial" charset="0"/>
                <a:cs typeface="Droid Sans Fallback" charset="0"/>
              </a:rPr>
              <a:t> et al., The Lancet 1994</a:t>
            </a:r>
          </a:p>
        </p:txBody>
      </p:sp>
    </p:spTree>
    <p:extLst>
      <p:ext uri="{BB962C8B-B14F-4D97-AF65-F5344CB8AC3E}">
        <p14:creationId xmlns:p14="http://schemas.microsoft.com/office/powerpoint/2010/main" val="106732848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36628</TotalTime>
  <Words>4089</Words>
  <Application>Microsoft Office PowerPoint</Application>
  <PresentationFormat>On-screen Show (4:3)</PresentationFormat>
  <Paragraphs>601</Paragraphs>
  <Slides>46</Slides>
  <Notes>37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ＭＳ Ｐゴシック</vt:lpstr>
      <vt:lpstr>ＭＳ Ｐゴシック</vt:lpstr>
      <vt:lpstr>PMingLiU</vt:lpstr>
      <vt:lpstr>宋体</vt:lpstr>
      <vt:lpstr>Arial</vt:lpstr>
      <vt:lpstr>Calibri</vt:lpstr>
      <vt:lpstr>Droid Sans Fallback</vt:lpstr>
      <vt:lpstr>Helvetica</vt:lpstr>
      <vt:lpstr>Times New Roman</vt:lpstr>
      <vt:lpstr>Wingdings</vt:lpstr>
      <vt:lpstr>ヒラギノ角ゴ Pro W3</vt:lpstr>
      <vt:lpstr>Office Theme</vt:lpstr>
      <vt:lpstr>Gene-Environment Interactions, Gut Microbiome</vt:lpstr>
      <vt:lpstr>PowerPoint Presentation</vt:lpstr>
      <vt:lpstr>Gene-Environment Interactions</vt:lpstr>
      <vt:lpstr>Gene-Environment Interaction</vt:lpstr>
      <vt:lpstr>Statistical Terms of Interaction</vt:lpstr>
      <vt:lpstr>Study designs to study G-E interaction</vt:lpstr>
      <vt:lpstr>PowerPoint Presentation</vt:lpstr>
      <vt:lpstr>PowerPoint Presentation</vt:lpstr>
      <vt:lpstr>PowerPoint Presentation</vt:lpstr>
      <vt:lpstr>GxE: Case-Only Study</vt:lpstr>
      <vt:lpstr>Possible bias in GxE Studies</vt:lpstr>
      <vt:lpstr>PowerPoint Presentation</vt:lpstr>
      <vt:lpstr>Exposures and Cellular Processes  Linked to Health Outcomes</vt:lpstr>
      <vt:lpstr>PowerPoint Presentation</vt:lpstr>
      <vt:lpstr>PowerPoint Presentation</vt:lpstr>
      <vt:lpstr>PowerPoint Presentation</vt:lpstr>
      <vt:lpstr>Bacterial Diversity in the Human Gut</vt:lpstr>
      <vt:lpstr>Assaying the Gut Microbiome: 16S rRNA Gene Pyrosequencing</vt:lpstr>
      <vt:lpstr>PowerPoint Presentation</vt:lpstr>
      <vt:lpstr> </vt:lpstr>
      <vt:lpstr>Multiethnic Cohort Gut Microbiome Study Population</vt:lpstr>
      <vt:lpstr>Biospecimens</vt:lpstr>
      <vt:lpstr>PowerPoint Presentation</vt:lpstr>
      <vt:lpstr>PowerPoint Presentation</vt:lpstr>
      <vt:lpstr>Quality Control Measures</vt:lpstr>
      <vt:lpstr>PowerPoint Presentation</vt:lpstr>
      <vt:lpstr>The Multiethnic Cohort                      Microbiome Reliability Study</vt:lpstr>
      <vt:lpstr>The Multiethnic Cohort  Microbiome Reliability Study</vt:lpstr>
      <vt:lpstr>PowerPoint Presentation</vt:lpstr>
      <vt:lpstr>PowerPoint Presentation</vt:lpstr>
      <vt:lpstr>Characterizing the Gut Microbiome Diversity</vt:lpstr>
      <vt:lpstr>PowerPoint Presentation</vt:lpstr>
      <vt:lpstr>Variation in the GM explained by demographic and lifestyle factors (n=5,112)  </vt:lpstr>
      <vt:lpstr>Association between Demographic Variables and the Microbial Community</vt:lpstr>
      <vt:lpstr>PowerPoint Presentation</vt:lpstr>
      <vt:lpstr>Gut Microbiome and Diet</vt:lpstr>
      <vt:lpstr>PowerPoint Presentation</vt:lpstr>
      <vt:lpstr>PowerPoint Presentation</vt:lpstr>
      <vt:lpstr>Gut microbiome and Host Genetics</vt:lpstr>
      <vt:lpstr>GWAS of Gut Microbiome: Approach</vt:lpstr>
      <vt:lpstr>PowerPoint Presentation</vt:lpstr>
      <vt:lpstr>PowerPoint Presentation</vt:lpstr>
      <vt:lpstr>PowerPoint Presentation</vt:lpstr>
      <vt:lpstr>PowerPoint Presentation</vt:lpstr>
      <vt:lpstr>The Microbiome Varies Across Ethnicity</vt:lpstr>
      <vt:lpstr>PowerPoint Presentation</vt:lpstr>
    </vt:vector>
  </TitlesOfParts>
  <Company>UCSF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Witte</dc:creator>
  <cp:lastModifiedBy>Cheng, Iona</cp:lastModifiedBy>
  <cp:revision>280</cp:revision>
  <dcterms:created xsi:type="dcterms:W3CDTF">2014-07-02T18:22:12Z</dcterms:created>
  <dcterms:modified xsi:type="dcterms:W3CDTF">2020-03-03T19:35:54Z</dcterms:modified>
</cp:coreProperties>
</file>