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04" r:id="rId3"/>
    <p:sldId id="393" r:id="rId4"/>
    <p:sldId id="394" r:id="rId5"/>
    <p:sldId id="319" r:id="rId6"/>
    <p:sldId id="344" r:id="rId7"/>
    <p:sldId id="285" r:id="rId8"/>
    <p:sldId id="270" r:id="rId9"/>
    <p:sldId id="316" r:id="rId10"/>
    <p:sldId id="301" r:id="rId11"/>
    <p:sldId id="314" r:id="rId12"/>
    <p:sldId id="303" r:id="rId13"/>
    <p:sldId id="260" r:id="rId14"/>
    <p:sldId id="267" r:id="rId15"/>
    <p:sldId id="403" r:id="rId16"/>
    <p:sldId id="287" r:id="rId17"/>
    <p:sldId id="345" r:id="rId18"/>
    <p:sldId id="401" r:id="rId19"/>
    <p:sldId id="400" r:id="rId20"/>
    <p:sldId id="271" r:id="rId21"/>
    <p:sldId id="398" r:id="rId22"/>
    <p:sldId id="289" r:id="rId23"/>
    <p:sldId id="274" r:id="rId24"/>
    <p:sldId id="362" r:id="rId25"/>
    <p:sldId id="367" r:id="rId26"/>
    <p:sldId id="402" r:id="rId27"/>
    <p:sldId id="370" r:id="rId28"/>
    <p:sldId id="404" r:id="rId29"/>
    <p:sldId id="372" r:id="rId30"/>
    <p:sldId id="310" r:id="rId31"/>
    <p:sldId id="311" r:id="rId32"/>
    <p:sldId id="405" r:id="rId33"/>
    <p:sldId id="406" r:id="rId34"/>
    <p:sldId id="361" r:id="rId35"/>
    <p:sldId id="388" r:id="rId36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001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3708" autoAdjust="0"/>
  </p:normalViewPr>
  <p:slideViewPr>
    <p:cSldViewPr>
      <p:cViewPr varScale="1">
        <p:scale>
          <a:sx n="102" d="100"/>
          <a:sy n="102" d="100"/>
        </p:scale>
        <p:origin x="1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904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>
            <a:lvl1pPr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145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>
            <a:lvl1pPr algn="r"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b" anchorCtr="0" compatLnSpc="1">
            <a:prstTxWarp prst="textNoShape">
              <a:avLst/>
            </a:prstTxWarp>
          </a:bodyPr>
          <a:lstStyle>
            <a:lvl1pPr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1450" y="8843963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</a:defRPr>
            </a:lvl1pPr>
          </a:lstStyle>
          <a:p>
            <a:fld id="{B75D6750-E742-4E89-A27D-6A96C1887C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0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>
            <a:lvl1pPr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45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>
            <a:lvl1pPr algn="r"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2962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302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b" anchorCtr="0" compatLnSpc="1">
            <a:prstTxWarp prst="textNoShape">
              <a:avLst/>
            </a:prstTxWarp>
          </a:bodyPr>
          <a:lstStyle>
            <a:lvl1pPr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450" y="8843963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</a:defRPr>
            </a:lvl1pPr>
          </a:lstStyle>
          <a:p>
            <a:fld id="{4EE88468-BF54-40E6-B0D8-96E9E910ED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51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71F4F9E-BB5B-4F5E-9C7F-C0B7B1F350E1}" type="slidenum">
              <a:rPr lang="en-US" sz="1200">
                <a:latin typeface="Times New Roman" pitchFamily="18" charset="0"/>
              </a:rPr>
              <a:pPr/>
              <a:t>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86F1BAB-9E3C-4A90-A179-4835A5050964}" type="slidenum">
              <a:rPr lang="en-US" sz="1200">
                <a:latin typeface="Times New Roman" pitchFamily="18" charset="0"/>
              </a:rPr>
              <a:pPr/>
              <a:t>11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46EAF4F-3EDB-457B-8C63-1D14DCBC1E40}" type="slidenum">
              <a:rPr lang="en-US" sz="1200">
                <a:latin typeface="Times New Roman" pitchFamily="18" charset="0"/>
              </a:rPr>
              <a:pPr/>
              <a:t>12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7B68DF9-3F84-4C45-B51D-DBB1324C4E04}" type="slidenum">
              <a:rPr lang="en-US" sz="1200">
                <a:latin typeface="Times New Roman" pitchFamily="18" charset="0"/>
              </a:rPr>
              <a:pPr/>
              <a:t>13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A11FEC2-9C73-4E41-80AD-2D2EBD4D75EC}" type="slidenum">
              <a:rPr lang="en-US" sz="1200">
                <a:latin typeface="Times New Roman" pitchFamily="18" charset="0"/>
              </a:rPr>
              <a:pPr/>
              <a:t>14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9C14040-D6E1-4767-A2D8-566DF4F83B55}" type="slidenum">
              <a:rPr lang="en-US" sz="1200">
                <a:latin typeface="Times New Roman" pitchFamily="18" charset="0"/>
              </a:rPr>
              <a:pPr/>
              <a:t>15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4F94D15-17D8-4C5C-B9DA-EFCA719F7670}" type="slidenum">
              <a:rPr lang="en-US" sz="1200">
                <a:latin typeface="Times New Roman" pitchFamily="18" charset="0"/>
              </a:rPr>
              <a:pPr/>
              <a:t>16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59718D4-EB56-475E-9FDB-C47F0A4C0842}" type="slidenum">
              <a:rPr lang="en-US" sz="1200">
                <a:latin typeface="Times New Roman" pitchFamily="18" charset="0"/>
              </a:rPr>
              <a:pPr/>
              <a:t>17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u="sng" dirty="0">
                <a:latin typeface="Times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88468-BF54-40E6-B0D8-96E9E910ED9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85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88468-BF54-40E6-B0D8-96E9E910ED9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7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C9998DB-8AA8-44EF-9F6D-3A62CF9F896B}" type="slidenum">
              <a:rPr lang="en-US" sz="1200">
                <a:latin typeface="Times New Roman" pitchFamily="18" charset="0"/>
              </a:rPr>
              <a:pPr/>
              <a:t>20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6CF519A-BB46-45A3-8067-A95883686BA0}" type="slidenum">
              <a:rPr lang="en-US" sz="1200">
                <a:latin typeface="Times New Roman" pitchFamily="18" charset="0"/>
              </a:rPr>
              <a:pPr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29E8434-7193-44BA-8FF8-9525FE6D6177}" type="slidenum">
              <a:rPr lang="en-US" sz="1200">
                <a:latin typeface="Times New Roman" pitchFamily="18" charset="0"/>
              </a:rPr>
              <a:pPr/>
              <a:t>22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E1080E1-48F2-4F8A-994F-52E2EDDF7C09}" type="slidenum">
              <a:rPr lang="en-US" sz="1200">
                <a:latin typeface="Times New Roman" pitchFamily="18" charset="0"/>
              </a:rPr>
              <a:pPr/>
              <a:t>23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937ACC1-A011-4C33-BFCE-A501BF03B492}" type="slidenum">
              <a:rPr lang="en-US" sz="1200">
                <a:latin typeface="Times New Roman" pitchFamily="18" charset="0"/>
              </a:rPr>
              <a:pPr/>
              <a:t>24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137740B-B585-4EE9-BEE0-C4F6FD4956FC}" type="slidenum">
              <a:rPr lang="en-US" sz="1200">
                <a:latin typeface="Times New Roman" pitchFamily="18" charset="0"/>
              </a:rPr>
              <a:pPr/>
              <a:t>25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0CE0A4F-3A02-49C4-A41C-9BF7F5FDAB22}" type="slidenum">
              <a:rPr lang="en-US" sz="1200">
                <a:latin typeface="Times New Roman" pitchFamily="18" charset="0"/>
              </a:rPr>
              <a:pPr/>
              <a:t>27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500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E4532E9-06BA-463D-A15C-BFB2CD623C8E}" type="slidenum">
              <a:rPr lang="en-US" sz="1200">
                <a:latin typeface="Times New Roman" pitchFamily="18" charset="0"/>
              </a:rPr>
              <a:pPr/>
              <a:t>28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BF4036B-D6A4-4E23-A57C-008ADCAE6E3E}" type="slidenum">
              <a:rPr lang="en-US" sz="1200">
                <a:latin typeface="Times New Roman" pitchFamily="18" charset="0"/>
              </a:rPr>
              <a:pPr/>
              <a:t>29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C717027-210E-49E4-8751-39FF4BAE213B}" type="slidenum">
              <a:rPr lang="en-US" sz="1200">
                <a:latin typeface="Times New Roman" pitchFamily="18" charset="0"/>
              </a:rPr>
              <a:pPr/>
              <a:t>30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F5F06C9-D276-4812-8059-6D05D56683EC}" type="slidenum">
              <a:rPr lang="en-US" sz="1200">
                <a:latin typeface="Times New Roman" pitchFamily="18" charset="0"/>
              </a:rPr>
              <a:pPr/>
              <a:t>31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60B29FB-07E1-4C63-9AE0-160BFC01F73F}" type="slidenum">
              <a:rPr lang="en-US" sz="1200">
                <a:latin typeface="Times New Roman" pitchFamily="18" charset="0"/>
              </a:rPr>
              <a:pPr/>
              <a:t>32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5FE3DE4-132A-4E2A-8476-9B8FE92F4DDB}" type="slidenum">
              <a:rPr lang="en-US" sz="1200">
                <a:latin typeface="Times New Roman" pitchFamily="18" charset="0"/>
              </a:rPr>
              <a:pPr/>
              <a:t>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F278FB2-7E97-43EE-83BD-E4ACC9A2A7EA}" type="slidenum">
              <a:rPr lang="en-US" sz="1200">
                <a:latin typeface="Times New Roman" pitchFamily="18" charset="0"/>
              </a:rPr>
              <a:pPr/>
              <a:t>33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27940BF-556B-4C88-A54D-9657BD6365E7}" type="slidenum">
              <a:rPr lang="en-US" sz="1200">
                <a:latin typeface="Times New Roman" pitchFamily="18" charset="0"/>
              </a:rPr>
              <a:pPr/>
              <a:t>34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D8D81FA-129F-4828-B4A0-412755077FA0}" type="slidenum">
              <a:rPr lang="en-US" sz="1200">
                <a:latin typeface="Times New Roman" pitchFamily="18" charset="0"/>
              </a:rPr>
              <a:pPr/>
              <a:t>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8BA32CB-0FF5-4BCF-93BF-2AF02447CEEA}" type="slidenum">
              <a:rPr lang="en-US" sz="1200">
                <a:latin typeface="Times New Roman" pitchFamily="18" charset="0"/>
              </a:rPr>
              <a:pPr/>
              <a:t>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3CA85C3-222A-4603-BB19-48D90882DB16}" type="slidenum">
              <a:rPr lang="en-US" sz="1200">
                <a:latin typeface="Times New Roman" pitchFamily="18" charset="0"/>
              </a:rPr>
              <a:pPr/>
              <a:t>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2A8DA4C-9CA8-4E1A-BDA1-8D4D15AD74BC}" type="slidenum">
              <a:rPr lang="en-US" sz="1200">
                <a:latin typeface="Times New Roman" pitchFamily="18" charset="0"/>
              </a:rPr>
              <a:pPr/>
              <a:t>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0E8EE21-628B-4DD1-BC95-E49E08DE25A0}" type="slidenum">
              <a:rPr lang="en-US" sz="1200">
                <a:latin typeface="Times New Roman" pitchFamily="18" charset="0"/>
              </a:rPr>
              <a:pPr/>
              <a:t>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6CC9181-17C0-4CEA-864A-EAFC5E8610F5}" type="slidenum">
              <a:rPr lang="en-US" sz="1200">
                <a:latin typeface="Times New Roman" pitchFamily="18" charset="0"/>
              </a:rPr>
              <a:pPr/>
              <a:t>10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6F393-BA87-4469-9FD2-A0B6279B26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6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17C31-29E3-4B68-AE9E-67A9B3B8EE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3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86D4-5C96-4861-8259-F23E18EB34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8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1C9C3C-E37F-4305-A5A4-EB764FDA15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4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B10B7-FFB2-47A1-A659-AD2A1EA4E9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8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AE75C-8CAB-48F4-8E2B-EA29179AE8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8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5BCFA-FE8A-4A4F-9034-EF98E2A285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9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EECED-EC1B-446D-8A7F-451132E256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3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59DEEF-CE6F-42FF-BD6E-C7DA4CBB51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8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A8019-41CB-4717-8B36-CA54B7F963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B5F36-BA78-4972-9817-DCA695345F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6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E5404-1C1C-49A5-B872-85D230FF8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C67278CC-5E62-4BDB-82FB-1BF74E3E239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F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hyperlink" Target="http://www.pubmed.gov/" TargetMode="Externa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1.m4a"/><Relationship Id="rId7" Type="http://schemas.openxmlformats.org/officeDocument/2006/relationships/image" Target="../media/image2.wmf"/><Relationship Id="rId2" Type="http://schemas.microsoft.com/office/2007/relationships/media" Target="../media/media3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acronymfinder.com/" TargetMode="Externa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hyperlink" Target="http://www.cia.gov/cia/publications/factbook/" TargetMode="External"/><Relationship Id="rId5" Type="http://schemas.openxmlformats.org/officeDocument/2006/relationships/hyperlink" Target="http://research.stlouisfed.org/fred2/data/GDPCTPI.txt" TargetMode="External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hcosting.org/" TargetMode="Externa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://cdc.gov/nchs/data/misc/ihdrg2003.pdf" TargetMode="External"/><Relationship Id="rId5" Type="http://schemas.openxmlformats.org/officeDocument/2006/relationships/hyperlink" Target="http://who.int/choice/country/en/index.html" TargetMode="External"/><Relationship Id="rId4" Type="http://schemas.openxmlformats.org/officeDocument/2006/relationships/hyperlink" Target="http://www.who.int/whosis/e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09800"/>
            <a:ext cx="7848600" cy="2743200"/>
          </a:xfrm>
        </p:spPr>
        <p:txBody>
          <a:bodyPr/>
          <a:lstStyle/>
          <a:p>
            <a:pPr eaLnBrk="1" hangingPunct="1"/>
            <a:r>
              <a:rPr lang="en-US" sz="4000" dirty="0"/>
              <a:t> </a:t>
            </a:r>
            <a:br>
              <a:rPr lang="en-US" sz="4000" dirty="0"/>
            </a:br>
            <a:r>
              <a:rPr lang="en-US" dirty="0"/>
              <a:t>Health and Cost Data Inputs</a:t>
            </a:r>
            <a:br>
              <a:rPr lang="en-US" sz="4000" dirty="0"/>
            </a:br>
            <a:br>
              <a:rPr lang="en-US" sz="4000" dirty="0"/>
            </a:br>
            <a:r>
              <a:rPr lang="en-US" sz="2400" dirty="0"/>
              <a:t>Epi 213</a:t>
            </a:r>
            <a:br>
              <a:rPr lang="en-US" sz="2400" dirty="0"/>
            </a:br>
            <a:r>
              <a:rPr lang="en-US" sz="2400" dirty="0"/>
              <a:t>Cost-Effectiveness Analysis </a:t>
            </a:r>
            <a:br>
              <a:rPr lang="en-US" sz="2400" dirty="0"/>
            </a:br>
            <a:r>
              <a:rPr lang="en-US" sz="2400" dirty="0"/>
              <a:t>in Medicine and Public Health</a:t>
            </a:r>
            <a:br>
              <a:rPr lang="en-US" sz="2400" b="1" dirty="0"/>
            </a:br>
            <a:br>
              <a:rPr lang="en-US" sz="2400" dirty="0"/>
            </a:br>
            <a:r>
              <a:rPr lang="en-US" sz="2400" dirty="0"/>
              <a:t>4 February 2021</a:t>
            </a:r>
            <a:br>
              <a:rPr lang="en-US" sz="2400" dirty="0">
                <a:latin typeface="Times" charset="0"/>
              </a:rPr>
            </a:br>
            <a:br>
              <a:rPr lang="en-US" sz="2800" dirty="0">
                <a:latin typeface="Times" charset="0"/>
              </a:rPr>
            </a:br>
            <a:br>
              <a:rPr lang="en-US" sz="2800" dirty="0">
                <a:latin typeface="Times" charset="0"/>
              </a:rPr>
            </a:br>
            <a:r>
              <a:rPr lang="en-US" sz="2800" dirty="0">
                <a:latin typeface="Times" charset="0"/>
              </a:rPr>
              <a:t>James G Kahn, MD, MPH</a:t>
            </a:r>
            <a:br>
              <a:rPr lang="en-US" sz="2400" dirty="0"/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386" name="Comment 26"/>
          <p:cNvSpPr>
            <a:spLocks noChangeArrowheads="1"/>
          </p:cNvSpPr>
          <p:nvPr/>
        </p:nvSpPr>
        <p:spPr bwMode="auto">
          <a:xfrm rot="-5400000">
            <a:off x="4520407" y="6247606"/>
            <a:ext cx="101600" cy="712787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213B9E3-19C0-6B43-8382-802C9CF4F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2" y="1055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Health States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49530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en-US" dirty="0"/>
              <a:t>Key Questions:</a:t>
            </a:r>
            <a:br>
              <a:rPr lang="en-US" dirty="0"/>
            </a:br>
            <a:endParaRPr lang="en-US" dirty="0"/>
          </a:p>
          <a:p>
            <a:pPr marL="457200" indent="-457200"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sz="2400" dirty="0"/>
              <a:t>What Are the Relevant </a:t>
            </a:r>
            <a:r>
              <a:rPr lang="en-US" sz="2400" dirty="0">
                <a:solidFill>
                  <a:srgbClr val="FFFF00"/>
                </a:solidFill>
              </a:rPr>
              <a:t>Health States Over Time</a:t>
            </a:r>
            <a:r>
              <a:rPr lang="en-US" sz="2400" dirty="0"/>
              <a:t> for the Disease Under Study?</a:t>
            </a:r>
          </a:p>
          <a:p>
            <a:pPr marL="857250" lvl="1" indent="-457200"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FFFF00"/>
                </a:solidFill>
              </a:rPr>
              <a:t>When</a:t>
            </a:r>
            <a:r>
              <a:rPr lang="en-US" sz="2000" dirty="0"/>
              <a:t> Do These States Occur, and </a:t>
            </a:r>
            <a:r>
              <a:rPr lang="en-US" sz="2000" dirty="0">
                <a:solidFill>
                  <a:srgbClr val="FFFF00"/>
                </a:solidFill>
              </a:rPr>
              <a:t>How Long</a:t>
            </a:r>
            <a:r>
              <a:rPr lang="en-US" sz="2000" dirty="0"/>
              <a:t> Do They Last?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sz="2400" dirty="0"/>
              <a:t>What Are the Likely </a:t>
            </a:r>
            <a:r>
              <a:rPr lang="en-US" sz="2400" dirty="0">
                <a:solidFill>
                  <a:srgbClr val="FFFF00"/>
                </a:solidFill>
              </a:rPr>
              <a:t>Side Effects </a:t>
            </a:r>
            <a:r>
              <a:rPr lang="en-US" sz="2400" dirty="0"/>
              <a:t>or Other Unintended Consequences for Each Group? 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sz="2400" dirty="0"/>
              <a:t>For which health states are there </a:t>
            </a:r>
            <a:r>
              <a:rPr lang="en-US" sz="2400" dirty="0">
                <a:solidFill>
                  <a:srgbClr val="FFFF00"/>
                </a:solidFill>
              </a:rPr>
              <a:t>credible estimates </a:t>
            </a:r>
            <a:r>
              <a:rPr lang="en-US" sz="2400" dirty="0"/>
              <a:t>appropriate for your RQ and population?</a:t>
            </a:r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>
            <a:off x="609600" y="1143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D74FAA5-83E2-274D-BF9F-7300395F4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/>
              <a:t>Example – </a:t>
            </a:r>
            <a:br>
              <a:rPr lang="en-US" sz="3600"/>
            </a:br>
            <a:r>
              <a:rPr lang="en-US" sz="3600"/>
              <a:t>Aneurysm Analysis</a:t>
            </a:r>
            <a:endParaRPr lang="en-US"/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8153400" cy="41910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dirty="0">
                <a:latin typeface="Baskerville" charset="0"/>
              </a:rPr>
              <a:t>For the aneurysm analysis, health outcomes were estimated from multiple sources:</a:t>
            </a:r>
          </a:p>
          <a:p>
            <a:pPr marL="457200" indent="-457200" eaLnBrk="1" hangingPunct="1">
              <a:buFontTx/>
              <a:buNone/>
            </a:pPr>
            <a:endParaRPr lang="en-US" dirty="0">
              <a:latin typeface="Baskerville" charset="0"/>
            </a:endParaRP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Aneurysm rupture rates		large cohort study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SAH case fatality		meta-analysis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SAH disability			medium cohort study, 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                                                                 meta-analysis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RR mortality with disability	small cohort study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Surgical mortality, disability	meta-analysis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RR rupture (= 0)		expert opinion (informal)</a:t>
            </a:r>
            <a:endParaRPr lang="en-US" dirty="0">
              <a:solidFill>
                <a:schemeClr val="tx1"/>
              </a:solidFill>
              <a:latin typeface="Baskerville" charset="0"/>
            </a:endParaRPr>
          </a:p>
        </p:txBody>
      </p:sp>
      <p:sp>
        <p:nvSpPr>
          <p:cNvPr id="35843" name="Line 4"/>
          <p:cNvSpPr>
            <a:spLocks noChangeShapeType="1"/>
          </p:cNvSpPr>
          <p:nvPr/>
        </p:nvSpPr>
        <p:spPr bwMode="auto">
          <a:xfrm>
            <a:off x="609600" y="12954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C855219-E1DD-904A-948D-034A65887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6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Health State Severity</a:t>
            </a:r>
            <a:endParaRPr lang="en-US" dirty="0"/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05800" cy="48768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dirty="0"/>
              <a:t>	a.   Utilities (for QALYs)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-- Disease-specific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-- Generic (based on health attributes)</a:t>
            </a:r>
          </a:p>
          <a:p>
            <a:pPr marL="457200" indent="-457200" eaLnBrk="1" hangingPunct="1">
              <a:buFontTx/>
              <a:buNone/>
            </a:pPr>
            <a:r>
              <a:rPr lang="en-US" dirty="0"/>
              <a:t>	b.   Disability weights (for DALYs)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-- Currently based on pairwise rankings</a:t>
            </a:r>
          </a:p>
          <a:p>
            <a:pPr marL="457200" indent="-457200" eaLnBrk="1" hangingPunct="1">
              <a:buFontTx/>
              <a:buNone/>
            </a:pPr>
            <a:r>
              <a:rPr lang="en-US" dirty="0"/>
              <a:t>	c.   Key Questions: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 </a:t>
            </a:r>
            <a:r>
              <a:rPr lang="en-US" sz="2400" dirty="0" err="1"/>
              <a:t>i</a:t>
            </a:r>
            <a:r>
              <a:rPr lang="en-US" sz="2400" dirty="0"/>
              <a:t>.    Do Estimates Exist for Your RQ &amp; model?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 ii.   Whose Perspective Are You Taking?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 iii.  Disease-Specific Ratings &gt; Health attributes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 iv.   Community Ratings vs. Patient Ratings</a:t>
            </a:r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>
            <a:off x="609600" y="13716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DB0A434-86D0-E54A-8D56-C40C4303B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pPr eaLnBrk="1" hangingPunct="1"/>
            <a:r>
              <a:rPr lang="en-US"/>
              <a:t>Health—</a:t>
            </a:r>
            <a:br>
              <a:rPr lang="en-US"/>
            </a:br>
            <a:r>
              <a:rPr lang="en-US"/>
              <a:t>How to Find Inputs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38100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dirty="0"/>
              <a:t>Comprehensive Literature Review</a:t>
            </a:r>
          </a:p>
          <a:p>
            <a:pPr marL="533400" indent="-533400" eaLnBrk="1" hangingPunct="1">
              <a:buFontTx/>
              <a:buNone/>
            </a:pPr>
            <a:endParaRPr lang="en-US" dirty="0"/>
          </a:p>
          <a:p>
            <a:pPr marL="533400" indent="-533400" eaLnBrk="1" hangingPunct="1">
              <a:buFontTx/>
              <a:buAutoNum type="arabicPeriod" startAt="2"/>
            </a:pPr>
            <a:r>
              <a:rPr lang="en-US" dirty="0"/>
              <a:t>Existing Databases (2er analysis)</a:t>
            </a:r>
          </a:p>
          <a:p>
            <a:pPr marL="533400" indent="-533400" eaLnBrk="1" hangingPunct="1">
              <a:buFontTx/>
              <a:buAutoNum type="arabicPeriod" startAt="2"/>
            </a:pPr>
            <a:endParaRPr lang="en-US" dirty="0"/>
          </a:p>
          <a:p>
            <a:pPr marL="533400" indent="-533400" eaLnBrk="1" hangingPunct="1">
              <a:buFontTx/>
              <a:buAutoNum type="arabicPeriod" startAt="2"/>
            </a:pPr>
            <a:r>
              <a:rPr lang="en-US" dirty="0"/>
              <a:t>Primary Data Collection</a:t>
            </a:r>
          </a:p>
          <a:p>
            <a:pPr marL="533400" indent="-533400" eaLnBrk="1" hangingPunct="1">
              <a:buFontTx/>
              <a:buNone/>
            </a:pPr>
            <a:endParaRPr lang="en-US" dirty="0"/>
          </a:p>
        </p:txBody>
      </p:sp>
      <p:sp>
        <p:nvSpPr>
          <p:cNvPr id="44035" name="Line 4"/>
          <p:cNvSpPr>
            <a:spLocks noChangeShapeType="1"/>
          </p:cNvSpPr>
          <p:nvPr/>
        </p:nvSpPr>
        <p:spPr bwMode="auto">
          <a:xfrm>
            <a:off x="685800" y="17526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A7843CA-26A7-484B-A8AA-60E999B40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152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Comprehensive Literature Review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dirty="0"/>
              <a:t>Use levels of evidence</a:t>
            </a:r>
          </a:p>
          <a:p>
            <a:pPr marL="533400" indent="-533400" eaLnBrk="1" hangingPunct="1">
              <a:buFontTx/>
              <a:buAutoNum type="arabicPeriod"/>
            </a:pPr>
            <a:endParaRPr lang="en-US" dirty="0"/>
          </a:p>
          <a:p>
            <a:pPr marL="533400" indent="-533400" eaLnBrk="1" hangingPunct="1">
              <a:buFontTx/>
              <a:buAutoNum type="arabicPeriod"/>
            </a:pPr>
            <a:r>
              <a:rPr lang="en-US" dirty="0"/>
              <a:t>Always consider relevance to your model.</a:t>
            </a:r>
          </a:p>
          <a:p>
            <a:pPr marL="533400" indent="-533400" eaLnBrk="1" hangingPunct="1">
              <a:buFontTx/>
              <a:buAutoNum type="arabicPeriod"/>
            </a:pPr>
            <a:endParaRPr lang="en-US" dirty="0"/>
          </a:p>
          <a:p>
            <a:pPr marL="533400" indent="-533400" eaLnBrk="1" hangingPunct="1">
              <a:buFontTx/>
              <a:buAutoNum type="arabicPeriod"/>
            </a:pPr>
            <a:r>
              <a:rPr lang="en-US" dirty="0"/>
              <a:t>Revise your model if: cost of needed data exceeds benefit of current model structure. Nuanced judgment call.</a:t>
            </a: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609600" y="1524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DD360CF-97B9-D949-8749-D4D829786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38" y="76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Health databases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209800"/>
          </a:xfrm>
        </p:spPr>
        <p:txBody>
          <a:bodyPr/>
          <a:lstStyle/>
          <a:p>
            <a:pPr marL="533400" indent="-533400" eaLnBrk="1" hangingPunct="1">
              <a:buFontTx/>
              <a:buAutoNum type="alphaUcPeriod"/>
            </a:pPr>
            <a:r>
              <a:rPr lang="en-US" dirty="0">
                <a:hlinkClick r:id="rId5"/>
              </a:rPr>
              <a:t>www.pubmed.gov</a:t>
            </a:r>
            <a:r>
              <a:rPr lang="en-US" dirty="0"/>
              <a:t>  (or, UCSF link)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Google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Cochrane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Web of Science, </a:t>
            </a:r>
            <a:r>
              <a:rPr lang="en-US" dirty="0" err="1"/>
              <a:t>EmBase</a:t>
            </a:r>
            <a:r>
              <a:rPr lang="en-US" dirty="0"/>
              <a:t>, many others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None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295E1F-2326-5447-9040-EA9C44423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0" y="127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4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Commonly Used </a:t>
            </a:r>
            <a:br>
              <a:rPr lang="en-US" dirty="0"/>
            </a:br>
            <a:r>
              <a:rPr lang="en-US" dirty="0"/>
              <a:t>Health Data Sources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305800" cy="4114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/>
              <a:t>a.  Clinical Trials</a:t>
            </a:r>
          </a:p>
          <a:p>
            <a:pPr marL="533400" indent="-533400" eaLnBrk="1" hangingPunct="1">
              <a:buFontTx/>
              <a:buNone/>
            </a:pPr>
            <a:r>
              <a:rPr lang="en-US" dirty="0"/>
              <a:t>b.  CMS/VA Databases</a:t>
            </a:r>
          </a:p>
          <a:p>
            <a:pPr marL="533400" indent="-533400" eaLnBrk="1" hangingPunct="1">
              <a:buFontTx/>
              <a:buNone/>
            </a:pPr>
            <a:r>
              <a:rPr lang="en-US" dirty="0"/>
              <a:t>c.  Disease Registries</a:t>
            </a:r>
          </a:p>
          <a:p>
            <a:pPr marL="533400" indent="-533400" eaLnBrk="1" hangingPunct="1">
              <a:buFontTx/>
              <a:buNone/>
            </a:pPr>
            <a:r>
              <a:rPr lang="en-US" dirty="0"/>
              <a:t>d.  Quality of Well-Being Index (QWB), </a:t>
            </a:r>
          </a:p>
          <a:p>
            <a:pPr marL="533400" indent="-533400" eaLnBrk="1" hangingPunct="1">
              <a:buFontTx/>
              <a:buNone/>
            </a:pPr>
            <a:r>
              <a:rPr lang="en-US" dirty="0"/>
              <a:t>	    Health Utilities Index (HUI) - 	</a:t>
            </a:r>
            <a:r>
              <a:rPr lang="en-US" sz="2400" b="1" dirty="0"/>
              <a:t>www.healthutilities.com/overview.htm</a:t>
            </a:r>
            <a:endParaRPr lang="en-US" dirty="0"/>
          </a:p>
          <a:p>
            <a:pPr marL="533400" indent="-533400" eaLnBrk="1" hangingPunct="1">
              <a:buFontTx/>
              <a:buAutoNum type="alphaLcPeriod" startAt="5"/>
            </a:pPr>
            <a:r>
              <a:rPr lang="en-US" dirty="0"/>
              <a:t>Disability/Distress Index, </a:t>
            </a:r>
            <a:r>
              <a:rPr lang="en-US" dirty="0" err="1"/>
              <a:t>EuroQol</a:t>
            </a:r>
            <a:r>
              <a:rPr lang="en-US" dirty="0"/>
              <a:t> Instrument</a:t>
            </a:r>
          </a:p>
          <a:p>
            <a:pPr marL="533400" indent="-533400" eaLnBrk="1" hangingPunct="1">
              <a:buFontTx/>
              <a:buAutoNum type="alphaLcPeriod" startAt="5"/>
            </a:pPr>
            <a:r>
              <a:rPr lang="en-US" dirty="0"/>
              <a:t>IHME GBD Lancet and website</a:t>
            </a:r>
          </a:p>
        </p:txBody>
      </p:sp>
      <p:sp>
        <p:nvSpPr>
          <p:cNvPr id="48131" name="Line 4"/>
          <p:cNvSpPr>
            <a:spLocks noChangeShapeType="1"/>
          </p:cNvSpPr>
          <p:nvPr/>
        </p:nvSpPr>
        <p:spPr bwMode="auto">
          <a:xfrm>
            <a:off x="609600" y="17526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ACA234-571B-954E-805D-CDB398D2F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" y="11254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000"/>
                </a:solidFill>
              </a:rPr>
              <a:t>Cost Inputs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9700" y="2133600"/>
            <a:ext cx="6324600" cy="40386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sz="3200" dirty="0">
                <a:ea typeface="ＭＳ Ｐゴシック" charset="0"/>
              </a:rPr>
              <a:t>What costs to include: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endParaRPr lang="en-US" sz="3200" dirty="0">
              <a:ea typeface="ＭＳ Ｐゴシック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sz="3200" dirty="0">
                <a:ea typeface="ＭＳ Ｐゴシック" charset="0"/>
              </a:rPr>
              <a:t> Direct vs. time</a:t>
            </a:r>
            <a:endParaRPr lang="en-US" sz="3200" i="1" dirty="0">
              <a:ea typeface="ＭＳ Ｐゴシック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endParaRPr lang="en-US" sz="3200" dirty="0">
              <a:ea typeface="ＭＳ Ｐゴシック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sz="3200" dirty="0">
                <a:ea typeface="ＭＳ Ｐゴシック" charset="0"/>
              </a:rPr>
              <a:t> Variable (but what’s fixed?)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endParaRPr lang="en-US" dirty="0">
              <a:ea typeface="ＭＳ Ｐゴシック" charset="0"/>
            </a:endParaRPr>
          </a:p>
          <a:p>
            <a:pPr marL="533400" indent="-533400" eaLnBrk="1" hangingPunct="1">
              <a:lnSpc>
                <a:spcPct val="90000"/>
              </a:lnSpc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52227" name="Line 4"/>
          <p:cNvSpPr>
            <a:spLocks noChangeShapeType="1"/>
          </p:cNvSpPr>
          <p:nvPr/>
        </p:nvSpPr>
        <p:spPr bwMode="auto">
          <a:xfrm>
            <a:off x="609600" y="1905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2717296-C91F-3F46-825E-88073ABC4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27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Perspective vs. 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848600" cy="38862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Perspective:</a:t>
            </a:r>
            <a:r>
              <a:rPr lang="en-US" dirty="0"/>
              <a:t> societal, payer, provider, patient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Type:</a:t>
            </a:r>
            <a:r>
              <a:rPr lang="en-US" dirty="0"/>
              <a:t> direct medical, direct non-medical, time cost (formerly, “indirect”)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Thus, </a:t>
            </a:r>
            <a:r>
              <a:rPr lang="en-US" dirty="0">
                <a:solidFill>
                  <a:srgbClr val="FFFF00"/>
                </a:solidFill>
              </a:rPr>
              <a:t>combine</a:t>
            </a:r>
            <a:r>
              <a:rPr lang="en-US" dirty="0"/>
              <a:t>, </a:t>
            </a:r>
            <a:r>
              <a:rPr lang="en-US" dirty="0" err="1"/>
              <a:t>eg</a:t>
            </a:r>
            <a:r>
              <a:rPr lang="en-US" dirty="0"/>
              <a:t>: </a:t>
            </a:r>
            <a:r>
              <a:rPr lang="en-US" u="sng" dirty="0"/>
              <a:t>societal direct medical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But … 2</a:t>
            </a:r>
            <a:r>
              <a:rPr lang="en-US" baseline="30000" dirty="0"/>
              <a:t>nd</a:t>
            </a:r>
            <a:r>
              <a:rPr lang="en-US" dirty="0"/>
              <a:t> Panel on CE in Health - merged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609600" y="1905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F9465A-93D2-224F-B265-B34559A00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6" y="22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/>
              <a:t>Analytic Perspective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047178"/>
              </p:ext>
            </p:extLst>
          </p:nvPr>
        </p:nvGraphicFramePr>
        <p:xfrm>
          <a:off x="228600" y="1219200"/>
          <a:ext cx="8686800" cy="5577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0479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200" b="1" dirty="0">
                          <a:effectLst/>
                          <a:latin typeface="Palatino"/>
                          <a:ea typeface="Times New Roman"/>
                          <a:cs typeface="Times New Roman"/>
                        </a:rPr>
                        <a:t>Analytic Perspective</a:t>
                      </a:r>
                      <a:endParaRPr lang="en-US" sz="2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2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Typical uses</a:t>
                      </a:r>
                      <a:endParaRPr lang="en-US" sz="2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2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Costs</a:t>
                      </a:r>
                      <a:br>
                        <a:rPr lang="en-US" sz="2200" b="1" dirty="0">
                          <a:effectLst/>
                          <a:latin typeface="Palatino"/>
                          <a:ea typeface="Times New Roman"/>
                          <a:cs typeface="Times New Roman"/>
                        </a:rPr>
                      </a:br>
                      <a:r>
                        <a:rPr lang="en-US" sz="22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usually included</a:t>
                      </a:r>
                      <a:endParaRPr lang="en-US" sz="2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2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Health outcomes usually included</a:t>
                      </a:r>
                      <a:r>
                        <a:rPr lang="en-US" sz="2200" b="1" dirty="0">
                          <a:effectLst/>
                          <a:latin typeface="Palatino"/>
                          <a:ea typeface="Times New Roman"/>
                          <a:cs typeface="Times New Roman"/>
                        </a:rPr>
                        <a:t>*</a:t>
                      </a:r>
                      <a:endParaRPr lang="en-US" sz="2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3815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Societal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Reference Case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- use in all CUAs; probably also in CEAs, CBAs </a:t>
                      </a:r>
                    </a:p>
                  </a:txBody>
                  <a:tcPr marL="50800" marR="5080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 </a:t>
                      </a:r>
                      <a:r>
                        <a:rPr lang="en-US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direct medical 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often nonmedical, +/- time costs (for</a:t>
                      </a:r>
                      <a:r>
                        <a:rPr lang="en-US" sz="2000" baseline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intervention)</a:t>
                      </a:r>
                      <a:endParaRPr lang="en-US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</a:t>
                      </a:r>
                    </a:p>
                  </a:txBody>
                  <a:tcPr marL="50800" marR="5080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289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Payer (</a:t>
                      </a:r>
                      <a:r>
                        <a:rPr lang="en-US" sz="2000" b="1">
                          <a:effectLst/>
                          <a:latin typeface="Palatino"/>
                          <a:ea typeface="Times New Roman"/>
                          <a:cs typeface="Times New Roman"/>
                        </a:rPr>
                        <a:t>e.g., </a:t>
                      </a:r>
                      <a:r>
                        <a:rPr lang="en-US" sz="2000" b="1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private and public insurers)</a:t>
                      </a:r>
                      <a:endParaRPr lang="en-US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When payer deciding coverage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 direct medical costs paid by insurer.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All, or all covered by the payer</a:t>
                      </a: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89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Provider</a:t>
                      </a:r>
                      <a:r>
                        <a:rPr lang="en-US" sz="2000" b="1">
                          <a:effectLst/>
                          <a:latin typeface="Palatino"/>
                          <a:ea typeface="Times New Roman"/>
                          <a:cs typeface="Times New Roman"/>
                        </a:rPr>
                        <a:t> (e.g., MDs in group practice)</a:t>
                      </a:r>
                      <a:endParaRPr lang="en-US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When provider deciding  priorities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Direct and time costs incurred by providers.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</a:t>
                      </a: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052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Patient</a:t>
                      </a:r>
                      <a:endParaRPr lang="en-US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When patient choosing  care plan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Out-of-pocket costs and time costs incurred by patients.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 affecting patient (</a:t>
                      </a:r>
                      <a:r>
                        <a:rPr lang="en-US" sz="20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eg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not infectious spread to others)</a:t>
                      </a: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F7A2CA3-D2DE-9445-8111-E08694D16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88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Today</a:t>
            </a:r>
            <a:r>
              <a:rPr lang="ja-JP" altLang="en-US" sz="4000" dirty="0"/>
              <a:t>’</a:t>
            </a:r>
            <a:r>
              <a:rPr lang="en-US" altLang="ja-JP" sz="4000" dirty="0"/>
              <a:t>s Objectives:</a:t>
            </a:r>
            <a:br>
              <a:rPr lang="en-US" altLang="ja-JP" sz="4000" dirty="0"/>
            </a:br>
            <a:r>
              <a:rPr lang="en-US" altLang="ja-JP" sz="4000" dirty="0"/>
              <a:t>Data Type, Quality &amp; Source</a:t>
            </a:r>
            <a:endParaRPr lang="en-US" sz="4000" dirty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7772400" cy="4114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dirty="0"/>
              <a:t>To Understand the </a:t>
            </a:r>
            <a:r>
              <a:rPr lang="en-US" dirty="0">
                <a:solidFill>
                  <a:srgbClr val="FFFF00"/>
                </a:solidFill>
              </a:rPr>
              <a:t>General Issues in Quality of Evidence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dirty="0"/>
          </a:p>
          <a:p>
            <a:pPr marL="533400" indent="-533400" eaLnBrk="1" hangingPunct="1">
              <a:lnSpc>
                <a:spcPct val="90000"/>
              </a:lnSpc>
            </a:pPr>
            <a:r>
              <a:rPr lang="en-US" dirty="0"/>
              <a:t>To Understand </a:t>
            </a:r>
            <a:r>
              <a:rPr lang="en-US" dirty="0">
                <a:solidFill>
                  <a:srgbClr val="FFFF00"/>
                </a:solidFill>
              </a:rPr>
              <a:t>Data Sources and Synthesis</a:t>
            </a:r>
            <a:r>
              <a:rPr lang="en-US" dirty="0"/>
              <a:t> Methods for Health and Cost Inputs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dirty="0"/>
          </a:p>
          <a:p>
            <a:pPr marL="533400" indent="-533400" eaLnBrk="1" hangingPunct="1">
              <a:lnSpc>
                <a:spcPct val="90000"/>
              </a:lnSpc>
            </a:pPr>
            <a:r>
              <a:rPr lang="en-US" dirty="0"/>
              <a:t>To Understand Common </a:t>
            </a:r>
            <a:r>
              <a:rPr lang="en-US" dirty="0">
                <a:solidFill>
                  <a:srgbClr val="FFFF00"/>
                </a:solidFill>
              </a:rPr>
              <a:t>Criticisms</a:t>
            </a:r>
            <a:r>
              <a:rPr lang="en-US" dirty="0"/>
              <a:t> Surrounding Health and Cost Data Inputs</a:t>
            </a:r>
          </a:p>
        </p:txBody>
      </p:sp>
      <p:sp>
        <p:nvSpPr>
          <p:cNvPr id="18435" name="Line 4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7380895-467D-BE46-A8F2-1B7BDFA7C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42" y="-101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Looking for Direct Costs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209800"/>
            <a:ext cx="6781800" cy="4114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/>
              <a:t>1.  Published Estimates – cost studies</a:t>
            </a:r>
          </a:p>
          <a:p>
            <a:pPr marL="533400" indent="-533400" eaLnBrk="1" hangingPunct="1">
              <a:buFontTx/>
              <a:buAutoNum type="arabicPeriod"/>
            </a:pPr>
            <a:endParaRPr lang="en-US" dirty="0"/>
          </a:p>
          <a:p>
            <a:pPr marL="533400" indent="-533400" eaLnBrk="1" hangingPunct="1">
              <a:buFontTx/>
              <a:buNone/>
            </a:pPr>
            <a:r>
              <a:rPr lang="en-US" dirty="0"/>
              <a:t>2.  Resources Used  x  Cost per unit Used (micro-costing)</a:t>
            </a:r>
          </a:p>
          <a:p>
            <a:pPr marL="533400" indent="-533400" eaLnBrk="1" hangingPunct="1"/>
            <a:endParaRPr lang="en-US" dirty="0"/>
          </a:p>
          <a:p>
            <a:pPr marL="533400" indent="-533400" eaLnBrk="1" hangingPunct="1">
              <a:buFontTx/>
              <a:buNone/>
            </a:pPr>
            <a:r>
              <a:rPr lang="en-US" dirty="0"/>
              <a:t>3.  Service level Prices / Costs</a:t>
            </a:r>
          </a:p>
          <a:p>
            <a:pPr marL="533400" indent="-533400" eaLnBrk="1" hangingPunct="1">
              <a:buFontTx/>
              <a:buNone/>
            </a:pPr>
            <a:endParaRPr lang="en-US" dirty="0"/>
          </a:p>
          <a:p>
            <a:pPr marL="533400" indent="-533400" eaLnBrk="1" hangingPunct="1">
              <a:buFontTx/>
              <a:buNone/>
            </a:pPr>
            <a:r>
              <a:rPr lang="en-US" dirty="0"/>
              <a:t>4. Cost Data Bases (</a:t>
            </a:r>
            <a:r>
              <a:rPr lang="en-US" dirty="0" err="1"/>
              <a:t>eg</a:t>
            </a:r>
            <a:r>
              <a:rPr lang="en-US" dirty="0"/>
              <a:t> WHO CHOICE)</a:t>
            </a:r>
          </a:p>
          <a:p>
            <a:pPr marL="533400" indent="-533400" eaLnBrk="1" hangingPunct="1">
              <a:buFontTx/>
              <a:buNone/>
            </a:pPr>
            <a:endParaRPr lang="en-US" dirty="0"/>
          </a:p>
          <a:p>
            <a:pPr marL="533400" indent="-533400" eaLnBrk="1" hangingPunct="1">
              <a:buFontTx/>
              <a:buNone/>
            </a:pPr>
            <a:endParaRPr lang="en-US" sz="2400" dirty="0"/>
          </a:p>
        </p:txBody>
      </p:sp>
      <p:sp>
        <p:nvSpPr>
          <p:cNvPr id="59395" name="Line 4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1D5A66A-B5B0-BB4D-9576-CF2787961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39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936624"/>
              </p:ext>
            </p:extLst>
          </p:nvPr>
        </p:nvGraphicFramePr>
        <p:xfrm>
          <a:off x="304800" y="636958"/>
          <a:ext cx="8534400" cy="5882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23">
                <a:tc>
                  <a:txBody>
                    <a:bodyPr/>
                    <a:lstStyle/>
                    <a:p>
                      <a:r>
                        <a:rPr lang="en-US" sz="2400" dirty="0"/>
                        <a:t>Identify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Quantity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Monetize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Total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42">
                <a:tc>
                  <a:txBody>
                    <a:bodyPr/>
                    <a:lstStyle/>
                    <a:p>
                      <a:r>
                        <a:rPr lang="en-US" sz="2200" b="1" u="sng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Medical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42">
                <a:tc>
                  <a:txBody>
                    <a:bodyPr/>
                    <a:lstStyle/>
                    <a:p>
                      <a:r>
                        <a:rPr lang="en-US" sz="2200" i="1" u="sng" dirty="0"/>
                        <a:t>Medical Visit: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Receptionist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5</a:t>
                      </a:r>
                      <a:r>
                        <a:rPr lang="en-US" sz="2100" baseline="0" dirty="0"/>
                        <a:t> minutes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$0.25/min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$1.25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MD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10 minutes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$2.50/min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$25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42">
                <a:tc>
                  <a:txBody>
                    <a:bodyPr/>
                    <a:lstStyle/>
                    <a:p>
                      <a:r>
                        <a:rPr lang="en-US" sz="2200" i="1" u="sng" dirty="0"/>
                        <a:t>Vaccination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Nurse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5 minutes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0.35/min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$1.65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Vaccine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 dose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$15/dose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$15.00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Syringe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$0.5/</a:t>
                      </a:r>
                      <a:r>
                        <a:rPr lang="en-US" sz="2100" dirty="0" err="1"/>
                        <a:t>syr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$0.50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200" b="1" u="sng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Non Medical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Pt. time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 hour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$10/ hour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Transportation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10</a:t>
                      </a:r>
                      <a:r>
                        <a:rPr lang="en-US" sz="2100" baseline="0" dirty="0"/>
                        <a:t> trips 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$2.5 /trip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$25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200" i="1" u="sng" dirty="0"/>
                        <a:t>Vaccination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Pt.</a:t>
                      </a:r>
                      <a:r>
                        <a:rPr lang="en-US" sz="2100" baseline="0" dirty="0"/>
                        <a:t> time 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0.1</a:t>
                      </a:r>
                      <a:r>
                        <a:rPr lang="en-US" sz="2100" baseline="0" dirty="0"/>
                        <a:t> hour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$10/hour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8451" name="TextBox 4"/>
          <p:cNvSpPr txBox="1">
            <a:spLocks noChangeArrowheads="1"/>
          </p:cNvSpPr>
          <p:nvPr/>
        </p:nvSpPr>
        <p:spPr bwMode="auto">
          <a:xfrm>
            <a:off x="7772400" y="6519863"/>
            <a:ext cx="1387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FFFF"/>
                </a:solidFill>
              </a:rPr>
              <a:t>Muennig 2008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7327" y="3166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Micro Costing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E7952A3-3D6C-4B4A-B440-C9903D4A5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-11312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447800"/>
          </a:xfrm>
        </p:spPr>
        <p:txBody>
          <a:bodyPr/>
          <a:lstStyle/>
          <a:p>
            <a:pPr eaLnBrk="1" hangingPunct="1"/>
            <a:r>
              <a:rPr lang="en-US" dirty="0"/>
              <a:t>Service-level Prices / Costs</a:t>
            </a:r>
          </a:p>
        </p:txBody>
      </p:sp>
      <p:sp>
        <p:nvSpPr>
          <p:cNvPr id="6349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95400" y="2362200"/>
            <a:ext cx="6096000" cy="3581400"/>
          </a:xfrm>
        </p:spPr>
        <p:txBody>
          <a:bodyPr/>
          <a:lstStyle/>
          <a:p>
            <a:pPr marL="577850" indent="-577850" eaLnBrk="1" hangingPunct="1">
              <a:lnSpc>
                <a:spcPct val="90000"/>
              </a:lnSpc>
              <a:buFontTx/>
              <a:buAutoNum type="romanLcPeriod"/>
            </a:pPr>
            <a:r>
              <a:rPr lang="en-US" dirty="0"/>
              <a:t>Reimbursements - ok</a:t>
            </a:r>
          </a:p>
          <a:p>
            <a:pPr marL="577850" indent="-577850" eaLnBrk="1" hangingPunct="1">
              <a:lnSpc>
                <a:spcPct val="90000"/>
              </a:lnSpc>
              <a:buFontTx/>
              <a:buAutoNum type="romanLcPeriod"/>
            </a:pPr>
            <a:endParaRPr lang="en-US" dirty="0"/>
          </a:p>
          <a:p>
            <a:pPr marL="577850" indent="-577850" eaLnBrk="1" hangingPunct="1">
              <a:lnSpc>
                <a:spcPct val="90000"/>
              </a:lnSpc>
              <a:buFontTx/>
              <a:buAutoNum type="romanLcPeriod"/>
            </a:pPr>
            <a:r>
              <a:rPr lang="en-US" dirty="0"/>
              <a:t>Billed Charges - </a:t>
            </a:r>
            <a:r>
              <a:rPr lang="en-US" dirty="0">
                <a:solidFill>
                  <a:srgbClr val="FF0000"/>
                </a:solidFill>
              </a:rPr>
              <a:t>caution</a:t>
            </a:r>
          </a:p>
          <a:p>
            <a:pPr marL="577850" indent="-577850" eaLnBrk="1" hangingPunct="1">
              <a:lnSpc>
                <a:spcPct val="90000"/>
              </a:lnSpc>
            </a:pPr>
            <a:endParaRPr lang="en-US" dirty="0"/>
          </a:p>
          <a:p>
            <a:pPr marL="577850" indent="-577850" eaLnBrk="1" hangingPunct="1">
              <a:lnSpc>
                <a:spcPct val="90000"/>
              </a:lnSpc>
              <a:buFontTx/>
              <a:buAutoNum type="romanLcPeriod" startAt="3"/>
            </a:pPr>
            <a:r>
              <a:rPr lang="en-US" dirty="0"/>
              <a:t>Cost Accounting Systems - </a:t>
            </a:r>
            <a:r>
              <a:rPr lang="en-US" dirty="0">
                <a:solidFill>
                  <a:srgbClr val="92D050"/>
                </a:solidFill>
              </a:rPr>
              <a:t>good</a:t>
            </a:r>
          </a:p>
          <a:p>
            <a:pPr marL="577850" indent="-577850" eaLnBrk="1" hangingPunct="1">
              <a:lnSpc>
                <a:spcPct val="90000"/>
              </a:lnSpc>
              <a:buFontTx/>
              <a:buAutoNum type="romanLcPeriod" startAt="3"/>
            </a:pPr>
            <a:endParaRPr lang="en-US" dirty="0"/>
          </a:p>
          <a:p>
            <a:pPr marL="577850" indent="-577850" eaLnBrk="1" hangingPunct="1">
              <a:lnSpc>
                <a:spcPct val="90000"/>
              </a:lnSpc>
              <a:buFontTx/>
              <a:buAutoNum type="romanLcPeriod" startAt="3"/>
            </a:pPr>
            <a:r>
              <a:rPr lang="en-US" dirty="0"/>
              <a:t>Price References - ok</a:t>
            </a:r>
          </a:p>
        </p:txBody>
      </p:sp>
      <p:sp>
        <p:nvSpPr>
          <p:cNvPr id="63491" name="Line 1028"/>
          <p:cNvSpPr>
            <a:spLocks noChangeShapeType="1"/>
          </p:cNvSpPr>
          <p:nvPr/>
        </p:nvSpPr>
        <p:spPr bwMode="auto">
          <a:xfrm>
            <a:off x="609600" y="18288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2D235E-B78A-8B49-A2F3-4924F3AB6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42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Reimbursements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a.    Acceptable, especially if based on </a:t>
            </a:r>
            <a:r>
              <a:rPr lang="en-US" sz="2000" dirty="0">
                <a:solidFill>
                  <a:srgbClr val="FFFF00"/>
                </a:solidFill>
              </a:rPr>
              <a:t>negotiated rates (“allowed”)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en-US" sz="2000" dirty="0"/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r>
              <a:rPr lang="en-US" sz="2000" dirty="0"/>
              <a:t>Medicare reimbursement for </a:t>
            </a:r>
            <a:r>
              <a:rPr lang="en-US" sz="2000" u="sng" dirty="0"/>
              <a:t>inpatient </a:t>
            </a:r>
            <a:r>
              <a:rPr lang="en-US" sz="2000" dirty="0"/>
              <a:t>care is based on prices established for </a:t>
            </a:r>
            <a:r>
              <a:rPr lang="en-US" sz="2000" u="sng" dirty="0"/>
              <a:t>DRGs</a:t>
            </a:r>
            <a:r>
              <a:rPr lang="en-US" sz="2000" dirty="0"/>
              <a:t>  (Diagnostic Related Groups)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endParaRPr lang="en-US" sz="2000" dirty="0"/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r>
              <a:rPr lang="en-US" sz="2000" dirty="0"/>
              <a:t>Excellent approach:  </a:t>
            </a:r>
            <a:r>
              <a:rPr lang="en-US" sz="2000" u="sng" dirty="0"/>
              <a:t>RBRVS</a:t>
            </a:r>
            <a:r>
              <a:rPr lang="en-US" sz="2000" dirty="0"/>
              <a:t> (resource-based relative value scale) used by Medicare for </a:t>
            </a:r>
            <a:r>
              <a:rPr lang="en-US" sz="2000" u="sng" dirty="0"/>
              <a:t>outpatient</a:t>
            </a:r>
            <a:r>
              <a:rPr lang="en-US" sz="2000" dirty="0"/>
              <a:t> services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endParaRPr lang="en-US" sz="2000" dirty="0"/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r>
              <a:rPr lang="en-US" sz="2000" dirty="0"/>
              <a:t>When deductibles and copayments are charged, these should be included when calculating cost for the societal perspective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endParaRPr lang="en-US" sz="2000" dirty="0"/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r>
              <a:rPr lang="en-US" sz="2000" dirty="0"/>
              <a:t>In some databases, </a:t>
            </a:r>
            <a:r>
              <a:rPr lang="ja-JP" altLang="en-US" sz="2000" dirty="0"/>
              <a:t>“</a:t>
            </a:r>
            <a:r>
              <a:rPr lang="en-US" altLang="ja-JP" sz="2000" dirty="0"/>
              <a:t>allowed charges</a:t>
            </a:r>
            <a:r>
              <a:rPr lang="ja-JP" altLang="en-US" sz="2000" dirty="0"/>
              <a:t>”</a:t>
            </a:r>
            <a:r>
              <a:rPr lang="en-US" altLang="ja-JP" sz="2000" dirty="0"/>
              <a:t> summarize total reimbursement</a:t>
            </a:r>
            <a:endParaRPr lang="en-US" sz="2000" dirty="0"/>
          </a:p>
        </p:txBody>
      </p:sp>
      <p:sp>
        <p:nvSpPr>
          <p:cNvPr id="65539" name="Line 4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C893018-6389-F54E-A7DC-AAA1D7ABF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" y="139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Billed Charges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86000"/>
            <a:ext cx="7391400" cy="3810000"/>
          </a:xfrm>
        </p:spPr>
        <p:txBody>
          <a:bodyPr/>
          <a:lstStyle/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Can be used </a:t>
            </a:r>
            <a:r>
              <a:rPr lang="en-US" i="1" u="sng" dirty="0"/>
              <a:t>cautiously</a:t>
            </a:r>
            <a:endParaRPr lang="en-US" u="sng" dirty="0"/>
          </a:p>
          <a:p>
            <a:pPr marL="533400" indent="-533400" eaLnBrk="1" hangingPunct="1">
              <a:buFontTx/>
              <a:buAutoNum type="alphaLcPeriod"/>
            </a:pPr>
            <a:endParaRPr lang="en-US" dirty="0"/>
          </a:p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Must be adjusted with hospital department-specific cost-to-charge ratios</a:t>
            </a:r>
          </a:p>
          <a:p>
            <a:pPr marL="533400" indent="-533400" eaLnBrk="1" hangingPunct="1">
              <a:buFontTx/>
              <a:buAutoNum type="alphaLcPeriod"/>
            </a:pPr>
            <a:endParaRPr lang="en-US" dirty="0"/>
          </a:p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Even then, imperfect:  a single cost-charge 	ratio is used for all services in a department</a:t>
            </a:r>
          </a:p>
        </p:txBody>
      </p:sp>
      <p:sp>
        <p:nvSpPr>
          <p:cNvPr id="67587" name="Line 4"/>
          <p:cNvSpPr>
            <a:spLocks noChangeShapeType="1"/>
          </p:cNvSpPr>
          <p:nvPr/>
        </p:nvSpPr>
        <p:spPr bwMode="auto">
          <a:xfrm>
            <a:off x="609600" y="1905000"/>
            <a:ext cx="76962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4478A5E-4295-614A-B3A7-C7A53A258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241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Cost Data Bases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marL="577850" indent="-577850" eaLnBrk="1" hangingPunct="1">
              <a:buFontTx/>
              <a:buAutoNum type="alphaLcPeriod"/>
            </a:pPr>
            <a:r>
              <a:rPr lang="en-US"/>
              <a:t>Record both resources and costs for specific diseases </a:t>
            </a:r>
          </a:p>
          <a:p>
            <a:pPr marL="577850" indent="-577850" eaLnBrk="1" hangingPunct="1">
              <a:buFontTx/>
              <a:buAutoNum type="alphaLcPeriod"/>
            </a:pPr>
            <a:endParaRPr lang="en-US"/>
          </a:p>
          <a:p>
            <a:pPr marL="577850" indent="-577850" eaLnBrk="1" hangingPunct="1">
              <a:buFontTx/>
              <a:buAutoNum type="alphaLcPeriod"/>
            </a:pPr>
            <a:r>
              <a:rPr lang="en-US"/>
              <a:t>Examples:</a:t>
            </a:r>
          </a:p>
          <a:p>
            <a:pPr marL="577850" indent="-577850" eaLnBrk="1" hangingPunct="1">
              <a:buFontTx/>
              <a:buNone/>
            </a:pPr>
            <a:endParaRPr lang="en-US"/>
          </a:p>
          <a:p>
            <a:pPr marL="1327150" lvl="2" indent="-412750" eaLnBrk="1" hangingPunct="1">
              <a:buFontTx/>
              <a:buAutoNum type="romanLcPeriod"/>
            </a:pPr>
            <a:r>
              <a:rPr lang="en-US"/>
              <a:t>California Office of Statewide Health Planning &amp; Development (OSHPD) hospital discharge data base</a:t>
            </a:r>
          </a:p>
          <a:p>
            <a:pPr marL="1327150" lvl="2" indent="-412750" eaLnBrk="1" hangingPunct="1">
              <a:buFontTx/>
              <a:buAutoNum type="romanLcPeriod"/>
            </a:pPr>
            <a:endParaRPr lang="en-US"/>
          </a:p>
          <a:p>
            <a:pPr marL="1327150" lvl="2" indent="-412750" eaLnBrk="1" hangingPunct="1">
              <a:buFontTx/>
              <a:buAutoNum type="romanLcPeriod"/>
            </a:pPr>
            <a:r>
              <a:rPr lang="en-US"/>
              <a:t>Medical Expenditure Panel Survey </a:t>
            </a:r>
          </a:p>
          <a:p>
            <a:pPr marL="577850" indent="-577850" eaLnBrk="1" hangingPunct="1">
              <a:buFontTx/>
              <a:buAutoNum type="alphaLcPeriod"/>
            </a:pPr>
            <a:endParaRPr lang="en-US"/>
          </a:p>
        </p:txBody>
      </p:sp>
      <p:sp>
        <p:nvSpPr>
          <p:cNvPr id="71683" name="Line 4"/>
          <p:cNvSpPr>
            <a:spLocks noChangeShapeType="1"/>
          </p:cNvSpPr>
          <p:nvPr/>
        </p:nvSpPr>
        <p:spPr bwMode="auto">
          <a:xfrm>
            <a:off x="609600" y="1524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E58E8DE-CAE4-984F-AA92-2F8A80AC1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3634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Cost-accounting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7467600" cy="4114800"/>
          </a:xfrm>
        </p:spPr>
        <p:txBody>
          <a:bodyPr/>
          <a:lstStyle/>
          <a:p>
            <a:r>
              <a:rPr lang="en-US" dirty="0"/>
              <a:t>In many U.S. hospitals.</a:t>
            </a:r>
          </a:p>
          <a:p>
            <a:endParaRPr lang="en-US" dirty="0"/>
          </a:p>
          <a:p>
            <a:r>
              <a:rPr lang="en-US" dirty="0"/>
              <a:t>Systematic and precise inventory of services used (resources) and real cost for each type of service.</a:t>
            </a:r>
          </a:p>
          <a:p>
            <a:endParaRPr lang="en-US" dirty="0"/>
          </a:p>
          <a:p>
            <a:r>
              <a:rPr lang="en-US" dirty="0"/>
              <a:t>Best measure of true costs to society.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33400" y="16764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F061CF-5285-A545-A2CB-69F100B7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Price (Unit cost) References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 marL="533400" indent="-533400" eaLnBrk="1" hangingPunct="1">
              <a:buFontTx/>
              <a:buAutoNum type="alphaLcPeriod"/>
            </a:pPr>
            <a:r>
              <a:rPr lang="ja-JP" altLang="en-US" dirty="0">
                <a:solidFill>
                  <a:srgbClr val="FFFF00"/>
                </a:solidFill>
              </a:rPr>
              <a:t>“</a:t>
            </a:r>
            <a:r>
              <a:rPr lang="en-US" altLang="ja-JP" dirty="0">
                <a:solidFill>
                  <a:srgbClr val="FFFF00"/>
                </a:solidFill>
              </a:rPr>
              <a:t>Pharmacy Red Book</a:t>
            </a:r>
            <a:r>
              <a:rPr lang="ja-JP" altLang="en-US" dirty="0">
                <a:solidFill>
                  <a:srgbClr val="FFFF00"/>
                </a:solidFill>
              </a:rPr>
              <a:t>”</a:t>
            </a:r>
            <a:r>
              <a:rPr lang="en-US" altLang="ja-JP" dirty="0"/>
              <a:t> of average wholesale drug prices, imperfect reflection of wide variations.</a:t>
            </a:r>
          </a:p>
          <a:p>
            <a:pPr marL="533400" indent="-533400" eaLnBrk="1" hangingPunct="1">
              <a:buFontTx/>
              <a:buAutoNum type="alphaLcPeriod"/>
            </a:pPr>
            <a:r>
              <a:rPr lang="en-US" dirty="0">
                <a:solidFill>
                  <a:srgbClr val="FFFF00"/>
                </a:solidFill>
              </a:rPr>
              <a:t>WHO CHOICE</a:t>
            </a:r>
            <a:r>
              <a:rPr lang="en-US" dirty="0"/>
              <a:t> – health care services, inputs, imperfect (often modeled, single values) but best we have globally.</a:t>
            </a:r>
          </a:p>
          <a:p>
            <a:pPr marL="533400" indent="-533400" eaLnBrk="1" hangingPunct="1">
              <a:buFontTx/>
              <a:buAutoNum type="alphaLcPeriod"/>
            </a:pPr>
            <a:r>
              <a:rPr lang="en-US" dirty="0">
                <a:solidFill>
                  <a:srgbClr val="FFFF00"/>
                </a:solidFill>
              </a:rPr>
              <a:t>Other public estimates</a:t>
            </a:r>
            <a:r>
              <a:rPr lang="en-US" dirty="0"/>
              <a:t> for health worker hourly wages, diagnostic and laboratory equipment, and even for most supplies</a:t>
            </a:r>
          </a:p>
        </p:txBody>
      </p:sp>
      <p:sp>
        <p:nvSpPr>
          <p:cNvPr id="69635" name="Line 4"/>
          <p:cNvSpPr>
            <a:spLocks noChangeShapeType="1"/>
          </p:cNvSpPr>
          <p:nvPr/>
        </p:nvSpPr>
        <p:spPr bwMode="auto">
          <a:xfrm>
            <a:off x="533400" y="16764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EC3F90-6D34-4740-A91E-53ED29DAA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8698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Costs must be Updated / Converted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09800"/>
            <a:ext cx="8153400" cy="4419600"/>
          </a:xfrm>
        </p:spPr>
        <p:txBody>
          <a:bodyPr/>
          <a:lstStyle/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</a:rPr>
              <a:t>Inflate</a:t>
            </a:r>
            <a:r>
              <a:rPr lang="en-US" dirty="0">
                <a:ea typeface="ＭＳ Ｐゴシック" charset="0"/>
              </a:rPr>
              <a:t> using the medical component of the   Consumer Price Index (CPI), from the U.S. Bureau of Labor Statistics (BLS)</a:t>
            </a:r>
            <a:br>
              <a:rPr lang="en-US" dirty="0">
                <a:ea typeface="ＭＳ Ｐゴシック" charset="0"/>
              </a:rPr>
            </a:br>
            <a:r>
              <a:rPr lang="en-US" i="1" dirty="0">
                <a:solidFill>
                  <a:srgbClr val="FFC000"/>
                </a:solidFill>
                <a:ea typeface="ＭＳ Ｐゴシック" charset="0"/>
              </a:rPr>
              <a:t>(foreign: country index from </a:t>
            </a:r>
            <a:r>
              <a:rPr lang="en-US" i="1" dirty="0" err="1">
                <a:solidFill>
                  <a:srgbClr val="FFC000"/>
                </a:solidFill>
                <a:ea typeface="ＭＳ Ｐゴシック" charset="0"/>
              </a:rPr>
              <a:t>eg</a:t>
            </a:r>
            <a:r>
              <a:rPr lang="en-US" i="1" dirty="0">
                <a:solidFill>
                  <a:srgbClr val="FFC000"/>
                </a:solidFill>
                <a:ea typeface="ＭＳ Ｐゴシック" charset="0"/>
              </a:rPr>
              <a:t> World Bank)</a:t>
            </a:r>
          </a:p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endParaRPr lang="en-US" dirty="0">
              <a:ea typeface="ＭＳ Ｐゴシック" charset="0"/>
            </a:endParaRPr>
          </a:p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</a:rPr>
              <a:t>Substitute</a:t>
            </a:r>
            <a:r>
              <a:rPr lang="en-US" dirty="0">
                <a:ea typeface="ＭＳ Ｐゴシック" charset="0"/>
              </a:rPr>
              <a:t> particular unit costs with updated values for the same services, </a:t>
            </a:r>
            <a:r>
              <a:rPr lang="en-US" dirty="0" err="1">
                <a:ea typeface="ＭＳ Ｐゴシック" charset="0"/>
              </a:rPr>
              <a:t>eg</a:t>
            </a:r>
            <a:r>
              <a:rPr lang="en-US" dirty="0">
                <a:ea typeface="ＭＳ Ｐゴシック" charset="0"/>
              </a:rPr>
              <a:t>. ARV drugs</a:t>
            </a:r>
          </a:p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endParaRPr lang="en-US" dirty="0">
              <a:ea typeface="ＭＳ Ｐゴシック" charset="0"/>
            </a:endParaRPr>
          </a:p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</a:rPr>
              <a:t>Denominate</a:t>
            </a:r>
            <a:r>
              <a:rPr lang="en-US" dirty="0">
                <a:ea typeface="ＭＳ Ｐゴシック" charset="0"/>
              </a:rPr>
              <a:t> in a single currency (local or $) via commercial exchange rates or purchasing power parity (PPP). PPP yields higher $ value better representing burden vis-a-vis other </a:t>
            </a:r>
            <a:r>
              <a:rPr lang="en-US">
                <a:ea typeface="ＭＳ Ｐゴシック" charset="0"/>
              </a:rPr>
              <a:t>U.S. costs </a:t>
            </a:r>
            <a:r>
              <a:rPr lang="en-US" dirty="0">
                <a:ea typeface="ＭＳ Ｐゴシック" charset="0"/>
              </a:rPr>
              <a:t>of living.</a:t>
            </a:r>
          </a:p>
        </p:txBody>
      </p:sp>
      <p:sp>
        <p:nvSpPr>
          <p:cNvPr id="61443" name="Line 4"/>
          <p:cNvSpPr>
            <a:spLocks noChangeShapeType="1"/>
          </p:cNvSpPr>
          <p:nvPr/>
        </p:nvSpPr>
        <p:spPr bwMode="auto">
          <a:xfrm>
            <a:off x="609600" y="1981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50CC894-4877-9E4C-BA86-1905B004D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4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Fixed costs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772400" cy="4495800"/>
          </a:xfrm>
        </p:spPr>
        <p:txBody>
          <a:bodyPr/>
          <a:lstStyle/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Fixed costs do not vary with each added unit of service provided; variable costs do.</a:t>
            </a:r>
          </a:p>
          <a:p>
            <a:pPr marL="533400" indent="-533400" eaLnBrk="1" hangingPunct="1">
              <a:buFontTx/>
              <a:buAutoNum type="alphaLcPeriod"/>
            </a:pPr>
            <a:endParaRPr lang="en-US" dirty="0"/>
          </a:p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If an intervention is unlikely to require new fixed costs, they can be omitted.</a:t>
            </a:r>
          </a:p>
          <a:p>
            <a:pPr marL="533400" indent="-533400" eaLnBrk="1" hangingPunct="1">
              <a:buFontTx/>
              <a:buAutoNum type="alphaLcPeriod"/>
            </a:pPr>
            <a:endParaRPr lang="en-US" dirty="0"/>
          </a:p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However, in the </a:t>
            </a:r>
            <a:r>
              <a:rPr lang="en-US" dirty="0">
                <a:solidFill>
                  <a:srgbClr val="FFFF00"/>
                </a:solidFill>
              </a:rPr>
              <a:t>long run, there are no fixed costs</a:t>
            </a:r>
            <a:r>
              <a:rPr lang="en-US" dirty="0"/>
              <a:t>. So what are you modeling? Small program, or scale program?</a:t>
            </a:r>
          </a:p>
        </p:txBody>
      </p:sp>
      <p:sp>
        <p:nvSpPr>
          <p:cNvPr id="73731" name="Line 4"/>
          <p:cNvSpPr>
            <a:spLocks noChangeShapeType="1"/>
          </p:cNvSpPr>
          <p:nvPr/>
        </p:nvSpPr>
        <p:spPr bwMode="auto">
          <a:xfrm>
            <a:off x="609600" y="17526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13869D7-3195-9444-8AD1-8D8735D74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5080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467600" cy="4953000"/>
          </a:xfrm>
        </p:spPr>
        <p:txBody>
          <a:bodyPr/>
          <a:lstStyle/>
          <a:p>
            <a:pPr eaLnBrk="1" hangingPunct="1"/>
            <a:r>
              <a:rPr lang="en-US" sz="2400" dirty="0"/>
              <a:t>Systematic Review  of RCTs with homogeneity (meta analysis)</a:t>
            </a:r>
          </a:p>
          <a:p>
            <a:pPr eaLnBrk="1" hangingPunct="1"/>
            <a:r>
              <a:rPr lang="en-US" sz="2400" dirty="0"/>
              <a:t>Systematic Review of RCTs with some heterogeneity</a:t>
            </a:r>
          </a:p>
          <a:p>
            <a:pPr eaLnBrk="1" hangingPunct="1"/>
            <a:r>
              <a:rPr lang="en-US" sz="2400" dirty="0"/>
              <a:t>Large RCTs </a:t>
            </a:r>
          </a:p>
          <a:p>
            <a:pPr eaLnBrk="1" hangingPunct="1"/>
            <a:r>
              <a:rPr lang="en-US" sz="2400" dirty="0"/>
              <a:t>Small RCTs</a:t>
            </a:r>
          </a:p>
          <a:p>
            <a:pPr eaLnBrk="1" hangingPunct="1"/>
            <a:r>
              <a:rPr lang="en-US" sz="2400" dirty="0"/>
              <a:t>Systematic Review of cohort studies </a:t>
            </a:r>
          </a:p>
          <a:p>
            <a:pPr eaLnBrk="1" hangingPunct="1"/>
            <a:r>
              <a:rPr lang="en-US" sz="2400" dirty="0"/>
              <a:t>Individual cohort studies</a:t>
            </a:r>
          </a:p>
          <a:p>
            <a:pPr eaLnBrk="1" hangingPunct="1"/>
            <a:r>
              <a:rPr lang="en-US" sz="2400" dirty="0"/>
              <a:t>Case control studies</a:t>
            </a:r>
          </a:p>
          <a:p>
            <a:pPr eaLnBrk="1" hangingPunct="1"/>
            <a:r>
              <a:rPr lang="en-US" sz="2400" dirty="0"/>
              <a:t>Case series</a:t>
            </a:r>
          </a:p>
          <a:p>
            <a:pPr eaLnBrk="1" hangingPunct="1"/>
            <a:r>
              <a:rPr lang="en-US" sz="2400" dirty="0"/>
              <a:t>Expert opinion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113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Quality of Evidence - Efficacy</a:t>
            </a:r>
          </a:p>
        </p:txBody>
      </p:sp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3886200" y="6370638"/>
            <a:ext cx="4730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Center for Evidence Based Medicine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2000" y="1295400"/>
            <a:ext cx="6934200" cy="1981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A5689A2-DCF1-DF47-B471-E741A2812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3645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pPr eaLnBrk="1" hangingPunct="1"/>
            <a:r>
              <a:rPr lang="en-US"/>
              <a:t>Example: Aneurysm Analysis</a:t>
            </a:r>
          </a:p>
        </p:txBody>
      </p:sp>
      <p:sp>
        <p:nvSpPr>
          <p:cNvPr id="81922" name="Line 1028"/>
          <p:cNvSpPr>
            <a:spLocks noChangeShapeType="1"/>
          </p:cNvSpPr>
          <p:nvPr/>
        </p:nvSpPr>
        <p:spPr bwMode="auto">
          <a:xfrm>
            <a:off x="609600" y="1143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5" name="Text Box 1029"/>
          <p:cNvSpPr txBox="1"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534400" cy="4114800"/>
          </a:xfrm>
          <a:solidFill>
            <a:srgbClr val="993366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Cost input		Value (range)			Source</a:t>
            </a:r>
            <a:endParaRPr lang="en-US" sz="2000" b="1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	</a:t>
            </a:r>
            <a:endParaRPr lang="en-US" sz="2000" b="1">
              <a:solidFill>
                <a:srgbClr val="FFFF00"/>
              </a:solidFill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Clipping			$25,150 (18,000-35,000)		Cohort study – 								cost accounting 								system	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Moderate/severe </a:t>
            </a:r>
            <a:b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disability		$20,000/yr (13,000-30,000)	Published 								estimate	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SAH hospitalization	$47,000 ($33,000-$67,000)	Cohort study – 								cost accounting 								system	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Discount rate		3% (0-5)				CEA guidelines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1924" name="Rectangle 1030"/>
          <p:cNvSpPr>
            <a:spLocks noChangeArrowheads="1"/>
          </p:cNvSpPr>
          <p:nvPr/>
        </p:nvSpPr>
        <p:spPr bwMode="auto">
          <a:xfrm>
            <a:off x="838200" y="5791200"/>
            <a:ext cx="7750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00"/>
                </a:solidFill>
              </a:rPr>
              <a:t>Time Costs Not Included</a:t>
            </a:r>
            <a:r>
              <a:rPr lang="en-US" sz="2000" dirty="0">
                <a:solidFill>
                  <a:srgbClr val="FFFFFF"/>
                </a:solidFill>
              </a:rPr>
              <a:t> -</a:t>
            </a:r>
            <a:r>
              <a:rPr lang="en-US" sz="1600" dirty="0">
                <a:solidFill>
                  <a:srgbClr val="FFFFFF"/>
                </a:solidFill>
                <a:latin typeface="Baskerville" charset="0"/>
              </a:rPr>
              <a:t> Could be based on the time for surgery and recovery.</a:t>
            </a:r>
          </a:p>
          <a:p>
            <a:pPr eaLnBrk="0" hangingPunct="0"/>
            <a:r>
              <a:rPr lang="en-US" sz="1600" dirty="0">
                <a:solidFill>
                  <a:srgbClr val="FFFFFF"/>
                </a:solidFill>
                <a:latin typeface="Baskerville" charset="0"/>
              </a:rPr>
              <a:t> Assuming one month of lost time, at 10 hours/day and $10/hour = $3,000.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29E11C-6134-0149-B50D-06694E9C6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71" y="627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7" name="Object 4"/>
          <p:cNvGraphicFramePr>
            <a:graphicFrameLocks noChangeAspect="1"/>
          </p:cNvGraphicFramePr>
          <p:nvPr/>
        </p:nvGraphicFramePr>
        <p:xfrm>
          <a:off x="457200" y="1447800"/>
          <a:ext cx="8382000" cy="442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6" name="Document" r:id="rId6" imgW="4526733" imgH="4526733" progId="Word.Document.8">
                  <p:embed/>
                </p:oleObj>
              </mc:Choice>
              <mc:Fallback>
                <p:oleObj name="Document" r:id="rId6" imgW="4526733" imgH="4526733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8382000" cy="44243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8" name="Rectangle 5"/>
          <p:cNvSpPr>
            <a:spLocks noChangeArrowheads="1"/>
          </p:cNvSpPr>
          <p:nvPr/>
        </p:nvSpPr>
        <p:spPr bwMode="auto">
          <a:xfrm>
            <a:off x="2895600" y="547646"/>
            <a:ext cx="38140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solidFill>
                  <a:srgbClr val="FFFF00"/>
                </a:solidFill>
              </a:rPr>
              <a:t>Aneurysm Analysis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4FF50E4-B768-C141-8AC1-65A294AFBC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143226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/>
              <a:t>Time Costs (optional)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dirty="0"/>
              <a:t>Opportunity cost (to the patient &amp; possibly caregivers) of </a:t>
            </a:r>
            <a:r>
              <a:rPr lang="en-US" sz="2400" u="sng" dirty="0"/>
              <a:t>receiving an intervention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en-US" sz="2400" dirty="0"/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dirty="0"/>
              <a:t>Opportunity cost = value of activities foregone = value of lost work &amp; household productivity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en-US" sz="2400" dirty="0"/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dirty="0"/>
              <a:t>What time is properly counted?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en-US" sz="2400" dirty="0"/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dirty="0"/>
              <a:t>How is time counted &amp; valued?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en-US" sz="2400" dirty="0"/>
          </a:p>
        </p:txBody>
      </p:sp>
      <p:sp>
        <p:nvSpPr>
          <p:cNvPr id="75779" name="Line 4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A5A43D6-7977-5A41-BC7D-60211326C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4533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654170" y="3810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/>
              <a:t>What Time is Counted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62" y="1447800"/>
            <a:ext cx="7850038" cy="5181600"/>
          </a:xfrm>
        </p:spPr>
        <p:txBody>
          <a:bodyPr/>
          <a:lstStyle/>
          <a:p>
            <a:pPr marL="533400" indent="-533400" eaLnBrk="1" hangingPunct="1">
              <a:buFontTx/>
              <a:buAutoNum type="alphaLcPeriod"/>
            </a:pPr>
            <a:r>
              <a:rPr lang="en-US" sz="2400" b="1" u="sng" dirty="0"/>
              <a:t>Time required for the intervention</a:t>
            </a:r>
            <a:r>
              <a:rPr lang="en-US" sz="2400" dirty="0"/>
              <a:t> is counted. Age- and gender-adjusted values from published tables</a:t>
            </a:r>
          </a:p>
          <a:p>
            <a:pPr marL="533400" indent="-533400" eaLnBrk="1" hangingPunct="1">
              <a:buFontTx/>
              <a:buAutoNum type="alphaLcPeriod"/>
            </a:pPr>
            <a:endParaRPr lang="en-US" sz="2400" dirty="0"/>
          </a:p>
          <a:p>
            <a:pPr marL="533400" indent="-533400" eaLnBrk="1" hangingPunct="1">
              <a:buFontTx/>
              <a:buAutoNum type="alphaLcPeriod"/>
            </a:pPr>
            <a:r>
              <a:rPr lang="en-US" sz="2400" dirty="0"/>
              <a:t>Time lost due to the illness (care, disability, early death) is </a:t>
            </a:r>
            <a:r>
              <a:rPr lang="en-US" sz="2400" b="1" u="sng" dirty="0"/>
              <a:t>not</a:t>
            </a:r>
            <a:r>
              <a:rPr lang="en-US" sz="2400" dirty="0"/>
              <a:t> counted:  the valuation of </a:t>
            </a:r>
            <a:r>
              <a:rPr lang="en-US" sz="2400" i="1" dirty="0"/>
              <a:t>this</a:t>
            </a:r>
            <a:r>
              <a:rPr lang="en-US" sz="2400" dirty="0"/>
              <a:t> time is captured in the utility assessment, and should not be double-counted</a:t>
            </a:r>
          </a:p>
          <a:p>
            <a:pPr marL="533400" indent="-533400" eaLnBrk="1" hangingPunct="1">
              <a:buFontTx/>
              <a:buAutoNum type="alphaLcPeriod"/>
            </a:pPr>
            <a:endParaRPr lang="en-US" sz="2400" dirty="0"/>
          </a:p>
          <a:p>
            <a:pPr marL="533400" indent="-533400" eaLnBrk="1" hangingPunct="1">
              <a:buFontTx/>
              <a:buAutoNum type="alphaLcPeriod"/>
            </a:pPr>
            <a:r>
              <a:rPr lang="en-US" sz="2400" dirty="0"/>
              <a:t>Note that </a:t>
            </a:r>
            <a:r>
              <a:rPr lang="ja-JP" altLang="en-US" sz="2400" dirty="0"/>
              <a:t>“</a:t>
            </a:r>
            <a:r>
              <a:rPr lang="en-US" altLang="ja-JP" sz="2400" dirty="0"/>
              <a:t>intervention</a:t>
            </a:r>
            <a:r>
              <a:rPr lang="ja-JP" altLang="en-US" sz="2400" dirty="0"/>
              <a:t>”</a:t>
            </a:r>
            <a:r>
              <a:rPr lang="en-US" altLang="ja-JP" sz="2400" dirty="0"/>
              <a:t> vs. </a:t>
            </a:r>
            <a:r>
              <a:rPr lang="ja-JP" altLang="en-US" sz="2400" dirty="0"/>
              <a:t>“</a:t>
            </a:r>
            <a:r>
              <a:rPr lang="en-US" altLang="ja-JP" sz="2400" dirty="0"/>
              <a:t>illness care</a:t>
            </a:r>
            <a:r>
              <a:rPr lang="ja-JP" altLang="en-US" sz="2400" dirty="0"/>
              <a:t>”</a:t>
            </a:r>
            <a:r>
              <a:rPr lang="en-US" altLang="ja-JP" sz="2400" dirty="0"/>
              <a:t> varies by topic:  HIV is </a:t>
            </a:r>
            <a:r>
              <a:rPr lang="ja-JP" altLang="en-US" sz="2400" dirty="0"/>
              <a:t>“</a:t>
            </a:r>
            <a:r>
              <a:rPr lang="en-US" altLang="ja-JP" sz="2400" dirty="0"/>
              <a:t>illness</a:t>
            </a:r>
            <a:r>
              <a:rPr lang="ja-JP" altLang="en-US" sz="2400" dirty="0"/>
              <a:t>”</a:t>
            </a:r>
            <a:r>
              <a:rPr lang="en-US" altLang="ja-JP" sz="2400" dirty="0"/>
              <a:t> for an HIV prevention program, but part of </a:t>
            </a:r>
            <a:r>
              <a:rPr lang="ja-JP" altLang="en-US" sz="2400" dirty="0"/>
              <a:t>“</a:t>
            </a:r>
            <a:r>
              <a:rPr lang="en-US" altLang="ja-JP" sz="2400" dirty="0"/>
              <a:t>intervention</a:t>
            </a:r>
            <a:r>
              <a:rPr lang="ja-JP" altLang="en-US" sz="2400" dirty="0"/>
              <a:t>”</a:t>
            </a:r>
            <a:r>
              <a:rPr lang="en-US" altLang="ja-JP" sz="2400" dirty="0"/>
              <a:t> in a CEA on antiretroviral therapy</a:t>
            </a:r>
            <a:endParaRPr lang="en-US" sz="2400" dirty="0"/>
          </a:p>
        </p:txBody>
      </p:sp>
      <p:sp>
        <p:nvSpPr>
          <p:cNvPr id="77827" name="Line 4"/>
          <p:cNvSpPr>
            <a:spLocks noChangeShapeType="1"/>
          </p:cNvSpPr>
          <p:nvPr/>
        </p:nvSpPr>
        <p:spPr bwMode="auto">
          <a:xfrm>
            <a:off x="533400" y="12954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FD17F43-2031-4246-9DC5-CD7B8BBCE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" y="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6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Other Information Sources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848600" cy="4343400"/>
          </a:xfrm>
        </p:spPr>
        <p:txBody>
          <a:bodyPr/>
          <a:lstStyle/>
          <a:p>
            <a:pPr eaLnBrk="1" hangingPunct="1"/>
            <a:r>
              <a:rPr lang="en-US" sz="2400" dirty="0"/>
              <a:t>USA Prices: </a:t>
            </a:r>
          </a:p>
          <a:p>
            <a:pPr eaLnBrk="1" hangingPunct="1">
              <a:buFontTx/>
              <a:buNone/>
            </a:pPr>
            <a:r>
              <a:rPr lang="en-US" sz="2400" dirty="0"/>
              <a:t>	</a:t>
            </a:r>
            <a:r>
              <a:rPr lang="en-US" sz="2400" u="sng" dirty="0">
                <a:solidFill>
                  <a:schemeClr val="hlink"/>
                </a:solidFill>
              </a:rPr>
              <a:t>http://www.bls.gov/</a:t>
            </a:r>
          </a:p>
          <a:p>
            <a:pPr eaLnBrk="1" hangingPunct="1">
              <a:buFontTx/>
              <a:buNone/>
            </a:pPr>
            <a:r>
              <a:rPr lang="en-US" sz="2400" dirty="0"/>
              <a:t>	</a:t>
            </a:r>
            <a:r>
              <a:rPr lang="en-US" sz="2400" dirty="0">
                <a:hlinkClick r:id="rId5"/>
              </a:rPr>
              <a:t>http://research.stlouisfed.org/fred2/data/GDPCTPI.txt</a:t>
            </a:r>
            <a:endParaRPr lang="en-US" sz="2400" dirty="0"/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/>
            <a:r>
              <a:rPr lang="en-US" sz="2400" dirty="0"/>
              <a:t>Currency Conversion &amp; global inflation:  </a:t>
            </a:r>
            <a:r>
              <a:rPr lang="en-US" sz="2400" dirty="0">
                <a:hlinkClick r:id="rId6"/>
              </a:rPr>
              <a:t>www.cia.gov/cia/publications/factbook/</a:t>
            </a:r>
            <a:r>
              <a:rPr lang="en-US" sz="2400" dirty="0"/>
              <a:t>, also World Bank and others</a:t>
            </a:r>
          </a:p>
          <a:p>
            <a:pPr marL="0" indent="0" eaLnBrk="1" hangingPunct="1">
              <a:buNone/>
            </a:pPr>
            <a:r>
              <a:rPr lang="en-US" sz="2400" dirty="0"/>
              <a:t>	</a:t>
            </a:r>
          </a:p>
          <a:p>
            <a:pPr eaLnBrk="1" hangingPunct="1"/>
            <a:r>
              <a:rPr lang="en-US" sz="2400" dirty="0"/>
              <a:t>Acronym Finders:  	</a:t>
            </a:r>
          </a:p>
          <a:p>
            <a:pPr eaLnBrk="1" hangingPunct="1">
              <a:buFontTx/>
              <a:buNone/>
            </a:pPr>
            <a:r>
              <a:rPr lang="en-US" sz="2400" dirty="0"/>
              <a:t>	</a:t>
            </a:r>
            <a:r>
              <a:rPr lang="en-US" sz="2400" dirty="0">
                <a:hlinkClick r:id="rId7"/>
              </a:rPr>
              <a:t>http://www.acronymfinder.com/</a:t>
            </a: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	</a:t>
            </a:r>
            <a:r>
              <a:rPr lang="en-US" sz="2400" u="sng" dirty="0">
                <a:solidFill>
                  <a:schemeClr val="hlink"/>
                </a:solidFill>
              </a:rPr>
              <a:t>http://www.acronymattic.com/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22D167F-DA6D-154E-9713-2F103AD0A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8116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1143000"/>
          </a:xfrm>
        </p:spPr>
        <p:txBody>
          <a:bodyPr/>
          <a:lstStyle/>
          <a:p>
            <a:r>
              <a:rPr lang="en-US" sz="4000"/>
              <a:t>Global Health Information Sources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953000"/>
          </a:xfrm>
        </p:spPr>
        <p:txBody>
          <a:bodyPr/>
          <a:lstStyle/>
          <a:p>
            <a:r>
              <a:rPr lang="en-US" dirty="0"/>
              <a:t>WHO Statistical Information System:  </a:t>
            </a:r>
            <a:r>
              <a:rPr lang="en-US" dirty="0">
                <a:hlinkClick r:id="rId4"/>
              </a:rPr>
              <a:t>http://www.who.int/whosis/en/</a:t>
            </a:r>
            <a:endParaRPr lang="en-US" dirty="0"/>
          </a:p>
          <a:p>
            <a:r>
              <a:rPr lang="en-US" dirty="0" err="1"/>
              <a:t>CHOosing</a:t>
            </a:r>
            <a:r>
              <a:rPr lang="en-US" dirty="0"/>
              <a:t> Interventions that are CE </a:t>
            </a:r>
            <a:r>
              <a:rPr lang="en-US" dirty="0">
                <a:hlinkClick r:id="rId5"/>
              </a:rPr>
              <a:t>http://who.int/choice/country/en/index.html</a:t>
            </a:r>
            <a:endParaRPr lang="en-US" dirty="0"/>
          </a:p>
          <a:p>
            <a:r>
              <a:rPr lang="en-US" dirty="0"/>
              <a:t>Unit cost for Health Services by Country: </a:t>
            </a:r>
            <a:r>
              <a:rPr lang="en-US" dirty="0">
                <a:hlinkClick r:id="rId5"/>
              </a:rPr>
              <a:t>http://who.int/choice/country/en/index.html</a:t>
            </a:r>
            <a:endParaRPr lang="en-US" dirty="0"/>
          </a:p>
          <a:p>
            <a:r>
              <a:rPr lang="en-US" dirty="0"/>
              <a:t>CDC International Health Data Reference </a:t>
            </a:r>
            <a:r>
              <a:rPr lang="en-US" dirty="0">
                <a:hlinkClick r:id="rId6"/>
              </a:rPr>
              <a:t>http://cdc.gov/nchs/data/misc/ihdrg2003.pdf</a:t>
            </a:r>
            <a:endParaRPr lang="en-US" dirty="0"/>
          </a:p>
          <a:p>
            <a:r>
              <a:rPr lang="en-US" dirty="0"/>
              <a:t>Global Health Cost Consortium</a:t>
            </a:r>
            <a:br>
              <a:rPr lang="en-US" dirty="0"/>
            </a:br>
            <a:r>
              <a:rPr lang="en-US" dirty="0">
                <a:hlinkClick r:id="rId7"/>
              </a:rPr>
              <a:t>https://ghcosting.org/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ACA862-2A4A-1844-88DE-1D4790C20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29" y="30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z="3800" dirty="0"/>
              <a:t>Quality of Evidence – Other Inputs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174405"/>
              </p:ext>
            </p:extLst>
          </p:nvPr>
        </p:nvGraphicFramePr>
        <p:xfrm>
          <a:off x="1066800" y="1143000"/>
          <a:ext cx="6553200" cy="4887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050">
                <a:tc>
                  <a:txBody>
                    <a:bodyPr/>
                    <a:lstStyle/>
                    <a:p>
                      <a:r>
                        <a:rPr lang="en-US" sz="1700" dirty="0"/>
                        <a:t>Question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Prevalence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Diagnostic test</a:t>
                      </a:r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773">
                <a:tc>
                  <a:txBody>
                    <a:bodyPr/>
                    <a:lstStyle/>
                    <a:p>
                      <a:r>
                        <a:rPr lang="en-US" sz="1700" dirty="0"/>
                        <a:t>Level 1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Local</a:t>
                      </a:r>
                      <a:r>
                        <a:rPr lang="en-US" sz="1700" baseline="0" dirty="0"/>
                        <a:t> random surveys/census</a:t>
                      </a:r>
                      <a:endParaRPr lang="en-US" sz="1700" dirty="0"/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SR</a:t>
                      </a:r>
                      <a:r>
                        <a:rPr lang="en-US" sz="1700" baseline="0" dirty="0"/>
                        <a:t> of cross sectional (CS) studies with reference standard and blinding</a:t>
                      </a:r>
                      <a:endParaRPr lang="en-US" sz="1700" dirty="0"/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5509">
                <a:tc>
                  <a:txBody>
                    <a:bodyPr/>
                    <a:lstStyle/>
                    <a:p>
                      <a:r>
                        <a:rPr lang="en-US" sz="1700" dirty="0"/>
                        <a:t>Level 2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SR of</a:t>
                      </a:r>
                      <a:r>
                        <a:rPr lang="en-US" sz="1700" baseline="0" dirty="0"/>
                        <a:t> surveys ~ local circumstances</a:t>
                      </a:r>
                      <a:endParaRPr lang="en-US" sz="1700" dirty="0"/>
                    </a:p>
                    <a:p>
                      <a:endParaRPr lang="en-US" sz="1700" dirty="0"/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Individual</a:t>
                      </a:r>
                      <a:r>
                        <a:rPr lang="en-US" sz="1700" baseline="0" dirty="0"/>
                        <a:t> CS studies with reference standard and blinding</a:t>
                      </a:r>
                      <a:endParaRPr lang="en-US" sz="1700" dirty="0"/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5509">
                <a:tc>
                  <a:txBody>
                    <a:bodyPr/>
                    <a:lstStyle/>
                    <a:p>
                      <a:r>
                        <a:rPr lang="en-US" sz="1700" dirty="0"/>
                        <a:t>Level 3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Local non-random</a:t>
                      </a:r>
                      <a:r>
                        <a:rPr lang="en-US" sz="1700" baseline="0" dirty="0"/>
                        <a:t> samples</a:t>
                      </a:r>
                      <a:endParaRPr lang="en-US" sz="1700" dirty="0"/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Studies w/o</a:t>
                      </a:r>
                      <a:r>
                        <a:rPr lang="en-US" sz="1700" baseline="0" dirty="0"/>
                        <a:t> consistent reference standards</a:t>
                      </a:r>
                      <a:endParaRPr lang="en-US" sz="1700" dirty="0"/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036">
                <a:tc>
                  <a:txBody>
                    <a:bodyPr/>
                    <a:lstStyle/>
                    <a:p>
                      <a:r>
                        <a:rPr lang="en-US" sz="1700" dirty="0"/>
                        <a:t>Level 4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Case-series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Case control studies</a:t>
                      </a:r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036">
                <a:tc>
                  <a:txBody>
                    <a:bodyPr/>
                    <a:lstStyle/>
                    <a:p>
                      <a:r>
                        <a:rPr lang="en-US" sz="1700" dirty="0"/>
                        <a:t>Level 5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Mechanism based reasoning</a:t>
                      </a:r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663" name="TextBox 4"/>
          <p:cNvSpPr txBox="1">
            <a:spLocks noChangeArrowheads="1"/>
          </p:cNvSpPr>
          <p:nvPr/>
        </p:nvSpPr>
        <p:spPr bwMode="auto">
          <a:xfrm>
            <a:off x="2438400" y="6324600"/>
            <a:ext cx="646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E6E6E6"/>
                </a:solidFill>
              </a:rPr>
              <a:t>Oxford Centre for Evidence-Based Medicine. http://www.cebm.net/index.aspx?o=5653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16A1AE9-5EDF-7147-BED4-EFDF33C78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65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712381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3200" dirty="0"/>
              <a:t>Best Estimates and Plausible Ranges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1.  </a:t>
            </a:r>
            <a:r>
              <a:rPr lang="en-US" dirty="0">
                <a:solidFill>
                  <a:srgbClr val="FFFF00"/>
                </a:solidFill>
              </a:rPr>
              <a:t>Best Estimate</a:t>
            </a:r>
            <a:r>
              <a:rPr lang="en-US" dirty="0"/>
              <a:t> = Base Case = Baseline</a:t>
            </a:r>
          </a:p>
          <a:p>
            <a:pPr lvl="1" eaLnBrk="1" hangingPunct="1">
              <a:buFontTx/>
              <a:buNone/>
            </a:pPr>
            <a:r>
              <a:rPr lang="en-US" dirty="0"/>
              <a:t>a.  The </a:t>
            </a:r>
            <a:r>
              <a:rPr lang="en-US" dirty="0">
                <a:solidFill>
                  <a:srgbClr val="FFFF00"/>
                </a:solidFill>
              </a:rPr>
              <a:t>most likely</a:t>
            </a:r>
            <a:r>
              <a:rPr lang="en-US" dirty="0"/>
              <a:t> value for the input:  the value in 	the center of the best available data.</a:t>
            </a:r>
          </a:p>
          <a:p>
            <a:pPr marL="914400" lvl="1" indent="-457200" eaLnBrk="1" hangingPunct="1">
              <a:buFontTx/>
              <a:buNone/>
            </a:pPr>
            <a:r>
              <a:rPr lang="en-US" dirty="0"/>
              <a:t>b.  You can </a:t>
            </a:r>
            <a:r>
              <a:rPr lang="en-US" dirty="0">
                <a:solidFill>
                  <a:srgbClr val="FFFF00"/>
                </a:solidFill>
              </a:rPr>
              <a:t>intentionally err</a:t>
            </a:r>
            <a:r>
              <a:rPr lang="en-US" dirty="0"/>
              <a:t> in one direction to highlight the strength of your result.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83781" y="3200400"/>
            <a:ext cx="82296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Palatino" charset="0"/>
              </a:rPr>
              <a:t>2. </a:t>
            </a:r>
            <a:r>
              <a:rPr lang="en-US" sz="2800" dirty="0">
                <a:solidFill>
                  <a:srgbClr val="FFFF00"/>
                </a:solidFill>
                <a:latin typeface="Palatino" charset="0"/>
              </a:rPr>
              <a:t>Plausible Range:</a:t>
            </a:r>
            <a:r>
              <a:rPr lang="en-US" sz="2800" dirty="0">
                <a:solidFill>
                  <a:srgbClr val="FFFFFF"/>
                </a:solidFill>
                <a:latin typeface="Palatino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Palatino" charset="0"/>
              </a:rPr>
              <a:t>similar to 95% (not 99.99%) C.I.</a:t>
            </a: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Palatino" charset="0"/>
              </a:rPr>
              <a:t>a.  When using a single empirical data base, calculate a	</a:t>
            </a:r>
            <a:r>
              <a:rPr lang="en-US" dirty="0">
                <a:solidFill>
                  <a:srgbClr val="FFFF00"/>
                </a:solidFill>
                <a:latin typeface="Palatino" charset="0"/>
              </a:rPr>
              <a:t>formal confidence interval</a:t>
            </a:r>
            <a:r>
              <a:rPr lang="en-US" dirty="0">
                <a:solidFill>
                  <a:srgbClr val="FFFFFF"/>
                </a:solidFill>
                <a:latin typeface="Palatino" charset="0"/>
              </a:rPr>
              <a:t> (typically 95% CI).</a:t>
            </a:r>
          </a:p>
          <a:p>
            <a:pPr marL="914400" lvl="1" indent="-457200">
              <a:spcBef>
                <a:spcPct val="50000"/>
              </a:spcBef>
              <a:buAutoNum type="alphaLcPeriod" startAt="2"/>
            </a:pPr>
            <a:r>
              <a:rPr lang="en-US" dirty="0">
                <a:solidFill>
                  <a:srgbClr val="FFFFFF"/>
                </a:solidFill>
                <a:latin typeface="Palatino" charset="0"/>
              </a:rPr>
              <a:t>With multiple sources, choose </a:t>
            </a:r>
            <a:r>
              <a:rPr lang="en-US" dirty="0">
                <a:solidFill>
                  <a:srgbClr val="FFFF00"/>
                </a:solidFill>
                <a:latin typeface="Palatino" charset="0"/>
              </a:rPr>
              <a:t>full range</a:t>
            </a:r>
            <a:r>
              <a:rPr lang="en-US" dirty="0">
                <a:solidFill>
                  <a:srgbClr val="FFFFFF"/>
                </a:solidFill>
                <a:latin typeface="Palatino" charset="0"/>
              </a:rPr>
              <a:t> if plausible or interquartile range if large random distribution.</a:t>
            </a:r>
          </a:p>
          <a:p>
            <a:pPr marL="914400" lvl="1" indent="-457200">
              <a:spcBef>
                <a:spcPct val="50000"/>
              </a:spcBef>
              <a:buAutoNum type="alphaLcPeriod" startAt="2"/>
            </a:pPr>
            <a:r>
              <a:rPr lang="en-US" dirty="0">
                <a:solidFill>
                  <a:srgbClr val="FFFF00"/>
                </a:solidFill>
                <a:latin typeface="Palatino" charset="0"/>
              </a:rPr>
              <a:t>Err wide.</a:t>
            </a:r>
            <a:r>
              <a:rPr lang="en-US" dirty="0">
                <a:solidFill>
                  <a:srgbClr val="FFFFFF"/>
                </a:solidFill>
                <a:latin typeface="Palatino" charset="0"/>
              </a:rPr>
              <a:t> Reduces reader worry.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90163BC-D606-F24E-805F-1DBDBABB1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827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000"/>
                </a:solidFill>
              </a:rPr>
              <a:t>Health Inputs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438400"/>
            <a:ext cx="6781800" cy="3352800"/>
          </a:xfrm>
        </p:spPr>
        <p:txBody>
          <a:bodyPr/>
          <a:lstStyle/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Overview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Key questions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How to Find Inputs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8C3DA3B-75A7-3D4A-BEDF-3438B4098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Health Inputs Overview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0626" y="1371600"/>
            <a:ext cx="7772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1.  Population Characteristics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a.  Relevant Population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b.  Disease Prevalence in Population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2.  Health State Outcomes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a.  Relevant Outcome States, including side effects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b.  Probability Estimates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3.  Health State Severity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a.  For Outcome States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b.  Utilities (QALYs) vs. Disability Weights (DALYs)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>
            <a:off x="609600" y="1143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96142F9-F9BF-214C-9BE4-9ADFB702C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42" y="-3165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/>
              <a:t>Population Characteristics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534400" cy="53340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a.   Prevalence of the Disease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b.   Key Questions: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	</a:t>
            </a:r>
            <a:r>
              <a:rPr lang="en-US" sz="2400" dirty="0" err="1"/>
              <a:t>i</a:t>
            </a:r>
            <a:r>
              <a:rPr lang="en-US" sz="2400" dirty="0"/>
              <a:t>.     What is the Relevant Disease Prevalence?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dirty="0"/>
              <a:t> ii.    National, Representative Samples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dirty="0"/>
              <a:t> iii.   Disease Surveillance vs. claims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dirty="0"/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c.	What Competing Risks Exist (Unrelated to RQ)?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d.	Are These Estimates Appropriate for Your RQ? How to adapt?</a:t>
            </a:r>
          </a:p>
        </p:txBody>
      </p:sp>
      <p:sp>
        <p:nvSpPr>
          <p:cNvPr id="39939" name="Line 4"/>
          <p:cNvSpPr>
            <a:spLocks noChangeShapeType="1"/>
          </p:cNvSpPr>
          <p:nvPr/>
        </p:nvSpPr>
        <p:spPr bwMode="auto">
          <a:xfrm>
            <a:off x="457200" y="1219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C6EB4D6-0E9F-8B4C-9134-51268D8A1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-302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/>
              <a:t>Example:  Population Characteristics - Aneurysm Analysis</a:t>
            </a:r>
            <a:endParaRPr lang="en-US"/>
          </a:p>
        </p:txBody>
      </p:sp>
      <p:sp>
        <p:nvSpPr>
          <p:cNvPr id="4198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534400" cy="4343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Baskerville" charset="0"/>
              </a:rPr>
              <a:t>Prevalence</a:t>
            </a:r>
            <a:r>
              <a:rPr lang="en-US" dirty="0">
                <a:latin typeface="Baskerville" charset="0"/>
              </a:rPr>
              <a:t> of disease - not needed, not a study about screening or an estimate of societal costs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  <a:latin typeface="Baskerville" charset="0"/>
              </a:rPr>
              <a:t>All-cause mortality</a:t>
            </a:r>
            <a:r>
              <a:rPr lang="en-US" dirty="0">
                <a:latin typeface="Baskerville" charset="0"/>
              </a:rPr>
              <a:t> - very important because of the low risk of aneurysm rupture and hence the high risk of dying before rupture occurs</a:t>
            </a:r>
          </a:p>
          <a:p>
            <a:pPr lvl="1" eaLnBrk="1" hangingPunct="1"/>
            <a:r>
              <a:rPr lang="en-US" dirty="0">
                <a:latin typeface="Baskerville" charset="0"/>
              </a:rPr>
              <a:t>Estimated by age and sex from a data base maintained at CDC, available on the internet.</a:t>
            </a:r>
            <a:endParaRPr lang="en-US" dirty="0">
              <a:solidFill>
                <a:schemeClr val="tx1"/>
              </a:solidFill>
              <a:latin typeface="Baskerville" charset="0"/>
            </a:endParaRPr>
          </a:p>
        </p:txBody>
      </p:sp>
      <p:sp>
        <p:nvSpPr>
          <p:cNvPr id="41987" name="Line 1028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BDBF10-D467-694A-8419-7ED9019F1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320BF5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DAAF9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6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14853</TotalTime>
  <Words>2156</Words>
  <Application>Microsoft Macintosh PowerPoint</Application>
  <PresentationFormat>On-screen Show (4:3)</PresentationFormat>
  <Paragraphs>343</Paragraphs>
  <Slides>35</Slides>
  <Notes>31</Notes>
  <HiddenSlides>0</HiddenSlides>
  <MMClips>35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Baskerville</vt:lpstr>
      <vt:lpstr>Palatino</vt:lpstr>
      <vt:lpstr>Times</vt:lpstr>
      <vt:lpstr>Times New Roman</vt:lpstr>
      <vt:lpstr>Blank</vt:lpstr>
      <vt:lpstr>Document</vt:lpstr>
      <vt:lpstr>  Health and Cost Data Inputs  Epi 213 Cost-Effectiveness Analysis  in Medicine and Public Health  4 February 2021   James G Kahn, MD, MPH </vt:lpstr>
      <vt:lpstr>Today’s Objectives: Data Type, Quality &amp; Source</vt:lpstr>
      <vt:lpstr>Quality of Evidence - Efficacy</vt:lpstr>
      <vt:lpstr>Quality of Evidence – Other Inputs</vt:lpstr>
      <vt:lpstr>Best Estimates and Plausible Ranges</vt:lpstr>
      <vt:lpstr>Health Inputs</vt:lpstr>
      <vt:lpstr>Health Inputs Overview</vt:lpstr>
      <vt:lpstr>Population Characteristics</vt:lpstr>
      <vt:lpstr>Example:  Population Characteristics - Aneurysm Analysis</vt:lpstr>
      <vt:lpstr>Health States</vt:lpstr>
      <vt:lpstr>Example –  Aneurysm Analysis</vt:lpstr>
      <vt:lpstr>Health State Severity</vt:lpstr>
      <vt:lpstr>Health— How to Find Inputs</vt:lpstr>
      <vt:lpstr>Comprehensive Literature Review</vt:lpstr>
      <vt:lpstr>Health databases</vt:lpstr>
      <vt:lpstr>Commonly Used  Health Data Sources</vt:lpstr>
      <vt:lpstr>Cost Inputs</vt:lpstr>
      <vt:lpstr>Cost Perspective vs. Type</vt:lpstr>
      <vt:lpstr>Analytic Perspective </vt:lpstr>
      <vt:lpstr>Looking for Direct Costs</vt:lpstr>
      <vt:lpstr>PowerPoint Presentation</vt:lpstr>
      <vt:lpstr>Service-level Prices / Costs</vt:lpstr>
      <vt:lpstr>Reimbursements</vt:lpstr>
      <vt:lpstr>Billed Charges</vt:lpstr>
      <vt:lpstr>Cost Data Bases</vt:lpstr>
      <vt:lpstr>Cost-accounting systems</vt:lpstr>
      <vt:lpstr>Price (Unit cost) References </vt:lpstr>
      <vt:lpstr>Costs must be Updated / Converted</vt:lpstr>
      <vt:lpstr>Fixed costs</vt:lpstr>
      <vt:lpstr>Example: Aneurysm Analysis</vt:lpstr>
      <vt:lpstr>PowerPoint Presentation</vt:lpstr>
      <vt:lpstr>Time Costs (optional)</vt:lpstr>
      <vt:lpstr>What Time is Counted</vt:lpstr>
      <vt:lpstr>Other Information Sources</vt:lpstr>
      <vt:lpstr>Global Health Information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Technology Ramifications for Communication  (The INTERACTION Study)  “How Does the Presence of a Computer in the Medical Exam Room Impact Communication Between Patients and Clinicians?”</dc:title>
  <dc:creator>J Hsu</dc:creator>
  <cp:lastModifiedBy>Young, Albert</cp:lastModifiedBy>
  <cp:revision>347</cp:revision>
  <cp:lastPrinted>2012-02-05T03:14:52Z</cp:lastPrinted>
  <dcterms:created xsi:type="dcterms:W3CDTF">2011-01-31T20:31:58Z</dcterms:created>
  <dcterms:modified xsi:type="dcterms:W3CDTF">2020-12-29T23:08:51Z</dcterms:modified>
</cp:coreProperties>
</file>