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54"/>
  </p:notesMasterIdLst>
  <p:handoutMasterIdLst>
    <p:handoutMasterId r:id="rId55"/>
  </p:handoutMasterIdLst>
  <p:sldIdLst>
    <p:sldId id="286" r:id="rId2"/>
    <p:sldId id="337" r:id="rId3"/>
    <p:sldId id="338" r:id="rId4"/>
    <p:sldId id="257" r:id="rId5"/>
    <p:sldId id="258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302" r:id="rId18"/>
    <p:sldId id="298" r:id="rId19"/>
    <p:sldId id="299" r:id="rId20"/>
    <p:sldId id="303" r:id="rId21"/>
    <p:sldId id="300" r:id="rId22"/>
    <p:sldId id="301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7" r:id="rId36"/>
    <p:sldId id="316" r:id="rId37"/>
    <p:sldId id="318" r:id="rId38"/>
    <p:sldId id="319" r:id="rId39"/>
    <p:sldId id="320" r:id="rId40"/>
    <p:sldId id="321" r:id="rId41"/>
    <p:sldId id="322" r:id="rId42"/>
    <p:sldId id="323" r:id="rId43"/>
    <p:sldId id="324" r:id="rId44"/>
    <p:sldId id="325" r:id="rId45"/>
    <p:sldId id="326" r:id="rId46"/>
    <p:sldId id="332" r:id="rId47"/>
    <p:sldId id="333" r:id="rId48"/>
    <p:sldId id="334" r:id="rId49"/>
    <p:sldId id="335" r:id="rId50"/>
    <p:sldId id="336" r:id="rId51"/>
    <p:sldId id="329" r:id="rId52"/>
    <p:sldId id="330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SPH IT" initials="HI" lastIdx="21" clrIdx="0"/>
  <p:cmAuthor id="1" name="Rebecca Graff" initials="RG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367"/>
    <p:restoredTop sz="99795" autoAdjust="0"/>
  </p:normalViewPr>
  <p:slideViewPr>
    <p:cSldViewPr snapToGrid="0" snapToObjects="1">
      <p:cViewPr varScale="1">
        <p:scale>
          <a:sx n="131" d="100"/>
          <a:sy n="131" d="100"/>
        </p:scale>
        <p:origin x="15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31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DC790-AAAE-4D08-92F9-F04F90C29EFE}" type="datetimeFigureOut">
              <a:rPr lang="en-US" smtClean="0"/>
              <a:pPr/>
              <a:t>12/30/20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11B38-34BA-4EB1-891F-A7ABAF2DF5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48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7DA33-599C-974E-86B3-4C27ADD3BDE8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1F2AD-E970-094D-B32D-38EEC7A24F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219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5715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5715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53328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61188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206"/>
            <a:ext cx="54210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244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22543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4572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22543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2624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9886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00DDA2C-1C76-B24A-A12D-5EE40D2CB43E}" type="datetimeFigureOut">
              <a:rPr lang="en-US" smtClean="0"/>
              <a:pPr/>
              <a:t>12/30/20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16" y="4038600"/>
            <a:ext cx="8839200" cy="1828800"/>
          </a:xfrm>
        </p:spPr>
        <p:txBody>
          <a:bodyPr>
            <a:normAutofit/>
          </a:bodyPr>
          <a:lstStyle/>
          <a:p>
            <a:r>
              <a:rPr lang="en-US" sz="2000" cap="none" dirty="0"/>
              <a:t>Prepared by Rebecca Graff, for EPI201, Probability Notation &amp; Application</a:t>
            </a:r>
            <a:br>
              <a:rPr lang="en-US" sz="2000" cap="none" dirty="0"/>
            </a:br>
            <a:r>
              <a:rPr lang="en-US" sz="2000" cap="none" dirty="0"/>
              <a:t>Based on lectures by Martín </a:t>
            </a:r>
            <a:r>
              <a:rPr lang="en-US" sz="2000" cap="none" dirty="0" err="1"/>
              <a:t>Lajous</a:t>
            </a:r>
            <a:r>
              <a:rPr lang="en-US" sz="2000" cap="none" dirty="0"/>
              <a:t> &amp; Melinda Power</a:t>
            </a:r>
            <a:br>
              <a:rPr lang="en-US" sz="2000" cap="none" dirty="0"/>
            </a:br>
            <a:r>
              <a:rPr lang="en-US" sz="2000" cap="none" dirty="0"/>
              <a:t>Harvard School of Public Health</a:t>
            </a:r>
            <a:br>
              <a:rPr lang="en-US" sz="2000" cap="none" dirty="0"/>
            </a:br>
            <a:r>
              <a:rPr lang="en-US" sz="2000" cap="none" dirty="0"/>
              <a:t>9/2/2011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A02D9B-C5B2-F543-A697-A8556FF491D6}"/>
              </a:ext>
            </a:extLst>
          </p:cNvPr>
          <p:cNvSpPr txBox="1"/>
          <p:nvPr/>
        </p:nvSpPr>
        <p:spPr>
          <a:xfrm>
            <a:off x="178416" y="667434"/>
            <a:ext cx="669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Extra Slides for EPI 207, UCSF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0E06F6-F015-794B-89CA-54947159396D}"/>
              </a:ext>
            </a:extLst>
          </p:cNvPr>
          <p:cNvSpPr txBox="1"/>
          <p:nvPr/>
        </p:nvSpPr>
        <p:spPr>
          <a:xfrm>
            <a:off x="421240" y="2085654"/>
            <a:ext cx="6863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Dr. Graff recommends viewing this in Slideshow mode, so that the animations show as you click through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378792" cy="4944979"/>
          </a:xfrm>
        </p:spPr>
        <p:txBody>
          <a:bodyPr/>
          <a:lstStyle/>
          <a:p>
            <a:pPr>
              <a:buNone/>
            </a:pPr>
            <a:r>
              <a:rPr lang="en-US" dirty="0"/>
              <a:t>Pr[Y=1]</a:t>
            </a:r>
          </a:p>
          <a:p>
            <a:r>
              <a:rPr lang="en-US" sz="2600" dirty="0"/>
              <a:t>The probability that the </a:t>
            </a:r>
            <a:r>
              <a:rPr lang="en-US" sz="2600" i="1" dirty="0"/>
              <a:t>discrete random variable</a:t>
            </a:r>
            <a:r>
              <a:rPr lang="en-US" sz="2600" dirty="0"/>
              <a:t> Y takes on the specific value 1</a:t>
            </a:r>
          </a:p>
          <a:p>
            <a:r>
              <a:rPr lang="en-US" sz="2600" dirty="0"/>
              <a:t>Estimated by the proportion of a population with value 1</a:t>
            </a:r>
          </a:p>
          <a:p>
            <a:endParaRPr lang="en-US" sz="2600" dirty="0"/>
          </a:p>
          <a:p>
            <a:r>
              <a:rPr lang="en-US" sz="2600" dirty="0"/>
              <a:t>E.g. Hypertension </a:t>
            </a:r>
          </a:p>
          <a:p>
            <a:pPr lvl="1"/>
            <a:r>
              <a:rPr lang="en-US" sz="2300" dirty="0"/>
              <a:t>Person 1: HT = 1</a:t>
            </a:r>
          </a:p>
          <a:p>
            <a:pPr lvl="1"/>
            <a:r>
              <a:rPr lang="en-US" sz="2300" dirty="0"/>
              <a:t>Person 2: HT = 1</a:t>
            </a:r>
          </a:p>
          <a:p>
            <a:pPr lvl="1"/>
            <a:r>
              <a:rPr lang="en-US" sz="2300" dirty="0"/>
              <a:t>Person 3: HT = 0</a:t>
            </a:r>
          </a:p>
          <a:p>
            <a:pPr lvl="1"/>
            <a:r>
              <a:rPr lang="en-US" sz="2300" dirty="0"/>
              <a:t>Person 4: HT =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4836" y="5125672"/>
            <a:ext cx="2004395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971550" algn="l"/>
              </a:tabLst>
            </a:pPr>
            <a:r>
              <a:rPr lang="en-US" sz="2300" dirty="0"/>
              <a:t>Pr[Y=1]	=</a:t>
            </a:r>
          </a:p>
          <a:p>
            <a:endParaRPr lang="en-US" sz="2300" dirty="0"/>
          </a:p>
          <a:p>
            <a:pPr marL="976313" lvl="1" defTabSz="514350"/>
            <a:r>
              <a:rPr lang="en-US" sz="2300" dirty="0"/>
              <a:t>= 0.75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941888" y="4999038"/>
          <a:ext cx="2032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0" name="Equation" r:id="rId4" imgW="2031840" imgH="749160" progId="Equation.3">
                  <p:embed/>
                </p:oleObj>
              </mc:Choice>
              <mc:Fallback>
                <p:oleObj name="Equation" r:id="rId4" imgW="2031840" imgH="749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888" y="4999038"/>
                        <a:ext cx="20320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/>
          <p:cNvSpPr/>
          <p:nvPr/>
        </p:nvSpPr>
        <p:spPr>
          <a:xfrm>
            <a:off x="3176338" y="4504625"/>
            <a:ext cx="327258" cy="1694046"/>
          </a:xfrm>
          <a:prstGeom prst="righ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29476"/>
          </a:xfrm>
        </p:spPr>
        <p:txBody>
          <a:bodyPr/>
          <a:lstStyle/>
          <a:p>
            <a:pPr>
              <a:buNone/>
            </a:pPr>
            <a:r>
              <a:rPr lang="en-US" dirty="0"/>
              <a:t>E[Y]</a:t>
            </a:r>
          </a:p>
          <a:p>
            <a:r>
              <a:rPr lang="en-US" sz="2600" dirty="0"/>
              <a:t>The mean (or expected value) of the random variable Y</a:t>
            </a:r>
          </a:p>
          <a:p>
            <a:r>
              <a:rPr lang="en-US" sz="2600" dirty="0"/>
              <a:t>Usually estimated by computing the arithmetic average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en-US" dirty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E.g. Systolic blood pressure</a:t>
            </a:r>
          </a:p>
          <a:p>
            <a:pPr lvl="1"/>
            <a:r>
              <a:rPr lang="en-US" sz="2300" dirty="0"/>
              <a:t>Person 1: SBP = 140 mmHg</a:t>
            </a:r>
          </a:p>
          <a:p>
            <a:pPr lvl="1"/>
            <a:r>
              <a:rPr lang="en-US" sz="2300" dirty="0"/>
              <a:t>Person 2: SBP = 160 mmHg</a:t>
            </a:r>
          </a:p>
          <a:p>
            <a:pPr lvl="1"/>
            <a:r>
              <a:rPr lang="en-US" sz="2300" dirty="0"/>
              <a:t>Person 3: SBP = 130 mmHg</a:t>
            </a:r>
          </a:p>
          <a:p>
            <a:pPr lvl="1"/>
            <a:r>
              <a:rPr lang="en-US" sz="2300" dirty="0"/>
              <a:t>Person 4: SBP = 170 mmHg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408371" y="4129238"/>
            <a:ext cx="327258" cy="1694046"/>
          </a:xfrm>
          <a:prstGeom prst="righ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22261" y="4745261"/>
            <a:ext cx="2372765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509588" algn="l"/>
              </a:tabLst>
            </a:pPr>
            <a:r>
              <a:rPr lang="en-US" sz="2300" dirty="0"/>
              <a:t>E[Y]	=</a:t>
            </a:r>
          </a:p>
          <a:p>
            <a:endParaRPr lang="en-US" sz="2300" dirty="0"/>
          </a:p>
          <a:p>
            <a:pPr marL="514350" lvl="1"/>
            <a:r>
              <a:rPr lang="en-US" sz="2300" dirty="0"/>
              <a:t>= 150 mmHg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664550" y="4622300"/>
          <a:ext cx="2705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6" name="Equation" r:id="rId4" imgW="2705040" imgH="685800" progId="Equation.3">
                  <p:embed/>
                </p:oleObj>
              </mc:Choice>
              <mc:Fallback>
                <p:oleObj name="Equation" r:id="rId4" imgW="2705040" imgH="685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550" y="4622300"/>
                        <a:ext cx="2705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Dichotomous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E[Y] = Pr[Y=1]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The average is equal to the proportion in the population with value 1</a:t>
            </a:r>
          </a:p>
          <a:p>
            <a:endParaRPr lang="en-US" dirty="0"/>
          </a:p>
          <a:p>
            <a:r>
              <a:rPr lang="en-US" sz="2600" dirty="0"/>
              <a:t>E.g. Hypertension </a:t>
            </a:r>
          </a:p>
          <a:p>
            <a:pPr lvl="1"/>
            <a:r>
              <a:rPr lang="en-US" sz="2300" dirty="0"/>
              <a:t>Person 1: HT = 1</a:t>
            </a:r>
          </a:p>
          <a:p>
            <a:pPr lvl="1"/>
            <a:r>
              <a:rPr lang="en-US" sz="2300" dirty="0"/>
              <a:t>Person 2: HT = 1</a:t>
            </a:r>
          </a:p>
          <a:p>
            <a:pPr lvl="1"/>
            <a:r>
              <a:rPr lang="en-US" sz="2300" dirty="0"/>
              <a:t>Person 3: HT = 0</a:t>
            </a:r>
          </a:p>
          <a:p>
            <a:pPr lvl="1"/>
            <a:r>
              <a:rPr lang="en-US" sz="2300" dirty="0"/>
              <a:t>Person 4: HT = 1</a:t>
            </a:r>
          </a:p>
          <a:p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3176338" y="4042625"/>
            <a:ext cx="327258" cy="1694046"/>
          </a:xfrm>
          <a:prstGeom prst="righ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32410" y="4658636"/>
            <a:ext cx="507819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09588" algn="l"/>
                <a:tab pos="2233613" algn="l"/>
              </a:tabLst>
            </a:pPr>
            <a:r>
              <a:rPr lang="en-US" sz="2300" dirty="0"/>
              <a:t>E[Y]	=	= 0.75 = Pr[Y=1]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41475" y="4535488"/>
          <a:ext cx="1282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5" name="Equation" r:id="rId3" imgW="1282680" imgH="685800" progId="Equation.3">
                  <p:embed/>
                </p:oleObj>
              </mc:Choice>
              <mc:Fallback>
                <p:oleObj name="Equation" r:id="rId3" imgW="1282680" imgH="685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475" y="4535488"/>
                        <a:ext cx="1282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Let:</a:t>
            </a:r>
          </a:p>
          <a:p>
            <a:r>
              <a:rPr lang="en-US" sz="2600" dirty="0"/>
              <a:t>Y=1 if a subject has been diagnosed with hypertension,</a:t>
            </a:r>
          </a:p>
          <a:p>
            <a:pPr>
              <a:buNone/>
              <a:tabLst>
                <a:tab pos="741363" algn="l"/>
              </a:tabLst>
            </a:pPr>
            <a:r>
              <a:rPr lang="en-US" sz="2600" dirty="0"/>
              <a:t>		0, otherwise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A=1 if a subject is a smoker,</a:t>
            </a:r>
          </a:p>
          <a:p>
            <a:pPr>
              <a:buNone/>
              <a:tabLst>
                <a:tab pos="741363" algn="l"/>
              </a:tabLst>
            </a:pPr>
            <a:r>
              <a:rPr lang="en-US" sz="2600" dirty="0"/>
              <a:t>		0, otherwise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L=1 if a subject is over 65 years old,</a:t>
            </a:r>
          </a:p>
          <a:p>
            <a:pPr>
              <a:buNone/>
              <a:tabLst>
                <a:tab pos="741363" algn="l"/>
              </a:tabLst>
            </a:pPr>
            <a:r>
              <a:rPr lang="en-US" sz="2600" dirty="0"/>
              <a:t>		0, otherwise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Pr[Y=1]</a:t>
            </a:r>
          </a:p>
          <a:p>
            <a:r>
              <a:rPr lang="en-US" sz="2600" dirty="0"/>
              <a:t>Read, “the probability that Y=1”</a:t>
            </a:r>
          </a:p>
          <a:p>
            <a:r>
              <a:rPr lang="en-US" sz="2600" dirty="0"/>
              <a:t>The proportion of all</a:t>
            </a:r>
            <a:r>
              <a:rPr lang="en-US" sz="2600" i="1" dirty="0"/>
              <a:t> </a:t>
            </a:r>
            <a:r>
              <a:rPr lang="en-US" sz="2600" dirty="0"/>
              <a:t>subjects with hypertension</a:t>
            </a:r>
          </a:p>
          <a:p>
            <a:r>
              <a:rPr lang="en-US" sz="2600" dirty="0"/>
              <a:t>The probability of hypertension in the population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Marginal Probabilities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854430" y="2117572"/>
            <a:ext cx="3455470" cy="3455470"/>
            <a:chOff x="1828799" y="2117572"/>
            <a:chExt cx="3455470" cy="3455470"/>
          </a:xfrm>
        </p:grpSpPr>
        <p:sp>
          <p:nvSpPr>
            <p:cNvPr id="6" name="Oval 5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00478" y="5717150"/>
            <a:ext cx="170591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Pr[Y=1]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66047" y="5717150"/>
            <a:ext cx="228299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900" dirty="0"/>
              <a:t>= 8/20 = 0.4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12789" y="1753810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854430" y="2106163"/>
            <a:ext cx="3455470" cy="3455470"/>
          </a:xfrm>
          <a:prstGeom prst="ellipse">
            <a:avLst/>
          </a:pr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 animBg="1"/>
      <p:bldP spid="16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Marginal Probabilities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6" name="Oval 5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39771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03528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91747" y="5697900"/>
            <a:ext cx="170591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Pr[Y=1] =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96482" y="5697900"/>
            <a:ext cx="394531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 (6+2)/20 = 8/20 = 0.4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91747" y="6236509"/>
            <a:ext cx="1725152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Pr[A=1] 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96482" y="6236509"/>
            <a:ext cx="394531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 (2+2)/20 = 4/20 = 0.2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2789" y="1753810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828799" y="2106163"/>
            <a:ext cx="3455470" cy="3455470"/>
          </a:xfrm>
          <a:prstGeom prst="ellipse">
            <a:avLst/>
          </a:pr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94489" y="2106163"/>
            <a:ext cx="3455470" cy="3455470"/>
          </a:xfrm>
          <a:prstGeom prst="ellipse">
            <a:avLst/>
          </a:pr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8153998" y="533417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  <p:bldP spid="14" grpId="0"/>
      <p:bldP spid="18" grpId="0"/>
      <p:bldP spid="20" grpId="0"/>
      <p:bldP spid="21" grpId="0"/>
      <p:bldP spid="22" grpId="0"/>
      <p:bldP spid="24" grpId="0"/>
      <p:bldP spid="25" grpId="0"/>
      <p:bldP spid="26" grpId="0"/>
      <p:bldP spid="29" grpId="0" animBg="1"/>
      <p:bldP spid="29" grpId="1" animBg="1"/>
      <p:bldP spid="29" grpId="2" animBg="1"/>
      <p:bldP spid="32" grpId="0" animBg="1"/>
      <p:bldP spid="32" grpId="1" animBg="1"/>
      <p:bldP spid="33" grpId="0" animBg="1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Y=0 and A=0?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10" name="Oval 9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5676" y="5697900"/>
            <a:ext cx="591860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Pr[Y=0] = 12/20 = 0.6 = 1- Pr[Y=1]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6058" y="6236509"/>
            <a:ext cx="585448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Pr[A=0] = 16/20 = 0.8 = 1- Pr[A=1]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3903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Pr[Y=1, A=1] or Pr[Y=1 </a:t>
            </a:r>
            <a:r>
              <a:rPr lang="en-US" dirty="0">
                <a:sym typeface="Symbol"/>
              </a:rPr>
              <a:t></a:t>
            </a:r>
            <a:r>
              <a:rPr lang="en-US" dirty="0"/>
              <a:t> A=1] </a:t>
            </a:r>
          </a:p>
          <a:p>
            <a:r>
              <a:rPr lang="en-US" sz="2600" dirty="0"/>
              <a:t>Read, “the probability that Y=1 </a:t>
            </a:r>
            <a:r>
              <a:rPr lang="en-US" sz="2600" b="1" dirty="0"/>
              <a:t>and </a:t>
            </a:r>
            <a:r>
              <a:rPr lang="en-US" sz="2600" dirty="0"/>
              <a:t>A=1”</a:t>
            </a:r>
          </a:p>
          <a:p>
            <a:r>
              <a:rPr lang="en-US" sz="2600" dirty="0"/>
              <a:t>The proportion of all</a:t>
            </a:r>
            <a:r>
              <a:rPr lang="en-US" sz="2600" i="1" dirty="0"/>
              <a:t> </a:t>
            </a:r>
            <a:r>
              <a:rPr lang="en-US" sz="2600" dirty="0"/>
              <a:t>subjects with hypertension and who are smokers</a:t>
            </a:r>
          </a:p>
          <a:p>
            <a:r>
              <a:rPr lang="en-US" sz="2600" dirty="0"/>
              <a:t>The probability of having hypertension and being a smoker in the population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Joint Probabilities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6" name="Oval 5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893903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69272" y="5697900"/>
            <a:ext cx="2568332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Pr[Y=1, A=1] 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30117" y="5697900"/>
            <a:ext cx="1931939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2/20 = 0.1</a:t>
            </a:r>
          </a:p>
        </p:txBody>
      </p:sp>
      <p:sp>
        <p:nvSpPr>
          <p:cNvPr id="25" name="Freeform 24"/>
          <p:cNvSpPr/>
          <p:nvPr/>
        </p:nvSpPr>
        <p:spPr>
          <a:xfrm>
            <a:off x="3993502" y="2474167"/>
            <a:ext cx="1309396" cy="2735425"/>
          </a:xfrm>
          <a:custGeom>
            <a:avLst/>
            <a:gdLst>
              <a:gd name="connsiteX0" fmla="*/ 643812 w 1309396"/>
              <a:gd name="connsiteY0" fmla="*/ 17106 h 2735425"/>
              <a:gd name="connsiteX1" fmla="*/ 438539 w 1309396"/>
              <a:gd name="connsiteY1" fmla="*/ 231711 h 2735425"/>
              <a:gd name="connsiteX2" fmla="*/ 251927 w 1309396"/>
              <a:gd name="connsiteY2" fmla="*/ 483637 h 2735425"/>
              <a:gd name="connsiteX3" fmla="*/ 74645 w 1309396"/>
              <a:gd name="connsiteY3" fmla="*/ 903515 h 2735425"/>
              <a:gd name="connsiteX4" fmla="*/ 9331 w 1309396"/>
              <a:gd name="connsiteY4" fmla="*/ 1267409 h 2735425"/>
              <a:gd name="connsiteX5" fmla="*/ 18661 w 1309396"/>
              <a:gd name="connsiteY5" fmla="*/ 1677955 h 2735425"/>
              <a:gd name="connsiteX6" fmla="*/ 111967 w 1309396"/>
              <a:gd name="connsiteY6" fmla="*/ 1995196 h 2735425"/>
              <a:gd name="connsiteX7" fmla="*/ 279918 w 1309396"/>
              <a:gd name="connsiteY7" fmla="*/ 2321768 h 2735425"/>
              <a:gd name="connsiteX8" fmla="*/ 410547 w 1309396"/>
              <a:gd name="connsiteY8" fmla="*/ 2508380 h 2735425"/>
              <a:gd name="connsiteX9" fmla="*/ 578498 w 1309396"/>
              <a:gd name="connsiteY9" fmla="*/ 2657670 h 2735425"/>
              <a:gd name="connsiteX10" fmla="*/ 643812 w 1309396"/>
              <a:gd name="connsiteY10" fmla="*/ 2732315 h 2735425"/>
              <a:gd name="connsiteX11" fmla="*/ 681135 w 1309396"/>
              <a:gd name="connsiteY11" fmla="*/ 2676331 h 2735425"/>
              <a:gd name="connsiteX12" fmla="*/ 849086 w 1309396"/>
              <a:gd name="connsiteY12" fmla="*/ 2517711 h 2735425"/>
              <a:gd name="connsiteX13" fmla="*/ 1101012 w 1309396"/>
              <a:gd name="connsiteY13" fmla="*/ 2163147 h 2735425"/>
              <a:gd name="connsiteX14" fmla="*/ 1268963 w 1309396"/>
              <a:gd name="connsiteY14" fmla="*/ 1677955 h 2735425"/>
              <a:gd name="connsiteX15" fmla="*/ 1296955 w 1309396"/>
              <a:gd name="connsiteY15" fmla="*/ 1192764 h 2735425"/>
              <a:gd name="connsiteX16" fmla="*/ 1194318 w 1309396"/>
              <a:gd name="connsiteY16" fmla="*/ 819539 h 2735425"/>
              <a:gd name="connsiteX17" fmla="*/ 1026367 w 1309396"/>
              <a:gd name="connsiteY17" fmla="*/ 418323 h 2735425"/>
              <a:gd name="connsiteX18" fmla="*/ 774441 w 1309396"/>
              <a:gd name="connsiteY18" fmla="*/ 129074 h 2735425"/>
              <a:gd name="connsiteX19" fmla="*/ 643812 w 1309396"/>
              <a:gd name="connsiteY19" fmla="*/ 17106 h 273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09396" h="2735425">
                <a:moveTo>
                  <a:pt x="643812" y="17106"/>
                </a:moveTo>
                <a:cubicBezTo>
                  <a:pt x="587828" y="34212"/>
                  <a:pt x="503853" y="153956"/>
                  <a:pt x="438539" y="231711"/>
                </a:cubicBezTo>
                <a:cubicBezTo>
                  <a:pt x="373225" y="309466"/>
                  <a:pt x="312576" y="371670"/>
                  <a:pt x="251927" y="483637"/>
                </a:cubicBezTo>
                <a:cubicBezTo>
                  <a:pt x="191278" y="595604"/>
                  <a:pt x="115078" y="772886"/>
                  <a:pt x="74645" y="903515"/>
                </a:cubicBezTo>
                <a:cubicBezTo>
                  <a:pt x="34212" y="1034144"/>
                  <a:pt x="18662" y="1138336"/>
                  <a:pt x="9331" y="1267409"/>
                </a:cubicBezTo>
                <a:cubicBezTo>
                  <a:pt x="0" y="1396482"/>
                  <a:pt x="1555" y="1556657"/>
                  <a:pt x="18661" y="1677955"/>
                </a:cubicBezTo>
                <a:cubicBezTo>
                  <a:pt x="35767" y="1799253"/>
                  <a:pt x="68424" y="1887894"/>
                  <a:pt x="111967" y="1995196"/>
                </a:cubicBezTo>
                <a:cubicBezTo>
                  <a:pt x="155510" y="2102498"/>
                  <a:pt x="230155" y="2236237"/>
                  <a:pt x="279918" y="2321768"/>
                </a:cubicBezTo>
                <a:cubicBezTo>
                  <a:pt x="329681" y="2407299"/>
                  <a:pt x="360784" y="2452396"/>
                  <a:pt x="410547" y="2508380"/>
                </a:cubicBezTo>
                <a:cubicBezTo>
                  <a:pt x="460310" y="2564364"/>
                  <a:pt x="539621" y="2620348"/>
                  <a:pt x="578498" y="2657670"/>
                </a:cubicBezTo>
                <a:cubicBezTo>
                  <a:pt x="617375" y="2694992"/>
                  <a:pt x="626706" y="2729205"/>
                  <a:pt x="643812" y="2732315"/>
                </a:cubicBezTo>
                <a:cubicBezTo>
                  <a:pt x="660918" y="2735425"/>
                  <a:pt x="646923" y="2712098"/>
                  <a:pt x="681135" y="2676331"/>
                </a:cubicBezTo>
                <a:cubicBezTo>
                  <a:pt x="715347" y="2640564"/>
                  <a:pt x="779107" y="2603242"/>
                  <a:pt x="849086" y="2517711"/>
                </a:cubicBezTo>
                <a:cubicBezTo>
                  <a:pt x="919065" y="2432180"/>
                  <a:pt x="1031033" y="2303106"/>
                  <a:pt x="1101012" y="2163147"/>
                </a:cubicBezTo>
                <a:cubicBezTo>
                  <a:pt x="1170992" y="2023188"/>
                  <a:pt x="1236306" y="1839685"/>
                  <a:pt x="1268963" y="1677955"/>
                </a:cubicBezTo>
                <a:cubicBezTo>
                  <a:pt x="1301620" y="1516225"/>
                  <a:pt x="1309396" y="1335833"/>
                  <a:pt x="1296955" y="1192764"/>
                </a:cubicBezTo>
                <a:cubicBezTo>
                  <a:pt x="1284514" y="1049695"/>
                  <a:pt x="1239416" y="948612"/>
                  <a:pt x="1194318" y="819539"/>
                </a:cubicBezTo>
                <a:cubicBezTo>
                  <a:pt x="1149220" y="690466"/>
                  <a:pt x="1096347" y="533401"/>
                  <a:pt x="1026367" y="418323"/>
                </a:cubicBezTo>
                <a:cubicBezTo>
                  <a:pt x="956388" y="303246"/>
                  <a:pt x="839755" y="199054"/>
                  <a:pt x="774441" y="129074"/>
                </a:cubicBezTo>
                <a:cubicBezTo>
                  <a:pt x="709127" y="59094"/>
                  <a:pt x="699796" y="0"/>
                  <a:pt x="643812" y="17106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12789" y="1753810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Probability Notation Captures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10282" cy="4974478"/>
          </a:xfrm>
        </p:spPr>
        <p:txBody>
          <a:bodyPr>
            <a:normAutofit/>
          </a:bodyPr>
          <a:lstStyle/>
          <a:p>
            <a:r>
              <a:rPr lang="en-US" dirty="0"/>
              <a:t>Probability statements communicate:</a:t>
            </a:r>
          </a:p>
          <a:p>
            <a:pPr lvl="1"/>
            <a:r>
              <a:rPr lang="en-US" dirty="0"/>
              <a:t>How often an event or characteristic occurs (WHAT)</a:t>
            </a:r>
          </a:p>
          <a:p>
            <a:pPr lvl="1"/>
            <a:r>
              <a:rPr lang="en-US" dirty="0"/>
              <a:t>The group of people whose data is used to estimate the probability (WHO)</a:t>
            </a:r>
          </a:p>
          <a:p>
            <a:pPr lvl="2"/>
            <a:r>
              <a:rPr lang="en-US" dirty="0"/>
              <a:t>Sometimes this is implicit (e.g., everyone)</a:t>
            </a:r>
          </a:p>
          <a:p>
            <a:endParaRPr lang="en-US" dirty="0"/>
          </a:p>
          <a:p>
            <a:r>
              <a:rPr lang="en-US" dirty="0"/>
              <a:t>Example: the probability of developing </a:t>
            </a:r>
            <a:r>
              <a:rPr lang="en-US" u="sng" dirty="0"/>
              <a:t>hypertension</a:t>
            </a:r>
            <a:r>
              <a:rPr lang="en-US" dirty="0"/>
              <a:t> among </a:t>
            </a:r>
            <a:r>
              <a:rPr lang="en-US" u="sng" dirty="0"/>
              <a:t>smokers over age 65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98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Joint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82581"/>
            <a:ext cx="2959768" cy="1706087"/>
          </a:xfrm>
        </p:spPr>
        <p:txBody>
          <a:bodyPr/>
          <a:lstStyle/>
          <a:p>
            <a:r>
              <a:rPr lang="en-US" dirty="0"/>
              <a:t>Pr[Y=1, A=0] =</a:t>
            </a:r>
          </a:p>
          <a:p>
            <a:r>
              <a:rPr lang="en-US" dirty="0"/>
              <a:t>Pr[Y=0, A=1] =</a:t>
            </a:r>
          </a:p>
          <a:p>
            <a:r>
              <a:rPr lang="en-US" dirty="0"/>
              <a:t>Pr[Y=0, A=0] =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234935" y="4782581"/>
            <a:ext cx="2570897" cy="17060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6/20 = 0.3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2/20 = 0.1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10/20 = 0.5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96768" y="1953927"/>
            <a:ext cx="7993737" cy="2732404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71647" y="161705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19" name="Group 9"/>
          <p:cNvGrpSpPr/>
          <p:nvPr/>
        </p:nvGrpSpPr>
        <p:grpSpPr>
          <a:xfrm>
            <a:off x="2464049" y="2021322"/>
            <a:ext cx="2502564" cy="2502564"/>
            <a:chOff x="1828799" y="2117572"/>
            <a:chExt cx="3455470" cy="3455470"/>
          </a:xfrm>
        </p:grpSpPr>
        <p:sp>
          <p:nvSpPr>
            <p:cNvPr id="20" name="Oval 19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22" name="Group 10"/>
          <p:cNvGrpSpPr/>
          <p:nvPr/>
        </p:nvGrpSpPr>
        <p:grpSpPr>
          <a:xfrm>
            <a:off x="4254364" y="2021322"/>
            <a:ext cx="2502564" cy="2502564"/>
            <a:chOff x="3994489" y="2117572"/>
            <a:chExt cx="3455470" cy="3455470"/>
          </a:xfrm>
        </p:grpSpPr>
        <p:sp>
          <p:nvSpPr>
            <p:cNvPr id="23" name="Oval 22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278903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62827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94874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52565" y="433922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9" name="Freeform 28"/>
          <p:cNvSpPr/>
          <p:nvPr/>
        </p:nvSpPr>
        <p:spPr>
          <a:xfrm>
            <a:off x="2449286" y="2023187"/>
            <a:ext cx="2195804" cy="2509936"/>
          </a:xfrm>
          <a:custGeom>
            <a:avLst/>
            <a:gdLst>
              <a:gd name="connsiteX0" fmla="*/ 2169367 w 2195804"/>
              <a:gd name="connsiteY0" fmla="*/ 374780 h 2509936"/>
              <a:gd name="connsiteX1" fmla="*/ 1926771 w 2195804"/>
              <a:gd name="connsiteY1" fmla="*/ 188168 h 2509936"/>
              <a:gd name="connsiteX2" fmla="*/ 1665514 w 2195804"/>
              <a:gd name="connsiteY2" fmla="*/ 76201 h 2509936"/>
              <a:gd name="connsiteX3" fmla="*/ 1432249 w 2195804"/>
              <a:gd name="connsiteY3" fmla="*/ 10886 h 2509936"/>
              <a:gd name="connsiteX4" fmla="*/ 1198983 w 2195804"/>
              <a:gd name="connsiteY4" fmla="*/ 10886 h 2509936"/>
              <a:gd name="connsiteX5" fmla="*/ 1115008 w 2195804"/>
              <a:gd name="connsiteY5" fmla="*/ 10886 h 2509936"/>
              <a:gd name="connsiteX6" fmla="*/ 919065 w 2195804"/>
              <a:gd name="connsiteY6" fmla="*/ 48209 h 2509936"/>
              <a:gd name="connsiteX7" fmla="*/ 695130 w 2195804"/>
              <a:gd name="connsiteY7" fmla="*/ 132184 h 2509936"/>
              <a:gd name="connsiteX8" fmla="*/ 433873 w 2195804"/>
              <a:gd name="connsiteY8" fmla="*/ 328127 h 2509936"/>
              <a:gd name="connsiteX9" fmla="*/ 191277 w 2195804"/>
              <a:gd name="connsiteY9" fmla="*/ 608046 h 2509936"/>
              <a:gd name="connsiteX10" fmla="*/ 79310 w 2195804"/>
              <a:gd name="connsiteY10" fmla="*/ 878633 h 2509936"/>
              <a:gd name="connsiteX11" fmla="*/ 4665 w 2195804"/>
              <a:gd name="connsiteY11" fmla="*/ 1233197 h 2509936"/>
              <a:gd name="connsiteX12" fmla="*/ 51318 w 2195804"/>
              <a:gd name="connsiteY12" fmla="*/ 1559768 h 2509936"/>
              <a:gd name="connsiteX13" fmla="*/ 41987 w 2195804"/>
              <a:gd name="connsiteY13" fmla="*/ 1559768 h 2509936"/>
              <a:gd name="connsiteX14" fmla="*/ 181947 w 2195804"/>
              <a:gd name="connsiteY14" fmla="*/ 1905001 h 2509936"/>
              <a:gd name="connsiteX15" fmla="*/ 340567 w 2195804"/>
              <a:gd name="connsiteY15" fmla="*/ 2100944 h 2509936"/>
              <a:gd name="connsiteX16" fmla="*/ 601824 w 2195804"/>
              <a:gd name="connsiteY16" fmla="*/ 2334209 h 2509936"/>
              <a:gd name="connsiteX17" fmla="*/ 891073 w 2195804"/>
              <a:gd name="connsiteY17" fmla="*/ 2455507 h 2509936"/>
              <a:gd name="connsiteX18" fmla="*/ 1087016 w 2195804"/>
              <a:gd name="connsiteY18" fmla="*/ 2492829 h 2509936"/>
              <a:gd name="connsiteX19" fmla="*/ 1376265 w 2195804"/>
              <a:gd name="connsiteY19" fmla="*/ 2502160 h 2509936"/>
              <a:gd name="connsiteX20" fmla="*/ 1646853 w 2195804"/>
              <a:gd name="connsiteY20" fmla="*/ 2446176 h 2509936"/>
              <a:gd name="connsiteX21" fmla="*/ 1908110 w 2195804"/>
              <a:gd name="connsiteY21" fmla="*/ 2324878 h 2509936"/>
              <a:gd name="connsiteX22" fmla="*/ 2132045 w 2195804"/>
              <a:gd name="connsiteY22" fmla="*/ 2175589 h 2509936"/>
              <a:gd name="connsiteX23" fmla="*/ 2169367 w 2195804"/>
              <a:gd name="connsiteY23" fmla="*/ 2138266 h 2509936"/>
              <a:gd name="connsiteX24" fmla="*/ 2038738 w 2195804"/>
              <a:gd name="connsiteY24" fmla="*/ 1988976 h 2509936"/>
              <a:gd name="connsiteX25" fmla="*/ 1908110 w 2195804"/>
              <a:gd name="connsiteY25" fmla="*/ 1755711 h 2509936"/>
              <a:gd name="connsiteX26" fmla="*/ 1824134 w 2195804"/>
              <a:gd name="connsiteY26" fmla="*/ 1550437 h 2509936"/>
              <a:gd name="connsiteX27" fmla="*/ 1814804 w 2195804"/>
              <a:gd name="connsiteY27" fmla="*/ 1149221 h 2509936"/>
              <a:gd name="connsiteX28" fmla="*/ 1842796 w 2195804"/>
              <a:gd name="connsiteY28" fmla="*/ 953278 h 2509936"/>
              <a:gd name="connsiteX29" fmla="*/ 1973424 w 2195804"/>
              <a:gd name="connsiteY29" fmla="*/ 626707 h 2509936"/>
              <a:gd name="connsiteX30" fmla="*/ 2085392 w 2195804"/>
              <a:gd name="connsiteY30" fmla="*/ 449425 h 2509936"/>
              <a:gd name="connsiteX31" fmla="*/ 2169367 w 2195804"/>
              <a:gd name="connsiteY31" fmla="*/ 374780 h 25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195804" h="2509936">
                <a:moveTo>
                  <a:pt x="2169367" y="374780"/>
                </a:moveTo>
                <a:cubicBezTo>
                  <a:pt x="2142930" y="331237"/>
                  <a:pt x="2010746" y="237931"/>
                  <a:pt x="1926771" y="188168"/>
                </a:cubicBezTo>
                <a:cubicBezTo>
                  <a:pt x="1842796" y="138405"/>
                  <a:pt x="1747934" y="105748"/>
                  <a:pt x="1665514" y="76201"/>
                </a:cubicBezTo>
                <a:cubicBezTo>
                  <a:pt x="1583094" y="46654"/>
                  <a:pt x="1510004" y="21772"/>
                  <a:pt x="1432249" y="10886"/>
                </a:cubicBezTo>
                <a:cubicBezTo>
                  <a:pt x="1354494" y="0"/>
                  <a:pt x="1198983" y="10886"/>
                  <a:pt x="1198983" y="10886"/>
                </a:cubicBezTo>
                <a:cubicBezTo>
                  <a:pt x="1146110" y="10886"/>
                  <a:pt x="1161661" y="4666"/>
                  <a:pt x="1115008" y="10886"/>
                </a:cubicBezTo>
                <a:cubicBezTo>
                  <a:pt x="1068355" y="17107"/>
                  <a:pt x="989045" y="27993"/>
                  <a:pt x="919065" y="48209"/>
                </a:cubicBezTo>
                <a:cubicBezTo>
                  <a:pt x="849085" y="68425"/>
                  <a:pt x="775995" y="85531"/>
                  <a:pt x="695130" y="132184"/>
                </a:cubicBezTo>
                <a:cubicBezTo>
                  <a:pt x="614265" y="178837"/>
                  <a:pt x="517848" y="248817"/>
                  <a:pt x="433873" y="328127"/>
                </a:cubicBezTo>
                <a:cubicBezTo>
                  <a:pt x="349898" y="407437"/>
                  <a:pt x="250371" y="516295"/>
                  <a:pt x="191277" y="608046"/>
                </a:cubicBezTo>
                <a:cubicBezTo>
                  <a:pt x="132183" y="699797"/>
                  <a:pt x="110412" y="774441"/>
                  <a:pt x="79310" y="878633"/>
                </a:cubicBezTo>
                <a:cubicBezTo>
                  <a:pt x="48208" y="982825"/>
                  <a:pt x="9330" y="1119675"/>
                  <a:pt x="4665" y="1233197"/>
                </a:cubicBezTo>
                <a:cubicBezTo>
                  <a:pt x="0" y="1346719"/>
                  <a:pt x="45098" y="1505339"/>
                  <a:pt x="51318" y="1559768"/>
                </a:cubicBezTo>
                <a:cubicBezTo>
                  <a:pt x="57538" y="1614197"/>
                  <a:pt x="20215" y="1502229"/>
                  <a:pt x="41987" y="1559768"/>
                </a:cubicBezTo>
                <a:cubicBezTo>
                  <a:pt x="63759" y="1617307"/>
                  <a:pt x="132184" y="1814805"/>
                  <a:pt x="181947" y="1905001"/>
                </a:cubicBezTo>
                <a:cubicBezTo>
                  <a:pt x="231710" y="1995197"/>
                  <a:pt x="270588" y="2029409"/>
                  <a:pt x="340567" y="2100944"/>
                </a:cubicBezTo>
                <a:cubicBezTo>
                  <a:pt x="410546" y="2172479"/>
                  <a:pt x="510073" y="2275115"/>
                  <a:pt x="601824" y="2334209"/>
                </a:cubicBezTo>
                <a:cubicBezTo>
                  <a:pt x="693575" y="2393303"/>
                  <a:pt x="810208" y="2429070"/>
                  <a:pt x="891073" y="2455507"/>
                </a:cubicBezTo>
                <a:cubicBezTo>
                  <a:pt x="971938" y="2481944"/>
                  <a:pt x="1006151" y="2485054"/>
                  <a:pt x="1087016" y="2492829"/>
                </a:cubicBezTo>
                <a:cubicBezTo>
                  <a:pt x="1167881" y="2500604"/>
                  <a:pt x="1282959" y="2509936"/>
                  <a:pt x="1376265" y="2502160"/>
                </a:cubicBezTo>
                <a:cubicBezTo>
                  <a:pt x="1469571" y="2494385"/>
                  <a:pt x="1558212" y="2475723"/>
                  <a:pt x="1646853" y="2446176"/>
                </a:cubicBezTo>
                <a:cubicBezTo>
                  <a:pt x="1735494" y="2416629"/>
                  <a:pt x="1827245" y="2369976"/>
                  <a:pt x="1908110" y="2324878"/>
                </a:cubicBezTo>
                <a:cubicBezTo>
                  <a:pt x="1988975" y="2279780"/>
                  <a:pt x="2088502" y="2206691"/>
                  <a:pt x="2132045" y="2175589"/>
                </a:cubicBezTo>
                <a:cubicBezTo>
                  <a:pt x="2175588" y="2144487"/>
                  <a:pt x="2184918" y="2169368"/>
                  <a:pt x="2169367" y="2138266"/>
                </a:cubicBezTo>
                <a:cubicBezTo>
                  <a:pt x="2153816" y="2107164"/>
                  <a:pt x="2082281" y="2052735"/>
                  <a:pt x="2038738" y="1988976"/>
                </a:cubicBezTo>
                <a:cubicBezTo>
                  <a:pt x="1995195" y="1925217"/>
                  <a:pt x="1943877" y="1828801"/>
                  <a:pt x="1908110" y="1755711"/>
                </a:cubicBezTo>
                <a:cubicBezTo>
                  <a:pt x="1872343" y="1682621"/>
                  <a:pt x="1839685" y="1651518"/>
                  <a:pt x="1824134" y="1550437"/>
                </a:cubicBezTo>
                <a:cubicBezTo>
                  <a:pt x="1808583" y="1449356"/>
                  <a:pt x="1811694" y="1248747"/>
                  <a:pt x="1814804" y="1149221"/>
                </a:cubicBezTo>
                <a:cubicBezTo>
                  <a:pt x="1817914" y="1049695"/>
                  <a:pt x="1816359" y="1040364"/>
                  <a:pt x="1842796" y="953278"/>
                </a:cubicBezTo>
                <a:cubicBezTo>
                  <a:pt x="1869233" y="866192"/>
                  <a:pt x="1932991" y="710682"/>
                  <a:pt x="1973424" y="626707"/>
                </a:cubicBezTo>
                <a:cubicBezTo>
                  <a:pt x="2013857" y="542732"/>
                  <a:pt x="2052735" y="489858"/>
                  <a:pt x="2085392" y="449425"/>
                </a:cubicBezTo>
                <a:cubicBezTo>
                  <a:pt x="2118049" y="408992"/>
                  <a:pt x="2195804" y="418323"/>
                  <a:pt x="2169367" y="374780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12789" y="1651169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Pr[Y=1| A=1]</a:t>
            </a:r>
          </a:p>
          <a:p>
            <a:r>
              <a:rPr lang="en-US" sz="2600" dirty="0"/>
              <a:t>Read, “the probability that Y=1 </a:t>
            </a:r>
            <a:r>
              <a:rPr lang="en-US" sz="2600" b="1" dirty="0"/>
              <a:t>given </a:t>
            </a:r>
            <a:r>
              <a:rPr lang="en-US" sz="2600" dirty="0"/>
              <a:t>A=1”</a:t>
            </a:r>
          </a:p>
          <a:p>
            <a:r>
              <a:rPr lang="en-US" sz="2600" dirty="0"/>
              <a:t>The proportion of subjects with hypertension AMONG smokers</a:t>
            </a:r>
          </a:p>
          <a:p>
            <a:r>
              <a:rPr lang="en-US" sz="2600" dirty="0"/>
              <a:t>The probability of having hypertension AMONG smokers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600" dirty="0"/>
              <a:t>From Before:</a:t>
            </a:r>
          </a:p>
          <a:p>
            <a:pPr lvl="1"/>
            <a:r>
              <a:rPr lang="en-US" sz="2300" dirty="0"/>
              <a:t>Pr[Y=1, A=1] = 2/20 = 0.1</a:t>
            </a:r>
          </a:p>
          <a:p>
            <a:pPr lvl="1"/>
            <a:r>
              <a:rPr lang="en-US" sz="2300" dirty="0"/>
              <a:t>Pr[A=1] = 4/20 = 0.2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5794" cy="990600"/>
          </a:xfrm>
        </p:spPr>
        <p:txBody>
          <a:bodyPr>
            <a:normAutofit/>
          </a:bodyPr>
          <a:lstStyle/>
          <a:p>
            <a:r>
              <a:rPr lang="en-US" dirty="0"/>
              <a:t>Calculating Conditional Probabilities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53450" y="1848048"/>
          <a:ext cx="481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5" name="Equation" r:id="rId3" imgW="4813200" imgH="901440" progId="Equation.3">
                  <p:embed/>
                </p:oleObj>
              </mc:Choice>
              <mc:Fallback>
                <p:oleObj name="Equation" r:id="rId3" imgW="4813200" imgH="901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50" y="1848048"/>
                        <a:ext cx="4813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53450" y="4964645"/>
          <a:ext cx="3937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6" name="Equation" r:id="rId5" imgW="3936960" imgH="850680" progId="Equation.3">
                  <p:embed/>
                </p:oleObj>
              </mc:Choice>
              <mc:Fallback>
                <p:oleObj name="Equation" r:id="rId5" imgW="3936960" imgH="850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50" y="4964645"/>
                        <a:ext cx="39370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 With Venn Diagrams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6" name="Group 9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10" name="Oval 9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93903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35678" y="5697900"/>
            <a:ext cx="268214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Pr[Y=1| A=1] =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1597" y="5697900"/>
            <a:ext cx="172675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2/4 = 0.5</a:t>
            </a:r>
          </a:p>
        </p:txBody>
      </p:sp>
      <p:sp>
        <p:nvSpPr>
          <p:cNvPr id="21" name="Oval 20"/>
          <p:cNvSpPr/>
          <p:nvPr/>
        </p:nvSpPr>
        <p:spPr>
          <a:xfrm>
            <a:off x="3994489" y="2106163"/>
            <a:ext cx="3455470" cy="3455470"/>
          </a:xfrm>
          <a:prstGeom prst="ellipse">
            <a:avLst/>
          </a:prstGeom>
          <a:noFill/>
          <a:ln w="762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993502" y="2474167"/>
            <a:ext cx="1309396" cy="2735425"/>
          </a:xfrm>
          <a:custGeom>
            <a:avLst/>
            <a:gdLst>
              <a:gd name="connsiteX0" fmla="*/ 643812 w 1309396"/>
              <a:gd name="connsiteY0" fmla="*/ 17106 h 2735425"/>
              <a:gd name="connsiteX1" fmla="*/ 438539 w 1309396"/>
              <a:gd name="connsiteY1" fmla="*/ 231711 h 2735425"/>
              <a:gd name="connsiteX2" fmla="*/ 251927 w 1309396"/>
              <a:gd name="connsiteY2" fmla="*/ 483637 h 2735425"/>
              <a:gd name="connsiteX3" fmla="*/ 74645 w 1309396"/>
              <a:gd name="connsiteY3" fmla="*/ 903515 h 2735425"/>
              <a:gd name="connsiteX4" fmla="*/ 9331 w 1309396"/>
              <a:gd name="connsiteY4" fmla="*/ 1267409 h 2735425"/>
              <a:gd name="connsiteX5" fmla="*/ 18661 w 1309396"/>
              <a:gd name="connsiteY5" fmla="*/ 1677955 h 2735425"/>
              <a:gd name="connsiteX6" fmla="*/ 111967 w 1309396"/>
              <a:gd name="connsiteY6" fmla="*/ 1995196 h 2735425"/>
              <a:gd name="connsiteX7" fmla="*/ 279918 w 1309396"/>
              <a:gd name="connsiteY7" fmla="*/ 2321768 h 2735425"/>
              <a:gd name="connsiteX8" fmla="*/ 410547 w 1309396"/>
              <a:gd name="connsiteY8" fmla="*/ 2508380 h 2735425"/>
              <a:gd name="connsiteX9" fmla="*/ 578498 w 1309396"/>
              <a:gd name="connsiteY9" fmla="*/ 2657670 h 2735425"/>
              <a:gd name="connsiteX10" fmla="*/ 643812 w 1309396"/>
              <a:gd name="connsiteY10" fmla="*/ 2732315 h 2735425"/>
              <a:gd name="connsiteX11" fmla="*/ 681135 w 1309396"/>
              <a:gd name="connsiteY11" fmla="*/ 2676331 h 2735425"/>
              <a:gd name="connsiteX12" fmla="*/ 849086 w 1309396"/>
              <a:gd name="connsiteY12" fmla="*/ 2517711 h 2735425"/>
              <a:gd name="connsiteX13" fmla="*/ 1101012 w 1309396"/>
              <a:gd name="connsiteY13" fmla="*/ 2163147 h 2735425"/>
              <a:gd name="connsiteX14" fmla="*/ 1268963 w 1309396"/>
              <a:gd name="connsiteY14" fmla="*/ 1677955 h 2735425"/>
              <a:gd name="connsiteX15" fmla="*/ 1296955 w 1309396"/>
              <a:gd name="connsiteY15" fmla="*/ 1192764 h 2735425"/>
              <a:gd name="connsiteX16" fmla="*/ 1194318 w 1309396"/>
              <a:gd name="connsiteY16" fmla="*/ 819539 h 2735425"/>
              <a:gd name="connsiteX17" fmla="*/ 1026367 w 1309396"/>
              <a:gd name="connsiteY17" fmla="*/ 418323 h 2735425"/>
              <a:gd name="connsiteX18" fmla="*/ 774441 w 1309396"/>
              <a:gd name="connsiteY18" fmla="*/ 129074 h 2735425"/>
              <a:gd name="connsiteX19" fmla="*/ 643812 w 1309396"/>
              <a:gd name="connsiteY19" fmla="*/ 17106 h 273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09396" h="2735425">
                <a:moveTo>
                  <a:pt x="643812" y="17106"/>
                </a:moveTo>
                <a:cubicBezTo>
                  <a:pt x="587828" y="34212"/>
                  <a:pt x="503853" y="153956"/>
                  <a:pt x="438539" y="231711"/>
                </a:cubicBezTo>
                <a:cubicBezTo>
                  <a:pt x="373225" y="309466"/>
                  <a:pt x="312576" y="371670"/>
                  <a:pt x="251927" y="483637"/>
                </a:cubicBezTo>
                <a:cubicBezTo>
                  <a:pt x="191278" y="595604"/>
                  <a:pt x="115078" y="772886"/>
                  <a:pt x="74645" y="903515"/>
                </a:cubicBezTo>
                <a:cubicBezTo>
                  <a:pt x="34212" y="1034144"/>
                  <a:pt x="18662" y="1138336"/>
                  <a:pt x="9331" y="1267409"/>
                </a:cubicBezTo>
                <a:cubicBezTo>
                  <a:pt x="0" y="1396482"/>
                  <a:pt x="1555" y="1556657"/>
                  <a:pt x="18661" y="1677955"/>
                </a:cubicBezTo>
                <a:cubicBezTo>
                  <a:pt x="35767" y="1799253"/>
                  <a:pt x="68424" y="1887894"/>
                  <a:pt x="111967" y="1995196"/>
                </a:cubicBezTo>
                <a:cubicBezTo>
                  <a:pt x="155510" y="2102498"/>
                  <a:pt x="230155" y="2236237"/>
                  <a:pt x="279918" y="2321768"/>
                </a:cubicBezTo>
                <a:cubicBezTo>
                  <a:pt x="329681" y="2407299"/>
                  <a:pt x="360784" y="2452396"/>
                  <a:pt x="410547" y="2508380"/>
                </a:cubicBezTo>
                <a:cubicBezTo>
                  <a:pt x="460310" y="2564364"/>
                  <a:pt x="539621" y="2620348"/>
                  <a:pt x="578498" y="2657670"/>
                </a:cubicBezTo>
                <a:cubicBezTo>
                  <a:pt x="617375" y="2694992"/>
                  <a:pt x="626706" y="2729205"/>
                  <a:pt x="643812" y="2732315"/>
                </a:cubicBezTo>
                <a:cubicBezTo>
                  <a:pt x="660918" y="2735425"/>
                  <a:pt x="646923" y="2712098"/>
                  <a:pt x="681135" y="2676331"/>
                </a:cubicBezTo>
                <a:cubicBezTo>
                  <a:pt x="715347" y="2640564"/>
                  <a:pt x="779107" y="2603242"/>
                  <a:pt x="849086" y="2517711"/>
                </a:cubicBezTo>
                <a:cubicBezTo>
                  <a:pt x="919065" y="2432180"/>
                  <a:pt x="1031033" y="2303106"/>
                  <a:pt x="1101012" y="2163147"/>
                </a:cubicBezTo>
                <a:cubicBezTo>
                  <a:pt x="1170992" y="2023188"/>
                  <a:pt x="1236306" y="1839685"/>
                  <a:pt x="1268963" y="1677955"/>
                </a:cubicBezTo>
                <a:cubicBezTo>
                  <a:pt x="1301620" y="1516225"/>
                  <a:pt x="1309396" y="1335833"/>
                  <a:pt x="1296955" y="1192764"/>
                </a:cubicBezTo>
                <a:cubicBezTo>
                  <a:pt x="1284514" y="1049695"/>
                  <a:pt x="1239416" y="948612"/>
                  <a:pt x="1194318" y="819539"/>
                </a:cubicBezTo>
                <a:cubicBezTo>
                  <a:pt x="1149220" y="690466"/>
                  <a:pt x="1096347" y="533401"/>
                  <a:pt x="1026367" y="418323"/>
                </a:cubicBezTo>
                <a:cubicBezTo>
                  <a:pt x="956388" y="303246"/>
                  <a:pt x="839755" y="199054"/>
                  <a:pt x="774441" y="129074"/>
                </a:cubicBezTo>
                <a:cubicBezTo>
                  <a:pt x="709127" y="59094"/>
                  <a:pt x="699796" y="0"/>
                  <a:pt x="643812" y="17106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Conditional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82581"/>
            <a:ext cx="3797164" cy="1916602"/>
          </a:xfrm>
        </p:spPr>
        <p:txBody>
          <a:bodyPr/>
          <a:lstStyle/>
          <a:p>
            <a:r>
              <a:rPr lang="en-US" dirty="0"/>
              <a:t>Pr[Y=1| A=0] =</a:t>
            </a:r>
          </a:p>
          <a:p>
            <a:r>
              <a:rPr lang="en-US" dirty="0"/>
              <a:t>Pr[A=0| Y=1] =</a:t>
            </a:r>
          </a:p>
          <a:p>
            <a:r>
              <a:rPr lang="en-US" dirty="0"/>
              <a:t>Pr[Y=0| A=0] =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340809" y="4782581"/>
            <a:ext cx="5601059" cy="17060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6/16 = 0.375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6/8 = 0.75</a:t>
            </a:r>
          </a:p>
          <a:p>
            <a:pPr marL="320040" lvl="0" indent="-320040" defTabSz="9144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10/16 = 0.625 = 1-</a:t>
            </a:r>
            <a:r>
              <a:rPr lang="en-US" sz="2900" dirty="0"/>
              <a:t>Pr[Y=1| A=0]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96768" y="1953927"/>
            <a:ext cx="7993737" cy="2732404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71647" y="161705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4" name="Group 9"/>
          <p:cNvGrpSpPr/>
          <p:nvPr/>
        </p:nvGrpSpPr>
        <p:grpSpPr>
          <a:xfrm>
            <a:off x="2464049" y="2021322"/>
            <a:ext cx="2502564" cy="2502564"/>
            <a:chOff x="1828799" y="2117572"/>
            <a:chExt cx="3455470" cy="3455470"/>
          </a:xfrm>
        </p:grpSpPr>
        <p:sp>
          <p:nvSpPr>
            <p:cNvPr id="20" name="Oval 19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4254364" y="2021322"/>
            <a:ext cx="2502564" cy="2502564"/>
            <a:chOff x="3994489" y="2117572"/>
            <a:chExt cx="3455470" cy="3455470"/>
          </a:xfrm>
        </p:grpSpPr>
        <p:sp>
          <p:nvSpPr>
            <p:cNvPr id="23" name="Oval 22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278903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62827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94874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52565" y="433922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More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686800" cy="49738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Pr[Y=1| A=1, L=1]</a:t>
            </a:r>
          </a:p>
          <a:p>
            <a:r>
              <a:rPr lang="en-US" sz="2600" dirty="0"/>
              <a:t>The proportion of subjects with hypertension AMONG smokers over age 65</a:t>
            </a:r>
          </a:p>
          <a:p>
            <a:pPr lvl="0">
              <a:buClr>
                <a:srgbClr val="FDE689"/>
              </a:buClr>
              <a:buNone/>
            </a:pPr>
            <a:endParaRPr lang="en-US" sz="1000" dirty="0">
              <a:solidFill>
                <a:prstClr val="black"/>
              </a:solidFill>
            </a:endParaRPr>
          </a:p>
          <a:p>
            <a:pPr lvl="0">
              <a:buClr>
                <a:srgbClr val="FDE689"/>
              </a:buClr>
              <a:buNone/>
            </a:pPr>
            <a:r>
              <a:rPr lang="en-US" dirty="0">
                <a:solidFill>
                  <a:prstClr val="black"/>
                </a:solidFill>
              </a:rPr>
              <a:t>Pr[Y=1, A=1| L=1]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The proportion of subjects with hypertension AND who are smokers AMONG subjects over age 65</a:t>
            </a:r>
          </a:p>
          <a:p>
            <a:pPr>
              <a:buClr>
                <a:srgbClr val="FDE689"/>
              </a:buClr>
              <a:buNone/>
            </a:pPr>
            <a:endParaRPr lang="en-US" sz="1000" dirty="0">
              <a:solidFill>
                <a:prstClr val="black"/>
              </a:solidFill>
            </a:endParaRPr>
          </a:p>
          <a:p>
            <a:pPr>
              <a:buClr>
                <a:srgbClr val="FDE689"/>
              </a:buClr>
              <a:buNone/>
            </a:pPr>
            <a:r>
              <a:rPr lang="en-US" dirty="0">
                <a:solidFill>
                  <a:prstClr val="black"/>
                </a:solidFill>
              </a:rPr>
              <a:t>Pr[Y=1, A=1, L=1]</a:t>
            </a:r>
          </a:p>
          <a:p>
            <a:pPr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The proportion of ALL subjects with hypertension AND who are smokers AND who are over age 65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 with Three Variables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51669" y="1944302"/>
            <a:ext cx="4661911" cy="4283244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36169" y="161705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4" name="Group 9"/>
          <p:cNvGrpSpPr/>
          <p:nvPr/>
        </p:nvGrpSpPr>
        <p:grpSpPr>
          <a:xfrm>
            <a:off x="4347439" y="2021322"/>
            <a:ext cx="2502564" cy="2502564"/>
            <a:chOff x="1828799" y="2117572"/>
            <a:chExt cx="3455470" cy="3455470"/>
          </a:xfrm>
        </p:grpSpPr>
        <p:sp>
          <p:nvSpPr>
            <p:cNvPr id="20" name="Oval 19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6137754" y="2021322"/>
            <a:ext cx="2502564" cy="2502564"/>
            <a:chOff x="3994489" y="2117572"/>
            <a:chExt cx="3455470" cy="3455470"/>
          </a:xfrm>
        </p:grpSpPr>
        <p:sp>
          <p:nvSpPr>
            <p:cNvPr id="23" name="Oval 22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162293" y="301272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46217" y="301272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578264" y="301272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81515" y="584432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5261858" y="3531299"/>
            <a:ext cx="2502564" cy="2502564"/>
          </a:xfrm>
          <a:prstGeom prst="ellipse">
            <a:avLst/>
          </a:prstGeom>
          <a:solidFill>
            <a:schemeClr val="accent1">
              <a:alpha val="2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94469" cy="4495800"/>
          </a:xfrm>
        </p:spPr>
        <p:txBody>
          <a:bodyPr/>
          <a:lstStyle/>
          <a:p>
            <a:r>
              <a:rPr lang="en-US" dirty="0"/>
              <a:t>Pr[Y=1| A=1, L=1]</a:t>
            </a:r>
          </a:p>
          <a:p>
            <a:pPr>
              <a:buNone/>
            </a:pPr>
            <a:r>
              <a:rPr lang="en-US" dirty="0"/>
              <a:t>	= 1/1 = 1</a:t>
            </a:r>
          </a:p>
          <a:p>
            <a:pPr>
              <a:buNone/>
            </a:pPr>
            <a:endParaRPr lang="en-US" dirty="0"/>
          </a:p>
          <a:p>
            <a:pPr lvl="0"/>
            <a:r>
              <a:rPr lang="en-US" dirty="0">
                <a:solidFill>
                  <a:prstClr val="black"/>
                </a:solidFill>
              </a:rPr>
              <a:t>Pr[Y=1, A=1| L=1]</a:t>
            </a:r>
          </a:p>
          <a:p>
            <a:pPr lvl="0">
              <a:buNone/>
            </a:pPr>
            <a:r>
              <a:rPr lang="en-US" dirty="0">
                <a:solidFill>
                  <a:prstClr val="black"/>
                </a:solidFill>
              </a:rPr>
              <a:t>	= 1/9 = 0.111</a:t>
            </a:r>
          </a:p>
          <a:p>
            <a:pPr lvl="0">
              <a:buNone/>
            </a:pP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Pr[Y=1, A=1, L=1]</a:t>
            </a:r>
          </a:p>
          <a:p>
            <a:pPr>
              <a:buNone/>
            </a:pPr>
            <a:r>
              <a:rPr lang="en-US" dirty="0">
                <a:solidFill>
                  <a:prstClr val="black"/>
                </a:solidFill>
              </a:rPr>
              <a:t>	= 1/20 = 0.05</a:t>
            </a:r>
          </a:p>
          <a:p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346217" y="362754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33485" y="395838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36868" y="395838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46217" y="490888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83850" y="5710579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L=1</a:t>
            </a:r>
          </a:p>
        </p:txBody>
      </p:sp>
      <p:sp>
        <p:nvSpPr>
          <p:cNvPr id="29" name="Freeform 28"/>
          <p:cNvSpPr/>
          <p:nvPr/>
        </p:nvSpPr>
        <p:spPr>
          <a:xfrm>
            <a:off x="6151983" y="3516086"/>
            <a:ext cx="1604865" cy="1013926"/>
          </a:xfrm>
          <a:custGeom>
            <a:avLst/>
            <a:gdLst>
              <a:gd name="connsiteX0" fmla="*/ 24882 w 1604865"/>
              <a:gd name="connsiteY0" fmla="*/ 38877 h 1013926"/>
              <a:gd name="connsiteX1" fmla="*/ 211495 w 1604865"/>
              <a:gd name="connsiteY1" fmla="*/ 20216 h 1013926"/>
              <a:gd name="connsiteX2" fmla="*/ 398107 w 1604865"/>
              <a:gd name="connsiteY2" fmla="*/ 10885 h 1013926"/>
              <a:gd name="connsiteX3" fmla="*/ 612711 w 1604865"/>
              <a:gd name="connsiteY3" fmla="*/ 20216 h 1013926"/>
              <a:gd name="connsiteX4" fmla="*/ 883299 w 1604865"/>
              <a:gd name="connsiteY4" fmla="*/ 132183 h 1013926"/>
              <a:gd name="connsiteX5" fmla="*/ 1125895 w 1604865"/>
              <a:gd name="connsiteY5" fmla="*/ 281473 h 1013926"/>
              <a:gd name="connsiteX6" fmla="*/ 1321837 w 1604865"/>
              <a:gd name="connsiteY6" fmla="*/ 449424 h 1013926"/>
              <a:gd name="connsiteX7" fmla="*/ 1461797 w 1604865"/>
              <a:gd name="connsiteY7" fmla="*/ 645367 h 1013926"/>
              <a:gd name="connsiteX8" fmla="*/ 1527111 w 1604865"/>
              <a:gd name="connsiteY8" fmla="*/ 803987 h 1013926"/>
              <a:gd name="connsiteX9" fmla="*/ 1564433 w 1604865"/>
              <a:gd name="connsiteY9" fmla="*/ 962607 h 1013926"/>
              <a:gd name="connsiteX10" fmla="*/ 1284515 w 1604865"/>
              <a:gd name="connsiteY10" fmla="*/ 1009261 h 1013926"/>
              <a:gd name="connsiteX11" fmla="*/ 1041919 w 1604865"/>
              <a:gd name="connsiteY11" fmla="*/ 990599 h 1013926"/>
              <a:gd name="connsiteX12" fmla="*/ 734009 w 1604865"/>
              <a:gd name="connsiteY12" fmla="*/ 906624 h 1013926"/>
              <a:gd name="connsiteX13" fmla="*/ 519405 w 1604865"/>
              <a:gd name="connsiteY13" fmla="*/ 785326 h 1013926"/>
              <a:gd name="connsiteX14" fmla="*/ 332793 w 1604865"/>
              <a:gd name="connsiteY14" fmla="*/ 617375 h 1013926"/>
              <a:gd name="connsiteX15" fmla="*/ 164841 w 1604865"/>
              <a:gd name="connsiteY15" fmla="*/ 402771 h 1013926"/>
              <a:gd name="connsiteX16" fmla="*/ 62205 w 1604865"/>
              <a:gd name="connsiteY16" fmla="*/ 234820 h 1013926"/>
              <a:gd name="connsiteX17" fmla="*/ 24882 w 1604865"/>
              <a:gd name="connsiteY17" fmla="*/ 38877 h 1013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04865" h="1013926">
                <a:moveTo>
                  <a:pt x="24882" y="38877"/>
                </a:moveTo>
                <a:cubicBezTo>
                  <a:pt x="49764" y="3110"/>
                  <a:pt x="149291" y="24881"/>
                  <a:pt x="211495" y="20216"/>
                </a:cubicBezTo>
                <a:cubicBezTo>
                  <a:pt x="273699" y="15551"/>
                  <a:pt x="331238" y="10885"/>
                  <a:pt x="398107" y="10885"/>
                </a:cubicBezTo>
                <a:cubicBezTo>
                  <a:pt x="464976" y="10885"/>
                  <a:pt x="531846" y="0"/>
                  <a:pt x="612711" y="20216"/>
                </a:cubicBezTo>
                <a:cubicBezTo>
                  <a:pt x="693576" y="40432"/>
                  <a:pt x="797768" y="88640"/>
                  <a:pt x="883299" y="132183"/>
                </a:cubicBezTo>
                <a:cubicBezTo>
                  <a:pt x="968830" y="175726"/>
                  <a:pt x="1052805" y="228600"/>
                  <a:pt x="1125895" y="281473"/>
                </a:cubicBezTo>
                <a:cubicBezTo>
                  <a:pt x="1198985" y="334346"/>
                  <a:pt x="1265853" y="388775"/>
                  <a:pt x="1321837" y="449424"/>
                </a:cubicBezTo>
                <a:cubicBezTo>
                  <a:pt x="1377821" y="510073"/>
                  <a:pt x="1427585" y="586273"/>
                  <a:pt x="1461797" y="645367"/>
                </a:cubicBezTo>
                <a:cubicBezTo>
                  <a:pt x="1496009" y="704461"/>
                  <a:pt x="1510005" y="751114"/>
                  <a:pt x="1527111" y="803987"/>
                </a:cubicBezTo>
                <a:cubicBezTo>
                  <a:pt x="1544217" y="856860"/>
                  <a:pt x="1604865" y="928395"/>
                  <a:pt x="1564433" y="962607"/>
                </a:cubicBezTo>
                <a:cubicBezTo>
                  <a:pt x="1524001" y="996819"/>
                  <a:pt x="1371601" y="1004596"/>
                  <a:pt x="1284515" y="1009261"/>
                </a:cubicBezTo>
                <a:cubicBezTo>
                  <a:pt x="1197429" y="1013926"/>
                  <a:pt x="1133670" y="1007705"/>
                  <a:pt x="1041919" y="990599"/>
                </a:cubicBezTo>
                <a:cubicBezTo>
                  <a:pt x="950168" y="973493"/>
                  <a:pt x="821095" y="940836"/>
                  <a:pt x="734009" y="906624"/>
                </a:cubicBezTo>
                <a:cubicBezTo>
                  <a:pt x="646923" y="872412"/>
                  <a:pt x="586274" y="833534"/>
                  <a:pt x="519405" y="785326"/>
                </a:cubicBezTo>
                <a:cubicBezTo>
                  <a:pt x="452536" y="737118"/>
                  <a:pt x="391887" y="681134"/>
                  <a:pt x="332793" y="617375"/>
                </a:cubicBezTo>
                <a:cubicBezTo>
                  <a:pt x="273699" y="553616"/>
                  <a:pt x="209939" y="466530"/>
                  <a:pt x="164841" y="402771"/>
                </a:cubicBezTo>
                <a:cubicBezTo>
                  <a:pt x="119743" y="339012"/>
                  <a:pt x="87086" y="297024"/>
                  <a:pt x="62205" y="234820"/>
                </a:cubicBezTo>
                <a:cubicBezTo>
                  <a:pt x="37324" y="172616"/>
                  <a:pt x="0" y="74644"/>
                  <a:pt x="24882" y="38877"/>
                </a:cubicBezTo>
                <a:close/>
              </a:path>
            </a:pathLst>
          </a:custGeom>
          <a:noFill/>
          <a:ln w="762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6147318" y="3491205"/>
            <a:ext cx="696686" cy="646922"/>
          </a:xfrm>
          <a:custGeom>
            <a:avLst/>
            <a:gdLst>
              <a:gd name="connsiteX0" fmla="*/ 20216 w 696686"/>
              <a:gd name="connsiteY0" fmla="*/ 82419 h 646922"/>
              <a:gd name="connsiteX1" fmla="*/ 76200 w 696686"/>
              <a:gd name="connsiteY1" fmla="*/ 334346 h 646922"/>
              <a:gd name="connsiteX2" fmla="*/ 188167 w 696686"/>
              <a:gd name="connsiteY2" fmla="*/ 483636 h 646922"/>
              <a:gd name="connsiteX3" fmla="*/ 281473 w 696686"/>
              <a:gd name="connsiteY3" fmla="*/ 586273 h 646922"/>
              <a:gd name="connsiteX4" fmla="*/ 346788 w 696686"/>
              <a:gd name="connsiteY4" fmla="*/ 632926 h 646922"/>
              <a:gd name="connsiteX5" fmla="*/ 458755 w 696686"/>
              <a:gd name="connsiteY5" fmla="*/ 502297 h 646922"/>
              <a:gd name="connsiteX6" fmla="*/ 552061 w 696686"/>
              <a:gd name="connsiteY6" fmla="*/ 353007 h 646922"/>
              <a:gd name="connsiteX7" fmla="*/ 589384 w 696686"/>
              <a:gd name="connsiteY7" fmla="*/ 278362 h 646922"/>
              <a:gd name="connsiteX8" fmla="*/ 645367 w 696686"/>
              <a:gd name="connsiteY8" fmla="*/ 157064 h 646922"/>
              <a:gd name="connsiteX9" fmla="*/ 664029 w 696686"/>
              <a:gd name="connsiteY9" fmla="*/ 63758 h 646922"/>
              <a:gd name="connsiteX10" fmla="*/ 449424 w 696686"/>
              <a:gd name="connsiteY10" fmla="*/ 17105 h 646922"/>
              <a:gd name="connsiteX11" fmla="*/ 290804 w 696686"/>
              <a:gd name="connsiteY11" fmla="*/ 7775 h 646922"/>
              <a:gd name="connsiteX12" fmla="*/ 197498 w 696686"/>
              <a:gd name="connsiteY12" fmla="*/ 7775 h 646922"/>
              <a:gd name="connsiteX13" fmla="*/ 20216 w 696686"/>
              <a:gd name="connsiteY13" fmla="*/ 82419 h 64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6686" h="646922">
                <a:moveTo>
                  <a:pt x="20216" y="82419"/>
                </a:moveTo>
                <a:cubicBezTo>
                  <a:pt x="0" y="136847"/>
                  <a:pt x="48208" y="267476"/>
                  <a:pt x="76200" y="334346"/>
                </a:cubicBezTo>
                <a:cubicBezTo>
                  <a:pt x="104192" y="401216"/>
                  <a:pt x="153955" y="441648"/>
                  <a:pt x="188167" y="483636"/>
                </a:cubicBezTo>
                <a:cubicBezTo>
                  <a:pt x="222379" y="525624"/>
                  <a:pt x="255036" y="561391"/>
                  <a:pt x="281473" y="586273"/>
                </a:cubicBezTo>
                <a:cubicBezTo>
                  <a:pt x="307910" y="611155"/>
                  <a:pt x="317241" y="646922"/>
                  <a:pt x="346788" y="632926"/>
                </a:cubicBezTo>
                <a:cubicBezTo>
                  <a:pt x="376335" y="618930"/>
                  <a:pt x="424543" y="548950"/>
                  <a:pt x="458755" y="502297"/>
                </a:cubicBezTo>
                <a:cubicBezTo>
                  <a:pt x="492967" y="455644"/>
                  <a:pt x="530290" y="390329"/>
                  <a:pt x="552061" y="353007"/>
                </a:cubicBezTo>
                <a:cubicBezTo>
                  <a:pt x="573832" y="315685"/>
                  <a:pt x="573833" y="311019"/>
                  <a:pt x="589384" y="278362"/>
                </a:cubicBezTo>
                <a:cubicBezTo>
                  <a:pt x="604935" y="245705"/>
                  <a:pt x="632926" y="192831"/>
                  <a:pt x="645367" y="157064"/>
                </a:cubicBezTo>
                <a:cubicBezTo>
                  <a:pt x="657808" y="121297"/>
                  <a:pt x="696686" y="87085"/>
                  <a:pt x="664029" y="63758"/>
                </a:cubicBezTo>
                <a:cubicBezTo>
                  <a:pt x="631372" y="40432"/>
                  <a:pt x="511628" y="26436"/>
                  <a:pt x="449424" y="17105"/>
                </a:cubicBezTo>
                <a:cubicBezTo>
                  <a:pt x="387220" y="7775"/>
                  <a:pt x="332792" y="9330"/>
                  <a:pt x="290804" y="7775"/>
                </a:cubicBezTo>
                <a:cubicBezTo>
                  <a:pt x="248816" y="6220"/>
                  <a:pt x="242596" y="0"/>
                  <a:pt x="197498" y="7775"/>
                </a:cubicBezTo>
                <a:cubicBezTo>
                  <a:pt x="152400" y="15551"/>
                  <a:pt x="40432" y="27991"/>
                  <a:pt x="20216" y="82419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2x2 Tables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r>
              <a:rPr lang="en-US" dirty="0"/>
              <a:t>Data for 100 subjects: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Data for T subjects: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40439" y="177104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440439" y="388860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Extracting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36608"/>
          </a:xfrm>
        </p:spPr>
        <p:txBody>
          <a:bodyPr/>
          <a:lstStyle/>
          <a:p>
            <a:r>
              <a:rPr lang="en-US" dirty="0"/>
              <a:t>We can easily pull probabilities from 2x2 tables: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88710" y="2358186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8064" y="2358186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99450" y="4439765"/>
            <a:ext cx="4230302" cy="235566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Pr[Y=1] = 24/100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Pr[A=1] = 40/100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Pr[Y=1|A=1] = 6/40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Pr[Y=1, A=1] = 6/100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73614" y="4439765"/>
            <a:ext cx="4230302" cy="235566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Pr[Y=1] = M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  <a:r>
              <a:rPr lang="en-US" sz="2300" dirty="0">
                <a:solidFill>
                  <a:prstClr val="black"/>
                </a:solidFill>
              </a:rPr>
              <a:t>/T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Pr[A=1] = N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  <a:r>
              <a:rPr lang="en-US" sz="2300" dirty="0">
                <a:solidFill>
                  <a:prstClr val="black"/>
                </a:solidFill>
              </a:rPr>
              <a:t>/T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Pr[Y=1|A=1] = a/N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Pr[Y=1, A=1] = a/T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74478"/>
          </a:xfrm>
        </p:spPr>
        <p:txBody>
          <a:bodyPr>
            <a:normAutofit/>
          </a:bodyPr>
          <a:lstStyle/>
          <a:p>
            <a:r>
              <a:rPr lang="en-US" dirty="0"/>
              <a:t>To learn how to translate probability statements into standard notation</a:t>
            </a:r>
          </a:p>
          <a:p>
            <a:endParaRPr lang="en-US" dirty="0"/>
          </a:p>
          <a:p>
            <a:r>
              <a:rPr lang="en-US" dirty="0"/>
              <a:t>To learn how we use this notation in EPI 201 to estimate probabilities from data</a:t>
            </a:r>
          </a:p>
          <a:p>
            <a:pPr lvl="1"/>
            <a:r>
              <a:rPr lang="en-US" dirty="0"/>
              <a:t>2x2 tables</a:t>
            </a:r>
          </a:p>
          <a:p>
            <a:pPr lvl="1"/>
            <a:r>
              <a:rPr lang="en-US" dirty="0"/>
              <a:t>Trees</a:t>
            </a:r>
          </a:p>
          <a:p>
            <a:pPr lvl="1"/>
            <a:endParaRPr lang="en-US" dirty="0"/>
          </a:p>
          <a:p>
            <a:r>
              <a:rPr lang="en-US" dirty="0"/>
              <a:t>See biostatistics courses for more detail on theory</a:t>
            </a:r>
          </a:p>
          <a:p>
            <a:pPr lvl="1"/>
            <a:r>
              <a:rPr lang="en-US" dirty="0"/>
              <a:t>BIO 200, 201, etc.</a:t>
            </a:r>
          </a:p>
        </p:txBody>
      </p:sp>
    </p:spTree>
    <p:extLst>
      <p:ext uri="{BB962C8B-B14F-4D97-AF65-F5344CB8AC3E}">
        <p14:creationId xmlns:p14="http://schemas.microsoft.com/office/powerpoint/2010/main" val="23752013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00"/>
            <a:ext cx="8571297" cy="990600"/>
          </a:xfrm>
        </p:spPr>
        <p:txBody>
          <a:bodyPr/>
          <a:lstStyle/>
          <a:p>
            <a:r>
              <a:rPr lang="en-US" dirty="0"/>
              <a:t>2x2 Tables </a:t>
            </a:r>
            <a:r>
              <a:rPr lang="en-US" dirty="0">
                <a:sym typeface="Symbol"/>
              </a:rPr>
              <a:t></a:t>
            </a:r>
            <a:r>
              <a:rPr lang="en-US" dirty="0"/>
              <a:t> Probability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153400" cy="5257801"/>
          </a:xfrm>
        </p:spPr>
        <p:txBody>
          <a:bodyPr>
            <a:normAutofit/>
          </a:bodyPr>
          <a:lstStyle/>
          <a:p>
            <a:r>
              <a:rPr lang="en-US" dirty="0"/>
              <a:t>The 2x2 table helps us to see the difference between “marginal” and “conditional” probabilities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>
                <a:ea typeface="ＭＳ Ｐゴシック" pitchFamily="32" charset="-128"/>
              </a:rPr>
              <a:t>Pr [Y=1] and Pr [A=1] are marginal probabilities </a:t>
            </a:r>
          </a:p>
          <a:p>
            <a:pPr lvl="1">
              <a:buNone/>
            </a:pPr>
            <a:r>
              <a:rPr lang="en-US" dirty="0">
                <a:ea typeface="ＭＳ Ｐゴシック" pitchFamily="32" charset="-128"/>
                <a:sym typeface="Wingdings"/>
              </a:rPr>
              <a:t>	 Denominator is T</a:t>
            </a:r>
            <a:endParaRPr lang="en-US" dirty="0">
              <a:ea typeface="ＭＳ Ｐゴシック" pitchFamily="32" charset="-128"/>
            </a:endParaRPr>
          </a:p>
          <a:p>
            <a:pPr lvl="1"/>
            <a:r>
              <a:rPr lang="en-US" dirty="0">
                <a:ea typeface="ＭＳ Ｐゴシック" pitchFamily="32" charset="-128"/>
              </a:rPr>
              <a:t>Pr [Y=1|A=1] is a conditional probability</a:t>
            </a:r>
          </a:p>
          <a:p>
            <a:pPr lvl="1">
              <a:buNone/>
            </a:pPr>
            <a:r>
              <a:rPr lang="en-US" dirty="0">
                <a:solidFill>
                  <a:prstClr val="black"/>
                </a:solidFill>
                <a:ea typeface="ＭＳ Ｐゴシック" pitchFamily="32" charset="-128"/>
                <a:sym typeface="Wingdings"/>
              </a:rPr>
              <a:t>	 Denominator is a row or column sum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8012" y="2700601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More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Stratify on the third variable and create multiple 2x2 tables to represent the data: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8064" y="3224453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88708" y="3224453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3208" y="2912871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52189" y="2912871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 with Three Variables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58064" y="213680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88708" y="213680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3208" y="182522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52189" y="182522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9450" y="4218390"/>
            <a:ext cx="6155354" cy="235566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Pr[Y=1] = (</a:t>
            </a:r>
            <a:r>
              <a:rPr lang="en-US" sz="2300" dirty="0"/>
              <a:t>M</a:t>
            </a:r>
            <a:r>
              <a:rPr lang="en-US" sz="2300" baseline="-25000" dirty="0"/>
              <a:t>11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M</a:t>
            </a:r>
            <a:r>
              <a:rPr lang="en-US" sz="2300" baseline="-25000" dirty="0"/>
              <a:t>01</a:t>
            </a:r>
            <a:r>
              <a:rPr lang="en-US" sz="2300" dirty="0">
                <a:solidFill>
                  <a:prstClr val="black"/>
                </a:solidFill>
              </a:rPr>
              <a:t>)/ (</a:t>
            </a:r>
            <a:r>
              <a:rPr lang="en-US" sz="2300" dirty="0"/>
              <a:t>T</a:t>
            </a:r>
            <a:r>
              <a:rPr lang="en-US" sz="2300" baseline="-25000" dirty="0"/>
              <a:t>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T</a:t>
            </a:r>
            <a:r>
              <a:rPr lang="en-US" sz="2300" baseline="-25000" dirty="0"/>
              <a:t>0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Pr[A=1] = (</a:t>
            </a:r>
            <a:r>
              <a:rPr lang="en-US" sz="2300" dirty="0"/>
              <a:t>N</a:t>
            </a:r>
            <a:r>
              <a:rPr lang="en-US" sz="2300" baseline="-25000" dirty="0"/>
              <a:t>11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N</a:t>
            </a:r>
            <a:r>
              <a:rPr lang="en-US" sz="2300" baseline="-25000" dirty="0"/>
              <a:t>01</a:t>
            </a:r>
            <a:r>
              <a:rPr lang="en-US" sz="2300" dirty="0">
                <a:solidFill>
                  <a:prstClr val="black"/>
                </a:solidFill>
              </a:rPr>
              <a:t>)/ (</a:t>
            </a:r>
            <a:r>
              <a:rPr lang="en-US" sz="2300" dirty="0"/>
              <a:t>T</a:t>
            </a:r>
            <a:r>
              <a:rPr lang="en-US" sz="2300" baseline="-25000" dirty="0"/>
              <a:t>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T</a:t>
            </a:r>
            <a:r>
              <a:rPr lang="en-US" sz="2300" baseline="-25000" dirty="0"/>
              <a:t>0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Pr[Y=1|A=1] = (a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  <a:r>
              <a:rPr lang="en-US" sz="2300" dirty="0">
                <a:solidFill>
                  <a:prstClr val="black"/>
                </a:solidFill>
              </a:rPr>
              <a:t>+ a</a:t>
            </a:r>
            <a:r>
              <a:rPr lang="en-US" sz="2300" baseline="-25000" dirty="0">
                <a:solidFill>
                  <a:prstClr val="black"/>
                </a:solidFill>
              </a:rPr>
              <a:t>0</a:t>
            </a:r>
            <a:r>
              <a:rPr lang="en-US" sz="2300" dirty="0">
                <a:solidFill>
                  <a:prstClr val="black"/>
                </a:solidFill>
              </a:rPr>
              <a:t>)/(N</a:t>
            </a:r>
            <a:r>
              <a:rPr lang="en-US" sz="2300" baseline="-25000" dirty="0">
                <a:solidFill>
                  <a:prstClr val="black"/>
                </a:solidFill>
              </a:rPr>
              <a:t>11</a:t>
            </a:r>
            <a:r>
              <a:rPr lang="en-US" sz="2300" dirty="0">
                <a:solidFill>
                  <a:prstClr val="black"/>
                </a:solidFill>
              </a:rPr>
              <a:t>+ N</a:t>
            </a:r>
            <a:r>
              <a:rPr lang="en-US" sz="2300" baseline="-25000" dirty="0">
                <a:solidFill>
                  <a:prstClr val="black"/>
                </a:solidFill>
              </a:rPr>
              <a:t>01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Pr[Y=1|A=1, L=0] = a</a:t>
            </a:r>
            <a:r>
              <a:rPr lang="en-US" sz="2300" baseline="-25000" dirty="0">
                <a:solidFill>
                  <a:prstClr val="black"/>
                </a:solidFill>
              </a:rPr>
              <a:t>0</a:t>
            </a:r>
            <a:r>
              <a:rPr lang="en-US" sz="2300" dirty="0">
                <a:solidFill>
                  <a:prstClr val="black"/>
                </a:solidFill>
              </a:rPr>
              <a:t>/N</a:t>
            </a:r>
            <a:r>
              <a:rPr lang="en-US" sz="2300" baseline="-25000" dirty="0">
                <a:solidFill>
                  <a:prstClr val="black"/>
                </a:solidFill>
              </a:rPr>
              <a:t>01</a:t>
            </a:r>
            <a:endParaRPr lang="en-US" sz="2300" dirty="0">
              <a:solidFill>
                <a:prstClr val="black"/>
              </a:solidFill>
            </a:endParaRP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Pr[Y=1, A=1, L=0] = a</a:t>
            </a:r>
            <a:r>
              <a:rPr lang="en-US" sz="2300" baseline="-25000" dirty="0">
                <a:solidFill>
                  <a:prstClr val="black"/>
                </a:solidFill>
              </a:rPr>
              <a:t>0</a:t>
            </a:r>
            <a:r>
              <a:rPr lang="en-US" sz="2300" dirty="0">
                <a:solidFill>
                  <a:prstClr val="black"/>
                </a:solidFill>
              </a:rPr>
              <a:t>/(</a:t>
            </a:r>
            <a:r>
              <a:rPr lang="en-US" sz="2300" dirty="0"/>
              <a:t>T</a:t>
            </a:r>
            <a:r>
              <a:rPr lang="en-US" sz="2300" baseline="-25000" dirty="0"/>
              <a:t>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T</a:t>
            </a:r>
            <a:r>
              <a:rPr lang="en-US" sz="2300" baseline="-25000" dirty="0"/>
              <a:t>0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endParaRPr lang="en-US" sz="23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Collapsing Over 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78792" cy="9372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we aren’t interested in L, we can collapse stratified tables into a single crude table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35626" y="2849078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77959" y="2849078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62458" y="253749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29750" y="253749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89179" y="4732140"/>
          <a:ext cx="3584313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2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Bent Arrow 9"/>
          <p:cNvSpPr/>
          <p:nvPr/>
        </p:nvSpPr>
        <p:spPr>
          <a:xfrm rot="10800000" flipH="1">
            <a:off x="2141576" y="4475750"/>
            <a:ext cx="680228" cy="798897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rot="10800000">
            <a:off x="6524323" y="4475750"/>
            <a:ext cx="680228" cy="798897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All individuals start on the left and progress over time towards the right</a:t>
            </a:r>
          </a:p>
          <a:p>
            <a:r>
              <a:rPr lang="en-US" dirty="0"/>
              <a:t>The numbers in parentheses are probabilities of taking on the given value of the variable</a:t>
            </a:r>
          </a:p>
          <a:p>
            <a:r>
              <a:rPr lang="en-US" dirty="0"/>
              <a:t>NON-treatment variables are enclosed in circles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 rot="1403494">
            <a:off x="2090093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10800000" flipH="1">
            <a:off x="2001284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20406066">
            <a:off x="1935995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Tree</a:t>
            </a:r>
          </a:p>
        </p:txBody>
      </p:sp>
      <p:sp>
        <p:nvSpPr>
          <p:cNvPr id="5" name="Oval 4"/>
          <p:cNvSpPr/>
          <p:nvPr/>
        </p:nvSpPr>
        <p:spPr>
          <a:xfrm>
            <a:off x="5871396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71396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71396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71396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93746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26166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cxnSp>
        <p:nvCxnSpPr>
          <p:cNvPr id="13" name="Straight Connector 12"/>
          <p:cNvCxnSpPr>
            <a:stCxn id="9" idx="2"/>
            <a:endCxn id="9" idx="5"/>
          </p:cNvCxnSpPr>
          <p:nvPr/>
        </p:nvCxnSpPr>
        <p:spPr>
          <a:xfrm rot="10800000" flipH="1" flipV="1">
            <a:off x="1993746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2"/>
          </p:cNvCxnSpPr>
          <p:nvPr/>
        </p:nvCxnSpPr>
        <p:spPr>
          <a:xfrm flipV="1">
            <a:off x="3044183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5" idx="2"/>
          </p:cNvCxnSpPr>
          <p:nvPr/>
        </p:nvCxnSpPr>
        <p:spPr>
          <a:xfrm flipV="1">
            <a:off x="3044183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9" idx="5"/>
            <a:endCxn id="6" idx="2"/>
          </p:cNvCxnSpPr>
          <p:nvPr/>
        </p:nvCxnSpPr>
        <p:spPr>
          <a:xfrm rot="16200000" flipH="1">
            <a:off x="4324886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5"/>
            <a:endCxn id="7" idx="2"/>
          </p:cNvCxnSpPr>
          <p:nvPr/>
        </p:nvCxnSpPr>
        <p:spPr>
          <a:xfrm rot="16200000" flipH="1">
            <a:off x="3683599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H="1">
            <a:off x="5878935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0800000" flipH="1" flipV="1">
            <a:off x="5871397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0800000" flipH="1">
            <a:off x="5878935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 flipH="1" flipV="1">
            <a:off x="5871397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H="1">
            <a:off x="5878935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H="1" flipV="1">
            <a:off x="5871397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H="1">
            <a:off x="5878935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H="1" flipV="1">
            <a:off x="5871397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 rot="1403494">
            <a:off x="6068819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65" name="TextBox 64"/>
          <p:cNvSpPr txBox="1"/>
          <p:nvPr/>
        </p:nvSpPr>
        <p:spPr>
          <a:xfrm rot="20406066">
            <a:off x="5914721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929316" y="168587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879623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68" name="TextBox 67"/>
          <p:cNvSpPr txBox="1"/>
          <p:nvPr/>
        </p:nvSpPr>
        <p:spPr>
          <a:xfrm rot="1403494">
            <a:off x="6059194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69" name="TextBox 68"/>
          <p:cNvSpPr txBox="1"/>
          <p:nvPr/>
        </p:nvSpPr>
        <p:spPr>
          <a:xfrm rot="20406066">
            <a:off x="5905096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70" name="TextBox 69"/>
          <p:cNvSpPr txBox="1"/>
          <p:nvPr/>
        </p:nvSpPr>
        <p:spPr>
          <a:xfrm rot="1403494">
            <a:off x="6059194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71" name="TextBox 70"/>
          <p:cNvSpPr txBox="1"/>
          <p:nvPr/>
        </p:nvSpPr>
        <p:spPr>
          <a:xfrm rot="20406066">
            <a:off x="5905096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72" name="TextBox 71"/>
          <p:cNvSpPr txBox="1"/>
          <p:nvPr/>
        </p:nvSpPr>
        <p:spPr>
          <a:xfrm rot="1403494">
            <a:off x="6068819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73" name="TextBox 72"/>
          <p:cNvSpPr txBox="1"/>
          <p:nvPr/>
        </p:nvSpPr>
        <p:spPr>
          <a:xfrm rot="20406066">
            <a:off x="5914721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879623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929316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29316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879623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929316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879623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80" name="TextBox 79"/>
          <p:cNvSpPr txBox="1"/>
          <p:nvPr/>
        </p:nvSpPr>
        <p:spPr>
          <a:xfrm rot="19862759">
            <a:off x="3908388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81" name="TextBox 80"/>
          <p:cNvSpPr txBox="1"/>
          <p:nvPr/>
        </p:nvSpPr>
        <p:spPr>
          <a:xfrm rot="21268154">
            <a:off x="4033514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82" name="TextBox 81"/>
          <p:cNvSpPr txBox="1"/>
          <p:nvPr/>
        </p:nvSpPr>
        <p:spPr>
          <a:xfrm rot="239149">
            <a:off x="3983821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83" name="TextBox 82"/>
          <p:cNvSpPr txBox="1"/>
          <p:nvPr/>
        </p:nvSpPr>
        <p:spPr>
          <a:xfrm rot="1656980">
            <a:off x="3820195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40" grpId="0"/>
      <p:bldP spid="5" grpId="0" animBg="1"/>
      <p:bldP spid="6" grpId="0" animBg="1"/>
      <p:bldP spid="7" grpId="0" animBg="1"/>
      <p:bldP spid="8" grpId="0" animBg="1"/>
      <p:bldP spid="9" grpId="0" animBg="1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Marginal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035743" cy="649694"/>
          </a:xfrm>
        </p:spPr>
        <p:txBody>
          <a:bodyPr/>
          <a:lstStyle/>
          <a:p>
            <a:r>
              <a:rPr lang="en-US" dirty="0"/>
              <a:t>Pr[Y=1] = 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666908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512810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702981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645634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491536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11099" y="169740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30" name="TextBox 29"/>
          <p:cNvSpPr txBox="1"/>
          <p:nvPr/>
        </p:nvSpPr>
        <p:spPr>
          <a:xfrm rot="1403494">
            <a:off x="7636009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31" name="TextBox 30"/>
          <p:cNvSpPr txBox="1"/>
          <p:nvPr/>
        </p:nvSpPr>
        <p:spPr>
          <a:xfrm rot="20406066">
            <a:off x="7481911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32" name="TextBox 31"/>
          <p:cNvSpPr txBox="1"/>
          <p:nvPr/>
        </p:nvSpPr>
        <p:spPr>
          <a:xfrm rot="1403494">
            <a:off x="7636009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33" name="TextBox 32"/>
          <p:cNvSpPr txBox="1"/>
          <p:nvPr/>
        </p:nvSpPr>
        <p:spPr>
          <a:xfrm rot="20406066">
            <a:off x="7481911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34" name="TextBox 33"/>
          <p:cNvSpPr txBox="1"/>
          <p:nvPr/>
        </p:nvSpPr>
        <p:spPr>
          <a:xfrm rot="1403494">
            <a:off x="7645634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35" name="TextBox 34"/>
          <p:cNvSpPr txBox="1"/>
          <p:nvPr/>
        </p:nvSpPr>
        <p:spPr>
          <a:xfrm rot="20406066">
            <a:off x="7491536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56438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6131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06131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56438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6131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56438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485203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610329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560636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397010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507310" y="1685879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8507310" y="2997017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8507310" y="429622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507310" y="5592982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2369714" y="1600200"/>
            <a:ext cx="4618227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(2+14+4+4)/100 = 0.24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702981" y="3988446"/>
            <a:ext cx="790480" cy="380791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972482"/>
            <a:ext cx="2035743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Pr[A=1] = 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2369714" y="5972482"/>
            <a:ext cx="4618227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(20+20)/100 = 0.4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237490" y="253888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457213" y="4482868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/>
      <p:bldP spid="51" grpId="0" animBg="1"/>
      <p:bldP spid="51" grpId="1" animBg="1"/>
      <p:bldP spid="51" grpId="2" animBg="1"/>
      <p:bldP spid="52" grpId="0"/>
      <p:bldP spid="53" grpId="0"/>
      <p:bldP spid="54" grpId="0" animBg="1"/>
      <p:bldP spid="5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702981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Joint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868207" cy="649694"/>
          </a:xfrm>
        </p:spPr>
        <p:txBody>
          <a:bodyPr>
            <a:normAutofit/>
          </a:bodyPr>
          <a:lstStyle/>
          <a:p>
            <a:r>
              <a:rPr lang="en-US" dirty="0"/>
              <a:t>Pr[Y=1, A=1] = 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666908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512810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645634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491536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11099" y="169740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30" name="TextBox 29"/>
          <p:cNvSpPr txBox="1"/>
          <p:nvPr/>
        </p:nvSpPr>
        <p:spPr>
          <a:xfrm rot="1403494">
            <a:off x="7636009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31" name="TextBox 30"/>
          <p:cNvSpPr txBox="1"/>
          <p:nvPr/>
        </p:nvSpPr>
        <p:spPr>
          <a:xfrm rot="20406066">
            <a:off x="7481911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32" name="TextBox 31"/>
          <p:cNvSpPr txBox="1"/>
          <p:nvPr/>
        </p:nvSpPr>
        <p:spPr>
          <a:xfrm rot="1403494">
            <a:off x="7636009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33" name="TextBox 32"/>
          <p:cNvSpPr txBox="1"/>
          <p:nvPr/>
        </p:nvSpPr>
        <p:spPr>
          <a:xfrm rot="20406066">
            <a:off x="7481911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34" name="TextBox 33"/>
          <p:cNvSpPr txBox="1"/>
          <p:nvPr/>
        </p:nvSpPr>
        <p:spPr>
          <a:xfrm rot="1403494">
            <a:off x="7645634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35" name="TextBox 34"/>
          <p:cNvSpPr txBox="1"/>
          <p:nvPr/>
        </p:nvSpPr>
        <p:spPr>
          <a:xfrm rot="20406066">
            <a:off x="7491536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56438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6131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06131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56438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6131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56438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485203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610329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560636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397010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3253719" y="1600200"/>
            <a:ext cx="3389511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(2+4)/100 = 0.06</a:t>
            </a: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972482"/>
            <a:ext cx="4181352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Pr[Y=1, A=1, L=0] = 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3989542" y="5972482"/>
            <a:ext cx="2826140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4/100 = 0.04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02981" y="4033095"/>
            <a:ext cx="7904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8506130" y="429622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8506130" y="1678768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46" grpId="0" animBg="1"/>
      <p:bldP spid="46" grpId="1" animBg="1"/>
      <p:bldP spid="46" grpId="2" animBg="1"/>
      <p:bldP spid="56" grpId="0" animBg="1"/>
      <p:bldP spid="56" grpId="1" animBg="1"/>
      <p:bldP spid="56" grpId="2" animBg="1"/>
      <p:bldP spid="57" grpId="0" animBg="1"/>
      <p:bldP spid="57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702981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Conditional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868207" cy="649694"/>
          </a:xfrm>
        </p:spPr>
        <p:txBody>
          <a:bodyPr>
            <a:normAutofit/>
          </a:bodyPr>
          <a:lstStyle/>
          <a:p>
            <a:r>
              <a:rPr lang="en-US" dirty="0"/>
              <a:t>Pr[Y=1|A=1, L=0] = 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666908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512810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645634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491536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11099" y="169740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30" name="TextBox 29"/>
          <p:cNvSpPr txBox="1"/>
          <p:nvPr/>
        </p:nvSpPr>
        <p:spPr>
          <a:xfrm rot="1403494">
            <a:off x="7636009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31" name="TextBox 30"/>
          <p:cNvSpPr txBox="1"/>
          <p:nvPr/>
        </p:nvSpPr>
        <p:spPr>
          <a:xfrm rot="20406066">
            <a:off x="7481911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32" name="TextBox 31"/>
          <p:cNvSpPr txBox="1"/>
          <p:nvPr/>
        </p:nvSpPr>
        <p:spPr>
          <a:xfrm rot="1403494">
            <a:off x="7636009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33" name="TextBox 32"/>
          <p:cNvSpPr txBox="1"/>
          <p:nvPr/>
        </p:nvSpPr>
        <p:spPr>
          <a:xfrm rot="20406066">
            <a:off x="7481911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34" name="TextBox 33"/>
          <p:cNvSpPr txBox="1"/>
          <p:nvPr/>
        </p:nvSpPr>
        <p:spPr>
          <a:xfrm rot="1403494">
            <a:off x="7645634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35" name="TextBox 34"/>
          <p:cNvSpPr txBox="1"/>
          <p:nvPr/>
        </p:nvSpPr>
        <p:spPr>
          <a:xfrm rot="20406066">
            <a:off x="7491536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56438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6131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06131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56438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6131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56438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485203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610329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560636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397010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3946719" y="1600200"/>
            <a:ext cx="1953567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4/20 = 0.2</a:t>
            </a: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972482"/>
            <a:ext cx="4181352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 defTabSz="91440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900" dirty="0"/>
              <a:t>Pr[Y=1|A=1] =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3258042" y="5972482"/>
            <a:ext cx="3749150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lang="en-US" sz="2900" dirty="0"/>
              <a:t>(2+4)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/(20+20) = 0.15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57213" y="4485596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506131" y="4293430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241715" y="253888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515756" y="1687781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57" grpId="0" animBg="1"/>
      <p:bldP spid="57" grpId="1" animBg="1"/>
      <p:bldP spid="57" grpId="2" animBg="1"/>
      <p:bldP spid="54" grpId="0" animBg="1"/>
      <p:bldP spid="54" grpId="1" animBg="1"/>
      <p:bldP spid="54" grpId="2" animBg="1"/>
      <p:bldP spid="55" grpId="0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Random Variables</a:t>
            </a:r>
          </a:p>
          <a:p>
            <a:r>
              <a:rPr lang="en-US" dirty="0"/>
              <a:t>Probability Notation</a:t>
            </a:r>
          </a:p>
          <a:p>
            <a:r>
              <a:rPr lang="en-US" dirty="0"/>
              <a:t>2x2 Tables</a:t>
            </a:r>
          </a:p>
          <a:p>
            <a:r>
              <a:rPr lang="en-US" dirty="0"/>
              <a:t>Trees</a:t>
            </a:r>
          </a:p>
          <a:p>
            <a:r>
              <a:rPr lang="en-US" dirty="0"/>
              <a:t>An Application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06731" y="3999905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2x2 Tables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799893" y="4130879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T</a:t>
            </a:r>
            <a:r>
              <a:rPr lang="en-US" sz="1400" baseline="-25000" dirty="0"/>
              <a:t>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732420" y="3733310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T</a:t>
            </a:r>
            <a:r>
              <a:rPr lang="en-US" sz="1400" baseline="-250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770619" y="2237586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683897" y="1820767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8237" y="1697406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88498" y="251117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3269" y="3008852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73269" y="383415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473269" y="429343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88498" y="5118728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473269" y="560488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73269" y="6430178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651113" y="2724061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776239" y="3388202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10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776239" y="4455914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01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612613" y="5081120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00</a:t>
            </a:r>
          </a:p>
        </p:txBody>
      </p:sp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586993" y="4874382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586993" y="1960985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71492" y="1649403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81117" y="456280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  <p:sp>
        <p:nvSpPr>
          <p:cNvPr id="63" name="TextBox 62"/>
          <p:cNvSpPr txBox="1"/>
          <p:nvPr/>
        </p:nvSpPr>
        <p:spPr>
          <a:xfrm rot="1403494">
            <a:off x="7770619" y="350219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4" name="TextBox 63"/>
          <p:cNvSpPr txBox="1"/>
          <p:nvPr/>
        </p:nvSpPr>
        <p:spPr>
          <a:xfrm rot="20406066">
            <a:off x="7683897" y="3085378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5" name="TextBox 64"/>
          <p:cNvSpPr txBox="1"/>
          <p:nvPr/>
        </p:nvSpPr>
        <p:spPr>
          <a:xfrm rot="1403494">
            <a:off x="7770619" y="4824148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6" name="TextBox 65"/>
          <p:cNvSpPr txBox="1"/>
          <p:nvPr/>
        </p:nvSpPr>
        <p:spPr>
          <a:xfrm rot="20406066">
            <a:off x="7683897" y="4407329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7" name="TextBox 66"/>
          <p:cNvSpPr txBox="1"/>
          <p:nvPr/>
        </p:nvSpPr>
        <p:spPr>
          <a:xfrm rot="1403494">
            <a:off x="7770619" y="609822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8" name="TextBox 67"/>
          <p:cNvSpPr txBox="1"/>
          <p:nvPr/>
        </p:nvSpPr>
        <p:spPr>
          <a:xfrm rot="20406066">
            <a:off x="7683897" y="5681405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2x2 Tables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Trees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732420" y="3733310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T</a:t>
            </a:r>
            <a:r>
              <a:rPr lang="en-US" sz="1400" baseline="-250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770619" y="2237586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683897" y="1820767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8237" y="1697406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88498" y="251117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3269" y="3008852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73269" y="383415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651113" y="2724061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776239" y="3388202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10</a:t>
            </a:r>
          </a:p>
        </p:txBody>
      </p:sp>
      <p:sp>
        <p:nvSpPr>
          <p:cNvPr id="63" name="TextBox 62"/>
          <p:cNvSpPr txBox="1"/>
          <p:nvPr/>
        </p:nvSpPr>
        <p:spPr>
          <a:xfrm rot="1403494">
            <a:off x="7770619" y="350219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4" name="TextBox 63"/>
          <p:cNvSpPr txBox="1"/>
          <p:nvPr/>
        </p:nvSpPr>
        <p:spPr>
          <a:xfrm rot="20406066">
            <a:off x="7683897" y="3085378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586993" y="1960985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232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268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71492" y="1649403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3214839" y="3414864"/>
            <a:ext cx="933651" cy="3569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 rot="20406066">
            <a:off x="3655477" y="3752560"/>
            <a:ext cx="8210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L=1 400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 flipV="1">
            <a:off x="1848051" y="2837035"/>
            <a:ext cx="4196614" cy="51262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 rot="19862759">
            <a:off x="5520469" y="2724061"/>
            <a:ext cx="1075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(?) 132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967342" y="2731271"/>
            <a:ext cx="163948" cy="28720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481118" y="5342021"/>
            <a:ext cx="598914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? = Pr[A=1|L=1] = 132/400 = 0.33</a:t>
            </a:r>
          </a:p>
        </p:txBody>
      </p:sp>
      <p:sp>
        <p:nvSpPr>
          <p:cNvPr id="81" name="TextBox 80"/>
          <p:cNvSpPr txBox="1"/>
          <p:nvPr/>
        </p:nvSpPr>
        <p:spPr>
          <a:xfrm rot="19862759">
            <a:off x="5355343" y="2770586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132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2559910" y="3335879"/>
            <a:ext cx="3686886" cy="13380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 rot="21268154">
            <a:off x="5510943" y="3388202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268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 flipV="1">
            <a:off x="1761493" y="1880170"/>
            <a:ext cx="6810607" cy="66593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8461406" y="1697406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98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34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406745" y="300885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232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456438" y="383415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94" name="TextBox 93"/>
          <p:cNvSpPr txBox="1"/>
          <p:nvPr/>
        </p:nvSpPr>
        <p:spPr>
          <a:xfrm rot="1403494">
            <a:off x="7595941" y="2276086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(0.26)</a:t>
            </a:r>
          </a:p>
        </p:txBody>
      </p:sp>
      <p:sp>
        <p:nvSpPr>
          <p:cNvPr id="95" name="TextBox 94"/>
          <p:cNvSpPr txBox="1"/>
          <p:nvPr/>
        </p:nvSpPr>
        <p:spPr>
          <a:xfrm rot="20406066">
            <a:off x="7441843" y="1820767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(0.74)</a:t>
            </a:r>
          </a:p>
        </p:txBody>
      </p:sp>
      <p:sp>
        <p:nvSpPr>
          <p:cNvPr id="96" name="TextBox 95"/>
          <p:cNvSpPr txBox="1"/>
          <p:nvPr/>
        </p:nvSpPr>
        <p:spPr>
          <a:xfrm rot="1403494">
            <a:off x="7586316" y="3547634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(0.15)</a:t>
            </a:r>
          </a:p>
        </p:txBody>
      </p:sp>
      <p:sp>
        <p:nvSpPr>
          <p:cNvPr id="97" name="TextBox 96"/>
          <p:cNvSpPr txBox="1"/>
          <p:nvPr/>
        </p:nvSpPr>
        <p:spPr>
          <a:xfrm rot="20406066">
            <a:off x="7432218" y="3092315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(0.87)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27" grpId="0"/>
      <p:bldP spid="28" grpId="0"/>
      <p:bldP spid="29" grpId="0"/>
      <p:bldP spid="36" grpId="0"/>
      <p:bldP spid="37" grpId="0"/>
      <p:bldP spid="42" grpId="0"/>
      <p:bldP spid="43" grpId="0"/>
      <p:bldP spid="63" grpId="0"/>
      <p:bldP spid="64" grpId="0"/>
      <p:bldP spid="72" grpId="0"/>
      <p:bldP spid="78" grpId="0"/>
      <p:bldP spid="78" grpId="1"/>
      <p:bldP spid="79" grpId="0" animBg="1"/>
      <p:bldP spid="79" grpId="1" animBg="1"/>
      <p:bldP spid="80" grpId="0"/>
      <p:bldP spid="81" grpId="0"/>
      <p:bldP spid="84" grpId="0"/>
      <p:bldP spid="89" grpId="0"/>
      <p:bldP spid="90" grpId="0"/>
      <p:bldP spid="91" grpId="0"/>
      <p:bldP spid="9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06731" y="3999905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r>
              <a:rPr lang="en-US" dirty="0"/>
              <a:t>Trees &amp; Probabilities More Generally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799893" y="4130879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T</a:t>
            </a:r>
            <a:r>
              <a:rPr lang="en-US" sz="1400" baseline="-25000" dirty="0"/>
              <a:t>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732420" y="3733310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T</a:t>
            </a:r>
            <a:r>
              <a:rPr lang="en-US" sz="1400" baseline="-250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770619" y="2237586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683897" y="1820767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8237" y="1697406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88498" y="251117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3269" y="3008852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73269" y="383415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473269" y="429343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88498" y="5118728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473269" y="560488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73269" y="6430178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651113" y="2724061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776239" y="3388202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10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776239" y="4455914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01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612613" y="5081120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00</a:t>
            </a:r>
          </a:p>
        </p:txBody>
      </p:sp>
      <p:sp>
        <p:nvSpPr>
          <p:cNvPr id="63" name="TextBox 62"/>
          <p:cNvSpPr txBox="1"/>
          <p:nvPr/>
        </p:nvSpPr>
        <p:spPr>
          <a:xfrm rot="1403494">
            <a:off x="7770619" y="350219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4" name="TextBox 63"/>
          <p:cNvSpPr txBox="1"/>
          <p:nvPr/>
        </p:nvSpPr>
        <p:spPr>
          <a:xfrm rot="20406066">
            <a:off x="7683897" y="3085378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5" name="TextBox 64"/>
          <p:cNvSpPr txBox="1"/>
          <p:nvPr/>
        </p:nvSpPr>
        <p:spPr>
          <a:xfrm rot="1403494">
            <a:off x="7770619" y="4824148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6" name="TextBox 65"/>
          <p:cNvSpPr txBox="1"/>
          <p:nvPr/>
        </p:nvSpPr>
        <p:spPr>
          <a:xfrm rot="20406066">
            <a:off x="7683897" y="4407329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7" name="TextBox 66"/>
          <p:cNvSpPr txBox="1"/>
          <p:nvPr/>
        </p:nvSpPr>
        <p:spPr>
          <a:xfrm rot="1403494">
            <a:off x="7770619" y="609822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8" name="TextBox 67"/>
          <p:cNvSpPr txBox="1"/>
          <p:nvPr/>
        </p:nvSpPr>
        <p:spPr>
          <a:xfrm rot="20406066">
            <a:off x="7683897" y="5681405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4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6780998" cy="5137755"/>
          </a:xfrm>
        </p:spPr>
        <p:txBody>
          <a:bodyPr>
            <a:normAutofit/>
          </a:bodyPr>
          <a:lstStyle/>
          <a:p>
            <a:r>
              <a:rPr lang="en-US" dirty="0"/>
              <a:t>Pr[Y=1, A=1] = (a</a:t>
            </a:r>
            <a:r>
              <a:rPr lang="en-US" baseline="-25000" dirty="0"/>
              <a:t>1</a:t>
            </a:r>
            <a:r>
              <a:rPr lang="en-US" dirty="0"/>
              <a:t>+a</a:t>
            </a:r>
            <a:r>
              <a:rPr lang="en-US" baseline="-25000" dirty="0"/>
              <a:t>0</a:t>
            </a:r>
            <a:r>
              <a:rPr lang="en-US" dirty="0"/>
              <a:t>)/(T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Pr[Y=1, A=1, L=0] = a</a:t>
            </a:r>
            <a:r>
              <a:rPr lang="en-US" baseline="-25000" dirty="0"/>
              <a:t>0</a:t>
            </a:r>
            <a:r>
              <a:rPr lang="en-US" dirty="0"/>
              <a:t>/(T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Pr[Y=1|A=1, L=0] = a</a:t>
            </a:r>
            <a:r>
              <a:rPr lang="en-US" baseline="-25000" dirty="0"/>
              <a:t>0</a:t>
            </a:r>
            <a:r>
              <a:rPr lang="en-US" dirty="0"/>
              <a:t>/N</a:t>
            </a:r>
            <a:r>
              <a:rPr lang="en-US" baseline="-25000" dirty="0"/>
              <a:t>01</a:t>
            </a:r>
          </a:p>
          <a:p>
            <a:r>
              <a:rPr lang="en-US" dirty="0"/>
              <a:t>Pr[Y=1|A=1] = (a</a:t>
            </a:r>
            <a:r>
              <a:rPr lang="en-US" baseline="-25000" dirty="0"/>
              <a:t>1</a:t>
            </a:r>
            <a:r>
              <a:rPr lang="en-US" dirty="0"/>
              <a:t>+a</a:t>
            </a:r>
            <a:r>
              <a:rPr lang="en-US" baseline="-25000" dirty="0"/>
              <a:t>0</a:t>
            </a:r>
            <a:r>
              <a:rPr lang="en-US" dirty="0"/>
              <a:t>)/(N</a:t>
            </a:r>
            <a:r>
              <a:rPr lang="en-US" baseline="-25000" dirty="0"/>
              <a:t>11</a:t>
            </a:r>
            <a:r>
              <a:rPr lang="en-US" dirty="0"/>
              <a:t>+N</a:t>
            </a:r>
            <a:r>
              <a:rPr lang="en-US" baseline="-25000" dirty="0"/>
              <a:t>01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An Application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You have data on 200 total BIO and EPI students</a:t>
            </a:r>
          </a:p>
          <a:p>
            <a:r>
              <a:rPr lang="en-US" dirty="0">
                <a:latin typeface="+mj-lt"/>
              </a:rPr>
              <a:t>The BIO group has 50 students of whom 20% are male  </a:t>
            </a:r>
          </a:p>
          <a:p>
            <a:r>
              <a:rPr lang="en-US" dirty="0">
                <a:latin typeface="+mj-lt"/>
              </a:rPr>
              <a:t>The EPI group has 150 students of whom 40% are male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What percentage of students are male?</a:t>
            </a: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Probability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060482"/>
          </a:xfrm>
        </p:spPr>
        <p:txBody>
          <a:bodyPr/>
          <a:lstStyle/>
          <a:p>
            <a:r>
              <a:rPr lang="en-US" dirty="0"/>
              <a:t>Let A represent group</a:t>
            </a:r>
          </a:p>
          <a:p>
            <a:pPr lvl="1"/>
            <a:r>
              <a:rPr lang="en-US" dirty="0"/>
              <a:t>A=1: BIO</a:t>
            </a:r>
          </a:p>
          <a:p>
            <a:pPr lvl="1"/>
            <a:r>
              <a:rPr lang="en-US" dirty="0"/>
              <a:t>A=0: EPI</a:t>
            </a:r>
          </a:p>
          <a:p>
            <a:pPr lvl="1"/>
            <a:endParaRPr lang="en-US" sz="1800" dirty="0"/>
          </a:p>
          <a:p>
            <a:pPr lvl="0">
              <a:buClr>
                <a:srgbClr val="FDE689"/>
              </a:buClr>
            </a:pPr>
            <a:r>
              <a:rPr lang="en-US" dirty="0">
                <a:solidFill>
                  <a:prstClr val="black"/>
                </a:solidFill>
              </a:rPr>
              <a:t>Let Y represent gender</a:t>
            </a:r>
          </a:p>
          <a:p>
            <a:pPr lvl="1"/>
            <a:r>
              <a:rPr lang="en-US" dirty="0"/>
              <a:t>Y=1: Male</a:t>
            </a:r>
          </a:p>
          <a:p>
            <a:pPr lvl="1"/>
            <a:r>
              <a:rPr lang="en-US" dirty="0"/>
              <a:t>Y=0: Female</a:t>
            </a:r>
          </a:p>
          <a:p>
            <a:pPr lvl="1">
              <a:buClr>
                <a:srgbClr val="FDE689"/>
              </a:buClr>
            </a:pPr>
            <a:endParaRPr lang="en-US" sz="1800" dirty="0">
              <a:solidFill>
                <a:prstClr val="black"/>
              </a:solidFill>
            </a:endParaRPr>
          </a:p>
          <a:p>
            <a:pPr lvl="0">
              <a:buClr>
                <a:srgbClr val="FDE689"/>
              </a:buClr>
            </a:pPr>
            <a:r>
              <a:rPr lang="en-US" dirty="0">
                <a:solidFill>
                  <a:prstClr val="black"/>
                </a:solidFill>
              </a:rPr>
              <a:t>What percentage of students are male?</a:t>
            </a:r>
          </a:p>
          <a:p>
            <a:pPr lvl="1"/>
            <a:r>
              <a:rPr lang="en-US" dirty="0"/>
              <a:t>Pr[Y=1] = ?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First, A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495800"/>
          </a:xfrm>
        </p:spPr>
        <p:txBody>
          <a:bodyPr/>
          <a:lstStyle/>
          <a:p>
            <a:r>
              <a:rPr lang="en-US" dirty="0"/>
              <a:t>We can calculate a conditional probability by the following equation: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follows that we can calculate a joint probability by: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384688" y="5042660"/>
          <a:ext cx="636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10" name="Equation" r:id="rId3" imgW="6362640" imgH="380880" progId="Equation.3">
                  <p:embed/>
                </p:oleObj>
              </mc:Choice>
              <mc:Fallback>
                <p:oleObj name="Equation" r:id="rId3" imgW="6362640" imgH="380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688" y="5042660"/>
                        <a:ext cx="6362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1935163" y="2814709"/>
          <a:ext cx="510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11" name="Equation" r:id="rId5" imgW="4813200" imgH="901440" progId="Equation.3">
                  <p:embed/>
                </p:oleObj>
              </mc:Choice>
              <mc:Fallback>
                <p:oleObj name="Equation" r:id="rId5" imgW="4813200" imgH="901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3" y="2814709"/>
                        <a:ext cx="5105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257800"/>
          </a:xfrm>
        </p:spPr>
        <p:txBody>
          <a:bodyPr>
            <a:normAutofit/>
          </a:bodyPr>
          <a:lstStyle/>
          <a:p>
            <a:pPr>
              <a:tabLst>
                <a:tab pos="1828800" algn="l"/>
              </a:tabLst>
            </a:pPr>
            <a:r>
              <a:rPr lang="en-US" dirty="0"/>
              <a:t>Pr[Y=1] =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15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dirty="0"/>
              <a:t>For dichotomous exposure A:</a:t>
            </a:r>
          </a:p>
          <a:p>
            <a:pPr>
              <a:tabLst>
                <a:tab pos="1828800" algn="l"/>
              </a:tabLst>
            </a:pPr>
            <a:r>
              <a:rPr lang="en-US" dirty="0"/>
              <a:t>Pr[Y] = Pr[Y</a:t>
            </a:r>
            <a:r>
              <a:rPr lang="en-US" dirty="0">
                <a:sym typeface="Symbol"/>
              </a:rPr>
              <a:t>  A] +</a:t>
            </a:r>
            <a:r>
              <a:rPr lang="en-US" dirty="0"/>
              <a:t> Pr[Y</a:t>
            </a:r>
            <a:r>
              <a:rPr lang="en-US" dirty="0">
                <a:sym typeface="Symbol"/>
              </a:rPr>
              <a:t>    ]</a:t>
            </a:r>
            <a:endParaRPr lang="en-US" dirty="0"/>
          </a:p>
          <a:p>
            <a:pPr>
              <a:buNone/>
            </a:pPr>
            <a:endParaRPr lang="en-US" sz="700" dirty="0"/>
          </a:p>
          <a:p>
            <a:pPr>
              <a:buNone/>
            </a:pPr>
            <a:r>
              <a:rPr lang="en-US" dirty="0"/>
              <a:t>Or, equivalently:</a:t>
            </a:r>
          </a:p>
          <a:p>
            <a:pPr>
              <a:tabLst>
                <a:tab pos="1828800" algn="l"/>
              </a:tabLst>
            </a:pPr>
            <a:r>
              <a:rPr lang="en-US" dirty="0"/>
              <a:t>Pr[Y=1] = Pr[Y=1,</a:t>
            </a:r>
            <a:r>
              <a:rPr lang="en-US" dirty="0">
                <a:sym typeface="Symbol"/>
              </a:rPr>
              <a:t> A=0] +</a:t>
            </a:r>
            <a:r>
              <a:rPr lang="en-US" dirty="0"/>
              <a:t> Pr[Y=1</a:t>
            </a:r>
            <a:r>
              <a:rPr lang="en-US" dirty="0">
                <a:sym typeface="Symbol"/>
              </a:rPr>
              <a:t>, A=1]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199" y="2248488"/>
            <a:ext cx="5556333" cy="29598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>
                <a:tab pos="18288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2" charset="-128"/>
                <a:cs typeface="+mn-cs"/>
              </a:rPr>
              <a:t>This notation means we are summing over all possible values of A</a:t>
            </a:r>
          </a:p>
          <a:p>
            <a:pPr marL="640080" lvl="1" indent="-274320" defTabSz="91440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tabLst>
                <a:tab pos="1828800" algn="l"/>
              </a:tabLst>
            </a:pPr>
            <a:r>
              <a:rPr lang="en-US" sz="2600" dirty="0">
                <a:ea typeface="ＭＳ Ｐゴシック" pitchFamily="32" charset="-128"/>
              </a:rPr>
              <a:t>When we want to refer to a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71364" cy="990600"/>
          </a:xfrm>
        </p:spPr>
        <p:txBody>
          <a:bodyPr>
            <a:normAutofit/>
          </a:bodyPr>
          <a:lstStyle/>
          <a:p>
            <a:r>
              <a:rPr lang="en-US" dirty="0"/>
              <a:t>Second, the Law of Total Probability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05941" y="1666881"/>
          <a:ext cx="2527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3" name="Equation" r:id="rId4" imgW="2527200" imgH="609480" progId="Equation.3">
                  <p:embed/>
                </p:oleObj>
              </mc:Choice>
              <mc:Fallback>
                <p:oleObj name="Equation" r:id="rId4" imgW="2527200" imgH="609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941" y="1666881"/>
                        <a:ext cx="2527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913109" y="5073517"/>
          <a:ext cx="279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4" name="Equation" r:id="rId6" imgW="279360" imgH="317160" progId="Equation.3">
                  <p:embed/>
                </p:oleObj>
              </mc:Choice>
              <mc:Fallback>
                <p:oleObj name="Equation" r:id="rId6" imgW="279360" imgH="317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109" y="5073517"/>
                        <a:ext cx="279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9"/>
          <p:cNvGrpSpPr/>
          <p:nvPr/>
        </p:nvGrpSpPr>
        <p:grpSpPr>
          <a:xfrm>
            <a:off x="6214212" y="1669433"/>
            <a:ext cx="1705928" cy="1705928"/>
            <a:chOff x="1828799" y="2117572"/>
            <a:chExt cx="3455470" cy="3455470"/>
          </a:xfrm>
        </p:grpSpPr>
        <p:sp>
          <p:nvSpPr>
            <p:cNvPr id="9" name="Oval 8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7288551" y="1669433"/>
            <a:ext cx="1705928" cy="1705928"/>
            <a:chOff x="3994489" y="2117572"/>
            <a:chExt cx="3455470" cy="3455470"/>
          </a:xfrm>
        </p:grpSpPr>
        <p:sp>
          <p:nvSpPr>
            <p:cNvPr id="12" name="Oval 11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659216" y="232784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48515" y="232784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66687" y="232784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69837" y="1534683"/>
            <a:ext cx="3059406" cy="1970773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7276852" y="1841892"/>
            <a:ext cx="643288" cy="1349141"/>
          </a:xfrm>
          <a:custGeom>
            <a:avLst/>
            <a:gdLst>
              <a:gd name="connsiteX0" fmla="*/ 335280 w 643288"/>
              <a:gd name="connsiteY0" fmla="*/ 8021 h 1349141"/>
              <a:gd name="connsiteX1" fmla="*/ 152400 w 643288"/>
              <a:gd name="connsiteY1" fmla="*/ 210152 h 1349141"/>
              <a:gd name="connsiteX2" fmla="*/ 36896 w 643288"/>
              <a:gd name="connsiteY2" fmla="*/ 479659 h 1349141"/>
              <a:gd name="connsiteX3" fmla="*/ 8021 w 643288"/>
              <a:gd name="connsiteY3" fmla="*/ 797293 h 1349141"/>
              <a:gd name="connsiteX4" fmla="*/ 85023 w 643288"/>
              <a:gd name="connsiteY4" fmla="*/ 1028299 h 1349141"/>
              <a:gd name="connsiteX5" fmla="*/ 181275 w 643288"/>
              <a:gd name="connsiteY5" fmla="*/ 1201554 h 1349141"/>
              <a:gd name="connsiteX6" fmla="*/ 335280 w 643288"/>
              <a:gd name="connsiteY6" fmla="*/ 1345933 h 1349141"/>
              <a:gd name="connsiteX7" fmla="*/ 479659 w 643288"/>
              <a:gd name="connsiteY7" fmla="*/ 1182303 h 1349141"/>
              <a:gd name="connsiteX8" fmla="*/ 604787 w 643288"/>
              <a:gd name="connsiteY8" fmla="*/ 960922 h 1349141"/>
              <a:gd name="connsiteX9" fmla="*/ 643288 w 643288"/>
              <a:gd name="connsiteY9" fmla="*/ 710665 h 1349141"/>
              <a:gd name="connsiteX10" fmla="*/ 604787 w 643288"/>
              <a:gd name="connsiteY10" fmla="*/ 383406 h 1349141"/>
              <a:gd name="connsiteX11" fmla="*/ 470033 w 643288"/>
              <a:gd name="connsiteY11" fmla="*/ 162025 h 1349141"/>
              <a:gd name="connsiteX12" fmla="*/ 335280 w 643288"/>
              <a:gd name="connsiteY12" fmla="*/ 8021 h 134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3288" h="1349141">
                <a:moveTo>
                  <a:pt x="335280" y="8021"/>
                </a:moveTo>
                <a:cubicBezTo>
                  <a:pt x="282341" y="16042"/>
                  <a:pt x="202131" y="131546"/>
                  <a:pt x="152400" y="210152"/>
                </a:cubicBezTo>
                <a:cubicBezTo>
                  <a:pt x="102669" y="288758"/>
                  <a:pt x="60959" y="381802"/>
                  <a:pt x="36896" y="479659"/>
                </a:cubicBezTo>
                <a:cubicBezTo>
                  <a:pt x="12833" y="577516"/>
                  <a:pt x="0" y="705853"/>
                  <a:pt x="8021" y="797293"/>
                </a:cubicBezTo>
                <a:cubicBezTo>
                  <a:pt x="16042" y="888733"/>
                  <a:pt x="56147" y="960922"/>
                  <a:pt x="85023" y="1028299"/>
                </a:cubicBezTo>
                <a:cubicBezTo>
                  <a:pt x="113899" y="1095676"/>
                  <a:pt x="139566" y="1148615"/>
                  <a:pt x="181275" y="1201554"/>
                </a:cubicBezTo>
                <a:cubicBezTo>
                  <a:pt x="222984" y="1254493"/>
                  <a:pt x="285549" y="1349141"/>
                  <a:pt x="335280" y="1345933"/>
                </a:cubicBezTo>
                <a:cubicBezTo>
                  <a:pt x="385011" y="1342725"/>
                  <a:pt x="434741" y="1246471"/>
                  <a:pt x="479659" y="1182303"/>
                </a:cubicBezTo>
                <a:cubicBezTo>
                  <a:pt x="524577" y="1118135"/>
                  <a:pt x="577516" y="1039528"/>
                  <a:pt x="604787" y="960922"/>
                </a:cubicBezTo>
                <a:cubicBezTo>
                  <a:pt x="632058" y="882316"/>
                  <a:pt x="643288" y="806918"/>
                  <a:pt x="643288" y="710665"/>
                </a:cubicBezTo>
                <a:cubicBezTo>
                  <a:pt x="643288" y="614412"/>
                  <a:pt x="633663" y="474846"/>
                  <a:pt x="604787" y="383406"/>
                </a:cubicBezTo>
                <a:cubicBezTo>
                  <a:pt x="575911" y="291966"/>
                  <a:pt x="514951" y="224589"/>
                  <a:pt x="470033" y="162025"/>
                </a:cubicBezTo>
                <a:cubicBezTo>
                  <a:pt x="425115" y="99461"/>
                  <a:pt x="388219" y="0"/>
                  <a:pt x="335280" y="8021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211656" y="1659013"/>
            <a:ext cx="1398871" cy="1727734"/>
          </a:xfrm>
          <a:custGeom>
            <a:avLst/>
            <a:gdLst>
              <a:gd name="connsiteX0" fmla="*/ 1381225 w 1398871"/>
              <a:gd name="connsiteY0" fmla="*/ 190900 h 1727734"/>
              <a:gd name="connsiteX1" fmla="*/ 1092467 w 1398871"/>
              <a:gd name="connsiteY1" fmla="*/ 27271 h 1727734"/>
              <a:gd name="connsiteX2" fmla="*/ 813335 w 1398871"/>
              <a:gd name="connsiteY2" fmla="*/ 27271 h 1727734"/>
              <a:gd name="connsiteX3" fmla="*/ 563078 w 1398871"/>
              <a:gd name="connsiteY3" fmla="*/ 65772 h 1727734"/>
              <a:gd name="connsiteX4" fmla="*/ 389823 w 1398871"/>
              <a:gd name="connsiteY4" fmla="*/ 152399 h 1727734"/>
              <a:gd name="connsiteX5" fmla="*/ 206943 w 1398871"/>
              <a:gd name="connsiteY5" fmla="*/ 325654 h 1727734"/>
              <a:gd name="connsiteX6" fmla="*/ 110690 w 1398871"/>
              <a:gd name="connsiteY6" fmla="*/ 460407 h 1727734"/>
              <a:gd name="connsiteX7" fmla="*/ 14438 w 1398871"/>
              <a:gd name="connsiteY7" fmla="*/ 710664 h 1727734"/>
              <a:gd name="connsiteX8" fmla="*/ 24063 w 1398871"/>
              <a:gd name="connsiteY8" fmla="*/ 1066799 h 1727734"/>
              <a:gd name="connsiteX9" fmla="*/ 158817 w 1398871"/>
              <a:gd name="connsiteY9" fmla="*/ 1374807 h 1727734"/>
              <a:gd name="connsiteX10" fmla="*/ 283945 w 1398871"/>
              <a:gd name="connsiteY10" fmla="*/ 1490311 h 1727734"/>
              <a:gd name="connsiteX11" fmla="*/ 505326 w 1398871"/>
              <a:gd name="connsiteY11" fmla="*/ 1644315 h 1727734"/>
              <a:gd name="connsiteX12" fmla="*/ 774834 w 1398871"/>
              <a:gd name="connsiteY12" fmla="*/ 1721317 h 1727734"/>
              <a:gd name="connsiteX13" fmla="*/ 1082842 w 1398871"/>
              <a:gd name="connsiteY13" fmla="*/ 1682816 h 1727734"/>
              <a:gd name="connsiteX14" fmla="*/ 1342724 w 1398871"/>
              <a:gd name="connsiteY14" fmla="*/ 1586563 h 1727734"/>
              <a:gd name="connsiteX15" fmla="*/ 1381225 w 1398871"/>
              <a:gd name="connsiteY15" fmla="*/ 1538437 h 1727734"/>
              <a:gd name="connsiteX16" fmla="*/ 1236846 w 1398871"/>
              <a:gd name="connsiteY16" fmla="*/ 1374807 h 1727734"/>
              <a:gd name="connsiteX17" fmla="*/ 1111718 w 1398871"/>
              <a:gd name="connsiteY17" fmla="*/ 1153426 h 1727734"/>
              <a:gd name="connsiteX18" fmla="*/ 1053966 w 1398871"/>
              <a:gd name="connsiteY18" fmla="*/ 864668 h 1727734"/>
              <a:gd name="connsiteX19" fmla="*/ 1102092 w 1398871"/>
              <a:gd name="connsiteY19" fmla="*/ 585536 h 1727734"/>
              <a:gd name="connsiteX20" fmla="*/ 1198345 w 1398871"/>
              <a:gd name="connsiteY20" fmla="*/ 402656 h 1727734"/>
              <a:gd name="connsiteX21" fmla="*/ 1381225 w 1398871"/>
              <a:gd name="connsiteY21" fmla="*/ 190900 h 1727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98871" h="1727734">
                <a:moveTo>
                  <a:pt x="1381225" y="190900"/>
                </a:moveTo>
                <a:cubicBezTo>
                  <a:pt x="1363579" y="128336"/>
                  <a:pt x="1187115" y="54542"/>
                  <a:pt x="1092467" y="27271"/>
                </a:cubicBezTo>
                <a:cubicBezTo>
                  <a:pt x="997819" y="0"/>
                  <a:pt x="901567" y="20854"/>
                  <a:pt x="813335" y="27271"/>
                </a:cubicBezTo>
                <a:cubicBezTo>
                  <a:pt x="725103" y="33688"/>
                  <a:pt x="633663" y="44917"/>
                  <a:pt x="563078" y="65772"/>
                </a:cubicBezTo>
                <a:cubicBezTo>
                  <a:pt x="492493" y="86627"/>
                  <a:pt x="449179" y="109085"/>
                  <a:pt x="389823" y="152399"/>
                </a:cubicBezTo>
                <a:cubicBezTo>
                  <a:pt x="330467" y="195713"/>
                  <a:pt x="253465" y="274319"/>
                  <a:pt x="206943" y="325654"/>
                </a:cubicBezTo>
                <a:cubicBezTo>
                  <a:pt x="160421" y="376989"/>
                  <a:pt x="142774" y="396239"/>
                  <a:pt x="110690" y="460407"/>
                </a:cubicBezTo>
                <a:cubicBezTo>
                  <a:pt x="78606" y="524575"/>
                  <a:pt x="28876" y="609599"/>
                  <a:pt x="14438" y="710664"/>
                </a:cubicBezTo>
                <a:cubicBezTo>
                  <a:pt x="0" y="811729"/>
                  <a:pt x="0" y="956109"/>
                  <a:pt x="24063" y="1066799"/>
                </a:cubicBezTo>
                <a:cubicBezTo>
                  <a:pt x="48126" y="1177489"/>
                  <a:pt x="115503" y="1304222"/>
                  <a:pt x="158817" y="1374807"/>
                </a:cubicBezTo>
                <a:cubicBezTo>
                  <a:pt x="202131" y="1445392"/>
                  <a:pt x="226194" y="1445393"/>
                  <a:pt x="283945" y="1490311"/>
                </a:cubicBezTo>
                <a:cubicBezTo>
                  <a:pt x="341696" y="1535229"/>
                  <a:pt x="423511" y="1605814"/>
                  <a:pt x="505326" y="1644315"/>
                </a:cubicBezTo>
                <a:cubicBezTo>
                  <a:pt x="587141" y="1682816"/>
                  <a:pt x="678581" y="1714900"/>
                  <a:pt x="774834" y="1721317"/>
                </a:cubicBezTo>
                <a:cubicBezTo>
                  <a:pt x="871087" y="1727734"/>
                  <a:pt x="988194" y="1705275"/>
                  <a:pt x="1082842" y="1682816"/>
                </a:cubicBezTo>
                <a:cubicBezTo>
                  <a:pt x="1177490" y="1660357"/>
                  <a:pt x="1292993" y="1610626"/>
                  <a:pt x="1342724" y="1586563"/>
                </a:cubicBezTo>
                <a:cubicBezTo>
                  <a:pt x="1392455" y="1562500"/>
                  <a:pt x="1398871" y="1573730"/>
                  <a:pt x="1381225" y="1538437"/>
                </a:cubicBezTo>
                <a:cubicBezTo>
                  <a:pt x="1363579" y="1503144"/>
                  <a:pt x="1281764" y="1438975"/>
                  <a:pt x="1236846" y="1374807"/>
                </a:cubicBezTo>
                <a:cubicBezTo>
                  <a:pt x="1191928" y="1310639"/>
                  <a:pt x="1142198" y="1238449"/>
                  <a:pt x="1111718" y="1153426"/>
                </a:cubicBezTo>
                <a:cubicBezTo>
                  <a:pt x="1081238" y="1068403"/>
                  <a:pt x="1055570" y="959316"/>
                  <a:pt x="1053966" y="864668"/>
                </a:cubicBezTo>
                <a:cubicBezTo>
                  <a:pt x="1052362" y="770020"/>
                  <a:pt x="1078029" y="662538"/>
                  <a:pt x="1102092" y="585536"/>
                </a:cubicBezTo>
                <a:cubicBezTo>
                  <a:pt x="1126155" y="508534"/>
                  <a:pt x="1153427" y="466825"/>
                  <a:pt x="1198345" y="402656"/>
                </a:cubicBezTo>
                <a:cubicBezTo>
                  <a:pt x="1243263" y="338488"/>
                  <a:pt x="1398871" y="253464"/>
                  <a:pt x="1381225" y="190900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3513551"/>
            <a:ext cx="8471364" cy="10094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chemeClr val="accent1"/>
              </a:buClr>
              <a:buSzPct val="70000"/>
              <a:tabLst>
                <a:tab pos="1828800" algn="l"/>
              </a:tabLst>
            </a:pPr>
            <a:r>
              <a:rPr lang="en-US" sz="2600" dirty="0">
                <a:ea typeface="ＭＳ Ｐゴシック" pitchFamily="32" charset="-128"/>
              </a:rPr>
              <a:t>	particular value of A without specifying what that value is, we use the notation A=a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>
                <a:tab pos="1828800" algn="l"/>
              </a:tabLst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7" grpId="2" animBg="1"/>
      <p:bldP spid="2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Our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8686801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+mj-lt"/>
              </a:rPr>
              <a:t>What do we know?</a:t>
            </a:r>
          </a:p>
          <a:p>
            <a:r>
              <a:rPr lang="en-US" sz="2600" dirty="0">
                <a:latin typeface="+mj-lt"/>
              </a:rPr>
              <a:t>The BIO group has 50 students of whom 20% are male</a:t>
            </a:r>
          </a:p>
          <a:p>
            <a:pPr lvl="1"/>
            <a:r>
              <a:rPr lang="en-US" sz="2300" dirty="0" err="1">
                <a:latin typeface="+mj-lt"/>
              </a:rPr>
              <a:t>Pr[Y</a:t>
            </a:r>
            <a:r>
              <a:rPr lang="en-US" sz="2300" dirty="0">
                <a:latin typeface="+mj-lt"/>
              </a:rPr>
              <a:t>=1|A=1] = 0.20</a:t>
            </a:r>
          </a:p>
          <a:p>
            <a:pPr lvl="1"/>
            <a:r>
              <a:rPr lang="en-US" sz="2300" dirty="0" err="1">
                <a:latin typeface="+mj-lt"/>
              </a:rPr>
              <a:t>Pr[A</a:t>
            </a:r>
            <a:r>
              <a:rPr lang="en-US" sz="2300" dirty="0">
                <a:latin typeface="+mj-lt"/>
              </a:rPr>
              <a:t>=1] = 50 / 200 = 0.25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  <a:latin typeface="+mj-lt"/>
              </a:rPr>
              <a:t>The EPI group has 150 students of whom 40% are male</a:t>
            </a:r>
          </a:p>
          <a:p>
            <a:pPr lvl="1">
              <a:buClr>
                <a:srgbClr val="FFAF03"/>
              </a:buClr>
            </a:pPr>
            <a:r>
              <a:rPr lang="en-US" sz="2300" dirty="0" err="1">
                <a:solidFill>
                  <a:prstClr val="black"/>
                </a:solidFill>
                <a:latin typeface="+mj-lt"/>
              </a:rPr>
              <a:t>Pr[Y</a:t>
            </a:r>
            <a:r>
              <a:rPr lang="en-US" sz="2300" dirty="0">
                <a:solidFill>
                  <a:prstClr val="black"/>
                </a:solidFill>
                <a:latin typeface="+mj-lt"/>
              </a:rPr>
              <a:t>=1|A=0] = 0.40</a:t>
            </a:r>
          </a:p>
          <a:p>
            <a:pPr lvl="1">
              <a:buClr>
                <a:srgbClr val="FFAF03"/>
              </a:buClr>
            </a:pPr>
            <a:r>
              <a:rPr lang="en-US" sz="2300" dirty="0" err="1">
                <a:solidFill>
                  <a:prstClr val="black"/>
                </a:solidFill>
                <a:latin typeface="+mj-lt"/>
              </a:rPr>
              <a:t>Pr[A</a:t>
            </a:r>
            <a:r>
              <a:rPr lang="en-US" sz="2300" dirty="0">
                <a:solidFill>
                  <a:prstClr val="black"/>
                </a:solidFill>
                <a:latin typeface="+mj-lt"/>
              </a:rPr>
              <a:t>=0] = 150/200 = 0.75</a:t>
            </a:r>
          </a:p>
          <a:p>
            <a:pPr lvl="1">
              <a:buClr>
                <a:srgbClr val="FFAF03"/>
              </a:buClr>
            </a:pPr>
            <a:endParaRPr lang="en-US" dirty="0">
              <a:solidFill>
                <a:prstClr val="black"/>
              </a:solidFill>
              <a:latin typeface="+mj-lt"/>
            </a:endParaRPr>
          </a:p>
          <a:p>
            <a:pPr lvl="0">
              <a:buClr>
                <a:srgbClr val="FDE689"/>
              </a:buClr>
              <a:buNone/>
            </a:pPr>
            <a:r>
              <a:rPr lang="en-US" dirty="0">
                <a:solidFill>
                  <a:prstClr val="black"/>
                </a:solidFill>
                <a:latin typeface="+mj-lt"/>
              </a:rPr>
              <a:t>What do we want to know?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  <a:latin typeface="+mj-lt"/>
              </a:rPr>
              <a:t>Pr[Y=1] = ?</a:t>
            </a:r>
            <a:endParaRPr lang="en-US" sz="2600" dirty="0">
              <a:latin typeface="+mj-l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Rewriting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74478"/>
          </a:xfrm>
        </p:spPr>
        <p:txBody>
          <a:bodyPr/>
          <a:lstStyle/>
          <a:p>
            <a:pPr>
              <a:buNone/>
            </a:pPr>
            <a:r>
              <a:rPr lang="en-US" dirty="0"/>
              <a:t>By the Law of Total Probability:</a:t>
            </a:r>
          </a:p>
          <a:p>
            <a:pPr>
              <a:tabLst>
                <a:tab pos="1828800" algn="l"/>
              </a:tabLst>
            </a:pPr>
            <a:r>
              <a:rPr lang="en-US" sz="2600" dirty="0" err="1"/>
              <a:t>Pr[Y</a:t>
            </a:r>
            <a:r>
              <a:rPr lang="en-US" sz="2600" dirty="0"/>
              <a:t>=1] = </a:t>
            </a:r>
            <a:r>
              <a:rPr lang="en-US" sz="2600" dirty="0" err="1"/>
              <a:t>Pr[Y</a:t>
            </a:r>
            <a:r>
              <a:rPr lang="en-US" sz="2600" dirty="0"/>
              <a:t>=1</a:t>
            </a:r>
            <a:r>
              <a:rPr lang="en-US" sz="2600" dirty="0">
                <a:sym typeface="Symbol"/>
              </a:rPr>
              <a:t>, A=0] + </a:t>
            </a:r>
            <a:r>
              <a:rPr lang="en-US" sz="2600" dirty="0" err="1"/>
              <a:t>Pr[Y</a:t>
            </a:r>
            <a:r>
              <a:rPr lang="en-US" sz="2600" dirty="0"/>
              <a:t>=1,</a:t>
            </a:r>
            <a:r>
              <a:rPr lang="en-US" sz="2600" dirty="0">
                <a:sym typeface="Symbol"/>
              </a:rPr>
              <a:t> A=1]</a:t>
            </a:r>
          </a:p>
          <a:p>
            <a:pPr>
              <a:tabLst>
                <a:tab pos="1828800" algn="l"/>
              </a:tabLst>
            </a:pPr>
            <a:endParaRPr lang="en-US" sz="1500" dirty="0">
              <a:sym typeface="Symbol"/>
            </a:endParaRPr>
          </a:p>
          <a:p>
            <a:pPr>
              <a:buNone/>
              <a:tabLst>
                <a:tab pos="1828800" algn="l"/>
              </a:tabLst>
            </a:pPr>
            <a:r>
              <a:rPr lang="en-US" dirty="0"/>
              <a:t>We can then rewrite these joint probabilities:</a:t>
            </a:r>
          </a:p>
          <a:p>
            <a:pPr lvl="0">
              <a:buClr>
                <a:srgbClr val="FDE689"/>
              </a:buClr>
              <a:tabLst>
                <a:tab pos="1427163" algn="l"/>
              </a:tabLst>
            </a:pPr>
            <a:r>
              <a:rPr lang="en-US" sz="2600" dirty="0" err="1">
                <a:solidFill>
                  <a:prstClr val="black"/>
                </a:solidFill>
              </a:rPr>
              <a:t>Pr[Y</a:t>
            </a:r>
            <a:r>
              <a:rPr lang="en-US" sz="2600" dirty="0">
                <a:solidFill>
                  <a:prstClr val="black"/>
                </a:solidFill>
              </a:rPr>
              <a:t>=1]	= </a:t>
            </a:r>
            <a:r>
              <a:rPr lang="en-US" sz="2600" dirty="0" err="1">
                <a:solidFill>
                  <a:prstClr val="black"/>
                </a:solidFill>
              </a:rPr>
              <a:t>Pr[Y</a:t>
            </a:r>
            <a:r>
              <a:rPr lang="en-US" sz="2600" dirty="0">
                <a:solidFill>
                  <a:prstClr val="black"/>
                </a:solidFill>
              </a:rPr>
              <a:t>=1|</a:t>
            </a:r>
            <a:r>
              <a:rPr lang="en-US" sz="2600" dirty="0">
                <a:solidFill>
                  <a:prstClr val="black"/>
                </a:solidFill>
                <a:sym typeface="Symbol"/>
              </a:rPr>
              <a:t> A=1]×Pr[A=1] </a:t>
            </a:r>
          </a:p>
          <a:p>
            <a:pPr>
              <a:buClr>
                <a:srgbClr val="FDE689"/>
              </a:buClr>
              <a:buNone/>
              <a:tabLst>
                <a:tab pos="1427163" algn="l"/>
              </a:tabLst>
            </a:pPr>
            <a:r>
              <a:rPr lang="en-US" sz="2600" dirty="0">
                <a:solidFill>
                  <a:prstClr val="black"/>
                </a:solidFill>
                <a:sym typeface="Symbol"/>
              </a:rPr>
              <a:t>		+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600" dirty="0" err="1">
                <a:solidFill>
                  <a:prstClr val="black"/>
                </a:solidFill>
              </a:rPr>
              <a:t>Pr[Y</a:t>
            </a:r>
            <a:r>
              <a:rPr lang="en-US" sz="2600" dirty="0">
                <a:solidFill>
                  <a:prstClr val="black"/>
                </a:solidFill>
              </a:rPr>
              <a:t>=1</a:t>
            </a:r>
            <a:r>
              <a:rPr lang="en-US" sz="2600" dirty="0">
                <a:solidFill>
                  <a:prstClr val="black"/>
                </a:solidFill>
                <a:sym typeface="Symbol"/>
              </a:rPr>
              <a:t>| A=0]×Pr[A=0] </a:t>
            </a:r>
          </a:p>
          <a:p>
            <a:pPr lvl="0">
              <a:buClr>
                <a:srgbClr val="FDE689"/>
              </a:buClr>
              <a:buNone/>
              <a:tabLst>
                <a:tab pos="1655763" algn="l"/>
              </a:tabLst>
            </a:pPr>
            <a:endParaRPr lang="en-US" sz="1500" dirty="0">
              <a:solidFill>
                <a:prstClr val="black"/>
              </a:solidFill>
              <a:sym typeface="Symbol"/>
            </a:endParaRPr>
          </a:p>
          <a:p>
            <a:pPr lvl="0">
              <a:buClr>
                <a:srgbClr val="FDE689"/>
              </a:buClr>
              <a:buNone/>
              <a:tabLst>
                <a:tab pos="1655763" algn="l"/>
              </a:tabLst>
            </a:pPr>
            <a:r>
              <a:rPr lang="en-US" dirty="0">
                <a:solidFill>
                  <a:prstClr val="black"/>
                </a:solidFill>
                <a:sym typeface="Symbol"/>
              </a:rPr>
              <a:t>Plugging in, we have:</a:t>
            </a:r>
          </a:p>
          <a:p>
            <a:pPr lvl="0">
              <a:buClr>
                <a:srgbClr val="FDE689"/>
              </a:buClr>
              <a:tabLst>
                <a:tab pos="1655763" algn="l"/>
              </a:tabLst>
            </a:pPr>
            <a:r>
              <a:rPr lang="en-US" sz="2600" dirty="0">
                <a:solidFill>
                  <a:prstClr val="black"/>
                </a:solidFill>
              </a:rPr>
              <a:t>Pr[Y=1] = (0.2)(0.25) + (0.4)(0.75) = 0.35</a:t>
            </a:r>
            <a:endParaRPr lang="en-US" sz="2600" dirty="0">
              <a:solidFill>
                <a:prstClr val="black"/>
              </a:solidFill>
              <a:sym typeface="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Random Variables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Generally…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2" charset="-128"/>
              </a:rPr>
              <a:t>You can always calculate a marginal probability by summing out over the conditional probabilities</a:t>
            </a:r>
          </a:p>
          <a:p>
            <a:pPr lvl="1"/>
            <a:r>
              <a:rPr lang="en-US" dirty="0">
                <a:latin typeface="+mj-lt"/>
              </a:rPr>
              <a:t>i.e. If you only have discrete variables, you can always take a weighted average to calculate a marginal probability</a:t>
            </a:r>
          </a:p>
          <a:p>
            <a:endParaRPr lang="en-US" dirty="0"/>
          </a:p>
          <a:p>
            <a:r>
              <a:rPr lang="en-US" dirty="0">
                <a:ea typeface="ＭＳ Ｐゴシック" pitchFamily="32" charset="-128"/>
              </a:rPr>
              <a:t>Formally, for dichotomous Y and discrete A:</a:t>
            </a:r>
          </a:p>
          <a:p>
            <a:endParaRPr lang="en-US" dirty="0"/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738313" y="5062894"/>
          <a:ext cx="5549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8" name="Equation" r:id="rId3" imgW="5549760" imgH="787320" progId="Equation.3">
                  <p:embed/>
                </p:oleObj>
              </mc:Choice>
              <mc:Fallback>
                <p:oleObj name="Equation" r:id="rId3" imgW="5549760" imgH="7873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5062894"/>
                        <a:ext cx="5549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7447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Definition: </a:t>
            </a:r>
            <a:r>
              <a:rPr lang="en-US" dirty="0"/>
              <a:t>A variable that can take on one of several possible values, with a distribution of probabilities over this set of values</a:t>
            </a:r>
            <a:endParaRPr lang="en-US" b="1" dirty="0"/>
          </a:p>
          <a:p>
            <a:endParaRPr lang="en-US" dirty="0"/>
          </a:p>
          <a:p>
            <a:r>
              <a:rPr lang="en-US" b="1" dirty="0"/>
              <a:t>Continuous:</a:t>
            </a:r>
            <a:r>
              <a:rPr lang="en-US" dirty="0"/>
              <a:t> Can take on any value</a:t>
            </a:r>
            <a:endParaRPr lang="en-US" b="1" dirty="0"/>
          </a:p>
          <a:p>
            <a:pPr lvl="1"/>
            <a:r>
              <a:rPr lang="en-US" dirty="0"/>
              <a:t>E.g. Systolic blood pressure </a:t>
            </a:r>
          </a:p>
          <a:p>
            <a:pPr lvl="1">
              <a:buNone/>
            </a:pPr>
            <a:endParaRPr lang="en-US" b="1" dirty="0"/>
          </a:p>
          <a:p>
            <a:r>
              <a:rPr lang="en-US" b="1" dirty="0"/>
              <a:t>Discrete: </a:t>
            </a:r>
            <a:r>
              <a:rPr lang="en-US" dirty="0"/>
              <a:t>Can take on only certain values</a:t>
            </a:r>
            <a:endParaRPr lang="en-US" b="1" dirty="0"/>
          </a:p>
          <a:p>
            <a:pPr lvl="1"/>
            <a:r>
              <a:rPr lang="en-US" dirty="0"/>
              <a:t>E.g. Diagnosis of hypertension</a:t>
            </a:r>
          </a:p>
          <a:p>
            <a:pPr lvl="1"/>
            <a:r>
              <a:rPr lang="en-US" dirty="0"/>
              <a:t>E.g. Number of students attending any given </a:t>
            </a:r>
            <a:r>
              <a:rPr lang="en-US" dirty="0" err="1"/>
              <a:t>Epi</a:t>
            </a:r>
            <a:r>
              <a:rPr lang="en-US" dirty="0"/>
              <a:t> 201 lecture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74566" cy="990600"/>
          </a:xfrm>
        </p:spPr>
        <p:txBody>
          <a:bodyPr>
            <a:noAutofit/>
          </a:bodyPr>
          <a:lstStyle/>
          <a:p>
            <a:r>
              <a:rPr lang="en-US" dirty="0"/>
              <a:t>Types of Discrete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Dichotomous: </a:t>
            </a:r>
            <a:r>
              <a:rPr lang="en-US" dirty="0"/>
              <a:t>Has only two possible values</a:t>
            </a:r>
          </a:p>
          <a:p>
            <a:pPr lvl="1"/>
            <a:r>
              <a:rPr lang="en-US" dirty="0"/>
              <a:t>E.g. Diagnosis of hypertension</a:t>
            </a:r>
          </a:p>
          <a:p>
            <a:pPr lvl="2"/>
            <a:r>
              <a:rPr lang="en-US" dirty="0"/>
              <a:t>0: Patient has not been diagnosed with hypertension</a:t>
            </a:r>
          </a:p>
          <a:p>
            <a:pPr lvl="2"/>
            <a:r>
              <a:rPr lang="en-US" dirty="0"/>
              <a:t>1: Patient has been diagnosed with hypertension </a:t>
            </a:r>
          </a:p>
          <a:p>
            <a:pPr lvl="2">
              <a:buNone/>
            </a:pPr>
            <a:endParaRPr lang="en-US" dirty="0"/>
          </a:p>
          <a:p>
            <a:r>
              <a:rPr lang="en-US" b="1" dirty="0" err="1"/>
              <a:t>Polytomous</a:t>
            </a:r>
            <a:r>
              <a:rPr lang="en-US" b="1" dirty="0"/>
              <a:t>: </a:t>
            </a:r>
            <a:r>
              <a:rPr lang="en-US" dirty="0"/>
              <a:t>Has more than two possible values</a:t>
            </a:r>
          </a:p>
          <a:p>
            <a:pPr lvl="1"/>
            <a:r>
              <a:rPr lang="en-US" dirty="0"/>
              <a:t>E.g. Categories of hypertension</a:t>
            </a:r>
          </a:p>
          <a:p>
            <a:pPr lvl="2"/>
            <a:r>
              <a:rPr lang="en-US" dirty="0"/>
              <a:t>0: Patient has not been diagnosed with hypertension</a:t>
            </a:r>
          </a:p>
          <a:p>
            <a:pPr lvl="2"/>
            <a:r>
              <a:rPr lang="en-US" dirty="0"/>
              <a:t>1: Patient has been diagnosed with moderate hypertension</a:t>
            </a:r>
          </a:p>
          <a:p>
            <a:pPr lvl="2"/>
            <a:r>
              <a:rPr lang="en-US" dirty="0"/>
              <a:t>2: Patient has been diagnosed with severe hypertension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153400" cy="4934415"/>
          </a:xfrm>
        </p:spPr>
        <p:txBody>
          <a:bodyPr>
            <a:normAutofit/>
          </a:bodyPr>
          <a:lstStyle/>
          <a:p>
            <a:r>
              <a:rPr lang="en-US" dirty="0"/>
              <a:t>CAPITAL letters denote random variables</a:t>
            </a:r>
          </a:p>
          <a:p>
            <a:endParaRPr lang="en-US" dirty="0"/>
          </a:p>
          <a:p>
            <a:r>
              <a:rPr lang="en-US" dirty="0"/>
              <a:t>In this class:</a:t>
            </a:r>
          </a:p>
          <a:p>
            <a:pPr lvl="1"/>
            <a:r>
              <a:rPr lang="en-US" dirty="0"/>
              <a:t>A: Exposure / Treatment</a:t>
            </a:r>
          </a:p>
          <a:p>
            <a:pPr lvl="1"/>
            <a:r>
              <a:rPr lang="en-US" dirty="0"/>
              <a:t>Y: Outcome</a:t>
            </a:r>
          </a:p>
          <a:p>
            <a:pPr lvl="1"/>
            <a:r>
              <a:rPr lang="en-US" dirty="0"/>
              <a:t>L: Other measured variables</a:t>
            </a:r>
          </a:p>
          <a:p>
            <a:pPr lvl="1"/>
            <a:r>
              <a:rPr lang="en-US" dirty="0"/>
              <a:t>U: Unmeasured variables</a:t>
            </a:r>
          </a:p>
          <a:p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lower case letters denote a specific value (i.e. realization) of a random variable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Probability Notation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Twilight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3018</TotalTime>
  <Words>3354</Words>
  <Application>Microsoft Macintosh PowerPoint</Application>
  <PresentationFormat>On-screen Show (4:3)</PresentationFormat>
  <Paragraphs>785</Paragraphs>
  <Slides>52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Calibri</vt:lpstr>
      <vt:lpstr>Tw Cen MT</vt:lpstr>
      <vt:lpstr>Wingdings</vt:lpstr>
      <vt:lpstr>Wingdings 2</vt:lpstr>
      <vt:lpstr>Median</vt:lpstr>
      <vt:lpstr>Equation</vt:lpstr>
      <vt:lpstr>Prepared by Rebecca Graff, for EPI201, Probability Notation &amp; Application Based on lectures by Martín Lajous &amp; Melinda Power Harvard School of Public Health 9/2/2011</vt:lpstr>
      <vt:lpstr>What Probability Notation Captures</vt:lpstr>
      <vt:lpstr>Our Goals</vt:lpstr>
      <vt:lpstr>Agenda</vt:lpstr>
      <vt:lpstr>Random Variables</vt:lpstr>
      <vt:lpstr>The Basics</vt:lpstr>
      <vt:lpstr>Types of Discrete Random Variables</vt:lpstr>
      <vt:lpstr>Notation</vt:lpstr>
      <vt:lpstr>Probability Notation</vt:lpstr>
      <vt:lpstr>Probabilities</vt:lpstr>
      <vt:lpstr>Means</vt:lpstr>
      <vt:lpstr>Dichotomous Random Variables</vt:lpstr>
      <vt:lpstr>Variable Definitions</vt:lpstr>
      <vt:lpstr>Marginal Probabilities</vt:lpstr>
      <vt:lpstr>Calculating Marginal Probabilities</vt:lpstr>
      <vt:lpstr>Calculating Marginal Probabilities</vt:lpstr>
      <vt:lpstr>What About Y=0 and A=0?</vt:lpstr>
      <vt:lpstr>Joint Probabilities</vt:lpstr>
      <vt:lpstr>Calculating Joint Probabilities</vt:lpstr>
      <vt:lpstr>More Joint Probabilities</vt:lpstr>
      <vt:lpstr>Conditional Probabilities</vt:lpstr>
      <vt:lpstr>Calculating Conditional Probabilities</vt:lpstr>
      <vt:lpstr>Or With Venn Diagrams</vt:lpstr>
      <vt:lpstr>More Conditional Probabilities</vt:lpstr>
      <vt:lpstr>Introducing More Variables</vt:lpstr>
      <vt:lpstr>Calculations with Three Variables</vt:lpstr>
      <vt:lpstr>2x2 Tables</vt:lpstr>
      <vt:lpstr>The Basics</vt:lpstr>
      <vt:lpstr>Extracting Probabilities</vt:lpstr>
      <vt:lpstr>2x2 Tables  Probability Notation</vt:lpstr>
      <vt:lpstr>Introducing More Variables</vt:lpstr>
      <vt:lpstr>Calculations with Three Variables</vt:lpstr>
      <vt:lpstr>Collapsing Over L</vt:lpstr>
      <vt:lpstr>Trees</vt:lpstr>
      <vt:lpstr>The Basics</vt:lpstr>
      <vt:lpstr>Building a Tree</vt:lpstr>
      <vt:lpstr>Trees &amp; Marginal Probabilities</vt:lpstr>
      <vt:lpstr>Trees &amp; Joint Probabilities</vt:lpstr>
      <vt:lpstr>Trees &amp; Conditional Probabilities</vt:lpstr>
      <vt:lpstr>Trees &amp; 2x2 Tables</vt:lpstr>
      <vt:lpstr>2x2 Tables  Trees</vt:lpstr>
      <vt:lpstr>Trees &amp; Probabilities More Generally</vt:lpstr>
      <vt:lpstr>An Application</vt:lpstr>
      <vt:lpstr>The Scenario</vt:lpstr>
      <vt:lpstr>In Probability Notation</vt:lpstr>
      <vt:lpstr>First, A Reminder</vt:lpstr>
      <vt:lpstr>Second, the Law of Total Probability</vt:lpstr>
      <vt:lpstr>Back to Our Problem</vt:lpstr>
      <vt:lpstr>Rewriting the Problem</vt:lpstr>
      <vt:lpstr>More Generally…</vt:lpstr>
      <vt:lpstr>Questions?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TMPRSS2-ERG Fusion and Prostate Cancer Endpoints: a Meta-Analysis</dc:title>
  <dc:creator>Rebecca Graff</dc:creator>
  <cp:lastModifiedBy>Rebecca Graff</cp:lastModifiedBy>
  <cp:revision>574</cp:revision>
  <dcterms:created xsi:type="dcterms:W3CDTF">2012-05-18T04:03:11Z</dcterms:created>
  <dcterms:modified xsi:type="dcterms:W3CDTF">2020-12-30T22:44:06Z</dcterms:modified>
</cp:coreProperties>
</file>