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701" r:id="rId2"/>
    <p:sldId id="705" r:id="rId3"/>
    <p:sldId id="708" r:id="rId4"/>
    <p:sldId id="711" r:id="rId5"/>
    <p:sldId id="712" r:id="rId6"/>
    <p:sldId id="714" r:id="rId7"/>
    <p:sldId id="713" r:id="rId8"/>
    <p:sldId id="289" r:id="rId9"/>
    <p:sldId id="290" r:id="rId10"/>
    <p:sldId id="291" r:id="rId11"/>
    <p:sldId id="465" r:id="rId12"/>
    <p:sldId id="742" r:id="rId13"/>
    <p:sldId id="470" r:id="rId14"/>
    <p:sldId id="471" r:id="rId15"/>
    <p:sldId id="473" r:id="rId16"/>
    <p:sldId id="715" r:id="rId17"/>
    <p:sldId id="716" r:id="rId18"/>
    <p:sldId id="717" r:id="rId19"/>
    <p:sldId id="718" r:id="rId20"/>
    <p:sldId id="719" r:id="rId21"/>
    <p:sldId id="720" r:id="rId22"/>
    <p:sldId id="721" r:id="rId23"/>
    <p:sldId id="722" r:id="rId24"/>
    <p:sldId id="723" r:id="rId25"/>
    <p:sldId id="724" r:id="rId26"/>
    <p:sldId id="725" r:id="rId27"/>
    <p:sldId id="726" r:id="rId28"/>
    <p:sldId id="458" r:id="rId29"/>
    <p:sldId id="511" r:id="rId30"/>
    <p:sldId id="459" r:id="rId31"/>
    <p:sldId id="512" r:id="rId32"/>
    <p:sldId id="293" r:id="rId33"/>
    <p:sldId id="727" r:id="rId34"/>
    <p:sldId id="728" r:id="rId35"/>
    <p:sldId id="731" r:id="rId36"/>
    <p:sldId id="729" r:id="rId37"/>
    <p:sldId id="732" r:id="rId38"/>
    <p:sldId id="733" r:id="rId39"/>
    <p:sldId id="730" r:id="rId40"/>
    <p:sldId id="735" r:id="rId41"/>
    <p:sldId id="736" r:id="rId42"/>
    <p:sldId id="743" r:id="rId43"/>
    <p:sldId id="737" r:id="rId44"/>
    <p:sldId id="738" r:id="rId45"/>
    <p:sldId id="739" r:id="rId46"/>
    <p:sldId id="740" r:id="rId47"/>
    <p:sldId id="741" r:id="rId48"/>
    <p:sldId id="744" r:id="rId49"/>
    <p:sldId id="745" r:id="rId50"/>
  </p:sldIdLst>
  <p:sldSz cx="9144000" cy="6858000" type="screen4x3"/>
  <p:notesSz cx="6858000" cy="9144000"/>
  <p:custDataLst>
    <p:tags r:id="rId5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1FF"/>
    <a:srgbClr val="4B7919"/>
    <a:srgbClr val="B63670"/>
    <a:srgbClr val="BC3062"/>
    <a:srgbClr val="E7E6E6"/>
    <a:srgbClr val="878787"/>
    <a:srgbClr val="FF4332"/>
    <a:srgbClr val="595959"/>
    <a:srgbClr val="FFE9A3"/>
    <a:srgbClr val="FFE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6054" autoAdjust="0"/>
  </p:normalViewPr>
  <p:slideViewPr>
    <p:cSldViewPr snapToGrid="0">
      <p:cViewPr varScale="1">
        <p:scale>
          <a:sx n="123" d="100"/>
          <a:sy n="123" d="100"/>
        </p:scale>
        <p:origin x="608" y="184"/>
      </p:cViewPr>
      <p:guideLst/>
    </p:cSldViewPr>
  </p:slideViewPr>
  <p:outlineViewPr>
    <p:cViewPr>
      <p:scale>
        <a:sx n="33" d="100"/>
        <a:sy n="33" d="100"/>
      </p:scale>
      <p:origin x="0" y="-101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0E509-37B2-4781-BC0A-FBD6C3E519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4AAFA-6475-4992-A780-7246A7D36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5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424C1-C2A8-4DFC-A820-55A2DEF2FA55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494E1-32F3-44AA-B675-9EF69C8FE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9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75526"/>
            <a:ext cx="7772400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0607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4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7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7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3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46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6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5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DFFC-0AD6-4BB2-B7F0-BEF5498EFB2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8762-3BF8-4C22-B278-23CE09003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47F0555-5543-7E4E-9ECA-FCD9A84DF035}"/>
              </a:ext>
            </a:extLst>
          </p:cNvPr>
          <p:cNvSpPr/>
          <p:nvPr userDrawn="1"/>
        </p:nvSpPr>
        <p:spPr>
          <a:xfrm>
            <a:off x="14042" y="-183981"/>
            <a:ext cx="9144000" cy="156564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95" y="1074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9114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24018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23907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2401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65DF6C-1FA8-2647-9D8C-F7555E734BFC}"/>
              </a:ext>
            </a:extLst>
          </p:cNvPr>
          <p:cNvCxnSpPr>
            <a:cxnSpLocks/>
          </p:cNvCxnSpPr>
          <p:nvPr userDrawn="1"/>
        </p:nvCxnSpPr>
        <p:spPr>
          <a:xfrm>
            <a:off x="23267" y="1386055"/>
            <a:ext cx="9134775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42B8B0">
                    <a:alpha val="0"/>
                  </a:srgbClr>
                </a:gs>
                <a:gs pos="13000">
                  <a:srgbClr val="42B8B0"/>
                </a:gs>
                <a:gs pos="88000">
                  <a:srgbClr val="42B8B0"/>
                </a:gs>
                <a:gs pos="100000">
                  <a:srgbClr val="42B8B0">
                    <a:alpha val="0"/>
                  </a:srgbClr>
                </a:gs>
              </a:gsLst>
              <a:lin ang="0" scaled="1"/>
            </a:gradFill>
          </a:ln>
          <a:effectLst>
            <a:outerShdw blurRad="76200" dist="25400" dir="5400000" sx="93000" sy="93000" algn="t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D220330-24C8-754F-BBEF-748A18519463}"/>
              </a:ext>
            </a:extLst>
          </p:cNvPr>
          <p:cNvSpPr/>
          <p:nvPr userDrawn="1"/>
        </p:nvSpPr>
        <p:spPr>
          <a:xfrm>
            <a:off x="0" y="6598024"/>
            <a:ext cx="9144000" cy="2599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0ED777-7D83-D441-9A10-8A0EAFE41705}"/>
              </a:ext>
            </a:extLst>
          </p:cNvPr>
          <p:cNvCxnSpPr/>
          <p:nvPr userDrawn="1"/>
        </p:nvCxnSpPr>
        <p:spPr>
          <a:xfrm>
            <a:off x="-14042" y="6598024"/>
            <a:ext cx="9134775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42B8B0">
                    <a:alpha val="0"/>
                  </a:srgbClr>
                </a:gs>
                <a:gs pos="13000">
                  <a:srgbClr val="42B8B0"/>
                </a:gs>
                <a:gs pos="88000">
                  <a:srgbClr val="42B8B0"/>
                </a:gs>
                <a:gs pos="100000">
                  <a:srgbClr val="42B8B0">
                    <a:alpha val="0"/>
                  </a:srgbClr>
                </a:gs>
              </a:gsLst>
              <a:lin ang="0" scaled="1"/>
            </a:gradFill>
          </a:ln>
          <a:effectLst>
            <a:outerShdw blurRad="76200" dist="25400" dir="5400000" sx="93000" sy="93000" algn="t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3">
            <a:extLst>
              <a:ext uri="{FF2B5EF4-FFF2-40B4-BE49-F238E27FC236}">
                <a16:creationId xmlns:a16="http://schemas.microsoft.com/office/drawing/2014/main" id="{ABEF9176-92DE-234B-961E-A0282CC3F15C}"/>
              </a:ext>
            </a:extLst>
          </p:cNvPr>
          <p:cNvSpPr/>
          <p:nvPr userDrawn="1"/>
        </p:nvSpPr>
        <p:spPr>
          <a:xfrm>
            <a:off x="8714558" y="6541226"/>
            <a:ext cx="291465" cy="293914"/>
          </a:xfrm>
          <a:custGeom>
            <a:avLst/>
            <a:gdLst>
              <a:gd name="connsiteX0" fmla="*/ 0 w 388620"/>
              <a:gd name="connsiteY0" fmla="*/ 0 h 264862"/>
              <a:gd name="connsiteX1" fmla="*/ 388620 w 388620"/>
              <a:gd name="connsiteY1" fmla="*/ 0 h 264862"/>
              <a:gd name="connsiteX2" fmla="*/ 388620 w 388620"/>
              <a:gd name="connsiteY2" fmla="*/ 264862 h 264862"/>
              <a:gd name="connsiteX3" fmla="*/ 186146 w 388620"/>
              <a:gd name="connsiteY3" fmla="*/ 215878 h 264862"/>
              <a:gd name="connsiteX4" fmla="*/ 0 w 388620"/>
              <a:gd name="connsiteY4" fmla="*/ 264862 h 264862"/>
              <a:gd name="connsiteX5" fmla="*/ 0 w 388620"/>
              <a:gd name="connsiteY5" fmla="*/ 0 h 264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8620" h="264862">
                <a:moveTo>
                  <a:pt x="0" y="0"/>
                </a:moveTo>
                <a:lnTo>
                  <a:pt x="388620" y="0"/>
                </a:lnTo>
                <a:lnTo>
                  <a:pt x="388620" y="264862"/>
                </a:lnTo>
                <a:lnTo>
                  <a:pt x="186146" y="215878"/>
                </a:lnTo>
                <a:lnTo>
                  <a:pt x="0" y="264862"/>
                </a:lnTo>
                <a:lnTo>
                  <a:pt x="0" y="0"/>
                </a:lnTo>
                <a:close/>
              </a:path>
            </a:pathLst>
          </a:custGeom>
          <a:solidFill>
            <a:srgbClr val="42B8B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F1C652-D73F-0143-A6A2-F34A198E9D5D}"/>
              </a:ext>
            </a:extLst>
          </p:cNvPr>
          <p:cNvSpPr txBox="1"/>
          <p:nvPr userDrawn="1"/>
        </p:nvSpPr>
        <p:spPr>
          <a:xfrm>
            <a:off x="8668838" y="6536338"/>
            <a:ext cx="3877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2E16DA5-BF96-48BE-B698-5653BB9FDDDB}" type="slidenum">
              <a:rPr lang="en-US" sz="9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69F61C4A-D770-8C4E-9809-C2D1D7E98E35}"/>
              </a:ext>
            </a:extLst>
          </p:cNvPr>
          <p:cNvSpPr/>
          <p:nvPr userDrawn="1"/>
        </p:nvSpPr>
        <p:spPr>
          <a:xfrm rot="16200000">
            <a:off x="8667588" y="6551106"/>
            <a:ext cx="56853" cy="37089"/>
          </a:xfrm>
          <a:prstGeom prst="rtTriangle">
            <a:avLst/>
          </a:prstGeom>
          <a:solidFill>
            <a:srgbClr val="225C58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26288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kornak@ucsf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4B5DC3-1C83-544D-BC30-087AD700E7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Machine Learning in R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65DAAD4-191E-E946-9EA5-6627982D62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Cross-Validation and Nested Cross-Validation</a:t>
            </a:r>
          </a:p>
          <a:p>
            <a:r>
              <a:rPr lang="en-US" dirty="0"/>
              <a:t>John Kornak – Epidemiology and Biostatistics</a:t>
            </a:r>
          </a:p>
          <a:p>
            <a:r>
              <a:rPr lang="en-US" dirty="0">
                <a:hlinkClick r:id="rId2"/>
              </a:rPr>
              <a:t>john.kornak@ucsf.edu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526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73" y="362600"/>
            <a:ext cx="5937755" cy="1188720"/>
          </a:xfrm>
        </p:spPr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grpSp>
        <p:nvGrpSpPr>
          <p:cNvPr id="48" name="Group 4"/>
          <p:cNvGrpSpPr>
            <a:grpSpLocks/>
          </p:cNvGrpSpPr>
          <p:nvPr/>
        </p:nvGrpSpPr>
        <p:grpSpPr bwMode="auto">
          <a:xfrm>
            <a:off x="916770" y="2509230"/>
            <a:ext cx="1160462" cy="1346200"/>
            <a:chOff x="325" y="1265"/>
            <a:chExt cx="731" cy="848"/>
          </a:xfrm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" name="Line 11"/>
          <p:cNvSpPr>
            <a:spLocks noChangeShapeType="1"/>
          </p:cNvSpPr>
          <p:nvPr/>
        </p:nvSpPr>
        <p:spPr bwMode="auto">
          <a:xfrm>
            <a:off x="5201432" y="4996842"/>
            <a:ext cx="1906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12"/>
          <p:cNvSpPr>
            <a:spLocks noChangeArrowheads="1"/>
          </p:cNvSpPr>
          <p:nvPr/>
        </p:nvSpPr>
        <p:spPr bwMode="auto">
          <a:xfrm>
            <a:off x="7335032" y="4158642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57" name="Group 13"/>
          <p:cNvGrpSpPr>
            <a:grpSpLocks/>
          </p:cNvGrpSpPr>
          <p:nvPr/>
        </p:nvGrpSpPr>
        <p:grpSpPr bwMode="auto">
          <a:xfrm>
            <a:off x="4210832" y="4768242"/>
            <a:ext cx="1054100" cy="565150"/>
            <a:chOff x="2136" y="2818"/>
            <a:chExt cx="664" cy="356"/>
          </a:xfrm>
        </p:grpSpPr>
        <p:sp>
          <p:nvSpPr>
            <p:cNvPr id="58" name="AutoShape 14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19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0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1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2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69" name="Rectangle 25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26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27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2382032" y="2025042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4980770" y="2558442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2305832" y="5149242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60C900"/>
                </a:solidFill>
                <a:latin typeface="Arial" charset="0"/>
              </a:rPr>
              <a:t>Testing set</a:t>
            </a:r>
          </a:p>
        </p:txBody>
      </p:sp>
      <p:grpSp>
        <p:nvGrpSpPr>
          <p:cNvPr id="89" name="Group 45"/>
          <p:cNvGrpSpPr>
            <a:grpSpLocks/>
          </p:cNvGrpSpPr>
          <p:nvPr/>
        </p:nvGrpSpPr>
        <p:grpSpPr bwMode="auto">
          <a:xfrm>
            <a:off x="2839232" y="4768242"/>
            <a:ext cx="533400" cy="266700"/>
            <a:chOff x="1812" y="2352"/>
            <a:chExt cx="336" cy="168"/>
          </a:xfrm>
        </p:grpSpPr>
        <p:sp>
          <p:nvSpPr>
            <p:cNvPr id="90" name="Rectangle 46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47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49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50"/>
          <p:cNvGrpSpPr>
            <a:grpSpLocks/>
          </p:cNvGrpSpPr>
          <p:nvPr/>
        </p:nvGrpSpPr>
        <p:grpSpPr bwMode="auto">
          <a:xfrm>
            <a:off x="4433082" y="2569555"/>
            <a:ext cx="533400" cy="444500"/>
            <a:chOff x="2540" y="1303"/>
            <a:chExt cx="336" cy="280"/>
          </a:xfrm>
        </p:grpSpPr>
        <p:sp>
          <p:nvSpPr>
            <p:cNvPr id="95" name="Rectangle 51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52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53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54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55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56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" name="Line 57"/>
          <p:cNvSpPr>
            <a:spLocks noChangeShapeType="1"/>
          </p:cNvSpPr>
          <p:nvPr/>
        </p:nvSpPr>
        <p:spPr bwMode="auto">
          <a:xfrm>
            <a:off x="3799670" y="2831492"/>
            <a:ext cx="639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58"/>
          <p:cNvSpPr>
            <a:spLocks noChangeArrowheads="1"/>
          </p:cNvSpPr>
          <p:nvPr/>
        </p:nvSpPr>
        <p:spPr bwMode="auto">
          <a:xfrm>
            <a:off x="3982232" y="3625242"/>
            <a:ext cx="1914525" cy="4667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Rectangle 59"/>
          <p:cNvSpPr>
            <a:spLocks noChangeArrowheads="1"/>
          </p:cNvSpPr>
          <p:nvPr/>
        </p:nvSpPr>
        <p:spPr bwMode="auto">
          <a:xfrm>
            <a:off x="4194957" y="3625242"/>
            <a:ext cx="1814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 dirty="0"/>
              <a:t>Model Builder</a:t>
            </a:r>
          </a:p>
        </p:txBody>
      </p:sp>
      <p:sp>
        <p:nvSpPr>
          <p:cNvPr id="104" name="Line 60"/>
          <p:cNvSpPr>
            <a:spLocks noChangeShapeType="1"/>
          </p:cNvSpPr>
          <p:nvPr/>
        </p:nvSpPr>
        <p:spPr bwMode="auto">
          <a:xfrm flipH="1">
            <a:off x="4744232" y="3168042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61"/>
          <p:cNvSpPr>
            <a:spLocks noChangeShapeType="1"/>
          </p:cNvSpPr>
          <p:nvPr/>
        </p:nvSpPr>
        <p:spPr bwMode="auto">
          <a:xfrm>
            <a:off x="4744232" y="415864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62"/>
          <p:cNvSpPr>
            <a:spLocks noChangeShapeType="1"/>
          </p:cNvSpPr>
          <p:nvPr/>
        </p:nvSpPr>
        <p:spPr bwMode="auto">
          <a:xfrm flipV="1">
            <a:off x="2077232" y="3228367"/>
            <a:ext cx="441325" cy="15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63"/>
          <p:cNvSpPr>
            <a:spLocks noChangeArrowheads="1"/>
          </p:cNvSpPr>
          <p:nvPr/>
        </p:nvSpPr>
        <p:spPr bwMode="auto">
          <a:xfrm>
            <a:off x="7304869" y="3906229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108" name="Line 64"/>
          <p:cNvSpPr>
            <a:spLocks noChangeShapeType="1"/>
          </p:cNvSpPr>
          <p:nvPr/>
        </p:nvSpPr>
        <p:spPr bwMode="auto">
          <a:xfrm>
            <a:off x="3067832" y="3930042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Rectangle 65"/>
          <p:cNvSpPr>
            <a:spLocks noChangeArrowheads="1"/>
          </p:cNvSpPr>
          <p:nvPr/>
        </p:nvSpPr>
        <p:spPr bwMode="auto">
          <a:xfrm>
            <a:off x="7030232" y="4463442"/>
            <a:ext cx="228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112" name="Line 67"/>
          <p:cNvSpPr>
            <a:spLocks noChangeShapeType="1"/>
          </p:cNvSpPr>
          <p:nvPr/>
        </p:nvSpPr>
        <p:spPr bwMode="auto">
          <a:xfrm flipH="1" flipV="1">
            <a:off x="6041204" y="4180077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0" name="Group 109"/>
          <p:cNvGrpSpPr/>
          <p:nvPr/>
        </p:nvGrpSpPr>
        <p:grpSpPr>
          <a:xfrm>
            <a:off x="2521732" y="2507642"/>
            <a:ext cx="1221723" cy="1392238"/>
            <a:chOff x="2521732" y="2507642"/>
            <a:chExt cx="1221723" cy="1392238"/>
          </a:xfrm>
        </p:grpSpPr>
        <p:sp>
          <p:nvSpPr>
            <p:cNvPr id="111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2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3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4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5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6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7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8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2597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73" y="362600"/>
            <a:ext cx="5937755" cy="1188720"/>
          </a:xfrm>
        </p:spPr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sp>
        <p:nvSpPr>
          <p:cNvPr id="47" name="Line 3"/>
          <p:cNvSpPr>
            <a:spLocks noChangeShapeType="1"/>
          </p:cNvSpPr>
          <p:nvPr/>
        </p:nvSpPr>
        <p:spPr bwMode="auto">
          <a:xfrm flipV="1">
            <a:off x="3550084" y="4996842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oup 4"/>
          <p:cNvGrpSpPr>
            <a:grpSpLocks/>
          </p:cNvGrpSpPr>
          <p:nvPr/>
        </p:nvGrpSpPr>
        <p:grpSpPr bwMode="auto">
          <a:xfrm>
            <a:off x="916770" y="2509230"/>
            <a:ext cx="1160462" cy="1346200"/>
            <a:chOff x="325" y="1265"/>
            <a:chExt cx="731" cy="848"/>
          </a:xfrm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" name="Line 11"/>
          <p:cNvSpPr>
            <a:spLocks noChangeShapeType="1"/>
          </p:cNvSpPr>
          <p:nvPr/>
        </p:nvSpPr>
        <p:spPr bwMode="auto">
          <a:xfrm>
            <a:off x="5201432" y="4996842"/>
            <a:ext cx="1906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12"/>
          <p:cNvSpPr>
            <a:spLocks noChangeArrowheads="1"/>
          </p:cNvSpPr>
          <p:nvPr/>
        </p:nvSpPr>
        <p:spPr bwMode="auto">
          <a:xfrm>
            <a:off x="7335032" y="4158642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57" name="Group 13"/>
          <p:cNvGrpSpPr>
            <a:grpSpLocks/>
          </p:cNvGrpSpPr>
          <p:nvPr/>
        </p:nvGrpSpPr>
        <p:grpSpPr bwMode="auto">
          <a:xfrm>
            <a:off x="4210832" y="4768242"/>
            <a:ext cx="1054100" cy="565150"/>
            <a:chOff x="2136" y="2818"/>
            <a:chExt cx="664" cy="356"/>
          </a:xfrm>
        </p:grpSpPr>
        <p:sp>
          <p:nvSpPr>
            <p:cNvPr id="58" name="AutoShape 14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19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0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1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2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69" name="Rectangle 25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26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27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2382032" y="2025042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4980770" y="2558442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2305832" y="5149242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60C900"/>
                </a:solidFill>
                <a:latin typeface="Arial" charset="0"/>
              </a:rPr>
              <a:t>Testing set</a:t>
            </a:r>
          </a:p>
        </p:txBody>
      </p:sp>
      <p:grpSp>
        <p:nvGrpSpPr>
          <p:cNvPr id="89" name="Group 45"/>
          <p:cNvGrpSpPr>
            <a:grpSpLocks/>
          </p:cNvGrpSpPr>
          <p:nvPr/>
        </p:nvGrpSpPr>
        <p:grpSpPr bwMode="auto">
          <a:xfrm>
            <a:off x="2839232" y="4768242"/>
            <a:ext cx="533400" cy="266700"/>
            <a:chOff x="1812" y="2352"/>
            <a:chExt cx="336" cy="168"/>
          </a:xfrm>
        </p:grpSpPr>
        <p:sp>
          <p:nvSpPr>
            <p:cNvPr id="90" name="Rectangle 46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47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49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50"/>
          <p:cNvGrpSpPr>
            <a:grpSpLocks/>
          </p:cNvGrpSpPr>
          <p:nvPr/>
        </p:nvGrpSpPr>
        <p:grpSpPr bwMode="auto">
          <a:xfrm>
            <a:off x="4433082" y="2569555"/>
            <a:ext cx="533400" cy="444500"/>
            <a:chOff x="2540" y="1303"/>
            <a:chExt cx="336" cy="280"/>
          </a:xfrm>
        </p:grpSpPr>
        <p:sp>
          <p:nvSpPr>
            <p:cNvPr id="95" name="Rectangle 51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52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53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54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55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56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" name="Line 57"/>
          <p:cNvSpPr>
            <a:spLocks noChangeShapeType="1"/>
          </p:cNvSpPr>
          <p:nvPr/>
        </p:nvSpPr>
        <p:spPr bwMode="auto">
          <a:xfrm>
            <a:off x="3799670" y="2831492"/>
            <a:ext cx="639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58"/>
          <p:cNvSpPr>
            <a:spLocks noChangeArrowheads="1"/>
          </p:cNvSpPr>
          <p:nvPr/>
        </p:nvSpPr>
        <p:spPr bwMode="auto">
          <a:xfrm>
            <a:off x="3982232" y="3625242"/>
            <a:ext cx="1914525" cy="4667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Rectangle 59"/>
          <p:cNvSpPr>
            <a:spLocks noChangeArrowheads="1"/>
          </p:cNvSpPr>
          <p:nvPr/>
        </p:nvSpPr>
        <p:spPr bwMode="auto">
          <a:xfrm>
            <a:off x="4194957" y="3625242"/>
            <a:ext cx="1814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 dirty="0"/>
              <a:t>Model Builder</a:t>
            </a:r>
          </a:p>
        </p:txBody>
      </p:sp>
      <p:sp>
        <p:nvSpPr>
          <p:cNvPr id="104" name="Line 60"/>
          <p:cNvSpPr>
            <a:spLocks noChangeShapeType="1"/>
          </p:cNvSpPr>
          <p:nvPr/>
        </p:nvSpPr>
        <p:spPr bwMode="auto">
          <a:xfrm flipH="1">
            <a:off x="4744232" y="3168042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61"/>
          <p:cNvSpPr>
            <a:spLocks noChangeShapeType="1"/>
          </p:cNvSpPr>
          <p:nvPr/>
        </p:nvSpPr>
        <p:spPr bwMode="auto">
          <a:xfrm>
            <a:off x="4744232" y="415864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62"/>
          <p:cNvSpPr>
            <a:spLocks noChangeShapeType="1"/>
          </p:cNvSpPr>
          <p:nvPr/>
        </p:nvSpPr>
        <p:spPr bwMode="auto">
          <a:xfrm flipV="1">
            <a:off x="2077232" y="3228367"/>
            <a:ext cx="441325" cy="15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63"/>
          <p:cNvSpPr>
            <a:spLocks noChangeArrowheads="1"/>
          </p:cNvSpPr>
          <p:nvPr/>
        </p:nvSpPr>
        <p:spPr bwMode="auto">
          <a:xfrm>
            <a:off x="7304869" y="3906229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108" name="Line 64"/>
          <p:cNvSpPr>
            <a:spLocks noChangeShapeType="1"/>
          </p:cNvSpPr>
          <p:nvPr/>
        </p:nvSpPr>
        <p:spPr bwMode="auto">
          <a:xfrm>
            <a:off x="3067832" y="3930042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Rectangle 65"/>
          <p:cNvSpPr>
            <a:spLocks noChangeArrowheads="1"/>
          </p:cNvSpPr>
          <p:nvPr/>
        </p:nvSpPr>
        <p:spPr bwMode="auto">
          <a:xfrm>
            <a:off x="7030232" y="4463442"/>
            <a:ext cx="228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112" name="Line 67"/>
          <p:cNvSpPr>
            <a:spLocks noChangeShapeType="1"/>
          </p:cNvSpPr>
          <p:nvPr/>
        </p:nvSpPr>
        <p:spPr bwMode="auto">
          <a:xfrm flipH="1" flipV="1">
            <a:off x="6041204" y="4180077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"/>
          <p:cNvSpPr>
            <a:spLocks noChangeShapeType="1"/>
          </p:cNvSpPr>
          <p:nvPr/>
        </p:nvSpPr>
        <p:spPr bwMode="auto">
          <a:xfrm flipV="1">
            <a:off x="5264932" y="5220680"/>
            <a:ext cx="1765300" cy="12527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" name="Group 110"/>
          <p:cNvGrpSpPr/>
          <p:nvPr/>
        </p:nvGrpSpPr>
        <p:grpSpPr>
          <a:xfrm>
            <a:off x="2521732" y="2507642"/>
            <a:ext cx="1221723" cy="1392238"/>
            <a:chOff x="2521732" y="2507642"/>
            <a:chExt cx="1221723" cy="1392238"/>
          </a:xfrm>
        </p:grpSpPr>
        <p:sp>
          <p:nvSpPr>
            <p:cNvPr id="113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6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7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8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9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0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1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2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9220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73" y="362600"/>
            <a:ext cx="5937755" cy="1188720"/>
          </a:xfrm>
        </p:spPr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sp>
        <p:nvSpPr>
          <p:cNvPr id="47" name="Line 3"/>
          <p:cNvSpPr>
            <a:spLocks noChangeShapeType="1"/>
          </p:cNvSpPr>
          <p:nvPr/>
        </p:nvSpPr>
        <p:spPr bwMode="auto">
          <a:xfrm flipV="1">
            <a:off x="3550084" y="4996842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oup 4"/>
          <p:cNvGrpSpPr>
            <a:grpSpLocks/>
          </p:cNvGrpSpPr>
          <p:nvPr/>
        </p:nvGrpSpPr>
        <p:grpSpPr bwMode="auto">
          <a:xfrm>
            <a:off x="916770" y="2509230"/>
            <a:ext cx="1160462" cy="1346200"/>
            <a:chOff x="325" y="1265"/>
            <a:chExt cx="731" cy="848"/>
          </a:xfrm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" name="Line 11"/>
          <p:cNvSpPr>
            <a:spLocks noChangeShapeType="1"/>
          </p:cNvSpPr>
          <p:nvPr/>
        </p:nvSpPr>
        <p:spPr bwMode="auto">
          <a:xfrm>
            <a:off x="5201432" y="4996842"/>
            <a:ext cx="1906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12"/>
          <p:cNvSpPr>
            <a:spLocks noChangeArrowheads="1"/>
          </p:cNvSpPr>
          <p:nvPr/>
        </p:nvSpPr>
        <p:spPr bwMode="auto">
          <a:xfrm>
            <a:off x="7335032" y="4158642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57" name="Group 13"/>
          <p:cNvGrpSpPr>
            <a:grpSpLocks/>
          </p:cNvGrpSpPr>
          <p:nvPr/>
        </p:nvGrpSpPr>
        <p:grpSpPr bwMode="auto">
          <a:xfrm>
            <a:off x="4210832" y="4768242"/>
            <a:ext cx="1054100" cy="565150"/>
            <a:chOff x="2136" y="2818"/>
            <a:chExt cx="664" cy="356"/>
          </a:xfrm>
        </p:grpSpPr>
        <p:sp>
          <p:nvSpPr>
            <p:cNvPr id="58" name="AutoShape 14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19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0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1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2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69" name="Rectangle 25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26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27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2382032" y="2025042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4980770" y="2558442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2305832" y="5149242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60C900"/>
                </a:solidFill>
                <a:latin typeface="Arial" charset="0"/>
              </a:rPr>
              <a:t>Testing set</a:t>
            </a:r>
          </a:p>
        </p:txBody>
      </p:sp>
      <p:grpSp>
        <p:nvGrpSpPr>
          <p:cNvPr id="89" name="Group 45"/>
          <p:cNvGrpSpPr>
            <a:grpSpLocks/>
          </p:cNvGrpSpPr>
          <p:nvPr/>
        </p:nvGrpSpPr>
        <p:grpSpPr bwMode="auto">
          <a:xfrm>
            <a:off x="2839232" y="4768242"/>
            <a:ext cx="533400" cy="266700"/>
            <a:chOff x="1812" y="2352"/>
            <a:chExt cx="336" cy="168"/>
          </a:xfrm>
        </p:grpSpPr>
        <p:sp>
          <p:nvSpPr>
            <p:cNvPr id="90" name="Rectangle 46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47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49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50"/>
          <p:cNvGrpSpPr>
            <a:grpSpLocks/>
          </p:cNvGrpSpPr>
          <p:nvPr/>
        </p:nvGrpSpPr>
        <p:grpSpPr bwMode="auto">
          <a:xfrm>
            <a:off x="4433082" y="2569555"/>
            <a:ext cx="533400" cy="444500"/>
            <a:chOff x="2540" y="1303"/>
            <a:chExt cx="336" cy="280"/>
          </a:xfrm>
        </p:grpSpPr>
        <p:sp>
          <p:nvSpPr>
            <p:cNvPr id="95" name="Rectangle 51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52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53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54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55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56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" name="Line 57"/>
          <p:cNvSpPr>
            <a:spLocks noChangeShapeType="1"/>
          </p:cNvSpPr>
          <p:nvPr/>
        </p:nvSpPr>
        <p:spPr bwMode="auto">
          <a:xfrm>
            <a:off x="3799670" y="2831492"/>
            <a:ext cx="639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58"/>
          <p:cNvSpPr>
            <a:spLocks noChangeArrowheads="1"/>
          </p:cNvSpPr>
          <p:nvPr/>
        </p:nvSpPr>
        <p:spPr bwMode="auto">
          <a:xfrm>
            <a:off x="3982232" y="3625242"/>
            <a:ext cx="1914525" cy="4667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Rectangle 59"/>
          <p:cNvSpPr>
            <a:spLocks noChangeArrowheads="1"/>
          </p:cNvSpPr>
          <p:nvPr/>
        </p:nvSpPr>
        <p:spPr bwMode="auto">
          <a:xfrm>
            <a:off x="4194957" y="3625242"/>
            <a:ext cx="1814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 dirty="0"/>
              <a:t>Model Builder</a:t>
            </a:r>
          </a:p>
        </p:txBody>
      </p:sp>
      <p:sp>
        <p:nvSpPr>
          <p:cNvPr id="104" name="Line 60"/>
          <p:cNvSpPr>
            <a:spLocks noChangeShapeType="1"/>
          </p:cNvSpPr>
          <p:nvPr/>
        </p:nvSpPr>
        <p:spPr bwMode="auto">
          <a:xfrm flipH="1">
            <a:off x="4744232" y="3168042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61"/>
          <p:cNvSpPr>
            <a:spLocks noChangeShapeType="1"/>
          </p:cNvSpPr>
          <p:nvPr/>
        </p:nvSpPr>
        <p:spPr bwMode="auto">
          <a:xfrm>
            <a:off x="4744232" y="415864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62"/>
          <p:cNvSpPr>
            <a:spLocks noChangeShapeType="1"/>
          </p:cNvSpPr>
          <p:nvPr/>
        </p:nvSpPr>
        <p:spPr bwMode="auto">
          <a:xfrm flipV="1">
            <a:off x="2077232" y="3228367"/>
            <a:ext cx="441325" cy="15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63"/>
          <p:cNvSpPr>
            <a:spLocks noChangeArrowheads="1"/>
          </p:cNvSpPr>
          <p:nvPr/>
        </p:nvSpPr>
        <p:spPr bwMode="auto">
          <a:xfrm>
            <a:off x="7304869" y="3906229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108" name="Line 64"/>
          <p:cNvSpPr>
            <a:spLocks noChangeShapeType="1"/>
          </p:cNvSpPr>
          <p:nvPr/>
        </p:nvSpPr>
        <p:spPr bwMode="auto">
          <a:xfrm>
            <a:off x="3067832" y="3930042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Rectangle 65"/>
          <p:cNvSpPr>
            <a:spLocks noChangeArrowheads="1"/>
          </p:cNvSpPr>
          <p:nvPr/>
        </p:nvSpPr>
        <p:spPr bwMode="auto">
          <a:xfrm>
            <a:off x="7030232" y="4463442"/>
            <a:ext cx="228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112" name="Line 67"/>
          <p:cNvSpPr>
            <a:spLocks noChangeShapeType="1"/>
          </p:cNvSpPr>
          <p:nvPr/>
        </p:nvSpPr>
        <p:spPr bwMode="auto">
          <a:xfrm flipH="1" flipV="1">
            <a:off x="6041204" y="4180077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"/>
          <p:cNvSpPr>
            <a:spLocks noChangeShapeType="1"/>
          </p:cNvSpPr>
          <p:nvPr/>
        </p:nvSpPr>
        <p:spPr bwMode="auto">
          <a:xfrm flipV="1">
            <a:off x="5264932" y="5220680"/>
            <a:ext cx="1765300" cy="12527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" name="Group 110"/>
          <p:cNvGrpSpPr/>
          <p:nvPr/>
        </p:nvGrpSpPr>
        <p:grpSpPr>
          <a:xfrm>
            <a:off x="2521732" y="2507642"/>
            <a:ext cx="1221723" cy="1392238"/>
            <a:chOff x="2521732" y="2507642"/>
            <a:chExt cx="1221723" cy="1392238"/>
          </a:xfrm>
        </p:grpSpPr>
        <p:sp>
          <p:nvSpPr>
            <p:cNvPr id="113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6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7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8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29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0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1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2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7F93458-24FD-1143-96A4-DBD8981EA23C}"/>
              </a:ext>
            </a:extLst>
          </p:cNvPr>
          <p:cNvSpPr txBox="1"/>
          <p:nvPr/>
        </p:nvSpPr>
        <p:spPr>
          <a:xfrm>
            <a:off x="180865" y="5995379"/>
            <a:ext cx="8923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great if you have a lot of data to be able to reserve a testing set, but what if you don’t?</a:t>
            </a:r>
          </a:p>
        </p:txBody>
      </p:sp>
    </p:spTree>
    <p:extLst>
      <p:ext uri="{BB962C8B-B14F-4D97-AF65-F5344CB8AC3E}">
        <p14:creationId xmlns:p14="http://schemas.microsoft.com/office/powerpoint/2010/main" val="1898574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Cross-validation for training/test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59" y="1532965"/>
            <a:ext cx="8404411" cy="5109882"/>
          </a:xfrm>
        </p:spPr>
        <p:txBody>
          <a:bodyPr>
            <a:normAutofit fontScale="92500"/>
          </a:bodyPr>
          <a:lstStyle/>
          <a:p>
            <a:r>
              <a:rPr lang="en-US" altLang="en-US" i="1" dirty="0"/>
              <a:t>Cross-validation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First step: data is split into </a:t>
            </a:r>
            <a:r>
              <a:rPr lang="en-US" altLang="en-US" i="1" dirty="0"/>
              <a:t>k</a:t>
            </a:r>
            <a:r>
              <a:rPr lang="en-US" altLang="en-US" dirty="0"/>
              <a:t> subsets of equal size</a:t>
            </a:r>
          </a:p>
          <a:p>
            <a:pPr lvl="1"/>
            <a:r>
              <a:rPr lang="en-US" altLang="en-US" dirty="0"/>
              <a:t>Second step: each subset is used in turn for validation and the remainder for training</a:t>
            </a:r>
          </a:p>
          <a:p>
            <a:r>
              <a:rPr lang="en-US" altLang="en-US" dirty="0"/>
              <a:t>This is called </a:t>
            </a:r>
            <a:r>
              <a:rPr lang="en-US" altLang="en-US" i="1" dirty="0"/>
              <a:t>k-fold cross-validation </a:t>
            </a:r>
            <a:r>
              <a:rPr lang="en-US" altLang="en-US" dirty="0"/>
              <a:t>(10-fold is common choice, also 5-fold for smaller datasets approx. &lt;200 and even </a:t>
            </a:r>
            <a:r>
              <a:rPr lang="en-US" altLang="en-US" i="1" dirty="0"/>
              <a:t>N-fold</a:t>
            </a:r>
            <a:r>
              <a:rPr lang="en-US" altLang="en-US" dirty="0"/>
              <a:t> for very small datasets, called leave-one-out)</a:t>
            </a:r>
          </a:p>
          <a:p>
            <a:r>
              <a:rPr lang="en-US" altLang="en-US" dirty="0"/>
              <a:t>Often the subsets are stratified before the cross-validation is performed </a:t>
            </a:r>
            <a:r>
              <a:rPr lang="mr-IN" altLang="en-US" dirty="0"/>
              <a:t>–</a:t>
            </a:r>
            <a:r>
              <a:rPr lang="en-US" altLang="en-US" dirty="0"/>
              <a:t> e.g. same proportion of each diagnostic class in each fold</a:t>
            </a:r>
          </a:p>
          <a:p>
            <a:r>
              <a:rPr lang="en-US" altLang="en-US" dirty="0"/>
              <a:t>The error estimates are averaged across folds to yield an overall error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45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610" y="304801"/>
            <a:ext cx="7886700" cy="960120"/>
          </a:xfrm>
        </p:spPr>
        <p:txBody>
          <a:bodyPr/>
          <a:lstStyle/>
          <a:p>
            <a:r>
              <a:rPr lang="en-US" dirty="0"/>
              <a:t>E.g. 5-fold cross-validation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1950" y="1444624"/>
            <a:ext cx="8231332" cy="510857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ea typeface="PMingLiU" charset="-120"/>
                <a:cs typeface="Arial" charset="0"/>
              </a:rPr>
              <a:t>Break up data into 5 groups of the same size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ea typeface="PMingLiU" charset="-120"/>
                <a:cs typeface="Arial" charset="0"/>
              </a:rPr>
              <a:t>Hold aside one group for testing and use the rest to build model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ea typeface="PMingLiU" charset="-120"/>
                <a:cs typeface="Arial" charset="0"/>
              </a:rPr>
              <a:t>Repeat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ea typeface="PMingLiU" charset="-12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ea typeface="PMingLiU" charset="-12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ea typeface="PMingLiU" charset="-12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ea typeface="PMingLiU" charset="-12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ea typeface="PMingLiU" charset="-12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ea typeface="PMingLiU" charset="-120"/>
                <a:cs typeface="Arial" charset="0"/>
              </a:rPr>
              <a:t>When every group has had a turn at being the test set then you can estimate the accuracy (MSE or classification) based on the combined Test data (i.e. the 5 test-sets) 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441" t="10297" r="1332" b="1574"/>
          <a:stretch/>
        </p:blipFill>
        <p:spPr>
          <a:xfrm>
            <a:off x="2773679" y="2387600"/>
            <a:ext cx="4683761" cy="28448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2889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70" y="0"/>
            <a:ext cx="7886700" cy="1325563"/>
          </a:xfrm>
        </p:spPr>
        <p:txBody>
          <a:bodyPr/>
          <a:lstStyle/>
          <a:p>
            <a:r>
              <a:rPr lang="en-US" dirty="0"/>
              <a:t>Cross-validation for training/test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" y="1477330"/>
            <a:ext cx="8839200" cy="5029942"/>
          </a:xfrm>
        </p:spPr>
        <p:txBody>
          <a:bodyPr>
            <a:normAutofit/>
          </a:bodyPr>
          <a:lstStyle/>
          <a:p>
            <a:r>
              <a:rPr lang="en-US" dirty="0"/>
              <a:t>Notice that at no time is the classification accuracy based on data that was used to fit or choose the model </a:t>
            </a:r>
            <a:r>
              <a:rPr lang="mr-IN" dirty="0"/>
              <a:t>–</a:t>
            </a:r>
            <a:r>
              <a:rPr lang="en-US" dirty="0"/>
              <a:t> so there is no over-fitting</a:t>
            </a:r>
          </a:p>
          <a:p>
            <a:r>
              <a:rPr lang="en-US" dirty="0"/>
              <a:t>And all of the data gets used in the process unlike training/test</a:t>
            </a:r>
          </a:p>
          <a:p>
            <a:r>
              <a:rPr lang="en-US" dirty="0"/>
              <a:t>As a final step you can then rebuild the classifier using all the data for predicting future observations </a:t>
            </a:r>
            <a:r>
              <a:rPr lang="mr-IN" dirty="0"/>
              <a:t>–</a:t>
            </a:r>
            <a:r>
              <a:rPr lang="en-US" dirty="0"/>
              <a:t> this model will (on average) be better than any of the individual models in the cross-validation because it uses more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45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ACCF-09F2-FA46-90FC-4EC23896A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issue of tuning parameters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8327D7-599C-3541-BC3C-D6B422FF8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But linear regression is a special case – there are no tuning parameters – most methods have them – e.g. order for polynomials, cost for support vector machines, “</a:t>
                </a:r>
                <a:r>
                  <a:rPr lang="en-US" dirty="0" err="1"/>
                  <a:t>mtry</a:t>
                </a:r>
                <a:r>
                  <a:rPr lang="en-US" dirty="0"/>
                  <a:t>” for random forests, shrinkage penalty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for penalized regression etc. etc.</a:t>
                </a:r>
              </a:p>
              <a:p>
                <a:r>
                  <a:rPr lang="en-US" dirty="0"/>
                  <a:t>How does training/test work in the presence of tuning parameters?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8327D7-599C-3541-BC3C-D6B422FF8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47" t="-1163" r="-1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891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0128-077F-3644-A558-17C4DF820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F2720-B181-A544-870F-0AF75655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we have training set and test set as before (i.e. generated as linear model with noise)</a:t>
            </a:r>
          </a:p>
          <a:p>
            <a:r>
              <a:rPr lang="en-US" dirty="0"/>
              <a:t>But we don’t know that and we want to find the optimal polynomial fit</a:t>
            </a:r>
          </a:p>
          <a:p>
            <a:r>
              <a:rPr lang="en-US" dirty="0"/>
              <a:t>We want to reserve the test data to independently evaluate fit</a:t>
            </a:r>
          </a:p>
          <a:p>
            <a:r>
              <a:rPr lang="en-US" dirty="0"/>
              <a:t>So we work on finding the best polynomial in the training data based on MSE to evaluate in the test set</a:t>
            </a:r>
          </a:p>
        </p:txBody>
      </p:sp>
    </p:spTree>
    <p:extLst>
      <p:ext uri="{BB962C8B-B14F-4D97-AF65-F5344CB8AC3E}">
        <p14:creationId xmlns:p14="http://schemas.microsoft.com/office/powerpoint/2010/main" val="2955618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78CE8F7-E6CD-4145-B00F-D37E3B8AF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50" y="2357245"/>
            <a:ext cx="2535476" cy="253547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A827AFE-2542-A543-94B1-C054772C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 fits to training 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2A013-06CF-DD46-AAB0-DEAB5E6685CF}"/>
              </a:ext>
            </a:extLst>
          </p:cNvPr>
          <p:cNvSpPr txBox="1"/>
          <p:nvPr/>
        </p:nvSpPr>
        <p:spPr>
          <a:xfrm>
            <a:off x="1415439" y="4022161"/>
            <a:ext cx="1223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Train MSE = 4.98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3F82446-389B-3D4A-BFE0-D60F4D6109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631" y="2368465"/>
            <a:ext cx="2548001" cy="254800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8A315C2-ADF0-6947-924E-103B2A555F1E}"/>
              </a:ext>
            </a:extLst>
          </p:cNvPr>
          <p:cNvSpPr txBox="1"/>
          <p:nvPr/>
        </p:nvSpPr>
        <p:spPr>
          <a:xfrm>
            <a:off x="4278498" y="4146827"/>
            <a:ext cx="1223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Train MSE = 4.58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D8B3E29-5798-444F-9F1D-67007BEC02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937" y="2368465"/>
            <a:ext cx="2524256" cy="252425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33840CC-D7C3-4C4B-9193-AFC8A4F16D62}"/>
              </a:ext>
            </a:extLst>
          </p:cNvPr>
          <p:cNvSpPr txBox="1"/>
          <p:nvPr/>
        </p:nvSpPr>
        <p:spPr>
          <a:xfrm>
            <a:off x="7160764" y="4146828"/>
            <a:ext cx="1223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Train MSE = 1.48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42EB96-934E-C749-BC71-3BC4CF9080AA}"/>
              </a:ext>
            </a:extLst>
          </p:cNvPr>
          <p:cNvSpPr txBox="1"/>
          <p:nvPr/>
        </p:nvSpPr>
        <p:spPr>
          <a:xfrm>
            <a:off x="862746" y="1875825"/>
            <a:ext cx="7633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Varying the degree of the fitted polynomial (the degree is the tuning parameter)</a:t>
            </a:r>
          </a:p>
        </p:txBody>
      </p:sp>
    </p:spTree>
    <p:extLst>
      <p:ext uri="{BB962C8B-B14F-4D97-AF65-F5344CB8AC3E}">
        <p14:creationId xmlns:p14="http://schemas.microsoft.com/office/powerpoint/2010/main" val="3955991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28F6F-6BC3-4B49-BBB1-4962310E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MSE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B2A41A-3E79-FB47-8EED-DC9E3AECD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520" y="2099154"/>
            <a:ext cx="3048000" cy="304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C0C3E-BC48-4448-93A5-63E171DC40DB}"/>
              </a:ext>
            </a:extLst>
          </p:cNvPr>
          <p:cNvSpPr txBox="1"/>
          <p:nvPr/>
        </p:nvSpPr>
        <p:spPr>
          <a:xfrm>
            <a:off x="982241" y="5317299"/>
            <a:ext cx="3078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Choose polynomial degree 19?</a:t>
            </a:r>
          </a:p>
        </p:txBody>
      </p:sp>
    </p:spTree>
    <p:extLst>
      <p:ext uri="{BB962C8B-B14F-4D97-AF65-F5344CB8AC3E}">
        <p14:creationId xmlns:p14="http://schemas.microsoft.com/office/powerpoint/2010/main" val="356485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B78E0-F5AB-A24C-9D48-A52FBC208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and evaluating “best” models without overfitting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1EA7A5-411E-2649-BFBE-726EF9BBF2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8203" y="1691144"/>
                <a:ext cx="8430016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How to choose between different models/algorithms?</a:t>
                </a:r>
              </a:p>
              <a:p>
                <a:r>
                  <a:rPr lang="en-US" dirty="0"/>
                  <a:t>Idea is to use “prediction quality” (e.g. MSE) to assess what level of complexity is best given a particular dataset</a:t>
                </a:r>
              </a:p>
              <a:p>
                <a:r>
                  <a:rPr lang="en-US" dirty="0"/>
                  <a:t>But we can’t use the same data we fit the model to in order to assess how well it did – could be perfect fit but not generalize to other data – e.g. fitting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-degree polynomial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observations</a:t>
                </a:r>
              </a:p>
              <a:p>
                <a:r>
                  <a:rPr lang="en-US" dirty="0"/>
                  <a:t>So we deliberately leave data aside for “testing”…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1EA7A5-411E-2649-BFBE-726EF9BBF2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8203" y="1691144"/>
                <a:ext cx="8430016" cy="4351338"/>
              </a:xfrm>
              <a:blipFill>
                <a:blip r:embed="rId2"/>
                <a:stretch>
                  <a:fillRect l="-1205" t="-1163" r="-2410" b="-2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7013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31B1613-B90A-DD4A-8288-E75C47A94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945" y="2099154"/>
            <a:ext cx="3048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728F6F-6BC3-4B49-BBB1-4962310E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MSE – and – test MSE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B2A41A-3E79-FB47-8EED-DC9E3AECD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67" y="2099154"/>
            <a:ext cx="3048000" cy="304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C0C3E-BC48-4448-93A5-63E171DC40DB}"/>
              </a:ext>
            </a:extLst>
          </p:cNvPr>
          <p:cNvSpPr txBox="1"/>
          <p:nvPr/>
        </p:nvSpPr>
        <p:spPr>
          <a:xfrm>
            <a:off x="330888" y="5235879"/>
            <a:ext cx="3078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Choose polynomial degree 19?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64621C-D824-F540-8582-00AA57BFFEBC}"/>
              </a:ext>
            </a:extLst>
          </p:cNvPr>
          <p:cNvSpPr txBox="1"/>
          <p:nvPr/>
        </p:nvSpPr>
        <p:spPr>
          <a:xfrm>
            <a:off x="3970751" y="5235879"/>
            <a:ext cx="3175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Degree 19 does really bad in test set – overfitting in training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Can we then try again? NO!</a:t>
            </a:r>
          </a:p>
        </p:txBody>
      </p:sp>
    </p:spTree>
    <p:extLst>
      <p:ext uri="{BB962C8B-B14F-4D97-AF65-F5344CB8AC3E}">
        <p14:creationId xmlns:p14="http://schemas.microsoft.com/office/powerpoint/2010/main" val="2588034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31B1613-B90A-DD4A-8288-E75C47A94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945" y="2099154"/>
            <a:ext cx="3048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728F6F-6BC3-4B49-BBB1-4962310E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MSE – and – test MSE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B2A41A-3E79-FB47-8EED-DC9E3AECD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67" y="2099154"/>
            <a:ext cx="3048000" cy="304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C0C3E-BC48-4448-93A5-63E171DC40DB}"/>
              </a:ext>
            </a:extLst>
          </p:cNvPr>
          <p:cNvSpPr txBox="1"/>
          <p:nvPr/>
        </p:nvSpPr>
        <p:spPr>
          <a:xfrm>
            <a:off x="330888" y="5235879"/>
            <a:ext cx="3078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Choose polynomial degree 19?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64621C-D824-F540-8582-00AA57BFFEBC}"/>
              </a:ext>
            </a:extLst>
          </p:cNvPr>
          <p:cNvSpPr txBox="1"/>
          <p:nvPr/>
        </p:nvSpPr>
        <p:spPr>
          <a:xfrm>
            <a:off x="3970751" y="5235879"/>
            <a:ext cx="3175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Degree 19 does really bad in test set – overfitting in training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Can we then try again? NO!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9D046B5-8026-0943-972F-9D1D00E3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841" y="1425033"/>
            <a:ext cx="2275688" cy="227568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069CC2D-DE83-CE46-8D79-EB2C268772B1}"/>
              </a:ext>
            </a:extLst>
          </p:cNvPr>
          <p:cNvSpPr txBox="1"/>
          <p:nvPr/>
        </p:nvSpPr>
        <p:spPr>
          <a:xfrm>
            <a:off x="7146099" y="3789446"/>
            <a:ext cx="187736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</a:rPr>
              <a:t>Test error would pick degree 2 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1D41FF"/>
                </a:solidFill>
              </a:rPr>
              <a:t>But we can’t use the test error based on degree 2 because we used the test data to select the model: model could be overfitted with respect to degree (or whatever parameter your optimization method uses)</a:t>
            </a:r>
          </a:p>
        </p:txBody>
      </p:sp>
    </p:spTree>
    <p:extLst>
      <p:ext uri="{BB962C8B-B14F-4D97-AF65-F5344CB8AC3E}">
        <p14:creationId xmlns:p14="http://schemas.microsoft.com/office/powerpoint/2010/main" val="3640333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7FBB06-0E1C-9C44-9CE3-883126B49108}"/>
              </a:ext>
            </a:extLst>
          </p:cNvPr>
          <p:cNvSpPr txBox="1"/>
          <p:nvPr/>
        </p:nvSpPr>
        <p:spPr>
          <a:xfrm>
            <a:off x="1434230" y="1640910"/>
            <a:ext cx="1266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dataset</a:t>
            </a:r>
          </a:p>
        </p:txBody>
      </p:sp>
    </p:spTree>
    <p:extLst>
      <p:ext uri="{BB962C8B-B14F-4D97-AF65-F5344CB8AC3E}">
        <p14:creationId xmlns:p14="http://schemas.microsoft.com/office/powerpoint/2010/main" val="2731208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1784959" y="2073058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628367" y="2073058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137753" y="2073058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</p:spTree>
    <p:extLst>
      <p:ext uri="{BB962C8B-B14F-4D97-AF65-F5344CB8AC3E}">
        <p14:creationId xmlns:p14="http://schemas.microsoft.com/office/powerpoint/2010/main" val="1886270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670142" y="402711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252586" y="402711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588690" y="402085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E2780E-1C74-904C-8D79-573B58F15854}"/>
              </a:ext>
            </a:extLst>
          </p:cNvPr>
          <p:cNvCxnSpPr/>
          <p:nvPr/>
        </p:nvCxnSpPr>
        <p:spPr>
          <a:xfrm flipH="1">
            <a:off x="2668044" y="3050088"/>
            <a:ext cx="488514" cy="9144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DD0C63-BE3C-2945-8FCD-53B769A7A7FE}"/>
              </a:ext>
            </a:extLst>
          </p:cNvPr>
          <p:cNvCxnSpPr>
            <a:cxnSpLocks/>
          </p:cNvCxnSpPr>
          <p:nvPr/>
        </p:nvCxnSpPr>
        <p:spPr>
          <a:xfrm>
            <a:off x="6648307" y="3041650"/>
            <a:ext cx="725262" cy="922838"/>
          </a:xfrm>
          <a:prstGeom prst="straightConnector1">
            <a:avLst/>
          </a:prstGeom>
          <a:ln w="41275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4E4CE-44DC-CD45-A336-2C5D19EE4920}"/>
              </a:ext>
            </a:extLst>
          </p:cNvPr>
          <p:cNvCxnSpPr>
            <a:cxnSpLocks/>
          </p:cNvCxnSpPr>
          <p:nvPr/>
        </p:nvCxnSpPr>
        <p:spPr>
          <a:xfrm>
            <a:off x="5002396" y="3092389"/>
            <a:ext cx="98993" cy="872099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419136" y="508076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307860" y="508076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928703" y="508076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</p:spTree>
    <p:extLst>
      <p:ext uri="{BB962C8B-B14F-4D97-AF65-F5344CB8AC3E}">
        <p14:creationId xmlns:p14="http://schemas.microsoft.com/office/powerpoint/2010/main" val="1038493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670142" y="402711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252586" y="402711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588690" y="402085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E2780E-1C74-904C-8D79-573B58F15854}"/>
              </a:ext>
            </a:extLst>
          </p:cNvPr>
          <p:cNvCxnSpPr/>
          <p:nvPr/>
        </p:nvCxnSpPr>
        <p:spPr>
          <a:xfrm flipH="1">
            <a:off x="2668044" y="3050088"/>
            <a:ext cx="488514" cy="9144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DD0C63-BE3C-2945-8FCD-53B769A7A7FE}"/>
              </a:ext>
            </a:extLst>
          </p:cNvPr>
          <p:cNvCxnSpPr>
            <a:cxnSpLocks/>
          </p:cNvCxnSpPr>
          <p:nvPr/>
        </p:nvCxnSpPr>
        <p:spPr>
          <a:xfrm>
            <a:off x="6648307" y="3041650"/>
            <a:ext cx="725262" cy="922838"/>
          </a:xfrm>
          <a:prstGeom prst="straightConnector1">
            <a:avLst/>
          </a:prstGeom>
          <a:ln w="41275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4E4CE-44DC-CD45-A336-2C5D19EE4920}"/>
              </a:ext>
            </a:extLst>
          </p:cNvPr>
          <p:cNvCxnSpPr>
            <a:cxnSpLocks/>
          </p:cNvCxnSpPr>
          <p:nvPr/>
        </p:nvCxnSpPr>
        <p:spPr>
          <a:xfrm>
            <a:off x="5002396" y="3092389"/>
            <a:ext cx="98993" cy="872099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419136" y="508076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307860" y="508076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928703" y="508076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DEE8A2-B160-6846-8EE5-76B2762951AA}"/>
              </a:ext>
            </a:extLst>
          </p:cNvPr>
          <p:cNvSpPr txBox="1"/>
          <p:nvPr/>
        </p:nvSpPr>
        <p:spPr>
          <a:xfrm>
            <a:off x="875833" y="5450096"/>
            <a:ext cx="24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Fit all models here with all values of tuning parameters</a:t>
            </a:r>
          </a:p>
        </p:txBody>
      </p:sp>
    </p:spTree>
    <p:extLst>
      <p:ext uri="{BB962C8B-B14F-4D97-AF65-F5344CB8AC3E}">
        <p14:creationId xmlns:p14="http://schemas.microsoft.com/office/powerpoint/2010/main" val="23621305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670142" y="402711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252586" y="402711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588690" y="402085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E2780E-1C74-904C-8D79-573B58F15854}"/>
              </a:ext>
            </a:extLst>
          </p:cNvPr>
          <p:cNvCxnSpPr/>
          <p:nvPr/>
        </p:nvCxnSpPr>
        <p:spPr>
          <a:xfrm flipH="1">
            <a:off x="2668044" y="3050088"/>
            <a:ext cx="488514" cy="9144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DD0C63-BE3C-2945-8FCD-53B769A7A7FE}"/>
              </a:ext>
            </a:extLst>
          </p:cNvPr>
          <p:cNvCxnSpPr>
            <a:cxnSpLocks/>
          </p:cNvCxnSpPr>
          <p:nvPr/>
        </p:nvCxnSpPr>
        <p:spPr>
          <a:xfrm>
            <a:off x="6648307" y="3041650"/>
            <a:ext cx="725262" cy="922838"/>
          </a:xfrm>
          <a:prstGeom prst="straightConnector1">
            <a:avLst/>
          </a:prstGeom>
          <a:ln w="41275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4E4CE-44DC-CD45-A336-2C5D19EE4920}"/>
              </a:ext>
            </a:extLst>
          </p:cNvPr>
          <p:cNvCxnSpPr>
            <a:cxnSpLocks/>
          </p:cNvCxnSpPr>
          <p:nvPr/>
        </p:nvCxnSpPr>
        <p:spPr>
          <a:xfrm>
            <a:off x="5002396" y="3092389"/>
            <a:ext cx="98993" cy="872099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419136" y="508076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307860" y="508076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928703" y="508076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DEE8A2-B160-6846-8EE5-76B2762951AA}"/>
              </a:ext>
            </a:extLst>
          </p:cNvPr>
          <p:cNvSpPr txBox="1"/>
          <p:nvPr/>
        </p:nvSpPr>
        <p:spPr>
          <a:xfrm>
            <a:off x="875833" y="5450096"/>
            <a:ext cx="24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Fit all models here with all values of tuning parameters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1BF7F87A-8117-7048-B6A8-839475BBBD36}"/>
              </a:ext>
            </a:extLst>
          </p:cNvPr>
          <p:cNvSpPr/>
          <p:nvPr/>
        </p:nvSpPr>
        <p:spPr>
          <a:xfrm rot="8088828">
            <a:off x="3202868" y="422945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8C9804-4DDF-D340-9015-28E396424345}"/>
              </a:ext>
            </a:extLst>
          </p:cNvPr>
          <p:cNvSpPr txBox="1"/>
          <p:nvPr/>
        </p:nvSpPr>
        <p:spPr>
          <a:xfrm>
            <a:off x="4233639" y="5456559"/>
            <a:ext cx="1926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the best model here among the different values of tuning parameters</a:t>
            </a:r>
          </a:p>
        </p:txBody>
      </p:sp>
    </p:spTree>
    <p:extLst>
      <p:ext uri="{BB962C8B-B14F-4D97-AF65-F5344CB8AC3E}">
        <p14:creationId xmlns:p14="http://schemas.microsoft.com/office/powerpoint/2010/main" val="3267267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train/validate/test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670142" y="402711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252586" y="402711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588690" y="402085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E2780E-1C74-904C-8D79-573B58F15854}"/>
              </a:ext>
            </a:extLst>
          </p:cNvPr>
          <p:cNvCxnSpPr/>
          <p:nvPr/>
        </p:nvCxnSpPr>
        <p:spPr>
          <a:xfrm flipH="1">
            <a:off x="2668044" y="3050088"/>
            <a:ext cx="488514" cy="9144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DD0C63-BE3C-2945-8FCD-53B769A7A7FE}"/>
              </a:ext>
            </a:extLst>
          </p:cNvPr>
          <p:cNvCxnSpPr>
            <a:cxnSpLocks/>
          </p:cNvCxnSpPr>
          <p:nvPr/>
        </p:nvCxnSpPr>
        <p:spPr>
          <a:xfrm>
            <a:off x="6648307" y="3041650"/>
            <a:ext cx="725262" cy="922838"/>
          </a:xfrm>
          <a:prstGeom prst="straightConnector1">
            <a:avLst/>
          </a:prstGeom>
          <a:ln w="41275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4E4CE-44DC-CD45-A336-2C5D19EE4920}"/>
              </a:ext>
            </a:extLst>
          </p:cNvPr>
          <p:cNvCxnSpPr>
            <a:cxnSpLocks/>
          </p:cNvCxnSpPr>
          <p:nvPr/>
        </p:nvCxnSpPr>
        <p:spPr>
          <a:xfrm>
            <a:off x="5002396" y="3092389"/>
            <a:ext cx="98993" cy="872099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419136" y="508076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307860" y="508076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928703" y="508076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DEE8A2-B160-6846-8EE5-76B2762951AA}"/>
              </a:ext>
            </a:extLst>
          </p:cNvPr>
          <p:cNvSpPr txBox="1"/>
          <p:nvPr/>
        </p:nvSpPr>
        <p:spPr>
          <a:xfrm>
            <a:off x="875833" y="5450096"/>
            <a:ext cx="24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Fit all models here with all values of tuning parameters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1BF7F87A-8117-7048-B6A8-839475BBBD36}"/>
              </a:ext>
            </a:extLst>
          </p:cNvPr>
          <p:cNvSpPr/>
          <p:nvPr/>
        </p:nvSpPr>
        <p:spPr>
          <a:xfrm rot="8088828">
            <a:off x="3202868" y="422945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8C9804-4DDF-D340-9015-28E396424345}"/>
              </a:ext>
            </a:extLst>
          </p:cNvPr>
          <p:cNvSpPr txBox="1"/>
          <p:nvPr/>
        </p:nvSpPr>
        <p:spPr>
          <a:xfrm>
            <a:off x="4233639" y="5456559"/>
            <a:ext cx="1926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the best model here among the different values of tuning parameters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CE7A49D6-B044-A348-80A2-26AF25D40D8F}"/>
              </a:ext>
            </a:extLst>
          </p:cNvPr>
          <p:cNvSpPr/>
          <p:nvPr/>
        </p:nvSpPr>
        <p:spPr>
          <a:xfrm rot="8088828">
            <a:off x="5688962" y="422945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E1D09B-0E31-1C4A-82EF-8878072D583E}"/>
              </a:ext>
            </a:extLst>
          </p:cNvPr>
          <p:cNvSpPr txBox="1"/>
          <p:nvPr/>
        </p:nvSpPr>
        <p:spPr>
          <a:xfrm>
            <a:off x="6800872" y="5456559"/>
            <a:ext cx="1926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Evaluate how well your chosen model performed here</a:t>
            </a:r>
          </a:p>
        </p:txBody>
      </p:sp>
    </p:spTree>
    <p:extLst>
      <p:ext uri="{BB962C8B-B14F-4D97-AF65-F5344CB8AC3E}">
        <p14:creationId xmlns:p14="http://schemas.microsoft.com/office/powerpoint/2010/main" val="643892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>
            <a:spLocks noChangeArrowheads="1"/>
          </p:cNvSpPr>
          <p:nvPr/>
        </p:nvSpPr>
        <p:spPr bwMode="auto">
          <a:xfrm>
            <a:off x="2152893" y="2492680"/>
            <a:ext cx="4742852" cy="276123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63354" y="2874102"/>
            <a:ext cx="963062" cy="1060476"/>
            <a:chOff x="325" y="1265"/>
            <a:chExt cx="731" cy="848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619176" y="4833731"/>
            <a:ext cx="15822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94222" y="3933327"/>
            <a:ext cx="109085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797081" y="4653650"/>
            <a:ext cx="874793" cy="445200"/>
            <a:chOff x="2136" y="2818"/>
            <a:chExt cx="664" cy="356"/>
          </a:xfrm>
        </p:grpSpPr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279369" y="2492680"/>
            <a:ext cx="141758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4436049" y="2912869"/>
            <a:ext cx="1143554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3981526" y="2921623"/>
            <a:ext cx="442666" cy="350157"/>
            <a:chOff x="2540" y="1303"/>
            <a:chExt cx="336" cy="280"/>
          </a:xfrm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455860" y="3127965"/>
            <a:ext cx="5309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607367" y="3753246"/>
            <a:ext cx="1588856" cy="36766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3661962" y="3752627"/>
            <a:ext cx="150585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dirty="0"/>
              <a:t>Model Builder</a:t>
            </a: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H="1">
            <a:off x="4239748" y="3393084"/>
            <a:ext cx="0" cy="2401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239748" y="4173434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 flipV="1">
            <a:off x="2026417" y="3440605"/>
            <a:ext cx="366254" cy="1250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5188318" y="3573165"/>
            <a:ext cx="890602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6136889" y="4293488"/>
            <a:ext cx="189714" cy="9004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H="1" flipV="1">
            <a:off x="5314794" y="4173434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 Box 96"/>
          <p:cNvSpPr txBox="1">
            <a:spLocks noChangeArrowheads="1"/>
          </p:cNvSpPr>
          <p:nvPr/>
        </p:nvSpPr>
        <p:spPr bwMode="auto">
          <a:xfrm>
            <a:off x="6882570" y="2765302"/>
            <a:ext cx="910365" cy="6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Model</a:t>
            </a:r>
          </a:p>
          <a:p>
            <a:r>
              <a:rPr lang="en-US" altLang="en-US"/>
              <a:t>Builder</a:t>
            </a:r>
          </a:p>
        </p:txBody>
      </p:sp>
      <p:sp>
        <p:nvSpPr>
          <p:cNvPr id="101" name="Line 62"/>
          <p:cNvSpPr>
            <a:spLocks noChangeShapeType="1"/>
          </p:cNvSpPr>
          <p:nvPr/>
        </p:nvSpPr>
        <p:spPr bwMode="auto">
          <a:xfrm flipH="1">
            <a:off x="5167817" y="2193214"/>
            <a:ext cx="411786" cy="479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214417" y="1454816"/>
            <a:ext cx="557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Do this green box for multiple values of the procedures parameter(s), e.g. d = 3, 4, 5, 6 for polynomial degree</a:t>
            </a:r>
          </a:p>
        </p:txBody>
      </p:sp>
      <p:grpSp>
        <p:nvGrpSpPr>
          <p:cNvPr id="141" name="Group 140"/>
          <p:cNvGrpSpPr/>
          <p:nvPr/>
        </p:nvGrpSpPr>
        <p:grpSpPr>
          <a:xfrm>
            <a:off x="2405193" y="2877046"/>
            <a:ext cx="1099315" cy="1392238"/>
            <a:chOff x="2521732" y="2507642"/>
            <a:chExt cx="1221723" cy="1392238"/>
          </a:xfrm>
        </p:grpSpPr>
        <p:sp>
          <p:nvSpPr>
            <p:cNvPr id="142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2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3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54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55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6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7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8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6384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>
            <a:spLocks noChangeArrowheads="1"/>
          </p:cNvSpPr>
          <p:nvPr/>
        </p:nvSpPr>
        <p:spPr bwMode="auto">
          <a:xfrm>
            <a:off x="2152893" y="2492680"/>
            <a:ext cx="4742852" cy="276123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63354" y="2874102"/>
            <a:ext cx="963062" cy="1060476"/>
            <a:chOff x="325" y="1265"/>
            <a:chExt cx="731" cy="848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619176" y="4833731"/>
            <a:ext cx="15822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94222" y="3933327"/>
            <a:ext cx="109085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797081" y="4653650"/>
            <a:ext cx="874793" cy="445200"/>
            <a:chOff x="2136" y="2818"/>
            <a:chExt cx="664" cy="356"/>
          </a:xfrm>
        </p:grpSpPr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279369" y="2492680"/>
            <a:ext cx="141758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4436049" y="2912869"/>
            <a:ext cx="1143554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3981526" y="2921623"/>
            <a:ext cx="442666" cy="350157"/>
            <a:chOff x="2540" y="1303"/>
            <a:chExt cx="336" cy="280"/>
          </a:xfrm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455860" y="3127965"/>
            <a:ext cx="5309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607367" y="3753246"/>
            <a:ext cx="1588856" cy="36766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3661962" y="3752627"/>
            <a:ext cx="150585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dirty="0"/>
              <a:t>Model Builder</a:t>
            </a: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H="1">
            <a:off x="4239748" y="3393084"/>
            <a:ext cx="0" cy="2401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239748" y="4173434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 flipV="1">
            <a:off x="2026417" y="3440605"/>
            <a:ext cx="366254" cy="1250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5188318" y="3573165"/>
            <a:ext cx="890602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6136889" y="4293488"/>
            <a:ext cx="189714" cy="9004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H="1" flipV="1">
            <a:off x="5314794" y="4173434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 Box 96"/>
          <p:cNvSpPr txBox="1">
            <a:spLocks noChangeArrowheads="1"/>
          </p:cNvSpPr>
          <p:nvPr/>
        </p:nvSpPr>
        <p:spPr bwMode="auto">
          <a:xfrm>
            <a:off x="6882570" y="2765302"/>
            <a:ext cx="910365" cy="6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Model</a:t>
            </a:r>
          </a:p>
          <a:p>
            <a:r>
              <a:rPr lang="en-US" altLang="en-US"/>
              <a:t>Builder</a:t>
            </a:r>
          </a:p>
        </p:txBody>
      </p:sp>
      <p:sp>
        <p:nvSpPr>
          <p:cNvPr id="101" name="Line 62"/>
          <p:cNvSpPr>
            <a:spLocks noChangeShapeType="1"/>
          </p:cNvSpPr>
          <p:nvPr/>
        </p:nvSpPr>
        <p:spPr bwMode="auto">
          <a:xfrm flipH="1">
            <a:off x="5167817" y="2193214"/>
            <a:ext cx="411786" cy="479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214417" y="1454816"/>
            <a:ext cx="557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Do this green box for multiple values of the procedures parameter(s), e.g. d = 3, 4, 5, 6 for polynomial degree</a:t>
            </a:r>
          </a:p>
        </p:txBody>
      </p:sp>
      <p:grpSp>
        <p:nvGrpSpPr>
          <p:cNvPr id="141" name="Group 140"/>
          <p:cNvGrpSpPr/>
          <p:nvPr/>
        </p:nvGrpSpPr>
        <p:grpSpPr>
          <a:xfrm>
            <a:off x="2405193" y="2877046"/>
            <a:ext cx="1099315" cy="1392238"/>
            <a:chOff x="2521732" y="2507642"/>
            <a:chExt cx="1221723" cy="1392238"/>
          </a:xfrm>
        </p:grpSpPr>
        <p:sp>
          <p:nvSpPr>
            <p:cNvPr id="142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2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3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54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55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6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7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8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07548" y="5520289"/>
            <a:ext cx="7633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Each model based on training set has potentially been over-fitted</a:t>
            </a:r>
            <a:r>
              <a:rPr lang="mr-IN" sz="2000" b="1" dirty="0">
                <a:solidFill>
                  <a:srgbClr val="FF0000"/>
                </a:solidFill>
              </a:rPr>
              <a:t>…</a:t>
            </a:r>
            <a:r>
              <a:rPr lang="en-US" sz="2000" b="1" dirty="0">
                <a:solidFill>
                  <a:srgbClr val="FF0000"/>
                </a:solidFill>
              </a:rPr>
              <a:t> so utilize a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validation set </a:t>
            </a:r>
            <a:r>
              <a:rPr lang="en-US" sz="2000" b="1" dirty="0">
                <a:solidFill>
                  <a:srgbClr val="FF0000"/>
                </a:solidFill>
              </a:rPr>
              <a:t>to determine best fitting model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14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0F6E-28C7-D742-9C13-E11242B7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90A16-AB27-1445-A03E-7211303AF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/>
              <a:t>Randomly split data into </a:t>
            </a:r>
            <a:r>
              <a:rPr lang="en-US" altLang="en-US" i="1" dirty="0">
                <a:solidFill>
                  <a:srgbClr val="C00000"/>
                </a:solidFill>
              </a:rPr>
              <a:t>training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chemeClr val="accent6">
                    <a:lumMod val="75000"/>
                  </a:schemeClr>
                </a:solidFill>
              </a:rPr>
              <a:t>test</a:t>
            </a:r>
            <a:r>
              <a:rPr lang="en-US" altLang="en-US" dirty="0"/>
              <a:t> sets (often ~2/3 for </a:t>
            </a:r>
            <a:r>
              <a:rPr lang="en-US" altLang="en-US" dirty="0">
                <a:solidFill>
                  <a:srgbClr val="C00000"/>
                </a:solidFill>
              </a:rPr>
              <a:t>train</a:t>
            </a:r>
            <a:r>
              <a:rPr lang="en-US" altLang="en-US" dirty="0"/>
              <a:t>, 1/3 for </a:t>
            </a:r>
            <a:r>
              <a:rPr lang="en-US" altLang="en-US" dirty="0">
                <a:solidFill>
                  <a:schemeClr val="accent6">
                    <a:lumMod val="75000"/>
                  </a:schemeClr>
                </a:solidFill>
              </a:rPr>
              <a:t>test</a:t>
            </a:r>
            <a:r>
              <a:rPr lang="en-US" altLang="en-US" dirty="0"/>
              <a:t>)</a:t>
            </a:r>
          </a:p>
          <a:p>
            <a:pPr>
              <a:spcAft>
                <a:spcPts val="1200"/>
              </a:spcAft>
            </a:pPr>
            <a:r>
              <a:rPr lang="en-US" altLang="zh-TW" dirty="0">
                <a:ea typeface="PMingLiU" charset="-120"/>
              </a:rPr>
              <a:t>E.g., fit a linear regression model using the </a:t>
            </a:r>
            <a:r>
              <a:rPr lang="en-US" altLang="zh-TW" dirty="0">
                <a:solidFill>
                  <a:srgbClr val="C00000"/>
                </a:solidFill>
                <a:ea typeface="PMingLiU" charset="-120"/>
              </a:rPr>
              <a:t>training</a:t>
            </a:r>
            <a:r>
              <a:rPr lang="en-US" altLang="zh-TW" dirty="0">
                <a:ea typeface="PMingLiU" charset="-120"/>
              </a:rPr>
              <a:t> set and evaluate it using Mean Squared Error (MSE) on the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ea typeface="PMingLiU" charset="-120"/>
              </a:rPr>
              <a:t>test</a:t>
            </a:r>
            <a:r>
              <a:rPr lang="en-US" altLang="zh-TW" dirty="0">
                <a:ea typeface="PMingLiU" charset="-120"/>
              </a:rPr>
              <a:t> set</a:t>
            </a:r>
          </a:p>
        </p:txBody>
      </p:sp>
    </p:spTree>
    <p:extLst>
      <p:ext uri="{BB962C8B-B14F-4D97-AF65-F5344CB8AC3E}">
        <p14:creationId xmlns:p14="http://schemas.microsoft.com/office/powerpoint/2010/main" val="3292805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2"/>
          <p:cNvSpPr>
            <a:spLocks noChangeArrowheads="1"/>
          </p:cNvSpPr>
          <p:nvPr/>
        </p:nvSpPr>
        <p:spPr bwMode="auto">
          <a:xfrm>
            <a:off x="2152893" y="2492680"/>
            <a:ext cx="4742852" cy="276123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3164701" y="4773704"/>
            <a:ext cx="569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63354" y="2874102"/>
            <a:ext cx="963062" cy="1060476"/>
            <a:chOff x="325" y="1265"/>
            <a:chExt cx="731" cy="848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619176" y="4833731"/>
            <a:ext cx="15822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94222" y="3933327"/>
            <a:ext cx="109085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797081" y="4653650"/>
            <a:ext cx="874793" cy="445200"/>
            <a:chOff x="2136" y="2818"/>
            <a:chExt cx="664" cy="356"/>
          </a:xfrm>
        </p:grpSpPr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279369" y="2492680"/>
            <a:ext cx="141758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4436049" y="2912869"/>
            <a:ext cx="1143554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2216131" y="4953785"/>
            <a:ext cx="1385967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b="1">
                <a:solidFill>
                  <a:srgbClr val="60C900"/>
                </a:solidFill>
                <a:latin typeface="Arial" charset="0"/>
              </a:rPr>
              <a:t>Validation set</a:t>
            </a:r>
          </a:p>
        </p:txBody>
      </p:sp>
      <p:grpSp>
        <p:nvGrpSpPr>
          <p:cNvPr id="48" name="Group 46"/>
          <p:cNvGrpSpPr>
            <a:grpSpLocks/>
          </p:cNvGrpSpPr>
          <p:nvPr/>
        </p:nvGrpSpPr>
        <p:grpSpPr bwMode="auto">
          <a:xfrm>
            <a:off x="2658797" y="4653650"/>
            <a:ext cx="442666" cy="210094"/>
            <a:chOff x="1812" y="2352"/>
            <a:chExt cx="336" cy="168"/>
          </a:xfrm>
        </p:grpSpPr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3981526" y="2921623"/>
            <a:ext cx="442666" cy="350157"/>
            <a:chOff x="2540" y="1303"/>
            <a:chExt cx="336" cy="280"/>
          </a:xfrm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455860" y="3127965"/>
            <a:ext cx="5309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607367" y="3753246"/>
            <a:ext cx="1588856" cy="36766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3661962" y="3752627"/>
            <a:ext cx="150585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dirty="0"/>
              <a:t>Model Builder</a:t>
            </a: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H="1">
            <a:off x="4239748" y="3393084"/>
            <a:ext cx="0" cy="2401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239748" y="4173434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 flipV="1">
            <a:off x="2026417" y="3440605"/>
            <a:ext cx="366254" cy="1250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5188318" y="3573165"/>
            <a:ext cx="890602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67" name="Line 65"/>
          <p:cNvSpPr>
            <a:spLocks noChangeShapeType="1"/>
          </p:cNvSpPr>
          <p:nvPr/>
        </p:nvSpPr>
        <p:spPr bwMode="auto">
          <a:xfrm>
            <a:off x="2849878" y="4267695"/>
            <a:ext cx="7621" cy="3459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6136889" y="4293488"/>
            <a:ext cx="189714" cy="9004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H="1" flipV="1">
            <a:off x="5314794" y="4173434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 Box 96"/>
          <p:cNvSpPr txBox="1">
            <a:spLocks noChangeArrowheads="1"/>
          </p:cNvSpPr>
          <p:nvPr/>
        </p:nvSpPr>
        <p:spPr bwMode="auto">
          <a:xfrm>
            <a:off x="6882570" y="2765302"/>
            <a:ext cx="910365" cy="6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Model</a:t>
            </a:r>
          </a:p>
          <a:p>
            <a:r>
              <a:rPr lang="en-US" altLang="en-US"/>
              <a:t>Builder</a:t>
            </a:r>
          </a:p>
        </p:txBody>
      </p:sp>
      <p:sp>
        <p:nvSpPr>
          <p:cNvPr id="101" name="Line 62"/>
          <p:cNvSpPr>
            <a:spLocks noChangeShapeType="1"/>
          </p:cNvSpPr>
          <p:nvPr/>
        </p:nvSpPr>
        <p:spPr bwMode="auto">
          <a:xfrm flipH="1">
            <a:off x="5167817" y="2193214"/>
            <a:ext cx="411786" cy="479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62"/>
          <p:cNvSpPr>
            <a:spLocks noChangeShapeType="1"/>
          </p:cNvSpPr>
          <p:nvPr/>
        </p:nvSpPr>
        <p:spPr bwMode="auto">
          <a:xfrm flipV="1">
            <a:off x="6210666" y="3653200"/>
            <a:ext cx="1633647" cy="400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19586" y="3663310"/>
            <a:ext cx="20894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Choose best parameter value based on </a:t>
            </a:r>
            <a:r>
              <a:rPr lang="en-US" b="1" dirty="0">
                <a:solidFill>
                  <a:schemeClr val="accent6"/>
                </a:solidFill>
              </a:rPr>
              <a:t>validation set </a:t>
            </a:r>
            <a:r>
              <a:rPr lang="en-US" dirty="0"/>
              <a:t>results </a:t>
            </a:r>
            <a:r>
              <a:rPr lang="mr-IN" dirty="0"/>
              <a:t>–</a:t>
            </a:r>
            <a:r>
              <a:rPr lang="en-US" dirty="0"/>
              <a:t> evaluate model for each parameter value and choose the best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2405193" y="2877046"/>
            <a:ext cx="1099315" cy="1392238"/>
            <a:chOff x="2521732" y="2507642"/>
            <a:chExt cx="1221723" cy="1392238"/>
          </a:xfrm>
        </p:grpSpPr>
        <p:sp>
          <p:nvSpPr>
            <p:cNvPr id="123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3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4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35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36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7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9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2214417" y="1454816"/>
            <a:ext cx="557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Do this green box for multiple values of the procedures parameter(s), e.g. d = 3, 4, 5, 6 for polynomial degree</a:t>
            </a:r>
          </a:p>
        </p:txBody>
      </p:sp>
    </p:spTree>
    <p:extLst>
      <p:ext uri="{BB962C8B-B14F-4D97-AF65-F5344CB8AC3E}">
        <p14:creationId xmlns:p14="http://schemas.microsoft.com/office/powerpoint/2010/main" val="3324016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2"/>
          <p:cNvSpPr>
            <a:spLocks noChangeArrowheads="1"/>
          </p:cNvSpPr>
          <p:nvPr/>
        </p:nvSpPr>
        <p:spPr bwMode="auto">
          <a:xfrm>
            <a:off x="2152893" y="2492680"/>
            <a:ext cx="4742852" cy="276123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3164701" y="4773704"/>
            <a:ext cx="569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63354" y="2874102"/>
            <a:ext cx="963062" cy="1060476"/>
            <a:chOff x="325" y="1265"/>
            <a:chExt cx="731" cy="848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619176" y="4833731"/>
            <a:ext cx="15822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94222" y="3933327"/>
            <a:ext cx="109085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797081" y="4653650"/>
            <a:ext cx="874793" cy="445200"/>
            <a:chOff x="2136" y="2818"/>
            <a:chExt cx="664" cy="356"/>
          </a:xfrm>
        </p:grpSpPr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279369" y="2492680"/>
            <a:ext cx="141758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4436049" y="2912869"/>
            <a:ext cx="1143554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2216131" y="4953785"/>
            <a:ext cx="1385967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b="1">
                <a:solidFill>
                  <a:srgbClr val="60C900"/>
                </a:solidFill>
                <a:latin typeface="Arial" charset="0"/>
              </a:rPr>
              <a:t>Validation set</a:t>
            </a:r>
          </a:p>
        </p:txBody>
      </p:sp>
      <p:grpSp>
        <p:nvGrpSpPr>
          <p:cNvPr id="48" name="Group 46"/>
          <p:cNvGrpSpPr>
            <a:grpSpLocks/>
          </p:cNvGrpSpPr>
          <p:nvPr/>
        </p:nvGrpSpPr>
        <p:grpSpPr bwMode="auto">
          <a:xfrm>
            <a:off x="2658797" y="4653650"/>
            <a:ext cx="442666" cy="210094"/>
            <a:chOff x="1812" y="2352"/>
            <a:chExt cx="336" cy="168"/>
          </a:xfrm>
        </p:grpSpPr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3981526" y="2921623"/>
            <a:ext cx="442666" cy="350157"/>
            <a:chOff x="2540" y="1303"/>
            <a:chExt cx="336" cy="280"/>
          </a:xfrm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455860" y="3127965"/>
            <a:ext cx="5309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607367" y="3753246"/>
            <a:ext cx="1588856" cy="36766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3661962" y="3752627"/>
            <a:ext cx="150585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dirty="0"/>
              <a:t>Model Builder</a:t>
            </a: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H="1">
            <a:off x="4239748" y="3393084"/>
            <a:ext cx="0" cy="2401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239748" y="4173434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 flipV="1">
            <a:off x="2026417" y="3440605"/>
            <a:ext cx="366254" cy="1250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5188318" y="3573165"/>
            <a:ext cx="890602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67" name="Line 65"/>
          <p:cNvSpPr>
            <a:spLocks noChangeShapeType="1"/>
          </p:cNvSpPr>
          <p:nvPr/>
        </p:nvSpPr>
        <p:spPr bwMode="auto">
          <a:xfrm>
            <a:off x="2849878" y="4267695"/>
            <a:ext cx="7621" cy="3459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6136889" y="4293488"/>
            <a:ext cx="189714" cy="9004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H="1" flipV="1">
            <a:off x="5314794" y="4173434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 Box 96"/>
          <p:cNvSpPr txBox="1">
            <a:spLocks noChangeArrowheads="1"/>
          </p:cNvSpPr>
          <p:nvPr/>
        </p:nvSpPr>
        <p:spPr bwMode="auto">
          <a:xfrm>
            <a:off x="6882570" y="2765302"/>
            <a:ext cx="910365" cy="6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Model</a:t>
            </a:r>
          </a:p>
          <a:p>
            <a:r>
              <a:rPr lang="en-US" altLang="en-US"/>
              <a:t>Builder</a:t>
            </a:r>
          </a:p>
        </p:txBody>
      </p:sp>
      <p:sp>
        <p:nvSpPr>
          <p:cNvPr id="101" name="Line 62"/>
          <p:cNvSpPr>
            <a:spLocks noChangeShapeType="1"/>
          </p:cNvSpPr>
          <p:nvPr/>
        </p:nvSpPr>
        <p:spPr bwMode="auto">
          <a:xfrm flipH="1">
            <a:off x="5167817" y="2193214"/>
            <a:ext cx="411786" cy="479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62"/>
          <p:cNvSpPr>
            <a:spLocks noChangeShapeType="1"/>
          </p:cNvSpPr>
          <p:nvPr/>
        </p:nvSpPr>
        <p:spPr bwMode="auto">
          <a:xfrm flipV="1">
            <a:off x="6210666" y="3653200"/>
            <a:ext cx="1633647" cy="400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19586" y="3663310"/>
            <a:ext cx="20894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Choose best parameter value based on </a:t>
            </a:r>
            <a:r>
              <a:rPr lang="en-US" b="1" dirty="0">
                <a:solidFill>
                  <a:schemeClr val="accent6"/>
                </a:solidFill>
              </a:rPr>
              <a:t>validation set </a:t>
            </a:r>
            <a:r>
              <a:rPr lang="en-US" dirty="0"/>
              <a:t>results </a:t>
            </a:r>
            <a:r>
              <a:rPr lang="mr-IN" dirty="0"/>
              <a:t>–</a:t>
            </a:r>
            <a:r>
              <a:rPr lang="en-US" dirty="0"/>
              <a:t> evaluate model for each parameter value and choose the best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2405193" y="2877046"/>
            <a:ext cx="1099315" cy="1392238"/>
            <a:chOff x="2521732" y="2507642"/>
            <a:chExt cx="1221723" cy="1392238"/>
          </a:xfrm>
        </p:grpSpPr>
        <p:sp>
          <p:nvSpPr>
            <p:cNvPr id="123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3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4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35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36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7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39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2214417" y="1454816"/>
            <a:ext cx="557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Do this green box for multiple values of the procedures parameter(s), e.g. d = 3, 4, 5, 6 for polynomial degree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356" y="5491304"/>
            <a:ext cx="6892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Because we are choosing from many models we have again potentially over-fitted and the classification accuracy may be optimistic --  so utilize a </a:t>
            </a:r>
            <a:r>
              <a:rPr lang="en-US" b="1" dirty="0">
                <a:solidFill>
                  <a:srgbClr val="0070C0"/>
                </a:solidFill>
              </a:rPr>
              <a:t>test set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to determine accuracy of best fitting model </a:t>
            </a:r>
          </a:p>
        </p:txBody>
      </p:sp>
    </p:spTree>
    <p:extLst>
      <p:ext uri="{BB962C8B-B14F-4D97-AF65-F5344CB8AC3E}">
        <p14:creationId xmlns:p14="http://schemas.microsoft.com/office/powerpoint/2010/main" val="4070781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2"/>
          <p:cNvSpPr>
            <a:spLocks noChangeArrowheads="1"/>
          </p:cNvSpPr>
          <p:nvPr/>
        </p:nvSpPr>
        <p:spPr bwMode="auto">
          <a:xfrm>
            <a:off x="2152893" y="2492680"/>
            <a:ext cx="4742852" cy="276123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3164701" y="4773704"/>
            <a:ext cx="569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63354" y="2874102"/>
            <a:ext cx="963062" cy="1060476"/>
            <a:chOff x="325" y="1265"/>
            <a:chExt cx="731" cy="848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619176" y="4833731"/>
            <a:ext cx="15822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94222" y="3933327"/>
            <a:ext cx="109085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Predictions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797081" y="4653650"/>
            <a:ext cx="874793" cy="445200"/>
            <a:chOff x="2136" y="2818"/>
            <a:chExt cx="664" cy="356"/>
          </a:xfrm>
        </p:grpSpPr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0" y="286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Y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559" y="2884"/>
              <a:ext cx="18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200"/>
                <a:t>N</a:t>
              </a: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279369" y="2492680"/>
            <a:ext cx="1417586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4436049" y="2912869"/>
            <a:ext cx="1143554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2216131" y="4953785"/>
            <a:ext cx="1385967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b="1">
                <a:solidFill>
                  <a:srgbClr val="60C900"/>
                </a:solidFill>
                <a:latin typeface="Arial" charset="0"/>
              </a:rPr>
              <a:t>Validation set</a:t>
            </a:r>
          </a:p>
        </p:txBody>
      </p:sp>
      <p:grpSp>
        <p:nvGrpSpPr>
          <p:cNvPr id="48" name="Group 46"/>
          <p:cNvGrpSpPr>
            <a:grpSpLocks/>
          </p:cNvGrpSpPr>
          <p:nvPr/>
        </p:nvGrpSpPr>
        <p:grpSpPr bwMode="auto">
          <a:xfrm>
            <a:off x="2658797" y="4653650"/>
            <a:ext cx="442666" cy="210094"/>
            <a:chOff x="1812" y="2352"/>
            <a:chExt cx="336" cy="168"/>
          </a:xfrm>
        </p:grpSpPr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3981526" y="2921623"/>
            <a:ext cx="442666" cy="350157"/>
            <a:chOff x="2540" y="1303"/>
            <a:chExt cx="336" cy="280"/>
          </a:xfrm>
        </p:grpSpPr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455860" y="3127965"/>
            <a:ext cx="5309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607367" y="3753246"/>
            <a:ext cx="1588856" cy="36766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3661962" y="3752627"/>
            <a:ext cx="150585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dirty="0"/>
              <a:t>Model Builder</a:t>
            </a: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H="1">
            <a:off x="4239748" y="3393084"/>
            <a:ext cx="0" cy="2401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239748" y="4173434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 flipV="1">
            <a:off x="2026417" y="3440605"/>
            <a:ext cx="366254" cy="1250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5188318" y="3573165"/>
            <a:ext cx="890602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Evaluate</a:t>
            </a:r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6136889" y="4293488"/>
            <a:ext cx="189714" cy="9004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  <a:p>
            <a:pPr algn="ctr"/>
            <a:r>
              <a:rPr lang="en-US" altLang="en-US" sz="1800" b="1"/>
              <a:t>+</a:t>
            </a:r>
          </a:p>
          <a:p>
            <a:pPr algn="ctr"/>
            <a:r>
              <a:rPr lang="en-US" altLang="en-US" sz="1800" b="1"/>
              <a:t>-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H="1" flipV="1">
            <a:off x="5314794" y="4173434"/>
            <a:ext cx="758856" cy="480216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" name="Group 68"/>
          <p:cNvGrpSpPr>
            <a:grpSpLocks/>
          </p:cNvGrpSpPr>
          <p:nvPr/>
        </p:nvGrpSpPr>
        <p:grpSpPr bwMode="auto">
          <a:xfrm>
            <a:off x="1267560" y="5734135"/>
            <a:ext cx="442666" cy="210094"/>
            <a:chOff x="1812" y="2352"/>
            <a:chExt cx="336" cy="168"/>
          </a:xfrm>
        </p:grpSpPr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Line 73"/>
          <p:cNvSpPr>
            <a:spLocks noChangeShapeType="1"/>
          </p:cNvSpPr>
          <p:nvPr/>
        </p:nvSpPr>
        <p:spPr bwMode="auto">
          <a:xfrm flipH="1">
            <a:off x="1457274" y="4285157"/>
            <a:ext cx="970967" cy="1328923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6" name="Group 74"/>
          <p:cNvGrpSpPr>
            <a:grpSpLocks/>
          </p:cNvGrpSpPr>
          <p:nvPr/>
        </p:nvGrpSpPr>
        <p:grpSpPr bwMode="auto">
          <a:xfrm>
            <a:off x="3797081" y="5614081"/>
            <a:ext cx="822094" cy="445200"/>
            <a:chOff x="2136" y="2818"/>
            <a:chExt cx="664" cy="356"/>
          </a:xfrm>
        </p:grpSpPr>
        <p:sp>
          <p:nvSpPr>
            <p:cNvPr id="77" name="AutoShape 75"/>
            <p:cNvSpPr>
              <a:spLocks noChangeArrowheads="1"/>
            </p:cNvSpPr>
            <p:nvPr/>
          </p:nvSpPr>
          <p:spPr bwMode="auto">
            <a:xfrm flipV="1">
              <a:off x="2136" y="2818"/>
              <a:ext cx="664" cy="35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2499" y="2916"/>
              <a:ext cx="80" cy="3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2219" y="3103"/>
              <a:ext cx="80" cy="3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2639" y="2998"/>
              <a:ext cx="79" cy="3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2534" y="3103"/>
              <a:ext cx="80" cy="3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auto">
            <a:xfrm flipH="1">
              <a:off x="2426" y="2953"/>
              <a:ext cx="65" cy="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auto">
            <a:xfrm>
              <a:off x="2583" y="2958"/>
              <a:ext cx="52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auto">
            <a:xfrm flipH="1">
              <a:off x="2303" y="3031"/>
              <a:ext cx="7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auto">
            <a:xfrm>
              <a:off x="2457" y="3039"/>
              <a:ext cx="9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2350" y="2864"/>
              <a:ext cx="123" cy="173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endParaRPr lang="en-US" altLang="en-US" sz="1200"/>
            </a:p>
          </p:txBody>
        </p:sp>
        <p:sp>
          <p:nvSpPr>
            <p:cNvPr id="87" name="Rectangle 85"/>
            <p:cNvSpPr>
              <a:spLocks noChangeArrowheads="1"/>
            </p:cNvSpPr>
            <p:nvPr/>
          </p:nvSpPr>
          <p:spPr bwMode="auto">
            <a:xfrm>
              <a:off x="2560" y="2884"/>
              <a:ext cx="123" cy="173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endParaRPr lang="en-US" altLang="en-US" sz="1200"/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2394" y="3103"/>
              <a:ext cx="80" cy="38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2408" y="3052"/>
              <a:ext cx="18" cy="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88"/>
            <p:cNvSpPr>
              <a:spLocks noChangeArrowheads="1"/>
            </p:cNvSpPr>
            <p:nvPr/>
          </p:nvSpPr>
          <p:spPr bwMode="auto">
            <a:xfrm>
              <a:off x="2370" y="2991"/>
              <a:ext cx="85" cy="66"/>
            </a:xfrm>
            <a:prstGeom prst="diamond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" name="Text Box 89"/>
          <p:cNvSpPr txBox="1">
            <a:spLocks noChangeArrowheads="1"/>
          </p:cNvSpPr>
          <p:nvPr/>
        </p:nvSpPr>
        <p:spPr bwMode="auto">
          <a:xfrm>
            <a:off x="2849879" y="5999254"/>
            <a:ext cx="29871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1600" dirty="0"/>
              <a:t>Final Model with optimized parameter(s) from </a:t>
            </a:r>
            <a:r>
              <a:rPr lang="en-US" altLang="en-US" sz="1600" b="1" dirty="0">
                <a:solidFill>
                  <a:schemeClr val="accent6"/>
                </a:solidFill>
              </a:rPr>
              <a:t>validation set</a:t>
            </a:r>
          </a:p>
        </p:txBody>
      </p:sp>
      <p:sp>
        <p:nvSpPr>
          <p:cNvPr id="92" name="Line 90"/>
          <p:cNvSpPr>
            <a:spLocks noChangeShapeType="1"/>
          </p:cNvSpPr>
          <p:nvPr/>
        </p:nvSpPr>
        <p:spPr bwMode="auto">
          <a:xfrm>
            <a:off x="1773464" y="5854189"/>
            <a:ext cx="2023617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Text Box 91"/>
          <p:cNvSpPr txBox="1">
            <a:spLocks noChangeArrowheads="1"/>
          </p:cNvSpPr>
          <p:nvPr/>
        </p:nvSpPr>
        <p:spPr bwMode="auto">
          <a:xfrm>
            <a:off x="1014608" y="5974243"/>
            <a:ext cx="14029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Final </a:t>
            </a:r>
            <a:r>
              <a:rPr lang="en-US" altLang="en-US" b="1" dirty="0">
                <a:solidFill>
                  <a:srgbClr val="0070C0"/>
                </a:solidFill>
              </a:rPr>
              <a:t>Test Set</a:t>
            </a:r>
          </a:p>
        </p:txBody>
      </p:sp>
      <p:sp>
        <p:nvSpPr>
          <p:cNvPr id="94" name="Rectangle 92"/>
          <p:cNvSpPr>
            <a:spLocks noChangeArrowheads="1"/>
          </p:cNvSpPr>
          <p:nvPr/>
        </p:nvSpPr>
        <p:spPr bwMode="auto">
          <a:xfrm>
            <a:off x="6136889" y="5373973"/>
            <a:ext cx="189714" cy="900404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 dirty="0"/>
              <a:t>+</a:t>
            </a:r>
          </a:p>
          <a:p>
            <a:pPr algn="ctr"/>
            <a:r>
              <a:rPr lang="en-US" altLang="en-US" sz="1800" b="1" dirty="0"/>
              <a:t>-</a:t>
            </a:r>
          </a:p>
          <a:p>
            <a:pPr algn="ctr"/>
            <a:r>
              <a:rPr lang="en-US" altLang="en-US" sz="1800" b="1" dirty="0"/>
              <a:t>+</a:t>
            </a:r>
          </a:p>
          <a:p>
            <a:pPr algn="ctr"/>
            <a:r>
              <a:rPr lang="en-US" altLang="en-US" sz="1800" b="1" dirty="0"/>
              <a:t>-</a:t>
            </a:r>
          </a:p>
        </p:txBody>
      </p:sp>
      <p:sp>
        <p:nvSpPr>
          <p:cNvPr id="95" name="Line 93"/>
          <p:cNvSpPr>
            <a:spLocks noChangeShapeType="1"/>
          </p:cNvSpPr>
          <p:nvPr/>
        </p:nvSpPr>
        <p:spPr bwMode="auto">
          <a:xfrm>
            <a:off x="4555938" y="5854189"/>
            <a:ext cx="1580951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94"/>
          <p:cNvSpPr>
            <a:spLocks noChangeArrowheads="1"/>
          </p:cNvSpPr>
          <p:nvPr/>
        </p:nvSpPr>
        <p:spPr bwMode="auto">
          <a:xfrm>
            <a:off x="6291031" y="6211744"/>
            <a:ext cx="1501903" cy="2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 dirty="0">
                <a:solidFill>
                  <a:srgbClr val="000000"/>
                </a:solidFill>
                <a:latin typeface="Arial" charset="0"/>
              </a:rPr>
              <a:t>Final Evaluation</a:t>
            </a:r>
          </a:p>
        </p:txBody>
      </p:sp>
      <p:sp>
        <p:nvSpPr>
          <p:cNvPr id="97" name="Line 95"/>
          <p:cNvSpPr>
            <a:spLocks noChangeShapeType="1"/>
          </p:cNvSpPr>
          <p:nvPr/>
        </p:nvSpPr>
        <p:spPr bwMode="auto">
          <a:xfrm>
            <a:off x="4239748" y="5253919"/>
            <a:ext cx="0" cy="36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 Box 96"/>
          <p:cNvSpPr txBox="1">
            <a:spLocks noChangeArrowheads="1"/>
          </p:cNvSpPr>
          <p:nvPr/>
        </p:nvSpPr>
        <p:spPr bwMode="auto">
          <a:xfrm>
            <a:off x="6882570" y="2765302"/>
            <a:ext cx="910365" cy="6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Model</a:t>
            </a:r>
          </a:p>
          <a:p>
            <a:r>
              <a:rPr lang="en-US" altLang="en-US"/>
              <a:t>Builder</a:t>
            </a:r>
          </a:p>
        </p:txBody>
      </p:sp>
      <p:sp>
        <p:nvSpPr>
          <p:cNvPr id="101" name="Line 62"/>
          <p:cNvSpPr>
            <a:spLocks noChangeShapeType="1"/>
          </p:cNvSpPr>
          <p:nvPr/>
        </p:nvSpPr>
        <p:spPr bwMode="auto">
          <a:xfrm flipH="1">
            <a:off x="5167817" y="2193214"/>
            <a:ext cx="411786" cy="479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62"/>
          <p:cNvSpPr>
            <a:spLocks noChangeShapeType="1"/>
          </p:cNvSpPr>
          <p:nvPr/>
        </p:nvSpPr>
        <p:spPr bwMode="auto">
          <a:xfrm flipV="1">
            <a:off x="6210666" y="3653200"/>
            <a:ext cx="1633647" cy="400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7019586" y="3663310"/>
            <a:ext cx="20894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Choose best parameter value based on </a:t>
            </a:r>
            <a:r>
              <a:rPr lang="en-US" b="1" dirty="0">
                <a:solidFill>
                  <a:schemeClr val="accent6"/>
                </a:solidFill>
              </a:rPr>
              <a:t>validation set</a:t>
            </a:r>
            <a:r>
              <a:rPr lang="en-US" dirty="0"/>
              <a:t> results </a:t>
            </a:r>
            <a:r>
              <a:rPr lang="mr-IN" dirty="0"/>
              <a:t>–</a:t>
            </a:r>
            <a:r>
              <a:rPr lang="en-US" dirty="0"/>
              <a:t> evaluate model for each parameter value and choose the best</a:t>
            </a:r>
          </a:p>
        </p:txBody>
      </p:sp>
      <p:grpSp>
        <p:nvGrpSpPr>
          <p:cNvPr id="104" name="Group 103"/>
          <p:cNvGrpSpPr/>
          <p:nvPr/>
        </p:nvGrpSpPr>
        <p:grpSpPr>
          <a:xfrm>
            <a:off x="2405193" y="2877046"/>
            <a:ext cx="1099315" cy="1392238"/>
            <a:chOff x="2521732" y="2507642"/>
            <a:chExt cx="1221723" cy="1392238"/>
          </a:xfrm>
        </p:grpSpPr>
        <p:sp>
          <p:nvSpPr>
            <p:cNvPr id="105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15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16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17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118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19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0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21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122" name="Line 65"/>
          <p:cNvSpPr>
            <a:spLocks noChangeShapeType="1"/>
          </p:cNvSpPr>
          <p:nvPr/>
        </p:nvSpPr>
        <p:spPr bwMode="auto">
          <a:xfrm>
            <a:off x="2849878" y="4267695"/>
            <a:ext cx="7621" cy="3459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2214417" y="1454816"/>
            <a:ext cx="557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Do this green box for multiple values of the procedures parameter(s), e.g. d = 3, 4, 5, 6 for polynomial degree</a:t>
            </a:r>
          </a:p>
        </p:txBody>
      </p:sp>
    </p:spTree>
    <p:extLst>
      <p:ext uri="{BB962C8B-B14F-4D97-AF65-F5344CB8AC3E}">
        <p14:creationId xmlns:p14="http://schemas.microsoft.com/office/powerpoint/2010/main" val="2583468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19D7-F7D7-E041-86CF-0C11684A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Train/validate/test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3845E-EBF8-7845-9B77-E414523CB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this is expensive in terms of data</a:t>
            </a:r>
          </a:p>
          <a:p>
            <a:r>
              <a:rPr lang="en-US" dirty="0"/>
              <a:t>We need to reserve a good part of the data for each of validation and testing</a:t>
            </a:r>
          </a:p>
          <a:p>
            <a:r>
              <a:rPr lang="en-US" dirty="0"/>
              <a:t>Can we use cross-validation again to help us not be so wasteful?</a:t>
            </a:r>
          </a:p>
          <a:p>
            <a:r>
              <a:rPr lang="en-US" dirty="0"/>
              <a:t>Yes, but we have to be careful…</a:t>
            </a:r>
          </a:p>
        </p:txBody>
      </p:sp>
    </p:spTree>
    <p:extLst>
      <p:ext uri="{BB962C8B-B14F-4D97-AF65-F5344CB8AC3E}">
        <p14:creationId xmlns:p14="http://schemas.microsoft.com/office/powerpoint/2010/main" val="39747889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81D539-20CF-CA4F-9622-65C89299A627}"/>
              </a:ext>
            </a:extLst>
          </p:cNvPr>
          <p:cNvSpPr/>
          <p:nvPr/>
        </p:nvSpPr>
        <p:spPr>
          <a:xfrm>
            <a:off x="1784959" y="2073058"/>
            <a:ext cx="5780762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670142" y="402711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252586" y="402711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588690" y="402085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22A8B7-C722-A744-8AAB-364600081A09}"/>
              </a:ext>
            </a:extLst>
          </p:cNvPr>
          <p:cNvSpPr txBox="1"/>
          <p:nvPr/>
        </p:nvSpPr>
        <p:spPr>
          <a:xfrm>
            <a:off x="1434230" y="164091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E2780E-1C74-904C-8D79-573B58F15854}"/>
              </a:ext>
            </a:extLst>
          </p:cNvPr>
          <p:cNvCxnSpPr/>
          <p:nvPr/>
        </p:nvCxnSpPr>
        <p:spPr>
          <a:xfrm flipH="1">
            <a:off x="2668044" y="3050088"/>
            <a:ext cx="488514" cy="9144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DD0C63-BE3C-2945-8FCD-53B769A7A7FE}"/>
              </a:ext>
            </a:extLst>
          </p:cNvPr>
          <p:cNvCxnSpPr>
            <a:cxnSpLocks/>
          </p:cNvCxnSpPr>
          <p:nvPr/>
        </p:nvCxnSpPr>
        <p:spPr>
          <a:xfrm>
            <a:off x="6648307" y="3041650"/>
            <a:ext cx="725262" cy="922838"/>
          </a:xfrm>
          <a:prstGeom prst="straightConnector1">
            <a:avLst/>
          </a:prstGeom>
          <a:ln w="41275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4E4CE-44DC-CD45-A336-2C5D19EE4920}"/>
              </a:ext>
            </a:extLst>
          </p:cNvPr>
          <p:cNvCxnSpPr>
            <a:cxnSpLocks/>
          </p:cNvCxnSpPr>
          <p:nvPr/>
        </p:nvCxnSpPr>
        <p:spPr>
          <a:xfrm>
            <a:off x="5002396" y="3092389"/>
            <a:ext cx="98993" cy="872099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419136" y="508076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307860" y="508076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928703" y="508076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DEE8A2-B160-6846-8EE5-76B2762951AA}"/>
              </a:ext>
            </a:extLst>
          </p:cNvPr>
          <p:cNvSpPr txBox="1"/>
          <p:nvPr/>
        </p:nvSpPr>
        <p:spPr>
          <a:xfrm>
            <a:off x="875833" y="5450096"/>
            <a:ext cx="24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Fit all models here with all values of tuning parameters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1BF7F87A-8117-7048-B6A8-839475BBBD36}"/>
              </a:ext>
            </a:extLst>
          </p:cNvPr>
          <p:cNvSpPr/>
          <p:nvPr/>
        </p:nvSpPr>
        <p:spPr>
          <a:xfrm rot="8088828">
            <a:off x="3202868" y="422945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8C9804-4DDF-D340-9015-28E396424345}"/>
              </a:ext>
            </a:extLst>
          </p:cNvPr>
          <p:cNvSpPr txBox="1"/>
          <p:nvPr/>
        </p:nvSpPr>
        <p:spPr>
          <a:xfrm>
            <a:off x="4233639" y="5456559"/>
            <a:ext cx="1926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the best model here among the different values of tuning parameters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CE7A49D6-B044-A348-80A2-26AF25D40D8F}"/>
              </a:ext>
            </a:extLst>
          </p:cNvPr>
          <p:cNvSpPr/>
          <p:nvPr/>
        </p:nvSpPr>
        <p:spPr>
          <a:xfrm rot="8088828">
            <a:off x="5688962" y="422945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E1D09B-0E31-1C4A-82EF-8878072D583E}"/>
              </a:ext>
            </a:extLst>
          </p:cNvPr>
          <p:cNvSpPr txBox="1"/>
          <p:nvPr/>
        </p:nvSpPr>
        <p:spPr>
          <a:xfrm>
            <a:off x="6800872" y="5456559"/>
            <a:ext cx="1926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Evaluate how well your chosen model performed here</a:t>
            </a:r>
          </a:p>
        </p:txBody>
      </p:sp>
    </p:spTree>
    <p:extLst>
      <p:ext uri="{BB962C8B-B14F-4D97-AF65-F5344CB8AC3E}">
        <p14:creationId xmlns:p14="http://schemas.microsoft.com/office/powerpoint/2010/main" val="11912266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cross-validation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546389" y="164142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128833" y="164142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464937" y="163516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295383" y="269507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184107" y="269507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804950" y="269507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DEE8A2-B160-6846-8EE5-76B2762951AA}"/>
              </a:ext>
            </a:extLst>
          </p:cNvPr>
          <p:cNvSpPr txBox="1"/>
          <p:nvPr/>
        </p:nvSpPr>
        <p:spPr>
          <a:xfrm>
            <a:off x="752080" y="3064406"/>
            <a:ext cx="24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Fit all models here with all values of tuning parameters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1BF7F87A-8117-7048-B6A8-839475BBBD36}"/>
              </a:ext>
            </a:extLst>
          </p:cNvPr>
          <p:cNvSpPr/>
          <p:nvPr/>
        </p:nvSpPr>
        <p:spPr>
          <a:xfrm rot="8088828">
            <a:off x="3079115" y="184376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8C9804-4DDF-D340-9015-28E396424345}"/>
              </a:ext>
            </a:extLst>
          </p:cNvPr>
          <p:cNvSpPr txBox="1"/>
          <p:nvPr/>
        </p:nvSpPr>
        <p:spPr>
          <a:xfrm>
            <a:off x="4109886" y="3070869"/>
            <a:ext cx="1926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the best model here among the different values of tuning parameters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CE7A49D6-B044-A348-80A2-26AF25D40D8F}"/>
              </a:ext>
            </a:extLst>
          </p:cNvPr>
          <p:cNvSpPr/>
          <p:nvPr/>
        </p:nvSpPr>
        <p:spPr>
          <a:xfrm rot="8088828">
            <a:off x="5565209" y="184376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E1D09B-0E31-1C4A-82EF-8878072D583E}"/>
              </a:ext>
            </a:extLst>
          </p:cNvPr>
          <p:cNvSpPr txBox="1"/>
          <p:nvPr/>
        </p:nvSpPr>
        <p:spPr>
          <a:xfrm>
            <a:off x="6677119" y="3070869"/>
            <a:ext cx="1926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Evaluate how well your chosen model performed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432620-B284-7049-ABCE-256809EEF19C}"/>
              </a:ext>
            </a:extLst>
          </p:cNvPr>
          <p:cNvSpPr txBox="1"/>
          <p:nvPr/>
        </p:nvSpPr>
        <p:spPr>
          <a:xfrm>
            <a:off x="398761" y="4379058"/>
            <a:ext cx="8435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B63670"/>
                </a:solidFill>
              </a:rPr>
              <a:t>Step 1: break down the problem. Let’s combine the training and validation into a single set that we will cross-validate over to get parameter estimates… </a:t>
            </a:r>
          </a:p>
        </p:txBody>
      </p:sp>
    </p:spTree>
    <p:extLst>
      <p:ext uri="{BB962C8B-B14F-4D97-AF65-F5344CB8AC3E}">
        <p14:creationId xmlns:p14="http://schemas.microsoft.com/office/powerpoint/2010/main" val="3069022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cross-validation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835A-994D-814B-9CA1-60316A91B6F4}"/>
              </a:ext>
            </a:extLst>
          </p:cNvPr>
          <p:cNvSpPr/>
          <p:nvPr/>
        </p:nvSpPr>
        <p:spPr>
          <a:xfrm>
            <a:off x="546389" y="1641429"/>
            <a:ext cx="2837145" cy="9269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8F68-FB91-EA4A-9635-A8EF9135546D}"/>
              </a:ext>
            </a:extLst>
          </p:cNvPr>
          <p:cNvSpPr/>
          <p:nvPr/>
        </p:nvSpPr>
        <p:spPr>
          <a:xfrm>
            <a:off x="4128833" y="1641429"/>
            <a:ext cx="1509386" cy="9269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24575-4E3D-5F4F-B678-84335F594E19}"/>
              </a:ext>
            </a:extLst>
          </p:cNvPr>
          <p:cNvSpPr/>
          <p:nvPr/>
        </p:nvSpPr>
        <p:spPr>
          <a:xfrm>
            <a:off x="6464937" y="1635166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D32253-F702-EE46-90C4-442649BCEDE1}"/>
              </a:ext>
            </a:extLst>
          </p:cNvPr>
          <p:cNvSpPr txBox="1"/>
          <p:nvPr/>
        </p:nvSpPr>
        <p:spPr>
          <a:xfrm>
            <a:off x="1295383" y="2695074"/>
            <a:ext cx="128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Training set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F1A12-1E9B-434F-A09E-7825E7AAF735}"/>
              </a:ext>
            </a:extLst>
          </p:cNvPr>
          <p:cNvSpPr txBox="1"/>
          <p:nvPr/>
        </p:nvSpPr>
        <p:spPr>
          <a:xfrm>
            <a:off x="4184107" y="2695074"/>
            <a:ext cx="1490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Validation set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00F6F8-CA74-2D4A-9736-4AE6DAFF5A44}"/>
              </a:ext>
            </a:extLst>
          </p:cNvPr>
          <p:cNvSpPr txBox="1"/>
          <p:nvPr/>
        </p:nvSpPr>
        <p:spPr>
          <a:xfrm>
            <a:off x="6804950" y="2695074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CE7A49D6-B044-A348-80A2-26AF25D40D8F}"/>
              </a:ext>
            </a:extLst>
          </p:cNvPr>
          <p:cNvSpPr/>
          <p:nvPr/>
        </p:nvSpPr>
        <p:spPr>
          <a:xfrm rot="8088828">
            <a:off x="5565209" y="1843767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164E15-9E61-694C-90C2-E91A17229843}"/>
              </a:ext>
            </a:extLst>
          </p:cNvPr>
          <p:cNvSpPr/>
          <p:nvPr/>
        </p:nvSpPr>
        <p:spPr>
          <a:xfrm>
            <a:off x="929559" y="3808259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20B952-726C-4144-B3EE-1E3DEC0E97A7}"/>
              </a:ext>
            </a:extLst>
          </p:cNvPr>
          <p:cNvSpPr/>
          <p:nvPr/>
        </p:nvSpPr>
        <p:spPr>
          <a:xfrm>
            <a:off x="3766704" y="3808259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019238-E9A8-E946-814C-4C9EB699AE48}"/>
              </a:ext>
            </a:extLst>
          </p:cNvPr>
          <p:cNvSpPr/>
          <p:nvPr/>
        </p:nvSpPr>
        <p:spPr>
          <a:xfrm>
            <a:off x="6666478" y="3808259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7396C4CA-6DDC-2C4E-9690-A4BC1178690A}"/>
              </a:ext>
            </a:extLst>
          </p:cNvPr>
          <p:cNvSpPr/>
          <p:nvPr/>
        </p:nvSpPr>
        <p:spPr>
          <a:xfrm rot="8088828">
            <a:off x="5398700" y="3723931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088DEB-7A89-B644-B135-59A14A6F611E}"/>
              </a:ext>
            </a:extLst>
          </p:cNvPr>
          <p:cNvSpPr txBox="1"/>
          <p:nvPr/>
        </p:nvSpPr>
        <p:spPr>
          <a:xfrm>
            <a:off x="1129870" y="3420950"/>
            <a:ext cx="3753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Perform k-fold cross-validation in here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969181-1F13-4540-84D7-12892DE72847}"/>
              </a:ext>
            </a:extLst>
          </p:cNvPr>
          <p:cNvSpPr/>
          <p:nvPr/>
        </p:nvSpPr>
        <p:spPr>
          <a:xfrm>
            <a:off x="929559" y="4947998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4C025-8BA5-644F-9FA2-D9A4F898008D}"/>
              </a:ext>
            </a:extLst>
          </p:cNvPr>
          <p:cNvSpPr/>
          <p:nvPr/>
        </p:nvSpPr>
        <p:spPr>
          <a:xfrm>
            <a:off x="3766704" y="4947998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9689D1-AFB3-CE4C-99A3-FCB33C35BB24}"/>
              </a:ext>
            </a:extLst>
          </p:cNvPr>
          <p:cNvSpPr/>
          <p:nvPr/>
        </p:nvSpPr>
        <p:spPr>
          <a:xfrm>
            <a:off x="929559" y="3808259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590EF3-37EA-0B45-B272-B7AF5BDBDA45}"/>
              </a:ext>
            </a:extLst>
          </p:cNvPr>
          <p:cNvSpPr/>
          <p:nvPr/>
        </p:nvSpPr>
        <p:spPr>
          <a:xfrm>
            <a:off x="1347537" y="4947998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D8F7F5-4B23-C245-99AA-4B924FC83FF5}"/>
              </a:ext>
            </a:extLst>
          </p:cNvPr>
          <p:cNvSpPr txBox="1"/>
          <p:nvPr/>
        </p:nvSpPr>
        <p:spPr>
          <a:xfrm>
            <a:off x="258780" y="5939067"/>
            <a:ext cx="8885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Gives k estimates of parameters – take the average and refit to the combined training/validation set – note that this would not pick d = 19 for the polynomial -- why not?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F8E8B75-04F1-3F42-9B45-D4D48CF91F65}"/>
              </a:ext>
            </a:extLst>
          </p:cNvPr>
          <p:cNvSpPr txBox="1"/>
          <p:nvPr/>
        </p:nvSpPr>
        <p:spPr>
          <a:xfrm>
            <a:off x="6911277" y="4799328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12E6828-A3E8-D544-A37B-57BCD4B06CCD}"/>
              </a:ext>
            </a:extLst>
          </p:cNvPr>
          <p:cNvCxnSpPr>
            <a:cxnSpLocks/>
          </p:cNvCxnSpPr>
          <p:nvPr/>
        </p:nvCxnSpPr>
        <p:spPr>
          <a:xfrm>
            <a:off x="1081663" y="2686386"/>
            <a:ext cx="356243" cy="827638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AB10689-49EA-134B-B050-B914666E3C57}"/>
              </a:ext>
            </a:extLst>
          </p:cNvPr>
          <p:cNvCxnSpPr>
            <a:cxnSpLocks/>
          </p:cNvCxnSpPr>
          <p:nvPr/>
        </p:nvCxnSpPr>
        <p:spPr>
          <a:xfrm flipH="1">
            <a:off x="3708990" y="2699260"/>
            <a:ext cx="499343" cy="765484"/>
          </a:xfrm>
          <a:prstGeom prst="straightConnector1">
            <a:avLst/>
          </a:prstGeom>
          <a:ln w="412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5624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cross-validation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164E15-9E61-694C-90C2-E91A17229843}"/>
              </a:ext>
            </a:extLst>
          </p:cNvPr>
          <p:cNvSpPr/>
          <p:nvPr/>
        </p:nvSpPr>
        <p:spPr>
          <a:xfrm>
            <a:off x="860807" y="2068837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20B952-726C-4144-B3EE-1E3DEC0E97A7}"/>
              </a:ext>
            </a:extLst>
          </p:cNvPr>
          <p:cNvSpPr/>
          <p:nvPr/>
        </p:nvSpPr>
        <p:spPr>
          <a:xfrm>
            <a:off x="3697952" y="2068837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019238-E9A8-E946-814C-4C9EB699AE48}"/>
              </a:ext>
            </a:extLst>
          </p:cNvPr>
          <p:cNvSpPr/>
          <p:nvPr/>
        </p:nvSpPr>
        <p:spPr>
          <a:xfrm>
            <a:off x="6597726" y="2068837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7396C4CA-6DDC-2C4E-9690-A4BC1178690A}"/>
              </a:ext>
            </a:extLst>
          </p:cNvPr>
          <p:cNvSpPr/>
          <p:nvPr/>
        </p:nvSpPr>
        <p:spPr>
          <a:xfrm rot="8088828">
            <a:off x="5329948" y="1984509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088DEB-7A89-B644-B135-59A14A6F611E}"/>
              </a:ext>
            </a:extLst>
          </p:cNvPr>
          <p:cNvSpPr txBox="1"/>
          <p:nvPr/>
        </p:nvSpPr>
        <p:spPr>
          <a:xfrm>
            <a:off x="1061118" y="1681528"/>
            <a:ext cx="3753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Perform k-fold cross-validation in here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969181-1F13-4540-84D7-12892DE72847}"/>
              </a:ext>
            </a:extLst>
          </p:cNvPr>
          <p:cNvSpPr/>
          <p:nvPr/>
        </p:nvSpPr>
        <p:spPr>
          <a:xfrm>
            <a:off x="860807" y="3208576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4C025-8BA5-644F-9FA2-D9A4F898008D}"/>
              </a:ext>
            </a:extLst>
          </p:cNvPr>
          <p:cNvSpPr/>
          <p:nvPr/>
        </p:nvSpPr>
        <p:spPr>
          <a:xfrm>
            <a:off x="3697952" y="3208576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9689D1-AFB3-CE4C-99A3-FCB33C35BB24}"/>
              </a:ext>
            </a:extLst>
          </p:cNvPr>
          <p:cNvSpPr/>
          <p:nvPr/>
        </p:nvSpPr>
        <p:spPr>
          <a:xfrm>
            <a:off x="860807" y="2068837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590EF3-37EA-0B45-B272-B7AF5BDBDA45}"/>
              </a:ext>
            </a:extLst>
          </p:cNvPr>
          <p:cNvSpPr/>
          <p:nvPr/>
        </p:nvSpPr>
        <p:spPr>
          <a:xfrm>
            <a:off x="1278785" y="3208576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D8F7F5-4B23-C245-99AA-4B924FC83FF5}"/>
              </a:ext>
            </a:extLst>
          </p:cNvPr>
          <p:cNvSpPr txBox="1"/>
          <p:nvPr/>
        </p:nvSpPr>
        <p:spPr>
          <a:xfrm>
            <a:off x="190028" y="4199645"/>
            <a:ext cx="88852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Gives k estimates of parameters – take the average (or most common) and refit to the combined training/validation set – note that this would not pick d = 19 for the polynomial -- why not?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8FF679-F25E-E545-A26A-A986E4F06A76}"/>
              </a:ext>
            </a:extLst>
          </p:cNvPr>
          <p:cNvSpPr txBox="1"/>
          <p:nvPr/>
        </p:nvSpPr>
        <p:spPr>
          <a:xfrm>
            <a:off x="6842525" y="3059906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5DCD28-CFCE-8247-82F1-912C02F49926}"/>
              </a:ext>
            </a:extLst>
          </p:cNvPr>
          <p:cNvSpPr txBox="1"/>
          <p:nvPr/>
        </p:nvSpPr>
        <p:spPr>
          <a:xfrm>
            <a:off x="268131" y="5255697"/>
            <a:ext cx="8071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B63670"/>
                </a:solidFill>
              </a:rPr>
              <a:t>This approach is commonly used in medical research where the Test Set ideally comprises of a completely independent dataset – perhaps from another institution</a:t>
            </a:r>
          </a:p>
        </p:txBody>
      </p:sp>
    </p:spTree>
    <p:extLst>
      <p:ext uri="{BB962C8B-B14F-4D97-AF65-F5344CB8AC3E}">
        <p14:creationId xmlns:p14="http://schemas.microsoft.com/office/powerpoint/2010/main" val="400416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91A-2393-2F4E-8FCA-92225A18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cross-validation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164E15-9E61-694C-90C2-E91A17229843}"/>
              </a:ext>
            </a:extLst>
          </p:cNvPr>
          <p:cNvSpPr/>
          <p:nvPr/>
        </p:nvSpPr>
        <p:spPr>
          <a:xfrm>
            <a:off x="860807" y="2068837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20B952-726C-4144-B3EE-1E3DEC0E97A7}"/>
              </a:ext>
            </a:extLst>
          </p:cNvPr>
          <p:cNvSpPr/>
          <p:nvPr/>
        </p:nvSpPr>
        <p:spPr>
          <a:xfrm>
            <a:off x="3697952" y="2068837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019238-E9A8-E946-814C-4C9EB699AE48}"/>
              </a:ext>
            </a:extLst>
          </p:cNvPr>
          <p:cNvSpPr/>
          <p:nvPr/>
        </p:nvSpPr>
        <p:spPr>
          <a:xfrm>
            <a:off x="6597726" y="2068837"/>
            <a:ext cx="1446757" cy="926926"/>
          </a:xfrm>
          <a:prstGeom prst="rect">
            <a:avLst/>
          </a:prstGeom>
          <a:solidFill>
            <a:srgbClr val="1D4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7396C4CA-6DDC-2C4E-9690-A4BC1178690A}"/>
              </a:ext>
            </a:extLst>
          </p:cNvPr>
          <p:cNvSpPr/>
          <p:nvPr/>
        </p:nvSpPr>
        <p:spPr>
          <a:xfrm rot="8088828">
            <a:off x="5329948" y="1984509"/>
            <a:ext cx="1270969" cy="1210033"/>
          </a:xfrm>
          <a:prstGeom prst="arc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088DEB-7A89-B644-B135-59A14A6F611E}"/>
              </a:ext>
            </a:extLst>
          </p:cNvPr>
          <p:cNvSpPr txBox="1"/>
          <p:nvPr/>
        </p:nvSpPr>
        <p:spPr>
          <a:xfrm>
            <a:off x="1061118" y="1681528"/>
            <a:ext cx="3753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Perform k-fold cross-validation in here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969181-1F13-4540-84D7-12892DE72847}"/>
              </a:ext>
            </a:extLst>
          </p:cNvPr>
          <p:cNvSpPr/>
          <p:nvPr/>
        </p:nvSpPr>
        <p:spPr>
          <a:xfrm>
            <a:off x="860807" y="3208576"/>
            <a:ext cx="2837145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4C025-8BA5-644F-9FA2-D9A4F898008D}"/>
              </a:ext>
            </a:extLst>
          </p:cNvPr>
          <p:cNvSpPr/>
          <p:nvPr/>
        </p:nvSpPr>
        <p:spPr>
          <a:xfrm>
            <a:off x="3697952" y="3208576"/>
            <a:ext cx="1509386" cy="926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9689D1-AFB3-CE4C-99A3-FCB33C35BB24}"/>
              </a:ext>
            </a:extLst>
          </p:cNvPr>
          <p:cNvSpPr/>
          <p:nvPr/>
        </p:nvSpPr>
        <p:spPr>
          <a:xfrm>
            <a:off x="860807" y="2068837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590EF3-37EA-0B45-B272-B7AF5BDBDA45}"/>
              </a:ext>
            </a:extLst>
          </p:cNvPr>
          <p:cNvSpPr/>
          <p:nvPr/>
        </p:nvSpPr>
        <p:spPr>
          <a:xfrm>
            <a:off x="1278785" y="3208576"/>
            <a:ext cx="424853" cy="926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D8F7F5-4B23-C245-99AA-4B924FC83FF5}"/>
              </a:ext>
            </a:extLst>
          </p:cNvPr>
          <p:cNvSpPr txBox="1"/>
          <p:nvPr/>
        </p:nvSpPr>
        <p:spPr>
          <a:xfrm>
            <a:off x="190028" y="4199645"/>
            <a:ext cx="8885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Gives k estimates of parameters – take the average and refit to the combined training/validation set – note that this would not pick d = 19 for the polynomial -- why not?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8FF679-F25E-E545-A26A-A986E4F06A76}"/>
              </a:ext>
            </a:extLst>
          </p:cNvPr>
          <p:cNvSpPr txBox="1"/>
          <p:nvPr/>
        </p:nvSpPr>
        <p:spPr>
          <a:xfrm>
            <a:off x="6842525" y="3059906"/>
            <a:ext cx="90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D41FF"/>
                </a:solidFill>
              </a:rPr>
              <a:t>Test set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5DCD28-CFCE-8247-82F1-912C02F49926}"/>
              </a:ext>
            </a:extLst>
          </p:cNvPr>
          <p:cNvSpPr txBox="1"/>
          <p:nvPr/>
        </p:nvSpPr>
        <p:spPr>
          <a:xfrm>
            <a:off x="190028" y="4868389"/>
            <a:ext cx="8071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B63670"/>
                </a:solidFill>
              </a:rPr>
              <a:t>This approach is commonly used in medical research where the Test Set ideally comprises of a completely independent dataset – perhaps from another institution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562C5-7C06-CD48-97D2-B5170ED562E0}"/>
              </a:ext>
            </a:extLst>
          </p:cNvPr>
          <p:cNvSpPr txBox="1"/>
          <p:nvPr/>
        </p:nvSpPr>
        <p:spPr>
          <a:xfrm>
            <a:off x="220738" y="5466569"/>
            <a:ext cx="8665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But what about if we really have a single data set that is not particularly big. Can we avoid reserving the test dataset for a single use? The answer is yes, but it takes some computer muscle. We need to perform an outer cross-validation around an inner cross-validation –</a:t>
            </a:r>
            <a:r>
              <a:rPr lang="en-US" sz="1600" i="1" dirty="0"/>
              <a:t> nested cross-validation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692359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491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246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C959FC0-10BF-DE48-94CB-2CA8C1B35E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55" y="3232758"/>
            <a:ext cx="3048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8F6767-991F-7848-81C4-564D64C9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FACD-98D6-B245-92CA-CF1B856D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Fit model to </a:t>
            </a:r>
            <a:r>
              <a:rPr lang="en-US" i="1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</a:t>
            </a:r>
          </a:p>
          <a:p>
            <a:r>
              <a:rPr lang="en-US" dirty="0"/>
              <a:t>Evaluate on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test</a:t>
            </a:r>
            <a:r>
              <a:rPr lang="en-US" dirty="0"/>
              <a:t> data</a:t>
            </a:r>
          </a:p>
          <a:p>
            <a:pPr marL="0" indent="0">
              <a:buNone/>
            </a:pPr>
            <a:r>
              <a:rPr lang="en-US" dirty="0"/>
              <a:t>E.g. Linear regression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7BE116-A101-0B4E-8ED1-F13DA1542FCA}"/>
              </a:ext>
            </a:extLst>
          </p:cNvPr>
          <p:cNvSpPr txBox="1"/>
          <p:nvPr/>
        </p:nvSpPr>
        <p:spPr>
          <a:xfrm>
            <a:off x="3294345" y="6096092"/>
            <a:ext cx="430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Red</a:t>
            </a:r>
            <a:r>
              <a:rPr lang="en-US" dirty="0"/>
              <a:t> line is </a:t>
            </a:r>
            <a:r>
              <a:rPr lang="en-US" i="1" dirty="0"/>
              <a:t>overfitting</a:t>
            </a:r>
            <a:r>
              <a:rPr lang="en-US" dirty="0"/>
              <a:t> to this specific dataset</a:t>
            </a:r>
          </a:p>
        </p:txBody>
      </p:sp>
    </p:spTree>
    <p:extLst>
      <p:ext uri="{BB962C8B-B14F-4D97-AF65-F5344CB8AC3E}">
        <p14:creationId xmlns:p14="http://schemas.microsoft.com/office/powerpoint/2010/main" val="15434516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491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985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</a:t>
            </a:r>
          </a:p>
        </p:txBody>
      </p:sp>
    </p:spTree>
    <p:extLst>
      <p:ext uri="{BB962C8B-B14F-4D97-AF65-F5344CB8AC3E}">
        <p14:creationId xmlns:p14="http://schemas.microsoft.com/office/powerpoint/2010/main" val="593398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4D2397-02D4-FB47-9C3F-88A30A37F5BE}"/>
              </a:ext>
            </a:extLst>
          </p:cNvPr>
          <p:cNvCxnSpPr>
            <a:cxnSpLocks/>
          </p:cNvCxnSpPr>
          <p:nvPr/>
        </p:nvCxnSpPr>
        <p:spPr>
          <a:xfrm>
            <a:off x="5952767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8D3168-0738-5A4B-81B8-54923EE19FEB}"/>
              </a:ext>
            </a:extLst>
          </p:cNvPr>
          <p:cNvCxnSpPr>
            <a:cxnSpLocks/>
          </p:cNvCxnSpPr>
          <p:nvPr/>
        </p:nvCxnSpPr>
        <p:spPr>
          <a:xfrm>
            <a:off x="6442051" y="3559562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7174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</a:t>
            </a:r>
            <a:r>
              <a:rPr lang="en-US" dirty="0">
                <a:solidFill>
                  <a:srgbClr val="1D41FF"/>
                </a:solidFill>
              </a:rPr>
              <a:t>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4D2397-02D4-FB47-9C3F-88A30A37F5BE}"/>
              </a:ext>
            </a:extLst>
          </p:cNvPr>
          <p:cNvCxnSpPr>
            <a:cxnSpLocks/>
          </p:cNvCxnSpPr>
          <p:nvPr/>
        </p:nvCxnSpPr>
        <p:spPr>
          <a:xfrm>
            <a:off x="5952767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8D3168-0738-5A4B-81B8-54923EE19FEB}"/>
              </a:ext>
            </a:extLst>
          </p:cNvPr>
          <p:cNvCxnSpPr>
            <a:cxnSpLocks/>
          </p:cNvCxnSpPr>
          <p:nvPr/>
        </p:nvCxnSpPr>
        <p:spPr>
          <a:xfrm>
            <a:off x="6442051" y="3559562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7A5A7A5-1B17-7F4E-9A34-1CE506A295EE}"/>
              </a:ext>
            </a:extLst>
          </p:cNvPr>
          <p:cNvSpPr/>
          <p:nvPr/>
        </p:nvSpPr>
        <p:spPr>
          <a:xfrm>
            <a:off x="2283064" y="3557903"/>
            <a:ext cx="425760" cy="4277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67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</a:t>
            </a:r>
            <a:r>
              <a:rPr lang="en-US" dirty="0">
                <a:solidFill>
                  <a:srgbClr val="1D41FF"/>
                </a:solidFill>
              </a:rPr>
              <a:t>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4D2397-02D4-FB47-9C3F-88A30A37F5BE}"/>
              </a:ext>
            </a:extLst>
          </p:cNvPr>
          <p:cNvCxnSpPr>
            <a:cxnSpLocks/>
          </p:cNvCxnSpPr>
          <p:nvPr/>
        </p:nvCxnSpPr>
        <p:spPr>
          <a:xfrm>
            <a:off x="5952767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8D3168-0738-5A4B-81B8-54923EE19FEB}"/>
              </a:ext>
            </a:extLst>
          </p:cNvPr>
          <p:cNvCxnSpPr>
            <a:cxnSpLocks/>
          </p:cNvCxnSpPr>
          <p:nvPr/>
        </p:nvCxnSpPr>
        <p:spPr>
          <a:xfrm>
            <a:off x="6442051" y="3559562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7A5A7A5-1B17-7F4E-9A34-1CE506A295EE}"/>
              </a:ext>
            </a:extLst>
          </p:cNvPr>
          <p:cNvSpPr/>
          <p:nvPr/>
        </p:nvSpPr>
        <p:spPr>
          <a:xfrm>
            <a:off x="2716041" y="3565452"/>
            <a:ext cx="425760" cy="4277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76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with  m-fold cross-validation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7C72CE5-EE45-5849-8ADF-DAA455D376C5}"/>
              </a:ext>
            </a:extLst>
          </p:cNvPr>
          <p:cNvCxnSpPr>
            <a:cxnSpLocks/>
          </p:cNvCxnSpPr>
          <p:nvPr/>
        </p:nvCxnSpPr>
        <p:spPr>
          <a:xfrm>
            <a:off x="4365744" y="4125113"/>
            <a:ext cx="0" cy="625642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1049C19-E428-8D4F-999C-F696A5881BBB}"/>
              </a:ext>
            </a:extLst>
          </p:cNvPr>
          <p:cNvSpPr txBox="1"/>
          <p:nvPr/>
        </p:nvSpPr>
        <p:spPr>
          <a:xfrm>
            <a:off x="2708824" y="4750755"/>
            <a:ext cx="4304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Gives cross-validated model with optimized </a:t>
            </a:r>
          </a:p>
          <a:p>
            <a:r>
              <a:rPr lang="en-US" dirty="0"/>
              <a:t>parameter value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DDE5025-3A3A-6243-9BB2-4AB239822699}"/>
              </a:ext>
            </a:extLst>
          </p:cNvPr>
          <p:cNvSpPr/>
          <p:nvPr/>
        </p:nvSpPr>
        <p:spPr>
          <a:xfrm>
            <a:off x="2283064" y="3549923"/>
            <a:ext cx="4690830" cy="435713"/>
          </a:xfrm>
          <a:prstGeom prst="rect">
            <a:avLst/>
          </a:prstGeom>
          <a:solidFill>
            <a:srgbClr val="4B7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951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4D2397-02D4-FB47-9C3F-88A30A37F5BE}"/>
              </a:ext>
            </a:extLst>
          </p:cNvPr>
          <p:cNvCxnSpPr>
            <a:cxnSpLocks/>
          </p:cNvCxnSpPr>
          <p:nvPr/>
        </p:nvCxnSpPr>
        <p:spPr>
          <a:xfrm>
            <a:off x="5952767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8D3168-0738-5A4B-81B8-54923EE19FEB}"/>
              </a:ext>
            </a:extLst>
          </p:cNvPr>
          <p:cNvCxnSpPr>
            <a:cxnSpLocks/>
          </p:cNvCxnSpPr>
          <p:nvPr/>
        </p:nvCxnSpPr>
        <p:spPr>
          <a:xfrm>
            <a:off x="6442051" y="3559562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7C72CE5-EE45-5849-8ADF-DAA455D376C5}"/>
              </a:ext>
            </a:extLst>
          </p:cNvPr>
          <p:cNvCxnSpPr>
            <a:cxnSpLocks/>
          </p:cNvCxnSpPr>
          <p:nvPr/>
        </p:nvCxnSpPr>
        <p:spPr>
          <a:xfrm>
            <a:off x="4365744" y="4125113"/>
            <a:ext cx="0" cy="625642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1D4C025-F2B2-034B-8BFC-51CE0AB4C86E}"/>
              </a:ext>
            </a:extLst>
          </p:cNvPr>
          <p:cNvSpPr/>
          <p:nvPr/>
        </p:nvSpPr>
        <p:spPr>
          <a:xfrm>
            <a:off x="2283064" y="3549923"/>
            <a:ext cx="4690830" cy="435713"/>
          </a:xfrm>
          <a:prstGeom prst="rect">
            <a:avLst/>
          </a:prstGeom>
          <a:solidFill>
            <a:srgbClr val="4B7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199CF63-8FE8-154D-A427-25767F37A948}"/>
              </a:ext>
            </a:extLst>
          </p:cNvPr>
          <p:cNvSpPr/>
          <p:nvPr/>
        </p:nvSpPr>
        <p:spPr>
          <a:xfrm rot="6664690">
            <a:off x="4615425" y="2399061"/>
            <a:ext cx="3543013" cy="3025463"/>
          </a:xfrm>
          <a:prstGeom prst="arc">
            <a:avLst>
              <a:gd name="adj1" fmla="val 14078926"/>
              <a:gd name="adj2" fmla="val 1186941"/>
            </a:avLst>
          </a:prstGeom>
          <a:ln w="34925">
            <a:solidFill>
              <a:srgbClr val="4B7919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5E307-2CE3-EC44-8C70-45DAD07021FC}"/>
              </a:ext>
            </a:extLst>
          </p:cNvPr>
          <p:cNvSpPr txBox="1"/>
          <p:nvPr/>
        </p:nvSpPr>
        <p:spPr>
          <a:xfrm>
            <a:off x="5518858" y="5681951"/>
            <a:ext cx="3208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Evaluate model on reserved fold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1832B0-33D8-F34A-B451-2C2290A44310}"/>
              </a:ext>
            </a:extLst>
          </p:cNvPr>
          <p:cNvSpPr txBox="1"/>
          <p:nvPr/>
        </p:nvSpPr>
        <p:spPr>
          <a:xfrm>
            <a:off x="2708824" y="4750755"/>
            <a:ext cx="4304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Gives cross-validated model with optimized </a:t>
            </a:r>
          </a:p>
          <a:p>
            <a:r>
              <a:rPr lang="en-US" dirty="0"/>
              <a:t>parameter value</a:t>
            </a:r>
          </a:p>
        </p:txBody>
      </p:sp>
    </p:spTree>
    <p:extLst>
      <p:ext uri="{BB962C8B-B14F-4D97-AF65-F5344CB8AC3E}">
        <p14:creationId xmlns:p14="http://schemas.microsoft.com/office/powerpoint/2010/main" val="38666515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6973894" y="290973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4690830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628479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4D2397-02D4-FB47-9C3F-88A30A37F5BE}"/>
              </a:ext>
            </a:extLst>
          </p:cNvPr>
          <p:cNvCxnSpPr>
            <a:cxnSpLocks/>
          </p:cNvCxnSpPr>
          <p:nvPr/>
        </p:nvCxnSpPr>
        <p:spPr>
          <a:xfrm>
            <a:off x="5952767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8D3168-0738-5A4B-81B8-54923EE19FEB}"/>
              </a:ext>
            </a:extLst>
          </p:cNvPr>
          <p:cNvCxnSpPr>
            <a:cxnSpLocks/>
          </p:cNvCxnSpPr>
          <p:nvPr/>
        </p:nvCxnSpPr>
        <p:spPr>
          <a:xfrm>
            <a:off x="6442051" y="3559562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7C72CE5-EE45-5849-8ADF-DAA455D376C5}"/>
              </a:ext>
            </a:extLst>
          </p:cNvPr>
          <p:cNvCxnSpPr>
            <a:cxnSpLocks/>
          </p:cNvCxnSpPr>
          <p:nvPr/>
        </p:nvCxnSpPr>
        <p:spPr>
          <a:xfrm>
            <a:off x="4365744" y="4125113"/>
            <a:ext cx="0" cy="625642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1049C19-E428-8D4F-999C-F696A5881BBB}"/>
              </a:ext>
            </a:extLst>
          </p:cNvPr>
          <p:cNvSpPr txBox="1"/>
          <p:nvPr/>
        </p:nvSpPr>
        <p:spPr>
          <a:xfrm>
            <a:off x="2708824" y="4750755"/>
            <a:ext cx="3785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Gives estimated cross-validated model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D4C025-F2B2-034B-8BFC-51CE0AB4C86E}"/>
              </a:ext>
            </a:extLst>
          </p:cNvPr>
          <p:cNvSpPr/>
          <p:nvPr/>
        </p:nvSpPr>
        <p:spPr>
          <a:xfrm>
            <a:off x="2283064" y="3549923"/>
            <a:ext cx="4690830" cy="435713"/>
          </a:xfrm>
          <a:prstGeom prst="rect">
            <a:avLst/>
          </a:prstGeom>
          <a:solidFill>
            <a:srgbClr val="4B7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199CF63-8FE8-154D-A427-25767F37A948}"/>
              </a:ext>
            </a:extLst>
          </p:cNvPr>
          <p:cNvSpPr/>
          <p:nvPr/>
        </p:nvSpPr>
        <p:spPr>
          <a:xfrm rot="6664690">
            <a:off x="4615425" y="2399061"/>
            <a:ext cx="3543013" cy="3025463"/>
          </a:xfrm>
          <a:prstGeom prst="arc">
            <a:avLst>
              <a:gd name="adj1" fmla="val 14078926"/>
              <a:gd name="adj2" fmla="val 1186941"/>
            </a:avLst>
          </a:prstGeom>
          <a:ln w="34925">
            <a:solidFill>
              <a:srgbClr val="4B7919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5E307-2CE3-EC44-8C70-45DAD07021FC}"/>
              </a:ext>
            </a:extLst>
          </p:cNvPr>
          <p:cNvSpPr txBox="1"/>
          <p:nvPr/>
        </p:nvSpPr>
        <p:spPr>
          <a:xfrm>
            <a:off x="6494669" y="5633675"/>
            <a:ext cx="2525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model accuracy on reserved fold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D36BED-DB51-4E40-9737-B6F5BA1F97F8}"/>
              </a:ext>
            </a:extLst>
          </p:cNvPr>
          <p:cNvSpPr txBox="1"/>
          <p:nvPr/>
        </p:nvSpPr>
        <p:spPr>
          <a:xfrm>
            <a:off x="358288" y="5497285"/>
            <a:ext cx="4815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Repeat through all k-folds such that within each of the k-folds, m-fold cross-validation is performed on the remaining k-1 training folds</a:t>
            </a:r>
          </a:p>
        </p:txBody>
      </p:sp>
    </p:spTree>
    <p:extLst>
      <p:ext uri="{BB962C8B-B14F-4D97-AF65-F5344CB8AC3E}">
        <p14:creationId xmlns:p14="http://schemas.microsoft.com/office/powerpoint/2010/main" val="11673976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A46D-8304-104F-BEC8-ADB2696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DB8D5-3845-5045-80F1-874E8809B6D6}"/>
              </a:ext>
            </a:extLst>
          </p:cNvPr>
          <p:cNvSpPr/>
          <p:nvPr/>
        </p:nvSpPr>
        <p:spPr>
          <a:xfrm>
            <a:off x="2283064" y="1613384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EE907-DA3C-6A45-88D8-40A44958CA91}"/>
              </a:ext>
            </a:extLst>
          </p:cNvPr>
          <p:cNvSpPr txBox="1"/>
          <p:nvPr/>
        </p:nvSpPr>
        <p:spPr>
          <a:xfrm>
            <a:off x="336884" y="1628759"/>
            <a:ext cx="98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9A3B69-DF2E-EA4E-8E2A-E4E5DBD33179}"/>
              </a:ext>
            </a:extLst>
          </p:cNvPr>
          <p:cNvSpPr/>
          <p:nvPr/>
        </p:nvSpPr>
        <p:spPr>
          <a:xfrm>
            <a:off x="2283064" y="2261557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93425-8839-8B44-AFCA-36220905E10B}"/>
              </a:ext>
            </a:extLst>
          </p:cNvPr>
          <p:cNvSpPr txBox="1"/>
          <p:nvPr/>
        </p:nvSpPr>
        <p:spPr>
          <a:xfrm>
            <a:off x="226881" y="2290542"/>
            <a:ext cx="154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Split in k-folds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395E07-A524-3343-AFAD-A97D166D5911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EA3A01-7FE4-E444-842E-1EFAEA409892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173445" y="2261557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AC2F9-B216-264E-B924-0EEFBCDE21D7}"/>
              </a:ext>
            </a:extLst>
          </p:cNvPr>
          <p:cNvCxnSpPr>
            <a:cxnSpLocks/>
          </p:cNvCxnSpPr>
          <p:nvPr/>
        </p:nvCxnSpPr>
        <p:spPr>
          <a:xfrm>
            <a:off x="3334466" y="226155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9F651B-8B64-E24C-8D38-C6C6D1F8A4F5}"/>
              </a:ext>
            </a:extLst>
          </p:cNvPr>
          <p:cNvCxnSpPr>
            <a:cxnSpLocks/>
          </p:cNvCxnSpPr>
          <p:nvPr/>
        </p:nvCxnSpPr>
        <p:spPr>
          <a:xfrm>
            <a:off x="4568241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C314D2-43A1-CD45-8E1E-127987A55AAE}"/>
              </a:ext>
            </a:extLst>
          </p:cNvPr>
          <p:cNvCxnSpPr>
            <a:cxnSpLocks/>
          </p:cNvCxnSpPr>
          <p:nvPr/>
        </p:nvCxnSpPr>
        <p:spPr>
          <a:xfrm>
            <a:off x="5784325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A6F6E0-4434-BA47-9334-E7F77E7E3623}"/>
              </a:ext>
            </a:extLst>
          </p:cNvPr>
          <p:cNvCxnSpPr>
            <a:cxnSpLocks/>
          </p:cNvCxnSpPr>
          <p:nvPr/>
        </p:nvCxnSpPr>
        <p:spPr>
          <a:xfrm>
            <a:off x="6947378" y="2253577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C918F7-4B78-C24A-BA2F-7E578E5DEDEA}"/>
              </a:ext>
            </a:extLst>
          </p:cNvPr>
          <p:cNvSpPr/>
          <p:nvPr/>
        </p:nvSpPr>
        <p:spPr>
          <a:xfrm>
            <a:off x="2283064" y="2909730"/>
            <a:ext cx="5780762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3B8954-4573-6146-BD6B-AE17427FED16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4AFF7-0280-504D-A2A9-DA7FDD2C9983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5173445" y="2909730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9993B3-0441-7C48-8DE6-CE4E23E2124A}"/>
              </a:ext>
            </a:extLst>
          </p:cNvPr>
          <p:cNvCxnSpPr>
            <a:cxnSpLocks/>
          </p:cNvCxnSpPr>
          <p:nvPr/>
        </p:nvCxnSpPr>
        <p:spPr>
          <a:xfrm>
            <a:off x="3334466" y="290973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34804F2-65CF-304C-865D-A28360006F42}"/>
              </a:ext>
            </a:extLst>
          </p:cNvPr>
          <p:cNvCxnSpPr>
            <a:cxnSpLocks/>
          </p:cNvCxnSpPr>
          <p:nvPr/>
        </p:nvCxnSpPr>
        <p:spPr>
          <a:xfrm>
            <a:off x="4568241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DB74260-D279-8341-8C9A-63D2335638F3}"/>
              </a:ext>
            </a:extLst>
          </p:cNvPr>
          <p:cNvCxnSpPr>
            <a:cxnSpLocks/>
          </p:cNvCxnSpPr>
          <p:nvPr/>
        </p:nvCxnSpPr>
        <p:spPr>
          <a:xfrm>
            <a:off x="5784325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40A953-F9B6-4641-B6EF-569207663D45}"/>
              </a:ext>
            </a:extLst>
          </p:cNvPr>
          <p:cNvCxnSpPr>
            <a:cxnSpLocks/>
          </p:cNvCxnSpPr>
          <p:nvPr/>
        </p:nvCxnSpPr>
        <p:spPr>
          <a:xfrm>
            <a:off x="6947378" y="2901750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AF4E756-71CC-564B-86C1-9E7D7263FF79}"/>
              </a:ext>
            </a:extLst>
          </p:cNvPr>
          <p:cNvSpPr txBox="1"/>
          <p:nvPr/>
        </p:nvSpPr>
        <p:spPr>
          <a:xfrm>
            <a:off x="226881" y="2901750"/>
            <a:ext cx="209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the first test-fold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045410-9DCC-FB45-9DA3-4ECFC9B526E5}"/>
              </a:ext>
            </a:extLst>
          </p:cNvPr>
          <p:cNvSpPr/>
          <p:nvPr/>
        </p:nvSpPr>
        <p:spPr>
          <a:xfrm>
            <a:off x="5850647" y="2901750"/>
            <a:ext cx="1063417" cy="4432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7AEFC8-22ED-FF44-B88D-27030DC8E605}"/>
              </a:ext>
            </a:extLst>
          </p:cNvPr>
          <p:cNvSpPr/>
          <p:nvPr/>
        </p:nvSpPr>
        <p:spPr>
          <a:xfrm>
            <a:off x="2283064" y="3557903"/>
            <a:ext cx="3501255" cy="443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39443-8D87-8C4E-BA4E-19E2F4E98149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033692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23655F-40AD-734B-A3D1-0F8428D72204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4033692" y="3557903"/>
            <a:ext cx="0" cy="443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453483-A6FD-6146-A8C9-C0B08EF1A9F4}"/>
              </a:ext>
            </a:extLst>
          </p:cNvPr>
          <p:cNvCxnSpPr>
            <a:cxnSpLocks/>
          </p:cNvCxnSpPr>
          <p:nvPr/>
        </p:nvCxnSpPr>
        <p:spPr>
          <a:xfrm>
            <a:off x="2708824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01275E-A2B4-B64D-ADC1-014AAF9AC5A8}"/>
              </a:ext>
            </a:extLst>
          </p:cNvPr>
          <p:cNvCxnSpPr>
            <a:cxnSpLocks/>
          </p:cNvCxnSpPr>
          <p:nvPr/>
        </p:nvCxnSpPr>
        <p:spPr>
          <a:xfrm>
            <a:off x="3145077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20112A2-6318-334B-8B01-1AC7D32311CD}"/>
              </a:ext>
            </a:extLst>
          </p:cNvPr>
          <p:cNvCxnSpPr>
            <a:cxnSpLocks/>
          </p:cNvCxnSpPr>
          <p:nvPr/>
        </p:nvCxnSpPr>
        <p:spPr>
          <a:xfrm>
            <a:off x="3577390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2299DE-944A-9D46-AD38-BBD6198AF9B3}"/>
              </a:ext>
            </a:extLst>
          </p:cNvPr>
          <p:cNvCxnSpPr>
            <a:cxnSpLocks/>
          </p:cNvCxnSpPr>
          <p:nvPr/>
        </p:nvCxnSpPr>
        <p:spPr>
          <a:xfrm>
            <a:off x="694737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8978DB-4592-2A42-9F00-D32D8F06984E}"/>
              </a:ext>
            </a:extLst>
          </p:cNvPr>
          <p:cNvSpPr txBox="1"/>
          <p:nvPr/>
        </p:nvSpPr>
        <p:spPr>
          <a:xfrm>
            <a:off x="83778" y="3504041"/>
            <a:ext cx="2143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k-1 training folds to fit the model and parameters with  m-fold cross-validation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E52553-68E6-7C4E-B0B9-9AF33A3F0757}"/>
              </a:ext>
            </a:extLst>
          </p:cNvPr>
          <p:cNvCxnSpPr>
            <a:cxnSpLocks/>
          </p:cNvCxnSpPr>
          <p:nvPr/>
        </p:nvCxnSpPr>
        <p:spPr>
          <a:xfrm>
            <a:off x="4046049" y="355790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22CB73B-EC0A-2F45-B609-292447865EC3}"/>
              </a:ext>
            </a:extLst>
          </p:cNvPr>
          <p:cNvCxnSpPr>
            <a:cxnSpLocks/>
          </p:cNvCxnSpPr>
          <p:nvPr/>
        </p:nvCxnSpPr>
        <p:spPr>
          <a:xfrm>
            <a:off x="5456608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74427C-95A1-4242-89BD-A4950D0C522B}"/>
              </a:ext>
            </a:extLst>
          </p:cNvPr>
          <p:cNvCxnSpPr>
            <a:cxnSpLocks/>
          </p:cNvCxnSpPr>
          <p:nvPr/>
        </p:nvCxnSpPr>
        <p:spPr>
          <a:xfrm>
            <a:off x="4494082" y="3542374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DEB524-CD60-3C44-8620-8DC06CBCFC5A}"/>
              </a:ext>
            </a:extLst>
          </p:cNvPr>
          <p:cNvCxnSpPr>
            <a:cxnSpLocks/>
          </p:cNvCxnSpPr>
          <p:nvPr/>
        </p:nvCxnSpPr>
        <p:spPr>
          <a:xfrm>
            <a:off x="4975345" y="3549923"/>
            <a:ext cx="0" cy="4432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7C72CE5-EE45-5849-8ADF-DAA455D376C5}"/>
              </a:ext>
            </a:extLst>
          </p:cNvPr>
          <p:cNvCxnSpPr>
            <a:cxnSpLocks/>
          </p:cNvCxnSpPr>
          <p:nvPr/>
        </p:nvCxnSpPr>
        <p:spPr>
          <a:xfrm>
            <a:off x="4365744" y="4125113"/>
            <a:ext cx="0" cy="625642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1049C19-E428-8D4F-999C-F696A5881BBB}"/>
              </a:ext>
            </a:extLst>
          </p:cNvPr>
          <p:cNvSpPr txBox="1"/>
          <p:nvPr/>
        </p:nvSpPr>
        <p:spPr>
          <a:xfrm>
            <a:off x="2708824" y="4750755"/>
            <a:ext cx="3785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Gives estimated cross-validated model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D4C025-F2B2-034B-8BFC-51CE0AB4C86E}"/>
              </a:ext>
            </a:extLst>
          </p:cNvPr>
          <p:cNvSpPr/>
          <p:nvPr/>
        </p:nvSpPr>
        <p:spPr>
          <a:xfrm>
            <a:off x="2283064" y="3549923"/>
            <a:ext cx="3501260" cy="435713"/>
          </a:xfrm>
          <a:prstGeom prst="rect">
            <a:avLst/>
          </a:prstGeom>
          <a:solidFill>
            <a:srgbClr val="4B7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199CF63-8FE8-154D-A427-25767F37A948}"/>
              </a:ext>
            </a:extLst>
          </p:cNvPr>
          <p:cNvSpPr/>
          <p:nvPr/>
        </p:nvSpPr>
        <p:spPr>
          <a:xfrm rot="6664690">
            <a:off x="4125616" y="3429409"/>
            <a:ext cx="2881508" cy="1391408"/>
          </a:xfrm>
          <a:prstGeom prst="arc">
            <a:avLst>
              <a:gd name="adj1" fmla="val 12792337"/>
              <a:gd name="adj2" fmla="val 1186941"/>
            </a:avLst>
          </a:prstGeom>
          <a:ln w="34925">
            <a:solidFill>
              <a:srgbClr val="4B7919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5E307-2CE3-EC44-8C70-45DAD07021FC}"/>
              </a:ext>
            </a:extLst>
          </p:cNvPr>
          <p:cNvSpPr txBox="1"/>
          <p:nvPr/>
        </p:nvSpPr>
        <p:spPr>
          <a:xfrm>
            <a:off x="6494669" y="5633675"/>
            <a:ext cx="2525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model accuracy on reserved fold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D36BED-DB51-4E40-9737-B6F5BA1F97F8}"/>
              </a:ext>
            </a:extLst>
          </p:cNvPr>
          <p:cNvSpPr txBox="1"/>
          <p:nvPr/>
        </p:nvSpPr>
        <p:spPr>
          <a:xfrm>
            <a:off x="358288" y="5497285"/>
            <a:ext cx="4815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Repeat through all k-folds such that within each of the k-folds, m-fold cross-validation is performed on the remaining k-1 training folds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5E1328-C3D6-9049-855C-5BE87E4EF3C5}"/>
              </a:ext>
            </a:extLst>
          </p:cNvPr>
          <p:cNvSpPr/>
          <p:nvPr/>
        </p:nvSpPr>
        <p:spPr>
          <a:xfrm>
            <a:off x="6956610" y="3568295"/>
            <a:ext cx="1107216" cy="435713"/>
          </a:xfrm>
          <a:prstGeom prst="rect">
            <a:avLst/>
          </a:prstGeom>
          <a:solidFill>
            <a:srgbClr val="4B7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62497E5-7535-2045-9C79-A645DA88E4E7}"/>
              </a:ext>
            </a:extLst>
          </p:cNvPr>
          <p:cNvCxnSpPr>
            <a:cxnSpLocks/>
          </p:cNvCxnSpPr>
          <p:nvPr/>
        </p:nvCxnSpPr>
        <p:spPr>
          <a:xfrm flipH="1">
            <a:off x="6382355" y="4125113"/>
            <a:ext cx="776981" cy="671228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3832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3F6CA-C94B-544B-9DA8-C67ACB71A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1CD38A-5BE8-4746-B9FA-FFCC1EA694CD}"/>
              </a:ext>
            </a:extLst>
          </p:cNvPr>
          <p:cNvSpPr txBox="1"/>
          <p:nvPr/>
        </p:nvSpPr>
        <p:spPr>
          <a:xfrm>
            <a:off x="2569425" y="2982191"/>
            <a:ext cx="1379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D41FF"/>
                </a:solidFill>
              </a:rPr>
              <a:t>Training/test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76B00B-D7A1-634F-9FEE-31A1CCAFE955}"/>
              </a:ext>
            </a:extLst>
          </p:cNvPr>
          <p:cNvSpPr txBox="1"/>
          <p:nvPr/>
        </p:nvSpPr>
        <p:spPr>
          <a:xfrm>
            <a:off x="2327564" y="4245578"/>
            <a:ext cx="2389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Training/validation/test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DEA708-5053-D846-9A66-7BF2C3B22AE6}"/>
              </a:ext>
            </a:extLst>
          </p:cNvPr>
          <p:cNvSpPr txBox="1"/>
          <p:nvPr/>
        </p:nvSpPr>
        <p:spPr>
          <a:xfrm>
            <a:off x="5763490" y="2982191"/>
            <a:ext cx="1675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1D41FF"/>
                </a:solidFill>
              </a:rPr>
              <a:t>Cross-validation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C22D3D-BA6C-784A-9917-333E4EAD80AD}"/>
              </a:ext>
            </a:extLst>
          </p:cNvPr>
          <p:cNvSpPr txBox="1"/>
          <p:nvPr/>
        </p:nvSpPr>
        <p:spPr>
          <a:xfrm>
            <a:off x="5763490" y="4100289"/>
            <a:ext cx="2248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</a:rPr>
              <a:t>Cross-validation with reserved test 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F2FA51-AE63-8D4A-802E-2B8B5E2F9BF2}"/>
              </a:ext>
            </a:extLst>
          </p:cNvPr>
          <p:cNvSpPr txBox="1"/>
          <p:nvPr/>
        </p:nvSpPr>
        <p:spPr>
          <a:xfrm>
            <a:off x="5500503" y="5169126"/>
            <a:ext cx="2366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</a:rPr>
              <a:t>Nested cross-validation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9E6DCC-92D4-E640-A94E-378DD8666E19}"/>
              </a:ext>
            </a:extLst>
          </p:cNvPr>
          <p:cNvSpPr txBox="1"/>
          <p:nvPr/>
        </p:nvSpPr>
        <p:spPr>
          <a:xfrm>
            <a:off x="2569425" y="2182091"/>
            <a:ext cx="151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Bountiful data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E046CB-6C21-674E-9E7A-3BC8AA01C2CF}"/>
              </a:ext>
            </a:extLst>
          </p:cNvPr>
          <p:cNvSpPr txBox="1"/>
          <p:nvPr/>
        </p:nvSpPr>
        <p:spPr>
          <a:xfrm>
            <a:off x="5763490" y="2182091"/>
            <a:ext cx="1352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Limited 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089146-EEC5-5C43-AF37-71983C3DF2AA}"/>
              </a:ext>
            </a:extLst>
          </p:cNvPr>
          <p:cNvSpPr txBox="1"/>
          <p:nvPr/>
        </p:nvSpPr>
        <p:spPr>
          <a:xfrm>
            <a:off x="966195" y="2843691"/>
            <a:ext cx="1257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D41FF"/>
                </a:solidFill>
              </a:rPr>
              <a:t>No tuning</a:t>
            </a:r>
          </a:p>
          <a:p>
            <a:r>
              <a:rPr lang="en-US" dirty="0">
                <a:solidFill>
                  <a:srgbClr val="1D41FF"/>
                </a:solidFill>
              </a:rPr>
              <a:t>parameters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5FD7DF-B19D-6A40-BE0C-25C49B5F969B}"/>
              </a:ext>
            </a:extLst>
          </p:cNvPr>
          <p:cNvSpPr txBox="1"/>
          <p:nvPr/>
        </p:nvSpPr>
        <p:spPr>
          <a:xfrm>
            <a:off x="827650" y="4109230"/>
            <a:ext cx="1257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Has tuning</a:t>
            </a:r>
          </a:p>
          <a:p>
            <a:r>
              <a:rPr lang="en-US" dirty="0">
                <a:solidFill>
                  <a:srgbClr val="C00000"/>
                </a:solidFill>
              </a:rPr>
              <a:t>parameters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0F1B24E-DF03-A147-9256-A62A7AA02474}"/>
              </a:ext>
            </a:extLst>
          </p:cNvPr>
          <p:cNvCxnSpPr/>
          <p:nvPr/>
        </p:nvCxnSpPr>
        <p:spPr>
          <a:xfrm>
            <a:off x="4343400" y="3214911"/>
            <a:ext cx="1149471" cy="0"/>
          </a:xfrm>
          <a:prstGeom prst="straightConnector1">
            <a:avLst/>
          </a:prstGeom>
          <a:ln w="38100">
            <a:solidFill>
              <a:srgbClr val="1D41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52B75BF-D222-2E4D-AA1F-7179376A829B}"/>
              </a:ext>
            </a:extLst>
          </p:cNvPr>
          <p:cNvCxnSpPr>
            <a:cxnSpLocks/>
          </p:cNvCxnSpPr>
          <p:nvPr/>
        </p:nvCxnSpPr>
        <p:spPr>
          <a:xfrm>
            <a:off x="4810198" y="4448611"/>
            <a:ext cx="852848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F7D495-E030-574E-A2B5-F1A43F14B6C4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4318274" y="4734067"/>
            <a:ext cx="1182229" cy="619725"/>
          </a:xfrm>
          <a:prstGeom prst="straightConnector1">
            <a:avLst/>
          </a:prstGeom>
          <a:ln w="635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46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C324E1E-F461-254B-95F3-A9DD23FAA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73" y="3225752"/>
            <a:ext cx="3048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8F6767-991F-7848-81C4-564D64C9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FACD-98D6-B245-92CA-CF1B856D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Fit model to </a:t>
            </a:r>
            <a:r>
              <a:rPr lang="en-US" i="1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</a:t>
            </a:r>
          </a:p>
          <a:p>
            <a:r>
              <a:rPr lang="en-US" dirty="0"/>
              <a:t>Evaluate on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test</a:t>
            </a:r>
            <a:r>
              <a:rPr lang="en-US" dirty="0"/>
              <a:t> data</a:t>
            </a:r>
          </a:p>
          <a:p>
            <a:pPr marL="0" indent="0">
              <a:buNone/>
            </a:pPr>
            <a:r>
              <a:rPr lang="en-US" dirty="0"/>
              <a:t>E.g. Linear regression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7BE116-A101-0B4E-8ED1-F13DA1542FCA}"/>
              </a:ext>
            </a:extLst>
          </p:cNvPr>
          <p:cNvSpPr txBox="1"/>
          <p:nvPr/>
        </p:nvSpPr>
        <p:spPr>
          <a:xfrm>
            <a:off x="3294345" y="6096092"/>
            <a:ext cx="4301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Red</a:t>
            </a:r>
            <a:r>
              <a:rPr lang="en-US" dirty="0"/>
              <a:t> line is </a:t>
            </a:r>
            <a:r>
              <a:rPr lang="en-US" i="1" dirty="0"/>
              <a:t>overfitting</a:t>
            </a:r>
            <a:r>
              <a:rPr lang="en-US" dirty="0"/>
              <a:t> to the </a:t>
            </a:r>
            <a:r>
              <a:rPr lang="en-US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dataset</a:t>
            </a:r>
          </a:p>
        </p:txBody>
      </p:sp>
    </p:spTree>
    <p:extLst>
      <p:ext uri="{BB962C8B-B14F-4D97-AF65-F5344CB8AC3E}">
        <p14:creationId xmlns:p14="http://schemas.microsoft.com/office/powerpoint/2010/main" val="532651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C324E1E-F461-254B-95F3-A9DD23FAA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73" y="3225752"/>
            <a:ext cx="3048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8F6767-991F-7848-81C4-564D64C9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FACD-98D6-B245-92CA-CF1B856D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Fit model to </a:t>
            </a:r>
            <a:r>
              <a:rPr lang="en-US" i="1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</a:t>
            </a:r>
          </a:p>
          <a:p>
            <a:r>
              <a:rPr lang="en-US" dirty="0"/>
              <a:t>Evaluate on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test</a:t>
            </a:r>
            <a:r>
              <a:rPr lang="en-US" dirty="0"/>
              <a:t> data</a:t>
            </a:r>
          </a:p>
          <a:p>
            <a:pPr marL="0" indent="0">
              <a:buNone/>
            </a:pPr>
            <a:r>
              <a:rPr lang="en-US" dirty="0"/>
              <a:t>E.g. Linear regression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7BE116-A101-0B4E-8ED1-F13DA1542FCA}"/>
              </a:ext>
            </a:extLst>
          </p:cNvPr>
          <p:cNvSpPr txBox="1"/>
          <p:nvPr/>
        </p:nvSpPr>
        <p:spPr>
          <a:xfrm>
            <a:off x="3294345" y="6096092"/>
            <a:ext cx="4301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Red</a:t>
            </a:r>
            <a:r>
              <a:rPr lang="en-US" dirty="0"/>
              <a:t> line is </a:t>
            </a:r>
            <a:r>
              <a:rPr lang="en-US" i="1" dirty="0"/>
              <a:t>overfitting</a:t>
            </a:r>
            <a:r>
              <a:rPr lang="en-US" dirty="0"/>
              <a:t> to the </a:t>
            </a:r>
            <a:r>
              <a:rPr lang="en-US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BC3727-D1B4-5343-8BA8-AD958129ACF9}"/>
              </a:ext>
            </a:extLst>
          </p:cNvPr>
          <p:cNvSpPr txBox="1"/>
          <p:nvPr/>
        </p:nvSpPr>
        <p:spPr>
          <a:xfrm>
            <a:off x="7718535" y="1835063"/>
            <a:ext cx="11985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True noise Var is 9.0.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MSE to true line is 8.25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4F892-C421-9E4E-AE3E-87BC0998EBC8}"/>
              </a:ext>
            </a:extLst>
          </p:cNvPr>
          <p:cNvSpPr txBox="1"/>
          <p:nvPr/>
        </p:nvSpPr>
        <p:spPr>
          <a:xfrm>
            <a:off x="7711793" y="4099011"/>
            <a:ext cx="1198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Train MSE is 6.62</a:t>
            </a:r>
          </a:p>
          <a:p>
            <a:r>
              <a:rPr lang="en-US" dirty="0">
                <a:solidFill>
                  <a:srgbClr val="C00000"/>
                </a:solidFill>
              </a:rPr>
              <a:t>(underestimated – i.e. overfitted)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72C6C25-FB99-0B49-B6CF-D52E169615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803" y="1358224"/>
            <a:ext cx="2579732" cy="257973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C9F5050-8507-8440-B427-A1DA6E5F0B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803" y="3686308"/>
            <a:ext cx="2579732" cy="257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46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6767-991F-7848-81C4-564D64C9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Training/test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FACD-98D6-B245-92CA-CF1B856D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Fit model to </a:t>
            </a:r>
            <a:r>
              <a:rPr lang="en-US" i="1" dirty="0">
                <a:solidFill>
                  <a:srgbClr val="C00000"/>
                </a:solidFill>
              </a:rPr>
              <a:t>training</a:t>
            </a:r>
            <a:r>
              <a:rPr lang="en-US" dirty="0"/>
              <a:t> data</a:t>
            </a:r>
          </a:p>
          <a:p>
            <a:r>
              <a:rPr lang="en-US" dirty="0"/>
              <a:t>Evaluate on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test</a:t>
            </a:r>
            <a:r>
              <a:rPr lang="en-US" dirty="0"/>
              <a:t> data</a:t>
            </a:r>
          </a:p>
          <a:p>
            <a:pPr marL="0" indent="0">
              <a:buNone/>
            </a:pPr>
            <a:r>
              <a:rPr lang="en-US" dirty="0"/>
              <a:t>E.g. Linear regression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7BE116-A101-0B4E-8ED1-F13DA1542FCA}"/>
              </a:ext>
            </a:extLst>
          </p:cNvPr>
          <p:cNvSpPr txBox="1"/>
          <p:nvPr/>
        </p:nvSpPr>
        <p:spPr>
          <a:xfrm>
            <a:off x="3294345" y="6096092"/>
            <a:ext cx="4112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Red</a:t>
            </a:r>
            <a:r>
              <a:rPr lang="en-US" dirty="0"/>
              <a:t> line not </a:t>
            </a:r>
            <a:r>
              <a:rPr lang="en-US" i="1" dirty="0"/>
              <a:t>overfitting</a:t>
            </a:r>
            <a:r>
              <a:rPr lang="en-US" dirty="0"/>
              <a:t> to the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test</a:t>
            </a:r>
            <a:r>
              <a:rPr lang="en-US" dirty="0"/>
              <a:t> dataset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BC3727-D1B4-5343-8BA8-AD958129ACF9}"/>
              </a:ext>
            </a:extLst>
          </p:cNvPr>
          <p:cNvSpPr txBox="1"/>
          <p:nvPr/>
        </p:nvSpPr>
        <p:spPr>
          <a:xfrm>
            <a:off x="7718535" y="1835063"/>
            <a:ext cx="1198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Train MSE is 6.62</a:t>
            </a:r>
          </a:p>
          <a:p>
            <a:r>
              <a:rPr lang="en-US" dirty="0">
                <a:solidFill>
                  <a:srgbClr val="C00000"/>
                </a:solidFill>
              </a:rPr>
              <a:t>(underestimated – i.e. overfitted)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4F892-C421-9E4E-AE3E-87BC0998EBC8}"/>
              </a:ext>
            </a:extLst>
          </p:cNvPr>
          <p:cNvSpPr txBox="1"/>
          <p:nvPr/>
        </p:nvSpPr>
        <p:spPr>
          <a:xfrm>
            <a:off x="7711793" y="4099011"/>
            <a:ext cx="11985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Test MSE is 9.52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(not underestimated i.e. not overfitted)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03CE67-A19E-F54F-87E0-2079C8C75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73" y="3225752"/>
            <a:ext cx="3048000" cy="3048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24EB10-A041-A84D-B4F5-D0E2E509E8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803" y="1358224"/>
            <a:ext cx="2579732" cy="25797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650B6D6-3A09-954B-8E98-C82027B9B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803" y="3676992"/>
            <a:ext cx="2589048" cy="258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77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73" y="362600"/>
            <a:ext cx="5937755" cy="1188720"/>
          </a:xfrm>
        </p:spPr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grpSp>
        <p:nvGrpSpPr>
          <p:cNvPr id="48" name="Group 4"/>
          <p:cNvGrpSpPr>
            <a:grpSpLocks/>
          </p:cNvGrpSpPr>
          <p:nvPr/>
        </p:nvGrpSpPr>
        <p:grpSpPr bwMode="auto">
          <a:xfrm>
            <a:off x="916770" y="2509230"/>
            <a:ext cx="1160462" cy="1346200"/>
            <a:chOff x="325" y="1265"/>
            <a:chExt cx="731" cy="848"/>
          </a:xfrm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2382032" y="2025042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4980770" y="2558442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2305832" y="5149242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60C900"/>
                </a:solidFill>
                <a:latin typeface="Arial" charset="0"/>
              </a:rPr>
              <a:t>Testing set</a:t>
            </a:r>
          </a:p>
        </p:txBody>
      </p:sp>
      <p:grpSp>
        <p:nvGrpSpPr>
          <p:cNvPr id="89" name="Group 45"/>
          <p:cNvGrpSpPr>
            <a:grpSpLocks/>
          </p:cNvGrpSpPr>
          <p:nvPr/>
        </p:nvGrpSpPr>
        <p:grpSpPr bwMode="auto">
          <a:xfrm>
            <a:off x="2839232" y="4768242"/>
            <a:ext cx="533400" cy="266700"/>
            <a:chOff x="1812" y="2352"/>
            <a:chExt cx="336" cy="168"/>
          </a:xfrm>
        </p:grpSpPr>
        <p:sp>
          <p:nvSpPr>
            <p:cNvPr id="90" name="Rectangle 46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47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49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50"/>
          <p:cNvGrpSpPr>
            <a:grpSpLocks/>
          </p:cNvGrpSpPr>
          <p:nvPr/>
        </p:nvGrpSpPr>
        <p:grpSpPr bwMode="auto">
          <a:xfrm>
            <a:off x="4433082" y="2569555"/>
            <a:ext cx="533400" cy="444500"/>
            <a:chOff x="2540" y="1303"/>
            <a:chExt cx="336" cy="280"/>
          </a:xfrm>
        </p:grpSpPr>
        <p:sp>
          <p:nvSpPr>
            <p:cNvPr id="95" name="Rectangle 51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52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53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54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55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56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" name="Line 57"/>
          <p:cNvSpPr>
            <a:spLocks noChangeShapeType="1"/>
          </p:cNvSpPr>
          <p:nvPr/>
        </p:nvSpPr>
        <p:spPr bwMode="auto">
          <a:xfrm>
            <a:off x="3799670" y="2831492"/>
            <a:ext cx="639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62"/>
          <p:cNvSpPr>
            <a:spLocks noChangeShapeType="1"/>
          </p:cNvSpPr>
          <p:nvPr/>
        </p:nvSpPr>
        <p:spPr bwMode="auto">
          <a:xfrm flipV="1">
            <a:off x="2077232" y="3228367"/>
            <a:ext cx="441325" cy="15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64"/>
          <p:cNvSpPr>
            <a:spLocks noChangeShapeType="1"/>
          </p:cNvSpPr>
          <p:nvPr/>
        </p:nvSpPr>
        <p:spPr bwMode="auto">
          <a:xfrm>
            <a:off x="3067832" y="3930042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2521732" y="2507642"/>
            <a:ext cx="1221723" cy="1392238"/>
            <a:chOff x="2521732" y="2507642"/>
            <a:chExt cx="1221723" cy="1392238"/>
          </a:xfrm>
        </p:grpSpPr>
        <p:sp>
          <p:nvSpPr>
            <p:cNvPr id="43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0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1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62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63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4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5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02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73" y="362600"/>
            <a:ext cx="5937755" cy="1188720"/>
          </a:xfrm>
        </p:spPr>
        <p:txBody>
          <a:bodyPr>
            <a:normAutofit/>
          </a:bodyPr>
          <a:lstStyle/>
          <a:p>
            <a:r>
              <a:rPr lang="en-US" dirty="0"/>
              <a:t>Training/test</a:t>
            </a:r>
          </a:p>
        </p:txBody>
      </p:sp>
      <p:grpSp>
        <p:nvGrpSpPr>
          <p:cNvPr id="48" name="Group 4"/>
          <p:cNvGrpSpPr>
            <a:grpSpLocks/>
          </p:cNvGrpSpPr>
          <p:nvPr/>
        </p:nvGrpSpPr>
        <p:grpSpPr bwMode="auto">
          <a:xfrm>
            <a:off x="916770" y="2509230"/>
            <a:ext cx="1160462" cy="1346200"/>
            <a:chOff x="325" y="1265"/>
            <a:chExt cx="731" cy="848"/>
          </a:xfrm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325" y="1833"/>
              <a:ext cx="727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" descr="Dotted diamond"/>
            <p:cNvSpPr>
              <a:spLocks noChangeArrowheads="1"/>
            </p:cNvSpPr>
            <p:nvPr/>
          </p:nvSpPr>
          <p:spPr bwMode="auto">
            <a:xfrm>
              <a:off x="325" y="1265"/>
              <a:ext cx="727" cy="280"/>
            </a:xfrm>
            <a:prstGeom prst="ellipse">
              <a:avLst/>
            </a:prstGeom>
            <a:pattFill prst="dotDmnd">
              <a:fgClr>
                <a:srgbClr val="51DC00"/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325" y="1805"/>
              <a:ext cx="731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056" y="1405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454" y="1682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325" y="1413"/>
              <a:ext cx="0" cy="5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2382032" y="2025042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Results Known</a:t>
            </a:r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4980770" y="2558442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FF5008"/>
                </a:solidFill>
                <a:latin typeface="Arial" charset="0"/>
              </a:rPr>
              <a:t>Training set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2305832" y="5149242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800">
                <a:solidFill>
                  <a:srgbClr val="60C900"/>
                </a:solidFill>
                <a:latin typeface="Arial" charset="0"/>
              </a:rPr>
              <a:t>Testing set</a:t>
            </a:r>
          </a:p>
        </p:txBody>
      </p:sp>
      <p:grpSp>
        <p:nvGrpSpPr>
          <p:cNvPr id="89" name="Group 45"/>
          <p:cNvGrpSpPr>
            <a:grpSpLocks/>
          </p:cNvGrpSpPr>
          <p:nvPr/>
        </p:nvGrpSpPr>
        <p:grpSpPr bwMode="auto">
          <a:xfrm>
            <a:off x="2839232" y="4768242"/>
            <a:ext cx="533400" cy="266700"/>
            <a:chOff x="1812" y="2352"/>
            <a:chExt cx="336" cy="168"/>
          </a:xfrm>
        </p:grpSpPr>
        <p:sp>
          <p:nvSpPr>
            <p:cNvPr id="90" name="Rectangle 46"/>
            <p:cNvSpPr>
              <a:spLocks noChangeArrowheads="1"/>
            </p:cNvSpPr>
            <p:nvPr/>
          </p:nvSpPr>
          <p:spPr bwMode="auto">
            <a:xfrm>
              <a:off x="1812" y="2352"/>
              <a:ext cx="336" cy="1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47"/>
            <p:cNvSpPr>
              <a:spLocks noChangeShapeType="1"/>
            </p:cNvSpPr>
            <p:nvPr/>
          </p:nvSpPr>
          <p:spPr bwMode="auto">
            <a:xfrm>
              <a:off x="1872" y="2416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49"/>
            <p:cNvSpPr>
              <a:spLocks noChangeShapeType="1"/>
            </p:cNvSpPr>
            <p:nvPr/>
          </p:nvSpPr>
          <p:spPr bwMode="auto">
            <a:xfrm>
              <a:off x="1872" y="2480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50"/>
          <p:cNvGrpSpPr>
            <a:grpSpLocks/>
          </p:cNvGrpSpPr>
          <p:nvPr/>
        </p:nvGrpSpPr>
        <p:grpSpPr bwMode="auto">
          <a:xfrm>
            <a:off x="4433082" y="2569555"/>
            <a:ext cx="533400" cy="444500"/>
            <a:chOff x="2540" y="1303"/>
            <a:chExt cx="336" cy="280"/>
          </a:xfrm>
        </p:grpSpPr>
        <p:sp>
          <p:nvSpPr>
            <p:cNvPr id="95" name="Rectangle 51"/>
            <p:cNvSpPr>
              <a:spLocks noChangeArrowheads="1"/>
            </p:cNvSpPr>
            <p:nvPr/>
          </p:nvSpPr>
          <p:spPr bwMode="auto">
            <a:xfrm>
              <a:off x="2540" y="1303"/>
              <a:ext cx="336" cy="2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52"/>
            <p:cNvSpPr>
              <a:spLocks noChangeShapeType="1"/>
            </p:cNvSpPr>
            <p:nvPr/>
          </p:nvSpPr>
          <p:spPr bwMode="auto">
            <a:xfrm>
              <a:off x="2600" y="146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53"/>
            <p:cNvSpPr>
              <a:spLocks noChangeShapeType="1"/>
            </p:cNvSpPr>
            <p:nvPr/>
          </p:nvSpPr>
          <p:spPr bwMode="auto">
            <a:xfrm>
              <a:off x="2600" y="150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54"/>
            <p:cNvSpPr>
              <a:spLocks noChangeShapeType="1"/>
            </p:cNvSpPr>
            <p:nvPr/>
          </p:nvSpPr>
          <p:spPr bwMode="auto">
            <a:xfrm>
              <a:off x="2600" y="154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55"/>
            <p:cNvSpPr>
              <a:spLocks noChangeShapeType="1"/>
            </p:cNvSpPr>
            <p:nvPr/>
          </p:nvSpPr>
          <p:spPr bwMode="auto">
            <a:xfrm>
              <a:off x="2600" y="1391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56"/>
            <p:cNvSpPr>
              <a:spLocks noChangeShapeType="1"/>
            </p:cNvSpPr>
            <p:nvPr/>
          </p:nvSpPr>
          <p:spPr bwMode="auto">
            <a:xfrm>
              <a:off x="2608" y="1423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" name="Line 57"/>
          <p:cNvSpPr>
            <a:spLocks noChangeShapeType="1"/>
          </p:cNvSpPr>
          <p:nvPr/>
        </p:nvSpPr>
        <p:spPr bwMode="auto">
          <a:xfrm>
            <a:off x="3799670" y="2831492"/>
            <a:ext cx="639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58"/>
          <p:cNvSpPr>
            <a:spLocks noChangeArrowheads="1"/>
          </p:cNvSpPr>
          <p:nvPr/>
        </p:nvSpPr>
        <p:spPr bwMode="auto">
          <a:xfrm>
            <a:off x="3982232" y="3625242"/>
            <a:ext cx="1914525" cy="4667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Rectangle 59"/>
          <p:cNvSpPr>
            <a:spLocks noChangeArrowheads="1"/>
          </p:cNvSpPr>
          <p:nvPr/>
        </p:nvSpPr>
        <p:spPr bwMode="auto">
          <a:xfrm>
            <a:off x="4194957" y="3625242"/>
            <a:ext cx="1814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000" dirty="0"/>
              <a:t>Model Builder</a:t>
            </a:r>
          </a:p>
        </p:txBody>
      </p:sp>
      <p:sp>
        <p:nvSpPr>
          <p:cNvPr id="104" name="Line 60"/>
          <p:cNvSpPr>
            <a:spLocks noChangeShapeType="1"/>
          </p:cNvSpPr>
          <p:nvPr/>
        </p:nvSpPr>
        <p:spPr bwMode="auto">
          <a:xfrm flipH="1">
            <a:off x="4744232" y="3168042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62"/>
          <p:cNvSpPr>
            <a:spLocks noChangeShapeType="1"/>
          </p:cNvSpPr>
          <p:nvPr/>
        </p:nvSpPr>
        <p:spPr bwMode="auto">
          <a:xfrm flipV="1">
            <a:off x="2077232" y="3228367"/>
            <a:ext cx="441325" cy="15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64"/>
          <p:cNvSpPr>
            <a:spLocks noChangeShapeType="1"/>
          </p:cNvSpPr>
          <p:nvPr/>
        </p:nvSpPr>
        <p:spPr bwMode="auto">
          <a:xfrm>
            <a:off x="3067832" y="3930042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2521732" y="2507642"/>
            <a:ext cx="1221723" cy="1392238"/>
            <a:chOff x="2521732" y="2507642"/>
            <a:chExt cx="1221723" cy="1392238"/>
          </a:xfrm>
        </p:grpSpPr>
        <p:sp>
          <p:nvSpPr>
            <p:cNvPr id="46" name="Rectangle 31"/>
            <p:cNvSpPr>
              <a:spLocks noChangeArrowheads="1"/>
            </p:cNvSpPr>
            <p:nvPr/>
          </p:nvSpPr>
          <p:spPr bwMode="auto">
            <a:xfrm>
              <a:off x="2528082" y="2574317"/>
              <a:ext cx="1143000" cy="12573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32"/>
            <p:cNvSpPr>
              <a:spLocks noChangeShapeType="1"/>
            </p:cNvSpPr>
            <p:nvPr/>
          </p:nvSpPr>
          <p:spPr bwMode="auto">
            <a:xfrm>
              <a:off x="2521732" y="3044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33"/>
            <p:cNvSpPr>
              <a:spLocks noChangeShapeType="1"/>
            </p:cNvSpPr>
            <p:nvPr/>
          </p:nvSpPr>
          <p:spPr bwMode="auto">
            <a:xfrm>
              <a:off x="2521732" y="2726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34"/>
            <p:cNvSpPr>
              <a:spLocks noChangeShapeType="1"/>
            </p:cNvSpPr>
            <p:nvPr/>
          </p:nvSpPr>
          <p:spPr bwMode="auto">
            <a:xfrm>
              <a:off x="2521732" y="2891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35"/>
            <p:cNvSpPr>
              <a:spLocks noChangeShapeType="1"/>
            </p:cNvSpPr>
            <p:nvPr/>
          </p:nvSpPr>
          <p:spPr bwMode="auto">
            <a:xfrm>
              <a:off x="2521732" y="32093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36"/>
            <p:cNvSpPr>
              <a:spLocks noChangeShapeType="1"/>
            </p:cNvSpPr>
            <p:nvPr/>
          </p:nvSpPr>
          <p:spPr bwMode="auto">
            <a:xfrm>
              <a:off x="2521732" y="36792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37"/>
            <p:cNvSpPr>
              <a:spLocks noChangeShapeType="1"/>
            </p:cNvSpPr>
            <p:nvPr/>
          </p:nvSpPr>
          <p:spPr bwMode="auto">
            <a:xfrm>
              <a:off x="2521732" y="35268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38"/>
            <p:cNvSpPr>
              <a:spLocks noChangeShapeType="1"/>
            </p:cNvSpPr>
            <p:nvPr/>
          </p:nvSpPr>
          <p:spPr bwMode="auto">
            <a:xfrm>
              <a:off x="2521732" y="3361717"/>
              <a:ext cx="114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39"/>
            <p:cNvSpPr>
              <a:spLocks noChangeShapeType="1"/>
            </p:cNvSpPr>
            <p:nvPr/>
          </p:nvSpPr>
          <p:spPr bwMode="auto">
            <a:xfrm flipV="1">
              <a:off x="3493282" y="2567967"/>
              <a:ext cx="0" cy="1270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3452007" y="25076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3" name="Rectangle 41"/>
            <p:cNvSpPr>
              <a:spLocks noChangeArrowheads="1"/>
            </p:cNvSpPr>
            <p:nvPr/>
          </p:nvSpPr>
          <p:spPr bwMode="auto">
            <a:xfrm>
              <a:off x="3452007" y="26600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4" name="Rectangle 42"/>
            <p:cNvSpPr>
              <a:spLocks noChangeArrowheads="1"/>
            </p:cNvSpPr>
            <p:nvPr/>
          </p:nvSpPr>
          <p:spPr bwMode="auto">
            <a:xfrm>
              <a:off x="3475820" y="28251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3475820" y="2977542"/>
              <a:ext cx="2428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3452007" y="3129942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7" name="Rectangle 44"/>
            <p:cNvSpPr>
              <a:spLocks noChangeArrowheads="1"/>
            </p:cNvSpPr>
            <p:nvPr/>
          </p:nvSpPr>
          <p:spPr bwMode="auto">
            <a:xfrm>
              <a:off x="3452007" y="3595080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8" name="Rectangle 44"/>
            <p:cNvSpPr>
              <a:spLocks noChangeArrowheads="1"/>
            </p:cNvSpPr>
            <p:nvPr/>
          </p:nvSpPr>
          <p:spPr bwMode="auto">
            <a:xfrm>
              <a:off x="3456117" y="3456967"/>
              <a:ext cx="2873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69" name="Rectangle 44"/>
            <p:cNvSpPr>
              <a:spLocks noChangeArrowheads="1"/>
            </p:cNvSpPr>
            <p:nvPr/>
          </p:nvSpPr>
          <p:spPr bwMode="auto">
            <a:xfrm>
              <a:off x="3475820" y="3294087"/>
              <a:ext cx="245260" cy="308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23932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6299.0"/>
  <p:tag name="AS_RELEASE_DATE" val="2017.03.22"/>
  <p:tag name="AS_TITLE" val="Aspose.Slides for .NET 4.0"/>
  <p:tag name="AS_VERSION" val="17.3"/>
</p:tagLst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1D0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4364</TotalTime>
  <Words>2324</Words>
  <Application>Microsoft Macintosh PowerPoint</Application>
  <PresentationFormat>On-screen Show (4:3)</PresentationFormat>
  <Paragraphs>456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Calibri Light</vt:lpstr>
      <vt:lpstr>Cambria Math</vt:lpstr>
      <vt:lpstr>Office Theme</vt:lpstr>
      <vt:lpstr>Machine Learning in R</vt:lpstr>
      <vt:lpstr>Estimating and evaluating “best” models without overfitting</vt:lpstr>
      <vt:lpstr>Training/test</vt:lpstr>
      <vt:lpstr>Training/test</vt:lpstr>
      <vt:lpstr>Training/test</vt:lpstr>
      <vt:lpstr>Training/test</vt:lpstr>
      <vt:lpstr>Training/test</vt:lpstr>
      <vt:lpstr>Training/test</vt:lpstr>
      <vt:lpstr>Training/test</vt:lpstr>
      <vt:lpstr>Training/test</vt:lpstr>
      <vt:lpstr>Training/test</vt:lpstr>
      <vt:lpstr>Training/test</vt:lpstr>
      <vt:lpstr>Cross-validation for training/test</vt:lpstr>
      <vt:lpstr>E.g. 5-fold cross-validation</vt:lpstr>
      <vt:lpstr>Cross-validation for training/test</vt:lpstr>
      <vt:lpstr>The issue of tuning parameters</vt:lpstr>
      <vt:lpstr>Polynomial example</vt:lpstr>
      <vt:lpstr>Polynomial fits to training data</vt:lpstr>
      <vt:lpstr>Training MSE</vt:lpstr>
      <vt:lpstr>Training MSE – and – test MSE</vt:lpstr>
      <vt:lpstr>Training MSE – and – test MSE</vt:lpstr>
      <vt:lpstr>Solution train/validate/test</vt:lpstr>
      <vt:lpstr>Solution train/validate/test</vt:lpstr>
      <vt:lpstr>Solution train/validate/test</vt:lpstr>
      <vt:lpstr>Solution train/validate/test</vt:lpstr>
      <vt:lpstr>Solution train/validate/test</vt:lpstr>
      <vt:lpstr>Solution train/validate/test</vt:lpstr>
      <vt:lpstr>Train/validate/test</vt:lpstr>
      <vt:lpstr>Train/validate/test</vt:lpstr>
      <vt:lpstr>Train/validate/test</vt:lpstr>
      <vt:lpstr>Train/validate/test</vt:lpstr>
      <vt:lpstr>Train/validate/test</vt:lpstr>
      <vt:lpstr>Train/validate/test</vt:lpstr>
      <vt:lpstr>Incorporating cross-validation</vt:lpstr>
      <vt:lpstr>Incorporating cross-validation</vt:lpstr>
      <vt:lpstr>Incorporating cross-validation</vt:lpstr>
      <vt:lpstr>Incorporating cross-validation</vt:lpstr>
      <vt:lpstr>Incorporating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Nested cross-validation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in R</dc:title>
  <cp:lastModifiedBy>Kornak, John</cp:lastModifiedBy>
  <cp:revision>58</cp:revision>
  <dcterms:created xsi:type="dcterms:W3CDTF">1601-01-01T00:00:00Z</dcterms:created>
  <dcterms:modified xsi:type="dcterms:W3CDTF">2019-05-16T18:27:44Z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EF">
    <vt:lpwstr>{REF:0486230012}</vt:lpwstr>
  </property>
</Properties>
</file>