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7" r:id="rId2"/>
    <p:sldMasterId id="2147484283" r:id="rId3"/>
    <p:sldMasterId id="2147484320" r:id="rId4"/>
  </p:sldMasterIdLst>
  <p:notesMasterIdLst>
    <p:notesMasterId r:id="rId39"/>
  </p:notesMasterIdLst>
  <p:handoutMasterIdLst>
    <p:handoutMasterId r:id="rId40"/>
  </p:handoutMasterIdLst>
  <p:sldIdLst>
    <p:sldId id="276" r:id="rId5"/>
    <p:sldId id="274" r:id="rId6"/>
    <p:sldId id="998" r:id="rId7"/>
    <p:sldId id="1034" r:id="rId8"/>
    <p:sldId id="1036" r:id="rId9"/>
    <p:sldId id="1037" r:id="rId10"/>
    <p:sldId id="1038" r:id="rId11"/>
    <p:sldId id="1033" r:id="rId12"/>
    <p:sldId id="1059" r:id="rId13"/>
    <p:sldId id="1052" r:id="rId14"/>
    <p:sldId id="1068" r:id="rId15"/>
    <p:sldId id="279" r:id="rId16"/>
    <p:sldId id="842" r:id="rId17"/>
    <p:sldId id="1074" r:id="rId18"/>
    <p:sldId id="1072" r:id="rId19"/>
    <p:sldId id="295" r:id="rId20"/>
    <p:sldId id="290" r:id="rId21"/>
    <p:sldId id="1073" r:id="rId22"/>
    <p:sldId id="1075" r:id="rId23"/>
    <p:sldId id="296" r:id="rId24"/>
    <p:sldId id="302" r:id="rId25"/>
    <p:sldId id="1076" r:id="rId26"/>
    <p:sldId id="1144" r:id="rId27"/>
    <p:sldId id="1131" r:id="rId28"/>
    <p:sldId id="400" r:id="rId29"/>
    <p:sldId id="1150" r:id="rId30"/>
    <p:sldId id="1125" r:id="rId31"/>
    <p:sldId id="1022" r:id="rId32"/>
    <p:sldId id="1062" r:id="rId33"/>
    <p:sldId id="1063" r:id="rId34"/>
    <p:sldId id="1065" r:id="rId35"/>
    <p:sldId id="1066" r:id="rId36"/>
    <p:sldId id="1064" r:id="rId37"/>
    <p:sldId id="1071" r:id="rId38"/>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Garamond" charset="0"/>
        <a:ea typeface="+mn-ea"/>
        <a:cs typeface="+mn-cs"/>
      </a:defRPr>
    </a:lvl1pPr>
    <a:lvl2pPr marL="457200" algn="l" rtl="0" eaLnBrk="0" fontAlgn="base" hangingPunct="0">
      <a:spcBef>
        <a:spcPct val="0"/>
      </a:spcBef>
      <a:spcAft>
        <a:spcPct val="0"/>
      </a:spcAft>
      <a:defRPr kern="1200">
        <a:solidFill>
          <a:schemeClr val="tx1"/>
        </a:solidFill>
        <a:latin typeface="Garamond" charset="0"/>
        <a:ea typeface="+mn-ea"/>
        <a:cs typeface="+mn-cs"/>
      </a:defRPr>
    </a:lvl2pPr>
    <a:lvl3pPr marL="914400" algn="l" rtl="0" eaLnBrk="0" fontAlgn="base" hangingPunct="0">
      <a:spcBef>
        <a:spcPct val="0"/>
      </a:spcBef>
      <a:spcAft>
        <a:spcPct val="0"/>
      </a:spcAft>
      <a:defRPr kern="1200">
        <a:solidFill>
          <a:schemeClr val="tx1"/>
        </a:solidFill>
        <a:latin typeface="Garamond" charset="0"/>
        <a:ea typeface="+mn-ea"/>
        <a:cs typeface="+mn-cs"/>
      </a:defRPr>
    </a:lvl3pPr>
    <a:lvl4pPr marL="1371600" algn="l" rtl="0" eaLnBrk="0" fontAlgn="base" hangingPunct="0">
      <a:spcBef>
        <a:spcPct val="0"/>
      </a:spcBef>
      <a:spcAft>
        <a:spcPct val="0"/>
      </a:spcAft>
      <a:defRPr kern="1200">
        <a:solidFill>
          <a:schemeClr val="tx1"/>
        </a:solidFill>
        <a:latin typeface="Garamond" charset="0"/>
        <a:ea typeface="+mn-ea"/>
        <a:cs typeface="+mn-cs"/>
      </a:defRPr>
    </a:lvl4pPr>
    <a:lvl5pPr marL="1828800" algn="l" rtl="0" eaLnBrk="0" fontAlgn="base" hangingPunct="0">
      <a:spcBef>
        <a:spcPct val="0"/>
      </a:spcBef>
      <a:spcAft>
        <a:spcPct val="0"/>
      </a:spcAft>
      <a:defRPr kern="1200">
        <a:solidFill>
          <a:schemeClr val="tx1"/>
        </a:solidFill>
        <a:latin typeface="Garamond" charset="0"/>
        <a:ea typeface="+mn-ea"/>
        <a:cs typeface="+mn-cs"/>
      </a:defRPr>
    </a:lvl5pPr>
    <a:lvl6pPr marL="2286000" algn="l" defTabSz="914400" rtl="0" eaLnBrk="1" latinLnBrk="0" hangingPunct="1">
      <a:defRPr kern="1200">
        <a:solidFill>
          <a:schemeClr val="tx1"/>
        </a:solidFill>
        <a:latin typeface="Garamond" charset="0"/>
        <a:ea typeface="+mn-ea"/>
        <a:cs typeface="+mn-cs"/>
      </a:defRPr>
    </a:lvl6pPr>
    <a:lvl7pPr marL="2743200" algn="l" defTabSz="914400" rtl="0" eaLnBrk="1" latinLnBrk="0" hangingPunct="1">
      <a:defRPr kern="1200">
        <a:solidFill>
          <a:schemeClr val="tx1"/>
        </a:solidFill>
        <a:latin typeface="Garamond" charset="0"/>
        <a:ea typeface="+mn-ea"/>
        <a:cs typeface="+mn-cs"/>
      </a:defRPr>
    </a:lvl7pPr>
    <a:lvl8pPr marL="3200400" algn="l" defTabSz="914400" rtl="0" eaLnBrk="1" latinLnBrk="0" hangingPunct="1">
      <a:defRPr kern="1200">
        <a:solidFill>
          <a:schemeClr val="tx1"/>
        </a:solidFill>
        <a:latin typeface="Garamond" charset="0"/>
        <a:ea typeface="+mn-ea"/>
        <a:cs typeface="+mn-cs"/>
      </a:defRPr>
    </a:lvl8pPr>
    <a:lvl9pPr marL="3657600" algn="l" defTabSz="914400" rtl="0" eaLnBrk="1" latinLnBrk="0" hangingPunct="1">
      <a:defRPr kern="1200">
        <a:solidFill>
          <a:schemeClr val="tx1"/>
        </a:solidFill>
        <a:latin typeface="Garamond" charset="0"/>
        <a:ea typeface="+mn-ea"/>
        <a:cs typeface="+mn-cs"/>
      </a:defRPr>
    </a:lvl9pPr>
  </p:defaultTextStyle>
  <p:extLst>
    <p:ext uri="{EFAFB233-063F-42B5-8137-9DF3F51BA10A}">
      <p15:sldGuideLst xmlns:p15="http://schemas.microsoft.com/office/powerpoint/2012/main">
        <p15:guide id="1" orient="horz" pos="1052">
          <p15:clr>
            <a:srgbClr val="A4A3A4"/>
          </p15:clr>
        </p15:guide>
        <p15:guide id="2" orient="horz" pos="3477">
          <p15:clr>
            <a:srgbClr val="A4A3A4"/>
          </p15:clr>
        </p15:guide>
        <p15:guide id="3" orient="horz" pos="4032">
          <p15:clr>
            <a:srgbClr val="A4A3A4"/>
          </p15:clr>
        </p15:guide>
        <p15:guide id="4" orient="horz" pos="2183">
          <p15:clr>
            <a:srgbClr val="A4A3A4"/>
          </p15:clr>
        </p15:guide>
        <p15:guide id="5" orient="horz" pos="287">
          <p15:clr>
            <a:srgbClr val="A4A3A4"/>
          </p15:clr>
        </p15:guide>
        <p15:guide id="6" orient="horz" pos="1471">
          <p15:clr>
            <a:srgbClr val="A4A3A4"/>
          </p15:clr>
        </p15:guide>
        <p15:guide id="7" orient="horz" pos="535">
          <p15:clr>
            <a:srgbClr val="A4A3A4"/>
          </p15:clr>
        </p15:guide>
        <p15:guide id="8" orient="horz" pos="3938">
          <p15:clr>
            <a:srgbClr val="A4A3A4"/>
          </p15:clr>
        </p15:guide>
        <p15:guide id="9" pos="230">
          <p15:clr>
            <a:srgbClr val="A4A3A4"/>
          </p15:clr>
        </p15:guide>
        <p15:guide id="10" pos="5530">
          <p15:clr>
            <a:srgbClr val="A4A3A4"/>
          </p15:clr>
        </p15:guide>
        <p15:guide id="11" pos="2880">
          <p15:clr>
            <a:srgbClr val="A4A3A4"/>
          </p15:clr>
        </p15:guide>
        <p15:guide id="12" pos="776">
          <p15:clr>
            <a:srgbClr val="A4A3A4"/>
          </p15:clr>
        </p15:guide>
        <p15:guide id="13" pos="1411">
          <p15:clr>
            <a:srgbClr val="A4A3A4"/>
          </p15:clr>
        </p15:guide>
        <p15:guide id="14" pos="5287">
          <p15:clr>
            <a:srgbClr val="A4A3A4"/>
          </p15:clr>
        </p15:guide>
        <p15:guide id="15" pos="474">
          <p15:clr>
            <a:srgbClr val="A4A3A4"/>
          </p15:clr>
        </p15:guide>
        <p15:guide id="16" pos="4551">
          <p15:clr>
            <a:srgbClr val="A4A3A4"/>
          </p15:clr>
        </p15:guide>
      </p15:sldGuideLst>
    </p:ext>
    <p:ext uri="{2D200454-40CA-4A62-9FC3-DE9A4176ACB9}">
      <p15:notesGuideLst xmlns:p15="http://schemas.microsoft.com/office/powerpoint/2012/main">
        <p15:guide id="1" orient="horz" pos="2677">
          <p15:clr>
            <a:srgbClr val="A4A3A4"/>
          </p15:clr>
        </p15:guide>
        <p15:guide id="2" orient="horz" pos="5724">
          <p15:clr>
            <a:srgbClr val="A4A3A4"/>
          </p15:clr>
        </p15:guide>
        <p15:guide id="3" orient="horz" pos="5966">
          <p15:clr>
            <a:srgbClr val="A4A3A4"/>
          </p15:clr>
        </p15:guide>
        <p15:guide id="4" pos="305">
          <p15:clr>
            <a:srgbClr val="A4A3A4"/>
          </p15:clr>
        </p15:guide>
        <p15:guide id="5" pos="430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Graff" initials="RG" lastIdx="4" clrIdx="0">
    <p:extLst>
      <p:ext uri="{19B8F6BF-5375-455C-9EA6-DF929625EA0E}">
        <p15:presenceInfo xmlns:p15="http://schemas.microsoft.com/office/powerpoint/2012/main" userId="a6ba10420d7fc8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C99FF"/>
    <a:srgbClr val="90BD31"/>
    <a:srgbClr val="F48024"/>
    <a:srgbClr val="000000"/>
    <a:srgbClr val="052049"/>
    <a:srgbClr val="178CCB"/>
    <a:srgbClr val="18A3AC"/>
    <a:srgbClr val="EC18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70" autoAdjust="0"/>
    <p:restoredTop sz="80419" autoAdjust="0"/>
  </p:normalViewPr>
  <p:slideViewPr>
    <p:cSldViewPr snapToGrid="0">
      <p:cViewPr varScale="1">
        <p:scale>
          <a:sx n="101" d="100"/>
          <a:sy n="101" d="100"/>
        </p:scale>
        <p:origin x="192" y="352"/>
      </p:cViewPr>
      <p:guideLst>
        <p:guide orient="horz" pos="1052"/>
        <p:guide orient="horz" pos="3477"/>
        <p:guide orient="horz" pos="4032"/>
        <p:guide orient="horz" pos="2183"/>
        <p:guide orient="horz" pos="287"/>
        <p:guide orient="horz" pos="1471"/>
        <p:guide orient="horz" pos="535"/>
        <p:guide orient="horz" pos="3938"/>
        <p:guide pos="230"/>
        <p:guide pos="5530"/>
        <p:guide pos="2880"/>
        <p:guide pos="776"/>
        <p:guide pos="1411"/>
        <p:guide pos="5287"/>
        <p:guide pos="474"/>
        <p:guide pos="4551"/>
      </p:guideLst>
    </p:cSldViewPr>
  </p:slideViewPr>
  <p:notesTextViewPr>
    <p:cViewPr>
      <p:scale>
        <a:sx n="75" d="100"/>
        <a:sy n="75" d="100"/>
      </p:scale>
      <p:origin x="0" y="0"/>
    </p:cViewPr>
  </p:notesTextViewPr>
  <p:sorterViewPr>
    <p:cViewPr>
      <p:scale>
        <a:sx n="190" d="100"/>
        <a:sy n="190" d="100"/>
      </p:scale>
      <p:origin x="0" y="-20968"/>
    </p:cViewPr>
  </p:sorterViewPr>
  <p:notesViewPr>
    <p:cSldViewPr snapToGrid="0">
      <p:cViewPr varScale="1">
        <p:scale>
          <a:sx n="84" d="100"/>
          <a:sy n="84" d="100"/>
        </p:scale>
        <p:origin x="3200" y="184"/>
      </p:cViewPr>
      <p:guideLst>
        <p:guide orient="horz" pos="2677"/>
        <p:guide orient="horz" pos="5724"/>
        <p:guide orient="horz" pos="5966"/>
        <p:guide pos="305"/>
        <p:guide pos="430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B637F3-9EC1-C148-9A5A-229FBB839A3E}" type="doc">
      <dgm:prSet loTypeId="urn:microsoft.com/office/officeart/2005/8/layout/vProcess5" loCatId="" qsTypeId="urn:microsoft.com/office/officeart/2005/8/quickstyle/simple1" qsCatId="simple" csTypeId="urn:microsoft.com/office/officeart/2005/8/colors/accent1_2" csCatId="accent1" phldr="1"/>
      <dgm:spPr/>
    </dgm:pt>
    <dgm:pt modelId="{247687C3-A1CB-6D4C-ADC2-6CF75C189DF1}">
      <dgm:prSet phldrT="[Text]" custT="1"/>
      <dgm:spPr>
        <a:solidFill>
          <a:schemeClr val="accent1">
            <a:lumMod val="50000"/>
          </a:schemeClr>
        </a:solidFill>
      </dgm:spPr>
      <dgm:t>
        <a:bodyPr/>
        <a:lstStyle/>
        <a:p>
          <a:pPr>
            <a:buNone/>
          </a:pPr>
          <a:r>
            <a:rPr lang="en-US" sz="2400" dirty="0"/>
            <a:t>Ideal Randomized Experiments</a:t>
          </a:r>
        </a:p>
        <a:p>
          <a:pPr>
            <a:buNone/>
          </a:pPr>
          <a:r>
            <a:rPr lang="en-US" sz="2400" i="1" dirty="0"/>
            <a:t>+ standardization or IPW (using a pseudo-population)</a:t>
          </a:r>
          <a:endParaRPr lang="en-US" sz="1800" i="1" dirty="0"/>
        </a:p>
      </dgm:t>
    </dgm:pt>
    <dgm:pt modelId="{C10C6F2F-A1C9-824C-BD4A-E1C2CE7E35D8}" type="parTrans" cxnId="{64668896-C065-A047-BD0E-41610772BD3A}">
      <dgm:prSet/>
      <dgm:spPr/>
      <dgm:t>
        <a:bodyPr/>
        <a:lstStyle/>
        <a:p>
          <a:endParaRPr lang="en-US"/>
        </a:p>
      </dgm:t>
    </dgm:pt>
    <dgm:pt modelId="{AC64879C-00FA-7246-B8F5-C7BAF602F494}" type="sibTrans" cxnId="{64668896-C065-A047-BD0E-41610772BD3A}">
      <dgm:prSet/>
      <dgm:spPr/>
      <dgm:t>
        <a:bodyPr/>
        <a:lstStyle/>
        <a:p>
          <a:endParaRPr lang="en-US"/>
        </a:p>
      </dgm:t>
    </dgm:pt>
    <dgm:pt modelId="{0DC07478-1F8D-0A48-93B5-BB67A78D3DA4}">
      <dgm:prSet phldrT="[Text]" custT="1"/>
      <dgm:spPr>
        <a:solidFill>
          <a:schemeClr val="accent1">
            <a:lumMod val="50000"/>
          </a:schemeClr>
        </a:solidFill>
      </dgm:spPr>
      <dgm:t>
        <a:bodyPr/>
        <a:lstStyle/>
        <a:p>
          <a:r>
            <a:rPr lang="en-US" sz="2400" dirty="0"/>
            <a:t>Can compute average causal effects</a:t>
          </a:r>
        </a:p>
      </dgm:t>
    </dgm:pt>
    <dgm:pt modelId="{EB17FA3E-D927-AC4B-8F6F-A99A0943C3ED}" type="parTrans" cxnId="{D1F26B53-D005-6F41-9AD3-78E795B06474}">
      <dgm:prSet/>
      <dgm:spPr/>
      <dgm:t>
        <a:bodyPr/>
        <a:lstStyle/>
        <a:p>
          <a:endParaRPr lang="en-US"/>
        </a:p>
      </dgm:t>
    </dgm:pt>
    <dgm:pt modelId="{C2212A5D-7973-9842-9CE8-6D8BBED6A7AA}" type="sibTrans" cxnId="{D1F26B53-D005-6F41-9AD3-78E795B06474}">
      <dgm:prSet/>
      <dgm:spPr/>
      <dgm:t>
        <a:bodyPr/>
        <a:lstStyle/>
        <a:p>
          <a:endParaRPr lang="en-US"/>
        </a:p>
      </dgm:t>
    </dgm:pt>
    <dgm:pt modelId="{89CE4777-78F2-4449-A65F-62EF32A0028A}" type="pres">
      <dgm:prSet presAssocID="{D0B637F3-9EC1-C148-9A5A-229FBB839A3E}" presName="outerComposite" presStyleCnt="0">
        <dgm:presLayoutVars>
          <dgm:chMax val="5"/>
          <dgm:dir/>
          <dgm:resizeHandles val="exact"/>
        </dgm:presLayoutVars>
      </dgm:prSet>
      <dgm:spPr/>
    </dgm:pt>
    <dgm:pt modelId="{6FD35C79-3F83-A241-86EE-BF7FBB27B721}" type="pres">
      <dgm:prSet presAssocID="{D0B637F3-9EC1-C148-9A5A-229FBB839A3E}" presName="dummyMaxCanvas" presStyleCnt="0">
        <dgm:presLayoutVars/>
      </dgm:prSet>
      <dgm:spPr/>
    </dgm:pt>
    <dgm:pt modelId="{FC82BB7A-6476-9B42-9938-3E89AB91CB17}" type="pres">
      <dgm:prSet presAssocID="{D0B637F3-9EC1-C148-9A5A-229FBB839A3E}" presName="OneNode_1" presStyleLbl="node1" presStyleIdx="0" presStyleCnt="1" custScaleY="65468" custLinFactNeighborX="0" custLinFactNeighborY="-58050">
        <dgm:presLayoutVars>
          <dgm:bulletEnabled val="1"/>
        </dgm:presLayoutVars>
      </dgm:prSet>
      <dgm:spPr/>
    </dgm:pt>
  </dgm:ptLst>
  <dgm:cxnLst>
    <dgm:cxn modelId="{07E8E906-74A4-4D46-9E5F-234E96332EB9}" type="presOf" srcId="{D0B637F3-9EC1-C148-9A5A-229FBB839A3E}" destId="{89CE4777-78F2-4449-A65F-62EF32A0028A}" srcOrd="0" destOrd="0" presId="urn:microsoft.com/office/officeart/2005/8/layout/vProcess5"/>
    <dgm:cxn modelId="{D1F26B53-D005-6F41-9AD3-78E795B06474}" srcId="{247687C3-A1CB-6D4C-ADC2-6CF75C189DF1}" destId="{0DC07478-1F8D-0A48-93B5-BB67A78D3DA4}" srcOrd="0" destOrd="0" parTransId="{EB17FA3E-D927-AC4B-8F6F-A99A0943C3ED}" sibTransId="{C2212A5D-7973-9842-9CE8-6D8BBED6A7AA}"/>
    <dgm:cxn modelId="{E94C0589-FCC0-1F41-B2AD-0DA01FFF1725}" type="presOf" srcId="{0DC07478-1F8D-0A48-93B5-BB67A78D3DA4}" destId="{FC82BB7A-6476-9B42-9938-3E89AB91CB17}" srcOrd="0" destOrd="1" presId="urn:microsoft.com/office/officeart/2005/8/layout/vProcess5"/>
    <dgm:cxn modelId="{64668896-C065-A047-BD0E-41610772BD3A}" srcId="{D0B637F3-9EC1-C148-9A5A-229FBB839A3E}" destId="{247687C3-A1CB-6D4C-ADC2-6CF75C189DF1}" srcOrd="0" destOrd="0" parTransId="{C10C6F2F-A1C9-824C-BD4A-E1C2CE7E35D8}" sibTransId="{AC64879C-00FA-7246-B8F5-C7BAF602F494}"/>
    <dgm:cxn modelId="{7F63ADDC-41BF-834A-90E9-79B3E1EE4692}" type="presOf" srcId="{247687C3-A1CB-6D4C-ADC2-6CF75C189DF1}" destId="{FC82BB7A-6476-9B42-9938-3E89AB91CB17}" srcOrd="0" destOrd="0" presId="urn:microsoft.com/office/officeart/2005/8/layout/vProcess5"/>
    <dgm:cxn modelId="{C47731C4-CF11-8042-9602-285C7D3A585A}" type="presParOf" srcId="{89CE4777-78F2-4449-A65F-62EF32A0028A}" destId="{6FD35C79-3F83-A241-86EE-BF7FBB27B721}" srcOrd="0" destOrd="0" presId="urn:microsoft.com/office/officeart/2005/8/layout/vProcess5"/>
    <dgm:cxn modelId="{91AEB42C-64D4-C84A-AB82-9CC09CED43F3}" type="presParOf" srcId="{89CE4777-78F2-4449-A65F-62EF32A0028A}" destId="{FC82BB7A-6476-9B42-9938-3E89AB91CB17}"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B637F3-9EC1-C148-9A5A-229FBB839A3E}" type="doc">
      <dgm:prSet loTypeId="urn:microsoft.com/office/officeart/2005/8/layout/vProcess5" loCatId="" qsTypeId="urn:microsoft.com/office/officeart/2005/8/quickstyle/simple1" qsCatId="simple" csTypeId="urn:microsoft.com/office/officeart/2005/8/colors/accent1_2" csCatId="accent1" phldr="1"/>
      <dgm:spPr/>
    </dgm:pt>
    <dgm:pt modelId="{64F7299D-958C-384D-871E-4EE99D7FC205}">
      <dgm:prSet phldrT="[Text]"/>
      <dgm:spPr>
        <a:solidFill>
          <a:schemeClr val="accent1">
            <a:lumMod val="60000"/>
            <a:lumOff val="40000"/>
          </a:schemeClr>
        </a:solidFill>
      </dgm:spPr>
      <dgm:t>
        <a:bodyPr/>
        <a:lstStyle/>
        <a:p>
          <a:r>
            <a:rPr lang="en-US" dirty="0"/>
            <a:t>Observational Studies</a:t>
          </a:r>
        </a:p>
      </dgm:t>
    </dgm:pt>
    <dgm:pt modelId="{3C0FAD50-BC10-9A45-B5EB-C976B8458D33}" type="parTrans" cxnId="{6538B16F-9105-F34D-A315-6C12679DDBEA}">
      <dgm:prSet/>
      <dgm:spPr/>
      <dgm:t>
        <a:bodyPr/>
        <a:lstStyle/>
        <a:p>
          <a:endParaRPr lang="en-US"/>
        </a:p>
      </dgm:t>
    </dgm:pt>
    <dgm:pt modelId="{6C1FEFBE-6F92-6F40-9A3D-A645598CEF2F}" type="sibTrans" cxnId="{6538B16F-9105-F34D-A315-6C12679DDBEA}">
      <dgm:prSet/>
      <dgm:spPr/>
      <dgm:t>
        <a:bodyPr/>
        <a:lstStyle/>
        <a:p>
          <a:endParaRPr lang="en-US"/>
        </a:p>
      </dgm:t>
    </dgm:pt>
    <dgm:pt modelId="{55036234-0884-FC40-8D9C-CC8C8E2742C8}">
      <dgm:prSet phldrT="[Text]"/>
      <dgm:spPr>
        <a:solidFill>
          <a:schemeClr val="accent1">
            <a:lumMod val="60000"/>
            <a:lumOff val="40000"/>
          </a:schemeClr>
        </a:solidFill>
      </dgm:spPr>
      <dgm:t>
        <a:bodyPr/>
        <a:lstStyle/>
        <a:p>
          <a:r>
            <a:rPr lang="en-US" dirty="0"/>
            <a:t>Case-Control</a:t>
          </a:r>
        </a:p>
      </dgm:t>
    </dgm:pt>
    <dgm:pt modelId="{C9B59494-7F0A-4946-9B94-8394BD739C81}" type="parTrans" cxnId="{02949D3D-822B-4B43-A543-CD77B1BF890D}">
      <dgm:prSet/>
      <dgm:spPr/>
      <dgm:t>
        <a:bodyPr/>
        <a:lstStyle/>
        <a:p>
          <a:endParaRPr lang="en-US"/>
        </a:p>
      </dgm:t>
    </dgm:pt>
    <dgm:pt modelId="{437BC3D0-5BCA-F346-BEC0-6804C1B50BA9}" type="sibTrans" cxnId="{02949D3D-822B-4B43-A543-CD77B1BF890D}">
      <dgm:prSet/>
      <dgm:spPr/>
      <dgm:t>
        <a:bodyPr/>
        <a:lstStyle/>
        <a:p>
          <a:endParaRPr lang="en-US"/>
        </a:p>
      </dgm:t>
    </dgm:pt>
    <dgm:pt modelId="{7A4CEEC7-C8AF-BF45-91F7-0CE665D14733}">
      <dgm:prSet phldrT="[Text]"/>
      <dgm:spPr>
        <a:solidFill>
          <a:schemeClr val="accent1">
            <a:lumMod val="60000"/>
            <a:lumOff val="40000"/>
          </a:schemeClr>
        </a:solidFill>
      </dgm:spPr>
      <dgm:t>
        <a:bodyPr/>
        <a:lstStyle/>
        <a:p>
          <a:r>
            <a:rPr lang="en-US" dirty="0"/>
            <a:t>Cohort</a:t>
          </a:r>
        </a:p>
      </dgm:t>
    </dgm:pt>
    <dgm:pt modelId="{2A7E149A-09E0-1440-82E5-A429AC557FDD}" type="parTrans" cxnId="{1B988B6C-2EA0-6740-AB5A-B346AA1702EE}">
      <dgm:prSet/>
      <dgm:spPr/>
      <dgm:t>
        <a:bodyPr/>
        <a:lstStyle/>
        <a:p>
          <a:endParaRPr lang="en-US"/>
        </a:p>
      </dgm:t>
    </dgm:pt>
    <dgm:pt modelId="{09E915DF-4D17-9248-8386-CCF82CF837F9}" type="sibTrans" cxnId="{1B988B6C-2EA0-6740-AB5A-B346AA1702EE}">
      <dgm:prSet/>
      <dgm:spPr/>
      <dgm:t>
        <a:bodyPr/>
        <a:lstStyle/>
        <a:p>
          <a:endParaRPr lang="en-US"/>
        </a:p>
      </dgm:t>
    </dgm:pt>
    <dgm:pt modelId="{247687C3-A1CB-6D4C-ADC2-6CF75C189DF1}">
      <dgm:prSet phldrT="[Text]" custT="1"/>
      <dgm:spPr>
        <a:solidFill>
          <a:schemeClr val="accent1">
            <a:lumMod val="50000"/>
          </a:schemeClr>
        </a:solidFill>
      </dgm:spPr>
      <dgm:t>
        <a:bodyPr vert="horz" anchor="t" anchorCtr="0"/>
        <a:lstStyle/>
        <a:p>
          <a:pPr marL="0" marR="0" lvl="0" indent="0" algn="l" defTabSz="1066800" rtl="0" eaLnBrk="1" fontAlgn="auto" latinLnBrk="0" hangingPunct="1">
            <a:lnSpc>
              <a:spcPct val="90000"/>
            </a:lnSpc>
            <a:spcBef>
              <a:spcPct val="0"/>
            </a:spcBef>
            <a:spcAft>
              <a:spcPct val="35000"/>
            </a:spcAft>
            <a:buClrTx/>
            <a:buSzTx/>
            <a:buFontTx/>
            <a:buNone/>
            <a:tabLst>
              <a:tab pos="7031736" algn="l"/>
              <a:tab pos="10140696" algn="l"/>
            </a:tabLst>
            <a:defRPr/>
          </a:pPr>
          <a:r>
            <a:rPr lang="en-US" sz="2400" dirty="0">
              <a:solidFill>
                <a:schemeClr val="lt1"/>
              </a:solidFill>
            </a:rPr>
            <a:t>Ideal Randomized Experiments</a:t>
          </a:r>
        </a:p>
        <a:p>
          <a:pPr marL="0" marR="0" lvl="0" indent="0" algn="l" defTabSz="1066800" rtl="0" eaLnBrk="1" fontAlgn="auto" latinLnBrk="0" hangingPunct="1">
            <a:lnSpc>
              <a:spcPct val="90000"/>
            </a:lnSpc>
            <a:spcBef>
              <a:spcPct val="0"/>
            </a:spcBef>
            <a:spcAft>
              <a:spcPct val="35000"/>
            </a:spcAft>
            <a:buClrTx/>
            <a:buSzTx/>
            <a:buFontTx/>
            <a:buNone/>
            <a:tabLst>
              <a:tab pos="7031736" algn="l"/>
              <a:tab pos="10140696" algn="l"/>
            </a:tabLst>
            <a:defRPr/>
          </a:pPr>
          <a:r>
            <a:rPr lang="en-US" sz="2400" i="1" dirty="0"/>
            <a:t>+ standardization or IPW (using a pseudo-population)</a:t>
          </a:r>
          <a:endParaRPr lang="en-US" sz="2400" dirty="0">
            <a:solidFill>
              <a:schemeClr val="lt1"/>
            </a:solidFill>
          </a:endParaRPr>
        </a:p>
      </dgm:t>
    </dgm:pt>
    <dgm:pt modelId="{AC64879C-00FA-7246-B8F5-C7BAF602F494}" type="sibTrans" cxnId="{64668896-C065-A047-BD0E-41610772BD3A}">
      <dgm:prSet/>
      <dgm:spPr>
        <a:solidFill>
          <a:schemeClr val="bg1">
            <a:alpha val="0"/>
          </a:schemeClr>
        </a:solidFill>
        <a:ln>
          <a:noFill/>
        </a:ln>
      </dgm:spPr>
      <dgm:t>
        <a:bodyPr/>
        <a:lstStyle/>
        <a:p>
          <a:endParaRPr lang="en-US"/>
        </a:p>
      </dgm:t>
    </dgm:pt>
    <dgm:pt modelId="{C10C6F2F-A1C9-824C-BD4A-E1C2CE7E35D8}" type="parTrans" cxnId="{64668896-C065-A047-BD0E-41610772BD3A}">
      <dgm:prSet/>
      <dgm:spPr/>
      <dgm:t>
        <a:bodyPr/>
        <a:lstStyle/>
        <a:p>
          <a:endParaRPr lang="en-US"/>
        </a:p>
      </dgm:t>
    </dgm:pt>
    <dgm:pt modelId="{893A97BF-E351-AE42-986D-6EB0BCB1821C}">
      <dgm:prSet/>
      <dgm:spPr/>
      <dgm:t>
        <a:bodyPr/>
        <a:lstStyle/>
        <a:p>
          <a:pPr marL="0" marR="0" lvl="0" indent="0" algn="l" defTabSz="1066800" rtl="0" eaLnBrk="1" fontAlgn="auto" latinLnBrk="0" hangingPunct="1">
            <a:lnSpc>
              <a:spcPct val="90000"/>
            </a:lnSpc>
            <a:spcBef>
              <a:spcPct val="0"/>
            </a:spcBef>
            <a:spcAft>
              <a:spcPct val="35000"/>
            </a:spcAft>
            <a:buClrTx/>
            <a:buSzTx/>
            <a:buFont typeface="Arial" panose="020B0604020202020204" pitchFamily="34" charset="0"/>
            <a:buChar char="•"/>
            <a:tabLst>
              <a:tab pos="7031736" algn="l"/>
              <a:tab pos="10140696" algn="l"/>
            </a:tabLst>
            <a:defRPr/>
          </a:pPr>
          <a:r>
            <a:rPr lang="en-US" sz="2400" dirty="0">
              <a:solidFill>
                <a:schemeClr val="lt1"/>
              </a:solidFill>
            </a:rPr>
            <a:t>Can compute average causal effects</a:t>
          </a:r>
        </a:p>
      </dgm:t>
    </dgm:pt>
    <dgm:pt modelId="{64E3FC0B-A91E-324F-B4E9-091E02483D01}" type="parTrans" cxnId="{0A3FE98C-0809-7E46-93C2-29AE038B32E8}">
      <dgm:prSet/>
      <dgm:spPr/>
      <dgm:t>
        <a:bodyPr/>
        <a:lstStyle/>
        <a:p>
          <a:endParaRPr lang="en-US"/>
        </a:p>
      </dgm:t>
    </dgm:pt>
    <dgm:pt modelId="{9A3E5066-79AE-EF44-9C70-54A307D0D4B0}" type="sibTrans" cxnId="{0A3FE98C-0809-7E46-93C2-29AE038B32E8}">
      <dgm:prSet/>
      <dgm:spPr/>
      <dgm:t>
        <a:bodyPr/>
        <a:lstStyle/>
        <a:p>
          <a:endParaRPr lang="en-US"/>
        </a:p>
      </dgm:t>
    </dgm:pt>
    <dgm:pt modelId="{89CE4777-78F2-4449-A65F-62EF32A0028A}" type="pres">
      <dgm:prSet presAssocID="{D0B637F3-9EC1-C148-9A5A-229FBB839A3E}" presName="outerComposite" presStyleCnt="0">
        <dgm:presLayoutVars>
          <dgm:chMax val="5"/>
          <dgm:dir/>
          <dgm:resizeHandles val="exact"/>
        </dgm:presLayoutVars>
      </dgm:prSet>
      <dgm:spPr/>
    </dgm:pt>
    <dgm:pt modelId="{6FD35C79-3F83-A241-86EE-BF7FBB27B721}" type="pres">
      <dgm:prSet presAssocID="{D0B637F3-9EC1-C148-9A5A-229FBB839A3E}" presName="dummyMaxCanvas" presStyleCnt="0">
        <dgm:presLayoutVars/>
      </dgm:prSet>
      <dgm:spPr/>
    </dgm:pt>
    <dgm:pt modelId="{CDAA120E-E54A-8D4B-8F7F-936E8AF426BF}" type="pres">
      <dgm:prSet presAssocID="{D0B637F3-9EC1-C148-9A5A-229FBB839A3E}" presName="TwoNodes_1" presStyleLbl="node1" presStyleIdx="0" presStyleCnt="2" custScaleX="117647" custScaleY="76540" custLinFactNeighborX="4649" custLinFactNeighborY="-11730">
        <dgm:presLayoutVars>
          <dgm:bulletEnabled val="1"/>
        </dgm:presLayoutVars>
      </dgm:prSet>
      <dgm:spPr/>
    </dgm:pt>
    <dgm:pt modelId="{A6FA1F72-DDCC-5045-85B5-83340FCCC099}" type="pres">
      <dgm:prSet presAssocID="{D0B637F3-9EC1-C148-9A5A-229FBB839A3E}" presName="TwoNodes_2" presStyleLbl="node1" presStyleIdx="1" presStyleCnt="2" custScaleX="61435" custScaleY="55421" custLinFactNeighborX="15375" custLinFactNeighborY="3561">
        <dgm:presLayoutVars>
          <dgm:bulletEnabled val="1"/>
        </dgm:presLayoutVars>
      </dgm:prSet>
      <dgm:spPr/>
    </dgm:pt>
    <dgm:pt modelId="{5E2851BC-B364-9B4C-AE27-7C578AF0291A}" type="pres">
      <dgm:prSet presAssocID="{D0B637F3-9EC1-C148-9A5A-229FBB839A3E}" presName="TwoConn_1-2" presStyleLbl="fgAccFollowNode1" presStyleIdx="0" presStyleCnt="1">
        <dgm:presLayoutVars>
          <dgm:bulletEnabled val="1"/>
        </dgm:presLayoutVars>
      </dgm:prSet>
      <dgm:spPr/>
    </dgm:pt>
    <dgm:pt modelId="{FCB6DE22-9FBC-9F43-A5E9-BDA0FD451FD3}" type="pres">
      <dgm:prSet presAssocID="{D0B637F3-9EC1-C148-9A5A-229FBB839A3E}" presName="TwoNodes_1_text" presStyleLbl="node1" presStyleIdx="1" presStyleCnt="2">
        <dgm:presLayoutVars>
          <dgm:bulletEnabled val="1"/>
        </dgm:presLayoutVars>
      </dgm:prSet>
      <dgm:spPr/>
    </dgm:pt>
    <dgm:pt modelId="{0D2E3AC5-6374-3442-A52F-AA7074C080D8}" type="pres">
      <dgm:prSet presAssocID="{D0B637F3-9EC1-C148-9A5A-229FBB839A3E}" presName="TwoNodes_2_text" presStyleLbl="node1" presStyleIdx="1" presStyleCnt="2">
        <dgm:presLayoutVars>
          <dgm:bulletEnabled val="1"/>
        </dgm:presLayoutVars>
      </dgm:prSet>
      <dgm:spPr/>
    </dgm:pt>
  </dgm:ptLst>
  <dgm:cxnLst>
    <dgm:cxn modelId="{07E8E906-74A4-4D46-9E5F-234E96332EB9}" type="presOf" srcId="{D0B637F3-9EC1-C148-9A5A-229FBB839A3E}" destId="{89CE4777-78F2-4449-A65F-62EF32A0028A}" srcOrd="0" destOrd="0" presId="urn:microsoft.com/office/officeart/2005/8/layout/vProcess5"/>
    <dgm:cxn modelId="{77A5C109-19CA-9041-8B40-7980289A2A6C}" type="presOf" srcId="{64F7299D-958C-384D-871E-4EE99D7FC205}" destId="{A6FA1F72-DDCC-5045-85B5-83340FCCC099}" srcOrd="0" destOrd="0" presId="urn:microsoft.com/office/officeart/2005/8/layout/vProcess5"/>
    <dgm:cxn modelId="{9A881C0C-4704-FC41-8B1E-A0413A248BF6}" type="presOf" srcId="{7A4CEEC7-C8AF-BF45-91F7-0CE665D14733}" destId="{A6FA1F72-DDCC-5045-85B5-83340FCCC099}" srcOrd="0" destOrd="2" presId="urn:microsoft.com/office/officeart/2005/8/layout/vProcess5"/>
    <dgm:cxn modelId="{D90D0B22-4DA0-8446-AC16-76656B04EEE0}" type="presOf" srcId="{7A4CEEC7-C8AF-BF45-91F7-0CE665D14733}" destId="{0D2E3AC5-6374-3442-A52F-AA7074C080D8}" srcOrd="1" destOrd="2" presId="urn:microsoft.com/office/officeart/2005/8/layout/vProcess5"/>
    <dgm:cxn modelId="{02949D3D-822B-4B43-A543-CD77B1BF890D}" srcId="{64F7299D-958C-384D-871E-4EE99D7FC205}" destId="{55036234-0884-FC40-8D9C-CC8C8E2742C8}" srcOrd="0" destOrd="0" parTransId="{C9B59494-7F0A-4946-9B94-8394BD739C81}" sibTransId="{437BC3D0-5BCA-F346-BEC0-6804C1B50BA9}"/>
    <dgm:cxn modelId="{FB4A3351-1625-B746-8CFD-C57C00A7D4E5}" type="presOf" srcId="{55036234-0884-FC40-8D9C-CC8C8E2742C8}" destId="{A6FA1F72-DDCC-5045-85B5-83340FCCC099}" srcOrd="0" destOrd="1" presId="urn:microsoft.com/office/officeart/2005/8/layout/vProcess5"/>
    <dgm:cxn modelId="{26F52A53-E103-6149-8828-74D51E352C96}" type="presOf" srcId="{55036234-0884-FC40-8D9C-CC8C8E2742C8}" destId="{0D2E3AC5-6374-3442-A52F-AA7074C080D8}" srcOrd="1" destOrd="1" presId="urn:microsoft.com/office/officeart/2005/8/layout/vProcess5"/>
    <dgm:cxn modelId="{1B988B6C-2EA0-6740-AB5A-B346AA1702EE}" srcId="{64F7299D-958C-384D-871E-4EE99D7FC205}" destId="{7A4CEEC7-C8AF-BF45-91F7-0CE665D14733}" srcOrd="1" destOrd="0" parTransId="{2A7E149A-09E0-1440-82E5-A429AC557FDD}" sibTransId="{09E915DF-4D17-9248-8386-CCF82CF837F9}"/>
    <dgm:cxn modelId="{6538B16F-9105-F34D-A315-6C12679DDBEA}" srcId="{D0B637F3-9EC1-C148-9A5A-229FBB839A3E}" destId="{64F7299D-958C-384D-871E-4EE99D7FC205}" srcOrd="1" destOrd="0" parTransId="{3C0FAD50-BC10-9A45-B5EB-C976B8458D33}" sibTransId="{6C1FEFBE-6F92-6F40-9A3D-A645598CEF2F}"/>
    <dgm:cxn modelId="{0A3FE98C-0809-7E46-93C2-29AE038B32E8}" srcId="{247687C3-A1CB-6D4C-ADC2-6CF75C189DF1}" destId="{893A97BF-E351-AE42-986D-6EB0BCB1821C}" srcOrd="0" destOrd="0" parTransId="{64E3FC0B-A91E-324F-B4E9-091E02483D01}" sibTransId="{9A3E5066-79AE-EF44-9C70-54A307D0D4B0}"/>
    <dgm:cxn modelId="{0B249C93-A1B4-6F42-AEF2-BFA185A99DD1}" type="presOf" srcId="{247687C3-A1CB-6D4C-ADC2-6CF75C189DF1}" destId="{FCB6DE22-9FBC-9F43-A5E9-BDA0FD451FD3}" srcOrd="1" destOrd="0" presId="urn:microsoft.com/office/officeart/2005/8/layout/vProcess5"/>
    <dgm:cxn modelId="{64668896-C065-A047-BD0E-41610772BD3A}" srcId="{D0B637F3-9EC1-C148-9A5A-229FBB839A3E}" destId="{247687C3-A1CB-6D4C-ADC2-6CF75C189DF1}" srcOrd="0" destOrd="0" parTransId="{C10C6F2F-A1C9-824C-BD4A-E1C2CE7E35D8}" sibTransId="{AC64879C-00FA-7246-B8F5-C7BAF602F494}"/>
    <dgm:cxn modelId="{C8A717AF-F044-5940-9FB7-23655C42A3F7}" type="presOf" srcId="{AC64879C-00FA-7246-B8F5-C7BAF602F494}" destId="{5E2851BC-B364-9B4C-AE27-7C578AF0291A}" srcOrd="0" destOrd="0" presId="urn:microsoft.com/office/officeart/2005/8/layout/vProcess5"/>
    <dgm:cxn modelId="{756EBDB6-2925-E04D-9840-E1894950A1EE}" type="presOf" srcId="{893A97BF-E351-AE42-986D-6EB0BCB1821C}" destId="{CDAA120E-E54A-8D4B-8F7F-936E8AF426BF}" srcOrd="0" destOrd="1" presId="urn:microsoft.com/office/officeart/2005/8/layout/vProcess5"/>
    <dgm:cxn modelId="{FBA2F5D1-4331-D648-BF47-8272EDE871CD}" type="presOf" srcId="{247687C3-A1CB-6D4C-ADC2-6CF75C189DF1}" destId="{CDAA120E-E54A-8D4B-8F7F-936E8AF426BF}" srcOrd="0" destOrd="0" presId="urn:microsoft.com/office/officeart/2005/8/layout/vProcess5"/>
    <dgm:cxn modelId="{33EE26D4-0B5F-594C-AA77-2220757F517C}" type="presOf" srcId="{893A97BF-E351-AE42-986D-6EB0BCB1821C}" destId="{FCB6DE22-9FBC-9F43-A5E9-BDA0FD451FD3}" srcOrd="1" destOrd="1" presId="urn:microsoft.com/office/officeart/2005/8/layout/vProcess5"/>
    <dgm:cxn modelId="{B924E0E1-4617-EC41-B0EC-887DD519EBFD}" type="presOf" srcId="{64F7299D-958C-384D-871E-4EE99D7FC205}" destId="{0D2E3AC5-6374-3442-A52F-AA7074C080D8}" srcOrd="1" destOrd="0" presId="urn:microsoft.com/office/officeart/2005/8/layout/vProcess5"/>
    <dgm:cxn modelId="{C47731C4-CF11-8042-9602-285C7D3A585A}" type="presParOf" srcId="{89CE4777-78F2-4449-A65F-62EF32A0028A}" destId="{6FD35C79-3F83-A241-86EE-BF7FBB27B721}" srcOrd="0" destOrd="0" presId="urn:microsoft.com/office/officeart/2005/8/layout/vProcess5"/>
    <dgm:cxn modelId="{D4968EC9-D459-8247-A69A-37EA28B0848A}" type="presParOf" srcId="{89CE4777-78F2-4449-A65F-62EF32A0028A}" destId="{CDAA120E-E54A-8D4B-8F7F-936E8AF426BF}" srcOrd="1" destOrd="0" presId="urn:microsoft.com/office/officeart/2005/8/layout/vProcess5"/>
    <dgm:cxn modelId="{F7EC7C56-3C58-154D-949E-D0F3A3E6E225}" type="presParOf" srcId="{89CE4777-78F2-4449-A65F-62EF32A0028A}" destId="{A6FA1F72-DDCC-5045-85B5-83340FCCC099}" srcOrd="2" destOrd="0" presId="urn:microsoft.com/office/officeart/2005/8/layout/vProcess5"/>
    <dgm:cxn modelId="{B61DD52C-CB7C-8847-8DAC-873ABBD958E3}" type="presParOf" srcId="{89CE4777-78F2-4449-A65F-62EF32A0028A}" destId="{5E2851BC-B364-9B4C-AE27-7C578AF0291A}" srcOrd="3" destOrd="0" presId="urn:microsoft.com/office/officeart/2005/8/layout/vProcess5"/>
    <dgm:cxn modelId="{92F90947-3693-0446-9022-FACE0C4227BB}" type="presParOf" srcId="{89CE4777-78F2-4449-A65F-62EF32A0028A}" destId="{FCB6DE22-9FBC-9F43-A5E9-BDA0FD451FD3}" srcOrd="4" destOrd="0" presId="urn:microsoft.com/office/officeart/2005/8/layout/vProcess5"/>
    <dgm:cxn modelId="{CB7D583E-AEFE-544B-9963-32AC4ED8F015}" type="presParOf" srcId="{89CE4777-78F2-4449-A65F-62EF32A0028A}" destId="{0D2E3AC5-6374-3442-A52F-AA7074C080D8}"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B637F3-9EC1-C148-9A5A-229FBB839A3E}" type="doc">
      <dgm:prSet loTypeId="urn:microsoft.com/office/officeart/2005/8/layout/vProcess5" loCatId="" qsTypeId="urn:microsoft.com/office/officeart/2005/8/quickstyle/simple1" qsCatId="simple" csTypeId="urn:microsoft.com/office/officeart/2005/8/colors/accent1_2" csCatId="accent1" phldr="1"/>
      <dgm:spPr/>
    </dgm:pt>
    <dgm:pt modelId="{247687C3-A1CB-6D4C-ADC2-6CF75C189DF1}">
      <dgm:prSet phldrT="[Text]" custT="1"/>
      <dgm:spPr>
        <a:solidFill>
          <a:schemeClr val="accent1">
            <a:lumMod val="50000"/>
          </a:schemeClr>
        </a:solidFill>
      </dgm:spPr>
      <dgm:t>
        <a:bodyPr/>
        <a:lstStyle/>
        <a:p>
          <a:pPr>
            <a:buNone/>
          </a:pPr>
          <a:r>
            <a:rPr lang="en-US" sz="2400" dirty="0"/>
            <a:t>Ideal Randomized Experiments</a:t>
          </a:r>
        </a:p>
        <a:p>
          <a:pPr>
            <a:buNone/>
          </a:pPr>
          <a:r>
            <a:rPr lang="en-US" sz="2400" i="1" dirty="0"/>
            <a:t>+ standardization or IPW (using a pseudo-population)</a:t>
          </a:r>
          <a:endParaRPr lang="en-US" sz="2400" dirty="0"/>
        </a:p>
      </dgm:t>
    </dgm:pt>
    <dgm:pt modelId="{C10C6F2F-A1C9-824C-BD4A-E1C2CE7E35D8}" type="parTrans" cxnId="{64668896-C065-A047-BD0E-41610772BD3A}">
      <dgm:prSet/>
      <dgm:spPr/>
      <dgm:t>
        <a:bodyPr/>
        <a:lstStyle/>
        <a:p>
          <a:endParaRPr lang="en-US"/>
        </a:p>
      </dgm:t>
    </dgm:pt>
    <dgm:pt modelId="{AC64879C-00FA-7246-B8F5-C7BAF602F494}" type="sibTrans" cxnId="{64668896-C065-A047-BD0E-41610772BD3A}">
      <dgm:prSet/>
      <dgm:spPr>
        <a:solidFill>
          <a:schemeClr val="bg1">
            <a:alpha val="0"/>
          </a:schemeClr>
        </a:solidFill>
        <a:ln>
          <a:noFill/>
        </a:ln>
      </dgm:spPr>
      <dgm:t>
        <a:bodyPr/>
        <a:lstStyle/>
        <a:p>
          <a:endParaRPr lang="en-US"/>
        </a:p>
      </dgm:t>
    </dgm:pt>
    <dgm:pt modelId="{B0D1A1C2-1CF3-A246-971D-00126E05AC3B}">
      <dgm:prSet phldrT="[Text]"/>
      <dgm:spPr>
        <a:solidFill>
          <a:schemeClr val="accent1">
            <a:lumMod val="75000"/>
          </a:schemeClr>
        </a:solidFill>
      </dgm:spPr>
      <dgm:t>
        <a:bodyPr/>
        <a:lstStyle/>
        <a:p>
          <a:r>
            <a:rPr lang="en-US" dirty="0"/>
            <a:t>Conceptualize Target Trial</a:t>
          </a:r>
        </a:p>
      </dgm:t>
    </dgm:pt>
    <dgm:pt modelId="{785046C2-BA6D-4244-91FB-326110A5AF6D}" type="parTrans" cxnId="{A7536F05-FFE4-6E49-BAB1-9EFA958CA0C2}">
      <dgm:prSet/>
      <dgm:spPr/>
      <dgm:t>
        <a:bodyPr/>
        <a:lstStyle/>
        <a:p>
          <a:endParaRPr lang="en-US"/>
        </a:p>
      </dgm:t>
    </dgm:pt>
    <dgm:pt modelId="{B2B36451-A902-EC4A-AFC3-A79F10B73FEA}" type="sibTrans" cxnId="{A7536F05-FFE4-6E49-BAB1-9EFA958CA0C2}">
      <dgm:prSet/>
      <dgm:spPr>
        <a:solidFill>
          <a:schemeClr val="accent1">
            <a:tint val="40000"/>
            <a:hueOff val="0"/>
            <a:satOff val="0"/>
            <a:lumOff val="0"/>
            <a:alpha val="0"/>
          </a:schemeClr>
        </a:solidFill>
        <a:ln>
          <a:noFill/>
        </a:ln>
      </dgm:spPr>
      <dgm:t>
        <a:bodyPr/>
        <a:lstStyle/>
        <a:p>
          <a:endParaRPr lang="en-US"/>
        </a:p>
      </dgm:t>
    </dgm:pt>
    <dgm:pt modelId="{64F7299D-958C-384D-871E-4EE99D7FC205}">
      <dgm:prSet phldrT="[Text]"/>
      <dgm:spPr>
        <a:solidFill>
          <a:schemeClr val="accent1">
            <a:lumMod val="60000"/>
            <a:lumOff val="40000"/>
          </a:schemeClr>
        </a:solidFill>
      </dgm:spPr>
      <dgm:t>
        <a:bodyPr/>
        <a:lstStyle/>
        <a:p>
          <a:r>
            <a:rPr lang="en-US" dirty="0"/>
            <a:t>Observational Studies</a:t>
          </a:r>
        </a:p>
      </dgm:t>
    </dgm:pt>
    <dgm:pt modelId="{3C0FAD50-BC10-9A45-B5EB-C976B8458D33}" type="parTrans" cxnId="{6538B16F-9105-F34D-A315-6C12679DDBEA}">
      <dgm:prSet/>
      <dgm:spPr/>
      <dgm:t>
        <a:bodyPr/>
        <a:lstStyle/>
        <a:p>
          <a:endParaRPr lang="en-US"/>
        </a:p>
      </dgm:t>
    </dgm:pt>
    <dgm:pt modelId="{6C1FEFBE-6F92-6F40-9A3D-A645598CEF2F}" type="sibTrans" cxnId="{6538B16F-9105-F34D-A315-6C12679DDBEA}">
      <dgm:prSet/>
      <dgm:spPr/>
      <dgm:t>
        <a:bodyPr/>
        <a:lstStyle/>
        <a:p>
          <a:endParaRPr lang="en-US"/>
        </a:p>
      </dgm:t>
    </dgm:pt>
    <dgm:pt modelId="{55036234-0884-FC40-8D9C-CC8C8E2742C8}">
      <dgm:prSet phldrT="[Text]"/>
      <dgm:spPr>
        <a:solidFill>
          <a:schemeClr val="accent1">
            <a:lumMod val="60000"/>
            <a:lumOff val="40000"/>
          </a:schemeClr>
        </a:solidFill>
      </dgm:spPr>
      <dgm:t>
        <a:bodyPr/>
        <a:lstStyle/>
        <a:p>
          <a:r>
            <a:rPr lang="en-US" dirty="0"/>
            <a:t>Case-Control</a:t>
          </a:r>
        </a:p>
      </dgm:t>
    </dgm:pt>
    <dgm:pt modelId="{C9B59494-7F0A-4946-9B94-8394BD739C81}" type="parTrans" cxnId="{02949D3D-822B-4B43-A543-CD77B1BF890D}">
      <dgm:prSet/>
      <dgm:spPr/>
      <dgm:t>
        <a:bodyPr/>
        <a:lstStyle/>
        <a:p>
          <a:endParaRPr lang="en-US"/>
        </a:p>
      </dgm:t>
    </dgm:pt>
    <dgm:pt modelId="{437BC3D0-5BCA-F346-BEC0-6804C1B50BA9}" type="sibTrans" cxnId="{02949D3D-822B-4B43-A543-CD77B1BF890D}">
      <dgm:prSet/>
      <dgm:spPr/>
      <dgm:t>
        <a:bodyPr/>
        <a:lstStyle/>
        <a:p>
          <a:endParaRPr lang="en-US"/>
        </a:p>
      </dgm:t>
    </dgm:pt>
    <dgm:pt modelId="{7A4CEEC7-C8AF-BF45-91F7-0CE665D14733}">
      <dgm:prSet phldrT="[Text]"/>
      <dgm:spPr>
        <a:solidFill>
          <a:schemeClr val="accent1">
            <a:lumMod val="60000"/>
            <a:lumOff val="40000"/>
          </a:schemeClr>
        </a:solidFill>
      </dgm:spPr>
      <dgm:t>
        <a:bodyPr/>
        <a:lstStyle/>
        <a:p>
          <a:r>
            <a:rPr lang="en-US" dirty="0"/>
            <a:t>Cohort</a:t>
          </a:r>
        </a:p>
      </dgm:t>
    </dgm:pt>
    <dgm:pt modelId="{2A7E149A-09E0-1440-82E5-A429AC557FDD}" type="parTrans" cxnId="{1B988B6C-2EA0-6740-AB5A-B346AA1702EE}">
      <dgm:prSet/>
      <dgm:spPr/>
      <dgm:t>
        <a:bodyPr/>
        <a:lstStyle/>
        <a:p>
          <a:endParaRPr lang="en-US"/>
        </a:p>
      </dgm:t>
    </dgm:pt>
    <dgm:pt modelId="{09E915DF-4D17-9248-8386-CCF82CF837F9}" type="sibTrans" cxnId="{1B988B6C-2EA0-6740-AB5A-B346AA1702EE}">
      <dgm:prSet/>
      <dgm:spPr/>
      <dgm:t>
        <a:bodyPr/>
        <a:lstStyle/>
        <a:p>
          <a:endParaRPr lang="en-US"/>
        </a:p>
      </dgm:t>
    </dgm:pt>
    <dgm:pt modelId="{0DC07478-1F8D-0A48-93B5-BB67A78D3DA4}">
      <dgm:prSet phldrT="[Text]" custT="1"/>
      <dgm:spPr>
        <a:solidFill>
          <a:schemeClr val="accent1">
            <a:lumMod val="50000"/>
          </a:schemeClr>
        </a:solidFill>
      </dgm:spPr>
      <dgm:t>
        <a:bodyPr/>
        <a:lstStyle/>
        <a:p>
          <a:r>
            <a:rPr lang="en-US" sz="2400" dirty="0"/>
            <a:t>Can compute average causal effects</a:t>
          </a:r>
        </a:p>
      </dgm:t>
    </dgm:pt>
    <dgm:pt modelId="{EB17FA3E-D927-AC4B-8F6F-A99A0943C3ED}" type="parTrans" cxnId="{D1F26B53-D005-6F41-9AD3-78E795B06474}">
      <dgm:prSet/>
      <dgm:spPr/>
      <dgm:t>
        <a:bodyPr/>
        <a:lstStyle/>
        <a:p>
          <a:endParaRPr lang="en-US"/>
        </a:p>
      </dgm:t>
    </dgm:pt>
    <dgm:pt modelId="{C2212A5D-7973-9842-9CE8-6D8BBED6A7AA}" type="sibTrans" cxnId="{D1F26B53-D005-6F41-9AD3-78E795B06474}">
      <dgm:prSet/>
      <dgm:spPr/>
      <dgm:t>
        <a:bodyPr/>
        <a:lstStyle/>
        <a:p>
          <a:endParaRPr lang="en-US"/>
        </a:p>
      </dgm:t>
    </dgm:pt>
    <dgm:pt modelId="{9AB53C87-8460-EB4D-A083-47C28A59DA6B}">
      <dgm:prSet phldrT="[Text]"/>
      <dgm:spPr>
        <a:solidFill>
          <a:schemeClr val="accent1">
            <a:lumMod val="75000"/>
          </a:schemeClr>
        </a:solidFill>
      </dgm:spPr>
      <dgm:t>
        <a:bodyPr/>
        <a:lstStyle/>
        <a:p>
          <a:r>
            <a:rPr lang="en-US" dirty="0"/>
            <a:t>Minimize or eliminate Bias</a:t>
          </a:r>
        </a:p>
      </dgm:t>
    </dgm:pt>
    <dgm:pt modelId="{AB62A4F1-F214-AB47-9898-F81C82A1337A}" type="parTrans" cxnId="{858A7260-5E24-304C-9DEA-E2A16FD33FA8}">
      <dgm:prSet/>
      <dgm:spPr/>
      <dgm:t>
        <a:bodyPr/>
        <a:lstStyle/>
        <a:p>
          <a:endParaRPr lang="en-US"/>
        </a:p>
      </dgm:t>
    </dgm:pt>
    <dgm:pt modelId="{E21A4FF3-1D79-AC4A-9332-953AAF2816D4}" type="sibTrans" cxnId="{858A7260-5E24-304C-9DEA-E2A16FD33FA8}">
      <dgm:prSet/>
      <dgm:spPr/>
      <dgm:t>
        <a:bodyPr/>
        <a:lstStyle/>
        <a:p>
          <a:endParaRPr lang="en-US"/>
        </a:p>
      </dgm:t>
    </dgm:pt>
    <dgm:pt modelId="{E008914D-C316-634D-A971-360977F5F317}">
      <dgm:prSet phldrT="[Text]"/>
      <dgm:spPr>
        <a:solidFill>
          <a:schemeClr val="accent1">
            <a:lumMod val="75000"/>
          </a:schemeClr>
        </a:solidFill>
      </dgm:spPr>
      <dgm:t>
        <a:bodyPr/>
        <a:lstStyle/>
        <a:p>
          <a:r>
            <a:rPr lang="en-US" dirty="0"/>
            <a:t>Fulfill Identifiability Criteria</a:t>
          </a:r>
        </a:p>
      </dgm:t>
    </dgm:pt>
    <dgm:pt modelId="{08DC4479-C276-3944-9CE0-87CF13969C27}" type="parTrans" cxnId="{1C6E3D0D-4907-7440-90F5-3C17EDD79FCC}">
      <dgm:prSet/>
      <dgm:spPr/>
      <dgm:t>
        <a:bodyPr/>
        <a:lstStyle/>
        <a:p>
          <a:endParaRPr lang="en-US"/>
        </a:p>
      </dgm:t>
    </dgm:pt>
    <dgm:pt modelId="{1E1008A0-9B8E-5A4B-98B1-6B7D1CE0A09A}" type="sibTrans" cxnId="{1C6E3D0D-4907-7440-90F5-3C17EDD79FCC}">
      <dgm:prSet/>
      <dgm:spPr/>
      <dgm:t>
        <a:bodyPr/>
        <a:lstStyle/>
        <a:p>
          <a:endParaRPr lang="en-US"/>
        </a:p>
      </dgm:t>
    </dgm:pt>
    <dgm:pt modelId="{89CE4777-78F2-4449-A65F-62EF32A0028A}" type="pres">
      <dgm:prSet presAssocID="{D0B637F3-9EC1-C148-9A5A-229FBB839A3E}" presName="outerComposite" presStyleCnt="0">
        <dgm:presLayoutVars>
          <dgm:chMax val="5"/>
          <dgm:dir/>
          <dgm:resizeHandles val="exact"/>
        </dgm:presLayoutVars>
      </dgm:prSet>
      <dgm:spPr/>
    </dgm:pt>
    <dgm:pt modelId="{6FD35C79-3F83-A241-86EE-BF7FBB27B721}" type="pres">
      <dgm:prSet presAssocID="{D0B637F3-9EC1-C148-9A5A-229FBB839A3E}" presName="dummyMaxCanvas" presStyleCnt="0">
        <dgm:presLayoutVars/>
      </dgm:prSet>
      <dgm:spPr/>
    </dgm:pt>
    <dgm:pt modelId="{D7163461-5150-A04F-A04C-87BFA7065A88}" type="pres">
      <dgm:prSet presAssocID="{D0B637F3-9EC1-C148-9A5A-229FBB839A3E}" presName="ThreeNodes_1" presStyleLbl="node1" presStyleIdx="0" presStyleCnt="3" custScaleX="112414" custLinFactNeighborX="3234">
        <dgm:presLayoutVars>
          <dgm:bulletEnabled val="1"/>
        </dgm:presLayoutVars>
      </dgm:prSet>
      <dgm:spPr/>
    </dgm:pt>
    <dgm:pt modelId="{C4FED8EE-D77E-914F-8922-009D311EF504}" type="pres">
      <dgm:prSet presAssocID="{D0B637F3-9EC1-C148-9A5A-229FBB839A3E}" presName="ThreeNodes_2" presStyleLbl="node1" presStyleIdx="1" presStyleCnt="3">
        <dgm:presLayoutVars>
          <dgm:bulletEnabled val="1"/>
        </dgm:presLayoutVars>
      </dgm:prSet>
      <dgm:spPr/>
    </dgm:pt>
    <dgm:pt modelId="{B483E7FD-0C60-EC4C-A6D7-3ADE7156D451}" type="pres">
      <dgm:prSet presAssocID="{D0B637F3-9EC1-C148-9A5A-229FBB839A3E}" presName="ThreeNodes_3" presStyleLbl="node1" presStyleIdx="2" presStyleCnt="3" custLinFactNeighborX="-3696">
        <dgm:presLayoutVars>
          <dgm:bulletEnabled val="1"/>
        </dgm:presLayoutVars>
      </dgm:prSet>
      <dgm:spPr/>
    </dgm:pt>
    <dgm:pt modelId="{B9FB1282-03E8-BB48-A564-DB54A7E69A0D}" type="pres">
      <dgm:prSet presAssocID="{D0B637F3-9EC1-C148-9A5A-229FBB839A3E}" presName="ThreeConn_1-2" presStyleLbl="fgAccFollowNode1" presStyleIdx="0" presStyleCnt="2">
        <dgm:presLayoutVars>
          <dgm:bulletEnabled val="1"/>
        </dgm:presLayoutVars>
      </dgm:prSet>
      <dgm:spPr/>
    </dgm:pt>
    <dgm:pt modelId="{3CFC1840-CC4B-3643-BD70-5E0132EE2331}" type="pres">
      <dgm:prSet presAssocID="{D0B637F3-9EC1-C148-9A5A-229FBB839A3E}" presName="ThreeConn_2-3" presStyleLbl="fgAccFollowNode1" presStyleIdx="1" presStyleCnt="2">
        <dgm:presLayoutVars>
          <dgm:bulletEnabled val="1"/>
        </dgm:presLayoutVars>
      </dgm:prSet>
      <dgm:spPr/>
    </dgm:pt>
    <dgm:pt modelId="{09D7E68F-10B5-4E48-9BAB-67DFB83FB9DD}" type="pres">
      <dgm:prSet presAssocID="{D0B637F3-9EC1-C148-9A5A-229FBB839A3E}" presName="ThreeNodes_1_text" presStyleLbl="node1" presStyleIdx="2" presStyleCnt="3">
        <dgm:presLayoutVars>
          <dgm:bulletEnabled val="1"/>
        </dgm:presLayoutVars>
      </dgm:prSet>
      <dgm:spPr/>
    </dgm:pt>
    <dgm:pt modelId="{45F609B4-BDD1-1A46-97B1-B72E2AD86B26}" type="pres">
      <dgm:prSet presAssocID="{D0B637F3-9EC1-C148-9A5A-229FBB839A3E}" presName="ThreeNodes_2_text" presStyleLbl="node1" presStyleIdx="2" presStyleCnt="3">
        <dgm:presLayoutVars>
          <dgm:bulletEnabled val="1"/>
        </dgm:presLayoutVars>
      </dgm:prSet>
      <dgm:spPr/>
    </dgm:pt>
    <dgm:pt modelId="{6749258D-0EAE-E540-9951-CAA02F7B4C82}" type="pres">
      <dgm:prSet presAssocID="{D0B637F3-9EC1-C148-9A5A-229FBB839A3E}" presName="ThreeNodes_3_text" presStyleLbl="node1" presStyleIdx="2" presStyleCnt="3">
        <dgm:presLayoutVars>
          <dgm:bulletEnabled val="1"/>
        </dgm:presLayoutVars>
      </dgm:prSet>
      <dgm:spPr/>
    </dgm:pt>
  </dgm:ptLst>
  <dgm:cxnLst>
    <dgm:cxn modelId="{A7536F05-FFE4-6E49-BAB1-9EFA958CA0C2}" srcId="{D0B637F3-9EC1-C148-9A5A-229FBB839A3E}" destId="{B0D1A1C2-1CF3-A246-971D-00126E05AC3B}" srcOrd="1" destOrd="0" parTransId="{785046C2-BA6D-4244-91FB-326110A5AF6D}" sibTransId="{B2B36451-A902-EC4A-AFC3-A79F10B73FEA}"/>
    <dgm:cxn modelId="{07E8E906-74A4-4D46-9E5F-234E96332EB9}" type="presOf" srcId="{D0B637F3-9EC1-C148-9A5A-229FBB839A3E}" destId="{89CE4777-78F2-4449-A65F-62EF32A0028A}" srcOrd="0" destOrd="0" presId="urn:microsoft.com/office/officeart/2005/8/layout/vProcess5"/>
    <dgm:cxn modelId="{1C6E3D0D-4907-7440-90F5-3C17EDD79FCC}" srcId="{B0D1A1C2-1CF3-A246-971D-00126E05AC3B}" destId="{E008914D-C316-634D-A971-360977F5F317}" srcOrd="0" destOrd="0" parTransId="{08DC4479-C276-3944-9CE0-87CF13969C27}" sibTransId="{1E1008A0-9B8E-5A4B-98B1-6B7D1CE0A09A}"/>
    <dgm:cxn modelId="{485D4D20-7F72-F742-BF62-4A501C7DCF50}" type="presOf" srcId="{55036234-0884-FC40-8D9C-CC8C8E2742C8}" destId="{B483E7FD-0C60-EC4C-A6D7-3ADE7156D451}" srcOrd="0" destOrd="1" presId="urn:microsoft.com/office/officeart/2005/8/layout/vProcess5"/>
    <dgm:cxn modelId="{FEB4982B-DCFE-3E45-9450-4B3F0B5B4BD0}" type="presOf" srcId="{AC64879C-00FA-7246-B8F5-C7BAF602F494}" destId="{B9FB1282-03E8-BB48-A564-DB54A7E69A0D}" srcOrd="0" destOrd="0" presId="urn:microsoft.com/office/officeart/2005/8/layout/vProcess5"/>
    <dgm:cxn modelId="{02949D3D-822B-4B43-A543-CD77B1BF890D}" srcId="{64F7299D-958C-384D-871E-4EE99D7FC205}" destId="{55036234-0884-FC40-8D9C-CC8C8E2742C8}" srcOrd="0" destOrd="0" parTransId="{C9B59494-7F0A-4946-9B94-8394BD739C81}" sibTransId="{437BC3D0-5BCA-F346-BEC0-6804C1B50BA9}"/>
    <dgm:cxn modelId="{81D3634E-F883-EB47-867C-3A4430971B9C}" type="presOf" srcId="{0DC07478-1F8D-0A48-93B5-BB67A78D3DA4}" destId="{09D7E68F-10B5-4E48-9BAB-67DFB83FB9DD}" srcOrd="1" destOrd="1" presId="urn:microsoft.com/office/officeart/2005/8/layout/vProcess5"/>
    <dgm:cxn modelId="{03532B51-FE09-C643-893B-1A1DC6F9AD37}" type="presOf" srcId="{9AB53C87-8460-EB4D-A083-47C28A59DA6B}" destId="{45F609B4-BDD1-1A46-97B1-B72E2AD86B26}" srcOrd="1" destOrd="2" presId="urn:microsoft.com/office/officeart/2005/8/layout/vProcess5"/>
    <dgm:cxn modelId="{D1F26B53-D005-6F41-9AD3-78E795B06474}" srcId="{247687C3-A1CB-6D4C-ADC2-6CF75C189DF1}" destId="{0DC07478-1F8D-0A48-93B5-BB67A78D3DA4}" srcOrd="0" destOrd="0" parTransId="{EB17FA3E-D927-AC4B-8F6F-A99A0943C3ED}" sibTransId="{C2212A5D-7973-9842-9CE8-6D8BBED6A7AA}"/>
    <dgm:cxn modelId="{D4B71955-B0A8-A348-9CB6-0FD731E0674C}" type="presOf" srcId="{9AB53C87-8460-EB4D-A083-47C28A59DA6B}" destId="{C4FED8EE-D77E-914F-8922-009D311EF504}" srcOrd="0" destOrd="2" presId="urn:microsoft.com/office/officeart/2005/8/layout/vProcess5"/>
    <dgm:cxn modelId="{B4F1B357-D8D0-0A41-96CE-5C381820CA56}" type="presOf" srcId="{7A4CEEC7-C8AF-BF45-91F7-0CE665D14733}" destId="{B483E7FD-0C60-EC4C-A6D7-3ADE7156D451}" srcOrd="0" destOrd="2" presId="urn:microsoft.com/office/officeart/2005/8/layout/vProcess5"/>
    <dgm:cxn modelId="{CA7A135C-C92D-3743-9C75-FD68506453B1}" type="presOf" srcId="{B0D1A1C2-1CF3-A246-971D-00126E05AC3B}" destId="{45F609B4-BDD1-1A46-97B1-B72E2AD86B26}" srcOrd="1" destOrd="0" presId="urn:microsoft.com/office/officeart/2005/8/layout/vProcess5"/>
    <dgm:cxn modelId="{80E1285D-A486-A84B-998C-80932DE83CEB}" type="presOf" srcId="{0DC07478-1F8D-0A48-93B5-BB67A78D3DA4}" destId="{D7163461-5150-A04F-A04C-87BFA7065A88}" srcOrd="0" destOrd="1" presId="urn:microsoft.com/office/officeart/2005/8/layout/vProcess5"/>
    <dgm:cxn modelId="{858A7260-5E24-304C-9DEA-E2A16FD33FA8}" srcId="{B0D1A1C2-1CF3-A246-971D-00126E05AC3B}" destId="{9AB53C87-8460-EB4D-A083-47C28A59DA6B}" srcOrd="1" destOrd="0" parTransId="{AB62A4F1-F214-AB47-9898-F81C82A1337A}" sibTransId="{E21A4FF3-1D79-AC4A-9332-953AAF2816D4}"/>
    <dgm:cxn modelId="{C921DF63-72E9-E648-9978-2800DCCA069E}" type="presOf" srcId="{55036234-0884-FC40-8D9C-CC8C8E2742C8}" destId="{6749258D-0EAE-E540-9951-CAA02F7B4C82}" srcOrd="1" destOrd="1" presId="urn:microsoft.com/office/officeart/2005/8/layout/vProcess5"/>
    <dgm:cxn modelId="{1B988B6C-2EA0-6740-AB5A-B346AA1702EE}" srcId="{64F7299D-958C-384D-871E-4EE99D7FC205}" destId="{7A4CEEC7-C8AF-BF45-91F7-0CE665D14733}" srcOrd="1" destOrd="0" parTransId="{2A7E149A-09E0-1440-82E5-A429AC557FDD}" sibTransId="{09E915DF-4D17-9248-8386-CCF82CF837F9}"/>
    <dgm:cxn modelId="{6538B16F-9105-F34D-A315-6C12679DDBEA}" srcId="{D0B637F3-9EC1-C148-9A5A-229FBB839A3E}" destId="{64F7299D-958C-384D-871E-4EE99D7FC205}" srcOrd="2" destOrd="0" parTransId="{3C0FAD50-BC10-9A45-B5EB-C976B8458D33}" sibTransId="{6C1FEFBE-6F92-6F40-9A3D-A645598CEF2F}"/>
    <dgm:cxn modelId="{7F1D3586-F089-BE46-8CDA-5616AE9E09BB}" type="presOf" srcId="{247687C3-A1CB-6D4C-ADC2-6CF75C189DF1}" destId="{09D7E68F-10B5-4E48-9BAB-67DFB83FB9DD}" srcOrd="1" destOrd="0" presId="urn:microsoft.com/office/officeart/2005/8/layout/vProcess5"/>
    <dgm:cxn modelId="{64668896-C065-A047-BD0E-41610772BD3A}" srcId="{D0B637F3-9EC1-C148-9A5A-229FBB839A3E}" destId="{247687C3-A1CB-6D4C-ADC2-6CF75C189DF1}" srcOrd="0" destOrd="0" parTransId="{C10C6F2F-A1C9-824C-BD4A-E1C2CE7E35D8}" sibTransId="{AC64879C-00FA-7246-B8F5-C7BAF602F494}"/>
    <dgm:cxn modelId="{9950D697-B25C-464D-9137-4B6CFCA0D50A}" type="presOf" srcId="{64F7299D-958C-384D-871E-4EE99D7FC205}" destId="{6749258D-0EAE-E540-9951-CAA02F7B4C82}" srcOrd="1" destOrd="0" presId="urn:microsoft.com/office/officeart/2005/8/layout/vProcess5"/>
    <dgm:cxn modelId="{E034EF9E-DDF8-D649-B730-962B805894B5}" type="presOf" srcId="{B2B36451-A902-EC4A-AFC3-A79F10B73FEA}" destId="{3CFC1840-CC4B-3643-BD70-5E0132EE2331}" srcOrd="0" destOrd="0" presId="urn:microsoft.com/office/officeart/2005/8/layout/vProcess5"/>
    <dgm:cxn modelId="{309ED1A0-EF1D-C847-86E2-2CBBD1B16C9C}" type="presOf" srcId="{B0D1A1C2-1CF3-A246-971D-00126E05AC3B}" destId="{C4FED8EE-D77E-914F-8922-009D311EF504}" srcOrd="0" destOrd="0" presId="urn:microsoft.com/office/officeart/2005/8/layout/vProcess5"/>
    <dgm:cxn modelId="{82B3C8A8-0986-5847-8AF3-76EB1D3B397F}" type="presOf" srcId="{E008914D-C316-634D-A971-360977F5F317}" destId="{C4FED8EE-D77E-914F-8922-009D311EF504}" srcOrd="0" destOrd="1" presId="urn:microsoft.com/office/officeart/2005/8/layout/vProcess5"/>
    <dgm:cxn modelId="{169684D5-7981-3C4E-906E-976CFE5FBF51}" type="presOf" srcId="{E008914D-C316-634D-A971-360977F5F317}" destId="{45F609B4-BDD1-1A46-97B1-B72E2AD86B26}" srcOrd="1" destOrd="1" presId="urn:microsoft.com/office/officeart/2005/8/layout/vProcess5"/>
    <dgm:cxn modelId="{BC2BF8D9-5880-1144-A6E4-E28449EC8432}" type="presOf" srcId="{7A4CEEC7-C8AF-BF45-91F7-0CE665D14733}" destId="{6749258D-0EAE-E540-9951-CAA02F7B4C82}" srcOrd="1" destOrd="2" presId="urn:microsoft.com/office/officeart/2005/8/layout/vProcess5"/>
    <dgm:cxn modelId="{186F95ED-AF32-6E42-9D73-6DA81AE5814D}" type="presOf" srcId="{247687C3-A1CB-6D4C-ADC2-6CF75C189DF1}" destId="{D7163461-5150-A04F-A04C-87BFA7065A88}" srcOrd="0" destOrd="0" presId="urn:microsoft.com/office/officeart/2005/8/layout/vProcess5"/>
    <dgm:cxn modelId="{016A91F0-C880-DB42-B0E7-53BE96EFAEE7}" type="presOf" srcId="{64F7299D-958C-384D-871E-4EE99D7FC205}" destId="{B483E7FD-0C60-EC4C-A6D7-3ADE7156D451}" srcOrd="0" destOrd="0" presId="urn:microsoft.com/office/officeart/2005/8/layout/vProcess5"/>
    <dgm:cxn modelId="{C47731C4-CF11-8042-9602-285C7D3A585A}" type="presParOf" srcId="{89CE4777-78F2-4449-A65F-62EF32A0028A}" destId="{6FD35C79-3F83-A241-86EE-BF7FBB27B721}" srcOrd="0" destOrd="0" presId="urn:microsoft.com/office/officeart/2005/8/layout/vProcess5"/>
    <dgm:cxn modelId="{5B0BA4C1-F7B5-3044-8C49-35CEE75D70BD}" type="presParOf" srcId="{89CE4777-78F2-4449-A65F-62EF32A0028A}" destId="{D7163461-5150-A04F-A04C-87BFA7065A88}" srcOrd="1" destOrd="0" presId="urn:microsoft.com/office/officeart/2005/8/layout/vProcess5"/>
    <dgm:cxn modelId="{9879DB09-9474-204B-9FB2-05E1EC25E22B}" type="presParOf" srcId="{89CE4777-78F2-4449-A65F-62EF32A0028A}" destId="{C4FED8EE-D77E-914F-8922-009D311EF504}" srcOrd="2" destOrd="0" presId="urn:microsoft.com/office/officeart/2005/8/layout/vProcess5"/>
    <dgm:cxn modelId="{E2ADAFCE-C0F1-8847-9932-46963934B897}" type="presParOf" srcId="{89CE4777-78F2-4449-A65F-62EF32A0028A}" destId="{B483E7FD-0C60-EC4C-A6D7-3ADE7156D451}" srcOrd="3" destOrd="0" presId="urn:microsoft.com/office/officeart/2005/8/layout/vProcess5"/>
    <dgm:cxn modelId="{C8F305FD-F702-4448-8329-D8A07BDE33B5}" type="presParOf" srcId="{89CE4777-78F2-4449-A65F-62EF32A0028A}" destId="{B9FB1282-03E8-BB48-A564-DB54A7E69A0D}" srcOrd="4" destOrd="0" presId="urn:microsoft.com/office/officeart/2005/8/layout/vProcess5"/>
    <dgm:cxn modelId="{BCD4E633-284F-4A4B-9D2B-79376B641CAE}" type="presParOf" srcId="{89CE4777-78F2-4449-A65F-62EF32A0028A}" destId="{3CFC1840-CC4B-3643-BD70-5E0132EE2331}" srcOrd="5" destOrd="0" presId="urn:microsoft.com/office/officeart/2005/8/layout/vProcess5"/>
    <dgm:cxn modelId="{FDC3E4AF-C9FF-AC4F-BB55-B62955E6AC77}" type="presParOf" srcId="{89CE4777-78F2-4449-A65F-62EF32A0028A}" destId="{09D7E68F-10B5-4E48-9BAB-67DFB83FB9DD}" srcOrd="6" destOrd="0" presId="urn:microsoft.com/office/officeart/2005/8/layout/vProcess5"/>
    <dgm:cxn modelId="{9210FA17-4A2A-7848-9F4A-DFE20E5D1E33}" type="presParOf" srcId="{89CE4777-78F2-4449-A65F-62EF32A0028A}" destId="{45F609B4-BDD1-1A46-97B1-B72E2AD86B26}" srcOrd="7" destOrd="0" presId="urn:microsoft.com/office/officeart/2005/8/layout/vProcess5"/>
    <dgm:cxn modelId="{92ADCF6B-88DA-E343-9B92-093175CF5F0D}" type="presParOf" srcId="{89CE4777-78F2-4449-A65F-62EF32A0028A}" destId="{6749258D-0EAE-E540-9951-CAA02F7B4C8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B637F3-9EC1-C148-9A5A-229FBB839A3E}" type="doc">
      <dgm:prSet loTypeId="urn:microsoft.com/office/officeart/2005/8/layout/vProcess5" loCatId="" qsTypeId="urn:microsoft.com/office/officeart/2005/8/quickstyle/simple1" qsCatId="simple" csTypeId="urn:microsoft.com/office/officeart/2005/8/colors/accent1_2" csCatId="accent1" phldr="1"/>
      <dgm:spPr/>
    </dgm:pt>
    <dgm:pt modelId="{247687C3-A1CB-6D4C-ADC2-6CF75C189DF1}">
      <dgm:prSet phldrT="[Text]" custT="1"/>
      <dgm:spPr>
        <a:solidFill>
          <a:schemeClr val="accent1">
            <a:lumMod val="50000"/>
          </a:schemeClr>
        </a:solidFill>
      </dgm:spPr>
      <dgm:t>
        <a:bodyPr rIns="0"/>
        <a:lstStyle/>
        <a:p>
          <a:pPr marL="0" indent="0">
            <a:buNone/>
            <a:tabLst>
              <a:tab pos="7900416" algn="l"/>
            </a:tabLst>
          </a:pPr>
          <a:r>
            <a:rPr lang="en-US" sz="2200" dirty="0"/>
            <a:t>Ideal Randomized Experiments</a:t>
          </a:r>
        </a:p>
        <a:p>
          <a:pPr marL="0" indent="0">
            <a:buNone/>
            <a:tabLst>
              <a:tab pos="7900416" algn="l"/>
            </a:tabLst>
          </a:pPr>
          <a:r>
            <a:rPr lang="en-US" sz="2200" i="1" dirty="0"/>
            <a:t>+ standardization or IPW (using a pseudo-population)</a:t>
          </a:r>
          <a:endParaRPr lang="en-US" sz="2200" dirty="0"/>
        </a:p>
      </dgm:t>
    </dgm:pt>
    <dgm:pt modelId="{C10C6F2F-A1C9-824C-BD4A-E1C2CE7E35D8}" type="parTrans" cxnId="{64668896-C065-A047-BD0E-41610772BD3A}">
      <dgm:prSet/>
      <dgm:spPr/>
      <dgm:t>
        <a:bodyPr/>
        <a:lstStyle/>
        <a:p>
          <a:endParaRPr lang="en-US"/>
        </a:p>
      </dgm:t>
    </dgm:pt>
    <dgm:pt modelId="{AC64879C-00FA-7246-B8F5-C7BAF602F494}" type="sibTrans" cxnId="{64668896-C065-A047-BD0E-41610772BD3A}">
      <dgm:prSet/>
      <dgm:spPr/>
      <dgm:t>
        <a:bodyPr/>
        <a:lstStyle/>
        <a:p>
          <a:endParaRPr lang="en-US"/>
        </a:p>
      </dgm:t>
    </dgm:pt>
    <dgm:pt modelId="{B0D1A1C2-1CF3-A246-971D-00126E05AC3B}">
      <dgm:prSet phldrT="[Text]" custT="1"/>
      <dgm:spPr>
        <a:solidFill>
          <a:schemeClr val="accent1">
            <a:lumMod val="75000"/>
          </a:schemeClr>
        </a:solidFill>
      </dgm:spPr>
      <dgm:t>
        <a:bodyPr/>
        <a:lstStyle/>
        <a:p>
          <a:r>
            <a:rPr lang="en-US" sz="2200" dirty="0"/>
            <a:t>Conceptualize Target Trial</a:t>
          </a:r>
        </a:p>
      </dgm:t>
    </dgm:pt>
    <dgm:pt modelId="{785046C2-BA6D-4244-91FB-326110A5AF6D}" type="parTrans" cxnId="{A7536F05-FFE4-6E49-BAB1-9EFA958CA0C2}">
      <dgm:prSet/>
      <dgm:spPr/>
      <dgm:t>
        <a:bodyPr/>
        <a:lstStyle/>
        <a:p>
          <a:endParaRPr lang="en-US"/>
        </a:p>
      </dgm:t>
    </dgm:pt>
    <dgm:pt modelId="{B2B36451-A902-EC4A-AFC3-A79F10B73FEA}" type="sibTrans" cxnId="{A7536F05-FFE4-6E49-BAB1-9EFA958CA0C2}">
      <dgm:prSet/>
      <dgm:spPr/>
      <dgm:t>
        <a:bodyPr/>
        <a:lstStyle/>
        <a:p>
          <a:endParaRPr lang="en-US"/>
        </a:p>
      </dgm:t>
    </dgm:pt>
    <dgm:pt modelId="{64F7299D-958C-384D-871E-4EE99D7FC205}">
      <dgm:prSet phldrT="[Text]" custT="1"/>
      <dgm:spPr>
        <a:solidFill>
          <a:schemeClr val="accent1">
            <a:lumMod val="60000"/>
            <a:lumOff val="40000"/>
          </a:schemeClr>
        </a:solidFill>
      </dgm:spPr>
      <dgm:t>
        <a:bodyPr/>
        <a:lstStyle/>
        <a:p>
          <a:r>
            <a:rPr lang="en-US" sz="2400" dirty="0"/>
            <a:t>Observational Studies</a:t>
          </a:r>
        </a:p>
      </dgm:t>
    </dgm:pt>
    <dgm:pt modelId="{3C0FAD50-BC10-9A45-B5EB-C976B8458D33}" type="parTrans" cxnId="{6538B16F-9105-F34D-A315-6C12679DDBEA}">
      <dgm:prSet/>
      <dgm:spPr/>
      <dgm:t>
        <a:bodyPr/>
        <a:lstStyle/>
        <a:p>
          <a:endParaRPr lang="en-US"/>
        </a:p>
      </dgm:t>
    </dgm:pt>
    <dgm:pt modelId="{6C1FEFBE-6F92-6F40-9A3D-A645598CEF2F}" type="sibTrans" cxnId="{6538B16F-9105-F34D-A315-6C12679DDBEA}">
      <dgm:prSet/>
      <dgm:spPr/>
      <dgm:t>
        <a:bodyPr/>
        <a:lstStyle/>
        <a:p>
          <a:endParaRPr lang="en-US"/>
        </a:p>
      </dgm:t>
    </dgm:pt>
    <dgm:pt modelId="{55036234-0884-FC40-8D9C-CC8C8E2742C8}">
      <dgm:prSet phldrT="[Text]" custT="1"/>
      <dgm:spPr>
        <a:solidFill>
          <a:schemeClr val="accent1">
            <a:lumMod val="60000"/>
            <a:lumOff val="40000"/>
          </a:schemeClr>
        </a:solidFill>
      </dgm:spPr>
      <dgm:t>
        <a:bodyPr/>
        <a:lstStyle/>
        <a:p>
          <a:r>
            <a:rPr lang="en-US" sz="1800" dirty="0"/>
            <a:t>Case-Control</a:t>
          </a:r>
        </a:p>
      </dgm:t>
    </dgm:pt>
    <dgm:pt modelId="{C9B59494-7F0A-4946-9B94-8394BD739C81}" type="parTrans" cxnId="{02949D3D-822B-4B43-A543-CD77B1BF890D}">
      <dgm:prSet/>
      <dgm:spPr/>
      <dgm:t>
        <a:bodyPr/>
        <a:lstStyle/>
        <a:p>
          <a:endParaRPr lang="en-US"/>
        </a:p>
      </dgm:t>
    </dgm:pt>
    <dgm:pt modelId="{437BC3D0-5BCA-F346-BEC0-6804C1B50BA9}" type="sibTrans" cxnId="{02949D3D-822B-4B43-A543-CD77B1BF890D}">
      <dgm:prSet/>
      <dgm:spPr/>
      <dgm:t>
        <a:bodyPr/>
        <a:lstStyle/>
        <a:p>
          <a:endParaRPr lang="en-US"/>
        </a:p>
      </dgm:t>
    </dgm:pt>
    <dgm:pt modelId="{7A4CEEC7-C8AF-BF45-91F7-0CE665D14733}">
      <dgm:prSet phldrT="[Text]" custT="1"/>
      <dgm:spPr>
        <a:solidFill>
          <a:schemeClr val="accent1">
            <a:lumMod val="60000"/>
            <a:lumOff val="40000"/>
          </a:schemeClr>
        </a:solidFill>
      </dgm:spPr>
      <dgm:t>
        <a:bodyPr/>
        <a:lstStyle/>
        <a:p>
          <a:r>
            <a:rPr lang="en-US" sz="1800" dirty="0"/>
            <a:t>Cohort</a:t>
          </a:r>
        </a:p>
      </dgm:t>
    </dgm:pt>
    <dgm:pt modelId="{2A7E149A-09E0-1440-82E5-A429AC557FDD}" type="parTrans" cxnId="{1B988B6C-2EA0-6740-AB5A-B346AA1702EE}">
      <dgm:prSet/>
      <dgm:spPr/>
      <dgm:t>
        <a:bodyPr/>
        <a:lstStyle/>
        <a:p>
          <a:endParaRPr lang="en-US"/>
        </a:p>
      </dgm:t>
    </dgm:pt>
    <dgm:pt modelId="{09E915DF-4D17-9248-8386-CCF82CF837F9}" type="sibTrans" cxnId="{1B988B6C-2EA0-6740-AB5A-B346AA1702EE}">
      <dgm:prSet/>
      <dgm:spPr/>
      <dgm:t>
        <a:bodyPr/>
        <a:lstStyle/>
        <a:p>
          <a:endParaRPr lang="en-US"/>
        </a:p>
      </dgm:t>
    </dgm:pt>
    <dgm:pt modelId="{0DC07478-1F8D-0A48-93B5-BB67A78D3DA4}">
      <dgm:prSet phldrT="[Text]" custT="1"/>
      <dgm:spPr>
        <a:solidFill>
          <a:schemeClr val="accent1">
            <a:lumMod val="50000"/>
          </a:schemeClr>
        </a:solidFill>
      </dgm:spPr>
      <dgm:t>
        <a:bodyPr rIns="0"/>
        <a:lstStyle/>
        <a:p>
          <a:pPr marL="0" indent="0">
            <a:tabLst>
              <a:tab pos="7900416" algn="l"/>
            </a:tabLst>
          </a:pPr>
          <a:r>
            <a:rPr lang="en-US" sz="2200" dirty="0"/>
            <a:t>Can compute average causal effects</a:t>
          </a:r>
        </a:p>
      </dgm:t>
    </dgm:pt>
    <dgm:pt modelId="{EB17FA3E-D927-AC4B-8F6F-A99A0943C3ED}" type="parTrans" cxnId="{D1F26B53-D005-6F41-9AD3-78E795B06474}">
      <dgm:prSet/>
      <dgm:spPr/>
      <dgm:t>
        <a:bodyPr/>
        <a:lstStyle/>
        <a:p>
          <a:endParaRPr lang="en-US"/>
        </a:p>
      </dgm:t>
    </dgm:pt>
    <dgm:pt modelId="{C2212A5D-7973-9842-9CE8-6D8BBED6A7AA}" type="sibTrans" cxnId="{D1F26B53-D005-6F41-9AD3-78E795B06474}">
      <dgm:prSet/>
      <dgm:spPr/>
      <dgm:t>
        <a:bodyPr/>
        <a:lstStyle/>
        <a:p>
          <a:endParaRPr lang="en-US"/>
        </a:p>
      </dgm:t>
    </dgm:pt>
    <dgm:pt modelId="{9AB53C87-8460-EB4D-A083-47C28A59DA6B}">
      <dgm:prSet phldrT="[Text]" custT="1"/>
      <dgm:spPr>
        <a:solidFill>
          <a:schemeClr val="accent1">
            <a:lumMod val="75000"/>
          </a:schemeClr>
        </a:solidFill>
      </dgm:spPr>
      <dgm:t>
        <a:bodyPr/>
        <a:lstStyle/>
        <a:p>
          <a:r>
            <a:rPr lang="en-US" sz="2000" dirty="0"/>
            <a:t>Minimize or eliminate Bias</a:t>
          </a:r>
        </a:p>
      </dgm:t>
    </dgm:pt>
    <dgm:pt modelId="{AB62A4F1-F214-AB47-9898-F81C82A1337A}" type="parTrans" cxnId="{858A7260-5E24-304C-9DEA-E2A16FD33FA8}">
      <dgm:prSet/>
      <dgm:spPr/>
      <dgm:t>
        <a:bodyPr/>
        <a:lstStyle/>
        <a:p>
          <a:endParaRPr lang="en-US"/>
        </a:p>
      </dgm:t>
    </dgm:pt>
    <dgm:pt modelId="{E21A4FF3-1D79-AC4A-9332-953AAF2816D4}" type="sibTrans" cxnId="{858A7260-5E24-304C-9DEA-E2A16FD33FA8}">
      <dgm:prSet/>
      <dgm:spPr/>
      <dgm:t>
        <a:bodyPr/>
        <a:lstStyle/>
        <a:p>
          <a:endParaRPr lang="en-US"/>
        </a:p>
      </dgm:t>
    </dgm:pt>
    <dgm:pt modelId="{E008914D-C316-634D-A971-360977F5F317}">
      <dgm:prSet phldrT="[Text]" custT="1"/>
      <dgm:spPr>
        <a:solidFill>
          <a:schemeClr val="accent1">
            <a:lumMod val="75000"/>
          </a:schemeClr>
        </a:solidFill>
      </dgm:spPr>
      <dgm:t>
        <a:bodyPr/>
        <a:lstStyle/>
        <a:p>
          <a:r>
            <a:rPr lang="en-US" sz="2000" dirty="0"/>
            <a:t>Fulfill Identifiability Criteria</a:t>
          </a:r>
        </a:p>
      </dgm:t>
    </dgm:pt>
    <dgm:pt modelId="{08DC4479-C276-3944-9CE0-87CF13969C27}" type="parTrans" cxnId="{1C6E3D0D-4907-7440-90F5-3C17EDD79FCC}">
      <dgm:prSet/>
      <dgm:spPr/>
      <dgm:t>
        <a:bodyPr/>
        <a:lstStyle/>
        <a:p>
          <a:endParaRPr lang="en-US"/>
        </a:p>
      </dgm:t>
    </dgm:pt>
    <dgm:pt modelId="{1E1008A0-9B8E-5A4B-98B1-6B7D1CE0A09A}" type="sibTrans" cxnId="{1C6E3D0D-4907-7440-90F5-3C17EDD79FCC}">
      <dgm:prSet/>
      <dgm:spPr/>
      <dgm:t>
        <a:bodyPr/>
        <a:lstStyle/>
        <a:p>
          <a:endParaRPr lang="en-US"/>
        </a:p>
      </dgm:t>
    </dgm:pt>
    <dgm:pt modelId="{C4566405-62D7-E24E-81FB-DB4084A444EF}">
      <dgm:prSet phldrT="[Text]" custT="1"/>
      <dgm:spPr>
        <a:solidFill>
          <a:schemeClr val="accent1">
            <a:lumMod val="75000"/>
          </a:schemeClr>
        </a:solidFill>
      </dgm:spPr>
      <dgm:t>
        <a:bodyPr/>
        <a:lstStyle/>
        <a:p>
          <a:r>
            <a:rPr lang="en-US" sz="2000" dirty="0"/>
            <a:t>Case-Control – Matching, stratified analyses</a:t>
          </a:r>
        </a:p>
      </dgm:t>
    </dgm:pt>
    <dgm:pt modelId="{DB61CEEE-6B73-8946-9BBE-C73D618247C4}" type="parTrans" cxnId="{19FF7F87-01B0-504B-A9FE-3BB388BADFFA}">
      <dgm:prSet/>
      <dgm:spPr/>
      <dgm:t>
        <a:bodyPr/>
        <a:lstStyle/>
        <a:p>
          <a:endParaRPr lang="en-US"/>
        </a:p>
      </dgm:t>
    </dgm:pt>
    <dgm:pt modelId="{E0E98AA9-683C-AC4C-B085-A89CA11A085D}" type="sibTrans" cxnId="{19FF7F87-01B0-504B-A9FE-3BB388BADFFA}">
      <dgm:prSet/>
      <dgm:spPr/>
      <dgm:t>
        <a:bodyPr/>
        <a:lstStyle/>
        <a:p>
          <a:endParaRPr lang="en-US"/>
        </a:p>
      </dgm:t>
    </dgm:pt>
    <dgm:pt modelId="{13CA630E-9737-DC40-83B5-A83766CE75E9}">
      <dgm:prSet custT="1"/>
      <dgm:spPr/>
      <dgm:t>
        <a:bodyPr/>
        <a:lstStyle/>
        <a:p>
          <a:r>
            <a:rPr lang="en-US" sz="2000" dirty="0"/>
            <a:t>Cohort – Stratified analyses, alignment of T</a:t>
          </a:r>
          <a:r>
            <a:rPr lang="en-US" sz="2000" baseline="-25000" dirty="0"/>
            <a:t>0</a:t>
          </a:r>
          <a:r>
            <a:rPr lang="en-US" sz="2000" dirty="0"/>
            <a:t>, E, A</a:t>
          </a:r>
        </a:p>
      </dgm:t>
    </dgm:pt>
    <dgm:pt modelId="{1826157F-05BC-5C4C-9D65-88EF3EDB0682}" type="parTrans" cxnId="{33E8803D-EC9C-F747-99A4-8A1E48F24C7D}">
      <dgm:prSet/>
      <dgm:spPr/>
      <dgm:t>
        <a:bodyPr/>
        <a:lstStyle/>
        <a:p>
          <a:endParaRPr lang="en-US"/>
        </a:p>
      </dgm:t>
    </dgm:pt>
    <dgm:pt modelId="{3A438435-558E-F84E-A221-CBFC25680067}" type="sibTrans" cxnId="{33E8803D-EC9C-F747-99A4-8A1E48F24C7D}">
      <dgm:prSet/>
      <dgm:spPr/>
      <dgm:t>
        <a:bodyPr/>
        <a:lstStyle/>
        <a:p>
          <a:endParaRPr lang="en-US"/>
        </a:p>
      </dgm:t>
    </dgm:pt>
    <dgm:pt modelId="{804D2F73-9E9C-F345-8AB6-D9E722FC5D62}">
      <dgm:prSet custT="1"/>
      <dgm:spPr/>
      <dgm:t>
        <a:bodyPr/>
        <a:lstStyle/>
        <a:p>
          <a:r>
            <a:rPr lang="en-US" sz="2000" dirty="0"/>
            <a:t>Interaction / Effect Modification</a:t>
          </a:r>
        </a:p>
      </dgm:t>
    </dgm:pt>
    <dgm:pt modelId="{A85660F6-AF49-2E43-8C68-946180253F61}" type="parTrans" cxnId="{F753E179-C22D-E044-BF13-4ACB9DBCBF23}">
      <dgm:prSet/>
      <dgm:spPr/>
      <dgm:t>
        <a:bodyPr/>
        <a:lstStyle/>
        <a:p>
          <a:endParaRPr lang="en-US"/>
        </a:p>
      </dgm:t>
    </dgm:pt>
    <dgm:pt modelId="{3708BFDA-3C45-3541-9621-6DACE8A25EF0}" type="sibTrans" cxnId="{F753E179-C22D-E044-BF13-4ACB9DBCBF23}">
      <dgm:prSet/>
      <dgm:spPr/>
      <dgm:t>
        <a:bodyPr/>
        <a:lstStyle/>
        <a:p>
          <a:endParaRPr lang="en-US"/>
        </a:p>
      </dgm:t>
    </dgm:pt>
    <dgm:pt modelId="{67606FF2-D4A0-D341-8BBE-5B7CAC642760}">
      <dgm:prSet custT="1"/>
      <dgm:spPr/>
      <dgm:t>
        <a:bodyPr/>
        <a:lstStyle/>
        <a:p>
          <a:r>
            <a:rPr lang="en-US" sz="2000" dirty="0"/>
            <a:t>QBA - how bad is the bias?</a:t>
          </a:r>
        </a:p>
      </dgm:t>
    </dgm:pt>
    <dgm:pt modelId="{9CF72C1C-46FA-2B45-AE86-4E9D30CFB047}" type="parTrans" cxnId="{DE0B15C0-E72C-7746-A944-3EEE1AAF6E06}">
      <dgm:prSet/>
      <dgm:spPr/>
      <dgm:t>
        <a:bodyPr/>
        <a:lstStyle/>
        <a:p>
          <a:endParaRPr lang="en-US"/>
        </a:p>
      </dgm:t>
    </dgm:pt>
    <dgm:pt modelId="{BD181113-FE25-5544-8163-2F6DFE56D5F1}" type="sibTrans" cxnId="{DE0B15C0-E72C-7746-A944-3EEE1AAF6E06}">
      <dgm:prSet/>
      <dgm:spPr/>
      <dgm:t>
        <a:bodyPr/>
        <a:lstStyle/>
        <a:p>
          <a:endParaRPr lang="en-US"/>
        </a:p>
      </dgm:t>
    </dgm:pt>
    <dgm:pt modelId="{06A90C35-7A7D-DE4C-9684-A8D45C9B27E3}">
      <dgm:prSet phldrT="[Text]" custT="1"/>
      <dgm:spPr>
        <a:solidFill>
          <a:schemeClr val="accent1">
            <a:lumMod val="75000"/>
          </a:schemeClr>
        </a:solidFill>
      </dgm:spPr>
      <dgm:t>
        <a:bodyPr/>
        <a:lstStyle/>
        <a:p>
          <a:r>
            <a:rPr lang="en-US" sz="2000" dirty="0"/>
            <a:t>DAGs - to identify bias</a:t>
          </a:r>
        </a:p>
      </dgm:t>
    </dgm:pt>
    <dgm:pt modelId="{778B8887-5015-114A-89CB-78AA4E41C2C5}" type="parTrans" cxnId="{FBAE0F55-C340-DD44-A4E8-3C2542751988}">
      <dgm:prSet/>
      <dgm:spPr/>
      <dgm:t>
        <a:bodyPr/>
        <a:lstStyle/>
        <a:p>
          <a:endParaRPr lang="en-US"/>
        </a:p>
      </dgm:t>
    </dgm:pt>
    <dgm:pt modelId="{2F968584-E6EC-3D4C-BD28-BDC38D3371B7}" type="sibTrans" cxnId="{FBAE0F55-C340-DD44-A4E8-3C2542751988}">
      <dgm:prSet/>
      <dgm:spPr/>
      <dgm:t>
        <a:bodyPr/>
        <a:lstStyle/>
        <a:p>
          <a:endParaRPr lang="en-US"/>
        </a:p>
      </dgm:t>
    </dgm:pt>
    <dgm:pt modelId="{89CE4777-78F2-4449-A65F-62EF32A0028A}" type="pres">
      <dgm:prSet presAssocID="{D0B637F3-9EC1-C148-9A5A-229FBB839A3E}" presName="outerComposite" presStyleCnt="0">
        <dgm:presLayoutVars>
          <dgm:chMax val="5"/>
          <dgm:dir/>
          <dgm:resizeHandles val="exact"/>
        </dgm:presLayoutVars>
      </dgm:prSet>
      <dgm:spPr/>
    </dgm:pt>
    <dgm:pt modelId="{6FD35C79-3F83-A241-86EE-BF7FBB27B721}" type="pres">
      <dgm:prSet presAssocID="{D0B637F3-9EC1-C148-9A5A-229FBB839A3E}" presName="dummyMaxCanvas" presStyleCnt="0">
        <dgm:presLayoutVars/>
      </dgm:prSet>
      <dgm:spPr/>
    </dgm:pt>
    <dgm:pt modelId="{3530B1AB-EA66-F74B-AB2D-C7161EDF5353}" type="pres">
      <dgm:prSet presAssocID="{D0B637F3-9EC1-C148-9A5A-229FBB839A3E}" presName="ThreeNodes_1" presStyleLbl="node1" presStyleIdx="0" presStyleCnt="3" custScaleX="117647" custScaleY="98740" custLinFactNeighborX="4158" custLinFactNeighborY="-1288">
        <dgm:presLayoutVars>
          <dgm:bulletEnabled val="1"/>
        </dgm:presLayoutVars>
      </dgm:prSet>
      <dgm:spPr/>
    </dgm:pt>
    <dgm:pt modelId="{BD639DED-CBFE-3642-9E40-99A28F1511B3}" type="pres">
      <dgm:prSet presAssocID="{D0B637F3-9EC1-C148-9A5A-229FBB839A3E}" presName="ThreeNodes_2" presStyleLbl="node1" presStyleIdx="1" presStyleCnt="3" custScaleX="112780" custScaleY="165438" custLinFactNeighborX="-4389" custLinFactNeighborY="8269">
        <dgm:presLayoutVars>
          <dgm:bulletEnabled val="1"/>
        </dgm:presLayoutVars>
      </dgm:prSet>
      <dgm:spPr/>
    </dgm:pt>
    <dgm:pt modelId="{6C49FE85-8727-2546-B47F-04B67B423D7E}" type="pres">
      <dgm:prSet presAssocID="{D0B637F3-9EC1-C148-9A5A-229FBB839A3E}" presName="ThreeNodes_3" presStyleLbl="node1" presStyleIdx="2" presStyleCnt="3" custScaleY="69645" custLinFactNeighborX="-5082" custLinFactNeighborY="6587">
        <dgm:presLayoutVars>
          <dgm:bulletEnabled val="1"/>
        </dgm:presLayoutVars>
      </dgm:prSet>
      <dgm:spPr/>
    </dgm:pt>
    <dgm:pt modelId="{90407CE8-5BD6-0F4A-83EE-C0FDC5B50636}" type="pres">
      <dgm:prSet presAssocID="{D0B637F3-9EC1-C148-9A5A-229FBB839A3E}" presName="ThreeConn_1-2" presStyleLbl="fgAccFollowNode1" presStyleIdx="0" presStyleCnt="2" custAng="10800000" custLinFactNeighborX="-5793" custLinFactNeighborY="-47789">
        <dgm:presLayoutVars>
          <dgm:bulletEnabled val="1"/>
        </dgm:presLayoutVars>
      </dgm:prSet>
      <dgm:spPr/>
    </dgm:pt>
    <dgm:pt modelId="{83F699AF-B6CE-D340-8ADB-4D01A06F3CB5}" type="pres">
      <dgm:prSet presAssocID="{D0B637F3-9EC1-C148-9A5A-229FBB839A3E}" presName="ThreeConn_2-3" presStyleLbl="fgAccFollowNode1" presStyleIdx="1" presStyleCnt="2" custAng="10800000" custLinFactNeighborX="7241" custLinFactNeighborY="39101">
        <dgm:presLayoutVars>
          <dgm:bulletEnabled val="1"/>
        </dgm:presLayoutVars>
      </dgm:prSet>
      <dgm:spPr/>
    </dgm:pt>
    <dgm:pt modelId="{92130EBA-4DD3-464E-ACEF-319AB42E192C}" type="pres">
      <dgm:prSet presAssocID="{D0B637F3-9EC1-C148-9A5A-229FBB839A3E}" presName="ThreeNodes_1_text" presStyleLbl="node1" presStyleIdx="2" presStyleCnt="3">
        <dgm:presLayoutVars>
          <dgm:bulletEnabled val="1"/>
        </dgm:presLayoutVars>
      </dgm:prSet>
      <dgm:spPr/>
    </dgm:pt>
    <dgm:pt modelId="{892E28AF-33D9-CB43-8599-52DA9A98F790}" type="pres">
      <dgm:prSet presAssocID="{D0B637F3-9EC1-C148-9A5A-229FBB839A3E}" presName="ThreeNodes_2_text" presStyleLbl="node1" presStyleIdx="2" presStyleCnt="3">
        <dgm:presLayoutVars>
          <dgm:bulletEnabled val="1"/>
        </dgm:presLayoutVars>
      </dgm:prSet>
      <dgm:spPr/>
    </dgm:pt>
    <dgm:pt modelId="{AA57598F-8B91-B74E-9085-41220A5609DA}" type="pres">
      <dgm:prSet presAssocID="{D0B637F3-9EC1-C148-9A5A-229FBB839A3E}" presName="ThreeNodes_3_text" presStyleLbl="node1" presStyleIdx="2" presStyleCnt="3">
        <dgm:presLayoutVars>
          <dgm:bulletEnabled val="1"/>
        </dgm:presLayoutVars>
      </dgm:prSet>
      <dgm:spPr/>
    </dgm:pt>
  </dgm:ptLst>
  <dgm:cxnLst>
    <dgm:cxn modelId="{7D831E02-E2B5-4848-99DC-C36AFF254152}" type="presOf" srcId="{9AB53C87-8460-EB4D-A083-47C28A59DA6B}" destId="{892E28AF-33D9-CB43-8599-52DA9A98F790}" srcOrd="1" destOrd="2" presId="urn:microsoft.com/office/officeart/2005/8/layout/vProcess5"/>
    <dgm:cxn modelId="{FCE9F703-1AFD-B243-B191-6B7710C2157D}" type="presOf" srcId="{247687C3-A1CB-6D4C-ADC2-6CF75C189DF1}" destId="{92130EBA-4DD3-464E-ACEF-319AB42E192C}" srcOrd="1" destOrd="0" presId="urn:microsoft.com/office/officeart/2005/8/layout/vProcess5"/>
    <dgm:cxn modelId="{A7536F05-FFE4-6E49-BAB1-9EFA958CA0C2}" srcId="{D0B637F3-9EC1-C148-9A5A-229FBB839A3E}" destId="{B0D1A1C2-1CF3-A246-971D-00126E05AC3B}" srcOrd="1" destOrd="0" parTransId="{785046C2-BA6D-4244-91FB-326110A5AF6D}" sibTransId="{B2B36451-A902-EC4A-AFC3-A79F10B73FEA}"/>
    <dgm:cxn modelId="{07E8E906-74A4-4D46-9E5F-234E96332EB9}" type="presOf" srcId="{D0B637F3-9EC1-C148-9A5A-229FBB839A3E}" destId="{89CE4777-78F2-4449-A65F-62EF32A0028A}" srcOrd="0" destOrd="0" presId="urn:microsoft.com/office/officeart/2005/8/layout/vProcess5"/>
    <dgm:cxn modelId="{1C6E3D0D-4907-7440-90F5-3C17EDD79FCC}" srcId="{B0D1A1C2-1CF3-A246-971D-00126E05AC3B}" destId="{E008914D-C316-634D-A971-360977F5F317}" srcOrd="0" destOrd="0" parTransId="{08DC4479-C276-3944-9CE0-87CF13969C27}" sibTransId="{1E1008A0-9B8E-5A4B-98B1-6B7D1CE0A09A}"/>
    <dgm:cxn modelId="{B4980D12-49C8-094A-804A-C0C2D2303548}" type="presOf" srcId="{64F7299D-958C-384D-871E-4EE99D7FC205}" destId="{AA57598F-8B91-B74E-9085-41220A5609DA}" srcOrd="1" destOrd="0" presId="urn:microsoft.com/office/officeart/2005/8/layout/vProcess5"/>
    <dgm:cxn modelId="{AD09A714-5942-C54B-9F1D-FA795B01A90F}" type="presOf" srcId="{C4566405-62D7-E24E-81FB-DB4084A444EF}" destId="{892E28AF-33D9-CB43-8599-52DA9A98F790}" srcOrd="1" destOrd="4" presId="urn:microsoft.com/office/officeart/2005/8/layout/vProcess5"/>
    <dgm:cxn modelId="{FF9E4224-C9EC-4D4F-A61A-E7A6D70017D7}" type="presOf" srcId="{E008914D-C316-634D-A971-360977F5F317}" destId="{892E28AF-33D9-CB43-8599-52DA9A98F790}" srcOrd="1" destOrd="1" presId="urn:microsoft.com/office/officeart/2005/8/layout/vProcess5"/>
    <dgm:cxn modelId="{20E86124-3AD5-0143-98B4-8B08D1BBA9AC}" type="presOf" srcId="{13CA630E-9737-DC40-83B5-A83766CE75E9}" destId="{BD639DED-CBFE-3642-9E40-99A28F1511B3}" srcOrd="0" destOrd="5" presId="urn:microsoft.com/office/officeart/2005/8/layout/vProcess5"/>
    <dgm:cxn modelId="{6B9F1328-F452-8B45-88BB-3E96B17C49B5}" type="presOf" srcId="{7A4CEEC7-C8AF-BF45-91F7-0CE665D14733}" destId="{AA57598F-8B91-B74E-9085-41220A5609DA}" srcOrd="1" destOrd="2" presId="urn:microsoft.com/office/officeart/2005/8/layout/vProcess5"/>
    <dgm:cxn modelId="{0F5AC738-1AEA-D64C-9D55-BAB39C493188}" type="presOf" srcId="{C4566405-62D7-E24E-81FB-DB4084A444EF}" destId="{BD639DED-CBFE-3642-9E40-99A28F1511B3}" srcOrd="0" destOrd="4" presId="urn:microsoft.com/office/officeart/2005/8/layout/vProcess5"/>
    <dgm:cxn modelId="{EA7F0939-6CEB-394F-BAD2-8ED572D2C1AB}" type="presOf" srcId="{64F7299D-958C-384D-871E-4EE99D7FC205}" destId="{6C49FE85-8727-2546-B47F-04B67B423D7E}" srcOrd="0" destOrd="0" presId="urn:microsoft.com/office/officeart/2005/8/layout/vProcess5"/>
    <dgm:cxn modelId="{33E8803D-EC9C-F747-99A4-8A1E48F24C7D}" srcId="{9AB53C87-8460-EB4D-A083-47C28A59DA6B}" destId="{13CA630E-9737-DC40-83B5-A83766CE75E9}" srcOrd="2" destOrd="0" parTransId="{1826157F-05BC-5C4C-9D65-88EF3EDB0682}" sibTransId="{3A438435-558E-F84E-A221-CBFC25680067}"/>
    <dgm:cxn modelId="{02949D3D-822B-4B43-A543-CD77B1BF890D}" srcId="{64F7299D-958C-384D-871E-4EE99D7FC205}" destId="{55036234-0884-FC40-8D9C-CC8C8E2742C8}" srcOrd="0" destOrd="0" parTransId="{C9B59494-7F0A-4946-9B94-8394BD739C81}" sibTransId="{437BC3D0-5BCA-F346-BEC0-6804C1B50BA9}"/>
    <dgm:cxn modelId="{08C53647-F4FA-8241-B335-CBF5F35ADF0B}" type="presOf" srcId="{9AB53C87-8460-EB4D-A083-47C28A59DA6B}" destId="{BD639DED-CBFE-3642-9E40-99A28F1511B3}" srcOrd="0" destOrd="2" presId="urn:microsoft.com/office/officeart/2005/8/layout/vProcess5"/>
    <dgm:cxn modelId="{D1F26B53-D005-6F41-9AD3-78E795B06474}" srcId="{247687C3-A1CB-6D4C-ADC2-6CF75C189DF1}" destId="{0DC07478-1F8D-0A48-93B5-BB67A78D3DA4}" srcOrd="0" destOrd="0" parTransId="{EB17FA3E-D927-AC4B-8F6F-A99A0943C3ED}" sibTransId="{C2212A5D-7973-9842-9CE8-6D8BBED6A7AA}"/>
    <dgm:cxn modelId="{5AB1BC53-5428-2F42-B6F0-54888A677D53}" type="presOf" srcId="{0DC07478-1F8D-0A48-93B5-BB67A78D3DA4}" destId="{92130EBA-4DD3-464E-ACEF-319AB42E192C}" srcOrd="1" destOrd="1" presId="urn:microsoft.com/office/officeart/2005/8/layout/vProcess5"/>
    <dgm:cxn modelId="{FBAE0F55-C340-DD44-A4E8-3C2542751988}" srcId="{9AB53C87-8460-EB4D-A083-47C28A59DA6B}" destId="{06A90C35-7A7D-DE4C-9684-A8D45C9B27E3}" srcOrd="0" destOrd="0" parTransId="{778B8887-5015-114A-89CB-78AA4E41C2C5}" sibTransId="{2F968584-E6EC-3D4C-BD28-BDC38D3371B7}"/>
    <dgm:cxn modelId="{858A7260-5E24-304C-9DEA-E2A16FD33FA8}" srcId="{B0D1A1C2-1CF3-A246-971D-00126E05AC3B}" destId="{9AB53C87-8460-EB4D-A083-47C28A59DA6B}" srcOrd="1" destOrd="0" parTransId="{AB62A4F1-F214-AB47-9898-F81C82A1337A}" sibTransId="{E21A4FF3-1D79-AC4A-9332-953AAF2816D4}"/>
    <dgm:cxn modelId="{1B988B6C-2EA0-6740-AB5A-B346AA1702EE}" srcId="{64F7299D-958C-384D-871E-4EE99D7FC205}" destId="{7A4CEEC7-C8AF-BF45-91F7-0CE665D14733}" srcOrd="1" destOrd="0" parTransId="{2A7E149A-09E0-1440-82E5-A429AC557FDD}" sibTransId="{09E915DF-4D17-9248-8386-CCF82CF837F9}"/>
    <dgm:cxn modelId="{6538B16F-9105-F34D-A315-6C12679DDBEA}" srcId="{D0B637F3-9EC1-C148-9A5A-229FBB839A3E}" destId="{64F7299D-958C-384D-871E-4EE99D7FC205}" srcOrd="2" destOrd="0" parTransId="{3C0FAD50-BC10-9A45-B5EB-C976B8458D33}" sibTransId="{6C1FEFBE-6F92-6F40-9A3D-A645598CEF2F}"/>
    <dgm:cxn modelId="{DFF60270-C514-B641-BAFC-E5568F3B940E}" type="presOf" srcId="{247687C3-A1CB-6D4C-ADC2-6CF75C189DF1}" destId="{3530B1AB-EA66-F74B-AB2D-C7161EDF5353}" srcOrd="0" destOrd="0" presId="urn:microsoft.com/office/officeart/2005/8/layout/vProcess5"/>
    <dgm:cxn modelId="{F753E179-C22D-E044-BF13-4ACB9DBCBF23}" srcId="{B0D1A1C2-1CF3-A246-971D-00126E05AC3B}" destId="{804D2F73-9E9C-F345-8AB6-D9E722FC5D62}" srcOrd="2" destOrd="0" parTransId="{A85660F6-AF49-2E43-8C68-946180253F61}" sibTransId="{3708BFDA-3C45-3541-9621-6DACE8A25EF0}"/>
    <dgm:cxn modelId="{9FD92E7C-1679-554B-8C86-AB7EFE236885}" type="presOf" srcId="{0DC07478-1F8D-0A48-93B5-BB67A78D3DA4}" destId="{3530B1AB-EA66-F74B-AB2D-C7161EDF5353}" srcOrd="0" destOrd="1" presId="urn:microsoft.com/office/officeart/2005/8/layout/vProcess5"/>
    <dgm:cxn modelId="{19FF7F87-01B0-504B-A9FE-3BB388BADFFA}" srcId="{9AB53C87-8460-EB4D-A083-47C28A59DA6B}" destId="{C4566405-62D7-E24E-81FB-DB4084A444EF}" srcOrd="1" destOrd="0" parTransId="{DB61CEEE-6B73-8946-9BBE-C73D618247C4}" sibTransId="{E0E98AA9-683C-AC4C-B085-A89CA11A085D}"/>
    <dgm:cxn modelId="{9B18B492-9042-014B-B5DD-6664725A5B2F}" type="presOf" srcId="{B0D1A1C2-1CF3-A246-971D-00126E05AC3B}" destId="{BD639DED-CBFE-3642-9E40-99A28F1511B3}" srcOrd="0" destOrd="0" presId="urn:microsoft.com/office/officeart/2005/8/layout/vProcess5"/>
    <dgm:cxn modelId="{E7AA8595-3D59-6941-9800-7EA783775F50}" type="presOf" srcId="{55036234-0884-FC40-8D9C-CC8C8E2742C8}" destId="{AA57598F-8B91-B74E-9085-41220A5609DA}" srcOrd="1" destOrd="1" presId="urn:microsoft.com/office/officeart/2005/8/layout/vProcess5"/>
    <dgm:cxn modelId="{64668896-C065-A047-BD0E-41610772BD3A}" srcId="{D0B637F3-9EC1-C148-9A5A-229FBB839A3E}" destId="{247687C3-A1CB-6D4C-ADC2-6CF75C189DF1}" srcOrd="0" destOrd="0" parTransId="{C10C6F2F-A1C9-824C-BD4A-E1C2CE7E35D8}" sibTransId="{AC64879C-00FA-7246-B8F5-C7BAF602F494}"/>
    <dgm:cxn modelId="{D76B1CA0-2516-7D48-92EB-275D138F45E6}" type="presOf" srcId="{804D2F73-9E9C-F345-8AB6-D9E722FC5D62}" destId="{892E28AF-33D9-CB43-8599-52DA9A98F790}" srcOrd="1" destOrd="7" presId="urn:microsoft.com/office/officeart/2005/8/layout/vProcess5"/>
    <dgm:cxn modelId="{0549B9A3-7044-9D42-B665-4A96CFA79EDF}" type="presOf" srcId="{13CA630E-9737-DC40-83B5-A83766CE75E9}" destId="{892E28AF-33D9-CB43-8599-52DA9A98F790}" srcOrd="1" destOrd="5" presId="urn:microsoft.com/office/officeart/2005/8/layout/vProcess5"/>
    <dgm:cxn modelId="{32D653B1-F1AE-044F-9D24-C0DCFF25CB5C}" type="presOf" srcId="{B2B36451-A902-EC4A-AFC3-A79F10B73FEA}" destId="{83F699AF-B6CE-D340-8ADB-4D01A06F3CB5}" srcOrd="0" destOrd="0" presId="urn:microsoft.com/office/officeart/2005/8/layout/vProcess5"/>
    <dgm:cxn modelId="{51502DB3-D456-0C48-8687-96AA9225C001}" type="presOf" srcId="{7A4CEEC7-C8AF-BF45-91F7-0CE665D14733}" destId="{6C49FE85-8727-2546-B47F-04B67B423D7E}" srcOrd="0" destOrd="2" presId="urn:microsoft.com/office/officeart/2005/8/layout/vProcess5"/>
    <dgm:cxn modelId="{E68221B4-128C-854E-AB82-140DDB7DFCF0}" type="presOf" srcId="{55036234-0884-FC40-8D9C-CC8C8E2742C8}" destId="{6C49FE85-8727-2546-B47F-04B67B423D7E}" srcOrd="0" destOrd="1" presId="urn:microsoft.com/office/officeart/2005/8/layout/vProcess5"/>
    <dgm:cxn modelId="{CEDC16BD-667A-D042-8E1E-1D5BBB96BD5B}" type="presOf" srcId="{06A90C35-7A7D-DE4C-9684-A8D45C9B27E3}" destId="{BD639DED-CBFE-3642-9E40-99A28F1511B3}" srcOrd="0" destOrd="3" presId="urn:microsoft.com/office/officeart/2005/8/layout/vProcess5"/>
    <dgm:cxn modelId="{DE0B15C0-E72C-7746-A944-3EEE1AAF6E06}" srcId="{9AB53C87-8460-EB4D-A083-47C28A59DA6B}" destId="{67606FF2-D4A0-D341-8BBE-5B7CAC642760}" srcOrd="3" destOrd="0" parTransId="{9CF72C1C-46FA-2B45-AE86-4E9D30CFB047}" sibTransId="{BD181113-FE25-5544-8163-2F6DFE56D5F1}"/>
    <dgm:cxn modelId="{E501C9DF-9354-7A4E-B195-A61467CD750C}" type="presOf" srcId="{67606FF2-D4A0-D341-8BBE-5B7CAC642760}" destId="{892E28AF-33D9-CB43-8599-52DA9A98F790}" srcOrd="1" destOrd="6" presId="urn:microsoft.com/office/officeart/2005/8/layout/vProcess5"/>
    <dgm:cxn modelId="{2340FBDF-EEC3-E941-83CC-EA385D3E5C82}" type="presOf" srcId="{06A90C35-7A7D-DE4C-9684-A8D45C9B27E3}" destId="{892E28AF-33D9-CB43-8599-52DA9A98F790}" srcOrd="1" destOrd="3" presId="urn:microsoft.com/office/officeart/2005/8/layout/vProcess5"/>
    <dgm:cxn modelId="{AB3EDFE3-17F8-5040-84C4-696F6D7DCD33}" type="presOf" srcId="{E008914D-C316-634D-A971-360977F5F317}" destId="{BD639DED-CBFE-3642-9E40-99A28F1511B3}" srcOrd="0" destOrd="1" presId="urn:microsoft.com/office/officeart/2005/8/layout/vProcess5"/>
    <dgm:cxn modelId="{F9E724E9-4122-0F44-962E-03D5CB34F313}" type="presOf" srcId="{804D2F73-9E9C-F345-8AB6-D9E722FC5D62}" destId="{BD639DED-CBFE-3642-9E40-99A28F1511B3}" srcOrd="0" destOrd="7" presId="urn:microsoft.com/office/officeart/2005/8/layout/vProcess5"/>
    <dgm:cxn modelId="{2E854EEB-B470-4F4F-A7CB-093F518A8F92}" type="presOf" srcId="{67606FF2-D4A0-D341-8BBE-5B7CAC642760}" destId="{BD639DED-CBFE-3642-9E40-99A28F1511B3}" srcOrd="0" destOrd="6" presId="urn:microsoft.com/office/officeart/2005/8/layout/vProcess5"/>
    <dgm:cxn modelId="{6B3A2DF5-6DA7-7D48-84BF-07F8DA01D430}" type="presOf" srcId="{B0D1A1C2-1CF3-A246-971D-00126E05AC3B}" destId="{892E28AF-33D9-CB43-8599-52DA9A98F790}" srcOrd="1" destOrd="0" presId="urn:microsoft.com/office/officeart/2005/8/layout/vProcess5"/>
    <dgm:cxn modelId="{80D2B1FB-234B-614E-94FE-CC0EE573B5F5}" type="presOf" srcId="{AC64879C-00FA-7246-B8F5-C7BAF602F494}" destId="{90407CE8-5BD6-0F4A-83EE-C0FDC5B50636}" srcOrd="0" destOrd="0" presId="urn:microsoft.com/office/officeart/2005/8/layout/vProcess5"/>
    <dgm:cxn modelId="{C47731C4-CF11-8042-9602-285C7D3A585A}" type="presParOf" srcId="{89CE4777-78F2-4449-A65F-62EF32A0028A}" destId="{6FD35C79-3F83-A241-86EE-BF7FBB27B721}" srcOrd="0" destOrd="0" presId="urn:microsoft.com/office/officeart/2005/8/layout/vProcess5"/>
    <dgm:cxn modelId="{40AC06CE-FA36-7448-A35A-E1E64A2F2D0C}" type="presParOf" srcId="{89CE4777-78F2-4449-A65F-62EF32A0028A}" destId="{3530B1AB-EA66-F74B-AB2D-C7161EDF5353}" srcOrd="1" destOrd="0" presId="urn:microsoft.com/office/officeart/2005/8/layout/vProcess5"/>
    <dgm:cxn modelId="{6BFAB139-45BD-F24F-8F41-2B1188F7CA21}" type="presParOf" srcId="{89CE4777-78F2-4449-A65F-62EF32A0028A}" destId="{BD639DED-CBFE-3642-9E40-99A28F1511B3}" srcOrd="2" destOrd="0" presId="urn:microsoft.com/office/officeart/2005/8/layout/vProcess5"/>
    <dgm:cxn modelId="{0C11350A-5D10-9B47-99D5-8303E9B74759}" type="presParOf" srcId="{89CE4777-78F2-4449-A65F-62EF32A0028A}" destId="{6C49FE85-8727-2546-B47F-04B67B423D7E}" srcOrd="3" destOrd="0" presId="urn:microsoft.com/office/officeart/2005/8/layout/vProcess5"/>
    <dgm:cxn modelId="{C1E89BFD-BA7A-7246-A3F6-528ECBE5A71D}" type="presParOf" srcId="{89CE4777-78F2-4449-A65F-62EF32A0028A}" destId="{90407CE8-5BD6-0F4A-83EE-C0FDC5B50636}" srcOrd="4" destOrd="0" presId="urn:microsoft.com/office/officeart/2005/8/layout/vProcess5"/>
    <dgm:cxn modelId="{AF64B8BA-63CC-0640-A9D5-AC0CCAD7945A}" type="presParOf" srcId="{89CE4777-78F2-4449-A65F-62EF32A0028A}" destId="{83F699AF-B6CE-D340-8ADB-4D01A06F3CB5}" srcOrd="5" destOrd="0" presId="urn:microsoft.com/office/officeart/2005/8/layout/vProcess5"/>
    <dgm:cxn modelId="{63783522-2F05-0A4B-8500-1A734BA57B7E}" type="presParOf" srcId="{89CE4777-78F2-4449-A65F-62EF32A0028A}" destId="{92130EBA-4DD3-464E-ACEF-319AB42E192C}" srcOrd="6" destOrd="0" presId="urn:microsoft.com/office/officeart/2005/8/layout/vProcess5"/>
    <dgm:cxn modelId="{7EA0709C-DA0F-6D49-B921-AB02A4C1C700}" type="presParOf" srcId="{89CE4777-78F2-4449-A65F-62EF32A0028A}" destId="{892E28AF-33D9-CB43-8599-52DA9A98F790}" srcOrd="7" destOrd="0" presId="urn:microsoft.com/office/officeart/2005/8/layout/vProcess5"/>
    <dgm:cxn modelId="{4AC03811-C15A-0646-B107-15F735D8ABF1}" type="presParOf" srcId="{89CE4777-78F2-4449-A65F-62EF32A0028A}" destId="{AA57598F-8B91-B74E-9085-41220A5609D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2BB7A-6476-9B42-9938-3E89AB91CB17}">
      <dsp:nvSpPr>
        <dsp:cNvPr id="0" name=""/>
        <dsp:cNvSpPr/>
      </dsp:nvSpPr>
      <dsp:spPr>
        <a:xfrm>
          <a:off x="0" y="191090"/>
          <a:ext cx="7681446" cy="1357455"/>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Ideal Randomized Experiments</a:t>
          </a:r>
        </a:p>
        <a:p>
          <a:pPr marL="0" lvl="0" indent="0" algn="l" defTabSz="1066800">
            <a:lnSpc>
              <a:spcPct val="90000"/>
            </a:lnSpc>
            <a:spcBef>
              <a:spcPct val="0"/>
            </a:spcBef>
            <a:spcAft>
              <a:spcPct val="35000"/>
            </a:spcAft>
            <a:buNone/>
          </a:pPr>
          <a:r>
            <a:rPr lang="en-US" sz="2400" i="1" kern="1200" dirty="0"/>
            <a:t>+ standardization or IPW (using a pseudo-population)</a:t>
          </a:r>
          <a:endParaRPr lang="en-US" sz="1800" i="1" kern="1200" dirty="0"/>
        </a:p>
        <a:p>
          <a:pPr marL="228600" lvl="1" indent="-228600" algn="l" defTabSz="1066800">
            <a:lnSpc>
              <a:spcPct val="90000"/>
            </a:lnSpc>
            <a:spcBef>
              <a:spcPct val="0"/>
            </a:spcBef>
            <a:spcAft>
              <a:spcPct val="15000"/>
            </a:spcAft>
            <a:buChar char="•"/>
          </a:pPr>
          <a:r>
            <a:rPr lang="en-US" sz="2400" kern="1200" dirty="0"/>
            <a:t>Can compute average causal effects</a:t>
          </a:r>
        </a:p>
      </dsp:txBody>
      <dsp:txXfrm>
        <a:off x="39758" y="230848"/>
        <a:ext cx="7601930" cy="1277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120E-E54A-8D4B-8F7F-936E8AF426BF}">
      <dsp:nvSpPr>
        <dsp:cNvPr id="0" name=""/>
        <dsp:cNvSpPr/>
      </dsp:nvSpPr>
      <dsp:spPr>
        <a:xfrm>
          <a:off x="4" y="0"/>
          <a:ext cx="8410113" cy="1791672"/>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tab pos="7031736" algn="l"/>
              <a:tab pos="10140696" algn="l"/>
            </a:tabLst>
            <a:defRPr/>
          </a:pPr>
          <a:r>
            <a:rPr lang="en-US" sz="2400" kern="1200" dirty="0">
              <a:solidFill>
                <a:schemeClr val="lt1"/>
              </a:solidFill>
            </a:rPr>
            <a:t>Ideal Randomized Experiments</a:t>
          </a:r>
        </a:p>
        <a:p>
          <a:pPr marL="0" marR="0" lvl="0" indent="0" algn="l" defTabSz="1066800" rtl="0" eaLnBrk="1" fontAlgn="auto" latinLnBrk="0" hangingPunct="1">
            <a:lnSpc>
              <a:spcPct val="90000"/>
            </a:lnSpc>
            <a:spcBef>
              <a:spcPct val="0"/>
            </a:spcBef>
            <a:spcAft>
              <a:spcPct val="35000"/>
            </a:spcAft>
            <a:buClrTx/>
            <a:buSzTx/>
            <a:buFontTx/>
            <a:buNone/>
            <a:tabLst>
              <a:tab pos="7031736" algn="l"/>
              <a:tab pos="10140696" algn="l"/>
            </a:tabLst>
            <a:defRPr/>
          </a:pPr>
          <a:r>
            <a:rPr lang="en-US" sz="2400" i="1" kern="1200" dirty="0"/>
            <a:t>+ standardization or IPW (using a pseudo-population)</a:t>
          </a:r>
          <a:endParaRPr lang="en-US" sz="2400" kern="1200" dirty="0">
            <a:solidFill>
              <a:schemeClr val="lt1"/>
            </a:solidFill>
          </a:endParaRPr>
        </a:p>
        <a:p>
          <a:pPr marL="0" marR="0" lvl="0" indent="0" algn="l" defTabSz="1066800" rtl="0" eaLnBrk="1" fontAlgn="auto" latinLnBrk="0" hangingPunct="1">
            <a:lnSpc>
              <a:spcPct val="90000"/>
            </a:lnSpc>
            <a:spcBef>
              <a:spcPct val="0"/>
            </a:spcBef>
            <a:spcAft>
              <a:spcPct val="35000"/>
            </a:spcAft>
            <a:buClrTx/>
            <a:buSzTx/>
            <a:buFont typeface="Arial" panose="020B0604020202020204" pitchFamily="34" charset="0"/>
            <a:buChar char="•"/>
            <a:tabLst>
              <a:tab pos="7031736" algn="l"/>
              <a:tab pos="10140696" algn="l"/>
            </a:tabLst>
            <a:defRPr/>
          </a:pPr>
          <a:r>
            <a:rPr lang="en-US" sz="2400" kern="1200" dirty="0">
              <a:solidFill>
                <a:schemeClr val="lt1"/>
              </a:solidFill>
            </a:rPr>
            <a:t>Can compute average causal effects</a:t>
          </a:r>
        </a:p>
      </dsp:txBody>
      <dsp:txXfrm>
        <a:off x="52480" y="52476"/>
        <a:ext cx="5620091" cy="1686720"/>
      </dsp:txXfrm>
    </dsp:sp>
    <dsp:sp modelId="{A6FA1F72-DDCC-5045-85B5-83340FCCC099}">
      <dsp:nvSpPr>
        <dsp:cNvPr id="0" name=""/>
        <dsp:cNvSpPr/>
      </dsp:nvSpPr>
      <dsp:spPr>
        <a:xfrm>
          <a:off x="4018375" y="3466133"/>
          <a:ext cx="4391742" cy="1297312"/>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Observational Studies</a:t>
          </a:r>
        </a:p>
        <a:p>
          <a:pPr marL="114300" lvl="1" indent="-114300" algn="l" defTabSz="666750">
            <a:lnSpc>
              <a:spcPct val="90000"/>
            </a:lnSpc>
            <a:spcBef>
              <a:spcPct val="0"/>
            </a:spcBef>
            <a:spcAft>
              <a:spcPct val="15000"/>
            </a:spcAft>
            <a:buChar char="•"/>
          </a:pPr>
          <a:r>
            <a:rPr lang="en-US" sz="1500" kern="1200" dirty="0"/>
            <a:t>Case-Control</a:t>
          </a:r>
        </a:p>
        <a:p>
          <a:pPr marL="114300" lvl="1" indent="-114300" algn="l" defTabSz="666750">
            <a:lnSpc>
              <a:spcPct val="90000"/>
            </a:lnSpc>
            <a:spcBef>
              <a:spcPct val="0"/>
            </a:spcBef>
            <a:spcAft>
              <a:spcPct val="15000"/>
            </a:spcAft>
            <a:buChar char="•"/>
          </a:pPr>
          <a:r>
            <a:rPr lang="en-US" sz="1500" kern="1200" dirty="0"/>
            <a:t>Cohort</a:t>
          </a:r>
        </a:p>
      </dsp:txBody>
      <dsp:txXfrm>
        <a:off x="4056372" y="3504130"/>
        <a:ext cx="2605976" cy="1221318"/>
      </dsp:txXfrm>
    </dsp:sp>
    <dsp:sp modelId="{5E2851BC-B364-9B4C-AE27-7C578AF0291A}">
      <dsp:nvSpPr>
        <dsp:cNvPr id="0" name=""/>
        <dsp:cNvSpPr/>
      </dsp:nvSpPr>
      <dsp:spPr>
        <a:xfrm>
          <a:off x="5942438" y="1840153"/>
          <a:ext cx="1521540" cy="1521540"/>
        </a:xfrm>
        <a:prstGeom prst="downArrow">
          <a:avLst>
            <a:gd name="adj1" fmla="val 55000"/>
            <a:gd name="adj2" fmla="val 45000"/>
          </a:avLst>
        </a:prstGeom>
        <a:solidFill>
          <a:schemeClr val="bg1">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284784" y="1840153"/>
        <a:ext cx="836848" cy="11449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63461-5150-A04F-A04C-87BFA7065A88}">
      <dsp:nvSpPr>
        <dsp:cNvPr id="0" name=""/>
        <dsp:cNvSpPr/>
      </dsp:nvSpPr>
      <dsp:spPr>
        <a:xfrm>
          <a:off x="9559" y="0"/>
          <a:ext cx="8234559" cy="1650999"/>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Ideal Randomized Experiments</a:t>
          </a:r>
        </a:p>
        <a:p>
          <a:pPr marL="0" lvl="0" indent="0" algn="l" defTabSz="1066800">
            <a:lnSpc>
              <a:spcPct val="90000"/>
            </a:lnSpc>
            <a:spcBef>
              <a:spcPct val="0"/>
            </a:spcBef>
            <a:spcAft>
              <a:spcPct val="35000"/>
            </a:spcAft>
            <a:buNone/>
          </a:pPr>
          <a:r>
            <a:rPr lang="en-US" sz="2400" i="1" kern="1200" dirty="0"/>
            <a:t>+ standardization or IPW (using a pseudo-population)</a:t>
          </a:r>
          <a:endParaRPr lang="en-US" sz="2400" kern="1200" dirty="0"/>
        </a:p>
        <a:p>
          <a:pPr marL="228600" lvl="1" indent="-228600" algn="l" defTabSz="1066800">
            <a:lnSpc>
              <a:spcPct val="90000"/>
            </a:lnSpc>
            <a:spcBef>
              <a:spcPct val="0"/>
            </a:spcBef>
            <a:spcAft>
              <a:spcPct val="15000"/>
            </a:spcAft>
            <a:buChar char="•"/>
          </a:pPr>
          <a:r>
            <a:rPr lang="en-US" sz="2400" kern="1200" dirty="0"/>
            <a:t>Can compute average causal effects</a:t>
          </a:r>
        </a:p>
      </dsp:txBody>
      <dsp:txXfrm>
        <a:off x="57915" y="48356"/>
        <a:ext cx="6243845" cy="1554287"/>
      </dsp:txXfrm>
    </dsp:sp>
    <dsp:sp modelId="{C4FED8EE-D77E-914F-8922-009D311EF504}">
      <dsp:nvSpPr>
        <dsp:cNvPr id="0" name=""/>
        <dsp:cNvSpPr/>
      </dsp:nvSpPr>
      <dsp:spPr>
        <a:xfrm>
          <a:off x="873679" y="1926166"/>
          <a:ext cx="7325208" cy="1650999"/>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Conceptualize Target Trial</a:t>
          </a:r>
        </a:p>
        <a:p>
          <a:pPr marL="228600" lvl="1" indent="-228600" algn="l" defTabSz="1111250">
            <a:lnSpc>
              <a:spcPct val="90000"/>
            </a:lnSpc>
            <a:spcBef>
              <a:spcPct val="0"/>
            </a:spcBef>
            <a:spcAft>
              <a:spcPct val="15000"/>
            </a:spcAft>
            <a:buChar char="•"/>
          </a:pPr>
          <a:r>
            <a:rPr lang="en-US" sz="2500" kern="1200" dirty="0"/>
            <a:t>Fulfill Identifiability Criteria</a:t>
          </a:r>
        </a:p>
        <a:p>
          <a:pPr marL="228600" lvl="1" indent="-228600" algn="l" defTabSz="1111250">
            <a:lnSpc>
              <a:spcPct val="90000"/>
            </a:lnSpc>
            <a:spcBef>
              <a:spcPct val="0"/>
            </a:spcBef>
            <a:spcAft>
              <a:spcPct val="15000"/>
            </a:spcAft>
            <a:buChar char="•"/>
          </a:pPr>
          <a:r>
            <a:rPr lang="en-US" sz="2500" kern="1200" dirty="0"/>
            <a:t>Minimize or eliminate Bias</a:t>
          </a:r>
        </a:p>
      </dsp:txBody>
      <dsp:txXfrm>
        <a:off x="922035" y="1974522"/>
        <a:ext cx="5509004" cy="1554287"/>
      </dsp:txXfrm>
    </dsp:sp>
    <dsp:sp modelId="{B483E7FD-0C60-EC4C-A6D7-3ADE7156D451}">
      <dsp:nvSpPr>
        <dsp:cNvPr id="0" name=""/>
        <dsp:cNvSpPr/>
      </dsp:nvSpPr>
      <dsp:spPr>
        <a:xfrm>
          <a:off x="1249281" y="3852333"/>
          <a:ext cx="7325208" cy="1650999"/>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Observational Studies</a:t>
          </a:r>
        </a:p>
        <a:p>
          <a:pPr marL="228600" lvl="1" indent="-228600" algn="l" defTabSz="1111250">
            <a:lnSpc>
              <a:spcPct val="90000"/>
            </a:lnSpc>
            <a:spcBef>
              <a:spcPct val="0"/>
            </a:spcBef>
            <a:spcAft>
              <a:spcPct val="15000"/>
            </a:spcAft>
            <a:buChar char="•"/>
          </a:pPr>
          <a:r>
            <a:rPr lang="en-US" sz="2500" kern="1200" dirty="0"/>
            <a:t>Case-Control</a:t>
          </a:r>
        </a:p>
        <a:p>
          <a:pPr marL="228600" lvl="1" indent="-228600" algn="l" defTabSz="1111250">
            <a:lnSpc>
              <a:spcPct val="90000"/>
            </a:lnSpc>
            <a:spcBef>
              <a:spcPct val="0"/>
            </a:spcBef>
            <a:spcAft>
              <a:spcPct val="15000"/>
            </a:spcAft>
            <a:buChar char="•"/>
          </a:pPr>
          <a:r>
            <a:rPr lang="en-US" sz="2500" kern="1200" dirty="0"/>
            <a:t>Cohort</a:t>
          </a:r>
        </a:p>
      </dsp:txBody>
      <dsp:txXfrm>
        <a:off x="1297637" y="3900689"/>
        <a:ext cx="5509004" cy="1554287"/>
      </dsp:txXfrm>
    </dsp:sp>
    <dsp:sp modelId="{B9FB1282-03E8-BB48-A564-DB54A7E69A0D}">
      <dsp:nvSpPr>
        <dsp:cNvPr id="0" name=""/>
        <dsp:cNvSpPr/>
      </dsp:nvSpPr>
      <dsp:spPr>
        <a:xfrm>
          <a:off x="6479396" y="1252008"/>
          <a:ext cx="1073149" cy="1073149"/>
        </a:xfrm>
        <a:prstGeom prst="downArrow">
          <a:avLst>
            <a:gd name="adj1" fmla="val 55000"/>
            <a:gd name="adj2" fmla="val 45000"/>
          </a:avLst>
        </a:prstGeom>
        <a:solidFill>
          <a:schemeClr val="bg1">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720855" y="1252008"/>
        <a:ext cx="590231" cy="807545"/>
      </dsp:txXfrm>
    </dsp:sp>
    <dsp:sp modelId="{3CFC1840-CC4B-3643-BD70-5E0132EE2331}">
      <dsp:nvSpPr>
        <dsp:cNvPr id="0" name=""/>
        <dsp:cNvSpPr/>
      </dsp:nvSpPr>
      <dsp:spPr>
        <a:xfrm>
          <a:off x="7125738" y="3167168"/>
          <a:ext cx="1073149" cy="1073149"/>
        </a:xfrm>
        <a:prstGeom prst="downArrow">
          <a:avLst>
            <a:gd name="adj1" fmla="val 55000"/>
            <a:gd name="adj2" fmla="val 45000"/>
          </a:avLst>
        </a:prstGeom>
        <a:solidFill>
          <a:schemeClr val="accent1">
            <a:tint val="40000"/>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367197" y="3167168"/>
        <a:ext cx="590231" cy="8075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0B1AB-EA66-F74B-AB2D-C7161EDF5353}">
      <dsp:nvSpPr>
        <dsp:cNvPr id="0" name=""/>
        <dsp:cNvSpPr/>
      </dsp:nvSpPr>
      <dsp:spPr>
        <a:xfrm>
          <a:off x="-18587" y="0"/>
          <a:ext cx="8617887" cy="1891631"/>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0" bIns="83820" numCol="1" spcCol="1270" anchor="ctr" anchorCtr="0">
          <a:noAutofit/>
        </a:bodyPr>
        <a:lstStyle/>
        <a:p>
          <a:pPr marL="0" lvl="0" indent="0" algn="l" defTabSz="977900">
            <a:lnSpc>
              <a:spcPct val="90000"/>
            </a:lnSpc>
            <a:spcBef>
              <a:spcPct val="0"/>
            </a:spcBef>
            <a:spcAft>
              <a:spcPct val="35000"/>
            </a:spcAft>
            <a:buNone/>
            <a:tabLst>
              <a:tab pos="7900416" algn="l"/>
            </a:tabLst>
          </a:pPr>
          <a:r>
            <a:rPr lang="en-US" sz="2200" kern="1200" dirty="0"/>
            <a:t>Ideal Randomized Experiments</a:t>
          </a:r>
        </a:p>
        <a:p>
          <a:pPr marL="0" lvl="0" indent="0" algn="l" defTabSz="977900">
            <a:lnSpc>
              <a:spcPct val="90000"/>
            </a:lnSpc>
            <a:spcBef>
              <a:spcPct val="0"/>
            </a:spcBef>
            <a:spcAft>
              <a:spcPct val="35000"/>
            </a:spcAft>
            <a:buNone/>
            <a:tabLst>
              <a:tab pos="7900416" algn="l"/>
            </a:tabLst>
          </a:pPr>
          <a:r>
            <a:rPr lang="en-US" sz="2200" i="1" kern="1200" dirty="0"/>
            <a:t>+ standardization or IPW (using a pseudo-population)</a:t>
          </a:r>
          <a:endParaRPr lang="en-US" sz="2200" kern="1200" dirty="0"/>
        </a:p>
        <a:p>
          <a:pPr marL="0" lvl="1" indent="0" algn="l" defTabSz="977900">
            <a:lnSpc>
              <a:spcPct val="90000"/>
            </a:lnSpc>
            <a:spcBef>
              <a:spcPct val="0"/>
            </a:spcBef>
            <a:spcAft>
              <a:spcPct val="15000"/>
            </a:spcAft>
            <a:buChar char="•"/>
            <a:tabLst>
              <a:tab pos="7900416" algn="l"/>
            </a:tabLst>
          </a:pPr>
          <a:r>
            <a:rPr lang="en-US" sz="2200" kern="1200" dirty="0"/>
            <a:t>Can compute average causal effects</a:t>
          </a:r>
        </a:p>
      </dsp:txBody>
      <dsp:txXfrm>
        <a:off x="36817" y="55404"/>
        <a:ext cx="6207030" cy="1780823"/>
      </dsp:txXfrm>
    </dsp:sp>
    <dsp:sp modelId="{BD639DED-CBFE-3642-9E40-99A28F1511B3}">
      <dsp:nvSpPr>
        <dsp:cNvPr id="0" name=""/>
        <dsp:cNvSpPr/>
      </dsp:nvSpPr>
      <dsp:spPr>
        <a:xfrm>
          <a:off x="179927" y="1766658"/>
          <a:ext cx="8261369" cy="3169411"/>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Conceptualize Target Trial</a:t>
          </a:r>
        </a:p>
        <a:p>
          <a:pPr marL="228600" lvl="1" indent="-228600" algn="l" defTabSz="889000">
            <a:lnSpc>
              <a:spcPct val="90000"/>
            </a:lnSpc>
            <a:spcBef>
              <a:spcPct val="0"/>
            </a:spcBef>
            <a:spcAft>
              <a:spcPct val="15000"/>
            </a:spcAft>
            <a:buChar char="•"/>
          </a:pPr>
          <a:r>
            <a:rPr lang="en-US" sz="2000" kern="1200" dirty="0"/>
            <a:t>Fulfill Identifiability Criteria</a:t>
          </a:r>
        </a:p>
        <a:p>
          <a:pPr marL="228600" lvl="1" indent="-228600" algn="l" defTabSz="889000">
            <a:lnSpc>
              <a:spcPct val="90000"/>
            </a:lnSpc>
            <a:spcBef>
              <a:spcPct val="0"/>
            </a:spcBef>
            <a:spcAft>
              <a:spcPct val="15000"/>
            </a:spcAft>
            <a:buChar char="•"/>
          </a:pPr>
          <a:r>
            <a:rPr lang="en-US" sz="2000" kern="1200" dirty="0"/>
            <a:t>Minimize or eliminate Bias</a:t>
          </a:r>
        </a:p>
        <a:p>
          <a:pPr marL="457200" lvl="2" indent="-228600" algn="l" defTabSz="889000">
            <a:lnSpc>
              <a:spcPct val="90000"/>
            </a:lnSpc>
            <a:spcBef>
              <a:spcPct val="0"/>
            </a:spcBef>
            <a:spcAft>
              <a:spcPct val="15000"/>
            </a:spcAft>
            <a:buChar char="•"/>
          </a:pPr>
          <a:r>
            <a:rPr lang="en-US" sz="2000" kern="1200" dirty="0"/>
            <a:t>DAGs - to identify bias</a:t>
          </a:r>
        </a:p>
        <a:p>
          <a:pPr marL="457200" lvl="2" indent="-228600" algn="l" defTabSz="889000">
            <a:lnSpc>
              <a:spcPct val="90000"/>
            </a:lnSpc>
            <a:spcBef>
              <a:spcPct val="0"/>
            </a:spcBef>
            <a:spcAft>
              <a:spcPct val="15000"/>
            </a:spcAft>
            <a:buChar char="•"/>
          </a:pPr>
          <a:r>
            <a:rPr lang="en-US" sz="2000" kern="1200" dirty="0"/>
            <a:t>Case-Control – Matching, stratified analyses</a:t>
          </a:r>
        </a:p>
        <a:p>
          <a:pPr marL="457200" lvl="2" indent="-228600" algn="l" defTabSz="889000">
            <a:lnSpc>
              <a:spcPct val="90000"/>
            </a:lnSpc>
            <a:spcBef>
              <a:spcPct val="0"/>
            </a:spcBef>
            <a:spcAft>
              <a:spcPct val="15000"/>
            </a:spcAft>
            <a:buChar char="•"/>
          </a:pPr>
          <a:r>
            <a:rPr lang="en-US" sz="2000" kern="1200" dirty="0"/>
            <a:t>Cohort – Stratified analyses, alignment of T</a:t>
          </a:r>
          <a:r>
            <a:rPr lang="en-US" sz="2000" kern="1200" baseline="-25000" dirty="0"/>
            <a:t>0</a:t>
          </a:r>
          <a:r>
            <a:rPr lang="en-US" sz="2000" kern="1200" dirty="0"/>
            <a:t>, E, A</a:t>
          </a:r>
        </a:p>
        <a:p>
          <a:pPr marL="457200" lvl="2" indent="-228600" algn="l" defTabSz="889000">
            <a:lnSpc>
              <a:spcPct val="90000"/>
            </a:lnSpc>
            <a:spcBef>
              <a:spcPct val="0"/>
            </a:spcBef>
            <a:spcAft>
              <a:spcPct val="15000"/>
            </a:spcAft>
            <a:buChar char="•"/>
          </a:pPr>
          <a:r>
            <a:rPr lang="en-US" sz="2000" kern="1200" dirty="0"/>
            <a:t>QBA - how bad is the bias?</a:t>
          </a:r>
        </a:p>
        <a:p>
          <a:pPr marL="228600" lvl="1" indent="-228600" algn="l" defTabSz="889000">
            <a:lnSpc>
              <a:spcPct val="90000"/>
            </a:lnSpc>
            <a:spcBef>
              <a:spcPct val="0"/>
            </a:spcBef>
            <a:spcAft>
              <a:spcPct val="15000"/>
            </a:spcAft>
            <a:buChar char="•"/>
          </a:pPr>
          <a:r>
            <a:rPr lang="en-US" sz="2000" kern="1200" dirty="0"/>
            <a:t>Interaction / Effect Modification</a:t>
          </a:r>
        </a:p>
      </dsp:txBody>
      <dsp:txXfrm>
        <a:off x="272756" y="1859487"/>
        <a:ext cx="5942374" cy="2983753"/>
      </dsp:txXfrm>
    </dsp:sp>
    <dsp:sp modelId="{6C49FE85-8727-2546-B47F-04B67B423D7E}">
      <dsp:nvSpPr>
        <dsp:cNvPr id="0" name=""/>
        <dsp:cNvSpPr/>
      </dsp:nvSpPr>
      <dsp:spPr>
        <a:xfrm>
          <a:off x="1243586" y="4887086"/>
          <a:ext cx="7325208" cy="1334237"/>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Observational Studies</a:t>
          </a:r>
        </a:p>
        <a:p>
          <a:pPr marL="171450" lvl="1" indent="-171450" algn="l" defTabSz="800100">
            <a:lnSpc>
              <a:spcPct val="90000"/>
            </a:lnSpc>
            <a:spcBef>
              <a:spcPct val="0"/>
            </a:spcBef>
            <a:spcAft>
              <a:spcPct val="15000"/>
            </a:spcAft>
            <a:buChar char="•"/>
          </a:pPr>
          <a:r>
            <a:rPr lang="en-US" sz="1800" kern="1200" dirty="0"/>
            <a:t>Case-Control</a:t>
          </a:r>
        </a:p>
        <a:p>
          <a:pPr marL="171450" lvl="1" indent="-171450" algn="l" defTabSz="800100">
            <a:lnSpc>
              <a:spcPct val="90000"/>
            </a:lnSpc>
            <a:spcBef>
              <a:spcPct val="0"/>
            </a:spcBef>
            <a:spcAft>
              <a:spcPct val="15000"/>
            </a:spcAft>
            <a:buChar char="•"/>
          </a:pPr>
          <a:r>
            <a:rPr lang="en-US" sz="1800" kern="1200" dirty="0"/>
            <a:t>Cohort</a:t>
          </a:r>
        </a:p>
      </dsp:txBody>
      <dsp:txXfrm>
        <a:off x="1282664" y="4926164"/>
        <a:ext cx="5355459" cy="1256081"/>
      </dsp:txXfrm>
    </dsp:sp>
    <dsp:sp modelId="{90407CE8-5BD6-0F4A-83EE-C0FDC5B50636}">
      <dsp:nvSpPr>
        <dsp:cNvPr id="0" name=""/>
        <dsp:cNvSpPr/>
      </dsp:nvSpPr>
      <dsp:spPr>
        <a:xfrm rot="10800000">
          <a:off x="6330990" y="857699"/>
          <a:ext cx="1245250" cy="124525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11171" y="1165898"/>
        <a:ext cx="684888" cy="937051"/>
      </dsp:txXfrm>
    </dsp:sp>
    <dsp:sp modelId="{83F699AF-B6CE-D340-8ADB-4D01A06F3CB5}">
      <dsp:nvSpPr>
        <dsp:cNvPr id="0" name=""/>
        <dsp:cNvSpPr/>
      </dsp:nvSpPr>
      <dsp:spPr>
        <a:xfrm rot="10800000">
          <a:off x="7139638" y="4161990"/>
          <a:ext cx="1245250" cy="124525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419819" y="4470189"/>
        <a:ext cx="684888" cy="93705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4" name="Straight Connector 43"/>
          <p:cNvCxnSpPr/>
          <p:nvPr/>
        </p:nvCxnSpPr>
        <p:spPr>
          <a:xfrm>
            <a:off x="485775" y="9085263"/>
            <a:ext cx="63404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2:27.761"/>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1 103,'40'-6,"-11"-4,-7 9,-11-4,0 0,7-2,-6 0,6 2,-7 0,0-1,0-1,0 2,0 5,0 0,0 0,0-5,0 4,1-4,-1 5,0-5,0 4,0-4,0 0,0 4,0-4,0 5,0 0,0 0,0 0,0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2:46.366"/>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1 10,'35'-8,"-5"6,-19 4,-5 14,5-2,-10 5,5-2,-6-6,0 0,0 1,0-1,5 0,-4 0,14-5,-8-1,4 0,4-4,-3 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2:48.678"/>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0 244,'19'26,"-5"-4,-9-11,-3 0,12 0,-6-5,8 4,-5-4,0 0,0-1,0-5,6-11,23-24,0-5,9-3,-4-2,-9 21,-4-12,0 9,-12 7,-1 8,-2 1,-6 10,-5-9,44-7,-39 8,33-7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2:50.619"/>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0 13,'56'-7,"1"1,-29 6,13 0,-20 0,11 0,-20 0,6 0,-7 0,0 0,0 0,0 5,0-4,-21 21,6-13,-27 37,23-34,-7 16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3:00.603"/>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3:19.52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1 144,'57'-41,"-7"3,-31 19,13 6,-11 2,12 10,1-11,1 10,0-4,-1 6,-15 0,4 0,-10 0,11 0,-12 0,6 0,-7 0,0 0,0 0,0 0,0 0,0 0,0 0,0 0,0 0,1 5,-31 26,18-19,-23 18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3:21.593"/>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1 114,'36'0,"5"0,-13-6,-1 0,5-7,-18 1,18-1,-19 1,28-2,-10 7,14-6,-4 12,-20-5,19 6,-26 0,18 0,-19 0,4 0,-6-5,0 4,0-4,0 5,0 0,0 0,1 0,-1 0,0 0,0 5,0-4,0 4,0-5,0 0,0 0,0 5,0-4,0 4,0-5,0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3:24.018"/>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1,'55'0,"3"0,-23 0,8 0,-7 0,-3 5,0-3,-12 3,11-5,-19 5,4-3,-6 2,0-4,0 0,0 0,0 0,1 0,-1 0,0 0,-18 20,9-11,-15 12,13-16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3:26.478"/>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1 179,'49'0,"9"7,-21-5,14 12,-16-13,55 6,-33-29,34 4,-54-18,-4 9,-7 1,7 5,-12 4,5 4,-9 1,-4 6,4 0,-6 6,0 0,0-5,-46 30,-39 26,13-11,22-16,-20 15,1 0,-1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3:28.791"/>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0 160,'52'-14,"1"0,31-17,-51 16,0-4,-5 0,5 10,-8-8,-6 16,13-12,-3 12,6-6,-1 7,-9 0,-6 0,5 0,-11 0,4 0,-6 0,0 0,0 0,0 0,0 0,-5 12,-1 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3:31.386"/>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0,'54'0,"-10"6,-11-5,10 12,-6-5,8 1,-4-3,-13-6,5 0,-8 0,-6 0,-1 0,-7 0,0 0,0 0,0 0,0 0,0 0,0 0,0 0,0 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2:31"/>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1 37,'51'0,"-9"-6,-15 5,-3-5,-5 6,0 0,5 0,-5 0,6-5,-6 3,5-4,-11 6,4-5,-6 4,0-4,0 5,-4 15,-2-6,-1 7,3-12,4-4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3:33.227"/>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92,'53'-6,"2"1,9 12,-7-15,3-3,28 5,-27-8,-2-1,16-2,-20 8,-16 1,-14 8,-8 0,-4 5,5-3,-12 7,4-7,-4 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3:35.088"/>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1 174,'29'0,"3"0,-19 0,11 0,-11 0,4 0,-11 5,-7 19,-5-9,-7 20,7-16,-5 0,10-1,20-63,-1 18,21-40,-13 33,-6 9,4-1,-11 7,11-5,-11 16,-1-8,-2 15,-4-4,10 5,-3 0,3 0,-5 0,0 0,0-5,0 4,0-4,0 5,0 0,0 0,0 0,0 0,0 0,-12 38,4-28,-10 28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3:38.686"/>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2 268,'25'11,"-6"-3,-19 10,0-7,0 0,0 0,5 0,1 0,1 6,-3 20,-4-8,0 14,0-18,0 1,0-1,-5-6,4-1,-4-1,10-9,8 9,-1-11,6 1,-7-2,0-5,0 0,0 0,0 0,0 0,0 0,0 5,0-4,0 4,0-5,0 0,1 0,-1 0,0 0,0 0,0 0,0 0,0 0,-5-10,-1 2,0-8,-4 5,4 0,-5 0,0-1,5 1,-4 0,4 0,-5-1,0 1,0 0,-5 0,4-7,7-1,3-7,9 1,-6 6,-5-13,-22 16,-1-5,-25 8,13 5,-13-6,20 7,-11-5,19 5,-5 0,7-3,0 9,0-9,-1 9,1-9,0 9,0-9,0 3,-1 1,1 1,5 0,-9-1,7 0,-3-4,6 4,0-6,4 1,-4 0,5 0,0-1,0-5,0 4,0-5,0 7,0-6,0 4,0-5,5 12,1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3:40.519"/>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0 235,'59'-36,"0"1,0 0,-1 4,18-17,1-1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3:43.337"/>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1,'12'25,"-2"4,-10-17,0 12,0-11,0 4,0-6,5-5,6 4,1-9,4 4,-5-5,0 0,0 0,0 0,0 0,0 5,0-4,1 4,-1-5,0 0,0 5,6-3,-4 2,11-4,-12 0,20 0,-17 0,16 0,-18 0,11 0,-12 0,6 0,-7 0,-5-5,-1-1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3:46.144"/>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91,'56'0,"0"0,7-7,-4 4,-3-3,-10-8,16-2,-7 0,0 7,-3 2,-16 1,-3 5,-14-5,5 6,-12 0,12 0,-11 0,4 0,-6 0,0 0,0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3:47.773"/>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14,'55'14,"3"-6,-31 3,6-4,1 6,-7-5,6 4,-14-6,5 1,-11 3,4-9,-6 9,0-9,0 4,0 0,0-4,0 4,1-5,-1 5,14-10,-3-11,12-7,-13-11,3 9,-9-1,2 12,-10 14,-19 26,8-5,-13-2,17-15,0-9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3:48.30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1,'0'0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2-06T14:38:15.243"/>
    </inkml:context>
    <inkml:brush xml:id="br0">
      <inkml:brushProperty name="width" value="0.05" units="cm"/>
      <inkml:brushProperty name="height" value="0.05" units="cm"/>
    </inkml:brush>
  </inkml:definitions>
  <inkml:trace contextRef="#ctx0" brushRef="#br0">58 14 4608 0 0,'-5'0'167'0'0,"0"0"0"0"0,0 0 0 0 0,0 1 1 0 0,0 0-1 0 0,1-1 0 0 0,-1 2 0 0 0,0-1 0 0 0,0 1 1 0 0,0-1-1 0 0,-2 3-167 0 0,6-4 384 0 0,1 0-170 0 0,0 0-76 0 0,0 0-12 0 0,0 0-10 0 0,0 0-24 0 0,0 0-5 0 0,0 0 21 0 0,0 0 11 0 0,0 0 1 0 0,0 0-4 0 0,0 0-16 0 0,0 0-4 0 0,0 0 0 0 0,0 0-6 0 0,8 0-20 0 0,15-10 43 0 0,-15 6-295 0 0,-1 1 0 0 0,1 0 0 0 0,-1 1 0 0 0,4-1 182 0 0,-9 2-2785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2-06T14:38:17.826"/>
    </inkml:context>
    <inkml:brush xml:id="br0">
      <inkml:brushProperty name="width" value="0.05" units="cm"/>
      <inkml:brushProperty name="height" value="0.05" units="cm"/>
    </inkml:brush>
  </inkml:definitions>
  <inkml:trace contextRef="#ctx0" brushRef="#br0">13 46 2304 0 0,'-11'1'655'0'0,"11"-1"-602"0"0,0 0 0 0 0,0 0 0 0 0,0 0 1 0 0,0 0-1 0 0,0 0 0 0 0,0 0 0 0 0,-1 0 1 0 0,1 0-1 0 0,0 0 0 0 0,0 0 0 0 0,0 0 1 0 0,0 0-1 0 0,0 0 0 0 0,0 0 0 0 0,0-1 1 0 0,0 1-1 0 0,0 0 0 0 0,0 0 0 0 0,0 0 0 0 0,0 0 1 0 0,0 0-1 0 0,0 0 0 0 0,0 0 0 0 0,-1 0 1 0 0,1 0-1 0 0,0 0 0 0 0,0 0 0 0 0,0 0 1 0 0,0 0-1 0 0,0 0 0 0 0,0 0 0 0 0,0 0 1 0 0,0-1-1 0 0,0 1 0 0 0,0 0 0 0 0,0 0 0 0 0,0 0 1 0 0,0 0-1 0 0,0 0 0 0 0,0 0 0 0 0,0 0 1 0 0,0 0-1 0 0,0 0 0 0 0,0 0 0 0 0,0 0 1 0 0,0 0-1 0 0,0 0 0 0 0,0-1 0 0 0,0 1 1 0 0,0 0-1 0 0,0 0 0 0 0,0 0 0 0 0,0 0 0 0 0,1 0-53 0 0,11-11 5357 0 0,-5 6-5941 0 0,1-7 1591 0 0,13 5-200 0 0,-19 6-614 0 0,0 1-86 0 0,24-7 173 0 0,-25 7-162 0 0,26 0 1172 0 0,-9 7-1216 0 0,-14-7-31 0 0,7 0-32 0 0,2 0-27 0 0,-19 4-1755 0 0,6-4-2834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2:32.893"/>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0 1,'46'0,"-9"0,4 0,-13 0,5 6,0-5,-5 10,-1-9,-4 3,-4 1,7-5,-7 10,-2-10,1 4,-6 0,6-4,-7 4,0-5,0 0,0 0,0 0</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19-02-06T14:41:15.773"/>
    </inkml:context>
    <inkml:brush xml:id="br0">
      <inkml:brushProperty name="width" value="0.05292" units="cm"/>
      <inkml:brushProperty name="height" value="0.05292" units="cm"/>
      <inkml:brushProperty name="color" value="#002060"/>
    </inkml:brush>
  </inkml:definitions>
  <inkml:trace contextRef="#ctx0" brushRef="#br0">11471 17777 0,'-30'85'9,"30"-85"2,0 0-1,0 0 1,0 0-4,0 0 3,0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2:34.619"/>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0 84,'56'0,"-7"0,-23 0,-1 0,0 0,-6 0,-1 0,-7 0,0 0,0 0,0 0,0 0,0 0,0 0,7-6,-6 0,12-7,-11 2,10-2,-10 7,5-5,-7 5,0-1,0 2,0 5,-34 32,15-13,-33 27,21-21,5-11,4-2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2:36.292"/>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0 114,'85'0,"-5"-8,-25 7,7-7,-17 8,11 1,3-2,9-6,32 0,-49-8,-30 7,18-11,-24 16,10-10,-7 7,-11 0,10-1,-11 2,-38 21,23-7,-37 18,-4 1,31-14,-37 24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2:38.713"/>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1 30,'49'0,"-1"-7,-4 5,-1-4,0 6,0-6,-7 4,-3-4,-8 6,1 0,-7 0,5 0,-12 0,6 0,-7 0,0 0,0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2:40.411"/>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0 15,'62'0,"-5"-6,-4 4,-16-4,14 6,-16 0,-6 0,3 5,-13-3,0 8,-1-8,-1 8,-4-8,4 3,-6-5,0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2:42.415"/>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0 39,'35'0,"2"0,-10-6,0 4,7-4,-9 0,-6 5,5-5,-12 1,6 4,-7-4,0 5,0 0,0 0,0 0,0 0,0 0,0 0,0 0,0 0,0 0,1 0,-1 0,0 0,0 0,0 5,-5 7,-23 18,-23 29,10-21,-5 6,35-39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3T00:32:44.057"/>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0 71,'39'-7,"19"-13,-35 11,20-7,-18 5,1 9,-1-4,-6 6,-2 0,-6 0,1 0,-1 0,-37 20,10 4,-20 0,23-5</inkml:trace>
</inkml:ink>
</file>

<file path=ppt/notesMasters/_rels/notesMaster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21666" y="355600"/>
            <a:ext cx="5984874" cy="4487172"/>
          </a:xfrm>
          <a:prstGeom prst="rect">
            <a:avLst/>
          </a:prstGeom>
          <a:noFill/>
          <a:ln w="12700">
            <a:solidFill>
              <a:prstClr val="black"/>
            </a:solidFill>
          </a:ln>
        </p:spPr>
        <p:txBody>
          <a:bodyPr vert="horz" lIns="97566" tIns="48783" rIns="97566" bIns="48783" rtlCol="0" anchor="ctr"/>
          <a:lstStyle/>
          <a:p>
            <a:pPr lvl="0"/>
            <a:endParaRPr lang="en-US" noProof="0"/>
          </a:p>
        </p:txBody>
      </p:sp>
      <p:sp>
        <p:nvSpPr>
          <p:cNvPr id="5" name="Notes Placeholder 4"/>
          <p:cNvSpPr>
            <a:spLocks noGrp="1"/>
          </p:cNvSpPr>
          <p:nvPr>
            <p:ph type="body" sz="quarter" idx="3"/>
          </p:nvPr>
        </p:nvSpPr>
        <p:spPr>
          <a:xfrm>
            <a:off x="468313" y="5086350"/>
            <a:ext cx="6357937" cy="3777456"/>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28" name="Slide Number Placeholder 6"/>
          <p:cNvSpPr>
            <a:spLocks noGrp="1"/>
          </p:cNvSpPr>
          <p:nvPr>
            <p:ph type="sldNum" sz="quarter" idx="5"/>
          </p:nvPr>
        </p:nvSpPr>
        <p:spPr>
          <a:xfrm>
            <a:off x="477838" y="9147175"/>
            <a:ext cx="590550" cy="109538"/>
          </a:xfrm>
          <a:prstGeom prst="rect">
            <a:avLst/>
          </a:prstGeom>
        </p:spPr>
        <p:txBody>
          <a:bodyPr vert="horz" wrap="square" lIns="0" tIns="0" rIns="0" bIns="0" rtlCol="0" anchor="b" anchorCtr="0"/>
          <a:lstStyle>
            <a:lvl1pPr marL="0" algn="l" defTabSz="957468" rtl="0" eaLnBrk="1" fontAlgn="auto" latinLnBrk="0" hangingPunct="1">
              <a:spcBef>
                <a:spcPts val="0"/>
              </a:spcBef>
              <a:spcAft>
                <a:spcPts val="0"/>
              </a:spcAft>
              <a:defRPr lang="en-US" sz="800" i="0" kern="1200">
                <a:solidFill>
                  <a:schemeClr val="tx1"/>
                </a:solidFill>
                <a:latin typeface="Arial" pitchFamily="34" charset="0"/>
                <a:ea typeface="+mn-ea"/>
                <a:cs typeface="Arial" pitchFamily="34" charset="0"/>
              </a:defRPr>
            </a:lvl1pPr>
          </a:lstStyle>
          <a:p>
            <a:pPr>
              <a:defRPr/>
            </a:pPr>
            <a:fld id="{C2492204-C882-1F49-BB1D-EB85FAE8D3F3}" type="slidenum">
              <a:rPr/>
              <a:pPr>
                <a:defRPr/>
              </a:pPr>
              <a:t>‹#›</a:t>
            </a:fld>
            <a:endParaRPr dirty="0"/>
          </a:p>
        </p:txBody>
      </p:sp>
      <p:cxnSp>
        <p:nvCxnSpPr>
          <p:cNvPr id="29" name="Straight Connector 28"/>
          <p:cNvCxnSpPr/>
          <p:nvPr/>
        </p:nvCxnSpPr>
        <p:spPr>
          <a:xfrm>
            <a:off x="485775" y="9085263"/>
            <a:ext cx="63404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29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663" y="9156700"/>
            <a:ext cx="6397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ftr="0" dt="0"/>
  <p:notesStyle>
    <a:lvl1pPr marL="114300" indent="-114300" algn="l" rtl="0" eaLnBrk="0" fontAlgn="base" hangingPunct="0">
      <a:spcBef>
        <a:spcPts val="800"/>
      </a:spcBef>
      <a:spcAft>
        <a:spcPct val="0"/>
      </a:spcAft>
      <a:buFont typeface="Arial" charset="0"/>
      <a:buChar char="•"/>
      <a:defRPr sz="1200" kern="1200">
        <a:solidFill>
          <a:schemeClr val="tx1"/>
        </a:solidFill>
        <a:latin typeface="Arial" pitchFamily="34" charset="0"/>
        <a:ea typeface="Arial" charset="0"/>
        <a:cs typeface="Arial" pitchFamily="34" charset="0"/>
      </a:defRPr>
    </a:lvl1pPr>
    <a:lvl2pPr marL="285750" indent="-112713" algn="l" rtl="0" eaLnBrk="0" fontAlgn="base" hangingPunct="0">
      <a:spcBef>
        <a:spcPts val="200"/>
      </a:spcBef>
      <a:spcAft>
        <a:spcPct val="0"/>
      </a:spcAft>
      <a:buFont typeface="Arial" charset="0"/>
      <a:buChar char="•"/>
      <a:defRPr sz="1100" kern="1200">
        <a:solidFill>
          <a:schemeClr val="tx1"/>
        </a:solidFill>
        <a:latin typeface="Arial" pitchFamily="34" charset="0"/>
        <a:ea typeface="Arial" charset="0"/>
        <a:cs typeface="Arial" pitchFamily="34" charset="0"/>
      </a:defRPr>
    </a:lvl2pPr>
    <a:lvl3pPr marL="403225" indent="-117475" algn="l" rtl="0" eaLnBrk="0" fontAlgn="base" hangingPunct="0">
      <a:spcBef>
        <a:spcPts val="200"/>
      </a:spcBef>
      <a:spcAft>
        <a:spcPct val="0"/>
      </a:spcAft>
      <a:buFont typeface="Arial" charset="0"/>
      <a:buChar char="•"/>
      <a:defRPr sz="1000" kern="1200">
        <a:solidFill>
          <a:schemeClr val="tx1"/>
        </a:solidFill>
        <a:latin typeface="Arial" pitchFamily="34" charset="0"/>
        <a:ea typeface="Arial" charset="0"/>
        <a:cs typeface="Arial" pitchFamily="34" charset="0"/>
      </a:defRPr>
    </a:lvl3pPr>
    <a:lvl4pPr marL="569913" indent="-112713" algn="l" rtl="0" eaLnBrk="0" fontAlgn="base" hangingPunct="0">
      <a:spcBef>
        <a:spcPts val="200"/>
      </a:spcBef>
      <a:spcAft>
        <a:spcPct val="0"/>
      </a:spcAft>
      <a:buFont typeface="Arial" charset="0"/>
      <a:buChar char="•"/>
      <a:defRPr sz="1000" kern="1200">
        <a:solidFill>
          <a:schemeClr val="tx1"/>
        </a:solidFill>
        <a:latin typeface="Arial" pitchFamily="34" charset="0"/>
        <a:ea typeface="Arial" charset="0"/>
        <a:cs typeface="Arial" pitchFamily="34" charset="0"/>
      </a:defRPr>
    </a:lvl4pPr>
    <a:lvl5pPr marL="457200" indent="114300" algn="l" rtl="0" eaLnBrk="0" fontAlgn="base" hangingPunct="0">
      <a:spcBef>
        <a:spcPct val="30000"/>
      </a:spcBef>
      <a:spcAft>
        <a:spcPct val="0"/>
      </a:spcAft>
      <a:buFont typeface="Arial" charset="0"/>
      <a:buChar char="•"/>
      <a:defRPr sz="1000" kern="1200">
        <a:solidFill>
          <a:schemeClr val="tx1"/>
        </a:solidFill>
        <a:latin typeface="+mn-lt"/>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646200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pPr marL="171450" indent="-171450">
              <a:buFontTx/>
              <a:buChar char="-"/>
            </a:pPr>
            <a:r>
              <a:rPr lang="en-US" dirty="0"/>
              <a:t>More formally, exchangeability is defined as independence between the counterfactual outcome and the observed treatment</a:t>
            </a:r>
          </a:p>
          <a:p>
            <a:pPr marL="171450" indent="-171450">
              <a:buFontTx/>
              <a:buChar char="-"/>
            </a:pPr>
            <a:r>
              <a:rPr lang="en-US" dirty="0"/>
              <a:t>It means that the treated and the untreated would have experienced the same risk of outcome if they had received the same treatment level</a:t>
            </a:r>
          </a:p>
          <a:p>
            <a:pPr marL="171450" indent="-171450">
              <a:buFontTx/>
              <a:buChar char="-"/>
            </a:pPr>
            <a:r>
              <a:rPr lang="en-US" dirty="0"/>
              <a:t>Or shown in probabilities, the risk of the outcome under treatment level a is the same among the exposed and the unexposed</a:t>
            </a:r>
          </a:p>
          <a:p>
            <a:pPr marL="171450" indent="-171450">
              <a:buFontTx/>
              <a:buChar char="-"/>
            </a:pPr>
            <a:r>
              <a:rPr lang="en-US" dirty="0"/>
              <a:t>How then does that differ from independence between the observed outcome and the observed treatment?</a:t>
            </a:r>
          </a:p>
          <a:p>
            <a:pPr marL="628650" lvl="1" indent="-171450">
              <a:buFontTx/>
              <a:buChar char="-"/>
            </a:pPr>
            <a:r>
              <a:rPr lang="en-US" dirty="0"/>
              <a:t>Independence between the counterfactual outcome and the observed treatment does not imply independence between the observed outcome and the observed treatment</a:t>
            </a:r>
          </a:p>
          <a:p>
            <a:pPr marL="628650" lvl="1" indent="-171450">
              <a:buFontTx/>
              <a:buChar char="-"/>
            </a:pPr>
            <a:r>
              <a:rPr lang="en-US" dirty="0"/>
              <a:t>For example, in an ideal randomized experiment, randomization ensures that exchangeability holds, but the treatment may have a causal effect on the outcome, which in turn means that treatment and outcome are associated and not independent</a:t>
            </a:r>
          </a:p>
          <a:p>
            <a:pPr marL="171450" lvl="0" indent="-171450">
              <a:buFontTx/>
              <a:buChar char="-"/>
            </a:pPr>
            <a:r>
              <a:rPr lang="en-US" dirty="0"/>
              <a:t>Exchangeability is the first of three what are called identifiability conditions that enable inference of causal relationships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107E05-40DC-FD45-8388-749FC3D8F3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635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a:bodyPr>
          <a:lstStyle/>
          <a:p>
            <a:pPr marL="114300" indent="-114300"/>
            <a:r>
              <a:rPr lang="en-US" i="0" baseline="0" dirty="0"/>
              <a:t>Exchangeability: </a:t>
            </a:r>
            <a:r>
              <a:rPr lang="en-US" dirty="0">
                <a:solidFill>
                  <a:srgbClr val="052049"/>
                </a:solidFill>
              </a:rPr>
              <a:t> </a:t>
            </a:r>
            <a:r>
              <a:rPr lang="en-US" dirty="0" err="1"/>
              <a:t>Pr</a:t>
            </a:r>
            <a:r>
              <a:rPr lang="en-US" dirty="0"/>
              <a:t>(</a:t>
            </a:r>
            <a:r>
              <a:rPr lang="en-US" i="1" dirty="0" err="1"/>
              <a:t>Y</a:t>
            </a:r>
            <a:r>
              <a:rPr lang="en-US" i="1" baseline="30000" dirty="0" err="1"/>
              <a:t>a</a:t>
            </a:r>
            <a:r>
              <a:rPr lang="en-US" dirty="0"/>
              <a:t> = 1 | A = 1) = </a:t>
            </a:r>
            <a:r>
              <a:rPr lang="en-US" dirty="0" err="1"/>
              <a:t>Pr</a:t>
            </a:r>
            <a:r>
              <a:rPr lang="en-US" dirty="0"/>
              <a:t>(</a:t>
            </a:r>
            <a:r>
              <a:rPr lang="en-US" i="1" dirty="0" err="1"/>
              <a:t>Y</a:t>
            </a:r>
            <a:r>
              <a:rPr lang="en-US" i="1" baseline="30000" dirty="0" err="1"/>
              <a:t>a</a:t>
            </a:r>
            <a:r>
              <a:rPr lang="en-US" dirty="0"/>
              <a:t> = 1 | A = 0) = </a:t>
            </a:r>
            <a:r>
              <a:rPr lang="en-US" dirty="0" err="1"/>
              <a:t>Pr</a:t>
            </a:r>
            <a:r>
              <a:rPr lang="en-US" dirty="0"/>
              <a:t>(</a:t>
            </a:r>
            <a:r>
              <a:rPr lang="en-US" i="1" dirty="0" err="1"/>
              <a:t>Y</a:t>
            </a:r>
            <a:r>
              <a:rPr lang="en-US" i="1" baseline="30000" dirty="0" err="1"/>
              <a:t>a</a:t>
            </a:r>
            <a:r>
              <a:rPr lang="en-US" dirty="0"/>
              <a:t> = 1) for all values of a.</a:t>
            </a:r>
          </a:p>
          <a:p>
            <a:pPr marL="114300" indent="-114300"/>
            <a:r>
              <a:rPr lang="en-US" i="0" baseline="0" dirty="0"/>
              <a:t>To check if there is exchangeability in the population, you use the counterfactual outcome data and see whether the probability of outcome under one treatment condition (e.g., a=1) in the counterfactual world, is the same for the exposed and unexposed groups, in real life (i.e.,</a:t>
            </a:r>
            <a:r>
              <a:rPr lang="en-US" dirty="0"/>
              <a:t> </a:t>
            </a:r>
            <a:r>
              <a:rPr lang="en-US" dirty="0" err="1"/>
              <a:t>Pr</a:t>
            </a:r>
            <a:r>
              <a:rPr lang="en-US" dirty="0"/>
              <a:t>(</a:t>
            </a:r>
            <a:r>
              <a:rPr lang="en-US" i="1" dirty="0" err="1"/>
              <a:t>Y</a:t>
            </a:r>
            <a:r>
              <a:rPr lang="en-US" i="1" baseline="30000" dirty="0" err="1"/>
              <a:t>a</a:t>
            </a:r>
            <a:r>
              <a:rPr lang="en-US" i="1" baseline="30000" dirty="0"/>
              <a:t>=1</a:t>
            </a:r>
            <a:r>
              <a:rPr lang="en-US" dirty="0"/>
              <a:t> = 1 | A = 1) = </a:t>
            </a:r>
            <a:r>
              <a:rPr lang="en-US" dirty="0" err="1"/>
              <a:t>Pr</a:t>
            </a:r>
            <a:r>
              <a:rPr lang="en-US" dirty="0"/>
              <a:t>(</a:t>
            </a:r>
            <a:r>
              <a:rPr lang="en-US" i="1" dirty="0" err="1"/>
              <a:t>Y</a:t>
            </a:r>
            <a:r>
              <a:rPr lang="en-US" i="1" baseline="30000" dirty="0" err="1"/>
              <a:t>a</a:t>
            </a:r>
            <a:r>
              <a:rPr lang="en-US" i="1" baseline="30000" dirty="0"/>
              <a:t>=1</a:t>
            </a:r>
            <a:r>
              <a:rPr lang="en-US" dirty="0"/>
              <a:t> = 1 | A = 0)</a:t>
            </a:r>
            <a:r>
              <a:rPr lang="en-US" i="0" baseline="0" dirty="0"/>
              <a:t>. This should also apply the other way around – the probability of outcome under the other treatment condition (e.g., a=0) in the counterfactual world, is the same among the exposed and unexposed groups, in real life (i.e., </a:t>
            </a:r>
            <a:r>
              <a:rPr lang="en-US" dirty="0" err="1"/>
              <a:t>Pr</a:t>
            </a:r>
            <a:r>
              <a:rPr lang="en-US" dirty="0"/>
              <a:t>(</a:t>
            </a:r>
            <a:r>
              <a:rPr lang="en-US" i="1" dirty="0" err="1"/>
              <a:t>Y</a:t>
            </a:r>
            <a:r>
              <a:rPr lang="en-US" i="1" baseline="30000" dirty="0" err="1"/>
              <a:t>a</a:t>
            </a:r>
            <a:r>
              <a:rPr lang="en-US" i="1" baseline="30000" dirty="0"/>
              <a:t>=0</a:t>
            </a:r>
            <a:r>
              <a:rPr lang="en-US" dirty="0"/>
              <a:t> = 1 | A = 1) = </a:t>
            </a:r>
            <a:r>
              <a:rPr lang="en-US" dirty="0" err="1"/>
              <a:t>Pr</a:t>
            </a:r>
            <a:r>
              <a:rPr lang="en-US" dirty="0"/>
              <a:t>(</a:t>
            </a:r>
            <a:r>
              <a:rPr lang="en-US" i="1" dirty="0" err="1"/>
              <a:t>Y</a:t>
            </a:r>
            <a:r>
              <a:rPr lang="en-US" i="1" baseline="30000" dirty="0" err="1"/>
              <a:t>a</a:t>
            </a:r>
            <a:r>
              <a:rPr lang="en-US" i="1" baseline="30000" dirty="0"/>
              <a:t>=0</a:t>
            </a:r>
            <a:r>
              <a:rPr lang="en-US" dirty="0"/>
              <a:t> = 1 | A = 0).</a:t>
            </a:r>
            <a:endParaRPr lang="en-US" sz="1200" baseline="30000" dirty="0"/>
          </a:p>
          <a:p>
            <a:pPr marL="0" indent="0">
              <a:buNone/>
            </a:pPr>
            <a:endParaRPr lang="en-US" i="0" baseline="0" dirty="0"/>
          </a:p>
        </p:txBody>
      </p:sp>
    </p:spTree>
    <p:extLst>
      <p:ext uri="{BB962C8B-B14F-4D97-AF65-F5344CB8AC3E}">
        <p14:creationId xmlns:p14="http://schemas.microsoft.com/office/powerpoint/2010/main" val="377118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pPr marL="171450" indent="-171450">
              <a:buFontTx/>
              <a:buChar char="-"/>
            </a:pPr>
            <a:r>
              <a:rPr lang="en-US" dirty="0"/>
              <a:t>For all </a:t>
            </a:r>
            <a:r>
              <a:rPr lang="en-US" i="1" dirty="0"/>
              <a:t>a</a:t>
            </a:r>
          </a:p>
          <a:p>
            <a:pPr marL="171450" indent="-171450">
              <a:buFontTx/>
              <a:buChar char="-"/>
            </a:pPr>
            <a:r>
              <a:rPr lang="en-US" sz="1200" b="0" i="0" u="none" strike="noStrike" kern="1200" baseline="0" dirty="0">
                <a:solidFill>
                  <a:schemeClr val="tx1"/>
                </a:solidFill>
                <a:latin typeface="+mn-lt"/>
                <a:ea typeface="+mn-ea"/>
                <a:cs typeface="+mn-cs"/>
              </a:rPr>
              <a:t>Conditional exchangeability is expected if randomization takes place within levels of L</a:t>
            </a:r>
          </a:p>
          <a:p>
            <a:pPr marL="628650" lvl="1" indent="-171450">
              <a:buFontTx/>
              <a:buChar char="-"/>
            </a:pPr>
            <a:r>
              <a:rPr lang="en-US" b="0" i="0" u="none" strike="noStrike" kern="1200" baseline="0" dirty="0">
                <a:solidFill>
                  <a:schemeClr val="tx1"/>
                </a:solidFill>
                <a:latin typeface="+mn-lt"/>
                <a:ea typeface="+mn-ea"/>
                <a:cs typeface="+mn-cs"/>
              </a:rPr>
              <a:t>Implies no confounding within levels of L</a:t>
            </a:r>
            <a:endParaRPr lang="en-US" i="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107E05-40DC-FD45-8388-749FC3D8F3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2740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pPr marL="171450" indent="-171450">
              <a:buFontTx/>
              <a:buChar char="-"/>
            </a:pPr>
            <a:r>
              <a:rPr lang="en-US" dirty="0"/>
              <a:t>The second identifiability condition is consistency, which suggests that for each individual, one of the counterfactual outcomes (namely the one that corresponds to the treatment value that the individual actually receives) is factual</a:t>
            </a:r>
          </a:p>
          <a:p>
            <a:pPr marL="171450" indent="-171450">
              <a:buFontTx/>
              <a:buChar char="-"/>
            </a:pPr>
            <a:r>
              <a:rPr lang="en-US" dirty="0"/>
              <a:t>For example, if an individual is actually treated then her counterfactual outcome had she been treated will be equal to her observed outcome</a:t>
            </a:r>
          </a:p>
          <a:p>
            <a:pPr marL="171450" indent="-171450">
              <a:buFontTx/>
              <a:buChar char="-"/>
            </a:pPr>
            <a:r>
              <a:rPr lang="en-US" dirty="0"/>
              <a:t>This equality can be expressed as is see in the first bullet, where capital A correspond to an individual’s observed treatment a</a:t>
            </a:r>
          </a:p>
          <a:p>
            <a:pPr marL="171450" indent="-171450">
              <a:buFontTx/>
              <a:buChar char="-"/>
            </a:pPr>
            <a:r>
              <a:rPr lang="en-US" dirty="0"/>
              <a:t>Consistency is generally expected to hold when interventions or exposures are well defined.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107E05-40DC-FD45-8388-749FC3D8F3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2620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r>
              <a:rPr lang="en-US" dirty="0"/>
              <a:t>Consistency is demonstrated by observing, that for each person (row), the outcome in real life under A=1 is the same as what would be expected based on the counterfactual, </a:t>
            </a:r>
            <a:r>
              <a:rPr lang="en-US" dirty="0" err="1"/>
              <a:t>Y</a:t>
            </a:r>
            <a:r>
              <a:rPr lang="en-US" baseline="30000" dirty="0" err="1"/>
              <a:t>a</a:t>
            </a:r>
            <a:r>
              <a:rPr lang="en-US" baseline="30000" dirty="0"/>
              <a:t>=1 </a:t>
            </a:r>
            <a:r>
              <a:rPr lang="en-US" baseline="0" dirty="0"/>
              <a:t>. Similarly, the outcome under A=0 is the same as what is expected based on the counterfactual condition of no exposure, </a:t>
            </a:r>
            <a:r>
              <a:rPr lang="en-US" baseline="0" dirty="0" err="1"/>
              <a:t>Y</a:t>
            </a:r>
            <a:r>
              <a:rPr lang="en-US" baseline="30000" dirty="0" err="1"/>
              <a:t>a</a:t>
            </a:r>
            <a:r>
              <a:rPr lang="en-US" baseline="30000" dirty="0"/>
              <a:t>=0</a:t>
            </a:r>
          </a:p>
          <a:p>
            <a:r>
              <a:rPr lang="en-US" baseline="0" dirty="0"/>
              <a:t>In other words --  </a:t>
            </a:r>
            <a:r>
              <a:rPr lang="en-US" dirty="0"/>
              <a:t>If </a:t>
            </a:r>
            <a:r>
              <a:rPr lang="en-US" i="1" dirty="0"/>
              <a:t>A</a:t>
            </a:r>
            <a:r>
              <a:rPr lang="en-US" i="1" baseline="-25000" dirty="0"/>
              <a:t>i</a:t>
            </a:r>
            <a:r>
              <a:rPr lang="en-US" dirty="0"/>
              <a:t> = </a:t>
            </a:r>
            <a:r>
              <a:rPr lang="en-US" i="1" dirty="0"/>
              <a:t>a</a:t>
            </a:r>
            <a:r>
              <a:rPr lang="en-US" dirty="0"/>
              <a:t> then </a:t>
            </a:r>
            <a:r>
              <a:rPr lang="en-US" i="1" dirty="0" err="1"/>
              <a:t>Y</a:t>
            </a:r>
            <a:r>
              <a:rPr lang="en-US" i="1" baseline="-25000" dirty="0" err="1"/>
              <a:t>i</a:t>
            </a:r>
            <a:r>
              <a:rPr lang="en-US" i="1" baseline="30000" dirty="0" err="1"/>
              <a:t>a</a:t>
            </a:r>
            <a:r>
              <a:rPr lang="en-US" dirty="0"/>
              <a:t> = </a:t>
            </a:r>
            <a:r>
              <a:rPr lang="en-US" i="1" dirty="0" err="1"/>
              <a:t>Y</a:t>
            </a:r>
            <a:r>
              <a:rPr lang="en-US" i="1" baseline="-25000" dirty="0" err="1"/>
              <a:t>i</a:t>
            </a:r>
            <a:r>
              <a:rPr lang="en-US" i="1" baseline="30000" dirty="0" err="1"/>
              <a:t>A</a:t>
            </a:r>
            <a:r>
              <a:rPr lang="en-US" dirty="0"/>
              <a:t> = </a:t>
            </a:r>
            <a:r>
              <a:rPr lang="en-US" i="1" dirty="0"/>
              <a:t>Y</a:t>
            </a:r>
            <a:r>
              <a:rPr lang="en-US" i="1" baseline="-25000" dirty="0"/>
              <a:t>i </a:t>
            </a:r>
            <a:r>
              <a:rPr lang="en-US" i="1" baseline="0" dirty="0"/>
              <a:t> for all individuals </a:t>
            </a:r>
            <a:r>
              <a:rPr lang="en-US" i="1" baseline="0" dirty="0" err="1"/>
              <a:t>i</a:t>
            </a:r>
            <a:r>
              <a:rPr lang="en-US" i="1" baseline="0" dirty="0"/>
              <a:t> (see slide 23)</a:t>
            </a:r>
          </a:p>
          <a:p>
            <a:pPr marL="0" indent="0">
              <a:buNone/>
            </a:pPr>
            <a:endParaRPr lang="en-US" i="1" baseline="0" dirty="0"/>
          </a:p>
          <a:p>
            <a:pPr marL="0" indent="0">
              <a:buNone/>
            </a:pPr>
            <a:r>
              <a:rPr lang="en-US" i="0" baseline="0" dirty="0"/>
              <a:t> </a:t>
            </a:r>
          </a:p>
        </p:txBody>
      </p:sp>
    </p:spTree>
    <p:extLst>
      <p:ext uri="{BB962C8B-B14F-4D97-AF65-F5344CB8AC3E}">
        <p14:creationId xmlns:p14="http://schemas.microsoft.com/office/powerpoint/2010/main" val="2376820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a:solidFill>
                  <a:schemeClr val="tx1"/>
                </a:solidFill>
                <a:latin typeface="+mn-lt"/>
                <a:ea typeface="+mn-ea"/>
                <a:cs typeface="+mn-cs"/>
              </a:rPr>
              <a:t>In order for observational research to be conceptualized as conditionally randomized experiments, three conditions must hold</a:t>
            </a:r>
          </a:p>
          <a:p>
            <a:pPr marL="628650" lvl="1" indent="-171450">
              <a:buFontTx/>
              <a:buChar char="-"/>
            </a:pPr>
            <a:r>
              <a:rPr lang="en-US" sz="1200" b="0" i="0" u="none" strike="noStrike" kern="1200" baseline="0" dirty="0">
                <a:solidFill>
                  <a:schemeClr val="tx1"/>
                </a:solidFill>
                <a:latin typeface="+mn-lt"/>
                <a:ea typeface="+mn-ea"/>
                <a:cs typeface="+mn-cs"/>
              </a:rPr>
              <a:t>(Conditional) exchangeability: the conditional probability of receiving every value of treatment, though not decided by the investigators, depends only on measured covariates </a:t>
            </a:r>
          </a:p>
          <a:p>
            <a:pPr marL="628650" lvl="1" indent="-171450">
              <a:buFontTx/>
              <a:buChar char="-"/>
            </a:pPr>
            <a:r>
              <a:rPr lang="en-US" sz="1200" b="0" i="0" u="none" strike="noStrike" kern="1200" baseline="0" dirty="0">
                <a:solidFill>
                  <a:schemeClr val="tx1"/>
                </a:solidFill>
                <a:latin typeface="+mn-lt"/>
                <a:ea typeface="+mn-ea"/>
                <a:cs typeface="+mn-cs"/>
              </a:rPr>
              <a:t>Consistency: the values of treatment under comparison correspond to well-defined interventions that, in turn, correspond to the versions of treatment in the data</a:t>
            </a:r>
          </a:p>
          <a:p>
            <a:pPr marL="171450" lvl="0" indent="-171450">
              <a:buFontTx/>
              <a:buChar char="-"/>
            </a:pPr>
            <a:r>
              <a:rPr lang="en-US" sz="1200" b="0" i="0" u="none" strike="noStrike" kern="1200" baseline="0" dirty="0">
                <a:solidFill>
                  <a:schemeClr val="tx1"/>
                </a:solidFill>
                <a:latin typeface="+mn-lt"/>
                <a:ea typeface="+mn-ea"/>
                <a:cs typeface="+mn-cs"/>
              </a:rPr>
              <a:t>In an ideal randomized experiment, these identifiability conditions hold by design, which is why we try as best as possible to generate observational data that mimics an ideal randomized experiment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107E05-40DC-FD45-8388-749FC3D8F3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9133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fontScale="92500" lnSpcReduction="10000"/>
          </a:bodyPr>
          <a:lstStyle/>
          <a:p>
            <a:pPr marL="171450" indent="-171450">
              <a:buFontTx/>
              <a:buChar char="-"/>
            </a:pPr>
            <a:r>
              <a:rPr lang="en-US" i="0" dirty="0"/>
              <a:t>How do we calculate the average causal effect given conditional exchangeability?</a:t>
            </a:r>
          </a:p>
          <a:p>
            <a:pPr marL="171450" indent="-171450">
              <a:buFontTx/>
              <a:buChar char="-"/>
            </a:pPr>
            <a:r>
              <a:rPr lang="en-US" i="0" dirty="0"/>
              <a:t>Let’s first consider the probability of the outcome had everyone been exposed</a:t>
            </a:r>
          </a:p>
          <a:p>
            <a:pPr marL="628650" lvl="1" indent="-171450">
              <a:buFontTx/>
              <a:buChar char="-"/>
            </a:pPr>
            <a:r>
              <a:rPr lang="en-US" i="0" dirty="0"/>
              <a:t>First, we compute the conditional risk if everyone had been exposed in each stratum of L</a:t>
            </a:r>
          </a:p>
          <a:p>
            <a:pPr marL="628650" lvl="1" indent="-171450">
              <a:buFontTx/>
              <a:buChar char="-"/>
            </a:pPr>
            <a:r>
              <a:rPr lang="en-US" i="0" dirty="0"/>
              <a:t>Second, we compute the weighted average of the conditional risks</a:t>
            </a:r>
          </a:p>
          <a:p>
            <a:pPr marL="171450" lvl="0" indent="-171450">
              <a:buFontTx/>
              <a:buChar char="-"/>
            </a:pPr>
            <a:r>
              <a:rPr lang="en-US" i="0" dirty="0"/>
              <a:t>The marginal probability is a weighted average</a:t>
            </a:r>
            <a:r>
              <a:rPr lang="en-US" i="0" baseline="0" dirty="0"/>
              <a:t> of the conditional probabilities</a:t>
            </a:r>
          </a:p>
          <a:p>
            <a:pPr marL="0" indent="0">
              <a:buFontTx/>
              <a:buNone/>
            </a:pPr>
            <a:endParaRPr lang="en-US" i="0" baseline="0" dirty="0"/>
          </a:p>
          <a:p>
            <a:pPr marL="0" indent="0">
              <a:buFontTx/>
              <a:buNone/>
            </a:pPr>
            <a:r>
              <a:rPr lang="en-US" i="0" baseline="0" dirty="0"/>
              <a:t>Standardization reviewed:</a:t>
            </a:r>
          </a:p>
          <a:p>
            <a:pPr marL="171450" indent="-171450">
              <a:buFontTx/>
              <a:buChar char="-"/>
            </a:pPr>
            <a:r>
              <a:rPr lang="en-US" i="0" baseline="0" dirty="0"/>
              <a:t>Compute a frequency measure in each stratum of L in the study population</a:t>
            </a:r>
          </a:p>
          <a:p>
            <a:pPr marL="171450" indent="-171450">
              <a:buFontTx/>
              <a:buChar char="-"/>
            </a:pPr>
            <a:r>
              <a:rPr lang="en-US" i="0" baseline="0" dirty="0"/>
              <a:t>Compute the proportion of subjects in each stratum of L in the standard population</a:t>
            </a:r>
          </a:p>
          <a:p>
            <a:pPr marL="171450" indent="-171450">
              <a:buFontTx/>
              <a:buChar char="-"/>
            </a:pPr>
            <a:r>
              <a:rPr lang="en-US" i="0" baseline="0" dirty="0"/>
              <a:t>The standardized measure the weighted average of the stratum-specific measures of population 1 using the stratum-specific proportions of population 2</a:t>
            </a:r>
          </a:p>
          <a:p>
            <a:pPr marL="171450" indent="-171450">
              <a:buFontTx/>
              <a:buChar char="-"/>
            </a:pPr>
            <a:r>
              <a:rPr lang="en-US" i="0" baseline="0" dirty="0"/>
              <a:t>It’s the equivalent of simulating what would happen in the study population if </a:t>
            </a:r>
            <a:r>
              <a:rPr lang="en-US" sz="1200" b="0" i="0" u="none" strike="noStrike" kern="1200" baseline="0" dirty="0">
                <a:solidFill>
                  <a:schemeClr val="tx1"/>
                </a:solidFill>
                <a:latin typeface="+mn-lt"/>
                <a:ea typeface="+mn-ea"/>
                <a:cs typeface="+mn-cs"/>
              </a:rPr>
              <a:t>everybody had received certain exposure level a and the distribution of the covariate L were the same as its distribution in the standard population</a:t>
            </a:r>
          </a:p>
          <a:p>
            <a:pPr marL="171450" indent="-171450">
              <a:buFontTx/>
              <a:buChar char="-"/>
            </a:pPr>
            <a:endParaRPr lang="en-US" sz="1200" b="0" i="1" u="none" strike="noStrike" kern="1200" baseline="0" dirty="0">
              <a:solidFill>
                <a:schemeClr val="tx1"/>
              </a:solidFill>
              <a:latin typeface="+mn-lt"/>
              <a:ea typeface="+mn-ea"/>
              <a:cs typeface="+mn-cs"/>
            </a:endParaRPr>
          </a:p>
          <a:p>
            <a:pPr marL="171450" marR="0" lvl="0" indent="-171450" algn="l" defTabSz="914400" rtl="0" eaLnBrk="0" fontAlgn="base" latinLnBrk="0" hangingPunct="0">
              <a:lnSpc>
                <a:spcPct val="100000"/>
              </a:lnSpc>
              <a:spcBef>
                <a:spcPts val="800"/>
              </a:spcBef>
              <a:spcAft>
                <a:spcPct val="0"/>
              </a:spcAft>
              <a:buClrTx/>
              <a:buSzTx/>
              <a:buFontTx/>
              <a:buChar char="-"/>
              <a:tabLst/>
              <a:defRPr/>
            </a:pPr>
            <a:r>
              <a:rPr lang="en-US" i="0" dirty="0"/>
              <a:t>Standardization: creating a weighted average of the effect by using the probability of being treated/untreated within each level of a potential confounding factor</a:t>
            </a:r>
          </a:p>
          <a:p>
            <a:pPr marL="171450" indent="-171450">
              <a:buFontTx/>
              <a:buChar cha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107E05-40DC-FD45-8388-749FC3D8F3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8960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a:solidFill>
                  <a:schemeClr val="tx1"/>
                </a:solidFill>
                <a:latin typeface="+mn-lt"/>
                <a:ea typeface="+mn-ea"/>
                <a:cs typeface="+mn-cs"/>
              </a:rPr>
              <a:t>An alternative to the tree method for creating your pseudo-population, is to apply inverse probability weights</a:t>
            </a:r>
          </a:p>
          <a:p>
            <a:pPr marL="171450" indent="-171450">
              <a:buFontTx/>
              <a:buChar char="-"/>
            </a:pPr>
            <a:r>
              <a:rPr lang="en-US" sz="1200" b="0" i="0" u="none" strike="noStrike" kern="1200" baseline="0" dirty="0">
                <a:solidFill>
                  <a:schemeClr val="tx1"/>
                </a:solidFill>
                <a:latin typeface="+mn-lt"/>
                <a:ea typeface="+mn-ea"/>
                <a:cs typeface="+mn-cs"/>
              </a:rPr>
              <a:t>The denominator of your W is (informally) the probability of having your observed treatment value given your L value</a:t>
            </a:r>
          </a:p>
          <a:p>
            <a:pPr marL="171450" indent="-171450">
              <a:buFontTx/>
              <a:buChar char="-"/>
            </a:pPr>
            <a:r>
              <a:rPr lang="en-US" sz="1200" b="0" i="0" u="none" strike="noStrike" kern="1200" baseline="0" dirty="0">
                <a:solidFill>
                  <a:schemeClr val="tx1"/>
                </a:solidFill>
                <a:latin typeface="+mn-lt"/>
                <a:ea typeface="+mn-ea"/>
                <a:cs typeface="+mn-cs"/>
              </a:rPr>
              <a:t>To achieve the pseudo-population, you multiply the number of individuals in each combination of L, A, and Y by the relevant weight. Then, once again, you can collapse over L.</a:t>
            </a:r>
          </a:p>
          <a:p>
            <a:pPr marL="171450" indent="-171450">
              <a:buFontTx/>
              <a:buChar char="-"/>
            </a:pPr>
            <a:endParaRPr lang="en-US" sz="1200" b="0" i="0" u="none" strike="noStrike" kern="1200" baseline="0" dirty="0">
              <a:solidFill>
                <a:schemeClr val="tx1"/>
              </a:solidFill>
              <a:latin typeface="+mn-lt"/>
              <a:ea typeface="+mn-ea"/>
              <a:cs typeface="+mn-cs"/>
            </a:endParaRPr>
          </a:p>
          <a:p>
            <a:pPr marL="171450" marR="0" lvl="0" indent="-171450" algn="l" defTabSz="914400" rtl="0" eaLnBrk="0" fontAlgn="base" latinLnBrk="0" hangingPunct="0">
              <a:lnSpc>
                <a:spcPct val="100000"/>
              </a:lnSpc>
              <a:spcBef>
                <a:spcPts val="800"/>
              </a:spcBef>
              <a:spcAft>
                <a:spcPct val="0"/>
              </a:spcAft>
              <a:buClrTx/>
              <a:buSzTx/>
              <a:buFontTx/>
              <a:buChar char="-"/>
              <a:tabLst/>
              <a:defRPr/>
            </a:pPr>
            <a:r>
              <a:rPr lang="en-US" i="0" dirty="0"/>
              <a:t>IPW: creating a pseudo population where everyone is both treated and untreated within strata of a potential confounding factor. The probability of being in each of those branches would be used to obtain the weighted average effect had everyone/no one been treated.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107E05-40DC-FD45-8388-749FC3D8F3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4655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r>
              <a:rPr lang="en-US" dirty="0" err="1"/>
              <a:t>Vanderweele</a:t>
            </a:r>
            <a:r>
              <a:rPr lang="en-US" dirty="0"/>
              <a:t>, </a:t>
            </a:r>
            <a:r>
              <a:rPr lang="en-US" dirty="0" err="1"/>
              <a:t>Epidem</a:t>
            </a:r>
            <a:r>
              <a:rPr lang="en-US" dirty="0"/>
              <a:t> Methods 2014, Part 1</a:t>
            </a:r>
          </a:p>
          <a:p>
            <a:r>
              <a:rPr lang="en-US" dirty="0"/>
              <a:t>RGL, p. 71-79</a:t>
            </a:r>
          </a:p>
          <a:p>
            <a:r>
              <a:rPr lang="en-US" dirty="0"/>
              <a:t>Hernan &amp; Robins, 5.1-5.3</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65B49FA-9145-6F48-B012-786C70DCB5A1}" type="slidenum">
              <a:rPr lang="en-US" smtClean="0"/>
              <a:t>23</a:t>
            </a:fld>
            <a:endParaRPr lang="en-US"/>
          </a:p>
        </p:txBody>
      </p:sp>
    </p:spTree>
    <p:extLst>
      <p:ext uri="{BB962C8B-B14F-4D97-AF65-F5344CB8AC3E}">
        <p14:creationId xmlns:p14="http://schemas.microsoft.com/office/powerpoint/2010/main" val="4086289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r>
              <a:rPr lang="en-US" dirty="0"/>
              <a:t>You start with “statistical interaction” to show evidence of possible epidemiologic effect mod (or interaction)</a:t>
            </a:r>
          </a:p>
          <a:p>
            <a:r>
              <a:rPr lang="en-US" dirty="0"/>
              <a:t>Then if there is suggestion of statistical interaction… if you think you’ve addressed bias at least for the main </a:t>
            </a:r>
            <a:r>
              <a:rPr lang="en-US" dirty="0" err="1"/>
              <a:t>Exp</a:t>
            </a:r>
            <a:r>
              <a:rPr lang="en-US" dirty="0"/>
              <a:t>-Dis relationship, and you are mainly interested in the effect of one variable within strata of the other, then folks refer to this as effect measure modification, which has been truncated to “effect modification”… and which is synonymous with effect heterogeneity or heterogeneity of effects.  To me, these 4 terms are all synonymous.</a:t>
            </a:r>
          </a:p>
          <a:p>
            <a:endParaRPr lang="en-US" dirty="0"/>
          </a:p>
          <a:p>
            <a:r>
              <a:rPr lang="en-US" dirty="0"/>
              <a:t>If you are actually interested in BOTH variables and their independent and joint effects on the outcome, then folks tend to call this “causal interaction” or “biological interaction” or just “interaction”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5B49FA-9145-6F48-B012-786C70DCB5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87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r>
              <a:rPr lang="en-US" dirty="0"/>
              <a:t>From Week 1</a:t>
            </a:r>
          </a:p>
        </p:txBody>
      </p:sp>
      <p:sp>
        <p:nvSpPr>
          <p:cNvPr id="4" name="Slide Number Placeholder 3"/>
          <p:cNvSpPr>
            <a:spLocks noGrp="1"/>
          </p:cNvSpPr>
          <p:nvPr>
            <p:ph type="sldNum" sz="quarter" idx="5"/>
          </p:nvPr>
        </p:nvSpPr>
        <p:spPr/>
        <p:txBody>
          <a:bodyPr/>
          <a:lstStyle/>
          <a:p>
            <a:fld id="{BFC14E9A-3DE8-034F-B838-4E5D36AA9102}" type="slidenum">
              <a:rPr lang="en-US" smtClean="0"/>
              <a:t>2</a:t>
            </a:fld>
            <a:endParaRPr lang="en-US"/>
          </a:p>
        </p:txBody>
      </p:sp>
    </p:spTree>
    <p:extLst>
      <p:ext uri="{BB962C8B-B14F-4D97-AF65-F5344CB8AC3E}">
        <p14:creationId xmlns:p14="http://schemas.microsoft.com/office/powerpoint/2010/main" val="2852495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r>
              <a:rPr lang="en-US" dirty="0"/>
              <a:t>Although interaction</a:t>
            </a:r>
            <a:r>
              <a:rPr lang="en-US" baseline="0" dirty="0"/>
              <a:t> and effect modification are terms that are used interchangeably, these are two different concepts from a causal standpoint. </a:t>
            </a:r>
          </a:p>
          <a:p>
            <a:endParaRPr lang="en-US" baseline="0" dirty="0"/>
          </a:p>
          <a:p>
            <a:r>
              <a:rPr lang="en-US" baseline="0" dirty="0"/>
              <a:t>As we defined earlier, effect modification is when the average causal effect of exposure on outcome differs across levels of a third variable. In these types of analyses, the focus is on the causal effect of X on Y. We include Z, the effect modifier, in our analyses but we generally don’t interpret or pay much attention to the independent causal effect of Z on Y. </a:t>
            </a:r>
          </a:p>
          <a:p>
            <a:endParaRPr lang="en-US" baseline="0" dirty="0"/>
          </a:p>
          <a:p>
            <a:r>
              <a:rPr lang="en-US" baseline="0" dirty="0"/>
              <a:t>On the other hand, interaction involves the examination of the causal effects of two or more treatments on the outcome. It’s a joint intervention of two or more treatments interact to bring about the outcome. Both or all treatments are given equal focus. </a:t>
            </a:r>
          </a:p>
          <a:p>
            <a:endParaRPr lang="en-US" dirty="0"/>
          </a:p>
          <a:p>
            <a:r>
              <a:rPr lang="en-US" dirty="0"/>
              <a:t>In either case, we are assuming bias has been addressed adequately… for effect mod, you need to at least adjust for confounding for primary </a:t>
            </a:r>
            <a:r>
              <a:rPr lang="en-US" dirty="0" err="1"/>
              <a:t>Exp</a:t>
            </a:r>
            <a:r>
              <a:rPr lang="en-US" dirty="0"/>
              <a:t> on Dis; for “interaction”, you need to adjust for both.</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24BC4-FDE0-441D-843A-AA9EC17FAF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402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fontScale="77500" lnSpcReduction="20000"/>
          </a:bodyPr>
          <a:lstStyle/>
          <a:p>
            <a:endParaRPr lang="en-US" baseline="0" dirty="0"/>
          </a:p>
          <a:p>
            <a:r>
              <a:rPr lang="en-US" dirty="0"/>
              <a:t>Suppose you</a:t>
            </a:r>
            <a:r>
              <a:rPr lang="en-US" baseline="0" dirty="0"/>
              <a:t> want to assess additive interaction from a study but the researchers only reported relative risks (or odds ratios from a logistic regression model). Although you don’t have the individual risks to assess the additive measure of interaction that we covered earlier, you can calculate the RERI or the relative excess risk due to interaction. </a:t>
            </a:r>
          </a:p>
          <a:p>
            <a:endParaRPr lang="en-US" baseline="0" dirty="0"/>
          </a:p>
          <a:p>
            <a:r>
              <a:rPr lang="en-US" baseline="0" dirty="0"/>
              <a:t>The RERI is also sometimes referred to as the interaction contrast ratio or ICR. </a:t>
            </a:r>
          </a:p>
          <a:p>
            <a:r>
              <a:rPr lang="en-US" baseline="0" dirty="0"/>
              <a:t>“Relative excess risk due to interaction” = is like a score or index that can help indicate if you have evidence of interaction on the additive scale, using OR or RR</a:t>
            </a:r>
          </a:p>
          <a:p>
            <a:endParaRPr lang="en-US" baseline="0" dirty="0"/>
          </a:p>
          <a:p>
            <a:r>
              <a:rPr lang="en-US" baseline="0" dirty="0"/>
              <a:t>Using the RERI, we can access </a:t>
            </a:r>
            <a:r>
              <a:rPr lang="en-US" dirty="0"/>
              <a:t>whether additive</a:t>
            </a:r>
            <a:r>
              <a:rPr lang="en-US" baseline="0" dirty="0"/>
              <a:t> interaction is positive, negative, or zero using risk ratios and the RERI formula for RR. </a:t>
            </a:r>
          </a:p>
          <a:p>
            <a:endParaRPr lang="en-US" baseline="0" dirty="0"/>
          </a:p>
          <a:p>
            <a:r>
              <a:rPr lang="en-US" sz="1200" kern="1200" dirty="0">
                <a:solidFill>
                  <a:schemeClr val="tx1"/>
                </a:solidFill>
                <a:effectLst/>
                <a:latin typeface="+mn-lt"/>
                <a:ea typeface="+mn-ea"/>
                <a:cs typeface="+mn-cs"/>
              </a:rPr>
              <a:t>“the RERI</a:t>
            </a:r>
            <a:r>
              <a:rPr lang="en-US" sz="1200" kern="1200" baseline="-25000" dirty="0">
                <a:solidFill>
                  <a:schemeClr val="tx1"/>
                </a:solidFill>
                <a:effectLst/>
                <a:latin typeface="+mn-lt"/>
                <a:ea typeface="+mn-ea"/>
                <a:cs typeface="+mn-cs"/>
              </a:rPr>
              <a:t>RR</a:t>
            </a:r>
            <a:r>
              <a:rPr lang="en-US" sz="1200" kern="1200" dirty="0">
                <a:solidFill>
                  <a:schemeClr val="tx1"/>
                </a:solidFill>
                <a:effectLst/>
                <a:latin typeface="+mn-lt"/>
                <a:ea typeface="+mn-ea"/>
                <a:cs typeface="+mn-cs"/>
              </a:rPr>
              <a:t> measure should be interpreted as giving the direction of additive interaction (positive, negative, or zero) and its relative magnitude does not necessarily correspond to the relative magnitude of the additive interaction for absolute risks.” (p. 12 </a:t>
            </a:r>
            <a:r>
              <a:rPr lang="en-US" sz="1200" kern="1200" dirty="0" err="1">
                <a:solidFill>
                  <a:schemeClr val="tx1"/>
                </a:solidFill>
                <a:effectLst/>
                <a:latin typeface="+mn-lt"/>
                <a:ea typeface="+mn-ea"/>
                <a:cs typeface="+mn-cs"/>
              </a:rPr>
              <a:t>Vanderweele</a:t>
            </a:r>
            <a:r>
              <a:rPr lang="en-US" sz="1200" kern="1200" dirty="0">
                <a:solidFill>
                  <a:schemeClr val="tx1"/>
                </a:solidFill>
                <a:effectLst/>
                <a:latin typeface="+mn-lt"/>
                <a:ea typeface="+mn-ea"/>
                <a:cs typeface="+mn-cs"/>
              </a:rPr>
              <a:t>)</a:t>
            </a:r>
          </a:p>
          <a:p>
            <a:endParaRPr lang="en-US" baseline="0" dirty="0"/>
          </a:p>
          <a:p>
            <a:endParaRPr lang="en-US" baseline="0" dirty="0"/>
          </a:p>
          <a:p>
            <a:r>
              <a:rPr lang="en-US" baseline="0" dirty="0"/>
              <a:t>If you’re trying to decide which group to treat for an intervention, the RERI can provide information on which group would benefit more from a targeted intervention on the exposure. </a:t>
            </a:r>
          </a:p>
          <a:p>
            <a:endParaRPr lang="en-US" baseline="0" dirty="0"/>
          </a:p>
          <a:p>
            <a:r>
              <a:rPr lang="en-US" baseline="0" dirty="0"/>
              <a:t>RERI of OR  ~RERI</a:t>
            </a:r>
            <a:r>
              <a:rPr lang="en-US" baseline="-25000" dirty="0"/>
              <a:t>RR</a:t>
            </a:r>
            <a:r>
              <a:rPr lang="en-US" baseline="0" dirty="0"/>
              <a:t> if the outcome is rare or in incidence density sampling</a:t>
            </a:r>
          </a:p>
          <a:p>
            <a:endParaRPr lang="en-US" dirty="0"/>
          </a:p>
        </p:txBody>
      </p:sp>
      <p:sp>
        <p:nvSpPr>
          <p:cNvPr id="4" name="Slide Number Placeholder 3"/>
          <p:cNvSpPr>
            <a:spLocks noGrp="1"/>
          </p:cNvSpPr>
          <p:nvPr>
            <p:ph type="sldNum" sz="quarter" idx="10"/>
          </p:nvPr>
        </p:nvSpPr>
        <p:spPr/>
        <p:txBody>
          <a:bodyPr/>
          <a:lstStyle/>
          <a:p>
            <a:fld id="{2E524BC4-FDE0-441D-843A-AA9EC17FAFAB}" type="slidenum">
              <a:rPr lang="en-US" smtClean="0"/>
              <a:t>26</a:t>
            </a:fld>
            <a:endParaRPr lang="en-US"/>
          </a:p>
        </p:txBody>
      </p:sp>
    </p:spTree>
    <p:extLst>
      <p:ext uri="{BB962C8B-B14F-4D97-AF65-F5344CB8AC3E}">
        <p14:creationId xmlns:p14="http://schemas.microsoft.com/office/powerpoint/2010/main" val="2660364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endParaRPr lang="en-US" baseline="0" dirty="0"/>
          </a:p>
          <a:p>
            <a:r>
              <a:rPr lang="en-US" baseline="0" dirty="0"/>
              <a:t>Certain levels of RERI can suggest things about the type of interaction.</a:t>
            </a:r>
          </a:p>
          <a:p>
            <a:endParaRPr lang="en-US" baseline="0" dirty="0"/>
          </a:p>
          <a:p>
            <a:r>
              <a:rPr lang="en-US" baseline="0" dirty="0" err="1"/>
              <a:t>eg</a:t>
            </a:r>
            <a:r>
              <a:rPr lang="en-US" baseline="0" dirty="0"/>
              <a:t> RERI&gt;2 implies "epistatic" interaction in which there are individuals in the population who will have the outcome if and only if both exposures are present.</a:t>
            </a:r>
          </a:p>
          <a:p>
            <a:endParaRPr lang="en-US" baseline="0" dirty="0"/>
          </a:p>
          <a:p>
            <a:r>
              <a:rPr lang="en-US" baseline="0" dirty="0"/>
              <a:t>if RERI&gt;0 and both exposures have positive monotonic effects, then there is an epistatic interaction</a:t>
            </a:r>
          </a:p>
          <a:p>
            <a:r>
              <a:rPr lang="en-US" baseline="0" dirty="0"/>
              <a:t>If RERI&gt;1 and at least one of the exposures has a positive monotonic effect, then there is an epistatic interaction</a:t>
            </a:r>
          </a:p>
          <a:p>
            <a:endParaRPr lang="en-US" baseline="0" dirty="0"/>
          </a:p>
          <a:p>
            <a:r>
              <a:rPr lang="en-US" baseline="0" dirty="0" err="1"/>
              <a:t>pg</a:t>
            </a:r>
            <a:r>
              <a:rPr lang="en-US" baseline="0" dirty="0"/>
              <a:t> 20-21 of </a:t>
            </a:r>
            <a:r>
              <a:rPr lang="en-US" baseline="0" dirty="0" err="1"/>
              <a:t>VanderWeele</a:t>
            </a:r>
            <a:r>
              <a:rPr lang="en-US" baseline="0" dirty="0"/>
              <a:t> and </a:t>
            </a:r>
            <a:r>
              <a:rPr lang="en-US" baseline="0" dirty="0" err="1"/>
              <a:t>Knol's</a:t>
            </a:r>
            <a:r>
              <a:rPr lang="en-US" baseline="0" dirty="0"/>
              <a:t> tutorial.  </a:t>
            </a:r>
          </a:p>
          <a:p>
            <a:endParaRPr lang="en-US" dirty="0"/>
          </a:p>
        </p:txBody>
      </p:sp>
      <p:sp>
        <p:nvSpPr>
          <p:cNvPr id="4" name="Slide Number Placeholder 3"/>
          <p:cNvSpPr>
            <a:spLocks noGrp="1"/>
          </p:cNvSpPr>
          <p:nvPr>
            <p:ph type="sldNum" sz="quarter" idx="10"/>
          </p:nvPr>
        </p:nvSpPr>
        <p:spPr/>
        <p:txBody>
          <a:bodyPr/>
          <a:lstStyle/>
          <a:p>
            <a:fld id="{2E524BC4-FDE0-441D-843A-AA9EC17FAFAB}" type="slidenum">
              <a:rPr lang="en-US" smtClean="0"/>
              <a:t>27</a:t>
            </a:fld>
            <a:endParaRPr lang="en-US"/>
          </a:p>
        </p:txBody>
      </p:sp>
    </p:spTree>
    <p:extLst>
      <p:ext uri="{BB962C8B-B14F-4D97-AF65-F5344CB8AC3E}">
        <p14:creationId xmlns:p14="http://schemas.microsoft.com/office/powerpoint/2010/main" val="3102340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4235056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fontScale="62500" lnSpcReduction="20000"/>
          </a:bodyPr>
          <a:lstStyle/>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sz="1400" kern="1200" dirty="0">
                <a:solidFill>
                  <a:schemeClr val="tx1"/>
                </a:solidFill>
                <a:effectLst/>
                <a:latin typeface="Arial" pitchFamily="34" charset="0"/>
                <a:ea typeface="Arial" charset="0"/>
                <a:cs typeface="Arial" pitchFamily="34" charset="0"/>
              </a:rPr>
              <a:t>“In a study of integrative medicine (IM) and effects on survival among individuals diagnosed with colorectal cancer managed with surgery, you identify enroll eligible patients into the study after surgery is completed.  At this time, participants complete a detailed baseline survey that includes information on the usage of Integrative Medicine practices (e.g., vitamins supplements, yoga, meditation, </a:t>
            </a:r>
            <a:r>
              <a:rPr lang="en-US" sz="1400" kern="1200" dirty="0" err="1">
                <a:solidFill>
                  <a:schemeClr val="tx1"/>
                </a:solidFill>
                <a:effectLst/>
                <a:latin typeface="Arial" pitchFamily="34" charset="0"/>
                <a:ea typeface="Arial" charset="0"/>
                <a:cs typeface="Arial" pitchFamily="34" charset="0"/>
              </a:rPr>
              <a:t>etc</a:t>
            </a:r>
            <a:r>
              <a:rPr lang="en-US" sz="1400" kern="1200" dirty="0">
                <a:solidFill>
                  <a:schemeClr val="tx1"/>
                </a:solidFill>
                <a:effectLst/>
                <a:latin typeface="Arial" pitchFamily="34" charset="0"/>
                <a:ea typeface="Arial" charset="0"/>
                <a:cs typeface="Arial" pitchFamily="34" charset="0"/>
              </a:rPr>
              <a:t>), diet, exercise, medications, comorbidities, smoking, weight, demographics. You follow participants over time and recorded recurrence status, other treatments, and CRC and overall mortality. Participants complete follow-up surveys to provide updated info on exposures approx. every 2 yrs. The questions read, “In the past 2 </a:t>
            </a:r>
            <a:r>
              <a:rPr lang="en-US" sz="1400" kern="1200" dirty="0" err="1">
                <a:solidFill>
                  <a:schemeClr val="tx1"/>
                </a:solidFill>
                <a:effectLst/>
                <a:latin typeface="Arial" pitchFamily="34" charset="0"/>
                <a:ea typeface="Arial" charset="0"/>
                <a:cs typeface="Arial" pitchFamily="34" charset="0"/>
              </a:rPr>
              <a:t>yrs</a:t>
            </a:r>
            <a:r>
              <a:rPr lang="en-US" sz="1400" kern="1200" dirty="0">
                <a:solidFill>
                  <a:schemeClr val="tx1"/>
                </a:solidFill>
                <a:effectLst/>
                <a:latin typeface="Arial" pitchFamily="34" charset="0"/>
                <a:ea typeface="Arial" charset="0"/>
                <a:cs typeface="Arial" pitchFamily="34" charset="0"/>
              </a:rPr>
              <a:t>, how much did you…”</a:t>
            </a:r>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endParaRPr lang="en-US" sz="1400" kern="1200" dirty="0">
              <a:solidFill>
                <a:schemeClr val="tx1"/>
              </a:solidFill>
              <a:effectLst/>
              <a:latin typeface="Arial" pitchFamily="34" charset="0"/>
              <a:ea typeface="Arial" charset="0"/>
              <a:cs typeface="Arial" pitchFamily="34" charset="0"/>
            </a:endParaRPr>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sz="1400" kern="1200" dirty="0">
                <a:solidFill>
                  <a:schemeClr val="tx1"/>
                </a:solidFill>
                <a:effectLst/>
                <a:latin typeface="Arial" pitchFamily="34" charset="0"/>
                <a:ea typeface="Arial" charset="0"/>
                <a:cs typeface="Arial" pitchFamily="34" charset="0"/>
              </a:rPr>
              <a:t>4 years into your study, you realize that there was an important supplement of interest that you did not include on the baseline survey, so you want to start to collect data on this for the upcoming 6</a:t>
            </a:r>
            <a:r>
              <a:rPr lang="en-US" sz="1400" kern="1200" baseline="30000" dirty="0">
                <a:solidFill>
                  <a:schemeClr val="tx1"/>
                </a:solidFill>
                <a:effectLst/>
                <a:latin typeface="Arial" pitchFamily="34" charset="0"/>
                <a:ea typeface="Arial" charset="0"/>
                <a:cs typeface="Arial" pitchFamily="34" charset="0"/>
              </a:rPr>
              <a:t>th</a:t>
            </a:r>
            <a:r>
              <a:rPr lang="en-US" sz="1400" kern="1200" dirty="0">
                <a:solidFill>
                  <a:schemeClr val="tx1"/>
                </a:solidFill>
                <a:effectLst/>
                <a:latin typeface="Arial" pitchFamily="34" charset="0"/>
                <a:ea typeface="Arial" charset="0"/>
                <a:cs typeface="Arial" pitchFamily="34" charset="0"/>
              </a:rPr>
              <a:t> </a:t>
            </a:r>
            <a:r>
              <a:rPr lang="en-US" sz="1400" kern="1200" dirty="0" err="1">
                <a:solidFill>
                  <a:schemeClr val="tx1"/>
                </a:solidFill>
                <a:effectLst/>
                <a:latin typeface="Arial" pitchFamily="34" charset="0"/>
                <a:ea typeface="Arial" charset="0"/>
                <a:cs typeface="Arial" pitchFamily="34" charset="0"/>
              </a:rPr>
              <a:t>yr</a:t>
            </a:r>
            <a:r>
              <a:rPr lang="en-US" sz="1400" kern="1200" dirty="0">
                <a:solidFill>
                  <a:schemeClr val="tx1"/>
                </a:solidFill>
                <a:effectLst/>
                <a:latin typeface="Arial" pitchFamily="34" charset="0"/>
                <a:ea typeface="Arial" charset="0"/>
                <a:cs typeface="Arial" pitchFamily="34" charset="0"/>
              </a:rPr>
              <a:t> survey. To try and play “catch up”, you ask both about current use (frequency and dose), as well as “How often did you use Suppl X, on average, during the past 5 years?” and provide categorical response options “None, 1-3/week, 4-6/week, daily or more frequently”. You also ask about typical dose in the past 5 yrs. These questions become incorporated into subsequent follow-up surveys.</a:t>
            </a:r>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endParaRPr lang="en-US" sz="1400" kern="1200" dirty="0">
              <a:solidFill>
                <a:schemeClr val="tx1"/>
              </a:solidFill>
              <a:effectLst/>
              <a:latin typeface="Arial" pitchFamily="34" charset="0"/>
              <a:ea typeface="Arial" charset="0"/>
              <a:cs typeface="Arial" pitchFamily="34" charset="0"/>
            </a:endParaRPr>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sz="1400" kern="1200" dirty="0">
                <a:solidFill>
                  <a:schemeClr val="tx1"/>
                </a:solidFill>
                <a:effectLst/>
                <a:latin typeface="Arial" pitchFamily="34" charset="0"/>
                <a:ea typeface="Arial" charset="0"/>
                <a:cs typeface="Arial" pitchFamily="34" charset="0"/>
              </a:rPr>
              <a:t>It is now 5 years after you initiated the updated survey (including questions about Suppl X) and you are planning an analysis of Suppl X and CRC recurrence.</a:t>
            </a:r>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endParaRPr lang="en-US" sz="1400" kern="1200" dirty="0">
              <a:solidFill>
                <a:schemeClr val="tx1"/>
              </a:solidFill>
              <a:effectLst/>
              <a:latin typeface="Arial" pitchFamily="34" charset="0"/>
              <a:ea typeface="Arial" charset="0"/>
              <a:cs typeface="Arial" pitchFamily="34" charset="0"/>
            </a:endParaRPr>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sz="1400" kern="1200" dirty="0">
                <a:solidFill>
                  <a:schemeClr val="tx1"/>
                </a:solidFill>
                <a:effectLst/>
                <a:latin typeface="Arial" pitchFamily="34" charset="0"/>
                <a:ea typeface="Arial" charset="0"/>
                <a:cs typeface="Arial" pitchFamily="34" charset="0"/>
              </a:rPr>
              <a:t>Diagram how you will start T0, E, and A. Discuss the pros/cons of each, including potential “emulation failure types” (see Hernan et al, J Clin </a:t>
            </a:r>
            <a:r>
              <a:rPr lang="en-US" sz="1400" kern="1200" dirty="0" err="1">
                <a:solidFill>
                  <a:schemeClr val="tx1"/>
                </a:solidFill>
                <a:effectLst/>
                <a:latin typeface="Arial" pitchFamily="34" charset="0"/>
                <a:ea typeface="Arial" charset="0"/>
                <a:cs typeface="Arial" pitchFamily="34" charset="0"/>
              </a:rPr>
              <a:t>Epid</a:t>
            </a:r>
            <a:r>
              <a:rPr lang="en-US" sz="1400" kern="1200" dirty="0">
                <a:solidFill>
                  <a:schemeClr val="tx1"/>
                </a:solidFill>
                <a:effectLst/>
                <a:latin typeface="Arial" pitchFamily="34" charset="0"/>
                <a:ea typeface="Arial" charset="0"/>
                <a:cs typeface="Arial" pitchFamily="34" charset="0"/>
              </a:rPr>
              <a:t> 2016)</a:t>
            </a:r>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sz="1400" kern="1200" dirty="0">
                <a:solidFill>
                  <a:schemeClr val="tx1"/>
                </a:solidFill>
                <a:effectLst/>
                <a:latin typeface="Arial" pitchFamily="34" charset="0"/>
                <a:ea typeface="Arial" charset="0"/>
                <a:cs typeface="Arial" pitchFamily="34" charset="0"/>
              </a:rPr>
              <a:t>How well does this study fulfill the identifiability criteria?</a:t>
            </a:r>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sz="1400" kern="1200" dirty="0">
                <a:solidFill>
                  <a:schemeClr val="tx1"/>
                </a:solidFill>
                <a:effectLst/>
                <a:latin typeface="Arial" pitchFamily="34" charset="0"/>
                <a:ea typeface="Arial" charset="0"/>
                <a:cs typeface="Arial" pitchFamily="34" charset="0"/>
              </a:rPr>
              <a:t>If you had the ability to redesign the study for your question of interest, what would you do? </a:t>
            </a:r>
          </a:p>
          <a:p>
            <a:pPr marL="285750" marR="0" lvl="1" indent="-114300" algn="l" defTabSz="914400" rtl="0" eaLnBrk="0" fontAlgn="base" latinLnBrk="0" hangingPunct="0">
              <a:lnSpc>
                <a:spcPct val="100000"/>
              </a:lnSpc>
              <a:spcBef>
                <a:spcPts val="800"/>
              </a:spcBef>
              <a:spcAft>
                <a:spcPct val="0"/>
              </a:spcAft>
              <a:buClrTx/>
              <a:buSzTx/>
              <a:buFont typeface="Arial" charset="0"/>
              <a:buChar char="•"/>
              <a:tabLst/>
              <a:defRPr/>
            </a:pPr>
            <a:r>
              <a:rPr lang="en-US" sz="1400" kern="1200" dirty="0">
                <a:solidFill>
                  <a:schemeClr val="tx1"/>
                </a:solidFill>
                <a:effectLst/>
                <a:latin typeface="Arial" pitchFamily="34" charset="0"/>
                <a:ea typeface="Arial" charset="0"/>
                <a:cs typeface="Arial" pitchFamily="34" charset="0"/>
              </a:rPr>
              <a:t>Get rid of prevalent users</a:t>
            </a:r>
          </a:p>
          <a:p>
            <a:pPr marL="285750" marR="0" lvl="1" indent="-114300" algn="l" defTabSz="914400" rtl="0" eaLnBrk="0" fontAlgn="base" latinLnBrk="0" hangingPunct="0">
              <a:lnSpc>
                <a:spcPct val="100000"/>
              </a:lnSpc>
              <a:spcBef>
                <a:spcPts val="800"/>
              </a:spcBef>
              <a:spcAft>
                <a:spcPct val="0"/>
              </a:spcAft>
              <a:buClrTx/>
              <a:buSzTx/>
              <a:buFont typeface="Arial" charset="0"/>
              <a:buChar char="•"/>
              <a:tabLst/>
              <a:defRPr/>
            </a:pPr>
            <a:r>
              <a:rPr lang="en-US" sz="1400" kern="1200" dirty="0">
                <a:solidFill>
                  <a:schemeClr val="tx1"/>
                </a:solidFill>
                <a:effectLst/>
                <a:latin typeface="Arial" pitchFamily="34" charset="0"/>
                <a:ea typeface="Arial" charset="0"/>
                <a:cs typeface="Arial" pitchFamily="34" charset="0"/>
              </a:rPr>
              <a:t>Try to align T0, E, and A better to minimize potential selection bias or immortal time</a:t>
            </a:r>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sz="1400" kern="1200" dirty="0">
                <a:solidFill>
                  <a:schemeClr val="tx1"/>
                </a:solidFill>
                <a:effectLst/>
                <a:latin typeface="Arial" pitchFamily="34" charset="0"/>
                <a:ea typeface="Arial" charset="0"/>
                <a:cs typeface="Arial" pitchFamily="34" charset="0"/>
              </a:rPr>
              <a:t> What would a target trial look like that could help guide such planning?</a:t>
            </a:r>
          </a:p>
          <a:p>
            <a:endParaRPr lang="en-US" sz="1800" dirty="0"/>
          </a:p>
        </p:txBody>
      </p:sp>
    </p:spTree>
    <p:extLst>
      <p:ext uri="{BB962C8B-B14F-4D97-AF65-F5344CB8AC3E}">
        <p14:creationId xmlns:p14="http://schemas.microsoft.com/office/powerpoint/2010/main" val="523182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fontScale="77500" lnSpcReduction="20000"/>
          </a:bodyPr>
          <a:lstStyle/>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sz="1200" kern="1200" dirty="0">
                <a:solidFill>
                  <a:schemeClr val="tx1"/>
                </a:solidFill>
                <a:effectLst/>
                <a:latin typeface="Arial" pitchFamily="34" charset="0"/>
                <a:ea typeface="Arial" charset="0"/>
                <a:cs typeface="Arial" pitchFamily="34" charset="0"/>
              </a:rPr>
              <a:t>“In a study of integrative medicine (IM) and effects on survival among individuals diagnosed with colorectal cancer managed with surgery, you identify enroll eligible patients into the study after surgery is completed.  At this time, participants complete a detailed baseline survey that includes information on the usage of Integrative Medicine practices (e.g., vitamins supplements, yoga, meditation, </a:t>
            </a:r>
            <a:r>
              <a:rPr lang="en-US" sz="1200" kern="1200" dirty="0" err="1">
                <a:solidFill>
                  <a:schemeClr val="tx1"/>
                </a:solidFill>
                <a:effectLst/>
                <a:latin typeface="Arial" pitchFamily="34" charset="0"/>
                <a:ea typeface="Arial" charset="0"/>
                <a:cs typeface="Arial" pitchFamily="34" charset="0"/>
              </a:rPr>
              <a:t>etc</a:t>
            </a:r>
            <a:r>
              <a:rPr lang="en-US" sz="1200" kern="1200" dirty="0">
                <a:solidFill>
                  <a:schemeClr val="tx1"/>
                </a:solidFill>
                <a:effectLst/>
                <a:latin typeface="Arial" pitchFamily="34" charset="0"/>
                <a:ea typeface="Arial" charset="0"/>
                <a:cs typeface="Arial" pitchFamily="34" charset="0"/>
              </a:rPr>
              <a:t>), diet, exercise, medications, comorbidities, smoking, weight, demographics. You follow participants over time and recorded recurrence status, other treatments, and CRC and overall mortality. Participants complete follow-up surveys to provide updated info on exposures approx. every 2 yrs. The questions read, “In the past 2 </a:t>
            </a:r>
            <a:r>
              <a:rPr lang="en-US" sz="1200" kern="1200" dirty="0" err="1">
                <a:solidFill>
                  <a:schemeClr val="tx1"/>
                </a:solidFill>
                <a:effectLst/>
                <a:latin typeface="Arial" pitchFamily="34" charset="0"/>
                <a:ea typeface="Arial" charset="0"/>
                <a:cs typeface="Arial" pitchFamily="34" charset="0"/>
              </a:rPr>
              <a:t>yrs</a:t>
            </a:r>
            <a:r>
              <a:rPr lang="en-US" sz="1200" kern="1200" dirty="0">
                <a:solidFill>
                  <a:schemeClr val="tx1"/>
                </a:solidFill>
                <a:effectLst/>
                <a:latin typeface="Arial" pitchFamily="34" charset="0"/>
                <a:ea typeface="Arial" charset="0"/>
                <a:cs typeface="Arial" pitchFamily="34" charset="0"/>
              </a:rPr>
              <a:t>, how much did you…”</a:t>
            </a:r>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endParaRPr lang="en-US" sz="1200" kern="1200" dirty="0">
              <a:solidFill>
                <a:schemeClr val="tx1"/>
              </a:solidFill>
              <a:effectLst/>
              <a:latin typeface="Arial" pitchFamily="34" charset="0"/>
              <a:ea typeface="Arial" charset="0"/>
              <a:cs typeface="Arial" pitchFamily="34" charset="0"/>
            </a:endParaRPr>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sz="1200" kern="1200" dirty="0">
                <a:solidFill>
                  <a:schemeClr val="tx1"/>
                </a:solidFill>
                <a:effectLst/>
                <a:latin typeface="Arial" pitchFamily="34" charset="0"/>
                <a:ea typeface="Arial" charset="0"/>
                <a:cs typeface="Arial" pitchFamily="34" charset="0"/>
              </a:rPr>
              <a:t>4 years into your study, you realize that there was an important supplement of interest that you did not include on the baseline survey, so you want to start to collect data on this for the upcoming 6</a:t>
            </a:r>
            <a:r>
              <a:rPr lang="en-US" sz="1200" kern="1200" baseline="30000" dirty="0">
                <a:solidFill>
                  <a:schemeClr val="tx1"/>
                </a:solidFill>
                <a:effectLst/>
                <a:latin typeface="Arial" pitchFamily="34" charset="0"/>
                <a:ea typeface="Arial" charset="0"/>
                <a:cs typeface="Arial" pitchFamily="34" charset="0"/>
              </a:rPr>
              <a:t>th</a:t>
            </a:r>
            <a:r>
              <a:rPr lang="en-US" sz="1200" kern="1200" dirty="0">
                <a:solidFill>
                  <a:schemeClr val="tx1"/>
                </a:solidFill>
                <a:effectLst/>
                <a:latin typeface="Arial" pitchFamily="34" charset="0"/>
                <a:ea typeface="Arial" charset="0"/>
                <a:cs typeface="Arial" pitchFamily="34" charset="0"/>
              </a:rPr>
              <a:t> </a:t>
            </a:r>
            <a:r>
              <a:rPr lang="en-US" sz="1200" kern="1200" dirty="0" err="1">
                <a:solidFill>
                  <a:schemeClr val="tx1"/>
                </a:solidFill>
                <a:effectLst/>
                <a:latin typeface="Arial" pitchFamily="34" charset="0"/>
                <a:ea typeface="Arial" charset="0"/>
                <a:cs typeface="Arial" pitchFamily="34" charset="0"/>
              </a:rPr>
              <a:t>yr</a:t>
            </a:r>
            <a:r>
              <a:rPr lang="en-US" sz="1200" kern="1200" dirty="0">
                <a:solidFill>
                  <a:schemeClr val="tx1"/>
                </a:solidFill>
                <a:effectLst/>
                <a:latin typeface="Arial" pitchFamily="34" charset="0"/>
                <a:ea typeface="Arial" charset="0"/>
                <a:cs typeface="Arial" pitchFamily="34" charset="0"/>
              </a:rPr>
              <a:t> survey. To try and play “catch up”, you ask both about current use (frequency and dose), as well as “How often did you use Suppl X, on average, during the past 5 years?” and provide categorical response options “None, 1-3/week, 4-6/week, daily or more frequently”. You also ask about typical dose in the past 5 yrs. These questions become incorporated into subsequent follow-up surveys.</a:t>
            </a:r>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endParaRPr lang="en-US" sz="1200" kern="1200" dirty="0">
              <a:solidFill>
                <a:schemeClr val="tx1"/>
              </a:solidFill>
              <a:effectLst/>
              <a:latin typeface="Arial" pitchFamily="34" charset="0"/>
              <a:ea typeface="Arial" charset="0"/>
              <a:cs typeface="Arial" pitchFamily="34" charset="0"/>
            </a:endParaRPr>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sz="1200" kern="1200" dirty="0">
                <a:solidFill>
                  <a:schemeClr val="tx1"/>
                </a:solidFill>
                <a:effectLst/>
                <a:latin typeface="Arial" pitchFamily="34" charset="0"/>
                <a:ea typeface="Arial" charset="0"/>
                <a:cs typeface="Arial" pitchFamily="34" charset="0"/>
              </a:rPr>
              <a:t>It is now 5 years after you initiated the updated survey (including questions about Suppl X) and you are planning an analysis of Suppl X and CRC recurrence.</a:t>
            </a:r>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endParaRPr lang="en-US" sz="1200" kern="1200" dirty="0">
              <a:solidFill>
                <a:schemeClr val="tx1"/>
              </a:solidFill>
              <a:effectLst/>
              <a:latin typeface="Arial" pitchFamily="34" charset="0"/>
              <a:ea typeface="Arial" charset="0"/>
              <a:cs typeface="Arial" pitchFamily="34" charset="0"/>
            </a:endParaRPr>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sz="1200" kern="1200" dirty="0">
                <a:solidFill>
                  <a:schemeClr val="tx1"/>
                </a:solidFill>
                <a:effectLst/>
                <a:latin typeface="Arial" pitchFamily="34" charset="0"/>
                <a:ea typeface="Arial" charset="0"/>
                <a:cs typeface="Arial" pitchFamily="34" charset="0"/>
              </a:rPr>
              <a:t>Diagram how you will start T0, E, and A. Discuss the pros/cons of each, including potential “emulation failure types” (see Hernan et al, J Clin </a:t>
            </a:r>
            <a:r>
              <a:rPr lang="en-US" sz="1200" kern="1200" dirty="0" err="1">
                <a:solidFill>
                  <a:schemeClr val="tx1"/>
                </a:solidFill>
                <a:effectLst/>
                <a:latin typeface="Arial" pitchFamily="34" charset="0"/>
                <a:ea typeface="Arial" charset="0"/>
                <a:cs typeface="Arial" pitchFamily="34" charset="0"/>
              </a:rPr>
              <a:t>Epid</a:t>
            </a:r>
            <a:r>
              <a:rPr lang="en-US" sz="1200" kern="1200" dirty="0">
                <a:solidFill>
                  <a:schemeClr val="tx1"/>
                </a:solidFill>
                <a:effectLst/>
                <a:latin typeface="Arial" pitchFamily="34" charset="0"/>
                <a:ea typeface="Arial" charset="0"/>
                <a:cs typeface="Arial" pitchFamily="34" charset="0"/>
              </a:rPr>
              <a:t> 2016)</a:t>
            </a:r>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sz="1200" kern="1200" dirty="0">
                <a:solidFill>
                  <a:schemeClr val="tx1"/>
                </a:solidFill>
                <a:effectLst/>
                <a:latin typeface="Arial" pitchFamily="34" charset="0"/>
                <a:ea typeface="Arial" charset="0"/>
                <a:cs typeface="Arial" pitchFamily="34" charset="0"/>
              </a:rPr>
              <a:t>How well does this study fulfill the identifiability criteria?</a:t>
            </a:r>
            <a:endParaRPr lang="en-US" sz="1100" kern="1200" dirty="0">
              <a:solidFill>
                <a:schemeClr val="tx1"/>
              </a:solidFill>
              <a:effectLst/>
              <a:latin typeface="Arial" pitchFamily="34" charset="0"/>
              <a:ea typeface="Arial" charset="0"/>
              <a:cs typeface="Arial" pitchFamily="34" charset="0"/>
            </a:endParaRPr>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sz="1200" kern="1200" dirty="0">
                <a:solidFill>
                  <a:schemeClr val="tx1"/>
                </a:solidFill>
                <a:effectLst/>
                <a:latin typeface="Arial" pitchFamily="34" charset="0"/>
                <a:ea typeface="Arial" charset="0"/>
                <a:cs typeface="Arial" pitchFamily="34" charset="0"/>
              </a:rPr>
              <a:t>If you had the ability to redesign the study for your question of interest, what would you do? </a:t>
            </a:r>
          </a:p>
          <a:p>
            <a:pPr marL="285750" marR="0" lvl="1" indent="-114300" algn="l" defTabSz="914400" rtl="0" eaLnBrk="0" fontAlgn="base" latinLnBrk="0" hangingPunct="0">
              <a:lnSpc>
                <a:spcPct val="100000"/>
              </a:lnSpc>
              <a:spcBef>
                <a:spcPts val="800"/>
              </a:spcBef>
              <a:spcAft>
                <a:spcPct val="0"/>
              </a:spcAft>
              <a:buClrTx/>
              <a:buSzTx/>
              <a:buFont typeface="Arial" charset="0"/>
              <a:buChar char="•"/>
              <a:tabLst/>
              <a:defRPr/>
            </a:pPr>
            <a:r>
              <a:rPr lang="en-US" sz="1100" kern="1200" dirty="0">
                <a:solidFill>
                  <a:schemeClr val="tx1"/>
                </a:solidFill>
                <a:effectLst/>
                <a:latin typeface="Arial" pitchFamily="34" charset="0"/>
                <a:ea typeface="Arial" charset="0"/>
                <a:cs typeface="Arial" pitchFamily="34" charset="0"/>
              </a:rPr>
              <a:t>Get rid of prevalent users</a:t>
            </a:r>
          </a:p>
          <a:p>
            <a:pPr marL="285750" marR="0" lvl="1" indent="-114300" algn="l" defTabSz="914400" rtl="0" eaLnBrk="0" fontAlgn="base" latinLnBrk="0" hangingPunct="0">
              <a:lnSpc>
                <a:spcPct val="100000"/>
              </a:lnSpc>
              <a:spcBef>
                <a:spcPts val="800"/>
              </a:spcBef>
              <a:spcAft>
                <a:spcPct val="0"/>
              </a:spcAft>
              <a:buClrTx/>
              <a:buSzTx/>
              <a:buFont typeface="Arial" charset="0"/>
              <a:buChar char="•"/>
              <a:tabLst/>
              <a:defRPr/>
            </a:pPr>
            <a:r>
              <a:rPr lang="en-US" sz="1100" kern="1200" dirty="0">
                <a:solidFill>
                  <a:schemeClr val="tx1"/>
                </a:solidFill>
                <a:effectLst/>
                <a:latin typeface="Arial" pitchFamily="34" charset="0"/>
                <a:ea typeface="Arial" charset="0"/>
                <a:cs typeface="Arial" pitchFamily="34" charset="0"/>
              </a:rPr>
              <a:t>Try to align T0, E, and A better to minimize potential selection bias or immortal time</a:t>
            </a:r>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sz="1200" kern="1200" dirty="0">
                <a:solidFill>
                  <a:schemeClr val="tx1"/>
                </a:solidFill>
                <a:effectLst/>
                <a:latin typeface="Arial" pitchFamily="34" charset="0"/>
                <a:ea typeface="Arial" charset="0"/>
                <a:cs typeface="Arial" pitchFamily="34" charset="0"/>
              </a:rPr>
              <a:t> What would a target trial look like that could help guide such planning?</a:t>
            </a:r>
          </a:p>
          <a:p>
            <a:endParaRPr lang="en-US" dirty="0"/>
          </a:p>
        </p:txBody>
      </p:sp>
    </p:spTree>
    <p:extLst>
      <p:ext uri="{BB962C8B-B14F-4D97-AF65-F5344CB8AC3E}">
        <p14:creationId xmlns:p14="http://schemas.microsoft.com/office/powerpoint/2010/main" val="2010812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49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normAutofit fontScale="25000" lnSpcReduction="20000"/>
          </a:bodyPr>
          <a:lstStyle/>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sz="1200" kern="1200" dirty="0">
                <a:solidFill>
                  <a:schemeClr val="tx1"/>
                </a:solidFill>
                <a:effectLst/>
                <a:latin typeface="Arial" pitchFamily="34" charset="0"/>
                <a:ea typeface="Arial" charset="0"/>
                <a:cs typeface="Arial" pitchFamily="34" charset="0"/>
              </a:rPr>
              <a:t>“In a study of integrative medicine (IM) and effects on survival among individuals diagnosed with colorectal cancer managed with surgery, you identify enroll eligible patients into the study after surgery is completed.  At this time, participants complete a detailed baseline survey that includes information on the usage of Integrative Medicine practices (e.g., vitamins supplements, yoga, meditation, </a:t>
            </a:r>
            <a:r>
              <a:rPr lang="en-US" sz="1200" kern="1200" dirty="0" err="1">
                <a:solidFill>
                  <a:schemeClr val="tx1"/>
                </a:solidFill>
                <a:effectLst/>
                <a:latin typeface="Arial" pitchFamily="34" charset="0"/>
                <a:ea typeface="Arial" charset="0"/>
                <a:cs typeface="Arial" pitchFamily="34" charset="0"/>
              </a:rPr>
              <a:t>etc</a:t>
            </a:r>
            <a:r>
              <a:rPr lang="en-US" sz="1200" kern="1200" dirty="0">
                <a:solidFill>
                  <a:schemeClr val="tx1"/>
                </a:solidFill>
                <a:effectLst/>
                <a:latin typeface="Arial" pitchFamily="34" charset="0"/>
                <a:ea typeface="Arial" charset="0"/>
                <a:cs typeface="Arial" pitchFamily="34" charset="0"/>
              </a:rPr>
              <a:t>), diet, exercise, medications, comorbidities, smoking, weight, demographics. You follow participants over time and recorded recurrence status, other treatments, and CRC and overall mortality. Participants complete follow-up surveys to provide updated info on exposures approx. every 2 yrs. The questions read, “In the past 2 </a:t>
            </a:r>
            <a:r>
              <a:rPr lang="en-US" sz="1200" kern="1200" dirty="0" err="1">
                <a:solidFill>
                  <a:schemeClr val="tx1"/>
                </a:solidFill>
                <a:effectLst/>
                <a:latin typeface="Arial" pitchFamily="34" charset="0"/>
                <a:ea typeface="Arial" charset="0"/>
                <a:cs typeface="Arial" pitchFamily="34" charset="0"/>
              </a:rPr>
              <a:t>yrs</a:t>
            </a:r>
            <a:r>
              <a:rPr lang="en-US" sz="1200" kern="1200" dirty="0">
                <a:solidFill>
                  <a:schemeClr val="tx1"/>
                </a:solidFill>
                <a:effectLst/>
                <a:latin typeface="Arial" pitchFamily="34" charset="0"/>
                <a:ea typeface="Arial" charset="0"/>
                <a:cs typeface="Arial" pitchFamily="34" charset="0"/>
              </a:rPr>
              <a:t>, how much did you…”</a:t>
            </a:r>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endParaRPr lang="en-US" sz="1200" kern="1200" dirty="0">
              <a:solidFill>
                <a:schemeClr val="tx1"/>
              </a:solidFill>
              <a:effectLst/>
              <a:latin typeface="Arial" pitchFamily="34" charset="0"/>
              <a:ea typeface="Arial" charset="0"/>
              <a:cs typeface="Arial" pitchFamily="34" charset="0"/>
            </a:endParaRPr>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sz="1200" kern="1200" dirty="0">
                <a:solidFill>
                  <a:schemeClr val="tx1"/>
                </a:solidFill>
                <a:effectLst/>
                <a:latin typeface="Arial" pitchFamily="34" charset="0"/>
                <a:ea typeface="Arial" charset="0"/>
                <a:cs typeface="Arial" pitchFamily="34" charset="0"/>
              </a:rPr>
              <a:t>4 years into your study, you realize that there was an important supplement of interest that you did not include on the baseline survey, so you want to start to collect data on this for the upcoming 6</a:t>
            </a:r>
            <a:r>
              <a:rPr lang="en-US" sz="1200" kern="1200" baseline="30000" dirty="0">
                <a:solidFill>
                  <a:schemeClr val="tx1"/>
                </a:solidFill>
                <a:effectLst/>
                <a:latin typeface="Arial" pitchFamily="34" charset="0"/>
                <a:ea typeface="Arial" charset="0"/>
                <a:cs typeface="Arial" pitchFamily="34" charset="0"/>
              </a:rPr>
              <a:t>th</a:t>
            </a:r>
            <a:r>
              <a:rPr lang="en-US" sz="1200" kern="1200" dirty="0">
                <a:solidFill>
                  <a:schemeClr val="tx1"/>
                </a:solidFill>
                <a:effectLst/>
                <a:latin typeface="Arial" pitchFamily="34" charset="0"/>
                <a:ea typeface="Arial" charset="0"/>
                <a:cs typeface="Arial" pitchFamily="34" charset="0"/>
              </a:rPr>
              <a:t> </a:t>
            </a:r>
            <a:r>
              <a:rPr lang="en-US" sz="1200" kern="1200" dirty="0" err="1">
                <a:solidFill>
                  <a:schemeClr val="tx1"/>
                </a:solidFill>
                <a:effectLst/>
                <a:latin typeface="Arial" pitchFamily="34" charset="0"/>
                <a:ea typeface="Arial" charset="0"/>
                <a:cs typeface="Arial" pitchFamily="34" charset="0"/>
              </a:rPr>
              <a:t>yr</a:t>
            </a:r>
            <a:r>
              <a:rPr lang="en-US" sz="1200" kern="1200" dirty="0">
                <a:solidFill>
                  <a:schemeClr val="tx1"/>
                </a:solidFill>
                <a:effectLst/>
                <a:latin typeface="Arial" pitchFamily="34" charset="0"/>
                <a:ea typeface="Arial" charset="0"/>
                <a:cs typeface="Arial" pitchFamily="34" charset="0"/>
              </a:rPr>
              <a:t> survey. To try and play “catch up”, you ask both about current use (frequency and dose), as well as “How often did you use Suppl X, on average, during the past 5 years?” and provide categorical response options “None, 1-3/week, 4-6/week, daily or more frequently”. You also ask about typical dose in the past 5 yrs. These questions become incorporated into subsequent follow-up surveys.</a:t>
            </a:r>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endParaRPr lang="en-US" sz="1200" kern="1200" dirty="0">
              <a:solidFill>
                <a:schemeClr val="tx1"/>
              </a:solidFill>
              <a:effectLst/>
              <a:latin typeface="Arial" pitchFamily="34" charset="0"/>
              <a:ea typeface="Arial" charset="0"/>
              <a:cs typeface="Arial" pitchFamily="34" charset="0"/>
            </a:endParaRPr>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sz="1200" kern="1200" dirty="0">
                <a:solidFill>
                  <a:schemeClr val="tx1"/>
                </a:solidFill>
                <a:effectLst/>
                <a:latin typeface="Arial" pitchFamily="34" charset="0"/>
                <a:ea typeface="Arial" charset="0"/>
                <a:cs typeface="Arial" pitchFamily="34" charset="0"/>
              </a:rPr>
              <a:t>It is now 5 years after you initiated the updated survey (including questions about Suppl X) and you are planning an analysis of Suppl X and CRC recurrence.</a:t>
            </a:r>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endParaRPr lang="en-US" sz="1200" kern="1200" dirty="0">
              <a:solidFill>
                <a:schemeClr val="tx1"/>
              </a:solidFill>
              <a:effectLst/>
              <a:latin typeface="Arial" pitchFamily="34" charset="0"/>
              <a:ea typeface="Arial" charset="0"/>
              <a:cs typeface="Arial" pitchFamily="34" charset="0"/>
            </a:endParaRPr>
          </a:p>
          <a:p>
            <a:pPr marL="114300" marR="0" lvl="0" indent="-114300" algn="l" defTabSz="914400" rtl="0" eaLnBrk="0" fontAlgn="base" latinLnBrk="0" hangingPunct="0">
              <a:lnSpc>
                <a:spcPct val="100000"/>
              </a:lnSpc>
              <a:spcBef>
                <a:spcPts val="800"/>
              </a:spcBef>
              <a:spcAft>
                <a:spcPct val="0"/>
              </a:spcAft>
              <a:buClrTx/>
              <a:buSzTx/>
              <a:buFont typeface="Arial" charset="0"/>
              <a:buChar char="•"/>
              <a:tabLst/>
              <a:defRPr/>
            </a:pPr>
            <a:r>
              <a:rPr lang="en-US" sz="1200" kern="1200" dirty="0">
                <a:solidFill>
                  <a:schemeClr val="tx1"/>
                </a:solidFill>
                <a:effectLst/>
                <a:latin typeface="Arial" pitchFamily="34" charset="0"/>
                <a:ea typeface="Arial" charset="0"/>
                <a:cs typeface="Arial" pitchFamily="34" charset="0"/>
              </a:rPr>
              <a:t>Diagram how you will start T0, E, and A. Discuss the pros/cons of each, including potential “emulation failure types” (see Hernan et al, J Clin </a:t>
            </a:r>
            <a:r>
              <a:rPr lang="en-US" sz="1200" kern="1200" dirty="0" err="1">
                <a:solidFill>
                  <a:schemeClr val="tx1"/>
                </a:solidFill>
                <a:effectLst/>
                <a:latin typeface="Arial" pitchFamily="34" charset="0"/>
                <a:ea typeface="Arial" charset="0"/>
                <a:cs typeface="Arial" pitchFamily="34" charset="0"/>
              </a:rPr>
              <a:t>Epid</a:t>
            </a:r>
            <a:r>
              <a:rPr lang="en-US" sz="1200" kern="1200" dirty="0">
                <a:solidFill>
                  <a:schemeClr val="tx1"/>
                </a:solidFill>
                <a:effectLst/>
                <a:latin typeface="Arial" pitchFamily="34" charset="0"/>
                <a:ea typeface="Arial" charset="0"/>
                <a:cs typeface="Arial" pitchFamily="34" charset="0"/>
              </a:rPr>
              <a:t> 2016)</a:t>
            </a:r>
          </a:p>
          <a:p>
            <a:pPr marL="114300" lvl="0" indent="-114300" defTabSz="914400" eaLnBrk="0" fontAlgn="base" hangingPunct="0">
              <a:spcBef>
                <a:spcPts val="800"/>
              </a:spcBef>
              <a:spcAft>
                <a:spcPct val="0"/>
              </a:spcAft>
              <a:buClrTx/>
              <a:buSzTx/>
              <a:buFont typeface="Arial" charset="0"/>
              <a:buChar char="•"/>
              <a:defRPr/>
            </a:pPr>
            <a:r>
              <a:rPr lang="en-US" dirty="0">
                <a:latin typeface="Arial" pitchFamily="34" charset="0"/>
                <a:ea typeface="Arial" charset="0"/>
                <a:cs typeface="Arial" pitchFamily="34" charset="0"/>
              </a:rPr>
              <a:t>How well does this study fulfill the identifiability criteria?</a:t>
            </a:r>
          </a:p>
          <a:p>
            <a:pPr marL="285750" lvl="1" indent="-114300" defTabSz="914400" eaLnBrk="0" fontAlgn="base" hangingPunct="0">
              <a:spcBef>
                <a:spcPts val="800"/>
              </a:spcBef>
              <a:spcAft>
                <a:spcPct val="0"/>
              </a:spcAft>
              <a:buClrTx/>
              <a:buSzTx/>
              <a:buFont typeface="Arial" charset="0"/>
              <a:buChar char="•"/>
              <a:defRPr/>
            </a:pPr>
            <a:r>
              <a:rPr lang="en-US" dirty="0">
                <a:latin typeface="Arial" pitchFamily="34" charset="0"/>
                <a:ea typeface="Arial" charset="0"/>
                <a:cs typeface="Arial" pitchFamily="34" charset="0"/>
              </a:rPr>
              <a:t>Exchangeability depends on what other data are collected about habits correlated with </a:t>
            </a:r>
            <a:r>
              <a:rPr lang="en-US" dirty="0" err="1">
                <a:latin typeface="Arial" pitchFamily="34" charset="0"/>
                <a:ea typeface="Arial" charset="0"/>
                <a:cs typeface="Arial" pitchFamily="34" charset="0"/>
              </a:rPr>
              <a:t>SupplX</a:t>
            </a:r>
            <a:r>
              <a:rPr lang="en-US" dirty="0">
                <a:latin typeface="Arial" pitchFamily="34" charset="0"/>
                <a:ea typeface="Arial" charset="0"/>
                <a:cs typeface="Arial" pitchFamily="34" charset="0"/>
              </a:rPr>
              <a:t>.. Maybe OK?</a:t>
            </a:r>
          </a:p>
          <a:p>
            <a:pPr marL="285750" lvl="1" indent="-114300" defTabSz="914400" eaLnBrk="0" fontAlgn="base" hangingPunct="0">
              <a:spcBef>
                <a:spcPts val="800"/>
              </a:spcBef>
              <a:spcAft>
                <a:spcPct val="0"/>
              </a:spcAft>
              <a:buClrTx/>
              <a:buSzTx/>
              <a:buFont typeface="Arial" charset="0"/>
              <a:buChar char="•"/>
              <a:defRPr/>
            </a:pPr>
            <a:r>
              <a:rPr lang="en-US" dirty="0">
                <a:latin typeface="Arial" pitchFamily="34" charset="0"/>
                <a:ea typeface="Arial" charset="0"/>
                <a:cs typeface="Arial" pitchFamily="34" charset="0"/>
              </a:rPr>
              <a:t>Consistency – depends on what you define as your exposure of interest. Can get really messy if incorporate past use data, as that is summarized over large amount of time with recall. If focus on new users only, with updated detailed exposure include dose, frequency (and brand if relevant)… then gets better/closer to a target trial</a:t>
            </a:r>
          </a:p>
          <a:p>
            <a:pPr marL="285750" lvl="1" indent="-114300" defTabSz="914400" eaLnBrk="0" fontAlgn="base" hangingPunct="0">
              <a:spcBef>
                <a:spcPts val="800"/>
              </a:spcBef>
              <a:spcAft>
                <a:spcPct val="0"/>
              </a:spcAft>
              <a:buClrTx/>
              <a:buSzTx/>
              <a:buFont typeface="Arial" charset="0"/>
              <a:buChar char="•"/>
              <a:defRPr/>
            </a:pPr>
            <a:r>
              <a:rPr lang="en-US" dirty="0">
                <a:latin typeface="Arial" pitchFamily="34" charset="0"/>
                <a:ea typeface="Arial" charset="0"/>
                <a:cs typeface="Arial" pitchFamily="34" charset="0"/>
              </a:rPr>
              <a:t>Positivity – Will depend on SS. With big enough study, and depending on meaningful potential confounding factors and knowledge about these things… could be ok…?</a:t>
            </a:r>
          </a:p>
          <a:p>
            <a:pPr marL="171450" lvl="1" indent="0" defTabSz="914400" eaLnBrk="0" fontAlgn="base" hangingPunct="0">
              <a:spcBef>
                <a:spcPts val="800"/>
              </a:spcBef>
              <a:spcAft>
                <a:spcPct val="0"/>
              </a:spcAft>
              <a:buClrTx/>
              <a:buSzTx/>
              <a:buFont typeface="Arial" charset="0"/>
              <a:buNone/>
              <a:defRPr/>
            </a:pPr>
            <a:endParaRPr lang="en-US" dirty="0">
              <a:latin typeface="Arial" pitchFamily="34" charset="0"/>
              <a:ea typeface="Arial" charset="0"/>
              <a:cs typeface="Arial" pitchFamily="34" charset="0"/>
            </a:endParaRPr>
          </a:p>
          <a:p>
            <a:pPr marL="114300" lvl="0" indent="-114300" defTabSz="914400" eaLnBrk="0" fontAlgn="base" hangingPunct="0">
              <a:spcBef>
                <a:spcPts val="800"/>
              </a:spcBef>
              <a:spcAft>
                <a:spcPct val="0"/>
              </a:spcAft>
              <a:buClrTx/>
              <a:buSzTx/>
              <a:buFont typeface="Arial" charset="0"/>
              <a:buChar char="•"/>
              <a:defRPr/>
            </a:pPr>
            <a:r>
              <a:rPr lang="en-US" dirty="0">
                <a:latin typeface="Arial" pitchFamily="34" charset="0"/>
                <a:ea typeface="Arial" charset="0"/>
                <a:cs typeface="Arial" pitchFamily="34" charset="0"/>
              </a:rPr>
              <a:t>If you had the ability to redesign the study for your question of interest, what would you do? </a:t>
            </a:r>
          </a:p>
          <a:p>
            <a:pPr marL="285750" lvl="1" indent="-114300" defTabSz="914400" eaLnBrk="0" fontAlgn="base" hangingPunct="0">
              <a:spcBef>
                <a:spcPts val="800"/>
              </a:spcBef>
              <a:spcAft>
                <a:spcPct val="0"/>
              </a:spcAft>
              <a:buClrTx/>
              <a:buSzTx/>
              <a:buFont typeface="Arial" charset="0"/>
              <a:buChar char="•"/>
              <a:defRPr/>
            </a:pPr>
            <a:r>
              <a:rPr lang="en-US" sz="1800" dirty="0">
                <a:latin typeface="Arial" pitchFamily="34" charset="0"/>
                <a:ea typeface="Arial" charset="0"/>
                <a:cs typeface="Arial" pitchFamily="34" charset="0"/>
              </a:rPr>
              <a:t>Get rid of prevalent users</a:t>
            </a:r>
          </a:p>
          <a:p>
            <a:pPr marL="285750" lvl="1" indent="-114300" defTabSz="914400" eaLnBrk="0" fontAlgn="base" hangingPunct="0">
              <a:spcBef>
                <a:spcPts val="800"/>
              </a:spcBef>
              <a:spcAft>
                <a:spcPct val="0"/>
              </a:spcAft>
              <a:buClrTx/>
              <a:buSzTx/>
              <a:buFont typeface="Arial" charset="0"/>
              <a:buChar char="•"/>
              <a:defRPr/>
            </a:pPr>
            <a:r>
              <a:rPr lang="en-US" sz="1800" dirty="0">
                <a:latin typeface="Arial" pitchFamily="34" charset="0"/>
                <a:ea typeface="Arial" charset="0"/>
                <a:cs typeface="Arial" pitchFamily="34" charset="0"/>
              </a:rPr>
              <a:t>Try to align T0, E, and A better to minimize potential selection bias or immortal time</a:t>
            </a:r>
          </a:p>
          <a:p>
            <a:pPr marL="285750" lvl="1" indent="-114300" defTabSz="914400" eaLnBrk="0" fontAlgn="base" hangingPunct="0">
              <a:spcBef>
                <a:spcPts val="800"/>
              </a:spcBef>
              <a:spcAft>
                <a:spcPct val="0"/>
              </a:spcAft>
              <a:buClrTx/>
              <a:buSzTx/>
              <a:buFont typeface="Arial" charset="0"/>
              <a:buChar char="•"/>
              <a:defRPr/>
            </a:pPr>
            <a:r>
              <a:rPr lang="en-US" sz="1800" dirty="0">
                <a:latin typeface="Arial" pitchFamily="34" charset="0"/>
                <a:ea typeface="Arial" charset="0"/>
                <a:cs typeface="Arial" pitchFamily="34" charset="0"/>
              </a:rPr>
              <a:t>Make sure it is large</a:t>
            </a:r>
          </a:p>
          <a:p>
            <a:pPr marL="285750" lvl="1" indent="-114300" defTabSz="914400" eaLnBrk="0" fontAlgn="base" hangingPunct="0">
              <a:spcBef>
                <a:spcPts val="800"/>
              </a:spcBef>
              <a:spcAft>
                <a:spcPct val="0"/>
              </a:spcAft>
              <a:buClrTx/>
              <a:buSzTx/>
              <a:buFont typeface="Arial" charset="0"/>
              <a:buChar char="•"/>
              <a:defRPr/>
            </a:pPr>
            <a:r>
              <a:rPr lang="en-US" sz="1800" dirty="0">
                <a:latin typeface="Arial" pitchFamily="34" charset="0"/>
                <a:ea typeface="Arial" charset="0"/>
                <a:cs typeface="Arial" pitchFamily="34" charset="0"/>
              </a:rPr>
              <a:t>Collect more detailed data on exposures of interest and main confounding factors</a:t>
            </a:r>
          </a:p>
          <a:p>
            <a:pPr marL="285750" lvl="1" indent="-114300" defTabSz="914400" eaLnBrk="0" fontAlgn="base" hangingPunct="0">
              <a:spcBef>
                <a:spcPts val="800"/>
              </a:spcBef>
              <a:spcAft>
                <a:spcPct val="0"/>
              </a:spcAft>
              <a:buClrTx/>
              <a:buSzTx/>
              <a:buFont typeface="Arial" charset="0"/>
              <a:buChar char="•"/>
              <a:defRPr/>
            </a:pPr>
            <a:r>
              <a:rPr lang="en-US" sz="1800" dirty="0">
                <a:latin typeface="Arial" pitchFamily="34" charset="0"/>
                <a:ea typeface="Arial" charset="0"/>
                <a:cs typeface="Arial" pitchFamily="34" charset="0"/>
              </a:rPr>
              <a:t>Maximize follow-up data collection / minimize losses to f-up</a:t>
            </a:r>
          </a:p>
          <a:p>
            <a:pPr marL="114300" lvl="0" indent="-114300" defTabSz="914400" eaLnBrk="0" fontAlgn="base" hangingPunct="0">
              <a:spcBef>
                <a:spcPts val="800"/>
              </a:spcBef>
              <a:spcAft>
                <a:spcPct val="0"/>
              </a:spcAft>
              <a:buClrTx/>
              <a:buSzTx/>
              <a:buFont typeface="Arial" charset="0"/>
              <a:buChar char="•"/>
              <a:defRPr/>
            </a:pPr>
            <a:r>
              <a:rPr lang="en-US" dirty="0">
                <a:latin typeface="Arial" pitchFamily="34" charset="0"/>
                <a:ea typeface="Arial" charset="0"/>
                <a:cs typeface="Arial" pitchFamily="34" charset="0"/>
              </a:rPr>
              <a:t> What would a target trial look like that could help guide such planning?</a:t>
            </a:r>
          </a:p>
          <a:p>
            <a:pPr marL="571489" lvl="1" indent="-114300" defTabSz="914400" eaLnBrk="0" fontAlgn="base" hangingPunct="0">
              <a:spcBef>
                <a:spcPts val="800"/>
              </a:spcBef>
              <a:spcAft>
                <a:spcPct val="0"/>
              </a:spcAft>
              <a:buClrTx/>
              <a:buSzTx/>
              <a:buFont typeface="Arial" charset="0"/>
              <a:buChar char="•"/>
              <a:defRPr/>
            </a:pPr>
            <a:r>
              <a:rPr lang="en-US" sz="1800" dirty="0">
                <a:latin typeface="Arial" pitchFamily="34" charset="0"/>
                <a:ea typeface="Arial" charset="0"/>
                <a:cs typeface="Arial" pitchFamily="34" charset="0"/>
              </a:rPr>
              <a:t>Identify people after CRC surgery, set incl/excl criteria</a:t>
            </a:r>
          </a:p>
          <a:p>
            <a:pPr marL="571489" lvl="1" indent="-114300" defTabSz="914400" eaLnBrk="0" fontAlgn="base" hangingPunct="0">
              <a:spcBef>
                <a:spcPts val="800"/>
              </a:spcBef>
              <a:spcAft>
                <a:spcPct val="0"/>
              </a:spcAft>
              <a:buClrTx/>
              <a:buSzTx/>
              <a:buFont typeface="Arial" charset="0"/>
              <a:buChar char="•"/>
              <a:defRPr/>
            </a:pPr>
            <a:r>
              <a:rPr lang="en-US" sz="1800" dirty="0">
                <a:latin typeface="Arial" pitchFamily="34" charset="0"/>
                <a:ea typeface="Arial" charset="0"/>
                <a:cs typeface="Arial" pitchFamily="34" charset="0"/>
              </a:rPr>
              <a:t>Take history of use of Suppl X, excl </a:t>
            </a:r>
            <a:r>
              <a:rPr lang="en-US" sz="1800" dirty="0" err="1">
                <a:latin typeface="Arial" pitchFamily="34" charset="0"/>
                <a:ea typeface="Arial" charset="0"/>
                <a:cs typeface="Arial" pitchFamily="34" charset="0"/>
              </a:rPr>
              <a:t>prev</a:t>
            </a:r>
            <a:r>
              <a:rPr lang="en-US" sz="1800" dirty="0">
                <a:latin typeface="Arial" pitchFamily="34" charset="0"/>
                <a:ea typeface="Arial" charset="0"/>
                <a:cs typeface="Arial" pitchFamily="34" charset="0"/>
              </a:rPr>
              <a:t> users</a:t>
            </a:r>
          </a:p>
          <a:p>
            <a:pPr marL="571489" lvl="1" indent="-114300" defTabSz="914400" eaLnBrk="0" fontAlgn="base" hangingPunct="0">
              <a:spcBef>
                <a:spcPts val="800"/>
              </a:spcBef>
              <a:spcAft>
                <a:spcPct val="0"/>
              </a:spcAft>
              <a:buClrTx/>
              <a:buSzTx/>
              <a:buFont typeface="Arial" charset="0"/>
              <a:buChar char="•"/>
              <a:defRPr/>
            </a:pPr>
            <a:r>
              <a:rPr lang="en-US" sz="1800" dirty="0">
                <a:latin typeface="Arial" pitchFamily="34" charset="0"/>
                <a:ea typeface="Arial" charset="0"/>
                <a:cs typeface="Arial" pitchFamily="34" charset="0"/>
              </a:rPr>
              <a:t>Randomize them within 1m of </a:t>
            </a:r>
            <a:r>
              <a:rPr lang="en-US" sz="1800" dirty="0" err="1">
                <a:latin typeface="Arial" pitchFamily="34" charset="0"/>
                <a:ea typeface="Arial" charset="0"/>
                <a:cs typeface="Arial" pitchFamily="34" charset="0"/>
              </a:rPr>
              <a:t>Sx</a:t>
            </a:r>
            <a:r>
              <a:rPr lang="en-US" sz="1800" dirty="0">
                <a:latin typeface="Arial" pitchFamily="34" charset="0"/>
                <a:ea typeface="Arial" charset="0"/>
                <a:cs typeface="Arial" pitchFamily="34" charset="0"/>
              </a:rPr>
              <a:t> to Suppl X or placebo, blinded</a:t>
            </a:r>
          </a:p>
          <a:p>
            <a:pPr marL="571489" lvl="1" indent="-114300" defTabSz="914400" eaLnBrk="0" fontAlgn="base" hangingPunct="0">
              <a:spcBef>
                <a:spcPts val="800"/>
              </a:spcBef>
              <a:spcAft>
                <a:spcPct val="0"/>
              </a:spcAft>
              <a:buClrTx/>
              <a:buSzTx/>
              <a:buFont typeface="Arial" charset="0"/>
              <a:buChar char="•"/>
              <a:defRPr/>
            </a:pPr>
            <a:r>
              <a:rPr lang="en-US" sz="1800" dirty="0">
                <a:latin typeface="Arial" pitchFamily="34" charset="0"/>
                <a:ea typeface="Arial" charset="0"/>
                <a:cs typeface="Arial" pitchFamily="34" charset="0"/>
              </a:rPr>
              <a:t>ITT</a:t>
            </a:r>
          </a:p>
          <a:p>
            <a:pPr marL="571489" lvl="1" indent="-114300" defTabSz="914400" eaLnBrk="0" fontAlgn="base" hangingPunct="0">
              <a:spcBef>
                <a:spcPts val="800"/>
              </a:spcBef>
              <a:spcAft>
                <a:spcPct val="0"/>
              </a:spcAft>
              <a:buClrTx/>
              <a:buSzTx/>
              <a:buFont typeface="Arial" charset="0"/>
              <a:buChar char="•"/>
              <a:defRPr/>
            </a:pPr>
            <a:r>
              <a:rPr lang="en-US" sz="1800" dirty="0">
                <a:latin typeface="Arial" pitchFamily="34" charset="0"/>
                <a:ea typeface="Arial" charset="0"/>
                <a:cs typeface="Arial" pitchFamily="34" charset="0"/>
              </a:rPr>
              <a:t>Take steps to minimize losses to f-up &amp; </a:t>
            </a:r>
            <a:r>
              <a:rPr lang="en-US" sz="1800" dirty="0" err="1">
                <a:latin typeface="Arial" pitchFamily="34" charset="0"/>
                <a:ea typeface="Arial" charset="0"/>
                <a:cs typeface="Arial" pitchFamily="34" charset="0"/>
              </a:rPr>
              <a:t>msr</a:t>
            </a:r>
            <a:r>
              <a:rPr lang="en-US" sz="1800" dirty="0">
                <a:latin typeface="Arial" pitchFamily="34" charset="0"/>
                <a:ea typeface="Arial" charset="0"/>
                <a:cs typeface="Arial" pitchFamily="34" charset="0"/>
              </a:rPr>
              <a:t> adherence</a:t>
            </a:r>
            <a:endParaRPr lang="en-US" sz="1200" kern="1200" dirty="0">
              <a:solidFill>
                <a:schemeClr val="tx1"/>
              </a:solidFill>
              <a:effectLst/>
              <a:latin typeface="Arial" pitchFamily="34" charset="0"/>
              <a:ea typeface="Arial" charset="0"/>
              <a:cs typeface="Arial" pitchFamily="34" charset="0"/>
            </a:endParaRPr>
          </a:p>
          <a:p>
            <a:endParaRPr lang="en-US" dirty="0"/>
          </a:p>
        </p:txBody>
      </p:sp>
    </p:spTree>
    <p:extLst>
      <p:ext uri="{BB962C8B-B14F-4D97-AF65-F5344CB8AC3E}">
        <p14:creationId xmlns:p14="http://schemas.microsoft.com/office/powerpoint/2010/main" val="1816338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r>
              <a:rPr lang="en-US" dirty="0"/>
              <a:t>From Week 1</a:t>
            </a:r>
          </a:p>
        </p:txBody>
      </p:sp>
      <p:sp>
        <p:nvSpPr>
          <p:cNvPr id="4" name="Slide Number Placeholder 3"/>
          <p:cNvSpPr>
            <a:spLocks noGrp="1"/>
          </p:cNvSpPr>
          <p:nvPr>
            <p:ph type="sldNum" sz="quarter" idx="5"/>
          </p:nvPr>
        </p:nvSpPr>
        <p:spPr/>
        <p:txBody>
          <a:bodyPr/>
          <a:lstStyle/>
          <a:p>
            <a:fld id="{BFC14E9A-3DE8-034F-B838-4E5D36AA9102}" type="slidenum">
              <a:rPr lang="en-US" smtClean="0"/>
              <a:t>3</a:t>
            </a:fld>
            <a:endParaRPr lang="en-US"/>
          </a:p>
        </p:txBody>
      </p:sp>
    </p:spTree>
    <p:extLst>
      <p:ext uri="{BB962C8B-B14F-4D97-AF65-F5344CB8AC3E}">
        <p14:creationId xmlns:p14="http://schemas.microsoft.com/office/powerpoint/2010/main" val="724310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57E42-9FFD-3340-876B-FC6CFD5144C7}" type="slidenum">
              <a:rPr lang="en-US" smtClean="0"/>
              <a:t>4</a:t>
            </a:fld>
            <a:endParaRPr lang="en-US"/>
          </a:p>
        </p:txBody>
      </p:sp>
    </p:spTree>
    <p:extLst>
      <p:ext uri="{BB962C8B-B14F-4D97-AF65-F5344CB8AC3E}">
        <p14:creationId xmlns:p14="http://schemas.microsoft.com/office/powerpoint/2010/main" val="3186680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57E42-9FFD-3340-876B-FC6CFD5144C7}" type="slidenum">
              <a:rPr lang="en-US" smtClean="0"/>
              <a:t>5</a:t>
            </a:fld>
            <a:endParaRPr lang="en-US"/>
          </a:p>
        </p:txBody>
      </p:sp>
    </p:spTree>
    <p:extLst>
      <p:ext uri="{BB962C8B-B14F-4D97-AF65-F5344CB8AC3E}">
        <p14:creationId xmlns:p14="http://schemas.microsoft.com/office/powerpoint/2010/main" val="1255410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57E42-9FFD-3340-876B-FC6CFD5144C7}" type="slidenum">
              <a:rPr lang="en-US" smtClean="0"/>
              <a:t>7</a:t>
            </a:fld>
            <a:endParaRPr lang="en-US"/>
          </a:p>
        </p:txBody>
      </p:sp>
    </p:spTree>
    <p:extLst>
      <p:ext uri="{BB962C8B-B14F-4D97-AF65-F5344CB8AC3E}">
        <p14:creationId xmlns:p14="http://schemas.microsoft.com/office/powerpoint/2010/main" val="3770654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2836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355600"/>
            <a:ext cx="5984875" cy="4487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07E05-40DC-FD45-8388-749FC3D8F328}" type="slidenum">
              <a:rPr lang="en-US" smtClean="0"/>
              <a:t>12</a:t>
            </a:fld>
            <a:endParaRPr lang="en-US"/>
          </a:p>
        </p:txBody>
      </p:sp>
    </p:spTree>
    <p:extLst>
      <p:ext uri="{BB962C8B-B14F-4D97-AF65-F5344CB8AC3E}">
        <p14:creationId xmlns:p14="http://schemas.microsoft.com/office/powerpoint/2010/main" val="1229119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To interpret effect vs. association measures, it’s important to consider the populations that we are comparing</a:t>
            </a:r>
          </a:p>
          <a:p>
            <a:pPr marL="171450" indent="-171450">
              <a:buFontTx/>
              <a:buChar char="-"/>
            </a:pPr>
            <a:r>
              <a:rPr lang="en-US" dirty="0"/>
              <a:t>For a causal risk ratio, for example, we are comparing the risk had the entire population been treated to the risk had the entire population been untreated.</a:t>
            </a:r>
          </a:p>
          <a:p>
            <a:pPr marL="171450" indent="-171450">
              <a:buFontTx/>
              <a:buChar char="-"/>
            </a:pPr>
            <a:r>
              <a:rPr lang="en-US" dirty="0"/>
              <a:t>For an associational risk ratio, we are comparing the risk among the treated to the risk among the untreated.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107E05-40DC-FD45-8388-749FC3D8F3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3657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3.xml"/><Relationship Id="rId4" Type="http://schemas.openxmlformats.org/officeDocument/2006/relationships/image" Target="../media/image12.jpe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3.xml"/><Relationship Id="rId4" Type="http://schemas.openxmlformats.org/officeDocument/2006/relationships/image" Target="../media/image12.jpe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3/11/21</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3/11/21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Epi 207">
    <p:spTree>
      <p:nvGrpSpPr>
        <p:cNvPr id="1" name=""/>
        <p:cNvGrpSpPr/>
        <p:nvPr/>
      </p:nvGrpSpPr>
      <p:grpSpPr>
        <a:xfrm>
          <a:off x="0" y="0"/>
          <a:ext cx="0" cy="0"/>
          <a:chOff x="0" y="0"/>
          <a:chExt cx="0" cy="0"/>
        </a:xfrm>
      </p:grpSpPr>
      <p:grpSp>
        <p:nvGrpSpPr>
          <p:cNvPr id="3" name="Group 15"/>
          <p:cNvGrpSpPr>
            <a:grpSpLocks/>
          </p:cNvGrpSpPr>
          <p:nvPr/>
        </p:nvGrpSpPr>
        <p:grpSpPr bwMode="auto">
          <a:xfrm>
            <a:off x="4546600" y="2895600"/>
            <a:ext cx="4292600" cy="319088"/>
            <a:chOff x="2288" y="3080"/>
            <a:chExt cx="3072" cy="201"/>
          </a:xfrm>
        </p:grpSpPr>
        <p:sp>
          <p:nvSpPr>
            <p:cNvPr id="4"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endParaRPr lang="en-US" altLang="en-US">
                <a:latin typeface="Arial" charset="0"/>
                <a:ea typeface="Arial" charset="0"/>
                <a:cs typeface="Arial" charset="0"/>
              </a:endParaRPr>
            </a:p>
          </p:txBody>
        </p:sp>
        <p:sp>
          <p:nvSpPr>
            <p:cNvPr id="5"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endParaRPr lang="en-US" altLang="en-US">
                <a:latin typeface="Arial" charset="0"/>
                <a:ea typeface="Arial" charset="0"/>
                <a:cs typeface="Arial" charset="0"/>
              </a:endParaRPr>
            </a:p>
          </p:txBody>
        </p:sp>
      </p:grpSp>
      <p:sp>
        <p:nvSpPr>
          <p:cNvPr id="2" name="Title 1"/>
          <p:cNvSpPr>
            <a:spLocks noGrp="1"/>
          </p:cNvSpPr>
          <p:nvPr>
            <p:ph type="title"/>
          </p:nvPr>
        </p:nvSpPr>
        <p:spPr>
          <a:xfrm>
            <a:off x="838200" y="1295400"/>
            <a:ext cx="7924800" cy="1143000"/>
          </a:xfrm>
          <a:solidFill>
            <a:schemeClr val="bg1"/>
          </a:solidFill>
        </p:spPr>
        <p:txBody>
          <a:bodyPr/>
          <a:lstStyle/>
          <a:p>
            <a:r>
              <a:rPr lang="en-US" dirty="0"/>
              <a:t>Click to edit Master title style</a:t>
            </a:r>
          </a:p>
        </p:txBody>
      </p:sp>
    </p:spTree>
    <p:extLst>
      <p:ext uri="{BB962C8B-B14F-4D97-AF65-F5344CB8AC3E}">
        <p14:creationId xmlns:p14="http://schemas.microsoft.com/office/powerpoint/2010/main" val="1187291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369889" y="6353175"/>
            <a:ext cx="504825" cy="304800"/>
          </a:xfrm>
        </p:spPr>
        <p:txBody>
          <a:bodyPr/>
          <a:lstStyle>
            <a:lvl1pPr>
              <a:defRPr>
                <a:solidFill>
                  <a:schemeClr val="tx2"/>
                </a:solidFill>
              </a:defRPr>
            </a:lvl1pPr>
          </a:lstStyle>
          <a:p>
            <a:pPr>
              <a:defRPr/>
            </a:pPr>
            <a:fld id="{FAA74B69-70FD-A649-B131-F3438782CAA4}" type="slidenum">
              <a:rPr lang="en-US" altLang="en-US">
                <a:solidFill>
                  <a:srgbClr val="052049"/>
                </a:solidFill>
              </a:rPr>
              <a:pPr>
                <a:defRPr/>
              </a:pPr>
              <a:t>‹#›</a:t>
            </a:fld>
            <a:endParaRPr lang="en-US" altLang="en-US">
              <a:solidFill>
                <a:srgbClr val="052049"/>
              </a:solidFill>
            </a:endParaRPr>
          </a:p>
        </p:txBody>
      </p:sp>
    </p:spTree>
    <p:extLst>
      <p:ext uri="{BB962C8B-B14F-4D97-AF65-F5344CB8AC3E}">
        <p14:creationId xmlns:p14="http://schemas.microsoft.com/office/powerpoint/2010/main" val="342863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3/11/21</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3/11/21</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3/11/21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3/11/21</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3/11/21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3/11/21</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3/11/21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3/11/21</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369888" y="6353175"/>
            <a:ext cx="504825" cy="304800"/>
          </a:xfrm>
        </p:spPr>
        <p:txBody>
          <a:bodyPr/>
          <a:lstStyle>
            <a:lvl1pPr>
              <a:defRPr>
                <a:solidFill>
                  <a:schemeClr val="tx2"/>
                </a:solidFill>
              </a:defRPr>
            </a:lvl1pPr>
          </a:lstStyle>
          <a:p>
            <a:pPr>
              <a:defRPr/>
            </a:pPr>
            <a:fld id="{FAA74B69-70FD-A649-B131-F3438782CAA4}" type="slidenum">
              <a:rPr lang="en-US" altLang="en-US">
                <a:solidFill>
                  <a:srgbClr val="052049"/>
                </a:solidFill>
              </a:rPr>
              <a:pPr>
                <a:defRPr/>
              </a:pPr>
              <a:t>‹#›</a:t>
            </a:fld>
            <a:endParaRPr lang="en-US" altLang="en-US">
              <a:solidFill>
                <a:srgbClr val="052049"/>
              </a:solidFill>
            </a:endParaRPr>
          </a:p>
        </p:txBody>
      </p:sp>
    </p:spTree>
    <p:extLst>
      <p:ext uri="{BB962C8B-B14F-4D97-AF65-F5344CB8AC3E}">
        <p14:creationId xmlns:p14="http://schemas.microsoft.com/office/powerpoint/2010/main" val="2961867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Tree>
    <p:extLst>
      <p:ext uri="{BB962C8B-B14F-4D97-AF65-F5344CB8AC3E}">
        <p14:creationId xmlns:p14="http://schemas.microsoft.com/office/powerpoint/2010/main" val="235889619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4068786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8408188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27806036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5869184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239627863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353645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4173932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7732649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32174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6347101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4330929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2695387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Tree>
    <p:extLst>
      <p:ext uri="{BB962C8B-B14F-4D97-AF65-F5344CB8AC3E}">
        <p14:creationId xmlns:p14="http://schemas.microsoft.com/office/powerpoint/2010/main" val="22270197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671509830"/>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8510974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19046641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79621580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358304731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27569173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5028668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12461068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57969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5843171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39822942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4370751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24695698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42565560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369888" y="6353175"/>
            <a:ext cx="504825" cy="304800"/>
          </a:xfrm>
        </p:spPr>
        <p:txBody>
          <a:bodyPr/>
          <a:lstStyle>
            <a:lvl1pPr>
              <a:defRPr>
                <a:solidFill>
                  <a:schemeClr val="tx2"/>
                </a:solidFill>
              </a:defRPr>
            </a:lvl1pPr>
          </a:lstStyle>
          <a:p>
            <a:pPr>
              <a:defRPr/>
            </a:pPr>
            <a:fld id="{FAA74B69-70FD-A649-B131-F3438782CAA4}" type="slidenum">
              <a:rPr lang="en-US" altLang="en-US"/>
              <a:pPr>
                <a:defRPr/>
              </a:pPr>
              <a:t>‹#›</a:t>
            </a:fld>
            <a:endParaRPr lang="en-US" altLang="en-US"/>
          </a:p>
        </p:txBody>
      </p:sp>
    </p:spTree>
    <p:extLst>
      <p:ext uri="{BB962C8B-B14F-4D97-AF65-F5344CB8AC3E}">
        <p14:creationId xmlns:p14="http://schemas.microsoft.com/office/powerpoint/2010/main" val="41574515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3" y="438914"/>
            <a:ext cx="8089901" cy="467820"/>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7" y="1563684"/>
            <a:ext cx="8087171" cy="313932"/>
          </a:xfrm>
        </p:spPr>
        <p:txBody>
          <a:bodyPr anchor="t"/>
          <a:lstStyle>
            <a:lvl1pPr marL="0" indent="0">
              <a:buNone/>
              <a:defRPr sz="1575" b="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8" y="6452362"/>
            <a:ext cx="927193" cy="155235"/>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fld id="{AE8EEDDD-082B-5546-B825-69448448F6D4}" type="datetime1">
              <a:rPr lang="en-US" smtClean="0">
                <a:solidFill>
                  <a:srgbClr val="052049"/>
                </a:solidFill>
              </a:rPr>
              <a:t>3/11/21</a:t>
            </a:fld>
            <a:endParaRPr lang="en-US" dirty="0">
              <a:solidFill>
                <a:srgbClr val="052049"/>
              </a:solidFill>
            </a:endParaRPr>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endParaRPr lang="en-US" dirty="0">
              <a:solidFill>
                <a:srgbClr val="052049"/>
              </a:solidFill>
            </a:endParaRPr>
          </a:p>
        </p:txBody>
      </p:sp>
      <p:sp>
        <p:nvSpPr>
          <p:cNvPr id="10" name="Slide Number Placeholder 6"/>
          <p:cNvSpPr>
            <a:spLocks noGrp="1"/>
          </p:cNvSpPr>
          <p:nvPr>
            <p:ph type="sldNum" sz="quarter" idx="4"/>
          </p:nvPr>
        </p:nvSpPr>
        <p:spPr>
          <a:xfrm>
            <a:off x="358010" y="6453505"/>
            <a:ext cx="246061" cy="155233"/>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344788536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fld id="{7BCC8D0D-EAEC-449D-9161-023DFF90F2E2}" type="slidenum">
              <a:rPr lang="en-US" smtClean="0">
                <a:solidFill>
                  <a:srgbClr val="052049"/>
                </a:solidFill>
              </a:rPr>
              <a:pPr eaLnBrk="1" fontAlgn="auto" hangingPunct="1">
                <a:spcBef>
                  <a:spcPts val="0"/>
                </a:spcBef>
                <a:spcAft>
                  <a:spcPts val="0"/>
                </a:spcAft>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srgbClr val="052049"/>
              </a:solidFill>
              <a:latin typeface="Arial"/>
            </a:endParaRPr>
          </a:p>
        </p:txBody>
      </p:sp>
    </p:spTree>
    <p:extLst>
      <p:ext uri="{BB962C8B-B14F-4D97-AF65-F5344CB8AC3E}">
        <p14:creationId xmlns:p14="http://schemas.microsoft.com/office/powerpoint/2010/main" val="1339247191"/>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 id="2147484260" r:id="rId13"/>
    <p:sldLayoutId id="2147484261" r:id="rId14"/>
    <p:sldLayoutId id="2147484262" r:id="rId15"/>
    <p:sldLayoutId id="2147484263" r:id="rId16"/>
    <p:sldLayoutId id="2147484264" r:id="rId17"/>
    <p:sldLayoutId id="2147484265" r:id="rId18"/>
    <p:sldLayoutId id="2147484266" r:id="rId19"/>
    <p:sldLayoutId id="2147484267" r:id="rId20"/>
    <p:sldLayoutId id="2147484268" r:id="rId21"/>
    <p:sldLayoutId id="2147484269" r:id="rId22"/>
    <p:sldLayoutId id="2147484270" r:id="rId23"/>
    <p:sldLayoutId id="2147484271" r:id="rId24"/>
    <p:sldLayoutId id="2147484272" r:id="rId25"/>
    <p:sldLayoutId id="2147484273" r:id="rId26"/>
    <p:sldLayoutId id="2147484315" r:id="rId27"/>
    <p:sldLayoutId id="2147484317" r:id="rId28"/>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fld id="{7BCC8D0D-EAEC-449D-9161-023DFF90F2E2}" type="slidenum">
              <a:rPr lang="en-US" smtClean="0">
                <a:solidFill>
                  <a:srgbClr val="052049"/>
                </a:solidFill>
              </a:rPr>
              <a:pPr eaLnBrk="1" fontAlgn="auto" hangingPunct="1">
                <a:spcBef>
                  <a:spcPts val="0"/>
                </a:spcBef>
                <a:spcAft>
                  <a:spcPts val="0"/>
                </a:spcAft>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srgbClr val="052049"/>
              </a:solidFill>
              <a:latin typeface="Arial"/>
            </a:endParaRPr>
          </a:p>
        </p:txBody>
      </p:sp>
    </p:spTree>
    <p:extLst>
      <p:ext uri="{BB962C8B-B14F-4D97-AF65-F5344CB8AC3E}">
        <p14:creationId xmlns:p14="http://schemas.microsoft.com/office/powerpoint/2010/main" val="1663837485"/>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 id="2147484296" r:id="rId13"/>
    <p:sldLayoutId id="2147484297" r:id="rId14"/>
    <p:sldLayoutId id="2147484298" r:id="rId15"/>
    <p:sldLayoutId id="2147484299" r:id="rId16"/>
    <p:sldLayoutId id="2147484300" r:id="rId17"/>
    <p:sldLayoutId id="2147484301" r:id="rId18"/>
    <p:sldLayoutId id="2147484302" r:id="rId19"/>
    <p:sldLayoutId id="2147484303" r:id="rId20"/>
    <p:sldLayoutId id="2147484304" r:id="rId21"/>
    <p:sldLayoutId id="2147484305" r:id="rId22"/>
    <p:sldLayoutId id="2147484306" r:id="rId23"/>
    <p:sldLayoutId id="2147484307" r:id="rId24"/>
    <p:sldLayoutId id="2147484308" r:id="rId25"/>
    <p:sldLayoutId id="2147484309" r:id="rId26"/>
    <p:sldLayoutId id="2147484311" r:id="rId27"/>
    <p:sldLayoutId id="2147484318" r:id="rId28"/>
    <p:sldLayoutId id="2147484319" r:id="rId29"/>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fld id="{7BCC8D0D-EAEC-449D-9161-023DFF90F2E2}" type="slidenum">
              <a:rPr lang="en-US" smtClean="0">
                <a:solidFill>
                  <a:srgbClr val="052049"/>
                </a:solidFill>
              </a:rPr>
              <a:pPr eaLnBrk="1" fontAlgn="auto" hangingPunct="1">
                <a:spcBef>
                  <a:spcPts val="0"/>
                </a:spcBef>
                <a:spcAft>
                  <a:spcPts val="0"/>
                </a:spcAft>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srgbClr val="052049"/>
              </a:solidFill>
              <a:latin typeface="Arial"/>
            </a:endParaRPr>
          </a:p>
        </p:txBody>
      </p:sp>
    </p:spTree>
    <p:extLst>
      <p:ext uri="{BB962C8B-B14F-4D97-AF65-F5344CB8AC3E}">
        <p14:creationId xmlns:p14="http://schemas.microsoft.com/office/powerpoint/2010/main" val="348544557"/>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 id="2147484333" r:id="rId13"/>
    <p:sldLayoutId id="2147484334" r:id="rId14"/>
    <p:sldLayoutId id="2147484335" r:id="rId15"/>
    <p:sldLayoutId id="2147484336" r:id="rId16"/>
    <p:sldLayoutId id="2147484337" r:id="rId17"/>
    <p:sldLayoutId id="2147484338" r:id="rId18"/>
    <p:sldLayoutId id="2147484339" r:id="rId19"/>
    <p:sldLayoutId id="2147484340" r:id="rId20"/>
    <p:sldLayoutId id="2147484341" r:id="rId21"/>
    <p:sldLayoutId id="2147484342" r:id="rId22"/>
    <p:sldLayoutId id="2147484343" r:id="rId23"/>
    <p:sldLayoutId id="2147484344" r:id="rId24"/>
    <p:sldLayoutId id="2147484345" r:id="rId25"/>
    <p:sldLayoutId id="2147484346" r:id="rId26"/>
    <p:sldLayoutId id="2147484347" r:id="rId27"/>
    <p:sldLayoutId id="2147484348" r:id="rId28"/>
    <p:sldLayoutId id="2147484349" r:id="rId29"/>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45.png"/><Relationship Id="rId21" Type="http://schemas.openxmlformats.org/officeDocument/2006/relationships/image" Target="../media/image36.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49.png"/><Relationship Id="rId50" Type="http://schemas.openxmlformats.org/officeDocument/2006/relationships/customXml" Target="../ink/ink24.xml"/><Relationship Id="rId55" Type="http://schemas.openxmlformats.org/officeDocument/2006/relationships/image" Target="../media/image53.png"/><Relationship Id="rId7" Type="http://schemas.openxmlformats.org/officeDocument/2006/relationships/image" Target="../media/image29.png"/><Relationship Id="rId2" Type="http://schemas.openxmlformats.org/officeDocument/2006/relationships/notesSlide" Target="../notesSlides/notesSlide14.xml"/><Relationship Id="rId16" Type="http://schemas.openxmlformats.org/officeDocument/2006/relationships/customXml" Target="../ink/ink7.xml"/><Relationship Id="rId29" Type="http://schemas.openxmlformats.org/officeDocument/2006/relationships/image" Target="../media/image40.png"/><Relationship Id="rId11" Type="http://schemas.openxmlformats.org/officeDocument/2006/relationships/image" Target="../media/image31.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44.png"/><Relationship Id="rId40" Type="http://schemas.openxmlformats.org/officeDocument/2006/relationships/customXml" Target="../ink/ink19.xml"/><Relationship Id="rId45" Type="http://schemas.openxmlformats.org/officeDocument/2006/relationships/image" Target="../media/image48.png"/><Relationship Id="rId53" Type="http://schemas.openxmlformats.org/officeDocument/2006/relationships/image" Target="../media/image52.png"/><Relationship Id="rId5" Type="http://schemas.openxmlformats.org/officeDocument/2006/relationships/image" Target="../media/image28.png"/><Relationship Id="rId10" Type="http://schemas.openxmlformats.org/officeDocument/2006/relationships/customXml" Target="../ink/ink4.xml"/><Relationship Id="rId19" Type="http://schemas.openxmlformats.org/officeDocument/2006/relationships/image" Target="../media/image35.png"/><Relationship Id="rId31" Type="http://schemas.openxmlformats.org/officeDocument/2006/relationships/image" Target="../media/image41.png"/><Relationship Id="rId44" Type="http://schemas.openxmlformats.org/officeDocument/2006/relationships/customXml" Target="../ink/ink21.xml"/><Relationship Id="rId52" Type="http://schemas.openxmlformats.org/officeDocument/2006/relationships/customXml" Target="../ink/ink25.xml"/><Relationship Id="rId4" Type="http://schemas.openxmlformats.org/officeDocument/2006/relationships/customXml" Target="../ink/ink1.xml"/><Relationship Id="rId9" Type="http://schemas.openxmlformats.org/officeDocument/2006/relationships/image" Target="../media/image30.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39.png"/><Relationship Id="rId30" Type="http://schemas.openxmlformats.org/officeDocument/2006/relationships/customXml" Target="../ink/ink14.xml"/><Relationship Id="rId35" Type="http://schemas.openxmlformats.org/officeDocument/2006/relationships/image" Target="../media/image43.png"/><Relationship Id="rId43" Type="http://schemas.openxmlformats.org/officeDocument/2006/relationships/image" Target="../media/image47.png"/><Relationship Id="rId48" Type="http://schemas.openxmlformats.org/officeDocument/2006/relationships/customXml" Target="../ink/ink23.xml"/><Relationship Id="rId56" Type="http://schemas.openxmlformats.org/officeDocument/2006/relationships/customXml" Target="../ink/ink27.xml"/><Relationship Id="rId8" Type="http://schemas.openxmlformats.org/officeDocument/2006/relationships/customXml" Target="../ink/ink3.xml"/><Relationship Id="rId51" Type="http://schemas.openxmlformats.org/officeDocument/2006/relationships/image" Target="../media/image51.png"/><Relationship Id="rId3" Type="http://schemas.openxmlformats.org/officeDocument/2006/relationships/image" Target="../media/image17.emf"/><Relationship Id="rId12" Type="http://schemas.openxmlformats.org/officeDocument/2006/relationships/customXml" Target="../ink/ink5.xml"/><Relationship Id="rId17" Type="http://schemas.openxmlformats.org/officeDocument/2006/relationships/image" Target="../media/image34.png"/><Relationship Id="rId25" Type="http://schemas.openxmlformats.org/officeDocument/2006/relationships/image" Target="../media/image38.png"/><Relationship Id="rId33" Type="http://schemas.openxmlformats.org/officeDocument/2006/relationships/image" Target="../media/image42.png"/><Relationship Id="rId38" Type="http://schemas.openxmlformats.org/officeDocument/2006/relationships/customXml" Target="../ink/ink18.xml"/><Relationship Id="rId46" Type="http://schemas.openxmlformats.org/officeDocument/2006/relationships/customXml" Target="../ink/ink22.xml"/><Relationship Id="rId20" Type="http://schemas.openxmlformats.org/officeDocument/2006/relationships/customXml" Target="../ink/ink9.xml"/><Relationship Id="rId41" Type="http://schemas.openxmlformats.org/officeDocument/2006/relationships/image" Target="../media/image46.png"/><Relationship Id="rId54" Type="http://schemas.openxmlformats.org/officeDocument/2006/relationships/customXml" Target="../ink/ink26.xml"/><Relationship Id="rId1" Type="http://schemas.openxmlformats.org/officeDocument/2006/relationships/slideLayout" Target="../slideLayouts/slideLayout41.xml"/><Relationship Id="rId6" Type="http://schemas.openxmlformats.org/officeDocument/2006/relationships/customXml" Target="../ink/ink2.xml"/><Relationship Id="rId15" Type="http://schemas.openxmlformats.org/officeDocument/2006/relationships/image" Target="../media/image33.png"/><Relationship Id="rId23" Type="http://schemas.openxmlformats.org/officeDocument/2006/relationships/image" Target="../media/image37.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5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28.xml"/><Relationship Id="rId7" Type="http://schemas.openxmlformats.org/officeDocument/2006/relationships/customXml" Target="../ink/ink29.xml"/><Relationship Id="rId2" Type="http://schemas.openxmlformats.org/officeDocument/2006/relationships/notesSlide" Target="../notesSlides/notesSlide20.xml"/><Relationship Id="rId1" Type="http://schemas.openxmlformats.org/officeDocument/2006/relationships/slideLayout" Target="../slideLayouts/slideLayout70.xml"/><Relationship Id="rId6" Type="http://schemas.openxmlformats.org/officeDocument/2006/relationships/image" Target="NULL"/><Relationship Id="rId10" Type="http://schemas.openxmlformats.org/officeDocument/2006/relationships/image" Target="NULL"/><Relationship Id="rId9" Type="http://schemas.openxmlformats.org/officeDocument/2006/relationships/customXml" Target="../ink/ink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5194333" y="5159269"/>
            <a:ext cx="811807" cy="307034"/>
          </a:xfrm>
        </p:spPr>
        <p:txBody>
          <a:bodyPr/>
          <a:lstStyle/>
          <a:p>
            <a:pPr algn="r"/>
            <a:r>
              <a:rPr lang="en-US" dirty="0"/>
              <a:t>3/11/21</a:t>
            </a:r>
          </a:p>
        </p:txBody>
      </p:sp>
      <p:sp>
        <p:nvSpPr>
          <p:cNvPr id="4" name="Text Placeholder 3"/>
          <p:cNvSpPr>
            <a:spLocks noGrp="1"/>
          </p:cNvSpPr>
          <p:nvPr>
            <p:ph type="body" sz="quarter" idx="10"/>
          </p:nvPr>
        </p:nvSpPr>
        <p:spPr>
          <a:xfrm>
            <a:off x="784277" y="4785178"/>
            <a:ext cx="5201923" cy="568959"/>
          </a:xfrm>
        </p:spPr>
        <p:txBody>
          <a:bodyPr/>
          <a:lstStyle/>
          <a:p>
            <a:r>
              <a:rPr lang="en-US" sz="1400" dirty="0"/>
              <a:t>June M. Chan, ScD</a:t>
            </a:r>
          </a:p>
          <a:p>
            <a:r>
              <a:rPr lang="en-US" sz="1400" dirty="0"/>
              <a:t>Professor, Epidemiology &amp; Biostatistics and Urology</a:t>
            </a:r>
          </a:p>
          <a:p>
            <a:r>
              <a:rPr lang="en-US" sz="1400" dirty="0"/>
              <a:t>Steven &amp; Christine </a:t>
            </a:r>
            <a:r>
              <a:rPr lang="en-US" sz="1400" dirty="0" err="1"/>
              <a:t>Burd</a:t>
            </a:r>
            <a:r>
              <a:rPr lang="en-US" sz="1400" dirty="0"/>
              <a:t>-Safeway Distinguished Professor</a:t>
            </a:r>
          </a:p>
          <a:p>
            <a:endParaRPr lang="en-US" sz="1400" dirty="0"/>
          </a:p>
          <a:p>
            <a:r>
              <a:rPr lang="en-US" sz="1400" dirty="0"/>
              <a:t>Rebecca E. Graff, ScD</a:t>
            </a:r>
          </a:p>
          <a:p>
            <a:r>
              <a:rPr lang="en-US" sz="1400" dirty="0"/>
              <a:t>Assistant Professor, Epidemiology &amp; Biostatistics</a:t>
            </a:r>
          </a:p>
        </p:txBody>
      </p:sp>
      <p:sp>
        <p:nvSpPr>
          <p:cNvPr id="3" name="Title 2"/>
          <p:cNvSpPr>
            <a:spLocks noGrp="1"/>
          </p:cNvSpPr>
          <p:nvPr>
            <p:ph type="title"/>
          </p:nvPr>
        </p:nvSpPr>
        <p:spPr/>
        <p:txBody>
          <a:bodyPr/>
          <a:lstStyle/>
          <a:p>
            <a:r>
              <a:rPr lang="en-US" dirty="0"/>
              <a:t>Wrap-up / Review</a:t>
            </a:r>
          </a:p>
        </p:txBody>
      </p:sp>
      <p:sp>
        <p:nvSpPr>
          <p:cNvPr id="9" name="Text Placeholder 8"/>
          <p:cNvSpPr>
            <a:spLocks noGrp="1"/>
          </p:cNvSpPr>
          <p:nvPr>
            <p:ph type="body" sz="quarter" idx="15"/>
          </p:nvPr>
        </p:nvSpPr>
        <p:spPr/>
        <p:txBody>
          <a:bodyPr/>
          <a:lstStyle/>
          <a:p>
            <a:r>
              <a:rPr lang="en-US" dirty="0"/>
              <a:t>Epidemiology 207 - Epidemiology Methods II</a:t>
            </a:r>
          </a:p>
        </p:txBody>
      </p:sp>
      <p:pic>
        <p:nvPicPr>
          <p:cNvPr id="8" name="Picture 7">
            <a:extLst>
              <a:ext uri="{FF2B5EF4-FFF2-40B4-BE49-F238E27FC236}">
                <a16:creationId xmlns:a16="http://schemas.microsoft.com/office/drawing/2014/main" id="{8CA5C633-DD95-6E4C-ABF6-49ACC4AB2D32}"/>
              </a:ext>
            </a:extLst>
          </p:cNvPr>
          <p:cNvPicPr>
            <a:picLocks noChangeAspect="1"/>
          </p:cNvPicPr>
          <p:nvPr/>
        </p:nvPicPr>
        <p:blipFill rotWithShape="1">
          <a:blip r:embed="rId3"/>
          <a:srcRect l="7308" b="16672"/>
          <a:stretch/>
        </p:blipFill>
        <p:spPr>
          <a:xfrm>
            <a:off x="4959829" y="158048"/>
            <a:ext cx="1046311" cy="1409700"/>
          </a:xfrm>
          <a:prstGeom prst="rect">
            <a:avLst/>
          </a:prstGeom>
        </p:spPr>
      </p:pic>
      <p:pic>
        <p:nvPicPr>
          <p:cNvPr id="1026" name="Picture 2">
            <a:extLst>
              <a:ext uri="{FF2B5EF4-FFF2-40B4-BE49-F238E27FC236}">
                <a16:creationId xmlns:a16="http://schemas.microsoft.com/office/drawing/2014/main" id="{65B9B4B3-AE15-9E46-A415-EC6C68287B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9652" y="158048"/>
            <a:ext cx="10414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96813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F1CE8D-1405-EC44-BEA5-84C4656770E9}"/>
              </a:ext>
            </a:extLst>
          </p:cNvPr>
          <p:cNvSpPr>
            <a:spLocks noGrp="1"/>
          </p:cNvSpPr>
          <p:nvPr>
            <p:ph type="ftr" sz="quarter" idx="11"/>
          </p:nvPr>
        </p:nvSpPr>
        <p:spPr/>
        <p:txBody>
          <a:bodyPr/>
          <a:lstStyle/>
          <a:p>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AD7F86C8-709D-214D-B840-59CFCC4C8F3F}"/>
              </a:ext>
            </a:extLst>
          </p:cNvPr>
          <p:cNvSpPr>
            <a:spLocks noGrp="1"/>
          </p:cNvSpPr>
          <p:nvPr>
            <p:ph type="sldNum" sz="quarter" idx="12"/>
          </p:nvPr>
        </p:nvSpPr>
        <p:spPr/>
        <p:txBody>
          <a:bodyPr/>
          <a:lstStyle/>
          <a:p>
            <a:fld id="{7BCC8D0D-EAEC-449D-9161-023DFF90F2E2}" type="slidenum">
              <a:rPr lang="en-US" smtClean="0">
                <a:solidFill>
                  <a:srgbClr val="052049"/>
                </a:solidFill>
              </a:rPr>
              <a:pPr/>
              <a:t>10</a:t>
            </a:fld>
            <a:endParaRPr lang="en-US" dirty="0">
              <a:solidFill>
                <a:srgbClr val="052049"/>
              </a:solidFill>
            </a:endParaRPr>
          </a:p>
        </p:txBody>
      </p:sp>
      <p:sp>
        <p:nvSpPr>
          <p:cNvPr id="4" name="Title 3">
            <a:extLst>
              <a:ext uri="{FF2B5EF4-FFF2-40B4-BE49-F238E27FC236}">
                <a16:creationId xmlns:a16="http://schemas.microsoft.com/office/drawing/2014/main" id="{B93B7F66-250D-664B-9A64-9C88ECE1535B}"/>
              </a:ext>
            </a:extLst>
          </p:cNvPr>
          <p:cNvSpPr>
            <a:spLocks noGrp="1"/>
          </p:cNvSpPr>
          <p:nvPr>
            <p:ph type="title"/>
          </p:nvPr>
        </p:nvSpPr>
        <p:spPr/>
        <p:txBody>
          <a:bodyPr/>
          <a:lstStyle/>
          <a:p>
            <a:br>
              <a:rPr lang="en-US" dirty="0"/>
            </a:br>
            <a:r>
              <a:rPr lang="en-US" dirty="0"/>
              <a:t>Selected Review</a:t>
            </a:r>
          </a:p>
        </p:txBody>
      </p:sp>
    </p:spTree>
    <p:extLst>
      <p:ext uri="{BB962C8B-B14F-4D97-AF65-F5344CB8AC3E}">
        <p14:creationId xmlns:p14="http://schemas.microsoft.com/office/powerpoint/2010/main" val="5799763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2A27C-CA75-425C-B022-26613819635F}"/>
              </a:ext>
            </a:extLst>
          </p:cNvPr>
          <p:cNvSpPr>
            <a:spLocks noGrp="1"/>
          </p:cNvSpPr>
          <p:nvPr>
            <p:ph type="title"/>
          </p:nvPr>
        </p:nvSpPr>
        <p:spPr/>
        <p:txBody>
          <a:bodyPr/>
          <a:lstStyle/>
          <a:p>
            <a:r>
              <a:rPr lang="en-US" dirty="0"/>
              <a:t>Week 1 – Causal Inference</a:t>
            </a:r>
          </a:p>
        </p:txBody>
      </p:sp>
      <p:sp>
        <p:nvSpPr>
          <p:cNvPr id="3" name="Content Placeholder 2">
            <a:extLst>
              <a:ext uri="{FF2B5EF4-FFF2-40B4-BE49-F238E27FC236}">
                <a16:creationId xmlns:a16="http://schemas.microsoft.com/office/drawing/2014/main" id="{6A0A0899-5941-4001-B268-B4E8A50C047D}"/>
              </a:ext>
            </a:extLst>
          </p:cNvPr>
          <p:cNvSpPr>
            <a:spLocks noGrp="1"/>
          </p:cNvSpPr>
          <p:nvPr>
            <p:ph idx="1"/>
          </p:nvPr>
        </p:nvSpPr>
        <p:spPr/>
        <p:txBody>
          <a:bodyPr/>
          <a:lstStyle/>
          <a:p>
            <a:r>
              <a:rPr lang="en-US" dirty="0"/>
              <a:t>Effects vs. Associations</a:t>
            </a:r>
          </a:p>
          <a:p>
            <a:r>
              <a:rPr lang="en-US" dirty="0"/>
              <a:t> Identifiability Criteria</a:t>
            </a:r>
          </a:p>
          <a:p>
            <a:pPr lvl="1"/>
            <a:r>
              <a:rPr lang="en-US" dirty="0"/>
              <a:t>Exchangeability</a:t>
            </a:r>
          </a:p>
          <a:p>
            <a:pPr lvl="1"/>
            <a:r>
              <a:rPr lang="en-US" dirty="0"/>
              <a:t>Consistency</a:t>
            </a:r>
          </a:p>
          <a:p>
            <a:pPr lvl="1"/>
            <a:r>
              <a:rPr lang="en-US" dirty="0"/>
              <a:t>Positivity</a:t>
            </a:r>
          </a:p>
          <a:p>
            <a:r>
              <a:rPr lang="en-US" dirty="0"/>
              <a:t>Approaches to estimate causal effects</a:t>
            </a:r>
          </a:p>
          <a:p>
            <a:endParaRPr lang="en-US" dirty="0"/>
          </a:p>
        </p:txBody>
      </p:sp>
      <p:sp>
        <p:nvSpPr>
          <p:cNvPr id="4" name="Slide Number Placeholder 3">
            <a:extLst>
              <a:ext uri="{FF2B5EF4-FFF2-40B4-BE49-F238E27FC236}">
                <a16:creationId xmlns:a16="http://schemas.microsoft.com/office/drawing/2014/main" id="{82B91C9D-FAE2-42A5-A7F1-61BA435417C3}"/>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11</a:t>
            </a:fld>
            <a:endParaRPr lang="en-US" altLang="en-US">
              <a:solidFill>
                <a:srgbClr val="052049"/>
              </a:solidFill>
            </a:endParaRPr>
          </a:p>
        </p:txBody>
      </p:sp>
    </p:spTree>
    <p:extLst>
      <p:ext uri="{BB962C8B-B14F-4D97-AF65-F5344CB8AC3E}">
        <p14:creationId xmlns:p14="http://schemas.microsoft.com/office/powerpoint/2010/main" val="4062379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7BCC8D0D-EAEC-449D-9161-023DFF90F2E2}" type="slidenum">
              <a:rPr lang="en-US" smtClean="0">
                <a:solidFill>
                  <a:srgbClr val="052049"/>
                </a:solidFill>
              </a:rPr>
              <a:pPr/>
              <a:t>12</a:t>
            </a:fld>
            <a:endParaRPr lang="en-US" dirty="0">
              <a:solidFill>
                <a:srgbClr val="052049"/>
              </a:solidFill>
            </a:endParaRPr>
          </a:p>
        </p:txBody>
      </p:sp>
      <p:sp>
        <p:nvSpPr>
          <p:cNvPr id="3" name="Title 2"/>
          <p:cNvSpPr>
            <a:spLocks noGrp="1"/>
          </p:cNvSpPr>
          <p:nvPr>
            <p:ph type="title"/>
          </p:nvPr>
        </p:nvSpPr>
        <p:spPr/>
        <p:txBody>
          <a:bodyPr/>
          <a:lstStyle/>
          <a:p>
            <a:r>
              <a:rPr lang="en-US" dirty="0"/>
              <a:t>Effect vs. Association Measures</a:t>
            </a:r>
          </a:p>
        </p:txBody>
      </p:sp>
      <p:graphicFrame>
        <p:nvGraphicFramePr>
          <p:cNvPr id="6" name="Content Placeholder 5"/>
          <p:cNvGraphicFramePr>
            <a:graphicFrameLocks noGrp="1"/>
          </p:cNvGraphicFramePr>
          <p:nvPr>
            <p:ph idx="1"/>
          </p:nvPr>
        </p:nvGraphicFramePr>
        <p:xfrm>
          <a:off x="460375" y="1500188"/>
          <a:ext cx="8137526" cy="3071813"/>
        </p:xfrm>
        <a:graphic>
          <a:graphicData uri="http://schemas.openxmlformats.org/drawingml/2006/table">
            <a:tbl>
              <a:tblPr firstRow="1" bandRow="1">
                <a:tableStyleId>{21E4AEA4-8DFA-4A89-87EB-49C32662AFE0}</a:tableStyleId>
              </a:tblPr>
              <a:tblGrid>
                <a:gridCol w="4068763">
                  <a:extLst>
                    <a:ext uri="{9D8B030D-6E8A-4147-A177-3AD203B41FA5}">
                      <a16:colId xmlns:a16="http://schemas.microsoft.com/office/drawing/2014/main" val="20000"/>
                    </a:ext>
                  </a:extLst>
                </a:gridCol>
                <a:gridCol w="4068763">
                  <a:extLst>
                    <a:ext uri="{9D8B030D-6E8A-4147-A177-3AD203B41FA5}">
                      <a16:colId xmlns:a16="http://schemas.microsoft.com/office/drawing/2014/main" val="20001"/>
                    </a:ext>
                  </a:extLst>
                </a:gridCol>
              </a:tblGrid>
              <a:tr h="562011">
                <a:tc>
                  <a:txBody>
                    <a:bodyPr/>
                    <a:lstStyle/>
                    <a:p>
                      <a:r>
                        <a:rPr lang="en-US" dirty="0"/>
                        <a:t>Effect</a:t>
                      </a:r>
                      <a:r>
                        <a:rPr lang="en-US" baseline="0" dirty="0"/>
                        <a:t> Measures</a:t>
                      </a:r>
                      <a:endParaRPr lang="en-US" dirty="0"/>
                    </a:p>
                  </a:txBody>
                  <a:tcPr anchor="ctr"/>
                </a:tc>
                <a:tc>
                  <a:txBody>
                    <a:bodyPr/>
                    <a:lstStyle/>
                    <a:p>
                      <a:r>
                        <a:rPr lang="en-US" dirty="0"/>
                        <a:t>Association Measures</a:t>
                      </a:r>
                    </a:p>
                  </a:txBody>
                  <a:tcPr anchor="ctr"/>
                </a:tc>
                <a:extLst>
                  <a:ext uri="{0D108BD9-81ED-4DB2-BD59-A6C34878D82A}">
                    <a16:rowId xmlns:a16="http://schemas.microsoft.com/office/drawing/2014/main" val="10000"/>
                  </a:ext>
                </a:extLst>
              </a:tr>
              <a:tr h="562011">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lang="en-US" dirty="0" err="1"/>
                        <a:t>Pr</a:t>
                      </a:r>
                      <a:r>
                        <a:rPr lang="en-US" dirty="0"/>
                        <a:t>(</a:t>
                      </a:r>
                      <a:r>
                        <a:rPr lang="en-US" i="1" dirty="0" err="1"/>
                        <a:t>Y</a:t>
                      </a:r>
                      <a:r>
                        <a:rPr lang="en-US" i="1" baseline="30000" dirty="0" err="1"/>
                        <a:t>a</a:t>
                      </a:r>
                      <a:r>
                        <a:rPr lang="en-US" i="1" baseline="30000" dirty="0"/>
                        <a:t>=1</a:t>
                      </a:r>
                      <a:r>
                        <a:rPr lang="en-US" dirty="0"/>
                        <a:t>=1) </a:t>
                      </a:r>
                      <a:r>
                        <a:rPr lang="en-US" altLang="en-US" b="1" dirty="0"/>
                        <a:t>/</a:t>
                      </a:r>
                      <a:r>
                        <a:rPr lang="en-US" altLang="en-US" dirty="0"/>
                        <a:t> </a:t>
                      </a:r>
                      <a:r>
                        <a:rPr lang="en-US" dirty="0" err="1"/>
                        <a:t>Pr</a:t>
                      </a:r>
                      <a:r>
                        <a:rPr lang="en-US" dirty="0"/>
                        <a:t>(</a:t>
                      </a:r>
                      <a:r>
                        <a:rPr lang="en-US" i="1" dirty="0" err="1"/>
                        <a:t>Y</a:t>
                      </a:r>
                      <a:r>
                        <a:rPr lang="en-US" i="1" baseline="30000" dirty="0" err="1"/>
                        <a:t>a</a:t>
                      </a:r>
                      <a:r>
                        <a:rPr lang="en-US" i="1" baseline="30000" dirty="0"/>
                        <a:t>=0</a:t>
                      </a:r>
                      <a:r>
                        <a:rPr lang="en-US" dirty="0"/>
                        <a:t>=1)</a:t>
                      </a:r>
                    </a:p>
                  </a:txBody>
                  <a:tcPr anchor="ctr"/>
                </a:tc>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lang="en-US" dirty="0" err="1"/>
                        <a:t>Pr</a:t>
                      </a:r>
                      <a:r>
                        <a:rPr lang="en-US" dirty="0"/>
                        <a:t>(</a:t>
                      </a:r>
                      <a:r>
                        <a:rPr lang="en-US" i="1" dirty="0"/>
                        <a:t>Y</a:t>
                      </a:r>
                      <a:r>
                        <a:rPr lang="en-US" dirty="0"/>
                        <a:t> = 1 | </a:t>
                      </a:r>
                      <a:r>
                        <a:rPr lang="en-US" i="1" dirty="0"/>
                        <a:t>A</a:t>
                      </a:r>
                      <a:r>
                        <a:rPr lang="en-US" dirty="0"/>
                        <a:t> = 1) / </a:t>
                      </a:r>
                      <a:r>
                        <a:rPr lang="en-US" dirty="0" err="1"/>
                        <a:t>Pr</a:t>
                      </a:r>
                      <a:r>
                        <a:rPr lang="en-US" dirty="0"/>
                        <a:t>(</a:t>
                      </a:r>
                      <a:r>
                        <a:rPr lang="en-US" i="1" dirty="0"/>
                        <a:t>Y</a:t>
                      </a:r>
                      <a:r>
                        <a:rPr lang="en-US" dirty="0"/>
                        <a:t> = 1 | </a:t>
                      </a:r>
                      <a:r>
                        <a:rPr lang="en-US" i="1" dirty="0"/>
                        <a:t>A</a:t>
                      </a:r>
                      <a:r>
                        <a:rPr lang="en-US" dirty="0"/>
                        <a:t> = 0)</a:t>
                      </a:r>
                    </a:p>
                  </a:txBody>
                  <a:tcPr anchor="ctr"/>
                </a:tc>
                <a:extLst>
                  <a:ext uri="{0D108BD9-81ED-4DB2-BD59-A6C34878D82A}">
                    <a16:rowId xmlns:a16="http://schemas.microsoft.com/office/drawing/2014/main" val="10001"/>
                  </a:ext>
                </a:extLst>
              </a:tr>
              <a:tr h="562011">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dirty="0"/>
                        <a:t>Ratio of unobserved risks </a:t>
                      </a:r>
                    </a:p>
                  </a:txBody>
                  <a:tcPr anchor="ctr"/>
                </a:tc>
                <a:tc>
                  <a:txBody>
                    <a:bodyPr/>
                    <a:lstStyle/>
                    <a:p>
                      <a:r>
                        <a:rPr lang="en-US" dirty="0"/>
                        <a:t>Ratio of observed risks </a:t>
                      </a:r>
                    </a:p>
                  </a:txBody>
                  <a:tcPr anchor="ctr"/>
                </a:tc>
                <a:extLst>
                  <a:ext uri="{0D108BD9-81ED-4DB2-BD59-A6C34878D82A}">
                    <a16:rowId xmlns:a16="http://schemas.microsoft.com/office/drawing/2014/main" val="10002"/>
                  </a:ext>
                </a:extLst>
              </a:tr>
              <a:tr h="1385780">
                <a:tc>
                  <a:txBody>
                    <a:bodyPr/>
                    <a:lstStyle/>
                    <a:p>
                      <a:r>
                        <a:rPr lang="en-US" dirty="0"/>
                        <a:t>Cannot be directly computed because </a:t>
                      </a:r>
                      <a:r>
                        <a:rPr lang="en-US" i="1" dirty="0" err="1"/>
                        <a:t>Y</a:t>
                      </a:r>
                      <a:r>
                        <a:rPr lang="en-US" i="1" baseline="30000" dirty="0" err="1"/>
                        <a:t>a</a:t>
                      </a:r>
                      <a:r>
                        <a:rPr lang="en-US" i="1" baseline="30000" dirty="0"/>
                        <a:t>=1</a:t>
                      </a:r>
                      <a:r>
                        <a:rPr lang="en-US" dirty="0"/>
                        <a:t> and </a:t>
                      </a:r>
                      <a:r>
                        <a:rPr lang="en-US" i="1" dirty="0" err="1"/>
                        <a:t>Y</a:t>
                      </a:r>
                      <a:r>
                        <a:rPr lang="en-US" i="1" baseline="30000" dirty="0" err="1"/>
                        <a:t>a</a:t>
                      </a:r>
                      <a:r>
                        <a:rPr lang="en-US" i="1" baseline="30000" dirty="0"/>
                        <a:t>=0</a:t>
                      </a:r>
                      <a:r>
                        <a:rPr lang="en-US" dirty="0"/>
                        <a:t> are unobserved in some subjects in the population</a:t>
                      </a:r>
                    </a:p>
                  </a:txBody>
                  <a:tcPr anchor="ctr"/>
                </a:tc>
                <a:tc>
                  <a:txBody>
                    <a:bodyPr/>
                    <a:lstStyle/>
                    <a:p>
                      <a:r>
                        <a:rPr lang="en-US" sz="1800" b="0" i="0" u="none" strike="noStrike" kern="1200" baseline="0" dirty="0">
                          <a:solidFill>
                            <a:schemeClr val="dk1"/>
                          </a:solidFill>
                          <a:latin typeface="+mn-lt"/>
                          <a:ea typeface="+mn-ea"/>
                          <a:cs typeface="+mn-cs"/>
                        </a:rPr>
                        <a:t>Can be directly computed in any study</a:t>
                      </a:r>
                    </a:p>
                    <a:p>
                      <a:r>
                        <a:rPr lang="en-US" sz="1800" b="0" i="0" u="none" strike="noStrike" kern="1200" baseline="0" dirty="0">
                          <a:solidFill>
                            <a:schemeClr val="dk1"/>
                          </a:solidFill>
                          <a:latin typeface="+mn-lt"/>
                          <a:ea typeface="+mn-ea"/>
                          <a:cs typeface="+mn-cs"/>
                        </a:rPr>
                        <a:t>because </a:t>
                      </a:r>
                      <a:r>
                        <a:rPr lang="en-US" sz="1800" b="0" i="1" u="none" strike="noStrike" kern="1200" baseline="0" dirty="0">
                          <a:solidFill>
                            <a:schemeClr val="dk1"/>
                          </a:solidFill>
                          <a:latin typeface="+mn-lt"/>
                          <a:ea typeface="+mn-ea"/>
                          <a:cs typeface="+mn-cs"/>
                        </a:rPr>
                        <a:t>Y</a:t>
                      </a:r>
                      <a:r>
                        <a:rPr lang="en-US" sz="1800" b="0" i="0" u="none" strike="noStrike" kern="1200" baseline="0" dirty="0">
                          <a:solidFill>
                            <a:schemeClr val="dk1"/>
                          </a:solidFill>
                          <a:latin typeface="+mn-lt"/>
                          <a:ea typeface="+mn-ea"/>
                          <a:cs typeface="+mn-cs"/>
                        </a:rPr>
                        <a:t> is observed in all subjects</a:t>
                      </a:r>
                    </a:p>
                    <a:p>
                      <a:r>
                        <a:rPr lang="en-US" sz="1800" b="0" i="0" u="none" strike="noStrike" kern="1200" baseline="0" dirty="0">
                          <a:solidFill>
                            <a:schemeClr val="dk1"/>
                          </a:solidFill>
                          <a:latin typeface="+mn-lt"/>
                          <a:ea typeface="+mn-ea"/>
                          <a:cs typeface="+mn-cs"/>
                        </a:rPr>
                        <a:t>In the population</a:t>
                      </a:r>
                      <a:endParaRPr lang="en-US" dirty="0"/>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3895032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Interpreting Effect vs. Association Measures</a:t>
            </a:r>
          </a:p>
        </p:txBody>
      </p:sp>
      <p:sp>
        <p:nvSpPr>
          <p:cNvPr id="2" name="Slide Number Placeholder 1"/>
          <p:cNvSpPr>
            <a:spLocks noGrp="1"/>
          </p:cNvSpPr>
          <p:nvPr>
            <p:ph type="sldNum" sz="quarter" idx="1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BCC8D0D-EAEC-449D-9161-023DFF90F2E2}" type="slidenum">
              <a:rPr kumimoji="0" lang="en-US" sz="700" b="0" i="0" u="none" strike="noStrike" kern="1200" cap="none" spc="0" normalizeH="0" baseline="0" noProof="0" smtClean="0">
                <a:ln>
                  <a:noFill/>
                </a:ln>
                <a:solidFill>
                  <a:srgbClr val="052049"/>
                </a:solidFill>
                <a:effectLst/>
                <a:uLnTx/>
                <a:uFillTx/>
                <a:latin typeface="Arial" pitchFamily="34" charset="0"/>
                <a:ea typeface="+mn-ea"/>
                <a:cs typeface="Arial"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700" b="0" i="0" u="none" strike="noStrike" kern="1200" cap="none" spc="0" normalizeH="0" baseline="0" noProof="0" dirty="0">
              <a:ln>
                <a:noFill/>
              </a:ln>
              <a:solidFill>
                <a:srgbClr val="052049"/>
              </a:solidFill>
              <a:effectLst/>
              <a:uLnTx/>
              <a:uFillTx/>
              <a:latin typeface="Arial" pitchFamily="34" charset="0"/>
              <a:ea typeface="+mn-ea"/>
              <a:cs typeface="Arial" pitchFamily="34" charset="0"/>
            </a:endParaRPr>
          </a:p>
        </p:txBody>
      </p:sp>
      <p:sp>
        <p:nvSpPr>
          <p:cNvPr id="10" name="Content Placeholder 5">
            <a:extLst>
              <a:ext uri="{FF2B5EF4-FFF2-40B4-BE49-F238E27FC236}">
                <a16:creationId xmlns:a16="http://schemas.microsoft.com/office/drawing/2014/main" id="{7BD5F8E0-F680-E147-BA14-3C8FFA8038DE}"/>
              </a:ext>
            </a:extLst>
          </p:cNvPr>
          <p:cNvSpPr>
            <a:spLocks noGrp="1"/>
          </p:cNvSpPr>
          <p:nvPr>
            <p:ph idx="1"/>
          </p:nvPr>
        </p:nvSpPr>
        <p:spPr>
          <a:xfrm>
            <a:off x="459686" y="1496816"/>
            <a:ext cx="8137665" cy="3909393"/>
          </a:xfrm>
        </p:spPr>
        <p:txBody>
          <a:bodyPr/>
          <a:lstStyle/>
          <a:p>
            <a:r>
              <a:rPr lang="en-US" dirty="0"/>
              <a:t>E.g., five-year causal risk ratio = 0.75</a:t>
            </a:r>
          </a:p>
          <a:p>
            <a:pPr lvl="1"/>
            <a:r>
              <a:rPr lang="en-US" dirty="0"/>
              <a:t>E.g., The five-year risk of the outcome had all participants been exposed would be 0.75 times the five-year risk of the outcome had all participants been unexposed</a:t>
            </a:r>
          </a:p>
          <a:p>
            <a:pPr lvl="1"/>
            <a:endParaRPr lang="en-US" dirty="0"/>
          </a:p>
          <a:p>
            <a:r>
              <a:rPr lang="en-US" dirty="0"/>
              <a:t>E.g., five-year associational risk ratio = 0.75</a:t>
            </a:r>
          </a:p>
          <a:p>
            <a:pPr lvl="1"/>
            <a:r>
              <a:rPr lang="en-US" dirty="0"/>
              <a:t>E.g., The five-year risk of the outcome among exposed  participants was 0.75 times the five-year risk of the outcome among unexposed participants</a:t>
            </a:r>
          </a:p>
          <a:p>
            <a:endParaRPr lang="en-US" dirty="0"/>
          </a:p>
          <a:p>
            <a:pPr lvl="1"/>
            <a:endParaRPr lang="en-US" dirty="0"/>
          </a:p>
        </p:txBody>
      </p:sp>
    </p:spTree>
    <p:extLst>
      <p:ext uri="{BB962C8B-B14F-4D97-AF65-F5344CB8AC3E}">
        <p14:creationId xmlns:p14="http://schemas.microsoft.com/office/powerpoint/2010/main" val="414935667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3585" y="425002"/>
            <a:ext cx="8345858" cy="611449"/>
          </a:xfrm>
        </p:spPr>
        <p:txBody>
          <a:bodyPr/>
          <a:lstStyle/>
          <a:p>
            <a:r>
              <a:rPr lang="en-US" dirty="0"/>
              <a:t>Exchangeability (Identifiability Condition #1)</a:t>
            </a:r>
          </a:p>
        </p:txBody>
      </p:sp>
      <p:sp>
        <p:nvSpPr>
          <p:cNvPr id="6" name="Content Placeholder 5"/>
          <p:cNvSpPr>
            <a:spLocks noGrp="1"/>
          </p:cNvSpPr>
          <p:nvPr>
            <p:ph idx="1"/>
          </p:nvPr>
        </p:nvSpPr>
        <p:spPr>
          <a:xfrm>
            <a:off x="459686" y="1496816"/>
            <a:ext cx="8137665" cy="3909393"/>
          </a:xfrm>
        </p:spPr>
        <p:txBody>
          <a:bodyPr/>
          <a:lstStyle/>
          <a:p>
            <a:pPr marL="0" indent="0" algn="ctr">
              <a:buNone/>
            </a:pPr>
            <a:r>
              <a:rPr lang="en-US" dirty="0" err="1"/>
              <a:t>Pr</a:t>
            </a:r>
            <a:r>
              <a:rPr lang="en-US" dirty="0"/>
              <a:t>(</a:t>
            </a:r>
            <a:r>
              <a:rPr lang="en-US" i="1" dirty="0" err="1"/>
              <a:t>Y</a:t>
            </a:r>
            <a:r>
              <a:rPr lang="en-US" i="1" baseline="30000" dirty="0" err="1"/>
              <a:t>a</a:t>
            </a:r>
            <a:r>
              <a:rPr lang="en-US" dirty="0"/>
              <a:t> = 1 | A = 1) = </a:t>
            </a:r>
            <a:r>
              <a:rPr lang="en-US" dirty="0" err="1"/>
              <a:t>Pr</a:t>
            </a:r>
            <a:r>
              <a:rPr lang="en-US" dirty="0"/>
              <a:t>(</a:t>
            </a:r>
            <a:r>
              <a:rPr lang="en-US" i="1" dirty="0" err="1"/>
              <a:t>Y</a:t>
            </a:r>
            <a:r>
              <a:rPr lang="en-US" i="1" baseline="30000" dirty="0" err="1"/>
              <a:t>a</a:t>
            </a:r>
            <a:r>
              <a:rPr lang="en-US" dirty="0"/>
              <a:t> = 1 | A = 0) = </a:t>
            </a:r>
            <a:r>
              <a:rPr lang="en-US" dirty="0" err="1"/>
              <a:t>Pr</a:t>
            </a:r>
            <a:r>
              <a:rPr lang="en-US" dirty="0"/>
              <a:t>(</a:t>
            </a:r>
            <a:r>
              <a:rPr lang="en-US" i="1" dirty="0" err="1"/>
              <a:t>Y</a:t>
            </a:r>
            <a:r>
              <a:rPr lang="en-US" i="1" baseline="30000" dirty="0" err="1"/>
              <a:t>a</a:t>
            </a:r>
            <a:r>
              <a:rPr lang="en-US" dirty="0"/>
              <a:t> = 1)</a:t>
            </a:r>
          </a:p>
          <a:p>
            <a:pPr marL="0" indent="0" algn="ctr">
              <a:buNone/>
            </a:pPr>
            <a:endParaRPr lang="en-US" dirty="0"/>
          </a:p>
          <a:p>
            <a:pPr marL="0" indent="0" algn="ctr">
              <a:buNone/>
            </a:pPr>
            <a:r>
              <a:rPr lang="en-US" dirty="0"/>
              <a:t>or, equivalently:</a:t>
            </a:r>
          </a:p>
          <a:p>
            <a:endParaRPr lang="en-US" dirty="0"/>
          </a:p>
          <a:p>
            <a:pPr marL="0" indent="0" algn="ctr">
              <a:buNone/>
            </a:pPr>
            <a:r>
              <a:rPr lang="en-US" i="1" dirty="0" err="1"/>
              <a:t>Y</a:t>
            </a:r>
            <a:r>
              <a:rPr lang="en-US" i="1" baseline="30000" dirty="0" err="1"/>
              <a:t>a</a:t>
            </a:r>
            <a:r>
              <a:rPr lang="en-US" dirty="0"/>
              <a:t>       </a:t>
            </a:r>
            <a:r>
              <a:rPr lang="en-US" i="1" dirty="0"/>
              <a:t>A</a:t>
            </a:r>
          </a:p>
          <a:p>
            <a:endParaRPr lang="en-US" dirty="0"/>
          </a:p>
          <a:p>
            <a:r>
              <a:rPr lang="en-US" dirty="0"/>
              <a:t>How does this differ from </a:t>
            </a:r>
            <a:r>
              <a:rPr lang="en-US" i="1" dirty="0"/>
              <a:t>Y       A?</a:t>
            </a:r>
          </a:p>
        </p:txBody>
      </p:sp>
      <p:sp>
        <p:nvSpPr>
          <p:cNvPr id="2" name="Slide Number Placeholder 1"/>
          <p:cNvSpPr>
            <a:spLocks noGrp="1"/>
          </p:cNvSpPr>
          <p:nvPr>
            <p:ph type="sldNum" sz="quarter" idx="1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BCC8D0D-EAEC-449D-9161-023DFF90F2E2}" type="slidenum">
              <a:rPr kumimoji="0" lang="en-US" sz="700" b="0" i="0" u="none" strike="noStrike" kern="1200" cap="none" spc="0" normalizeH="0" baseline="0" noProof="0" smtClean="0">
                <a:ln>
                  <a:noFill/>
                </a:ln>
                <a:solidFill>
                  <a:srgbClr val="052049"/>
                </a:solidFill>
                <a:effectLst/>
                <a:uLnTx/>
                <a:uFillTx/>
                <a:latin typeface="Arial" pitchFamily="34" charset="0"/>
                <a:ea typeface="+mn-ea"/>
                <a:cs typeface="Arial"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700" b="0" i="0" u="none" strike="noStrike" kern="1200" cap="none" spc="0" normalizeH="0" baseline="0" noProof="0" dirty="0">
              <a:ln>
                <a:noFill/>
              </a:ln>
              <a:solidFill>
                <a:srgbClr val="052049"/>
              </a:solidFill>
              <a:effectLst/>
              <a:uLnTx/>
              <a:uFillTx/>
              <a:latin typeface="Arial" pitchFamily="34" charset="0"/>
              <a:ea typeface="+mn-ea"/>
              <a:cs typeface="Arial" pitchFamily="34" charset="0"/>
            </a:endParaRPr>
          </a:p>
        </p:txBody>
      </p:sp>
      <p:pic>
        <p:nvPicPr>
          <p:cNvPr id="7" name="Picture 6" descr="Screen Shot 2019-12-18 at 3.36.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479" y="3140852"/>
            <a:ext cx="380092" cy="402450"/>
          </a:xfrm>
          <a:prstGeom prst="rect">
            <a:avLst/>
          </a:prstGeom>
        </p:spPr>
      </p:pic>
      <p:pic>
        <p:nvPicPr>
          <p:cNvPr id="8" name="Picture 7" descr="Screen Shot 2019-12-18 at 3.36.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3118" y="3982681"/>
            <a:ext cx="380092" cy="402450"/>
          </a:xfrm>
          <a:prstGeom prst="rect">
            <a:avLst/>
          </a:prstGeom>
        </p:spPr>
      </p:pic>
    </p:spTree>
    <p:extLst>
      <p:ext uri="{BB962C8B-B14F-4D97-AF65-F5344CB8AC3E}">
        <p14:creationId xmlns:p14="http://schemas.microsoft.com/office/powerpoint/2010/main" val="335626164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4E395C-0719-42D7-8ECE-F29CE4F81005}"/>
              </a:ext>
            </a:extLst>
          </p:cNvPr>
          <p:cNvSpPr>
            <a:spLocks noGrp="1"/>
          </p:cNvSpPr>
          <p:nvPr>
            <p:ph type="ftr" sz="quarter" idx="12"/>
          </p:nvPr>
        </p:nvSpPr>
        <p:spPr/>
        <p:txBody>
          <a:bodyPr/>
          <a:lstStyle/>
          <a:p>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56283631-B181-450C-8CC4-FF7F187FF9DE}"/>
              </a:ext>
            </a:extLst>
          </p:cNvPr>
          <p:cNvSpPr>
            <a:spLocks noGrp="1"/>
          </p:cNvSpPr>
          <p:nvPr>
            <p:ph type="sldNum" sz="quarter" idx="13"/>
          </p:nvPr>
        </p:nvSpPr>
        <p:spPr/>
        <p:txBody>
          <a:bodyPr/>
          <a:lstStyle/>
          <a:p>
            <a:fld id="{7BCC8D0D-EAEC-449D-9161-023DFF90F2E2}" type="slidenum">
              <a:rPr lang="en-US" smtClean="0">
                <a:solidFill>
                  <a:srgbClr val="052049"/>
                </a:solidFill>
              </a:rPr>
              <a:pPr/>
              <a:t>15</a:t>
            </a:fld>
            <a:endParaRPr lang="en-US" dirty="0">
              <a:solidFill>
                <a:srgbClr val="052049"/>
              </a:solidFill>
            </a:endParaRPr>
          </a:p>
        </p:txBody>
      </p:sp>
      <p:sp>
        <p:nvSpPr>
          <p:cNvPr id="4" name="Title 3">
            <a:extLst>
              <a:ext uri="{FF2B5EF4-FFF2-40B4-BE49-F238E27FC236}">
                <a16:creationId xmlns:a16="http://schemas.microsoft.com/office/drawing/2014/main" id="{434DB2E4-353C-4561-8FEC-672288E529E8}"/>
              </a:ext>
            </a:extLst>
          </p:cNvPr>
          <p:cNvSpPr>
            <a:spLocks noGrp="1"/>
          </p:cNvSpPr>
          <p:nvPr>
            <p:ph type="title"/>
          </p:nvPr>
        </p:nvSpPr>
        <p:spPr/>
        <p:txBody>
          <a:bodyPr/>
          <a:lstStyle/>
          <a:p>
            <a:r>
              <a:rPr lang="en-US" dirty="0"/>
              <a:t>Q9 HW1</a:t>
            </a:r>
          </a:p>
        </p:txBody>
      </p:sp>
      <p:pic>
        <p:nvPicPr>
          <p:cNvPr id="9" name="Picture 8">
            <a:extLst>
              <a:ext uri="{FF2B5EF4-FFF2-40B4-BE49-F238E27FC236}">
                <a16:creationId xmlns:a16="http://schemas.microsoft.com/office/drawing/2014/main" id="{92BEAC3C-E782-4AF1-B215-71D7EFD09E7F}"/>
              </a:ext>
            </a:extLst>
          </p:cNvPr>
          <p:cNvPicPr>
            <a:picLocks noChangeAspect="1"/>
          </p:cNvPicPr>
          <p:nvPr/>
        </p:nvPicPr>
        <p:blipFill>
          <a:blip r:embed="rId3"/>
          <a:stretch>
            <a:fillRect/>
          </a:stretch>
        </p:blipFill>
        <p:spPr>
          <a:xfrm>
            <a:off x="750909" y="1703407"/>
            <a:ext cx="9609768" cy="3714467"/>
          </a:xfrm>
          <a:prstGeom prst="rect">
            <a:avLst/>
          </a:prstGeom>
        </p:spPr>
      </p:pic>
      <p:sp>
        <p:nvSpPr>
          <p:cNvPr id="13" name="TextBox 12">
            <a:extLst>
              <a:ext uri="{FF2B5EF4-FFF2-40B4-BE49-F238E27FC236}">
                <a16:creationId xmlns:a16="http://schemas.microsoft.com/office/drawing/2014/main" id="{5C0C3D38-FBF2-2A45-9187-A04B4944897A}"/>
              </a:ext>
            </a:extLst>
          </p:cNvPr>
          <p:cNvSpPr txBox="1"/>
          <p:nvPr/>
        </p:nvSpPr>
        <p:spPr bwMode="auto">
          <a:xfrm>
            <a:off x="3927423" y="1274164"/>
            <a:ext cx="4856813" cy="2462213"/>
          </a:xfrm>
          <a:prstGeom prst="rect">
            <a:avLst/>
          </a:prstGeom>
          <a:noFill/>
          <a:ln w="19050" algn="ctr">
            <a:noFill/>
            <a:miter lim="800000"/>
            <a:headEnd/>
            <a:tailEnd/>
          </a:ln>
        </p:spPr>
        <p:txBody>
          <a:bodyPr wrap="square" lIns="0" tIns="0" rIns="0" bIns="0" rtlCol="0">
            <a:spAutoFit/>
          </a:bodyPr>
          <a:lstStyle/>
          <a:p>
            <a:r>
              <a:rPr lang="en-US" sz="2000" dirty="0"/>
              <a:t>Exchangeability</a:t>
            </a:r>
          </a:p>
          <a:p>
            <a:endParaRPr lang="en-US" sz="2000" dirty="0"/>
          </a:p>
          <a:p>
            <a:r>
              <a:rPr lang="en-US" sz="2000" dirty="0"/>
              <a:t>In the table to the left, exchangeability is “seen” in that the probability of the outcome in the purple outlines match one another (2/6), and the probability of outcome in the green outlines match one another (4/6).</a:t>
            </a:r>
            <a:endParaRPr lang="en-US" sz="2000" i="1" dirty="0"/>
          </a:p>
          <a:p>
            <a:endParaRPr lang="en-US" sz="2000" dirty="0"/>
          </a:p>
        </p:txBody>
      </p:sp>
      <p:sp>
        <p:nvSpPr>
          <p:cNvPr id="14" name="Rounded Rectangle 13">
            <a:extLst>
              <a:ext uri="{FF2B5EF4-FFF2-40B4-BE49-F238E27FC236}">
                <a16:creationId xmlns:a16="http://schemas.microsoft.com/office/drawing/2014/main" id="{80259277-87E8-C943-B30B-F322BDD0A1A5}"/>
              </a:ext>
            </a:extLst>
          </p:cNvPr>
          <p:cNvSpPr/>
          <p:nvPr/>
        </p:nvSpPr>
        <p:spPr bwMode="auto">
          <a:xfrm>
            <a:off x="2285999" y="2001190"/>
            <a:ext cx="389467" cy="1539720"/>
          </a:xfrm>
          <a:prstGeom prst="roundRect">
            <a:avLst/>
          </a:prstGeom>
          <a:noFill/>
          <a:ln w="38100" algn="ctr">
            <a:solidFill>
              <a:schemeClr val="accent6"/>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Rounded Rectangle 14">
            <a:extLst>
              <a:ext uri="{FF2B5EF4-FFF2-40B4-BE49-F238E27FC236}">
                <a16:creationId xmlns:a16="http://schemas.microsoft.com/office/drawing/2014/main" id="{109CF83C-9392-D54F-A56D-47B1CFB51069}"/>
              </a:ext>
            </a:extLst>
          </p:cNvPr>
          <p:cNvSpPr/>
          <p:nvPr/>
        </p:nvSpPr>
        <p:spPr bwMode="auto">
          <a:xfrm>
            <a:off x="2286002" y="3557149"/>
            <a:ext cx="389467" cy="1539720"/>
          </a:xfrm>
          <a:prstGeom prst="roundRect">
            <a:avLst/>
          </a:prstGeom>
          <a:noFill/>
          <a:ln w="38100" algn="ctr">
            <a:solidFill>
              <a:schemeClr val="accent6"/>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7" name="Rounded Rectangle 16">
            <a:extLst>
              <a:ext uri="{FF2B5EF4-FFF2-40B4-BE49-F238E27FC236}">
                <a16:creationId xmlns:a16="http://schemas.microsoft.com/office/drawing/2014/main" id="{9EDEB38B-8855-DD49-937E-600E48875741}"/>
              </a:ext>
            </a:extLst>
          </p:cNvPr>
          <p:cNvSpPr/>
          <p:nvPr/>
        </p:nvSpPr>
        <p:spPr bwMode="auto">
          <a:xfrm>
            <a:off x="2184625" y="2001189"/>
            <a:ext cx="565894" cy="3153403"/>
          </a:xfrm>
          <a:prstGeom prst="roundRect">
            <a:avLst/>
          </a:prstGeom>
          <a:noFill/>
          <a:ln w="38100" algn="ctr">
            <a:solidFill>
              <a:schemeClr val="accent6"/>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8" name="Rounded Rectangle 17">
            <a:extLst>
              <a:ext uri="{FF2B5EF4-FFF2-40B4-BE49-F238E27FC236}">
                <a16:creationId xmlns:a16="http://schemas.microsoft.com/office/drawing/2014/main" id="{4F1E2F81-FC1D-134B-8560-B65A66BCC6F7}"/>
              </a:ext>
            </a:extLst>
          </p:cNvPr>
          <p:cNvSpPr/>
          <p:nvPr/>
        </p:nvSpPr>
        <p:spPr bwMode="auto">
          <a:xfrm>
            <a:off x="2776840" y="2001190"/>
            <a:ext cx="389467" cy="1539720"/>
          </a:xfrm>
          <a:prstGeom prst="roundRect">
            <a:avLst/>
          </a:prstGeom>
          <a:noFill/>
          <a:ln w="38100" algn="ctr">
            <a:solidFill>
              <a:schemeClr val="accent3"/>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9" name="Rounded Rectangle 18">
            <a:extLst>
              <a:ext uri="{FF2B5EF4-FFF2-40B4-BE49-F238E27FC236}">
                <a16:creationId xmlns:a16="http://schemas.microsoft.com/office/drawing/2014/main" id="{55841312-52AC-8843-B0BD-5D1272352E83}"/>
              </a:ext>
            </a:extLst>
          </p:cNvPr>
          <p:cNvSpPr/>
          <p:nvPr/>
        </p:nvSpPr>
        <p:spPr bwMode="auto">
          <a:xfrm>
            <a:off x="2776843" y="3557149"/>
            <a:ext cx="389467" cy="1539720"/>
          </a:xfrm>
          <a:prstGeom prst="roundRect">
            <a:avLst/>
          </a:prstGeom>
          <a:noFill/>
          <a:ln w="38100" algn="ctr">
            <a:solidFill>
              <a:schemeClr val="accent3"/>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0" name="Rounded Rectangle 19">
            <a:extLst>
              <a:ext uri="{FF2B5EF4-FFF2-40B4-BE49-F238E27FC236}">
                <a16:creationId xmlns:a16="http://schemas.microsoft.com/office/drawing/2014/main" id="{3507A69E-D1FA-BD42-8B46-65CC2C00E8BA}"/>
              </a:ext>
            </a:extLst>
          </p:cNvPr>
          <p:cNvSpPr/>
          <p:nvPr/>
        </p:nvSpPr>
        <p:spPr bwMode="auto">
          <a:xfrm>
            <a:off x="2675466" y="2001189"/>
            <a:ext cx="565894" cy="3153403"/>
          </a:xfrm>
          <a:prstGeom prst="roundRect">
            <a:avLst/>
          </a:prstGeom>
          <a:noFill/>
          <a:ln w="38100" algn="ctr">
            <a:solidFill>
              <a:schemeClr val="accent3"/>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331205982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9686" y="1496817"/>
            <a:ext cx="8137665" cy="3780740"/>
          </a:xfrm>
        </p:spPr>
        <p:txBody>
          <a:bodyPr/>
          <a:lstStyle/>
          <a:p>
            <a:r>
              <a:rPr lang="en-US" dirty="0"/>
              <a:t>Within levels of </a:t>
            </a:r>
            <a:r>
              <a:rPr lang="en-US" i="1" dirty="0"/>
              <a:t>L</a:t>
            </a:r>
            <a:r>
              <a:rPr lang="en-US" dirty="0"/>
              <a:t>, exposed subjects would have had the same risk as unexposed subjects had they been unexposed, and vice versa</a:t>
            </a:r>
          </a:p>
          <a:p>
            <a:r>
              <a:rPr lang="en-US" dirty="0"/>
              <a:t>Counterfactual risk is the same in the exposed and the unexposed with the same value of </a:t>
            </a:r>
            <a:r>
              <a:rPr lang="en-US" i="1" dirty="0"/>
              <a:t>L</a:t>
            </a:r>
          </a:p>
          <a:p>
            <a:endParaRPr lang="en-US" i="1" dirty="0"/>
          </a:p>
          <a:p>
            <a:pPr marL="0" indent="0" algn="ctr">
              <a:buNone/>
            </a:pPr>
            <a:r>
              <a:rPr lang="en-US" dirty="0" err="1"/>
              <a:t>Pr</a:t>
            </a:r>
            <a:r>
              <a:rPr lang="en-US" dirty="0"/>
              <a:t>(</a:t>
            </a:r>
            <a:r>
              <a:rPr lang="en-US" i="1" dirty="0" err="1"/>
              <a:t>Y</a:t>
            </a:r>
            <a:r>
              <a:rPr lang="en-US" i="1" baseline="30000" dirty="0" err="1"/>
              <a:t>a</a:t>
            </a:r>
            <a:r>
              <a:rPr lang="en-US" dirty="0"/>
              <a:t> = 1 | </a:t>
            </a:r>
            <a:r>
              <a:rPr lang="en-US" i="1" dirty="0"/>
              <a:t>A</a:t>
            </a:r>
            <a:r>
              <a:rPr lang="en-US" dirty="0"/>
              <a:t> = 1, </a:t>
            </a:r>
            <a:r>
              <a:rPr lang="en-US" i="1" dirty="0"/>
              <a:t>L</a:t>
            </a:r>
            <a:r>
              <a:rPr lang="en-US" dirty="0"/>
              <a:t> = </a:t>
            </a:r>
            <a:r>
              <a:rPr lang="en-US" i="1" dirty="0"/>
              <a:t>l</a:t>
            </a:r>
            <a:r>
              <a:rPr lang="en-US" dirty="0"/>
              <a:t>) = </a:t>
            </a:r>
            <a:r>
              <a:rPr lang="en-US" dirty="0" err="1"/>
              <a:t>Pr</a:t>
            </a:r>
            <a:r>
              <a:rPr lang="en-US" dirty="0"/>
              <a:t>(</a:t>
            </a:r>
            <a:r>
              <a:rPr lang="en-US" i="1" dirty="0" err="1"/>
              <a:t>Y</a:t>
            </a:r>
            <a:r>
              <a:rPr lang="en-US" i="1" baseline="30000" dirty="0" err="1"/>
              <a:t>a</a:t>
            </a:r>
            <a:r>
              <a:rPr lang="en-US" dirty="0"/>
              <a:t> = 1 | </a:t>
            </a:r>
            <a:r>
              <a:rPr lang="en-US" i="1" dirty="0"/>
              <a:t>A</a:t>
            </a:r>
            <a:r>
              <a:rPr lang="en-US" dirty="0"/>
              <a:t> = 0, </a:t>
            </a:r>
            <a:r>
              <a:rPr lang="en-US" i="1" dirty="0"/>
              <a:t>L </a:t>
            </a:r>
            <a:r>
              <a:rPr lang="en-US" dirty="0"/>
              <a:t>=</a:t>
            </a:r>
            <a:r>
              <a:rPr lang="en-US" i="1" dirty="0"/>
              <a:t> l</a:t>
            </a:r>
            <a:r>
              <a:rPr lang="en-US" dirty="0"/>
              <a:t>)</a:t>
            </a:r>
          </a:p>
          <a:p>
            <a:pPr marL="0" indent="0" algn="ctr">
              <a:buNone/>
            </a:pPr>
            <a:endParaRPr lang="en-US" dirty="0"/>
          </a:p>
          <a:p>
            <a:pPr marL="0" indent="0" algn="ctr">
              <a:buNone/>
            </a:pPr>
            <a:r>
              <a:rPr lang="en-US" dirty="0"/>
              <a:t>or, equivalently:</a:t>
            </a:r>
          </a:p>
          <a:p>
            <a:pPr marL="0" indent="0" algn="ctr">
              <a:buNone/>
            </a:pPr>
            <a:endParaRPr lang="en-US" dirty="0"/>
          </a:p>
          <a:p>
            <a:pPr marL="0" indent="0" algn="ctr">
              <a:buNone/>
            </a:pPr>
            <a:r>
              <a:rPr lang="en-US" i="1" dirty="0"/>
              <a:t>A</a:t>
            </a:r>
            <a:r>
              <a:rPr lang="en-US" dirty="0"/>
              <a:t>      </a:t>
            </a:r>
            <a:r>
              <a:rPr lang="en-US" i="1" dirty="0" err="1"/>
              <a:t>Y</a:t>
            </a:r>
            <a:r>
              <a:rPr lang="en-US" i="1" baseline="30000" dirty="0" err="1"/>
              <a:t>a</a:t>
            </a:r>
            <a:r>
              <a:rPr lang="en-US" dirty="0"/>
              <a:t> | </a:t>
            </a:r>
            <a:r>
              <a:rPr lang="en-US" i="1" dirty="0"/>
              <a:t>L = l</a:t>
            </a:r>
          </a:p>
        </p:txBody>
      </p:sp>
      <p:pic>
        <p:nvPicPr>
          <p:cNvPr id="11" name="Picture 10" descr="Screen Shot 2019-12-18 at 3.36.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5162" y="5386414"/>
            <a:ext cx="380092" cy="402450"/>
          </a:xfrm>
          <a:prstGeom prst="rect">
            <a:avLst/>
          </a:prstGeom>
        </p:spPr>
      </p:pic>
      <p:sp>
        <p:nvSpPr>
          <p:cNvPr id="5" name="Title 4"/>
          <p:cNvSpPr>
            <a:spLocks noGrp="1"/>
          </p:cNvSpPr>
          <p:nvPr>
            <p:ph type="title"/>
          </p:nvPr>
        </p:nvSpPr>
        <p:spPr/>
        <p:txBody>
          <a:bodyPr/>
          <a:lstStyle/>
          <a:p>
            <a:r>
              <a:rPr lang="en-US" dirty="0"/>
              <a:t>Conditional Exchangeability</a:t>
            </a:r>
          </a:p>
        </p:txBody>
      </p:sp>
      <p:sp>
        <p:nvSpPr>
          <p:cNvPr id="2" name="Slide Number Placeholder 1"/>
          <p:cNvSpPr>
            <a:spLocks noGrp="1"/>
          </p:cNvSpPr>
          <p:nvPr>
            <p:ph type="sldNum" sz="quarter" idx="1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BCC8D0D-EAEC-449D-9161-023DFF90F2E2}" type="slidenum">
              <a:rPr kumimoji="0" lang="en-US" sz="700" b="0" i="0" u="none" strike="noStrike" kern="1200" cap="none" spc="0" normalizeH="0" baseline="0" noProof="0" smtClean="0">
                <a:ln>
                  <a:noFill/>
                </a:ln>
                <a:solidFill>
                  <a:srgbClr val="052049"/>
                </a:solidFill>
                <a:effectLst/>
                <a:uLnTx/>
                <a:uFillTx/>
                <a:latin typeface="Arial" pitchFamily="34" charset="0"/>
                <a:ea typeface="+mn-ea"/>
                <a:cs typeface="Arial"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700" b="0" i="0" u="none" strike="noStrike" kern="1200" cap="none" spc="0" normalizeH="0" baseline="0" noProof="0" dirty="0">
              <a:ln>
                <a:noFill/>
              </a:ln>
              <a:solidFill>
                <a:srgbClr val="052049"/>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01746481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Consistency (Identifiability Condition #2)</a:t>
            </a:r>
          </a:p>
        </p:txBody>
      </p:sp>
      <p:sp>
        <p:nvSpPr>
          <p:cNvPr id="6" name="Content Placeholder 5"/>
          <p:cNvSpPr>
            <a:spLocks noGrp="1"/>
          </p:cNvSpPr>
          <p:nvPr>
            <p:ph idx="1"/>
          </p:nvPr>
        </p:nvSpPr>
        <p:spPr>
          <a:xfrm>
            <a:off x="459686" y="1496816"/>
            <a:ext cx="8137665" cy="3909393"/>
          </a:xfrm>
        </p:spPr>
        <p:txBody>
          <a:bodyPr/>
          <a:lstStyle/>
          <a:p>
            <a:r>
              <a:rPr lang="en-US" dirty="0"/>
              <a:t>If </a:t>
            </a:r>
            <a:r>
              <a:rPr lang="en-US" i="1" dirty="0"/>
              <a:t>A</a:t>
            </a:r>
            <a:r>
              <a:rPr lang="en-US" i="1" baseline="-25000" dirty="0"/>
              <a:t>i</a:t>
            </a:r>
            <a:r>
              <a:rPr lang="en-US" dirty="0"/>
              <a:t> = </a:t>
            </a:r>
            <a:r>
              <a:rPr lang="en-US" i="1" dirty="0"/>
              <a:t>a</a:t>
            </a:r>
            <a:r>
              <a:rPr lang="en-US" dirty="0"/>
              <a:t> then </a:t>
            </a:r>
            <a:r>
              <a:rPr lang="en-US" i="1" dirty="0" err="1"/>
              <a:t>Y</a:t>
            </a:r>
            <a:r>
              <a:rPr lang="en-US" i="1" baseline="-25000" dirty="0" err="1"/>
              <a:t>i</a:t>
            </a:r>
            <a:r>
              <a:rPr lang="en-US" i="1" baseline="30000" dirty="0" err="1"/>
              <a:t>a</a:t>
            </a:r>
            <a:r>
              <a:rPr lang="en-US" dirty="0"/>
              <a:t> = </a:t>
            </a:r>
            <a:r>
              <a:rPr lang="en-US" i="1" dirty="0" err="1"/>
              <a:t>Y</a:t>
            </a:r>
            <a:r>
              <a:rPr lang="en-US" i="1" baseline="-25000" dirty="0" err="1"/>
              <a:t>i</a:t>
            </a:r>
            <a:r>
              <a:rPr lang="en-US" i="1" baseline="30000" dirty="0" err="1"/>
              <a:t>A</a:t>
            </a:r>
            <a:r>
              <a:rPr lang="en-US" dirty="0"/>
              <a:t> = </a:t>
            </a:r>
            <a:r>
              <a:rPr lang="en-US" i="1" dirty="0"/>
              <a:t>Y</a:t>
            </a:r>
            <a:r>
              <a:rPr lang="en-US" i="1" baseline="-25000" dirty="0"/>
              <a:t>i</a:t>
            </a:r>
          </a:p>
          <a:p>
            <a:endParaRPr lang="en-US" dirty="0"/>
          </a:p>
          <a:p>
            <a:r>
              <a:rPr lang="en-US" dirty="0"/>
              <a:t>For each subject, one of the potential outcomes (</a:t>
            </a:r>
            <a:r>
              <a:rPr lang="en-US" i="1" dirty="0" err="1"/>
              <a:t>Y</a:t>
            </a:r>
            <a:r>
              <a:rPr lang="en-US" i="1" baseline="30000" dirty="0" err="1"/>
              <a:t>a</a:t>
            </a:r>
            <a:r>
              <a:rPr lang="en-US" i="1" baseline="30000" dirty="0"/>
              <a:t>=0</a:t>
            </a:r>
            <a:r>
              <a:rPr lang="en-US" dirty="0"/>
              <a:t> or </a:t>
            </a:r>
            <a:r>
              <a:rPr lang="en-US" i="1" dirty="0" err="1"/>
              <a:t>Y</a:t>
            </a:r>
            <a:r>
              <a:rPr lang="en-US" i="1" baseline="30000" dirty="0" err="1"/>
              <a:t>a</a:t>
            </a:r>
            <a:r>
              <a:rPr lang="en-US" i="1" baseline="30000" dirty="0"/>
              <a:t>=1</a:t>
            </a:r>
            <a:r>
              <a:rPr lang="en-US" dirty="0"/>
              <a:t>) is the subject’s observed outcome </a:t>
            </a:r>
            <a:r>
              <a:rPr lang="en-US" i="1" dirty="0"/>
              <a:t>Y</a:t>
            </a:r>
          </a:p>
          <a:p>
            <a:pPr lvl="1"/>
            <a:r>
              <a:rPr lang="en-US" dirty="0"/>
              <a:t>i.e., the outcome under the treatment value that the subject actually experienced</a:t>
            </a:r>
          </a:p>
          <a:p>
            <a:endParaRPr lang="en-US" dirty="0"/>
          </a:p>
          <a:p>
            <a:r>
              <a:rPr lang="en-US" dirty="0"/>
              <a:t>The potential outcome </a:t>
            </a:r>
            <a:r>
              <a:rPr lang="en-US" i="1" dirty="0"/>
              <a:t>Y</a:t>
            </a:r>
            <a:r>
              <a:rPr lang="en-US" i="1" baseline="30000" dirty="0"/>
              <a:t>a</a:t>
            </a:r>
            <a:r>
              <a:rPr lang="en-US" dirty="0"/>
              <a:t> is factual for some subjects and counterfactual for others</a:t>
            </a:r>
          </a:p>
          <a:p>
            <a:pPr lvl="1"/>
            <a:r>
              <a:rPr lang="en-US" dirty="0"/>
              <a:t>The term counterfactual is still used</a:t>
            </a:r>
          </a:p>
          <a:p>
            <a:endParaRPr lang="en-US" dirty="0"/>
          </a:p>
          <a:p>
            <a:r>
              <a:rPr lang="en-US" dirty="0"/>
              <a:t>NEW: Consistency vs. measurement error</a:t>
            </a:r>
          </a:p>
        </p:txBody>
      </p:sp>
      <p:sp>
        <p:nvSpPr>
          <p:cNvPr id="2" name="Slide Number Placeholder 1"/>
          <p:cNvSpPr>
            <a:spLocks noGrp="1"/>
          </p:cNvSpPr>
          <p:nvPr>
            <p:ph type="sldNum" sz="quarter" idx="1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BCC8D0D-EAEC-449D-9161-023DFF90F2E2}" type="slidenum">
              <a:rPr kumimoji="0" lang="en-US" sz="700" b="0" i="0" u="none" strike="noStrike" kern="1200" cap="none" spc="0" normalizeH="0" baseline="0" noProof="0" smtClean="0">
                <a:ln>
                  <a:noFill/>
                </a:ln>
                <a:solidFill>
                  <a:srgbClr val="052049"/>
                </a:solidFill>
                <a:effectLst/>
                <a:uLnTx/>
                <a:uFillTx/>
                <a:latin typeface="Arial" pitchFamily="34" charset="0"/>
                <a:ea typeface="+mn-ea"/>
                <a:cs typeface="Arial"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sz="700" b="0" i="0" u="none" strike="noStrike" kern="1200" cap="none" spc="0" normalizeH="0" baseline="0" noProof="0" dirty="0">
              <a:ln>
                <a:noFill/>
              </a:ln>
              <a:solidFill>
                <a:srgbClr val="052049"/>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1919709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4E395C-0719-42D7-8ECE-F29CE4F81005}"/>
              </a:ext>
            </a:extLst>
          </p:cNvPr>
          <p:cNvSpPr>
            <a:spLocks noGrp="1"/>
          </p:cNvSpPr>
          <p:nvPr>
            <p:ph type="ftr" sz="quarter" idx="12"/>
          </p:nvPr>
        </p:nvSpPr>
        <p:spPr/>
        <p:txBody>
          <a:bodyPr/>
          <a:lstStyle/>
          <a:p>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56283631-B181-450C-8CC4-FF7F187FF9DE}"/>
              </a:ext>
            </a:extLst>
          </p:cNvPr>
          <p:cNvSpPr>
            <a:spLocks noGrp="1"/>
          </p:cNvSpPr>
          <p:nvPr>
            <p:ph type="sldNum" sz="quarter" idx="13"/>
          </p:nvPr>
        </p:nvSpPr>
        <p:spPr/>
        <p:txBody>
          <a:bodyPr/>
          <a:lstStyle/>
          <a:p>
            <a:fld id="{7BCC8D0D-EAEC-449D-9161-023DFF90F2E2}" type="slidenum">
              <a:rPr lang="en-US" smtClean="0">
                <a:solidFill>
                  <a:srgbClr val="052049"/>
                </a:solidFill>
              </a:rPr>
              <a:pPr/>
              <a:t>18</a:t>
            </a:fld>
            <a:endParaRPr lang="en-US" dirty="0">
              <a:solidFill>
                <a:srgbClr val="052049"/>
              </a:solidFill>
            </a:endParaRPr>
          </a:p>
        </p:txBody>
      </p:sp>
      <p:sp>
        <p:nvSpPr>
          <p:cNvPr id="4" name="Title 3">
            <a:extLst>
              <a:ext uri="{FF2B5EF4-FFF2-40B4-BE49-F238E27FC236}">
                <a16:creationId xmlns:a16="http://schemas.microsoft.com/office/drawing/2014/main" id="{434DB2E4-353C-4561-8FEC-672288E529E8}"/>
              </a:ext>
            </a:extLst>
          </p:cNvPr>
          <p:cNvSpPr>
            <a:spLocks noGrp="1"/>
          </p:cNvSpPr>
          <p:nvPr>
            <p:ph type="title"/>
          </p:nvPr>
        </p:nvSpPr>
        <p:spPr/>
        <p:txBody>
          <a:bodyPr/>
          <a:lstStyle/>
          <a:p>
            <a:r>
              <a:rPr lang="en-US" dirty="0"/>
              <a:t>Q9 HW1</a:t>
            </a:r>
          </a:p>
        </p:txBody>
      </p:sp>
      <p:pic>
        <p:nvPicPr>
          <p:cNvPr id="9" name="Picture 8">
            <a:extLst>
              <a:ext uri="{FF2B5EF4-FFF2-40B4-BE49-F238E27FC236}">
                <a16:creationId xmlns:a16="http://schemas.microsoft.com/office/drawing/2014/main" id="{92BEAC3C-E782-4AF1-B215-71D7EFD09E7F}"/>
              </a:ext>
            </a:extLst>
          </p:cNvPr>
          <p:cNvPicPr>
            <a:picLocks noChangeAspect="1"/>
          </p:cNvPicPr>
          <p:nvPr/>
        </p:nvPicPr>
        <p:blipFill>
          <a:blip r:embed="rId3"/>
          <a:stretch>
            <a:fillRect/>
          </a:stretch>
        </p:blipFill>
        <p:spPr>
          <a:xfrm>
            <a:off x="750909" y="1703407"/>
            <a:ext cx="9609768" cy="3714467"/>
          </a:xfrm>
          <a:prstGeom prst="rect">
            <a:avLst/>
          </a:prstGeom>
        </p:spPr>
      </p:pic>
      <p:sp>
        <p:nvSpPr>
          <p:cNvPr id="5" name="TextBox 4">
            <a:extLst>
              <a:ext uri="{FF2B5EF4-FFF2-40B4-BE49-F238E27FC236}">
                <a16:creationId xmlns:a16="http://schemas.microsoft.com/office/drawing/2014/main" id="{EA2F22C5-4E1C-2240-BD02-CDD77CBF06A4}"/>
              </a:ext>
            </a:extLst>
          </p:cNvPr>
          <p:cNvSpPr txBox="1"/>
          <p:nvPr/>
        </p:nvSpPr>
        <p:spPr bwMode="auto">
          <a:xfrm>
            <a:off x="3927423" y="1274164"/>
            <a:ext cx="4856813" cy="2462213"/>
          </a:xfrm>
          <a:prstGeom prst="rect">
            <a:avLst/>
          </a:prstGeom>
          <a:noFill/>
          <a:ln w="19050" algn="ctr">
            <a:noFill/>
            <a:miter lim="800000"/>
            <a:headEnd/>
            <a:tailEnd/>
          </a:ln>
        </p:spPr>
        <p:txBody>
          <a:bodyPr wrap="square" lIns="0" tIns="0" rIns="0" bIns="0" rtlCol="0">
            <a:spAutoFit/>
          </a:bodyPr>
          <a:lstStyle/>
          <a:p>
            <a:r>
              <a:rPr lang="en-US" sz="2000" dirty="0"/>
              <a:t>Consistency</a:t>
            </a:r>
          </a:p>
          <a:p>
            <a:endParaRPr lang="en-US" sz="2000" dirty="0"/>
          </a:p>
          <a:p>
            <a:r>
              <a:rPr lang="en-US" sz="2000" dirty="0"/>
              <a:t>In the table to the left, consistency is “seen” by matching the observed outcome with the counterfactual outcome, under the same exposure condition as what happened in real life.</a:t>
            </a:r>
            <a:endParaRPr lang="en-US" sz="2000" baseline="-25000" dirty="0"/>
          </a:p>
          <a:p>
            <a:endParaRPr lang="en-US" sz="2000" i="1" dirty="0"/>
          </a:p>
          <a:p>
            <a:endParaRPr lang="en-US" sz="2000" dirty="0"/>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074B882C-6DA3-FA40-BC8E-65AB4D77B3FD}"/>
                  </a:ext>
                </a:extLst>
              </p14:cNvPr>
              <p14:cNvContentPartPr/>
              <p14:nvPr/>
            </p14:nvContentPartPr>
            <p14:xfrm>
              <a:off x="1886158" y="2092296"/>
              <a:ext cx="146160" cy="37440"/>
            </p14:xfrm>
          </p:contentPart>
        </mc:Choice>
        <mc:Fallback xmlns="">
          <p:pic>
            <p:nvPicPr>
              <p:cNvPr id="6" name="Ink 5">
                <a:extLst>
                  <a:ext uri="{FF2B5EF4-FFF2-40B4-BE49-F238E27FC236}">
                    <a16:creationId xmlns:a16="http://schemas.microsoft.com/office/drawing/2014/main" id="{074B882C-6DA3-FA40-BC8E-65AB4D77B3FD}"/>
                  </a:ext>
                </a:extLst>
              </p:cNvPr>
              <p:cNvPicPr/>
              <p:nvPr/>
            </p:nvPicPr>
            <p:blipFill>
              <a:blip r:embed="rId5"/>
              <a:stretch>
                <a:fillRect/>
              </a:stretch>
            </p:blipFill>
            <p:spPr>
              <a:xfrm>
                <a:off x="1850518" y="2020656"/>
                <a:ext cx="2178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C604307-5B3C-044E-982D-F6FAB23D8FDB}"/>
                  </a:ext>
                </a:extLst>
              </p14:cNvPr>
              <p14:cNvContentPartPr/>
              <p14:nvPr/>
            </p14:nvContentPartPr>
            <p14:xfrm>
              <a:off x="2931598" y="2116056"/>
              <a:ext cx="140760" cy="16200"/>
            </p14:xfrm>
          </p:contentPart>
        </mc:Choice>
        <mc:Fallback xmlns="">
          <p:pic>
            <p:nvPicPr>
              <p:cNvPr id="7" name="Ink 6">
                <a:extLst>
                  <a:ext uri="{FF2B5EF4-FFF2-40B4-BE49-F238E27FC236}">
                    <a16:creationId xmlns:a16="http://schemas.microsoft.com/office/drawing/2014/main" id="{7C604307-5B3C-044E-982D-F6FAB23D8FDB}"/>
                  </a:ext>
                </a:extLst>
              </p:cNvPr>
              <p:cNvPicPr/>
              <p:nvPr/>
            </p:nvPicPr>
            <p:blipFill>
              <a:blip r:embed="rId7"/>
              <a:stretch>
                <a:fillRect/>
              </a:stretch>
            </p:blipFill>
            <p:spPr>
              <a:xfrm>
                <a:off x="2895958" y="2044056"/>
                <a:ext cx="212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8A9DFC42-4DAD-4844-90DB-4811DEF48C7E}"/>
                  </a:ext>
                </a:extLst>
              </p14:cNvPr>
              <p14:cNvContentPartPr/>
              <p14:nvPr/>
            </p14:nvContentPartPr>
            <p14:xfrm>
              <a:off x="1880398" y="2407656"/>
              <a:ext cx="173160" cy="21960"/>
            </p14:xfrm>
          </p:contentPart>
        </mc:Choice>
        <mc:Fallback xmlns="">
          <p:pic>
            <p:nvPicPr>
              <p:cNvPr id="8" name="Ink 7">
                <a:extLst>
                  <a:ext uri="{FF2B5EF4-FFF2-40B4-BE49-F238E27FC236}">
                    <a16:creationId xmlns:a16="http://schemas.microsoft.com/office/drawing/2014/main" id="{8A9DFC42-4DAD-4844-90DB-4811DEF48C7E}"/>
                  </a:ext>
                </a:extLst>
              </p:cNvPr>
              <p:cNvPicPr/>
              <p:nvPr/>
            </p:nvPicPr>
            <p:blipFill>
              <a:blip r:embed="rId9"/>
              <a:stretch>
                <a:fillRect/>
              </a:stretch>
            </p:blipFill>
            <p:spPr>
              <a:xfrm>
                <a:off x="1844398" y="2336016"/>
                <a:ext cx="244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0FE093CF-5FA2-504C-B9B4-A36D02653FE8}"/>
                  </a:ext>
                </a:extLst>
              </p14:cNvPr>
              <p14:cNvContentPartPr/>
              <p14:nvPr/>
            </p14:nvContentPartPr>
            <p14:xfrm>
              <a:off x="2943838" y="2375256"/>
              <a:ext cx="165960" cy="53280"/>
            </p14:xfrm>
          </p:contentPart>
        </mc:Choice>
        <mc:Fallback xmlns="">
          <p:pic>
            <p:nvPicPr>
              <p:cNvPr id="10" name="Ink 9">
                <a:extLst>
                  <a:ext uri="{FF2B5EF4-FFF2-40B4-BE49-F238E27FC236}">
                    <a16:creationId xmlns:a16="http://schemas.microsoft.com/office/drawing/2014/main" id="{0FE093CF-5FA2-504C-B9B4-A36D02653FE8}"/>
                  </a:ext>
                </a:extLst>
              </p:cNvPr>
              <p:cNvPicPr/>
              <p:nvPr/>
            </p:nvPicPr>
            <p:blipFill>
              <a:blip r:embed="rId11"/>
              <a:stretch>
                <a:fillRect/>
              </a:stretch>
            </p:blipFill>
            <p:spPr>
              <a:xfrm>
                <a:off x="2907838" y="2303256"/>
                <a:ext cx="2376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0AA7C500-F2D6-7145-B701-27BAF0B0BBFC}"/>
                  </a:ext>
                </a:extLst>
              </p14:cNvPr>
              <p14:cNvContentPartPr/>
              <p14:nvPr/>
            </p14:nvContentPartPr>
            <p14:xfrm>
              <a:off x="1858078" y="2643096"/>
              <a:ext cx="291240" cy="47880"/>
            </p14:xfrm>
          </p:contentPart>
        </mc:Choice>
        <mc:Fallback xmlns="">
          <p:pic>
            <p:nvPicPr>
              <p:cNvPr id="11" name="Ink 10">
                <a:extLst>
                  <a:ext uri="{FF2B5EF4-FFF2-40B4-BE49-F238E27FC236}">
                    <a16:creationId xmlns:a16="http://schemas.microsoft.com/office/drawing/2014/main" id="{0AA7C500-F2D6-7145-B701-27BAF0B0BBFC}"/>
                  </a:ext>
                </a:extLst>
              </p:cNvPr>
              <p:cNvPicPr/>
              <p:nvPr/>
            </p:nvPicPr>
            <p:blipFill>
              <a:blip r:embed="rId13"/>
              <a:stretch>
                <a:fillRect/>
              </a:stretch>
            </p:blipFill>
            <p:spPr>
              <a:xfrm>
                <a:off x="1822078" y="2571456"/>
                <a:ext cx="3628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656D9D79-9C0E-B348-9F21-652F415855CB}"/>
                  </a:ext>
                </a:extLst>
              </p14:cNvPr>
              <p14:cNvContentPartPr/>
              <p14:nvPr/>
            </p14:nvContentPartPr>
            <p14:xfrm>
              <a:off x="2922238" y="2665416"/>
              <a:ext cx="178920" cy="10800"/>
            </p14:xfrm>
          </p:contentPart>
        </mc:Choice>
        <mc:Fallback xmlns="">
          <p:pic>
            <p:nvPicPr>
              <p:cNvPr id="12" name="Ink 11">
                <a:extLst>
                  <a:ext uri="{FF2B5EF4-FFF2-40B4-BE49-F238E27FC236}">
                    <a16:creationId xmlns:a16="http://schemas.microsoft.com/office/drawing/2014/main" id="{656D9D79-9C0E-B348-9F21-652F415855CB}"/>
                  </a:ext>
                </a:extLst>
              </p:cNvPr>
              <p:cNvPicPr/>
              <p:nvPr/>
            </p:nvPicPr>
            <p:blipFill>
              <a:blip r:embed="rId15"/>
              <a:stretch>
                <a:fillRect/>
              </a:stretch>
            </p:blipFill>
            <p:spPr>
              <a:xfrm>
                <a:off x="2886598" y="2593776"/>
                <a:ext cx="250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45EB0997-24B1-0C4B-833C-E35C1FFABD4E}"/>
                  </a:ext>
                </a:extLst>
              </p14:cNvPr>
              <p14:cNvContentPartPr/>
              <p14:nvPr/>
            </p14:nvContentPartPr>
            <p14:xfrm>
              <a:off x="1869238" y="2925336"/>
              <a:ext cx="173520" cy="13320"/>
            </p14:xfrm>
          </p:contentPart>
        </mc:Choice>
        <mc:Fallback xmlns="">
          <p:pic>
            <p:nvPicPr>
              <p:cNvPr id="13" name="Ink 12">
                <a:extLst>
                  <a:ext uri="{FF2B5EF4-FFF2-40B4-BE49-F238E27FC236}">
                    <a16:creationId xmlns:a16="http://schemas.microsoft.com/office/drawing/2014/main" id="{45EB0997-24B1-0C4B-833C-E35C1FFABD4E}"/>
                  </a:ext>
                </a:extLst>
              </p:cNvPr>
              <p:cNvPicPr/>
              <p:nvPr/>
            </p:nvPicPr>
            <p:blipFill>
              <a:blip r:embed="rId17"/>
              <a:stretch>
                <a:fillRect/>
              </a:stretch>
            </p:blipFill>
            <p:spPr>
              <a:xfrm>
                <a:off x="1833238" y="2853696"/>
                <a:ext cx="2451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7A1EBC97-1567-DD4E-9F48-8A79CAF18093}"/>
                  </a:ext>
                </a:extLst>
              </p14:cNvPr>
              <p14:cNvContentPartPr/>
              <p14:nvPr/>
            </p14:nvContentPartPr>
            <p14:xfrm>
              <a:off x="2935198" y="2898336"/>
              <a:ext cx="159120" cy="69840"/>
            </p14:xfrm>
          </p:contentPart>
        </mc:Choice>
        <mc:Fallback xmlns="">
          <p:pic>
            <p:nvPicPr>
              <p:cNvPr id="14" name="Ink 13">
                <a:extLst>
                  <a:ext uri="{FF2B5EF4-FFF2-40B4-BE49-F238E27FC236}">
                    <a16:creationId xmlns:a16="http://schemas.microsoft.com/office/drawing/2014/main" id="{7A1EBC97-1567-DD4E-9F48-8A79CAF18093}"/>
                  </a:ext>
                </a:extLst>
              </p:cNvPr>
              <p:cNvPicPr/>
              <p:nvPr/>
            </p:nvPicPr>
            <p:blipFill>
              <a:blip r:embed="rId19"/>
              <a:stretch>
                <a:fillRect/>
              </a:stretch>
            </p:blipFill>
            <p:spPr>
              <a:xfrm>
                <a:off x="2899198" y="2826696"/>
                <a:ext cx="2307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C2131703-FC53-ED49-80E6-0F89A1ECCFA2}"/>
                  </a:ext>
                </a:extLst>
              </p14:cNvPr>
              <p14:cNvContentPartPr/>
              <p14:nvPr/>
            </p14:nvContentPartPr>
            <p14:xfrm>
              <a:off x="1906318" y="3161856"/>
              <a:ext cx="111240" cy="31680"/>
            </p14:xfrm>
          </p:contentPart>
        </mc:Choice>
        <mc:Fallback xmlns="">
          <p:pic>
            <p:nvPicPr>
              <p:cNvPr id="15" name="Ink 14">
                <a:extLst>
                  <a:ext uri="{FF2B5EF4-FFF2-40B4-BE49-F238E27FC236}">
                    <a16:creationId xmlns:a16="http://schemas.microsoft.com/office/drawing/2014/main" id="{C2131703-FC53-ED49-80E6-0F89A1ECCFA2}"/>
                  </a:ext>
                </a:extLst>
              </p:cNvPr>
              <p:cNvPicPr/>
              <p:nvPr/>
            </p:nvPicPr>
            <p:blipFill>
              <a:blip r:embed="rId21"/>
              <a:stretch>
                <a:fillRect/>
              </a:stretch>
            </p:blipFill>
            <p:spPr>
              <a:xfrm>
                <a:off x="1870318" y="3089856"/>
                <a:ext cx="1828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AA74B85B-9F66-BA44-8CCB-734FF894FD3D}"/>
                  </a:ext>
                </a:extLst>
              </p14:cNvPr>
              <p14:cNvContentPartPr/>
              <p14:nvPr/>
            </p14:nvContentPartPr>
            <p14:xfrm>
              <a:off x="2942398" y="3193536"/>
              <a:ext cx="60480" cy="56520"/>
            </p14:xfrm>
          </p:contentPart>
        </mc:Choice>
        <mc:Fallback xmlns="">
          <p:pic>
            <p:nvPicPr>
              <p:cNvPr id="16" name="Ink 15">
                <a:extLst>
                  <a:ext uri="{FF2B5EF4-FFF2-40B4-BE49-F238E27FC236}">
                    <a16:creationId xmlns:a16="http://schemas.microsoft.com/office/drawing/2014/main" id="{AA74B85B-9F66-BA44-8CCB-734FF894FD3D}"/>
                  </a:ext>
                </a:extLst>
              </p:cNvPr>
              <p:cNvPicPr/>
              <p:nvPr/>
            </p:nvPicPr>
            <p:blipFill>
              <a:blip r:embed="rId23"/>
              <a:stretch>
                <a:fillRect/>
              </a:stretch>
            </p:blipFill>
            <p:spPr>
              <a:xfrm>
                <a:off x="2906758" y="3121536"/>
                <a:ext cx="1321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5EE9055C-A83D-0C4A-BCF1-E5944E27AE7F}"/>
                  </a:ext>
                </a:extLst>
              </p14:cNvPr>
              <p14:cNvContentPartPr/>
              <p14:nvPr/>
            </p14:nvContentPartPr>
            <p14:xfrm>
              <a:off x="1890118" y="3350136"/>
              <a:ext cx="213120" cy="129240"/>
            </p14:xfrm>
          </p:contentPart>
        </mc:Choice>
        <mc:Fallback xmlns="">
          <p:pic>
            <p:nvPicPr>
              <p:cNvPr id="17" name="Ink 16">
                <a:extLst>
                  <a:ext uri="{FF2B5EF4-FFF2-40B4-BE49-F238E27FC236}">
                    <a16:creationId xmlns:a16="http://schemas.microsoft.com/office/drawing/2014/main" id="{5EE9055C-A83D-0C4A-BCF1-E5944E27AE7F}"/>
                  </a:ext>
                </a:extLst>
              </p:cNvPr>
              <p:cNvPicPr/>
              <p:nvPr/>
            </p:nvPicPr>
            <p:blipFill>
              <a:blip r:embed="rId25"/>
              <a:stretch>
                <a:fillRect/>
              </a:stretch>
            </p:blipFill>
            <p:spPr>
              <a:xfrm>
                <a:off x="1854118" y="3278496"/>
                <a:ext cx="2847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EB02577F-B06E-AA49-B725-4A37BF562B54}"/>
                  </a:ext>
                </a:extLst>
              </p14:cNvPr>
              <p14:cNvContentPartPr/>
              <p14:nvPr/>
            </p14:nvContentPartPr>
            <p14:xfrm>
              <a:off x="2951758" y="3454896"/>
              <a:ext cx="115560" cy="44640"/>
            </p14:xfrm>
          </p:contentPart>
        </mc:Choice>
        <mc:Fallback xmlns="">
          <p:pic>
            <p:nvPicPr>
              <p:cNvPr id="18" name="Ink 17">
                <a:extLst>
                  <a:ext uri="{FF2B5EF4-FFF2-40B4-BE49-F238E27FC236}">
                    <a16:creationId xmlns:a16="http://schemas.microsoft.com/office/drawing/2014/main" id="{EB02577F-B06E-AA49-B725-4A37BF562B54}"/>
                  </a:ext>
                </a:extLst>
              </p:cNvPr>
              <p:cNvPicPr/>
              <p:nvPr/>
            </p:nvPicPr>
            <p:blipFill>
              <a:blip r:embed="rId27"/>
              <a:stretch>
                <a:fillRect/>
              </a:stretch>
            </p:blipFill>
            <p:spPr>
              <a:xfrm>
                <a:off x="2915758" y="3382896"/>
                <a:ext cx="1872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2CA7D029-8F6E-7845-8243-9FFDADEF4D58}"/>
                  </a:ext>
                </a:extLst>
              </p14:cNvPr>
              <p14:cNvContentPartPr/>
              <p14:nvPr/>
            </p14:nvContentPartPr>
            <p14:xfrm>
              <a:off x="-948842" y="5658456"/>
              <a:ext cx="360" cy="360"/>
            </p14:xfrm>
          </p:contentPart>
        </mc:Choice>
        <mc:Fallback xmlns="">
          <p:pic>
            <p:nvPicPr>
              <p:cNvPr id="19" name="Ink 18">
                <a:extLst>
                  <a:ext uri="{FF2B5EF4-FFF2-40B4-BE49-F238E27FC236}">
                    <a16:creationId xmlns:a16="http://schemas.microsoft.com/office/drawing/2014/main" id="{2CA7D029-8F6E-7845-8243-9FFDADEF4D58}"/>
                  </a:ext>
                </a:extLst>
              </p:cNvPr>
              <p:cNvPicPr/>
              <p:nvPr/>
            </p:nvPicPr>
            <p:blipFill>
              <a:blip r:embed="rId29"/>
              <a:stretch>
                <a:fillRect/>
              </a:stretch>
            </p:blipFill>
            <p:spPr>
              <a:xfrm>
                <a:off x="-984482" y="558681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63989836-4A38-D047-B65C-E012E2A2BB79}"/>
                  </a:ext>
                </a:extLst>
              </p14:cNvPr>
              <p14:cNvContentPartPr/>
              <p14:nvPr/>
            </p14:nvContentPartPr>
            <p14:xfrm>
              <a:off x="1907758" y="3638136"/>
              <a:ext cx="205560" cy="51840"/>
            </p14:xfrm>
          </p:contentPart>
        </mc:Choice>
        <mc:Fallback xmlns="">
          <p:pic>
            <p:nvPicPr>
              <p:cNvPr id="21" name="Ink 20">
                <a:extLst>
                  <a:ext uri="{FF2B5EF4-FFF2-40B4-BE49-F238E27FC236}">
                    <a16:creationId xmlns:a16="http://schemas.microsoft.com/office/drawing/2014/main" id="{63989836-4A38-D047-B65C-E012E2A2BB79}"/>
                  </a:ext>
                </a:extLst>
              </p:cNvPr>
              <p:cNvPicPr/>
              <p:nvPr/>
            </p:nvPicPr>
            <p:blipFill>
              <a:blip r:embed="rId31"/>
              <a:stretch>
                <a:fillRect/>
              </a:stretch>
            </p:blipFill>
            <p:spPr>
              <a:xfrm>
                <a:off x="1872118" y="3566496"/>
                <a:ext cx="2772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27CFCD7F-5256-6F4B-BE7C-C2DB25FA58A7}"/>
                  </a:ext>
                </a:extLst>
              </p14:cNvPr>
              <p14:cNvContentPartPr/>
              <p14:nvPr/>
            </p14:nvContentPartPr>
            <p14:xfrm>
              <a:off x="2377558" y="3670536"/>
              <a:ext cx="266400" cy="41400"/>
            </p14:xfrm>
          </p:contentPart>
        </mc:Choice>
        <mc:Fallback xmlns="">
          <p:pic>
            <p:nvPicPr>
              <p:cNvPr id="22" name="Ink 21">
                <a:extLst>
                  <a:ext uri="{FF2B5EF4-FFF2-40B4-BE49-F238E27FC236}">
                    <a16:creationId xmlns:a16="http://schemas.microsoft.com/office/drawing/2014/main" id="{27CFCD7F-5256-6F4B-BE7C-C2DB25FA58A7}"/>
                  </a:ext>
                </a:extLst>
              </p:cNvPr>
              <p:cNvPicPr/>
              <p:nvPr/>
            </p:nvPicPr>
            <p:blipFill>
              <a:blip r:embed="rId33"/>
              <a:stretch>
                <a:fillRect/>
              </a:stretch>
            </p:blipFill>
            <p:spPr>
              <a:xfrm>
                <a:off x="2341918" y="3598536"/>
                <a:ext cx="3380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95AF0FE3-E97A-4242-AD20-BF5C5104D9AF}"/>
                  </a:ext>
                </a:extLst>
              </p14:cNvPr>
              <p14:cNvContentPartPr/>
              <p14:nvPr/>
            </p14:nvContentPartPr>
            <p14:xfrm>
              <a:off x="1858078" y="3949176"/>
              <a:ext cx="167760" cy="28440"/>
            </p14:xfrm>
          </p:contentPart>
        </mc:Choice>
        <mc:Fallback xmlns="">
          <p:pic>
            <p:nvPicPr>
              <p:cNvPr id="23" name="Ink 22">
                <a:extLst>
                  <a:ext uri="{FF2B5EF4-FFF2-40B4-BE49-F238E27FC236}">
                    <a16:creationId xmlns:a16="http://schemas.microsoft.com/office/drawing/2014/main" id="{95AF0FE3-E97A-4242-AD20-BF5C5104D9AF}"/>
                  </a:ext>
                </a:extLst>
              </p:cNvPr>
              <p:cNvPicPr/>
              <p:nvPr/>
            </p:nvPicPr>
            <p:blipFill>
              <a:blip r:embed="rId35"/>
              <a:stretch>
                <a:fillRect/>
              </a:stretch>
            </p:blipFill>
            <p:spPr>
              <a:xfrm>
                <a:off x="1822438" y="3877536"/>
                <a:ext cx="2394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BEB72F52-7CEA-7B40-B240-B2E2B9F9888C}"/>
                  </a:ext>
                </a:extLst>
              </p14:cNvPr>
              <p14:cNvContentPartPr/>
              <p14:nvPr/>
            </p14:nvContentPartPr>
            <p14:xfrm>
              <a:off x="2366758" y="3902736"/>
              <a:ext cx="261360" cy="93240"/>
            </p14:xfrm>
          </p:contentPart>
        </mc:Choice>
        <mc:Fallback xmlns="">
          <p:pic>
            <p:nvPicPr>
              <p:cNvPr id="24" name="Ink 23">
                <a:extLst>
                  <a:ext uri="{FF2B5EF4-FFF2-40B4-BE49-F238E27FC236}">
                    <a16:creationId xmlns:a16="http://schemas.microsoft.com/office/drawing/2014/main" id="{BEB72F52-7CEA-7B40-B240-B2E2B9F9888C}"/>
                  </a:ext>
                </a:extLst>
              </p:cNvPr>
              <p:cNvPicPr/>
              <p:nvPr/>
            </p:nvPicPr>
            <p:blipFill>
              <a:blip r:embed="rId37"/>
              <a:stretch>
                <a:fillRect/>
              </a:stretch>
            </p:blipFill>
            <p:spPr>
              <a:xfrm>
                <a:off x="2331118" y="3831096"/>
                <a:ext cx="3330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CEC5C8EF-2302-4444-B663-E7774BDC1E04}"/>
                  </a:ext>
                </a:extLst>
              </p14:cNvPr>
              <p14:cNvContentPartPr/>
              <p14:nvPr/>
            </p14:nvContentPartPr>
            <p14:xfrm>
              <a:off x="1865278" y="4186776"/>
              <a:ext cx="235800" cy="57600"/>
            </p14:xfrm>
          </p:contentPart>
        </mc:Choice>
        <mc:Fallback xmlns="">
          <p:pic>
            <p:nvPicPr>
              <p:cNvPr id="25" name="Ink 24">
                <a:extLst>
                  <a:ext uri="{FF2B5EF4-FFF2-40B4-BE49-F238E27FC236}">
                    <a16:creationId xmlns:a16="http://schemas.microsoft.com/office/drawing/2014/main" id="{CEC5C8EF-2302-4444-B663-E7774BDC1E04}"/>
                  </a:ext>
                </a:extLst>
              </p:cNvPr>
              <p:cNvPicPr/>
              <p:nvPr/>
            </p:nvPicPr>
            <p:blipFill>
              <a:blip r:embed="rId39"/>
              <a:stretch>
                <a:fillRect/>
              </a:stretch>
            </p:blipFill>
            <p:spPr>
              <a:xfrm>
                <a:off x="1829278" y="4114776"/>
                <a:ext cx="3074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0726181E-9B03-294A-BBBA-55C61B5B83EA}"/>
                  </a:ext>
                </a:extLst>
              </p14:cNvPr>
              <p14:cNvContentPartPr/>
              <p14:nvPr/>
            </p14:nvContentPartPr>
            <p14:xfrm>
              <a:off x="2358118" y="4227816"/>
              <a:ext cx="191160" cy="15840"/>
            </p14:xfrm>
          </p:contentPart>
        </mc:Choice>
        <mc:Fallback xmlns="">
          <p:pic>
            <p:nvPicPr>
              <p:cNvPr id="26" name="Ink 25">
                <a:extLst>
                  <a:ext uri="{FF2B5EF4-FFF2-40B4-BE49-F238E27FC236}">
                    <a16:creationId xmlns:a16="http://schemas.microsoft.com/office/drawing/2014/main" id="{0726181E-9B03-294A-BBBA-55C61B5B83EA}"/>
                  </a:ext>
                </a:extLst>
              </p:cNvPr>
              <p:cNvPicPr/>
              <p:nvPr/>
            </p:nvPicPr>
            <p:blipFill>
              <a:blip r:embed="rId41"/>
              <a:stretch>
                <a:fillRect/>
              </a:stretch>
            </p:blipFill>
            <p:spPr>
              <a:xfrm>
                <a:off x="2322118" y="4155816"/>
                <a:ext cx="262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65C28986-3D4D-CC4D-99B4-9A862A02950B}"/>
                  </a:ext>
                </a:extLst>
              </p14:cNvPr>
              <p14:cNvContentPartPr/>
              <p14:nvPr/>
            </p14:nvContentPartPr>
            <p14:xfrm>
              <a:off x="1855918" y="4446336"/>
              <a:ext cx="274320" cy="33120"/>
            </p14:xfrm>
          </p:contentPart>
        </mc:Choice>
        <mc:Fallback xmlns="">
          <p:pic>
            <p:nvPicPr>
              <p:cNvPr id="27" name="Ink 26">
                <a:extLst>
                  <a:ext uri="{FF2B5EF4-FFF2-40B4-BE49-F238E27FC236}">
                    <a16:creationId xmlns:a16="http://schemas.microsoft.com/office/drawing/2014/main" id="{65C28986-3D4D-CC4D-99B4-9A862A02950B}"/>
                  </a:ext>
                </a:extLst>
              </p:cNvPr>
              <p:cNvPicPr/>
              <p:nvPr/>
            </p:nvPicPr>
            <p:blipFill>
              <a:blip r:embed="rId43"/>
              <a:stretch>
                <a:fillRect/>
              </a:stretch>
            </p:blipFill>
            <p:spPr>
              <a:xfrm>
                <a:off x="1820278" y="4374336"/>
                <a:ext cx="3459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A5AEC02D-311C-A644-82D1-5696033D13BE}"/>
                  </a:ext>
                </a:extLst>
              </p14:cNvPr>
              <p14:cNvContentPartPr/>
              <p14:nvPr/>
            </p14:nvContentPartPr>
            <p14:xfrm>
              <a:off x="2395558" y="4383696"/>
              <a:ext cx="176400" cy="111240"/>
            </p14:xfrm>
          </p:contentPart>
        </mc:Choice>
        <mc:Fallback xmlns="">
          <p:pic>
            <p:nvPicPr>
              <p:cNvPr id="28" name="Ink 27">
                <a:extLst>
                  <a:ext uri="{FF2B5EF4-FFF2-40B4-BE49-F238E27FC236}">
                    <a16:creationId xmlns:a16="http://schemas.microsoft.com/office/drawing/2014/main" id="{A5AEC02D-311C-A644-82D1-5696033D13BE}"/>
                  </a:ext>
                </a:extLst>
              </p:cNvPr>
              <p:cNvPicPr/>
              <p:nvPr/>
            </p:nvPicPr>
            <p:blipFill>
              <a:blip r:embed="rId45"/>
              <a:stretch>
                <a:fillRect/>
              </a:stretch>
            </p:blipFill>
            <p:spPr>
              <a:xfrm>
                <a:off x="2359918" y="4312056"/>
                <a:ext cx="2480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467858AD-94E3-5844-AB98-DF4D609CDA97}"/>
                  </a:ext>
                </a:extLst>
              </p14:cNvPr>
              <p14:cNvContentPartPr/>
              <p14:nvPr/>
            </p14:nvContentPartPr>
            <p14:xfrm>
              <a:off x="1833958" y="4640376"/>
              <a:ext cx="141840" cy="241560"/>
            </p14:xfrm>
          </p:contentPart>
        </mc:Choice>
        <mc:Fallback xmlns="">
          <p:pic>
            <p:nvPicPr>
              <p:cNvPr id="29" name="Ink 28">
                <a:extLst>
                  <a:ext uri="{FF2B5EF4-FFF2-40B4-BE49-F238E27FC236}">
                    <a16:creationId xmlns:a16="http://schemas.microsoft.com/office/drawing/2014/main" id="{467858AD-94E3-5844-AB98-DF4D609CDA97}"/>
                  </a:ext>
                </a:extLst>
              </p:cNvPr>
              <p:cNvPicPr/>
              <p:nvPr/>
            </p:nvPicPr>
            <p:blipFill>
              <a:blip r:embed="rId47"/>
              <a:stretch>
                <a:fillRect/>
              </a:stretch>
            </p:blipFill>
            <p:spPr>
              <a:xfrm>
                <a:off x="1798318" y="4568376"/>
                <a:ext cx="21348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A09E9C1A-576C-A447-A3E4-9F7F099E8DA2}"/>
                  </a:ext>
                </a:extLst>
              </p14:cNvPr>
              <p14:cNvContentPartPr/>
              <p14:nvPr/>
            </p14:nvContentPartPr>
            <p14:xfrm>
              <a:off x="1941958" y="4679616"/>
              <a:ext cx="140040" cy="84600"/>
            </p14:xfrm>
          </p:contentPart>
        </mc:Choice>
        <mc:Fallback xmlns="">
          <p:pic>
            <p:nvPicPr>
              <p:cNvPr id="30" name="Ink 29">
                <a:extLst>
                  <a:ext uri="{FF2B5EF4-FFF2-40B4-BE49-F238E27FC236}">
                    <a16:creationId xmlns:a16="http://schemas.microsoft.com/office/drawing/2014/main" id="{A09E9C1A-576C-A447-A3E4-9F7F099E8DA2}"/>
                  </a:ext>
                </a:extLst>
              </p:cNvPr>
              <p:cNvPicPr/>
              <p:nvPr/>
            </p:nvPicPr>
            <p:blipFill>
              <a:blip r:embed="rId49"/>
              <a:stretch>
                <a:fillRect/>
              </a:stretch>
            </p:blipFill>
            <p:spPr>
              <a:xfrm>
                <a:off x="1905958" y="4607976"/>
                <a:ext cx="2116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C3E2798C-9388-F044-967A-8CE822B6E5BB}"/>
                  </a:ext>
                </a:extLst>
              </p14:cNvPr>
              <p14:cNvContentPartPr/>
              <p14:nvPr/>
            </p14:nvContentPartPr>
            <p14:xfrm>
              <a:off x="2399518" y="4741536"/>
              <a:ext cx="151920" cy="63720"/>
            </p14:xfrm>
          </p:contentPart>
        </mc:Choice>
        <mc:Fallback xmlns="">
          <p:pic>
            <p:nvPicPr>
              <p:cNvPr id="31" name="Ink 30">
                <a:extLst>
                  <a:ext uri="{FF2B5EF4-FFF2-40B4-BE49-F238E27FC236}">
                    <a16:creationId xmlns:a16="http://schemas.microsoft.com/office/drawing/2014/main" id="{C3E2798C-9388-F044-967A-8CE822B6E5BB}"/>
                  </a:ext>
                </a:extLst>
              </p:cNvPr>
              <p:cNvPicPr/>
              <p:nvPr/>
            </p:nvPicPr>
            <p:blipFill>
              <a:blip r:embed="rId51"/>
              <a:stretch>
                <a:fillRect/>
              </a:stretch>
            </p:blipFill>
            <p:spPr>
              <a:xfrm>
                <a:off x="2363878" y="4669896"/>
                <a:ext cx="2235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07E0DC53-60BD-0841-A152-3B4D8992E9D3}"/>
                  </a:ext>
                </a:extLst>
              </p14:cNvPr>
              <p14:cNvContentPartPr/>
              <p14:nvPr/>
            </p14:nvContentPartPr>
            <p14:xfrm>
              <a:off x="1936198" y="4957176"/>
              <a:ext cx="277920" cy="33120"/>
            </p14:xfrm>
          </p:contentPart>
        </mc:Choice>
        <mc:Fallback xmlns="">
          <p:pic>
            <p:nvPicPr>
              <p:cNvPr id="32" name="Ink 31">
                <a:extLst>
                  <a:ext uri="{FF2B5EF4-FFF2-40B4-BE49-F238E27FC236}">
                    <a16:creationId xmlns:a16="http://schemas.microsoft.com/office/drawing/2014/main" id="{07E0DC53-60BD-0841-A152-3B4D8992E9D3}"/>
                  </a:ext>
                </a:extLst>
              </p:cNvPr>
              <p:cNvPicPr/>
              <p:nvPr/>
            </p:nvPicPr>
            <p:blipFill>
              <a:blip r:embed="rId53"/>
              <a:stretch>
                <a:fillRect/>
              </a:stretch>
            </p:blipFill>
            <p:spPr>
              <a:xfrm>
                <a:off x="1900198" y="4885176"/>
                <a:ext cx="3495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BD030000-3308-3044-A56E-715B242AD359}"/>
                  </a:ext>
                </a:extLst>
              </p14:cNvPr>
              <p14:cNvContentPartPr/>
              <p14:nvPr/>
            </p14:nvContentPartPr>
            <p14:xfrm>
              <a:off x="2363518" y="4997136"/>
              <a:ext cx="214200" cy="51840"/>
            </p14:xfrm>
          </p:contentPart>
        </mc:Choice>
        <mc:Fallback xmlns="">
          <p:pic>
            <p:nvPicPr>
              <p:cNvPr id="33" name="Ink 32">
                <a:extLst>
                  <a:ext uri="{FF2B5EF4-FFF2-40B4-BE49-F238E27FC236}">
                    <a16:creationId xmlns:a16="http://schemas.microsoft.com/office/drawing/2014/main" id="{BD030000-3308-3044-A56E-715B242AD359}"/>
                  </a:ext>
                </a:extLst>
              </p:cNvPr>
              <p:cNvPicPr/>
              <p:nvPr/>
            </p:nvPicPr>
            <p:blipFill>
              <a:blip r:embed="rId55"/>
              <a:stretch>
                <a:fillRect/>
              </a:stretch>
            </p:blipFill>
            <p:spPr>
              <a:xfrm>
                <a:off x="2327878" y="4925136"/>
                <a:ext cx="2858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Ink 33">
                <a:extLst>
                  <a:ext uri="{FF2B5EF4-FFF2-40B4-BE49-F238E27FC236}">
                    <a16:creationId xmlns:a16="http://schemas.microsoft.com/office/drawing/2014/main" id="{3127265B-A1D5-6D40-975A-9EDC4C74E232}"/>
                  </a:ext>
                </a:extLst>
              </p14:cNvPr>
              <p14:cNvContentPartPr/>
              <p14:nvPr/>
            </p14:nvContentPartPr>
            <p14:xfrm>
              <a:off x="5377078" y="4684656"/>
              <a:ext cx="360" cy="360"/>
            </p14:xfrm>
          </p:contentPart>
        </mc:Choice>
        <mc:Fallback xmlns="">
          <p:pic>
            <p:nvPicPr>
              <p:cNvPr id="34" name="Ink 33">
                <a:extLst>
                  <a:ext uri="{FF2B5EF4-FFF2-40B4-BE49-F238E27FC236}">
                    <a16:creationId xmlns:a16="http://schemas.microsoft.com/office/drawing/2014/main" id="{3127265B-A1D5-6D40-975A-9EDC4C74E232}"/>
                  </a:ext>
                </a:extLst>
              </p:cNvPr>
              <p:cNvPicPr/>
              <p:nvPr/>
            </p:nvPicPr>
            <p:blipFill>
              <a:blip r:embed="rId29"/>
              <a:stretch>
                <a:fillRect/>
              </a:stretch>
            </p:blipFill>
            <p:spPr>
              <a:xfrm>
                <a:off x="5341438" y="4613016"/>
                <a:ext cx="72000" cy="144000"/>
              </a:xfrm>
              <a:prstGeom prst="rect">
                <a:avLst/>
              </a:prstGeom>
            </p:spPr>
          </p:pic>
        </mc:Fallback>
      </mc:AlternateContent>
    </p:spTree>
    <p:extLst>
      <p:ext uri="{BB962C8B-B14F-4D97-AF65-F5344CB8AC3E}">
        <p14:creationId xmlns:p14="http://schemas.microsoft.com/office/powerpoint/2010/main" val="117453925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Positivity</a:t>
            </a:r>
          </a:p>
        </p:txBody>
      </p:sp>
      <p:sp>
        <p:nvSpPr>
          <p:cNvPr id="2" name="Slide Number Placeholder 1"/>
          <p:cNvSpPr>
            <a:spLocks noGrp="1"/>
          </p:cNvSpPr>
          <p:nvPr>
            <p:ph type="sldNum" sz="quarter" idx="1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BCC8D0D-EAEC-449D-9161-023DFF90F2E2}" type="slidenum">
              <a:rPr kumimoji="0" lang="en-US" sz="700" b="0" i="0" u="none" strike="noStrike" kern="1200" cap="none" spc="0" normalizeH="0" baseline="0" noProof="0" smtClean="0">
                <a:ln>
                  <a:noFill/>
                </a:ln>
                <a:solidFill>
                  <a:srgbClr val="052049"/>
                </a:solidFill>
                <a:effectLst/>
                <a:uLnTx/>
                <a:uFillTx/>
                <a:latin typeface="Arial" pitchFamily="34" charset="0"/>
                <a:ea typeface="+mn-ea"/>
                <a:cs typeface="Arial"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sz="700" b="0" i="0" u="none" strike="noStrike" kern="1200" cap="none" spc="0" normalizeH="0" baseline="0" noProof="0" dirty="0">
              <a:ln>
                <a:noFill/>
              </a:ln>
              <a:solidFill>
                <a:srgbClr val="052049"/>
              </a:solidFill>
              <a:effectLst/>
              <a:uLnTx/>
              <a:uFillTx/>
              <a:latin typeface="Arial" pitchFamily="34" charset="0"/>
              <a:ea typeface="+mn-ea"/>
              <a:cs typeface="Arial" pitchFamily="34" charset="0"/>
            </a:endParaRPr>
          </a:p>
        </p:txBody>
      </p:sp>
      <p:sp>
        <p:nvSpPr>
          <p:cNvPr id="7" name="Content Placeholder 5"/>
          <p:cNvSpPr txBox="1">
            <a:spLocks/>
          </p:cNvSpPr>
          <p:nvPr/>
        </p:nvSpPr>
        <p:spPr>
          <a:xfrm>
            <a:off x="459686" y="1496817"/>
            <a:ext cx="8137665" cy="3780740"/>
          </a:xfrm>
          <a:prstGeom prst="rect">
            <a:avLst/>
          </a:prstGeom>
        </p:spPr>
        <p:txBody>
          <a:bodyPr vert="horz" lIns="91440" tIns="45720" rIns="91440" bIns="45720" rtlCol="0">
            <a:noAutofit/>
          </a:bodyPr>
          <a:lst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en-US" dirty="0"/>
              <a:t>The probability of receiving every value of treatment conditional on L is greater than zero (i.e., positive)</a:t>
            </a:r>
          </a:p>
        </p:txBody>
      </p:sp>
    </p:spTree>
    <p:extLst>
      <p:ext uri="{BB962C8B-B14F-4D97-AF65-F5344CB8AC3E}">
        <p14:creationId xmlns:p14="http://schemas.microsoft.com/office/powerpoint/2010/main" val="364899600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a:defRPr/>
            </a:pPr>
            <a:fld id="{FAA74B69-70FD-A649-B131-F3438782CAA4}" type="slidenum">
              <a:rPr lang="en-US" altLang="en-US" smtClean="0">
                <a:solidFill>
                  <a:srgbClr val="052049"/>
                </a:solidFill>
              </a:rPr>
              <a:pPr>
                <a:defRPr/>
              </a:pPr>
              <a:t>2</a:t>
            </a:fld>
            <a:endParaRPr lang="en-US" altLang="en-US">
              <a:solidFill>
                <a:srgbClr val="052049"/>
              </a:solidFill>
            </a:endParaRPr>
          </a:p>
        </p:txBody>
      </p:sp>
      <p:sp>
        <p:nvSpPr>
          <p:cNvPr id="2" name="Title 1"/>
          <p:cNvSpPr>
            <a:spLocks noGrp="1"/>
          </p:cNvSpPr>
          <p:nvPr>
            <p:ph type="title"/>
          </p:nvPr>
        </p:nvSpPr>
        <p:spPr>
          <a:xfrm>
            <a:off x="453585" y="425002"/>
            <a:ext cx="8173580" cy="1008501"/>
          </a:xfrm>
        </p:spPr>
        <p:txBody>
          <a:bodyPr/>
          <a:lstStyle/>
          <a:p>
            <a:r>
              <a:rPr lang="en-US" dirty="0"/>
              <a:t>Why 207? </a:t>
            </a:r>
            <a:r>
              <a:rPr lang="mr-IN" dirty="0"/>
              <a:t>–</a:t>
            </a:r>
            <a:r>
              <a:rPr lang="en-US" dirty="0"/>
              <a:t> Expanding on Study Design &amp; Outcome Measures</a:t>
            </a:r>
          </a:p>
        </p:txBody>
      </p:sp>
      <p:sp>
        <p:nvSpPr>
          <p:cNvPr id="10" name="Content Placeholder 2">
            <a:extLst>
              <a:ext uri="{FF2B5EF4-FFF2-40B4-BE49-F238E27FC236}">
                <a16:creationId xmlns:a16="http://schemas.microsoft.com/office/drawing/2014/main" id="{399FEEBF-B316-DC4D-95D0-5FE4B9125A94}"/>
              </a:ext>
            </a:extLst>
          </p:cNvPr>
          <p:cNvSpPr txBox="1">
            <a:spLocks/>
          </p:cNvSpPr>
          <p:nvPr/>
        </p:nvSpPr>
        <p:spPr>
          <a:xfrm>
            <a:off x="405166" y="1894326"/>
            <a:ext cx="4031368" cy="4264935"/>
          </a:xfrm>
          <a:prstGeom prst="rect">
            <a:avLst/>
          </a:prstGeom>
        </p:spPr>
        <p:txBody>
          <a:bodyPr vert="horz" lIns="91440" tIns="45720" rIns="91440" bIns="45720" rtlCol="0">
            <a:noAutofit/>
          </a:bodyPr>
          <a:lst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a:t>Covered in EPI 203</a:t>
            </a:r>
          </a:p>
          <a:p>
            <a:pPr lvl="1" fontAlgn="auto"/>
            <a:r>
              <a:rPr lang="en-US"/>
              <a:t>Study Design</a:t>
            </a:r>
          </a:p>
          <a:p>
            <a:pPr lvl="2" fontAlgn="auto"/>
            <a:r>
              <a:rPr lang="en-US"/>
              <a:t>Ecologic studies</a:t>
            </a:r>
          </a:p>
          <a:p>
            <a:pPr lvl="2" fontAlgn="auto"/>
            <a:r>
              <a:rPr lang="en-US"/>
              <a:t>Cross-sectional studies</a:t>
            </a:r>
          </a:p>
          <a:p>
            <a:pPr lvl="2" fontAlgn="auto"/>
            <a:r>
              <a:rPr lang="en-US"/>
              <a:t>Cohort studies</a:t>
            </a:r>
          </a:p>
          <a:p>
            <a:pPr lvl="3" fontAlgn="auto"/>
            <a:r>
              <a:rPr lang="en-US"/>
              <a:t>Fixed vs. dynamic</a:t>
            </a:r>
          </a:p>
          <a:p>
            <a:pPr lvl="2" fontAlgn="auto"/>
            <a:r>
              <a:rPr lang="en-US"/>
              <a:t>Case-control studies</a:t>
            </a:r>
          </a:p>
          <a:p>
            <a:pPr lvl="3" fontAlgn="auto"/>
            <a:r>
              <a:rPr lang="en-US"/>
              <a:t>Primary vs. secondary study base</a:t>
            </a:r>
          </a:p>
          <a:p>
            <a:pPr lvl="3" fontAlgn="auto"/>
            <a:r>
              <a:rPr lang="en-US"/>
              <a:t>Sampling schema</a:t>
            </a:r>
          </a:p>
          <a:p>
            <a:pPr lvl="1" fontAlgn="auto"/>
            <a:r>
              <a:rPr lang="en-US"/>
              <a:t>Disease occurrence</a:t>
            </a:r>
          </a:p>
          <a:p>
            <a:pPr lvl="2" fontAlgn="auto"/>
            <a:r>
              <a:rPr lang="en-US"/>
              <a:t>Risk, rates, odds, hazard</a:t>
            </a:r>
          </a:p>
        </p:txBody>
      </p:sp>
      <p:sp>
        <p:nvSpPr>
          <p:cNvPr id="11" name="Content Placeholder 6">
            <a:extLst>
              <a:ext uri="{FF2B5EF4-FFF2-40B4-BE49-F238E27FC236}">
                <a16:creationId xmlns:a16="http://schemas.microsoft.com/office/drawing/2014/main" id="{9F26941A-3C04-364F-A057-3133BE193875}"/>
              </a:ext>
            </a:extLst>
          </p:cNvPr>
          <p:cNvSpPr txBox="1">
            <a:spLocks/>
          </p:cNvSpPr>
          <p:nvPr/>
        </p:nvSpPr>
        <p:spPr>
          <a:xfrm>
            <a:off x="4131733" y="1894329"/>
            <a:ext cx="4748628" cy="3804111"/>
          </a:xfrm>
          <a:prstGeom prst="rect">
            <a:avLst/>
          </a:prstGeom>
        </p:spPr>
        <p:txBody>
          <a:bodyPr vert="horz" lIns="91440" tIns="45720" rIns="91440" bIns="45720" rtlCol="0">
            <a:noAutofit/>
          </a:bodyPr>
          <a:lst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a:t>Epi 207</a:t>
            </a:r>
          </a:p>
          <a:p>
            <a:pPr lvl="1" fontAlgn="auto"/>
            <a:r>
              <a:rPr lang="en-US"/>
              <a:t>Study Design</a:t>
            </a:r>
          </a:p>
          <a:p>
            <a:pPr lvl="2" fontAlgn="auto"/>
            <a:r>
              <a:rPr lang="en-US">
                <a:highlight>
                  <a:srgbClr val="CC99FF"/>
                </a:highlight>
              </a:rPr>
              <a:t>Ideal Randomized Experiments</a:t>
            </a:r>
          </a:p>
          <a:p>
            <a:pPr lvl="3" fontAlgn="auto"/>
            <a:r>
              <a:rPr lang="en-US">
                <a:highlight>
                  <a:srgbClr val="CC99FF"/>
                </a:highlight>
              </a:rPr>
              <a:t>Counterfactual framework to support causal inference thinking</a:t>
            </a:r>
          </a:p>
          <a:p>
            <a:pPr lvl="2" fontAlgn="auto"/>
            <a:r>
              <a:rPr lang="en-US">
                <a:highlight>
                  <a:srgbClr val="CC99FF"/>
                </a:highlight>
              </a:rPr>
              <a:t>Target Trial &amp; Cohort</a:t>
            </a:r>
          </a:p>
          <a:p>
            <a:pPr lvl="2" fontAlgn="auto"/>
            <a:r>
              <a:rPr lang="en-US">
                <a:highlight>
                  <a:srgbClr val="CC99FF"/>
                </a:highlight>
              </a:rPr>
              <a:t>Challenges of matching in case-control and cohort studies</a:t>
            </a:r>
          </a:p>
          <a:p>
            <a:pPr lvl="2" fontAlgn="auto"/>
            <a:r>
              <a:rPr lang="en-US">
                <a:highlight>
                  <a:srgbClr val="CC99FF"/>
                </a:highlight>
              </a:rPr>
              <a:t>Case-only study designs</a:t>
            </a:r>
          </a:p>
          <a:p>
            <a:pPr lvl="1" fontAlgn="auto"/>
            <a:r>
              <a:rPr lang="en-US"/>
              <a:t>Disease Occurrence</a:t>
            </a:r>
          </a:p>
          <a:p>
            <a:pPr lvl="2" fontAlgn="auto"/>
            <a:r>
              <a:rPr lang="en-US">
                <a:highlight>
                  <a:srgbClr val="CC99FF"/>
                </a:highlight>
              </a:rPr>
              <a:t>Time to event / Survival analysis</a:t>
            </a:r>
          </a:p>
          <a:p>
            <a:pPr marL="295261" lvl="1" indent="0" fontAlgn="auto">
              <a:buFont typeface=".AppleSystemUIFont" charset="0"/>
              <a:buNone/>
            </a:pPr>
            <a:endParaRPr lang="en-US"/>
          </a:p>
          <a:p>
            <a:pPr lvl="1" fontAlgn="auto"/>
            <a:endParaRPr lang="en-US"/>
          </a:p>
        </p:txBody>
      </p:sp>
    </p:spTree>
    <p:extLst>
      <p:ext uri="{BB962C8B-B14F-4D97-AF65-F5344CB8AC3E}">
        <p14:creationId xmlns:p14="http://schemas.microsoft.com/office/powerpoint/2010/main" val="1604798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additive="base">
                                        <p:cTn id="2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 calcmode="lin" valueType="num">
                                      <p:cBhvr additive="base">
                                        <p:cTn id="2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additive="base">
                                        <p:cTn id="3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 calcmode="lin" valueType="num">
                                      <p:cBhvr additive="base">
                                        <p:cTn id="35"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 calcmode="lin" valueType="num">
                                      <p:cBhvr additive="base">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9686" y="1496817"/>
            <a:ext cx="8137665" cy="3780740"/>
          </a:xfrm>
        </p:spPr>
        <p:txBody>
          <a:bodyPr/>
          <a:lstStyle/>
          <a:p>
            <a:pPr marL="0" indent="0">
              <a:buNone/>
            </a:pPr>
            <a:r>
              <a:rPr lang="en-US" dirty="0"/>
              <a:t>E.g., </a:t>
            </a:r>
            <a:r>
              <a:rPr lang="en-US" dirty="0" err="1"/>
              <a:t>Pr</a:t>
            </a:r>
            <a:r>
              <a:rPr lang="en-US" dirty="0"/>
              <a:t>(</a:t>
            </a:r>
            <a:r>
              <a:rPr lang="en-US" i="1" dirty="0" err="1"/>
              <a:t>Y</a:t>
            </a:r>
            <a:r>
              <a:rPr lang="en-US" i="1" baseline="30000" dirty="0" err="1"/>
              <a:t>a</a:t>
            </a:r>
            <a:r>
              <a:rPr lang="en-US" baseline="30000" dirty="0"/>
              <a:t>=1</a:t>
            </a:r>
            <a:r>
              <a:rPr lang="en-US" dirty="0"/>
              <a:t> = 1)</a:t>
            </a:r>
          </a:p>
          <a:p>
            <a:pPr marL="741356" lvl="1" indent="-457200">
              <a:buFont typeface="+mj-lt"/>
              <a:buAutoNum type="arabicPeriod"/>
            </a:pPr>
            <a:r>
              <a:rPr lang="en-US" dirty="0"/>
              <a:t>Compute the conditional risk in each stratum</a:t>
            </a:r>
          </a:p>
          <a:p>
            <a:pPr marL="968362" lvl="2" indent="-457200">
              <a:buFont typeface="+mj-lt"/>
              <a:buAutoNum type="alphaLcPeriod"/>
            </a:pPr>
            <a:r>
              <a:rPr lang="en-US" dirty="0" err="1"/>
              <a:t>Pr</a:t>
            </a:r>
            <a:r>
              <a:rPr lang="en-US" dirty="0"/>
              <a:t>(</a:t>
            </a:r>
            <a:r>
              <a:rPr lang="en-US" i="1" dirty="0" err="1"/>
              <a:t>Y</a:t>
            </a:r>
            <a:r>
              <a:rPr lang="en-US" i="1" baseline="30000" dirty="0" err="1"/>
              <a:t>a</a:t>
            </a:r>
            <a:r>
              <a:rPr lang="en-US" baseline="30000" dirty="0"/>
              <a:t>=1</a:t>
            </a:r>
            <a:r>
              <a:rPr lang="en-US" dirty="0"/>
              <a:t> = 1 | </a:t>
            </a:r>
            <a:r>
              <a:rPr lang="en-US" i="1" dirty="0"/>
              <a:t>L</a:t>
            </a:r>
            <a:r>
              <a:rPr lang="en-US" dirty="0"/>
              <a:t> = 0) = </a:t>
            </a:r>
            <a:r>
              <a:rPr lang="en-US" dirty="0" err="1"/>
              <a:t>Pr</a:t>
            </a:r>
            <a:r>
              <a:rPr lang="en-US" dirty="0"/>
              <a:t>(</a:t>
            </a:r>
            <a:r>
              <a:rPr lang="en-US" i="1" dirty="0"/>
              <a:t>Y</a:t>
            </a:r>
            <a:r>
              <a:rPr lang="en-US" dirty="0"/>
              <a:t> = 1 | </a:t>
            </a:r>
            <a:r>
              <a:rPr lang="en-US" i="1" dirty="0"/>
              <a:t>A</a:t>
            </a:r>
            <a:r>
              <a:rPr lang="en-US" dirty="0"/>
              <a:t> = 1, </a:t>
            </a:r>
            <a:r>
              <a:rPr lang="en-US" i="1" dirty="0"/>
              <a:t>L</a:t>
            </a:r>
            <a:r>
              <a:rPr lang="en-US" dirty="0"/>
              <a:t> = 0)</a:t>
            </a:r>
          </a:p>
          <a:p>
            <a:pPr marL="968362" lvl="2" indent="-457200">
              <a:buFont typeface="+mj-lt"/>
              <a:buAutoNum type="alphaLcPeriod"/>
            </a:pPr>
            <a:r>
              <a:rPr lang="en-US" dirty="0" err="1"/>
              <a:t>Pr</a:t>
            </a:r>
            <a:r>
              <a:rPr lang="en-US" dirty="0"/>
              <a:t>(</a:t>
            </a:r>
            <a:r>
              <a:rPr lang="en-US" i="1" dirty="0" err="1"/>
              <a:t>Y</a:t>
            </a:r>
            <a:r>
              <a:rPr lang="en-US" i="1" baseline="30000" dirty="0" err="1"/>
              <a:t>a</a:t>
            </a:r>
            <a:r>
              <a:rPr lang="en-US" baseline="30000" dirty="0"/>
              <a:t>=1</a:t>
            </a:r>
            <a:r>
              <a:rPr lang="en-US" dirty="0"/>
              <a:t> = 1 | </a:t>
            </a:r>
            <a:r>
              <a:rPr lang="en-US" i="1" dirty="0"/>
              <a:t>L</a:t>
            </a:r>
            <a:r>
              <a:rPr lang="en-US" dirty="0"/>
              <a:t> = 1) = </a:t>
            </a:r>
            <a:r>
              <a:rPr lang="en-US" dirty="0" err="1"/>
              <a:t>Pr</a:t>
            </a:r>
            <a:r>
              <a:rPr lang="en-US" dirty="0"/>
              <a:t>(</a:t>
            </a:r>
            <a:r>
              <a:rPr lang="en-US" i="1" dirty="0"/>
              <a:t>Y</a:t>
            </a:r>
            <a:r>
              <a:rPr lang="en-US" dirty="0"/>
              <a:t> = 1 | </a:t>
            </a:r>
            <a:r>
              <a:rPr lang="en-US" i="1" dirty="0"/>
              <a:t>A</a:t>
            </a:r>
            <a:r>
              <a:rPr lang="en-US" dirty="0"/>
              <a:t> = 1, </a:t>
            </a:r>
            <a:r>
              <a:rPr lang="en-US" i="1" dirty="0"/>
              <a:t>L</a:t>
            </a:r>
            <a:r>
              <a:rPr lang="en-US" dirty="0"/>
              <a:t> = 1)</a:t>
            </a:r>
          </a:p>
          <a:p>
            <a:pPr marL="741356" lvl="1" indent="-457200">
              <a:buClr>
                <a:srgbClr val="C7CED1">
                  <a:lumMod val="50000"/>
                </a:srgbClr>
              </a:buClr>
              <a:buFont typeface="+mj-lt"/>
              <a:buAutoNum type="arabicPeriod"/>
            </a:pPr>
            <a:r>
              <a:rPr lang="en-US" dirty="0">
                <a:solidFill>
                  <a:srgbClr val="052049"/>
                </a:solidFill>
              </a:rPr>
              <a:t>Compute the weighted average of the conditional risks</a:t>
            </a:r>
          </a:p>
          <a:p>
            <a:pPr marL="968362" lvl="2" indent="-457200">
              <a:buClr>
                <a:srgbClr val="C7CED1">
                  <a:lumMod val="50000"/>
                </a:srgbClr>
              </a:buClr>
              <a:buFont typeface="+mj-lt"/>
              <a:buAutoNum type="alphaLcPeriod"/>
            </a:pPr>
            <a:r>
              <a:rPr lang="en-US" dirty="0" err="1"/>
              <a:t>Pr</a:t>
            </a:r>
            <a:r>
              <a:rPr lang="en-US" dirty="0"/>
              <a:t>(</a:t>
            </a:r>
            <a:r>
              <a:rPr lang="en-US" i="1" dirty="0" err="1"/>
              <a:t>Y</a:t>
            </a:r>
            <a:r>
              <a:rPr lang="en-US" i="1" baseline="30000" dirty="0" err="1"/>
              <a:t>a</a:t>
            </a:r>
            <a:r>
              <a:rPr lang="en-US" baseline="30000" dirty="0"/>
              <a:t>=1</a:t>
            </a:r>
            <a:r>
              <a:rPr lang="en-US" dirty="0"/>
              <a:t> = 1) = </a:t>
            </a:r>
            <a:r>
              <a:rPr lang="en-US" dirty="0" err="1"/>
              <a:t>Pr</a:t>
            </a:r>
            <a:r>
              <a:rPr lang="en-US" dirty="0"/>
              <a:t>(</a:t>
            </a:r>
            <a:r>
              <a:rPr lang="en-US" i="1" dirty="0"/>
              <a:t>Y</a:t>
            </a:r>
            <a:r>
              <a:rPr lang="en-US" dirty="0"/>
              <a:t> = 1 | </a:t>
            </a:r>
            <a:r>
              <a:rPr lang="en-US" i="1" dirty="0"/>
              <a:t>A</a:t>
            </a:r>
            <a:r>
              <a:rPr lang="en-US" dirty="0"/>
              <a:t> = 1, </a:t>
            </a:r>
            <a:r>
              <a:rPr lang="en-US" i="1" dirty="0"/>
              <a:t>L</a:t>
            </a:r>
            <a:r>
              <a:rPr lang="en-US" dirty="0"/>
              <a:t> = 0)*</a:t>
            </a:r>
            <a:r>
              <a:rPr lang="en-US" dirty="0" err="1"/>
              <a:t>Pr</a:t>
            </a:r>
            <a:r>
              <a:rPr lang="en-US" dirty="0"/>
              <a:t>(L = 0) +</a:t>
            </a:r>
          </a:p>
          <a:p>
            <a:pPr marL="511162" lvl="2" indent="0">
              <a:buClr>
                <a:srgbClr val="C7CED1">
                  <a:lumMod val="50000"/>
                </a:srgbClr>
              </a:buClr>
              <a:buNone/>
            </a:pPr>
            <a:r>
              <a:rPr lang="en-US" dirty="0"/>
              <a:t>				        </a:t>
            </a:r>
            <a:r>
              <a:rPr lang="en-US" dirty="0" err="1"/>
              <a:t>Pr</a:t>
            </a:r>
            <a:r>
              <a:rPr lang="en-US" dirty="0"/>
              <a:t>(</a:t>
            </a:r>
            <a:r>
              <a:rPr lang="en-US" i="1" dirty="0"/>
              <a:t>Y</a:t>
            </a:r>
            <a:r>
              <a:rPr lang="en-US" dirty="0"/>
              <a:t> = 1 | </a:t>
            </a:r>
            <a:r>
              <a:rPr lang="en-US" i="1" dirty="0"/>
              <a:t>A</a:t>
            </a:r>
            <a:r>
              <a:rPr lang="en-US" dirty="0"/>
              <a:t> = 1, </a:t>
            </a:r>
            <a:r>
              <a:rPr lang="en-US" i="1" dirty="0"/>
              <a:t>L</a:t>
            </a:r>
            <a:r>
              <a:rPr lang="en-US" dirty="0"/>
              <a:t> = 1)*</a:t>
            </a:r>
            <a:r>
              <a:rPr lang="en-US" dirty="0" err="1"/>
              <a:t>Pr</a:t>
            </a:r>
            <a:r>
              <a:rPr lang="en-US" dirty="0"/>
              <a:t>(L = 1)</a:t>
            </a:r>
          </a:p>
          <a:p>
            <a:pPr marL="511162" lvl="2" indent="0">
              <a:buNone/>
            </a:pPr>
            <a:endParaRPr lang="en-US" dirty="0"/>
          </a:p>
          <a:p>
            <a:pPr marL="0" lvl="0" indent="0" algn="ctr">
              <a:buClr>
                <a:srgbClr val="0093D0"/>
              </a:buClr>
              <a:buNone/>
            </a:pPr>
            <a:r>
              <a:rPr lang="en-US" sz="3000" b="1" dirty="0">
                <a:solidFill>
                  <a:srgbClr val="052049"/>
                </a:solidFill>
              </a:rPr>
              <a:t>Standardization!</a:t>
            </a:r>
          </a:p>
          <a:p>
            <a:pPr marL="511162" lvl="2" indent="0">
              <a:buNone/>
            </a:pPr>
            <a:endParaRPr lang="en-US" dirty="0"/>
          </a:p>
          <a:p>
            <a:pPr marL="968362" lvl="2" indent="-457200">
              <a:buFont typeface="+mj-lt"/>
              <a:buAutoNum type="alphaLcPeriod"/>
            </a:pPr>
            <a:endParaRPr lang="en-US" dirty="0"/>
          </a:p>
        </p:txBody>
      </p:sp>
      <p:sp>
        <p:nvSpPr>
          <p:cNvPr id="5" name="Title 4"/>
          <p:cNvSpPr>
            <a:spLocks noGrp="1"/>
          </p:cNvSpPr>
          <p:nvPr>
            <p:ph type="title"/>
          </p:nvPr>
        </p:nvSpPr>
        <p:spPr/>
        <p:txBody>
          <a:bodyPr/>
          <a:lstStyle/>
          <a:p>
            <a:r>
              <a:rPr lang="en-US" dirty="0"/>
              <a:t>Computing the Average Causal Effect</a:t>
            </a:r>
          </a:p>
        </p:txBody>
      </p:sp>
      <p:sp>
        <p:nvSpPr>
          <p:cNvPr id="2" name="Slide Number Placeholder 1"/>
          <p:cNvSpPr>
            <a:spLocks noGrp="1"/>
          </p:cNvSpPr>
          <p:nvPr>
            <p:ph type="sldNum" sz="quarter" idx="1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BCC8D0D-EAEC-449D-9161-023DFF90F2E2}" type="slidenum">
              <a:rPr kumimoji="0" lang="en-US" sz="700" b="0" i="0" u="none" strike="noStrike" kern="1200" cap="none" spc="0" normalizeH="0" baseline="0" noProof="0" smtClean="0">
                <a:ln>
                  <a:noFill/>
                </a:ln>
                <a:solidFill>
                  <a:srgbClr val="052049"/>
                </a:solidFill>
                <a:effectLst/>
                <a:uLnTx/>
                <a:uFillTx/>
                <a:latin typeface="Arial" pitchFamily="34" charset="0"/>
                <a:ea typeface="+mn-ea"/>
                <a:cs typeface="Arial"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en-US" sz="700" b="0" i="0" u="none" strike="noStrike" kern="1200" cap="none" spc="0" normalizeH="0" baseline="0" noProof="0" dirty="0">
              <a:ln>
                <a:noFill/>
              </a:ln>
              <a:solidFill>
                <a:srgbClr val="052049"/>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200917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Inverse Probability Weights</a:t>
            </a:r>
          </a:p>
        </p:txBody>
      </p:sp>
      <p:sp>
        <p:nvSpPr>
          <p:cNvPr id="2" name="Slide Number Placeholder 1"/>
          <p:cNvSpPr>
            <a:spLocks noGrp="1"/>
          </p:cNvSpPr>
          <p:nvPr>
            <p:ph type="sldNum" sz="quarter" idx="1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BCC8D0D-EAEC-449D-9161-023DFF90F2E2}" type="slidenum">
              <a:rPr kumimoji="0" lang="en-US" sz="700" b="0" i="0" u="none" strike="noStrike" kern="1200" cap="none" spc="0" normalizeH="0" baseline="0" noProof="0" smtClean="0">
                <a:ln>
                  <a:noFill/>
                </a:ln>
                <a:solidFill>
                  <a:srgbClr val="052049"/>
                </a:solidFill>
                <a:effectLst/>
                <a:uLnTx/>
                <a:uFillTx/>
                <a:latin typeface="Arial" pitchFamily="34" charset="0"/>
                <a:ea typeface="+mn-ea"/>
                <a:cs typeface="Arial"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en-US" sz="700" b="0" i="0" u="none" strike="noStrike" kern="1200" cap="none" spc="0" normalizeH="0" baseline="0" noProof="0" dirty="0">
              <a:ln>
                <a:noFill/>
              </a:ln>
              <a:solidFill>
                <a:srgbClr val="052049"/>
              </a:solidFill>
              <a:effectLst/>
              <a:uLnTx/>
              <a:uFillTx/>
              <a:latin typeface="Arial" pitchFamily="34" charset="0"/>
              <a:ea typeface="+mn-ea"/>
              <a:cs typeface="Arial" pitchFamily="34" charset="0"/>
            </a:endParaRPr>
          </a:p>
        </p:txBody>
      </p:sp>
      <p:sp>
        <p:nvSpPr>
          <p:cNvPr id="31" name="TextBox 30"/>
          <p:cNvSpPr txBox="1"/>
          <p:nvPr/>
        </p:nvSpPr>
        <p:spPr>
          <a:xfrm>
            <a:off x="7038174" y="1141589"/>
            <a:ext cx="194180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52049"/>
                </a:solidFill>
                <a:effectLst/>
                <a:uLnTx/>
                <a:uFillTx/>
                <a:latin typeface="Arial"/>
                <a:ea typeface="+mn-ea"/>
                <a:cs typeface="+mn-cs"/>
              </a:rPr>
              <a:t>1	     1/0.5 = 2</a:t>
            </a:r>
          </a:p>
        </p:txBody>
      </p:sp>
      <p:sp>
        <p:nvSpPr>
          <p:cNvPr id="32" name="TextBox 31"/>
          <p:cNvSpPr txBox="1"/>
          <p:nvPr/>
        </p:nvSpPr>
        <p:spPr>
          <a:xfrm>
            <a:off x="7037942" y="1966887"/>
            <a:ext cx="194496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52049"/>
                </a:solidFill>
                <a:effectLst/>
                <a:uLnTx/>
                <a:uFillTx/>
                <a:latin typeface="Arial"/>
                <a:ea typeface="+mn-ea"/>
                <a:cs typeface="+mn-cs"/>
              </a:rPr>
              <a:t>3	     1/0.5 = 2</a:t>
            </a:r>
          </a:p>
        </p:txBody>
      </p:sp>
      <p:sp>
        <p:nvSpPr>
          <p:cNvPr id="39" name="TextBox 38"/>
          <p:cNvSpPr txBox="1"/>
          <p:nvPr/>
        </p:nvSpPr>
        <p:spPr>
          <a:xfrm>
            <a:off x="7037942" y="2464562"/>
            <a:ext cx="194496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52049"/>
                </a:solidFill>
                <a:effectLst/>
                <a:uLnTx/>
                <a:uFillTx/>
                <a:latin typeface="Arial"/>
                <a:ea typeface="+mn-ea"/>
                <a:cs typeface="+mn-cs"/>
              </a:rPr>
              <a:t>1	     1/0.5 = 2</a:t>
            </a:r>
          </a:p>
        </p:txBody>
      </p:sp>
      <p:sp>
        <p:nvSpPr>
          <p:cNvPr id="40" name="TextBox 39"/>
          <p:cNvSpPr txBox="1"/>
          <p:nvPr/>
        </p:nvSpPr>
        <p:spPr>
          <a:xfrm>
            <a:off x="7038174" y="3289860"/>
            <a:ext cx="194180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52049"/>
                </a:solidFill>
                <a:effectLst/>
                <a:uLnTx/>
                <a:uFillTx/>
                <a:latin typeface="Arial"/>
                <a:ea typeface="+mn-ea"/>
                <a:cs typeface="+mn-cs"/>
              </a:rPr>
              <a:t>3	     1/0.5 = 2</a:t>
            </a:r>
          </a:p>
        </p:txBody>
      </p:sp>
      <p:sp>
        <p:nvSpPr>
          <p:cNvPr id="41" name="TextBox 40"/>
          <p:cNvSpPr txBox="1"/>
          <p:nvPr/>
        </p:nvSpPr>
        <p:spPr>
          <a:xfrm>
            <a:off x="7038174" y="3749140"/>
            <a:ext cx="194180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52049"/>
                </a:solidFill>
                <a:effectLst/>
                <a:uLnTx/>
                <a:uFillTx/>
                <a:latin typeface="Arial"/>
                <a:ea typeface="+mn-ea"/>
                <a:cs typeface="+mn-cs"/>
              </a:rPr>
              <a:t>6	     1/0.75 = 1.33</a:t>
            </a:r>
          </a:p>
        </p:txBody>
      </p:sp>
      <p:sp>
        <p:nvSpPr>
          <p:cNvPr id="42" name="TextBox 41"/>
          <p:cNvSpPr txBox="1"/>
          <p:nvPr/>
        </p:nvSpPr>
        <p:spPr>
          <a:xfrm>
            <a:off x="7037942" y="4574438"/>
            <a:ext cx="194496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52049"/>
                </a:solidFill>
                <a:effectLst/>
                <a:uLnTx/>
                <a:uFillTx/>
                <a:latin typeface="Arial"/>
                <a:ea typeface="+mn-ea"/>
                <a:cs typeface="+mn-cs"/>
              </a:rPr>
              <a:t>3	     1/0.75 = 1.33</a:t>
            </a:r>
          </a:p>
        </p:txBody>
      </p:sp>
      <p:sp>
        <p:nvSpPr>
          <p:cNvPr id="43" name="TextBox 42"/>
          <p:cNvSpPr txBox="1"/>
          <p:nvPr/>
        </p:nvSpPr>
        <p:spPr>
          <a:xfrm>
            <a:off x="7056317" y="5060590"/>
            <a:ext cx="194180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52049"/>
                </a:solidFill>
                <a:effectLst/>
                <a:uLnTx/>
                <a:uFillTx/>
                <a:latin typeface="Arial"/>
                <a:ea typeface="+mn-ea"/>
                <a:cs typeface="+mn-cs"/>
              </a:rPr>
              <a:t>2	     1/0.25 = 4</a:t>
            </a:r>
          </a:p>
        </p:txBody>
      </p:sp>
      <p:sp>
        <p:nvSpPr>
          <p:cNvPr id="44" name="TextBox 43"/>
          <p:cNvSpPr txBox="1"/>
          <p:nvPr/>
        </p:nvSpPr>
        <p:spPr>
          <a:xfrm>
            <a:off x="7037942" y="5885888"/>
            <a:ext cx="194496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52049"/>
                </a:solidFill>
                <a:effectLst/>
                <a:uLnTx/>
                <a:uFillTx/>
                <a:latin typeface="Arial"/>
                <a:ea typeface="+mn-ea"/>
                <a:cs typeface="+mn-cs"/>
              </a:rPr>
              <a:t>1	     1/0.25 = 4</a:t>
            </a:r>
          </a:p>
        </p:txBody>
      </p:sp>
      <p:sp>
        <p:nvSpPr>
          <p:cNvPr id="49" name="TextBox 48"/>
          <p:cNvSpPr txBox="1"/>
          <p:nvPr/>
        </p:nvSpPr>
        <p:spPr>
          <a:xfrm>
            <a:off x="7389187" y="594547"/>
            <a:ext cx="165363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sng" strike="noStrike" kern="1200" cap="none" spc="0" normalizeH="0" baseline="0" noProof="0" dirty="0">
                <a:ln>
                  <a:noFill/>
                </a:ln>
                <a:solidFill>
                  <a:srgbClr val="052049"/>
                </a:solidFill>
                <a:effectLst/>
                <a:uLnTx/>
                <a:uFillTx/>
                <a:latin typeface="Arial"/>
                <a:ea typeface="+mn-ea"/>
                <a:cs typeface="+mn-cs"/>
              </a:rPr>
              <a:t>W</a:t>
            </a:r>
            <a:r>
              <a:rPr kumimoji="0" lang="en-US" sz="1800" b="0" i="1" u="sng" strike="noStrike" kern="1200" cap="none" spc="0" normalizeH="0" baseline="30000" noProof="0" dirty="0">
                <a:ln>
                  <a:noFill/>
                </a:ln>
                <a:solidFill>
                  <a:srgbClr val="052049"/>
                </a:solidFill>
                <a:effectLst/>
                <a:uLnTx/>
                <a:uFillTx/>
                <a:latin typeface="Arial"/>
                <a:ea typeface="+mn-ea"/>
                <a:cs typeface="+mn-cs"/>
              </a:rPr>
              <a:t>A</a:t>
            </a:r>
            <a:r>
              <a:rPr kumimoji="0" lang="en-US" sz="1800" b="0" i="0" u="sng" strike="noStrike" kern="1200" cap="none" spc="0" normalizeH="0" baseline="0" noProof="0" dirty="0">
                <a:ln>
                  <a:noFill/>
                </a:ln>
                <a:solidFill>
                  <a:srgbClr val="052049"/>
                </a:solidFill>
                <a:effectLst/>
                <a:uLnTx/>
                <a:uFillTx/>
                <a:latin typeface="Arial"/>
                <a:ea typeface="+mn-ea"/>
                <a:cs typeface="+mn-cs"/>
              </a:rPr>
              <a:t> = 1/</a:t>
            </a:r>
            <a:r>
              <a:rPr kumimoji="0" lang="en-US" sz="1800" b="0" i="1" u="sng" strike="noStrike" kern="1200" cap="none" spc="0" normalizeH="0" baseline="0" noProof="0" dirty="0">
                <a:ln>
                  <a:noFill/>
                </a:ln>
                <a:solidFill>
                  <a:srgbClr val="052049"/>
                </a:solidFill>
                <a:effectLst/>
                <a:uLnTx/>
                <a:uFillTx/>
                <a:latin typeface="Arial"/>
                <a:ea typeface="+mn-ea"/>
                <a:cs typeface="+mn-cs"/>
              </a:rPr>
              <a:t>f</a:t>
            </a:r>
            <a:r>
              <a:rPr kumimoji="0" lang="en-US" sz="1800" b="0" i="0" u="sng" strike="noStrike" kern="1200" cap="none" spc="0" normalizeH="0" baseline="0" noProof="0" dirty="0">
                <a:ln>
                  <a:noFill/>
                </a:ln>
                <a:solidFill>
                  <a:srgbClr val="052049"/>
                </a:solidFill>
                <a:effectLst/>
                <a:uLnTx/>
                <a:uFillTx/>
                <a:latin typeface="Arial"/>
                <a:ea typeface="+mn-ea"/>
                <a:cs typeface="+mn-cs"/>
              </a:rPr>
              <a:t>(</a:t>
            </a:r>
            <a:r>
              <a:rPr kumimoji="0" lang="en-US" sz="1800" b="0" i="1" u="sng" strike="noStrike" kern="1200" cap="none" spc="0" normalizeH="0" baseline="0" noProof="0" dirty="0">
                <a:ln>
                  <a:noFill/>
                </a:ln>
                <a:solidFill>
                  <a:srgbClr val="052049"/>
                </a:solidFill>
                <a:effectLst/>
                <a:uLnTx/>
                <a:uFillTx/>
                <a:latin typeface="Arial"/>
                <a:ea typeface="+mn-ea"/>
                <a:cs typeface="+mn-cs"/>
              </a:rPr>
              <a:t>A</a:t>
            </a:r>
            <a:r>
              <a:rPr kumimoji="0" lang="en-US" sz="1800" b="0" i="0" u="sng" strike="noStrike" kern="1200" cap="none" spc="0" normalizeH="0" baseline="0" noProof="0" dirty="0">
                <a:ln>
                  <a:noFill/>
                </a:ln>
                <a:solidFill>
                  <a:srgbClr val="052049"/>
                </a:solidFill>
                <a:effectLst/>
                <a:uLnTx/>
                <a:uFillTx/>
                <a:latin typeface="Arial"/>
                <a:ea typeface="+mn-ea"/>
                <a:cs typeface="+mn-cs"/>
              </a:rPr>
              <a:t> | </a:t>
            </a:r>
            <a:r>
              <a:rPr kumimoji="0" lang="en-US" sz="1800" b="0" i="1" u="sng" strike="noStrike" kern="1200" cap="none" spc="0" normalizeH="0" baseline="0" noProof="0" dirty="0">
                <a:ln>
                  <a:noFill/>
                </a:ln>
                <a:solidFill>
                  <a:srgbClr val="052049"/>
                </a:solidFill>
                <a:effectLst/>
                <a:uLnTx/>
                <a:uFillTx/>
                <a:latin typeface="Arial"/>
                <a:ea typeface="+mn-ea"/>
                <a:cs typeface="+mn-cs"/>
              </a:rPr>
              <a:t>L</a:t>
            </a:r>
            <a:r>
              <a:rPr kumimoji="0" lang="en-US" sz="1800" b="0" i="0" u="sng" strike="noStrike" kern="1200" cap="none" spc="0" normalizeH="0" baseline="0" noProof="0" dirty="0">
                <a:ln>
                  <a:noFill/>
                </a:ln>
                <a:solidFill>
                  <a:srgbClr val="052049"/>
                </a:solidFill>
                <a:effectLst/>
                <a:uLnTx/>
                <a:uFillTx/>
                <a:latin typeface="Arial"/>
                <a:ea typeface="+mn-ea"/>
                <a:cs typeface="+mn-cs"/>
              </a:rPr>
              <a:t>)</a:t>
            </a:r>
          </a:p>
        </p:txBody>
      </p:sp>
      <p:cxnSp>
        <p:nvCxnSpPr>
          <p:cNvPr id="93" name="Straight Connector 92"/>
          <p:cNvCxnSpPr/>
          <p:nvPr/>
        </p:nvCxnSpPr>
        <p:spPr>
          <a:xfrm rot="10800000" flipH="1">
            <a:off x="2110142" y="3272968"/>
            <a:ext cx="1051560" cy="369725"/>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5980254" y="2401035"/>
            <a:ext cx="1174282" cy="1174282"/>
          </a:xfrm>
          <a:prstGeom prst="ellips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6" name="Oval 95"/>
          <p:cNvSpPr/>
          <p:nvPr/>
        </p:nvSpPr>
        <p:spPr>
          <a:xfrm>
            <a:off x="5980254" y="3688406"/>
            <a:ext cx="1174282" cy="1174282"/>
          </a:xfrm>
          <a:prstGeom prst="ellips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7" name="Oval 96"/>
          <p:cNvSpPr/>
          <p:nvPr/>
        </p:nvSpPr>
        <p:spPr>
          <a:xfrm>
            <a:off x="5980254" y="4970979"/>
            <a:ext cx="1174282" cy="1174282"/>
          </a:xfrm>
          <a:prstGeom prst="ellips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8" name="Oval 97"/>
          <p:cNvSpPr/>
          <p:nvPr/>
        </p:nvSpPr>
        <p:spPr>
          <a:xfrm>
            <a:off x="5980254" y="1118463"/>
            <a:ext cx="1174282" cy="1174282"/>
          </a:xfrm>
          <a:prstGeom prst="ellips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9" name="Oval 98"/>
          <p:cNvSpPr/>
          <p:nvPr/>
        </p:nvSpPr>
        <p:spPr>
          <a:xfrm>
            <a:off x="2102604" y="3055551"/>
            <a:ext cx="1174282" cy="1174282"/>
          </a:xfrm>
          <a:prstGeom prst="ellips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0" name="TextBox 99"/>
          <p:cNvSpPr txBox="1"/>
          <p:nvPr/>
        </p:nvSpPr>
        <p:spPr>
          <a:xfrm>
            <a:off x="1235024" y="3455615"/>
            <a:ext cx="70460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049"/>
                </a:solidFill>
                <a:effectLst/>
                <a:uLnTx/>
                <a:uFillTx/>
                <a:latin typeface="Arial"/>
                <a:ea typeface="+mn-ea"/>
                <a:cs typeface="+mn-cs"/>
              </a:rPr>
              <a:t>n=20</a:t>
            </a:r>
          </a:p>
        </p:txBody>
      </p:sp>
      <p:cxnSp>
        <p:nvCxnSpPr>
          <p:cNvPr id="101" name="Straight Connector 100"/>
          <p:cNvCxnSpPr>
            <a:stCxn id="99" idx="2"/>
            <a:endCxn id="99" idx="5"/>
          </p:cNvCxnSpPr>
          <p:nvPr/>
        </p:nvCxnSpPr>
        <p:spPr>
          <a:xfrm rot="10800000" flipH="1" flipV="1">
            <a:off x="2102604" y="3642692"/>
            <a:ext cx="1002312" cy="4151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a:endCxn id="98" idx="2"/>
          </p:cNvCxnSpPr>
          <p:nvPr/>
        </p:nvCxnSpPr>
        <p:spPr>
          <a:xfrm flipV="1">
            <a:off x="3153041" y="1705604"/>
            <a:ext cx="2827213" cy="1560416"/>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a:endCxn id="95" idx="2"/>
          </p:cNvCxnSpPr>
          <p:nvPr/>
        </p:nvCxnSpPr>
        <p:spPr>
          <a:xfrm flipV="1">
            <a:off x="3153041" y="2988176"/>
            <a:ext cx="2827213" cy="28479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a:stCxn id="99" idx="5"/>
            <a:endCxn id="96" idx="2"/>
          </p:cNvCxnSpPr>
          <p:nvPr/>
        </p:nvCxnSpPr>
        <p:spPr>
          <a:xfrm rot="16200000" flipH="1">
            <a:off x="4433744" y="2729036"/>
            <a:ext cx="217683" cy="287533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99" idx="5"/>
            <a:endCxn id="97" idx="2"/>
          </p:cNvCxnSpPr>
          <p:nvPr/>
        </p:nvCxnSpPr>
        <p:spPr>
          <a:xfrm rot="16200000" flipH="1">
            <a:off x="3792457" y="3370323"/>
            <a:ext cx="1500256" cy="287533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10800000" flipH="1">
            <a:off x="5987793" y="1335880"/>
            <a:ext cx="1051560" cy="369725"/>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10800000" flipH="1" flipV="1">
            <a:off x="5980255" y="1705604"/>
            <a:ext cx="1002312" cy="4151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10800000" flipH="1">
            <a:off x="5987793" y="2618451"/>
            <a:ext cx="1051560" cy="369725"/>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10800000" flipH="1" flipV="1">
            <a:off x="5980255" y="2988175"/>
            <a:ext cx="1002312" cy="4151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10800000" flipH="1">
            <a:off x="5987793" y="3905822"/>
            <a:ext cx="1051560" cy="369725"/>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rot="10800000" flipH="1" flipV="1">
            <a:off x="5980255" y="4275546"/>
            <a:ext cx="1002312" cy="4151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10800000" flipH="1">
            <a:off x="5987793" y="5188395"/>
            <a:ext cx="1051560" cy="369725"/>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rot="10800000" flipH="1" flipV="1">
            <a:off x="5980255" y="5558119"/>
            <a:ext cx="1002312" cy="4151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rot="1403494">
            <a:off x="6107872" y="1731796"/>
            <a:ext cx="102799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52049"/>
                </a:solidFill>
                <a:effectLst/>
                <a:uLnTx/>
                <a:uFillTx/>
                <a:latin typeface="Arial"/>
                <a:ea typeface="+mn-ea"/>
                <a:cs typeface="+mn-cs"/>
              </a:rPr>
              <a:t>Y=0 (0.75)</a:t>
            </a:r>
          </a:p>
        </p:txBody>
      </p:sp>
      <p:sp>
        <p:nvSpPr>
          <p:cNvPr id="115" name="TextBox 114"/>
          <p:cNvSpPr txBox="1"/>
          <p:nvPr/>
        </p:nvSpPr>
        <p:spPr>
          <a:xfrm rot="20406066">
            <a:off x="5953774" y="1276477"/>
            <a:ext cx="1027996"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52049"/>
                </a:solidFill>
                <a:effectLst/>
                <a:uLnTx/>
                <a:uFillTx/>
                <a:latin typeface="Arial"/>
                <a:ea typeface="+mn-ea"/>
                <a:cs typeface="+mn-cs"/>
              </a:rPr>
              <a:t>Y=1 (0.25)</a:t>
            </a:r>
          </a:p>
        </p:txBody>
      </p:sp>
      <p:sp>
        <p:nvSpPr>
          <p:cNvPr id="116" name="TextBox 115"/>
          <p:cNvSpPr txBox="1"/>
          <p:nvPr/>
        </p:nvSpPr>
        <p:spPr>
          <a:xfrm rot="1403494">
            <a:off x="6098247" y="3003344"/>
            <a:ext cx="102799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52049"/>
                </a:solidFill>
                <a:effectLst/>
                <a:uLnTx/>
                <a:uFillTx/>
                <a:latin typeface="Arial"/>
                <a:ea typeface="+mn-ea"/>
                <a:cs typeface="+mn-cs"/>
              </a:rPr>
              <a:t>Y=0 (0.75)</a:t>
            </a:r>
          </a:p>
        </p:txBody>
      </p:sp>
      <p:sp>
        <p:nvSpPr>
          <p:cNvPr id="117" name="TextBox 116"/>
          <p:cNvSpPr txBox="1"/>
          <p:nvPr/>
        </p:nvSpPr>
        <p:spPr>
          <a:xfrm rot="20406066">
            <a:off x="5944149" y="2548025"/>
            <a:ext cx="1027996"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52049"/>
                </a:solidFill>
                <a:effectLst/>
                <a:uLnTx/>
                <a:uFillTx/>
                <a:latin typeface="Arial"/>
                <a:ea typeface="+mn-ea"/>
                <a:cs typeface="+mn-cs"/>
              </a:rPr>
              <a:t>Y=1 (0.25)</a:t>
            </a:r>
          </a:p>
        </p:txBody>
      </p:sp>
      <p:sp>
        <p:nvSpPr>
          <p:cNvPr id="118" name="TextBox 117"/>
          <p:cNvSpPr txBox="1"/>
          <p:nvPr/>
        </p:nvSpPr>
        <p:spPr>
          <a:xfrm rot="1403494">
            <a:off x="6098247" y="4285722"/>
            <a:ext cx="102799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52049"/>
                </a:solidFill>
                <a:effectLst/>
                <a:uLnTx/>
                <a:uFillTx/>
                <a:latin typeface="Arial"/>
                <a:ea typeface="+mn-ea"/>
                <a:cs typeface="+mn-cs"/>
              </a:rPr>
              <a:t>Y=0 (0.33)</a:t>
            </a:r>
          </a:p>
        </p:txBody>
      </p:sp>
      <p:sp>
        <p:nvSpPr>
          <p:cNvPr id="119" name="TextBox 118"/>
          <p:cNvSpPr txBox="1"/>
          <p:nvPr/>
        </p:nvSpPr>
        <p:spPr>
          <a:xfrm rot="20406066">
            <a:off x="5944149" y="3830403"/>
            <a:ext cx="1027996"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52049"/>
                </a:solidFill>
                <a:effectLst/>
                <a:uLnTx/>
                <a:uFillTx/>
                <a:latin typeface="Arial"/>
                <a:ea typeface="+mn-ea"/>
                <a:cs typeface="+mn-cs"/>
              </a:rPr>
              <a:t>Y=1 (0.67)</a:t>
            </a:r>
          </a:p>
        </p:txBody>
      </p:sp>
      <p:sp>
        <p:nvSpPr>
          <p:cNvPr id="120" name="TextBox 119"/>
          <p:cNvSpPr txBox="1"/>
          <p:nvPr/>
        </p:nvSpPr>
        <p:spPr>
          <a:xfrm rot="1403494">
            <a:off x="6107872" y="5568297"/>
            <a:ext cx="102799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52049"/>
                </a:solidFill>
                <a:effectLst/>
                <a:uLnTx/>
                <a:uFillTx/>
                <a:latin typeface="Arial"/>
                <a:ea typeface="+mn-ea"/>
                <a:cs typeface="+mn-cs"/>
              </a:rPr>
              <a:t>Y=0 (0.33)</a:t>
            </a:r>
          </a:p>
        </p:txBody>
      </p:sp>
      <p:sp>
        <p:nvSpPr>
          <p:cNvPr id="121" name="TextBox 120"/>
          <p:cNvSpPr txBox="1"/>
          <p:nvPr/>
        </p:nvSpPr>
        <p:spPr>
          <a:xfrm rot="20406066">
            <a:off x="5928833" y="5112978"/>
            <a:ext cx="1077877"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52049"/>
                </a:solidFill>
                <a:effectLst/>
                <a:uLnTx/>
                <a:uFillTx/>
                <a:latin typeface="Arial"/>
                <a:ea typeface="+mn-ea"/>
                <a:cs typeface="+mn-cs"/>
              </a:rPr>
              <a:t>Y=1 (0..67)</a:t>
            </a:r>
          </a:p>
        </p:txBody>
      </p:sp>
      <p:sp>
        <p:nvSpPr>
          <p:cNvPr id="122" name="TextBox 121"/>
          <p:cNvSpPr txBox="1"/>
          <p:nvPr/>
        </p:nvSpPr>
        <p:spPr>
          <a:xfrm rot="19862759">
            <a:off x="4051541" y="2179771"/>
            <a:ext cx="1077877"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52049"/>
                </a:solidFill>
                <a:effectLst/>
                <a:uLnTx/>
                <a:uFillTx/>
                <a:latin typeface="Arial"/>
                <a:ea typeface="+mn-ea"/>
                <a:cs typeface="+mn-cs"/>
              </a:rPr>
              <a:t>A=1 (0.5) 4</a:t>
            </a:r>
          </a:p>
        </p:txBody>
      </p:sp>
      <p:sp>
        <p:nvSpPr>
          <p:cNvPr id="123" name="TextBox 122"/>
          <p:cNvSpPr txBox="1"/>
          <p:nvPr/>
        </p:nvSpPr>
        <p:spPr>
          <a:xfrm rot="21268154">
            <a:off x="4176667" y="2843912"/>
            <a:ext cx="1077877"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52049"/>
                </a:solidFill>
                <a:effectLst/>
                <a:uLnTx/>
                <a:uFillTx/>
                <a:latin typeface="Arial"/>
                <a:ea typeface="+mn-ea"/>
                <a:cs typeface="+mn-cs"/>
              </a:rPr>
              <a:t>A=0 (0.5) 4</a:t>
            </a:r>
          </a:p>
        </p:txBody>
      </p:sp>
      <p:sp>
        <p:nvSpPr>
          <p:cNvPr id="124" name="TextBox 123"/>
          <p:cNvSpPr txBox="1"/>
          <p:nvPr/>
        </p:nvSpPr>
        <p:spPr>
          <a:xfrm rot="239149">
            <a:off x="4126743" y="3911624"/>
            <a:ext cx="117772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52049"/>
                </a:solidFill>
                <a:effectLst/>
                <a:uLnTx/>
                <a:uFillTx/>
                <a:latin typeface="Arial"/>
                <a:ea typeface="+mn-ea"/>
                <a:cs typeface="+mn-cs"/>
              </a:rPr>
              <a:t>A=1 (0.75) 9</a:t>
            </a:r>
          </a:p>
        </p:txBody>
      </p:sp>
      <p:sp>
        <p:nvSpPr>
          <p:cNvPr id="125" name="TextBox 124"/>
          <p:cNvSpPr txBox="1"/>
          <p:nvPr/>
        </p:nvSpPr>
        <p:spPr>
          <a:xfrm rot="1656980">
            <a:off x="3944974" y="4536830"/>
            <a:ext cx="117772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52049"/>
                </a:solidFill>
                <a:effectLst/>
                <a:uLnTx/>
                <a:uFillTx/>
                <a:latin typeface="Arial"/>
                <a:ea typeface="+mn-ea"/>
                <a:cs typeface="+mn-cs"/>
              </a:rPr>
              <a:t>A=0 (0.25) 3</a:t>
            </a:r>
          </a:p>
        </p:txBody>
      </p:sp>
      <p:sp>
        <p:nvSpPr>
          <p:cNvPr id="47" name="TextBox 46">
            <a:extLst>
              <a:ext uri="{FF2B5EF4-FFF2-40B4-BE49-F238E27FC236}">
                <a16:creationId xmlns:a16="http://schemas.microsoft.com/office/drawing/2014/main" id="{DAF59988-276D-AE46-82DD-F32E7F608735}"/>
              </a:ext>
            </a:extLst>
          </p:cNvPr>
          <p:cNvSpPr txBox="1"/>
          <p:nvPr/>
        </p:nvSpPr>
        <p:spPr>
          <a:xfrm rot="1403494">
            <a:off x="2136949" y="3645446"/>
            <a:ext cx="115782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52049"/>
                </a:solidFill>
                <a:effectLst/>
                <a:uLnTx/>
                <a:uFillTx/>
                <a:latin typeface="Arial"/>
                <a:ea typeface="+mn-ea"/>
                <a:cs typeface="+mn-cs"/>
              </a:rPr>
              <a:t>L=1 (0.6) 12</a:t>
            </a:r>
          </a:p>
        </p:txBody>
      </p:sp>
      <p:sp>
        <p:nvSpPr>
          <p:cNvPr id="48" name="TextBox 47">
            <a:extLst>
              <a:ext uri="{FF2B5EF4-FFF2-40B4-BE49-F238E27FC236}">
                <a16:creationId xmlns:a16="http://schemas.microsoft.com/office/drawing/2014/main" id="{0D8C7D30-5FF4-6F49-93C6-CEED1A641C39}"/>
              </a:ext>
            </a:extLst>
          </p:cNvPr>
          <p:cNvSpPr txBox="1"/>
          <p:nvPr/>
        </p:nvSpPr>
        <p:spPr>
          <a:xfrm rot="20406066">
            <a:off x="2069061" y="3208270"/>
            <a:ext cx="1057977"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52049"/>
                </a:solidFill>
                <a:effectLst/>
                <a:uLnTx/>
                <a:uFillTx/>
                <a:latin typeface="Arial"/>
                <a:ea typeface="+mn-ea"/>
                <a:cs typeface="+mn-cs"/>
              </a:rPr>
              <a:t>L=0 (0.4) 8</a:t>
            </a:r>
          </a:p>
        </p:txBody>
      </p:sp>
    </p:spTree>
    <p:extLst>
      <p:ext uri="{BB962C8B-B14F-4D97-AF65-F5344CB8AC3E}">
        <p14:creationId xmlns:p14="http://schemas.microsoft.com/office/powerpoint/2010/main" val="4314973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2A27C-CA75-425C-B022-26613819635F}"/>
              </a:ext>
            </a:extLst>
          </p:cNvPr>
          <p:cNvSpPr>
            <a:spLocks noGrp="1"/>
          </p:cNvSpPr>
          <p:nvPr>
            <p:ph type="title"/>
          </p:nvPr>
        </p:nvSpPr>
        <p:spPr/>
        <p:txBody>
          <a:bodyPr/>
          <a:lstStyle/>
          <a:p>
            <a:r>
              <a:rPr lang="en-US" dirty="0"/>
              <a:t>Week 2 – DAGs</a:t>
            </a:r>
          </a:p>
        </p:txBody>
      </p:sp>
      <p:sp>
        <p:nvSpPr>
          <p:cNvPr id="3" name="Content Placeholder 2">
            <a:extLst>
              <a:ext uri="{FF2B5EF4-FFF2-40B4-BE49-F238E27FC236}">
                <a16:creationId xmlns:a16="http://schemas.microsoft.com/office/drawing/2014/main" id="{6A0A0899-5941-4001-B268-B4E8A50C047D}"/>
              </a:ext>
            </a:extLst>
          </p:cNvPr>
          <p:cNvSpPr>
            <a:spLocks noGrp="1"/>
          </p:cNvSpPr>
          <p:nvPr>
            <p:ph idx="1"/>
          </p:nvPr>
        </p:nvSpPr>
        <p:spPr>
          <a:xfrm>
            <a:off x="459687" y="1397001"/>
            <a:ext cx="4836213" cy="4380950"/>
          </a:xfrm>
        </p:spPr>
        <p:txBody>
          <a:bodyPr/>
          <a:lstStyle/>
          <a:p>
            <a:r>
              <a:rPr lang="en-US" dirty="0"/>
              <a:t>Example of measurement bias</a:t>
            </a:r>
          </a:p>
          <a:p>
            <a:pPr lvl="1"/>
            <a:r>
              <a:rPr lang="en-US" i="1" dirty="0"/>
              <a:t>A</a:t>
            </a:r>
            <a:r>
              <a:rPr lang="en-US" dirty="0"/>
              <a:t>: Alcohol use</a:t>
            </a:r>
          </a:p>
          <a:p>
            <a:pPr lvl="1"/>
            <a:r>
              <a:rPr lang="en-US" i="1" dirty="0"/>
              <a:t>A*</a:t>
            </a:r>
            <a:r>
              <a:rPr lang="en-US" dirty="0"/>
              <a:t>: Recalled alcohol use</a:t>
            </a:r>
          </a:p>
          <a:p>
            <a:pPr lvl="1"/>
            <a:r>
              <a:rPr lang="en-US" i="1" dirty="0"/>
              <a:t>U</a:t>
            </a:r>
            <a:r>
              <a:rPr lang="en-US" i="1" baseline="-25000" dirty="0"/>
              <a:t>A</a:t>
            </a:r>
            <a:r>
              <a:rPr lang="en-US" dirty="0"/>
              <a:t>: Factors other than </a:t>
            </a:r>
            <a:r>
              <a:rPr lang="en-US" i="1" dirty="0"/>
              <a:t>A</a:t>
            </a:r>
            <a:r>
              <a:rPr lang="en-US" dirty="0"/>
              <a:t> that determine the value of </a:t>
            </a:r>
            <a:r>
              <a:rPr lang="en-US" i="1" dirty="0"/>
              <a:t>A*</a:t>
            </a:r>
            <a:r>
              <a:rPr lang="en-US" dirty="0"/>
              <a:t> (i.e., measurement error)</a:t>
            </a:r>
          </a:p>
          <a:p>
            <a:pPr lvl="1"/>
            <a:r>
              <a:rPr lang="en-US" i="1" dirty="0"/>
              <a:t>Y:</a:t>
            </a:r>
            <a:r>
              <a:rPr lang="en-US" dirty="0"/>
              <a:t> Birth defects</a:t>
            </a:r>
          </a:p>
          <a:p>
            <a:pPr lvl="1"/>
            <a:r>
              <a:rPr lang="en-US" i="1" dirty="0"/>
              <a:t>U</a:t>
            </a:r>
            <a:r>
              <a:rPr lang="en-US" i="1" baseline="-25000" dirty="0"/>
              <a:t>Y</a:t>
            </a:r>
            <a:r>
              <a:rPr lang="en-US" dirty="0"/>
              <a:t>: Factors other than </a:t>
            </a:r>
            <a:r>
              <a:rPr lang="en-US" i="1" dirty="0"/>
              <a:t>Y</a:t>
            </a:r>
            <a:r>
              <a:rPr lang="en-US" dirty="0"/>
              <a:t> that determine the value of </a:t>
            </a:r>
            <a:r>
              <a:rPr lang="en-US" i="1" dirty="0"/>
              <a:t>Y*</a:t>
            </a:r>
            <a:r>
              <a:rPr lang="en-US" dirty="0"/>
              <a:t> (i.e., measurement error)</a:t>
            </a:r>
          </a:p>
        </p:txBody>
      </p:sp>
      <p:sp>
        <p:nvSpPr>
          <p:cNvPr id="4" name="Slide Number Placeholder 3">
            <a:extLst>
              <a:ext uri="{FF2B5EF4-FFF2-40B4-BE49-F238E27FC236}">
                <a16:creationId xmlns:a16="http://schemas.microsoft.com/office/drawing/2014/main" id="{82B91C9D-FAE2-42A5-A7F1-61BA435417C3}"/>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22</a:t>
            </a:fld>
            <a:endParaRPr lang="en-US" altLang="en-US">
              <a:solidFill>
                <a:srgbClr val="052049"/>
              </a:solidFill>
            </a:endParaRPr>
          </a:p>
        </p:txBody>
      </p:sp>
      <p:pic>
        <p:nvPicPr>
          <p:cNvPr id="5" name="Picture 4" descr="Screen Shot 2020-02-02 at 2.55.01 PM.png">
            <a:extLst>
              <a:ext uri="{FF2B5EF4-FFF2-40B4-BE49-F238E27FC236}">
                <a16:creationId xmlns:a16="http://schemas.microsoft.com/office/drawing/2014/main" id="{BBDCE6BB-C4A5-974E-8593-B53155B83E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9164" y="1397001"/>
            <a:ext cx="3048001" cy="2820277"/>
          </a:xfrm>
          <a:prstGeom prst="rect">
            <a:avLst/>
          </a:prstGeom>
        </p:spPr>
      </p:pic>
    </p:spTree>
    <p:extLst>
      <p:ext uri="{BB962C8B-B14F-4D97-AF65-F5344CB8AC3E}">
        <p14:creationId xmlns:p14="http://schemas.microsoft.com/office/powerpoint/2010/main" val="3230308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055D7D-B54C-B544-B926-BB7658559867}"/>
              </a:ext>
            </a:extLst>
          </p:cNvPr>
          <p:cNvSpPr>
            <a:spLocks noGrp="1"/>
          </p:cNvSpPr>
          <p:nvPr>
            <p:ph type="sldNum" sz="quarter" idx="13"/>
          </p:nvPr>
        </p:nvSpPr>
        <p:spPr/>
        <p:txBody>
          <a:bodyPr/>
          <a:lstStyle/>
          <a:p>
            <a:fld id="{7BCC8D0D-EAEC-449D-9161-023DFF90F2E2}" type="slidenum">
              <a:rPr lang="en-US" smtClean="0">
                <a:solidFill>
                  <a:srgbClr val="052049"/>
                </a:solidFill>
              </a:rPr>
              <a:pPr/>
              <a:t>23</a:t>
            </a:fld>
            <a:endParaRPr lang="en-US" dirty="0">
              <a:solidFill>
                <a:srgbClr val="052049"/>
              </a:solidFill>
            </a:endParaRPr>
          </a:p>
        </p:txBody>
      </p:sp>
      <p:sp>
        <p:nvSpPr>
          <p:cNvPr id="3" name="Title 2">
            <a:extLst>
              <a:ext uri="{FF2B5EF4-FFF2-40B4-BE49-F238E27FC236}">
                <a16:creationId xmlns:a16="http://schemas.microsoft.com/office/drawing/2014/main" id="{68272A8A-2860-B44D-8A22-6BC5E71F4792}"/>
              </a:ext>
            </a:extLst>
          </p:cNvPr>
          <p:cNvSpPr>
            <a:spLocks noGrp="1"/>
          </p:cNvSpPr>
          <p:nvPr>
            <p:ph type="title"/>
          </p:nvPr>
        </p:nvSpPr>
        <p:spPr/>
        <p:txBody>
          <a:bodyPr/>
          <a:lstStyle/>
          <a:p>
            <a:r>
              <a:rPr lang="en-US" dirty="0"/>
              <a:t>Effect Modification &amp; Interaction Topics</a:t>
            </a:r>
          </a:p>
        </p:txBody>
      </p:sp>
      <p:sp>
        <p:nvSpPr>
          <p:cNvPr id="4" name="Text Placeholder 3">
            <a:extLst>
              <a:ext uri="{FF2B5EF4-FFF2-40B4-BE49-F238E27FC236}">
                <a16:creationId xmlns:a16="http://schemas.microsoft.com/office/drawing/2014/main" id="{55E24AC5-A226-534F-812E-02DF8F804090}"/>
              </a:ext>
            </a:extLst>
          </p:cNvPr>
          <p:cNvSpPr>
            <a:spLocks noGrp="1"/>
          </p:cNvSpPr>
          <p:nvPr>
            <p:ph type="body" sz="quarter" idx="14"/>
          </p:nvPr>
        </p:nvSpPr>
        <p:spPr>
          <a:xfrm>
            <a:off x="457199" y="1881349"/>
            <a:ext cx="8401987" cy="3937000"/>
          </a:xfrm>
        </p:spPr>
        <p:txBody>
          <a:bodyPr>
            <a:normAutofit fontScale="92500"/>
          </a:bodyPr>
          <a:lstStyle/>
          <a:p>
            <a:pPr marL="285750" indent="-285750">
              <a:buClr>
                <a:schemeClr val="tx1"/>
              </a:buClr>
              <a:buFont typeface="Arial" panose="020B0604020202020204" pitchFamily="34" charset="0"/>
              <a:buChar char="•"/>
            </a:pPr>
            <a:r>
              <a:rPr lang="en-US" sz="2400" dirty="0"/>
              <a:t>Interaction &amp; Effect Modification – </a:t>
            </a:r>
            <a:r>
              <a:rPr lang="en-US" sz="2400" i="1" dirty="0"/>
              <a:t>what do these terms mean in epidemiology?</a:t>
            </a:r>
          </a:p>
          <a:p>
            <a:pPr marL="285750" indent="-285750">
              <a:buClr>
                <a:schemeClr val="tx1"/>
              </a:buClr>
              <a:buFont typeface="Arial" panose="020B0604020202020204" pitchFamily="34" charset="0"/>
              <a:buChar char="•"/>
            </a:pPr>
            <a:r>
              <a:rPr lang="en-US" sz="2400" dirty="0"/>
              <a:t>Why or when do we want to study these?</a:t>
            </a:r>
          </a:p>
          <a:p>
            <a:pPr marL="285750" indent="-285750">
              <a:buClr>
                <a:schemeClr val="tx1"/>
              </a:buClr>
              <a:buFont typeface="Arial" panose="020B0604020202020204" pitchFamily="34" charset="0"/>
              <a:buChar char="•"/>
            </a:pPr>
            <a:r>
              <a:rPr lang="en-US" sz="2400" dirty="0"/>
              <a:t>Interpretation of model coefficients with an interaction term</a:t>
            </a:r>
          </a:p>
          <a:p>
            <a:pPr marL="285750" indent="-285750">
              <a:buClr>
                <a:schemeClr val="tx1"/>
              </a:buClr>
              <a:buFont typeface="Arial" panose="020B0604020202020204" pitchFamily="34" charset="0"/>
              <a:buChar char="•"/>
            </a:pPr>
            <a:r>
              <a:rPr lang="en-US" sz="2400" dirty="0"/>
              <a:t>Statistical Measures of Interaction (View on own, not recorded)</a:t>
            </a:r>
          </a:p>
          <a:p>
            <a:pPr marL="742939" lvl="1" indent="-285750">
              <a:buClr>
                <a:schemeClr val="tx1"/>
              </a:buClr>
              <a:buFont typeface="Arial" panose="020B0604020202020204" pitchFamily="34" charset="0"/>
              <a:buChar char="•"/>
            </a:pPr>
            <a:r>
              <a:rPr lang="en-US" sz="2400" dirty="0"/>
              <a:t>Importance of Scale - Additive vs. Multiplicative Interaction</a:t>
            </a:r>
          </a:p>
          <a:p>
            <a:pPr marL="285750" indent="-285750">
              <a:buClr>
                <a:schemeClr val="tx1"/>
              </a:buClr>
              <a:buFont typeface="Arial" panose="020B0604020202020204" pitchFamily="34" charset="0"/>
              <a:buChar char="•"/>
            </a:pPr>
            <a:r>
              <a:rPr lang="en-US" sz="2400" dirty="0"/>
              <a:t>Presenting Effect Modification &amp; Interaction, Examples </a:t>
            </a:r>
          </a:p>
          <a:p>
            <a:pPr marL="285750" indent="-285750">
              <a:buClr>
                <a:schemeClr val="tx1"/>
              </a:buClr>
              <a:buFont typeface="Arial" panose="020B0604020202020204" pitchFamily="34" charset="0"/>
              <a:buChar char="•"/>
            </a:pPr>
            <a:r>
              <a:rPr lang="en-US" sz="2400" dirty="0"/>
              <a:t>Interaction under Counterfactual Framework</a:t>
            </a:r>
          </a:p>
          <a:p>
            <a:pPr marL="285750" indent="-285750">
              <a:buClr>
                <a:schemeClr val="tx1"/>
              </a:buClr>
              <a:buFont typeface="Arial" panose="020B0604020202020204" pitchFamily="34" charset="0"/>
              <a:buChar char="•"/>
            </a:pPr>
            <a:r>
              <a:rPr lang="en-US" sz="2400" dirty="0"/>
              <a:t>Appendix (not recorded)</a:t>
            </a:r>
          </a:p>
          <a:p>
            <a:pPr marL="285750" indent="-285750">
              <a:buClr>
                <a:schemeClr val="tx1"/>
              </a:buClr>
              <a:buFont typeface="Arial" panose="020B0604020202020204" pitchFamily="34" charset="0"/>
              <a:buChar char="•"/>
            </a:pPr>
            <a:endParaRPr lang="en-US" sz="2400" dirty="0"/>
          </a:p>
          <a:p>
            <a:pPr marL="285750" indent="-285750">
              <a:buClr>
                <a:schemeClr val="tx1"/>
              </a:buClr>
              <a:buFont typeface="Arial" panose="020B0604020202020204" pitchFamily="34" charset="0"/>
              <a:buChar char="•"/>
            </a:pPr>
            <a:endParaRPr lang="en-US" sz="2400" dirty="0"/>
          </a:p>
        </p:txBody>
      </p:sp>
    </p:spTree>
    <p:extLst>
      <p:ext uri="{BB962C8B-B14F-4D97-AF65-F5344CB8AC3E}">
        <p14:creationId xmlns:p14="http://schemas.microsoft.com/office/powerpoint/2010/main" val="4020277097"/>
      </p:ext>
    </p:extLst>
  </p:cSld>
  <p:clrMapOvr>
    <a:masterClrMapping/>
  </p:clrMapOvr>
  <p:transition advTm="13146">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FFFC92-83A1-3445-AE72-1AE88237700A}"/>
              </a:ext>
            </a:extLst>
          </p:cNvPr>
          <p:cNvSpPr>
            <a:spLocks noGrp="1"/>
          </p:cNvSpPr>
          <p:nvPr>
            <p:ph type="sldNum" sz="quarter" idx="1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BCC8D0D-EAEC-449D-9161-023DFF90F2E2}" type="slidenum">
              <a:rPr kumimoji="0" lang="en-US" sz="700" b="0" i="0" u="none" strike="noStrike" kern="1200" cap="none" spc="0" normalizeH="0" baseline="0" noProof="0" smtClean="0">
                <a:ln>
                  <a:noFill/>
                </a:ln>
                <a:solidFill>
                  <a:srgbClr val="052049"/>
                </a:solidFill>
                <a:effectLst/>
                <a:uLnTx/>
                <a:uFillTx/>
                <a:latin typeface="Arial" pitchFamily="34" charset="0"/>
                <a:ea typeface="+mn-ea"/>
                <a:cs typeface="Arial"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24</a:t>
            </a:fld>
            <a:endParaRPr kumimoji="0" lang="en-US" sz="700" b="0" i="0" u="none" strike="noStrike" kern="1200" cap="none" spc="0" normalizeH="0" baseline="0" noProof="0" dirty="0">
              <a:ln>
                <a:noFill/>
              </a:ln>
              <a:solidFill>
                <a:srgbClr val="052049"/>
              </a:solidFill>
              <a:effectLst/>
              <a:uLnTx/>
              <a:uFillTx/>
              <a:latin typeface="Arial" pitchFamily="34" charset="0"/>
              <a:ea typeface="+mn-ea"/>
              <a:cs typeface="Arial" pitchFamily="34" charset="0"/>
            </a:endParaRPr>
          </a:p>
        </p:txBody>
      </p:sp>
      <p:sp>
        <p:nvSpPr>
          <p:cNvPr id="3" name="Title 2">
            <a:extLst>
              <a:ext uri="{FF2B5EF4-FFF2-40B4-BE49-F238E27FC236}">
                <a16:creationId xmlns:a16="http://schemas.microsoft.com/office/drawing/2014/main" id="{963CB960-5376-2E45-87F7-888ADA97557A}"/>
              </a:ext>
            </a:extLst>
          </p:cNvPr>
          <p:cNvSpPr>
            <a:spLocks noGrp="1"/>
          </p:cNvSpPr>
          <p:nvPr>
            <p:ph type="title"/>
          </p:nvPr>
        </p:nvSpPr>
        <p:spPr/>
        <p:txBody>
          <a:bodyPr/>
          <a:lstStyle/>
          <a:p>
            <a:r>
              <a:rPr lang="en-US" dirty="0"/>
              <a:t>Definitions &amp; Distinctions</a:t>
            </a:r>
          </a:p>
        </p:txBody>
      </p:sp>
      <p:sp>
        <p:nvSpPr>
          <p:cNvPr id="4" name="Text Placeholder 3">
            <a:extLst>
              <a:ext uri="{FF2B5EF4-FFF2-40B4-BE49-F238E27FC236}">
                <a16:creationId xmlns:a16="http://schemas.microsoft.com/office/drawing/2014/main" id="{73385716-1096-B146-838C-DC5EC0BAEA95}"/>
              </a:ext>
            </a:extLst>
          </p:cNvPr>
          <p:cNvSpPr>
            <a:spLocks noGrp="1"/>
          </p:cNvSpPr>
          <p:nvPr>
            <p:ph type="body" sz="quarter" idx="14"/>
          </p:nvPr>
        </p:nvSpPr>
        <p:spPr>
          <a:xfrm>
            <a:off x="527807" y="1415468"/>
            <a:ext cx="8285018" cy="4659020"/>
          </a:xfrm>
        </p:spPr>
        <p:txBody>
          <a:bodyPr>
            <a:normAutofit/>
          </a:bodyPr>
          <a:lstStyle/>
          <a:p>
            <a:pPr marL="342900" indent="-342900">
              <a:buClr>
                <a:schemeClr val="tx1"/>
              </a:buClr>
              <a:buFont typeface="Arial" panose="020B0604020202020204" pitchFamily="34" charset="0"/>
              <a:buChar char="•"/>
            </a:pPr>
            <a:r>
              <a:rPr lang="en-US" sz="2000" dirty="0"/>
              <a:t>If no bias, then statistical interaction </a:t>
            </a:r>
            <a:r>
              <a:rPr lang="en-US" sz="2000" dirty="0">
                <a:sym typeface="Wingdings" pitchFamily="2" charset="2"/>
              </a:rPr>
              <a:t></a:t>
            </a:r>
            <a:r>
              <a:rPr lang="en-US" sz="2000" dirty="0"/>
              <a:t> </a:t>
            </a:r>
            <a:r>
              <a:rPr lang="en-US" sz="2000" dirty="0" err="1"/>
              <a:t>epid</a:t>
            </a:r>
            <a:r>
              <a:rPr lang="en-US" sz="2000" dirty="0"/>
              <a:t> concept of </a:t>
            </a:r>
            <a:r>
              <a:rPr lang="en-US" sz="2000" i="1" dirty="0"/>
              <a:t>effect modification, effect measure modification, heterogeneity of effects, effect heterogeneity, or biologic interaction…</a:t>
            </a:r>
            <a:endParaRPr lang="en-US" sz="2400" i="1" dirty="0"/>
          </a:p>
          <a:p>
            <a:pPr marL="800089" lvl="1" indent="-342900">
              <a:buClr>
                <a:schemeClr val="tx1"/>
              </a:buClr>
            </a:pPr>
            <a:r>
              <a:rPr lang="en-US" sz="2000" dirty="0"/>
              <a:t>When you care more about primary exposure and not the modifying factor, some label this effect modification </a:t>
            </a:r>
          </a:p>
          <a:p>
            <a:pPr marL="1031858" lvl="2" indent="-342900">
              <a:buClr>
                <a:schemeClr val="tx1"/>
              </a:buClr>
            </a:pPr>
            <a:r>
              <a:rPr lang="en-US" sz="1800" dirty="0"/>
              <a:t>Note: need to at least adjust for confounding between primary exposure and disease to make inferences</a:t>
            </a:r>
          </a:p>
          <a:p>
            <a:pPr marL="800089" lvl="1" indent="-342900">
              <a:buClr>
                <a:schemeClr val="tx1"/>
              </a:buClr>
            </a:pPr>
            <a:r>
              <a:rPr lang="en-US" sz="2000" dirty="0"/>
              <a:t>When you care about </a:t>
            </a:r>
            <a:r>
              <a:rPr lang="en-US" sz="2000" b="1" i="1" dirty="0"/>
              <a:t>both</a:t>
            </a:r>
            <a:r>
              <a:rPr lang="en-US" sz="2000" dirty="0"/>
              <a:t> factors (e.g., an interaction that sheds light on biologic mechanisms for disease) then some tend to call this causal interaction or “interaction” </a:t>
            </a:r>
          </a:p>
          <a:p>
            <a:pPr marL="1031858" lvl="2" indent="-342900">
              <a:buClr>
                <a:schemeClr val="tx1"/>
              </a:buClr>
            </a:pPr>
            <a:r>
              <a:rPr lang="en-US" sz="1800" dirty="0"/>
              <a:t>Note: need to adjust for confounding for both factors to make inferences</a:t>
            </a:r>
          </a:p>
        </p:txBody>
      </p:sp>
    </p:spTree>
    <p:extLst>
      <p:ext uri="{BB962C8B-B14F-4D97-AF65-F5344CB8AC3E}">
        <p14:creationId xmlns:p14="http://schemas.microsoft.com/office/powerpoint/2010/main" val="803749589"/>
      </p:ext>
    </p:extLst>
  </p:cSld>
  <p:clrMapOvr>
    <a:masterClrMapping/>
  </p:clrMapOvr>
  <p:transition advTm="193042">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Stated another way…</a:t>
            </a:r>
          </a:p>
        </p:txBody>
      </p:sp>
      <p:sp>
        <p:nvSpPr>
          <p:cNvPr id="3" name="Content Placeholder 2"/>
          <p:cNvSpPr>
            <a:spLocks noGrp="1"/>
          </p:cNvSpPr>
          <p:nvPr>
            <p:ph type="body" sz="quarter" idx="14"/>
          </p:nvPr>
        </p:nvSpPr>
        <p:spPr>
          <a:xfrm>
            <a:off x="457199" y="1297858"/>
            <a:ext cx="8347587" cy="4520491"/>
          </a:xfrm>
        </p:spPr>
        <p:txBody>
          <a:bodyPr>
            <a:normAutofit fontScale="92500"/>
          </a:bodyPr>
          <a:lstStyle/>
          <a:p>
            <a:pPr marL="285750" indent="-285750">
              <a:buClr>
                <a:schemeClr val="tx1"/>
              </a:buClr>
              <a:buSzPct val="95000"/>
              <a:buFont typeface="Arial" panose="020B0604020202020204" pitchFamily="34" charset="0"/>
              <a:buChar char="•"/>
            </a:pPr>
            <a:r>
              <a:rPr lang="en-US" sz="2400" dirty="0"/>
              <a:t>You have 2 independent variables, X and Z, and an outcome Y</a:t>
            </a:r>
          </a:p>
          <a:p>
            <a:pPr marL="285750" indent="-285750">
              <a:buClr>
                <a:schemeClr val="tx1"/>
              </a:buClr>
              <a:buSzPct val="95000"/>
              <a:buFont typeface="Arial" panose="020B0604020202020204" pitchFamily="34" charset="0"/>
              <a:buChar char="•"/>
            </a:pPr>
            <a:endParaRPr lang="en-US" sz="2400" dirty="0"/>
          </a:p>
          <a:p>
            <a:pPr marL="285750" indent="-285750">
              <a:buClr>
                <a:schemeClr val="tx1"/>
              </a:buClr>
              <a:buSzPct val="95000"/>
              <a:buFont typeface="Arial" panose="020B0604020202020204" pitchFamily="34" charset="0"/>
              <a:buChar char="•"/>
            </a:pPr>
            <a:r>
              <a:rPr lang="en-US" sz="2400" dirty="0"/>
              <a:t>Effect modification: The average causal effect of exposure X on outcome Y differs across levels of a third variable, Z </a:t>
            </a:r>
          </a:p>
          <a:p>
            <a:pPr lvl="1">
              <a:buClr>
                <a:schemeClr val="tx1"/>
              </a:buClr>
              <a:buSzPct val="95000"/>
            </a:pPr>
            <a:r>
              <a:rPr lang="en-US" sz="2000" dirty="0"/>
              <a:t>Differs both meaningfully &amp; statistically</a:t>
            </a:r>
          </a:p>
          <a:p>
            <a:pPr lvl="1">
              <a:buClr>
                <a:schemeClr val="tx1"/>
              </a:buClr>
              <a:buSzPct val="95000"/>
            </a:pPr>
            <a:r>
              <a:rPr lang="en-US" sz="2000" dirty="0"/>
              <a:t>Focus is on the causal effect of X on Y</a:t>
            </a:r>
          </a:p>
          <a:p>
            <a:pPr lvl="1">
              <a:buClr>
                <a:schemeClr val="tx1"/>
              </a:buClr>
              <a:buSzPct val="95000"/>
            </a:pPr>
            <a:r>
              <a:rPr lang="en-US" sz="2000" dirty="0"/>
              <a:t>The independent causal effect of Z on Y is not a primary focus</a:t>
            </a:r>
          </a:p>
          <a:p>
            <a:pPr lvl="1">
              <a:buClr>
                <a:schemeClr val="tx1"/>
              </a:buClr>
              <a:buSzPct val="95000"/>
            </a:pPr>
            <a:endParaRPr lang="en-US" sz="2000" dirty="0"/>
          </a:p>
          <a:p>
            <a:pPr marL="285750" indent="-285750">
              <a:buClr>
                <a:schemeClr val="tx1"/>
              </a:buClr>
              <a:buSzPct val="95000"/>
              <a:buFont typeface="Arial" panose="020B0604020202020204" pitchFamily="34" charset="0"/>
              <a:buChar char="•"/>
            </a:pPr>
            <a:r>
              <a:rPr lang="en-US" sz="2400" dirty="0"/>
              <a:t>Causal Interaction / “Interaction”: Joint causal effects of 2 (or more) </a:t>
            </a:r>
            <a:r>
              <a:rPr lang="en-US" sz="2400" dirty="0" err="1"/>
              <a:t>Txs</a:t>
            </a:r>
            <a:r>
              <a:rPr lang="en-US" sz="2400" dirty="0"/>
              <a:t> on outcome</a:t>
            </a:r>
          </a:p>
          <a:p>
            <a:pPr lvl="1">
              <a:buClr>
                <a:schemeClr val="tx1"/>
              </a:buClr>
              <a:buSzPct val="95000"/>
            </a:pPr>
            <a:r>
              <a:rPr lang="en-US" sz="2000" dirty="0"/>
              <a:t>Focus is equally on the effects of X and Z on the outcome Y</a:t>
            </a:r>
          </a:p>
          <a:p>
            <a:pPr marL="285750" indent="-285750">
              <a:buClr>
                <a:schemeClr val="tx1"/>
              </a:buClr>
              <a:buSzPct val="95000"/>
              <a:buFont typeface="Arial" panose="020B0604020202020204" pitchFamily="34" charset="0"/>
              <a:buChar char="•"/>
            </a:pPr>
            <a:endParaRPr lang="en-US" sz="2400" dirty="0"/>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F7E784E3-4E9C-4192-BB08-682C3A98C91B}"/>
                  </a:ext>
                </a:extLst>
              </p14:cNvPr>
              <p14:cNvContentPartPr/>
              <p14:nvPr/>
            </p14:nvContentPartPr>
            <p14:xfrm>
              <a:off x="716567" y="4761167"/>
              <a:ext cx="27360" cy="9720"/>
            </p14:xfrm>
          </p:contentPart>
        </mc:Choice>
        <mc:Fallback xmlns="">
          <p:pic>
            <p:nvPicPr>
              <p:cNvPr id="7" name="Ink 6">
                <a:extLst>
                  <a:ext uri="{FF2B5EF4-FFF2-40B4-BE49-F238E27FC236}">
                    <a16:creationId xmlns:a16="http://schemas.microsoft.com/office/drawing/2014/main" id="{F7E784E3-4E9C-4192-BB08-682C3A98C91B}"/>
                  </a:ext>
                </a:extLst>
              </p:cNvPr>
              <p:cNvPicPr/>
              <p:nvPr/>
            </p:nvPicPr>
            <p:blipFill>
              <a:blip r:embed="rId6"/>
              <a:stretch>
                <a:fillRect/>
              </a:stretch>
            </p:blipFill>
            <p:spPr>
              <a:xfrm>
                <a:off x="707927" y="4752167"/>
                <a:ext cx="45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B4F666A2-A6EC-4936-9444-DAB5E5FC82DE}"/>
                  </a:ext>
                </a:extLst>
              </p14:cNvPr>
              <p14:cNvContentPartPr/>
              <p14:nvPr/>
            </p14:nvContentPartPr>
            <p14:xfrm>
              <a:off x="798287" y="4701583"/>
              <a:ext cx="55440" cy="16920"/>
            </p14:xfrm>
          </p:contentPart>
        </mc:Choice>
        <mc:Fallback xmlns="">
          <p:pic>
            <p:nvPicPr>
              <p:cNvPr id="8" name="Ink 7">
                <a:extLst>
                  <a:ext uri="{FF2B5EF4-FFF2-40B4-BE49-F238E27FC236}">
                    <a16:creationId xmlns:a16="http://schemas.microsoft.com/office/drawing/2014/main" id="{B4F666A2-A6EC-4936-9444-DAB5E5FC82DE}"/>
                  </a:ext>
                </a:extLst>
              </p:cNvPr>
              <p:cNvPicPr/>
              <p:nvPr/>
            </p:nvPicPr>
            <p:blipFill>
              <a:blip r:embed="rId8"/>
              <a:stretch>
                <a:fillRect/>
              </a:stretch>
            </p:blipFill>
            <p:spPr>
              <a:xfrm>
                <a:off x="789287" y="4692943"/>
                <a:ext cx="730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6B1E72B5-BEFE-4BBD-B13B-398D192AF6DC}"/>
                  </a:ext>
                </a:extLst>
              </p14:cNvPr>
              <p14:cNvContentPartPr/>
              <p14:nvPr/>
            </p14:nvContentPartPr>
            <p14:xfrm>
              <a:off x="4118760" y="6399720"/>
              <a:ext cx="11160" cy="30960"/>
            </p14:xfrm>
          </p:contentPart>
        </mc:Choice>
        <mc:Fallback xmlns="">
          <p:pic>
            <p:nvPicPr>
              <p:cNvPr id="12" name="Ink 11">
                <a:extLst>
                  <a:ext uri="{FF2B5EF4-FFF2-40B4-BE49-F238E27FC236}">
                    <a16:creationId xmlns:a16="http://schemas.microsoft.com/office/drawing/2014/main" id="{6B1E72B5-BEFE-4BBD-B13B-398D192AF6DC}"/>
                  </a:ext>
                </a:extLst>
              </p:cNvPr>
              <p:cNvPicPr/>
              <p:nvPr/>
            </p:nvPicPr>
            <p:blipFill>
              <a:blip r:embed="rId10"/>
              <a:stretch>
                <a:fillRect/>
              </a:stretch>
            </p:blipFill>
            <p:spPr>
              <a:xfrm>
                <a:off x="4109400" y="6390360"/>
                <a:ext cx="29880" cy="49680"/>
              </a:xfrm>
              <a:prstGeom prst="rect">
                <a:avLst/>
              </a:prstGeom>
            </p:spPr>
          </p:pic>
        </mc:Fallback>
      </mc:AlternateContent>
    </p:spTree>
    <p:extLst>
      <p:ext uri="{BB962C8B-B14F-4D97-AF65-F5344CB8AC3E}">
        <p14:creationId xmlns:p14="http://schemas.microsoft.com/office/powerpoint/2010/main" val="1261133135"/>
      </p:ext>
    </p:extLst>
  </p:cSld>
  <p:clrMapOvr>
    <a:masterClrMapping/>
  </p:clrMapOvr>
  <p:transition advTm="80874">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3" y="389744"/>
            <a:ext cx="8089901" cy="940001"/>
          </a:xfrm>
        </p:spPr>
        <p:txBody>
          <a:bodyPr/>
          <a:lstStyle/>
          <a:p>
            <a:r>
              <a:rPr lang="en-US" sz="3200" b="1" dirty="0"/>
              <a:t>Assessing Interaction on Additive Scale when you only have Relative Risks - RERI</a:t>
            </a:r>
            <a:r>
              <a:rPr lang="en-US" sz="3200" b="1" baseline="-25000" dirty="0"/>
              <a:t>RR</a:t>
            </a:r>
          </a:p>
        </p:txBody>
      </p:sp>
      <p:sp>
        <p:nvSpPr>
          <p:cNvPr id="3" name="Content Placeholder 2"/>
          <p:cNvSpPr>
            <a:spLocks noGrp="1"/>
          </p:cNvSpPr>
          <p:nvPr>
            <p:ph idx="1"/>
          </p:nvPr>
        </p:nvSpPr>
        <p:spPr>
          <a:xfrm>
            <a:off x="458424" y="1288857"/>
            <a:ext cx="8480517" cy="4931427"/>
          </a:xfrm>
        </p:spPr>
        <p:txBody>
          <a:bodyPr/>
          <a:lstStyle/>
          <a:p>
            <a:pPr marL="0" indent="0" algn="ctr">
              <a:buNone/>
            </a:pPr>
            <a:r>
              <a:rPr lang="en-US" sz="2100" dirty="0"/>
              <a:t>RR</a:t>
            </a:r>
            <a:r>
              <a:rPr lang="en-US" sz="2100" baseline="-25000" dirty="0"/>
              <a:t>11</a:t>
            </a:r>
            <a:r>
              <a:rPr lang="en-US" sz="2100" dirty="0"/>
              <a:t> </a:t>
            </a:r>
            <a:r>
              <a:rPr lang="mr-IN" sz="2100" dirty="0"/>
              <a:t>–</a:t>
            </a:r>
            <a:r>
              <a:rPr lang="en-US" sz="2100" dirty="0"/>
              <a:t> RR</a:t>
            </a:r>
            <a:r>
              <a:rPr lang="en-US" sz="2100" baseline="-25000" dirty="0"/>
              <a:t>10</a:t>
            </a:r>
            <a:r>
              <a:rPr lang="en-US" sz="2100" dirty="0"/>
              <a:t> </a:t>
            </a:r>
            <a:r>
              <a:rPr lang="mr-IN" sz="2100" dirty="0"/>
              <a:t>–</a:t>
            </a:r>
            <a:r>
              <a:rPr lang="en-US" sz="2100" dirty="0"/>
              <a:t> RR</a:t>
            </a:r>
            <a:r>
              <a:rPr lang="en-US" sz="2100" baseline="-25000" dirty="0"/>
              <a:t>01</a:t>
            </a:r>
            <a:r>
              <a:rPr lang="en-US" sz="2100" dirty="0"/>
              <a:t> + 1</a:t>
            </a:r>
          </a:p>
          <a:p>
            <a:r>
              <a:rPr lang="en-US" sz="2100" dirty="0"/>
              <a:t>RERI = Relative excess risk due to interaction (Rothman 1986)</a:t>
            </a:r>
          </a:p>
          <a:p>
            <a:r>
              <a:rPr lang="en-US" sz="2100" dirty="0"/>
              <a:t>ICR = Interaction contrast ratio (Greenland 2008)</a:t>
            </a:r>
          </a:p>
          <a:p>
            <a:pPr lvl="1"/>
            <a:r>
              <a:rPr lang="en-US" dirty="0"/>
              <a:t>If RERI</a:t>
            </a:r>
            <a:r>
              <a:rPr lang="en-US" baseline="-25000" dirty="0"/>
              <a:t>RR</a:t>
            </a:r>
            <a:r>
              <a:rPr lang="en-US" dirty="0"/>
              <a:t> &gt; 0 only if p</a:t>
            </a:r>
            <a:r>
              <a:rPr lang="en-US" baseline="-25000" dirty="0"/>
              <a:t>11</a:t>
            </a:r>
            <a:r>
              <a:rPr lang="en-US" dirty="0"/>
              <a:t> </a:t>
            </a:r>
            <a:r>
              <a:rPr lang="mr-IN" dirty="0"/>
              <a:t>–</a:t>
            </a:r>
            <a:r>
              <a:rPr lang="en-US" dirty="0"/>
              <a:t> p</a:t>
            </a:r>
            <a:r>
              <a:rPr lang="en-US" baseline="-25000" dirty="0"/>
              <a:t>10</a:t>
            </a:r>
            <a:r>
              <a:rPr lang="en-US" dirty="0"/>
              <a:t> </a:t>
            </a:r>
            <a:r>
              <a:rPr lang="mr-IN" dirty="0"/>
              <a:t>–</a:t>
            </a:r>
            <a:r>
              <a:rPr lang="en-US" dirty="0"/>
              <a:t> p</a:t>
            </a:r>
            <a:r>
              <a:rPr lang="en-US" baseline="-25000" dirty="0"/>
              <a:t>01</a:t>
            </a:r>
            <a:r>
              <a:rPr lang="en-US" dirty="0"/>
              <a:t> + p</a:t>
            </a:r>
            <a:r>
              <a:rPr lang="en-US" baseline="-25000" dirty="0"/>
              <a:t>00</a:t>
            </a:r>
            <a:r>
              <a:rPr lang="en-US" dirty="0"/>
              <a:t> &gt; 0</a:t>
            </a:r>
          </a:p>
          <a:p>
            <a:pPr lvl="1"/>
            <a:r>
              <a:rPr lang="en-US" dirty="0"/>
              <a:t>If RERI</a:t>
            </a:r>
            <a:r>
              <a:rPr lang="en-US" baseline="-25000" dirty="0"/>
              <a:t>RR</a:t>
            </a:r>
            <a:r>
              <a:rPr lang="en-US" dirty="0"/>
              <a:t> &lt; 0 only if p</a:t>
            </a:r>
            <a:r>
              <a:rPr lang="en-US" baseline="-25000" dirty="0"/>
              <a:t>11</a:t>
            </a:r>
            <a:r>
              <a:rPr lang="en-US" dirty="0"/>
              <a:t> </a:t>
            </a:r>
            <a:r>
              <a:rPr lang="mr-IN" dirty="0"/>
              <a:t>–</a:t>
            </a:r>
            <a:r>
              <a:rPr lang="en-US" dirty="0"/>
              <a:t> p</a:t>
            </a:r>
            <a:r>
              <a:rPr lang="en-US" baseline="-25000" dirty="0"/>
              <a:t>10</a:t>
            </a:r>
            <a:r>
              <a:rPr lang="en-US" dirty="0"/>
              <a:t> </a:t>
            </a:r>
            <a:r>
              <a:rPr lang="mr-IN" dirty="0"/>
              <a:t>–</a:t>
            </a:r>
            <a:r>
              <a:rPr lang="en-US" dirty="0"/>
              <a:t> p</a:t>
            </a:r>
            <a:r>
              <a:rPr lang="en-US" baseline="-25000" dirty="0"/>
              <a:t>01</a:t>
            </a:r>
            <a:r>
              <a:rPr lang="en-US" dirty="0"/>
              <a:t> + p</a:t>
            </a:r>
            <a:r>
              <a:rPr lang="en-US" baseline="-25000" dirty="0"/>
              <a:t>00</a:t>
            </a:r>
            <a:r>
              <a:rPr lang="en-US" dirty="0"/>
              <a:t> &lt; 0</a:t>
            </a:r>
          </a:p>
          <a:p>
            <a:pPr lvl="1"/>
            <a:r>
              <a:rPr lang="en-US" dirty="0"/>
              <a:t>If RERI</a:t>
            </a:r>
            <a:r>
              <a:rPr lang="en-US" baseline="-25000" dirty="0"/>
              <a:t>RR</a:t>
            </a:r>
            <a:r>
              <a:rPr lang="en-US" dirty="0"/>
              <a:t> = 0 if p</a:t>
            </a:r>
            <a:r>
              <a:rPr lang="en-US" baseline="-25000" dirty="0"/>
              <a:t>11</a:t>
            </a:r>
            <a:r>
              <a:rPr lang="en-US" dirty="0"/>
              <a:t> </a:t>
            </a:r>
            <a:r>
              <a:rPr lang="mr-IN" dirty="0"/>
              <a:t>–</a:t>
            </a:r>
            <a:r>
              <a:rPr lang="en-US" dirty="0"/>
              <a:t> p</a:t>
            </a:r>
            <a:r>
              <a:rPr lang="en-US" baseline="-25000" dirty="0"/>
              <a:t>10</a:t>
            </a:r>
            <a:r>
              <a:rPr lang="en-US" dirty="0"/>
              <a:t> </a:t>
            </a:r>
            <a:r>
              <a:rPr lang="mr-IN" dirty="0"/>
              <a:t>–</a:t>
            </a:r>
            <a:r>
              <a:rPr lang="en-US" dirty="0"/>
              <a:t> p</a:t>
            </a:r>
            <a:r>
              <a:rPr lang="en-US" baseline="-25000" dirty="0"/>
              <a:t>01</a:t>
            </a:r>
            <a:r>
              <a:rPr lang="en-US" dirty="0"/>
              <a:t> + p</a:t>
            </a:r>
            <a:r>
              <a:rPr lang="en-US" baseline="-25000" dirty="0"/>
              <a:t>00</a:t>
            </a:r>
            <a:r>
              <a:rPr lang="en-US" dirty="0"/>
              <a:t> = 0</a:t>
            </a:r>
            <a:endParaRPr lang="en-US" sz="2100" dirty="0"/>
          </a:p>
          <a:p>
            <a:r>
              <a:rPr lang="en-US" sz="2100" dirty="0"/>
              <a:t>RERI</a:t>
            </a:r>
            <a:r>
              <a:rPr lang="en-US" sz="2100" baseline="-25000" dirty="0"/>
              <a:t>RR</a:t>
            </a:r>
            <a:r>
              <a:rPr lang="en-US" sz="2100" dirty="0"/>
              <a:t> also known as  “Interaction Contrast Ratio” or “ICR”</a:t>
            </a:r>
          </a:p>
          <a:p>
            <a:r>
              <a:rPr lang="en-US" sz="2000" dirty="0">
                <a:solidFill>
                  <a:srgbClr val="052049"/>
                </a:solidFill>
              </a:rPr>
              <a:t>RERI</a:t>
            </a:r>
            <a:r>
              <a:rPr lang="en-US" sz="2000" baseline="-25000" dirty="0">
                <a:solidFill>
                  <a:srgbClr val="052049"/>
                </a:solidFill>
              </a:rPr>
              <a:t>RR</a:t>
            </a:r>
            <a:r>
              <a:rPr lang="en-US" sz="2000" dirty="0">
                <a:solidFill>
                  <a:srgbClr val="052049"/>
                </a:solidFill>
              </a:rPr>
              <a:t> gives direction of additive interaction, but not magnitude</a:t>
            </a:r>
          </a:p>
          <a:p>
            <a:r>
              <a:rPr lang="en-US" sz="2000" dirty="0"/>
              <a:t>NOTE: RERI</a:t>
            </a:r>
            <a:r>
              <a:rPr lang="en-US" sz="2000" baseline="-25000" dirty="0"/>
              <a:t>RR</a:t>
            </a:r>
            <a:r>
              <a:rPr lang="en-US" sz="2000" dirty="0"/>
              <a:t> may be referred to as the “Interaction Contrast </a:t>
            </a:r>
            <a:r>
              <a:rPr lang="en-US" sz="2000" b="1" dirty="0"/>
              <a:t>Ratio</a:t>
            </a:r>
            <a:r>
              <a:rPr lang="en-US" sz="2000" dirty="0"/>
              <a:t>”</a:t>
            </a:r>
            <a:endParaRPr lang="en-US" dirty="0"/>
          </a:p>
          <a:p>
            <a:pPr lvl="1"/>
            <a:r>
              <a:rPr lang="en-US" dirty="0"/>
              <a:t>This is distinct from “Interaction Contrast for the </a:t>
            </a:r>
            <a:r>
              <a:rPr lang="en-US" b="1" dirty="0"/>
              <a:t>Risk Ratio</a:t>
            </a:r>
            <a:r>
              <a:rPr lang="en-US" dirty="0"/>
              <a:t>” (IC</a:t>
            </a:r>
            <a:r>
              <a:rPr lang="en-US" baseline="-25000" dirty="0"/>
              <a:t>RR</a:t>
            </a:r>
            <a:r>
              <a:rPr lang="en-US" dirty="0"/>
              <a:t>)</a:t>
            </a:r>
          </a:p>
          <a:p>
            <a:pPr lvl="1"/>
            <a:r>
              <a:rPr lang="en-US" sz="1800" dirty="0"/>
              <a:t>Interaction Contrast Ratio - measure of additive interaction</a:t>
            </a:r>
          </a:p>
          <a:p>
            <a:pPr lvl="1"/>
            <a:r>
              <a:rPr lang="en-US" sz="1800" dirty="0"/>
              <a:t>Interaction Contrast of the Risk Ratio</a:t>
            </a:r>
            <a:r>
              <a:rPr lang="en-US" sz="1200" dirty="0"/>
              <a:t> </a:t>
            </a:r>
            <a:r>
              <a:rPr lang="en-US" sz="1600" dirty="0"/>
              <a:t>- </a:t>
            </a:r>
            <a:r>
              <a:rPr lang="en-US" sz="1800" dirty="0"/>
              <a:t>measure of multiplicative interaction</a:t>
            </a:r>
          </a:p>
          <a:p>
            <a:endParaRPr lang="en-US" sz="2100" dirty="0"/>
          </a:p>
          <a:p>
            <a:endParaRPr lang="en-US" sz="2100" dirty="0"/>
          </a:p>
          <a:p>
            <a:endParaRPr lang="en-US" sz="1900" dirty="0"/>
          </a:p>
          <a:p>
            <a:endParaRPr lang="en-US" sz="2100" dirty="0"/>
          </a:p>
          <a:p>
            <a:endParaRPr lang="en-US" sz="2100" dirty="0"/>
          </a:p>
          <a:p>
            <a:endParaRPr lang="en-US" sz="2100" dirty="0"/>
          </a:p>
        </p:txBody>
      </p:sp>
    </p:spTree>
    <p:extLst>
      <p:ext uri="{BB962C8B-B14F-4D97-AF65-F5344CB8AC3E}">
        <p14:creationId xmlns:p14="http://schemas.microsoft.com/office/powerpoint/2010/main" val="273601608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27049" y="333137"/>
            <a:ext cx="8089901" cy="834074"/>
          </a:xfrm>
        </p:spPr>
        <p:txBody>
          <a:bodyPr/>
          <a:lstStyle/>
          <a:p>
            <a:r>
              <a:rPr lang="en-US" b="1" dirty="0"/>
              <a:t>Assessing Interaction on Additive Scale when you only have Relative Risks - RERI</a:t>
            </a:r>
            <a:r>
              <a:rPr lang="en-US" b="1" baseline="-25000" dirty="0"/>
              <a:t>RR</a:t>
            </a:r>
          </a:p>
        </p:txBody>
      </p:sp>
      <p:sp>
        <p:nvSpPr>
          <p:cNvPr id="3" name="Content Placeholder 2"/>
          <p:cNvSpPr>
            <a:spLocks noGrp="1"/>
          </p:cNvSpPr>
          <p:nvPr>
            <p:ph idx="1"/>
          </p:nvPr>
        </p:nvSpPr>
        <p:spPr>
          <a:xfrm>
            <a:off x="462005" y="1257151"/>
            <a:ext cx="8325548" cy="4945355"/>
          </a:xfrm>
        </p:spPr>
        <p:txBody>
          <a:bodyPr/>
          <a:lstStyle/>
          <a:p>
            <a:pPr marL="0" indent="0" algn="ctr">
              <a:buNone/>
            </a:pPr>
            <a:r>
              <a:rPr lang="en-US" sz="2000" dirty="0"/>
              <a:t>RR</a:t>
            </a:r>
            <a:r>
              <a:rPr lang="en-US" sz="2000" baseline="-25000" dirty="0"/>
              <a:t>11</a:t>
            </a:r>
            <a:r>
              <a:rPr lang="en-US" sz="2000" dirty="0"/>
              <a:t> </a:t>
            </a:r>
            <a:r>
              <a:rPr lang="mr-IN" sz="2000" dirty="0"/>
              <a:t>–</a:t>
            </a:r>
            <a:r>
              <a:rPr lang="en-US" sz="2000" dirty="0"/>
              <a:t> RR</a:t>
            </a:r>
            <a:r>
              <a:rPr lang="en-US" sz="2000" baseline="-25000" dirty="0"/>
              <a:t>10</a:t>
            </a:r>
            <a:r>
              <a:rPr lang="en-US" sz="2000" dirty="0"/>
              <a:t> </a:t>
            </a:r>
            <a:r>
              <a:rPr lang="mr-IN" sz="2000" dirty="0"/>
              <a:t>–</a:t>
            </a:r>
            <a:r>
              <a:rPr lang="en-US" sz="2000" dirty="0"/>
              <a:t> RR</a:t>
            </a:r>
            <a:r>
              <a:rPr lang="en-US" sz="2000" baseline="-25000" dirty="0"/>
              <a:t>01</a:t>
            </a:r>
            <a:r>
              <a:rPr lang="en-US" sz="2000" dirty="0"/>
              <a:t> + 1</a:t>
            </a:r>
          </a:p>
          <a:p>
            <a:endParaRPr lang="en-US" sz="2000" dirty="0"/>
          </a:p>
          <a:p>
            <a:r>
              <a:rPr lang="en-US" sz="2000" dirty="0"/>
              <a:t>RERI</a:t>
            </a:r>
            <a:r>
              <a:rPr lang="en-US" sz="2000" baseline="-25000" dirty="0"/>
              <a:t>RR</a:t>
            </a:r>
            <a:r>
              <a:rPr lang="en-US" sz="2000" dirty="0"/>
              <a:t> gives direction of additive interaction, but not magnitude</a:t>
            </a:r>
          </a:p>
          <a:p>
            <a:r>
              <a:rPr lang="en-US" sz="2000" dirty="0"/>
              <a:t>However, magnitude of RERI</a:t>
            </a:r>
            <a:r>
              <a:rPr lang="en-US" sz="2000" baseline="-25000" dirty="0"/>
              <a:t>RR</a:t>
            </a:r>
            <a:r>
              <a:rPr lang="en-US" sz="2000" dirty="0"/>
              <a:t> can suggest different levels of evidence for </a:t>
            </a:r>
            <a:r>
              <a:rPr lang="en-US" sz="2000" i="1" dirty="0"/>
              <a:t>mechanistic interaction</a:t>
            </a:r>
            <a:r>
              <a:rPr lang="en-US" sz="2000" dirty="0"/>
              <a:t> </a:t>
            </a:r>
            <a:r>
              <a:rPr lang="en-US" sz="1600" dirty="0"/>
              <a:t>(p 21, </a:t>
            </a:r>
            <a:r>
              <a:rPr lang="en-US" sz="1600" dirty="0" err="1"/>
              <a:t>Vanderweele</a:t>
            </a:r>
            <a:r>
              <a:rPr lang="en-US" sz="1600" dirty="0"/>
              <a:t>, Table 7)</a:t>
            </a:r>
            <a:endParaRPr lang="en-US" sz="2000" dirty="0"/>
          </a:p>
          <a:p>
            <a:r>
              <a:rPr lang="en-US" sz="2000" dirty="0"/>
              <a:t>Terms describing different “mechanistic interactions”</a:t>
            </a:r>
          </a:p>
          <a:p>
            <a:pPr lvl="1"/>
            <a:r>
              <a:rPr lang="en-US" sz="1800" b="1" dirty="0"/>
              <a:t>Synergism</a:t>
            </a:r>
            <a:r>
              <a:rPr lang="en-US" sz="1800" dirty="0"/>
              <a:t>: in the sufficient cause framework, “synergism” occurs if the disease happens for some individuals when both factors are present, and does not happen when there is only one factor. If neither are present, disease may happen or not </a:t>
            </a:r>
          </a:p>
          <a:p>
            <a:pPr lvl="1"/>
            <a:r>
              <a:rPr lang="en-US" sz="1800" b="1" dirty="0"/>
              <a:t>Positive monotonicity</a:t>
            </a:r>
            <a:r>
              <a:rPr lang="en-US" sz="1800" dirty="0"/>
              <a:t>: the effect is never preventive for the outcome for anyone in the population</a:t>
            </a:r>
          </a:p>
          <a:p>
            <a:pPr lvl="1"/>
            <a:r>
              <a:rPr lang="en-US" sz="1800" b="1" dirty="0"/>
              <a:t>Epistasis</a:t>
            </a:r>
            <a:r>
              <a:rPr lang="en-US" sz="1800" dirty="0"/>
              <a:t>: Disease happens for some individuals when both factors are present, does not happen when there is only one factor, and if neither are present, disease will not happen. Occurs if RERI</a:t>
            </a:r>
            <a:r>
              <a:rPr lang="en-US" sz="1800" baseline="-25000" dirty="0"/>
              <a:t>RR</a:t>
            </a:r>
            <a:r>
              <a:rPr lang="en-US" sz="1800" dirty="0"/>
              <a:t> &gt; 2</a:t>
            </a:r>
            <a:endParaRPr lang="en-US" dirty="0"/>
          </a:p>
          <a:p>
            <a:endParaRPr lang="en-US" sz="2000" dirty="0"/>
          </a:p>
        </p:txBody>
      </p:sp>
    </p:spTree>
    <p:extLst>
      <p:ext uri="{BB962C8B-B14F-4D97-AF65-F5344CB8AC3E}">
        <p14:creationId xmlns:p14="http://schemas.microsoft.com/office/powerpoint/2010/main" val="38219947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chemeClr val="tx2">
                    <a:lumMod val="50000"/>
                    <a:lumOff val="50000"/>
                  </a:schemeClr>
                </a:solidFill>
              </a:rPr>
              <a:t>Summary from PT &amp; Bias </a:t>
            </a:r>
            <a:r>
              <a:rPr lang="en-US" sz="4000" dirty="0" err="1">
                <a:solidFill>
                  <a:schemeClr val="tx2">
                    <a:lumMod val="50000"/>
                    <a:lumOff val="50000"/>
                  </a:schemeClr>
                </a:solidFill>
              </a:rPr>
              <a:t>Leture</a:t>
            </a:r>
            <a:endParaRPr lang="en-US" dirty="0">
              <a:solidFill>
                <a:schemeClr val="tx2">
                  <a:lumMod val="50000"/>
                  <a:lumOff val="50000"/>
                </a:schemeClr>
              </a:solidFill>
            </a:endParaRPr>
          </a:p>
        </p:txBody>
      </p:sp>
      <p:sp>
        <p:nvSpPr>
          <p:cNvPr id="3" name="Content Placeholder 2"/>
          <p:cNvSpPr>
            <a:spLocks noGrp="1"/>
          </p:cNvSpPr>
          <p:nvPr>
            <p:ph idx="1"/>
          </p:nvPr>
        </p:nvSpPr>
        <p:spPr/>
        <p:txBody>
          <a:bodyPr/>
          <a:lstStyle/>
          <a:p>
            <a:r>
              <a:rPr lang="en-US" dirty="0"/>
              <a:t>How failure to emulate a target trial may lead to:</a:t>
            </a:r>
          </a:p>
          <a:p>
            <a:pPr lvl="1"/>
            <a:r>
              <a:rPr lang="en-US" dirty="0"/>
              <a:t>Selection Bias</a:t>
            </a:r>
          </a:p>
          <a:p>
            <a:pPr lvl="1"/>
            <a:r>
              <a:rPr lang="en-US" dirty="0"/>
              <a:t>Immortal PT Bias</a:t>
            </a:r>
          </a:p>
          <a:p>
            <a:r>
              <a:rPr lang="en-US" dirty="0"/>
              <a:t>Importance of aligning T</a:t>
            </a:r>
            <a:r>
              <a:rPr lang="en-US" baseline="-25000" dirty="0"/>
              <a:t>0</a:t>
            </a:r>
            <a:r>
              <a:rPr lang="en-US" dirty="0"/>
              <a:t>, eligibility, and “Tx assignment” in observational studies </a:t>
            </a:r>
          </a:p>
          <a:p>
            <a:r>
              <a:rPr lang="en-US" dirty="0"/>
              <a:t>In practice:</a:t>
            </a:r>
          </a:p>
          <a:p>
            <a:pPr lvl="1"/>
            <a:r>
              <a:rPr lang="en-US" dirty="0"/>
              <a:t>You can apply methods to help align T</a:t>
            </a:r>
            <a:r>
              <a:rPr lang="en-US" baseline="-25000" dirty="0"/>
              <a:t>0</a:t>
            </a:r>
            <a:r>
              <a:rPr lang="en-US" dirty="0"/>
              <a:t>, E, and A in observational studies (BIO215)</a:t>
            </a:r>
          </a:p>
          <a:p>
            <a:pPr lvl="1"/>
            <a:r>
              <a:rPr lang="en-US" dirty="0"/>
              <a:t>One can also consider the impact of potential bias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AA74B69-70FD-A649-B131-F3438782CAA4}" type="slidenum">
              <a:rPr kumimoji="0" lang="en-US" altLang="en-US" sz="700" b="0" i="0" u="none" strike="noStrike" kern="1200" cap="none" spc="0" normalizeH="0" baseline="0" noProof="0" smtClean="0">
                <a:ln>
                  <a:noFill/>
                </a:ln>
                <a:solidFill>
                  <a:srgbClr val="052049"/>
                </a:solidFill>
                <a:effectLst/>
                <a:uLnTx/>
                <a:uFillTx/>
                <a:latin typeface="Arial" pitchFamily="34" charset="0"/>
                <a:ea typeface="+mn-ea"/>
                <a:cs typeface="Arial"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28</a:t>
            </a:fld>
            <a:endParaRPr kumimoji="0" lang="en-US" altLang="en-US" sz="700" b="0" i="0" u="none" strike="noStrike" kern="1200" cap="none" spc="0" normalizeH="0" baseline="0" noProof="0">
              <a:ln>
                <a:noFill/>
              </a:ln>
              <a:solidFill>
                <a:srgbClr val="052049"/>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29353467"/>
      </p:ext>
    </p:extLst>
  </p:cSld>
  <p:clrMapOvr>
    <a:masterClrMapping/>
  </p:clrMapOvr>
  <p:transition advTm="37291">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51290A-877F-493D-BC54-61E0469B8453}"/>
              </a:ext>
            </a:extLst>
          </p:cNvPr>
          <p:cNvSpPr>
            <a:spLocks noGrp="1"/>
          </p:cNvSpPr>
          <p:nvPr>
            <p:ph type="ftr" sz="quarter" idx="12"/>
          </p:nvPr>
        </p:nvSpPr>
        <p:spPr/>
        <p:txBody>
          <a:bodyPr/>
          <a:lstStyle/>
          <a:p>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367CC14F-75A9-4801-A5E0-B4D2C0074D5F}"/>
              </a:ext>
            </a:extLst>
          </p:cNvPr>
          <p:cNvSpPr>
            <a:spLocks noGrp="1"/>
          </p:cNvSpPr>
          <p:nvPr>
            <p:ph type="sldNum" sz="quarter" idx="13"/>
          </p:nvPr>
        </p:nvSpPr>
        <p:spPr/>
        <p:txBody>
          <a:bodyPr/>
          <a:lstStyle/>
          <a:p>
            <a:fld id="{7BCC8D0D-EAEC-449D-9161-023DFF90F2E2}" type="slidenum">
              <a:rPr lang="en-US" smtClean="0">
                <a:solidFill>
                  <a:srgbClr val="052049"/>
                </a:solidFill>
              </a:rPr>
              <a:pPr/>
              <a:t>29</a:t>
            </a:fld>
            <a:endParaRPr lang="en-US" dirty="0">
              <a:solidFill>
                <a:srgbClr val="052049"/>
              </a:solidFill>
            </a:endParaRPr>
          </a:p>
        </p:txBody>
      </p:sp>
      <p:sp>
        <p:nvSpPr>
          <p:cNvPr id="4" name="Title 3">
            <a:extLst>
              <a:ext uri="{FF2B5EF4-FFF2-40B4-BE49-F238E27FC236}">
                <a16:creationId xmlns:a16="http://schemas.microsoft.com/office/drawing/2014/main" id="{7F088E14-1D11-4717-A726-DC80465BAABB}"/>
              </a:ext>
            </a:extLst>
          </p:cNvPr>
          <p:cNvSpPr>
            <a:spLocks noGrp="1"/>
          </p:cNvSpPr>
          <p:nvPr>
            <p:ph type="title"/>
          </p:nvPr>
        </p:nvSpPr>
        <p:spPr>
          <a:xfrm>
            <a:off x="453585" y="573857"/>
            <a:ext cx="8173580" cy="611449"/>
          </a:xfrm>
        </p:spPr>
        <p:txBody>
          <a:bodyPr/>
          <a:lstStyle/>
          <a:p>
            <a:r>
              <a:rPr lang="en-US" sz="3200" dirty="0"/>
              <a:t>PT Bias Problem</a:t>
            </a:r>
            <a:br>
              <a:rPr lang="en-US" sz="3200" dirty="0"/>
            </a:br>
            <a:r>
              <a:rPr lang="en-US" sz="3200" dirty="0"/>
              <a:t>Ex. Ex. Integrative Med &amp; CRC Recurrence</a:t>
            </a:r>
          </a:p>
        </p:txBody>
      </p:sp>
      <p:sp>
        <p:nvSpPr>
          <p:cNvPr id="5" name="Text Placeholder 4">
            <a:extLst>
              <a:ext uri="{FF2B5EF4-FFF2-40B4-BE49-F238E27FC236}">
                <a16:creationId xmlns:a16="http://schemas.microsoft.com/office/drawing/2014/main" id="{29F4B958-1C61-4FD3-B057-55E310E20E80}"/>
              </a:ext>
            </a:extLst>
          </p:cNvPr>
          <p:cNvSpPr>
            <a:spLocks noGrp="1"/>
          </p:cNvSpPr>
          <p:nvPr>
            <p:ph type="body" sz="quarter" idx="14"/>
          </p:nvPr>
        </p:nvSpPr>
        <p:spPr>
          <a:xfrm>
            <a:off x="457200" y="1185306"/>
            <a:ext cx="8179904" cy="4781898"/>
          </a:xfrm>
        </p:spPr>
        <p:txBody>
          <a:bodyPr>
            <a:normAutofit lnSpcReduction="10000"/>
          </a:bodyPr>
          <a:lstStyle/>
          <a:p>
            <a:pPr marL="114300" lvl="0" indent="-114300" defTabSz="914400" eaLnBrk="0" fontAlgn="base" hangingPunct="0">
              <a:spcBef>
                <a:spcPts val="800"/>
              </a:spcBef>
              <a:spcAft>
                <a:spcPct val="0"/>
              </a:spcAft>
              <a:buClrTx/>
              <a:buSzTx/>
              <a:buFont typeface="Arial" charset="0"/>
              <a:buChar char="•"/>
              <a:defRPr/>
            </a:pPr>
            <a:r>
              <a:rPr lang="en-US" sz="2400" dirty="0">
                <a:latin typeface="Arial" pitchFamily="34" charset="0"/>
                <a:ea typeface="Arial" charset="0"/>
                <a:cs typeface="Arial" pitchFamily="34" charset="0"/>
              </a:rPr>
              <a:t>“In a study of integrative medicine (IM) and effects on survival among individuals diagnosed with colorectal cancer managed with surgery, you identify enroll eligible patients into the study after surgery is completed.  At this time, participants complete a detailed baseline survey that includes information on the usage of Integrative Medicine practices (e.g., vitamins supplements, yoga, meditation, </a:t>
            </a:r>
            <a:r>
              <a:rPr lang="en-US" sz="2400" dirty="0" err="1">
                <a:latin typeface="Arial" pitchFamily="34" charset="0"/>
                <a:ea typeface="Arial" charset="0"/>
                <a:cs typeface="Arial" pitchFamily="34" charset="0"/>
              </a:rPr>
              <a:t>etc</a:t>
            </a:r>
            <a:r>
              <a:rPr lang="en-US" sz="2400" dirty="0">
                <a:latin typeface="Arial" pitchFamily="34" charset="0"/>
                <a:ea typeface="Arial" charset="0"/>
                <a:cs typeface="Arial" pitchFamily="34" charset="0"/>
              </a:rPr>
              <a:t>), diet, exercise, medications, comorbidities, smoking, weight, demographics. You follow participants over time and recorded recurrence status, other treatments, and CRC and overall mortality. Participants complete follow-up surveys to provide updated info on exposures approx. every 2 yrs. The questions read, “In the past 2 </a:t>
            </a:r>
            <a:r>
              <a:rPr lang="en-US" sz="2400" dirty="0" err="1">
                <a:latin typeface="Arial" pitchFamily="34" charset="0"/>
                <a:ea typeface="Arial" charset="0"/>
                <a:cs typeface="Arial" pitchFamily="34" charset="0"/>
              </a:rPr>
              <a:t>yrs</a:t>
            </a:r>
            <a:r>
              <a:rPr lang="en-US" sz="2400" dirty="0">
                <a:latin typeface="Arial" pitchFamily="34" charset="0"/>
                <a:ea typeface="Arial" charset="0"/>
                <a:cs typeface="Arial" pitchFamily="34" charset="0"/>
              </a:rPr>
              <a:t>, how much did you…”</a:t>
            </a:r>
          </a:p>
          <a:p>
            <a:pPr lvl="0" defTabSz="914400" eaLnBrk="0" fontAlgn="base" hangingPunct="0">
              <a:spcBef>
                <a:spcPts val="800"/>
              </a:spcBef>
              <a:spcAft>
                <a:spcPct val="0"/>
              </a:spcAft>
              <a:buClrTx/>
              <a:buSzTx/>
              <a:defRPr/>
            </a:pPr>
            <a:endParaRPr lang="en-US" sz="2400" dirty="0">
              <a:latin typeface="Arial" pitchFamily="34" charset="0"/>
              <a:ea typeface="Arial" charset="0"/>
              <a:cs typeface="Arial" pitchFamily="34" charset="0"/>
            </a:endParaRPr>
          </a:p>
        </p:txBody>
      </p:sp>
    </p:spTree>
    <p:extLst>
      <p:ext uri="{BB962C8B-B14F-4D97-AF65-F5344CB8AC3E}">
        <p14:creationId xmlns:p14="http://schemas.microsoft.com/office/powerpoint/2010/main" val="15908253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a:defRPr/>
            </a:pPr>
            <a:fld id="{FAA74B69-70FD-A649-B131-F3438782CAA4}" type="slidenum">
              <a:rPr lang="en-US" altLang="en-US" smtClean="0">
                <a:solidFill>
                  <a:srgbClr val="052049"/>
                </a:solidFill>
              </a:rPr>
              <a:pPr>
                <a:defRPr/>
              </a:pPr>
              <a:t>3</a:t>
            </a:fld>
            <a:endParaRPr lang="en-US" altLang="en-US">
              <a:solidFill>
                <a:srgbClr val="052049"/>
              </a:solidFill>
            </a:endParaRPr>
          </a:p>
        </p:txBody>
      </p:sp>
      <p:sp>
        <p:nvSpPr>
          <p:cNvPr id="2" name="Title 1"/>
          <p:cNvSpPr>
            <a:spLocks noGrp="1"/>
          </p:cNvSpPr>
          <p:nvPr>
            <p:ph type="title"/>
          </p:nvPr>
        </p:nvSpPr>
        <p:spPr/>
        <p:txBody>
          <a:bodyPr/>
          <a:lstStyle/>
          <a:p>
            <a:r>
              <a:rPr lang="en-US" sz="3200" dirty="0"/>
              <a:t>Why 207? </a:t>
            </a:r>
            <a:r>
              <a:rPr lang="mr-IN" sz="3200" dirty="0"/>
              <a:t>–</a:t>
            </a:r>
            <a:r>
              <a:rPr lang="en-US" sz="3200" dirty="0"/>
              <a:t> Expanding on Threats to Validity</a:t>
            </a:r>
          </a:p>
        </p:txBody>
      </p:sp>
      <p:sp>
        <p:nvSpPr>
          <p:cNvPr id="10" name="Content Placeholder 2">
            <a:extLst>
              <a:ext uri="{FF2B5EF4-FFF2-40B4-BE49-F238E27FC236}">
                <a16:creationId xmlns:a16="http://schemas.microsoft.com/office/drawing/2014/main" id="{156C0A7C-9094-F44C-A1FD-5D58066AE216}"/>
              </a:ext>
            </a:extLst>
          </p:cNvPr>
          <p:cNvSpPr txBox="1">
            <a:spLocks/>
          </p:cNvSpPr>
          <p:nvPr/>
        </p:nvSpPr>
        <p:spPr>
          <a:xfrm>
            <a:off x="453585" y="1842567"/>
            <a:ext cx="3826840" cy="3804111"/>
          </a:xfrm>
          <a:prstGeom prst="rect">
            <a:avLst/>
          </a:prstGeom>
        </p:spPr>
        <p:txBody>
          <a:bodyPr vert="horz" lIns="91440" tIns="45720" rIns="91440" bIns="45720" rtlCol="0">
            <a:noAutofit/>
          </a:bodyPr>
          <a:lst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sz="2000" dirty="0"/>
              <a:t>Covered in EPI 203</a:t>
            </a:r>
          </a:p>
          <a:p>
            <a:pPr lvl="1" fontAlgn="auto"/>
            <a:r>
              <a:rPr lang="en-US" dirty="0"/>
              <a:t>Threats to Validity</a:t>
            </a:r>
          </a:p>
          <a:p>
            <a:pPr lvl="2" fontAlgn="auto"/>
            <a:r>
              <a:rPr lang="en-US" dirty="0"/>
              <a:t>Selection Bias</a:t>
            </a:r>
          </a:p>
          <a:p>
            <a:pPr lvl="2" fontAlgn="auto"/>
            <a:r>
              <a:rPr lang="en-US" dirty="0"/>
              <a:t>Measurement Error</a:t>
            </a:r>
          </a:p>
          <a:p>
            <a:pPr lvl="2" fontAlgn="auto"/>
            <a:r>
              <a:rPr lang="en-US" dirty="0"/>
              <a:t>Confounding</a:t>
            </a:r>
          </a:p>
          <a:p>
            <a:pPr lvl="2" fontAlgn="auto"/>
            <a:r>
              <a:rPr lang="en-US" dirty="0"/>
              <a:t>Interaction</a:t>
            </a:r>
          </a:p>
        </p:txBody>
      </p:sp>
      <p:sp>
        <p:nvSpPr>
          <p:cNvPr id="11" name="Content Placeholder 6">
            <a:extLst>
              <a:ext uri="{FF2B5EF4-FFF2-40B4-BE49-F238E27FC236}">
                <a16:creationId xmlns:a16="http://schemas.microsoft.com/office/drawing/2014/main" id="{7FA59186-5EB4-444B-BE43-E68586480C10}"/>
              </a:ext>
            </a:extLst>
          </p:cNvPr>
          <p:cNvSpPr txBox="1">
            <a:spLocks/>
          </p:cNvSpPr>
          <p:nvPr/>
        </p:nvSpPr>
        <p:spPr>
          <a:xfrm>
            <a:off x="3809680" y="1839401"/>
            <a:ext cx="5012587" cy="4247683"/>
          </a:xfrm>
          <a:prstGeom prst="rect">
            <a:avLst/>
          </a:prstGeom>
        </p:spPr>
        <p:txBody>
          <a:bodyPr vert="horz" lIns="91440" tIns="45720" rIns="91440" bIns="45720" rtlCol="0">
            <a:noAutofit/>
          </a:bodyPr>
          <a:lst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sz="2000" dirty="0"/>
              <a:t>EPI 207</a:t>
            </a:r>
          </a:p>
          <a:p>
            <a:pPr lvl="1" fontAlgn="auto"/>
            <a:r>
              <a:rPr lang="en-US" dirty="0">
                <a:highlight>
                  <a:srgbClr val="CC99FF"/>
                </a:highlight>
              </a:rPr>
              <a:t>Threats to Validity in settings with Person-time, Survival Analysis</a:t>
            </a:r>
          </a:p>
          <a:p>
            <a:pPr lvl="2" fontAlgn="auto"/>
            <a:r>
              <a:rPr lang="en-US" dirty="0">
                <a:highlight>
                  <a:srgbClr val="CC99FF"/>
                </a:highlight>
              </a:rPr>
              <a:t>Selection Bias</a:t>
            </a:r>
          </a:p>
          <a:p>
            <a:pPr lvl="2" fontAlgn="auto"/>
            <a:r>
              <a:rPr lang="en-US" dirty="0">
                <a:highlight>
                  <a:srgbClr val="CC99FF"/>
                </a:highlight>
              </a:rPr>
              <a:t>Immortal Person-time Bias</a:t>
            </a:r>
          </a:p>
          <a:p>
            <a:pPr lvl="2" fontAlgn="auto"/>
            <a:r>
              <a:rPr lang="en-US" dirty="0">
                <a:highlight>
                  <a:srgbClr val="CC99FF"/>
                </a:highlight>
              </a:rPr>
              <a:t>Reverse Causation</a:t>
            </a:r>
          </a:p>
          <a:p>
            <a:pPr lvl="1" fontAlgn="auto"/>
            <a:r>
              <a:rPr lang="en-US" dirty="0">
                <a:highlight>
                  <a:srgbClr val="CC99FF"/>
                </a:highlight>
              </a:rPr>
              <a:t>DAGs for depicting bias</a:t>
            </a:r>
          </a:p>
          <a:p>
            <a:pPr lvl="1" fontAlgn="auto"/>
            <a:r>
              <a:rPr lang="en-US" dirty="0">
                <a:highlight>
                  <a:srgbClr val="CC99FF"/>
                </a:highlight>
              </a:rPr>
              <a:t>Interaction &amp; Effect Modification &amp; Causal Inference Framework</a:t>
            </a:r>
          </a:p>
          <a:p>
            <a:pPr lvl="1" fontAlgn="auto"/>
            <a:r>
              <a:rPr lang="en-US" dirty="0">
                <a:highlight>
                  <a:srgbClr val="CC99FF"/>
                </a:highlight>
              </a:rPr>
              <a:t>Quantitative Bias Analysis</a:t>
            </a:r>
          </a:p>
          <a:p>
            <a:pPr marL="295261" lvl="1" indent="0" fontAlgn="auto">
              <a:buFont typeface=".AppleSystemUIFont" charset="0"/>
              <a:buNone/>
            </a:pPr>
            <a:endParaRPr lang="en-US" dirty="0"/>
          </a:p>
          <a:p>
            <a:pPr lvl="1" fontAlgn="auto"/>
            <a:endParaRPr lang="en-US" dirty="0"/>
          </a:p>
        </p:txBody>
      </p:sp>
    </p:spTree>
    <p:extLst>
      <p:ext uri="{BB962C8B-B14F-4D97-AF65-F5344CB8AC3E}">
        <p14:creationId xmlns:p14="http://schemas.microsoft.com/office/powerpoint/2010/main" val="4880887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additive="base">
                                        <p:cTn id="2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 calcmode="lin" valueType="num">
                                      <p:cBhvr additive="base">
                                        <p:cTn id="2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additive="base">
                                        <p:cTn id="3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 calcmode="lin" valueType="num">
                                      <p:cBhvr additive="base">
                                        <p:cTn id="35"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51290A-877F-493D-BC54-61E0469B8453}"/>
              </a:ext>
            </a:extLst>
          </p:cNvPr>
          <p:cNvSpPr>
            <a:spLocks noGrp="1"/>
          </p:cNvSpPr>
          <p:nvPr>
            <p:ph type="ftr" sz="quarter" idx="12"/>
          </p:nvPr>
        </p:nvSpPr>
        <p:spPr/>
        <p:txBody>
          <a:bodyPr/>
          <a:lstStyle/>
          <a:p>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367CC14F-75A9-4801-A5E0-B4D2C0074D5F}"/>
              </a:ext>
            </a:extLst>
          </p:cNvPr>
          <p:cNvSpPr>
            <a:spLocks noGrp="1"/>
          </p:cNvSpPr>
          <p:nvPr>
            <p:ph type="sldNum" sz="quarter" idx="13"/>
          </p:nvPr>
        </p:nvSpPr>
        <p:spPr/>
        <p:txBody>
          <a:bodyPr/>
          <a:lstStyle/>
          <a:p>
            <a:fld id="{7BCC8D0D-EAEC-449D-9161-023DFF90F2E2}" type="slidenum">
              <a:rPr lang="en-US" smtClean="0">
                <a:solidFill>
                  <a:srgbClr val="052049"/>
                </a:solidFill>
              </a:rPr>
              <a:pPr/>
              <a:t>30</a:t>
            </a:fld>
            <a:endParaRPr lang="en-US" dirty="0">
              <a:solidFill>
                <a:srgbClr val="052049"/>
              </a:solidFill>
            </a:endParaRPr>
          </a:p>
        </p:txBody>
      </p:sp>
      <p:sp>
        <p:nvSpPr>
          <p:cNvPr id="4" name="Title 3">
            <a:extLst>
              <a:ext uri="{FF2B5EF4-FFF2-40B4-BE49-F238E27FC236}">
                <a16:creationId xmlns:a16="http://schemas.microsoft.com/office/drawing/2014/main" id="{7F088E14-1D11-4717-A726-DC80465BAABB}"/>
              </a:ext>
            </a:extLst>
          </p:cNvPr>
          <p:cNvSpPr>
            <a:spLocks noGrp="1"/>
          </p:cNvSpPr>
          <p:nvPr>
            <p:ph type="title"/>
          </p:nvPr>
        </p:nvSpPr>
        <p:spPr/>
        <p:txBody>
          <a:bodyPr/>
          <a:lstStyle/>
          <a:p>
            <a:r>
              <a:rPr lang="en-US" dirty="0"/>
              <a:t>Ex. Integrative Med &amp; CRC Recurrence</a:t>
            </a:r>
          </a:p>
        </p:txBody>
      </p:sp>
      <p:sp>
        <p:nvSpPr>
          <p:cNvPr id="5" name="Text Placeholder 4">
            <a:extLst>
              <a:ext uri="{FF2B5EF4-FFF2-40B4-BE49-F238E27FC236}">
                <a16:creationId xmlns:a16="http://schemas.microsoft.com/office/drawing/2014/main" id="{29F4B958-1C61-4FD3-B057-55E310E20E80}"/>
              </a:ext>
            </a:extLst>
          </p:cNvPr>
          <p:cNvSpPr>
            <a:spLocks noGrp="1"/>
          </p:cNvSpPr>
          <p:nvPr>
            <p:ph type="body" sz="quarter" idx="14"/>
          </p:nvPr>
        </p:nvSpPr>
        <p:spPr>
          <a:xfrm>
            <a:off x="457200" y="1036451"/>
            <a:ext cx="8179904" cy="4781898"/>
          </a:xfrm>
        </p:spPr>
        <p:txBody>
          <a:bodyPr>
            <a:normAutofit lnSpcReduction="10000"/>
          </a:bodyPr>
          <a:lstStyle/>
          <a:p>
            <a:pPr marL="114300" lvl="0" indent="-114300" defTabSz="914400" eaLnBrk="0" fontAlgn="base" hangingPunct="0">
              <a:spcBef>
                <a:spcPts val="800"/>
              </a:spcBef>
              <a:spcAft>
                <a:spcPct val="0"/>
              </a:spcAft>
              <a:buClrTx/>
              <a:buSzTx/>
              <a:buFont typeface="Arial" charset="0"/>
              <a:buChar char="•"/>
              <a:defRPr/>
            </a:pPr>
            <a:r>
              <a:rPr lang="en-US" dirty="0">
                <a:latin typeface="Arial" pitchFamily="34" charset="0"/>
                <a:ea typeface="Arial" charset="0"/>
                <a:cs typeface="Arial" pitchFamily="34" charset="0"/>
              </a:rPr>
              <a:t>4 years into your study, you realize that there was an important supplement of interest that you did not include on the baseline survey, so you want to start to collect data on this for the upcoming 6</a:t>
            </a:r>
            <a:r>
              <a:rPr lang="en-US" baseline="30000" dirty="0">
                <a:latin typeface="Arial" pitchFamily="34" charset="0"/>
                <a:ea typeface="Arial" charset="0"/>
                <a:cs typeface="Arial" pitchFamily="34" charset="0"/>
              </a:rPr>
              <a:t>th</a:t>
            </a:r>
            <a:r>
              <a:rPr lang="en-US" dirty="0">
                <a:latin typeface="Arial" pitchFamily="34" charset="0"/>
                <a:ea typeface="Arial" charset="0"/>
                <a:cs typeface="Arial" pitchFamily="34" charset="0"/>
              </a:rPr>
              <a:t> </a:t>
            </a:r>
            <a:r>
              <a:rPr lang="en-US" dirty="0" err="1">
                <a:latin typeface="Arial" pitchFamily="34" charset="0"/>
                <a:ea typeface="Arial" charset="0"/>
                <a:cs typeface="Arial" pitchFamily="34" charset="0"/>
              </a:rPr>
              <a:t>yr</a:t>
            </a:r>
            <a:r>
              <a:rPr lang="en-US" dirty="0">
                <a:latin typeface="Arial" pitchFamily="34" charset="0"/>
                <a:ea typeface="Arial" charset="0"/>
                <a:cs typeface="Arial" pitchFamily="34" charset="0"/>
              </a:rPr>
              <a:t> survey. To try and play “catch up”, you ask both about current use (frequency and dose), as well as “How often did you use Suppl X, on average, during the past 5 years?” and provide categorical response options “None, 1-3/week, 4-6/week, daily or more frequently”. You also ask about typical dose in the past 5 yrs. These questions become incorporated into subsequent follow-up surveys.</a:t>
            </a:r>
          </a:p>
          <a:p>
            <a:pPr marL="114300" lvl="0" indent="-114300" defTabSz="914400" eaLnBrk="0" fontAlgn="base" hangingPunct="0">
              <a:spcBef>
                <a:spcPts val="800"/>
              </a:spcBef>
              <a:spcAft>
                <a:spcPct val="0"/>
              </a:spcAft>
              <a:buClrTx/>
              <a:buSzTx/>
              <a:buFont typeface="Arial" charset="0"/>
              <a:buChar char="•"/>
              <a:defRPr/>
            </a:pPr>
            <a:endParaRPr lang="en-US" dirty="0">
              <a:latin typeface="Arial" pitchFamily="34" charset="0"/>
              <a:ea typeface="Arial" charset="0"/>
              <a:cs typeface="Arial" pitchFamily="34" charset="0"/>
            </a:endParaRPr>
          </a:p>
          <a:p>
            <a:pPr marL="114300" lvl="0" indent="-114300" defTabSz="914400" eaLnBrk="0" fontAlgn="base" hangingPunct="0">
              <a:spcBef>
                <a:spcPts val="800"/>
              </a:spcBef>
              <a:spcAft>
                <a:spcPct val="0"/>
              </a:spcAft>
              <a:buClrTx/>
              <a:buSzTx/>
              <a:buFont typeface="Arial" charset="0"/>
              <a:buChar char="•"/>
              <a:defRPr/>
            </a:pPr>
            <a:r>
              <a:rPr lang="en-US" dirty="0">
                <a:latin typeface="Arial" pitchFamily="34" charset="0"/>
                <a:ea typeface="Arial" charset="0"/>
                <a:cs typeface="Arial" pitchFamily="34" charset="0"/>
              </a:rPr>
              <a:t>It is now 5 years after you initiated the updated survey (including questions about Suppl X) and you are planning an analysis of Suppl X and CRC recurrence. </a:t>
            </a:r>
          </a:p>
          <a:p>
            <a:pPr marL="114300" lvl="0" indent="-114300" defTabSz="914400" eaLnBrk="0" fontAlgn="base" hangingPunct="0">
              <a:spcBef>
                <a:spcPts val="800"/>
              </a:spcBef>
              <a:spcAft>
                <a:spcPct val="0"/>
              </a:spcAft>
              <a:buClrTx/>
              <a:buSzTx/>
              <a:buFont typeface="Arial" charset="0"/>
              <a:buChar char="•"/>
              <a:defRPr/>
            </a:pPr>
            <a:r>
              <a:rPr lang="en-US" dirty="0">
                <a:latin typeface="Arial" pitchFamily="34" charset="0"/>
                <a:ea typeface="Arial" charset="0"/>
                <a:cs typeface="Arial" pitchFamily="34" charset="0"/>
              </a:rPr>
              <a:t>Diagram how you will start T0, E, and A. Discuss the pros/cons of each, including potential “emulation failure types” (see Hernan et al, J Clin </a:t>
            </a:r>
            <a:r>
              <a:rPr lang="en-US" dirty="0" err="1">
                <a:latin typeface="Arial" pitchFamily="34" charset="0"/>
                <a:ea typeface="Arial" charset="0"/>
                <a:cs typeface="Arial" pitchFamily="34" charset="0"/>
              </a:rPr>
              <a:t>Epid</a:t>
            </a:r>
            <a:r>
              <a:rPr lang="en-US" dirty="0">
                <a:latin typeface="Arial" pitchFamily="34" charset="0"/>
                <a:ea typeface="Arial" charset="0"/>
                <a:cs typeface="Arial" pitchFamily="34" charset="0"/>
              </a:rPr>
              <a:t> 2016)</a:t>
            </a:r>
          </a:p>
          <a:p>
            <a:pPr marL="114300" lvl="0" indent="-114300" defTabSz="914400" eaLnBrk="0" fontAlgn="base" hangingPunct="0">
              <a:spcBef>
                <a:spcPts val="800"/>
              </a:spcBef>
              <a:spcAft>
                <a:spcPct val="0"/>
              </a:spcAft>
              <a:buClrTx/>
              <a:buSzTx/>
              <a:buFont typeface="Arial" charset="0"/>
              <a:buChar char="•"/>
              <a:defRPr/>
            </a:pPr>
            <a:r>
              <a:rPr lang="en-US" dirty="0">
                <a:latin typeface="Arial" pitchFamily="34" charset="0"/>
                <a:ea typeface="Arial" charset="0"/>
                <a:cs typeface="Arial" pitchFamily="34" charset="0"/>
              </a:rPr>
              <a:t>(Whiteboard)</a:t>
            </a:r>
          </a:p>
          <a:p>
            <a:pPr marL="114300" lvl="0" indent="-114300" defTabSz="914400" eaLnBrk="0" fontAlgn="base" hangingPunct="0">
              <a:spcBef>
                <a:spcPts val="800"/>
              </a:spcBef>
              <a:spcAft>
                <a:spcPct val="0"/>
              </a:spcAft>
              <a:buClrTx/>
              <a:buSzTx/>
              <a:buFont typeface="Arial" charset="0"/>
              <a:buChar char="•"/>
              <a:defRPr/>
            </a:pPr>
            <a:endParaRPr lang="en-US" dirty="0">
              <a:latin typeface="Arial" pitchFamily="34" charset="0"/>
              <a:ea typeface="Arial" charset="0"/>
              <a:cs typeface="Arial" pitchFamily="34" charset="0"/>
            </a:endParaRPr>
          </a:p>
        </p:txBody>
      </p:sp>
    </p:spTree>
    <p:extLst>
      <p:ext uri="{BB962C8B-B14F-4D97-AF65-F5344CB8AC3E}">
        <p14:creationId xmlns:p14="http://schemas.microsoft.com/office/powerpoint/2010/main" val="37128751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F39B89-CBDC-4CC2-BE97-2B25B68C4331}"/>
              </a:ext>
            </a:extLst>
          </p:cNvPr>
          <p:cNvSpPr>
            <a:spLocks noGrp="1"/>
          </p:cNvSpPr>
          <p:nvPr>
            <p:ph type="ftr" sz="quarter" idx="12"/>
          </p:nvPr>
        </p:nvSpPr>
        <p:spPr/>
        <p:txBody>
          <a:bodyPr/>
          <a:lstStyle/>
          <a:p>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67EDEC32-5C39-416E-ABFA-A4DC31A17D05}"/>
              </a:ext>
            </a:extLst>
          </p:cNvPr>
          <p:cNvSpPr>
            <a:spLocks noGrp="1"/>
          </p:cNvSpPr>
          <p:nvPr>
            <p:ph type="sldNum" sz="quarter" idx="13"/>
          </p:nvPr>
        </p:nvSpPr>
        <p:spPr/>
        <p:txBody>
          <a:bodyPr/>
          <a:lstStyle/>
          <a:p>
            <a:fld id="{7BCC8D0D-EAEC-449D-9161-023DFF90F2E2}" type="slidenum">
              <a:rPr lang="en-US" smtClean="0">
                <a:solidFill>
                  <a:srgbClr val="052049"/>
                </a:solidFill>
              </a:rPr>
              <a:pPr/>
              <a:t>31</a:t>
            </a:fld>
            <a:endParaRPr lang="en-US" dirty="0">
              <a:solidFill>
                <a:srgbClr val="052049"/>
              </a:solidFill>
            </a:endParaRPr>
          </a:p>
        </p:txBody>
      </p:sp>
      <p:sp>
        <p:nvSpPr>
          <p:cNvPr id="5" name="TextBox 4">
            <a:extLst>
              <a:ext uri="{FF2B5EF4-FFF2-40B4-BE49-F238E27FC236}">
                <a16:creationId xmlns:a16="http://schemas.microsoft.com/office/drawing/2014/main" id="{9BC8F512-3F27-4763-9FF5-4FB0856A501A}"/>
              </a:ext>
            </a:extLst>
          </p:cNvPr>
          <p:cNvSpPr txBox="1"/>
          <p:nvPr/>
        </p:nvSpPr>
        <p:spPr bwMode="auto">
          <a:xfrm>
            <a:off x="662940" y="708660"/>
            <a:ext cx="8343900" cy="615553"/>
          </a:xfrm>
          <a:prstGeom prst="rect">
            <a:avLst/>
          </a:prstGeom>
          <a:noFill/>
          <a:ln w="19050" algn="ctr">
            <a:noFill/>
            <a:miter lim="800000"/>
            <a:headEnd/>
            <a:tailEnd/>
          </a:ln>
        </p:spPr>
        <p:txBody>
          <a:bodyPr wrap="square" lIns="0" tIns="0" rIns="0" bIns="0" rtlCol="0">
            <a:spAutoFit/>
          </a:bodyPr>
          <a:lstStyle/>
          <a:p>
            <a:r>
              <a:rPr lang="en-US" sz="2000" dirty="0"/>
              <a:t>Ex. Ex. Integrative Med &amp; CRC Recurrence</a:t>
            </a:r>
          </a:p>
          <a:p>
            <a:r>
              <a:rPr lang="en-US" sz="2000" dirty="0"/>
              <a:t>If you try to include Past users in Analysis</a:t>
            </a:r>
          </a:p>
        </p:txBody>
      </p:sp>
    </p:spTree>
    <p:extLst>
      <p:ext uri="{BB962C8B-B14F-4D97-AF65-F5344CB8AC3E}">
        <p14:creationId xmlns:p14="http://schemas.microsoft.com/office/powerpoint/2010/main" val="308857193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F39B89-CBDC-4CC2-BE97-2B25B68C4331}"/>
              </a:ext>
            </a:extLst>
          </p:cNvPr>
          <p:cNvSpPr>
            <a:spLocks noGrp="1"/>
          </p:cNvSpPr>
          <p:nvPr>
            <p:ph type="ftr" sz="quarter" idx="12"/>
          </p:nvPr>
        </p:nvSpPr>
        <p:spPr/>
        <p:txBody>
          <a:bodyPr/>
          <a:lstStyle/>
          <a:p>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67EDEC32-5C39-416E-ABFA-A4DC31A17D05}"/>
              </a:ext>
            </a:extLst>
          </p:cNvPr>
          <p:cNvSpPr>
            <a:spLocks noGrp="1"/>
          </p:cNvSpPr>
          <p:nvPr>
            <p:ph type="sldNum" sz="quarter" idx="13"/>
          </p:nvPr>
        </p:nvSpPr>
        <p:spPr/>
        <p:txBody>
          <a:bodyPr/>
          <a:lstStyle/>
          <a:p>
            <a:fld id="{7BCC8D0D-EAEC-449D-9161-023DFF90F2E2}" type="slidenum">
              <a:rPr lang="en-US" smtClean="0">
                <a:solidFill>
                  <a:srgbClr val="052049"/>
                </a:solidFill>
              </a:rPr>
              <a:pPr/>
              <a:t>32</a:t>
            </a:fld>
            <a:endParaRPr lang="en-US" dirty="0">
              <a:solidFill>
                <a:srgbClr val="052049"/>
              </a:solidFill>
            </a:endParaRPr>
          </a:p>
        </p:txBody>
      </p:sp>
      <p:sp>
        <p:nvSpPr>
          <p:cNvPr id="5" name="TextBox 4">
            <a:extLst>
              <a:ext uri="{FF2B5EF4-FFF2-40B4-BE49-F238E27FC236}">
                <a16:creationId xmlns:a16="http://schemas.microsoft.com/office/drawing/2014/main" id="{9BC8F512-3F27-4763-9FF5-4FB0856A501A}"/>
              </a:ext>
            </a:extLst>
          </p:cNvPr>
          <p:cNvSpPr txBox="1"/>
          <p:nvPr/>
        </p:nvSpPr>
        <p:spPr bwMode="auto">
          <a:xfrm>
            <a:off x="662940" y="708660"/>
            <a:ext cx="8343900" cy="923330"/>
          </a:xfrm>
          <a:prstGeom prst="rect">
            <a:avLst/>
          </a:prstGeom>
          <a:noFill/>
          <a:ln w="19050" algn="ctr">
            <a:noFill/>
            <a:miter lim="800000"/>
            <a:headEnd/>
            <a:tailEnd/>
          </a:ln>
        </p:spPr>
        <p:txBody>
          <a:bodyPr wrap="square" lIns="0" tIns="0" rIns="0" bIns="0" rtlCol="0">
            <a:spAutoFit/>
          </a:bodyPr>
          <a:lstStyle/>
          <a:p>
            <a:r>
              <a:rPr lang="en-US" sz="2000" dirty="0"/>
              <a:t>Ex. Ex. Integrative Med &amp; CRC Recurrence</a:t>
            </a:r>
          </a:p>
          <a:p>
            <a:r>
              <a:rPr lang="en-US" sz="2000" dirty="0"/>
              <a:t>If you only use past use to exclude prevalent users and focus on  new users after study start…what is the limitation? (sample size)</a:t>
            </a:r>
          </a:p>
        </p:txBody>
      </p:sp>
    </p:spTree>
    <p:extLst>
      <p:ext uri="{BB962C8B-B14F-4D97-AF65-F5344CB8AC3E}">
        <p14:creationId xmlns:p14="http://schemas.microsoft.com/office/powerpoint/2010/main" val="251786413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51290A-877F-493D-BC54-61E0469B8453}"/>
              </a:ext>
            </a:extLst>
          </p:cNvPr>
          <p:cNvSpPr>
            <a:spLocks noGrp="1"/>
          </p:cNvSpPr>
          <p:nvPr>
            <p:ph type="ftr" sz="quarter" idx="12"/>
          </p:nvPr>
        </p:nvSpPr>
        <p:spPr/>
        <p:txBody>
          <a:bodyPr/>
          <a:lstStyle/>
          <a:p>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367CC14F-75A9-4801-A5E0-B4D2C0074D5F}"/>
              </a:ext>
            </a:extLst>
          </p:cNvPr>
          <p:cNvSpPr>
            <a:spLocks noGrp="1"/>
          </p:cNvSpPr>
          <p:nvPr>
            <p:ph type="sldNum" sz="quarter" idx="13"/>
          </p:nvPr>
        </p:nvSpPr>
        <p:spPr/>
        <p:txBody>
          <a:bodyPr/>
          <a:lstStyle/>
          <a:p>
            <a:fld id="{7BCC8D0D-EAEC-449D-9161-023DFF90F2E2}" type="slidenum">
              <a:rPr lang="en-US" smtClean="0">
                <a:solidFill>
                  <a:srgbClr val="052049"/>
                </a:solidFill>
              </a:rPr>
              <a:pPr/>
              <a:t>33</a:t>
            </a:fld>
            <a:endParaRPr lang="en-US" dirty="0">
              <a:solidFill>
                <a:srgbClr val="052049"/>
              </a:solidFill>
            </a:endParaRPr>
          </a:p>
        </p:txBody>
      </p:sp>
      <p:sp>
        <p:nvSpPr>
          <p:cNvPr id="4" name="Title 3">
            <a:extLst>
              <a:ext uri="{FF2B5EF4-FFF2-40B4-BE49-F238E27FC236}">
                <a16:creationId xmlns:a16="http://schemas.microsoft.com/office/drawing/2014/main" id="{7F088E14-1D11-4717-A726-DC80465BAABB}"/>
              </a:ext>
            </a:extLst>
          </p:cNvPr>
          <p:cNvSpPr>
            <a:spLocks noGrp="1"/>
          </p:cNvSpPr>
          <p:nvPr>
            <p:ph type="title"/>
          </p:nvPr>
        </p:nvSpPr>
        <p:spPr/>
        <p:txBody>
          <a:bodyPr/>
          <a:lstStyle/>
          <a:p>
            <a:r>
              <a:rPr lang="en-US" dirty="0"/>
              <a:t>Ex. Integrative Med &amp; CRC Recurrence</a:t>
            </a:r>
          </a:p>
        </p:txBody>
      </p:sp>
      <p:sp>
        <p:nvSpPr>
          <p:cNvPr id="5" name="Text Placeholder 4">
            <a:extLst>
              <a:ext uri="{FF2B5EF4-FFF2-40B4-BE49-F238E27FC236}">
                <a16:creationId xmlns:a16="http://schemas.microsoft.com/office/drawing/2014/main" id="{29F4B958-1C61-4FD3-B057-55E310E20E80}"/>
              </a:ext>
            </a:extLst>
          </p:cNvPr>
          <p:cNvSpPr>
            <a:spLocks noGrp="1"/>
          </p:cNvSpPr>
          <p:nvPr>
            <p:ph type="body" sz="quarter" idx="14"/>
          </p:nvPr>
        </p:nvSpPr>
        <p:spPr>
          <a:xfrm>
            <a:off x="457200" y="1036451"/>
            <a:ext cx="8179904" cy="4781898"/>
          </a:xfrm>
        </p:spPr>
        <p:txBody>
          <a:bodyPr>
            <a:normAutofit/>
          </a:bodyPr>
          <a:lstStyle/>
          <a:p>
            <a:pPr marL="114300" lvl="0" indent="-114300" defTabSz="914400" eaLnBrk="0" fontAlgn="base" hangingPunct="0">
              <a:spcBef>
                <a:spcPts val="800"/>
              </a:spcBef>
              <a:spcAft>
                <a:spcPct val="0"/>
              </a:spcAft>
              <a:buClrTx/>
              <a:buSzTx/>
              <a:buFont typeface="Arial" charset="0"/>
              <a:buChar char="•"/>
              <a:defRPr/>
            </a:pPr>
            <a:r>
              <a:rPr lang="en-US" sz="2400" dirty="0">
                <a:latin typeface="Arial" pitchFamily="34" charset="0"/>
                <a:ea typeface="Arial" charset="0"/>
                <a:cs typeface="Arial" pitchFamily="34" charset="0"/>
              </a:rPr>
              <a:t>How well does this study fulfill the identifiability criteria?</a:t>
            </a:r>
          </a:p>
          <a:p>
            <a:pPr marL="114300" lvl="0" indent="-114300" defTabSz="914400" eaLnBrk="0" fontAlgn="base" hangingPunct="0">
              <a:spcBef>
                <a:spcPts val="800"/>
              </a:spcBef>
              <a:spcAft>
                <a:spcPct val="0"/>
              </a:spcAft>
              <a:buClrTx/>
              <a:buSzTx/>
              <a:buFont typeface="Arial" charset="0"/>
              <a:buChar char="•"/>
              <a:defRPr/>
            </a:pPr>
            <a:r>
              <a:rPr lang="en-US" sz="2400" dirty="0">
                <a:latin typeface="Arial" pitchFamily="34" charset="0"/>
                <a:ea typeface="Arial" charset="0"/>
                <a:cs typeface="Arial" pitchFamily="34" charset="0"/>
              </a:rPr>
              <a:t>If you had the ability to redesign the study for your question of interest, what would you do? </a:t>
            </a:r>
          </a:p>
          <a:p>
            <a:pPr marL="114300" lvl="0" indent="-114300" defTabSz="914400" eaLnBrk="0" fontAlgn="base" hangingPunct="0">
              <a:spcBef>
                <a:spcPts val="800"/>
              </a:spcBef>
              <a:spcAft>
                <a:spcPct val="0"/>
              </a:spcAft>
              <a:buClrTx/>
              <a:buSzTx/>
              <a:buFont typeface="Arial" charset="0"/>
              <a:buChar char="•"/>
              <a:defRPr/>
            </a:pPr>
            <a:r>
              <a:rPr lang="en-US" sz="2400" dirty="0">
                <a:latin typeface="Arial" pitchFamily="34" charset="0"/>
                <a:ea typeface="Arial" charset="0"/>
                <a:cs typeface="Arial" pitchFamily="34" charset="0"/>
              </a:rPr>
              <a:t> What would a target trial look like that could help guide such planning?</a:t>
            </a:r>
          </a:p>
          <a:p>
            <a:pPr marL="114300" lvl="0" indent="-114300" defTabSz="914400" eaLnBrk="0" fontAlgn="base" hangingPunct="0">
              <a:spcBef>
                <a:spcPts val="800"/>
              </a:spcBef>
              <a:spcAft>
                <a:spcPct val="0"/>
              </a:spcAft>
              <a:buClrTx/>
              <a:buSzTx/>
              <a:buFont typeface="Arial" charset="0"/>
              <a:buChar char="•"/>
              <a:defRPr/>
            </a:pPr>
            <a:endParaRPr lang="en-US" sz="2400" dirty="0">
              <a:latin typeface="Arial" pitchFamily="34" charset="0"/>
              <a:ea typeface="Arial" charset="0"/>
              <a:cs typeface="Arial" pitchFamily="34" charset="0"/>
            </a:endParaRPr>
          </a:p>
          <a:p>
            <a:pPr marL="114300" lvl="0" indent="-114300" defTabSz="914400" eaLnBrk="0" fontAlgn="base" hangingPunct="0">
              <a:spcBef>
                <a:spcPts val="800"/>
              </a:spcBef>
              <a:spcAft>
                <a:spcPct val="0"/>
              </a:spcAft>
              <a:buClrTx/>
              <a:buSzTx/>
              <a:buFont typeface="Arial" charset="0"/>
              <a:buChar char="•"/>
              <a:defRPr/>
            </a:pPr>
            <a:r>
              <a:rPr lang="en-US" sz="2400" dirty="0">
                <a:latin typeface="Arial" pitchFamily="34" charset="0"/>
                <a:ea typeface="Arial" charset="0"/>
                <a:cs typeface="Arial" pitchFamily="34" charset="0"/>
              </a:rPr>
              <a:t>(Brief draft bullets in notes field, would expect fuller details/sentences on exam)</a:t>
            </a:r>
            <a:endParaRPr lang="en-US" sz="2800" dirty="0">
              <a:latin typeface="Arial" pitchFamily="34" charset="0"/>
              <a:ea typeface="Arial" charset="0"/>
              <a:cs typeface="Arial" pitchFamily="34" charset="0"/>
            </a:endParaRPr>
          </a:p>
          <a:p>
            <a:pPr marL="571489" lvl="1" indent="-114300" defTabSz="914400" eaLnBrk="0" fontAlgn="base" hangingPunct="0">
              <a:spcBef>
                <a:spcPts val="800"/>
              </a:spcBef>
              <a:spcAft>
                <a:spcPct val="0"/>
              </a:spcAft>
              <a:buClrTx/>
              <a:buSzTx/>
              <a:buFont typeface="Arial" charset="0"/>
              <a:buChar char="•"/>
              <a:defRPr/>
            </a:pPr>
            <a:endParaRPr lang="en-US" sz="2800" dirty="0">
              <a:latin typeface="Arial" pitchFamily="34" charset="0"/>
              <a:ea typeface="Arial" charset="0"/>
              <a:cs typeface="Arial" pitchFamily="34" charset="0"/>
            </a:endParaRPr>
          </a:p>
        </p:txBody>
      </p:sp>
    </p:spTree>
    <p:extLst>
      <p:ext uri="{BB962C8B-B14F-4D97-AF65-F5344CB8AC3E}">
        <p14:creationId xmlns:p14="http://schemas.microsoft.com/office/powerpoint/2010/main" val="185951092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02EC-DEBE-4314-A995-F5B3FADAFCD1}"/>
              </a:ext>
            </a:extLst>
          </p:cNvPr>
          <p:cNvSpPr>
            <a:spLocks noGrp="1"/>
          </p:cNvSpPr>
          <p:nvPr>
            <p:ph type="title"/>
          </p:nvPr>
        </p:nvSpPr>
        <p:spPr/>
        <p:txBody>
          <a:bodyPr/>
          <a:lstStyle/>
          <a:p>
            <a:r>
              <a:rPr lang="en-US" dirty="0"/>
              <a:t>Thank you!</a:t>
            </a:r>
            <a:br>
              <a:rPr lang="en-US" dirty="0"/>
            </a:br>
            <a:r>
              <a:rPr lang="en-US" dirty="0"/>
              <a:t>Good Luck!	</a:t>
            </a:r>
          </a:p>
        </p:txBody>
      </p:sp>
      <p:sp>
        <p:nvSpPr>
          <p:cNvPr id="3" name="Date Placeholder 2">
            <a:extLst>
              <a:ext uri="{FF2B5EF4-FFF2-40B4-BE49-F238E27FC236}">
                <a16:creationId xmlns:a16="http://schemas.microsoft.com/office/drawing/2014/main" id="{841B4EDD-E009-4EC3-B811-108988B7A58E}"/>
              </a:ext>
            </a:extLst>
          </p:cNvPr>
          <p:cNvSpPr>
            <a:spLocks noGrp="1"/>
          </p:cNvSpPr>
          <p:nvPr>
            <p:ph type="dt" sz="half" idx="2"/>
          </p:nvPr>
        </p:nvSpPr>
        <p:spPr/>
        <p:txBody>
          <a:bodyPr/>
          <a:lstStyle/>
          <a:p>
            <a:pPr eaLnBrk="1" fontAlgn="auto" hangingPunct="1">
              <a:spcBef>
                <a:spcPts val="0"/>
              </a:spcBef>
              <a:spcAft>
                <a:spcPts val="0"/>
              </a:spcAft>
            </a:pPr>
            <a:r>
              <a:rPr lang="en-US" dirty="0">
                <a:solidFill>
                  <a:srgbClr val="FFFFFF"/>
                </a:solidFill>
              </a:rPr>
              <a:t>3/11/21</a:t>
            </a:r>
          </a:p>
        </p:txBody>
      </p:sp>
      <p:sp>
        <p:nvSpPr>
          <p:cNvPr id="4" name="Text Placeholder 3">
            <a:extLst>
              <a:ext uri="{FF2B5EF4-FFF2-40B4-BE49-F238E27FC236}">
                <a16:creationId xmlns:a16="http://schemas.microsoft.com/office/drawing/2014/main" id="{4ED914DF-4CE2-4FFD-B93E-E765E9B3B1E0}"/>
              </a:ext>
            </a:extLst>
          </p:cNvPr>
          <p:cNvSpPr>
            <a:spLocks noGrp="1"/>
          </p:cNvSpPr>
          <p:nvPr>
            <p:ph type="body" sz="quarter" idx="15"/>
          </p:nvPr>
        </p:nvSpPr>
        <p:spPr/>
        <p:txBody>
          <a:bodyPr/>
          <a:lstStyle/>
          <a:p>
            <a:r>
              <a:rPr lang="en-US" dirty="0"/>
              <a:t>Other questions?</a:t>
            </a:r>
          </a:p>
        </p:txBody>
      </p:sp>
    </p:spTree>
    <p:extLst>
      <p:ext uri="{BB962C8B-B14F-4D97-AF65-F5344CB8AC3E}">
        <p14:creationId xmlns:p14="http://schemas.microsoft.com/office/powerpoint/2010/main" val="24353323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EBFAEA-7F20-2141-A509-047B8DC9C824}"/>
              </a:ext>
            </a:extLst>
          </p:cNvPr>
          <p:cNvSpPr>
            <a:spLocks noGrp="1"/>
          </p:cNvSpPr>
          <p:nvPr>
            <p:ph type="sldNum" sz="quarter" idx="13"/>
          </p:nvPr>
        </p:nvSpPr>
        <p:spPr/>
        <p:txBody>
          <a:bodyPr/>
          <a:lstStyle/>
          <a:p>
            <a:pPr eaLnBrk="0" fontAlgn="base" hangingPunct="0">
              <a:spcBef>
                <a:spcPct val="0"/>
              </a:spcBef>
              <a:spcAft>
                <a:spcPct val="0"/>
              </a:spcAft>
            </a:pPr>
            <a:fld id="{7BCC8D0D-EAEC-449D-9161-023DFF90F2E2}" type="slidenum">
              <a:rPr lang="en-US">
                <a:solidFill>
                  <a:srgbClr val="052049"/>
                </a:solidFill>
              </a:rPr>
              <a:pPr eaLnBrk="0" fontAlgn="base" hangingPunct="0">
                <a:spcBef>
                  <a:spcPct val="0"/>
                </a:spcBef>
                <a:spcAft>
                  <a:spcPct val="0"/>
                </a:spcAft>
              </a:pPr>
              <a:t>4</a:t>
            </a:fld>
            <a:endParaRPr lang="en-US" dirty="0">
              <a:solidFill>
                <a:srgbClr val="052049"/>
              </a:solidFill>
            </a:endParaRPr>
          </a:p>
        </p:txBody>
      </p:sp>
      <p:graphicFrame>
        <p:nvGraphicFramePr>
          <p:cNvPr id="9" name="Content Placeholder 8">
            <a:extLst>
              <a:ext uri="{FF2B5EF4-FFF2-40B4-BE49-F238E27FC236}">
                <a16:creationId xmlns:a16="http://schemas.microsoft.com/office/drawing/2014/main" id="{EA993BF3-1608-DA48-8882-A7CCEB216F13}"/>
              </a:ext>
            </a:extLst>
          </p:cNvPr>
          <p:cNvGraphicFramePr>
            <a:graphicFrameLocks noGrp="1"/>
          </p:cNvGraphicFramePr>
          <p:nvPr>
            <p:ph idx="1"/>
          </p:nvPr>
        </p:nvGraphicFramePr>
        <p:xfrm>
          <a:off x="548154" y="1044198"/>
          <a:ext cx="7681446" cy="4146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1047AE5-FADC-F84D-A7FD-1A700D308637}"/>
              </a:ext>
            </a:extLst>
          </p:cNvPr>
          <p:cNvSpPr txBox="1"/>
          <p:nvPr/>
        </p:nvSpPr>
        <p:spPr bwMode="auto">
          <a:xfrm>
            <a:off x="2476254" y="2909911"/>
            <a:ext cx="5320666" cy="415498"/>
          </a:xfrm>
          <a:prstGeom prst="rect">
            <a:avLst/>
          </a:prstGeom>
          <a:noFill/>
          <a:ln w="19050" algn="ctr">
            <a:noFill/>
            <a:miter lim="800000"/>
            <a:headEnd/>
            <a:tailEnd/>
          </a:ln>
        </p:spPr>
        <p:txBody>
          <a:bodyPr wrap="square" lIns="0" tIns="0" rIns="0" bIns="0" rtlCol="0">
            <a:spAutoFit/>
          </a:bodyPr>
          <a:lstStyle/>
          <a:p>
            <a:pPr eaLnBrk="0" fontAlgn="base" hangingPunct="0">
              <a:spcBef>
                <a:spcPct val="0"/>
              </a:spcBef>
              <a:spcAft>
                <a:spcPct val="0"/>
              </a:spcAft>
            </a:pPr>
            <a:r>
              <a:rPr lang="en-US" sz="2700" i="1" dirty="0">
                <a:solidFill>
                  <a:srgbClr val="052049">
                    <a:lumMod val="50000"/>
                    <a:lumOff val="50000"/>
                  </a:srgbClr>
                </a:solidFill>
              </a:rPr>
              <a:t>This is what we’d like to be able to do</a:t>
            </a:r>
          </a:p>
        </p:txBody>
      </p:sp>
    </p:spTree>
    <p:extLst>
      <p:ext uri="{BB962C8B-B14F-4D97-AF65-F5344CB8AC3E}">
        <p14:creationId xmlns:p14="http://schemas.microsoft.com/office/powerpoint/2010/main" val="33574249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EBFAEA-7F20-2141-A509-047B8DC9C824}"/>
              </a:ext>
            </a:extLst>
          </p:cNvPr>
          <p:cNvSpPr>
            <a:spLocks noGrp="1"/>
          </p:cNvSpPr>
          <p:nvPr>
            <p:ph type="sldNum" sz="quarter" idx="13"/>
          </p:nvPr>
        </p:nvSpPr>
        <p:spPr/>
        <p:txBody>
          <a:bodyPr/>
          <a:lstStyle/>
          <a:p>
            <a:pPr eaLnBrk="0" fontAlgn="base" hangingPunct="0">
              <a:spcBef>
                <a:spcPct val="0"/>
              </a:spcBef>
              <a:spcAft>
                <a:spcPct val="0"/>
              </a:spcAft>
            </a:pPr>
            <a:fld id="{7BCC8D0D-EAEC-449D-9161-023DFF90F2E2}" type="slidenum">
              <a:rPr lang="en-US">
                <a:solidFill>
                  <a:srgbClr val="052049"/>
                </a:solidFill>
              </a:rPr>
              <a:pPr eaLnBrk="0" fontAlgn="base" hangingPunct="0">
                <a:spcBef>
                  <a:spcPct val="0"/>
                </a:spcBef>
                <a:spcAft>
                  <a:spcPct val="0"/>
                </a:spcAft>
              </a:pPr>
              <a:t>5</a:t>
            </a:fld>
            <a:endParaRPr lang="en-US" dirty="0">
              <a:solidFill>
                <a:srgbClr val="052049"/>
              </a:solidFill>
            </a:endParaRPr>
          </a:p>
        </p:txBody>
      </p:sp>
      <p:graphicFrame>
        <p:nvGraphicFramePr>
          <p:cNvPr id="9" name="Content Placeholder 8">
            <a:extLst>
              <a:ext uri="{FF2B5EF4-FFF2-40B4-BE49-F238E27FC236}">
                <a16:creationId xmlns:a16="http://schemas.microsoft.com/office/drawing/2014/main" id="{EA993BF3-1608-DA48-8882-A7CCEB216F13}"/>
              </a:ext>
            </a:extLst>
          </p:cNvPr>
          <p:cNvGraphicFramePr>
            <a:graphicFrameLocks noGrp="1"/>
          </p:cNvGraphicFramePr>
          <p:nvPr>
            <p:ph idx="1"/>
            <p:extLst>
              <p:ext uri="{D42A27DB-BD31-4B8C-83A1-F6EECF244321}">
                <p14:modId xmlns:p14="http://schemas.microsoft.com/office/powerpoint/2010/main" val="3121561262"/>
              </p:ext>
            </p:extLst>
          </p:nvPr>
        </p:nvGraphicFramePr>
        <p:xfrm>
          <a:off x="461773" y="508001"/>
          <a:ext cx="8410118" cy="5201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894A60F-ED8A-4848-8C80-E4480C895954}"/>
              </a:ext>
            </a:extLst>
          </p:cNvPr>
          <p:cNvSpPr txBox="1"/>
          <p:nvPr/>
        </p:nvSpPr>
        <p:spPr bwMode="auto">
          <a:xfrm>
            <a:off x="2034358" y="3001457"/>
            <a:ext cx="5075285" cy="738664"/>
          </a:xfrm>
          <a:prstGeom prst="rect">
            <a:avLst/>
          </a:prstGeom>
          <a:noFill/>
          <a:ln w="19050" algn="ctr">
            <a:noFill/>
            <a:miter lim="800000"/>
            <a:headEnd/>
            <a:tailEnd/>
          </a:ln>
        </p:spPr>
        <p:txBody>
          <a:bodyPr wrap="square" lIns="0" tIns="0" rIns="0" bIns="0" rtlCol="0">
            <a:spAutoFit/>
          </a:bodyPr>
          <a:lstStyle/>
          <a:p>
            <a:pPr eaLnBrk="0" fontAlgn="base" hangingPunct="0">
              <a:spcBef>
                <a:spcPct val="0"/>
              </a:spcBef>
              <a:spcAft>
                <a:spcPct val="0"/>
              </a:spcAft>
            </a:pPr>
            <a:r>
              <a:rPr lang="en-US" sz="2400" i="1" dirty="0">
                <a:solidFill>
                  <a:srgbClr val="052049">
                    <a:lumMod val="50000"/>
                    <a:lumOff val="50000"/>
                  </a:srgbClr>
                </a:solidFill>
              </a:rPr>
              <a:t>But we can’t always do an ideal randomized experiment… often what we have are:</a:t>
            </a:r>
          </a:p>
        </p:txBody>
      </p:sp>
    </p:spTree>
    <p:extLst>
      <p:ext uri="{BB962C8B-B14F-4D97-AF65-F5344CB8AC3E}">
        <p14:creationId xmlns:p14="http://schemas.microsoft.com/office/powerpoint/2010/main" val="26606572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EBFAEA-7F20-2141-A509-047B8DC9C824}"/>
              </a:ext>
            </a:extLst>
          </p:cNvPr>
          <p:cNvSpPr>
            <a:spLocks noGrp="1"/>
          </p:cNvSpPr>
          <p:nvPr>
            <p:ph type="sldNum" sz="quarter" idx="13"/>
          </p:nvPr>
        </p:nvSpPr>
        <p:spPr/>
        <p:txBody>
          <a:bodyPr/>
          <a:lstStyle/>
          <a:p>
            <a:pPr eaLnBrk="0" fontAlgn="base" hangingPunct="0">
              <a:spcBef>
                <a:spcPct val="0"/>
              </a:spcBef>
              <a:spcAft>
                <a:spcPct val="0"/>
              </a:spcAft>
            </a:pPr>
            <a:fld id="{7BCC8D0D-EAEC-449D-9161-023DFF90F2E2}" type="slidenum">
              <a:rPr lang="en-US">
                <a:solidFill>
                  <a:srgbClr val="052049"/>
                </a:solidFill>
              </a:rPr>
              <a:pPr eaLnBrk="0" fontAlgn="base" hangingPunct="0">
                <a:spcBef>
                  <a:spcPct val="0"/>
                </a:spcBef>
                <a:spcAft>
                  <a:spcPct val="0"/>
                </a:spcAft>
              </a:pPr>
              <a:t>6</a:t>
            </a:fld>
            <a:endParaRPr lang="en-US" dirty="0">
              <a:solidFill>
                <a:srgbClr val="052049"/>
              </a:solidFill>
            </a:endParaRPr>
          </a:p>
        </p:txBody>
      </p:sp>
      <p:graphicFrame>
        <p:nvGraphicFramePr>
          <p:cNvPr id="9" name="Content Placeholder 8">
            <a:extLst>
              <a:ext uri="{FF2B5EF4-FFF2-40B4-BE49-F238E27FC236}">
                <a16:creationId xmlns:a16="http://schemas.microsoft.com/office/drawing/2014/main" id="{EA993BF3-1608-DA48-8882-A7CCEB216F13}"/>
              </a:ext>
            </a:extLst>
          </p:cNvPr>
          <p:cNvGraphicFramePr>
            <a:graphicFrameLocks noGrp="1"/>
          </p:cNvGraphicFramePr>
          <p:nvPr>
            <p:ph idx="1"/>
            <p:extLst>
              <p:ext uri="{D42A27DB-BD31-4B8C-83A1-F6EECF244321}">
                <p14:modId xmlns:p14="http://schemas.microsoft.com/office/powerpoint/2010/main" val="1776005485"/>
              </p:ext>
            </p:extLst>
          </p:nvPr>
        </p:nvGraphicFramePr>
        <p:xfrm>
          <a:off x="272108" y="541866"/>
          <a:ext cx="8617892" cy="5503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091708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EBFAEA-7F20-2141-A509-047B8DC9C824}"/>
              </a:ext>
            </a:extLst>
          </p:cNvPr>
          <p:cNvSpPr>
            <a:spLocks noGrp="1"/>
          </p:cNvSpPr>
          <p:nvPr>
            <p:ph type="sldNum" sz="quarter" idx="13"/>
          </p:nvPr>
        </p:nvSpPr>
        <p:spPr/>
        <p:txBody>
          <a:bodyPr/>
          <a:lstStyle/>
          <a:p>
            <a:pPr eaLnBrk="0" fontAlgn="base" hangingPunct="0">
              <a:spcBef>
                <a:spcPct val="0"/>
              </a:spcBef>
              <a:spcAft>
                <a:spcPct val="0"/>
              </a:spcAft>
            </a:pPr>
            <a:fld id="{7BCC8D0D-EAEC-449D-9161-023DFF90F2E2}" type="slidenum">
              <a:rPr lang="en-US">
                <a:solidFill>
                  <a:srgbClr val="052049"/>
                </a:solidFill>
              </a:rPr>
              <a:pPr eaLnBrk="0" fontAlgn="base" hangingPunct="0">
                <a:spcBef>
                  <a:spcPct val="0"/>
                </a:spcBef>
                <a:spcAft>
                  <a:spcPct val="0"/>
                </a:spcAft>
              </a:pPr>
              <a:t>7</a:t>
            </a:fld>
            <a:endParaRPr lang="en-US" dirty="0">
              <a:solidFill>
                <a:srgbClr val="052049"/>
              </a:solidFill>
            </a:endParaRPr>
          </a:p>
        </p:txBody>
      </p:sp>
      <p:graphicFrame>
        <p:nvGraphicFramePr>
          <p:cNvPr id="9" name="Content Placeholder 8">
            <a:extLst>
              <a:ext uri="{FF2B5EF4-FFF2-40B4-BE49-F238E27FC236}">
                <a16:creationId xmlns:a16="http://schemas.microsoft.com/office/drawing/2014/main" id="{EA993BF3-1608-DA48-8882-A7CCEB216F13}"/>
              </a:ext>
            </a:extLst>
          </p:cNvPr>
          <p:cNvGraphicFramePr>
            <a:graphicFrameLocks noGrp="1"/>
          </p:cNvGraphicFramePr>
          <p:nvPr>
            <p:ph idx="1"/>
            <p:extLst>
              <p:ext uri="{D42A27DB-BD31-4B8C-83A1-F6EECF244321}">
                <p14:modId xmlns:p14="http://schemas.microsoft.com/office/powerpoint/2010/main" val="2535684452"/>
              </p:ext>
            </p:extLst>
          </p:nvPr>
        </p:nvGraphicFramePr>
        <p:xfrm>
          <a:off x="272109" y="109728"/>
          <a:ext cx="8617892" cy="6385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36433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E47A4B-217A-A740-B7A3-A6BE9B9E62EF}"/>
              </a:ext>
            </a:extLst>
          </p:cNvPr>
          <p:cNvSpPr>
            <a:spLocks noGrp="1"/>
          </p:cNvSpPr>
          <p:nvPr>
            <p:ph type="sldNum" sz="quarter" idx="13"/>
          </p:nvPr>
        </p:nvSpPr>
        <p:spPr/>
        <p:txBody>
          <a:bodyPr/>
          <a:lstStyle/>
          <a:p>
            <a:fld id="{7BCC8D0D-EAEC-449D-9161-023DFF90F2E2}" type="slidenum">
              <a:rPr lang="en-US" smtClean="0">
                <a:solidFill>
                  <a:srgbClr val="052049"/>
                </a:solidFill>
              </a:rPr>
              <a:pPr/>
              <a:t>8</a:t>
            </a:fld>
            <a:endParaRPr lang="en-US" dirty="0">
              <a:solidFill>
                <a:srgbClr val="052049"/>
              </a:solidFill>
            </a:endParaRPr>
          </a:p>
        </p:txBody>
      </p:sp>
      <p:sp>
        <p:nvSpPr>
          <p:cNvPr id="4" name="Title 3">
            <a:extLst>
              <a:ext uri="{FF2B5EF4-FFF2-40B4-BE49-F238E27FC236}">
                <a16:creationId xmlns:a16="http://schemas.microsoft.com/office/drawing/2014/main" id="{4763DA09-87D7-A44D-8BFA-5564A7A630D1}"/>
              </a:ext>
            </a:extLst>
          </p:cNvPr>
          <p:cNvSpPr>
            <a:spLocks noGrp="1"/>
          </p:cNvSpPr>
          <p:nvPr>
            <p:ph type="title"/>
          </p:nvPr>
        </p:nvSpPr>
        <p:spPr/>
        <p:txBody>
          <a:bodyPr/>
          <a:lstStyle/>
          <a:p>
            <a:r>
              <a:rPr lang="en-US" dirty="0"/>
              <a:t>Summary Topics 1-4</a:t>
            </a:r>
          </a:p>
        </p:txBody>
      </p:sp>
      <p:sp>
        <p:nvSpPr>
          <p:cNvPr id="6" name="Content Placeholder 5">
            <a:extLst>
              <a:ext uri="{FF2B5EF4-FFF2-40B4-BE49-F238E27FC236}">
                <a16:creationId xmlns:a16="http://schemas.microsoft.com/office/drawing/2014/main" id="{4AFB384F-A063-F640-9B82-58BBC4F5AB9D}"/>
              </a:ext>
            </a:extLst>
          </p:cNvPr>
          <p:cNvSpPr>
            <a:spLocks noGrp="1"/>
          </p:cNvSpPr>
          <p:nvPr>
            <p:ph idx="1"/>
          </p:nvPr>
        </p:nvSpPr>
        <p:spPr>
          <a:xfrm>
            <a:off x="453585" y="1238637"/>
            <a:ext cx="8137665" cy="5231493"/>
          </a:xfrm>
        </p:spPr>
        <p:txBody>
          <a:bodyPr/>
          <a:lstStyle/>
          <a:p>
            <a:r>
              <a:rPr lang="en-US" dirty="0"/>
              <a:t>Causal models and heuristics</a:t>
            </a:r>
          </a:p>
          <a:p>
            <a:r>
              <a:rPr lang="en-US" dirty="0"/>
              <a:t>In-depth on counterfactuals</a:t>
            </a:r>
          </a:p>
          <a:p>
            <a:r>
              <a:rPr lang="en-US" dirty="0"/>
              <a:t>Ideal randomized experiments</a:t>
            </a:r>
          </a:p>
          <a:p>
            <a:pPr lvl="1"/>
            <a:r>
              <a:rPr lang="en-US" dirty="0"/>
              <a:t>Conditional randomization, standardization, and IPW</a:t>
            </a:r>
          </a:p>
          <a:p>
            <a:pPr lvl="1"/>
            <a:r>
              <a:rPr lang="en-US" dirty="0"/>
              <a:t>Identifiability criteria</a:t>
            </a:r>
          </a:p>
          <a:p>
            <a:r>
              <a:rPr lang="en-US" dirty="0"/>
              <a:t>DAGs</a:t>
            </a:r>
          </a:p>
          <a:p>
            <a:pPr lvl="1"/>
            <a:r>
              <a:rPr lang="en-US" dirty="0"/>
              <a:t>D-separation</a:t>
            </a:r>
          </a:p>
          <a:p>
            <a:r>
              <a:rPr lang="en-US" dirty="0"/>
              <a:t>RCT strengths &amp; limitations</a:t>
            </a:r>
          </a:p>
          <a:p>
            <a:r>
              <a:rPr lang="en-US" dirty="0"/>
              <a:t>Using target trials to plan observational studies</a:t>
            </a:r>
          </a:p>
          <a:p>
            <a:r>
              <a:rPr lang="en-US" dirty="0"/>
              <a:t>Matching</a:t>
            </a:r>
          </a:p>
          <a:p>
            <a:pPr lvl="1"/>
            <a:r>
              <a:rPr lang="en-US" dirty="0"/>
              <a:t>In cohort and case-control studies</a:t>
            </a:r>
          </a:p>
          <a:p>
            <a:pPr lvl="1"/>
            <a:r>
              <a:rPr lang="en-US" dirty="0"/>
              <a:t>Case-crossover studies</a:t>
            </a:r>
          </a:p>
        </p:txBody>
      </p:sp>
    </p:spTree>
    <p:extLst>
      <p:ext uri="{BB962C8B-B14F-4D97-AF65-F5344CB8AC3E}">
        <p14:creationId xmlns:p14="http://schemas.microsoft.com/office/powerpoint/2010/main" val="205051972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E1E78A-2A7C-A245-B5EF-10CD5F54D5E8}"/>
              </a:ext>
            </a:extLst>
          </p:cNvPr>
          <p:cNvSpPr>
            <a:spLocks noGrp="1"/>
          </p:cNvSpPr>
          <p:nvPr>
            <p:ph type="ftr" sz="quarter" idx="12"/>
          </p:nvPr>
        </p:nvSpPr>
        <p:spPr/>
        <p:txBody>
          <a:bodyPr/>
          <a:lstStyle/>
          <a:p>
            <a:r>
              <a:rPr lang="en-US">
                <a:solidFill>
                  <a:srgbClr val="052049"/>
                </a:solidFill>
              </a:rPr>
              <a:t>Presentation Title</a:t>
            </a:r>
            <a:endParaRPr lang="en-US" dirty="0">
              <a:solidFill>
                <a:srgbClr val="052049"/>
              </a:solidFill>
            </a:endParaRPr>
          </a:p>
        </p:txBody>
      </p:sp>
      <p:sp>
        <p:nvSpPr>
          <p:cNvPr id="3" name="Slide Number Placeholder 2">
            <a:extLst>
              <a:ext uri="{FF2B5EF4-FFF2-40B4-BE49-F238E27FC236}">
                <a16:creationId xmlns:a16="http://schemas.microsoft.com/office/drawing/2014/main" id="{59E47A4B-217A-A740-B7A3-A6BE9B9E62EF}"/>
              </a:ext>
            </a:extLst>
          </p:cNvPr>
          <p:cNvSpPr>
            <a:spLocks noGrp="1"/>
          </p:cNvSpPr>
          <p:nvPr>
            <p:ph type="sldNum" sz="quarter" idx="13"/>
          </p:nvPr>
        </p:nvSpPr>
        <p:spPr/>
        <p:txBody>
          <a:bodyPr/>
          <a:lstStyle/>
          <a:p>
            <a:fld id="{7BCC8D0D-EAEC-449D-9161-023DFF90F2E2}" type="slidenum">
              <a:rPr lang="en-US" smtClean="0">
                <a:solidFill>
                  <a:srgbClr val="052049"/>
                </a:solidFill>
              </a:rPr>
              <a:pPr/>
              <a:t>9</a:t>
            </a:fld>
            <a:endParaRPr lang="en-US" dirty="0">
              <a:solidFill>
                <a:srgbClr val="052049"/>
              </a:solidFill>
            </a:endParaRPr>
          </a:p>
        </p:txBody>
      </p:sp>
      <p:sp>
        <p:nvSpPr>
          <p:cNvPr id="4" name="Title 3">
            <a:extLst>
              <a:ext uri="{FF2B5EF4-FFF2-40B4-BE49-F238E27FC236}">
                <a16:creationId xmlns:a16="http://schemas.microsoft.com/office/drawing/2014/main" id="{4763DA09-87D7-A44D-8BFA-5564A7A630D1}"/>
              </a:ext>
            </a:extLst>
          </p:cNvPr>
          <p:cNvSpPr>
            <a:spLocks noGrp="1"/>
          </p:cNvSpPr>
          <p:nvPr>
            <p:ph type="title"/>
          </p:nvPr>
        </p:nvSpPr>
        <p:spPr/>
        <p:txBody>
          <a:bodyPr/>
          <a:lstStyle/>
          <a:p>
            <a:r>
              <a:rPr lang="en-US" dirty="0"/>
              <a:t>Summary Topics 5-7</a:t>
            </a:r>
          </a:p>
        </p:txBody>
      </p:sp>
      <p:sp>
        <p:nvSpPr>
          <p:cNvPr id="6" name="Content Placeholder 5">
            <a:extLst>
              <a:ext uri="{FF2B5EF4-FFF2-40B4-BE49-F238E27FC236}">
                <a16:creationId xmlns:a16="http://schemas.microsoft.com/office/drawing/2014/main" id="{4AFB384F-A063-F640-9B82-58BBC4F5AB9D}"/>
              </a:ext>
            </a:extLst>
          </p:cNvPr>
          <p:cNvSpPr>
            <a:spLocks noGrp="1"/>
          </p:cNvSpPr>
          <p:nvPr>
            <p:ph idx="1"/>
          </p:nvPr>
        </p:nvSpPr>
        <p:spPr>
          <a:xfrm>
            <a:off x="395138" y="1120920"/>
            <a:ext cx="8544641" cy="5231493"/>
          </a:xfrm>
        </p:spPr>
        <p:txBody>
          <a:bodyPr/>
          <a:lstStyle/>
          <a:p>
            <a:r>
              <a:rPr lang="en-US" dirty="0"/>
              <a:t>Interaction &amp; Effect Modification</a:t>
            </a:r>
          </a:p>
          <a:p>
            <a:pPr lvl="1"/>
            <a:r>
              <a:rPr lang="en-US" dirty="0"/>
              <a:t>Interpretation of statistical coefficients</a:t>
            </a:r>
          </a:p>
          <a:p>
            <a:pPr lvl="1"/>
            <a:r>
              <a:rPr lang="en-US" dirty="0"/>
              <a:t>Summary metrics</a:t>
            </a:r>
          </a:p>
          <a:p>
            <a:pPr lvl="2"/>
            <a:r>
              <a:rPr lang="en-US" dirty="0"/>
              <a:t>Additive – Interaction Contrast of RD and RERI</a:t>
            </a:r>
          </a:p>
          <a:p>
            <a:pPr lvl="2"/>
            <a:r>
              <a:rPr lang="en-US" dirty="0"/>
              <a:t>Multiplicative – Coeff of interaction term and </a:t>
            </a:r>
            <a:r>
              <a:rPr lang="en-US" dirty="0">
                <a:latin typeface="Arial" pitchFamily="34" charset="0"/>
                <a:ea typeface="Arial" charset="0"/>
                <a:cs typeface="Arial" pitchFamily="34" charset="0"/>
              </a:rPr>
              <a:t>RR</a:t>
            </a:r>
            <a:r>
              <a:rPr lang="en-US" baseline="-25000" dirty="0">
                <a:latin typeface="Arial" pitchFamily="34" charset="0"/>
                <a:ea typeface="Arial" charset="0"/>
                <a:cs typeface="Arial" pitchFamily="34" charset="0"/>
              </a:rPr>
              <a:t>11</a:t>
            </a:r>
            <a:r>
              <a:rPr lang="en-US" dirty="0">
                <a:latin typeface="Arial" pitchFamily="34" charset="0"/>
                <a:ea typeface="Arial" charset="0"/>
                <a:cs typeface="Arial" pitchFamily="34" charset="0"/>
              </a:rPr>
              <a:t>/ RR</a:t>
            </a:r>
            <a:r>
              <a:rPr lang="en-US" baseline="-25000" dirty="0">
                <a:latin typeface="Arial" pitchFamily="34" charset="0"/>
                <a:ea typeface="Arial" charset="0"/>
                <a:cs typeface="Arial" pitchFamily="34" charset="0"/>
              </a:rPr>
              <a:t>10</a:t>
            </a:r>
            <a:r>
              <a:rPr lang="en-US" dirty="0">
                <a:latin typeface="Arial" pitchFamily="34" charset="0"/>
                <a:ea typeface="Arial" charset="0"/>
                <a:cs typeface="Arial" pitchFamily="34" charset="0"/>
              </a:rPr>
              <a:t>RR</a:t>
            </a:r>
            <a:r>
              <a:rPr lang="en-US" baseline="-25000" dirty="0">
                <a:latin typeface="Arial" pitchFamily="34" charset="0"/>
                <a:ea typeface="Arial" charset="0"/>
                <a:cs typeface="Arial" pitchFamily="34" charset="0"/>
              </a:rPr>
              <a:t>01</a:t>
            </a:r>
            <a:r>
              <a:rPr lang="en-US" dirty="0">
                <a:latin typeface="Arial" pitchFamily="34" charset="0"/>
                <a:ea typeface="Arial" charset="0"/>
                <a:cs typeface="Arial" pitchFamily="34" charset="0"/>
              </a:rPr>
              <a:t> (“</a:t>
            </a:r>
            <a:r>
              <a:rPr lang="en-US" dirty="0"/>
              <a:t>Interaction Contrast of RR” (in app) or “measure of interaction on </a:t>
            </a:r>
            <a:r>
              <a:rPr lang="en-US" dirty="0" err="1"/>
              <a:t>mult</a:t>
            </a:r>
            <a:r>
              <a:rPr lang="en-US" dirty="0"/>
              <a:t>. scale”)</a:t>
            </a:r>
          </a:p>
          <a:p>
            <a:pPr lvl="3"/>
            <a:r>
              <a:rPr lang="en-US" dirty="0"/>
              <a:t>Column 7 in app is Additive Interaction only</a:t>
            </a:r>
          </a:p>
          <a:p>
            <a:pPr lvl="1"/>
            <a:r>
              <a:rPr lang="en-US" dirty="0"/>
              <a:t>Counterfactual Response types </a:t>
            </a:r>
            <a:r>
              <a:rPr lang="en-US" dirty="0">
                <a:sym typeface="Wingdings" pitchFamily="2" charset="2"/>
              </a:rPr>
              <a:t> </a:t>
            </a:r>
            <a:r>
              <a:rPr lang="en-US" dirty="0"/>
              <a:t>different composition of individuals in a population affect population metrics of interaction</a:t>
            </a:r>
          </a:p>
          <a:p>
            <a:r>
              <a:rPr lang="en-US" dirty="0"/>
              <a:t>Considerations of person-time in cohort studies and using idea of a target trial to identify &amp; limit time-related biases</a:t>
            </a:r>
          </a:p>
          <a:p>
            <a:r>
              <a:rPr lang="en-US" dirty="0"/>
              <a:t>Quantitative Bias Analysis</a:t>
            </a:r>
          </a:p>
          <a:p>
            <a:pPr lvl="1"/>
            <a:r>
              <a:rPr lang="en-US" dirty="0"/>
              <a:t>Misclassification (of E or D), confounding, selection bias</a:t>
            </a:r>
          </a:p>
          <a:p>
            <a:endParaRPr lang="en-US" dirty="0"/>
          </a:p>
          <a:p>
            <a:endParaRPr lang="en-US" dirty="0"/>
          </a:p>
        </p:txBody>
      </p:sp>
    </p:spTree>
    <p:extLst>
      <p:ext uri="{BB962C8B-B14F-4D97-AF65-F5344CB8AC3E}">
        <p14:creationId xmlns:p14="http://schemas.microsoft.com/office/powerpoint/2010/main" val="4206033224"/>
      </p:ext>
    </p:extLst>
  </p:cSld>
  <p:clrMapOvr>
    <a:masterClrMapping/>
  </p:clrMapOvr>
  <p:transition>
    <p:fade/>
  </p:transition>
</p:sld>
</file>

<file path=ppt/theme/theme1.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3.xml><?xml version="1.0" encoding="utf-8"?>
<a:theme xmlns:a="http://schemas.openxmlformats.org/drawingml/2006/main" name="2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21661</TotalTime>
  <Words>5670</Words>
  <Application>Microsoft Macintosh PowerPoint</Application>
  <PresentationFormat>On-screen Show (4:3)</PresentationFormat>
  <Paragraphs>477</Paragraphs>
  <Slides>34</Slides>
  <Notes>27</Notes>
  <HiddenSlides>3</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34</vt:i4>
      </vt:variant>
    </vt:vector>
  </HeadingPairs>
  <TitlesOfParts>
    <vt:vector size="43" baseType="lpstr">
      <vt:lpstr>.AppleSystemUIFont</vt:lpstr>
      <vt:lpstr>Arial</vt:lpstr>
      <vt:lpstr>Calibri</vt:lpstr>
      <vt:lpstr>Garamond</vt:lpstr>
      <vt:lpstr>LucidaGrande</vt:lpstr>
      <vt:lpstr>Wingdings</vt:lpstr>
      <vt:lpstr>UCSF Contemporary</vt:lpstr>
      <vt:lpstr>1_UCSF Contemporary</vt:lpstr>
      <vt:lpstr>2_UCSF Contemporary</vt:lpstr>
      <vt:lpstr>Wrap-up / Review</vt:lpstr>
      <vt:lpstr>Why 207? – Expanding on Study Design &amp; Outcome Measures</vt:lpstr>
      <vt:lpstr>Why 207? – Expanding on Threats to Validity</vt:lpstr>
      <vt:lpstr>PowerPoint Presentation</vt:lpstr>
      <vt:lpstr>PowerPoint Presentation</vt:lpstr>
      <vt:lpstr>PowerPoint Presentation</vt:lpstr>
      <vt:lpstr>PowerPoint Presentation</vt:lpstr>
      <vt:lpstr>Summary Topics 1-4</vt:lpstr>
      <vt:lpstr>Summary Topics 5-7</vt:lpstr>
      <vt:lpstr> Selected Review</vt:lpstr>
      <vt:lpstr>Week 1 – Causal Inference</vt:lpstr>
      <vt:lpstr>Effect vs. Association Measures</vt:lpstr>
      <vt:lpstr>Interpreting Effect vs. Association Measures</vt:lpstr>
      <vt:lpstr>Exchangeability (Identifiability Condition #1)</vt:lpstr>
      <vt:lpstr>Q9 HW1</vt:lpstr>
      <vt:lpstr>Conditional Exchangeability</vt:lpstr>
      <vt:lpstr>Consistency (Identifiability Condition #2)</vt:lpstr>
      <vt:lpstr>Q9 HW1</vt:lpstr>
      <vt:lpstr>Positivity</vt:lpstr>
      <vt:lpstr>Computing the Average Causal Effect</vt:lpstr>
      <vt:lpstr>Inverse Probability Weights</vt:lpstr>
      <vt:lpstr>Week 2 – DAGs</vt:lpstr>
      <vt:lpstr>Effect Modification &amp; Interaction Topics</vt:lpstr>
      <vt:lpstr>Definitions &amp; Distinctions</vt:lpstr>
      <vt:lpstr>Stated another way…</vt:lpstr>
      <vt:lpstr>Assessing Interaction on Additive Scale when you only have Relative Risks - RERIRR</vt:lpstr>
      <vt:lpstr>Assessing Interaction on Additive Scale when you only have Relative Risks - RERIRR</vt:lpstr>
      <vt:lpstr>Summary from PT &amp; Bias Leture</vt:lpstr>
      <vt:lpstr>PT Bias Problem Ex. Ex. Integrative Med &amp; CRC Recurrence</vt:lpstr>
      <vt:lpstr>Ex. Integrative Med &amp; CRC Recurrence</vt:lpstr>
      <vt:lpstr>PowerPoint Presentation</vt:lpstr>
      <vt:lpstr>PowerPoint Presentation</vt:lpstr>
      <vt:lpstr>Ex. Integrative Med &amp; CRC Recurrence</vt:lpstr>
      <vt:lpstr>Thank you! Good Luck! </vt:lpstr>
    </vt:vector>
  </TitlesOfParts>
  <Company>UCSF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Rebecca Graff</cp:lastModifiedBy>
  <cp:revision>1274</cp:revision>
  <cp:lastPrinted>2017-12-18T15:06:53Z</cp:lastPrinted>
  <dcterms:created xsi:type="dcterms:W3CDTF">2012-05-07T17:59:34Z</dcterms:created>
  <dcterms:modified xsi:type="dcterms:W3CDTF">2021-03-11T22:26:36Z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