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6"/>
  </p:notesMasterIdLst>
  <p:handoutMasterIdLst>
    <p:handoutMasterId r:id="rId97"/>
  </p:handoutMasterIdLst>
  <p:sldIdLst>
    <p:sldId id="256" r:id="rId2"/>
    <p:sldId id="257" r:id="rId3"/>
    <p:sldId id="402" r:id="rId4"/>
    <p:sldId id="403" r:id="rId5"/>
    <p:sldId id="404" r:id="rId6"/>
    <p:sldId id="405" r:id="rId7"/>
    <p:sldId id="406" r:id="rId8"/>
    <p:sldId id="407" r:id="rId9"/>
    <p:sldId id="408" r:id="rId10"/>
    <p:sldId id="409" r:id="rId11"/>
    <p:sldId id="410" r:id="rId12"/>
    <p:sldId id="411" r:id="rId13"/>
    <p:sldId id="412" r:id="rId14"/>
    <p:sldId id="413" r:id="rId15"/>
    <p:sldId id="414" r:id="rId16"/>
    <p:sldId id="415" r:id="rId17"/>
    <p:sldId id="416" r:id="rId18"/>
    <p:sldId id="417" r:id="rId19"/>
    <p:sldId id="418" r:id="rId20"/>
    <p:sldId id="419" r:id="rId21"/>
    <p:sldId id="420" r:id="rId22"/>
    <p:sldId id="421" r:id="rId23"/>
    <p:sldId id="422" r:id="rId24"/>
    <p:sldId id="423" r:id="rId25"/>
    <p:sldId id="424" r:id="rId26"/>
    <p:sldId id="425" r:id="rId27"/>
    <p:sldId id="426" r:id="rId28"/>
    <p:sldId id="427" r:id="rId29"/>
    <p:sldId id="428" r:id="rId30"/>
    <p:sldId id="429" r:id="rId31"/>
    <p:sldId id="430" r:id="rId32"/>
    <p:sldId id="431" r:id="rId33"/>
    <p:sldId id="432" r:id="rId34"/>
    <p:sldId id="433" r:id="rId35"/>
    <p:sldId id="434" r:id="rId36"/>
    <p:sldId id="435" r:id="rId37"/>
    <p:sldId id="510" r:id="rId38"/>
    <p:sldId id="508" r:id="rId39"/>
    <p:sldId id="509" r:id="rId40"/>
    <p:sldId id="292" r:id="rId41"/>
    <p:sldId id="465" r:id="rId42"/>
    <p:sldId id="458" r:id="rId43"/>
    <p:sldId id="511" r:id="rId44"/>
    <p:sldId id="459" r:id="rId45"/>
    <p:sldId id="512" r:id="rId46"/>
    <p:sldId id="293" r:id="rId47"/>
    <p:sldId id="401" r:id="rId48"/>
    <p:sldId id="398" r:id="rId49"/>
    <p:sldId id="467" r:id="rId50"/>
    <p:sldId id="468" r:id="rId51"/>
    <p:sldId id="466" r:id="rId52"/>
    <p:sldId id="475" r:id="rId53"/>
    <p:sldId id="513" r:id="rId54"/>
    <p:sldId id="469" r:id="rId55"/>
    <p:sldId id="470" r:id="rId56"/>
    <p:sldId id="471" r:id="rId57"/>
    <p:sldId id="473" r:id="rId58"/>
    <p:sldId id="474" r:id="rId59"/>
    <p:sldId id="479" r:id="rId60"/>
    <p:sldId id="476" r:id="rId61"/>
    <p:sldId id="477" r:id="rId62"/>
    <p:sldId id="478" r:id="rId63"/>
    <p:sldId id="480" r:id="rId64"/>
    <p:sldId id="472" r:id="rId65"/>
    <p:sldId id="333" r:id="rId66"/>
    <p:sldId id="335" r:id="rId67"/>
    <p:sldId id="336" r:id="rId68"/>
    <p:sldId id="381" r:id="rId69"/>
    <p:sldId id="382" r:id="rId70"/>
    <p:sldId id="482" r:id="rId71"/>
    <p:sldId id="383" r:id="rId72"/>
    <p:sldId id="384" r:id="rId73"/>
    <p:sldId id="484" r:id="rId74"/>
    <p:sldId id="483" r:id="rId75"/>
    <p:sldId id="485" r:id="rId76"/>
    <p:sldId id="486" r:id="rId77"/>
    <p:sldId id="489" r:id="rId78"/>
    <p:sldId id="490" r:id="rId79"/>
    <p:sldId id="503" r:id="rId80"/>
    <p:sldId id="334" r:id="rId81"/>
    <p:sldId id="298" r:id="rId82"/>
    <p:sldId id="306" r:id="rId83"/>
    <p:sldId id="323" r:id="rId84"/>
    <p:sldId id="300" r:id="rId85"/>
    <p:sldId id="301" r:id="rId86"/>
    <p:sldId id="328" r:id="rId87"/>
    <p:sldId id="385" r:id="rId88"/>
    <p:sldId id="504" r:id="rId89"/>
    <p:sldId id="505" r:id="rId90"/>
    <p:sldId id="506" r:id="rId91"/>
    <p:sldId id="507" r:id="rId92"/>
    <p:sldId id="436" r:id="rId93"/>
    <p:sldId id="376" r:id="rId94"/>
    <p:sldId id="380" r:id="rId9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rles Mcculloch" initials="CM" lastIdx="2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01"/>
    <p:restoredTop sz="94849"/>
  </p:normalViewPr>
  <p:slideViewPr>
    <p:cSldViewPr snapToGrid="0" snapToObjects="1">
      <p:cViewPr varScale="1">
        <p:scale>
          <a:sx n="120" d="100"/>
          <a:sy n="120" d="100"/>
        </p:scale>
        <p:origin x="736" y="184"/>
      </p:cViewPr>
      <p:guideLst/>
    </p:cSldViewPr>
  </p:slideViewPr>
  <p:notesTextViewPr>
    <p:cViewPr>
      <p:scale>
        <a:sx n="50" d="100"/>
        <a:sy n="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6226F-F6D1-B445-A338-267713684F86}" type="datetimeFigureOut">
              <a:rPr lang="en-US" smtClean="0"/>
              <a:t>7/30/18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C0D58-8378-B641-AAD1-A8A65AE4B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54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1AB55-C745-5844-A3FF-A8CC5F29D863}" type="datetimeFigureOut">
              <a:rPr lang="en-US" smtClean="0"/>
              <a:t>7/30/18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623B1-1C86-914A-8D33-A626BF6F6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18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623B1-1C86-914A-8D33-A626BF6F6D0E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9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7/30/18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07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7/30/18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73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7/30/18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13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7/30/18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93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7/30/18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73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7/30/18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29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7/30/18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41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7/30/18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15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7/30/18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30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7/30/18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76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7/30/18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2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934F1-7236-CF4F-B0F4-CBD8C544232B}" type="datetimeFigureOut">
              <a:rPr lang="en-US" smtClean="0"/>
              <a:t>7/30/18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663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859" y="1739154"/>
            <a:ext cx="8633012" cy="1862884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Biostat</a:t>
            </a:r>
            <a:r>
              <a:rPr lang="en-US" b="1" dirty="0"/>
              <a:t> 202: Opportunities and Challenges of “Big Data”.</a:t>
            </a:r>
            <a:br>
              <a:rPr lang="en-US" b="1" dirty="0"/>
            </a:br>
            <a:r>
              <a:rPr lang="en-US" dirty="0">
                <a:solidFill>
                  <a:schemeClr val="accent5"/>
                </a:solidFill>
              </a:rPr>
              <a:t>Machine Learning</a:t>
            </a:r>
            <a:r>
              <a:rPr lang="en-US" b="1" dirty="0">
                <a:solidFill>
                  <a:schemeClr val="accent5"/>
                </a:solidFill>
              </a:rPr>
              <a:t> 3: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br>
              <a:rPr lang="en-US" dirty="0">
                <a:solidFill>
                  <a:schemeClr val="accent5"/>
                </a:solidFill>
              </a:rPr>
            </a:br>
            <a:r>
              <a:rPr lang="en-US" dirty="0">
                <a:solidFill>
                  <a:srgbClr val="00B050"/>
                </a:solidFill>
              </a:rPr>
              <a:t>More Classification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764" y="4193708"/>
            <a:ext cx="6858000" cy="1655762"/>
          </a:xfrm>
        </p:spPr>
        <p:txBody>
          <a:bodyPr>
            <a:normAutofit lnSpcReduction="10000"/>
          </a:bodyPr>
          <a:lstStyle/>
          <a:p>
            <a:r>
              <a:rPr lang="en-US" b="1"/>
              <a:t>David Glidden</a:t>
            </a:r>
            <a:endParaRPr lang="en-US" b="1" dirty="0"/>
          </a:p>
          <a:p>
            <a:r>
              <a:rPr lang="en-US" b="1" dirty="0"/>
              <a:t>Division of Biostatistics</a:t>
            </a:r>
          </a:p>
          <a:p>
            <a:r>
              <a:rPr lang="en-US" b="1" dirty="0"/>
              <a:t>Department of Epidemiology and Biostatistics</a:t>
            </a:r>
          </a:p>
          <a:p>
            <a:r>
              <a:rPr lang="en-US" b="1" dirty="0"/>
              <a:t>08/20/2018</a:t>
            </a:r>
          </a:p>
        </p:txBody>
      </p:sp>
    </p:spTree>
    <p:extLst>
      <p:ext uri="{BB962C8B-B14F-4D97-AF65-F5344CB8AC3E}">
        <p14:creationId xmlns:p14="http://schemas.microsoft.com/office/powerpoint/2010/main" val="51728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Choice of 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90" y="2673144"/>
            <a:ext cx="3708615" cy="34179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570" y="2673144"/>
            <a:ext cx="3674039" cy="34179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555" y="2168872"/>
            <a:ext cx="8583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Linear decision boundary (LDA)      15 nearest-neighbor boundary   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0723" y="1519084"/>
            <a:ext cx="7974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taken from Elements of Statistical Learning – Hastie et al. 2</a:t>
            </a:r>
            <a:r>
              <a:rPr lang="en-US" baseline="30000" dirty="0"/>
              <a:t>nd</a:t>
            </a:r>
            <a:r>
              <a:rPr lang="en-US" dirty="0"/>
              <a:t> Ed. pp. 13-17</a:t>
            </a:r>
          </a:p>
        </p:txBody>
      </p:sp>
    </p:spTree>
    <p:extLst>
      <p:ext uri="{BB962C8B-B14F-4D97-AF65-F5344CB8AC3E}">
        <p14:creationId xmlns:p14="http://schemas.microsoft.com/office/powerpoint/2010/main" val="119271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66" y="2673143"/>
            <a:ext cx="3674039" cy="34179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570" y="2673144"/>
            <a:ext cx="3606721" cy="34179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Choice of 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8650" y="2211478"/>
            <a:ext cx="8102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15 nearest-neighbor boundary    1-nearest </a:t>
            </a:r>
            <a:r>
              <a:rPr lang="en-US" sz="2400"/>
              <a:t>neighbor boundary   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1252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Choice of 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977" y="1364634"/>
            <a:ext cx="5883401" cy="5272139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3370521" y="2466753"/>
            <a:ext cx="3040912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97842" y="2505531"/>
            <a:ext cx="2398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Fitting increased noise</a:t>
            </a:r>
          </a:p>
          <a:p>
            <a:r>
              <a:rPr lang="en-US" b="1">
                <a:solidFill>
                  <a:schemeClr val="accent1"/>
                </a:solidFill>
              </a:rPr>
              <a:t>Low to high complexity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554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Choice of 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977" y="1364631"/>
            <a:ext cx="5883401" cy="527213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555358" y="4000705"/>
            <a:ext cx="2603860" cy="1836569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2148666">
            <a:off x="2041451" y="5084321"/>
            <a:ext cx="3912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Training set error gets better with more complexity – fitting to noise helps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370521" y="2466753"/>
            <a:ext cx="3040912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97842" y="2505531"/>
            <a:ext cx="2398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Fitting increased noise</a:t>
            </a:r>
          </a:p>
          <a:p>
            <a:r>
              <a:rPr lang="en-US" b="1" dirty="0">
                <a:solidFill>
                  <a:schemeClr val="accent1"/>
                </a:solidFill>
              </a:rPr>
              <a:t>Low to high complexity</a:t>
            </a:r>
          </a:p>
        </p:txBody>
      </p:sp>
    </p:spTree>
    <p:extLst>
      <p:ext uri="{BB962C8B-B14F-4D97-AF65-F5344CB8AC3E}">
        <p14:creationId xmlns:p14="http://schemas.microsoft.com/office/powerpoint/2010/main" val="144654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Choice of 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977" y="1364631"/>
            <a:ext cx="5883401" cy="5272139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3817088" y="4114799"/>
            <a:ext cx="3040912" cy="1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44410" y="4153577"/>
            <a:ext cx="2690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Test error goes down then up again when overfitting 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                   to training data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555358" y="4000705"/>
            <a:ext cx="2603860" cy="1836569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2148666">
            <a:off x="2006957" y="5191079"/>
            <a:ext cx="4277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Training set error gets better with more complexity – fitting to noise helps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370521" y="2466753"/>
            <a:ext cx="3040912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97842" y="2505531"/>
            <a:ext cx="2398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Fitting increased noise</a:t>
            </a:r>
          </a:p>
          <a:p>
            <a:r>
              <a:rPr lang="en-US" b="1" dirty="0">
                <a:solidFill>
                  <a:schemeClr val="accent1"/>
                </a:solidFill>
              </a:rPr>
              <a:t>Low to high complexity</a:t>
            </a:r>
          </a:p>
        </p:txBody>
      </p:sp>
    </p:spTree>
    <p:extLst>
      <p:ext uri="{BB962C8B-B14F-4D97-AF65-F5344CB8AC3E}">
        <p14:creationId xmlns:p14="http://schemas.microsoft.com/office/powerpoint/2010/main" val="255415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Choice of 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977" y="1364631"/>
            <a:ext cx="5883401" cy="5272139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3817088" y="4114799"/>
            <a:ext cx="3040912" cy="1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44410" y="4153577"/>
            <a:ext cx="2690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Test error </a:t>
            </a:r>
            <a:r>
              <a:rPr lang="en-US" b="1">
                <a:solidFill>
                  <a:schemeClr val="bg1">
                    <a:lumMod val="50000"/>
                  </a:schemeClr>
                </a:solidFill>
              </a:rPr>
              <a:t>goes down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then up again when overfitting 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                   to training data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555358" y="4000705"/>
            <a:ext cx="2603860" cy="1836569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2148666">
            <a:off x="2006957" y="5191079"/>
            <a:ext cx="4277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Training set error gets better with more complexity – fitting to noise helps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370521" y="2466753"/>
            <a:ext cx="3040912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97842" y="2505531"/>
            <a:ext cx="2398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Fitting increased noise</a:t>
            </a:r>
          </a:p>
          <a:p>
            <a:r>
              <a:rPr lang="en-US" b="1" dirty="0">
                <a:solidFill>
                  <a:schemeClr val="accent1"/>
                </a:solidFill>
              </a:rPr>
              <a:t>Low to high complexity</a:t>
            </a:r>
          </a:p>
        </p:txBody>
      </p:sp>
      <p:sp>
        <p:nvSpPr>
          <p:cNvPr id="3" name="Oval 2"/>
          <p:cNvSpPr/>
          <p:nvPr/>
        </p:nvSpPr>
        <p:spPr>
          <a:xfrm>
            <a:off x="4758070" y="3731136"/>
            <a:ext cx="1031359" cy="287078"/>
          </a:xfrm>
          <a:prstGeom prst="ellipse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507665" y="2466753"/>
            <a:ext cx="2434856" cy="1264383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78396" y="1859646"/>
            <a:ext cx="1604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Best predictive</a:t>
            </a:r>
          </a:p>
          <a:p>
            <a:r>
              <a:rPr lang="en-US" b="1" dirty="0">
                <a:solidFill>
                  <a:srgbClr val="C00000"/>
                </a:solidFill>
              </a:rPr>
              <a:t>models</a:t>
            </a:r>
          </a:p>
        </p:txBody>
      </p:sp>
    </p:spTree>
    <p:extLst>
      <p:ext uri="{BB962C8B-B14F-4D97-AF65-F5344CB8AC3E}">
        <p14:creationId xmlns:p14="http://schemas.microsoft.com/office/powerpoint/2010/main" val="2100418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Choice of 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977" y="1364631"/>
            <a:ext cx="5883401" cy="527213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758070" y="3731136"/>
            <a:ext cx="1031359" cy="287078"/>
          </a:xfrm>
          <a:prstGeom prst="ellipse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507665" y="2466753"/>
            <a:ext cx="2434856" cy="1264383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78396" y="1859646"/>
            <a:ext cx="1604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Best predictive</a:t>
            </a:r>
          </a:p>
          <a:p>
            <a:r>
              <a:rPr lang="en-US" b="1" dirty="0">
                <a:solidFill>
                  <a:srgbClr val="C00000"/>
                </a:solidFill>
              </a:rPr>
              <a:t>models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5789429" y="4242391"/>
            <a:ext cx="1908543" cy="786809"/>
          </a:xfrm>
          <a:prstGeom prst="straightConnector1">
            <a:avLst/>
          </a:prstGeom>
          <a:ln w="412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57362" y="5087565"/>
            <a:ext cx="2516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Theoretically best true predictive error level from this </a:t>
            </a:r>
            <a:r>
              <a:rPr lang="en-US" b="1">
                <a:solidFill>
                  <a:srgbClr val="7030A0"/>
                </a:solidFill>
              </a:rPr>
              <a:t>simulated data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288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Choice of 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977" y="1364631"/>
            <a:ext cx="5883401" cy="527213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758070" y="3731136"/>
            <a:ext cx="1031359" cy="287078"/>
          </a:xfrm>
          <a:prstGeom prst="ellipse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507665" y="2466753"/>
            <a:ext cx="2434856" cy="1264383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78396" y="1859646"/>
            <a:ext cx="1604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Best predictive</a:t>
            </a:r>
          </a:p>
          <a:p>
            <a:r>
              <a:rPr lang="en-US" b="1" dirty="0">
                <a:solidFill>
                  <a:srgbClr val="C00000"/>
                </a:solidFill>
              </a:rPr>
              <a:t>models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5789429" y="4242391"/>
            <a:ext cx="1908543" cy="786809"/>
          </a:xfrm>
          <a:prstGeom prst="straightConnector1">
            <a:avLst/>
          </a:prstGeom>
          <a:ln w="412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2987749" y="2898490"/>
            <a:ext cx="574158" cy="557091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endCxn id="5" idx="1"/>
          </p:cNvCxnSpPr>
          <p:nvPr/>
        </p:nvCxnSpPr>
        <p:spPr>
          <a:xfrm>
            <a:off x="1871330" y="1348391"/>
            <a:ext cx="1200502" cy="1631683"/>
          </a:xfrm>
          <a:prstGeom prst="straightConnector1">
            <a:avLst/>
          </a:prstGeom>
          <a:ln w="412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0622" y="995299"/>
            <a:ext cx="265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Best linear separating line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57362" y="5087565"/>
            <a:ext cx="2516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Theoretically best true predictive error level from this </a:t>
            </a:r>
            <a:r>
              <a:rPr lang="en-US" b="1">
                <a:solidFill>
                  <a:srgbClr val="7030A0"/>
                </a:solidFill>
              </a:rPr>
              <a:t>simulated data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819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Nearest neighbors classifier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technique</a:t>
            </a:r>
          </a:p>
          <a:p>
            <a:r>
              <a:rPr lang="en-US" dirty="0"/>
              <a:t>No modeling</a:t>
            </a:r>
          </a:p>
          <a:p>
            <a:r>
              <a:rPr lang="en-US" dirty="0"/>
              <a:t>Not good for a large number of predictors </a:t>
            </a:r>
            <a:r>
              <a:rPr lang="mr-IN" dirty="0"/>
              <a:t>–</a:t>
            </a:r>
            <a:r>
              <a:rPr lang="en-US" dirty="0"/>
              <a:t> suffers from the “curse of dimensionality”; but we can use unsupervised data reduction methods first to create new variables </a:t>
            </a:r>
            <a:r>
              <a:rPr lang="mr-IN" dirty="0"/>
              <a:t>–</a:t>
            </a:r>
            <a:r>
              <a:rPr lang="en-US" dirty="0"/>
              <a:t> e.g. Principle Components [see next lecture], or perform variable selection</a:t>
            </a:r>
          </a:p>
          <a:p>
            <a:r>
              <a:rPr lang="en-US" dirty="0"/>
              <a:t>Has been applied to many machine learning problems successfully</a:t>
            </a:r>
          </a:p>
        </p:txBody>
      </p:sp>
    </p:spTree>
    <p:extLst>
      <p:ext uri="{BB962C8B-B14F-4D97-AF65-F5344CB8AC3E}">
        <p14:creationId xmlns:p14="http://schemas.microsoft.com/office/powerpoint/2010/main" val="1833797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613" y="48935"/>
            <a:ext cx="7993931" cy="1143000"/>
          </a:xfrm>
        </p:spPr>
        <p:txBody>
          <a:bodyPr/>
          <a:lstStyle/>
          <a:p>
            <a:r>
              <a:rPr lang="en-US" sz="3200" dirty="0"/>
              <a:t>Running example: extend to </a:t>
            </a:r>
            <a:r>
              <a:rPr lang="en-US" sz="3200"/>
              <a:t>differential diagnosis of multiple dementias</a:t>
            </a:r>
            <a:endParaRPr lang="en-US" sz="3200" dirty="0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62132" y="1179969"/>
            <a:ext cx="9067800" cy="25146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b="0" dirty="0"/>
              <a:t>Dementias have different patterns of brain loss </a:t>
            </a:r>
          </a:p>
          <a:p>
            <a:pPr>
              <a:spcAft>
                <a:spcPts val="1200"/>
              </a:spcAft>
            </a:pPr>
            <a:endParaRPr lang="en-US" b="0" dirty="0"/>
          </a:p>
          <a:p>
            <a:pPr>
              <a:spcAft>
                <a:spcPts val="1200"/>
              </a:spcAft>
            </a:pPr>
            <a:endParaRPr lang="en-US" b="0" dirty="0"/>
          </a:p>
          <a:p>
            <a:pPr>
              <a:spcAft>
                <a:spcPts val="1200"/>
              </a:spcAft>
            </a:pPr>
            <a:endParaRPr lang="en-US" b="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b="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0" dirty="0"/>
              <a:t>Clinicians/radiologists often disagree on diagnosis of dementia type based on individual images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New treatments          differential diagnosis important</a:t>
            </a:r>
            <a:endParaRPr lang="en-US" b="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Goal:</a:t>
            </a:r>
            <a:r>
              <a:rPr lang="en-US" b="0" dirty="0"/>
              <a:t> automatically predict different dementias based on patterns of brain tissue loss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2791061" y="5690761"/>
            <a:ext cx="685800" cy="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26" name="Group 25"/>
          <p:cNvGrpSpPr/>
          <p:nvPr/>
        </p:nvGrpSpPr>
        <p:grpSpPr>
          <a:xfrm>
            <a:off x="824132" y="1728329"/>
            <a:ext cx="7543800" cy="2570102"/>
            <a:chOff x="1981200" y="2459098"/>
            <a:chExt cx="5448855" cy="1756508"/>
          </a:xfrm>
        </p:grpSpPr>
        <p:grpSp>
          <p:nvGrpSpPr>
            <p:cNvPr id="27" name="Group 26"/>
            <p:cNvGrpSpPr/>
            <p:nvPr/>
          </p:nvGrpSpPr>
          <p:grpSpPr>
            <a:xfrm>
              <a:off x="1981200" y="2484774"/>
              <a:ext cx="1331912" cy="1717675"/>
              <a:chOff x="5647180" y="4511728"/>
              <a:chExt cx="1331912" cy="1717675"/>
            </a:xfrm>
          </p:grpSpPr>
          <p:pic>
            <p:nvPicPr>
              <p:cNvPr id="34" name="Picture 3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180" y="4907015"/>
                <a:ext cx="1331912" cy="1322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5" name="TextBox 34"/>
              <p:cNvSpPr txBox="1"/>
              <p:nvPr/>
            </p:nvSpPr>
            <p:spPr>
              <a:xfrm>
                <a:off x="6082155" y="4511728"/>
                <a:ext cx="510076" cy="4616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ranklin Gothic Medium Cond" panose="020B0606030402020204" pitchFamily="34" charset="0"/>
                  </a:rPr>
                  <a:t>AD</a:t>
                </a: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3987283" y="2459098"/>
              <a:ext cx="1365250" cy="1736725"/>
              <a:chOff x="6979092" y="4492678"/>
              <a:chExt cx="1365250" cy="1736725"/>
            </a:xfrm>
          </p:grpSpPr>
          <p:pic>
            <p:nvPicPr>
              <p:cNvPr id="32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79092" y="4881615"/>
                <a:ext cx="1365250" cy="1347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TextBox 32"/>
              <p:cNvSpPr txBox="1"/>
              <p:nvPr/>
            </p:nvSpPr>
            <p:spPr>
              <a:xfrm>
                <a:off x="7263255" y="4492678"/>
                <a:ext cx="864660" cy="4616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ranklin Gothic Medium Cond" panose="020B0606030402020204" pitchFamily="34" charset="0"/>
                  </a:rPr>
                  <a:t>svPPA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 Cond" panose="020B0606030402020204" pitchFamily="34" charset="0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6026705" y="2504281"/>
              <a:ext cx="1403350" cy="1711325"/>
              <a:chOff x="6332980" y="2667000"/>
              <a:chExt cx="1403350" cy="1711325"/>
            </a:xfrm>
          </p:grpSpPr>
          <p:graphicFrame>
            <p:nvGraphicFramePr>
              <p:cNvPr id="30" name="Object 29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6332980" y="3016250"/>
              <a:ext cx="1403350" cy="13620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63" name="Image" r:id="rId5" imgW="1804448" imgH="1753618" progId="Photoshop.Image.5">
                      <p:embed/>
                    </p:oleObj>
                  </mc:Choice>
                  <mc:Fallback>
                    <p:oleObj name="Image" r:id="rId5" imgW="1804448" imgH="1753618" progId="Photoshop.Image.5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332980" y="3016250"/>
                            <a:ext cx="1403350" cy="13620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1" name="TextBox 30"/>
              <p:cNvSpPr txBox="1"/>
              <p:nvPr/>
            </p:nvSpPr>
            <p:spPr>
              <a:xfrm>
                <a:off x="6661593" y="2667000"/>
                <a:ext cx="862737" cy="4616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ranklin Gothic Medium Cond" panose="020B0606030402020204" pitchFamily="34" charset="0"/>
                  </a:rPr>
                  <a:t>bvFTD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9806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Classification methods</a:t>
            </a:r>
          </a:p>
          <a:p>
            <a:pPr lvl="1"/>
            <a:r>
              <a:rPr lang="en-US" dirty="0"/>
              <a:t>K-nearest neighbors </a:t>
            </a:r>
          </a:p>
          <a:p>
            <a:pPr lvl="1"/>
            <a:r>
              <a:rPr lang="en-US" dirty="0"/>
              <a:t>Classification/decision Trees (Recursive Partitioning)</a:t>
            </a:r>
          </a:p>
          <a:p>
            <a:pPr lvl="1"/>
            <a:r>
              <a:rPr lang="en-US" dirty="0"/>
              <a:t>Support vector machines</a:t>
            </a:r>
          </a:p>
          <a:p>
            <a:r>
              <a:rPr lang="en-US" dirty="0"/>
              <a:t>Training-validation-test</a:t>
            </a:r>
          </a:p>
          <a:p>
            <a:r>
              <a:rPr lang="en-US" dirty="0"/>
              <a:t>Cross-validation</a:t>
            </a:r>
          </a:p>
          <a:p>
            <a:r>
              <a:rPr lang="en-US" dirty="0"/>
              <a:t>Comparison of classifiers</a:t>
            </a:r>
          </a:p>
        </p:txBody>
      </p:sp>
    </p:spTree>
    <p:extLst>
      <p:ext uri="{BB962C8B-B14F-4D97-AF65-F5344CB8AC3E}">
        <p14:creationId xmlns:p14="http://schemas.microsoft.com/office/powerpoint/2010/main" val="1274456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Modeler: K-Nearest Neighbors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22" y="1844674"/>
            <a:ext cx="7967728" cy="427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70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0"/>
            <a:ext cx="7886700" cy="1325563"/>
          </a:xfrm>
        </p:spPr>
        <p:txBody>
          <a:bodyPr/>
          <a:lstStyle/>
          <a:p>
            <a:r>
              <a:rPr lang="en-US" dirty="0"/>
              <a:t>Type Node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24026"/>
            <a:ext cx="7677150" cy="54932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25" y="662781"/>
            <a:ext cx="8890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405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0"/>
            <a:ext cx="7886700" cy="1325563"/>
          </a:xfrm>
        </p:spPr>
        <p:txBody>
          <a:bodyPr/>
          <a:lstStyle/>
          <a:p>
            <a:r>
              <a:rPr lang="en-US" dirty="0"/>
              <a:t>Audit Node (post-Type)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575" y="479425"/>
            <a:ext cx="749300" cy="1028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" y="1979613"/>
            <a:ext cx="8766881" cy="406717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0" y="2869746"/>
            <a:ext cx="3043813" cy="6096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9081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0"/>
            <a:ext cx="7886700" cy="1325563"/>
          </a:xfrm>
        </p:spPr>
        <p:txBody>
          <a:bodyPr/>
          <a:lstStyle/>
          <a:p>
            <a:r>
              <a:rPr lang="en-US" dirty="0"/>
              <a:t>Audit Node (post-Type)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575" y="479425"/>
            <a:ext cx="749300" cy="1028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" y="1098550"/>
            <a:ext cx="6667500" cy="550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00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0"/>
            <a:ext cx="7886700" cy="1325563"/>
          </a:xfrm>
        </p:spPr>
        <p:txBody>
          <a:bodyPr/>
          <a:lstStyle/>
          <a:p>
            <a:r>
              <a:rPr lang="en-US" dirty="0"/>
              <a:t>KNN node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0" y="361950"/>
            <a:ext cx="1130300" cy="1054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75" y="1127125"/>
            <a:ext cx="7386014" cy="530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55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0"/>
            <a:ext cx="7886700" cy="1325563"/>
          </a:xfrm>
        </p:spPr>
        <p:txBody>
          <a:bodyPr/>
          <a:lstStyle/>
          <a:p>
            <a:r>
              <a:rPr lang="en-US" dirty="0"/>
              <a:t>KNN node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0" y="361950"/>
            <a:ext cx="1130300" cy="105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1" y="1104900"/>
            <a:ext cx="6896100" cy="550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21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0"/>
            <a:ext cx="7886700" cy="1325563"/>
          </a:xfrm>
        </p:spPr>
        <p:txBody>
          <a:bodyPr/>
          <a:lstStyle/>
          <a:p>
            <a:r>
              <a:rPr lang="en-US" dirty="0"/>
              <a:t>KNN node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0" y="361950"/>
            <a:ext cx="1130300" cy="1054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1325563"/>
            <a:ext cx="7178495" cy="492824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300899" y="4392891"/>
            <a:ext cx="2177592" cy="59388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935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0"/>
            <a:ext cx="7886700" cy="1325563"/>
          </a:xfrm>
        </p:spPr>
        <p:txBody>
          <a:bodyPr/>
          <a:lstStyle/>
          <a:p>
            <a:r>
              <a:rPr lang="en-US" dirty="0"/>
              <a:t>KNN node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0" y="361950"/>
            <a:ext cx="1130300" cy="105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05" y="1070295"/>
            <a:ext cx="6878722" cy="549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0016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0"/>
            <a:ext cx="7886700" cy="1325563"/>
          </a:xfrm>
        </p:spPr>
        <p:txBody>
          <a:bodyPr/>
          <a:lstStyle/>
          <a:p>
            <a:r>
              <a:rPr lang="en-US" dirty="0"/>
              <a:t>KNN node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0" y="361950"/>
            <a:ext cx="1130300" cy="105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79" y="1002963"/>
            <a:ext cx="7102871" cy="562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885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0"/>
            <a:ext cx="7886700" cy="1325563"/>
          </a:xfrm>
        </p:spPr>
        <p:txBody>
          <a:bodyPr/>
          <a:lstStyle/>
          <a:p>
            <a:r>
              <a:rPr lang="en-US" dirty="0"/>
              <a:t>KNN node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0" y="361950"/>
            <a:ext cx="1130300" cy="1054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1416050"/>
            <a:ext cx="7263933" cy="498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06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644" y="2518390"/>
            <a:ext cx="7886700" cy="1325563"/>
          </a:xfrm>
        </p:spPr>
        <p:txBody>
          <a:bodyPr/>
          <a:lstStyle/>
          <a:p>
            <a:r>
              <a:rPr lang="en-US" dirty="0"/>
              <a:t>K-nearest neighbors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18070080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0"/>
            <a:ext cx="7886700" cy="1325563"/>
          </a:xfrm>
        </p:spPr>
        <p:txBody>
          <a:bodyPr/>
          <a:lstStyle/>
          <a:p>
            <a:r>
              <a:rPr lang="en-US" dirty="0"/>
              <a:t>KNN node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0" y="361950"/>
            <a:ext cx="1130300" cy="1054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1325563"/>
            <a:ext cx="7282865" cy="503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052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0"/>
            <a:ext cx="7886700" cy="1325563"/>
          </a:xfrm>
        </p:spPr>
        <p:txBody>
          <a:bodyPr/>
          <a:lstStyle/>
          <a:p>
            <a:r>
              <a:rPr lang="en-US" dirty="0"/>
              <a:t>Golden nugget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050" y="211931"/>
            <a:ext cx="1104900" cy="901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47" y="1113631"/>
            <a:ext cx="7892153" cy="549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5274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0"/>
            <a:ext cx="7886700" cy="1325563"/>
          </a:xfrm>
        </p:spPr>
        <p:txBody>
          <a:bodyPr/>
          <a:lstStyle/>
          <a:p>
            <a:r>
              <a:rPr lang="en-US" dirty="0"/>
              <a:t>Golden nugget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050" y="211931"/>
            <a:ext cx="1104900" cy="901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" y="1113631"/>
            <a:ext cx="6910871" cy="559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659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0"/>
            <a:ext cx="7886700" cy="1325563"/>
          </a:xfrm>
        </p:spPr>
        <p:txBody>
          <a:bodyPr/>
          <a:lstStyle/>
          <a:p>
            <a:r>
              <a:rPr lang="en-US" dirty="0"/>
              <a:t>Golden nugget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050" y="211931"/>
            <a:ext cx="1104900" cy="901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81" y="1325563"/>
            <a:ext cx="6599832" cy="42860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5781" y="5962389"/>
            <a:ext cx="7868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Warning: this is based on training and test combined</a:t>
            </a:r>
          </a:p>
        </p:txBody>
      </p:sp>
    </p:spTree>
    <p:extLst>
      <p:ext uri="{BB962C8B-B14F-4D97-AF65-F5344CB8AC3E}">
        <p14:creationId xmlns:p14="http://schemas.microsoft.com/office/powerpoint/2010/main" val="7883813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0"/>
            <a:ext cx="7886700" cy="1325563"/>
          </a:xfrm>
        </p:spPr>
        <p:txBody>
          <a:bodyPr/>
          <a:lstStyle/>
          <a:p>
            <a:r>
              <a:rPr lang="en-US" dirty="0"/>
              <a:t>Golden nugget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050" y="211931"/>
            <a:ext cx="1104900" cy="901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405" y="1558621"/>
            <a:ext cx="5778500" cy="4241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5781" y="5962389"/>
            <a:ext cx="7868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Warning: this is based on training and test combined</a:t>
            </a:r>
          </a:p>
        </p:txBody>
      </p:sp>
    </p:spTree>
    <p:extLst>
      <p:ext uri="{BB962C8B-B14F-4D97-AF65-F5344CB8AC3E}">
        <p14:creationId xmlns:p14="http://schemas.microsoft.com/office/powerpoint/2010/main" val="3506256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0"/>
            <a:ext cx="7886700" cy="1325563"/>
          </a:xfrm>
        </p:spPr>
        <p:txBody>
          <a:bodyPr/>
          <a:lstStyle/>
          <a:p>
            <a:r>
              <a:rPr lang="en-US" dirty="0"/>
              <a:t>Analysis node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5" y="186531"/>
            <a:ext cx="673100" cy="952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74" y="1139031"/>
            <a:ext cx="5576094" cy="557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486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0"/>
            <a:ext cx="7886700" cy="1325563"/>
          </a:xfrm>
        </p:spPr>
        <p:txBody>
          <a:bodyPr/>
          <a:lstStyle/>
          <a:p>
            <a:r>
              <a:rPr lang="en-US" dirty="0"/>
              <a:t>Analysis node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5" y="186531"/>
            <a:ext cx="673100" cy="95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97" y="984808"/>
            <a:ext cx="7486478" cy="576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77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0"/>
            <a:ext cx="7886700" cy="1325563"/>
          </a:xfrm>
        </p:spPr>
        <p:txBody>
          <a:bodyPr/>
          <a:lstStyle/>
          <a:p>
            <a:r>
              <a:rPr lang="en-US" dirty="0"/>
              <a:t>Analysis node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5" y="186531"/>
            <a:ext cx="673100" cy="95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97" y="984808"/>
            <a:ext cx="7486478" cy="57604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80288" y="2422689"/>
            <a:ext cx="1838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Anything unexpected?</a:t>
            </a:r>
          </a:p>
        </p:txBody>
      </p:sp>
    </p:spTree>
    <p:extLst>
      <p:ext uri="{BB962C8B-B14F-4D97-AF65-F5344CB8AC3E}">
        <p14:creationId xmlns:p14="http://schemas.microsoft.com/office/powerpoint/2010/main" val="4385008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Partition?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39790"/>
            <a:ext cx="7623769" cy="515952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83880" y="5286615"/>
            <a:ext cx="2866144" cy="499462"/>
          </a:xfrm>
          <a:prstGeom prst="ellipse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00" y="319089"/>
            <a:ext cx="9525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3896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0"/>
            <a:ext cx="7886700" cy="1325563"/>
          </a:xfrm>
        </p:spPr>
        <p:txBody>
          <a:bodyPr/>
          <a:lstStyle/>
          <a:p>
            <a:r>
              <a:rPr lang="en-US" dirty="0"/>
              <a:t>Analysis node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5" y="186531"/>
            <a:ext cx="673100" cy="952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83" y="1050662"/>
            <a:ext cx="7303642" cy="563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625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7" y="365126"/>
            <a:ext cx="8028653" cy="1325563"/>
          </a:xfrm>
        </p:spPr>
        <p:txBody>
          <a:bodyPr/>
          <a:lstStyle/>
          <a:p>
            <a:r>
              <a:rPr lang="en-US"/>
              <a:t>K-nearest neighbors classification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115960" y="1690689"/>
            <a:ext cx="6521553" cy="4675699"/>
            <a:chOff x="1115960" y="1690689"/>
            <a:chExt cx="6521553" cy="4675699"/>
          </a:xfrm>
        </p:grpSpPr>
        <p:sp>
          <p:nvSpPr>
            <p:cNvPr id="5" name="Oval 4"/>
            <p:cNvSpPr/>
            <p:nvPr/>
          </p:nvSpPr>
          <p:spPr>
            <a:xfrm>
              <a:off x="1115960" y="4226527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riangle 5"/>
            <p:cNvSpPr/>
            <p:nvPr/>
          </p:nvSpPr>
          <p:spPr>
            <a:xfrm>
              <a:off x="4178708" y="4310103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riangle 6"/>
            <p:cNvSpPr/>
            <p:nvPr/>
          </p:nvSpPr>
          <p:spPr>
            <a:xfrm>
              <a:off x="5164699" y="3878826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riangle 7"/>
            <p:cNvSpPr/>
            <p:nvPr/>
          </p:nvSpPr>
          <p:spPr>
            <a:xfrm>
              <a:off x="3962399" y="2411132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riangle 8"/>
            <p:cNvSpPr/>
            <p:nvPr/>
          </p:nvSpPr>
          <p:spPr>
            <a:xfrm>
              <a:off x="6464709" y="2841523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riangle 9"/>
            <p:cNvSpPr/>
            <p:nvPr/>
          </p:nvSpPr>
          <p:spPr>
            <a:xfrm>
              <a:off x="6685935" y="4370440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iangle 10"/>
            <p:cNvSpPr/>
            <p:nvPr/>
          </p:nvSpPr>
          <p:spPr>
            <a:xfrm>
              <a:off x="5002467" y="5098486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riangle 11"/>
            <p:cNvSpPr/>
            <p:nvPr/>
          </p:nvSpPr>
          <p:spPr>
            <a:xfrm>
              <a:off x="3480619" y="5137815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/>
            <p:cNvSpPr/>
            <p:nvPr/>
          </p:nvSpPr>
          <p:spPr>
            <a:xfrm>
              <a:off x="5889522" y="2386552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318386" y="1690689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467894" y="5717458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025443" y="2184990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316360" y="5462279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369573" y="3706761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993921" y="2583196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601495" y="3040397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848167" y="2184990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962398" y="3131573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925960" y="2116164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694038" y="4552337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480619" y="6041923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riangle 25"/>
            <p:cNvSpPr/>
            <p:nvPr/>
          </p:nvSpPr>
          <p:spPr>
            <a:xfrm>
              <a:off x="6978750" y="5260718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riangle 26"/>
            <p:cNvSpPr/>
            <p:nvPr/>
          </p:nvSpPr>
          <p:spPr>
            <a:xfrm>
              <a:off x="7313048" y="3716594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763727" y="1455067"/>
            <a:ext cx="41819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Training data – 2 classes</a:t>
            </a:r>
          </a:p>
          <a:p>
            <a:r>
              <a:rPr lang="en-US" sz="3200" dirty="0"/>
              <a:t>                             and 2</a:t>
            </a:r>
          </a:p>
          <a:p>
            <a:r>
              <a:rPr lang="en-US" sz="3200" dirty="0"/>
              <a:t>                         predictors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154369" y="2404017"/>
            <a:ext cx="7373708" cy="4384913"/>
            <a:chOff x="154369" y="2404017"/>
            <a:chExt cx="7373708" cy="4384913"/>
          </a:xfrm>
        </p:grpSpPr>
        <p:grpSp>
          <p:nvGrpSpPr>
            <p:cNvPr id="34" name="Group 33"/>
            <p:cNvGrpSpPr/>
            <p:nvPr/>
          </p:nvGrpSpPr>
          <p:grpSpPr>
            <a:xfrm>
              <a:off x="154369" y="2404017"/>
              <a:ext cx="1243738" cy="2694469"/>
              <a:chOff x="154369" y="2404017"/>
              <a:chExt cx="1243738" cy="2694469"/>
            </a:xfrm>
          </p:grpSpPr>
          <p:cxnSp>
            <p:nvCxnSpPr>
              <p:cNvPr id="4" name="Straight Arrow Connector 3"/>
              <p:cNvCxnSpPr/>
              <p:nvPr/>
            </p:nvCxnSpPr>
            <p:spPr>
              <a:xfrm flipH="1" flipV="1">
                <a:off x="586854" y="3024727"/>
                <a:ext cx="27295" cy="2073759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>
              <a:xfrm>
                <a:off x="154369" y="2404017"/>
                <a:ext cx="124373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height</a:t>
                </a: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3114184" y="6204155"/>
              <a:ext cx="4413893" cy="584775"/>
              <a:chOff x="3114184" y="6204155"/>
              <a:chExt cx="4413893" cy="584775"/>
            </a:xfrm>
          </p:grpSpPr>
          <p:cxnSp>
            <p:nvCxnSpPr>
              <p:cNvPr id="31" name="Straight Arrow Connector 30"/>
              <p:cNvCxnSpPr/>
              <p:nvPr/>
            </p:nvCxnSpPr>
            <p:spPr>
              <a:xfrm flipV="1">
                <a:off x="3114184" y="6564573"/>
                <a:ext cx="3025009" cy="12834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6210665" y="6204155"/>
                <a:ext cx="13174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weight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708630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916" y="303392"/>
            <a:ext cx="5937755" cy="1188720"/>
          </a:xfrm>
        </p:spPr>
        <p:txBody>
          <a:bodyPr/>
          <a:lstStyle/>
          <a:p>
            <a:r>
              <a:rPr lang="en-US" dirty="0"/>
              <a:t>Parameter estimation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5459" y="1505559"/>
            <a:ext cx="8014447" cy="498937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Many classifiers (and regression approaches) have inbuilt “tuning parameters” (like choosing k for nearest neighbors)</a:t>
            </a:r>
          </a:p>
          <a:p>
            <a:r>
              <a:rPr lang="en-US" altLang="en-US" sz="2400" dirty="0"/>
              <a:t>Some learning schemes operate in two stages:</a:t>
            </a:r>
          </a:p>
          <a:p>
            <a:pPr lvl="1"/>
            <a:r>
              <a:rPr lang="en-US" altLang="en-US" sz="2000" dirty="0"/>
              <a:t>Stage 1: builds the basic structure</a:t>
            </a:r>
          </a:p>
          <a:p>
            <a:pPr lvl="1"/>
            <a:r>
              <a:rPr lang="en-US" altLang="en-US" sz="2000" dirty="0"/>
              <a:t>Stage 2: optimizes parameter settings</a:t>
            </a:r>
          </a:p>
          <a:p>
            <a:pPr lvl="1"/>
            <a:r>
              <a:rPr lang="en-US" altLang="en-US" sz="2000" dirty="0">
                <a:solidFill>
                  <a:srgbClr val="C00000"/>
                </a:solidFill>
              </a:rPr>
              <a:t>Note that instead of 2 stages for the KNN example, we did all model fitting and optimization in the training set, which risks overfitting for the best choice of k</a:t>
            </a:r>
          </a:p>
          <a:p>
            <a:r>
              <a:rPr lang="en-US" altLang="en-US" sz="2400" dirty="0"/>
              <a:t>The test data can’t be used for parameter tuning!</a:t>
            </a:r>
          </a:p>
          <a:p>
            <a:r>
              <a:rPr lang="en-US" altLang="en-US" sz="2400" dirty="0"/>
              <a:t>Proper procedure uses three sets: </a:t>
            </a:r>
            <a:r>
              <a:rPr lang="en-US" altLang="en-US" sz="2400" b="1" dirty="0"/>
              <a:t>training data, validation data, and test data</a:t>
            </a:r>
          </a:p>
          <a:p>
            <a:pPr lvl="1"/>
            <a:r>
              <a:rPr lang="en-US" altLang="en-US" sz="2000" dirty="0"/>
              <a:t>Validation data is used to optimize parameters</a:t>
            </a:r>
          </a:p>
          <a:p>
            <a:r>
              <a:rPr lang="en-US" altLang="en-US" sz="2000" dirty="0"/>
              <a:t>Once evaluation is complete, </a:t>
            </a:r>
            <a:r>
              <a:rPr lang="en-US" altLang="en-US" sz="2000" i="1" dirty="0"/>
              <a:t>all the data</a:t>
            </a:r>
            <a:r>
              <a:rPr lang="en-US" altLang="en-US" sz="2000" dirty="0"/>
              <a:t> can be used to build the final classifier</a:t>
            </a:r>
          </a:p>
          <a:p>
            <a:endParaRPr lang="en-US" alt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5981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3073" y="362600"/>
            <a:ext cx="5937755" cy="1188720"/>
          </a:xfrm>
        </p:spPr>
        <p:txBody>
          <a:bodyPr>
            <a:normAutofit/>
          </a:bodyPr>
          <a:lstStyle/>
          <a:p>
            <a:r>
              <a:rPr lang="en-US" dirty="0"/>
              <a:t>Training-test</a:t>
            </a:r>
          </a:p>
        </p:txBody>
      </p:sp>
      <p:sp>
        <p:nvSpPr>
          <p:cNvPr id="47" name="Line 3"/>
          <p:cNvSpPr>
            <a:spLocks noChangeShapeType="1"/>
          </p:cNvSpPr>
          <p:nvPr/>
        </p:nvSpPr>
        <p:spPr bwMode="auto">
          <a:xfrm flipV="1">
            <a:off x="3550084" y="4996842"/>
            <a:ext cx="6858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8" name="Group 4"/>
          <p:cNvGrpSpPr>
            <a:grpSpLocks/>
          </p:cNvGrpSpPr>
          <p:nvPr/>
        </p:nvGrpSpPr>
        <p:grpSpPr bwMode="auto">
          <a:xfrm>
            <a:off x="916770" y="2509230"/>
            <a:ext cx="1160462" cy="1346200"/>
            <a:chOff x="325" y="1265"/>
            <a:chExt cx="731" cy="848"/>
          </a:xfrm>
        </p:grpSpPr>
        <p:sp>
          <p:nvSpPr>
            <p:cNvPr id="49" name="Oval 5"/>
            <p:cNvSpPr>
              <a:spLocks noChangeArrowheads="1"/>
            </p:cNvSpPr>
            <p:nvPr/>
          </p:nvSpPr>
          <p:spPr bwMode="auto">
            <a:xfrm>
              <a:off x="325" y="1833"/>
              <a:ext cx="727" cy="28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6" descr="Dotted diamond"/>
            <p:cNvSpPr>
              <a:spLocks noChangeArrowheads="1"/>
            </p:cNvSpPr>
            <p:nvPr/>
          </p:nvSpPr>
          <p:spPr bwMode="auto">
            <a:xfrm>
              <a:off x="325" y="1265"/>
              <a:ext cx="727" cy="280"/>
            </a:xfrm>
            <a:prstGeom prst="ellipse">
              <a:avLst/>
            </a:prstGeom>
            <a:pattFill prst="dotDmnd">
              <a:fgClr>
                <a:srgbClr val="51DC00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7"/>
            <p:cNvSpPr>
              <a:spLocks noChangeArrowheads="1"/>
            </p:cNvSpPr>
            <p:nvPr/>
          </p:nvSpPr>
          <p:spPr bwMode="auto">
            <a:xfrm>
              <a:off x="325" y="1805"/>
              <a:ext cx="731" cy="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8"/>
            <p:cNvSpPr>
              <a:spLocks noChangeShapeType="1"/>
            </p:cNvSpPr>
            <p:nvPr/>
          </p:nvSpPr>
          <p:spPr bwMode="auto">
            <a:xfrm>
              <a:off x="1056" y="1405"/>
              <a:ext cx="0" cy="5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9"/>
            <p:cNvSpPr>
              <a:spLocks noChangeArrowheads="1"/>
            </p:cNvSpPr>
            <p:nvPr/>
          </p:nvSpPr>
          <p:spPr bwMode="auto">
            <a:xfrm>
              <a:off x="454" y="1682"/>
              <a:ext cx="4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800" b="1">
                  <a:solidFill>
                    <a:srgbClr val="000000"/>
                  </a:solidFill>
                  <a:latin typeface="Arial" charset="0"/>
                </a:rPr>
                <a:t>Data</a:t>
              </a:r>
            </a:p>
          </p:txBody>
        </p:sp>
        <p:sp>
          <p:nvSpPr>
            <p:cNvPr id="54" name="Line 10"/>
            <p:cNvSpPr>
              <a:spLocks noChangeShapeType="1"/>
            </p:cNvSpPr>
            <p:nvPr/>
          </p:nvSpPr>
          <p:spPr bwMode="auto">
            <a:xfrm>
              <a:off x="325" y="1413"/>
              <a:ext cx="0" cy="5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" name="Line 11"/>
          <p:cNvSpPr>
            <a:spLocks noChangeShapeType="1"/>
          </p:cNvSpPr>
          <p:nvPr/>
        </p:nvSpPr>
        <p:spPr bwMode="auto">
          <a:xfrm>
            <a:off x="5201432" y="4996842"/>
            <a:ext cx="1906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12"/>
          <p:cNvSpPr>
            <a:spLocks noChangeArrowheads="1"/>
          </p:cNvSpPr>
          <p:nvPr/>
        </p:nvSpPr>
        <p:spPr bwMode="auto">
          <a:xfrm>
            <a:off x="7335032" y="4158642"/>
            <a:ext cx="1314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Predictions</a:t>
            </a:r>
          </a:p>
        </p:txBody>
      </p:sp>
      <p:grpSp>
        <p:nvGrpSpPr>
          <p:cNvPr id="57" name="Group 13"/>
          <p:cNvGrpSpPr>
            <a:grpSpLocks/>
          </p:cNvGrpSpPr>
          <p:nvPr/>
        </p:nvGrpSpPr>
        <p:grpSpPr bwMode="auto">
          <a:xfrm>
            <a:off x="4210832" y="4768242"/>
            <a:ext cx="1054100" cy="565150"/>
            <a:chOff x="2136" y="2818"/>
            <a:chExt cx="664" cy="356"/>
          </a:xfrm>
        </p:grpSpPr>
        <p:sp>
          <p:nvSpPr>
            <p:cNvPr id="58" name="AutoShape 14"/>
            <p:cNvSpPr>
              <a:spLocks noChangeArrowheads="1"/>
            </p:cNvSpPr>
            <p:nvPr/>
          </p:nvSpPr>
          <p:spPr bwMode="auto">
            <a:xfrm flipV="1">
              <a:off x="2136" y="2818"/>
              <a:ext cx="664" cy="356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15"/>
            <p:cNvSpPr>
              <a:spLocks noChangeArrowheads="1"/>
            </p:cNvSpPr>
            <p:nvPr/>
          </p:nvSpPr>
          <p:spPr bwMode="auto">
            <a:xfrm>
              <a:off x="2499" y="2916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Rectangle 16"/>
            <p:cNvSpPr>
              <a:spLocks noChangeArrowheads="1"/>
            </p:cNvSpPr>
            <p:nvPr/>
          </p:nvSpPr>
          <p:spPr bwMode="auto">
            <a:xfrm>
              <a:off x="2219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17"/>
            <p:cNvSpPr>
              <a:spLocks noChangeArrowheads="1"/>
            </p:cNvSpPr>
            <p:nvPr/>
          </p:nvSpPr>
          <p:spPr bwMode="auto">
            <a:xfrm>
              <a:off x="2639" y="2998"/>
              <a:ext cx="79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18"/>
            <p:cNvSpPr>
              <a:spLocks noChangeArrowheads="1"/>
            </p:cNvSpPr>
            <p:nvPr/>
          </p:nvSpPr>
          <p:spPr bwMode="auto">
            <a:xfrm>
              <a:off x="2534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19"/>
            <p:cNvSpPr>
              <a:spLocks noChangeShapeType="1"/>
            </p:cNvSpPr>
            <p:nvPr/>
          </p:nvSpPr>
          <p:spPr bwMode="auto">
            <a:xfrm flipH="1">
              <a:off x="2426" y="2953"/>
              <a:ext cx="65" cy="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20"/>
            <p:cNvSpPr>
              <a:spLocks noChangeShapeType="1"/>
            </p:cNvSpPr>
            <p:nvPr/>
          </p:nvSpPr>
          <p:spPr bwMode="auto">
            <a:xfrm>
              <a:off x="2583" y="2958"/>
              <a:ext cx="52" cy="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21"/>
            <p:cNvSpPr>
              <a:spLocks noChangeShapeType="1"/>
            </p:cNvSpPr>
            <p:nvPr/>
          </p:nvSpPr>
          <p:spPr bwMode="auto">
            <a:xfrm flipH="1">
              <a:off x="2303" y="3031"/>
              <a:ext cx="76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22"/>
            <p:cNvSpPr>
              <a:spLocks noChangeShapeType="1"/>
            </p:cNvSpPr>
            <p:nvPr/>
          </p:nvSpPr>
          <p:spPr bwMode="auto">
            <a:xfrm>
              <a:off x="2457" y="3039"/>
              <a:ext cx="91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Rectangle 23"/>
            <p:cNvSpPr>
              <a:spLocks noChangeArrowheads="1"/>
            </p:cNvSpPr>
            <p:nvPr/>
          </p:nvSpPr>
          <p:spPr bwMode="auto">
            <a:xfrm>
              <a:off x="2350" y="2864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200"/>
                <a:t>Y</a:t>
              </a:r>
            </a:p>
          </p:txBody>
        </p:sp>
        <p:sp>
          <p:nvSpPr>
            <p:cNvPr id="68" name="Rectangle 24"/>
            <p:cNvSpPr>
              <a:spLocks noChangeArrowheads="1"/>
            </p:cNvSpPr>
            <p:nvPr/>
          </p:nvSpPr>
          <p:spPr bwMode="auto">
            <a:xfrm>
              <a:off x="2559" y="2884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200"/>
                <a:t>N</a:t>
              </a:r>
            </a:p>
          </p:txBody>
        </p:sp>
        <p:sp>
          <p:nvSpPr>
            <p:cNvPr id="69" name="Rectangle 25"/>
            <p:cNvSpPr>
              <a:spLocks noChangeArrowheads="1"/>
            </p:cNvSpPr>
            <p:nvPr/>
          </p:nvSpPr>
          <p:spPr bwMode="auto">
            <a:xfrm>
              <a:off x="2394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26"/>
            <p:cNvSpPr>
              <a:spLocks noChangeShapeType="1"/>
            </p:cNvSpPr>
            <p:nvPr/>
          </p:nvSpPr>
          <p:spPr bwMode="auto">
            <a:xfrm>
              <a:off x="2408" y="3052"/>
              <a:ext cx="18" cy="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AutoShape 27"/>
            <p:cNvSpPr>
              <a:spLocks noChangeArrowheads="1"/>
            </p:cNvSpPr>
            <p:nvPr/>
          </p:nvSpPr>
          <p:spPr bwMode="auto">
            <a:xfrm>
              <a:off x="2370" y="2991"/>
              <a:ext cx="85" cy="66"/>
            </a:xfrm>
            <a:prstGeom prst="diamond">
              <a:avLst/>
            </a:prstGeom>
            <a:solidFill>
              <a:srgbClr val="FF99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" name="Rectangle 28"/>
          <p:cNvSpPr>
            <a:spLocks noChangeArrowheads="1"/>
          </p:cNvSpPr>
          <p:nvPr/>
        </p:nvSpPr>
        <p:spPr bwMode="auto">
          <a:xfrm>
            <a:off x="2382032" y="2025042"/>
            <a:ext cx="170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Results Known</a:t>
            </a:r>
          </a:p>
        </p:txBody>
      </p:sp>
      <p:sp>
        <p:nvSpPr>
          <p:cNvPr id="73" name="Rectangle 29"/>
          <p:cNvSpPr>
            <a:spLocks noChangeArrowheads="1"/>
          </p:cNvSpPr>
          <p:nvPr/>
        </p:nvSpPr>
        <p:spPr bwMode="auto">
          <a:xfrm>
            <a:off x="4980770" y="2558442"/>
            <a:ext cx="1377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FF5008"/>
                </a:solidFill>
                <a:latin typeface="Arial" charset="0"/>
              </a:rPr>
              <a:t>Training set</a:t>
            </a:r>
          </a:p>
        </p:txBody>
      </p:sp>
      <p:sp>
        <p:nvSpPr>
          <p:cNvPr id="74" name="Rectangle 30"/>
          <p:cNvSpPr>
            <a:spLocks noChangeArrowheads="1"/>
          </p:cNvSpPr>
          <p:nvPr/>
        </p:nvSpPr>
        <p:spPr bwMode="auto">
          <a:xfrm>
            <a:off x="2305832" y="5149242"/>
            <a:ext cx="130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60C900"/>
                </a:solidFill>
                <a:latin typeface="Arial" charset="0"/>
              </a:rPr>
              <a:t>Testing set</a:t>
            </a:r>
          </a:p>
        </p:txBody>
      </p:sp>
      <p:grpSp>
        <p:nvGrpSpPr>
          <p:cNvPr id="89" name="Group 45"/>
          <p:cNvGrpSpPr>
            <a:grpSpLocks/>
          </p:cNvGrpSpPr>
          <p:nvPr/>
        </p:nvGrpSpPr>
        <p:grpSpPr bwMode="auto">
          <a:xfrm>
            <a:off x="2839232" y="4768242"/>
            <a:ext cx="533400" cy="266700"/>
            <a:chOff x="1812" y="2352"/>
            <a:chExt cx="336" cy="168"/>
          </a:xfrm>
        </p:grpSpPr>
        <p:sp>
          <p:nvSpPr>
            <p:cNvPr id="90" name="Rectangle 46"/>
            <p:cNvSpPr>
              <a:spLocks noChangeArrowheads="1"/>
            </p:cNvSpPr>
            <p:nvPr/>
          </p:nvSpPr>
          <p:spPr bwMode="auto">
            <a:xfrm>
              <a:off x="1812" y="2352"/>
              <a:ext cx="336" cy="16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47"/>
            <p:cNvSpPr>
              <a:spLocks noChangeShapeType="1"/>
            </p:cNvSpPr>
            <p:nvPr/>
          </p:nvSpPr>
          <p:spPr bwMode="auto">
            <a:xfrm>
              <a:off x="1872" y="2416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48"/>
            <p:cNvSpPr>
              <a:spLocks noChangeShapeType="1"/>
            </p:cNvSpPr>
            <p:nvPr/>
          </p:nvSpPr>
          <p:spPr bwMode="auto">
            <a:xfrm>
              <a:off x="1872" y="2448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49"/>
            <p:cNvSpPr>
              <a:spLocks noChangeShapeType="1"/>
            </p:cNvSpPr>
            <p:nvPr/>
          </p:nvSpPr>
          <p:spPr bwMode="auto">
            <a:xfrm>
              <a:off x="1872" y="2480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4" name="Group 50"/>
          <p:cNvGrpSpPr>
            <a:grpSpLocks/>
          </p:cNvGrpSpPr>
          <p:nvPr/>
        </p:nvGrpSpPr>
        <p:grpSpPr bwMode="auto">
          <a:xfrm>
            <a:off x="4433082" y="2569555"/>
            <a:ext cx="533400" cy="444500"/>
            <a:chOff x="2540" y="1303"/>
            <a:chExt cx="336" cy="280"/>
          </a:xfrm>
        </p:grpSpPr>
        <p:sp>
          <p:nvSpPr>
            <p:cNvPr id="95" name="Rectangle 51"/>
            <p:cNvSpPr>
              <a:spLocks noChangeArrowheads="1"/>
            </p:cNvSpPr>
            <p:nvPr/>
          </p:nvSpPr>
          <p:spPr bwMode="auto">
            <a:xfrm>
              <a:off x="2540" y="1303"/>
              <a:ext cx="336" cy="2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52"/>
            <p:cNvSpPr>
              <a:spLocks noChangeShapeType="1"/>
            </p:cNvSpPr>
            <p:nvPr/>
          </p:nvSpPr>
          <p:spPr bwMode="auto">
            <a:xfrm>
              <a:off x="2600" y="146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53"/>
            <p:cNvSpPr>
              <a:spLocks noChangeShapeType="1"/>
            </p:cNvSpPr>
            <p:nvPr/>
          </p:nvSpPr>
          <p:spPr bwMode="auto">
            <a:xfrm>
              <a:off x="2600" y="150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54"/>
            <p:cNvSpPr>
              <a:spLocks noChangeShapeType="1"/>
            </p:cNvSpPr>
            <p:nvPr/>
          </p:nvSpPr>
          <p:spPr bwMode="auto">
            <a:xfrm>
              <a:off x="2600" y="154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55"/>
            <p:cNvSpPr>
              <a:spLocks noChangeShapeType="1"/>
            </p:cNvSpPr>
            <p:nvPr/>
          </p:nvSpPr>
          <p:spPr bwMode="auto">
            <a:xfrm>
              <a:off x="2600" y="1391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56"/>
            <p:cNvSpPr>
              <a:spLocks noChangeShapeType="1"/>
            </p:cNvSpPr>
            <p:nvPr/>
          </p:nvSpPr>
          <p:spPr bwMode="auto">
            <a:xfrm>
              <a:off x="2608" y="142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1" name="Line 57"/>
          <p:cNvSpPr>
            <a:spLocks noChangeShapeType="1"/>
          </p:cNvSpPr>
          <p:nvPr/>
        </p:nvSpPr>
        <p:spPr bwMode="auto">
          <a:xfrm>
            <a:off x="3799670" y="2831492"/>
            <a:ext cx="639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Rectangle 58"/>
          <p:cNvSpPr>
            <a:spLocks noChangeArrowheads="1"/>
          </p:cNvSpPr>
          <p:nvPr/>
        </p:nvSpPr>
        <p:spPr bwMode="auto">
          <a:xfrm>
            <a:off x="3982232" y="3625242"/>
            <a:ext cx="1914525" cy="466725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Rectangle 59"/>
          <p:cNvSpPr>
            <a:spLocks noChangeArrowheads="1"/>
          </p:cNvSpPr>
          <p:nvPr/>
        </p:nvSpPr>
        <p:spPr bwMode="auto">
          <a:xfrm>
            <a:off x="4194957" y="3625242"/>
            <a:ext cx="1814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altLang="en-US" sz="2000" dirty="0"/>
              <a:t>Model Builder</a:t>
            </a:r>
          </a:p>
        </p:txBody>
      </p:sp>
      <p:sp>
        <p:nvSpPr>
          <p:cNvPr id="104" name="Line 60"/>
          <p:cNvSpPr>
            <a:spLocks noChangeShapeType="1"/>
          </p:cNvSpPr>
          <p:nvPr/>
        </p:nvSpPr>
        <p:spPr bwMode="auto">
          <a:xfrm flipH="1">
            <a:off x="4744232" y="3168042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Line 61"/>
          <p:cNvSpPr>
            <a:spLocks noChangeShapeType="1"/>
          </p:cNvSpPr>
          <p:nvPr/>
        </p:nvSpPr>
        <p:spPr bwMode="auto">
          <a:xfrm>
            <a:off x="4744232" y="415864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Line 62"/>
          <p:cNvSpPr>
            <a:spLocks noChangeShapeType="1"/>
          </p:cNvSpPr>
          <p:nvPr/>
        </p:nvSpPr>
        <p:spPr bwMode="auto">
          <a:xfrm flipV="1">
            <a:off x="2077232" y="3228367"/>
            <a:ext cx="441325" cy="158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Rectangle 63"/>
          <p:cNvSpPr>
            <a:spLocks noChangeArrowheads="1"/>
          </p:cNvSpPr>
          <p:nvPr/>
        </p:nvSpPr>
        <p:spPr bwMode="auto">
          <a:xfrm>
            <a:off x="7304869" y="3906229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Evaluate</a:t>
            </a:r>
          </a:p>
        </p:txBody>
      </p:sp>
      <p:sp>
        <p:nvSpPr>
          <p:cNvPr id="108" name="Line 64"/>
          <p:cNvSpPr>
            <a:spLocks noChangeShapeType="1"/>
          </p:cNvSpPr>
          <p:nvPr/>
        </p:nvSpPr>
        <p:spPr bwMode="auto">
          <a:xfrm>
            <a:off x="3067832" y="3930042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Rectangle 65"/>
          <p:cNvSpPr>
            <a:spLocks noChangeArrowheads="1"/>
          </p:cNvSpPr>
          <p:nvPr/>
        </p:nvSpPr>
        <p:spPr bwMode="auto">
          <a:xfrm>
            <a:off x="7030232" y="4463442"/>
            <a:ext cx="2286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 b="1"/>
              <a:t>+</a:t>
            </a:r>
          </a:p>
          <a:p>
            <a:pPr algn="ctr"/>
            <a:r>
              <a:rPr lang="en-US" altLang="en-US" sz="1800" b="1"/>
              <a:t>-</a:t>
            </a:r>
          </a:p>
          <a:p>
            <a:pPr algn="ctr"/>
            <a:r>
              <a:rPr lang="en-US" altLang="en-US" sz="1800" b="1"/>
              <a:t>+</a:t>
            </a:r>
          </a:p>
          <a:p>
            <a:pPr algn="ctr"/>
            <a:r>
              <a:rPr lang="en-US" altLang="en-US" sz="1800" b="1"/>
              <a:t>-</a:t>
            </a:r>
          </a:p>
        </p:txBody>
      </p:sp>
      <p:sp>
        <p:nvSpPr>
          <p:cNvPr id="112" name="Line 67"/>
          <p:cNvSpPr>
            <a:spLocks noChangeShapeType="1"/>
          </p:cNvSpPr>
          <p:nvPr/>
        </p:nvSpPr>
        <p:spPr bwMode="auto">
          <a:xfrm flipH="1" flipV="1">
            <a:off x="6041204" y="4180077"/>
            <a:ext cx="758856" cy="480216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" name="Line 3"/>
          <p:cNvSpPr>
            <a:spLocks noChangeShapeType="1"/>
          </p:cNvSpPr>
          <p:nvPr/>
        </p:nvSpPr>
        <p:spPr bwMode="auto">
          <a:xfrm flipV="1">
            <a:off x="5264932" y="5220680"/>
            <a:ext cx="1765300" cy="12527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1" name="Group 110"/>
          <p:cNvGrpSpPr/>
          <p:nvPr/>
        </p:nvGrpSpPr>
        <p:grpSpPr>
          <a:xfrm>
            <a:off x="2521732" y="2507642"/>
            <a:ext cx="1221723" cy="1392238"/>
            <a:chOff x="2521732" y="2507642"/>
            <a:chExt cx="1221723" cy="1392238"/>
          </a:xfrm>
        </p:grpSpPr>
        <p:sp>
          <p:nvSpPr>
            <p:cNvPr id="113" name="Rectangle 31"/>
            <p:cNvSpPr>
              <a:spLocks noChangeArrowheads="1"/>
            </p:cNvSpPr>
            <p:nvPr/>
          </p:nvSpPr>
          <p:spPr bwMode="auto">
            <a:xfrm>
              <a:off x="2528082" y="2574317"/>
              <a:ext cx="1143000" cy="12573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Line 32"/>
            <p:cNvSpPr>
              <a:spLocks noChangeShapeType="1"/>
            </p:cNvSpPr>
            <p:nvPr/>
          </p:nvSpPr>
          <p:spPr bwMode="auto">
            <a:xfrm>
              <a:off x="2521732" y="30442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Line 33"/>
            <p:cNvSpPr>
              <a:spLocks noChangeShapeType="1"/>
            </p:cNvSpPr>
            <p:nvPr/>
          </p:nvSpPr>
          <p:spPr bwMode="auto">
            <a:xfrm>
              <a:off x="2521732" y="27267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Line 34"/>
            <p:cNvSpPr>
              <a:spLocks noChangeShapeType="1"/>
            </p:cNvSpPr>
            <p:nvPr/>
          </p:nvSpPr>
          <p:spPr bwMode="auto">
            <a:xfrm>
              <a:off x="2521732" y="28918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Line 35"/>
            <p:cNvSpPr>
              <a:spLocks noChangeShapeType="1"/>
            </p:cNvSpPr>
            <p:nvPr/>
          </p:nvSpPr>
          <p:spPr bwMode="auto">
            <a:xfrm>
              <a:off x="2521732" y="32093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Line 36"/>
            <p:cNvSpPr>
              <a:spLocks noChangeShapeType="1"/>
            </p:cNvSpPr>
            <p:nvPr/>
          </p:nvSpPr>
          <p:spPr bwMode="auto">
            <a:xfrm>
              <a:off x="2521732" y="36792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Line 37"/>
            <p:cNvSpPr>
              <a:spLocks noChangeShapeType="1"/>
            </p:cNvSpPr>
            <p:nvPr/>
          </p:nvSpPr>
          <p:spPr bwMode="auto">
            <a:xfrm>
              <a:off x="2521732" y="35268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Line 38"/>
            <p:cNvSpPr>
              <a:spLocks noChangeShapeType="1"/>
            </p:cNvSpPr>
            <p:nvPr/>
          </p:nvSpPr>
          <p:spPr bwMode="auto">
            <a:xfrm>
              <a:off x="2521732" y="33617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Line 39"/>
            <p:cNvSpPr>
              <a:spLocks noChangeShapeType="1"/>
            </p:cNvSpPr>
            <p:nvPr/>
          </p:nvSpPr>
          <p:spPr bwMode="auto">
            <a:xfrm flipV="1">
              <a:off x="3493282" y="2567967"/>
              <a:ext cx="0" cy="1270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Rectangle 40"/>
            <p:cNvSpPr>
              <a:spLocks noChangeArrowheads="1"/>
            </p:cNvSpPr>
            <p:nvPr/>
          </p:nvSpPr>
          <p:spPr bwMode="auto">
            <a:xfrm>
              <a:off x="3452007" y="25076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26" name="Rectangle 41"/>
            <p:cNvSpPr>
              <a:spLocks noChangeArrowheads="1"/>
            </p:cNvSpPr>
            <p:nvPr/>
          </p:nvSpPr>
          <p:spPr bwMode="auto">
            <a:xfrm>
              <a:off x="3452007" y="26600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27" name="Rectangle 42"/>
            <p:cNvSpPr>
              <a:spLocks noChangeArrowheads="1"/>
            </p:cNvSpPr>
            <p:nvPr/>
          </p:nvSpPr>
          <p:spPr bwMode="auto">
            <a:xfrm>
              <a:off x="3475820" y="2825142"/>
              <a:ext cx="2428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128" name="Rectangle 43"/>
            <p:cNvSpPr>
              <a:spLocks noChangeArrowheads="1"/>
            </p:cNvSpPr>
            <p:nvPr/>
          </p:nvSpPr>
          <p:spPr bwMode="auto">
            <a:xfrm>
              <a:off x="3475820" y="2977542"/>
              <a:ext cx="2428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129" name="Rectangle 44"/>
            <p:cNvSpPr>
              <a:spLocks noChangeArrowheads="1"/>
            </p:cNvSpPr>
            <p:nvPr/>
          </p:nvSpPr>
          <p:spPr bwMode="auto">
            <a:xfrm>
              <a:off x="3452007" y="31299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30" name="Rectangle 44"/>
            <p:cNvSpPr>
              <a:spLocks noChangeArrowheads="1"/>
            </p:cNvSpPr>
            <p:nvPr/>
          </p:nvSpPr>
          <p:spPr bwMode="auto">
            <a:xfrm>
              <a:off x="3452007" y="3595080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31" name="Rectangle 44"/>
            <p:cNvSpPr>
              <a:spLocks noChangeArrowheads="1"/>
            </p:cNvSpPr>
            <p:nvPr/>
          </p:nvSpPr>
          <p:spPr bwMode="auto">
            <a:xfrm>
              <a:off x="3456117" y="3456967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32" name="Rectangle 44"/>
            <p:cNvSpPr>
              <a:spLocks noChangeArrowheads="1"/>
            </p:cNvSpPr>
            <p:nvPr/>
          </p:nvSpPr>
          <p:spPr bwMode="auto">
            <a:xfrm>
              <a:off x="3475820" y="3294087"/>
              <a:ext cx="245260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61312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ectangle 2"/>
          <p:cNvSpPr>
            <a:spLocks noChangeArrowheads="1"/>
          </p:cNvSpPr>
          <p:nvPr/>
        </p:nvSpPr>
        <p:spPr bwMode="auto">
          <a:xfrm>
            <a:off x="2152893" y="2492680"/>
            <a:ext cx="4742852" cy="2761239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Train-validate-test</a:t>
            </a: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1063354" y="2874102"/>
            <a:ext cx="963062" cy="1060476"/>
            <a:chOff x="325" y="1265"/>
            <a:chExt cx="731" cy="848"/>
          </a:xfrm>
        </p:grpSpPr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325" y="1833"/>
              <a:ext cx="727" cy="28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7" descr="Dotted diamond"/>
            <p:cNvSpPr>
              <a:spLocks noChangeArrowheads="1"/>
            </p:cNvSpPr>
            <p:nvPr/>
          </p:nvSpPr>
          <p:spPr bwMode="auto">
            <a:xfrm>
              <a:off x="325" y="1265"/>
              <a:ext cx="727" cy="280"/>
            </a:xfrm>
            <a:prstGeom prst="ellipse">
              <a:avLst/>
            </a:prstGeom>
            <a:pattFill prst="dotDmnd">
              <a:fgClr>
                <a:srgbClr val="51DC00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325" y="1805"/>
              <a:ext cx="731" cy="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1056" y="1405"/>
              <a:ext cx="0" cy="5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54" y="1682"/>
              <a:ext cx="4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800" b="1">
                  <a:solidFill>
                    <a:srgbClr val="000000"/>
                  </a:solidFill>
                  <a:latin typeface="Arial" charset="0"/>
                </a:rPr>
                <a:t>Data</a:t>
              </a: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325" y="1413"/>
              <a:ext cx="0" cy="5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4619176" y="4833731"/>
            <a:ext cx="158226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5694222" y="3933327"/>
            <a:ext cx="1090856" cy="28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Predictions</a:t>
            </a:r>
          </a:p>
        </p:txBody>
      </p:sp>
      <p:grpSp>
        <p:nvGrpSpPr>
          <p:cNvPr id="16" name="Group 14"/>
          <p:cNvGrpSpPr>
            <a:grpSpLocks/>
          </p:cNvGrpSpPr>
          <p:nvPr/>
        </p:nvGrpSpPr>
        <p:grpSpPr bwMode="auto">
          <a:xfrm>
            <a:off x="3797081" y="4653650"/>
            <a:ext cx="874793" cy="445200"/>
            <a:chOff x="2136" y="2818"/>
            <a:chExt cx="664" cy="356"/>
          </a:xfrm>
        </p:grpSpPr>
        <p:sp>
          <p:nvSpPr>
            <p:cNvPr id="17" name="AutoShape 15"/>
            <p:cNvSpPr>
              <a:spLocks noChangeArrowheads="1"/>
            </p:cNvSpPr>
            <p:nvPr/>
          </p:nvSpPr>
          <p:spPr bwMode="auto">
            <a:xfrm flipV="1">
              <a:off x="2136" y="2818"/>
              <a:ext cx="664" cy="356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2499" y="2916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2219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2639" y="2998"/>
              <a:ext cx="79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2534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H="1">
              <a:off x="2426" y="2953"/>
              <a:ext cx="65" cy="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2583" y="2958"/>
              <a:ext cx="52" cy="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H="1">
              <a:off x="2303" y="3031"/>
              <a:ext cx="76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2457" y="3039"/>
              <a:ext cx="91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2350" y="2864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200"/>
                <a:t>Y</a:t>
              </a: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2559" y="2884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200"/>
                <a:t>N</a:t>
              </a: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2394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>
              <a:off x="2408" y="3052"/>
              <a:ext cx="18" cy="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AutoShape 28"/>
            <p:cNvSpPr>
              <a:spLocks noChangeArrowheads="1"/>
            </p:cNvSpPr>
            <p:nvPr/>
          </p:nvSpPr>
          <p:spPr bwMode="auto">
            <a:xfrm>
              <a:off x="2370" y="2991"/>
              <a:ext cx="85" cy="66"/>
            </a:xfrm>
            <a:prstGeom prst="diamond">
              <a:avLst/>
            </a:prstGeom>
            <a:solidFill>
              <a:srgbClr val="FF99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2279369" y="2492680"/>
            <a:ext cx="1417586" cy="28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Results Known</a:t>
            </a:r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4436049" y="2912869"/>
            <a:ext cx="1143554" cy="28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FF5008"/>
                </a:solidFill>
                <a:latin typeface="Arial" charset="0"/>
              </a:rPr>
              <a:t>Training set</a:t>
            </a:r>
          </a:p>
        </p:txBody>
      </p:sp>
      <p:grpSp>
        <p:nvGrpSpPr>
          <p:cNvPr id="53" name="Group 51"/>
          <p:cNvGrpSpPr>
            <a:grpSpLocks/>
          </p:cNvGrpSpPr>
          <p:nvPr/>
        </p:nvGrpSpPr>
        <p:grpSpPr bwMode="auto">
          <a:xfrm>
            <a:off x="3981526" y="2921623"/>
            <a:ext cx="442666" cy="350157"/>
            <a:chOff x="2540" y="1303"/>
            <a:chExt cx="336" cy="280"/>
          </a:xfrm>
        </p:grpSpPr>
        <p:sp>
          <p:nvSpPr>
            <p:cNvPr id="54" name="Rectangle 52"/>
            <p:cNvSpPr>
              <a:spLocks noChangeArrowheads="1"/>
            </p:cNvSpPr>
            <p:nvPr/>
          </p:nvSpPr>
          <p:spPr bwMode="auto">
            <a:xfrm>
              <a:off x="2540" y="1303"/>
              <a:ext cx="336" cy="2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53"/>
            <p:cNvSpPr>
              <a:spLocks noChangeShapeType="1"/>
            </p:cNvSpPr>
            <p:nvPr/>
          </p:nvSpPr>
          <p:spPr bwMode="auto">
            <a:xfrm>
              <a:off x="2600" y="146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54"/>
            <p:cNvSpPr>
              <a:spLocks noChangeShapeType="1"/>
            </p:cNvSpPr>
            <p:nvPr/>
          </p:nvSpPr>
          <p:spPr bwMode="auto">
            <a:xfrm>
              <a:off x="2600" y="150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55"/>
            <p:cNvSpPr>
              <a:spLocks noChangeShapeType="1"/>
            </p:cNvSpPr>
            <p:nvPr/>
          </p:nvSpPr>
          <p:spPr bwMode="auto">
            <a:xfrm>
              <a:off x="2600" y="154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56"/>
            <p:cNvSpPr>
              <a:spLocks noChangeShapeType="1"/>
            </p:cNvSpPr>
            <p:nvPr/>
          </p:nvSpPr>
          <p:spPr bwMode="auto">
            <a:xfrm>
              <a:off x="2600" y="1391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57"/>
            <p:cNvSpPr>
              <a:spLocks noChangeShapeType="1"/>
            </p:cNvSpPr>
            <p:nvPr/>
          </p:nvSpPr>
          <p:spPr bwMode="auto">
            <a:xfrm>
              <a:off x="2608" y="142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" name="Line 58"/>
          <p:cNvSpPr>
            <a:spLocks noChangeShapeType="1"/>
          </p:cNvSpPr>
          <p:nvPr/>
        </p:nvSpPr>
        <p:spPr bwMode="auto">
          <a:xfrm>
            <a:off x="3455860" y="3127965"/>
            <a:ext cx="53093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Rectangle 59"/>
          <p:cNvSpPr>
            <a:spLocks noChangeArrowheads="1"/>
          </p:cNvSpPr>
          <p:nvPr/>
        </p:nvSpPr>
        <p:spPr bwMode="auto">
          <a:xfrm>
            <a:off x="3607367" y="3753246"/>
            <a:ext cx="1588856" cy="367665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60"/>
          <p:cNvSpPr>
            <a:spLocks noChangeArrowheads="1"/>
          </p:cNvSpPr>
          <p:nvPr/>
        </p:nvSpPr>
        <p:spPr bwMode="auto">
          <a:xfrm>
            <a:off x="3661962" y="3752627"/>
            <a:ext cx="1505856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altLang="en-US" dirty="0"/>
              <a:t>Model Builder</a:t>
            </a:r>
          </a:p>
        </p:txBody>
      </p:sp>
      <p:sp>
        <p:nvSpPr>
          <p:cNvPr id="63" name="Line 61"/>
          <p:cNvSpPr>
            <a:spLocks noChangeShapeType="1"/>
          </p:cNvSpPr>
          <p:nvPr/>
        </p:nvSpPr>
        <p:spPr bwMode="auto">
          <a:xfrm flipH="1">
            <a:off x="4239748" y="3393084"/>
            <a:ext cx="0" cy="24010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62"/>
          <p:cNvSpPr>
            <a:spLocks noChangeShapeType="1"/>
          </p:cNvSpPr>
          <p:nvPr/>
        </p:nvSpPr>
        <p:spPr bwMode="auto">
          <a:xfrm>
            <a:off x="4239748" y="4173434"/>
            <a:ext cx="0" cy="36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63"/>
          <p:cNvSpPr>
            <a:spLocks noChangeShapeType="1"/>
          </p:cNvSpPr>
          <p:nvPr/>
        </p:nvSpPr>
        <p:spPr bwMode="auto">
          <a:xfrm flipV="1">
            <a:off x="2026417" y="3440605"/>
            <a:ext cx="366254" cy="12506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Rectangle 64"/>
          <p:cNvSpPr>
            <a:spLocks noChangeArrowheads="1"/>
          </p:cNvSpPr>
          <p:nvPr/>
        </p:nvSpPr>
        <p:spPr bwMode="auto">
          <a:xfrm>
            <a:off x="5188318" y="3573165"/>
            <a:ext cx="890602" cy="28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Evaluate</a:t>
            </a:r>
          </a:p>
        </p:txBody>
      </p: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6136889" y="4293488"/>
            <a:ext cx="189714" cy="90040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 b="1"/>
              <a:t>+</a:t>
            </a:r>
          </a:p>
          <a:p>
            <a:pPr algn="ctr"/>
            <a:r>
              <a:rPr lang="en-US" altLang="en-US" sz="1800" b="1"/>
              <a:t>-</a:t>
            </a:r>
          </a:p>
          <a:p>
            <a:pPr algn="ctr"/>
            <a:r>
              <a:rPr lang="en-US" altLang="en-US" sz="1800" b="1"/>
              <a:t>+</a:t>
            </a:r>
          </a:p>
          <a:p>
            <a:pPr algn="ctr"/>
            <a:r>
              <a:rPr lang="en-US" altLang="en-US" sz="1800" b="1"/>
              <a:t>-</a:t>
            </a:r>
          </a:p>
        </p:txBody>
      </p:sp>
      <p:sp>
        <p:nvSpPr>
          <p:cNvPr id="69" name="Line 67"/>
          <p:cNvSpPr>
            <a:spLocks noChangeShapeType="1"/>
          </p:cNvSpPr>
          <p:nvPr/>
        </p:nvSpPr>
        <p:spPr bwMode="auto">
          <a:xfrm flipH="1" flipV="1">
            <a:off x="5314794" y="4173434"/>
            <a:ext cx="758856" cy="480216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Text Box 96"/>
          <p:cNvSpPr txBox="1">
            <a:spLocks noChangeArrowheads="1"/>
          </p:cNvSpPr>
          <p:nvPr/>
        </p:nvSpPr>
        <p:spPr bwMode="auto">
          <a:xfrm>
            <a:off x="6882570" y="2765302"/>
            <a:ext cx="910365" cy="647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Model</a:t>
            </a:r>
          </a:p>
          <a:p>
            <a:r>
              <a:rPr lang="en-US" altLang="en-US"/>
              <a:t>Builder</a:t>
            </a:r>
          </a:p>
        </p:txBody>
      </p:sp>
      <p:sp>
        <p:nvSpPr>
          <p:cNvPr id="101" name="Line 62"/>
          <p:cNvSpPr>
            <a:spLocks noChangeShapeType="1"/>
          </p:cNvSpPr>
          <p:nvPr/>
        </p:nvSpPr>
        <p:spPr bwMode="auto">
          <a:xfrm flipH="1">
            <a:off x="5167817" y="2193214"/>
            <a:ext cx="411786" cy="47954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TextBox 102"/>
          <p:cNvSpPr txBox="1"/>
          <p:nvPr/>
        </p:nvSpPr>
        <p:spPr>
          <a:xfrm>
            <a:off x="2214417" y="1454816"/>
            <a:ext cx="5578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Do this green box for multiple values of the procedures parameter(s), e.g. K = 3, 4, 5, 6 for K-nearest neighbors</a:t>
            </a:r>
          </a:p>
        </p:txBody>
      </p:sp>
      <p:grpSp>
        <p:nvGrpSpPr>
          <p:cNvPr id="141" name="Group 140"/>
          <p:cNvGrpSpPr/>
          <p:nvPr/>
        </p:nvGrpSpPr>
        <p:grpSpPr>
          <a:xfrm>
            <a:off x="2405193" y="2877046"/>
            <a:ext cx="1099315" cy="1392238"/>
            <a:chOff x="2521732" y="2507642"/>
            <a:chExt cx="1221723" cy="1392238"/>
          </a:xfrm>
        </p:grpSpPr>
        <p:sp>
          <p:nvSpPr>
            <p:cNvPr id="142" name="Rectangle 31"/>
            <p:cNvSpPr>
              <a:spLocks noChangeArrowheads="1"/>
            </p:cNvSpPr>
            <p:nvPr/>
          </p:nvSpPr>
          <p:spPr bwMode="auto">
            <a:xfrm>
              <a:off x="2528082" y="2574317"/>
              <a:ext cx="1143000" cy="12573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Line 32"/>
            <p:cNvSpPr>
              <a:spLocks noChangeShapeType="1"/>
            </p:cNvSpPr>
            <p:nvPr/>
          </p:nvSpPr>
          <p:spPr bwMode="auto">
            <a:xfrm>
              <a:off x="2521732" y="30442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Line 33"/>
            <p:cNvSpPr>
              <a:spLocks noChangeShapeType="1"/>
            </p:cNvSpPr>
            <p:nvPr/>
          </p:nvSpPr>
          <p:spPr bwMode="auto">
            <a:xfrm>
              <a:off x="2521732" y="27267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Line 34"/>
            <p:cNvSpPr>
              <a:spLocks noChangeShapeType="1"/>
            </p:cNvSpPr>
            <p:nvPr/>
          </p:nvSpPr>
          <p:spPr bwMode="auto">
            <a:xfrm>
              <a:off x="2521732" y="28918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Line 35"/>
            <p:cNvSpPr>
              <a:spLocks noChangeShapeType="1"/>
            </p:cNvSpPr>
            <p:nvPr/>
          </p:nvSpPr>
          <p:spPr bwMode="auto">
            <a:xfrm>
              <a:off x="2521732" y="32093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Line 36"/>
            <p:cNvSpPr>
              <a:spLocks noChangeShapeType="1"/>
            </p:cNvSpPr>
            <p:nvPr/>
          </p:nvSpPr>
          <p:spPr bwMode="auto">
            <a:xfrm>
              <a:off x="2521732" y="36792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" name="Line 37"/>
            <p:cNvSpPr>
              <a:spLocks noChangeShapeType="1"/>
            </p:cNvSpPr>
            <p:nvPr/>
          </p:nvSpPr>
          <p:spPr bwMode="auto">
            <a:xfrm>
              <a:off x="2521732" y="35268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Line 38"/>
            <p:cNvSpPr>
              <a:spLocks noChangeShapeType="1"/>
            </p:cNvSpPr>
            <p:nvPr/>
          </p:nvSpPr>
          <p:spPr bwMode="auto">
            <a:xfrm>
              <a:off x="2521732" y="33617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Line 39"/>
            <p:cNvSpPr>
              <a:spLocks noChangeShapeType="1"/>
            </p:cNvSpPr>
            <p:nvPr/>
          </p:nvSpPr>
          <p:spPr bwMode="auto">
            <a:xfrm flipV="1">
              <a:off x="3493282" y="2567967"/>
              <a:ext cx="0" cy="1270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Rectangle 40"/>
            <p:cNvSpPr>
              <a:spLocks noChangeArrowheads="1"/>
            </p:cNvSpPr>
            <p:nvPr/>
          </p:nvSpPr>
          <p:spPr bwMode="auto">
            <a:xfrm>
              <a:off x="3452007" y="25076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52" name="Rectangle 41"/>
            <p:cNvSpPr>
              <a:spLocks noChangeArrowheads="1"/>
            </p:cNvSpPr>
            <p:nvPr/>
          </p:nvSpPr>
          <p:spPr bwMode="auto">
            <a:xfrm>
              <a:off x="3452007" y="26600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53" name="Rectangle 42"/>
            <p:cNvSpPr>
              <a:spLocks noChangeArrowheads="1"/>
            </p:cNvSpPr>
            <p:nvPr/>
          </p:nvSpPr>
          <p:spPr bwMode="auto">
            <a:xfrm>
              <a:off x="3475820" y="2825142"/>
              <a:ext cx="2428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154" name="Rectangle 43"/>
            <p:cNvSpPr>
              <a:spLocks noChangeArrowheads="1"/>
            </p:cNvSpPr>
            <p:nvPr/>
          </p:nvSpPr>
          <p:spPr bwMode="auto">
            <a:xfrm>
              <a:off x="3475820" y="2977542"/>
              <a:ext cx="2428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155" name="Rectangle 44"/>
            <p:cNvSpPr>
              <a:spLocks noChangeArrowheads="1"/>
            </p:cNvSpPr>
            <p:nvPr/>
          </p:nvSpPr>
          <p:spPr bwMode="auto">
            <a:xfrm>
              <a:off x="3452007" y="31299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56" name="Rectangle 44"/>
            <p:cNvSpPr>
              <a:spLocks noChangeArrowheads="1"/>
            </p:cNvSpPr>
            <p:nvPr/>
          </p:nvSpPr>
          <p:spPr bwMode="auto">
            <a:xfrm>
              <a:off x="3452007" y="3595080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57" name="Rectangle 44"/>
            <p:cNvSpPr>
              <a:spLocks noChangeArrowheads="1"/>
            </p:cNvSpPr>
            <p:nvPr/>
          </p:nvSpPr>
          <p:spPr bwMode="auto">
            <a:xfrm>
              <a:off x="3456117" y="3456967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58" name="Rectangle 44"/>
            <p:cNvSpPr>
              <a:spLocks noChangeArrowheads="1"/>
            </p:cNvSpPr>
            <p:nvPr/>
          </p:nvSpPr>
          <p:spPr bwMode="auto">
            <a:xfrm>
              <a:off x="3475820" y="3294087"/>
              <a:ext cx="245260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91001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ectangle 2"/>
          <p:cNvSpPr>
            <a:spLocks noChangeArrowheads="1"/>
          </p:cNvSpPr>
          <p:nvPr/>
        </p:nvSpPr>
        <p:spPr bwMode="auto">
          <a:xfrm>
            <a:off x="2152893" y="2492680"/>
            <a:ext cx="4742852" cy="2761239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Train-validate-test</a:t>
            </a: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1063354" y="2874102"/>
            <a:ext cx="963062" cy="1060476"/>
            <a:chOff x="325" y="1265"/>
            <a:chExt cx="731" cy="848"/>
          </a:xfrm>
        </p:grpSpPr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325" y="1833"/>
              <a:ext cx="727" cy="28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7" descr="Dotted diamond"/>
            <p:cNvSpPr>
              <a:spLocks noChangeArrowheads="1"/>
            </p:cNvSpPr>
            <p:nvPr/>
          </p:nvSpPr>
          <p:spPr bwMode="auto">
            <a:xfrm>
              <a:off x="325" y="1265"/>
              <a:ext cx="727" cy="280"/>
            </a:xfrm>
            <a:prstGeom prst="ellipse">
              <a:avLst/>
            </a:prstGeom>
            <a:pattFill prst="dotDmnd">
              <a:fgClr>
                <a:srgbClr val="51DC00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325" y="1805"/>
              <a:ext cx="731" cy="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1056" y="1405"/>
              <a:ext cx="0" cy="5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54" y="1682"/>
              <a:ext cx="4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800" b="1">
                  <a:solidFill>
                    <a:srgbClr val="000000"/>
                  </a:solidFill>
                  <a:latin typeface="Arial" charset="0"/>
                </a:rPr>
                <a:t>Data</a:t>
              </a: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325" y="1413"/>
              <a:ext cx="0" cy="5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4619176" y="4833731"/>
            <a:ext cx="158226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5694222" y="3933327"/>
            <a:ext cx="1090856" cy="28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Predictions</a:t>
            </a:r>
          </a:p>
        </p:txBody>
      </p:sp>
      <p:grpSp>
        <p:nvGrpSpPr>
          <p:cNvPr id="16" name="Group 14"/>
          <p:cNvGrpSpPr>
            <a:grpSpLocks/>
          </p:cNvGrpSpPr>
          <p:nvPr/>
        </p:nvGrpSpPr>
        <p:grpSpPr bwMode="auto">
          <a:xfrm>
            <a:off x="3797081" y="4653650"/>
            <a:ext cx="874793" cy="445200"/>
            <a:chOff x="2136" y="2818"/>
            <a:chExt cx="664" cy="356"/>
          </a:xfrm>
        </p:grpSpPr>
        <p:sp>
          <p:nvSpPr>
            <p:cNvPr id="17" name="AutoShape 15"/>
            <p:cNvSpPr>
              <a:spLocks noChangeArrowheads="1"/>
            </p:cNvSpPr>
            <p:nvPr/>
          </p:nvSpPr>
          <p:spPr bwMode="auto">
            <a:xfrm flipV="1">
              <a:off x="2136" y="2818"/>
              <a:ext cx="664" cy="356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2499" y="2916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2219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2639" y="2998"/>
              <a:ext cx="79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2534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H="1">
              <a:off x="2426" y="2953"/>
              <a:ext cx="65" cy="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2583" y="2958"/>
              <a:ext cx="52" cy="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H="1">
              <a:off x="2303" y="3031"/>
              <a:ext cx="76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2457" y="3039"/>
              <a:ext cx="91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2350" y="2864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200"/>
                <a:t>Y</a:t>
              </a: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2559" y="2884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200"/>
                <a:t>N</a:t>
              </a: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2394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>
              <a:off x="2408" y="3052"/>
              <a:ext cx="18" cy="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AutoShape 28"/>
            <p:cNvSpPr>
              <a:spLocks noChangeArrowheads="1"/>
            </p:cNvSpPr>
            <p:nvPr/>
          </p:nvSpPr>
          <p:spPr bwMode="auto">
            <a:xfrm>
              <a:off x="2370" y="2991"/>
              <a:ext cx="85" cy="66"/>
            </a:xfrm>
            <a:prstGeom prst="diamond">
              <a:avLst/>
            </a:prstGeom>
            <a:solidFill>
              <a:srgbClr val="FF99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2279369" y="2492680"/>
            <a:ext cx="1417586" cy="28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Results Known</a:t>
            </a:r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4436049" y="2912869"/>
            <a:ext cx="1143554" cy="28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FF5008"/>
                </a:solidFill>
                <a:latin typeface="Arial" charset="0"/>
              </a:rPr>
              <a:t>Training set</a:t>
            </a:r>
          </a:p>
        </p:txBody>
      </p:sp>
      <p:grpSp>
        <p:nvGrpSpPr>
          <p:cNvPr id="53" name="Group 51"/>
          <p:cNvGrpSpPr>
            <a:grpSpLocks/>
          </p:cNvGrpSpPr>
          <p:nvPr/>
        </p:nvGrpSpPr>
        <p:grpSpPr bwMode="auto">
          <a:xfrm>
            <a:off x="3981526" y="2921623"/>
            <a:ext cx="442666" cy="350157"/>
            <a:chOff x="2540" y="1303"/>
            <a:chExt cx="336" cy="280"/>
          </a:xfrm>
        </p:grpSpPr>
        <p:sp>
          <p:nvSpPr>
            <p:cNvPr id="54" name="Rectangle 52"/>
            <p:cNvSpPr>
              <a:spLocks noChangeArrowheads="1"/>
            </p:cNvSpPr>
            <p:nvPr/>
          </p:nvSpPr>
          <p:spPr bwMode="auto">
            <a:xfrm>
              <a:off x="2540" y="1303"/>
              <a:ext cx="336" cy="2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53"/>
            <p:cNvSpPr>
              <a:spLocks noChangeShapeType="1"/>
            </p:cNvSpPr>
            <p:nvPr/>
          </p:nvSpPr>
          <p:spPr bwMode="auto">
            <a:xfrm>
              <a:off x="2600" y="146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54"/>
            <p:cNvSpPr>
              <a:spLocks noChangeShapeType="1"/>
            </p:cNvSpPr>
            <p:nvPr/>
          </p:nvSpPr>
          <p:spPr bwMode="auto">
            <a:xfrm>
              <a:off x="2600" y="150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55"/>
            <p:cNvSpPr>
              <a:spLocks noChangeShapeType="1"/>
            </p:cNvSpPr>
            <p:nvPr/>
          </p:nvSpPr>
          <p:spPr bwMode="auto">
            <a:xfrm>
              <a:off x="2600" y="154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56"/>
            <p:cNvSpPr>
              <a:spLocks noChangeShapeType="1"/>
            </p:cNvSpPr>
            <p:nvPr/>
          </p:nvSpPr>
          <p:spPr bwMode="auto">
            <a:xfrm>
              <a:off x="2600" y="1391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57"/>
            <p:cNvSpPr>
              <a:spLocks noChangeShapeType="1"/>
            </p:cNvSpPr>
            <p:nvPr/>
          </p:nvSpPr>
          <p:spPr bwMode="auto">
            <a:xfrm>
              <a:off x="2608" y="142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" name="Line 58"/>
          <p:cNvSpPr>
            <a:spLocks noChangeShapeType="1"/>
          </p:cNvSpPr>
          <p:nvPr/>
        </p:nvSpPr>
        <p:spPr bwMode="auto">
          <a:xfrm>
            <a:off x="3455860" y="3127965"/>
            <a:ext cx="53093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Rectangle 59"/>
          <p:cNvSpPr>
            <a:spLocks noChangeArrowheads="1"/>
          </p:cNvSpPr>
          <p:nvPr/>
        </p:nvSpPr>
        <p:spPr bwMode="auto">
          <a:xfrm>
            <a:off x="3607367" y="3753246"/>
            <a:ext cx="1588856" cy="367665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60"/>
          <p:cNvSpPr>
            <a:spLocks noChangeArrowheads="1"/>
          </p:cNvSpPr>
          <p:nvPr/>
        </p:nvSpPr>
        <p:spPr bwMode="auto">
          <a:xfrm>
            <a:off x="3661962" y="3752627"/>
            <a:ext cx="1505856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altLang="en-US" dirty="0"/>
              <a:t>Model Builder</a:t>
            </a:r>
          </a:p>
        </p:txBody>
      </p:sp>
      <p:sp>
        <p:nvSpPr>
          <p:cNvPr id="63" name="Line 61"/>
          <p:cNvSpPr>
            <a:spLocks noChangeShapeType="1"/>
          </p:cNvSpPr>
          <p:nvPr/>
        </p:nvSpPr>
        <p:spPr bwMode="auto">
          <a:xfrm flipH="1">
            <a:off x="4239748" y="3393084"/>
            <a:ext cx="0" cy="24010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62"/>
          <p:cNvSpPr>
            <a:spLocks noChangeShapeType="1"/>
          </p:cNvSpPr>
          <p:nvPr/>
        </p:nvSpPr>
        <p:spPr bwMode="auto">
          <a:xfrm>
            <a:off x="4239748" y="4173434"/>
            <a:ext cx="0" cy="36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63"/>
          <p:cNvSpPr>
            <a:spLocks noChangeShapeType="1"/>
          </p:cNvSpPr>
          <p:nvPr/>
        </p:nvSpPr>
        <p:spPr bwMode="auto">
          <a:xfrm flipV="1">
            <a:off x="2026417" y="3440605"/>
            <a:ext cx="366254" cy="12506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Rectangle 64"/>
          <p:cNvSpPr>
            <a:spLocks noChangeArrowheads="1"/>
          </p:cNvSpPr>
          <p:nvPr/>
        </p:nvSpPr>
        <p:spPr bwMode="auto">
          <a:xfrm>
            <a:off x="5188318" y="3573165"/>
            <a:ext cx="890602" cy="28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Evaluate</a:t>
            </a:r>
          </a:p>
        </p:txBody>
      </p: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6136889" y="4293488"/>
            <a:ext cx="189714" cy="90040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 b="1"/>
              <a:t>+</a:t>
            </a:r>
          </a:p>
          <a:p>
            <a:pPr algn="ctr"/>
            <a:r>
              <a:rPr lang="en-US" altLang="en-US" sz="1800" b="1"/>
              <a:t>-</a:t>
            </a:r>
          </a:p>
          <a:p>
            <a:pPr algn="ctr"/>
            <a:r>
              <a:rPr lang="en-US" altLang="en-US" sz="1800" b="1"/>
              <a:t>+</a:t>
            </a:r>
          </a:p>
          <a:p>
            <a:pPr algn="ctr"/>
            <a:r>
              <a:rPr lang="en-US" altLang="en-US" sz="1800" b="1"/>
              <a:t>-</a:t>
            </a:r>
          </a:p>
        </p:txBody>
      </p:sp>
      <p:sp>
        <p:nvSpPr>
          <p:cNvPr id="69" name="Line 67"/>
          <p:cNvSpPr>
            <a:spLocks noChangeShapeType="1"/>
          </p:cNvSpPr>
          <p:nvPr/>
        </p:nvSpPr>
        <p:spPr bwMode="auto">
          <a:xfrm flipH="1" flipV="1">
            <a:off x="5314794" y="4173434"/>
            <a:ext cx="758856" cy="480216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Text Box 96"/>
          <p:cNvSpPr txBox="1">
            <a:spLocks noChangeArrowheads="1"/>
          </p:cNvSpPr>
          <p:nvPr/>
        </p:nvSpPr>
        <p:spPr bwMode="auto">
          <a:xfrm>
            <a:off x="6882570" y="2765302"/>
            <a:ext cx="910365" cy="647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Model</a:t>
            </a:r>
          </a:p>
          <a:p>
            <a:r>
              <a:rPr lang="en-US" altLang="en-US"/>
              <a:t>Builder</a:t>
            </a:r>
          </a:p>
        </p:txBody>
      </p:sp>
      <p:sp>
        <p:nvSpPr>
          <p:cNvPr id="101" name="Line 62"/>
          <p:cNvSpPr>
            <a:spLocks noChangeShapeType="1"/>
          </p:cNvSpPr>
          <p:nvPr/>
        </p:nvSpPr>
        <p:spPr bwMode="auto">
          <a:xfrm flipH="1">
            <a:off x="5167817" y="2193214"/>
            <a:ext cx="411786" cy="47954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TextBox 102"/>
          <p:cNvSpPr txBox="1"/>
          <p:nvPr/>
        </p:nvSpPr>
        <p:spPr>
          <a:xfrm>
            <a:off x="2214417" y="1454816"/>
            <a:ext cx="5578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Do this green box for multiple values of the procedures parameter(s), e.g. K = 3, 4, 5, 6 for K-nearest neighbors</a:t>
            </a:r>
          </a:p>
        </p:txBody>
      </p:sp>
      <p:grpSp>
        <p:nvGrpSpPr>
          <p:cNvPr id="141" name="Group 140"/>
          <p:cNvGrpSpPr/>
          <p:nvPr/>
        </p:nvGrpSpPr>
        <p:grpSpPr>
          <a:xfrm>
            <a:off x="2405193" y="2877046"/>
            <a:ext cx="1099315" cy="1392238"/>
            <a:chOff x="2521732" y="2507642"/>
            <a:chExt cx="1221723" cy="1392238"/>
          </a:xfrm>
        </p:grpSpPr>
        <p:sp>
          <p:nvSpPr>
            <p:cNvPr id="142" name="Rectangle 31"/>
            <p:cNvSpPr>
              <a:spLocks noChangeArrowheads="1"/>
            </p:cNvSpPr>
            <p:nvPr/>
          </p:nvSpPr>
          <p:spPr bwMode="auto">
            <a:xfrm>
              <a:off x="2528082" y="2574317"/>
              <a:ext cx="1143000" cy="12573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Line 32"/>
            <p:cNvSpPr>
              <a:spLocks noChangeShapeType="1"/>
            </p:cNvSpPr>
            <p:nvPr/>
          </p:nvSpPr>
          <p:spPr bwMode="auto">
            <a:xfrm>
              <a:off x="2521732" y="30442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Line 33"/>
            <p:cNvSpPr>
              <a:spLocks noChangeShapeType="1"/>
            </p:cNvSpPr>
            <p:nvPr/>
          </p:nvSpPr>
          <p:spPr bwMode="auto">
            <a:xfrm>
              <a:off x="2521732" y="27267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Line 34"/>
            <p:cNvSpPr>
              <a:spLocks noChangeShapeType="1"/>
            </p:cNvSpPr>
            <p:nvPr/>
          </p:nvSpPr>
          <p:spPr bwMode="auto">
            <a:xfrm>
              <a:off x="2521732" y="28918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Line 35"/>
            <p:cNvSpPr>
              <a:spLocks noChangeShapeType="1"/>
            </p:cNvSpPr>
            <p:nvPr/>
          </p:nvSpPr>
          <p:spPr bwMode="auto">
            <a:xfrm>
              <a:off x="2521732" y="32093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Line 36"/>
            <p:cNvSpPr>
              <a:spLocks noChangeShapeType="1"/>
            </p:cNvSpPr>
            <p:nvPr/>
          </p:nvSpPr>
          <p:spPr bwMode="auto">
            <a:xfrm>
              <a:off x="2521732" y="36792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" name="Line 37"/>
            <p:cNvSpPr>
              <a:spLocks noChangeShapeType="1"/>
            </p:cNvSpPr>
            <p:nvPr/>
          </p:nvSpPr>
          <p:spPr bwMode="auto">
            <a:xfrm>
              <a:off x="2521732" y="35268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Line 38"/>
            <p:cNvSpPr>
              <a:spLocks noChangeShapeType="1"/>
            </p:cNvSpPr>
            <p:nvPr/>
          </p:nvSpPr>
          <p:spPr bwMode="auto">
            <a:xfrm>
              <a:off x="2521732" y="33617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Line 39"/>
            <p:cNvSpPr>
              <a:spLocks noChangeShapeType="1"/>
            </p:cNvSpPr>
            <p:nvPr/>
          </p:nvSpPr>
          <p:spPr bwMode="auto">
            <a:xfrm flipV="1">
              <a:off x="3493282" y="2567967"/>
              <a:ext cx="0" cy="1270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Rectangle 40"/>
            <p:cNvSpPr>
              <a:spLocks noChangeArrowheads="1"/>
            </p:cNvSpPr>
            <p:nvPr/>
          </p:nvSpPr>
          <p:spPr bwMode="auto">
            <a:xfrm>
              <a:off x="3452007" y="25076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52" name="Rectangle 41"/>
            <p:cNvSpPr>
              <a:spLocks noChangeArrowheads="1"/>
            </p:cNvSpPr>
            <p:nvPr/>
          </p:nvSpPr>
          <p:spPr bwMode="auto">
            <a:xfrm>
              <a:off x="3452007" y="26600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53" name="Rectangle 42"/>
            <p:cNvSpPr>
              <a:spLocks noChangeArrowheads="1"/>
            </p:cNvSpPr>
            <p:nvPr/>
          </p:nvSpPr>
          <p:spPr bwMode="auto">
            <a:xfrm>
              <a:off x="3475820" y="2825142"/>
              <a:ext cx="2428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154" name="Rectangle 43"/>
            <p:cNvSpPr>
              <a:spLocks noChangeArrowheads="1"/>
            </p:cNvSpPr>
            <p:nvPr/>
          </p:nvSpPr>
          <p:spPr bwMode="auto">
            <a:xfrm>
              <a:off x="3475820" y="2977542"/>
              <a:ext cx="2428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155" name="Rectangle 44"/>
            <p:cNvSpPr>
              <a:spLocks noChangeArrowheads="1"/>
            </p:cNvSpPr>
            <p:nvPr/>
          </p:nvSpPr>
          <p:spPr bwMode="auto">
            <a:xfrm>
              <a:off x="3452007" y="31299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56" name="Rectangle 44"/>
            <p:cNvSpPr>
              <a:spLocks noChangeArrowheads="1"/>
            </p:cNvSpPr>
            <p:nvPr/>
          </p:nvSpPr>
          <p:spPr bwMode="auto">
            <a:xfrm>
              <a:off x="3452007" y="3595080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57" name="Rectangle 44"/>
            <p:cNvSpPr>
              <a:spLocks noChangeArrowheads="1"/>
            </p:cNvSpPr>
            <p:nvPr/>
          </p:nvSpPr>
          <p:spPr bwMode="auto">
            <a:xfrm>
              <a:off x="3456117" y="3456967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58" name="Rectangle 44"/>
            <p:cNvSpPr>
              <a:spLocks noChangeArrowheads="1"/>
            </p:cNvSpPr>
            <p:nvPr/>
          </p:nvSpPr>
          <p:spPr bwMode="auto">
            <a:xfrm>
              <a:off x="3475820" y="3294087"/>
              <a:ext cx="245260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07548" y="5520289"/>
            <a:ext cx="7633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Each model based on training set has potentially been over-fitted</a:t>
            </a:r>
            <a:r>
              <a:rPr lang="mr-IN" sz="2400" b="1" dirty="0">
                <a:solidFill>
                  <a:srgbClr val="FF0000"/>
                </a:solidFill>
              </a:rPr>
              <a:t>…</a:t>
            </a:r>
            <a:r>
              <a:rPr lang="en-US" sz="2400" b="1" dirty="0">
                <a:solidFill>
                  <a:srgbClr val="FF0000"/>
                </a:solidFill>
              </a:rPr>
              <a:t> so utilize a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validation set </a:t>
            </a:r>
            <a:r>
              <a:rPr lang="en-US" sz="2400" b="1" dirty="0">
                <a:solidFill>
                  <a:srgbClr val="FF0000"/>
                </a:solidFill>
              </a:rPr>
              <a:t>to determine best fitting model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339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2"/>
          <p:cNvSpPr>
            <a:spLocks noChangeArrowheads="1"/>
          </p:cNvSpPr>
          <p:nvPr/>
        </p:nvSpPr>
        <p:spPr bwMode="auto">
          <a:xfrm>
            <a:off x="2152893" y="2492680"/>
            <a:ext cx="4742852" cy="2761239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Train-validate-test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3164701" y="4773704"/>
            <a:ext cx="56914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1063354" y="2874102"/>
            <a:ext cx="963062" cy="1060476"/>
            <a:chOff x="325" y="1265"/>
            <a:chExt cx="731" cy="848"/>
          </a:xfrm>
        </p:grpSpPr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325" y="1833"/>
              <a:ext cx="727" cy="28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7" descr="Dotted diamond"/>
            <p:cNvSpPr>
              <a:spLocks noChangeArrowheads="1"/>
            </p:cNvSpPr>
            <p:nvPr/>
          </p:nvSpPr>
          <p:spPr bwMode="auto">
            <a:xfrm>
              <a:off x="325" y="1265"/>
              <a:ext cx="727" cy="280"/>
            </a:xfrm>
            <a:prstGeom prst="ellipse">
              <a:avLst/>
            </a:prstGeom>
            <a:pattFill prst="dotDmnd">
              <a:fgClr>
                <a:srgbClr val="51DC00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325" y="1805"/>
              <a:ext cx="731" cy="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1056" y="1405"/>
              <a:ext cx="0" cy="5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54" y="1682"/>
              <a:ext cx="4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800" b="1">
                  <a:solidFill>
                    <a:srgbClr val="000000"/>
                  </a:solidFill>
                  <a:latin typeface="Arial" charset="0"/>
                </a:rPr>
                <a:t>Data</a:t>
              </a: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325" y="1413"/>
              <a:ext cx="0" cy="5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4619176" y="4833731"/>
            <a:ext cx="158226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5694222" y="3933327"/>
            <a:ext cx="1090856" cy="28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Predictions</a:t>
            </a:r>
          </a:p>
        </p:txBody>
      </p:sp>
      <p:grpSp>
        <p:nvGrpSpPr>
          <p:cNvPr id="16" name="Group 14"/>
          <p:cNvGrpSpPr>
            <a:grpSpLocks/>
          </p:cNvGrpSpPr>
          <p:nvPr/>
        </p:nvGrpSpPr>
        <p:grpSpPr bwMode="auto">
          <a:xfrm>
            <a:off x="3797081" y="4653650"/>
            <a:ext cx="874793" cy="445200"/>
            <a:chOff x="2136" y="2818"/>
            <a:chExt cx="664" cy="356"/>
          </a:xfrm>
        </p:grpSpPr>
        <p:sp>
          <p:nvSpPr>
            <p:cNvPr id="17" name="AutoShape 15"/>
            <p:cNvSpPr>
              <a:spLocks noChangeArrowheads="1"/>
            </p:cNvSpPr>
            <p:nvPr/>
          </p:nvSpPr>
          <p:spPr bwMode="auto">
            <a:xfrm flipV="1">
              <a:off x="2136" y="2818"/>
              <a:ext cx="664" cy="356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2499" y="2916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2219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2639" y="2998"/>
              <a:ext cx="79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2534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H="1">
              <a:off x="2426" y="2953"/>
              <a:ext cx="65" cy="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2583" y="2958"/>
              <a:ext cx="52" cy="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H="1">
              <a:off x="2303" y="3031"/>
              <a:ext cx="76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2457" y="3039"/>
              <a:ext cx="91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2350" y="2864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200"/>
                <a:t>Y</a:t>
              </a: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2559" y="2884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200"/>
                <a:t>N</a:t>
              </a: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2394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>
              <a:off x="2408" y="3052"/>
              <a:ext cx="18" cy="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AutoShape 28"/>
            <p:cNvSpPr>
              <a:spLocks noChangeArrowheads="1"/>
            </p:cNvSpPr>
            <p:nvPr/>
          </p:nvSpPr>
          <p:spPr bwMode="auto">
            <a:xfrm>
              <a:off x="2370" y="2991"/>
              <a:ext cx="85" cy="66"/>
            </a:xfrm>
            <a:prstGeom prst="diamond">
              <a:avLst/>
            </a:prstGeom>
            <a:solidFill>
              <a:srgbClr val="FF99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2279369" y="2492680"/>
            <a:ext cx="1417586" cy="28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Results Known</a:t>
            </a:r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4436049" y="2912869"/>
            <a:ext cx="1143554" cy="28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FF5008"/>
                </a:solidFill>
                <a:latin typeface="Arial" charset="0"/>
              </a:rPr>
              <a:t>Training set</a:t>
            </a:r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2216131" y="4953785"/>
            <a:ext cx="1385967" cy="28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 b="1">
                <a:solidFill>
                  <a:srgbClr val="60C900"/>
                </a:solidFill>
                <a:latin typeface="Arial" charset="0"/>
              </a:rPr>
              <a:t>Validation set</a:t>
            </a:r>
          </a:p>
        </p:txBody>
      </p:sp>
      <p:grpSp>
        <p:nvGrpSpPr>
          <p:cNvPr id="48" name="Group 46"/>
          <p:cNvGrpSpPr>
            <a:grpSpLocks/>
          </p:cNvGrpSpPr>
          <p:nvPr/>
        </p:nvGrpSpPr>
        <p:grpSpPr bwMode="auto">
          <a:xfrm>
            <a:off x="2658797" y="4653650"/>
            <a:ext cx="442666" cy="210094"/>
            <a:chOff x="1812" y="2352"/>
            <a:chExt cx="336" cy="168"/>
          </a:xfrm>
        </p:grpSpPr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1812" y="2352"/>
              <a:ext cx="336" cy="16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48"/>
            <p:cNvSpPr>
              <a:spLocks noChangeShapeType="1"/>
            </p:cNvSpPr>
            <p:nvPr/>
          </p:nvSpPr>
          <p:spPr bwMode="auto">
            <a:xfrm>
              <a:off x="1872" y="2416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49"/>
            <p:cNvSpPr>
              <a:spLocks noChangeShapeType="1"/>
            </p:cNvSpPr>
            <p:nvPr/>
          </p:nvSpPr>
          <p:spPr bwMode="auto">
            <a:xfrm>
              <a:off x="1872" y="2448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50"/>
            <p:cNvSpPr>
              <a:spLocks noChangeShapeType="1"/>
            </p:cNvSpPr>
            <p:nvPr/>
          </p:nvSpPr>
          <p:spPr bwMode="auto">
            <a:xfrm>
              <a:off x="1872" y="2480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3" name="Group 51"/>
          <p:cNvGrpSpPr>
            <a:grpSpLocks/>
          </p:cNvGrpSpPr>
          <p:nvPr/>
        </p:nvGrpSpPr>
        <p:grpSpPr bwMode="auto">
          <a:xfrm>
            <a:off x="3981526" y="2921623"/>
            <a:ext cx="442666" cy="350157"/>
            <a:chOff x="2540" y="1303"/>
            <a:chExt cx="336" cy="280"/>
          </a:xfrm>
        </p:grpSpPr>
        <p:sp>
          <p:nvSpPr>
            <p:cNvPr id="54" name="Rectangle 52"/>
            <p:cNvSpPr>
              <a:spLocks noChangeArrowheads="1"/>
            </p:cNvSpPr>
            <p:nvPr/>
          </p:nvSpPr>
          <p:spPr bwMode="auto">
            <a:xfrm>
              <a:off x="2540" y="1303"/>
              <a:ext cx="336" cy="2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53"/>
            <p:cNvSpPr>
              <a:spLocks noChangeShapeType="1"/>
            </p:cNvSpPr>
            <p:nvPr/>
          </p:nvSpPr>
          <p:spPr bwMode="auto">
            <a:xfrm>
              <a:off x="2600" y="146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54"/>
            <p:cNvSpPr>
              <a:spLocks noChangeShapeType="1"/>
            </p:cNvSpPr>
            <p:nvPr/>
          </p:nvSpPr>
          <p:spPr bwMode="auto">
            <a:xfrm>
              <a:off x="2600" y="150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55"/>
            <p:cNvSpPr>
              <a:spLocks noChangeShapeType="1"/>
            </p:cNvSpPr>
            <p:nvPr/>
          </p:nvSpPr>
          <p:spPr bwMode="auto">
            <a:xfrm>
              <a:off x="2600" y="154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56"/>
            <p:cNvSpPr>
              <a:spLocks noChangeShapeType="1"/>
            </p:cNvSpPr>
            <p:nvPr/>
          </p:nvSpPr>
          <p:spPr bwMode="auto">
            <a:xfrm>
              <a:off x="2600" y="1391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57"/>
            <p:cNvSpPr>
              <a:spLocks noChangeShapeType="1"/>
            </p:cNvSpPr>
            <p:nvPr/>
          </p:nvSpPr>
          <p:spPr bwMode="auto">
            <a:xfrm>
              <a:off x="2608" y="142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" name="Line 58"/>
          <p:cNvSpPr>
            <a:spLocks noChangeShapeType="1"/>
          </p:cNvSpPr>
          <p:nvPr/>
        </p:nvSpPr>
        <p:spPr bwMode="auto">
          <a:xfrm>
            <a:off x="3455860" y="3127965"/>
            <a:ext cx="53093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Rectangle 59"/>
          <p:cNvSpPr>
            <a:spLocks noChangeArrowheads="1"/>
          </p:cNvSpPr>
          <p:nvPr/>
        </p:nvSpPr>
        <p:spPr bwMode="auto">
          <a:xfrm>
            <a:off x="3607367" y="3753246"/>
            <a:ext cx="1588856" cy="367665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60"/>
          <p:cNvSpPr>
            <a:spLocks noChangeArrowheads="1"/>
          </p:cNvSpPr>
          <p:nvPr/>
        </p:nvSpPr>
        <p:spPr bwMode="auto">
          <a:xfrm>
            <a:off x="3661962" y="3752627"/>
            <a:ext cx="1505856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altLang="en-US" dirty="0"/>
              <a:t>Model Builder</a:t>
            </a:r>
          </a:p>
        </p:txBody>
      </p:sp>
      <p:sp>
        <p:nvSpPr>
          <p:cNvPr id="63" name="Line 61"/>
          <p:cNvSpPr>
            <a:spLocks noChangeShapeType="1"/>
          </p:cNvSpPr>
          <p:nvPr/>
        </p:nvSpPr>
        <p:spPr bwMode="auto">
          <a:xfrm flipH="1">
            <a:off x="4239748" y="3393084"/>
            <a:ext cx="0" cy="24010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62"/>
          <p:cNvSpPr>
            <a:spLocks noChangeShapeType="1"/>
          </p:cNvSpPr>
          <p:nvPr/>
        </p:nvSpPr>
        <p:spPr bwMode="auto">
          <a:xfrm>
            <a:off x="4239748" y="4173434"/>
            <a:ext cx="0" cy="36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63"/>
          <p:cNvSpPr>
            <a:spLocks noChangeShapeType="1"/>
          </p:cNvSpPr>
          <p:nvPr/>
        </p:nvSpPr>
        <p:spPr bwMode="auto">
          <a:xfrm flipV="1">
            <a:off x="2026417" y="3440605"/>
            <a:ext cx="366254" cy="12506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Rectangle 64"/>
          <p:cNvSpPr>
            <a:spLocks noChangeArrowheads="1"/>
          </p:cNvSpPr>
          <p:nvPr/>
        </p:nvSpPr>
        <p:spPr bwMode="auto">
          <a:xfrm>
            <a:off x="5188318" y="3573165"/>
            <a:ext cx="890602" cy="28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Evaluate</a:t>
            </a:r>
          </a:p>
        </p:txBody>
      </p:sp>
      <p:sp>
        <p:nvSpPr>
          <p:cNvPr id="67" name="Line 65"/>
          <p:cNvSpPr>
            <a:spLocks noChangeShapeType="1"/>
          </p:cNvSpPr>
          <p:nvPr/>
        </p:nvSpPr>
        <p:spPr bwMode="auto">
          <a:xfrm>
            <a:off x="2849878" y="4267695"/>
            <a:ext cx="7621" cy="345937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6136889" y="4293488"/>
            <a:ext cx="189714" cy="90040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 b="1"/>
              <a:t>+</a:t>
            </a:r>
          </a:p>
          <a:p>
            <a:pPr algn="ctr"/>
            <a:r>
              <a:rPr lang="en-US" altLang="en-US" sz="1800" b="1"/>
              <a:t>-</a:t>
            </a:r>
          </a:p>
          <a:p>
            <a:pPr algn="ctr"/>
            <a:r>
              <a:rPr lang="en-US" altLang="en-US" sz="1800" b="1"/>
              <a:t>+</a:t>
            </a:r>
          </a:p>
          <a:p>
            <a:pPr algn="ctr"/>
            <a:r>
              <a:rPr lang="en-US" altLang="en-US" sz="1800" b="1"/>
              <a:t>-</a:t>
            </a:r>
          </a:p>
        </p:txBody>
      </p:sp>
      <p:sp>
        <p:nvSpPr>
          <p:cNvPr id="69" name="Line 67"/>
          <p:cNvSpPr>
            <a:spLocks noChangeShapeType="1"/>
          </p:cNvSpPr>
          <p:nvPr/>
        </p:nvSpPr>
        <p:spPr bwMode="auto">
          <a:xfrm flipH="1" flipV="1">
            <a:off x="5314794" y="4173434"/>
            <a:ext cx="758856" cy="480216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Text Box 96"/>
          <p:cNvSpPr txBox="1">
            <a:spLocks noChangeArrowheads="1"/>
          </p:cNvSpPr>
          <p:nvPr/>
        </p:nvSpPr>
        <p:spPr bwMode="auto">
          <a:xfrm>
            <a:off x="6882570" y="2765302"/>
            <a:ext cx="910365" cy="647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Model</a:t>
            </a:r>
          </a:p>
          <a:p>
            <a:r>
              <a:rPr lang="en-US" altLang="en-US"/>
              <a:t>Builder</a:t>
            </a:r>
          </a:p>
        </p:txBody>
      </p:sp>
      <p:sp>
        <p:nvSpPr>
          <p:cNvPr id="101" name="Line 62"/>
          <p:cNvSpPr>
            <a:spLocks noChangeShapeType="1"/>
          </p:cNvSpPr>
          <p:nvPr/>
        </p:nvSpPr>
        <p:spPr bwMode="auto">
          <a:xfrm flipH="1">
            <a:off x="5167817" y="2193214"/>
            <a:ext cx="411786" cy="47954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Line 62"/>
          <p:cNvSpPr>
            <a:spLocks noChangeShapeType="1"/>
          </p:cNvSpPr>
          <p:nvPr/>
        </p:nvSpPr>
        <p:spPr bwMode="auto">
          <a:xfrm flipV="1">
            <a:off x="6210666" y="3653200"/>
            <a:ext cx="1633647" cy="4001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019586" y="3663310"/>
            <a:ext cx="20894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Choose best parameter values based on </a:t>
            </a:r>
            <a:r>
              <a:rPr lang="en-US" b="1" dirty="0">
                <a:solidFill>
                  <a:schemeClr val="accent6"/>
                </a:solidFill>
              </a:rPr>
              <a:t>validation set </a:t>
            </a:r>
            <a:r>
              <a:rPr lang="en-US" dirty="0"/>
              <a:t>results </a:t>
            </a:r>
            <a:r>
              <a:rPr lang="mr-IN" dirty="0"/>
              <a:t>–</a:t>
            </a:r>
            <a:r>
              <a:rPr lang="en-US" dirty="0"/>
              <a:t> evaluate model for each parameter value and choose the best</a:t>
            </a:r>
          </a:p>
        </p:txBody>
      </p:sp>
      <p:grpSp>
        <p:nvGrpSpPr>
          <p:cNvPr id="122" name="Group 121"/>
          <p:cNvGrpSpPr/>
          <p:nvPr/>
        </p:nvGrpSpPr>
        <p:grpSpPr>
          <a:xfrm>
            <a:off x="2405193" y="2877046"/>
            <a:ext cx="1099315" cy="1392238"/>
            <a:chOff x="2521732" y="2507642"/>
            <a:chExt cx="1221723" cy="1392238"/>
          </a:xfrm>
        </p:grpSpPr>
        <p:sp>
          <p:nvSpPr>
            <p:cNvPr id="123" name="Rectangle 31"/>
            <p:cNvSpPr>
              <a:spLocks noChangeArrowheads="1"/>
            </p:cNvSpPr>
            <p:nvPr/>
          </p:nvSpPr>
          <p:spPr bwMode="auto">
            <a:xfrm>
              <a:off x="2528082" y="2574317"/>
              <a:ext cx="1143000" cy="12573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Line 32"/>
            <p:cNvSpPr>
              <a:spLocks noChangeShapeType="1"/>
            </p:cNvSpPr>
            <p:nvPr/>
          </p:nvSpPr>
          <p:spPr bwMode="auto">
            <a:xfrm>
              <a:off x="2521732" y="30442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Line 33"/>
            <p:cNvSpPr>
              <a:spLocks noChangeShapeType="1"/>
            </p:cNvSpPr>
            <p:nvPr/>
          </p:nvSpPr>
          <p:spPr bwMode="auto">
            <a:xfrm>
              <a:off x="2521732" y="27267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Line 34"/>
            <p:cNvSpPr>
              <a:spLocks noChangeShapeType="1"/>
            </p:cNvSpPr>
            <p:nvPr/>
          </p:nvSpPr>
          <p:spPr bwMode="auto">
            <a:xfrm>
              <a:off x="2521732" y="28918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Line 35"/>
            <p:cNvSpPr>
              <a:spLocks noChangeShapeType="1"/>
            </p:cNvSpPr>
            <p:nvPr/>
          </p:nvSpPr>
          <p:spPr bwMode="auto">
            <a:xfrm>
              <a:off x="2521732" y="32093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Line 36"/>
            <p:cNvSpPr>
              <a:spLocks noChangeShapeType="1"/>
            </p:cNvSpPr>
            <p:nvPr/>
          </p:nvSpPr>
          <p:spPr bwMode="auto">
            <a:xfrm>
              <a:off x="2521732" y="36792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Line 37"/>
            <p:cNvSpPr>
              <a:spLocks noChangeShapeType="1"/>
            </p:cNvSpPr>
            <p:nvPr/>
          </p:nvSpPr>
          <p:spPr bwMode="auto">
            <a:xfrm>
              <a:off x="2521732" y="35268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Line 38"/>
            <p:cNvSpPr>
              <a:spLocks noChangeShapeType="1"/>
            </p:cNvSpPr>
            <p:nvPr/>
          </p:nvSpPr>
          <p:spPr bwMode="auto">
            <a:xfrm>
              <a:off x="2521732" y="33617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Line 39"/>
            <p:cNvSpPr>
              <a:spLocks noChangeShapeType="1"/>
            </p:cNvSpPr>
            <p:nvPr/>
          </p:nvSpPr>
          <p:spPr bwMode="auto">
            <a:xfrm flipV="1">
              <a:off x="3493282" y="2567967"/>
              <a:ext cx="0" cy="1270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Rectangle 40"/>
            <p:cNvSpPr>
              <a:spLocks noChangeArrowheads="1"/>
            </p:cNvSpPr>
            <p:nvPr/>
          </p:nvSpPr>
          <p:spPr bwMode="auto">
            <a:xfrm>
              <a:off x="3452007" y="25076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33" name="Rectangle 41"/>
            <p:cNvSpPr>
              <a:spLocks noChangeArrowheads="1"/>
            </p:cNvSpPr>
            <p:nvPr/>
          </p:nvSpPr>
          <p:spPr bwMode="auto">
            <a:xfrm>
              <a:off x="3452007" y="26600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34" name="Rectangle 42"/>
            <p:cNvSpPr>
              <a:spLocks noChangeArrowheads="1"/>
            </p:cNvSpPr>
            <p:nvPr/>
          </p:nvSpPr>
          <p:spPr bwMode="auto">
            <a:xfrm>
              <a:off x="3475820" y="2825142"/>
              <a:ext cx="2428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135" name="Rectangle 43"/>
            <p:cNvSpPr>
              <a:spLocks noChangeArrowheads="1"/>
            </p:cNvSpPr>
            <p:nvPr/>
          </p:nvSpPr>
          <p:spPr bwMode="auto">
            <a:xfrm>
              <a:off x="3475820" y="2977542"/>
              <a:ext cx="2428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136" name="Rectangle 44"/>
            <p:cNvSpPr>
              <a:spLocks noChangeArrowheads="1"/>
            </p:cNvSpPr>
            <p:nvPr/>
          </p:nvSpPr>
          <p:spPr bwMode="auto">
            <a:xfrm>
              <a:off x="3452007" y="31299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37" name="Rectangle 44"/>
            <p:cNvSpPr>
              <a:spLocks noChangeArrowheads="1"/>
            </p:cNvSpPr>
            <p:nvPr/>
          </p:nvSpPr>
          <p:spPr bwMode="auto">
            <a:xfrm>
              <a:off x="3452007" y="3595080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38" name="Rectangle 44"/>
            <p:cNvSpPr>
              <a:spLocks noChangeArrowheads="1"/>
            </p:cNvSpPr>
            <p:nvPr/>
          </p:nvSpPr>
          <p:spPr bwMode="auto">
            <a:xfrm>
              <a:off x="3456117" y="3456967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39" name="Rectangle 44"/>
            <p:cNvSpPr>
              <a:spLocks noChangeArrowheads="1"/>
            </p:cNvSpPr>
            <p:nvPr/>
          </p:nvSpPr>
          <p:spPr bwMode="auto">
            <a:xfrm>
              <a:off x="3475820" y="3294087"/>
              <a:ext cx="245260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</p:grpSp>
      <p:sp>
        <p:nvSpPr>
          <p:cNvPr id="141" name="TextBox 140"/>
          <p:cNvSpPr txBox="1"/>
          <p:nvPr/>
        </p:nvSpPr>
        <p:spPr>
          <a:xfrm>
            <a:off x="2214417" y="1454816"/>
            <a:ext cx="5578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Do this green box for multiple values of the procedures parameter(s), e.g. K = 3, 4, 5, 6 for K-nearest neighbors</a:t>
            </a:r>
          </a:p>
        </p:txBody>
      </p:sp>
    </p:spTree>
    <p:extLst>
      <p:ext uri="{BB962C8B-B14F-4D97-AF65-F5344CB8AC3E}">
        <p14:creationId xmlns:p14="http://schemas.microsoft.com/office/powerpoint/2010/main" val="8964964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2"/>
          <p:cNvSpPr>
            <a:spLocks noChangeArrowheads="1"/>
          </p:cNvSpPr>
          <p:nvPr/>
        </p:nvSpPr>
        <p:spPr bwMode="auto">
          <a:xfrm>
            <a:off x="2152893" y="2492680"/>
            <a:ext cx="4742852" cy="2761239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Train-validate-test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3164701" y="4773704"/>
            <a:ext cx="56914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1063354" y="2874102"/>
            <a:ext cx="963062" cy="1060476"/>
            <a:chOff x="325" y="1265"/>
            <a:chExt cx="731" cy="848"/>
          </a:xfrm>
        </p:grpSpPr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325" y="1833"/>
              <a:ext cx="727" cy="28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7" descr="Dotted diamond"/>
            <p:cNvSpPr>
              <a:spLocks noChangeArrowheads="1"/>
            </p:cNvSpPr>
            <p:nvPr/>
          </p:nvSpPr>
          <p:spPr bwMode="auto">
            <a:xfrm>
              <a:off x="325" y="1265"/>
              <a:ext cx="727" cy="280"/>
            </a:xfrm>
            <a:prstGeom prst="ellipse">
              <a:avLst/>
            </a:prstGeom>
            <a:pattFill prst="dotDmnd">
              <a:fgClr>
                <a:srgbClr val="51DC00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325" y="1805"/>
              <a:ext cx="731" cy="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1056" y="1405"/>
              <a:ext cx="0" cy="5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54" y="1682"/>
              <a:ext cx="4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800" b="1">
                  <a:solidFill>
                    <a:srgbClr val="000000"/>
                  </a:solidFill>
                  <a:latin typeface="Arial" charset="0"/>
                </a:rPr>
                <a:t>Data</a:t>
              </a: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325" y="1413"/>
              <a:ext cx="0" cy="5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4619176" y="4833731"/>
            <a:ext cx="158226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5694222" y="3933327"/>
            <a:ext cx="1090856" cy="28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Predictions</a:t>
            </a:r>
          </a:p>
        </p:txBody>
      </p:sp>
      <p:grpSp>
        <p:nvGrpSpPr>
          <p:cNvPr id="16" name="Group 14"/>
          <p:cNvGrpSpPr>
            <a:grpSpLocks/>
          </p:cNvGrpSpPr>
          <p:nvPr/>
        </p:nvGrpSpPr>
        <p:grpSpPr bwMode="auto">
          <a:xfrm>
            <a:off x="3797081" y="4653650"/>
            <a:ext cx="874793" cy="445200"/>
            <a:chOff x="2136" y="2818"/>
            <a:chExt cx="664" cy="356"/>
          </a:xfrm>
        </p:grpSpPr>
        <p:sp>
          <p:nvSpPr>
            <p:cNvPr id="17" name="AutoShape 15"/>
            <p:cNvSpPr>
              <a:spLocks noChangeArrowheads="1"/>
            </p:cNvSpPr>
            <p:nvPr/>
          </p:nvSpPr>
          <p:spPr bwMode="auto">
            <a:xfrm flipV="1">
              <a:off x="2136" y="2818"/>
              <a:ext cx="664" cy="356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2499" y="2916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2219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2639" y="2998"/>
              <a:ext cx="79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2534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H="1">
              <a:off x="2426" y="2953"/>
              <a:ext cx="65" cy="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2583" y="2958"/>
              <a:ext cx="52" cy="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H="1">
              <a:off x="2303" y="3031"/>
              <a:ext cx="76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2457" y="3039"/>
              <a:ext cx="91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2350" y="2864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200"/>
                <a:t>Y</a:t>
              </a: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2559" y="2884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200"/>
                <a:t>N</a:t>
              </a: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2394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>
              <a:off x="2408" y="3052"/>
              <a:ext cx="18" cy="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AutoShape 28"/>
            <p:cNvSpPr>
              <a:spLocks noChangeArrowheads="1"/>
            </p:cNvSpPr>
            <p:nvPr/>
          </p:nvSpPr>
          <p:spPr bwMode="auto">
            <a:xfrm>
              <a:off x="2370" y="2991"/>
              <a:ext cx="85" cy="66"/>
            </a:xfrm>
            <a:prstGeom prst="diamond">
              <a:avLst/>
            </a:prstGeom>
            <a:solidFill>
              <a:srgbClr val="FF99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2279369" y="2492680"/>
            <a:ext cx="1417586" cy="28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Results Known</a:t>
            </a:r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4436049" y="2912869"/>
            <a:ext cx="1143554" cy="28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FF5008"/>
                </a:solidFill>
                <a:latin typeface="Arial" charset="0"/>
              </a:rPr>
              <a:t>Training set</a:t>
            </a:r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2216131" y="4953785"/>
            <a:ext cx="1385967" cy="28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 b="1">
                <a:solidFill>
                  <a:srgbClr val="60C900"/>
                </a:solidFill>
                <a:latin typeface="Arial" charset="0"/>
              </a:rPr>
              <a:t>Validation set</a:t>
            </a:r>
          </a:p>
        </p:txBody>
      </p:sp>
      <p:grpSp>
        <p:nvGrpSpPr>
          <p:cNvPr id="48" name="Group 46"/>
          <p:cNvGrpSpPr>
            <a:grpSpLocks/>
          </p:cNvGrpSpPr>
          <p:nvPr/>
        </p:nvGrpSpPr>
        <p:grpSpPr bwMode="auto">
          <a:xfrm>
            <a:off x="2658797" y="4653650"/>
            <a:ext cx="442666" cy="210094"/>
            <a:chOff x="1812" y="2352"/>
            <a:chExt cx="336" cy="168"/>
          </a:xfrm>
        </p:grpSpPr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1812" y="2352"/>
              <a:ext cx="336" cy="16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48"/>
            <p:cNvSpPr>
              <a:spLocks noChangeShapeType="1"/>
            </p:cNvSpPr>
            <p:nvPr/>
          </p:nvSpPr>
          <p:spPr bwMode="auto">
            <a:xfrm>
              <a:off x="1872" y="2416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49"/>
            <p:cNvSpPr>
              <a:spLocks noChangeShapeType="1"/>
            </p:cNvSpPr>
            <p:nvPr/>
          </p:nvSpPr>
          <p:spPr bwMode="auto">
            <a:xfrm>
              <a:off x="1872" y="2448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50"/>
            <p:cNvSpPr>
              <a:spLocks noChangeShapeType="1"/>
            </p:cNvSpPr>
            <p:nvPr/>
          </p:nvSpPr>
          <p:spPr bwMode="auto">
            <a:xfrm>
              <a:off x="1872" y="2480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3" name="Group 51"/>
          <p:cNvGrpSpPr>
            <a:grpSpLocks/>
          </p:cNvGrpSpPr>
          <p:nvPr/>
        </p:nvGrpSpPr>
        <p:grpSpPr bwMode="auto">
          <a:xfrm>
            <a:off x="3981526" y="2921623"/>
            <a:ext cx="442666" cy="350157"/>
            <a:chOff x="2540" y="1303"/>
            <a:chExt cx="336" cy="280"/>
          </a:xfrm>
        </p:grpSpPr>
        <p:sp>
          <p:nvSpPr>
            <p:cNvPr id="54" name="Rectangle 52"/>
            <p:cNvSpPr>
              <a:spLocks noChangeArrowheads="1"/>
            </p:cNvSpPr>
            <p:nvPr/>
          </p:nvSpPr>
          <p:spPr bwMode="auto">
            <a:xfrm>
              <a:off x="2540" y="1303"/>
              <a:ext cx="336" cy="2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53"/>
            <p:cNvSpPr>
              <a:spLocks noChangeShapeType="1"/>
            </p:cNvSpPr>
            <p:nvPr/>
          </p:nvSpPr>
          <p:spPr bwMode="auto">
            <a:xfrm>
              <a:off x="2600" y="146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54"/>
            <p:cNvSpPr>
              <a:spLocks noChangeShapeType="1"/>
            </p:cNvSpPr>
            <p:nvPr/>
          </p:nvSpPr>
          <p:spPr bwMode="auto">
            <a:xfrm>
              <a:off x="2600" y="150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55"/>
            <p:cNvSpPr>
              <a:spLocks noChangeShapeType="1"/>
            </p:cNvSpPr>
            <p:nvPr/>
          </p:nvSpPr>
          <p:spPr bwMode="auto">
            <a:xfrm>
              <a:off x="2600" y="154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56"/>
            <p:cNvSpPr>
              <a:spLocks noChangeShapeType="1"/>
            </p:cNvSpPr>
            <p:nvPr/>
          </p:nvSpPr>
          <p:spPr bwMode="auto">
            <a:xfrm>
              <a:off x="2600" y="1391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57"/>
            <p:cNvSpPr>
              <a:spLocks noChangeShapeType="1"/>
            </p:cNvSpPr>
            <p:nvPr/>
          </p:nvSpPr>
          <p:spPr bwMode="auto">
            <a:xfrm>
              <a:off x="2608" y="142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" name="Line 58"/>
          <p:cNvSpPr>
            <a:spLocks noChangeShapeType="1"/>
          </p:cNvSpPr>
          <p:nvPr/>
        </p:nvSpPr>
        <p:spPr bwMode="auto">
          <a:xfrm>
            <a:off x="3455860" y="3127965"/>
            <a:ext cx="53093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Rectangle 59"/>
          <p:cNvSpPr>
            <a:spLocks noChangeArrowheads="1"/>
          </p:cNvSpPr>
          <p:nvPr/>
        </p:nvSpPr>
        <p:spPr bwMode="auto">
          <a:xfrm>
            <a:off x="3607367" y="3753246"/>
            <a:ext cx="1588856" cy="367665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60"/>
          <p:cNvSpPr>
            <a:spLocks noChangeArrowheads="1"/>
          </p:cNvSpPr>
          <p:nvPr/>
        </p:nvSpPr>
        <p:spPr bwMode="auto">
          <a:xfrm>
            <a:off x="3661962" y="3752627"/>
            <a:ext cx="1505856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altLang="en-US" dirty="0"/>
              <a:t>Model Builder</a:t>
            </a:r>
          </a:p>
        </p:txBody>
      </p:sp>
      <p:sp>
        <p:nvSpPr>
          <p:cNvPr id="63" name="Line 61"/>
          <p:cNvSpPr>
            <a:spLocks noChangeShapeType="1"/>
          </p:cNvSpPr>
          <p:nvPr/>
        </p:nvSpPr>
        <p:spPr bwMode="auto">
          <a:xfrm flipH="1">
            <a:off x="4239748" y="3393084"/>
            <a:ext cx="0" cy="24010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62"/>
          <p:cNvSpPr>
            <a:spLocks noChangeShapeType="1"/>
          </p:cNvSpPr>
          <p:nvPr/>
        </p:nvSpPr>
        <p:spPr bwMode="auto">
          <a:xfrm>
            <a:off x="4239748" y="4173434"/>
            <a:ext cx="0" cy="36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63"/>
          <p:cNvSpPr>
            <a:spLocks noChangeShapeType="1"/>
          </p:cNvSpPr>
          <p:nvPr/>
        </p:nvSpPr>
        <p:spPr bwMode="auto">
          <a:xfrm flipV="1">
            <a:off x="2026417" y="3440605"/>
            <a:ext cx="366254" cy="12506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Rectangle 64"/>
          <p:cNvSpPr>
            <a:spLocks noChangeArrowheads="1"/>
          </p:cNvSpPr>
          <p:nvPr/>
        </p:nvSpPr>
        <p:spPr bwMode="auto">
          <a:xfrm>
            <a:off x="5188318" y="3573165"/>
            <a:ext cx="890602" cy="28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Evaluate</a:t>
            </a:r>
          </a:p>
        </p:txBody>
      </p:sp>
      <p:sp>
        <p:nvSpPr>
          <p:cNvPr id="67" name="Line 65"/>
          <p:cNvSpPr>
            <a:spLocks noChangeShapeType="1"/>
          </p:cNvSpPr>
          <p:nvPr/>
        </p:nvSpPr>
        <p:spPr bwMode="auto">
          <a:xfrm>
            <a:off x="2849878" y="4267695"/>
            <a:ext cx="7621" cy="345937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6136889" y="4293488"/>
            <a:ext cx="189714" cy="90040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 b="1"/>
              <a:t>+</a:t>
            </a:r>
          </a:p>
          <a:p>
            <a:pPr algn="ctr"/>
            <a:r>
              <a:rPr lang="en-US" altLang="en-US" sz="1800" b="1"/>
              <a:t>-</a:t>
            </a:r>
          </a:p>
          <a:p>
            <a:pPr algn="ctr"/>
            <a:r>
              <a:rPr lang="en-US" altLang="en-US" sz="1800" b="1"/>
              <a:t>+</a:t>
            </a:r>
          </a:p>
          <a:p>
            <a:pPr algn="ctr"/>
            <a:r>
              <a:rPr lang="en-US" altLang="en-US" sz="1800" b="1"/>
              <a:t>-</a:t>
            </a:r>
          </a:p>
        </p:txBody>
      </p:sp>
      <p:sp>
        <p:nvSpPr>
          <p:cNvPr id="69" name="Line 67"/>
          <p:cNvSpPr>
            <a:spLocks noChangeShapeType="1"/>
          </p:cNvSpPr>
          <p:nvPr/>
        </p:nvSpPr>
        <p:spPr bwMode="auto">
          <a:xfrm flipH="1" flipV="1">
            <a:off x="5314794" y="4173434"/>
            <a:ext cx="758856" cy="480216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Text Box 96"/>
          <p:cNvSpPr txBox="1">
            <a:spLocks noChangeArrowheads="1"/>
          </p:cNvSpPr>
          <p:nvPr/>
        </p:nvSpPr>
        <p:spPr bwMode="auto">
          <a:xfrm>
            <a:off x="6882570" y="2765302"/>
            <a:ext cx="910365" cy="647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Model</a:t>
            </a:r>
          </a:p>
          <a:p>
            <a:r>
              <a:rPr lang="en-US" altLang="en-US"/>
              <a:t>Builder</a:t>
            </a:r>
          </a:p>
        </p:txBody>
      </p:sp>
      <p:sp>
        <p:nvSpPr>
          <p:cNvPr id="101" name="Line 62"/>
          <p:cNvSpPr>
            <a:spLocks noChangeShapeType="1"/>
          </p:cNvSpPr>
          <p:nvPr/>
        </p:nvSpPr>
        <p:spPr bwMode="auto">
          <a:xfrm flipH="1">
            <a:off x="5167817" y="2193214"/>
            <a:ext cx="411786" cy="47954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Line 62"/>
          <p:cNvSpPr>
            <a:spLocks noChangeShapeType="1"/>
          </p:cNvSpPr>
          <p:nvPr/>
        </p:nvSpPr>
        <p:spPr bwMode="auto">
          <a:xfrm flipV="1">
            <a:off x="6210666" y="3653200"/>
            <a:ext cx="1633647" cy="4001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019586" y="3663310"/>
            <a:ext cx="20894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Choose best parameter values based on </a:t>
            </a:r>
            <a:r>
              <a:rPr lang="en-US" b="1" dirty="0">
                <a:solidFill>
                  <a:schemeClr val="accent6"/>
                </a:solidFill>
              </a:rPr>
              <a:t>validation set </a:t>
            </a:r>
            <a:r>
              <a:rPr lang="en-US" dirty="0"/>
              <a:t>results </a:t>
            </a:r>
            <a:r>
              <a:rPr lang="mr-IN" dirty="0"/>
              <a:t>–</a:t>
            </a:r>
            <a:r>
              <a:rPr lang="en-US" dirty="0"/>
              <a:t> evaluate model for each parameter value and choose the best</a:t>
            </a:r>
          </a:p>
        </p:txBody>
      </p:sp>
      <p:grpSp>
        <p:nvGrpSpPr>
          <p:cNvPr id="122" name="Group 121"/>
          <p:cNvGrpSpPr/>
          <p:nvPr/>
        </p:nvGrpSpPr>
        <p:grpSpPr>
          <a:xfrm>
            <a:off x="2405193" y="2877046"/>
            <a:ext cx="1099315" cy="1392238"/>
            <a:chOff x="2521732" y="2507642"/>
            <a:chExt cx="1221723" cy="1392238"/>
          </a:xfrm>
        </p:grpSpPr>
        <p:sp>
          <p:nvSpPr>
            <p:cNvPr id="123" name="Rectangle 31"/>
            <p:cNvSpPr>
              <a:spLocks noChangeArrowheads="1"/>
            </p:cNvSpPr>
            <p:nvPr/>
          </p:nvSpPr>
          <p:spPr bwMode="auto">
            <a:xfrm>
              <a:off x="2528082" y="2574317"/>
              <a:ext cx="1143000" cy="12573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Line 32"/>
            <p:cNvSpPr>
              <a:spLocks noChangeShapeType="1"/>
            </p:cNvSpPr>
            <p:nvPr/>
          </p:nvSpPr>
          <p:spPr bwMode="auto">
            <a:xfrm>
              <a:off x="2521732" y="30442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Line 33"/>
            <p:cNvSpPr>
              <a:spLocks noChangeShapeType="1"/>
            </p:cNvSpPr>
            <p:nvPr/>
          </p:nvSpPr>
          <p:spPr bwMode="auto">
            <a:xfrm>
              <a:off x="2521732" y="27267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Line 34"/>
            <p:cNvSpPr>
              <a:spLocks noChangeShapeType="1"/>
            </p:cNvSpPr>
            <p:nvPr/>
          </p:nvSpPr>
          <p:spPr bwMode="auto">
            <a:xfrm>
              <a:off x="2521732" y="28918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Line 35"/>
            <p:cNvSpPr>
              <a:spLocks noChangeShapeType="1"/>
            </p:cNvSpPr>
            <p:nvPr/>
          </p:nvSpPr>
          <p:spPr bwMode="auto">
            <a:xfrm>
              <a:off x="2521732" y="32093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Line 36"/>
            <p:cNvSpPr>
              <a:spLocks noChangeShapeType="1"/>
            </p:cNvSpPr>
            <p:nvPr/>
          </p:nvSpPr>
          <p:spPr bwMode="auto">
            <a:xfrm>
              <a:off x="2521732" y="36792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Line 37"/>
            <p:cNvSpPr>
              <a:spLocks noChangeShapeType="1"/>
            </p:cNvSpPr>
            <p:nvPr/>
          </p:nvSpPr>
          <p:spPr bwMode="auto">
            <a:xfrm>
              <a:off x="2521732" y="35268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Line 38"/>
            <p:cNvSpPr>
              <a:spLocks noChangeShapeType="1"/>
            </p:cNvSpPr>
            <p:nvPr/>
          </p:nvSpPr>
          <p:spPr bwMode="auto">
            <a:xfrm>
              <a:off x="2521732" y="33617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Line 39"/>
            <p:cNvSpPr>
              <a:spLocks noChangeShapeType="1"/>
            </p:cNvSpPr>
            <p:nvPr/>
          </p:nvSpPr>
          <p:spPr bwMode="auto">
            <a:xfrm flipV="1">
              <a:off x="3493282" y="2567967"/>
              <a:ext cx="0" cy="1270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Rectangle 40"/>
            <p:cNvSpPr>
              <a:spLocks noChangeArrowheads="1"/>
            </p:cNvSpPr>
            <p:nvPr/>
          </p:nvSpPr>
          <p:spPr bwMode="auto">
            <a:xfrm>
              <a:off x="3452007" y="25076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33" name="Rectangle 41"/>
            <p:cNvSpPr>
              <a:spLocks noChangeArrowheads="1"/>
            </p:cNvSpPr>
            <p:nvPr/>
          </p:nvSpPr>
          <p:spPr bwMode="auto">
            <a:xfrm>
              <a:off x="3452007" y="26600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34" name="Rectangle 42"/>
            <p:cNvSpPr>
              <a:spLocks noChangeArrowheads="1"/>
            </p:cNvSpPr>
            <p:nvPr/>
          </p:nvSpPr>
          <p:spPr bwMode="auto">
            <a:xfrm>
              <a:off x="3475820" y="2825142"/>
              <a:ext cx="2428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135" name="Rectangle 43"/>
            <p:cNvSpPr>
              <a:spLocks noChangeArrowheads="1"/>
            </p:cNvSpPr>
            <p:nvPr/>
          </p:nvSpPr>
          <p:spPr bwMode="auto">
            <a:xfrm>
              <a:off x="3475820" y="2977542"/>
              <a:ext cx="2428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136" name="Rectangle 44"/>
            <p:cNvSpPr>
              <a:spLocks noChangeArrowheads="1"/>
            </p:cNvSpPr>
            <p:nvPr/>
          </p:nvSpPr>
          <p:spPr bwMode="auto">
            <a:xfrm>
              <a:off x="3452007" y="31299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37" name="Rectangle 44"/>
            <p:cNvSpPr>
              <a:spLocks noChangeArrowheads="1"/>
            </p:cNvSpPr>
            <p:nvPr/>
          </p:nvSpPr>
          <p:spPr bwMode="auto">
            <a:xfrm>
              <a:off x="3452007" y="3595080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38" name="Rectangle 44"/>
            <p:cNvSpPr>
              <a:spLocks noChangeArrowheads="1"/>
            </p:cNvSpPr>
            <p:nvPr/>
          </p:nvSpPr>
          <p:spPr bwMode="auto">
            <a:xfrm>
              <a:off x="3456117" y="3456967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39" name="Rectangle 44"/>
            <p:cNvSpPr>
              <a:spLocks noChangeArrowheads="1"/>
            </p:cNvSpPr>
            <p:nvPr/>
          </p:nvSpPr>
          <p:spPr bwMode="auto">
            <a:xfrm>
              <a:off x="3475820" y="3294087"/>
              <a:ext cx="245260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</p:grpSp>
      <p:sp>
        <p:nvSpPr>
          <p:cNvPr id="141" name="TextBox 140"/>
          <p:cNvSpPr txBox="1"/>
          <p:nvPr/>
        </p:nvSpPr>
        <p:spPr>
          <a:xfrm>
            <a:off x="2214417" y="1454816"/>
            <a:ext cx="5578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Do this green box for multiple values of the procedures parameter(s), e.g. K = 3, 4, 5, 6 for K-nearest neighbors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642" y="5418064"/>
            <a:ext cx="6845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But because we are choosing from many models we have again potentially over-fitted</a:t>
            </a:r>
            <a:r>
              <a:rPr lang="mr-IN" sz="2400" b="1" dirty="0">
                <a:solidFill>
                  <a:schemeClr val="accent6">
                    <a:lumMod val="75000"/>
                  </a:schemeClr>
                </a:solidFill>
              </a:rPr>
              <a:t>…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so utilize a </a:t>
            </a:r>
            <a:r>
              <a:rPr lang="en-US" sz="2400" b="1" dirty="0">
                <a:solidFill>
                  <a:srgbClr val="0070C0"/>
                </a:solidFill>
              </a:rPr>
              <a:t>test set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to determine accuracy of best fitting model </a:t>
            </a:r>
          </a:p>
        </p:txBody>
      </p:sp>
    </p:spTree>
    <p:extLst>
      <p:ext uri="{BB962C8B-B14F-4D97-AF65-F5344CB8AC3E}">
        <p14:creationId xmlns:p14="http://schemas.microsoft.com/office/powerpoint/2010/main" val="12342407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2"/>
          <p:cNvSpPr>
            <a:spLocks noChangeArrowheads="1"/>
          </p:cNvSpPr>
          <p:nvPr/>
        </p:nvSpPr>
        <p:spPr bwMode="auto">
          <a:xfrm>
            <a:off x="2152893" y="2492680"/>
            <a:ext cx="4742852" cy="2761239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Train-validate-test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3164701" y="4773704"/>
            <a:ext cx="56914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1063354" y="2874102"/>
            <a:ext cx="963062" cy="1060476"/>
            <a:chOff x="325" y="1265"/>
            <a:chExt cx="731" cy="848"/>
          </a:xfrm>
        </p:grpSpPr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325" y="1833"/>
              <a:ext cx="727" cy="28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7" descr="Dotted diamond"/>
            <p:cNvSpPr>
              <a:spLocks noChangeArrowheads="1"/>
            </p:cNvSpPr>
            <p:nvPr/>
          </p:nvSpPr>
          <p:spPr bwMode="auto">
            <a:xfrm>
              <a:off x="325" y="1265"/>
              <a:ext cx="727" cy="280"/>
            </a:xfrm>
            <a:prstGeom prst="ellipse">
              <a:avLst/>
            </a:prstGeom>
            <a:pattFill prst="dotDmnd">
              <a:fgClr>
                <a:srgbClr val="51DC00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325" y="1805"/>
              <a:ext cx="731" cy="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1056" y="1405"/>
              <a:ext cx="0" cy="5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54" y="1682"/>
              <a:ext cx="4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800" b="1">
                  <a:solidFill>
                    <a:srgbClr val="000000"/>
                  </a:solidFill>
                  <a:latin typeface="Arial" charset="0"/>
                </a:rPr>
                <a:t>Data</a:t>
              </a: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325" y="1413"/>
              <a:ext cx="0" cy="5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4619176" y="4833731"/>
            <a:ext cx="158226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5694222" y="3933327"/>
            <a:ext cx="1090856" cy="28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Predictions</a:t>
            </a:r>
          </a:p>
        </p:txBody>
      </p:sp>
      <p:grpSp>
        <p:nvGrpSpPr>
          <p:cNvPr id="16" name="Group 14"/>
          <p:cNvGrpSpPr>
            <a:grpSpLocks/>
          </p:cNvGrpSpPr>
          <p:nvPr/>
        </p:nvGrpSpPr>
        <p:grpSpPr bwMode="auto">
          <a:xfrm>
            <a:off x="3797081" y="4653650"/>
            <a:ext cx="874793" cy="445200"/>
            <a:chOff x="2136" y="2818"/>
            <a:chExt cx="664" cy="356"/>
          </a:xfrm>
        </p:grpSpPr>
        <p:sp>
          <p:nvSpPr>
            <p:cNvPr id="17" name="AutoShape 15"/>
            <p:cNvSpPr>
              <a:spLocks noChangeArrowheads="1"/>
            </p:cNvSpPr>
            <p:nvPr/>
          </p:nvSpPr>
          <p:spPr bwMode="auto">
            <a:xfrm flipV="1">
              <a:off x="2136" y="2818"/>
              <a:ext cx="664" cy="356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2499" y="2916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2219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2639" y="2998"/>
              <a:ext cx="79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2534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H="1">
              <a:off x="2426" y="2953"/>
              <a:ext cx="65" cy="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2583" y="2958"/>
              <a:ext cx="52" cy="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H="1">
              <a:off x="2303" y="3031"/>
              <a:ext cx="76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2457" y="3039"/>
              <a:ext cx="91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2350" y="2864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200"/>
                <a:t>Y</a:t>
              </a: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2559" y="2884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200"/>
                <a:t>N</a:t>
              </a: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2394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>
              <a:off x="2408" y="3052"/>
              <a:ext cx="18" cy="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AutoShape 28"/>
            <p:cNvSpPr>
              <a:spLocks noChangeArrowheads="1"/>
            </p:cNvSpPr>
            <p:nvPr/>
          </p:nvSpPr>
          <p:spPr bwMode="auto">
            <a:xfrm>
              <a:off x="2370" y="2991"/>
              <a:ext cx="85" cy="66"/>
            </a:xfrm>
            <a:prstGeom prst="diamond">
              <a:avLst/>
            </a:prstGeom>
            <a:solidFill>
              <a:srgbClr val="FF99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2279369" y="2492680"/>
            <a:ext cx="1417586" cy="28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Results Known</a:t>
            </a:r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4436049" y="2912869"/>
            <a:ext cx="1143554" cy="28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FF5008"/>
                </a:solidFill>
                <a:latin typeface="Arial" charset="0"/>
              </a:rPr>
              <a:t>Training set</a:t>
            </a:r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2216131" y="4953785"/>
            <a:ext cx="1385967" cy="28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 b="1">
                <a:solidFill>
                  <a:srgbClr val="60C900"/>
                </a:solidFill>
                <a:latin typeface="Arial" charset="0"/>
              </a:rPr>
              <a:t>Validation set</a:t>
            </a:r>
          </a:p>
        </p:txBody>
      </p:sp>
      <p:grpSp>
        <p:nvGrpSpPr>
          <p:cNvPr id="48" name="Group 46"/>
          <p:cNvGrpSpPr>
            <a:grpSpLocks/>
          </p:cNvGrpSpPr>
          <p:nvPr/>
        </p:nvGrpSpPr>
        <p:grpSpPr bwMode="auto">
          <a:xfrm>
            <a:off x="2658797" y="4653650"/>
            <a:ext cx="442666" cy="210094"/>
            <a:chOff x="1812" y="2352"/>
            <a:chExt cx="336" cy="168"/>
          </a:xfrm>
        </p:grpSpPr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1812" y="2352"/>
              <a:ext cx="336" cy="16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48"/>
            <p:cNvSpPr>
              <a:spLocks noChangeShapeType="1"/>
            </p:cNvSpPr>
            <p:nvPr/>
          </p:nvSpPr>
          <p:spPr bwMode="auto">
            <a:xfrm>
              <a:off x="1872" y="2416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49"/>
            <p:cNvSpPr>
              <a:spLocks noChangeShapeType="1"/>
            </p:cNvSpPr>
            <p:nvPr/>
          </p:nvSpPr>
          <p:spPr bwMode="auto">
            <a:xfrm>
              <a:off x="1872" y="2448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50"/>
            <p:cNvSpPr>
              <a:spLocks noChangeShapeType="1"/>
            </p:cNvSpPr>
            <p:nvPr/>
          </p:nvSpPr>
          <p:spPr bwMode="auto">
            <a:xfrm>
              <a:off x="1872" y="2480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3" name="Group 51"/>
          <p:cNvGrpSpPr>
            <a:grpSpLocks/>
          </p:cNvGrpSpPr>
          <p:nvPr/>
        </p:nvGrpSpPr>
        <p:grpSpPr bwMode="auto">
          <a:xfrm>
            <a:off x="3981526" y="2921623"/>
            <a:ext cx="442666" cy="350157"/>
            <a:chOff x="2540" y="1303"/>
            <a:chExt cx="336" cy="280"/>
          </a:xfrm>
        </p:grpSpPr>
        <p:sp>
          <p:nvSpPr>
            <p:cNvPr id="54" name="Rectangle 52"/>
            <p:cNvSpPr>
              <a:spLocks noChangeArrowheads="1"/>
            </p:cNvSpPr>
            <p:nvPr/>
          </p:nvSpPr>
          <p:spPr bwMode="auto">
            <a:xfrm>
              <a:off x="2540" y="1303"/>
              <a:ext cx="336" cy="2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53"/>
            <p:cNvSpPr>
              <a:spLocks noChangeShapeType="1"/>
            </p:cNvSpPr>
            <p:nvPr/>
          </p:nvSpPr>
          <p:spPr bwMode="auto">
            <a:xfrm>
              <a:off x="2600" y="146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54"/>
            <p:cNvSpPr>
              <a:spLocks noChangeShapeType="1"/>
            </p:cNvSpPr>
            <p:nvPr/>
          </p:nvSpPr>
          <p:spPr bwMode="auto">
            <a:xfrm>
              <a:off x="2600" y="150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55"/>
            <p:cNvSpPr>
              <a:spLocks noChangeShapeType="1"/>
            </p:cNvSpPr>
            <p:nvPr/>
          </p:nvSpPr>
          <p:spPr bwMode="auto">
            <a:xfrm>
              <a:off x="2600" y="154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56"/>
            <p:cNvSpPr>
              <a:spLocks noChangeShapeType="1"/>
            </p:cNvSpPr>
            <p:nvPr/>
          </p:nvSpPr>
          <p:spPr bwMode="auto">
            <a:xfrm>
              <a:off x="2600" y="1391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57"/>
            <p:cNvSpPr>
              <a:spLocks noChangeShapeType="1"/>
            </p:cNvSpPr>
            <p:nvPr/>
          </p:nvSpPr>
          <p:spPr bwMode="auto">
            <a:xfrm>
              <a:off x="2608" y="142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" name="Line 58"/>
          <p:cNvSpPr>
            <a:spLocks noChangeShapeType="1"/>
          </p:cNvSpPr>
          <p:nvPr/>
        </p:nvSpPr>
        <p:spPr bwMode="auto">
          <a:xfrm>
            <a:off x="3455860" y="3127965"/>
            <a:ext cx="53093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Rectangle 59"/>
          <p:cNvSpPr>
            <a:spLocks noChangeArrowheads="1"/>
          </p:cNvSpPr>
          <p:nvPr/>
        </p:nvSpPr>
        <p:spPr bwMode="auto">
          <a:xfrm>
            <a:off x="3607367" y="3753246"/>
            <a:ext cx="1588856" cy="367665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60"/>
          <p:cNvSpPr>
            <a:spLocks noChangeArrowheads="1"/>
          </p:cNvSpPr>
          <p:nvPr/>
        </p:nvSpPr>
        <p:spPr bwMode="auto">
          <a:xfrm>
            <a:off x="3661962" y="3752627"/>
            <a:ext cx="1505856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altLang="en-US" dirty="0"/>
              <a:t>Model Builder</a:t>
            </a:r>
          </a:p>
        </p:txBody>
      </p:sp>
      <p:sp>
        <p:nvSpPr>
          <p:cNvPr id="63" name="Line 61"/>
          <p:cNvSpPr>
            <a:spLocks noChangeShapeType="1"/>
          </p:cNvSpPr>
          <p:nvPr/>
        </p:nvSpPr>
        <p:spPr bwMode="auto">
          <a:xfrm flipH="1">
            <a:off x="4239748" y="3393084"/>
            <a:ext cx="0" cy="24010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62"/>
          <p:cNvSpPr>
            <a:spLocks noChangeShapeType="1"/>
          </p:cNvSpPr>
          <p:nvPr/>
        </p:nvSpPr>
        <p:spPr bwMode="auto">
          <a:xfrm>
            <a:off x="4239748" y="4173434"/>
            <a:ext cx="0" cy="36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63"/>
          <p:cNvSpPr>
            <a:spLocks noChangeShapeType="1"/>
          </p:cNvSpPr>
          <p:nvPr/>
        </p:nvSpPr>
        <p:spPr bwMode="auto">
          <a:xfrm flipV="1">
            <a:off x="2026417" y="3440605"/>
            <a:ext cx="366254" cy="12506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Rectangle 64"/>
          <p:cNvSpPr>
            <a:spLocks noChangeArrowheads="1"/>
          </p:cNvSpPr>
          <p:nvPr/>
        </p:nvSpPr>
        <p:spPr bwMode="auto">
          <a:xfrm>
            <a:off x="5188318" y="3573165"/>
            <a:ext cx="890602" cy="28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Evaluate</a:t>
            </a:r>
          </a:p>
        </p:txBody>
      </p: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6136889" y="4293488"/>
            <a:ext cx="189714" cy="90040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 b="1"/>
              <a:t>+</a:t>
            </a:r>
          </a:p>
          <a:p>
            <a:pPr algn="ctr"/>
            <a:r>
              <a:rPr lang="en-US" altLang="en-US" sz="1800" b="1"/>
              <a:t>-</a:t>
            </a:r>
          </a:p>
          <a:p>
            <a:pPr algn="ctr"/>
            <a:r>
              <a:rPr lang="en-US" altLang="en-US" sz="1800" b="1"/>
              <a:t>+</a:t>
            </a:r>
          </a:p>
          <a:p>
            <a:pPr algn="ctr"/>
            <a:r>
              <a:rPr lang="en-US" altLang="en-US" sz="1800" b="1"/>
              <a:t>-</a:t>
            </a:r>
          </a:p>
        </p:txBody>
      </p:sp>
      <p:sp>
        <p:nvSpPr>
          <p:cNvPr id="69" name="Line 67"/>
          <p:cNvSpPr>
            <a:spLocks noChangeShapeType="1"/>
          </p:cNvSpPr>
          <p:nvPr/>
        </p:nvSpPr>
        <p:spPr bwMode="auto">
          <a:xfrm flipH="1" flipV="1">
            <a:off x="5314794" y="4173434"/>
            <a:ext cx="758856" cy="480216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0" name="Group 68"/>
          <p:cNvGrpSpPr>
            <a:grpSpLocks/>
          </p:cNvGrpSpPr>
          <p:nvPr/>
        </p:nvGrpSpPr>
        <p:grpSpPr bwMode="auto">
          <a:xfrm>
            <a:off x="1267560" y="5734135"/>
            <a:ext cx="442666" cy="210094"/>
            <a:chOff x="1812" y="2352"/>
            <a:chExt cx="336" cy="168"/>
          </a:xfrm>
        </p:grpSpPr>
        <p:sp>
          <p:nvSpPr>
            <p:cNvPr id="71" name="Rectangle 69"/>
            <p:cNvSpPr>
              <a:spLocks noChangeArrowheads="1"/>
            </p:cNvSpPr>
            <p:nvPr/>
          </p:nvSpPr>
          <p:spPr bwMode="auto">
            <a:xfrm>
              <a:off x="1812" y="2352"/>
              <a:ext cx="336" cy="168"/>
            </a:xfrm>
            <a:prstGeom prst="rect">
              <a:avLst/>
            </a:prstGeom>
            <a:solidFill>
              <a:srgbClr val="CC99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70"/>
            <p:cNvSpPr>
              <a:spLocks noChangeShapeType="1"/>
            </p:cNvSpPr>
            <p:nvPr/>
          </p:nvSpPr>
          <p:spPr bwMode="auto">
            <a:xfrm>
              <a:off x="1872" y="2416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71"/>
            <p:cNvSpPr>
              <a:spLocks noChangeShapeType="1"/>
            </p:cNvSpPr>
            <p:nvPr/>
          </p:nvSpPr>
          <p:spPr bwMode="auto">
            <a:xfrm>
              <a:off x="1872" y="2448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72"/>
            <p:cNvSpPr>
              <a:spLocks noChangeShapeType="1"/>
            </p:cNvSpPr>
            <p:nvPr/>
          </p:nvSpPr>
          <p:spPr bwMode="auto">
            <a:xfrm>
              <a:off x="1872" y="2480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5" name="Line 73"/>
          <p:cNvSpPr>
            <a:spLocks noChangeShapeType="1"/>
          </p:cNvSpPr>
          <p:nvPr/>
        </p:nvSpPr>
        <p:spPr bwMode="auto">
          <a:xfrm flipH="1">
            <a:off x="1457274" y="4285157"/>
            <a:ext cx="970967" cy="1328923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6" name="Group 74"/>
          <p:cNvGrpSpPr>
            <a:grpSpLocks/>
          </p:cNvGrpSpPr>
          <p:nvPr/>
        </p:nvGrpSpPr>
        <p:grpSpPr bwMode="auto">
          <a:xfrm>
            <a:off x="3797081" y="5614081"/>
            <a:ext cx="822094" cy="445200"/>
            <a:chOff x="2136" y="2818"/>
            <a:chExt cx="664" cy="356"/>
          </a:xfrm>
        </p:grpSpPr>
        <p:sp>
          <p:nvSpPr>
            <p:cNvPr id="77" name="AutoShape 75"/>
            <p:cNvSpPr>
              <a:spLocks noChangeArrowheads="1"/>
            </p:cNvSpPr>
            <p:nvPr/>
          </p:nvSpPr>
          <p:spPr bwMode="auto">
            <a:xfrm flipV="1">
              <a:off x="2136" y="2818"/>
              <a:ext cx="664" cy="356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Rectangle 76"/>
            <p:cNvSpPr>
              <a:spLocks noChangeArrowheads="1"/>
            </p:cNvSpPr>
            <p:nvPr/>
          </p:nvSpPr>
          <p:spPr bwMode="auto">
            <a:xfrm>
              <a:off x="2499" y="2916"/>
              <a:ext cx="80" cy="38"/>
            </a:xfrm>
            <a:prstGeom prst="rect">
              <a:avLst/>
            </a:prstGeom>
            <a:solidFill>
              <a:srgbClr val="CC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Rectangle 77"/>
            <p:cNvSpPr>
              <a:spLocks noChangeArrowheads="1"/>
            </p:cNvSpPr>
            <p:nvPr/>
          </p:nvSpPr>
          <p:spPr bwMode="auto">
            <a:xfrm>
              <a:off x="2219" y="3103"/>
              <a:ext cx="80" cy="38"/>
            </a:xfrm>
            <a:prstGeom prst="rect">
              <a:avLst/>
            </a:prstGeom>
            <a:solidFill>
              <a:srgbClr val="CC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Rectangle 78"/>
            <p:cNvSpPr>
              <a:spLocks noChangeArrowheads="1"/>
            </p:cNvSpPr>
            <p:nvPr/>
          </p:nvSpPr>
          <p:spPr bwMode="auto">
            <a:xfrm>
              <a:off x="2639" y="2998"/>
              <a:ext cx="79" cy="38"/>
            </a:xfrm>
            <a:prstGeom prst="rect">
              <a:avLst/>
            </a:prstGeom>
            <a:solidFill>
              <a:srgbClr val="CC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Rectangle 79"/>
            <p:cNvSpPr>
              <a:spLocks noChangeArrowheads="1"/>
            </p:cNvSpPr>
            <p:nvPr/>
          </p:nvSpPr>
          <p:spPr bwMode="auto">
            <a:xfrm>
              <a:off x="2534" y="3103"/>
              <a:ext cx="80" cy="38"/>
            </a:xfrm>
            <a:prstGeom prst="rect">
              <a:avLst/>
            </a:prstGeom>
            <a:solidFill>
              <a:srgbClr val="CC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80"/>
            <p:cNvSpPr>
              <a:spLocks noChangeShapeType="1"/>
            </p:cNvSpPr>
            <p:nvPr/>
          </p:nvSpPr>
          <p:spPr bwMode="auto">
            <a:xfrm flipH="1">
              <a:off x="2426" y="2953"/>
              <a:ext cx="65" cy="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81"/>
            <p:cNvSpPr>
              <a:spLocks noChangeShapeType="1"/>
            </p:cNvSpPr>
            <p:nvPr/>
          </p:nvSpPr>
          <p:spPr bwMode="auto">
            <a:xfrm>
              <a:off x="2583" y="2958"/>
              <a:ext cx="52" cy="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Line 82"/>
            <p:cNvSpPr>
              <a:spLocks noChangeShapeType="1"/>
            </p:cNvSpPr>
            <p:nvPr/>
          </p:nvSpPr>
          <p:spPr bwMode="auto">
            <a:xfrm flipH="1">
              <a:off x="2303" y="3031"/>
              <a:ext cx="76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83"/>
            <p:cNvSpPr>
              <a:spLocks noChangeShapeType="1"/>
            </p:cNvSpPr>
            <p:nvPr/>
          </p:nvSpPr>
          <p:spPr bwMode="auto">
            <a:xfrm>
              <a:off x="2457" y="3039"/>
              <a:ext cx="91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Rectangle 84"/>
            <p:cNvSpPr>
              <a:spLocks noChangeArrowheads="1"/>
            </p:cNvSpPr>
            <p:nvPr/>
          </p:nvSpPr>
          <p:spPr bwMode="auto">
            <a:xfrm>
              <a:off x="2350" y="2864"/>
              <a:ext cx="123" cy="173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endParaRPr lang="en-US" altLang="en-US" sz="1200"/>
            </a:p>
          </p:txBody>
        </p:sp>
        <p:sp>
          <p:nvSpPr>
            <p:cNvPr id="87" name="Rectangle 85"/>
            <p:cNvSpPr>
              <a:spLocks noChangeArrowheads="1"/>
            </p:cNvSpPr>
            <p:nvPr/>
          </p:nvSpPr>
          <p:spPr bwMode="auto">
            <a:xfrm>
              <a:off x="2560" y="2884"/>
              <a:ext cx="123" cy="173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endParaRPr lang="en-US" altLang="en-US" sz="1200"/>
            </a:p>
          </p:txBody>
        </p:sp>
        <p:sp>
          <p:nvSpPr>
            <p:cNvPr id="88" name="Rectangle 86"/>
            <p:cNvSpPr>
              <a:spLocks noChangeArrowheads="1"/>
            </p:cNvSpPr>
            <p:nvPr/>
          </p:nvSpPr>
          <p:spPr bwMode="auto">
            <a:xfrm>
              <a:off x="2394" y="3103"/>
              <a:ext cx="80" cy="38"/>
            </a:xfrm>
            <a:prstGeom prst="rect">
              <a:avLst/>
            </a:prstGeom>
            <a:solidFill>
              <a:srgbClr val="CC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87"/>
            <p:cNvSpPr>
              <a:spLocks noChangeShapeType="1"/>
            </p:cNvSpPr>
            <p:nvPr/>
          </p:nvSpPr>
          <p:spPr bwMode="auto">
            <a:xfrm>
              <a:off x="2408" y="3052"/>
              <a:ext cx="18" cy="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AutoShape 88"/>
            <p:cNvSpPr>
              <a:spLocks noChangeArrowheads="1"/>
            </p:cNvSpPr>
            <p:nvPr/>
          </p:nvSpPr>
          <p:spPr bwMode="auto">
            <a:xfrm>
              <a:off x="2370" y="2991"/>
              <a:ext cx="85" cy="66"/>
            </a:xfrm>
            <a:prstGeom prst="diamond">
              <a:avLst/>
            </a:prstGeom>
            <a:solidFill>
              <a:srgbClr val="CC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1" name="Text Box 89"/>
          <p:cNvSpPr txBox="1">
            <a:spLocks noChangeArrowheads="1"/>
          </p:cNvSpPr>
          <p:nvPr/>
        </p:nvSpPr>
        <p:spPr bwMode="auto">
          <a:xfrm>
            <a:off x="3076576" y="5999254"/>
            <a:ext cx="250288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/>
              <a:t>Final Model with</a:t>
            </a:r>
          </a:p>
          <a:p>
            <a:r>
              <a:rPr lang="en-US" altLang="en-US" dirty="0"/>
              <a:t>optimized parameter(s) from </a:t>
            </a:r>
            <a:r>
              <a:rPr lang="en-US" altLang="en-US" b="1" dirty="0">
                <a:solidFill>
                  <a:schemeClr val="accent6"/>
                </a:solidFill>
              </a:rPr>
              <a:t>validation set</a:t>
            </a:r>
          </a:p>
        </p:txBody>
      </p:sp>
      <p:sp>
        <p:nvSpPr>
          <p:cNvPr id="92" name="Line 90"/>
          <p:cNvSpPr>
            <a:spLocks noChangeShapeType="1"/>
          </p:cNvSpPr>
          <p:nvPr/>
        </p:nvSpPr>
        <p:spPr bwMode="auto">
          <a:xfrm>
            <a:off x="1773464" y="5854189"/>
            <a:ext cx="2023617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Text Box 91"/>
          <p:cNvSpPr txBox="1">
            <a:spLocks noChangeArrowheads="1"/>
          </p:cNvSpPr>
          <p:nvPr/>
        </p:nvSpPr>
        <p:spPr bwMode="auto">
          <a:xfrm>
            <a:off x="1014608" y="5974243"/>
            <a:ext cx="14029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Final </a:t>
            </a:r>
            <a:r>
              <a:rPr lang="en-US" altLang="en-US" b="1" dirty="0">
                <a:solidFill>
                  <a:srgbClr val="0070C0"/>
                </a:solidFill>
              </a:rPr>
              <a:t>Test Set</a:t>
            </a:r>
          </a:p>
        </p:txBody>
      </p:sp>
      <p:sp>
        <p:nvSpPr>
          <p:cNvPr id="94" name="Rectangle 92"/>
          <p:cNvSpPr>
            <a:spLocks noChangeArrowheads="1"/>
          </p:cNvSpPr>
          <p:nvPr/>
        </p:nvSpPr>
        <p:spPr bwMode="auto">
          <a:xfrm>
            <a:off x="6136889" y="5373973"/>
            <a:ext cx="189714" cy="900404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 b="1" dirty="0"/>
              <a:t>+</a:t>
            </a:r>
          </a:p>
          <a:p>
            <a:pPr algn="ctr"/>
            <a:r>
              <a:rPr lang="en-US" altLang="en-US" sz="1800" b="1" dirty="0"/>
              <a:t>-</a:t>
            </a:r>
          </a:p>
          <a:p>
            <a:pPr algn="ctr"/>
            <a:r>
              <a:rPr lang="en-US" altLang="en-US" sz="1800" b="1" dirty="0"/>
              <a:t>+</a:t>
            </a:r>
          </a:p>
          <a:p>
            <a:pPr algn="ctr"/>
            <a:r>
              <a:rPr lang="en-US" altLang="en-US" sz="1800" b="1" dirty="0"/>
              <a:t>-</a:t>
            </a:r>
          </a:p>
        </p:txBody>
      </p:sp>
      <p:sp>
        <p:nvSpPr>
          <p:cNvPr id="95" name="Line 93"/>
          <p:cNvSpPr>
            <a:spLocks noChangeShapeType="1"/>
          </p:cNvSpPr>
          <p:nvPr/>
        </p:nvSpPr>
        <p:spPr bwMode="auto">
          <a:xfrm>
            <a:off x="4555938" y="5854189"/>
            <a:ext cx="1580951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Rectangle 94"/>
          <p:cNvSpPr>
            <a:spLocks noChangeArrowheads="1"/>
          </p:cNvSpPr>
          <p:nvPr/>
        </p:nvSpPr>
        <p:spPr bwMode="auto">
          <a:xfrm>
            <a:off x="5928470" y="6329922"/>
            <a:ext cx="1501903" cy="28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Final Evaluation</a:t>
            </a:r>
          </a:p>
        </p:txBody>
      </p:sp>
      <p:sp>
        <p:nvSpPr>
          <p:cNvPr id="97" name="Line 95"/>
          <p:cNvSpPr>
            <a:spLocks noChangeShapeType="1"/>
          </p:cNvSpPr>
          <p:nvPr/>
        </p:nvSpPr>
        <p:spPr bwMode="auto">
          <a:xfrm>
            <a:off x="4239748" y="5253919"/>
            <a:ext cx="0" cy="36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Text Box 96"/>
          <p:cNvSpPr txBox="1">
            <a:spLocks noChangeArrowheads="1"/>
          </p:cNvSpPr>
          <p:nvPr/>
        </p:nvSpPr>
        <p:spPr bwMode="auto">
          <a:xfrm>
            <a:off x="6882570" y="2765302"/>
            <a:ext cx="910365" cy="647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Model</a:t>
            </a:r>
          </a:p>
          <a:p>
            <a:r>
              <a:rPr lang="en-US" altLang="en-US"/>
              <a:t>Builder</a:t>
            </a:r>
          </a:p>
        </p:txBody>
      </p:sp>
      <p:sp>
        <p:nvSpPr>
          <p:cNvPr id="101" name="Line 62"/>
          <p:cNvSpPr>
            <a:spLocks noChangeShapeType="1"/>
          </p:cNvSpPr>
          <p:nvPr/>
        </p:nvSpPr>
        <p:spPr bwMode="auto">
          <a:xfrm flipH="1">
            <a:off x="5167817" y="2193214"/>
            <a:ext cx="411786" cy="47954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Line 62"/>
          <p:cNvSpPr>
            <a:spLocks noChangeShapeType="1"/>
          </p:cNvSpPr>
          <p:nvPr/>
        </p:nvSpPr>
        <p:spPr bwMode="auto">
          <a:xfrm flipV="1">
            <a:off x="6210666" y="3653200"/>
            <a:ext cx="1633647" cy="4001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TextBox 102"/>
          <p:cNvSpPr txBox="1"/>
          <p:nvPr/>
        </p:nvSpPr>
        <p:spPr>
          <a:xfrm>
            <a:off x="7019586" y="3663310"/>
            <a:ext cx="20894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Choose best parameter values based on </a:t>
            </a:r>
            <a:r>
              <a:rPr lang="en-US" b="1" dirty="0">
                <a:solidFill>
                  <a:schemeClr val="accent6"/>
                </a:solidFill>
              </a:rPr>
              <a:t>validation set</a:t>
            </a:r>
            <a:r>
              <a:rPr lang="en-US" dirty="0"/>
              <a:t> results </a:t>
            </a:r>
            <a:r>
              <a:rPr lang="mr-IN" dirty="0"/>
              <a:t>–</a:t>
            </a:r>
            <a:r>
              <a:rPr lang="en-US" dirty="0"/>
              <a:t> evaluate model for each parameter value and choose the best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2405193" y="2877046"/>
            <a:ext cx="1099315" cy="1392238"/>
            <a:chOff x="2521732" y="2507642"/>
            <a:chExt cx="1221723" cy="1392238"/>
          </a:xfrm>
        </p:grpSpPr>
        <p:sp>
          <p:nvSpPr>
            <p:cNvPr id="105" name="Rectangle 31"/>
            <p:cNvSpPr>
              <a:spLocks noChangeArrowheads="1"/>
            </p:cNvSpPr>
            <p:nvPr/>
          </p:nvSpPr>
          <p:spPr bwMode="auto">
            <a:xfrm>
              <a:off x="2528082" y="2574317"/>
              <a:ext cx="1143000" cy="12573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Line 32"/>
            <p:cNvSpPr>
              <a:spLocks noChangeShapeType="1"/>
            </p:cNvSpPr>
            <p:nvPr/>
          </p:nvSpPr>
          <p:spPr bwMode="auto">
            <a:xfrm>
              <a:off x="2521732" y="30442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Line 33"/>
            <p:cNvSpPr>
              <a:spLocks noChangeShapeType="1"/>
            </p:cNvSpPr>
            <p:nvPr/>
          </p:nvSpPr>
          <p:spPr bwMode="auto">
            <a:xfrm>
              <a:off x="2521732" y="27267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Line 34"/>
            <p:cNvSpPr>
              <a:spLocks noChangeShapeType="1"/>
            </p:cNvSpPr>
            <p:nvPr/>
          </p:nvSpPr>
          <p:spPr bwMode="auto">
            <a:xfrm>
              <a:off x="2521732" y="28918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Line 35"/>
            <p:cNvSpPr>
              <a:spLocks noChangeShapeType="1"/>
            </p:cNvSpPr>
            <p:nvPr/>
          </p:nvSpPr>
          <p:spPr bwMode="auto">
            <a:xfrm>
              <a:off x="2521732" y="32093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Line 36"/>
            <p:cNvSpPr>
              <a:spLocks noChangeShapeType="1"/>
            </p:cNvSpPr>
            <p:nvPr/>
          </p:nvSpPr>
          <p:spPr bwMode="auto">
            <a:xfrm>
              <a:off x="2521732" y="36792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Line 37"/>
            <p:cNvSpPr>
              <a:spLocks noChangeShapeType="1"/>
            </p:cNvSpPr>
            <p:nvPr/>
          </p:nvSpPr>
          <p:spPr bwMode="auto">
            <a:xfrm>
              <a:off x="2521732" y="35268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Line 38"/>
            <p:cNvSpPr>
              <a:spLocks noChangeShapeType="1"/>
            </p:cNvSpPr>
            <p:nvPr/>
          </p:nvSpPr>
          <p:spPr bwMode="auto">
            <a:xfrm>
              <a:off x="2521732" y="33617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Line 39"/>
            <p:cNvSpPr>
              <a:spLocks noChangeShapeType="1"/>
            </p:cNvSpPr>
            <p:nvPr/>
          </p:nvSpPr>
          <p:spPr bwMode="auto">
            <a:xfrm flipV="1">
              <a:off x="3493282" y="2567967"/>
              <a:ext cx="0" cy="1270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Rectangle 40"/>
            <p:cNvSpPr>
              <a:spLocks noChangeArrowheads="1"/>
            </p:cNvSpPr>
            <p:nvPr/>
          </p:nvSpPr>
          <p:spPr bwMode="auto">
            <a:xfrm>
              <a:off x="3452007" y="25076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15" name="Rectangle 41"/>
            <p:cNvSpPr>
              <a:spLocks noChangeArrowheads="1"/>
            </p:cNvSpPr>
            <p:nvPr/>
          </p:nvSpPr>
          <p:spPr bwMode="auto">
            <a:xfrm>
              <a:off x="3452007" y="26600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16" name="Rectangle 42"/>
            <p:cNvSpPr>
              <a:spLocks noChangeArrowheads="1"/>
            </p:cNvSpPr>
            <p:nvPr/>
          </p:nvSpPr>
          <p:spPr bwMode="auto">
            <a:xfrm>
              <a:off x="3475820" y="2825142"/>
              <a:ext cx="2428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117" name="Rectangle 43"/>
            <p:cNvSpPr>
              <a:spLocks noChangeArrowheads="1"/>
            </p:cNvSpPr>
            <p:nvPr/>
          </p:nvSpPr>
          <p:spPr bwMode="auto">
            <a:xfrm>
              <a:off x="3475820" y="2977542"/>
              <a:ext cx="2428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118" name="Rectangle 44"/>
            <p:cNvSpPr>
              <a:spLocks noChangeArrowheads="1"/>
            </p:cNvSpPr>
            <p:nvPr/>
          </p:nvSpPr>
          <p:spPr bwMode="auto">
            <a:xfrm>
              <a:off x="3452007" y="31299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19" name="Rectangle 44"/>
            <p:cNvSpPr>
              <a:spLocks noChangeArrowheads="1"/>
            </p:cNvSpPr>
            <p:nvPr/>
          </p:nvSpPr>
          <p:spPr bwMode="auto">
            <a:xfrm>
              <a:off x="3452007" y="3595080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20" name="Rectangle 44"/>
            <p:cNvSpPr>
              <a:spLocks noChangeArrowheads="1"/>
            </p:cNvSpPr>
            <p:nvPr/>
          </p:nvSpPr>
          <p:spPr bwMode="auto">
            <a:xfrm>
              <a:off x="3456117" y="3456967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21" name="Rectangle 44"/>
            <p:cNvSpPr>
              <a:spLocks noChangeArrowheads="1"/>
            </p:cNvSpPr>
            <p:nvPr/>
          </p:nvSpPr>
          <p:spPr bwMode="auto">
            <a:xfrm>
              <a:off x="3475820" y="3294087"/>
              <a:ext cx="245260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</p:grpSp>
      <p:sp>
        <p:nvSpPr>
          <p:cNvPr id="122" name="Line 65"/>
          <p:cNvSpPr>
            <a:spLocks noChangeShapeType="1"/>
          </p:cNvSpPr>
          <p:nvPr/>
        </p:nvSpPr>
        <p:spPr bwMode="auto">
          <a:xfrm>
            <a:off x="2849878" y="4267695"/>
            <a:ext cx="7621" cy="345937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2214417" y="1454816"/>
            <a:ext cx="5578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Do this green box for multiple values of the procedures parameter(s), e.g. K = 3, 4, 5, 6 for K-nearest neighbors</a:t>
            </a:r>
          </a:p>
        </p:txBody>
      </p:sp>
    </p:spTree>
    <p:extLst>
      <p:ext uri="{BB962C8B-B14F-4D97-AF65-F5344CB8AC3E}">
        <p14:creationId xmlns:p14="http://schemas.microsoft.com/office/powerpoint/2010/main" val="11322128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Train-validate-test</a:t>
            </a:r>
          </a:p>
        </p:txBody>
      </p:sp>
      <p:pic>
        <p:nvPicPr>
          <p:cNvPr id="99" name="Picture 9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24" y="2085229"/>
            <a:ext cx="7128676" cy="4160706"/>
          </a:xfrm>
          <a:prstGeom prst="rect">
            <a:avLst/>
          </a:prstGeom>
        </p:spPr>
      </p:pic>
      <p:sp>
        <p:nvSpPr>
          <p:cNvPr id="100" name="TextBox 99"/>
          <p:cNvSpPr txBox="1"/>
          <p:nvPr/>
        </p:nvSpPr>
        <p:spPr>
          <a:xfrm>
            <a:off x="616060" y="1518627"/>
            <a:ext cx="7336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different illustration from </a:t>
            </a:r>
            <a:r>
              <a:rPr lang="en-US"/>
              <a:t>IBM Modeler </a:t>
            </a:r>
            <a:r>
              <a:rPr lang="en-US" dirty="0"/>
              <a:t>text book (</a:t>
            </a:r>
            <a:r>
              <a:rPr lang="en-US" dirty="0" err="1"/>
              <a:t>Wendler</a:t>
            </a:r>
            <a:r>
              <a:rPr lang="en-US" dirty="0"/>
              <a:t> and </a:t>
            </a:r>
            <a:r>
              <a:rPr lang="en-US" dirty="0" err="1"/>
              <a:t>Gröttrup</a:t>
            </a:r>
            <a:r>
              <a:rPr lang="en-US" dirty="0"/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00300" y="223715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k</a:t>
            </a:r>
            <a:r>
              <a:rPr lang="en-US" sz="1400"/>
              <a:t> different parameter values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402625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209" y="1167402"/>
            <a:ext cx="8739963" cy="4321175"/>
          </a:xfrm>
        </p:spPr>
        <p:txBody>
          <a:bodyPr>
            <a:normAutofit fontScale="90000"/>
          </a:bodyPr>
          <a:lstStyle/>
          <a:p>
            <a:r>
              <a:rPr lang="en-US" dirty="0"/>
              <a:t>Warning: IBM Modeler goes against convention here: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IBM = training/test/validate</a:t>
            </a:r>
            <a:br>
              <a:rPr lang="en-US" dirty="0"/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convention = training/validate/test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200" dirty="0"/>
              <a:t>We will use convention in the slides, but be careful to switch test and validate definitions when working in Modeler</a:t>
            </a: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Let’s see this applied to the dementia dataset using </a:t>
            </a:r>
            <a:br>
              <a:rPr lang="en-US" sz="3200" dirty="0"/>
            </a:br>
            <a:r>
              <a:rPr lang="en-US" sz="3200" dirty="0"/>
              <a:t>K-nearest neighbors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302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Modeler: K-Nearest Neighbors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22" y="1844674"/>
            <a:ext cx="7967728" cy="427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03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7" y="365126"/>
            <a:ext cx="8028653" cy="1325563"/>
          </a:xfrm>
        </p:spPr>
        <p:txBody>
          <a:bodyPr/>
          <a:lstStyle/>
          <a:p>
            <a:r>
              <a:rPr lang="en-US"/>
              <a:t>K-nearest neighbors classification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101212" y="1690689"/>
            <a:ext cx="6521553" cy="4675699"/>
            <a:chOff x="1115960" y="1690689"/>
            <a:chExt cx="6521553" cy="4675699"/>
          </a:xfrm>
        </p:grpSpPr>
        <p:sp>
          <p:nvSpPr>
            <p:cNvPr id="5" name="Oval 4"/>
            <p:cNvSpPr/>
            <p:nvPr/>
          </p:nvSpPr>
          <p:spPr>
            <a:xfrm>
              <a:off x="1115960" y="4226527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riangle 5"/>
            <p:cNvSpPr/>
            <p:nvPr/>
          </p:nvSpPr>
          <p:spPr>
            <a:xfrm>
              <a:off x="4178708" y="4310103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riangle 6"/>
            <p:cNvSpPr/>
            <p:nvPr/>
          </p:nvSpPr>
          <p:spPr>
            <a:xfrm>
              <a:off x="5164699" y="3878826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riangle 7"/>
            <p:cNvSpPr/>
            <p:nvPr/>
          </p:nvSpPr>
          <p:spPr>
            <a:xfrm>
              <a:off x="3962399" y="2411132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riangle 8"/>
            <p:cNvSpPr/>
            <p:nvPr/>
          </p:nvSpPr>
          <p:spPr>
            <a:xfrm>
              <a:off x="6464709" y="2841523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riangle 9"/>
            <p:cNvSpPr/>
            <p:nvPr/>
          </p:nvSpPr>
          <p:spPr>
            <a:xfrm>
              <a:off x="6685935" y="4370440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iangle 10"/>
            <p:cNvSpPr/>
            <p:nvPr/>
          </p:nvSpPr>
          <p:spPr>
            <a:xfrm>
              <a:off x="5002467" y="5098486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riangle 11"/>
            <p:cNvSpPr/>
            <p:nvPr/>
          </p:nvSpPr>
          <p:spPr>
            <a:xfrm>
              <a:off x="3480619" y="5137815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/>
            <p:cNvSpPr/>
            <p:nvPr/>
          </p:nvSpPr>
          <p:spPr>
            <a:xfrm>
              <a:off x="5889522" y="2386552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318386" y="1690689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467894" y="5717458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025443" y="2184990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316360" y="5462279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369573" y="3706761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993921" y="2583196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601495" y="3040397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848167" y="2184990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962398" y="3131573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925960" y="2116164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694038" y="4552337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480619" y="6041923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riangle 25"/>
            <p:cNvSpPr/>
            <p:nvPr/>
          </p:nvSpPr>
          <p:spPr>
            <a:xfrm>
              <a:off x="6978750" y="5260718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riangle 26"/>
            <p:cNvSpPr/>
            <p:nvPr/>
          </p:nvSpPr>
          <p:spPr>
            <a:xfrm>
              <a:off x="7313048" y="3716594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5270394" y="3131574"/>
            <a:ext cx="304801" cy="3244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422794" y="1453845"/>
            <a:ext cx="27638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k=1 – blue wins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54369" y="2404017"/>
            <a:ext cx="7373708" cy="4384913"/>
            <a:chOff x="154369" y="2404017"/>
            <a:chExt cx="7373708" cy="4384913"/>
          </a:xfrm>
        </p:grpSpPr>
        <p:grpSp>
          <p:nvGrpSpPr>
            <p:cNvPr id="31" name="Group 30"/>
            <p:cNvGrpSpPr/>
            <p:nvPr/>
          </p:nvGrpSpPr>
          <p:grpSpPr>
            <a:xfrm>
              <a:off x="154369" y="2404017"/>
              <a:ext cx="1243738" cy="2694469"/>
              <a:chOff x="154369" y="2404017"/>
              <a:chExt cx="1243738" cy="2694469"/>
            </a:xfrm>
          </p:grpSpPr>
          <p:cxnSp>
            <p:nvCxnSpPr>
              <p:cNvPr id="35" name="Straight Arrow Connector 34"/>
              <p:cNvCxnSpPr/>
              <p:nvPr/>
            </p:nvCxnSpPr>
            <p:spPr>
              <a:xfrm flipH="1" flipV="1">
                <a:off x="586854" y="3024727"/>
                <a:ext cx="27295" cy="2073759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154369" y="2404017"/>
                <a:ext cx="124373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height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3114184" y="6204155"/>
              <a:ext cx="4413893" cy="584775"/>
              <a:chOff x="3114184" y="6204155"/>
              <a:chExt cx="4413893" cy="584775"/>
            </a:xfrm>
          </p:grpSpPr>
          <p:cxnSp>
            <p:nvCxnSpPr>
              <p:cNvPr id="33" name="Straight Arrow Connector 32"/>
              <p:cNvCxnSpPr/>
              <p:nvPr/>
            </p:nvCxnSpPr>
            <p:spPr>
              <a:xfrm flipV="1">
                <a:off x="3114184" y="6564573"/>
                <a:ext cx="3025009" cy="12834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6210665" y="6204155"/>
                <a:ext cx="13174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weight</a:t>
                </a:r>
              </a:p>
            </p:txBody>
          </p:sp>
        </p:grpSp>
      </p:grpSp>
      <p:cxnSp>
        <p:nvCxnSpPr>
          <p:cNvPr id="38" name="Straight Arrow Connector 37"/>
          <p:cNvCxnSpPr/>
          <p:nvPr/>
        </p:nvCxnSpPr>
        <p:spPr>
          <a:xfrm flipH="1">
            <a:off x="5615105" y="3285018"/>
            <a:ext cx="2379276" cy="40808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567903" y="2334683"/>
            <a:ext cx="1437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New point – need to predict class</a:t>
            </a:r>
          </a:p>
        </p:txBody>
      </p:sp>
    </p:spTree>
    <p:extLst>
      <p:ext uri="{BB962C8B-B14F-4D97-AF65-F5344CB8AC3E}">
        <p14:creationId xmlns:p14="http://schemas.microsoft.com/office/powerpoint/2010/main" val="9053278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Modeler: K-Nearest Neighbors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22" y="1844674"/>
            <a:ext cx="7967728" cy="427037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066540" y="3121660"/>
            <a:ext cx="1402080" cy="1424940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378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Revised Partition Node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00" y="319089"/>
            <a:ext cx="952500" cy="13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66464"/>
            <a:ext cx="7773599" cy="529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829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0"/>
            <a:ext cx="7886700" cy="1325563"/>
          </a:xfrm>
        </p:spPr>
        <p:txBody>
          <a:bodyPr/>
          <a:lstStyle/>
          <a:p>
            <a:r>
              <a:rPr lang="en-US" dirty="0"/>
              <a:t>Analysis node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5" y="186531"/>
            <a:ext cx="673100" cy="952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4475" y="1910080"/>
            <a:ext cx="2265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Best model was still for k = 6, so didn’t make much of a difference in </a:t>
            </a:r>
            <a:r>
              <a:rPr lang="en-US"/>
              <a:t>this case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729" y="1325562"/>
            <a:ext cx="6152364" cy="534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79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0"/>
            <a:ext cx="7886700" cy="1325563"/>
          </a:xfrm>
        </p:spPr>
        <p:txBody>
          <a:bodyPr/>
          <a:lstStyle/>
          <a:p>
            <a:r>
              <a:rPr lang="en-US" dirty="0"/>
              <a:t>Analysis node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5" y="186531"/>
            <a:ext cx="673100" cy="952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4475" y="1910080"/>
            <a:ext cx="2265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Best model was still for k = 6, so didn’t make much of a difference in </a:t>
            </a:r>
            <a:r>
              <a:rPr lang="en-US"/>
              <a:t>this case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729" y="1325562"/>
            <a:ext cx="6152364" cy="534590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621963" y="2603186"/>
            <a:ext cx="957946" cy="22485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081056" y="2603185"/>
            <a:ext cx="957946" cy="22485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579909" y="2716304"/>
            <a:ext cx="501147" cy="1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816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1306" y="2442053"/>
            <a:ext cx="77533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if you don’t have enough data </a:t>
            </a:r>
            <a:r>
              <a:rPr lang="en-US" sz="3200"/>
              <a:t>to split 3 </a:t>
            </a:r>
            <a:r>
              <a:rPr lang="en-US" sz="3200" dirty="0"/>
              <a:t>or even 2 ways? If data is expensive, it is a big sacrifice to reserve a large proportion of data for validation and testing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2450" y="708026"/>
            <a:ext cx="7886700" cy="1325563"/>
          </a:xfrm>
        </p:spPr>
        <p:txBody>
          <a:bodyPr/>
          <a:lstStyle/>
          <a:p>
            <a:r>
              <a:rPr lang="en-US"/>
              <a:t>Cross-validation</a:t>
            </a:r>
          </a:p>
        </p:txBody>
      </p:sp>
    </p:spTree>
    <p:extLst>
      <p:ext uri="{BB962C8B-B14F-4D97-AF65-F5344CB8AC3E}">
        <p14:creationId xmlns:p14="http://schemas.microsoft.com/office/powerpoint/2010/main" val="20376716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Cross-validation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59" y="1532965"/>
            <a:ext cx="8404411" cy="5109882"/>
          </a:xfrm>
        </p:spPr>
        <p:txBody>
          <a:bodyPr>
            <a:normAutofit fontScale="92500"/>
          </a:bodyPr>
          <a:lstStyle/>
          <a:p>
            <a:r>
              <a:rPr lang="en-US" altLang="en-US" i="1" dirty="0"/>
              <a:t>Cross-validation</a:t>
            </a:r>
            <a:r>
              <a:rPr lang="en-US" altLang="en-US" dirty="0"/>
              <a:t> </a:t>
            </a:r>
          </a:p>
          <a:p>
            <a:pPr lvl="1"/>
            <a:r>
              <a:rPr lang="en-US" altLang="en-US" dirty="0"/>
              <a:t>First step: data is split into </a:t>
            </a:r>
            <a:r>
              <a:rPr lang="en-US" altLang="en-US" i="1" dirty="0"/>
              <a:t>k</a:t>
            </a:r>
            <a:r>
              <a:rPr lang="en-US" altLang="en-US" dirty="0"/>
              <a:t> subsets of equal size</a:t>
            </a:r>
          </a:p>
          <a:p>
            <a:pPr lvl="1"/>
            <a:r>
              <a:rPr lang="en-US" altLang="en-US" dirty="0"/>
              <a:t>Second step: each subset is used in turn for validation and the remainder for training</a:t>
            </a:r>
          </a:p>
          <a:p>
            <a:r>
              <a:rPr lang="en-US" altLang="en-US" dirty="0"/>
              <a:t>This is called </a:t>
            </a:r>
            <a:r>
              <a:rPr lang="en-US" altLang="en-US" i="1" dirty="0"/>
              <a:t>k-fold cross-validation </a:t>
            </a:r>
            <a:r>
              <a:rPr lang="en-US" altLang="en-US" dirty="0"/>
              <a:t>(10-fold is common choice, also 5-fold for smaller datasets approx. &lt;200 and even </a:t>
            </a:r>
            <a:r>
              <a:rPr lang="en-US" altLang="en-US" i="1" dirty="0"/>
              <a:t>N-fold</a:t>
            </a:r>
            <a:r>
              <a:rPr lang="en-US" altLang="en-US" dirty="0"/>
              <a:t> for very small datasets, called leave-one-out)</a:t>
            </a:r>
          </a:p>
          <a:p>
            <a:r>
              <a:rPr lang="en-US" altLang="en-US" dirty="0"/>
              <a:t>Often the subsets are stratified before the cross-validation is performed </a:t>
            </a:r>
            <a:r>
              <a:rPr lang="mr-IN" altLang="en-US" dirty="0"/>
              <a:t>–</a:t>
            </a:r>
            <a:r>
              <a:rPr lang="en-US" altLang="en-US" dirty="0"/>
              <a:t> e.g. same proportion of each diagnostic class in each fold</a:t>
            </a:r>
          </a:p>
          <a:p>
            <a:r>
              <a:rPr lang="en-US" altLang="en-US" dirty="0"/>
              <a:t>The error estimates are averaged across folds to yield an overall error estimate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2070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610" y="304801"/>
            <a:ext cx="7886700" cy="960120"/>
          </a:xfrm>
        </p:spPr>
        <p:txBody>
          <a:bodyPr/>
          <a:lstStyle/>
          <a:p>
            <a:r>
              <a:rPr lang="en-US" dirty="0"/>
              <a:t>E.g. 5-fold cross-validation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1950" y="1444624"/>
            <a:ext cx="7886700" cy="5108575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TW" dirty="0">
                <a:ea typeface="PMingLiU" charset="-120"/>
                <a:cs typeface="Arial" charset="0"/>
              </a:rPr>
              <a:t>Break up data into 5 groups of the same size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TW" dirty="0">
                <a:ea typeface="PMingLiU" charset="-120"/>
                <a:cs typeface="Arial" charset="0"/>
              </a:rPr>
              <a:t>Hold aside one group for testing and use the rest to build model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TW" dirty="0">
                <a:ea typeface="PMingLiU" charset="-120"/>
                <a:cs typeface="Arial" charset="0"/>
              </a:rPr>
              <a:t>Repeat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altLang="zh-TW" dirty="0">
              <a:ea typeface="PMingLiU" charset="-12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altLang="zh-TW" dirty="0">
              <a:ea typeface="PMingLiU" charset="-12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altLang="zh-TW" dirty="0">
              <a:ea typeface="PMingLiU" charset="-12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altLang="zh-TW" dirty="0">
              <a:ea typeface="PMingLiU" charset="-12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altLang="zh-TW" dirty="0">
              <a:ea typeface="PMingLiU" charset="-12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TW" dirty="0">
                <a:ea typeface="PMingLiU" charset="-120"/>
                <a:cs typeface="Arial" charset="0"/>
              </a:rPr>
              <a:t>When every group has had a turn at being the test set then you can estimate the classification accuracy based on the combined Test data (i.e. the 5 </a:t>
            </a:r>
            <a:r>
              <a:rPr lang="en-US" altLang="zh-TW" dirty="0" err="1">
                <a:ea typeface="PMingLiU" charset="-120"/>
                <a:cs typeface="Arial" charset="0"/>
              </a:rPr>
              <a:t>testsets</a:t>
            </a:r>
            <a:r>
              <a:rPr lang="en-US" altLang="zh-TW" dirty="0">
                <a:ea typeface="PMingLiU" charset="-120"/>
                <a:cs typeface="Arial" charset="0"/>
              </a:rPr>
              <a:t>) 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441" t="10297" r="1332" b="1574"/>
          <a:stretch/>
        </p:blipFill>
        <p:spPr>
          <a:xfrm>
            <a:off x="2773679" y="2387600"/>
            <a:ext cx="4683761" cy="28448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88295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70" y="0"/>
            <a:ext cx="7886700" cy="1325563"/>
          </a:xfrm>
        </p:spPr>
        <p:txBody>
          <a:bodyPr/>
          <a:lstStyle/>
          <a:p>
            <a:r>
              <a:rPr lang="en-US" dirty="0"/>
              <a:t>Cross-validation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720" y="1192848"/>
            <a:ext cx="8839200" cy="538067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Notice that at no time is the classification accuracy based on data that was used to fit the model </a:t>
            </a:r>
            <a:r>
              <a:rPr lang="mr-IN" dirty="0"/>
              <a:t>–</a:t>
            </a:r>
            <a:r>
              <a:rPr lang="en-US" dirty="0"/>
              <a:t> so there is no over-fitting</a:t>
            </a:r>
          </a:p>
          <a:p>
            <a:r>
              <a:rPr lang="en-US" dirty="0"/>
              <a:t>And all of the data gets used in the process unlike Training-Test</a:t>
            </a:r>
          </a:p>
          <a:p>
            <a:r>
              <a:rPr lang="en-US" dirty="0"/>
              <a:t>As a final step you can then rebuild the classifier using all the data for predicting future observations </a:t>
            </a:r>
            <a:r>
              <a:rPr lang="mr-IN" dirty="0"/>
              <a:t>–</a:t>
            </a:r>
            <a:r>
              <a:rPr lang="en-US" dirty="0"/>
              <a:t> this model will (on average) be better than any of the individual models in the cross-validation because it uses more data</a:t>
            </a:r>
          </a:p>
          <a:p>
            <a:r>
              <a:rPr lang="en-US" dirty="0"/>
              <a:t>Cross-validation can be performed in 1) the validation step (i.e. for parameter estimation </a:t>
            </a:r>
            <a:r>
              <a:rPr lang="mr-IN" dirty="0"/>
              <a:t>–</a:t>
            </a:r>
            <a:r>
              <a:rPr lang="en-US" dirty="0"/>
              <a:t> easy for some algorithms in Modeler), or it can be performed in 2) the test step (i.e. for determining prediction quality </a:t>
            </a:r>
            <a:r>
              <a:rPr lang="mr-IN" dirty="0"/>
              <a:t>–</a:t>
            </a:r>
            <a:r>
              <a:rPr lang="en-US" dirty="0"/>
              <a:t> more difficult in Modeler)</a:t>
            </a:r>
          </a:p>
          <a:p>
            <a:r>
              <a:rPr lang="en-US" dirty="0"/>
              <a:t>Let’s look at cross-validation for the value of K in K-nearest neighbors (validation step)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6753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Modeler: K-Nearest Neighbors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22" y="1844674"/>
            <a:ext cx="7967728" cy="427037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037580" y="3267391"/>
            <a:ext cx="1402080" cy="1424940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01234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85" y="94299"/>
            <a:ext cx="7886700" cy="1010602"/>
          </a:xfrm>
        </p:spPr>
        <p:txBody>
          <a:bodyPr/>
          <a:lstStyle/>
          <a:p>
            <a:r>
              <a:rPr lang="en-US" dirty="0"/>
              <a:t>Partition Node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00" y="319089"/>
            <a:ext cx="952500" cy="1371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9385" y="5760720"/>
            <a:ext cx="6397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are going to cross-validate within the Training set so don’t need a separate validation set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06" y="1004889"/>
            <a:ext cx="7027272" cy="475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15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7" y="365126"/>
            <a:ext cx="8028653" cy="1325563"/>
          </a:xfrm>
        </p:spPr>
        <p:txBody>
          <a:bodyPr/>
          <a:lstStyle/>
          <a:p>
            <a:r>
              <a:rPr lang="en-US"/>
              <a:t>K-nearest neighbors classification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101212" y="1690689"/>
            <a:ext cx="6521553" cy="4675699"/>
            <a:chOff x="1115960" y="1690689"/>
            <a:chExt cx="6521553" cy="4675699"/>
          </a:xfrm>
        </p:grpSpPr>
        <p:sp>
          <p:nvSpPr>
            <p:cNvPr id="5" name="Oval 4"/>
            <p:cNvSpPr/>
            <p:nvPr/>
          </p:nvSpPr>
          <p:spPr>
            <a:xfrm>
              <a:off x="1115960" y="4226527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riangle 5"/>
            <p:cNvSpPr/>
            <p:nvPr/>
          </p:nvSpPr>
          <p:spPr>
            <a:xfrm>
              <a:off x="4178708" y="4310103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riangle 6"/>
            <p:cNvSpPr/>
            <p:nvPr/>
          </p:nvSpPr>
          <p:spPr>
            <a:xfrm>
              <a:off x="5164699" y="3878826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riangle 7"/>
            <p:cNvSpPr/>
            <p:nvPr/>
          </p:nvSpPr>
          <p:spPr>
            <a:xfrm>
              <a:off x="3962399" y="2411132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riangle 8"/>
            <p:cNvSpPr/>
            <p:nvPr/>
          </p:nvSpPr>
          <p:spPr>
            <a:xfrm>
              <a:off x="6464709" y="2841523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riangle 9"/>
            <p:cNvSpPr/>
            <p:nvPr/>
          </p:nvSpPr>
          <p:spPr>
            <a:xfrm>
              <a:off x="6685935" y="4370440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iangle 10"/>
            <p:cNvSpPr/>
            <p:nvPr/>
          </p:nvSpPr>
          <p:spPr>
            <a:xfrm>
              <a:off x="5002467" y="5098486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riangle 11"/>
            <p:cNvSpPr/>
            <p:nvPr/>
          </p:nvSpPr>
          <p:spPr>
            <a:xfrm>
              <a:off x="3480619" y="5137815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/>
            <p:cNvSpPr/>
            <p:nvPr/>
          </p:nvSpPr>
          <p:spPr>
            <a:xfrm>
              <a:off x="5889522" y="2386552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318386" y="1690689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467894" y="5717458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025443" y="2184990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316360" y="5462279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369573" y="3706761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993921" y="2583196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601495" y="3040397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848167" y="2184990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962398" y="3131573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925960" y="2116164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694038" y="4552337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480619" y="6041923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riangle 25"/>
            <p:cNvSpPr/>
            <p:nvPr/>
          </p:nvSpPr>
          <p:spPr>
            <a:xfrm>
              <a:off x="6978750" y="5260718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riangle 26"/>
            <p:cNvSpPr/>
            <p:nvPr/>
          </p:nvSpPr>
          <p:spPr>
            <a:xfrm>
              <a:off x="7313048" y="3716594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5270394" y="3131574"/>
            <a:ext cx="304801" cy="3244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4645554" y="2486578"/>
            <a:ext cx="1554480" cy="1554480"/>
          </a:xfrm>
          <a:prstGeom prst="ellipse">
            <a:avLst/>
          </a:prstGeom>
          <a:solidFill>
            <a:srgbClr val="92D050">
              <a:alpha val="25000"/>
            </a:srgb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422794" y="1453845"/>
            <a:ext cx="27638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k=1 – </a:t>
            </a:r>
            <a:r>
              <a:rPr lang="en-US" sz="3200" dirty="0">
                <a:solidFill>
                  <a:srgbClr val="0070C0"/>
                </a:solidFill>
              </a:rPr>
              <a:t>blue wins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54369" y="2404017"/>
            <a:ext cx="7373708" cy="4384913"/>
            <a:chOff x="154369" y="2404017"/>
            <a:chExt cx="7373708" cy="4384913"/>
          </a:xfrm>
        </p:grpSpPr>
        <p:grpSp>
          <p:nvGrpSpPr>
            <p:cNvPr id="31" name="Group 30"/>
            <p:cNvGrpSpPr/>
            <p:nvPr/>
          </p:nvGrpSpPr>
          <p:grpSpPr>
            <a:xfrm>
              <a:off x="154369" y="2404017"/>
              <a:ext cx="1243738" cy="2694469"/>
              <a:chOff x="154369" y="2404017"/>
              <a:chExt cx="1243738" cy="2694469"/>
            </a:xfrm>
          </p:grpSpPr>
          <p:cxnSp>
            <p:nvCxnSpPr>
              <p:cNvPr id="35" name="Straight Arrow Connector 34"/>
              <p:cNvCxnSpPr/>
              <p:nvPr/>
            </p:nvCxnSpPr>
            <p:spPr>
              <a:xfrm flipH="1" flipV="1">
                <a:off x="586854" y="3024727"/>
                <a:ext cx="27295" cy="2073759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154369" y="2404017"/>
                <a:ext cx="124373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height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3114184" y="6204155"/>
              <a:ext cx="4413893" cy="584775"/>
              <a:chOff x="3114184" y="6204155"/>
              <a:chExt cx="4413893" cy="584775"/>
            </a:xfrm>
          </p:grpSpPr>
          <p:cxnSp>
            <p:nvCxnSpPr>
              <p:cNvPr id="33" name="Straight Arrow Connector 32"/>
              <p:cNvCxnSpPr/>
              <p:nvPr/>
            </p:nvCxnSpPr>
            <p:spPr>
              <a:xfrm flipV="1">
                <a:off x="3114184" y="6564573"/>
                <a:ext cx="3025009" cy="12834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6210665" y="6204155"/>
                <a:ext cx="13174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weight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237712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KNN Node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524000"/>
            <a:ext cx="7273020" cy="49960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0" y="361950"/>
            <a:ext cx="11303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4362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KNN Node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0" y="361950"/>
            <a:ext cx="1130300" cy="105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" y="1595120"/>
            <a:ext cx="7219909" cy="498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279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0"/>
            <a:ext cx="7886700" cy="1325563"/>
          </a:xfrm>
        </p:spPr>
        <p:txBody>
          <a:bodyPr/>
          <a:lstStyle/>
          <a:p>
            <a:r>
              <a:rPr lang="en-US" dirty="0"/>
              <a:t>Golden nugget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050" y="211931"/>
            <a:ext cx="1104900" cy="901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78" y="1215632"/>
            <a:ext cx="8240185" cy="546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430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0"/>
            <a:ext cx="7886700" cy="1325563"/>
          </a:xfrm>
        </p:spPr>
        <p:txBody>
          <a:bodyPr/>
          <a:lstStyle/>
          <a:p>
            <a:r>
              <a:rPr lang="en-US" dirty="0"/>
              <a:t>Analysis node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5" y="186531"/>
            <a:ext cx="673100" cy="952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075" y="1833880"/>
            <a:ext cx="2265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Again, best </a:t>
            </a:r>
            <a:r>
              <a:rPr lang="en-US" dirty="0"/>
              <a:t>model was still for k = 6, so didn’t make much of a difference in this case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250" y="1415771"/>
            <a:ext cx="6592204" cy="507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4455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662" y="595714"/>
            <a:ext cx="8348373" cy="53518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Another Warning:</a:t>
            </a:r>
            <a:br>
              <a:rPr lang="en-US" dirty="0"/>
            </a:br>
            <a:r>
              <a:rPr lang="en-US" dirty="0"/>
              <a:t>IBM text book (</a:t>
            </a:r>
            <a:r>
              <a:rPr lang="en-US" dirty="0" err="1"/>
              <a:t>Wendler</a:t>
            </a:r>
            <a:r>
              <a:rPr lang="en-US" dirty="0"/>
              <a:t> and </a:t>
            </a:r>
            <a:r>
              <a:rPr lang="en-US" dirty="0" err="1"/>
              <a:t>Gröttrup</a:t>
            </a:r>
            <a:r>
              <a:rPr lang="en-US" dirty="0"/>
              <a:t>) wrongly considers cross-validation to be a simple </a:t>
            </a:r>
            <a:r>
              <a:rPr lang="en-US" i="1" dirty="0"/>
              <a:t>train-test-validate</a:t>
            </a:r>
            <a:r>
              <a:rPr lang="en-US" dirty="0"/>
              <a:t> analysis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rgbClr val="0070C0"/>
                </a:solidFill>
              </a:rPr>
              <a:t>This flies in the face of the definition for cross-validation!</a:t>
            </a:r>
            <a:br>
              <a:rPr lang="en-US" dirty="0">
                <a:solidFill>
                  <a:srgbClr val="0070C0"/>
                </a:solidFill>
              </a:rPr>
            </a:br>
            <a:br>
              <a:rPr lang="en-US" dirty="0">
                <a:solidFill>
                  <a:srgbClr val="0070C0"/>
                </a:solidFill>
              </a:rPr>
            </a:br>
            <a:r>
              <a:rPr lang="en-US" dirty="0"/>
              <a:t>IBM Modeler gets it right though</a:t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56343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656" y="2518390"/>
            <a:ext cx="7886700" cy="1325563"/>
          </a:xfrm>
        </p:spPr>
        <p:txBody>
          <a:bodyPr/>
          <a:lstStyle/>
          <a:p>
            <a:r>
              <a:rPr lang="en-US" dirty="0"/>
              <a:t>Recursive Partitioning</a:t>
            </a:r>
            <a:br>
              <a:rPr lang="en-US" dirty="0"/>
            </a:br>
            <a:r>
              <a:rPr lang="en-US" dirty="0"/>
              <a:t>(Decision Trees)</a:t>
            </a:r>
          </a:p>
        </p:txBody>
      </p:sp>
    </p:spTree>
    <p:extLst>
      <p:ext uri="{BB962C8B-B14F-4D97-AF65-F5344CB8AC3E}">
        <p14:creationId xmlns:p14="http://schemas.microsoft.com/office/powerpoint/2010/main" val="208110628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Recursive Partitioning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077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Classification based on a series of binary decision cut-points e.g.,</a:t>
            </a:r>
          </a:p>
          <a:p>
            <a:pPr lvl="1"/>
            <a:r>
              <a:rPr lang="en-US" altLang="en-US" dirty="0"/>
              <a:t>Is systolic blood pressure greater that 140?</a:t>
            </a:r>
          </a:p>
          <a:p>
            <a:pPr lvl="1"/>
            <a:r>
              <a:rPr lang="en-US" altLang="en-US" dirty="0"/>
              <a:t>If yes, is LDL Cholesterol greater than 190? </a:t>
            </a:r>
          </a:p>
          <a:p>
            <a:pPr lvl="1"/>
            <a:r>
              <a:rPr lang="en-US" altLang="en-US" dirty="0"/>
              <a:t>If no, exercise &gt; 2 times per week</a:t>
            </a:r>
          </a:p>
          <a:p>
            <a:r>
              <a:rPr lang="en-US" altLang="en-US" dirty="0"/>
              <a:t>At the end of the series of questions a </a:t>
            </a:r>
            <a:r>
              <a:rPr lang="en-US" altLang="en-US" i="1" dirty="0"/>
              <a:t>decision node </a:t>
            </a:r>
            <a:r>
              <a:rPr lang="en-US" altLang="en-US" dirty="0"/>
              <a:t>is reached (note that the series of questions may not be the same for every subject – it depends which branch of the tree you go down)</a:t>
            </a:r>
          </a:p>
        </p:txBody>
      </p:sp>
    </p:spTree>
    <p:extLst>
      <p:ext uri="{BB962C8B-B14F-4D97-AF65-F5344CB8AC3E}">
        <p14:creationId xmlns:p14="http://schemas.microsoft.com/office/powerpoint/2010/main" val="66568616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0" name="Group 20"/>
          <p:cNvGrpSpPr>
            <a:grpSpLocks/>
          </p:cNvGrpSpPr>
          <p:nvPr/>
        </p:nvGrpSpPr>
        <p:grpSpPr bwMode="auto">
          <a:xfrm>
            <a:off x="1752600" y="1524000"/>
            <a:ext cx="6172200" cy="3962400"/>
            <a:chOff x="1104" y="960"/>
            <a:chExt cx="3888" cy="2496"/>
          </a:xfrm>
        </p:grpSpPr>
        <p:sp>
          <p:nvSpPr>
            <p:cNvPr id="51202" name="Line 2"/>
            <p:cNvSpPr>
              <a:spLocks noChangeShapeType="1"/>
            </p:cNvSpPr>
            <p:nvPr/>
          </p:nvSpPr>
          <p:spPr bwMode="auto">
            <a:xfrm>
              <a:off x="1728" y="960"/>
              <a:ext cx="201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07" name="Line 7"/>
            <p:cNvSpPr>
              <a:spLocks noChangeShapeType="1"/>
            </p:cNvSpPr>
            <p:nvPr/>
          </p:nvSpPr>
          <p:spPr bwMode="auto">
            <a:xfrm>
              <a:off x="1728" y="960"/>
              <a:ext cx="0" cy="96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08" name="Line 8"/>
            <p:cNvSpPr>
              <a:spLocks noChangeShapeType="1"/>
            </p:cNvSpPr>
            <p:nvPr/>
          </p:nvSpPr>
          <p:spPr bwMode="auto">
            <a:xfrm>
              <a:off x="3744" y="960"/>
              <a:ext cx="0" cy="96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09" name="Line 9"/>
            <p:cNvSpPr>
              <a:spLocks noChangeShapeType="1"/>
            </p:cNvSpPr>
            <p:nvPr/>
          </p:nvSpPr>
          <p:spPr bwMode="auto">
            <a:xfrm>
              <a:off x="1104" y="1920"/>
              <a:ext cx="134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0" name="Line 10"/>
            <p:cNvSpPr>
              <a:spLocks noChangeShapeType="1"/>
            </p:cNvSpPr>
            <p:nvPr/>
          </p:nvSpPr>
          <p:spPr bwMode="auto">
            <a:xfrm>
              <a:off x="2976" y="1920"/>
              <a:ext cx="148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1" name="Line 11"/>
            <p:cNvSpPr>
              <a:spLocks noChangeShapeType="1"/>
            </p:cNvSpPr>
            <p:nvPr/>
          </p:nvSpPr>
          <p:spPr bwMode="auto">
            <a:xfrm>
              <a:off x="1104" y="1920"/>
              <a:ext cx="0" cy="81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2" name="Line 12"/>
            <p:cNvSpPr>
              <a:spLocks noChangeShapeType="1"/>
            </p:cNvSpPr>
            <p:nvPr/>
          </p:nvSpPr>
          <p:spPr bwMode="auto">
            <a:xfrm>
              <a:off x="2448" y="1920"/>
              <a:ext cx="0" cy="81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3" name="Line 13"/>
            <p:cNvSpPr>
              <a:spLocks noChangeShapeType="1"/>
            </p:cNvSpPr>
            <p:nvPr/>
          </p:nvSpPr>
          <p:spPr bwMode="auto">
            <a:xfrm>
              <a:off x="2976" y="1920"/>
              <a:ext cx="0" cy="7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4" name="Line 14"/>
            <p:cNvSpPr>
              <a:spLocks noChangeShapeType="1"/>
            </p:cNvSpPr>
            <p:nvPr/>
          </p:nvSpPr>
          <p:spPr bwMode="auto">
            <a:xfrm>
              <a:off x="4464" y="1920"/>
              <a:ext cx="0" cy="72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5" name="Line 15"/>
            <p:cNvSpPr>
              <a:spLocks noChangeShapeType="1"/>
            </p:cNvSpPr>
            <p:nvPr/>
          </p:nvSpPr>
          <p:spPr bwMode="auto">
            <a:xfrm>
              <a:off x="4272" y="2640"/>
              <a:ext cx="72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6" name="Line 16"/>
            <p:cNvSpPr>
              <a:spLocks noChangeShapeType="1"/>
            </p:cNvSpPr>
            <p:nvPr/>
          </p:nvSpPr>
          <p:spPr bwMode="auto">
            <a:xfrm>
              <a:off x="4272" y="2640"/>
              <a:ext cx="0" cy="81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7" name="Line 17"/>
            <p:cNvSpPr>
              <a:spLocks noChangeShapeType="1"/>
            </p:cNvSpPr>
            <p:nvPr/>
          </p:nvSpPr>
          <p:spPr bwMode="auto">
            <a:xfrm>
              <a:off x="4992" y="2640"/>
              <a:ext cx="0" cy="81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1281381" y="4387334"/>
            <a:ext cx="9424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monitor</a:t>
            </a:r>
          </a:p>
        </p:txBody>
      </p:sp>
      <p:sp>
        <p:nvSpPr>
          <p:cNvPr id="51222" name="Text Box 22"/>
          <p:cNvSpPr txBox="1">
            <a:spLocks noChangeArrowheads="1"/>
          </p:cNvSpPr>
          <p:nvPr/>
        </p:nvSpPr>
        <p:spPr bwMode="auto">
          <a:xfrm>
            <a:off x="3048000" y="4343400"/>
            <a:ext cx="13404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intervention</a:t>
            </a:r>
          </a:p>
        </p:txBody>
      </p:sp>
      <p:sp>
        <p:nvSpPr>
          <p:cNvPr id="51223" name="Text Box 23"/>
          <p:cNvSpPr txBox="1">
            <a:spLocks noChangeArrowheads="1"/>
          </p:cNvSpPr>
          <p:nvPr/>
        </p:nvSpPr>
        <p:spPr bwMode="auto">
          <a:xfrm>
            <a:off x="4479925" y="4283075"/>
            <a:ext cx="9424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monitor</a:t>
            </a:r>
          </a:p>
        </p:txBody>
      </p:sp>
      <p:sp>
        <p:nvSpPr>
          <p:cNvPr id="51224" name="Text Box 24"/>
          <p:cNvSpPr txBox="1">
            <a:spLocks noChangeArrowheads="1"/>
          </p:cNvSpPr>
          <p:nvPr/>
        </p:nvSpPr>
        <p:spPr bwMode="auto">
          <a:xfrm>
            <a:off x="6248400" y="5562600"/>
            <a:ext cx="9424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monitor</a:t>
            </a:r>
          </a:p>
        </p:txBody>
      </p:sp>
      <p:sp>
        <p:nvSpPr>
          <p:cNvPr id="51225" name="Text Box 25"/>
          <p:cNvSpPr txBox="1">
            <a:spLocks noChangeArrowheads="1"/>
          </p:cNvSpPr>
          <p:nvPr/>
        </p:nvSpPr>
        <p:spPr bwMode="auto">
          <a:xfrm>
            <a:off x="7604125" y="5578475"/>
            <a:ext cx="13404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intervention</a:t>
            </a:r>
          </a:p>
        </p:txBody>
      </p:sp>
      <p:sp>
        <p:nvSpPr>
          <p:cNvPr id="51226" name="Text Box 26"/>
          <p:cNvSpPr txBox="1">
            <a:spLocks noChangeArrowheads="1"/>
          </p:cNvSpPr>
          <p:nvPr/>
        </p:nvSpPr>
        <p:spPr bwMode="auto">
          <a:xfrm>
            <a:off x="3276600" y="990600"/>
            <a:ext cx="19064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 Systolic BP &gt; 140?</a:t>
            </a:r>
          </a:p>
        </p:txBody>
      </p:sp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6019800" y="2438400"/>
            <a:ext cx="12025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LDL &gt; 190?</a:t>
            </a:r>
          </a:p>
        </p:txBody>
      </p:sp>
      <p:sp>
        <p:nvSpPr>
          <p:cNvPr id="51228" name="Line 28"/>
          <p:cNvSpPr>
            <a:spLocks noChangeShapeType="1"/>
          </p:cNvSpPr>
          <p:nvPr/>
        </p:nvSpPr>
        <p:spPr bwMode="auto">
          <a:xfrm>
            <a:off x="4267200" y="1447800"/>
            <a:ext cx="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9" name="Text Box 29"/>
          <p:cNvSpPr txBox="1">
            <a:spLocks noChangeArrowheads="1"/>
          </p:cNvSpPr>
          <p:nvPr/>
        </p:nvSpPr>
        <p:spPr bwMode="auto">
          <a:xfrm>
            <a:off x="3682206" y="1534556"/>
            <a:ext cx="1436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No       Yes</a:t>
            </a:r>
          </a:p>
        </p:txBody>
      </p:sp>
      <p:sp>
        <p:nvSpPr>
          <p:cNvPr id="51232" name="Text Box 32"/>
          <p:cNvSpPr txBox="1">
            <a:spLocks noChangeArrowheads="1"/>
          </p:cNvSpPr>
          <p:nvPr/>
        </p:nvSpPr>
        <p:spPr bwMode="auto">
          <a:xfrm>
            <a:off x="1386509" y="2146637"/>
            <a:ext cx="147099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/>
              <a:t>Exercise &lt; 2 </a:t>
            </a:r>
            <a:r>
              <a:rPr lang="en-US" altLang="en-US"/>
              <a:t>times per week</a:t>
            </a:r>
            <a:endParaRPr lang="en-US" altLang="en-US" dirty="0"/>
          </a:p>
        </p:txBody>
      </p:sp>
      <p:sp>
        <p:nvSpPr>
          <p:cNvPr id="51233" name="Text Box 33"/>
          <p:cNvSpPr txBox="1">
            <a:spLocks noChangeArrowheads="1"/>
          </p:cNvSpPr>
          <p:nvPr/>
        </p:nvSpPr>
        <p:spPr bwMode="auto">
          <a:xfrm>
            <a:off x="7113589" y="3544669"/>
            <a:ext cx="16267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/>
              <a:t>Alcohol &gt; 2 units/day?</a:t>
            </a:r>
          </a:p>
        </p:txBody>
      </p:sp>
      <p:grpSp>
        <p:nvGrpSpPr>
          <p:cNvPr id="27" name="Group 20"/>
          <p:cNvGrpSpPr>
            <a:grpSpLocks/>
          </p:cNvGrpSpPr>
          <p:nvPr/>
        </p:nvGrpSpPr>
        <p:grpSpPr bwMode="auto">
          <a:xfrm>
            <a:off x="1754741" y="1524000"/>
            <a:ext cx="6172200" cy="3962400"/>
            <a:chOff x="1104" y="960"/>
            <a:chExt cx="3888" cy="2496"/>
          </a:xfrm>
        </p:grpSpPr>
        <p:sp>
          <p:nvSpPr>
            <p:cNvPr id="28" name="Line 2"/>
            <p:cNvSpPr>
              <a:spLocks noChangeShapeType="1"/>
            </p:cNvSpPr>
            <p:nvPr/>
          </p:nvSpPr>
          <p:spPr bwMode="auto">
            <a:xfrm>
              <a:off x="1728" y="960"/>
              <a:ext cx="201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"/>
            <p:cNvSpPr>
              <a:spLocks noChangeShapeType="1"/>
            </p:cNvSpPr>
            <p:nvPr/>
          </p:nvSpPr>
          <p:spPr bwMode="auto">
            <a:xfrm>
              <a:off x="1728" y="960"/>
              <a:ext cx="0" cy="96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8"/>
            <p:cNvSpPr>
              <a:spLocks noChangeShapeType="1"/>
            </p:cNvSpPr>
            <p:nvPr/>
          </p:nvSpPr>
          <p:spPr bwMode="auto">
            <a:xfrm>
              <a:off x="3744" y="960"/>
              <a:ext cx="0" cy="96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9"/>
            <p:cNvSpPr>
              <a:spLocks noChangeShapeType="1"/>
            </p:cNvSpPr>
            <p:nvPr/>
          </p:nvSpPr>
          <p:spPr bwMode="auto">
            <a:xfrm>
              <a:off x="1104" y="1920"/>
              <a:ext cx="134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0"/>
            <p:cNvSpPr>
              <a:spLocks noChangeShapeType="1"/>
            </p:cNvSpPr>
            <p:nvPr/>
          </p:nvSpPr>
          <p:spPr bwMode="auto">
            <a:xfrm>
              <a:off x="2976" y="1920"/>
              <a:ext cx="148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11"/>
            <p:cNvSpPr>
              <a:spLocks noChangeShapeType="1"/>
            </p:cNvSpPr>
            <p:nvPr/>
          </p:nvSpPr>
          <p:spPr bwMode="auto">
            <a:xfrm>
              <a:off x="1104" y="1920"/>
              <a:ext cx="0" cy="81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12"/>
            <p:cNvSpPr>
              <a:spLocks noChangeShapeType="1"/>
            </p:cNvSpPr>
            <p:nvPr/>
          </p:nvSpPr>
          <p:spPr bwMode="auto">
            <a:xfrm>
              <a:off x="2448" y="1920"/>
              <a:ext cx="0" cy="81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13"/>
            <p:cNvSpPr>
              <a:spLocks noChangeShapeType="1"/>
            </p:cNvSpPr>
            <p:nvPr/>
          </p:nvSpPr>
          <p:spPr bwMode="auto">
            <a:xfrm>
              <a:off x="2976" y="1920"/>
              <a:ext cx="0" cy="7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14"/>
            <p:cNvSpPr>
              <a:spLocks noChangeShapeType="1"/>
            </p:cNvSpPr>
            <p:nvPr/>
          </p:nvSpPr>
          <p:spPr bwMode="auto">
            <a:xfrm>
              <a:off x="4464" y="1920"/>
              <a:ext cx="0" cy="72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5"/>
            <p:cNvSpPr>
              <a:spLocks noChangeShapeType="1"/>
            </p:cNvSpPr>
            <p:nvPr/>
          </p:nvSpPr>
          <p:spPr bwMode="auto">
            <a:xfrm>
              <a:off x="4272" y="2640"/>
              <a:ext cx="72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6"/>
            <p:cNvSpPr>
              <a:spLocks noChangeShapeType="1"/>
            </p:cNvSpPr>
            <p:nvPr/>
          </p:nvSpPr>
          <p:spPr bwMode="auto">
            <a:xfrm>
              <a:off x="4272" y="2640"/>
              <a:ext cx="0" cy="81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7"/>
            <p:cNvSpPr>
              <a:spLocks noChangeShapeType="1"/>
            </p:cNvSpPr>
            <p:nvPr/>
          </p:nvSpPr>
          <p:spPr bwMode="auto">
            <a:xfrm>
              <a:off x="4992" y="2640"/>
              <a:ext cx="0" cy="81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" name="Title 1"/>
          <p:cNvSpPr txBox="1">
            <a:spLocks/>
          </p:cNvSpPr>
          <p:nvPr/>
        </p:nvSpPr>
        <p:spPr>
          <a:xfrm>
            <a:off x="80086" y="30425"/>
            <a:ext cx="5038808" cy="85073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Risk of heart problem</a:t>
            </a:r>
          </a:p>
        </p:txBody>
      </p:sp>
    </p:spTree>
    <p:extLst>
      <p:ext uri="{BB962C8B-B14F-4D97-AF65-F5344CB8AC3E}">
        <p14:creationId xmlns:p14="http://schemas.microsoft.com/office/powerpoint/2010/main" val="194507473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0" name="Group 20"/>
          <p:cNvGrpSpPr>
            <a:grpSpLocks/>
          </p:cNvGrpSpPr>
          <p:nvPr/>
        </p:nvGrpSpPr>
        <p:grpSpPr bwMode="auto">
          <a:xfrm>
            <a:off x="1752600" y="1524000"/>
            <a:ext cx="6172200" cy="3962400"/>
            <a:chOff x="1104" y="960"/>
            <a:chExt cx="3888" cy="2496"/>
          </a:xfrm>
        </p:grpSpPr>
        <p:sp>
          <p:nvSpPr>
            <p:cNvPr id="51202" name="Line 2"/>
            <p:cNvSpPr>
              <a:spLocks noChangeShapeType="1"/>
            </p:cNvSpPr>
            <p:nvPr/>
          </p:nvSpPr>
          <p:spPr bwMode="auto">
            <a:xfrm>
              <a:off x="1728" y="960"/>
              <a:ext cx="201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07" name="Line 7"/>
            <p:cNvSpPr>
              <a:spLocks noChangeShapeType="1"/>
            </p:cNvSpPr>
            <p:nvPr/>
          </p:nvSpPr>
          <p:spPr bwMode="auto">
            <a:xfrm>
              <a:off x="1728" y="960"/>
              <a:ext cx="0" cy="96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08" name="Line 8"/>
            <p:cNvSpPr>
              <a:spLocks noChangeShapeType="1"/>
            </p:cNvSpPr>
            <p:nvPr/>
          </p:nvSpPr>
          <p:spPr bwMode="auto">
            <a:xfrm>
              <a:off x="3744" y="960"/>
              <a:ext cx="0" cy="96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09" name="Line 9"/>
            <p:cNvSpPr>
              <a:spLocks noChangeShapeType="1"/>
            </p:cNvSpPr>
            <p:nvPr/>
          </p:nvSpPr>
          <p:spPr bwMode="auto">
            <a:xfrm>
              <a:off x="1104" y="1920"/>
              <a:ext cx="134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0" name="Line 10"/>
            <p:cNvSpPr>
              <a:spLocks noChangeShapeType="1"/>
            </p:cNvSpPr>
            <p:nvPr/>
          </p:nvSpPr>
          <p:spPr bwMode="auto">
            <a:xfrm>
              <a:off x="2976" y="1920"/>
              <a:ext cx="148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1" name="Line 11"/>
            <p:cNvSpPr>
              <a:spLocks noChangeShapeType="1"/>
            </p:cNvSpPr>
            <p:nvPr/>
          </p:nvSpPr>
          <p:spPr bwMode="auto">
            <a:xfrm>
              <a:off x="1104" y="1920"/>
              <a:ext cx="0" cy="81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2" name="Line 12"/>
            <p:cNvSpPr>
              <a:spLocks noChangeShapeType="1"/>
            </p:cNvSpPr>
            <p:nvPr/>
          </p:nvSpPr>
          <p:spPr bwMode="auto">
            <a:xfrm>
              <a:off x="2448" y="1920"/>
              <a:ext cx="0" cy="81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3" name="Line 13"/>
            <p:cNvSpPr>
              <a:spLocks noChangeShapeType="1"/>
            </p:cNvSpPr>
            <p:nvPr/>
          </p:nvSpPr>
          <p:spPr bwMode="auto">
            <a:xfrm>
              <a:off x="2976" y="1920"/>
              <a:ext cx="0" cy="7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4" name="Line 14"/>
            <p:cNvSpPr>
              <a:spLocks noChangeShapeType="1"/>
            </p:cNvSpPr>
            <p:nvPr/>
          </p:nvSpPr>
          <p:spPr bwMode="auto">
            <a:xfrm>
              <a:off x="4464" y="1920"/>
              <a:ext cx="0" cy="72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5" name="Line 15"/>
            <p:cNvSpPr>
              <a:spLocks noChangeShapeType="1"/>
            </p:cNvSpPr>
            <p:nvPr/>
          </p:nvSpPr>
          <p:spPr bwMode="auto">
            <a:xfrm>
              <a:off x="4272" y="2640"/>
              <a:ext cx="72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6" name="Line 16"/>
            <p:cNvSpPr>
              <a:spLocks noChangeShapeType="1"/>
            </p:cNvSpPr>
            <p:nvPr/>
          </p:nvSpPr>
          <p:spPr bwMode="auto">
            <a:xfrm>
              <a:off x="4272" y="2640"/>
              <a:ext cx="0" cy="81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7" name="Line 17"/>
            <p:cNvSpPr>
              <a:spLocks noChangeShapeType="1"/>
            </p:cNvSpPr>
            <p:nvPr/>
          </p:nvSpPr>
          <p:spPr bwMode="auto">
            <a:xfrm>
              <a:off x="4992" y="2640"/>
              <a:ext cx="0" cy="81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1281381" y="4387334"/>
            <a:ext cx="9424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monitor</a:t>
            </a:r>
          </a:p>
        </p:txBody>
      </p:sp>
      <p:sp>
        <p:nvSpPr>
          <p:cNvPr id="51222" name="Text Box 22"/>
          <p:cNvSpPr txBox="1">
            <a:spLocks noChangeArrowheads="1"/>
          </p:cNvSpPr>
          <p:nvPr/>
        </p:nvSpPr>
        <p:spPr bwMode="auto">
          <a:xfrm>
            <a:off x="3048000" y="4343400"/>
            <a:ext cx="13404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intervention</a:t>
            </a:r>
          </a:p>
        </p:txBody>
      </p:sp>
      <p:sp>
        <p:nvSpPr>
          <p:cNvPr id="51224" name="Text Box 24"/>
          <p:cNvSpPr txBox="1">
            <a:spLocks noChangeArrowheads="1"/>
          </p:cNvSpPr>
          <p:nvPr/>
        </p:nvSpPr>
        <p:spPr bwMode="auto">
          <a:xfrm>
            <a:off x="6248400" y="5562600"/>
            <a:ext cx="9424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monitor</a:t>
            </a:r>
          </a:p>
        </p:txBody>
      </p:sp>
      <p:sp>
        <p:nvSpPr>
          <p:cNvPr id="51225" name="Text Box 25"/>
          <p:cNvSpPr txBox="1">
            <a:spLocks noChangeArrowheads="1"/>
          </p:cNvSpPr>
          <p:nvPr/>
        </p:nvSpPr>
        <p:spPr bwMode="auto">
          <a:xfrm>
            <a:off x="7604125" y="5578475"/>
            <a:ext cx="13404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intervention</a:t>
            </a:r>
          </a:p>
        </p:txBody>
      </p:sp>
      <p:sp>
        <p:nvSpPr>
          <p:cNvPr id="51226" name="Text Box 26"/>
          <p:cNvSpPr txBox="1">
            <a:spLocks noChangeArrowheads="1"/>
          </p:cNvSpPr>
          <p:nvPr/>
        </p:nvSpPr>
        <p:spPr bwMode="auto">
          <a:xfrm>
            <a:off x="3276600" y="990600"/>
            <a:ext cx="19064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 Systolic BP &gt; 140?</a:t>
            </a:r>
          </a:p>
        </p:txBody>
      </p:sp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6019800" y="2438400"/>
            <a:ext cx="12025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LDL &gt; 190?</a:t>
            </a:r>
          </a:p>
        </p:txBody>
      </p:sp>
      <p:sp>
        <p:nvSpPr>
          <p:cNvPr id="51228" name="Line 28"/>
          <p:cNvSpPr>
            <a:spLocks noChangeShapeType="1"/>
          </p:cNvSpPr>
          <p:nvPr/>
        </p:nvSpPr>
        <p:spPr bwMode="auto">
          <a:xfrm>
            <a:off x="4267200" y="1447800"/>
            <a:ext cx="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9" name="Text Box 29"/>
          <p:cNvSpPr txBox="1">
            <a:spLocks noChangeArrowheads="1"/>
          </p:cNvSpPr>
          <p:nvPr/>
        </p:nvSpPr>
        <p:spPr bwMode="auto">
          <a:xfrm>
            <a:off x="3701256" y="1565381"/>
            <a:ext cx="1436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No       Yes</a:t>
            </a:r>
          </a:p>
        </p:txBody>
      </p:sp>
      <p:sp>
        <p:nvSpPr>
          <p:cNvPr id="51232" name="Text Box 32"/>
          <p:cNvSpPr txBox="1">
            <a:spLocks noChangeArrowheads="1"/>
          </p:cNvSpPr>
          <p:nvPr/>
        </p:nvSpPr>
        <p:spPr bwMode="auto">
          <a:xfrm>
            <a:off x="1386509" y="2146637"/>
            <a:ext cx="147099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/>
              <a:t>Exercise &lt; 2 times per week</a:t>
            </a:r>
          </a:p>
        </p:txBody>
      </p:sp>
      <p:sp>
        <p:nvSpPr>
          <p:cNvPr id="51233" name="Text Box 33"/>
          <p:cNvSpPr txBox="1">
            <a:spLocks noChangeArrowheads="1"/>
          </p:cNvSpPr>
          <p:nvPr/>
        </p:nvSpPr>
        <p:spPr bwMode="auto">
          <a:xfrm>
            <a:off x="7113589" y="3544669"/>
            <a:ext cx="16267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/>
              <a:t>Alcohol &gt; 2 units/day?</a:t>
            </a:r>
          </a:p>
        </p:txBody>
      </p:sp>
      <p:grpSp>
        <p:nvGrpSpPr>
          <p:cNvPr id="27" name="Group 20"/>
          <p:cNvGrpSpPr>
            <a:grpSpLocks/>
          </p:cNvGrpSpPr>
          <p:nvPr/>
        </p:nvGrpSpPr>
        <p:grpSpPr bwMode="auto">
          <a:xfrm>
            <a:off x="1754741" y="1524000"/>
            <a:ext cx="6172200" cy="3962400"/>
            <a:chOff x="1104" y="960"/>
            <a:chExt cx="3888" cy="2496"/>
          </a:xfrm>
        </p:grpSpPr>
        <p:sp>
          <p:nvSpPr>
            <p:cNvPr id="28" name="Line 2"/>
            <p:cNvSpPr>
              <a:spLocks noChangeShapeType="1"/>
            </p:cNvSpPr>
            <p:nvPr/>
          </p:nvSpPr>
          <p:spPr bwMode="auto">
            <a:xfrm>
              <a:off x="1728" y="960"/>
              <a:ext cx="201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"/>
            <p:cNvSpPr>
              <a:spLocks noChangeShapeType="1"/>
            </p:cNvSpPr>
            <p:nvPr/>
          </p:nvSpPr>
          <p:spPr bwMode="auto">
            <a:xfrm>
              <a:off x="1728" y="960"/>
              <a:ext cx="0" cy="96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8"/>
            <p:cNvSpPr>
              <a:spLocks noChangeShapeType="1"/>
            </p:cNvSpPr>
            <p:nvPr/>
          </p:nvSpPr>
          <p:spPr bwMode="auto">
            <a:xfrm>
              <a:off x="3744" y="960"/>
              <a:ext cx="0" cy="96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9"/>
            <p:cNvSpPr>
              <a:spLocks noChangeShapeType="1"/>
            </p:cNvSpPr>
            <p:nvPr/>
          </p:nvSpPr>
          <p:spPr bwMode="auto">
            <a:xfrm>
              <a:off x="1104" y="1920"/>
              <a:ext cx="134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0"/>
            <p:cNvSpPr>
              <a:spLocks noChangeShapeType="1"/>
            </p:cNvSpPr>
            <p:nvPr/>
          </p:nvSpPr>
          <p:spPr bwMode="auto">
            <a:xfrm>
              <a:off x="2976" y="1920"/>
              <a:ext cx="148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11"/>
            <p:cNvSpPr>
              <a:spLocks noChangeShapeType="1"/>
            </p:cNvSpPr>
            <p:nvPr/>
          </p:nvSpPr>
          <p:spPr bwMode="auto">
            <a:xfrm>
              <a:off x="1104" y="1920"/>
              <a:ext cx="0" cy="81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12"/>
            <p:cNvSpPr>
              <a:spLocks noChangeShapeType="1"/>
            </p:cNvSpPr>
            <p:nvPr/>
          </p:nvSpPr>
          <p:spPr bwMode="auto">
            <a:xfrm>
              <a:off x="2448" y="1920"/>
              <a:ext cx="0" cy="81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13"/>
            <p:cNvSpPr>
              <a:spLocks noChangeShapeType="1"/>
            </p:cNvSpPr>
            <p:nvPr/>
          </p:nvSpPr>
          <p:spPr bwMode="auto">
            <a:xfrm>
              <a:off x="2976" y="1920"/>
              <a:ext cx="0" cy="7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14"/>
            <p:cNvSpPr>
              <a:spLocks noChangeShapeType="1"/>
            </p:cNvSpPr>
            <p:nvPr/>
          </p:nvSpPr>
          <p:spPr bwMode="auto">
            <a:xfrm>
              <a:off x="4464" y="1920"/>
              <a:ext cx="0" cy="72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5"/>
            <p:cNvSpPr>
              <a:spLocks noChangeShapeType="1"/>
            </p:cNvSpPr>
            <p:nvPr/>
          </p:nvSpPr>
          <p:spPr bwMode="auto">
            <a:xfrm>
              <a:off x="4272" y="2640"/>
              <a:ext cx="72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6"/>
            <p:cNvSpPr>
              <a:spLocks noChangeShapeType="1"/>
            </p:cNvSpPr>
            <p:nvPr/>
          </p:nvSpPr>
          <p:spPr bwMode="auto">
            <a:xfrm>
              <a:off x="4272" y="2640"/>
              <a:ext cx="0" cy="81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7"/>
            <p:cNvSpPr>
              <a:spLocks noChangeShapeType="1"/>
            </p:cNvSpPr>
            <p:nvPr/>
          </p:nvSpPr>
          <p:spPr bwMode="auto">
            <a:xfrm>
              <a:off x="4992" y="2640"/>
              <a:ext cx="0" cy="81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4462670" y="4267200"/>
            <a:ext cx="9937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447715" y="4267200"/>
            <a:ext cx="12814" cy="16647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483726" y="4267200"/>
            <a:ext cx="12814" cy="16647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Box 24"/>
          <p:cNvSpPr txBox="1">
            <a:spLocks noChangeArrowheads="1"/>
          </p:cNvSpPr>
          <p:nvPr/>
        </p:nvSpPr>
        <p:spPr bwMode="auto">
          <a:xfrm>
            <a:off x="3568411" y="5917382"/>
            <a:ext cx="9424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monitor</a:t>
            </a:r>
          </a:p>
        </p:txBody>
      </p:sp>
      <p:sp>
        <p:nvSpPr>
          <p:cNvPr id="47" name="Text Box 25"/>
          <p:cNvSpPr txBox="1">
            <a:spLocks noChangeArrowheads="1"/>
          </p:cNvSpPr>
          <p:nvPr/>
        </p:nvSpPr>
        <p:spPr bwMode="auto">
          <a:xfrm>
            <a:off x="4933525" y="5931932"/>
            <a:ext cx="13404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intervention</a:t>
            </a:r>
          </a:p>
        </p:txBody>
      </p:sp>
      <p:sp>
        <p:nvSpPr>
          <p:cNvPr id="48" name="Text Box 32"/>
          <p:cNvSpPr txBox="1">
            <a:spLocks noChangeArrowheads="1"/>
          </p:cNvSpPr>
          <p:nvPr/>
        </p:nvSpPr>
        <p:spPr bwMode="auto">
          <a:xfrm>
            <a:off x="4768643" y="3390253"/>
            <a:ext cx="147099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/>
              <a:t>Exercise &lt; 3 times per week</a:t>
            </a: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80086" y="30425"/>
            <a:ext cx="5038808" cy="85073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Risk of heart problem</a:t>
            </a:r>
          </a:p>
        </p:txBody>
      </p:sp>
    </p:spTree>
    <p:extLst>
      <p:ext uri="{BB962C8B-B14F-4D97-AF65-F5344CB8AC3E}">
        <p14:creationId xmlns:p14="http://schemas.microsoft.com/office/powerpoint/2010/main" val="134015083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198" y="0"/>
            <a:ext cx="7886700" cy="894714"/>
          </a:xfrm>
        </p:spPr>
        <p:txBody>
          <a:bodyPr/>
          <a:lstStyle/>
          <a:p>
            <a:r>
              <a:rPr lang="en-US" dirty="0"/>
              <a:t>Growing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158" y="894714"/>
            <a:ext cx="7886700" cy="580072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Greedy algorithmic approach</a:t>
            </a:r>
          </a:p>
          <a:p>
            <a:r>
              <a:rPr lang="en-US" dirty="0"/>
              <a:t>Start with first best split on a single variable (e.g. based on </a:t>
            </a:r>
            <a:r>
              <a:rPr lang="en-US" i="1" dirty="0"/>
              <a:t>Gini Index</a:t>
            </a:r>
            <a:r>
              <a:rPr lang="en-US" i="1" baseline="30000" dirty="0"/>
              <a:t>*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The </a:t>
            </a:r>
            <a:r>
              <a:rPr lang="en-US" i="1" dirty="0"/>
              <a:t>Gini Index</a:t>
            </a:r>
            <a:r>
              <a:rPr lang="en-US" dirty="0"/>
              <a:t> is related to classification error, but penalizes errors more as the proportion of observations in a node is further from 0.5 – favors </a:t>
            </a:r>
            <a:r>
              <a:rPr lang="en-US" i="1" dirty="0"/>
              <a:t>pure nodes </a:t>
            </a:r>
          </a:p>
          <a:p>
            <a:pPr lvl="1"/>
            <a:r>
              <a:rPr lang="en-US" dirty="0"/>
              <a:t>A </a:t>
            </a:r>
            <a:r>
              <a:rPr lang="en-US" i="1" dirty="0"/>
              <a:t>pure node </a:t>
            </a:r>
            <a:r>
              <a:rPr lang="en-US" dirty="0"/>
              <a:t>is a decision node where all of the observed data is of a single class</a:t>
            </a:r>
          </a:p>
          <a:p>
            <a:r>
              <a:rPr lang="en-US" dirty="0"/>
              <a:t>Then for each branch look for the best split on a single variable for the observations within that branch</a:t>
            </a:r>
          </a:p>
          <a:p>
            <a:r>
              <a:rPr lang="en-US" dirty="0"/>
              <a:t>Keep going until each branch is pure or has less than some number of observations (e.g. 5)</a:t>
            </a:r>
          </a:p>
          <a:p>
            <a:pPr marL="0" indent="0">
              <a:buNone/>
            </a:pPr>
            <a:r>
              <a:rPr lang="en-US" dirty="0"/>
              <a:t>*Some algorithms, such as C5.0, use different criteria</a:t>
            </a:r>
          </a:p>
        </p:txBody>
      </p:sp>
    </p:spTree>
    <p:extLst>
      <p:ext uri="{BB962C8B-B14F-4D97-AF65-F5344CB8AC3E}">
        <p14:creationId xmlns:p14="http://schemas.microsoft.com/office/powerpoint/2010/main" val="1826728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7" y="365126"/>
            <a:ext cx="8028653" cy="1325563"/>
          </a:xfrm>
        </p:spPr>
        <p:txBody>
          <a:bodyPr/>
          <a:lstStyle/>
          <a:p>
            <a:r>
              <a:rPr lang="en-US"/>
              <a:t>K-nearest neighbors classification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101212" y="1690689"/>
            <a:ext cx="6521553" cy="4675699"/>
            <a:chOff x="1115960" y="1690689"/>
            <a:chExt cx="6521553" cy="4675699"/>
          </a:xfrm>
        </p:grpSpPr>
        <p:sp>
          <p:nvSpPr>
            <p:cNvPr id="5" name="Oval 4"/>
            <p:cNvSpPr/>
            <p:nvPr/>
          </p:nvSpPr>
          <p:spPr>
            <a:xfrm>
              <a:off x="1115960" y="4226527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riangle 5"/>
            <p:cNvSpPr/>
            <p:nvPr/>
          </p:nvSpPr>
          <p:spPr>
            <a:xfrm>
              <a:off x="4178708" y="4310103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riangle 6"/>
            <p:cNvSpPr/>
            <p:nvPr/>
          </p:nvSpPr>
          <p:spPr>
            <a:xfrm>
              <a:off x="5164699" y="3878826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riangle 7"/>
            <p:cNvSpPr/>
            <p:nvPr/>
          </p:nvSpPr>
          <p:spPr>
            <a:xfrm>
              <a:off x="3962399" y="2411132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riangle 8"/>
            <p:cNvSpPr/>
            <p:nvPr/>
          </p:nvSpPr>
          <p:spPr>
            <a:xfrm>
              <a:off x="6464709" y="2841523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riangle 9"/>
            <p:cNvSpPr/>
            <p:nvPr/>
          </p:nvSpPr>
          <p:spPr>
            <a:xfrm>
              <a:off x="6685935" y="4370440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iangle 10"/>
            <p:cNvSpPr/>
            <p:nvPr/>
          </p:nvSpPr>
          <p:spPr>
            <a:xfrm>
              <a:off x="5002467" y="5098486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riangle 11"/>
            <p:cNvSpPr/>
            <p:nvPr/>
          </p:nvSpPr>
          <p:spPr>
            <a:xfrm>
              <a:off x="3480619" y="5137815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/>
            <p:cNvSpPr/>
            <p:nvPr/>
          </p:nvSpPr>
          <p:spPr>
            <a:xfrm>
              <a:off x="5889522" y="2386552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318386" y="1690689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467894" y="5717458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025443" y="2184990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316360" y="5462279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369573" y="3706761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993921" y="2583196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601495" y="3040397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848167" y="2184990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962398" y="3131573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925960" y="2116164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694038" y="4552337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480619" y="6041923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riangle 25"/>
            <p:cNvSpPr/>
            <p:nvPr/>
          </p:nvSpPr>
          <p:spPr>
            <a:xfrm>
              <a:off x="6978750" y="5260718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riangle 26"/>
            <p:cNvSpPr/>
            <p:nvPr/>
          </p:nvSpPr>
          <p:spPr>
            <a:xfrm>
              <a:off x="7313048" y="3716594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5270394" y="3131574"/>
            <a:ext cx="304801" cy="3244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4438281" y="2298423"/>
            <a:ext cx="2011680" cy="2011680"/>
          </a:xfrm>
          <a:prstGeom prst="ellipse">
            <a:avLst/>
          </a:prstGeom>
          <a:solidFill>
            <a:srgbClr val="92D050">
              <a:alpha val="25000"/>
            </a:srgb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422794" y="1453845"/>
            <a:ext cx="25902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k=3 – </a:t>
            </a:r>
            <a:r>
              <a:rPr lang="en-US" sz="3200" dirty="0">
                <a:solidFill>
                  <a:srgbClr val="C00000"/>
                </a:solidFill>
              </a:rPr>
              <a:t>red wins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54369" y="2404017"/>
            <a:ext cx="7373708" cy="4384913"/>
            <a:chOff x="154369" y="2404017"/>
            <a:chExt cx="7373708" cy="4384913"/>
          </a:xfrm>
        </p:grpSpPr>
        <p:grpSp>
          <p:nvGrpSpPr>
            <p:cNvPr id="31" name="Group 30"/>
            <p:cNvGrpSpPr/>
            <p:nvPr/>
          </p:nvGrpSpPr>
          <p:grpSpPr>
            <a:xfrm>
              <a:off x="154369" y="2404017"/>
              <a:ext cx="1243738" cy="2694469"/>
              <a:chOff x="154369" y="2404017"/>
              <a:chExt cx="1243738" cy="2694469"/>
            </a:xfrm>
          </p:grpSpPr>
          <p:cxnSp>
            <p:nvCxnSpPr>
              <p:cNvPr id="35" name="Straight Arrow Connector 34"/>
              <p:cNvCxnSpPr/>
              <p:nvPr/>
            </p:nvCxnSpPr>
            <p:spPr>
              <a:xfrm flipH="1" flipV="1">
                <a:off x="586854" y="3024727"/>
                <a:ext cx="27295" cy="2073759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154369" y="2404017"/>
                <a:ext cx="124373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height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3114184" y="6204155"/>
              <a:ext cx="4413893" cy="584775"/>
              <a:chOff x="3114184" y="6204155"/>
              <a:chExt cx="4413893" cy="584775"/>
            </a:xfrm>
          </p:grpSpPr>
          <p:cxnSp>
            <p:nvCxnSpPr>
              <p:cNvPr id="33" name="Straight Arrow Connector 32"/>
              <p:cNvCxnSpPr/>
              <p:nvPr/>
            </p:nvCxnSpPr>
            <p:spPr>
              <a:xfrm flipV="1">
                <a:off x="3114184" y="6564573"/>
                <a:ext cx="3025009" cy="12834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6210665" y="6204155"/>
                <a:ext cx="13174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weight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6416500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832486"/>
            <a:ext cx="7886700" cy="1325563"/>
          </a:xfrm>
        </p:spPr>
        <p:txBody>
          <a:bodyPr/>
          <a:lstStyle/>
          <a:p>
            <a:r>
              <a:rPr lang="en-US" dirty="0"/>
              <a:t>Modeler decision tree methods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1" y="2410460"/>
            <a:ext cx="9023256" cy="200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9539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Pruning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358" y="1404206"/>
            <a:ext cx="7886700" cy="5111888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Full tree after growing is typically too complex</a:t>
            </a:r>
          </a:p>
          <a:p>
            <a:r>
              <a:rPr lang="en-US" dirty="0"/>
              <a:t>Goal is to find the sub-tree (contained in the fully grown tree) that minimizes a cost-complexity criterion. </a:t>
            </a:r>
          </a:p>
          <a:p>
            <a:r>
              <a:rPr lang="en-US" dirty="0"/>
              <a:t>The cost-complexity criterion is a trade-off between the classification error rate and the complexity (size) of the tree</a:t>
            </a:r>
          </a:p>
          <a:p>
            <a:r>
              <a:rPr lang="en-US" dirty="0"/>
              <a:t>The best balance (weighting) for the trade-off is determined via cross-validation to minimize the classification error rate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51223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Recursive Partitioning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150" y="1832112"/>
            <a:ext cx="8077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Recursive partitioning methods are a very popular classification approach and come in many flavors: Classification and Regression Trees (CART), C5.0, and cutting-edge </a:t>
            </a:r>
            <a:r>
              <a:rPr lang="en-US" altLang="en-US" i="1" dirty="0"/>
              <a:t>ensemble </a:t>
            </a:r>
            <a:r>
              <a:rPr lang="en-US" altLang="en-US" dirty="0"/>
              <a:t>extensions like Random Forests (average over a bunch of trees </a:t>
            </a:r>
            <a:r>
              <a:rPr lang="mr-IN" altLang="en-US" dirty="0"/>
              <a:t>–</a:t>
            </a:r>
            <a:r>
              <a:rPr lang="en-US" altLang="en-US" dirty="0"/>
              <a:t> hence forest)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Partitioning on cut-points approach is very popular in medicine, because mimics decision approach of clinicians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0741791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5310" y="312420"/>
            <a:ext cx="7886700" cy="1325563"/>
          </a:xfrm>
        </p:spPr>
        <p:txBody>
          <a:bodyPr/>
          <a:lstStyle/>
          <a:p>
            <a:r>
              <a:rPr lang="en-US" dirty="0"/>
              <a:t>C5.0 </a:t>
            </a:r>
            <a:r>
              <a:rPr lang="en-US"/>
              <a:t>Example Stream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41780"/>
            <a:ext cx="670560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68859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 Node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24" y="1577340"/>
            <a:ext cx="7275915" cy="49365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480" y="365126"/>
            <a:ext cx="7747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70908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C5.0 Node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580" y="365126"/>
            <a:ext cx="1181100" cy="977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1507640"/>
            <a:ext cx="6154420" cy="499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4591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C5.0 Node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580" y="365126"/>
            <a:ext cx="1181100" cy="977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80" y="1489052"/>
            <a:ext cx="6337300" cy="516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0699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Golden Nugget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990" y="164306"/>
            <a:ext cx="1160654" cy="9558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417319"/>
            <a:ext cx="7711440" cy="532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0402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Golden Nugget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990" y="164306"/>
            <a:ext cx="1160654" cy="9558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" y="1405026"/>
            <a:ext cx="8265034" cy="531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5908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Node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580" y="279400"/>
            <a:ext cx="711200" cy="965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1438800"/>
            <a:ext cx="7045579" cy="523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09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7" y="365126"/>
            <a:ext cx="8028653" cy="1325563"/>
          </a:xfrm>
        </p:spPr>
        <p:txBody>
          <a:bodyPr/>
          <a:lstStyle/>
          <a:p>
            <a:r>
              <a:rPr lang="en-US"/>
              <a:t>K-nearest neighbors classification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101212" y="1690689"/>
            <a:ext cx="6521553" cy="4675699"/>
            <a:chOff x="1115960" y="1690689"/>
            <a:chExt cx="6521553" cy="4675699"/>
          </a:xfrm>
        </p:grpSpPr>
        <p:sp>
          <p:nvSpPr>
            <p:cNvPr id="5" name="Oval 4"/>
            <p:cNvSpPr/>
            <p:nvPr/>
          </p:nvSpPr>
          <p:spPr>
            <a:xfrm>
              <a:off x="1115960" y="4226527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riangle 5"/>
            <p:cNvSpPr/>
            <p:nvPr/>
          </p:nvSpPr>
          <p:spPr>
            <a:xfrm>
              <a:off x="4178708" y="4310103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riangle 6"/>
            <p:cNvSpPr/>
            <p:nvPr/>
          </p:nvSpPr>
          <p:spPr>
            <a:xfrm>
              <a:off x="5164699" y="3878826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riangle 7"/>
            <p:cNvSpPr/>
            <p:nvPr/>
          </p:nvSpPr>
          <p:spPr>
            <a:xfrm>
              <a:off x="3962399" y="2411132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riangle 8"/>
            <p:cNvSpPr/>
            <p:nvPr/>
          </p:nvSpPr>
          <p:spPr>
            <a:xfrm>
              <a:off x="6464709" y="2841523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riangle 9"/>
            <p:cNvSpPr/>
            <p:nvPr/>
          </p:nvSpPr>
          <p:spPr>
            <a:xfrm>
              <a:off x="6685935" y="4370440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iangle 10"/>
            <p:cNvSpPr/>
            <p:nvPr/>
          </p:nvSpPr>
          <p:spPr>
            <a:xfrm>
              <a:off x="5002467" y="5098486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riangle 11"/>
            <p:cNvSpPr/>
            <p:nvPr/>
          </p:nvSpPr>
          <p:spPr>
            <a:xfrm>
              <a:off x="3480619" y="5137815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/>
            <p:cNvSpPr/>
            <p:nvPr/>
          </p:nvSpPr>
          <p:spPr>
            <a:xfrm>
              <a:off x="5889522" y="2386552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318386" y="1690689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467894" y="5717458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025443" y="2184990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316360" y="5462279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369573" y="3706761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993921" y="2583196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601495" y="3040397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848167" y="2184990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962398" y="3131573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925960" y="2116164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694038" y="4552337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480619" y="6041923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riangle 25"/>
            <p:cNvSpPr/>
            <p:nvPr/>
          </p:nvSpPr>
          <p:spPr>
            <a:xfrm>
              <a:off x="6978750" y="5260718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riangle 26"/>
            <p:cNvSpPr/>
            <p:nvPr/>
          </p:nvSpPr>
          <p:spPr>
            <a:xfrm>
              <a:off x="7313048" y="3716594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5270394" y="3131574"/>
            <a:ext cx="304801" cy="3244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4438281" y="2298423"/>
            <a:ext cx="2011680" cy="2011680"/>
          </a:xfrm>
          <a:prstGeom prst="ellipse">
            <a:avLst/>
          </a:prstGeom>
          <a:solidFill>
            <a:srgbClr val="92D050">
              <a:alpha val="25000"/>
            </a:srgb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422794" y="1453845"/>
            <a:ext cx="25902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k=3 – </a:t>
            </a:r>
            <a:r>
              <a:rPr lang="en-US" sz="3200" dirty="0">
                <a:solidFill>
                  <a:srgbClr val="C00000"/>
                </a:solidFill>
              </a:rPr>
              <a:t>red wins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54369" y="2404017"/>
            <a:ext cx="7373708" cy="4384913"/>
            <a:chOff x="154369" y="2404017"/>
            <a:chExt cx="7373708" cy="4384913"/>
          </a:xfrm>
        </p:grpSpPr>
        <p:grpSp>
          <p:nvGrpSpPr>
            <p:cNvPr id="31" name="Group 30"/>
            <p:cNvGrpSpPr/>
            <p:nvPr/>
          </p:nvGrpSpPr>
          <p:grpSpPr>
            <a:xfrm>
              <a:off x="154369" y="2404017"/>
              <a:ext cx="1243738" cy="2694469"/>
              <a:chOff x="154369" y="2404017"/>
              <a:chExt cx="1243738" cy="2694469"/>
            </a:xfrm>
          </p:grpSpPr>
          <p:cxnSp>
            <p:nvCxnSpPr>
              <p:cNvPr id="35" name="Straight Arrow Connector 34"/>
              <p:cNvCxnSpPr/>
              <p:nvPr/>
            </p:nvCxnSpPr>
            <p:spPr>
              <a:xfrm flipH="1" flipV="1">
                <a:off x="586854" y="3024727"/>
                <a:ext cx="27295" cy="2073759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154369" y="2404017"/>
                <a:ext cx="124373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height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3114184" y="6204155"/>
              <a:ext cx="4413893" cy="584775"/>
              <a:chOff x="3114184" y="6204155"/>
              <a:chExt cx="4413893" cy="584775"/>
            </a:xfrm>
          </p:grpSpPr>
          <p:cxnSp>
            <p:nvCxnSpPr>
              <p:cNvPr id="33" name="Straight Arrow Connector 32"/>
              <p:cNvCxnSpPr/>
              <p:nvPr/>
            </p:nvCxnSpPr>
            <p:spPr>
              <a:xfrm flipV="1">
                <a:off x="3114184" y="6564573"/>
                <a:ext cx="3025009" cy="12834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6210665" y="6204155"/>
                <a:ext cx="13174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weight</a:t>
                </a:r>
              </a:p>
            </p:txBody>
          </p:sp>
        </p:grpSp>
      </p:grpSp>
      <p:sp>
        <p:nvSpPr>
          <p:cNvPr id="37" name="TextBox 36"/>
          <p:cNvSpPr txBox="1"/>
          <p:nvPr/>
        </p:nvSpPr>
        <p:spPr>
          <a:xfrm>
            <a:off x="0" y="5965606"/>
            <a:ext cx="2952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Any concerns?</a:t>
            </a:r>
          </a:p>
        </p:txBody>
      </p:sp>
    </p:spTree>
    <p:extLst>
      <p:ext uri="{BB962C8B-B14F-4D97-AF65-F5344CB8AC3E}">
        <p14:creationId xmlns:p14="http://schemas.microsoft.com/office/powerpoint/2010/main" val="79427092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392" y="2857603"/>
            <a:ext cx="7886700" cy="1325563"/>
          </a:xfrm>
        </p:spPr>
        <p:txBody>
          <a:bodyPr/>
          <a:lstStyle/>
          <a:p>
            <a:r>
              <a:rPr lang="en-US" dirty="0"/>
              <a:t>Support vector machines</a:t>
            </a:r>
          </a:p>
        </p:txBody>
      </p:sp>
    </p:spTree>
    <p:extLst>
      <p:ext uri="{BB962C8B-B14F-4D97-AF65-F5344CB8AC3E}">
        <p14:creationId xmlns:p14="http://schemas.microsoft.com/office/powerpoint/2010/main" val="129058200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96401"/>
          </a:xfrm>
        </p:spPr>
        <p:txBody>
          <a:bodyPr>
            <a:normAutofit/>
          </a:bodyPr>
          <a:lstStyle/>
          <a:p>
            <a:r>
              <a:rPr lang="en-US" dirty="0"/>
              <a:t>Idea is to generate a (non-linear) hyper-plane that optimally separates points from different classes</a:t>
            </a:r>
          </a:p>
          <a:p>
            <a:r>
              <a:rPr lang="en-US" dirty="0"/>
              <a:t>Developed in computer science community in 1990s</a:t>
            </a:r>
          </a:p>
        </p:txBody>
      </p:sp>
    </p:spTree>
    <p:extLst>
      <p:ext uri="{BB962C8B-B14F-4D97-AF65-F5344CB8AC3E}">
        <p14:creationId xmlns:p14="http://schemas.microsoft.com/office/powerpoint/2010/main" val="169613836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95208" y="133419"/>
            <a:ext cx="5937755" cy="1188720"/>
          </a:xfrm>
        </p:spPr>
        <p:txBody>
          <a:bodyPr/>
          <a:lstStyle/>
          <a:p>
            <a:r>
              <a:rPr lang="en-US" dirty="0"/>
              <a:t>Maximizing margins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58" y="1562100"/>
            <a:ext cx="6879125" cy="50673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092036" y="3851564"/>
            <a:ext cx="2757055" cy="224443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789216" y="2489386"/>
            <a:ext cx="2757055" cy="224443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937163" y="3170475"/>
            <a:ext cx="2757055" cy="2244436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782291" y="3045784"/>
            <a:ext cx="630381" cy="762000"/>
          </a:xfrm>
          <a:prstGeom prst="straightConnector1">
            <a:avLst/>
          </a:prstGeom>
          <a:ln w="508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047999" y="3851564"/>
            <a:ext cx="630381" cy="762000"/>
          </a:xfrm>
          <a:prstGeom prst="straightConnector1">
            <a:avLst/>
          </a:prstGeom>
          <a:ln w="508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25867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031" y="355092"/>
            <a:ext cx="6880045" cy="1188720"/>
          </a:xfrm>
        </p:spPr>
        <p:txBody>
          <a:bodyPr>
            <a:normAutofit fontScale="90000"/>
          </a:bodyPr>
          <a:lstStyle/>
          <a:p>
            <a:r>
              <a:rPr lang="en-US" dirty="0"/>
              <a:t>However, usually we have overlapping data…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31" y="1723922"/>
            <a:ext cx="6880045" cy="495396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671231" y="3203101"/>
            <a:ext cx="2757055" cy="224443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971128" y="2771374"/>
            <a:ext cx="2757055" cy="224443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848672" y="3022991"/>
            <a:ext cx="2757055" cy="2244436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627238" y="3435909"/>
            <a:ext cx="170276" cy="268171"/>
          </a:xfrm>
          <a:prstGeom prst="straightConnector1">
            <a:avLst/>
          </a:prstGeom>
          <a:ln w="508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480872" y="3662070"/>
            <a:ext cx="170276" cy="268171"/>
          </a:xfrm>
          <a:prstGeom prst="straightConnector1">
            <a:avLst/>
          </a:prstGeom>
          <a:ln w="508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77950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linearity is limited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11" y="2365095"/>
            <a:ext cx="7700211" cy="38976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659330" y="1690689"/>
            <a:ext cx="6508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from ISLR</a:t>
            </a:r>
          </a:p>
        </p:txBody>
      </p:sp>
    </p:spTree>
    <p:extLst>
      <p:ext uri="{BB962C8B-B14F-4D97-AF65-F5344CB8AC3E}">
        <p14:creationId xmlns:p14="http://schemas.microsoft.com/office/powerpoint/2010/main" val="10394715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0"/>
            <a:ext cx="7886700" cy="1130157"/>
          </a:xfrm>
        </p:spPr>
        <p:txBody>
          <a:bodyPr/>
          <a:lstStyle/>
          <a:p>
            <a:r>
              <a:rPr lang="en-US" dirty="0"/>
              <a:t>“Non-linear” decision boundary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25" y="1014251"/>
            <a:ext cx="7676147" cy="38475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9465" y="5414481"/>
            <a:ext cx="8075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trick of SVM, is not to have non-linear models for the separation boundaries directly, but rather to warp the space that the data is in. That way, linear boundaries in the warped space become non-linear back in the original space.</a:t>
            </a:r>
          </a:p>
        </p:txBody>
      </p:sp>
    </p:spTree>
    <p:extLst>
      <p:ext uri="{BB962C8B-B14F-4D97-AF65-F5344CB8AC3E}">
        <p14:creationId xmlns:p14="http://schemas.microsoft.com/office/powerpoint/2010/main" val="113556184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830" y="188146"/>
            <a:ext cx="7886700" cy="1325563"/>
          </a:xfrm>
        </p:spPr>
        <p:txBody>
          <a:bodyPr/>
          <a:lstStyle/>
          <a:p>
            <a:r>
              <a:rPr lang="en-US" dirty="0"/>
              <a:t>3 predictor </a:t>
            </a:r>
            <a:r>
              <a:rPr lang="mr-IN" dirty="0"/>
              <a:t>–</a:t>
            </a:r>
            <a:r>
              <a:rPr lang="en-US" dirty="0"/>
              <a:t> effective non-linear decision boundary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702" y="1513709"/>
            <a:ext cx="6398957" cy="521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91064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280631"/>
          </a:xfrm>
        </p:spPr>
        <p:txBody>
          <a:bodyPr/>
          <a:lstStyle/>
          <a:p>
            <a:r>
              <a:rPr lang="en-US" dirty="0"/>
              <a:t>Considered one of the best “out of the box” classifiers for complex big data problems</a:t>
            </a:r>
          </a:p>
          <a:p>
            <a:r>
              <a:rPr lang="en-US" dirty="0"/>
              <a:t>Has gained massive popularity</a:t>
            </a:r>
          </a:p>
          <a:p>
            <a:r>
              <a:rPr lang="en-US" dirty="0"/>
              <a:t>Solved a lot of tough problems</a:t>
            </a:r>
          </a:p>
          <a:p>
            <a:r>
              <a:rPr lang="en-US" dirty="0"/>
              <a:t>Great as a black box predictor, but not so good for interpretation</a:t>
            </a:r>
          </a:p>
        </p:txBody>
      </p:sp>
    </p:spTree>
    <p:extLst>
      <p:ext uri="{BB962C8B-B14F-4D97-AF65-F5344CB8AC3E}">
        <p14:creationId xmlns:p14="http://schemas.microsoft.com/office/powerpoint/2010/main" val="178276283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2440" y="304166"/>
            <a:ext cx="8195310" cy="1325563"/>
          </a:xfrm>
        </p:spPr>
        <p:txBody>
          <a:bodyPr/>
          <a:lstStyle/>
          <a:p>
            <a:r>
              <a:rPr lang="en-US"/>
              <a:t>Modeler: Support </a:t>
            </a:r>
            <a:r>
              <a:rPr lang="en-US" dirty="0"/>
              <a:t>Vector Machine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" y="1629729"/>
            <a:ext cx="7833215" cy="466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69687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4160"/>
            <a:ext cx="7886700" cy="1036320"/>
          </a:xfrm>
        </p:spPr>
        <p:txBody>
          <a:bodyPr/>
          <a:lstStyle/>
          <a:p>
            <a:r>
              <a:rPr lang="en-US"/>
              <a:t>Support Vector Machine Node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420" y="264160"/>
            <a:ext cx="1155700" cy="1041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0" y="1426598"/>
            <a:ext cx="7560310" cy="524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95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K-nearest neighbors classification</a:t>
            </a:r>
          </a:p>
        </p:txBody>
      </p:sp>
      <p:sp>
        <p:nvSpPr>
          <p:cNvPr id="31" name="Content Placeholder 3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Common to standardize predictors to have mean 0 and standard deviation of 1 (subtract mean and divide by standard deviation)</a:t>
            </a:r>
          </a:p>
          <a:p>
            <a:r>
              <a:rPr lang="en-US" dirty="0"/>
              <a:t>Take majority vote among k-nearest neighbors</a:t>
            </a:r>
          </a:p>
          <a:p>
            <a:r>
              <a:rPr lang="en-US" dirty="0"/>
              <a:t>Ties are broken at random (e.g. 1 red neighbor and 1 blue neighbor when k=2 – choose red or blue at random).</a:t>
            </a:r>
          </a:p>
          <a:p>
            <a:r>
              <a:rPr lang="en-US" dirty="0"/>
              <a:t>Works for problems with more than 2 classes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13714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730" y="1546226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Golden Nugget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Nothing much to see in here </a:t>
            </a:r>
            <a:r>
              <a:rPr lang="en-US"/>
              <a:t>for multi-class problems</a:t>
            </a:r>
            <a:br>
              <a:rPr lang="en-US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800" y="608807"/>
            <a:ext cx="1092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0063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651" y="99377"/>
            <a:ext cx="7886700" cy="1325563"/>
          </a:xfrm>
        </p:spPr>
        <p:txBody>
          <a:bodyPr/>
          <a:lstStyle/>
          <a:p>
            <a:r>
              <a:rPr lang="en-US" dirty="0"/>
              <a:t>Analysis Node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1424940"/>
            <a:ext cx="7614703" cy="51221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953" y="273208"/>
            <a:ext cx="6858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9608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9341" y="0"/>
            <a:ext cx="7886700" cy="679903"/>
          </a:xfrm>
        </p:spPr>
        <p:txBody>
          <a:bodyPr>
            <a:normAutofit fontScale="90000"/>
          </a:bodyPr>
          <a:lstStyle/>
          <a:p>
            <a:r>
              <a:rPr lang="en-US" dirty="0"/>
              <a:t>Choosing a classifier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7157" y="339951"/>
            <a:ext cx="8929395" cy="6553956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Logistic Regression</a:t>
            </a:r>
            <a:endParaRPr lang="en-US" dirty="0"/>
          </a:p>
          <a:p>
            <a:pPr lvl="1"/>
            <a:r>
              <a:rPr lang="en-US" dirty="0"/>
              <a:t>Nice probabilistic interpretation</a:t>
            </a:r>
          </a:p>
          <a:p>
            <a:pPr lvl="1"/>
            <a:r>
              <a:rPr lang="en-US" dirty="0"/>
              <a:t>Not highly flexible</a:t>
            </a:r>
          </a:p>
          <a:p>
            <a:r>
              <a:rPr lang="en-US" b="1"/>
              <a:t>K-nearest neighbors </a:t>
            </a:r>
            <a:r>
              <a:rPr lang="en-US" b="1" dirty="0"/>
              <a:t>classification</a:t>
            </a:r>
          </a:p>
          <a:p>
            <a:pPr lvl="1"/>
            <a:r>
              <a:rPr lang="en-US" dirty="0"/>
              <a:t>No “model” required – don’t have to worry about outliers</a:t>
            </a:r>
          </a:p>
          <a:p>
            <a:pPr lvl="1"/>
            <a:r>
              <a:rPr lang="en-US" dirty="0"/>
              <a:t>Easy to understand rules</a:t>
            </a:r>
          </a:p>
          <a:p>
            <a:pPr lvl="1"/>
            <a:r>
              <a:rPr lang="en-US" dirty="0"/>
              <a:t>Not so good for interpretation</a:t>
            </a:r>
          </a:p>
          <a:p>
            <a:pPr lvl="1"/>
            <a:r>
              <a:rPr lang="en-US" dirty="0"/>
              <a:t>Not so good if you have very large number of predictors</a:t>
            </a:r>
          </a:p>
          <a:p>
            <a:r>
              <a:rPr lang="en-US" b="1" dirty="0"/>
              <a:t>Decision Trees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Easy to interpret and explain </a:t>
            </a:r>
          </a:p>
          <a:p>
            <a:pPr lvl="1"/>
            <a:r>
              <a:rPr lang="en-US" dirty="0"/>
              <a:t>No “model” required -- don’t have to worry about outliers</a:t>
            </a:r>
          </a:p>
          <a:p>
            <a:pPr lvl="1"/>
            <a:r>
              <a:rPr lang="en-US" dirty="0"/>
              <a:t>Restricted to recursive partitioning of data to form classes</a:t>
            </a:r>
          </a:p>
          <a:p>
            <a:r>
              <a:rPr lang="en-US" b="1" dirty="0"/>
              <a:t>Support Vector Machines</a:t>
            </a:r>
          </a:p>
          <a:p>
            <a:pPr lvl="1"/>
            <a:r>
              <a:rPr lang="en-US" dirty="0"/>
              <a:t>Often have high accuracy</a:t>
            </a:r>
          </a:p>
          <a:p>
            <a:pPr lvl="1"/>
            <a:r>
              <a:rPr lang="en-US" dirty="0"/>
              <a:t>Can deal with highly non-linear separation of features</a:t>
            </a:r>
          </a:p>
          <a:p>
            <a:pPr lvl="1"/>
            <a:r>
              <a:rPr lang="en-US" dirty="0"/>
              <a:t>Requires effort tuning and difficult to interpret</a:t>
            </a:r>
          </a:p>
          <a:p>
            <a:pPr lvl="1"/>
            <a:r>
              <a:rPr lang="en-US" dirty="0"/>
              <a:t>Black box </a:t>
            </a:r>
            <a:r>
              <a:rPr lang="mr-IN" dirty="0"/>
              <a:t>–</a:t>
            </a:r>
            <a:r>
              <a:rPr lang="en-US" dirty="0"/>
              <a:t> difficult to interpret</a:t>
            </a:r>
          </a:p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However, if your primary goal is good prediction, then you can run multiple classifiers to find the best, or even combine them to get an even better model overall (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ensemble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techniques of 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boosting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bagging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and 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stacking </a:t>
            </a:r>
            <a:r>
              <a:rPr lang="mr-IN" b="1" i="1" dirty="0">
                <a:solidFill>
                  <a:schemeClr val="accent5">
                    <a:lumMod val="75000"/>
                  </a:schemeClr>
                </a:solidFill>
              </a:rPr>
              <a:t>–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 hope to discuss Thursday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r>
              <a:rPr lang="en-US" b="1" dirty="0">
                <a:solidFill>
                  <a:srgbClr val="C00000"/>
                </a:solidFill>
              </a:rPr>
              <a:t>If interested, take a look at last year’s Case Study lecture on the CLE. It performs an auto-classify node analysis of the dementia dataset using multiple classifiers</a:t>
            </a:r>
          </a:p>
          <a:p>
            <a:pPr lvl="1"/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7731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Monday’s lecture – clustering and data reduction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Clustering</a:t>
            </a:r>
          </a:p>
          <a:p>
            <a:pPr lvl="1"/>
            <a:r>
              <a:rPr lang="en-US" dirty="0"/>
              <a:t>K-means clustering</a:t>
            </a:r>
          </a:p>
          <a:p>
            <a:pPr lvl="1"/>
            <a:r>
              <a:rPr lang="en-US" dirty="0" err="1"/>
              <a:t>Kohonen</a:t>
            </a:r>
            <a:endParaRPr lang="en-US" dirty="0"/>
          </a:p>
          <a:p>
            <a:r>
              <a:rPr lang="en-US" dirty="0"/>
              <a:t>Data reduction</a:t>
            </a:r>
          </a:p>
          <a:p>
            <a:pPr lvl="1"/>
            <a:r>
              <a:rPr lang="en-US" dirty="0"/>
              <a:t>Principal components analysis (PCA)</a:t>
            </a:r>
          </a:p>
          <a:p>
            <a:r>
              <a:rPr lang="en-US" dirty="0"/>
              <a:t>Guidance for choosing between Machine Learning methods</a:t>
            </a:r>
          </a:p>
          <a:p>
            <a:r>
              <a:rPr lang="en-US" dirty="0"/>
              <a:t>Ensemble methods</a:t>
            </a:r>
          </a:p>
          <a:p>
            <a:r>
              <a:rPr lang="en-US" dirty="0"/>
              <a:t>More classification techniques in brief (if time)</a:t>
            </a:r>
          </a:p>
        </p:txBody>
      </p:sp>
    </p:spTree>
    <p:extLst>
      <p:ext uri="{BB962C8B-B14F-4D97-AF65-F5344CB8AC3E}">
        <p14:creationId xmlns:p14="http://schemas.microsoft.com/office/powerpoint/2010/main" val="148615690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284" y="2084596"/>
            <a:ext cx="8196223" cy="132556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Note: HW #5 is up on CLE</a:t>
            </a:r>
            <a:br>
              <a:rPr lang="en-US" dirty="0"/>
            </a:br>
            <a:r>
              <a:rPr lang="en-US" b="0" dirty="0"/>
              <a:t>– due 11.55pm on Thursday August 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963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iostat202">
      <a:dk1>
        <a:srgbClr val="000000"/>
      </a:dk1>
      <a:lt1>
        <a:srgbClr val="FFE1AD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7396F264-0114-7B4F-B46D-B8A4265656A2}" vid="{B90AB17B-02C1-A046-9BFA-5EFDF31620A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Kornak1</Template>
  <TotalTime>11827</TotalTime>
  <Words>2412</Words>
  <Application>Microsoft Macintosh PowerPoint</Application>
  <PresentationFormat>On-screen Show (4:3)</PresentationFormat>
  <Paragraphs>439</Paragraphs>
  <Slides>94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102" baseType="lpstr">
      <vt:lpstr>ＭＳ Ｐゴシック</vt:lpstr>
      <vt:lpstr>PMingLiU</vt:lpstr>
      <vt:lpstr>Arial</vt:lpstr>
      <vt:lpstr>Calibri</vt:lpstr>
      <vt:lpstr>Franklin Gothic Medium Cond</vt:lpstr>
      <vt:lpstr>Mangal</vt:lpstr>
      <vt:lpstr>Office Theme</vt:lpstr>
      <vt:lpstr>Image</vt:lpstr>
      <vt:lpstr>Biostat 202: Opportunities and Challenges of “Big Data”. Machine Learning 3:  More Classification</vt:lpstr>
      <vt:lpstr>Overview</vt:lpstr>
      <vt:lpstr>K-nearest neighbors classification</vt:lpstr>
      <vt:lpstr>K-nearest neighbors classification</vt:lpstr>
      <vt:lpstr>K-nearest neighbors classification</vt:lpstr>
      <vt:lpstr>K-nearest neighbors classification</vt:lpstr>
      <vt:lpstr>K-nearest neighbors classification</vt:lpstr>
      <vt:lpstr>K-nearest neighbors classification</vt:lpstr>
      <vt:lpstr>K-nearest neighbors classification</vt:lpstr>
      <vt:lpstr>Choice of k</vt:lpstr>
      <vt:lpstr>Choice of k</vt:lpstr>
      <vt:lpstr>Choice of k</vt:lpstr>
      <vt:lpstr>Choice of k</vt:lpstr>
      <vt:lpstr>Choice of k</vt:lpstr>
      <vt:lpstr>Choice of k</vt:lpstr>
      <vt:lpstr>Choice of k</vt:lpstr>
      <vt:lpstr>Choice of k</vt:lpstr>
      <vt:lpstr>Nearest neighbors classifier</vt:lpstr>
      <vt:lpstr>Running example: extend to differential diagnosis of multiple dementias</vt:lpstr>
      <vt:lpstr>Modeler: K-Nearest Neighbors</vt:lpstr>
      <vt:lpstr>Type Node</vt:lpstr>
      <vt:lpstr>Audit Node (post-Type)</vt:lpstr>
      <vt:lpstr>Audit Node (post-Type)</vt:lpstr>
      <vt:lpstr>KNN node</vt:lpstr>
      <vt:lpstr>KNN node</vt:lpstr>
      <vt:lpstr>KNN node</vt:lpstr>
      <vt:lpstr>KNN node</vt:lpstr>
      <vt:lpstr>KNN node</vt:lpstr>
      <vt:lpstr>KNN node</vt:lpstr>
      <vt:lpstr>KNN node</vt:lpstr>
      <vt:lpstr>Golden nugget</vt:lpstr>
      <vt:lpstr>Golden nugget</vt:lpstr>
      <vt:lpstr>Golden nugget</vt:lpstr>
      <vt:lpstr>Golden nugget</vt:lpstr>
      <vt:lpstr>Analysis node</vt:lpstr>
      <vt:lpstr>Analysis node</vt:lpstr>
      <vt:lpstr>Analysis node</vt:lpstr>
      <vt:lpstr>Different Partition?</vt:lpstr>
      <vt:lpstr>Analysis node</vt:lpstr>
      <vt:lpstr>Parameter estimation</vt:lpstr>
      <vt:lpstr>Training-test</vt:lpstr>
      <vt:lpstr>Train-validate-test</vt:lpstr>
      <vt:lpstr>Train-validate-test</vt:lpstr>
      <vt:lpstr>Train-validate-test</vt:lpstr>
      <vt:lpstr>Train-validate-test</vt:lpstr>
      <vt:lpstr>Train-validate-test</vt:lpstr>
      <vt:lpstr>Train-validate-test</vt:lpstr>
      <vt:lpstr>Warning: IBM Modeler goes against convention here:  IBM = training/test/validate convention = training/validate/test  We will use convention in the slides, but be careful to switch test and validate definitions when working in Modeler   Let’s see this applied to the dementia dataset using  K-nearest neighbors</vt:lpstr>
      <vt:lpstr>Modeler: K-Nearest Neighbors</vt:lpstr>
      <vt:lpstr>Modeler: K-Nearest Neighbors</vt:lpstr>
      <vt:lpstr>Revised Partition Node</vt:lpstr>
      <vt:lpstr>Analysis node</vt:lpstr>
      <vt:lpstr>Analysis node</vt:lpstr>
      <vt:lpstr>Cross-validation</vt:lpstr>
      <vt:lpstr>Cross-validation</vt:lpstr>
      <vt:lpstr>E.g. 5-fold cross-validation</vt:lpstr>
      <vt:lpstr>Cross-validation</vt:lpstr>
      <vt:lpstr>Modeler: K-Nearest Neighbors</vt:lpstr>
      <vt:lpstr>Partition Node</vt:lpstr>
      <vt:lpstr>KNN Node</vt:lpstr>
      <vt:lpstr>KNN Node</vt:lpstr>
      <vt:lpstr>Golden nugget</vt:lpstr>
      <vt:lpstr>Analysis node</vt:lpstr>
      <vt:lpstr>Another Warning: IBM text book (Wendler and Gröttrup) wrongly considers cross-validation to be a simple train-test-validate analysis  This flies in the face of the definition for cross-validation!  IBM Modeler gets it right though </vt:lpstr>
      <vt:lpstr>Recursive Partitioning (Decision Trees)</vt:lpstr>
      <vt:lpstr>Recursive Partitioning</vt:lpstr>
      <vt:lpstr>PowerPoint Presentation</vt:lpstr>
      <vt:lpstr>PowerPoint Presentation</vt:lpstr>
      <vt:lpstr>Growing Trees</vt:lpstr>
      <vt:lpstr>Modeler decision tree methods</vt:lpstr>
      <vt:lpstr>Pruning Trees</vt:lpstr>
      <vt:lpstr>Recursive Partitioning</vt:lpstr>
      <vt:lpstr>C5.0 Example Stream</vt:lpstr>
      <vt:lpstr>Partition Node</vt:lpstr>
      <vt:lpstr>C5.0 Node</vt:lpstr>
      <vt:lpstr>C5.0 Node</vt:lpstr>
      <vt:lpstr>Golden Nugget</vt:lpstr>
      <vt:lpstr>Golden Nugget</vt:lpstr>
      <vt:lpstr>Analysis Node</vt:lpstr>
      <vt:lpstr>Support vector machines</vt:lpstr>
      <vt:lpstr>Support vector machines</vt:lpstr>
      <vt:lpstr>Maximizing margins</vt:lpstr>
      <vt:lpstr>However, usually we have overlapping data…</vt:lpstr>
      <vt:lpstr>And linearity is limited</vt:lpstr>
      <vt:lpstr>“Non-linear” decision boundary</vt:lpstr>
      <vt:lpstr>3 predictor – effective non-linear decision boundary</vt:lpstr>
      <vt:lpstr>Support Vector Machine</vt:lpstr>
      <vt:lpstr>Modeler: Support Vector Machine</vt:lpstr>
      <vt:lpstr>Support Vector Machine Node</vt:lpstr>
      <vt:lpstr>Golden Nugget  Nothing much to see in here for multi-class problems </vt:lpstr>
      <vt:lpstr>Analysis Node</vt:lpstr>
      <vt:lpstr>Choosing a classifier</vt:lpstr>
      <vt:lpstr>Monday’s lecture – clustering and data reduction</vt:lpstr>
      <vt:lpstr>Note: HW #5 is up on CLE – due 11.55pm on Thursday August 30</vt:lpstr>
    </vt:vector>
  </TitlesOfParts>
  <Manager/>
  <Company/>
  <LinksUpToDate>false</LinksUpToDate>
  <SharedDoc>false</SharedDoc>
  <HyperlinkBase/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John Kornak</dc:creator>
  <cp:keywords/>
  <dc:description/>
  <cp:lastModifiedBy/>
  <cp:revision>181</cp:revision>
  <cp:lastPrinted>2018-07-30T18:27:12Z</cp:lastPrinted>
  <dcterms:created xsi:type="dcterms:W3CDTF">2016-07-20T10:16:15Z</dcterms:created>
  <dcterms:modified xsi:type="dcterms:W3CDTF">2018-07-30T18:36:51Z</dcterms:modified>
  <cp:category/>
</cp:coreProperties>
</file>