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xml" ContentType="application/vnd.openxmlformats-officedocument.themeOverride+xml"/>
  <Override PartName="/ppt/notesSlides/notesSlide48.xml" ContentType="application/vnd.openxmlformats-officedocument.presentationml.notesSlide+xml"/>
  <Override PartName="/ppt/theme/themeOverride2.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373" r:id="rId2"/>
    <p:sldId id="374" r:id="rId3"/>
    <p:sldId id="376" r:id="rId4"/>
    <p:sldId id="377" r:id="rId5"/>
    <p:sldId id="378" r:id="rId6"/>
    <p:sldId id="379" r:id="rId7"/>
    <p:sldId id="380" r:id="rId8"/>
    <p:sldId id="385" r:id="rId9"/>
    <p:sldId id="383" r:id="rId10"/>
    <p:sldId id="381" r:id="rId11"/>
    <p:sldId id="382" r:id="rId12"/>
    <p:sldId id="421" r:id="rId13"/>
    <p:sldId id="488" r:id="rId14"/>
    <p:sldId id="419" r:id="rId15"/>
    <p:sldId id="420" r:id="rId16"/>
    <p:sldId id="461" r:id="rId17"/>
    <p:sldId id="458" r:id="rId18"/>
    <p:sldId id="518" r:id="rId19"/>
    <p:sldId id="665" r:id="rId20"/>
    <p:sldId id="519" r:id="rId21"/>
    <p:sldId id="460" r:id="rId22"/>
    <p:sldId id="666" r:id="rId23"/>
    <p:sldId id="668" r:id="rId24"/>
    <p:sldId id="670" r:id="rId25"/>
    <p:sldId id="667" r:id="rId26"/>
    <p:sldId id="671" r:id="rId27"/>
    <p:sldId id="524" r:id="rId28"/>
    <p:sldId id="669" r:id="rId29"/>
    <p:sldId id="487" r:id="rId30"/>
    <p:sldId id="396" r:id="rId31"/>
    <p:sldId id="397" r:id="rId32"/>
    <p:sldId id="398" r:id="rId33"/>
    <p:sldId id="303" r:id="rId34"/>
    <p:sldId id="459" r:id="rId35"/>
    <p:sldId id="390" r:id="rId36"/>
    <p:sldId id="528" r:id="rId37"/>
    <p:sldId id="529" r:id="rId38"/>
    <p:sldId id="479" r:id="rId39"/>
    <p:sldId id="391" r:id="rId40"/>
    <p:sldId id="392" r:id="rId41"/>
    <p:sldId id="400" r:id="rId42"/>
    <p:sldId id="401" r:id="rId43"/>
    <p:sldId id="402" r:id="rId44"/>
    <p:sldId id="403" r:id="rId45"/>
    <p:sldId id="407" r:id="rId46"/>
    <p:sldId id="410" r:id="rId47"/>
    <p:sldId id="409" r:id="rId48"/>
    <p:sldId id="411" r:id="rId49"/>
    <p:sldId id="412" r:id="rId50"/>
    <p:sldId id="278" r:id="rId51"/>
    <p:sldId id="341" r:id="rId52"/>
    <p:sldId id="268" r:id="rId53"/>
    <p:sldId id="343" r:id="rId54"/>
    <p:sldId id="372" r:id="rId55"/>
    <p:sldId id="344" r:id="rId56"/>
    <p:sldId id="346" r:id="rId57"/>
    <p:sldId id="347" r:id="rId58"/>
    <p:sldId id="348" r:id="rId59"/>
    <p:sldId id="349" r:id="rId60"/>
    <p:sldId id="297" r:id="rId61"/>
    <p:sldId id="271" r:id="rId62"/>
    <p:sldId id="367" r:id="rId63"/>
    <p:sldId id="366" r:id="rId64"/>
    <p:sldId id="399" r:id="rId65"/>
    <p:sldId id="370" r:id="rId66"/>
    <p:sldId id="276" r:id="rId6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68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FF"/>
    <a:srgbClr val="FFFFFF"/>
    <a:srgbClr val="6666FF"/>
    <a:srgbClr val="1F5DDC"/>
    <a:srgbClr val="0080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8" autoAdjust="0"/>
    <p:restoredTop sz="77739" autoAdjust="0"/>
  </p:normalViewPr>
  <p:slideViewPr>
    <p:cSldViewPr>
      <p:cViewPr varScale="1">
        <p:scale>
          <a:sx n="86" d="100"/>
          <a:sy n="86" d="100"/>
        </p:scale>
        <p:origin x="1656" y="84"/>
      </p:cViewPr>
      <p:guideLst>
        <p:guide orient="horz" pos="268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3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6BBD49F-1BA8-4D1C-9BF4-EA3CAEC3B7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39939" name="Rectangle 3">
            <a:extLst>
              <a:ext uri="{FF2B5EF4-FFF2-40B4-BE49-F238E27FC236}">
                <a16:creationId xmlns:a16="http://schemas.microsoft.com/office/drawing/2014/main" id="{76934A2D-FE0B-414A-81E2-FC1F7C1A815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dirty="0"/>
          </a:p>
        </p:txBody>
      </p:sp>
      <p:sp>
        <p:nvSpPr>
          <p:cNvPr id="39940" name="Rectangle 4">
            <a:extLst>
              <a:ext uri="{FF2B5EF4-FFF2-40B4-BE49-F238E27FC236}">
                <a16:creationId xmlns:a16="http://schemas.microsoft.com/office/drawing/2014/main" id="{52F8A5FA-04BF-460F-A35A-D3BA9E099EB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39941" name="Rectangle 5">
            <a:extLst>
              <a:ext uri="{FF2B5EF4-FFF2-40B4-BE49-F238E27FC236}">
                <a16:creationId xmlns:a16="http://schemas.microsoft.com/office/drawing/2014/main" id="{70513BCA-3AE2-4A19-A734-8E39637FF38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8C2BEF6-6C2B-47A7-9BF0-85EE41B981F0}"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D6C8DE3-44DD-4C75-BCBB-2C9E67723EB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22531" name="Rectangle 3">
            <a:extLst>
              <a:ext uri="{FF2B5EF4-FFF2-40B4-BE49-F238E27FC236}">
                <a16:creationId xmlns:a16="http://schemas.microsoft.com/office/drawing/2014/main" id="{3E789CDD-3711-4C3C-9B9A-86D81D54406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dirty="0"/>
          </a:p>
        </p:txBody>
      </p:sp>
      <p:sp>
        <p:nvSpPr>
          <p:cNvPr id="117764" name="Rectangle 4">
            <a:extLst>
              <a:ext uri="{FF2B5EF4-FFF2-40B4-BE49-F238E27FC236}">
                <a16:creationId xmlns:a16="http://schemas.microsoft.com/office/drawing/2014/main" id="{163E8665-8398-46E0-A704-2C6E1F20D2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E5278F62-63C1-4137-A8F5-90460A49468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2534" name="Rectangle 6">
            <a:extLst>
              <a:ext uri="{FF2B5EF4-FFF2-40B4-BE49-F238E27FC236}">
                <a16:creationId xmlns:a16="http://schemas.microsoft.com/office/drawing/2014/main" id="{9F5BCF2F-A568-4C68-B015-E1794D06C02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22535" name="Rectangle 7">
            <a:extLst>
              <a:ext uri="{FF2B5EF4-FFF2-40B4-BE49-F238E27FC236}">
                <a16:creationId xmlns:a16="http://schemas.microsoft.com/office/drawing/2014/main" id="{AFCB2F24-91AC-4DEC-8ADC-491FD342810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134EAEE-6500-459D-B148-314E21F3C70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FA78C73-64B6-440C-AFBB-3CAA8B51949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89778B64-A9E1-4418-AD0B-2298891A1B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A679161D-080F-4071-A544-523D8D163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941873F-3CD4-4EBE-9D47-A4FBB8EAEDD7}" type="slidenum">
              <a:rPr lang="en-US" altLang="en-US" sz="1200"/>
              <a:pPr/>
              <a:t>1</a:t>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B4E7FEE-E443-4E72-A571-8657BAE9CB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1146E77-918B-4E5A-83D6-9D6EFFC4C8CA}" type="slidenum">
              <a:rPr lang="en-US" altLang="en-US" sz="1200"/>
              <a:pPr/>
              <a:t>10</a:t>
            </a:fld>
            <a:endParaRPr lang="en-US" altLang="en-US" sz="1200" dirty="0"/>
          </a:p>
        </p:txBody>
      </p:sp>
      <p:sp>
        <p:nvSpPr>
          <p:cNvPr id="126979" name="Rectangle 2">
            <a:extLst>
              <a:ext uri="{FF2B5EF4-FFF2-40B4-BE49-F238E27FC236}">
                <a16:creationId xmlns:a16="http://schemas.microsoft.com/office/drawing/2014/main" id="{8A06D419-0244-4578-AA90-527E0D6BB923}"/>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36F7517F-2F91-413D-BDD8-DD8220ECF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3BD7C9B-74C8-4DC1-BDC4-772DCAB43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4AEDE1E-85E2-4AF1-B941-728FADEE021F}" type="slidenum">
              <a:rPr lang="en-US" altLang="en-US" sz="1200"/>
              <a:pPr/>
              <a:t>11</a:t>
            </a:fld>
            <a:endParaRPr lang="en-US" altLang="en-US" sz="1200" dirty="0"/>
          </a:p>
        </p:txBody>
      </p:sp>
      <p:sp>
        <p:nvSpPr>
          <p:cNvPr id="128003" name="Rectangle 2">
            <a:extLst>
              <a:ext uri="{FF2B5EF4-FFF2-40B4-BE49-F238E27FC236}">
                <a16:creationId xmlns:a16="http://schemas.microsoft.com/office/drawing/2014/main" id="{2D16EB6E-310B-4825-A3AD-6D3360A4F75F}"/>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EC62AF1-4851-4C32-A7D5-D91E344DA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r>
              <a:rPr lang="en-US" altLang="en-US" sz="1000" dirty="0">
                <a:latin typeface="Times New Roman" panose="02020603050405020304" pitchFamily="18" charset="0"/>
                <a:ea typeface="ＭＳ Ｐゴシック" panose="020B0600070205080204" pitchFamily="34" charset="-128"/>
              </a:rPr>
              <a:t>Question to the audience:  w</a:t>
            </a:r>
            <a:r>
              <a:rPr lang="en-US" altLang="en-US" dirty="0">
                <a:latin typeface="Times New Roman" panose="02020603050405020304" pitchFamily="18" charset="0"/>
                <a:ea typeface="ＭＳ Ｐゴシック" panose="020B0600070205080204" pitchFamily="34" charset="-128"/>
              </a:rPr>
              <a:t>ith limited funds and many different programs, how do you think about resource allocation for HIV programs? Give examples of trade-offs.</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BF48674-A6D4-B748-B565-9FD9B1442C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5E6659B4-816A-384A-940F-1A137BEFE4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It’s useful to think in terms of a two-by-two table. A new intervention can be lower or higher cost than an existing approach, and lower or higher effectiveness. Which cells are interesting for CEA?</a:t>
            </a:r>
          </a:p>
        </p:txBody>
      </p:sp>
      <p:sp>
        <p:nvSpPr>
          <p:cNvPr id="26627" name="Slide Number Placeholder 3">
            <a:extLst>
              <a:ext uri="{FF2B5EF4-FFF2-40B4-BE49-F238E27FC236}">
                <a16:creationId xmlns:a16="http://schemas.microsoft.com/office/drawing/2014/main" id="{DD57796F-64FF-8E47-8946-ECD67DE2FF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29342-C2A8-254B-9688-5FA66AF27378}" type="slidenum">
              <a:rPr lang="en-US" altLang="en-US" smtClean="0">
                <a:latin typeface="Times New Roman" panose="02020603050405020304" pitchFamily="18" charset="0"/>
              </a:rPr>
              <a:pPr fontAlgn="base">
                <a:spcBef>
                  <a:spcPct val="0"/>
                </a:spcBef>
                <a:spcAft>
                  <a:spcPct val="0"/>
                </a:spcAft>
              </a:pPr>
              <a:t>12</a:t>
            </a:fld>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4DB02154-2A98-7943-9604-DB6263A32A96}"/>
              </a:ext>
            </a:extLst>
          </p:cNvPr>
          <p:cNvSpPr>
            <a:spLocks noGrp="1" noRot="1" noChangeAspect="1" noChangeArrowheads="1" noTextEdit="1"/>
          </p:cNvSpPr>
          <p:nvPr>
            <p:ph type="sldImg"/>
          </p:nvPr>
        </p:nvSpPr>
        <p:spPr>
          <a:ln/>
        </p:spPr>
      </p:sp>
      <p:sp>
        <p:nvSpPr>
          <p:cNvPr id="28674" name="Notes Placeholder 2">
            <a:extLst>
              <a:ext uri="{FF2B5EF4-FFF2-40B4-BE49-F238E27FC236}">
                <a16:creationId xmlns:a16="http://schemas.microsoft.com/office/drawing/2014/main" id="{6EEF0ECC-41A2-EF4B-8698-2170494A60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we see that two cells are starred. These are the ones that are interesting for CEA. The bottom right is the most common for a new intervention – costs more, and works better. More money, more benefit. Is it worth it? There’s a trade-off we can quantify. Upper left is the same story, from the opposite perspective.</a:t>
            </a:r>
          </a:p>
          <a:p>
            <a:endParaRPr lang="en-US" altLang="en-US" dirty="0"/>
          </a:p>
          <a:p>
            <a:r>
              <a:rPr lang="en-US" altLang="en-US" dirty="0"/>
              <a:t>The two other cells are also important – for interventions that are higher cost and less effective, which we call “dominated”. And for interventions that are lower cost and more effective, which we call “dominant”. These situations do happen, as we’ll see, and they’re really important, to identify strong losers and winners. But they’re not amenable to CEA trade-off calculations. </a:t>
            </a:r>
          </a:p>
        </p:txBody>
      </p:sp>
      <p:sp>
        <p:nvSpPr>
          <p:cNvPr id="28675" name="Slide Number Placeholder 3">
            <a:extLst>
              <a:ext uri="{FF2B5EF4-FFF2-40B4-BE49-F238E27FC236}">
                <a16:creationId xmlns:a16="http://schemas.microsoft.com/office/drawing/2014/main" id="{273AA017-39F5-2143-A9D9-5BEE2F6547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7BCBEE-0EF6-0540-AFF4-A89E62746FD6}" type="slidenum">
              <a:rPr lang="en-US" altLang="en-US" smtClean="0">
                <a:latin typeface="Times New Roman" panose="02020603050405020304" pitchFamily="18" charset="0"/>
              </a:rPr>
              <a:pPr fontAlgn="base">
                <a:spcBef>
                  <a:spcPct val="0"/>
                </a:spcBef>
                <a:spcAft>
                  <a:spcPct val="0"/>
                </a:spcAft>
              </a:pPr>
              <a:t>13</a:t>
            </a:fld>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turn to how a CEA is set up. There are three legs to this stool. What information goes in, the results we want to generate, and the analytic approach.</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16</a:t>
            </a:fld>
            <a:endParaRPr lang="en-US" altLang="en-US" dirty="0"/>
          </a:p>
        </p:txBody>
      </p:sp>
    </p:spTree>
    <p:extLst>
      <p:ext uri="{BB962C8B-B14F-4D97-AF65-F5344CB8AC3E}">
        <p14:creationId xmlns:p14="http://schemas.microsoft.com/office/powerpoint/2010/main" val="32743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78CC4518-23BE-4046-AB90-33EA90EA63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4C96E0-F945-874C-BB2E-CA0FD3661210}" type="slidenum">
              <a:rPr lang="en-US" altLang="en-US" smtClean="0">
                <a:latin typeface="Times New Roman" panose="02020603050405020304" pitchFamily="18" charset="0"/>
              </a:rPr>
              <a:pPr fontAlgn="base">
                <a:spcBef>
                  <a:spcPct val="0"/>
                </a:spcBef>
                <a:spcAft>
                  <a:spcPct val="0"/>
                </a:spcAft>
              </a:pPr>
              <a:t>17</a:t>
            </a:fld>
            <a:endParaRPr lang="en-US" altLang="en-US" dirty="0">
              <a:latin typeface="Times New Roman" panose="02020603050405020304" pitchFamily="18" charset="0"/>
            </a:endParaRPr>
          </a:p>
        </p:txBody>
      </p:sp>
      <p:sp>
        <p:nvSpPr>
          <p:cNvPr id="31746" name="Rectangle 2">
            <a:extLst>
              <a:ext uri="{FF2B5EF4-FFF2-40B4-BE49-F238E27FC236}">
                <a16:creationId xmlns:a16="http://schemas.microsoft.com/office/drawing/2014/main" id="{C2DFAD3D-6498-3544-B744-BA4E06976EB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249570D6-A27A-5C46-9E13-884677AEF5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We’ll start with inputs. Again, 3 parts: costs of intervening, health effects of disease and intervening, and costs of health care for that disease.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D8193D8-1A06-004A-A953-00AAE02EF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6D3BB8-68F4-CF4F-BBBD-C00869D33B91}" type="slidenum">
              <a:rPr lang="en-US" altLang="en-US" smtClean="0">
                <a:latin typeface="Times New Roman" panose="02020603050405020304" pitchFamily="18" charset="0"/>
              </a:rPr>
              <a:pPr fontAlgn="base">
                <a:spcBef>
                  <a:spcPct val="0"/>
                </a:spcBef>
                <a:spcAft>
                  <a:spcPct val="0"/>
                </a:spcAft>
              </a:pPr>
              <a:t>18</a:t>
            </a:fld>
            <a:endParaRPr lang="en-US" altLang="en-US" dirty="0">
              <a:latin typeface="Times New Roman" panose="02020603050405020304" pitchFamily="18" charset="0"/>
            </a:endParaRPr>
          </a:p>
        </p:txBody>
      </p:sp>
      <p:sp>
        <p:nvSpPr>
          <p:cNvPr id="33794" name="Rectangle 2">
            <a:extLst>
              <a:ext uri="{FF2B5EF4-FFF2-40B4-BE49-F238E27FC236}">
                <a16:creationId xmlns:a16="http://schemas.microsoft.com/office/drawing/2014/main" id="{67DF1CF8-4D9C-2242-804E-7E0C8E119DA0}"/>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08E6492-C8F1-F84C-93A4-8D58D375A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Intervention costs may be unfamiliar to you, but is pretty easy to understand once you get the lay of the land. We quantify “resources” that are required and their costs. We use some standard categories. Let’s start with personnel, or staff, or “human resources”. This is usually the biggest category of costs. It includes health care workers and others. We measure quantity in hours or days or months. Costs are wages or salary or total compensation. [Review remainder of list]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D8193D8-1A06-004A-A953-00AAE02EF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6D3BB8-68F4-CF4F-BBBD-C00869D33B91}" type="slidenum">
              <a:rPr lang="en-US" altLang="en-US" smtClean="0">
                <a:latin typeface="Times New Roman" panose="02020603050405020304" pitchFamily="18" charset="0"/>
              </a:rPr>
              <a:pPr fontAlgn="base">
                <a:spcBef>
                  <a:spcPct val="0"/>
                </a:spcBef>
                <a:spcAft>
                  <a:spcPct val="0"/>
                </a:spcAft>
              </a:pPr>
              <a:t>19</a:t>
            </a:fld>
            <a:endParaRPr lang="en-US" altLang="en-US" dirty="0">
              <a:latin typeface="Times New Roman" panose="02020603050405020304" pitchFamily="18" charset="0"/>
            </a:endParaRPr>
          </a:p>
        </p:txBody>
      </p:sp>
      <p:sp>
        <p:nvSpPr>
          <p:cNvPr id="33794" name="Rectangle 2">
            <a:extLst>
              <a:ext uri="{FF2B5EF4-FFF2-40B4-BE49-F238E27FC236}">
                <a16:creationId xmlns:a16="http://schemas.microsoft.com/office/drawing/2014/main" id="{67DF1CF8-4D9C-2242-804E-7E0C8E119DA0}"/>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08E6492-C8F1-F84C-93A4-8D58D375A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anticipated health effects of disease and treatment are inputs to the model. Of course it’s critical to portray how the disease will affect health. For example, how many will die over 3 years? That’s the outcome we’re trying to change. It’s equally critical to quantify how the intervention will alter that disease course, such as by reducing mortality. And, to have a proper full portrayal, we need to consider side effects, or adverse events, caused by intervening.</a:t>
            </a:r>
          </a:p>
        </p:txBody>
      </p:sp>
    </p:spTree>
    <p:extLst>
      <p:ext uri="{BB962C8B-B14F-4D97-AF65-F5344CB8AC3E}">
        <p14:creationId xmlns:p14="http://schemas.microsoft.com/office/powerpoint/2010/main" val="76882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1D5F477-5BA0-CF4D-925D-8D25C21D4C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2213E3-A7D4-A54E-A9F0-9B4BDE014C9C}" type="slidenum">
              <a:rPr lang="en-US" altLang="en-US" smtClean="0">
                <a:latin typeface="Times New Roman" panose="02020603050405020304" pitchFamily="18" charset="0"/>
              </a:rPr>
              <a:pPr fontAlgn="base">
                <a:spcBef>
                  <a:spcPct val="0"/>
                </a:spcBef>
                <a:spcAft>
                  <a:spcPct val="0"/>
                </a:spcAft>
              </a:pPr>
              <a:t>20</a:t>
            </a:fld>
            <a:endParaRPr lang="en-US" altLang="en-US" dirty="0">
              <a:latin typeface="Times New Roman" panose="02020603050405020304" pitchFamily="18" charset="0"/>
            </a:endParaRPr>
          </a:p>
        </p:txBody>
      </p:sp>
      <p:sp>
        <p:nvSpPr>
          <p:cNvPr id="35842" name="Rectangle 2">
            <a:extLst>
              <a:ext uri="{FF2B5EF4-FFF2-40B4-BE49-F238E27FC236}">
                <a16:creationId xmlns:a16="http://schemas.microsoft.com/office/drawing/2014/main" id="{2526BECF-5678-3E40-B4E4-44ED61D490AB}"/>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1B04771B-EF92-8345-B2CA-A9E1B0537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Finally, we need to portray the cost of health care for the disease being modeled. This is essential, because the overall costs of intervening may be affected by how the intervention affects health care use. If the intervention averts disease, it will lower health care costs. If it identifies disease it may increase use of medical care and thus costs. </a:t>
            </a:r>
          </a:p>
          <a:p>
            <a:endParaRPr lang="en-US" altLang="en-US" dirty="0"/>
          </a:p>
          <a:p>
            <a:r>
              <a:rPr lang="en-US" altLang="en-US" dirty="0"/>
              <a:t>We divide health care costs into standard categories. The big ones are listed here. The costing approach is similar to what we do for the intervention – count resources, and apply costs.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second big element of a CEA: Outcomes. This is what we’re trying to estimate. </a:t>
            </a:r>
          </a:p>
          <a:p>
            <a:endParaRPr lang="en-US" dirty="0"/>
          </a:p>
          <a:p>
            <a:r>
              <a:rPr lang="en-US" dirty="0"/>
              <a:t>Health outcomes </a:t>
            </a:r>
            <a:r>
              <a:rPr lang="en-US" i="1" dirty="0"/>
              <a:t>may</a:t>
            </a:r>
            <a:r>
              <a:rPr lang="en-US" dirty="0"/>
              <a:t> include intermediate effects, like changes in blood pressure or HgA1c, or CD4 count for HIV. They also </a:t>
            </a:r>
            <a:r>
              <a:rPr lang="en-US" i="1" dirty="0"/>
              <a:t>always</a:t>
            </a:r>
            <a:r>
              <a:rPr lang="en-US" dirty="0"/>
              <a:t> include clinical events, including both morbidity (like heart attacks and infections, or pain or physical or mental disability) and mortality (premature deaths, of course). Readers intuitively understand these clinical events.</a:t>
            </a:r>
          </a:p>
          <a:p>
            <a:endParaRPr lang="en-US" dirty="0"/>
          </a:p>
          <a:p>
            <a:r>
              <a:rPr lang="en-US" dirty="0"/>
              <a:t>However, it’s hard to sum up or compare diverse clinical events. What is a heart attack plus back pain? Or death at age 60 vs. five years of depression? In order to bring some order to this mix of events, we use one of two standard metrics that sum up the effects of premature death (a change in years of life) and of morbidity, taking into account severity and duration. This is done with DALYs or QALYs. More on these metrics in just a moment.</a:t>
            </a:r>
          </a:p>
          <a:p>
            <a:endParaRPr lang="en-US" dirty="0"/>
          </a:p>
          <a:p>
            <a:r>
              <a:rPr lang="en-US" dirty="0"/>
              <a:t>Before we move on, there are two more outcomes. One is “net costs” – the intervention costs adjusted for offsetting medical care savings or induced costs as a result of the intervention.</a:t>
            </a:r>
          </a:p>
          <a:p>
            <a:endParaRPr lang="en-US" dirty="0"/>
          </a:p>
          <a:p>
            <a:r>
              <a:rPr lang="en-US" dirty="0"/>
              <a:t>Finally, if there is a trade-off to assess – more health for more money – we calculate an “incremental cost-effectiveness ratio”, or ICER.</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21</a:t>
            </a:fld>
            <a:endParaRPr lang="en-US" altLang="en-US" dirty="0"/>
          </a:p>
        </p:txBody>
      </p:sp>
    </p:spTree>
    <p:extLst>
      <p:ext uri="{BB962C8B-B14F-4D97-AF65-F5344CB8AC3E}">
        <p14:creationId xmlns:p14="http://schemas.microsoft.com/office/powerpoint/2010/main" val="137593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1B5A814-E3F6-4275-8392-EFA1357ACFC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20835522-58EA-47B9-87F9-2E30E84B35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472767E9-4E9D-49A5-8E79-CDB65FBFA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9D0A94D-DF18-4FAF-BA9D-6ECEE516CEB6}" type="slidenum">
              <a:rPr lang="en-US" altLang="en-US" sz="1200"/>
              <a:pPr/>
              <a:t>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take a look at the magic metrics that combined mortality and morbidity into a single measure. As mentioned, there are two types. The QALY is the quality-adjusted life year. It’s a measure of health – longevity and health status. More is better. Health status is measured with “health state utility”, on a 0-1 scale, with 1 being perfect health. Years of life are adjusted, as necessary, for imperfect health. This is the metric used in the US and Europe most of the time.</a:t>
            </a:r>
          </a:p>
          <a:p>
            <a:endParaRPr lang="en-US" dirty="0"/>
          </a:p>
          <a:p>
            <a:r>
              <a:rPr lang="en-US" dirty="0"/>
              <a:t>The DALY is the disability adjust life year. It’s a bit younger than the QALY. It’s a measure of disease burden – so less is better. Health status is measure in ”disability weight”, also on a 0-1 scale, but perfect health is represented by 0 – no disability. Thus the DALY is sum of years of life lost plus disability when alive. It’s the dominant metric in global disease policy and for CEAs in low and middle income countries.</a:t>
            </a:r>
          </a:p>
          <a:p>
            <a:endParaRPr lang="en-US" dirty="0"/>
          </a:p>
          <a:p>
            <a:r>
              <a:rPr lang="en-US" dirty="0"/>
              <a:t>A bit confusing, right? Different metrics, with different components. Actually, luckily, it’s a bit easier than that. It turns out that in practice – as actually implemented – QALYs and DALYs are opposite and equal. A QALY gained equals a DALY averted. Health state utility is the complement of disability. While disability was intended to measure something different than health state utility, in practice the measurement is a lot like for utility. This means if you can’t find the disability weight for an analysis, you can use one minus the health state utility. </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22</a:t>
            </a:fld>
            <a:endParaRPr lang="en-US" altLang="en-US" dirty="0"/>
          </a:p>
        </p:txBody>
      </p:sp>
    </p:spTree>
    <p:extLst>
      <p:ext uri="{BB962C8B-B14F-4D97-AF65-F5344CB8AC3E}">
        <p14:creationId xmlns:p14="http://schemas.microsoft.com/office/powerpoint/2010/main" val="124466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analysis. Here’s a very simple example of a decision tree. Trees in real analyses are a lot more elaborate. But this has the key elements. </a:t>
            </a:r>
          </a:p>
          <a:p>
            <a:endParaRPr lang="en-US" dirty="0"/>
          </a:p>
          <a:p>
            <a:r>
              <a:rPr lang="en-US" dirty="0"/>
              <a:t>There is a population with a health issue, for whom you’re contemplating intervention. In this instance, smokers. The decision (represented by the square) is whether or not to do a smoking cessation program. These are fairly expensive, and for long-time smokers not all that effective. The tree portrays expected clinical outcomes. Again, keeping it simple, is there a CV event related to smoking or not? Circles show the “chance nodes”. At the top, this event has a 60% chance of occurring. If it happens there’s a 30% chance of immediate death, and a 70% chance of long-term survival with mild impairment. The QALYs for no CV event are 20, and the cost is $0. With early death, the QALYs are 10 (because of healthy years before the fatal CV event), and cost is $50,000. Surviving a CV event costs more but results in more QALYs. The expected QALYs are 17.78, and the expected cost is $72,000.</a:t>
            </a:r>
          </a:p>
          <a:p>
            <a:endParaRPr lang="en-US" dirty="0"/>
          </a:p>
          <a:p>
            <a:r>
              <a:rPr lang="en-US" dirty="0"/>
              <a:t>With the program, the risk of a CV event drops by 10% (see yellow highlighting). All the other probabilities are the same. And the costs are the same too, except for $7000 for the program. The expected QALYs are 18, and expected cost is $72,800.</a:t>
            </a:r>
          </a:p>
          <a:p>
            <a:endParaRPr lang="en-US" dirty="0"/>
          </a:p>
          <a:p>
            <a:r>
              <a:rPr lang="en-US" dirty="0"/>
              <a:t>Thus, in this hypothetical example, the intervention increases QALYs by 0.22 and increases costs by $800. Of course for individuals who benefit, the QALY gain is huge. But only a few people benefit.</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23</a:t>
            </a:fld>
            <a:endParaRPr lang="en-US" altLang="en-US" dirty="0"/>
          </a:p>
        </p:txBody>
      </p:sp>
    </p:spTree>
    <p:extLst>
      <p:ext uri="{BB962C8B-B14F-4D97-AF65-F5344CB8AC3E}">
        <p14:creationId xmlns:p14="http://schemas.microsoft.com/office/powerpoint/2010/main" val="314417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simple smoking cessation decision tree. Here’s the ICER. $800 divided by 0.22 is $3,600 per QALY gained</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24</a:t>
            </a:fld>
            <a:endParaRPr lang="en-US" altLang="en-US" dirty="0"/>
          </a:p>
        </p:txBody>
      </p:sp>
    </p:spTree>
    <p:extLst>
      <p:ext uri="{BB962C8B-B14F-4D97-AF65-F5344CB8AC3E}">
        <p14:creationId xmlns:p14="http://schemas.microsoft.com/office/powerpoint/2010/main" val="3891449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the “I” in ICER is really important. That is, “incremental” has a special meaning, and applying it properly is essential to correct CEAs. It means, when there are 3 or more plausible intervention approaches, you must examine them step-by-step, one increment at a time.</a:t>
            </a:r>
          </a:p>
          <a:p>
            <a:endParaRPr lang="en-US" dirty="0"/>
          </a:p>
          <a:p>
            <a:r>
              <a:rPr lang="en-US" dirty="0"/>
              <a:t>Here’s an example. You’ve got 4 treatment strategies: No treatment; Drug A, which is generic and fairly cheap; Drug B which is brand name and more expensive; and Drug C which is a new and wildly expensive biologic.</a:t>
            </a:r>
          </a:p>
          <a:p>
            <a:endParaRPr lang="en-US" dirty="0"/>
          </a:p>
          <a:p>
            <a:r>
              <a:rPr lang="en-US" dirty="0"/>
              <a:t>No treatment has zero cost for drugs, and $10,000 for the disease. Drug A costs $!000, and lowers disease costs to $7000, so with a total cost of $8000. Drug B costs $10,000, plus $5,000 in other disease costs, is $15,000. And Drug C costs $75,000, lowers disease costs to $3,000, for a total of $78,000.</a:t>
            </a:r>
          </a:p>
          <a:p>
            <a:endParaRPr lang="en-US" dirty="0"/>
          </a:p>
          <a:p>
            <a:r>
              <a:rPr lang="en-US" dirty="0"/>
              <a:t>Under “Incremental” we can see that Drug A is cheaper and better than no treatment, so “dominant”. Drug B adds 0.5 QALYs to Drug A at an incremental net cost of $7,000, so the ICER is $14,000 per QALY gained. Drug C is $126,000 per QALY gained vs. Drug B. Which may be too costly. These are the step-by-step increments we should use.</a:t>
            </a:r>
          </a:p>
          <a:p>
            <a:endParaRPr lang="en-US" dirty="0"/>
          </a:p>
          <a:p>
            <a:r>
              <a:rPr lang="en-US" dirty="0"/>
              <a:t>Now look at “Not Incremental”. If we compare each drug </a:t>
            </a:r>
            <a:r>
              <a:rPr lang="en-US" i="1" dirty="0"/>
              <a:t>directly to no treatment</a:t>
            </a:r>
            <a:r>
              <a:rPr lang="en-US" dirty="0"/>
              <a:t>, it distorts the results. It unfairly makes Drug B and Drug C look very attractive, with much lower cost-effectiveness ratios -- $2,000 and 22,000 per QALY gained. But it’s wrong to skip the intermediate options (click, and hold a second).</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25</a:t>
            </a:fld>
            <a:endParaRPr lang="en-US" altLang="en-US" dirty="0"/>
          </a:p>
        </p:txBody>
      </p:sp>
    </p:spTree>
    <p:extLst>
      <p:ext uri="{BB962C8B-B14F-4D97-AF65-F5344CB8AC3E}">
        <p14:creationId xmlns:p14="http://schemas.microsoft.com/office/powerpoint/2010/main" val="2121140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F1D607DA-B73F-9D47-8B90-01ADF49FD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AC1894-D911-9E4C-B631-EBA0B106E717}" type="slidenum">
              <a:rPr lang="en-US" altLang="en-US" smtClean="0">
                <a:latin typeface="Times New Roman" panose="02020603050405020304" pitchFamily="18" charset="0"/>
              </a:rPr>
              <a:pPr fontAlgn="base">
                <a:spcBef>
                  <a:spcPct val="0"/>
                </a:spcBef>
                <a:spcAft>
                  <a:spcPct val="0"/>
                </a:spcAft>
              </a:pPr>
              <a:t>26</a:t>
            </a:fld>
            <a:endParaRPr lang="en-US" altLang="en-US" dirty="0">
              <a:latin typeface="Times New Roman" panose="02020603050405020304" pitchFamily="18" charset="0"/>
            </a:endParaRPr>
          </a:p>
        </p:txBody>
      </p:sp>
      <p:sp>
        <p:nvSpPr>
          <p:cNvPr id="55298" name="Rectangle 2">
            <a:extLst>
              <a:ext uri="{FF2B5EF4-FFF2-40B4-BE49-F238E27FC236}">
                <a16:creationId xmlns:a16="http://schemas.microsoft.com/office/drawing/2014/main" id="{15FE421C-E5A6-4342-996D-E2BC78EA877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4467C7C5-1627-2644-A63A-A052D1892A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onto to some real CEA results from my work.</a:t>
            </a:r>
          </a:p>
          <a:p>
            <a:endParaRPr lang="en-US" altLang="en-US" dirty="0"/>
          </a:p>
          <a:p>
            <a:r>
              <a:rPr lang="en-US" altLang="en-US" dirty="0"/>
              <a:t>The first example is about antivirals for HCV in the U.S. These are new and highly effective, and very costly drugs. We compared treating all people with HCV to just those with stages F3 and F4, advanced disease based on histology. We found that advancing treatment to everyone adds 0.73 QALYs and $29,000, for an ICER of $39,500 per QALY gained. I’ll show detailed results in a moment.</a:t>
            </a:r>
          </a:p>
          <a:p>
            <a:endParaRPr lang="en-US" altLang="en-US" dirty="0"/>
          </a:p>
          <a:p>
            <a:r>
              <a:rPr lang="en-US" altLang="en-US" dirty="0"/>
              <a:t>Example 2 is about adult male circumcision (AMC) in South Africa to prevent HIB infection. We found a cost of $181 per HIV infection averted, unadjusted for changes in HIV care costs. With that adjustment, we found a </a:t>
            </a:r>
            <a:r>
              <a:rPr lang="en-US" altLang="en-US" b="1" dirty="0"/>
              <a:t>net</a:t>
            </a:r>
            <a:r>
              <a:rPr lang="en-US" altLang="en-US" dirty="0"/>
              <a:t> </a:t>
            </a:r>
            <a:r>
              <a:rPr lang="en-US" altLang="en-US" b="1" dirty="0"/>
              <a:t>savings</a:t>
            </a:r>
            <a:r>
              <a:rPr lang="en-US" altLang="en-US" dirty="0"/>
              <a:t> of $2.4 million for 1000 circumcisions. That means that AMC is “dominant” – cheaper and better. Thus no ICER is needed, or appropriate, because there’s no trade-off. Just report the savings and health benefits.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0D611399-63DD-CA47-983B-DB0EB092DA15}"/>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F025D628-424D-9244-B51C-F8681248F2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GuardianSansGR-Regular"/>
              </a:rPr>
              <a:t>Here we see more detailed results for our HCV study.</a:t>
            </a:r>
          </a:p>
          <a:p>
            <a:endParaRPr lang="en-US" altLang="en-US" sz="1400" dirty="0">
              <a:latin typeface="GuardianSansGR-Regular"/>
            </a:endParaRPr>
          </a:p>
          <a:p>
            <a:r>
              <a:rPr lang="en-US" altLang="en-US" sz="1400" dirty="0">
                <a:latin typeface="GuardianSansGR-Regular"/>
              </a:rPr>
              <a:t>At the top you can see the comparison I presented on the last slide. This divides the HCV population into two large groups. It costs $39,500 per QALY gained to treat everyone instead of stage F32 or greater. In the US this is generally considered a favorable cost-effectiveness ratio.</a:t>
            </a:r>
          </a:p>
          <a:p>
            <a:endParaRPr lang="en-US" altLang="en-US" sz="1400" dirty="0">
              <a:latin typeface="GuardianSansGR-Regular"/>
            </a:endParaRPr>
          </a:p>
          <a:p>
            <a:r>
              <a:rPr lang="en-US" altLang="en-US" sz="1400" dirty="0">
                <a:latin typeface="GuardianSansGR-Regular"/>
              </a:rPr>
              <a:t>But then we decided to get more precise. We divided the HCV population into individual fibrosis stages. And what we found is that expanding the treatment population to each earlier stage has a pretty good ICER, until we compared Stage F1 and later versus Treat All. Then the ICER jumped to $187,000 per QALY gained. So, we found that with any evidence of liver damage, it makes economic sense to treat. But perhaps not for people who are infected but without liver damage.</a:t>
            </a:r>
            <a:endParaRPr lang="en-US" altLang="en-US" sz="2800" dirty="0"/>
          </a:p>
        </p:txBody>
      </p:sp>
      <p:sp>
        <p:nvSpPr>
          <p:cNvPr id="110595" name="Slide Number Placeholder 3">
            <a:extLst>
              <a:ext uri="{FF2B5EF4-FFF2-40B4-BE49-F238E27FC236}">
                <a16:creationId xmlns:a16="http://schemas.microsoft.com/office/drawing/2014/main" id="{184AAA3A-33B5-A54E-B2FD-364E0D1BC7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A39E0D-0922-9D42-9A74-A74440E1214F}" type="slidenum">
              <a:rPr lang="en-US" altLang="en-US" smtClean="0">
                <a:latin typeface="Times New Roman" panose="02020603050405020304" pitchFamily="18" charset="0"/>
              </a:rPr>
              <a:pPr fontAlgn="base">
                <a:spcBef>
                  <a:spcPct val="0"/>
                </a:spcBef>
                <a:spcAft>
                  <a:spcPct val="0"/>
                </a:spcAft>
              </a:pPr>
              <a:t>27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56607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FA1F535B-76BF-8F49-8E9D-1F136B55D46F}"/>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EED5ABB3-2317-584E-A59B-A44C629760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Ah, now the coup de grace – the ICER. This is the analytic approach. (Well, actually, it’s the ultimate outcome measure of CEA, but the details of how we combine the various inputs to arrive at this are more than we can address today. If you’re interested, let me know and I’ll refer you to a video [”The ICER Man Cometh” on YouTube] and readings. Or take Epi 213 to really learn and start to use CEA methods.)</a:t>
            </a:r>
          </a:p>
          <a:p>
            <a:endParaRPr lang="en-US" altLang="en-US" dirty="0"/>
          </a:p>
          <a:p>
            <a:r>
              <a:rPr lang="en-US" altLang="en-US" dirty="0"/>
              <a:t>Back to the ICER. It’s a simple ratio – the difference in costs between two courses of action, divided by the difference in health outcomes … </a:t>
            </a:r>
          </a:p>
        </p:txBody>
      </p:sp>
      <p:sp>
        <p:nvSpPr>
          <p:cNvPr id="45059" name="Slide Number Placeholder 3">
            <a:extLst>
              <a:ext uri="{FF2B5EF4-FFF2-40B4-BE49-F238E27FC236}">
                <a16:creationId xmlns:a16="http://schemas.microsoft.com/office/drawing/2014/main" id="{9D7EB21F-9BAE-BA4B-B836-B19C2F1437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D7049A-B663-1F42-8D7C-35E12BFCB382}" type="slidenum">
              <a:rPr lang="en-US" altLang="en-US" smtClean="0">
                <a:latin typeface="Times New Roman" panose="02020603050405020304" pitchFamily="18" charset="0"/>
              </a:rPr>
              <a:pPr fontAlgn="base">
                <a:spcBef>
                  <a:spcPct val="0"/>
                </a:spcBef>
                <a:spcAft>
                  <a:spcPct val="0"/>
                </a:spcAft>
              </a:pPr>
              <a:t>28</a:t>
            </a:fld>
            <a:endParaRPr lang="en-US" altLang="en-US" dirty="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BF02E258-F291-DA45-B7C8-BF5766D0627F}"/>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CB6F88E9-7620-BE4E-8539-5CAB10F1C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which looks like this, if you’re using QALYs (as is pretty standard, and recommended). It’s the difference in net costs with and without an intervention, or between two interventions, divided by the difference in QALYs. Delta net cost divided by delta QALYs.</a:t>
            </a:r>
          </a:p>
        </p:txBody>
      </p:sp>
      <p:sp>
        <p:nvSpPr>
          <p:cNvPr id="47107" name="Slide Number Placeholder 3">
            <a:extLst>
              <a:ext uri="{FF2B5EF4-FFF2-40B4-BE49-F238E27FC236}">
                <a16:creationId xmlns:a16="http://schemas.microsoft.com/office/drawing/2014/main" id="{037F9126-73BE-C94F-98A8-7CE3A6A7D7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6DB9E4-9FF0-0546-ADDC-CD1B4F6A6F23}" type="slidenum">
              <a:rPr lang="en-US" altLang="en-US" smtClean="0">
                <a:latin typeface="Times New Roman" panose="02020603050405020304" pitchFamily="18" charset="0"/>
              </a:rPr>
              <a:pPr fontAlgn="base">
                <a:spcBef>
                  <a:spcPct val="0"/>
                </a:spcBef>
                <a:spcAft>
                  <a:spcPct val="0"/>
                </a:spcAft>
              </a:pPr>
              <a:t>29</a:t>
            </a:fld>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F186671-85CF-483A-AE59-39CA2A3C4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85794B4-737B-49A0-9B3D-F076584F2138}" type="slidenum">
              <a:rPr lang="en-US" altLang="en-US" sz="1200"/>
              <a:pPr/>
              <a:t>30</a:t>
            </a:fld>
            <a:endParaRPr lang="en-US" altLang="en-US" sz="1200" dirty="0"/>
          </a:p>
        </p:txBody>
      </p:sp>
      <p:sp>
        <p:nvSpPr>
          <p:cNvPr id="136195" name="Rectangle 2">
            <a:extLst>
              <a:ext uri="{FF2B5EF4-FFF2-40B4-BE49-F238E27FC236}">
                <a16:creationId xmlns:a16="http://schemas.microsoft.com/office/drawing/2014/main" id="{BBC6C4C9-25DF-4EDD-94D6-31933DBB73D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1ABA328-D134-4E69-B84D-E22B10046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06311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0574BE7-C468-4033-9AAF-2149CA5C0A73}"/>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4A6622B4-F143-4737-93ED-F3BA895DD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7220" name="Slide Number Placeholder 3">
            <a:extLst>
              <a:ext uri="{FF2B5EF4-FFF2-40B4-BE49-F238E27FC236}">
                <a16:creationId xmlns:a16="http://schemas.microsoft.com/office/drawing/2014/main" id="{066CE2D2-8C98-47AE-BF5A-F7149F1E70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A477689-CD3A-4F5E-8A33-882641F856B1}" type="slidenum">
              <a:rPr lang="en-US" altLang="en-US" sz="1200"/>
              <a:pPr/>
              <a:t>31</a:t>
            </a:fld>
            <a:endParaRPr lang="en-US" altLang="en-US" sz="1200" dirty="0"/>
          </a:p>
        </p:txBody>
      </p:sp>
    </p:spTree>
    <p:extLst>
      <p:ext uri="{BB962C8B-B14F-4D97-AF65-F5344CB8AC3E}">
        <p14:creationId xmlns:p14="http://schemas.microsoft.com/office/powerpoint/2010/main" val="109126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E9E6B32-9FC3-4F40-8901-C7DCA2D3F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D7B36AB-F187-4AD8-9EB6-43BFD1AF9AEC}" type="slidenum">
              <a:rPr lang="en-US" altLang="en-US" sz="1200"/>
              <a:pPr/>
              <a:t>3</a:t>
            </a:fld>
            <a:endParaRPr lang="en-US" altLang="en-US" sz="1200" dirty="0"/>
          </a:p>
        </p:txBody>
      </p:sp>
      <p:sp>
        <p:nvSpPr>
          <p:cNvPr id="121859" name="Rectangle 2">
            <a:extLst>
              <a:ext uri="{FF2B5EF4-FFF2-40B4-BE49-F238E27FC236}">
                <a16:creationId xmlns:a16="http://schemas.microsoft.com/office/drawing/2014/main" id="{5190EB97-0D8E-46EA-8825-A2690F7CD7C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76401171-2F59-4C6B-AC42-96A1C9269D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 central concern of economics is how best to use available resources in a world where desires, if not needs, always exceed the capacity to fulfill them. The key concept informing consideration of this issue is “opportunity cost”. 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 These statements may seem trivial because they devolve to the truism that money spent </a:t>
            </a:r>
            <a:r>
              <a:rPr lang="en-US" altLang="en-US" sz="1000" i="1" dirty="0">
                <a:latin typeface="Times New Roman" panose="02020603050405020304" pitchFamily="18" charset="0"/>
                <a:ea typeface="ＭＳ Ｐゴシック" panose="020B0600070205080204" pitchFamily="34" charset="-128"/>
              </a:rPr>
              <a:t>here</a:t>
            </a:r>
            <a:r>
              <a:rPr lang="en-US" altLang="en-US" sz="1000" dirty="0">
                <a:latin typeface="Times New Roman" panose="02020603050405020304" pitchFamily="18" charset="0"/>
                <a:ea typeface="ＭＳ Ｐゴシック" panose="020B0600070205080204" pitchFamily="34" charset="-128"/>
              </a:rPr>
              <a:t> can’t be spent </a:t>
            </a:r>
            <a:r>
              <a:rPr lang="en-US" altLang="en-US" sz="1000" i="1" dirty="0">
                <a:latin typeface="Times New Roman" panose="02020603050405020304" pitchFamily="18" charset="0"/>
                <a:ea typeface="ＭＳ Ｐゴシック" panose="020B0600070205080204" pitchFamily="34" charset="-128"/>
              </a:rPr>
              <a:t>there</a:t>
            </a:r>
            <a:r>
              <a:rPr lang="en-US" altLang="en-US" sz="1000" dirty="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pPr>
              <a:lnSpc>
                <a:spcPct val="80000"/>
              </a:lnSpc>
            </a:pPr>
            <a:r>
              <a:rPr lang="en-US" altLang="en-US" sz="1000" dirty="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r>
              <a:rPr lang="en-US" altLang="en-US" sz="1000" dirty="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E7DF320-3777-4AF3-88F0-03C329400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0FDA4CC-9916-496A-A450-950E44C5F59B}" type="slidenum">
              <a:rPr lang="en-US" altLang="en-US" sz="1200"/>
              <a:pPr/>
              <a:t>32</a:t>
            </a:fld>
            <a:endParaRPr lang="en-US" altLang="en-US" sz="1200" dirty="0"/>
          </a:p>
        </p:txBody>
      </p:sp>
      <p:sp>
        <p:nvSpPr>
          <p:cNvPr id="138243" name="Rectangle 2">
            <a:extLst>
              <a:ext uri="{FF2B5EF4-FFF2-40B4-BE49-F238E27FC236}">
                <a16:creationId xmlns:a16="http://schemas.microsoft.com/office/drawing/2014/main" id="{868FA10B-3BD6-4312-BCE7-E582301871C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0086745-6466-4E9F-8E96-428810ADB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Lancet study on nevirapine results at 30% prevalence: $138/case averted and $5.25 per DALY</a:t>
            </a:r>
          </a:p>
        </p:txBody>
      </p:sp>
    </p:spTree>
    <p:extLst>
      <p:ext uri="{BB962C8B-B14F-4D97-AF65-F5344CB8AC3E}">
        <p14:creationId xmlns:p14="http://schemas.microsoft.com/office/powerpoint/2010/main" val="2842606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F5E9D4B-723C-48F4-BC9E-BEE6E023849C}"/>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B85E57C3-6AD9-4DE8-8B86-9BFE7B993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88222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issues to consider in an analysis. </a:t>
            </a:r>
          </a:p>
          <a:p>
            <a:endParaRPr lang="en-US" dirty="0"/>
          </a:p>
          <a:p>
            <a:r>
              <a:rPr lang="en-US" dirty="0"/>
              <a:t>What time frame captures the important outcomes of the situation you’re analyzing? This requires balancing precision (easier for short time frames) with inclusiveness.</a:t>
            </a:r>
          </a:p>
          <a:p>
            <a:endParaRPr lang="en-US" dirty="0"/>
          </a:p>
          <a:p>
            <a:r>
              <a:rPr lang="en-US" dirty="0"/>
              <a:t>Do you have empirical evidence on outcomes? Or need to model disease progression and intervention effects? Or, as is common, a mix of the two.</a:t>
            </a:r>
          </a:p>
          <a:p>
            <a:endParaRPr lang="en-US" dirty="0"/>
          </a:p>
          <a:p>
            <a:r>
              <a:rPr lang="en-US" dirty="0"/>
              <a:t>Whose perspective are you considering – all of society? Payers (insurers)? Patients?</a:t>
            </a:r>
          </a:p>
        </p:txBody>
      </p:sp>
      <p:sp>
        <p:nvSpPr>
          <p:cNvPr id="4" name="Slide Number Placeholder 3"/>
          <p:cNvSpPr>
            <a:spLocks noGrp="1"/>
          </p:cNvSpPr>
          <p:nvPr>
            <p:ph type="sldNum" sz="quarter" idx="5"/>
          </p:nvPr>
        </p:nvSpPr>
        <p:spPr/>
        <p:txBody>
          <a:bodyPr/>
          <a:lstStyle/>
          <a:p>
            <a:pPr>
              <a:defRPr/>
            </a:pPr>
            <a:fld id="{FC07E38E-D3D7-B04C-9F8D-7B7FC54152B8}" type="slidenum">
              <a:rPr lang="en-US" altLang="en-US" smtClean="0"/>
              <a:pPr>
                <a:defRPr/>
              </a:pPr>
              <a:t>34</a:t>
            </a:fld>
            <a:endParaRPr lang="en-US" altLang="en-US" dirty="0"/>
          </a:p>
        </p:txBody>
      </p:sp>
    </p:spTree>
    <p:extLst>
      <p:ext uri="{BB962C8B-B14F-4D97-AF65-F5344CB8AC3E}">
        <p14:creationId xmlns:p14="http://schemas.microsoft.com/office/powerpoint/2010/main" val="1456935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a:extLst>
              <a:ext uri="{FF2B5EF4-FFF2-40B4-BE49-F238E27FC236}">
                <a16:creationId xmlns:a16="http://schemas.microsoft.com/office/drawing/2014/main" id="{849553B6-D3E8-4D7F-8806-8097D27C4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FCEC803-4916-48F8-8AF5-CD7EA81803F9}" type="slidenum">
              <a:rPr lang="en-US" altLang="en-US" sz="1200"/>
              <a:pPr/>
              <a:t>35</a:t>
            </a:fld>
            <a:endParaRPr lang="en-US" altLang="en-US" sz="1200" dirty="0"/>
          </a:p>
        </p:txBody>
      </p:sp>
      <p:sp>
        <p:nvSpPr>
          <p:cNvPr id="132099" name="Rectangle 2">
            <a:extLst>
              <a:ext uri="{FF2B5EF4-FFF2-40B4-BE49-F238E27FC236}">
                <a16:creationId xmlns:a16="http://schemas.microsoft.com/office/drawing/2014/main" id="{764A477C-661C-48B5-94A3-C8A24948DB60}"/>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3C2458D-46B9-47F0-8DFF-7E4891A50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Results heavily dependent on perspective.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Define boundaries and make perspective explicit. Ideally would want to do analysis from societal perspective, but the decision maker often doesn’t have the luxury of taking the societal perspective into account. Has to work for her or his budget. This is OK if societal and payer perspective is the same. If CE from societal but not from payer, this s a very useful finding because argues for subsidies.</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Solution is to make the boundaries explicit. Who’s perspective are you taking into account? </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Some governments may be reluctant because they believe they are in “problematic”. Fairly rare, but there is a fear that orphans may be an example.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4DD9256E-8CAF-AD46-8F19-A59E496BE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CF93B7-2D47-5043-B056-AE6FFBD354BC}" type="slidenum">
              <a:rPr lang="en-US" altLang="en-US" smtClean="0">
                <a:latin typeface="Times New Roman" panose="02020603050405020304" pitchFamily="18" charset="0"/>
              </a:rPr>
              <a:pPr fontAlgn="base">
                <a:spcBef>
                  <a:spcPct val="0"/>
                </a:spcBef>
                <a:spcAft>
                  <a:spcPct val="0"/>
                </a:spcAft>
              </a:pPr>
              <a:t>36</a:t>
            </a:fld>
            <a:endParaRPr lang="en-US" altLang="en-US" dirty="0">
              <a:latin typeface="Times New Roman" panose="02020603050405020304" pitchFamily="18" charset="0"/>
            </a:endParaRPr>
          </a:p>
        </p:txBody>
      </p:sp>
      <p:sp>
        <p:nvSpPr>
          <p:cNvPr id="57346" name="Rectangle 2">
            <a:extLst>
              <a:ext uri="{FF2B5EF4-FFF2-40B4-BE49-F238E27FC236}">
                <a16:creationId xmlns:a16="http://schemas.microsoft.com/office/drawing/2014/main" id="{4DE88E12-1B7B-244C-BD4F-602860BABEFE}"/>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A55815E4-5F8A-5A4C-9776-EAD2F41096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dirty="0"/>
              <a:t>A good cost-effectiveness analysis presents the results of a “base case” analysis that incorporates the best estimates for each input. </a:t>
            </a:r>
          </a:p>
          <a:p>
            <a:pPr>
              <a:lnSpc>
                <a:spcPct val="80000"/>
              </a:lnSpc>
            </a:pPr>
            <a:endParaRPr lang="en-US" altLang="en-US" sz="900" dirty="0"/>
          </a:p>
          <a:p>
            <a:pPr>
              <a:lnSpc>
                <a:spcPct val="80000"/>
              </a:lnSpc>
            </a:pPr>
            <a:r>
              <a:rPr lang="en-US" altLang="en-US" sz="900" dirty="0"/>
              <a:t>These findings are then supplemented by extensive use of sensitivity analyses,  which explore how variations in the value of key inputs affect the results. The sensitivity analyses define the range of circumstances in which a given intervention remains or becomes cost-effective. The SAs can address one input at a time, or two, or sets of inputs, or all inputs doing a probabilistic exploration.</a:t>
            </a:r>
          </a:p>
          <a:p>
            <a:pPr>
              <a:lnSpc>
                <a:spcPct val="80000"/>
              </a:lnSpc>
            </a:pPr>
            <a:endParaRPr lang="en-US" altLang="en-US" sz="900" dirty="0"/>
          </a:p>
          <a:p>
            <a:pPr>
              <a:lnSpc>
                <a:spcPct val="80000"/>
              </a:lnSpc>
            </a:pPr>
            <a:r>
              <a:rPr lang="en-US" altLang="en-US" sz="900" dirty="0"/>
              <a:t>Sensitivity analyses are essential for many reasons – model validation and debugging, assessing the objective robustness of findings, reassuring the reader who may wonder about uncertainty, and identifying inputs that may be modifiable by policy makers, such as target population or drug prices.</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B6DF4F61-13C0-1A44-99B1-749562B53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F50237-50B7-894A-AB9D-C285E3D3ECD9}" type="slidenum">
              <a:rPr lang="en-US" altLang="en-US" smtClean="0">
                <a:latin typeface="Times New Roman" panose="02020603050405020304" pitchFamily="18" charset="0"/>
              </a:rPr>
              <a:pPr fontAlgn="base">
                <a:spcBef>
                  <a:spcPct val="0"/>
                </a:spcBef>
                <a:spcAft>
                  <a:spcPct val="0"/>
                </a:spcAft>
              </a:pPr>
              <a:t>37</a:t>
            </a:fld>
            <a:endParaRPr lang="en-US" altLang="en-US" dirty="0">
              <a:latin typeface="Times New Roman" panose="02020603050405020304" pitchFamily="18" charset="0"/>
            </a:endParaRPr>
          </a:p>
        </p:txBody>
      </p:sp>
      <p:sp>
        <p:nvSpPr>
          <p:cNvPr id="59394" name="Rectangle 2">
            <a:extLst>
              <a:ext uri="{FF2B5EF4-FFF2-40B4-BE49-F238E27FC236}">
                <a16:creationId xmlns:a16="http://schemas.microsoft.com/office/drawing/2014/main" id="{2910DBAD-61CB-964B-9360-99DDE38C3BD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A29C7C99-C582-D549-B77A-758DBF802D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a ”tornado graph” – because it looks a little like a tornado. It’s for the HCV CEA. It shows sensitivity of the ICER to a long list of individual input values. The most influential input is the age cohort being modeled, because older populations have less aggregate future risk of getting sick from HCV, all else being equal. The second most influential input is price. And so 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77CF478C-5EE2-2E43-BC23-8AE809D5AF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AD547C-1914-9A46-883A-BF0BB64C1EF5}" type="slidenum">
              <a:rPr lang="en-US" altLang="en-US" smtClean="0">
                <a:latin typeface="Times New Roman" panose="02020603050405020304" pitchFamily="18" charset="0"/>
              </a:rPr>
              <a:pPr fontAlgn="base">
                <a:spcBef>
                  <a:spcPct val="0"/>
                </a:spcBef>
                <a:spcAft>
                  <a:spcPct val="0"/>
                </a:spcAft>
              </a:pPr>
              <a:t>38</a:t>
            </a:fld>
            <a:endParaRPr lang="en-US" altLang="en-US" dirty="0">
              <a:latin typeface="Times New Roman" panose="02020603050405020304" pitchFamily="18" charset="0"/>
            </a:endParaRPr>
          </a:p>
        </p:txBody>
      </p:sp>
      <p:sp>
        <p:nvSpPr>
          <p:cNvPr id="92162" name="Rectangle 2">
            <a:extLst>
              <a:ext uri="{FF2B5EF4-FFF2-40B4-BE49-F238E27FC236}">
                <a16:creationId xmlns:a16="http://schemas.microsoft.com/office/drawing/2014/main" id="{1989211F-32FF-9E4D-8172-3F3BB03866BF}"/>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696AD869-C4F4-054B-B227-1660BF8BE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a:t>Most of you will never do a CEA. But you’ll read them. So we want you to be educated consumers. Here are some key issues to assess: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900" dirty="0"/>
              <a:t>Are relevant options (e.g., treatments) included? Are any important ones omitted?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900" dirty="0"/>
              <a:t>Note the perspective. Is societal included? Are key decision-makers portrayed?</a:t>
            </a:r>
          </a:p>
          <a:p>
            <a:pPr marL="171450" indent="-171450">
              <a:buFont typeface="Arial" panose="020B0604020202020204" pitchFamily="34" charset="0"/>
              <a:buChar char="•"/>
            </a:pPr>
            <a:r>
              <a:rPr lang="en-US" altLang="en-US" sz="900" dirty="0"/>
              <a:t>Is the analytic approach described and appropriate?</a:t>
            </a:r>
          </a:p>
          <a:p>
            <a:pPr marL="171450" indent="-171450">
              <a:buFont typeface="Arial" panose="020B0604020202020204" pitchFamily="34" charset="0"/>
              <a:buChar char="•"/>
            </a:pPr>
            <a:r>
              <a:rPr lang="en-US" altLang="en-US" sz="900" dirty="0"/>
              <a:t>Credible use of data – complete and unbiased use of the evidence?</a:t>
            </a:r>
          </a:p>
          <a:p>
            <a:pPr marL="171450" indent="-171450">
              <a:buFont typeface="Arial" panose="020B0604020202020204" pitchFamily="34" charset="0"/>
              <a:buChar char="•"/>
            </a:pPr>
            <a:r>
              <a:rPr lang="en-US" altLang="en-US" sz="900" dirty="0"/>
              <a:t>Are the increments right? No skipping of viable options!</a:t>
            </a:r>
          </a:p>
          <a:p>
            <a:pPr marL="171450" indent="-171450">
              <a:buFont typeface="Arial" panose="020B0604020202020204" pitchFamily="34" charset="0"/>
              <a:buChar char="•"/>
            </a:pPr>
            <a:r>
              <a:rPr lang="en-US" altLang="en-US" sz="900" dirty="0"/>
              <a:t>Confront the uncertainties – are sensitivity analysis satisfactory?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4C4396F-DC3B-4857-9D97-9F7DB5CDA1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400F361-E0C1-4703-9017-5C4EB165D4C1}" type="slidenum">
              <a:rPr lang="en-US" altLang="en-US" sz="1200"/>
              <a:pPr/>
              <a:t>40</a:t>
            </a:fld>
            <a:endParaRPr lang="en-US" altLang="en-US" sz="1200" dirty="0"/>
          </a:p>
        </p:txBody>
      </p:sp>
      <p:sp>
        <p:nvSpPr>
          <p:cNvPr id="133123" name="Rectangle 2">
            <a:extLst>
              <a:ext uri="{FF2B5EF4-FFF2-40B4-BE49-F238E27FC236}">
                <a16:creationId xmlns:a16="http://schemas.microsoft.com/office/drawing/2014/main" id="{44309BEC-8D8B-46B7-BE14-54218F0E4A43}"/>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D5BF20B9-E958-4B8F-8A93-4E398FA2F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Who will read the analysis?  How relevant will they deem it. How might it change policy, e.g., influencing resource allocation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F9DA856-A165-4AC8-BC1B-D1D6A4D1C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5CC7570-D101-4811-826B-6399F2A9CE6D}" type="slidenum">
              <a:rPr lang="en-US" altLang="en-US" sz="1200"/>
              <a:pPr/>
              <a:t>41</a:t>
            </a:fld>
            <a:endParaRPr lang="en-US" altLang="en-US" sz="1200" dirty="0"/>
          </a:p>
        </p:txBody>
      </p:sp>
      <p:sp>
        <p:nvSpPr>
          <p:cNvPr id="140291" name="Rectangle 2">
            <a:extLst>
              <a:ext uri="{FF2B5EF4-FFF2-40B4-BE49-F238E27FC236}">
                <a16:creationId xmlns:a16="http://schemas.microsoft.com/office/drawing/2014/main" id="{CFA994F7-29CF-413C-860B-BE3FCE0BB71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89A1294D-BFC4-4346-B75A-2F324700B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71C5EA9A-7D1D-492D-A1F7-FFE2B0F2B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F815B39-9028-45A8-813B-DA7F78BBF19A}" type="slidenum">
              <a:rPr lang="en-US" altLang="en-US" sz="1200"/>
              <a:pPr/>
              <a:t>42</a:t>
            </a:fld>
            <a:endParaRPr lang="en-US" altLang="en-US" sz="1200" dirty="0"/>
          </a:p>
        </p:txBody>
      </p:sp>
      <p:sp>
        <p:nvSpPr>
          <p:cNvPr id="141315" name="Rectangle 1026">
            <a:extLst>
              <a:ext uri="{FF2B5EF4-FFF2-40B4-BE49-F238E27FC236}">
                <a16:creationId xmlns:a16="http://schemas.microsoft.com/office/drawing/2014/main" id="{9F665351-9FDD-4AE2-863A-E01CDF2293B1}"/>
              </a:ext>
            </a:extLst>
          </p:cNvPr>
          <p:cNvSpPr>
            <a:spLocks noGrp="1" noRot="1" noChangeAspect="1" noChangeArrowheads="1" noTextEdit="1"/>
          </p:cNvSpPr>
          <p:nvPr>
            <p:ph type="sldImg"/>
          </p:nvPr>
        </p:nvSpPr>
        <p:spPr>
          <a:ln/>
        </p:spPr>
      </p:sp>
      <p:sp>
        <p:nvSpPr>
          <p:cNvPr id="141316" name="Rectangle 1027">
            <a:extLst>
              <a:ext uri="{FF2B5EF4-FFF2-40B4-BE49-F238E27FC236}">
                <a16:creationId xmlns:a16="http://schemas.microsoft.com/office/drawing/2014/main" id="{D7230708-7962-4584-A1A6-514051E21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There are multiple descriptions on how to do a CEA.  These four steps are an introduction to CEA.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7DB4777-B795-41B3-91C4-FC914F9D9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838FC1A-34F4-4742-B908-479ABD36E30D}" type="slidenum">
              <a:rPr lang="en-US" altLang="en-US" sz="1200"/>
              <a:pPr/>
              <a:t>4</a:t>
            </a:fld>
            <a:endParaRPr lang="en-US" altLang="en-US" sz="1200" dirty="0"/>
          </a:p>
        </p:txBody>
      </p:sp>
      <p:sp>
        <p:nvSpPr>
          <p:cNvPr id="122883" name="Rectangle 2">
            <a:extLst>
              <a:ext uri="{FF2B5EF4-FFF2-40B4-BE49-F238E27FC236}">
                <a16:creationId xmlns:a16="http://schemas.microsoft.com/office/drawing/2014/main" id="{05E163F5-248A-4049-8EB9-FB202822411C}"/>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70A5B9B0-34A0-4703-B860-DDFC94FFC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83AF39C-E05D-416A-BA93-0BF2ECEBA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33F1E-CF8F-4FE1-A3F4-C0699E20610C}" type="slidenum">
              <a:rPr lang="en-US" altLang="en-US" sz="1200"/>
              <a:pPr/>
              <a:t>43</a:t>
            </a:fld>
            <a:endParaRPr lang="en-US" altLang="en-US" sz="1200" dirty="0"/>
          </a:p>
        </p:txBody>
      </p:sp>
      <p:sp>
        <p:nvSpPr>
          <p:cNvPr id="142339" name="Rectangle 2">
            <a:extLst>
              <a:ext uri="{FF2B5EF4-FFF2-40B4-BE49-F238E27FC236}">
                <a16:creationId xmlns:a16="http://schemas.microsoft.com/office/drawing/2014/main" id="{300E7781-BEFE-4B69-8F54-0D734A86CCB7}"/>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B50C2B86-AF81-488F-8CA9-0390FC344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importance of problem definition. Beware of definitions that have a solution already implied. The limit the range of options that can be considered.</a:t>
            </a:r>
          </a:p>
          <a:p>
            <a:r>
              <a:rPr lang="en-US" altLang="en-US" dirty="0">
                <a:latin typeface="Times New Roman" panose="02020603050405020304" pitchFamily="18" charset="0"/>
                <a:ea typeface="ＭＳ Ｐゴシック" panose="020B0600070205080204" pitchFamily="34" charset="-128"/>
              </a:rPr>
              <a:t>Good definition: “People are dying of AIDS, a preventable disease”</a:t>
            </a:r>
          </a:p>
          <a:p>
            <a:r>
              <a:rPr lang="en-US" altLang="en-US" dirty="0">
                <a:latin typeface="Times New Roman" panose="02020603050405020304" pitchFamily="18" charset="0"/>
                <a:ea typeface="ＭＳ Ｐゴシック" panose="020B0600070205080204" pitchFamily="34" charset="-128"/>
              </a:rPr>
              <a:t>Bad definition: “People are engaging in unprotected sex”</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It is important to frame the analysis before undertaking an economic evaluation such as a CEA.  The first step in defining the analysis is o specify the policy situation.  In Indonesia, we are addressing a situation where the government and civil society are addressing HIV.</a:t>
            </a:r>
          </a:p>
          <a:p>
            <a:r>
              <a:rPr lang="en-US" altLang="en-US" dirty="0">
                <a:latin typeface="Times New Roman" panose="02020603050405020304" pitchFamily="18" charset="0"/>
                <a:ea typeface="ＭＳ Ｐゴシック" panose="020B0600070205080204" pitchFamily="34" charset="-128"/>
              </a:rPr>
              <a:t>We can start out by asking the question we want to analyze:  what are the most cost-effective prevention interventions for mitigating HIV in Indonesia?</a:t>
            </a:r>
          </a:p>
          <a:p>
            <a:r>
              <a:rPr lang="en-US" altLang="en-US" dirty="0">
                <a:latin typeface="Times New Roman" panose="02020603050405020304" pitchFamily="18" charset="0"/>
                <a:ea typeface="ＭＳ Ｐゴシック" panose="020B0600070205080204" pitchFamily="34" charset="-128"/>
              </a:rPr>
              <a:t>Specifying the study question also helps to define other parts of the analysis such as the options, perspective and outcome measures.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BA09FD26-CC42-4A05-93BF-08C931226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1A2F5B6-97E7-45B6-9F6C-150EF779DCEF}" type="slidenum">
              <a:rPr lang="en-US" altLang="en-US" sz="1200"/>
              <a:pPr/>
              <a:t>44</a:t>
            </a:fld>
            <a:endParaRPr lang="en-US" altLang="en-US" sz="1200" dirty="0"/>
          </a:p>
        </p:txBody>
      </p:sp>
      <p:sp>
        <p:nvSpPr>
          <p:cNvPr id="143363" name="Rectangle 2">
            <a:extLst>
              <a:ext uri="{FF2B5EF4-FFF2-40B4-BE49-F238E27FC236}">
                <a16:creationId xmlns:a16="http://schemas.microsoft.com/office/drawing/2014/main" id="{806EA170-5A97-4752-A03E-868DEB94EAB3}"/>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D8BD50B-964E-42B9-9EE4-62F1471E4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Once the study question has been determined, it is important that the comparisons for the analysis be defined.  In many cases, an HIV intervention will be compared to no intervention.  Alternatives include comparisons between two interventions or between two or more target populations.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0FD9BFBC-757C-4D0B-AA0F-749D85D5C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89AC433-95AD-4758-8A08-7CCCF5D8E2E7}" type="slidenum">
              <a:rPr lang="en-US" altLang="en-US" sz="1200"/>
              <a:pPr/>
              <a:t>45</a:t>
            </a:fld>
            <a:endParaRPr lang="en-US" altLang="en-US" sz="1200" dirty="0"/>
          </a:p>
        </p:txBody>
      </p:sp>
      <p:sp>
        <p:nvSpPr>
          <p:cNvPr id="147459" name="Rectangle 2">
            <a:extLst>
              <a:ext uri="{FF2B5EF4-FFF2-40B4-BE49-F238E27FC236}">
                <a16:creationId xmlns:a16="http://schemas.microsoft.com/office/drawing/2014/main" id="{7B1629DE-4E6E-41AA-9185-D216B470C4F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D1C3E2E4-39A8-4956-98A0-53A2E00E4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perspective of the analysis relates to the question “who is responsible for the costs and consequences of the programs being evaluated”.  For example, analysts may be interested in examining the perspective of the donor(such as USAID or the national government) who pays for the intervention.  Other perspectives that might be examined include the entire society and the individual</a:t>
            </a:r>
          </a:p>
          <a:p>
            <a:r>
              <a:rPr lang="en-US" altLang="en-US" dirty="0">
                <a:latin typeface="Times New Roman" panose="02020603050405020304" pitchFamily="18" charset="0"/>
                <a:ea typeface="ＭＳ Ｐゴシック" panose="020B0600070205080204" pitchFamily="34" charset="-128"/>
              </a:rPr>
              <a:t>The choice of perspective helps determine the types of costs that are captured.  For example, a donor may incur the costs of the intervention, but not the costs of treating opportunistic infections resulting from HIV.</a:t>
            </a:r>
          </a:p>
          <a:p>
            <a:r>
              <a:rPr lang="en-US" altLang="en-US" dirty="0">
                <a:latin typeface="Times New Roman" panose="02020603050405020304" pitchFamily="18" charset="0"/>
                <a:ea typeface="ＭＳ Ｐゴシック" panose="020B0600070205080204" pitchFamily="34" charset="-128"/>
              </a:rPr>
              <a:t>Source: </a:t>
            </a:r>
            <a:r>
              <a:rPr lang="en-US" altLang="en-US" i="1" dirty="0">
                <a:latin typeface="Times New Roman" panose="02020603050405020304" pitchFamily="18" charset="0"/>
                <a:ea typeface="ＭＳ Ｐゴシック" panose="020B0600070205080204" pitchFamily="34" charset="-128"/>
              </a:rPr>
              <a:t>HIV/AIDS Prevention and Care in Resource Constrained Settings</a:t>
            </a:r>
            <a:r>
              <a:rPr lang="en-US" altLang="en-US" dirty="0">
                <a:latin typeface="Times New Roman" panose="02020603050405020304" pitchFamily="18" charset="0"/>
                <a:ea typeface="ＭＳ Ｐゴシック" panose="020B0600070205080204" pitchFamily="34" charset="-128"/>
              </a:rPr>
              <a:t>. Family Health International.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33CA989-0395-4C2C-8A38-3E209832C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E4092AB8-A893-461E-80CB-5AE1F71187F6}" type="slidenum">
              <a:rPr lang="en-US" altLang="en-US" sz="1200"/>
              <a:pPr/>
              <a:t>46</a:t>
            </a:fld>
            <a:endParaRPr lang="en-US" altLang="en-US" sz="1200" dirty="0"/>
          </a:p>
        </p:txBody>
      </p:sp>
      <p:sp>
        <p:nvSpPr>
          <p:cNvPr id="150531" name="Rectangle 2">
            <a:extLst>
              <a:ext uri="{FF2B5EF4-FFF2-40B4-BE49-F238E27FC236}">
                <a16:creationId xmlns:a16="http://schemas.microsoft.com/office/drawing/2014/main" id="{B9EA655E-8BC7-41DB-95AD-082390D9BC13}"/>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1B9E319-F7DE-4946-9A79-FFD56D78B4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Sophisticated input data make CEA meaningful. There are two kinds of inputs: health values (chance node probabilities, utilities), and costs (for programs and medical care). Obtaining them requires broad searches, systematic review and synthesis, and sometimes new data collection.</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A18488A-0553-4876-BC08-D39B3D4CA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745CB12-FE60-46FF-8406-F23C9E7C7622}" type="slidenum">
              <a:rPr lang="en-US" altLang="en-US" sz="1200"/>
              <a:pPr/>
              <a:t>47</a:t>
            </a:fld>
            <a:endParaRPr lang="en-US" altLang="en-US" sz="1200" dirty="0"/>
          </a:p>
        </p:txBody>
      </p:sp>
      <p:sp>
        <p:nvSpPr>
          <p:cNvPr id="149507" name="Rectangle 2">
            <a:extLst>
              <a:ext uri="{FF2B5EF4-FFF2-40B4-BE49-F238E27FC236}">
                <a16:creationId xmlns:a16="http://schemas.microsoft.com/office/drawing/2014/main" id="{D61AE272-BA32-4AA4-AB57-A4A0D0FAE113}"/>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3C9847FA-E069-4F88-90DA-2F76E0CCC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 decision tree involves translating the defined analysis into operational tools. The major task is creating the decision tree that portrays the consequences of each option.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25F26977-A374-4B68-8DB3-3B07F2033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3A02AA2-E941-4D20-9571-662DFA7C4B61}" type="slidenum">
              <a:rPr lang="en-US" altLang="en-US" sz="1200"/>
              <a:pPr/>
              <a:t>48</a:t>
            </a:fld>
            <a:endParaRPr lang="en-US" altLang="en-US" sz="1200" dirty="0"/>
          </a:p>
        </p:txBody>
      </p:sp>
      <p:sp>
        <p:nvSpPr>
          <p:cNvPr id="151555" name="Rectangle 2">
            <a:extLst>
              <a:ext uri="{FF2B5EF4-FFF2-40B4-BE49-F238E27FC236}">
                <a16:creationId xmlns:a16="http://schemas.microsoft.com/office/drawing/2014/main" id="{A835D394-8B73-403B-B7D0-5E9914DB66B9}"/>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6BD6F04F-5C2A-49B2-9A35-5C36A4B83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This is using decision tree software and inputs to determine the health outcomes for each option, and also the cost outcomes: cost and cost effectiveness measures. Doing the base case analysis is the first step. Extensive sensitivity analyses help debug the software and show how uncertainty in inputs affects results.</a:t>
            </a:r>
          </a:p>
          <a:p>
            <a:r>
              <a:rPr lang="en-US" altLang="en-US" dirty="0">
                <a:latin typeface="Times New Roman" panose="02020603050405020304" pitchFamily="18" charset="0"/>
                <a:ea typeface="ＭＳ Ｐゴシック" panose="020B0600070205080204" pitchFamily="34" charset="-128"/>
              </a:rPr>
              <a:t>The more practical approach involves relying on one of two types of computer programs such as spreadsheets like Excel or which is very flexible or decision analysis packages such as SMLTREE or DATA which are designed to perform most common decision analytic tasks, but they are less flexible.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81139AF9-601E-40D3-976F-2A3E98D14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682577E-A062-43D0-B798-A78982768227}" type="slidenum">
              <a:rPr lang="en-US" altLang="en-US" sz="1200"/>
              <a:pPr/>
              <a:t>49</a:t>
            </a:fld>
            <a:endParaRPr lang="en-US" altLang="en-US" sz="1200" dirty="0"/>
          </a:p>
        </p:txBody>
      </p:sp>
      <p:sp>
        <p:nvSpPr>
          <p:cNvPr id="152579" name="Rectangle 2">
            <a:extLst>
              <a:ext uri="{FF2B5EF4-FFF2-40B4-BE49-F238E27FC236}">
                <a16:creationId xmlns:a16="http://schemas.microsoft.com/office/drawing/2014/main" id="{2FBD66DD-0EFD-41C0-9771-D3D769D56582}"/>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8B1A5176-58A4-4893-884C-494C3A92D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b="1" dirty="0">
                <a:latin typeface="Times New Roman" panose="02020603050405020304" pitchFamily="18" charset="0"/>
                <a:ea typeface="ＭＳ Ｐゴシック" panose="020B0600070205080204" pitchFamily="34" charset="-128"/>
              </a:rPr>
              <a:t>Reading and Using Cost-Effectiveness Analyses</a:t>
            </a:r>
          </a:p>
          <a:p>
            <a:pPr>
              <a:lnSpc>
                <a:spcPct val="80000"/>
              </a:lnSpc>
            </a:pPr>
            <a:r>
              <a:rPr lang="en-US" altLang="en-US" sz="800" dirty="0">
                <a:latin typeface="Times New Roman" panose="02020603050405020304" pitchFamily="18" charset="0"/>
                <a:ea typeface="ＭＳ Ｐゴシック" panose="020B0600070205080204" pitchFamily="34" charset="-128"/>
              </a:rPr>
              <a:t>The results of CEAs are driven mainly by the assumptions that underlie them, such as intervention effectiveness or baseline HIV incidence. A jaundiced extension of this truism is that one can therefore use CEAs to argue anything. The best protection against the manipulation of CEAs is complete and clear presentation. </a:t>
            </a:r>
          </a:p>
          <a:p>
            <a:pPr>
              <a:lnSpc>
                <a:spcPct val="80000"/>
              </a:lnSpc>
            </a:pPr>
            <a:endParaRPr lang="en-US" altLang="en-US" sz="8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182E6B6-2B7B-4410-A079-4BF14E9D0713}"/>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E2E7D69C-94A0-4DE3-A1A5-C77A4E28B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A22B29F-D911-4627-9E5E-9C0FE943D1DF}"/>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87340E24-388C-486C-A282-182858625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AD0D625-C0F8-4F3B-B5C8-ECCF8623ACD7}"/>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48233E04-F3B5-404B-9EA5-6A6F2677B4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84BF0B0-7F5C-480A-99AE-796F35A66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D2E5CF5-2C8D-4E4E-BFEC-27ED690C17A3}" type="slidenum">
              <a:rPr lang="en-US" altLang="en-US" sz="1200"/>
              <a:pPr/>
              <a:t>5</a:t>
            </a:fld>
            <a:endParaRPr lang="en-US" altLang="en-US" sz="1200" dirty="0"/>
          </a:p>
        </p:txBody>
      </p:sp>
      <p:sp>
        <p:nvSpPr>
          <p:cNvPr id="123907" name="Rectangle 2">
            <a:extLst>
              <a:ext uri="{FF2B5EF4-FFF2-40B4-BE49-F238E27FC236}">
                <a16:creationId xmlns:a16="http://schemas.microsoft.com/office/drawing/2014/main" id="{6E5B95C2-3AF0-4B59-84A3-94A69029E2D7}"/>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5D26A9CA-06EC-4591-B16A-52A44B165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These statements may seem trivial because they devolve to the truism that money spent </a:t>
            </a:r>
            <a:r>
              <a:rPr lang="en-US" altLang="en-US" sz="1000" i="1" dirty="0">
                <a:latin typeface="Times New Roman" panose="02020603050405020304" pitchFamily="18" charset="0"/>
                <a:ea typeface="ＭＳ Ｐゴシック" panose="020B0600070205080204" pitchFamily="34" charset="-128"/>
              </a:rPr>
              <a:t>here</a:t>
            </a:r>
            <a:r>
              <a:rPr lang="en-US" altLang="en-US" sz="1000" dirty="0">
                <a:latin typeface="Times New Roman" panose="02020603050405020304" pitchFamily="18" charset="0"/>
                <a:ea typeface="ＭＳ Ｐゴシック" panose="020B0600070205080204" pitchFamily="34" charset="-128"/>
              </a:rPr>
              <a:t> can’t be spent </a:t>
            </a:r>
            <a:r>
              <a:rPr lang="en-US" altLang="en-US" sz="1000" i="1" dirty="0">
                <a:latin typeface="Times New Roman" panose="02020603050405020304" pitchFamily="18" charset="0"/>
                <a:ea typeface="ＭＳ Ｐゴシック" panose="020B0600070205080204" pitchFamily="34" charset="-128"/>
              </a:rPr>
              <a:t>there</a:t>
            </a:r>
            <a:r>
              <a:rPr lang="en-US" altLang="en-US" sz="1000" dirty="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680293D-8BB9-46D2-8283-5FB07D5D3619}"/>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AAD84B87-15CA-48B3-861C-BAF751BC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209A7CF2-02BA-4E66-941F-87015459A87F}"/>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7917DA46-427A-40F1-8390-161BE0D56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E60B3FC-E176-45F8-B8CA-9CB64D04C332}"/>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CEA3A21-E192-43F1-9E21-3C9BBE80EA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D917B6F8-4C33-49E5-833A-6254F3B5E0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EE147A4-2BCA-4195-9EE6-745667F6CA5C}" type="slidenum">
              <a:rPr lang="en-US" altLang="en-US" sz="1200"/>
              <a:pPr/>
              <a:t>64</a:t>
            </a:fld>
            <a:endParaRPr lang="en-US" altLang="en-US" sz="1200" dirty="0"/>
          </a:p>
        </p:txBody>
      </p:sp>
    </p:spTree>
    <p:extLst>
      <p:ext uri="{BB962C8B-B14F-4D97-AF65-F5344CB8AC3E}">
        <p14:creationId xmlns:p14="http://schemas.microsoft.com/office/powerpoint/2010/main" val="3792673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C2CC2FB5-48CF-450B-897D-6B43FF80486E}"/>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CAE043CE-4DB3-4F2F-9960-4010B7E48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6B66EA7A-3948-4D82-99FF-3D808E1D8DFB}"/>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5C44AC15-6595-43F5-B0E5-72FE2F032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BF06139-8A9D-44BE-A57B-4AF7BB5C9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C07BC5E-4CF0-4597-96F2-59E122A9461E}" type="slidenum">
              <a:rPr lang="en-US" altLang="en-US" sz="1200"/>
              <a:pPr/>
              <a:t>6</a:t>
            </a:fld>
            <a:endParaRPr lang="en-US" altLang="en-US" sz="1200" dirty="0"/>
          </a:p>
        </p:txBody>
      </p:sp>
      <p:sp>
        <p:nvSpPr>
          <p:cNvPr id="124931" name="Rectangle 2">
            <a:extLst>
              <a:ext uri="{FF2B5EF4-FFF2-40B4-BE49-F238E27FC236}">
                <a16:creationId xmlns:a16="http://schemas.microsoft.com/office/drawing/2014/main" id="{DEA7F4EC-DE34-4775-A29D-1FD763802E53}"/>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79577F7-34E4-412D-801A-2A3ACCC84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a:t>
            </a:r>
          </a:p>
          <a:p>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D6DF822-C2F2-4830-8819-C178254B0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92E27B9-D793-4207-81DE-5C26C26210FA}" type="slidenum">
              <a:rPr lang="en-US" altLang="en-US" sz="1200"/>
              <a:pPr/>
              <a:t>7</a:t>
            </a:fld>
            <a:endParaRPr lang="en-US" altLang="en-US" sz="1200" dirty="0"/>
          </a:p>
        </p:txBody>
      </p:sp>
      <p:sp>
        <p:nvSpPr>
          <p:cNvPr id="125955" name="Rectangle 2">
            <a:extLst>
              <a:ext uri="{FF2B5EF4-FFF2-40B4-BE49-F238E27FC236}">
                <a16:creationId xmlns:a16="http://schemas.microsoft.com/office/drawing/2014/main" id="{1D5CA433-9DA7-4D58-BA25-87FE30728587}"/>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F88E1C73-35BD-45C3-A264-A1C917D16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6884A54-4B50-40BD-962D-80C15E050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B7AFDD6-F533-4ECE-BDFE-0747B0E7CD8D}" type="slidenum">
              <a:rPr lang="en-US" altLang="en-US" sz="1200"/>
              <a:pPr/>
              <a:t>8</a:t>
            </a:fld>
            <a:endParaRPr lang="en-US" altLang="en-US" sz="1200" dirty="0"/>
          </a:p>
        </p:txBody>
      </p:sp>
      <p:sp>
        <p:nvSpPr>
          <p:cNvPr id="130051" name="Rectangle 2">
            <a:extLst>
              <a:ext uri="{FF2B5EF4-FFF2-40B4-BE49-F238E27FC236}">
                <a16:creationId xmlns:a16="http://schemas.microsoft.com/office/drawing/2014/main" id="{435FDCBA-9371-420B-B7B7-57C6105E2792}"/>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9F638B9-92DB-4E0D-8234-6723AD863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Use CEA when comparing two or more interventions for HIV and a single outcome, HIV infection.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For example, one can compare an intervention vs no intervention or two interventions such as nevirapine vs other antiretroviral regimens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 addition, one can compare the ce of nevirapine regimen for all pregnant women to giving it only to those who are HIV+</a:t>
            </a:r>
          </a:p>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8137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31003E4-1BA6-4768-AA04-5D0AEC43E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D4A12-B094-4A55-801D-AEB32CB09CD5}" type="slidenum">
              <a:rPr lang="en-US" altLang="en-US" sz="1200"/>
              <a:pPr/>
              <a:t>9</a:t>
            </a:fld>
            <a:endParaRPr lang="en-US" altLang="en-US" sz="1200" dirty="0"/>
          </a:p>
        </p:txBody>
      </p:sp>
      <p:sp>
        <p:nvSpPr>
          <p:cNvPr id="129027" name="Rectangle 2">
            <a:extLst>
              <a:ext uri="{FF2B5EF4-FFF2-40B4-BE49-F238E27FC236}">
                <a16:creationId xmlns:a16="http://schemas.microsoft.com/office/drawing/2014/main" id="{79D05C32-66B6-424D-8AC6-962BAB52C531}"/>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6B073FC-07A0-4473-8726-68C309E8B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FFFF"/>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371BAE-CC3A-45F4-A3E2-F3C3CD8A7832}"/>
              </a:ext>
            </a:extLst>
          </p:cNvPr>
          <p:cNvSpPr>
            <a:spLocks noGrp="1" noChangeArrowheads="1"/>
          </p:cNvSpPr>
          <p:nvPr>
            <p:ph type="dt" sz="half" idx="10"/>
          </p:nvPr>
        </p:nvSpPr>
        <p:spPr>
          <a:ln/>
        </p:spPr>
        <p:txBody>
          <a:bodyPr/>
          <a:lstStyle>
            <a:lvl1pPr>
              <a:defRPr/>
            </a:lvl1pPr>
          </a:lstStyle>
          <a:p>
            <a:pPr>
              <a:defRPr/>
            </a:pPr>
            <a:fld id="{AB01CFC1-4459-4D2F-B8C0-428563669B2A}"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5" name="Rectangle 5">
            <a:extLst>
              <a:ext uri="{FF2B5EF4-FFF2-40B4-BE49-F238E27FC236}">
                <a16:creationId xmlns:a16="http://schemas.microsoft.com/office/drawing/2014/main" id="{8B1B56EE-2F18-4B14-98A8-309F065B90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689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81C472-F5B3-4615-8478-C48ED6F17742}"/>
              </a:ext>
            </a:extLst>
          </p:cNvPr>
          <p:cNvSpPr>
            <a:spLocks noGrp="1" noChangeArrowheads="1"/>
          </p:cNvSpPr>
          <p:nvPr>
            <p:ph type="dt" sz="half" idx="10"/>
          </p:nvPr>
        </p:nvSpPr>
        <p:spPr>
          <a:ln/>
        </p:spPr>
        <p:txBody>
          <a:bodyPr/>
          <a:lstStyle>
            <a:lvl1pPr>
              <a:defRPr/>
            </a:lvl1pPr>
          </a:lstStyle>
          <a:p>
            <a:pPr>
              <a:defRPr/>
            </a:pPr>
            <a:fld id="{C5C98870-C3CF-4502-98C2-063EEB9EB1EC}"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5" name="Rectangle 5">
            <a:extLst>
              <a:ext uri="{FF2B5EF4-FFF2-40B4-BE49-F238E27FC236}">
                <a16:creationId xmlns:a16="http://schemas.microsoft.com/office/drawing/2014/main" id="{20D55FBE-1839-4010-BFD0-D33649B3792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1353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242A66-128A-43E8-9F56-C1BC9EDF37FD}"/>
              </a:ext>
            </a:extLst>
          </p:cNvPr>
          <p:cNvSpPr>
            <a:spLocks noGrp="1" noChangeArrowheads="1"/>
          </p:cNvSpPr>
          <p:nvPr>
            <p:ph type="dt" sz="half" idx="10"/>
          </p:nvPr>
        </p:nvSpPr>
        <p:spPr>
          <a:ln/>
        </p:spPr>
        <p:txBody>
          <a:bodyPr/>
          <a:lstStyle>
            <a:lvl1pPr>
              <a:defRPr/>
            </a:lvl1pPr>
          </a:lstStyle>
          <a:p>
            <a:pPr>
              <a:defRPr/>
            </a:pPr>
            <a:fld id="{57483CA0-26CF-4ACA-A63D-32A3D15E582B}"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5" name="Rectangle 5">
            <a:extLst>
              <a:ext uri="{FF2B5EF4-FFF2-40B4-BE49-F238E27FC236}">
                <a16:creationId xmlns:a16="http://schemas.microsoft.com/office/drawing/2014/main" id="{198EF7DB-B8CE-4197-AC5E-4213B3C436F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03447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5B40DDD3-0305-46E0-BBFF-9AA3062D0772}"/>
              </a:ext>
            </a:extLst>
          </p:cNvPr>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dirty="0"/>
          </a:p>
        </p:txBody>
      </p:sp>
      <p:sp>
        <p:nvSpPr>
          <p:cNvPr id="5" name="Rectangle 5">
            <a:extLst>
              <a:ext uri="{FF2B5EF4-FFF2-40B4-BE49-F238E27FC236}">
                <a16:creationId xmlns:a16="http://schemas.microsoft.com/office/drawing/2014/main" id="{8B4F88DB-F2C7-419B-9D02-1AF5E5A1B33F}"/>
              </a:ext>
            </a:extLst>
          </p:cNvPr>
          <p:cNvSpPr>
            <a:spLocks noGrp="1" noChangeArrowheads="1"/>
          </p:cNvSpPr>
          <p:nvPr>
            <p:ph type="ftr" sz="quarter" idx="11"/>
          </p:nvPr>
        </p:nvSpPr>
        <p:spPr/>
        <p:txBody>
          <a:bodyPr/>
          <a:lstStyle>
            <a:lvl1pPr>
              <a:defRPr/>
            </a:lvl1pPr>
          </a:lstStyle>
          <a:p>
            <a:pPr>
              <a:defRPr/>
            </a:pPr>
            <a:r>
              <a:rPr lang="en-US" dirty="0"/>
              <a:t>Health Strategies International, Super Models for Global Health </a:t>
            </a:r>
          </a:p>
        </p:txBody>
      </p:sp>
      <p:sp>
        <p:nvSpPr>
          <p:cNvPr id="6" name="Rectangle 6">
            <a:extLst>
              <a:ext uri="{FF2B5EF4-FFF2-40B4-BE49-F238E27FC236}">
                <a16:creationId xmlns:a16="http://schemas.microsoft.com/office/drawing/2014/main" id="{6FE10FC8-9BDE-4ADA-8235-4D3587B7BFD8}"/>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9E06149-3496-40D4-BDBA-41668FC07473}" type="slidenum">
              <a:rPr lang="en-US" altLang="en-US"/>
              <a:pPr/>
              <a:t>‹#›</a:t>
            </a:fld>
            <a:endParaRPr lang="en-US" altLang="en-US" dirty="0"/>
          </a:p>
        </p:txBody>
      </p:sp>
    </p:spTree>
    <p:extLst>
      <p:ext uri="{BB962C8B-B14F-4D97-AF65-F5344CB8AC3E}">
        <p14:creationId xmlns:p14="http://schemas.microsoft.com/office/powerpoint/2010/main" val="19475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FFFF00"/>
                </a:solidFill>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0265D8B4-C479-4A12-AFE3-3564C7CD2259}"/>
              </a:ext>
            </a:extLst>
          </p:cNvPr>
          <p:cNvSpPr>
            <a:spLocks noGrp="1" noChangeArrowheads="1"/>
          </p:cNvSpPr>
          <p:nvPr>
            <p:ph type="dt" sz="half" idx="10"/>
          </p:nvPr>
        </p:nvSpPr>
        <p:spPr>
          <a:ln/>
        </p:spPr>
        <p:txBody>
          <a:bodyPr/>
          <a:lstStyle>
            <a:lvl1pPr>
              <a:defRPr/>
            </a:lvl1pPr>
          </a:lstStyle>
          <a:p>
            <a:pPr>
              <a:defRPr/>
            </a:pPr>
            <a:fld id="{C44C4735-5914-481A-A02B-5888DA85A705}"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5" name="Rectangle 5">
            <a:extLst>
              <a:ext uri="{FF2B5EF4-FFF2-40B4-BE49-F238E27FC236}">
                <a16:creationId xmlns:a16="http://schemas.microsoft.com/office/drawing/2014/main" id="{65B53159-5332-43DA-8CB0-585222DB26C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780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A1F034-D9BD-4B30-90C4-25AB5FC311D7}"/>
              </a:ext>
            </a:extLst>
          </p:cNvPr>
          <p:cNvSpPr>
            <a:spLocks noGrp="1" noChangeArrowheads="1"/>
          </p:cNvSpPr>
          <p:nvPr>
            <p:ph type="dt" sz="half" idx="10"/>
          </p:nvPr>
        </p:nvSpPr>
        <p:spPr>
          <a:ln/>
        </p:spPr>
        <p:txBody>
          <a:bodyPr/>
          <a:lstStyle>
            <a:lvl1pPr>
              <a:defRPr/>
            </a:lvl1pPr>
          </a:lstStyle>
          <a:p>
            <a:pPr>
              <a:defRPr/>
            </a:pPr>
            <a:fld id="{64B2BD90-24F0-4410-A417-5E4B8ED0DCDB}"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5" name="Rectangle 5">
            <a:extLst>
              <a:ext uri="{FF2B5EF4-FFF2-40B4-BE49-F238E27FC236}">
                <a16:creationId xmlns:a16="http://schemas.microsoft.com/office/drawing/2014/main" id="{FFD39E7B-BE7A-4088-B6D2-AA080C837AA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58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7F1AA6-225F-4110-BFE2-13964A2F805F}"/>
              </a:ext>
            </a:extLst>
          </p:cNvPr>
          <p:cNvSpPr>
            <a:spLocks noGrp="1" noChangeArrowheads="1"/>
          </p:cNvSpPr>
          <p:nvPr>
            <p:ph type="dt" sz="half" idx="10"/>
          </p:nvPr>
        </p:nvSpPr>
        <p:spPr>
          <a:ln/>
        </p:spPr>
        <p:txBody>
          <a:bodyPr/>
          <a:lstStyle>
            <a:lvl1pPr>
              <a:defRPr/>
            </a:lvl1pPr>
          </a:lstStyle>
          <a:p>
            <a:pPr>
              <a:defRPr/>
            </a:pPr>
            <a:fld id="{93FFE6CB-50B3-4C97-BE9F-6B2E7C6E6209}"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6" name="Rectangle 5">
            <a:extLst>
              <a:ext uri="{FF2B5EF4-FFF2-40B4-BE49-F238E27FC236}">
                <a16:creationId xmlns:a16="http://schemas.microsoft.com/office/drawing/2014/main" id="{378062A0-9588-4993-A56D-957B72D1672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6436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D7860D-A96D-4B93-8C8B-D0495E4EB0B7}"/>
              </a:ext>
            </a:extLst>
          </p:cNvPr>
          <p:cNvSpPr>
            <a:spLocks noGrp="1" noChangeArrowheads="1"/>
          </p:cNvSpPr>
          <p:nvPr>
            <p:ph type="dt" sz="half" idx="10"/>
          </p:nvPr>
        </p:nvSpPr>
        <p:spPr>
          <a:ln/>
        </p:spPr>
        <p:txBody>
          <a:bodyPr/>
          <a:lstStyle>
            <a:lvl1pPr>
              <a:defRPr/>
            </a:lvl1pPr>
          </a:lstStyle>
          <a:p>
            <a:pPr>
              <a:defRPr/>
            </a:pPr>
            <a:fld id="{335C33DD-A895-4BEE-9619-488FABDB18C4}"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8" name="Rectangle 5">
            <a:extLst>
              <a:ext uri="{FF2B5EF4-FFF2-40B4-BE49-F238E27FC236}">
                <a16:creationId xmlns:a16="http://schemas.microsoft.com/office/drawing/2014/main" id="{CE7297E9-F7E9-4F5D-BFCA-06F42876057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834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Rectangle 4">
            <a:extLst>
              <a:ext uri="{FF2B5EF4-FFF2-40B4-BE49-F238E27FC236}">
                <a16:creationId xmlns:a16="http://schemas.microsoft.com/office/drawing/2014/main" id="{00C7D9FC-EB75-4118-95AF-C2A8A19A0867}"/>
              </a:ext>
            </a:extLst>
          </p:cNvPr>
          <p:cNvSpPr>
            <a:spLocks noGrp="1" noChangeArrowheads="1"/>
          </p:cNvSpPr>
          <p:nvPr>
            <p:ph type="dt" sz="half" idx="10"/>
          </p:nvPr>
        </p:nvSpPr>
        <p:spPr>
          <a:ln/>
        </p:spPr>
        <p:txBody>
          <a:bodyPr/>
          <a:lstStyle>
            <a:lvl1pPr>
              <a:defRPr/>
            </a:lvl1pPr>
          </a:lstStyle>
          <a:p>
            <a:pPr>
              <a:defRPr/>
            </a:pPr>
            <a:fld id="{D5E4E196-4A66-4888-B7D0-EB04B10BE929}"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4" name="Rectangle 5">
            <a:extLst>
              <a:ext uri="{FF2B5EF4-FFF2-40B4-BE49-F238E27FC236}">
                <a16:creationId xmlns:a16="http://schemas.microsoft.com/office/drawing/2014/main" id="{20E7D401-9461-450A-82FC-0B6C5D4BF52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01025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C1EFA8-62ED-4F70-A959-E393E52130F0}"/>
              </a:ext>
            </a:extLst>
          </p:cNvPr>
          <p:cNvSpPr>
            <a:spLocks noGrp="1" noChangeArrowheads="1"/>
          </p:cNvSpPr>
          <p:nvPr>
            <p:ph type="dt" sz="half" idx="10"/>
          </p:nvPr>
        </p:nvSpPr>
        <p:spPr>
          <a:ln/>
        </p:spPr>
        <p:txBody>
          <a:bodyPr/>
          <a:lstStyle>
            <a:lvl1pPr>
              <a:defRPr/>
            </a:lvl1pPr>
          </a:lstStyle>
          <a:p>
            <a:pPr>
              <a:defRPr/>
            </a:pPr>
            <a:fld id="{823858C5-57CC-4161-9C40-E72301D72DE9}"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3" name="Rectangle 5">
            <a:extLst>
              <a:ext uri="{FF2B5EF4-FFF2-40B4-BE49-F238E27FC236}">
                <a16:creationId xmlns:a16="http://schemas.microsoft.com/office/drawing/2014/main" id="{281A5A5E-AA7D-4D80-AA70-D9AD111A656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6520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ABFB48-5FBC-4009-9A5E-88DAACA4AD2C}"/>
              </a:ext>
            </a:extLst>
          </p:cNvPr>
          <p:cNvSpPr>
            <a:spLocks noGrp="1" noChangeArrowheads="1"/>
          </p:cNvSpPr>
          <p:nvPr>
            <p:ph type="dt" sz="half" idx="10"/>
          </p:nvPr>
        </p:nvSpPr>
        <p:spPr>
          <a:ln/>
        </p:spPr>
        <p:txBody>
          <a:bodyPr/>
          <a:lstStyle>
            <a:lvl1pPr>
              <a:defRPr/>
            </a:lvl1pPr>
          </a:lstStyle>
          <a:p>
            <a:pPr>
              <a:defRPr/>
            </a:pPr>
            <a:fld id="{5CA34590-9441-4C3B-99A5-56CF3F4E8D0C}"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6" name="Rectangle 5">
            <a:extLst>
              <a:ext uri="{FF2B5EF4-FFF2-40B4-BE49-F238E27FC236}">
                <a16:creationId xmlns:a16="http://schemas.microsoft.com/office/drawing/2014/main" id="{96C485AB-D1A6-4E06-BE80-29A3A6A8034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00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DC7C94-BC22-47B0-92A5-BB5C73C85ED0}"/>
              </a:ext>
            </a:extLst>
          </p:cNvPr>
          <p:cNvSpPr>
            <a:spLocks noGrp="1" noChangeArrowheads="1"/>
          </p:cNvSpPr>
          <p:nvPr>
            <p:ph type="dt" sz="half" idx="10"/>
          </p:nvPr>
        </p:nvSpPr>
        <p:spPr>
          <a:ln/>
        </p:spPr>
        <p:txBody>
          <a:bodyPr/>
          <a:lstStyle>
            <a:lvl1pPr>
              <a:defRPr/>
            </a:lvl1pPr>
          </a:lstStyle>
          <a:p>
            <a:pPr>
              <a:defRPr/>
            </a:pPr>
            <a:fld id="{1C053113-00BE-4410-9BAB-6FA889DDF3F3}"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6" name="Rectangle 5">
            <a:extLst>
              <a:ext uri="{FF2B5EF4-FFF2-40B4-BE49-F238E27FC236}">
                <a16:creationId xmlns:a16="http://schemas.microsoft.com/office/drawing/2014/main" id="{9E769659-B6A0-45DF-9833-A4D92E44812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54536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991FD6-6756-49CB-A634-D40442AC167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F870F56B-85E3-4F7F-9988-CA567E113DC3}"/>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703DAE9-6606-4014-835D-DC53005CD2D8}"/>
              </a:ext>
            </a:extLst>
          </p:cNvPr>
          <p:cNvSpPr>
            <a:spLocks noGrp="1" noChangeArrowheads="1"/>
          </p:cNvSpPr>
          <p:nvPr>
            <p:ph type="dt" sz="half" idx="2"/>
          </p:nvPr>
        </p:nvSpPr>
        <p:spPr bwMode="auto">
          <a:xfrm>
            <a:off x="6477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Corbel" pitchFamily="34" charset="0"/>
                <a:ea typeface="ＭＳ Ｐゴシック" pitchFamily="-106" charset="-128"/>
              </a:defRPr>
            </a:lvl1pPr>
          </a:lstStyle>
          <a:p>
            <a:pPr>
              <a:defRPr/>
            </a:pPr>
            <a:fld id="{4EA03451-75D6-44FA-B0D4-F20F82A2F541}" type="datetime1">
              <a:rPr lang="en-US" smtClean="0">
                <a:latin typeface="Arial" panose="020B0604020202020204" pitchFamily="34" charset="0"/>
              </a:rPr>
              <a:pPr>
                <a:defRPr/>
              </a:pPr>
              <a:t>1/27/2022</a:t>
            </a:fld>
            <a:r>
              <a:rPr lang="en-US" dirty="0">
                <a:latin typeface="Arial" panose="020B0604020202020204" pitchFamily="34" charset="0"/>
              </a:rPr>
              <a:t>IHPS/UCSF 9/24/00</a:t>
            </a:r>
          </a:p>
        </p:txBody>
      </p:sp>
      <p:sp>
        <p:nvSpPr>
          <p:cNvPr id="1029" name="Rectangle 5">
            <a:extLst>
              <a:ext uri="{FF2B5EF4-FFF2-40B4-BE49-F238E27FC236}">
                <a16:creationId xmlns:a16="http://schemas.microsoft.com/office/drawing/2014/main" id="{AB14F3F4-0590-45A5-93C7-1379500F92D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anose="020B0604020202020204" pitchFamily="34" charset="0"/>
                <a:ea typeface="+mn-ea"/>
              </a:defRPr>
            </a:lvl1pPr>
          </a:lstStyle>
          <a:p>
            <a:pPr>
              <a:defRPr/>
            </a:pPr>
            <a:endParaRPr lang="en-US" altLang="en-US"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Arial" panose="020B0604020202020204" pitchFamily="34" charset="0"/>
          <a:ea typeface="ＭＳ Ｐゴシック" pitchFamily="-106" charset="-128"/>
          <a:cs typeface="+mj-cs"/>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5pPr>
      <a:lvl6pPr marL="4572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6pPr>
      <a:lvl7pPr marL="9144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7pPr>
      <a:lvl8pPr marL="13716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8pPr>
      <a:lvl9pPr marL="18288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9pPr>
    </p:titleStyle>
    <p:bodyStyle>
      <a:lvl1pPr marL="342900" indent="-342900" algn="l" rtl="0" eaLnBrk="0" fontAlgn="base" hangingPunct="0">
        <a:spcBef>
          <a:spcPct val="100000"/>
        </a:spcBef>
        <a:spcAft>
          <a:spcPct val="0"/>
        </a:spcAft>
        <a:buChar char="•"/>
        <a:defRPr sz="2400">
          <a:solidFill>
            <a:srgbClr val="FFFFFF"/>
          </a:solidFill>
          <a:effectLst>
            <a:outerShdw blurRad="38100" dist="38100" dir="2700000" algn="tl">
              <a:srgbClr val="000000"/>
            </a:outerShdw>
          </a:effectLst>
          <a:latin typeface="Arial" panose="020B0604020202020204" pitchFamily="34" charset="0"/>
          <a:ea typeface="ＭＳ Ｐゴシック" pitchFamily="-106" charset="-128"/>
          <a:cs typeface="+mn-cs"/>
        </a:defRPr>
      </a:lvl1pPr>
      <a:lvl2pPr marL="742950" indent="-28575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Arial" panose="020B0604020202020204" pitchFamily="34" charset="0"/>
          <a:ea typeface="ＭＳ Ｐゴシック" pitchFamily="-110" charset="-128"/>
        </a:defRPr>
      </a:lvl2pPr>
      <a:lvl3pPr marL="11430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Arial" panose="020B0604020202020204" pitchFamily="34" charset="0"/>
          <a:ea typeface="ＭＳ Ｐゴシック" pitchFamily="-110" charset="-128"/>
        </a:defRPr>
      </a:lvl3pPr>
      <a:lvl4pPr marL="16002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Arial" panose="020B0604020202020204" pitchFamily="34" charset="0"/>
          <a:ea typeface="ＭＳ Ｐゴシック" pitchFamily="-110" charset="-128"/>
        </a:defRPr>
      </a:lvl4pPr>
      <a:lvl5pPr marL="20574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Arial" panose="020B0604020202020204" pitchFamily="34" charset="0"/>
          <a:ea typeface="ＭＳ Ｐゴシック" pitchFamily="-110" charset="-128"/>
        </a:defRPr>
      </a:lvl5pPr>
      <a:lvl6pPr marL="25146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www.healthsystemtracker.org/dashboard/#spending" TargetMode="External"/><Relationship Id="rId4" Type="http://schemas.openxmlformats.org/officeDocument/2006/relationships/image" Target="../media/image7.emf"/></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FC514D-2ADE-4105-9A70-E8C4E6D27806}"/>
              </a:ext>
            </a:extLst>
          </p:cNvPr>
          <p:cNvSpPr>
            <a:spLocks noGrp="1" noChangeArrowheads="1"/>
          </p:cNvSpPr>
          <p:nvPr>
            <p:ph type="ctrTitle"/>
          </p:nvPr>
        </p:nvSpPr>
        <p:spPr>
          <a:xfrm>
            <a:off x="533400" y="533400"/>
            <a:ext cx="8229600" cy="2209800"/>
          </a:xfrm>
        </p:spPr>
        <p:txBody>
          <a:bodyPr/>
          <a:lstStyle/>
          <a:p>
            <a:r>
              <a:rPr lang="en-US" altLang="en-US" b="1" dirty="0">
                <a:solidFill>
                  <a:srgbClr val="FFFF00"/>
                </a:solidFill>
                <a:effectLst/>
                <a:ea typeface="ＭＳ Ｐゴシック" panose="020B0600070205080204" pitchFamily="34" charset="-128"/>
              </a:rPr>
              <a:t>Introduction to Cost-Effectiveness</a:t>
            </a:r>
            <a:br>
              <a:rPr lang="en-US" altLang="en-US" b="1" dirty="0">
                <a:effectLst/>
                <a:ea typeface="ＭＳ Ｐゴシック" panose="020B0600070205080204" pitchFamily="34" charset="-128"/>
              </a:rPr>
            </a:br>
            <a:br>
              <a:rPr lang="en-US" altLang="en-US" b="1" dirty="0">
                <a:effectLst/>
                <a:ea typeface="ＭＳ Ｐゴシック" panose="020B0600070205080204" pitchFamily="34" charset="-128"/>
              </a:rPr>
            </a:br>
            <a:endParaRPr lang="en-US" altLang="en-US" dirty="0">
              <a:effectLst/>
              <a:ea typeface="ＭＳ Ｐゴシック" panose="020B0600070205080204" pitchFamily="34" charset="-128"/>
            </a:endParaRPr>
          </a:p>
        </p:txBody>
      </p:sp>
      <p:sp>
        <p:nvSpPr>
          <p:cNvPr id="11267" name="Rectangle 3">
            <a:extLst>
              <a:ext uri="{FF2B5EF4-FFF2-40B4-BE49-F238E27FC236}">
                <a16:creationId xmlns:a16="http://schemas.microsoft.com/office/drawing/2014/main" id="{98E48778-9B56-4E43-8331-D2905DE28FB5}"/>
              </a:ext>
            </a:extLst>
          </p:cNvPr>
          <p:cNvSpPr>
            <a:spLocks noGrp="1" noChangeArrowheads="1"/>
          </p:cNvSpPr>
          <p:nvPr>
            <p:ph type="subTitle" idx="1"/>
          </p:nvPr>
        </p:nvSpPr>
        <p:spPr>
          <a:xfrm>
            <a:off x="713678" y="1630866"/>
            <a:ext cx="7924800" cy="1752600"/>
          </a:xfrm>
        </p:spPr>
        <p:txBody>
          <a:bodyPr/>
          <a:lstStyle/>
          <a:p>
            <a:pPr>
              <a:defRPr/>
            </a:pPr>
            <a:r>
              <a:rPr lang="en-US" sz="2800" b="1" i="1" dirty="0">
                <a:effectLst/>
              </a:rPr>
              <a:t>Elliot Marseille</a:t>
            </a:r>
          </a:p>
          <a:p>
            <a:pPr>
              <a:defRPr/>
            </a:pPr>
            <a:r>
              <a:rPr lang="en-US" sz="2800" b="1" i="1" dirty="0">
                <a:effectLst/>
              </a:rPr>
              <a:t>Global Initiative Psychedelic Science Economics (UCB / UCSF)</a:t>
            </a:r>
          </a:p>
          <a:p>
            <a:pPr>
              <a:defRPr/>
            </a:pPr>
            <a:r>
              <a:rPr lang="en-US" sz="2800" b="1" i="1" dirty="0">
                <a:effectLst/>
              </a:rPr>
              <a:t>Health Strategies International </a:t>
            </a:r>
          </a:p>
          <a:p>
            <a:pPr>
              <a:defRPr/>
            </a:pPr>
            <a:r>
              <a:rPr lang="en-US" altLang="en-US" sz="2800" i="1" dirty="0"/>
              <a:t>Super Models for Global Health (Jim Kahn)</a:t>
            </a:r>
          </a:p>
          <a:p>
            <a:pPr>
              <a:defRPr/>
            </a:pPr>
            <a:r>
              <a:rPr lang="en-US" sz="2800" b="1" dirty="0">
                <a:effectLst/>
              </a:rPr>
              <a:t>DCEA – Epi 213 - 28 January 2022</a:t>
            </a:r>
            <a:endParaRPr lang="en-US" sz="2800" dirty="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BE5C3C2C-BB4C-499B-B5FE-C82A508849C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144386" name="Rectangle 2">
            <a:extLst>
              <a:ext uri="{FF2B5EF4-FFF2-40B4-BE49-F238E27FC236}">
                <a16:creationId xmlns:a16="http://schemas.microsoft.com/office/drawing/2014/main" id="{A5FB223A-0927-4CB6-AF56-882FA2005C00}"/>
              </a:ext>
            </a:extLst>
          </p:cNvPr>
          <p:cNvSpPr>
            <a:spLocks noGrp="1" noChangeArrowheads="1"/>
          </p:cNvSpPr>
          <p:nvPr>
            <p:ph type="title"/>
          </p:nvPr>
        </p:nvSpPr>
        <p:spPr>
          <a:xfrm>
            <a:off x="381000" y="304800"/>
            <a:ext cx="8382000" cy="1143000"/>
          </a:xfrm>
        </p:spPr>
        <p:txBody>
          <a:bodyPr/>
          <a:lstStyle/>
          <a:p>
            <a:pPr>
              <a:defRPr/>
            </a:pPr>
            <a:r>
              <a:rPr lang="en-US" sz="3200" b="1" dirty="0">
                <a:solidFill>
                  <a:srgbClr val="FFFF00"/>
                </a:solidFill>
              </a:rPr>
              <a:t>“Speaking Truth to Power”</a:t>
            </a:r>
            <a:br>
              <a:rPr lang="en-US" sz="3200" b="1" dirty="0">
                <a:solidFill>
                  <a:srgbClr val="FFFF00"/>
                </a:solidFill>
              </a:rPr>
            </a:br>
            <a:r>
              <a:rPr lang="en-US" sz="3200" b="1" dirty="0">
                <a:solidFill>
                  <a:srgbClr val="FFFF00"/>
                </a:solidFill>
              </a:rPr>
              <a:t>CEA can Support Clear Decision-Making</a:t>
            </a:r>
          </a:p>
        </p:txBody>
      </p:sp>
      <p:sp>
        <p:nvSpPr>
          <p:cNvPr id="144387" name="Rectangle 3">
            <a:extLst>
              <a:ext uri="{FF2B5EF4-FFF2-40B4-BE49-F238E27FC236}">
                <a16:creationId xmlns:a16="http://schemas.microsoft.com/office/drawing/2014/main" id="{A375899D-B7D4-4E40-863A-38B3EE658666}"/>
              </a:ext>
            </a:extLst>
          </p:cNvPr>
          <p:cNvSpPr>
            <a:spLocks noGrp="1" noChangeArrowheads="1"/>
          </p:cNvSpPr>
          <p:nvPr>
            <p:ph type="body" idx="1"/>
          </p:nvPr>
        </p:nvSpPr>
        <p:spPr>
          <a:xfrm>
            <a:off x="533400" y="1600200"/>
            <a:ext cx="7772400" cy="4114800"/>
          </a:xfrm>
        </p:spPr>
        <p:txBody>
          <a:bodyPr/>
          <a:lstStyle/>
          <a:p>
            <a:pPr>
              <a:buFontTx/>
              <a:buNone/>
              <a:defRPr/>
            </a:pPr>
            <a:endParaRPr lang="en-US" b="1" dirty="0"/>
          </a:p>
          <a:p>
            <a:pPr algn="ctr">
              <a:buFontTx/>
              <a:buNone/>
              <a:defRPr/>
            </a:pPr>
            <a:r>
              <a:rPr lang="en-US" sz="2800" b="1" dirty="0"/>
              <a:t>“Our priority is saving children’s lives. Money is a subordinate issue.”</a:t>
            </a:r>
          </a:p>
          <a:p>
            <a:pPr algn="ctr">
              <a:buFontTx/>
              <a:buNone/>
              <a:defRPr/>
            </a:pPr>
            <a:r>
              <a:rPr lang="en-US" sz="2800" b="1" dirty="0"/>
              <a:t>-vs.-</a:t>
            </a:r>
          </a:p>
          <a:p>
            <a:pPr algn="ctr">
              <a:buFontTx/>
              <a:buNone/>
              <a:defRPr/>
            </a:pPr>
            <a:r>
              <a:rPr lang="en-US" sz="2800" b="1" dirty="0"/>
              <a:t>Cost is another name for an unrealized benefit somewhere else.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76CFDBD6-B929-456A-BA5F-96CC69089B0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050" name="Rectangle 2">
            <a:extLst>
              <a:ext uri="{FF2B5EF4-FFF2-40B4-BE49-F238E27FC236}">
                <a16:creationId xmlns:a16="http://schemas.microsoft.com/office/drawing/2014/main" id="{DB2BF813-D65E-4A45-AD54-989052B112C9}"/>
              </a:ext>
            </a:extLst>
          </p:cNvPr>
          <p:cNvSpPr>
            <a:spLocks noGrp="1" noChangeArrowheads="1"/>
          </p:cNvSpPr>
          <p:nvPr>
            <p:ph type="title"/>
          </p:nvPr>
        </p:nvSpPr>
        <p:spPr>
          <a:xfrm>
            <a:off x="659780" y="228600"/>
            <a:ext cx="7772400" cy="1143000"/>
          </a:xfrm>
        </p:spPr>
        <p:txBody>
          <a:bodyPr/>
          <a:lstStyle/>
          <a:p>
            <a:pPr>
              <a:defRPr/>
            </a:pPr>
            <a:r>
              <a:rPr lang="en-US" sz="3800" b="1" dirty="0">
                <a:solidFill>
                  <a:srgbClr val="FFFF00"/>
                </a:solidFill>
              </a:rPr>
              <a:t>Role of CEA = </a:t>
            </a:r>
            <a:r>
              <a:rPr lang="en-US" altLang="en-US" sz="3800" dirty="0">
                <a:solidFill>
                  <a:srgbClr val="FFFF00"/>
                </a:solidFill>
              </a:rPr>
              <a:t>Measure trade-off between cost and effectiveness</a:t>
            </a:r>
            <a:endParaRPr lang="en-US" sz="3800" b="1" dirty="0">
              <a:solidFill>
                <a:srgbClr val="FFFF00"/>
              </a:solidFill>
            </a:endParaRPr>
          </a:p>
        </p:txBody>
      </p:sp>
      <p:sp>
        <p:nvSpPr>
          <p:cNvPr id="2051" name="Rectangle 3">
            <a:extLst>
              <a:ext uri="{FF2B5EF4-FFF2-40B4-BE49-F238E27FC236}">
                <a16:creationId xmlns:a16="http://schemas.microsoft.com/office/drawing/2014/main" id="{00C05DBD-EC43-4128-83AD-0F80EABCB968}"/>
              </a:ext>
            </a:extLst>
          </p:cNvPr>
          <p:cNvSpPr>
            <a:spLocks noGrp="1" noChangeArrowheads="1"/>
          </p:cNvSpPr>
          <p:nvPr>
            <p:ph type="body" idx="1"/>
          </p:nvPr>
        </p:nvSpPr>
        <p:spPr>
          <a:xfrm>
            <a:off x="990600" y="1524000"/>
            <a:ext cx="7772400" cy="4114800"/>
          </a:xfrm>
        </p:spPr>
        <p:txBody>
          <a:bodyPr/>
          <a:lstStyle/>
          <a:p>
            <a:pPr>
              <a:spcBef>
                <a:spcPct val="0"/>
              </a:spcBef>
              <a:defRPr/>
            </a:pPr>
            <a:r>
              <a:rPr lang="en-US" b="1" dirty="0"/>
              <a:t>It doesn’t decide the goals (value neutral)</a:t>
            </a:r>
          </a:p>
          <a:p>
            <a:pPr algn="ctr">
              <a:spcBef>
                <a:spcPct val="0"/>
              </a:spcBef>
              <a:defRPr/>
            </a:pPr>
            <a:endParaRPr lang="en-US" b="1" dirty="0"/>
          </a:p>
          <a:p>
            <a:pPr>
              <a:spcBef>
                <a:spcPct val="0"/>
              </a:spcBef>
              <a:defRPr/>
            </a:pPr>
            <a:r>
              <a:rPr lang="en-US" b="1" dirty="0"/>
              <a:t>CEA helps to reach goal with smallest expenditure possible (most efficient)</a:t>
            </a:r>
          </a:p>
          <a:p>
            <a:pPr>
              <a:spcBef>
                <a:spcPct val="0"/>
              </a:spcBef>
              <a:defRPr/>
            </a:pPr>
            <a:endParaRPr lang="en-US" b="1" dirty="0"/>
          </a:p>
        </p:txBody>
      </p:sp>
      <p:pic>
        <p:nvPicPr>
          <p:cNvPr id="2" name="Picture 1">
            <a:extLst>
              <a:ext uri="{FF2B5EF4-FFF2-40B4-BE49-F238E27FC236}">
                <a16:creationId xmlns:a16="http://schemas.microsoft.com/office/drawing/2014/main" id="{DEAEC11A-70EB-46FF-AF6F-586E1F037ECC}"/>
              </a:ext>
            </a:extLst>
          </p:cNvPr>
          <p:cNvPicPr>
            <a:picLocks noChangeAspect="1"/>
          </p:cNvPicPr>
          <p:nvPr/>
        </p:nvPicPr>
        <p:blipFill>
          <a:blip r:embed="rId3"/>
          <a:stretch>
            <a:fillRect/>
          </a:stretch>
        </p:blipFill>
        <p:spPr>
          <a:xfrm>
            <a:off x="1219200" y="3101919"/>
            <a:ext cx="6324600" cy="36036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414B7B5-103F-8D45-89F4-E660031FCA47}"/>
              </a:ext>
            </a:extLst>
          </p:cNvPr>
          <p:cNvSpPr>
            <a:spLocks noGrp="1" noChangeArrowheads="1"/>
          </p:cNvSpPr>
          <p:nvPr>
            <p:ph type="title"/>
          </p:nvPr>
        </p:nvSpPr>
        <p:spPr>
          <a:xfrm>
            <a:off x="685800" y="381000"/>
            <a:ext cx="7772400" cy="1143000"/>
          </a:xfrm>
        </p:spPr>
        <p:txBody>
          <a:bodyPr/>
          <a:lstStyle/>
          <a:p>
            <a:r>
              <a:rPr lang="en-US" altLang="en-US" b="1" dirty="0"/>
              <a:t>Trading off cost and effectiveness for an intervention vs. status quo</a:t>
            </a:r>
          </a:p>
        </p:txBody>
      </p:sp>
      <p:sp>
        <p:nvSpPr>
          <p:cNvPr id="25602" name="Footer Placeholder 4">
            <a:extLst>
              <a:ext uri="{FF2B5EF4-FFF2-40B4-BE49-F238E27FC236}">
                <a16:creationId xmlns:a16="http://schemas.microsoft.com/office/drawing/2014/main" id="{9CB4A0DD-8FF7-9646-8217-E70CFFFD7AB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Super Models for Global Health </a:t>
            </a:r>
          </a:p>
        </p:txBody>
      </p:sp>
      <p:graphicFrame>
        <p:nvGraphicFramePr>
          <p:cNvPr id="273468" name="Group 60">
            <a:extLst>
              <a:ext uri="{FF2B5EF4-FFF2-40B4-BE49-F238E27FC236}">
                <a16:creationId xmlns:a16="http://schemas.microsoft.com/office/drawing/2014/main" id="{9DD49FAF-83F9-9646-8D3E-602B7594B51F}"/>
              </a:ext>
            </a:extLst>
          </p:cNvPr>
          <p:cNvGraphicFramePr>
            <a:graphicFrameLocks noGrp="1"/>
          </p:cNvGraphicFramePr>
          <p:nvPr>
            <p:extLst>
              <p:ext uri="{D42A27DB-BD31-4B8C-83A1-F6EECF244321}">
                <p14:modId xmlns:p14="http://schemas.microsoft.com/office/powerpoint/2010/main" val="2997734626"/>
              </p:ext>
            </p:extLst>
          </p:nvPr>
        </p:nvGraphicFramePr>
        <p:xfrm>
          <a:off x="685800" y="2110581"/>
          <a:ext cx="6934201" cy="2613819"/>
        </p:xfrm>
        <a:graphic>
          <a:graphicData uri="http://schemas.openxmlformats.org/drawingml/2006/table">
            <a:tbl>
              <a:tblPr/>
              <a:tblGrid>
                <a:gridCol w="2225793">
                  <a:extLst>
                    <a:ext uri="{9D8B030D-6E8A-4147-A177-3AD203B41FA5}">
                      <a16:colId xmlns:a16="http://schemas.microsoft.com/office/drawing/2014/main" val="20000"/>
                    </a:ext>
                  </a:extLst>
                </a:gridCol>
                <a:gridCol w="2225793">
                  <a:extLst>
                    <a:ext uri="{9D8B030D-6E8A-4147-A177-3AD203B41FA5}">
                      <a16:colId xmlns:a16="http://schemas.microsoft.com/office/drawing/2014/main" val="20001"/>
                    </a:ext>
                  </a:extLst>
                </a:gridCol>
                <a:gridCol w="2482615">
                  <a:extLst>
                    <a:ext uri="{9D8B030D-6E8A-4147-A177-3AD203B41FA5}">
                      <a16:colId xmlns:a16="http://schemas.microsoft.com/office/drawing/2014/main" val="20002"/>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Lower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Higher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960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rPr>
                        <a:t>Lower Effectiveness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outerShdw blurRad="38100" dist="38100" dir="2700000" algn="tl">
                              <a:srgbClr val="C0C0C0"/>
                            </a:outerShdw>
                          </a:effectLst>
                          <a:latin typeface="Times New Roman" pitchFamily="1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0437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rPr>
                        <a:t>Higher Effectiveness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outerShdw blurRad="38100" dist="38100" dir="2700000" algn="tl">
                              <a:srgbClr val="C0C0C0"/>
                            </a:outerShdw>
                          </a:effectLst>
                          <a:latin typeface="Times New Roman" pitchFamily="1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outerShdw blurRad="38100" dist="38100" dir="2700000" algn="tl">
                              <a:srgbClr val="FFFFFF"/>
                            </a:outerShdw>
                          </a:effectLst>
                          <a:latin typeface="Times New Roman" pitchFamily="18"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E51BDA04-15C8-9F45-9011-DC633CD0483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Super Models for Global Health </a:t>
            </a:r>
          </a:p>
        </p:txBody>
      </p:sp>
      <p:graphicFrame>
        <p:nvGraphicFramePr>
          <p:cNvPr id="273468" name="Group 60">
            <a:extLst>
              <a:ext uri="{FF2B5EF4-FFF2-40B4-BE49-F238E27FC236}">
                <a16:creationId xmlns:a16="http://schemas.microsoft.com/office/drawing/2014/main" id="{8ADE7913-FC72-1540-AF17-4B29409C17AC}"/>
              </a:ext>
            </a:extLst>
          </p:cNvPr>
          <p:cNvGraphicFramePr>
            <a:graphicFrameLocks noGrp="1"/>
          </p:cNvGraphicFramePr>
          <p:nvPr>
            <p:extLst>
              <p:ext uri="{D42A27DB-BD31-4B8C-83A1-F6EECF244321}">
                <p14:modId xmlns:p14="http://schemas.microsoft.com/office/powerpoint/2010/main" val="2622625925"/>
              </p:ext>
            </p:extLst>
          </p:nvPr>
        </p:nvGraphicFramePr>
        <p:xfrm>
          <a:off x="666750" y="1828800"/>
          <a:ext cx="7562850" cy="3505199"/>
        </p:xfrm>
        <a:graphic>
          <a:graphicData uri="http://schemas.openxmlformats.org/drawingml/2006/table">
            <a:tbl>
              <a:tblPr/>
              <a:tblGrid>
                <a:gridCol w="2781908">
                  <a:extLst>
                    <a:ext uri="{9D8B030D-6E8A-4147-A177-3AD203B41FA5}">
                      <a16:colId xmlns:a16="http://schemas.microsoft.com/office/drawing/2014/main" val="20000"/>
                    </a:ext>
                  </a:extLst>
                </a:gridCol>
                <a:gridCol w="2259992">
                  <a:extLst>
                    <a:ext uri="{9D8B030D-6E8A-4147-A177-3AD203B41FA5}">
                      <a16:colId xmlns:a16="http://schemas.microsoft.com/office/drawing/2014/main" val="20001"/>
                    </a:ext>
                  </a:extLst>
                </a:gridCol>
                <a:gridCol w="2520950">
                  <a:extLst>
                    <a:ext uri="{9D8B030D-6E8A-4147-A177-3AD203B41FA5}">
                      <a16:colId xmlns:a16="http://schemas.microsoft.com/office/drawing/2014/main" val="20002"/>
                    </a:ext>
                  </a:extLst>
                </a:gridCol>
              </a:tblGrid>
              <a:tr h="801576">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00"/>
                        </a:solidFill>
                        <a:effectLst>
                          <a:outerShdw blurRad="38100" dist="38100" dir="2700000" algn="tl">
                            <a:srgbClr val="FFFFFF"/>
                          </a:outerShdw>
                        </a:effectLst>
                        <a:latin typeface="Times New Roman"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000000"/>
                          </a:solidFill>
                          <a:effectLst>
                            <a:outerShdw blurRad="38100" dist="38100" dir="2700000" algn="tl">
                              <a:srgbClr val="FFFFFF"/>
                            </a:outerShdw>
                          </a:effectLst>
                          <a:latin typeface="Times New Roman" charset="0"/>
                        </a:rPr>
                        <a:t>Lower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000000"/>
                          </a:solidFill>
                          <a:effectLst>
                            <a:outerShdw blurRad="38100" dist="38100" dir="2700000" algn="tl">
                              <a:srgbClr val="FFFFFF"/>
                            </a:outerShdw>
                          </a:effectLst>
                          <a:latin typeface="Times New Roman" charset="0"/>
                        </a:rPr>
                        <a:t>Higher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261804">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Times New Roman" charset="0"/>
                        </a:rPr>
                        <a:t>Lower Effectiveness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00"/>
                        </a:solidFill>
                        <a:effectLst>
                          <a:outerShdw blurRad="38100" dist="38100" dir="2700000" algn="tl">
                            <a:srgbClr val="FFFFFF"/>
                          </a:outerShdw>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00"/>
                        </a:solidFill>
                        <a:effectLst>
                          <a:outerShdw blurRad="38100" dist="38100" dir="2700000" algn="tl">
                            <a:srgbClr val="C0C0C0"/>
                          </a:outerShdw>
                        </a:effectLst>
                        <a:latin typeface="Times New Roman"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000000"/>
                          </a:solidFill>
                          <a:effectLst>
                            <a:outerShdw blurRad="38100" dist="38100" dir="2700000" algn="tl">
                              <a:srgbClr val="C0C0C0"/>
                            </a:outerShdw>
                          </a:effectLst>
                          <a:latin typeface="Times New Roman" charset="0"/>
                        </a:rPr>
                        <a:t>Dominated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441819">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Times New Roman" charset="0"/>
                        </a:rPr>
                        <a:t>Higher Effectiveness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00"/>
                        </a:solidFill>
                        <a:effectLst>
                          <a:outerShdw blurRad="38100" dist="38100" dir="2700000" algn="tl">
                            <a:srgbClr val="C0C0C0"/>
                          </a:outerShdw>
                        </a:effectLst>
                        <a:latin typeface="Times New Roman"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000000"/>
                          </a:solidFill>
                          <a:effectLst>
                            <a:outerShdw blurRad="38100" dist="38100" dir="2700000" algn="tl">
                              <a:srgbClr val="C0C0C0"/>
                            </a:outerShdw>
                          </a:effectLst>
                          <a:latin typeface="Times New Roman" charset="0"/>
                        </a:rPr>
                        <a:t>Dominant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Times New Roman" charset="0"/>
                        </a:defRPr>
                      </a:lvl1pPr>
                      <a:lvl2pPr marL="742950" indent="-285750">
                        <a:spcBef>
                          <a:spcPct val="20000"/>
                        </a:spcBef>
                        <a:defRPr sz="2400">
                          <a:solidFill>
                            <a:schemeClr val="tx1"/>
                          </a:solidFill>
                          <a:latin typeface="Times New Roman" charset="0"/>
                        </a:defRPr>
                      </a:lvl2pPr>
                      <a:lvl3pPr marL="1143000" indent="-228600">
                        <a:spcBef>
                          <a:spcPct val="20000"/>
                        </a:spcBef>
                        <a:defRPr sz="2000">
                          <a:solidFill>
                            <a:schemeClr val="tx1"/>
                          </a:solidFill>
                          <a:latin typeface="Times New Roman" charset="0"/>
                        </a:defRPr>
                      </a:lvl3pPr>
                      <a:lvl4pPr marL="1600200" indent="-228600">
                        <a:spcBef>
                          <a:spcPct val="20000"/>
                        </a:spcBef>
                        <a:defRPr>
                          <a:solidFill>
                            <a:schemeClr val="tx1"/>
                          </a:solidFill>
                          <a:latin typeface="Times New Roman" charset="0"/>
                        </a:defRPr>
                      </a:lvl4pPr>
                      <a:lvl5pPr marL="2057400" indent="-22860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00"/>
                        </a:solidFill>
                        <a:effectLst>
                          <a:outerShdw blurRad="38100" dist="38100" dir="2700000" algn="tl">
                            <a:srgbClr val="FFFFFF"/>
                          </a:outerShdw>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bl>
          </a:graphicData>
        </a:graphic>
      </p:graphicFrame>
      <p:sp>
        <p:nvSpPr>
          <p:cNvPr id="3" name="5-Point Star 2">
            <a:extLst>
              <a:ext uri="{FF2B5EF4-FFF2-40B4-BE49-F238E27FC236}">
                <a16:creationId xmlns:a16="http://schemas.microsoft.com/office/drawing/2014/main" id="{E6DABF4F-A108-F64F-80BC-DE3E90D88768}"/>
              </a:ext>
            </a:extLst>
          </p:cNvPr>
          <p:cNvSpPr/>
          <p:nvPr/>
        </p:nvSpPr>
        <p:spPr bwMode="auto">
          <a:xfrm>
            <a:off x="3981450" y="2667000"/>
            <a:ext cx="685800" cy="838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5-Point Star 6">
            <a:extLst>
              <a:ext uri="{FF2B5EF4-FFF2-40B4-BE49-F238E27FC236}">
                <a16:creationId xmlns:a16="http://schemas.microsoft.com/office/drawing/2014/main" id="{8768EA3A-887D-0449-A3BA-876302F70C8B}"/>
              </a:ext>
            </a:extLst>
          </p:cNvPr>
          <p:cNvSpPr/>
          <p:nvPr/>
        </p:nvSpPr>
        <p:spPr bwMode="auto">
          <a:xfrm>
            <a:off x="6477000" y="3775075"/>
            <a:ext cx="685800" cy="762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4" name="&quot;No&quot; Symbol 3">
            <a:extLst>
              <a:ext uri="{FF2B5EF4-FFF2-40B4-BE49-F238E27FC236}">
                <a16:creationId xmlns:a16="http://schemas.microsoft.com/office/drawing/2014/main" id="{03E9D789-B9AB-8243-BA7D-CBAC4300D65B}"/>
              </a:ext>
            </a:extLst>
          </p:cNvPr>
          <p:cNvSpPr/>
          <p:nvPr/>
        </p:nvSpPr>
        <p:spPr bwMode="auto">
          <a:xfrm>
            <a:off x="3981450" y="3803650"/>
            <a:ext cx="685800" cy="822325"/>
          </a:xfrm>
          <a:prstGeom prst="noSmoking">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9" name="&quot;No&quot; Symbol 8">
            <a:extLst>
              <a:ext uri="{FF2B5EF4-FFF2-40B4-BE49-F238E27FC236}">
                <a16:creationId xmlns:a16="http://schemas.microsoft.com/office/drawing/2014/main" id="{FA6D33BA-3AD8-1E47-AB84-9E97842B8EF6}"/>
              </a:ext>
            </a:extLst>
          </p:cNvPr>
          <p:cNvSpPr/>
          <p:nvPr/>
        </p:nvSpPr>
        <p:spPr bwMode="auto">
          <a:xfrm>
            <a:off x="6248400" y="2613025"/>
            <a:ext cx="685800" cy="822325"/>
          </a:xfrm>
          <a:prstGeom prst="noSmoking">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7673" name="TextBox 9">
            <a:extLst>
              <a:ext uri="{FF2B5EF4-FFF2-40B4-BE49-F238E27FC236}">
                <a16:creationId xmlns:a16="http://schemas.microsoft.com/office/drawing/2014/main" id="{0C8B3CF4-561E-8C45-A4E2-AB424D533A86}"/>
              </a:ext>
            </a:extLst>
          </p:cNvPr>
          <p:cNvSpPr txBox="1">
            <a:spLocks noChangeArrowheads="1"/>
          </p:cNvSpPr>
          <p:nvPr/>
        </p:nvSpPr>
        <p:spPr bwMode="auto">
          <a:xfrm>
            <a:off x="171450" y="346869"/>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dirty="0">
                <a:latin typeface="Times New Roman" panose="02020603050405020304" pitchFamily="18" charset="0"/>
              </a:rPr>
              <a:t>CEA is a method for systematically quantifying the trade-off, </a:t>
            </a:r>
            <a:r>
              <a:rPr lang="en-US" altLang="en-US" sz="3200" i="1" dirty="0">
                <a:latin typeface="Times New Roman" panose="02020603050405020304" pitchFamily="18" charset="0"/>
              </a:rPr>
              <a:t>when there is a trade-off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931A-F5AC-4983-9774-1086BDB9174D}"/>
              </a:ext>
            </a:extLst>
          </p:cNvPr>
          <p:cNvSpPr>
            <a:spLocks noGrp="1"/>
          </p:cNvSpPr>
          <p:nvPr>
            <p:ph type="title"/>
          </p:nvPr>
        </p:nvSpPr>
        <p:spPr/>
        <p:txBody>
          <a:bodyPr/>
          <a:lstStyle/>
          <a:p>
            <a:pPr>
              <a:defRPr/>
            </a:pPr>
            <a:r>
              <a:rPr lang="en-US" b="1" dirty="0">
                <a:solidFill>
                  <a:srgbClr val="FFFF00"/>
                </a:solidFill>
              </a:rPr>
              <a:t>Trading off cost and effectiveness</a:t>
            </a:r>
            <a:endParaRPr lang="en-US" dirty="0">
              <a:solidFill>
                <a:srgbClr val="FFFF00"/>
              </a:solidFill>
              <a:effectLst>
                <a:outerShdw blurRad="38100" dist="38100" dir="2700000" algn="tl">
                  <a:srgbClr val="808080"/>
                </a:outerShdw>
              </a:effectLst>
            </a:endParaRPr>
          </a:p>
        </p:txBody>
      </p:sp>
      <p:cxnSp>
        <p:nvCxnSpPr>
          <p:cNvPr id="4" name="Straight Connector 3">
            <a:extLst>
              <a:ext uri="{FF2B5EF4-FFF2-40B4-BE49-F238E27FC236}">
                <a16:creationId xmlns:a16="http://schemas.microsoft.com/office/drawing/2014/main" id="{F874CB19-130C-413D-95F2-BE79EDEA022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79D64753-C09E-4F4A-841A-E91036E23693}"/>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C7552EBD-127C-4472-8323-01E52C7DCB3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Costs</a:t>
            </a:r>
          </a:p>
        </p:txBody>
      </p:sp>
      <p:sp>
        <p:nvSpPr>
          <p:cNvPr id="7" name="TextBox 6">
            <a:extLst>
              <a:ext uri="{FF2B5EF4-FFF2-40B4-BE49-F238E27FC236}">
                <a16:creationId xmlns:a16="http://schemas.microsoft.com/office/drawing/2014/main" id="{DCEC48CB-4A73-43D0-830F-D4BA02E03E16}"/>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Effectiveness</a:t>
            </a:r>
          </a:p>
        </p:txBody>
      </p:sp>
      <p:sp>
        <p:nvSpPr>
          <p:cNvPr id="8" name="Oval 7">
            <a:extLst>
              <a:ext uri="{FF2B5EF4-FFF2-40B4-BE49-F238E27FC236}">
                <a16:creationId xmlns:a16="http://schemas.microsoft.com/office/drawing/2014/main" id="{C5B68E69-F351-436B-A921-032F8335A9FB}"/>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9" name="Oval 8">
            <a:extLst>
              <a:ext uri="{FF2B5EF4-FFF2-40B4-BE49-F238E27FC236}">
                <a16:creationId xmlns:a16="http://schemas.microsoft.com/office/drawing/2014/main" id="{ECB439D5-ED18-4019-B197-9388804F3260}"/>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F7FDCFAA-D9B5-4700-AE08-B7F8993BCB5C}"/>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1" name="Oval 10">
            <a:extLst>
              <a:ext uri="{FF2B5EF4-FFF2-40B4-BE49-F238E27FC236}">
                <a16:creationId xmlns:a16="http://schemas.microsoft.com/office/drawing/2014/main" id="{824C1C60-7CBB-48E8-B4F7-FBB8F22E979F}"/>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3.33333E-6 -3.33333E-6 L 0.15417 -0.18889 " pathEditMode="relative" rAng="0" ptsTypes="AA">
                                      <p:cBhvr>
                                        <p:cTn id="30" dur="500" fill="hold"/>
                                        <p:tgtEl>
                                          <p:spTgt spid="5"/>
                                        </p:tgtEl>
                                        <p:attrNameLst>
                                          <p:attrName>ppt_x</p:attrName>
                                          <p:attrName>ppt_y</p:attrName>
                                        </p:attrNameLst>
                                      </p:cBhvr>
                                      <p:rCtr x="7708" y="-9444"/>
                                    </p:animMotion>
                                  </p:childTnLst>
                                </p:cTn>
                              </p:par>
                              <p:par>
                                <p:cTn id="31" presetID="56" presetClass="path" presetSubtype="0" accel="50000" decel="50000" fill="hold" nodeType="withEffect">
                                  <p:stCondLst>
                                    <p:cond delay="0"/>
                                  </p:stCondLst>
                                  <p:childTnLst>
                                    <p:animMotion origin="layout" path="M -3.33333E-6 -3.33333E-6 L 0.1625 -0.18889 " pathEditMode="relative" rAng="0" ptsTypes="AA">
                                      <p:cBhvr>
                                        <p:cTn id="32" dur="500" fill="hold"/>
                                        <p:tgtEl>
                                          <p:spTgt spid="4"/>
                                        </p:tgtEl>
                                        <p:attrNameLst>
                                          <p:attrName>ppt_x</p:attrName>
                                          <p:attrName>ppt_y</p:attrName>
                                        </p:attrNameLst>
                                      </p:cBhvr>
                                      <p:rCtr x="8125" y="-9444"/>
                                    </p:animMotion>
                                  </p:childTnLst>
                                </p:cTn>
                              </p:par>
                              <p:par>
                                <p:cTn id="33" presetID="56" presetClass="path" presetSubtype="0" accel="50000" decel="50000" fill="hold" grpId="0" nodeType="withEffect">
                                  <p:stCondLst>
                                    <p:cond delay="0"/>
                                  </p:stCondLst>
                                  <p:childTnLst>
                                    <p:animMotion origin="layout" path="M -3.33333E-6 -3.87283E-6 L 0.14584 -0.18242 " pathEditMode="relative" rAng="0" ptsTypes="AA">
                                      <p:cBhvr>
                                        <p:cTn id="34" dur="500" fill="hold"/>
                                        <p:tgtEl>
                                          <p:spTgt spid="6"/>
                                        </p:tgtEl>
                                        <p:attrNameLst>
                                          <p:attrName>ppt_x</p:attrName>
                                          <p:attrName>ppt_y</p:attrName>
                                        </p:attrNameLst>
                                      </p:cBhvr>
                                      <p:rCtr x="7292" y="-9133"/>
                                    </p:animMotion>
                                  </p:childTnLst>
                                </p:cTn>
                              </p:par>
                              <p:par>
                                <p:cTn id="35" presetID="56" presetClass="path" presetSubtype="0" accel="50000" decel="50000" fill="hold" grpId="0" nodeType="withEffect">
                                  <p:stCondLst>
                                    <p:cond delay="0"/>
                                  </p:stCondLst>
                                  <p:childTnLst>
                                    <p:animMotion origin="layout" path="M 3.33333E-6 1.6185E-6 L 0.02916 -0.13804 " pathEditMode="relative" rAng="0" ptsTypes="AA">
                                      <p:cBhvr>
                                        <p:cTn id="36" dur="500" fill="hold"/>
                                        <p:tgtEl>
                                          <p:spTgt spid="7"/>
                                        </p:tgtEl>
                                        <p:attrNameLst>
                                          <p:attrName>ppt_x</p:attrName>
                                          <p:attrName>ppt_y</p:attrName>
                                        </p:attrNameLst>
                                      </p:cBhvr>
                                      <p:rCtr x="1458" y="-6913"/>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9"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9F4E-1943-4ACA-B539-D104BD0BE9E9}"/>
              </a:ext>
            </a:extLst>
          </p:cNvPr>
          <p:cNvSpPr>
            <a:spLocks noGrp="1"/>
          </p:cNvSpPr>
          <p:nvPr>
            <p:ph type="title"/>
          </p:nvPr>
        </p:nvSpPr>
        <p:spPr>
          <a:xfrm>
            <a:off x="762000" y="304800"/>
            <a:ext cx="7772400" cy="1143000"/>
          </a:xfrm>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16387" name="Straight Connector 3">
            <a:extLst>
              <a:ext uri="{FF2B5EF4-FFF2-40B4-BE49-F238E27FC236}">
                <a16:creationId xmlns:a16="http://schemas.microsoft.com/office/drawing/2014/main" id="{ED830822-D589-4D48-A439-EE0C29CCF55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388" name="Straight Connector 4">
            <a:extLst>
              <a:ext uri="{FF2B5EF4-FFF2-40B4-BE49-F238E27FC236}">
                <a16:creationId xmlns:a16="http://schemas.microsoft.com/office/drawing/2014/main" id="{E2C90E27-6A71-4552-B183-AC55F300881B}"/>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389" name="TextBox 5">
            <a:extLst>
              <a:ext uri="{FF2B5EF4-FFF2-40B4-BE49-F238E27FC236}">
                <a16:creationId xmlns:a16="http://schemas.microsoft.com/office/drawing/2014/main" id="{39A4E979-D39E-471D-8155-20E014D805F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Costs</a:t>
            </a:r>
          </a:p>
        </p:txBody>
      </p:sp>
      <p:sp>
        <p:nvSpPr>
          <p:cNvPr id="16390" name="TextBox 6">
            <a:extLst>
              <a:ext uri="{FF2B5EF4-FFF2-40B4-BE49-F238E27FC236}">
                <a16:creationId xmlns:a16="http://schemas.microsoft.com/office/drawing/2014/main" id="{CFC9C00E-0BF7-41DE-A09D-4A4F7A2AD222}"/>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Effectiveness</a:t>
            </a:r>
          </a:p>
        </p:txBody>
      </p:sp>
      <p:sp>
        <p:nvSpPr>
          <p:cNvPr id="8" name="Oval 7">
            <a:extLst>
              <a:ext uri="{FF2B5EF4-FFF2-40B4-BE49-F238E27FC236}">
                <a16:creationId xmlns:a16="http://schemas.microsoft.com/office/drawing/2014/main" id="{559CFED5-53F8-48BE-8EB2-AB5F6F3975AA}"/>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9" name="Oval 8">
            <a:extLst>
              <a:ext uri="{FF2B5EF4-FFF2-40B4-BE49-F238E27FC236}">
                <a16:creationId xmlns:a16="http://schemas.microsoft.com/office/drawing/2014/main" id="{DA432F87-E700-4CD5-A76A-286F7B4EDDB3}"/>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001B6006-B868-4CD3-AFF8-F3662E15EA80}"/>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1" name="Oval 10">
            <a:extLst>
              <a:ext uri="{FF2B5EF4-FFF2-40B4-BE49-F238E27FC236}">
                <a16:creationId xmlns:a16="http://schemas.microsoft.com/office/drawing/2014/main" id="{F2B51F35-B535-4F7F-8BBE-0E5D38C08440}"/>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6395" name="TextBox 11">
            <a:extLst>
              <a:ext uri="{FF2B5EF4-FFF2-40B4-BE49-F238E27FC236}">
                <a16:creationId xmlns:a16="http://schemas.microsoft.com/office/drawing/2014/main" id="{1345166E-3E8A-4E1D-A31C-6EE8D89D2700}"/>
              </a:ext>
            </a:extLst>
          </p:cNvPr>
          <p:cNvSpPr txBox="1">
            <a:spLocks noChangeArrowheads="1"/>
          </p:cNvSpPr>
          <p:nvPr/>
        </p:nvSpPr>
        <p:spPr bwMode="auto">
          <a:xfrm>
            <a:off x="5257800" y="57912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CE ratio irrelevant and interesting </a:t>
            </a:r>
          </a:p>
        </p:txBody>
      </p:sp>
      <p:sp>
        <p:nvSpPr>
          <p:cNvPr id="16396" name="TextBox 12">
            <a:extLst>
              <a:ext uri="{FF2B5EF4-FFF2-40B4-BE49-F238E27FC236}">
                <a16:creationId xmlns:a16="http://schemas.microsoft.com/office/drawing/2014/main" id="{3D5AD26D-B10C-45F0-BE63-5136F86C2935}"/>
              </a:ext>
            </a:extLst>
          </p:cNvPr>
          <p:cNvSpPr txBox="1">
            <a:spLocks noChangeArrowheads="1"/>
          </p:cNvSpPr>
          <p:nvPr/>
        </p:nvSpPr>
        <p:spPr bwMode="auto">
          <a:xfrm>
            <a:off x="304800" y="32004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CE ratio irrelevant and not interesting </a:t>
            </a:r>
          </a:p>
        </p:txBody>
      </p:sp>
      <p:sp>
        <p:nvSpPr>
          <p:cNvPr id="16397" name="TextBox 13">
            <a:extLst>
              <a:ext uri="{FF2B5EF4-FFF2-40B4-BE49-F238E27FC236}">
                <a16:creationId xmlns:a16="http://schemas.microsoft.com/office/drawing/2014/main" id="{ED1DA5DF-3CB8-4584-A8AC-BB41CD946389}"/>
              </a:ext>
            </a:extLst>
          </p:cNvPr>
          <p:cNvSpPr txBox="1">
            <a:spLocks noChangeArrowheads="1"/>
          </p:cNvSpPr>
          <p:nvPr/>
        </p:nvSpPr>
        <p:spPr bwMode="auto">
          <a:xfrm>
            <a:off x="5334000" y="18288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CE ratio relevant</a:t>
            </a:r>
          </a:p>
        </p:txBody>
      </p:sp>
      <p:sp>
        <p:nvSpPr>
          <p:cNvPr id="14" name="TextBox 13">
            <a:extLst>
              <a:ext uri="{FF2B5EF4-FFF2-40B4-BE49-F238E27FC236}">
                <a16:creationId xmlns:a16="http://schemas.microsoft.com/office/drawing/2014/main" id="{FC3AFE18-CA6C-4585-973F-8AB8D080BC0D}"/>
              </a:ext>
            </a:extLst>
          </p:cNvPr>
          <p:cNvSpPr txBox="1">
            <a:spLocks noChangeArrowheads="1"/>
          </p:cNvSpPr>
          <p:nvPr/>
        </p:nvSpPr>
        <p:spPr bwMode="auto">
          <a:xfrm>
            <a:off x="685800" y="5383213"/>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Arial" panose="020B0604020202020204" pitchFamily="34" charset="0"/>
              </a:rPr>
              <a:t>CE ratio relevant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ADAC4C7E-C5EC-FD47-9708-68F1DA16C912}"/>
              </a:ext>
            </a:extLst>
          </p:cNvPr>
          <p:cNvSpPr>
            <a:spLocks noGrp="1" noChangeArrowheads="1"/>
          </p:cNvSpPr>
          <p:nvPr>
            <p:ph type="title"/>
          </p:nvPr>
        </p:nvSpPr>
        <p:spPr>
          <a:xfrm>
            <a:off x="685800" y="304800"/>
            <a:ext cx="7772400" cy="1143000"/>
          </a:xfrm>
        </p:spPr>
        <p:txBody>
          <a:bodyPr/>
          <a:lstStyle/>
          <a:p>
            <a:r>
              <a:rPr lang="en-US" altLang="en-US" dirty="0"/>
              <a:t>Structure of a CEA</a:t>
            </a:r>
          </a:p>
        </p:txBody>
      </p:sp>
      <p:sp>
        <p:nvSpPr>
          <p:cNvPr id="29698" name="Content Placeholder 2">
            <a:extLst>
              <a:ext uri="{FF2B5EF4-FFF2-40B4-BE49-F238E27FC236}">
                <a16:creationId xmlns:a16="http://schemas.microsoft.com/office/drawing/2014/main" id="{996E89F1-00D8-6743-BB81-B9E6E53FF6E5}"/>
              </a:ext>
            </a:extLst>
          </p:cNvPr>
          <p:cNvSpPr>
            <a:spLocks noGrp="1" noChangeArrowheads="1"/>
          </p:cNvSpPr>
          <p:nvPr>
            <p:ph idx="1"/>
          </p:nvPr>
        </p:nvSpPr>
        <p:spPr bwMode="auto">
          <a:xfrm>
            <a:off x="685800" y="2286000"/>
            <a:ext cx="7772400" cy="3810000"/>
          </a:xfrm>
        </p:spPr>
        <p:txBody>
          <a:bodyPr wrap="square" numCol="1" anchor="t" anchorCtr="0" compatLnSpc="1">
            <a:prstTxWarp prst="textNoShape">
              <a:avLst/>
            </a:prstTxWarp>
          </a:bodyPr>
          <a:lstStyle/>
          <a:p>
            <a:r>
              <a:rPr lang="en-US" altLang="en-US" sz="3600" dirty="0"/>
              <a:t>Inputs</a:t>
            </a:r>
          </a:p>
          <a:p>
            <a:r>
              <a:rPr lang="en-US" altLang="en-US" sz="3600" dirty="0"/>
              <a:t>Outcomes</a:t>
            </a:r>
          </a:p>
          <a:p>
            <a:r>
              <a:rPr lang="en-US" altLang="en-US" sz="3600" dirty="0"/>
              <a:t>Analytic Approach</a:t>
            </a:r>
          </a:p>
        </p:txBody>
      </p:sp>
      <p:sp>
        <p:nvSpPr>
          <p:cNvPr id="29699" name="Footer Placeholder 3">
            <a:extLst>
              <a:ext uri="{FF2B5EF4-FFF2-40B4-BE49-F238E27FC236}">
                <a16:creationId xmlns:a16="http://schemas.microsoft.com/office/drawing/2014/main" id="{011906CB-EF4A-9044-9641-BA5A631CD30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3E5C948B-E8FD-824D-9086-0AA4CE7B2941}"/>
              </a:ext>
            </a:extLst>
          </p:cNvPr>
          <p:cNvSpPr>
            <a:spLocks noGrp="1" noChangeArrowheads="1"/>
          </p:cNvSpPr>
          <p:nvPr>
            <p:ph type="title"/>
          </p:nvPr>
        </p:nvSpPr>
        <p:spPr>
          <a:xfrm>
            <a:off x="685800" y="381000"/>
            <a:ext cx="7772400" cy="1066800"/>
          </a:xfrm>
        </p:spPr>
        <p:txBody>
          <a:bodyPr/>
          <a:lstStyle/>
          <a:p>
            <a:r>
              <a:rPr lang="en-US" altLang="en-US" b="1" dirty="0"/>
              <a:t>Three broad inputs into CEA</a:t>
            </a:r>
          </a:p>
        </p:txBody>
      </p:sp>
      <p:sp>
        <p:nvSpPr>
          <p:cNvPr id="30722" name="Rectangle 3">
            <a:extLst>
              <a:ext uri="{FF2B5EF4-FFF2-40B4-BE49-F238E27FC236}">
                <a16:creationId xmlns:a16="http://schemas.microsoft.com/office/drawing/2014/main" id="{B4040294-F05E-4D4F-B634-224D3431ABC5}"/>
              </a:ext>
            </a:extLst>
          </p:cNvPr>
          <p:cNvSpPr>
            <a:spLocks noGrp="1" noChangeArrowheads="1"/>
          </p:cNvSpPr>
          <p:nvPr>
            <p:ph idx="1"/>
          </p:nvPr>
        </p:nvSpPr>
        <p:spPr bwMode="auto">
          <a:xfrm>
            <a:off x="914400" y="1447800"/>
            <a:ext cx="7772400" cy="3657600"/>
          </a:xfrm>
        </p:spPr>
        <p:txBody>
          <a:bodyPr wrap="square" numCol="1" anchor="t" anchorCtr="0" compatLnSpc="1">
            <a:prstTxWarp prst="textNoShape">
              <a:avLst/>
            </a:prstTxWarp>
            <a:normAutofit fontScale="70000" lnSpcReduction="20000"/>
          </a:bodyPr>
          <a:lstStyle/>
          <a:p>
            <a:endParaRPr lang="en-US" altLang="en-US" sz="2800" b="1" dirty="0"/>
          </a:p>
          <a:p>
            <a:r>
              <a:rPr lang="en-US" altLang="en-US" sz="4600" b="1" dirty="0">
                <a:effectLst/>
              </a:rPr>
              <a:t>Costs of intervention </a:t>
            </a:r>
          </a:p>
          <a:p>
            <a:r>
              <a:rPr lang="en-US" altLang="en-US" sz="4600" b="1" dirty="0">
                <a:effectLst/>
              </a:rPr>
              <a:t>Health effects of disease &amp; intervention</a:t>
            </a:r>
          </a:p>
          <a:p>
            <a:r>
              <a:rPr lang="en-US" altLang="en-US" sz="4600" b="1" dirty="0">
                <a:effectLst/>
              </a:rPr>
              <a:t>Costs of health care</a:t>
            </a:r>
          </a:p>
        </p:txBody>
      </p:sp>
      <p:sp>
        <p:nvSpPr>
          <p:cNvPr id="30723" name="Footer Placeholder 4">
            <a:extLst>
              <a:ext uri="{FF2B5EF4-FFF2-40B4-BE49-F238E27FC236}">
                <a16:creationId xmlns:a16="http://schemas.microsoft.com/office/drawing/2014/main" id="{59E7351B-B1C1-9D49-974F-07FC79DF58A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CB2CA2AD-F282-FD44-A1E3-621BC4CBFAF6}"/>
              </a:ext>
            </a:extLst>
          </p:cNvPr>
          <p:cNvSpPr>
            <a:spLocks noGrp="1" noChangeArrowheads="1"/>
          </p:cNvSpPr>
          <p:nvPr>
            <p:ph type="title"/>
          </p:nvPr>
        </p:nvSpPr>
        <p:spPr>
          <a:xfrm>
            <a:off x="674914" y="142421"/>
            <a:ext cx="7772400" cy="723900"/>
          </a:xfrm>
        </p:spPr>
        <p:txBody>
          <a:bodyPr/>
          <a:lstStyle/>
          <a:p>
            <a:r>
              <a:rPr lang="en-US" altLang="en-US" b="1" dirty="0"/>
              <a:t>Input: Intervention costs </a:t>
            </a:r>
          </a:p>
        </p:txBody>
      </p:sp>
      <p:sp>
        <p:nvSpPr>
          <p:cNvPr id="271363" name="Rectangle 3">
            <a:extLst>
              <a:ext uri="{FF2B5EF4-FFF2-40B4-BE49-F238E27FC236}">
                <a16:creationId xmlns:a16="http://schemas.microsoft.com/office/drawing/2014/main" id="{6BCBD9DC-C4DB-B541-A30C-0A2A46277473}"/>
              </a:ext>
            </a:extLst>
          </p:cNvPr>
          <p:cNvSpPr>
            <a:spLocks noGrp="1" noChangeArrowheads="1"/>
          </p:cNvSpPr>
          <p:nvPr>
            <p:ph idx="1"/>
          </p:nvPr>
        </p:nvSpPr>
        <p:spPr>
          <a:xfrm>
            <a:off x="457200" y="1295400"/>
            <a:ext cx="8382000" cy="5763079"/>
          </a:xfrm>
        </p:spPr>
        <p:txBody>
          <a:bodyPr>
            <a:normAutofit fontScale="25000" lnSpcReduction="20000"/>
          </a:bodyPr>
          <a:lstStyle/>
          <a:p>
            <a:pPr algn="ctr" fontAlgn="auto">
              <a:lnSpc>
                <a:spcPct val="80000"/>
              </a:lnSpc>
              <a:spcAft>
                <a:spcPts val="0"/>
              </a:spcAft>
              <a:buFontTx/>
              <a:buNone/>
              <a:defRPr/>
            </a:pPr>
            <a:r>
              <a:rPr lang="en-US" altLang="en-US" sz="12800" i="1" dirty="0">
                <a:solidFill>
                  <a:srgbClr val="FFFF00"/>
                </a:solidFill>
              </a:rPr>
              <a:t>Standard cost-accounting categories</a:t>
            </a:r>
            <a:br>
              <a:rPr lang="en-US" altLang="en-US" sz="12800" i="1" dirty="0">
                <a:solidFill>
                  <a:srgbClr val="FFFF00"/>
                </a:solidFill>
              </a:rPr>
            </a:br>
            <a:r>
              <a:rPr lang="en-US" altLang="en-US" sz="12800" i="1" dirty="0">
                <a:solidFill>
                  <a:srgbClr val="FFFF00"/>
                </a:solidFill>
              </a:rPr>
              <a:t>for input resources</a:t>
            </a:r>
          </a:p>
          <a:p>
            <a:pPr algn="ctr" fontAlgn="auto">
              <a:lnSpc>
                <a:spcPct val="80000"/>
              </a:lnSpc>
              <a:spcAft>
                <a:spcPts val="0"/>
              </a:spcAft>
              <a:buFontTx/>
              <a:buNone/>
              <a:defRPr/>
            </a:pPr>
            <a:endParaRPr lang="en-US" altLang="en-US" i="1" dirty="0"/>
          </a:p>
          <a:p>
            <a:pPr marL="793750" fontAlgn="auto">
              <a:lnSpc>
                <a:spcPct val="80000"/>
              </a:lnSpc>
              <a:spcAft>
                <a:spcPts val="0"/>
              </a:spcAft>
              <a:defRPr/>
            </a:pPr>
            <a:r>
              <a:rPr lang="en-US" altLang="en-US" sz="9600" b="1" dirty="0"/>
              <a:t>Personnel: </a:t>
            </a:r>
            <a:r>
              <a:rPr lang="en-US" altLang="en-US" sz="9600" dirty="0"/>
              <a:t>doctors, nurses, counselors, lab techs, drivers, guards, etc.</a:t>
            </a:r>
          </a:p>
          <a:p>
            <a:pPr marL="793750" fontAlgn="auto">
              <a:lnSpc>
                <a:spcPct val="80000"/>
              </a:lnSpc>
              <a:spcAft>
                <a:spcPts val="0"/>
              </a:spcAft>
              <a:defRPr/>
            </a:pPr>
            <a:r>
              <a:rPr lang="en-US" altLang="en-US" sz="9600" b="1" dirty="0"/>
              <a:t>Supplies</a:t>
            </a:r>
            <a:r>
              <a:rPr lang="en-US" altLang="en-US" sz="9600" dirty="0"/>
              <a:t> (aka commodities, consumables) eg drugs</a:t>
            </a:r>
          </a:p>
          <a:p>
            <a:pPr marL="793750" fontAlgn="auto">
              <a:lnSpc>
                <a:spcPct val="80000"/>
              </a:lnSpc>
              <a:spcAft>
                <a:spcPts val="0"/>
              </a:spcAft>
              <a:defRPr/>
            </a:pPr>
            <a:r>
              <a:rPr lang="en-US" altLang="en-US" sz="9600" b="1" dirty="0"/>
              <a:t>Services</a:t>
            </a:r>
            <a:r>
              <a:rPr lang="en-US" altLang="en-US" sz="9600" dirty="0"/>
              <a:t> (e.g., IT or cleaning)</a:t>
            </a:r>
          </a:p>
          <a:p>
            <a:pPr marL="793750" fontAlgn="auto">
              <a:lnSpc>
                <a:spcPct val="80000"/>
              </a:lnSpc>
              <a:spcAft>
                <a:spcPts val="0"/>
              </a:spcAft>
              <a:defRPr/>
            </a:pPr>
            <a:r>
              <a:rPr lang="en-US" altLang="en-US" sz="9600" b="1" dirty="0"/>
              <a:t>Capital goods</a:t>
            </a:r>
            <a:r>
              <a:rPr lang="en-US" altLang="en-US" sz="9600" dirty="0"/>
              <a:t> (e.g., vehicle, lab machine)</a:t>
            </a:r>
          </a:p>
          <a:p>
            <a:pPr marL="793750" fontAlgn="auto">
              <a:lnSpc>
                <a:spcPct val="80000"/>
              </a:lnSpc>
              <a:spcAft>
                <a:spcPts val="0"/>
              </a:spcAft>
              <a:defRPr/>
            </a:pPr>
            <a:r>
              <a:rPr lang="en-US" altLang="en-US" sz="9600" b="1" dirty="0"/>
              <a:t>Training</a:t>
            </a:r>
            <a:r>
              <a:rPr lang="en-US" altLang="en-US" sz="9600" dirty="0"/>
              <a:t> (esp. specific to the program)</a:t>
            </a:r>
          </a:p>
          <a:p>
            <a:pPr marL="793750" fontAlgn="auto">
              <a:lnSpc>
                <a:spcPct val="80000"/>
              </a:lnSpc>
              <a:spcAft>
                <a:spcPts val="0"/>
              </a:spcAft>
              <a:defRPr/>
            </a:pPr>
            <a:r>
              <a:rPr lang="en-US" altLang="en-US" sz="9600" b="1" dirty="0"/>
              <a:t>Physical space</a:t>
            </a:r>
            <a:r>
              <a:rPr lang="en-US" altLang="en-US" sz="9600" dirty="0"/>
              <a:t> (i.e., rent)</a:t>
            </a:r>
          </a:p>
          <a:p>
            <a:pPr fontAlgn="auto">
              <a:spcAft>
                <a:spcPts val="0"/>
              </a:spcAft>
              <a:defRPr/>
            </a:pPr>
            <a:endParaRPr lang="en-US" sz="2800" b="1" dirty="0"/>
          </a:p>
        </p:txBody>
      </p:sp>
      <p:sp>
        <p:nvSpPr>
          <p:cNvPr id="32771" name="Footer Placeholder 4">
            <a:extLst>
              <a:ext uri="{FF2B5EF4-FFF2-40B4-BE49-F238E27FC236}">
                <a16:creationId xmlns:a16="http://schemas.microsoft.com/office/drawing/2014/main" id="{B35F846A-7093-6A46-A57F-75078CA6EBD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CB2CA2AD-F282-FD44-A1E3-621BC4CBFAF6}"/>
              </a:ext>
            </a:extLst>
          </p:cNvPr>
          <p:cNvSpPr>
            <a:spLocks noGrp="1" noChangeArrowheads="1"/>
          </p:cNvSpPr>
          <p:nvPr>
            <p:ph type="title"/>
          </p:nvPr>
        </p:nvSpPr>
        <p:spPr>
          <a:xfrm>
            <a:off x="685800" y="114300"/>
            <a:ext cx="7772400" cy="1104900"/>
          </a:xfrm>
        </p:spPr>
        <p:txBody>
          <a:bodyPr/>
          <a:lstStyle/>
          <a:p>
            <a:r>
              <a:rPr lang="en-US" altLang="en-US" b="1" dirty="0"/>
              <a:t>Input: Health effects</a:t>
            </a:r>
          </a:p>
        </p:txBody>
      </p:sp>
      <p:sp>
        <p:nvSpPr>
          <p:cNvPr id="271363" name="Rectangle 3">
            <a:extLst>
              <a:ext uri="{FF2B5EF4-FFF2-40B4-BE49-F238E27FC236}">
                <a16:creationId xmlns:a16="http://schemas.microsoft.com/office/drawing/2014/main" id="{6BCBD9DC-C4DB-B541-A30C-0A2A46277473}"/>
              </a:ext>
            </a:extLst>
          </p:cNvPr>
          <p:cNvSpPr>
            <a:spLocks noGrp="1" noChangeArrowheads="1"/>
          </p:cNvSpPr>
          <p:nvPr>
            <p:ph idx="1"/>
          </p:nvPr>
        </p:nvSpPr>
        <p:spPr>
          <a:xfrm>
            <a:off x="681037" y="1219200"/>
            <a:ext cx="7472363" cy="4610100"/>
          </a:xfrm>
        </p:spPr>
        <p:txBody>
          <a:bodyPr>
            <a:normAutofit fontScale="92500" lnSpcReduction="10000"/>
          </a:bodyPr>
          <a:lstStyle/>
          <a:p>
            <a:pPr algn="ctr" fontAlgn="auto">
              <a:lnSpc>
                <a:spcPct val="80000"/>
              </a:lnSpc>
              <a:spcAft>
                <a:spcPts val="0"/>
              </a:spcAft>
              <a:buFontTx/>
              <a:buNone/>
              <a:defRPr/>
            </a:pPr>
            <a:endParaRPr lang="en-US" altLang="en-US" sz="2400" i="1" dirty="0"/>
          </a:p>
          <a:p>
            <a:pPr marL="793750" fontAlgn="auto">
              <a:lnSpc>
                <a:spcPct val="80000"/>
              </a:lnSpc>
              <a:spcAft>
                <a:spcPts val="0"/>
              </a:spcAft>
              <a:defRPr/>
            </a:pPr>
            <a:r>
              <a:rPr lang="en-US" altLang="en-US" sz="2800" b="1" dirty="0"/>
              <a:t>Consequences of the disease</a:t>
            </a:r>
            <a:r>
              <a:rPr lang="en-US" altLang="en-US" sz="2800" dirty="0"/>
              <a:t> being portrayed (eg mortality and morbidity risks)</a:t>
            </a:r>
          </a:p>
          <a:p>
            <a:pPr marL="793750" fontAlgn="auto">
              <a:lnSpc>
                <a:spcPct val="80000"/>
              </a:lnSpc>
              <a:spcAft>
                <a:spcPts val="0"/>
              </a:spcAft>
              <a:defRPr/>
            </a:pPr>
            <a:endParaRPr lang="en-US" altLang="en-US" sz="2000" dirty="0"/>
          </a:p>
          <a:p>
            <a:pPr marL="793750" fontAlgn="auto">
              <a:lnSpc>
                <a:spcPct val="80000"/>
              </a:lnSpc>
              <a:spcAft>
                <a:spcPts val="0"/>
              </a:spcAft>
              <a:defRPr/>
            </a:pPr>
            <a:r>
              <a:rPr lang="en-US" altLang="en-US" sz="2800" b="1" dirty="0"/>
              <a:t>Intended effect of interventions</a:t>
            </a:r>
            <a:r>
              <a:rPr lang="en-US" altLang="en-US" sz="2800" dirty="0"/>
              <a:t> (e.g., reduced risk of mortality)</a:t>
            </a:r>
          </a:p>
          <a:p>
            <a:pPr marL="793750" fontAlgn="auto">
              <a:lnSpc>
                <a:spcPct val="80000"/>
              </a:lnSpc>
              <a:spcAft>
                <a:spcPts val="0"/>
              </a:spcAft>
              <a:defRPr/>
            </a:pPr>
            <a:endParaRPr lang="en-US" altLang="en-US" sz="2000" dirty="0"/>
          </a:p>
          <a:p>
            <a:pPr marL="793750" fontAlgn="auto">
              <a:lnSpc>
                <a:spcPct val="80000"/>
              </a:lnSpc>
              <a:spcAft>
                <a:spcPts val="0"/>
              </a:spcAft>
              <a:defRPr/>
            </a:pPr>
            <a:r>
              <a:rPr lang="en-US" altLang="en-US" sz="2800" b="1" dirty="0"/>
              <a:t>Side effects of interventions</a:t>
            </a:r>
            <a:r>
              <a:rPr lang="en-US" altLang="en-US" sz="2800" dirty="0"/>
              <a:t> (e.g., adverse events, including long-term sequalae)</a:t>
            </a:r>
          </a:p>
        </p:txBody>
      </p:sp>
      <p:sp>
        <p:nvSpPr>
          <p:cNvPr id="32771" name="Footer Placeholder 4">
            <a:extLst>
              <a:ext uri="{FF2B5EF4-FFF2-40B4-BE49-F238E27FC236}">
                <a16:creationId xmlns:a16="http://schemas.microsoft.com/office/drawing/2014/main" id="{B35F846A-7093-6A46-A57F-75078CA6EBD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extLst>
      <p:ext uri="{BB962C8B-B14F-4D97-AF65-F5344CB8AC3E}">
        <p14:creationId xmlns:p14="http://schemas.microsoft.com/office/powerpoint/2010/main" val="221088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a:extLst>
              <a:ext uri="{FF2B5EF4-FFF2-40B4-BE49-F238E27FC236}">
                <a16:creationId xmlns:a16="http://schemas.microsoft.com/office/drawing/2014/main" id="{CFAF6250-3958-48D6-9C56-4BA6D7BDBE1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61442" name="Rectangle 1026">
            <a:extLst>
              <a:ext uri="{FF2B5EF4-FFF2-40B4-BE49-F238E27FC236}">
                <a16:creationId xmlns:a16="http://schemas.microsoft.com/office/drawing/2014/main" id="{48240AB2-78F1-4A77-ADA9-EC98363CAEBA}"/>
              </a:ext>
            </a:extLst>
          </p:cNvPr>
          <p:cNvSpPr>
            <a:spLocks noGrp="1" noChangeArrowheads="1"/>
          </p:cNvSpPr>
          <p:nvPr>
            <p:ph type="title"/>
          </p:nvPr>
        </p:nvSpPr>
        <p:spPr>
          <a:xfrm>
            <a:off x="685800" y="152400"/>
            <a:ext cx="7772400" cy="1143000"/>
          </a:xfrm>
        </p:spPr>
        <p:txBody>
          <a:bodyPr/>
          <a:lstStyle/>
          <a:p>
            <a:pPr>
              <a:defRPr/>
            </a:pPr>
            <a:r>
              <a:rPr lang="en-US" sz="6000" b="1" dirty="0">
                <a:solidFill>
                  <a:srgbClr val="00CC00"/>
                </a:solidFill>
              </a:rPr>
              <a:t>Goals</a:t>
            </a:r>
          </a:p>
        </p:txBody>
      </p:sp>
      <p:sp>
        <p:nvSpPr>
          <p:cNvPr id="61443" name="Rectangle 1027">
            <a:extLst>
              <a:ext uri="{FF2B5EF4-FFF2-40B4-BE49-F238E27FC236}">
                <a16:creationId xmlns:a16="http://schemas.microsoft.com/office/drawing/2014/main" id="{FC3C8CA8-A75F-4551-9D1F-C75A72FD5DCD}"/>
              </a:ext>
            </a:extLst>
          </p:cNvPr>
          <p:cNvSpPr>
            <a:spLocks noGrp="1" noChangeArrowheads="1"/>
          </p:cNvSpPr>
          <p:nvPr>
            <p:ph type="body" idx="1"/>
          </p:nvPr>
        </p:nvSpPr>
        <p:spPr>
          <a:xfrm>
            <a:off x="685800" y="1524000"/>
            <a:ext cx="7772400" cy="4114800"/>
          </a:xfrm>
        </p:spPr>
        <p:txBody>
          <a:bodyPr/>
          <a:lstStyle/>
          <a:p>
            <a:pPr>
              <a:defRPr/>
            </a:pPr>
            <a:r>
              <a:rPr lang="en-US" sz="2800" b="1" dirty="0">
                <a:effectLst/>
              </a:rPr>
              <a:t>Understand key theoretical concepts underlying all CEAs</a:t>
            </a:r>
          </a:p>
          <a:p>
            <a:pPr>
              <a:defRPr/>
            </a:pPr>
            <a:r>
              <a:rPr lang="en-US" sz="2800" b="1" dirty="0">
                <a:effectLst/>
              </a:rPr>
              <a:t>Understand the essential components of CEA.</a:t>
            </a:r>
          </a:p>
          <a:p>
            <a:pPr>
              <a:defRPr/>
            </a:pPr>
            <a:r>
              <a:rPr lang="en-US" sz="2800" b="1" dirty="0">
                <a:effectLst/>
              </a:rPr>
              <a:t>Inquire abut when CEAs are useful and appropriate, “What are they good for?”</a:t>
            </a:r>
          </a:p>
          <a:p>
            <a:pPr marL="0" indent="0">
              <a:buFontTx/>
              <a:buNone/>
              <a:defRPr/>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7411838-A597-6A41-A98F-7A9085EC1868}"/>
              </a:ext>
            </a:extLst>
          </p:cNvPr>
          <p:cNvSpPr>
            <a:spLocks noGrp="1" noChangeArrowheads="1"/>
          </p:cNvSpPr>
          <p:nvPr>
            <p:ph type="title"/>
          </p:nvPr>
        </p:nvSpPr>
        <p:spPr>
          <a:xfrm>
            <a:off x="685800" y="114300"/>
            <a:ext cx="7772400" cy="1104900"/>
          </a:xfrm>
        </p:spPr>
        <p:txBody>
          <a:bodyPr/>
          <a:lstStyle/>
          <a:p>
            <a:r>
              <a:rPr lang="en-US" altLang="en-US" b="1" dirty="0"/>
              <a:t>Input: Cost of health care </a:t>
            </a:r>
          </a:p>
        </p:txBody>
      </p:sp>
      <p:sp>
        <p:nvSpPr>
          <p:cNvPr id="271363" name="Rectangle 3">
            <a:extLst>
              <a:ext uri="{FF2B5EF4-FFF2-40B4-BE49-F238E27FC236}">
                <a16:creationId xmlns:a16="http://schemas.microsoft.com/office/drawing/2014/main" id="{596E6070-1304-FF42-9189-7789976ACB98}"/>
              </a:ext>
            </a:extLst>
          </p:cNvPr>
          <p:cNvSpPr>
            <a:spLocks noGrp="1" noChangeArrowheads="1"/>
          </p:cNvSpPr>
          <p:nvPr>
            <p:ph idx="1"/>
          </p:nvPr>
        </p:nvSpPr>
        <p:spPr>
          <a:xfrm>
            <a:off x="762000" y="1219200"/>
            <a:ext cx="7848600" cy="4800600"/>
          </a:xfrm>
        </p:spPr>
        <p:txBody>
          <a:bodyPr/>
          <a:lstStyle/>
          <a:p>
            <a:pPr marL="0" indent="0" algn="ctr" fontAlgn="auto">
              <a:spcAft>
                <a:spcPts val="0"/>
              </a:spcAft>
              <a:buFontTx/>
              <a:buNone/>
              <a:defRPr/>
            </a:pPr>
            <a:r>
              <a:rPr lang="en-US" sz="2400" dirty="0">
                <a:solidFill>
                  <a:srgbClr val="FFFF00"/>
                </a:solidFill>
              </a:rPr>
              <a:t>For the disease being modeled, </a:t>
            </a:r>
            <a:br>
              <a:rPr lang="en-US" sz="2400" dirty="0">
                <a:solidFill>
                  <a:srgbClr val="FFFF00"/>
                </a:solidFill>
              </a:rPr>
            </a:br>
            <a:r>
              <a:rPr lang="en-US" sz="2400" dirty="0">
                <a:solidFill>
                  <a:srgbClr val="FFFF00"/>
                </a:solidFill>
              </a:rPr>
              <a:t>and due to treatment side effects</a:t>
            </a:r>
          </a:p>
          <a:p>
            <a:pPr fontAlgn="auto">
              <a:spcAft>
                <a:spcPts val="0"/>
              </a:spcAft>
              <a:defRPr/>
            </a:pPr>
            <a:r>
              <a:rPr lang="en-US" sz="2400" dirty="0"/>
              <a:t>Outpatient (visits)</a:t>
            </a:r>
          </a:p>
          <a:p>
            <a:pPr fontAlgn="auto">
              <a:spcAft>
                <a:spcPts val="0"/>
              </a:spcAft>
              <a:defRPr/>
            </a:pPr>
            <a:r>
              <a:rPr lang="en-US" sz="2400" dirty="0"/>
              <a:t>Hospitalizations (days)</a:t>
            </a:r>
          </a:p>
          <a:p>
            <a:pPr fontAlgn="auto">
              <a:spcAft>
                <a:spcPts val="0"/>
              </a:spcAft>
              <a:defRPr/>
            </a:pPr>
            <a:r>
              <a:rPr lang="en-US" sz="2400" dirty="0"/>
              <a:t>Diagnostics (e.g., lab, x-ray) </a:t>
            </a:r>
          </a:p>
          <a:p>
            <a:pPr fontAlgn="auto">
              <a:spcAft>
                <a:spcPts val="0"/>
              </a:spcAft>
              <a:defRPr/>
            </a:pPr>
            <a:r>
              <a:rPr lang="en-US" sz="2400" dirty="0"/>
              <a:t>Therapeutic procedures</a:t>
            </a:r>
          </a:p>
          <a:p>
            <a:pPr fontAlgn="auto">
              <a:spcAft>
                <a:spcPts val="0"/>
              </a:spcAft>
              <a:defRPr/>
            </a:pPr>
            <a:r>
              <a:rPr lang="en-US" sz="2400" dirty="0"/>
              <a:t>Pharmaceuticals</a:t>
            </a:r>
          </a:p>
        </p:txBody>
      </p:sp>
      <p:sp>
        <p:nvSpPr>
          <p:cNvPr id="34819" name="Footer Placeholder 4">
            <a:extLst>
              <a:ext uri="{FF2B5EF4-FFF2-40B4-BE49-F238E27FC236}">
                <a16:creationId xmlns:a16="http://schemas.microsoft.com/office/drawing/2014/main" id="{18239B08-7411-A140-AC63-AB79A72E8D8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4A53B6F-4ED7-464E-8F0C-B884B114ECCB}"/>
              </a:ext>
            </a:extLst>
          </p:cNvPr>
          <p:cNvSpPr>
            <a:spLocks noGrp="1" noChangeArrowheads="1"/>
          </p:cNvSpPr>
          <p:nvPr>
            <p:ph type="title"/>
          </p:nvPr>
        </p:nvSpPr>
        <p:spPr>
          <a:xfrm>
            <a:off x="685800" y="228600"/>
            <a:ext cx="7772400" cy="1143000"/>
          </a:xfrm>
        </p:spPr>
        <p:txBody>
          <a:bodyPr/>
          <a:lstStyle/>
          <a:p>
            <a:pPr algn="ctr"/>
            <a:r>
              <a:rPr lang="en-US" altLang="en-US" b="1" dirty="0"/>
              <a:t>CEA Outcomes</a:t>
            </a:r>
          </a:p>
        </p:txBody>
      </p:sp>
      <p:sp>
        <p:nvSpPr>
          <p:cNvPr id="3" name="Content Placeholder 2">
            <a:extLst>
              <a:ext uri="{FF2B5EF4-FFF2-40B4-BE49-F238E27FC236}">
                <a16:creationId xmlns:a16="http://schemas.microsoft.com/office/drawing/2014/main" id="{C65A3BDE-EEEA-B348-B28C-6C1594B53118}"/>
              </a:ext>
            </a:extLst>
          </p:cNvPr>
          <p:cNvSpPr>
            <a:spLocks noGrp="1"/>
          </p:cNvSpPr>
          <p:nvPr>
            <p:ph idx="1"/>
          </p:nvPr>
        </p:nvSpPr>
        <p:spPr>
          <a:xfrm>
            <a:off x="762000" y="1524000"/>
            <a:ext cx="7924800" cy="4724400"/>
          </a:xfrm>
        </p:spPr>
        <p:txBody>
          <a:bodyPr>
            <a:normAutofit fontScale="47500" lnSpcReduction="20000"/>
          </a:bodyPr>
          <a:lstStyle/>
          <a:p>
            <a:pPr fontAlgn="auto">
              <a:spcAft>
                <a:spcPts val="0"/>
              </a:spcAft>
              <a:defRPr/>
            </a:pPr>
            <a:r>
              <a:rPr lang="en-US" sz="5500" b="1" dirty="0"/>
              <a:t>Health:</a:t>
            </a:r>
            <a:endParaRPr lang="en-US" sz="5500" dirty="0"/>
          </a:p>
          <a:p>
            <a:pPr lvl="1" fontAlgn="auto">
              <a:spcAft>
                <a:spcPts val="0"/>
              </a:spcAft>
              <a:defRPr/>
            </a:pPr>
            <a:r>
              <a:rPr lang="en-US" sz="5500" dirty="0"/>
              <a:t>intermediate effects (eg physiological)</a:t>
            </a:r>
          </a:p>
          <a:p>
            <a:pPr lvl="1" fontAlgn="auto">
              <a:spcAft>
                <a:spcPts val="0"/>
              </a:spcAft>
              <a:defRPr/>
            </a:pPr>
            <a:r>
              <a:rPr lang="en-US" sz="5500" dirty="0"/>
              <a:t>morbidities, mortality</a:t>
            </a:r>
            <a:br>
              <a:rPr lang="en-US" sz="5500" dirty="0"/>
            </a:br>
            <a:endParaRPr lang="en-US" sz="5500" dirty="0"/>
          </a:p>
          <a:p>
            <a:pPr fontAlgn="auto">
              <a:spcAft>
                <a:spcPts val="0"/>
              </a:spcAft>
              <a:defRPr/>
            </a:pPr>
            <a:r>
              <a:rPr lang="en-US" sz="5500" b="1" dirty="0"/>
              <a:t>DALYs or QALYs:</a:t>
            </a:r>
            <a:r>
              <a:rPr lang="en-US" sz="5500" dirty="0"/>
              <a:t> Inclusive standard metric</a:t>
            </a:r>
            <a:br>
              <a:rPr lang="en-US" sz="5500" dirty="0"/>
            </a:br>
            <a:endParaRPr lang="en-US" sz="5500" dirty="0"/>
          </a:p>
          <a:p>
            <a:pPr fontAlgn="auto">
              <a:spcAft>
                <a:spcPts val="0"/>
              </a:spcAft>
              <a:defRPr/>
            </a:pPr>
            <a:r>
              <a:rPr lang="en-US" sz="5500" b="1" dirty="0"/>
              <a:t>Net costs</a:t>
            </a:r>
            <a:r>
              <a:rPr lang="en-US" sz="5500" dirty="0"/>
              <a:t>, i.e., intervention cost </a:t>
            </a:r>
            <a:r>
              <a:rPr lang="en-US" sz="5500" i="1" dirty="0"/>
              <a:t>adjusted for </a:t>
            </a:r>
            <a:r>
              <a:rPr lang="en-US" sz="5500" dirty="0"/>
              <a:t>offsetting savings or added induced costs</a:t>
            </a:r>
            <a:br>
              <a:rPr lang="en-US" sz="5500" dirty="0"/>
            </a:br>
            <a:endParaRPr lang="en-US" sz="5500" dirty="0"/>
          </a:p>
          <a:p>
            <a:pPr fontAlgn="auto">
              <a:spcAft>
                <a:spcPts val="0"/>
              </a:spcAft>
              <a:defRPr/>
            </a:pPr>
            <a:r>
              <a:rPr lang="en-US" sz="5500" dirty="0"/>
              <a:t>Incremental CE ratio (ICER!)</a:t>
            </a:r>
          </a:p>
          <a:p>
            <a:pPr fontAlgn="auto">
              <a:spcAft>
                <a:spcPts val="0"/>
              </a:spcAft>
              <a:defRPr/>
            </a:pPr>
            <a:endParaRPr lang="en-US" sz="2800" dirty="0"/>
          </a:p>
        </p:txBody>
      </p:sp>
      <p:sp>
        <p:nvSpPr>
          <p:cNvPr id="36867" name="Footer Placeholder 3">
            <a:extLst>
              <a:ext uri="{FF2B5EF4-FFF2-40B4-BE49-F238E27FC236}">
                <a16:creationId xmlns:a16="http://schemas.microsoft.com/office/drawing/2014/main" id="{FBEB44C6-EE10-A740-9180-C081AE0ECEA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59BE-7798-8C43-AE15-CEFFBA08BA90}"/>
              </a:ext>
            </a:extLst>
          </p:cNvPr>
          <p:cNvSpPr>
            <a:spLocks noGrp="1"/>
          </p:cNvSpPr>
          <p:nvPr>
            <p:ph type="title"/>
          </p:nvPr>
        </p:nvSpPr>
        <p:spPr>
          <a:xfrm>
            <a:off x="628650" y="174625"/>
            <a:ext cx="7886700" cy="625475"/>
          </a:xfrm>
        </p:spPr>
        <p:txBody>
          <a:bodyPr/>
          <a:lstStyle/>
          <a:p>
            <a:pPr algn="ctr"/>
            <a:r>
              <a:rPr lang="en-US" b="1" dirty="0"/>
              <a:t>QALYs &amp; DALYs - Review</a:t>
            </a:r>
          </a:p>
        </p:txBody>
      </p:sp>
      <p:sp>
        <p:nvSpPr>
          <p:cNvPr id="3" name="Content Placeholder 2">
            <a:extLst>
              <a:ext uri="{FF2B5EF4-FFF2-40B4-BE49-F238E27FC236}">
                <a16:creationId xmlns:a16="http://schemas.microsoft.com/office/drawing/2014/main" id="{5473F6B8-6657-0F49-81F6-FC329A9298EA}"/>
              </a:ext>
            </a:extLst>
          </p:cNvPr>
          <p:cNvSpPr>
            <a:spLocks noGrp="1"/>
          </p:cNvSpPr>
          <p:nvPr>
            <p:ph idx="1"/>
          </p:nvPr>
        </p:nvSpPr>
        <p:spPr>
          <a:xfrm>
            <a:off x="595312" y="985043"/>
            <a:ext cx="8015288" cy="5568157"/>
          </a:xfrm>
        </p:spPr>
        <p:txBody>
          <a:bodyPr>
            <a:normAutofit fontScale="70000" lnSpcReduction="20000"/>
          </a:bodyPr>
          <a:lstStyle/>
          <a:p>
            <a:r>
              <a:rPr lang="en-US" b="1" dirty="0"/>
              <a:t>QALY – Quality-Adjusted Life Year</a:t>
            </a:r>
          </a:p>
          <a:p>
            <a:pPr lvl="1"/>
            <a:r>
              <a:rPr lang="en-US" dirty="0"/>
              <a:t>Measure of </a:t>
            </a:r>
            <a:r>
              <a:rPr lang="en-US" b="1" dirty="0"/>
              <a:t>health</a:t>
            </a:r>
            <a:r>
              <a:rPr lang="en-US" dirty="0"/>
              <a:t> – longevity and health status</a:t>
            </a:r>
          </a:p>
          <a:p>
            <a:pPr lvl="1"/>
            <a:r>
              <a:rPr lang="en-US" dirty="0"/>
              <a:t>More is better</a:t>
            </a:r>
          </a:p>
          <a:p>
            <a:pPr lvl="1"/>
            <a:r>
              <a:rPr lang="en-US" dirty="0"/>
              <a:t>Health status measured in “health state utility” (1 = perfect health, 0 = death)</a:t>
            </a:r>
          </a:p>
          <a:p>
            <a:pPr lvl="1"/>
            <a:r>
              <a:rPr lang="en-US" dirty="0"/>
              <a:t>Years of life adjusted for for imperfect health</a:t>
            </a:r>
          </a:p>
          <a:p>
            <a:pPr lvl="1"/>
            <a:r>
              <a:rPr lang="en-US" dirty="0"/>
              <a:t>Dominant metric in US and Europe CEAs</a:t>
            </a:r>
          </a:p>
          <a:p>
            <a:pPr lvl="1"/>
            <a:endParaRPr lang="en-US" dirty="0"/>
          </a:p>
          <a:p>
            <a:r>
              <a:rPr lang="en-US" b="1" dirty="0"/>
              <a:t>DALY – Disability-Adjusted Life Year</a:t>
            </a:r>
          </a:p>
          <a:p>
            <a:pPr lvl="1"/>
            <a:r>
              <a:rPr lang="en-US" dirty="0"/>
              <a:t>Measure of </a:t>
            </a:r>
            <a:r>
              <a:rPr lang="en-US" b="1" dirty="0"/>
              <a:t>disease burden</a:t>
            </a:r>
            <a:r>
              <a:rPr lang="en-US" dirty="0"/>
              <a:t> – lost years of life and compromised health</a:t>
            </a:r>
          </a:p>
          <a:p>
            <a:pPr lvl="1"/>
            <a:r>
              <a:rPr lang="en-US" dirty="0"/>
              <a:t>Less is better.</a:t>
            </a:r>
          </a:p>
          <a:p>
            <a:pPr lvl="1"/>
            <a:r>
              <a:rPr lang="en-US" dirty="0"/>
              <a:t>Health status measured in “disability weight” (0 = perfect health, 1 = death)</a:t>
            </a:r>
          </a:p>
          <a:p>
            <a:pPr lvl="1"/>
            <a:r>
              <a:rPr lang="en-US" dirty="0"/>
              <a:t>Years of life lost (YLL) plus disability adjustment (DA) when alive.</a:t>
            </a:r>
          </a:p>
          <a:p>
            <a:pPr lvl="1"/>
            <a:r>
              <a:rPr lang="en-US" dirty="0"/>
              <a:t>Dominant metric in global disease policy and for CEAs in LMIC</a:t>
            </a:r>
          </a:p>
          <a:p>
            <a:pPr lvl="1"/>
            <a:endParaRPr lang="en-US" dirty="0"/>
          </a:p>
          <a:p>
            <a:r>
              <a:rPr lang="en-US" b="1" dirty="0"/>
              <a:t>Opposite &amp; equal</a:t>
            </a:r>
          </a:p>
          <a:p>
            <a:pPr lvl="1"/>
            <a:r>
              <a:rPr lang="en-US" dirty="0"/>
              <a:t>For any intervention, QALY gained = DALY averted. Really.</a:t>
            </a:r>
          </a:p>
          <a:p>
            <a:pPr lvl="1"/>
            <a:r>
              <a:rPr lang="en-US" dirty="0"/>
              <a:t>Health state utility = 1 minus disability weight, and vice-versa.</a:t>
            </a:r>
          </a:p>
          <a:p>
            <a:pPr lvl="1"/>
            <a:r>
              <a:rPr lang="en-US" dirty="0"/>
              <a:t>Theoretical difference but not in practice (as measured).</a:t>
            </a:r>
          </a:p>
        </p:txBody>
      </p:sp>
      <p:sp>
        <p:nvSpPr>
          <p:cNvPr id="4" name="Footer Placeholder 3">
            <a:extLst>
              <a:ext uri="{FF2B5EF4-FFF2-40B4-BE49-F238E27FC236}">
                <a16:creationId xmlns:a16="http://schemas.microsoft.com/office/drawing/2014/main" id="{60D22A7B-0BF2-C546-B500-4716E3F9A3D9}"/>
              </a:ext>
            </a:extLst>
          </p:cNvPr>
          <p:cNvSpPr>
            <a:spLocks noGrp="1"/>
          </p:cNvSpPr>
          <p:nvPr>
            <p:ph type="ftr" sz="quarter" idx="11"/>
          </p:nvPr>
        </p:nvSpPr>
        <p:spPr/>
        <p:txBody>
          <a:bodyPr/>
          <a:lstStyle/>
          <a:p>
            <a:pPr>
              <a:defRPr/>
            </a:pPr>
            <a:r>
              <a:rPr lang="en-US" dirty="0"/>
              <a:t>Health Strategies International, Super Models for Global Health </a:t>
            </a:r>
          </a:p>
        </p:txBody>
      </p:sp>
    </p:spTree>
    <p:extLst>
      <p:ext uri="{BB962C8B-B14F-4D97-AF65-F5344CB8AC3E}">
        <p14:creationId xmlns:p14="http://schemas.microsoft.com/office/powerpoint/2010/main" val="210672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1133DD7-AD59-264F-A400-1258005E828A}"/>
              </a:ext>
            </a:extLst>
          </p:cNvPr>
          <p:cNvSpPr>
            <a:spLocks noGrp="1"/>
          </p:cNvSpPr>
          <p:nvPr>
            <p:ph type="ftr" sz="quarter" idx="11"/>
          </p:nvPr>
        </p:nvSpPr>
        <p:spPr/>
        <p:txBody>
          <a:bodyPr/>
          <a:lstStyle/>
          <a:p>
            <a:pPr>
              <a:defRPr/>
            </a:pPr>
            <a:r>
              <a:rPr lang="en-US" dirty="0"/>
              <a:t>Health Strategies International</a:t>
            </a:r>
          </a:p>
          <a:p>
            <a:pPr>
              <a:defRPr/>
            </a:pPr>
            <a:r>
              <a:rPr lang="en-US" dirty="0"/>
              <a:t>Super Models for Global Health </a:t>
            </a:r>
          </a:p>
        </p:txBody>
      </p:sp>
      <p:sp>
        <p:nvSpPr>
          <p:cNvPr id="6" name="Text Box 2">
            <a:extLst>
              <a:ext uri="{FF2B5EF4-FFF2-40B4-BE49-F238E27FC236}">
                <a16:creationId xmlns:a16="http://schemas.microsoft.com/office/drawing/2014/main" id="{569C1BA4-A4BA-4943-AAD5-1D31341803BF}"/>
              </a:ext>
            </a:extLst>
          </p:cNvPr>
          <p:cNvSpPr txBox="1">
            <a:spLocks noChangeArrowheads="1"/>
          </p:cNvSpPr>
          <p:nvPr/>
        </p:nvSpPr>
        <p:spPr bwMode="auto">
          <a:xfrm>
            <a:off x="1447800" y="378626"/>
            <a:ext cx="586740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a:lnSpc>
                <a:spcPct val="90000"/>
              </a:lnSpc>
              <a:defRPr sz="3300" b="1">
                <a:latin typeface="+mj-lt"/>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en-US" dirty="0"/>
              <a:t>A Very Simple Decision Tree</a:t>
            </a:r>
          </a:p>
        </p:txBody>
      </p:sp>
      <p:pic>
        <p:nvPicPr>
          <p:cNvPr id="2" name="Picture 1">
            <a:extLst>
              <a:ext uri="{FF2B5EF4-FFF2-40B4-BE49-F238E27FC236}">
                <a16:creationId xmlns:a16="http://schemas.microsoft.com/office/drawing/2014/main" id="{BB8DB2B8-AD42-442E-9363-EF804B2B8DA3}"/>
              </a:ext>
            </a:extLst>
          </p:cNvPr>
          <p:cNvPicPr>
            <a:picLocks noChangeAspect="1"/>
          </p:cNvPicPr>
          <p:nvPr/>
        </p:nvPicPr>
        <p:blipFill>
          <a:blip r:embed="rId3"/>
          <a:stretch>
            <a:fillRect/>
          </a:stretch>
        </p:blipFill>
        <p:spPr>
          <a:xfrm>
            <a:off x="310526" y="1026968"/>
            <a:ext cx="8522947" cy="4804064"/>
          </a:xfrm>
          <a:prstGeom prst="rect">
            <a:avLst/>
          </a:prstGeom>
          <a:solidFill>
            <a:srgbClr val="FFFFFF"/>
          </a:solidFill>
        </p:spPr>
      </p:pic>
    </p:spTree>
    <p:extLst>
      <p:ext uri="{BB962C8B-B14F-4D97-AF65-F5344CB8AC3E}">
        <p14:creationId xmlns:p14="http://schemas.microsoft.com/office/powerpoint/2010/main" val="330218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04C53F-60B6-2044-9B0C-7E52924A1A25}"/>
              </a:ext>
            </a:extLst>
          </p:cNvPr>
          <p:cNvSpPr>
            <a:spLocks noGrp="1"/>
          </p:cNvSpPr>
          <p:nvPr>
            <p:ph type="ftr" sz="quarter" idx="11"/>
          </p:nvPr>
        </p:nvSpPr>
        <p:spPr/>
        <p:txBody>
          <a:bodyPr/>
          <a:lstStyle/>
          <a:p>
            <a:pPr>
              <a:defRPr/>
            </a:pPr>
            <a:r>
              <a:rPr lang="en-US" dirty="0"/>
              <a:t>Health Strategies International, Super Models for Global Health </a:t>
            </a:r>
          </a:p>
        </p:txBody>
      </p:sp>
      <p:sp>
        <p:nvSpPr>
          <p:cNvPr id="4" name="Text Box 6">
            <a:extLst>
              <a:ext uri="{FF2B5EF4-FFF2-40B4-BE49-F238E27FC236}">
                <a16:creationId xmlns:a16="http://schemas.microsoft.com/office/drawing/2014/main" id="{899E2DA3-EED0-DE4A-A925-15EAB5E5239F}"/>
              </a:ext>
            </a:extLst>
          </p:cNvPr>
          <p:cNvSpPr txBox="1">
            <a:spLocks noChangeArrowheads="1"/>
          </p:cNvSpPr>
          <p:nvPr/>
        </p:nvSpPr>
        <p:spPr bwMode="auto">
          <a:xfrm>
            <a:off x="1371600" y="838200"/>
            <a:ext cx="6934200" cy="1446550"/>
          </a:xfrm>
          <a:prstGeom prst="rect">
            <a:avLst/>
          </a:prstGeom>
          <a:noFill/>
          <a:ln>
            <a:noFill/>
          </a:ln>
          <a:effectLst/>
        </p:spPr>
        <p:txBody>
          <a:bodyPr wrap="square">
            <a:spAutoFit/>
          </a:bodyPr>
          <a:lstStyle/>
          <a:p>
            <a:pPr algn="ctr" eaLnBrk="1" fontAlgn="auto" hangingPunct="1">
              <a:spcBef>
                <a:spcPts val="0"/>
              </a:spcBef>
              <a:spcAft>
                <a:spcPts val="0"/>
              </a:spcAft>
              <a:defRPr/>
            </a:pPr>
            <a:r>
              <a:rPr lang="en-US" sz="4400" b="1" u="sng" dirty="0">
                <a:latin typeface="Times New Roman" charset="0"/>
              </a:rPr>
              <a:t>Δ Net </a:t>
            </a:r>
            <a:r>
              <a:rPr lang="en-US" altLang="en-US" sz="4400" b="1" u="sng" dirty="0">
                <a:effectLst>
                  <a:outerShdw blurRad="38100" dist="38100" dir="2700000" algn="tl">
                    <a:srgbClr val="C0C0C0"/>
                  </a:outerShdw>
                </a:effectLst>
                <a:latin typeface="Times New Roman" charset="0"/>
              </a:rPr>
              <a:t>Cost</a:t>
            </a:r>
            <a:endParaRPr lang="en-US" altLang="en-US" sz="4400" u="sng" dirty="0">
              <a:effectLst>
                <a:outerShdw blurRad="38100" dist="38100" dir="2700000" algn="tl">
                  <a:srgbClr val="C0C0C0"/>
                </a:outerShdw>
              </a:effectLst>
              <a:latin typeface="Times New Roman" charset="0"/>
            </a:endParaRPr>
          </a:p>
          <a:p>
            <a:pPr algn="ctr" eaLnBrk="1" fontAlgn="auto" hangingPunct="1">
              <a:spcBef>
                <a:spcPts val="0"/>
              </a:spcBef>
              <a:spcAft>
                <a:spcPts val="0"/>
              </a:spcAft>
              <a:defRPr/>
            </a:pPr>
            <a:r>
              <a:rPr lang="en-US" sz="4400" b="1" dirty="0">
                <a:latin typeface="Times New Roman" charset="0"/>
              </a:rPr>
              <a:t>Δ </a:t>
            </a:r>
            <a:r>
              <a:rPr lang="en-US" altLang="en-US" sz="4400" b="1" dirty="0">
                <a:effectLst>
                  <a:outerShdw blurRad="38100" dist="38100" dir="2700000" algn="tl">
                    <a:srgbClr val="C0C0C0"/>
                  </a:outerShdw>
                </a:effectLst>
                <a:latin typeface="Times New Roman" charset="0"/>
              </a:rPr>
              <a:t>QALYs</a:t>
            </a:r>
            <a:endParaRPr lang="en-US" sz="2800" b="1" dirty="0">
              <a:effectLst>
                <a:outerShdw blurRad="38100" dist="38100" dir="2700000" algn="tl">
                  <a:srgbClr val="C0C0C0"/>
                </a:outerShdw>
              </a:effectLst>
              <a:latin typeface="Times New Roman" charset="0"/>
            </a:endParaRPr>
          </a:p>
        </p:txBody>
      </p:sp>
      <p:sp>
        <p:nvSpPr>
          <p:cNvPr id="5" name="TextBox 4">
            <a:extLst>
              <a:ext uri="{FF2B5EF4-FFF2-40B4-BE49-F238E27FC236}">
                <a16:creationId xmlns:a16="http://schemas.microsoft.com/office/drawing/2014/main" id="{BE3E2181-17F3-C741-9E4D-958878DAEC67}"/>
              </a:ext>
            </a:extLst>
          </p:cNvPr>
          <p:cNvSpPr txBox="1"/>
          <p:nvPr/>
        </p:nvSpPr>
        <p:spPr>
          <a:xfrm>
            <a:off x="2133600" y="3200400"/>
            <a:ext cx="4876800" cy="2308324"/>
          </a:xfrm>
          <a:prstGeom prst="rect">
            <a:avLst/>
          </a:prstGeom>
          <a:noFill/>
        </p:spPr>
        <p:txBody>
          <a:bodyPr wrap="square" rtlCol="0">
            <a:spAutoFit/>
          </a:bodyPr>
          <a:lstStyle/>
          <a:p>
            <a:pPr algn="ctr"/>
            <a:r>
              <a:rPr lang="en-US" sz="3600" u="sng" dirty="0"/>
              <a:t>$800</a:t>
            </a:r>
          </a:p>
          <a:p>
            <a:pPr algn="ctr"/>
            <a:r>
              <a:rPr lang="en-US" sz="3600" dirty="0"/>
              <a:t>0.22</a:t>
            </a:r>
          </a:p>
          <a:p>
            <a:pPr algn="ctr"/>
            <a:endParaRPr lang="en-US" sz="3600" dirty="0"/>
          </a:p>
          <a:p>
            <a:pPr algn="ctr"/>
            <a:r>
              <a:rPr lang="en-US" sz="3600" dirty="0"/>
              <a:t>=  $3,604 / QALY</a:t>
            </a:r>
          </a:p>
        </p:txBody>
      </p:sp>
    </p:spTree>
    <p:extLst>
      <p:ext uri="{BB962C8B-B14F-4D97-AF65-F5344CB8AC3E}">
        <p14:creationId xmlns:p14="http://schemas.microsoft.com/office/powerpoint/2010/main" val="30555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7D7E3BE-30B6-7443-82CF-15AC02923543}"/>
              </a:ext>
            </a:extLst>
          </p:cNvPr>
          <p:cNvGraphicFramePr>
            <a:graphicFrameLocks noGrp="1"/>
          </p:cNvGraphicFramePr>
          <p:nvPr>
            <p:extLst>
              <p:ext uri="{D42A27DB-BD31-4B8C-83A1-F6EECF244321}">
                <p14:modId xmlns:p14="http://schemas.microsoft.com/office/powerpoint/2010/main" val="4279564753"/>
              </p:ext>
            </p:extLst>
          </p:nvPr>
        </p:nvGraphicFramePr>
        <p:xfrm>
          <a:off x="581024" y="2341264"/>
          <a:ext cx="7800975" cy="4383267"/>
        </p:xfrm>
        <a:graphic>
          <a:graphicData uri="http://schemas.openxmlformats.org/drawingml/2006/table">
            <a:tbl>
              <a:tblPr>
                <a:tableStyleId>{5C22544A-7EE6-4342-B048-85BDC9FD1C3A}</a:tableStyleId>
              </a:tblPr>
              <a:tblGrid>
                <a:gridCol w="2265410">
                  <a:extLst>
                    <a:ext uri="{9D8B030D-6E8A-4147-A177-3AD203B41FA5}">
                      <a16:colId xmlns:a16="http://schemas.microsoft.com/office/drawing/2014/main" val="2850917249"/>
                    </a:ext>
                  </a:extLst>
                </a:gridCol>
                <a:gridCol w="1175359">
                  <a:extLst>
                    <a:ext uri="{9D8B030D-6E8A-4147-A177-3AD203B41FA5}">
                      <a16:colId xmlns:a16="http://schemas.microsoft.com/office/drawing/2014/main" val="2145900172"/>
                    </a:ext>
                  </a:extLst>
                </a:gridCol>
                <a:gridCol w="1453402">
                  <a:extLst>
                    <a:ext uri="{9D8B030D-6E8A-4147-A177-3AD203B41FA5}">
                      <a16:colId xmlns:a16="http://schemas.microsoft.com/office/drawing/2014/main" val="2119785679"/>
                    </a:ext>
                  </a:extLst>
                </a:gridCol>
                <a:gridCol w="1453402">
                  <a:extLst>
                    <a:ext uri="{9D8B030D-6E8A-4147-A177-3AD203B41FA5}">
                      <a16:colId xmlns:a16="http://schemas.microsoft.com/office/drawing/2014/main" val="1254752756"/>
                    </a:ext>
                  </a:extLst>
                </a:gridCol>
                <a:gridCol w="1453402">
                  <a:extLst>
                    <a:ext uri="{9D8B030D-6E8A-4147-A177-3AD203B41FA5}">
                      <a16:colId xmlns:a16="http://schemas.microsoft.com/office/drawing/2014/main" val="4185079652"/>
                    </a:ext>
                  </a:extLst>
                </a:gridCol>
              </a:tblGrid>
              <a:tr h="576219">
                <a:tc>
                  <a:txBody>
                    <a:bodyPr/>
                    <a:lstStyle/>
                    <a:p>
                      <a:pPr algn="l" fontAlgn="ct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ctr"/>
                      <a:r>
                        <a:rPr lang="en-US" sz="1800" b="1" u="none" strike="noStrike" dirty="0">
                          <a:effectLst/>
                        </a:rPr>
                        <a:t>No Rx</a:t>
                      </a:r>
                      <a:endParaRPr lang="en-US" sz="1800" b="1"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ctr"/>
                      <a:r>
                        <a:rPr lang="en-US" sz="1800" b="1" u="none" strike="noStrike" dirty="0">
                          <a:effectLst/>
                        </a:rPr>
                        <a:t>Drug A (generic)</a:t>
                      </a:r>
                      <a:endParaRPr lang="en-US" sz="1800" b="1"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ctr"/>
                      <a:r>
                        <a:rPr lang="en-US" sz="1800" b="1" u="none" strike="noStrike" dirty="0">
                          <a:effectLst/>
                        </a:rPr>
                        <a:t>Drug B (brand)</a:t>
                      </a:r>
                      <a:endParaRPr lang="en-US" sz="1800" b="1"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ctr"/>
                      <a:r>
                        <a:rPr lang="en-US" sz="1800" b="1" u="none" strike="noStrike" dirty="0">
                          <a:effectLst/>
                        </a:rPr>
                        <a:t>Drug C (biologic)</a:t>
                      </a:r>
                      <a:endParaRPr lang="en-US" sz="1800" b="1"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2827917645"/>
                  </a:ext>
                </a:extLst>
              </a:tr>
              <a:tr h="258560">
                <a:tc>
                  <a:txBody>
                    <a:bodyPr/>
                    <a:lstStyle/>
                    <a:p>
                      <a:pPr algn="ctr" fontAlgn="b"/>
                      <a:r>
                        <a:rPr lang="en-US" sz="1800" u="none" strike="noStrike" dirty="0">
                          <a:effectLst/>
                        </a:rPr>
                        <a:t>Drug cost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$10,000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$75,000 </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3464591365"/>
                  </a:ext>
                </a:extLst>
              </a:tr>
              <a:tr h="258560">
                <a:tc>
                  <a:txBody>
                    <a:bodyPr/>
                    <a:lstStyle/>
                    <a:p>
                      <a:pPr algn="ctr" fontAlgn="b"/>
                      <a:r>
                        <a:rPr lang="en-US" sz="1800" u="none" strike="noStrike" dirty="0">
                          <a:effectLst/>
                        </a:rPr>
                        <a:t>Care cost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$10,000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$7,000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$5,000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$3,000 </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1865754066"/>
                  </a:ext>
                </a:extLst>
              </a:tr>
              <a:tr h="253004">
                <a:tc>
                  <a:txBody>
                    <a:bodyPr/>
                    <a:lstStyle/>
                    <a:p>
                      <a:pPr algn="ctr" fontAlgn="b"/>
                      <a:r>
                        <a:rPr lang="en-US" sz="1800" u="none" strike="noStrike" dirty="0">
                          <a:effectLst/>
                        </a:rPr>
                        <a:t>Net Cost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$10,000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$8,000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$15,000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$78,000 </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1541369489"/>
                  </a:ext>
                </a:extLst>
              </a:tr>
              <a:tr h="253004">
                <a:tc>
                  <a:txBody>
                    <a:bodyPr/>
                    <a:lstStyle/>
                    <a:p>
                      <a:pPr algn="ctr" fontAlgn="b"/>
                      <a:r>
                        <a:rPr lang="en-US" sz="1800" u="none" strike="noStrike" dirty="0">
                          <a:effectLst/>
                        </a:rPr>
                        <a:t>QALYs</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12.5</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13</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2617154423"/>
                  </a:ext>
                </a:extLst>
              </a:tr>
              <a:tr h="253004">
                <a:tc>
                  <a:txBody>
                    <a:bodyPr/>
                    <a:lstStyle/>
                    <a:p>
                      <a:pPr algn="ctr" fontAlgn="b"/>
                      <a:r>
                        <a:rPr lang="en-US" sz="1800" u="none" strike="noStrike" dirty="0">
                          <a:effectLst/>
                          <a:highlight>
                            <a:srgbClr val="FFFF00"/>
                          </a:highlight>
                        </a:rPr>
                        <a:t>Incremental</a:t>
                      </a:r>
                      <a:endParaRPr lang="en-US" sz="1800" b="1" i="0" u="none" strike="noStrike" dirty="0">
                        <a:solidFill>
                          <a:srgbClr val="000000"/>
                        </a:solidFill>
                        <a:effectLst/>
                        <a:highlight>
                          <a:srgbClr val="FFFF00"/>
                        </a:highligh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635671497"/>
                  </a:ext>
                </a:extLst>
              </a:tr>
              <a:tr h="253004">
                <a:tc>
                  <a:txBody>
                    <a:bodyPr/>
                    <a:lstStyle/>
                    <a:p>
                      <a:pPr algn="ctr" fontAlgn="b"/>
                      <a:r>
                        <a:rPr lang="en-US" sz="1800" u="none" strike="noStrike" dirty="0">
                          <a:effectLst/>
                        </a:rPr>
                        <a:t>△ Net cost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($2,000)</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$7,000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$63,000 </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400181060"/>
                  </a:ext>
                </a:extLst>
              </a:tr>
              <a:tr h="253004">
                <a:tc>
                  <a:txBody>
                    <a:bodyPr/>
                    <a:lstStyle/>
                    <a:p>
                      <a:pPr algn="ctr" fontAlgn="b"/>
                      <a:r>
                        <a:rPr lang="en-US" sz="1800" u="none" strike="noStrike" dirty="0">
                          <a:effectLst/>
                        </a:rPr>
                        <a:t>△ QALYs</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0.5</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0.5</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288784901"/>
                  </a:ext>
                </a:extLst>
              </a:tr>
              <a:tr h="500309">
                <a:tc>
                  <a:txBody>
                    <a:bodyPr/>
                    <a:lstStyle/>
                    <a:p>
                      <a:pPr algn="ctr" fontAlgn="b"/>
                      <a:r>
                        <a:rPr lang="en-US" sz="1800" u="none" strike="noStrike" dirty="0">
                          <a:effectLst/>
                        </a:rPr>
                        <a:t>ICER</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Dominated</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Dominant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2000" b="1" u="none" strike="noStrike" dirty="0">
                          <a:effectLst/>
                        </a:rPr>
                        <a:t>$14,000 </a:t>
                      </a:r>
                      <a:endParaRPr lang="en-US" sz="2000" b="1"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2000" b="1" u="none" strike="noStrike" dirty="0">
                          <a:effectLst/>
                        </a:rPr>
                        <a:t>$126,000 </a:t>
                      </a:r>
                      <a:endParaRPr lang="en-US" sz="2000" b="1"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909765251"/>
                  </a:ext>
                </a:extLst>
              </a:tr>
              <a:tr h="253004">
                <a:tc>
                  <a:txBody>
                    <a:bodyPr/>
                    <a:lstStyle/>
                    <a:p>
                      <a:pPr algn="ctr" fontAlgn="b"/>
                      <a:r>
                        <a:rPr lang="en-US" sz="1800" u="none" strike="noStrike" dirty="0">
                          <a:effectLst/>
                          <a:highlight>
                            <a:srgbClr val="FFFF00"/>
                          </a:highlight>
                        </a:rPr>
                        <a:t>Not Incremental</a:t>
                      </a:r>
                      <a:endParaRPr lang="en-US" sz="1800" b="1" i="0" u="none" strike="noStrike" dirty="0">
                        <a:solidFill>
                          <a:srgbClr val="000000"/>
                        </a:solidFill>
                        <a:effectLst/>
                        <a:highlight>
                          <a:srgbClr val="FFFF00"/>
                        </a:highligh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4202530503"/>
                  </a:ext>
                </a:extLst>
              </a:tr>
              <a:tr h="253004">
                <a:tc>
                  <a:txBody>
                    <a:bodyPr/>
                    <a:lstStyle/>
                    <a:p>
                      <a:pPr algn="ctr" fontAlgn="b"/>
                      <a:r>
                        <a:rPr lang="en-US" sz="1800" u="none" strike="noStrike" dirty="0">
                          <a:effectLst/>
                        </a:rPr>
                        <a:t>△ Net cost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($2,000)</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$5,000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$68,000 </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1134404354"/>
                  </a:ext>
                </a:extLst>
              </a:tr>
              <a:tr h="253004">
                <a:tc>
                  <a:txBody>
                    <a:bodyPr/>
                    <a:lstStyle/>
                    <a:p>
                      <a:pPr algn="ctr" fontAlgn="b"/>
                      <a:r>
                        <a:rPr lang="en-US" sz="1800" u="none" strike="noStrike" dirty="0">
                          <a:effectLst/>
                        </a:rPr>
                        <a:t>△ QALYs</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3932331698"/>
                  </a:ext>
                </a:extLst>
              </a:tr>
              <a:tr h="500309">
                <a:tc>
                  <a:txBody>
                    <a:bodyPr/>
                    <a:lstStyle/>
                    <a:p>
                      <a:pPr algn="ctr" fontAlgn="b"/>
                      <a:r>
                        <a:rPr lang="en-US" sz="1800" u="none" strike="noStrike" dirty="0">
                          <a:effectLst/>
                        </a:rPr>
                        <a:t>CE Ratio</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Dominated</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1800" u="none" strike="noStrike" dirty="0">
                          <a:effectLst/>
                        </a:rPr>
                        <a:t>Dominant</a:t>
                      </a:r>
                      <a:endParaRPr lang="en-US" sz="1800" b="0"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2000" b="1" u="none" strike="noStrike" dirty="0">
                          <a:effectLst/>
                        </a:rPr>
                        <a:t>$2,000 </a:t>
                      </a:r>
                      <a:endParaRPr lang="en-US" sz="2000" b="1" i="0" u="none" strike="noStrike" dirty="0">
                        <a:solidFill>
                          <a:srgbClr val="000000"/>
                        </a:solidFill>
                        <a:effectLst/>
                        <a:latin typeface="Calibri" panose="020F0502020204030204" pitchFamily="34" charset="0"/>
                      </a:endParaRPr>
                    </a:p>
                  </a:txBody>
                  <a:tcPr marL="6323" marR="6323" marT="6323" marB="0" anchor="ctr"/>
                </a:tc>
                <a:tc>
                  <a:txBody>
                    <a:bodyPr/>
                    <a:lstStyle/>
                    <a:p>
                      <a:pPr algn="ctr" fontAlgn="b"/>
                      <a:r>
                        <a:rPr lang="en-US" sz="2000" b="1" u="none" strike="noStrike" dirty="0">
                          <a:effectLst/>
                        </a:rPr>
                        <a:t>$22,667 </a:t>
                      </a:r>
                      <a:endParaRPr lang="en-US" sz="2000" b="1" i="0" u="none" strike="noStrike" dirty="0">
                        <a:solidFill>
                          <a:srgbClr val="000000"/>
                        </a:solidFill>
                        <a:effectLst/>
                        <a:latin typeface="Calibri" panose="020F0502020204030204" pitchFamily="34" charset="0"/>
                      </a:endParaRPr>
                    </a:p>
                  </a:txBody>
                  <a:tcPr marL="6323" marR="6323" marT="6323" marB="0" anchor="ctr"/>
                </a:tc>
                <a:extLst>
                  <a:ext uri="{0D108BD9-81ED-4DB2-BD59-A6C34878D82A}">
                    <a16:rowId xmlns:a16="http://schemas.microsoft.com/office/drawing/2014/main" val="527924264"/>
                  </a:ext>
                </a:extLst>
              </a:tr>
            </a:tbl>
          </a:graphicData>
        </a:graphic>
      </p:graphicFrame>
      <p:sp>
        <p:nvSpPr>
          <p:cNvPr id="2" name="Title 1">
            <a:extLst>
              <a:ext uri="{FF2B5EF4-FFF2-40B4-BE49-F238E27FC236}">
                <a16:creationId xmlns:a16="http://schemas.microsoft.com/office/drawing/2014/main" id="{105159BE-7798-8C43-AE15-CEFFBA08BA90}"/>
              </a:ext>
            </a:extLst>
          </p:cNvPr>
          <p:cNvSpPr>
            <a:spLocks noGrp="1"/>
          </p:cNvSpPr>
          <p:nvPr>
            <p:ph type="title"/>
          </p:nvPr>
        </p:nvSpPr>
        <p:spPr>
          <a:xfrm>
            <a:off x="666750" y="254946"/>
            <a:ext cx="7886700" cy="625475"/>
          </a:xfrm>
        </p:spPr>
        <p:txBody>
          <a:bodyPr/>
          <a:lstStyle/>
          <a:p>
            <a:pPr algn="ctr"/>
            <a:r>
              <a:rPr lang="en-US" b="1" dirty="0"/>
              <a:t>Why the “I” in ICER is important</a:t>
            </a:r>
          </a:p>
        </p:txBody>
      </p:sp>
      <p:sp>
        <p:nvSpPr>
          <p:cNvPr id="3" name="Content Placeholder 2">
            <a:extLst>
              <a:ext uri="{FF2B5EF4-FFF2-40B4-BE49-F238E27FC236}">
                <a16:creationId xmlns:a16="http://schemas.microsoft.com/office/drawing/2014/main" id="{5473F6B8-6657-0F49-81F6-FC329A9298EA}"/>
              </a:ext>
            </a:extLst>
          </p:cNvPr>
          <p:cNvSpPr>
            <a:spLocks noGrp="1"/>
          </p:cNvSpPr>
          <p:nvPr>
            <p:ph idx="1"/>
          </p:nvPr>
        </p:nvSpPr>
        <p:spPr>
          <a:xfrm>
            <a:off x="0" y="1158877"/>
            <a:ext cx="9220200" cy="1355724"/>
          </a:xfrm>
        </p:spPr>
        <p:txBody>
          <a:bodyPr>
            <a:normAutofit fontScale="92500" lnSpcReduction="20000"/>
          </a:bodyPr>
          <a:lstStyle/>
          <a:p>
            <a:r>
              <a:rPr lang="en-US" sz="3400" dirty="0">
                <a:effectLst/>
              </a:rPr>
              <a:t>The “I” is “Incremental” When considering multiple plausible interventions, </a:t>
            </a:r>
            <a:r>
              <a:rPr lang="en-US" sz="3400" i="1" dirty="0">
                <a:effectLst/>
              </a:rPr>
              <a:t>must</a:t>
            </a:r>
            <a:r>
              <a:rPr lang="en-US" sz="3400" dirty="0">
                <a:effectLst/>
              </a:rPr>
              <a:t> examine incrementally.</a:t>
            </a:r>
          </a:p>
          <a:p>
            <a:pPr marL="0" indent="0">
              <a:buNone/>
            </a:pPr>
            <a:endParaRPr lang="en-US" sz="3400" dirty="0"/>
          </a:p>
          <a:p>
            <a:pPr marL="0" indent="0">
              <a:buNone/>
            </a:pPr>
            <a:endParaRPr lang="en-US"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A1D2396-04E9-454C-82BE-A87C3595D602}"/>
                  </a:ext>
                </a:extLst>
              </p:cNvPr>
              <p:cNvSpPr txBox="1"/>
              <p:nvPr/>
            </p:nvSpPr>
            <p:spPr>
              <a:xfrm>
                <a:off x="6743700" y="5486400"/>
                <a:ext cx="1771650" cy="15445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8800" i="1" smtClean="0">
                          <a:latin typeface="Cambria Math" panose="02040503050406030204" pitchFamily="18" charset="0"/>
                        </a:rPr>
                        <m:t>🚫</m:t>
                      </m:r>
                    </m:oMath>
                  </m:oMathPara>
                </a14:m>
                <a:endParaRPr lang="en-US" sz="8800" dirty="0"/>
              </a:p>
            </p:txBody>
          </p:sp>
        </mc:Choice>
        <mc:Fallback>
          <p:sp>
            <p:nvSpPr>
              <p:cNvPr id="7" name="TextBox 6">
                <a:extLst>
                  <a:ext uri="{FF2B5EF4-FFF2-40B4-BE49-F238E27FC236}">
                    <a16:creationId xmlns:a16="http://schemas.microsoft.com/office/drawing/2014/main" id="{CA1D2396-04E9-454C-82BE-A87C3595D602}"/>
                  </a:ext>
                </a:extLst>
              </p:cNvPr>
              <p:cNvSpPr txBox="1">
                <a:spLocks noRot="1" noChangeAspect="1" noMove="1" noResize="1" noEditPoints="1" noAdjustHandles="1" noChangeArrowheads="1" noChangeShapeType="1" noTextEdit="1"/>
              </p:cNvSpPr>
              <p:nvPr/>
            </p:nvSpPr>
            <p:spPr>
              <a:xfrm>
                <a:off x="6743700" y="5486400"/>
                <a:ext cx="1771650" cy="154452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2D48CB7-7BCB-44A5-9619-C70748B26AA2}"/>
              </a:ext>
            </a:extLst>
          </p:cNvPr>
          <p:cNvSpPr txBox="1"/>
          <p:nvPr/>
        </p:nvSpPr>
        <p:spPr>
          <a:xfrm>
            <a:off x="1621688" y="2793057"/>
            <a:ext cx="5719646" cy="1384995"/>
          </a:xfrm>
          <a:prstGeom prst="rect">
            <a:avLst/>
          </a:prstGeom>
          <a:solidFill>
            <a:schemeClr val="tx2"/>
          </a:solidFill>
          <a:ln w="19050">
            <a:solidFill>
              <a:srgbClr val="000000"/>
            </a:solidFill>
          </a:ln>
        </p:spPr>
        <p:txBody>
          <a:bodyPr wrap="square">
            <a:spAutoFit/>
          </a:bodyPr>
          <a:lstStyle/>
          <a:p>
            <a:pPr algn="ctr">
              <a:buFontTx/>
              <a:buNone/>
              <a:defRPr/>
            </a:pPr>
            <a:r>
              <a:rPr lang="en-US" sz="2800" b="1" dirty="0">
                <a:solidFill>
                  <a:srgbClr val="000000"/>
                </a:solidFill>
                <a:effectLst/>
              </a:rPr>
              <a:t>“Non-incremental” is not “another perspective” on the CEA. </a:t>
            </a:r>
          </a:p>
          <a:p>
            <a:pPr algn="ctr">
              <a:buFontTx/>
              <a:buNone/>
              <a:defRPr/>
            </a:pPr>
            <a:r>
              <a:rPr lang="en-US" sz="2800" b="1" dirty="0">
                <a:solidFill>
                  <a:srgbClr val="000000"/>
                </a:solidFill>
                <a:effectLst/>
              </a:rPr>
              <a:t>It is . . . </a:t>
            </a:r>
            <a:r>
              <a:rPr lang="en-US" sz="2800" b="1" dirty="0">
                <a:solidFill>
                  <a:srgbClr val="FF0000"/>
                </a:solidFill>
                <a:effectLst/>
              </a:rPr>
              <a:t>Wrong. </a:t>
            </a:r>
            <a:endParaRPr lang="en-US" sz="2800" b="1" dirty="0">
              <a:solidFill>
                <a:srgbClr val="000000"/>
              </a:solidFill>
              <a:effectLst/>
            </a:endParaRPr>
          </a:p>
        </p:txBody>
      </p:sp>
      <p:sp>
        <p:nvSpPr>
          <p:cNvPr id="10" name="TextBox 9">
            <a:extLst>
              <a:ext uri="{FF2B5EF4-FFF2-40B4-BE49-F238E27FC236}">
                <a16:creationId xmlns:a16="http://schemas.microsoft.com/office/drawing/2014/main" id="{2DF4238E-F5EE-4AAA-8842-4DCF4BBC0892}"/>
              </a:ext>
            </a:extLst>
          </p:cNvPr>
          <p:cNvSpPr txBox="1"/>
          <p:nvPr/>
        </p:nvSpPr>
        <p:spPr>
          <a:xfrm>
            <a:off x="1621688" y="4648200"/>
            <a:ext cx="5719646" cy="954107"/>
          </a:xfrm>
          <a:prstGeom prst="rect">
            <a:avLst/>
          </a:prstGeom>
          <a:solidFill>
            <a:schemeClr val="tx2"/>
          </a:solidFill>
          <a:ln w="19050">
            <a:solidFill>
              <a:srgbClr val="000000"/>
            </a:solidFill>
          </a:ln>
        </p:spPr>
        <p:txBody>
          <a:bodyPr wrap="square">
            <a:spAutoFit/>
          </a:bodyPr>
          <a:lstStyle/>
          <a:p>
            <a:pPr algn="ctr">
              <a:buFontTx/>
              <a:buNone/>
              <a:defRPr/>
            </a:pPr>
            <a:r>
              <a:rPr lang="en-US" sz="2800" b="1" dirty="0">
                <a:solidFill>
                  <a:srgbClr val="000000"/>
                </a:solidFill>
                <a:effectLst/>
              </a:rPr>
              <a:t>Pretends that “Drug A” doesn’t exist.</a:t>
            </a:r>
          </a:p>
        </p:txBody>
      </p:sp>
    </p:spTree>
    <p:extLst>
      <p:ext uri="{BB962C8B-B14F-4D97-AF65-F5344CB8AC3E}">
        <p14:creationId xmlns:p14="http://schemas.microsoft.com/office/powerpoint/2010/main" val="28590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92C927B-B294-3B44-ACEC-7DB7456A45B2}"/>
              </a:ext>
            </a:extLst>
          </p:cNvPr>
          <p:cNvSpPr>
            <a:spLocks noGrp="1" noChangeArrowheads="1"/>
          </p:cNvSpPr>
          <p:nvPr>
            <p:ph type="title"/>
          </p:nvPr>
        </p:nvSpPr>
        <p:spPr>
          <a:xfrm>
            <a:off x="533400" y="185379"/>
            <a:ext cx="7772400" cy="762000"/>
          </a:xfrm>
        </p:spPr>
        <p:txBody>
          <a:bodyPr/>
          <a:lstStyle/>
          <a:p>
            <a:r>
              <a:rPr lang="en-US" altLang="en-US" sz="4000" b="1" dirty="0"/>
              <a:t>CEA examples</a:t>
            </a:r>
          </a:p>
        </p:txBody>
      </p:sp>
      <p:sp>
        <p:nvSpPr>
          <p:cNvPr id="54274" name="Rectangle 3">
            <a:extLst>
              <a:ext uri="{FF2B5EF4-FFF2-40B4-BE49-F238E27FC236}">
                <a16:creationId xmlns:a16="http://schemas.microsoft.com/office/drawing/2014/main" id="{8BB073CE-060C-E74A-8135-06D26539E5D5}"/>
              </a:ext>
            </a:extLst>
          </p:cNvPr>
          <p:cNvSpPr>
            <a:spLocks noGrp="1" noChangeArrowheads="1"/>
          </p:cNvSpPr>
          <p:nvPr>
            <p:ph idx="1"/>
          </p:nvPr>
        </p:nvSpPr>
        <p:spPr bwMode="auto">
          <a:xfrm>
            <a:off x="24161" y="887432"/>
            <a:ext cx="8763000" cy="5595144"/>
          </a:xfrm>
        </p:spPr>
        <p:txBody>
          <a:bodyPr wrap="square" numCol="1" anchor="t" anchorCtr="0" compatLnSpc="1">
            <a:prstTxWarp prst="textNoShape">
              <a:avLst/>
            </a:prstTxWarp>
            <a:normAutofit fontScale="92500" lnSpcReduction="10000"/>
          </a:bodyPr>
          <a:lstStyle/>
          <a:p>
            <a:pPr algn="ctr">
              <a:buFontTx/>
              <a:buNone/>
            </a:pPr>
            <a:r>
              <a:rPr lang="en-US" altLang="en-US" b="1" dirty="0">
                <a:solidFill>
                  <a:srgbClr val="CCFFFF"/>
                </a:solidFill>
              </a:rPr>
              <a:t>Example  1: New antivirals for HCV, U.S.</a:t>
            </a:r>
            <a:br>
              <a:rPr lang="en-US" altLang="en-US" b="1" dirty="0">
                <a:solidFill>
                  <a:srgbClr val="CCFFFF"/>
                </a:solidFill>
              </a:rPr>
            </a:br>
            <a:r>
              <a:rPr lang="en-US" altLang="en-US" sz="1600" b="1" dirty="0">
                <a:solidFill>
                  <a:srgbClr val="CCFFFF"/>
                </a:solidFill>
              </a:rPr>
              <a:t>(Chahal et al JAMA IM 2015)</a:t>
            </a:r>
          </a:p>
          <a:p>
            <a:pPr algn="ctr">
              <a:buFontTx/>
              <a:buNone/>
            </a:pPr>
            <a:r>
              <a:rPr lang="en-US" altLang="en-US" dirty="0">
                <a:solidFill>
                  <a:srgbClr val="CCFFFF"/>
                </a:solidFill>
              </a:rPr>
              <a:t>Treating all fibrosis stages vs stages F3/F4</a:t>
            </a:r>
          </a:p>
          <a:p>
            <a:pPr algn="ctr">
              <a:buFontTx/>
              <a:buNone/>
            </a:pPr>
            <a:r>
              <a:rPr lang="en-US" altLang="en-US" dirty="0">
                <a:solidFill>
                  <a:srgbClr val="CCFFFF"/>
                </a:solidFill>
              </a:rPr>
              <a:t>adds 0.73 QALYs and $28 899</a:t>
            </a:r>
          </a:p>
          <a:p>
            <a:pPr algn="ctr">
              <a:buFontTx/>
              <a:buNone/>
            </a:pPr>
            <a:r>
              <a:rPr lang="en-US" altLang="en-US" dirty="0">
                <a:solidFill>
                  <a:srgbClr val="CCFFFF"/>
                </a:solidFill>
              </a:rPr>
              <a:t>ICER of $39 475 per QALY gained.</a:t>
            </a:r>
          </a:p>
          <a:p>
            <a:pPr algn="ctr">
              <a:buFontTx/>
              <a:buNone/>
            </a:pPr>
            <a:endParaRPr lang="en-US" altLang="en-US" sz="1100" b="1" dirty="0">
              <a:solidFill>
                <a:srgbClr val="CCFFFF"/>
              </a:solidFill>
            </a:endParaRPr>
          </a:p>
          <a:p>
            <a:pPr algn="ctr">
              <a:buFontTx/>
              <a:buNone/>
            </a:pPr>
            <a:r>
              <a:rPr lang="en-US" altLang="en-US" sz="2000" b="1" dirty="0">
                <a:solidFill>
                  <a:srgbClr val="CCFFFF"/>
                </a:solidFill>
              </a:rPr>
              <a:t>Example 2: Adult Male Circumcision in S. Africa</a:t>
            </a:r>
          </a:p>
          <a:p>
            <a:pPr algn="ctr">
              <a:buFontTx/>
              <a:buNone/>
            </a:pPr>
            <a:r>
              <a:rPr lang="en-US" altLang="en-US" sz="1600" b="1" dirty="0">
                <a:solidFill>
                  <a:srgbClr val="CCFFFF"/>
                </a:solidFill>
              </a:rPr>
              <a:t>(Kahn, Marseille, Auvert PLoS Medicine 2006)</a:t>
            </a:r>
          </a:p>
          <a:p>
            <a:pPr algn="ctr">
              <a:buFontTx/>
              <a:buNone/>
            </a:pPr>
            <a:r>
              <a:rPr lang="en-US" altLang="en-US" sz="2000" dirty="0">
                <a:solidFill>
                  <a:srgbClr val="CCFFFF"/>
                </a:solidFill>
              </a:rPr>
              <a:t>$181 per HIV infection averted (unadjusted for HIV care)</a:t>
            </a:r>
          </a:p>
          <a:p>
            <a:pPr algn="ctr">
              <a:buFontTx/>
              <a:buNone/>
            </a:pPr>
            <a:r>
              <a:rPr lang="en-US" altLang="en-US" sz="2000" dirty="0">
                <a:solidFill>
                  <a:srgbClr val="CCFFFF"/>
                </a:solidFill>
              </a:rPr>
              <a:t>Adjusted: $2.4 million </a:t>
            </a:r>
            <a:r>
              <a:rPr lang="en-US" altLang="en-US" sz="2000" b="1" i="1" dirty="0">
                <a:solidFill>
                  <a:srgbClr val="CCFFFF"/>
                </a:solidFill>
              </a:rPr>
              <a:t>saved</a:t>
            </a:r>
            <a:r>
              <a:rPr lang="en-US" altLang="en-US" sz="2000" dirty="0">
                <a:solidFill>
                  <a:srgbClr val="CCFFFF"/>
                </a:solidFill>
              </a:rPr>
              <a:t> for 1,000 MCs</a:t>
            </a:r>
          </a:p>
          <a:p>
            <a:pPr algn="ctr">
              <a:buFontTx/>
              <a:buNone/>
            </a:pPr>
            <a:r>
              <a:rPr lang="en-US" altLang="en-US" sz="2000" i="1" dirty="0">
                <a:solidFill>
                  <a:srgbClr val="CCFFFF"/>
                </a:solidFill>
              </a:rPr>
              <a:t>Dominant! Cheaper + Better. No ICER needed</a:t>
            </a:r>
            <a:endParaRPr lang="en-US" altLang="en-US" sz="1400" i="1" dirty="0">
              <a:solidFill>
                <a:srgbClr val="CCFFFF"/>
              </a:solidFill>
            </a:endParaRPr>
          </a:p>
        </p:txBody>
      </p:sp>
      <p:sp>
        <p:nvSpPr>
          <p:cNvPr id="54275" name="Footer Placeholder 4">
            <a:extLst>
              <a:ext uri="{FF2B5EF4-FFF2-40B4-BE49-F238E27FC236}">
                <a16:creationId xmlns:a16="http://schemas.microsoft.com/office/drawing/2014/main" id="{786C793E-A4FE-8E44-8E89-CFD62FC4E91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Super Models for Global Health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1">
            <a:extLst>
              <a:ext uri="{FF2B5EF4-FFF2-40B4-BE49-F238E27FC236}">
                <a16:creationId xmlns:a16="http://schemas.microsoft.com/office/drawing/2014/main" id="{AC7584DA-84CA-F149-BA45-3A02383F05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1516063"/>
            <a:ext cx="901065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Title 12">
            <a:extLst>
              <a:ext uri="{FF2B5EF4-FFF2-40B4-BE49-F238E27FC236}">
                <a16:creationId xmlns:a16="http://schemas.microsoft.com/office/drawing/2014/main" id="{3D657004-3DFC-DA4D-85CC-9656179E50E6}"/>
              </a:ext>
            </a:extLst>
          </p:cNvPr>
          <p:cNvSpPr>
            <a:spLocks noGrp="1" noChangeArrowheads="1"/>
          </p:cNvSpPr>
          <p:nvPr>
            <p:ph type="title"/>
          </p:nvPr>
        </p:nvSpPr>
        <p:spPr>
          <a:xfrm>
            <a:off x="831850" y="143470"/>
            <a:ext cx="8229600" cy="1143000"/>
          </a:xfrm>
        </p:spPr>
        <p:txBody>
          <a:bodyPr/>
          <a:lstStyle/>
          <a:p>
            <a:r>
              <a:rPr lang="en-US" altLang="en-US" sz="3200" dirty="0">
                <a:effectLst/>
              </a:rPr>
              <a:t>Cost and cost-effectiveness results for HCV antivirals by treatment initiation timing</a:t>
            </a:r>
          </a:p>
        </p:txBody>
      </p:sp>
      <p:sp>
        <p:nvSpPr>
          <p:cNvPr id="109572" name="TextBox 1">
            <a:extLst>
              <a:ext uri="{FF2B5EF4-FFF2-40B4-BE49-F238E27FC236}">
                <a16:creationId xmlns:a16="http://schemas.microsoft.com/office/drawing/2014/main" id="{13522D84-6FE9-DF46-B04C-6F232685A07E}"/>
              </a:ext>
            </a:extLst>
          </p:cNvPr>
          <p:cNvSpPr txBox="1">
            <a:spLocks noChangeArrowheads="1"/>
          </p:cNvSpPr>
          <p:nvPr/>
        </p:nvSpPr>
        <p:spPr bwMode="auto">
          <a:xfrm>
            <a:off x="50800" y="5791200"/>
            <a:ext cx="9010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dirty="0">
                <a:latin typeface="Times New Roman" panose="02020603050405020304" pitchFamily="18" charset="0"/>
              </a:rPr>
              <a:t>Chahal HS, Marseille E, Tice JA, Pearson SD, Ollendorf DA, Fox R, Kahn JG. Cost-effectiveness of Early Treatment of Hepatitis C Virus Genotype 1 by Stage of Liver Fibrosis in a US Treatment-Naive Population. </a:t>
            </a:r>
            <a:r>
              <a:rPr lang="en-US" altLang="en-US" sz="1800" i="1" dirty="0">
                <a:latin typeface="Times New Roman" panose="02020603050405020304" pitchFamily="18" charset="0"/>
              </a:rPr>
              <a:t>JAMA Intern Med</a:t>
            </a:r>
            <a:r>
              <a:rPr lang="en-US" altLang="en-US" sz="1800" dirty="0">
                <a:latin typeface="Times New Roman" panose="02020603050405020304" pitchFamily="18" charset="0"/>
              </a:rPr>
              <a:t>, 2015.</a:t>
            </a:r>
          </a:p>
        </p:txBody>
      </p:sp>
    </p:spTree>
    <p:extLst>
      <p:ext uri="{BB962C8B-B14F-4D97-AF65-F5344CB8AC3E}">
        <p14:creationId xmlns:p14="http://schemas.microsoft.com/office/powerpoint/2010/main" val="172035438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a:extLst>
              <a:ext uri="{FF2B5EF4-FFF2-40B4-BE49-F238E27FC236}">
                <a16:creationId xmlns:a16="http://schemas.microsoft.com/office/drawing/2014/main" id="{792C6CF3-79EC-BF4A-AD7B-CC2A68754175}"/>
              </a:ext>
            </a:extLst>
          </p:cNvPr>
          <p:cNvSpPr txBox="1">
            <a:spLocks noChangeArrowheads="1"/>
          </p:cNvSpPr>
          <p:nvPr/>
        </p:nvSpPr>
        <p:spPr bwMode="auto">
          <a:xfrm>
            <a:off x="1600200" y="685800"/>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dirty="0">
                <a:solidFill>
                  <a:schemeClr val="tx2"/>
                </a:solidFill>
                <a:latin typeface="Times New Roman" panose="02020603050405020304" pitchFamily="18" charset="0"/>
              </a:rPr>
              <a:t>The CE Ratio (ICER)</a:t>
            </a:r>
          </a:p>
        </p:txBody>
      </p:sp>
      <p:sp>
        <p:nvSpPr>
          <p:cNvPr id="44034" name="Text Box 3">
            <a:extLst>
              <a:ext uri="{FF2B5EF4-FFF2-40B4-BE49-F238E27FC236}">
                <a16:creationId xmlns:a16="http://schemas.microsoft.com/office/drawing/2014/main" id="{7E6DEBE3-19BB-624C-879E-1BDDA6892326}"/>
              </a:ext>
            </a:extLst>
          </p:cNvPr>
          <p:cNvSpPr txBox="1">
            <a:spLocks noChangeArrowheads="1"/>
          </p:cNvSpPr>
          <p:nvPr/>
        </p:nvSpPr>
        <p:spPr bwMode="auto">
          <a:xfrm>
            <a:off x="755650" y="2438400"/>
            <a:ext cx="79248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1143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ctr" eaLnBrk="1" hangingPunct="1"/>
            <a:r>
              <a:rPr lang="en-US" altLang="en-US" sz="2800" b="1" dirty="0">
                <a:latin typeface="Times" pitchFamily="2" charset="0"/>
              </a:rPr>
              <a:t>Difference in costs between two courses of action</a:t>
            </a:r>
          </a:p>
          <a:p>
            <a:pPr lvl="1" algn="ctr" eaLnBrk="1" hangingPunct="1"/>
            <a:endParaRPr lang="en-US" altLang="en-US" sz="2800" b="1" dirty="0">
              <a:latin typeface="Times" pitchFamily="2" charset="0"/>
            </a:endParaRPr>
          </a:p>
          <a:p>
            <a:pPr lvl="1" algn="ctr" eaLnBrk="1" hangingPunct="1"/>
            <a:r>
              <a:rPr lang="en-US" altLang="en-US" sz="2800" b="1" i="1" dirty="0">
                <a:latin typeface="Times New Roman" panose="02020603050405020304" pitchFamily="18" charset="0"/>
              </a:rPr>
              <a:t>divided by</a:t>
            </a:r>
          </a:p>
          <a:p>
            <a:pPr lvl="1" algn="ctr" eaLnBrk="1" hangingPunct="1"/>
            <a:endParaRPr lang="en-US" altLang="en-US" sz="2800" b="1" dirty="0">
              <a:latin typeface="Times New Roman" panose="02020603050405020304" pitchFamily="18" charset="0"/>
            </a:endParaRPr>
          </a:p>
          <a:p>
            <a:pPr lvl="1" algn="ctr" eaLnBrk="1" hangingPunct="1"/>
            <a:r>
              <a:rPr lang="en-US" altLang="en-US" sz="2800" b="1" dirty="0">
                <a:latin typeface="Times" pitchFamily="2" charset="0"/>
              </a:rPr>
              <a:t>Difference in health outcomes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a:extLst>
              <a:ext uri="{FF2B5EF4-FFF2-40B4-BE49-F238E27FC236}">
                <a16:creationId xmlns:a16="http://schemas.microsoft.com/office/drawing/2014/main" id="{0CA89DFC-79C3-9F47-A773-C908AB87A40A}"/>
              </a:ext>
            </a:extLst>
          </p:cNvPr>
          <p:cNvSpPr>
            <a:spLocks noGrp="1" noChangeArrowheads="1"/>
          </p:cNvSpPr>
          <p:nvPr>
            <p:ph type="title"/>
          </p:nvPr>
        </p:nvSpPr>
        <p:spPr>
          <a:xfrm>
            <a:off x="685800" y="381000"/>
            <a:ext cx="7772400" cy="1143000"/>
          </a:xfrm>
        </p:spPr>
        <p:txBody>
          <a:bodyPr/>
          <a:lstStyle/>
          <a:p>
            <a:r>
              <a:rPr lang="en-US" altLang="en-US" dirty="0"/>
              <a:t>The ICER, deeper dive:</a:t>
            </a:r>
          </a:p>
        </p:txBody>
      </p:sp>
      <p:sp>
        <p:nvSpPr>
          <p:cNvPr id="8197" name="Text Box 5">
            <a:extLst>
              <a:ext uri="{FF2B5EF4-FFF2-40B4-BE49-F238E27FC236}">
                <a16:creationId xmlns:a16="http://schemas.microsoft.com/office/drawing/2014/main" id="{FC164470-A566-E844-9087-446DE84EEEDD}"/>
              </a:ext>
            </a:extLst>
          </p:cNvPr>
          <p:cNvSpPr txBox="1">
            <a:spLocks noChangeArrowheads="1"/>
          </p:cNvSpPr>
          <p:nvPr/>
        </p:nvSpPr>
        <p:spPr bwMode="auto">
          <a:xfrm>
            <a:off x="304800" y="2133600"/>
            <a:ext cx="8382000" cy="830997"/>
          </a:xfrm>
          <a:prstGeom prst="rect">
            <a:avLst/>
          </a:prstGeom>
          <a:noFill/>
          <a:ln>
            <a:noFill/>
          </a:ln>
          <a:effectLst/>
        </p:spPr>
        <p:txBody>
          <a:bodyPr wrap="square">
            <a:spAutoFit/>
          </a:bodyPr>
          <a:lstStyle/>
          <a:p>
            <a:pPr lvl="1" algn="ctr" eaLnBrk="1" fontAlgn="auto" hangingPunct="1">
              <a:spcBef>
                <a:spcPts val="0"/>
              </a:spcBef>
              <a:spcAft>
                <a:spcPts val="0"/>
              </a:spcAft>
              <a:defRPr/>
            </a:pPr>
            <a:r>
              <a:rPr lang="en-US" altLang="en-US" sz="2400" u="sng" dirty="0">
                <a:effectLst>
                  <a:outerShdw blurRad="38100" dist="38100" dir="2700000" algn="tl">
                    <a:srgbClr val="C0C0C0"/>
                  </a:outerShdw>
                </a:effectLst>
                <a:latin typeface="Times New Roman" charset="0"/>
              </a:rPr>
              <a:t>Net cost with intervention – Net cost with no intervention</a:t>
            </a:r>
          </a:p>
          <a:p>
            <a:pPr lvl="1" algn="ctr" eaLnBrk="1" fontAlgn="auto" hangingPunct="1">
              <a:spcBef>
                <a:spcPts val="0"/>
              </a:spcBef>
              <a:spcAft>
                <a:spcPts val="0"/>
              </a:spcAft>
              <a:defRPr/>
            </a:pPr>
            <a:r>
              <a:rPr lang="en-US" altLang="en-US" sz="2400" dirty="0">
                <a:effectLst>
                  <a:outerShdw blurRad="38100" dist="38100" dir="2700000" algn="tl">
                    <a:srgbClr val="C0C0C0"/>
                  </a:outerShdw>
                </a:effectLst>
                <a:latin typeface="Times New Roman" charset="0"/>
              </a:rPr>
              <a:t>QALYs with intervention - QALYs with no intervention</a:t>
            </a:r>
            <a:endParaRPr lang="en-US" sz="2400" dirty="0">
              <a:effectLst>
                <a:outerShdw blurRad="38100" dist="38100" dir="2700000" algn="tl">
                  <a:srgbClr val="C0C0C0"/>
                </a:outerShdw>
              </a:effectLst>
              <a:latin typeface="Times New Roman" charset="0"/>
            </a:endParaRPr>
          </a:p>
        </p:txBody>
      </p:sp>
      <p:sp>
        <p:nvSpPr>
          <p:cNvPr id="8198" name="Text Box 6">
            <a:extLst>
              <a:ext uri="{FF2B5EF4-FFF2-40B4-BE49-F238E27FC236}">
                <a16:creationId xmlns:a16="http://schemas.microsoft.com/office/drawing/2014/main" id="{E68AF83F-65B1-8749-9285-2BBAC53BC57D}"/>
              </a:ext>
            </a:extLst>
          </p:cNvPr>
          <p:cNvSpPr txBox="1">
            <a:spLocks noChangeArrowheads="1"/>
          </p:cNvSpPr>
          <p:nvPr/>
        </p:nvSpPr>
        <p:spPr bwMode="auto">
          <a:xfrm>
            <a:off x="3314700" y="3893404"/>
            <a:ext cx="2514600" cy="954107"/>
          </a:xfrm>
          <a:prstGeom prst="rect">
            <a:avLst/>
          </a:prstGeom>
          <a:noFill/>
          <a:ln>
            <a:noFill/>
          </a:ln>
          <a:effectLst/>
        </p:spPr>
        <p:txBody>
          <a:bodyPr>
            <a:spAutoFit/>
          </a:bodyPr>
          <a:lstStyle/>
          <a:p>
            <a:pPr algn="ctr" eaLnBrk="1" fontAlgn="auto" hangingPunct="1">
              <a:spcBef>
                <a:spcPts val="0"/>
              </a:spcBef>
              <a:spcAft>
                <a:spcPts val="0"/>
              </a:spcAft>
              <a:defRPr/>
            </a:pPr>
            <a:r>
              <a:rPr lang="en-US" sz="2800" b="1" u="sng" dirty="0">
                <a:latin typeface="Times New Roman" charset="0"/>
              </a:rPr>
              <a:t>Δ Net </a:t>
            </a:r>
            <a:r>
              <a:rPr lang="en-US" altLang="en-US" sz="2800" b="1" u="sng" dirty="0">
                <a:effectLst>
                  <a:outerShdw blurRad="38100" dist="38100" dir="2700000" algn="tl">
                    <a:srgbClr val="C0C0C0"/>
                  </a:outerShdw>
                </a:effectLst>
                <a:latin typeface="Times New Roman" charset="0"/>
              </a:rPr>
              <a:t>Cost</a:t>
            </a:r>
            <a:endParaRPr lang="en-US" altLang="en-US" sz="2800" u="sng" dirty="0">
              <a:effectLst>
                <a:outerShdw blurRad="38100" dist="38100" dir="2700000" algn="tl">
                  <a:srgbClr val="C0C0C0"/>
                </a:outerShdw>
              </a:effectLst>
              <a:latin typeface="Times New Roman" charset="0"/>
            </a:endParaRPr>
          </a:p>
          <a:p>
            <a:pPr algn="ctr" eaLnBrk="1" fontAlgn="auto" hangingPunct="1">
              <a:spcBef>
                <a:spcPts val="0"/>
              </a:spcBef>
              <a:spcAft>
                <a:spcPts val="0"/>
              </a:spcAft>
              <a:defRPr/>
            </a:pPr>
            <a:r>
              <a:rPr lang="en-US" sz="2800" b="1" dirty="0">
                <a:latin typeface="Times New Roman" charset="0"/>
              </a:rPr>
              <a:t>Δ </a:t>
            </a:r>
            <a:r>
              <a:rPr lang="en-US" altLang="en-US" sz="2800" b="1" dirty="0">
                <a:effectLst>
                  <a:outerShdw blurRad="38100" dist="38100" dir="2700000" algn="tl">
                    <a:srgbClr val="C0C0C0"/>
                  </a:outerShdw>
                </a:effectLst>
                <a:latin typeface="Times New Roman" charset="0"/>
              </a:rPr>
              <a:t>QALYs</a:t>
            </a:r>
            <a:endParaRPr lang="en-US" sz="2800" b="1" dirty="0">
              <a:effectLst>
                <a:outerShdw blurRad="38100" dist="38100" dir="2700000" algn="tl">
                  <a:srgbClr val="C0C0C0"/>
                </a:outerShdw>
              </a:effectLst>
              <a:latin typeface="Times New Roman" charset="0"/>
            </a:endParaRPr>
          </a:p>
        </p:txBody>
      </p:sp>
      <p:sp>
        <p:nvSpPr>
          <p:cNvPr id="5" name="Text Box 7">
            <a:extLst>
              <a:ext uri="{FF2B5EF4-FFF2-40B4-BE49-F238E27FC236}">
                <a16:creationId xmlns:a16="http://schemas.microsoft.com/office/drawing/2014/main" id="{0F4690BE-E311-4DC8-B0F4-6C2886B906A4}"/>
              </a:ext>
            </a:extLst>
          </p:cNvPr>
          <p:cNvSpPr txBox="1">
            <a:spLocks noChangeArrowheads="1"/>
          </p:cNvSpPr>
          <p:nvPr/>
        </p:nvSpPr>
        <p:spPr bwMode="auto">
          <a:xfrm>
            <a:off x="762000" y="5029200"/>
            <a:ext cx="7772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dirty="0">
                <a:effectLst>
                  <a:outerShdw blurRad="38100" dist="38100" dir="2700000" algn="tl">
                    <a:srgbClr val="C0C0C0"/>
                  </a:outerShdw>
                </a:effectLst>
                <a:latin typeface="Times New Roman" charset="0"/>
                <a:ea typeface="ＭＳ Ｐゴシック" pitchFamily="-106" charset="-128"/>
              </a:rPr>
              <a:t>Formulation must be </a:t>
            </a:r>
            <a:r>
              <a:rPr lang="en-US" altLang="en-US" b="1" i="1" dirty="0">
                <a:effectLst>
                  <a:outerShdw blurRad="38100" dist="38100" dir="2700000" algn="tl">
                    <a:srgbClr val="C0C0C0"/>
                  </a:outerShdw>
                </a:effectLst>
                <a:latin typeface="Times New Roman" charset="0"/>
                <a:ea typeface="ＭＳ Ｐゴシック" pitchFamily="-106" charset="-128"/>
              </a:rPr>
              <a:t>incremental</a:t>
            </a:r>
            <a:r>
              <a:rPr lang="en-US" altLang="en-US" i="1" dirty="0">
                <a:effectLst>
                  <a:outerShdw blurRad="38100" dist="38100" dir="2700000" algn="tl">
                    <a:srgbClr val="C0C0C0"/>
                  </a:outerShdw>
                </a:effectLst>
                <a:latin typeface="Times New Roman" charset="0"/>
                <a:ea typeface="ＭＳ Ｐゴシック" pitchFamily="-106" charset="-128"/>
              </a:rPr>
              <a:t>:</a:t>
            </a:r>
            <a:r>
              <a:rPr lang="en-US" altLang="en-US" dirty="0">
                <a:effectLst>
                  <a:outerShdw blurRad="38100" dist="38100" dir="2700000" algn="tl">
                    <a:srgbClr val="C0C0C0"/>
                  </a:outerShdw>
                </a:effectLst>
                <a:latin typeface="Times New Roman" charset="0"/>
                <a:ea typeface="ＭＳ Ｐゴシック" pitchFamily="-106" charset="-128"/>
              </a:rPr>
              <a:t> from no intervention to intervention, or from lower cost to higher cost intervention.</a:t>
            </a:r>
            <a:endParaRPr lang="en-US" altLang="en-US" dirty="0">
              <a:effectLst>
                <a:outerShdw blurRad="38100" dist="38100" dir="2700000" algn="tl">
                  <a:srgbClr val="C0C0C0"/>
                </a:outerShdw>
              </a:effectLst>
              <a:latin typeface="Times" pitchFamily="18" charset="0"/>
              <a:ea typeface="ＭＳ Ｐゴシック" pitchFamily="-106" charset="-128"/>
            </a:endParaRPr>
          </a:p>
          <a:p>
            <a:pPr>
              <a:spcBef>
                <a:spcPct val="50000"/>
              </a:spcBef>
              <a:defRPr/>
            </a:pPr>
            <a:endParaRPr lang="en-US" dirty="0">
              <a:latin typeface="Times New Roman" charset="0"/>
              <a:ea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658E46A0-C3A0-4BA9-BA5D-CFB1CC535C9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64514" name="Rectangle 2">
            <a:extLst>
              <a:ext uri="{FF2B5EF4-FFF2-40B4-BE49-F238E27FC236}">
                <a16:creationId xmlns:a16="http://schemas.microsoft.com/office/drawing/2014/main" id="{5870E13A-9B61-4CBA-9C21-6D9168196B0A}"/>
              </a:ext>
            </a:extLst>
          </p:cNvPr>
          <p:cNvSpPr>
            <a:spLocks noGrp="1" noChangeArrowheads="1"/>
          </p:cNvSpPr>
          <p:nvPr>
            <p:ph type="title"/>
          </p:nvPr>
        </p:nvSpPr>
        <p:spPr/>
        <p:txBody>
          <a:bodyPr/>
          <a:lstStyle/>
          <a:p>
            <a:pPr>
              <a:defRPr/>
            </a:pPr>
            <a:r>
              <a:rPr lang="en-US" b="1" dirty="0">
                <a:solidFill>
                  <a:srgbClr val="FFFF00"/>
                </a:solidFill>
              </a:rPr>
              <a:t>Opportunity Costs</a:t>
            </a:r>
          </a:p>
        </p:txBody>
      </p:sp>
      <p:sp>
        <p:nvSpPr>
          <p:cNvPr id="64515" name="Rectangle 3">
            <a:extLst>
              <a:ext uri="{FF2B5EF4-FFF2-40B4-BE49-F238E27FC236}">
                <a16:creationId xmlns:a16="http://schemas.microsoft.com/office/drawing/2014/main" id="{5319EC2E-3126-43B9-A99F-3C64FB1F2F46}"/>
              </a:ext>
            </a:extLst>
          </p:cNvPr>
          <p:cNvSpPr>
            <a:spLocks noGrp="1" noChangeArrowheads="1"/>
          </p:cNvSpPr>
          <p:nvPr>
            <p:ph type="body" idx="1"/>
          </p:nvPr>
        </p:nvSpPr>
        <p:spPr/>
        <p:txBody>
          <a:bodyPr/>
          <a:lstStyle/>
          <a:p>
            <a:pPr algn="ctr">
              <a:buFontTx/>
              <a:buNone/>
              <a:defRPr/>
            </a:pPr>
            <a:r>
              <a:rPr lang="en-US" sz="4400" b="1" dirty="0">
                <a:effectLst/>
              </a:rPr>
              <a:t>KEY theoretical concept underlying CEA.  </a:t>
            </a:r>
          </a:p>
          <a:p>
            <a:pPr algn="ctr">
              <a:buFontTx/>
              <a:buNone/>
              <a:defRPr/>
            </a:pPr>
            <a:endParaRPr lang="en-US" sz="2800" b="1" dirty="0">
              <a:effectLst/>
            </a:endParaRPr>
          </a:p>
          <a:p>
            <a:pPr marL="0" indent="0">
              <a:buNone/>
              <a:defRPr/>
            </a:pP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588585A9-2867-4B7E-8AC0-A6F0C584B8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1362" name="Rectangle 2">
            <a:extLst>
              <a:ext uri="{FF2B5EF4-FFF2-40B4-BE49-F238E27FC236}">
                <a16:creationId xmlns:a16="http://schemas.microsoft.com/office/drawing/2014/main" id="{57EEFBFA-4AA3-404B-8B7F-B250EA4007BE}"/>
              </a:ext>
            </a:extLst>
          </p:cNvPr>
          <p:cNvSpPr>
            <a:spLocks noGrp="1" noChangeArrowheads="1"/>
          </p:cNvSpPr>
          <p:nvPr>
            <p:ph type="title"/>
          </p:nvPr>
        </p:nvSpPr>
        <p:spPr/>
        <p:txBody>
          <a:bodyPr/>
          <a:lstStyle/>
          <a:p>
            <a:pPr>
              <a:defRPr/>
            </a:pPr>
            <a:r>
              <a:rPr lang="en-US" sz="4800" b="1" dirty="0"/>
              <a:t>Cost</a:t>
            </a:r>
            <a:br>
              <a:rPr lang="en-US" sz="4800" b="1" dirty="0">
                <a:solidFill>
                  <a:srgbClr val="00CC00"/>
                </a:solidFill>
              </a:rPr>
            </a:br>
            <a:r>
              <a:rPr lang="en-US" sz="3600" b="1" dirty="0"/>
              <a:t>Numerator of the CE Ratio</a:t>
            </a:r>
          </a:p>
        </p:txBody>
      </p:sp>
      <p:sp>
        <p:nvSpPr>
          <p:cNvPr id="271363" name="Rectangle 3">
            <a:extLst>
              <a:ext uri="{FF2B5EF4-FFF2-40B4-BE49-F238E27FC236}">
                <a16:creationId xmlns:a16="http://schemas.microsoft.com/office/drawing/2014/main" id="{FE2AFD68-53D7-4B81-BC4B-C4255984463A}"/>
              </a:ext>
            </a:extLst>
          </p:cNvPr>
          <p:cNvSpPr>
            <a:spLocks noGrp="1" noChangeArrowheads="1"/>
          </p:cNvSpPr>
          <p:nvPr>
            <p:ph type="body" idx="1"/>
          </p:nvPr>
        </p:nvSpPr>
        <p:spPr/>
        <p:txBody>
          <a:bodyPr/>
          <a:lstStyle/>
          <a:p>
            <a:pPr>
              <a:lnSpc>
                <a:spcPct val="90000"/>
              </a:lnSpc>
              <a:defRPr/>
            </a:pPr>
            <a:endParaRPr lang="en-US" b="1" dirty="0"/>
          </a:p>
          <a:p>
            <a:pPr>
              <a:lnSpc>
                <a:spcPct val="90000"/>
              </a:lnSpc>
              <a:defRPr/>
            </a:pPr>
            <a:r>
              <a:rPr lang="en-US" b="1" dirty="0"/>
              <a:t>Computed as an inventory of all resources and unit costs necessary to run the intervention.</a:t>
            </a:r>
          </a:p>
          <a:p>
            <a:pPr>
              <a:lnSpc>
                <a:spcPct val="90000"/>
              </a:lnSpc>
              <a:defRPr/>
            </a:pPr>
            <a:endParaRPr lang="en-US" b="1" dirty="0"/>
          </a:p>
          <a:p>
            <a:pPr>
              <a:lnSpc>
                <a:spcPct val="90000"/>
              </a:lnSpc>
              <a:defRPr/>
            </a:pPr>
            <a:r>
              <a:rPr lang="en-US" b="1" dirty="0"/>
              <a:t>Costs = </a:t>
            </a:r>
            <a:r>
              <a:rPr lang="en-US" b="1" dirty="0">
                <a:solidFill>
                  <a:srgbClr val="FFFF00"/>
                </a:solidFill>
              </a:rPr>
              <a:t>Net</a:t>
            </a:r>
            <a:r>
              <a:rPr lang="en-US" b="1" dirty="0"/>
              <a:t> costs: Adjusted for changes in medical costs due to the intervention. </a:t>
            </a:r>
            <a:endParaRPr lang="en-US" b="1" dirty="0">
              <a:solidFill>
                <a:srgbClr val="00CC00"/>
              </a:solidFill>
            </a:endParaRPr>
          </a:p>
        </p:txBody>
      </p:sp>
    </p:spTree>
    <p:extLst>
      <p:ext uri="{BB962C8B-B14F-4D97-AF65-F5344CB8AC3E}">
        <p14:creationId xmlns:p14="http://schemas.microsoft.com/office/powerpoint/2010/main" val="1785818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B2873941-B986-4FCB-A078-82FD7605F0C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2386" name="Rectangle 2050">
            <a:extLst>
              <a:ext uri="{FF2B5EF4-FFF2-40B4-BE49-F238E27FC236}">
                <a16:creationId xmlns:a16="http://schemas.microsoft.com/office/drawing/2014/main" id="{2BA44059-B357-4410-949E-9A33FE222127}"/>
              </a:ext>
            </a:extLst>
          </p:cNvPr>
          <p:cNvSpPr>
            <a:spLocks noGrp="1" noChangeArrowheads="1"/>
          </p:cNvSpPr>
          <p:nvPr>
            <p:ph type="title"/>
          </p:nvPr>
        </p:nvSpPr>
        <p:spPr>
          <a:xfrm>
            <a:off x="685800" y="170985"/>
            <a:ext cx="7772400" cy="1143000"/>
          </a:xfrm>
        </p:spPr>
        <p:txBody>
          <a:bodyPr/>
          <a:lstStyle/>
          <a:p>
            <a:pPr>
              <a:defRPr/>
            </a:pPr>
            <a:r>
              <a:rPr lang="en-US" sz="4800" b="1" dirty="0"/>
              <a:t>Effectiveness</a:t>
            </a:r>
            <a:br>
              <a:rPr lang="en-US" b="1" dirty="0"/>
            </a:br>
            <a:r>
              <a:rPr lang="en-US" b="1" dirty="0"/>
              <a:t>Denominator of the CE Ratio</a:t>
            </a:r>
          </a:p>
        </p:txBody>
      </p:sp>
      <p:sp>
        <p:nvSpPr>
          <p:cNvPr id="272387" name="Rectangle 2051">
            <a:extLst>
              <a:ext uri="{FF2B5EF4-FFF2-40B4-BE49-F238E27FC236}">
                <a16:creationId xmlns:a16="http://schemas.microsoft.com/office/drawing/2014/main" id="{51CEC09E-774B-481C-B83D-EA9B48BA7C6E}"/>
              </a:ext>
            </a:extLst>
          </p:cNvPr>
          <p:cNvSpPr>
            <a:spLocks noGrp="1" noChangeArrowheads="1"/>
          </p:cNvSpPr>
          <p:nvPr>
            <p:ph type="body" idx="1"/>
          </p:nvPr>
        </p:nvSpPr>
        <p:spPr>
          <a:xfrm>
            <a:off x="626327" y="1313985"/>
            <a:ext cx="7772400" cy="3048000"/>
          </a:xfrm>
        </p:spPr>
        <p:txBody>
          <a:bodyPr/>
          <a:lstStyle/>
          <a:p>
            <a:pPr>
              <a:defRPr/>
            </a:pPr>
            <a:endParaRPr lang="en-US" sz="2000" b="1" dirty="0"/>
          </a:p>
          <a:p>
            <a:pPr>
              <a:defRPr/>
            </a:pPr>
            <a:r>
              <a:rPr lang="en-US" b="1" dirty="0"/>
              <a:t>Cases delayed or averted </a:t>
            </a:r>
          </a:p>
          <a:p>
            <a:pPr>
              <a:defRPr/>
            </a:pPr>
            <a:r>
              <a:rPr lang="en-US" b="1" dirty="0"/>
              <a:t>Deaths delayed or averted </a:t>
            </a:r>
          </a:p>
          <a:p>
            <a:pPr>
              <a:defRPr/>
            </a:pPr>
            <a:r>
              <a:rPr lang="en-US" b="1" dirty="0"/>
              <a:t>Standardized metrics—Quality Adjusted Life Years (QALYs) &amp; Disability Adjusted Life Years (DALYs).</a:t>
            </a:r>
          </a:p>
        </p:txBody>
      </p:sp>
      <p:sp>
        <p:nvSpPr>
          <p:cNvPr id="28677" name="TextBox 1">
            <a:extLst>
              <a:ext uri="{FF2B5EF4-FFF2-40B4-BE49-F238E27FC236}">
                <a16:creationId xmlns:a16="http://schemas.microsoft.com/office/drawing/2014/main" id="{DB72877F-30C5-40FF-BE6C-2012F803AF6B}"/>
              </a:ext>
            </a:extLst>
          </p:cNvPr>
          <p:cNvSpPr txBox="1">
            <a:spLocks noChangeArrowheads="1"/>
          </p:cNvSpPr>
          <p:nvPr/>
        </p:nvSpPr>
        <p:spPr bwMode="auto">
          <a:xfrm>
            <a:off x="609600" y="5101759"/>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dirty="0"/>
              <a:t>Based on empirical data or on</a:t>
            </a:r>
          </a:p>
          <a:p>
            <a:pPr algn="ctr"/>
            <a:r>
              <a:rPr lang="en-US" altLang="en-US" sz="3200" b="1" dirty="0"/>
              <a:t>models of risk reduction</a:t>
            </a:r>
            <a:endParaRPr lang="en-US" altLang="en-US" sz="3200" dirty="0"/>
          </a:p>
        </p:txBody>
      </p:sp>
    </p:spTree>
    <p:extLst>
      <p:ext uri="{BB962C8B-B14F-4D97-AF65-F5344CB8AC3E}">
        <p14:creationId xmlns:p14="http://schemas.microsoft.com/office/powerpoint/2010/main" val="209725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C9FE6BED-9666-417C-AC67-90958E218FD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45410" name="Rectangle 2">
            <a:extLst>
              <a:ext uri="{FF2B5EF4-FFF2-40B4-BE49-F238E27FC236}">
                <a16:creationId xmlns:a16="http://schemas.microsoft.com/office/drawing/2014/main" id="{47AC4661-A447-4986-8051-E396ADCF3299}"/>
              </a:ext>
            </a:extLst>
          </p:cNvPr>
          <p:cNvSpPr>
            <a:spLocks noGrp="1" noChangeArrowheads="1"/>
          </p:cNvSpPr>
          <p:nvPr>
            <p:ph type="title"/>
          </p:nvPr>
        </p:nvSpPr>
        <p:spPr>
          <a:xfrm>
            <a:off x="228600" y="152400"/>
            <a:ext cx="8763000" cy="1752600"/>
          </a:xfrm>
        </p:spPr>
        <p:txBody>
          <a:bodyPr/>
          <a:lstStyle/>
          <a:p>
            <a:pPr>
              <a:defRPr/>
            </a:pPr>
            <a:r>
              <a:rPr lang="en-US" b="1" dirty="0"/>
              <a:t>Outcomes</a:t>
            </a:r>
            <a:br>
              <a:rPr lang="en-US" b="1" dirty="0"/>
            </a:br>
            <a:r>
              <a:rPr lang="en-US" sz="2200" b="1" dirty="0"/>
              <a:t>Finally, the incremental cost-effectiveness ratio (ICER): Cost per Unit of Health Benefit</a:t>
            </a:r>
          </a:p>
        </p:txBody>
      </p:sp>
      <p:sp>
        <p:nvSpPr>
          <p:cNvPr id="145411" name="Rectangle 3">
            <a:extLst>
              <a:ext uri="{FF2B5EF4-FFF2-40B4-BE49-F238E27FC236}">
                <a16:creationId xmlns:a16="http://schemas.microsoft.com/office/drawing/2014/main" id="{BD4FAEDD-2324-4035-ACA6-2D786BCD4413}"/>
              </a:ext>
            </a:extLst>
          </p:cNvPr>
          <p:cNvSpPr>
            <a:spLocks noGrp="1" noChangeArrowheads="1"/>
          </p:cNvSpPr>
          <p:nvPr>
            <p:ph type="body" idx="1"/>
          </p:nvPr>
        </p:nvSpPr>
        <p:spPr>
          <a:xfrm>
            <a:off x="15875" y="1828800"/>
            <a:ext cx="8991600" cy="4408488"/>
          </a:xfrm>
        </p:spPr>
        <p:txBody>
          <a:bodyPr/>
          <a:lstStyle/>
          <a:p>
            <a:pPr algn="ctr">
              <a:buFontTx/>
              <a:buNone/>
              <a:defRPr/>
            </a:pPr>
            <a:r>
              <a:rPr lang="en-US" b="1" dirty="0">
                <a:solidFill>
                  <a:srgbClr val="92D050"/>
                </a:solidFill>
              </a:rPr>
              <a:t>Example 1: Adult Male Circumcision in S. Africa</a:t>
            </a:r>
          </a:p>
          <a:p>
            <a:pPr algn="ctr">
              <a:buFontTx/>
              <a:buNone/>
              <a:defRPr/>
            </a:pPr>
            <a:r>
              <a:rPr lang="en-US" sz="2000" b="1" dirty="0">
                <a:solidFill>
                  <a:srgbClr val="92D050"/>
                </a:solidFill>
              </a:rPr>
              <a:t>(Kahn, Marseille, Auvert PLoS Medicine 2006)</a:t>
            </a:r>
            <a:endParaRPr lang="en-US" sz="2800" b="1" dirty="0">
              <a:solidFill>
                <a:srgbClr val="92D050"/>
              </a:solidFill>
            </a:endParaRPr>
          </a:p>
          <a:p>
            <a:pPr algn="ctr">
              <a:buFontTx/>
              <a:buNone/>
              <a:defRPr/>
            </a:pPr>
            <a:r>
              <a:rPr lang="en-US" b="1" dirty="0"/>
              <a:t>$181 per HIV infection averted (unadjusted)</a:t>
            </a:r>
          </a:p>
          <a:p>
            <a:pPr algn="ctr">
              <a:buFontTx/>
              <a:buNone/>
              <a:defRPr/>
            </a:pPr>
            <a:r>
              <a:rPr lang="en-US" b="1" dirty="0"/>
              <a:t>$2.4 million saved for 1,000 MCs (adjusted)</a:t>
            </a:r>
          </a:p>
          <a:p>
            <a:pPr algn="ctr">
              <a:buFontTx/>
              <a:buNone/>
              <a:defRPr/>
            </a:pPr>
            <a:r>
              <a:rPr lang="en-US" b="1" dirty="0">
                <a:solidFill>
                  <a:srgbClr val="92D050"/>
                </a:solidFill>
              </a:rPr>
              <a:t>Example  2: pMTCT – HIVNET-012 in Uganda</a:t>
            </a:r>
          </a:p>
          <a:p>
            <a:pPr algn="ctr">
              <a:buFontTx/>
              <a:buNone/>
              <a:defRPr/>
            </a:pPr>
            <a:r>
              <a:rPr lang="en-US" sz="2000" b="1" dirty="0">
                <a:solidFill>
                  <a:srgbClr val="92D050"/>
                </a:solidFill>
              </a:rPr>
              <a:t>(Marseille et al Lancet, 1999</a:t>
            </a:r>
          </a:p>
          <a:p>
            <a:pPr lvl="1" algn="ctr">
              <a:buFontTx/>
              <a:buNone/>
              <a:defRPr/>
            </a:pPr>
            <a:r>
              <a:rPr lang="en-US" b="1" dirty="0"/>
              <a:t>$5.25 per DALY averted</a:t>
            </a:r>
          </a:p>
          <a:p>
            <a:pPr>
              <a:defRPr/>
            </a:pPr>
            <a:endParaRPr lang="en-US" sz="2800" b="1" dirty="0"/>
          </a:p>
        </p:txBody>
      </p:sp>
    </p:spTree>
    <p:extLst>
      <p:ext uri="{BB962C8B-B14F-4D97-AF65-F5344CB8AC3E}">
        <p14:creationId xmlns:p14="http://schemas.microsoft.com/office/powerpoint/2010/main" val="319137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2FC3006-39B8-4FF5-B6A0-C4D82BD5A158}"/>
              </a:ext>
            </a:extLst>
          </p:cNvPr>
          <p:cNvSpPr>
            <a:spLocks noGrp="1" noChangeArrowheads="1"/>
          </p:cNvSpPr>
          <p:nvPr>
            <p:ph type="title"/>
          </p:nvPr>
        </p:nvSpPr>
        <p:spPr/>
        <p:txBody>
          <a:bodyPr/>
          <a:lstStyle/>
          <a:p>
            <a:pPr>
              <a:defRPr/>
            </a:pPr>
            <a:r>
              <a:rPr lang="en-US" dirty="0">
                <a:effectLst>
                  <a:outerShdw blurRad="38100" dist="38100" dir="2700000" algn="tl">
                    <a:srgbClr val="808080"/>
                  </a:outerShdw>
                </a:effectLst>
              </a:rPr>
              <a:t>Other CE outcomes</a:t>
            </a:r>
            <a:endParaRPr lang="en-US" dirty="0">
              <a:effectLst/>
            </a:endParaRPr>
          </a:p>
        </p:txBody>
      </p:sp>
      <p:sp>
        <p:nvSpPr>
          <p:cNvPr id="83971" name="Rectangle 3">
            <a:extLst>
              <a:ext uri="{FF2B5EF4-FFF2-40B4-BE49-F238E27FC236}">
                <a16:creationId xmlns:a16="http://schemas.microsoft.com/office/drawing/2014/main" id="{E3B5FA05-02AB-4FB2-A4EB-FAA46320DF87}"/>
              </a:ext>
            </a:extLst>
          </p:cNvPr>
          <p:cNvSpPr>
            <a:spLocks noGrp="1" noChangeArrowheads="1"/>
          </p:cNvSpPr>
          <p:nvPr>
            <p:ph type="body" idx="1"/>
          </p:nvPr>
        </p:nvSpPr>
        <p:spPr/>
        <p:txBody>
          <a:bodyPr/>
          <a:lstStyle/>
          <a:p>
            <a:pPr>
              <a:defRPr/>
            </a:pPr>
            <a:r>
              <a:rPr lang="en-US" dirty="0">
                <a:solidFill>
                  <a:schemeClr val="tx1"/>
                </a:solidFill>
                <a:effectLst>
                  <a:outerShdw blurRad="38100" dist="38100" dir="2700000" algn="tl">
                    <a:srgbClr val="FFFFFF"/>
                  </a:outerShdw>
                </a:effectLst>
              </a:rPr>
              <a:t>Cost-utility analysis (CUA)</a:t>
            </a:r>
            <a:r>
              <a:rPr lang="en-US" dirty="0">
                <a:effectLst>
                  <a:outerShdw blurRad="38100" dist="38100" dir="2700000" algn="tl">
                    <a:srgbClr val="808080"/>
                  </a:outerShdw>
                </a:effectLst>
              </a:rPr>
              <a:t>: dollars per QALY gained.  Often used interchangeably with “CEA”. </a:t>
            </a:r>
          </a:p>
          <a:p>
            <a:pPr>
              <a:defRPr/>
            </a:pPr>
            <a:r>
              <a:rPr lang="en-US" dirty="0">
                <a:solidFill>
                  <a:schemeClr val="tx1"/>
                </a:solidFill>
                <a:effectLst>
                  <a:outerShdw blurRad="38100" dist="38100" dir="2700000" algn="tl">
                    <a:srgbClr val="FFFFFF"/>
                  </a:outerShdw>
                </a:effectLst>
              </a:rPr>
              <a:t>Cost per DALY averted</a:t>
            </a:r>
            <a:r>
              <a:rPr lang="en-US" dirty="0">
                <a:effectLst>
                  <a:outerShdw blurRad="38100" dist="38100" dir="2700000" algn="tl">
                    <a:srgbClr val="808080"/>
                  </a:outerShdw>
                </a:effectLst>
              </a:rPr>
              <a:t> – adopted in global health. Approx. the negative version of cost per QALY gained.</a:t>
            </a:r>
            <a:br>
              <a:rPr lang="en-US" dirty="0">
                <a:effectLst>
                  <a:outerShdw blurRad="38100" dist="38100" dir="2700000" algn="tl">
                    <a:srgbClr val="808080"/>
                  </a:outerShdw>
                </a:effectLst>
              </a:rPr>
            </a:br>
            <a:endParaRPr lang="en-US" dirty="0">
              <a:effectLst>
                <a:outerShdw blurRad="38100" dist="38100" dir="2700000" algn="tl">
                  <a:srgbClr val="808080"/>
                </a:outerShdw>
              </a:effectLst>
            </a:endParaRPr>
          </a:p>
          <a:p>
            <a:pPr>
              <a:spcBef>
                <a:spcPts val="800"/>
              </a:spcBef>
              <a:spcAft>
                <a:spcPts val="800"/>
              </a:spcAft>
              <a:defRPr/>
            </a:pPr>
            <a:r>
              <a:rPr lang="en-US" dirty="0">
                <a:solidFill>
                  <a:schemeClr val="tx1"/>
                </a:solidFill>
                <a:effectLst>
                  <a:outerShdw blurRad="38100" dist="38100" dir="2700000" algn="tl">
                    <a:srgbClr val="FFFFFF"/>
                  </a:outerShdw>
                </a:effectLst>
              </a:rPr>
              <a:t>Cost-benefit analysis (CBA)</a:t>
            </a:r>
            <a:r>
              <a:rPr lang="en-US" dirty="0">
                <a:effectLst>
                  <a:outerShdw blurRad="38100" dist="38100" dir="2700000" algn="tl">
                    <a:srgbClr val="808080"/>
                  </a:outerShdw>
                </a:effectLst>
              </a:rPr>
              <a:t>: Health outcomes translated into financial values (e.g., willingness to pay). Difference (rather than ratio) used: dollars spent on the intervention </a:t>
            </a:r>
            <a:r>
              <a:rPr lang="en-US" i="1" u="sng" dirty="0">
                <a:effectLst>
                  <a:outerShdw blurRad="38100" dist="38100" dir="2700000" algn="tl">
                    <a:srgbClr val="808080"/>
                  </a:outerShdw>
                </a:effectLst>
              </a:rPr>
              <a:t>minus</a:t>
            </a:r>
            <a:r>
              <a:rPr lang="en-US" dirty="0">
                <a:effectLst>
                  <a:outerShdw blurRad="38100" dist="38100" dir="2700000" algn="tl">
                    <a:srgbClr val="808080"/>
                  </a:outerShdw>
                </a:effectLst>
              </a:rPr>
              <a:t> dollars saved in benefits</a:t>
            </a:r>
            <a:r>
              <a:rPr lang="en-US" dirty="0">
                <a:effectLst/>
              </a:rPr>
              <a:t>.</a:t>
            </a:r>
          </a:p>
        </p:txBody>
      </p:sp>
    </p:spTree>
    <p:extLst>
      <p:ext uri="{BB962C8B-B14F-4D97-AF65-F5344CB8AC3E}">
        <p14:creationId xmlns:p14="http://schemas.microsoft.com/office/powerpoint/2010/main" val="3281654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52FCF6B-F9AB-4243-B5AA-00FA43D63BD4}"/>
              </a:ext>
            </a:extLst>
          </p:cNvPr>
          <p:cNvSpPr>
            <a:spLocks noGrp="1" noChangeArrowheads="1"/>
          </p:cNvSpPr>
          <p:nvPr>
            <p:ph type="title"/>
          </p:nvPr>
        </p:nvSpPr>
        <p:spPr>
          <a:xfrm>
            <a:off x="706438" y="381000"/>
            <a:ext cx="7772400" cy="1143000"/>
          </a:xfrm>
        </p:spPr>
        <p:txBody>
          <a:bodyPr/>
          <a:lstStyle/>
          <a:p>
            <a:r>
              <a:rPr lang="en-US" altLang="en-US" dirty="0"/>
              <a:t>Analytic Approach – a few issues</a:t>
            </a:r>
          </a:p>
        </p:txBody>
      </p:sp>
      <p:sp>
        <p:nvSpPr>
          <p:cNvPr id="37890" name="Content Placeholder 2">
            <a:extLst>
              <a:ext uri="{FF2B5EF4-FFF2-40B4-BE49-F238E27FC236}">
                <a16:creationId xmlns:a16="http://schemas.microsoft.com/office/drawing/2014/main" id="{7E0E6CB7-488A-2B44-A096-58B7EAB7A3BB}"/>
              </a:ext>
            </a:extLst>
          </p:cNvPr>
          <p:cNvSpPr>
            <a:spLocks noGrp="1" noChangeArrowheads="1"/>
          </p:cNvSpPr>
          <p:nvPr>
            <p:ph idx="1"/>
          </p:nvPr>
        </p:nvSpPr>
        <p:spPr bwMode="auto">
          <a:xfrm>
            <a:off x="738188" y="1676400"/>
            <a:ext cx="7872412" cy="4343400"/>
          </a:xfrm>
        </p:spPr>
        <p:txBody>
          <a:bodyPr wrap="square" numCol="1" anchor="t" anchorCtr="0" compatLnSpc="1">
            <a:prstTxWarp prst="textNoShape">
              <a:avLst/>
            </a:prstTxWarp>
          </a:bodyPr>
          <a:lstStyle/>
          <a:p>
            <a:r>
              <a:rPr lang="en-US" altLang="en-US" b="1" dirty="0"/>
              <a:t>Time Frame</a:t>
            </a:r>
            <a:r>
              <a:rPr lang="en-US" altLang="en-US" dirty="0"/>
              <a:t> – Over how many years are you measuring costs and outcomes?</a:t>
            </a:r>
          </a:p>
          <a:p>
            <a:pPr lvl="1"/>
            <a:r>
              <a:rPr lang="en-US" altLang="en-US" dirty="0"/>
              <a:t>Trade off between accuracy and relevance </a:t>
            </a:r>
          </a:p>
          <a:p>
            <a:r>
              <a:rPr lang="en-US" altLang="en-US" b="1" dirty="0"/>
              <a:t>Empirical</a:t>
            </a:r>
            <a:r>
              <a:rPr lang="en-US" altLang="en-US" dirty="0"/>
              <a:t> data versus </a:t>
            </a:r>
            <a:r>
              <a:rPr lang="en-US" altLang="en-US" b="1" dirty="0"/>
              <a:t>modelled</a:t>
            </a:r>
          </a:p>
          <a:p>
            <a:r>
              <a:rPr lang="en-US" altLang="en-US" dirty="0"/>
              <a:t>Economic </a:t>
            </a:r>
            <a:r>
              <a:rPr lang="en-US" altLang="en-US" b="1" dirty="0"/>
              <a:t>perspective</a:t>
            </a:r>
          </a:p>
          <a:p>
            <a:pPr lvl="1"/>
            <a:r>
              <a:rPr lang="en-US" altLang="en-US" dirty="0"/>
              <a:t>Medical system? Patient? Society?</a:t>
            </a:r>
          </a:p>
          <a:p>
            <a:pPr lvl="1"/>
            <a:r>
              <a:rPr lang="en-US" altLang="en-US" dirty="0"/>
              <a:t>Payer(s) eg insurers</a:t>
            </a:r>
          </a:p>
        </p:txBody>
      </p:sp>
      <p:sp>
        <p:nvSpPr>
          <p:cNvPr id="37891" name="Footer Placeholder 3">
            <a:extLst>
              <a:ext uri="{FF2B5EF4-FFF2-40B4-BE49-F238E27FC236}">
                <a16:creationId xmlns:a16="http://schemas.microsoft.com/office/drawing/2014/main" id="{4F665BBD-4D2F-9849-AFD4-AC365560491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Super Models for Global Health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78AE0B4E-E2C2-424C-B00C-A0DEFE0EED46}"/>
              </a:ext>
            </a:extLst>
          </p:cNvPr>
          <p:cNvSpPr>
            <a:spLocks noGrp="1" noChangeArrowheads="1"/>
          </p:cNvSpPr>
          <p:nvPr>
            <p:ph type="title"/>
          </p:nvPr>
        </p:nvSpPr>
        <p:spPr>
          <a:xfrm>
            <a:off x="1100138" y="0"/>
            <a:ext cx="7637462" cy="1143000"/>
          </a:xfrm>
        </p:spPr>
        <p:txBody>
          <a:bodyPr/>
          <a:lstStyle/>
          <a:p>
            <a:pPr>
              <a:defRPr/>
            </a:pPr>
            <a:r>
              <a:rPr lang="en-US" sz="3200" b="1" dirty="0">
                <a:solidFill>
                  <a:srgbClr val="FFFF00"/>
                </a:solidFill>
              </a:rPr>
              <a:t>Analytic Perspective, Cost-Effectiveness and Policy Implication</a:t>
            </a:r>
          </a:p>
        </p:txBody>
      </p:sp>
      <p:graphicFrame>
        <p:nvGraphicFramePr>
          <p:cNvPr id="217091" name="Group 3">
            <a:extLst>
              <a:ext uri="{FF2B5EF4-FFF2-40B4-BE49-F238E27FC236}">
                <a16:creationId xmlns:a16="http://schemas.microsoft.com/office/drawing/2014/main" id="{E57822AD-2EA6-4927-89A8-4F868F4C54D9}"/>
              </a:ext>
            </a:extLst>
          </p:cNvPr>
          <p:cNvGraphicFramePr>
            <a:graphicFrameLocks noGrp="1"/>
          </p:cNvGraphicFramePr>
          <p:nvPr>
            <p:ph type="tbl" idx="1"/>
            <p:extLst>
              <p:ext uri="{D42A27DB-BD31-4B8C-83A1-F6EECF244321}">
                <p14:modId xmlns:p14="http://schemas.microsoft.com/office/powerpoint/2010/main" val="1638406517"/>
              </p:ext>
            </p:extLst>
          </p:nvPr>
        </p:nvGraphicFramePr>
        <p:xfrm>
          <a:off x="1295400" y="1371600"/>
          <a:ext cx="6773863" cy="5135856"/>
        </p:xfrm>
        <a:graphic>
          <a:graphicData uri="http://schemas.openxmlformats.org/drawingml/2006/table">
            <a:tbl>
              <a:tblPr/>
              <a:tblGrid>
                <a:gridCol w="528312">
                  <a:extLst>
                    <a:ext uri="{9D8B030D-6E8A-4147-A177-3AD203B41FA5}">
                      <a16:colId xmlns:a16="http://schemas.microsoft.com/office/drawing/2014/main" val="20000"/>
                    </a:ext>
                  </a:extLst>
                </a:gridCol>
                <a:gridCol w="1608479">
                  <a:extLst>
                    <a:ext uri="{9D8B030D-6E8A-4147-A177-3AD203B41FA5}">
                      <a16:colId xmlns:a16="http://schemas.microsoft.com/office/drawing/2014/main" val="20001"/>
                    </a:ext>
                  </a:extLst>
                </a:gridCol>
                <a:gridCol w="2254520">
                  <a:extLst>
                    <a:ext uri="{9D8B030D-6E8A-4147-A177-3AD203B41FA5}">
                      <a16:colId xmlns:a16="http://schemas.microsoft.com/office/drawing/2014/main" val="20002"/>
                    </a:ext>
                  </a:extLst>
                </a:gridCol>
                <a:gridCol w="2382552">
                  <a:extLst>
                    <a:ext uri="{9D8B030D-6E8A-4147-A177-3AD203B41FA5}">
                      <a16:colId xmlns:a16="http://schemas.microsoft.com/office/drawing/2014/main" val="20003"/>
                    </a:ext>
                  </a:extLst>
                </a:gridCol>
              </a:tblGrid>
              <a:tr h="613083">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cap="flat">
                      <a:noFill/>
                    </a:lnL>
                    <a:lnR>
                      <a:noFill/>
                    </a:lnR>
                    <a:lnT cap="flat">
                      <a:noFill/>
                    </a:lnT>
                    <a:lnB w="28575"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a:noFill/>
                    </a:lnL>
                    <a:lnR w="28575" cap="flat" cmpd="sng" algn="ctr">
                      <a:solidFill>
                        <a:schemeClr val="tx1"/>
                      </a:solidFill>
                      <a:prstDash val="solid"/>
                      <a:round/>
                      <a:headEnd type="none" w="sm" len="sm"/>
                      <a:tailEnd type="none" w="sm" len="sm"/>
                    </a:lnR>
                    <a:lnT cap="flat">
                      <a:noFill/>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latin typeface="Times New Roman" charset="0"/>
                        </a:rPr>
                        <a:t>S O C I E T A L</a:t>
                      </a:r>
                    </a:p>
                  </a:txBody>
                  <a:tcPr marT="45714" marB="45714"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02255">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32469">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 </a:t>
                      </a:r>
                      <a:r>
                        <a:rPr kumimoji="0" lang="en-US" sz="2500" b="1" i="0" u="none" strike="noStrike" cap="none" normalizeH="0" baseline="0" dirty="0">
                          <a:ln>
                            <a:noFill/>
                          </a:ln>
                          <a:solidFill>
                            <a:schemeClr val="hlink"/>
                          </a:solidFill>
                          <a:effectLst/>
                          <a:latin typeface="Times New Roman" charset="0"/>
                        </a:rPr>
                        <a:t>P</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latin typeface="Times New Roman" charset="0"/>
                        </a:rPr>
                        <a:t> A</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latin typeface="Times New Roman" charset="0"/>
                        </a:rPr>
                        <a:t> Y</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latin typeface="Times New Roman" charset="0"/>
                        </a:rPr>
                        <a:t> E</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latin typeface="Times New Roman" charset="0"/>
                        </a:rPr>
                        <a:t> R</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 brainer”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    </a:t>
                      </a: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Problematic</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(Should be “No”)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087756">
                <a:tc vMerge="1">
                  <a:txBody>
                    <a:bodyPr/>
                    <a:lstStyle/>
                    <a:p>
                      <a:endParaRPr lang="en-US"/>
                    </a:p>
                  </a:txBody>
                  <a:tcPr/>
                </a:tc>
                <a:tc>
                  <a:txBody>
                    <a:bodyPr/>
                    <a:lstStyle/>
                    <a:p>
                      <a:pPr marL="0" marR="0" lvl="0" indent="0" algn="ctr" defTabSz="914400" rtl="0" eaLnBrk="0" fontAlgn="base" latinLnBrk="0" hangingPunct="0">
                        <a:lnSpc>
                          <a:spcPct val="0"/>
                        </a:lnSpc>
                        <a:spcBef>
                          <a:spcPct val="100000"/>
                        </a:spcBef>
                        <a:spcAft>
                          <a:spcPct val="0"/>
                        </a:spcAft>
                        <a:buClrTx/>
                        <a:buSzTx/>
                        <a:buFontTx/>
                        <a:buNone/>
                        <a:tabLst/>
                      </a:pPr>
                      <a:endPar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Subsidy</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(Should be “Yes”)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“Non-starter”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advTm="624"/>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26">
            <a:extLst>
              <a:ext uri="{FF2B5EF4-FFF2-40B4-BE49-F238E27FC236}">
                <a16:creationId xmlns:a16="http://schemas.microsoft.com/office/drawing/2014/main" id="{9263477E-C113-8E49-A285-FEEAB6D7B7D2}"/>
              </a:ext>
            </a:extLst>
          </p:cNvPr>
          <p:cNvSpPr>
            <a:spLocks noGrp="1" noChangeArrowheads="1"/>
          </p:cNvSpPr>
          <p:nvPr>
            <p:ph type="title"/>
          </p:nvPr>
        </p:nvSpPr>
        <p:spPr>
          <a:xfrm>
            <a:off x="685800" y="152400"/>
            <a:ext cx="7772400" cy="838200"/>
          </a:xfrm>
        </p:spPr>
        <p:txBody>
          <a:bodyPr/>
          <a:lstStyle/>
          <a:p>
            <a:r>
              <a:rPr lang="en-US" altLang="en-US" dirty="0"/>
              <a:t>Uncertainties</a:t>
            </a:r>
          </a:p>
        </p:txBody>
      </p:sp>
      <p:sp>
        <p:nvSpPr>
          <p:cNvPr id="56322" name="Rectangle 1027">
            <a:extLst>
              <a:ext uri="{FF2B5EF4-FFF2-40B4-BE49-F238E27FC236}">
                <a16:creationId xmlns:a16="http://schemas.microsoft.com/office/drawing/2014/main" id="{867AD620-622D-BA40-B3FD-7499D948E015}"/>
              </a:ext>
            </a:extLst>
          </p:cNvPr>
          <p:cNvSpPr>
            <a:spLocks noGrp="1" noChangeArrowheads="1"/>
          </p:cNvSpPr>
          <p:nvPr>
            <p:ph idx="1"/>
          </p:nvPr>
        </p:nvSpPr>
        <p:spPr bwMode="auto">
          <a:xfrm>
            <a:off x="685800" y="990600"/>
            <a:ext cx="7772400" cy="4114800"/>
          </a:xfrm>
        </p:spPr>
        <p:txBody>
          <a:bodyPr wrap="square" numCol="1" anchor="t" anchorCtr="0" compatLnSpc="1">
            <a:prstTxWarp prst="textNoShape">
              <a:avLst/>
            </a:prstTxWarp>
          </a:bodyPr>
          <a:lstStyle/>
          <a:p>
            <a:r>
              <a:rPr lang="en-US" altLang="en-US" sz="2800" dirty="0"/>
              <a:t>A “base case” analysis incorporates best estimates for input values.</a:t>
            </a:r>
          </a:p>
          <a:p>
            <a:r>
              <a:rPr lang="en-US" altLang="en-US" sz="2800" dirty="0"/>
              <a:t>Use </a:t>
            </a:r>
            <a:r>
              <a:rPr lang="en-US" altLang="en-US" sz="2800" b="1" u="sng" dirty="0"/>
              <a:t>sensitivity analyses</a:t>
            </a:r>
            <a:r>
              <a:rPr lang="en-US" altLang="en-US" sz="2800" dirty="0"/>
              <a:t> to explore how results change with uncertainty in input values.</a:t>
            </a:r>
          </a:p>
          <a:p>
            <a:pPr lvl="1"/>
            <a:r>
              <a:rPr lang="en-US" altLang="en-US" sz="2400" dirty="0"/>
              <a:t>1-way – each input value alone (summarize in Tornado)</a:t>
            </a:r>
          </a:p>
          <a:p>
            <a:pPr lvl="1"/>
            <a:r>
              <a:rPr lang="en-US" altLang="en-US" sz="2400" dirty="0"/>
              <a:t>2-way – eg drug price &amp; efficacy</a:t>
            </a:r>
          </a:p>
          <a:p>
            <a:pPr lvl="1"/>
            <a:r>
              <a:rPr lang="en-US" altLang="en-US" sz="2400" dirty="0"/>
              <a:t>Scenarios – eg most or least favorable circumstances</a:t>
            </a:r>
          </a:p>
          <a:p>
            <a:pPr lvl="1"/>
            <a:r>
              <a:rPr lang="en-US" altLang="en-US" sz="2400" dirty="0"/>
              <a:t>Multi-variate (probabilistic) – all variables at once</a:t>
            </a:r>
          </a:p>
        </p:txBody>
      </p:sp>
      <p:sp>
        <p:nvSpPr>
          <p:cNvPr id="56323" name="Footer Placeholder 4">
            <a:extLst>
              <a:ext uri="{FF2B5EF4-FFF2-40B4-BE49-F238E27FC236}">
                <a16:creationId xmlns:a16="http://schemas.microsoft.com/office/drawing/2014/main" id="{D6F9C137-5762-0442-BA63-CC7F983DC1A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a:t>
            </a:r>
          </a:p>
          <a:p>
            <a:pPr fontAlgn="base">
              <a:spcBef>
                <a:spcPct val="0"/>
              </a:spcBef>
              <a:spcAft>
                <a:spcPct val="0"/>
              </a:spcAft>
            </a:pPr>
            <a:r>
              <a:rPr lang="en-US" altLang="en-US" sz="1400" dirty="0">
                <a:latin typeface="Times New Roman" panose="02020603050405020304" pitchFamily="18" charset="0"/>
              </a:rPr>
              <a:t>Super Models for Global Health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26">
            <a:extLst>
              <a:ext uri="{FF2B5EF4-FFF2-40B4-BE49-F238E27FC236}">
                <a16:creationId xmlns:a16="http://schemas.microsoft.com/office/drawing/2014/main" id="{E33B3647-0068-554A-B466-1DEA7ECA5ED6}"/>
              </a:ext>
            </a:extLst>
          </p:cNvPr>
          <p:cNvSpPr>
            <a:spLocks noGrp="1" noChangeArrowheads="1"/>
          </p:cNvSpPr>
          <p:nvPr>
            <p:ph type="title"/>
          </p:nvPr>
        </p:nvSpPr>
        <p:spPr>
          <a:xfrm>
            <a:off x="690563" y="304800"/>
            <a:ext cx="7772400" cy="838200"/>
          </a:xfrm>
        </p:spPr>
        <p:txBody>
          <a:bodyPr rtlCol="0">
            <a:normAutofit fontScale="90000"/>
          </a:bodyPr>
          <a:lstStyle/>
          <a:p>
            <a:pPr fontAlgn="auto">
              <a:spcAft>
                <a:spcPts val="0"/>
              </a:spcAft>
              <a:defRPr/>
            </a:pPr>
            <a:r>
              <a:rPr lang="en-US" sz="3600" dirty="0"/>
              <a:t>Sensitivity Analysis – an example</a:t>
            </a:r>
            <a:br>
              <a:rPr lang="en-US" sz="3600" dirty="0"/>
            </a:br>
            <a:r>
              <a:rPr lang="en-US" sz="3200" dirty="0"/>
              <a:t>One-way, tornado</a:t>
            </a:r>
            <a:endParaRPr lang="en-US" sz="3600" dirty="0"/>
          </a:p>
        </p:txBody>
      </p:sp>
      <p:sp>
        <p:nvSpPr>
          <p:cNvPr id="58370" name="Footer Placeholder 4">
            <a:extLst>
              <a:ext uri="{FF2B5EF4-FFF2-40B4-BE49-F238E27FC236}">
                <a16:creationId xmlns:a16="http://schemas.microsoft.com/office/drawing/2014/main" id="{BFB723E6-805B-3840-9A16-EE4C76FBEC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400" dirty="0">
                <a:latin typeface="Times New Roman" panose="02020603050405020304" pitchFamily="18" charset="0"/>
              </a:rPr>
              <a:t>Health Strategies International, Super Models for Global Health </a:t>
            </a:r>
          </a:p>
        </p:txBody>
      </p:sp>
      <p:pic>
        <p:nvPicPr>
          <p:cNvPr id="58371" name="Picture 2">
            <a:extLst>
              <a:ext uri="{FF2B5EF4-FFF2-40B4-BE49-F238E27FC236}">
                <a16:creationId xmlns:a16="http://schemas.microsoft.com/office/drawing/2014/main" id="{EFA499A6-B100-9341-8C6F-6DCE6C57C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900112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a:extLst>
              <a:ext uri="{FF2B5EF4-FFF2-40B4-BE49-F238E27FC236}">
                <a16:creationId xmlns:a16="http://schemas.microsoft.com/office/drawing/2014/main" id="{6D5D6FA5-602B-F74F-9CC3-9CE668DD7B46}"/>
              </a:ext>
            </a:extLst>
          </p:cNvPr>
          <p:cNvSpPr>
            <a:spLocks noGrp="1" noChangeArrowheads="1"/>
          </p:cNvSpPr>
          <p:nvPr>
            <p:ph type="title"/>
          </p:nvPr>
        </p:nvSpPr>
        <p:spPr>
          <a:xfrm>
            <a:off x="685800" y="190500"/>
            <a:ext cx="7772400" cy="1143000"/>
          </a:xfrm>
        </p:spPr>
        <p:txBody>
          <a:bodyPr/>
          <a:lstStyle/>
          <a:p>
            <a:r>
              <a:rPr lang="en-US" altLang="en-US" dirty="0"/>
              <a:t>Critiquing Published CEAs</a:t>
            </a:r>
          </a:p>
        </p:txBody>
      </p:sp>
      <p:sp>
        <p:nvSpPr>
          <p:cNvPr id="91138" name="Rectangle 1027">
            <a:extLst>
              <a:ext uri="{FF2B5EF4-FFF2-40B4-BE49-F238E27FC236}">
                <a16:creationId xmlns:a16="http://schemas.microsoft.com/office/drawing/2014/main" id="{150B5565-5743-7744-A41A-F277CB84D21C}"/>
              </a:ext>
            </a:extLst>
          </p:cNvPr>
          <p:cNvSpPr>
            <a:spLocks noGrp="1" noChangeArrowheads="1"/>
          </p:cNvSpPr>
          <p:nvPr>
            <p:ph idx="1"/>
          </p:nvPr>
        </p:nvSpPr>
        <p:spPr bwMode="auto">
          <a:xfrm>
            <a:off x="693234" y="1371600"/>
            <a:ext cx="7772400" cy="4114800"/>
          </a:xfrm>
        </p:spPr>
        <p:txBody>
          <a:bodyPr wrap="square" numCol="1" anchor="t" anchorCtr="0" compatLnSpc="1">
            <a:prstTxWarp prst="textNoShape">
              <a:avLst/>
            </a:prstTxWarp>
            <a:normAutofit fontScale="70000" lnSpcReduction="20000"/>
          </a:bodyPr>
          <a:lstStyle/>
          <a:p>
            <a:pPr marL="0" indent="0" algn="ctr">
              <a:buFontTx/>
              <a:buNone/>
            </a:pPr>
            <a:r>
              <a:rPr lang="en-US" altLang="en-US" sz="3400" b="1" dirty="0"/>
              <a:t>Six “tires to kick” before buying:</a:t>
            </a:r>
          </a:p>
          <a:p>
            <a:pPr marL="0" indent="0" algn="ctr">
              <a:buFontTx/>
              <a:buNone/>
            </a:pPr>
            <a:endParaRPr lang="en-US" altLang="en-US" sz="2600" dirty="0"/>
          </a:p>
          <a:p>
            <a:pPr lvl="1">
              <a:spcBef>
                <a:spcPts val="1200"/>
              </a:spcBef>
            </a:pPr>
            <a:r>
              <a:rPr lang="en-US" altLang="en-US" sz="3100" dirty="0"/>
              <a:t>What is the comparison of options? Is it appropriate &amp; complete?</a:t>
            </a:r>
          </a:p>
          <a:p>
            <a:pPr lvl="1">
              <a:spcBef>
                <a:spcPts val="1200"/>
              </a:spcBef>
            </a:pPr>
            <a:r>
              <a:rPr lang="en-US" altLang="en-US" sz="3100" dirty="0"/>
              <a:t>Perspective: Whose costs and benefits?</a:t>
            </a:r>
          </a:p>
          <a:p>
            <a:pPr lvl="1">
              <a:spcBef>
                <a:spcPts val="1200"/>
              </a:spcBef>
            </a:pPr>
            <a:r>
              <a:rPr lang="en-US" altLang="en-US" sz="3100" dirty="0"/>
              <a:t>Analytic approach explicit and reasonable?</a:t>
            </a:r>
          </a:p>
          <a:p>
            <a:pPr lvl="1">
              <a:spcBef>
                <a:spcPts val="1200"/>
              </a:spcBef>
            </a:pPr>
            <a:r>
              <a:rPr lang="en-US" altLang="en-US" sz="3100" dirty="0"/>
              <a:t>Appropriate use of data on health outcomes, intervention effects, costs? Any gaps or bias?</a:t>
            </a:r>
          </a:p>
          <a:p>
            <a:pPr lvl="1">
              <a:spcBef>
                <a:spcPts val="1200"/>
              </a:spcBef>
            </a:pPr>
            <a:r>
              <a:rPr lang="en-US" altLang="en-US" sz="3100" dirty="0"/>
              <a:t>Comparison increments appropriate?</a:t>
            </a:r>
          </a:p>
          <a:p>
            <a:pPr lvl="1">
              <a:spcBef>
                <a:spcPts val="1200"/>
              </a:spcBef>
            </a:pPr>
            <a:r>
              <a:rPr lang="en-US" altLang="en-US" sz="3100" dirty="0"/>
              <a:t>Uncertainties: Fully explored?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C6BA-FFE1-4B8C-9D51-BA7ACCE3E76F}"/>
              </a:ext>
            </a:extLst>
          </p:cNvPr>
          <p:cNvSpPr>
            <a:spLocks noGrp="1"/>
          </p:cNvSpPr>
          <p:nvPr>
            <p:ph type="title"/>
          </p:nvPr>
        </p:nvSpPr>
        <p:spPr/>
        <p:txBody>
          <a:bodyPr/>
          <a:lstStyle/>
          <a:p>
            <a:pPr>
              <a:defRPr/>
            </a:pPr>
            <a:r>
              <a:rPr lang="en-US" dirty="0"/>
              <a:t>Potential uses of CEAs</a:t>
            </a:r>
          </a:p>
        </p:txBody>
      </p:sp>
      <p:sp>
        <p:nvSpPr>
          <p:cNvPr id="3" name="Content Placeholder 2">
            <a:extLst>
              <a:ext uri="{FF2B5EF4-FFF2-40B4-BE49-F238E27FC236}">
                <a16:creationId xmlns:a16="http://schemas.microsoft.com/office/drawing/2014/main" id="{72E151DE-3F17-4F52-A702-29FEC32BBCEA}"/>
              </a:ext>
            </a:extLst>
          </p:cNvPr>
          <p:cNvSpPr>
            <a:spLocks noGrp="1"/>
          </p:cNvSpPr>
          <p:nvPr>
            <p:ph idx="1"/>
          </p:nvPr>
        </p:nvSpPr>
        <p:spPr/>
        <p:txBody>
          <a:bodyPr/>
          <a:lstStyle/>
          <a:p>
            <a:pPr>
              <a:defRPr/>
            </a:pPr>
            <a:r>
              <a:rPr lang="en-US" b="1" dirty="0">
                <a:solidFill>
                  <a:srgbClr val="00B050"/>
                </a:solidFill>
                <a:effectLst/>
              </a:rPr>
              <a:t>Policy</a:t>
            </a:r>
            <a:r>
              <a:rPr lang="en-US" dirty="0">
                <a:effectLst/>
              </a:rPr>
              <a:t> – More $$ on screening for diabetes prevention?</a:t>
            </a:r>
          </a:p>
          <a:p>
            <a:pPr>
              <a:defRPr/>
            </a:pPr>
            <a:r>
              <a:rPr lang="en-US" b="1" dirty="0">
                <a:solidFill>
                  <a:srgbClr val="00B050"/>
                </a:solidFill>
                <a:effectLst/>
              </a:rPr>
              <a:t>Programs</a:t>
            </a:r>
            <a:r>
              <a:rPr lang="en-US" dirty="0">
                <a:effectLst/>
              </a:rPr>
              <a:t> – Does screening for gestational diabetes make sense?</a:t>
            </a:r>
          </a:p>
          <a:p>
            <a:pPr>
              <a:defRPr/>
            </a:pPr>
            <a:r>
              <a:rPr lang="en-US" b="1" dirty="0">
                <a:solidFill>
                  <a:srgbClr val="00B050"/>
                </a:solidFill>
                <a:effectLst/>
              </a:rPr>
              <a:t>Clinical</a:t>
            </a:r>
            <a:r>
              <a:rPr lang="en-US" dirty="0">
                <a:effectLst/>
              </a:rPr>
              <a:t> – Which screening test is best?</a:t>
            </a:r>
            <a:endParaRPr lang="en-US" dirty="0"/>
          </a:p>
        </p:txBody>
      </p:sp>
      <p:sp>
        <p:nvSpPr>
          <p:cNvPr id="20484" name="Footer Placeholder 3">
            <a:extLst>
              <a:ext uri="{FF2B5EF4-FFF2-40B4-BE49-F238E27FC236}">
                <a16:creationId xmlns:a16="http://schemas.microsoft.com/office/drawing/2014/main" id="{25E3A134-6847-4388-A4B0-FCA80C5FFF9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399EE9E2-B084-4782-AA43-F6B5A7E1300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1250" name="Rectangle 2050">
            <a:extLst>
              <a:ext uri="{FF2B5EF4-FFF2-40B4-BE49-F238E27FC236}">
                <a16:creationId xmlns:a16="http://schemas.microsoft.com/office/drawing/2014/main" id="{6DF6413F-D238-4907-B394-D48EE9644311}"/>
              </a:ext>
            </a:extLst>
          </p:cNvPr>
          <p:cNvSpPr>
            <a:spLocks noGrp="1" noChangeArrowheads="1"/>
          </p:cNvSpPr>
          <p:nvPr>
            <p:ph type="title"/>
          </p:nvPr>
        </p:nvSpPr>
        <p:spPr>
          <a:xfrm>
            <a:off x="304800" y="209084"/>
            <a:ext cx="8153400" cy="1391115"/>
          </a:xfrm>
        </p:spPr>
        <p:txBody>
          <a:bodyPr/>
          <a:lstStyle/>
          <a:p>
            <a:pPr>
              <a:defRPr/>
            </a:pPr>
            <a:r>
              <a:rPr lang="en-US" sz="4400" b="1" dirty="0">
                <a:solidFill>
                  <a:srgbClr val="FFFF00"/>
                </a:solidFill>
              </a:rPr>
              <a:t>Opportunity Costs: Definition</a:t>
            </a:r>
          </a:p>
        </p:txBody>
      </p:sp>
      <p:sp>
        <p:nvSpPr>
          <p:cNvPr id="181251" name="Rectangle 2051">
            <a:extLst>
              <a:ext uri="{FF2B5EF4-FFF2-40B4-BE49-F238E27FC236}">
                <a16:creationId xmlns:a16="http://schemas.microsoft.com/office/drawing/2014/main" id="{1F335326-90C7-41AC-AAFC-6170EB4AE3C2}"/>
              </a:ext>
            </a:extLst>
          </p:cNvPr>
          <p:cNvSpPr>
            <a:spLocks noGrp="1" noChangeArrowheads="1"/>
          </p:cNvSpPr>
          <p:nvPr>
            <p:ph type="body" idx="1"/>
          </p:nvPr>
        </p:nvSpPr>
        <p:spPr>
          <a:xfrm>
            <a:off x="702527" y="1596482"/>
            <a:ext cx="7772400" cy="4114800"/>
          </a:xfrm>
        </p:spPr>
        <p:txBody>
          <a:bodyPr/>
          <a:lstStyle/>
          <a:p>
            <a:pPr>
              <a:lnSpc>
                <a:spcPct val="90000"/>
              </a:lnSpc>
              <a:defRPr/>
            </a:pPr>
            <a:r>
              <a:rPr lang="en-US" sz="2800" b="1" dirty="0">
                <a:effectLst/>
              </a:rPr>
              <a:t>Use of resources for one purpose precludes their use for another purpose.</a:t>
            </a:r>
          </a:p>
          <a:p>
            <a:pPr>
              <a:lnSpc>
                <a:spcPct val="90000"/>
              </a:lnSpc>
              <a:defRPr/>
            </a:pPr>
            <a:r>
              <a:rPr lang="en-US" sz="2800" b="1" dirty="0">
                <a:effectLst/>
              </a:rPr>
              <a:t>Concerned with real resource consumption.</a:t>
            </a:r>
          </a:p>
          <a:p>
            <a:pPr>
              <a:lnSpc>
                <a:spcPct val="90000"/>
              </a:lnSpc>
              <a:defRPr/>
            </a:pPr>
            <a:r>
              <a:rPr lang="en-US" sz="2800" b="1" dirty="0">
                <a:effectLst/>
              </a:rPr>
              <a:t>Resources are usually reflected in dollars (but not always).</a:t>
            </a:r>
          </a:p>
        </p:txBody>
      </p:sp>
      <p:sp>
        <p:nvSpPr>
          <p:cNvPr id="2" name="TextBox 1">
            <a:extLst>
              <a:ext uri="{FF2B5EF4-FFF2-40B4-BE49-F238E27FC236}">
                <a16:creationId xmlns:a16="http://schemas.microsoft.com/office/drawing/2014/main" id="{AF6FF6E1-860A-40B9-A561-374F0D8DB880}"/>
              </a:ext>
            </a:extLst>
          </p:cNvPr>
          <p:cNvSpPr txBox="1"/>
          <p:nvPr/>
        </p:nvSpPr>
        <p:spPr>
          <a:xfrm>
            <a:off x="1828800" y="4978189"/>
            <a:ext cx="4495800" cy="1508105"/>
          </a:xfrm>
          <a:prstGeom prst="rect">
            <a:avLst/>
          </a:prstGeom>
          <a:noFill/>
        </p:spPr>
        <p:txBody>
          <a:bodyPr wrap="square" rtlCol="0">
            <a:spAutoFit/>
          </a:bodyPr>
          <a:lstStyle/>
          <a:p>
            <a:pPr algn="ctr"/>
            <a:r>
              <a:rPr lang="en-US" sz="3200" b="1" dirty="0">
                <a:effectLst/>
              </a:rPr>
              <a:t>Profound and trivial at the same time.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AC8C6DE6-EC34-40D8-87DA-FD7F58800D1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4018" name="Rectangle 2">
            <a:extLst>
              <a:ext uri="{FF2B5EF4-FFF2-40B4-BE49-F238E27FC236}">
                <a16:creationId xmlns:a16="http://schemas.microsoft.com/office/drawing/2014/main" id="{1F0F3BE1-9EB2-4587-A368-D987F35CEB28}"/>
              </a:ext>
            </a:extLst>
          </p:cNvPr>
          <p:cNvSpPr>
            <a:spLocks noGrp="1" noChangeArrowheads="1"/>
          </p:cNvSpPr>
          <p:nvPr>
            <p:ph type="title"/>
          </p:nvPr>
        </p:nvSpPr>
        <p:spPr/>
        <p:txBody>
          <a:bodyPr/>
          <a:lstStyle/>
          <a:p>
            <a:pPr>
              <a:defRPr/>
            </a:pPr>
            <a:r>
              <a:rPr lang="en-US" b="1" dirty="0"/>
              <a:t>Consider Possible Implications</a:t>
            </a:r>
          </a:p>
        </p:txBody>
      </p:sp>
      <p:sp>
        <p:nvSpPr>
          <p:cNvPr id="214019" name="Rectangle 3">
            <a:extLst>
              <a:ext uri="{FF2B5EF4-FFF2-40B4-BE49-F238E27FC236}">
                <a16:creationId xmlns:a16="http://schemas.microsoft.com/office/drawing/2014/main" id="{F3D59DCD-E2D7-479A-8785-461BE3A3B88E}"/>
              </a:ext>
            </a:extLst>
          </p:cNvPr>
          <p:cNvSpPr>
            <a:spLocks noGrp="1" noChangeArrowheads="1"/>
          </p:cNvSpPr>
          <p:nvPr>
            <p:ph type="body" idx="1"/>
          </p:nvPr>
        </p:nvSpPr>
        <p:spPr/>
        <p:txBody>
          <a:bodyPr/>
          <a:lstStyle/>
          <a:p>
            <a:pPr>
              <a:defRPr/>
            </a:pPr>
            <a:endParaRPr lang="en-US" b="1" dirty="0"/>
          </a:p>
          <a:p>
            <a:pPr>
              <a:defRPr/>
            </a:pPr>
            <a:r>
              <a:rPr lang="en-US" sz="2800" b="1" dirty="0"/>
              <a:t>Who will read the analysis? (Factor in journal choice)</a:t>
            </a:r>
          </a:p>
          <a:p>
            <a:pPr>
              <a:defRPr/>
            </a:pPr>
            <a:r>
              <a:rPr lang="en-US" sz="2800" b="1" dirty="0"/>
              <a:t>How might the CEA change policy?</a:t>
            </a:r>
            <a:endParaRPr lang="en-US" b="1" dirty="0"/>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F8E42A5F-97D0-4D56-8F6B-B060D0C03BC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4578" name="Rectangle 2">
            <a:extLst>
              <a:ext uri="{FF2B5EF4-FFF2-40B4-BE49-F238E27FC236}">
                <a16:creationId xmlns:a16="http://schemas.microsoft.com/office/drawing/2014/main" id="{7022F5A1-B731-4D67-BCD2-5666C18EE684}"/>
              </a:ext>
            </a:extLst>
          </p:cNvPr>
          <p:cNvSpPr>
            <a:spLocks noGrp="1" noChangeArrowheads="1"/>
          </p:cNvSpPr>
          <p:nvPr>
            <p:ph type="ctrTitle"/>
          </p:nvPr>
        </p:nvSpPr>
        <p:spPr>
          <a:xfrm>
            <a:off x="685800" y="2286000"/>
            <a:ext cx="7772400" cy="1143000"/>
          </a:xfrm>
        </p:spPr>
        <p:txBody>
          <a:bodyPr/>
          <a:lstStyle/>
          <a:p>
            <a:pPr>
              <a:defRPr/>
            </a:pPr>
            <a:br>
              <a:rPr lang="en-US" dirty="0"/>
            </a:br>
            <a:br>
              <a:rPr lang="en-US" dirty="0"/>
            </a:br>
            <a:r>
              <a:rPr lang="en-US" sz="5400" dirty="0"/>
              <a:t>Overview of Specific Steps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7A48009-7256-42C9-AF2C-A2437DB36DEA}"/>
              </a:ext>
            </a:extLst>
          </p:cNvPr>
          <p:cNvSpPr>
            <a:spLocks noGrp="1" noChangeArrowheads="1"/>
          </p:cNvSpPr>
          <p:nvPr>
            <p:ph type="title"/>
          </p:nvPr>
        </p:nvSpPr>
        <p:spPr/>
        <p:txBody>
          <a:bodyPr/>
          <a:lstStyle/>
          <a:p>
            <a:pPr>
              <a:defRPr/>
            </a:pPr>
            <a:r>
              <a:rPr lang="en-US" dirty="0"/>
              <a:t>Steps in Conducting a CEA</a:t>
            </a:r>
          </a:p>
        </p:txBody>
      </p:sp>
      <p:sp>
        <p:nvSpPr>
          <p:cNvPr id="23555" name="Rectangle 3">
            <a:extLst>
              <a:ext uri="{FF2B5EF4-FFF2-40B4-BE49-F238E27FC236}">
                <a16:creationId xmlns:a16="http://schemas.microsoft.com/office/drawing/2014/main" id="{EF2736B4-5DC2-4A25-8079-1071EC7071E6}"/>
              </a:ext>
            </a:extLst>
          </p:cNvPr>
          <p:cNvSpPr>
            <a:spLocks noGrp="1" noChangeArrowheads="1"/>
          </p:cNvSpPr>
          <p:nvPr>
            <p:ph type="body" idx="1"/>
          </p:nvPr>
        </p:nvSpPr>
        <p:spPr/>
        <p:txBody>
          <a:bodyPr/>
          <a:lstStyle/>
          <a:p>
            <a:pPr>
              <a:buFontTx/>
              <a:buNone/>
              <a:defRPr/>
            </a:pPr>
            <a:r>
              <a:rPr lang="en-US" dirty="0"/>
              <a:t>1. Define the analysis.</a:t>
            </a:r>
          </a:p>
          <a:p>
            <a:pPr>
              <a:buFontTx/>
              <a:buNone/>
              <a:defRPr/>
            </a:pPr>
            <a:r>
              <a:rPr lang="en-US" dirty="0"/>
              <a:t>2. Determine input values.</a:t>
            </a:r>
          </a:p>
          <a:p>
            <a:pPr>
              <a:buFontTx/>
              <a:buNone/>
              <a:defRPr/>
            </a:pPr>
            <a:r>
              <a:rPr lang="en-US" dirty="0"/>
              <a:t>3. Conduct the analysis.</a:t>
            </a:r>
          </a:p>
          <a:p>
            <a:pPr>
              <a:buFontTx/>
              <a:buNone/>
              <a:defRPr/>
            </a:pPr>
            <a:r>
              <a:rPr lang="en-US" dirty="0"/>
              <a:t>4. Publish the results.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660754B5-85A9-4D7D-9B90-50FDD8F3B7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5042" name="Rectangle 2">
            <a:extLst>
              <a:ext uri="{FF2B5EF4-FFF2-40B4-BE49-F238E27FC236}">
                <a16:creationId xmlns:a16="http://schemas.microsoft.com/office/drawing/2014/main" id="{9B0AFDCD-D46E-49C6-917C-39D5C7F093A4}"/>
              </a:ext>
            </a:extLst>
          </p:cNvPr>
          <p:cNvSpPr>
            <a:spLocks noGrp="1" noChangeArrowheads="1"/>
          </p:cNvSpPr>
          <p:nvPr>
            <p:ph type="title"/>
          </p:nvPr>
        </p:nvSpPr>
        <p:spPr>
          <a:xfrm>
            <a:off x="685800" y="152400"/>
            <a:ext cx="7772400" cy="1143000"/>
          </a:xfrm>
        </p:spPr>
        <p:txBody>
          <a:bodyPr/>
          <a:lstStyle/>
          <a:p>
            <a:pPr>
              <a:defRPr/>
            </a:pPr>
            <a:r>
              <a:rPr lang="en-US" dirty="0"/>
              <a:t>Step 1: Define the Analysis</a:t>
            </a:r>
          </a:p>
        </p:txBody>
      </p:sp>
      <p:sp>
        <p:nvSpPr>
          <p:cNvPr id="215043" name="Rectangle 3">
            <a:extLst>
              <a:ext uri="{FF2B5EF4-FFF2-40B4-BE49-F238E27FC236}">
                <a16:creationId xmlns:a16="http://schemas.microsoft.com/office/drawing/2014/main" id="{95D7A23F-B353-433F-9416-DB9939C3780F}"/>
              </a:ext>
            </a:extLst>
          </p:cNvPr>
          <p:cNvSpPr>
            <a:spLocks noGrp="1" noChangeArrowheads="1"/>
          </p:cNvSpPr>
          <p:nvPr>
            <p:ph type="body" idx="1"/>
          </p:nvPr>
        </p:nvSpPr>
        <p:spPr>
          <a:xfrm>
            <a:off x="685800" y="1219200"/>
            <a:ext cx="7772400" cy="4114800"/>
          </a:xfrm>
        </p:spPr>
        <p:txBody>
          <a:bodyPr/>
          <a:lstStyle/>
          <a:p>
            <a:pPr>
              <a:defRPr/>
            </a:pPr>
            <a:r>
              <a:rPr lang="en-US" dirty="0"/>
              <a:t>What is the intervention?</a:t>
            </a:r>
          </a:p>
          <a:p>
            <a:pPr lvl="1">
              <a:defRPr/>
            </a:pPr>
            <a:r>
              <a:rPr lang="en-US" dirty="0"/>
              <a:t>Activity</a:t>
            </a:r>
          </a:p>
          <a:p>
            <a:pPr lvl="1">
              <a:defRPr/>
            </a:pPr>
            <a:r>
              <a:rPr lang="en-US" dirty="0"/>
              <a:t>Target population</a:t>
            </a:r>
          </a:p>
          <a:p>
            <a:pPr>
              <a:defRPr/>
            </a:pPr>
            <a:r>
              <a:rPr lang="en-US" dirty="0"/>
              <a:t>What is the comparator?</a:t>
            </a:r>
          </a:p>
          <a:p>
            <a:pPr lvl="1">
              <a:defRPr/>
            </a:pPr>
            <a:r>
              <a:rPr lang="en-US" dirty="0"/>
              <a:t>Status quo (no intervention)</a:t>
            </a:r>
          </a:p>
          <a:p>
            <a:pPr lvl="1">
              <a:defRPr/>
            </a:pPr>
            <a:r>
              <a:rPr lang="en-US" dirty="0"/>
              <a:t>Same intervention but different target group? </a:t>
            </a:r>
          </a:p>
          <a:p>
            <a:pPr lvl="1">
              <a:spcBef>
                <a:spcPct val="0"/>
              </a:spcBef>
              <a:defRPr/>
            </a:pPr>
            <a:r>
              <a:rPr lang="en-US" dirty="0"/>
              <a:t>Same intervention but more (less) intensive?</a:t>
            </a:r>
            <a:r>
              <a:rPr lang="en-US" altLang="en-US" dirty="0"/>
              <a:t> </a:t>
            </a:r>
          </a:p>
          <a:p>
            <a:pPr lvl="1">
              <a:spcBef>
                <a:spcPct val="0"/>
              </a:spcBef>
              <a:defRPr/>
            </a:pPr>
            <a:r>
              <a:rPr lang="en-US" altLang="en-US" dirty="0"/>
              <a:t>From targeted to universal</a:t>
            </a:r>
          </a:p>
          <a:p>
            <a:pPr>
              <a:buFontTx/>
              <a:buNone/>
              <a:defRPr/>
            </a:pPr>
            <a:endParaRPr lang="en-US" dirty="0"/>
          </a:p>
          <a:p>
            <a:pPr lvl="1">
              <a:defRPr/>
            </a:pPr>
            <a:endParaRPr lang="en-US" dirty="0"/>
          </a:p>
          <a:p>
            <a:pPr>
              <a:defRPr/>
            </a:pPr>
            <a:endParaRPr lang="en-US" sz="2800" dirty="0"/>
          </a:p>
        </p:txBody>
      </p:sp>
      <p:sp>
        <p:nvSpPr>
          <p:cNvPr id="5" name="TextBox 4">
            <a:extLst>
              <a:ext uri="{FF2B5EF4-FFF2-40B4-BE49-F238E27FC236}">
                <a16:creationId xmlns:a16="http://schemas.microsoft.com/office/drawing/2014/main" id="{F157DF22-D93D-4BED-84EB-7C17D1BB886F}"/>
              </a:ext>
            </a:extLst>
          </p:cNvPr>
          <p:cNvSpPr txBox="1"/>
          <p:nvPr/>
        </p:nvSpPr>
        <p:spPr>
          <a:xfrm>
            <a:off x="0" y="5780088"/>
            <a:ext cx="9144000" cy="10779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altLang="en-US" sz="2000" dirty="0">
                <a:solidFill>
                  <a:schemeClr val="bg2"/>
                </a:solidFill>
                <a:ea typeface="ＭＳ Ｐゴシック" pitchFamily="-106" charset="-128"/>
              </a:rPr>
              <a:t>Formulation must be </a:t>
            </a:r>
            <a:r>
              <a:rPr lang="en-US" altLang="en-US" sz="2000" i="1" dirty="0">
                <a:solidFill>
                  <a:schemeClr val="bg2"/>
                </a:solidFill>
                <a:ea typeface="ＭＳ Ｐゴシック" pitchFamily="-106" charset="-128"/>
              </a:rPr>
              <a:t>incremental: </a:t>
            </a:r>
          </a:p>
          <a:p>
            <a:pPr algn="ctr">
              <a:defRPr/>
            </a:pPr>
            <a:r>
              <a:rPr lang="en-US" altLang="en-US" sz="2000" dirty="0">
                <a:solidFill>
                  <a:schemeClr val="bg2"/>
                </a:solidFill>
                <a:ea typeface="ＭＳ Ｐゴシック" pitchFamily="-106" charset="-128"/>
              </a:rPr>
              <a:t>Isolate the additional activity, its costs and consequences </a:t>
            </a:r>
          </a:p>
          <a:p>
            <a:pPr>
              <a:defRPr/>
            </a:pPr>
            <a:endParaRPr lang="en-US" dirty="0">
              <a:ea typeface="ＭＳ Ｐゴシック" pitchFamily="-106" charset="-128"/>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ECC65836-A39E-46BE-9956-86673C46043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6066" name="Rectangle 2">
            <a:extLst>
              <a:ext uri="{FF2B5EF4-FFF2-40B4-BE49-F238E27FC236}">
                <a16:creationId xmlns:a16="http://schemas.microsoft.com/office/drawing/2014/main" id="{BCBA8EAD-9719-4EAD-ABE6-9B3A90FC9DE4}"/>
              </a:ext>
            </a:extLst>
          </p:cNvPr>
          <p:cNvSpPr>
            <a:spLocks noGrp="1" noChangeArrowheads="1"/>
          </p:cNvSpPr>
          <p:nvPr>
            <p:ph type="title"/>
          </p:nvPr>
        </p:nvSpPr>
        <p:spPr>
          <a:xfrm>
            <a:off x="685800" y="609600"/>
            <a:ext cx="7924800" cy="1524000"/>
          </a:xfrm>
        </p:spPr>
        <p:txBody>
          <a:bodyPr/>
          <a:lstStyle/>
          <a:p>
            <a:pPr>
              <a:defRPr/>
            </a:pPr>
            <a:r>
              <a:rPr lang="en-US" dirty="0"/>
              <a:t>Define the Analytic Comparisons </a:t>
            </a:r>
          </a:p>
        </p:txBody>
      </p:sp>
      <p:sp>
        <p:nvSpPr>
          <p:cNvPr id="216067" name="Rectangle 3">
            <a:extLst>
              <a:ext uri="{FF2B5EF4-FFF2-40B4-BE49-F238E27FC236}">
                <a16:creationId xmlns:a16="http://schemas.microsoft.com/office/drawing/2014/main" id="{06BD0977-19EC-48DE-9427-4EBFEC7931C2}"/>
              </a:ext>
            </a:extLst>
          </p:cNvPr>
          <p:cNvSpPr>
            <a:spLocks noGrp="1" noChangeArrowheads="1"/>
          </p:cNvSpPr>
          <p:nvPr>
            <p:ph type="body" idx="1"/>
          </p:nvPr>
        </p:nvSpPr>
        <p:spPr>
          <a:xfrm>
            <a:off x="609600" y="2438400"/>
            <a:ext cx="7772400" cy="4114800"/>
          </a:xfrm>
        </p:spPr>
        <p:txBody>
          <a:bodyPr/>
          <a:lstStyle/>
          <a:p>
            <a:pPr>
              <a:defRPr/>
            </a:pPr>
            <a:r>
              <a:rPr lang="en-US" dirty="0"/>
              <a:t>Possible CEA Comparisons:</a:t>
            </a:r>
          </a:p>
          <a:p>
            <a:pPr lvl="1">
              <a:defRPr/>
            </a:pPr>
            <a:r>
              <a:rPr lang="en-US" dirty="0"/>
              <a:t>SW peer education vs. no intervention.</a:t>
            </a:r>
          </a:p>
          <a:p>
            <a:pPr lvl="1">
              <a:defRPr/>
            </a:pPr>
            <a:r>
              <a:rPr lang="en-US" dirty="0"/>
              <a:t>Annual screening versus biannual screening</a:t>
            </a:r>
          </a:p>
          <a:p>
            <a:pPr lvl="1">
              <a:defRPr/>
            </a:pPr>
            <a:r>
              <a:rPr lang="en-US" dirty="0"/>
              <a:t>STD treatment vs. VCT.</a:t>
            </a:r>
          </a:p>
          <a:p>
            <a:pPr lvl="1">
              <a:defRPr/>
            </a:pPr>
            <a:r>
              <a:rPr lang="en-US" dirty="0"/>
              <a:t>Itinerant market women vs. college students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10B22289-3297-4F49-AA16-299040C2DD3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7090" name="Rectangle 2">
            <a:extLst>
              <a:ext uri="{FF2B5EF4-FFF2-40B4-BE49-F238E27FC236}">
                <a16:creationId xmlns:a16="http://schemas.microsoft.com/office/drawing/2014/main" id="{6D203893-8D68-42EF-A63D-116592FB0B6C}"/>
              </a:ext>
            </a:extLst>
          </p:cNvPr>
          <p:cNvSpPr>
            <a:spLocks noGrp="1" noChangeArrowheads="1"/>
          </p:cNvSpPr>
          <p:nvPr>
            <p:ph type="title"/>
          </p:nvPr>
        </p:nvSpPr>
        <p:spPr/>
        <p:txBody>
          <a:bodyPr/>
          <a:lstStyle/>
          <a:p>
            <a:pPr>
              <a:defRPr/>
            </a:pPr>
            <a:r>
              <a:rPr lang="en-US" dirty="0"/>
              <a:t>Define the Analysis—Perspective </a:t>
            </a:r>
          </a:p>
        </p:txBody>
      </p:sp>
      <p:sp>
        <p:nvSpPr>
          <p:cNvPr id="217091" name="Rectangle 3">
            <a:extLst>
              <a:ext uri="{FF2B5EF4-FFF2-40B4-BE49-F238E27FC236}">
                <a16:creationId xmlns:a16="http://schemas.microsoft.com/office/drawing/2014/main" id="{10D611ED-7461-4AA9-996A-A2ACD573F4C4}"/>
              </a:ext>
            </a:extLst>
          </p:cNvPr>
          <p:cNvSpPr>
            <a:spLocks noGrp="1" noChangeArrowheads="1"/>
          </p:cNvSpPr>
          <p:nvPr>
            <p:ph type="body" idx="1"/>
          </p:nvPr>
        </p:nvSpPr>
        <p:spPr/>
        <p:txBody>
          <a:bodyPr/>
          <a:lstStyle/>
          <a:p>
            <a:pPr algn="ctr">
              <a:buFontTx/>
              <a:buNone/>
              <a:defRPr/>
            </a:pPr>
            <a:r>
              <a:rPr lang="en-US" dirty="0"/>
              <a:t>Possible CEA Perspectives:</a:t>
            </a:r>
          </a:p>
          <a:p>
            <a:pPr lvl="1">
              <a:defRPr/>
            </a:pPr>
            <a:r>
              <a:rPr lang="en-US" dirty="0"/>
              <a:t>Society</a:t>
            </a:r>
          </a:p>
          <a:p>
            <a:pPr lvl="1">
              <a:defRPr/>
            </a:pPr>
            <a:r>
              <a:rPr lang="en-US" dirty="0"/>
              <a:t>Public sector health care payer</a:t>
            </a:r>
          </a:p>
          <a:p>
            <a:pPr lvl="1">
              <a:defRPr/>
            </a:pPr>
            <a:r>
              <a:rPr lang="en-US" dirty="0"/>
              <a:t>Provider</a:t>
            </a:r>
          </a:p>
          <a:p>
            <a:pPr lvl="1">
              <a:defRPr/>
            </a:pPr>
            <a:r>
              <a:rPr lang="en-US" dirty="0"/>
              <a:t>Individual</a:t>
            </a:r>
          </a:p>
        </p:txBody>
      </p:sp>
      <p:sp>
        <p:nvSpPr>
          <p:cNvPr id="5" name="TextBox 4">
            <a:extLst>
              <a:ext uri="{FF2B5EF4-FFF2-40B4-BE49-F238E27FC236}">
                <a16:creationId xmlns:a16="http://schemas.microsoft.com/office/drawing/2014/main" id="{88A084C2-79C1-46D2-AF6C-E6247FDE23A7}"/>
              </a:ext>
            </a:extLst>
          </p:cNvPr>
          <p:cNvSpPr txBox="1"/>
          <p:nvPr/>
        </p:nvSpPr>
        <p:spPr>
          <a:xfrm>
            <a:off x="838200" y="4572000"/>
            <a:ext cx="7772400" cy="830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dirty="0">
                <a:ea typeface="ＭＳ Ｐゴシック" pitchFamily="-106" charset="-128"/>
              </a:rPr>
              <a:t> </a:t>
            </a:r>
            <a:r>
              <a:rPr lang="en-US" dirty="0">
                <a:solidFill>
                  <a:schemeClr val="bg2"/>
                </a:solidFill>
                <a:ea typeface="ＭＳ Ｐゴシック" pitchFamily="-106" charset="-128"/>
              </a:rPr>
              <a:t>In general broader analysis is better, but sometimes useful to look at effect on narrower groups too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16001C8D-EB9A-4E66-BCBB-DADE8D67E44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6626" name="Rectangle 2">
            <a:extLst>
              <a:ext uri="{FF2B5EF4-FFF2-40B4-BE49-F238E27FC236}">
                <a16:creationId xmlns:a16="http://schemas.microsoft.com/office/drawing/2014/main" id="{4CF6FDF5-FAE1-4B4C-BA4A-DE77105B2300}"/>
              </a:ext>
            </a:extLst>
          </p:cNvPr>
          <p:cNvSpPr>
            <a:spLocks noGrp="1" noChangeArrowheads="1"/>
          </p:cNvSpPr>
          <p:nvPr>
            <p:ph type="title"/>
          </p:nvPr>
        </p:nvSpPr>
        <p:spPr/>
        <p:txBody>
          <a:bodyPr/>
          <a:lstStyle/>
          <a:p>
            <a:pPr>
              <a:defRPr/>
            </a:pPr>
            <a:r>
              <a:rPr lang="en-US" dirty="0"/>
              <a:t>Step 2: Determine Input Values</a:t>
            </a:r>
          </a:p>
        </p:txBody>
      </p:sp>
      <p:sp>
        <p:nvSpPr>
          <p:cNvPr id="26627" name="Rectangle 3">
            <a:extLst>
              <a:ext uri="{FF2B5EF4-FFF2-40B4-BE49-F238E27FC236}">
                <a16:creationId xmlns:a16="http://schemas.microsoft.com/office/drawing/2014/main" id="{17EAB6DA-B627-4235-8767-E6741AB47BA1}"/>
              </a:ext>
            </a:extLst>
          </p:cNvPr>
          <p:cNvSpPr>
            <a:spLocks noGrp="1" noChangeArrowheads="1"/>
          </p:cNvSpPr>
          <p:nvPr>
            <p:ph type="body" idx="1"/>
          </p:nvPr>
        </p:nvSpPr>
        <p:spPr>
          <a:xfrm>
            <a:off x="914400" y="1600200"/>
            <a:ext cx="7772400" cy="4114800"/>
          </a:xfrm>
        </p:spPr>
        <p:txBody>
          <a:bodyPr/>
          <a:lstStyle/>
          <a:p>
            <a:pPr>
              <a:lnSpc>
                <a:spcPct val="90000"/>
              </a:lnSpc>
              <a:defRPr/>
            </a:pPr>
            <a:endParaRPr lang="en-US" dirty="0"/>
          </a:p>
          <a:p>
            <a:pPr>
              <a:lnSpc>
                <a:spcPct val="90000"/>
              </a:lnSpc>
              <a:defRPr/>
            </a:pPr>
            <a:r>
              <a:rPr lang="en-US" dirty="0"/>
              <a:t>Health values:</a:t>
            </a:r>
          </a:p>
          <a:p>
            <a:pPr lvl="1">
              <a:lnSpc>
                <a:spcPct val="90000"/>
              </a:lnSpc>
              <a:defRPr/>
            </a:pPr>
            <a:r>
              <a:rPr lang="en-US" dirty="0"/>
              <a:t>Chance node probabilities</a:t>
            </a:r>
          </a:p>
          <a:p>
            <a:pPr lvl="1">
              <a:lnSpc>
                <a:spcPct val="90000"/>
              </a:lnSpc>
              <a:defRPr/>
            </a:pPr>
            <a:r>
              <a:rPr lang="en-US" dirty="0"/>
              <a:t>Utilities</a:t>
            </a:r>
          </a:p>
          <a:p>
            <a:pPr>
              <a:lnSpc>
                <a:spcPct val="90000"/>
              </a:lnSpc>
              <a:defRPr/>
            </a:pPr>
            <a:endParaRPr lang="en-US" dirty="0"/>
          </a:p>
          <a:p>
            <a:pPr>
              <a:lnSpc>
                <a:spcPct val="90000"/>
              </a:lnSpc>
              <a:defRPr/>
            </a:pPr>
            <a:r>
              <a:rPr lang="en-US" dirty="0"/>
              <a:t>Costs:</a:t>
            </a:r>
          </a:p>
          <a:p>
            <a:pPr lvl="1">
              <a:lnSpc>
                <a:spcPct val="90000"/>
              </a:lnSpc>
              <a:defRPr/>
            </a:pPr>
            <a:r>
              <a:rPr lang="en-US" dirty="0"/>
              <a:t>For programs</a:t>
            </a:r>
          </a:p>
          <a:p>
            <a:pPr lvl="1">
              <a:lnSpc>
                <a:spcPct val="90000"/>
              </a:lnSpc>
              <a:defRPr/>
            </a:pPr>
            <a:r>
              <a:rPr lang="en-US" dirty="0"/>
              <a:t>For medical care</a:t>
            </a:r>
          </a:p>
          <a:p>
            <a:pPr>
              <a:lnSpc>
                <a:spcPct val="90000"/>
              </a:lnSpc>
              <a:buFontTx/>
              <a:buNone/>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a:extLst>
              <a:ext uri="{FF2B5EF4-FFF2-40B4-BE49-F238E27FC236}">
                <a16:creationId xmlns:a16="http://schemas.microsoft.com/office/drawing/2014/main" id="{CDC6F065-C040-4975-926C-750E9CA7DD5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40963" name="Picture 1028">
            <a:extLst>
              <a:ext uri="{FF2B5EF4-FFF2-40B4-BE49-F238E27FC236}">
                <a16:creationId xmlns:a16="http://schemas.microsoft.com/office/drawing/2014/main" id="{95442035-EFCE-4E21-89F7-C4386FFE3BD9}"/>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47800" y="228600"/>
            <a:ext cx="606568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3095D367-7F2D-4768-B508-1E7BA32BB69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33794" name="Rectangle 2">
            <a:extLst>
              <a:ext uri="{FF2B5EF4-FFF2-40B4-BE49-F238E27FC236}">
                <a16:creationId xmlns:a16="http://schemas.microsoft.com/office/drawing/2014/main" id="{FDBB83EB-D510-4308-B6FC-66230A9CE848}"/>
              </a:ext>
            </a:extLst>
          </p:cNvPr>
          <p:cNvSpPr>
            <a:spLocks noGrp="1" noChangeArrowheads="1"/>
          </p:cNvSpPr>
          <p:nvPr>
            <p:ph type="title"/>
          </p:nvPr>
        </p:nvSpPr>
        <p:spPr/>
        <p:txBody>
          <a:bodyPr/>
          <a:lstStyle/>
          <a:p>
            <a:pPr>
              <a:defRPr/>
            </a:pPr>
            <a:r>
              <a:rPr lang="en-US" dirty="0"/>
              <a:t>Step 3: Conduct the Analysis</a:t>
            </a:r>
          </a:p>
        </p:txBody>
      </p:sp>
      <p:sp>
        <p:nvSpPr>
          <p:cNvPr id="33795" name="Rectangle 3">
            <a:extLst>
              <a:ext uri="{FF2B5EF4-FFF2-40B4-BE49-F238E27FC236}">
                <a16:creationId xmlns:a16="http://schemas.microsoft.com/office/drawing/2014/main" id="{5ABB62BA-E54A-44E9-B3FA-77C04230681A}"/>
              </a:ext>
            </a:extLst>
          </p:cNvPr>
          <p:cNvSpPr>
            <a:spLocks noGrp="1" noChangeArrowheads="1"/>
          </p:cNvSpPr>
          <p:nvPr>
            <p:ph type="body" idx="1"/>
          </p:nvPr>
        </p:nvSpPr>
        <p:spPr/>
        <p:txBody>
          <a:bodyPr/>
          <a:lstStyle/>
          <a:p>
            <a:pPr>
              <a:defRPr/>
            </a:pPr>
            <a:r>
              <a:rPr lang="en-US" dirty="0"/>
              <a:t>How are calculations done?</a:t>
            </a:r>
          </a:p>
          <a:p>
            <a:pPr lvl="1">
              <a:defRPr/>
            </a:pPr>
            <a:r>
              <a:rPr lang="en-US" dirty="0"/>
              <a:t>By hand</a:t>
            </a:r>
          </a:p>
          <a:p>
            <a:pPr lvl="1">
              <a:defRPr/>
            </a:pPr>
            <a:r>
              <a:rPr lang="en-US" dirty="0"/>
              <a:t>Spreadsheets</a:t>
            </a:r>
          </a:p>
          <a:p>
            <a:pPr lvl="1">
              <a:defRPr/>
            </a:pPr>
            <a:r>
              <a:rPr lang="en-US" dirty="0"/>
              <a:t>Decision analysis packages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8821990-9065-4E5F-A032-E9EE68E399C6}"/>
              </a:ext>
            </a:extLst>
          </p:cNvPr>
          <p:cNvSpPr>
            <a:spLocks noGrp="1" noChangeArrowheads="1"/>
          </p:cNvSpPr>
          <p:nvPr>
            <p:ph type="title"/>
          </p:nvPr>
        </p:nvSpPr>
        <p:spPr/>
        <p:txBody>
          <a:bodyPr/>
          <a:lstStyle/>
          <a:p>
            <a:pPr>
              <a:defRPr/>
            </a:pPr>
            <a:r>
              <a:rPr lang="en-US" dirty="0"/>
              <a:t>Step 4: Publish the Results</a:t>
            </a:r>
          </a:p>
        </p:txBody>
      </p:sp>
      <p:sp>
        <p:nvSpPr>
          <p:cNvPr id="34819" name="Rectangle 3">
            <a:extLst>
              <a:ext uri="{FF2B5EF4-FFF2-40B4-BE49-F238E27FC236}">
                <a16:creationId xmlns:a16="http://schemas.microsoft.com/office/drawing/2014/main" id="{ED292C48-EE95-4883-B398-7E074F7E403F}"/>
              </a:ext>
            </a:extLst>
          </p:cNvPr>
          <p:cNvSpPr>
            <a:spLocks noGrp="1" noChangeArrowheads="1"/>
          </p:cNvSpPr>
          <p:nvPr>
            <p:ph type="body" idx="1"/>
          </p:nvPr>
        </p:nvSpPr>
        <p:spPr/>
        <p:txBody>
          <a:bodyPr/>
          <a:lstStyle/>
          <a:p>
            <a:pPr>
              <a:defRPr/>
            </a:pPr>
            <a:r>
              <a:rPr lang="en-US" dirty="0"/>
              <a:t>Problem:</a:t>
            </a:r>
          </a:p>
          <a:p>
            <a:pPr lvl="1">
              <a:defRPr/>
            </a:pPr>
            <a:r>
              <a:rPr lang="en-US" dirty="0"/>
              <a:t>People can use CEAs to argue anything.</a:t>
            </a:r>
          </a:p>
          <a:p>
            <a:pPr>
              <a:buFontTx/>
              <a:buNone/>
              <a:defRPr/>
            </a:pPr>
            <a:endParaRPr lang="en-US" dirty="0"/>
          </a:p>
          <a:p>
            <a:pPr>
              <a:defRPr/>
            </a:pPr>
            <a:r>
              <a:rPr lang="en-US" dirty="0"/>
              <a:t>Solution:</a:t>
            </a:r>
          </a:p>
          <a:p>
            <a:pPr lvl="1">
              <a:defRPr/>
            </a:pPr>
            <a:r>
              <a:rPr lang="en-US" dirty="0"/>
              <a:t>Make methods and underlying inputs and parameters explicit.</a:t>
            </a:r>
          </a:p>
          <a:p>
            <a:pPr>
              <a:buFontTx/>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C39CEF60-765E-4D36-8D21-1E0E705B243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2274" name="Rectangle 2050">
            <a:extLst>
              <a:ext uri="{FF2B5EF4-FFF2-40B4-BE49-F238E27FC236}">
                <a16:creationId xmlns:a16="http://schemas.microsoft.com/office/drawing/2014/main" id="{0FC7A938-B71D-4DB9-9249-D88630AFCFD0}"/>
              </a:ext>
            </a:extLst>
          </p:cNvPr>
          <p:cNvSpPr>
            <a:spLocks noGrp="1" noChangeArrowheads="1"/>
          </p:cNvSpPr>
          <p:nvPr>
            <p:ph type="title"/>
          </p:nvPr>
        </p:nvSpPr>
        <p:spPr/>
        <p:txBody>
          <a:bodyPr/>
          <a:lstStyle/>
          <a:p>
            <a:pPr>
              <a:defRPr/>
            </a:pPr>
            <a:r>
              <a:rPr lang="en-US" b="1" dirty="0">
                <a:solidFill>
                  <a:srgbClr val="FFFF00"/>
                </a:solidFill>
                <a:effectLst/>
              </a:rPr>
              <a:t>The Value of Considering Opportunity Costs</a:t>
            </a:r>
          </a:p>
        </p:txBody>
      </p:sp>
      <p:sp>
        <p:nvSpPr>
          <p:cNvPr id="182275" name="Rectangle 2051">
            <a:extLst>
              <a:ext uri="{FF2B5EF4-FFF2-40B4-BE49-F238E27FC236}">
                <a16:creationId xmlns:a16="http://schemas.microsoft.com/office/drawing/2014/main" id="{5B4DBDA0-4B7C-4D79-9EBD-6D357640111F}"/>
              </a:ext>
            </a:extLst>
          </p:cNvPr>
          <p:cNvSpPr>
            <a:spLocks noGrp="1" noChangeArrowheads="1"/>
          </p:cNvSpPr>
          <p:nvPr>
            <p:ph type="body" idx="1"/>
          </p:nvPr>
        </p:nvSpPr>
        <p:spPr/>
        <p:txBody>
          <a:bodyPr/>
          <a:lstStyle/>
          <a:p>
            <a:pPr>
              <a:defRPr/>
            </a:pPr>
            <a:r>
              <a:rPr lang="en-US" sz="2800" b="1" dirty="0">
                <a:effectLst/>
              </a:rPr>
              <a:t>Counteracts the tendency to unthinkingly continue this year what worked last year.</a:t>
            </a:r>
          </a:p>
          <a:p>
            <a:pPr>
              <a:defRPr/>
            </a:pPr>
            <a:r>
              <a:rPr lang="en-US" sz="2800" b="1" dirty="0">
                <a:effectLst/>
              </a:rPr>
              <a:t>Stimulates creativity about the best use of resources given current needs and alternatives.</a:t>
            </a:r>
          </a:p>
          <a:p>
            <a:pPr>
              <a:defRPr/>
            </a:pP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7358C27-5843-4D29-9DC4-7A90CC373A36}"/>
              </a:ext>
            </a:extLst>
          </p:cNvPr>
          <p:cNvSpPr>
            <a:spLocks noGrp="1" noChangeArrowheads="1"/>
          </p:cNvSpPr>
          <p:nvPr>
            <p:ph type="title"/>
          </p:nvPr>
        </p:nvSpPr>
        <p:spPr>
          <a:xfrm>
            <a:off x="685800" y="762000"/>
            <a:ext cx="7772400" cy="1143000"/>
          </a:xfrm>
        </p:spPr>
        <p:txBody>
          <a:bodyPr/>
          <a:lstStyle/>
          <a:p>
            <a:pPr>
              <a:defRPr/>
            </a:pPr>
            <a:r>
              <a:rPr lang="en-US" dirty="0">
                <a:effectLst>
                  <a:outerShdw blurRad="38100" dist="38100" dir="2700000" algn="tl">
                    <a:srgbClr val="808080"/>
                  </a:outerShdw>
                </a:effectLst>
              </a:rPr>
              <a:t>Why do cost-effectiveness analysis?</a:t>
            </a:r>
            <a:endParaRPr lang="en-US" dirty="0">
              <a:effectLst/>
            </a:endParaRPr>
          </a:p>
        </p:txBody>
      </p:sp>
      <p:sp>
        <p:nvSpPr>
          <p:cNvPr id="43016" name="Rectangle 8">
            <a:extLst>
              <a:ext uri="{FF2B5EF4-FFF2-40B4-BE49-F238E27FC236}">
                <a16:creationId xmlns:a16="http://schemas.microsoft.com/office/drawing/2014/main" id="{F7B22426-759D-4675-8727-474C312612AA}"/>
              </a:ext>
            </a:extLst>
          </p:cNvPr>
          <p:cNvSpPr>
            <a:spLocks noGrp="1" noChangeArrowheads="1"/>
          </p:cNvSpPr>
          <p:nvPr>
            <p:ph type="body" idx="1"/>
          </p:nvPr>
        </p:nvSpPr>
        <p:spPr>
          <a:xfrm>
            <a:off x="457200" y="2133600"/>
            <a:ext cx="8229600" cy="4114800"/>
          </a:xfrm>
        </p:spPr>
        <p:txBody>
          <a:bodyPr/>
          <a:lstStyle/>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Resource allocation is a reality:</a:t>
            </a:r>
          </a:p>
          <a:p>
            <a:pPr marL="463550" lvl="1" indent="-458788">
              <a:buFontTx/>
              <a:buNone/>
              <a:defRPr/>
            </a:pPr>
            <a:r>
              <a:rPr lang="en-US" dirty="0">
                <a:effectLst>
                  <a:outerShdw blurRad="38100" dist="38100" dir="2700000" algn="tl">
                    <a:srgbClr val="808080"/>
                  </a:outerShdw>
                </a:effectLst>
                <a:ea typeface="ＭＳ Ｐゴシック" pitchFamily="-106" charset="-128"/>
              </a:rPr>
              <a:t>		among social goods, within health care</a:t>
            </a: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 for one intervention decreases $ for another – via budgets</a:t>
            </a: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We don’t like to spend huge $ on health care that hardly works</a:t>
            </a:r>
          </a:p>
          <a:p>
            <a:pPr marL="463550" lvl="1" indent="-458788">
              <a:buFont typeface="Arial" charset="0"/>
              <a:buChar char="•"/>
              <a:defRPr/>
            </a:pPr>
            <a:endParaRPr lang="en-US" dirty="0">
              <a:effectLst>
                <a:outerShdw blurRad="38100" dist="38100" dir="2700000" algn="tl">
                  <a:srgbClr val="808080"/>
                </a:outerShdw>
              </a:effectLst>
              <a:ea typeface="ＭＳ Ｐゴシック" pitchFamily="-106" charset="-128"/>
            </a:endParaRP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Use health care $ to do most good: CEA is a measure of efficiency</a:t>
            </a:r>
          </a:p>
          <a:p>
            <a:pPr marL="463550" lvl="1" indent="-458788">
              <a:buFontTx/>
              <a:buNone/>
              <a:defRPr/>
            </a:pPr>
            <a:r>
              <a:rPr lang="en-US" dirty="0">
                <a:effectLst>
                  <a:outerShdw blurRad="38100" dist="38100" dir="2700000" algn="tl">
                    <a:srgbClr val="808080"/>
                  </a:outerShdw>
                </a:effectLst>
                <a:ea typeface="ＭＳ Ｐゴシック" pitchFamily="-106" charset="-128"/>
              </a:rPr>
              <a:t>	</a:t>
            </a:r>
            <a:r>
              <a:rPr lang="en-US" b="1" i="1" dirty="0">
                <a:effectLst>
                  <a:outerShdw blurRad="38100" dist="38100" dir="2700000" algn="tl">
                    <a:srgbClr val="808080"/>
                  </a:outerShdw>
                </a:effectLst>
                <a:ea typeface="ＭＳ Ｐゴシック" pitchFamily="-106" charset="-128"/>
              </a:rPr>
              <a:t>efficient allocation saves lives, improves health</a:t>
            </a:r>
            <a:endParaRPr lang="en-US" i="1" dirty="0">
              <a:effectLst>
                <a:outerShdw blurRad="38100" dist="38100" dir="2700000" algn="tl">
                  <a:srgbClr val="808080"/>
                </a:outerShdw>
              </a:effectLst>
              <a:ea typeface="ＭＳ Ｐゴシック" pitchFamily="-106"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6A4CE325-C4AC-4A91-9758-883A551DBC86}"/>
              </a:ext>
            </a:extLst>
          </p:cNvPr>
          <p:cNvSpPr>
            <a:spLocks noGrp="1" noChangeArrowheads="1"/>
          </p:cNvSpPr>
          <p:nvPr>
            <p:ph type="title"/>
          </p:nvPr>
        </p:nvSpPr>
        <p:spPr>
          <a:xfrm>
            <a:off x="685800" y="762000"/>
            <a:ext cx="7772400" cy="1143000"/>
          </a:xfrm>
        </p:spPr>
        <p:txBody>
          <a:bodyPr/>
          <a:lstStyle/>
          <a:p>
            <a:pPr>
              <a:defRPr/>
            </a:pPr>
            <a:r>
              <a:rPr lang="en-US" dirty="0">
                <a:effectLst>
                  <a:outerShdw blurRad="38100" dist="38100" dir="2700000" algn="tl">
                    <a:srgbClr val="808080"/>
                  </a:outerShdw>
                </a:effectLst>
              </a:rPr>
              <a:t>How can CEAs make a positive difference?</a:t>
            </a:r>
            <a:endParaRPr lang="en-US" dirty="0">
              <a:effectLst/>
            </a:endParaRPr>
          </a:p>
        </p:txBody>
      </p:sp>
      <p:sp>
        <p:nvSpPr>
          <p:cNvPr id="27660" name="Rectangle 12">
            <a:extLst>
              <a:ext uri="{FF2B5EF4-FFF2-40B4-BE49-F238E27FC236}">
                <a16:creationId xmlns:a16="http://schemas.microsoft.com/office/drawing/2014/main" id="{F13B5E83-B30F-461D-8A1E-4CA5F14D0481}"/>
              </a:ext>
            </a:extLst>
          </p:cNvPr>
          <p:cNvSpPr>
            <a:spLocks noGrp="1" noChangeArrowheads="1"/>
          </p:cNvSpPr>
          <p:nvPr>
            <p:ph type="body" idx="1"/>
          </p:nvPr>
        </p:nvSpPr>
        <p:spPr>
          <a:xfrm>
            <a:off x="685800" y="2057400"/>
            <a:ext cx="7772400" cy="4114800"/>
          </a:xfrm>
        </p:spPr>
        <p:txBody>
          <a:bodyPr/>
          <a:lstStyle/>
          <a:p>
            <a:pPr lvl="1">
              <a:buFont typeface="Symbol" pitchFamily="-110" charset="2"/>
              <a:buChar char="·"/>
              <a:defRPr/>
            </a:pPr>
            <a:r>
              <a:rPr lang="en-US" dirty="0">
                <a:effectLst>
                  <a:outerShdw blurRad="38100" dist="38100" dir="2700000" algn="tl">
                    <a:srgbClr val="808080"/>
                  </a:outerShdw>
                </a:effectLst>
              </a:rPr>
              <a:t>Huge concerns with rising health care costs in U.S.</a:t>
            </a:r>
          </a:p>
          <a:p>
            <a:pPr lvl="1">
              <a:buFont typeface="Symbol" pitchFamily="-110" charset="2"/>
              <a:buNone/>
              <a:defRPr/>
            </a:pPr>
            <a:endParaRPr lang="en-US" dirty="0">
              <a:effectLst>
                <a:outerShdw blurRad="38100" dist="38100" dir="2700000" algn="tl">
                  <a:srgbClr val="808080"/>
                </a:outerShdw>
              </a:effectLst>
            </a:endParaRPr>
          </a:p>
          <a:p>
            <a:pPr lvl="1">
              <a:buFont typeface="Symbol" pitchFamily="-110" charset="2"/>
              <a:buChar char="·"/>
              <a:defRPr/>
            </a:pPr>
            <a:r>
              <a:rPr lang="en-US" dirty="0">
                <a:effectLst>
                  <a:outerShdw blurRad="38100" dist="38100" dir="2700000" algn="tl">
                    <a:srgbClr val="808080"/>
                  </a:outerShdw>
                </a:effectLst>
              </a:rPr>
              <a:t>Renewed attention to international health, e.g., AIDS, TB, malaria</a:t>
            </a:r>
          </a:p>
          <a:p>
            <a:pPr lvl="1">
              <a:buFont typeface="Symbol" pitchFamily="-110" charset="2"/>
              <a:buChar char="·"/>
              <a:defRPr/>
            </a:pPr>
            <a:endParaRPr lang="en-US" dirty="0">
              <a:effectLst>
                <a:outerShdw blurRad="38100" dist="38100" dir="2700000" algn="tl">
                  <a:srgbClr val="808080"/>
                </a:outerShdw>
              </a:effectLst>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Funding decisions: which programs should get funded?</a:t>
            </a:r>
            <a:br>
              <a:rPr lang="en-US" dirty="0">
                <a:effectLst>
                  <a:outerShdw blurRad="38100" dist="38100" dir="2700000" algn="tl">
                    <a:srgbClr val="808080"/>
                  </a:outerShdw>
                </a:effectLst>
                <a:ea typeface="ＭＳ Ｐゴシック" pitchFamily="-106" charset="-128"/>
              </a:rPr>
            </a:br>
            <a:endParaRPr lang="en-US" dirty="0">
              <a:effectLst>
                <a:outerShdw blurRad="38100" dist="38100" dir="2700000" algn="tl">
                  <a:srgbClr val="808080"/>
                </a:outerShdw>
              </a:effectLst>
              <a:ea typeface="ＭＳ Ｐゴシック" pitchFamily="-106" charset="-128"/>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Cost-effectiveness = one consideration</a:t>
            </a:r>
            <a:endParaRPr lang="en-US" dirty="0">
              <a:effectLst/>
              <a:ea typeface="ＭＳ Ｐゴシック" pitchFamily="-106" charset="-128"/>
            </a:endParaRPr>
          </a:p>
          <a:p>
            <a:pPr lvl="1">
              <a:buFont typeface="Symbol" pitchFamily="-110" charset="2"/>
              <a:buChar char="·"/>
              <a:defRPr/>
            </a:pPr>
            <a:endParaRPr lang="en-US" dirty="0">
              <a:effectLst>
                <a:outerShdw blurRad="38100" dist="38100" dir="2700000" algn="tl">
                  <a:srgbClr val="808080"/>
                </a:outerShdw>
              </a:effectLst>
            </a:endParaRPr>
          </a:p>
        </p:txBody>
      </p:sp>
    </p:spTree>
  </p:cSld>
  <p:clrMapOvr>
    <a:overrideClrMapping bg1="dk2" tx1="lt1" bg2="dk1"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CE62EC2F-92D1-4EC1-8A10-89A3CE62BBC0}"/>
              </a:ext>
            </a:extLst>
          </p:cNvPr>
          <p:cNvSpPr>
            <a:spLocks noGrp="1" noChangeArrowheads="1"/>
          </p:cNvSpPr>
          <p:nvPr>
            <p:ph type="title"/>
          </p:nvPr>
        </p:nvSpPr>
        <p:spPr>
          <a:xfrm>
            <a:off x="660633" y="381000"/>
            <a:ext cx="7772400" cy="1143000"/>
          </a:xfrm>
        </p:spPr>
        <p:txBody>
          <a:bodyPr/>
          <a:lstStyle/>
          <a:p>
            <a:pPr>
              <a:defRPr/>
            </a:pPr>
            <a:r>
              <a:rPr lang="en-US" dirty="0">
                <a:effectLst>
                  <a:outerShdw blurRad="38100" dist="38100" dir="2700000" algn="tl">
                    <a:srgbClr val="808080"/>
                  </a:outerShdw>
                </a:effectLst>
              </a:rPr>
              <a:t>How can CEAs make a positive difference?</a:t>
            </a:r>
            <a:endParaRPr lang="en-US" dirty="0">
              <a:effectLst/>
            </a:endParaRPr>
          </a:p>
        </p:txBody>
      </p:sp>
      <p:sp>
        <p:nvSpPr>
          <p:cNvPr id="27660" name="Rectangle 12">
            <a:extLst>
              <a:ext uri="{FF2B5EF4-FFF2-40B4-BE49-F238E27FC236}">
                <a16:creationId xmlns:a16="http://schemas.microsoft.com/office/drawing/2014/main" id="{01FABD72-EC41-4F4D-8222-DB32CAEAB05E}"/>
              </a:ext>
            </a:extLst>
          </p:cNvPr>
          <p:cNvSpPr>
            <a:spLocks noGrp="1" noChangeArrowheads="1"/>
          </p:cNvSpPr>
          <p:nvPr>
            <p:ph type="body" idx="1"/>
          </p:nvPr>
        </p:nvSpPr>
        <p:spPr>
          <a:xfrm>
            <a:off x="685800" y="2057400"/>
            <a:ext cx="7772400" cy="4114800"/>
          </a:xfrm>
        </p:spPr>
        <p:txBody>
          <a:bodyPr/>
          <a:lstStyle/>
          <a:p>
            <a:pPr lvl="1">
              <a:buFont typeface="Symbol" pitchFamily="18" charset="2"/>
              <a:buChar char="·"/>
              <a:defRPr/>
            </a:pPr>
            <a:endParaRPr lang="en-US" altLang="en-US" dirty="0"/>
          </a:p>
        </p:txBody>
      </p:sp>
      <p:pic>
        <p:nvPicPr>
          <p:cNvPr id="5" name="Picture 4">
            <a:extLst>
              <a:ext uri="{FF2B5EF4-FFF2-40B4-BE49-F238E27FC236}">
                <a16:creationId xmlns:a16="http://schemas.microsoft.com/office/drawing/2014/main" id="{30412CAA-73A8-4F84-B683-890B64BE723E}"/>
              </a:ext>
            </a:extLst>
          </p:cNvPr>
          <p:cNvPicPr>
            <a:picLocks noChangeAspect="1"/>
          </p:cNvPicPr>
          <p:nvPr/>
        </p:nvPicPr>
        <p:blipFill>
          <a:blip r:embed="rId4"/>
          <a:stretch>
            <a:fillRect/>
          </a:stretch>
        </p:blipFill>
        <p:spPr>
          <a:xfrm>
            <a:off x="432033" y="1622144"/>
            <a:ext cx="8229599" cy="4909112"/>
          </a:xfrm>
          <a:prstGeom prst="rect">
            <a:avLst/>
          </a:prstGeom>
        </p:spPr>
      </p:pic>
      <p:sp>
        <p:nvSpPr>
          <p:cNvPr id="6" name="TextBox 5">
            <a:extLst>
              <a:ext uri="{FF2B5EF4-FFF2-40B4-BE49-F238E27FC236}">
                <a16:creationId xmlns:a16="http://schemas.microsoft.com/office/drawing/2014/main" id="{CA786736-631D-47F4-AEC1-960DA4E3EBC6}"/>
              </a:ext>
            </a:extLst>
          </p:cNvPr>
          <p:cNvSpPr txBox="1"/>
          <p:nvPr/>
        </p:nvSpPr>
        <p:spPr>
          <a:xfrm>
            <a:off x="704675" y="6569356"/>
            <a:ext cx="7010400" cy="261610"/>
          </a:xfrm>
          <a:prstGeom prst="rect">
            <a:avLst/>
          </a:prstGeom>
          <a:noFill/>
        </p:spPr>
        <p:txBody>
          <a:bodyPr wrap="square" rtlCol="0">
            <a:spAutoFit/>
          </a:bodyPr>
          <a:lstStyle/>
          <a:p>
            <a:r>
              <a:rPr lang="en-US" sz="1100" dirty="0">
                <a:solidFill>
                  <a:srgbClr val="FFFF00"/>
                </a:solidFill>
              </a:rPr>
              <a:t>2017 data:  Petersen KFF </a:t>
            </a:r>
            <a:r>
              <a:rPr lang="en-US" sz="1100" dirty="0">
                <a:solidFill>
                  <a:srgbClr val="FFFF00"/>
                </a:solidFill>
                <a:hlinkClick r:id="rId5">
                  <a:extLst>
                    <a:ext uri="{A12FA001-AC4F-418D-AE19-62706E023703}">
                      <ahyp:hlinkClr xmlns:ahyp="http://schemas.microsoft.com/office/drawing/2018/hyperlinkcolor" val="tx"/>
                    </a:ext>
                  </a:extLst>
                </a:hlinkClick>
              </a:rPr>
              <a:t>https://www.healthsystemtracker.org/dashboard/#spending</a:t>
            </a:r>
            <a:endParaRPr lang="en-US" sz="1100" dirty="0">
              <a:solidFill>
                <a:srgbClr val="FFFF00"/>
              </a:solidFill>
            </a:endParaRPr>
          </a:p>
        </p:txBody>
      </p:sp>
      <p:sp>
        <p:nvSpPr>
          <p:cNvPr id="7" name="Speech Bubble: Rectangle 6">
            <a:extLst>
              <a:ext uri="{FF2B5EF4-FFF2-40B4-BE49-F238E27FC236}">
                <a16:creationId xmlns:a16="http://schemas.microsoft.com/office/drawing/2014/main" id="{A35B2E7A-46ED-4D01-9196-7BED69E46A62}"/>
              </a:ext>
            </a:extLst>
          </p:cNvPr>
          <p:cNvSpPr/>
          <p:nvPr/>
        </p:nvSpPr>
        <p:spPr bwMode="auto">
          <a:xfrm>
            <a:off x="3429000" y="1674693"/>
            <a:ext cx="2794234" cy="1294234"/>
          </a:xfrm>
          <a:prstGeom prst="wedgeRectCallout">
            <a:avLst>
              <a:gd name="adj1" fmla="val -59597"/>
              <a:gd name="adj2" fmla="val 11953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imes New Roman" pitchFamily="-10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New Roman" pitchFamily="-106" charset="0"/>
              </a:rPr>
              <a:t>~ $3.5 Trillion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06"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8C94C8FB-79CE-4BC6-9AEB-563647D6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4008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3FD58E71-27E8-4002-8699-903D23557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33400"/>
            <a:ext cx="51800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60A1B-63DE-40CF-96DB-6F2DAB0B5EA9}"/>
              </a:ext>
            </a:extLst>
          </p:cNvPr>
          <p:cNvSpPr>
            <a:spLocks noGrp="1"/>
          </p:cNvSpPr>
          <p:nvPr>
            <p:ph type="title"/>
          </p:nvPr>
        </p:nvSpPr>
        <p:spPr/>
        <p:txBody>
          <a:bodyPr/>
          <a:lstStyle/>
          <a:p>
            <a:pPr>
              <a:defRPr/>
            </a:pPr>
            <a:r>
              <a:rPr lang="en-US" dirty="0">
                <a:effectLst>
                  <a:outerShdw blurRad="38100" dist="38100" dir="2700000" algn="tl">
                    <a:srgbClr val="808080"/>
                  </a:outerShdw>
                </a:effectLst>
              </a:rPr>
              <a:t>Financing HIV care in developing countries</a:t>
            </a:r>
          </a:p>
        </p:txBody>
      </p:sp>
      <p:pic>
        <p:nvPicPr>
          <p:cNvPr id="59395" name="Picture 2">
            <a:extLst>
              <a:ext uri="{FF2B5EF4-FFF2-40B4-BE49-F238E27FC236}">
                <a16:creationId xmlns:a16="http://schemas.microsoft.com/office/drawing/2014/main" id="{4DA00FFC-CE8E-47A6-A935-99C22A398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866900"/>
            <a:ext cx="6943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0B8240A2-EC8A-4A1C-81EF-4E151CF41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6172200"/>
            <a:ext cx="2676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6B6E-560F-4F3A-B116-33CA1B3DF159}"/>
              </a:ext>
            </a:extLst>
          </p:cNvPr>
          <p:cNvSpPr>
            <a:spLocks noGrp="1"/>
          </p:cNvSpPr>
          <p:nvPr>
            <p:ph type="title"/>
          </p:nvPr>
        </p:nvSpPr>
        <p:spPr/>
        <p:txBody>
          <a:bodyPr/>
          <a:lstStyle/>
          <a:p>
            <a:pPr>
              <a:defRPr/>
            </a:pPr>
            <a:r>
              <a:rPr lang="en-US" dirty="0">
                <a:effectLst>
                  <a:outerShdw blurRad="38100" dist="38100" dir="2700000" algn="tl">
                    <a:srgbClr val="808080"/>
                  </a:outerShdw>
                </a:effectLst>
                <a:ea typeface="+mj-ea"/>
              </a:rPr>
              <a:t>Medical interventions need to be judged by the value they provide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heartmate2_pic_3d">
            <a:extLst>
              <a:ext uri="{FF2B5EF4-FFF2-40B4-BE49-F238E27FC236}">
                <a16:creationId xmlns:a16="http://schemas.microsoft.com/office/drawing/2014/main" id="{E1BD1ED9-AA5C-4A42-8402-673706395A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295400"/>
            <a:ext cx="3100388" cy="5105400"/>
          </a:xfrm>
        </p:spPr>
      </p:pic>
      <p:pic>
        <p:nvPicPr>
          <p:cNvPr id="62467" name="Picture 4" descr="debakey_battery_pack">
            <a:extLst>
              <a:ext uri="{FF2B5EF4-FFF2-40B4-BE49-F238E27FC236}">
                <a16:creationId xmlns:a16="http://schemas.microsoft.com/office/drawing/2014/main" id="{8E5E18CC-76AC-47FA-A1C5-5F6D40CFA2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914400"/>
            <a:ext cx="3600450" cy="4876800"/>
          </a:xfr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9AB00F2-C427-43A8-867C-35D29681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906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EF23E674-E8A0-450B-9B8B-7D6F2D678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AutoShape 3">
            <a:extLst>
              <a:ext uri="{FF2B5EF4-FFF2-40B4-BE49-F238E27FC236}">
                <a16:creationId xmlns:a16="http://schemas.microsoft.com/office/drawing/2014/main" id="{EF02A308-CF03-42BB-A173-8D02AA1634E1}"/>
              </a:ext>
            </a:extLst>
          </p:cNvPr>
          <p:cNvSpPr>
            <a:spLocks noChangeArrowheads="1"/>
          </p:cNvSpPr>
          <p:nvPr/>
        </p:nvSpPr>
        <p:spPr bwMode="auto">
          <a:xfrm>
            <a:off x="0" y="3810000"/>
            <a:ext cx="304800" cy="152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p>
        </p:txBody>
      </p:sp>
      <p:sp>
        <p:nvSpPr>
          <p:cNvPr id="64516" name="AutoShape 4">
            <a:extLst>
              <a:ext uri="{FF2B5EF4-FFF2-40B4-BE49-F238E27FC236}">
                <a16:creationId xmlns:a16="http://schemas.microsoft.com/office/drawing/2014/main" id="{CE5236EF-8E82-42E9-8D89-5B8C73FFE417}"/>
              </a:ext>
            </a:extLst>
          </p:cNvPr>
          <p:cNvSpPr>
            <a:spLocks noChangeArrowheads="1"/>
          </p:cNvSpPr>
          <p:nvPr/>
        </p:nvSpPr>
        <p:spPr bwMode="auto">
          <a:xfrm>
            <a:off x="8458200" y="3781425"/>
            <a:ext cx="290513" cy="180975"/>
          </a:xfrm>
          <a:prstGeom prst="leftArrow">
            <a:avLst>
              <a:gd name="adj1" fmla="val 50000"/>
              <a:gd name="adj2" fmla="val 40132"/>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29410DC4-1CAC-4F8B-9D05-CC2D7AAFED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3298" name="Rectangle 1026">
            <a:extLst>
              <a:ext uri="{FF2B5EF4-FFF2-40B4-BE49-F238E27FC236}">
                <a16:creationId xmlns:a16="http://schemas.microsoft.com/office/drawing/2014/main" id="{43835713-0395-4937-8818-6B6BB441E788}"/>
              </a:ext>
            </a:extLst>
          </p:cNvPr>
          <p:cNvSpPr>
            <a:spLocks noGrp="1" noChangeArrowheads="1"/>
          </p:cNvSpPr>
          <p:nvPr>
            <p:ph type="title"/>
          </p:nvPr>
        </p:nvSpPr>
        <p:spPr/>
        <p:txBody>
          <a:bodyPr/>
          <a:lstStyle/>
          <a:p>
            <a:pPr>
              <a:defRPr/>
            </a:pPr>
            <a:r>
              <a:rPr lang="en-US" sz="4400" b="1" dirty="0">
                <a:solidFill>
                  <a:srgbClr val="FFFF00"/>
                </a:solidFill>
              </a:rPr>
              <a:t>The Reality of Resource Allocation</a:t>
            </a:r>
          </a:p>
        </p:txBody>
      </p:sp>
      <p:sp>
        <p:nvSpPr>
          <p:cNvPr id="183299" name="Rectangle 1027">
            <a:extLst>
              <a:ext uri="{FF2B5EF4-FFF2-40B4-BE49-F238E27FC236}">
                <a16:creationId xmlns:a16="http://schemas.microsoft.com/office/drawing/2014/main" id="{A049D914-2836-4939-9E25-466B347CD730}"/>
              </a:ext>
            </a:extLst>
          </p:cNvPr>
          <p:cNvSpPr>
            <a:spLocks noGrp="1" noChangeArrowheads="1"/>
          </p:cNvSpPr>
          <p:nvPr>
            <p:ph type="body" idx="1"/>
          </p:nvPr>
        </p:nvSpPr>
        <p:spPr/>
        <p:txBody>
          <a:bodyPr/>
          <a:lstStyle/>
          <a:p>
            <a:pPr>
              <a:defRPr/>
            </a:pPr>
            <a:r>
              <a:rPr lang="en-US" sz="2800" b="1" dirty="0">
                <a:effectLst/>
              </a:rPr>
              <a:t>The problem: Resources are always limited.</a:t>
            </a:r>
          </a:p>
          <a:p>
            <a:pPr>
              <a:defRPr/>
            </a:pPr>
            <a:r>
              <a:rPr lang="en-US" sz="2800" b="1" dirty="0">
                <a:effectLst/>
              </a:rPr>
              <a:t>The challenge: To allocate resources to achieve a maximum benefit.</a:t>
            </a:r>
          </a:p>
          <a:p>
            <a:pPr>
              <a:defRPr/>
            </a:pPr>
            <a:r>
              <a:rPr lang="en-US" sz="2800" b="1" dirty="0">
                <a:effectLst/>
              </a:rPr>
              <a:t>The focus: The best use of the </a:t>
            </a:r>
            <a:r>
              <a:rPr lang="en-US" sz="2800" b="1" u="sng" dirty="0">
                <a:effectLst/>
              </a:rPr>
              <a:t>next</a:t>
            </a:r>
            <a:r>
              <a:rPr lang="en-US" sz="2800" b="1" dirty="0">
                <a:effectLst/>
              </a:rPr>
              <a:t> dollar.</a:t>
            </a:r>
          </a:p>
          <a:p>
            <a:pPr>
              <a:buFontTx/>
              <a:buNone/>
              <a:defRPr/>
            </a:pPr>
            <a:endParaRPr lang="en-US" sz="28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A377AF6D-2247-4FE1-B99F-44C8EA5955D5}"/>
              </a:ext>
            </a:extLst>
          </p:cNvPr>
          <p:cNvSpPr>
            <a:spLocks noGrp="1" noChangeArrowheads="1"/>
          </p:cNvSpPr>
          <p:nvPr>
            <p:ph type="body" idx="1"/>
          </p:nvPr>
        </p:nvSpPr>
        <p:spPr>
          <a:xfrm>
            <a:off x="457200" y="2590800"/>
            <a:ext cx="8229600" cy="3657600"/>
          </a:xfrm>
        </p:spPr>
        <p:txBody>
          <a:bodyPr/>
          <a:lstStyle/>
          <a:p>
            <a:pPr>
              <a:spcBef>
                <a:spcPts val="200"/>
              </a:spcBef>
              <a:spcAft>
                <a:spcPts val="200"/>
              </a:spcAft>
              <a:buFont typeface="Symbol" pitchFamily="-106" charset="2"/>
              <a:buNone/>
              <a:defRPr/>
            </a:pPr>
            <a:r>
              <a:rPr lang="en-US" sz="2000" dirty="0">
                <a:effectLst>
                  <a:outerShdw blurRad="38100" dist="38100" dir="2700000" algn="tl">
                    <a:srgbClr val="808080"/>
                  </a:outerShdw>
                </a:effectLst>
              </a:rPr>
              <a:t>Lovastatin for high cholesterol, </a:t>
            </a:r>
            <a:br>
              <a:rPr lang="en-US" sz="2000" dirty="0">
                <a:effectLst>
                  <a:outerShdw blurRad="38100" dist="38100" dir="2700000" algn="tl">
                    <a:srgbClr val="808080"/>
                  </a:outerShdw>
                </a:effectLst>
              </a:rPr>
            </a:br>
            <a:r>
              <a:rPr lang="en-US" sz="2000" dirty="0">
                <a:effectLst>
                  <a:outerShdw blurRad="38100" dist="38100" dir="2700000" algn="tl">
                    <a:srgbClr val="808080"/>
                  </a:outerShdw>
                </a:effectLst>
              </a:rPr>
              <a:t>	men with CHD 50 y.o.	 		(savings)*</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Varicella vaccination (societal perspective)	 (savings)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Needle exchange, IDUs		 		$ 300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HIV counseling and testing, IDUs,</a:t>
            </a:r>
            <a:br>
              <a:rPr lang="en-US" sz="2000" dirty="0">
                <a:effectLst>
                  <a:outerShdw blurRad="38100" dist="38100" dir="2700000" algn="tl">
                    <a:srgbClr val="808080"/>
                  </a:outerShdw>
                </a:effectLst>
              </a:rPr>
            </a:br>
            <a:r>
              <a:rPr lang="en-US" sz="2000" dirty="0">
                <a:effectLst>
                  <a:outerShdw blurRad="38100" dist="38100" dir="2700000" algn="tl">
                    <a:srgbClr val="808080"/>
                  </a:outerShdw>
                </a:effectLst>
              </a:rPr>
              <a:t>	 U.S. northeast				$ 1,000</a:t>
            </a:r>
          </a:p>
          <a:p>
            <a:pPr>
              <a:spcBef>
                <a:spcPts val="200"/>
              </a:spcBef>
              <a:spcAft>
                <a:spcPts val="200"/>
              </a:spcAft>
              <a:buFontTx/>
              <a:buNone/>
              <a:defRPr/>
            </a:pPr>
            <a:r>
              <a:rPr lang="en-US" sz="2000" dirty="0">
                <a:effectLst>
                  <a:outerShdw blurRad="38100" dist="38100" dir="2700000" algn="tl">
                    <a:srgbClr val="808080"/>
                  </a:outerShdw>
                </a:effectLst>
              </a:rPr>
              <a:t>Brief quit smoking counseling	 		$  2,000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Varicella vaccination (payer perspective)	 	$  2,500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Beta blockers for MI				$  2,700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F/u visit for quit smoking				$  5,000	</a:t>
            </a:r>
          </a:p>
        </p:txBody>
      </p:sp>
      <p:sp>
        <p:nvSpPr>
          <p:cNvPr id="76804" name="Rectangle 4">
            <a:extLst>
              <a:ext uri="{FF2B5EF4-FFF2-40B4-BE49-F238E27FC236}">
                <a16:creationId xmlns:a16="http://schemas.microsoft.com/office/drawing/2014/main" id="{C6482BF8-D327-4F2B-90B0-6C250383A703}"/>
              </a:ext>
            </a:extLst>
          </p:cNvPr>
          <p:cNvSpPr>
            <a:spLocks noChangeArrowheads="1"/>
          </p:cNvSpPr>
          <p:nvPr/>
        </p:nvSpPr>
        <p:spPr bwMode="auto">
          <a:xfrm>
            <a:off x="1078037" y="1828800"/>
            <a:ext cx="6835526" cy="461665"/>
          </a:xfrm>
          <a:prstGeom prst="rect">
            <a:avLst/>
          </a:prstGeom>
          <a:noFill/>
          <a:ln w="9525">
            <a:noFill/>
            <a:miter lim="800000"/>
            <a:headEnd/>
            <a:tailEnd/>
          </a:ln>
          <a:effectLst/>
        </p:spPr>
        <p:txBody>
          <a:bodyPr wrap="none">
            <a:spAutoFit/>
          </a:bodyPr>
          <a:lstStyle/>
          <a:p>
            <a:pPr>
              <a:defRPr/>
            </a:pPr>
            <a:r>
              <a:rPr lang="en-US" sz="2400" dirty="0">
                <a:solidFill>
                  <a:srgbClr val="FFFF00"/>
                </a:solidFill>
                <a:effectLst>
                  <a:outerShdw blurRad="38100" dist="38100" dir="2700000" algn="tl">
                    <a:srgbClr val="808080"/>
                  </a:outerShdw>
                </a:effectLst>
                <a:latin typeface="+mj-lt"/>
                <a:ea typeface="ＭＳ Ｐゴシック" pitchFamily="-106" charset="-128"/>
              </a:rPr>
              <a:t>Intervention			Cost /  yr of life saved</a:t>
            </a:r>
            <a:endParaRPr lang="en-US" sz="2400" dirty="0">
              <a:solidFill>
                <a:srgbClr val="FFFF00"/>
              </a:solidFill>
              <a:latin typeface="+mj-lt"/>
              <a:ea typeface="ＭＳ Ｐゴシック" pitchFamily="-106" charset="-128"/>
            </a:endParaRPr>
          </a:p>
        </p:txBody>
      </p:sp>
      <p:sp>
        <p:nvSpPr>
          <p:cNvPr id="7" name="Text Box 1033">
            <a:extLst>
              <a:ext uri="{FF2B5EF4-FFF2-40B4-BE49-F238E27FC236}">
                <a16:creationId xmlns:a16="http://schemas.microsoft.com/office/drawing/2014/main" id="{C7E754DB-DC30-43E2-A765-960F603B1087}"/>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dirty="0">
                <a:solidFill>
                  <a:srgbClr val="FFFFFF"/>
                </a:solidFill>
                <a:effectLst>
                  <a:outerShdw blurRad="38100" dist="38100" dir="2700000" algn="tl">
                    <a:srgbClr val="808080"/>
                  </a:outerShdw>
                </a:effectLst>
                <a:latin typeface="Arial" panose="020B0604020202020204" pitchFamily="34" charset="0"/>
              </a:rPr>
              <a:t>Selected CEA results from the literature</a:t>
            </a:r>
            <a:endParaRPr lang="en-US" sz="4000" dirty="0">
              <a:solidFill>
                <a:srgbClr val="FFFFFF"/>
              </a:solidFill>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1033">
            <a:extLst>
              <a:ext uri="{FF2B5EF4-FFF2-40B4-BE49-F238E27FC236}">
                <a16:creationId xmlns:a16="http://schemas.microsoft.com/office/drawing/2014/main" id="{6D7F91E9-0FC9-49B5-B052-9A11CCD226C3}"/>
              </a:ext>
            </a:extLst>
          </p:cNvPr>
          <p:cNvSpPr txBox="1">
            <a:spLocks noChangeArrowheads="1"/>
          </p:cNvSpPr>
          <p:nvPr/>
        </p:nvSpPr>
        <p:spPr bwMode="auto">
          <a:xfrm>
            <a:off x="838200" y="240357"/>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dirty="0">
                <a:solidFill>
                  <a:srgbClr val="FFFFFF"/>
                </a:solidFill>
                <a:effectLst>
                  <a:outerShdw blurRad="38100" dist="38100" dir="2700000" algn="tl">
                    <a:srgbClr val="808080"/>
                  </a:outerShdw>
                </a:effectLst>
                <a:latin typeface="Arial" panose="020B0604020202020204" pitchFamily="34" charset="0"/>
              </a:rPr>
              <a:t>Selected CEA results from the literature (cont’d)</a:t>
            </a:r>
            <a:endParaRPr lang="en-US" sz="4000" dirty="0">
              <a:solidFill>
                <a:srgbClr val="FFFFFF"/>
              </a:solidFill>
              <a:latin typeface="Arial" panose="020B0604020202020204" pitchFamily="34" charset="0"/>
            </a:endParaRPr>
          </a:p>
        </p:txBody>
      </p:sp>
      <p:sp>
        <p:nvSpPr>
          <p:cNvPr id="30730" name="Rectangle 1034">
            <a:extLst>
              <a:ext uri="{FF2B5EF4-FFF2-40B4-BE49-F238E27FC236}">
                <a16:creationId xmlns:a16="http://schemas.microsoft.com/office/drawing/2014/main" id="{0FBE96AE-10A6-4502-A830-6799931D27F7}"/>
              </a:ext>
            </a:extLst>
          </p:cNvPr>
          <p:cNvSpPr>
            <a:spLocks noChangeArrowheads="1"/>
          </p:cNvSpPr>
          <p:nvPr/>
        </p:nvSpPr>
        <p:spPr bwMode="auto">
          <a:xfrm>
            <a:off x="381000" y="2133600"/>
            <a:ext cx="8229600" cy="3888244"/>
          </a:xfrm>
          <a:prstGeom prst="rect">
            <a:avLst/>
          </a:prstGeom>
          <a:noFill/>
          <a:ln w="9525">
            <a:noFill/>
            <a:miter lim="800000"/>
            <a:headEnd/>
            <a:tailEnd/>
          </a:ln>
          <a:effectLst/>
        </p:spPr>
        <p:txBody>
          <a:bodyPr>
            <a:spAutoFit/>
          </a:bodyPr>
          <a:lstStyle/>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Neonatal intensive care (1,000 – 1,499 gm)	$  5,500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Nicotine gum					$  4,100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Drug treatment of HTN (moderate disease)	$  6,250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Drug treatment of HTN (mild disease)		$ 13,500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Neonatal intensive care (500 – 999 gm)		$ 38,800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t-PA (versus Streptokinase) for AMI, overall	$ 32,700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Cholestyramine for cholesterol &gt;265, men 48 y.o.$160,000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t-PA (versus Streptokinase) for inferior</a:t>
            </a:r>
            <a:b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b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wall AMI, ≤40 y.o.			$ 203,100	</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Lovastatin for high cholesterol,</a:t>
            </a:r>
            <a:b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br>
            <a:r>
              <a:rPr lang="en-US" sz="2000" dirty="0">
                <a:solidFill>
                  <a:srgbClr val="FFFFFF"/>
                </a:solidFill>
                <a:effectLst>
                  <a:outerShdw blurRad="38100" dist="38100" dir="2700000" algn="tl">
                    <a:srgbClr val="808080"/>
                  </a:outerShdw>
                </a:effectLst>
                <a:latin typeface="Arial" panose="020B0604020202020204" pitchFamily="34" charset="0"/>
                <a:ea typeface="ＭＳ Ｐゴシック" pitchFamily="-106" charset="-128"/>
              </a:rPr>
              <a:t>	 low-risk men 30 y.o.			$ 1 million</a:t>
            </a:r>
          </a:p>
        </p:txBody>
      </p:sp>
      <p:sp>
        <p:nvSpPr>
          <p:cNvPr id="30731" name="Rectangle 1035">
            <a:extLst>
              <a:ext uri="{FF2B5EF4-FFF2-40B4-BE49-F238E27FC236}">
                <a16:creationId xmlns:a16="http://schemas.microsoft.com/office/drawing/2014/main" id="{A2BD8161-ABA9-410E-999F-834A693E3FD9}"/>
              </a:ext>
            </a:extLst>
          </p:cNvPr>
          <p:cNvSpPr>
            <a:spLocks noChangeArrowheads="1"/>
          </p:cNvSpPr>
          <p:nvPr/>
        </p:nvSpPr>
        <p:spPr bwMode="auto">
          <a:xfrm>
            <a:off x="609600" y="1600200"/>
            <a:ext cx="6750566" cy="461665"/>
          </a:xfrm>
          <a:prstGeom prst="rect">
            <a:avLst/>
          </a:prstGeom>
          <a:noFill/>
          <a:ln w="9525">
            <a:noFill/>
            <a:miter lim="800000"/>
            <a:headEnd/>
            <a:tailEnd/>
          </a:ln>
          <a:effectLst/>
        </p:spPr>
        <p:txBody>
          <a:bodyPr wrap="none">
            <a:spAutoFit/>
          </a:bodyPr>
          <a:lstStyle/>
          <a:p>
            <a:pPr>
              <a:defRPr/>
            </a:pPr>
            <a:r>
              <a:rPr lang="en-US" sz="2400" dirty="0">
                <a:solidFill>
                  <a:srgbClr val="FFFF00"/>
                </a:solidFill>
                <a:effectLst>
                  <a:outerShdw blurRad="38100" dist="38100" dir="2700000" algn="tl">
                    <a:srgbClr val="808080"/>
                  </a:outerShdw>
                </a:effectLst>
                <a:latin typeface="Arial" panose="020B0604020202020204" pitchFamily="34" charset="0"/>
                <a:ea typeface="ＭＳ Ｐゴシック" pitchFamily="-106" charset="-128"/>
              </a:rPr>
              <a:t>Intervention			Cost / yr of life saved</a:t>
            </a:r>
            <a:endParaRPr lang="en-US" sz="2400" dirty="0">
              <a:solidFill>
                <a:srgbClr val="FFFF00"/>
              </a:solidFill>
              <a:latin typeface="Arial" panose="020B0604020202020204" pitchFamily="34" charset="0"/>
              <a:ea typeface="ＭＳ Ｐゴシック" pitchFamily="-106"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98B-EC9A-4901-AF02-5D5611D1B802}"/>
              </a:ext>
            </a:extLst>
          </p:cNvPr>
          <p:cNvSpPr>
            <a:spLocks noGrp="1"/>
          </p:cNvSpPr>
          <p:nvPr>
            <p:ph type="title"/>
          </p:nvPr>
        </p:nvSpPr>
        <p:spPr>
          <a:xfrm>
            <a:off x="685800" y="152400"/>
            <a:ext cx="7772400" cy="1143000"/>
          </a:xfrm>
        </p:spPr>
        <p:txBody>
          <a:bodyPr/>
          <a:lstStyle/>
          <a:p>
            <a:pPr>
              <a:defRPr/>
            </a:pPr>
            <a:r>
              <a:rPr lang="en-US" dirty="0">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61727DD3-47FA-4AD5-8C05-CED951F8DE46}"/>
              </a:ext>
            </a:extLst>
          </p:cNvPr>
          <p:cNvSpPr>
            <a:spLocks noGrp="1"/>
          </p:cNvSpPr>
          <p:nvPr>
            <p:ph idx="1"/>
          </p:nvPr>
        </p:nvSpPr>
        <p:spPr>
          <a:xfrm>
            <a:off x="685800" y="1905000"/>
            <a:ext cx="7772400" cy="3733800"/>
          </a:xfrm>
        </p:spPr>
        <p:txBody>
          <a:bodyPr/>
          <a:lstStyle/>
          <a:p>
            <a:pPr marL="0" indent="0">
              <a:defRPr/>
            </a:pPr>
            <a:r>
              <a:rPr lang="en-US" dirty="0">
                <a:effectLst>
                  <a:outerShdw blurRad="38100" dist="38100" dir="2700000" algn="tl">
                    <a:srgbClr val="808080"/>
                  </a:outerShdw>
                </a:effectLst>
              </a:rPr>
              <a:t>    EBM only tells you whether something works, not      whether we should pay for it.</a:t>
            </a:r>
          </a:p>
          <a:p>
            <a:pPr marL="400050" lvl="1" indent="0">
              <a:defRPr/>
            </a:pPr>
            <a:r>
              <a:rPr lang="en-US" dirty="0">
                <a:effectLst>
                  <a:outerShdw blurRad="38100" dist="38100" dir="2700000" algn="tl">
                    <a:srgbClr val="808080"/>
                  </a:outerShdw>
                </a:effectLst>
                <a:ea typeface="ＭＳ Ｐゴシック" pitchFamily="-106" charset="-128"/>
              </a:rPr>
              <a:t> LVAD example</a:t>
            </a:r>
          </a:p>
          <a:p>
            <a:pPr marL="400050" lvl="1" indent="0">
              <a:defRPr/>
            </a:pPr>
            <a:r>
              <a:rPr lang="en-US" dirty="0">
                <a:effectLst>
                  <a:outerShdw blurRad="38100" dist="38100" dir="2700000" algn="tl">
                    <a:srgbClr val="808080"/>
                  </a:outerShdw>
                </a:effectLst>
                <a:ea typeface="ＭＳ Ｐゴシック" pitchFamily="-106" charset="-128"/>
              </a:rPr>
              <a:t>Many other similar examples</a:t>
            </a:r>
          </a:p>
          <a:p>
            <a:pPr marL="400050" lvl="1" indent="0">
              <a:defRPr/>
            </a:pPr>
            <a:endParaRPr lang="en-US" dirty="0">
              <a:effectLst>
                <a:outerShdw blurRad="38100" dist="38100" dir="2700000" algn="tl">
                  <a:srgbClr val="808080"/>
                </a:outerShdw>
              </a:effectLst>
              <a:ea typeface="ＭＳ Ｐゴシック" pitchFamily="-106" charset="-128"/>
            </a:endParaRPr>
          </a:p>
          <a:p>
            <a:pPr marL="0" indent="0">
              <a:defRPr/>
            </a:pPr>
            <a:r>
              <a:rPr lang="en-US" dirty="0">
                <a:effectLst>
                  <a:outerShdw blurRad="38100" dist="38100" dir="2700000" algn="tl">
                    <a:srgbClr val="808080"/>
                  </a:outerShdw>
                </a:effectLst>
              </a:rPr>
              <a:t>    Evidence of effectiveness </a:t>
            </a:r>
            <a:r>
              <a:rPr lang="en-US" dirty="0">
                <a:effectLst>
                  <a:outerShdw blurRad="38100" dist="38100" dir="2700000" algn="tl">
                    <a:srgbClr val="808080"/>
                  </a:outerShdw>
                </a:effectLst>
                <a:sym typeface="Symbol" pitchFamily="-106" charset="2"/>
              </a:rPr>
              <a:t> Evidence of value</a:t>
            </a:r>
            <a:endParaRPr lang="en-US" dirty="0">
              <a:effectLst>
                <a:outerShdw blurRad="38100" dist="38100" dir="2700000" algn="tl">
                  <a:srgbClr val="808080"/>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5A8C-9947-4CD0-BD20-A67EDBEABEBA}"/>
              </a:ext>
            </a:extLst>
          </p:cNvPr>
          <p:cNvSpPr>
            <a:spLocks noGrp="1"/>
          </p:cNvSpPr>
          <p:nvPr>
            <p:ph type="title"/>
          </p:nvPr>
        </p:nvSpPr>
        <p:spPr>
          <a:xfrm>
            <a:off x="685800" y="152400"/>
            <a:ext cx="7772400" cy="1143000"/>
          </a:xfrm>
        </p:spPr>
        <p:txBody>
          <a:bodyPr/>
          <a:lstStyle/>
          <a:p>
            <a:pPr>
              <a:defRPr/>
            </a:pPr>
            <a:r>
              <a:rPr lang="en-US" dirty="0">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21C34656-5FBC-415B-8F2F-D578FF5A2274}"/>
              </a:ext>
            </a:extLst>
          </p:cNvPr>
          <p:cNvSpPr>
            <a:spLocks noGrp="1"/>
          </p:cNvSpPr>
          <p:nvPr>
            <p:ph idx="1"/>
          </p:nvPr>
        </p:nvSpPr>
        <p:spPr>
          <a:xfrm>
            <a:off x="685800" y="1524000"/>
            <a:ext cx="7772400" cy="4114800"/>
          </a:xfrm>
        </p:spPr>
        <p:txBody>
          <a:bodyPr/>
          <a:lstStyle/>
          <a:p>
            <a:pPr marL="0" indent="0">
              <a:buFontTx/>
              <a:buNone/>
              <a:defRPr/>
            </a:pPr>
            <a:r>
              <a:rPr lang="en-US" sz="2000" dirty="0">
                <a:solidFill>
                  <a:srgbClr val="FFFF00"/>
                </a:solidFill>
                <a:effectLst>
                  <a:outerShdw blurRad="38100" dist="38100" dir="2700000" algn="tl">
                    <a:srgbClr val="808080"/>
                  </a:outerShdw>
                </a:effectLst>
                <a:latin typeface="Calibri" pitchFamily="34" charset="0"/>
              </a:rPr>
              <a:t>Evidence barrier in EBM can be unrealistically high.</a:t>
            </a: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r>
              <a:rPr lang="en-US" sz="1200" dirty="0">
                <a:effectLst>
                  <a:outerShdw blurRad="38100" dist="38100" dir="2700000" algn="tl">
                    <a:srgbClr val="808080"/>
                  </a:outerShdw>
                </a:effectLst>
                <a:latin typeface="Calibri" pitchFamily="34" charset="0"/>
              </a:rPr>
              <a:t>Objectives To determine whether parachutes are effective in preventing major trauma related to gravitational challenge.</a:t>
            </a:r>
          </a:p>
          <a:p>
            <a:pPr marL="0" indent="0">
              <a:buFontTx/>
              <a:buNone/>
              <a:defRPr/>
            </a:pPr>
            <a:r>
              <a:rPr lang="en-US" sz="1200" dirty="0">
                <a:effectLst>
                  <a:outerShdw blurRad="38100" dist="38100" dir="2700000" algn="tl">
                    <a:srgbClr val="808080"/>
                  </a:outerShdw>
                </a:effectLst>
                <a:latin typeface="Calibri" pitchFamily="34" charset="0"/>
              </a:rPr>
              <a:t>Design Systematic review of randomised controlled trials.</a:t>
            </a:r>
          </a:p>
          <a:p>
            <a:pPr marL="0" indent="0">
              <a:buFontTx/>
              <a:buNone/>
              <a:defRPr/>
            </a:pPr>
            <a:r>
              <a:rPr lang="en-US" sz="1200" dirty="0">
                <a:effectLst>
                  <a:outerShdw blurRad="38100" dist="38100" dir="2700000" algn="tl">
                    <a:srgbClr val="808080"/>
                  </a:outerShdw>
                </a:effectLst>
                <a:latin typeface="Calibri" pitchFamily="34" charset="0"/>
              </a:rPr>
              <a:t>Data sources: Medline,Web of Science, Embase, and the Cochrane Library databases; appropriate internet sites and citation lists.</a:t>
            </a:r>
          </a:p>
          <a:p>
            <a:pPr marL="0" indent="0">
              <a:buFontTx/>
              <a:buNone/>
              <a:defRPr/>
            </a:pPr>
            <a:r>
              <a:rPr lang="en-US" sz="1200" dirty="0">
                <a:effectLst>
                  <a:outerShdw blurRad="38100" dist="38100" dir="2700000" algn="tl">
                    <a:srgbClr val="808080"/>
                  </a:outerShdw>
                </a:effectLst>
                <a:latin typeface="Calibri" pitchFamily="34" charset="0"/>
              </a:rPr>
              <a:t>Study selection: Studies showing the effects of using a parachute during free fall.</a:t>
            </a:r>
          </a:p>
          <a:p>
            <a:pPr marL="0" indent="0">
              <a:buFontTx/>
              <a:buNone/>
              <a:defRPr/>
            </a:pPr>
            <a:r>
              <a:rPr lang="en-US" sz="1200" dirty="0">
                <a:effectLst>
                  <a:outerShdw blurRad="38100" dist="38100" dir="2700000" algn="tl">
                    <a:srgbClr val="808080"/>
                  </a:outerShdw>
                </a:effectLst>
                <a:latin typeface="Calibri" pitchFamily="34" charset="0"/>
              </a:rPr>
              <a:t>Main outcome measure Death or major trauma, defined as an injury severity score &gt; 15.</a:t>
            </a:r>
          </a:p>
          <a:p>
            <a:pPr marL="0" indent="0">
              <a:buFontTx/>
              <a:buNone/>
              <a:defRPr/>
            </a:pPr>
            <a:r>
              <a:rPr lang="en-US" sz="1200" dirty="0">
                <a:effectLst>
                  <a:outerShdw blurRad="38100" dist="38100" dir="2700000" algn="tl">
                    <a:srgbClr val="808080"/>
                  </a:outerShdw>
                </a:effectLst>
                <a:latin typeface="Calibri" pitchFamily="34" charset="0"/>
              </a:rPr>
              <a:t>Results We were unable to identify any randomised controlled trials of parachute intervention.</a:t>
            </a:r>
          </a:p>
          <a:p>
            <a:pPr marL="0" indent="0">
              <a:buFontTx/>
              <a:buNone/>
              <a:defRPr/>
            </a:pPr>
            <a:r>
              <a:rPr lang="en-US" sz="1200" dirty="0">
                <a:effectLst>
                  <a:outerShdw blurRad="38100" dist="38100" dir="2700000" algn="tl">
                    <a:srgbClr val="808080"/>
                  </a:outerShdw>
                </a:effectLst>
                <a:latin typeface="Calibri" pitchFamily="34" charset="0"/>
              </a:rPr>
              <a:t>Conclusions As with many interventions intended to prevent ill health, the effectiveness of parachutes has not been subjected to rigorous evaluation by using randomised controlled trials. Advocates of evidence based medicine have criticised the adoption of interventions evaluated by using only observational data. We think that everyone might benefit if the most radical protagonists of evidence based medicine organised and participated in a double blind, randomised, placebo controlled, crossover trial of the parachute.</a:t>
            </a:r>
          </a:p>
        </p:txBody>
      </p:sp>
      <p:pic>
        <p:nvPicPr>
          <p:cNvPr id="111620" name="Picture 2">
            <a:extLst>
              <a:ext uri="{FF2B5EF4-FFF2-40B4-BE49-F238E27FC236}">
                <a16:creationId xmlns:a16="http://schemas.microsoft.com/office/drawing/2014/main" id="{9E029E35-D305-4623-8CD9-906FDC340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52625"/>
            <a:ext cx="5791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3">
            <a:extLst>
              <a:ext uri="{FF2B5EF4-FFF2-40B4-BE49-F238E27FC236}">
                <a16:creationId xmlns:a16="http://schemas.microsoft.com/office/drawing/2014/main" id="{C75FE8E2-09E7-4E78-81F1-3F9D95BA0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2253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a:extLst>
              <a:ext uri="{FF2B5EF4-FFF2-40B4-BE49-F238E27FC236}">
                <a16:creationId xmlns:a16="http://schemas.microsoft.com/office/drawing/2014/main" id="{E5F32B10-6557-4CD8-8D01-32616C9D7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57300"/>
            <a:ext cx="22955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EC65F514-261C-4C30-8E83-849FDA6396E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52930" name="Rectangle 2">
            <a:extLst>
              <a:ext uri="{FF2B5EF4-FFF2-40B4-BE49-F238E27FC236}">
                <a16:creationId xmlns:a16="http://schemas.microsoft.com/office/drawing/2014/main" id="{17598F9C-495B-45AA-A829-955D189E9300}"/>
              </a:ext>
            </a:extLst>
          </p:cNvPr>
          <p:cNvSpPr>
            <a:spLocks noGrp="1" noChangeArrowheads="1"/>
          </p:cNvSpPr>
          <p:nvPr>
            <p:ph type="title"/>
          </p:nvPr>
        </p:nvSpPr>
        <p:spPr>
          <a:xfrm>
            <a:off x="685800" y="381000"/>
            <a:ext cx="7772400" cy="1143000"/>
          </a:xfrm>
        </p:spPr>
        <p:txBody>
          <a:bodyPr/>
          <a:lstStyle/>
          <a:p>
            <a:pPr>
              <a:defRPr/>
            </a:pPr>
            <a:r>
              <a:rPr lang="en-US" sz="5400" b="1" dirty="0"/>
              <a:t>Potential Uses of CEAs</a:t>
            </a:r>
          </a:p>
        </p:txBody>
      </p:sp>
      <p:sp>
        <p:nvSpPr>
          <p:cNvPr id="252931" name="Rectangle 3">
            <a:extLst>
              <a:ext uri="{FF2B5EF4-FFF2-40B4-BE49-F238E27FC236}">
                <a16:creationId xmlns:a16="http://schemas.microsoft.com/office/drawing/2014/main" id="{A26195D6-0690-4136-99E1-161FAB59DE69}"/>
              </a:ext>
            </a:extLst>
          </p:cNvPr>
          <p:cNvSpPr>
            <a:spLocks noGrp="1" noChangeArrowheads="1"/>
          </p:cNvSpPr>
          <p:nvPr>
            <p:ph type="body" idx="1"/>
          </p:nvPr>
        </p:nvSpPr>
        <p:spPr>
          <a:xfrm>
            <a:off x="762000" y="1676400"/>
            <a:ext cx="7772400" cy="4114800"/>
          </a:xfrm>
        </p:spPr>
        <p:txBody>
          <a:bodyPr/>
          <a:lstStyle/>
          <a:p>
            <a:pPr>
              <a:defRPr/>
            </a:pPr>
            <a:r>
              <a:rPr lang="en-US" sz="4000" b="1" dirty="0"/>
              <a:t>Improve resource allocation</a:t>
            </a:r>
          </a:p>
          <a:p>
            <a:pPr>
              <a:defRPr/>
            </a:pPr>
            <a:r>
              <a:rPr lang="en-US" sz="4000" b="1" dirty="0"/>
              <a:t>Improve resource allocation</a:t>
            </a:r>
          </a:p>
          <a:p>
            <a:pPr>
              <a:defRPr/>
            </a:pPr>
            <a:r>
              <a:rPr lang="en-US" sz="4000" b="1" dirty="0"/>
              <a:t>Improve resource allocation</a:t>
            </a:r>
          </a:p>
        </p:txBody>
      </p:sp>
    </p:spTree>
    <p:extLst>
      <p:ext uri="{BB962C8B-B14F-4D97-AF65-F5344CB8AC3E}">
        <p14:creationId xmlns:p14="http://schemas.microsoft.com/office/powerpoint/2010/main" val="378803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D6EB7F73-B398-46A4-8B45-8AC09BCBCCE2}"/>
              </a:ext>
            </a:extLst>
          </p:cNvPr>
          <p:cNvSpPr>
            <a:spLocks noGrp="1" noChangeArrowheads="1"/>
          </p:cNvSpPr>
          <p:nvPr>
            <p:ph type="title"/>
          </p:nvPr>
        </p:nvSpPr>
        <p:spPr>
          <a:xfrm>
            <a:off x="685800" y="685800"/>
            <a:ext cx="7772400" cy="1143000"/>
          </a:xfrm>
        </p:spPr>
        <p:txBody>
          <a:bodyPr/>
          <a:lstStyle/>
          <a:p>
            <a:pPr>
              <a:defRPr/>
            </a:pPr>
            <a:r>
              <a:rPr lang="en-US" dirty="0">
                <a:effectLst>
                  <a:outerShdw blurRad="38100" dist="38100" dir="2700000" algn="tl">
                    <a:srgbClr val="808080"/>
                  </a:outerShdw>
                </a:effectLst>
              </a:rPr>
              <a:t>CEA abuse …</a:t>
            </a:r>
            <a:endParaRPr lang="en-US" dirty="0">
              <a:effectLst/>
            </a:endParaRPr>
          </a:p>
        </p:txBody>
      </p:sp>
      <p:sp>
        <p:nvSpPr>
          <p:cNvPr id="37892" name="Rectangle 4">
            <a:extLst>
              <a:ext uri="{FF2B5EF4-FFF2-40B4-BE49-F238E27FC236}">
                <a16:creationId xmlns:a16="http://schemas.microsoft.com/office/drawing/2014/main" id="{123257DE-E9FD-49B0-8BB1-82D1F407D7AF}"/>
              </a:ext>
            </a:extLst>
          </p:cNvPr>
          <p:cNvSpPr>
            <a:spLocks noGrp="1" noChangeArrowheads="1"/>
          </p:cNvSpPr>
          <p:nvPr>
            <p:ph type="body" idx="1"/>
          </p:nvPr>
        </p:nvSpPr>
        <p:spPr>
          <a:xfrm>
            <a:off x="990600" y="2057400"/>
            <a:ext cx="7315200" cy="3505200"/>
          </a:xfrm>
        </p:spPr>
        <p:txBody>
          <a:bodyPr/>
          <a:lstStyle/>
          <a:p>
            <a:pPr marL="179388" lvl="1" indent="-65088">
              <a:buFont typeface="Symbol" pitchFamily="-110" charset="2"/>
              <a:buChar char="·"/>
              <a:defRPr/>
            </a:pPr>
            <a:r>
              <a:rPr lang="en-US" dirty="0">
                <a:effectLst>
                  <a:outerShdw blurRad="38100" dist="38100" dir="2700000" algn="tl">
                    <a:srgbClr val="808080"/>
                  </a:outerShdw>
                </a:effectLst>
              </a:rPr>
              <a:t> Defend policies deemed unacceptable for other reasons (depriving of rights, unfair, cruel, etc)</a:t>
            </a:r>
          </a:p>
          <a:p>
            <a:pPr marL="179388" lvl="1" indent="-65088">
              <a:buFontTx/>
              <a:buNone/>
              <a:defRPr/>
            </a:pPr>
            <a:endParaRPr lang="en-US" dirty="0">
              <a:effectLst>
                <a:outerShdw blurRad="38100" dist="38100" dir="2700000" algn="tl">
                  <a:srgbClr val="808080"/>
                </a:outerShdw>
              </a:effectLst>
            </a:endParaRPr>
          </a:p>
          <a:p>
            <a:pPr marL="179388" lvl="1" indent="-65088">
              <a:buFont typeface="Symbol" pitchFamily="-110" charset="2"/>
              <a:buChar char="·"/>
              <a:defRPr/>
            </a:pPr>
            <a:r>
              <a:rPr lang="en-US" dirty="0">
                <a:effectLst>
                  <a:outerShdw blurRad="38100" dist="38100" dir="2700000" algn="tl">
                    <a:srgbClr val="808080"/>
                  </a:outerShdw>
                </a:effectLst>
              </a:rPr>
              <a:t> Methods correct but interpretation skewed</a:t>
            </a:r>
          </a:p>
          <a:p>
            <a:pPr marL="179388" lvl="1" indent="-65088">
              <a:buFont typeface="Symbol" pitchFamily="-110" charset="2"/>
              <a:buChar char="·"/>
              <a:defRPr/>
            </a:pPr>
            <a:endParaRPr lang="en-US" dirty="0">
              <a:effectLst>
                <a:outerShdw blurRad="38100" dist="38100" dir="2700000" algn="tl">
                  <a:srgbClr val="808080"/>
                </a:outerShdw>
              </a:effectLst>
            </a:endParaRPr>
          </a:p>
          <a:p>
            <a:pPr marL="179388" lvl="1" indent="-65088">
              <a:buFont typeface="Symbol" pitchFamily="-110" charset="2"/>
              <a:buChar char="·"/>
              <a:defRPr/>
            </a:pPr>
            <a:r>
              <a:rPr lang="en-US" dirty="0">
                <a:effectLst>
                  <a:outerShdw blurRad="38100" dist="38100" dir="2700000" algn="tl">
                    <a:srgbClr val="808080"/>
                  </a:outerShdw>
                </a:effectLst>
              </a:rPr>
              <a:t> Methods incorrect or strategies not considered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470A3428-05F5-4DC6-A56D-84736508CEF4}"/>
              </a:ext>
            </a:extLst>
          </p:cNvPr>
          <p:cNvSpPr>
            <a:spLocks noGrp="1" noChangeArrowheads="1"/>
          </p:cNvSpPr>
          <p:nvPr>
            <p:ph type="title"/>
          </p:nvPr>
        </p:nvSpPr>
        <p:spPr>
          <a:xfrm>
            <a:off x="685800" y="233711"/>
            <a:ext cx="7772400" cy="1143000"/>
          </a:xfrm>
        </p:spPr>
        <p:txBody>
          <a:bodyPr/>
          <a:lstStyle/>
          <a:p>
            <a:pPr>
              <a:defRPr/>
            </a:pPr>
            <a:r>
              <a:rPr lang="en-US" dirty="0">
                <a:effectLst>
                  <a:outerShdw blurRad="38100" dist="38100" dir="2700000" algn="tl">
                    <a:srgbClr val="808080"/>
                  </a:outerShdw>
                </a:effectLst>
              </a:rPr>
              <a:t>CEA can seem an odd input …</a:t>
            </a:r>
            <a:endParaRPr lang="en-US" dirty="0">
              <a:effectLst/>
            </a:endParaRPr>
          </a:p>
        </p:txBody>
      </p:sp>
      <p:graphicFrame>
        <p:nvGraphicFramePr>
          <p:cNvPr id="114691" name="Object 2">
            <a:extLst>
              <a:ext uri="{FF2B5EF4-FFF2-40B4-BE49-F238E27FC236}">
                <a16:creationId xmlns:a16="http://schemas.microsoft.com/office/drawing/2014/main" id="{B11F34BD-5F8E-428F-8176-6D985B08EDF5}"/>
              </a:ext>
            </a:extLst>
          </p:cNvPr>
          <p:cNvGraphicFramePr>
            <a:graphicFrameLocks noChangeAspect="1"/>
          </p:cNvGraphicFramePr>
          <p:nvPr>
            <p:extLst>
              <p:ext uri="{D42A27DB-BD31-4B8C-83A1-F6EECF244321}">
                <p14:modId xmlns:p14="http://schemas.microsoft.com/office/powerpoint/2010/main" val="3793670091"/>
              </p:ext>
            </p:extLst>
          </p:nvPr>
        </p:nvGraphicFramePr>
        <p:xfrm>
          <a:off x="1981200" y="1466850"/>
          <a:ext cx="5181600" cy="5181600"/>
        </p:xfrm>
        <a:graphic>
          <a:graphicData uri="http://schemas.openxmlformats.org/presentationml/2006/ole">
            <mc:AlternateContent xmlns:mc="http://schemas.openxmlformats.org/markup-compatibility/2006">
              <mc:Choice xmlns:v="urn:schemas-microsoft-com:vml" Requires="v">
                <p:oleObj spid="_x0000_s8243" name="Bitmap Image" r:id="rId4" imgW="2857899" imgH="2857899" progId="Paint.Picture">
                  <p:embed/>
                </p:oleObj>
              </mc:Choice>
              <mc:Fallback>
                <p:oleObj name="Bitmap Image" r:id="rId4" imgW="2857899" imgH="2857899"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66850"/>
                        <a:ext cx="5181600" cy="5181600"/>
                      </a:xfrm>
                      <a:prstGeom prst="rect">
                        <a:avLst/>
                      </a:prstGeom>
                      <a:noFill/>
                      <a:ln>
                        <a:noFill/>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8703A77E-4CAB-4904-B157-1BA3183688A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4322" name="Rectangle 2">
            <a:extLst>
              <a:ext uri="{FF2B5EF4-FFF2-40B4-BE49-F238E27FC236}">
                <a16:creationId xmlns:a16="http://schemas.microsoft.com/office/drawing/2014/main" id="{CF524B15-6A4A-45B0-9E3B-C398B7D1316B}"/>
              </a:ext>
            </a:extLst>
          </p:cNvPr>
          <p:cNvSpPr>
            <a:spLocks noGrp="1" noChangeArrowheads="1"/>
          </p:cNvSpPr>
          <p:nvPr>
            <p:ph type="title"/>
          </p:nvPr>
        </p:nvSpPr>
        <p:spPr/>
        <p:txBody>
          <a:bodyPr/>
          <a:lstStyle/>
          <a:p>
            <a:pPr>
              <a:defRPr/>
            </a:pPr>
            <a:r>
              <a:rPr lang="en-US" b="1" dirty="0">
                <a:solidFill>
                  <a:srgbClr val="FFFF00"/>
                </a:solidFill>
              </a:rPr>
              <a:t>Methods of Resource Allocation</a:t>
            </a:r>
          </a:p>
        </p:txBody>
      </p:sp>
      <p:sp>
        <p:nvSpPr>
          <p:cNvPr id="184323" name="Rectangle 3">
            <a:extLst>
              <a:ext uri="{FF2B5EF4-FFF2-40B4-BE49-F238E27FC236}">
                <a16:creationId xmlns:a16="http://schemas.microsoft.com/office/drawing/2014/main" id="{F6BAFC51-1161-434D-BFC5-160AD27B14F3}"/>
              </a:ext>
            </a:extLst>
          </p:cNvPr>
          <p:cNvSpPr>
            <a:spLocks noGrp="1" noChangeArrowheads="1"/>
          </p:cNvSpPr>
          <p:nvPr>
            <p:ph type="body" idx="1"/>
          </p:nvPr>
        </p:nvSpPr>
        <p:spPr/>
        <p:txBody>
          <a:bodyPr/>
          <a:lstStyle/>
          <a:p>
            <a:pPr algn="ctr">
              <a:buFontTx/>
              <a:buNone/>
              <a:defRPr/>
            </a:pPr>
            <a:endParaRPr lang="en-US" b="1" dirty="0"/>
          </a:p>
          <a:p>
            <a:pPr algn="ctr">
              <a:buFontTx/>
              <a:buNone/>
              <a:defRPr/>
            </a:pPr>
            <a:r>
              <a:rPr lang="en-US" sz="2800" b="1" dirty="0"/>
              <a:t>Where can the greatest benefit be obtained for a given expenditure?</a:t>
            </a:r>
          </a:p>
          <a:p>
            <a:pPr>
              <a:buFontTx/>
              <a:buNone/>
              <a:defRPr/>
            </a:pPr>
            <a:endParaRPr lang="en-US" sz="2800" b="1" dirty="0"/>
          </a:p>
          <a:p>
            <a:pPr lvl="1" algn="ctr">
              <a:buFontTx/>
              <a:buNone/>
              <a:defRPr/>
            </a:pPr>
            <a:r>
              <a:rPr lang="en-US" sz="2800" b="1" dirty="0"/>
              <a:t>Cost-Effectiveness Analysis (CEA) can help answer this question.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0289B942-9EF8-4DAD-8DDB-4FC7BBDD39A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7410" name="Rectangle 2">
            <a:extLst>
              <a:ext uri="{FF2B5EF4-FFF2-40B4-BE49-F238E27FC236}">
                <a16:creationId xmlns:a16="http://schemas.microsoft.com/office/drawing/2014/main" id="{39775D25-BD7E-480E-B404-180D3EE289FE}"/>
              </a:ext>
            </a:extLst>
          </p:cNvPr>
          <p:cNvSpPr>
            <a:spLocks noGrp="1" noChangeArrowheads="1"/>
          </p:cNvSpPr>
          <p:nvPr>
            <p:ph type="title"/>
          </p:nvPr>
        </p:nvSpPr>
        <p:spPr/>
        <p:txBody>
          <a:bodyPr/>
          <a:lstStyle/>
          <a:p>
            <a:pPr>
              <a:defRPr/>
            </a:pPr>
            <a:r>
              <a:rPr lang="en-US" b="1" dirty="0">
                <a:solidFill>
                  <a:srgbClr val="FFFF00"/>
                </a:solidFill>
                <a:effectLst/>
              </a:rPr>
              <a:t>Cost-Effectiveness Analysis: When to use it?</a:t>
            </a:r>
          </a:p>
        </p:txBody>
      </p:sp>
      <p:sp>
        <p:nvSpPr>
          <p:cNvPr id="17411" name="Rectangle 3">
            <a:extLst>
              <a:ext uri="{FF2B5EF4-FFF2-40B4-BE49-F238E27FC236}">
                <a16:creationId xmlns:a16="http://schemas.microsoft.com/office/drawing/2014/main" id="{CBF21888-51C8-4199-9806-A958894A7A47}"/>
              </a:ext>
            </a:extLst>
          </p:cNvPr>
          <p:cNvSpPr>
            <a:spLocks noGrp="1" noChangeArrowheads="1"/>
          </p:cNvSpPr>
          <p:nvPr>
            <p:ph type="body" idx="1"/>
          </p:nvPr>
        </p:nvSpPr>
        <p:spPr>
          <a:xfrm>
            <a:off x="685800" y="1943100"/>
            <a:ext cx="7772400" cy="4114800"/>
          </a:xfrm>
        </p:spPr>
        <p:txBody>
          <a:bodyPr/>
          <a:lstStyle/>
          <a:p>
            <a:pPr algn="ctr">
              <a:lnSpc>
                <a:spcPct val="90000"/>
              </a:lnSpc>
              <a:buFontTx/>
              <a:buNone/>
              <a:defRPr/>
            </a:pPr>
            <a:r>
              <a:rPr lang="en-US" sz="2800" b="1" dirty="0"/>
              <a:t>When selecting among 2+ courses of action with different effects and/or costs.</a:t>
            </a:r>
          </a:p>
          <a:p>
            <a:pPr algn="ctr">
              <a:lnSpc>
                <a:spcPct val="90000"/>
              </a:lnSpc>
              <a:buFontTx/>
              <a:buNone/>
              <a:defRPr/>
            </a:pPr>
            <a:endParaRPr lang="en-US" sz="2800" b="1" dirty="0"/>
          </a:p>
          <a:p>
            <a:pPr lvl="1">
              <a:lnSpc>
                <a:spcPct val="90000"/>
              </a:lnSpc>
              <a:defRPr/>
            </a:pPr>
            <a:r>
              <a:rPr lang="en-US" b="1" i="1" dirty="0"/>
              <a:t>HIV Prevention</a:t>
            </a:r>
            <a:r>
              <a:rPr lang="en-US" b="1" dirty="0"/>
              <a:t>: </a:t>
            </a:r>
          </a:p>
          <a:p>
            <a:pPr lvl="2">
              <a:lnSpc>
                <a:spcPct val="90000"/>
              </a:lnSpc>
              <a:defRPr/>
            </a:pPr>
            <a:r>
              <a:rPr lang="en-US" b="1" dirty="0"/>
              <a:t>Intervention vs. no intervention?</a:t>
            </a:r>
          </a:p>
          <a:p>
            <a:pPr lvl="2">
              <a:lnSpc>
                <a:spcPct val="90000"/>
              </a:lnSpc>
              <a:defRPr/>
            </a:pPr>
            <a:r>
              <a:rPr lang="en-US" b="1" dirty="0"/>
              <a:t>One intervention vs. another?</a:t>
            </a:r>
          </a:p>
          <a:p>
            <a:pPr lvl="2">
              <a:lnSpc>
                <a:spcPct val="90000"/>
              </a:lnSpc>
              <a:defRPr/>
            </a:pPr>
            <a:r>
              <a:rPr lang="en-US" b="1" dirty="0"/>
              <a:t>Universal vs. targeted interventions?</a:t>
            </a:r>
          </a:p>
          <a:p>
            <a:pPr lvl="2">
              <a:lnSpc>
                <a:spcPct val="90000"/>
              </a:lnSpc>
              <a:defRPr/>
            </a:pPr>
            <a:r>
              <a:rPr lang="en-US" b="1" dirty="0"/>
              <a:t>Group counseling vs. individual counseling? </a:t>
            </a:r>
          </a:p>
        </p:txBody>
      </p:sp>
    </p:spTree>
    <p:extLst>
      <p:ext uri="{BB962C8B-B14F-4D97-AF65-F5344CB8AC3E}">
        <p14:creationId xmlns:p14="http://schemas.microsoft.com/office/powerpoint/2010/main" val="221050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F44F3B-E4CE-417C-A715-FE508A07819A}"/>
              </a:ext>
            </a:extLst>
          </p:cNvPr>
          <p:cNvSpPr>
            <a:spLocks noGrp="1" noChangeArrowheads="1"/>
          </p:cNvSpPr>
          <p:nvPr>
            <p:ph type="title"/>
          </p:nvPr>
        </p:nvSpPr>
        <p:spPr/>
        <p:txBody>
          <a:bodyPr/>
          <a:lstStyle/>
          <a:p>
            <a:pPr>
              <a:defRPr/>
            </a:pPr>
            <a:r>
              <a:rPr lang="en-US" b="1" dirty="0">
                <a:solidFill>
                  <a:srgbClr val="FFFF00"/>
                </a:solidFill>
              </a:rPr>
              <a:t>Ask: “Why is this question important?” </a:t>
            </a:r>
            <a:br>
              <a:rPr lang="en-US" b="1" dirty="0">
                <a:solidFill>
                  <a:srgbClr val="FFFF00"/>
                </a:solidFill>
              </a:rPr>
            </a:br>
            <a:r>
              <a:rPr lang="en-US" sz="2800" b="1" dirty="0">
                <a:solidFill>
                  <a:srgbClr val="FFFF00"/>
                </a:solidFill>
              </a:rPr>
              <a:t>(What is the existential problem?)</a:t>
            </a:r>
          </a:p>
        </p:txBody>
      </p:sp>
      <p:sp>
        <p:nvSpPr>
          <p:cNvPr id="5123" name="Rectangle 3">
            <a:extLst>
              <a:ext uri="{FF2B5EF4-FFF2-40B4-BE49-F238E27FC236}">
                <a16:creationId xmlns:a16="http://schemas.microsoft.com/office/drawing/2014/main" id="{A751314F-8F84-43A5-80B9-6443BFD062AD}"/>
              </a:ext>
            </a:extLst>
          </p:cNvPr>
          <p:cNvSpPr>
            <a:spLocks noGrp="1" noChangeArrowheads="1"/>
          </p:cNvSpPr>
          <p:nvPr>
            <p:ph type="body" idx="1"/>
          </p:nvPr>
        </p:nvSpPr>
        <p:spPr>
          <a:xfrm>
            <a:off x="304800" y="2209800"/>
            <a:ext cx="8153400" cy="3886200"/>
          </a:xfrm>
        </p:spPr>
        <p:txBody>
          <a:bodyPr/>
          <a:lstStyle/>
          <a:p>
            <a:pPr marL="0" indent="0" algn="ctr">
              <a:buFontTx/>
              <a:buNone/>
              <a:defRPr/>
            </a:pPr>
            <a:r>
              <a:rPr lang="en-US" dirty="0">
                <a:solidFill>
                  <a:srgbClr val="FFFF00"/>
                </a:solidFill>
              </a:rPr>
              <a:t>Good definition: “People are dying of AIDS, a preventable disease”</a:t>
            </a:r>
          </a:p>
          <a:p>
            <a:pPr marL="0" indent="0" algn="ctr">
              <a:buFontTx/>
              <a:buNone/>
              <a:defRPr/>
            </a:pPr>
            <a:r>
              <a:rPr lang="en-US" dirty="0">
                <a:solidFill>
                  <a:srgbClr val="FFFF00"/>
                </a:solidFill>
              </a:rPr>
              <a:t>Bad definition: “People are engaging in unprotected sex”</a:t>
            </a:r>
          </a:p>
          <a:p>
            <a:pPr>
              <a:defRPr/>
            </a:pPr>
            <a:r>
              <a:rPr lang="en-US" b="1" dirty="0"/>
              <a:t>Significant public health question.</a:t>
            </a:r>
          </a:p>
          <a:p>
            <a:pPr>
              <a:defRPr/>
            </a:pPr>
            <a:r>
              <a:rPr lang="en-US" b="1" dirty="0"/>
              <a:t>Something is at stake  - A trade-off  is implied.</a:t>
            </a:r>
          </a:p>
          <a:p>
            <a:pPr>
              <a:defRPr/>
            </a:pPr>
            <a:r>
              <a:rPr lang="en-US" b="1" dirty="0"/>
              <a:t> Alternatives  are feasible</a:t>
            </a:r>
          </a:p>
        </p:txBody>
      </p:sp>
      <p:sp>
        <p:nvSpPr>
          <p:cNvPr id="2" name="TextBox 1">
            <a:extLst>
              <a:ext uri="{FF2B5EF4-FFF2-40B4-BE49-F238E27FC236}">
                <a16:creationId xmlns:a16="http://schemas.microsoft.com/office/drawing/2014/main" id="{4D2E4277-B02F-422D-B556-341B7A79689E}"/>
              </a:ext>
            </a:extLst>
          </p:cNvPr>
          <p:cNvSpPr txBox="1"/>
          <p:nvPr/>
        </p:nvSpPr>
        <p:spPr>
          <a:xfrm>
            <a:off x="512956" y="3828128"/>
            <a:ext cx="8305800" cy="2554545"/>
          </a:xfrm>
          <a:prstGeom prst="rect">
            <a:avLst/>
          </a:prstGeom>
          <a:solidFill>
            <a:srgbClr val="002060">
              <a:alpha val="46000"/>
            </a:srgbClr>
          </a:solidFill>
          <a:ln w="15875">
            <a:solidFill>
              <a:schemeClr val="accent1"/>
            </a:solidFill>
          </a:ln>
        </p:spPr>
        <p:txBody>
          <a:bodyPr wrap="square" rtlCol="0">
            <a:spAutoFit/>
          </a:bodyPr>
          <a:lstStyle/>
          <a:p>
            <a:pPr algn="ctr"/>
            <a:r>
              <a:rPr lang="en-US" sz="6600" b="1" dirty="0">
                <a:solidFill>
                  <a:srgbClr val="FFFF00"/>
                </a:solidFill>
              </a:rPr>
              <a:t>Otherwise, why bother?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lank Presentation">
  <a:themeElements>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6513</TotalTime>
  <Words>7568</Words>
  <Application>Microsoft Office PowerPoint</Application>
  <PresentationFormat>On-screen Show (4:3)</PresentationFormat>
  <Paragraphs>651</Paragraphs>
  <Slides>66</Slides>
  <Notes>54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8" baseType="lpstr">
      <vt:lpstr>Abadi MT Condensed Extra Bold</vt:lpstr>
      <vt:lpstr>Arial</vt:lpstr>
      <vt:lpstr>Calibri</vt:lpstr>
      <vt:lpstr>Cambria Math</vt:lpstr>
      <vt:lpstr>Consolas</vt:lpstr>
      <vt:lpstr>Corbel</vt:lpstr>
      <vt:lpstr>GuardianSansGR-Regular</vt:lpstr>
      <vt:lpstr>Symbol</vt:lpstr>
      <vt:lpstr>Times</vt:lpstr>
      <vt:lpstr>Times New Roman</vt:lpstr>
      <vt:lpstr>Blank Presentation</vt:lpstr>
      <vt:lpstr>Bitmap Image</vt:lpstr>
      <vt:lpstr>Introduction to Cost-Effectiveness  </vt:lpstr>
      <vt:lpstr>Goals</vt:lpstr>
      <vt:lpstr>Opportunity Costs</vt:lpstr>
      <vt:lpstr>Opportunity Costs: Definition</vt:lpstr>
      <vt:lpstr>The Value of Considering Opportunity Costs</vt:lpstr>
      <vt:lpstr>The Reality of Resource Allocation</vt:lpstr>
      <vt:lpstr>Methods of Resource Allocation</vt:lpstr>
      <vt:lpstr>Cost-Effectiveness Analysis: When to use it?</vt:lpstr>
      <vt:lpstr>Ask: “Why is this question important?”  (What is the existential problem?)</vt:lpstr>
      <vt:lpstr>“Speaking Truth to Power” CEA can Support Clear Decision-Making</vt:lpstr>
      <vt:lpstr>Role of CEA = Measure trade-off between cost and effectiveness</vt:lpstr>
      <vt:lpstr>Trading off cost and effectiveness for an intervention vs. status quo</vt:lpstr>
      <vt:lpstr>PowerPoint Presentation</vt:lpstr>
      <vt:lpstr>Trading off cost and effectiveness</vt:lpstr>
      <vt:lpstr>Trading off cost and effectiveness</vt:lpstr>
      <vt:lpstr>Structure of a CEA</vt:lpstr>
      <vt:lpstr>Three broad inputs into CEA</vt:lpstr>
      <vt:lpstr>Input: Intervention costs </vt:lpstr>
      <vt:lpstr>Input: Health effects</vt:lpstr>
      <vt:lpstr>Input: Cost of health care </vt:lpstr>
      <vt:lpstr>CEA Outcomes</vt:lpstr>
      <vt:lpstr>QALYs &amp; DALYs - Review</vt:lpstr>
      <vt:lpstr>PowerPoint Presentation</vt:lpstr>
      <vt:lpstr>PowerPoint Presentation</vt:lpstr>
      <vt:lpstr>Why the “I” in ICER is important</vt:lpstr>
      <vt:lpstr>CEA examples</vt:lpstr>
      <vt:lpstr>Cost and cost-effectiveness results for HCV antivirals by treatment initiation timing</vt:lpstr>
      <vt:lpstr>PowerPoint Presentation</vt:lpstr>
      <vt:lpstr>The ICER, deeper dive:</vt:lpstr>
      <vt:lpstr>Cost Numerator of the CE Ratio</vt:lpstr>
      <vt:lpstr>Effectiveness Denominator of the CE Ratio</vt:lpstr>
      <vt:lpstr>Outcomes Finally, the incremental cost-effectiveness ratio (ICER): Cost per Unit of Health Benefit</vt:lpstr>
      <vt:lpstr>Other CE outcomes</vt:lpstr>
      <vt:lpstr>Analytic Approach – a few issues</vt:lpstr>
      <vt:lpstr>Analytic Perspective, Cost-Effectiveness and Policy Implication</vt:lpstr>
      <vt:lpstr>Uncertainties</vt:lpstr>
      <vt:lpstr>Sensitivity Analysis – an example One-way, tornado</vt:lpstr>
      <vt:lpstr>Critiquing Published CEAs</vt:lpstr>
      <vt:lpstr>Potential uses of CEAs</vt:lpstr>
      <vt:lpstr>Consider Possible Implications</vt:lpstr>
      <vt:lpstr>  Overview of Specific Steps</vt:lpstr>
      <vt:lpstr>Steps in Conducting a CEA</vt:lpstr>
      <vt:lpstr>Step 1: Define the Analysis</vt:lpstr>
      <vt:lpstr>Define the Analytic Comparisons </vt:lpstr>
      <vt:lpstr>Define the Analysis—Perspective </vt:lpstr>
      <vt:lpstr>Step 2: Determine Input Values</vt:lpstr>
      <vt:lpstr>PowerPoint Presentation</vt:lpstr>
      <vt:lpstr>Step 3: Conduct the Analysis</vt:lpstr>
      <vt:lpstr>Step 4: Publish the Results</vt:lpstr>
      <vt:lpstr>Why do cost-effectiveness analysis?</vt:lpstr>
      <vt:lpstr>How can CEAs make a positive difference?</vt:lpstr>
      <vt:lpstr>How can CEAs make a positive difference?</vt:lpstr>
      <vt:lpstr>PowerPoint Presentation</vt:lpstr>
      <vt:lpstr>PowerPoint Presentation</vt:lpstr>
      <vt:lpstr>Financing HIV care in developing countries</vt:lpstr>
      <vt:lpstr>Medical interventions need to be judged by the value they provide</vt:lpstr>
      <vt:lpstr>PowerPoint Presentation</vt:lpstr>
      <vt:lpstr>PowerPoint Presentation</vt:lpstr>
      <vt:lpstr>PowerPoint Presentation</vt:lpstr>
      <vt:lpstr>PowerPoint Presentation</vt:lpstr>
      <vt:lpstr>PowerPoint Presentation</vt:lpstr>
      <vt:lpstr>Cost-effective medicine vs evidence-based medicine</vt:lpstr>
      <vt:lpstr>Cost-effective medicine vs evidence-based medicine</vt:lpstr>
      <vt:lpstr>Potential Uses of CEAs</vt:lpstr>
      <vt:lpstr>CEA abuse …</vt:lpstr>
      <vt:lpstr>CEA can seem an odd input …</vt:lpstr>
    </vt:vector>
  </TitlesOfParts>
  <Company>IHPS, 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CEA lecture (#3)</dc:title>
  <dc:creator>JG Kahn</dc:creator>
  <cp:lastModifiedBy>Elliot Marseille</cp:lastModifiedBy>
  <cp:revision>245</cp:revision>
  <cp:lastPrinted>2000-11-30T21:30:05Z</cp:lastPrinted>
  <dcterms:created xsi:type="dcterms:W3CDTF">2000-11-28T22:21:16Z</dcterms:created>
  <dcterms:modified xsi:type="dcterms:W3CDTF">2022-01-27T22:47:24Z</dcterms:modified>
</cp:coreProperties>
</file>