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5" r:id="rId10"/>
    <p:sldId id="267" r:id="rId11"/>
    <p:sldId id="268" r:id="rId12"/>
    <p:sldId id="269" r:id="rId13"/>
    <p:sldId id="271" r:id="rId14"/>
    <p:sldId id="272" r:id="rId15"/>
    <p:sldId id="275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8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C04EF-0F99-41C9-8E50-052CAE7343F4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0C957-1FF7-4087-A887-5C36A098F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85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D045AA-BB1C-421A-8B3E-24CFFDB6CF0A}" type="slidenum">
              <a:rPr lang="en-US" altLang="en-US" b="0" smtClean="0"/>
              <a:pPr eaLnBrk="1" hangingPunct="1"/>
              <a:t>4</a:t>
            </a:fld>
            <a:endParaRPr lang="en-US" altLang="en-US" b="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The degree of smoothing is influenced by the size and shape of the window – the larger the window the more information is “borrowed” from the neighbouring areas. 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Larger windows:  advantage – the resulting smoothed estimate is more statistically precise</a:t>
            </a:r>
          </a:p>
          <a:p>
            <a:pPr eaLnBrk="1" hangingPunct="1"/>
            <a:r>
              <a:rPr lang="en-GB" altLang="en-US" smtClean="0"/>
              <a:t>Disadvantage – bias, especially in spatially heterogeneous areas as estimates will be influenced by points a long way away. </a:t>
            </a: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1AAC-244B-4CF8-9E6B-E875AD0F118A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7C4E-8E7C-466C-9D2B-FBEF4302F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1AAC-244B-4CF8-9E6B-E875AD0F118A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7C4E-8E7C-466C-9D2B-FBEF4302F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1AAC-244B-4CF8-9E6B-E875AD0F118A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7C4E-8E7C-466C-9D2B-FBEF4302F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40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F8955-901F-4FD0-8E3E-889FD6547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1AAC-244B-4CF8-9E6B-E875AD0F118A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7C4E-8E7C-466C-9D2B-FBEF4302F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3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1AAC-244B-4CF8-9E6B-E875AD0F118A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7C4E-8E7C-466C-9D2B-FBEF4302F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0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1AAC-244B-4CF8-9E6B-E875AD0F118A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7C4E-8E7C-466C-9D2B-FBEF4302F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1AAC-244B-4CF8-9E6B-E875AD0F118A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7C4E-8E7C-466C-9D2B-FBEF4302F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1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1AAC-244B-4CF8-9E6B-E875AD0F118A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7C4E-8E7C-466C-9D2B-FBEF4302F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87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1AAC-244B-4CF8-9E6B-E875AD0F118A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7C4E-8E7C-466C-9D2B-FBEF4302F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1AAC-244B-4CF8-9E6B-E875AD0F118A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7C4E-8E7C-466C-9D2B-FBEF4302F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1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1AAC-244B-4CF8-9E6B-E875AD0F118A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7C4E-8E7C-466C-9D2B-FBEF4302F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0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11AAC-244B-4CF8-9E6B-E875AD0F118A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77C4E-8E7C-466C-9D2B-FBEF4302F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6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Spatial variation in risk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Semivariance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4648200" cy="480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4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Semivariogram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992" y="1754310"/>
            <a:ext cx="4741008" cy="479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7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25600"/>
            <a:ext cx="4769155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Semivariogram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2819400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Sill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7937" y="5205046"/>
            <a:ext cx="864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ugget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28037" y="1613877"/>
            <a:ext cx="76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ange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710353" y="2071077"/>
            <a:ext cx="0" cy="3643923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76400" y="3004066"/>
            <a:ext cx="48006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00200" y="5410200"/>
            <a:ext cx="48006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26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asint.gif (610×789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" t="33446" r="504" b="35358"/>
          <a:stretch/>
        </p:blipFill>
        <p:spPr bwMode="auto">
          <a:xfrm>
            <a:off x="914398" y="2239108"/>
            <a:ext cx="7507407" cy="302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8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</a:t>
            </a:r>
            <a:r>
              <a:rPr lang="en-US" dirty="0" err="1" smtClean="0"/>
              <a:t>geostatistics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0954" y="1524000"/>
            <a:ext cx="77196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Kriging used in conjunction with regression 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Fixed effects used to describe large scale patterns (related to temperature, elevation </a:t>
            </a:r>
            <a:r>
              <a:rPr lang="en-US" sz="2000" dirty="0" err="1" smtClean="0"/>
              <a:t>etc</a:t>
            </a:r>
            <a:r>
              <a:rPr lang="en-US" sz="2000" dirty="0" smtClean="0"/>
              <a:t>) with spatially </a:t>
            </a:r>
            <a:r>
              <a:rPr lang="en-US" sz="2000" dirty="0" err="1" smtClean="0"/>
              <a:t>autocorrelated</a:t>
            </a:r>
            <a:r>
              <a:rPr lang="en-US" sz="2000" dirty="0" smtClean="0"/>
              <a:t> random effects estimated using kriging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Not only do spatially </a:t>
            </a:r>
            <a:r>
              <a:rPr lang="en-US" sz="2000" dirty="0" err="1" smtClean="0"/>
              <a:t>autocorrelated</a:t>
            </a:r>
            <a:r>
              <a:rPr lang="en-US" sz="2000" dirty="0" smtClean="0"/>
              <a:t> random effects help with prediction, if accounted for during modeling, assumption of independence isn’t violated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Popular method for risk mapping using point-level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Normally Bayesian inference as complex models require MCMC sampling for parameter estimation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5806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493837"/>
            <a:ext cx="727075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Model-based </a:t>
            </a:r>
            <a:r>
              <a:rPr lang="en-US" dirty="0" err="1" smtClean="0"/>
              <a:t>geostatistics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11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19" y="1501758"/>
            <a:ext cx="4082930" cy="3176151"/>
          </a:xfrm>
          <a:prstGeom prst="rect">
            <a:avLst/>
          </a:prstGeom>
          <a:noFill/>
          <a:ln w="9525">
            <a:solidFill>
              <a:srgbClr val="5A6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834" y="1501757"/>
            <a:ext cx="3481108" cy="3176151"/>
          </a:xfrm>
          <a:prstGeom prst="rect">
            <a:avLst/>
          </a:prstGeom>
          <a:noFill/>
          <a:ln w="9525">
            <a:solidFill>
              <a:srgbClr val="5A6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677719" y="4852175"/>
            <a:ext cx="3766416" cy="83099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rgbClr val="010813"/>
                </a:solidFill>
                <a:latin typeface="Calibri" panose="020F0502020204030204" pitchFamily="34" charset="0"/>
              </a:rPr>
              <a:t>Schistosomiasis in Mali</a:t>
            </a:r>
          </a:p>
          <a:p>
            <a:r>
              <a:rPr lang="en-US" sz="1400" dirty="0">
                <a:solidFill>
                  <a:srgbClr val="010813"/>
                </a:solidFill>
                <a:latin typeface="Calibri" panose="020F0502020204030204" pitchFamily="34" charset="0"/>
              </a:rPr>
              <a:t>Clements et al (2009) </a:t>
            </a:r>
            <a:r>
              <a:rPr lang="en-US" sz="1400" dirty="0" err="1">
                <a:solidFill>
                  <a:srgbClr val="010813"/>
                </a:solidFill>
                <a:latin typeface="Calibri" panose="020F0502020204030204" pitchFamily="34" charset="0"/>
              </a:rPr>
              <a:t>PLoS</a:t>
            </a:r>
            <a:r>
              <a:rPr lang="en-US" sz="1400" dirty="0">
                <a:solidFill>
                  <a:srgbClr val="010813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10813"/>
                </a:solidFill>
                <a:latin typeface="Calibri" panose="020F0502020204030204" pitchFamily="34" charset="0"/>
              </a:rPr>
              <a:t>Negl</a:t>
            </a:r>
            <a:r>
              <a:rPr lang="en-US" sz="1400" dirty="0">
                <a:solidFill>
                  <a:srgbClr val="010813"/>
                </a:solidFill>
                <a:latin typeface="Calibri" panose="020F0502020204030204" pitchFamily="34" charset="0"/>
              </a:rPr>
              <a:t> Trop Dis 3(5): e431 </a:t>
            </a:r>
          </a:p>
          <a:p>
            <a:endParaRPr lang="en-US" sz="2000" dirty="0" smtClean="0">
              <a:solidFill>
                <a:srgbClr val="010813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175972" y="4863739"/>
            <a:ext cx="3493970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rgbClr val="010813"/>
                </a:solidFill>
                <a:latin typeface="Calibri" panose="020F0502020204030204" pitchFamily="34" charset="0"/>
              </a:rPr>
              <a:t>Intestinal worms in Kenya</a:t>
            </a:r>
          </a:p>
          <a:p>
            <a:r>
              <a:rPr lang="en-US" sz="1400" dirty="0" err="1" smtClean="0">
                <a:solidFill>
                  <a:srgbClr val="010813"/>
                </a:solidFill>
                <a:latin typeface="Calibri" panose="020F0502020204030204" pitchFamily="34" charset="0"/>
              </a:rPr>
              <a:t>Pullan</a:t>
            </a:r>
            <a:r>
              <a:rPr lang="en-US" sz="1400" dirty="0" smtClean="0">
                <a:solidFill>
                  <a:srgbClr val="010813"/>
                </a:solidFill>
                <a:latin typeface="Calibri" panose="020F0502020204030204" pitchFamily="34" charset="0"/>
              </a:rPr>
              <a:t> et al (2011) </a:t>
            </a:r>
            <a:r>
              <a:rPr lang="en-US" sz="1400" dirty="0" err="1">
                <a:solidFill>
                  <a:srgbClr val="010813"/>
                </a:solidFill>
                <a:latin typeface="Calibri" panose="020F0502020204030204" pitchFamily="34" charset="0"/>
              </a:rPr>
              <a:t>PLoS</a:t>
            </a:r>
            <a:r>
              <a:rPr lang="en-US" sz="1400" dirty="0">
                <a:solidFill>
                  <a:srgbClr val="010813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10813"/>
                </a:solidFill>
                <a:latin typeface="Calibri" panose="020F0502020204030204" pitchFamily="34" charset="0"/>
              </a:rPr>
              <a:t>Negl</a:t>
            </a:r>
            <a:r>
              <a:rPr lang="en-US" sz="1400" dirty="0">
                <a:solidFill>
                  <a:srgbClr val="010813"/>
                </a:solidFill>
                <a:latin typeface="Calibri" panose="020F0502020204030204" pitchFamily="34" charset="0"/>
              </a:rPr>
              <a:t> Trop Dis 5(2): e958</a:t>
            </a:r>
            <a:endParaRPr lang="en-US" sz="1400" dirty="0" smtClean="0">
              <a:solidFill>
                <a:srgbClr val="010813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Model-based </a:t>
            </a:r>
            <a:r>
              <a:rPr lang="en-US" dirty="0" err="1" smtClean="0"/>
              <a:t>geostatistics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742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0680"/>
            <a:ext cx="83312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457200" y="5474820"/>
            <a:ext cx="3298660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rgbClr val="010813"/>
                </a:solidFill>
                <a:latin typeface="Calibri" panose="020F0502020204030204" pitchFamily="34" charset="0"/>
              </a:rPr>
              <a:t>Malaria in 2010</a:t>
            </a:r>
          </a:p>
          <a:p>
            <a:r>
              <a:rPr lang="en-US" sz="1400" dirty="0" err="1">
                <a:solidFill>
                  <a:srgbClr val="010813"/>
                </a:solidFill>
                <a:latin typeface="Calibri" panose="020F0502020204030204" pitchFamily="34" charset="0"/>
              </a:rPr>
              <a:t>Gething</a:t>
            </a:r>
            <a:r>
              <a:rPr lang="en-US" sz="1400" dirty="0">
                <a:solidFill>
                  <a:srgbClr val="010813"/>
                </a:solidFill>
                <a:latin typeface="Calibri" panose="020F0502020204030204" pitchFamily="34" charset="0"/>
              </a:rPr>
              <a:t> et al. (2011) </a:t>
            </a:r>
            <a:r>
              <a:rPr lang="en-US" sz="1400" dirty="0" smtClean="0">
                <a:solidFill>
                  <a:srgbClr val="010813"/>
                </a:solidFill>
                <a:latin typeface="Calibri" panose="020F0502020204030204" pitchFamily="34" charset="0"/>
              </a:rPr>
              <a:t>Malaria Journal, </a:t>
            </a:r>
            <a:r>
              <a:rPr lang="en-US" sz="1400" dirty="0">
                <a:solidFill>
                  <a:srgbClr val="010813"/>
                </a:solidFill>
                <a:latin typeface="Calibri" panose="020F0502020204030204" pitchFamily="34" charset="0"/>
              </a:rPr>
              <a:t>10:378</a:t>
            </a:r>
            <a:endParaRPr lang="en-US" sz="1400" dirty="0" smtClean="0">
              <a:solidFill>
                <a:srgbClr val="010813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Model-based </a:t>
            </a:r>
            <a:r>
              <a:rPr lang="en-US" dirty="0" err="1" smtClean="0"/>
              <a:t>geostatistics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9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Kernel Smoothing</a:t>
            </a:r>
            <a:endParaRPr lang="en-US" altLang="en-US" smtClean="0"/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89063"/>
            <a:ext cx="8229600" cy="4737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Useful when you have a large number of data points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Generates continuous surface from point data showing density of cases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Method: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 smtClean="0"/>
              <a:t>Window of a fixed size is placed over each point and a mathematical (kernel) function is applied which determines the degree of smoothing</a:t>
            </a:r>
          </a:p>
          <a:p>
            <a:pPr lvl="1" eaLnBrk="1" hangingPunct="1">
              <a:lnSpc>
                <a:spcPct val="90000"/>
              </a:lnSpc>
            </a:pPr>
            <a:endParaRPr lang="en-GB" alt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 smtClean="0"/>
              <a:t>Sum distributions at each location to give a kernel density distribution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8481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76350" y="4933950"/>
            <a:ext cx="7589838" cy="1924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800" dirty="0" smtClean="0"/>
              <a:t>Images improve presentation of point data, </a:t>
            </a:r>
          </a:p>
          <a:p>
            <a:pPr eaLnBrk="1" hangingPunct="1">
              <a:buFontTx/>
              <a:buNone/>
            </a:pPr>
            <a:r>
              <a:rPr lang="en-GB" altLang="en-US" sz="2800" b="1" i="1" dirty="0" smtClean="0">
                <a:solidFill>
                  <a:srgbClr val="CC0000"/>
                </a:solidFill>
              </a:rPr>
              <a:t>but</a:t>
            </a:r>
            <a:r>
              <a:rPr lang="en-GB" altLang="en-US" sz="2800" b="1" i="1" dirty="0" smtClean="0"/>
              <a:t> </a:t>
            </a:r>
            <a:r>
              <a:rPr lang="en-GB" altLang="en-US" sz="2800" dirty="0" smtClean="0"/>
              <a:t>the effect is strongly influenced by the parameters of the kernel estimator</a:t>
            </a:r>
            <a:endParaRPr lang="en-US" altLang="en-US" sz="2800" dirty="0" smtClean="0"/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725" y="342900"/>
            <a:ext cx="7245350" cy="4686300"/>
          </a:xfrm>
          <a:noFill/>
        </p:spPr>
      </p:pic>
    </p:spTree>
    <p:extLst>
      <p:ext uri="{BB962C8B-B14F-4D97-AF65-F5344CB8AC3E}">
        <p14:creationId xmlns:p14="http://schemas.microsoft.com/office/powerpoint/2010/main" val="21235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4188" y="0"/>
            <a:ext cx="5275262" cy="3371850"/>
          </a:xfrm>
        </p:spPr>
      </p:pic>
      <p:pic>
        <p:nvPicPr>
          <p:cNvPr id="25603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5000" y="3563938"/>
            <a:ext cx="5154613" cy="3294062"/>
          </a:xfrm>
          <a:noFill/>
        </p:spPr>
      </p:pic>
      <p:sp>
        <p:nvSpPr>
          <p:cNvPr id="25604" name="Rectangle 9"/>
          <p:cNvSpPr>
            <a:spLocks noChangeArrowheads="1"/>
          </p:cNvSpPr>
          <p:nvPr/>
        </p:nvSpPr>
        <p:spPr bwMode="auto">
          <a:xfrm>
            <a:off x="347663" y="247650"/>
            <a:ext cx="2624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 b="0"/>
              <a:t>Small bandwidth:</a:t>
            </a:r>
            <a:endParaRPr lang="en-US" altLang="en-US" sz="2400" b="0"/>
          </a:p>
        </p:txBody>
      </p:sp>
      <p:sp>
        <p:nvSpPr>
          <p:cNvPr id="25605" name="Rectangle 10"/>
          <p:cNvSpPr>
            <a:spLocks noChangeArrowheads="1"/>
          </p:cNvSpPr>
          <p:nvPr/>
        </p:nvSpPr>
        <p:spPr bwMode="auto">
          <a:xfrm>
            <a:off x="341313" y="3743325"/>
            <a:ext cx="2586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 b="0"/>
              <a:t>Large bandwidth:</a:t>
            </a:r>
            <a:endParaRPr lang="en-US" altLang="en-US" sz="2400" b="0"/>
          </a:p>
        </p:txBody>
      </p:sp>
    </p:spTree>
    <p:extLst>
      <p:ext uri="{BB962C8B-B14F-4D97-AF65-F5344CB8AC3E}">
        <p14:creationId xmlns:p14="http://schemas.microsoft.com/office/powerpoint/2010/main" val="22592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Kernel exam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574800"/>
            <a:ext cx="84629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9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8" descr="herdlo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3387725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0" y="5780088"/>
            <a:ext cx="44497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2200" b="0">
                <a:solidFill>
                  <a:srgbClr val="000000"/>
                </a:solidFill>
              </a:rPr>
              <a:t>Point map - locations of all cattle</a:t>
            </a:r>
            <a:br>
              <a:rPr lang="en-GB" altLang="en-US" sz="2200" b="0">
                <a:solidFill>
                  <a:srgbClr val="000000"/>
                </a:solidFill>
              </a:rPr>
            </a:br>
            <a:r>
              <a:rPr lang="en-GB" altLang="en-US" sz="2200" b="0">
                <a:solidFill>
                  <a:srgbClr val="000000"/>
                </a:solidFill>
              </a:rPr>
              <a:t> herds tested for TB in 1999</a:t>
            </a:r>
          </a:p>
        </p:txBody>
      </p:sp>
      <p:graphicFrame>
        <p:nvGraphicFramePr>
          <p:cNvPr id="2050" name="Object 13"/>
          <p:cNvGraphicFramePr>
            <a:graphicFrameLocks noGrp="1" noChangeAspect="1"/>
          </p:cNvGraphicFramePr>
          <p:nvPr>
            <p:ph sz="half" idx="1"/>
          </p:nvPr>
        </p:nvGraphicFramePr>
        <p:xfrm>
          <a:off x="5629275" y="0"/>
          <a:ext cx="3375025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Bitmap Image" r:id="rId4" imgW="3277057" imgH="4858428" progId="Paint.Picture">
                  <p:embed/>
                </p:oleObj>
              </mc:Choice>
              <mc:Fallback>
                <p:oleObj name="Bitmap Image" r:id="rId4" imgW="3277057" imgH="485842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275" y="0"/>
                        <a:ext cx="3375025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4829175" y="5770563"/>
            <a:ext cx="4314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2200" b="0" dirty="0" smtClean="0">
                <a:solidFill>
                  <a:srgbClr val="000000"/>
                </a:solidFill>
              </a:rPr>
              <a:t>Kernel </a:t>
            </a:r>
            <a:r>
              <a:rPr lang="en-GB" altLang="en-US" sz="2200" b="0" dirty="0">
                <a:solidFill>
                  <a:srgbClr val="000000"/>
                </a:solidFill>
              </a:rPr>
              <a:t>density map of cattle</a:t>
            </a:r>
            <a:br>
              <a:rPr lang="en-GB" altLang="en-US" sz="2200" b="0" dirty="0">
                <a:solidFill>
                  <a:srgbClr val="000000"/>
                </a:solidFill>
              </a:rPr>
            </a:br>
            <a:r>
              <a:rPr lang="en-GB" altLang="en-US" sz="2200" b="0" dirty="0">
                <a:solidFill>
                  <a:srgbClr val="000000"/>
                </a:solidFill>
              </a:rPr>
              <a:t> herds tested for TB in 1999</a:t>
            </a:r>
          </a:p>
        </p:txBody>
      </p:sp>
      <p:graphicFrame>
        <p:nvGraphicFramePr>
          <p:cNvPr id="2051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4705350" y="2767013"/>
          <a:ext cx="1747838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Bitmap Image" r:id="rId6" imgW="1914286" imgH="2161905" progId="Paint.Picture">
                  <p:embed/>
                </p:oleObj>
              </mc:Choice>
              <mc:Fallback>
                <p:oleObj name="Bitmap Image" r:id="rId6" imgW="1914286" imgH="21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2767013"/>
                        <a:ext cx="1747838" cy="197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036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Interpolation - IDW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9700" y="1508879"/>
            <a:ext cx="6019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Various methods of interpolation available</a:t>
            </a:r>
          </a:p>
          <a:p>
            <a:endParaRPr lang="en-US" dirty="0"/>
          </a:p>
          <a:p>
            <a:r>
              <a:rPr lang="en-US" dirty="0" smtClean="0"/>
              <a:t>Makes the assumption that things close to each other are more similar to each other than things far apart.</a:t>
            </a:r>
          </a:p>
          <a:p>
            <a:endParaRPr lang="en-US" dirty="0"/>
          </a:p>
          <a:p>
            <a:r>
              <a:rPr lang="en-US" b="1" dirty="0" smtClean="0"/>
              <a:t>Inverse distance-weighted (IDW) </a:t>
            </a:r>
            <a:r>
              <a:rPr lang="en-US" dirty="0" smtClean="0"/>
              <a:t>uses a weighted average of </a:t>
            </a:r>
            <a:r>
              <a:rPr lang="en-US" dirty="0" err="1" smtClean="0"/>
              <a:t>neighbouring</a:t>
            </a:r>
            <a:r>
              <a:rPr lang="en-US" dirty="0" smtClean="0"/>
              <a:t> values, where weights are assigned relative to distance and a ‘power’ function. Larger the power, the greater weight put on nearer values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4338" name="Picture 2" descr="https://desktop.arcgis.com/de/desktop/latest/guide-books/extensions/geostatistical-analyst/GUID-13855C19-DBCB-43C6-9DE6-A7C8DA055131-w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25289"/>
            <a:ext cx="4724400" cy="2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planet.botany.uwc.ac.za/nisl/GIS/spatial/images/pic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67174"/>
            <a:ext cx="54864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71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Kriging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72309" y="1828800"/>
            <a:ext cx="69869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Similar to IDW, but formally models the correlation between points as a function of distance to optimize weights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Semivariograms</a:t>
            </a:r>
            <a:r>
              <a:rPr lang="en-US" sz="2400" dirty="0" smtClean="0"/>
              <a:t> are used to describe and model spatial autocorrelation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Required for Kriging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625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Semivariograms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961184" y="2136531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70978" y="35814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71994" y="3229708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65778" y="55626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5" idx="3"/>
            <a:endCxn id="8" idx="0"/>
          </p:cNvCxnSpPr>
          <p:nvPr/>
        </p:nvCxnSpPr>
        <p:spPr>
          <a:xfrm flipH="1">
            <a:off x="1286294" y="2331653"/>
            <a:ext cx="708368" cy="8980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2"/>
            <a:endCxn id="8" idx="6"/>
          </p:cNvCxnSpPr>
          <p:nvPr/>
        </p:nvCxnSpPr>
        <p:spPr>
          <a:xfrm flipH="1" flipV="1">
            <a:off x="1400594" y="3344008"/>
            <a:ext cx="3370384" cy="3516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5"/>
            <a:endCxn id="7" idx="1"/>
          </p:cNvCxnSpPr>
          <p:nvPr/>
        </p:nvCxnSpPr>
        <p:spPr>
          <a:xfrm>
            <a:off x="2156306" y="2331653"/>
            <a:ext cx="2648150" cy="12832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0"/>
          </p:cNvCxnSpPr>
          <p:nvPr/>
        </p:nvCxnSpPr>
        <p:spPr>
          <a:xfrm>
            <a:off x="1286295" y="3446585"/>
            <a:ext cx="93783" cy="21160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3"/>
            <a:endCxn id="9" idx="7"/>
          </p:cNvCxnSpPr>
          <p:nvPr/>
        </p:nvCxnSpPr>
        <p:spPr>
          <a:xfrm flipH="1">
            <a:off x="1460900" y="3776522"/>
            <a:ext cx="3343556" cy="18195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4"/>
            <a:endCxn id="9" idx="7"/>
          </p:cNvCxnSpPr>
          <p:nvPr/>
        </p:nvCxnSpPr>
        <p:spPr>
          <a:xfrm flipH="1">
            <a:off x="1460900" y="2365131"/>
            <a:ext cx="614584" cy="32309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22694" y="245598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23178" y="25908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23178" y="4768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84778" y="4419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1756456" y="398268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609374" y="307725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</a:t>
            </a:r>
            <a:endParaRPr lang="en-US" dirty="0"/>
          </a:p>
        </p:txBody>
      </p:sp>
      <p:sp>
        <p:nvSpPr>
          <p:cNvPr id="1029" name="TextBox 1028"/>
          <p:cNvSpPr txBox="1"/>
          <p:nvPr/>
        </p:nvSpPr>
        <p:spPr>
          <a:xfrm>
            <a:off x="1870204" y="1674866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030" name="TextBox 1029"/>
          <p:cNvSpPr txBox="1"/>
          <p:nvPr/>
        </p:nvSpPr>
        <p:spPr>
          <a:xfrm>
            <a:off x="685800" y="312420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031" name="TextBox 1030"/>
          <p:cNvSpPr txBox="1"/>
          <p:nvPr/>
        </p:nvSpPr>
        <p:spPr>
          <a:xfrm>
            <a:off x="5054092" y="3464867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032" name="TextBox 1031"/>
          <p:cNvSpPr txBox="1"/>
          <p:nvPr/>
        </p:nvSpPr>
        <p:spPr>
          <a:xfrm>
            <a:off x="1196758" y="5867400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graphicFrame>
        <p:nvGraphicFramePr>
          <p:cNvPr id="1033" name="Table 10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326855"/>
              </p:ext>
            </p:extLst>
          </p:nvPr>
        </p:nvGraphicFramePr>
        <p:xfrm>
          <a:off x="6172200" y="1803400"/>
          <a:ext cx="2368060" cy="185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3612"/>
                <a:gridCol w="473612"/>
                <a:gridCol w="473612"/>
                <a:gridCol w="473612"/>
                <a:gridCol w="47361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872465"/>
              </p:ext>
            </p:extLst>
          </p:nvPr>
        </p:nvGraphicFramePr>
        <p:xfrm>
          <a:off x="6172200" y="4402713"/>
          <a:ext cx="2368060" cy="185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3612"/>
                <a:gridCol w="473612"/>
                <a:gridCol w="473612"/>
                <a:gridCol w="473612"/>
                <a:gridCol w="47361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34" name="TextBox 1033"/>
          <p:cNvSpPr txBox="1"/>
          <p:nvPr/>
        </p:nvSpPr>
        <p:spPr>
          <a:xfrm>
            <a:off x="6248400" y="1371600"/>
            <a:ext cx="164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Distance matrix</a:t>
            </a:r>
            <a:endParaRPr lang="en-US" dirty="0"/>
          </a:p>
        </p:txBody>
      </p:sp>
      <p:sp>
        <p:nvSpPr>
          <p:cNvPr id="1035" name="TextBox 1034"/>
          <p:cNvSpPr txBox="1"/>
          <p:nvPr/>
        </p:nvSpPr>
        <p:spPr>
          <a:xfrm>
            <a:off x="6248400" y="3962400"/>
            <a:ext cx="208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Semivariance</a:t>
            </a:r>
            <a:r>
              <a:rPr lang="en-US" dirty="0" smtClean="0"/>
              <a:t>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5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1024" grpId="0"/>
      <p:bldP spid="37" grpId="0"/>
      <p:bldP spid="1034" grpId="0"/>
      <p:bldP spid="10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463</Words>
  <Application>Microsoft Office PowerPoint</Application>
  <PresentationFormat>On-screen Show (4:3)</PresentationFormat>
  <Paragraphs>119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Bitmap Image</vt:lpstr>
      <vt:lpstr>Spatial variation in risk</vt:lpstr>
      <vt:lpstr>Kernel Smoothing</vt:lpstr>
      <vt:lpstr>PowerPoint Presentation</vt:lpstr>
      <vt:lpstr>PowerPoint Presentation</vt:lpstr>
      <vt:lpstr>PowerPoint Presentation</vt:lpstr>
      <vt:lpstr>PowerPoint Presentation</vt:lpstr>
      <vt:lpstr>Interpolation - IDW</vt:lpstr>
      <vt:lpstr>Kriging</vt:lpstr>
      <vt:lpstr>Semivariograms</vt:lpstr>
      <vt:lpstr>Semivariance</vt:lpstr>
      <vt:lpstr>Semivariogram</vt:lpstr>
      <vt:lpstr>Semivariogram</vt:lpstr>
      <vt:lpstr>PowerPoint Presentation</vt:lpstr>
      <vt:lpstr>Model-based geostatistics</vt:lpstr>
      <vt:lpstr>Model-based geostatistics</vt:lpstr>
      <vt:lpstr>Model-based geostatistics</vt:lpstr>
      <vt:lpstr>Model-based geostatistics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variation in risk</dc:title>
  <dc:creator>Sturrock, Hugh</dc:creator>
  <cp:lastModifiedBy>Sturrock, Hugh</cp:lastModifiedBy>
  <cp:revision>15</cp:revision>
  <dcterms:created xsi:type="dcterms:W3CDTF">2015-10-20T21:51:33Z</dcterms:created>
  <dcterms:modified xsi:type="dcterms:W3CDTF">2015-10-28T19:38:13Z</dcterms:modified>
</cp:coreProperties>
</file>