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4"/>
  </p:notesMasterIdLst>
  <p:handoutMasterIdLst>
    <p:handoutMasterId r:id="rId105"/>
  </p:handoutMasterIdLst>
  <p:sldIdLst>
    <p:sldId id="367" r:id="rId2"/>
    <p:sldId id="354" r:id="rId3"/>
    <p:sldId id="378" r:id="rId4"/>
    <p:sldId id="368" r:id="rId5"/>
    <p:sldId id="397" r:id="rId6"/>
    <p:sldId id="455" r:id="rId7"/>
    <p:sldId id="402" r:id="rId8"/>
    <p:sldId id="403" r:id="rId9"/>
    <p:sldId id="433" r:id="rId10"/>
    <p:sldId id="475" r:id="rId11"/>
    <p:sldId id="468" r:id="rId12"/>
    <p:sldId id="325" r:id="rId13"/>
    <p:sldId id="315" r:id="rId14"/>
    <p:sldId id="313" r:id="rId15"/>
    <p:sldId id="436" r:id="rId16"/>
    <p:sldId id="456" r:id="rId17"/>
    <p:sldId id="414" r:id="rId18"/>
    <p:sldId id="405" r:id="rId19"/>
    <p:sldId id="482" r:id="rId20"/>
    <p:sldId id="481" r:id="rId21"/>
    <p:sldId id="473" r:id="rId22"/>
    <p:sldId id="479" r:id="rId23"/>
    <p:sldId id="266" r:id="rId24"/>
    <p:sldId id="342" r:id="rId25"/>
    <p:sldId id="438" r:id="rId26"/>
    <p:sldId id="272" r:id="rId27"/>
    <p:sldId id="311" r:id="rId28"/>
    <p:sldId id="487" r:id="rId29"/>
    <p:sldId id="418" r:id="rId30"/>
    <p:sldId id="416" r:id="rId31"/>
    <p:sldId id="439" r:id="rId32"/>
    <p:sldId id="480" r:id="rId33"/>
    <p:sldId id="324" r:id="rId34"/>
    <p:sldId id="388" r:id="rId35"/>
    <p:sldId id="372" r:id="rId36"/>
    <p:sldId id="382" r:id="rId37"/>
    <p:sldId id="484" r:id="rId38"/>
    <p:sldId id="417" r:id="rId39"/>
    <p:sldId id="277" r:id="rId40"/>
    <p:sldId id="335" r:id="rId41"/>
    <p:sldId id="350" r:id="rId42"/>
    <p:sldId id="459" r:id="rId43"/>
    <p:sldId id="441" r:id="rId44"/>
    <p:sldId id="419" r:id="rId45"/>
    <p:sldId id="458" r:id="rId46"/>
    <p:sldId id="352" r:id="rId47"/>
    <p:sldId id="343" r:id="rId48"/>
    <p:sldId id="373" r:id="rId49"/>
    <p:sldId id="444" r:id="rId50"/>
    <p:sldId id="351" r:id="rId51"/>
    <p:sldId id="360" r:id="rId52"/>
    <p:sldId id="374" r:id="rId53"/>
    <p:sldId id="485" r:id="rId54"/>
    <p:sldId id="471" r:id="rId55"/>
    <p:sldId id="445" r:id="rId56"/>
    <p:sldId id="411" r:id="rId57"/>
    <p:sldId id="460" r:id="rId58"/>
    <p:sldId id="336" r:id="rId59"/>
    <p:sldId id="461" r:id="rId60"/>
    <p:sldId id="464" r:id="rId61"/>
    <p:sldId id="446" r:id="rId62"/>
    <p:sldId id="332" r:id="rId63"/>
    <p:sldId id="389" r:id="rId64"/>
    <p:sldId id="398" r:id="rId65"/>
    <p:sldId id="462" r:id="rId66"/>
    <p:sldId id="463" r:id="rId67"/>
    <p:sldId id="283" r:id="rId68"/>
    <p:sldId id="465" r:id="rId69"/>
    <p:sldId id="486" r:id="rId70"/>
    <p:sldId id="280" r:id="rId71"/>
    <p:sldId id="293" r:id="rId72"/>
    <p:sldId id="297" r:id="rId73"/>
    <p:sldId id="401" r:id="rId74"/>
    <p:sldId id="400" r:id="rId75"/>
    <p:sldId id="412" r:id="rId76"/>
    <p:sldId id="304" r:id="rId77"/>
    <p:sldId id="318" r:id="rId78"/>
    <p:sldId id="338" r:id="rId79"/>
    <p:sldId id="337" r:id="rId80"/>
    <p:sldId id="448" r:id="rId81"/>
    <p:sldId id="296" r:id="rId82"/>
    <p:sldId id="449" r:id="rId83"/>
    <p:sldId id="451" r:id="rId84"/>
    <p:sldId id="467" r:id="rId85"/>
    <p:sldId id="339" r:id="rId86"/>
    <p:sldId id="353" r:id="rId87"/>
    <p:sldId id="319" r:id="rId88"/>
    <p:sldId id="340" r:id="rId89"/>
    <p:sldId id="321" r:id="rId90"/>
    <p:sldId id="322" r:id="rId91"/>
    <p:sldId id="452" r:id="rId92"/>
    <p:sldId id="323" r:id="rId93"/>
    <p:sldId id="489" r:id="rId94"/>
    <p:sldId id="488" r:id="rId95"/>
    <p:sldId id="491" r:id="rId96"/>
    <p:sldId id="490" r:id="rId97"/>
    <p:sldId id="407" r:id="rId98"/>
    <p:sldId id="384" r:id="rId99"/>
    <p:sldId id="474" r:id="rId100"/>
    <p:sldId id="466" r:id="rId101"/>
    <p:sldId id="453" r:id="rId102"/>
    <p:sldId id="386" r:id="rId103"/>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 lastIdx="44" clrIdx="0"/>
  <p:cmAuthor id="7" name="Martin, Jeff" initials="MJ" lastIdx="4" clrIdx="8"/>
  <p:cmAuthor id="1" name="aschwartz" initials="" lastIdx="18" clrIdx="1"/>
  <p:cmAuthor id="8" name="Martin, Jeff" initials="JM" lastIdx="1" clrIdx="9"/>
  <p:cmAuthor id="2" name="Jeff Martin" initials="JM" lastIdx="102" clrIdx="2"/>
  <p:cmAuthor id="9" name="Schwartz, Ann" initials="SA" lastIdx="2" clrIdx="10">
    <p:extLst/>
  </p:cmAuthor>
  <p:cmAuthor id="3" name="Ann Schwartz" initials="" lastIdx="2" clrIdx="4"/>
  <p:cmAuthor id="4" name="Schwartz, Ann" initials="xx" lastIdx="2" clrIdx="5"/>
  <p:cmAuthor id="5" name="Ann Schwartz" initials="AS" lastIdx="81" clrIdx="6"/>
  <p:cmAuthor id="6" name="loaner" initials="l" lastIdx="84"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19" autoAdjust="0"/>
    <p:restoredTop sz="63165" autoAdjust="0"/>
  </p:normalViewPr>
  <p:slideViewPr>
    <p:cSldViewPr>
      <p:cViewPr varScale="1">
        <p:scale>
          <a:sx n="53" d="100"/>
          <a:sy n="53" d="100"/>
        </p:scale>
        <p:origin x="-2064" y="-84"/>
      </p:cViewPr>
      <p:guideLst>
        <p:guide orient="horz" pos="2160"/>
        <p:guide pos="2880"/>
      </p:guideLst>
    </p:cSldViewPr>
  </p:slideViewPr>
  <p:outlineViewPr>
    <p:cViewPr>
      <p:scale>
        <a:sx n="33" d="100"/>
        <a:sy n="33" d="100"/>
      </p:scale>
      <p:origin x="0" y="774"/>
    </p:cViewPr>
  </p:outlineViewPr>
  <p:notesTextViewPr>
    <p:cViewPr>
      <p:scale>
        <a:sx n="100" d="100"/>
        <a:sy n="100" d="100"/>
      </p:scale>
      <p:origin x="0" y="0"/>
    </p:cViewPr>
  </p:notesTextViewPr>
  <p:sorterViewPr>
    <p:cViewPr>
      <p:scale>
        <a:sx n="100" d="100"/>
        <a:sy n="100" d="100"/>
      </p:scale>
      <p:origin x="0" y="6558"/>
    </p:cViewPr>
  </p:sorterViewPr>
  <p:notesViewPr>
    <p:cSldViewPr>
      <p:cViewPr>
        <p:scale>
          <a:sx n="100" d="100"/>
          <a:sy n="100" d="100"/>
        </p:scale>
        <p:origin x="-1890"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presProps" Target="pres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commentAuthors" Target="commentAuthor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l" eaLnBrk="0" hangingPunct="0">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bodyPr>
          <a:lstStyle>
            <a:lvl1pPr algn="r" eaLnBrk="0" hangingPunct="0">
              <a:defRPr sz="1200"/>
            </a:lvl1pPr>
          </a:lstStyle>
          <a:p>
            <a:pPr>
              <a:defRPr/>
            </a:pPr>
            <a:endParaRPr lang="en-US"/>
          </a:p>
        </p:txBody>
      </p:sp>
      <p:sp>
        <p:nvSpPr>
          <p:cNvPr id="5837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5837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eaLnBrk="0" hangingPunct="0">
              <a:defRPr sz="1200"/>
            </a:lvl1pPr>
          </a:lstStyle>
          <a:p>
            <a:pPr>
              <a:defRPr/>
            </a:pPr>
            <a:fld id="{E7CF28F5-37E5-4DFE-B9E2-00104FC7F755}" type="slidenum">
              <a:rPr lang="en-US"/>
              <a:pPr>
                <a:defRPr/>
              </a:pPr>
              <a:t>‹#›</a:t>
            </a:fld>
            <a:endParaRPr lang="en-US"/>
          </a:p>
        </p:txBody>
      </p:sp>
    </p:spTree>
    <p:extLst>
      <p:ext uri="{BB962C8B-B14F-4D97-AF65-F5344CB8AC3E}">
        <p14:creationId xmlns:p14="http://schemas.microsoft.com/office/powerpoint/2010/main" val="2541371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vl1pPr>
          </a:lstStyle>
          <a:p>
            <a:pPr>
              <a:defRPr/>
            </a:pPr>
            <a:endParaRPr lang="en-US"/>
          </a:p>
        </p:txBody>
      </p:sp>
      <p:sp>
        <p:nvSpPr>
          <p:cNvPr id="10752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vl1pPr>
          </a:lstStyle>
          <a:p>
            <a:pPr>
              <a:defRPr/>
            </a:pPr>
            <a:endParaRPr lang="en-US"/>
          </a:p>
        </p:txBody>
      </p:sp>
      <p:sp>
        <p:nvSpPr>
          <p:cNvPr id="10752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22833B5-DC16-48A8-8A55-15BC55F25A7F}" type="slidenum">
              <a:rPr lang="en-US"/>
              <a:pPr>
                <a:defRPr/>
              </a:pPr>
              <a:t>‹#›</a:t>
            </a:fld>
            <a:endParaRPr lang="en-US"/>
          </a:p>
        </p:txBody>
      </p:sp>
    </p:spTree>
    <p:extLst>
      <p:ext uri="{BB962C8B-B14F-4D97-AF65-F5344CB8AC3E}">
        <p14:creationId xmlns:p14="http://schemas.microsoft.com/office/powerpoint/2010/main" val="2588546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2</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r>
              <a:rPr lang="en-US" dirty="0" smtClean="0"/>
              <a:t>Outline of points that will be covered in this lecture.  </a:t>
            </a:r>
          </a:p>
          <a:p>
            <a:endParaRPr lang="en-US" dirty="0" smtClean="0"/>
          </a:p>
          <a:p>
            <a:r>
              <a:rPr lang="en-US" dirty="0" smtClean="0"/>
              <a:t>Today’s lecture provides an introduction to the basic concepts in the design of observational </a:t>
            </a:r>
            <a:r>
              <a:rPr lang="en-US" dirty="0" smtClean="0">
                <a:solidFill>
                  <a:srgbClr val="FF0000"/>
                </a:solidFill>
              </a:rPr>
              <a:t>epidemiologic</a:t>
            </a:r>
            <a:r>
              <a:rPr lang="en-US" baseline="0" dirty="0" smtClean="0">
                <a:solidFill>
                  <a:srgbClr val="FF0000"/>
                </a:solidFill>
              </a:rPr>
              <a:t> </a:t>
            </a:r>
            <a:r>
              <a:rPr lang="en-US" dirty="0" smtClean="0"/>
              <a:t>studies.  We will cover three broad designs for between-subjects studies:  cohort, cross-sectional and case-control.  We will spend most of the time on case-control design – a design that can be both cost-effective and methodologically just as sound as a cohort</a:t>
            </a:r>
            <a:r>
              <a:rPr lang="en-US" baseline="0" dirty="0" smtClean="0"/>
              <a:t> study, if designed correctly</a:t>
            </a:r>
            <a:r>
              <a:rPr lang="en-US" dirty="0" smtClean="0"/>
              <a:t>.  By the end of the lecture, you’ll be able to identify the key characteristics that make for a strong versus weak case-control design.  In addition, we will touch on the concepts of incidence versus prevalence and retrospective versus prospective.  </a:t>
            </a:r>
          </a:p>
          <a:p>
            <a:endParaRPr lang="en-US" dirty="0" smtClean="0"/>
          </a:p>
          <a:p>
            <a:r>
              <a:rPr lang="en-US" dirty="0" smtClean="0"/>
              <a:t>Today’s lecture is a starting framework.  We will return to these study designs in future lectures.  For example, the methods for measuring the association between exposure</a:t>
            </a:r>
            <a:r>
              <a:rPr lang="en-US" baseline="0" dirty="0" smtClean="0"/>
              <a:t> </a:t>
            </a:r>
            <a:r>
              <a:rPr lang="en-US" dirty="0" smtClean="0"/>
              <a:t>and outcome vary depending on the study design.  So, you’ll learn more about these designs in our two lectures on disease associations as well as throughout</a:t>
            </a:r>
            <a:r>
              <a:rPr lang="en-US" baseline="0" dirty="0" smtClean="0"/>
              <a:t> the course</a:t>
            </a:r>
            <a:r>
              <a:rPr lang="en-US" dirty="0" smtClean="0"/>
              <a:t>.</a:t>
            </a:r>
          </a:p>
          <a:p>
            <a:endParaRPr lang="en-US" dirty="0" smtClean="0"/>
          </a:p>
        </p:txBody>
      </p:sp>
    </p:spTree>
    <p:extLst>
      <p:ext uri="{BB962C8B-B14F-4D97-AF65-F5344CB8AC3E}">
        <p14:creationId xmlns:p14="http://schemas.microsoft.com/office/powerpoint/2010/main" val="608086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11</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While it is important to know about</a:t>
            </a:r>
            <a:r>
              <a:rPr lang="en-US" sz="1000" baseline="0" dirty="0" smtClean="0"/>
              <a:t> group-level studies, t</a:t>
            </a:r>
            <a:r>
              <a:rPr lang="en-US" sz="1000" dirty="0" smtClean="0"/>
              <a:t>his course will focus on study designs in which individuals are the unit of observation.  In particular, we will focus</a:t>
            </a:r>
            <a:r>
              <a:rPr lang="en-US" sz="1000" baseline="0" dirty="0" smtClean="0"/>
              <a:t> on observational studies, although we will occasionally mention experimental designs (such as randomized trials).  We have an entire course on Clinical Trials, in Winter quarter.  </a:t>
            </a:r>
            <a:endParaRPr lang="en-US" sz="1000" dirty="0" smtClean="0"/>
          </a:p>
          <a:p>
            <a:endParaRPr lang="en-US" sz="1000" dirty="0" smtClean="0"/>
          </a:p>
          <a:p>
            <a:r>
              <a:rPr lang="en-US" sz="1000" dirty="0" smtClean="0"/>
              <a:t>Today we’ll provide an overview of the different designs and the key concepts underlying the design of observational studies.  We won’t say</a:t>
            </a:r>
            <a:r>
              <a:rPr lang="en-US" sz="1000" baseline="0" dirty="0" smtClean="0"/>
              <a:t> much about experimental designs other than that </a:t>
            </a:r>
            <a:r>
              <a:rPr lang="en-US" sz="1000" dirty="0" smtClean="0"/>
              <a:t>experimental trials are</a:t>
            </a:r>
            <a:r>
              <a:rPr lang="en-US" sz="1000" baseline="0" dirty="0" smtClean="0"/>
              <a:t> </a:t>
            </a:r>
            <a:r>
              <a:rPr lang="en-US" sz="1000" dirty="0" smtClean="0"/>
              <a:t>essentially cohort studies</a:t>
            </a:r>
            <a:r>
              <a:rPr lang="en-US" sz="1000" baseline="0" dirty="0" smtClean="0"/>
              <a:t> </a:t>
            </a:r>
            <a:r>
              <a:rPr lang="en-US" sz="1000" dirty="0" smtClean="0"/>
              <a:t>in which the exposure is intentionally</a:t>
            </a:r>
            <a:r>
              <a:rPr lang="en-US" sz="1000" baseline="0" dirty="0" smtClean="0"/>
              <a:t> </a:t>
            </a:r>
            <a:r>
              <a:rPr lang="en-US" sz="1000" dirty="0" smtClean="0"/>
              <a:t>assigned by</a:t>
            </a:r>
            <a:r>
              <a:rPr lang="en-US" sz="1000" baseline="0" dirty="0" smtClean="0"/>
              <a:t> the investigator </a:t>
            </a:r>
            <a:r>
              <a:rPr lang="en-US" sz="1000" dirty="0" smtClean="0"/>
              <a:t>rather than just observed as it occurs in nature.  Some clinical trials may have a very short time interval between the intervention and measurement of the outcome, but there is always some element of time with the intervention preceding the outcome measurement.</a:t>
            </a:r>
          </a:p>
          <a:p>
            <a:endParaRPr lang="en-US" sz="1000" dirty="0" smtClean="0"/>
          </a:p>
          <a:p>
            <a:r>
              <a:rPr lang="en-US" sz="1000" dirty="0" smtClean="0"/>
              <a:t>In the realm of observational designs at the individual level,</a:t>
            </a:r>
            <a:r>
              <a:rPr lang="en-US" sz="1000" baseline="0" dirty="0" smtClean="0"/>
              <a:t> we will</a:t>
            </a:r>
            <a:r>
              <a:rPr lang="en-US" sz="1000" dirty="0" smtClean="0"/>
              <a:t> discuss cohort and cross-sectional studies briefly and then spend more time on case-control studies.  We’ll show how case-control studies, if properly designed, can give results that are as valid as cohort studies.</a:t>
            </a:r>
          </a:p>
          <a:p>
            <a:endParaRPr lang="en-US" sz="1000" dirty="0" smtClean="0"/>
          </a:p>
          <a:p>
            <a:r>
              <a:rPr lang="en-US" sz="1000" dirty="0" smtClean="0"/>
              <a:t>Finally, looking at the “within-subject” designs, we’ll describe case-crossover studies, a design that uses only cases, but can provide valid results in specific situations.  Another “within-subject” design, called a “self-controlled case series” will be discussed in one of the course’s Journal Clubs.  </a:t>
            </a:r>
          </a:p>
          <a:p>
            <a:endParaRPr lang="en-US" sz="1000" dirty="0" smtClean="0"/>
          </a:p>
          <a:p>
            <a:endParaRPr lang="en-US" sz="1000" dirty="0" smtClean="0"/>
          </a:p>
        </p:txBody>
      </p:sp>
    </p:spTree>
    <p:extLst>
      <p:ext uri="{BB962C8B-B14F-4D97-AF65-F5344CB8AC3E}">
        <p14:creationId xmlns:p14="http://schemas.microsoft.com/office/powerpoint/2010/main" val="3903752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B7F908D4-1D55-4BF4-8671-76A122446887}" type="slidenum">
              <a:rPr lang="en-US" smtClean="0"/>
              <a:pPr/>
              <a:t>12</a:t>
            </a:fld>
            <a:endParaRPr lang="en-US" smtClean="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r>
              <a:rPr lang="en-US" dirty="0" smtClean="0"/>
              <a:t>We start here because everyone is familiar with the idea of a cohort that enrolls individuals, makes measurements of interest on them, and follows them through time for the occurrence of the disease or diseases of interest.  In the past, textbooks have often treated the cohort as if it were a different beast entirely from cross-sectional or case-controls studies, but all three types of design are best understood in the setting of a cohort of individuals moving through time.</a:t>
            </a:r>
          </a:p>
          <a:p>
            <a:endParaRPr lang="en-US" dirty="0" smtClean="0"/>
          </a:p>
          <a:p>
            <a:r>
              <a:rPr lang="en-US" dirty="0" smtClean="0"/>
              <a:t>We will illustrate this idea by introducing next the broader concept of the Study Base.</a:t>
            </a:r>
          </a:p>
        </p:txBody>
      </p:sp>
    </p:spTree>
    <p:extLst>
      <p:ext uri="{BB962C8B-B14F-4D97-AF65-F5344CB8AC3E}">
        <p14:creationId xmlns:p14="http://schemas.microsoft.com/office/powerpoint/2010/main" val="2271206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0710BD64-BB03-40FB-924D-41D2CCD4BD23}" type="slidenum">
              <a:rPr lang="en-US" smtClean="0"/>
              <a:pPr/>
              <a:t>13</a:t>
            </a:fld>
            <a:endParaRPr lang="en-US" smtClean="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xfrm>
            <a:off x="685800" y="4416425"/>
            <a:ext cx="5486400" cy="4879975"/>
          </a:xfrm>
          <a:noFill/>
          <a:ln/>
        </p:spPr>
        <p:txBody>
          <a:bodyPr/>
          <a:lstStyle/>
          <a:p>
            <a:r>
              <a:rPr lang="en-US" i="0" dirty="0" smtClean="0"/>
              <a:t>For any study design, there is</a:t>
            </a:r>
            <a:r>
              <a:rPr lang="en-US" i="0" baseline="0" dirty="0" smtClean="0"/>
              <a:t> an underlying study base.   The simplest situation is a cohort study per se.  </a:t>
            </a:r>
            <a:r>
              <a:rPr lang="en-US" i="0" dirty="0" smtClean="0"/>
              <a:t>In a cohort study design, the study</a:t>
            </a:r>
            <a:r>
              <a:rPr lang="en-US" i="0" baseline="0" dirty="0" smtClean="0"/>
              <a:t> base is some explicitly defined population which moves forward in time.  The population may be a closed (or fixed) group or it may be a dynamic (open) population with members leaving and entering the population during the follow-up time.  </a:t>
            </a:r>
            <a:r>
              <a:rPr lang="en-US" dirty="0" smtClean="0"/>
              <a:t>In a cohort study, the study base is an explicitly</a:t>
            </a:r>
            <a:r>
              <a:rPr lang="en-US" baseline="0" dirty="0" smtClean="0"/>
              <a:t> </a:t>
            </a:r>
            <a:r>
              <a:rPr lang="en-US" dirty="0" smtClean="0"/>
              <a:t>defined group of individuals based on some set of characteristics at the beginning of observation, called time zero.   </a:t>
            </a:r>
          </a:p>
          <a:p>
            <a:endParaRPr lang="en-US" dirty="0" smtClean="0"/>
          </a:p>
          <a:p>
            <a:r>
              <a:rPr lang="en-US" dirty="0" smtClean="0"/>
              <a:t>We will also</a:t>
            </a:r>
            <a:r>
              <a:rPr lang="en-US" baseline="0" dirty="0" smtClean="0"/>
              <a:t> </a:t>
            </a:r>
            <a:r>
              <a:rPr lang="en-US" dirty="0" smtClean="0"/>
              <a:t>look at cross-sectional and case-control studies in the setting of a cohort. Looking at cross-sectional and case-control studies in the setting of a cohort makes clear how they are samples of the underlying study base.</a:t>
            </a:r>
          </a:p>
          <a:p>
            <a:endParaRPr lang="nl-NL" dirty="0" smtClean="0"/>
          </a:p>
          <a:p>
            <a:r>
              <a:rPr lang="nl-NL" dirty="0" smtClean="0"/>
              <a:t>A case-control study may have an explicit or hypothetical cohort as a study base.  By a “hypothetical cohort”, we mean that a</a:t>
            </a:r>
            <a:r>
              <a:rPr lang="nl-NL" baseline="0" dirty="0" smtClean="0"/>
              <a:t>n underlying </a:t>
            </a:r>
            <a:r>
              <a:rPr lang="nl-NL" dirty="0" smtClean="0"/>
              <a:t>cohort is</a:t>
            </a:r>
            <a:r>
              <a:rPr lang="nl-NL" baseline="0" dirty="0" smtClean="0"/>
              <a:t> not readily identifiable in real life in that one cannot readily put your hands around it.   You can, however, consider </a:t>
            </a:r>
            <a:r>
              <a:rPr lang="nl-NL" dirty="0" smtClean="0"/>
              <a:t>some hypothetical cohort of individuals who gave rise to some group of disease diagnoses.</a:t>
            </a:r>
            <a:r>
              <a:rPr lang="nl-NL" baseline="0" dirty="0" smtClean="0"/>
              <a:t>   This will become more apparent when we look at some examples.  </a:t>
            </a:r>
          </a:p>
          <a:p>
            <a:endParaRPr lang="nl-NL" baseline="0" dirty="0" smtClean="0"/>
          </a:p>
          <a:p>
            <a:endParaRPr lang="en-US" dirty="0" smtClean="0"/>
          </a:p>
        </p:txBody>
      </p:sp>
    </p:spTree>
    <p:extLst>
      <p:ext uri="{BB962C8B-B14F-4D97-AF65-F5344CB8AC3E}">
        <p14:creationId xmlns:p14="http://schemas.microsoft.com/office/powerpoint/2010/main" val="677701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p:spPr>
        <p:txBody>
          <a:bodyPr/>
          <a:lstStyle/>
          <a:p>
            <a:fld id="{76B4BB1B-08D7-4552-B2DD-B7DF34F2D050}" type="slidenum">
              <a:rPr lang="en-US" smtClean="0"/>
              <a:pPr/>
              <a:t>14</a:t>
            </a:fld>
            <a:endParaRPr lang="en-US" smtClean="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xfrm>
            <a:off x="685800" y="4416425"/>
            <a:ext cx="5486400" cy="4260850"/>
          </a:xfrm>
          <a:noFill/>
          <a:ln/>
        </p:spPr>
        <p:txBody>
          <a:bodyPr/>
          <a:lstStyle/>
          <a:p>
            <a:r>
              <a:rPr lang="en-US" dirty="0" smtClean="0"/>
              <a:t>Our presentation of study design is based on understanding how the three main types of study design</a:t>
            </a:r>
            <a:r>
              <a:rPr lang="en-US" baseline="0" dirty="0" smtClean="0"/>
              <a:t> (cohort, cross-sectional, case-control)</a:t>
            </a:r>
            <a:r>
              <a:rPr lang="en-US" dirty="0" smtClean="0"/>
              <a:t>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Importantly, understanding the study base concept provides the clearest guidance to understanding valid case-control design, the study design that is most often a cause of confusion.</a:t>
            </a:r>
          </a:p>
          <a:p>
            <a:endParaRPr lang="en-US" dirty="0" smtClean="0"/>
          </a:p>
          <a:p>
            <a:r>
              <a:rPr lang="en-US" dirty="0" smtClean="0"/>
              <a:t>Sampling is the second key element of study design.  Sampling is the process by which individuals belonging to a larger population are selected for study. Sampling is obvious in some study designs but less so in others, such as case-control designs, but it is the key to understanding a properly designed case-control study.</a:t>
            </a:r>
          </a:p>
          <a:p>
            <a:endParaRPr lang="en-US" dirty="0" smtClean="0"/>
          </a:p>
          <a:p>
            <a:r>
              <a:rPr lang="en-US" dirty="0" smtClean="0"/>
              <a:t>Measurement of exposure</a:t>
            </a:r>
            <a:r>
              <a:rPr lang="en-US" baseline="0" dirty="0" smtClean="0"/>
              <a:t> </a:t>
            </a:r>
            <a:r>
              <a:rPr lang="en-US" dirty="0" smtClean="0"/>
              <a:t>variables and outcome variables is the third key component of study design.  If you focus on when the measurements were made in relation to when the disease outcome was measured or detected, the</a:t>
            </a:r>
            <a:r>
              <a:rPr lang="en-US" baseline="0" dirty="0" smtClean="0"/>
              <a:t> strengths and weaknesses of a design will become more apparent</a:t>
            </a:r>
            <a:r>
              <a:rPr lang="en-US" dirty="0" smtClean="0"/>
              <a:t>.  The timing of the measurements should be looked at separately from the timing of carrying out the study.  As</a:t>
            </a:r>
            <a:r>
              <a:rPr lang="en-US" baseline="0" dirty="0" smtClean="0"/>
              <a:t> an example, a</a:t>
            </a:r>
            <a:r>
              <a:rPr lang="en-US" dirty="0" smtClean="0"/>
              <a:t> study may be carried out after all exposures and disease outcomes have occurred but still</a:t>
            </a:r>
            <a:r>
              <a:rPr lang="en-US" baseline="0" dirty="0" smtClean="0"/>
              <a:t> </a:t>
            </a:r>
            <a:r>
              <a:rPr lang="en-US" dirty="0" smtClean="0"/>
              <a:t>use measurements that preserve temporality and integrity</a:t>
            </a:r>
            <a:r>
              <a:rPr lang="en-US" baseline="0" dirty="0" smtClean="0"/>
              <a:t> in the exposures and outcomes. </a:t>
            </a:r>
            <a:r>
              <a:rPr lang="en-US" dirty="0" smtClean="0"/>
              <a:t>The goal is for the measurements of exposure and outcome to be made independent of each other such that they have no chance of influencing each other's measurements. This timing of measurements is actually part of the study design and it is why we mention it in a study design lecture.  Sometimes this</a:t>
            </a:r>
            <a:r>
              <a:rPr lang="en-US" baseline="0" dirty="0" smtClean="0"/>
              <a:t> construct is attempted to summarized by the terms </a:t>
            </a:r>
            <a:r>
              <a:rPr lang="en-US" dirty="0" smtClean="0"/>
              <a:t>“retrospective” and “prospective” when</a:t>
            </a:r>
            <a:r>
              <a:rPr lang="en-US" baseline="0" dirty="0" smtClean="0"/>
              <a:t> referring to a</a:t>
            </a:r>
            <a:r>
              <a:rPr lang="en-US" dirty="0" smtClean="0"/>
              <a:t> study design,</a:t>
            </a:r>
            <a:r>
              <a:rPr lang="en-US" baseline="0" dirty="0" smtClean="0"/>
              <a:t> but these are hopelessly confused terms.  As we discuss later, they really should be avoided.</a:t>
            </a:r>
            <a:r>
              <a:rPr lang="en-US" dirty="0" smtClean="0"/>
              <a:t> </a:t>
            </a:r>
          </a:p>
        </p:txBody>
      </p:sp>
    </p:spTree>
    <p:extLst>
      <p:ext uri="{BB962C8B-B14F-4D97-AF65-F5344CB8AC3E}">
        <p14:creationId xmlns:p14="http://schemas.microsoft.com/office/powerpoint/2010/main" val="66335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p:spPr>
        <p:txBody>
          <a:bodyPr/>
          <a:lstStyle/>
          <a:p>
            <a:r>
              <a:rPr lang="en-US" dirty="0" smtClean="0"/>
              <a:t>This is the schematic from your text for a cohort study design.  This illustrates a fixed cohort.  A</a:t>
            </a:r>
            <a:r>
              <a:rPr lang="en-US" baseline="0" dirty="0" smtClean="0"/>
              <a:t> fixed cohort study</a:t>
            </a:r>
            <a:r>
              <a:rPr lang="en-US" dirty="0" smtClean="0"/>
              <a:t> begins with a group of individuals identified at time zero, none of whom have the disease outcome of interest, who are then observed over time for diagnosis of the event of interest.  </a:t>
            </a:r>
          </a:p>
          <a:p>
            <a:endParaRPr lang="en-US" dirty="0" smtClean="0"/>
          </a:p>
          <a:p>
            <a:r>
              <a:rPr lang="en-US" dirty="0" smtClean="0"/>
              <a:t>An example of a fixed cohort is the Nurses Health Study.  The study enrolled</a:t>
            </a:r>
            <a:r>
              <a:rPr lang="en-US" baseline="0" dirty="0" smtClean="0"/>
              <a:t> a large number of nurses starting in 1976 (N=122,000) and followed them forward in time.</a:t>
            </a:r>
            <a:r>
              <a:rPr lang="en-US" dirty="0" smtClean="0"/>
              <a:t> </a:t>
            </a:r>
          </a:p>
          <a:p>
            <a:endParaRPr lang="en-US" dirty="0" smtClean="0"/>
          </a:p>
          <a:p>
            <a:r>
              <a:rPr lang="en-US" dirty="0" smtClean="0"/>
              <a:t>Some persons develop the outcome of interest, here depicted with a solid circle.  Others become lost to follow-up, while others stay in the cohort but have not yet developed the outcome of interest by the last date of study observation. The “lost to follow-up” group includes those who decline further follow-up and those who cannot be located for return visit/evaluation by the investigators.   </a:t>
            </a:r>
          </a:p>
          <a:p>
            <a:endParaRPr lang="en-US" i="1"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text shows three possible outcomes for a participant in this hypothetical fixed cohort:  Loss to follow-up, having the event of interest, or being followed without an event to the end of the study.  We want to introduce a fourth possibility. A participant can experience an event that is a “competing event,” also called a “competing risk”.  A competing event is one that precludes the occurrence of the event of interest.  An</a:t>
            </a:r>
            <a:r>
              <a:rPr lang="en-US" baseline="0" dirty="0" smtClean="0"/>
              <a:t> example of a competing event in a study of the occurrence of cancer would be death by heart attack.  </a:t>
            </a:r>
            <a:endParaRPr lang="en-US" dirty="0" smtClean="0"/>
          </a:p>
          <a:p>
            <a:endParaRPr lang="en-US" i="1" dirty="0" smtClean="0"/>
          </a:p>
          <a:p>
            <a:endParaRPr lang="en-US" dirty="0" smtClean="0"/>
          </a:p>
        </p:txBody>
      </p:sp>
    </p:spTree>
    <p:extLst>
      <p:ext uri="{BB962C8B-B14F-4D97-AF65-F5344CB8AC3E}">
        <p14:creationId xmlns:p14="http://schemas.microsoft.com/office/powerpoint/2010/main" val="1174214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There are two basic types of cohort designs: fixed (closed) cohorts AND dynamic (open) cohorts. Researchers can study either, and it is important to be conscious of which design you are talking about.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aseline="0" dirty="0" smtClean="0"/>
              <a:t>In a fixed </a:t>
            </a:r>
            <a:r>
              <a:rPr lang="en-US" sz="1000" dirty="0" smtClean="0"/>
              <a:t>cohort, the investigators recruit a population at baseline and follow them for some period of time and no new subjects are enrolled.  The prior slide showed a fixed cohort.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A</a:t>
            </a:r>
            <a:r>
              <a:rPr lang="en-US" sz="1000" baseline="0" dirty="0" smtClean="0"/>
              <a:t> </a:t>
            </a:r>
            <a:r>
              <a:rPr lang="en-US" sz="1000" dirty="0" smtClean="0"/>
              <a:t>dynamic</a:t>
            </a:r>
            <a:r>
              <a:rPr lang="en-US" sz="1000" baseline="0" dirty="0" smtClean="0"/>
              <a:t> (open) cohort is represented in this slide.  A free</a:t>
            </a:r>
            <a:r>
              <a:rPr lang="en-US" sz="1000" dirty="0" smtClean="0"/>
              <a:t> living population</a:t>
            </a:r>
            <a:r>
              <a:rPr lang="en-US" sz="1000" baseline="0" dirty="0" smtClean="0"/>
              <a:t> is an example of a dynamic cohort</a:t>
            </a:r>
            <a:r>
              <a:rPr lang="en-US" sz="1000" dirty="0" smtClean="0"/>
              <a:t>.  For</a:t>
            </a:r>
            <a:r>
              <a:rPr lang="en-US" sz="1000" baseline="0" dirty="0" smtClean="0"/>
              <a:t> example, San Francisco (SF) County residents, defined by county lines, are a dynamic cohort.  T</a:t>
            </a:r>
            <a:r>
              <a:rPr lang="en-US" sz="1000" dirty="0" smtClean="0"/>
              <a:t>he members of Kaiser Permanente (a Health</a:t>
            </a:r>
            <a:r>
              <a:rPr lang="en-US" sz="1000" baseline="0" dirty="0" smtClean="0"/>
              <a:t> Care </a:t>
            </a:r>
            <a:r>
              <a:rPr lang="en-US" sz="1000" dirty="0" smtClean="0"/>
              <a:t>Maintenance Organization (HMO)) during some specified time period – a group that is administratively defined - is an open cohort since members can leave and enter.</a:t>
            </a:r>
            <a:r>
              <a:rPr lang="en-US" sz="1000" baseline="0" dirty="0" smtClean="0"/>
              <a:t>  In this slide, we show a dynamic cohort that has about the same total members throughout the period of observation;  as members leave the cohort, a similar number of new members join.  Dynamic cohorts may also be increasing or declining in overall numbers.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000" baseline="0" dirty="0" smtClean="0"/>
              <a:t>The text does not provide much discussion of dynamic cohorts, and this is unfortunate.  Historically, dynamic cohorts have been used for clinical research of cancer outcomes, facilitated in the US by the establishment of cancer registries in defined geographic areas.  Currently, in the era of so-called “Big Data”, the use of dynamic cohorts from clinical practice settings is growing and encompassing a wider range of outcomes in clinical research.  </a:t>
            </a:r>
            <a:endParaRPr lang="en-US" sz="1000" dirty="0" smtClean="0"/>
          </a:p>
          <a:p>
            <a:endParaRPr lang="en-US" sz="1000" dirty="0" smtClean="0"/>
          </a:p>
        </p:txBody>
      </p:sp>
    </p:spTree>
    <p:extLst>
      <p:ext uri="{BB962C8B-B14F-4D97-AF65-F5344CB8AC3E}">
        <p14:creationId xmlns:p14="http://schemas.microsoft.com/office/powerpoint/2010/main" val="28207751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p:spPr>
        <p:txBody>
          <a:bodyPr/>
          <a:lstStyle/>
          <a:p>
            <a:fld id="{BBECA872-4CD1-490C-A951-C130BFA2C6FC}" type="slidenum">
              <a:rPr lang="en-US" smtClean="0"/>
              <a:pPr/>
              <a:t>17</a:t>
            </a:fld>
            <a:endParaRPr lang="en-US" smtClean="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r>
              <a:rPr lang="nl-NL" dirty="0" smtClean="0"/>
              <a:t>There is a further assumption in the schematic on the previous two slides on cohort studies that the outcome/event/disease diagnosis is a one-time event.  Although this is frequently of interest in cohort studies either because the event of interest can only occur once (e.g., death) or because the focus is on time to the first event (e.g., time to first myocardial infarction), repeating (or recurrent) events can also be studied (e.g., frequency of acute back pain).  In the case of repeating events, a diagnosis does not remove an individual from follow-up.  This, however,</a:t>
            </a:r>
            <a:r>
              <a:rPr lang="nl-NL" baseline="0" dirty="0" smtClean="0"/>
              <a:t> will not be focus in our course.  </a:t>
            </a:r>
            <a:endParaRPr lang="nl-NL" dirty="0" smtClean="0"/>
          </a:p>
          <a:p>
            <a:endParaRPr lang="nl-NL" dirty="0" smtClean="0"/>
          </a:p>
          <a:p>
            <a:r>
              <a:rPr lang="nl-NL" dirty="0" smtClean="0"/>
              <a:t>In a cohort study, we can measure the rate of disease occurrence (how many events occur in a certain amount of person-time) or we can measure the risk of disease occurrence (the probablility of the event occurring over a set amount of time).   Or, we can measure change in a characteristic (e.g.,</a:t>
            </a:r>
            <a:r>
              <a:rPr lang="nl-NL" baseline="0" dirty="0" smtClean="0"/>
              <a:t> blood pressure).</a:t>
            </a:r>
            <a:r>
              <a:rPr lang="nl-NL" dirty="0" smtClean="0"/>
              <a:t> More on this in the next two lectures.</a:t>
            </a:r>
          </a:p>
          <a:p>
            <a:endParaRPr lang="nl-NL" dirty="0" smtClean="0"/>
          </a:p>
          <a:p>
            <a:r>
              <a:rPr lang="nl-NL" i="0" dirty="0" smtClean="0"/>
              <a:t>In this lecture, in order to focus on design, we are assuming that we can accurately identify when disease occurs (i.e., when a participant becomes a case). Of course,  accurate measurement of disease status and of exposure cannot be taken for granted in clinical research.  We’ll cover this topic of measurement in future lectures.</a:t>
            </a:r>
            <a:endParaRPr lang="en-US" i="0" dirty="0" smtClean="0"/>
          </a:p>
          <a:p>
            <a:endParaRPr lang="en-US" dirty="0" smtClean="0"/>
          </a:p>
        </p:txBody>
      </p:sp>
    </p:spTree>
    <p:extLst>
      <p:ext uri="{BB962C8B-B14F-4D97-AF65-F5344CB8AC3E}">
        <p14:creationId xmlns:p14="http://schemas.microsoft.com/office/powerpoint/2010/main" val="30357872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r>
              <a:rPr lang="en-US" dirty="0" smtClean="0"/>
              <a:t>A cohort is defined by the characteristics of its subjects at baseline, the point when follow-up begins</a:t>
            </a:r>
            <a:r>
              <a:rPr lang="en-US" baseline="0" dirty="0" smtClean="0"/>
              <a:t> on each subject.</a:t>
            </a:r>
            <a:r>
              <a:rPr lang="en-US" dirty="0" smtClean="0"/>
              <a:t> </a:t>
            </a:r>
          </a:p>
          <a:p>
            <a:endParaRPr lang="en-US" dirty="0" smtClean="0"/>
          </a:p>
          <a:p>
            <a:r>
              <a:rPr lang="en-US" dirty="0" smtClean="0"/>
              <a:t>A common mistake is that cohorts are sometimes incorrectly defined by some event that occurs AFTER time zero.   </a:t>
            </a:r>
          </a:p>
          <a:p>
            <a:endParaRPr lang="en-US" dirty="0" smtClean="0"/>
          </a:p>
          <a:p>
            <a:r>
              <a:rPr lang="en-US" dirty="0" smtClean="0"/>
              <a:t>Example:  “We enrolled a cohort of patients with diabetes who started on anti-diabetes therapy and who subsequently at one year later had a good response to therapy with lowered blood sugar.  We followed them for the occurrence of eye disease."  When is baseline (time zero) for this cohort?  It cannot be when they started therapy.  It has to be at one year when they exhibited the good response to therapy.  If one insists to have it be when they started therapy, then you need to include all persons who started on therapy (not just those who in the future exhibited a good response). </a:t>
            </a:r>
          </a:p>
          <a:p>
            <a:endParaRPr lang="en-US" dirty="0" smtClean="0"/>
          </a:p>
          <a:p>
            <a:endParaRPr lang="en-US" dirty="0" smtClean="0"/>
          </a:p>
        </p:txBody>
      </p:sp>
    </p:spTree>
    <p:extLst>
      <p:ext uri="{BB962C8B-B14F-4D97-AF65-F5344CB8AC3E}">
        <p14:creationId xmlns:p14="http://schemas.microsoft.com/office/powerpoint/2010/main" val="2397786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Two</a:t>
            </a:r>
            <a:r>
              <a:rPr lang="en-US" sz="1200" baseline="0" dirty="0" smtClean="0"/>
              <a:t> examples of well-known fixed cohorts are given on this slide, the Framingham Study and the Nurses Health Study (known as NHS).  The third example is how  a fixed cohort can be assembled from within a dynamic cohort (Kaiser).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t>T</a:t>
            </a:r>
            <a:r>
              <a:rPr lang="en-US" sz="1200" dirty="0" smtClean="0"/>
              <a:t>he Department of Epidemiology at UCSF has access to a number of large fixed</a:t>
            </a:r>
            <a:r>
              <a:rPr lang="en-US" sz="1200" baseline="0" dirty="0" smtClean="0"/>
              <a:t> cohort studies.  These can be useful for secondary data analyses or for ancillary case-control studies.  A partial list includes</a:t>
            </a:r>
            <a:r>
              <a:rPr lang="en-US" sz="1200" dirty="0" smtClean="0"/>
              <a:t> Study of Osteoporotic Fractures (SOF); Osteoporotic Fractures in Men (</a:t>
            </a:r>
            <a:r>
              <a:rPr lang="en-US" sz="1200" dirty="0" err="1" smtClean="0"/>
              <a:t>MrOS</a:t>
            </a:r>
            <a:r>
              <a:rPr lang="en-US" sz="1200" dirty="0" smtClean="0"/>
              <a:t>); Health, Aging and Body Composition Study (Health ABC); Osteoarthritis Initiative (OAI); and</a:t>
            </a:r>
            <a:r>
              <a:rPr lang="en-US" sz="1200" baseline="0" dirty="0" smtClean="0"/>
              <a:t> the </a:t>
            </a:r>
            <a:r>
              <a:rPr lang="en-US" sz="1200" dirty="0" smtClean="0"/>
              <a:t>Multicenter Osteoarthritis Study (MOST).</a:t>
            </a:r>
          </a:p>
          <a:p>
            <a:endParaRPr lang="en-US" dirty="0" smtClean="0"/>
          </a:p>
        </p:txBody>
      </p:sp>
    </p:spTree>
    <p:extLst>
      <p:ext uri="{BB962C8B-B14F-4D97-AF65-F5344CB8AC3E}">
        <p14:creationId xmlns:p14="http://schemas.microsoft.com/office/powerpoint/2010/main" val="40180540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ln/>
        </p:spPr>
      </p:sp>
      <p:sp>
        <p:nvSpPr>
          <p:cNvPr id="49154" name="Rectangle 3"/>
          <p:cNvSpPr>
            <a:spLocks noGrp="1" noChangeArrowheads="1"/>
          </p:cNvSpPr>
          <p:nvPr>
            <p:ph type="body" idx="1"/>
          </p:nvPr>
        </p:nvSpPr>
        <p:spPr>
          <a:noFill/>
          <a:ln/>
        </p:spPr>
        <p:txBody>
          <a:bodyPr/>
          <a:lstStyle/>
          <a:p>
            <a:endParaRPr lang="en-US" dirty="0" smtClean="0"/>
          </a:p>
          <a:p>
            <a:r>
              <a:rPr lang="en-US" dirty="0" smtClean="0"/>
              <a:t>These are examples of dynamic</a:t>
            </a:r>
            <a:r>
              <a:rPr lang="en-US" baseline="0" dirty="0" smtClean="0"/>
              <a:t> cohorts.  </a:t>
            </a:r>
            <a:r>
              <a:rPr lang="en-US" dirty="0" smtClean="0"/>
              <a:t> The first example is</a:t>
            </a:r>
            <a:r>
              <a:rPr lang="en-US" baseline="0" dirty="0" smtClean="0"/>
              <a:t> the Kaiser membership utilized as a dynamic cohort.  The second example is another common type of dynamic cohort defined by residence in a particular region, usually defined by political boundaries at the city, county, state, etc. level.  Both cohorts are defined by membership in a particular group (in Kaiser or SF) during a specified time period.</a:t>
            </a:r>
            <a:endParaRPr lang="en-US" dirty="0" smtClean="0"/>
          </a:p>
          <a:p>
            <a:endParaRPr lang="en-US" dirty="0" smtClean="0"/>
          </a:p>
        </p:txBody>
      </p:sp>
    </p:spTree>
    <p:extLst>
      <p:ext uri="{BB962C8B-B14F-4D97-AF65-F5344CB8AC3E}">
        <p14:creationId xmlns:p14="http://schemas.microsoft.com/office/powerpoint/2010/main" val="1021490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3</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Study design begins with the unit of observation,</a:t>
            </a:r>
            <a:r>
              <a:rPr lang="en-US" sz="1000" baseline="0" dirty="0" smtClean="0"/>
              <a:t> in other words, on whom are you making your measurements. </a:t>
            </a:r>
            <a:r>
              <a:rPr lang="en-US" sz="1000" dirty="0" smtClean="0"/>
              <a:t> The unit of observation can be individual</a:t>
            </a:r>
            <a:r>
              <a:rPr lang="en-US" sz="1000" baseline="0" dirty="0" smtClean="0"/>
              <a:t> human subjects</a:t>
            </a:r>
            <a:r>
              <a:rPr lang="en-US" sz="1000" dirty="0" smtClean="0"/>
              <a:t> or it can be groups of persons. </a:t>
            </a:r>
          </a:p>
          <a:p>
            <a:endParaRPr lang="en-US" sz="1000" dirty="0" smtClean="0"/>
          </a:p>
          <a:p>
            <a:r>
              <a:rPr lang="en-US" sz="1000" dirty="0" smtClean="0"/>
              <a:t>In</a:t>
            </a:r>
            <a:r>
              <a:rPr lang="en-US" sz="1000" baseline="0" dirty="0" smtClean="0"/>
              <a:t> group-level studies (e.g., e</a:t>
            </a:r>
            <a:r>
              <a:rPr lang="en-US" sz="1000" dirty="0" smtClean="0"/>
              <a:t>cologic studies), the unit of observation for both exposure and outcome is the group, and therefore analysis is also by group.  This approach may be useful in situations where a</a:t>
            </a:r>
            <a:r>
              <a:rPr lang="en-US" sz="1000" baseline="0" dirty="0" smtClean="0"/>
              <a:t> construct</a:t>
            </a:r>
            <a:r>
              <a:rPr lang="en-US" sz="1000" dirty="0" smtClean="0"/>
              <a:t> can be measured at the group level but would be difficult to measure at the individual level.  For example, air temperature, water supply, etc.  Any set of measurements on individuals can be converted to a group measure by taking the mean or median, but group means cannot be converted meaningfully to individual measurements since each person will be assigned the same value.</a:t>
            </a:r>
          </a:p>
          <a:p>
            <a:endParaRPr lang="en-US" sz="1000" dirty="0" smtClean="0"/>
          </a:p>
          <a:p>
            <a:r>
              <a:rPr lang="en-US" sz="1000" dirty="0" smtClean="0"/>
              <a:t>Individual-level measurements are the gold standard, but ecological studies, the common name for observational studies that use group measurements, have a role in determining</a:t>
            </a:r>
            <a:r>
              <a:rPr lang="en-US" sz="1000" baseline="0" dirty="0" smtClean="0"/>
              <a:t> relationships</a:t>
            </a:r>
            <a:r>
              <a:rPr lang="en-US" sz="1000" dirty="0" smtClean="0"/>
              <a:t>.  Associations observed between group variables have often been the impetus to perform</a:t>
            </a:r>
            <a:r>
              <a:rPr lang="en-US" sz="1000" baseline="0" dirty="0" smtClean="0"/>
              <a:t> </a:t>
            </a:r>
            <a:r>
              <a:rPr lang="en-US" sz="1000" dirty="0" smtClean="0"/>
              <a:t>individual-level research, which</a:t>
            </a:r>
            <a:r>
              <a:rPr lang="en-US" sz="1000" baseline="0" dirty="0" smtClean="0"/>
              <a:t> is typically better able to prevent threats to validity and get us closer to determining causal relationships</a:t>
            </a:r>
            <a:r>
              <a:rPr lang="en-US" sz="1000" dirty="0" smtClean="0"/>
              <a:t>.  For example, ecological</a:t>
            </a:r>
            <a:r>
              <a:rPr lang="en-US" sz="1000" baseline="0" dirty="0" smtClean="0"/>
              <a:t> studies of fat intake and specific cancers (breast, prostate, ovary, colon) initially reported positive relationships between national-level data on fat intake and national-level data on cancer mortality.  This association was later investigated in individual-level cohort studies.  </a:t>
            </a:r>
          </a:p>
          <a:p>
            <a:endParaRPr lang="en-US" sz="1000" dirty="0" smtClean="0"/>
          </a:p>
          <a:p>
            <a:r>
              <a:rPr lang="en-US" sz="1000" dirty="0" smtClean="0"/>
              <a:t>The danger in looking at associations between variables at the group level is that the association may not hold at the individual level.  This is known as the “ecological fallacy.”  We will consider this problem in a minute but first let’s look at an example of a published ecologic study. </a:t>
            </a:r>
          </a:p>
          <a:p>
            <a:endParaRPr lang="en-US" sz="1000" dirty="0" smtClean="0"/>
          </a:p>
        </p:txBody>
      </p:sp>
    </p:spTree>
    <p:extLst>
      <p:ext uri="{BB962C8B-B14F-4D97-AF65-F5344CB8AC3E}">
        <p14:creationId xmlns:p14="http://schemas.microsoft.com/office/powerpoint/2010/main" val="24275848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Fixed and dynamic</a:t>
            </a:r>
            <a:r>
              <a:rPr lang="en-US" baseline="0" dirty="0" smtClean="0"/>
              <a:t> cohorts differ in the definition of membership and follow-up.</a:t>
            </a:r>
          </a:p>
          <a:p>
            <a:endParaRPr lang="en-US" baseline="0" dirty="0" smtClean="0"/>
          </a:p>
          <a:p>
            <a:r>
              <a:rPr lang="en-US" baseline="0" dirty="0" smtClean="0"/>
              <a:t>A fixed cohort is typically assembled purposefully by researchers.  It is often defined by an event, e.g., attending a baseline visit for a research study or starting a medication. The intention is to have a fixed number of persons in the cohort, which we call “closed to the left”.   There is no expectation of replacing members who experience the outcome or leave the cohort. The goal of follow-up is to follow all members until the occurrence of the outcome of interest, a competing event, or study end.  This is referred to as being “closed to the right”.  Investigators aim to limit losses to follow-up.  The time axis for the whole group and for individual members is time since entry to the cohort.</a:t>
            </a:r>
          </a:p>
          <a:p>
            <a:endParaRPr lang="en-US" baseline="0" dirty="0" smtClean="0"/>
          </a:p>
          <a:p>
            <a:r>
              <a:rPr lang="en-US" baseline="0" dirty="0" smtClean="0"/>
              <a:t>A dynamic cohort is typically naturally occurring or already assembled for purposes other than research (i.e., not originally established by researchers). It is often some state of being such as living in San Francisco or being a Kaiser Health Care System member. There is no intentional upper on number of subjects, which is referred to as being “open to the left”.  For example, if the cohort is the population of San Francisco, investigators take whatever population happens to live in SF for the years of study.  Follow-up aims to follow people until they have the outcome of interest, a competing event or lose their membership in the cohort (e.g., San Francisco residents move to another city or Kaiser members move to a different insurer).  Losses to follow up are expected, which is referred to as being “open on the right”.  In other words, people and enter and leave the population freely.  The time axis for the cohort is calendar time, but for each individual member time since entry into follow-up can also be used.</a:t>
            </a:r>
          </a:p>
          <a:p>
            <a:endParaRPr lang="en-US" baseline="0" dirty="0" smtClean="0"/>
          </a:p>
          <a:p>
            <a:r>
              <a:rPr lang="en-US" dirty="0" smtClean="0"/>
              <a:t>In</a:t>
            </a:r>
            <a:r>
              <a:rPr lang="en-US" baseline="0" dirty="0" smtClean="0"/>
              <a:t> a fixed cohort, the number included in the cohort who are susceptible to developing the outcome of interest can begin to be depleted, sometimes dramatically so. Those who are more prone to the outcome of interest will be removed from the population as they experience the event, leaving those who are less susceptible.  In theory, the incidence rate of the outcome may decline over time simply due to this “depletion of </a:t>
            </a:r>
            <a:r>
              <a:rPr lang="en-US" baseline="0" dirty="0" err="1" smtClean="0"/>
              <a:t>susceptibles</a:t>
            </a:r>
            <a:r>
              <a:rPr lang="en-US" baseline="0" dirty="0" smtClean="0"/>
              <a:t>.”  In a dynamic cohort, in contrast, where new members are constantly joining,  the </a:t>
            </a:r>
            <a:r>
              <a:rPr lang="en-US" baseline="0" dirty="0" err="1" smtClean="0"/>
              <a:t>susceptibles</a:t>
            </a:r>
            <a:r>
              <a:rPr lang="en-US" baseline="0" dirty="0" smtClean="0"/>
              <a:t> may be replenished.  The total number of persons in a dynamic cohort may remain steady, increase or decrease.</a:t>
            </a:r>
          </a:p>
          <a:p>
            <a:endParaRPr lang="en-US" baseline="0" dirty="0" smtClean="0"/>
          </a:p>
          <a:p>
            <a:r>
              <a:rPr lang="en-US" baseline="0" dirty="0" smtClean="0"/>
              <a:t>Note that the same population can be viewed as fixed or dynamic, depending on the research question and time scale.  For example, the population of Denmark is intrinsically dynamic but one could create a fixed cohort within the Danish population.  For example, to assess the relationship between oral contraceptive use and heart attack, a fixed cohort could be defined of Danish women who were 18-40 years old during 1980-89 who would then be followed for the outcome of heart attack during the next ~30 years.  The cohort would not accrue new members.  Follow up would continue until heart attack occurred, death, leaving Denmark, or study end.  The same question could be studied in a dynamic cohort, with follow-up starting at age 18-50 years old in 1980 and then regularly adding new members as women turn 18 or move into Denmark when they are 18-50 years old.  In this design, the cohort continues to accrue members throughout the study period. </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Note:  These</a:t>
            </a:r>
            <a:r>
              <a:rPr lang="en-US" sz="1200" baseline="0" dirty="0" smtClean="0"/>
              <a:t> are the most typical descriptions of a fixed and dynamic cohort, but there is not standardization in the field about what terms mean and there might be hybrid situations.  For example, a researcher might assemble a cohort with unlimited enrollment (“open to the left”) but where losses to follow-up were </a:t>
            </a:r>
            <a:r>
              <a:rPr lang="en-US" sz="1200" baseline="0" dirty="0" err="1" smtClean="0"/>
              <a:t>undesireable</a:t>
            </a:r>
            <a:r>
              <a:rPr lang="en-US" sz="1200" baseline="0" dirty="0" smtClean="0"/>
              <a:t> (“closed to the left”).   It is not clear what to call this.  Hence, as a reviewer or reader of a study you will want to examine the primary details to truly understand the nature of the cohort.  An unambiguous naming system would state whether membership is open or closed (‘open or closed to the left”) and whether losses from the cohort are </a:t>
            </a:r>
            <a:r>
              <a:rPr lang="en-US" sz="1200" baseline="0" dirty="0" err="1" smtClean="0"/>
              <a:t>undesireable</a:t>
            </a:r>
            <a:r>
              <a:rPr lang="en-US" sz="1200" baseline="0" dirty="0" smtClean="0"/>
              <a:t> or expected (“open or closed to the right</a:t>
            </a:r>
            <a:r>
              <a:rPr lang="en-US" sz="1200" baseline="0" dirty="0" smtClean="0">
                <a:sym typeface="Wingdings" panose="05000000000000000000" pitchFamily="2" charset="2"/>
              </a:rPr>
              <a:t>”).  We do not know if such an unambiguous naming system will ever come to be. </a:t>
            </a: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21</a:t>
            </a:fld>
            <a:endParaRPr lang="en-US"/>
          </a:p>
        </p:txBody>
      </p:sp>
    </p:spTree>
    <p:extLst>
      <p:ext uri="{BB962C8B-B14F-4D97-AF65-F5344CB8AC3E}">
        <p14:creationId xmlns:p14="http://schemas.microsoft.com/office/powerpoint/2010/main" val="2580413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22</a:t>
            </a:fld>
            <a:endParaRPr lang="en-US"/>
          </a:p>
        </p:txBody>
      </p:sp>
    </p:spTree>
    <p:extLst>
      <p:ext uri="{BB962C8B-B14F-4D97-AF65-F5344CB8AC3E}">
        <p14:creationId xmlns:p14="http://schemas.microsoft.com/office/powerpoint/2010/main" val="258041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fld id="{7AE87F68-693E-4642-8BA8-D7C87A69C5F7}" type="slidenum">
              <a:rPr lang="en-US" smtClean="0"/>
              <a:pPr/>
              <a:t>23</a:t>
            </a:fld>
            <a:endParaRPr lang="en-US"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r>
              <a:rPr lang="en-US" dirty="0" smtClean="0"/>
              <a:t>The sine qua non for causation is that the cause precede the event, and the cohort study is the gold standard because it provides this temporal sequence.</a:t>
            </a:r>
          </a:p>
          <a:p>
            <a:endParaRPr lang="en-US" dirty="0" smtClean="0"/>
          </a:p>
          <a:p>
            <a:r>
              <a:rPr lang="en-US" dirty="0" smtClean="0"/>
              <a:t>Experimental</a:t>
            </a:r>
            <a:r>
              <a:rPr lang="en-US" baseline="0" dirty="0" smtClean="0"/>
              <a:t> study designs</a:t>
            </a:r>
            <a:r>
              <a:rPr lang="en-US" dirty="0" smtClean="0"/>
              <a:t> of whatever flavor (blinded, placebo-controlled, etc.) are cohort studies in which the exposure/treatment is determined by the investigators rather than just observed as it</a:t>
            </a:r>
            <a:r>
              <a:rPr lang="en-US" baseline="0" dirty="0" smtClean="0"/>
              <a:t> naturally occurs (in nature).  </a:t>
            </a:r>
            <a:r>
              <a:rPr lang="en-US" dirty="0" smtClean="0"/>
              <a:t>  </a:t>
            </a:r>
          </a:p>
          <a:p>
            <a:endParaRPr lang="en-US" dirty="0" smtClean="0"/>
          </a:p>
          <a:p>
            <a:r>
              <a:rPr lang="en-US" dirty="0" smtClean="0"/>
              <a:t>Cohort design and cross-sectional design are relatively easy to understand, but there is a lot of misunderstanding about case-control design, even in epidemiological text books.  We will spend more time on the case-control design because it can be a very powerful design when properly understood, but, with some common mistakes, can also be a weak design.</a:t>
            </a:r>
          </a:p>
        </p:txBody>
      </p:sp>
    </p:spTree>
    <p:extLst>
      <p:ext uri="{BB962C8B-B14F-4D97-AF65-F5344CB8AC3E}">
        <p14:creationId xmlns:p14="http://schemas.microsoft.com/office/powerpoint/2010/main" val="17104211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p>
            <a:fld id="{BB29EEAD-87BD-425D-987E-35F2A7C4C219}" type="slidenum">
              <a:rPr lang="en-US" smtClean="0"/>
              <a:pPr/>
              <a:t>24</a:t>
            </a:fld>
            <a:endParaRPr lang="en-US" smtClean="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r>
              <a:rPr lang="en-US" dirty="0" smtClean="0"/>
              <a:t>The Framingham Study is probably the best known cohort study in the United States, if not the world. It is the classic cohort study of coronary heart disease, and the study that first elucidated the major risk factors of blood pressure, high cholesterol, smoking, and obesity as risk factors for coronary heart disease.  It was started in 1948 with 5,209 men and women between the ages of 30 and 62 from the town of Framingham, Massachusetts.  Originally, it was a fixed cohort.</a:t>
            </a:r>
            <a:r>
              <a:rPr lang="en-US" baseline="0" dirty="0" smtClean="0"/>
              <a:t>  </a:t>
            </a:r>
            <a:r>
              <a:rPr lang="en-US" dirty="0" smtClean="0"/>
              <a:t>A second generation study was started in 1971 with 5,124 children, and their spouses, of the original cohort members.  There is now a third generation in which the grandchildren of</a:t>
            </a:r>
            <a:r>
              <a:rPr lang="en-US" baseline="0" dirty="0" smtClean="0"/>
              <a:t> the original cohort are enrolled.  </a:t>
            </a:r>
          </a:p>
          <a:p>
            <a:endParaRPr lang="en-US" baseline="0" smtClean="0"/>
          </a:p>
          <a:p>
            <a:r>
              <a:rPr lang="en-US" smtClean="0"/>
              <a:t>As</a:t>
            </a:r>
            <a:r>
              <a:rPr lang="en-US" baseline="0" smtClean="0"/>
              <a:t> </a:t>
            </a:r>
            <a:r>
              <a:rPr lang="en-US" baseline="0" dirty="0" smtClean="0"/>
              <a:t>noted earlier, s</a:t>
            </a:r>
            <a:r>
              <a:rPr lang="en-US" dirty="0" smtClean="0"/>
              <a:t>everal cohort studies and trials are/have been coordinated by the UCSF Epi Department.  I’ll include examples from these studies during the course.  They are an excellent resource for secondary data analyses and ancillary studies, projects that are more easily within the scope of junior investigators.</a:t>
            </a:r>
          </a:p>
          <a:p>
            <a:endParaRPr lang="en-US" dirty="0" smtClean="0"/>
          </a:p>
          <a:p>
            <a:r>
              <a:rPr lang="en-US" dirty="0" smtClean="0"/>
              <a:t> </a:t>
            </a:r>
          </a:p>
        </p:txBody>
      </p:sp>
    </p:spTree>
    <p:extLst>
      <p:ext uri="{BB962C8B-B14F-4D97-AF65-F5344CB8AC3E}">
        <p14:creationId xmlns:p14="http://schemas.microsoft.com/office/powerpoint/2010/main" val="989570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a:ln/>
        </p:spPr>
      </p:sp>
      <p:sp>
        <p:nvSpPr>
          <p:cNvPr id="55298" name="Rectangle 3"/>
          <p:cNvSpPr>
            <a:spLocks noGrp="1" noChangeArrowheads="1"/>
          </p:cNvSpPr>
          <p:nvPr>
            <p:ph type="body" idx="1"/>
          </p:nvPr>
        </p:nvSpPr>
        <p:spPr>
          <a:noFill/>
          <a:ln/>
        </p:spPr>
        <p:txBody>
          <a:bodyPr/>
          <a:lstStyle/>
          <a:p>
            <a:pPr>
              <a:lnSpc>
                <a:spcPct val="90000"/>
              </a:lnSpc>
            </a:pPr>
            <a:r>
              <a:rPr lang="en-US" dirty="0" smtClean="0"/>
              <a:t>What is the effect of subjects who are lost to follow-up on the inferences generated by a cohort study? This is a</a:t>
            </a:r>
            <a:r>
              <a:rPr lang="en-US" baseline="0" dirty="0" smtClean="0"/>
              <a:t> </a:t>
            </a:r>
            <a:r>
              <a:rPr lang="en-US" dirty="0" smtClean="0"/>
              <a:t>key element to consider when trying</a:t>
            </a:r>
            <a:r>
              <a:rPr lang="en-US" baseline="0" dirty="0" smtClean="0"/>
              <a:t> to make valid inferences when using a cohort study or an experimental trial.  The answer is that it depends upon the research question, but b</a:t>
            </a:r>
            <a:r>
              <a:rPr lang="en-US" dirty="0" smtClean="0"/>
              <a:t>ecause subjects are “lost” and we do not know their</a:t>
            </a:r>
            <a:r>
              <a:rPr lang="en-US" baseline="0" dirty="0" smtClean="0"/>
              <a:t> outcomes, we often cannot tell </a:t>
            </a:r>
            <a:r>
              <a:rPr lang="en-US" dirty="0" smtClean="0"/>
              <a:t>about the effect of these losses on the study inferences.  Do those who are lost have a different rate of the outcome than those who remain?  Do they represent a different association between the exposure and outcome?  In practice, it is often impossible to answer these questions for the simple reason that subjects who are lost or refuse to participate further are not available to supply the answers.  </a:t>
            </a:r>
          </a:p>
          <a:p>
            <a:pPr>
              <a:lnSpc>
                <a:spcPct val="90000"/>
              </a:lnSpc>
            </a:pPr>
            <a:endParaRPr lang="en-US" dirty="0" smtClean="0"/>
          </a:p>
          <a:p>
            <a:pPr>
              <a:lnSpc>
                <a:spcPct val="90000"/>
              </a:lnSpc>
            </a:pPr>
            <a:r>
              <a:rPr lang="en-US" dirty="0" smtClean="0"/>
              <a:t>It is possible to assume worst case scenarios for those lost to follow-up and assess the range of possible effects on the study findings. You will have a chance to try this in one of the homework problems.</a:t>
            </a:r>
          </a:p>
          <a:p>
            <a:pPr>
              <a:lnSpc>
                <a:spcPct val="90000"/>
              </a:lnSpc>
            </a:pPr>
            <a:endParaRPr lang="en-US" dirty="0" smtClean="0"/>
          </a:p>
          <a:p>
            <a:pPr>
              <a:lnSpc>
                <a:spcPct val="90000"/>
              </a:lnSpc>
            </a:pPr>
            <a:r>
              <a:rPr lang="en-US" dirty="0" smtClean="0"/>
              <a:t>Losses to follow-up are usually carefully reported in clinical trials, at least in more recent years in the better journals, but it is surprising how many articles from observational cohort studies give little or no attention to this crucial element.  </a:t>
            </a:r>
          </a:p>
          <a:p>
            <a:pPr>
              <a:lnSpc>
                <a:spcPct val="90000"/>
              </a:lnSpc>
            </a:pPr>
            <a:endParaRPr lang="en-US" dirty="0" smtClean="0"/>
          </a:p>
          <a:p>
            <a:pPr>
              <a:lnSpc>
                <a:spcPct val="90000"/>
              </a:lnSpc>
            </a:pPr>
            <a:r>
              <a:rPr lang="en-US" dirty="0" smtClean="0"/>
              <a:t>At a minimum, results of a fixed</a:t>
            </a:r>
            <a:r>
              <a:rPr lang="en-US" baseline="0" dirty="0" smtClean="0"/>
              <a:t> </a:t>
            </a:r>
            <a:r>
              <a:rPr lang="en-US" dirty="0" smtClean="0"/>
              <a:t>cohort study should include an enumeration of those lost to follow-up and a comparison of the characteristics of those leaving the cohort with those retained.  At a minimum, this is a comparison of baseline characteristics, but, if data are available,  a comparison should be made of the characteristics at the time of loss (i.e. using the last available measurements on the lost subjects).  </a:t>
            </a:r>
          </a:p>
          <a:p>
            <a:pPr>
              <a:lnSpc>
                <a:spcPct val="90000"/>
              </a:lnSpc>
            </a:pPr>
            <a:endParaRPr lang="en-US" dirty="0" smtClean="0"/>
          </a:p>
          <a:p>
            <a:pPr>
              <a:lnSpc>
                <a:spcPct val="90000"/>
              </a:lnSpc>
            </a:pPr>
            <a:r>
              <a:rPr lang="en-US" dirty="0" smtClean="0"/>
              <a:t>There are, of course, other threats to validity in a cohort study including measurement bias, confounding, or selection bias at entry that we will take up later in the course. </a:t>
            </a:r>
          </a:p>
          <a:p>
            <a:pPr>
              <a:lnSpc>
                <a:spcPct val="90000"/>
              </a:lnSpc>
            </a:pPr>
            <a:endParaRPr lang="en-US" dirty="0" smtClean="0"/>
          </a:p>
          <a:p>
            <a:pPr>
              <a:lnSpc>
                <a:spcPct val="90000"/>
              </a:lnSpc>
            </a:pPr>
            <a:endParaRPr lang="en-US" dirty="0" smtClean="0"/>
          </a:p>
        </p:txBody>
      </p:sp>
    </p:spTree>
    <p:extLst>
      <p:ext uri="{BB962C8B-B14F-4D97-AF65-F5344CB8AC3E}">
        <p14:creationId xmlns:p14="http://schemas.microsoft.com/office/powerpoint/2010/main" val="33578344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fld id="{77A25948-8642-4960-ADBC-948A362B630C}" type="slidenum">
              <a:rPr lang="en-US" smtClean="0"/>
              <a:pPr/>
              <a:t>26</a:t>
            </a:fld>
            <a:endParaRPr lang="en-US"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a:lnSpc>
                <a:spcPct val="90000"/>
              </a:lnSpc>
            </a:pPr>
            <a:r>
              <a:rPr lang="en-US" dirty="0" smtClean="0"/>
              <a:t>The first point that random losses only affect the power of a study should be obvious since if you just randomly removed subjects from your baseline before you began the study, you would simply have a smaller study (fewer subjects=less power).</a:t>
            </a:r>
          </a:p>
          <a:p>
            <a:pPr>
              <a:lnSpc>
                <a:spcPct val="90000"/>
              </a:lnSpc>
            </a:pPr>
            <a:r>
              <a:rPr lang="en-US" dirty="0" smtClean="0"/>
              <a:t>The second point is also fairly easy to visualize.  For example, if those who are lost have a higher incidence of the outcome, the estimate based on those who remain will be too low in comparison to truth in the entire fixed</a:t>
            </a:r>
            <a:r>
              <a:rPr lang="en-US" baseline="0" dirty="0" smtClean="0"/>
              <a:t> cohort who started the study</a:t>
            </a:r>
            <a:r>
              <a:rPr lang="en-US" dirty="0" smtClean="0"/>
              <a:t>.</a:t>
            </a:r>
          </a:p>
          <a:p>
            <a:pPr>
              <a:lnSpc>
                <a:spcPct val="90000"/>
              </a:lnSpc>
            </a:pPr>
            <a:r>
              <a:rPr lang="en-US" dirty="0" smtClean="0"/>
              <a:t>The third point may not be so obvious.  If the losses are related </a:t>
            </a:r>
            <a:r>
              <a:rPr lang="en-US" i="1" dirty="0" smtClean="0"/>
              <a:t>only</a:t>
            </a:r>
            <a:r>
              <a:rPr lang="en-US" dirty="0" smtClean="0"/>
              <a:t> to the outcome, the estimate of disease incidence is biased because you will observe either fewer or more diagnoses than if you had retained everyone in the cohort (bias can go in either direction).  But the association between an</a:t>
            </a:r>
            <a:r>
              <a:rPr lang="en-US" baseline="0" dirty="0" smtClean="0"/>
              <a:t> exposure </a:t>
            </a:r>
            <a:r>
              <a:rPr lang="en-US" dirty="0" smtClean="0"/>
              <a:t>and the outcome is not biased because the losses are balanced (proportional to the baseline proportions) in both those with and without the exposure, and therefore the ratio of the incidence in the two exposure groups remains the same.  But if the losses are related to the exposure as well as the outcome, the ratio of the incidence in the two groups will not remain the same and you will have bias in your measure of association.</a:t>
            </a:r>
          </a:p>
        </p:txBody>
      </p:sp>
    </p:spTree>
    <p:extLst>
      <p:ext uri="{BB962C8B-B14F-4D97-AF65-F5344CB8AC3E}">
        <p14:creationId xmlns:p14="http://schemas.microsoft.com/office/powerpoint/2010/main" val="28995527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9C8CDE7A-423B-4F2F-B14C-FEF52F5773F1}" type="slidenum">
              <a:rPr lang="en-US" smtClean="0"/>
              <a:pPr/>
              <a:t>27</a:t>
            </a:fld>
            <a:endParaRPr 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dirty="0" smtClean="0"/>
              <a:t>These are two studies in prestigious journals who were allowed to publish their results without any data on loss to follow-up or its potential effect on their results.  Something they would not have been allowed to do if these were experimental studies</a:t>
            </a:r>
            <a:r>
              <a:rPr lang="en-US" baseline="0" dirty="0" smtClean="0"/>
              <a:t> </a:t>
            </a:r>
            <a:r>
              <a:rPr lang="en-US" dirty="0" smtClean="0"/>
              <a:t>(i.e., clinical trials).  They are both clinic-based cohorts, which means they counted a patient as in the cohort after two visits to the clinic (a little like a run-in design in a clinical trial where you test whether someone is going to be compliant before enrolling him or her).  It also means that their follow-up was driven by return visits to the clinic.  Since they got contrary results with almost identical methodology, one would like to know whether differing patterns of losses to follow-up had anything to do with the differing results.  There is no way to tell from what they published.</a:t>
            </a:r>
          </a:p>
          <a:p>
            <a:endParaRPr lang="en-US" dirty="0" smtClean="0"/>
          </a:p>
        </p:txBody>
      </p:sp>
    </p:spTree>
    <p:extLst>
      <p:ext uri="{BB962C8B-B14F-4D97-AF65-F5344CB8AC3E}">
        <p14:creationId xmlns:p14="http://schemas.microsoft.com/office/powerpoint/2010/main" val="69631570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p:spPr>
        <p:txBody>
          <a:bodyPr/>
          <a:lstStyle/>
          <a:p>
            <a:fld id="{77A25948-8642-4960-ADBC-948A362B630C}" type="slidenum">
              <a:rPr lang="en-US" smtClean="0"/>
              <a:pPr/>
              <a:t>28</a:t>
            </a:fld>
            <a:endParaRPr lang="en-US" smtClean="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a:lnSpc>
                <a:spcPct val="90000"/>
              </a:lnSpc>
            </a:pPr>
            <a:endParaRPr lang="en-US" dirty="0" smtClean="0"/>
          </a:p>
        </p:txBody>
      </p:sp>
    </p:spTree>
    <p:extLst>
      <p:ext uri="{BB962C8B-B14F-4D97-AF65-F5344CB8AC3E}">
        <p14:creationId xmlns:p14="http://schemas.microsoft.com/office/powerpoint/2010/main" val="13819422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noTextEdit="1"/>
          </p:cNvSpPr>
          <p:nvPr>
            <p:ph type="sldImg"/>
          </p:nvPr>
        </p:nvSpPr>
        <p:spPr>
          <a:ln/>
        </p:spPr>
      </p:sp>
      <p:sp>
        <p:nvSpPr>
          <p:cNvPr id="61442" name="Rectangle 3"/>
          <p:cNvSpPr>
            <a:spLocks noGrp="1" noChangeArrowheads="1"/>
          </p:cNvSpPr>
          <p:nvPr>
            <p:ph type="body" idx="1"/>
          </p:nvPr>
        </p:nvSpPr>
        <p:spPr>
          <a:noFill/>
          <a:ln/>
        </p:spPr>
        <p:txBody>
          <a:bodyPr/>
          <a:lstStyle/>
          <a:p>
            <a:r>
              <a:rPr lang="en-US" dirty="0" smtClean="0"/>
              <a:t>One other very important concept when thinking about</a:t>
            </a:r>
            <a:r>
              <a:rPr lang="en-US" baseline="0" dirty="0" smtClean="0"/>
              <a:t> cohorts, which typically does not receive adequate attention, is competing events.  One cannot think about cohort studies without keeping in mind competing events.  </a:t>
            </a:r>
            <a:r>
              <a:rPr lang="en-US" dirty="0" smtClean="0"/>
              <a:t>A competing event is an event that precludes the occurrence of the outcome of interest.  At the point when a competing event occurs, follow-up ends since it’s no longer possible to have the outcome of interest.  </a:t>
            </a:r>
          </a:p>
          <a:p>
            <a:endParaRPr lang="en-US" dirty="0" smtClean="0"/>
          </a:p>
          <a:p>
            <a:r>
              <a:rPr lang="en-US" dirty="0" smtClean="0"/>
              <a:t>Competing events are different than losses to follow-up. Persons who are lost may still have your outcome of interest.  However, you as the investigator, may not be able to observe it.  With a competing event, the subject simply is no longer able to have the outcome of interest (or the chance of the outcome</a:t>
            </a:r>
            <a:r>
              <a:rPr lang="en-US" baseline="0" dirty="0" smtClean="0"/>
              <a:t> has been markedly altered)</a:t>
            </a:r>
            <a:r>
              <a:rPr lang="en-US" dirty="0" smtClean="0"/>
              <a:t>.  For example, if the study outcome is not mortality, then death is always a competing event.  Another example of a competing event would be a leg amputation in a study of knee replacement.  Or, bilateral hip replacement would be a competing event for the outcome of hip fracture.</a:t>
            </a:r>
          </a:p>
          <a:p>
            <a:endParaRPr lang="en-US" dirty="0" smtClean="0"/>
          </a:p>
          <a:p>
            <a:r>
              <a:rPr lang="en-US" dirty="0" smtClean="0"/>
              <a:t>One fine point is that an event need not entirely preclude the occurrence of an outcome of interest for the investigator to handle it as a competing event.   For example, in a study where ovarian cancer is the outcome, having one’s ovaries removed substantially reduces but does not entirely preclude the occurrence of ovarian cancer.  Investigators may nonetheless</a:t>
            </a:r>
            <a:r>
              <a:rPr lang="en-US" baseline="0" dirty="0" smtClean="0"/>
              <a:t> </a:t>
            </a:r>
            <a:r>
              <a:rPr lang="en-US" dirty="0" smtClean="0"/>
              <a:t>choose to handle ovarian removal as a competing event.</a:t>
            </a:r>
          </a:p>
          <a:p>
            <a:endParaRPr lang="en-US" dirty="0" smtClean="0"/>
          </a:p>
          <a:p>
            <a:r>
              <a:rPr lang="en-US" dirty="0" smtClean="0"/>
              <a:t>Any study where the outcome is not inevitable has competing events.  This means that any study other than one that looks at all-cause mortality has competing events. </a:t>
            </a:r>
          </a:p>
          <a:p>
            <a:endParaRPr lang="en-US" dirty="0" smtClean="0"/>
          </a:p>
          <a:p>
            <a:r>
              <a:rPr lang="en-US" dirty="0" smtClean="0"/>
              <a:t>We will discuss competing events in more detail in later lectures.</a:t>
            </a:r>
          </a:p>
          <a:p>
            <a:endParaRPr lang="en-US" dirty="0" smtClean="0"/>
          </a:p>
        </p:txBody>
      </p:sp>
    </p:spTree>
    <p:extLst>
      <p:ext uri="{BB962C8B-B14F-4D97-AF65-F5344CB8AC3E}">
        <p14:creationId xmlns:p14="http://schemas.microsoft.com/office/powerpoint/2010/main" val="5628088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a:ln/>
        </p:spPr>
      </p:sp>
      <p:sp>
        <p:nvSpPr>
          <p:cNvPr id="64514" name="Rectangle 3"/>
          <p:cNvSpPr>
            <a:spLocks noGrp="1" noChangeArrowheads="1"/>
          </p:cNvSpPr>
          <p:nvPr>
            <p:ph type="body" idx="1"/>
          </p:nvPr>
        </p:nvSpPr>
        <p:spPr>
          <a:noFill/>
          <a:ln/>
        </p:spPr>
        <p:txBody>
          <a:bodyPr/>
          <a:lstStyle/>
          <a:p>
            <a:r>
              <a:rPr lang="en-US" dirty="0" smtClean="0"/>
              <a:t>A cross-sectional study is a sample of a population at one point in time, a cross-section of that population.  What is perhaps not so well appreciated is the point illustrated in this graphic from the text by showing the design in the setting of an underlying cohort.  It demonstrates what</a:t>
            </a:r>
            <a:r>
              <a:rPr lang="en-US" baseline="0" dirty="0" smtClean="0"/>
              <a:t> we call the “</a:t>
            </a:r>
            <a:r>
              <a:rPr lang="en-US" dirty="0" smtClean="0"/>
              <a:t>prevalent” nature of the sample.  In other words, only those individuals who were present at the time of the cross-sectional sample have a chance to be included.  So, for example, in the illustration there are two members of the cohort who were diagnosed with the disease outcome who did not survive to the time of the sample.  Cross-sectional sampling, then, will only capture prevalent cases of disease, which means that the probability of inclusion is related to the length of disease duration or survival.  It will over-represent those cases of the disease with longer disease duration or survival times.</a:t>
            </a:r>
          </a:p>
          <a:p>
            <a:endParaRPr lang="nl-NL" dirty="0" smtClean="0"/>
          </a:p>
          <a:p>
            <a:r>
              <a:rPr lang="nl-NL" dirty="0" smtClean="0"/>
              <a:t>Likewise, those without disease are also “prevalent”, meaning that persons with certain characteristics may be more or less likely to be represented in the cross-sectional sample.  This would be the case if the individuals who left the population, represented by the arrows in the schematic, differed on characteristics of interest from those who remained to the time of study. </a:t>
            </a:r>
          </a:p>
          <a:p>
            <a:endParaRPr lang="nl-NL" dirty="0" smtClean="0"/>
          </a:p>
          <a:p>
            <a:r>
              <a:rPr lang="nl-NL" dirty="0" smtClean="0"/>
              <a:t>The underlying cohort can be fixed or dynamic.  A study that included all the women who attended the third clinic visit in the Study of Osteoporotic Fractures is</a:t>
            </a:r>
            <a:r>
              <a:rPr lang="nl-NL" baseline="0" dirty="0" smtClean="0"/>
              <a:t> a</a:t>
            </a:r>
            <a:r>
              <a:rPr lang="nl-NL" dirty="0" smtClean="0"/>
              <a:t>n example of a</a:t>
            </a:r>
            <a:r>
              <a:rPr lang="nl-NL" baseline="0" dirty="0" smtClean="0"/>
              <a:t> cross-sectional study in a fixed cohort.  In the next slide we illustrate a cross-sectional study in a dynamic cohort.  </a:t>
            </a:r>
            <a:endParaRPr lang="en-US" dirty="0" smtClean="0"/>
          </a:p>
        </p:txBody>
      </p:sp>
    </p:spTree>
    <p:extLst>
      <p:ext uri="{BB962C8B-B14F-4D97-AF65-F5344CB8AC3E}">
        <p14:creationId xmlns:p14="http://schemas.microsoft.com/office/powerpoint/2010/main" val="2788024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B6EF2555-D7F2-47A6-A346-4E1F0A4613F3}" type="slidenum">
              <a:rPr lang="en-US" smtClean="0"/>
              <a:pPr/>
              <a:t>4</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r>
              <a:rPr lang="en-US" dirty="0" smtClean="0"/>
              <a:t>This is an ecological study conducted in Denmark.  The unit of analysis is clearly noted here:  municipalities, not individuals.   </a:t>
            </a:r>
          </a:p>
          <a:p>
            <a:endParaRPr lang="en-US" dirty="0" smtClean="0"/>
          </a:p>
          <a:p>
            <a:r>
              <a:rPr lang="en-US" dirty="0" smtClean="0"/>
              <a:t>The exposure variable, the concentration of fluoride in the water supply, was known for each municipality.  </a:t>
            </a:r>
          </a:p>
          <a:p>
            <a:endParaRPr lang="en-US" dirty="0" smtClean="0"/>
          </a:p>
          <a:p>
            <a:r>
              <a:rPr lang="en-US" dirty="0" smtClean="0"/>
              <a:t>The outcome is the mean DMF score (DMF-S) for each municipality.  DMF-S is an index of caries (i.e.,</a:t>
            </a:r>
            <a:r>
              <a:rPr lang="en-US" baseline="0" dirty="0" smtClean="0"/>
              <a:t> tooth cavities) </a:t>
            </a:r>
            <a:r>
              <a:rPr lang="en-US" dirty="0" smtClean="0"/>
              <a:t>that incorporates </a:t>
            </a:r>
            <a:r>
              <a:rPr lang="en-US" dirty="0" err="1" smtClean="0"/>
              <a:t>cavitated</a:t>
            </a:r>
            <a:r>
              <a:rPr lang="en-US" dirty="0" smtClean="0"/>
              <a:t> caries (D), teeth extracted due to caries (M), and restorations made due to caries (F).</a:t>
            </a:r>
          </a:p>
          <a:p>
            <a:endParaRPr lang="en-US" dirty="0" smtClean="0"/>
          </a:p>
          <a:p>
            <a:r>
              <a:rPr lang="en-US" dirty="0" smtClean="0"/>
              <a:t>The analysis for</a:t>
            </a:r>
            <a:r>
              <a:rPr lang="en-US" baseline="0" dirty="0" smtClean="0"/>
              <a:t> this study correlates (i.e. assesses the relationship between) mean fluoride level with mean DMF-S.   It is shown in the </a:t>
            </a:r>
            <a:r>
              <a:rPr lang="en-US" dirty="0" smtClean="0"/>
              <a:t>next plot.</a:t>
            </a:r>
          </a:p>
          <a:p>
            <a:endParaRPr lang="en-US" dirty="0" smtClean="0"/>
          </a:p>
          <a:p>
            <a:endParaRPr lang="en-US" dirty="0" smtClean="0"/>
          </a:p>
        </p:txBody>
      </p:sp>
    </p:spTree>
    <p:extLst>
      <p:ext uri="{BB962C8B-B14F-4D97-AF65-F5344CB8AC3E}">
        <p14:creationId xmlns:p14="http://schemas.microsoft.com/office/powerpoint/2010/main" val="3968709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nl-NL" sz="1000" baseline="0" dirty="0" smtClean="0"/>
              <a:t>A cross-sectional study can also be conducted in a dynamic cohort, as illustrated here.  A survey of Kaiser members is an example of a cross-sectional study in a dynamic cohort.  This example (and our previous example of a study within a fixed cohort) are both cross-sectional studies in well-defined underlying cohorts. In contrast, a survey of all patients presenting at a particular emergency room at a public hospital (which can be attended by anyone) is a cross-sectional study with an underlying dynamic cohort that can be conceptually/hypothetically described but would be difficult to specifically delineate.  </a:t>
            </a:r>
          </a:p>
          <a:p>
            <a:pPr marL="0" marR="0" indent="0" algn="l" defTabSz="914400" rtl="0" eaLnBrk="0" fontAlgn="base" latinLnBrk="0" hangingPunct="0">
              <a:lnSpc>
                <a:spcPct val="100000"/>
              </a:lnSpc>
              <a:spcBef>
                <a:spcPct val="30000"/>
              </a:spcBef>
              <a:spcAft>
                <a:spcPct val="0"/>
              </a:spcAft>
              <a:buClrTx/>
              <a:buSzTx/>
              <a:buFontTx/>
              <a:buNone/>
              <a:tabLst/>
              <a:defRPr/>
            </a:pPr>
            <a:endParaRPr lang="nl-NL" sz="1000"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l-NL" sz="1000" baseline="0" dirty="0" smtClean="0"/>
              <a:t>Regardless of the type of underlying cohort, the cross-sectional study inherently is a study of prevalent conditions. </a:t>
            </a:r>
          </a:p>
          <a:p>
            <a:pPr marL="0" marR="0" indent="0" algn="l" defTabSz="914400" rtl="0" eaLnBrk="0" fontAlgn="base" latinLnBrk="0" hangingPunct="0">
              <a:lnSpc>
                <a:spcPct val="100000"/>
              </a:lnSpc>
              <a:spcBef>
                <a:spcPct val="30000"/>
              </a:spcBef>
              <a:spcAft>
                <a:spcPct val="0"/>
              </a:spcAft>
              <a:buClrTx/>
              <a:buSzTx/>
              <a:buFontTx/>
              <a:buNone/>
              <a:tabLst/>
              <a:defRPr/>
            </a:pPr>
            <a:endParaRPr lang="nl-NL" sz="1000" baseline="0" dirty="0" smtClean="0"/>
          </a:p>
        </p:txBody>
      </p:sp>
    </p:spTree>
    <p:extLst>
      <p:ext uri="{BB962C8B-B14F-4D97-AF65-F5344CB8AC3E}">
        <p14:creationId xmlns:p14="http://schemas.microsoft.com/office/powerpoint/2010/main" val="39775563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36E19BF-4B2C-422B-9A96-F3BCF895B75A}" type="slidenum">
              <a:rPr lang="en-US" smtClean="0"/>
              <a:pPr/>
              <a:t>33</a:t>
            </a:fld>
            <a:endParaRPr 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dirty="0" smtClean="0"/>
              <a:t>Generally when we speak of prevalence, we are speaking of “point prevalence.”  If we ask for the prevalence of asthma, we usually mean what percentage of persons in the United States have asthma right at a given point in time.   But you will also encounter the expression “period prevalence” in which a wider time period is specified, such as the example on the slide of a backache in the past 6 months.  For chronic conditions like asthma, there may not be much difference between a point and a period prevalence, unless you made the period quite long.  For common, but generally short duration conditions, such as backache or the common cold, however, they differ substantially.</a:t>
            </a:r>
          </a:p>
          <a:p>
            <a:endParaRPr lang="nl-NL" dirty="0" smtClean="0"/>
          </a:p>
        </p:txBody>
      </p:sp>
    </p:spTree>
    <p:extLst>
      <p:ext uri="{BB962C8B-B14F-4D97-AF65-F5344CB8AC3E}">
        <p14:creationId xmlns:p14="http://schemas.microsoft.com/office/powerpoint/2010/main" val="3629099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B06FE4EA-0849-45E3-A1BF-1D5F2445EDC5}" type="slidenum">
              <a:rPr lang="en-US" smtClean="0"/>
              <a:pPr/>
              <a:t>34</a:t>
            </a:fld>
            <a:endParaRPr lang="en-US"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dirty="0" smtClean="0"/>
              <a:t>In a cross-sectional study taking aspirin or non-steroidal anti-inflammatories would likely be associated with having a backache, but you would not conclude that those medications cause backache because you know they came after the backache as a treatment, not before as a causative agent.  You won’t be able to know temporality for many of the associations that might be discovered in an analysis of associations in cross-sectional data. (Genetic exposures are an exception.)  For that reason, it is the weakest design for assessing causation.</a:t>
            </a:r>
          </a:p>
          <a:p>
            <a:endParaRPr lang="en-US" dirty="0" smtClean="0"/>
          </a:p>
          <a:p>
            <a:r>
              <a:rPr lang="en-US" dirty="0" smtClean="0"/>
              <a:t>Another weakness of the cross-sectional design also stems from the use of prevalent rather than incident cases.  As noted on a previous slide, prevalent cases will over-represent those cases with longer disease duration or survival times.  Thus, the prevalent cases are the end result of forces that caused disease to occur (incidence) and forces that caused cases to survive/continue longer.   For example, prevalent stroke cases would include those with a higher risk of having a stroke and those with lower risk of having a rapidly fatal stroke.  Factors contributing to a rapidly fatal stroke might appear to be “protective” (i.e., confer</a:t>
            </a:r>
            <a:r>
              <a:rPr lang="en-US" baseline="0" dirty="0" smtClean="0"/>
              <a:t> lower risk)</a:t>
            </a:r>
            <a:r>
              <a:rPr lang="en-US" dirty="0" smtClean="0"/>
              <a:t> against stroke in a study of prevalent stroke cases.</a:t>
            </a:r>
          </a:p>
        </p:txBody>
      </p:sp>
    </p:spTree>
    <p:extLst>
      <p:ext uri="{BB962C8B-B14F-4D97-AF65-F5344CB8AC3E}">
        <p14:creationId xmlns:p14="http://schemas.microsoft.com/office/powerpoint/2010/main" val="35218284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34507FEB-2A5E-426A-8D12-8A07506C29E6}" type="slidenum">
              <a:rPr lang="en-US" smtClean="0"/>
              <a:pPr/>
              <a:t>35</a:t>
            </a:fld>
            <a:endParaRPr lang="en-US"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dirty="0" smtClean="0"/>
              <a:t>Introduction to the Health Aging and Body Composition study, coordinated here at UCSF.  </a:t>
            </a:r>
          </a:p>
          <a:p>
            <a:endParaRPr lang="en-US" dirty="0" smtClean="0"/>
          </a:p>
          <a:p>
            <a:r>
              <a:rPr lang="en-US" dirty="0" smtClean="0"/>
              <a:t>Example of period prevalence (“during the previous year”), rather than point prevalence “Do you currently have pain that has lasted at least a month…?”</a:t>
            </a:r>
          </a:p>
          <a:p>
            <a:endParaRPr lang="en-US" dirty="0" smtClean="0"/>
          </a:p>
          <a:p>
            <a:r>
              <a:rPr lang="en-US" dirty="0" smtClean="0"/>
              <a:t>This is prevalent pain, not incident.  Who might be missing?  The underlying cohort is older adults with </a:t>
            </a:r>
            <a:r>
              <a:rPr lang="en-US" baseline="0" dirty="0" smtClean="0"/>
              <a:t>good functional status.  In this study, you are not following this cohort to observe who develops neck or shoulder pain, but instead assessing pain in a cross-section of the underlying cohort who attended the baseline visit. It’s possible that individuals with severe pain in the underlying cohort were less likely to participate in a study requiring clinic visits.   </a:t>
            </a:r>
            <a:r>
              <a:rPr lang="en-US" dirty="0" smtClean="0"/>
              <a:t>It’s also possible that people who entered the study had experienced more severe pain in previous years and</a:t>
            </a:r>
            <a:r>
              <a:rPr lang="en-US" baseline="0" dirty="0" smtClean="0"/>
              <a:t> elected to have shoulder surgery.  Thus, they would no longer appear in the “pain” group at the time of the cross-sectional study.</a:t>
            </a:r>
            <a:endParaRPr lang="en-US" dirty="0" smtClean="0"/>
          </a:p>
        </p:txBody>
      </p:sp>
    </p:spTree>
    <p:extLst>
      <p:ext uri="{BB962C8B-B14F-4D97-AF65-F5344CB8AC3E}">
        <p14:creationId xmlns:p14="http://schemas.microsoft.com/office/powerpoint/2010/main" val="8087047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p:spPr>
        <p:txBody>
          <a:bodyPr/>
          <a:lstStyle/>
          <a:p>
            <a:fld id="{94CB8C2B-FDFD-49C7-9AD2-880CADC33BDF}" type="slidenum">
              <a:rPr lang="en-US" smtClean="0"/>
              <a:pPr/>
              <a:t>36</a:t>
            </a:fld>
            <a:endParaRPr lang="en-US" smtClean="0"/>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r>
              <a:rPr lang="en-US" dirty="0" smtClean="0"/>
              <a:t>This is a cross-sectional study, so temporality is an issue.  For</a:t>
            </a:r>
            <a:r>
              <a:rPr lang="en-US" baseline="0" dirty="0" smtClean="0"/>
              <a:t> example</a:t>
            </a:r>
            <a:r>
              <a:rPr lang="en-US" dirty="0" smtClean="0"/>
              <a:t>, we don’t know if depressive symptomatology preceded pain or vice versa. Both pathways seem plausible.  </a:t>
            </a:r>
          </a:p>
          <a:p>
            <a:endParaRPr lang="en-US" dirty="0" smtClean="0"/>
          </a:p>
        </p:txBody>
      </p:sp>
    </p:spTree>
    <p:extLst>
      <p:ext uri="{BB962C8B-B14F-4D97-AF65-F5344CB8AC3E}">
        <p14:creationId xmlns:p14="http://schemas.microsoft.com/office/powerpoint/2010/main" val="18452142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a cross-sectional study within</a:t>
            </a:r>
            <a:r>
              <a:rPr lang="en-US" baseline="0" dirty="0" smtClean="0"/>
              <a:t> a dynamic cohort, the National Health and Nutrition Examination Survey (NHANES).   NHANES is essentially a random sample of the U.S. population, and is one the most relevant cross-sectional studies available today.  As with cross-sectional studies in a fixed cohort, this cross-sectional design considers prevalent, not incident disease.  In this example, the outcome is diabetes, and the study is examining prevalent cases of diabetes, not incident cases.  The exposure of interest is level of acculturation, defined by place of birth, preferred language and time living in the U.S.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37</a:t>
            </a:fld>
            <a:endParaRPr lang="en-US"/>
          </a:p>
        </p:txBody>
      </p:sp>
    </p:spTree>
    <p:extLst>
      <p:ext uri="{BB962C8B-B14F-4D97-AF65-F5344CB8AC3E}">
        <p14:creationId xmlns:p14="http://schemas.microsoft.com/office/powerpoint/2010/main" val="31855930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055CAD79-DBF1-4AD9-A828-15341993BD8A}" type="slidenum">
              <a:rPr lang="en-US" smtClean="0"/>
              <a:pPr/>
              <a:t>39</a:t>
            </a:fld>
            <a:endParaRPr lang="en-US" smtClean="0"/>
          </a:p>
        </p:txBody>
      </p:sp>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a:noFill/>
          <a:ln/>
        </p:spPr>
        <p:txBody>
          <a:bodyPr/>
          <a:lstStyle/>
          <a:p>
            <a:r>
              <a:rPr lang="en-US" dirty="0" smtClean="0"/>
              <a:t>The most important conceptual idea about case-control designs is that they are an efficient way to sample an underlying cohort or study base.</a:t>
            </a:r>
          </a:p>
          <a:p>
            <a:endParaRPr lang="en-US" dirty="0" smtClean="0"/>
          </a:p>
          <a:p>
            <a:r>
              <a:rPr lang="en-US" dirty="0" smtClean="0"/>
              <a:t>The phrase “study base” was first used by the epidemiologist Olli </a:t>
            </a:r>
            <a:r>
              <a:rPr lang="en-US" dirty="0" err="1" smtClean="0"/>
              <a:t>Miettinen</a:t>
            </a:r>
            <a:r>
              <a:rPr lang="en-US" dirty="0" smtClean="0"/>
              <a:t>, who is one of the main theorists of current epidemiological thinking.  Others have proposed different language, the most common alternative probably being the phrase used in our text, “reference population,” or “referent population” as used in some other texts.</a:t>
            </a:r>
          </a:p>
          <a:p>
            <a:r>
              <a:rPr lang="en-US" dirty="0" smtClean="0"/>
              <a:t>We prefer “study base” because there is sometimes confusion around the several ways “population” is used in describing human research.  For example, you will find phrases like the sample population, the research population, the target population, the population of interest, which may refer to different populations. </a:t>
            </a:r>
          </a:p>
          <a:p>
            <a:endParaRPr lang="en-US" dirty="0" smtClean="0"/>
          </a:p>
          <a:p>
            <a:pPr algn="l"/>
            <a:r>
              <a:rPr lang="en-US" dirty="0" smtClean="0"/>
              <a:t>Case-control design has undergone</a:t>
            </a:r>
            <a:r>
              <a:rPr lang="en-US" baseline="0" dirty="0" smtClean="0"/>
              <a:t> important</a:t>
            </a:r>
            <a:r>
              <a:rPr lang="en-US" dirty="0" smtClean="0"/>
              <a:t> methodological development in the past several decades.  It is the least understood and most misunderstood of the designs, but there is now coherent theory available.  The new generation of researchers need to understand this theory</a:t>
            </a:r>
            <a:r>
              <a:rPr lang="en-US" baseline="0" dirty="0" smtClean="0"/>
              <a:t> and </a:t>
            </a:r>
            <a:r>
              <a:rPr lang="en-US" dirty="0" smtClean="0"/>
              <a:t>design. </a:t>
            </a:r>
          </a:p>
        </p:txBody>
      </p:sp>
    </p:spTree>
    <p:extLst>
      <p:ext uri="{BB962C8B-B14F-4D97-AF65-F5344CB8AC3E}">
        <p14:creationId xmlns:p14="http://schemas.microsoft.com/office/powerpoint/2010/main" val="587564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7"/>
          <p:cNvSpPr>
            <a:spLocks noGrp="1" noChangeArrowheads="1"/>
          </p:cNvSpPr>
          <p:nvPr>
            <p:ph type="sldNum" sz="quarter" idx="5"/>
          </p:nvPr>
        </p:nvSpPr>
        <p:spPr>
          <a:noFill/>
        </p:spPr>
        <p:txBody>
          <a:bodyPr/>
          <a:lstStyle/>
          <a:p>
            <a:fld id="{AA7783C2-B564-4B0F-A7FD-DFC1D5D4A2EB}" type="slidenum">
              <a:rPr lang="en-US" smtClean="0"/>
              <a:pPr/>
              <a:t>40</a:t>
            </a:fld>
            <a:endParaRPr lang="en-US" smtClean="0"/>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r>
              <a:rPr lang="en-US" dirty="0" smtClean="0"/>
              <a:t>A central concept for understanding case-control studies is to think of these studies as occurring in an underlying cohort</a:t>
            </a:r>
            <a:r>
              <a:rPr lang="en-US" baseline="0" dirty="0" smtClean="0"/>
              <a:t>, or study base</a:t>
            </a:r>
            <a:r>
              <a:rPr lang="en-US" dirty="0" smtClean="0"/>
              <a:t>.  The more straightforward illustration of this is when</a:t>
            </a:r>
            <a:r>
              <a:rPr lang="en-US" baseline="0" dirty="0" smtClean="0"/>
              <a:t> a</a:t>
            </a:r>
            <a:r>
              <a:rPr lang="en-US" dirty="0" smtClean="0"/>
              <a:t> case-control study is conducted</a:t>
            </a:r>
            <a:r>
              <a:rPr lang="en-US" baseline="0" dirty="0" smtClean="0"/>
              <a:t> </a:t>
            </a:r>
            <a:r>
              <a:rPr lang="en-US" dirty="0" smtClean="0"/>
              <a:t>within a previously defined cohort, such as the Framingham study (a fixed cohort) or Kaiser membership (a</a:t>
            </a:r>
            <a:r>
              <a:rPr lang="en-US" baseline="0" dirty="0" smtClean="0"/>
              <a:t> dynamic cohort)</a:t>
            </a:r>
            <a:r>
              <a:rPr lang="en-US" dirty="0" smtClean="0"/>
              <a:t>.  In</a:t>
            </a:r>
            <a:r>
              <a:rPr lang="en-US" baseline="0" dirty="0" smtClean="0"/>
              <a:t> this situation, cases and controls are said to arise from a primary study base.  This approach is also critically important for understanding case-control studies that are not nested within a previously assembled cohort, such as studies using cases from UCSF hospitals.  As we will see in the upcoming slides, identifying the underlying “hypothetical” cohort, called a secondary study base, in such studies provides for clarity of thinking in identifying controls.</a:t>
            </a:r>
            <a:endParaRPr lang="en-US" dirty="0" smtClean="0"/>
          </a:p>
        </p:txBody>
      </p:sp>
    </p:spTree>
    <p:extLst>
      <p:ext uri="{BB962C8B-B14F-4D97-AF65-F5344CB8AC3E}">
        <p14:creationId xmlns:p14="http://schemas.microsoft.com/office/powerpoint/2010/main" val="2119411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41</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“Primary” and “secondary” study bases</a:t>
            </a:r>
            <a:r>
              <a:rPr lang="en-US" baseline="0" dirty="0" smtClean="0"/>
              <a:t> are</a:t>
            </a:r>
            <a:r>
              <a:rPr lang="en-US" dirty="0" smtClean="0"/>
              <a:t> a central concept in case-control design.  In general, a primary study base is the preferred design for a case-control study,</a:t>
            </a:r>
            <a:r>
              <a:rPr lang="en-US" baseline="0" dirty="0" smtClean="0"/>
              <a:t> for reasons which will become apparent soon.</a:t>
            </a:r>
            <a:r>
              <a:rPr lang="en-US" dirty="0" smtClean="0"/>
              <a:t>  Examples here of primary study bases include a research cohort like the Framingham cohort or the Nurses Health Study that has been assembled specifically for research;  an administratively defined cohort like Kaiser members;  or a geographically defined cohort like San Francisco residents in a particular time period.  We call them “primary” study bases because</a:t>
            </a:r>
            <a:r>
              <a:rPr lang="en-US" baseline="0" dirty="0" smtClean="0"/>
              <a:t> they exist (you can put your hands on) prior to the case-control study ever being conducted. </a:t>
            </a:r>
          </a:p>
          <a:p>
            <a:r>
              <a:rPr lang="en-US" dirty="0" smtClean="0"/>
              <a:t> </a:t>
            </a:r>
          </a:p>
          <a:p>
            <a:r>
              <a:rPr lang="en-US" dirty="0" smtClean="0"/>
              <a:t>However,</a:t>
            </a:r>
            <a:r>
              <a:rPr lang="en-US" baseline="0" dirty="0" smtClean="0"/>
              <a:t> some</a:t>
            </a:r>
            <a:r>
              <a:rPr lang="en-US" dirty="0" smtClean="0"/>
              <a:t> case-control studies are</a:t>
            </a:r>
            <a:r>
              <a:rPr lang="en-US" baseline="0" dirty="0" smtClean="0"/>
              <a:t> conducted without being sampled from an existing explicit cohort.  </a:t>
            </a:r>
            <a:r>
              <a:rPr lang="en-US" dirty="0" smtClean="0"/>
              <a:t>In some situations, the investigator chooses to start with a set of cases, e.g. cases of hip fracture treated at UCSF during 2007, and then attempts to identify appropriate controls.  This would be an example of a case-control study with a secondary study base. It is a more problematic</a:t>
            </a:r>
            <a:r>
              <a:rPr lang="en-US" baseline="0" dirty="0" smtClean="0"/>
              <a:t> approach.</a:t>
            </a:r>
          </a:p>
          <a:p>
            <a:r>
              <a:rPr lang="en-US" dirty="0" smtClean="0"/>
              <a:t> </a:t>
            </a:r>
          </a:p>
          <a:p>
            <a:r>
              <a:rPr lang="en-US" dirty="0" smtClean="0"/>
              <a:t>In the next slides, I’ll give you examples of case-control designs that use a primary study base.  Then we’ll return to secondary study bases and look at a definition and example.  You’ll get a chance to identify primary and secondary study bases in the first homework problem set.</a:t>
            </a:r>
          </a:p>
        </p:txBody>
      </p:sp>
    </p:spTree>
    <p:extLst>
      <p:ext uri="{BB962C8B-B14F-4D97-AF65-F5344CB8AC3E}">
        <p14:creationId xmlns:p14="http://schemas.microsoft.com/office/powerpoint/2010/main" val="25788901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DCCF3513-5531-479C-A810-39A4527880DE}" type="slidenum">
              <a:rPr lang="en-US" smtClean="0"/>
              <a:pPr/>
              <a:t>42</a:t>
            </a:fld>
            <a:endParaRPr 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dirty="0" smtClean="0"/>
              <a:t>We will first consider</a:t>
            </a:r>
            <a:r>
              <a:rPr lang="en-US" baseline="0" dirty="0" smtClean="0"/>
              <a:t> a case-control study in the setting of a primary study base.  A primary study base can be further divided into fixed or dynamic cohorts.  In the next slides, we discuss sampling in both situations.</a:t>
            </a:r>
            <a:endParaRPr lang="en-US" dirty="0" smtClean="0"/>
          </a:p>
        </p:txBody>
      </p:sp>
    </p:spTree>
    <p:extLst>
      <p:ext uri="{BB962C8B-B14F-4D97-AF65-F5344CB8AC3E}">
        <p14:creationId xmlns:p14="http://schemas.microsoft.com/office/powerpoint/2010/main" val="711356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8EBF93B4-6F2D-442C-A4C4-BF3F26DDDE66}" type="slidenum">
              <a:rPr lang="en-US" smtClean="0"/>
              <a:pPr/>
              <a:t>5</a:t>
            </a:fld>
            <a:endParaRPr lang="en-US" smtClean="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r>
              <a:rPr lang="en-US" dirty="0" smtClean="0"/>
              <a:t>In communities with higher fluoride concentration in their drinking water, the average dental caries “score” among 15 year olds is lower.</a:t>
            </a:r>
          </a:p>
          <a:p>
            <a:endParaRPr lang="en-US" dirty="0" smtClean="0"/>
          </a:p>
          <a:p>
            <a:r>
              <a:rPr lang="en-US" dirty="0" smtClean="0"/>
              <a:t>One potential problem with this association is confounding.  Perhaps the communities with higher fluoride levels have chosen to have the water fluoridated and are generally more affluent and/or more health conscious, with greater use of fluoride toothpaste and more dental care.  Perhaps the differences in dental caries are better explained by toothpaste choice and level of dental care than by water fluoride levels.  Confounding is a topic we will discuss extensively at the end of the course.  In this context, we note that it’s an important threat to the validity of ecological studies.   Another issue is something called the “ecological fallacy.”   The text gives an example that we’ll cover in the next few slides.</a:t>
            </a:r>
          </a:p>
        </p:txBody>
      </p:sp>
    </p:spTree>
    <p:extLst>
      <p:ext uri="{BB962C8B-B14F-4D97-AF65-F5344CB8AC3E}">
        <p14:creationId xmlns:p14="http://schemas.microsoft.com/office/powerpoint/2010/main" val="11032366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ChangeArrowheads="1" noTextEdit="1"/>
          </p:cNvSpPr>
          <p:nvPr>
            <p:ph type="sldImg"/>
          </p:nvPr>
        </p:nvSpPr>
        <p:spPr>
          <a:ln/>
        </p:spPr>
      </p:sp>
      <p:sp>
        <p:nvSpPr>
          <p:cNvPr id="81922" name="Rectangle 3"/>
          <p:cNvSpPr>
            <a:spLocks noGrp="1" noChangeArrowheads="1"/>
          </p:cNvSpPr>
          <p:nvPr>
            <p:ph type="body" idx="1"/>
          </p:nvPr>
        </p:nvSpPr>
        <p:spPr>
          <a:noFill/>
          <a:ln/>
        </p:spPr>
        <p:txBody>
          <a:bodyPr/>
          <a:lstStyle/>
          <a:p>
            <a:r>
              <a:rPr lang="en-US" dirty="0" smtClean="0"/>
              <a:t>The main advantage of case-control designs is that it allows you to sample the experience of the underlying study base most efficiently.  Stated in other words, case-control designs allow you to make measurements on far fewer subjects than cohort studies but still get the same answer for analytic questions.  The reason to do this is to conserve resources, something that is becoming more and more important these days as funding is more</a:t>
            </a:r>
            <a:r>
              <a:rPr lang="en-US" baseline="0" dirty="0" smtClean="0"/>
              <a:t> difficult to achieve</a:t>
            </a:r>
            <a:r>
              <a:rPr lang="en-US" dirty="0" smtClean="0"/>
              <a:t>.    A typical example is when expensive testing on stored biological samples is required for an analysis.  It is often prohibitively costly to test everyone in the cohort.</a:t>
            </a:r>
          </a:p>
          <a:p>
            <a:endParaRPr lang="en-US" dirty="0" smtClean="0"/>
          </a:p>
        </p:txBody>
      </p:sp>
    </p:spTree>
    <p:extLst>
      <p:ext uri="{BB962C8B-B14F-4D97-AF65-F5344CB8AC3E}">
        <p14:creationId xmlns:p14="http://schemas.microsoft.com/office/powerpoint/2010/main" val="22483384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measures of association that we will discuss in future lectures.  Each sampling method will be linked to a particular measure of association.</a:t>
            </a:r>
          </a:p>
          <a:p>
            <a:endParaRPr lang="en-US" dirty="0" smtClean="0"/>
          </a:p>
          <a:p>
            <a:r>
              <a:rPr lang="en-US" dirty="0" smtClean="0"/>
              <a:t>Each</a:t>
            </a:r>
            <a:r>
              <a:rPr lang="en-US" baseline="0" dirty="0" smtClean="0"/>
              <a:t> of these three methods has a few synonyms, as is true for many aspects of epidemiologic nomenclature.</a:t>
            </a:r>
          </a:p>
          <a:p>
            <a:endParaRPr lang="en-US" dirty="0" smtClean="0"/>
          </a:p>
          <a:p>
            <a:endParaRPr lang="en-US" dirty="0" smtClean="0"/>
          </a:p>
        </p:txBody>
      </p:sp>
    </p:spTree>
    <p:extLst>
      <p:ext uri="{BB962C8B-B14F-4D97-AF65-F5344CB8AC3E}">
        <p14:creationId xmlns:p14="http://schemas.microsoft.com/office/powerpoint/2010/main" val="39145592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p:spPr>
        <p:txBody>
          <a:bodyPr/>
          <a:lstStyle/>
          <a:p>
            <a:r>
              <a:rPr lang="en-US" sz="1000" dirty="0" smtClean="0"/>
              <a:t>In incidence density sampling, the selection of controls is governed by the timing of the  diagnoses of cases.  Every time a case is diagnosed one or more controls are selected from other members of the cohort who, </a:t>
            </a:r>
            <a:r>
              <a:rPr lang="en-US" sz="1000" b="1" dirty="0" smtClean="0"/>
              <a:t>at that time</a:t>
            </a:r>
            <a:r>
              <a:rPr lang="en-US" sz="1000" dirty="0" smtClean="0"/>
              <a:t>, do not have the diagnosis and are still under follow-up.  The text refers to this as “the individuals at risk when the case occurs.”  The term incidence density comes from the fact that the time of follow-up and the incidence of new disease are involved in determining eligible controls.  </a:t>
            </a:r>
          </a:p>
          <a:p>
            <a:endParaRPr lang="en-US" sz="1000" dirty="0" smtClean="0"/>
          </a:p>
          <a:p>
            <a:r>
              <a:rPr lang="en-US" sz="1000" dirty="0" smtClean="0"/>
              <a:t>In our example of conserving resources by not testing all of the cohort members, the investigator would test stored biological samples only on those subjects chosen as cases and those chosen as controls.  If the exposure variable were a questionnaire item everyone in the cohort had already answered, there wouldn’t be any point in selecting controls as the data is already available on the entire cohort.  In</a:t>
            </a:r>
            <a:r>
              <a:rPr lang="en-US" sz="1000" baseline="0" dirty="0" smtClean="0"/>
              <a:t> such a scenario, it would be more straightforward to perform a conventional cohort analysis.  </a:t>
            </a:r>
            <a:r>
              <a:rPr lang="en-US" sz="1000" dirty="0" smtClean="0"/>
              <a:t>A somewhat subtler point that has to be considered in practice is what is meant by “at the time a case is diagnosed.”  To implement this requires some definition of a time frame that is going to be considered “the same time.”  The day of a case’s diagnosis would usually be too narrow and within a year would probably be too broad.  This is a practical decision that depends on factors like how frequently cohort subjects are seen by the investigators and how frequently measurements are made. </a:t>
            </a:r>
          </a:p>
          <a:p>
            <a:endParaRPr lang="en-US" sz="1000" dirty="0" smtClean="0"/>
          </a:p>
          <a:p>
            <a:r>
              <a:rPr lang="en-US" sz="1000" dirty="0" smtClean="0"/>
              <a:t>A</a:t>
            </a:r>
            <a:r>
              <a:rPr lang="en-US" sz="1000" baseline="0" dirty="0" smtClean="0"/>
              <a:t> case-control study sampled in this way produces results with have the same validity as if the entire cohort was analyzed.  Be</a:t>
            </a:r>
            <a:r>
              <a:rPr lang="en-US" sz="1000" dirty="0" smtClean="0"/>
              <a:t>cause the controls are selected randomly from those still under follow-up at the time as case is diagnosed, the sample of controls provides the same estimate of an association between an</a:t>
            </a:r>
            <a:r>
              <a:rPr lang="en-US" sz="1000" baseline="0" dirty="0" smtClean="0"/>
              <a:t> exposure </a:t>
            </a:r>
            <a:r>
              <a:rPr lang="en-US" sz="1000" dirty="0" smtClean="0"/>
              <a:t>and the outcome that one would obtain if all of those still under follow-up were used.  The only difference between measuring the exposure (say, a blood test) on a random sample and on everyone would be the random error introduced by sampling.  So the association between the exposure</a:t>
            </a:r>
            <a:r>
              <a:rPr lang="en-US" sz="1000" baseline="0" dirty="0" smtClean="0"/>
              <a:t> </a:t>
            </a:r>
            <a:r>
              <a:rPr lang="en-US" sz="1000" dirty="0" smtClean="0"/>
              <a:t>and the outcome will be the same plus or minus a random error introduced by sampling. The text book (and a number of others) call this design a “nested case-control study,” but nested is a imprecise term.  It seems that it should more properly refer to any case-control study selecting controls from within a definable</a:t>
            </a:r>
            <a:r>
              <a:rPr lang="en-US" sz="1000" baseline="0" dirty="0" smtClean="0"/>
              <a:t> </a:t>
            </a:r>
            <a:r>
              <a:rPr lang="en-US" sz="1000" dirty="0" smtClean="0"/>
              <a:t>cohort study</a:t>
            </a:r>
            <a:r>
              <a:rPr lang="en-US" sz="1000" baseline="0" dirty="0" smtClean="0"/>
              <a:t>, i.e., a primary study base.</a:t>
            </a:r>
            <a:r>
              <a:rPr lang="en-US" sz="1000" dirty="0" smtClean="0"/>
              <a:t>  In other words, all three of the sampling methods we are describing can be viewed as “nested” within a cohort.  </a:t>
            </a:r>
          </a:p>
          <a:p>
            <a:endParaRPr lang="en-US" sz="1000" dirty="0" smtClean="0"/>
          </a:p>
          <a:p>
            <a:r>
              <a:rPr lang="en-US" sz="1000" dirty="0" smtClean="0"/>
              <a:t>This graphic depicts 1:3 </a:t>
            </a:r>
            <a:r>
              <a:rPr lang="en-US" sz="1000" dirty="0" err="1" smtClean="0"/>
              <a:t>case:control</a:t>
            </a:r>
            <a:r>
              <a:rPr lang="en-US" sz="1000" dirty="0" smtClean="0"/>
              <a:t> sampling.  The investigator has a choice of what ratio of controls to choose. Using more controls per case will increase statistical efficiency,</a:t>
            </a:r>
            <a:r>
              <a:rPr lang="en-US" sz="1000" baseline="0" dirty="0" smtClean="0"/>
              <a:t> up to a point.  </a:t>
            </a:r>
            <a:r>
              <a:rPr lang="en-US" sz="1000" dirty="0" smtClean="0"/>
              <a:t>After 4 controls per case, little additional statistical efficiency is gained. </a:t>
            </a:r>
          </a:p>
          <a:p>
            <a:endParaRPr lang="en-US" sz="1000" dirty="0" smtClean="0"/>
          </a:p>
          <a:p>
            <a:endParaRPr lang="en-US" sz="1000" dirty="0" smtClean="0"/>
          </a:p>
          <a:p>
            <a:endParaRPr lang="en-US" sz="1000" dirty="0" smtClean="0"/>
          </a:p>
        </p:txBody>
      </p:sp>
    </p:spTree>
    <p:extLst>
      <p:ext uri="{BB962C8B-B14F-4D97-AF65-F5344CB8AC3E}">
        <p14:creationId xmlns:p14="http://schemas.microsoft.com/office/powerpoint/2010/main" val="4268034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2DFCC022-2623-4185-9B86-5EE9D6543FDD}" type="slidenum">
              <a:rPr lang="en-US" smtClean="0"/>
              <a:pPr/>
              <a:t>46</a:t>
            </a:fld>
            <a:endParaRPr 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dirty="0" smtClean="0"/>
              <a:t>The outcome of interest in this study was incident breast cancer.  163 cases were identified during a median follow-up of 13.5 years in the ORDET cohort.  You may not be familiar with this cohort.  It</a:t>
            </a:r>
            <a:r>
              <a:rPr lang="en-US" baseline="0" dirty="0" smtClean="0"/>
              <a:t> i</a:t>
            </a:r>
            <a:r>
              <a:rPr lang="en-US" dirty="0" smtClean="0"/>
              <a:t>s a cohort of about 10,000 women in northern Italy that was designed to study hormones, diet and breast cancer risk.  </a:t>
            </a:r>
          </a:p>
          <a:p>
            <a:r>
              <a:rPr lang="en-US" dirty="0" smtClean="0"/>
              <a:t>The exposure of interest was “metabolic syndrome.”  Metabolic syndrome has different definitions but in general requires the presence of at least 3 of the following:  abdominal obesity, high blood triglycerides, low HDL-cholesterol, high blood glucose, and high blood pressure. The cohort visits already included measures of:  waist circumference, blood pressure.  But, the investigators also needed to measure glucose, triglycerides, HDL cholesterol.  Rather than obtain these measurements on the full cohort, they performed a case-control study with incidence density sampling.  They selected 4 controls for each case among the women still in follow-up at the time each case occurred.  From these data, they were able to calculate the association between metabolic syndrome and breast cancer, reported in the abstract.  (Future lectures will discuss how to calculate these associations in a case-control study with incidence density sampling in detail.)</a:t>
            </a:r>
          </a:p>
          <a:p>
            <a:endParaRPr lang="en-US" dirty="0" smtClean="0"/>
          </a:p>
          <a:p>
            <a:r>
              <a:rPr lang="en-US" dirty="0" smtClean="0"/>
              <a:t>The efficiency of this design is striking. As we will discuss more in future lectures, data on the selected cases and controls can represent the experience of the full cohort of 10,000 participants.  But, measurements only had to be made on a small fraction of the cohort, a total of 815 participants (163 cases and 652 controls).  </a:t>
            </a:r>
          </a:p>
        </p:txBody>
      </p:sp>
    </p:spTree>
    <p:extLst>
      <p:ext uri="{BB962C8B-B14F-4D97-AF65-F5344CB8AC3E}">
        <p14:creationId xmlns:p14="http://schemas.microsoft.com/office/powerpoint/2010/main" val="35002064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p:cNvSpPr>
            <a:spLocks noGrp="1" noChangeArrowheads="1"/>
          </p:cNvSpPr>
          <p:nvPr>
            <p:ph type="sldNum" sz="quarter" idx="5"/>
          </p:nvPr>
        </p:nvSpPr>
        <p:spPr>
          <a:noFill/>
        </p:spPr>
        <p:txBody>
          <a:bodyPr/>
          <a:lstStyle/>
          <a:p>
            <a:fld id="{15BA4E56-4EEA-48D7-A497-6157E5109A1D}" type="slidenum">
              <a:rPr lang="en-US" smtClean="0"/>
              <a:pPr/>
              <a:t>47</a:t>
            </a:fld>
            <a:endParaRPr lang="en-US" smtClean="0"/>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r>
              <a:rPr lang="en-US" dirty="0" smtClean="0"/>
              <a:t>In incidence density sampling, we are sampling person-time not individual persons.  In a cohort study, an individual contributes to person-time in the study until they become a case or their follow-up ends.  In an incidence density case-control study, we are sampling from this person-time experience, rather than obtaining measurements on the full cohort. At each time when a case occurs, there is a particular set of other individuals still at risk of becoming a case.  This is sometimes the “risk set”.  By sampling from the “risk set”, we are sampling the person-time experience of the cohort.  Thus, each participant can be viewed as contributing a collection of person-time and hence can be sampled (studied) repeatedly over time as a control and, as the study continues, possibly as an incident case or as a control</a:t>
            </a:r>
            <a:r>
              <a:rPr lang="en-US" baseline="0" dirty="0" smtClean="0"/>
              <a:t> for another case</a:t>
            </a:r>
            <a:r>
              <a:rPr lang="en-US" dirty="0" smtClean="0"/>
              <a:t>.  </a:t>
            </a:r>
          </a:p>
          <a:p>
            <a:endParaRPr lang="en-US" dirty="0" smtClean="0"/>
          </a:p>
          <a:p>
            <a:r>
              <a:rPr lang="en-US" dirty="0" smtClean="0"/>
              <a:t>We will return to this when we look at estimation of disease association in cohort and case-control studies.</a:t>
            </a:r>
          </a:p>
        </p:txBody>
      </p:sp>
    </p:spTree>
    <p:extLst>
      <p:ext uri="{BB962C8B-B14F-4D97-AF65-F5344CB8AC3E}">
        <p14:creationId xmlns:p14="http://schemas.microsoft.com/office/powerpoint/2010/main" val="15964981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C05C7443-9392-4E0A-AAC7-42C506027ABC}" type="slidenum">
              <a:rPr lang="en-US" smtClean="0"/>
              <a:pPr/>
              <a:t>48</a:t>
            </a:fld>
            <a:endParaRPr 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dirty="0" smtClean="0"/>
              <a:t>Primary study base is the EPIC study.  </a:t>
            </a:r>
          </a:p>
          <a:p>
            <a:r>
              <a:rPr lang="en-US" dirty="0" smtClean="0"/>
              <a:t>Controls had to be alive and free of colon or rectal cancer at the time of the case event.  Note additional matching criteria.</a:t>
            </a:r>
          </a:p>
          <a:p>
            <a:r>
              <a:rPr lang="en-US" dirty="0" smtClean="0"/>
              <a:t>Efficiency of this design is stark.  Serum</a:t>
            </a:r>
            <a:r>
              <a:rPr lang="en-US" baseline="0" dirty="0" smtClean="0"/>
              <a:t> CRP had to be measured on 2,192 participants in the case-control study out of a cohort of 520,000 participants.  Because all of the cases of colon and rectal cancer were included (and there were many cases), there is very little loss of power in this case-control design compared to what would occur with a cohort analysis. </a:t>
            </a:r>
            <a:endParaRPr lang="en-US" dirty="0" smtClean="0"/>
          </a:p>
          <a:p>
            <a:endParaRPr lang="en-US" dirty="0" smtClean="0"/>
          </a:p>
        </p:txBody>
      </p:sp>
    </p:spTree>
    <p:extLst>
      <p:ext uri="{BB962C8B-B14F-4D97-AF65-F5344CB8AC3E}">
        <p14:creationId xmlns:p14="http://schemas.microsoft.com/office/powerpoint/2010/main" val="235761791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ChangeArrowheads="1" noTextEdit="1"/>
          </p:cNvSpPr>
          <p:nvPr>
            <p:ph type="sldImg"/>
          </p:nvPr>
        </p:nvSpPr>
        <p:spPr>
          <a:ln/>
        </p:spPr>
      </p:sp>
      <p:sp>
        <p:nvSpPr>
          <p:cNvPr id="94210" name="Rectangle 3"/>
          <p:cNvSpPr>
            <a:spLocks noGrp="1" noChangeArrowheads="1"/>
          </p:cNvSpPr>
          <p:nvPr>
            <p:ph type="body" idx="1"/>
          </p:nvPr>
        </p:nvSpPr>
        <p:spPr>
          <a:noFill/>
          <a:ln/>
        </p:spPr>
        <p:txBody>
          <a:bodyPr/>
          <a:lstStyle/>
          <a:p>
            <a:r>
              <a:rPr lang="en-US" dirty="0" smtClean="0"/>
              <a:t>“Case-cohort” is type of control sampling approach you may not be acquainted with as it is relatively new and still has not been used frequently.  It was first described by the statistician Ross Prentice in the 1980’s.  All cases are selected, as was done</a:t>
            </a:r>
            <a:r>
              <a:rPr lang="en-US" baseline="0" dirty="0" smtClean="0"/>
              <a:t> with incidence density sampling.  For the controls, a sample of the entire </a:t>
            </a:r>
            <a:r>
              <a:rPr lang="en-US" b="1" baseline="0" dirty="0" smtClean="0"/>
              <a:t>cohort</a:t>
            </a:r>
            <a:r>
              <a:rPr lang="en-US" baseline="0" dirty="0" smtClean="0"/>
              <a:t> at time zero is taken, which is shown in the red.  </a:t>
            </a:r>
            <a:r>
              <a:rPr lang="en-US" dirty="0" smtClean="0"/>
              <a:t>It seems odd at first to realize that you will likely be sampling future cases as well as controls when you take a random sample of a cohort at its baseline.  This also means that a subject may be included both as a case and a control.  But this is also true of incidence density sampling since a subject selected as a control at one time point may later become a case.  This troubles many new to these sampling designs and results in their thinking that the best design must be to wait until the end of follow-up to select controls so that the investigator can be sure they will not be cases.  We will spend some time trying to demonstrate why this is not the right way to think about it.  For starters, becoming a case is an artifact of the follow-up period of the cohort.  The investigator cannot know whether many of the controls will be diagnosed with the study outcome the day after the study ends.  This is made even clearer by the example of the cohort study that uses death as an outcome.  Everyone is eventually a case (i.e., will eventually</a:t>
            </a:r>
            <a:r>
              <a:rPr lang="en-US" baseline="0" dirty="0" smtClean="0"/>
              <a:t> die)</a:t>
            </a:r>
            <a:r>
              <a:rPr lang="en-US" dirty="0" smtClean="0"/>
              <a:t>.  In summary, when we are looking for (i.e., sampling) controls, we do not necessarily have to guarantee that these are subjects who will never become cases.  For the case-cohort design, we take a sample of the cohort at baseline to evaluate the prevalence of the exposure in the cohort as a whole, including future cases. We will return to this in more detail when we discuss how to calculate</a:t>
            </a:r>
            <a:r>
              <a:rPr lang="en-US" baseline="0" dirty="0" smtClean="0"/>
              <a:t> </a:t>
            </a:r>
            <a:r>
              <a:rPr lang="en-US" dirty="0" smtClean="0"/>
              <a:t>the association between exposure and outcome in case-control studies (Disease Associations II – 5</a:t>
            </a:r>
            <a:r>
              <a:rPr lang="en-US" baseline="30000" dirty="0" smtClean="0"/>
              <a:t>th</a:t>
            </a:r>
            <a:r>
              <a:rPr lang="en-US" dirty="0" smtClean="0"/>
              <a:t> lecture).</a:t>
            </a:r>
          </a:p>
          <a:p>
            <a:endParaRPr lang="en-US" dirty="0" smtClean="0"/>
          </a:p>
        </p:txBody>
      </p:sp>
    </p:spTree>
    <p:extLst>
      <p:ext uri="{BB962C8B-B14F-4D97-AF65-F5344CB8AC3E}">
        <p14:creationId xmlns:p14="http://schemas.microsoft.com/office/powerpoint/2010/main" val="214667950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F1663070-6160-4F2A-BDE8-D1B2C0D9E3F4}" type="slidenum">
              <a:rPr lang="en-US" smtClean="0"/>
              <a:pPr/>
              <a:t>50</a:t>
            </a:fld>
            <a:endParaRPr lang="en-US"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dirty="0" smtClean="0"/>
              <a:t>The outcome in this study was colorectal cancer.  438 cases were identified within the Women’s Health</a:t>
            </a:r>
            <a:r>
              <a:rPr lang="en-US" baseline="0" dirty="0" smtClean="0"/>
              <a:t> Initiative (</a:t>
            </a:r>
            <a:r>
              <a:rPr lang="en-US" dirty="0" smtClean="0"/>
              <a:t>WHI) Observational Study.  The predictors of interest included insulin, glucose, total and free IGF-1, IGFBP-3 and estradiol.  To avoid measuring these exposure of interest on all 93,676 women (costly!), the investigators decided to use a case-cohort design, with a random sample from the baseline cohort as the control or comparison group.  They identified 816 women at random from the baseline, which</a:t>
            </a:r>
            <a:r>
              <a:rPr lang="en-US" baseline="0" dirty="0" smtClean="0"/>
              <a:t> they refer to as</a:t>
            </a:r>
            <a:r>
              <a:rPr lang="en-US" dirty="0" smtClean="0"/>
              <a:t> the random </a:t>
            </a:r>
            <a:r>
              <a:rPr lang="en-US" dirty="0" err="1" smtClean="0"/>
              <a:t>subcohort</a:t>
            </a:r>
            <a:r>
              <a:rPr lang="en-US" dirty="0" smtClean="0"/>
              <a:t>,</a:t>
            </a:r>
            <a:r>
              <a:rPr lang="en-US" baseline="0" dirty="0" smtClean="0"/>
              <a:t> which is fine description that is occasionally used in this type of design.</a:t>
            </a:r>
            <a:r>
              <a:rPr lang="en-US" dirty="0" smtClean="0"/>
              <a:t>  Then they measured the exposures on stored serum from 438+816 subjects, a total of 1,254 women (instead of 93,676</a:t>
            </a:r>
            <a:r>
              <a:rPr lang="en-US" baseline="0" dirty="0" smtClean="0"/>
              <a:t> in the entire underlying cohort)</a:t>
            </a:r>
            <a:r>
              <a:rPr lang="en-US" dirty="0" smtClean="0"/>
              <a:t>.  From these data, they were able to calculate the associations between insulin, IGF1, etc. and colorectal cancer.  (Future lectures will discuss how to calculate these associations using the case-cohort</a:t>
            </a:r>
            <a:r>
              <a:rPr lang="en-US" baseline="0" dirty="0" smtClean="0"/>
              <a:t> design</a:t>
            </a:r>
            <a:r>
              <a:rPr lang="en-US" dirty="0" smtClean="0"/>
              <a:t>.)</a:t>
            </a:r>
          </a:p>
          <a:p>
            <a:endParaRPr lang="en-US" dirty="0" smtClean="0"/>
          </a:p>
          <a:p>
            <a:r>
              <a:rPr lang="en-US" dirty="0" smtClean="0"/>
              <a:t>Comparing extreme quartiles, insulin [hazard ratio (HR)q4–q1, 1.73; 95% confidence interval (CI), 1.16–2.57; </a:t>
            </a:r>
            <a:r>
              <a:rPr lang="en-US" dirty="0" err="1" smtClean="0"/>
              <a:t>Ptrend</a:t>
            </a:r>
            <a:r>
              <a:rPr lang="en-US" dirty="0" smtClean="0"/>
              <a:t> = 0.005], waist circumference (HRq4–q1, 1.82; 95% CI, 1.22–2.70; </a:t>
            </a:r>
            <a:r>
              <a:rPr lang="en-US" dirty="0" err="1" smtClean="0"/>
              <a:t>Ptrend</a:t>
            </a:r>
            <a:r>
              <a:rPr lang="en-US" dirty="0" smtClean="0"/>
              <a:t> = 0.001), and free IGF-I (HRq4–q1, 1.35; 95% CI, 0.92–1.98; </a:t>
            </a:r>
            <a:r>
              <a:rPr lang="en-US" dirty="0" err="1" smtClean="0"/>
              <a:t>Ptrend</a:t>
            </a:r>
            <a:r>
              <a:rPr lang="en-US" dirty="0" smtClean="0"/>
              <a:t> = 0.05) were each associated with colorectal cancer incidence in multivariable models… </a:t>
            </a:r>
          </a:p>
          <a:p>
            <a:endParaRPr lang="en-US" dirty="0" smtClean="0"/>
          </a:p>
        </p:txBody>
      </p:sp>
    </p:spTree>
    <p:extLst>
      <p:ext uri="{BB962C8B-B14F-4D97-AF65-F5344CB8AC3E}">
        <p14:creationId xmlns:p14="http://schemas.microsoft.com/office/powerpoint/2010/main" val="19682875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p:spPr>
        <p:txBody>
          <a:bodyPr/>
          <a:lstStyle/>
          <a:p>
            <a:fld id="{80335E47-F5B3-4D78-93AC-2AA2E19F7766}" type="slidenum">
              <a:rPr lang="en-US" smtClean="0"/>
              <a:pPr/>
              <a:t>52</a:t>
            </a:fld>
            <a:endParaRPr lang="en-US" smtClean="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dirty="0" smtClean="0"/>
              <a:t>Introduction to the Study of Osteoporotic Fractures (SOF), coordinated at UCSF.  </a:t>
            </a:r>
          </a:p>
          <a:p>
            <a:endParaRPr lang="en-US" dirty="0" smtClean="0"/>
          </a:p>
          <a:p>
            <a:r>
              <a:rPr lang="en-US" dirty="0" smtClean="0"/>
              <a:t>Cost effective design.  CRP measured in 492 women instead of 9,704.  </a:t>
            </a:r>
          </a:p>
          <a:p>
            <a:endParaRPr lang="en-US" dirty="0" smtClean="0"/>
          </a:p>
          <a:p>
            <a:r>
              <a:rPr lang="en-US" dirty="0" smtClean="0"/>
              <a:t>Compare CRP in the cases versus CRP in the random sample from baseline. In this design, CRP in the cases is NOT compared to CRP in the “non-cases.”   Rather, CRP in the cases is compared to CRP in the underlying cohort, using a random sample at baseline.  The random sample includes 58 women who will become cases during SOF follow-up (and women who will become cases after study follow-up).  </a:t>
            </a:r>
          </a:p>
          <a:p>
            <a:endParaRPr lang="en-US" dirty="0" smtClean="0"/>
          </a:p>
          <a:p>
            <a:r>
              <a:rPr lang="en-US" dirty="0" smtClean="0"/>
              <a:t>In this design, the investigators only took a sample of the total</a:t>
            </a:r>
            <a:r>
              <a:rPr lang="en-US" baseline="0" dirty="0" smtClean="0"/>
              <a:t> number of cases.  The first set of cases came from the random sample at baseline;  the second set of cases was a random sample of the remaining cases.  This random sampling of the cases is an acceptable approach.  It is not necessary to include all cases in a case-control design.  These investigators chose only a sample of cases for even a more efficient design.</a:t>
            </a:r>
            <a:endParaRPr lang="en-US" dirty="0" smtClean="0"/>
          </a:p>
          <a:p>
            <a:endParaRPr lang="en-US" dirty="0" smtClean="0"/>
          </a:p>
          <a:p>
            <a:r>
              <a:rPr lang="en-US" dirty="0" smtClean="0"/>
              <a:t>We will return to this in more depth in the Disease Association lectures.</a:t>
            </a:r>
          </a:p>
        </p:txBody>
      </p:sp>
    </p:spTree>
    <p:extLst>
      <p:ext uri="{BB962C8B-B14F-4D97-AF65-F5344CB8AC3E}">
        <p14:creationId xmlns:p14="http://schemas.microsoft.com/office/powerpoint/2010/main" val="151676051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sampling</a:t>
            </a:r>
            <a:r>
              <a:rPr lang="en-US" baseline="0" dirty="0" smtClean="0"/>
              <a:t> of controls in a fixed cohort can be done with incidence density or a case-cohort approach.  How should one choose between them? Both designs can include exposure measurements that are updated regularly to allow modeling of time-varying exposure.  For example, in a case-cohort study of serum CRP and MI in the Framingham study, an investigator could have CRP measured in cases and the random sample of the cohort using serum stored from the baseline visit and from subsequent follow-up visits.  With these measurements, it would be possible to model the exposure in several ways including “most recent” and “cumulative.”  If an incidence density design was used in Framingham, serum samples could be assayed from the time a case occurred (most recent visit) and from the previous visits.  This would also allow modeling of exposure as “most recent” and “cumulative.”  </a:t>
            </a:r>
          </a:p>
          <a:p>
            <a:endParaRPr lang="en-US" baseline="0" dirty="0" smtClean="0"/>
          </a:p>
          <a:p>
            <a:r>
              <a:rPr lang="en-US" baseline="0" dirty="0" smtClean="0"/>
              <a:t>These above examples assume that it will be possible to obtain multiple exposure measurements.  This is not always possible.  The investigator may have limited resources, the cohort leadership may limit the number of serum specimens allowed for an ancillary study, or the cohort may have infrequent follow-up measurements. In a situation that only allows one exposure measurement, there are unique advantages to the two designs.  Incidence density allows an exposure measurement to be closer in time to the case occurrence and ensures that the time from exposure measurement to case occurrence is relatively uniform.  In a case-cohort study, any single measurement in time would not be as useful.     </a:t>
            </a:r>
          </a:p>
          <a:p>
            <a:endParaRPr lang="en-US" baseline="0" dirty="0" smtClean="0"/>
          </a:p>
          <a:p>
            <a:r>
              <a:rPr lang="en-US" baseline="0" dirty="0" smtClean="0"/>
              <a:t>The case-cohort study design has the advantage of allowing the control group (random subset of the cohort) to be used for multiple outcomes.  This increases the usefulness of each exposure measurement and the overall efficiency of the cohort.  In addition, with the accumulation of different measurements, the control group becomes very well characterized allowing control for potentially more confounders.</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53</a:t>
            </a:fld>
            <a:endParaRPr lang="en-US"/>
          </a:p>
        </p:txBody>
      </p:sp>
    </p:spTree>
    <p:extLst>
      <p:ext uri="{BB962C8B-B14F-4D97-AF65-F5344CB8AC3E}">
        <p14:creationId xmlns:p14="http://schemas.microsoft.com/office/powerpoint/2010/main" val="3714088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6</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310266904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ln/>
        </p:spPr>
      </p:sp>
      <p:sp>
        <p:nvSpPr>
          <p:cNvPr id="101378" name="Rectangle 3"/>
          <p:cNvSpPr>
            <a:spLocks noGrp="1" noChangeArrowheads="1"/>
          </p:cNvSpPr>
          <p:nvPr>
            <p:ph type="body" idx="1"/>
          </p:nvPr>
        </p:nvSpPr>
        <p:spPr>
          <a:noFill/>
          <a:ln/>
        </p:spPr>
        <p:txBody>
          <a:bodyPr/>
          <a:lstStyle/>
          <a:p>
            <a:r>
              <a:rPr lang="en-US" dirty="0" smtClean="0"/>
              <a:t>This is the design that may appear attractive to the neophyte, as discussed in the notes on a previous slide on case-cohort design.  When we discuss the measures of association linked to each of these sampling designs in future lectures, we will show more formally why this is not a good design.  For now, we</a:t>
            </a:r>
            <a:r>
              <a:rPr lang="en-US" baseline="0" dirty="0" smtClean="0"/>
              <a:t> </a:t>
            </a:r>
            <a:r>
              <a:rPr lang="en-US" dirty="0" smtClean="0"/>
              <a:t>note that there is an obvious source of potential bias in waiting until the end of follow-up to select controls because factors that influence loss to follow-up will influence the selection of controls.  If those factors are associated with both your predictor variable and the outcome, the measure of association will be biased. </a:t>
            </a:r>
          </a:p>
          <a:p>
            <a:endParaRPr lang="en-US" dirty="0" smtClean="0"/>
          </a:p>
          <a:p>
            <a:r>
              <a:rPr lang="en-US" dirty="0" smtClean="0"/>
              <a:t>Even</a:t>
            </a:r>
            <a:r>
              <a:rPr lang="en-US" baseline="0" dirty="0" smtClean="0"/>
              <a:t> without losses to follow-up,  sampling “prevalent controls” in a fixed cohort will not provide a group that is representative of the cohort unless the outcome is rare.  If the outcome is common, removal of the cases from the sample can provide a biased estimate of exposure prevalence in the cohort.  </a:t>
            </a:r>
          </a:p>
          <a:p>
            <a:endParaRPr lang="en-US" baseline="0" dirty="0" smtClean="0"/>
          </a:p>
          <a:p>
            <a:r>
              <a:rPr lang="en-US" baseline="0" dirty="0" smtClean="0"/>
              <a:t>Finally, sometimes there is the belief that waiting until t</a:t>
            </a:r>
            <a:r>
              <a:rPr lang="en-US" dirty="0" smtClean="0"/>
              <a:t>he “end of a study” is the best way to</a:t>
            </a:r>
            <a:r>
              <a:rPr lang="en-US" baseline="0" dirty="0" smtClean="0"/>
              <a:t> find individuals who definitely do not have the disease (outcome) in question.  But this is a false sense of security in that these individuals, for all we know, develop the disease the next day after the end of the study.  In other words, there is not a guarantee that these persons will never get the disease in question.  </a:t>
            </a:r>
            <a:r>
              <a:rPr lang="en-US" dirty="0" smtClean="0"/>
              <a:t>  </a:t>
            </a:r>
          </a:p>
          <a:p>
            <a:endParaRPr lang="en-US" dirty="0" smtClean="0"/>
          </a:p>
          <a:p>
            <a:endParaRPr lang="en-US" dirty="0" smtClean="0"/>
          </a:p>
        </p:txBody>
      </p:sp>
    </p:spTree>
    <p:extLst>
      <p:ext uri="{BB962C8B-B14F-4D97-AF65-F5344CB8AC3E}">
        <p14:creationId xmlns:p14="http://schemas.microsoft.com/office/powerpoint/2010/main" val="220319598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dirty="0" smtClean="0"/>
              <a:t>Understanding these three sampling methods is important because they will be linked to measures of association that we will discuss in future lectures.  Each sampling method will be linked to a particular measure of association.</a:t>
            </a:r>
          </a:p>
          <a:p>
            <a:endParaRPr lang="en-US" dirty="0" smtClean="0"/>
          </a:p>
          <a:p>
            <a:endParaRPr lang="en-US" dirty="0" smtClean="0"/>
          </a:p>
        </p:txBody>
      </p:sp>
    </p:spTree>
    <p:extLst>
      <p:ext uri="{BB962C8B-B14F-4D97-AF65-F5344CB8AC3E}">
        <p14:creationId xmlns:p14="http://schemas.microsoft.com/office/powerpoint/2010/main" val="29208960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3E4F6968-F055-42D1-B4B3-2D4C505871C6}" type="slidenum">
              <a:rPr lang="en-US" smtClean="0"/>
              <a:pPr/>
              <a:t>58</a:t>
            </a:fld>
            <a:endParaRPr 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5463053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sz="1000" dirty="0" smtClean="0"/>
              <a:t>Case-control sampling in an open (dynamic)</a:t>
            </a:r>
            <a:r>
              <a:rPr lang="en-US" sz="1000" baseline="0" dirty="0" smtClean="0"/>
              <a:t> cohort is represented in this slide.  Here we illustrate the selection of incident cases.  The cases might arise from long-term members or from new members of the population.  </a:t>
            </a:r>
          </a:p>
          <a:p>
            <a:endParaRPr lang="en-US" sz="1000" baseline="0" dirty="0" smtClean="0"/>
          </a:p>
          <a:p>
            <a:r>
              <a:rPr lang="en-US" sz="1000" baseline="0" dirty="0" smtClean="0"/>
              <a:t>With cases identified, what are the options for sampling controls?</a:t>
            </a:r>
          </a:p>
        </p:txBody>
      </p:sp>
    </p:spTree>
    <p:extLst>
      <p:ext uri="{BB962C8B-B14F-4D97-AF65-F5344CB8AC3E}">
        <p14:creationId xmlns:p14="http://schemas.microsoft.com/office/powerpoint/2010/main" val="12649342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These are the sampling schemes for a dynamic (open) cohort, to be discussed in the following slides.  </a:t>
            </a:r>
          </a:p>
        </p:txBody>
      </p:sp>
    </p:spTree>
    <p:extLst>
      <p:ext uri="{BB962C8B-B14F-4D97-AF65-F5344CB8AC3E}">
        <p14:creationId xmlns:p14="http://schemas.microsoft.com/office/powerpoint/2010/main" val="49418048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smtClean="0"/>
              <a:t>A</a:t>
            </a:r>
            <a:r>
              <a:rPr lang="en-US" sz="1000" baseline="0" dirty="0" smtClean="0"/>
              <a:t> version of incidence density sampling, described earlier for closed cohorts, can be used for dynamic cohorts.  At each time that a case is identified, a random sample of all the other current members of the cohort is obtained for controls.  Note that controls may, again, go on to be cases at a later time.  And a control might be sampled again as a control at a later time point.  In a large population, these are unlikely events but theoretically possible and theoretically acceptable.</a:t>
            </a:r>
          </a:p>
          <a:p>
            <a:endParaRPr lang="en-US" sz="1000" dirty="0" smtClean="0"/>
          </a:p>
          <a:p>
            <a:r>
              <a:rPr lang="en-US" sz="1000" dirty="0" smtClean="0"/>
              <a:t>For example, a study design could use a population-based disease registry to identify all new cases of disease during a defined time period and at the time each new case is reported sample controls from current residents.  Or, similarly,</a:t>
            </a:r>
            <a:r>
              <a:rPr lang="en-US" sz="1000" baseline="0" dirty="0" smtClean="0"/>
              <a:t> the underlying cohort could be the membership in </a:t>
            </a:r>
            <a:r>
              <a:rPr lang="en-US" sz="1000" dirty="0" smtClean="0"/>
              <a:t>a health care insurance group.</a:t>
            </a:r>
          </a:p>
          <a:p>
            <a:endParaRPr lang="en-US" sz="1000" dirty="0" smtClean="0"/>
          </a:p>
          <a:p>
            <a:r>
              <a:rPr lang="en-US" sz="1000" dirty="0" smtClean="0"/>
              <a:t>It is easy to see the analogy between a study using this design and the graphic showing incidence density sampling nested within a fixed</a:t>
            </a:r>
            <a:r>
              <a:rPr lang="en-US" sz="1000" baseline="0" dirty="0" smtClean="0"/>
              <a:t> </a:t>
            </a:r>
            <a:r>
              <a:rPr lang="en-US" sz="1000" dirty="0" smtClean="0"/>
              <a:t>cohort.  Residents of a defined geographic area or health care system are treated as members of an dynamic</a:t>
            </a:r>
            <a:r>
              <a:rPr lang="en-US" sz="1000" baseline="0" dirty="0" smtClean="0"/>
              <a:t> </a:t>
            </a:r>
            <a:r>
              <a:rPr lang="en-US" sz="1000" dirty="0" smtClean="0"/>
              <a:t>cohort.  Some leave during the study time period and others move in. Thus, in a dynamic cohort, the primary study base is defined but is also in flux, with people entering and leaving.</a:t>
            </a:r>
          </a:p>
          <a:p>
            <a:endParaRPr lang="en-US" sz="1000" dirty="0" smtClean="0"/>
          </a:p>
          <a:p>
            <a:r>
              <a:rPr lang="en-US" sz="1000" dirty="0" smtClean="0"/>
              <a:t>If there is a good disease registry, such as a cancer registry, which captures the diagnoses of interest, the cases are all known as they would be in a dedicated research cohort study.  However, many diseases do not have registries and it may be difficult to identify all of the cases, especially if it is a common disease.  The health</a:t>
            </a:r>
            <a:r>
              <a:rPr lang="en-US" sz="1000" baseline="0" dirty="0" smtClean="0"/>
              <a:t> care insurance group </a:t>
            </a:r>
            <a:r>
              <a:rPr lang="en-US" sz="1000" dirty="0" smtClean="0"/>
              <a:t>setting is better for diseases without registries where the diagnoses can be identified in the medical records of the organization.  It may be possible to identify all the cases of a rare disease by accessing record for all of the hospitals in a geographic area (creating the study’s own registry, in effect).  But this can be a difficult and expensive process, and residents who seek care outside the area’s hospitals also have to be considered unless the proportion that do so is negligible.</a:t>
            </a:r>
          </a:p>
          <a:p>
            <a:endParaRPr lang="en-US" sz="1000" dirty="0" smtClean="0"/>
          </a:p>
        </p:txBody>
      </p:sp>
    </p:spTree>
    <p:extLst>
      <p:ext uri="{BB962C8B-B14F-4D97-AF65-F5344CB8AC3E}">
        <p14:creationId xmlns:p14="http://schemas.microsoft.com/office/powerpoint/2010/main" val="70075357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7"/>
          <p:cNvSpPr>
            <a:spLocks noGrp="1" noChangeArrowheads="1"/>
          </p:cNvSpPr>
          <p:nvPr>
            <p:ph type="sldNum" sz="quarter" idx="5"/>
          </p:nvPr>
        </p:nvSpPr>
        <p:spPr>
          <a:noFill/>
        </p:spPr>
        <p:txBody>
          <a:bodyPr/>
          <a:lstStyle/>
          <a:p>
            <a:fld id="{84825917-EC37-4136-B05F-555228C21869}" type="slidenum">
              <a:rPr lang="en-US" smtClean="0"/>
              <a:pPr/>
              <a:t>62</a:t>
            </a:fld>
            <a:endParaRPr lang="en-US" smtClean="0"/>
          </a:p>
        </p:txBody>
      </p:sp>
      <p:sp>
        <p:nvSpPr>
          <p:cNvPr id="108546" name="Rectangle 1026"/>
          <p:cNvSpPr>
            <a:spLocks noGrp="1" noRot="1" noChangeAspect="1" noChangeArrowheads="1" noTextEdit="1"/>
          </p:cNvSpPr>
          <p:nvPr>
            <p:ph type="sldImg"/>
          </p:nvPr>
        </p:nvSpPr>
        <p:spPr>
          <a:ln/>
        </p:spPr>
      </p:sp>
      <p:sp>
        <p:nvSpPr>
          <p:cNvPr id="108547" name="Rectangle 1027"/>
          <p:cNvSpPr>
            <a:spLocks noGrp="1" noChangeArrowheads="1"/>
          </p:cNvSpPr>
          <p:nvPr>
            <p:ph type="body" idx="1"/>
          </p:nvPr>
        </p:nvSpPr>
        <p:spPr>
          <a:xfrm>
            <a:off x="685800" y="4416425"/>
            <a:ext cx="5486400" cy="4492625"/>
          </a:xfrm>
          <a:noFill/>
          <a:ln/>
        </p:spPr>
        <p:txBody>
          <a:bodyPr/>
          <a:lstStyle/>
          <a:p>
            <a:r>
              <a:rPr lang="en-US" dirty="0" smtClean="0"/>
              <a:t>Incidence density sampling in case-control design has become very popular in cancer epidemiology, and this is a typical example.  There are many similar studies in the cancer literature. The study base for this research was the population of Denmark.  The Danish Cancer Registry includes all incident cases of cancer since 1943.   Controls</a:t>
            </a:r>
            <a:r>
              <a:rPr lang="en-US" baseline="0" dirty="0" smtClean="0"/>
              <a:t> (15 per case) were selected from the population of Danish women, identified by their presence in the Civil Registration System.  At the time of the case diagnosis, controls had to be residents of Denmark and free from a cancer diagnosis.  In other words, the controls had to be in the “risk set” for each case.  “Risk-set sampling” is another term  for incidence density sampling.  </a:t>
            </a:r>
            <a:r>
              <a:rPr lang="en-US" dirty="0" smtClean="0"/>
              <a:t>Matching on age (and sex) is common in cancer studies because they are strong confounders of cancer risk and matching increases the study’s efficiency.  </a:t>
            </a:r>
          </a:p>
          <a:p>
            <a:endParaRPr lang="en-US" dirty="0" smtClean="0"/>
          </a:p>
          <a:p>
            <a:r>
              <a:rPr lang="en-US" dirty="0" smtClean="0"/>
              <a:t>Because cancers are relatively rare outcomes, large geographic populations are needed to accumulate a useful number of cases.  In the United States, population-based disease registries are available for cancer, but not for many other conditions.  Beginning researchers are sometimes surprised to learn there is no comparable registry in the US for cardiovascular events, for example.</a:t>
            </a:r>
          </a:p>
          <a:p>
            <a:endParaRPr lang="en-US" dirty="0" smtClean="0"/>
          </a:p>
        </p:txBody>
      </p:sp>
    </p:spTree>
    <p:extLst>
      <p:ext uri="{BB962C8B-B14F-4D97-AF65-F5344CB8AC3E}">
        <p14:creationId xmlns:p14="http://schemas.microsoft.com/office/powerpoint/2010/main" val="293338232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pPr>
                <a:defRPr/>
              </a:pPr>
              <a:t>64</a:t>
            </a:fld>
            <a:endParaRPr lang="en-US"/>
          </a:p>
        </p:txBody>
      </p:sp>
    </p:spTree>
    <p:extLst>
      <p:ext uri="{BB962C8B-B14F-4D97-AF65-F5344CB8AC3E}">
        <p14:creationId xmlns:p14="http://schemas.microsoft.com/office/powerpoint/2010/main" val="183010568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r>
              <a:rPr lang="en-US" altLang="en-US" sz="1000" dirty="0" smtClean="0"/>
              <a:t>In a dynamic cohort with exposure that is changing in its prevalence (increasing</a:t>
            </a:r>
            <a:r>
              <a:rPr lang="en-US" altLang="en-US" sz="1000" baseline="0" dirty="0" smtClean="0"/>
              <a:t> or decreasing) </a:t>
            </a:r>
            <a:r>
              <a:rPr lang="en-US" altLang="en-US" sz="1000" dirty="0" smtClean="0"/>
              <a:t>in the population in a linear fashion, we can take a sample of controls at the midpoint of the study period to provide an unbiased estimate of the ratio of exposed and unexposed person-time in the cohort.  It can be mathematically proven that the midpoint ratio is a good representation of the entire ratio.  With this information, we can calculate a measure</a:t>
            </a:r>
            <a:r>
              <a:rPr lang="en-US" altLang="en-US" sz="1000" baseline="0" dirty="0" smtClean="0"/>
              <a:t> of association</a:t>
            </a:r>
            <a:r>
              <a:rPr lang="en-US" altLang="en-US" sz="1000" dirty="0" smtClean="0"/>
              <a:t> that is an unbiased estimate of the rate ratio.  </a:t>
            </a:r>
          </a:p>
          <a:p>
            <a:endParaRPr lang="en-US" altLang="en-US" sz="1000" dirty="0" smtClean="0"/>
          </a:p>
          <a:p>
            <a:r>
              <a:rPr lang="en-US" altLang="en-US" sz="1000" dirty="0" smtClean="0"/>
              <a:t>This, of course,</a:t>
            </a:r>
            <a:r>
              <a:rPr lang="en-US" altLang="en-US" sz="1000" baseline="0" dirty="0" smtClean="0"/>
              <a:t> assumes that the investigator is confident that the exposure prevalence is changing linearly over time.  This is not an easy assumption to confirm.  An example of an exposure that has increased in an approximately linear fashion is use of multivitamin supplements in the US from 1990 to 2006.  This is known from the NHANES surveys, conducted over this time period.</a:t>
            </a:r>
            <a:endParaRPr lang="en-US" altLang="en-US" sz="1000" dirty="0" smtClean="0"/>
          </a:p>
          <a:p>
            <a:endParaRPr lang="en-US" altLang="en-US" sz="1000" dirty="0" smtClean="0"/>
          </a:p>
          <a:p>
            <a:r>
              <a:rPr lang="en-US" altLang="en-US" sz="1000" dirty="0" smtClean="0"/>
              <a:t>In this illustration, the controls are sampled at the midpoint of the study period. Controls are sampled from those in the cohort who do not currently have the outcome of interest.  This provides an unbiased estimate of the ratio of exposed and unexposed person-time in this dynamic cohort if the exposure prevalence in the population is in “steady state” during the study period.  </a:t>
            </a:r>
          </a:p>
        </p:txBody>
      </p:sp>
    </p:spTree>
    <p:extLst>
      <p:ext uri="{BB962C8B-B14F-4D97-AF65-F5344CB8AC3E}">
        <p14:creationId xmlns:p14="http://schemas.microsoft.com/office/powerpoint/2010/main" val="378069560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dirty="0" smtClean="0"/>
              <a:t>In a dynamic cohort which</a:t>
            </a:r>
            <a:r>
              <a:rPr lang="en-US" altLang="en-US" sz="1000" baseline="0" dirty="0" smtClean="0"/>
              <a:t> has a </a:t>
            </a:r>
            <a:r>
              <a:rPr lang="en-US" altLang="en-US" sz="1000" dirty="0" smtClean="0"/>
              <a:t>steady state of</a:t>
            </a:r>
            <a:r>
              <a:rPr lang="en-US" altLang="en-US" sz="1000" baseline="0" dirty="0" smtClean="0"/>
              <a:t> prevalence of the</a:t>
            </a:r>
            <a:r>
              <a:rPr lang="en-US" altLang="en-US" sz="1000" dirty="0" smtClean="0"/>
              <a:t> exposure under</a:t>
            </a:r>
            <a:r>
              <a:rPr lang="en-US" altLang="en-US" sz="1000" baseline="0" dirty="0" smtClean="0"/>
              <a:t> investigation</a:t>
            </a:r>
            <a:r>
              <a:rPr lang="en-US" altLang="en-US" sz="1000" dirty="0" smtClean="0"/>
              <a:t>, we can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For this to be an unbiased estimate of exposed and unexposed person-time in this dynamic cohort, the exposure prevalence in the population has to be in “steady state” during the study period.  Although participants are lost to follow-up and competing events occur during the study period, there are also new members coming into the population.  Assuming those leaving and entering are similar, samples of the population at different points in time will differ only due to chance. </a:t>
            </a:r>
          </a:p>
        </p:txBody>
      </p:sp>
    </p:spTree>
    <p:extLst>
      <p:ext uri="{BB962C8B-B14F-4D97-AF65-F5344CB8AC3E}">
        <p14:creationId xmlns:p14="http://schemas.microsoft.com/office/powerpoint/2010/main" val="2410804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ln/>
        </p:spPr>
      </p:sp>
      <p:sp>
        <p:nvSpPr>
          <p:cNvPr id="28674"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103206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p:cNvSpPr>
            <a:spLocks noGrp="1" noChangeArrowheads="1"/>
          </p:cNvSpPr>
          <p:nvPr>
            <p:ph type="sldNum" sz="quarter" idx="5"/>
          </p:nvPr>
        </p:nvSpPr>
        <p:spPr>
          <a:noFill/>
        </p:spPr>
        <p:txBody>
          <a:bodyPr/>
          <a:lstStyle/>
          <a:p>
            <a:fld id="{6F2B9A1F-B603-44E5-A0F3-CD65B86B3722}" type="slidenum">
              <a:rPr lang="en-US" smtClean="0"/>
              <a:pPr/>
              <a:t>67</a:t>
            </a:fld>
            <a:endParaRPr lang="en-US" smtClean="0"/>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r>
              <a:rPr lang="en-US" sz="1200" b="0" i="0" u="none" strike="noStrike" kern="1200" baseline="0" dirty="0" smtClean="0">
                <a:solidFill>
                  <a:schemeClr val="tx1"/>
                </a:solidFill>
                <a:latin typeface="Times New Roman" pitchFamily="18" charset="0"/>
                <a:ea typeface="+mn-ea"/>
                <a:cs typeface="+mn-cs"/>
              </a:rPr>
              <a:t>This is an example of a case-control study in a dynamic cohort that first acquired incident cases and then identified controls from the cohort at the end of the case accrual.  In this example, histologically confirmed incident breast cancer cases were identified via the free publicly-funded universal health coverage system in Spain.   These cases can be viewed as arising from a dynamic cohort, namely members of the Spanish health care system residing in the regions served by these hospitals. Cases were acquired from 2008-2013.  Controls were not identified until the end of the study.  They were then randomly selected from women enrolled in the health care system in the regional populations served by the hospitals (i.e., matched on region).  </a:t>
            </a:r>
          </a:p>
          <a:p>
            <a:endParaRPr lang="en-US" sz="1200" b="0" i="0" u="none" strike="noStrike" kern="1200" baseline="0" dirty="0" smtClean="0">
              <a:solidFill>
                <a:schemeClr val="tx1"/>
              </a:solidFill>
              <a:latin typeface="Times New Roman" pitchFamily="18" charset="0"/>
              <a:ea typeface="+mn-ea"/>
              <a:cs typeface="+mn-cs"/>
            </a:endParaRPr>
          </a:p>
        </p:txBody>
      </p:sp>
    </p:spTree>
    <p:extLst>
      <p:ext uri="{BB962C8B-B14F-4D97-AF65-F5344CB8AC3E}">
        <p14:creationId xmlns:p14="http://schemas.microsoft.com/office/powerpoint/2010/main" val="964624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ChangeArrowheads="1" noTextEdit="1"/>
          </p:cNvSpPr>
          <p:nvPr>
            <p:ph type="sldImg"/>
          </p:nvPr>
        </p:nvSpPr>
        <p:spPr>
          <a:ln/>
        </p:spPr>
      </p:sp>
      <p:sp>
        <p:nvSpPr>
          <p:cNvPr id="83970" name="Rectangle 3"/>
          <p:cNvSpPr>
            <a:spLocks noGrp="1" noChangeArrowheads="1"/>
          </p:cNvSpPr>
          <p:nvPr>
            <p:ph type="body" idx="1"/>
          </p:nvPr>
        </p:nvSpPr>
        <p:spPr>
          <a:noFill/>
          <a:ln/>
        </p:spPr>
        <p:txBody>
          <a:bodyPr/>
          <a:lstStyle/>
          <a:p>
            <a:r>
              <a:rPr lang="en-US" baseline="0" dirty="0" smtClean="0"/>
              <a:t>See the optional reading </a:t>
            </a:r>
            <a:r>
              <a:rPr lang="en-US" baseline="0" dirty="0" err="1" smtClean="0"/>
              <a:t>Vandenbroucke</a:t>
            </a:r>
            <a:r>
              <a:rPr lang="en-US" baseline="0" dirty="0" smtClean="0"/>
              <a:t> 2012 for additional discussion of these approaches.</a:t>
            </a:r>
          </a:p>
        </p:txBody>
      </p:sp>
    </p:spTree>
    <p:extLst>
      <p:ext uri="{BB962C8B-B14F-4D97-AF65-F5344CB8AC3E}">
        <p14:creationId xmlns:p14="http://schemas.microsoft.com/office/powerpoint/2010/main" val="338945138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7"/>
          <p:cNvSpPr>
            <a:spLocks noGrp="1" noChangeArrowheads="1"/>
          </p:cNvSpPr>
          <p:nvPr>
            <p:ph type="sldNum" sz="quarter" idx="5"/>
          </p:nvPr>
        </p:nvSpPr>
        <p:spPr>
          <a:noFill/>
        </p:spPr>
        <p:txBody>
          <a:bodyPr/>
          <a:lstStyle/>
          <a:p>
            <a:fld id="{6F2B9A1F-B603-44E5-A0F3-CD65B86B3722}" type="slidenum">
              <a:rPr lang="en-US" smtClean="0"/>
              <a:pPr/>
              <a:t>69</a:t>
            </a:fld>
            <a:endParaRPr lang="en-US" smtClean="0"/>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p:spPr>
        <p:txBody>
          <a:bodyPr/>
          <a:lstStyle/>
          <a:p>
            <a:r>
              <a:rPr lang="en-US" dirty="0" smtClean="0"/>
              <a:t>We have been discussing the study base as the population from which the cases arise, and we now introduce an important distinction between a primary and a secondary study base.  If the study base can be clearly and explicitly defined as the members of a cohort, or the residents of a geographic area, or the members of a health care delivery system, we call that population a “primary study base.”  The advantage of being able to identify a primary study base is that there is no uncertainty about the population from which the controls should be selected.  They should be selected from the same primary study base that gave rise to the cases. </a:t>
            </a:r>
          </a:p>
          <a:p>
            <a:endParaRPr lang="en-US" dirty="0" smtClean="0"/>
          </a:p>
        </p:txBody>
      </p:sp>
    </p:spTree>
    <p:extLst>
      <p:ext uri="{BB962C8B-B14F-4D97-AF65-F5344CB8AC3E}">
        <p14:creationId xmlns:p14="http://schemas.microsoft.com/office/powerpoint/2010/main" val="388557050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7"/>
          <p:cNvSpPr>
            <a:spLocks noGrp="1" noChangeArrowheads="1"/>
          </p:cNvSpPr>
          <p:nvPr>
            <p:ph type="sldNum" sz="quarter" idx="5"/>
          </p:nvPr>
        </p:nvSpPr>
        <p:spPr>
          <a:noFill/>
        </p:spPr>
        <p:txBody>
          <a:bodyPr/>
          <a:lstStyle/>
          <a:p>
            <a:fld id="{BCF3C026-3CBF-4E19-9B57-F99F04073AB7}" type="slidenum">
              <a:rPr lang="en-US" smtClean="0"/>
              <a:pPr/>
              <a:t>70</a:t>
            </a:fld>
            <a:endParaRPr lang="en-US" smtClean="0"/>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p:spPr>
        <p:txBody>
          <a:bodyPr/>
          <a:lstStyle/>
          <a:p>
            <a:pPr>
              <a:lnSpc>
                <a:spcPct val="90000"/>
              </a:lnSpc>
            </a:pPr>
            <a:r>
              <a:rPr lang="en-US" dirty="0" smtClean="0"/>
              <a:t>The concept of a secondary study base occurs because cases of a given disease may be identified, but they do not come from a clearly defined population such as a cohort, geographic area, or</a:t>
            </a:r>
            <a:r>
              <a:rPr lang="en-US" baseline="0" dirty="0" smtClean="0"/>
              <a:t> health care insurance group</a:t>
            </a:r>
            <a:r>
              <a:rPr lang="en-US" dirty="0" smtClean="0"/>
              <a:t>.  In other words, you have the cases first and you seek</a:t>
            </a:r>
            <a:r>
              <a:rPr lang="en-US" baseline="0" dirty="0" smtClean="0"/>
              <a:t> </a:t>
            </a:r>
            <a:r>
              <a:rPr lang="en-US" dirty="0" smtClean="0"/>
              <a:t>to determine what study base gave rise to them. Typically these are cases of a disease seen in single hospital or other health care facility (or a limited number of hospitals/facilities).  They may appear to come from a geographic area since hospitals that are not referral centers draw most of their patients from persons living in their geographical vicinity, but the difference is that the boundaries of the geographic area are difficult to determine, and there is no guarantee that many of the cases from the hospital’s catchment area are not being seen at other hospitals (i.e.,</a:t>
            </a:r>
            <a:r>
              <a:rPr lang="en-US" baseline="0" dirty="0" smtClean="0"/>
              <a:t> no guarantee that the cases at your hospital are a random sample of all cases). </a:t>
            </a:r>
            <a:r>
              <a:rPr lang="en-US" dirty="0" smtClean="0"/>
              <a:t>  </a:t>
            </a:r>
          </a:p>
          <a:p>
            <a:pPr>
              <a:lnSpc>
                <a:spcPct val="90000"/>
              </a:lnSpc>
            </a:pPr>
            <a:endParaRPr lang="en-US" dirty="0" smtClean="0"/>
          </a:p>
          <a:p>
            <a:pPr>
              <a:lnSpc>
                <a:spcPct val="90000"/>
              </a:lnSpc>
            </a:pPr>
            <a:r>
              <a:rPr lang="en-US" dirty="0" smtClean="0"/>
              <a:t>Think of taking the cases of a given disease in one San Francisco hospital and trying to decide what geographic area they represent.  All of the patient addresses for persons with the diagnosis in question during some time period could be mapped and some boundary drawn around them, but  how should that boundary be?   And, many other cases not seen at the study hospital were probably diagnosed within that boundary and seen at other hospitals.  Without nearly complete case ascertainment, there is no way to know how the characteristics of the patients who chose to come to the study hospital differ from those who went elsewhere.  </a:t>
            </a:r>
          </a:p>
          <a:p>
            <a:pPr>
              <a:lnSpc>
                <a:spcPct val="90000"/>
              </a:lnSpc>
            </a:pPr>
            <a:endParaRPr lang="en-US" dirty="0" smtClean="0"/>
          </a:p>
          <a:p>
            <a:pPr>
              <a:lnSpc>
                <a:spcPct val="90000"/>
              </a:lnSpc>
            </a:pPr>
            <a:r>
              <a:rPr lang="en-US" dirty="0" smtClean="0"/>
              <a:t>For the controls to come from the same study base as the cases, they need to be those persons who would come to the study hospital if they did develop the disease of interest.   We can describe</a:t>
            </a:r>
            <a:r>
              <a:rPr lang="en-US" baseline="0" dirty="0" smtClean="0"/>
              <a:t> this population at a theoretical level, but how do we find this control population in practice?</a:t>
            </a:r>
            <a:endParaRPr lang="en-US" dirty="0" smtClean="0"/>
          </a:p>
          <a:p>
            <a:pPr>
              <a:lnSpc>
                <a:spcPct val="90000"/>
              </a:lnSpc>
            </a:pPr>
            <a:endParaRPr lang="en-US" dirty="0" smtClean="0"/>
          </a:p>
          <a:p>
            <a:pPr>
              <a:lnSpc>
                <a:spcPct val="90000"/>
              </a:lnSpc>
            </a:pPr>
            <a:r>
              <a:rPr lang="en-US" dirty="0" smtClean="0"/>
              <a:t>A</a:t>
            </a:r>
            <a:r>
              <a:rPr lang="en-US" baseline="0" dirty="0" smtClean="0"/>
              <a:t> secondary study base is necessarily a dynamic or open cohort.  If it was a fixed cohort, it could be readily identified, separate from the cases.</a:t>
            </a:r>
            <a:endParaRPr lang="en-US" dirty="0" smtClean="0"/>
          </a:p>
        </p:txBody>
      </p:sp>
    </p:spTree>
    <p:extLst>
      <p:ext uri="{BB962C8B-B14F-4D97-AF65-F5344CB8AC3E}">
        <p14:creationId xmlns:p14="http://schemas.microsoft.com/office/powerpoint/2010/main" val="314756363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7"/>
          <p:cNvSpPr>
            <a:spLocks noGrp="1" noChangeArrowheads="1"/>
          </p:cNvSpPr>
          <p:nvPr>
            <p:ph type="sldNum" sz="quarter" idx="5"/>
          </p:nvPr>
        </p:nvSpPr>
        <p:spPr>
          <a:noFill/>
        </p:spPr>
        <p:txBody>
          <a:bodyPr/>
          <a:lstStyle/>
          <a:p>
            <a:fld id="{543E42F2-8652-4121-A4CE-9DA5D209F2A7}" type="slidenum">
              <a:rPr lang="en-US" smtClean="0"/>
              <a:pPr/>
              <a:t>71</a:t>
            </a:fld>
            <a:endParaRPr lang="en-US" smtClean="0"/>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p:spPr>
        <p:txBody>
          <a:bodyPr/>
          <a:lstStyle/>
          <a:p>
            <a:r>
              <a:rPr lang="en-US" smtClean="0"/>
              <a:t>Since trying to identify a geographic catchment area to define the study base population does not work in most instances, it is necessary to give careful thought to what characteristics of the cases are causing them to show up at the study hospital.  </a:t>
            </a:r>
          </a:p>
        </p:txBody>
      </p:sp>
    </p:spTree>
    <p:extLst>
      <p:ext uri="{BB962C8B-B14F-4D97-AF65-F5344CB8AC3E}">
        <p14:creationId xmlns:p14="http://schemas.microsoft.com/office/powerpoint/2010/main" val="125309512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7"/>
          <p:cNvSpPr>
            <a:spLocks noGrp="1" noChangeArrowheads="1"/>
          </p:cNvSpPr>
          <p:nvPr>
            <p:ph type="sldNum" sz="quarter" idx="5"/>
          </p:nvPr>
        </p:nvSpPr>
        <p:spPr>
          <a:noFill/>
        </p:spPr>
        <p:txBody>
          <a:bodyPr/>
          <a:lstStyle/>
          <a:p>
            <a:fld id="{3117C73B-8D11-45AF-94D2-E4D0F7EF3C59}" type="slidenum">
              <a:rPr lang="en-US" smtClean="0"/>
              <a:pPr/>
              <a:t>72</a:t>
            </a:fld>
            <a:endParaRPr lang="en-US" smtClean="0"/>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dirty="0" smtClean="0"/>
              <a:t>Since UCSF is a major referral center from brain tumors, it is very difficult to determine the secondary study base for </a:t>
            </a:r>
            <a:r>
              <a:rPr lang="en-US" dirty="0" err="1" smtClean="0"/>
              <a:t>glioma</a:t>
            </a:r>
            <a:r>
              <a:rPr lang="en-US" dirty="0" smtClean="0"/>
              <a:t> cases.  If patients with a different neurologic disease for which UCSF is also a referral center are patients who would also have come to UCSF had they been diagnosed with a </a:t>
            </a:r>
            <a:r>
              <a:rPr lang="en-US" dirty="0" err="1" smtClean="0"/>
              <a:t>glioma</a:t>
            </a:r>
            <a:r>
              <a:rPr lang="en-US" dirty="0" smtClean="0"/>
              <a:t> instead, they may represent a representative sample of the study base population that gave rise to the </a:t>
            </a:r>
            <a:r>
              <a:rPr lang="en-US" dirty="0" err="1" smtClean="0"/>
              <a:t>gliomas</a:t>
            </a:r>
            <a:r>
              <a:rPr lang="en-US" dirty="0" smtClean="0"/>
              <a:t>.  But are all referral populations the same?</a:t>
            </a:r>
          </a:p>
          <a:p>
            <a:endParaRPr lang="en-US" dirty="0" smtClean="0"/>
          </a:p>
          <a:p>
            <a:r>
              <a:rPr lang="en-US" dirty="0" smtClean="0"/>
              <a:t>Another approach that has been used often for hospital case-control studies is to select neighborhood controls for the cases.  This approach uses geography to identify possible controls, but it chooses a very narrow boundary for each case, such as the block across the street from the case’s address from which a random address is chosen.  The assumption is that someone else with a </a:t>
            </a:r>
            <a:r>
              <a:rPr lang="en-US" dirty="0" err="1" smtClean="0"/>
              <a:t>glioma</a:t>
            </a:r>
            <a:r>
              <a:rPr lang="en-US" dirty="0" smtClean="0"/>
              <a:t> in that immediate neighborhood would also have come to UCSF.  This may not be valid assumption.  </a:t>
            </a:r>
          </a:p>
          <a:p>
            <a:endParaRPr lang="en-US" dirty="0" smtClean="0"/>
          </a:p>
          <a:p>
            <a:r>
              <a:rPr lang="en-US" dirty="0" smtClean="0"/>
              <a:t>While it is relatively easy to describe a secondary study base in words, it is quite difficult in</a:t>
            </a:r>
            <a:r>
              <a:rPr lang="en-US" baseline="0" dirty="0" smtClean="0"/>
              <a:t> practice to enumerate this population.  Thus, it is</a:t>
            </a:r>
            <a:r>
              <a:rPr lang="en-US" dirty="0" smtClean="0"/>
              <a:t> difficult to design a sound case control study using a secondary study base.  You’ll appreciate this more after working on this week’s problem set.   </a:t>
            </a:r>
          </a:p>
          <a:p>
            <a:endParaRPr lang="en-US" dirty="0" smtClean="0"/>
          </a:p>
          <a:p>
            <a:endParaRPr lang="en-US" dirty="0" smtClean="0"/>
          </a:p>
        </p:txBody>
      </p:sp>
    </p:spTree>
    <p:extLst>
      <p:ext uri="{BB962C8B-B14F-4D97-AF65-F5344CB8AC3E}">
        <p14:creationId xmlns:p14="http://schemas.microsoft.com/office/powerpoint/2010/main" val="69701095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7"/>
          <p:cNvSpPr>
            <a:spLocks noGrp="1" noChangeArrowheads="1"/>
          </p:cNvSpPr>
          <p:nvPr>
            <p:ph type="sldNum" sz="quarter" idx="5"/>
          </p:nvPr>
        </p:nvSpPr>
        <p:spPr>
          <a:noFill/>
        </p:spPr>
        <p:txBody>
          <a:bodyPr/>
          <a:lstStyle/>
          <a:p>
            <a:fld id="{A2F41A7E-3A28-4F95-9276-7C73095C8606}" type="slidenum">
              <a:rPr lang="en-US" smtClean="0"/>
              <a:pPr/>
              <a:t>73</a:t>
            </a:fld>
            <a:endParaRPr lang="en-US" smtClean="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r>
              <a:rPr lang="en-US" dirty="0" smtClean="0"/>
              <a:t>This is an</a:t>
            </a:r>
            <a:r>
              <a:rPr lang="en-US" baseline="0" dirty="0" smtClean="0"/>
              <a:t> </a:t>
            </a:r>
            <a:r>
              <a:rPr lang="en-US" dirty="0" smtClean="0"/>
              <a:t>example of a study using a secondary study base.  We can tell by the use of US hospital-based</a:t>
            </a:r>
            <a:r>
              <a:rPr lang="en-US" baseline="0" dirty="0" smtClean="0"/>
              <a:t> cases.  Because there is not universal health care insurance, we cannot be sure that all cases of breast cancer identified at a single hospital represent all of the cancer cases diagnosed in that region. </a:t>
            </a:r>
            <a:r>
              <a:rPr lang="en-US" dirty="0" smtClean="0"/>
              <a:t>The objective of the study is to assess OC use and breast cancer risk.  </a:t>
            </a:r>
          </a:p>
        </p:txBody>
      </p:sp>
    </p:spTree>
    <p:extLst>
      <p:ext uri="{BB962C8B-B14F-4D97-AF65-F5344CB8AC3E}">
        <p14:creationId xmlns:p14="http://schemas.microsoft.com/office/powerpoint/2010/main" val="175520105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7"/>
          <p:cNvSpPr>
            <a:spLocks noGrp="1" noChangeArrowheads="1"/>
          </p:cNvSpPr>
          <p:nvPr>
            <p:ph type="sldNum" sz="quarter" idx="5"/>
          </p:nvPr>
        </p:nvSpPr>
        <p:spPr>
          <a:noFill/>
        </p:spPr>
        <p:txBody>
          <a:bodyPr/>
          <a:lstStyle/>
          <a:p>
            <a:fld id="{0C977F5A-5C5D-447B-B7C0-14441E28352B}" type="slidenum">
              <a:rPr lang="en-US" smtClean="0"/>
              <a:pPr/>
              <a:t>74</a:t>
            </a:fld>
            <a:endParaRPr 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dirty="0" smtClean="0"/>
              <a:t>Looking at the cases, what is the secondary study base?  It is all women who would go to the participating hospitals if they had breast cancer.  Although we can describe the secondary study base in words, it’s clearly difficult to identify in practice</a:t>
            </a:r>
            <a:r>
              <a:rPr lang="en-US" baseline="0" dirty="0" smtClean="0"/>
              <a:t> </a:t>
            </a:r>
            <a:r>
              <a:rPr lang="en-US" dirty="0" smtClean="0"/>
              <a:t>who belongs to this study base.  As a result, it’s difficult to figure out how to sample from the study base.  </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What makes</a:t>
            </a:r>
            <a:r>
              <a:rPr lang="en-US" baseline="0" dirty="0" smtClean="0"/>
              <a:t> this as example of a secondary study base is that in a given hospital in a given city, you cannot identify with any certainty the catchment area of people whom, if they had developed breast cancer, would have gone to that hospital.  This is because in the U.S., there are many choices of what medical facility to use if one develops a particular condition.  </a:t>
            </a:r>
            <a:endParaRPr lang="en-US" dirty="0" smtClean="0"/>
          </a:p>
          <a:p>
            <a:endParaRPr lang="en-US" dirty="0" smtClean="0"/>
          </a:p>
        </p:txBody>
      </p:sp>
    </p:spTree>
    <p:extLst>
      <p:ext uri="{BB962C8B-B14F-4D97-AF65-F5344CB8AC3E}">
        <p14:creationId xmlns:p14="http://schemas.microsoft.com/office/powerpoint/2010/main" val="262508186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Rectangle 7"/>
          <p:cNvSpPr>
            <a:spLocks noGrp="1" noChangeArrowheads="1"/>
          </p:cNvSpPr>
          <p:nvPr>
            <p:ph type="sldNum" sz="quarter" idx="5"/>
          </p:nvPr>
        </p:nvSpPr>
        <p:spPr>
          <a:noFill/>
        </p:spPr>
        <p:txBody>
          <a:bodyPr/>
          <a:lstStyle/>
          <a:p>
            <a:fld id="{0578AF65-352D-462A-A88C-F56BF2DE9959}" type="slidenum">
              <a:rPr lang="en-US" smtClean="0"/>
              <a:pPr/>
              <a:t>75</a:t>
            </a:fld>
            <a:endParaRPr lang="en-US" smtClean="0"/>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r>
              <a:rPr lang="en-US" dirty="0" smtClean="0"/>
              <a:t>This particular study used hospital-based controls.  The investigators note that they took patients who were admitted for a diagnosis unrelated to OC use, the exposure of interest.  This immediately raises a red flag!  The controls should not be identified based on exposure status.  In determining whether OC use and NHL are associated, the control group will be used to provide an estimate of exposure in the study base.  The investigators’ attempt to find controls that are unrelated to exposure can artificially deplete controls of the exposure and induce an artificial correlation between cases and exposure.  More on this in upcoming lectures.  Controls need to be selected without thinking about exposure status.</a:t>
            </a:r>
          </a:p>
          <a:p>
            <a:endParaRPr lang="en-US" dirty="0" smtClean="0"/>
          </a:p>
          <a:p>
            <a:r>
              <a:rPr lang="en-US" dirty="0" smtClean="0"/>
              <a:t>Instead, the investigators using this study design need to worry about directly identifying the appropriate secondary study base and then sampling</a:t>
            </a:r>
            <a:r>
              <a:rPr lang="en-US" baseline="0" dirty="0" smtClean="0"/>
              <a:t> it directly</a:t>
            </a:r>
            <a:r>
              <a:rPr lang="en-US" dirty="0" smtClean="0"/>
              <a:t>.</a:t>
            </a:r>
          </a:p>
          <a:p>
            <a:endParaRPr lang="en-US" dirty="0" smtClean="0"/>
          </a:p>
          <a:p>
            <a:r>
              <a:rPr lang="en-US" dirty="0" smtClean="0"/>
              <a:t>This is a relatively recent example of a case-control study using a secondary study base, illustrating that this design is still used.  Perhaps because investigators are not sufficiently aware of the very real problems and pitfalls of this design.   It illustrates the lack of awareness of the key underlying issue – identification of the study base – in any case-control study.</a:t>
            </a:r>
          </a:p>
        </p:txBody>
      </p:sp>
    </p:spTree>
    <p:extLst>
      <p:ext uri="{BB962C8B-B14F-4D97-AF65-F5344CB8AC3E}">
        <p14:creationId xmlns:p14="http://schemas.microsoft.com/office/powerpoint/2010/main" val="373756798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7"/>
          <p:cNvSpPr>
            <a:spLocks noGrp="1" noChangeArrowheads="1"/>
          </p:cNvSpPr>
          <p:nvPr>
            <p:ph type="sldNum" sz="quarter" idx="5"/>
          </p:nvPr>
        </p:nvSpPr>
        <p:spPr>
          <a:noFill/>
        </p:spPr>
        <p:txBody>
          <a:bodyPr/>
          <a:lstStyle/>
          <a:p>
            <a:fld id="{26F5C42A-0D87-4665-ACBC-36B1B8B706EB}" type="slidenum">
              <a:rPr lang="en-US" smtClean="0"/>
              <a:pPr/>
              <a:t>76</a:t>
            </a:fld>
            <a:endParaRPr lang="en-US" smtClean="0"/>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r>
              <a:rPr lang="en-US" dirty="0" smtClean="0"/>
              <a:t>Since there is no ambiguity about the population that gave rise to the cases when a  primary study base can be identified, the problem for case-control studies is going</a:t>
            </a:r>
            <a:r>
              <a:rPr lang="en-US" baseline="0" dirty="0" smtClean="0"/>
              <a:t> </a:t>
            </a:r>
            <a:r>
              <a:rPr lang="en-US" dirty="0" smtClean="0"/>
              <a:t>to be ascertaining all the cases for diseases without comprehensive registries.  There may also be logistical problems with enrolling cases with poor survival because of the lag time between diagnosis and appearance in the registry.  For example, a case-control study of </a:t>
            </a:r>
            <a:r>
              <a:rPr lang="en-US" dirty="0" err="1" smtClean="0"/>
              <a:t>glioma</a:t>
            </a:r>
            <a:r>
              <a:rPr lang="en-US" dirty="0" smtClean="0"/>
              <a:t> is likely to have difficulty contacting the cases quickly enough.  And, for</a:t>
            </a:r>
            <a:r>
              <a:rPr lang="en-US" baseline="0" dirty="0" smtClean="0"/>
              <a:t> some outcomes, not all instances of the disease are going to get formally diagnosed.  For example, prostate and breast cancer may be undetected prior to death.  Diabetes is another example where some cases are not diagnosed prior to death.  In contrast, an outcome like pancreatic cancer is almost universally identified prior to death in the U.S.</a:t>
            </a:r>
            <a:endParaRPr lang="en-US" dirty="0" smtClean="0"/>
          </a:p>
          <a:p>
            <a:endParaRPr lang="en-US" dirty="0" smtClean="0"/>
          </a:p>
          <a:p>
            <a:r>
              <a:rPr lang="en-US" dirty="0" smtClean="0"/>
              <a:t>With a secondary study base, all of the cases are available since such designs start with gathering all of the cases at some venue</a:t>
            </a:r>
            <a:r>
              <a:rPr lang="en-US" baseline="0" dirty="0" smtClean="0"/>
              <a:t> or set of venues (e.g. a </a:t>
            </a:r>
            <a:r>
              <a:rPr lang="en-US" dirty="0" smtClean="0"/>
              <a:t>hospital).  Determining the population to sample for controls is the challenge.  While it is possible to</a:t>
            </a:r>
            <a:r>
              <a:rPr lang="en-US" baseline="0" dirty="0" smtClean="0"/>
              <a:t> define the study base in words, it is very difficult to actually identify the individual members of that study base.  </a:t>
            </a:r>
            <a:r>
              <a:rPr lang="en-US" dirty="0" smtClean="0"/>
              <a:t>This</a:t>
            </a:r>
            <a:r>
              <a:rPr lang="en-US" baseline="0" dirty="0" smtClean="0"/>
              <a:t> problem means that answers produced by studies with secondary study bases are more apt to be invalid than primary study bases.   This problem is called a “t</a:t>
            </a:r>
            <a:r>
              <a:rPr lang="en-US" dirty="0" smtClean="0"/>
              <a:t>hreat to validity”.  </a:t>
            </a:r>
          </a:p>
        </p:txBody>
      </p:sp>
    </p:spTree>
    <p:extLst>
      <p:ext uri="{BB962C8B-B14F-4D97-AF65-F5344CB8AC3E}">
        <p14:creationId xmlns:p14="http://schemas.microsoft.com/office/powerpoint/2010/main" val="1034492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ln/>
        </p:spPr>
      </p:sp>
      <p:sp>
        <p:nvSpPr>
          <p:cNvPr id="3072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00093069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7"/>
          <p:cNvSpPr>
            <a:spLocks noGrp="1" noChangeArrowheads="1"/>
          </p:cNvSpPr>
          <p:nvPr>
            <p:ph type="sldNum" sz="quarter" idx="5"/>
          </p:nvPr>
        </p:nvSpPr>
        <p:spPr>
          <a:noFill/>
        </p:spPr>
        <p:txBody>
          <a:bodyPr/>
          <a:lstStyle/>
          <a:p>
            <a:fld id="{071AC3F2-B83B-464E-A0A4-1A222C987FDE}" type="slidenum">
              <a:rPr lang="en-US" smtClean="0"/>
              <a:pPr/>
              <a:t>77</a:t>
            </a:fld>
            <a:endParaRPr lang="en-US" smtClean="0"/>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dirty="0" smtClean="0"/>
              <a:t>This is a crucial distinction that explains a lot of weak case-control studies that have yielded erroneous conclusions and given case-control design a bad name in many circles.  As can be seen in the example of the nested case-control study within a cohort, the results from a well-designed case-control study with a primary study base can be just as valid as a cohort study itself.  </a:t>
            </a:r>
          </a:p>
        </p:txBody>
      </p:sp>
    </p:spTree>
    <p:extLst>
      <p:ext uri="{BB962C8B-B14F-4D97-AF65-F5344CB8AC3E}">
        <p14:creationId xmlns:p14="http://schemas.microsoft.com/office/powerpoint/2010/main" val="19828710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7"/>
          <p:cNvSpPr>
            <a:spLocks noGrp="1" noChangeArrowheads="1"/>
          </p:cNvSpPr>
          <p:nvPr>
            <p:ph type="sldNum" sz="quarter" idx="5"/>
          </p:nvPr>
        </p:nvSpPr>
        <p:spPr>
          <a:noFill/>
        </p:spPr>
        <p:txBody>
          <a:bodyPr/>
          <a:lstStyle/>
          <a:p>
            <a:fld id="{26D23DA3-55C9-4255-ACB6-71A3912113DC}" type="slidenum">
              <a:rPr lang="en-US" smtClean="0"/>
              <a:pPr/>
              <a:t>78</a:t>
            </a:fld>
            <a:endParaRPr lang="en-US" smtClean="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00732669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7"/>
          <p:cNvSpPr>
            <a:spLocks noGrp="1" noChangeArrowheads="1"/>
          </p:cNvSpPr>
          <p:nvPr>
            <p:ph type="sldNum" sz="quarter" idx="5"/>
          </p:nvPr>
        </p:nvSpPr>
        <p:spPr>
          <a:noFill/>
        </p:spPr>
        <p:txBody>
          <a:bodyPr/>
          <a:lstStyle/>
          <a:p>
            <a:fld id="{1A3C2A28-AADB-4474-B09F-B827B7AEAFA3}" type="slidenum">
              <a:rPr lang="en-US" smtClean="0"/>
              <a:pPr/>
              <a:t>79</a:t>
            </a:fld>
            <a:endParaRPr lang="en-US" smtClean="0"/>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ln/>
        </p:spPr>
        <p:txBody>
          <a:bodyPr/>
          <a:lstStyle/>
          <a:p>
            <a:r>
              <a:rPr lang="en-US" dirty="0" smtClean="0"/>
              <a:t>When we discuss measures of disease occurrence – in the upcoming lectures, we will look more closely at the concepts of incidence and prevalence and how they are measured.  The point here is to understand that the type of sampling (incidence density, prevalent</a:t>
            </a:r>
            <a:r>
              <a:rPr lang="en-US" baseline="0" dirty="0" smtClean="0"/>
              <a:t> controls, etc.) </a:t>
            </a:r>
            <a:r>
              <a:rPr lang="en-US" dirty="0" smtClean="0"/>
              <a:t>is separate from the population sampled (the study base).  Both are important concepts but they are not linked.</a:t>
            </a:r>
          </a:p>
        </p:txBody>
      </p:sp>
    </p:spTree>
    <p:extLst>
      <p:ext uri="{BB962C8B-B14F-4D97-AF65-F5344CB8AC3E}">
        <p14:creationId xmlns:p14="http://schemas.microsoft.com/office/powerpoint/2010/main" val="163669060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Rot="1" noChangeAspect="1" noChangeArrowheads="1" noTextEdit="1"/>
          </p:cNvSpPr>
          <p:nvPr>
            <p:ph type="sldImg"/>
          </p:nvPr>
        </p:nvSpPr>
        <p:spPr>
          <a:ln/>
        </p:spPr>
      </p:sp>
      <p:sp>
        <p:nvSpPr>
          <p:cNvPr id="135170" name="Rectangle 3"/>
          <p:cNvSpPr>
            <a:spLocks noGrp="1" noChangeArrowheads="1"/>
          </p:cNvSpPr>
          <p:nvPr>
            <p:ph type="body" idx="1"/>
          </p:nvPr>
        </p:nvSpPr>
        <p:spPr>
          <a:noFill/>
          <a:ln/>
        </p:spPr>
        <p:txBody>
          <a:bodyPr/>
          <a:lstStyle/>
          <a:p>
            <a:r>
              <a:rPr lang="en-US" dirty="0" smtClean="0"/>
              <a:t>Survival bias in a case-based case-control study carried out “cross-</a:t>
            </a:r>
            <a:r>
              <a:rPr lang="en-US" dirty="0" err="1" smtClean="0"/>
              <a:t>sectionally</a:t>
            </a:r>
            <a:r>
              <a:rPr lang="en-US" dirty="0" smtClean="0"/>
              <a:t>”: only cases with long survival after diagnosis (best prognosis) are included in the case group. In this example, the horizontal lines originating from</a:t>
            </a:r>
            <a:r>
              <a:rPr lang="en-US" baseline="0" dirty="0" smtClean="0"/>
              <a:t> the cases</a:t>
            </a:r>
            <a:r>
              <a:rPr lang="en-US" dirty="0" smtClean="0"/>
              <a:t> represent survival times; note that only two of the four cases are included in the study.  Broken diagonal lines with arrows represent losses to follow-up (or they might</a:t>
            </a:r>
            <a:r>
              <a:rPr lang="en-US" baseline="0" dirty="0" smtClean="0"/>
              <a:t> be death in the cases)</a:t>
            </a:r>
            <a:r>
              <a:rPr lang="en-US" dirty="0" smtClean="0"/>
              <a:t>.</a:t>
            </a:r>
          </a:p>
          <a:p>
            <a:endParaRPr lang="en-US" dirty="0" smtClean="0"/>
          </a:p>
          <a:p>
            <a:r>
              <a:rPr lang="en-US" dirty="0" smtClean="0"/>
              <a:t>This design has prevalent cases AND prevalent controls, providing multiple possibilities for bias.  Double the trouble!  But, perhaps because of the relative ease of execution, this has historically been the most common case-control design and is still widely used.</a:t>
            </a:r>
          </a:p>
          <a:p>
            <a:endParaRPr lang="en-US" dirty="0" smtClean="0"/>
          </a:p>
        </p:txBody>
      </p:sp>
    </p:spTree>
    <p:extLst>
      <p:ext uri="{BB962C8B-B14F-4D97-AF65-F5344CB8AC3E}">
        <p14:creationId xmlns:p14="http://schemas.microsoft.com/office/powerpoint/2010/main" val="64603258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p:spPr>
        <p:txBody>
          <a:bodyPr/>
          <a:lstStyle/>
          <a:p>
            <a:fld id="{F6D14018-A4DA-407D-A376-8ABA3EB26670}" type="slidenum">
              <a:rPr lang="en-US" smtClean="0"/>
              <a:pPr/>
              <a:t>81</a:t>
            </a:fld>
            <a:endParaRPr lang="en-US" smtClean="0"/>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r>
              <a:rPr lang="en-US" dirty="0" smtClean="0"/>
              <a:t>A type of prevalent sampling is to sample only prevalent cases.  One of the advantages of doing a case-control study in a single hospital is the ready access to the cases.    But even with the advantage of access, it may be difficult to include all the incident cases for diseases with poor survival.  We give the example of glioma (brain</a:t>
            </a:r>
            <a:r>
              <a:rPr lang="en-US" baseline="0" dirty="0" smtClean="0"/>
              <a:t> cancer)</a:t>
            </a:r>
            <a:r>
              <a:rPr lang="en-US" dirty="0" smtClean="0"/>
              <a:t> patients.  It is possible that using prevalent cases may not bias the findings but there is usually no way to determine that, and the possible bias could go in either direction with respect to the study hypothesis.</a:t>
            </a:r>
          </a:p>
          <a:p>
            <a:endParaRPr lang="en-US" dirty="0" smtClean="0"/>
          </a:p>
          <a:p>
            <a:r>
              <a:rPr lang="en-US" dirty="0" smtClean="0"/>
              <a:t>Note:  Kaiser is self-contained</a:t>
            </a:r>
            <a:r>
              <a:rPr lang="en-US" baseline="0" dirty="0" smtClean="0"/>
              <a:t> health care system where all enrolled patients receive primary care in Kaiser facilities, and, if needed, are admitted to Kaiser inpatient hospitals.  Within Kaiser inpatient hospitals, there are only patients enrolled in the Kaiser system.  UCSF hospitals, on the other hand, accepts patients who are receiving their primary care  in a variety of ambulatory facilities; it is not a self-contained system.  </a:t>
            </a:r>
            <a:endParaRPr lang="en-US" dirty="0" smtClean="0"/>
          </a:p>
        </p:txBody>
      </p:sp>
    </p:spTree>
    <p:extLst>
      <p:ext uri="{BB962C8B-B14F-4D97-AF65-F5344CB8AC3E}">
        <p14:creationId xmlns:p14="http://schemas.microsoft.com/office/powerpoint/2010/main" val="239680529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Rot="1" noChangeAspect="1" noChangeArrowheads="1" noTextEdit="1"/>
          </p:cNvSpPr>
          <p:nvPr>
            <p:ph type="sldImg"/>
          </p:nvPr>
        </p:nvSpPr>
        <p:spPr>
          <a:ln/>
        </p:spPr>
      </p:sp>
      <p:sp>
        <p:nvSpPr>
          <p:cNvPr id="139266" name="Rectangle 3"/>
          <p:cNvSpPr>
            <a:spLocks noGrp="1" noChangeArrowheads="1"/>
          </p:cNvSpPr>
          <p:nvPr>
            <p:ph type="body" idx="1"/>
          </p:nvPr>
        </p:nvSpPr>
        <p:spPr>
          <a:noFill/>
          <a:ln/>
        </p:spPr>
        <p:txBody>
          <a:bodyPr/>
          <a:lstStyle/>
          <a:p>
            <a:r>
              <a:rPr lang="en-US" dirty="0" smtClean="0"/>
              <a:t>The cross-sectional study design and the “prevalent cases” case-control study have a very similar way of sampling an underlying cohort.  In fact, such a sampling scheme can rightfully be called either a cross-sectional study or a case-control study.  And that means they have some similar limitations.  Here is the schematic of a case-control study using prevalent cases that we were just looking at.  Note the loss of cases and non-cases from the hypothetical cohort in this design.</a:t>
            </a:r>
          </a:p>
          <a:p>
            <a:endParaRPr lang="en-US" dirty="0" smtClean="0"/>
          </a:p>
          <a:p>
            <a:endParaRPr lang="en-US" dirty="0" smtClean="0"/>
          </a:p>
        </p:txBody>
      </p:sp>
    </p:spTree>
    <p:extLst>
      <p:ext uri="{BB962C8B-B14F-4D97-AF65-F5344CB8AC3E}">
        <p14:creationId xmlns:p14="http://schemas.microsoft.com/office/powerpoint/2010/main" val="50555686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Rot="1" noChangeAspect="1" noChangeArrowheads="1" noTextEdit="1"/>
          </p:cNvSpPr>
          <p:nvPr>
            <p:ph type="sldImg"/>
          </p:nvPr>
        </p:nvSpPr>
        <p:spPr>
          <a:ln/>
        </p:spPr>
      </p:sp>
      <p:sp>
        <p:nvSpPr>
          <p:cNvPr id="141314" name="Rectangle 3"/>
          <p:cNvSpPr>
            <a:spLocks noGrp="1" noChangeArrowheads="1"/>
          </p:cNvSpPr>
          <p:nvPr>
            <p:ph type="body" idx="1"/>
          </p:nvPr>
        </p:nvSpPr>
        <p:spPr>
          <a:noFill/>
          <a:ln/>
        </p:spPr>
        <p:txBody>
          <a:bodyPr/>
          <a:lstStyle/>
          <a:p>
            <a:r>
              <a:rPr lang="en-US" dirty="0" smtClean="0"/>
              <a:t>And here is the cross-sectional schematic that we saw earlier in today’s lecture.  Note the loss of cases and non-cases from the underlying cohort before the study is started.  This</a:t>
            </a:r>
            <a:r>
              <a:rPr lang="en-US" baseline="0" dirty="0" smtClean="0"/>
              <a:t> phenomenon </a:t>
            </a:r>
            <a:r>
              <a:rPr lang="en-US" dirty="0" smtClean="0"/>
              <a:t>is identical</a:t>
            </a:r>
            <a:r>
              <a:rPr lang="en-US" baseline="0" dirty="0" smtClean="0"/>
              <a:t> </a:t>
            </a:r>
            <a:r>
              <a:rPr lang="en-US" dirty="0" smtClean="0"/>
              <a:t>to what we just saw for the case-control study using prevalent cases.  </a:t>
            </a:r>
          </a:p>
        </p:txBody>
      </p:sp>
    </p:spTree>
    <p:extLst>
      <p:ext uri="{BB962C8B-B14F-4D97-AF65-F5344CB8AC3E}">
        <p14:creationId xmlns:p14="http://schemas.microsoft.com/office/powerpoint/2010/main" val="345824218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2"/>
          <p:cNvSpPr>
            <a:spLocks noGrp="1" noRot="1" noChangeAspect="1" noChangeArrowheads="1" noTextEdit="1"/>
          </p:cNvSpPr>
          <p:nvPr>
            <p:ph type="sldImg"/>
          </p:nvPr>
        </p:nvSpPr>
        <p:spPr>
          <a:ln/>
        </p:spPr>
      </p:sp>
      <p:sp>
        <p:nvSpPr>
          <p:cNvPr id="141314" name="Rectangle 3"/>
          <p:cNvSpPr>
            <a:spLocks noGrp="1" noChangeArrowheads="1"/>
          </p:cNvSpPr>
          <p:nvPr>
            <p:ph type="body" idx="1"/>
          </p:nvPr>
        </p:nvSpPr>
        <p:spPr>
          <a:noFill/>
          <a:ln/>
        </p:spPr>
        <p:txBody>
          <a:bodyPr/>
          <a:lstStyle/>
          <a:p>
            <a:r>
              <a:rPr lang="en-US" dirty="0" smtClean="0"/>
              <a:t>Indeed, a cross-sectional study with what is known as stratified sampling based on event/outcome status is the same as a prevalent case/prevalent control case-control study.  In both situations, we are studying prevalence, not incidence. This slide illustrates drawing</a:t>
            </a:r>
            <a:r>
              <a:rPr lang="en-US" baseline="0" dirty="0" smtClean="0"/>
              <a:t> a sample of cases and controls from a cross-sectional population.</a:t>
            </a:r>
            <a:r>
              <a:rPr lang="en-US" dirty="0" smtClean="0"/>
              <a:t>  Compare this with the slide just</a:t>
            </a:r>
            <a:r>
              <a:rPr lang="en-US" baseline="0" dirty="0" smtClean="0"/>
              <a:t> before on “Case control study using prevalent cases (and controls).”</a:t>
            </a:r>
            <a:r>
              <a:rPr lang="en-US" dirty="0" smtClean="0"/>
              <a:t>  </a:t>
            </a:r>
          </a:p>
          <a:p>
            <a:endParaRPr lang="en-US" dirty="0" smtClean="0"/>
          </a:p>
          <a:p>
            <a:r>
              <a:rPr lang="en-US" dirty="0" smtClean="0"/>
              <a:t>Note:</a:t>
            </a:r>
            <a:r>
              <a:rPr lang="en-US" baseline="0" dirty="0" smtClean="0"/>
              <a:t>  </a:t>
            </a:r>
            <a:r>
              <a:rPr lang="en-US" dirty="0" smtClean="0"/>
              <a:t>Cross-sectional designs can also be sampled on exposure status. </a:t>
            </a:r>
          </a:p>
        </p:txBody>
      </p:sp>
    </p:spTree>
    <p:extLst>
      <p:ext uri="{BB962C8B-B14F-4D97-AF65-F5344CB8AC3E}">
        <p14:creationId xmlns:p14="http://schemas.microsoft.com/office/powerpoint/2010/main" val="242546075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7"/>
          <p:cNvSpPr>
            <a:spLocks noGrp="1" noChangeArrowheads="1"/>
          </p:cNvSpPr>
          <p:nvPr>
            <p:ph type="sldNum" sz="quarter" idx="5"/>
          </p:nvPr>
        </p:nvSpPr>
        <p:spPr>
          <a:noFill/>
        </p:spPr>
        <p:txBody>
          <a:bodyPr/>
          <a:lstStyle/>
          <a:p>
            <a:fld id="{8B20C63D-34A9-41AF-99A1-B429DCB4C977}" type="slidenum">
              <a:rPr lang="en-US" smtClean="0"/>
              <a:pPr/>
              <a:t>85</a:t>
            </a:fld>
            <a:endParaRPr lang="en-US" smtClean="0"/>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040403926"/>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p:cNvSpPr>
            <a:spLocks noGrp="1" noChangeArrowheads="1"/>
          </p:cNvSpPr>
          <p:nvPr>
            <p:ph type="sldNum" sz="quarter" idx="5"/>
          </p:nvPr>
        </p:nvSpPr>
        <p:spPr>
          <a:noFill/>
        </p:spPr>
        <p:txBody>
          <a:bodyPr/>
          <a:lstStyle/>
          <a:p>
            <a:fld id="{75B874B4-939D-471D-8AB2-AFD761DD07E4}" type="slidenum">
              <a:rPr lang="en-US" smtClean="0"/>
              <a:pPr/>
              <a:t>86</a:t>
            </a:fld>
            <a:endParaRPr lang="en-US" smtClean="0"/>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dirty="0" smtClean="0"/>
              <a:t>The </a:t>
            </a:r>
            <a:r>
              <a:rPr lang="en-US" dirty="0" err="1" smtClean="0"/>
              <a:t>Szklo</a:t>
            </a:r>
            <a:r>
              <a:rPr lang="en-US" dirty="0" smtClean="0"/>
              <a:t> and Nieto uses the term “nested case control” to refer to  incidence density sampling within a research cohort.  However, the authors note that usage of the term varies.  You may see this term used to refer to a case-cohort design, with sampling from the baseline cohort, or to any case-control study that is situated within a cohort.   Note that when you encounter this term in the description of a study, you will have to dig deeper into the Methods to understand what sampling design was used for the controls.</a:t>
            </a:r>
          </a:p>
          <a:p>
            <a:endParaRPr lang="en-US" dirty="0" smtClean="0"/>
          </a:p>
          <a:p>
            <a:r>
              <a:rPr lang="en-US" dirty="0" smtClean="0"/>
              <a:t>We doubt if there will ever be uniform use of the term “nested case-control”.  Therefore, we think it is important to define the primary study base when a case-control study is described as “nested.”  For example, one</a:t>
            </a:r>
            <a:r>
              <a:rPr lang="en-US" baseline="0" dirty="0" smtClean="0"/>
              <a:t> would say “</a:t>
            </a:r>
            <a:r>
              <a:rPr lang="en-US" dirty="0" smtClean="0"/>
              <a:t>a case-control study nested within the Framingham cohort”.  Or, nested within Northern California Kaiser.  Or, nested within the cohort of residents of Alameda County.  </a:t>
            </a:r>
          </a:p>
          <a:p>
            <a:endParaRPr lang="en-US" dirty="0" smtClean="0"/>
          </a:p>
          <a:p>
            <a:r>
              <a:rPr lang="en-US" dirty="0" smtClean="0"/>
              <a:t>The key take home point is to understand that it’s often possible to perform a study using only part of a cohort, rather than performing measurements on all participants.  When a case-control study within a cohort is feasible, it can provide valid results with substantially lower costs.  This can be an excellent design for new (or old) investigators who don’t have the resources to study everyone;</a:t>
            </a:r>
            <a:r>
              <a:rPr lang="en-US" baseline="0" dirty="0" smtClean="0"/>
              <a:t> this usually means all investigators.</a:t>
            </a:r>
            <a:endParaRPr lang="en-US" dirty="0" smtClean="0"/>
          </a:p>
        </p:txBody>
      </p:sp>
    </p:spTree>
    <p:extLst>
      <p:ext uri="{BB962C8B-B14F-4D97-AF65-F5344CB8AC3E}">
        <p14:creationId xmlns:p14="http://schemas.microsoft.com/office/powerpoint/2010/main" val="3835821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2770" name="Notes Placeholder 2"/>
          <p:cNvSpPr>
            <a:spLocks noGrp="1"/>
          </p:cNvSpPr>
          <p:nvPr>
            <p:ph type="body" idx="1"/>
          </p:nvPr>
        </p:nvSpPr>
        <p:spPr>
          <a:noFill/>
          <a:ln/>
        </p:spPr>
        <p:txBody>
          <a:bodyPr/>
          <a:lstStyle/>
          <a:p>
            <a:r>
              <a:rPr lang="en-US" dirty="0" smtClean="0"/>
              <a:t>The danger in looking at associations between variables at the group level is that the association may not hold at the individual level.  This is known as the “ecological fallacy.”  The text book gives an example of 3 groups with different income and percent traffic accidents showing a positive association between income and accidents at the group level, but inspection of individual data shows that it is actually the reverse, a negative association between income and accidents.  What explains this?  In this example, we don’t know from the group-level data that the persons with highest income are actually having more accidents.  In fact, in every population, it’s the people with lower income that are having more injuries. For some reason that is beyond the data collected, the population with more accidents also has the widest range of incomes, the most people with low incomes and the richest individual.  Thus, this “study” compared income</a:t>
            </a:r>
            <a:r>
              <a:rPr lang="en-US" baseline="0" dirty="0" smtClean="0"/>
              <a:t> and traffic injuries in populations with quite different income distributions. </a:t>
            </a:r>
            <a:r>
              <a:rPr lang="en-US" dirty="0" smtClean="0"/>
              <a:t>We won’t say anything more about ecological designs in the course but we let you get some experience with this in one of the homework problems for this week. </a:t>
            </a:r>
          </a:p>
          <a:p>
            <a:endParaRPr lang="en-US" dirty="0" smtClean="0"/>
          </a:p>
          <a:p>
            <a:r>
              <a:rPr lang="en-US" sz="1200" kern="1200" dirty="0" err="1" smtClean="0">
                <a:solidFill>
                  <a:schemeClr val="tx1"/>
                </a:solidFill>
                <a:effectLst/>
                <a:latin typeface="Times New Roman" pitchFamily="18" charset="0"/>
                <a:ea typeface="+mn-ea"/>
                <a:cs typeface="+mn-cs"/>
              </a:rPr>
              <a:t>Popn</a:t>
            </a:r>
            <a:r>
              <a:rPr lang="en-US" sz="1200" kern="1200" dirty="0" smtClean="0">
                <a:solidFill>
                  <a:schemeClr val="tx1"/>
                </a:solidFill>
                <a:effectLst/>
                <a:latin typeface="Times New Roman" pitchFamily="18" charset="0"/>
                <a:ea typeface="+mn-ea"/>
                <a:cs typeface="+mn-cs"/>
              </a:rPr>
              <a:t>	A	B	C</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Median	19.8	24.3	22.7</a:t>
            </a:r>
          </a:p>
          <a:p>
            <a:r>
              <a:rPr lang="en-US" sz="1200" kern="1200" dirty="0" smtClean="0">
                <a:solidFill>
                  <a:schemeClr val="tx1"/>
                </a:solidFill>
                <a:effectLst/>
                <a:latin typeface="Times New Roman" pitchFamily="18" charset="0"/>
                <a:ea typeface="+mn-ea"/>
                <a:cs typeface="+mn-cs"/>
              </a:rPr>
              <a:t>SD	12.8	10.7	7.2</a:t>
            </a:r>
          </a:p>
          <a:p>
            <a:endParaRPr lang="en-US" sz="1200" kern="1200" dirty="0" smtClean="0">
              <a:solidFill>
                <a:schemeClr val="tx1"/>
              </a:solidFill>
              <a:effectLst/>
              <a:latin typeface="Times New Roman" pitchFamily="18" charset="0"/>
              <a:ea typeface="+mn-ea"/>
              <a:cs typeface="+mn-cs"/>
            </a:endParaRPr>
          </a:p>
          <a:p>
            <a:endParaRPr lang="en-US" sz="1200" kern="1200" dirty="0" smtClean="0">
              <a:solidFill>
                <a:schemeClr val="tx1"/>
              </a:solidFill>
              <a:effectLst/>
              <a:latin typeface="Times New Roman" pitchFamily="18" charset="0"/>
              <a:ea typeface="+mn-ea"/>
              <a:cs typeface="+mn-cs"/>
            </a:endParaRPr>
          </a:p>
          <a:p>
            <a:r>
              <a:rPr lang="en-US" sz="1200" b="0" i="0" u="none" strike="noStrike" kern="1200" baseline="0" dirty="0" smtClean="0">
                <a:solidFill>
                  <a:schemeClr val="tx1"/>
                </a:solidFill>
                <a:latin typeface="Times New Roman" pitchFamily="18" charset="0"/>
                <a:ea typeface="+mn-ea"/>
                <a:cs typeface="+mn-cs"/>
              </a:rPr>
              <a:t>A classical example of bias due to ecological fallacy is the study by </a:t>
            </a:r>
            <a:r>
              <a:rPr lang="en-US" sz="1200" b="0" i="0" u="none" strike="noStrike" kern="1200" baseline="0" dirty="0" err="1" smtClean="0">
                <a:solidFill>
                  <a:schemeClr val="tx1"/>
                </a:solidFill>
                <a:latin typeface="Times New Roman" pitchFamily="18" charset="0"/>
                <a:ea typeface="+mn-ea"/>
                <a:cs typeface="+mn-cs"/>
              </a:rPr>
              <a:t>Émile</a:t>
            </a:r>
            <a:r>
              <a:rPr lang="en-US" sz="1200" b="0" i="0" u="none" strike="noStrike" kern="1200" baseline="0" dirty="0" smtClean="0">
                <a:solidFill>
                  <a:schemeClr val="tx1"/>
                </a:solidFill>
                <a:latin typeface="Times New Roman" pitchFamily="18" charset="0"/>
                <a:ea typeface="+mn-ea"/>
                <a:cs typeface="+mn-cs"/>
              </a:rPr>
              <a:t> Durkheim, a famous French sociologist. In a groundbreaking book published in 1897, entitled </a:t>
            </a:r>
            <a:r>
              <a:rPr lang="en-US" sz="1200" b="0" i="1" u="none" strike="noStrike" kern="1200" baseline="0" dirty="0" smtClean="0">
                <a:solidFill>
                  <a:schemeClr val="tx1"/>
                </a:solidFill>
                <a:latin typeface="Times New Roman" pitchFamily="18" charset="0"/>
                <a:ea typeface="+mn-ea"/>
                <a:cs typeface="+mn-cs"/>
              </a:rPr>
              <a:t>Le Suicide</a:t>
            </a:r>
            <a:r>
              <a:rPr lang="en-US" sz="1200" b="0" i="0" u="none" strike="noStrike" kern="1200" baseline="0" dirty="0" smtClean="0">
                <a:solidFill>
                  <a:schemeClr val="tx1"/>
                </a:solidFill>
                <a:latin typeface="Times New Roman" pitchFamily="18" charset="0"/>
                <a:ea typeface="+mn-ea"/>
                <a:cs typeface="+mn-cs"/>
              </a:rPr>
              <a:t>, Durkheim explored the differing suicide rates among Protestants and Catholics. In 19th century Europe, suicide rates were higher in countries that were more heavily Protestant. Durkheim found that suicide rates were highest in provinces that were heavily Protestant. He concluded that stronger social control among Catholics resulted in lower suicide rates. Durkheim's study of religion and suicide used data from four groups of Prussian provinces between 1883 and 1890. The groups were formed by ranking 13 provinces according to the proportion of the population that was Protestant. Durkheim found that suicide rates were highest in provinces that were heavily Protestant. He concluded that stronger social control among Catholics resulted in lower suicide rates.  The estimated rate ratio, comparing Protestants with other religions, was 7.6 (i.e. suicide rates among Protestants was about 8 fold higher than other religions). However, studies at the individual level found that Protestants only had about a two-fold increased rate of suicide.  This difference in the estimates from individual (rate ratio ~2) and aggregate level (rate ratio ~8) data appears to be bias due to an ecological fallacy.  Because none of the regions was entirely Protestant or non-Protestant, it may have been non-Protestants (primarily Catholics) who were committing suicide in predominantly Protestant provinces. It is plausible that members of a religious minority might have been more likely to commit suicide than were members of the majority. Living in a predominantly Protestant area had a contextual effect on suicide risk among Catholics. </a:t>
            </a:r>
            <a:r>
              <a:rPr lang="en-US" sz="1200" kern="1200" dirty="0" smtClean="0">
                <a:solidFill>
                  <a:schemeClr val="tx1"/>
                </a:solidFill>
                <a:effectLst/>
                <a:latin typeface="Times New Roman" pitchFamily="18" charset="0"/>
                <a:ea typeface="+mn-ea"/>
                <a:cs typeface="+mn-cs"/>
              </a:rPr>
              <a:t>			</a:t>
            </a:r>
          </a:p>
          <a:p>
            <a:endParaRPr lang="en-US" sz="1200" kern="1200" dirty="0" smtClean="0">
              <a:solidFill>
                <a:schemeClr val="tx1"/>
              </a:solidFill>
              <a:effectLst/>
              <a:latin typeface="Times New Roman" pitchFamily="18" charset="0"/>
              <a:ea typeface="+mn-ea"/>
              <a:cs typeface="+mn-cs"/>
            </a:endParaRPr>
          </a:p>
        </p:txBody>
      </p:sp>
      <p:sp>
        <p:nvSpPr>
          <p:cNvPr id="39939" name="Slide Number Placeholder 3"/>
          <p:cNvSpPr txBox="1">
            <a:spLocks noGrp="1"/>
          </p:cNvSpPr>
          <p:nvPr/>
        </p:nvSpPr>
        <p:spPr bwMode="auto">
          <a:xfrm>
            <a:off x="3884613" y="8829675"/>
            <a:ext cx="2971800" cy="465138"/>
          </a:xfrm>
          <a:prstGeom prst="rect">
            <a:avLst/>
          </a:prstGeom>
          <a:noFill/>
          <a:ln>
            <a:miter lim="800000"/>
            <a:headEnd/>
            <a:tailEnd/>
          </a:ln>
        </p:spPr>
        <p:txBody>
          <a:bodyPr anchor="b"/>
          <a:lstStyle/>
          <a:p>
            <a:pPr algn="r">
              <a:defRPr/>
            </a:pPr>
            <a:fld id="{4FABCA22-8BDC-461D-B31A-AE93C436562C}" type="slidenum">
              <a:rPr lang="en-US" sz="1200">
                <a:latin typeface="+mn-lt"/>
              </a:rPr>
              <a:pPr algn="r">
                <a:defRPr/>
              </a:pPr>
              <a:t>9</a:t>
            </a:fld>
            <a:endParaRPr lang="en-US" sz="1200">
              <a:latin typeface="+mn-lt"/>
            </a:endParaRPr>
          </a:p>
        </p:txBody>
      </p:sp>
    </p:spTree>
    <p:extLst>
      <p:ext uri="{BB962C8B-B14F-4D97-AF65-F5344CB8AC3E}">
        <p14:creationId xmlns:p14="http://schemas.microsoft.com/office/powerpoint/2010/main" val="347805039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7"/>
          <p:cNvSpPr>
            <a:spLocks noGrp="1" noChangeArrowheads="1"/>
          </p:cNvSpPr>
          <p:nvPr>
            <p:ph type="sldNum" sz="quarter" idx="5"/>
          </p:nvPr>
        </p:nvSpPr>
        <p:spPr>
          <a:noFill/>
        </p:spPr>
        <p:txBody>
          <a:bodyPr/>
          <a:lstStyle/>
          <a:p>
            <a:fld id="{449AD8F2-9E79-46BC-BDBD-6D8EC88CC891}" type="slidenum">
              <a:rPr lang="en-US" smtClean="0"/>
              <a:pPr/>
              <a:t>87</a:t>
            </a:fld>
            <a:endParaRPr lang="en-US" smtClean="0"/>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a:noFill/>
          <a:ln/>
        </p:spPr>
        <p:txBody>
          <a:bodyPr/>
          <a:lstStyle/>
          <a:p>
            <a:r>
              <a:rPr lang="en-US" dirty="0" smtClean="0"/>
              <a:t>One of the major criticisms of the case-control design is that it is “retrospective.”  This is correct in that the study is carried out after the disease experience of the study base has already occurred.  But cohorts can also be retrospective.  Looking back in time, a group of individuals is identified as a cohort (a typical example is a group of workers, such as shipyard workers in WWII) and then their disease experience over a period of time is investigated.  In terms of study validity, though, the key question is not when is the study being carried out, but </a:t>
            </a:r>
            <a:r>
              <a:rPr lang="en-US" i="1" dirty="0" smtClean="0"/>
              <a:t>when were the measurements made and how good are they</a:t>
            </a:r>
            <a:r>
              <a:rPr lang="en-US" dirty="0" smtClean="0"/>
              <a:t>?   </a:t>
            </a:r>
          </a:p>
          <a:p>
            <a:endParaRPr lang="en-US" dirty="0" smtClean="0"/>
          </a:p>
          <a:p>
            <a:r>
              <a:rPr lang="en-US" dirty="0" smtClean="0"/>
              <a:t>The weakness in measuring exposure variables in a case-control study comes when subject recall is relied on.  The strongest case-control studies look for measurements that were made in the past before the disease diagnosis; for example, measurements captured in medical records in an HMO.  Retrospective cohort studies always depend on measurements made in the past.  This is not a limitation if the measurements were made before the outcome was known.  Or, if the measurement is of a biological specimen, if biological samples acquired before the outcome have been stored and can be accessed.</a:t>
            </a:r>
          </a:p>
          <a:p>
            <a:endParaRPr lang="en-US" dirty="0" smtClean="0"/>
          </a:p>
          <a:p>
            <a:r>
              <a:rPr lang="en-US" dirty="0" smtClean="0"/>
              <a:t>Although “prospective” is often thought to be a stronger design than “retrospective,” this is not the key distinction.  Rather, the timing of the measurement of exposure relative to outcome is the key issue.  It’s also worth noting that the term “prospective” may be used quite loosely, including to describe a cross-sectional study.  </a:t>
            </a:r>
          </a:p>
          <a:p>
            <a:endParaRPr lang="en-US" dirty="0" smtClean="0"/>
          </a:p>
          <a:p>
            <a:r>
              <a:rPr lang="en-US" dirty="0" smtClean="0"/>
              <a:t>We suggest to avoid use of retrospective</a:t>
            </a:r>
            <a:r>
              <a:rPr lang="en-US" baseline="0" dirty="0" smtClean="0"/>
              <a:t> or prospective when describing study designs.  They are empty terms.  Use your space limitations to better describe the mechanics of what you have done.  </a:t>
            </a:r>
            <a:endParaRPr lang="en-US" dirty="0" smtClean="0"/>
          </a:p>
          <a:p>
            <a:endParaRPr lang="en-US" dirty="0" smtClean="0"/>
          </a:p>
          <a:p>
            <a:endParaRPr lang="en-US" dirty="0" smtClean="0"/>
          </a:p>
        </p:txBody>
      </p:sp>
    </p:spTree>
    <p:extLst>
      <p:ext uri="{BB962C8B-B14F-4D97-AF65-F5344CB8AC3E}">
        <p14:creationId xmlns:p14="http://schemas.microsoft.com/office/powerpoint/2010/main" val="239161751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7"/>
          <p:cNvSpPr>
            <a:spLocks noGrp="1" noChangeArrowheads="1"/>
          </p:cNvSpPr>
          <p:nvPr>
            <p:ph type="sldNum" sz="quarter" idx="5"/>
          </p:nvPr>
        </p:nvSpPr>
        <p:spPr>
          <a:noFill/>
        </p:spPr>
        <p:txBody>
          <a:bodyPr/>
          <a:lstStyle/>
          <a:p>
            <a:fld id="{B8D302AD-ED6E-484A-8C31-9AEA3116999F}" type="slidenum">
              <a:rPr lang="en-US" smtClean="0"/>
              <a:pPr/>
              <a:t>88</a:t>
            </a:fld>
            <a:endParaRPr lang="en-US" smtClean="0"/>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a:noFill/>
          <a:ln/>
        </p:spPr>
        <p:txBody>
          <a:bodyPr/>
          <a:lstStyle/>
          <a:p>
            <a:r>
              <a:rPr lang="en-US" dirty="0" smtClean="0"/>
              <a:t>The</a:t>
            </a:r>
            <a:r>
              <a:rPr lang="en-US" baseline="0" dirty="0" smtClean="0"/>
              <a:t> plans for measurement of exposure and outcome are an essential aspect of study design.   An important concept is “exposure prior to outcome,” meaning that exposure should be assessed at a point in time prior to the occurrence of the outcome.  In a fixed cohort study, the exposure occurs before the outcome and is typically measured before the outcome occurs.  For example, as participants entered the Framingham study, they each had measurements of blood pressure, weight, smoking habits, etc. at a baseline visit.  </a:t>
            </a:r>
          </a:p>
          <a:p>
            <a:endParaRPr lang="en-US" baseline="0" dirty="0" smtClean="0"/>
          </a:p>
          <a:p>
            <a:r>
              <a:rPr lang="en-US" baseline="0" dirty="0" smtClean="0"/>
              <a:t>It is also possible to measure an exposure that occurred before the outcome but to make the actual measurement after the outcome has occurred.  For example, a case-control study of MI in Framingham might identify cases and controls with a case-cohort design, and then measure a serum biomarker in stored baseline serum, after all of the cases of MI occurred.  In this design, the investigators would want to ensure that the lab running the assays was blinded to the case-control status of the specimens and that the specimens were not ordered by this status, i.e. that the exposure was measured without knowledge of the outcome.  </a:t>
            </a:r>
          </a:p>
          <a:p>
            <a:endParaRPr lang="en-US" baseline="0" dirty="0" smtClean="0"/>
          </a:p>
          <a:p>
            <a:r>
              <a:rPr lang="en-US" baseline="0" dirty="0" smtClean="0"/>
              <a:t>Knowing that the exposure occurred before the outcome strengthens causal inference from a study.  One wishes to assess whether the exposure of interest influences the outcome, not vice versa.  In addition, an investigator wants to be certain that knowledge of the outcome does not influence, and potentially bias, the measurement of the exposure.  A classic example of this type of bias can occur in case-control studies that rely on self-report for measurement of exposures that occurred before the outcome.  Those who have experienced the outcome may recall their own history differently than those who have not.   </a:t>
            </a:r>
            <a:endParaRPr lang="en-US" dirty="0" smtClean="0"/>
          </a:p>
        </p:txBody>
      </p:sp>
    </p:spTree>
    <p:extLst>
      <p:ext uri="{BB962C8B-B14F-4D97-AF65-F5344CB8AC3E}">
        <p14:creationId xmlns:p14="http://schemas.microsoft.com/office/powerpoint/2010/main" val="247397412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D5D37616-D2FB-47CD-919A-C2EA3E0F5425}" type="slidenum">
              <a:rPr lang="en-US" smtClean="0"/>
              <a:pPr/>
              <a:t>89</a:t>
            </a:fld>
            <a:endParaRPr lang="en-US"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dirty="0" smtClean="0"/>
              <a:t>Many important findings have come from well designed case-control studies.  This Kaiser study, headed by Joe Selby, now the director of PCORI, was the first to show strong evidence that screening sigmoidoscopy prevented colon cancer deaths.  Sigmoidoscopy is a procedure</a:t>
            </a:r>
            <a:r>
              <a:rPr lang="en-US" baseline="0" dirty="0" smtClean="0"/>
              <a:t> where a tube is placed into a patient’s anus and the large colon is visualized to the level of the sigmoid colon for the presence of any abnormal growths.  </a:t>
            </a:r>
          </a:p>
          <a:p>
            <a:endParaRPr lang="en-US" baseline="0" dirty="0" smtClean="0"/>
          </a:p>
          <a:p>
            <a:r>
              <a:rPr lang="en-US" baseline="0" dirty="0" smtClean="0"/>
              <a:t>This Kaiser study h</a:t>
            </a:r>
            <a:r>
              <a:rPr lang="en-US" dirty="0" smtClean="0"/>
              <a:t>ad a substantial influence on clinical practice</a:t>
            </a:r>
            <a:r>
              <a:rPr lang="en-US" baseline="0" dirty="0" smtClean="0"/>
              <a:t> and </a:t>
            </a:r>
            <a:r>
              <a:rPr lang="en-US" dirty="0" smtClean="0"/>
              <a:t>it wasn’t a randomized trial.</a:t>
            </a:r>
            <a:r>
              <a:rPr lang="en-US" baseline="0" dirty="0" smtClean="0"/>
              <a:t>  A trial would </a:t>
            </a:r>
            <a:r>
              <a:rPr lang="en-US" dirty="0" smtClean="0"/>
              <a:t>have required huge numbers and many years of follow-up.  The study was feasible because Kaiser has a large membership, is a primary study base, has been in existence for a long time, and has an excellent record keeping system. </a:t>
            </a:r>
          </a:p>
        </p:txBody>
      </p:sp>
    </p:spTree>
    <p:extLst>
      <p:ext uri="{BB962C8B-B14F-4D97-AF65-F5344CB8AC3E}">
        <p14:creationId xmlns:p14="http://schemas.microsoft.com/office/powerpoint/2010/main" val="348353234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7"/>
          <p:cNvSpPr>
            <a:spLocks noGrp="1" noChangeArrowheads="1"/>
          </p:cNvSpPr>
          <p:nvPr>
            <p:ph type="sldNum" sz="quarter" idx="5"/>
          </p:nvPr>
        </p:nvSpPr>
        <p:spPr>
          <a:noFill/>
        </p:spPr>
        <p:txBody>
          <a:bodyPr/>
          <a:lstStyle/>
          <a:p>
            <a:fld id="{AB8C16E2-F8A3-4989-A780-9EDE5EE228C4}" type="slidenum">
              <a:rPr lang="en-US" smtClean="0"/>
              <a:pPr/>
              <a:t>90</a:t>
            </a:fld>
            <a:endParaRPr lang="en-US" smtClean="0"/>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r>
              <a:rPr lang="en-US" dirty="0" smtClean="0"/>
              <a:t>The design is based on the primary study base of Kaiser membership over an 18-year period.  This is a dynamic cohort because members were not a closed group, but could join and leave during this 18-year period.  </a:t>
            </a:r>
          </a:p>
          <a:p>
            <a:endParaRPr lang="en-US" dirty="0" smtClean="0"/>
          </a:p>
          <a:p>
            <a:r>
              <a:rPr lang="en-US" dirty="0" smtClean="0"/>
              <a:t>All colon cancer deaths were identified and then the subset of those deaths that could have been detected by sigmoidoscopy, by virtue of anatomic location.  Using incidence density sampling meant that at the date of each eligible colon cancer death, 4 Kaiser members were selected at random as controls from the membership enrolled at that time (note that any one of these controls could theoretically have later become cases—but</a:t>
            </a:r>
            <a:r>
              <a:rPr lang="en-US" baseline="0" dirty="0" smtClean="0"/>
              <a:t> we</a:t>
            </a:r>
            <a:r>
              <a:rPr lang="en-US" dirty="0" smtClean="0"/>
              <a:t> don’t know if this in fact happened).  The medical records of all cases and controls were reviewed to determine if they had undergone a prior sigmoidoscopy, and, if so, whether it was for an</a:t>
            </a:r>
            <a:r>
              <a:rPr lang="en-US" baseline="0" dirty="0" smtClean="0"/>
              <a:t> i</a:t>
            </a:r>
            <a:r>
              <a:rPr lang="en-US" dirty="0" smtClean="0"/>
              <a:t>ndication (e.g.,</a:t>
            </a:r>
            <a:r>
              <a:rPr lang="en-US" baseline="0" dirty="0" smtClean="0"/>
              <a:t> rectal bleeding) </a:t>
            </a:r>
            <a:r>
              <a:rPr lang="en-US" dirty="0" smtClean="0"/>
              <a:t>or just a screening test.  Screening sigmoidoscopy was the primary exposure under investigation and the results showed an approximately 3-fold increase in risk of colon cancer death among those not screened.  These data have in part formed the basis of the current clinical recommendation that everyone be screened for colon cancer. </a:t>
            </a:r>
          </a:p>
        </p:txBody>
      </p:sp>
    </p:spTree>
    <p:extLst>
      <p:ext uri="{BB962C8B-B14F-4D97-AF65-F5344CB8AC3E}">
        <p14:creationId xmlns:p14="http://schemas.microsoft.com/office/powerpoint/2010/main" val="116623987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Rot="1" noChangeAspect="1" noChangeArrowheads="1" noTextEdit="1"/>
          </p:cNvSpPr>
          <p:nvPr>
            <p:ph type="sldImg"/>
          </p:nvPr>
        </p:nvSpPr>
        <p:spPr>
          <a:ln/>
        </p:spPr>
      </p:sp>
      <p:sp>
        <p:nvSpPr>
          <p:cNvPr id="155650" name="Rectangle 3"/>
          <p:cNvSpPr>
            <a:spLocks noGrp="1" noChangeArrowheads="1"/>
          </p:cNvSpPr>
          <p:nvPr>
            <p:ph type="body" idx="1"/>
          </p:nvPr>
        </p:nvSpPr>
        <p:spPr>
          <a:noFill/>
          <a:ln/>
        </p:spPr>
        <p:txBody>
          <a:bodyPr/>
          <a:lstStyle/>
          <a:p>
            <a:r>
              <a:rPr lang="en-US" dirty="0" smtClean="0"/>
              <a:t>Use the Kaiser administrative registry to identify members during any time period.  Use medical records to identify incident cases.  Select controls for each case from the current members at the time the case occurs.</a:t>
            </a:r>
          </a:p>
          <a:p>
            <a:endParaRPr lang="en-US" dirty="0" smtClean="0"/>
          </a:p>
        </p:txBody>
      </p:sp>
    </p:spTree>
    <p:extLst>
      <p:ext uri="{BB962C8B-B14F-4D97-AF65-F5344CB8AC3E}">
        <p14:creationId xmlns:p14="http://schemas.microsoft.com/office/powerpoint/2010/main" val="386109420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92</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dirty="0" smtClean="0"/>
              <a:t>Case-control studies with all of these design features are a strong and valid study design that can produce results as convincing as any other type of observational study.</a:t>
            </a:r>
          </a:p>
        </p:txBody>
      </p:sp>
    </p:spTree>
    <p:extLst>
      <p:ext uri="{BB962C8B-B14F-4D97-AF65-F5344CB8AC3E}">
        <p14:creationId xmlns:p14="http://schemas.microsoft.com/office/powerpoint/2010/main" val="107788153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p:spPr>
        <p:txBody>
          <a:bodyPr/>
          <a:lstStyle/>
          <a:p>
            <a:fld id="{EACA78F1-F62B-4667-A64F-3DD09B87E7A3}" type="slidenum">
              <a:rPr lang="en-US" smtClean="0"/>
              <a:pPr/>
              <a:t>93</a:t>
            </a:fld>
            <a:endParaRPr lang="en-US" smtClean="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416425"/>
            <a:ext cx="5486400" cy="4260850"/>
          </a:xfrm>
          <a:noFill/>
          <a:ln/>
        </p:spPr>
        <p:txBody>
          <a:bodyPr/>
          <a:lstStyle/>
          <a:p>
            <a:r>
              <a:rPr lang="en-US" sz="1000" dirty="0" smtClean="0"/>
              <a:t>Other</a:t>
            </a:r>
            <a:r>
              <a:rPr lang="en-US" sz="1000" baseline="0" dirty="0" smtClean="0"/>
              <a:t> than some comments about within-subject designs in the Additional Slides section, t</a:t>
            </a:r>
            <a:r>
              <a:rPr lang="en-US" sz="1000" dirty="0" smtClean="0"/>
              <a:t>his</a:t>
            </a:r>
            <a:r>
              <a:rPr lang="en-US" sz="1000" baseline="0" dirty="0" smtClean="0"/>
              <a:t> is end of our discussion about observational study design.   We end with considering how observational and experimental designs are more related than you might think, or, indeed, should be more related than they currently are.    </a:t>
            </a:r>
            <a:endParaRPr lang="en-US" sz="1000" dirty="0" smtClean="0"/>
          </a:p>
        </p:txBody>
      </p:sp>
    </p:spTree>
    <p:extLst>
      <p:ext uri="{BB962C8B-B14F-4D97-AF65-F5344CB8AC3E}">
        <p14:creationId xmlns:p14="http://schemas.microsoft.com/office/powerpoint/2010/main" val="392867234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94</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endParaRPr lang="en-US" dirty="0" smtClean="0"/>
          </a:p>
          <a:p>
            <a:endParaRPr lang="en-US" dirty="0" smtClean="0"/>
          </a:p>
          <a:p>
            <a:endParaRPr lang="en-US" dirty="0" smtClean="0"/>
          </a:p>
        </p:txBody>
      </p:sp>
    </p:spTree>
    <p:extLst>
      <p:ext uri="{BB962C8B-B14F-4D97-AF65-F5344CB8AC3E}">
        <p14:creationId xmlns:p14="http://schemas.microsoft.com/office/powerpoint/2010/main" val="233916178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95</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endParaRPr lang="en-US" dirty="0" smtClean="0"/>
          </a:p>
          <a:p>
            <a:endParaRPr lang="en-US" dirty="0" smtClean="0"/>
          </a:p>
        </p:txBody>
      </p:sp>
    </p:spTree>
    <p:extLst>
      <p:ext uri="{BB962C8B-B14F-4D97-AF65-F5344CB8AC3E}">
        <p14:creationId xmlns:p14="http://schemas.microsoft.com/office/powerpoint/2010/main" val="14970978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pPr/>
              <a:t>96</a:t>
            </a:fld>
            <a:endParaRPr 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0" dirty="0" smtClean="0"/>
              <a:t>More</a:t>
            </a:r>
            <a:r>
              <a:rPr lang="en-US" b="0" baseline="0" dirty="0" smtClean="0"/>
              <a:t> details about this can be found in the optional reading:</a:t>
            </a:r>
          </a:p>
          <a:p>
            <a:pPr marL="0" marR="0" indent="0" algn="l" defTabSz="914400" rtl="0" eaLnBrk="0" fontAlgn="base" latinLnBrk="0" hangingPunct="0">
              <a:lnSpc>
                <a:spcPct val="100000"/>
              </a:lnSpc>
              <a:spcBef>
                <a:spcPct val="30000"/>
              </a:spcBef>
              <a:spcAft>
                <a:spcPct val="0"/>
              </a:spcAft>
              <a:buClrTx/>
              <a:buSzTx/>
              <a:buFontTx/>
              <a:buNone/>
              <a:tabLst/>
              <a:defRPr/>
            </a:pPr>
            <a:r>
              <a:rPr lang="en-US" b="0" dirty="0" smtClean="0"/>
              <a:t>Hernan</a:t>
            </a:r>
            <a:r>
              <a:rPr lang="en-US" b="0" baseline="0" dirty="0" smtClean="0"/>
              <a:t> and Robins. </a:t>
            </a:r>
            <a:r>
              <a:rPr lang="en-US" sz="1200" b="0" kern="1200" dirty="0" smtClean="0">
                <a:solidFill>
                  <a:schemeClr val="tx1"/>
                </a:solidFill>
                <a:effectLst/>
                <a:latin typeface="Times New Roman" pitchFamily="18" charset="0"/>
                <a:ea typeface="+mn-ea"/>
                <a:cs typeface="+mn-cs"/>
              </a:rPr>
              <a:t>Using big data to emulate a target trial when a randomized trial is not available.  </a:t>
            </a:r>
            <a:r>
              <a:rPr lang="en-US" sz="1200" b="0" i="1" kern="1200" dirty="0" smtClean="0">
                <a:solidFill>
                  <a:schemeClr val="tx1"/>
                </a:solidFill>
                <a:effectLst/>
                <a:latin typeface="Times New Roman" pitchFamily="18" charset="0"/>
                <a:ea typeface="+mn-ea"/>
                <a:cs typeface="+mn-cs"/>
              </a:rPr>
              <a:t>American Journal of Epidemiology.</a:t>
            </a:r>
            <a:r>
              <a:rPr lang="en-US" sz="1200" b="0" i="1" kern="1200" baseline="0" dirty="0" smtClean="0">
                <a:solidFill>
                  <a:schemeClr val="tx1"/>
                </a:solidFill>
                <a:effectLst/>
                <a:latin typeface="Times New Roman" pitchFamily="18" charset="0"/>
                <a:ea typeface="+mn-ea"/>
                <a:cs typeface="+mn-cs"/>
              </a:rPr>
              <a:t> </a:t>
            </a:r>
            <a:r>
              <a:rPr lang="en-US" sz="1200" b="0" kern="1200" baseline="0" dirty="0" smtClean="0">
                <a:solidFill>
                  <a:schemeClr val="tx1"/>
                </a:solidFill>
                <a:effectLst/>
                <a:latin typeface="Times New Roman" pitchFamily="18" charset="0"/>
                <a:ea typeface="+mn-ea"/>
                <a:cs typeface="+mn-cs"/>
              </a:rPr>
              <a:t> In press.  </a:t>
            </a:r>
            <a:endParaRPr lang="en-US" sz="1200" b="0" kern="1200" dirty="0" smtClean="0">
              <a:solidFill>
                <a:schemeClr val="tx1"/>
              </a:solidFill>
              <a:effectLst/>
              <a:latin typeface="Times New Roman" pitchFamily="18" charset="0"/>
              <a:ea typeface="+mn-ea"/>
              <a:cs typeface="+mn-cs"/>
            </a:endParaRPr>
          </a:p>
          <a:p>
            <a:endParaRPr lang="en-US" dirty="0" smtClean="0"/>
          </a:p>
        </p:txBody>
      </p:sp>
    </p:spTree>
    <p:extLst>
      <p:ext uri="{BB962C8B-B14F-4D97-AF65-F5344CB8AC3E}">
        <p14:creationId xmlns:p14="http://schemas.microsoft.com/office/powerpoint/2010/main" val="72681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a:noFill/>
        </p:spPr>
        <p:txBody>
          <a:bodyPr/>
          <a:lstStyle/>
          <a:p>
            <a:fld id="{8C6D3049-66A8-44C9-B1D5-3EBD0A9DDE45}" type="slidenum">
              <a:rPr lang="en-US" smtClean="0"/>
              <a:pPr/>
              <a:t>10</a:t>
            </a:fld>
            <a:endParaRPr lang="en-US" smtClean="0"/>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r>
              <a:rPr lang="en-US" dirty="0" smtClean="0"/>
              <a:t>Given</a:t>
            </a:r>
            <a:r>
              <a:rPr lang="en-US" baseline="0" dirty="0" smtClean="0"/>
              <a:t> the substantial potential for obtaining biased results from an ecological study, when is this design useful?   Advantages of an ecological study include ease of execution.  For some research questions, the group data on exposure and outcome are relatively easy to obtain, often from public records, </a:t>
            </a:r>
            <a:r>
              <a:rPr lang="en-US" baseline="0" dirty="0" smtClean="0">
                <a:solidFill>
                  <a:srgbClr val="FF0000"/>
                </a:solidFill>
              </a:rPr>
              <a:t>and straight off the internet. </a:t>
            </a:r>
            <a:r>
              <a:rPr lang="en-US" baseline="0" dirty="0" smtClean="0"/>
              <a:t>In a new field of research, an ecological study can provide valuable insight into potential relationships.  Findings can provide the preliminary data to justify a more costly and time-consuming individual-level study.  Finally, in some situations, ecological studies may provide variability in exposure or outcome that is not available in an individual-level study.  For example, exposure to dietary fat may be relatively homogeneous within a country but more variable across different countries.  </a:t>
            </a:r>
          </a:p>
          <a:p>
            <a:endParaRPr lang="en-US" baseline="0" dirty="0" smtClean="0"/>
          </a:p>
          <a:p>
            <a:r>
              <a:rPr lang="en-US" baseline="0" dirty="0" smtClean="0"/>
              <a:t>Note that an individual-level study may include an “ecological” variable.  For example, in an individual-level study of fluoridated water and dental caries, the exposure to fluoride might be assigned by community of residence, an “ecological” variable, while the outcome of dental caries was determined on an individual basis.  In our earlier example of an ecological study, dental caries were known at the community, not the individual, level.</a:t>
            </a:r>
            <a:endParaRPr lang="en-US" dirty="0" smtClean="0"/>
          </a:p>
        </p:txBody>
      </p:sp>
    </p:spTree>
    <p:extLst>
      <p:ext uri="{BB962C8B-B14F-4D97-AF65-F5344CB8AC3E}">
        <p14:creationId xmlns:p14="http://schemas.microsoft.com/office/powerpoint/2010/main" val="286445791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E26415B6-984C-4716-8897-2A2683B9DFE1}" type="slidenum">
              <a:rPr lang="en-US" smtClean="0"/>
              <a:pPr/>
              <a:t>97</a:t>
            </a:fld>
            <a:endParaRPr 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xfrm>
            <a:off x="685800" y="4416425"/>
            <a:ext cx="5486400" cy="4260850"/>
          </a:xfrm>
          <a:noFill/>
          <a:ln/>
        </p:spPr>
        <p:txBody>
          <a:bodyPr/>
          <a:lstStyle/>
          <a:p>
            <a:r>
              <a:rPr lang="en-US" dirty="0" smtClean="0"/>
              <a:t>Our presentation of study design is based on understanding how the three main types of study design relate to the concept of a study base.  A study base, also called a “reference population” by the text, is a defined population whose disease experience during some period of time is the source of the study data.  Identifying the study base answers the question:  What population gave rise to the disease diagnoses in the study?  Understanding the study base concept provides the clearest guidance to understanding valid case-control design, the study design that is most often performed incorrectly.</a:t>
            </a:r>
          </a:p>
          <a:p>
            <a:endParaRPr lang="en-US" dirty="0" smtClean="0"/>
          </a:p>
          <a:p>
            <a:r>
              <a:rPr lang="en-US" dirty="0" smtClean="0"/>
              <a:t>Sampling is the second key element of study design.  Sampling is the process by which individuals belonging to a larger target population are selected for study. Sampling is obvious in some study designs but less so in others, such as case-control designs, but is the key to understanding a properly designed case-control study.</a:t>
            </a:r>
          </a:p>
          <a:p>
            <a:endParaRPr lang="en-US" dirty="0" smtClean="0"/>
          </a:p>
          <a:p>
            <a:r>
              <a:rPr lang="en-US" dirty="0" smtClean="0"/>
              <a:t>Measurement of exposure variables and outcome variables is the third key component of study design.  There is much confusion around applying the terms “retrospective” and “prospective” to study designs.  If you focus on when the measurements were made in relation to when the disease outcome was measured or detected, you will avoid confusion about which came first.  The timing of the measurements should be looked at separately from the timing of carrying out the study.  A study may be carried out after the disease outcomes have occurred but use measurements that were made before they occurred.</a:t>
            </a:r>
          </a:p>
        </p:txBody>
      </p:sp>
    </p:spTree>
    <p:extLst>
      <p:ext uri="{BB962C8B-B14F-4D97-AF65-F5344CB8AC3E}">
        <p14:creationId xmlns:p14="http://schemas.microsoft.com/office/powerpoint/2010/main" val="91940526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98</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74219051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99</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dirty="0" smtClean="0"/>
              <a:t>Within-subject</a:t>
            </a:r>
            <a:r>
              <a:rPr lang="en-US" baseline="0" dirty="0" smtClean="0"/>
              <a:t> study designs use cases without separate controls.  We describe the “case-crossover” designs in the next slides.  A “case-only” design is slightly different and can be used to assess for interaction.  You will encounter the “self-controlled case series design” in a Journal Club selection (Grosso et al. 2009) later in the course.  </a:t>
            </a:r>
            <a:endParaRPr lang="en-US" dirty="0" smtClean="0"/>
          </a:p>
        </p:txBody>
      </p:sp>
    </p:spTree>
    <p:extLst>
      <p:ext uri="{BB962C8B-B14F-4D97-AF65-F5344CB8AC3E}">
        <p14:creationId xmlns:p14="http://schemas.microsoft.com/office/powerpoint/2010/main" val="112452138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B662326E-5896-426D-AC58-18E8653B4C54}" type="slidenum">
              <a:rPr lang="en-US" smtClean="0"/>
              <a:pPr/>
              <a:t>100</a:t>
            </a:fld>
            <a:endParaRPr 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smtClean="0"/>
              <a:t>The case-crossover design solves the problem of selecting controls by using the cases as their own controls.  All participants are cases.  Exposure right before the event is compared to exposure at other times in the same person.</a:t>
            </a:r>
          </a:p>
          <a:p>
            <a:endParaRPr lang="en-US" smtClean="0"/>
          </a:p>
          <a:p>
            <a:r>
              <a:rPr lang="en-US" smtClean="0"/>
              <a:t>This type of design is only suited to certain types of exposures.  The exposure has to vary within individuals over time, and is best suited to exposures with a relatively rapid effect on the event (outcome) of interest.  Can be used to assess effects of medications, vaccines.  Example follows of exposure to air pollution. </a:t>
            </a:r>
          </a:p>
          <a:p>
            <a:endParaRPr lang="en-US" smtClean="0"/>
          </a:p>
          <a:p>
            <a:endParaRPr lang="en-US" smtClean="0"/>
          </a:p>
        </p:txBody>
      </p:sp>
    </p:spTree>
    <p:extLst>
      <p:ext uri="{BB962C8B-B14F-4D97-AF65-F5344CB8AC3E}">
        <p14:creationId xmlns:p14="http://schemas.microsoft.com/office/powerpoint/2010/main" val="3276698767"/>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ln/>
        </p:spPr>
      </p:sp>
      <p:sp>
        <p:nvSpPr>
          <p:cNvPr id="161794" name="Rectangle 3"/>
          <p:cNvSpPr>
            <a:spLocks noGrp="1" noChangeArrowheads="1"/>
          </p:cNvSpPr>
          <p:nvPr>
            <p:ph type="body" idx="1"/>
          </p:nvPr>
        </p:nvSpPr>
        <p:spPr>
          <a:noFill/>
          <a:ln/>
        </p:spPr>
        <p:txBody>
          <a:bodyPr/>
          <a:lstStyle/>
          <a:p>
            <a:r>
              <a:rPr lang="en-US" dirty="0" smtClean="0"/>
              <a:t>In a case-crossover design, only the incident cases are identified.  There are no separate controls.  Exposure just before the event is compared to other “non-event” exposure times in the same person.  i.e. Cases act as their own controls.</a:t>
            </a:r>
          </a:p>
          <a:p>
            <a:endParaRPr lang="en-US" dirty="0" smtClean="0"/>
          </a:p>
          <a:p>
            <a:r>
              <a:rPr lang="en-US" dirty="0" smtClean="0"/>
              <a:t>It is important in this design to identify all incident cases from a defined</a:t>
            </a:r>
            <a:r>
              <a:rPr lang="en-US" baseline="0" dirty="0" smtClean="0"/>
              <a:t> </a:t>
            </a:r>
            <a:r>
              <a:rPr lang="en-US" dirty="0" smtClean="0"/>
              <a:t>study base.  </a:t>
            </a:r>
          </a:p>
          <a:p>
            <a:endParaRPr lang="en-US" dirty="0" smtClean="0"/>
          </a:p>
        </p:txBody>
      </p:sp>
    </p:spTree>
    <p:extLst>
      <p:ext uri="{BB962C8B-B14F-4D97-AF65-F5344CB8AC3E}">
        <p14:creationId xmlns:p14="http://schemas.microsoft.com/office/powerpoint/2010/main" val="211491968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39CDF765-92D8-4C6B-B42D-702707ECD465}" type="slidenum">
              <a:rPr lang="en-US" smtClean="0"/>
              <a:pPr/>
              <a:t>102</a:t>
            </a:fld>
            <a:endParaRPr 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endParaRPr lang="en-US" dirty="0" smtClean="0"/>
          </a:p>
          <a:p>
            <a:r>
              <a:rPr lang="en-US" dirty="0" smtClean="0"/>
              <a:t>Note that the measurement of air pollution is measured at a group level, based on the concentration of air pollutants in Vancouver on a given day.  Not an individual measurement.  But, this isn’t an ecological study.   Outcome is measured on individuals.  Group level exposure is assigned to individuals.  Analysis is done in an individual basis.    </a:t>
            </a:r>
          </a:p>
          <a:p>
            <a:endParaRPr lang="en-US" dirty="0" smtClean="0"/>
          </a:p>
          <a:p>
            <a:r>
              <a:rPr lang="en-US" dirty="0" smtClean="0"/>
              <a:t>There are many nuances to this</a:t>
            </a:r>
            <a:r>
              <a:rPr lang="en-US" baseline="0" dirty="0" smtClean="0"/>
              <a:t> family of within-subject study design which we will not cover in this course.  We introduce this family of designs to make you aware of them and to point out that they will likely grow in stature in the future.  </a:t>
            </a:r>
            <a:endParaRPr lang="en-US" dirty="0" smtClean="0"/>
          </a:p>
        </p:txBody>
      </p:sp>
    </p:spTree>
    <p:extLst>
      <p:ext uri="{BB962C8B-B14F-4D97-AF65-F5344CB8AC3E}">
        <p14:creationId xmlns:p14="http://schemas.microsoft.com/office/powerpoint/2010/main" val="288009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B9C3C4-F503-49CD-AFF7-4E1F3DF988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07A64A-7D98-41E0-BFCC-5F6F656AC58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231E21-D1C7-45EC-8778-1B47385C8B9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749A4A-4B36-4CE7-8CB4-6B7B19095D1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85B140-5CE4-417E-BD88-955EE3C62F3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81F1D9-0C31-4FC8-B48B-32A56C18284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D1B460-3690-4F58-82F4-86936945BE4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08A769-90A5-43B3-A15E-6676F189EB3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F01F43-052E-4E76-A490-588110A944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E673D9B-2595-4567-8CD0-1747E19FD9D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FE4E45A-84BE-4729-B530-F8AC2BA2818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6FEC46-3427-4261-9B57-09D1A0A768F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23392ABD-A898-47E9-8CB1-C75C53C0991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http://www.sciencedirect.com/science?_ob=MImg&amp;_imagekey=B7MFR-4W1SGNV-3-1&amp;_cdi=23265&amp;_user=10&amp;_orig=search&amp;_coverDate=04/10/2009&amp;_sk=999999999&amp;view=c&amp;wchp=dGLbVlW-zSkWz&amp;md5=888c9624a94e05dff4f3c76384501312&amp;ie=/sdarticle.pdf"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4"/>
          <p:cNvSpPr>
            <a:spLocks noGrp="1" noChangeArrowheads="1"/>
          </p:cNvSpPr>
          <p:nvPr>
            <p:ph type="title"/>
          </p:nvPr>
        </p:nvSpPr>
        <p:spPr>
          <a:xfrm>
            <a:off x="685800" y="304800"/>
            <a:ext cx="7772400" cy="2743200"/>
          </a:xfrm>
        </p:spPr>
        <p:txBody>
          <a:bodyPr/>
          <a:lstStyle/>
          <a:p>
            <a:r>
              <a:rPr lang="en-US" sz="4000" b="1" dirty="0" smtClean="0"/>
              <a:t>Epidemiologic Methods</a:t>
            </a:r>
            <a:r>
              <a:rPr lang="en-US" sz="3200" b="1" dirty="0" smtClean="0"/>
              <a:t/>
            </a:r>
            <a:br>
              <a:rPr lang="en-US" sz="3200" b="1" dirty="0" smtClean="0"/>
            </a:br>
            <a:r>
              <a:rPr lang="en-US" sz="3200" b="1" dirty="0" smtClean="0"/>
              <a:t>Fall 2015</a:t>
            </a:r>
            <a:r>
              <a:rPr lang="en-US" sz="3200" dirty="0" smtClean="0"/>
              <a:t/>
            </a:r>
            <a:br>
              <a:rPr lang="en-US" sz="3200" dirty="0" smtClean="0"/>
            </a:br>
            <a:r>
              <a:rPr lang="en-US" sz="2400" dirty="0" smtClean="0"/>
              <a:t/>
            </a:r>
            <a:br>
              <a:rPr lang="en-US" sz="2400" dirty="0" smtClean="0"/>
            </a:br>
            <a:r>
              <a:rPr lang="en-US" dirty="0" smtClean="0"/>
              <a:t>First 5 Lectures</a:t>
            </a:r>
          </a:p>
        </p:txBody>
      </p:sp>
      <p:sp>
        <p:nvSpPr>
          <p:cNvPr id="18434" name="Rectangle 5"/>
          <p:cNvSpPr>
            <a:spLocks noGrp="1" noChangeArrowheads="1"/>
          </p:cNvSpPr>
          <p:nvPr>
            <p:ph type="body" idx="1"/>
          </p:nvPr>
        </p:nvSpPr>
        <p:spPr>
          <a:xfrm>
            <a:off x="1143000" y="3276600"/>
            <a:ext cx="7162800" cy="2590800"/>
          </a:xfrm>
        </p:spPr>
        <p:txBody>
          <a:bodyPr/>
          <a:lstStyle/>
          <a:p>
            <a:r>
              <a:rPr lang="en-US" sz="3600" dirty="0" smtClean="0"/>
              <a:t>Study Design (today)</a:t>
            </a:r>
          </a:p>
          <a:p>
            <a:r>
              <a:rPr lang="en-US" sz="3600" dirty="0" smtClean="0"/>
              <a:t>Disease Occurrence I and II </a:t>
            </a:r>
          </a:p>
          <a:p>
            <a:r>
              <a:rPr lang="en-US" sz="3600" dirty="0" smtClean="0"/>
              <a:t>Disease Association I and II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152400"/>
            <a:ext cx="7772400" cy="1143000"/>
          </a:xfrm>
        </p:spPr>
        <p:txBody>
          <a:bodyPr/>
          <a:lstStyle/>
          <a:p>
            <a:r>
              <a:rPr lang="en-US" sz="4000" dirty="0" smtClean="0"/>
              <a:t>Utility of ecological studies</a:t>
            </a:r>
          </a:p>
        </p:txBody>
      </p:sp>
      <p:sp>
        <p:nvSpPr>
          <p:cNvPr id="19458" name="Rectangle 3"/>
          <p:cNvSpPr>
            <a:spLocks noGrp="1" noChangeArrowheads="1"/>
          </p:cNvSpPr>
          <p:nvPr>
            <p:ph type="body" idx="1"/>
          </p:nvPr>
        </p:nvSpPr>
        <p:spPr>
          <a:xfrm>
            <a:off x="304800" y="1295400"/>
            <a:ext cx="8686800" cy="4876800"/>
          </a:xfrm>
        </p:spPr>
        <p:txBody>
          <a:bodyPr/>
          <a:lstStyle/>
          <a:p>
            <a:pPr marL="0" indent="0">
              <a:lnSpc>
                <a:spcPct val="90000"/>
              </a:lnSpc>
              <a:buNone/>
            </a:pPr>
            <a:r>
              <a:rPr lang="en-US" sz="2800" dirty="0" smtClean="0"/>
              <a:t>Given limitations of ecological studies, why use this design?</a:t>
            </a:r>
            <a:endParaRPr lang="en-US" sz="2800" dirty="0"/>
          </a:p>
          <a:p>
            <a:pPr>
              <a:lnSpc>
                <a:spcPct val="90000"/>
              </a:lnSpc>
            </a:pPr>
            <a:r>
              <a:rPr lang="en-US" sz="2800" dirty="0" smtClean="0"/>
              <a:t>Easy </a:t>
            </a:r>
            <a:r>
              <a:rPr lang="en-US" sz="2800" dirty="0"/>
              <a:t>to do, exposure and outcome data often readily available</a:t>
            </a:r>
          </a:p>
          <a:p>
            <a:pPr>
              <a:lnSpc>
                <a:spcPct val="90000"/>
              </a:lnSpc>
            </a:pPr>
            <a:r>
              <a:rPr lang="en-US" sz="2800" dirty="0"/>
              <a:t>C</a:t>
            </a:r>
            <a:r>
              <a:rPr lang="en-US" sz="2800" dirty="0" smtClean="0"/>
              <a:t>an </a:t>
            </a:r>
            <a:r>
              <a:rPr lang="en-US" sz="2800" dirty="0"/>
              <a:t>provide </a:t>
            </a:r>
            <a:r>
              <a:rPr lang="en-US" sz="2800" dirty="0" smtClean="0"/>
              <a:t>preliminary </a:t>
            </a:r>
            <a:r>
              <a:rPr lang="en-US" sz="2800" dirty="0"/>
              <a:t>picture of relationships in new fields</a:t>
            </a:r>
          </a:p>
          <a:p>
            <a:pPr>
              <a:lnSpc>
                <a:spcPct val="90000"/>
              </a:lnSpc>
            </a:pPr>
            <a:r>
              <a:rPr lang="en-US" sz="2800" dirty="0"/>
              <a:t>C</a:t>
            </a:r>
            <a:r>
              <a:rPr lang="en-US" sz="2800" dirty="0" smtClean="0"/>
              <a:t>an </a:t>
            </a:r>
            <a:r>
              <a:rPr lang="en-US" sz="2800" dirty="0"/>
              <a:t>provide </a:t>
            </a:r>
            <a:r>
              <a:rPr lang="en-US" sz="2800" dirty="0" smtClean="0"/>
              <a:t>greater </a:t>
            </a:r>
            <a:r>
              <a:rPr lang="en-US" sz="2800" dirty="0"/>
              <a:t>variability in </a:t>
            </a:r>
            <a:r>
              <a:rPr lang="en-US" sz="2800" dirty="0" smtClean="0"/>
              <a:t>exposure </a:t>
            </a:r>
            <a:r>
              <a:rPr lang="en-US" sz="2800" dirty="0"/>
              <a:t>or outcome measurements that allows </a:t>
            </a:r>
            <a:r>
              <a:rPr lang="en-US" sz="2800" dirty="0" smtClean="0"/>
              <a:t>a relationship </a:t>
            </a:r>
            <a:r>
              <a:rPr lang="en-US" sz="2800" dirty="0"/>
              <a:t>to be </a:t>
            </a:r>
            <a:r>
              <a:rPr lang="en-US" sz="2800" dirty="0" smtClean="0"/>
              <a:t>observed.  </a:t>
            </a:r>
            <a:r>
              <a:rPr lang="en-US" sz="2800" dirty="0"/>
              <a:t>Such variability may be absent in individual-level studies which are </a:t>
            </a:r>
            <a:r>
              <a:rPr lang="en-US" sz="2800" dirty="0" smtClean="0"/>
              <a:t>typically more homogeneous </a:t>
            </a:r>
            <a:r>
              <a:rPr lang="en-US" sz="2800" dirty="0"/>
              <a:t>populations.</a:t>
            </a:r>
            <a:endParaRPr lang="en-US" sz="2800" dirty="0" smtClean="0"/>
          </a:p>
        </p:txBody>
      </p:sp>
    </p:spTree>
    <p:extLst>
      <p:ext uri="{BB962C8B-B14F-4D97-AF65-F5344CB8AC3E}">
        <p14:creationId xmlns:p14="http://schemas.microsoft.com/office/powerpoint/2010/main" val="301003640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smtClean="0"/>
              <a:t>Case-Crossover Design</a:t>
            </a:r>
          </a:p>
        </p:txBody>
      </p:sp>
      <p:sp>
        <p:nvSpPr>
          <p:cNvPr id="158722" name="Rectangle 3"/>
          <p:cNvSpPr>
            <a:spLocks noGrp="1" noChangeArrowheads="1"/>
          </p:cNvSpPr>
          <p:nvPr>
            <p:ph type="body" idx="1"/>
          </p:nvPr>
        </p:nvSpPr>
        <p:spPr>
          <a:xfrm>
            <a:off x="381000" y="1981200"/>
            <a:ext cx="8458200" cy="4114800"/>
          </a:xfrm>
        </p:spPr>
        <p:txBody>
          <a:bodyPr/>
          <a:lstStyle/>
          <a:p>
            <a:r>
              <a:rPr lang="en-US" dirty="0" smtClean="0"/>
              <a:t>Compare exposure just before event and exposure at an earlier time, in the same person</a:t>
            </a:r>
          </a:p>
          <a:p>
            <a:r>
              <a:rPr lang="en-US" dirty="0" smtClean="0"/>
              <a:t>Suited to brief (acute) exposure with a relatively rapid effect on the outcome</a:t>
            </a:r>
          </a:p>
          <a:p>
            <a:endParaRPr lang="en-US" dirty="0" smtClean="0"/>
          </a:p>
        </p:txBody>
      </p:sp>
    </p:spTree>
    <p:extLst>
      <p:ext uri="{BB962C8B-B14F-4D97-AF65-F5344CB8AC3E}">
        <p14:creationId xmlns:p14="http://schemas.microsoft.com/office/powerpoint/2010/main" val="396182395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2"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50" name="Shape 49"/>
          <p:cNvCxnSpPr>
            <a:endCxn id="160792"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5"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8" name="Straight Connector 37"/>
          <p:cNvCxnSpPr/>
          <p:nvPr/>
        </p:nvCxnSpPr>
        <p:spPr>
          <a:xfrm flipV="1">
            <a:off x="3429000" y="1905000"/>
            <a:ext cx="22860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0797" name="TextBox 40"/>
          <p:cNvSpPr txBox="1">
            <a:spLocks noChangeArrowheads="1"/>
          </p:cNvSpPr>
          <p:nvPr/>
        </p:nvSpPr>
        <p:spPr bwMode="auto">
          <a:xfrm>
            <a:off x="3505200" y="1600200"/>
            <a:ext cx="420688"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60798" name="Text Box 3"/>
          <p:cNvSpPr txBox="1">
            <a:spLocks noChangeArrowheads="1"/>
          </p:cNvSpPr>
          <p:nvPr/>
        </p:nvSpPr>
        <p:spPr bwMode="auto">
          <a:xfrm>
            <a:off x="400050" y="228600"/>
            <a:ext cx="6991350" cy="641350"/>
          </a:xfrm>
          <a:prstGeom prst="rect">
            <a:avLst/>
          </a:prstGeom>
          <a:noFill/>
          <a:ln w="9525">
            <a:noFill/>
            <a:miter lim="800000"/>
            <a:headEnd/>
            <a:tailEnd/>
          </a:ln>
        </p:spPr>
        <p:txBody>
          <a:bodyPr wrap="none">
            <a:spAutoFit/>
          </a:bodyPr>
          <a:lstStyle/>
          <a:p>
            <a:pPr eaLnBrk="0" hangingPunct="0"/>
            <a:r>
              <a:rPr lang="en-US" sz="3600"/>
              <a:t>Case-crossover design: Just the cases</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ChangeArrowheads="1"/>
          </p:cNvSpPr>
          <p:nvPr>
            <p:ph type="title"/>
          </p:nvPr>
        </p:nvSpPr>
        <p:spPr>
          <a:xfrm>
            <a:off x="685800" y="228600"/>
            <a:ext cx="7772400" cy="1143000"/>
          </a:xfrm>
        </p:spPr>
        <p:txBody>
          <a:bodyPr/>
          <a:lstStyle/>
          <a:p>
            <a:r>
              <a:rPr lang="en-US" smtClean="0"/>
              <a:t>Case-Crossover Example</a:t>
            </a:r>
          </a:p>
        </p:txBody>
      </p:sp>
      <p:sp>
        <p:nvSpPr>
          <p:cNvPr id="162818" name="Rectangle 3"/>
          <p:cNvSpPr>
            <a:spLocks noGrp="1" noChangeArrowheads="1"/>
          </p:cNvSpPr>
          <p:nvPr>
            <p:ph type="body" idx="1"/>
          </p:nvPr>
        </p:nvSpPr>
        <p:spPr>
          <a:xfrm>
            <a:off x="228600" y="1447800"/>
            <a:ext cx="8229600" cy="4648200"/>
          </a:xfrm>
        </p:spPr>
        <p:txBody>
          <a:bodyPr/>
          <a:lstStyle/>
          <a:p>
            <a:pPr>
              <a:lnSpc>
                <a:spcPct val="80000"/>
              </a:lnSpc>
            </a:pPr>
            <a:r>
              <a:rPr lang="en-US" sz="2000" b="1" smtClean="0"/>
              <a:t>Objective:</a:t>
            </a:r>
            <a:r>
              <a:rPr lang="en-US" sz="2000" smtClean="0"/>
              <a:t>  Relationship between air pollution and incidence of cardiac arrhythmia in patients with implantable cardioverter defibrillators (ICDs). </a:t>
            </a:r>
          </a:p>
          <a:p>
            <a:pPr>
              <a:lnSpc>
                <a:spcPct val="80000"/>
              </a:lnSpc>
            </a:pPr>
            <a:r>
              <a:rPr lang="en-US" sz="2000" b="1" smtClean="0"/>
              <a:t>Methods: </a:t>
            </a:r>
            <a:r>
              <a:rPr lang="en-US" sz="2000" smtClean="0"/>
              <a:t>34 patients with ICDs residing in the Vancouver, Canada, area were included representing all patients attending the 2 ICD clinics in the study region who had recorded at least 1 ICD discharge during the study period. </a:t>
            </a:r>
          </a:p>
          <a:p>
            <a:pPr>
              <a:lnSpc>
                <a:spcPct val="80000"/>
              </a:lnSpc>
            </a:pPr>
            <a:r>
              <a:rPr lang="en-US" sz="2000" smtClean="0"/>
              <a:t>Air pollutant concentrations on days for which ICD discharges were observed (“case days”) were compared to concentrations on control days in case-crossover analyses. </a:t>
            </a:r>
          </a:p>
          <a:p>
            <a:pPr>
              <a:lnSpc>
                <a:spcPct val="80000"/>
              </a:lnSpc>
            </a:pPr>
            <a:r>
              <a:rPr lang="en-US" sz="2000" smtClean="0"/>
              <a:t>Control days were selected symmetrically, 7 days before and after each case day.</a:t>
            </a:r>
          </a:p>
          <a:p>
            <a:pPr>
              <a:lnSpc>
                <a:spcPct val="80000"/>
              </a:lnSpc>
            </a:pPr>
            <a:endParaRPr lang="en-US" sz="2000" smtClean="0"/>
          </a:p>
        </p:txBody>
      </p:sp>
      <p:sp>
        <p:nvSpPr>
          <p:cNvPr id="162819" name="Text Box 4"/>
          <p:cNvSpPr txBox="1">
            <a:spLocks noChangeArrowheads="1"/>
          </p:cNvSpPr>
          <p:nvPr/>
        </p:nvSpPr>
        <p:spPr bwMode="auto">
          <a:xfrm>
            <a:off x="2362200" y="5334000"/>
            <a:ext cx="6172200" cy="915988"/>
          </a:xfrm>
          <a:prstGeom prst="rect">
            <a:avLst/>
          </a:prstGeom>
          <a:noFill/>
          <a:ln w="9525">
            <a:noFill/>
            <a:miter lim="800000"/>
            <a:headEnd/>
            <a:tailEnd/>
          </a:ln>
        </p:spPr>
        <p:txBody>
          <a:bodyPr>
            <a:spAutoFit/>
          </a:bodyPr>
          <a:lstStyle/>
          <a:p>
            <a:pPr algn="r" eaLnBrk="0" hangingPunct="0"/>
            <a:r>
              <a:rPr lang="en-US" sz="1800"/>
              <a:t>Rich et al. </a:t>
            </a:r>
            <a:r>
              <a:rPr lang="en-US" sz="1800" b="1"/>
              <a:t>A Case-Crossover Analysis of Particulate Air Pollution and Cardiac Arrhythmia in Patients with Implantable Cardioverter Defibrillators</a:t>
            </a:r>
            <a:r>
              <a:rPr lang="en-US" sz="1800"/>
              <a:t> </a:t>
            </a:r>
            <a:r>
              <a:rPr lang="en-US" sz="1800" i="1"/>
              <a:t>Inhal Toxicol</a:t>
            </a:r>
            <a:r>
              <a:rPr lang="en-US" sz="1800"/>
              <a:t>, 2004</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Human Subjects Studies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456769" y="2187575"/>
            <a:ext cx="1553631" cy="461665"/>
          </a:xfrm>
          <a:prstGeom prst="rect">
            <a:avLst/>
          </a:prstGeom>
          <a:noFill/>
          <a:ln w="9525">
            <a:noFill/>
            <a:miter lim="800000"/>
            <a:headEnd/>
            <a:tailEnd/>
          </a:ln>
        </p:spPr>
        <p:txBody>
          <a:bodyPr wrap="none">
            <a:spAutoFit/>
          </a:bodyPr>
          <a:lstStyle/>
          <a:p>
            <a:pPr algn="ctr" eaLnBrk="0" hangingPunct="0"/>
            <a:r>
              <a:rPr lang="en-US" b="1" dirty="0"/>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49452" y="3732361"/>
            <a:ext cx="2457450" cy="457200"/>
          </a:xfrm>
          <a:prstGeom prst="rect">
            <a:avLst/>
          </a:prstGeom>
          <a:noFill/>
          <a:ln w="9525">
            <a:noFill/>
            <a:miter lim="800000"/>
            <a:headEnd/>
            <a:tailEnd/>
          </a:ln>
        </p:spPr>
        <p:txBody>
          <a:bodyPr wrap="none">
            <a:spAutoFit/>
          </a:bodyPr>
          <a:lstStyle/>
          <a:p>
            <a:pPr algn="ctr" eaLnBrk="0" hangingPunct="0"/>
            <a:r>
              <a:rPr lang="en-US"/>
              <a:t>Ecological 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Within-subject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591084" y="3764907"/>
            <a:ext cx="1608702" cy="707886"/>
          </a:xfrm>
          <a:prstGeom prst="rect">
            <a:avLst/>
          </a:prstGeom>
          <a:noFill/>
          <a:ln w="9525">
            <a:noFill/>
            <a:miter lim="800000"/>
            <a:headEnd/>
            <a:tailEnd/>
          </a:ln>
        </p:spPr>
        <p:txBody>
          <a:bodyPr wrap="square">
            <a:spAutoFit/>
          </a:bodyPr>
          <a:lstStyle/>
          <a:p>
            <a:pPr algn="ctr" eaLnBrk="0" hangingPunct="0"/>
            <a:r>
              <a:rPr lang="en-US" sz="2000" dirty="0" smtClean="0"/>
              <a:t>Cluster 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 name="Down Arrow 1"/>
          <p:cNvSpPr/>
          <p:nvPr/>
        </p:nvSpPr>
        <p:spPr bwMode="auto">
          <a:xfrm rot="2303389">
            <a:off x="6910432" y="1240088"/>
            <a:ext cx="484632" cy="1006475"/>
          </a:xfrm>
          <a:prstGeom prst="downArrow">
            <a:avLst>
              <a:gd name="adj1" fmla="val 50000"/>
              <a:gd name="adj2" fmla="val 57120"/>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872653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026"/>
          <p:cNvSpPr>
            <a:spLocks noGrp="1" noChangeArrowheads="1"/>
          </p:cNvSpPr>
          <p:nvPr>
            <p:ph type="title"/>
          </p:nvPr>
        </p:nvSpPr>
        <p:spPr>
          <a:xfrm>
            <a:off x="685800" y="3962400"/>
            <a:ext cx="7924800" cy="1752600"/>
          </a:xfrm>
        </p:spPr>
        <p:txBody>
          <a:bodyPr/>
          <a:lstStyle/>
          <a:p>
            <a:pPr algn="l"/>
            <a:r>
              <a:rPr lang="en-US" sz="3600" dirty="0" smtClean="0"/>
              <a:t>Therefore, cohorts are the basis of all study designs when the individual is the unit of observation.</a:t>
            </a:r>
          </a:p>
        </p:txBody>
      </p:sp>
      <p:sp>
        <p:nvSpPr>
          <p:cNvPr id="35842" name="Rectangle 1027"/>
          <p:cNvSpPr>
            <a:spLocks noGrp="1" noChangeArrowheads="1"/>
          </p:cNvSpPr>
          <p:nvPr>
            <p:ph type="body" idx="1"/>
          </p:nvPr>
        </p:nvSpPr>
        <p:spPr>
          <a:xfrm>
            <a:off x="381000" y="609600"/>
            <a:ext cx="8077200" cy="3200400"/>
          </a:xfrm>
        </p:spPr>
        <p:txBody>
          <a:bodyPr/>
          <a:lstStyle/>
          <a:p>
            <a:pPr>
              <a:buFontTx/>
              <a:buNone/>
            </a:pPr>
            <a:r>
              <a:rPr lang="en-US" dirty="0" smtClean="0"/>
              <a:t>   </a:t>
            </a:r>
          </a:p>
          <a:p>
            <a:pPr>
              <a:buFontTx/>
              <a:buNone/>
            </a:pPr>
            <a:r>
              <a:rPr lang="en-US" sz="3600" dirty="0" smtClean="0"/>
              <a:t>   With individual as unit of observation, all study design is best thought of as sampling the longitudinal experience of an </a:t>
            </a:r>
            <a:r>
              <a:rPr lang="en-US" sz="3600" u="sng" dirty="0" smtClean="0"/>
              <a:t>underlying study base or cohort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685800" y="228600"/>
            <a:ext cx="7772400" cy="1143000"/>
          </a:xfrm>
        </p:spPr>
        <p:txBody>
          <a:bodyPr/>
          <a:lstStyle/>
          <a:p>
            <a:r>
              <a:rPr lang="en-US" dirty="0" smtClean="0"/>
              <a:t>Concept of the Study Base</a:t>
            </a:r>
          </a:p>
        </p:txBody>
      </p:sp>
      <p:sp>
        <p:nvSpPr>
          <p:cNvPr id="37890" name="Rectangle 3"/>
          <p:cNvSpPr>
            <a:spLocks noGrp="1" noChangeArrowheads="1"/>
          </p:cNvSpPr>
          <p:nvPr>
            <p:ph type="body" sz="half" idx="1"/>
          </p:nvPr>
        </p:nvSpPr>
        <p:spPr>
          <a:xfrm>
            <a:off x="228600" y="1371600"/>
            <a:ext cx="8763000" cy="1447800"/>
          </a:xfrm>
        </p:spPr>
        <p:txBody>
          <a:bodyPr/>
          <a:lstStyle/>
          <a:p>
            <a:pPr marL="0" indent="0">
              <a:buFontTx/>
              <a:buNone/>
            </a:pPr>
            <a:r>
              <a:rPr lang="en-US" sz="2800" dirty="0" smtClean="0"/>
              <a:t>The study base is the underlying population that experiences the disease outcomes you observe in your study</a:t>
            </a:r>
          </a:p>
        </p:txBody>
      </p:sp>
      <p:graphicFrame>
        <p:nvGraphicFramePr>
          <p:cNvPr id="72749" name="Group 45"/>
          <p:cNvGraphicFramePr>
            <a:graphicFrameLocks noGrp="1"/>
          </p:cNvGraphicFramePr>
          <p:nvPr>
            <p:ph sz="half" idx="2"/>
            <p:extLst>
              <p:ext uri="{D42A27DB-BD31-4B8C-83A1-F6EECF244321}">
                <p14:modId xmlns:p14="http://schemas.microsoft.com/office/powerpoint/2010/main" val="134720563"/>
              </p:ext>
            </p:extLst>
          </p:nvPr>
        </p:nvGraphicFramePr>
        <p:xfrm>
          <a:off x="1066800" y="2667000"/>
          <a:ext cx="7086600" cy="3811110"/>
        </p:xfrm>
        <a:graphic>
          <a:graphicData uri="http://schemas.openxmlformats.org/drawingml/2006/table">
            <a:tbl>
              <a:tblPr/>
              <a:tblGrid>
                <a:gridCol w="2590800"/>
                <a:gridCol w="4495800"/>
              </a:tblGrid>
              <a:tr h="5182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Design</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Study Base</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378">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cohort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explicitly defined cohort</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50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cross-sectional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cohort (sometimes hypothetical) sampled at one point in time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857">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case-control</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the cohort, either explicit or hypothetical, that gave rise to the cases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685800" y="381000"/>
            <a:ext cx="7772400" cy="1143000"/>
          </a:xfrm>
        </p:spPr>
        <p:txBody>
          <a:bodyPr/>
          <a:lstStyle/>
          <a:p>
            <a:r>
              <a:rPr lang="en-US" smtClean="0"/>
              <a:t>Three Keys to Study Design Using Observation of Individuals</a:t>
            </a:r>
          </a:p>
        </p:txBody>
      </p:sp>
      <p:sp>
        <p:nvSpPr>
          <p:cNvPr id="39938" name="Rectangle 3"/>
          <p:cNvSpPr>
            <a:spLocks noGrp="1" noChangeArrowheads="1"/>
          </p:cNvSpPr>
          <p:nvPr>
            <p:ph type="body" idx="1"/>
          </p:nvPr>
        </p:nvSpPr>
        <p:spPr>
          <a:xfrm>
            <a:off x="228600" y="1981200"/>
            <a:ext cx="8686800" cy="4114800"/>
          </a:xfrm>
        </p:spPr>
        <p:txBody>
          <a:bodyPr/>
          <a:lstStyle/>
          <a:p>
            <a:r>
              <a:rPr lang="en-US" sz="2800" dirty="0" smtClean="0"/>
              <a:t>Identify the underlying population that is the Study Base</a:t>
            </a:r>
          </a:p>
          <a:p>
            <a:endParaRPr lang="en-US" sz="2800" dirty="0" smtClean="0"/>
          </a:p>
          <a:p>
            <a:r>
              <a:rPr lang="en-US" sz="2800" dirty="0" smtClean="0"/>
              <a:t>Determine how the experience of the Study Base population will be (i.e., when planning a study) / was (i.e., when interpreting a completed study) sampled</a:t>
            </a:r>
          </a:p>
          <a:p>
            <a:endParaRPr lang="en-US" sz="2800" dirty="0" smtClean="0"/>
          </a:p>
          <a:p>
            <a:r>
              <a:rPr lang="en-US" sz="2800" dirty="0" smtClean="0"/>
              <a:t>Consider the timing of measurements of exposure and outcome, relative to each other</a:t>
            </a:r>
          </a:p>
          <a:p>
            <a:pPr>
              <a:buFontTx/>
              <a:buNone/>
            </a:pPr>
            <a:endParaRPr lang="en-US"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6002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3622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6002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371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447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86200" y="1676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057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752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676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2003"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sp>
        <p:nvSpPr>
          <p:cNvPr id="42004" name="TextBox 37"/>
          <p:cNvSpPr txBox="1">
            <a:spLocks noChangeArrowheads="1"/>
          </p:cNvSpPr>
          <p:nvPr/>
        </p:nvSpPr>
        <p:spPr bwMode="auto">
          <a:xfrm>
            <a:off x="685800" y="5562600"/>
            <a:ext cx="1409700" cy="646113"/>
          </a:xfrm>
          <a:prstGeom prst="rect">
            <a:avLst/>
          </a:prstGeom>
          <a:noFill/>
          <a:ln w="9525">
            <a:noFill/>
            <a:miter lim="800000"/>
            <a:headEnd/>
            <a:tailEnd/>
          </a:ln>
        </p:spPr>
        <p:txBody>
          <a:bodyPr wrap="none">
            <a:spAutoFit/>
          </a:bodyPr>
          <a:lstStyle/>
          <a:p>
            <a:r>
              <a:rPr lang="en-US" sz="1800">
                <a:latin typeface="Calibri" pitchFamily="34" charset="0"/>
              </a:rPr>
              <a:t>Initial Cohort</a:t>
            </a:r>
          </a:p>
          <a:p>
            <a:r>
              <a:rPr lang="en-US" sz="1800">
                <a:latin typeface="Calibri" pitchFamily="34" charset="0"/>
              </a:rPr>
              <a:t>(N = 1000)</a:t>
            </a:r>
          </a:p>
        </p:txBody>
      </p:sp>
      <p:sp>
        <p:nvSpPr>
          <p:cNvPr id="42005" name="TextBox 38"/>
          <p:cNvSpPr txBox="1">
            <a:spLocks noChangeArrowheads="1"/>
          </p:cNvSpPr>
          <p:nvPr/>
        </p:nvSpPr>
        <p:spPr bwMode="auto">
          <a:xfrm>
            <a:off x="6896100" y="5562600"/>
            <a:ext cx="1847850" cy="923925"/>
          </a:xfrm>
          <a:prstGeom prst="rect">
            <a:avLst/>
          </a:prstGeom>
          <a:noFill/>
          <a:ln w="9525">
            <a:noFill/>
            <a:miter lim="800000"/>
            <a:headEnd/>
            <a:tailEnd/>
          </a:ln>
        </p:spPr>
        <p:txBody>
          <a:bodyPr wrap="none">
            <a:spAutoFit/>
          </a:bodyPr>
          <a:lstStyle/>
          <a:p>
            <a:r>
              <a:rPr lang="en-US" sz="1800" dirty="0">
                <a:latin typeface="Calibri" pitchFamily="34" charset="0"/>
              </a:rPr>
              <a:t>Cohort at the end</a:t>
            </a:r>
          </a:p>
          <a:p>
            <a:r>
              <a:rPr lang="en-US" sz="1800" dirty="0">
                <a:latin typeface="Calibri" pitchFamily="34" charset="0"/>
              </a:rPr>
              <a:t>of Follow-Up</a:t>
            </a:r>
          </a:p>
          <a:p>
            <a:r>
              <a:rPr lang="en-US" sz="1800" dirty="0">
                <a:latin typeface="Calibri" pitchFamily="34" charset="0"/>
              </a:rPr>
              <a:t>(N = </a:t>
            </a:r>
            <a:r>
              <a:rPr lang="en-US" sz="1800" dirty="0" smtClean="0">
                <a:latin typeface="Calibri" pitchFamily="34" charset="0"/>
              </a:rPr>
              <a:t>987)</a:t>
            </a:r>
            <a:endParaRPr lang="en-US" sz="1800" dirty="0">
              <a:latin typeface="Calibri" pitchFamily="34" charset="0"/>
            </a:endParaRPr>
          </a:p>
        </p:txBody>
      </p:sp>
      <p:cxnSp>
        <p:nvCxnSpPr>
          <p:cNvPr id="43" name="Straight Arrow Connector 42"/>
          <p:cNvCxnSpPr/>
          <p:nvPr/>
        </p:nvCxnSpPr>
        <p:spPr>
          <a:xfrm>
            <a:off x="2209800" y="5715000"/>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007" name="TextBox 43"/>
          <p:cNvSpPr txBox="1">
            <a:spLocks noChangeArrowheads="1"/>
          </p:cNvSpPr>
          <p:nvPr/>
        </p:nvSpPr>
        <p:spPr bwMode="auto">
          <a:xfrm>
            <a:off x="3810000" y="5715000"/>
            <a:ext cx="649288" cy="369888"/>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42008" name="TextBox 44"/>
          <p:cNvSpPr txBox="1">
            <a:spLocks noChangeArrowheads="1"/>
          </p:cNvSpPr>
          <p:nvPr/>
        </p:nvSpPr>
        <p:spPr bwMode="auto">
          <a:xfrm>
            <a:off x="2819400" y="6096000"/>
            <a:ext cx="3179763" cy="369888"/>
          </a:xfrm>
          <a:prstGeom prst="rect">
            <a:avLst/>
          </a:prstGeom>
          <a:noFill/>
          <a:ln w="9525">
            <a:noFill/>
            <a:miter lim="800000"/>
            <a:headEnd/>
            <a:tailEnd/>
          </a:ln>
        </p:spPr>
        <p:txBody>
          <a:bodyPr wrap="none">
            <a:spAutoFit/>
          </a:bodyPr>
          <a:lstStyle/>
          <a:p>
            <a:r>
              <a:rPr lang="en-US" sz="1800">
                <a:latin typeface="Calibri" pitchFamily="34" charset="0"/>
              </a:rPr>
              <a:t>Minimum loss to follow-up (1%)</a:t>
            </a:r>
          </a:p>
        </p:txBody>
      </p:sp>
      <p:sp>
        <p:nvSpPr>
          <p:cNvPr id="42009" name="TextBox 45"/>
          <p:cNvSpPr txBox="1">
            <a:spLocks noChangeArrowheads="1"/>
          </p:cNvSpPr>
          <p:nvPr/>
        </p:nvSpPr>
        <p:spPr bwMode="auto">
          <a:xfrm>
            <a:off x="716617" y="76200"/>
            <a:ext cx="7710765" cy="707886"/>
          </a:xfrm>
          <a:prstGeom prst="rect">
            <a:avLst/>
          </a:prstGeom>
          <a:noFill/>
          <a:ln w="9525">
            <a:noFill/>
            <a:miter lim="800000"/>
            <a:headEnd/>
            <a:tailEnd/>
          </a:ln>
        </p:spPr>
        <p:txBody>
          <a:bodyPr wrap="none">
            <a:spAutoFit/>
          </a:bodyPr>
          <a:lstStyle/>
          <a:p>
            <a:r>
              <a:rPr lang="en-US" sz="4000" dirty="0"/>
              <a:t>Cohort Study </a:t>
            </a:r>
            <a:r>
              <a:rPr lang="en-US" sz="4000" dirty="0" smtClean="0"/>
              <a:t>Design (Fixed Cohort)</a:t>
            </a:r>
            <a:endParaRPr lang="en-US" sz="4000" dirty="0"/>
          </a:p>
        </p:txBody>
      </p:sp>
      <p:sp>
        <p:nvSpPr>
          <p:cNvPr id="42010" name="Text Box 1030"/>
          <p:cNvSpPr txBox="1">
            <a:spLocks noChangeArrowheads="1"/>
          </p:cNvSpPr>
          <p:nvPr/>
        </p:nvSpPr>
        <p:spPr bwMode="auto">
          <a:xfrm>
            <a:off x="304800" y="759768"/>
            <a:ext cx="8439150" cy="461665"/>
          </a:xfrm>
          <a:prstGeom prst="rect">
            <a:avLst/>
          </a:prstGeom>
          <a:noFill/>
          <a:ln w="9525">
            <a:noFill/>
            <a:miter lim="800000"/>
            <a:headEnd/>
            <a:tailEnd/>
          </a:ln>
        </p:spPr>
        <p:txBody>
          <a:bodyPr wrap="square" anchor="ctr">
            <a:spAutoFit/>
          </a:bodyPr>
          <a:lstStyle/>
          <a:p>
            <a:pPr algn="ctr" eaLnBrk="0" hangingPunct="0"/>
            <a:r>
              <a:rPr lang="en-US" dirty="0" smtClean="0"/>
              <a:t>       = event               </a:t>
            </a:r>
            <a:r>
              <a:rPr lang="en-US" dirty="0"/>
              <a:t>= loss to </a:t>
            </a:r>
            <a:r>
              <a:rPr lang="en-US" dirty="0" smtClean="0"/>
              <a:t>follow-up   CE = competing event</a:t>
            </a:r>
            <a:endParaRPr lang="en-US" dirty="0"/>
          </a:p>
        </p:txBody>
      </p:sp>
      <p:cxnSp>
        <p:nvCxnSpPr>
          <p:cNvPr id="2" name="Straight Connector 15"/>
          <p:cNvCxnSpPr/>
          <p:nvPr/>
        </p:nvCxnSpPr>
        <p:spPr>
          <a:xfrm flipV="1">
            <a:off x="338931" y="990600"/>
            <a:ext cx="4572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Oval 21"/>
          <p:cNvSpPr>
            <a:spLocks noChangeArrowheads="1"/>
          </p:cNvSpPr>
          <p:nvPr/>
        </p:nvSpPr>
        <p:spPr bwMode="auto">
          <a:xfrm flipV="1">
            <a:off x="796131" y="914400"/>
            <a:ext cx="152400" cy="152400"/>
          </a:xfrm>
          <a:prstGeom prst="ellipse">
            <a:avLst/>
          </a:prstGeom>
          <a:solidFill>
            <a:schemeClr val="tx1"/>
          </a:solidFill>
          <a:ln w="50800" algn="ctr">
            <a:solidFill>
              <a:srgbClr val="385D8A"/>
            </a:solidFill>
            <a:round/>
            <a:headEnd/>
            <a:tailEnd/>
          </a:ln>
        </p:spPr>
        <p:txBody>
          <a:bodyPr rot="10800000" anchor="ctr"/>
          <a:lstStyle/>
          <a:p>
            <a:pPr algn="ctr" fontAlgn="auto">
              <a:spcBef>
                <a:spcPts val="0"/>
              </a:spcBef>
              <a:spcAft>
                <a:spcPts val="0"/>
              </a:spcAft>
              <a:defRPr/>
            </a:pPr>
            <a:endParaRPr lang="en-US" sz="1800">
              <a:solidFill>
                <a:schemeClr val="lt1"/>
              </a:solidFill>
              <a:latin typeface="+mn-lt"/>
            </a:endParaRPr>
          </a:p>
        </p:txBody>
      </p:sp>
      <p:cxnSp>
        <p:nvCxnSpPr>
          <p:cNvPr id="42013" name="Straight Arrow Connector 30"/>
          <p:cNvCxnSpPr>
            <a:cxnSpLocks noChangeShapeType="1"/>
          </p:cNvCxnSpPr>
          <p:nvPr/>
        </p:nvCxnSpPr>
        <p:spPr bwMode="auto">
          <a:xfrm>
            <a:off x="2514600" y="990600"/>
            <a:ext cx="533400" cy="0"/>
          </a:xfrm>
          <a:prstGeom prst="straightConnector1">
            <a:avLst/>
          </a:prstGeom>
          <a:noFill/>
          <a:ln w="19050" algn="ctr">
            <a:solidFill>
              <a:schemeClr val="tx1"/>
            </a:solidFill>
            <a:round/>
            <a:headEnd/>
            <a:tailEnd type="arrow" w="med" len="med"/>
          </a:ln>
        </p:spPr>
      </p:cxnSp>
      <p:cxnSp>
        <p:nvCxnSpPr>
          <p:cNvPr id="31" name="Straight Connector 30"/>
          <p:cNvCxnSpPr/>
          <p:nvPr/>
        </p:nvCxnSpPr>
        <p:spPr>
          <a:xfrm flipV="1">
            <a:off x="3276600" y="1524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5"/>
          <p:cNvSpPr txBox="1">
            <a:spLocks noChangeArrowheads="1"/>
          </p:cNvSpPr>
          <p:nvPr/>
        </p:nvSpPr>
        <p:spPr bwMode="auto">
          <a:xfrm>
            <a:off x="3465513" y="12192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cxnSp>
        <p:nvCxnSpPr>
          <p:cNvPr id="33" name="Straight Connector 34"/>
          <p:cNvCxnSpPr/>
          <p:nvPr/>
        </p:nvCxnSpPr>
        <p:spPr>
          <a:xfrm flipV="1">
            <a:off x="59436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5"/>
          <p:cNvSpPr txBox="1">
            <a:spLocks noChangeArrowheads="1"/>
          </p:cNvSpPr>
          <p:nvPr/>
        </p:nvSpPr>
        <p:spPr bwMode="auto">
          <a:xfrm>
            <a:off x="61722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38491"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1219200" y="162580"/>
            <a:ext cx="6415539" cy="523220"/>
          </a:xfrm>
          <a:prstGeom prst="rect">
            <a:avLst/>
          </a:prstGeom>
          <a:noFill/>
          <a:ln w="9525">
            <a:noFill/>
            <a:miter lim="800000"/>
            <a:headEnd/>
            <a:tailEnd/>
          </a:ln>
        </p:spPr>
        <p:txBody>
          <a:bodyPr wrap="none">
            <a:spAutoFit/>
          </a:bodyPr>
          <a:lstStyle/>
          <a:p>
            <a:r>
              <a:rPr lang="en-US" sz="2800" b="1" dirty="0" smtClean="0"/>
              <a:t>Cohort Study Design (Dynamic Cohort)</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219200"/>
            <a:ext cx="381000" cy="609600"/>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20132" y="1339880"/>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894513" y="1737894"/>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3720710" y="6254234"/>
            <a:ext cx="808235" cy="369332"/>
          </a:xfrm>
          <a:prstGeom prst="rect">
            <a:avLst/>
          </a:prstGeom>
          <a:noFill/>
          <a:ln w="9525">
            <a:noFill/>
            <a:miter lim="800000"/>
            <a:headEnd/>
            <a:tailEnd/>
          </a:ln>
        </p:spPr>
        <p:txBody>
          <a:bodyPr wrap="none">
            <a:spAutoFit/>
          </a:bodyPr>
          <a:lstStyle/>
          <a:p>
            <a:r>
              <a:rPr lang="en-US" sz="1800" dirty="0" smtClean="0">
                <a:latin typeface="Calibri" pitchFamily="34" charset="0"/>
              </a:rPr>
              <a:t>Time   </a:t>
            </a:r>
            <a:endParaRPr lang="en-US" sz="1800" dirty="0">
              <a:latin typeface="Calibri" pitchFamily="34" charset="0"/>
            </a:endParaRPr>
          </a:p>
        </p:txBody>
      </p:sp>
      <p:sp>
        <p:nvSpPr>
          <p:cNvPr id="33" name="TextBox 43"/>
          <p:cNvSpPr txBox="1">
            <a:spLocks noChangeArrowheads="1"/>
          </p:cNvSpPr>
          <p:nvPr/>
        </p:nvSpPr>
        <p:spPr bwMode="auto">
          <a:xfrm>
            <a:off x="7142956" y="6096000"/>
            <a:ext cx="1315244"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ends</a:t>
            </a:r>
            <a:endParaRPr lang="en-US" sz="1800" dirty="0">
              <a:latin typeface="Calibri" pitchFamily="34" charset="0"/>
            </a:endParaRPr>
          </a:p>
        </p:txBody>
      </p:sp>
      <p:sp>
        <p:nvSpPr>
          <p:cNvPr id="34" name="TextBox 43"/>
          <p:cNvSpPr txBox="1">
            <a:spLocks noChangeArrowheads="1"/>
          </p:cNvSpPr>
          <p:nvPr/>
        </p:nvSpPr>
        <p:spPr bwMode="auto">
          <a:xfrm>
            <a:off x="762000" y="6059269"/>
            <a:ext cx="153694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begins</a:t>
            </a:r>
            <a:endParaRPr lang="en-US" sz="1800" dirty="0">
              <a:latin typeface="Calibri" pitchFamily="34" charset="0"/>
            </a:endParaRPr>
          </a:p>
        </p:txBody>
      </p:sp>
      <p:cxnSp>
        <p:nvCxnSpPr>
          <p:cNvPr id="36" name="Straight Arrow Connector 35"/>
          <p:cNvCxnSpPr/>
          <p:nvPr/>
        </p:nvCxnSpPr>
        <p:spPr>
          <a:xfrm flipV="1">
            <a:off x="4312054" y="64389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340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685800" y="152400"/>
            <a:ext cx="7772400" cy="1143000"/>
          </a:xfrm>
        </p:spPr>
        <p:txBody>
          <a:bodyPr/>
          <a:lstStyle/>
          <a:p>
            <a:r>
              <a:rPr lang="en-US" dirty="0" smtClean="0"/>
              <a:t>Cohort study</a:t>
            </a:r>
          </a:p>
        </p:txBody>
      </p:sp>
      <p:sp>
        <p:nvSpPr>
          <p:cNvPr id="46082" name="Rectangle 3"/>
          <p:cNvSpPr>
            <a:spLocks noGrp="1" noChangeArrowheads="1"/>
          </p:cNvSpPr>
          <p:nvPr>
            <p:ph type="body" idx="1"/>
          </p:nvPr>
        </p:nvSpPr>
        <p:spPr>
          <a:xfrm>
            <a:off x="304800" y="1219200"/>
            <a:ext cx="8153400" cy="5334000"/>
          </a:xfrm>
        </p:spPr>
        <p:txBody>
          <a:bodyPr/>
          <a:lstStyle/>
          <a:p>
            <a:r>
              <a:rPr lang="en-US" sz="2800" dirty="0"/>
              <a:t>From the Latin </a:t>
            </a:r>
            <a:r>
              <a:rPr lang="en-US" sz="2800" i="1" dirty="0" err="1"/>
              <a:t>cohors</a:t>
            </a:r>
            <a:r>
              <a:rPr lang="en-US" sz="2800" i="1" dirty="0"/>
              <a:t>, </a:t>
            </a:r>
            <a:r>
              <a:rPr lang="en-US" sz="2800" dirty="0"/>
              <a:t>the basic unit of a legion in the Roman army. </a:t>
            </a:r>
          </a:p>
          <a:p>
            <a:r>
              <a:rPr lang="en-US" sz="2800" dirty="0" smtClean="0"/>
              <a:t>Schematic assumes one-time event but also possible to study repeated events</a:t>
            </a:r>
          </a:p>
          <a:p>
            <a:r>
              <a:rPr lang="en-US" sz="2800" dirty="0" smtClean="0"/>
              <a:t>In a cohort study, we can measure: </a:t>
            </a:r>
          </a:p>
          <a:p>
            <a:pPr lvl="1"/>
            <a:r>
              <a:rPr lang="en-US" sz="2400" dirty="0" smtClean="0"/>
              <a:t>Incidence of new event (e.g., death)</a:t>
            </a:r>
          </a:p>
          <a:p>
            <a:pPr lvl="1"/>
            <a:r>
              <a:rPr lang="en-US" sz="2400" dirty="0" smtClean="0"/>
              <a:t>Change over time in any entity (e.g., blood pressure)</a:t>
            </a:r>
          </a:p>
          <a:p>
            <a:r>
              <a:rPr lang="en-US" sz="2800" dirty="0" smtClean="0"/>
              <a:t>Cohort study  necessarily incorporates TIME</a:t>
            </a:r>
          </a:p>
          <a:p>
            <a:r>
              <a:rPr lang="en-US" sz="2800" dirty="0" smtClean="0"/>
              <a:t>For now, we are assuming that we can accurately identify when an event occurs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228600"/>
            <a:ext cx="8839200" cy="1143000"/>
          </a:xfrm>
        </p:spPr>
        <p:txBody>
          <a:bodyPr/>
          <a:lstStyle/>
          <a:p>
            <a:r>
              <a:rPr lang="en-US" dirty="0" smtClean="0"/>
              <a:t>Defining the composition of a cohort </a:t>
            </a:r>
          </a:p>
        </p:txBody>
      </p:sp>
      <p:sp>
        <p:nvSpPr>
          <p:cNvPr id="48130" name="Rectangle 3"/>
          <p:cNvSpPr>
            <a:spLocks noGrp="1" noChangeArrowheads="1"/>
          </p:cNvSpPr>
          <p:nvPr>
            <p:ph type="body" idx="1"/>
          </p:nvPr>
        </p:nvSpPr>
        <p:spPr>
          <a:xfrm>
            <a:off x="685800" y="1371600"/>
            <a:ext cx="8229600" cy="5105400"/>
          </a:xfrm>
        </p:spPr>
        <p:txBody>
          <a:bodyPr/>
          <a:lstStyle/>
          <a:p>
            <a:pPr marL="0" indent="0">
              <a:lnSpc>
                <a:spcPct val="90000"/>
              </a:lnSpc>
              <a:spcBef>
                <a:spcPts val="500"/>
              </a:spcBef>
              <a:spcAft>
                <a:spcPts val="500"/>
              </a:spcAft>
              <a:buNone/>
            </a:pPr>
            <a:r>
              <a:rPr lang="en-US" sz="2800" dirty="0" smtClean="0"/>
              <a:t>A cohort is defined and described by characteristics of its subjects at baseline, i.e., at the beginning of their follow-up.   </a:t>
            </a:r>
          </a:p>
          <a:p>
            <a:pPr marL="0" indent="0">
              <a:lnSpc>
                <a:spcPct val="90000"/>
              </a:lnSpc>
              <a:spcBef>
                <a:spcPts val="500"/>
              </a:spcBef>
              <a:spcAft>
                <a:spcPts val="500"/>
              </a:spcAft>
              <a:buNone/>
            </a:pPr>
            <a:r>
              <a:rPr lang="en-US" sz="2800" dirty="0"/>
              <a:t>Incorrect to define a cohort by an event that happens AFTER baseline</a:t>
            </a:r>
          </a:p>
          <a:p>
            <a:pPr marL="0" indent="0">
              <a:lnSpc>
                <a:spcPct val="90000"/>
              </a:lnSpc>
              <a:buNone/>
            </a:pPr>
            <a:r>
              <a:rPr lang="en-US" sz="2400" dirty="0"/>
              <a:t>Example:  “We enrolled a cohort of patients with diabetes who started on anti-diabetes therapy and who subsequently at one year later had a good response to therapy with lowered blood sugar.  We followed them for the occurrence of eye disease."  </a:t>
            </a:r>
            <a:endParaRPr lang="en-US" sz="2400" dirty="0" smtClean="0"/>
          </a:p>
          <a:p>
            <a:pPr marL="0" indent="0">
              <a:lnSpc>
                <a:spcPct val="90000"/>
              </a:lnSpc>
              <a:buNone/>
            </a:pPr>
            <a:r>
              <a:rPr lang="en-US" sz="2400" dirty="0" smtClean="0"/>
              <a:t>When </a:t>
            </a:r>
            <a:r>
              <a:rPr lang="en-US" sz="2400" dirty="0"/>
              <a:t>is baseline (time zero) for this cohort? </a:t>
            </a:r>
            <a:endParaRPr lang="en-US" sz="2400" dirty="0" smtClean="0"/>
          </a:p>
          <a:p>
            <a:pPr marL="0" indent="0">
              <a:lnSpc>
                <a:spcPct val="90000"/>
              </a:lnSpc>
              <a:buNone/>
            </a:pPr>
            <a:r>
              <a:rPr lang="en-US" sz="2400" dirty="0" smtClean="0"/>
              <a:t>At </a:t>
            </a:r>
            <a:r>
              <a:rPr lang="en-US" sz="2400" dirty="0"/>
              <a:t>one year when they exhibited the good response to therapy. </a:t>
            </a:r>
            <a:r>
              <a:rPr lang="en-US" sz="2400" dirty="0" smtClean="0"/>
              <a:t> Not </a:t>
            </a:r>
            <a:r>
              <a:rPr lang="en-US" sz="2400" dirty="0"/>
              <a:t>when they started therapy.  </a:t>
            </a:r>
          </a:p>
          <a:p>
            <a:pPr marL="0" indent="0">
              <a:lnSpc>
                <a:spcPct val="90000"/>
              </a:lnSpc>
              <a:buNone/>
            </a:pPr>
            <a:r>
              <a:rPr lang="en-US" sz="2400" dirty="0" smtClean="0"/>
              <a:t> </a:t>
            </a:r>
            <a:endParaRPr lang="en-US" sz="2400" dirty="0"/>
          </a:p>
          <a:p>
            <a:pPr marL="0" indent="0">
              <a:lnSpc>
                <a:spcPct val="90000"/>
              </a:lnSpc>
              <a:buNone/>
            </a:pPr>
            <a:endParaRPr lang="en-US" sz="2400" dirty="0" smtClean="0"/>
          </a:p>
          <a:p>
            <a:pPr>
              <a:lnSpc>
                <a:spcPct val="90000"/>
              </a:lnSpc>
              <a:buFontTx/>
              <a:buNone/>
            </a:pPr>
            <a:endParaRPr lang="en-US" sz="2400"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228600"/>
            <a:ext cx="8839200" cy="1143000"/>
          </a:xfrm>
        </p:spPr>
        <p:txBody>
          <a:bodyPr/>
          <a:lstStyle/>
          <a:p>
            <a:r>
              <a:rPr lang="en-US" dirty="0" smtClean="0"/>
              <a:t>Examples: Fixed Cohorts</a:t>
            </a:r>
          </a:p>
        </p:txBody>
      </p:sp>
      <p:sp>
        <p:nvSpPr>
          <p:cNvPr id="48130" name="Rectangle 3"/>
          <p:cNvSpPr>
            <a:spLocks noGrp="1" noChangeArrowheads="1"/>
          </p:cNvSpPr>
          <p:nvPr>
            <p:ph type="body" idx="1"/>
          </p:nvPr>
        </p:nvSpPr>
        <p:spPr>
          <a:xfrm>
            <a:off x="228600" y="1295400"/>
            <a:ext cx="8839200" cy="5105400"/>
          </a:xfrm>
        </p:spPr>
        <p:txBody>
          <a:bodyPr/>
          <a:lstStyle/>
          <a:p>
            <a:pPr marL="0" indent="0">
              <a:lnSpc>
                <a:spcPct val="90000"/>
              </a:lnSpc>
              <a:buNone/>
            </a:pPr>
            <a:r>
              <a:rPr lang="en-US" sz="2800" dirty="0" smtClean="0"/>
              <a:t>Research cohorts, recruited for research:  </a:t>
            </a:r>
          </a:p>
          <a:p>
            <a:pPr>
              <a:lnSpc>
                <a:spcPct val="90000"/>
              </a:lnSpc>
            </a:pPr>
            <a:r>
              <a:rPr lang="en-US" sz="2600" dirty="0" smtClean="0"/>
              <a:t>Framingham study.  Adult residents of the city called Framingham in the state of Massachusetts (in the U.S.) in 1948.</a:t>
            </a:r>
            <a:endParaRPr lang="en-US" sz="2600" dirty="0" smtClean="0">
              <a:solidFill>
                <a:srgbClr val="FF0000"/>
              </a:solidFill>
            </a:endParaRPr>
          </a:p>
          <a:p>
            <a:pPr>
              <a:lnSpc>
                <a:spcPct val="90000"/>
              </a:lnSpc>
            </a:pPr>
            <a:endParaRPr lang="en-US" sz="1100" dirty="0" smtClean="0">
              <a:solidFill>
                <a:srgbClr val="FF0000"/>
              </a:solidFill>
            </a:endParaRPr>
          </a:p>
          <a:p>
            <a:pPr>
              <a:lnSpc>
                <a:spcPct val="90000"/>
              </a:lnSpc>
            </a:pPr>
            <a:r>
              <a:rPr lang="en-US" sz="2600" dirty="0" smtClean="0"/>
              <a:t>Nurses Health Study.  </a:t>
            </a:r>
            <a:r>
              <a:rPr lang="en-US" sz="2600" dirty="0"/>
              <a:t>N</a:t>
            </a:r>
            <a:r>
              <a:rPr lang="en-US" sz="2600" dirty="0" smtClean="0"/>
              <a:t>urses residing in one of 11 states in the U.S. in 1976 who agreed to complete a baseline questionnaire.</a:t>
            </a:r>
          </a:p>
          <a:p>
            <a:r>
              <a:rPr lang="en-US" sz="2600" dirty="0"/>
              <a:t>The Diabetes Study of Northern California (</a:t>
            </a:r>
            <a:r>
              <a:rPr lang="en-US" sz="2600" dirty="0" smtClean="0"/>
              <a:t>DISTANCE).  Adults with diabetes who were receiving care at a Kaiser Permanente Northern California health care facility between 2005 and 2006.  </a:t>
            </a:r>
          </a:p>
          <a:p>
            <a:pPr>
              <a:lnSpc>
                <a:spcPct val="90000"/>
              </a:lnSpc>
              <a:buFontTx/>
              <a:buNone/>
            </a:pPr>
            <a:endParaRPr lang="en-US" sz="2400" dirty="0" smtClean="0"/>
          </a:p>
        </p:txBody>
      </p:sp>
    </p:spTree>
    <p:extLst>
      <p:ext uri="{BB962C8B-B14F-4D97-AF65-F5344CB8AC3E}">
        <p14:creationId xmlns:p14="http://schemas.microsoft.com/office/powerpoint/2010/main" val="1403198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685800" y="0"/>
            <a:ext cx="7772400" cy="1143000"/>
          </a:xfrm>
        </p:spPr>
        <p:txBody>
          <a:bodyPr/>
          <a:lstStyle/>
          <a:p>
            <a:r>
              <a:rPr lang="en-US" sz="4000" dirty="0" smtClean="0"/>
              <a:t>Study Design</a:t>
            </a:r>
            <a:br>
              <a:rPr lang="en-US" sz="4000" dirty="0" smtClean="0"/>
            </a:br>
            <a:r>
              <a:rPr lang="en-US" sz="2400" dirty="0" smtClean="0"/>
              <a:t>Outline of Topics for Today</a:t>
            </a:r>
            <a:endParaRPr lang="en-US" sz="4000" dirty="0" smtClean="0"/>
          </a:p>
        </p:txBody>
      </p:sp>
      <p:sp>
        <p:nvSpPr>
          <p:cNvPr id="19458" name="Rectangle 3"/>
          <p:cNvSpPr>
            <a:spLocks noGrp="1" noChangeArrowheads="1"/>
          </p:cNvSpPr>
          <p:nvPr>
            <p:ph type="body" idx="1"/>
          </p:nvPr>
        </p:nvSpPr>
        <p:spPr>
          <a:xfrm>
            <a:off x="685800" y="1219200"/>
            <a:ext cx="8153400" cy="4419600"/>
          </a:xfrm>
        </p:spPr>
        <p:txBody>
          <a:bodyPr/>
          <a:lstStyle/>
          <a:p>
            <a:pPr>
              <a:lnSpc>
                <a:spcPct val="70000"/>
              </a:lnSpc>
            </a:pPr>
            <a:r>
              <a:rPr lang="en-US" sz="2800" dirty="0" smtClean="0"/>
              <a:t>Individual vs group as unit of observation</a:t>
            </a:r>
          </a:p>
          <a:p>
            <a:pPr>
              <a:lnSpc>
                <a:spcPct val="70000"/>
              </a:lnSpc>
            </a:pPr>
            <a:r>
              <a:rPr lang="en-US" sz="2800" dirty="0" smtClean="0"/>
              <a:t>Group-level (ecologic) design</a:t>
            </a:r>
          </a:p>
          <a:p>
            <a:pPr>
              <a:lnSpc>
                <a:spcPct val="70000"/>
              </a:lnSpc>
            </a:pPr>
            <a:r>
              <a:rPr lang="en-US" sz="2800" dirty="0" smtClean="0"/>
              <a:t>Individual-level design</a:t>
            </a:r>
          </a:p>
          <a:p>
            <a:pPr lvl="1">
              <a:lnSpc>
                <a:spcPct val="70000"/>
              </a:lnSpc>
            </a:pPr>
            <a:r>
              <a:rPr lang="en-US" sz="2400" dirty="0" smtClean="0"/>
              <a:t>Unifying concept: the underlying </a:t>
            </a:r>
            <a:r>
              <a:rPr lang="en-US" sz="2400" dirty="0" smtClean="0"/>
              <a:t>study </a:t>
            </a:r>
            <a:r>
              <a:rPr lang="en-US" sz="2400" dirty="0" smtClean="0"/>
              <a:t>base</a:t>
            </a:r>
            <a:endParaRPr lang="en-US" sz="2400" dirty="0" smtClean="0"/>
          </a:p>
          <a:p>
            <a:pPr>
              <a:lnSpc>
                <a:spcPct val="70000"/>
              </a:lnSpc>
            </a:pPr>
            <a:r>
              <a:rPr lang="en-US" sz="2800" dirty="0" smtClean="0"/>
              <a:t>Between-subjects </a:t>
            </a:r>
            <a:r>
              <a:rPr lang="en-US" sz="2800" dirty="0" smtClean="0"/>
              <a:t>designs </a:t>
            </a:r>
            <a:endParaRPr lang="en-US" sz="2800" dirty="0" smtClean="0"/>
          </a:p>
          <a:p>
            <a:pPr lvl="1">
              <a:lnSpc>
                <a:spcPct val="70000"/>
              </a:lnSpc>
            </a:pPr>
            <a:r>
              <a:rPr lang="en-US" sz="2400" dirty="0" smtClean="0"/>
              <a:t>Cohort </a:t>
            </a:r>
          </a:p>
          <a:p>
            <a:pPr lvl="1">
              <a:lnSpc>
                <a:spcPct val="70000"/>
              </a:lnSpc>
            </a:pPr>
            <a:r>
              <a:rPr lang="en-US" sz="2400" dirty="0" smtClean="0"/>
              <a:t>Cross-sectional </a:t>
            </a:r>
          </a:p>
          <a:p>
            <a:pPr lvl="1">
              <a:lnSpc>
                <a:spcPct val="70000"/>
              </a:lnSpc>
            </a:pPr>
            <a:r>
              <a:rPr lang="en-US" sz="2400" dirty="0" smtClean="0"/>
              <a:t>Case-control </a:t>
            </a:r>
          </a:p>
          <a:p>
            <a:pPr lvl="2">
              <a:lnSpc>
                <a:spcPct val="70000"/>
              </a:lnSpc>
            </a:pPr>
            <a:r>
              <a:rPr lang="en-US" sz="2000" dirty="0" smtClean="0"/>
              <a:t>Sampling controls</a:t>
            </a:r>
          </a:p>
          <a:p>
            <a:pPr lvl="2">
              <a:lnSpc>
                <a:spcPct val="70000"/>
              </a:lnSpc>
            </a:pPr>
            <a:r>
              <a:rPr lang="en-US" sz="2000" dirty="0" smtClean="0"/>
              <a:t>Primary &amp; secondary study bases</a:t>
            </a:r>
          </a:p>
          <a:p>
            <a:pPr>
              <a:lnSpc>
                <a:spcPct val="70000"/>
              </a:lnSpc>
            </a:pPr>
            <a:r>
              <a:rPr lang="en-US" sz="2800" dirty="0"/>
              <a:t>Retrospective versus prospective – what matters</a:t>
            </a:r>
          </a:p>
          <a:p>
            <a:pPr>
              <a:lnSpc>
                <a:spcPct val="70000"/>
              </a:lnSpc>
            </a:pPr>
            <a:r>
              <a:rPr lang="en-US" sz="2800" dirty="0" smtClean="0"/>
              <a:t>Observational design emulating an experimental trial </a:t>
            </a:r>
            <a:endParaRPr lang="en-US" sz="2800" dirty="0" smtClean="0"/>
          </a:p>
          <a:p>
            <a:pPr>
              <a:lnSpc>
                <a:spcPct val="70000"/>
              </a:lnSpc>
            </a:pPr>
            <a:r>
              <a:rPr lang="en-US" sz="2800" dirty="0" smtClean="0"/>
              <a:t>Within-subjects </a:t>
            </a:r>
            <a:r>
              <a:rPr lang="en-US" sz="2800" dirty="0"/>
              <a:t>design</a:t>
            </a:r>
            <a:endParaRPr lang="en-US" sz="2800" dirty="0">
              <a:solidFill>
                <a:srgbClr val="FF0066"/>
              </a:solidFill>
            </a:endParaRPr>
          </a:p>
          <a:p>
            <a:pPr>
              <a:lnSpc>
                <a:spcPct val="70000"/>
              </a:lnSpc>
            </a:pPr>
            <a:endParaRPr lang="en-US"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52400" y="228600"/>
            <a:ext cx="8839200" cy="1143000"/>
          </a:xfrm>
        </p:spPr>
        <p:txBody>
          <a:bodyPr/>
          <a:lstStyle/>
          <a:p>
            <a:r>
              <a:rPr lang="en-US" dirty="0" smtClean="0"/>
              <a:t>Examples: Dynamic Cohorts</a:t>
            </a:r>
          </a:p>
        </p:txBody>
      </p:sp>
      <p:sp>
        <p:nvSpPr>
          <p:cNvPr id="48130" name="Rectangle 3"/>
          <p:cNvSpPr>
            <a:spLocks noGrp="1" noChangeArrowheads="1"/>
          </p:cNvSpPr>
          <p:nvPr>
            <p:ph type="body" idx="1"/>
          </p:nvPr>
        </p:nvSpPr>
        <p:spPr>
          <a:xfrm>
            <a:off x="152400" y="1371600"/>
            <a:ext cx="8763000" cy="5105400"/>
          </a:xfrm>
        </p:spPr>
        <p:txBody>
          <a:bodyPr/>
          <a:lstStyle/>
          <a:p>
            <a:pPr>
              <a:lnSpc>
                <a:spcPct val="90000"/>
              </a:lnSpc>
            </a:pPr>
            <a:r>
              <a:rPr lang="en-US" sz="2800" dirty="0" smtClean="0"/>
              <a:t>Administrative cohort:  Patients in the Kaiser Health Care system who had at least one visit beginning Jan. 1, 2000 through Dec 31, 2014 </a:t>
            </a:r>
          </a:p>
          <a:p>
            <a:pPr>
              <a:lnSpc>
                <a:spcPct val="90000"/>
              </a:lnSpc>
            </a:pPr>
            <a:endParaRPr lang="en-US" sz="2800" dirty="0" smtClean="0"/>
          </a:p>
          <a:p>
            <a:pPr>
              <a:lnSpc>
                <a:spcPct val="90000"/>
              </a:lnSpc>
            </a:pPr>
            <a:r>
              <a:rPr lang="en-US" sz="2800" dirty="0" smtClean="0"/>
              <a:t>Geographically defined cohort:  residents of San Francisco at any time in 2014.</a:t>
            </a:r>
          </a:p>
          <a:p>
            <a:pPr marL="0" indent="0">
              <a:lnSpc>
                <a:spcPct val="90000"/>
              </a:lnSpc>
              <a:buNone/>
            </a:pPr>
            <a:endParaRPr lang="en-US" sz="2400" dirty="0" smtClean="0"/>
          </a:p>
          <a:p>
            <a:pPr>
              <a:lnSpc>
                <a:spcPct val="90000"/>
              </a:lnSpc>
              <a:buFontTx/>
              <a:buNone/>
            </a:pPr>
            <a:endParaRPr lang="en-US" sz="2400" dirty="0" smtClean="0"/>
          </a:p>
        </p:txBody>
      </p:sp>
    </p:spTree>
    <p:extLst>
      <p:ext uri="{BB962C8B-B14F-4D97-AF65-F5344CB8AC3E}">
        <p14:creationId xmlns:p14="http://schemas.microsoft.com/office/powerpoint/2010/main" val="1380053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6200"/>
            <a:ext cx="7772400" cy="1143000"/>
          </a:xfrm>
        </p:spPr>
        <p:txBody>
          <a:bodyPr/>
          <a:lstStyle/>
          <a:p>
            <a:r>
              <a:rPr lang="en-US" sz="3600" b="1" dirty="0" smtClean="0"/>
              <a:t>Fixed vs Dynamic Cohorts</a:t>
            </a:r>
            <a:endParaRPr lang="en-US" sz="3600" b="1" dirty="0"/>
          </a:p>
        </p:txBody>
      </p:sp>
      <p:graphicFrame>
        <p:nvGraphicFramePr>
          <p:cNvPr id="3" name="Table 2"/>
          <p:cNvGraphicFramePr>
            <a:graphicFrameLocks noGrp="1"/>
          </p:cNvGraphicFramePr>
          <p:nvPr>
            <p:extLst>
              <p:ext uri="{D42A27DB-BD31-4B8C-83A1-F6EECF244321}">
                <p14:modId xmlns:p14="http://schemas.microsoft.com/office/powerpoint/2010/main" val="1331081753"/>
              </p:ext>
            </p:extLst>
          </p:nvPr>
        </p:nvGraphicFramePr>
        <p:xfrm>
          <a:off x="228599" y="868680"/>
          <a:ext cx="8686801" cy="5760720"/>
        </p:xfrm>
        <a:graphic>
          <a:graphicData uri="http://schemas.openxmlformats.org/drawingml/2006/table">
            <a:tbl>
              <a:tblPr firstRow="1" bandRow="1">
                <a:tableStyleId>{F5AB1C69-6EDB-4FF4-983F-18BD219EF322}</a:tableStyleId>
              </a:tblPr>
              <a:tblGrid>
                <a:gridCol w="1595536"/>
                <a:gridCol w="3988836"/>
                <a:gridCol w="3102429"/>
              </a:tblGrid>
              <a:tr h="304800">
                <a:tc>
                  <a:txBody>
                    <a:bodyPr/>
                    <a:lstStyle/>
                    <a:p>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smtClean="0">
                          <a:solidFill>
                            <a:schemeClr val="tx1"/>
                          </a:solidFill>
                        </a:rPr>
                        <a:t>Fixed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dirty="0" smtClean="0">
                          <a:solidFill>
                            <a:schemeClr val="tx1"/>
                          </a:solidFill>
                        </a:rPr>
                        <a:t>Dynamic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12520">
                <a:tc>
                  <a:txBody>
                    <a:bodyPr/>
                    <a:lstStyle/>
                    <a:p>
                      <a:r>
                        <a:rPr lang="en-US" sz="2000" b="1" dirty="0" smtClean="0">
                          <a:solidFill>
                            <a:schemeClr val="tx1"/>
                          </a:solidFill>
                        </a:rPr>
                        <a:t>Assembly</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Usually put together</a:t>
                      </a:r>
                      <a:r>
                        <a:rPr lang="en-US" sz="2000" baseline="0" dirty="0" smtClean="0">
                          <a:solidFill>
                            <a:schemeClr val="tx1"/>
                          </a:solidFill>
                        </a:rPr>
                        <a:t> by researchers</a:t>
                      </a:r>
                      <a:r>
                        <a:rPr lang="en-US" sz="2000" dirty="0" smtClean="0">
                          <a:solidFill>
                            <a:schemeClr val="tx1"/>
                          </a:solidFill>
                        </a:rPr>
                        <a:t>.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aseline="0" dirty="0" smtClean="0">
                          <a:solidFill>
                            <a:schemeClr val="tx1"/>
                          </a:solidFill>
                        </a:rPr>
                        <a:t>Naturally occurring or already assembled for purposes other than research</a:t>
                      </a:r>
                      <a:r>
                        <a:rPr lang="en-US" sz="2000" dirty="0" smtClean="0">
                          <a:solidFill>
                            <a:schemeClr val="tx1"/>
                          </a:solidFill>
                        </a:rPr>
                        <a:t>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38200">
                <a:tc>
                  <a:txBody>
                    <a:bodyPr/>
                    <a:lstStyle/>
                    <a:p>
                      <a:r>
                        <a:rPr lang="en-US" sz="2000" b="1" dirty="0" smtClean="0">
                          <a:solidFill>
                            <a:schemeClr val="tx1"/>
                          </a:solidFill>
                        </a:rPr>
                        <a:t>Membership</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Fixed</a:t>
                      </a:r>
                      <a:r>
                        <a:rPr lang="en-US" sz="2000" baseline="0" dirty="0" smtClean="0">
                          <a:solidFill>
                            <a:schemeClr val="tx1"/>
                          </a:solidFill>
                        </a:rPr>
                        <a:t> and limited</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(“closed to the left”)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Unlimited</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(“open to the left”)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47800">
                <a:tc>
                  <a:txBody>
                    <a:bodyPr/>
                    <a:lstStyle/>
                    <a:p>
                      <a:r>
                        <a:rPr lang="en-US" sz="2000" b="1" dirty="0" smtClean="0">
                          <a:solidFill>
                            <a:schemeClr val="tx1"/>
                          </a:solidFill>
                        </a:rPr>
                        <a:t>Follow-up</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Follow until outcome of interest, competing event, or study</a:t>
                      </a:r>
                      <a:r>
                        <a:rPr lang="en-US" sz="2000" baseline="0" dirty="0" smtClean="0">
                          <a:solidFill>
                            <a:schemeClr val="tx1"/>
                          </a:solidFill>
                        </a:rPr>
                        <a:t> end</a:t>
                      </a:r>
                      <a:r>
                        <a:rPr lang="en-US" sz="2000" dirty="0" smtClean="0">
                          <a:solidFill>
                            <a:schemeClr val="tx1"/>
                          </a:solidFill>
                        </a:rPr>
                        <a:t>.  Desire is to limit losses to follow-up.</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(“closed</a:t>
                      </a:r>
                      <a:r>
                        <a:rPr lang="en-US" sz="2000" baseline="0" dirty="0" smtClean="0">
                          <a:solidFill>
                            <a:schemeClr val="tx1"/>
                          </a:solidFill>
                        </a:rPr>
                        <a:t> to the right”</a:t>
                      </a:r>
                      <a:r>
                        <a:rPr lang="en-US" sz="2000" baseline="0" dirty="0">
                          <a:solidFill>
                            <a:schemeClr val="tx1"/>
                          </a:solidFill>
                        </a:rPr>
                        <a:t>)</a:t>
                      </a:r>
                      <a:endParaRPr lang="en-US" sz="20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Follow only while a member of cohort.  Losses to follow-up are expected.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(“open </a:t>
                      </a:r>
                      <a:r>
                        <a:rPr lang="en-US" sz="2000" baseline="0" dirty="0" smtClean="0">
                          <a:solidFill>
                            <a:schemeClr val="tx1"/>
                          </a:solidFill>
                        </a:rPr>
                        <a:t>to the right”)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a:txBody>
                    <a:bodyPr/>
                    <a:lstStyle/>
                    <a:p>
                      <a:pPr algn="l"/>
                      <a:r>
                        <a:rPr lang="en-US" sz="2000" b="1" dirty="0" smtClean="0">
                          <a:solidFill>
                            <a:schemeClr val="tx1"/>
                          </a:solidFill>
                        </a:rPr>
                        <a:t>Susceptible</a:t>
                      </a:r>
                      <a:r>
                        <a:rPr lang="en-US" sz="2000" b="1" baseline="0" dirty="0" smtClean="0">
                          <a:solidFill>
                            <a:schemeClr val="tx1"/>
                          </a:solidFill>
                        </a:rPr>
                        <a:t> subjects</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Susceptible members begin to become</a:t>
                      </a:r>
                      <a:r>
                        <a:rPr lang="en-US" sz="2000" baseline="0" dirty="0" smtClean="0">
                          <a:solidFill>
                            <a:schemeClr val="tx1"/>
                          </a:solidFill>
                        </a:rPr>
                        <a:t> depleted over time, sometimes drastically.  </a:t>
                      </a:r>
                      <a:r>
                        <a:rPr lang="en-US" sz="2000" dirty="0" smtClean="0">
                          <a:solidFill>
                            <a:schemeClr val="tx1"/>
                          </a:solidFill>
                        </a:rPr>
                        <a:t>Not</a:t>
                      </a:r>
                      <a:r>
                        <a:rPr lang="en-US" sz="2000" baseline="0" dirty="0" smtClean="0">
                          <a:solidFill>
                            <a:schemeClr val="tx1"/>
                          </a:solidFill>
                        </a:rPr>
                        <a:t> replenished.</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err="1" smtClean="0">
                          <a:solidFill>
                            <a:schemeClr val="tx1"/>
                          </a:solidFill>
                        </a:rPr>
                        <a:t>Susceptibles</a:t>
                      </a:r>
                      <a:r>
                        <a:rPr lang="en-US" sz="2000" dirty="0" smtClean="0">
                          <a:solidFill>
                            <a:schemeClr val="tx1"/>
                          </a:solidFill>
                        </a:rPr>
                        <a:t> typically replenished as new members enter.</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3400">
                <a:tc>
                  <a:txBody>
                    <a:bodyPr/>
                    <a:lstStyle/>
                    <a:p>
                      <a:r>
                        <a:rPr lang="en-US" sz="2000" b="1" dirty="0" smtClean="0">
                          <a:solidFill>
                            <a:schemeClr val="tx1"/>
                          </a:solidFill>
                        </a:rPr>
                        <a:t>Time axis</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aseline="0" dirty="0" smtClean="0">
                          <a:solidFill>
                            <a:schemeClr val="tx1"/>
                          </a:solidFill>
                        </a:rPr>
                        <a:t>Time since entry f</a:t>
                      </a:r>
                      <a:r>
                        <a:rPr lang="en-US" sz="2000" dirty="0" smtClean="0">
                          <a:solidFill>
                            <a:schemeClr val="tx1"/>
                          </a:solidFill>
                        </a:rPr>
                        <a:t>or cohort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smtClean="0">
                          <a:solidFill>
                            <a:schemeClr val="tx1"/>
                          </a:solidFill>
                        </a:rPr>
                        <a:t>Typically calendar</a:t>
                      </a:r>
                      <a:r>
                        <a:rPr lang="en-US" sz="2000" baseline="0" dirty="0" smtClean="0">
                          <a:solidFill>
                            <a:schemeClr val="tx1"/>
                          </a:solidFill>
                        </a:rPr>
                        <a:t> time</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9827338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6200"/>
            <a:ext cx="7772400" cy="1143000"/>
          </a:xfrm>
        </p:spPr>
        <p:txBody>
          <a:bodyPr/>
          <a:lstStyle/>
          <a:p>
            <a:r>
              <a:rPr lang="en-US" sz="3200" b="1" dirty="0" smtClean="0"/>
              <a:t>Universe of cohort permutations</a:t>
            </a:r>
            <a:endParaRPr lang="en-US" sz="3200" b="1" dirty="0"/>
          </a:p>
        </p:txBody>
      </p:sp>
      <p:graphicFrame>
        <p:nvGraphicFramePr>
          <p:cNvPr id="3" name="Table 2"/>
          <p:cNvGraphicFramePr>
            <a:graphicFrameLocks noGrp="1"/>
          </p:cNvGraphicFramePr>
          <p:nvPr>
            <p:extLst>
              <p:ext uri="{D42A27DB-BD31-4B8C-83A1-F6EECF244321}">
                <p14:modId xmlns:p14="http://schemas.microsoft.com/office/powerpoint/2010/main" val="3932214787"/>
              </p:ext>
            </p:extLst>
          </p:nvPr>
        </p:nvGraphicFramePr>
        <p:xfrm>
          <a:off x="228599" y="914400"/>
          <a:ext cx="8686801" cy="5772912"/>
        </p:xfrm>
        <a:graphic>
          <a:graphicData uri="http://schemas.openxmlformats.org/drawingml/2006/table">
            <a:tbl>
              <a:tblPr firstRow="1" bandRow="1">
                <a:tableStyleId>{F5AB1C69-6EDB-4FF4-983F-18BD219EF322}</a:tableStyleId>
              </a:tblPr>
              <a:tblGrid>
                <a:gridCol w="1905001"/>
                <a:gridCol w="1905000"/>
                <a:gridCol w="2133600"/>
                <a:gridCol w="2743200"/>
              </a:tblGrid>
              <a:tr h="757428">
                <a:tc>
                  <a:txBody>
                    <a:bodyPr/>
                    <a:lstStyle/>
                    <a:p>
                      <a:endParaRPr lang="en-US" sz="3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US" sz="36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gridSpan="2">
                  <a:txBody>
                    <a:bodyPr/>
                    <a:lstStyle/>
                    <a:p>
                      <a:pPr algn="ctr"/>
                      <a:r>
                        <a:rPr lang="en-US" sz="2800" dirty="0" smtClean="0">
                          <a:solidFill>
                            <a:schemeClr val="tx1"/>
                          </a:solidFill>
                        </a:rPr>
                        <a:t>Entry into cohort</a:t>
                      </a:r>
                      <a:endParaRPr lang="en-US"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41020">
                <a:tc>
                  <a:txBody>
                    <a:bodyPr/>
                    <a:lstStyle/>
                    <a:p>
                      <a:endParaRPr lang="en-US" sz="24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400" dirty="0">
                        <a:solidFill>
                          <a:schemeClr val="tx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Limited in number</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Unlimited</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72284">
                <a:tc rowSpan="2">
                  <a:txBody>
                    <a:bodyPr/>
                    <a:lstStyle/>
                    <a:p>
                      <a:pPr algn="ctr"/>
                      <a:r>
                        <a:rPr lang="en-US" sz="2800" b="1" dirty="0" smtClean="0">
                          <a:solidFill>
                            <a:schemeClr val="tx1"/>
                          </a:solidFill>
                        </a:rPr>
                        <a:t>Departure from cohort from the perspective of the researcher</a:t>
                      </a:r>
                      <a:endParaRPr lang="en-US" sz="28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Undesirable</a:t>
                      </a:r>
                      <a:r>
                        <a:rPr lang="en-US" sz="2400" b="1" baseline="0" dirty="0" smtClean="0">
                          <a:solidFill>
                            <a:schemeClr val="tx1"/>
                          </a:solidFill>
                        </a:rPr>
                        <a:t> </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“Fixed cohort”</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solidFill>
                            <a:schemeClr val="tx1"/>
                          </a:solidFill>
                        </a:rPr>
                        <a:t>A</a:t>
                      </a:r>
                      <a:r>
                        <a:rPr lang="en-US" sz="2400" baseline="0" dirty="0" smtClean="0">
                          <a:solidFill>
                            <a:schemeClr val="tx1"/>
                          </a:solidFill>
                        </a:rPr>
                        <a:t> variation of a fixed cohort, where researchers willing to study all who meet criteria</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39468">
                <a:tc vMerge="1">
                  <a:txBody>
                    <a:bodyPr/>
                    <a:lstStyle/>
                    <a:p>
                      <a:endParaRPr lang="en-US"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smtClean="0">
                          <a:solidFill>
                            <a:schemeClr val="tx1"/>
                          </a:solidFill>
                        </a:rPr>
                        <a:t>Naturally</a:t>
                      </a:r>
                      <a:r>
                        <a:rPr lang="en-US" sz="2400" b="1" baseline="0" dirty="0" smtClean="0">
                          <a:solidFill>
                            <a:schemeClr val="tx1"/>
                          </a:solidFill>
                        </a:rPr>
                        <a:t> expected (but not necessarily </a:t>
                      </a:r>
                      <a:r>
                        <a:rPr lang="en-US" sz="2400" b="1" baseline="0" dirty="0" smtClean="0">
                          <a:solidFill>
                            <a:schemeClr val="tx1"/>
                          </a:solidFill>
                        </a:rPr>
                        <a:t>desirable)</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t>Rarely used in epidemiologic</a:t>
                      </a:r>
                      <a:r>
                        <a:rPr lang="en-US" sz="2400" baseline="0" dirty="0" smtClean="0"/>
                        <a:t> research </a:t>
                      </a:r>
                      <a:endParaRPr 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smtClean="0"/>
                        <a:t>“Dynamic</a:t>
                      </a:r>
                      <a:r>
                        <a:rPr lang="en-US" sz="2400" baseline="0" dirty="0" smtClean="0"/>
                        <a:t> cohort”</a:t>
                      </a:r>
                      <a:endParaRPr lang="en-US"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1746211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85800" y="304800"/>
            <a:ext cx="7772400" cy="1143000"/>
          </a:xfrm>
        </p:spPr>
        <p:txBody>
          <a:bodyPr/>
          <a:lstStyle/>
          <a:p>
            <a:r>
              <a:rPr lang="en-US" smtClean="0"/>
              <a:t>Cohort Study Design</a:t>
            </a:r>
          </a:p>
        </p:txBody>
      </p:sp>
      <p:sp>
        <p:nvSpPr>
          <p:cNvPr id="50178" name="Rectangle 3"/>
          <p:cNvSpPr>
            <a:spLocks noGrp="1" noChangeArrowheads="1"/>
          </p:cNvSpPr>
          <p:nvPr>
            <p:ph type="body" idx="1"/>
          </p:nvPr>
        </p:nvSpPr>
        <p:spPr>
          <a:xfrm>
            <a:off x="228600" y="1752600"/>
            <a:ext cx="8763000" cy="4114800"/>
          </a:xfrm>
        </p:spPr>
        <p:txBody>
          <a:bodyPr/>
          <a:lstStyle/>
          <a:p>
            <a:r>
              <a:rPr lang="en-US" dirty="0" smtClean="0"/>
              <a:t>Mimics individual’s progress through life and accompanying disease risk</a:t>
            </a:r>
          </a:p>
          <a:p>
            <a:r>
              <a:rPr lang="en-US" dirty="0" smtClean="0"/>
              <a:t>Gold standard because exposure is observed before the outcome occurs</a:t>
            </a:r>
          </a:p>
          <a:p>
            <a:r>
              <a:rPr lang="en-US" dirty="0" smtClean="0"/>
              <a:t>Experimental study designs (</a:t>
            </a:r>
            <a:r>
              <a:rPr lang="en-US" dirty="0"/>
              <a:t>r</a:t>
            </a:r>
            <a:r>
              <a:rPr lang="en-US" dirty="0" smtClean="0"/>
              <a:t>andomized or non-randomized) are cohorts (typically “fixed”) where exposure assigned rather than observed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685800" y="-152400"/>
            <a:ext cx="7772400" cy="1143000"/>
          </a:xfrm>
        </p:spPr>
        <p:txBody>
          <a:bodyPr/>
          <a:lstStyle/>
          <a:p>
            <a:r>
              <a:rPr lang="en-US" dirty="0" smtClean="0">
                <a:solidFill>
                  <a:schemeClr val="tx1"/>
                </a:solidFill>
              </a:rPr>
              <a:t>Framingham Cohort Study</a:t>
            </a:r>
          </a:p>
        </p:txBody>
      </p:sp>
      <p:sp>
        <p:nvSpPr>
          <p:cNvPr id="52226" name="Rectangle 3"/>
          <p:cNvSpPr>
            <a:spLocks noGrp="1" noChangeArrowheads="1"/>
          </p:cNvSpPr>
          <p:nvPr>
            <p:ph type="body" idx="1"/>
          </p:nvPr>
        </p:nvSpPr>
        <p:spPr>
          <a:xfrm>
            <a:off x="385762" y="5981699"/>
            <a:ext cx="8986838" cy="1181101"/>
          </a:xfrm>
        </p:spPr>
        <p:txBody>
          <a:bodyPr/>
          <a:lstStyle/>
          <a:p>
            <a:pPr>
              <a:lnSpc>
                <a:spcPct val="90000"/>
              </a:lnSpc>
              <a:buFontTx/>
              <a:buNone/>
            </a:pPr>
            <a:r>
              <a:rPr lang="en-US" sz="2400" dirty="0" err="1"/>
              <a:t>Dawber</a:t>
            </a:r>
            <a:r>
              <a:rPr lang="en-US" sz="2400" dirty="0"/>
              <a:t> TR, </a:t>
            </a:r>
            <a:r>
              <a:rPr lang="en-US" sz="2400" dirty="0" err="1"/>
              <a:t>Meadors</a:t>
            </a:r>
            <a:r>
              <a:rPr lang="en-US" sz="2400" dirty="0"/>
              <a:t> GF, Moore FE, Jr.: Epidemiological approaches to heart disease: the Framingham Study. Am J Public </a:t>
            </a:r>
            <a:r>
              <a:rPr lang="en-US" sz="2400" dirty="0" smtClean="0"/>
              <a:t>Health 1951</a:t>
            </a:r>
            <a:r>
              <a:rPr lang="en-US" sz="2400" dirty="0" smtClean="0"/>
              <a: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482" y="838200"/>
            <a:ext cx="7810917" cy="502920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78563" y="28527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59563" y="27765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3067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2" name="TextBox 35"/>
          <p:cNvSpPr txBox="1">
            <a:spLocks noChangeArrowheads="1"/>
          </p:cNvSpPr>
          <p:nvPr/>
        </p:nvSpPr>
        <p:spPr bwMode="auto">
          <a:xfrm>
            <a:off x="3495675" y="2090738"/>
            <a:ext cx="417513"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4293"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295"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297" name="TextBox 35"/>
          <p:cNvSpPr txBox="1">
            <a:spLocks noChangeArrowheads="1"/>
          </p:cNvSpPr>
          <p:nvPr/>
        </p:nvSpPr>
        <p:spPr bwMode="auto">
          <a:xfrm>
            <a:off x="6202363" y="2471738"/>
            <a:ext cx="417512" cy="36671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4298" name="Text Box 3"/>
          <p:cNvSpPr txBox="1">
            <a:spLocks noChangeArrowheads="1"/>
          </p:cNvSpPr>
          <p:nvPr/>
        </p:nvSpPr>
        <p:spPr bwMode="auto">
          <a:xfrm>
            <a:off x="96838" y="-9059"/>
            <a:ext cx="9047162" cy="1938992"/>
          </a:xfrm>
          <a:prstGeom prst="rect">
            <a:avLst/>
          </a:prstGeom>
          <a:noFill/>
          <a:ln w="9525">
            <a:noFill/>
            <a:miter lim="800000"/>
            <a:headEnd/>
            <a:tailEnd/>
          </a:ln>
        </p:spPr>
        <p:txBody>
          <a:bodyPr anchor="ctr">
            <a:spAutoFit/>
          </a:bodyPr>
          <a:lstStyle/>
          <a:p>
            <a:pPr eaLnBrk="0" hangingPunct="0"/>
            <a:r>
              <a:rPr lang="en-US" sz="3200" b="1" dirty="0"/>
              <a:t>	Threat to Validity in a Cohort </a:t>
            </a:r>
            <a:r>
              <a:rPr lang="en-US" sz="3200" b="1" dirty="0" smtClean="0"/>
              <a:t>Study:</a:t>
            </a:r>
          </a:p>
          <a:p>
            <a:pPr algn="ctr" eaLnBrk="0" hangingPunct="0"/>
            <a:r>
              <a:rPr lang="en-US" sz="3200" b="1" dirty="0" smtClean="0"/>
              <a:t> Losses to follow-up</a:t>
            </a:r>
            <a:endParaRPr lang="en-US" sz="2800" dirty="0" smtClean="0"/>
          </a:p>
          <a:p>
            <a:pPr eaLnBrk="0" hangingPunct="0"/>
            <a:r>
              <a:rPr lang="en-US" sz="2800" dirty="0" smtClean="0"/>
              <a:t>What </a:t>
            </a:r>
            <a:r>
              <a:rPr lang="en-US" sz="2800" dirty="0"/>
              <a:t>bias do those lost introduce?  Missed disease diagnoses?</a:t>
            </a:r>
          </a:p>
          <a:p>
            <a:pPr eaLnBrk="0" hangingPunct="0"/>
            <a:r>
              <a:rPr lang="en-US" sz="2800" dirty="0"/>
              <a:t>Those with particular exposure more or less likely</a:t>
            </a:r>
            <a:r>
              <a:rPr lang="en-US" dirty="0"/>
              <a:t> </a:t>
            </a:r>
            <a:r>
              <a:rPr lang="en-US" sz="2800" dirty="0"/>
              <a:t>to leave?</a:t>
            </a:r>
          </a:p>
        </p:txBody>
      </p:sp>
      <p:sp>
        <p:nvSpPr>
          <p:cNvPr id="54299" name="Text Box 6"/>
          <p:cNvSpPr txBox="1">
            <a:spLocks noChangeArrowheads="1"/>
          </p:cNvSpPr>
          <p:nvPr/>
        </p:nvSpPr>
        <p:spPr bwMode="auto">
          <a:xfrm>
            <a:off x="2362200" y="1828800"/>
            <a:ext cx="319088" cy="457200"/>
          </a:xfrm>
          <a:prstGeom prst="rect">
            <a:avLst/>
          </a:prstGeom>
          <a:noFill/>
          <a:ln w="9525">
            <a:noFill/>
            <a:miter lim="800000"/>
            <a:headEnd/>
            <a:tailEnd/>
          </a:ln>
        </p:spPr>
        <p:txBody>
          <a:bodyPr wrap="none" anchor="ctr">
            <a:spAutoFit/>
          </a:bodyPr>
          <a:lstStyle/>
          <a:p>
            <a:pPr algn="ctr" eaLnBrk="0" hangingPunct="0"/>
            <a:r>
              <a:rPr lang="en-US" dirty="0"/>
              <a:t>?</a:t>
            </a:r>
          </a:p>
        </p:txBody>
      </p:sp>
      <p:sp>
        <p:nvSpPr>
          <p:cNvPr id="54300" name="Text Box 6"/>
          <p:cNvSpPr txBox="1">
            <a:spLocks noChangeArrowheads="1"/>
          </p:cNvSpPr>
          <p:nvPr/>
        </p:nvSpPr>
        <p:spPr bwMode="auto">
          <a:xfrm>
            <a:off x="2667000" y="1905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1" name="Text Box 6"/>
          <p:cNvSpPr txBox="1">
            <a:spLocks noChangeArrowheads="1"/>
          </p:cNvSpPr>
          <p:nvPr/>
        </p:nvSpPr>
        <p:spPr bwMode="auto">
          <a:xfrm>
            <a:off x="4191000" y="2133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2" name="Text Box 6"/>
          <p:cNvSpPr txBox="1">
            <a:spLocks noChangeArrowheads="1"/>
          </p:cNvSpPr>
          <p:nvPr/>
        </p:nvSpPr>
        <p:spPr bwMode="auto">
          <a:xfrm>
            <a:off x="5105400" y="2133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3" name="Text Box 6"/>
          <p:cNvSpPr txBox="1">
            <a:spLocks noChangeArrowheads="1"/>
          </p:cNvSpPr>
          <p:nvPr/>
        </p:nvSpPr>
        <p:spPr bwMode="auto">
          <a:xfrm>
            <a:off x="5943600" y="22860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4" name="Text Box 6"/>
          <p:cNvSpPr txBox="1">
            <a:spLocks noChangeArrowheads="1"/>
          </p:cNvSpPr>
          <p:nvPr/>
        </p:nvSpPr>
        <p:spPr bwMode="auto">
          <a:xfrm>
            <a:off x="7086600" y="2514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
        <p:nvSpPr>
          <p:cNvPr id="54305" name="Text Box 6"/>
          <p:cNvSpPr txBox="1">
            <a:spLocks noChangeArrowheads="1"/>
          </p:cNvSpPr>
          <p:nvPr/>
        </p:nvSpPr>
        <p:spPr bwMode="auto">
          <a:xfrm>
            <a:off x="7543800" y="2514600"/>
            <a:ext cx="319088" cy="457200"/>
          </a:xfrm>
          <a:prstGeom prst="rect">
            <a:avLst/>
          </a:prstGeom>
          <a:noFill/>
          <a:ln w="9525">
            <a:noFill/>
            <a:miter lim="800000"/>
            <a:headEnd/>
            <a:tailEnd/>
          </a:ln>
        </p:spPr>
        <p:txBody>
          <a:bodyPr wrap="none" anchor="ctr">
            <a:spAutoFit/>
          </a:bodyPr>
          <a:lstStyle/>
          <a:p>
            <a:pPr algn="ctr" eaLnBrk="0" hangingPunct="0"/>
            <a:r>
              <a:rPr lang="en-US"/>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76200" y="-76200"/>
            <a:ext cx="8915400" cy="1143000"/>
          </a:xfrm>
        </p:spPr>
        <p:txBody>
          <a:bodyPr/>
          <a:lstStyle/>
          <a:p>
            <a:r>
              <a:rPr lang="en-US" sz="3600" dirty="0" smtClean="0"/>
              <a:t/>
            </a:r>
            <a:br>
              <a:rPr lang="en-US" sz="3600" dirty="0" smtClean="0"/>
            </a:br>
            <a:r>
              <a:rPr lang="en-US" sz="3600" dirty="0" smtClean="0"/>
              <a:t>Subjects lost during follow-up in a cohort </a:t>
            </a:r>
            <a:br>
              <a:rPr lang="en-US" sz="3600" dirty="0" smtClean="0"/>
            </a:br>
            <a:endParaRPr lang="en-US" sz="3600" dirty="0" smtClean="0"/>
          </a:p>
        </p:txBody>
      </p:sp>
      <p:sp>
        <p:nvSpPr>
          <p:cNvPr id="56322" name="Rectangle 3"/>
          <p:cNvSpPr>
            <a:spLocks noGrp="1" noChangeArrowheads="1"/>
          </p:cNvSpPr>
          <p:nvPr>
            <p:ph type="body" idx="1"/>
          </p:nvPr>
        </p:nvSpPr>
        <p:spPr>
          <a:xfrm>
            <a:off x="228600" y="914400"/>
            <a:ext cx="8382000" cy="4648200"/>
          </a:xfrm>
        </p:spPr>
        <p:txBody>
          <a:bodyPr/>
          <a:lstStyle/>
          <a:p>
            <a:pPr>
              <a:lnSpc>
                <a:spcPct val="90000"/>
              </a:lnSpc>
            </a:pPr>
            <a:r>
              <a:rPr lang="en-US" dirty="0" smtClean="0"/>
              <a:t>If losses are </a:t>
            </a:r>
            <a:r>
              <a:rPr lang="en-US" b="1" dirty="0" smtClean="0"/>
              <a:t>random</a:t>
            </a:r>
            <a:r>
              <a:rPr lang="en-US" dirty="0" smtClean="0"/>
              <a:t>, only power is affected</a:t>
            </a:r>
          </a:p>
          <a:p>
            <a:pPr>
              <a:lnSpc>
                <a:spcPct val="90000"/>
              </a:lnSpc>
            </a:pPr>
            <a:r>
              <a:rPr lang="en-US" dirty="0" smtClean="0"/>
              <a:t>Disease </a:t>
            </a:r>
            <a:r>
              <a:rPr lang="en-US" b="1" dirty="0" smtClean="0"/>
              <a:t>incidence</a:t>
            </a:r>
            <a:r>
              <a:rPr lang="en-US" dirty="0" smtClean="0"/>
              <a:t> is a common research question in </a:t>
            </a:r>
            <a:r>
              <a:rPr lang="en-US" b="1" dirty="0" smtClean="0"/>
              <a:t>descriptive </a:t>
            </a:r>
            <a:r>
              <a:rPr lang="en-US" dirty="0" smtClean="0"/>
              <a:t>studies. </a:t>
            </a:r>
          </a:p>
          <a:p>
            <a:pPr lvl="1">
              <a:lnSpc>
                <a:spcPct val="90000"/>
              </a:lnSpc>
            </a:pPr>
            <a:r>
              <a:rPr lang="en-US" dirty="0" smtClean="0"/>
              <a:t>Estimate of incidence will be biased (i.e., inaccurate) in a fixed cohort if event incidence of those lost differs from those who remain</a:t>
            </a:r>
          </a:p>
          <a:p>
            <a:pPr>
              <a:lnSpc>
                <a:spcPct val="90000"/>
              </a:lnSpc>
            </a:pPr>
            <a:r>
              <a:rPr lang="en-US" b="1" dirty="0" smtClean="0"/>
              <a:t>Association</a:t>
            </a:r>
            <a:r>
              <a:rPr lang="en-US" dirty="0" smtClean="0"/>
              <a:t> of exposure to disease is a focus of </a:t>
            </a:r>
            <a:r>
              <a:rPr lang="en-US" b="1" dirty="0" smtClean="0"/>
              <a:t>analytic </a:t>
            </a:r>
            <a:r>
              <a:rPr lang="en-US" dirty="0" smtClean="0"/>
              <a:t>studies. </a:t>
            </a:r>
          </a:p>
          <a:p>
            <a:pPr lvl="1">
              <a:lnSpc>
                <a:spcPct val="90000"/>
              </a:lnSpc>
            </a:pPr>
            <a:r>
              <a:rPr lang="en-US" dirty="0" smtClean="0"/>
              <a:t>Estimate of association will be </a:t>
            </a:r>
            <a:r>
              <a:rPr lang="en-US" dirty="0"/>
              <a:t>b</a:t>
            </a:r>
            <a:r>
              <a:rPr lang="en-US" dirty="0" smtClean="0"/>
              <a:t>iased (in either fixed or dynamic cohorts) if the association between outcome and the exposure is different among those lost than those remaining.</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685800" y="381000"/>
            <a:ext cx="7772400" cy="1143000"/>
          </a:xfrm>
        </p:spPr>
        <p:txBody>
          <a:bodyPr/>
          <a:lstStyle/>
          <a:p>
            <a:r>
              <a:rPr lang="en-US" sz="4000" dirty="0" smtClean="0"/>
              <a:t>Two Cohort Studies of HCV/HIV Coinfection and Risk of AIDS</a:t>
            </a:r>
          </a:p>
        </p:txBody>
      </p:sp>
      <p:sp>
        <p:nvSpPr>
          <p:cNvPr id="58370" name="Rectangle 3"/>
          <p:cNvSpPr>
            <a:spLocks noGrp="1" noChangeArrowheads="1"/>
          </p:cNvSpPr>
          <p:nvPr>
            <p:ph type="body" sz="half" idx="1"/>
          </p:nvPr>
        </p:nvSpPr>
        <p:spPr>
          <a:xfrm>
            <a:off x="381000" y="1752600"/>
            <a:ext cx="4191000" cy="4114800"/>
          </a:xfrm>
        </p:spPr>
        <p:txBody>
          <a:bodyPr/>
          <a:lstStyle/>
          <a:p>
            <a:pPr>
              <a:lnSpc>
                <a:spcPct val="90000"/>
              </a:lnSpc>
              <a:spcBef>
                <a:spcPct val="30000"/>
              </a:spcBef>
            </a:pPr>
            <a:r>
              <a:rPr lang="en-US" dirty="0" smtClean="0"/>
              <a:t>Swiss HIV Cohort</a:t>
            </a:r>
          </a:p>
          <a:p>
            <a:pPr>
              <a:lnSpc>
                <a:spcPct val="90000"/>
              </a:lnSpc>
              <a:spcBef>
                <a:spcPct val="30000"/>
              </a:spcBef>
            </a:pPr>
            <a:r>
              <a:rPr lang="en-US" dirty="0" smtClean="0"/>
              <a:t>3111 patients, ‘96-’99</a:t>
            </a:r>
          </a:p>
          <a:p>
            <a:pPr>
              <a:lnSpc>
                <a:spcPct val="90000"/>
              </a:lnSpc>
              <a:spcBef>
                <a:spcPct val="30000"/>
              </a:spcBef>
            </a:pPr>
            <a:r>
              <a:rPr lang="en-US" dirty="0" smtClean="0"/>
              <a:t>At least two visits</a:t>
            </a:r>
          </a:p>
          <a:p>
            <a:pPr>
              <a:lnSpc>
                <a:spcPct val="90000"/>
              </a:lnSpc>
              <a:spcBef>
                <a:spcPct val="30000"/>
              </a:spcBef>
            </a:pPr>
            <a:r>
              <a:rPr lang="en-US" dirty="0" smtClean="0"/>
              <a:t>Med. follow-up 28 </a:t>
            </a:r>
            <a:r>
              <a:rPr lang="en-US" dirty="0" err="1" smtClean="0"/>
              <a:t>mos</a:t>
            </a:r>
            <a:endParaRPr lang="en-US" dirty="0" smtClean="0"/>
          </a:p>
          <a:p>
            <a:pPr>
              <a:lnSpc>
                <a:spcPct val="90000"/>
              </a:lnSpc>
              <a:spcBef>
                <a:spcPct val="30000"/>
              </a:spcBef>
            </a:pPr>
            <a:r>
              <a:rPr lang="en-US" dirty="0" smtClean="0">
                <a:solidFill>
                  <a:srgbClr val="FF0000"/>
                </a:solidFill>
              </a:rPr>
              <a:t>HCV+ more rapid disease progression</a:t>
            </a:r>
          </a:p>
          <a:p>
            <a:pPr>
              <a:lnSpc>
                <a:spcPct val="90000"/>
              </a:lnSpc>
              <a:spcBef>
                <a:spcPct val="30000"/>
              </a:spcBef>
            </a:pPr>
            <a:r>
              <a:rPr lang="en-US" dirty="0" err="1" smtClean="0"/>
              <a:t>Adj</a:t>
            </a:r>
            <a:r>
              <a:rPr lang="en-US" dirty="0" smtClean="0"/>
              <a:t> RH = 1.7 (95% CI = 1.3 - 2.3)</a:t>
            </a:r>
          </a:p>
          <a:p>
            <a:pPr>
              <a:lnSpc>
                <a:spcPct val="90000"/>
              </a:lnSpc>
              <a:spcBef>
                <a:spcPct val="30000"/>
              </a:spcBef>
            </a:pPr>
            <a:r>
              <a:rPr lang="en-US" dirty="0" smtClean="0"/>
              <a:t>No loss to follow-up info</a:t>
            </a:r>
          </a:p>
          <a:p>
            <a:pPr>
              <a:lnSpc>
                <a:spcPct val="90000"/>
              </a:lnSpc>
              <a:spcBef>
                <a:spcPct val="30000"/>
              </a:spcBef>
              <a:buFontTx/>
              <a:buNone/>
            </a:pPr>
            <a:r>
              <a:rPr lang="en-US" sz="2400" dirty="0" smtClean="0"/>
              <a:t>            (</a:t>
            </a:r>
            <a:r>
              <a:rPr lang="en-US" sz="2400" dirty="0" err="1" smtClean="0"/>
              <a:t>Greub</a:t>
            </a:r>
            <a:r>
              <a:rPr lang="en-US" sz="2400" dirty="0" smtClean="0"/>
              <a:t>, Lancet, 2000)</a:t>
            </a:r>
          </a:p>
          <a:p>
            <a:pPr>
              <a:lnSpc>
                <a:spcPct val="90000"/>
              </a:lnSpc>
              <a:spcBef>
                <a:spcPct val="30000"/>
              </a:spcBef>
            </a:pPr>
            <a:endParaRPr lang="en-US" sz="2400" dirty="0" smtClean="0"/>
          </a:p>
        </p:txBody>
      </p:sp>
      <p:sp>
        <p:nvSpPr>
          <p:cNvPr id="58371" name="Rectangle 5"/>
          <p:cNvSpPr>
            <a:spLocks noGrp="1" noChangeArrowheads="1"/>
          </p:cNvSpPr>
          <p:nvPr>
            <p:ph type="body" sz="half" idx="2"/>
          </p:nvPr>
        </p:nvSpPr>
        <p:spPr>
          <a:xfrm>
            <a:off x="4648200" y="1752600"/>
            <a:ext cx="4191000" cy="4114800"/>
          </a:xfrm>
        </p:spPr>
        <p:txBody>
          <a:bodyPr/>
          <a:lstStyle/>
          <a:p>
            <a:pPr>
              <a:lnSpc>
                <a:spcPct val="90000"/>
              </a:lnSpc>
              <a:spcBef>
                <a:spcPct val="30000"/>
              </a:spcBef>
            </a:pPr>
            <a:r>
              <a:rPr lang="en-US" dirty="0" smtClean="0"/>
              <a:t>Johns Hopkins Cohort</a:t>
            </a:r>
          </a:p>
          <a:p>
            <a:pPr>
              <a:lnSpc>
                <a:spcPct val="90000"/>
              </a:lnSpc>
              <a:spcBef>
                <a:spcPct val="30000"/>
              </a:spcBef>
            </a:pPr>
            <a:r>
              <a:rPr lang="en-US" dirty="0" smtClean="0"/>
              <a:t>1955 patients, ‘95-’01</a:t>
            </a:r>
          </a:p>
          <a:p>
            <a:pPr>
              <a:lnSpc>
                <a:spcPct val="90000"/>
              </a:lnSpc>
              <a:spcBef>
                <a:spcPct val="30000"/>
              </a:spcBef>
            </a:pPr>
            <a:r>
              <a:rPr lang="en-US" dirty="0" smtClean="0"/>
              <a:t>At least two visits</a:t>
            </a:r>
          </a:p>
          <a:p>
            <a:pPr>
              <a:lnSpc>
                <a:spcPct val="90000"/>
              </a:lnSpc>
              <a:spcBef>
                <a:spcPct val="30000"/>
              </a:spcBef>
            </a:pPr>
            <a:r>
              <a:rPr lang="en-US" dirty="0" smtClean="0"/>
              <a:t>Med. follow-up 25 </a:t>
            </a:r>
            <a:r>
              <a:rPr lang="en-US" dirty="0" err="1" smtClean="0"/>
              <a:t>mos</a:t>
            </a:r>
            <a:endParaRPr lang="en-US" dirty="0" smtClean="0"/>
          </a:p>
          <a:p>
            <a:pPr>
              <a:lnSpc>
                <a:spcPct val="90000"/>
              </a:lnSpc>
              <a:spcBef>
                <a:spcPct val="30000"/>
              </a:spcBef>
            </a:pPr>
            <a:r>
              <a:rPr lang="en-US" dirty="0" smtClean="0">
                <a:solidFill>
                  <a:srgbClr val="FF0000"/>
                </a:solidFill>
              </a:rPr>
              <a:t>HCV not associated with disease progression</a:t>
            </a:r>
          </a:p>
          <a:p>
            <a:pPr>
              <a:lnSpc>
                <a:spcPct val="90000"/>
              </a:lnSpc>
              <a:spcBef>
                <a:spcPct val="30000"/>
              </a:spcBef>
            </a:pPr>
            <a:r>
              <a:rPr lang="en-US" dirty="0" err="1" smtClean="0"/>
              <a:t>Adj</a:t>
            </a:r>
            <a:r>
              <a:rPr lang="en-US" dirty="0" smtClean="0"/>
              <a:t> RH = 1.0 (95% CI = 0.9 - 1.2)</a:t>
            </a:r>
          </a:p>
          <a:p>
            <a:pPr>
              <a:lnSpc>
                <a:spcPct val="90000"/>
              </a:lnSpc>
              <a:spcBef>
                <a:spcPct val="30000"/>
              </a:spcBef>
            </a:pPr>
            <a:r>
              <a:rPr lang="en-US" dirty="0" smtClean="0"/>
              <a:t>No loss to follow-up info</a:t>
            </a:r>
            <a:endParaRPr lang="en-US" sz="2400" dirty="0" smtClean="0"/>
          </a:p>
          <a:p>
            <a:pPr>
              <a:lnSpc>
                <a:spcPct val="90000"/>
              </a:lnSpc>
              <a:spcBef>
                <a:spcPct val="30000"/>
              </a:spcBef>
              <a:buFontTx/>
              <a:buNone/>
            </a:pPr>
            <a:r>
              <a:rPr lang="en-US" sz="2400" dirty="0" smtClean="0"/>
              <a:t>          (</a:t>
            </a:r>
            <a:r>
              <a:rPr lang="en-US" sz="2400" dirty="0" err="1" smtClean="0"/>
              <a:t>Sulkowski</a:t>
            </a:r>
            <a:r>
              <a:rPr lang="en-US" sz="2400" dirty="0" smtClean="0"/>
              <a:t>, JAMA, 2002)</a:t>
            </a:r>
          </a:p>
          <a:p>
            <a:pPr>
              <a:lnSpc>
                <a:spcPct val="90000"/>
              </a:lnSpc>
              <a:spcBef>
                <a:spcPct val="30000"/>
              </a:spcBef>
            </a:pPr>
            <a:endParaRPr lang="en-US" sz="24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76200" y="-76200"/>
            <a:ext cx="8915400" cy="1143000"/>
          </a:xfrm>
        </p:spPr>
        <p:txBody>
          <a:bodyPr/>
          <a:lstStyle/>
          <a:p>
            <a:r>
              <a:rPr lang="en-US" sz="3600" dirty="0" smtClean="0"/>
              <a:t/>
            </a:r>
            <a:br>
              <a:rPr lang="en-US" sz="3600" dirty="0" smtClean="0"/>
            </a:br>
            <a:r>
              <a:rPr lang="en-US" sz="3600" dirty="0" smtClean="0"/>
              <a:t>Subjects lost during follow-up in a cohort </a:t>
            </a:r>
            <a:br>
              <a:rPr lang="en-US" sz="3600" dirty="0" smtClean="0"/>
            </a:br>
            <a:endParaRPr lang="en-US" sz="3600" dirty="0" smtClean="0"/>
          </a:p>
        </p:txBody>
      </p:sp>
      <p:sp>
        <p:nvSpPr>
          <p:cNvPr id="56322" name="Rectangle 3"/>
          <p:cNvSpPr>
            <a:spLocks noGrp="1" noChangeArrowheads="1"/>
          </p:cNvSpPr>
          <p:nvPr>
            <p:ph type="body" idx="1"/>
          </p:nvPr>
        </p:nvSpPr>
        <p:spPr>
          <a:xfrm>
            <a:off x="228600" y="1143000"/>
            <a:ext cx="8382000" cy="4648200"/>
          </a:xfrm>
        </p:spPr>
        <p:txBody>
          <a:bodyPr/>
          <a:lstStyle/>
          <a:p>
            <a:pPr>
              <a:lnSpc>
                <a:spcPct val="90000"/>
              </a:lnSpc>
            </a:pPr>
            <a:r>
              <a:rPr lang="en-US" dirty="0" smtClean="0"/>
              <a:t>Not the only potential source of bias in a cohort but a major one</a:t>
            </a:r>
          </a:p>
          <a:p>
            <a:pPr>
              <a:lnSpc>
                <a:spcPct val="90000"/>
              </a:lnSpc>
            </a:pPr>
            <a:endParaRPr lang="en-US" dirty="0" smtClean="0"/>
          </a:p>
          <a:p>
            <a:pPr>
              <a:lnSpc>
                <a:spcPct val="90000"/>
              </a:lnSpc>
            </a:pPr>
            <a:r>
              <a:rPr lang="en-US" dirty="0" smtClean="0"/>
              <a:t>We will have a comprehensive evaluation of bias later in the course</a:t>
            </a:r>
          </a:p>
          <a:p>
            <a:pPr lvl="1">
              <a:lnSpc>
                <a:spcPct val="90000"/>
              </a:lnSpc>
            </a:pPr>
            <a:r>
              <a:rPr lang="en-US" dirty="0" smtClean="0"/>
              <a:t>Thus discussion of losses is a bit premature</a:t>
            </a:r>
          </a:p>
          <a:p>
            <a:pPr lvl="1">
              <a:lnSpc>
                <a:spcPct val="90000"/>
              </a:lnSpc>
            </a:pPr>
            <a:r>
              <a:rPr lang="en-US" dirty="0" smtClean="0"/>
              <a:t>But one cannot learn about cohorts and study design in general without thinking about effect of losses</a:t>
            </a:r>
          </a:p>
        </p:txBody>
      </p:sp>
    </p:spTree>
    <p:extLst>
      <p:ext uri="{BB962C8B-B14F-4D97-AF65-F5344CB8AC3E}">
        <p14:creationId xmlns:p14="http://schemas.microsoft.com/office/powerpoint/2010/main" val="1853994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762000" y="0"/>
            <a:ext cx="7772400" cy="1143000"/>
          </a:xfrm>
        </p:spPr>
        <p:txBody>
          <a:bodyPr/>
          <a:lstStyle/>
          <a:p>
            <a:r>
              <a:rPr lang="en-US" sz="3600" dirty="0" smtClean="0"/>
              <a:t>Competing Events</a:t>
            </a:r>
          </a:p>
        </p:txBody>
      </p:sp>
      <p:sp>
        <p:nvSpPr>
          <p:cNvPr id="60418" name="Rectangle 3"/>
          <p:cNvSpPr>
            <a:spLocks noGrp="1" noChangeArrowheads="1"/>
          </p:cNvSpPr>
          <p:nvPr>
            <p:ph type="body" idx="1"/>
          </p:nvPr>
        </p:nvSpPr>
        <p:spPr>
          <a:xfrm>
            <a:off x="152400" y="1066800"/>
            <a:ext cx="8763000" cy="4495800"/>
          </a:xfrm>
        </p:spPr>
        <p:txBody>
          <a:bodyPr/>
          <a:lstStyle/>
          <a:p>
            <a:r>
              <a:rPr lang="en-US" sz="2600" dirty="0" smtClean="0"/>
              <a:t>Important concept but not covered adequately in text</a:t>
            </a:r>
          </a:p>
          <a:p>
            <a:r>
              <a:rPr lang="en-US" sz="2600" dirty="0" smtClean="0"/>
              <a:t>Different than losses to follow-up. </a:t>
            </a:r>
          </a:p>
          <a:p>
            <a:pPr lvl="1">
              <a:lnSpc>
                <a:spcPct val="70000"/>
              </a:lnSpc>
            </a:pPr>
            <a:r>
              <a:rPr lang="en-US" sz="2400" dirty="0" smtClean="0"/>
              <a:t>Lost to follow-up: may still have outcome of interest but it won’t be observed by the investigators.  </a:t>
            </a:r>
          </a:p>
          <a:p>
            <a:pPr lvl="1">
              <a:lnSpc>
                <a:spcPct val="70000"/>
              </a:lnSpc>
            </a:pPr>
            <a:r>
              <a:rPr lang="en-US" sz="2400" dirty="0" smtClean="0"/>
              <a:t>Competing event: subject no longer able to have the outcome of interest (or has a markedly decreased risk).  </a:t>
            </a:r>
          </a:p>
          <a:p>
            <a:r>
              <a:rPr lang="en-US" sz="2600" dirty="0" smtClean="0"/>
              <a:t>Examples: </a:t>
            </a:r>
          </a:p>
          <a:p>
            <a:pPr lvl="1">
              <a:lnSpc>
                <a:spcPct val="70000"/>
              </a:lnSpc>
            </a:pPr>
            <a:r>
              <a:rPr lang="en-US" sz="2400" dirty="0" smtClean="0"/>
              <a:t>If outcome is not mortality, death is always a competing event.  </a:t>
            </a:r>
          </a:p>
          <a:p>
            <a:pPr lvl="1">
              <a:lnSpc>
                <a:spcPct val="70000"/>
              </a:lnSpc>
            </a:pPr>
            <a:r>
              <a:rPr lang="en-US" sz="2400" dirty="0" smtClean="0"/>
              <a:t>If outcome is hip fracture, bilateral hip replacement is competing event.</a:t>
            </a:r>
          </a:p>
          <a:p>
            <a:r>
              <a:rPr lang="en-US" sz="2600" dirty="0" smtClean="0"/>
              <a:t>Any outcome other than all-cause mortality has competing events. </a:t>
            </a:r>
          </a:p>
          <a:p>
            <a:r>
              <a:rPr lang="en-US" sz="2600" dirty="0" smtClean="0"/>
              <a:t>Implications for estimating incidence in </a:t>
            </a:r>
            <a:r>
              <a:rPr lang="en-US" sz="2600" dirty="0"/>
              <a:t>n</a:t>
            </a:r>
            <a:r>
              <a:rPr lang="en-US" sz="2600" dirty="0" smtClean="0"/>
              <a:t>ext 2 lectures.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Human Subjects Studies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334000" y="2187575"/>
            <a:ext cx="1435100" cy="457200"/>
          </a:xfrm>
          <a:prstGeom prst="rect">
            <a:avLst/>
          </a:prstGeom>
          <a:noFill/>
          <a:ln w="9525">
            <a:noFill/>
            <a:miter lim="800000"/>
            <a:headEnd/>
            <a:tailEnd/>
          </a:ln>
        </p:spPr>
        <p:txBody>
          <a:bodyPr wrap="none">
            <a:spAutoFit/>
          </a:bodyPr>
          <a:lstStyle/>
          <a:p>
            <a:pPr algn="ctr" eaLnBrk="0" hangingPunct="0"/>
            <a:r>
              <a:rPr lang="en-US"/>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148701" y="3732361"/>
            <a:ext cx="2258952" cy="461665"/>
          </a:xfrm>
          <a:prstGeom prst="rect">
            <a:avLst/>
          </a:prstGeom>
          <a:noFill/>
          <a:ln w="9525">
            <a:noFill/>
            <a:miter lim="800000"/>
            <a:headEnd/>
            <a:tailEnd/>
          </a:ln>
        </p:spPr>
        <p:txBody>
          <a:bodyPr wrap="none">
            <a:spAutoFit/>
          </a:bodyPr>
          <a:lstStyle/>
          <a:p>
            <a:pPr algn="ctr" eaLnBrk="0" hangingPunct="0"/>
            <a:r>
              <a:rPr lang="en-US" dirty="0" smtClean="0"/>
              <a:t>Ecologic </a:t>
            </a:r>
            <a:r>
              <a:rPr lang="en-US" dirty="0"/>
              <a:t>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724400" y="3810000"/>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dirty="0"/>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a:t>
            </a:r>
            <a:r>
              <a:rPr lang="en-US" dirty="0"/>
              <a:t>s</a:t>
            </a:r>
            <a:r>
              <a:rPr lang="en-US" dirty="0" smtClean="0"/>
              <a:t>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591084" y="3764907"/>
            <a:ext cx="1608702" cy="707886"/>
          </a:xfrm>
          <a:prstGeom prst="rect">
            <a:avLst/>
          </a:prstGeom>
          <a:noFill/>
          <a:ln w="9525">
            <a:noFill/>
            <a:miter lim="800000"/>
            <a:headEnd/>
            <a:tailEnd/>
          </a:ln>
        </p:spPr>
        <p:txBody>
          <a:bodyPr wrap="square">
            <a:spAutoFit/>
          </a:bodyPr>
          <a:lstStyle/>
          <a:p>
            <a:pPr algn="ctr" eaLnBrk="0" hangingPunct="0"/>
            <a:r>
              <a:rPr lang="en-US" sz="2000" dirty="0" smtClean="0"/>
              <a:t>Cluster 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09600" y="1828800"/>
            <a:ext cx="7772400" cy="1600200"/>
          </a:xfrm>
        </p:spPr>
        <p:txBody>
          <a:bodyPr/>
          <a:lstStyle/>
          <a:p>
            <a:r>
              <a:rPr lang="en-US" smtClean="0"/>
              <a:t>Cross-Sectional Design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5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63509"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635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35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635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635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635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635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63517" name="Text Box 3"/>
          <p:cNvSpPr txBox="1">
            <a:spLocks noChangeArrowheads="1"/>
          </p:cNvSpPr>
          <p:nvPr/>
        </p:nvSpPr>
        <p:spPr bwMode="auto">
          <a:xfrm>
            <a:off x="1524000" y="189665"/>
            <a:ext cx="6724918" cy="523220"/>
          </a:xfrm>
          <a:prstGeom prst="rect">
            <a:avLst/>
          </a:prstGeom>
          <a:noFill/>
          <a:ln w="9525">
            <a:noFill/>
            <a:miter lim="800000"/>
            <a:headEnd/>
            <a:tailEnd/>
          </a:ln>
        </p:spPr>
        <p:txBody>
          <a:bodyPr wrap="none">
            <a:spAutoFit/>
          </a:bodyPr>
          <a:lstStyle/>
          <a:p>
            <a:pPr eaLnBrk="0" hangingPunct="0"/>
            <a:r>
              <a:rPr lang="en-US" sz="2800" dirty="0"/>
              <a:t>Cross-Sectional Study </a:t>
            </a:r>
            <a:r>
              <a:rPr lang="en-US" sz="2800" dirty="0" smtClean="0"/>
              <a:t>Design (Fixed Cohort)</a:t>
            </a:r>
            <a:endParaRPr lang="en-US" sz="2800" dirty="0"/>
          </a:p>
        </p:txBody>
      </p:sp>
      <p:cxnSp>
        <p:nvCxnSpPr>
          <p:cNvPr id="635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63520" name="Straight Arrow Connector 31"/>
          <p:cNvCxnSpPr>
            <a:cxnSpLocks noChangeShapeType="1"/>
          </p:cNvCxnSpPr>
          <p:nvPr/>
        </p:nvCxnSpPr>
        <p:spPr bwMode="auto">
          <a:xfrm>
            <a:off x="6716713" y="1981200"/>
            <a:ext cx="522287"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828800"/>
            <a:ext cx="228600" cy="228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3522" name="TextBox 35"/>
          <p:cNvSpPr txBox="1">
            <a:spLocks noChangeArrowheads="1"/>
          </p:cNvSpPr>
          <p:nvPr/>
        </p:nvSpPr>
        <p:spPr bwMode="auto">
          <a:xfrm>
            <a:off x="3276600" y="16002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flipH="1" flipV="1">
            <a:off x="5992771" y="1736442"/>
            <a:ext cx="45719" cy="4571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1219200" y="162580"/>
            <a:ext cx="7584064" cy="523220"/>
          </a:xfrm>
          <a:prstGeom prst="rect">
            <a:avLst/>
          </a:prstGeom>
          <a:noFill/>
          <a:ln w="9525">
            <a:noFill/>
            <a:miter lim="800000"/>
            <a:headEnd/>
            <a:tailEnd/>
          </a:ln>
        </p:spPr>
        <p:txBody>
          <a:bodyPr wrap="none">
            <a:spAutoFit/>
          </a:bodyPr>
          <a:lstStyle/>
          <a:p>
            <a:r>
              <a:rPr lang="en-US" sz="2800" b="1" dirty="0" smtClean="0"/>
              <a:t>Cross-Sectional Study Design (Dynamic Cohort)</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657491" y="1219200"/>
            <a:ext cx="335281" cy="435516"/>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20132" y="1339880"/>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894513" y="1737894"/>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TextBox 43"/>
          <p:cNvSpPr txBox="1">
            <a:spLocks noChangeArrowheads="1"/>
          </p:cNvSpPr>
          <p:nvPr/>
        </p:nvSpPr>
        <p:spPr bwMode="auto">
          <a:xfrm>
            <a:off x="3720710" y="6254234"/>
            <a:ext cx="808235" cy="369332"/>
          </a:xfrm>
          <a:prstGeom prst="rect">
            <a:avLst/>
          </a:prstGeom>
          <a:noFill/>
          <a:ln w="9525">
            <a:noFill/>
            <a:miter lim="800000"/>
            <a:headEnd/>
            <a:tailEnd/>
          </a:ln>
        </p:spPr>
        <p:txBody>
          <a:bodyPr wrap="none">
            <a:spAutoFit/>
          </a:bodyPr>
          <a:lstStyle/>
          <a:p>
            <a:r>
              <a:rPr lang="en-US" sz="1800" dirty="0" smtClean="0">
                <a:latin typeface="Calibri" pitchFamily="34" charset="0"/>
              </a:rPr>
              <a:t>Time   </a:t>
            </a:r>
            <a:endParaRPr lang="en-US" sz="1800" dirty="0">
              <a:latin typeface="Calibri" pitchFamily="34" charset="0"/>
            </a:endParaRPr>
          </a:p>
        </p:txBody>
      </p:sp>
      <p:cxnSp>
        <p:nvCxnSpPr>
          <p:cNvPr id="36" name="Straight Arrow Connector 35"/>
          <p:cNvCxnSpPr/>
          <p:nvPr/>
        </p:nvCxnSpPr>
        <p:spPr>
          <a:xfrm flipV="1">
            <a:off x="4312054" y="64389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1"/>
          <p:cNvCxnSpPr>
            <a:cxnSpLocks noChangeShapeType="1"/>
          </p:cNvCxnSpPr>
          <p:nvPr/>
        </p:nvCxnSpPr>
        <p:spPr bwMode="auto">
          <a:xfrm>
            <a:off x="4724400" y="2011064"/>
            <a:ext cx="1600200" cy="0"/>
          </a:xfrm>
          <a:prstGeom prst="straightConnector1">
            <a:avLst/>
          </a:prstGeom>
          <a:noFill/>
          <a:ln w="25400" algn="ctr">
            <a:solidFill>
              <a:schemeClr val="tx1"/>
            </a:solidFill>
            <a:round/>
            <a:headEnd/>
            <a:tailEnd type="arrow" w="med" len="med"/>
          </a:ln>
        </p:spPr>
      </p:cxnSp>
      <p:cxnSp>
        <p:nvCxnSpPr>
          <p:cNvPr id="38" name="Straight Connector 53"/>
          <p:cNvCxnSpPr>
            <a:cxnSpLocks noChangeShapeType="1"/>
          </p:cNvCxnSpPr>
          <p:nvPr/>
        </p:nvCxnSpPr>
        <p:spPr bwMode="auto">
          <a:xfrm flipV="1">
            <a:off x="3138939" y="1905533"/>
            <a:ext cx="4495800" cy="0"/>
          </a:xfrm>
          <a:prstGeom prst="line">
            <a:avLst/>
          </a:prstGeom>
          <a:noFill/>
          <a:ln w="25400" algn="ctr">
            <a:solidFill>
              <a:schemeClr val="tx1"/>
            </a:solidFill>
            <a:round/>
            <a:headEnd/>
            <a:tailEnd/>
          </a:ln>
        </p:spPr>
      </p:cxnSp>
      <p:cxnSp>
        <p:nvCxnSpPr>
          <p:cNvPr id="39" name="Straight Arrow Connector 56"/>
          <p:cNvCxnSpPr>
            <a:cxnSpLocks noChangeShapeType="1"/>
          </p:cNvCxnSpPr>
          <p:nvPr/>
        </p:nvCxnSpPr>
        <p:spPr bwMode="auto">
          <a:xfrm>
            <a:off x="7620000" y="1861854"/>
            <a:ext cx="0" cy="977900"/>
          </a:xfrm>
          <a:prstGeom prst="straightConnector1">
            <a:avLst/>
          </a:prstGeom>
          <a:noFill/>
          <a:ln w="25400" algn="ctr">
            <a:solidFill>
              <a:schemeClr val="tx1"/>
            </a:solidFill>
            <a:round/>
            <a:headEnd/>
            <a:tailEnd type="arrow" w="med" len="med"/>
          </a:ln>
        </p:spPr>
      </p:cxnSp>
      <p:cxnSp>
        <p:nvCxnSpPr>
          <p:cNvPr id="40" name="Straight Connector 58"/>
          <p:cNvCxnSpPr>
            <a:cxnSpLocks noChangeShapeType="1"/>
          </p:cNvCxnSpPr>
          <p:nvPr/>
        </p:nvCxnSpPr>
        <p:spPr bwMode="auto">
          <a:xfrm flipV="1">
            <a:off x="5573713" y="2163464"/>
            <a:ext cx="1817687" cy="11113"/>
          </a:xfrm>
          <a:prstGeom prst="line">
            <a:avLst/>
          </a:prstGeom>
          <a:noFill/>
          <a:ln w="25400" algn="ctr">
            <a:solidFill>
              <a:schemeClr val="tx1"/>
            </a:solidFill>
            <a:round/>
            <a:headEnd/>
            <a:tailEnd/>
          </a:ln>
        </p:spPr>
      </p:cxnSp>
      <p:cxnSp>
        <p:nvCxnSpPr>
          <p:cNvPr id="41" name="Straight Arrow Connector 56"/>
          <p:cNvCxnSpPr>
            <a:cxnSpLocks noChangeShapeType="1"/>
          </p:cNvCxnSpPr>
          <p:nvPr/>
        </p:nvCxnSpPr>
        <p:spPr bwMode="auto">
          <a:xfrm>
            <a:off x="7391400" y="2163464"/>
            <a:ext cx="1588" cy="685800"/>
          </a:xfrm>
          <a:prstGeom prst="straightConnector1">
            <a:avLst/>
          </a:prstGeom>
          <a:noFill/>
          <a:ln w="25400" algn="ctr">
            <a:solidFill>
              <a:schemeClr val="tx1"/>
            </a:solidFill>
            <a:round/>
            <a:headEnd/>
            <a:tailEnd type="arrow" w="med" len="med"/>
          </a:ln>
        </p:spPr>
      </p:cxnSp>
      <p:cxnSp>
        <p:nvCxnSpPr>
          <p:cNvPr id="42" name="Straight Arrow Connector 31"/>
          <p:cNvCxnSpPr>
            <a:cxnSpLocks noChangeShapeType="1"/>
          </p:cNvCxnSpPr>
          <p:nvPr/>
        </p:nvCxnSpPr>
        <p:spPr bwMode="auto">
          <a:xfrm>
            <a:off x="6792913" y="2239664"/>
            <a:ext cx="522287" cy="3175"/>
          </a:xfrm>
          <a:prstGeom prst="straightConnector1">
            <a:avLst/>
          </a:prstGeom>
          <a:noFill/>
          <a:ln w="25400" algn="ctr">
            <a:solidFill>
              <a:schemeClr val="tx1"/>
            </a:solidFill>
            <a:round/>
            <a:headEnd/>
            <a:tailEnd type="arrow" w="med" len="med"/>
          </a:ln>
        </p:spPr>
      </p:cxnSp>
      <p:sp>
        <p:nvSpPr>
          <p:cNvPr id="43" name="TextBox 43"/>
          <p:cNvSpPr txBox="1">
            <a:spLocks noChangeArrowheads="1"/>
          </p:cNvSpPr>
          <p:nvPr/>
        </p:nvSpPr>
        <p:spPr bwMode="auto">
          <a:xfrm>
            <a:off x="6851906" y="6216650"/>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4" name="Up Arrow 43"/>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36006109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609600" y="304800"/>
            <a:ext cx="7772400" cy="1143000"/>
          </a:xfrm>
        </p:spPr>
        <p:txBody>
          <a:bodyPr/>
          <a:lstStyle/>
          <a:p>
            <a:r>
              <a:rPr lang="en-US" sz="4000" smtClean="0"/>
              <a:t>Cross-Sectional Design</a:t>
            </a:r>
            <a:br>
              <a:rPr lang="en-US" sz="4000" smtClean="0"/>
            </a:br>
            <a:r>
              <a:rPr lang="en-US" sz="4000" smtClean="0"/>
              <a:t>Measures Prevalence</a:t>
            </a:r>
          </a:p>
        </p:txBody>
      </p:sp>
      <p:sp>
        <p:nvSpPr>
          <p:cNvPr id="65538" name="Rectangle 3"/>
          <p:cNvSpPr>
            <a:spLocks noGrp="1" noChangeArrowheads="1"/>
          </p:cNvSpPr>
          <p:nvPr>
            <p:ph type="body" idx="1"/>
          </p:nvPr>
        </p:nvSpPr>
        <p:spPr>
          <a:xfrm>
            <a:off x="152400" y="1676400"/>
            <a:ext cx="8458200" cy="4648200"/>
          </a:xfrm>
        </p:spPr>
        <p:txBody>
          <a:bodyPr/>
          <a:lstStyle/>
          <a:p>
            <a:pPr>
              <a:lnSpc>
                <a:spcPct val="90000"/>
              </a:lnSpc>
            </a:pPr>
            <a:r>
              <a:rPr lang="en-US" sz="3600" dirty="0" smtClean="0"/>
              <a:t>Measures prevalence of exposure or disease at one point in time.  Two types:</a:t>
            </a:r>
          </a:p>
          <a:p>
            <a:pPr lvl="1">
              <a:lnSpc>
                <a:spcPct val="90000"/>
              </a:lnSpc>
            </a:pPr>
            <a:r>
              <a:rPr lang="en-US" sz="3200" dirty="0" smtClean="0"/>
              <a:t>Point prevalence: Do you currently have a backache? </a:t>
            </a:r>
          </a:p>
          <a:p>
            <a:pPr lvl="1">
              <a:lnSpc>
                <a:spcPct val="90000"/>
              </a:lnSpc>
            </a:pPr>
            <a:r>
              <a:rPr lang="en-US" sz="3200" dirty="0" smtClean="0"/>
              <a:t>Period prevalence: Have you had a backache in the past 6 months? </a:t>
            </a:r>
          </a:p>
          <a:p>
            <a:pPr>
              <a:lnSpc>
                <a:spcPct val="90000"/>
              </a:lnSpc>
            </a:pPr>
            <a:r>
              <a:rPr lang="en-US" dirty="0" smtClean="0"/>
              <a:t>Don’t confuse with length of time to conduct the study.  e.g., Both examples above could occur in a study conducted over 4 months</a:t>
            </a:r>
            <a:r>
              <a:rPr lang="en-US" sz="3600" dirty="0" smtClean="0"/>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609600" y="381000"/>
            <a:ext cx="7772400" cy="1143000"/>
          </a:xfrm>
        </p:spPr>
        <p:txBody>
          <a:bodyPr/>
          <a:lstStyle/>
          <a:p>
            <a:r>
              <a:rPr lang="en-US" sz="4000" dirty="0" smtClean="0"/>
              <a:t>Cross-Sectional Design</a:t>
            </a:r>
            <a:br>
              <a:rPr lang="en-US" sz="4000" dirty="0" smtClean="0"/>
            </a:br>
            <a:r>
              <a:rPr lang="en-US" sz="4000" dirty="0" smtClean="0"/>
              <a:t>Weaknesses for Analytic Objectives</a:t>
            </a:r>
          </a:p>
        </p:txBody>
      </p:sp>
      <p:sp>
        <p:nvSpPr>
          <p:cNvPr id="67586" name="Rectangle 3"/>
          <p:cNvSpPr>
            <a:spLocks noGrp="1" noChangeArrowheads="1"/>
          </p:cNvSpPr>
          <p:nvPr>
            <p:ph type="body" idx="1"/>
          </p:nvPr>
        </p:nvSpPr>
        <p:spPr>
          <a:xfrm>
            <a:off x="304800" y="1752600"/>
            <a:ext cx="8305800" cy="4419600"/>
          </a:xfrm>
        </p:spPr>
        <p:txBody>
          <a:bodyPr/>
          <a:lstStyle/>
          <a:p>
            <a:pPr>
              <a:lnSpc>
                <a:spcPct val="90000"/>
              </a:lnSpc>
            </a:pPr>
            <a:r>
              <a:rPr lang="en-US" sz="3600" dirty="0" smtClean="0"/>
              <a:t>Often cannot determine whether putative cause preceded the disease outcome</a:t>
            </a:r>
          </a:p>
          <a:p>
            <a:pPr lvl="1">
              <a:lnSpc>
                <a:spcPct val="90000"/>
              </a:lnSpc>
            </a:pPr>
            <a:r>
              <a:rPr lang="en-US" dirty="0" smtClean="0"/>
              <a:t>Examples of exceptions:  Genetic exposure.  Childhood exposure and adult disease.</a:t>
            </a:r>
          </a:p>
          <a:p>
            <a:pPr>
              <a:lnSpc>
                <a:spcPct val="90000"/>
              </a:lnSpc>
            </a:pPr>
            <a:r>
              <a:rPr lang="en-US" sz="3600" dirty="0" smtClean="0"/>
              <a:t>Cannot distinguish factors associated with disease (incidence) from factors associated with survival with disease (prevalence)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762000" y="228600"/>
            <a:ext cx="7772400" cy="1143000"/>
          </a:xfrm>
        </p:spPr>
        <p:txBody>
          <a:bodyPr/>
          <a:lstStyle/>
          <a:p>
            <a:r>
              <a:rPr lang="en-US" sz="4000" dirty="0" smtClean="0"/>
              <a:t>Example of Cross-sectional Study (from an underlying </a:t>
            </a:r>
            <a:r>
              <a:rPr lang="en-US" sz="4000" dirty="0"/>
              <a:t>f</a:t>
            </a:r>
            <a:r>
              <a:rPr lang="en-US" sz="4000" dirty="0" smtClean="0"/>
              <a:t>ixed cohort)</a:t>
            </a:r>
          </a:p>
        </p:txBody>
      </p:sp>
      <p:sp>
        <p:nvSpPr>
          <p:cNvPr id="69634" name="Rectangle 3"/>
          <p:cNvSpPr>
            <a:spLocks noGrp="1" noChangeArrowheads="1"/>
          </p:cNvSpPr>
          <p:nvPr>
            <p:ph type="body" idx="1"/>
          </p:nvPr>
        </p:nvSpPr>
        <p:spPr>
          <a:xfrm>
            <a:off x="152400" y="1600200"/>
            <a:ext cx="8763000" cy="4724400"/>
          </a:xfrm>
        </p:spPr>
        <p:txBody>
          <a:bodyPr/>
          <a:lstStyle/>
          <a:p>
            <a:pPr>
              <a:lnSpc>
                <a:spcPct val="90000"/>
              </a:lnSpc>
            </a:pPr>
            <a:r>
              <a:rPr lang="en-US" sz="2400" b="1" dirty="0" smtClean="0"/>
              <a:t>Objective:</a:t>
            </a:r>
            <a:r>
              <a:rPr lang="en-US" sz="2400" dirty="0" smtClean="0"/>
              <a:t>  Determine the prevalence and determinants of neck and shoulder pain in older adults.  </a:t>
            </a:r>
            <a:endParaRPr lang="en-US" sz="1200" dirty="0" smtClean="0"/>
          </a:p>
          <a:p>
            <a:pPr>
              <a:lnSpc>
                <a:spcPct val="90000"/>
              </a:lnSpc>
            </a:pPr>
            <a:r>
              <a:rPr lang="en-US" sz="2400" b="1" dirty="0" smtClean="0"/>
              <a:t>Methods: </a:t>
            </a:r>
            <a:r>
              <a:rPr lang="en-US" sz="2400" dirty="0" smtClean="0"/>
              <a:t>3,075 men and women in Health ABC study, a fixed cohort of 70-79 year old well-functioning adults </a:t>
            </a:r>
          </a:p>
          <a:p>
            <a:pPr>
              <a:lnSpc>
                <a:spcPct val="90000"/>
              </a:lnSpc>
            </a:pPr>
            <a:r>
              <a:rPr lang="en-US" sz="2400" dirty="0" smtClean="0"/>
              <a:t>Baseline visit:  Participants were asked if they had had </a:t>
            </a:r>
            <a:r>
              <a:rPr lang="en-US" sz="2400" dirty="0" smtClean="0">
                <a:solidFill>
                  <a:srgbClr val="FF0000"/>
                </a:solidFill>
              </a:rPr>
              <a:t>neck or shoulder pain lasting at least 1 month during the previous year</a:t>
            </a:r>
            <a:r>
              <a:rPr lang="en-US" sz="2400" dirty="0" smtClean="0"/>
              <a:t>.</a:t>
            </a:r>
          </a:p>
          <a:p>
            <a:pPr>
              <a:lnSpc>
                <a:spcPct val="90000"/>
              </a:lnSpc>
            </a:pPr>
            <a:r>
              <a:rPr lang="en-US" sz="2400" b="1" dirty="0"/>
              <a:t>Results: </a:t>
            </a:r>
            <a:r>
              <a:rPr lang="en-US" sz="2400" dirty="0"/>
              <a:t>11.9% reported neck pain and 18.9% reported shoulder pain</a:t>
            </a:r>
            <a:r>
              <a:rPr lang="en-US" sz="2400" dirty="0" smtClean="0"/>
              <a:t>. </a:t>
            </a:r>
          </a:p>
          <a:p>
            <a:pPr>
              <a:lnSpc>
                <a:spcPct val="90000"/>
              </a:lnSpc>
            </a:pPr>
            <a:r>
              <a:rPr lang="en-US" sz="2400" dirty="0" smtClean="0"/>
              <a:t>Let’s say we are interested in knowing the prevalence of  neck/should pain in the general population.  Who might be missing from this Health ABC study population?    </a:t>
            </a:r>
            <a:endParaRPr lang="en-US" sz="2400" dirty="0"/>
          </a:p>
          <a:p>
            <a:pPr>
              <a:lnSpc>
                <a:spcPct val="90000"/>
              </a:lnSpc>
            </a:pPr>
            <a:endParaRPr lang="en-US" sz="2400" dirty="0" smtClean="0"/>
          </a:p>
          <a:p>
            <a:pPr>
              <a:lnSpc>
                <a:spcPct val="90000"/>
              </a:lnSpc>
            </a:pPr>
            <a:endParaRPr lang="en-US" sz="2400" dirty="0" smtClean="0"/>
          </a:p>
        </p:txBody>
      </p:sp>
      <p:sp>
        <p:nvSpPr>
          <p:cNvPr id="69635" name="Text Box 4"/>
          <p:cNvSpPr txBox="1">
            <a:spLocks noChangeArrowheads="1"/>
          </p:cNvSpPr>
          <p:nvPr/>
        </p:nvSpPr>
        <p:spPr bwMode="auto">
          <a:xfrm>
            <a:off x="1219200" y="6064250"/>
            <a:ext cx="7924800" cy="641350"/>
          </a:xfrm>
          <a:prstGeom prst="rect">
            <a:avLst/>
          </a:prstGeom>
          <a:noFill/>
          <a:ln w="9525">
            <a:noFill/>
            <a:miter lim="800000"/>
            <a:headEnd/>
            <a:tailEnd/>
          </a:ln>
        </p:spPr>
        <p:txBody>
          <a:bodyPr>
            <a:spAutoFit/>
          </a:bodyPr>
          <a:lstStyle/>
          <a:p>
            <a:pPr algn="r" eaLnBrk="0" hangingPunct="0"/>
            <a:r>
              <a:rPr lang="en-US" sz="1800" dirty="0"/>
              <a:t>Vogt et al. Neck and shoulder pain in 70- to 79-year-old men and women: findings from the Health, Aging and Body Composition Study. </a:t>
            </a:r>
            <a:r>
              <a:rPr lang="en-US" sz="1800" i="1" dirty="0"/>
              <a:t>Spine</a:t>
            </a:r>
            <a:r>
              <a:rPr lang="en-US" sz="1800" dirty="0"/>
              <a:t> 2003.</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685800" y="304800"/>
            <a:ext cx="7772400" cy="1143000"/>
          </a:xfrm>
        </p:spPr>
        <p:txBody>
          <a:bodyPr/>
          <a:lstStyle/>
          <a:p>
            <a:r>
              <a:rPr lang="en-US" smtClean="0"/>
              <a:t>(continued)</a:t>
            </a:r>
          </a:p>
        </p:txBody>
      </p:sp>
      <p:sp>
        <p:nvSpPr>
          <p:cNvPr id="30723" name="Rectangle 3"/>
          <p:cNvSpPr>
            <a:spLocks noGrp="1" noChangeArrowheads="1"/>
          </p:cNvSpPr>
          <p:nvPr>
            <p:ph type="body" idx="1"/>
          </p:nvPr>
        </p:nvSpPr>
        <p:spPr>
          <a:xfrm>
            <a:off x="152400" y="1447800"/>
            <a:ext cx="8763000" cy="4114800"/>
          </a:xfrm>
        </p:spPr>
        <p:txBody>
          <a:bodyPr/>
          <a:lstStyle/>
          <a:p>
            <a:r>
              <a:rPr lang="en-US" b="1" dirty="0" smtClean="0"/>
              <a:t>Results: </a:t>
            </a:r>
            <a:r>
              <a:rPr lang="en-US" dirty="0" smtClean="0"/>
              <a:t>The </a:t>
            </a:r>
            <a:r>
              <a:rPr lang="en-US" dirty="0"/>
              <a:t>correlates of both neck and shoulder pain were female gender, no education beyond high school, poorer self-rated health, depressive symptomatology and a medical history of arthritis, heart attack, angina.</a:t>
            </a:r>
            <a:r>
              <a:rPr lang="en-US" dirty="0" smtClean="0"/>
              <a:t> </a:t>
            </a:r>
          </a:p>
          <a:p>
            <a:r>
              <a:rPr lang="en-US" dirty="0" smtClean="0"/>
              <a:t>Can causality be assessed?  For example, does depression cause people to experience pain?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dirty="0" smtClean="0"/>
              <a:t>Cross-sectional Study </a:t>
            </a:r>
            <a:br>
              <a:rPr lang="en-US" sz="3600" dirty="0" smtClean="0"/>
            </a:br>
            <a:r>
              <a:rPr lang="en-US" sz="3600" dirty="0" smtClean="0"/>
              <a:t>(from an underlying dynamic cohort</a:t>
            </a:r>
            <a:r>
              <a:rPr lang="en-US" dirty="0" smtClean="0"/>
              <a:t>)</a:t>
            </a:r>
            <a:endParaRPr lang="en-US" dirty="0"/>
          </a:p>
        </p:txBody>
      </p:sp>
      <p:sp>
        <p:nvSpPr>
          <p:cNvPr id="3" name="Content Placeholder 2"/>
          <p:cNvSpPr>
            <a:spLocks noGrp="1"/>
          </p:cNvSpPr>
          <p:nvPr>
            <p:ph idx="1"/>
          </p:nvPr>
        </p:nvSpPr>
        <p:spPr>
          <a:xfrm>
            <a:off x="381000" y="1828800"/>
            <a:ext cx="8458200" cy="4114800"/>
          </a:xfrm>
        </p:spPr>
        <p:txBody>
          <a:bodyPr/>
          <a:lstStyle/>
          <a:p>
            <a:pPr marL="0" indent="0">
              <a:buNone/>
            </a:pPr>
            <a:r>
              <a:rPr lang="en-US" sz="2400" dirty="0"/>
              <a:t>We conducted a cross-sectional analysis </a:t>
            </a:r>
            <a:r>
              <a:rPr lang="en-US" sz="2400" dirty="0" smtClean="0"/>
              <a:t>including 3,165 Latino [adult] participants </a:t>
            </a:r>
            <a:r>
              <a:rPr lang="en-US" sz="2400" dirty="0"/>
              <a:t>in the 2007–2010 </a:t>
            </a:r>
            <a:r>
              <a:rPr lang="en-US" sz="2400" dirty="0" smtClean="0"/>
              <a:t> </a:t>
            </a:r>
            <a:r>
              <a:rPr lang="en-US" sz="2400" b="1" dirty="0" smtClean="0"/>
              <a:t>National </a:t>
            </a:r>
            <a:r>
              <a:rPr lang="en-US" sz="2400" b="1" dirty="0"/>
              <a:t>Health and Nutrition </a:t>
            </a:r>
            <a:r>
              <a:rPr lang="en-US" sz="2400" b="1" dirty="0" smtClean="0"/>
              <a:t>Examination Survey</a:t>
            </a:r>
            <a:r>
              <a:rPr lang="en-US" sz="2400" dirty="0" smtClean="0"/>
              <a:t>... </a:t>
            </a:r>
            <a:r>
              <a:rPr lang="en-US" sz="2400" dirty="0"/>
              <a:t>An acculturation score, ranging from 0 (lowest) to </a:t>
            </a:r>
            <a:r>
              <a:rPr lang="en-US" sz="2400" dirty="0" smtClean="0"/>
              <a:t>3 (highest</a:t>
            </a:r>
            <a:r>
              <a:rPr lang="en-US" sz="2400" dirty="0"/>
              <a:t>), was calculated by giving 1 point for each of 3 </a:t>
            </a:r>
            <a:r>
              <a:rPr lang="en-US" sz="2400" dirty="0" smtClean="0"/>
              <a:t>characteristics: being </a:t>
            </a:r>
            <a:r>
              <a:rPr lang="en-US" sz="2400" dirty="0"/>
              <a:t>born in the United States, speaking </a:t>
            </a:r>
            <a:r>
              <a:rPr lang="en-US" sz="2400" dirty="0" smtClean="0"/>
              <a:t>predominantly English</a:t>
            </a:r>
            <a:r>
              <a:rPr lang="en-US" sz="2400" dirty="0"/>
              <a:t>, and living in the United States for 20 years or </a:t>
            </a:r>
            <a:r>
              <a:rPr lang="en-US" sz="2400" dirty="0" smtClean="0"/>
              <a:t>more…After </a:t>
            </a:r>
            <a:r>
              <a:rPr lang="en-US" sz="2400" dirty="0"/>
              <a:t>adjusting for sociodemographic factors, the </a:t>
            </a:r>
            <a:r>
              <a:rPr lang="en-US" sz="2400" dirty="0" smtClean="0"/>
              <a:t>likelihood of </a:t>
            </a:r>
            <a:r>
              <a:rPr lang="en-US" sz="2400" dirty="0"/>
              <a:t>diabetes (95% confidence interval [CI]) increased </a:t>
            </a:r>
            <a:r>
              <a:rPr lang="en-US" sz="2400" dirty="0" smtClean="0"/>
              <a:t>with level </a:t>
            </a:r>
            <a:r>
              <a:rPr lang="en-US" sz="2400" dirty="0"/>
              <a:t>of acculturation— 1.71 (95% CI, 1.31–2.23), 1.63 (95% </a:t>
            </a:r>
            <a:r>
              <a:rPr lang="en-US" sz="2400" dirty="0" smtClean="0"/>
              <a:t>CI, 1.11–2.39</a:t>
            </a:r>
            <a:r>
              <a:rPr lang="en-US" sz="2400" dirty="0"/>
              <a:t>), and 2.05 (95% CI, 1.27–3.29) for scores of 1, 2, and </a:t>
            </a:r>
            <a:r>
              <a:rPr lang="en-US" sz="2400" dirty="0" smtClean="0"/>
              <a:t>3, respectively.</a:t>
            </a:r>
            <a:endParaRPr lang="en-US" sz="2400" dirty="0"/>
          </a:p>
        </p:txBody>
      </p:sp>
      <p:sp>
        <p:nvSpPr>
          <p:cNvPr id="4" name="TextBox 3"/>
          <p:cNvSpPr txBox="1"/>
          <p:nvPr/>
        </p:nvSpPr>
        <p:spPr>
          <a:xfrm>
            <a:off x="3200400" y="6324600"/>
            <a:ext cx="5778260" cy="400110"/>
          </a:xfrm>
          <a:prstGeom prst="rect">
            <a:avLst/>
          </a:prstGeom>
          <a:noFill/>
        </p:spPr>
        <p:txBody>
          <a:bodyPr wrap="square" rtlCol="0">
            <a:spAutoFit/>
          </a:bodyPr>
          <a:lstStyle/>
          <a:p>
            <a:pPr algn="r"/>
            <a:r>
              <a:rPr lang="en-US" sz="2000" dirty="0"/>
              <a:t>O’Brien </a:t>
            </a:r>
            <a:r>
              <a:rPr lang="en-US" sz="2000" dirty="0" smtClean="0"/>
              <a:t>MJ </a:t>
            </a:r>
            <a:r>
              <a:rPr lang="en-US" sz="2000" dirty="0" smtClean="0"/>
              <a:t>et al.   </a:t>
            </a:r>
            <a:r>
              <a:rPr lang="en-US" sz="2000" i="1" dirty="0" err="1" smtClean="0"/>
              <a:t>Prev</a:t>
            </a:r>
            <a:r>
              <a:rPr lang="en-US" sz="2000" i="1" dirty="0" smtClean="0"/>
              <a:t> </a:t>
            </a:r>
            <a:r>
              <a:rPr lang="en-US" sz="2000" i="1" dirty="0"/>
              <a:t>Chronic </a:t>
            </a:r>
            <a:r>
              <a:rPr lang="en-US" sz="2000" i="1" dirty="0" smtClean="0"/>
              <a:t>Dis </a:t>
            </a:r>
            <a:r>
              <a:rPr lang="en-US" sz="2000" dirty="0" smtClean="0"/>
              <a:t>2014.</a:t>
            </a:r>
            <a:endParaRPr lang="en-US" sz="2000" dirty="0"/>
          </a:p>
        </p:txBody>
      </p:sp>
    </p:spTree>
    <p:extLst>
      <p:ext uri="{BB962C8B-B14F-4D97-AF65-F5344CB8AC3E}">
        <p14:creationId xmlns:p14="http://schemas.microsoft.com/office/powerpoint/2010/main" val="5483680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685800" y="1828800"/>
            <a:ext cx="7772400" cy="1143000"/>
          </a:xfrm>
        </p:spPr>
        <p:txBody>
          <a:bodyPr/>
          <a:lstStyle/>
          <a:p>
            <a:r>
              <a:rPr lang="en-US" smtClean="0"/>
              <a:t>Case-Control Design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685800" y="0"/>
            <a:ext cx="7772400" cy="1143000"/>
          </a:xfrm>
        </p:spPr>
        <p:txBody>
          <a:bodyPr/>
          <a:lstStyle/>
          <a:p>
            <a:r>
              <a:rPr lang="en-US" sz="4000" dirty="0" smtClean="0"/>
              <a:t>Case-Control Design</a:t>
            </a:r>
          </a:p>
        </p:txBody>
      </p:sp>
      <p:sp>
        <p:nvSpPr>
          <p:cNvPr id="74754" name="Rectangle 3"/>
          <p:cNvSpPr>
            <a:spLocks noGrp="1" noChangeArrowheads="1"/>
          </p:cNvSpPr>
          <p:nvPr>
            <p:ph type="body" idx="1"/>
          </p:nvPr>
        </p:nvSpPr>
        <p:spPr>
          <a:xfrm>
            <a:off x="304800" y="990600"/>
            <a:ext cx="8610600" cy="4648200"/>
          </a:xfrm>
        </p:spPr>
        <p:txBody>
          <a:bodyPr/>
          <a:lstStyle/>
          <a:p>
            <a:pPr>
              <a:lnSpc>
                <a:spcPct val="80000"/>
              </a:lnSpc>
            </a:pPr>
            <a:r>
              <a:rPr lang="en-US" sz="2800" dirty="0" smtClean="0"/>
              <a:t>Case-control studies are an efficient way to sample an underlying cohort</a:t>
            </a:r>
          </a:p>
          <a:p>
            <a:pPr>
              <a:lnSpc>
                <a:spcPct val="80000"/>
              </a:lnSpc>
            </a:pPr>
            <a:endParaRPr lang="en-US" sz="1200" dirty="0" smtClean="0"/>
          </a:p>
          <a:p>
            <a:pPr>
              <a:lnSpc>
                <a:spcPct val="80000"/>
              </a:lnSpc>
            </a:pPr>
            <a:r>
              <a:rPr lang="en-US" sz="2800" b="1" dirty="0" smtClean="0"/>
              <a:t>Study Base</a:t>
            </a:r>
            <a:r>
              <a:rPr lang="en-US" sz="2800" dirty="0" smtClean="0"/>
              <a:t> in case-control design = the population (or underlying cohort) that gave rise to the cases (</a:t>
            </a:r>
            <a:r>
              <a:rPr lang="en-US" sz="2800" dirty="0" err="1" smtClean="0"/>
              <a:t>Szklo</a:t>
            </a:r>
            <a:r>
              <a:rPr lang="en-US" sz="2800" dirty="0" smtClean="0"/>
              <a:t> and Nieto call it the </a:t>
            </a:r>
            <a:r>
              <a:rPr lang="en-US" sz="2800" b="1" dirty="0" smtClean="0"/>
              <a:t>“reference population”</a:t>
            </a:r>
            <a:r>
              <a:rPr lang="en-US" sz="2800" dirty="0" smtClean="0"/>
              <a:t>).</a:t>
            </a:r>
          </a:p>
          <a:p>
            <a:pPr>
              <a:lnSpc>
                <a:spcPct val="80000"/>
              </a:lnSpc>
            </a:pPr>
            <a:endParaRPr lang="en-US" sz="1200" dirty="0" smtClean="0"/>
          </a:p>
          <a:p>
            <a:pPr>
              <a:lnSpc>
                <a:spcPct val="80000"/>
              </a:lnSpc>
            </a:pPr>
            <a:r>
              <a:rPr lang="en-US" sz="2800" dirty="0" smtClean="0"/>
              <a:t>Case-control design is best understood by considering how the experience of a cohort is sampled</a:t>
            </a:r>
          </a:p>
          <a:p>
            <a:pPr>
              <a:lnSpc>
                <a:spcPct val="80000"/>
              </a:lnSpc>
            </a:pPr>
            <a:endParaRPr lang="en-US" sz="1200" dirty="0" smtClean="0"/>
          </a:p>
          <a:p>
            <a:pPr>
              <a:lnSpc>
                <a:spcPct val="80000"/>
              </a:lnSpc>
            </a:pPr>
            <a:r>
              <a:rPr lang="en-US" sz="2800" dirty="0" smtClean="0"/>
              <a:t>Study base is the key concept that links case-control design and cohort design</a:t>
            </a:r>
          </a:p>
          <a:p>
            <a:pPr>
              <a:lnSpc>
                <a:spcPct val="80000"/>
              </a:lnSpc>
            </a:pPr>
            <a:endParaRPr lang="en-US" sz="1200" dirty="0" smtClean="0"/>
          </a:p>
          <a:p>
            <a:pPr>
              <a:lnSpc>
                <a:spcPct val="80000"/>
              </a:lnSpc>
            </a:pPr>
            <a:r>
              <a:rPr lang="en-US" sz="2800" dirty="0" smtClean="0"/>
              <a:t>Most misunderstood design but key methodologic advances have now led to coherent theory.  </a:t>
            </a:r>
          </a:p>
          <a:p>
            <a:pPr>
              <a:lnSpc>
                <a:spcPct val="80000"/>
              </a:lnSpc>
              <a:buFontTx/>
              <a:buNone/>
            </a:pPr>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r>
              <a:rPr lang="en-US" sz="4000" smtClean="0"/>
              <a:t>Ecological study: water fluoride &amp; dental caries</a:t>
            </a:r>
          </a:p>
        </p:txBody>
      </p:sp>
      <p:sp>
        <p:nvSpPr>
          <p:cNvPr id="23554" name="Rectangle 3"/>
          <p:cNvSpPr>
            <a:spLocks noGrp="1" noChangeArrowheads="1"/>
          </p:cNvSpPr>
          <p:nvPr>
            <p:ph type="body" idx="1"/>
          </p:nvPr>
        </p:nvSpPr>
        <p:spPr>
          <a:xfrm>
            <a:off x="685800" y="1981200"/>
            <a:ext cx="8153400" cy="4114800"/>
          </a:xfrm>
        </p:spPr>
        <p:txBody>
          <a:bodyPr/>
          <a:lstStyle/>
          <a:p>
            <a:r>
              <a:rPr lang="en-US" smtClean="0"/>
              <a:t>191 municipalities in Denmark in 2004. </a:t>
            </a:r>
          </a:p>
          <a:p>
            <a:r>
              <a:rPr lang="en-US" smtClean="0"/>
              <a:t>Unit of analysis was the municipalities. </a:t>
            </a:r>
          </a:p>
          <a:p>
            <a:r>
              <a:rPr lang="en-US" smtClean="0"/>
              <a:t>Exposure variable:  Concentration of fluoride in the water supply (mean) ppm</a:t>
            </a:r>
          </a:p>
          <a:p>
            <a:r>
              <a:rPr lang="en-US" smtClean="0"/>
              <a:t>Outcome variable:  Mean DMF-S (index of cavities, extractions and restorations) of 15-year-olds </a:t>
            </a:r>
          </a:p>
        </p:txBody>
      </p:sp>
      <p:sp>
        <p:nvSpPr>
          <p:cNvPr id="23555" name="Text Box 4"/>
          <p:cNvSpPr txBox="1">
            <a:spLocks noChangeArrowheads="1"/>
          </p:cNvSpPr>
          <p:nvPr/>
        </p:nvSpPr>
        <p:spPr bwMode="auto">
          <a:xfrm>
            <a:off x="2209800" y="6019800"/>
            <a:ext cx="6324600" cy="457200"/>
          </a:xfrm>
          <a:prstGeom prst="rect">
            <a:avLst/>
          </a:prstGeom>
          <a:noFill/>
          <a:ln w="9525">
            <a:noFill/>
            <a:miter lim="800000"/>
            <a:headEnd/>
            <a:tailEnd/>
          </a:ln>
        </p:spPr>
        <p:txBody>
          <a:bodyPr>
            <a:spAutoFit/>
          </a:bodyPr>
          <a:lstStyle/>
          <a:p>
            <a:pPr algn="r" eaLnBrk="0" hangingPunct="0"/>
            <a:r>
              <a:rPr lang="en-US" sz="1200"/>
              <a:t>Ekstrand et al. Factors associated with inter-municipality differences in dental caries experience among Danish adolescents. </a:t>
            </a:r>
            <a:r>
              <a:rPr lang="en-US" sz="1200" i="1"/>
              <a:t>Community Dent Oral Epidemiol</a:t>
            </a:r>
            <a:r>
              <a:rPr lang="en-US" sz="1200"/>
              <a:t> 2010</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p:txBody>
          <a:bodyPr/>
          <a:lstStyle/>
          <a:p>
            <a:r>
              <a:rPr lang="en-US" smtClean="0"/>
              <a:t>Case-Control Key Concept #1</a:t>
            </a:r>
          </a:p>
        </p:txBody>
      </p:sp>
      <p:sp>
        <p:nvSpPr>
          <p:cNvPr id="76802" name="Rectangle 3"/>
          <p:cNvSpPr>
            <a:spLocks noGrp="1" noChangeArrowheads="1"/>
          </p:cNvSpPr>
          <p:nvPr>
            <p:ph type="body" idx="1"/>
          </p:nvPr>
        </p:nvSpPr>
        <p:spPr>
          <a:xfrm>
            <a:off x="152400" y="2133600"/>
            <a:ext cx="8839200" cy="4114800"/>
          </a:xfrm>
        </p:spPr>
        <p:txBody>
          <a:bodyPr/>
          <a:lstStyle/>
          <a:p>
            <a:r>
              <a:rPr lang="en-US" sz="2800" dirty="0" smtClean="0"/>
              <a:t>Think of the selection of cases and controls as occurring from an underlying cohort (aka “study base”)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685800" y="76200"/>
            <a:ext cx="7772400" cy="1143000"/>
          </a:xfrm>
        </p:spPr>
        <p:txBody>
          <a:bodyPr/>
          <a:lstStyle/>
          <a:p>
            <a:r>
              <a:rPr lang="en-US" sz="4000" smtClean="0"/>
              <a:t>Primary &amp; Secondary Study Bases</a:t>
            </a:r>
          </a:p>
        </p:txBody>
      </p:sp>
      <p:sp>
        <p:nvSpPr>
          <p:cNvPr id="78850" name="Rectangle 3"/>
          <p:cNvSpPr>
            <a:spLocks noGrp="1" noChangeArrowheads="1"/>
          </p:cNvSpPr>
          <p:nvPr>
            <p:ph type="body" idx="1"/>
          </p:nvPr>
        </p:nvSpPr>
        <p:spPr>
          <a:xfrm>
            <a:off x="152400" y="1143000"/>
            <a:ext cx="8915400" cy="4114800"/>
          </a:xfrm>
        </p:spPr>
        <p:txBody>
          <a:bodyPr/>
          <a:lstStyle/>
          <a:p>
            <a:r>
              <a:rPr lang="en-US" sz="2800" dirty="0" smtClean="0"/>
              <a:t>Case-control studies can be thought of as evolving from one of two types of study bases (i.e., underlying cohorts):</a:t>
            </a:r>
          </a:p>
          <a:p>
            <a:pPr lvl="1">
              <a:spcBef>
                <a:spcPct val="30000"/>
              </a:spcBef>
            </a:pPr>
            <a:r>
              <a:rPr lang="en-US" sz="2400" b="1" dirty="0" smtClean="0"/>
              <a:t>  </a:t>
            </a:r>
            <a:r>
              <a:rPr lang="en-US" b="1" dirty="0" smtClean="0"/>
              <a:t>Primary study base vs Secondary study base</a:t>
            </a:r>
            <a:endParaRPr lang="en-US" sz="900" b="1" dirty="0" smtClean="0"/>
          </a:p>
          <a:p>
            <a:r>
              <a:rPr lang="en-US" sz="2800" dirty="0" smtClean="0"/>
              <a:t>A primary study base is one where the underlying cohort is readily defined, either because it is:</a:t>
            </a:r>
          </a:p>
          <a:p>
            <a:pPr lvl="1">
              <a:spcBef>
                <a:spcPct val="30000"/>
              </a:spcBef>
            </a:pPr>
            <a:r>
              <a:rPr lang="en-US" dirty="0" smtClean="0"/>
              <a:t>previously assembled for research (e.g., Framingham)</a:t>
            </a:r>
          </a:p>
          <a:p>
            <a:pPr lvl="1">
              <a:spcBef>
                <a:spcPct val="30000"/>
              </a:spcBef>
            </a:pPr>
            <a:r>
              <a:rPr lang="en-US" dirty="0" smtClean="0"/>
              <a:t>administratively defined (e.g., Kaiser members in 2004)</a:t>
            </a:r>
          </a:p>
          <a:p>
            <a:pPr lvl="1">
              <a:spcBef>
                <a:spcPct val="30000"/>
              </a:spcBef>
            </a:pPr>
            <a:r>
              <a:rPr lang="en-US" dirty="0" smtClean="0"/>
              <a:t>or geographically defined (e.g., SF residents in 2008) </a:t>
            </a:r>
          </a:p>
          <a:p>
            <a:r>
              <a:rPr lang="en-US" sz="2800" dirty="0" smtClean="0"/>
              <a:t>A secondary study base is more elusive.  It starts with the cases and then works backwards. </a:t>
            </a:r>
          </a:p>
          <a:p>
            <a:endParaRPr lang="en-US" sz="2800" dirty="0" smtClean="0"/>
          </a:p>
          <a:p>
            <a:endParaRPr 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381000" y="304800"/>
            <a:ext cx="7772400" cy="1143000"/>
          </a:xfrm>
        </p:spPr>
        <p:txBody>
          <a:bodyPr/>
          <a:lstStyle/>
          <a:p>
            <a:r>
              <a:rPr lang="en-US" sz="4000" dirty="0" smtClean="0"/>
              <a:t>Case-control Study </a:t>
            </a:r>
            <a:br>
              <a:rPr lang="en-US" sz="4000" dirty="0" smtClean="0"/>
            </a:br>
            <a:r>
              <a:rPr lang="en-US" sz="4000" dirty="0" smtClean="0"/>
              <a:t>in a Primary Study Base</a:t>
            </a:r>
          </a:p>
        </p:txBody>
      </p:sp>
      <p:sp>
        <p:nvSpPr>
          <p:cNvPr id="78850" name="Rectangle 3"/>
          <p:cNvSpPr>
            <a:spLocks noGrp="1" noChangeArrowheads="1"/>
          </p:cNvSpPr>
          <p:nvPr>
            <p:ph type="body" idx="1"/>
          </p:nvPr>
        </p:nvSpPr>
        <p:spPr>
          <a:xfrm>
            <a:off x="1066800" y="1905000"/>
            <a:ext cx="6629400" cy="3352800"/>
          </a:xfrm>
        </p:spPr>
        <p:txBody>
          <a:bodyPr/>
          <a:lstStyle/>
          <a:p>
            <a:pPr marL="0" indent="0">
              <a:buNone/>
            </a:pPr>
            <a:r>
              <a:rPr lang="en-US" dirty="0"/>
              <a:t>S</a:t>
            </a:r>
            <a:r>
              <a:rPr lang="en-US" dirty="0" smtClean="0"/>
              <a:t>ampling cases and controls from: </a:t>
            </a:r>
          </a:p>
          <a:p>
            <a:r>
              <a:rPr lang="en-US" dirty="0"/>
              <a:t>F</a:t>
            </a:r>
            <a:r>
              <a:rPr lang="en-US" dirty="0" smtClean="0"/>
              <a:t>ixed cohort </a:t>
            </a:r>
          </a:p>
          <a:p>
            <a:r>
              <a:rPr lang="en-US" dirty="0" smtClean="0"/>
              <a:t>Dynamic cohort</a:t>
            </a:r>
          </a:p>
          <a:p>
            <a:pPr marL="457200" lvl="1" indent="0">
              <a:buNone/>
            </a:pPr>
            <a:endParaRPr lang="en-US" sz="2400" dirty="0" smtClean="0"/>
          </a:p>
          <a:p>
            <a:endParaRPr lang="en-US" dirty="0" smtClean="0"/>
          </a:p>
        </p:txBody>
      </p:sp>
    </p:spTree>
    <p:extLst>
      <p:ext uri="{BB962C8B-B14F-4D97-AF65-F5344CB8AC3E}">
        <p14:creationId xmlns:p14="http://schemas.microsoft.com/office/powerpoint/2010/main" val="29414764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54162" y="2471737"/>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45363" y="3233738"/>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96963" y="2471738"/>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35163" y="2243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92363" y="2319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916363" y="2547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30763" y="26241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92763" y="27003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811963" y="2928938"/>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40563" y="2928938"/>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97163" y="2395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221163" y="26241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5563" y="27003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78163" y="23193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602163" y="25479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516563" y="2624138"/>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188031" y="2178170"/>
            <a:ext cx="472326" cy="4769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16" name="TextBox 35"/>
          <p:cNvSpPr txBox="1">
            <a:spLocks noChangeArrowheads="1"/>
          </p:cNvSpPr>
          <p:nvPr/>
        </p:nvSpPr>
        <p:spPr bwMode="auto">
          <a:xfrm>
            <a:off x="3451600" y="1887658"/>
            <a:ext cx="417513" cy="366712"/>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80917" name="TextBox 36"/>
          <p:cNvSpPr txBox="1">
            <a:spLocks noChangeArrowheads="1"/>
          </p:cNvSpPr>
          <p:nvPr/>
        </p:nvSpPr>
        <p:spPr bwMode="auto">
          <a:xfrm>
            <a:off x="152400" y="2819400"/>
            <a:ext cx="830263" cy="369888"/>
          </a:xfrm>
          <a:prstGeom prst="rect">
            <a:avLst/>
          </a:prstGeom>
          <a:noFill/>
          <a:ln w="9525">
            <a:noFill/>
            <a:miter lim="800000"/>
            <a:headEnd/>
            <a:tailEnd/>
          </a:ln>
        </p:spPr>
        <p:txBody>
          <a:bodyPr wrap="none">
            <a:spAutoFit/>
          </a:bodyPr>
          <a:lstStyle/>
          <a:p>
            <a:r>
              <a:rPr lang="en-US" sz="1800">
                <a:latin typeface="Calibri" pitchFamily="34" charset="0"/>
              </a:rPr>
              <a:t>Cohort</a:t>
            </a:r>
          </a:p>
        </p:txBody>
      </p:sp>
      <p:cxnSp>
        <p:nvCxnSpPr>
          <p:cNvPr id="43" name="Straight Arrow Connector 42"/>
          <p:cNvCxnSpPr/>
          <p:nvPr/>
        </p:nvCxnSpPr>
        <p:spPr>
          <a:xfrm>
            <a:off x="2239963" y="6586538"/>
            <a:ext cx="4648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919" name="TextBox 43"/>
          <p:cNvSpPr txBox="1">
            <a:spLocks noChangeArrowheads="1"/>
          </p:cNvSpPr>
          <p:nvPr/>
        </p:nvSpPr>
        <p:spPr bwMode="auto">
          <a:xfrm>
            <a:off x="4191000" y="6491288"/>
            <a:ext cx="644525" cy="366712"/>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2" name="Straight Connector 34"/>
          <p:cNvCxnSpPr/>
          <p:nvPr/>
        </p:nvCxnSpPr>
        <p:spPr>
          <a:xfrm flipV="1">
            <a:off x="5973763" y="2776538"/>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0921" name="TextBox 35"/>
          <p:cNvSpPr txBox="1">
            <a:spLocks noChangeArrowheads="1"/>
          </p:cNvSpPr>
          <p:nvPr/>
        </p:nvSpPr>
        <p:spPr bwMode="auto">
          <a:xfrm>
            <a:off x="6205673" y="2592059"/>
            <a:ext cx="417512" cy="366712"/>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80922" name="TextBox 45"/>
          <p:cNvSpPr txBox="1">
            <a:spLocks noChangeArrowheads="1"/>
          </p:cNvSpPr>
          <p:nvPr/>
        </p:nvSpPr>
        <p:spPr bwMode="auto">
          <a:xfrm>
            <a:off x="513511" y="18871"/>
            <a:ext cx="7994496" cy="1200329"/>
          </a:xfrm>
          <a:prstGeom prst="rect">
            <a:avLst/>
          </a:prstGeom>
          <a:noFill/>
          <a:ln w="9525">
            <a:noFill/>
            <a:miter lim="800000"/>
            <a:headEnd/>
            <a:tailEnd/>
          </a:ln>
        </p:spPr>
        <p:txBody>
          <a:bodyPr wrap="none">
            <a:spAutoFit/>
          </a:bodyPr>
          <a:lstStyle/>
          <a:p>
            <a:pPr algn="ctr"/>
            <a:r>
              <a:rPr lang="en-US" sz="3600" dirty="0" smtClean="0"/>
              <a:t>Case-control Design: </a:t>
            </a:r>
          </a:p>
          <a:p>
            <a:pPr algn="ctr"/>
            <a:r>
              <a:rPr lang="en-US" sz="3600" dirty="0" smtClean="0"/>
              <a:t>Sampling from an underlying </a:t>
            </a:r>
            <a:r>
              <a:rPr lang="en-US" sz="3600" dirty="0"/>
              <a:t>f</a:t>
            </a:r>
            <a:r>
              <a:rPr lang="en-US" sz="3600" dirty="0" smtClean="0"/>
              <a:t>ixed </a:t>
            </a:r>
            <a:r>
              <a:rPr lang="en-US" sz="3600" dirty="0"/>
              <a:t>c</a:t>
            </a:r>
            <a:r>
              <a:rPr lang="en-US" sz="3600" dirty="0" smtClean="0"/>
              <a:t>ohort</a:t>
            </a:r>
            <a:endParaRPr lang="en-US" sz="3600" dirty="0"/>
          </a:p>
        </p:txBody>
      </p:sp>
      <p:sp>
        <p:nvSpPr>
          <p:cNvPr id="80923" name="Rectangle 1031"/>
          <p:cNvSpPr>
            <a:spLocks noChangeArrowheads="1"/>
          </p:cNvSpPr>
          <p:nvPr/>
        </p:nvSpPr>
        <p:spPr bwMode="auto">
          <a:xfrm>
            <a:off x="533400" y="1154539"/>
            <a:ext cx="7604967" cy="830997"/>
          </a:xfrm>
          <a:prstGeom prst="rect">
            <a:avLst/>
          </a:prstGeom>
          <a:noFill/>
          <a:ln w="9525">
            <a:noFill/>
            <a:miter lim="800000"/>
            <a:headEnd/>
            <a:tailEnd/>
          </a:ln>
        </p:spPr>
        <p:txBody>
          <a:bodyPr wrap="none" anchor="ctr">
            <a:spAutoFit/>
          </a:bodyPr>
          <a:lstStyle/>
          <a:p>
            <a:pPr eaLnBrk="0" hangingPunct="0"/>
            <a:r>
              <a:rPr lang="en-US" dirty="0"/>
              <a:t>Given that all the cases are </a:t>
            </a:r>
            <a:r>
              <a:rPr lang="en-US" dirty="0" smtClean="0"/>
              <a:t>sampled, </a:t>
            </a:r>
            <a:r>
              <a:rPr lang="en-US" dirty="0"/>
              <a:t>how would you sample</a:t>
            </a:r>
          </a:p>
          <a:p>
            <a:pPr eaLnBrk="0" hangingPunct="0"/>
            <a:r>
              <a:rPr lang="en-US" dirty="0"/>
              <a:t>controls from this cohort for a case-control study?</a:t>
            </a:r>
          </a:p>
        </p:txBody>
      </p:sp>
      <p:sp>
        <p:nvSpPr>
          <p:cNvPr id="29" name="Rectangle 28"/>
          <p:cNvSpPr/>
          <p:nvPr/>
        </p:nvSpPr>
        <p:spPr>
          <a:xfrm>
            <a:off x="7252629" y="164477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0" name="Straight Arrow Connector 29"/>
          <p:cNvCxnSpPr/>
          <p:nvPr/>
        </p:nvCxnSpPr>
        <p:spPr>
          <a:xfrm>
            <a:off x="3099729" y="225437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661829" y="248297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5576229" y="263537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47"/>
          <p:cNvSpPr txBox="1">
            <a:spLocks noChangeArrowheads="1"/>
          </p:cNvSpPr>
          <p:nvPr/>
        </p:nvSpPr>
        <p:spPr bwMode="auto">
          <a:xfrm>
            <a:off x="7862229" y="233057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34" name="Shape 49"/>
          <p:cNvCxnSpPr>
            <a:cxnSpLocks noChangeShapeType="1"/>
            <a:endCxn id="33" idx="0"/>
          </p:cNvCxnSpPr>
          <p:nvPr/>
        </p:nvCxnSpPr>
        <p:spPr bwMode="auto">
          <a:xfrm>
            <a:off x="7786029" y="2025770"/>
            <a:ext cx="433388" cy="304800"/>
          </a:xfrm>
          <a:prstGeom prst="curvedConnector2">
            <a:avLst/>
          </a:prstGeom>
          <a:noFill/>
          <a:ln w="19050" algn="ctr">
            <a:solidFill>
              <a:srgbClr val="4A7EBB"/>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0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23" grpId="0"/>
      <p:bldP spid="29" grpId="0" animBg="1"/>
      <p:bldP spid="3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3652434033"/>
              </p:ext>
            </p:extLst>
          </p:nvPr>
        </p:nvGraphicFramePr>
        <p:xfrm>
          <a:off x="457200" y="1524000"/>
          <a:ext cx="8610600" cy="4419600"/>
        </p:xfrm>
        <a:graphic>
          <a:graphicData uri="http://schemas.openxmlformats.org/drawingml/2006/table">
            <a:tbl>
              <a:tblPr/>
              <a:tblGrid>
                <a:gridCol w="2438400"/>
                <a:gridCol w="2438400"/>
                <a:gridCol w="3733800"/>
              </a:tblGrid>
              <a:tr h="479994">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Method of Control Sampling (Preferred Terminology)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Also known as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Mechanics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3399">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Incidence density sampling</a:t>
                      </a:r>
                      <a:r>
                        <a:rPr kumimoji="0" lang="en-US" sz="2000" b="1" i="0" u="none" strike="noStrike" cap="none" normalizeH="0" baseline="0" smtClean="0">
                          <a:ln>
                            <a:noFill/>
                          </a:ln>
                          <a:solidFill>
                            <a:srgbClr val="FF0000"/>
                          </a:solidFill>
                          <a:effectLst/>
                          <a:latin typeface="Times New Roman" pitchFamily="18" charset="0"/>
                        </a:rPr>
                        <a:t>*</a:t>
                      </a:r>
                      <a:r>
                        <a:rPr kumimoji="0" lang="en-US" sz="2000" b="0" i="0" u="none" strike="noStrike" cap="none" normalizeH="0" baseline="0" smtClean="0">
                          <a:ln>
                            <a:noFill/>
                          </a:ln>
                          <a:solidFill>
                            <a:schemeClr val="tx1"/>
                          </a:solidFill>
                          <a:effectLst/>
                          <a:latin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Risk-set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Concurrent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at time each case is diagnosed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0832">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Case-cohort  sampling</a:t>
                      </a:r>
                      <a:r>
                        <a:rPr kumimoji="0" lang="en-US" sz="2000" b="1" i="0" u="none" strike="noStrike" cap="none" normalizeH="0" baseline="0" dirty="0" smtClean="0">
                          <a:ln>
                            <a:noFill/>
                          </a:ln>
                          <a:solidFill>
                            <a:srgbClr val="FF0000"/>
                          </a:solidFill>
                          <a:effectLst/>
                          <a:latin typeface="Times New Roman" pitchFamily="18" charset="0"/>
                        </a:rPr>
                        <a:t>*</a:t>
                      </a:r>
                      <a:endParaRPr kumimoji="0" lang="en-US" sz="20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Inclusive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the cohort at baseline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52601">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Prevalent control sampling</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Cumulative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Epidemic sampling</a:t>
                      </a:r>
                    </a:p>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Exclusive sampling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rPr>
                        <a:t>Random sample of persons </a:t>
                      </a:r>
                      <a:r>
                        <a:rPr kumimoji="0" lang="en-US" sz="2000" b="0" i="0" u="none" strike="noStrike" cap="none" normalizeH="0" baseline="0" smtClean="0">
                          <a:ln>
                            <a:noFill/>
                          </a:ln>
                          <a:solidFill>
                            <a:schemeClr val="tx1"/>
                          </a:solidFill>
                          <a:effectLst/>
                          <a:latin typeface="Times New Roman" pitchFamily="18" charset="0"/>
                        </a:rPr>
                        <a:t>without outcome at </a:t>
                      </a:r>
                      <a:r>
                        <a:rPr kumimoji="0" lang="en-US" sz="2000" b="0" i="0" u="none" strike="noStrike" cap="none" normalizeH="0" baseline="0" dirty="0" smtClean="0">
                          <a:ln>
                            <a:noFill/>
                          </a:ln>
                          <a:solidFill>
                            <a:schemeClr val="tx1"/>
                          </a:solidFill>
                          <a:effectLst/>
                          <a:latin typeface="Times New Roman" pitchFamily="18" charset="0"/>
                        </a:rPr>
                        <a:t>end of follow-up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152400"/>
            <a:ext cx="8229600" cy="1143000"/>
          </a:xfrm>
        </p:spPr>
        <p:txBody>
          <a:bodyPr/>
          <a:lstStyle/>
          <a:p>
            <a:r>
              <a:rPr lang="en-US" sz="3200" dirty="0" smtClean="0"/>
              <a:t>Sampling Controls within a Primary Study Base: Fixed Cohort</a:t>
            </a:r>
          </a:p>
        </p:txBody>
      </p:sp>
      <p:sp>
        <p:nvSpPr>
          <p:cNvPr id="2" name="TextBox 1"/>
          <p:cNvSpPr txBox="1"/>
          <p:nvPr/>
        </p:nvSpPr>
        <p:spPr>
          <a:xfrm>
            <a:off x="457200" y="6096000"/>
            <a:ext cx="7696200" cy="461665"/>
          </a:xfrm>
          <a:prstGeom prst="rect">
            <a:avLst/>
          </a:prstGeom>
          <a:noFill/>
        </p:spPr>
        <p:txBody>
          <a:bodyPr wrap="square" rtlCol="0">
            <a:spAutoFit/>
          </a:bodyPr>
          <a:lstStyle/>
          <a:p>
            <a:r>
              <a:rPr lang="en-US" dirty="0" smtClean="0">
                <a:solidFill>
                  <a:srgbClr val="FF0000"/>
                </a:solidFill>
              </a:rPr>
              <a:t>* Preferred approach to enhance validity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1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18"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85019" name="Shape 49"/>
          <p:cNvCxnSpPr>
            <a:cxnSpLocks noChangeShapeType="1"/>
            <a:endCxn id="85018"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51" name="Rectangle 50"/>
          <p:cNvSpPr/>
          <p:nvPr/>
        </p:nvSpPr>
        <p:spPr>
          <a:xfrm>
            <a:off x="2667000" y="2286000"/>
            <a:ext cx="46038"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46038"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flipH="1">
            <a:off x="5151438" y="2590800"/>
            <a:ext cx="46037"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724150"/>
            <a:ext cx="46038" cy="2686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5024" name="TextBox 54"/>
          <p:cNvSpPr txBox="1">
            <a:spLocks noChangeArrowheads="1"/>
          </p:cNvSpPr>
          <p:nvPr/>
        </p:nvSpPr>
        <p:spPr bwMode="auto">
          <a:xfrm>
            <a:off x="7989888" y="5410200"/>
            <a:ext cx="965200" cy="366713"/>
          </a:xfrm>
          <a:prstGeom prst="rect">
            <a:avLst/>
          </a:prstGeom>
          <a:noFill/>
          <a:ln w="9525">
            <a:noFill/>
            <a:miter lim="800000"/>
            <a:headEnd/>
            <a:tailEnd/>
          </a:ln>
        </p:spPr>
        <p:txBody>
          <a:bodyPr wrap="none">
            <a:spAutoFit/>
          </a:bodyPr>
          <a:lstStyle/>
          <a:p>
            <a:r>
              <a:rPr lang="en-US" sz="1800">
                <a:solidFill>
                  <a:srgbClr val="FF0066"/>
                </a:solidFill>
                <a:latin typeface="Calibri" pitchFamily="34" charset="0"/>
              </a:rPr>
              <a:t>Controls</a:t>
            </a:r>
          </a:p>
        </p:txBody>
      </p:sp>
      <p:cxnSp>
        <p:nvCxnSpPr>
          <p:cNvPr id="59" name="Shape 58"/>
          <p:cNvCxnSpPr>
            <a:stCxn id="51" idx="2"/>
          </p:cNvCxnSpPr>
          <p:nvPr/>
        </p:nvCxnSpPr>
        <p:spPr>
          <a:xfrm rot="16200000" flipH="1">
            <a:off x="5127625" y="2971800"/>
            <a:ext cx="304800" cy="5181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2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425" y="5446713"/>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5438"/>
            <a:ext cx="38100" cy="309562"/>
          </a:xfrm>
          <a:prstGeom prst="line">
            <a:avLst/>
          </a:prstGeom>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5715000" y="2628900"/>
            <a:ext cx="46038" cy="278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6" name="Straight Arrow Connector 55"/>
          <p:cNvCxnSpPr/>
          <p:nvPr/>
        </p:nvCxnSpPr>
        <p:spPr>
          <a:xfrm>
            <a:off x="1168400" y="5889625"/>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31" name="TextBox 56"/>
          <p:cNvSpPr txBox="1">
            <a:spLocks noChangeArrowheads="1"/>
          </p:cNvSpPr>
          <p:nvPr/>
        </p:nvSpPr>
        <p:spPr bwMode="auto">
          <a:xfrm>
            <a:off x="3683000" y="5900738"/>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85032" name="Rectangle 3"/>
          <p:cNvSpPr>
            <a:spLocks noChangeArrowheads="1"/>
          </p:cNvSpPr>
          <p:nvPr/>
        </p:nvSpPr>
        <p:spPr bwMode="auto">
          <a:xfrm>
            <a:off x="76200" y="228600"/>
            <a:ext cx="8839200" cy="1077218"/>
          </a:xfrm>
          <a:prstGeom prst="rect">
            <a:avLst/>
          </a:prstGeom>
          <a:noFill/>
          <a:ln w="9525">
            <a:noFill/>
            <a:miter lim="800000"/>
            <a:headEnd/>
            <a:tailEnd/>
          </a:ln>
        </p:spPr>
        <p:txBody>
          <a:bodyPr wrap="square">
            <a:spAutoFit/>
          </a:bodyPr>
          <a:lstStyle/>
          <a:p>
            <a:pPr algn="ctr" eaLnBrk="0" hangingPunct="0"/>
            <a:r>
              <a:rPr lang="en-US" sz="3200" b="1" dirty="0"/>
              <a:t>Incidence </a:t>
            </a:r>
            <a:r>
              <a:rPr lang="en-US" sz="3200" b="1" dirty="0" smtClean="0"/>
              <a:t>density </a:t>
            </a:r>
            <a:r>
              <a:rPr lang="en-US" sz="3200" b="1" dirty="0"/>
              <a:t>s</a:t>
            </a:r>
            <a:r>
              <a:rPr lang="en-US" sz="3200" b="1" dirty="0" smtClean="0"/>
              <a:t>ampling </a:t>
            </a:r>
          </a:p>
          <a:p>
            <a:pPr algn="ctr" eaLnBrk="0" hangingPunct="0"/>
            <a:r>
              <a:rPr lang="en-US" sz="3200" b="1" dirty="0" smtClean="0"/>
              <a:t>within </a:t>
            </a:r>
            <a:r>
              <a:rPr lang="en-US" sz="3200" b="1" dirty="0"/>
              <a:t>a </a:t>
            </a:r>
            <a:r>
              <a:rPr lang="en-US" sz="3200" b="1" dirty="0" smtClean="0"/>
              <a:t>fixed cohort primary study base</a:t>
            </a:r>
            <a:endParaRPr lang="en-US" sz="3200" b="1" dirty="0"/>
          </a:p>
        </p:txBody>
      </p:sp>
      <p:sp>
        <p:nvSpPr>
          <p:cNvPr id="210986" name="Rectangle 4"/>
          <p:cNvSpPr>
            <a:spLocks noChangeArrowheads="1"/>
          </p:cNvSpPr>
          <p:nvPr/>
        </p:nvSpPr>
        <p:spPr bwMode="auto">
          <a:xfrm>
            <a:off x="263525" y="5765800"/>
            <a:ext cx="8312150" cy="1016000"/>
          </a:xfrm>
          <a:prstGeom prst="rect">
            <a:avLst/>
          </a:prstGeom>
          <a:solidFill>
            <a:schemeClr val="bg1"/>
          </a:solidFill>
          <a:ln w="9525">
            <a:noFill/>
            <a:miter lim="800000"/>
            <a:headEnd/>
            <a:tailEnd/>
          </a:ln>
        </p:spPr>
        <p:txBody>
          <a:bodyPr>
            <a:spAutoFit/>
          </a:bodyPr>
          <a:lstStyle/>
          <a:p>
            <a:pPr eaLnBrk="0" hangingPunct="0"/>
            <a:r>
              <a:rPr lang="en-US" sz="2000" b="1"/>
              <a:t>Controls are randomly sampled each time a case is diagnosed from those still in follow-up without the diagnosis.  A control at one time may become a case later in time.</a:t>
            </a:r>
          </a:p>
        </p:txBody>
      </p:sp>
      <p:cxnSp>
        <p:nvCxnSpPr>
          <p:cNvPr id="47" name="Straight Connector 46"/>
          <p:cNvCxnSpPr>
            <a:stCxn id="54" idx="2"/>
          </p:cNvCxnSpPr>
          <p:nvPr/>
        </p:nvCxnSpPr>
        <p:spPr>
          <a:xfrm>
            <a:off x="62706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8503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6" name="Text Box 45"/>
          <p:cNvSpPr txBox="1">
            <a:spLocks noChangeArrowheads="1"/>
          </p:cNvSpPr>
          <p:nvPr/>
        </p:nvSpPr>
        <p:spPr bwMode="auto">
          <a:xfrm>
            <a:off x="2574925" y="3962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7"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4"/>
          <p:cNvSpPr txBox="1">
            <a:spLocks noChangeArrowheads="1"/>
          </p:cNvSpPr>
          <p:nvPr/>
        </p:nvSpPr>
        <p:spPr bwMode="auto">
          <a:xfrm>
            <a:off x="4090987" y="3321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5"/>
          <p:cNvSpPr txBox="1">
            <a:spLocks noChangeArrowheads="1"/>
          </p:cNvSpPr>
          <p:nvPr/>
        </p:nvSpPr>
        <p:spPr bwMode="auto">
          <a:xfrm>
            <a:off x="4090987"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6"/>
          <p:cNvSpPr txBox="1">
            <a:spLocks noChangeArrowheads="1"/>
          </p:cNvSpPr>
          <p:nvPr/>
        </p:nvSpPr>
        <p:spPr bwMode="auto">
          <a:xfrm>
            <a:off x="4090987" y="5073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5" name="Text Box 44"/>
          <p:cNvSpPr txBox="1">
            <a:spLocks noChangeArrowheads="1"/>
          </p:cNvSpPr>
          <p:nvPr/>
        </p:nvSpPr>
        <p:spPr bwMode="auto">
          <a:xfrm>
            <a:off x="5075237" y="3028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5"/>
          <p:cNvSpPr txBox="1">
            <a:spLocks noChangeArrowheads="1"/>
          </p:cNvSpPr>
          <p:nvPr/>
        </p:nvSpPr>
        <p:spPr bwMode="auto">
          <a:xfrm>
            <a:off x="5075237" y="3810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6"/>
          <p:cNvSpPr txBox="1">
            <a:spLocks noChangeArrowheads="1"/>
          </p:cNvSpPr>
          <p:nvPr/>
        </p:nvSpPr>
        <p:spPr bwMode="auto">
          <a:xfrm>
            <a:off x="5075237" y="4933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4"/>
          <p:cNvSpPr txBox="1">
            <a:spLocks noChangeArrowheads="1"/>
          </p:cNvSpPr>
          <p:nvPr/>
        </p:nvSpPr>
        <p:spPr bwMode="auto">
          <a:xfrm>
            <a:off x="5615781"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615781"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6"/>
          <p:cNvSpPr txBox="1">
            <a:spLocks noChangeArrowheads="1"/>
          </p:cNvSpPr>
          <p:nvPr/>
        </p:nvSpPr>
        <p:spPr bwMode="auto">
          <a:xfrm>
            <a:off x="5615781" y="4495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6" name="Text Box 44"/>
          <p:cNvSpPr txBox="1">
            <a:spLocks noChangeArrowheads="1"/>
          </p:cNvSpPr>
          <p:nvPr/>
        </p:nvSpPr>
        <p:spPr bwMode="auto">
          <a:xfrm>
            <a:off x="6160293" y="36258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7" name="Text Box 45"/>
          <p:cNvSpPr txBox="1">
            <a:spLocks noChangeArrowheads="1"/>
          </p:cNvSpPr>
          <p:nvPr/>
        </p:nvSpPr>
        <p:spPr bwMode="auto">
          <a:xfrm>
            <a:off x="6160293"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8" name="Text Box 46"/>
          <p:cNvSpPr txBox="1">
            <a:spLocks noChangeArrowheads="1"/>
          </p:cNvSpPr>
          <p:nvPr/>
        </p:nvSpPr>
        <p:spPr bwMode="auto">
          <a:xfrm>
            <a:off x="6160293" y="4648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Tree>
    <p:extLst>
      <p:ext uri="{BB962C8B-B14F-4D97-AF65-F5344CB8AC3E}">
        <p14:creationId xmlns:p14="http://schemas.microsoft.com/office/powerpoint/2010/main" val="151294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p:txBody>
          <a:bodyPr/>
          <a:lstStyle/>
          <a:p>
            <a:r>
              <a:rPr lang="en-US" sz="3200" dirty="0" smtClean="0"/>
              <a:t>Example of case-control study with incidence density sampling (fixed cohort)</a:t>
            </a:r>
          </a:p>
        </p:txBody>
      </p:sp>
      <p:sp>
        <p:nvSpPr>
          <p:cNvPr id="87042" name="Rectangle 3"/>
          <p:cNvSpPr>
            <a:spLocks noGrp="1" noChangeArrowheads="1"/>
          </p:cNvSpPr>
          <p:nvPr>
            <p:ph type="body" idx="1"/>
          </p:nvPr>
        </p:nvSpPr>
        <p:spPr>
          <a:xfrm>
            <a:off x="685800" y="1828800"/>
            <a:ext cx="7772400" cy="4114800"/>
          </a:xfrm>
        </p:spPr>
        <p:txBody>
          <a:bodyPr/>
          <a:lstStyle/>
          <a:p>
            <a:pPr>
              <a:lnSpc>
                <a:spcPct val="80000"/>
              </a:lnSpc>
              <a:buFontTx/>
              <a:buNone/>
            </a:pPr>
            <a:r>
              <a:rPr lang="en-US" sz="2000" b="1" dirty="0" smtClean="0"/>
              <a:t>Abstract</a:t>
            </a:r>
          </a:p>
          <a:p>
            <a:pPr>
              <a:lnSpc>
                <a:spcPct val="80000"/>
              </a:lnSpc>
              <a:buFontTx/>
              <a:buNone/>
            </a:pPr>
            <a:r>
              <a:rPr lang="en-US" sz="2000" dirty="0" smtClean="0"/>
              <a:t>We investigated associations between metabolic syndrome, its components, and breast cancer risk in a nested case–control study on postmenopausal women of the ORDET cohort (N = </a:t>
            </a:r>
            <a:r>
              <a:rPr lang="en-US" sz="2000" b="1" dirty="0" smtClean="0"/>
              <a:t>10,000</a:t>
            </a:r>
            <a:r>
              <a:rPr lang="en-US" sz="2000" dirty="0" smtClean="0"/>
              <a:t>).</a:t>
            </a:r>
            <a:endParaRPr lang="en-US" sz="2000" b="1" dirty="0" smtClean="0"/>
          </a:p>
          <a:p>
            <a:pPr>
              <a:lnSpc>
                <a:spcPct val="80000"/>
              </a:lnSpc>
              <a:buFontTx/>
              <a:buNone/>
            </a:pPr>
            <a:r>
              <a:rPr lang="en-US" sz="2000" dirty="0" smtClean="0"/>
              <a:t>After a median follow-up of 13.5 years, </a:t>
            </a:r>
            <a:r>
              <a:rPr lang="en-US" sz="2000" b="1" dirty="0" smtClean="0"/>
              <a:t>163</a:t>
            </a:r>
            <a:r>
              <a:rPr lang="en-US" sz="2000" dirty="0" smtClean="0"/>
              <a:t> women developed breast cancer…</a:t>
            </a:r>
            <a:r>
              <a:rPr lang="en-US" sz="2000" b="1" dirty="0" smtClean="0"/>
              <a:t>Four matched controls per case were selected by incidence density sampling</a:t>
            </a:r>
            <a:r>
              <a:rPr lang="en-US" sz="2000" dirty="0" smtClean="0"/>
              <a:t>, and rate ratios were estimated by conditional logistic regression. Metabolic syndrome (i.e. presence of three or more metabolic syndrome components) was significantly associated with breast cancer risk </a:t>
            </a:r>
            <a:r>
              <a:rPr lang="en-US" sz="2000" b="1" dirty="0" smtClean="0"/>
              <a:t>(rate ratio</a:t>
            </a:r>
            <a:r>
              <a:rPr lang="en-US" sz="2000" dirty="0" smtClean="0"/>
              <a:t> 1.58 [95% confidence interval 1.07–2.33])…</a:t>
            </a:r>
          </a:p>
          <a:p>
            <a:pPr algn="r">
              <a:lnSpc>
                <a:spcPct val="80000"/>
              </a:lnSpc>
              <a:buFontTx/>
              <a:buNone/>
            </a:pPr>
            <a:r>
              <a:rPr lang="en-US" sz="2000" dirty="0" smtClean="0"/>
              <a:t> </a:t>
            </a:r>
            <a:r>
              <a:rPr lang="en-US" sz="2000" b="1" dirty="0" smtClean="0"/>
              <a:t>Metabolic syndrome and postmenopausal breast cancer in the ORDET cohort: A nested case–control study </a:t>
            </a:r>
            <a:r>
              <a:rPr lang="en-US" sz="2000" dirty="0" smtClean="0">
                <a:hlinkClick r:id="rId3"/>
              </a:rPr>
              <a:t/>
            </a:r>
            <a:br>
              <a:rPr lang="en-US" sz="2000" dirty="0" smtClean="0">
                <a:hlinkClick r:id="rId3"/>
              </a:rPr>
            </a:br>
            <a:r>
              <a:rPr lang="en-US" sz="2000" dirty="0" err="1" smtClean="0"/>
              <a:t>Agnoli</a:t>
            </a:r>
            <a:r>
              <a:rPr lang="en-US" sz="2000" dirty="0" smtClean="0"/>
              <a:t> et al. </a:t>
            </a:r>
            <a:r>
              <a:rPr lang="en-US" sz="2000" i="1" dirty="0" err="1" smtClean="0"/>
              <a:t>Nutr</a:t>
            </a:r>
            <a:r>
              <a:rPr lang="en-US" sz="2000" i="1" dirty="0" smtClean="0"/>
              <a:t> </a:t>
            </a:r>
            <a:r>
              <a:rPr lang="en-US" sz="2000" i="1" dirty="0" err="1" smtClean="0"/>
              <a:t>Metab</a:t>
            </a:r>
            <a:r>
              <a:rPr lang="en-US" sz="2000" i="1" dirty="0" smtClean="0"/>
              <a:t> </a:t>
            </a:r>
            <a:r>
              <a:rPr lang="en-US" sz="2000" i="1" dirty="0" err="1" smtClean="0"/>
              <a:t>Cardiovasc</a:t>
            </a:r>
            <a:r>
              <a:rPr lang="en-US" sz="2000" i="1" dirty="0" smtClean="0"/>
              <a:t> Dis</a:t>
            </a:r>
            <a:r>
              <a:rPr lang="en-US" sz="2000" dirty="0" smtClean="0"/>
              <a:t>. 2009 </a:t>
            </a:r>
          </a:p>
        </p:txBody>
      </p:sp>
      <p:sp>
        <p:nvSpPr>
          <p:cNvPr id="174084" name="Text Box 4"/>
          <p:cNvSpPr txBox="1">
            <a:spLocks noChangeArrowheads="1"/>
          </p:cNvSpPr>
          <p:nvPr/>
        </p:nvSpPr>
        <p:spPr bwMode="auto">
          <a:xfrm>
            <a:off x="457200" y="6096000"/>
            <a:ext cx="8686800" cy="457200"/>
          </a:xfrm>
          <a:prstGeom prst="rect">
            <a:avLst/>
          </a:prstGeom>
          <a:noFill/>
          <a:ln w="9525">
            <a:noFill/>
            <a:miter lim="800000"/>
            <a:headEnd/>
            <a:tailEnd/>
          </a:ln>
        </p:spPr>
        <p:txBody>
          <a:bodyPr>
            <a:spAutoFit/>
          </a:bodyPr>
          <a:lstStyle/>
          <a:p>
            <a:pPr algn="ctr" eaLnBrk="0" hangingPunct="0">
              <a:spcBef>
                <a:spcPct val="50000"/>
              </a:spcBef>
            </a:pPr>
            <a:r>
              <a:rPr lang="en-US"/>
              <a:t>Efficient design!  815 (163 cases + 652 ctrls) represent 10,000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685800" y="228600"/>
            <a:ext cx="7772400" cy="1143000"/>
          </a:xfrm>
        </p:spPr>
        <p:txBody>
          <a:bodyPr/>
          <a:lstStyle/>
          <a:p>
            <a:r>
              <a:rPr lang="en-US" dirty="0" smtClean="0"/>
              <a:t>Counterintuitive Idea #1</a:t>
            </a:r>
          </a:p>
        </p:txBody>
      </p:sp>
      <p:sp>
        <p:nvSpPr>
          <p:cNvPr id="89090" name="Rectangle 3"/>
          <p:cNvSpPr>
            <a:spLocks noGrp="1" noChangeArrowheads="1"/>
          </p:cNvSpPr>
          <p:nvPr>
            <p:ph type="body" idx="1"/>
          </p:nvPr>
        </p:nvSpPr>
        <p:spPr>
          <a:xfrm>
            <a:off x="304800" y="1295400"/>
            <a:ext cx="8686800" cy="4114800"/>
          </a:xfrm>
        </p:spPr>
        <p:txBody>
          <a:bodyPr/>
          <a:lstStyle/>
          <a:p>
            <a:pPr>
              <a:lnSpc>
                <a:spcPct val="90000"/>
              </a:lnSpc>
            </a:pPr>
            <a:r>
              <a:rPr lang="en-US" sz="2800" dirty="0" smtClean="0"/>
              <a:t>In a </a:t>
            </a:r>
            <a:r>
              <a:rPr lang="en-US" sz="2800" dirty="0"/>
              <a:t>full </a:t>
            </a:r>
            <a:r>
              <a:rPr lang="en-US" sz="2800" dirty="0" smtClean="0"/>
              <a:t>cohort, individuals </a:t>
            </a:r>
            <a:r>
              <a:rPr lang="en-US" sz="2800" dirty="0"/>
              <a:t>contribute person-time up until becoming a case or the end of their follow-up. </a:t>
            </a:r>
            <a:r>
              <a:rPr lang="en-US" sz="2800" dirty="0" smtClean="0"/>
              <a:t>A case-control </a:t>
            </a:r>
            <a:r>
              <a:rPr lang="en-US" sz="2800" dirty="0"/>
              <a:t>design </a:t>
            </a:r>
            <a:r>
              <a:rPr lang="en-US" sz="2800" dirty="0" smtClean="0"/>
              <a:t>with incidence sampling samples </a:t>
            </a:r>
            <a:r>
              <a:rPr lang="en-US" sz="2800" dirty="0"/>
              <a:t>from the </a:t>
            </a:r>
            <a:r>
              <a:rPr lang="en-US" sz="2800" b="1" dirty="0"/>
              <a:t>person-time experience of the cohort</a:t>
            </a:r>
            <a:r>
              <a:rPr lang="en-US" sz="2800" b="1" dirty="0" smtClean="0"/>
              <a:t>.</a:t>
            </a:r>
          </a:p>
          <a:p>
            <a:pPr>
              <a:lnSpc>
                <a:spcPct val="90000"/>
              </a:lnSpc>
            </a:pPr>
            <a:endParaRPr lang="en-US" sz="1000" b="1" dirty="0"/>
          </a:p>
          <a:p>
            <a:pPr>
              <a:lnSpc>
                <a:spcPct val="90000"/>
              </a:lnSpc>
            </a:pPr>
            <a:r>
              <a:rPr lang="en-US" sz="2800" dirty="0" smtClean="0"/>
              <a:t>Incidence density sampling for controls:  Sampling “person-time” not individuals.  Each time a case occurs, the remaining non-diseased cohort is sampled for controls from those in follow-up at that time. </a:t>
            </a:r>
            <a:endParaRPr lang="en-US" sz="2800" dirty="0" smtClean="0"/>
          </a:p>
          <a:p>
            <a:pPr>
              <a:lnSpc>
                <a:spcPct val="90000"/>
              </a:lnSpc>
            </a:pPr>
            <a:endParaRPr lang="en-US" sz="1000" dirty="0" smtClean="0"/>
          </a:p>
          <a:p>
            <a:pPr>
              <a:lnSpc>
                <a:spcPct val="90000"/>
              </a:lnSpc>
            </a:pPr>
            <a:r>
              <a:rPr lang="en-US" sz="2800" dirty="0" smtClean="0"/>
              <a:t>As a result, </a:t>
            </a:r>
            <a:r>
              <a:rPr lang="en-US" sz="2800" b="1" dirty="0" smtClean="0"/>
              <a:t>individuals </a:t>
            </a:r>
            <a:r>
              <a:rPr lang="en-US" sz="2800" b="1" dirty="0"/>
              <a:t>can be controls at one point in time and cases at a later </a:t>
            </a:r>
            <a:r>
              <a:rPr lang="en-US" sz="2800" b="1" dirty="0" smtClean="0"/>
              <a:t>time.  Controls can also be sampled more than once.</a:t>
            </a:r>
            <a:endParaRPr lang="en-US" sz="2800" b="1" dirty="0"/>
          </a:p>
          <a:p>
            <a:pPr>
              <a:lnSpc>
                <a:spcPct val="90000"/>
              </a:lnSpc>
            </a:pPr>
            <a:endParaRPr lang="en-US" sz="2800"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0" y="76200"/>
            <a:ext cx="9144000" cy="1143000"/>
          </a:xfrm>
        </p:spPr>
        <p:txBody>
          <a:bodyPr/>
          <a:lstStyle/>
          <a:p>
            <a:r>
              <a:rPr lang="en-US" sz="3500" b="1" dirty="0" smtClean="0"/>
              <a:t>Another example: Incidence density sampling</a:t>
            </a:r>
          </a:p>
        </p:txBody>
      </p:sp>
      <p:sp>
        <p:nvSpPr>
          <p:cNvPr id="91138" name="Rectangle 3"/>
          <p:cNvSpPr>
            <a:spLocks noGrp="1" noChangeArrowheads="1"/>
          </p:cNvSpPr>
          <p:nvPr>
            <p:ph type="body" idx="1"/>
          </p:nvPr>
        </p:nvSpPr>
        <p:spPr>
          <a:xfrm>
            <a:off x="381000" y="1219200"/>
            <a:ext cx="8229600" cy="4114800"/>
          </a:xfrm>
        </p:spPr>
        <p:txBody>
          <a:bodyPr/>
          <a:lstStyle/>
          <a:p>
            <a:pPr>
              <a:lnSpc>
                <a:spcPct val="80000"/>
              </a:lnSpc>
            </a:pPr>
            <a:r>
              <a:rPr lang="en-US" sz="2000" b="1" dirty="0" smtClean="0"/>
              <a:t>Objective</a:t>
            </a:r>
            <a:r>
              <a:rPr lang="en-US" sz="2000" dirty="0" smtClean="0"/>
              <a:t>: Associations between serum C-reactive protein (CRP) and colon and rectal cancer </a:t>
            </a:r>
          </a:p>
          <a:p>
            <a:pPr>
              <a:lnSpc>
                <a:spcPct val="80000"/>
              </a:lnSpc>
            </a:pPr>
            <a:r>
              <a:rPr lang="en-US" sz="2000" b="1" dirty="0" smtClean="0"/>
              <a:t>Methods:</a:t>
            </a:r>
            <a:r>
              <a:rPr lang="en-US" sz="2000" dirty="0" smtClean="0"/>
              <a:t>  Nested case-control study within the European Prospective Investigation into Cancer and Nutrition, </a:t>
            </a:r>
            <a:r>
              <a:rPr lang="en-US" sz="2000" b="1" i="1" dirty="0" smtClean="0"/>
              <a:t>over 520,000</a:t>
            </a:r>
            <a:r>
              <a:rPr lang="en-US" sz="2000" dirty="0" smtClean="0"/>
              <a:t> participants recruited 1992–2000.</a:t>
            </a:r>
          </a:p>
          <a:p>
            <a:pPr>
              <a:lnSpc>
                <a:spcPct val="80000"/>
              </a:lnSpc>
            </a:pPr>
            <a:r>
              <a:rPr lang="en-US" sz="2000" b="1" dirty="0" smtClean="0"/>
              <a:t>Cases:</a:t>
            </a:r>
            <a:r>
              <a:rPr lang="en-US" sz="2000" dirty="0" smtClean="0"/>
              <a:t> Incident cancer </a:t>
            </a:r>
            <a:r>
              <a:rPr lang="en-US" sz="2000" b="1" dirty="0" smtClean="0"/>
              <a:t>cases (N=1,096)</a:t>
            </a:r>
            <a:r>
              <a:rPr lang="en-US" sz="2000" dirty="0" smtClean="0"/>
              <a:t> identified through record linkage with regional cancer registries. Closure dates ranged from December 1999 to June 2003</a:t>
            </a:r>
          </a:p>
          <a:p>
            <a:pPr>
              <a:lnSpc>
                <a:spcPct val="80000"/>
              </a:lnSpc>
            </a:pPr>
            <a:r>
              <a:rPr lang="en-US" sz="2000" b="1" dirty="0" smtClean="0"/>
              <a:t>Controls</a:t>
            </a:r>
            <a:r>
              <a:rPr lang="en-US" sz="2000" dirty="0" smtClean="0"/>
              <a:t>:  We used an incidence density sampling protocol for </a:t>
            </a:r>
            <a:r>
              <a:rPr lang="en-US" sz="2000" b="1" dirty="0" smtClean="0"/>
              <a:t>control selection (N=1,096),</a:t>
            </a:r>
            <a:r>
              <a:rPr lang="en-US" sz="2000" dirty="0" smtClean="0"/>
              <a:t> such that controls could include subjects who later became cases, while each control subject could also be sampled more than once. Matching characteristics were study center at the time of enrollment, sex, age at blood collection (6-month to 2-year intervals),… </a:t>
            </a:r>
          </a:p>
          <a:p>
            <a:pPr>
              <a:lnSpc>
                <a:spcPct val="80000"/>
              </a:lnSpc>
            </a:pPr>
            <a:r>
              <a:rPr lang="en-US" sz="2000" b="1" dirty="0" smtClean="0"/>
              <a:t>Results</a:t>
            </a:r>
            <a:r>
              <a:rPr lang="en-US" sz="2000" dirty="0" smtClean="0"/>
              <a:t>: Evidence that elevated CRP concentrations are related to a higher risk of colon cancer but not rectal cancer.</a:t>
            </a:r>
          </a:p>
        </p:txBody>
      </p:sp>
      <p:sp>
        <p:nvSpPr>
          <p:cNvPr id="91139" name="Text Box 4"/>
          <p:cNvSpPr txBox="1">
            <a:spLocks noChangeArrowheads="1"/>
          </p:cNvSpPr>
          <p:nvPr/>
        </p:nvSpPr>
        <p:spPr bwMode="auto">
          <a:xfrm>
            <a:off x="1600200" y="5635475"/>
            <a:ext cx="7010400" cy="581025"/>
          </a:xfrm>
          <a:prstGeom prst="rect">
            <a:avLst/>
          </a:prstGeom>
          <a:noFill/>
          <a:ln w="9525">
            <a:noFill/>
            <a:miter lim="800000"/>
            <a:headEnd/>
            <a:tailEnd/>
          </a:ln>
        </p:spPr>
        <p:txBody>
          <a:bodyPr>
            <a:spAutoFit/>
          </a:bodyPr>
          <a:lstStyle/>
          <a:p>
            <a:pPr algn="r" eaLnBrk="0" hangingPunct="0"/>
            <a:r>
              <a:rPr lang="en-US" sz="1600" dirty="0" err="1"/>
              <a:t>Aleksandrova</a:t>
            </a:r>
            <a:r>
              <a:rPr lang="en-US" sz="1600" dirty="0"/>
              <a:t> et al. Circulating C-Reactive protein concentrations and risks of colon and rectal cancer.  </a:t>
            </a:r>
            <a:r>
              <a:rPr lang="en-US" sz="1600" i="1" dirty="0"/>
              <a:t>AJE</a:t>
            </a:r>
            <a:r>
              <a:rPr lang="en-US" sz="1600" dirty="0"/>
              <a:t> </a:t>
            </a:r>
            <a:r>
              <a:rPr lang="en-US" sz="1600" dirty="0" smtClean="0"/>
              <a:t> 2010</a:t>
            </a:r>
            <a:endParaRPr lang="en-US" sz="1600" dirty="0"/>
          </a:p>
        </p:txBody>
      </p:sp>
      <p:sp>
        <p:nvSpPr>
          <p:cNvPr id="2" name="TextBox 1"/>
          <p:cNvSpPr txBox="1"/>
          <p:nvPr/>
        </p:nvSpPr>
        <p:spPr>
          <a:xfrm>
            <a:off x="599536" y="6216500"/>
            <a:ext cx="6858000" cy="461665"/>
          </a:xfrm>
          <a:prstGeom prst="rect">
            <a:avLst/>
          </a:prstGeom>
          <a:noFill/>
        </p:spPr>
        <p:txBody>
          <a:bodyPr wrap="square" rtlCol="0">
            <a:spAutoFit/>
          </a:bodyPr>
          <a:lstStyle/>
          <a:p>
            <a:r>
              <a:rPr lang="en-US" dirty="0" smtClean="0"/>
              <a:t>Efficient:  2,192 participants vs 520,000 in cohort</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20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0"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93211" name="Shape 49"/>
          <p:cNvCxnSpPr>
            <a:cxnSpLocks noChangeShapeType="1"/>
            <a:endCxn id="93210"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93212" name="TextBox 54"/>
          <p:cNvSpPr txBox="1">
            <a:spLocks noChangeArrowheads="1"/>
          </p:cNvSpPr>
          <p:nvPr/>
        </p:nvSpPr>
        <p:spPr bwMode="auto">
          <a:xfrm>
            <a:off x="7924800" y="6096000"/>
            <a:ext cx="965200" cy="366713"/>
          </a:xfrm>
          <a:prstGeom prst="rect">
            <a:avLst/>
          </a:prstGeom>
          <a:noFill/>
          <a:ln w="9525">
            <a:noFill/>
            <a:miter lim="800000"/>
            <a:headEnd/>
            <a:tailEnd/>
          </a:ln>
        </p:spPr>
        <p:txBody>
          <a:bodyPr wrap="none">
            <a:spAutoFit/>
          </a:bodyPr>
          <a:lstStyle/>
          <a:p>
            <a:r>
              <a:rPr lang="en-US" sz="1800">
                <a:solidFill>
                  <a:srgbClr val="FF0066"/>
                </a:solidFill>
                <a:latin typeface="Calibri" pitchFamily="34" charset="0"/>
              </a:rPr>
              <a:t>Controls</a:t>
            </a:r>
          </a:p>
        </p:txBody>
      </p:sp>
      <p:cxnSp>
        <p:nvCxnSpPr>
          <p:cNvPr id="93213" name="Shape 58"/>
          <p:cNvCxnSpPr>
            <a:cxnSpLocks noChangeShapeType="1"/>
            <a:stCxn id="56" idx="2"/>
          </p:cNvCxnSpPr>
          <p:nvPr/>
        </p:nvCxnSpPr>
        <p:spPr bwMode="auto">
          <a:xfrm rot="16200000" flipH="1">
            <a:off x="3714750" y="2190750"/>
            <a:ext cx="1676400" cy="6591300"/>
          </a:xfrm>
          <a:prstGeom prst="bentConnector2">
            <a:avLst/>
          </a:prstGeom>
          <a:noFill/>
          <a:ln w="19050" algn="ctr">
            <a:solidFill>
              <a:srgbClr val="4A7EBB"/>
            </a:solidFill>
            <a:miter lim="800000"/>
            <a:headEnd/>
            <a:tailEnd type="arrow" w="med" len="med"/>
          </a:ln>
        </p:spPr>
      </p:cxnSp>
      <p:sp>
        <p:nvSpPr>
          <p:cNvPr id="56" name="Rectangle 55"/>
          <p:cNvSpPr>
            <a:spLocks noChangeArrowheads="1"/>
          </p:cNvSpPr>
          <p:nvPr/>
        </p:nvSpPr>
        <p:spPr bwMode="auto">
          <a:xfrm>
            <a:off x="11430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6"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93217" name="Text Box 5"/>
          <p:cNvSpPr txBox="1">
            <a:spLocks noChangeArrowheads="1"/>
          </p:cNvSpPr>
          <p:nvPr/>
        </p:nvSpPr>
        <p:spPr bwMode="auto">
          <a:xfrm>
            <a:off x="247650" y="228600"/>
            <a:ext cx="8978740" cy="646331"/>
          </a:xfrm>
          <a:prstGeom prst="rect">
            <a:avLst/>
          </a:prstGeom>
          <a:noFill/>
          <a:ln w="9525">
            <a:noFill/>
            <a:miter lim="800000"/>
            <a:headEnd/>
            <a:tailEnd/>
          </a:ln>
        </p:spPr>
        <p:txBody>
          <a:bodyPr wrap="none">
            <a:spAutoFit/>
          </a:bodyPr>
          <a:lstStyle/>
          <a:p>
            <a:pPr eaLnBrk="0" hangingPunct="0"/>
            <a:r>
              <a:rPr lang="en-US" sz="3600" dirty="0" smtClean="0"/>
              <a:t>Case-cohort </a:t>
            </a:r>
            <a:r>
              <a:rPr lang="en-US" sz="3600" dirty="0"/>
              <a:t>design: Sample baseline of cohort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685800" y="381000"/>
            <a:ext cx="7772400" cy="1143000"/>
          </a:xfrm>
        </p:spPr>
        <p:txBody>
          <a:bodyPr/>
          <a:lstStyle/>
          <a:p>
            <a:r>
              <a:rPr lang="en-US" smtClean="0"/>
              <a:t>Ecological association</a:t>
            </a:r>
          </a:p>
        </p:txBody>
      </p:sp>
      <p:pic>
        <p:nvPicPr>
          <p:cNvPr id="25602" name="Picture 4" descr="Ekstrand figure 3"/>
          <p:cNvPicPr>
            <a:picLocks noChangeAspect="1" noChangeArrowheads="1"/>
          </p:cNvPicPr>
          <p:nvPr/>
        </p:nvPicPr>
        <p:blipFill>
          <a:blip r:embed="rId3"/>
          <a:srcRect l="34785" t="37909" r="34595" b="37585"/>
          <a:stretch>
            <a:fillRect/>
          </a:stretch>
        </p:blipFill>
        <p:spPr bwMode="auto">
          <a:xfrm>
            <a:off x="838200" y="1447800"/>
            <a:ext cx="7391400" cy="4572000"/>
          </a:xfrm>
          <a:prstGeom prst="rect">
            <a:avLst/>
          </a:prstGeom>
          <a:noFill/>
          <a:ln w="9525">
            <a:noFill/>
            <a:miter lim="800000"/>
            <a:headEnd/>
            <a:tailEnd/>
          </a:ln>
        </p:spPr>
      </p:pic>
      <p:sp>
        <p:nvSpPr>
          <p:cNvPr id="25603" name="Text Box 5"/>
          <p:cNvSpPr txBox="1">
            <a:spLocks noChangeArrowheads="1"/>
          </p:cNvSpPr>
          <p:nvPr/>
        </p:nvSpPr>
        <p:spPr bwMode="auto">
          <a:xfrm>
            <a:off x="533400" y="5943600"/>
            <a:ext cx="8229600" cy="581025"/>
          </a:xfrm>
          <a:prstGeom prst="rect">
            <a:avLst/>
          </a:prstGeom>
          <a:noFill/>
          <a:ln w="9525">
            <a:noFill/>
            <a:miter lim="800000"/>
            <a:headEnd/>
            <a:tailEnd/>
          </a:ln>
        </p:spPr>
        <p:txBody>
          <a:bodyPr>
            <a:spAutoFit/>
          </a:bodyPr>
          <a:lstStyle/>
          <a:p>
            <a:pPr eaLnBrk="0" hangingPunct="0">
              <a:spcBef>
                <a:spcPct val="30000"/>
              </a:spcBef>
            </a:pPr>
            <a:r>
              <a:rPr lang="en-US" sz="1600" b="1">
                <a:latin typeface="Arial" charset="0"/>
              </a:rPr>
              <a:t>Fluoride concentration in the water supply versus mean DMF-S among 15-year-olds in the different municipalities. Tendency line is presented.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0" y="304800"/>
            <a:ext cx="9144000" cy="1143000"/>
          </a:xfrm>
        </p:spPr>
        <p:txBody>
          <a:bodyPr/>
          <a:lstStyle/>
          <a:p>
            <a:r>
              <a:rPr lang="en-US" sz="3200" dirty="0" smtClean="0"/>
              <a:t>Case-cohort design:  A case-control study sampling controls at baseline of underlying cohort</a:t>
            </a:r>
          </a:p>
        </p:txBody>
      </p:sp>
      <p:sp>
        <p:nvSpPr>
          <p:cNvPr id="95234" name="Rectangle 3"/>
          <p:cNvSpPr>
            <a:spLocks noGrp="1" noChangeArrowheads="1"/>
          </p:cNvSpPr>
          <p:nvPr>
            <p:ph type="body" idx="1"/>
          </p:nvPr>
        </p:nvSpPr>
        <p:spPr>
          <a:xfrm>
            <a:off x="685800" y="1752600"/>
            <a:ext cx="7772400" cy="4114800"/>
          </a:xfrm>
        </p:spPr>
        <p:txBody>
          <a:bodyPr/>
          <a:lstStyle/>
          <a:p>
            <a:pPr>
              <a:lnSpc>
                <a:spcPct val="90000"/>
              </a:lnSpc>
              <a:buFontTx/>
              <a:buNone/>
            </a:pPr>
            <a:r>
              <a:rPr lang="en-US" sz="2400" b="1" dirty="0" smtClean="0"/>
              <a:t>Abstract</a:t>
            </a:r>
          </a:p>
          <a:p>
            <a:pPr>
              <a:lnSpc>
                <a:spcPct val="90000"/>
              </a:lnSpc>
              <a:buFontTx/>
              <a:buNone/>
            </a:pPr>
            <a:r>
              <a:rPr lang="en-US" sz="2400" dirty="0" smtClean="0"/>
              <a:t>We conducted a case-cohort investigation of colorectal cancer among nondiabetic subjects enrolled in the Women’s Health Initiative Observational Study, a prospective cohort of </a:t>
            </a:r>
            <a:r>
              <a:rPr lang="en-US" sz="2400" b="1" dirty="0" smtClean="0"/>
              <a:t>93,676</a:t>
            </a:r>
            <a:r>
              <a:rPr lang="en-US" sz="2400" dirty="0" smtClean="0"/>
              <a:t> postmenopausal women. </a:t>
            </a:r>
          </a:p>
          <a:p>
            <a:pPr>
              <a:lnSpc>
                <a:spcPct val="90000"/>
              </a:lnSpc>
              <a:buFontTx/>
              <a:buNone/>
            </a:pPr>
            <a:r>
              <a:rPr lang="en-US" sz="2400" dirty="0" smtClean="0"/>
              <a:t>Fasting baseline serum specimens from all incident colorectal </a:t>
            </a:r>
            <a:r>
              <a:rPr lang="en-US" sz="2400" b="1" dirty="0" smtClean="0"/>
              <a:t>cancer cases (n = 438)</a:t>
            </a:r>
            <a:r>
              <a:rPr lang="en-US" sz="2400" dirty="0" smtClean="0"/>
              <a:t> and </a:t>
            </a:r>
            <a:r>
              <a:rPr lang="en-US" sz="2400" b="1" dirty="0" smtClean="0"/>
              <a:t>a random </a:t>
            </a:r>
            <a:r>
              <a:rPr lang="en-US" sz="2400" b="1" dirty="0" err="1" smtClean="0"/>
              <a:t>subcohort</a:t>
            </a:r>
            <a:r>
              <a:rPr lang="en-US" sz="2400" b="1" dirty="0" smtClean="0"/>
              <a:t> (n = 816)</a:t>
            </a:r>
            <a:r>
              <a:rPr lang="en-US" sz="2400" dirty="0" smtClean="0"/>
              <a:t> of Women’s Health Initiative Observational Study subjects were tested for insulin, glucose, total IGF-I, free IGF-I, IGF binding protein-3, and estradiol. </a:t>
            </a:r>
          </a:p>
        </p:txBody>
      </p:sp>
      <p:sp>
        <p:nvSpPr>
          <p:cNvPr id="95235" name="Text Box 4"/>
          <p:cNvSpPr txBox="1">
            <a:spLocks noChangeArrowheads="1"/>
          </p:cNvSpPr>
          <p:nvPr/>
        </p:nvSpPr>
        <p:spPr bwMode="auto">
          <a:xfrm>
            <a:off x="2356449" y="5486400"/>
            <a:ext cx="6400800" cy="757238"/>
          </a:xfrm>
          <a:prstGeom prst="rect">
            <a:avLst/>
          </a:prstGeom>
          <a:noFill/>
          <a:ln w="9525">
            <a:noFill/>
            <a:miter lim="800000"/>
            <a:headEnd/>
            <a:tailEnd/>
          </a:ln>
        </p:spPr>
        <p:txBody>
          <a:bodyPr>
            <a:spAutoFit/>
          </a:bodyPr>
          <a:lstStyle/>
          <a:p>
            <a:pPr algn="r" eaLnBrk="0" hangingPunct="0">
              <a:lnSpc>
                <a:spcPct val="80000"/>
              </a:lnSpc>
              <a:spcBef>
                <a:spcPct val="40000"/>
              </a:spcBef>
            </a:pPr>
            <a:r>
              <a:rPr lang="en-US" sz="1800" dirty="0"/>
              <a:t>Gunter et al. Insulin, Insulin-like Growth Factor-I, Endogenous Estradiol, and Risk of Colorectal Cancer in Postmenopausal Women. </a:t>
            </a:r>
            <a:r>
              <a:rPr lang="en-US" sz="1800" i="1" dirty="0"/>
              <a:t>Cancer Res</a:t>
            </a:r>
            <a:r>
              <a:rPr lang="en-US" sz="1800" dirty="0"/>
              <a:t> 2008</a:t>
            </a:r>
          </a:p>
        </p:txBody>
      </p:sp>
      <p:sp>
        <p:nvSpPr>
          <p:cNvPr id="2" name="TextBox 1"/>
          <p:cNvSpPr txBox="1"/>
          <p:nvPr/>
        </p:nvSpPr>
        <p:spPr>
          <a:xfrm>
            <a:off x="381000" y="6243935"/>
            <a:ext cx="7467600" cy="461665"/>
          </a:xfrm>
          <a:prstGeom prst="rect">
            <a:avLst/>
          </a:prstGeom>
          <a:noFill/>
        </p:spPr>
        <p:txBody>
          <a:bodyPr wrap="square" rtlCol="0">
            <a:spAutoFit/>
          </a:bodyPr>
          <a:lstStyle/>
          <a:p>
            <a:r>
              <a:rPr lang="en-US" dirty="0" smtClean="0"/>
              <a:t>Efficient:  1,254  (438+816)  vs 93,676 participants</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Individual can be a control and a case in case-cohort design</a:t>
            </a:r>
          </a:p>
        </p:txBody>
      </p:sp>
      <p:sp>
        <p:nvSpPr>
          <p:cNvPr id="97282" name="Rectangle 3"/>
          <p:cNvSpPr>
            <a:spLocks noGrp="1" noChangeArrowheads="1"/>
          </p:cNvSpPr>
          <p:nvPr>
            <p:ph type="body" idx="1"/>
          </p:nvPr>
        </p:nvSpPr>
        <p:spPr>
          <a:xfrm>
            <a:off x="152400" y="1828800"/>
            <a:ext cx="8839200" cy="4114800"/>
          </a:xfrm>
        </p:spPr>
        <p:txBody>
          <a:bodyPr/>
          <a:lstStyle/>
          <a:p>
            <a:pPr>
              <a:lnSpc>
                <a:spcPct val="80000"/>
              </a:lnSpc>
            </a:pPr>
            <a:r>
              <a:rPr lang="en-US" sz="2800" dirty="0" smtClean="0"/>
              <a:t>In the random </a:t>
            </a:r>
            <a:r>
              <a:rPr lang="en-US" sz="2800" dirty="0" err="1" smtClean="0"/>
              <a:t>subcohort</a:t>
            </a:r>
            <a:r>
              <a:rPr lang="en-US" sz="2800" dirty="0" smtClean="0"/>
              <a:t>, some will go on to become cases.  How can we include them in the control group?</a:t>
            </a:r>
          </a:p>
          <a:p>
            <a:pPr>
              <a:lnSpc>
                <a:spcPct val="80000"/>
              </a:lnSpc>
            </a:pPr>
            <a:endParaRPr lang="en-US" sz="1200" dirty="0" smtClean="0"/>
          </a:p>
          <a:p>
            <a:pPr>
              <a:lnSpc>
                <a:spcPct val="80000"/>
              </a:lnSpc>
            </a:pPr>
            <a:r>
              <a:rPr lang="en-US" sz="2800" dirty="0" smtClean="0"/>
              <a:t>Goal is to compare exposure of interest between the cases and the </a:t>
            </a:r>
            <a:r>
              <a:rPr lang="en-US" sz="2800" i="1" dirty="0" smtClean="0"/>
              <a:t>cohort.  </a:t>
            </a:r>
            <a:r>
              <a:rPr lang="en-US" sz="2800" dirty="0" smtClean="0"/>
              <a:t>Not comparing cases and “non-cases.”</a:t>
            </a:r>
            <a:r>
              <a:rPr lang="en-US" sz="2800" i="1" dirty="0" smtClean="0"/>
              <a:t> </a:t>
            </a:r>
          </a:p>
          <a:p>
            <a:pPr>
              <a:lnSpc>
                <a:spcPct val="80000"/>
              </a:lnSpc>
            </a:pPr>
            <a:endParaRPr lang="en-US" sz="1200" i="1" dirty="0" smtClean="0"/>
          </a:p>
          <a:p>
            <a:pPr>
              <a:lnSpc>
                <a:spcPct val="80000"/>
              </a:lnSpc>
            </a:pPr>
            <a:r>
              <a:rPr lang="en-US" sz="2800" dirty="0" smtClean="0"/>
              <a:t>By comparing exposure between the cases and the underlying cohort, we can calculate an unbiased estimate of the risk ratio. </a:t>
            </a:r>
          </a:p>
          <a:p>
            <a:pPr>
              <a:lnSpc>
                <a:spcPct val="80000"/>
              </a:lnSpc>
            </a:pPr>
            <a:endParaRPr lang="en-US" sz="1200" dirty="0" smtClean="0"/>
          </a:p>
          <a:p>
            <a:pPr>
              <a:lnSpc>
                <a:spcPct val="80000"/>
              </a:lnSpc>
            </a:pPr>
            <a:r>
              <a:rPr lang="en-US" sz="2800" dirty="0" smtClean="0"/>
              <a:t>More on this in the Disease Association lectures.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609600" y="152400"/>
            <a:ext cx="7772400" cy="1143000"/>
          </a:xfrm>
        </p:spPr>
        <p:txBody>
          <a:bodyPr/>
          <a:lstStyle/>
          <a:p>
            <a:r>
              <a:rPr lang="en-US" dirty="0" smtClean="0"/>
              <a:t>Another case-cohort example</a:t>
            </a:r>
          </a:p>
        </p:txBody>
      </p:sp>
      <p:sp>
        <p:nvSpPr>
          <p:cNvPr id="98306" name="Rectangle 3"/>
          <p:cNvSpPr>
            <a:spLocks noGrp="1" noChangeArrowheads="1"/>
          </p:cNvSpPr>
          <p:nvPr>
            <p:ph type="body" idx="1"/>
          </p:nvPr>
        </p:nvSpPr>
        <p:spPr>
          <a:xfrm>
            <a:off x="304800" y="1295400"/>
            <a:ext cx="8153400" cy="4495800"/>
          </a:xfrm>
        </p:spPr>
        <p:txBody>
          <a:bodyPr/>
          <a:lstStyle/>
          <a:p>
            <a:pPr>
              <a:lnSpc>
                <a:spcPct val="80000"/>
              </a:lnSpc>
            </a:pPr>
            <a:r>
              <a:rPr lang="en-US" sz="2000" b="1" dirty="0" smtClean="0"/>
              <a:t>Objective</a:t>
            </a:r>
            <a:r>
              <a:rPr lang="en-US" sz="2000" dirty="0" smtClean="0"/>
              <a:t>:  Determine whether serum C-reactive protein levels, a sensitive indicator of inflammation, are associated with the risk of cardiovascular mortality among older women. </a:t>
            </a:r>
          </a:p>
          <a:p>
            <a:pPr>
              <a:lnSpc>
                <a:spcPct val="80000"/>
              </a:lnSpc>
            </a:pPr>
            <a:r>
              <a:rPr lang="en-US" sz="2000" b="1" dirty="0" smtClean="0"/>
              <a:t>Methods</a:t>
            </a:r>
            <a:r>
              <a:rPr lang="en-US" sz="2000" dirty="0" smtClean="0"/>
              <a:t>: We conducted a case-cohort study within the Study of Osteoporotic Fractures, a population-based study involving </a:t>
            </a:r>
            <a:r>
              <a:rPr lang="en-US" sz="2000" b="1" dirty="0" smtClean="0"/>
              <a:t>9,704 women</a:t>
            </a:r>
            <a:r>
              <a:rPr lang="en-US" sz="2000" dirty="0" smtClean="0"/>
              <a:t> aged &gt; or = 65 years from four U.S. centers. </a:t>
            </a:r>
          </a:p>
          <a:p>
            <a:pPr>
              <a:lnSpc>
                <a:spcPct val="80000"/>
              </a:lnSpc>
            </a:pPr>
            <a:r>
              <a:rPr lang="en-US" sz="2000" dirty="0" smtClean="0"/>
              <a:t>Controls:  We randomly selected </a:t>
            </a:r>
            <a:r>
              <a:rPr lang="en-US" sz="2000" b="1" dirty="0" smtClean="0"/>
              <a:t>400 women</a:t>
            </a:r>
            <a:r>
              <a:rPr lang="en-US" sz="2000" dirty="0" smtClean="0"/>
              <a:t> from the entire cohort. Of these, </a:t>
            </a:r>
            <a:r>
              <a:rPr lang="en-US" sz="2000" b="1" dirty="0" smtClean="0"/>
              <a:t>58 were also cases </a:t>
            </a:r>
            <a:r>
              <a:rPr lang="en-US" sz="2000" dirty="0" smtClean="0"/>
              <a:t>who died during the first 6 years of </a:t>
            </a:r>
            <a:r>
              <a:rPr lang="en-US" sz="2000" dirty="0"/>
              <a:t>follow-up</a:t>
            </a:r>
            <a:r>
              <a:rPr lang="en-US" sz="2000" dirty="0" smtClean="0"/>
              <a:t>. </a:t>
            </a:r>
          </a:p>
          <a:p>
            <a:pPr>
              <a:lnSpc>
                <a:spcPct val="80000"/>
              </a:lnSpc>
            </a:pPr>
            <a:r>
              <a:rPr lang="en-US" sz="2000" dirty="0" smtClean="0"/>
              <a:t>Cases</a:t>
            </a:r>
            <a:r>
              <a:rPr lang="en-US" sz="2000" dirty="0"/>
              <a:t>: Random sample of </a:t>
            </a:r>
            <a:r>
              <a:rPr lang="en-US" sz="2000" dirty="0" smtClean="0"/>
              <a:t>additional </a:t>
            </a:r>
            <a:r>
              <a:rPr lang="en-US" sz="2000" b="1" dirty="0" smtClean="0"/>
              <a:t>92 </a:t>
            </a:r>
            <a:r>
              <a:rPr lang="en-US" sz="2000" b="1" dirty="0"/>
              <a:t>women</a:t>
            </a:r>
            <a:r>
              <a:rPr lang="en-US" sz="2000" dirty="0"/>
              <a:t> from the 1,125 women in the cohort who had died during the first 6 years of follow-up. </a:t>
            </a:r>
            <a:endParaRPr lang="en-US" sz="2000" dirty="0" smtClean="0"/>
          </a:p>
          <a:p>
            <a:pPr>
              <a:lnSpc>
                <a:spcPct val="80000"/>
              </a:lnSpc>
            </a:pPr>
            <a:r>
              <a:rPr lang="en-US" sz="2000" dirty="0" smtClean="0"/>
              <a:t>Serum C-reactive protein levels measured in stored baseline serum</a:t>
            </a:r>
          </a:p>
          <a:p>
            <a:pPr>
              <a:lnSpc>
                <a:spcPct val="80000"/>
              </a:lnSpc>
            </a:pPr>
            <a:r>
              <a:rPr lang="en-US" sz="2000" b="1" dirty="0" smtClean="0"/>
              <a:t>Results:</a:t>
            </a:r>
            <a:r>
              <a:rPr lang="en-US" sz="2000" dirty="0" smtClean="0"/>
              <a:t> During 6 years of follow-up, women with C-reactive protein levels in the highest quartile (&gt;3.0 mg/L) had a 8.0-fold (95% confidence interval [CI]: 2.2 to 29) greater risk of cardiovascular mortality than those in the lowest quartile (&lt; or = 1.0 mg/L). </a:t>
            </a:r>
          </a:p>
        </p:txBody>
      </p:sp>
      <p:sp>
        <p:nvSpPr>
          <p:cNvPr id="98307" name="Text Box 4"/>
          <p:cNvSpPr txBox="1">
            <a:spLocks noChangeArrowheads="1"/>
          </p:cNvSpPr>
          <p:nvPr/>
        </p:nvSpPr>
        <p:spPr bwMode="auto">
          <a:xfrm>
            <a:off x="1143000" y="6324600"/>
            <a:ext cx="7772400" cy="369888"/>
          </a:xfrm>
          <a:prstGeom prst="rect">
            <a:avLst/>
          </a:prstGeom>
          <a:noFill/>
          <a:ln w="9525">
            <a:noFill/>
            <a:miter lim="800000"/>
            <a:headEnd/>
            <a:tailEnd/>
          </a:ln>
        </p:spPr>
        <p:txBody>
          <a:bodyPr>
            <a:spAutoFit/>
          </a:bodyPr>
          <a:lstStyle/>
          <a:p>
            <a:pPr algn="r" eaLnBrk="0" hangingPunct="0">
              <a:spcBef>
                <a:spcPct val="50000"/>
              </a:spcBef>
            </a:pPr>
            <a:r>
              <a:rPr lang="en-US" sz="1800" dirty="0"/>
              <a:t>Tice et al.  </a:t>
            </a:r>
            <a:r>
              <a:rPr lang="en-US" sz="1800" i="1" dirty="0"/>
              <a:t>Am J Med</a:t>
            </a:r>
            <a:r>
              <a:rPr lang="en-US" sz="1800" dirty="0"/>
              <a:t> </a:t>
            </a:r>
            <a:r>
              <a:rPr lang="en-US" sz="1800" dirty="0" smtClean="0"/>
              <a:t>2003</a:t>
            </a:r>
            <a:endParaRPr lang="en-US" sz="1800" dirty="0"/>
          </a:p>
        </p:txBody>
      </p:sp>
      <p:sp>
        <p:nvSpPr>
          <p:cNvPr id="2" name="TextBox 1"/>
          <p:cNvSpPr txBox="1"/>
          <p:nvPr/>
        </p:nvSpPr>
        <p:spPr>
          <a:xfrm>
            <a:off x="609600" y="5791200"/>
            <a:ext cx="8305800" cy="461665"/>
          </a:xfrm>
          <a:prstGeom prst="rect">
            <a:avLst/>
          </a:prstGeom>
          <a:noFill/>
        </p:spPr>
        <p:txBody>
          <a:bodyPr wrap="square" rtlCol="0">
            <a:spAutoFit/>
          </a:bodyPr>
          <a:lstStyle/>
          <a:p>
            <a:r>
              <a:rPr lang="en-US" dirty="0" smtClean="0"/>
              <a:t>Efficient:  492 (including 150 cases) vs 9,704 participants</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381000" y="152400"/>
            <a:ext cx="8229600" cy="1143000"/>
          </a:xfrm>
        </p:spPr>
        <p:txBody>
          <a:bodyPr/>
          <a:lstStyle/>
          <a:p>
            <a:r>
              <a:rPr lang="en-US" sz="3600" dirty="0" smtClean="0"/>
              <a:t>Incidence density vs case-cohort sampling (from an underlying fixed cohort)</a:t>
            </a:r>
          </a:p>
        </p:txBody>
      </p:sp>
      <p:graphicFrame>
        <p:nvGraphicFramePr>
          <p:cNvPr id="2" name="Table 1"/>
          <p:cNvGraphicFramePr>
            <a:graphicFrameLocks noGrp="1"/>
          </p:cNvGraphicFramePr>
          <p:nvPr>
            <p:extLst>
              <p:ext uri="{D42A27DB-BD31-4B8C-83A1-F6EECF244321}">
                <p14:modId xmlns:p14="http://schemas.microsoft.com/office/powerpoint/2010/main" val="890462233"/>
              </p:ext>
            </p:extLst>
          </p:nvPr>
        </p:nvGraphicFramePr>
        <p:xfrm>
          <a:off x="457201" y="2514601"/>
          <a:ext cx="8381999" cy="3902740"/>
        </p:xfrm>
        <a:graphic>
          <a:graphicData uri="http://schemas.openxmlformats.org/drawingml/2006/table">
            <a:tbl>
              <a:tblPr firstRow="1" bandRow="1">
                <a:tableStyleId>{F5AB1C69-6EDB-4FF4-983F-18BD219EF322}</a:tableStyleId>
              </a:tblPr>
              <a:tblGrid>
                <a:gridCol w="2209799"/>
                <a:gridCol w="6172200"/>
              </a:tblGrid>
              <a:tr h="602007">
                <a:tc>
                  <a:txBody>
                    <a:bodyPr/>
                    <a:lstStyle/>
                    <a:p>
                      <a:pPr algn="ctr"/>
                      <a:r>
                        <a:rPr lang="en-US" sz="2400" dirty="0" smtClean="0">
                          <a:solidFill>
                            <a:schemeClr val="tx1"/>
                          </a:solidFill>
                        </a:rPr>
                        <a:t>Design</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Unique</a:t>
                      </a:r>
                      <a:r>
                        <a:rPr lang="en-US" sz="2400" baseline="0" dirty="0" smtClean="0">
                          <a:solidFill>
                            <a:schemeClr val="tx1"/>
                          </a:solidFill>
                        </a:rPr>
                        <a:t> Advantages</a:t>
                      </a:r>
                      <a:endParaRPr lang="en-US"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60192">
                <a:tc>
                  <a:txBody>
                    <a:bodyPr/>
                    <a:lstStyle/>
                    <a:p>
                      <a:pPr algn="ctr"/>
                      <a:r>
                        <a:rPr lang="en-US" sz="2200" dirty="0" smtClean="0">
                          <a:solidFill>
                            <a:schemeClr val="tx1"/>
                          </a:solidFill>
                        </a:rPr>
                        <a:t>Incidence density</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smtClean="0">
                          <a:solidFill>
                            <a:schemeClr val="tx1"/>
                          </a:solidFill>
                        </a:rPr>
                        <a:t> If resources allow for only one exposure </a:t>
                      </a:r>
                      <a:r>
                        <a:rPr lang="en-US" sz="2200" dirty="0" err="1" smtClean="0">
                          <a:solidFill>
                            <a:schemeClr val="tx1"/>
                          </a:solidFill>
                        </a:rPr>
                        <a:t>timepoint</a:t>
                      </a:r>
                      <a:r>
                        <a:rPr lang="en-US" sz="2200" dirty="0" smtClean="0">
                          <a:solidFill>
                            <a:schemeClr val="tx1"/>
                          </a:solidFill>
                        </a:rPr>
                        <a:t> to be measured, this design (choosing, say, one year prior to event) would be better than what could be achieved with</a:t>
                      </a:r>
                      <a:r>
                        <a:rPr lang="en-US" sz="2200" baseline="0" dirty="0" smtClean="0">
                          <a:solidFill>
                            <a:schemeClr val="tx1"/>
                          </a:solidFill>
                        </a:rPr>
                        <a:t> a </a:t>
                      </a:r>
                      <a:r>
                        <a:rPr lang="en-US" sz="2200" dirty="0" smtClean="0">
                          <a:solidFill>
                            <a:schemeClr val="tx1"/>
                          </a:solidFill>
                        </a:rPr>
                        <a:t>case-cohort design.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40541">
                <a:tc>
                  <a:txBody>
                    <a:bodyPr/>
                    <a:lstStyle/>
                    <a:p>
                      <a:pPr algn="ctr"/>
                      <a:r>
                        <a:rPr lang="en-US" sz="2200" dirty="0" smtClean="0">
                          <a:solidFill>
                            <a:schemeClr val="tx1"/>
                          </a:solidFill>
                        </a:rPr>
                        <a:t>Case-cohort</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dirty="0" smtClean="0">
                          <a:solidFill>
                            <a:schemeClr val="tx1"/>
                          </a:solidFill>
                        </a:rPr>
                        <a:t>One control group can be used for any number of outcomes, thereby increasing efficiency and also building up a well-</a:t>
                      </a:r>
                      <a:r>
                        <a:rPr lang="en-US" sz="2200" dirty="0" err="1" smtClean="0">
                          <a:solidFill>
                            <a:schemeClr val="tx1"/>
                          </a:solidFill>
                        </a:rPr>
                        <a:t>phenotyped</a:t>
                      </a:r>
                      <a:r>
                        <a:rPr lang="en-US" sz="2200" dirty="0" smtClean="0">
                          <a:solidFill>
                            <a:schemeClr val="tx1"/>
                          </a:solidFill>
                        </a:rPr>
                        <a:t> control group in terms of measurements (covariates)</a:t>
                      </a:r>
                      <a:endParaRPr lang="en-US" sz="2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304800" y="1524000"/>
            <a:ext cx="8610600" cy="830997"/>
          </a:xfrm>
          <a:prstGeom prst="rect">
            <a:avLst/>
          </a:prstGeom>
          <a:noFill/>
        </p:spPr>
        <p:txBody>
          <a:bodyPr wrap="square" rtlCol="0">
            <a:spAutoFit/>
          </a:bodyPr>
          <a:lstStyle/>
          <a:p>
            <a:r>
              <a:rPr lang="en-US" b="1" dirty="0" smtClean="0"/>
              <a:t>Both </a:t>
            </a:r>
            <a:r>
              <a:rPr lang="en-US" b="1" dirty="0"/>
              <a:t>designs allow for evaluation of time-updated </a:t>
            </a:r>
            <a:r>
              <a:rPr lang="en-US" b="1" dirty="0" smtClean="0"/>
              <a:t>current-level </a:t>
            </a:r>
            <a:r>
              <a:rPr lang="en-US" b="1" dirty="0"/>
              <a:t>exposures as well as </a:t>
            </a:r>
            <a:r>
              <a:rPr lang="en-US" b="1" dirty="0" smtClean="0"/>
              <a:t>time-updated </a:t>
            </a:r>
            <a:r>
              <a:rPr lang="en-US" b="1" dirty="0"/>
              <a:t>cumulative </a:t>
            </a:r>
            <a:r>
              <a:rPr lang="en-US" b="1" dirty="0" smtClean="0"/>
              <a:t>exposures</a:t>
            </a:r>
            <a:endParaRPr lang="en-US" b="1" dirty="0"/>
          </a:p>
        </p:txBody>
      </p:sp>
    </p:spTree>
    <p:extLst>
      <p:ext uri="{BB962C8B-B14F-4D97-AF65-F5344CB8AC3E}">
        <p14:creationId xmlns:p14="http://schemas.microsoft.com/office/powerpoint/2010/main" val="338774532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381000"/>
            <a:ext cx="7772400" cy="1143000"/>
          </a:xfrm>
        </p:spPr>
        <p:txBody>
          <a:bodyPr/>
          <a:lstStyle/>
          <a:p>
            <a:r>
              <a:rPr lang="en-US" sz="4000" dirty="0" smtClean="0"/>
              <a:t>For completeness, </a:t>
            </a:r>
            <a:br>
              <a:rPr lang="en-US" sz="4000" dirty="0" smtClean="0"/>
            </a:br>
            <a:r>
              <a:rPr lang="en-US" sz="4000" dirty="0" smtClean="0"/>
              <a:t>there is a 3</a:t>
            </a:r>
            <a:r>
              <a:rPr lang="en-US" sz="4000" baseline="30000" dirty="0" smtClean="0"/>
              <a:t>rd</a:t>
            </a:r>
            <a:r>
              <a:rPr lang="en-US" sz="4000" dirty="0" smtClean="0"/>
              <a:t> approach</a:t>
            </a:r>
          </a:p>
        </p:txBody>
      </p:sp>
      <p:sp>
        <p:nvSpPr>
          <p:cNvPr id="97282" name="Rectangle 3"/>
          <p:cNvSpPr>
            <a:spLocks noGrp="1" noChangeArrowheads="1"/>
          </p:cNvSpPr>
          <p:nvPr>
            <p:ph type="body" idx="1"/>
          </p:nvPr>
        </p:nvSpPr>
        <p:spPr>
          <a:xfrm>
            <a:off x="304800" y="1981200"/>
            <a:ext cx="8153400" cy="4114800"/>
          </a:xfrm>
        </p:spPr>
        <p:txBody>
          <a:bodyPr/>
          <a:lstStyle/>
          <a:p>
            <a:pPr>
              <a:lnSpc>
                <a:spcPct val="80000"/>
              </a:lnSpc>
            </a:pPr>
            <a:r>
              <a:rPr lang="en-US" sz="2800" dirty="0" smtClean="0"/>
              <a:t>Commonly used but sub-optimal in its ability to derive correct answers</a:t>
            </a:r>
          </a:p>
        </p:txBody>
      </p:sp>
    </p:spTree>
    <p:extLst>
      <p:ext uri="{BB962C8B-B14F-4D97-AF65-F5344CB8AC3E}">
        <p14:creationId xmlns:p14="http://schemas.microsoft.com/office/powerpoint/2010/main" val="80543564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0371" name="TextBox 35"/>
          <p:cNvSpPr txBox="1">
            <a:spLocks noChangeArrowheads="1"/>
          </p:cNvSpPr>
          <p:nvPr/>
        </p:nvSpPr>
        <p:spPr bwMode="auto">
          <a:xfrm>
            <a:off x="3886200" y="9906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7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0378" name="Shape 49"/>
          <p:cNvCxnSpPr>
            <a:cxnSpLocks noChangeShapeType="1"/>
            <a:endCxn id="10037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00379" name="TextBox 54"/>
          <p:cNvSpPr txBox="1">
            <a:spLocks noChangeArrowheads="1"/>
          </p:cNvSpPr>
          <p:nvPr/>
        </p:nvSpPr>
        <p:spPr bwMode="auto">
          <a:xfrm>
            <a:off x="7848600" y="4648200"/>
            <a:ext cx="966788" cy="366713"/>
          </a:xfrm>
          <a:prstGeom prst="rect">
            <a:avLst/>
          </a:prstGeom>
          <a:noFill/>
          <a:ln w="9525">
            <a:noFill/>
            <a:miter lim="800000"/>
            <a:headEnd/>
            <a:tailEnd/>
          </a:ln>
        </p:spPr>
        <p:txBody>
          <a:bodyPr>
            <a:spAutoFit/>
          </a:bodyPr>
          <a:lstStyle/>
          <a:p>
            <a:r>
              <a:rPr lang="en-US" sz="1800" dirty="0">
                <a:solidFill>
                  <a:srgbClr val="FF0066"/>
                </a:solidFill>
                <a:latin typeface="Calibri" pitchFamily="34" charset="0"/>
              </a:rPr>
              <a:t>Controls</a:t>
            </a:r>
          </a:p>
        </p:txBody>
      </p:sp>
      <p:cxnSp>
        <p:nvCxnSpPr>
          <p:cNvPr id="62" name="Straight Arrow Connector 61"/>
          <p:cNvCxnSpPr/>
          <p:nvPr/>
        </p:nvCxnSpPr>
        <p:spPr>
          <a:xfrm>
            <a:off x="1219200" y="64770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1"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100382" name="Shape 36"/>
          <p:cNvCxnSpPr>
            <a:cxnSpLocks noChangeShapeType="1"/>
          </p:cNvCxnSpPr>
          <p:nvPr/>
        </p:nvCxnSpPr>
        <p:spPr bwMode="auto">
          <a:xfrm>
            <a:off x="7620000" y="4343400"/>
            <a:ext cx="433388" cy="304800"/>
          </a:xfrm>
          <a:prstGeom prst="curvedConnector2">
            <a:avLst/>
          </a:prstGeom>
          <a:noFill/>
          <a:ln w="25400" algn="ctr">
            <a:solidFill>
              <a:srgbClr val="4A7EBB"/>
            </a:solidFill>
            <a:round/>
            <a:headEnd/>
            <a:tailEnd type="arrow" w="med" len="med"/>
          </a:ln>
        </p:spPr>
      </p:cxnSp>
      <p:sp>
        <p:nvSpPr>
          <p:cNvPr id="100384"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8" name="Straight Arrow Connector 37"/>
          <p:cNvCxnSpPr/>
          <p:nvPr/>
        </p:nvCxnSpPr>
        <p:spPr>
          <a:xfrm flipV="1">
            <a:off x="3200400" y="1295400"/>
            <a:ext cx="762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7" name="Text Box 5"/>
          <p:cNvSpPr txBox="1">
            <a:spLocks noChangeArrowheads="1"/>
          </p:cNvSpPr>
          <p:nvPr/>
        </p:nvSpPr>
        <p:spPr bwMode="auto">
          <a:xfrm>
            <a:off x="0" y="271790"/>
            <a:ext cx="9144000" cy="523220"/>
          </a:xfrm>
          <a:prstGeom prst="rect">
            <a:avLst/>
          </a:prstGeom>
          <a:noFill/>
          <a:ln w="9525">
            <a:noFill/>
            <a:miter lim="800000"/>
            <a:headEnd/>
            <a:tailEnd/>
          </a:ln>
        </p:spPr>
        <p:txBody>
          <a:bodyPr anchor="ctr">
            <a:spAutoFit/>
          </a:bodyPr>
          <a:lstStyle/>
          <a:p>
            <a:pPr algn="ctr" eaLnBrk="0" hangingPunct="0"/>
            <a:r>
              <a:rPr lang="en-US" sz="2800" b="1" dirty="0" smtClean="0"/>
              <a:t>“Prevalent</a:t>
            </a:r>
            <a:r>
              <a:rPr lang="en-US" sz="2800" b="1" dirty="0"/>
              <a:t> </a:t>
            </a:r>
            <a:r>
              <a:rPr lang="en-US" sz="2800" b="1" dirty="0" smtClean="0"/>
              <a:t>control” sampling</a:t>
            </a:r>
            <a:endParaRPr lang="en-US" sz="2800" b="1" dirty="0"/>
          </a:p>
        </p:txBody>
      </p:sp>
      <p:sp>
        <p:nvSpPr>
          <p:cNvPr id="39" name="Rectangle 38"/>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Grp="1" noChangeArrowheads="1"/>
          </p:cNvSpPr>
          <p:nvPr>
            <p:ph type="title"/>
          </p:nvPr>
        </p:nvSpPr>
        <p:spPr>
          <a:xfrm>
            <a:off x="685800" y="0"/>
            <a:ext cx="7772400" cy="1143000"/>
          </a:xfrm>
        </p:spPr>
        <p:txBody>
          <a:bodyPr/>
          <a:lstStyle/>
          <a:p>
            <a:r>
              <a:rPr lang="en-US" sz="4000" dirty="0" smtClean="0"/>
              <a:t>“Case-Control”: A misnomer</a:t>
            </a:r>
          </a:p>
        </p:txBody>
      </p:sp>
      <p:sp>
        <p:nvSpPr>
          <p:cNvPr id="102402" name="Rectangle 3"/>
          <p:cNvSpPr>
            <a:spLocks noGrp="1" noChangeArrowheads="1"/>
          </p:cNvSpPr>
          <p:nvPr>
            <p:ph type="body" idx="1"/>
          </p:nvPr>
        </p:nvSpPr>
        <p:spPr>
          <a:xfrm>
            <a:off x="76200" y="914400"/>
            <a:ext cx="8915400" cy="4114800"/>
          </a:xfrm>
        </p:spPr>
        <p:txBody>
          <a:bodyPr/>
          <a:lstStyle/>
          <a:p>
            <a:pPr>
              <a:lnSpc>
                <a:spcPct val="80000"/>
              </a:lnSpc>
            </a:pPr>
            <a:r>
              <a:rPr lang="en-US" sz="2800" dirty="0" smtClean="0"/>
              <a:t>Term “case-control” inspires us to want to find controls who are "never cases."  Finding such persons is very difficult and even when we think we do (e.g., with prevalent control design), there are problems.   </a:t>
            </a:r>
          </a:p>
          <a:p>
            <a:pPr>
              <a:lnSpc>
                <a:spcPct val="80000"/>
              </a:lnSpc>
            </a:pPr>
            <a:endParaRPr lang="en-US" sz="1200" dirty="0" smtClean="0"/>
          </a:p>
          <a:p>
            <a:pPr>
              <a:lnSpc>
                <a:spcPct val="80000"/>
              </a:lnSpc>
            </a:pPr>
            <a:r>
              <a:rPr lang="en-US" sz="2800" dirty="0" smtClean="0"/>
              <a:t>This form of study design, sampling on </a:t>
            </a:r>
            <a:r>
              <a:rPr lang="en-US" sz="2800" dirty="0" err="1" smtClean="0"/>
              <a:t>caseness</a:t>
            </a:r>
            <a:r>
              <a:rPr lang="en-US" sz="2800" dirty="0" smtClean="0"/>
              <a:t>, is best thought of as a "case vs reference" design or “case-referent”. </a:t>
            </a:r>
          </a:p>
          <a:p>
            <a:pPr>
              <a:lnSpc>
                <a:spcPct val="80000"/>
              </a:lnSpc>
            </a:pPr>
            <a:endParaRPr lang="en-US" sz="1000" dirty="0" smtClean="0"/>
          </a:p>
          <a:p>
            <a:pPr>
              <a:lnSpc>
                <a:spcPct val="80000"/>
              </a:lnSpc>
            </a:pPr>
            <a:r>
              <a:rPr lang="en-US" sz="2800" dirty="0" smtClean="0"/>
              <a:t>That said, you rarely hear a design described as </a:t>
            </a:r>
            <a:r>
              <a:rPr lang="en-US" sz="2800" b="1" dirty="0" smtClean="0"/>
              <a:t>“case-referent.”</a:t>
            </a:r>
            <a:r>
              <a:rPr lang="en-US" sz="2800" dirty="0" smtClean="0"/>
              <a:t> </a:t>
            </a:r>
          </a:p>
          <a:p>
            <a:pPr>
              <a:lnSpc>
                <a:spcPct val="80000"/>
              </a:lnSpc>
            </a:pPr>
            <a:endParaRPr lang="en-US" sz="1000" dirty="0" smtClean="0"/>
          </a:p>
          <a:p>
            <a:pPr>
              <a:lnSpc>
                <a:spcPct val="80000"/>
              </a:lnSpc>
            </a:pPr>
            <a:r>
              <a:rPr lang="en-US" sz="2800" dirty="0" smtClean="0"/>
              <a:t>“</a:t>
            </a:r>
            <a:r>
              <a:rPr lang="en-US" sz="2800" dirty="0"/>
              <a:t>C</a:t>
            </a:r>
            <a:r>
              <a:rPr lang="en-US" sz="2800" dirty="0" smtClean="0"/>
              <a:t>ase-control” is widely accepted, but beware that “control” can mean different things depending on design.  In fact, in the better designs, reference group composition is agnostic about whether persons later become cases.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4054874393"/>
              </p:ext>
            </p:extLst>
          </p:nvPr>
        </p:nvGraphicFramePr>
        <p:xfrm>
          <a:off x="381000" y="2362200"/>
          <a:ext cx="8610600" cy="369570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Random sample at time each case is diagnosed</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Case-cohort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the cohort at baseline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Prevalent control</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of persons without disease at end of follow-up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609600"/>
            <a:ext cx="8229600" cy="1143000"/>
          </a:xfrm>
        </p:spPr>
        <p:txBody>
          <a:bodyPr/>
          <a:lstStyle/>
          <a:p>
            <a:r>
              <a:rPr lang="en-US" sz="3600" dirty="0" smtClean="0"/>
              <a:t>Summary: Sampling Controls within a Fixed Cohort (Primary Study Base)</a:t>
            </a:r>
          </a:p>
        </p:txBody>
      </p:sp>
    </p:spTree>
    <p:extLst>
      <p:ext uri="{BB962C8B-B14F-4D97-AF65-F5344CB8AC3E}">
        <p14:creationId xmlns:p14="http://schemas.microsoft.com/office/powerpoint/2010/main" val="264179236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dirty="0">
                <a:solidFill>
                  <a:schemeClr val="tx2"/>
                </a:solidFill>
              </a:rPr>
              <a:t>Case-Control Key Concept #2</a:t>
            </a:r>
          </a:p>
        </p:txBody>
      </p:sp>
      <p:sp>
        <p:nvSpPr>
          <p:cNvPr id="103426" name="Rectangle 5"/>
          <p:cNvSpPr>
            <a:spLocks noChangeArrowheads="1"/>
          </p:cNvSpPr>
          <p:nvPr/>
        </p:nvSpPr>
        <p:spPr bwMode="auto">
          <a:xfrm>
            <a:off x="685800" y="2133600"/>
            <a:ext cx="8153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smtClean="0"/>
              <a:t>Distinguish if underlying study base is fixed (closed) or dynamic (open) cohort</a:t>
            </a:r>
          </a:p>
          <a:p>
            <a:pPr marL="342900" indent="-342900" eaLnBrk="0" hangingPunct="0">
              <a:spcBef>
                <a:spcPct val="40000"/>
              </a:spcBef>
              <a:buFontTx/>
              <a:buChar char="•"/>
            </a:pPr>
            <a:r>
              <a:rPr lang="en-US" sz="3200" dirty="0" smtClean="0"/>
              <a:t>We have reviewed sampling for fixed cohort</a:t>
            </a:r>
          </a:p>
          <a:p>
            <a:pPr marL="342900" indent="-342900" eaLnBrk="0" hangingPunct="0">
              <a:spcBef>
                <a:spcPct val="40000"/>
              </a:spcBef>
              <a:buFontTx/>
              <a:buChar char="•"/>
            </a:pPr>
            <a:r>
              <a:rPr lang="en-US" sz="3200" dirty="0" smtClean="0"/>
              <a:t>Next, we consider sampling for a dynamic cohort</a:t>
            </a:r>
            <a:endParaRPr lang="en-US" sz="3200" dirty="0"/>
          </a:p>
          <a:p>
            <a:pPr marL="342900" indent="-342900" eaLnBrk="0" hangingPunct="0">
              <a:spcBef>
                <a:spcPct val="40000"/>
              </a:spcBef>
              <a:buFontTx/>
              <a:buChar char="•"/>
            </a:pPr>
            <a:endParaRPr lang="en-US" sz="1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0" y="86380"/>
            <a:ext cx="8763000" cy="523220"/>
          </a:xfrm>
          <a:prstGeom prst="rect">
            <a:avLst/>
          </a:prstGeom>
          <a:noFill/>
          <a:ln w="9525">
            <a:noFill/>
            <a:miter lim="800000"/>
            <a:headEnd/>
            <a:tailEnd/>
          </a:ln>
        </p:spPr>
        <p:txBody>
          <a:bodyPr wrap="square">
            <a:spAutoFit/>
          </a:bodyPr>
          <a:lstStyle/>
          <a:p>
            <a:r>
              <a:rPr lang="en-US" sz="2800" b="1" dirty="0" smtClean="0"/>
              <a:t>Dynamic Cohort: Cases identified amongst all members</a:t>
            </a:r>
            <a:endParaRPr lang="en-US" sz="2800" b="1" dirty="0"/>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05515" name="Straight Connector 80"/>
          <p:cNvCxnSpPr>
            <a:cxnSpLocks noChangeShapeType="1"/>
          </p:cNvCxnSpPr>
          <p:nvPr/>
        </p:nvCxnSpPr>
        <p:spPr bwMode="auto">
          <a:xfrm>
            <a:off x="5733691" y="1224233"/>
            <a:ext cx="209909" cy="37596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685800" y="901067"/>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5" name="Straight Arrow Connector 54"/>
          <p:cNvCxnSpPr/>
          <p:nvPr/>
        </p:nvCxnSpPr>
        <p:spPr>
          <a:xfrm>
            <a:off x="4191000" y="1098550"/>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105400" y="1224233"/>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2209800" y="862957"/>
            <a:ext cx="457200" cy="5270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2584181" y="1260971"/>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2" name="Rectangle 31"/>
          <p:cNvSpPr/>
          <p:nvPr/>
        </p:nvSpPr>
        <p:spPr>
          <a:xfrm>
            <a:off x="7239000" y="1529032"/>
            <a:ext cx="533400" cy="75696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3" name="Straight Arrow Connector 32"/>
          <p:cNvCxnSpPr/>
          <p:nvPr/>
        </p:nvCxnSpPr>
        <p:spPr>
          <a:xfrm>
            <a:off x="3050157" y="18669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38" name="Shape 49"/>
          <p:cNvCxnSpPr>
            <a:cxnSpLocks noChangeShapeType="1"/>
            <a:endCxn id="3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cxnSp>
        <p:nvCxnSpPr>
          <p:cNvPr id="40" name="Straight Arrow Connector 82"/>
          <p:cNvCxnSpPr>
            <a:cxnSpLocks noChangeShapeType="1"/>
          </p:cNvCxnSpPr>
          <p:nvPr/>
        </p:nvCxnSpPr>
        <p:spPr bwMode="auto">
          <a:xfrm>
            <a:off x="6038491" y="1564977"/>
            <a:ext cx="1200509" cy="9525"/>
          </a:xfrm>
          <a:prstGeom prst="straightConnector1">
            <a:avLst/>
          </a:prstGeom>
          <a:noFill/>
          <a:ln w="19050" algn="ctr">
            <a:solidFill>
              <a:schemeClr val="tx1"/>
            </a:solidFill>
            <a:round/>
            <a:headEnd/>
            <a:tailEnd type="arrow" w="med" len="med"/>
          </a:ln>
        </p:spPr>
      </p:cxnSp>
      <p:cxnSp>
        <p:nvCxnSpPr>
          <p:cNvPr id="41" name="Straight Arrow Connector 40"/>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Oval 25"/>
          <p:cNvSpPr/>
          <p:nvPr/>
        </p:nvSpPr>
        <p:spPr>
          <a:xfrm>
            <a:off x="5894716" y="1542511"/>
            <a:ext cx="94892" cy="11537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7" name="TextBox 16"/>
          <p:cNvSpPr txBox="1"/>
          <p:nvPr/>
        </p:nvSpPr>
        <p:spPr>
          <a:xfrm>
            <a:off x="381000" y="6119004"/>
            <a:ext cx="8382000" cy="523220"/>
          </a:xfrm>
          <a:prstGeom prst="rect">
            <a:avLst/>
          </a:prstGeom>
          <a:noFill/>
        </p:spPr>
        <p:txBody>
          <a:bodyPr wrap="square" rtlCol="0">
            <a:spAutoFit/>
          </a:bodyPr>
          <a:lstStyle/>
          <a:p>
            <a:r>
              <a:rPr lang="en-US" sz="2800" b="1" dirty="0" smtClean="0"/>
              <a:t>How to sample controls?</a:t>
            </a:r>
            <a:endParaRPr lang="en-US" sz="2800" b="1" dirty="0"/>
          </a:p>
        </p:txBody>
      </p:sp>
    </p:spTree>
    <p:extLst>
      <p:ext uri="{BB962C8B-B14F-4D97-AF65-F5344CB8AC3E}">
        <p14:creationId xmlns:p14="http://schemas.microsoft.com/office/powerpoint/2010/main" val="740983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152400"/>
            <a:ext cx="7772400" cy="1143000"/>
          </a:xfrm>
        </p:spPr>
        <p:txBody>
          <a:bodyPr/>
          <a:lstStyle/>
          <a:p>
            <a:r>
              <a:rPr lang="en-US" sz="4000" dirty="0" smtClean="0"/>
              <a:t>Problems with ecological </a:t>
            </a:r>
            <a:r>
              <a:rPr lang="en-US" sz="4000" dirty="0"/>
              <a:t>s</a:t>
            </a:r>
            <a:r>
              <a:rPr lang="en-US" sz="4000" dirty="0" smtClean="0"/>
              <a:t>tudies that lead to incorrect conclusions</a:t>
            </a:r>
          </a:p>
        </p:txBody>
      </p:sp>
      <p:sp>
        <p:nvSpPr>
          <p:cNvPr id="19458" name="Rectangle 3"/>
          <p:cNvSpPr>
            <a:spLocks noGrp="1" noChangeArrowheads="1"/>
          </p:cNvSpPr>
          <p:nvPr>
            <p:ph type="body" idx="1"/>
          </p:nvPr>
        </p:nvSpPr>
        <p:spPr>
          <a:xfrm>
            <a:off x="152400" y="1524000"/>
            <a:ext cx="8686800" cy="4876800"/>
          </a:xfrm>
        </p:spPr>
        <p:txBody>
          <a:bodyPr/>
          <a:lstStyle/>
          <a:p>
            <a:pPr>
              <a:lnSpc>
                <a:spcPct val="80000"/>
              </a:lnSpc>
            </a:pPr>
            <a:r>
              <a:rPr lang="en-US" sz="2800" dirty="0" smtClean="0"/>
              <a:t>Confounding</a:t>
            </a:r>
          </a:p>
          <a:p>
            <a:pPr lvl="1">
              <a:lnSpc>
                <a:spcPct val="80000"/>
              </a:lnSpc>
            </a:pPr>
            <a:r>
              <a:rPr lang="en-US" sz="2600" dirty="0" smtClean="0"/>
              <a:t>Potential source of bias in most observational studies, not just ecological studies.  Covered in later lectures.</a:t>
            </a:r>
          </a:p>
          <a:p>
            <a:pPr lvl="1">
              <a:lnSpc>
                <a:spcPct val="80000"/>
              </a:lnSpc>
            </a:pPr>
            <a:r>
              <a:rPr lang="en-US" sz="2600" dirty="0" smtClean="0"/>
              <a:t>Particularly difficult to manage in ecological design</a:t>
            </a:r>
          </a:p>
          <a:p>
            <a:pPr marL="457200" lvl="1" indent="0">
              <a:lnSpc>
                <a:spcPct val="80000"/>
              </a:lnSpc>
              <a:buNone/>
            </a:pPr>
            <a:r>
              <a:rPr lang="en-US" sz="1200" dirty="0" smtClean="0"/>
              <a:t> </a:t>
            </a:r>
          </a:p>
          <a:p>
            <a:pPr>
              <a:lnSpc>
                <a:spcPct val="80000"/>
              </a:lnSpc>
            </a:pPr>
            <a:r>
              <a:rPr lang="en-US" sz="2800" dirty="0" smtClean="0"/>
              <a:t>Ecological fallacy</a:t>
            </a:r>
          </a:p>
          <a:p>
            <a:pPr lvl="1">
              <a:lnSpc>
                <a:spcPct val="80000"/>
              </a:lnSpc>
            </a:pPr>
            <a:r>
              <a:rPr lang="en-US" sz="2600" dirty="0" smtClean="0"/>
              <a:t>Particular to ecological design</a:t>
            </a:r>
          </a:p>
          <a:p>
            <a:pPr lvl="1">
              <a:lnSpc>
                <a:spcPct val="80000"/>
              </a:lnSpc>
            </a:pPr>
            <a:r>
              <a:rPr lang="en-US" sz="2600" dirty="0" smtClean="0"/>
              <a:t>Can arise when making inferences about individuals from the group level of observation.  The relationship that appears to exist at the group level is </a:t>
            </a:r>
            <a:r>
              <a:rPr lang="en-US" sz="2600" i="1" dirty="0" smtClean="0"/>
              <a:t>not</a:t>
            </a:r>
            <a:r>
              <a:rPr lang="en-US" sz="2600" dirty="0" smtClean="0"/>
              <a:t> present within individuals</a:t>
            </a:r>
          </a:p>
          <a:p>
            <a:pPr lvl="1">
              <a:lnSpc>
                <a:spcPct val="80000"/>
              </a:lnSpc>
            </a:pPr>
            <a:r>
              <a:rPr lang="en-US" sz="2600" dirty="0" smtClean="0"/>
              <a:t>Example in next slides</a:t>
            </a:r>
          </a:p>
          <a:p>
            <a:pPr lvl="1">
              <a:lnSpc>
                <a:spcPct val="80000"/>
              </a:lnSpc>
            </a:pPr>
            <a:endParaRPr lang="en-US" sz="2400" dirty="0" smtClean="0"/>
          </a:p>
          <a:p>
            <a:pPr lvl="1">
              <a:lnSpc>
                <a:spcPct val="80000"/>
              </a:lnSpc>
            </a:pPr>
            <a:endParaRPr lang="en-US" sz="2400" dirty="0" smtClean="0"/>
          </a:p>
        </p:txBody>
      </p:sp>
    </p:spTree>
    <p:extLst>
      <p:ext uri="{BB962C8B-B14F-4D97-AF65-F5344CB8AC3E}">
        <p14:creationId xmlns:p14="http://schemas.microsoft.com/office/powerpoint/2010/main" val="28483790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756793775"/>
              </p:ext>
            </p:extLst>
          </p:nvPr>
        </p:nvGraphicFramePr>
        <p:xfrm>
          <a:off x="381000" y="1752600"/>
          <a:ext cx="8610600" cy="463296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 i.e. match on calendar time.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 linear change in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Any single time point (e.g., end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 steady state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381000" y="304800"/>
            <a:ext cx="8229600" cy="1143000"/>
          </a:xfrm>
        </p:spPr>
        <p:txBody>
          <a:bodyPr/>
          <a:lstStyle/>
          <a:p>
            <a:r>
              <a:rPr lang="en-US" sz="3600" dirty="0" smtClean="0"/>
              <a:t>Sampling Controls within a Dynamic Cohort  (Primary Study Base)</a:t>
            </a:r>
          </a:p>
        </p:txBody>
      </p:sp>
    </p:spTree>
    <p:extLst>
      <p:ext uri="{BB962C8B-B14F-4D97-AF65-F5344CB8AC3E}">
        <p14:creationId xmlns:p14="http://schemas.microsoft.com/office/powerpoint/2010/main" val="5211041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215900" y="76200"/>
            <a:ext cx="8242300" cy="396875"/>
          </a:xfrm>
          <a:prstGeom prst="rect">
            <a:avLst/>
          </a:prstGeom>
          <a:noFill/>
          <a:ln w="9525">
            <a:noFill/>
            <a:miter lim="800000"/>
            <a:headEnd/>
            <a:tailEnd/>
          </a:ln>
        </p:spPr>
        <p:txBody>
          <a:bodyPr wrap="none">
            <a:spAutoFit/>
          </a:bodyPr>
          <a:lstStyle/>
          <a:p>
            <a:r>
              <a:rPr lang="en-US" sz="2000" b="1" dirty="0"/>
              <a:t>Incidence Density Sampling In Dynamic Cohort (e.g. 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49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5498" name="Shape 49"/>
          <p:cNvCxnSpPr>
            <a:cxnSpLocks noChangeShapeType="1"/>
            <a:endCxn id="10549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5503"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62868" y="609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05518" name="Text Box 1036"/>
          <p:cNvSpPr txBox="1">
            <a:spLocks noChangeArrowheads="1"/>
          </p:cNvSpPr>
          <p:nvPr/>
        </p:nvSpPr>
        <p:spPr bwMode="auto">
          <a:xfrm>
            <a:off x="834454" y="6459508"/>
            <a:ext cx="7471917" cy="400110"/>
          </a:xfrm>
          <a:prstGeom prst="rect">
            <a:avLst/>
          </a:prstGeom>
          <a:noFill/>
          <a:ln w="9525">
            <a:noFill/>
            <a:miter lim="800000"/>
            <a:headEnd/>
            <a:tailEnd/>
          </a:ln>
        </p:spPr>
        <p:txBody>
          <a:bodyPr wrap="none" anchor="ctr">
            <a:spAutoFit/>
          </a:bodyPr>
          <a:lstStyle/>
          <a:p>
            <a:pPr algn="ctr" eaLnBrk="0" hangingPunct="0"/>
            <a:r>
              <a:rPr lang="en-US" sz="2000" dirty="0"/>
              <a:t>Incidence-density sampling  in a </a:t>
            </a:r>
            <a:r>
              <a:rPr lang="en-US" sz="2000" dirty="0" smtClean="0"/>
              <a:t>population </a:t>
            </a:r>
            <a:r>
              <a:rPr lang="en-US" sz="2000" dirty="0"/>
              <a:t>with new subjects entering</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06862" y="3127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4"/>
          <p:cNvSpPr txBox="1">
            <a:spLocks noChangeArrowheads="1"/>
          </p:cNvSpPr>
          <p:nvPr/>
        </p:nvSpPr>
        <p:spPr bwMode="auto">
          <a:xfrm>
            <a:off x="5661025" y="3124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5"/>
          <p:cNvSpPr txBox="1">
            <a:spLocks noChangeArrowheads="1"/>
          </p:cNvSpPr>
          <p:nvPr/>
        </p:nvSpPr>
        <p:spPr bwMode="auto">
          <a:xfrm>
            <a:off x="5661025" y="4311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6"/>
          <p:cNvSpPr txBox="1">
            <a:spLocks noChangeArrowheads="1"/>
          </p:cNvSpPr>
          <p:nvPr/>
        </p:nvSpPr>
        <p:spPr bwMode="auto">
          <a:xfrm>
            <a:off x="5661025" y="5683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407030" y="643986"/>
            <a:ext cx="1816340" cy="5295899"/>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95300"/>
            <a:ext cx="457200" cy="60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4"/>
          <p:cNvSpPr>
            <a:spLocks noChangeArrowheads="1"/>
          </p:cNvSpPr>
          <p:nvPr/>
        </p:nvSpPr>
        <p:spPr bwMode="auto">
          <a:xfrm>
            <a:off x="228600" y="0"/>
            <a:ext cx="8686800" cy="1143000"/>
          </a:xfrm>
          <a:prstGeom prst="rect">
            <a:avLst/>
          </a:prstGeom>
          <a:noFill/>
          <a:ln w="9525">
            <a:noFill/>
            <a:miter lim="800000"/>
            <a:headEnd/>
            <a:tailEnd/>
          </a:ln>
        </p:spPr>
        <p:txBody>
          <a:bodyPr anchor="ctr"/>
          <a:lstStyle/>
          <a:p>
            <a:pPr algn="ctr" eaLnBrk="0" hangingPunct="0"/>
            <a:r>
              <a:rPr lang="en-US" sz="3200">
                <a:solidFill>
                  <a:schemeClr val="tx2"/>
                </a:solidFill>
              </a:rPr>
              <a:t>Example of case-control study with incidence density sampling in a primary dynamic study base</a:t>
            </a:r>
          </a:p>
        </p:txBody>
      </p:sp>
      <p:sp>
        <p:nvSpPr>
          <p:cNvPr id="107522" name="Text Box 5"/>
          <p:cNvSpPr txBox="1">
            <a:spLocks noChangeArrowheads="1"/>
          </p:cNvSpPr>
          <p:nvPr/>
        </p:nvSpPr>
        <p:spPr bwMode="auto">
          <a:xfrm>
            <a:off x="228600" y="1349375"/>
            <a:ext cx="8686800" cy="5078313"/>
          </a:xfrm>
          <a:prstGeom prst="rect">
            <a:avLst/>
          </a:prstGeom>
          <a:noFill/>
          <a:ln w="9525">
            <a:noFill/>
            <a:miter lim="800000"/>
            <a:headEnd/>
            <a:tailEnd/>
          </a:ln>
        </p:spPr>
        <p:txBody>
          <a:bodyPr>
            <a:spAutoFit/>
          </a:bodyPr>
          <a:lstStyle/>
          <a:p>
            <a:r>
              <a:rPr lang="en-US" b="1" i="1" dirty="0" smtClean="0"/>
              <a:t>Abstract</a:t>
            </a:r>
          </a:p>
          <a:p>
            <a:r>
              <a:rPr lang="en-US" dirty="0" smtClean="0"/>
              <a:t>We </a:t>
            </a:r>
            <a:r>
              <a:rPr lang="en-US" dirty="0"/>
              <a:t>examined the association between use </a:t>
            </a:r>
            <a:r>
              <a:rPr lang="en-US" dirty="0" smtClean="0"/>
              <a:t>of low-dose </a:t>
            </a:r>
            <a:r>
              <a:rPr lang="en-US" dirty="0"/>
              <a:t>aspirin and non-aspirin nonsteroidal </a:t>
            </a:r>
            <a:r>
              <a:rPr lang="en-US" dirty="0" smtClean="0"/>
              <a:t>anti-inflammatory drugs </a:t>
            </a:r>
            <a:r>
              <a:rPr lang="en-US" dirty="0"/>
              <a:t>(NSAIDs) and endometrial cancer risk in </a:t>
            </a:r>
            <a:r>
              <a:rPr lang="en-US" dirty="0" smtClean="0"/>
              <a:t>a nationwide </a:t>
            </a:r>
            <a:r>
              <a:rPr lang="en-US" dirty="0"/>
              <a:t>case–control study</a:t>
            </a:r>
            <a:r>
              <a:rPr lang="en-US" dirty="0" smtClean="0"/>
              <a:t>.</a:t>
            </a:r>
          </a:p>
          <a:p>
            <a:endParaRPr lang="en-US" dirty="0"/>
          </a:p>
          <a:p>
            <a:r>
              <a:rPr lang="en-US" b="1" dirty="0" smtClean="0"/>
              <a:t>Cases </a:t>
            </a:r>
            <a:r>
              <a:rPr lang="en-US" dirty="0"/>
              <a:t>were all women in Denmark </a:t>
            </a:r>
            <a:r>
              <a:rPr lang="en-US" dirty="0" smtClean="0"/>
              <a:t>diagnosed with </a:t>
            </a:r>
            <a:r>
              <a:rPr lang="en-US" dirty="0"/>
              <a:t>endometrial cancer during 2000–2009. </a:t>
            </a:r>
            <a:r>
              <a:rPr lang="en-US" dirty="0" smtClean="0"/>
              <a:t>Age-matched female </a:t>
            </a:r>
            <a:r>
              <a:rPr lang="en-US" b="1" dirty="0"/>
              <a:t>controls </a:t>
            </a:r>
            <a:r>
              <a:rPr lang="en-US" dirty="0"/>
              <a:t>were randomly selected by </a:t>
            </a:r>
            <a:r>
              <a:rPr lang="en-US" b="1" dirty="0"/>
              <a:t>risk-set </a:t>
            </a:r>
            <a:r>
              <a:rPr lang="en-US" b="1" dirty="0" smtClean="0"/>
              <a:t>sampling</a:t>
            </a:r>
            <a:r>
              <a:rPr lang="en-US" dirty="0" smtClean="0"/>
              <a:t>. Information </a:t>
            </a:r>
            <a:r>
              <a:rPr lang="en-US" dirty="0"/>
              <a:t>on NSAID use was collected from </a:t>
            </a:r>
            <a:r>
              <a:rPr lang="en-US" dirty="0" smtClean="0"/>
              <a:t>the Prescription </a:t>
            </a:r>
            <a:r>
              <a:rPr lang="en-US" dirty="0"/>
              <a:t>Registry and classified according to </a:t>
            </a:r>
            <a:r>
              <a:rPr lang="en-US" dirty="0" smtClean="0"/>
              <a:t>duration and </a:t>
            </a:r>
            <a:r>
              <a:rPr lang="en-US" dirty="0"/>
              <a:t>intensity. Conditional logistic regression was used </a:t>
            </a:r>
            <a:r>
              <a:rPr lang="en-US" dirty="0" smtClean="0"/>
              <a:t>to calculate </a:t>
            </a:r>
            <a:r>
              <a:rPr lang="en-US" dirty="0"/>
              <a:t>odds </a:t>
            </a:r>
            <a:r>
              <a:rPr lang="en-US" dirty="0" smtClean="0"/>
              <a:t>ratios…</a:t>
            </a:r>
            <a:endParaRPr lang="en-US" dirty="0"/>
          </a:p>
          <a:p>
            <a:pPr eaLnBrk="0" hangingPunct="0"/>
            <a:endParaRPr lang="en-US" dirty="0" smtClean="0"/>
          </a:p>
          <a:p>
            <a:pPr eaLnBrk="0" hangingPunct="0"/>
            <a:r>
              <a:rPr lang="en-US" sz="1800" dirty="0" err="1" smtClean="0"/>
              <a:t>Brøns</a:t>
            </a:r>
            <a:r>
              <a:rPr lang="en-US" sz="1800" dirty="0" smtClean="0"/>
              <a:t> </a:t>
            </a:r>
            <a:r>
              <a:rPr lang="en-US" sz="1800" dirty="0"/>
              <a:t>N, </a:t>
            </a:r>
            <a:r>
              <a:rPr lang="en-US" sz="1800" dirty="0" smtClean="0"/>
              <a:t>et al. </a:t>
            </a:r>
            <a:r>
              <a:rPr lang="en-US" sz="1800" dirty="0"/>
              <a:t>Use of nonsteroidal anti-inflammatory drugs and risk of endometrial cancer: a nationwide case-control study. Cancer Causes Control. </a:t>
            </a:r>
            <a:r>
              <a:rPr lang="en-US" sz="1800" dirty="0" smtClean="0"/>
              <a:t>2015;26:973-81</a:t>
            </a:r>
            <a:r>
              <a:rPr lang="en-US" sz="1800" dirty="0"/>
              <a:t>.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ChangeArrowheads="1"/>
          </p:cNvSpPr>
          <p:nvPr>
            <p:ph type="title"/>
          </p:nvPr>
        </p:nvSpPr>
        <p:spPr>
          <a:xfrm>
            <a:off x="609600" y="228600"/>
            <a:ext cx="8153400" cy="1143000"/>
          </a:xfrm>
        </p:spPr>
        <p:txBody>
          <a:bodyPr/>
          <a:lstStyle/>
          <a:p>
            <a:r>
              <a:rPr lang="en-US" sz="4000" smtClean="0"/>
              <a:t>Dynamic study base:  Cases</a:t>
            </a:r>
          </a:p>
        </p:txBody>
      </p:sp>
      <p:sp>
        <p:nvSpPr>
          <p:cNvPr id="109570" name="Rectangle 3"/>
          <p:cNvSpPr>
            <a:spLocks noGrp="1" noChangeArrowheads="1"/>
          </p:cNvSpPr>
          <p:nvPr>
            <p:ph type="body" idx="1"/>
          </p:nvPr>
        </p:nvSpPr>
        <p:spPr>
          <a:xfrm>
            <a:off x="228600" y="1295400"/>
            <a:ext cx="8686800" cy="5257800"/>
          </a:xfrm>
        </p:spPr>
        <p:txBody>
          <a:bodyPr/>
          <a:lstStyle/>
          <a:p>
            <a:r>
              <a:rPr lang="en-US" dirty="0"/>
              <a:t>All women aged 30–84 years, diagnosed with </a:t>
            </a:r>
            <a:r>
              <a:rPr lang="en-US" dirty="0" smtClean="0"/>
              <a:t>endometrial cancer </a:t>
            </a:r>
            <a:r>
              <a:rPr lang="en-US" dirty="0"/>
              <a:t>during 2000–2009, and with no prior history </a:t>
            </a:r>
            <a:r>
              <a:rPr lang="en-US" dirty="0" smtClean="0"/>
              <a:t>of cancer </a:t>
            </a:r>
            <a:r>
              <a:rPr lang="en-US" dirty="0"/>
              <a:t>(except non-melanoma skin cancer) were eligible </a:t>
            </a:r>
            <a:r>
              <a:rPr lang="en-US" dirty="0" smtClean="0"/>
              <a:t>as cases</a:t>
            </a:r>
            <a:r>
              <a:rPr lang="en-US" dirty="0"/>
              <a:t>. Furthermore, cases had to be living in Denmark on </a:t>
            </a:r>
            <a:r>
              <a:rPr lang="en-US" dirty="0" smtClean="0"/>
              <a:t>1 January </a:t>
            </a:r>
            <a:r>
              <a:rPr lang="en-US" dirty="0"/>
              <a:t>1995 (establishment of the Prescription </a:t>
            </a:r>
            <a:r>
              <a:rPr lang="en-US" dirty="0" smtClean="0"/>
              <a:t>Registry) and </a:t>
            </a:r>
            <a:r>
              <a:rPr lang="en-US" dirty="0"/>
              <a:t>on index date (date of diagnosis).</a:t>
            </a:r>
            <a:endParaRPr lang="en-US" dirty="0" smtClean="0"/>
          </a:p>
          <a:p>
            <a:r>
              <a:rPr lang="en-US" dirty="0" smtClean="0"/>
              <a:t>A total of 5,382 cases were identified</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Grp="1" noChangeArrowheads="1"/>
          </p:cNvSpPr>
          <p:nvPr>
            <p:ph type="title"/>
          </p:nvPr>
        </p:nvSpPr>
        <p:spPr>
          <a:xfrm>
            <a:off x="609600" y="228600"/>
            <a:ext cx="8153400" cy="1143000"/>
          </a:xfrm>
        </p:spPr>
        <p:txBody>
          <a:bodyPr/>
          <a:lstStyle/>
          <a:p>
            <a:r>
              <a:rPr lang="en-US" sz="4000" smtClean="0"/>
              <a:t>Dynamic study base: controls</a:t>
            </a:r>
          </a:p>
        </p:txBody>
      </p:sp>
      <p:sp>
        <p:nvSpPr>
          <p:cNvPr id="110594" name="Rectangle 3"/>
          <p:cNvSpPr>
            <a:spLocks noGrp="1" noChangeArrowheads="1"/>
          </p:cNvSpPr>
          <p:nvPr>
            <p:ph type="body" idx="1"/>
          </p:nvPr>
        </p:nvSpPr>
        <p:spPr>
          <a:xfrm>
            <a:off x="152400" y="1219200"/>
            <a:ext cx="8839200" cy="4114800"/>
          </a:xfrm>
        </p:spPr>
        <p:txBody>
          <a:bodyPr/>
          <a:lstStyle/>
          <a:p>
            <a:r>
              <a:rPr lang="en-US" sz="2400" dirty="0"/>
              <a:t>For each case, 15 controls were randomly selected from </a:t>
            </a:r>
            <a:r>
              <a:rPr lang="en-US" sz="2400" dirty="0" smtClean="0"/>
              <a:t>the total </a:t>
            </a:r>
            <a:r>
              <a:rPr lang="en-US" sz="2400" dirty="0"/>
              <a:t>Danish female population matched on date of </a:t>
            </a:r>
            <a:r>
              <a:rPr lang="en-US" sz="2400" dirty="0" smtClean="0"/>
              <a:t>birth (±</a:t>
            </a:r>
            <a:r>
              <a:rPr lang="en-US" sz="2400" dirty="0"/>
              <a:t>1 month) using the Civil Registration System and </a:t>
            </a:r>
            <a:r>
              <a:rPr lang="en-US" sz="2400" dirty="0" smtClean="0"/>
              <a:t>risk-set </a:t>
            </a:r>
            <a:r>
              <a:rPr lang="en-US" sz="2400" dirty="0" smtClean="0"/>
              <a:t>sampling </a:t>
            </a:r>
            <a:r>
              <a:rPr lang="en-US" sz="2400" dirty="0"/>
              <a:t>[27]. The controls had to be at risk of a </a:t>
            </a:r>
            <a:r>
              <a:rPr lang="en-US" sz="2400" dirty="0" smtClean="0"/>
              <a:t>first cancer </a:t>
            </a:r>
            <a:r>
              <a:rPr lang="en-US" sz="2400" dirty="0"/>
              <a:t>at the time the matching case was diagnosed (</a:t>
            </a:r>
            <a:r>
              <a:rPr lang="en-US" sz="2400" dirty="0" smtClean="0"/>
              <a:t>index date</a:t>
            </a:r>
            <a:r>
              <a:rPr lang="en-US" sz="2400" dirty="0"/>
              <a:t>) and living in Denmark on 1 January 1995 and </a:t>
            </a:r>
            <a:r>
              <a:rPr lang="en-US" sz="2400" dirty="0" smtClean="0"/>
              <a:t>on index </a:t>
            </a:r>
            <a:r>
              <a:rPr lang="en-US" sz="2400" dirty="0"/>
              <a:t>date. We also required that controls have no </a:t>
            </a:r>
            <a:r>
              <a:rPr lang="en-US" sz="2400" dirty="0" smtClean="0"/>
              <a:t>previous hysterectomy </a:t>
            </a:r>
            <a:r>
              <a:rPr lang="en-US" sz="2400" dirty="0"/>
              <a:t>recorded in the National Patient </a:t>
            </a:r>
            <a:r>
              <a:rPr lang="en-US" sz="2400" dirty="0" smtClean="0"/>
              <a:t>Register. </a:t>
            </a:r>
          </a:p>
          <a:p>
            <a:r>
              <a:rPr lang="en-US" sz="2400" dirty="0" smtClean="0"/>
              <a:t>A </a:t>
            </a:r>
            <a:r>
              <a:rPr lang="en-US" sz="2400" dirty="0"/>
              <a:t>total of 72,127 controls </a:t>
            </a:r>
            <a:endParaRPr lang="en-US" sz="2400" dirty="0" smtClean="0"/>
          </a:p>
          <a:p>
            <a:pPr>
              <a:lnSpc>
                <a:spcPct val="80000"/>
              </a:lnSpc>
            </a:pPr>
            <a:r>
              <a:rPr lang="en-US" sz="2400" dirty="0" smtClean="0"/>
              <a:t>Efficient:  77,509 total participants (5,382 cases + 72,127 controls) represents the experience of the entire population of Danish women (~3 million)</a:t>
            </a:r>
          </a:p>
          <a:p>
            <a:pPr>
              <a:lnSpc>
                <a:spcPct val="80000"/>
              </a:lnSpc>
            </a:pPr>
            <a:r>
              <a:rPr lang="en-US" sz="2400" dirty="0" smtClean="0"/>
              <a:t>But still a large study.  Investigators did not have to perform assays or obtain interviews on subjects.  All data were obtained from registries.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5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52" name="TextBox 45"/>
          <p:cNvSpPr txBox="1">
            <a:spLocks noChangeArrowheads="1"/>
          </p:cNvSpPr>
          <p:nvPr/>
        </p:nvSpPr>
        <p:spPr bwMode="auto">
          <a:xfrm>
            <a:off x="152400" y="889000"/>
            <a:ext cx="3733800" cy="1016000"/>
          </a:xfrm>
          <a:prstGeom prst="rect">
            <a:avLst/>
          </a:prstGeom>
          <a:noFill/>
          <a:ln w="9525">
            <a:noFill/>
            <a:miter lim="800000"/>
            <a:headEnd/>
            <a:tailEnd/>
          </a:ln>
        </p:spPr>
        <p:txBody>
          <a:bodyPr>
            <a:spAutoFit/>
          </a:bodyPr>
          <a:lstStyle/>
          <a:p>
            <a:r>
              <a:rPr lang="en-US" sz="2000" b="1" dirty="0"/>
              <a:t>Sampling controls at midpoint in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45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6458" name="Shape 49"/>
          <p:cNvCxnSpPr>
            <a:cxnSpLocks noChangeShapeType="1"/>
            <a:endCxn id="14645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46460"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46461" name="Shape 58"/>
          <p:cNvCxnSpPr>
            <a:cxnSpLocks noChangeShapeType="1"/>
          </p:cNvCxnSpPr>
          <p:nvPr/>
        </p:nvCxnSpPr>
        <p:spPr bwMode="auto">
          <a:xfrm flipV="1">
            <a:off x="4724400" y="6302375"/>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38100" cy="166688"/>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820737" y="19685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sp>
        <p:nvSpPr>
          <p:cNvPr id="146468" name="Text Box 1036"/>
          <p:cNvSpPr txBox="1">
            <a:spLocks noChangeArrowheads="1"/>
          </p:cNvSpPr>
          <p:nvPr/>
        </p:nvSpPr>
        <p:spPr bwMode="auto">
          <a:xfrm>
            <a:off x="214312" y="6305490"/>
            <a:ext cx="7329488" cy="400110"/>
          </a:xfrm>
          <a:prstGeom prst="rect">
            <a:avLst/>
          </a:prstGeom>
          <a:noFill/>
          <a:ln w="9525">
            <a:noFill/>
            <a:miter lim="800000"/>
            <a:headEnd/>
            <a:tailEnd/>
          </a:ln>
        </p:spPr>
        <p:txBody>
          <a:bodyPr anchor="ctr">
            <a:spAutoFit/>
          </a:bodyPr>
          <a:lstStyle/>
          <a:p>
            <a:pPr eaLnBrk="0" hangingPunct="0"/>
            <a:r>
              <a:rPr lang="en-US" altLang="en-US" sz="2000" dirty="0" smtClean="0"/>
              <a:t>Unbiased IF </a:t>
            </a:r>
            <a:r>
              <a:rPr lang="en-US" altLang="en-US" sz="2000" dirty="0"/>
              <a:t>exposure </a:t>
            </a:r>
            <a:r>
              <a:rPr lang="en-US" altLang="en-US" sz="2000" dirty="0" smtClean="0"/>
              <a:t>prevalence changing </a:t>
            </a:r>
            <a:r>
              <a:rPr lang="en-US" altLang="en-US" sz="2000" dirty="0"/>
              <a:t>linearly or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75" name="TextBox 2"/>
          <p:cNvSpPr txBox="1">
            <a:spLocks noChangeArrowheads="1"/>
          </p:cNvSpPr>
          <p:nvPr/>
        </p:nvSpPr>
        <p:spPr bwMode="auto">
          <a:xfrm>
            <a:off x="20574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581400" y="5867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44"/>
          <p:cNvSpPr txBox="1">
            <a:spLocks noChangeArrowheads="1"/>
          </p:cNvSpPr>
          <p:nvPr/>
        </p:nvSpPr>
        <p:spPr bwMode="auto">
          <a:xfrm>
            <a:off x="4488611" y="28869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7" name="Text Box 45"/>
          <p:cNvSpPr txBox="1">
            <a:spLocks noChangeArrowheads="1"/>
          </p:cNvSpPr>
          <p:nvPr/>
        </p:nvSpPr>
        <p:spPr bwMode="auto">
          <a:xfrm>
            <a:off x="4488611" y="37251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6"/>
          <p:cNvSpPr txBox="1">
            <a:spLocks noChangeArrowheads="1"/>
          </p:cNvSpPr>
          <p:nvPr/>
        </p:nvSpPr>
        <p:spPr bwMode="auto">
          <a:xfrm>
            <a:off x="4505910" y="460782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4"/>
          <p:cNvSpPr txBox="1">
            <a:spLocks noChangeArrowheads="1"/>
          </p:cNvSpPr>
          <p:nvPr/>
        </p:nvSpPr>
        <p:spPr bwMode="auto">
          <a:xfrm>
            <a:off x="4501520" y="34131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5"/>
          <p:cNvSpPr txBox="1">
            <a:spLocks noChangeArrowheads="1"/>
          </p:cNvSpPr>
          <p:nvPr/>
        </p:nvSpPr>
        <p:spPr bwMode="auto">
          <a:xfrm>
            <a:off x="4501520" y="42513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1" name="Text Box 46"/>
          <p:cNvSpPr txBox="1">
            <a:spLocks noChangeArrowheads="1"/>
          </p:cNvSpPr>
          <p:nvPr/>
        </p:nvSpPr>
        <p:spPr bwMode="auto">
          <a:xfrm>
            <a:off x="4518819" y="51339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2" name="Text Box 44"/>
          <p:cNvSpPr txBox="1">
            <a:spLocks noChangeArrowheads="1"/>
          </p:cNvSpPr>
          <p:nvPr/>
        </p:nvSpPr>
        <p:spPr bwMode="auto">
          <a:xfrm>
            <a:off x="4489988" y="3155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3" name="Text Box 45"/>
          <p:cNvSpPr txBox="1">
            <a:spLocks noChangeArrowheads="1"/>
          </p:cNvSpPr>
          <p:nvPr/>
        </p:nvSpPr>
        <p:spPr bwMode="auto">
          <a:xfrm>
            <a:off x="4489988" y="39941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4507287"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6"/>
          <p:cNvSpPr txBox="1">
            <a:spLocks noChangeArrowheads="1"/>
          </p:cNvSpPr>
          <p:nvPr/>
        </p:nvSpPr>
        <p:spPr bwMode="auto">
          <a:xfrm>
            <a:off x="4514519" y="5723267"/>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4502987" y="5466092"/>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6"/>
          <p:cNvSpPr txBox="1">
            <a:spLocks noChangeArrowheads="1"/>
          </p:cNvSpPr>
          <p:nvPr/>
        </p:nvSpPr>
        <p:spPr bwMode="auto">
          <a:xfrm>
            <a:off x="4479925" y="2635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6"/>
          <p:cNvSpPr txBox="1">
            <a:spLocks noChangeArrowheads="1"/>
          </p:cNvSpPr>
          <p:nvPr/>
        </p:nvSpPr>
        <p:spPr bwMode="auto">
          <a:xfrm>
            <a:off x="4389406" y="55053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60" name="Straight Arrow Connector 59"/>
          <p:cNvCxnSpPr>
            <a:stCxn id="146463" idx="5"/>
          </p:cNvCxnSpPr>
          <p:nvPr/>
        </p:nvCxnSpPr>
        <p:spPr>
          <a:xfrm>
            <a:off x="4648200" y="800100"/>
            <a:ext cx="3575170" cy="5139785"/>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extLst>
      <p:ext uri="{BB962C8B-B14F-4D97-AF65-F5344CB8AC3E}">
        <p14:creationId xmlns:p14="http://schemas.microsoft.com/office/powerpoint/2010/main" val="295451877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a:t>Sampling controls after case accrual in a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505"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8506" name="Shape 49"/>
          <p:cNvCxnSpPr>
            <a:cxnSpLocks noChangeShapeType="1"/>
            <a:endCxn id="148505"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8514"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8515" name="TextBox 84"/>
          <p:cNvSpPr txBox="1">
            <a:spLocks noChangeArrowheads="1"/>
          </p:cNvSpPr>
          <p:nvPr/>
        </p:nvSpPr>
        <p:spPr bwMode="auto">
          <a:xfrm>
            <a:off x="7772400" y="457200"/>
            <a:ext cx="1084263" cy="641350"/>
          </a:xfrm>
          <a:prstGeom prst="rect">
            <a:avLst/>
          </a:prstGeom>
          <a:noFill/>
          <a:ln w="9525">
            <a:noFill/>
            <a:miter lim="800000"/>
            <a:headEnd/>
            <a:tailEnd/>
          </a:ln>
        </p:spPr>
        <p:txBody>
          <a:bodyPr wrap="none">
            <a:spAutoFit/>
          </a:bodyPr>
          <a:lstStyle/>
          <a:p>
            <a:r>
              <a:rPr lang="en-US" sz="1800">
                <a:latin typeface="Calibri" pitchFamily="34" charset="0"/>
              </a:rPr>
              <a:t>New</a:t>
            </a:r>
          </a:p>
          <a:p>
            <a:r>
              <a:rPr lang="en-US" sz="1800">
                <a:latin typeface="Calibri" pitchFamily="34" charset="0"/>
              </a:rPr>
              <a:t>Residents</a:t>
            </a:r>
          </a:p>
        </p:txBody>
      </p:sp>
      <p:sp>
        <p:nvSpPr>
          <p:cNvPr id="148516" name="Text Box 1036"/>
          <p:cNvSpPr txBox="1">
            <a:spLocks noChangeArrowheads="1"/>
          </p:cNvSpPr>
          <p:nvPr/>
        </p:nvSpPr>
        <p:spPr bwMode="auto">
          <a:xfrm>
            <a:off x="214313" y="6457890"/>
            <a:ext cx="6757987" cy="400110"/>
          </a:xfrm>
          <a:prstGeom prst="rect">
            <a:avLst/>
          </a:prstGeom>
          <a:noFill/>
          <a:ln w="9525">
            <a:noFill/>
            <a:miter lim="800000"/>
            <a:headEnd/>
            <a:tailEnd/>
          </a:ln>
        </p:spPr>
        <p:txBody>
          <a:bodyPr anchor="ctr">
            <a:spAutoFit/>
          </a:bodyPr>
          <a:lstStyle/>
          <a:p>
            <a:pPr eaLnBrk="0" hangingPunct="0"/>
            <a:r>
              <a:rPr lang="en-US" altLang="en-US" sz="2000" dirty="0" smtClean="0"/>
              <a:t>Unbiased IF exposure prevalence in population </a:t>
            </a:r>
            <a:r>
              <a:rPr lang="en-US" altLang="en-US" sz="2000" dirty="0"/>
              <a:t>is in steady state</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63"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429500" y="38862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421562" y="7016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46" name="Straight Arrow Connector 45"/>
          <p:cNvCxnSpPr/>
          <p:nvPr/>
        </p:nvCxnSpPr>
        <p:spPr>
          <a:xfrm>
            <a:off x="7645280" y="736061"/>
            <a:ext cx="686714" cy="398833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4141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228600" y="228600"/>
            <a:ext cx="8229600" cy="1143000"/>
          </a:xfrm>
        </p:spPr>
        <p:txBody>
          <a:bodyPr/>
          <a:lstStyle/>
          <a:p>
            <a:r>
              <a:rPr lang="en-US" sz="3600" b="1" dirty="0" smtClean="0"/>
              <a:t>Example: Controls sampled after case accrual</a:t>
            </a:r>
          </a:p>
        </p:txBody>
      </p:sp>
      <p:sp>
        <p:nvSpPr>
          <p:cNvPr id="2" name="Rectangle 1"/>
          <p:cNvSpPr/>
          <p:nvPr/>
        </p:nvSpPr>
        <p:spPr>
          <a:xfrm>
            <a:off x="695864" y="1600200"/>
            <a:ext cx="7772400" cy="4524315"/>
          </a:xfrm>
          <a:prstGeom prst="rect">
            <a:avLst/>
          </a:prstGeom>
        </p:spPr>
        <p:txBody>
          <a:bodyPr wrap="square">
            <a:spAutoFit/>
          </a:bodyPr>
          <a:lstStyle/>
          <a:p>
            <a:r>
              <a:rPr lang="en-US" b="1" dirty="0"/>
              <a:t>Aims</a:t>
            </a:r>
            <a:r>
              <a:rPr lang="en-US" dirty="0"/>
              <a:t> T</a:t>
            </a:r>
            <a:r>
              <a:rPr lang="en-US" dirty="0" smtClean="0"/>
              <a:t>o </a:t>
            </a:r>
            <a:r>
              <a:rPr lang="en-US" dirty="0"/>
              <a:t>evaluate the </a:t>
            </a:r>
            <a:r>
              <a:rPr lang="en-US" dirty="0" smtClean="0"/>
              <a:t>association between diabetes and postmenopausal </a:t>
            </a:r>
            <a:r>
              <a:rPr lang="en-US" dirty="0"/>
              <a:t>breast cancer</a:t>
            </a:r>
            <a:r>
              <a:rPr lang="en-US" dirty="0" smtClean="0"/>
              <a:t>. </a:t>
            </a:r>
          </a:p>
          <a:p>
            <a:endParaRPr lang="en-US" dirty="0"/>
          </a:p>
          <a:p>
            <a:r>
              <a:rPr lang="en-US" b="1" dirty="0"/>
              <a:t>Methods</a:t>
            </a:r>
            <a:r>
              <a:rPr lang="en-US" dirty="0"/>
              <a:t> </a:t>
            </a:r>
            <a:r>
              <a:rPr lang="en-US" dirty="0" smtClean="0"/>
              <a:t> </a:t>
            </a:r>
            <a:r>
              <a:rPr lang="en-US" dirty="0"/>
              <a:t>I</a:t>
            </a:r>
            <a:r>
              <a:rPr lang="en-US" dirty="0" smtClean="0"/>
              <a:t>ncident </a:t>
            </a:r>
            <a:r>
              <a:rPr lang="en-US" dirty="0"/>
              <a:t>cases </a:t>
            </a:r>
            <a:r>
              <a:rPr lang="en-US" dirty="0" smtClean="0"/>
              <a:t>of postmenopausal </a:t>
            </a:r>
            <a:r>
              <a:rPr lang="en-US" dirty="0"/>
              <a:t>breast (N = 916) cancer </a:t>
            </a:r>
            <a:r>
              <a:rPr lang="en-US" dirty="0" smtClean="0"/>
              <a:t>from 2008 to 2013 were identified throughout Spain via its free universal coverage healthcare system. Population-based controls </a:t>
            </a:r>
            <a:r>
              <a:rPr lang="en-US" dirty="0"/>
              <a:t>(N = 1094) </a:t>
            </a:r>
            <a:r>
              <a:rPr lang="en-US" dirty="0" smtClean="0"/>
              <a:t>matched on age and region were </a:t>
            </a:r>
            <a:r>
              <a:rPr lang="en-US" dirty="0"/>
              <a:t>randomly selected from </a:t>
            </a:r>
            <a:r>
              <a:rPr lang="en-US" dirty="0" smtClean="0"/>
              <a:t>primary care </a:t>
            </a:r>
            <a:r>
              <a:rPr lang="en-US" dirty="0"/>
              <a:t>center </a:t>
            </a:r>
            <a:r>
              <a:rPr lang="en-US" dirty="0" smtClean="0"/>
              <a:t>lists after the cases were identified.</a:t>
            </a:r>
          </a:p>
          <a:p>
            <a:endParaRPr lang="en-US" dirty="0" smtClean="0"/>
          </a:p>
          <a:p>
            <a:r>
              <a:rPr lang="en-US" b="1" dirty="0" smtClean="0"/>
              <a:t>Results</a:t>
            </a:r>
            <a:r>
              <a:rPr lang="en-US" dirty="0" smtClean="0"/>
              <a:t> </a:t>
            </a:r>
            <a:r>
              <a:rPr lang="en-US" dirty="0"/>
              <a:t>Diabetes was not associated with the overall </a:t>
            </a:r>
            <a:r>
              <a:rPr lang="en-US" dirty="0" smtClean="0"/>
              <a:t>risk of </a:t>
            </a:r>
            <a:r>
              <a:rPr lang="en-US" dirty="0"/>
              <a:t>breast cancer (OR 1.09; 95 % CI 0.82–1.45</a:t>
            </a:r>
            <a:r>
              <a:rPr lang="en-US" dirty="0" smtClean="0"/>
              <a:t>).</a:t>
            </a:r>
            <a:endParaRPr lang="en-US" dirty="0"/>
          </a:p>
        </p:txBody>
      </p:sp>
      <p:sp>
        <p:nvSpPr>
          <p:cNvPr id="3" name="TextBox 2"/>
          <p:cNvSpPr txBox="1"/>
          <p:nvPr/>
        </p:nvSpPr>
        <p:spPr>
          <a:xfrm>
            <a:off x="2533291" y="6101751"/>
            <a:ext cx="6400800" cy="461665"/>
          </a:xfrm>
          <a:prstGeom prst="rect">
            <a:avLst/>
          </a:prstGeom>
          <a:noFill/>
        </p:spPr>
        <p:txBody>
          <a:bodyPr wrap="square" rtlCol="0">
            <a:spAutoFit/>
          </a:bodyPr>
          <a:lstStyle/>
          <a:p>
            <a:r>
              <a:rPr lang="en-US" dirty="0" smtClean="0"/>
              <a:t>Garcia-</a:t>
            </a:r>
            <a:r>
              <a:rPr lang="en-US" dirty="0" err="1" smtClean="0"/>
              <a:t>Esquinas</a:t>
            </a:r>
            <a:r>
              <a:rPr lang="en-US" dirty="0" smtClean="0"/>
              <a:t> et al. </a:t>
            </a:r>
            <a:r>
              <a:rPr lang="en-US" i="1" dirty="0" err="1" smtClean="0"/>
              <a:t>Acta</a:t>
            </a:r>
            <a:r>
              <a:rPr lang="en-US" i="1" dirty="0" smtClean="0"/>
              <a:t> </a:t>
            </a:r>
            <a:r>
              <a:rPr lang="en-US" i="1" dirty="0" err="1" smtClean="0"/>
              <a:t>Diabetol</a:t>
            </a:r>
            <a:r>
              <a:rPr lang="en-US" i="1" dirty="0" smtClean="0"/>
              <a:t> </a:t>
            </a:r>
            <a:r>
              <a:rPr lang="en-US" dirty="0" smtClean="0"/>
              <a:t>2015</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08" name="Group 20"/>
          <p:cNvGraphicFramePr>
            <a:graphicFrameLocks noGrp="1"/>
          </p:cNvGraphicFramePr>
          <p:nvPr>
            <p:extLst>
              <p:ext uri="{D42A27DB-BD31-4B8C-83A1-F6EECF244321}">
                <p14:modId xmlns:p14="http://schemas.microsoft.com/office/powerpoint/2010/main" val="542996315"/>
              </p:ext>
            </p:extLst>
          </p:nvPr>
        </p:nvGraphicFramePr>
        <p:xfrm>
          <a:off x="304800" y="1752600"/>
          <a:ext cx="8610600" cy="4632960"/>
        </p:xfrm>
        <a:graphic>
          <a:graphicData uri="http://schemas.openxmlformats.org/drawingml/2006/table">
            <a:tbl>
              <a:tblPr/>
              <a:tblGrid>
                <a:gridCol w="3352800"/>
                <a:gridCol w="5257800"/>
              </a:tblGrid>
              <a:tr h="266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Method of Sampling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Mechanics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04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Incidence density</a:t>
                      </a:r>
                      <a:r>
                        <a:rPr kumimoji="0" lang="en-US" sz="2800" b="0" i="0" u="none" strike="noStrike" cap="none" normalizeH="0" baseline="0" dirty="0" smtClean="0">
                          <a:ln>
                            <a:noFill/>
                          </a:ln>
                          <a:solidFill>
                            <a:schemeClr val="tx1"/>
                          </a:solidFill>
                          <a:effectLst/>
                          <a:latin typeface="Times New Roman" pitchFamily="18" charset="0"/>
                        </a:rPr>
                        <a: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time each case is diagnosed. i.e. match on calendar time.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Midpoint of risk period</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midpoint in follow-up. Assume linear change in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Any single time point (e.g., end of </a:t>
                      </a:r>
                      <a:r>
                        <a:rPr kumimoji="0" lang="en-US" sz="2800" b="1" i="0" u="none" strike="noStrike" cap="none" normalizeH="0" baseline="0" smtClean="0">
                          <a:ln>
                            <a:noFill/>
                          </a:ln>
                          <a:solidFill>
                            <a:schemeClr val="tx1"/>
                          </a:solidFill>
                          <a:effectLst/>
                          <a:latin typeface="Times New Roman" pitchFamily="18" charset="0"/>
                        </a:rPr>
                        <a:t>risk period)</a:t>
                      </a:r>
                      <a:endParaRPr kumimoji="0" lang="en-US" sz="2800" b="1" i="0" u="none" strike="noStrike" cap="none" normalizeH="0" baseline="0" dirty="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Random sample at one </a:t>
                      </a:r>
                      <a:r>
                        <a:rPr kumimoji="0" lang="en-US" sz="2800" b="0" i="0" u="none" strike="noStrike" cap="none" normalizeH="0" baseline="0" dirty="0" err="1" smtClean="0">
                          <a:ln>
                            <a:noFill/>
                          </a:ln>
                          <a:solidFill>
                            <a:schemeClr val="tx1"/>
                          </a:solidFill>
                          <a:effectLst/>
                          <a:latin typeface="Times New Roman" pitchFamily="18" charset="0"/>
                        </a:rPr>
                        <a:t>timepoint</a:t>
                      </a:r>
                      <a:r>
                        <a:rPr kumimoji="0" lang="en-US" sz="2800" b="0" i="0" u="none" strike="noStrike" cap="none" normalizeH="0" baseline="0" dirty="0" smtClean="0">
                          <a:ln>
                            <a:noFill/>
                          </a:ln>
                          <a:solidFill>
                            <a:schemeClr val="tx1"/>
                          </a:solidFill>
                          <a:effectLst/>
                          <a:latin typeface="Times New Roman" pitchFamily="18" charset="0"/>
                        </a:rPr>
                        <a:t>, usually end of follow-up.  Assume steady state exposure prevalence.</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62" name="Rectangle 2"/>
          <p:cNvSpPr>
            <a:spLocks noGrp="1" noChangeArrowheads="1"/>
          </p:cNvSpPr>
          <p:nvPr>
            <p:ph type="title"/>
          </p:nvPr>
        </p:nvSpPr>
        <p:spPr>
          <a:xfrm>
            <a:off x="228600" y="304800"/>
            <a:ext cx="8534400" cy="1143000"/>
          </a:xfrm>
        </p:spPr>
        <p:txBody>
          <a:bodyPr/>
          <a:lstStyle/>
          <a:p>
            <a:r>
              <a:rPr lang="en-US" sz="3600" dirty="0" smtClean="0"/>
              <a:t>Summary: Sampling Controls from a Dynamic Cohort  (Primary Study Base)</a:t>
            </a:r>
          </a:p>
        </p:txBody>
      </p:sp>
    </p:spTree>
    <p:extLst>
      <p:ext uri="{BB962C8B-B14F-4D97-AF65-F5344CB8AC3E}">
        <p14:creationId xmlns:p14="http://schemas.microsoft.com/office/powerpoint/2010/main" val="332159992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ChangeArrowheads="1"/>
          </p:cNvSpPr>
          <p:nvPr>
            <p:ph type="title"/>
          </p:nvPr>
        </p:nvSpPr>
        <p:spPr>
          <a:xfrm>
            <a:off x="228600" y="228600"/>
            <a:ext cx="8229600" cy="1143000"/>
          </a:xfrm>
        </p:spPr>
        <p:txBody>
          <a:bodyPr/>
          <a:lstStyle/>
          <a:p>
            <a:r>
              <a:rPr lang="en-US" sz="3600" b="1" smtClean="0"/>
              <a:t>Case-control studies arise from either a primary or secondary study base</a:t>
            </a:r>
            <a:endParaRPr lang="en-US" sz="3600" b="1" u="sng" smtClean="0"/>
          </a:p>
        </p:txBody>
      </p:sp>
      <p:sp>
        <p:nvSpPr>
          <p:cNvPr id="111618" name="Rectangle 3"/>
          <p:cNvSpPr>
            <a:spLocks noGrp="1" noChangeArrowheads="1"/>
          </p:cNvSpPr>
          <p:nvPr>
            <p:ph type="body" idx="1"/>
          </p:nvPr>
        </p:nvSpPr>
        <p:spPr>
          <a:xfrm>
            <a:off x="381000" y="2438400"/>
            <a:ext cx="8229600" cy="4343400"/>
          </a:xfrm>
        </p:spPr>
        <p:txBody>
          <a:bodyPr/>
          <a:lstStyle/>
          <a:p>
            <a:r>
              <a:rPr lang="en-US" sz="2800" b="1" dirty="0" smtClean="0"/>
              <a:t>Primary Study Base</a:t>
            </a:r>
            <a:r>
              <a:rPr lang="en-US" sz="2800" dirty="0" smtClean="0"/>
              <a:t> = a population that gives rise to cases that can be tangibly identified and enumerated</a:t>
            </a:r>
          </a:p>
          <a:p>
            <a:r>
              <a:rPr lang="en-US" sz="2800" dirty="0" smtClean="0"/>
              <a:t>i.e., existed long before and independent of your case-control study</a:t>
            </a:r>
          </a:p>
          <a:p>
            <a:r>
              <a:rPr lang="en-US" sz="2800" dirty="0" smtClean="0"/>
              <a:t>Typically, based on participation in a research study; administrative definition; or geographical area </a:t>
            </a:r>
          </a:p>
          <a:p>
            <a:r>
              <a:rPr lang="en-US" sz="2800" dirty="0" smtClean="0"/>
              <a:t>All of our previous examples of “underlying cohort” for </a:t>
            </a:r>
            <a:r>
              <a:rPr lang="en-US" sz="2800" dirty="0"/>
              <a:t>c</a:t>
            </a:r>
            <a:r>
              <a:rPr lang="en-US" sz="2800" dirty="0" smtClean="0"/>
              <a:t>ase-control studies were all primary study bases </a:t>
            </a:r>
          </a:p>
          <a:p>
            <a:endParaRPr lang="en-US" sz="2800" dirty="0" smtClean="0"/>
          </a:p>
        </p:txBody>
      </p:sp>
      <p:sp>
        <p:nvSpPr>
          <p:cNvPr id="4" name="Rectangle 2"/>
          <p:cNvSpPr txBox="1">
            <a:spLocks noChangeArrowheads="1"/>
          </p:cNvSpPr>
          <p:nvPr/>
        </p:nvSpPr>
        <p:spPr bwMode="auto">
          <a:xfrm>
            <a:off x="533400" y="1447800"/>
            <a:ext cx="7772400" cy="1143000"/>
          </a:xfrm>
          <a:prstGeom prst="rect">
            <a:avLst/>
          </a:prstGeom>
          <a:noFill/>
          <a:ln w="9525">
            <a:noFill/>
            <a:miter lim="800000"/>
            <a:headEnd/>
            <a:tailEnd/>
          </a:ln>
        </p:spPr>
        <p:txBody>
          <a:bodyPr anchor="ctr"/>
          <a:lstStyle/>
          <a:p>
            <a:pPr eaLnBrk="0" hangingPunct="0">
              <a:defRPr/>
            </a:pPr>
            <a:r>
              <a:rPr lang="en-US" sz="3200" u="sng" kern="0" dirty="0">
                <a:solidFill>
                  <a:schemeClr val="tx2"/>
                </a:solidFill>
                <a:latin typeface="+mj-lt"/>
                <a:ea typeface="+mj-ea"/>
                <a:cs typeface="+mj-cs"/>
              </a:rPr>
              <a:t>Definition of a Primary Study Base</a:t>
            </a:r>
          </a:p>
        </p:txBody>
      </p:sp>
    </p:spTree>
    <p:extLst>
      <p:ext uri="{BB962C8B-B14F-4D97-AF65-F5344CB8AC3E}">
        <p14:creationId xmlns:p14="http://schemas.microsoft.com/office/powerpoint/2010/main" val="4130845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685800" y="228600"/>
            <a:ext cx="7772400" cy="1143000"/>
          </a:xfrm>
        </p:spPr>
        <p:txBody>
          <a:bodyPr/>
          <a:lstStyle/>
          <a:p>
            <a:r>
              <a:rPr lang="en-US" smtClean="0"/>
              <a:t>Ecological fallacy</a:t>
            </a:r>
          </a:p>
        </p:txBody>
      </p:sp>
      <p:sp>
        <p:nvSpPr>
          <p:cNvPr id="27650" name="Rectangle 3"/>
          <p:cNvSpPr>
            <a:spLocks noGrp="1" noChangeArrowheads="1"/>
          </p:cNvSpPr>
          <p:nvPr>
            <p:ph type="body" sz="half" idx="1"/>
          </p:nvPr>
        </p:nvSpPr>
        <p:spPr>
          <a:xfrm>
            <a:off x="914400" y="1371600"/>
            <a:ext cx="6858000" cy="1676400"/>
          </a:xfrm>
        </p:spPr>
        <p:txBody>
          <a:bodyPr/>
          <a:lstStyle/>
          <a:p>
            <a:r>
              <a:rPr lang="en-US" sz="2800" smtClean="0"/>
              <a:t>Mean income and traffic injuries</a:t>
            </a:r>
          </a:p>
          <a:p>
            <a:r>
              <a:rPr lang="en-US" sz="2800" smtClean="0"/>
              <a:t>Results using community as the unit of analysis</a:t>
            </a:r>
          </a:p>
          <a:p>
            <a:endParaRPr lang="en-US" sz="2800" smtClean="0"/>
          </a:p>
        </p:txBody>
      </p:sp>
      <p:graphicFrame>
        <p:nvGraphicFramePr>
          <p:cNvPr id="270365" name="Group 29"/>
          <p:cNvGraphicFramePr>
            <a:graphicFrameLocks noGrp="1"/>
          </p:cNvGraphicFramePr>
          <p:nvPr>
            <p:ph sz="half" idx="2"/>
            <p:extLst>
              <p:ext uri="{D42A27DB-BD31-4B8C-83A1-F6EECF244321}">
                <p14:modId xmlns:p14="http://schemas.microsoft.com/office/powerpoint/2010/main" val="3888136272"/>
              </p:ext>
            </p:extLst>
          </p:nvPr>
        </p:nvGraphicFramePr>
        <p:xfrm>
          <a:off x="1447800" y="2971800"/>
          <a:ext cx="5943600" cy="2602017"/>
        </p:xfrm>
        <a:graphic>
          <a:graphicData uri="http://schemas.openxmlformats.org/drawingml/2006/table">
            <a:tbl>
              <a:tblPr/>
              <a:tblGrid>
                <a:gridCol w="2565400"/>
                <a:gridCol w="1854200"/>
                <a:gridCol w="1524000"/>
              </a:tblGrid>
              <a:tr h="944765">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Injuries (%)</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A</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$23,940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57%</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B</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$22,430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43%</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2383">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Community C</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$21,410</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29%</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7673" name="Text Box 30"/>
          <p:cNvSpPr txBox="1">
            <a:spLocks noChangeArrowheads="1"/>
          </p:cNvSpPr>
          <p:nvPr/>
        </p:nvSpPr>
        <p:spPr bwMode="auto">
          <a:xfrm>
            <a:off x="762000" y="5562600"/>
            <a:ext cx="7696200" cy="822325"/>
          </a:xfrm>
          <a:prstGeom prst="rect">
            <a:avLst/>
          </a:prstGeom>
          <a:noFill/>
          <a:ln w="9525">
            <a:noFill/>
            <a:miter lim="800000"/>
            <a:headEnd/>
            <a:tailEnd/>
          </a:ln>
        </p:spPr>
        <p:txBody>
          <a:bodyPr>
            <a:spAutoFit/>
          </a:bodyPr>
          <a:lstStyle/>
          <a:p>
            <a:pPr algn="ctr" eaLnBrk="0" hangingPunct="0">
              <a:spcBef>
                <a:spcPct val="50000"/>
              </a:spcBef>
            </a:pPr>
            <a:r>
              <a:rPr lang="en-US" i="1"/>
              <a:t>Communities</a:t>
            </a:r>
            <a:r>
              <a:rPr lang="en-US"/>
              <a:t> with higher income have more traffic injuries.  What about </a:t>
            </a:r>
            <a:r>
              <a:rPr lang="en-US" i="1"/>
              <a:t>individuals </a:t>
            </a:r>
            <a:r>
              <a:rPr lang="en-US"/>
              <a:t>with higher income?</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609600" y="76200"/>
            <a:ext cx="7772400" cy="1143000"/>
          </a:xfrm>
          <a:prstGeom prst="rect">
            <a:avLst/>
          </a:prstGeom>
          <a:noFill/>
          <a:ln w="9525">
            <a:noFill/>
            <a:miter lim="800000"/>
            <a:headEnd/>
            <a:tailEnd/>
          </a:ln>
        </p:spPr>
        <p:txBody>
          <a:bodyPr anchor="ctr"/>
          <a:lstStyle/>
          <a:p>
            <a:pPr algn="ctr" eaLnBrk="0" hangingPunct="0"/>
            <a:r>
              <a:rPr lang="en-US" sz="4000" b="1" dirty="0">
                <a:solidFill>
                  <a:schemeClr val="tx2"/>
                </a:solidFill>
              </a:rPr>
              <a:t>Secondary Study Base</a:t>
            </a:r>
          </a:p>
        </p:txBody>
      </p:sp>
      <p:sp>
        <p:nvSpPr>
          <p:cNvPr id="113666" name="Rectangle 3"/>
          <p:cNvSpPr>
            <a:spLocks noChangeArrowheads="1"/>
          </p:cNvSpPr>
          <p:nvPr/>
        </p:nvSpPr>
        <p:spPr bwMode="auto">
          <a:xfrm>
            <a:off x="228600" y="1371600"/>
            <a:ext cx="86106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b="1" dirty="0"/>
              <a:t>Secondary Study Base</a:t>
            </a:r>
            <a:r>
              <a:rPr lang="en-US" sz="3200" dirty="0"/>
              <a:t> = population that gave rise to cases, defined as those persons who would have been identified as cases if they had developed disease during the period of study</a:t>
            </a:r>
          </a:p>
          <a:p>
            <a:pPr marL="342900" indent="-342900" eaLnBrk="0" hangingPunct="0">
              <a:spcBef>
                <a:spcPct val="40000"/>
              </a:spcBef>
              <a:buFontTx/>
              <a:buChar char="•"/>
            </a:pPr>
            <a:r>
              <a:rPr lang="en-US" sz="3200" dirty="0"/>
              <a:t>Start with cases and then attempt to identify </a:t>
            </a:r>
            <a:r>
              <a:rPr lang="en-US" sz="3200" dirty="0" smtClean="0"/>
              <a:t>the </a:t>
            </a:r>
            <a:r>
              <a:rPr lang="en-US" sz="3200" i="1" dirty="0" smtClean="0"/>
              <a:t>hypothetical </a:t>
            </a:r>
            <a:r>
              <a:rPr lang="en-US" sz="3200" i="1" dirty="0"/>
              <a:t>cohort </a:t>
            </a:r>
            <a:r>
              <a:rPr lang="en-US" sz="3200" dirty="0" smtClean="0"/>
              <a:t>(Note: it is virtually always a dynamic cohort) that </a:t>
            </a:r>
            <a:r>
              <a:rPr lang="en-US" sz="3200" dirty="0"/>
              <a:t>gave rise to </a:t>
            </a:r>
            <a:r>
              <a:rPr lang="en-US" sz="3200" dirty="0" smtClean="0"/>
              <a:t>them</a:t>
            </a:r>
            <a:endParaRPr lang="en-US" sz="3200" dirty="0"/>
          </a:p>
          <a:p>
            <a:pPr marL="342900" indent="-342900" eaLnBrk="0" hangingPunct="0">
              <a:spcBef>
                <a:spcPct val="40000"/>
              </a:spcBef>
              <a:buFontTx/>
              <a:buChar char="•"/>
            </a:pPr>
            <a:r>
              <a:rPr lang="en-US" sz="3200" dirty="0"/>
              <a:t>Difficult concept but crucial to case-control design when </a:t>
            </a:r>
            <a:r>
              <a:rPr lang="en-US" sz="3200" dirty="0" smtClean="0"/>
              <a:t>secondary study base is all one can do or is preferred by researchers </a:t>
            </a:r>
            <a:endParaRPr lang="en-US" sz="32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685800" y="381000"/>
            <a:ext cx="7772400" cy="1143000"/>
          </a:xfrm>
        </p:spPr>
        <p:txBody>
          <a:bodyPr/>
          <a:lstStyle/>
          <a:p>
            <a:r>
              <a:rPr lang="en-US" sz="4000" dirty="0" smtClean="0"/>
              <a:t>Case-Control Selection from a Secondary Study Base</a:t>
            </a:r>
          </a:p>
        </p:txBody>
      </p:sp>
      <p:sp>
        <p:nvSpPr>
          <p:cNvPr id="115714" name="Rectangle 3"/>
          <p:cNvSpPr>
            <a:spLocks noGrp="1" noChangeArrowheads="1"/>
          </p:cNvSpPr>
          <p:nvPr>
            <p:ph type="body" idx="1"/>
          </p:nvPr>
        </p:nvSpPr>
        <p:spPr>
          <a:xfrm>
            <a:off x="228600" y="1981200"/>
            <a:ext cx="8686800" cy="4114800"/>
          </a:xfrm>
        </p:spPr>
        <p:txBody>
          <a:bodyPr/>
          <a:lstStyle/>
          <a:p>
            <a:pPr>
              <a:lnSpc>
                <a:spcPct val="90000"/>
              </a:lnSpc>
            </a:pPr>
            <a:r>
              <a:rPr lang="en-US" smtClean="0"/>
              <a:t>Source of cases is often one or more hospitals or other medical facilities.  Identifying cases is easy.</a:t>
            </a:r>
          </a:p>
          <a:p>
            <a:pPr>
              <a:lnSpc>
                <a:spcPct val="90000"/>
              </a:lnSpc>
            </a:pPr>
            <a:r>
              <a:rPr lang="en-US" smtClean="0"/>
              <a:t>For controls, problem is identifying who would come to the facility if diagnosed with the disease </a:t>
            </a:r>
          </a:p>
          <a:p>
            <a:pPr>
              <a:lnSpc>
                <a:spcPct val="90000"/>
              </a:lnSpc>
            </a:pPr>
            <a:r>
              <a:rPr lang="en-US" smtClean="0"/>
              <a:t>Careful consideration has to be given to factors causing someone to show up at that institution with that diagnosis</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609600" y="228600"/>
            <a:ext cx="7772400" cy="1143000"/>
          </a:xfrm>
        </p:spPr>
        <p:txBody>
          <a:bodyPr/>
          <a:lstStyle/>
          <a:p>
            <a:r>
              <a:rPr lang="en-US" smtClean="0"/>
              <a:t>Secondary Study Base</a:t>
            </a:r>
          </a:p>
        </p:txBody>
      </p:sp>
      <p:sp>
        <p:nvSpPr>
          <p:cNvPr id="117762" name="Rectangle 3"/>
          <p:cNvSpPr>
            <a:spLocks noGrp="1" noChangeArrowheads="1"/>
          </p:cNvSpPr>
          <p:nvPr>
            <p:ph type="body" idx="1"/>
          </p:nvPr>
        </p:nvSpPr>
        <p:spPr>
          <a:xfrm>
            <a:off x="152400" y="1371600"/>
            <a:ext cx="8839200" cy="4724400"/>
          </a:xfrm>
        </p:spPr>
        <p:txBody>
          <a:bodyPr/>
          <a:lstStyle/>
          <a:p>
            <a:pPr>
              <a:lnSpc>
                <a:spcPct val="90000"/>
              </a:lnSpc>
            </a:pPr>
            <a:r>
              <a:rPr lang="en-US" sz="2400" dirty="0" smtClean="0"/>
              <a:t>Example: Incident glioma cases seen at UCSF Medical Center</a:t>
            </a:r>
          </a:p>
          <a:p>
            <a:pPr>
              <a:lnSpc>
                <a:spcPct val="90000"/>
              </a:lnSpc>
            </a:pPr>
            <a:r>
              <a:rPr lang="en-US" sz="2400" dirty="0" smtClean="0"/>
              <a:t>The secondary study base is:  Persons whom, if they had developed incident </a:t>
            </a:r>
            <a:r>
              <a:rPr lang="en-US" sz="2400" dirty="0" err="1" smtClean="0"/>
              <a:t>glioma</a:t>
            </a:r>
            <a:r>
              <a:rPr lang="en-US" sz="2400" dirty="0" smtClean="0"/>
              <a:t>, would have been seen at UCSF.  </a:t>
            </a:r>
          </a:p>
          <a:p>
            <a:pPr>
              <a:lnSpc>
                <a:spcPct val="90000"/>
              </a:lnSpc>
            </a:pPr>
            <a:r>
              <a:rPr lang="en-US" sz="2400" dirty="0" smtClean="0"/>
              <a:t>Can we identify this secondary study base in practice?  Referrals to UCSF come from many areas and for different reasons</a:t>
            </a:r>
          </a:p>
          <a:p>
            <a:pPr>
              <a:lnSpc>
                <a:spcPct val="90000"/>
              </a:lnSpc>
            </a:pPr>
            <a:r>
              <a:rPr lang="en-US" sz="2400" dirty="0" smtClean="0"/>
              <a:t>Common approaches raise considerable concerns.  Examples:</a:t>
            </a:r>
          </a:p>
          <a:p>
            <a:pPr lvl="1">
              <a:lnSpc>
                <a:spcPct val="90000"/>
              </a:lnSpc>
            </a:pPr>
            <a:r>
              <a:rPr lang="en-US" sz="2400" dirty="0" smtClean="0"/>
              <a:t>UCSF patients with a different neurologic disease</a:t>
            </a:r>
          </a:p>
          <a:p>
            <a:pPr lvl="1">
              <a:lnSpc>
                <a:spcPct val="90000"/>
              </a:lnSpc>
            </a:pPr>
            <a:r>
              <a:rPr lang="en-US" sz="2400" dirty="0" smtClean="0"/>
              <a:t>UCSF patients from a similar tertiary referral clinic but other  rare disease</a:t>
            </a:r>
          </a:p>
          <a:p>
            <a:pPr lvl="1">
              <a:lnSpc>
                <a:spcPct val="90000"/>
              </a:lnSpc>
            </a:pPr>
            <a:r>
              <a:rPr lang="en-US" sz="2400" dirty="0" smtClean="0"/>
              <a:t>Residents of the neighborhood of the </a:t>
            </a:r>
            <a:r>
              <a:rPr lang="en-US" sz="2400" dirty="0" smtClean="0"/>
              <a:t>case</a:t>
            </a:r>
            <a:endParaRPr lang="en-US" sz="24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381000" y="304800"/>
            <a:ext cx="8229600" cy="1143000"/>
          </a:xfrm>
        </p:spPr>
        <p:txBody>
          <a:bodyPr/>
          <a:lstStyle/>
          <a:p>
            <a:r>
              <a:rPr lang="en-US" sz="4000" b="1" smtClean="0"/>
              <a:t>Case-control study with incident cases and secondary study base</a:t>
            </a:r>
          </a:p>
        </p:txBody>
      </p:sp>
      <p:sp>
        <p:nvSpPr>
          <p:cNvPr id="119810" name="Rectangle 3"/>
          <p:cNvSpPr>
            <a:spLocks noGrp="1" noChangeArrowheads="1"/>
          </p:cNvSpPr>
          <p:nvPr>
            <p:ph type="body" idx="1"/>
          </p:nvPr>
        </p:nvSpPr>
        <p:spPr>
          <a:xfrm>
            <a:off x="304800" y="1828800"/>
            <a:ext cx="8534400" cy="4267200"/>
          </a:xfrm>
        </p:spPr>
        <p:txBody>
          <a:bodyPr/>
          <a:lstStyle/>
          <a:p>
            <a:pPr>
              <a:lnSpc>
                <a:spcPct val="80000"/>
              </a:lnSpc>
            </a:pPr>
            <a:r>
              <a:rPr lang="en-US" sz="2400" smtClean="0"/>
              <a:t>Oral contraceptive (OC) use has been linked to increased risk of breast cancer, largely on the basis of studies conducted before 1990. </a:t>
            </a:r>
          </a:p>
          <a:p>
            <a:pPr>
              <a:lnSpc>
                <a:spcPct val="80000"/>
              </a:lnSpc>
            </a:pPr>
            <a:r>
              <a:rPr lang="en-US" sz="2400" smtClean="0"/>
              <a:t>In the Case-Control Surveillance Study, a US hospital-based case-control study of medication use and cancer, the authors assessed the relation of OC use to breast cancer risk among 907 case women with incident invasive breast cancer and 1,711 controls  </a:t>
            </a:r>
          </a:p>
          <a:p>
            <a:pPr>
              <a:lnSpc>
                <a:spcPct val="80000"/>
              </a:lnSpc>
            </a:pPr>
            <a:r>
              <a:rPr lang="en-US" sz="2400" smtClean="0"/>
              <a:t>After control for breast cancer risk factors, the multivariable odds ratio for 1 year or more of OC use, relative to less than 1 year of use, was 1.5 (95% CI: 1.2, 1.8).</a:t>
            </a:r>
          </a:p>
        </p:txBody>
      </p:sp>
      <p:sp>
        <p:nvSpPr>
          <p:cNvPr id="119811" name="Text Box 4"/>
          <p:cNvSpPr txBox="1">
            <a:spLocks noChangeArrowheads="1"/>
          </p:cNvSpPr>
          <p:nvPr/>
        </p:nvSpPr>
        <p:spPr bwMode="auto">
          <a:xfrm>
            <a:off x="2895600" y="5943600"/>
            <a:ext cx="5867400" cy="641350"/>
          </a:xfrm>
          <a:prstGeom prst="rect">
            <a:avLst/>
          </a:prstGeom>
          <a:noFill/>
          <a:ln w="9525">
            <a:noFill/>
            <a:miter lim="800000"/>
            <a:headEnd/>
            <a:tailEnd/>
          </a:ln>
        </p:spPr>
        <p:txBody>
          <a:bodyPr>
            <a:spAutoFit/>
          </a:bodyPr>
          <a:lstStyle/>
          <a:p>
            <a:pPr algn="r" eaLnBrk="0" hangingPunct="0"/>
            <a:r>
              <a:rPr lang="en-US" sz="1800"/>
              <a:t>Rosenberg et al. A Case-Control Study of Oral Contraceptive Use and Incident Breast Cancer  </a:t>
            </a:r>
            <a:r>
              <a:rPr lang="en-US" sz="1800" i="1"/>
              <a:t>AJE</a:t>
            </a:r>
            <a:r>
              <a:rPr lang="en-US" sz="1800"/>
              <a:t> 2008</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685800" y="304800"/>
            <a:ext cx="7772400" cy="1143000"/>
          </a:xfrm>
        </p:spPr>
        <p:txBody>
          <a:bodyPr/>
          <a:lstStyle/>
          <a:p>
            <a:r>
              <a:rPr lang="en-US" smtClean="0"/>
              <a:t>Selection of cases &amp; controls</a:t>
            </a:r>
          </a:p>
        </p:txBody>
      </p:sp>
      <p:sp>
        <p:nvSpPr>
          <p:cNvPr id="121858" name="Rectangle 3"/>
          <p:cNvSpPr>
            <a:spLocks noGrp="1" noChangeArrowheads="1"/>
          </p:cNvSpPr>
          <p:nvPr>
            <p:ph type="body" idx="1"/>
          </p:nvPr>
        </p:nvSpPr>
        <p:spPr>
          <a:xfrm>
            <a:off x="228600" y="1447800"/>
            <a:ext cx="8686800" cy="4191000"/>
          </a:xfrm>
        </p:spPr>
        <p:txBody>
          <a:bodyPr/>
          <a:lstStyle/>
          <a:p>
            <a:pPr>
              <a:lnSpc>
                <a:spcPct val="90000"/>
              </a:lnSpc>
            </a:pPr>
            <a:r>
              <a:rPr lang="en-US" sz="2400" dirty="0" smtClean="0"/>
              <a:t>The present analyses included patients interviewed from 1993 through 2007 in participating hospitals in Baltimore, New York, and Philadelphia (not all hospitals in these cites – just a selection). Eligible </a:t>
            </a:r>
            <a:r>
              <a:rPr lang="en-US" sz="2400" u="sng" dirty="0" smtClean="0"/>
              <a:t>cases</a:t>
            </a:r>
            <a:r>
              <a:rPr lang="en-US" sz="2400" dirty="0" smtClean="0"/>
              <a:t> were women aged 25–69 years with new a diagnosis of invasive breast cancer</a:t>
            </a:r>
          </a:p>
          <a:p>
            <a:pPr>
              <a:lnSpc>
                <a:spcPct val="90000"/>
              </a:lnSpc>
            </a:pPr>
            <a:r>
              <a:rPr lang="en-US" sz="2400" dirty="0" smtClean="0"/>
              <a:t>Secondary study base:   women aged 25-69 who would have been admitted to a participating hospital if they developed invasive breast cancer</a:t>
            </a:r>
          </a:p>
          <a:p>
            <a:pPr>
              <a:lnSpc>
                <a:spcPct val="90000"/>
              </a:lnSpc>
            </a:pPr>
            <a:r>
              <a:rPr lang="en-US" sz="2400" dirty="0" smtClean="0"/>
              <a:t>We can say it in words, but can those who belong in this secondary study base be identified in practice? </a:t>
            </a:r>
          </a:p>
          <a:p>
            <a:pPr lvl="1">
              <a:lnSpc>
                <a:spcPct val="90000"/>
              </a:lnSpc>
            </a:pPr>
            <a:r>
              <a:rPr lang="en-US" sz="2000" dirty="0" smtClean="0"/>
              <a:t>No!  In the U.S., there are many choices of what medical facility to use if one develops a particular condition.  This makes it often impossible to identify the population whom, if they had developed breast cancer, would have gone to a particular hospital.</a:t>
            </a:r>
          </a:p>
          <a:p>
            <a:pPr>
              <a:lnSpc>
                <a:spcPct val="90000"/>
              </a:lnSpc>
            </a:pPr>
            <a:endParaRPr lang="en-US" sz="2400"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a:xfrm>
            <a:off x="685800" y="0"/>
            <a:ext cx="7772400" cy="1143000"/>
          </a:xfrm>
        </p:spPr>
        <p:txBody>
          <a:bodyPr/>
          <a:lstStyle/>
          <a:p>
            <a:r>
              <a:rPr lang="en-US" sz="3600" dirty="0" smtClean="0"/>
              <a:t>Selection of cases &amp; controls</a:t>
            </a:r>
          </a:p>
        </p:txBody>
      </p:sp>
      <p:sp>
        <p:nvSpPr>
          <p:cNvPr id="292867" name="Rectangle 3"/>
          <p:cNvSpPr>
            <a:spLocks noGrp="1" noChangeArrowheads="1"/>
          </p:cNvSpPr>
          <p:nvPr>
            <p:ph type="body" idx="1"/>
          </p:nvPr>
        </p:nvSpPr>
        <p:spPr>
          <a:xfrm>
            <a:off x="228600" y="990600"/>
            <a:ext cx="8763000" cy="4191000"/>
          </a:xfrm>
        </p:spPr>
        <p:txBody>
          <a:bodyPr/>
          <a:lstStyle/>
          <a:p>
            <a:r>
              <a:rPr lang="en-US" sz="2400" u="sng" dirty="0" smtClean="0"/>
              <a:t>Here’s what the investigators did to identify controls:  </a:t>
            </a:r>
            <a:r>
              <a:rPr lang="en-US" sz="2400" dirty="0" smtClean="0"/>
              <a:t>Controls were selected from 2,330 women aged 25–69 years with no history of cancer who had been admitted for nonmalignant diagnoses </a:t>
            </a:r>
            <a:r>
              <a:rPr lang="en-US" sz="2400" i="1" dirty="0" smtClean="0"/>
              <a:t>that we judged to be unrelated to OC use…</a:t>
            </a:r>
          </a:p>
          <a:p>
            <a:r>
              <a:rPr lang="en-US" sz="2400" dirty="0" smtClean="0"/>
              <a:t>Selection of controls should NOT be based on exposure status. Investigators should instead be concerned with identifying women from the appropriate secondary study base.</a:t>
            </a:r>
          </a:p>
          <a:p>
            <a:r>
              <a:rPr lang="en-US" sz="2400" dirty="0" smtClean="0"/>
              <a:t>What you want to know about the selected controls:  Is OC use in the selected controls an accurate reflection of OC use in the secondary study base?  i.e. among those who would have been admitted to a participating hospital if they developed invasive breast cancer.</a:t>
            </a:r>
          </a:p>
          <a:p>
            <a:pPr lvl="1"/>
            <a:r>
              <a:rPr lang="en-US" sz="2400" dirty="0" smtClean="0"/>
              <a:t>Best way to do this is to directly identify the secondary study base and sample it directly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a:xfrm>
            <a:off x="762000" y="304800"/>
            <a:ext cx="7772400" cy="1143000"/>
          </a:xfrm>
        </p:spPr>
        <p:txBody>
          <a:bodyPr/>
          <a:lstStyle/>
          <a:p>
            <a:r>
              <a:rPr lang="en-US" sz="3600" dirty="0" smtClean="0"/>
              <a:t>Challenges according to </a:t>
            </a:r>
            <a:br>
              <a:rPr lang="en-US" sz="3600" dirty="0" smtClean="0"/>
            </a:br>
            <a:r>
              <a:rPr lang="en-US" sz="3600" dirty="0" smtClean="0"/>
              <a:t>Primary vs. Secondary Study Base</a:t>
            </a:r>
          </a:p>
        </p:txBody>
      </p:sp>
      <p:sp>
        <p:nvSpPr>
          <p:cNvPr id="125954" name="Rectangle 3"/>
          <p:cNvSpPr>
            <a:spLocks noGrp="1" noChangeArrowheads="1"/>
          </p:cNvSpPr>
          <p:nvPr>
            <p:ph type="body" idx="1"/>
          </p:nvPr>
        </p:nvSpPr>
        <p:spPr>
          <a:xfrm>
            <a:off x="304800" y="1600200"/>
            <a:ext cx="8610600" cy="4114800"/>
          </a:xfrm>
        </p:spPr>
        <p:txBody>
          <a:bodyPr/>
          <a:lstStyle/>
          <a:p>
            <a:r>
              <a:rPr lang="en-US" dirty="0" smtClean="0"/>
              <a:t>Main challenge with a </a:t>
            </a:r>
            <a:r>
              <a:rPr lang="en-US" u="sng" dirty="0" smtClean="0"/>
              <a:t>primary</a:t>
            </a:r>
            <a:r>
              <a:rPr lang="en-US" dirty="0" smtClean="0"/>
              <a:t> base is often ascertainment of all cases</a:t>
            </a:r>
          </a:p>
          <a:p>
            <a:pPr lvl="1"/>
            <a:r>
              <a:rPr lang="en-US" dirty="0"/>
              <a:t>N</a:t>
            </a:r>
            <a:r>
              <a:rPr lang="en-US" dirty="0" smtClean="0"/>
              <a:t>o registry of all cases for many diseases</a:t>
            </a:r>
          </a:p>
          <a:p>
            <a:pPr lvl="1"/>
            <a:r>
              <a:rPr lang="en-US" dirty="0" smtClean="0"/>
              <a:t>For some diseases (e.g., breast or prostate cancer), not all instances formally always gets diagnosed</a:t>
            </a:r>
          </a:p>
          <a:p>
            <a:endParaRPr lang="en-US" sz="1000" dirty="0" smtClean="0"/>
          </a:p>
          <a:p>
            <a:r>
              <a:rPr lang="en-US" dirty="0" smtClean="0"/>
              <a:t>Main challenge with a </a:t>
            </a:r>
            <a:r>
              <a:rPr lang="en-US" u="sng" dirty="0" smtClean="0"/>
              <a:t>secondary</a:t>
            </a:r>
            <a:r>
              <a:rPr lang="en-US" dirty="0" smtClean="0"/>
              <a:t> base is the </a:t>
            </a:r>
            <a:r>
              <a:rPr lang="en-US" i="1" dirty="0" smtClean="0"/>
              <a:t>practical</a:t>
            </a:r>
            <a:r>
              <a:rPr lang="en-US" dirty="0" smtClean="0"/>
              <a:t> sampling of the base</a:t>
            </a:r>
          </a:p>
          <a:p>
            <a:pPr lvl="1"/>
            <a:r>
              <a:rPr lang="en-US" dirty="0" smtClean="0"/>
              <a:t>e.g., hospital-based case-control studies common but very difficult to identify members of the study base</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p:cNvSpPr>
            <a:spLocks noGrp="1" noChangeArrowheads="1"/>
          </p:cNvSpPr>
          <p:nvPr>
            <p:ph type="title"/>
          </p:nvPr>
        </p:nvSpPr>
        <p:spPr>
          <a:xfrm>
            <a:off x="152400" y="228600"/>
            <a:ext cx="9144000" cy="1143000"/>
          </a:xfrm>
        </p:spPr>
        <p:txBody>
          <a:bodyPr/>
          <a:lstStyle/>
          <a:p>
            <a:r>
              <a:rPr lang="en-US" sz="3600" b="1" smtClean="0"/>
              <a:t>Primary vs. Secondary Study Base (cont.)</a:t>
            </a:r>
          </a:p>
        </p:txBody>
      </p:sp>
      <p:sp>
        <p:nvSpPr>
          <p:cNvPr id="128002" name="Rectangle 3"/>
          <p:cNvSpPr>
            <a:spLocks noGrp="1" noChangeArrowheads="1"/>
          </p:cNvSpPr>
          <p:nvPr>
            <p:ph type="body" idx="1"/>
          </p:nvPr>
        </p:nvSpPr>
        <p:spPr>
          <a:xfrm>
            <a:off x="381000" y="1600200"/>
            <a:ext cx="8153400" cy="4114800"/>
          </a:xfrm>
        </p:spPr>
        <p:txBody>
          <a:bodyPr/>
          <a:lstStyle/>
          <a:p>
            <a:r>
              <a:rPr lang="en-US" smtClean="0"/>
              <a:t>Important, under-emphasized aspect of case-control design</a:t>
            </a:r>
          </a:p>
          <a:p>
            <a:r>
              <a:rPr lang="en-US" smtClean="0"/>
              <a:t>Primary study base case-control studies can be very strong design</a:t>
            </a:r>
          </a:p>
          <a:p>
            <a:r>
              <a:rPr lang="en-US" smtClean="0"/>
              <a:t>Secondary study base often not explicitly recognized by researchers</a:t>
            </a:r>
          </a:p>
          <a:p>
            <a:pPr lvl="1"/>
            <a:r>
              <a:rPr lang="en-US" smtClean="0"/>
              <a:t>Even when recognized, difficult design to manage and source of many bad case-control studies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#3</a:t>
            </a:r>
          </a:p>
        </p:txBody>
      </p:sp>
      <p:sp>
        <p:nvSpPr>
          <p:cNvPr id="130050" name="Rectangle 5"/>
          <p:cNvSpPr>
            <a:spLocks noChangeArrowheads="1"/>
          </p:cNvSpPr>
          <p:nvPr/>
        </p:nvSpPr>
        <p:spPr bwMode="auto">
          <a:xfrm>
            <a:off x="685800" y="2133600"/>
            <a:ext cx="77724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a:t>A inappropriate control group is usually the result of the inability to identify a well defined secondary study base (or the result of ignoring the study base concept entirely)</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r>
              <a:rPr lang="en-US" smtClean="0"/>
              <a:t>Two Concepts to Distinguish</a:t>
            </a:r>
          </a:p>
        </p:txBody>
      </p:sp>
      <p:sp>
        <p:nvSpPr>
          <p:cNvPr id="132098" name="Rectangle 3"/>
          <p:cNvSpPr>
            <a:spLocks noGrp="1" noChangeArrowheads="1"/>
          </p:cNvSpPr>
          <p:nvPr>
            <p:ph type="body" idx="1"/>
          </p:nvPr>
        </p:nvSpPr>
        <p:spPr/>
        <p:txBody>
          <a:bodyPr/>
          <a:lstStyle/>
          <a:p>
            <a:pPr>
              <a:lnSpc>
                <a:spcPct val="90000"/>
              </a:lnSpc>
            </a:pPr>
            <a:r>
              <a:rPr lang="en-US" b="1" smtClean="0"/>
              <a:t>Primary</a:t>
            </a:r>
            <a:r>
              <a:rPr lang="en-US" smtClean="0"/>
              <a:t> versus </a:t>
            </a:r>
            <a:r>
              <a:rPr lang="en-US" b="1" smtClean="0"/>
              <a:t>Secondary study base</a:t>
            </a:r>
            <a:r>
              <a:rPr lang="en-US" smtClean="0"/>
              <a:t> focuses on identifying the source of the cases and controls</a:t>
            </a:r>
          </a:p>
          <a:p>
            <a:pPr>
              <a:lnSpc>
                <a:spcPct val="90000"/>
              </a:lnSpc>
            </a:pPr>
            <a:endParaRPr lang="en-US" smtClean="0"/>
          </a:p>
          <a:p>
            <a:pPr>
              <a:lnSpc>
                <a:spcPct val="90000"/>
              </a:lnSpc>
            </a:pPr>
            <a:r>
              <a:rPr lang="en-US" b="1" smtClean="0"/>
              <a:t>Incident</a:t>
            </a:r>
            <a:r>
              <a:rPr lang="en-US" smtClean="0"/>
              <a:t> versus </a:t>
            </a:r>
            <a:r>
              <a:rPr lang="en-US" b="1" smtClean="0"/>
              <a:t>Prevalent sampling</a:t>
            </a:r>
            <a:r>
              <a:rPr lang="en-US" smtClean="0"/>
              <a:t> refers to how the cases and controls are sampled (both types of sampling can be done either in a primary or a secondary study base)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9"/>
          <p:cNvSpPr>
            <a:spLocks noGrp="1" noChangeArrowheads="1"/>
          </p:cNvSpPr>
          <p:nvPr>
            <p:ph type="title"/>
          </p:nvPr>
        </p:nvSpPr>
        <p:spPr/>
        <p:txBody>
          <a:bodyPr/>
          <a:lstStyle/>
          <a:p>
            <a:endParaRPr lang="en-US" smtClean="0"/>
          </a:p>
        </p:txBody>
      </p:sp>
      <p:sp>
        <p:nvSpPr>
          <p:cNvPr id="29698" name="Rectangle 3"/>
          <p:cNvSpPr>
            <a:spLocks noGrp="1" noChangeArrowheads="1"/>
          </p:cNvSpPr>
          <p:nvPr>
            <p:ph type="body" sz="half" idx="1"/>
          </p:nvPr>
        </p:nvSpPr>
        <p:spPr>
          <a:xfrm>
            <a:off x="685800" y="1981200"/>
            <a:ext cx="7010400" cy="1295400"/>
          </a:xfrm>
        </p:spPr>
        <p:txBody>
          <a:bodyPr/>
          <a:lstStyle/>
          <a:p>
            <a:r>
              <a:rPr lang="en-US" sz="2800" smtClean="0"/>
              <a:t>Results using individual as the unit of analysis:</a:t>
            </a:r>
          </a:p>
        </p:txBody>
      </p:sp>
      <p:graphicFrame>
        <p:nvGraphicFramePr>
          <p:cNvPr id="272407" name="Group 23"/>
          <p:cNvGraphicFramePr>
            <a:graphicFrameLocks noGrp="1"/>
          </p:cNvGraphicFramePr>
          <p:nvPr>
            <p:ph sz="half" idx="2"/>
            <p:extLst>
              <p:ext uri="{D42A27DB-BD31-4B8C-83A1-F6EECF244321}">
                <p14:modId xmlns:p14="http://schemas.microsoft.com/office/powerpoint/2010/main" val="2741568968"/>
              </p:ext>
            </p:extLst>
          </p:nvPr>
        </p:nvGraphicFramePr>
        <p:xfrm>
          <a:off x="1295400" y="3124200"/>
          <a:ext cx="6096000" cy="1600200"/>
        </p:xfrm>
        <a:graphic>
          <a:graphicData uri="http://schemas.openxmlformats.org/drawingml/2006/table">
            <a:tbl>
              <a:tblPr/>
              <a:tblGrid>
                <a:gridCol w="3733800"/>
                <a:gridCol w="2362200"/>
              </a:tblGrid>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Mean income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Cases (traffic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$13,230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Ctrls (no injury)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$32,310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13" name="Text Box 24"/>
          <p:cNvSpPr txBox="1">
            <a:spLocks noChangeArrowheads="1"/>
          </p:cNvSpPr>
          <p:nvPr/>
        </p:nvSpPr>
        <p:spPr bwMode="auto">
          <a:xfrm>
            <a:off x="609600" y="5181600"/>
            <a:ext cx="7772400" cy="457200"/>
          </a:xfrm>
          <a:prstGeom prst="rect">
            <a:avLst/>
          </a:prstGeom>
          <a:noFill/>
          <a:ln w="9525">
            <a:noFill/>
            <a:miter lim="800000"/>
            <a:headEnd/>
            <a:tailEnd/>
          </a:ln>
        </p:spPr>
        <p:txBody>
          <a:bodyPr>
            <a:spAutoFit/>
          </a:bodyPr>
          <a:lstStyle/>
          <a:p>
            <a:pPr algn="ctr" eaLnBrk="0" hangingPunct="0">
              <a:spcBef>
                <a:spcPct val="50000"/>
              </a:spcBef>
            </a:pPr>
            <a:r>
              <a:rPr lang="en-US" i="1"/>
              <a:t>Individuals </a:t>
            </a:r>
            <a:r>
              <a:rPr lang="en-US"/>
              <a:t>with higher income have fewer traffic injuries.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6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50" name="Shape 49"/>
          <p:cNvCxnSpPr>
            <a:endCxn id="134167"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4169"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1"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4173"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134174"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7"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179" name="Rectangle 2"/>
          <p:cNvSpPr>
            <a:spLocks noChangeArrowheads="1"/>
          </p:cNvSpPr>
          <p:nvPr/>
        </p:nvSpPr>
        <p:spPr bwMode="auto">
          <a:xfrm>
            <a:off x="228600" y="76200"/>
            <a:ext cx="8839200" cy="1143000"/>
          </a:xfrm>
          <a:prstGeom prst="rect">
            <a:avLst/>
          </a:prstGeom>
          <a:noFill/>
          <a:ln w="9525">
            <a:noFill/>
            <a:miter lim="800000"/>
            <a:headEnd/>
            <a:tailEnd/>
          </a:ln>
        </p:spPr>
        <p:txBody>
          <a:bodyPr anchor="ctr"/>
          <a:lstStyle/>
          <a:p>
            <a:pPr algn="ctr" eaLnBrk="0" hangingPunct="0"/>
            <a:r>
              <a:rPr lang="en-US" sz="4000" dirty="0">
                <a:solidFill>
                  <a:schemeClr val="tx2"/>
                </a:solidFill>
              </a:rPr>
              <a:t>Case-control study using prevalent cases </a:t>
            </a:r>
            <a:r>
              <a:rPr lang="en-US" sz="3600" dirty="0">
                <a:solidFill>
                  <a:schemeClr val="tx2"/>
                </a:solidFill>
              </a:rPr>
              <a:t>(and prevalent controls)</a:t>
            </a:r>
            <a:r>
              <a:rPr lang="en-US" sz="4000" dirty="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4181"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21225" name="Text Box 5"/>
          <p:cNvSpPr txBox="1">
            <a:spLocks noChangeArrowheads="1"/>
          </p:cNvSpPr>
          <p:nvPr/>
        </p:nvSpPr>
        <p:spPr bwMode="auto">
          <a:xfrm>
            <a:off x="1828800" y="3886200"/>
            <a:ext cx="4800600" cy="830263"/>
          </a:xfrm>
          <a:prstGeom prst="rect">
            <a:avLst/>
          </a:prstGeom>
          <a:solidFill>
            <a:schemeClr val="bg1"/>
          </a:solidFill>
          <a:ln w="9525">
            <a:noFill/>
            <a:miter lim="800000"/>
            <a:headEnd/>
            <a:tailEnd/>
          </a:ln>
        </p:spPr>
        <p:txBody>
          <a:bodyPr>
            <a:spAutoFit/>
          </a:bodyPr>
          <a:lstStyle/>
          <a:p>
            <a:pPr algn="ctr" eaLnBrk="0" hangingPunct="0">
              <a:spcBef>
                <a:spcPct val="50000"/>
              </a:spcBef>
            </a:pPr>
            <a:r>
              <a:rPr lang="en-US" dirty="0" smtClean="0"/>
              <a:t>Very </a:t>
            </a:r>
            <a:r>
              <a:rPr lang="en-US" dirty="0"/>
              <a:t>common case-control design – and most susceptible to bias.</a:t>
            </a:r>
          </a:p>
        </p:txBody>
      </p:sp>
      <p:sp>
        <p:nvSpPr>
          <p:cNvPr id="40" name="Rectangle 39"/>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1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225"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ChangeArrowheads="1"/>
          </p:cNvSpPr>
          <p:nvPr>
            <p:ph type="title"/>
          </p:nvPr>
        </p:nvSpPr>
        <p:spPr>
          <a:xfrm>
            <a:off x="228600" y="76200"/>
            <a:ext cx="8686800" cy="1143000"/>
          </a:xfrm>
        </p:spPr>
        <p:txBody>
          <a:bodyPr/>
          <a:lstStyle/>
          <a:p>
            <a:r>
              <a:rPr lang="en-US" sz="3600" b="1" smtClean="0"/>
              <a:t>Case-control design using prevalent cases</a:t>
            </a:r>
          </a:p>
        </p:txBody>
      </p:sp>
      <p:sp>
        <p:nvSpPr>
          <p:cNvPr id="136194" name="Rectangle 3"/>
          <p:cNvSpPr>
            <a:spLocks noGrp="1" noChangeArrowheads="1"/>
          </p:cNvSpPr>
          <p:nvPr>
            <p:ph type="body" idx="1"/>
          </p:nvPr>
        </p:nvSpPr>
        <p:spPr>
          <a:xfrm>
            <a:off x="381000" y="1143000"/>
            <a:ext cx="8610600" cy="4572000"/>
          </a:xfrm>
        </p:spPr>
        <p:txBody>
          <a:bodyPr/>
          <a:lstStyle/>
          <a:p>
            <a:r>
              <a:rPr lang="en-US" dirty="0" smtClean="0"/>
              <a:t>Sampling glioma patients under treatment in a hospital during study period</a:t>
            </a:r>
          </a:p>
          <a:p>
            <a:r>
              <a:rPr lang="en-US" dirty="0" smtClean="0"/>
              <a:t>Glioma has poor overall survival such that using patients in treatment (and surviving) will not be representative of all glioma patients</a:t>
            </a:r>
          </a:p>
          <a:p>
            <a:r>
              <a:rPr lang="en-US" dirty="0" smtClean="0"/>
              <a:t>Nature of bias variable and not predictable</a:t>
            </a:r>
          </a:p>
          <a:p>
            <a:r>
              <a:rPr lang="en-US" dirty="0" smtClean="0"/>
              <a:t>Note:  If cases at Kaiser, primary study base.  If at UCSF, secondary study base.  </a:t>
            </a:r>
          </a:p>
          <a:p>
            <a:r>
              <a:rPr lang="en-US" dirty="0" smtClean="0"/>
              <a:t>Historically most common design</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63"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dirty="0">
                <a:latin typeface="Calibri" pitchFamily="34" charset="0"/>
              </a:rPr>
              <a:t>Cases</a:t>
            </a:r>
          </a:p>
        </p:txBody>
      </p:sp>
      <p:cxnSp>
        <p:nvCxnSpPr>
          <p:cNvPr id="50" name="Shape 49"/>
          <p:cNvCxnSpPr>
            <a:endCxn id="138263"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8265"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a:latin typeface="Calibri" pitchFamily="34" charset="0"/>
              </a:rPr>
              <a:t>Controls</a:t>
            </a:r>
          </a:p>
        </p:txBody>
      </p:sp>
      <p:cxnSp>
        <p:nvCxnSpPr>
          <p:cNvPr id="62" name="Straight Arrow Connector 61"/>
          <p:cNvCxnSpPr/>
          <p:nvPr/>
        </p:nvCxnSpPr>
        <p:spPr>
          <a:xfrm>
            <a:off x="1219200" y="6477000"/>
            <a:ext cx="5181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67"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37"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38269" name="TextBox 42"/>
          <p:cNvSpPr txBox="1">
            <a:spLocks noChangeArrowheads="1"/>
          </p:cNvSpPr>
          <p:nvPr/>
        </p:nvSpPr>
        <p:spPr bwMode="auto">
          <a:xfrm>
            <a:off x="609600" y="5791200"/>
            <a:ext cx="1524000" cy="646331"/>
          </a:xfrm>
          <a:prstGeom prst="rect">
            <a:avLst/>
          </a:prstGeom>
          <a:noFill/>
          <a:ln w="9525">
            <a:noFill/>
            <a:miter lim="800000"/>
            <a:headEnd/>
            <a:tailEnd/>
          </a:ln>
        </p:spPr>
        <p:txBody>
          <a:bodyPr>
            <a:spAutoFit/>
          </a:bodyPr>
          <a:lstStyle/>
          <a:p>
            <a:pPr algn="ctr"/>
            <a:r>
              <a:rPr lang="en-US" sz="1800" dirty="0" smtClean="0">
                <a:latin typeface="Calibri" pitchFamily="34" charset="0"/>
              </a:rPr>
              <a:t>Underlying </a:t>
            </a:r>
            <a:r>
              <a:rPr lang="en-US" sz="1800" dirty="0">
                <a:latin typeface="Calibri" pitchFamily="34" charset="0"/>
              </a:rPr>
              <a:t>Cohort</a:t>
            </a:r>
          </a:p>
        </p:txBody>
      </p:sp>
      <p:sp>
        <p:nvSpPr>
          <p:cNvPr id="138270" name="TextBox 43"/>
          <p:cNvSpPr txBox="1">
            <a:spLocks noChangeArrowheads="1"/>
          </p:cNvSpPr>
          <p:nvPr/>
        </p:nvSpPr>
        <p:spPr bwMode="auto">
          <a:xfrm>
            <a:off x="67818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9" name="Straight Arrow Connector 38"/>
          <p:cNvCxnSpPr/>
          <p:nvPr/>
        </p:nvCxnSpPr>
        <p:spPr>
          <a:xfrm>
            <a:off x="3405188" y="33528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73" name="TextBox 39"/>
          <p:cNvSpPr txBox="1">
            <a:spLocks noChangeArrowheads="1"/>
          </p:cNvSpPr>
          <p:nvPr/>
        </p:nvSpPr>
        <p:spPr bwMode="auto">
          <a:xfrm>
            <a:off x="3962400" y="3200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2" name="Straight Arrow Connector 31"/>
          <p:cNvCxnSpPr/>
          <p:nvPr/>
        </p:nvCxnSpPr>
        <p:spPr>
          <a:xfrm>
            <a:off x="6705600" y="1981200"/>
            <a:ext cx="228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8275" name="Rectangle 2"/>
          <p:cNvSpPr>
            <a:spLocks noChangeArrowheads="1"/>
          </p:cNvSpPr>
          <p:nvPr/>
        </p:nvSpPr>
        <p:spPr bwMode="auto">
          <a:xfrm>
            <a:off x="228600" y="152400"/>
            <a:ext cx="8839200" cy="1143000"/>
          </a:xfrm>
          <a:prstGeom prst="rect">
            <a:avLst/>
          </a:prstGeom>
          <a:noFill/>
          <a:ln w="9525">
            <a:noFill/>
            <a:miter lim="800000"/>
            <a:headEnd/>
            <a:tailEnd/>
          </a:ln>
        </p:spPr>
        <p:txBody>
          <a:bodyPr anchor="ctr"/>
          <a:lstStyle/>
          <a:p>
            <a:pPr algn="ctr" eaLnBrk="0" hangingPunct="0"/>
            <a:r>
              <a:rPr lang="en-US" sz="4000">
                <a:solidFill>
                  <a:schemeClr val="tx2"/>
                </a:solidFill>
              </a:rPr>
              <a:t>Case-control study using prevalent cases </a:t>
            </a:r>
            <a:r>
              <a:rPr lang="en-US" sz="3600">
                <a:solidFill>
                  <a:schemeClr val="tx2"/>
                </a:solidFill>
              </a:rPr>
              <a:t>(and prevalent controls)</a:t>
            </a:r>
            <a:r>
              <a:rPr lang="en-US" sz="4000">
                <a:solidFill>
                  <a:schemeClr val="tx2"/>
                </a:solidFill>
              </a:rPr>
              <a:t> </a:t>
            </a:r>
          </a:p>
        </p:txBody>
      </p: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8277"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40"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41"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Rectangle 41"/>
          <p:cNvSpPr>
            <a:spLocks noChangeArrowheads="1"/>
          </p:cNvSpPr>
          <p:nvPr/>
        </p:nvSpPr>
        <p:spPr bwMode="auto">
          <a:xfrm>
            <a:off x="73914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03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140309"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algn="ctr"/>
            <a:r>
              <a:rPr lang="en-US" sz="1800">
                <a:latin typeface="Calibri" pitchFamily="34" charset="0"/>
              </a:rPr>
              <a:t>Hypothetical Cohort</a:t>
            </a:r>
          </a:p>
        </p:txBody>
      </p:sp>
      <p:sp>
        <p:nvSpPr>
          <p:cNvPr id="1403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1403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1403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1403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1403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140317" name="Text Box 3"/>
          <p:cNvSpPr txBox="1">
            <a:spLocks noChangeArrowheads="1"/>
          </p:cNvSpPr>
          <p:nvPr/>
        </p:nvSpPr>
        <p:spPr bwMode="auto">
          <a:xfrm>
            <a:off x="1524000" y="152400"/>
            <a:ext cx="5972175" cy="646113"/>
          </a:xfrm>
          <a:prstGeom prst="rect">
            <a:avLst/>
          </a:prstGeom>
          <a:noFill/>
          <a:ln w="9525">
            <a:noFill/>
            <a:miter lim="800000"/>
            <a:headEnd/>
            <a:tailEnd/>
          </a:ln>
        </p:spPr>
        <p:txBody>
          <a:bodyPr wrap="none">
            <a:spAutoFit/>
          </a:bodyPr>
          <a:lstStyle/>
          <a:p>
            <a:pPr eaLnBrk="0" hangingPunct="0"/>
            <a:r>
              <a:rPr lang="en-US" sz="3600" b="1"/>
              <a:t>Cross-Sectional Study Design</a:t>
            </a:r>
          </a:p>
        </p:txBody>
      </p:sp>
      <p:cxnSp>
        <p:nvCxnSpPr>
          <p:cNvPr id="140318"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1403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140320" name="Straight Arrow Connector 31"/>
          <p:cNvCxnSpPr>
            <a:cxnSpLocks noChangeShapeType="1"/>
          </p:cNvCxnSpPr>
          <p:nvPr/>
        </p:nvCxnSpPr>
        <p:spPr bwMode="auto">
          <a:xfrm>
            <a:off x="6629400" y="20574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0322"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3877" y="1828800"/>
            <a:ext cx="5767607"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06" name="Straight Arrow Connector 31"/>
          <p:cNvCxnSpPr>
            <a:cxnSpLocks noChangeShapeType="1"/>
          </p:cNvCxnSpPr>
          <p:nvPr/>
        </p:nvCxnSpPr>
        <p:spPr bwMode="auto">
          <a:xfrm>
            <a:off x="4648200" y="1752600"/>
            <a:ext cx="1600200" cy="0"/>
          </a:xfrm>
          <a:prstGeom prst="straightConnector1">
            <a:avLst/>
          </a:prstGeom>
          <a:noFill/>
          <a:ln w="25400" algn="ctr">
            <a:solidFill>
              <a:schemeClr val="tx1"/>
            </a:solidFill>
            <a:round/>
            <a:headEnd/>
            <a:tailEnd type="arrow" w="med" len="med"/>
          </a:ln>
        </p:spPr>
      </p:cxnSp>
      <p:cxnSp>
        <p:nvCxnSpPr>
          <p:cNvPr id="62" name="Straight Arrow Connector 61"/>
          <p:cNvCxnSpPr/>
          <p:nvPr/>
        </p:nvCxnSpPr>
        <p:spPr>
          <a:xfrm>
            <a:off x="1219200" y="6477000"/>
            <a:ext cx="5791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0308"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sp>
        <p:nvSpPr>
          <p:cNvPr id="140309" name="TextBox 42"/>
          <p:cNvSpPr txBox="1">
            <a:spLocks noChangeArrowheads="1"/>
          </p:cNvSpPr>
          <p:nvPr/>
        </p:nvSpPr>
        <p:spPr bwMode="auto">
          <a:xfrm>
            <a:off x="609600" y="5791200"/>
            <a:ext cx="1524000" cy="646113"/>
          </a:xfrm>
          <a:prstGeom prst="rect">
            <a:avLst/>
          </a:prstGeom>
          <a:noFill/>
          <a:ln w="9525">
            <a:noFill/>
            <a:miter lim="800000"/>
            <a:headEnd/>
            <a:tailEnd/>
          </a:ln>
        </p:spPr>
        <p:txBody>
          <a:bodyPr>
            <a:spAutoFit/>
          </a:bodyPr>
          <a:lstStyle/>
          <a:p>
            <a:pPr algn="ctr"/>
            <a:r>
              <a:rPr lang="en-US" sz="1800">
                <a:latin typeface="Calibri" pitchFamily="34" charset="0"/>
              </a:rPr>
              <a:t>Hypothetical Cohort</a:t>
            </a:r>
          </a:p>
        </p:txBody>
      </p:sp>
      <p:sp>
        <p:nvSpPr>
          <p:cNvPr id="140310" name="TextBox 43"/>
          <p:cNvSpPr txBox="1">
            <a:spLocks noChangeArrowheads="1"/>
          </p:cNvSpPr>
          <p:nvPr/>
        </p:nvSpPr>
        <p:spPr bwMode="auto">
          <a:xfrm>
            <a:off x="6934200" y="6216650"/>
            <a:ext cx="1524000" cy="641350"/>
          </a:xfrm>
          <a:prstGeom prst="rect">
            <a:avLst/>
          </a:prstGeom>
          <a:noFill/>
          <a:ln w="9525">
            <a:noFill/>
            <a:miter lim="800000"/>
            <a:headEnd/>
            <a:tailEnd/>
          </a:ln>
        </p:spPr>
        <p:txBody>
          <a:bodyPr>
            <a:spAutoFit/>
          </a:bodyPr>
          <a:lstStyle/>
          <a:p>
            <a:pPr algn="ctr"/>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40312" name="Straight Arrow Connector 38"/>
          <p:cNvCxnSpPr>
            <a:cxnSpLocks noChangeShapeType="1"/>
          </p:cNvCxnSpPr>
          <p:nvPr/>
        </p:nvCxnSpPr>
        <p:spPr bwMode="auto">
          <a:xfrm>
            <a:off x="3733800" y="1143000"/>
            <a:ext cx="533400" cy="0"/>
          </a:xfrm>
          <a:prstGeom prst="straightConnector1">
            <a:avLst/>
          </a:prstGeom>
          <a:noFill/>
          <a:ln w="25400" algn="ctr">
            <a:solidFill>
              <a:schemeClr val="tx1"/>
            </a:solidFill>
            <a:round/>
            <a:headEnd/>
            <a:tailEnd type="arrow" w="med" len="med"/>
          </a:ln>
        </p:spPr>
      </p:cxnSp>
      <p:sp>
        <p:nvSpPr>
          <p:cNvPr id="140313" name="TextBox 39"/>
          <p:cNvSpPr txBox="1">
            <a:spLocks noChangeArrowheads="1"/>
          </p:cNvSpPr>
          <p:nvPr/>
        </p:nvSpPr>
        <p:spPr bwMode="auto">
          <a:xfrm>
            <a:off x="4267200" y="914400"/>
            <a:ext cx="1652588" cy="366713"/>
          </a:xfrm>
          <a:prstGeom prst="rect">
            <a:avLst/>
          </a:prstGeom>
          <a:noFill/>
          <a:ln w="9525">
            <a:noFill/>
            <a:miter lim="800000"/>
            <a:headEnd/>
            <a:tailEnd/>
          </a:ln>
        </p:spPr>
        <p:txBody>
          <a:bodyPr>
            <a:spAutoFit/>
          </a:bodyPr>
          <a:lstStyle/>
          <a:p>
            <a:r>
              <a:rPr lang="en-US" sz="1800">
                <a:latin typeface="Calibri" pitchFamily="34" charset="0"/>
              </a:rPr>
              <a:t>:Survival Time</a:t>
            </a:r>
          </a:p>
        </p:txBody>
      </p:sp>
      <p:cxnSp>
        <p:nvCxnSpPr>
          <p:cNvPr id="140314" name="Straight Connector 53"/>
          <p:cNvCxnSpPr>
            <a:cxnSpLocks noChangeShapeType="1"/>
          </p:cNvCxnSpPr>
          <p:nvPr/>
        </p:nvCxnSpPr>
        <p:spPr bwMode="auto">
          <a:xfrm flipV="1">
            <a:off x="3048000" y="1600200"/>
            <a:ext cx="4495800" cy="0"/>
          </a:xfrm>
          <a:prstGeom prst="line">
            <a:avLst/>
          </a:prstGeom>
          <a:noFill/>
          <a:ln w="25400" algn="ctr">
            <a:solidFill>
              <a:schemeClr val="tx1"/>
            </a:solidFill>
            <a:round/>
            <a:headEnd/>
            <a:tailEnd/>
          </a:ln>
        </p:spPr>
      </p:cxnSp>
      <p:cxnSp>
        <p:nvCxnSpPr>
          <p:cNvPr id="140315" name="Straight Arrow Connector 56"/>
          <p:cNvCxnSpPr>
            <a:cxnSpLocks noChangeShapeType="1"/>
            <a:endCxn id="5" idx="0"/>
          </p:cNvCxnSpPr>
          <p:nvPr/>
        </p:nvCxnSpPr>
        <p:spPr bwMode="auto">
          <a:xfrm>
            <a:off x="7543800" y="1600200"/>
            <a:ext cx="0" cy="977900"/>
          </a:xfrm>
          <a:prstGeom prst="straightConnector1">
            <a:avLst/>
          </a:prstGeom>
          <a:noFill/>
          <a:ln w="25400" algn="ctr">
            <a:solidFill>
              <a:schemeClr val="tx1"/>
            </a:solidFill>
            <a:round/>
            <a:headEnd/>
            <a:tailEnd type="arrow" w="med" len="med"/>
          </a:ln>
        </p:spPr>
      </p:cxnSp>
      <p:cxnSp>
        <p:nvCxnSpPr>
          <p:cNvPr id="140316" name="Straight Connector 58"/>
          <p:cNvCxnSpPr>
            <a:cxnSpLocks noChangeShapeType="1"/>
          </p:cNvCxnSpPr>
          <p:nvPr/>
        </p:nvCxnSpPr>
        <p:spPr bwMode="auto">
          <a:xfrm flipV="1">
            <a:off x="5497513" y="1905000"/>
            <a:ext cx="1817687" cy="11113"/>
          </a:xfrm>
          <a:prstGeom prst="line">
            <a:avLst/>
          </a:prstGeom>
          <a:noFill/>
          <a:ln w="25400" algn="ctr">
            <a:solidFill>
              <a:schemeClr val="tx1"/>
            </a:solidFill>
            <a:round/>
            <a:headEnd/>
            <a:tailEnd/>
          </a:ln>
        </p:spPr>
      </p:cxnSp>
      <p:sp>
        <p:nvSpPr>
          <p:cNvPr id="140317" name="Text Box 3"/>
          <p:cNvSpPr txBox="1">
            <a:spLocks noChangeArrowheads="1"/>
          </p:cNvSpPr>
          <p:nvPr/>
        </p:nvSpPr>
        <p:spPr bwMode="auto">
          <a:xfrm>
            <a:off x="1524000" y="152400"/>
            <a:ext cx="5972175" cy="646113"/>
          </a:xfrm>
          <a:prstGeom prst="rect">
            <a:avLst/>
          </a:prstGeom>
          <a:noFill/>
          <a:ln w="9525">
            <a:noFill/>
            <a:miter lim="800000"/>
            <a:headEnd/>
            <a:tailEnd/>
          </a:ln>
        </p:spPr>
        <p:txBody>
          <a:bodyPr wrap="none">
            <a:spAutoFit/>
          </a:bodyPr>
          <a:lstStyle/>
          <a:p>
            <a:pPr eaLnBrk="0" hangingPunct="0"/>
            <a:r>
              <a:rPr lang="en-US" sz="3600" b="1"/>
              <a:t>Cross-Sectional Study Design</a:t>
            </a:r>
          </a:p>
        </p:txBody>
      </p:sp>
      <p:cxnSp>
        <p:nvCxnSpPr>
          <p:cNvPr id="140318" name="Straight Arrow Connector 56"/>
          <p:cNvCxnSpPr>
            <a:cxnSpLocks noChangeShapeType="1"/>
          </p:cNvCxnSpPr>
          <p:nvPr/>
        </p:nvCxnSpPr>
        <p:spPr bwMode="auto">
          <a:xfrm flipV="1">
            <a:off x="7315200" y="2590800"/>
            <a:ext cx="53975" cy="1216025"/>
          </a:xfrm>
          <a:prstGeom prst="straightConnector1">
            <a:avLst/>
          </a:prstGeom>
          <a:noFill/>
          <a:ln w="25400" algn="ctr">
            <a:solidFill>
              <a:schemeClr val="tx1"/>
            </a:solidFill>
            <a:round/>
            <a:headEnd/>
            <a:tailEnd type="arrow" w="med" len="med"/>
          </a:ln>
        </p:spPr>
      </p:cxnSp>
      <p:cxnSp>
        <p:nvCxnSpPr>
          <p:cNvPr id="140319" name="Straight Arrow Connector 56"/>
          <p:cNvCxnSpPr>
            <a:cxnSpLocks noChangeShapeType="1"/>
          </p:cNvCxnSpPr>
          <p:nvPr/>
        </p:nvCxnSpPr>
        <p:spPr bwMode="auto">
          <a:xfrm>
            <a:off x="7315200" y="1905000"/>
            <a:ext cx="1588" cy="685800"/>
          </a:xfrm>
          <a:prstGeom prst="straightConnector1">
            <a:avLst/>
          </a:prstGeom>
          <a:noFill/>
          <a:ln w="25400" algn="ctr">
            <a:solidFill>
              <a:schemeClr val="tx1"/>
            </a:solidFill>
            <a:round/>
            <a:headEnd/>
            <a:tailEnd type="arrow" w="med" len="med"/>
          </a:ln>
        </p:spPr>
      </p:cxnSp>
      <p:cxnSp>
        <p:nvCxnSpPr>
          <p:cNvPr id="140320" name="Straight Arrow Connector 31"/>
          <p:cNvCxnSpPr>
            <a:cxnSpLocks noChangeShapeType="1"/>
          </p:cNvCxnSpPr>
          <p:nvPr/>
        </p:nvCxnSpPr>
        <p:spPr bwMode="auto">
          <a:xfrm>
            <a:off x="6629400" y="2057400"/>
            <a:ext cx="522288" cy="3175"/>
          </a:xfrm>
          <a:prstGeom prst="straightConnector1">
            <a:avLst/>
          </a:prstGeom>
          <a:noFill/>
          <a:ln w="25400" algn="ctr">
            <a:solidFill>
              <a:schemeClr val="tx1"/>
            </a:solidFill>
            <a:round/>
            <a:headEnd/>
            <a:tailEnd type="arrow" w="med" len="med"/>
          </a:ln>
        </p:spPr>
      </p:cxnSp>
      <p:cxnSp>
        <p:nvCxnSpPr>
          <p:cNvPr id="35" name="Straight Connector 34"/>
          <p:cNvCxnSpPr/>
          <p:nvPr/>
        </p:nvCxnSpPr>
        <p:spPr>
          <a:xfrm flipV="1">
            <a:off x="3200400" y="1676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0322" name="TextBox 35"/>
          <p:cNvSpPr txBox="1">
            <a:spLocks noChangeArrowheads="1"/>
          </p:cNvSpPr>
          <p:nvPr/>
        </p:nvSpPr>
        <p:spPr bwMode="auto">
          <a:xfrm>
            <a:off x="3389313" y="1447800"/>
            <a:ext cx="417512"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36" name="Rectangle 35"/>
          <p:cNvSpPr/>
          <p:nvPr/>
        </p:nvSpPr>
        <p:spPr>
          <a:xfrm>
            <a:off x="8458200" y="3657600"/>
            <a:ext cx="457200" cy="1447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37" name="Rectangle 36"/>
          <p:cNvSpPr/>
          <p:nvPr/>
        </p:nvSpPr>
        <p:spPr>
          <a:xfrm>
            <a:off x="8458200" y="2578100"/>
            <a:ext cx="457200" cy="608012"/>
          </a:xfrm>
          <a:prstGeom prst="rect">
            <a:avLst/>
          </a:prstGeom>
          <a:pattFill prst="ltDn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8" name="Straight Arrow Connector 37"/>
          <p:cNvCxnSpPr/>
          <p:nvPr/>
        </p:nvCxnSpPr>
        <p:spPr>
          <a:xfrm flipV="1">
            <a:off x="7620000" y="4381501"/>
            <a:ext cx="83820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9473" y="2171700"/>
            <a:ext cx="81756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6" name="TextBox 54"/>
          <p:cNvSpPr txBox="1">
            <a:spLocks noChangeArrowheads="1"/>
          </p:cNvSpPr>
          <p:nvPr/>
        </p:nvSpPr>
        <p:spPr bwMode="auto">
          <a:xfrm>
            <a:off x="7987431" y="5134155"/>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48" name="Straight Arrow Connector 47"/>
          <p:cNvCxnSpPr/>
          <p:nvPr/>
        </p:nvCxnSpPr>
        <p:spPr>
          <a:xfrm flipV="1">
            <a:off x="7632625" y="2913018"/>
            <a:ext cx="838200"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62035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4"/>
          <p:cNvSpPr>
            <a:spLocks noChangeArrowheads="1"/>
          </p:cNvSpPr>
          <p:nvPr/>
        </p:nvSpPr>
        <p:spPr bwMode="auto">
          <a:xfrm>
            <a:off x="685800" y="609600"/>
            <a:ext cx="7772400" cy="1143000"/>
          </a:xfrm>
          <a:prstGeom prst="rect">
            <a:avLst/>
          </a:prstGeom>
          <a:noFill/>
          <a:ln w="9525">
            <a:noFill/>
            <a:miter lim="800000"/>
            <a:headEnd/>
            <a:tailEnd/>
          </a:ln>
        </p:spPr>
        <p:txBody>
          <a:bodyPr anchor="ctr"/>
          <a:lstStyle/>
          <a:p>
            <a:pPr algn="ctr" eaLnBrk="0" hangingPunct="0"/>
            <a:r>
              <a:rPr lang="en-US" sz="4400">
                <a:solidFill>
                  <a:schemeClr val="tx2"/>
                </a:solidFill>
              </a:rPr>
              <a:t>Case-Control Key Concept #4</a:t>
            </a:r>
          </a:p>
        </p:txBody>
      </p:sp>
      <p:sp>
        <p:nvSpPr>
          <p:cNvPr id="142338" name="Rectangle 5"/>
          <p:cNvSpPr>
            <a:spLocks noChangeArrowheads="1"/>
          </p:cNvSpPr>
          <p:nvPr/>
        </p:nvSpPr>
        <p:spPr bwMode="auto">
          <a:xfrm>
            <a:off x="609600" y="2133600"/>
            <a:ext cx="89916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a:t>Incident sampling of </a:t>
            </a:r>
            <a:r>
              <a:rPr lang="en-US" sz="3200" dirty="0" smtClean="0"/>
              <a:t>cases </a:t>
            </a:r>
            <a:r>
              <a:rPr lang="en-US" sz="3200" dirty="0"/>
              <a:t>is preferable to prevalent sampling</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685800" y="228600"/>
            <a:ext cx="7772400" cy="1143000"/>
          </a:xfrm>
        </p:spPr>
        <p:txBody>
          <a:bodyPr/>
          <a:lstStyle/>
          <a:p>
            <a:r>
              <a:rPr lang="en-US" smtClean="0"/>
              <a:t>“Nested” Case-Control Study  </a:t>
            </a:r>
          </a:p>
        </p:txBody>
      </p:sp>
      <p:sp>
        <p:nvSpPr>
          <p:cNvPr id="144386" name="Rectangle 3"/>
          <p:cNvSpPr>
            <a:spLocks noGrp="1" noChangeArrowheads="1"/>
          </p:cNvSpPr>
          <p:nvPr>
            <p:ph type="body" idx="1"/>
          </p:nvPr>
        </p:nvSpPr>
        <p:spPr>
          <a:xfrm>
            <a:off x="228600" y="1371600"/>
            <a:ext cx="8686800" cy="4724400"/>
          </a:xfrm>
        </p:spPr>
        <p:txBody>
          <a:bodyPr/>
          <a:lstStyle/>
          <a:p>
            <a:pPr>
              <a:lnSpc>
                <a:spcPct val="80000"/>
              </a:lnSpc>
            </a:pPr>
            <a:r>
              <a:rPr lang="en-US" sz="2300" dirty="0" smtClean="0"/>
              <a:t>Term is used ambiguously in textbooks and literature</a:t>
            </a:r>
          </a:p>
          <a:p>
            <a:pPr>
              <a:lnSpc>
                <a:spcPct val="80000"/>
              </a:lnSpc>
            </a:pPr>
            <a:r>
              <a:rPr lang="en-US" sz="2300" dirty="0" smtClean="0"/>
              <a:t>Most often refers to incidence density sampling within a previously existing research cohort study (i.e., a primary study base)</a:t>
            </a:r>
          </a:p>
          <a:p>
            <a:pPr>
              <a:lnSpc>
                <a:spcPct val="80000"/>
              </a:lnSpc>
            </a:pPr>
            <a:r>
              <a:rPr lang="en-US" sz="2300" dirty="0" smtClean="0"/>
              <a:t>May refer to case-cohort sampling (or even prevalent controls) within a previously existing research cohort study</a:t>
            </a:r>
          </a:p>
          <a:p>
            <a:pPr>
              <a:lnSpc>
                <a:spcPct val="80000"/>
              </a:lnSpc>
            </a:pPr>
            <a:r>
              <a:rPr lang="en-US" sz="2300" dirty="0" smtClean="0"/>
              <a:t>Sometimes refers to any case-control study within a primary study base</a:t>
            </a:r>
          </a:p>
          <a:p>
            <a:pPr>
              <a:lnSpc>
                <a:spcPct val="80000"/>
              </a:lnSpc>
            </a:pPr>
            <a:r>
              <a:rPr lang="en-US" sz="2300" dirty="0" smtClean="0"/>
              <a:t>We doubt if there will ever be uniform use of “nested case-control”</a:t>
            </a:r>
          </a:p>
          <a:p>
            <a:pPr>
              <a:lnSpc>
                <a:spcPct val="80000"/>
              </a:lnSpc>
            </a:pPr>
            <a:r>
              <a:rPr lang="en-US" sz="2300" dirty="0" smtClean="0"/>
              <a:t>Therefore, we discourage use of "nested case-control study” as a stand-alone term.  Instead, favor placing the study in context by noting the parent cohort.  e.g.,  “This is a case-control study nested within </a:t>
            </a:r>
            <a:r>
              <a:rPr lang="en-US" sz="2300" dirty="0" err="1" smtClean="0"/>
              <a:t>xxxyyyzzz</a:t>
            </a:r>
            <a:r>
              <a:rPr lang="en-US" sz="2300" dirty="0" smtClean="0"/>
              <a:t> underlying cohort.”</a:t>
            </a:r>
          </a:p>
          <a:p>
            <a:pPr>
              <a:lnSpc>
                <a:spcPct val="80000"/>
              </a:lnSpc>
            </a:pPr>
            <a:r>
              <a:rPr lang="en-US" sz="2300" dirty="0" smtClean="0"/>
              <a:t>Main utility of “nested”:  A reminder that there is often a far less expensive way to study various outcomes in the underlying cohort than making measurements on everyone in the cohort.</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a:xfrm>
            <a:off x="76200" y="-76200"/>
            <a:ext cx="9144000" cy="1143000"/>
          </a:xfrm>
        </p:spPr>
        <p:txBody>
          <a:bodyPr/>
          <a:lstStyle/>
          <a:p>
            <a:r>
              <a:rPr lang="en-US" sz="3200" b="1" smtClean="0"/>
              <a:t>Comment on Terms Prospective &amp; Retrospective</a:t>
            </a:r>
          </a:p>
        </p:txBody>
      </p:sp>
      <p:sp>
        <p:nvSpPr>
          <p:cNvPr id="146434" name="Rectangle 3"/>
          <p:cNvSpPr>
            <a:spLocks noGrp="1" noChangeArrowheads="1"/>
          </p:cNvSpPr>
          <p:nvPr>
            <p:ph type="body" idx="1"/>
          </p:nvPr>
        </p:nvSpPr>
        <p:spPr>
          <a:xfrm>
            <a:off x="76200" y="838200"/>
            <a:ext cx="8915400" cy="4114800"/>
          </a:xfrm>
        </p:spPr>
        <p:txBody>
          <a:bodyPr/>
          <a:lstStyle/>
          <a:p>
            <a:pPr>
              <a:lnSpc>
                <a:spcPct val="90000"/>
              </a:lnSpc>
            </a:pPr>
            <a:r>
              <a:rPr lang="en-US" sz="2800" dirty="0" smtClean="0"/>
              <a:t>There are at least 3 different meanings to the dichotomy of the terms: prospective vs retrospective</a:t>
            </a:r>
          </a:p>
          <a:p>
            <a:pPr lvl="1">
              <a:lnSpc>
                <a:spcPct val="90000"/>
              </a:lnSpc>
            </a:pPr>
            <a:r>
              <a:rPr lang="en-US" sz="2400" dirty="0" smtClean="0"/>
              <a:t>See optional reading by </a:t>
            </a:r>
            <a:r>
              <a:rPr lang="en-US" sz="2400" dirty="0" err="1" smtClean="0"/>
              <a:t>Vandenbroucke</a:t>
            </a:r>
            <a:r>
              <a:rPr lang="en-US" sz="2400" dirty="0" smtClean="0"/>
              <a:t>, </a:t>
            </a:r>
            <a:r>
              <a:rPr lang="en-US" sz="2400" i="1" dirty="0" smtClean="0"/>
              <a:t>BMJ</a:t>
            </a:r>
            <a:r>
              <a:rPr lang="en-US" sz="2400" dirty="0" smtClean="0"/>
              <a:t> 1991</a:t>
            </a:r>
          </a:p>
          <a:p>
            <a:pPr lvl="1"/>
            <a:r>
              <a:rPr lang="en-US" sz="2400" dirty="0" smtClean="0"/>
              <a:t>given this confusion, “words prospective and retrospective have lost all meaning.   From spotting them in the abstract, the reader gains no insight into the type of research that was performed.”</a:t>
            </a:r>
          </a:p>
          <a:p>
            <a:pPr>
              <a:lnSpc>
                <a:spcPct val="90000"/>
              </a:lnSpc>
            </a:pPr>
            <a:r>
              <a:rPr lang="en-US" sz="2800" dirty="0" smtClean="0"/>
              <a:t>The key issues for the strength of the study design are: </a:t>
            </a:r>
          </a:p>
          <a:p>
            <a:pPr lvl="1">
              <a:lnSpc>
                <a:spcPct val="90000"/>
              </a:lnSpc>
            </a:pPr>
            <a:r>
              <a:rPr lang="en-US" sz="2400" dirty="0" smtClean="0"/>
              <a:t>Timing of measurements:  best to obtain measurement (or specimen) of exposure prior to outcome</a:t>
            </a:r>
          </a:p>
          <a:p>
            <a:pPr lvl="1">
              <a:lnSpc>
                <a:spcPct val="90000"/>
              </a:lnSpc>
            </a:pPr>
            <a:r>
              <a:rPr lang="en-US" sz="2400" dirty="0" smtClean="0"/>
              <a:t>And more broadly, the accuracy of measurements, the absence of selection bias and the absence of confounding</a:t>
            </a:r>
          </a:p>
          <a:p>
            <a:pPr>
              <a:lnSpc>
                <a:spcPct val="90000"/>
              </a:lnSpc>
            </a:pPr>
            <a:r>
              <a:rPr lang="en-US" sz="2800" dirty="0" smtClean="0"/>
              <a:t>We don’t recommend labeling studies as prospective or retrospective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5"/>
          <p:cNvSpPr>
            <a:spLocks noChangeArrowheads="1"/>
          </p:cNvSpPr>
          <p:nvPr/>
        </p:nvSpPr>
        <p:spPr bwMode="auto">
          <a:xfrm>
            <a:off x="662796" y="228600"/>
            <a:ext cx="7772400" cy="1143000"/>
          </a:xfrm>
          <a:prstGeom prst="rect">
            <a:avLst/>
          </a:prstGeom>
          <a:noFill/>
          <a:ln w="9525">
            <a:noFill/>
            <a:miter lim="800000"/>
            <a:headEnd/>
            <a:tailEnd/>
          </a:ln>
        </p:spPr>
        <p:txBody>
          <a:bodyPr anchor="ctr"/>
          <a:lstStyle/>
          <a:p>
            <a:pPr algn="ctr" eaLnBrk="0" hangingPunct="0"/>
            <a:r>
              <a:rPr lang="en-US" sz="4400" b="1" dirty="0">
                <a:solidFill>
                  <a:schemeClr val="tx2"/>
                </a:solidFill>
              </a:rPr>
              <a:t>Case-Control Key Concept #5</a:t>
            </a:r>
          </a:p>
        </p:txBody>
      </p:sp>
      <p:sp>
        <p:nvSpPr>
          <p:cNvPr id="148482" name="Rectangle 6"/>
          <p:cNvSpPr>
            <a:spLocks noChangeArrowheads="1"/>
          </p:cNvSpPr>
          <p:nvPr/>
        </p:nvSpPr>
        <p:spPr bwMode="auto">
          <a:xfrm>
            <a:off x="228600" y="1600200"/>
            <a:ext cx="8839200" cy="4114800"/>
          </a:xfrm>
          <a:prstGeom prst="rect">
            <a:avLst/>
          </a:prstGeom>
          <a:noFill/>
          <a:ln w="9525">
            <a:noFill/>
            <a:miter lim="800000"/>
            <a:headEnd/>
            <a:tailEnd/>
          </a:ln>
        </p:spPr>
        <p:txBody>
          <a:bodyPr/>
          <a:lstStyle/>
          <a:p>
            <a:pPr marL="342900" indent="-342900" eaLnBrk="0" hangingPunct="0">
              <a:spcBef>
                <a:spcPct val="40000"/>
              </a:spcBef>
              <a:buFontTx/>
              <a:buChar char="•"/>
            </a:pPr>
            <a:r>
              <a:rPr lang="en-US" sz="3200" dirty="0" smtClean="0"/>
              <a:t>Plans for measurement are part of study design</a:t>
            </a:r>
          </a:p>
          <a:p>
            <a:pPr marL="342900" indent="-342900" eaLnBrk="0" hangingPunct="0">
              <a:spcBef>
                <a:spcPct val="40000"/>
              </a:spcBef>
              <a:buFontTx/>
              <a:buChar char="•"/>
            </a:pPr>
            <a:r>
              <a:rPr lang="en-US" sz="3200" dirty="0" smtClean="0"/>
              <a:t>Measuring </a:t>
            </a:r>
            <a:r>
              <a:rPr lang="en-US" sz="3200" b="1" dirty="0" smtClean="0"/>
              <a:t>exposure prior to outcome </a:t>
            </a:r>
            <a:r>
              <a:rPr lang="en-US" sz="3200" dirty="0" smtClean="0"/>
              <a:t>is best for causal inference</a:t>
            </a:r>
            <a:endParaRPr lang="en-US" sz="3200" dirty="0"/>
          </a:p>
          <a:p>
            <a:pPr marL="342900" indent="-342900" eaLnBrk="0" hangingPunct="0">
              <a:spcBef>
                <a:spcPct val="40000"/>
              </a:spcBef>
              <a:buFontTx/>
              <a:buChar char="•"/>
            </a:pPr>
            <a:r>
              <a:rPr lang="en-US" sz="3200" dirty="0"/>
              <a:t>Strength of design rests on accurate measurements </a:t>
            </a:r>
            <a:r>
              <a:rPr lang="en-US" sz="3200" dirty="0" smtClean="0"/>
              <a:t>of exposure made </a:t>
            </a:r>
            <a:r>
              <a:rPr lang="en-US" sz="3200" dirty="0"/>
              <a:t>without knowledge of the </a:t>
            </a:r>
            <a:r>
              <a:rPr lang="en-US" sz="3200" dirty="0" smtClean="0"/>
              <a:t>outcome (and vice versa), </a:t>
            </a:r>
            <a:r>
              <a:rPr lang="en-US" sz="3200" dirty="0"/>
              <a:t>not whether it is cohort or case-control sampling, or whether it is “prospective” or “retrospective”</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1026"/>
          <p:cNvSpPr>
            <a:spLocks noGrp="1" noChangeArrowheads="1"/>
          </p:cNvSpPr>
          <p:nvPr>
            <p:ph type="title"/>
          </p:nvPr>
        </p:nvSpPr>
        <p:spPr>
          <a:xfrm>
            <a:off x="685800" y="304800"/>
            <a:ext cx="7772400" cy="838200"/>
          </a:xfrm>
        </p:spPr>
        <p:txBody>
          <a:bodyPr/>
          <a:lstStyle/>
          <a:p>
            <a:r>
              <a:rPr lang="en-US" sz="4000" smtClean="0"/>
              <a:t>Strong Case-Control Design</a:t>
            </a:r>
          </a:p>
        </p:txBody>
      </p:sp>
      <p:sp>
        <p:nvSpPr>
          <p:cNvPr id="150530" name="Rectangle 1027"/>
          <p:cNvSpPr>
            <a:spLocks noGrp="1" noChangeArrowheads="1"/>
          </p:cNvSpPr>
          <p:nvPr>
            <p:ph type="body" idx="1"/>
          </p:nvPr>
        </p:nvSpPr>
        <p:spPr>
          <a:xfrm>
            <a:off x="304800" y="1066800"/>
            <a:ext cx="8305800" cy="4953000"/>
          </a:xfrm>
        </p:spPr>
        <p:txBody>
          <a:bodyPr/>
          <a:lstStyle/>
          <a:p>
            <a:r>
              <a:rPr lang="en-US" dirty="0" smtClean="0"/>
              <a:t>Kaiser Research Division 1990</a:t>
            </a:r>
          </a:p>
          <a:p>
            <a:pPr lvl="1"/>
            <a:r>
              <a:rPr lang="en-US" dirty="0" smtClean="0"/>
              <a:t>Question: Does screening sigmoidoscopy prevent colon cancer deaths?</a:t>
            </a:r>
          </a:p>
          <a:p>
            <a:r>
              <a:rPr lang="en-US" dirty="0" smtClean="0"/>
              <a:t>Design choices (other than an RCT)</a:t>
            </a:r>
          </a:p>
          <a:p>
            <a:pPr lvl="1"/>
            <a:r>
              <a:rPr lang="en-US" dirty="0" smtClean="0"/>
              <a:t>Start a new cohort and wait for colon cancer deaths—10 to 20 </a:t>
            </a:r>
            <a:r>
              <a:rPr lang="en-US" dirty="0" err="1" smtClean="0"/>
              <a:t>yrs</a:t>
            </a:r>
            <a:endParaRPr lang="en-US" dirty="0" smtClean="0"/>
          </a:p>
          <a:p>
            <a:pPr lvl="1"/>
            <a:r>
              <a:rPr lang="en-US" dirty="0" smtClean="0"/>
              <a:t>Look back at enter Kaiser cohort: Kaiser members in 18-year period--100,000’s of records to review</a:t>
            </a:r>
          </a:p>
          <a:p>
            <a:pPr lvl="1"/>
            <a:r>
              <a:rPr lang="en-US" dirty="0" smtClean="0"/>
              <a:t>Case-control: Sample experience of Kaiser cohort</a:t>
            </a:r>
          </a:p>
          <a:p>
            <a:pPr lvl="1"/>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p:cNvPicPr>
            <a:picLocks noChangeAspect="1" noChangeArrowheads="1"/>
          </p:cNvPicPr>
          <p:nvPr/>
        </p:nvPicPr>
        <p:blipFill>
          <a:blip r:embed="rId3"/>
          <a:srcRect l="3799" t="35962" r="3799" b="3316"/>
          <a:stretch>
            <a:fillRect/>
          </a:stretch>
        </p:blipFill>
        <p:spPr bwMode="auto">
          <a:xfrm>
            <a:off x="-152400" y="1205252"/>
            <a:ext cx="9055100" cy="4585948"/>
          </a:xfrm>
          <a:prstGeom prst="rect">
            <a:avLst/>
          </a:prstGeom>
          <a:noFill/>
          <a:ln w="9525">
            <a:noFill/>
            <a:miter lim="800000"/>
            <a:headEnd/>
            <a:tailEnd/>
          </a:ln>
        </p:spPr>
      </p:pic>
      <p:sp>
        <p:nvSpPr>
          <p:cNvPr id="31746" name="Rectangle 2"/>
          <p:cNvSpPr>
            <a:spLocks noChangeArrowheads="1"/>
          </p:cNvSpPr>
          <p:nvPr/>
        </p:nvSpPr>
        <p:spPr bwMode="auto">
          <a:xfrm>
            <a:off x="685800" y="0"/>
            <a:ext cx="7772400" cy="1143000"/>
          </a:xfrm>
          <a:prstGeom prst="rect">
            <a:avLst/>
          </a:prstGeom>
          <a:noFill/>
          <a:ln w="9525">
            <a:noFill/>
            <a:miter lim="800000"/>
            <a:headEnd/>
            <a:tailEnd/>
          </a:ln>
        </p:spPr>
        <p:txBody>
          <a:bodyPr anchor="ctr"/>
          <a:lstStyle/>
          <a:p>
            <a:pPr algn="ctr" eaLnBrk="0" hangingPunct="0"/>
            <a:r>
              <a:rPr lang="en-US" sz="4000">
                <a:solidFill>
                  <a:schemeClr val="tx2"/>
                </a:solidFill>
              </a:rPr>
              <a:t>Ecological Fallacy</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050"/>
          <p:cNvSpPr>
            <a:spLocks noGrp="1" noChangeArrowheads="1"/>
          </p:cNvSpPr>
          <p:nvPr>
            <p:ph type="title"/>
          </p:nvPr>
        </p:nvSpPr>
        <p:spPr>
          <a:xfrm>
            <a:off x="762000" y="76200"/>
            <a:ext cx="7772400" cy="1143000"/>
          </a:xfrm>
        </p:spPr>
        <p:txBody>
          <a:bodyPr/>
          <a:lstStyle/>
          <a:p>
            <a:r>
              <a:rPr lang="en-US" smtClean="0"/>
              <a:t>Case-Control Design</a:t>
            </a:r>
          </a:p>
        </p:txBody>
      </p:sp>
      <p:sp>
        <p:nvSpPr>
          <p:cNvPr id="152578" name="Rectangle 2051"/>
          <p:cNvSpPr>
            <a:spLocks noGrp="1" noChangeArrowheads="1"/>
          </p:cNvSpPr>
          <p:nvPr>
            <p:ph type="body" sz="half" idx="1"/>
          </p:nvPr>
        </p:nvSpPr>
        <p:spPr>
          <a:xfrm>
            <a:off x="533400" y="914400"/>
            <a:ext cx="3810000" cy="5105400"/>
          </a:xfrm>
        </p:spPr>
        <p:txBody>
          <a:bodyPr/>
          <a:lstStyle/>
          <a:p>
            <a:pPr>
              <a:lnSpc>
                <a:spcPct val="90000"/>
              </a:lnSpc>
            </a:pPr>
            <a:r>
              <a:rPr lang="en-US" smtClean="0"/>
              <a:t>Colon cancer deaths 1971-1988: 1712</a:t>
            </a:r>
          </a:p>
          <a:p>
            <a:pPr>
              <a:lnSpc>
                <a:spcPct val="90000"/>
              </a:lnSpc>
            </a:pPr>
            <a:r>
              <a:rPr lang="en-US" smtClean="0"/>
              <a:t>Cases=colon ca deaths detectable by sigmoidoscopy: 261</a:t>
            </a:r>
          </a:p>
          <a:p>
            <a:pPr>
              <a:lnSpc>
                <a:spcPct val="90000"/>
              </a:lnSpc>
            </a:pPr>
            <a:r>
              <a:rPr lang="en-US" smtClean="0"/>
              <a:t>4 controls per case</a:t>
            </a:r>
          </a:p>
          <a:p>
            <a:pPr>
              <a:lnSpc>
                <a:spcPct val="90000"/>
              </a:lnSpc>
            </a:pPr>
            <a:r>
              <a:rPr lang="en-US" smtClean="0"/>
              <a:t>Controls = alive and in Kaiser at time of matched CA death (incidence density)</a:t>
            </a:r>
          </a:p>
          <a:p>
            <a:pPr>
              <a:lnSpc>
                <a:spcPct val="90000"/>
              </a:lnSpc>
            </a:pPr>
            <a:r>
              <a:rPr lang="en-US" smtClean="0"/>
              <a:t>Dynamic cohort</a:t>
            </a:r>
          </a:p>
        </p:txBody>
      </p:sp>
      <p:sp>
        <p:nvSpPr>
          <p:cNvPr id="152579" name="Rectangle 2052"/>
          <p:cNvSpPr>
            <a:spLocks noGrp="1" noChangeArrowheads="1"/>
          </p:cNvSpPr>
          <p:nvPr>
            <p:ph type="body" sz="half" idx="2"/>
          </p:nvPr>
        </p:nvSpPr>
        <p:spPr>
          <a:xfrm>
            <a:off x="4648200" y="1066800"/>
            <a:ext cx="4114800" cy="4648200"/>
          </a:xfrm>
        </p:spPr>
        <p:txBody>
          <a:bodyPr/>
          <a:lstStyle/>
          <a:p>
            <a:pPr>
              <a:lnSpc>
                <a:spcPct val="90000"/>
              </a:lnSpc>
            </a:pPr>
            <a:r>
              <a:rPr lang="en-US" dirty="0" smtClean="0"/>
              <a:t>Blinded review of prior 10 years of medical records</a:t>
            </a:r>
          </a:p>
          <a:p>
            <a:pPr>
              <a:lnSpc>
                <a:spcPct val="90000"/>
              </a:lnSpc>
            </a:pPr>
            <a:endParaRPr lang="en-US" sz="1200" dirty="0" smtClean="0"/>
          </a:p>
          <a:p>
            <a:pPr>
              <a:lnSpc>
                <a:spcPct val="90000"/>
              </a:lnSpc>
            </a:pPr>
            <a:r>
              <a:rPr lang="en-US" dirty="0" smtClean="0"/>
              <a:t>Exposure=screening sigmoidoscopy </a:t>
            </a:r>
          </a:p>
          <a:p>
            <a:pPr>
              <a:lnSpc>
                <a:spcPct val="90000"/>
              </a:lnSpc>
            </a:pPr>
            <a:endParaRPr lang="en-US" sz="1200" dirty="0" smtClean="0"/>
          </a:p>
          <a:p>
            <a:pPr>
              <a:lnSpc>
                <a:spcPct val="90000"/>
              </a:lnSpc>
            </a:pPr>
            <a:r>
              <a:rPr lang="en-US" dirty="0" smtClean="0"/>
              <a:t>8.8% of cases vs. 24.2% of controls had prior screening sigmoidoscopy</a:t>
            </a:r>
          </a:p>
          <a:p>
            <a:pPr>
              <a:lnSpc>
                <a:spcPct val="90000"/>
              </a:lnSpc>
            </a:pPr>
            <a:endParaRPr lang="en-US" dirty="0" smtClean="0"/>
          </a:p>
          <a:p>
            <a:pPr>
              <a:lnSpc>
                <a:spcPct val="90000"/>
              </a:lnSpc>
            </a:pPr>
            <a:endParaRPr lang="en-US" dirty="0" smtClean="0"/>
          </a:p>
        </p:txBody>
      </p:sp>
      <p:sp>
        <p:nvSpPr>
          <p:cNvPr id="152580" name="Text Box 2053"/>
          <p:cNvSpPr txBox="1">
            <a:spLocks noChangeArrowheads="1"/>
          </p:cNvSpPr>
          <p:nvPr/>
        </p:nvSpPr>
        <p:spPr bwMode="auto">
          <a:xfrm>
            <a:off x="914400" y="6003925"/>
            <a:ext cx="7772400" cy="701675"/>
          </a:xfrm>
          <a:prstGeom prst="rect">
            <a:avLst/>
          </a:prstGeom>
          <a:noFill/>
          <a:ln w="9525">
            <a:noFill/>
            <a:miter lim="800000"/>
            <a:headEnd/>
            <a:tailEnd/>
          </a:ln>
        </p:spPr>
        <p:txBody>
          <a:bodyPr>
            <a:spAutoFit/>
          </a:bodyPr>
          <a:lstStyle/>
          <a:p>
            <a:pPr algn="r" eaLnBrk="0" hangingPunct="0">
              <a:spcBef>
                <a:spcPct val="50000"/>
              </a:spcBef>
            </a:pPr>
            <a:r>
              <a:rPr lang="en-US" sz="2000" b="1" dirty="0"/>
              <a:t>A case-control study of screening sigmoidoscopy and mortality from colorectal cancer</a:t>
            </a:r>
            <a:r>
              <a:rPr lang="en-US" sz="2000" dirty="0"/>
              <a:t>. Selby et al., </a:t>
            </a:r>
            <a:r>
              <a:rPr lang="en-US" sz="2000" i="1" dirty="0"/>
              <a:t>NEJM</a:t>
            </a:r>
            <a:r>
              <a:rPr lang="en-US" sz="2000" dirty="0"/>
              <a:t> 1992; 326:653-7</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4643"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54644" name="TextBox 45"/>
          <p:cNvSpPr txBox="1">
            <a:spLocks noChangeArrowheads="1"/>
          </p:cNvSpPr>
          <p:nvPr/>
        </p:nvSpPr>
        <p:spPr bwMode="auto">
          <a:xfrm>
            <a:off x="381000" y="1066800"/>
            <a:ext cx="5186363" cy="708025"/>
          </a:xfrm>
          <a:prstGeom prst="rect">
            <a:avLst/>
          </a:prstGeom>
          <a:noFill/>
          <a:ln w="9525">
            <a:noFill/>
            <a:miter lim="800000"/>
            <a:headEnd/>
            <a:tailEnd/>
          </a:ln>
        </p:spPr>
        <p:txBody>
          <a:bodyPr>
            <a:spAutoFit/>
          </a:bodyPr>
          <a:lstStyle/>
          <a:p>
            <a:r>
              <a:rPr lang="en-US" sz="2000" b="1"/>
              <a:t>Incidence Density Sampling In Kaiser (Dynamic Cohort)</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4649"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54650" name="Shape 49"/>
          <p:cNvCxnSpPr>
            <a:cxnSpLocks noChangeShapeType="1"/>
            <a:endCxn id="154649"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54655"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54656"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54657"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54658"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54659"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54660"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54667"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54668"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54669" name="TextBox 84"/>
          <p:cNvSpPr txBox="1">
            <a:spLocks noChangeArrowheads="1"/>
          </p:cNvSpPr>
          <p:nvPr/>
        </p:nvSpPr>
        <p:spPr bwMode="auto">
          <a:xfrm>
            <a:off x="1295400" y="425450"/>
            <a:ext cx="1066800"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0"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4"/>
          <p:cNvSpPr txBox="1">
            <a:spLocks noChangeArrowheads="1"/>
          </p:cNvSpPr>
          <p:nvPr/>
        </p:nvSpPr>
        <p:spPr bwMode="auto">
          <a:xfrm>
            <a:off x="4106862" y="30610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5"/>
          <p:cNvSpPr txBox="1">
            <a:spLocks noChangeArrowheads="1"/>
          </p:cNvSpPr>
          <p:nvPr/>
        </p:nvSpPr>
        <p:spPr bwMode="auto">
          <a:xfrm>
            <a:off x="4106862"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6"/>
          <p:cNvSpPr txBox="1">
            <a:spLocks noChangeArrowheads="1"/>
          </p:cNvSpPr>
          <p:nvPr/>
        </p:nvSpPr>
        <p:spPr bwMode="auto">
          <a:xfrm>
            <a:off x="4106862" y="49660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4"/>
          <p:cNvSpPr txBox="1">
            <a:spLocks noChangeArrowheads="1"/>
          </p:cNvSpPr>
          <p:nvPr/>
        </p:nvSpPr>
        <p:spPr bwMode="auto">
          <a:xfrm>
            <a:off x="5056817" y="3016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6"/>
          <p:cNvSpPr txBox="1">
            <a:spLocks noChangeArrowheads="1"/>
          </p:cNvSpPr>
          <p:nvPr/>
        </p:nvSpPr>
        <p:spPr bwMode="auto">
          <a:xfrm>
            <a:off x="5056817" y="4921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5"/>
          <p:cNvSpPr txBox="1">
            <a:spLocks noChangeArrowheads="1"/>
          </p:cNvSpPr>
          <p:nvPr/>
        </p:nvSpPr>
        <p:spPr bwMode="auto">
          <a:xfrm>
            <a:off x="5592762" y="40270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4"/>
          <p:cNvSpPr txBox="1">
            <a:spLocks noChangeArrowheads="1"/>
          </p:cNvSpPr>
          <p:nvPr/>
        </p:nvSpPr>
        <p:spPr bwMode="auto">
          <a:xfrm>
            <a:off x="6180048" y="6318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1" name="Text Box 45"/>
          <p:cNvSpPr txBox="1">
            <a:spLocks noChangeArrowheads="1"/>
          </p:cNvSpPr>
          <p:nvPr/>
        </p:nvSpPr>
        <p:spPr bwMode="auto">
          <a:xfrm>
            <a:off x="6159170" y="399756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2" name="Text Box 46"/>
          <p:cNvSpPr txBox="1">
            <a:spLocks noChangeArrowheads="1"/>
          </p:cNvSpPr>
          <p:nvPr/>
        </p:nvSpPr>
        <p:spPr bwMode="auto">
          <a:xfrm>
            <a:off x="6159170" y="491196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3" name="Text Box 46"/>
          <p:cNvSpPr txBox="1">
            <a:spLocks noChangeArrowheads="1"/>
          </p:cNvSpPr>
          <p:nvPr/>
        </p:nvSpPr>
        <p:spPr bwMode="auto">
          <a:xfrm>
            <a:off x="2574925" y="5334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5"/>
          <p:cNvSpPr txBox="1">
            <a:spLocks noChangeArrowheads="1"/>
          </p:cNvSpPr>
          <p:nvPr/>
        </p:nvSpPr>
        <p:spPr bwMode="auto">
          <a:xfrm>
            <a:off x="2574925" y="3581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9" name="Text Box 46"/>
          <p:cNvSpPr txBox="1">
            <a:spLocks noChangeArrowheads="1"/>
          </p:cNvSpPr>
          <p:nvPr/>
        </p:nvSpPr>
        <p:spPr bwMode="auto">
          <a:xfrm>
            <a:off x="4106862" y="54260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6" name="Text Box 44"/>
          <p:cNvSpPr txBox="1">
            <a:spLocks noChangeArrowheads="1"/>
          </p:cNvSpPr>
          <p:nvPr/>
        </p:nvSpPr>
        <p:spPr bwMode="auto">
          <a:xfrm>
            <a:off x="5039923" y="3495136"/>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7" name="Text Box 45"/>
          <p:cNvSpPr txBox="1">
            <a:spLocks noChangeArrowheads="1"/>
          </p:cNvSpPr>
          <p:nvPr/>
        </p:nvSpPr>
        <p:spPr bwMode="auto">
          <a:xfrm>
            <a:off x="5056817" y="441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8" name="Text Box 46"/>
          <p:cNvSpPr txBox="1">
            <a:spLocks noChangeArrowheads="1"/>
          </p:cNvSpPr>
          <p:nvPr/>
        </p:nvSpPr>
        <p:spPr bwMode="auto">
          <a:xfrm>
            <a:off x="5638800" y="56102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9" name="Text Box 46"/>
          <p:cNvSpPr txBox="1">
            <a:spLocks noChangeArrowheads="1"/>
          </p:cNvSpPr>
          <p:nvPr/>
        </p:nvSpPr>
        <p:spPr bwMode="auto">
          <a:xfrm>
            <a:off x="6149077" y="445841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90" name="Straight Arrow Connector 82"/>
          <p:cNvCxnSpPr>
            <a:cxnSpLocks noChangeShapeType="1"/>
          </p:cNvCxnSpPr>
          <p:nvPr/>
        </p:nvCxnSpPr>
        <p:spPr bwMode="auto">
          <a:xfrm>
            <a:off x="6223000" y="726057"/>
            <a:ext cx="2339975" cy="5369942"/>
          </a:xfrm>
          <a:prstGeom prst="straightConnector1">
            <a:avLst/>
          </a:prstGeom>
          <a:noFill/>
          <a:ln w="19050" algn="ctr">
            <a:solidFill>
              <a:schemeClr val="accent2">
                <a:lumMod val="60000"/>
                <a:lumOff val="40000"/>
              </a:schemeClr>
            </a:solidFill>
            <a:round/>
            <a:headEnd/>
            <a:tailEnd type="arrow" w="med" len="med"/>
          </a:ln>
        </p:spPr>
      </p:cxnSp>
      <p:sp>
        <p:nvSpPr>
          <p:cNvPr id="74" name="Rectangle 73"/>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685800" y="228600"/>
            <a:ext cx="7086600" cy="1143000"/>
          </a:xfrm>
        </p:spPr>
        <p:txBody>
          <a:bodyPr/>
          <a:lstStyle/>
          <a:p>
            <a:r>
              <a:rPr lang="en-US" sz="3600" dirty="0" smtClean="0"/>
              <a:t>Critical Features of </a:t>
            </a:r>
            <a:br>
              <a:rPr lang="en-US" sz="3600" dirty="0" smtClean="0"/>
            </a:br>
            <a:r>
              <a:rPr lang="en-US" sz="3600" dirty="0" smtClean="0"/>
              <a:t>Good Case-Control Design</a:t>
            </a:r>
          </a:p>
        </p:txBody>
      </p:sp>
      <p:sp>
        <p:nvSpPr>
          <p:cNvPr id="156674" name="Rectangle 3"/>
          <p:cNvSpPr>
            <a:spLocks noGrp="1" noChangeArrowheads="1"/>
          </p:cNvSpPr>
          <p:nvPr>
            <p:ph type="body" idx="1"/>
          </p:nvPr>
        </p:nvSpPr>
        <p:spPr>
          <a:xfrm>
            <a:off x="228600" y="1447800"/>
            <a:ext cx="8610600" cy="4114800"/>
          </a:xfrm>
        </p:spPr>
        <p:txBody>
          <a:bodyPr/>
          <a:lstStyle/>
          <a:p>
            <a:pPr>
              <a:lnSpc>
                <a:spcPct val="90000"/>
              </a:lnSpc>
            </a:pPr>
            <a:r>
              <a:rPr lang="en-US" sz="2800" dirty="0" smtClean="0"/>
              <a:t>Use a </a:t>
            </a:r>
            <a:r>
              <a:rPr lang="en-US" sz="2800" i="1" dirty="0" smtClean="0"/>
              <a:t>primary study base</a:t>
            </a:r>
            <a:endParaRPr lang="en-US" sz="2800" dirty="0" smtClean="0"/>
          </a:p>
          <a:p>
            <a:pPr>
              <a:lnSpc>
                <a:spcPct val="90000"/>
              </a:lnSpc>
            </a:pPr>
            <a:r>
              <a:rPr lang="en-US" sz="2800" dirty="0" smtClean="0"/>
              <a:t>Cases: all, or random sample, of </a:t>
            </a:r>
            <a:r>
              <a:rPr lang="en-US" sz="2800" i="1" dirty="0" smtClean="0"/>
              <a:t>incident </a:t>
            </a:r>
            <a:r>
              <a:rPr lang="en-US" sz="2800" dirty="0" smtClean="0"/>
              <a:t>diagnoses in the study base</a:t>
            </a:r>
          </a:p>
          <a:p>
            <a:pPr>
              <a:lnSpc>
                <a:spcPct val="90000"/>
              </a:lnSpc>
            </a:pPr>
            <a:r>
              <a:rPr lang="en-US" sz="2800" dirty="0" smtClean="0"/>
              <a:t>Controls: an </a:t>
            </a:r>
            <a:r>
              <a:rPr lang="en-US" sz="2800" i="1" dirty="0" smtClean="0"/>
              <a:t>unbiased sample of study base</a:t>
            </a:r>
            <a:r>
              <a:rPr lang="en-US" sz="2800" dirty="0" smtClean="0"/>
              <a:t> to estimate exposure prevalence</a:t>
            </a:r>
          </a:p>
          <a:p>
            <a:pPr lvl="1">
              <a:lnSpc>
                <a:spcPct val="90000"/>
              </a:lnSpc>
            </a:pPr>
            <a:r>
              <a:rPr lang="en-US" dirty="0" smtClean="0"/>
              <a:t>Underlying fixed cohort study base: Incidence density or case-cohort sampling </a:t>
            </a:r>
          </a:p>
          <a:p>
            <a:pPr lvl="1">
              <a:lnSpc>
                <a:spcPct val="90000"/>
              </a:lnSpc>
            </a:pPr>
            <a:r>
              <a:rPr lang="en-US" dirty="0" smtClean="0"/>
              <a:t>Underlying dynamic cohort study base: single point sampling of controls can sometimes be valid</a:t>
            </a:r>
          </a:p>
          <a:p>
            <a:pPr>
              <a:lnSpc>
                <a:spcPct val="90000"/>
              </a:lnSpc>
            </a:pPr>
            <a:r>
              <a:rPr lang="en-US" sz="2800" dirty="0" smtClean="0"/>
              <a:t>Measurements preferably based on records or stored biological samples rather than subject/family recall  </a:t>
            </a:r>
          </a:p>
          <a:p>
            <a:pPr>
              <a:lnSpc>
                <a:spcPct val="90000"/>
              </a:lnSpc>
            </a:pPr>
            <a:endParaRPr lang="en-US" dirty="0"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762000" y="152400"/>
            <a:ext cx="7772400" cy="1143000"/>
          </a:xfrm>
        </p:spPr>
        <p:txBody>
          <a:bodyPr/>
          <a:lstStyle/>
          <a:p>
            <a:r>
              <a:rPr lang="en-US" dirty="0" smtClean="0"/>
              <a:t>Human Subjects Studies</a:t>
            </a:r>
          </a:p>
        </p:txBody>
      </p:sp>
      <p:sp>
        <p:nvSpPr>
          <p:cNvPr id="21506" name="Text Box 3"/>
          <p:cNvSpPr txBox="1">
            <a:spLocks noChangeArrowheads="1"/>
          </p:cNvSpPr>
          <p:nvPr/>
        </p:nvSpPr>
        <p:spPr bwMode="auto">
          <a:xfrm>
            <a:off x="2741044" y="1303337"/>
            <a:ext cx="3344862" cy="579438"/>
          </a:xfrm>
          <a:prstGeom prst="rect">
            <a:avLst/>
          </a:prstGeom>
          <a:noFill/>
          <a:ln w="9525">
            <a:noFill/>
            <a:miter lim="800000"/>
            <a:headEnd/>
            <a:tailEnd/>
          </a:ln>
        </p:spPr>
        <p:txBody>
          <a:bodyPr wrap="none">
            <a:spAutoFit/>
          </a:bodyPr>
          <a:lstStyle/>
          <a:p>
            <a:pPr algn="ctr" eaLnBrk="0" hangingPunct="0"/>
            <a:r>
              <a:rPr lang="en-US" sz="3200" dirty="0"/>
              <a:t>Unit of observation</a:t>
            </a:r>
          </a:p>
        </p:txBody>
      </p:sp>
      <p:sp>
        <p:nvSpPr>
          <p:cNvPr id="21507" name="Line 4"/>
          <p:cNvSpPr>
            <a:spLocks noChangeShapeType="1"/>
          </p:cNvSpPr>
          <p:nvPr/>
        </p:nvSpPr>
        <p:spPr bwMode="auto">
          <a:xfrm flipH="1">
            <a:off x="3429000" y="1882775"/>
            <a:ext cx="533400" cy="533400"/>
          </a:xfrm>
          <a:prstGeom prst="line">
            <a:avLst/>
          </a:prstGeom>
          <a:noFill/>
          <a:ln w="9525">
            <a:solidFill>
              <a:schemeClr val="tx1"/>
            </a:solidFill>
            <a:round/>
            <a:headEnd/>
            <a:tailEnd type="triangle" w="med" len="med"/>
          </a:ln>
        </p:spPr>
        <p:txBody>
          <a:bodyPr wrap="none" anchor="ctr"/>
          <a:lstStyle/>
          <a:p>
            <a:endParaRPr lang="en-US"/>
          </a:p>
        </p:txBody>
      </p:sp>
      <p:sp>
        <p:nvSpPr>
          <p:cNvPr id="21508" name="Line 5"/>
          <p:cNvSpPr>
            <a:spLocks noChangeShapeType="1"/>
          </p:cNvSpPr>
          <p:nvPr/>
        </p:nvSpPr>
        <p:spPr bwMode="auto">
          <a:xfrm>
            <a:off x="4800600" y="1882775"/>
            <a:ext cx="533400" cy="609600"/>
          </a:xfrm>
          <a:prstGeom prst="line">
            <a:avLst/>
          </a:prstGeom>
          <a:noFill/>
          <a:ln w="9525">
            <a:solidFill>
              <a:schemeClr val="tx1"/>
            </a:solidFill>
            <a:round/>
            <a:headEnd/>
            <a:tailEnd type="triangle" w="med" len="med"/>
          </a:ln>
        </p:spPr>
        <p:txBody>
          <a:bodyPr wrap="none" anchor="ctr"/>
          <a:lstStyle/>
          <a:p>
            <a:endParaRPr lang="en-US"/>
          </a:p>
        </p:txBody>
      </p:sp>
      <p:sp>
        <p:nvSpPr>
          <p:cNvPr id="21509" name="Text Box 6"/>
          <p:cNvSpPr txBox="1">
            <a:spLocks noChangeArrowheads="1"/>
          </p:cNvSpPr>
          <p:nvPr/>
        </p:nvSpPr>
        <p:spPr bwMode="auto">
          <a:xfrm>
            <a:off x="439738" y="2263775"/>
            <a:ext cx="3805237" cy="461963"/>
          </a:xfrm>
          <a:prstGeom prst="rect">
            <a:avLst/>
          </a:prstGeom>
          <a:noFill/>
          <a:ln w="9525">
            <a:noFill/>
            <a:miter lim="800000"/>
            <a:headEnd/>
            <a:tailEnd/>
          </a:ln>
        </p:spPr>
        <p:txBody>
          <a:bodyPr wrap="none">
            <a:spAutoFit/>
          </a:bodyPr>
          <a:lstStyle/>
          <a:p>
            <a:pPr algn="ctr" eaLnBrk="0" hangingPunct="0"/>
            <a:r>
              <a:rPr lang="en-US" dirty="0"/>
              <a:t>Group (e.g., geographic area)</a:t>
            </a:r>
          </a:p>
        </p:txBody>
      </p:sp>
      <p:sp>
        <p:nvSpPr>
          <p:cNvPr id="21510" name="Text Box 7"/>
          <p:cNvSpPr txBox="1">
            <a:spLocks noChangeArrowheads="1"/>
          </p:cNvSpPr>
          <p:nvPr/>
        </p:nvSpPr>
        <p:spPr bwMode="auto">
          <a:xfrm>
            <a:off x="5456769" y="2187575"/>
            <a:ext cx="1553631" cy="461665"/>
          </a:xfrm>
          <a:prstGeom prst="rect">
            <a:avLst/>
          </a:prstGeom>
          <a:noFill/>
          <a:ln w="9525">
            <a:noFill/>
            <a:miter lim="800000"/>
            <a:headEnd/>
            <a:tailEnd/>
          </a:ln>
        </p:spPr>
        <p:txBody>
          <a:bodyPr wrap="none">
            <a:spAutoFit/>
          </a:bodyPr>
          <a:lstStyle/>
          <a:p>
            <a:pPr algn="ctr" eaLnBrk="0" hangingPunct="0"/>
            <a:r>
              <a:rPr lang="en-US" b="1" dirty="0"/>
              <a:t>Individual</a:t>
            </a:r>
          </a:p>
        </p:txBody>
      </p:sp>
      <p:sp>
        <p:nvSpPr>
          <p:cNvPr id="21511" name="Line 8"/>
          <p:cNvSpPr>
            <a:spLocks noChangeShapeType="1"/>
          </p:cNvSpPr>
          <p:nvPr/>
        </p:nvSpPr>
        <p:spPr bwMode="auto">
          <a:xfrm>
            <a:off x="1070529" y="3408869"/>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2" name="Line 9"/>
          <p:cNvSpPr>
            <a:spLocks noChangeShapeType="1"/>
          </p:cNvSpPr>
          <p:nvPr/>
        </p:nvSpPr>
        <p:spPr bwMode="auto">
          <a:xfrm flipH="1">
            <a:off x="3695700" y="4267199"/>
            <a:ext cx="952500" cy="741213"/>
          </a:xfrm>
          <a:prstGeom prst="line">
            <a:avLst/>
          </a:prstGeom>
          <a:noFill/>
          <a:ln w="9525">
            <a:solidFill>
              <a:schemeClr val="tx1"/>
            </a:solidFill>
            <a:round/>
            <a:headEnd/>
            <a:tailEnd type="triangle" w="med" len="med"/>
          </a:ln>
        </p:spPr>
        <p:txBody>
          <a:bodyPr wrap="none" anchor="ctr"/>
          <a:lstStyle/>
          <a:p>
            <a:endParaRPr lang="en-US"/>
          </a:p>
        </p:txBody>
      </p:sp>
      <p:sp>
        <p:nvSpPr>
          <p:cNvPr id="21513" name="Text Box 10"/>
          <p:cNvSpPr txBox="1">
            <a:spLocks noChangeArrowheads="1"/>
          </p:cNvSpPr>
          <p:nvPr/>
        </p:nvSpPr>
        <p:spPr bwMode="auto">
          <a:xfrm>
            <a:off x="49452" y="3732361"/>
            <a:ext cx="2457450" cy="457200"/>
          </a:xfrm>
          <a:prstGeom prst="rect">
            <a:avLst/>
          </a:prstGeom>
          <a:noFill/>
          <a:ln w="9525">
            <a:noFill/>
            <a:miter lim="800000"/>
            <a:headEnd/>
            <a:tailEnd/>
          </a:ln>
        </p:spPr>
        <p:txBody>
          <a:bodyPr wrap="none">
            <a:spAutoFit/>
          </a:bodyPr>
          <a:lstStyle/>
          <a:p>
            <a:pPr algn="ctr" eaLnBrk="0" hangingPunct="0"/>
            <a:r>
              <a:rPr lang="en-US"/>
              <a:t>Ecological Studies</a:t>
            </a:r>
          </a:p>
        </p:txBody>
      </p:sp>
      <p:sp>
        <p:nvSpPr>
          <p:cNvPr id="21514" name="Text Box 11"/>
          <p:cNvSpPr txBox="1">
            <a:spLocks noChangeArrowheads="1"/>
          </p:cNvSpPr>
          <p:nvPr/>
        </p:nvSpPr>
        <p:spPr bwMode="auto">
          <a:xfrm>
            <a:off x="4616649" y="5008413"/>
            <a:ext cx="2233305" cy="1384995"/>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Between-subject</a:t>
            </a:r>
            <a:endParaRPr lang="en-US" dirty="0"/>
          </a:p>
          <a:p>
            <a:pPr algn="ctr" eaLnBrk="0" hangingPunct="0"/>
            <a:r>
              <a:rPr lang="en-US" sz="2000" dirty="0"/>
              <a:t>Cohort </a:t>
            </a:r>
          </a:p>
          <a:p>
            <a:pPr algn="ctr" eaLnBrk="0" hangingPunct="0"/>
            <a:r>
              <a:rPr lang="en-US" sz="2000" dirty="0"/>
              <a:t>Cross-sectional</a:t>
            </a:r>
          </a:p>
          <a:p>
            <a:pPr algn="ctr" eaLnBrk="0" hangingPunct="0"/>
            <a:r>
              <a:rPr lang="en-US" sz="2000" dirty="0"/>
              <a:t>Case-Control</a:t>
            </a:r>
          </a:p>
        </p:txBody>
      </p:sp>
      <p:sp>
        <p:nvSpPr>
          <p:cNvPr id="21515" name="Text Box 13"/>
          <p:cNvSpPr txBox="1">
            <a:spLocks noChangeArrowheads="1"/>
          </p:cNvSpPr>
          <p:nvPr/>
        </p:nvSpPr>
        <p:spPr bwMode="auto">
          <a:xfrm>
            <a:off x="6819900" y="4113361"/>
            <a:ext cx="1903413" cy="701675"/>
          </a:xfrm>
          <a:prstGeom prst="rect">
            <a:avLst/>
          </a:prstGeom>
          <a:noFill/>
          <a:ln w="9525">
            <a:noFill/>
            <a:miter lim="800000"/>
            <a:headEnd/>
            <a:tailEnd/>
          </a:ln>
        </p:spPr>
        <p:txBody>
          <a:bodyPr wrap="none">
            <a:spAutoFit/>
          </a:bodyPr>
          <a:lstStyle/>
          <a:p>
            <a:pPr algn="ctr" eaLnBrk="0" hangingPunct="0"/>
            <a:r>
              <a:rPr lang="en-US" sz="2000" dirty="0"/>
              <a:t>Randomized</a:t>
            </a:r>
          </a:p>
          <a:p>
            <a:pPr algn="ctr" eaLnBrk="0" hangingPunct="0"/>
            <a:r>
              <a:rPr lang="en-US" sz="2000" dirty="0"/>
              <a:t>Non-randomized</a:t>
            </a:r>
          </a:p>
        </p:txBody>
      </p:sp>
      <p:sp>
        <p:nvSpPr>
          <p:cNvPr id="21516" name="Text Box 14"/>
          <p:cNvSpPr txBox="1">
            <a:spLocks noChangeArrowheads="1"/>
          </p:cNvSpPr>
          <p:nvPr/>
        </p:nvSpPr>
        <p:spPr bwMode="auto">
          <a:xfrm>
            <a:off x="4575968" y="3810000"/>
            <a:ext cx="2129632" cy="461665"/>
          </a:xfrm>
          <a:prstGeom prst="rect">
            <a:avLst/>
          </a:prstGeom>
          <a:noFill/>
          <a:ln w="9525">
            <a:noFill/>
            <a:miter lim="800000"/>
            <a:headEnd/>
            <a:tailEnd/>
          </a:ln>
        </p:spPr>
        <p:txBody>
          <a:bodyPr wrap="square">
            <a:spAutoFit/>
          </a:bodyPr>
          <a:lstStyle/>
          <a:p>
            <a:pPr algn="ctr" eaLnBrk="0" hangingPunct="0">
              <a:spcBef>
                <a:spcPct val="50000"/>
              </a:spcBef>
            </a:pPr>
            <a:r>
              <a:rPr lang="en-US" b="1" dirty="0">
                <a:solidFill>
                  <a:srgbClr val="FF0000"/>
                </a:solidFill>
              </a:rPr>
              <a:t>Observational</a:t>
            </a:r>
          </a:p>
        </p:txBody>
      </p:sp>
      <p:sp>
        <p:nvSpPr>
          <p:cNvPr id="21517" name="Text Box 15"/>
          <p:cNvSpPr txBox="1">
            <a:spLocks noChangeArrowheads="1"/>
          </p:cNvSpPr>
          <p:nvPr/>
        </p:nvSpPr>
        <p:spPr bwMode="auto">
          <a:xfrm>
            <a:off x="6591300" y="3239938"/>
            <a:ext cx="2438400" cy="457200"/>
          </a:xfrm>
          <a:prstGeom prst="rect">
            <a:avLst/>
          </a:prstGeom>
          <a:noFill/>
          <a:ln w="9525">
            <a:noFill/>
            <a:miter lim="800000"/>
            <a:headEnd/>
            <a:tailEnd/>
          </a:ln>
        </p:spPr>
        <p:txBody>
          <a:bodyPr>
            <a:spAutoFit/>
          </a:bodyPr>
          <a:lstStyle/>
          <a:p>
            <a:pPr algn="ctr" eaLnBrk="0" hangingPunct="0">
              <a:spcBef>
                <a:spcPct val="50000"/>
              </a:spcBef>
            </a:pPr>
            <a:r>
              <a:rPr lang="en-US" b="1" dirty="0">
                <a:solidFill>
                  <a:srgbClr val="FF0000"/>
                </a:solidFill>
              </a:rPr>
              <a:t>Experimental</a:t>
            </a:r>
          </a:p>
        </p:txBody>
      </p:sp>
      <p:sp>
        <p:nvSpPr>
          <p:cNvPr id="21518" name="Line 16"/>
          <p:cNvSpPr>
            <a:spLocks noChangeShapeType="1"/>
          </p:cNvSpPr>
          <p:nvPr/>
        </p:nvSpPr>
        <p:spPr bwMode="auto">
          <a:xfrm>
            <a:off x="7886700" y="3656161"/>
            <a:ext cx="0" cy="457200"/>
          </a:xfrm>
          <a:prstGeom prst="line">
            <a:avLst/>
          </a:prstGeom>
          <a:noFill/>
          <a:ln w="9525">
            <a:solidFill>
              <a:schemeClr val="tx1"/>
            </a:solidFill>
            <a:round/>
            <a:headEnd/>
            <a:tailEnd type="triangle" w="med" len="med"/>
          </a:ln>
        </p:spPr>
        <p:txBody>
          <a:bodyPr wrap="none" anchor="ctr"/>
          <a:lstStyle/>
          <a:p>
            <a:endParaRPr lang="en-US"/>
          </a:p>
        </p:txBody>
      </p:sp>
      <p:sp>
        <p:nvSpPr>
          <p:cNvPr id="21519" name="Line 17"/>
          <p:cNvSpPr>
            <a:spLocks noChangeShapeType="1"/>
          </p:cNvSpPr>
          <p:nvPr/>
        </p:nvSpPr>
        <p:spPr bwMode="auto">
          <a:xfrm flipH="1">
            <a:off x="5486400" y="2725738"/>
            <a:ext cx="304800" cy="1084262"/>
          </a:xfrm>
          <a:prstGeom prst="line">
            <a:avLst/>
          </a:prstGeom>
          <a:noFill/>
          <a:ln w="9525">
            <a:solidFill>
              <a:schemeClr val="tx1"/>
            </a:solidFill>
            <a:round/>
            <a:headEnd/>
            <a:tailEnd type="triangle" w="med" len="med"/>
          </a:ln>
        </p:spPr>
        <p:txBody>
          <a:bodyPr wrap="none" anchor="ctr"/>
          <a:lstStyle/>
          <a:p>
            <a:endParaRPr lang="en-US"/>
          </a:p>
        </p:txBody>
      </p:sp>
      <p:sp>
        <p:nvSpPr>
          <p:cNvPr id="21520" name="Line 18"/>
          <p:cNvSpPr>
            <a:spLocks noChangeShapeType="1"/>
          </p:cNvSpPr>
          <p:nvPr/>
        </p:nvSpPr>
        <p:spPr bwMode="auto">
          <a:xfrm>
            <a:off x="6248400" y="2767642"/>
            <a:ext cx="685800" cy="506083"/>
          </a:xfrm>
          <a:prstGeom prst="line">
            <a:avLst/>
          </a:prstGeom>
          <a:noFill/>
          <a:ln w="9525">
            <a:solidFill>
              <a:schemeClr val="tx1"/>
            </a:solidFill>
            <a:round/>
            <a:headEnd/>
            <a:tailEnd type="triangle" w="med" len="med"/>
          </a:ln>
        </p:spPr>
        <p:txBody>
          <a:bodyPr wrap="none" anchor="ctr"/>
          <a:lstStyle/>
          <a:p>
            <a:endParaRPr lang="en-US"/>
          </a:p>
        </p:txBody>
      </p:sp>
      <p:sp>
        <p:nvSpPr>
          <p:cNvPr id="21521" name="Text Box 21"/>
          <p:cNvSpPr txBox="1">
            <a:spLocks noChangeArrowheads="1"/>
          </p:cNvSpPr>
          <p:nvPr/>
        </p:nvSpPr>
        <p:spPr bwMode="auto">
          <a:xfrm>
            <a:off x="1732756" y="5181600"/>
            <a:ext cx="2843212" cy="1371600"/>
          </a:xfrm>
          <a:prstGeom prst="rect">
            <a:avLst/>
          </a:prstGeom>
          <a:noFill/>
          <a:ln w="9525">
            <a:noFill/>
            <a:miter lim="800000"/>
            <a:headEnd/>
            <a:tailEnd/>
          </a:ln>
        </p:spPr>
        <p:txBody>
          <a:bodyPr wrap="none">
            <a:spAutoFit/>
          </a:bodyPr>
          <a:lstStyle/>
          <a:p>
            <a:pPr algn="ctr" eaLnBrk="0" hangingPunct="0">
              <a:spcBef>
                <a:spcPct val="50000"/>
              </a:spcBef>
            </a:pPr>
            <a:r>
              <a:rPr lang="en-US" dirty="0" smtClean="0"/>
              <a:t>Within-subject</a:t>
            </a:r>
            <a:endParaRPr lang="en-US" dirty="0"/>
          </a:p>
          <a:p>
            <a:pPr algn="ctr" eaLnBrk="0" hangingPunct="0"/>
            <a:r>
              <a:rPr lang="en-US" sz="2000" dirty="0"/>
              <a:t>Case-crossover</a:t>
            </a:r>
          </a:p>
          <a:p>
            <a:pPr algn="ctr" eaLnBrk="0" hangingPunct="0"/>
            <a:r>
              <a:rPr lang="en-US" sz="2000" dirty="0"/>
              <a:t>Case only</a:t>
            </a:r>
          </a:p>
          <a:p>
            <a:pPr algn="ctr" eaLnBrk="0" hangingPunct="0"/>
            <a:r>
              <a:rPr lang="en-US" sz="2000" dirty="0"/>
              <a:t>Self-controlled case series</a:t>
            </a:r>
          </a:p>
        </p:txBody>
      </p:sp>
      <p:sp>
        <p:nvSpPr>
          <p:cNvPr id="21522" name="Line 22"/>
          <p:cNvSpPr>
            <a:spLocks noChangeShapeType="1"/>
          </p:cNvSpPr>
          <p:nvPr/>
        </p:nvSpPr>
        <p:spPr bwMode="auto">
          <a:xfrm>
            <a:off x="5715000" y="4306738"/>
            <a:ext cx="0" cy="701674"/>
          </a:xfrm>
          <a:prstGeom prst="line">
            <a:avLst/>
          </a:prstGeom>
          <a:noFill/>
          <a:ln w="9525">
            <a:solidFill>
              <a:schemeClr val="tx1"/>
            </a:solidFill>
            <a:round/>
            <a:headEnd/>
            <a:tailEnd type="triangle" w="med" len="med"/>
          </a:ln>
        </p:spPr>
        <p:txBody>
          <a:bodyPr wrap="none" anchor="ctr"/>
          <a:lstStyle/>
          <a:p>
            <a:endParaRPr lang="en-US"/>
          </a:p>
        </p:txBody>
      </p:sp>
      <p:sp>
        <p:nvSpPr>
          <p:cNvPr id="20" name="Text Box 14"/>
          <p:cNvSpPr txBox="1">
            <a:spLocks noChangeArrowheads="1"/>
          </p:cNvSpPr>
          <p:nvPr/>
        </p:nvSpPr>
        <p:spPr bwMode="auto">
          <a:xfrm>
            <a:off x="56356" y="3045125"/>
            <a:ext cx="1981200" cy="457200"/>
          </a:xfrm>
          <a:prstGeom prst="rect">
            <a:avLst/>
          </a:prstGeom>
          <a:noFill/>
          <a:ln w="9525">
            <a:noFill/>
            <a:miter lim="800000"/>
            <a:headEnd/>
            <a:tailEnd/>
          </a:ln>
        </p:spPr>
        <p:txBody>
          <a:bodyPr>
            <a:spAutoFit/>
          </a:bodyPr>
          <a:lstStyle/>
          <a:p>
            <a:pPr algn="ctr" eaLnBrk="0" hangingPunct="0">
              <a:spcBef>
                <a:spcPct val="50000"/>
              </a:spcBef>
            </a:pPr>
            <a:r>
              <a:rPr lang="en-US" dirty="0"/>
              <a:t>Observational</a:t>
            </a:r>
          </a:p>
        </p:txBody>
      </p:sp>
      <p:sp>
        <p:nvSpPr>
          <p:cNvPr id="21" name="Text Box 15"/>
          <p:cNvSpPr txBox="1">
            <a:spLocks noChangeArrowheads="1"/>
          </p:cNvSpPr>
          <p:nvPr/>
        </p:nvSpPr>
        <p:spPr bwMode="auto">
          <a:xfrm>
            <a:off x="2647156" y="2996242"/>
            <a:ext cx="2438400" cy="457200"/>
          </a:xfrm>
          <a:prstGeom prst="rect">
            <a:avLst/>
          </a:prstGeom>
          <a:noFill/>
          <a:ln w="9525">
            <a:noFill/>
            <a:miter lim="800000"/>
            <a:headEnd/>
            <a:tailEnd/>
          </a:ln>
        </p:spPr>
        <p:txBody>
          <a:bodyPr>
            <a:spAutoFit/>
          </a:bodyPr>
          <a:lstStyle/>
          <a:p>
            <a:pPr algn="ctr" eaLnBrk="0" hangingPunct="0">
              <a:spcBef>
                <a:spcPct val="50000"/>
              </a:spcBef>
            </a:pPr>
            <a:r>
              <a:rPr lang="en-US"/>
              <a:t>Experimental</a:t>
            </a:r>
          </a:p>
        </p:txBody>
      </p:sp>
      <p:sp>
        <p:nvSpPr>
          <p:cNvPr id="22" name="Line 17"/>
          <p:cNvSpPr>
            <a:spLocks noChangeShapeType="1"/>
          </p:cNvSpPr>
          <p:nvPr/>
        </p:nvSpPr>
        <p:spPr bwMode="auto">
          <a:xfrm flipH="1">
            <a:off x="1580356" y="2767642"/>
            <a:ext cx="304800" cy="457200"/>
          </a:xfrm>
          <a:prstGeom prst="line">
            <a:avLst/>
          </a:prstGeom>
          <a:noFill/>
          <a:ln w="9525">
            <a:solidFill>
              <a:schemeClr val="tx1"/>
            </a:solidFill>
            <a:round/>
            <a:headEnd/>
            <a:tailEnd type="triangle" w="med" len="med"/>
          </a:ln>
        </p:spPr>
        <p:txBody>
          <a:bodyPr wrap="none" anchor="ctr"/>
          <a:lstStyle/>
          <a:p>
            <a:endParaRPr lang="en-US"/>
          </a:p>
        </p:txBody>
      </p:sp>
      <p:sp>
        <p:nvSpPr>
          <p:cNvPr id="23" name="Line 18"/>
          <p:cNvSpPr>
            <a:spLocks noChangeShapeType="1"/>
          </p:cNvSpPr>
          <p:nvPr/>
        </p:nvSpPr>
        <p:spPr bwMode="auto">
          <a:xfrm>
            <a:off x="2342356" y="2767642"/>
            <a:ext cx="685800" cy="304800"/>
          </a:xfrm>
          <a:prstGeom prst="line">
            <a:avLst/>
          </a:prstGeom>
          <a:noFill/>
          <a:ln w="9525">
            <a:solidFill>
              <a:schemeClr val="tx1"/>
            </a:solidFill>
            <a:round/>
            <a:headEnd/>
            <a:tailEnd type="triangle" w="med" len="med"/>
          </a:ln>
        </p:spPr>
        <p:txBody>
          <a:bodyPr wrap="none" anchor="ctr"/>
          <a:lstStyle/>
          <a:p>
            <a:endParaRPr lang="en-US"/>
          </a:p>
        </p:txBody>
      </p:sp>
      <p:sp>
        <p:nvSpPr>
          <p:cNvPr id="24" name="Text Box 13"/>
          <p:cNvSpPr txBox="1">
            <a:spLocks noChangeArrowheads="1"/>
          </p:cNvSpPr>
          <p:nvPr/>
        </p:nvSpPr>
        <p:spPr bwMode="auto">
          <a:xfrm>
            <a:off x="2591084" y="3764907"/>
            <a:ext cx="1608702" cy="707886"/>
          </a:xfrm>
          <a:prstGeom prst="rect">
            <a:avLst/>
          </a:prstGeom>
          <a:noFill/>
          <a:ln w="9525">
            <a:noFill/>
            <a:miter lim="800000"/>
            <a:headEnd/>
            <a:tailEnd/>
          </a:ln>
        </p:spPr>
        <p:txBody>
          <a:bodyPr wrap="square">
            <a:spAutoFit/>
          </a:bodyPr>
          <a:lstStyle/>
          <a:p>
            <a:pPr algn="ctr" eaLnBrk="0" hangingPunct="0"/>
            <a:r>
              <a:rPr lang="en-US" sz="2000" dirty="0" smtClean="0"/>
              <a:t>Cluster randomized</a:t>
            </a:r>
            <a:endParaRPr lang="en-US" sz="2000" dirty="0"/>
          </a:p>
        </p:txBody>
      </p:sp>
      <p:sp>
        <p:nvSpPr>
          <p:cNvPr id="25" name="Line 16"/>
          <p:cNvSpPr>
            <a:spLocks noChangeShapeType="1"/>
          </p:cNvSpPr>
          <p:nvPr/>
        </p:nvSpPr>
        <p:spPr bwMode="auto">
          <a:xfrm>
            <a:off x="3371506" y="3381523"/>
            <a:ext cx="0" cy="457200"/>
          </a:xfrm>
          <a:prstGeom prst="line">
            <a:avLst/>
          </a:prstGeom>
          <a:noFill/>
          <a:ln w="9525">
            <a:solidFill>
              <a:schemeClr val="tx1"/>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10217937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143000"/>
            <a:ext cx="9067800" cy="4114800"/>
          </a:xfrm>
        </p:spPr>
        <p:txBody>
          <a:bodyPr/>
          <a:lstStyle/>
          <a:p>
            <a:pPr>
              <a:lnSpc>
                <a:spcPct val="90000"/>
              </a:lnSpc>
            </a:pPr>
            <a:r>
              <a:rPr lang="en-US" sz="2600" dirty="0" smtClean="0"/>
              <a:t>We already said: experimental studies can be viewed as cohort studies where the investigator assigns the exposure  </a:t>
            </a:r>
          </a:p>
          <a:p>
            <a:pPr>
              <a:lnSpc>
                <a:spcPct val="90000"/>
              </a:lnSpc>
            </a:pPr>
            <a:endParaRPr lang="en-US" sz="500" dirty="0" smtClean="0"/>
          </a:p>
          <a:p>
            <a:pPr>
              <a:lnSpc>
                <a:spcPct val="90000"/>
              </a:lnSpc>
            </a:pPr>
            <a:r>
              <a:rPr lang="en-US" sz="2600" dirty="0" smtClean="0"/>
              <a:t>New: Observational studies should be viewed (and designed) as attempting to </a:t>
            </a:r>
            <a:r>
              <a:rPr lang="en-US" sz="2600" u="sng" dirty="0" smtClean="0"/>
              <a:t>emulate</a:t>
            </a:r>
            <a:r>
              <a:rPr lang="en-US" sz="2600" dirty="0" smtClean="0"/>
              <a:t> a randomized controlled trial (RCT)</a:t>
            </a:r>
          </a:p>
          <a:p>
            <a:pPr>
              <a:lnSpc>
                <a:spcPct val="90000"/>
              </a:lnSpc>
            </a:pPr>
            <a:endParaRPr lang="en-US" sz="500" dirty="0" smtClean="0"/>
          </a:p>
          <a:p>
            <a:pPr>
              <a:lnSpc>
                <a:spcPct val="90000"/>
              </a:lnSpc>
            </a:pPr>
            <a:r>
              <a:rPr lang="en-US" sz="2600" dirty="0" smtClean="0"/>
              <a:t>Thus, when designing an observational study, ask yourself:	  What is the RCT that I am trying to emulate?	</a:t>
            </a:r>
          </a:p>
          <a:p>
            <a:pPr lvl="1">
              <a:lnSpc>
                <a:spcPct val="90000"/>
              </a:lnSpc>
              <a:spcBef>
                <a:spcPts val="600"/>
              </a:spcBef>
            </a:pPr>
            <a:r>
              <a:rPr lang="en-US" sz="2400" dirty="0" smtClean="0"/>
              <a:t>What is the “target trial”?</a:t>
            </a:r>
          </a:p>
          <a:p>
            <a:pPr lvl="1">
              <a:lnSpc>
                <a:spcPct val="90000"/>
              </a:lnSpc>
              <a:spcBef>
                <a:spcPts val="600"/>
              </a:spcBef>
            </a:pPr>
            <a:endParaRPr lang="en-US" sz="500" dirty="0" smtClean="0"/>
          </a:p>
          <a:p>
            <a:pPr>
              <a:lnSpc>
                <a:spcPct val="90000"/>
              </a:lnSpc>
            </a:pPr>
            <a:r>
              <a:rPr lang="en-US" sz="2600" dirty="0" smtClean="0"/>
              <a:t>The “target trial” can be a very real RCT that could in reality be performed if there were time and resources</a:t>
            </a:r>
          </a:p>
          <a:p>
            <a:pPr lvl="1">
              <a:lnSpc>
                <a:spcPct val="90000"/>
              </a:lnSpc>
              <a:spcBef>
                <a:spcPts val="600"/>
              </a:spcBef>
            </a:pPr>
            <a:r>
              <a:rPr lang="en-US" sz="2400" dirty="0" smtClean="0"/>
              <a:t>e.g., randomizing to treatment A vs B and following for 20 years</a:t>
            </a:r>
          </a:p>
          <a:p>
            <a:pPr lvl="1">
              <a:lnSpc>
                <a:spcPct val="90000"/>
              </a:lnSpc>
              <a:spcBef>
                <a:spcPts val="600"/>
              </a:spcBef>
            </a:pPr>
            <a:endParaRPr lang="en-US" sz="300" dirty="0" smtClean="0"/>
          </a:p>
          <a:p>
            <a:pPr>
              <a:lnSpc>
                <a:spcPct val="90000"/>
              </a:lnSpc>
            </a:pPr>
            <a:r>
              <a:rPr lang="en-US" sz="2600" dirty="0" smtClean="0"/>
              <a:t>Or, an RCT which is hypothetical (a “thought experiment”)</a:t>
            </a:r>
          </a:p>
          <a:p>
            <a:pPr lvl="1">
              <a:lnSpc>
                <a:spcPct val="90000"/>
              </a:lnSpc>
              <a:spcBef>
                <a:spcPts val="600"/>
              </a:spcBef>
            </a:pPr>
            <a:r>
              <a:rPr lang="en-US" sz="2400" dirty="0"/>
              <a:t>e</a:t>
            </a:r>
            <a:r>
              <a:rPr lang="en-US" sz="2400" dirty="0" smtClean="0"/>
              <a:t>.g., randomizing to smoking vs not; being obese vs non-obese</a:t>
            </a:r>
            <a:endParaRPr lang="en-US" dirty="0" smtClean="0"/>
          </a:p>
        </p:txBody>
      </p:sp>
    </p:spTree>
    <p:extLst>
      <p:ext uri="{BB962C8B-B14F-4D97-AF65-F5344CB8AC3E}">
        <p14:creationId xmlns:p14="http://schemas.microsoft.com/office/powerpoint/2010/main" val="107921753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295400"/>
            <a:ext cx="9067800" cy="4114800"/>
          </a:xfrm>
        </p:spPr>
        <p:txBody>
          <a:bodyPr/>
          <a:lstStyle/>
          <a:p>
            <a:pPr>
              <a:lnSpc>
                <a:spcPct val="90000"/>
              </a:lnSpc>
            </a:pPr>
            <a:r>
              <a:rPr lang="en-US" sz="2600" dirty="0" smtClean="0"/>
              <a:t>Limitations in what is available to us (e.g., if we are using data collected during routine health care visits in electronic medical records) may limit the nature of the trial we can emulate</a:t>
            </a:r>
          </a:p>
          <a:p>
            <a:pPr lvl="1">
              <a:lnSpc>
                <a:spcPct val="90000"/>
              </a:lnSpc>
            </a:pPr>
            <a:r>
              <a:rPr lang="en-US" sz="2400" dirty="0" smtClean="0"/>
              <a:t>Need to make compromises in the target trial, but it is still a trial</a:t>
            </a:r>
          </a:p>
          <a:p>
            <a:pPr lvl="1">
              <a:lnSpc>
                <a:spcPct val="90000"/>
              </a:lnSpc>
            </a:pPr>
            <a:endParaRPr lang="en-US" sz="500" dirty="0" smtClean="0"/>
          </a:p>
          <a:p>
            <a:pPr>
              <a:lnSpc>
                <a:spcPct val="90000"/>
              </a:lnSpc>
            </a:pPr>
            <a:r>
              <a:rPr lang="en-US" sz="2600" dirty="0" smtClean="0"/>
              <a:t>We can, in theory, come very close to emulating an RCT with the only exception being the need to do some sort of maneuver to deal with confounding other than randomization</a:t>
            </a:r>
          </a:p>
          <a:p>
            <a:pPr lvl="1">
              <a:lnSpc>
                <a:spcPct val="90000"/>
              </a:lnSpc>
            </a:pPr>
            <a:r>
              <a:rPr lang="en-US" sz="2400" dirty="0" smtClean="0"/>
              <a:t>We will discuss these maneuvers later in the course</a:t>
            </a:r>
          </a:p>
          <a:p>
            <a:pPr lvl="1">
              <a:lnSpc>
                <a:spcPct val="90000"/>
              </a:lnSpc>
            </a:pPr>
            <a:endParaRPr lang="en-US" sz="800" dirty="0" smtClean="0"/>
          </a:p>
          <a:p>
            <a:pPr>
              <a:lnSpc>
                <a:spcPct val="90000"/>
              </a:lnSpc>
            </a:pPr>
            <a:r>
              <a:rPr lang="en-US" sz="2600" dirty="0" smtClean="0"/>
              <a:t>Emulating a target trial in observational work has advantages</a:t>
            </a:r>
          </a:p>
          <a:p>
            <a:pPr lvl="1">
              <a:spcBef>
                <a:spcPts val="0"/>
              </a:spcBef>
            </a:pPr>
            <a:r>
              <a:rPr lang="en-US" sz="2400" dirty="0" smtClean="0"/>
              <a:t>Promotes clarity in the research question</a:t>
            </a:r>
          </a:p>
          <a:p>
            <a:pPr lvl="1">
              <a:spcBef>
                <a:spcPts val="0"/>
              </a:spcBef>
            </a:pPr>
            <a:r>
              <a:rPr lang="en-US" sz="2400" dirty="0" smtClean="0"/>
              <a:t>Avoids common biases in observational research</a:t>
            </a:r>
          </a:p>
          <a:p>
            <a:pPr lvl="1">
              <a:spcBef>
                <a:spcPts val="0"/>
              </a:spcBef>
            </a:pPr>
            <a:r>
              <a:rPr lang="en-US" sz="2400" dirty="0" smtClean="0"/>
              <a:t>Better chance of influencing public health/clinical practice</a:t>
            </a:r>
          </a:p>
          <a:p>
            <a:pPr marL="0" indent="0">
              <a:lnSpc>
                <a:spcPct val="90000"/>
              </a:lnSpc>
              <a:buNone/>
            </a:pPr>
            <a:endParaRPr lang="en-US" dirty="0" smtClean="0"/>
          </a:p>
        </p:txBody>
      </p:sp>
    </p:spTree>
    <p:extLst>
      <p:ext uri="{BB962C8B-B14F-4D97-AF65-F5344CB8AC3E}">
        <p14:creationId xmlns:p14="http://schemas.microsoft.com/office/powerpoint/2010/main" val="306162519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sz="3400" b="1" dirty="0" smtClean="0"/>
              <a:t>Relationship between </a:t>
            </a:r>
            <a:br>
              <a:rPr lang="en-US" sz="3400" b="1" dirty="0" smtClean="0"/>
            </a:br>
            <a:r>
              <a:rPr lang="en-US" sz="3400" b="1" dirty="0" smtClean="0"/>
              <a:t>Observational and Experimental Studies</a:t>
            </a:r>
          </a:p>
        </p:txBody>
      </p:sp>
      <p:sp>
        <p:nvSpPr>
          <p:cNvPr id="156674" name="Rectangle 3"/>
          <p:cNvSpPr>
            <a:spLocks noGrp="1" noChangeArrowheads="1"/>
          </p:cNvSpPr>
          <p:nvPr>
            <p:ph type="body" idx="1"/>
          </p:nvPr>
        </p:nvSpPr>
        <p:spPr>
          <a:xfrm>
            <a:off x="76200" y="1600200"/>
            <a:ext cx="9067800" cy="4114800"/>
          </a:xfrm>
        </p:spPr>
        <p:txBody>
          <a:bodyPr/>
          <a:lstStyle/>
          <a:p>
            <a:pPr>
              <a:lnSpc>
                <a:spcPct val="90000"/>
              </a:lnSpc>
            </a:pPr>
            <a:r>
              <a:rPr lang="en-US" sz="2600" dirty="0" smtClean="0"/>
              <a:t>Warning: This is not to say that observational studies can always equal findings of an RCT or obviate need to do RCTs</a:t>
            </a:r>
          </a:p>
          <a:p>
            <a:pPr lvl="1">
              <a:lnSpc>
                <a:spcPct val="90000"/>
              </a:lnSpc>
            </a:pPr>
            <a:r>
              <a:rPr lang="en-US" sz="2400" dirty="0" smtClean="0"/>
              <a:t>If feasible, an RCT would always be preferable</a:t>
            </a:r>
          </a:p>
          <a:p>
            <a:pPr marL="0" indent="0">
              <a:lnSpc>
                <a:spcPct val="90000"/>
              </a:lnSpc>
              <a:buNone/>
            </a:pPr>
            <a:endParaRPr lang="en-US" sz="1200" dirty="0" smtClean="0"/>
          </a:p>
          <a:p>
            <a:pPr>
              <a:lnSpc>
                <a:spcPct val="90000"/>
              </a:lnSpc>
            </a:pPr>
            <a:r>
              <a:rPr lang="en-US" sz="2600" b="1" dirty="0" smtClean="0"/>
              <a:t>But when RCTs cannot be done or are impractical, observational studies which have attempted to emulate RCTs can often aptly fill the void</a:t>
            </a:r>
          </a:p>
          <a:p>
            <a:pPr>
              <a:lnSpc>
                <a:spcPct val="90000"/>
              </a:lnSpc>
            </a:pPr>
            <a:endParaRPr lang="en-US" dirty="0" smtClean="0"/>
          </a:p>
        </p:txBody>
      </p:sp>
    </p:spTree>
    <p:extLst>
      <p:ext uri="{BB962C8B-B14F-4D97-AF65-F5344CB8AC3E}">
        <p14:creationId xmlns:p14="http://schemas.microsoft.com/office/powerpoint/2010/main" val="58237130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title"/>
          </p:nvPr>
        </p:nvSpPr>
        <p:spPr>
          <a:xfrm>
            <a:off x="0" y="76200"/>
            <a:ext cx="8915400" cy="1143000"/>
          </a:xfrm>
        </p:spPr>
        <p:txBody>
          <a:bodyPr/>
          <a:lstStyle/>
          <a:p>
            <a:r>
              <a:rPr lang="en-US" sz="3600" dirty="0" smtClean="0"/>
              <a:t>Summary</a:t>
            </a:r>
            <a:r>
              <a:rPr lang="en-US" dirty="0" smtClean="0"/>
              <a:t>: </a:t>
            </a:r>
            <a:r>
              <a:rPr lang="en-US" sz="3200" dirty="0" smtClean="0"/>
              <a:t>Three Key Aspects of Study Design Using Observation of Individuals</a:t>
            </a:r>
          </a:p>
        </p:txBody>
      </p:sp>
      <p:sp>
        <p:nvSpPr>
          <p:cNvPr id="164866" name="Rectangle 3"/>
          <p:cNvSpPr>
            <a:spLocks noGrp="1" noChangeArrowheads="1"/>
          </p:cNvSpPr>
          <p:nvPr>
            <p:ph type="body" idx="1"/>
          </p:nvPr>
        </p:nvSpPr>
        <p:spPr>
          <a:xfrm>
            <a:off x="76200" y="1371600"/>
            <a:ext cx="8839200" cy="4114800"/>
          </a:xfrm>
        </p:spPr>
        <p:txBody>
          <a:bodyPr/>
          <a:lstStyle/>
          <a:p>
            <a:pPr>
              <a:spcBef>
                <a:spcPct val="20000"/>
              </a:spcBef>
            </a:pPr>
            <a:r>
              <a:rPr lang="en-US" sz="2400" b="1" dirty="0" smtClean="0"/>
              <a:t>All designs are based on an underlying </a:t>
            </a:r>
            <a:r>
              <a:rPr lang="en-US" sz="2400" b="1" dirty="0"/>
              <a:t>c</a:t>
            </a:r>
            <a:r>
              <a:rPr lang="en-US" sz="2400" b="1" dirty="0" smtClean="0"/>
              <a:t>ohort (aka Study Base)</a:t>
            </a:r>
          </a:p>
          <a:p>
            <a:pPr lvl="1">
              <a:spcBef>
                <a:spcPct val="20000"/>
              </a:spcBef>
            </a:pPr>
            <a:r>
              <a:rPr lang="en-US" sz="2400" dirty="0" smtClean="0"/>
              <a:t>For case-control, focus on </a:t>
            </a:r>
            <a:r>
              <a:rPr lang="en-US" sz="2400" dirty="0"/>
              <a:t>p</a:t>
            </a:r>
            <a:r>
              <a:rPr lang="en-US" sz="2400" dirty="0" smtClean="0"/>
              <a:t>rimary or secondary study base</a:t>
            </a:r>
          </a:p>
          <a:p>
            <a:pPr lvl="1">
              <a:spcBef>
                <a:spcPct val="20000"/>
              </a:spcBef>
            </a:pPr>
            <a:endParaRPr lang="en-US" sz="1000" dirty="0" smtClean="0"/>
          </a:p>
          <a:p>
            <a:pPr>
              <a:spcBef>
                <a:spcPct val="20000"/>
              </a:spcBef>
            </a:pPr>
            <a:r>
              <a:rPr lang="en-US" sz="2400" b="1" dirty="0" smtClean="0"/>
              <a:t>Designs are distinguished by different approaches to sampling the experience of the study </a:t>
            </a:r>
            <a:r>
              <a:rPr lang="en-US" sz="2400" b="1" dirty="0"/>
              <a:t>b</a:t>
            </a:r>
            <a:r>
              <a:rPr lang="en-US" sz="2400" b="1" dirty="0" smtClean="0"/>
              <a:t>ase </a:t>
            </a:r>
          </a:p>
          <a:p>
            <a:pPr lvl="1">
              <a:spcBef>
                <a:spcPct val="20000"/>
              </a:spcBef>
            </a:pPr>
            <a:r>
              <a:rPr lang="en-US" sz="2400" dirty="0" smtClean="0"/>
              <a:t>The entire cohort (i.e. a cohort study), a slice in time (i.e., a cross-sectional study), or by outcome status (i.e., a case-control study)?  </a:t>
            </a:r>
          </a:p>
          <a:p>
            <a:pPr lvl="1">
              <a:spcBef>
                <a:spcPct val="20000"/>
              </a:spcBef>
            </a:pPr>
            <a:r>
              <a:rPr lang="en-US" sz="2400" dirty="0" smtClean="0"/>
              <a:t>If case-control study, how is sampling of controls performed?</a:t>
            </a:r>
          </a:p>
          <a:p>
            <a:pPr lvl="1">
              <a:spcBef>
                <a:spcPct val="20000"/>
              </a:spcBef>
            </a:pPr>
            <a:endParaRPr lang="en-US" sz="1000" dirty="0" smtClean="0"/>
          </a:p>
          <a:p>
            <a:pPr>
              <a:spcBef>
                <a:spcPct val="20000"/>
              </a:spcBef>
            </a:pPr>
            <a:r>
              <a:rPr lang="en-US" sz="2400" b="1" dirty="0"/>
              <a:t>T</a:t>
            </a:r>
            <a:r>
              <a:rPr lang="en-US" sz="2400" b="1" dirty="0" smtClean="0"/>
              <a:t>iming of measurements of exposure and outcome, relative to each other, is another key aspect of design.</a:t>
            </a:r>
          </a:p>
          <a:p>
            <a:pPr lvl="1">
              <a:spcBef>
                <a:spcPct val="20000"/>
              </a:spcBef>
            </a:pPr>
            <a:r>
              <a:rPr lang="en-US" sz="2400" dirty="0" smtClean="0"/>
              <a:t>Exposure measured (or specimen obtained) before outcome is preferable</a:t>
            </a:r>
          </a:p>
          <a:p>
            <a:pPr>
              <a:buFontTx/>
              <a:buNone/>
            </a:pPr>
            <a:endParaRPr lang="en-US" sz="2400" dirty="0" smtClean="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dirty="0" smtClean="0"/>
              <a:t>Additional Slides</a:t>
            </a:r>
          </a:p>
        </p:txBody>
      </p:sp>
      <p:sp>
        <p:nvSpPr>
          <p:cNvPr id="2" name="Content Placeholder 1"/>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p:txBody>
          <a:bodyPr/>
          <a:lstStyle/>
          <a:p>
            <a:r>
              <a:rPr lang="en-US" dirty="0" smtClean="0"/>
              <a:t>Within-Subject Designs</a:t>
            </a:r>
          </a:p>
        </p:txBody>
      </p:sp>
      <p:sp>
        <p:nvSpPr>
          <p:cNvPr id="158722" name="Rectangle 3"/>
          <p:cNvSpPr>
            <a:spLocks noGrp="1" noChangeArrowheads="1"/>
          </p:cNvSpPr>
          <p:nvPr>
            <p:ph type="body" idx="1"/>
          </p:nvPr>
        </p:nvSpPr>
        <p:spPr/>
        <p:txBody>
          <a:bodyPr/>
          <a:lstStyle/>
          <a:p>
            <a:r>
              <a:rPr lang="en-US" dirty="0" smtClean="0"/>
              <a:t>Case-crossover</a:t>
            </a:r>
            <a:endParaRPr lang="en-US" dirty="0"/>
          </a:p>
          <a:p>
            <a:r>
              <a:rPr lang="en-US" dirty="0"/>
              <a:t>Case only</a:t>
            </a:r>
          </a:p>
          <a:p>
            <a:r>
              <a:rPr lang="en-US" dirty="0"/>
              <a:t>Self-controlled case series</a:t>
            </a:r>
          </a:p>
          <a:p>
            <a:endParaRPr lang="en-US" dirty="0" smtClean="0"/>
          </a:p>
          <a:p>
            <a:endParaRPr lang="en-US" dirty="0" smtClean="0"/>
          </a:p>
        </p:txBody>
      </p:sp>
    </p:spTree>
    <p:extLst>
      <p:ext uri="{BB962C8B-B14F-4D97-AF65-F5344CB8AC3E}">
        <p14:creationId xmlns:p14="http://schemas.microsoft.com/office/powerpoint/2010/main" val="4272558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15172</TotalTime>
  <Words>21855</Words>
  <Application>Microsoft Office PowerPoint</Application>
  <PresentationFormat>On-screen Show (4:3)</PresentationFormat>
  <Paragraphs>1109</Paragraphs>
  <Slides>102</Slides>
  <Notes>95</Notes>
  <HiddenSlides>0</HiddenSlides>
  <MMClips>0</MMClips>
  <ScaleCrop>false</ScaleCrop>
  <HeadingPairs>
    <vt:vector size="4" baseType="variant">
      <vt:variant>
        <vt:lpstr>Theme</vt:lpstr>
      </vt:variant>
      <vt:variant>
        <vt:i4>1</vt:i4>
      </vt:variant>
      <vt:variant>
        <vt:lpstr>Slide Titles</vt:lpstr>
      </vt:variant>
      <vt:variant>
        <vt:i4>102</vt:i4>
      </vt:variant>
    </vt:vector>
  </HeadingPairs>
  <TitlesOfParts>
    <vt:vector size="103" baseType="lpstr">
      <vt:lpstr>Default Design</vt:lpstr>
      <vt:lpstr>Epidemiologic Methods Fall 2015  First 5 Lectures</vt:lpstr>
      <vt:lpstr>Study Design Outline of Topics for Today</vt:lpstr>
      <vt:lpstr>Human Subjects Studies</vt:lpstr>
      <vt:lpstr>Ecological study: water fluoride &amp; dental caries</vt:lpstr>
      <vt:lpstr>Ecological association</vt:lpstr>
      <vt:lpstr>Problems with ecological studies that lead to incorrect conclusions</vt:lpstr>
      <vt:lpstr>Ecological fallacy</vt:lpstr>
      <vt:lpstr>PowerPoint Presentation</vt:lpstr>
      <vt:lpstr>PowerPoint Presentation</vt:lpstr>
      <vt:lpstr>Utility of ecological studies</vt:lpstr>
      <vt:lpstr>Human Subjects Studies</vt:lpstr>
      <vt:lpstr>Therefore, cohorts are the basis of all study designs when the individual is the unit of observation.</vt:lpstr>
      <vt:lpstr>Concept of the Study Base</vt:lpstr>
      <vt:lpstr>Three Keys to Study Design Using Observation of Individuals</vt:lpstr>
      <vt:lpstr>PowerPoint Presentation</vt:lpstr>
      <vt:lpstr>PowerPoint Presentation</vt:lpstr>
      <vt:lpstr>Cohort study</vt:lpstr>
      <vt:lpstr>Defining the composition of a cohort </vt:lpstr>
      <vt:lpstr>Examples: Fixed Cohorts</vt:lpstr>
      <vt:lpstr>Examples: Dynamic Cohorts</vt:lpstr>
      <vt:lpstr>Fixed vs Dynamic Cohorts</vt:lpstr>
      <vt:lpstr>Universe of cohort permutations</vt:lpstr>
      <vt:lpstr>Cohort Study Design</vt:lpstr>
      <vt:lpstr>Framingham Cohort Study</vt:lpstr>
      <vt:lpstr>PowerPoint Presentation</vt:lpstr>
      <vt:lpstr> Subjects lost during follow-up in a cohort  </vt:lpstr>
      <vt:lpstr>Two Cohort Studies of HCV/HIV Coinfection and Risk of AIDS</vt:lpstr>
      <vt:lpstr> Subjects lost during follow-up in a cohort  </vt:lpstr>
      <vt:lpstr>Competing Events</vt:lpstr>
      <vt:lpstr>Cross-Sectional Design</vt:lpstr>
      <vt:lpstr>PowerPoint Presentation</vt:lpstr>
      <vt:lpstr>PowerPoint Presentation</vt:lpstr>
      <vt:lpstr>Cross-Sectional Design Measures Prevalence</vt:lpstr>
      <vt:lpstr>Cross-Sectional Design Weaknesses for Analytic Objectives</vt:lpstr>
      <vt:lpstr>Example of Cross-sectional Study (from an underlying fixed cohort)</vt:lpstr>
      <vt:lpstr>(continued)</vt:lpstr>
      <vt:lpstr>Cross-sectional Study  (from an underlying dynamic cohort)</vt:lpstr>
      <vt:lpstr>Case-Control Design</vt:lpstr>
      <vt:lpstr>Case-Control Design</vt:lpstr>
      <vt:lpstr>Case-Control Key Concept #1</vt:lpstr>
      <vt:lpstr>Primary &amp; Secondary Study Bases</vt:lpstr>
      <vt:lpstr>Case-control Study  in a Primary Study Base</vt:lpstr>
      <vt:lpstr>PowerPoint Presentation</vt:lpstr>
      <vt:lpstr>Sampling Controls within a Primary Study Base: Fixed Cohort</vt:lpstr>
      <vt:lpstr>PowerPoint Presentation</vt:lpstr>
      <vt:lpstr>Example of case-control study with incidence density sampling (fixed cohort)</vt:lpstr>
      <vt:lpstr>Counterintuitive Idea #1</vt:lpstr>
      <vt:lpstr>Another example: Incidence density sampling</vt:lpstr>
      <vt:lpstr>PowerPoint Presentation</vt:lpstr>
      <vt:lpstr>Case-cohort design:  A case-control study sampling controls at baseline of underlying cohort</vt:lpstr>
      <vt:lpstr>Individual can be a control and a case in case-cohort design</vt:lpstr>
      <vt:lpstr>Another case-cohort example</vt:lpstr>
      <vt:lpstr>Incidence density vs case-cohort sampling (from an underlying fixed cohort)</vt:lpstr>
      <vt:lpstr>For completeness,  there is a 3rd approach</vt:lpstr>
      <vt:lpstr>PowerPoint Presentation</vt:lpstr>
      <vt:lpstr>“Case-Control”: A misnomer</vt:lpstr>
      <vt:lpstr>Summary: Sampling Controls within a Fixed Cohort (Primary Study Base)</vt:lpstr>
      <vt:lpstr>PowerPoint Presentation</vt:lpstr>
      <vt:lpstr>PowerPoint Presentation</vt:lpstr>
      <vt:lpstr>Sampling Controls within a Dynamic Cohort  (Primary Study Base)</vt:lpstr>
      <vt:lpstr>PowerPoint Presentation</vt:lpstr>
      <vt:lpstr>PowerPoint Presentation</vt:lpstr>
      <vt:lpstr>Dynamic study base:  Cases</vt:lpstr>
      <vt:lpstr>Dynamic study base: controls</vt:lpstr>
      <vt:lpstr>PowerPoint Presentation</vt:lpstr>
      <vt:lpstr>PowerPoint Presentation</vt:lpstr>
      <vt:lpstr>Example: Controls sampled after case accrual</vt:lpstr>
      <vt:lpstr>Summary: Sampling Controls from a Dynamic Cohort  (Primary Study Base)</vt:lpstr>
      <vt:lpstr>Case-control studies arise from either a primary or secondary study base</vt:lpstr>
      <vt:lpstr>PowerPoint Presentation</vt:lpstr>
      <vt:lpstr>Case-Control Selection from a Secondary Study Base</vt:lpstr>
      <vt:lpstr>Secondary Study Base</vt:lpstr>
      <vt:lpstr>Case-control study with incident cases and secondary study base</vt:lpstr>
      <vt:lpstr>Selection of cases &amp; controls</vt:lpstr>
      <vt:lpstr>Selection of cases &amp; controls</vt:lpstr>
      <vt:lpstr>Challenges according to  Primary vs. Secondary Study Base</vt:lpstr>
      <vt:lpstr>Primary vs. Secondary Study Base (cont.)</vt:lpstr>
      <vt:lpstr>PowerPoint Presentation</vt:lpstr>
      <vt:lpstr>Two Concepts to Distinguish</vt:lpstr>
      <vt:lpstr>PowerPoint Presentation</vt:lpstr>
      <vt:lpstr>Case-control design using prevalent cases</vt:lpstr>
      <vt:lpstr>PowerPoint Presentation</vt:lpstr>
      <vt:lpstr>PowerPoint Presentation</vt:lpstr>
      <vt:lpstr>PowerPoint Presentation</vt:lpstr>
      <vt:lpstr>PowerPoint Presentation</vt:lpstr>
      <vt:lpstr>“Nested” Case-Control Study  </vt:lpstr>
      <vt:lpstr>Comment on Terms Prospective &amp; Retrospective</vt:lpstr>
      <vt:lpstr>PowerPoint Presentation</vt:lpstr>
      <vt:lpstr>Strong Case-Control Design</vt:lpstr>
      <vt:lpstr>Case-Control Design</vt:lpstr>
      <vt:lpstr>PowerPoint Presentation</vt:lpstr>
      <vt:lpstr>Critical Features of  Good Case-Control Design</vt:lpstr>
      <vt:lpstr>Human Subjects Studies</vt:lpstr>
      <vt:lpstr>Relationship between  Observational and Experimental Studies</vt:lpstr>
      <vt:lpstr>Relationship between  Observational and Experimental Studies</vt:lpstr>
      <vt:lpstr>Relationship between  Observational and Experimental Studies</vt:lpstr>
      <vt:lpstr>Summary: Three Key Aspects of Study Design Using Observation of Individuals</vt:lpstr>
      <vt:lpstr>Additional Slides</vt:lpstr>
      <vt:lpstr>Within-Subject Designs</vt:lpstr>
      <vt:lpstr>Case-Crossover Design</vt:lpstr>
      <vt:lpstr>PowerPoint Presentation</vt:lpstr>
      <vt:lpstr>Case-Crossover Example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Dennis Osmond</dc:creator>
  <cp:lastModifiedBy>Jeff Martin</cp:lastModifiedBy>
  <cp:revision>967</cp:revision>
  <cp:lastPrinted>2001-10-01T21:21:52Z</cp:lastPrinted>
  <dcterms:created xsi:type="dcterms:W3CDTF">2001-09-02T18:46:41Z</dcterms:created>
  <dcterms:modified xsi:type="dcterms:W3CDTF">2015-09-15T07:35:11Z</dcterms:modified>
</cp:coreProperties>
</file>