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34"/>
  </p:notesMasterIdLst>
  <p:handoutMasterIdLst>
    <p:handoutMasterId r:id="rId35"/>
  </p:handoutMasterIdLst>
  <p:sldIdLst>
    <p:sldId id="406" r:id="rId7"/>
    <p:sldId id="670" r:id="rId8"/>
    <p:sldId id="671" r:id="rId9"/>
    <p:sldId id="672" r:id="rId10"/>
    <p:sldId id="621" r:id="rId11"/>
    <p:sldId id="622" r:id="rId12"/>
    <p:sldId id="645" r:id="rId13"/>
    <p:sldId id="623" r:id="rId14"/>
    <p:sldId id="624" r:id="rId15"/>
    <p:sldId id="625" r:id="rId16"/>
    <p:sldId id="633" r:id="rId17"/>
    <p:sldId id="673" r:id="rId18"/>
    <p:sldId id="675" r:id="rId19"/>
    <p:sldId id="681" r:id="rId20"/>
    <p:sldId id="686" r:id="rId21"/>
    <p:sldId id="682" r:id="rId22"/>
    <p:sldId id="683" r:id="rId23"/>
    <p:sldId id="684" r:id="rId24"/>
    <p:sldId id="687" r:id="rId25"/>
    <p:sldId id="688" r:id="rId26"/>
    <p:sldId id="674" r:id="rId27"/>
    <p:sldId id="676" r:id="rId28"/>
    <p:sldId id="677" r:id="rId29"/>
    <p:sldId id="680" r:id="rId30"/>
    <p:sldId id="679" r:id="rId31"/>
    <p:sldId id="678" r:id="rId32"/>
    <p:sldId id="488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1" autoAdjust="0"/>
    <p:restoredTop sz="86232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1816" y="-10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10/9/15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10/9/15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10/9/15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10/9/15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Mortality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12, 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" y="1295399"/>
            <a:ext cx="8631482" cy="505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Mortality decline 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63455" y="1616364"/>
            <a:ext cx="1477818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8673" y="3396672"/>
            <a:ext cx="1752599" cy="37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17372" y="4033981"/>
            <a:ext cx="885537" cy="37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12540" y="4412672"/>
            <a:ext cx="983096" cy="37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95635" y="4565072"/>
            <a:ext cx="1974273" cy="37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8581" y="1491673"/>
            <a:ext cx="1059874" cy="50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68580" y="3775363"/>
            <a:ext cx="1290783" cy="877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707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835613"/>
          </a:xfrm>
        </p:spPr>
        <p:txBody>
          <a:bodyPr/>
          <a:lstStyle/>
          <a:p>
            <a:r>
              <a:rPr lang="en-US" sz="2800" dirty="0"/>
              <a:t>Changes in Fertility + Changes in Mortality: Demographic and Epidemiologic Transition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1246240"/>
            <a:ext cx="7254944" cy="50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31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67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Measuring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54616"/>
            <a:ext cx="8325548" cy="4011502"/>
          </a:xfrm>
        </p:spPr>
        <p:txBody>
          <a:bodyPr/>
          <a:lstStyle/>
          <a:p>
            <a:r>
              <a:rPr lang="en-US" dirty="0">
                <a:latin typeface="+mn-lt"/>
              </a:rPr>
              <a:t>Crude Death Rate=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Number of deaths in year X, in country Y</a:t>
            </a:r>
          </a:p>
          <a:p>
            <a:pPr lvl="1" indent="0">
              <a:buNone/>
            </a:pPr>
            <a:r>
              <a:rPr lang="en-US" sz="800" dirty="0">
                <a:latin typeface="+mn-lt"/>
              </a:rPr>
              <a:t>____________________________________________________________________________________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Mid-year population in year X, country Y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Age specific death rate=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Number of deaths at age Z, in country Y</a:t>
            </a:r>
          </a:p>
          <a:p>
            <a:pPr lvl="1" indent="0">
              <a:buNone/>
            </a:pPr>
            <a:r>
              <a:rPr lang="en-US" sz="800" dirty="0">
                <a:latin typeface="+mn-lt"/>
              </a:rPr>
              <a:t>________________________________________________________________________________________________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Number of people age Z, in country 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935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Crude death rate: why is it problematic?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7" y="1563684"/>
            <a:ext cx="2544199" cy="1458362"/>
          </a:xfrm>
        </p:spPr>
        <p:txBody>
          <a:bodyPr/>
          <a:lstStyle/>
          <a:p>
            <a:r>
              <a:rPr lang="en-US" dirty="0" smtClean="0"/>
              <a:t>Think about lexis diagrams from the other day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09" y="1219753"/>
            <a:ext cx="5222574" cy="49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22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Rate </a:t>
            </a:r>
            <a:r>
              <a:rPr lang="en-US" dirty="0" err="1" smtClean="0"/>
              <a:t>vs</a:t>
            </a:r>
            <a:r>
              <a:rPr lang="en-US" dirty="0" smtClean="0"/>
              <a:t> probability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375" y="1401529"/>
            <a:ext cx="8325548" cy="4657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of the frequency with which an event occurs in a defined population during a given length of time </a:t>
            </a:r>
          </a:p>
          <a:p>
            <a:pPr lvl="1"/>
            <a:r>
              <a:rPr lang="en-US" dirty="0"/>
              <a:t>Numerator: Count of events that occur during a period </a:t>
            </a:r>
          </a:p>
          <a:p>
            <a:pPr lvl="1"/>
            <a:r>
              <a:rPr lang="en-US" dirty="0" smtClean="0"/>
              <a:t>Denominator</a:t>
            </a:r>
            <a:r>
              <a:rPr lang="en-US" dirty="0"/>
              <a:t>: Midpoint population, or person-years, or other person-time units of exposure for the same period as the numerator </a:t>
            </a:r>
          </a:p>
          <a:p>
            <a:r>
              <a:rPr lang="en-US" dirty="0" smtClean="0"/>
              <a:t>Probability: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demography, indicates the likelihood that some event will (or will not) occur to some group of exposed persons during the course of some period of time 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to rates except that they consider the number of people exposed to risk at the start of a time interval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68765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</a:t>
            </a:r>
            <a:r>
              <a:rPr lang="en-US" dirty="0" err="1" smtClean="0"/>
              <a:t>vs</a:t>
            </a:r>
            <a:r>
              <a:rPr lang="en-US" dirty="0" smtClean="0"/>
              <a:t> period rates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55" y="1401527"/>
            <a:ext cx="5848371" cy="2519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59" y="3838671"/>
            <a:ext cx="6656817" cy="22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96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Rates </a:t>
            </a:r>
            <a:r>
              <a:rPr lang="en-US" dirty="0" err="1" smtClean="0"/>
              <a:t>vs</a:t>
            </a:r>
            <a:r>
              <a:rPr lang="en-US" dirty="0" smtClean="0"/>
              <a:t>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394024"/>
            <a:ext cx="8325548" cy="4011502"/>
          </a:xfrm>
        </p:spPr>
        <p:txBody>
          <a:bodyPr/>
          <a:lstStyle/>
          <a:p>
            <a:r>
              <a:rPr lang="en-US" dirty="0" smtClean="0"/>
              <a:t>We often think in terms of probabilities in demography (the probability of dying)</a:t>
            </a:r>
          </a:p>
          <a:p>
            <a:pPr lvl="1"/>
            <a:r>
              <a:rPr lang="en-US" dirty="0" smtClean="0"/>
              <a:t>Life tables next week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27" y="2700862"/>
            <a:ext cx="5870844" cy="32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92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Try to calculate!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4" y="1434864"/>
            <a:ext cx="8175039" cy="44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51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Try to calculate!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10/11/15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7926"/>
          <a:stretch/>
        </p:blipFill>
        <p:spPr>
          <a:xfrm>
            <a:off x="139035" y="1587264"/>
            <a:ext cx="4257021" cy="4498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3793"/>
          <a:stretch/>
        </p:blipFill>
        <p:spPr>
          <a:xfrm>
            <a:off x="4204306" y="1587264"/>
            <a:ext cx="4858522" cy="1184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306" y="2724714"/>
            <a:ext cx="4858523" cy="22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18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Adult Mortality Decline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1161222"/>
            <a:ext cx="7261830" cy="54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95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Try to calculate!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10/11/15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4" y="1434864"/>
            <a:ext cx="8175039" cy="449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459723" y="2970352"/>
            <a:ext cx="36869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/6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721628" y="3735921"/>
            <a:ext cx="36869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3/4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790172" y="4436685"/>
            <a:ext cx="36869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3/</a:t>
            </a:r>
            <a:r>
              <a:rPr lang="en-US" sz="2000" dirty="0"/>
              <a:t>5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63609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Problem with crude death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481393"/>
            <a:ext cx="8325548" cy="4011502"/>
          </a:xfrm>
        </p:spPr>
        <p:txBody>
          <a:bodyPr/>
          <a:lstStyle/>
          <a:p>
            <a:r>
              <a:rPr lang="en-US" dirty="0" smtClean="0"/>
              <a:t>Populations differ in terms of age distribution</a:t>
            </a:r>
          </a:p>
          <a:p>
            <a:pPr lvl="1"/>
            <a:r>
              <a:rPr lang="en-US" dirty="0" smtClean="0"/>
              <a:t>Cannot really compare</a:t>
            </a:r>
          </a:p>
          <a:p>
            <a:r>
              <a:rPr lang="en-US" dirty="0" smtClean="0"/>
              <a:t>Need to remove the effects of the population distribution on crude death rates to compare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919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Ecuador </a:t>
            </a:r>
            <a:r>
              <a:rPr lang="en-US" dirty="0" err="1" smtClean="0"/>
              <a:t>vs</a:t>
            </a:r>
            <a:r>
              <a:rPr lang="en-US" dirty="0" smtClean="0"/>
              <a:t> Sweden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88" y="1452691"/>
            <a:ext cx="5999004" cy="3883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493221"/>
            <a:ext cx="2492879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Crude death rate</a:t>
            </a:r>
          </a:p>
          <a:p>
            <a:endParaRPr lang="en-US" sz="2000" dirty="0"/>
          </a:p>
          <a:p>
            <a:r>
              <a:rPr lang="en-US" sz="2000" dirty="0" smtClean="0"/>
              <a:t>Ecuador: 5.6/1000</a:t>
            </a:r>
          </a:p>
          <a:p>
            <a:endParaRPr lang="en-US" sz="2000" dirty="0"/>
          </a:p>
          <a:p>
            <a:r>
              <a:rPr lang="en-US" sz="2000" dirty="0" smtClean="0"/>
              <a:t>Sweden 10.5/1000</a:t>
            </a:r>
          </a:p>
          <a:p>
            <a:endParaRPr lang="en-US" sz="2000" dirty="0"/>
          </a:p>
          <a:p>
            <a:r>
              <a:rPr lang="en-US" sz="2000" dirty="0" smtClean="0"/>
              <a:t>Why?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Age Structure: </a:t>
            </a:r>
          </a:p>
          <a:p>
            <a:r>
              <a:rPr lang="en-US" sz="2000" dirty="0" smtClean="0"/>
              <a:t>More old people in Sweden</a:t>
            </a:r>
          </a:p>
        </p:txBody>
      </p:sp>
    </p:spTree>
    <p:extLst>
      <p:ext uri="{BB962C8B-B14F-4D97-AF65-F5344CB8AC3E}">
        <p14:creationId xmlns:p14="http://schemas.microsoft.com/office/powerpoint/2010/main" val="33121635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How to address: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age specific death rates of both countries to a standard population age distribution</a:t>
            </a:r>
          </a:p>
          <a:p>
            <a:r>
              <a:rPr lang="en-US" dirty="0" smtClean="0"/>
              <a:t>Problem: what population to choose?</a:t>
            </a:r>
          </a:p>
          <a:p>
            <a:pPr lvl="1"/>
            <a:r>
              <a:rPr lang="en-US" dirty="0" smtClean="0"/>
              <a:t>Can get very different results depending on the population</a:t>
            </a:r>
          </a:p>
          <a:p>
            <a:pPr lvl="1"/>
            <a:r>
              <a:rPr lang="en-US" dirty="0" smtClean="0"/>
              <a:t>Some options</a:t>
            </a:r>
          </a:p>
          <a:p>
            <a:pPr lvl="2"/>
            <a:r>
              <a:rPr lang="en-US" dirty="0" smtClean="0"/>
              <a:t>Middle between the two populations</a:t>
            </a:r>
          </a:p>
          <a:p>
            <a:pPr lvl="2"/>
            <a:r>
              <a:rPr lang="en-US" dirty="0" smtClean="0"/>
              <a:t>Region specific fake populations (Africa, European, etc.)</a:t>
            </a:r>
          </a:p>
          <a:p>
            <a:pPr lvl="2"/>
            <a:r>
              <a:rPr lang="en-US" dirty="0" smtClean="0"/>
              <a:t>WHO in 2001 made a “world” population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26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Standardization: Direct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440863"/>
            <a:ext cx="8325548" cy="4011502"/>
          </a:xfrm>
        </p:spPr>
        <p:txBody>
          <a:bodyPr/>
          <a:lstStyle/>
          <a:p>
            <a:r>
              <a:rPr lang="en-US" dirty="0" smtClean="0"/>
              <a:t>Usually calculate the Comparative Mortality Figure (CMR), which is the ratio of the age adjusted rate to the rate of the </a:t>
            </a:r>
            <a:r>
              <a:rPr lang="en-US" smtClean="0"/>
              <a:t>other country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74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How to address: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expected number of deaths if each country had real age structure, but apply a standard set of death rates</a:t>
            </a:r>
          </a:p>
          <a:p>
            <a:r>
              <a:rPr lang="en-US" dirty="0" smtClean="0"/>
              <a:t>Usually calculate a Standardized Mortality Ratio (SMR)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use one countries death rates and apply to the other country</a:t>
            </a:r>
          </a:p>
          <a:p>
            <a:r>
              <a:rPr lang="en-US" dirty="0" smtClean="0"/>
              <a:t>Only need to know # deaths, and age structure, not rates, so sometimes more feasible to calculate</a:t>
            </a:r>
          </a:p>
          <a:p>
            <a:r>
              <a:rPr lang="en-US" dirty="0" smtClean="0"/>
              <a:t>Preferable when small numbers in some cells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Indirect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401790"/>
              </p:ext>
            </p:extLst>
          </p:nvPr>
        </p:nvGraphicFramePr>
        <p:xfrm>
          <a:off x="2185890" y="2807930"/>
          <a:ext cx="3873394" cy="120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082800" imgH="647700" progId="Equation.3">
                  <p:embed/>
                </p:oleObj>
              </mc:Choice>
              <mc:Fallback>
                <p:oleObj name="Equation" r:id="rId3" imgW="20828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5890" y="2807930"/>
                        <a:ext cx="3873394" cy="120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5508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600200"/>
            <a:ext cx="690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93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Under 5 mortality rate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21" y="1204793"/>
            <a:ext cx="6657761" cy="48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01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Neonatal mortality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" y="1452140"/>
            <a:ext cx="8199057" cy="41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52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does mortality differ by age group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138"/>
          <a:stretch/>
        </p:blipFill>
        <p:spPr>
          <a:xfrm>
            <a:off x="604070" y="1486891"/>
            <a:ext cx="7578360" cy="48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5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does mortality differ by sex and age over time? (Sweden)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75" y="1486891"/>
            <a:ext cx="7353304" cy="48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4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India: Age </a:t>
            </a:r>
            <a:r>
              <a:rPr lang="en-US" dirty="0"/>
              <a:t>contribution to the sex gap in mortality (M/F)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5" y="1385454"/>
            <a:ext cx="7381824" cy="42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31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India: Cause contribution to sex gap in mortality (M/F)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8" y="1337187"/>
            <a:ext cx="8510798" cy="45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0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did mortality decline?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Improved therapeutic medical interventions </a:t>
            </a:r>
          </a:p>
          <a:p>
            <a:r>
              <a:rPr lang="en-US" dirty="0">
                <a:latin typeface="+mn-lt"/>
              </a:rPr>
              <a:t>Increased living standards, nutrition, hygiene (</a:t>
            </a:r>
            <a:r>
              <a:rPr lang="en-US" dirty="0" err="1">
                <a:latin typeface="+mn-lt"/>
              </a:rPr>
              <a:t>McKeown</a:t>
            </a:r>
            <a:r>
              <a:rPr lang="en-US" dirty="0">
                <a:latin typeface="+mn-lt"/>
              </a:rPr>
              <a:t>, 1976) </a:t>
            </a:r>
          </a:p>
          <a:p>
            <a:r>
              <a:rPr lang="en-US" dirty="0">
                <a:latin typeface="+mn-lt"/>
              </a:rPr>
              <a:t>Improved water and sanitation (Preston and van de </a:t>
            </a:r>
            <a:r>
              <a:rPr lang="en-US" dirty="0" err="1">
                <a:latin typeface="+mn-lt"/>
              </a:rPr>
              <a:t>Walle</a:t>
            </a:r>
            <a:r>
              <a:rPr lang="en-US" dirty="0">
                <a:latin typeface="+mn-lt"/>
              </a:rPr>
              <a:t>, 1978) </a:t>
            </a:r>
          </a:p>
          <a:p>
            <a:r>
              <a:rPr lang="en-US" dirty="0">
                <a:latin typeface="+mn-lt"/>
              </a:rPr>
              <a:t>Improved preventive medical interventions (</a:t>
            </a:r>
            <a:r>
              <a:rPr lang="en-US" dirty="0" err="1">
                <a:latin typeface="+mn-lt"/>
              </a:rPr>
              <a:t>Razzell</a:t>
            </a:r>
            <a:r>
              <a:rPr lang="en-US" dirty="0">
                <a:latin typeface="+mn-lt"/>
              </a:rPr>
              <a:t>) </a:t>
            </a:r>
          </a:p>
          <a:p>
            <a:r>
              <a:rPr lang="en-US" dirty="0">
                <a:latin typeface="+mn-lt"/>
              </a:rPr>
              <a:t>Spread of knowledge to public concerning disease prevention (Preston and Haines, 1991) </a:t>
            </a:r>
          </a:p>
          <a:p>
            <a:pPr lvl="1"/>
            <a:r>
              <a:rPr lang="en-US" dirty="0">
                <a:latin typeface="+mn-lt"/>
              </a:rPr>
              <a:t>Evidence in differences in child mortality by mother’s education level, etc.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10/9/15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25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62700</TotalTime>
  <Words>783</Words>
  <Application>Microsoft Macintosh PowerPoint</Application>
  <PresentationFormat>On-screen Show (4:3)</PresentationFormat>
  <Paragraphs>153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UCSF PPT Template</vt:lpstr>
      <vt:lpstr>UCSF PPT Template-Blue</vt:lpstr>
      <vt:lpstr>UCSF PPT Template-Blue Bar</vt:lpstr>
      <vt:lpstr>Equation</vt:lpstr>
      <vt:lpstr>Mortality</vt:lpstr>
      <vt:lpstr>Adult Mortality Decline</vt:lpstr>
      <vt:lpstr>Under 5 mortality rate</vt:lpstr>
      <vt:lpstr>Neonatal mortality</vt:lpstr>
      <vt:lpstr>How does mortality differ by age group over time?</vt:lpstr>
      <vt:lpstr>How does mortality differ by sex and age over time? (Sweden)</vt:lpstr>
      <vt:lpstr>India: Age contribution to the sex gap in mortality (M/F)</vt:lpstr>
      <vt:lpstr>India: Cause contribution to sex gap in mortality (M/F)</vt:lpstr>
      <vt:lpstr>Why did mortality decline?</vt:lpstr>
      <vt:lpstr>Mortality decline in the US</vt:lpstr>
      <vt:lpstr>Changes in Fertility + Changes in Mortality: Demographic and Epidemiologic Transition Theory</vt:lpstr>
      <vt:lpstr>Measures</vt:lpstr>
      <vt:lpstr>Measuring Mortality</vt:lpstr>
      <vt:lpstr>Crude death rate: why is it problematic?</vt:lpstr>
      <vt:lpstr>Rate vs probability</vt:lpstr>
      <vt:lpstr>Cohort vs period rates</vt:lpstr>
      <vt:lpstr>Rates vs probabilities</vt:lpstr>
      <vt:lpstr>Try to calculate!</vt:lpstr>
      <vt:lpstr>Try to calculate!</vt:lpstr>
      <vt:lpstr>Try to calculate!</vt:lpstr>
      <vt:lpstr>Problem with crude death rates</vt:lpstr>
      <vt:lpstr>Ecuador vs Sweden</vt:lpstr>
      <vt:lpstr>How to address: Standardization</vt:lpstr>
      <vt:lpstr>Standardization: Direct continued</vt:lpstr>
      <vt:lpstr>How to address: Standardization</vt:lpstr>
      <vt:lpstr>Comparison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432</cp:revision>
  <dcterms:created xsi:type="dcterms:W3CDTF">2012-05-07T17:59:34Z</dcterms:created>
  <dcterms:modified xsi:type="dcterms:W3CDTF">2015-10-11T19:15:23Z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