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84"/>
  </p:notesMasterIdLst>
  <p:handoutMasterIdLst>
    <p:handoutMasterId r:id="rId85"/>
  </p:handoutMasterIdLst>
  <p:sldIdLst>
    <p:sldId id="1068" r:id="rId2"/>
    <p:sldId id="1069" r:id="rId3"/>
    <p:sldId id="1070" r:id="rId4"/>
    <p:sldId id="1071" r:id="rId5"/>
    <p:sldId id="1072" r:id="rId6"/>
    <p:sldId id="1073" r:id="rId7"/>
    <p:sldId id="1074" r:id="rId8"/>
    <p:sldId id="1075" r:id="rId9"/>
    <p:sldId id="1076" r:id="rId10"/>
    <p:sldId id="1077" r:id="rId11"/>
    <p:sldId id="1078" r:id="rId12"/>
    <p:sldId id="1079" r:id="rId13"/>
    <p:sldId id="1080" r:id="rId14"/>
    <p:sldId id="1081" r:id="rId15"/>
    <p:sldId id="1082" r:id="rId16"/>
    <p:sldId id="1083" r:id="rId17"/>
    <p:sldId id="1084" r:id="rId18"/>
    <p:sldId id="1085" r:id="rId19"/>
    <p:sldId id="1086" r:id="rId20"/>
    <p:sldId id="1087" r:id="rId21"/>
    <p:sldId id="1088" r:id="rId22"/>
    <p:sldId id="1089" r:id="rId23"/>
    <p:sldId id="1054" r:id="rId24"/>
    <p:sldId id="1057" r:id="rId25"/>
    <p:sldId id="1061" r:id="rId26"/>
    <p:sldId id="1060" r:id="rId27"/>
    <p:sldId id="1062" r:id="rId28"/>
    <p:sldId id="1063" r:id="rId29"/>
    <p:sldId id="1064" r:id="rId30"/>
    <p:sldId id="1065" r:id="rId31"/>
    <p:sldId id="1090" r:id="rId32"/>
    <p:sldId id="1067" r:id="rId33"/>
    <p:sldId id="1066" r:id="rId34"/>
    <p:sldId id="1055" r:id="rId35"/>
    <p:sldId id="961" r:id="rId36"/>
    <p:sldId id="962" r:id="rId37"/>
    <p:sldId id="963" r:id="rId38"/>
    <p:sldId id="964" r:id="rId39"/>
    <p:sldId id="965" r:id="rId40"/>
    <p:sldId id="952" r:id="rId41"/>
    <p:sldId id="954" r:id="rId42"/>
    <p:sldId id="957" r:id="rId43"/>
    <p:sldId id="976" r:id="rId44"/>
    <p:sldId id="973" r:id="rId45"/>
    <p:sldId id="1050" r:id="rId46"/>
    <p:sldId id="974" r:id="rId47"/>
    <p:sldId id="975" r:id="rId48"/>
    <p:sldId id="979" r:id="rId49"/>
    <p:sldId id="977" r:id="rId50"/>
    <p:sldId id="978" r:id="rId51"/>
    <p:sldId id="953" r:id="rId52"/>
    <p:sldId id="998" r:id="rId53"/>
    <p:sldId id="1008" r:id="rId54"/>
    <p:sldId id="1000" r:id="rId55"/>
    <p:sldId id="1005" r:id="rId56"/>
    <p:sldId id="1051" r:id="rId57"/>
    <p:sldId id="1007" r:id="rId58"/>
    <p:sldId id="1006" r:id="rId59"/>
    <p:sldId id="1049" r:id="rId60"/>
    <p:sldId id="1011" r:id="rId61"/>
    <p:sldId id="1019" r:id="rId62"/>
    <p:sldId id="1036" r:id="rId63"/>
    <p:sldId id="1038" r:id="rId64"/>
    <p:sldId id="1037" r:id="rId65"/>
    <p:sldId id="1039" r:id="rId66"/>
    <p:sldId id="1052" r:id="rId67"/>
    <p:sldId id="1043" r:id="rId68"/>
    <p:sldId id="1044" r:id="rId69"/>
    <p:sldId id="1042" r:id="rId70"/>
    <p:sldId id="1045" r:id="rId71"/>
    <p:sldId id="1032" r:id="rId72"/>
    <p:sldId id="1035" r:id="rId73"/>
    <p:sldId id="1046" r:id="rId74"/>
    <p:sldId id="1053" r:id="rId75"/>
    <p:sldId id="1033" r:id="rId76"/>
    <p:sldId id="1020" r:id="rId77"/>
    <p:sldId id="806" r:id="rId78"/>
    <p:sldId id="915" r:id="rId79"/>
    <p:sldId id="817" r:id="rId80"/>
    <p:sldId id="805" r:id="rId81"/>
    <p:sldId id="1047" r:id="rId82"/>
    <p:sldId id="1048" r:id="rId83"/>
  </p:sldIdLst>
  <p:sldSz cx="9144000" cy="6858000" type="screen4x3"/>
  <p:notesSz cx="6858000" cy="9296400"/>
  <p:defaultTex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960">
          <p15:clr>
            <a:srgbClr val="A4A3A4"/>
          </p15:clr>
        </p15:guide>
      </p15:sldGuideLst>
    </p:ext>
    <p:ext uri="{2D200454-40CA-4A62-9FC3-DE9A4176ACB9}">
      <p15:notesGuideLst xmlns:p15="http://schemas.microsoft.com/office/powerpoint/2012/main">
        <p15:guide id="1" orient="horz" pos="2927">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Graff" initials="" lastIdx="3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00"/>
    <a:srgbClr val="FF9900"/>
    <a:srgbClr val="00CC00"/>
    <a:srgbClr val="FF3300"/>
    <a:srgbClr val="000068"/>
    <a:srgbClr val="000066"/>
    <a:srgbClr val="008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45" autoAdjust="0"/>
    <p:restoredTop sz="74245" autoAdjust="0"/>
  </p:normalViewPr>
  <p:slideViewPr>
    <p:cSldViewPr snapToGrid="0">
      <p:cViewPr varScale="1">
        <p:scale>
          <a:sx n="79" d="100"/>
          <a:sy n="79" d="100"/>
        </p:scale>
        <p:origin x="2064" y="184"/>
      </p:cViewPr>
      <p:guideLst>
        <p:guide orient="horz" pos="2112"/>
        <p:guide pos="9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5" d="100"/>
          <a:sy n="55" d="100"/>
        </p:scale>
        <p:origin x="-1722" y="-90"/>
      </p:cViewPr>
      <p:guideLst>
        <p:guide orient="horz" pos="2927"/>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2972421" cy="465138"/>
          </a:xfrm>
          <a:prstGeom prst="rect">
            <a:avLst/>
          </a:prstGeom>
          <a:noFill/>
          <a:ln w="9525">
            <a:noFill/>
            <a:miter lim="800000"/>
            <a:headEnd/>
            <a:tailEnd/>
          </a:ln>
          <a:effectLst/>
        </p:spPr>
        <p:txBody>
          <a:bodyPr vert="horz" wrap="square" lIns="92950" tIns="46476" rIns="92950" bIns="46476" numCol="1" anchor="t" anchorCtr="0" compatLnSpc="1">
            <a:prstTxWarp prst="textNoShape">
              <a:avLst/>
            </a:prstTxWarp>
          </a:bodyPr>
          <a:lstStyle>
            <a:lvl1pPr defTabSz="930081">
              <a:spcBef>
                <a:spcPct val="0"/>
              </a:spcBef>
              <a:buFontTx/>
              <a:buNone/>
              <a:defRPr sz="1200"/>
            </a:lvl1pPr>
          </a:lstStyle>
          <a:p>
            <a:pPr>
              <a:defRPr/>
            </a:pPr>
            <a:endParaRPr lang="en-US"/>
          </a:p>
        </p:txBody>
      </p:sp>
      <p:sp>
        <p:nvSpPr>
          <p:cNvPr id="5123" name="Rectangle 3"/>
          <p:cNvSpPr>
            <a:spLocks noGrp="1" noChangeArrowheads="1"/>
          </p:cNvSpPr>
          <p:nvPr>
            <p:ph type="dt" sz="quarter" idx="1"/>
          </p:nvPr>
        </p:nvSpPr>
        <p:spPr bwMode="auto">
          <a:xfrm>
            <a:off x="3885579" y="0"/>
            <a:ext cx="2972421" cy="465138"/>
          </a:xfrm>
          <a:prstGeom prst="rect">
            <a:avLst/>
          </a:prstGeom>
          <a:noFill/>
          <a:ln w="9525">
            <a:noFill/>
            <a:miter lim="800000"/>
            <a:headEnd/>
            <a:tailEnd/>
          </a:ln>
          <a:effectLst/>
        </p:spPr>
        <p:txBody>
          <a:bodyPr vert="horz" wrap="square" lIns="92950" tIns="46476" rIns="92950" bIns="46476" numCol="1" anchor="t" anchorCtr="0" compatLnSpc="1">
            <a:prstTxWarp prst="textNoShape">
              <a:avLst/>
            </a:prstTxWarp>
          </a:bodyPr>
          <a:lstStyle>
            <a:lvl1pPr algn="r" defTabSz="930081">
              <a:spcBef>
                <a:spcPct val="0"/>
              </a:spcBef>
              <a:buFontTx/>
              <a:buNone/>
              <a:defRPr sz="1200"/>
            </a:lvl1pPr>
          </a:lstStyle>
          <a:p>
            <a:pPr>
              <a:defRPr/>
            </a:pPr>
            <a:endParaRPr lang="en-US"/>
          </a:p>
        </p:txBody>
      </p:sp>
      <p:sp>
        <p:nvSpPr>
          <p:cNvPr id="5124" name="Rectangle 4"/>
          <p:cNvSpPr>
            <a:spLocks noGrp="1" noChangeArrowheads="1"/>
          </p:cNvSpPr>
          <p:nvPr>
            <p:ph type="ftr" sz="quarter" idx="2"/>
          </p:nvPr>
        </p:nvSpPr>
        <p:spPr bwMode="auto">
          <a:xfrm>
            <a:off x="1" y="8831264"/>
            <a:ext cx="2972421" cy="465137"/>
          </a:xfrm>
          <a:prstGeom prst="rect">
            <a:avLst/>
          </a:prstGeom>
          <a:noFill/>
          <a:ln w="9525">
            <a:noFill/>
            <a:miter lim="800000"/>
            <a:headEnd/>
            <a:tailEnd/>
          </a:ln>
          <a:effectLst/>
        </p:spPr>
        <p:txBody>
          <a:bodyPr vert="horz" wrap="square" lIns="92950" tIns="46476" rIns="92950" bIns="46476" numCol="1" anchor="b" anchorCtr="0" compatLnSpc="1">
            <a:prstTxWarp prst="textNoShape">
              <a:avLst/>
            </a:prstTxWarp>
          </a:bodyPr>
          <a:lstStyle>
            <a:lvl1pPr defTabSz="930081">
              <a:spcBef>
                <a:spcPct val="0"/>
              </a:spcBef>
              <a:buFontTx/>
              <a:buNone/>
              <a:defRPr sz="1200"/>
            </a:lvl1pPr>
          </a:lstStyle>
          <a:p>
            <a:pPr>
              <a:defRPr/>
            </a:pPr>
            <a:endParaRPr lang="en-US"/>
          </a:p>
        </p:txBody>
      </p:sp>
      <p:sp>
        <p:nvSpPr>
          <p:cNvPr id="5125" name="Rectangle 5"/>
          <p:cNvSpPr>
            <a:spLocks noGrp="1" noChangeArrowheads="1"/>
          </p:cNvSpPr>
          <p:nvPr>
            <p:ph type="sldNum" sz="quarter" idx="3"/>
          </p:nvPr>
        </p:nvSpPr>
        <p:spPr bwMode="auto">
          <a:xfrm>
            <a:off x="3885579" y="8831264"/>
            <a:ext cx="2972421" cy="465137"/>
          </a:xfrm>
          <a:prstGeom prst="rect">
            <a:avLst/>
          </a:prstGeom>
          <a:noFill/>
          <a:ln w="9525">
            <a:noFill/>
            <a:miter lim="800000"/>
            <a:headEnd/>
            <a:tailEnd/>
          </a:ln>
          <a:effectLst/>
        </p:spPr>
        <p:txBody>
          <a:bodyPr vert="horz" wrap="square" lIns="92950" tIns="46476" rIns="92950" bIns="46476" numCol="1" anchor="b" anchorCtr="0" compatLnSpc="1">
            <a:prstTxWarp prst="textNoShape">
              <a:avLst/>
            </a:prstTxWarp>
          </a:bodyPr>
          <a:lstStyle>
            <a:lvl1pPr algn="r" defTabSz="930081">
              <a:spcBef>
                <a:spcPct val="0"/>
              </a:spcBef>
              <a:buFontTx/>
              <a:buNone/>
              <a:defRPr sz="1200"/>
            </a:lvl1pPr>
          </a:lstStyle>
          <a:p>
            <a:pPr>
              <a:defRPr/>
            </a:pPr>
            <a:fld id="{411B3E41-D366-4F39-8F80-300A9B4185A2}" type="slidenum">
              <a:rPr lang="en-US"/>
              <a:pPr>
                <a:defRPr/>
              </a:pPr>
              <a:t>‹#›</a:t>
            </a:fld>
            <a:endParaRPr lang="en-US"/>
          </a:p>
        </p:txBody>
      </p:sp>
    </p:spTree>
    <p:extLst>
      <p:ext uri="{BB962C8B-B14F-4D97-AF65-F5344CB8AC3E}">
        <p14:creationId xmlns:p14="http://schemas.microsoft.com/office/powerpoint/2010/main" val="38837032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0"/>
            <a:ext cx="2972421" cy="465138"/>
          </a:xfrm>
          <a:prstGeom prst="rect">
            <a:avLst/>
          </a:prstGeom>
          <a:noFill/>
          <a:ln w="9525">
            <a:noFill/>
            <a:miter lim="800000"/>
            <a:headEnd/>
            <a:tailEnd/>
          </a:ln>
          <a:effectLst/>
        </p:spPr>
        <p:txBody>
          <a:bodyPr vert="horz" wrap="square" lIns="92950" tIns="46476" rIns="92950" bIns="46476" numCol="1" anchor="t" anchorCtr="0" compatLnSpc="1">
            <a:prstTxWarp prst="textNoShape">
              <a:avLst/>
            </a:prstTxWarp>
          </a:bodyPr>
          <a:lstStyle>
            <a:lvl1pPr defTabSz="930081">
              <a:spcBef>
                <a:spcPct val="0"/>
              </a:spcBef>
              <a:buFontTx/>
              <a:buNone/>
              <a:defRPr sz="1200"/>
            </a:lvl1pPr>
          </a:lstStyle>
          <a:p>
            <a:pPr>
              <a:defRPr/>
            </a:pPr>
            <a:endParaRPr lang="en-US"/>
          </a:p>
        </p:txBody>
      </p:sp>
      <p:sp>
        <p:nvSpPr>
          <p:cNvPr id="25603" name="Rectangle 3"/>
          <p:cNvSpPr>
            <a:spLocks noGrp="1" noChangeArrowheads="1"/>
          </p:cNvSpPr>
          <p:nvPr>
            <p:ph type="dt" idx="1"/>
          </p:nvPr>
        </p:nvSpPr>
        <p:spPr bwMode="auto">
          <a:xfrm>
            <a:off x="3885579" y="0"/>
            <a:ext cx="2972421" cy="465138"/>
          </a:xfrm>
          <a:prstGeom prst="rect">
            <a:avLst/>
          </a:prstGeom>
          <a:noFill/>
          <a:ln w="9525">
            <a:noFill/>
            <a:miter lim="800000"/>
            <a:headEnd/>
            <a:tailEnd/>
          </a:ln>
          <a:effectLst/>
        </p:spPr>
        <p:txBody>
          <a:bodyPr vert="horz" wrap="square" lIns="92950" tIns="46476" rIns="92950" bIns="46476" numCol="1" anchor="t" anchorCtr="0" compatLnSpc="1">
            <a:prstTxWarp prst="textNoShape">
              <a:avLst/>
            </a:prstTxWarp>
          </a:bodyPr>
          <a:lstStyle>
            <a:lvl1pPr algn="r" defTabSz="930081">
              <a:spcBef>
                <a:spcPct val="0"/>
              </a:spcBef>
              <a:buFontTx/>
              <a:buNone/>
              <a:defRPr sz="1200"/>
            </a:lvl1pPr>
          </a:lstStyle>
          <a:p>
            <a:pPr>
              <a:defRPr/>
            </a:pPr>
            <a:endParaRPr lang="en-US"/>
          </a:p>
        </p:txBody>
      </p:sp>
      <p:sp>
        <p:nvSpPr>
          <p:cNvPr id="6042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605" name="Rectangle 5"/>
          <p:cNvSpPr>
            <a:spLocks noGrp="1" noChangeArrowheads="1"/>
          </p:cNvSpPr>
          <p:nvPr>
            <p:ph type="body" sz="quarter" idx="3"/>
          </p:nvPr>
        </p:nvSpPr>
        <p:spPr bwMode="auto">
          <a:xfrm>
            <a:off x="914711" y="4416426"/>
            <a:ext cx="5028579" cy="4183063"/>
          </a:xfrm>
          <a:prstGeom prst="rect">
            <a:avLst/>
          </a:prstGeom>
          <a:noFill/>
          <a:ln w="9525">
            <a:noFill/>
            <a:miter lim="800000"/>
            <a:headEnd/>
            <a:tailEnd/>
          </a:ln>
          <a:effectLst/>
        </p:spPr>
        <p:txBody>
          <a:bodyPr vert="horz" wrap="square" lIns="92950" tIns="46476" rIns="92950" bIns="4647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606" name="Rectangle 6"/>
          <p:cNvSpPr>
            <a:spLocks noGrp="1" noChangeArrowheads="1"/>
          </p:cNvSpPr>
          <p:nvPr>
            <p:ph type="ftr" sz="quarter" idx="4"/>
          </p:nvPr>
        </p:nvSpPr>
        <p:spPr bwMode="auto">
          <a:xfrm>
            <a:off x="1" y="8831264"/>
            <a:ext cx="2972421" cy="465137"/>
          </a:xfrm>
          <a:prstGeom prst="rect">
            <a:avLst/>
          </a:prstGeom>
          <a:noFill/>
          <a:ln w="9525">
            <a:noFill/>
            <a:miter lim="800000"/>
            <a:headEnd/>
            <a:tailEnd/>
          </a:ln>
          <a:effectLst/>
        </p:spPr>
        <p:txBody>
          <a:bodyPr vert="horz" wrap="square" lIns="92950" tIns="46476" rIns="92950" bIns="46476" numCol="1" anchor="b" anchorCtr="0" compatLnSpc="1">
            <a:prstTxWarp prst="textNoShape">
              <a:avLst/>
            </a:prstTxWarp>
          </a:bodyPr>
          <a:lstStyle>
            <a:lvl1pPr defTabSz="930081">
              <a:spcBef>
                <a:spcPct val="0"/>
              </a:spcBef>
              <a:buFontTx/>
              <a:buNone/>
              <a:defRPr sz="1200"/>
            </a:lvl1pPr>
          </a:lstStyle>
          <a:p>
            <a:pPr>
              <a:defRPr/>
            </a:pPr>
            <a:endParaRPr lang="en-US"/>
          </a:p>
        </p:txBody>
      </p:sp>
      <p:sp>
        <p:nvSpPr>
          <p:cNvPr id="25607" name="Rectangle 7"/>
          <p:cNvSpPr>
            <a:spLocks noGrp="1" noChangeArrowheads="1"/>
          </p:cNvSpPr>
          <p:nvPr>
            <p:ph type="sldNum" sz="quarter" idx="5"/>
          </p:nvPr>
        </p:nvSpPr>
        <p:spPr bwMode="auto">
          <a:xfrm>
            <a:off x="3885579" y="8831264"/>
            <a:ext cx="2972421" cy="465137"/>
          </a:xfrm>
          <a:prstGeom prst="rect">
            <a:avLst/>
          </a:prstGeom>
          <a:noFill/>
          <a:ln w="9525">
            <a:noFill/>
            <a:miter lim="800000"/>
            <a:headEnd/>
            <a:tailEnd/>
          </a:ln>
          <a:effectLst/>
        </p:spPr>
        <p:txBody>
          <a:bodyPr vert="horz" wrap="square" lIns="92950" tIns="46476" rIns="92950" bIns="46476" numCol="1" anchor="b" anchorCtr="0" compatLnSpc="1">
            <a:prstTxWarp prst="textNoShape">
              <a:avLst/>
            </a:prstTxWarp>
          </a:bodyPr>
          <a:lstStyle>
            <a:lvl1pPr algn="r" defTabSz="930081">
              <a:spcBef>
                <a:spcPct val="0"/>
              </a:spcBef>
              <a:buFontTx/>
              <a:buNone/>
              <a:defRPr sz="1200"/>
            </a:lvl1pPr>
          </a:lstStyle>
          <a:p>
            <a:pPr>
              <a:defRPr/>
            </a:pPr>
            <a:fld id="{0804B553-72BD-4DD0-89C7-4B996FCF1228}" type="slidenum">
              <a:rPr lang="en-US"/>
              <a:pPr>
                <a:defRPr/>
              </a:pPr>
              <a:t>‹#›</a:t>
            </a:fld>
            <a:endParaRPr lang="en-US"/>
          </a:p>
        </p:txBody>
      </p:sp>
    </p:spTree>
    <p:extLst>
      <p:ext uri="{BB962C8B-B14F-4D97-AF65-F5344CB8AC3E}">
        <p14:creationId xmlns:p14="http://schemas.microsoft.com/office/powerpoint/2010/main" val="357852258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30081" rtl="0" eaLnBrk="1" fontAlgn="base" latinLnBrk="0" hangingPunct="1">
              <a:lnSpc>
                <a:spcPct val="100000"/>
              </a:lnSpc>
              <a:spcBef>
                <a:spcPct val="0"/>
              </a:spcBef>
              <a:spcAft>
                <a:spcPct val="0"/>
              </a:spcAft>
              <a:buClrTx/>
              <a:buSzTx/>
              <a:buFontTx/>
              <a:buNone/>
              <a:tabLst/>
              <a:defRPr/>
            </a:pPr>
            <a:fld id="{353D27D4-BC53-4761-9695-E64EA364871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800" dirty="0"/>
          </a:p>
        </p:txBody>
      </p:sp>
    </p:spTree>
    <p:extLst>
      <p:ext uri="{BB962C8B-B14F-4D97-AF65-F5344CB8AC3E}">
        <p14:creationId xmlns:p14="http://schemas.microsoft.com/office/powerpoint/2010/main" val="1275257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Assume that a genetic and environmental risk factor for lung cancer have no bearing on each other.</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The common effect </a:t>
            </a:r>
            <a:r>
              <a:rPr lang="en-US" sz="800" b="0" i="1" u="none" strike="noStrike" kern="1200" baseline="0" dirty="0">
                <a:solidFill>
                  <a:schemeClr val="tx1"/>
                </a:solidFill>
                <a:latin typeface="Times New Roman" pitchFamily="18" charset="0"/>
                <a:ea typeface="+mn-ea"/>
                <a:cs typeface="+mn-cs"/>
              </a:rPr>
              <a:t>L</a:t>
            </a:r>
            <a:r>
              <a:rPr lang="en-US" sz="800" b="0" i="0" u="none" strike="noStrike" kern="1200" baseline="0" dirty="0">
                <a:solidFill>
                  <a:schemeClr val="tx1"/>
                </a:solidFill>
                <a:latin typeface="Times New Roman" pitchFamily="18" charset="0"/>
                <a:ea typeface="+mn-ea"/>
                <a:cs typeface="+mn-cs"/>
              </a:rPr>
              <a:t> is referred to as a collider on the path A </a:t>
            </a:r>
            <a:r>
              <a:rPr lang="en-US" sz="800" b="0" i="0" u="none" strike="noStrike" kern="1200" baseline="0" dirty="0">
                <a:solidFill>
                  <a:schemeClr val="tx1"/>
                </a:solidFill>
                <a:latin typeface="Times New Roman" pitchFamily="18" charset="0"/>
                <a:ea typeface="+mn-ea"/>
                <a:cs typeface="+mn-cs"/>
                <a:sym typeface="Wingdings"/>
              </a:rPr>
              <a:t> L  Y because the two arrowheads collide on this node</a:t>
            </a:r>
            <a:endParaRPr lang="en-US" sz="800" b="0" i="1" u="none" strike="noStrike" kern="1200" baseline="0" dirty="0">
              <a:solidFill>
                <a:schemeClr val="tx1"/>
              </a:solidFill>
              <a:latin typeface="Times New Roman" pitchFamily="18" charset="0"/>
              <a:ea typeface="+mn-ea"/>
              <a:cs typeface="+mn-cs"/>
              <a:sym typeface="Wingdings"/>
            </a:endParaRPr>
          </a:p>
          <a:p>
            <a:pPr marL="171450" indent="-171450">
              <a:buFontTx/>
              <a:buChar char="-"/>
            </a:pPr>
            <a:r>
              <a:rPr lang="en-US" sz="800" b="0" i="0" u="none" strike="noStrike" kern="1200" baseline="0" dirty="0">
                <a:solidFill>
                  <a:schemeClr val="tx1"/>
                </a:solidFill>
                <a:latin typeface="Times New Roman" pitchFamily="18" charset="0"/>
                <a:ea typeface="+mn-ea"/>
                <a:cs typeface="+mn-cs"/>
                <a:sym typeface="Wingdings"/>
              </a:rPr>
              <a:t>No causal relationship between A and Y</a:t>
            </a:r>
          </a:p>
          <a:p>
            <a:pPr marL="171450" indent="-171450">
              <a:buFontTx/>
              <a:buChar char="-"/>
            </a:pPr>
            <a:r>
              <a:rPr lang="en-US" sz="800" b="0" i="0" u="none" strike="noStrike" kern="1200" baseline="0" dirty="0">
                <a:solidFill>
                  <a:schemeClr val="tx1"/>
                </a:solidFill>
                <a:latin typeface="Times New Roman" pitchFamily="18" charset="0"/>
                <a:ea typeface="+mn-ea"/>
                <a:cs typeface="+mn-cs"/>
                <a:sym typeface="Wingdings"/>
              </a:rPr>
              <a:t>And what about the associational relationship?</a:t>
            </a:r>
            <a:endParaRPr lang="es-ES_tradnl" sz="800" b="0" i="0" u="none" strike="noStrike" kern="1200" baseline="0" dirty="0">
              <a:solidFill>
                <a:schemeClr val="tx1"/>
              </a:solidFill>
              <a:latin typeface="Times New Roman" pitchFamily="18" charset="0"/>
              <a:ea typeface="+mn-ea"/>
              <a:cs typeface="+mn-cs"/>
              <a:sym typeface="Wingdings"/>
            </a:endParaRPr>
          </a:p>
          <a:p>
            <a:pPr marL="628650" lvl="1" indent="-171450">
              <a:buFontTx/>
              <a:buChar char="-"/>
            </a:pPr>
            <a:r>
              <a:rPr lang="es-ES_tradnl" sz="800" b="0" i="0" u="none" strike="noStrike" kern="1200" baseline="0" dirty="0">
                <a:solidFill>
                  <a:schemeClr val="tx1"/>
                </a:solidFill>
                <a:latin typeface="Times New Roman" pitchFamily="18" charset="0"/>
                <a:ea typeface="+mn-ea"/>
                <a:cs typeface="+mn-cs"/>
                <a:sym typeface="Wingdings"/>
              </a:rPr>
              <a:t>I</a:t>
            </a:r>
            <a:r>
              <a:rPr lang="en-US" sz="800" b="0" i="0" u="none" strike="noStrike" kern="1200" baseline="0" dirty="0" err="1">
                <a:solidFill>
                  <a:schemeClr val="tx1"/>
                </a:solidFill>
                <a:latin typeface="Times New Roman" pitchFamily="18" charset="0"/>
                <a:ea typeface="+mn-ea"/>
                <a:cs typeface="+mn-cs"/>
              </a:rPr>
              <a:t>magine</a:t>
            </a:r>
            <a:r>
              <a:rPr lang="en-US" sz="800" b="0" i="0" u="none" strike="noStrike" kern="1200" baseline="0" dirty="0">
                <a:solidFill>
                  <a:schemeClr val="tx1"/>
                </a:solidFill>
                <a:latin typeface="Times New Roman" pitchFamily="18" charset="0"/>
                <a:ea typeface="+mn-ea"/>
                <a:cs typeface="+mn-cs"/>
              </a:rPr>
              <a:t> that another investigator decides to study the effect of the genetic risk factor on the risk of the environmental risk factor. She determine whether or not each individual has the genetic risk factor and records whether the same individual has the environmental risk factor. For a person without the genetic risk factor, is the environmental risk factor more or less likely to be present than for any other individual? Learning about the genetic risk factor not improve our ability to predict the outcome Y because the risk of the environmental factor in persons with or without the genetic risk factor is the same. In other words, we would intuitively conclude that A and Y are not associated. The knowledge that both A and Y cause lung cancer is irrelevant when considering the association between A and Y. </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Causal graphs theory again confirms our intuition because it says that colliders, unlike other variables, block the flow of association along the path on which they lie. </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Thus A and Y are independent because the only path between them is blocked by the L.</a:t>
            </a:r>
          </a:p>
        </p:txBody>
      </p:sp>
      <p:sp>
        <p:nvSpPr>
          <p:cNvPr id="4" name="Slide Number Placeholder 3"/>
          <p:cNvSpPr>
            <a:spLocks noGrp="1"/>
          </p:cNvSpPr>
          <p:nvPr>
            <p:ph type="sldNum" sz="quarter" idx="10"/>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77824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t>Is there a causal effect of A on Y?</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All of the arrows on the path from A to Y are pointing in the same direction, so A still causes Y.</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800" b="0" i="0" u="none" strike="noStrike" kern="1200" baseline="0" dirty="0">
                <a:solidFill>
                  <a:schemeClr val="tx1"/>
                </a:solidFill>
                <a:latin typeface="Times New Roman" pitchFamily="18" charset="0"/>
                <a:ea typeface="+mn-ea"/>
                <a:cs typeface="+mn-cs"/>
              </a:rPr>
              <a:t>Association, unlike causation, is a symmetric relationship between two variables; thus, when present, association flows between two variables regardless of the direction of the causal arrows. In this DAG, one could equivalently say that the association flows from A to Y or from Y to A. For causation, however, the arrows must all flow in the same direction. Both A and B cause Y according to this DAG, but Y does not cause either.</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t>Are A and Y unconditionally associated?</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t>We know that A has an effect on Y, so that should indicate to use that there is an association between A and Y</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t>But what if we only  look at individuals who do (or do not) have DNA damage?</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800" b="0" i="0" u="none" strike="noStrike" kern="1200" baseline="0" dirty="0">
                <a:solidFill>
                  <a:schemeClr val="tx1"/>
                </a:solidFill>
                <a:latin typeface="Times New Roman" pitchFamily="18" charset="0"/>
                <a:ea typeface="+mn-ea"/>
                <a:cs typeface="+mn-cs"/>
              </a:rPr>
              <a:t>Suppose we restrict the analysis to the subset of individuals with no DNA damage (B=0), as indicated by the box placed around B.</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800" b="0" i="0" u="none" strike="noStrike" kern="1200" baseline="0" dirty="0">
                <a:solidFill>
                  <a:schemeClr val="tx1"/>
                </a:solidFill>
                <a:latin typeface="Times New Roman" pitchFamily="18" charset="0"/>
                <a:ea typeface="+mn-ea"/>
                <a:cs typeface="+mn-cs"/>
              </a:rPr>
              <a:t>Individuals with no DNA damage (B = 0) have a lower than average risk of lung cancer. Regardless of whether an individual with no DNA damage was treated (A = 1) or untreated (A = 0), we already know that he has a lower than average risk because he doesn’t have DNA damage.</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800" b="0" i="0" u="none" strike="noStrike" kern="1200" baseline="0" dirty="0">
                <a:solidFill>
                  <a:schemeClr val="tx1"/>
                </a:solidFill>
                <a:latin typeface="Times New Roman" pitchFamily="18" charset="0"/>
                <a:ea typeface="+mn-ea"/>
                <a:cs typeface="+mn-cs"/>
              </a:rPr>
              <a:t>Because smoking affects lung cancer risk only through DNA damage, learning smoking status doesn’t contribute any additional information about lung cancer risk</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800" b="0" i="0" u="none" strike="noStrike" kern="1200" baseline="0" dirty="0">
                <a:solidFill>
                  <a:schemeClr val="tx1"/>
                </a:solidFill>
                <a:latin typeface="Times New Roman" pitchFamily="18" charset="0"/>
                <a:ea typeface="+mn-ea"/>
                <a:cs typeface="+mn-cs"/>
              </a:rPr>
              <a:t>In the subset of individuals with low DNA damage, smoking and lung cancer are not associated, and it’s the same argument for those DNA damage.</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800" b="0" i="0" u="none" strike="noStrike" kern="1200" baseline="0" dirty="0">
                <a:solidFill>
                  <a:schemeClr val="tx1"/>
                </a:solidFill>
                <a:latin typeface="Times New Roman" pitchFamily="18" charset="0"/>
                <a:ea typeface="+mn-ea"/>
                <a:cs typeface="+mn-cs"/>
              </a:rPr>
              <a:t>Graphically, we say that a box placed around variable B blocks the flow of association through the path A → B → Y .</a:t>
            </a:r>
          </a:p>
        </p:txBody>
      </p:sp>
      <p:sp>
        <p:nvSpPr>
          <p:cNvPr id="4" name="Slide Number Placeholder 3"/>
          <p:cNvSpPr>
            <a:spLocks noGrp="1"/>
          </p:cNvSpPr>
          <p:nvPr>
            <p:ph type="sldNum" sz="quarter" idx="10"/>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988810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We concluded in the previous section that yellow fingers A do not have a causal effect on the risk of lung cancer Y, but the two variables are associated because the path A ← L → Y was open for the flow of association from A to Y.</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The question we ask now is whether A is associated with Y conditional on L.</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Suppose the investigator restricts the study to nonsmokers (L = 0).</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In that case, learning that an individual has yellow fingers (A = 1) does not help predict his risk of lung cancer (Y = 1) because the entire argument for better prediction relied on the fact that people with yellow fingers are more likely to be smokers.</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This argument is irrelevant when the study is restricted to nonsmokers or, more generally, to people who smoke with a particular intensity. </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Even though A and Y are marginally associated, A and Y are conditionally independent given L because the risk of lung cancer is the same in the treated and the untreated within levels of L</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The flow between A and Y is interrupted because the path A ← L → Y is blocked by the box around L.</a:t>
            </a:r>
          </a:p>
        </p:txBody>
      </p:sp>
      <p:sp>
        <p:nvSpPr>
          <p:cNvPr id="4" name="Slide Number Placeholder 3"/>
          <p:cNvSpPr>
            <a:spLocks noGrp="1"/>
          </p:cNvSpPr>
          <p:nvPr>
            <p:ph type="sldNum" sz="quarter" idx="10"/>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71494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What happens to the relationship between A and Y if we condition on their common effect L?</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Suppose that the investigators, who are interested in estimating the effect of genetics on environment, restricted the study population to individuals with lung cancer (L = 1).</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Knowing that an individual with lung cancer does not have the genetic risk factor provides some information about the environmental risk factor because, in the absence of the genetic risk factor, it is more likely that another cause of lung cancer is present.</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That is, among individuals with lung cancer, the proportion of individuals with the environmental risk factor is increased among individuals without the genetic risk factor.</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Therefore, A and Y are inversely associated conditional on L = 1.</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The investigator will make a mistake if he concludes that A has a causal effect on Y just because A and Y are associated within levels of L.</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In the extreme, if the genetic and environmental factors were the only causes of lung cancer, then among individuals with lung cancer, the absence of one risk factor would perfectly predict the presence of the other.</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Causal graphs theory shows that indeed conditioning on a collider like L opens the path A → L ← Y, which was blocked when the collider was not conditioned on.</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Intuitively, whether two variables (the causes) are associated cannot be influenced by an event in the future (their effect), but two causes of a given effect generally become associated once we stratify on the common effect.</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That’s the premise of selection bias under the null.</a:t>
            </a:r>
          </a:p>
        </p:txBody>
      </p:sp>
      <p:sp>
        <p:nvSpPr>
          <p:cNvPr id="4" name="Slide Number Placeholder 3"/>
          <p:cNvSpPr>
            <a:spLocks noGrp="1"/>
          </p:cNvSpPr>
          <p:nvPr>
            <p:ph type="sldNum" sz="quarter" idx="10"/>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45695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s-ES_tradnl" sz="800" b="0" i="0" u="none" strike="noStrike" kern="1200" baseline="0" dirty="0">
                <a:solidFill>
                  <a:schemeClr val="tx1"/>
                </a:solidFill>
                <a:latin typeface="Times New Roman" pitchFamily="18" charset="0"/>
                <a:ea typeface="+mn-ea"/>
                <a:cs typeface="+mn-cs"/>
              </a:rPr>
              <a:t>A and Y are </a:t>
            </a:r>
            <a:r>
              <a:rPr lang="es-ES_tradnl" sz="800" b="0" i="0" u="none" strike="noStrike" kern="1200" baseline="0" dirty="0" err="1">
                <a:solidFill>
                  <a:schemeClr val="tx1"/>
                </a:solidFill>
                <a:latin typeface="Times New Roman" pitchFamily="18" charset="0"/>
                <a:ea typeface="+mn-ea"/>
                <a:cs typeface="+mn-cs"/>
              </a:rPr>
              <a:t>associated</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within</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levels</a:t>
            </a:r>
            <a:r>
              <a:rPr lang="es-ES_tradnl" sz="800" b="0" i="0" u="none" strike="noStrike" kern="1200" baseline="0" dirty="0">
                <a:solidFill>
                  <a:schemeClr val="tx1"/>
                </a:solidFill>
                <a:latin typeface="Times New Roman" pitchFamily="18" charset="0"/>
                <a:ea typeface="+mn-ea"/>
                <a:cs typeface="+mn-cs"/>
              </a:rPr>
              <a:t> of S </a:t>
            </a:r>
            <a:r>
              <a:rPr lang="es-ES_tradnl" sz="800" b="0" i="0" u="none" strike="noStrike" kern="1200" baseline="0" dirty="0" err="1">
                <a:solidFill>
                  <a:schemeClr val="tx1"/>
                </a:solidFill>
                <a:latin typeface="Times New Roman" pitchFamily="18" charset="0"/>
                <a:ea typeface="+mn-ea"/>
                <a:cs typeface="+mn-cs"/>
              </a:rPr>
              <a:t>because</a:t>
            </a:r>
            <a:r>
              <a:rPr lang="es-ES_tradnl" sz="800" b="0" i="0" u="none" strike="noStrike" kern="1200" baseline="0" dirty="0">
                <a:solidFill>
                  <a:schemeClr val="tx1"/>
                </a:solidFill>
                <a:latin typeface="Times New Roman" pitchFamily="18" charset="0"/>
                <a:ea typeface="+mn-ea"/>
                <a:cs typeface="+mn-cs"/>
              </a:rPr>
              <a:t> S </a:t>
            </a:r>
            <a:r>
              <a:rPr lang="es-ES_tradnl" sz="800" b="0" i="0" u="none" strike="noStrike" kern="1200" baseline="0" dirty="0" err="1">
                <a:solidFill>
                  <a:schemeClr val="tx1"/>
                </a:solidFill>
                <a:latin typeface="Times New Roman" pitchFamily="18" charset="0"/>
                <a:ea typeface="+mn-ea"/>
                <a:cs typeface="+mn-cs"/>
              </a:rPr>
              <a:t>is</a:t>
            </a:r>
            <a:r>
              <a:rPr lang="es-ES_tradnl" sz="800" b="0" i="0" u="none" strike="noStrike" kern="1200" baseline="0" dirty="0">
                <a:solidFill>
                  <a:schemeClr val="tx1"/>
                </a:solidFill>
                <a:latin typeface="Times New Roman" pitchFamily="18" charset="0"/>
                <a:ea typeface="+mn-ea"/>
                <a:cs typeface="+mn-cs"/>
              </a:rPr>
              <a:t> a </a:t>
            </a:r>
            <a:r>
              <a:rPr lang="es-ES_tradnl" sz="800" b="0" i="0" u="none" strike="noStrike" kern="1200" baseline="0" dirty="0" err="1">
                <a:solidFill>
                  <a:schemeClr val="tx1"/>
                </a:solidFill>
                <a:latin typeface="Times New Roman" pitchFamily="18" charset="0"/>
                <a:ea typeface="+mn-ea"/>
                <a:cs typeface="+mn-cs"/>
              </a:rPr>
              <a:t>common</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effect</a:t>
            </a:r>
            <a:r>
              <a:rPr lang="es-ES_tradnl" sz="800" b="0" i="0" u="none" strike="noStrike" kern="1200" baseline="0" dirty="0">
                <a:solidFill>
                  <a:schemeClr val="tx1"/>
                </a:solidFill>
                <a:latin typeface="Times New Roman" pitchFamily="18" charset="0"/>
                <a:ea typeface="+mn-ea"/>
                <a:cs typeface="+mn-cs"/>
              </a:rPr>
              <a:t> of A and Y.</a:t>
            </a:r>
          </a:p>
          <a:p>
            <a:pPr marL="171450" indent="-171450">
              <a:buFontTx/>
              <a:buChar char="-"/>
            </a:pPr>
            <a:r>
              <a:rPr lang="es-ES_tradnl" sz="800" b="0" i="0" u="none" strike="noStrike" kern="1200" baseline="0" dirty="0">
                <a:solidFill>
                  <a:schemeClr val="tx1"/>
                </a:solidFill>
                <a:latin typeface="Times New Roman" pitchFamily="18" charset="0"/>
                <a:ea typeface="+mn-ea"/>
                <a:cs typeface="+mn-cs"/>
              </a:rPr>
              <a:t>Causal </a:t>
            </a:r>
            <a:r>
              <a:rPr lang="es-ES_tradnl" sz="800" b="0" i="0" u="none" strike="noStrike" kern="1200" baseline="0" dirty="0" err="1">
                <a:solidFill>
                  <a:schemeClr val="tx1"/>
                </a:solidFill>
                <a:latin typeface="Times New Roman" pitchFamily="18" charset="0"/>
                <a:ea typeface="+mn-ea"/>
                <a:cs typeface="+mn-cs"/>
              </a:rPr>
              <a:t>graphs</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theory</a:t>
            </a:r>
            <a:r>
              <a:rPr lang="es-ES_tradnl" sz="800" b="0" i="0" u="none" strike="noStrike" kern="1200" baseline="0" dirty="0">
                <a:solidFill>
                  <a:schemeClr val="tx1"/>
                </a:solidFill>
                <a:latin typeface="Times New Roman" pitchFamily="18" charset="0"/>
                <a:ea typeface="+mn-ea"/>
                <a:cs typeface="+mn-cs"/>
              </a:rPr>
              <a:t> shows </a:t>
            </a:r>
            <a:r>
              <a:rPr lang="es-ES_tradnl" sz="800" b="0" i="0" u="none" strike="noStrike" kern="1200" baseline="0" dirty="0" err="1">
                <a:solidFill>
                  <a:schemeClr val="tx1"/>
                </a:solidFill>
                <a:latin typeface="Times New Roman" pitchFamily="18" charset="0"/>
                <a:ea typeface="+mn-ea"/>
                <a:cs typeface="+mn-cs"/>
              </a:rPr>
              <a:t>that</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conditioning</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on</a:t>
            </a:r>
            <a:r>
              <a:rPr lang="es-ES_tradnl" sz="800" b="0" i="0" u="none" strike="noStrike" kern="1200" baseline="0" dirty="0">
                <a:solidFill>
                  <a:schemeClr val="tx1"/>
                </a:solidFill>
                <a:latin typeface="Times New Roman" pitchFamily="18" charset="0"/>
                <a:ea typeface="+mn-ea"/>
                <a:cs typeface="+mn-cs"/>
              </a:rPr>
              <a:t> a variable S </a:t>
            </a:r>
            <a:r>
              <a:rPr lang="es-ES_tradnl" sz="800" b="0" i="0" u="none" strike="noStrike" kern="1200" baseline="0" dirty="0" err="1">
                <a:solidFill>
                  <a:schemeClr val="tx1"/>
                </a:solidFill>
                <a:latin typeface="Times New Roman" pitchFamily="18" charset="0"/>
                <a:ea typeface="+mn-ea"/>
                <a:cs typeface="+mn-cs"/>
              </a:rPr>
              <a:t>affected</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by</a:t>
            </a:r>
            <a:r>
              <a:rPr lang="es-ES_tradnl" sz="800" b="0" i="0" u="none" strike="noStrike" kern="1200" baseline="0" dirty="0">
                <a:solidFill>
                  <a:schemeClr val="tx1"/>
                </a:solidFill>
                <a:latin typeface="Times New Roman" pitchFamily="18" charset="0"/>
                <a:ea typeface="+mn-ea"/>
                <a:cs typeface="+mn-cs"/>
              </a:rPr>
              <a:t> a </a:t>
            </a:r>
            <a:r>
              <a:rPr lang="es-ES_tradnl" sz="800" b="0" i="0" u="none" strike="noStrike" kern="1200" baseline="0" dirty="0" err="1">
                <a:solidFill>
                  <a:schemeClr val="tx1"/>
                </a:solidFill>
                <a:latin typeface="Times New Roman" pitchFamily="18" charset="0"/>
                <a:ea typeface="+mn-ea"/>
                <a:cs typeface="+mn-cs"/>
              </a:rPr>
              <a:t>collider</a:t>
            </a:r>
            <a:r>
              <a:rPr lang="es-ES_tradnl" sz="800" b="0" i="0" u="none" strike="noStrike" kern="1200" baseline="0" dirty="0">
                <a:solidFill>
                  <a:schemeClr val="tx1"/>
                </a:solidFill>
                <a:latin typeface="Times New Roman" pitchFamily="18" charset="0"/>
                <a:ea typeface="+mn-ea"/>
                <a:cs typeface="+mn-cs"/>
              </a:rPr>
              <a:t> L </a:t>
            </a:r>
            <a:r>
              <a:rPr lang="es-ES_tradnl" sz="800" b="0" i="0" u="none" strike="noStrike" kern="1200" baseline="0" dirty="0" err="1">
                <a:solidFill>
                  <a:schemeClr val="tx1"/>
                </a:solidFill>
                <a:latin typeface="Times New Roman" pitchFamily="18" charset="0"/>
                <a:ea typeface="+mn-ea"/>
                <a:cs typeface="+mn-cs"/>
              </a:rPr>
              <a:t>also</a:t>
            </a:r>
            <a:r>
              <a:rPr lang="es-ES_tradnl" sz="800" b="0" i="0" u="none" strike="noStrike" kern="1200" baseline="0" dirty="0">
                <a:solidFill>
                  <a:schemeClr val="tx1"/>
                </a:solidFill>
                <a:latin typeface="Times New Roman" pitchFamily="18" charset="0"/>
                <a:ea typeface="+mn-ea"/>
                <a:cs typeface="+mn-cs"/>
              </a:rPr>
              <a:t> opens </a:t>
            </a:r>
            <a:r>
              <a:rPr lang="es-ES_tradnl" sz="800" b="0" i="0" u="none" strike="noStrike" kern="1200" baseline="0" dirty="0" err="1">
                <a:solidFill>
                  <a:schemeClr val="tx1"/>
                </a:solidFill>
                <a:latin typeface="Times New Roman" pitchFamily="18" charset="0"/>
                <a:ea typeface="+mn-ea"/>
                <a:cs typeface="+mn-cs"/>
              </a:rPr>
              <a:t>the</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path</a:t>
            </a:r>
            <a:r>
              <a:rPr lang="es-ES_tradnl" sz="800" b="0" i="0" u="none" strike="noStrike" kern="1200" baseline="0" dirty="0">
                <a:solidFill>
                  <a:schemeClr val="tx1"/>
                </a:solidFill>
                <a:latin typeface="Times New Roman" pitchFamily="18" charset="0"/>
                <a:ea typeface="+mn-ea"/>
                <a:cs typeface="+mn-cs"/>
              </a:rPr>
              <a:t> A → L ← Y</a:t>
            </a:r>
          </a:p>
          <a:p>
            <a:pPr marL="171450" indent="-171450">
              <a:buFontTx/>
              <a:buChar char="-"/>
            </a:pPr>
            <a:r>
              <a:rPr lang="es-ES_tradnl" sz="800" b="0" i="0" u="none" strike="noStrike" kern="1200" baseline="0" dirty="0" err="1">
                <a:solidFill>
                  <a:schemeClr val="tx1"/>
                </a:solidFill>
                <a:latin typeface="Times New Roman" pitchFamily="18" charset="0"/>
                <a:ea typeface="+mn-ea"/>
                <a:cs typeface="+mn-cs"/>
              </a:rPr>
              <a:t>This</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path</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is</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blocked</a:t>
            </a:r>
            <a:r>
              <a:rPr lang="es-ES_tradnl" sz="800" b="0" i="0" u="none" strike="noStrike" kern="1200" baseline="0" dirty="0">
                <a:solidFill>
                  <a:schemeClr val="tx1"/>
                </a:solidFill>
                <a:latin typeface="Times New Roman" pitchFamily="18" charset="0"/>
                <a:ea typeface="+mn-ea"/>
                <a:cs typeface="+mn-cs"/>
              </a:rPr>
              <a:t> in </a:t>
            </a:r>
            <a:r>
              <a:rPr lang="es-ES_tradnl" sz="800" b="0" i="0" u="none" strike="noStrike" kern="1200" baseline="0" dirty="0" err="1">
                <a:solidFill>
                  <a:schemeClr val="tx1"/>
                </a:solidFill>
                <a:latin typeface="Times New Roman" pitchFamily="18" charset="0"/>
                <a:ea typeface="+mn-ea"/>
                <a:cs typeface="+mn-cs"/>
              </a:rPr>
              <a:t>the</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absence</a:t>
            </a:r>
            <a:r>
              <a:rPr lang="es-ES_tradnl" sz="800" b="0" i="0" u="none" strike="noStrike" kern="1200" baseline="0" dirty="0">
                <a:solidFill>
                  <a:schemeClr val="tx1"/>
                </a:solidFill>
                <a:latin typeface="Times New Roman" pitchFamily="18" charset="0"/>
                <a:ea typeface="+mn-ea"/>
                <a:cs typeface="+mn-cs"/>
              </a:rPr>
              <a:t> of </a:t>
            </a:r>
            <a:r>
              <a:rPr lang="es-ES_tradnl" sz="800" b="0" i="0" u="none" strike="noStrike" kern="1200" baseline="0" dirty="0" err="1">
                <a:solidFill>
                  <a:schemeClr val="tx1"/>
                </a:solidFill>
                <a:latin typeface="Times New Roman" pitchFamily="18" charset="0"/>
                <a:ea typeface="+mn-ea"/>
                <a:cs typeface="+mn-cs"/>
              </a:rPr>
              <a:t>conditioning</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on</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either</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the</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collider</a:t>
            </a:r>
            <a:r>
              <a:rPr lang="es-ES_tradnl" sz="800" b="0" i="0" u="none" strike="noStrike" kern="1200" baseline="0" dirty="0">
                <a:solidFill>
                  <a:schemeClr val="tx1"/>
                </a:solidFill>
                <a:latin typeface="Times New Roman" pitchFamily="18" charset="0"/>
                <a:ea typeface="+mn-ea"/>
                <a:cs typeface="+mn-cs"/>
              </a:rPr>
              <a:t> L </a:t>
            </a:r>
            <a:r>
              <a:rPr lang="es-ES_tradnl" sz="800" b="0" i="0" u="none" strike="noStrike" kern="1200" baseline="0" dirty="0" err="1">
                <a:solidFill>
                  <a:schemeClr val="tx1"/>
                </a:solidFill>
                <a:latin typeface="Times New Roman" pitchFamily="18" charset="0"/>
                <a:ea typeface="+mn-ea"/>
                <a:cs typeface="+mn-cs"/>
              </a:rPr>
              <a:t>or</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its</a:t>
            </a:r>
            <a:r>
              <a:rPr lang="es-ES_tradnl" sz="800" b="0" i="0" u="none" strike="noStrike" kern="1200" baseline="0" dirty="0">
                <a:solidFill>
                  <a:schemeClr val="tx1"/>
                </a:solidFill>
                <a:latin typeface="Times New Roman" pitchFamily="18" charset="0"/>
                <a:ea typeface="+mn-ea"/>
                <a:cs typeface="+mn-cs"/>
              </a:rPr>
              <a:t> </a:t>
            </a:r>
            <a:r>
              <a:rPr lang="es-ES_tradnl" sz="800" b="0" i="0" u="none" strike="noStrike" kern="1200" baseline="0" dirty="0" err="1">
                <a:solidFill>
                  <a:schemeClr val="tx1"/>
                </a:solidFill>
                <a:latin typeface="Times New Roman" pitchFamily="18" charset="0"/>
                <a:ea typeface="+mn-ea"/>
                <a:cs typeface="+mn-cs"/>
              </a:rPr>
              <a:t>consequence</a:t>
            </a:r>
            <a:r>
              <a:rPr lang="es-ES_tradnl" sz="800" b="0" i="0" u="none" strike="noStrike" kern="1200" baseline="0" dirty="0">
                <a:solidFill>
                  <a:schemeClr val="tx1"/>
                </a:solidFill>
                <a:latin typeface="Times New Roman" pitchFamily="18" charset="0"/>
                <a:ea typeface="+mn-ea"/>
                <a:cs typeface="+mn-cs"/>
              </a:rPr>
              <a:t> S.</a:t>
            </a:r>
            <a:endParaRPr lang="en-US" sz="800" b="0" i="0" u="none" strike="noStrike" kern="1200" baseline="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533292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Two variables may be associated by chance</a:t>
            </a:r>
            <a:r>
              <a:rPr lang="en-US" sz="800" baseline="0" dirty="0"/>
              <a:t>, but that’s not a structural source of association</a:t>
            </a:r>
          </a:p>
          <a:p>
            <a:pPr marL="628650" lvl="1" indent="-171450">
              <a:buFontTx/>
              <a:buChar char="-"/>
            </a:pPr>
            <a:r>
              <a:rPr lang="en-US" sz="800" baseline="0" dirty="0"/>
              <a:t>Increase the sample size and chance associations disappear, whereas structural associations will remain</a:t>
            </a:r>
          </a:p>
          <a:p>
            <a:pPr marL="628650" lvl="1" indent="-171450">
              <a:buFontTx/>
              <a:buChar char="-"/>
            </a:pPr>
            <a:r>
              <a:rPr lang="en-US" sz="800" baseline="0" dirty="0"/>
              <a:t>We don’t address chance since we’re focusing our discussion on bias. We’re essentially assuming a very large population.</a:t>
            </a:r>
          </a:p>
        </p:txBody>
      </p:sp>
      <p:sp>
        <p:nvSpPr>
          <p:cNvPr id="4" name="Slide Number Placeholder 3"/>
          <p:cNvSpPr>
            <a:spLocks noGrp="1"/>
          </p:cNvSpPr>
          <p:nvPr>
            <p:ph type="sldNum" sz="quarter" idx="10"/>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324906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itchFamily="18" charset="0"/>
              </a:defRPr>
            </a:lvl1pPr>
            <a:lvl2pPr marL="742950" indent="-285750" defTabSz="928688" eaLnBrk="0" hangingPunct="0">
              <a:spcBef>
                <a:spcPct val="30000"/>
              </a:spcBef>
              <a:defRPr sz="1200">
                <a:solidFill>
                  <a:schemeClr val="tx1"/>
                </a:solidFill>
                <a:latin typeface="Times New Roman" pitchFamily="18" charset="0"/>
              </a:defRPr>
            </a:lvl2pPr>
            <a:lvl3pPr marL="1143000" indent="-228600" defTabSz="928688" eaLnBrk="0" hangingPunct="0">
              <a:spcBef>
                <a:spcPct val="30000"/>
              </a:spcBef>
              <a:defRPr sz="1200">
                <a:solidFill>
                  <a:schemeClr val="tx1"/>
                </a:solidFill>
                <a:latin typeface="Times New Roman" pitchFamily="18" charset="0"/>
              </a:defRPr>
            </a:lvl3pPr>
            <a:lvl4pPr marL="1600200" indent="-228600" defTabSz="928688" eaLnBrk="0" hangingPunct="0">
              <a:spcBef>
                <a:spcPct val="30000"/>
              </a:spcBef>
              <a:defRPr sz="1200">
                <a:solidFill>
                  <a:schemeClr val="tx1"/>
                </a:solidFill>
                <a:latin typeface="Times New Roman" pitchFamily="18" charset="0"/>
              </a:defRPr>
            </a:lvl4pPr>
            <a:lvl5pPr marL="2057400" indent="-228600" defTabSz="928688" eaLnBrk="0" hangingPunct="0">
              <a:spcBef>
                <a:spcPct val="30000"/>
              </a:spcBef>
              <a:defRPr sz="1200">
                <a:solidFill>
                  <a:schemeClr val="tx1"/>
                </a:solidFill>
                <a:latin typeface="Times New Roman" pitchFamily="18" charset="0"/>
              </a:defRPr>
            </a:lvl5pPr>
            <a:lvl6pPr marL="2514600" indent="-228600" defTabSz="928688" eaLnBrk="0" fontAlgn="base" hangingPunct="0">
              <a:spcBef>
                <a:spcPct val="30000"/>
              </a:spcBef>
              <a:spcAft>
                <a:spcPct val="0"/>
              </a:spcAft>
              <a:defRPr sz="1200">
                <a:solidFill>
                  <a:schemeClr val="tx1"/>
                </a:solidFill>
                <a:latin typeface="Times New Roman" pitchFamily="18" charset="0"/>
              </a:defRPr>
            </a:lvl6pPr>
            <a:lvl7pPr marL="2971800" indent="-228600" defTabSz="928688" eaLnBrk="0" fontAlgn="base" hangingPunct="0">
              <a:spcBef>
                <a:spcPct val="30000"/>
              </a:spcBef>
              <a:spcAft>
                <a:spcPct val="0"/>
              </a:spcAft>
              <a:defRPr sz="1200">
                <a:solidFill>
                  <a:schemeClr val="tx1"/>
                </a:solidFill>
                <a:latin typeface="Times New Roman" pitchFamily="18" charset="0"/>
              </a:defRPr>
            </a:lvl7pPr>
            <a:lvl8pPr marL="3429000" indent="-228600" defTabSz="928688" eaLnBrk="0" fontAlgn="base" hangingPunct="0">
              <a:spcBef>
                <a:spcPct val="30000"/>
              </a:spcBef>
              <a:spcAft>
                <a:spcPct val="0"/>
              </a:spcAft>
              <a:defRPr sz="1200">
                <a:solidFill>
                  <a:schemeClr val="tx1"/>
                </a:solidFill>
                <a:latin typeface="Times New Roman" pitchFamily="18" charset="0"/>
              </a:defRPr>
            </a:lvl8pPr>
            <a:lvl9pPr marL="3886200" indent="-228600" defTabSz="928688"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28688" rtl="0" eaLnBrk="1" fontAlgn="base" latinLnBrk="0" hangingPunct="1">
              <a:lnSpc>
                <a:spcPct val="100000"/>
              </a:lnSpc>
              <a:spcBef>
                <a:spcPct val="0"/>
              </a:spcBef>
              <a:spcAft>
                <a:spcPct val="0"/>
              </a:spcAft>
              <a:buClrTx/>
              <a:buSzTx/>
              <a:buFontTx/>
              <a:buNone/>
              <a:tabLst/>
              <a:defRPr/>
            </a:pPr>
            <a:fld id="{B052FD70-88AD-429F-8554-4F803C393B87}"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8688"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38115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800" dirty="0"/>
          </a:p>
        </p:txBody>
      </p:sp>
      <p:sp>
        <p:nvSpPr>
          <p:cNvPr id="4" name="Slide Number Placeholder 3"/>
          <p:cNvSpPr>
            <a:spLocks noGrp="1"/>
          </p:cNvSpPr>
          <p:nvPr>
            <p:ph type="sldNum" sz="quarter" idx="10"/>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8377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V2 is a descendant of V1 (and V1 is an ancestor of V2) if there is a sequence of nodes connected by edges between V1 and V2 such that following the direction indicated by the arrows, one can reach V2 by starting at V1.</a:t>
            </a:r>
          </a:p>
          <a:p>
            <a:pPr marL="171450" indent="-171450">
              <a:buFontTx/>
              <a:buChar char="-"/>
            </a:pPr>
            <a:r>
              <a:rPr lang="en-US" sz="800" dirty="0"/>
              <a:t>Parents:</a:t>
            </a:r>
            <a:r>
              <a:rPr lang="en-US" sz="800" baseline="0" dirty="0"/>
              <a:t> the set of nodes with direct arrow into the variable of interest</a:t>
            </a:r>
            <a:endParaRPr lang="en-US" sz="800" dirty="0"/>
          </a:p>
        </p:txBody>
      </p:sp>
      <p:sp>
        <p:nvSpPr>
          <p:cNvPr id="4" name="Slide Number Placeholder 3"/>
          <p:cNvSpPr>
            <a:spLocks noGrp="1"/>
          </p:cNvSpPr>
          <p:nvPr>
            <p:ph type="sldNum" sz="quarter" idx="10"/>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954263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800" dirty="0"/>
          </a:p>
        </p:txBody>
      </p:sp>
      <p:sp>
        <p:nvSpPr>
          <p:cNvPr id="4" name="Slide Number Placeholder 3"/>
          <p:cNvSpPr>
            <a:spLocks noGrp="1"/>
          </p:cNvSpPr>
          <p:nvPr>
            <p:ph type="sldNum" sz="quarter" idx="10"/>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07549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itchFamily="18" charset="0"/>
              </a:defRPr>
            </a:lvl1pPr>
            <a:lvl2pPr marL="742950" indent="-285750" defTabSz="928688" eaLnBrk="0" hangingPunct="0">
              <a:spcBef>
                <a:spcPct val="30000"/>
              </a:spcBef>
              <a:defRPr sz="1200">
                <a:solidFill>
                  <a:schemeClr val="tx1"/>
                </a:solidFill>
                <a:latin typeface="Times New Roman" pitchFamily="18" charset="0"/>
              </a:defRPr>
            </a:lvl2pPr>
            <a:lvl3pPr marL="1143000" indent="-228600" defTabSz="928688" eaLnBrk="0" hangingPunct="0">
              <a:spcBef>
                <a:spcPct val="30000"/>
              </a:spcBef>
              <a:defRPr sz="1200">
                <a:solidFill>
                  <a:schemeClr val="tx1"/>
                </a:solidFill>
                <a:latin typeface="Times New Roman" pitchFamily="18" charset="0"/>
              </a:defRPr>
            </a:lvl3pPr>
            <a:lvl4pPr marL="1600200" indent="-228600" defTabSz="928688" eaLnBrk="0" hangingPunct="0">
              <a:spcBef>
                <a:spcPct val="30000"/>
              </a:spcBef>
              <a:defRPr sz="1200">
                <a:solidFill>
                  <a:schemeClr val="tx1"/>
                </a:solidFill>
                <a:latin typeface="Times New Roman" pitchFamily="18" charset="0"/>
              </a:defRPr>
            </a:lvl4pPr>
            <a:lvl5pPr marL="2057400" indent="-228600" defTabSz="928688" eaLnBrk="0" hangingPunct="0">
              <a:spcBef>
                <a:spcPct val="30000"/>
              </a:spcBef>
              <a:defRPr sz="1200">
                <a:solidFill>
                  <a:schemeClr val="tx1"/>
                </a:solidFill>
                <a:latin typeface="Times New Roman" pitchFamily="18" charset="0"/>
              </a:defRPr>
            </a:lvl5pPr>
            <a:lvl6pPr marL="2514600" indent="-228600" defTabSz="928688" eaLnBrk="0" fontAlgn="base" hangingPunct="0">
              <a:spcBef>
                <a:spcPct val="30000"/>
              </a:spcBef>
              <a:spcAft>
                <a:spcPct val="0"/>
              </a:spcAft>
              <a:defRPr sz="1200">
                <a:solidFill>
                  <a:schemeClr val="tx1"/>
                </a:solidFill>
                <a:latin typeface="Times New Roman" pitchFamily="18" charset="0"/>
              </a:defRPr>
            </a:lvl6pPr>
            <a:lvl7pPr marL="2971800" indent="-228600" defTabSz="928688" eaLnBrk="0" fontAlgn="base" hangingPunct="0">
              <a:spcBef>
                <a:spcPct val="30000"/>
              </a:spcBef>
              <a:spcAft>
                <a:spcPct val="0"/>
              </a:spcAft>
              <a:defRPr sz="1200">
                <a:solidFill>
                  <a:schemeClr val="tx1"/>
                </a:solidFill>
                <a:latin typeface="Times New Roman" pitchFamily="18" charset="0"/>
              </a:defRPr>
            </a:lvl7pPr>
            <a:lvl8pPr marL="3429000" indent="-228600" defTabSz="928688" eaLnBrk="0" fontAlgn="base" hangingPunct="0">
              <a:spcBef>
                <a:spcPct val="30000"/>
              </a:spcBef>
              <a:spcAft>
                <a:spcPct val="0"/>
              </a:spcAft>
              <a:defRPr sz="1200">
                <a:solidFill>
                  <a:schemeClr val="tx1"/>
                </a:solidFill>
                <a:latin typeface="Times New Roman" pitchFamily="18" charset="0"/>
              </a:defRPr>
            </a:lvl8pPr>
            <a:lvl9pPr marL="3886200" indent="-228600" defTabSz="928688"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28688" rtl="0" eaLnBrk="1" fontAlgn="base" latinLnBrk="0" hangingPunct="1">
              <a:lnSpc>
                <a:spcPct val="100000"/>
              </a:lnSpc>
              <a:spcBef>
                <a:spcPct val="0"/>
              </a:spcBef>
              <a:spcAft>
                <a:spcPct val="0"/>
              </a:spcAft>
              <a:buClrTx/>
              <a:buSzTx/>
              <a:buFontTx/>
              <a:buNone/>
              <a:tabLst/>
              <a:defRPr/>
            </a:pPr>
            <a:fld id="{82709565-02B6-433C-8081-84B5311D3000}"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8688"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eaLnBrk="1" hangingPunct="1">
              <a:buFont typeface="+mj-lt"/>
              <a:buNone/>
            </a:pPr>
            <a:endParaRPr lang="en-US" altLang="en-US" sz="800" dirty="0"/>
          </a:p>
        </p:txBody>
      </p:sp>
    </p:spTree>
    <p:extLst>
      <p:ext uri="{BB962C8B-B14F-4D97-AF65-F5344CB8AC3E}">
        <p14:creationId xmlns:p14="http://schemas.microsoft.com/office/powerpoint/2010/main" val="1157944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800" dirty="0"/>
          </a:p>
        </p:txBody>
      </p:sp>
      <p:sp>
        <p:nvSpPr>
          <p:cNvPr id="4" name="Slide Number Placeholder 3"/>
          <p:cNvSpPr>
            <a:spLocks noGrp="1"/>
          </p:cNvSpPr>
          <p:nvPr>
            <p:ph type="sldNum" sz="quarter" idx="10"/>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63436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800" dirty="0"/>
          </a:p>
        </p:txBody>
      </p:sp>
      <p:sp>
        <p:nvSpPr>
          <p:cNvPr id="4" name="Slide Number Placeholder 3"/>
          <p:cNvSpPr>
            <a:spLocks noGrp="1"/>
          </p:cNvSpPr>
          <p:nvPr>
            <p:ph type="sldNum" sz="quarter" idx="10"/>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84854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800" dirty="0"/>
          </a:p>
        </p:txBody>
      </p:sp>
      <p:sp>
        <p:nvSpPr>
          <p:cNvPr id="4" name="Slide Number Placeholder 3"/>
          <p:cNvSpPr>
            <a:spLocks noGrp="1"/>
          </p:cNvSpPr>
          <p:nvPr>
            <p:ph type="sldNum" sz="quarter" idx="10"/>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67210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23</a:t>
            </a:fld>
            <a:endParaRPr lang="en-US"/>
          </a:p>
        </p:txBody>
      </p:sp>
    </p:spTree>
    <p:extLst>
      <p:ext uri="{BB962C8B-B14F-4D97-AF65-F5344CB8AC3E}">
        <p14:creationId xmlns:p14="http://schemas.microsoft.com/office/powerpoint/2010/main" val="2411644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804B553-72BD-4DD0-89C7-4B996FCF1228}" type="slidenum">
              <a:rPr lang="en-US" smtClean="0"/>
              <a:pPr>
                <a:defRPr/>
              </a:pPr>
              <a:t>24</a:t>
            </a:fld>
            <a:endParaRPr lang="en-US"/>
          </a:p>
        </p:txBody>
      </p:sp>
    </p:spTree>
    <p:extLst>
      <p:ext uri="{BB962C8B-B14F-4D97-AF65-F5344CB8AC3E}">
        <p14:creationId xmlns:p14="http://schemas.microsoft.com/office/powerpoint/2010/main" val="16935499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804B553-72BD-4DD0-89C7-4B996FCF1228}" type="slidenum">
              <a:rPr lang="en-US" smtClean="0"/>
              <a:pPr>
                <a:defRPr/>
              </a:pPr>
              <a:t>25</a:t>
            </a:fld>
            <a:endParaRPr lang="en-US"/>
          </a:p>
        </p:txBody>
      </p:sp>
    </p:spTree>
    <p:extLst>
      <p:ext uri="{BB962C8B-B14F-4D97-AF65-F5344CB8AC3E}">
        <p14:creationId xmlns:p14="http://schemas.microsoft.com/office/powerpoint/2010/main" val="36403275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804B553-72BD-4DD0-89C7-4B996FCF1228}" type="slidenum">
              <a:rPr lang="en-US" smtClean="0"/>
              <a:pPr>
                <a:defRPr/>
              </a:pPr>
              <a:t>26</a:t>
            </a:fld>
            <a:endParaRPr lang="en-US"/>
          </a:p>
        </p:txBody>
      </p:sp>
    </p:spTree>
    <p:extLst>
      <p:ext uri="{BB962C8B-B14F-4D97-AF65-F5344CB8AC3E}">
        <p14:creationId xmlns:p14="http://schemas.microsoft.com/office/powerpoint/2010/main" val="11458884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paths:</a:t>
            </a:r>
          </a:p>
          <a:p>
            <a:pPr marL="171450" indent="-171450">
              <a:buFontTx/>
              <a:buChar char="-"/>
            </a:pPr>
            <a:r>
              <a:rPr lang="en-US" dirty="0"/>
              <a:t>A </a:t>
            </a:r>
            <a:r>
              <a:rPr lang="en-US" dirty="0">
                <a:sym typeface="Wingdings" pitchFamily="2" charset="2"/>
              </a:rPr>
              <a:t> B  Y</a:t>
            </a:r>
            <a:endParaRPr lang="en-US" dirty="0"/>
          </a:p>
          <a:p>
            <a:pPr marL="171450" indent="-171450">
              <a:buFontTx/>
              <a:buChar char="-"/>
            </a:pPr>
            <a:r>
              <a:rPr lang="en-US" dirty="0"/>
              <a:t>A </a:t>
            </a:r>
            <a:r>
              <a:rPr lang="en-US" dirty="0">
                <a:sym typeface="Wingdings" pitchFamily="2" charset="2"/>
              </a:rPr>
              <a:t> L  Y</a:t>
            </a:r>
          </a:p>
          <a:p>
            <a:pPr marL="171450" indent="-171450">
              <a:buFontTx/>
              <a:buChar char="-"/>
            </a:pPr>
            <a:r>
              <a:rPr lang="en-US" dirty="0">
                <a:sym typeface="Wingdings" pitchFamily="2" charset="2"/>
              </a:rPr>
              <a:t>A  C  Y</a:t>
            </a:r>
          </a:p>
        </p:txBody>
      </p:sp>
      <p:sp>
        <p:nvSpPr>
          <p:cNvPr id="4" name="Slide Number Placeholder 3"/>
          <p:cNvSpPr>
            <a:spLocks noGrp="1"/>
          </p:cNvSpPr>
          <p:nvPr>
            <p:ph type="sldNum" sz="quarter" idx="5"/>
          </p:nvPr>
        </p:nvSpPr>
        <p:spPr/>
        <p:txBody>
          <a:bodyPr/>
          <a:lstStyle/>
          <a:p>
            <a:pPr>
              <a:defRPr/>
            </a:pPr>
            <a:fld id="{0804B553-72BD-4DD0-89C7-4B996FCF1228}" type="slidenum">
              <a:rPr lang="en-US" smtClean="0"/>
              <a:pPr>
                <a:defRPr/>
              </a:pPr>
              <a:t>27</a:t>
            </a:fld>
            <a:endParaRPr lang="en-US"/>
          </a:p>
        </p:txBody>
      </p:sp>
    </p:spTree>
    <p:extLst>
      <p:ext uri="{BB962C8B-B14F-4D97-AF65-F5344CB8AC3E}">
        <p14:creationId xmlns:p14="http://schemas.microsoft.com/office/powerpoint/2010/main" val="28551225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804B553-72BD-4DD0-89C7-4B996FCF1228}" type="slidenum">
              <a:rPr lang="en-US" smtClean="0"/>
              <a:pPr>
                <a:defRPr/>
              </a:pPr>
              <a:t>28</a:t>
            </a:fld>
            <a:endParaRPr lang="en-US"/>
          </a:p>
        </p:txBody>
      </p:sp>
    </p:spTree>
    <p:extLst>
      <p:ext uri="{BB962C8B-B14F-4D97-AF65-F5344CB8AC3E}">
        <p14:creationId xmlns:p14="http://schemas.microsoft.com/office/powerpoint/2010/main" val="41534284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paths:</a:t>
            </a:r>
          </a:p>
          <a:p>
            <a:pPr marL="171450" indent="-171450">
              <a:buFontTx/>
              <a:buChar char="-"/>
            </a:pPr>
            <a:r>
              <a:rPr lang="en-US" dirty="0"/>
              <a:t>L </a:t>
            </a:r>
            <a:r>
              <a:rPr lang="en-US" dirty="0">
                <a:sym typeface="Wingdings" pitchFamily="2" charset="2"/>
              </a:rPr>
              <a:t> A  B  Y  C</a:t>
            </a:r>
            <a:endParaRPr lang="en-US" dirty="0"/>
          </a:p>
          <a:p>
            <a:pPr marL="171450" indent="-171450">
              <a:buFontTx/>
              <a:buChar char="-"/>
            </a:pPr>
            <a:r>
              <a:rPr lang="en-US" dirty="0"/>
              <a:t>L </a:t>
            </a:r>
            <a:r>
              <a:rPr lang="en-US" dirty="0">
                <a:sym typeface="Wingdings" pitchFamily="2" charset="2"/>
              </a:rPr>
              <a:t> A  C</a:t>
            </a:r>
          </a:p>
          <a:p>
            <a:pPr marL="171450" indent="-171450">
              <a:buFontTx/>
              <a:buChar char="-"/>
            </a:pPr>
            <a:r>
              <a:rPr lang="en-US" dirty="0">
                <a:sym typeface="Wingdings" pitchFamily="2" charset="2"/>
              </a:rPr>
              <a:t>L  Y  C</a:t>
            </a:r>
          </a:p>
        </p:txBody>
      </p:sp>
      <p:sp>
        <p:nvSpPr>
          <p:cNvPr id="4" name="Slide Number Placeholder 3"/>
          <p:cNvSpPr>
            <a:spLocks noGrp="1"/>
          </p:cNvSpPr>
          <p:nvPr>
            <p:ph type="sldNum" sz="quarter" idx="5"/>
          </p:nvPr>
        </p:nvSpPr>
        <p:spPr/>
        <p:txBody>
          <a:bodyPr/>
          <a:lstStyle/>
          <a:p>
            <a:pPr>
              <a:defRPr/>
            </a:pPr>
            <a:fld id="{0804B553-72BD-4DD0-89C7-4B996FCF1228}" type="slidenum">
              <a:rPr lang="en-US" smtClean="0"/>
              <a:pPr>
                <a:defRPr/>
              </a:pPr>
              <a:t>29</a:t>
            </a:fld>
            <a:endParaRPr lang="en-US"/>
          </a:p>
        </p:txBody>
      </p:sp>
    </p:spTree>
    <p:extLst>
      <p:ext uri="{BB962C8B-B14F-4D97-AF65-F5344CB8AC3E}">
        <p14:creationId xmlns:p14="http://schemas.microsoft.com/office/powerpoint/2010/main" val="1350594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p>
        </p:txBody>
      </p:sp>
      <p:sp>
        <p:nvSpPr>
          <p:cNvPr id="4" name="Slide Number Placeholder 3"/>
          <p:cNvSpPr>
            <a:spLocks noGrp="1"/>
          </p:cNvSpPr>
          <p:nvPr>
            <p:ph type="sldNum" sz="quarter" idx="10"/>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7775222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804B553-72BD-4DD0-89C7-4B996FCF1228}" type="slidenum">
              <a:rPr lang="en-US" smtClean="0"/>
              <a:pPr>
                <a:defRPr/>
              </a:pPr>
              <a:t>30</a:t>
            </a:fld>
            <a:endParaRPr lang="en-US"/>
          </a:p>
        </p:txBody>
      </p:sp>
    </p:spTree>
    <p:extLst>
      <p:ext uri="{BB962C8B-B14F-4D97-AF65-F5344CB8AC3E}">
        <p14:creationId xmlns:p14="http://schemas.microsoft.com/office/powerpoint/2010/main" val="33784239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paths:</a:t>
            </a:r>
          </a:p>
          <a:p>
            <a:pPr marL="171450" indent="-171450">
              <a:buFontTx/>
              <a:buChar char="-"/>
            </a:pPr>
            <a:r>
              <a:rPr lang="en-US" dirty="0"/>
              <a:t>L </a:t>
            </a:r>
            <a:r>
              <a:rPr lang="en-US" dirty="0">
                <a:sym typeface="Wingdings" pitchFamily="2" charset="2"/>
              </a:rPr>
              <a:t> Y</a:t>
            </a:r>
          </a:p>
        </p:txBody>
      </p:sp>
      <p:sp>
        <p:nvSpPr>
          <p:cNvPr id="4" name="Slide Number Placeholder 3"/>
          <p:cNvSpPr>
            <a:spLocks noGrp="1"/>
          </p:cNvSpPr>
          <p:nvPr>
            <p:ph type="sldNum" sz="quarter" idx="5"/>
          </p:nvPr>
        </p:nvSpPr>
        <p:spPr/>
        <p:txBody>
          <a:bodyPr/>
          <a:lstStyle/>
          <a:p>
            <a:pPr>
              <a:defRPr/>
            </a:pPr>
            <a:fld id="{0804B553-72BD-4DD0-89C7-4B996FCF1228}" type="slidenum">
              <a:rPr lang="en-US" smtClean="0"/>
              <a:pPr>
                <a:defRPr/>
              </a:pPr>
              <a:t>31</a:t>
            </a:fld>
            <a:endParaRPr lang="en-US"/>
          </a:p>
        </p:txBody>
      </p:sp>
    </p:spTree>
    <p:extLst>
      <p:ext uri="{BB962C8B-B14F-4D97-AF65-F5344CB8AC3E}">
        <p14:creationId xmlns:p14="http://schemas.microsoft.com/office/powerpoint/2010/main" val="29583688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804B553-72BD-4DD0-89C7-4B996FCF1228}" type="slidenum">
              <a:rPr lang="en-US" smtClean="0"/>
              <a:pPr>
                <a:defRPr/>
              </a:pPr>
              <a:t>32</a:t>
            </a:fld>
            <a:endParaRPr lang="en-US"/>
          </a:p>
        </p:txBody>
      </p:sp>
    </p:spTree>
    <p:extLst>
      <p:ext uri="{BB962C8B-B14F-4D97-AF65-F5344CB8AC3E}">
        <p14:creationId xmlns:p14="http://schemas.microsoft.com/office/powerpoint/2010/main" val="34212233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paths:</a:t>
            </a:r>
          </a:p>
          <a:p>
            <a:r>
              <a:rPr lang="en-US" dirty="0"/>
              <a:t>- L </a:t>
            </a:r>
            <a:r>
              <a:rPr lang="en-US" dirty="0">
                <a:sym typeface="Wingdings" pitchFamily="2" charset="2"/>
              </a:rPr>
              <a:t> Y  B (</a:t>
            </a:r>
            <a:r>
              <a:rPr lang="en-US" dirty="0"/>
              <a:t>C is a descendant of the collider Y, so we’re essentially conditioning on Y as well)</a:t>
            </a:r>
          </a:p>
        </p:txBody>
      </p:sp>
      <p:sp>
        <p:nvSpPr>
          <p:cNvPr id="4" name="Slide Number Placeholder 3"/>
          <p:cNvSpPr>
            <a:spLocks noGrp="1"/>
          </p:cNvSpPr>
          <p:nvPr>
            <p:ph type="sldNum" sz="quarter" idx="5"/>
          </p:nvPr>
        </p:nvSpPr>
        <p:spPr/>
        <p:txBody>
          <a:bodyPr/>
          <a:lstStyle/>
          <a:p>
            <a:pPr>
              <a:defRPr/>
            </a:pPr>
            <a:fld id="{0804B553-72BD-4DD0-89C7-4B996FCF1228}" type="slidenum">
              <a:rPr lang="en-US" smtClean="0"/>
              <a:pPr>
                <a:defRPr/>
              </a:pPr>
              <a:t>33</a:t>
            </a:fld>
            <a:endParaRPr lang="en-US"/>
          </a:p>
        </p:txBody>
      </p:sp>
    </p:spTree>
    <p:extLst>
      <p:ext uri="{BB962C8B-B14F-4D97-AF65-F5344CB8AC3E}">
        <p14:creationId xmlns:p14="http://schemas.microsoft.com/office/powerpoint/2010/main" val="19509664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34</a:t>
            </a:fld>
            <a:endParaRPr lang="en-US"/>
          </a:p>
        </p:txBody>
      </p:sp>
    </p:spTree>
    <p:extLst>
      <p:ext uri="{BB962C8B-B14F-4D97-AF65-F5344CB8AC3E}">
        <p14:creationId xmlns:p14="http://schemas.microsoft.com/office/powerpoint/2010/main" val="1243793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itchFamily="18" charset="0"/>
              </a:defRPr>
            </a:lvl1pPr>
            <a:lvl2pPr marL="742950" indent="-285750" defTabSz="928688" eaLnBrk="0" hangingPunct="0">
              <a:spcBef>
                <a:spcPct val="30000"/>
              </a:spcBef>
              <a:defRPr sz="1200">
                <a:solidFill>
                  <a:schemeClr val="tx1"/>
                </a:solidFill>
                <a:latin typeface="Times New Roman" pitchFamily="18" charset="0"/>
              </a:defRPr>
            </a:lvl2pPr>
            <a:lvl3pPr marL="1143000" indent="-228600" defTabSz="928688" eaLnBrk="0" hangingPunct="0">
              <a:spcBef>
                <a:spcPct val="30000"/>
              </a:spcBef>
              <a:defRPr sz="1200">
                <a:solidFill>
                  <a:schemeClr val="tx1"/>
                </a:solidFill>
                <a:latin typeface="Times New Roman" pitchFamily="18" charset="0"/>
              </a:defRPr>
            </a:lvl3pPr>
            <a:lvl4pPr marL="1600200" indent="-228600" defTabSz="928688" eaLnBrk="0" hangingPunct="0">
              <a:spcBef>
                <a:spcPct val="30000"/>
              </a:spcBef>
              <a:defRPr sz="1200">
                <a:solidFill>
                  <a:schemeClr val="tx1"/>
                </a:solidFill>
                <a:latin typeface="Times New Roman" pitchFamily="18" charset="0"/>
              </a:defRPr>
            </a:lvl4pPr>
            <a:lvl5pPr marL="2057400" indent="-228600" defTabSz="928688" eaLnBrk="0" hangingPunct="0">
              <a:spcBef>
                <a:spcPct val="30000"/>
              </a:spcBef>
              <a:defRPr sz="1200">
                <a:solidFill>
                  <a:schemeClr val="tx1"/>
                </a:solidFill>
                <a:latin typeface="Times New Roman" pitchFamily="18" charset="0"/>
              </a:defRPr>
            </a:lvl5pPr>
            <a:lvl6pPr marL="2514600" indent="-228600" defTabSz="928688" eaLnBrk="0" fontAlgn="base" hangingPunct="0">
              <a:spcBef>
                <a:spcPct val="30000"/>
              </a:spcBef>
              <a:spcAft>
                <a:spcPct val="0"/>
              </a:spcAft>
              <a:defRPr sz="1200">
                <a:solidFill>
                  <a:schemeClr val="tx1"/>
                </a:solidFill>
                <a:latin typeface="Times New Roman" pitchFamily="18" charset="0"/>
              </a:defRPr>
            </a:lvl6pPr>
            <a:lvl7pPr marL="2971800" indent="-228600" defTabSz="928688" eaLnBrk="0" fontAlgn="base" hangingPunct="0">
              <a:spcBef>
                <a:spcPct val="30000"/>
              </a:spcBef>
              <a:spcAft>
                <a:spcPct val="0"/>
              </a:spcAft>
              <a:defRPr sz="1200">
                <a:solidFill>
                  <a:schemeClr val="tx1"/>
                </a:solidFill>
                <a:latin typeface="Times New Roman" pitchFamily="18" charset="0"/>
              </a:defRPr>
            </a:lvl7pPr>
            <a:lvl8pPr marL="3429000" indent="-228600" defTabSz="928688" eaLnBrk="0" fontAlgn="base" hangingPunct="0">
              <a:spcBef>
                <a:spcPct val="30000"/>
              </a:spcBef>
              <a:spcAft>
                <a:spcPct val="0"/>
              </a:spcAft>
              <a:defRPr sz="1200">
                <a:solidFill>
                  <a:schemeClr val="tx1"/>
                </a:solidFill>
                <a:latin typeface="Times New Roman" pitchFamily="18" charset="0"/>
              </a:defRPr>
            </a:lvl8pPr>
            <a:lvl9pPr marL="3886200" indent="-228600" defTabSz="928688"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77B75C8-9C4F-43E4-8C7C-97F82E748B60}" type="slidenum">
              <a:rPr lang="en-US" altLang="en-US" smtClean="0"/>
              <a:pPr eaLnBrk="1" hangingPunct="1">
                <a:spcBef>
                  <a:spcPct val="0"/>
                </a:spcBef>
              </a:pPr>
              <a:t>35</a:t>
            </a:fld>
            <a:endParaRPr lang="en-US" alt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9579118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u="none" kern="1200" baseline="0" dirty="0">
                <a:solidFill>
                  <a:schemeClr val="tx1"/>
                </a:solidFill>
                <a:latin typeface="Times New Roman" pitchFamily="18" charset="0"/>
                <a:ea typeface="+mn-ea"/>
                <a:cs typeface="+mn-cs"/>
              </a:rPr>
              <a:t>there are a various statistical considerations that are DIFFERENT between these two DAGS.</a:t>
            </a:r>
          </a:p>
          <a:p>
            <a:pPr marL="171450" indent="-171450">
              <a:buFontTx/>
              <a:buChar char="-"/>
            </a:pPr>
            <a:r>
              <a:rPr lang="en-US" sz="800" u="none" kern="1200" baseline="0" dirty="0">
                <a:solidFill>
                  <a:schemeClr val="tx1"/>
                </a:solidFill>
                <a:latin typeface="Times New Roman" pitchFamily="18" charset="0"/>
                <a:ea typeface="+mn-ea"/>
                <a:cs typeface="+mn-cs"/>
              </a:rPr>
              <a:t>If you condition on X4, you can check your data and see which correlations fit your data better.</a:t>
            </a:r>
          </a:p>
          <a:p>
            <a:pPr marL="628650" lvl="1" indent="-171450">
              <a:buFontTx/>
              <a:buChar char="-"/>
            </a:pPr>
            <a:r>
              <a:rPr lang="en-US" sz="800" u="none" kern="1200" baseline="0" dirty="0">
                <a:solidFill>
                  <a:schemeClr val="tx1"/>
                </a:solidFill>
                <a:latin typeface="Times New Roman" pitchFamily="18" charset="0"/>
                <a:ea typeface="+mn-ea"/>
                <a:cs typeface="+mn-cs"/>
              </a:rPr>
              <a:t>if you condition on X4 in the first DAG, then X2 and X5 are not correlated, or are independent</a:t>
            </a:r>
          </a:p>
          <a:p>
            <a:pPr marL="628650" lvl="1" indent="-171450">
              <a:buFontTx/>
              <a:buChar char="-"/>
            </a:pPr>
            <a:r>
              <a:rPr lang="en-US" sz="800" u="none" kern="1200" baseline="0" dirty="0">
                <a:solidFill>
                  <a:schemeClr val="tx1"/>
                </a:solidFill>
                <a:latin typeface="Times New Roman" pitchFamily="18" charset="0"/>
                <a:ea typeface="+mn-ea"/>
                <a:cs typeface="+mn-cs"/>
              </a:rPr>
              <a:t>If you condition on X4 in the 2nd DAG, they become correlated</a:t>
            </a:r>
            <a:endParaRPr lang="en-US" sz="800" baseline="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37</a:t>
            </a:fld>
            <a:endParaRPr lang="en-US"/>
          </a:p>
        </p:txBody>
      </p:sp>
    </p:spTree>
    <p:extLst>
      <p:ext uri="{BB962C8B-B14F-4D97-AF65-F5344CB8AC3E}">
        <p14:creationId xmlns:p14="http://schemas.microsoft.com/office/powerpoint/2010/main" val="15998776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38</a:t>
            </a:fld>
            <a:endParaRPr lang="en-US"/>
          </a:p>
        </p:txBody>
      </p:sp>
    </p:spTree>
    <p:extLst>
      <p:ext uri="{BB962C8B-B14F-4D97-AF65-F5344CB8AC3E}">
        <p14:creationId xmlns:p14="http://schemas.microsoft.com/office/powerpoint/2010/main" val="8548209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800" u="none" kern="1200" baseline="0" dirty="0">
                <a:solidFill>
                  <a:schemeClr val="tx1"/>
                </a:solidFill>
                <a:latin typeface="Times New Roman" pitchFamily="18" charset="0"/>
                <a:ea typeface="+mn-ea"/>
                <a:cs typeface="+mn-cs"/>
              </a:rPr>
              <a:t>- if you condition on X4, it has the same effect as conditioning on X2, which is a collider, because X4 is a descendent of a collider</a:t>
            </a:r>
          </a:p>
          <a:p>
            <a:endParaRPr lang="en-US" sz="800" baseline="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39</a:t>
            </a:fld>
            <a:endParaRPr lang="en-US"/>
          </a:p>
        </p:txBody>
      </p:sp>
    </p:spTree>
    <p:extLst>
      <p:ext uri="{BB962C8B-B14F-4D97-AF65-F5344CB8AC3E}">
        <p14:creationId xmlns:p14="http://schemas.microsoft.com/office/powerpoint/2010/main" val="23292165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40</a:t>
            </a:fld>
            <a:endParaRPr lang="en-US"/>
          </a:p>
        </p:txBody>
      </p:sp>
    </p:spTree>
    <p:extLst>
      <p:ext uri="{BB962C8B-B14F-4D97-AF65-F5344CB8AC3E}">
        <p14:creationId xmlns:p14="http://schemas.microsoft.com/office/powerpoint/2010/main" val="2293277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DAGs help to conceptualize problems. They offer a framework for summarizing your knowledge and assumptions about a research question.</a:t>
            </a:r>
          </a:p>
          <a:p>
            <a:pPr marL="171450" indent="-171450">
              <a:buFontTx/>
              <a:buChar char="-"/>
            </a:pPr>
            <a:r>
              <a:rPr lang="en-US" sz="800" dirty="0"/>
              <a:t>Because causal inference generally requires expert knowledge and untestable assumptions about relationships among exposure, outcome, and other variables, DAGs are important for making choices explicit.</a:t>
            </a:r>
          </a:p>
          <a:p>
            <a:pPr marL="171450" indent="-171450">
              <a:buFontTx/>
              <a:buChar char="-"/>
            </a:pPr>
            <a:r>
              <a:rPr lang="en-US" sz="800" dirty="0"/>
              <a:t>They also help to classify and identify sources of bias that could affect your ability to validly answer your research question.</a:t>
            </a:r>
          </a:p>
        </p:txBody>
      </p:sp>
      <p:sp>
        <p:nvSpPr>
          <p:cNvPr id="4" name="Slide Number Placeholder 3"/>
          <p:cNvSpPr>
            <a:spLocks noGrp="1"/>
          </p:cNvSpPr>
          <p:nvPr>
            <p:ph type="sldNum" sz="quarter" idx="10"/>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1578860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41</a:t>
            </a:fld>
            <a:endParaRPr lang="en-US"/>
          </a:p>
        </p:txBody>
      </p:sp>
    </p:spTree>
    <p:extLst>
      <p:ext uri="{BB962C8B-B14F-4D97-AF65-F5344CB8AC3E}">
        <p14:creationId xmlns:p14="http://schemas.microsoft.com/office/powerpoint/2010/main" val="2831262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A causal effect can be identified when</a:t>
            </a:r>
            <a:r>
              <a:rPr lang="en-US" sz="800" baseline="0" dirty="0"/>
              <a:t> there are no common causes or there are common causes but we have enough information to block what all are called backdoor paths</a:t>
            </a:r>
          </a:p>
          <a:p>
            <a:pPr marL="628650" lvl="1" indent="-171450">
              <a:buFontTx/>
              <a:buChar char="-"/>
            </a:pPr>
            <a:r>
              <a:rPr lang="en-US" sz="800" baseline="0" dirty="0"/>
              <a:t>Here, the path A </a:t>
            </a:r>
            <a:r>
              <a:rPr lang="en-US" sz="800" baseline="0" dirty="0">
                <a:sym typeface="Wingdings"/>
              </a:rPr>
              <a:t> L  Y is an example of a backdoor path</a:t>
            </a:r>
          </a:p>
          <a:p>
            <a:pPr marL="628650" lvl="1" indent="-171450">
              <a:buFontTx/>
              <a:buChar char="-"/>
            </a:pPr>
            <a:r>
              <a:rPr lang="en-US" sz="800" baseline="0" dirty="0">
                <a:sym typeface="Wingdings"/>
              </a:rPr>
              <a:t>A backdoor path is a path between A and Y that includes an arrow into A</a:t>
            </a:r>
            <a:endParaRPr lang="en-US" sz="800" baseline="0" dirty="0"/>
          </a:p>
          <a:p>
            <a:pPr marL="171450" indent="-171450">
              <a:buFontTx/>
              <a:buChar char="-"/>
            </a:pPr>
            <a:r>
              <a:rPr lang="en-US" sz="800" baseline="0" dirty="0"/>
              <a:t>For that we need expert knowledge</a:t>
            </a:r>
          </a:p>
          <a:p>
            <a:pPr marL="628650" lvl="1" indent="-171450">
              <a:buFontTx/>
              <a:buChar char="-"/>
            </a:pPr>
            <a:r>
              <a:rPr lang="en-US" sz="800" baseline="0" dirty="0"/>
              <a:t>Statistical criteria are insufficient</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42</a:t>
            </a:fld>
            <a:endParaRPr lang="en-US"/>
          </a:p>
        </p:txBody>
      </p:sp>
    </p:spTree>
    <p:extLst>
      <p:ext uri="{BB962C8B-B14F-4D97-AF65-F5344CB8AC3E}">
        <p14:creationId xmlns:p14="http://schemas.microsoft.com/office/powerpoint/2010/main" val="17366083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800" dirty="0"/>
              <a:t>Conditional exchangeability on </a:t>
            </a:r>
            <a:r>
              <a:rPr lang="en-US" sz="800" i="1" dirty="0"/>
              <a:t>L</a:t>
            </a:r>
            <a:r>
              <a:rPr lang="en-US" sz="800" dirty="0"/>
              <a:t> holds if and only if </a:t>
            </a:r>
            <a:r>
              <a:rPr lang="en-US" sz="800" i="1" dirty="0"/>
              <a:t>L</a:t>
            </a:r>
            <a:r>
              <a:rPr lang="en-US" sz="800" dirty="0"/>
              <a:t> satisfies the backdoor criterion</a:t>
            </a:r>
            <a:endParaRPr lang="en-US" sz="800" dirty="0">
              <a:sym typeface="Wingdings"/>
            </a:endParaRPr>
          </a:p>
          <a:p>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43</a:t>
            </a:fld>
            <a:endParaRPr lang="en-US"/>
          </a:p>
        </p:txBody>
      </p:sp>
    </p:spTree>
    <p:extLst>
      <p:ext uri="{BB962C8B-B14F-4D97-AF65-F5344CB8AC3E}">
        <p14:creationId xmlns:p14="http://schemas.microsoft.com/office/powerpoint/2010/main" val="12139856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The effect of working as a firefighter A on the risk of death Y will be confounded if “being physically fit” L is a cause of both being an active firefighter and having a lower mortality risk.</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Does L satisfy the backdoor criterion?</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Yes</a:t>
            </a: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44</a:t>
            </a:fld>
            <a:endParaRPr lang="en-US"/>
          </a:p>
        </p:txBody>
      </p:sp>
    </p:spTree>
    <p:extLst>
      <p:ext uri="{BB962C8B-B14F-4D97-AF65-F5344CB8AC3E}">
        <p14:creationId xmlns:p14="http://schemas.microsoft.com/office/powerpoint/2010/main" val="17366083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45</a:t>
            </a:fld>
            <a:endParaRPr lang="en-US"/>
          </a:p>
        </p:txBody>
      </p:sp>
    </p:spTree>
    <p:extLst>
      <p:ext uri="{BB962C8B-B14F-4D97-AF65-F5344CB8AC3E}">
        <p14:creationId xmlns:p14="http://schemas.microsoft.com/office/powerpoint/2010/main" val="31103300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The effect of aspirin on the risk of stroke will be confounded if the drug is more likely to be prescribed to individuals with a condition (heart disease) that is both an indication for treatment and a risk factor for the disease.</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Does L satisfy the backdoor criterion?</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Yes</a:t>
            </a:r>
            <a:endParaRPr lang="en-US" sz="800" dirty="0"/>
          </a:p>
          <a:p>
            <a:pPr marL="171450" indent="-171450">
              <a:buFontTx/>
              <a:buChar char="-"/>
            </a:pPr>
            <a:r>
              <a:rPr lang="en-US" sz="800" b="0" i="0" u="none" strike="noStrike" kern="1200" baseline="0" dirty="0">
                <a:solidFill>
                  <a:schemeClr val="tx1"/>
                </a:solidFill>
                <a:latin typeface="Times New Roman" pitchFamily="18" charset="0"/>
                <a:ea typeface="+mn-ea"/>
                <a:cs typeface="+mn-cs"/>
              </a:rPr>
              <a:t>What if heart disease is only a risk factor for stroke because both heart disease and stroke are caused by atherosclerosis?</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Does L satisfy the backdoor criterion?</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Still yes</a:t>
            </a: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46</a:t>
            </a:fld>
            <a:endParaRPr lang="en-US"/>
          </a:p>
        </p:txBody>
      </p:sp>
    </p:spTree>
    <p:extLst>
      <p:ext uri="{BB962C8B-B14F-4D97-AF65-F5344CB8AC3E}">
        <p14:creationId xmlns:p14="http://schemas.microsoft.com/office/powerpoint/2010/main" val="17366083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The effect of exercise on the risk of death will be confounded if exercise is associated with another factor like cigarette smoking that has a causal effect on Y and tends to co-occur with exercise.</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Does L satisfy the backdoor criterion?</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Yes</a:t>
            </a: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47</a:t>
            </a:fld>
            <a:endParaRPr lang="en-US"/>
          </a:p>
        </p:txBody>
      </p:sp>
    </p:spTree>
    <p:extLst>
      <p:ext uri="{BB962C8B-B14F-4D97-AF65-F5344CB8AC3E}">
        <p14:creationId xmlns:p14="http://schemas.microsoft.com/office/powerpoint/2010/main" val="17366083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Does education satisfy the backdoor criterion?</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Yes</a:t>
            </a:r>
          </a:p>
          <a:p>
            <a:pPr marL="171450" lvl="0" indent="-171450">
              <a:buFontTx/>
              <a:buChar char="-"/>
            </a:pPr>
            <a:r>
              <a:rPr lang="en-US" sz="800" b="0" i="0" u="none" strike="noStrike" kern="1200" baseline="0" dirty="0">
                <a:solidFill>
                  <a:schemeClr val="tx1"/>
                </a:solidFill>
                <a:latin typeface="Times New Roman" pitchFamily="18" charset="0"/>
                <a:ea typeface="+mn-ea"/>
                <a:cs typeface="+mn-cs"/>
              </a:rPr>
              <a:t>Does income satisfy the backdoor criterion?</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Yes</a:t>
            </a:r>
          </a:p>
          <a:p>
            <a:pPr marL="171450" lvl="0" indent="-171450">
              <a:buFontTx/>
              <a:buChar char="-"/>
            </a:pPr>
            <a:r>
              <a:rPr lang="en-US" sz="800" b="0" i="0" u="none" strike="noStrike" kern="1200" baseline="0" dirty="0">
                <a:solidFill>
                  <a:schemeClr val="tx1"/>
                </a:solidFill>
                <a:latin typeface="Times New Roman" pitchFamily="18" charset="0"/>
                <a:ea typeface="+mn-ea"/>
                <a:cs typeface="+mn-cs"/>
              </a:rPr>
              <a:t>One can adjust for either education or income to identify the effect of depression on mortality</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48</a:t>
            </a:fld>
            <a:endParaRPr lang="en-US"/>
          </a:p>
        </p:txBody>
      </p:sp>
    </p:spTree>
    <p:extLst>
      <p:ext uri="{BB962C8B-B14F-4D97-AF65-F5344CB8AC3E}">
        <p14:creationId xmlns:p14="http://schemas.microsoft.com/office/powerpoint/2010/main" val="17366083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Do A and Y have any common causes in this scenario?</a:t>
            </a:r>
          </a:p>
          <a:p>
            <a:pPr marL="628650" lvl="1" indent="-171450">
              <a:buFontTx/>
              <a:buChar char="-"/>
            </a:pPr>
            <a:r>
              <a:rPr lang="en-US" sz="800" dirty="0"/>
              <a:t>No!</a:t>
            </a:r>
          </a:p>
          <a:p>
            <a:pPr marL="171450" indent="-171450">
              <a:buFontTx/>
              <a:buChar char="-"/>
            </a:pPr>
            <a:r>
              <a:rPr lang="en-US" sz="800" dirty="0"/>
              <a:t>L does not confound the effect of A on Y!</a:t>
            </a:r>
          </a:p>
          <a:p>
            <a:pPr marL="171450" indent="-171450">
              <a:buFontTx/>
              <a:buChar char="-"/>
            </a:pPr>
            <a:r>
              <a:rPr lang="en-US" sz="800" dirty="0"/>
              <a:t>In fact, adjusting for it would open up a non-causal path between A and Y</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Does L satisfy the backdoor criterion?</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No!</a:t>
            </a:r>
            <a:endParaRPr lang="en-US" sz="800" dirty="0"/>
          </a:p>
          <a:p>
            <a:pPr marL="171450" indent="-171450">
              <a:buFontTx/>
              <a:buChar char="-"/>
            </a:pPr>
            <a:r>
              <a:rPr lang="en-US" sz="800" dirty="0"/>
              <a:t>This is our first example</a:t>
            </a:r>
            <a:r>
              <a:rPr lang="en-US" sz="800" baseline="0" dirty="0"/>
              <a:t> of a scenario in which unconditional exchangeability holds, but conditional exchangeability does not</a:t>
            </a:r>
          </a:p>
          <a:p>
            <a:pPr marL="171450" indent="-171450">
              <a:buFontTx/>
              <a:buChar char="-"/>
            </a:pPr>
            <a:r>
              <a:rPr lang="en-US" sz="800" baseline="0" dirty="0"/>
              <a:t>Some people would call this selection bias since one is conditioning on a collider and others would still call it confounding since the bias results from an open backdoor path from A to Y</a:t>
            </a:r>
          </a:p>
          <a:p>
            <a:pPr marL="628650" lvl="1" indent="-171450">
              <a:buFontTx/>
              <a:buChar char="-"/>
            </a:pPr>
            <a:r>
              <a:rPr lang="en-US" sz="800" baseline="0" dirty="0"/>
              <a:t>The definition is just a matter of preference</a:t>
            </a:r>
          </a:p>
          <a:p>
            <a:pPr marL="628650" lvl="1" indent="-171450">
              <a:buFontTx/>
              <a:buChar char="-"/>
            </a:pPr>
            <a:r>
              <a:rPr lang="en-US" sz="800" baseline="0" dirty="0"/>
              <a:t>The conclusions are the same regarding </a:t>
            </a:r>
            <a:r>
              <a:rPr lang="en-US" sz="800" baseline="0" dirty="0" err="1"/>
              <a:t>identifiability</a:t>
            </a:r>
            <a:r>
              <a:rPr lang="en-US" sz="800" baseline="0" dirty="0"/>
              <a:t> of the causal effect</a:t>
            </a: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49</a:t>
            </a:fld>
            <a:endParaRPr lang="en-US"/>
          </a:p>
        </p:txBody>
      </p:sp>
    </p:spTree>
    <p:extLst>
      <p:ext uri="{BB962C8B-B14F-4D97-AF65-F5344CB8AC3E}">
        <p14:creationId xmlns:p14="http://schemas.microsoft.com/office/powerpoint/2010/main" val="1190742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Does L satisfy the backdoor criterion?</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No!</a:t>
            </a:r>
            <a:endParaRPr lang="en-US" sz="800" dirty="0"/>
          </a:p>
          <a:p>
            <a:pPr marL="171450" indent="-171450">
              <a:buFontTx/>
              <a:buChar char="-"/>
            </a:pPr>
            <a:r>
              <a:rPr lang="en-US" sz="800" baseline="0" dirty="0"/>
              <a:t>To deal with the bias, we’d have to find a way to measure a variable between U1 and A or Y or a variable between U2 and either A or L</a:t>
            </a:r>
          </a:p>
          <a:p>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50</a:t>
            </a:fld>
            <a:endParaRPr lang="en-US"/>
          </a:p>
        </p:txBody>
      </p:sp>
    </p:spTree>
    <p:extLst>
      <p:ext uri="{BB962C8B-B14F-4D97-AF65-F5344CB8AC3E}">
        <p14:creationId xmlns:p14="http://schemas.microsoft.com/office/powerpoint/2010/main" val="2070015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en-US" sz="800" baseline="0" dirty="0"/>
              <a:t>Causal DAGs need not include variables that </a:t>
            </a:r>
            <a:r>
              <a:rPr lang="en-US" sz="1200" kern="1200" dirty="0">
                <a:solidFill>
                  <a:schemeClr val="tx1"/>
                </a:solidFill>
                <a:effectLst/>
                <a:latin typeface="Times New Roman" pitchFamily="18" charset="0"/>
                <a:ea typeface="+mn-ea"/>
                <a:cs typeface="+mn-cs"/>
              </a:rPr>
              <a:t>are not of interest for the analysis and that are not common causes of other variables in the DAG</a:t>
            </a:r>
          </a:p>
          <a:p>
            <a:pPr marL="628650" lvl="1" indent="-171450">
              <a:buFontTx/>
              <a:buChar char="-"/>
            </a:pPr>
            <a:endParaRPr lang="en-US" sz="800" dirty="0"/>
          </a:p>
        </p:txBody>
      </p:sp>
      <p:sp>
        <p:nvSpPr>
          <p:cNvPr id="4" name="Slide Number Placeholder 3"/>
          <p:cNvSpPr>
            <a:spLocks noGrp="1"/>
          </p:cNvSpPr>
          <p:nvPr>
            <p:ph type="sldNum" sz="quarter" idx="10"/>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2383361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en-US" sz="800" dirty="0"/>
              <a:t>For</a:t>
            </a:r>
            <a:r>
              <a:rPr lang="en-US" altLang="en-US" sz="800" baseline="0" dirty="0"/>
              <a:t> our purposes, the term selection bias encompasses biases that arise from the procedure by which individuals are selected into the analysis</a:t>
            </a:r>
            <a:endParaRPr lang="en-US" alt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51</a:t>
            </a:fld>
            <a:endParaRPr lang="en-US"/>
          </a:p>
        </p:txBody>
      </p:sp>
    </p:spTree>
    <p:extLst>
      <p:ext uri="{BB962C8B-B14F-4D97-AF65-F5344CB8AC3E}">
        <p14:creationId xmlns:p14="http://schemas.microsoft.com/office/powerpoint/2010/main" val="6003181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Two sources of</a:t>
            </a:r>
            <a:r>
              <a:rPr lang="en-US" sz="800" baseline="0" dirty="0"/>
              <a:t> association:</a:t>
            </a:r>
          </a:p>
          <a:p>
            <a:pPr marL="628650" lvl="1" indent="-171450">
              <a:buFontTx/>
              <a:buChar char="-"/>
            </a:pPr>
            <a:r>
              <a:rPr lang="en-US" sz="800" baseline="0" dirty="0"/>
              <a:t>the causal effect of A on Y</a:t>
            </a:r>
          </a:p>
          <a:p>
            <a:pPr marL="628650" lvl="1" indent="-171450">
              <a:buFontTx/>
              <a:buChar char="-"/>
            </a:pPr>
            <a:r>
              <a:rPr lang="en-US" sz="800" baseline="0" dirty="0"/>
              <a:t>The open path between A and Y resulting from conditioning on a common effect</a:t>
            </a:r>
          </a:p>
          <a:p>
            <a:pPr marL="171450" lvl="0" indent="-171450">
              <a:buFontTx/>
              <a:buChar char="-"/>
            </a:pPr>
            <a:r>
              <a:rPr lang="en-US" sz="800" baseline="0" dirty="0"/>
              <a:t>Note that even within types of bias, there isn’t only one structure that represents the bias in all its forms</a:t>
            </a:r>
          </a:p>
          <a:p>
            <a:pPr marL="628650" lvl="1" indent="-171450">
              <a:buFontTx/>
              <a:buChar char="-"/>
            </a:pPr>
            <a:r>
              <a:rPr lang="en-US" sz="800" baseline="0" dirty="0"/>
              <a:t>Depends on the causal questions, the nodes and relationships among them can change</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52</a:t>
            </a:fld>
            <a:endParaRPr lang="en-US"/>
          </a:p>
        </p:txBody>
      </p:sp>
    </p:spTree>
    <p:extLst>
      <p:ext uri="{BB962C8B-B14F-4D97-AF65-F5344CB8AC3E}">
        <p14:creationId xmlns:p14="http://schemas.microsoft.com/office/powerpoint/2010/main" val="37302007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a:solidFill>
                  <a:schemeClr val="tx1"/>
                </a:solidFill>
                <a:effectLst/>
                <a:latin typeface="Times New Roman" pitchFamily="18" charset="0"/>
                <a:ea typeface="+mn-ea"/>
                <a:cs typeface="+mn-cs"/>
              </a:rPr>
              <a:t>The arrow from disease status Y to selection C indicates that cases in the population are more likely to be selected than </a:t>
            </a:r>
            <a:r>
              <a:rPr lang="en-US" sz="1200" kern="1200" dirty="0" err="1">
                <a:solidFill>
                  <a:schemeClr val="tx1"/>
                </a:solidFill>
                <a:effectLst/>
                <a:latin typeface="Times New Roman" pitchFamily="18" charset="0"/>
                <a:ea typeface="+mn-ea"/>
                <a:cs typeface="+mn-cs"/>
              </a:rPr>
              <a:t>noncases</a:t>
            </a:r>
            <a:r>
              <a:rPr lang="en-US" sz="1200" kern="1200" dirty="0">
                <a:solidFill>
                  <a:schemeClr val="tx1"/>
                </a:solidFill>
                <a:effectLst/>
                <a:latin typeface="Times New Roman" pitchFamily="18" charset="0"/>
                <a:ea typeface="+mn-ea"/>
                <a:cs typeface="+mn-cs"/>
              </a:rPr>
              <a:t>, which is the defining feature of a case-control study.</a:t>
            </a:r>
          </a:p>
          <a:p>
            <a:pPr marL="171450" indent="-171450">
              <a:buFontTx/>
              <a:buChar char="-"/>
            </a:pPr>
            <a:r>
              <a:rPr lang="en-US" sz="1200" kern="1200" dirty="0">
                <a:solidFill>
                  <a:schemeClr val="tx1"/>
                </a:solidFill>
                <a:effectLst/>
                <a:latin typeface="Times New Roman" pitchFamily="18" charset="0"/>
                <a:ea typeface="+mn-ea"/>
                <a:cs typeface="+mn-cs"/>
              </a:rPr>
              <a:t>In this particular case-control study, the investigator decided to select controls (C = 0) preferentially among women with a hip fracture.</a:t>
            </a:r>
          </a:p>
          <a:p>
            <a:pPr marL="171450" indent="-171450">
              <a:buFontTx/>
              <a:buChar char="-"/>
            </a:pPr>
            <a:r>
              <a:rPr lang="en-US" sz="1200" kern="1200" dirty="0">
                <a:solidFill>
                  <a:schemeClr val="tx1"/>
                </a:solidFill>
                <a:effectLst/>
                <a:latin typeface="Times New Roman" pitchFamily="18" charset="0"/>
                <a:ea typeface="+mn-ea"/>
                <a:cs typeface="+mn-cs"/>
              </a:rPr>
              <a:t>Because treatment A has a protective causal effect on hip fracture, the selection of controls with hip fracture implies that treatment A now has a causal effect on selection C.</a:t>
            </a:r>
          </a:p>
          <a:p>
            <a:pPr marL="171450" indent="-171450">
              <a:buFontTx/>
              <a:buChar char="-"/>
            </a:pPr>
            <a:r>
              <a:rPr lang="en-US" sz="1200" kern="1200" dirty="0">
                <a:solidFill>
                  <a:schemeClr val="tx1"/>
                </a:solidFill>
                <a:effectLst/>
                <a:latin typeface="Times New Roman" pitchFamily="18" charset="0"/>
                <a:ea typeface="+mn-ea"/>
                <a:cs typeface="+mn-cs"/>
              </a:rPr>
              <a:t>In a case-control study, the odds ratio is by definition conditional on having been selected into the study (C = 0). If individuals with hip fracture are oversampled as controls, then the probability of control selection depends on a consequence of treatment A (as represented by the path from A to C) and “inappropriate control selection” bias will occur. </a:t>
            </a:r>
          </a:p>
          <a:p>
            <a:pPr marL="171450" indent="-171450">
              <a:buFontTx/>
              <a:buChar char="-"/>
            </a:pPr>
            <a:r>
              <a:rPr lang="en-US" sz="1200" kern="1200" dirty="0">
                <a:solidFill>
                  <a:schemeClr val="tx1"/>
                </a:solidFill>
                <a:effectLst/>
                <a:latin typeface="Times New Roman" pitchFamily="18" charset="0"/>
                <a:ea typeface="+mn-ea"/>
                <a:cs typeface="+mn-cs"/>
              </a:rPr>
              <a:t>Again, this bias arises because we are conditioning on a common effect C of treatment and outcome. </a:t>
            </a:r>
          </a:p>
          <a:p>
            <a:pPr marL="171450" indent="-171450">
              <a:buFontTx/>
              <a:buChar char="-"/>
            </a:pPr>
            <a:r>
              <a:rPr lang="en-US" sz="1200" kern="1200" dirty="0">
                <a:solidFill>
                  <a:schemeClr val="tx1"/>
                </a:solidFill>
                <a:effectLst/>
                <a:latin typeface="Times New Roman" pitchFamily="18" charset="0"/>
                <a:ea typeface="+mn-ea"/>
                <a:cs typeface="+mn-cs"/>
              </a:rPr>
              <a:t>A heuristic explanation of this bias follows:</a:t>
            </a:r>
          </a:p>
          <a:p>
            <a:pPr marL="628650" lvl="1" indent="-171450">
              <a:buFontTx/>
              <a:buChar char="-"/>
            </a:pPr>
            <a:r>
              <a:rPr lang="en-US" sz="1200" kern="1200" dirty="0">
                <a:solidFill>
                  <a:schemeClr val="tx1"/>
                </a:solidFill>
                <a:effectLst/>
                <a:latin typeface="Times New Roman" pitchFamily="18" charset="0"/>
                <a:ea typeface="+mn-ea"/>
                <a:cs typeface="+mn-cs"/>
              </a:rPr>
              <a:t>Among individuals selected for the study (C = 0), controls are more likely than cases to have had a hip fracture. </a:t>
            </a:r>
          </a:p>
          <a:p>
            <a:pPr marL="628650" lvl="1" indent="-171450">
              <a:buFontTx/>
              <a:buChar char="-"/>
            </a:pPr>
            <a:r>
              <a:rPr lang="en-US" sz="1200" kern="1200" dirty="0">
                <a:solidFill>
                  <a:schemeClr val="tx1"/>
                </a:solidFill>
                <a:effectLst/>
                <a:latin typeface="Times New Roman" pitchFamily="18" charset="0"/>
                <a:ea typeface="+mn-ea"/>
                <a:cs typeface="+mn-cs"/>
              </a:rPr>
              <a:t>Therefore, because estrogens lower the incidence of hip fractures, a control is less likely to be on estrogens than a case, and hence the A-Y odds ratio conditional on C = 0 would be greater than the causal odds ratio in the population.</a:t>
            </a:r>
          </a:p>
          <a:p>
            <a:pPr marL="171450" indent="-171450">
              <a:buFontTx/>
              <a:buChar char="-"/>
            </a:pPr>
            <a:endParaRPr lang="en-US" sz="1200" kern="1200" dirty="0">
              <a:solidFill>
                <a:schemeClr val="tx1"/>
              </a:solidFill>
              <a:effectLst/>
              <a:latin typeface="Times New Roman" pitchFamily="18" charset="0"/>
              <a:ea typeface="+mn-ea"/>
              <a:cs typeface="+mn-cs"/>
            </a:endParaRPr>
          </a:p>
          <a:p>
            <a:pPr marL="171450" indent="-171450">
              <a:buFontTx/>
              <a:buChar char="-"/>
            </a:pPr>
            <a:endParaRPr lang="en-US" sz="1200" kern="1200" dirty="0">
              <a:solidFill>
                <a:schemeClr val="tx1"/>
              </a:solidFill>
              <a:effectLst/>
              <a:latin typeface="Times New Roman" pitchFamily="18" charset="0"/>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0804B553-72BD-4DD0-89C7-4B996FCF1228}" type="slidenum">
              <a:rPr lang="en-US" smtClean="0"/>
              <a:pPr>
                <a:defRPr/>
              </a:pPr>
              <a:t>53</a:t>
            </a:fld>
            <a:endParaRPr lang="en-US"/>
          </a:p>
        </p:txBody>
      </p:sp>
    </p:spTree>
    <p:extLst>
      <p:ext uri="{BB962C8B-B14F-4D97-AF65-F5344CB8AC3E}">
        <p14:creationId xmlns:p14="http://schemas.microsoft.com/office/powerpoint/2010/main" val="11010180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AKA informative censoring</a:t>
            </a:r>
          </a:p>
          <a:p>
            <a:pPr marL="171450" indent="-171450">
              <a:buFontTx/>
              <a:buChar char="-"/>
            </a:pPr>
            <a:r>
              <a:rPr lang="en-US" sz="1200" kern="1200" dirty="0">
                <a:solidFill>
                  <a:schemeClr val="tx1"/>
                </a:solidFill>
                <a:effectLst/>
                <a:latin typeface="Times New Roman" pitchFamily="18" charset="0"/>
                <a:ea typeface="+mn-ea"/>
                <a:cs typeface="+mn-cs"/>
              </a:rPr>
              <a:t>The unmeasured variable U represents high level of immunosuppression (1: yes, 0: no). </a:t>
            </a:r>
          </a:p>
          <a:p>
            <a:pPr marL="628650" lvl="1" indent="-171450">
              <a:buFontTx/>
              <a:buChar char="-"/>
            </a:pPr>
            <a:r>
              <a:rPr lang="en-US" sz="1200" kern="1200" dirty="0">
                <a:solidFill>
                  <a:schemeClr val="tx1"/>
                </a:solidFill>
                <a:effectLst/>
                <a:latin typeface="Times New Roman" pitchFamily="18" charset="0"/>
                <a:ea typeface="+mn-ea"/>
                <a:cs typeface="+mn-cs"/>
              </a:rPr>
              <a:t>Individuals with U = 1 have a greater risk of death. </a:t>
            </a:r>
          </a:p>
          <a:p>
            <a:pPr marL="171450" lvl="0" indent="-171450">
              <a:buFontTx/>
              <a:buChar char="-"/>
            </a:pPr>
            <a:r>
              <a:rPr lang="en-US" sz="1200" kern="1200" dirty="0">
                <a:solidFill>
                  <a:schemeClr val="tx1"/>
                </a:solidFill>
                <a:effectLst/>
                <a:latin typeface="Times New Roman" pitchFamily="18" charset="0"/>
                <a:ea typeface="+mn-ea"/>
                <a:cs typeface="+mn-cs"/>
              </a:rPr>
              <a:t>Individuals who drop out from the study or are otherwise lost to follow-up are censored (C = 1). </a:t>
            </a:r>
          </a:p>
          <a:p>
            <a:pPr marL="628650" lvl="1" indent="-171450">
              <a:buFontTx/>
              <a:buChar char="-"/>
            </a:pPr>
            <a:r>
              <a:rPr lang="en-US" sz="1200" kern="1200" dirty="0">
                <a:solidFill>
                  <a:schemeClr val="tx1"/>
                </a:solidFill>
                <a:effectLst/>
                <a:latin typeface="Times New Roman" pitchFamily="18" charset="0"/>
                <a:ea typeface="+mn-ea"/>
                <a:cs typeface="+mn-cs"/>
              </a:rPr>
              <a:t>Individuals with U = 1 are more likely to be censored because the severity of their disease prevents them from participating in the study. </a:t>
            </a:r>
          </a:p>
          <a:p>
            <a:pPr marL="171450" lvl="0" indent="-171450">
              <a:buFontTx/>
              <a:buChar char="-"/>
            </a:pPr>
            <a:r>
              <a:rPr lang="en-US" sz="1200" kern="1200" dirty="0">
                <a:solidFill>
                  <a:schemeClr val="tx1"/>
                </a:solidFill>
                <a:effectLst/>
                <a:latin typeface="Times New Roman" pitchFamily="18" charset="0"/>
                <a:ea typeface="+mn-ea"/>
                <a:cs typeface="+mn-cs"/>
              </a:rPr>
              <a:t>The effect of U on censoring C is mediated by the presence of symptoms (fever, weight loss, diarrhea, and so on), CD4 count, and viral load in plasma, all included in L, which could or could not be measured.</a:t>
            </a:r>
          </a:p>
          <a:p>
            <a:pPr marL="171450" lvl="0" indent="-171450">
              <a:buFontTx/>
              <a:buChar char="-"/>
            </a:pPr>
            <a:r>
              <a:rPr lang="en-US" sz="1200" kern="1200" dirty="0">
                <a:solidFill>
                  <a:schemeClr val="tx1"/>
                </a:solidFill>
                <a:effectLst/>
                <a:latin typeface="Times New Roman" pitchFamily="18" charset="0"/>
                <a:ea typeface="+mn-ea"/>
                <a:cs typeface="+mn-cs"/>
              </a:rPr>
              <a:t>Individuals receiving treatment are at a greater risk of experiencing side effects, which could lead them to dropout, as represented by the arrow from A to C. </a:t>
            </a:r>
          </a:p>
          <a:p>
            <a:pPr marL="171450" lvl="0" indent="-171450">
              <a:buFontTx/>
              <a:buChar char="-"/>
            </a:pPr>
            <a:r>
              <a:rPr lang="en-US" sz="1200" kern="1200" dirty="0">
                <a:solidFill>
                  <a:schemeClr val="tx1"/>
                </a:solidFill>
                <a:effectLst/>
                <a:latin typeface="Times New Roman" pitchFamily="18" charset="0"/>
                <a:ea typeface="+mn-ea"/>
                <a:cs typeface="+mn-cs"/>
              </a:rPr>
              <a:t>The square around C indicates that the analysis is restricted to individuals who remained uncensored (C = 0) because those are the only ones in which Y can be assessed.</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According to the rules of d-separation, conditioning on the collider C opens the path A → C ← L ← U → Y and thus association flows from treatment A to outcome Y </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i.e., the associational risk ratio is not equal to 1 even though the causal risk ratio is equal to 1.</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Some intuition for this bias: If a treated individual with treatment-induced side effects (and thereby at a greater risk of dropping out) did in fact not drop out (C = 0), then it is generally less likely that a second independent cause of dropping out (e.g., U = 1) was present</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Therefore, an inverse association between A and U would be expected in those who did not drop out (C = 0). </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Because U is positively associated with the outcome Y, restricting the analysis to individuals who did not drop out of this study induces an inverse association between A and Y</a:t>
            </a:r>
            <a:endParaRPr lang="en-US" sz="800" baseline="0" dirty="0"/>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t>As I said before, differential loss to follow-up can take on many forms.</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t>In addition, other types of bias can take on the same form.</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54</a:t>
            </a:fld>
            <a:endParaRPr lang="en-US"/>
          </a:p>
        </p:txBody>
      </p:sp>
    </p:spTree>
    <p:extLst>
      <p:ext uri="{BB962C8B-B14F-4D97-AF65-F5344CB8AC3E}">
        <p14:creationId xmlns:p14="http://schemas.microsoft.com/office/powerpoint/2010/main" val="26354157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The variable C can represent missing data on the outcome for any reason, not just as a result of loss to follow up.</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For example, individuals could have missing data because they are reluctant to provide information or because they miss study visits.</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Regardless of the reasons why data on Y are missing, restricting the analysis to individuals with complete data (C = 0) may result in bias.</a:t>
            </a: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55</a:t>
            </a:fld>
            <a:endParaRPr lang="en-US"/>
          </a:p>
        </p:txBody>
      </p:sp>
    </p:spTree>
    <p:extLst>
      <p:ext uri="{BB962C8B-B14F-4D97-AF65-F5344CB8AC3E}">
        <p14:creationId xmlns:p14="http://schemas.microsoft.com/office/powerpoint/2010/main" val="42189767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56</a:t>
            </a:fld>
            <a:endParaRPr lang="en-US"/>
          </a:p>
        </p:txBody>
      </p:sp>
    </p:spTree>
    <p:extLst>
      <p:ext uri="{BB962C8B-B14F-4D97-AF65-F5344CB8AC3E}">
        <p14:creationId xmlns:p14="http://schemas.microsoft.com/office/powerpoint/2010/main" val="11741228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57</a:t>
            </a:fld>
            <a:endParaRPr lang="en-US"/>
          </a:p>
        </p:txBody>
      </p:sp>
    </p:spTree>
    <p:extLst>
      <p:ext uri="{BB962C8B-B14F-4D97-AF65-F5344CB8AC3E}">
        <p14:creationId xmlns:p14="http://schemas.microsoft.com/office/powerpoint/2010/main" val="23874388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The study is restricted to individuals who are at work (C = 0) at the time of outcome ascertainment.</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Being exposed to the chemical reduces the probability of being at work in the near future (e.g., exposure can cause disabling asthma)</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58</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This creates a potential collider bias because exposed individuals who do not have the event prior to T</a:t>
            </a:r>
            <a:r>
              <a:rPr lang="en-US" sz="800" baseline="-25000" dirty="0"/>
              <a:t>0</a:t>
            </a:r>
            <a:r>
              <a:rPr lang="en-US" sz="800" dirty="0"/>
              <a:t> may have other characteristics (L) that protected them from an early event and also bias associations with later event rates.</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59</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Stratification boxes nodes, whereas IPW removes arrows</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60</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aseline="0" dirty="0"/>
              <a:t>An </a:t>
            </a:r>
            <a:r>
              <a:rPr lang="en-US" sz="800" dirty="0"/>
              <a:t>ideal marginally randomized experiment is not affected by any sources of bias, so the only relevant variables are A and Y.</a:t>
            </a:r>
            <a:endParaRPr lang="en-US" sz="800" baseline="0" dirty="0"/>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t>In a </a:t>
            </a:r>
            <a:r>
              <a:rPr lang="en-US" sz="800" dirty="0"/>
              <a:t>conditionally randomized ideal experiment, we know that L affects the probability of randomization as well as the probability of outcome, so now we see edges from L into A and Y.</a:t>
            </a:r>
            <a:endParaRPr lang="en-US" sz="800" baseline="0" dirty="0"/>
          </a:p>
          <a:p>
            <a:pPr marL="171450" marR="0" indent="-171450" algn="l" defTabSz="914400" rtl="0" eaLnBrk="0" fontAlgn="base" latinLnBrk="0" hangingPunct="0">
              <a:lnSpc>
                <a:spcPct val="100000"/>
              </a:lnSpc>
              <a:spcBef>
                <a:spcPct val="30000"/>
              </a:spcBef>
              <a:spcAft>
                <a:spcPct val="0"/>
              </a:spcAft>
              <a:buClrTx/>
              <a:buSzTx/>
              <a:buFontTx/>
              <a:buChar char="-"/>
              <a:tabLst/>
              <a:defRPr/>
            </a:pPr>
            <a:endParaRPr lang="en-US" sz="800" dirty="0"/>
          </a:p>
        </p:txBody>
      </p:sp>
      <p:sp>
        <p:nvSpPr>
          <p:cNvPr id="4" name="Slide Number Placeholder 3"/>
          <p:cNvSpPr>
            <a:spLocks noGrp="1"/>
          </p:cNvSpPr>
          <p:nvPr>
            <p:ph type="sldNum" sz="quarter" idx="10"/>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502659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altLang="en-US" sz="800" dirty="0"/>
              <a:t>Also called information bias</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61</a:t>
            </a:fld>
            <a:endParaRPr lang="en-US"/>
          </a:p>
        </p:txBody>
      </p:sp>
    </p:spTree>
    <p:extLst>
      <p:ext uri="{BB962C8B-B14F-4D97-AF65-F5344CB8AC3E}">
        <p14:creationId xmlns:p14="http://schemas.microsoft.com/office/powerpoint/2010/main" val="6003181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62</a:t>
            </a:fld>
            <a:endParaRPr lang="en-US"/>
          </a:p>
        </p:txBody>
      </p:sp>
    </p:spTree>
    <p:extLst>
      <p:ext uri="{BB962C8B-B14F-4D97-AF65-F5344CB8AC3E}">
        <p14:creationId xmlns:p14="http://schemas.microsoft.com/office/powerpoint/2010/main" val="37302007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63</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E.g., A = cholesterol-lowering drugs, Y = liver disease</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According to the rules of d-separation, the measurement errors </a:t>
            </a:r>
            <a:r>
              <a:rPr lang="en-US" sz="800" b="0" i="0" u="none" strike="noStrike" kern="1200" baseline="0" dirty="0" err="1">
                <a:solidFill>
                  <a:schemeClr val="tx1"/>
                </a:solidFill>
                <a:latin typeface="Times New Roman" pitchFamily="18" charset="0"/>
                <a:ea typeface="+mn-ea"/>
                <a:cs typeface="+mn-cs"/>
              </a:rPr>
              <a:t>Ua</a:t>
            </a:r>
            <a:r>
              <a:rPr lang="en-US" sz="800" b="0" i="0" u="none" strike="noStrike" kern="1200" baseline="0" dirty="0">
                <a:solidFill>
                  <a:schemeClr val="tx1"/>
                </a:solidFill>
                <a:latin typeface="Times New Roman" pitchFamily="18" charset="0"/>
                <a:ea typeface="+mn-ea"/>
                <a:cs typeface="+mn-cs"/>
              </a:rPr>
              <a:t> and </a:t>
            </a:r>
            <a:r>
              <a:rPr lang="en-US" sz="800" b="0" i="0" u="none" strike="noStrike" kern="1200" baseline="0" dirty="0" err="1">
                <a:solidFill>
                  <a:schemeClr val="tx1"/>
                </a:solidFill>
                <a:latin typeface="Times New Roman" pitchFamily="18" charset="0"/>
                <a:ea typeface="+mn-ea"/>
                <a:cs typeface="+mn-cs"/>
              </a:rPr>
              <a:t>Uy</a:t>
            </a:r>
            <a:r>
              <a:rPr lang="en-US" sz="800" b="0" i="0" u="none" strike="noStrike" kern="1200" baseline="0" dirty="0">
                <a:solidFill>
                  <a:schemeClr val="tx1"/>
                </a:solidFill>
                <a:latin typeface="Times New Roman" pitchFamily="18" charset="0"/>
                <a:ea typeface="+mn-ea"/>
                <a:cs typeface="+mn-cs"/>
              </a:rPr>
              <a:t> are independent because the path between them is blocked by colliders (either A* or Y*)</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E.g., haphazard data entry errors</a:t>
            </a:r>
          </a:p>
          <a:p>
            <a:pPr marL="171450" lvl="0" indent="-171450">
              <a:buFontTx/>
              <a:buChar char="-"/>
            </a:pPr>
            <a:r>
              <a:rPr lang="en-US" sz="800" b="0" i="0" u="none" strike="noStrike" kern="1200" baseline="0" dirty="0">
                <a:solidFill>
                  <a:schemeClr val="tx1"/>
                </a:solidFill>
                <a:latin typeface="Times New Roman" pitchFamily="18" charset="0"/>
                <a:ea typeface="+mn-ea"/>
                <a:cs typeface="+mn-cs"/>
              </a:rPr>
              <a:t>In other settings, however, the measurement errors for exposure and outcome may be dependent, as depicted in the second figure</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For example, dependent measurement errors will occur if the information were obtained retrospectively by phone interview and an individual’s ability to recall her medical history (</a:t>
            </a:r>
            <a:r>
              <a:rPr lang="en-US" sz="800" b="0" i="0" u="none" strike="noStrike" kern="1200" baseline="0" dirty="0" err="1">
                <a:solidFill>
                  <a:schemeClr val="tx1"/>
                </a:solidFill>
                <a:latin typeface="Times New Roman" pitchFamily="18" charset="0"/>
                <a:ea typeface="+mn-ea"/>
                <a:cs typeface="+mn-cs"/>
              </a:rPr>
              <a:t>Uay</a:t>
            </a:r>
            <a:r>
              <a:rPr lang="en-US" sz="800" b="0" i="0" u="none" strike="noStrike" kern="1200" baseline="0" dirty="0">
                <a:solidFill>
                  <a:schemeClr val="tx1"/>
                </a:solidFill>
                <a:latin typeface="Times New Roman" pitchFamily="18" charset="0"/>
                <a:ea typeface="+mn-ea"/>
                <a:cs typeface="+mn-cs"/>
              </a:rPr>
              <a:t>) affected the measurement of both A and Y.</a:t>
            </a:r>
          </a:p>
          <a:p>
            <a:pPr marL="171450" lvl="0" indent="-171450">
              <a:buFontTx/>
              <a:buChar char="-"/>
            </a:pPr>
            <a:r>
              <a:rPr lang="en-US" sz="800" b="0" i="0" u="none" strike="noStrike" kern="1200" baseline="0" dirty="0">
                <a:solidFill>
                  <a:schemeClr val="tx1"/>
                </a:solidFill>
                <a:latin typeface="Times New Roman" pitchFamily="18" charset="0"/>
                <a:ea typeface="+mn-ea"/>
                <a:cs typeface="+mn-cs"/>
              </a:rPr>
              <a:t>Both Figures represent settings in which the error for treatment </a:t>
            </a:r>
            <a:r>
              <a:rPr lang="en-US" sz="800" b="0" i="0" u="none" strike="noStrike" kern="1200" baseline="0" dirty="0" err="1">
                <a:solidFill>
                  <a:schemeClr val="tx1"/>
                </a:solidFill>
                <a:latin typeface="Times New Roman" pitchFamily="18" charset="0"/>
                <a:ea typeface="+mn-ea"/>
                <a:cs typeface="+mn-cs"/>
              </a:rPr>
              <a:t>Ua</a:t>
            </a:r>
            <a:r>
              <a:rPr lang="en-US" sz="800" b="0" i="0" u="none" strike="noStrike" kern="1200" baseline="0" dirty="0">
                <a:solidFill>
                  <a:schemeClr val="tx1"/>
                </a:solidFill>
                <a:latin typeface="Times New Roman" pitchFamily="18" charset="0"/>
                <a:ea typeface="+mn-ea"/>
                <a:cs typeface="+mn-cs"/>
              </a:rPr>
              <a:t> is independent of the true value of the outcome Y, and the error for the outcome </a:t>
            </a:r>
            <a:r>
              <a:rPr lang="en-US" sz="800" b="0" i="0" u="none" strike="noStrike" kern="1200" baseline="0" dirty="0" err="1">
                <a:solidFill>
                  <a:schemeClr val="tx1"/>
                </a:solidFill>
                <a:latin typeface="Times New Roman" pitchFamily="18" charset="0"/>
                <a:ea typeface="+mn-ea"/>
                <a:cs typeface="+mn-cs"/>
              </a:rPr>
              <a:t>Uy</a:t>
            </a:r>
            <a:r>
              <a:rPr lang="en-US" sz="800" b="0" i="0" u="none" strike="noStrike" kern="1200" baseline="0" dirty="0">
                <a:solidFill>
                  <a:schemeClr val="tx1"/>
                </a:solidFill>
                <a:latin typeface="Times New Roman" pitchFamily="18" charset="0"/>
                <a:ea typeface="+mn-ea"/>
                <a:cs typeface="+mn-cs"/>
              </a:rPr>
              <a:t> is independent of the true value of treatment A.</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We then say that the measurement error for treatment is nondifferential with respect to the outcome and that the measurement error for the outcome is nondifferential with respect to the treatment.</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64</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In the first figure, measurement errors of treatment and outcome are independent but differential, such that the true value of the outcome affects the measurement of the treatment</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800" b="0" i="0" u="none" strike="noStrike" kern="1200" baseline="0" dirty="0">
                <a:solidFill>
                  <a:schemeClr val="tx1"/>
                </a:solidFill>
                <a:latin typeface="Times New Roman" pitchFamily="18" charset="0"/>
                <a:ea typeface="+mn-ea"/>
                <a:cs typeface="+mn-cs"/>
              </a:rPr>
              <a:t>E.g., A = drug use, Y = dementia</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A ascertained by interviewing demented study participants</a:t>
            </a:r>
          </a:p>
          <a:p>
            <a:pPr marL="171450" lvl="0" indent="-171450">
              <a:buFontTx/>
              <a:buChar char="-"/>
            </a:pPr>
            <a:r>
              <a:rPr lang="en-US" sz="800" b="0" i="0" u="none" strike="noStrike" kern="1200" baseline="0" dirty="0">
                <a:solidFill>
                  <a:schemeClr val="tx1"/>
                </a:solidFill>
                <a:latin typeface="Times New Roman" pitchFamily="18" charset="0"/>
                <a:ea typeface="+mn-ea"/>
                <a:cs typeface="+mn-cs"/>
              </a:rPr>
              <a:t>The second figure, shows an example of independent but differential measurement error in which the true value of the treatment affects the measurement of the outcome (i.e., an arrow from A to </a:t>
            </a:r>
            <a:r>
              <a:rPr lang="en-US" sz="800" b="0" i="0" u="none" strike="noStrike" kern="1200" baseline="0" dirty="0" err="1">
                <a:solidFill>
                  <a:schemeClr val="tx1"/>
                </a:solidFill>
                <a:latin typeface="Times New Roman" pitchFamily="18" charset="0"/>
                <a:ea typeface="+mn-ea"/>
                <a:cs typeface="+mn-cs"/>
              </a:rPr>
              <a:t>Uy</a:t>
            </a:r>
            <a:r>
              <a:rPr lang="en-US" sz="800" b="0" i="0" u="none" strike="noStrike" kern="1200" baseline="0" dirty="0">
                <a:solidFill>
                  <a:schemeClr val="tx1"/>
                </a:solidFill>
                <a:latin typeface="Times New Roman" pitchFamily="18" charset="0"/>
                <a:ea typeface="+mn-ea"/>
                <a:cs typeface="+mn-cs"/>
              </a:rPr>
              <a:t>). </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E.g., A differential measurement error of the outcome will occur if physicians, suspecting that drug use A causes liver toxicity Y, monitored patients receiving drug more closely than other patients.</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65</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66</a:t>
            </a:fld>
            <a:endParaRPr lang="en-US"/>
          </a:p>
        </p:txBody>
      </p:sp>
    </p:spTree>
    <p:extLst>
      <p:ext uri="{BB962C8B-B14F-4D97-AF65-F5344CB8AC3E}">
        <p14:creationId xmlns:p14="http://schemas.microsoft.com/office/powerpoint/2010/main" val="324131158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One would expect an arrow from Y to </a:t>
            </a:r>
            <a:r>
              <a:rPr lang="en-US" sz="800" b="0" i="0" u="none" strike="noStrike" kern="1200" baseline="0" dirty="0" err="1">
                <a:solidFill>
                  <a:schemeClr val="tx1"/>
                </a:solidFill>
                <a:latin typeface="Times New Roman" pitchFamily="18" charset="0"/>
                <a:ea typeface="+mn-ea"/>
                <a:cs typeface="+mn-cs"/>
              </a:rPr>
              <a:t>Ua</a:t>
            </a:r>
            <a:r>
              <a:rPr lang="en-US" sz="800" b="0" i="0" u="none" strike="noStrike" kern="1200" baseline="0" dirty="0">
                <a:solidFill>
                  <a:schemeClr val="tx1"/>
                </a:solidFill>
                <a:latin typeface="Times New Roman" pitchFamily="18" charset="0"/>
                <a:ea typeface="+mn-ea"/>
                <a:cs typeface="+mn-cs"/>
              </a:rPr>
              <a:t> in a study to compute the effect of alcohol use during pregnancy A on birth defects Y if alcohol intake is ascertained by recall after delivery–because recall may be affected by the outcome of the pregnancy.</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The resulting measurement bias is often referred to as recall bias</a:t>
            </a: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67</a:t>
            </a:fld>
            <a:endParaRPr lang="en-US"/>
          </a:p>
        </p:txBody>
      </p:sp>
    </p:spTree>
    <p:extLst>
      <p:ext uri="{BB962C8B-B14F-4D97-AF65-F5344CB8AC3E}">
        <p14:creationId xmlns:p14="http://schemas.microsoft.com/office/powerpoint/2010/main" val="2103098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A bias with the same structure might arise if blood levels of drug A*  are used in place of actual drug use A, and blood levels are measured after liver toxicity Y is present–because liver toxicity affects the measured blood levels of the drug.</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The resulting measurement bias is often referred to as reverse causation bias</a:t>
            </a: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68</a:t>
            </a:fld>
            <a:endParaRPr lang="en-US"/>
          </a:p>
        </p:txBody>
      </p:sp>
    </p:spTree>
    <p:extLst>
      <p:ext uri="{BB962C8B-B14F-4D97-AF65-F5344CB8AC3E}">
        <p14:creationId xmlns:p14="http://schemas.microsoft.com/office/powerpoint/2010/main" val="181619642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These figures depict measurement errors that are both dependent and differential, which may result from a combination of the settings described above.</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69</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kern="1200" baseline="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70</a:t>
            </a:fld>
            <a:endParaRPr lang="en-US"/>
          </a:p>
        </p:txBody>
      </p:sp>
    </p:spTree>
    <p:extLst>
      <p:ext uri="{BB962C8B-B14F-4D97-AF65-F5344CB8AC3E}">
        <p14:creationId xmlns:p14="http://schemas.microsoft.com/office/powerpoint/2010/main" val="198016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When incorporating expert knowledge into DAGs, the information is in the missing arrows.</a:t>
            </a:r>
          </a:p>
          <a:p>
            <a:pPr marL="171450" indent="-171450">
              <a:buFontTx/>
              <a:buChar char="-"/>
            </a:pPr>
            <a:r>
              <a:rPr lang="en-US" sz="800" dirty="0"/>
              <a:t>A complete DAG does not exclude any possible causal effect</a:t>
            </a:r>
          </a:p>
          <a:p>
            <a:pPr marL="171450" indent="-171450">
              <a:buFontTx/>
              <a:buChar char="-"/>
            </a:pPr>
            <a:r>
              <a:rPr lang="en-US" sz="800" dirty="0"/>
              <a:t>In contrast, incomplete DAGs, which is to say DAGs that don’t have all possible arrows, encode expert knowledge in the form of missing arrows.</a:t>
            </a:r>
          </a:p>
          <a:p>
            <a:pPr marL="628650" lvl="1" indent="-171450">
              <a:buFontTx/>
              <a:buChar char="-"/>
            </a:pPr>
            <a:r>
              <a:rPr lang="en-US" sz="800" dirty="0"/>
              <a:t>This second DAG, for example, encodes the knowledge that the variable L does not affect the variable Y</a:t>
            </a:r>
          </a:p>
        </p:txBody>
      </p:sp>
      <p:sp>
        <p:nvSpPr>
          <p:cNvPr id="4" name="Slide Number Placeholder 3"/>
          <p:cNvSpPr>
            <a:spLocks noGrp="1"/>
          </p:cNvSpPr>
          <p:nvPr>
            <p:ph type="sldNum" sz="quarter" idx="10"/>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3126904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71</a:t>
            </a:fld>
            <a:endParaRPr lang="en-US"/>
          </a:p>
        </p:txBody>
      </p:sp>
    </p:spTree>
    <p:extLst>
      <p:ext uri="{BB962C8B-B14F-4D97-AF65-F5344CB8AC3E}">
        <p14:creationId xmlns:p14="http://schemas.microsoft.com/office/powerpoint/2010/main" val="60031810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This DAG that we looked at before can represent an experiment in which treatment A is randomly assigned, because there are no common causes of A and any other variable. </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Individuals in both randomized experiments and observational studies may be lost to follow-up or drop out of the study before their outcome is ascertained. </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When this happens, the risk </a:t>
            </a:r>
            <a:r>
              <a:rPr lang="en-US" sz="800" b="0" i="0" u="none" strike="noStrike" kern="1200" baseline="0" dirty="0" err="1">
                <a:solidFill>
                  <a:schemeClr val="tx1"/>
                </a:solidFill>
                <a:latin typeface="Times New Roman" pitchFamily="18" charset="0"/>
                <a:ea typeface="+mn-ea"/>
                <a:cs typeface="+mn-cs"/>
              </a:rPr>
              <a:t>Pr</a:t>
            </a:r>
            <a:r>
              <a:rPr lang="en-US" sz="800" b="0" i="0" u="none" strike="noStrike" kern="1200" baseline="0" dirty="0">
                <a:solidFill>
                  <a:schemeClr val="tx1"/>
                </a:solidFill>
                <a:latin typeface="Times New Roman" pitchFamily="18" charset="0"/>
                <a:ea typeface="+mn-ea"/>
                <a:cs typeface="+mn-cs"/>
              </a:rPr>
              <a:t>[Y = 1|A = a]  cannot be computed because the value of the outcome Y is unknown for the censored individuals (C = 1).</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Only the risk among the uncensored </a:t>
            </a:r>
            <a:r>
              <a:rPr lang="en-US" sz="800" b="0" i="0" u="none" strike="noStrike" kern="1200" baseline="0" dirty="0" err="1">
                <a:solidFill>
                  <a:schemeClr val="tx1"/>
                </a:solidFill>
                <a:latin typeface="Times New Roman" pitchFamily="18" charset="0"/>
                <a:ea typeface="+mn-ea"/>
                <a:cs typeface="+mn-cs"/>
              </a:rPr>
              <a:t>Pr</a:t>
            </a:r>
            <a:r>
              <a:rPr lang="en-US" sz="800" b="0" i="0" u="none" strike="noStrike" kern="1200" baseline="0" dirty="0">
                <a:solidFill>
                  <a:schemeClr val="tx1"/>
                </a:solidFill>
                <a:latin typeface="Times New Roman" pitchFamily="18" charset="0"/>
                <a:ea typeface="+mn-ea"/>
                <a:cs typeface="+mn-cs"/>
              </a:rPr>
              <a:t>[Y= 1|A = a, C = 0]  can be computed. </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This restriction of the analysis to the uncensored individuals may induce selection bias because uncensored individuals who remained through the end of the study (C = 0) may not be exchangeable with individuals that were lost (C = 1).</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Hence a key difference between confounding and selection bias: randomization protects against confounding, but not against selection bias when the selection occurs after the randomization.</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On the other hand, no bias arises in randomized experiments from selection into the study before treatment is assigned. </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For example, only volunteers who agree to participate are enrolled in randomized clinical trials, but such trials are not affected by volunteer bias because participants are randomly assigned to treatment only after agreeing to participate (C = 0).</a:t>
            </a: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72</a:t>
            </a:fld>
            <a:endParaRPr lang="en-US"/>
          </a:p>
        </p:txBody>
      </p:sp>
    </p:spTree>
    <p:extLst>
      <p:ext uri="{BB962C8B-B14F-4D97-AF65-F5344CB8AC3E}">
        <p14:creationId xmlns:p14="http://schemas.microsoft.com/office/powerpoint/2010/main" val="395865604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 per protocol vs. intention to treat</a:t>
            </a:r>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73</a:t>
            </a:fld>
            <a:endParaRPr lang="en-US"/>
          </a:p>
        </p:txBody>
      </p:sp>
    </p:spTree>
    <p:extLst>
      <p:ext uri="{BB962C8B-B14F-4D97-AF65-F5344CB8AC3E}">
        <p14:creationId xmlns:p14="http://schemas.microsoft.com/office/powerpoint/2010/main" val="400944623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800"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74</a:t>
            </a:fld>
            <a:endParaRPr lang="en-US"/>
          </a:p>
        </p:txBody>
      </p:sp>
    </p:spTree>
    <p:extLst>
      <p:ext uri="{BB962C8B-B14F-4D97-AF65-F5344CB8AC3E}">
        <p14:creationId xmlns:p14="http://schemas.microsoft.com/office/powerpoint/2010/main" val="231305878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75</a:t>
            </a:fld>
            <a:endParaRPr lang="en-US"/>
          </a:p>
        </p:txBody>
      </p:sp>
    </p:spTree>
    <p:extLst>
      <p:ext uri="{BB962C8B-B14F-4D97-AF65-F5344CB8AC3E}">
        <p14:creationId xmlns:p14="http://schemas.microsoft.com/office/powerpoint/2010/main" val="136746171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Tx/>
              <a:buChar char="-"/>
              <a:tabLst/>
              <a:defRPr/>
            </a:pPr>
            <a:endParaRPr lang="en-US" alt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76</a:t>
            </a:fld>
            <a:endParaRPr lang="en-US"/>
          </a:p>
        </p:txBody>
      </p:sp>
    </p:spTree>
    <p:extLst>
      <p:ext uri="{BB962C8B-B14F-4D97-AF65-F5344CB8AC3E}">
        <p14:creationId xmlns:p14="http://schemas.microsoft.com/office/powerpoint/2010/main" val="60031810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Tx/>
              <a:buChar char="-"/>
              <a:tabLst/>
              <a:defRPr/>
            </a:pPr>
            <a:endParaRPr lang="en-US" altLang="en-US" dirty="0"/>
          </a:p>
        </p:txBody>
      </p:sp>
      <p:sp>
        <p:nvSpPr>
          <p:cNvPr id="4" name="Slide Number Placeholder 3"/>
          <p:cNvSpPr>
            <a:spLocks noGrp="1"/>
          </p:cNvSpPr>
          <p:nvPr>
            <p:ph type="sldNum" sz="quarter" idx="10"/>
          </p:nvPr>
        </p:nvSpPr>
        <p:spPr/>
        <p:txBody>
          <a:bodyPr/>
          <a:lstStyle/>
          <a:p>
            <a:pPr>
              <a:defRPr/>
            </a:pPr>
            <a:fld id="{0804B553-72BD-4DD0-89C7-4B996FCF1228}" type="slidenum">
              <a:rPr lang="en-US" smtClean="0"/>
              <a:pPr>
                <a:defRPr/>
              </a:pPr>
              <a:t>82</a:t>
            </a:fld>
            <a:endParaRPr lang="en-US"/>
          </a:p>
        </p:txBody>
      </p:sp>
    </p:spTree>
    <p:extLst>
      <p:ext uri="{BB962C8B-B14F-4D97-AF65-F5344CB8AC3E}">
        <p14:creationId xmlns:p14="http://schemas.microsoft.com/office/powerpoint/2010/main" val="600318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Suppose you know that smoking has a harmful causal effect on the risk</a:t>
            </a:r>
            <a:r>
              <a:rPr lang="en-US" sz="800" baseline="0" dirty="0"/>
              <a:t> of lung cancer</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t>Then what should the graph look like that represents an </a:t>
            </a:r>
            <a:r>
              <a:rPr lang="en-US" sz="800" baseline="0" dirty="0">
                <a:sym typeface="Wingdings"/>
              </a:rPr>
              <a:t>experiment in which cigarette smoking is randomly, and unconditionally, assigned?</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800" baseline="0" dirty="0">
                <a:sym typeface="Wingdings"/>
              </a:rPr>
              <a:t>We’re essentially back to our marginally randomized ideal experiment.</a:t>
            </a:r>
            <a:endParaRPr lang="en-US" sz="800" baseline="0" dirty="0"/>
          </a:p>
          <a:p>
            <a:pPr marL="171450" indent="-171450">
              <a:buFontTx/>
              <a:buChar char="-"/>
            </a:pPr>
            <a:r>
              <a:rPr lang="en-US" sz="800" baseline="0" dirty="0">
                <a:sym typeface="Wingdings"/>
              </a:rPr>
              <a:t>In general, when one knows that A has a causal effect on Y, then one should also generally expect A and Y to be associated</a:t>
            </a:r>
          </a:p>
          <a:p>
            <a:pPr marL="171450" indent="-171450">
              <a:buFontTx/>
              <a:buChar char="-"/>
            </a:pPr>
            <a:r>
              <a:rPr lang="en-US" sz="800" b="0" i="0" u="none" strike="noStrike" kern="1200" baseline="0" dirty="0">
                <a:solidFill>
                  <a:schemeClr val="tx1"/>
                </a:solidFill>
                <a:latin typeface="Times New Roman" pitchFamily="18" charset="0"/>
                <a:ea typeface="+mn-ea"/>
                <a:cs typeface="+mn-cs"/>
                <a:sym typeface="Wingdings"/>
              </a:rPr>
              <a:t>Consistent with the fact that </a:t>
            </a:r>
            <a:r>
              <a:rPr lang="en-US" sz="800" b="0" i="0" u="none" strike="noStrike" kern="1200" baseline="0" dirty="0">
                <a:solidFill>
                  <a:schemeClr val="tx1"/>
                </a:solidFill>
                <a:latin typeface="Times New Roman" pitchFamily="18" charset="0"/>
                <a:ea typeface="+mn-ea"/>
                <a:cs typeface="+mn-cs"/>
              </a:rPr>
              <a:t>in an ideal randomized experiment with unconditional exchangeability, causation implies association and vice versa</a:t>
            </a:r>
          </a:p>
        </p:txBody>
      </p:sp>
      <p:sp>
        <p:nvSpPr>
          <p:cNvPr id="4" name="Slide Number Placeholder 3"/>
          <p:cNvSpPr>
            <a:spLocks noGrp="1"/>
          </p:cNvSpPr>
          <p:nvPr>
            <p:ph type="sldNum" sz="quarter" idx="10"/>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10681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b="0" i="0" u="none" strike="noStrike" kern="1200" baseline="0" dirty="0">
                <a:solidFill>
                  <a:schemeClr val="tx1"/>
                </a:solidFill>
                <a:latin typeface="Times New Roman" pitchFamily="18" charset="0"/>
                <a:ea typeface="+mn-ea"/>
                <a:cs typeface="+mn-cs"/>
              </a:rPr>
              <a:t>Suppose you know that having yellow fingers has no causal effect on lung cancer, as reflected by the lacking arrow between A and Y</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You also know that cigarette smoking, as represented by L, has a causal effect on both having yellow fingers and the risk of lung cancer. It is a common cause of A and Y.</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So imagine that an investigator decides to study the effect of having yellow fingers on the risk of lung cancer in the observational setting. </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He asks to see the fingers of a large number of people and records if they are diagnosed with lung cancer during the next five years. </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Someone who has yellow fingers is more likely to be a smoker, and therefore is more likely to develop lung cancer. </a:t>
            </a:r>
          </a:p>
          <a:p>
            <a:pPr marL="628650" lvl="1" indent="-171450">
              <a:buFontTx/>
              <a:buChar char="-"/>
            </a:pPr>
            <a:r>
              <a:rPr lang="en-US" sz="800" b="0" i="0" u="none" strike="noStrike" kern="1200" baseline="0" dirty="0">
                <a:solidFill>
                  <a:schemeClr val="tx1"/>
                </a:solidFill>
                <a:latin typeface="Times New Roman" pitchFamily="18" charset="0"/>
                <a:ea typeface="+mn-ea"/>
                <a:cs typeface="+mn-cs"/>
              </a:rPr>
              <a:t>A and Y are thus expected to be associated because the cancer risk in those with yellow fingers is different from the cancer risk in those without yellow fingers.</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Having information about A improves our ability to predict Y, even though A does not cause Y</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If we ask ourselves whether the individuals with A = 1 are exchangeable with the individuals for whom A = 0, the answer would be no. There is a lack of exchangeability, and thus confounding of relationship between A and Y by L</a:t>
            </a:r>
          </a:p>
          <a:p>
            <a:pPr marL="171450" indent="-171450">
              <a:buFontTx/>
              <a:buChar char="-"/>
            </a:pPr>
            <a:r>
              <a:rPr lang="en-US" sz="800" b="0" i="0" u="none" strike="noStrike" kern="1200" baseline="0" dirty="0">
                <a:solidFill>
                  <a:schemeClr val="tx1"/>
                </a:solidFill>
                <a:latin typeface="Times New Roman" pitchFamily="18" charset="0"/>
                <a:ea typeface="+mn-ea"/>
                <a:cs typeface="+mn-cs"/>
              </a:rPr>
              <a:t>That’s reflected in the DAG by a pathway from A to L to Y</a:t>
            </a:r>
          </a:p>
        </p:txBody>
      </p:sp>
      <p:sp>
        <p:nvSpPr>
          <p:cNvPr id="4" name="Slide Number Placeholder 3"/>
          <p:cNvSpPr>
            <a:spLocks noGrp="1"/>
          </p:cNvSpPr>
          <p:nvPr>
            <p:ph type="sldNum" sz="quarter" idx="10"/>
          </p:nvPr>
        </p:nvSpPr>
        <p:spPr/>
        <p:txBody>
          <a:bodyPr/>
          <a:lstStyle/>
          <a:p>
            <a:pPr marL="0" marR="0" lvl="0" indent="0" algn="r" defTabSz="930081" rtl="0" eaLnBrk="1" fontAlgn="base" latinLnBrk="0" hangingPunct="1">
              <a:lnSpc>
                <a:spcPct val="100000"/>
              </a:lnSpc>
              <a:spcBef>
                <a:spcPct val="0"/>
              </a:spcBef>
              <a:spcAft>
                <a:spcPct val="0"/>
              </a:spcAft>
              <a:buClrTx/>
              <a:buSzTx/>
              <a:buFontTx/>
              <a:buNone/>
              <a:tabLst/>
              <a:defRPr/>
            </a:pPr>
            <a:fld id="{0804B553-72BD-4DD0-89C7-4B996FCF122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081"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144894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8"/>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dirty="0"/>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pPr>
              <a:defRPr/>
            </a:pPr>
            <a:fld id="{9AB97FA7-874E-D548-9FFE-DA6F63440D6D}" type="datetime1">
              <a:rPr lang="en-US" smtClean="0"/>
              <a:t>1/14/21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89999880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CC38339-0CBD-4B42-8B0C-5C132D2D6714}" type="datetime1">
              <a:rPr lang="en-US" smtClean="0"/>
              <a:t>1/14/21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895178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8"/>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4D113479-5A60-C348-B9E9-DCE1950A81B0}" type="datetime1">
              <a:rPr lang="en-US" smtClean="0"/>
              <a:t>1/14/21</a:t>
            </a:fld>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Tree>
    <p:extLst>
      <p:ext uri="{BB962C8B-B14F-4D97-AF65-F5344CB8AC3E}">
        <p14:creationId xmlns:p14="http://schemas.microsoft.com/office/powerpoint/2010/main" val="1193723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1B33A0F-F8A8-F34E-8E6D-2B6FAB13776B}" type="datetime1">
              <a:rPr lang="en-US" smtClean="0"/>
              <a:t>1/14/21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47393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F738354-A79B-5E47-AA17-A97F359EDDDE}" type="datetime1">
              <a:rPr lang="en-US" smtClean="0"/>
              <a:t>1/14/21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620616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8"/>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31C7B825-1CE1-5E4A-AB1C-EEF25DCC30BC}" type="datetime1">
              <a:rPr lang="en-US" smtClean="0"/>
              <a:t>1/14/21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48095661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F1062FF-5D0F-D046-8A37-E869D447302E}" type="datetime1">
              <a:rPr lang="en-US" smtClean="0"/>
              <a:t>1/14/21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662703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4626B73-EC02-8544-B582-34B717058B75}" type="datetime1">
              <a:rPr lang="en-US" smtClean="0"/>
              <a:t>1/14/21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070018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6C5705D-330C-3C46-AF5B-9F8C2A716ADD}" type="datetime1">
              <a:rPr lang="en-US" smtClean="0"/>
              <a:t>1/14/21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68247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1F2833C-67ED-DF43-A6D4-C066E1C767F5}" type="datetime1">
              <a:rPr lang="en-US" smtClean="0"/>
              <a:t>1/14/21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81438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11"/>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1575AA3E-1826-8C47-9C1E-8A3673D668AF}" type="datetime1">
              <a:rPr lang="en-US" smtClean="0"/>
              <a:t>1/14/21</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115692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10"/>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5C1F3799-DEE1-B94A-A6E8-699BEF2CA94A}" type="datetime1">
              <a:rPr lang="en-US" smtClean="0"/>
              <a:t>1/14/21</a:t>
            </a:fld>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a:prstGeom prst="rect">
            <a:avLst/>
          </a:prstGeom>
        </p:spPr>
        <p:txBody>
          <a:bodyPr/>
          <a:lstStyle>
            <a:lvl1pPr>
              <a:defRPr/>
            </a:lvl1pPr>
          </a:lstStyle>
          <a:p>
            <a:pPr>
              <a:defRPr/>
            </a:pPr>
            <a:fld id="{BCC4FDC5-323E-4770-86DB-DB7061AC966B}" type="slidenum">
              <a:rPr lang="en-US"/>
              <a:pPr>
                <a:defRPr/>
              </a:pPr>
              <a:t>‹#›</a:t>
            </a:fld>
            <a:endParaRPr lang="en-US"/>
          </a:p>
        </p:txBody>
      </p:sp>
    </p:spTree>
    <p:extLst>
      <p:ext uri="{BB962C8B-B14F-4D97-AF65-F5344CB8AC3E}">
        <p14:creationId xmlns:p14="http://schemas.microsoft.com/office/powerpoint/2010/main" val="15556318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a:t>Click to edit Master title style</a:t>
            </a:r>
          </a:p>
        </p:txBody>
      </p:sp>
      <p:sp>
        <p:nvSpPr>
          <p:cNvPr id="1029"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fld id="{BBF9353C-E390-9D43-A347-DBC56F5C3C83}" type="datetime1">
              <a:rPr lang="en-US" smtClean="0"/>
              <a:t>1/14/21</a:t>
            </a:fld>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endParaRPr lang="en-US"/>
          </a:p>
        </p:txBody>
      </p:sp>
    </p:spTree>
    <p:extLst>
      <p:ext uri="{BB962C8B-B14F-4D97-AF65-F5344CB8AC3E}">
        <p14:creationId xmlns:p14="http://schemas.microsoft.com/office/powerpoint/2010/main" val="306008000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hdr="0" ftr="0" dt="0"/>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noChangeArrowheads="1"/>
          </p:cNvSpPr>
          <p:nvPr>
            <p:ph type="subTitle" idx="1"/>
          </p:nvPr>
        </p:nvSpPr>
        <p:spPr>
          <a:xfrm>
            <a:off x="76200" y="5116286"/>
            <a:ext cx="8839200" cy="1560285"/>
          </a:xfrm>
        </p:spPr>
        <p:txBody>
          <a:bodyPr/>
          <a:lstStyle/>
          <a:p>
            <a:pPr marL="457200" indent="-457200" eaLnBrk="1" hangingPunct="1"/>
            <a:r>
              <a:rPr lang="en-US" sz="3600" dirty="0"/>
              <a:t>Rebecca Graff</a:t>
            </a:r>
          </a:p>
          <a:p>
            <a:pPr marL="457200" indent="-457200" eaLnBrk="1" hangingPunct="1"/>
            <a:r>
              <a:rPr lang="en-US" sz="2400" dirty="0"/>
              <a:t>Assistant Professor, Department of Epidemiology &amp; Biostatistics</a:t>
            </a:r>
          </a:p>
          <a:p>
            <a:pPr marL="457200" indent="-457200" eaLnBrk="1" hangingPunct="1"/>
            <a:r>
              <a:rPr lang="en-US" sz="2400" dirty="0"/>
              <a:t>Based on Slides from Maria </a:t>
            </a:r>
            <a:r>
              <a:rPr lang="en-US" sz="2400" dirty="0" err="1"/>
              <a:t>Glymour</a:t>
            </a:r>
            <a:r>
              <a:rPr lang="en-US" sz="2400" dirty="0"/>
              <a:t> and Miguel </a:t>
            </a:r>
            <a:r>
              <a:rPr lang="en-US" sz="2400" dirty="0" err="1"/>
              <a:t>Hernán</a:t>
            </a:r>
            <a:endParaRPr lang="en-US" sz="2400" dirty="0"/>
          </a:p>
        </p:txBody>
      </p:sp>
      <p:sp>
        <p:nvSpPr>
          <p:cNvPr id="15363" name="Text Box 5"/>
          <p:cNvSpPr txBox="1">
            <a:spLocks noChangeArrowheads="1"/>
          </p:cNvSpPr>
          <p:nvPr/>
        </p:nvSpPr>
        <p:spPr bwMode="auto">
          <a:xfrm>
            <a:off x="841825" y="781731"/>
            <a:ext cx="7881257" cy="2308324"/>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dirty="0">
              <a:ln>
                <a:noFill/>
              </a:ln>
              <a:solidFill>
                <a:srgbClr val="FFC000"/>
              </a:solidFill>
              <a:effectLst/>
              <a:uLnTx/>
              <a:uFillTx/>
              <a:latin typeface="Corbe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solidFill>
                  <a:srgbClr val="FFC000"/>
                </a:solidFill>
                <a:effectLst/>
                <a:uLnTx/>
                <a:uFillTx/>
                <a:latin typeface="Corbel"/>
                <a:ea typeface="+mn-ea"/>
                <a:cs typeface="+mn-cs"/>
              </a:rPr>
              <a:t>Epi 207: Introduction to Directed Acyclic Graphs</a:t>
            </a:r>
          </a:p>
        </p:txBody>
      </p:sp>
    </p:spTree>
    <p:extLst>
      <p:ext uri="{BB962C8B-B14F-4D97-AF65-F5344CB8AC3E}">
        <p14:creationId xmlns:p14="http://schemas.microsoft.com/office/powerpoint/2010/main" val="1763997131"/>
      </p:ext>
    </p:extLst>
  </p:cSld>
  <p:clrMapOvr>
    <a:masterClrMapping/>
  </p:clrMapOvr>
  <mc:AlternateContent xmlns:mc="http://schemas.openxmlformats.org/markup-compatibility/2006" xmlns:p14="http://schemas.microsoft.com/office/powerpoint/2010/main">
    <mc:Choice Requires="p14">
      <p:transition spd="slow" p14:dur="2000" advTm="8644"/>
    </mc:Choice>
    <mc:Fallback xmlns="">
      <p:transition spd="slow" advTm="864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523514" cy="1252728"/>
          </a:xfrm>
        </p:spPr>
        <p:txBody>
          <a:bodyPr>
            <a:normAutofit/>
          </a:bodyPr>
          <a:lstStyle/>
          <a:p>
            <a:r>
              <a:rPr lang="en-US" dirty="0"/>
              <a:t>Common Effects</a:t>
            </a:r>
          </a:p>
        </p:txBody>
      </p:sp>
      <p:sp>
        <p:nvSpPr>
          <p:cNvPr id="3" name="Content Placeholder 2"/>
          <p:cNvSpPr>
            <a:spLocks noGrp="1"/>
          </p:cNvSpPr>
          <p:nvPr>
            <p:ph idx="1"/>
          </p:nvPr>
        </p:nvSpPr>
        <p:spPr/>
        <p:txBody>
          <a:bodyPr/>
          <a:lstStyle/>
          <a:p>
            <a:pPr marL="566737" indent="-457200"/>
            <a:r>
              <a:rPr lang="en-US" dirty="0"/>
              <a:t>For example:</a:t>
            </a:r>
          </a:p>
          <a:p>
            <a:pPr marL="858837" lvl="1" indent="-457200"/>
            <a:r>
              <a:rPr lang="en-US" i="1" dirty="0"/>
              <a:t>A</a:t>
            </a:r>
            <a:r>
              <a:rPr lang="en-US" dirty="0"/>
              <a:t>: Genetic factor</a:t>
            </a:r>
          </a:p>
          <a:p>
            <a:pPr marL="858837" lvl="1" indent="-457200"/>
            <a:r>
              <a:rPr lang="en-US" i="1" dirty="0"/>
              <a:t>Y</a:t>
            </a:r>
            <a:r>
              <a:rPr lang="en-US" dirty="0"/>
              <a:t>: Environmental factor</a:t>
            </a:r>
          </a:p>
          <a:p>
            <a:pPr marL="858837" lvl="1" indent="-457200"/>
            <a:r>
              <a:rPr lang="en-US" i="1" dirty="0"/>
              <a:t>L</a:t>
            </a:r>
            <a:r>
              <a:rPr lang="en-US" dirty="0"/>
              <a:t>: Lung cancer</a:t>
            </a:r>
          </a:p>
          <a:p>
            <a:pPr marL="858837" lvl="1" indent="-457200"/>
            <a:endParaRPr lang="en-US" i="1" dirty="0"/>
          </a:p>
          <a:p>
            <a:pPr marL="401637" lvl="1" indent="0">
              <a:buNone/>
            </a:pPr>
            <a:endParaRPr lang="en-US" i="1" dirty="0"/>
          </a:p>
          <a:p>
            <a:pPr marL="1588" lvl="1" indent="0" algn="ctr">
              <a:buNone/>
            </a:pPr>
            <a:r>
              <a:rPr lang="en-US" dirty="0" err="1"/>
              <a:t>Pr</a:t>
            </a:r>
            <a:r>
              <a:rPr lang="en-US" dirty="0"/>
              <a:t>(</a:t>
            </a:r>
            <a:r>
              <a:rPr lang="en-US" i="1" dirty="0" err="1"/>
              <a:t>Y</a:t>
            </a:r>
            <a:r>
              <a:rPr lang="en-US" i="1" baseline="30000" dirty="0" err="1"/>
              <a:t>a</a:t>
            </a:r>
            <a:r>
              <a:rPr lang="en-US" i="1" baseline="30000" dirty="0"/>
              <a:t>=1 </a:t>
            </a:r>
            <a:r>
              <a:rPr lang="en-US" dirty="0"/>
              <a:t>= 1) = </a:t>
            </a:r>
            <a:r>
              <a:rPr lang="en-US" dirty="0" err="1"/>
              <a:t>Pr</a:t>
            </a:r>
            <a:r>
              <a:rPr lang="en-US" dirty="0"/>
              <a:t>(</a:t>
            </a:r>
            <a:r>
              <a:rPr lang="en-US" i="1" dirty="0" err="1"/>
              <a:t>Y</a:t>
            </a:r>
            <a:r>
              <a:rPr lang="en-US" i="1" baseline="30000" dirty="0" err="1"/>
              <a:t>a</a:t>
            </a:r>
            <a:r>
              <a:rPr lang="en-US" i="1" baseline="30000" dirty="0"/>
              <a:t>=0 </a:t>
            </a:r>
            <a:r>
              <a:rPr lang="en-US" dirty="0"/>
              <a:t>= 1)</a:t>
            </a:r>
            <a:endParaRPr lang="en-US" i="1" dirty="0"/>
          </a:p>
          <a:p>
            <a:pPr marL="1588" lvl="1" indent="0" algn="ctr">
              <a:buClr>
                <a:srgbClr val="60B5CC"/>
              </a:buClr>
              <a:buNone/>
            </a:pP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1) = </a:t>
            </a: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0)</a:t>
            </a:r>
          </a:p>
        </p:txBody>
      </p:sp>
      <p:sp>
        <p:nvSpPr>
          <p:cNvPr id="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pic>
        <p:nvPicPr>
          <p:cNvPr id="5" name="Picture 4" descr="Screen Shot 2020-02-01 at 2.54.3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1143" y="4067629"/>
            <a:ext cx="4178300" cy="863600"/>
          </a:xfrm>
          <a:prstGeom prst="rect">
            <a:avLst/>
          </a:prstGeom>
        </p:spPr>
      </p:pic>
      <p:cxnSp>
        <p:nvCxnSpPr>
          <p:cNvPr id="8" name="Straight Arrow Connector 7"/>
          <p:cNvCxnSpPr/>
          <p:nvPr/>
        </p:nvCxnSpPr>
        <p:spPr>
          <a:xfrm flipH="1">
            <a:off x="6295571" y="3338286"/>
            <a:ext cx="889000" cy="925286"/>
          </a:xfrm>
          <a:prstGeom prst="straightConnector1">
            <a:avLst/>
          </a:prstGeom>
          <a:ln w="38100" cmpd="sng">
            <a:tailEnd type="arrow"/>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093857" y="2812143"/>
            <a:ext cx="1377300"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orbel"/>
                <a:ea typeface="+mn-ea"/>
                <a:cs typeface="Corbel"/>
              </a:rPr>
              <a:t>Collider</a:t>
            </a:r>
          </a:p>
        </p:txBody>
      </p:sp>
    </p:spTree>
    <p:custDataLst>
      <p:tags r:id="rId1"/>
    </p:custDataLst>
    <p:extLst>
      <p:ext uri="{BB962C8B-B14F-4D97-AF65-F5344CB8AC3E}">
        <p14:creationId xmlns:p14="http://schemas.microsoft.com/office/powerpoint/2010/main" val="708774429"/>
      </p:ext>
    </p:extLst>
  </p:cSld>
  <p:clrMapOvr>
    <a:masterClrMapping/>
  </p:clrMapOvr>
  <mc:AlternateContent xmlns:mc="http://schemas.openxmlformats.org/markup-compatibility/2006" xmlns:p14="http://schemas.microsoft.com/office/powerpoint/2010/main">
    <mc:Choice Requires="p14">
      <p:transition spd="slow" p14:dur="2000" advTm="128319"/>
    </mc:Choice>
    <mc:Fallback xmlns="">
      <p:transition spd="slow" advTm="1283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Conditioning on Mediators</a:t>
            </a:r>
          </a:p>
        </p:txBody>
      </p:sp>
      <p:sp>
        <p:nvSpPr>
          <p:cNvPr id="3" name="Content Placeholder 2"/>
          <p:cNvSpPr>
            <a:spLocks noGrp="1"/>
          </p:cNvSpPr>
          <p:nvPr>
            <p:ph idx="1"/>
          </p:nvPr>
        </p:nvSpPr>
        <p:spPr/>
        <p:txBody>
          <a:bodyPr/>
          <a:lstStyle/>
          <a:p>
            <a:pPr marL="566737" indent="-457200"/>
            <a:r>
              <a:rPr lang="en-US" dirty="0"/>
              <a:t>For example:</a:t>
            </a:r>
          </a:p>
          <a:p>
            <a:pPr marL="858837" lvl="1" indent="-457200"/>
            <a:r>
              <a:rPr lang="en-US" i="1" dirty="0"/>
              <a:t>A</a:t>
            </a:r>
            <a:r>
              <a:rPr lang="en-US" dirty="0"/>
              <a:t>: Cigarette smoking</a:t>
            </a:r>
          </a:p>
          <a:p>
            <a:pPr marL="858837" lvl="1" indent="-457200"/>
            <a:r>
              <a:rPr lang="en-US" i="1" dirty="0"/>
              <a:t>Y</a:t>
            </a:r>
            <a:r>
              <a:rPr lang="en-US" dirty="0"/>
              <a:t>: Lung cancer</a:t>
            </a:r>
          </a:p>
          <a:p>
            <a:pPr marL="858837" lvl="1" indent="-457200"/>
            <a:r>
              <a:rPr lang="en-US" i="1" dirty="0"/>
              <a:t>B</a:t>
            </a:r>
            <a:r>
              <a:rPr lang="en-US" dirty="0"/>
              <a:t>: DNA damage to lung cells</a:t>
            </a:r>
          </a:p>
          <a:p>
            <a:pPr marL="858837" lvl="1" indent="-457200"/>
            <a:endParaRPr lang="en-US" dirty="0"/>
          </a:p>
          <a:p>
            <a:pPr marL="858837" lvl="1" indent="-457200"/>
            <a:endParaRPr lang="en-US" dirty="0"/>
          </a:p>
          <a:p>
            <a:pPr marL="1588" lvl="1" indent="0" algn="ctr">
              <a:buNone/>
            </a:pPr>
            <a:r>
              <a:rPr lang="en-US" dirty="0" err="1"/>
              <a:t>Pr</a:t>
            </a:r>
            <a:r>
              <a:rPr lang="en-US" dirty="0"/>
              <a:t>(</a:t>
            </a:r>
            <a:r>
              <a:rPr lang="en-US" i="1" dirty="0" err="1"/>
              <a:t>Y</a:t>
            </a:r>
            <a:r>
              <a:rPr lang="en-US" i="1" baseline="30000" dirty="0" err="1"/>
              <a:t>a</a:t>
            </a:r>
            <a:r>
              <a:rPr lang="en-US" i="1" baseline="30000" dirty="0"/>
              <a:t>=1 </a:t>
            </a:r>
            <a:r>
              <a:rPr lang="en-US" dirty="0"/>
              <a:t>= 1) ≠ </a:t>
            </a:r>
            <a:r>
              <a:rPr lang="en-US" dirty="0" err="1"/>
              <a:t>Pr</a:t>
            </a:r>
            <a:r>
              <a:rPr lang="en-US" dirty="0"/>
              <a:t>(</a:t>
            </a:r>
            <a:r>
              <a:rPr lang="en-US" i="1" dirty="0" err="1"/>
              <a:t>Y</a:t>
            </a:r>
            <a:r>
              <a:rPr lang="en-US" i="1" baseline="30000" dirty="0" err="1"/>
              <a:t>a</a:t>
            </a:r>
            <a:r>
              <a:rPr lang="en-US" i="1" baseline="30000" dirty="0"/>
              <a:t>=0 </a:t>
            </a:r>
            <a:r>
              <a:rPr lang="en-US" dirty="0"/>
              <a:t>= 1)</a:t>
            </a:r>
            <a:endParaRPr lang="en-US" i="1" dirty="0"/>
          </a:p>
          <a:p>
            <a:pPr marL="1588" lvl="1" indent="0" algn="ctr">
              <a:buClr>
                <a:srgbClr val="60B5CC"/>
              </a:buClr>
              <a:buNone/>
            </a:pP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1) ≠ </a:t>
            </a: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0)</a:t>
            </a:r>
          </a:p>
          <a:p>
            <a:pPr marL="1588" lvl="1" indent="0" algn="ctr">
              <a:buClr>
                <a:srgbClr val="60B5CC"/>
              </a:buClr>
              <a:buNone/>
            </a:pP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1, </a:t>
            </a:r>
            <a:r>
              <a:rPr lang="en-US" i="1" dirty="0">
                <a:solidFill>
                  <a:prstClr val="black"/>
                </a:solidFill>
              </a:rPr>
              <a:t>B</a:t>
            </a:r>
            <a:r>
              <a:rPr lang="en-US" dirty="0">
                <a:solidFill>
                  <a:prstClr val="black"/>
                </a:solidFill>
              </a:rPr>
              <a:t> = </a:t>
            </a:r>
            <a:r>
              <a:rPr lang="en-US" i="1" dirty="0">
                <a:solidFill>
                  <a:prstClr val="black"/>
                </a:solidFill>
              </a:rPr>
              <a:t>b</a:t>
            </a:r>
            <a:r>
              <a:rPr lang="en-US" dirty="0">
                <a:solidFill>
                  <a:prstClr val="black"/>
                </a:solidFill>
              </a:rPr>
              <a:t>) = </a:t>
            </a: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0, </a:t>
            </a:r>
            <a:r>
              <a:rPr lang="en-US" i="1" dirty="0">
                <a:solidFill>
                  <a:prstClr val="black"/>
                </a:solidFill>
              </a:rPr>
              <a:t>B</a:t>
            </a:r>
            <a:r>
              <a:rPr lang="en-US" dirty="0">
                <a:solidFill>
                  <a:prstClr val="black"/>
                </a:solidFill>
              </a:rPr>
              <a:t> = </a:t>
            </a:r>
            <a:r>
              <a:rPr lang="en-US" i="1" dirty="0">
                <a:solidFill>
                  <a:prstClr val="black"/>
                </a:solidFill>
              </a:rPr>
              <a:t>b</a:t>
            </a:r>
            <a:r>
              <a:rPr lang="en-US" dirty="0">
                <a:solidFill>
                  <a:prstClr val="black"/>
                </a:solidFill>
              </a:rPr>
              <a:t>)</a:t>
            </a:r>
            <a:endParaRPr lang="en-US" dirty="0"/>
          </a:p>
          <a:p>
            <a:pPr marL="1588" lvl="1" indent="0" algn="ctr">
              <a:buClr>
                <a:srgbClr val="60B5CC"/>
              </a:buClr>
              <a:buNone/>
            </a:pPr>
            <a:endParaRPr lang="en-US" dirty="0"/>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grpSp>
        <p:nvGrpSpPr>
          <p:cNvPr id="20" name="Group 19">
            <a:extLst>
              <a:ext uri="{FF2B5EF4-FFF2-40B4-BE49-F238E27FC236}">
                <a16:creationId xmlns:a16="http://schemas.microsoft.com/office/drawing/2014/main" id="{D821579E-9874-0549-AFCF-16824C533397}"/>
              </a:ext>
            </a:extLst>
          </p:cNvPr>
          <p:cNvGrpSpPr/>
          <p:nvPr/>
        </p:nvGrpSpPr>
        <p:grpSpPr>
          <a:xfrm>
            <a:off x="3244780" y="4177861"/>
            <a:ext cx="2654440" cy="523220"/>
            <a:chOff x="3244780" y="4177861"/>
            <a:chExt cx="2654440" cy="523220"/>
          </a:xfrm>
        </p:grpSpPr>
        <p:sp>
          <p:nvSpPr>
            <p:cNvPr id="9" name="TextBox 8">
              <a:extLst>
                <a:ext uri="{FF2B5EF4-FFF2-40B4-BE49-F238E27FC236}">
                  <a16:creationId xmlns:a16="http://schemas.microsoft.com/office/drawing/2014/main" id="{72EE868A-94E5-E245-BDC3-683BDAAA6B31}"/>
                </a:ext>
              </a:extLst>
            </p:cNvPr>
            <p:cNvSpPr txBox="1"/>
            <p:nvPr/>
          </p:nvSpPr>
          <p:spPr>
            <a:xfrm>
              <a:off x="3244780" y="4177861"/>
              <a:ext cx="444352"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A</a:t>
              </a:r>
            </a:p>
          </p:txBody>
        </p:sp>
        <p:sp>
          <p:nvSpPr>
            <p:cNvPr id="11" name="TextBox 10">
              <a:extLst>
                <a:ext uri="{FF2B5EF4-FFF2-40B4-BE49-F238E27FC236}">
                  <a16:creationId xmlns:a16="http://schemas.microsoft.com/office/drawing/2014/main" id="{8677B9F1-B558-9E45-88CB-C4AD168EA8F9}"/>
                </a:ext>
              </a:extLst>
            </p:cNvPr>
            <p:cNvSpPr txBox="1"/>
            <p:nvPr/>
          </p:nvSpPr>
          <p:spPr>
            <a:xfrm>
              <a:off x="4360243" y="4177861"/>
              <a:ext cx="42351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B</a:t>
              </a:r>
            </a:p>
          </p:txBody>
        </p:sp>
        <p:sp>
          <p:nvSpPr>
            <p:cNvPr id="12" name="TextBox 11">
              <a:extLst>
                <a:ext uri="{FF2B5EF4-FFF2-40B4-BE49-F238E27FC236}">
                  <a16:creationId xmlns:a16="http://schemas.microsoft.com/office/drawing/2014/main" id="{16E83846-F6D4-7648-A3A2-2316064914E3}"/>
                </a:ext>
              </a:extLst>
            </p:cNvPr>
            <p:cNvSpPr txBox="1"/>
            <p:nvPr/>
          </p:nvSpPr>
          <p:spPr>
            <a:xfrm>
              <a:off x="5454868" y="4177861"/>
              <a:ext cx="444352"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mn-cs"/>
                </a:rPr>
                <a:t>Y</a:t>
              </a:r>
            </a:p>
          </p:txBody>
        </p:sp>
        <p:cxnSp>
          <p:nvCxnSpPr>
            <p:cNvPr id="14" name="Straight Connector 13">
              <a:extLst>
                <a:ext uri="{FF2B5EF4-FFF2-40B4-BE49-F238E27FC236}">
                  <a16:creationId xmlns:a16="http://schemas.microsoft.com/office/drawing/2014/main" id="{92537BC5-DB4E-204E-B139-49693EFDF228}"/>
                </a:ext>
              </a:extLst>
            </p:cNvPr>
            <p:cNvCxnSpPr>
              <a:stCxn id="9" idx="3"/>
              <a:endCxn id="11" idx="1"/>
            </p:cNvCxnSpPr>
            <p:nvPr/>
          </p:nvCxnSpPr>
          <p:spPr>
            <a:xfrm>
              <a:off x="3689132" y="4439471"/>
              <a:ext cx="671111"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3E127C8-082F-1A41-9E5D-4FC179F89C4B}"/>
                </a:ext>
              </a:extLst>
            </p:cNvPr>
            <p:cNvCxnSpPr>
              <a:cxnSpLocks/>
              <a:stCxn id="11" idx="3"/>
              <a:endCxn id="12" idx="1"/>
            </p:cNvCxnSpPr>
            <p:nvPr/>
          </p:nvCxnSpPr>
          <p:spPr>
            <a:xfrm>
              <a:off x="4783757" y="4439471"/>
              <a:ext cx="671111"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id="{F22981DB-D7EC-DD43-A662-A52CE41D36B4}"/>
              </a:ext>
            </a:extLst>
          </p:cNvPr>
          <p:cNvSpPr/>
          <p:nvPr/>
        </p:nvSpPr>
        <p:spPr>
          <a:xfrm>
            <a:off x="4352634" y="4177861"/>
            <a:ext cx="423514" cy="523220"/>
          </a:xfrm>
          <a:prstGeom prst="rect">
            <a:avLst/>
          </a:prstGeom>
          <a:noFill/>
          <a:ln w="317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1200" cap="none" spc="0" normalizeH="0" baseline="0" noProof="0">
              <a:ln>
                <a:noFill/>
              </a:ln>
              <a:solidFill>
                <a:prstClr val="white"/>
              </a:solidFill>
              <a:effectLst/>
              <a:uLnTx/>
              <a:uFillTx/>
              <a:latin typeface="Corbel"/>
              <a:ea typeface="+mn-ea"/>
              <a:cs typeface="+mn-cs"/>
            </a:endParaRPr>
          </a:p>
        </p:txBody>
      </p:sp>
    </p:spTree>
    <p:custDataLst>
      <p:tags r:id="rId1"/>
    </p:custDataLst>
    <p:extLst>
      <p:ext uri="{BB962C8B-B14F-4D97-AF65-F5344CB8AC3E}">
        <p14:creationId xmlns:p14="http://schemas.microsoft.com/office/powerpoint/2010/main" val="3323156244"/>
      </p:ext>
    </p:extLst>
  </p:cSld>
  <p:clrMapOvr>
    <a:masterClrMapping/>
  </p:clrMapOvr>
  <mc:AlternateContent xmlns:mc="http://schemas.openxmlformats.org/markup-compatibility/2006" xmlns:p14="http://schemas.microsoft.com/office/powerpoint/2010/main">
    <mc:Choice Requires="p14">
      <p:transition spd="slow" p14:dur="2000" advTm="177535"/>
    </mc:Choice>
    <mc:Fallback xmlns="">
      <p:transition spd="slow" advTm="1775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69086" cy="1252728"/>
          </a:xfrm>
        </p:spPr>
        <p:txBody>
          <a:bodyPr>
            <a:normAutofit/>
          </a:bodyPr>
          <a:lstStyle/>
          <a:p>
            <a:r>
              <a:rPr lang="en-US" dirty="0"/>
              <a:t>Conditioning on Common Causes</a:t>
            </a:r>
          </a:p>
        </p:txBody>
      </p:sp>
      <p:sp>
        <p:nvSpPr>
          <p:cNvPr id="3" name="Content Placeholder 2"/>
          <p:cNvSpPr>
            <a:spLocks noGrp="1"/>
          </p:cNvSpPr>
          <p:nvPr>
            <p:ph idx="1"/>
          </p:nvPr>
        </p:nvSpPr>
        <p:spPr/>
        <p:txBody>
          <a:bodyPr/>
          <a:lstStyle/>
          <a:p>
            <a:pPr marL="566737" indent="-457200"/>
            <a:r>
              <a:rPr lang="en-US" dirty="0"/>
              <a:t>For example:</a:t>
            </a:r>
          </a:p>
          <a:p>
            <a:pPr marL="858837" lvl="1" indent="-457200"/>
            <a:r>
              <a:rPr lang="en-US" i="1" dirty="0"/>
              <a:t>A</a:t>
            </a:r>
            <a:r>
              <a:rPr lang="en-US" dirty="0"/>
              <a:t>: Yellow fingers</a:t>
            </a:r>
          </a:p>
          <a:p>
            <a:pPr marL="858837" lvl="1" indent="-457200"/>
            <a:r>
              <a:rPr lang="en-US" i="1" dirty="0"/>
              <a:t>Y</a:t>
            </a:r>
            <a:r>
              <a:rPr lang="en-US" dirty="0"/>
              <a:t>: Lung cancer</a:t>
            </a:r>
          </a:p>
          <a:p>
            <a:pPr marL="858837" lvl="1" indent="-457200"/>
            <a:r>
              <a:rPr lang="en-US" i="1" dirty="0"/>
              <a:t>L</a:t>
            </a:r>
            <a:r>
              <a:rPr lang="en-US" dirty="0"/>
              <a:t>: Cigarette smoking</a:t>
            </a:r>
          </a:p>
          <a:p>
            <a:pPr marL="858837" lvl="1" indent="-457200"/>
            <a:endParaRPr lang="en-US" dirty="0"/>
          </a:p>
          <a:p>
            <a:pPr marL="858837" lvl="1" indent="-457200"/>
            <a:endParaRPr lang="en-US" dirty="0"/>
          </a:p>
          <a:p>
            <a:pPr marL="1588" lvl="1" indent="0" algn="ctr">
              <a:buNone/>
            </a:pPr>
            <a:r>
              <a:rPr lang="en-US" dirty="0" err="1"/>
              <a:t>Pr</a:t>
            </a:r>
            <a:r>
              <a:rPr lang="en-US" dirty="0"/>
              <a:t>(</a:t>
            </a:r>
            <a:r>
              <a:rPr lang="en-US" i="1" dirty="0" err="1"/>
              <a:t>Y</a:t>
            </a:r>
            <a:r>
              <a:rPr lang="en-US" i="1" baseline="30000" dirty="0" err="1"/>
              <a:t>a</a:t>
            </a:r>
            <a:r>
              <a:rPr lang="en-US" i="1" baseline="30000" dirty="0"/>
              <a:t>=1 </a:t>
            </a:r>
            <a:r>
              <a:rPr lang="en-US" dirty="0"/>
              <a:t>= 1) = </a:t>
            </a:r>
            <a:r>
              <a:rPr lang="en-US" dirty="0" err="1"/>
              <a:t>Pr</a:t>
            </a:r>
            <a:r>
              <a:rPr lang="en-US" dirty="0"/>
              <a:t>(</a:t>
            </a:r>
            <a:r>
              <a:rPr lang="en-US" i="1" dirty="0" err="1"/>
              <a:t>Y</a:t>
            </a:r>
            <a:r>
              <a:rPr lang="en-US" i="1" baseline="30000" dirty="0" err="1"/>
              <a:t>a</a:t>
            </a:r>
            <a:r>
              <a:rPr lang="en-US" i="1" baseline="30000" dirty="0"/>
              <a:t>=0 </a:t>
            </a:r>
            <a:r>
              <a:rPr lang="en-US" dirty="0"/>
              <a:t>= 1)</a:t>
            </a:r>
            <a:endParaRPr lang="en-US" i="1" dirty="0"/>
          </a:p>
          <a:p>
            <a:pPr marL="1588" lvl="1" indent="0" algn="ctr">
              <a:buClr>
                <a:srgbClr val="60B5CC"/>
              </a:buClr>
              <a:buNone/>
            </a:pP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1) ≠ </a:t>
            </a: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0)</a:t>
            </a:r>
          </a:p>
          <a:p>
            <a:pPr marL="1588" lvl="1" indent="0" algn="ctr">
              <a:buClr>
                <a:srgbClr val="60B5CC"/>
              </a:buClr>
              <a:buNone/>
            </a:pP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1, </a:t>
            </a:r>
            <a:r>
              <a:rPr lang="en-US" i="1" dirty="0">
                <a:solidFill>
                  <a:prstClr val="black"/>
                </a:solidFill>
              </a:rPr>
              <a:t>L</a:t>
            </a:r>
            <a:r>
              <a:rPr lang="en-US" dirty="0">
                <a:solidFill>
                  <a:prstClr val="black"/>
                </a:solidFill>
              </a:rPr>
              <a:t> = </a:t>
            </a:r>
            <a:r>
              <a:rPr lang="en-US" i="1" dirty="0">
                <a:solidFill>
                  <a:prstClr val="black"/>
                </a:solidFill>
              </a:rPr>
              <a:t>l</a:t>
            </a:r>
            <a:r>
              <a:rPr lang="en-US" dirty="0">
                <a:solidFill>
                  <a:prstClr val="black"/>
                </a:solidFill>
              </a:rPr>
              <a:t>) = </a:t>
            </a: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0, </a:t>
            </a:r>
            <a:r>
              <a:rPr lang="en-US" i="1" dirty="0">
                <a:solidFill>
                  <a:prstClr val="black"/>
                </a:solidFill>
              </a:rPr>
              <a:t>L</a:t>
            </a:r>
            <a:r>
              <a:rPr lang="en-US" dirty="0">
                <a:solidFill>
                  <a:prstClr val="black"/>
                </a:solidFill>
              </a:rPr>
              <a:t> = </a:t>
            </a:r>
            <a:r>
              <a:rPr lang="en-US" i="1" dirty="0">
                <a:solidFill>
                  <a:prstClr val="black"/>
                </a:solidFill>
              </a:rPr>
              <a:t>l</a:t>
            </a:r>
            <a:r>
              <a:rPr lang="en-US" dirty="0">
                <a:solidFill>
                  <a:prstClr val="black"/>
                </a:solidFill>
              </a:rPr>
              <a:t>)</a:t>
            </a:r>
            <a:endParaRPr lang="en-US" dirty="0"/>
          </a:p>
          <a:p>
            <a:pPr marL="1588" lvl="1" indent="0" algn="ctr">
              <a:buClr>
                <a:srgbClr val="60B5CC"/>
              </a:buClr>
              <a:buNone/>
            </a:pPr>
            <a:endParaRPr lang="en-US" dirty="0"/>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pic>
        <p:nvPicPr>
          <p:cNvPr id="7" name="Picture 6" descr="Screen Shot 2020-02-01 at 3.13.1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4092122"/>
            <a:ext cx="3048000" cy="850900"/>
          </a:xfrm>
          <a:prstGeom prst="rect">
            <a:avLst/>
          </a:prstGeom>
        </p:spPr>
      </p:pic>
    </p:spTree>
    <p:custDataLst>
      <p:tags r:id="rId1"/>
    </p:custDataLst>
    <p:extLst>
      <p:ext uri="{BB962C8B-B14F-4D97-AF65-F5344CB8AC3E}">
        <p14:creationId xmlns:p14="http://schemas.microsoft.com/office/powerpoint/2010/main" val="1028895424"/>
      </p:ext>
    </p:extLst>
  </p:cSld>
  <p:clrMapOvr>
    <a:masterClrMapping/>
  </p:clrMapOvr>
  <mc:AlternateContent xmlns:mc="http://schemas.openxmlformats.org/markup-compatibility/2006" xmlns:p14="http://schemas.microsoft.com/office/powerpoint/2010/main">
    <mc:Choice Requires="p14">
      <p:transition spd="slow" p14:dur="2000" advTm="87680"/>
    </mc:Choice>
    <mc:Fallback xmlns="">
      <p:transition spd="slow" advTm="876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69086" cy="1252728"/>
          </a:xfrm>
        </p:spPr>
        <p:txBody>
          <a:bodyPr>
            <a:normAutofit/>
          </a:bodyPr>
          <a:lstStyle/>
          <a:p>
            <a:r>
              <a:rPr lang="en-US" dirty="0"/>
              <a:t>Conditioning on Common Effects</a:t>
            </a:r>
          </a:p>
        </p:txBody>
      </p:sp>
      <p:sp>
        <p:nvSpPr>
          <p:cNvPr id="3" name="Content Placeholder 2"/>
          <p:cNvSpPr>
            <a:spLocks noGrp="1"/>
          </p:cNvSpPr>
          <p:nvPr>
            <p:ph idx="1"/>
          </p:nvPr>
        </p:nvSpPr>
        <p:spPr/>
        <p:txBody>
          <a:bodyPr/>
          <a:lstStyle/>
          <a:p>
            <a:pPr marL="566737" indent="-457200"/>
            <a:r>
              <a:rPr lang="en-US" dirty="0"/>
              <a:t>For example:</a:t>
            </a:r>
          </a:p>
          <a:p>
            <a:pPr marL="858837" lvl="1" indent="-457200"/>
            <a:r>
              <a:rPr lang="en-US" i="1" dirty="0"/>
              <a:t>A</a:t>
            </a:r>
            <a:r>
              <a:rPr lang="en-US" dirty="0"/>
              <a:t>: Genetic risk factor</a:t>
            </a:r>
          </a:p>
          <a:p>
            <a:pPr marL="858837" lvl="1" indent="-457200"/>
            <a:r>
              <a:rPr lang="en-US" i="1" dirty="0"/>
              <a:t>Y</a:t>
            </a:r>
            <a:r>
              <a:rPr lang="en-US" dirty="0"/>
              <a:t>: Environmental risk factor</a:t>
            </a:r>
          </a:p>
          <a:p>
            <a:pPr marL="858837" lvl="1" indent="-457200"/>
            <a:r>
              <a:rPr lang="en-US" i="1" dirty="0"/>
              <a:t>L</a:t>
            </a:r>
            <a:r>
              <a:rPr lang="en-US" dirty="0"/>
              <a:t>: Lung cancer</a:t>
            </a:r>
          </a:p>
          <a:p>
            <a:pPr marL="858837" lvl="1" indent="-457200"/>
            <a:endParaRPr lang="en-US" dirty="0"/>
          </a:p>
          <a:p>
            <a:pPr marL="858837" lvl="1" indent="-457200"/>
            <a:endParaRPr lang="en-US" dirty="0"/>
          </a:p>
          <a:p>
            <a:pPr marL="1588" lvl="1" indent="0" algn="ctr">
              <a:buNone/>
            </a:pPr>
            <a:r>
              <a:rPr lang="en-US" dirty="0" err="1"/>
              <a:t>Pr</a:t>
            </a:r>
            <a:r>
              <a:rPr lang="en-US" dirty="0"/>
              <a:t>(</a:t>
            </a:r>
            <a:r>
              <a:rPr lang="en-US" i="1" dirty="0" err="1"/>
              <a:t>Y</a:t>
            </a:r>
            <a:r>
              <a:rPr lang="en-US" i="1" baseline="30000" dirty="0" err="1"/>
              <a:t>a</a:t>
            </a:r>
            <a:r>
              <a:rPr lang="en-US" i="1" baseline="30000" dirty="0"/>
              <a:t>=1 </a:t>
            </a:r>
            <a:r>
              <a:rPr lang="en-US" dirty="0"/>
              <a:t>= 1) = </a:t>
            </a:r>
            <a:r>
              <a:rPr lang="en-US" dirty="0" err="1"/>
              <a:t>Pr</a:t>
            </a:r>
            <a:r>
              <a:rPr lang="en-US" dirty="0"/>
              <a:t>(</a:t>
            </a:r>
            <a:r>
              <a:rPr lang="en-US" i="1" dirty="0" err="1"/>
              <a:t>Y</a:t>
            </a:r>
            <a:r>
              <a:rPr lang="en-US" i="1" baseline="30000" dirty="0" err="1"/>
              <a:t>a</a:t>
            </a:r>
            <a:r>
              <a:rPr lang="en-US" i="1" baseline="30000" dirty="0"/>
              <a:t>=0 </a:t>
            </a:r>
            <a:r>
              <a:rPr lang="en-US" dirty="0"/>
              <a:t>= 1)</a:t>
            </a:r>
            <a:endParaRPr lang="en-US" i="1" dirty="0"/>
          </a:p>
          <a:p>
            <a:pPr marL="1588" lvl="1" indent="0" algn="ctr">
              <a:buClr>
                <a:srgbClr val="60B5CC"/>
              </a:buClr>
              <a:buNone/>
            </a:pP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1) = </a:t>
            </a: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0)</a:t>
            </a:r>
          </a:p>
          <a:p>
            <a:pPr marL="1588" lvl="1" indent="0" algn="ctr">
              <a:buClr>
                <a:srgbClr val="60B5CC"/>
              </a:buClr>
              <a:buNone/>
            </a:pP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1, </a:t>
            </a:r>
            <a:r>
              <a:rPr lang="en-US" i="1" dirty="0">
                <a:solidFill>
                  <a:prstClr val="black"/>
                </a:solidFill>
              </a:rPr>
              <a:t>L</a:t>
            </a:r>
            <a:r>
              <a:rPr lang="en-US" dirty="0">
                <a:solidFill>
                  <a:prstClr val="black"/>
                </a:solidFill>
              </a:rPr>
              <a:t> = </a:t>
            </a:r>
            <a:r>
              <a:rPr lang="en-US" i="1" dirty="0">
                <a:solidFill>
                  <a:prstClr val="black"/>
                </a:solidFill>
              </a:rPr>
              <a:t>l</a:t>
            </a:r>
            <a:r>
              <a:rPr lang="en-US" dirty="0">
                <a:solidFill>
                  <a:prstClr val="black"/>
                </a:solidFill>
              </a:rPr>
              <a:t>) ≠ </a:t>
            </a: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0, </a:t>
            </a:r>
            <a:r>
              <a:rPr lang="en-US" i="1" dirty="0">
                <a:solidFill>
                  <a:prstClr val="black"/>
                </a:solidFill>
              </a:rPr>
              <a:t>L</a:t>
            </a:r>
            <a:r>
              <a:rPr lang="en-US" dirty="0">
                <a:solidFill>
                  <a:prstClr val="black"/>
                </a:solidFill>
              </a:rPr>
              <a:t> = </a:t>
            </a:r>
            <a:r>
              <a:rPr lang="en-US" i="1" dirty="0">
                <a:solidFill>
                  <a:prstClr val="black"/>
                </a:solidFill>
              </a:rPr>
              <a:t>l</a:t>
            </a:r>
            <a:r>
              <a:rPr lang="en-US" dirty="0">
                <a:solidFill>
                  <a:prstClr val="black"/>
                </a:solidFill>
              </a:rPr>
              <a:t>)</a:t>
            </a:r>
            <a:endParaRPr lang="en-US" dirty="0"/>
          </a:p>
          <a:p>
            <a:pPr marL="1588" lvl="1" indent="0" algn="ctr">
              <a:buClr>
                <a:srgbClr val="60B5CC"/>
              </a:buClr>
              <a:buNone/>
            </a:pPr>
            <a:endParaRPr lang="en-US" dirty="0"/>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pic>
        <p:nvPicPr>
          <p:cNvPr id="5" name="Picture 4" descr="Screen Shot 2020-02-01 at 3.13.2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3000" y="4073979"/>
            <a:ext cx="4318000" cy="850900"/>
          </a:xfrm>
          <a:prstGeom prst="rect">
            <a:avLst/>
          </a:prstGeom>
        </p:spPr>
      </p:pic>
      <p:sp>
        <p:nvSpPr>
          <p:cNvPr id="6" name="TextBox 5"/>
          <p:cNvSpPr txBox="1"/>
          <p:nvPr/>
        </p:nvSpPr>
        <p:spPr>
          <a:xfrm>
            <a:off x="5678713" y="2013858"/>
            <a:ext cx="3156858" cy="1902059"/>
          </a:xfrm>
          <a:prstGeom prst="rect">
            <a:avLst/>
          </a:prstGeom>
          <a:noFill/>
          <a:ln>
            <a:solidFill>
              <a:schemeClr val="tx1"/>
            </a:solidFill>
          </a:ln>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orbel"/>
                <a:ea typeface="+mn-ea"/>
                <a:cs typeface="Corbel"/>
              </a:rPr>
              <a:t>Selection Bias!</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rbel"/>
                <a:ea typeface="+mn-ea"/>
                <a:cs typeface="Corbel"/>
              </a:rPr>
              <a:t>Results in lack of conditional exchangeability</a:t>
            </a:r>
          </a:p>
        </p:txBody>
      </p:sp>
    </p:spTree>
    <p:custDataLst>
      <p:tags r:id="rId1"/>
    </p:custDataLst>
    <p:extLst>
      <p:ext uri="{BB962C8B-B14F-4D97-AF65-F5344CB8AC3E}">
        <p14:creationId xmlns:p14="http://schemas.microsoft.com/office/powerpoint/2010/main" val="4027134114"/>
      </p:ext>
    </p:extLst>
  </p:cSld>
  <p:clrMapOvr>
    <a:masterClrMapping/>
  </p:clrMapOvr>
  <mc:AlternateContent xmlns:mc="http://schemas.openxmlformats.org/markup-compatibility/2006" xmlns:p14="http://schemas.microsoft.com/office/powerpoint/2010/main">
    <mc:Choice Requires="p14">
      <p:transition spd="slow" p14:dur="2000" advTm="134723"/>
    </mc:Choice>
    <mc:Fallback xmlns="">
      <p:transition spd="slow" advTm="1347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69086" cy="1252728"/>
          </a:xfrm>
        </p:spPr>
        <p:txBody>
          <a:bodyPr>
            <a:normAutofit/>
          </a:bodyPr>
          <a:lstStyle/>
          <a:p>
            <a:r>
              <a:rPr lang="en-US" dirty="0"/>
              <a:t>Consequences of Colliders</a:t>
            </a:r>
          </a:p>
        </p:txBody>
      </p:sp>
      <p:sp>
        <p:nvSpPr>
          <p:cNvPr id="3" name="Content Placeholder 2"/>
          <p:cNvSpPr>
            <a:spLocks noGrp="1"/>
          </p:cNvSpPr>
          <p:nvPr>
            <p:ph idx="1"/>
          </p:nvPr>
        </p:nvSpPr>
        <p:spPr/>
        <p:txBody>
          <a:bodyPr/>
          <a:lstStyle/>
          <a:p>
            <a:pPr marL="566737" indent="-457200"/>
            <a:r>
              <a:rPr lang="en-US" dirty="0"/>
              <a:t>For example:</a:t>
            </a:r>
          </a:p>
          <a:p>
            <a:pPr marL="858837" lvl="1" indent="-457200"/>
            <a:r>
              <a:rPr lang="en-US" i="1" dirty="0"/>
              <a:t>A</a:t>
            </a:r>
            <a:r>
              <a:rPr lang="en-US" dirty="0"/>
              <a:t>: Genetic risk factor</a:t>
            </a:r>
          </a:p>
          <a:p>
            <a:pPr marL="858837" lvl="1" indent="-457200"/>
            <a:r>
              <a:rPr lang="en-US" i="1" dirty="0"/>
              <a:t>Y</a:t>
            </a:r>
            <a:r>
              <a:rPr lang="en-US" dirty="0"/>
              <a:t>: Environmental risk factor</a:t>
            </a:r>
          </a:p>
          <a:p>
            <a:pPr marL="858837" lvl="1" indent="-457200"/>
            <a:r>
              <a:rPr lang="en-US" i="1" dirty="0"/>
              <a:t>L</a:t>
            </a:r>
            <a:r>
              <a:rPr lang="en-US" dirty="0"/>
              <a:t>: Lung cancer</a:t>
            </a:r>
          </a:p>
          <a:p>
            <a:pPr marL="858837" lvl="1" indent="-457200"/>
            <a:r>
              <a:rPr lang="en-US" i="1" dirty="0"/>
              <a:t>S</a:t>
            </a:r>
            <a:r>
              <a:rPr lang="en-US" dirty="0"/>
              <a:t>: Death from lung cancer</a:t>
            </a:r>
          </a:p>
          <a:p>
            <a:pPr marL="858837" lvl="1" indent="-457200"/>
            <a:endParaRPr lang="en-US" dirty="0"/>
          </a:p>
          <a:p>
            <a:pPr marL="858837" lvl="1" indent="-457200"/>
            <a:endParaRPr lang="en-US" dirty="0"/>
          </a:p>
          <a:p>
            <a:pPr marL="0" lvl="1" indent="0" algn="ctr">
              <a:buNone/>
            </a:pP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1, </a:t>
            </a:r>
            <a:r>
              <a:rPr lang="en-US" i="1" dirty="0">
                <a:solidFill>
                  <a:prstClr val="black"/>
                </a:solidFill>
              </a:rPr>
              <a:t>S</a:t>
            </a:r>
            <a:r>
              <a:rPr lang="en-US" dirty="0">
                <a:solidFill>
                  <a:prstClr val="black"/>
                </a:solidFill>
              </a:rPr>
              <a:t> = </a:t>
            </a:r>
            <a:r>
              <a:rPr lang="en-US" i="1" dirty="0">
                <a:solidFill>
                  <a:prstClr val="black"/>
                </a:solidFill>
              </a:rPr>
              <a:t>s</a:t>
            </a:r>
            <a:r>
              <a:rPr lang="en-US" dirty="0">
                <a:solidFill>
                  <a:prstClr val="black"/>
                </a:solidFill>
              </a:rPr>
              <a:t>) ≠ </a:t>
            </a: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0, </a:t>
            </a:r>
            <a:r>
              <a:rPr lang="en-US" i="1" dirty="0">
                <a:solidFill>
                  <a:prstClr val="black"/>
                </a:solidFill>
              </a:rPr>
              <a:t>S</a:t>
            </a:r>
            <a:r>
              <a:rPr lang="en-US" dirty="0">
                <a:solidFill>
                  <a:prstClr val="black"/>
                </a:solidFill>
              </a:rPr>
              <a:t> = </a:t>
            </a:r>
            <a:r>
              <a:rPr lang="en-US" i="1" dirty="0">
                <a:solidFill>
                  <a:prstClr val="black"/>
                </a:solidFill>
              </a:rPr>
              <a:t>s</a:t>
            </a:r>
            <a:r>
              <a:rPr lang="en-US" dirty="0">
                <a:solidFill>
                  <a:prstClr val="black"/>
                </a:solidFill>
              </a:rPr>
              <a:t>)</a:t>
            </a:r>
            <a:endParaRPr lang="en-US" dirty="0"/>
          </a:p>
          <a:p>
            <a:pPr marL="858837" lvl="1" indent="-457200"/>
            <a:endParaRPr lang="en-US" dirty="0"/>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pic>
        <p:nvPicPr>
          <p:cNvPr id="5" name="Picture 4" descr="Screen Shot 2020-02-01 at 3.13.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0395" y="4524826"/>
            <a:ext cx="6159500" cy="965200"/>
          </a:xfrm>
          <a:prstGeom prst="rect">
            <a:avLst/>
          </a:prstGeom>
        </p:spPr>
      </p:pic>
    </p:spTree>
    <p:extLst>
      <p:ext uri="{BB962C8B-B14F-4D97-AF65-F5344CB8AC3E}">
        <p14:creationId xmlns:p14="http://schemas.microsoft.com/office/powerpoint/2010/main" val="1725040672"/>
      </p:ext>
    </p:extLst>
  </p:cSld>
  <p:clrMapOvr>
    <a:masterClrMapping/>
  </p:clrMapOvr>
  <mc:AlternateContent xmlns:mc="http://schemas.openxmlformats.org/markup-compatibility/2006" xmlns:p14="http://schemas.microsoft.com/office/powerpoint/2010/main">
    <mc:Choice Requires="p14">
      <p:transition spd="slow" p14:dur="2000" advTm="35196"/>
    </mc:Choice>
    <mc:Fallback xmlns="">
      <p:transition spd="slow" advTm="3519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Association</a:t>
            </a:r>
          </a:p>
        </p:txBody>
      </p:sp>
      <p:sp>
        <p:nvSpPr>
          <p:cNvPr id="3" name="Content Placeholder 2"/>
          <p:cNvSpPr>
            <a:spLocks noGrp="1"/>
          </p:cNvSpPr>
          <p:nvPr>
            <p:ph idx="1"/>
          </p:nvPr>
        </p:nvSpPr>
        <p:spPr/>
        <p:txBody>
          <a:bodyPr/>
          <a:lstStyle/>
          <a:p>
            <a:pPr marL="119062" indent="0">
              <a:buNone/>
            </a:pPr>
            <a:r>
              <a:rPr lang="en-US" dirty="0"/>
              <a:t>Statistical association between two variables </a:t>
            </a:r>
            <a:r>
              <a:rPr lang="en-US" i="1" dirty="0"/>
              <a:t>A</a:t>
            </a:r>
            <a:r>
              <a:rPr lang="en-US" dirty="0"/>
              <a:t> and </a:t>
            </a:r>
            <a:r>
              <a:rPr lang="en-US" i="1" dirty="0"/>
              <a:t>Y</a:t>
            </a:r>
            <a:r>
              <a:rPr lang="en-US" dirty="0"/>
              <a:t> may be due to:</a:t>
            </a:r>
          </a:p>
          <a:p>
            <a:pPr marL="633412" indent="-514350">
              <a:buFont typeface="+mj-lt"/>
              <a:buAutoNum type="arabicPeriod"/>
            </a:pPr>
            <a:r>
              <a:rPr lang="en-US" i="1" dirty="0"/>
              <a:t>R</a:t>
            </a:r>
            <a:r>
              <a:rPr lang="en-US" dirty="0"/>
              <a:t>andom fluctuation</a:t>
            </a:r>
          </a:p>
          <a:p>
            <a:pPr marL="633412" indent="-514350">
              <a:buFont typeface="+mj-lt"/>
              <a:buAutoNum type="arabicPeriod"/>
            </a:pPr>
            <a:r>
              <a:rPr lang="en-US" b="1" i="1" dirty="0"/>
              <a:t> A</a:t>
            </a:r>
            <a:r>
              <a:rPr lang="en-US" b="1" dirty="0"/>
              <a:t> causing </a:t>
            </a:r>
            <a:r>
              <a:rPr lang="en-US" b="1" i="1" dirty="0"/>
              <a:t>Y</a:t>
            </a:r>
          </a:p>
          <a:p>
            <a:pPr marL="633412" indent="-514350">
              <a:buFont typeface="+mj-lt"/>
              <a:buAutoNum type="arabicPeriod"/>
            </a:pPr>
            <a:r>
              <a:rPr lang="en-US" i="1" dirty="0"/>
              <a:t>Y</a:t>
            </a:r>
            <a:r>
              <a:rPr lang="en-US" dirty="0"/>
              <a:t> causing </a:t>
            </a:r>
            <a:r>
              <a:rPr lang="en-US" i="1" dirty="0"/>
              <a:t>A</a:t>
            </a:r>
          </a:p>
          <a:p>
            <a:pPr marL="633412" indent="-514350">
              <a:buFont typeface="+mj-lt"/>
              <a:buAutoNum type="arabicPeriod"/>
            </a:pPr>
            <a:r>
              <a:rPr lang="en-US" i="1" dirty="0"/>
              <a:t>A</a:t>
            </a:r>
            <a:r>
              <a:rPr lang="en-US" dirty="0"/>
              <a:t> and </a:t>
            </a:r>
            <a:r>
              <a:rPr lang="en-US" i="1" dirty="0"/>
              <a:t>Y</a:t>
            </a:r>
            <a:r>
              <a:rPr lang="en-US" dirty="0"/>
              <a:t> sharing a common cause</a:t>
            </a:r>
          </a:p>
          <a:p>
            <a:pPr marL="633412" indent="-514350">
              <a:buFont typeface="+mj-lt"/>
              <a:buAutoNum type="arabicPeriod"/>
            </a:pPr>
            <a:r>
              <a:rPr lang="en-US" i="1" dirty="0"/>
              <a:t>C</a:t>
            </a:r>
            <a:r>
              <a:rPr lang="en-US" dirty="0"/>
              <a:t>onditioning on a common effect of </a:t>
            </a:r>
            <a:r>
              <a:rPr lang="en-US" i="1" dirty="0"/>
              <a:t>A</a:t>
            </a:r>
            <a:r>
              <a:rPr lang="en-US" dirty="0"/>
              <a:t> and </a:t>
            </a:r>
            <a:r>
              <a:rPr lang="en-US" i="1" dirty="0"/>
              <a:t>Y</a:t>
            </a:r>
            <a:endParaRPr lang="en-US" dirty="0"/>
          </a:p>
          <a:p>
            <a:pPr marL="119062" indent="0">
              <a:buNone/>
            </a:pPr>
            <a:endParaRPr lang="en-US" dirty="0"/>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spTree>
    <p:extLst>
      <p:ext uri="{BB962C8B-B14F-4D97-AF65-F5344CB8AC3E}">
        <p14:creationId xmlns:p14="http://schemas.microsoft.com/office/powerpoint/2010/main" val="67645792"/>
      </p:ext>
    </p:extLst>
  </p:cSld>
  <p:clrMapOvr>
    <a:masterClrMapping/>
  </p:clrMapOvr>
  <mc:AlternateContent xmlns:mc="http://schemas.openxmlformats.org/markup-compatibility/2006" xmlns:p14="http://schemas.microsoft.com/office/powerpoint/2010/main">
    <mc:Choice Requires="p14">
      <p:transition spd="slow" p14:dur="2000" advTm="44898"/>
    </mc:Choice>
    <mc:Fallback xmlns="">
      <p:transition spd="slow" advTm="4489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a:t>How we can use this</a:t>
            </a:r>
          </a:p>
        </p:txBody>
      </p:sp>
      <p:sp>
        <p:nvSpPr>
          <p:cNvPr id="21507" name="Rectangle 3"/>
          <p:cNvSpPr>
            <a:spLocks noGrp="1" noChangeArrowheads="1"/>
          </p:cNvSpPr>
          <p:nvPr>
            <p:ph idx="1"/>
          </p:nvPr>
        </p:nvSpPr>
        <p:spPr/>
        <p:txBody>
          <a:bodyPr/>
          <a:lstStyle/>
          <a:p>
            <a:pPr eaLnBrk="1" hangingPunct="1"/>
            <a:r>
              <a:rPr lang="en-US" altLang="en-US" dirty="0"/>
              <a:t>Eliminating four of these explanations is usually the goal of an analysis</a:t>
            </a:r>
          </a:p>
          <a:p>
            <a:pPr eaLnBrk="1" hangingPunct="1"/>
            <a:r>
              <a:rPr lang="en-US" altLang="en-US" dirty="0"/>
              <a:t>Knowing these five sources of statistical association helps identify the (set of) causal structure(s) that could have generated the observed statistical associations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spTree>
    <p:extLst>
      <p:ext uri="{BB962C8B-B14F-4D97-AF65-F5344CB8AC3E}">
        <p14:creationId xmlns:p14="http://schemas.microsoft.com/office/powerpoint/2010/main" val="2639922034"/>
      </p:ext>
    </p:extLst>
  </p:cSld>
  <p:clrMapOvr>
    <a:masterClrMapping/>
  </p:clrMapOvr>
  <mc:AlternateContent xmlns:mc="http://schemas.openxmlformats.org/markup-compatibility/2006" xmlns:p14="http://schemas.microsoft.com/office/powerpoint/2010/main">
    <mc:Choice Requires="p14">
      <p:transition spd="slow" p14:dur="2000" advTm="22960"/>
    </mc:Choice>
    <mc:Fallback xmlns="">
      <p:transition spd="slow" advTm="2296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D-separation</a:t>
            </a:r>
          </a:p>
        </p:txBody>
      </p:sp>
      <p:sp>
        <p:nvSpPr>
          <p:cNvPr id="3" name="Content Placeholder 2"/>
          <p:cNvSpPr>
            <a:spLocks noGrp="1"/>
          </p:cNvSpPr>
          <p:nvPr>
            <p:ph idx="1"/>
          </p:nvPr>
        </p:nvSpPr>
        <p:spPr/>
        <p:txBody>
          <a:bodyPr/>
          <a:lstStyle/>
          <a:p>
            <a:pPr marL="574675" indent="-457200"/>
            <a:r>
              <a:rPr lang="en-US" dirty="0"/>
              <a:t>Set of graphical rules to decide whether two variables are</a:t>
            </a:r>
          </a:p>
          <a:p>
            <a:pPr marL="866775" lvl="1" indent="-457200"/>
            <a:r>
              <a:rPr lang="en-US" dirty="0"/>
              <a:t>D-separated: independent</a:t>
            </a:r>
          </a:p>
          <a:p>
            <a:pPr marL="866775" lvl="1" indent="-457200"/>
            <a:r>
              <a:rPr lang="en-US" dirty="0"/>
              <a:t>D-connected: associated (in general)</a:t>
            </a:r>
          </a:p>
          <a:p>
            <a:pPr marL="574675" indent="-457200"/>
            <a:r>
              <a:rPr lang="en-US" dirty="0"/>
              <a:t>If two variables are d-separated</a:t>
            </a:r>
          </a:p>
          <a:p>
            <a:pPr marL="866775" lvl="1" indent="-457200"/>
            <a:r>
              <a:rPr lang="en-US" dirty="0"/>
              <a:t>Without conditioning on any other variables in the DAG, then they are marginally independent</a:t>
            </a:r>
          </a:p>
          <a:p>
            <a:pPr marL="866775" lvl="1" indent="-457200"/>
            <a:r>
              <a:rPr lang="en-US" dirty="0"/>
              <a:t>After conditioning on a set of other variables, then they are conditionally independent</a:t>
            </a:r>
          </a:p>
          <a:p>
            <a:pPr marL="866775" lvl="1" indent="-457200"/>
            <a:endParaRPr lang="en-US" dirty="0"/>
          </a:p>
        </p:txBody>
      </p:sp>
      <p:sp>
        <p:nvSpPr>
          <p:cNvPr id="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spTree>
    <p:extLst>
      <p:ext uri="{BB962C8B-B14F-4D97-AF65-F5344CB8AC3E}">
        <p14:creationId xmlns:p14="http://schemas.microsoft.com/office/powerpoint/2010/main" val="940089190"/>
      </p:ext>
    </p:extLst>
  </p:cSld>
  <p:clrMapOvr>
    <a:masterClrMapping/>
  </p:clrMapOvr>
  <mc:AlternateContent xmlns:mc="http://schemas.openxmlformats.org/markup-compatibility/2006" xmlns:p14="http://schemas.microsoft.com/office/powerpoint/2010/main">
    <mc:Choice Requires="p14">
      <p:transition spd="slow" p14:dur="2000" advTm="33176"/>
    </mc:Choice>
    <mc:Fallback xmlns="">
      <p:transition spd="slow" advTm="3317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More Terminology</a:t>
            </a:r>
          </a:p>
        </p:txBody>
      </p:sp>
      <p:sp>
        <p:nvSpPr>
          <p:cNvPr id="3" name="Content Placeholder 2"/>
          <p:cNvSpPr>
            <a:spLocks noGrp="1"/>
          </p:cNvSpPr>
          <p:nvPr>
            <p:ph idx="1"/>
          </p:nvPr>
        </p:nvSpPr>
        <p:spPr/>
        <p:txBody>
          <a:bodyPr/>
          <a:lstStyle/>
          <a:p>
            <a:pPr marL="574675" indent="-457200"/>
            <a:r>
              <a:rPr lang="en-US" dirty="0"/>
              <a:t>Ancestors / Descendants</a:t>
            </a:r>
          </a:p>
          <a:p>
            <a:pPr marL="866775" lvl="1" indent="-457200"/>
            <a:r>
              <a:rPr lang="en-US" dirty="0"/>
              <a:t>Parents / Children</a:t>
            </a:r>
          </a:p>
          <a:p>
            <a:pPr marL="574675" indent="-457200"/>
            <a:r>
              <a:rPr lang="en-US" dirty="0"/>
              <a:t>Path: a route that connects two variables by following a sequence of edges such that the route visits no variable more than once</a:t>
            </a:r>
          </a:p>
          <a:p>
            <a:pPr marL="866775" lvl="1" indent="-457200"/>
            <a:r>
              <a:rPr lang="en-US" dirty="0"/>
              <a:t>A </a:t>
            </a:r>
            <a:r>
              <a:rPr lang="en-US" u="sng" dirty="0"/>
              <a:t>causal path</a:t>
            </a:r>
            <a:r>
              <a:rPr lang="en-US" dirty="0"/>
              <a:t> consists entirely of edges with their arrows pointing in the same direction</a:t>
            </a:r>
          </a:p>
          <a:p>
            <a:pPr marL="574675" indent="-457200"/>
            <a:r>
              <a:rPr lang="en-US" dirty="0"/>
              <a:t>Paths can be either blocked or open according to the following graphical rules</a:t>
            </a:r>
          </a:p>
        </p:txBody>
      </p:sp>
      <p:sp>
        <p:nvSpPr>
          <p:cNvPr id="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spTree>
    <p:extLst>
      <p:ext uri="{BB962C8B-B14F-4D97-AF65-F5344CB8AC3E}">
        <p14:creationId xmlns:p14="http://schemas.microsoft.com/office/powerpoint/2010/main" val="91113246"/>
      </p:ext>
    </p:extLst>
  </p:cSld>
  <p:clrMapOvr>
    <a:masterClrMapping/>
  </p:clrMapOvr>
  <mc:AlternateContent xmlns:mc="http://schemas.openxmlformats.org/markup-compatibility/2006" xmlns:p14="http://schemas.microsoft.com/office/powerpoint/2010/main">
    <mc:Choice Requires="p14">
      <p:transition spd="slow" p14:dur="2000" advTm="64504"/>
    </mc:Choice>
    <mc:Fallback xmlns="">
      <p:transition spd="slow" advTm="6450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1</a:t>
            </a:r>
          </a:p>
        </p:txBody>
      </p:sp>
      <p:sp>
        <p:nvSpPr>
          <p:cNvPr id="3" name="Content Placeholder 2"/>
          <p:cNvSpPr>
            <a:spLocks noGrp="1"/>
          </p:cNvSpPr>
          <p:nvPr>
            <p:ph idx="1"/>
          </p:nvPr>
        </p:nvSpPr>
        <p:spPr/>
        <p:txBody>
          <a:bodyPr/>
          <a:lstStyle/>
          <a:p>
            <a:r>
              <a:rPr lang="en-US" dirty="0"/>
              <a:t>If there are no variables being conditioned on, a path is blocked if and only if two arrowheads on the path collide at some variable on the path</a:t>
            </a:r>
          </a:p>
          <a:p>
            <a:r>
              <a:rPr lang="en-US" dirty="0"/>
              <a:t>E.g., </a:t>
            </a:r>
            <a:r>
              <a:rPr lang="en-US" i="1" dirty="0"/>
              <a:t>L</a:t>
            </a:r>
            <a:r>
              <a:rPr lang="en-US" dirty="0"/>
              <a:t> </a:t>
            </a:r>
            <a:r>
              <a:rPr lang="en-US" dirty="0">
                <a:sym typeface="Wingdings"/>
              </a:rPr>
              <a:t> </a:t>
            </a:r>
            <a:r>
              <a:rPr lang="en-US" i="1" dirty="0">
                <a:sym typeface="Wingdings"/>
              </a:rPr>
              <a:t>A</a:t>
            </a:r>
            <a:r>
              <a:rPr lang="en-US" dirty="0">
                <a:sym typeface="Wingdings"/>
              </a:rPr>
              <a:t>  </a:t>
            </a:r>
            <a:r>
              <a:rPr lang="en-US" i="1" dirty="0">
                <a:sym typeface="Wingdings"/>
              </a:rPr>
              <a:t>Y</a:t>
            </a:r>
            <a:r>
              <a:rPr lang="en-US" dirty="0">
                <a:sym typeface="Wingdings"/>
              </a:rPr>
              <a:t> is open, but </a:t>
            </a:r>
            <a:r>
              <a:rPr lang="en-US" i="1" dirty="0"/>
              <a:t>L</a:t>
            </a:r>
            <a:r>
              <a:rPr lang="en-US" dirty="0"/>
              <a:t> </a:t>
            </a:r>
            <a:r>
              <a:rPr lang="en-US" dirty="0">
                <a:sym typeface="Wingdings"/>
              </a:rPr>
              <a:t> </a:t>
            </a:r>
            <a:r>
              <a:rPr lang="en-US" i="1" dirty="0">
                <a:sym typeface="Wingdings"/>
              </a:rPr>
              <a:t>A</a:t>
            </a:r>
            <a:r>
              <a:rPr lang="en-US" dirty="0">
                <a:sym typeface="Wingdings"/>
              </a:rPr>
              <a:t>  </a:t>
            </a:r>
            <a:r>
              <a:rPr lang="en-US" i="1" dirty="0">
                <a:sym typeface="Wingdings"/>
              </a:rPr>
              <a:t>Y</a:t>
            </a:r>
            <a:r>
              <a:rPr lang="en-US" dirty="0">
                <a:sym typeface="Wingdings"/>
              </a:rPr>
              <a:t> is blocked</a:t>
            </a:r>
          </a:p>
          <a:p>
            <a:pPr marL="119062" indent="0" algn="ctr">
              <a:buNone/>
            </a:pPr>
            <a:endParaRPr lang="en-US" dirty="0">
              <a:sym typeface="Wingdings"/>
            </a:endParaRP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spTree>
    <p:extLst>
      <p:ext uri="{BB962C8B-B14F-4D97-AF65-F5344CB8AC3E}">
        <p14:creationId xmlns:p14="http://schemas.microsoft.com/office/powerpoint/2010/main" val="2720082203"/>
      </p:ext>
    </p:extLst>
  </p:cSld>
  <p:clrMapOvr>
    <a:masterClrMapping/>
  </p:clrMapOvr>
  <mc:AlternateContent xmlns:mc="http://schemas.openxmlformats.org/markup-compatibility/2006" xmlns:p14="http://schemas.microsoft.com/office/powerpoint/2010/main">
    <mc:Choice Requires="p14">
      <p:transition spd="slow" p14:dur="2000" advTm="29119"/>
    </mc:Choice>
    <mc:Fallback xmlns="">
      <p:transition spd="slow" advTm="2911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dirty="0"/>
              <a:t>Organization</a:t>
            </a:r>
          </a:p>
        </p:txBody>
      </p:sp>
      <p:sp>
        <p:nvSpPr>
          <p:cNvPr id="3075" name="Rectangle 3"/>
          <p:cNvSpPr>
            <a:spLocks noGrp="1" noChangeArrowheads="1"/>
          </p:cNvSpPr>
          <p:nvPr>
            <p:ph type="body" idx="4294967295"/>
          </p:nvPr>
        </p:nvSpPr>
        <p:spPr>
          <a:xfrm>
            <a:off x="324125" y="1584562"/>
            <a:ext cx="8511446" cy="4565867"/>
          </a:xfrm>
        </p:spPr>
        <p:txBody>
          <a:bodyPr/>
          <a:lstStyle/>
          <a:p>
            <a:pPr eaLnBrk="1" hangingPunct="1"/>
            <a:r>
              <a:rPr lang="en-US" altLang="en-US" dirty="0"/>
              <a:t>Overview of DAGs</a:t>
            </a:r>
          </a:p>
          <a:p>
            <a:pPr eaLnBrk="1" hangingPunct="1"/>
            <a:r>
              <a:rPr lang="en-US" altLang="en-US" dirty="0"/>
              <a:t>Research Design Interlude</a:t>
            </a:r>
          </a:p>
          <a:p>
            <a:pPr eaLnBrk="1" hangingPunct="1"/>
            <a:r>
              <a:rPr lang="en-US" altLang="en-US" dirty="0"/>
              <a:t>DAGs for Common Problems in Epidemiology</a:t>
            </a:r>
          </a:p>
          <a:p>
            <a:pPr lvl="1" eaLnBrk="1" hangingPunct="1"/>
            <a:r>
              <a:rPr lang="en-US" altLang="en-US" dirty="0"/>
              <a:t>Confounding</a:t>
            </a:r>
          </a:p>
          <a:p>
            <a:pPr lvl="1" eaLnBrk="1" hangingPunct="1"/>
            <a:r>
              <a:rPr lang="en-US" altLang="en-US" dirty="0"/>
              <a:t>Selection Bias</a:t>
            </a:r>
          </a:p>
          <a:p>
            <a:pPr lvl="1" eaLnBrk="1" hangingPunct="1"/>
            <a:r>
              <a:rPr lang="en-US" altLang="en-US" dirty="0"/>
              <a:t>Measurement Bias</a:t>
            </a:r>
          </a:p>
          <a:p>
            <a:pPr lvl="1" eaLnBrk="1" hangingPunct="1"/>
            <a:r>
              <a:rPr lang="en-US" altLang="en-US" dirty="0"/>
              <a:t>Bias in RCTs</a:t>
            </a:r>
          </a:p>
          <a:p>
            <a:pPr eaLnBrk="1" hangingPunct="1"/>
            <a:r>
              <a:rPr lang="en-US" altLang="en-US" dirty="0"/>
              <a:t>Limitations of DAGs</a:t>
            </a:r>
          </a:p>
          <a:p>
            <a:pPr marL="862012" indent="-742950" eaLnBrk="1" hangingPunct="1">
              <a:buFont typeface="+mj-lt"/>
              <a:buAutoNum type="arabicPeriod"/>
            </a:pPr>
            <a:endParaRPr lang="en-US" altLang="en-US" dirty="0"/>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spTree>
    <p:extLst>
      <p:ext uri="{BB962C8B-B14F-4D97-AF65-F5344CB8AC3E}">
        <p14:creationId xmlns:p14="http://schemas.microsoft.com/office/powerpoint/2010/main" val="1173535407"/>
      </p:ext>
    </p:extLst>
  </p:cSld>
  <p:clrMapOvr>
    <a:masterClrMapping/>
  </p:clrMapOvr>
  <mc:AlternateContent xmlns:mc="http://schemas.openxmlformats.org/markup-compatibility/2006" xmlns:p14="http://schemas.microsoft.com/office/powerpoint/2010/main">
    <mc:Choice Requires="p14">
      <p:transition spd="slow" p14:dur="2000" advTm="17257"/>
    </mc:Choice>
    <mc:Fallback xmlns="">
      <p:transition spd="slow" advTm="1725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2</a:t>
            </a:r>
          </a:p>
        </p:txBody>
      </p:sp>
      <p:sp>
        <p:nvSpPr>
          <p:cNvPr id="3" name="Content Placeholder 2"/>
          <p:cNvSpPr>
            <a:spLocks noGrp="1"/>
          </p:cNvSpPr>
          <p:nvPr>
            <p:ph idx="1"/>
          </p:nvPr>
        </p:nvSpPr>
        <p:spPr/>
        <p:txBody>
          <a:bodyPr/>
          <a:lstStyle/>
          <a:p>
            <a:r>
              <a:rPr lang="en-US" dirty="0"/>
              <a:t>Any path that contains a </a:t>
            </a:r>
            <a:r>
              <a:rPr lang="en-US" dirty="0" err="1"/>
              <a:t>noncollider</a:t>
            </a:r>
            <a:r>
              <a:rPr lang="en-US" dirty="0"/>
              <a:t> that has been conditioned on is blocked</a:t>
            </a:r>
          </a:p>
          <a:p>
            <a:r>
              <a:rPr lang="en-US" dirty="0"/>
              <a:t>E.g., </a:t>
            </a:r>
            <a:r>
              <a:rPr lang="en-US" i="1" dirty="0"/>
              <a:t>L</a:t>
            </a:r>
            <a:r>
              <a:rPr lang="en-US" dirty="0"/>
              <a:t> </a:t>
            </a:r>
            <a:r>
              <a:rPr lang="en-US" dirty="0">
                <a:sym typeface="Wingdings"/>
              </a:rPr>
              <a:t> </a:t>
            </a:r>
            <a:r>
              <a:rPr lang="en-US" i="1" dirty="0">
                <a:sym typeface="Wingdings"/>
              </a:rPr>
              <a:t>A</a:t>
            </a:r>
            <a:r>
              <a:rPr lang="en-US" dirty="0">
                <a:sym typeface="Wingdings"/>
              </a:rPr>
              <a:t>  </a:t>
            </a:r>
            <a:r>
              <a:rPr lang="en-US" i="1" dirty="0">
                <a:sym typeface="Wingdings"/>
              </a:rPr>
              <a:t>Y</a:t>
            </a:r>
            <a:r>
              <a:rPr lang="en-US" dirty="0">
                <a:sym typeface="Wingdings"/>
              </a:rPr>
              <a:t>  is blocked after conditioning on </a:t>
            </a:r>
            <a:r>
              <a:rPr lang="en-US" i="1" dirty="0">
                <a:sym typeface="Wingdings"/>
              </a:rPr>
              <a:t>A</a:t>
            </a:r>
          </a:p>
          <a:p>
            <a:r>
              <a:rPr lang="en-US" dirty="0">
                <a:sym typeface="Wingdings"/>
              </a:rPr>
              <a:t>We use a box around a variable to indicate that we are conditioning on it</a:t>
            </a: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spTree>
    <p:extLst>
      <p:ext uri="{BB962C8B-B14F-4D97-AF65-F5344CB8AC3E}">
        <p14:creationId xmlns:p14="http://schemas.microsoft.com/office/powerpoint/2010/main" val="190946974"/>
      </p:ext>
    </p:extLst>
  </p:cSld>
  <p:clrMapOvr>
    <a:masterClrMapping/>
  </p:clrMapOvr>
  <mc:AlternateContent xmlns:mc="http://schemas.openxmlformats.org/markup-compatibility/2006" xmlns:p14="http://schemas.microsoft.com/office/powerpoint/2010/main">
    <mc:Choice Requires="p14">
      <p:transition spd="slow" p14:dur="2000" advTm="16493"/>
    </mc:Choice>
    <mc:Fallback xmlns="">
      <p:transition spd="slow" advTm="16493"/>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3</a:t>
            </a:r>
          </a:p>
        </p:txBody>
      </p:sp>
      <p:sp>
        <p:nvSpPr>
          <p:cNvPr id="3" name="Content Placeholder 2"/>
          <p:cNvSpPr>
            <a:spLocks noGrp="1"/>
          </p:cNvSpPr>
          <p:nvPr>
            <p:ph idx="1"/>
          </p:nvPr>
        </p:nvSpPr>
        <p:spPr/>
        <p:txBody>
          <a:bodyPr/>
          <a:lstStyle/>
          <a:p>
            <a:r>
              <a:rPr lang="en-US" dirty="0"/>
              <a:t>A collider that has been conditioned on does not block a path</a:t>
            </a:r>
          </a:p>
          <a:p>
            <a:r>
              <a:rPr lang="en-US" dirty="0">
                <a:sym typeface="Wingdings"/>
              </a:rPr>
              <a:t>E.g., </a:t>
            </a:r>
            <a:r>
              <a:rPr lang="en-US" i="1" dirty="0"/>
              <a:t>L</a:t>
            </a:r>
            <a:r>
              <a:rPr lang="en-US" dirty="0"/>
              <a:t> </a:t>
            </a:r>
            <a:r>
              <a:rPr lang="en-US" dirty="0">
                <a:sym typeface="Wingdings"/>
              </a:rPr>
              <a:t> </a:t>
            </a:r>
            <a:r>
              <a:rPr lang="en-US" i="1" dirty="0">
                <a:sym typeface="Wingdings"/>
              </a:rPr>
              <a:t>A</a:t>
            </a:r>
            <a:r>
              <a:rPr lang="en-US" dirty="0">
                <a:sym typeface="Wingdings"/>
              </a:rPr>
              <a:t>  </a:t>
            </a:r>
            <a:r>
              <a:rPr lang="en-US" i="1" dirty="0">
                <a:sym typeface="Wingdings"/>
              </a:rPr>
              <a:t>Y</a:t>
            </a:r>
            <a:r>
              <a:rPr lang="en-US" dirty="0">
                <a:sym typeface="Wingdings"/>
              </a:rPr>
              <a:t> is open after conditioning on </a:t>
            </a:r>
            <a:r>
              <a:rPr lang="en-US" i="1" dirty="0">
                <a:sym typeface="Wingdings"/>
              </a:rPr>
              <a:t>A</a:t>
            </a:r>
            <a:endParaRPr lang="en-US" dirty="0">
              <a:sym typeface="Wingdings"/>
            </a:endParaRPr>
          </a:p>
          <a:p>
            <a:endParaRPr lang="en-US" dirty="0">
              <a:sym typeface="Wingdings"/>
            </a:endParaRP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spTree>
    <p:extLst>
      <p:ext uri="{BB962C8B-B14F-4D97-AF65-F5344CB8AC3E}">
        <p14:creationId xmlns:p14="http://schemas.microsoft.com/office/powerpoint/2010/main" val="23478136"/>
      </p:ext>
    </p:extLst>
  </p:cSld>
  <p:clrMapOvr>
    <a:masterClrMapping/>
  </p:clrMapOvr>
  <mc:AlternateContent xmlns:mc="http://schemas.openxmlformats.org/markup-compatibility/2006" xmlns:p14="http://schemas.microsoft.com/office/powerpoint/2010/main">
    <mc:Choice Requires="p14">
      <p:transition spd="slow" p14:dur="2000" advTm="8673"/>
    </mc:Choice>
    <mc:Fallback xmlns="">
      <p:transition spd="slow" advTm="8673"/>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4</a:t>
            </a:r>
          </a:p>
        </p:txBody>
      </p:sp>
      <p:sp>
        <p:nvSpPr>
          <p:cNvPr id="3" name="Content Placeholder 2"/>
          <p:cNvSpPr>
            <a:spLocks noGrp="1"/>
          </p:cNvSpPr>
          <p:nvPr>
            <p:ph idx="1"/>
          </p:nvPr>
        </p:nvSpPr>
        <p:spPr/>
        <p:txBody>
          <a:bodyPr/>
          <a:lstStyle/>
          <a:p>
            <a:r>
              <a:rPr lang="en-US" dirty="0"/>
              <a:t> A collider that has a descendant that has been conditioned on does not block a path</a:t>
            </a:r>
          </a:p>
          <a:p>
            <a:r>
              <a:rPr lang="en-US" dirty="0">
                <a:sym typeface="Wingdings"/>
              </a:rPr>
              <a:t>E.g., </a:t>
            </a:r>
            <a:r>
              <a:rPr lang="en-US" i="1" dirty="0"/>
              <a:t>L</a:t>
            </a:r>
            <a:r>
              <a:rPr lang="en-US" dirty="0"/>
              <a:t> </a:t>
            </a:r>
            <a:r>
              <a:rPr lang="en-US" dirty="0">
                <a:sym typeface="Wingdings"/>
              </a:rPr>
              <a:t> </a:t>
            </a:r>
            <a:r>
              <a:rPr lang="en-US" i="1" dirty="0">
                <a:sym typeface="Wingdings"/>
              </a:rPr>
              <a:t>A</a:t>
            </a:r>
            <a:r>
              <a:rPr lang="en-US" dirty="0">
                <a:sym typeface="Wingdings"/>
              </a:rPr>
              <a:t>  </a:t>
            </a:r>
            <a:r>
              <a:rPr lang="en-US" i="1" dirty="0">
                <a:sym typeface="Wingdings"/>
              </a:rPr>
              <a:t>Y</a:t>
            </a:r>
            <a:r>
              <a:rPr lang="en-US" dirty="0">
                <a:sym typeface="Wingdings"/>
              </a:rPr>
              <a:t> is open after conditioning on </a:t>
            </a:r>
            <a:r>
              <a:rPr lang="en-US" i="1" dirty="0">
                <a:sym typeface="Wingdings"/>
              </a:rPr>
              <a:t>S</a:t>
            </a:r>
            <a:r>
              <a:rPr lang="en-US" dirty="0">
                <a:sym typeface="Wingdings"/>
              </a:rPr>
              <a:t>, a descendent of the collider </a:t>
            </a:r>
            <a:r>
              <a:rPr lang="en-US" i="1" dirty="0">
                <a:sym typeface="Wingdings"/>
              </a:rPr>
              <a:t>A</a:t>
            </a:r>
            <a:endParaRPr lang="en-US" dirty="0">
              <a:sym typeface="Wingdings"/>
            </a:endParaRPr>
          </a:p>
          <a:p>
            <a:endParaRPr lang="en-US" dirty="0">
              <a:sym typeface="Wingdings"/>
            </a:endParaRP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spTree>
    <p:extLst>
      <p:ext uri="{BB962C8B-B14F-4D97-AF65-F5344CB8AC3E}">
        <p14:creationId xmlns:p14="http://schemas.microsoft.com/office/powerpoint/2010/main" val="2706400542"/>
      </p:ext>
    </p:extLst>
  </p:cSld>
  <p:clrMapOvr>
    <a:masterClrMapping/>
  </p:clrMapOvr>
  <mc:AlternateContent xmlns:mc="http://schemas.openxmlformats.org/markup-compatibility/2006" xmlns:p14="http://schemas.microsoft.com/office/powerpoint/2010/main">
    <mc:Choice Requires="p14">
      <p:transition spd="slow" p14:dur="2000" advTm="35193"/>
    </mc:Choice>
    <mc:Fallback xmlns="">
      <p:transition spd="slow" advTm="35193"/>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Exercises</a:t>
            </a:r>
          </a:p>
        </p:txBody>
      </p:sp>
    </p:spTree>
    <p:extLst>
      <p:ext uri="{BB962C8B-B14F-4D97-AF65-F5344CB8AC3E}">
        <p14:creationId xmlns:p14="http://schemas.microsoft.com/office/powerpoint/2010/main" val="759415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FBB724-7C55-474F-91CC-F85FAE73FA56}"/>
              </a:ext>
            </a:extLst>
          </p:cNvPr>
          <p:cNvSpPr>
            <a:spLocks noGrp="1"/>
          </p:cNvSpPr>
          <p:nvPr>
            <p:ph type="title"/>
          </p:nvPr>
        </p:nvSpPr>
        <p:spPr/>
        <p:txBody>
          <a:bodyPr/>
          <a:lstStyle/>
          <a:p>
            <a:r>
              <a:rPr lang="en-US" dirty="0"/>
              <a:t>Causation</a:t>
            </a:r>
          </a:p>
        </p:txBody>
      </p:sp>
      <p:sp>
        <p:nvSpPr>
          <p:cNvPr id="5" name="Content Placeholder 4">
            <a:extLst>
              <a:ext uri="{FF2B5EF4-FFF2-40B4-BE49-F238E27FC236}">
                <a16:creationId xmlns:a16="http://schemas.microsoft.com/office/drawing/2014/main" id="{6FBA3881-D2BD-2548-8207-3FB4E5DA668D}"/>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dirty="0"/>
              <a:t>What causal statement represents the relationship between </a:t>
            </a:r>
            <a:r>
              <a:rPr lang="en-US" i="1" dirty="0"/>
              <a:t>A</a:t>
            </a:r>
            <a:r>
              <a:rPr lang="en-US" dirty="0"/>
              <a:t> and </a:t>
            </a:r>
            <a:r>
              <a:rPr lang="en-US" i="1" dirty="0"/>
              <a:t>Y</a:t>
            </a:r>
            <a:r>
              <a:rPr lang="en-US" dirty="0"/>
              <a:t>?</a:t>
            </a:r>
          </a:p>
        </p:txBody>
      </p:sp>
      <p:sp>
        <p:nvSpPr>
          <p:cNvPr id="7" name="TextBox 6">
            <a:extLst>
              <a:ext uri="{FF2B5EF4-FFF2-40B4-BE49-F238E27FC236}">
                <a16:creationId xmlns:a16="http://schemas.microsoft.com/office/drawing/2014/main" id="{1BF43B29-2710-ED4A-A80D-A2439955EA42}"/>
              </a:ext>
            </a:extLst>
          </p:cNvPr>
          <p:cNvSpPr txBox="1"/>
          <p:nvPr/>
        </p:nvSpPr>
        <p:spPr>
          <a:xfrm>
            <a:off x="3204728" y="2569778"/>
            <a:ext cx="444352" cy="523220"/>
          </a:xfrm>
          <a:prstGeom prst="rect">
            <a:avLst/>
          </a:prstGeom>
          <a:noFill/>
        </p:spPr>
        <p:txBody>
          <a:bodyPr wrap="none" rtlCol="0">
            <a:spAutoFit/>
          </a:bodyPr>
          <a:lstStyle/>
          <a:p>
            <a:pPr>
              <a:buNone/>
            </a:pPr>
            <a:r>
              <a:rPr lang="en-US" dirty="0"/>
              <a:t>A</a:t>
            </a:r>
          </a:p>
        </p:txBody>
      </p:sp>
      <p:sp>
        <p:nvSpPr>
          <p:cNvPr id="8" name="TextBox 7">
            <a:extLst>
              <a:ext uri="{FF2B5EF4-FFF2-40B4-BE49-F238E27FC236}">
                <a16:creationId xmlns:a16="http://schemas.microsoft.com/office/drawing/2014/main" id="{4D6AFAEE-A5E4-EB43-977E-743C34BE64DF}"/>
              </a:ext>
            </a:extLst>
          </p:cNvPr>
          <p:cNvSpPr txBox="1"/>
          <p:nvPr/>
        </p:nvSpPr>
        <p:spPr>
          <a:xfrm>
            <a:off x="4324097" y="2569778"/>
            <a:ext cx="423514" cy="523220"/>
          </a:xfrm>
          <a:prstGeom prst="rect">
            <a:avLst/>
          </a:prstGeom>
          <a:noFill/>
        </p:spPr>
        <p:txBody>
          <a:bodyPr wrap="none" rtlCol="0">
            <a:spAutoFit/>
          </a:bodyPr>
          <a:lstStyle/>
          <a:p>
            <a:pPr>
              <a:buNone/>
            </a:pPr>
            <a:r>
              <a:rPr lang="en-US" dirty="0"/>
              <a:t>B</a:t>
            </a:r>
          </a:p>
        </p:txBody>
      </p:sp>
      <p:sp>
        <p:nvSpPr>
          <p:cNvPr id="9" name="TextBox 8">
            <a:extLst>
              <a:ext uri="{FF2B5EF4-FFF2-40B4-BE49-F238E27FC236}">
                <a16:creationId xmlns:a16="http://schemas.microsoft.com/office/drawing/2014/main" id="{29D1BABF-6E30-E74E-BDF2-79233CAEDA49}"/>
              </a:ext>
            </a:extLst>
          </p:cNvPr>
          <p:cNvSpPr txBox="1"/>
          <p:nvPr/>
        </p:nvSpPr>
        <p:spPr>
          <a:xfrm>
            <a:off x="5422628" y="2569778"/>
            <a:ext cx="444352" cy="523220"/>
          </a:xfrm>
          <a:prstGeom prst="rect">
            <a:avLst/>
          </a:prstGeom>
          <a:noFill/>
        </p:spPr>
        <p:txBody>
          <a:bodyPr wrap="none" rtlCol="0">
            <a:spAutoFit/>
          </a:bodyPr>
          <a:lstStyle/>
          <a:p>
            <a:pPr>
              <a:buNone/>
            </a:pPr>
            <a:r>
              <a:rPr lang="en-US" dirty="0"/>
              <a:t>Y</a:t>
            </a:r>
          </a:p>
        </p:txBody>
      </p:sp>
      <p:cxnSp>
        <p:nvCxnSpPr>
          <p:cNvPr id="10" name="Straight Connector 9">
            <a:extLst>
              <a:ext uri="{FF2B5EF4-FFF2-40B4-BE49-F238E27FC236}">
                <a16:creationId xmlns:a16="http://schemas.microsoft.com/office/drawing/2014/main" id="{26634B45-F195-9940-9E25-BD816FD79A23}"/>
              </a:ext>
            </a:extLst>
          </p:cNvPr>
          <p:cNvCxnSpPr>
            <a:stCxn id="7" idx="3"/>
            <a:endCxn id="8" idx="1"/>
          </p:cNvCxnSpPr>
          <p:nvPr/>
        </p:nvCxnSpPr>
        <p:spPr>
          <a:xfrm>
            <a:off x="3649080"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06ED7E4-1ECE-A34E-8879-8169286D673E}"/>
              </a:ext>
            </a:extLst>
          </p:cNvPr>
          <p:cNvCxnSpPr>
            <a:cxnSpLocks/>
            <a:stCxn id="8" idx="3"/>
            <a:endCxn id="9" idx="1"/>
          </p:cNvCxnSpPr>
          <p:nvPr/>
        </p:nvCxnSpPr>
        <p:spPr>
          <a:xfrm>
            <a:off x="47476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29B3975-43D9-7545-A904-4497DE7792D6}"/>
              </a:ext>
            </a:extLst>
          </p:cNvPr>
          <p:cNvSpPr txBox="1"/>
          <p:nvPr/>
        </p:nvSpPr>
        <p:spPr>
          <a:xfrm>
            <a:off x="2125433" y="2569778"/>
            <a:ext cx="404278" cy="523220"/>
          </a:xfrm>
          <a:prstGeom prst="rect">
            <a:avLst/>
          </a:prstGeom>
          <a:noFill/>
        </p:spPr>
        <p:txBody>
          <a:bodyPr wrap="none" rtlCol="0">
            <a:spAutoFit/>
          </a:bodyPr>
          <a:lstStyle/>
          <a:p>
            <a:pPr>
              <a:buNone/>
            </a:pPr>
            <a:r>
              <a:rPr lang="en-US" dirty="0"/>
              <a:t>L</a:t>
            </a:r>
          </a:p>
        </p:txBody>
      </p:sp>
      <p:cxnSp>
        <p:nvCxnSpPr>
          <p:cNvPr id="13" name="Straight Connector 12">
            <a:extLst>
              <a:ext uri="{FF2B5EF4-FFF2-40B4-BE49-F238E27FC236}">
                <a16:creationId xmlns:a16="http://schemas.microsoft.com/office/drawing/2014/main" id="{49FDFD30-25FE-9D4E-8F68-96884781E01C}"/>
              </a:ext>
            </a:extLst>
          </p:cNvPr>
          <p:cNvCxnSpPr>
            <a:cxnSpLocks/>
            <a:endCxn id="7" idx="1"/>
          </p:cNvCxnSpPr>
          <p:nvPr/>
        </p:nvCxnSpPr>
        <p:spPr>
          <a:xfrm>
            <a:off x="25297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7" name="Curved Connector 16">
            <a:extLst>
              <a:ext uri="{FF2B5EF4-FFF2-40B4-BE49-F238E27FC236}">
                <a16:creationId xmlns:a16="http://schemas.microsoft.com/office/drawing/2014/main" id="{1DB2FA05-6381-FE4C-A762-45D13758E989}"/>
              </a:ext>
            </a:extLst>
          </p:cNvPr>
          <p:cNvCxnSpPr>
            <a:cxnSpLocks/>
            <a:stCxn id="12" idx="2"/>
            <a:endCxn id="9" idx="2"/>
          </p:cNvCxnSpPr>
          <p:nvPr/>
        </p:nvCxnSpPr>
        <p:spPr>
          <a:xfrm rot="16200000" flipH="1">
            <a:off x="3986188" y="1434382"/>
            <a:ext cx="12700" cy="3317232"/>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A0E94DE-AF37-E24C-8876-C7DEDB644D9C}"/>
              </a:ext>
            </a:extLst>
          </p:cNvPr>
          <p:cNvSpPr txBox="1"/>
          <p:nvPr/>
        </p:nvSpPr>
        <p:spPr>
          <a:xfrm>
            <a:off x="6541996" y="2569778"/>
            <a:ext cx="423514" cy="523220"/>
          </a:xfrm>
          <a:prstGeom prst="rect">
            <a:avLst/>
          </a:prstGeom>
          <a:noFill/>
          <a:ln w="25400">
            <a:solidFill>
              <a:schemeClr val="tx1"/>
            </a:solidFill>
          </a:ln>
        </p:spPr>
        <p:txBody>
          <a:bodyPr wrap="square" rtlCol="0">
            <a:spAutoFit/>
          </a:bodyPr>
          <a:lstStyle/>
          <a:p>
            <a:pPr>
              <a:buNone/>
            </a:pPr>
            <a:r>
              <a:rPr lang="en-US" dirty="0"/>
              <a:t>C</a:t>
            </a:r>
          </a:p>
        </p:txBody>
      </p:sp>
      <p:cxnSp>
        <p:nvCxnSpPr>
          <p:cNvPr id="28" name="Straight Connector 27">
            <a:extLst>
              <a:ext uri="{FF2B5EF4-FFF2-40B4-BE49-F238E27FC236}">
                <a16:creationId xmlns:a16="http://schemas.microsoft.com/office/drawing/2014/main" id="{0AC2138C-397D-944E-ADA7-1287C3909812}"/>
              </a:ext>
            </a:extLst>
          </p:cNvPr>
          <p:cNvCxnSpPr>
            <a:cxnSpLocks/>
            <a:stCxn id="9" idx="3"/>
            <a:endCxn id="25" idx="1"/>
          </p:cNvCxnSpPr>
          <p:nvPr/>
        </p:nvCxnSpPr>
        <p:spPr>
          <a:xfrm>
            <a:off x="5866980" y="2831388"/>
            <a:ext cx="675016"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1" name="Curved Connector 30">
            <a:extLst>
              <a:ext uri="{FF2B5EF4-FFF2-40B4-BE49-F238E27FC236}">
                <a16:creationId xmlns:a16="http://schemas.microsoft.com/office/drawing/2014/main" id="{40B18570-4BAC-B747-A746-C6FFFFCC7C00}"/>
              </a:ext>
            </a:extLst>
          </p:cNvPr>
          <p:cNvCxnSpPr>
            <a:cxnSpLocks/>
            <a:stCxn id="7" idx="0"/>
            <a:endCxn id="25" idx="0"/>
          </p:cNvCxnSpPr>
          <p:nvPr/>
        </p:nvCxnSpPr>
        <p:spPr>
          <a:xfrm rot="5400000" flipH="1" flipV="1">
            <a:off x="5090328" y="906354"/>
            <a:ext cx="12700" cy="3326849"/>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9637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FBB724-7C55-474F-91CC-F85FAE73FA56}"/>
              </a:ext>
            </a:extLst>
          </p:cNvPr>
          <p:cNvSpPr>
            <a:spLocks noGrp="1"/>
          </p:cNvSpPr>
          <p:nvPr>
            <p:ph type="title"/>
          </p:nvPr>
        </p:nvSpPr>
        <p:spPr/>
        <p:txBody>
          <a:bodyPr/>
          <a:lstStyle/>
          <a:p>
            <a:r>
              <a:rPr lang="en-US" dirty="0"/>
              <a:t>Causation – Solution</a:t>
            </a:r>
          </a:p>
        </p:txBody>
      </p:sp>
      <p:sp>
        <p:nvSpPr>
          <p:cNvPr id="5" name="Content Placeholder 4">
            <a:extLst>
              <a:ext uri="{FF2B5EF4-FFF2-40B4-BE49-F238E27FC236}">
                <a16:creationId xmlns:a16="http://schemas.microsoft.com/office/drawing/2014/main" id="{6FBA3881-D2BD-2548-8207-3FB4E5DA668D}"/>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dirty="0"/>
              <a:t>What causal statement represents the relationship between </a:t>
            </a:r>
            <a:r>
              <a:rPr lang="en-US" i="1" dirty="0"/>
              <a:t>A</a:t>
            </a:r>
            <a:r>
              <a:rPr lang="en-US" dirty="0"/>
              <a:t> and </a:t>
            </a:r>
            <a:r>
              <a:rPr lang="en-US" i="1" dirty="0"/>
              <a:t>Y</a:t>
            </a:r>
            <a:r>
              <a:rPr lang="en-US" dirty="0"/>
              <a:t>?</a:t>
            </a:r>
          </a:p>
        </p:txBody>
      </p:sp>
      <p:sp>
        <p:nvSpPr>
          <p:cNvPr id="7" name="TextBox 6">
            <a:extLst>
              <a:ext uri="{FF2B5EF4-FFF2-40B4-BE49-F238E27FC236}">
                <a16:creationId xmlns:a16="http://schemas.microsoft.com/office/drawing/2014/main" id="{1BF43B29-2710-ED4A-A80D-A2439955EA42}"/>
              </a:ext>
            </a:extLst>
          </p:cNvPr>
          <p:cNvSpPr txBox="1"/>
          <p:nvPr/>
        </p:nvSpPr>
        <p:spPr>
          <a:xfrm>
            <a:off x="3204728" y="2569778"/>
            <a:ext cx="444352" cy="523220"/>
          </a:xfrm>
          <a:prstGeom prst="rect">
            <a:avLst/>
          </a:prstGeom>
          <a:noFill/>
        </p:spPr>
        <p:txBody>
          <a:bodyPr wrap="none" rtlCol="0">
            <a:spAutoFit/>
          </a:bodyPr>
          <a:lstStyle/>
          <a:p>
            <a:pPr>
              <a:buNone/>
            </a:pPr>
            <a:r>
              <a:rPr lang="en-US" dirty="0"/>
              <a:t>A</a:t>
            </a:r>
          </a:p>
        </p:txBody>
      </p:sp>
      <p:sp>
        <p:nvSpPr>
          <p:cNvPr id="8" name="TextBox 7">
            <a:extLst>
              <a:ext uri="{FF2B5EF4-FFF2-40B4-BE49-F238E27FC236}">
                <a16:creationId xmlns:a16="http://schemas.microsoft.com/office/drawing/2014/main" id="{4D6AFAEE-A5E4-EB43-977E-743C34BE64DF}"/>
              </a:ext>
            </a:extLst>
          </p:cNvPr>
          <p:cNvSpPr txBox="1"/>
          <p:nvPr/>
        </p:nvSpPr>
        <p:spPr>
          <a:xfrm>
            <a:off x="4324097" y="2569778"/>
            <a:ext cx="423514" cy="523220"/>
          </a:xfrm>
          <a:prstGeom prst="rect">
            <a:avLst/>
          </a:prstGeom>
          <a:noFill/>
        </p:spPr>
        <p:txBody>
          <a:bodyPr wrap="none" rtlCol="0">
            <a:spAutoFit/>
          </a:bodyPr>
          <a:lstStyle/>
          <a:p>
            <a:pPr>
              <a:buNone/>
            </a:pPr>
            <a:r>
              <a:rPr lang="en-US" dirty="0"/>
              <a:t>B</a:t>
            </a:r>
          </a:p>
        </p:txBody>
      </p:sp>
      <p:sp>
        <p:nvSpPr>
          <p:cNvPr id="9" name="TextBox 8">
            <a:extLst>
              <a:ext uri="{FF2B5EF4-FFF2-40B4-BE49-F238E27FC236}">
                <a16:creationId xmlns:a16="http://schemas.microsoft.com/office/drawing/2014/main" id="{29D1BABF-6E30-E74E-BDF2-79233CAEDA49}"/>
              </a:ext>
            </a:extLst>
          </p:cNvPr>
          <p:cNvSpPr txBox="1"/>
          <p:nvPr/>
        </p:nvSpPr>
        <p:spPr>
          <a:xfrm>
            <a:off x="5422628" y="2569778"/>
            <a:ext cx="444352" cy="523220"/>
          </a:xfrm>
          <a:prstGeom prst="rect">
            <a:avLst/>
          </a:prstGeom>
          <a:noFill/>
        </p:spPr>
        <p:txBody>
          <a:bodyPr wrap="none" rtlCol="0">
            <a:spAutoFit/>
          </a:bodyPr>
          <a:lstStyle/>
          <a:p>
            <a:pPr>
              <a:buNone/>
            </a:pPr>
            <a:r>
              <a:rPr lang="en-US" dirty="0"/>
              <a:t>Y</a:t>
            </a:r>
          </a:p>
        </p:txBody>
      </p:sp>
      <p:cxnSp>
        <p:nvCxnSpPr>
          <p:cNvPr id="10" name="Straight Connector 9">
            <a:extLst>
              <a:ext uri="{FF2B5EF4-FFF2-40B4-BE49-F238E27FC236}">
                <a16:creationId xmlns:a16="http://schemas.microsoft.com/office/drawing/2014/main" id="{26634B45-F195-9940-9E25-BD816FD79A23}"/>
              </a:ext>
            </a:extLst>
          </p:cNvPr>
          <p:cNvCxnSpPr>
            <a:stCxn id="7" idx="3"/>
            <a:endCxn id="8" idx="1"/>
          </p:cNvCxnSpPr>
          <p:nvPr/>
        </p:nvCxnSpPr>
        <p:spPr>
          <a:xfrm>
            <a:off x="3649080"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06ED7E4-1ECE-A34E-8879-8169286D673E}"/>
              </a:ext>
            </a:extLst>
          </p:cNvPr>
          <p:cNvCxnSpPr>
            <a:cxnSpLocks/>
            <a:stCxn id="8" idx="3"/>
            <a:endCxn id="9" idx="1"/>
          </p:cNvCxnSpPr>
          <p:nvPr/>
        </p:nvCxnSpPr>
        <p:spPr>
          <a:xfrm>
            <a:off x="47476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29B3975-43D9-7545-A904-4497DE7792D6}"/>
              </a:ext>
            </a:extLst>
          </p:cNvPr>
          <p:cNvSpPr txBox="1"/>
          <p:nvPr/>
        </p:nvSpPr>
        <p:spPr>
          <a:xfrm>
            <a:off x="2125433" y="2569778"/>
            <a:ext cx="404278" cy="523220"/>
          </a:xfrm>
          <a:prstGeom prst="rect">
            <a:avLst/>
          </a:prstGeom>
          <a:noFill/>
        </p:spPr>
        <p:txBody>
          <a:bodyPr wrap="none" rtlCol="0">
            <a:spAutoFit/>
          </a:bodyPr>
          <a:lstStyle/>
          <a:p>
            <a:pPr>
              <a:buNone/>
            </a:pPr>
            <a:r>
              <a:rPr lang="en-US" dirty="0"/>
              <a:t>L</a:t>
            </a:r>
          </a:p>
        </p:txBody>
      </p:sp>
      <p:cxnSp>
        <p:nvCxnSpPr>
          <p:cNvPr id="13" name="Straight Connector 12">
            <a:extLst>
              <a:ext uri="{FF2B5EF4-FFF2-40B4-BE49-F238E27FC236}">
                <a16:creationId xmlns:a16="http://schemas.microsoft.com/office/drawing/2014/main" id="{49FDFD30-25FE-9D4E-8F68-96884781E01C}"/>
              </a:ext>
            </a:extLst>
          </p:cNvPr>
          <p:cNvCxnSpPr>
            <a:cxnSpLocks/>
            <a:endCxn id="7" idx="1"/>
          </p:cNvCxnSpPr>
          <p:nvPr/>
        </p:nvCxnSpPr>
        <p:spPr>
          <a:xfrm>
            <a:off x="25297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7" name="Curved Connector 16">
            <a:extLst>
              <a:ext uri="{FF2B5EF4-FFF2-40B4-BE49-F238E27FC236}">
                <a16:creationId xmlns:a16="http://schemas.microsoft.com/office/drawing/2014/main" id="{1DB2FA05-6381-FE4C-A762-45D13758E989}"/>
              </a:ext>
            </a:extLst>
          </p:cNvPr>
          <p:cNvCxnSpPr>
            <a:cxnSpLocks/>
            <a:stCxn id="12" idx="2"/>
            <a:endCxn id="9" idx="2"/>
          </p:cNvCxnSpPr>
          <p:nvPr/>
        </p:nvCxnSpPr>
        <p:spPr>
          <a:xfrm rot="16200000" flipH="1">
            <a:off x="3986188" y="1434382"/>
            <a:ext cx="12700" cy="3317232"/>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A0E94DE-AF37-E24C-8876-C7DEDB644D9C}"/>
              </a:ext>
            </a:extLst>
          </p:cNvPr>
          <p:cNvSpPr txBox="1"/>
          <p:nvPr/>
        </p:nvSpPr>
        <p:spPr>
          <a:xfrm>
            <a:off x="6541996" y="2569778"/>
            <a:ext cx="423514" cy="523220"/>
          </a:xfrm>
          <a:prstGeom prst="rect">
            <a:avLst/>
          </a:prstGeom>
          <a:noFill/>
          <a:ln w="25400">
            <a:solidFill>
              <a:schemeClr val="tx1"/>
            </a:solidFill>
          </a:ln>
        </p:spPr>
        <p:txBody>
          <a:bodyPr wrap="square" rtlCol="0">
            <a:spAutoFit/>
          </a:bodyPr>
          <a:lstStyle/>
          <a:p>
            <a:pPr>
              <a:buNone/>
            </a:pPr>
            <a:r>
              <a:rPr lang="en-US" dirty="0"/>
              <a:t>C</a:t>
            </a:r>
          </a:p>
        </p:txBody>
      </p:sp>
      <p:cxnSp>
        <p:nvCxnSpPr>
          <p:cNvPr id="28" name="Straight Connector 27">
            <a:extLst>
              <a:ext uri="{FF2B5EF4-FFF2-40B4-BE49-F238E27FC236}">
                <a16:creationId xmlns:a16="http://schemas.microsoft.com/office/drawing/2014/main" id="{0AC2138C-397D-944E-ADA7-1287C3909812}"/>
              </a:ext>
            </a:extLst>
          </p:cNvPr>
          <p:cNvCxnSpPr>
            <a:cxnSpLocks/>
            <a:stCxn id="9" idx="3"/>
            <a:endCxn id="25" idx="1"/>
          </p:cNvCxnSpPr>
          <p:nvPr/>
        </p:nvCxnSpPr>
        <p:spPr>
          <a:xfrm>
            <a:off x="5866980" y="2831388"/>
            <a:ext cx="675016"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1" name="Curved Connector 30">
            <a:extLst>
              <a:ext uri="{FF2B5EF4-FFF2-40B4-BE49-F238E27FC236}">
                <a16:creationId xmlns:a16="http://schemas.microsoft.com/office/drawing/2014/main" id="{40B18570-4BAC-B747-A746-C6FFFFCC7C00}"/>
              </a:ext>
            </a:extLst>
          </p:cNvPr>
          <p:cNvCxnSpPr>
            <a:cxnSpLocks/>
            <a:stCxn id="7" idx="0"/>
            <a:endCxn id="25" idx="0"/>
          </p:cNvCxnSpPr>
          <p:nvPr/>
        </p:nvCxnSpPr>
        <p:spPr>
          <a:xfrm rot="5400000" flipH="1" flipV="1">
            <a:off x="5090328" y="906354"/>
            <a:ext cx="12700" cy="3326849"/>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09EEDAD-E6B4-254C-A3D6-3E7EA65EFDF4}"/>
              </a:ext>
            </a:extLst>
          </p:cNvPr>
          <p:cNvSpPr/>
          <p:nvPr/>
        </p:nvSpPr>
        <p:spPr>
          <a:xfrm>
            <a:off x="2867219" y="5619145"/>
            <a:ext cx="3598293" cy="523220"/>
          </a:xfrm>
          <a:prstGeom prst="rect">
            <a:avLst/>
          </a:prstGeom>
        </p:spPr>
        <p:txBody>
          <a:bodyPr wrap="none">
            <a:spAutoFit/>
          </a:bodyPr>
          <a:lstStyle/>
          <a:p>
            <a:pPr marL="1588" lvl="1" algn="ctr" eaLnBrk="0" hangingPunct="0">
              <a:buClr>
                <a:srgbClr val="60B5CC"/>
              </a:buClr>
              <a:buSzPct val="90000"/>
              <a:buNone/>
            </a:pPr>
            <a:r>
              <a:rPr lang="en-US" dirty="0" err="1">
                <a:solidFill>
                  <a:prstClr val="black"/>
                </a:solidFill>
                <a:latin typeface="Corbel"/>
              </a:rPr>
              <a:t>Pr</a:t>
            </a:r>
            <a:r>
              <a:rPr lang="en-US" dirty="0">
                <a:solidFill>
                  <a:prstClr val="black"/>
                </a:solidFill>
                <a:latin typeface="Corbel"/>
              </a:rPr>
              <a:t>(</a:t>
            </a:r>
            <a:r>
              <a:rPr lang="en-US" i="1" dirty="0" err="1">
                <a:solidFill>
                  <a:prstClr val="black"/>
                </a:solidFill>
                <a:latin typeface="Corbel"/>
              </a:rPr>
              <a:t>Y</a:t>
            </a:r>
            <a:r>
              <a:rPr lang="en-US" i="1" baseline="30000" dirty="0" err="1">
                <a:solidFill>
                  <a:prstClr val="black"/>
                </a:solidFill>
                <a:latin typeface="Corbel"/>
              </a:rPr>
              <a:t>a</a:t>
            </a:r>
            <a:r>
              <a:rPr lang="en-US" i="1" baseline="30000" dirty="0">
                <a:solidFill>
                  <a:prstClr val="black"/>
                </a:solidFill>
                <a:latin typeface="Corbel"/>
              </a:rPr>
              <a:t>=1 </a:t>
            </a:r>
            <a:r>
              <a:rPr lang="en-US" dirty="0">
                <a:solidFill>
                  <a:prstClr val="black"/>
                </a:solidFill>
                <a:latin typeface="Corbel"/>
              </a:rPr>
              <a:t>= 1) ≠ </a:t>
            </a:r>
            <a:r>
              <a:rPr lang="en-US" dirty="0" err="1">
                <a:solidFill>
                  <a:prstClr val="black"/>
                </a:solidFill>
                <a:latin typeface="Corbel"/>
              </a:rPr>
              <a:t>Pr</a:t>
            </a:r>
            <a:r>
              <a:rPr lang="en-US" dirty="0">
                <a:solidFill>
                  <a:prstClr val="black"/>
                </a:solidFill>
                <a:latin typeface="Corbel"/>
              </a:rPr>
              <a:t>(</a:t>
            </a:r>
            <a:r>
              <a:rPr lang="en-US" i="1" dirty="0" err="1">
                <a:solidFill>
                  <a:prstClr val="black"/>
                </a:solidFill>
                <a:latin typeface="Corbel"/>
              </a:rPr>
              <a:t>Y</a:t>
            </a:r>
            <a:r>
              <a:rPr lang="en-US" i="1" baseline="30000" dirty="0" err="1">
                <a:solidFill>
                  <a:prstClr val="black"/>
                </a:solidFill>
                <a:latin typeface="Corbel"/>
              </a:rPr>
              <a:t>a</a:t>
            </a:r>
            <a:r>
              <a:rPr lang="en-US" i="1" baseline="30000" dirty="0">
                <a:solidFill>
                  <a:prstClr val="black"/>
                </a:solidFill>
                <a:latin typeface="Corbel"/>
              </a:rPr>
              <a:t>=0 </a:t>
            </a:r>
            <a:r>
              <a:rPr lang="en-US" dirty="0">
                <a:solidFill>
                  <a:prstClr val="black"/>
                </a:solidFill>
                <a:latin typeface="Corbel"/>
              </a:rPr>
              <a:t>= 1)</a:t>
            </a:r>
            <a:endParaRPr lang="en-US" i="1" dirty="0">
              <a:solidFill>
                <a:prstClr val="black"/>
              </a:solidFill>
              <a:latin typeface="Corbel"/>
            </a:endParaRPr>
          </a:p>
        </p:txBody>
      </p:sp>
    </p:spTree>
    <p:extLst>
      <p:ext uri="{BB962C8B-B14F-4D97-AF65-F5344CB8AC3E}">
        <p14:creationId xmlns:p14="http://schemas.microsoft.com/office/powerpoint/2010/main" val="1543402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FBB724-7C55-474F-91CC-F85FAE73FA56}"/>
              </a:ext>
            </a:extLst>
          </p:cNvPr>
          <p:cNvSpPr>
            <a:spLocks noGrp="1"/>
          </p:cNvSpPr>
          <p:nvPr>
            <p:ph type="title"/>
          </p:nvPr>
        </p:nvSpPr>
        <p:spPr/>
        <p:txBody>
          <a:bodyPr/>
          <a:lstStyle/>
          <a:p>
            <a:r>
              <a:rPr lang="en-US" dirty="0"/>
              <a:t>Association I</a:t>
            </a:r>
          </a:p>
        </p:txBody>
      </p:sp>
      <p:sp>
        <p:nvSpPr>
          <p:cNvPr id="5" name="Content Placeholder 4">
            <a:extLst>
              <a:ext uri="{FF2B5EF4-FFF2-40B4-BE49-F238E27FC236}">
                <a16:creationId xmlns:a16="http://schemas.microsoft.com/office/drawing/2014/main" id="{6FBA3881-D2BD-2548-8207-3FB4E5DA668D}"/>
              </a:ext>
            </a:extLst>
          </p:cNvPr>
          <p:cNvSpPr>
            <a:spLocks noGrp="1"/>
          </p:cNvSpPr>
          <p:nvPr>
            <p:ph idx="1"/>
          </p:nvPr>
        </p:nvSpPr>
        <p:spPr/>
        <p:txBody>
          <a:bodyPr/>
          <a:lstStyle/>
          <a:p>
            <a:endParaRPr lang="en-US" dirty="0"/>
          </a:p>
          <a:p>
            <a:endParaRPr lang="en-US" dirty="0"/>
          </a:p>
          <a:p>
            <a:endParaRPr lang="en-US" dirty="0"/>
          </a:p>
          <a:p>
            <a:endParaRPr lang="en-US" dirty="0"/>
          </a:p>
          <a:p>
            <a:pPr marL="119062" indent="0">
              <a:buNone/>
            </a:pPr>
            <a:endParaRPr lang="en-US" dirty="0"/>
          </a:p>
          <a:p>
            <a:r>
              <a:rPr lang="en-US" dirty="0"/>
              <a:t>What marginal associational statement represents the relationship between </a:t>
            </a:r>
            <a:r>
              <a:rPr lang="en-US" i="1" dirty="0"/>
              <a:t>A</a:t>
            </a:r>
            <a:r>
              <a:rPr lang="en-US" dirty="0"/>
              <a:t> and </a:t>
            </a:r>
            <a:r>
              <a:rPr lang="en-US" i="1" dirty="0"/>
              <a:t>Y</a:t>
            </a:r>
            <a:r>
              <a:rPr lang="en-US" dirty="0"/>
              <a:t>?</a:t>
            </a:r>
          </a:p>
        </p:txBody>
      </p:sp>
      <p:sp>
        <p:nvSpPr>
          <p:cNvPr id="6" name="TextBox 5">
            <a:extLst>
              <a:ext uri="{FF2B5EF4-FFF2-40B4-BE49-F238E27FC236}">
                <a16:creationId xmlns:a16="http://schemas.microsoft.com/office/drawing/2014/main" id="{4FE1B372-404C-7B47-909C-C236FBA7F31A}"/>
              </a:ext>
            </a:extLst>
          </p:cNvPr>
          <p:cNvSpPr txBox="1"/>
          <p:nvPr/>
        </p:nvSpPr>
        <p:spPr>
          <a:xfrm>
            <a:off x="3204728" y="2569778"/>
            <a:ext cx="444352" cy="523220"/>
          </a:xfrm>
          <a:prstGeom prst="rect">
            <a:avLst/>
          </a:prstGeom>
          <a:noFill/>
        </p:spPr>
        <p:txBody>
          <a:bodyPr wrap="none" rtlCol="0">
            <a:spAutoFit/>
          </a:bodyPr>
          <a:lstStyle/>
          <a:p>
            <a:pPr>
              <a:buNone/>
            </a:pPr>
            <a:r>
              <a:rPr lang="en-US" dirty="0"/>
              <a:t>A</a:t>
            </a:r>
          </a:p>
        </p:txBody>
      </p:sp>
      <p:sp>
        <p:nvSpPr>
          <p:cNvPr id="7" name="TextBox 6">
            <a:extLst>
              <a:ext uri="{FF2B5EF4-FFF2-40B4-BE49-F238E27FC236}">
                <a16:creationId xmlns:a16="http://schemas.microsoft.com/office/drawing/2014/main" id="{84D5BEF8-67E6-0444-B373-1B36B4BA6D4B}"/>
              </a:ext>
            </a:extLst>
          </p:cNvPr>
          <p:cNvSpPr txBox="1"/>
          <p:nvPr/>
        </p:nvSpPr>
        <p:spPr>
          <a:xfrm>
            <a:off x="4324097" y="2569778"/>
            <a:ext cx="423514" cy="523220"/>
          </a:xfrm>
          <a:prstGeom prst="rect">
            <a:avLst/>
          </a:prstGeom>
          <a:noFill/>
        </p:spPr>
        <p:txBody>
          <a:bodyPr wrap="none" rtlCol="0">
            <a:spAutoFit/>
          </a:bodyPr>
          <a:lstStyle/>
          <a:p>
            <a:pPr>
              <a:buNone/>
            </a:pPr>
            <a:r>
              <a:rPr lang="en-US" dirty="0"/>
              <a:t>B</a:t>
            </a:r>
          </a:p>
        </p:txBody>
      </p:sp>
      <p:sp>
        <p:nvSpPr>
          <p:cNvPr id="8" name="TextBox 7">
            <a:extLst>
              <a:ext uri="{FF2B5EF4-FFF2-40B4-BE49-F238E27FC236}">
                <a16:creationId xmlns:a16="http://schemas.microsoft.com/office/drawing/2014/main" id="{8658786D-34D9-8F4A-8D1F-13CA1E94CABE}"/>
              </a:ext>
            </a:extLst>
          </p:cNvPr>
          <p:cNvSpPr txBox="1"/>
          <p:nvPr/>
        </p:nvSpPr>
        <p:spPr>
          <a:xfrm>
            <a:off x="5422628" y="2569778"/>
            <a:ext cx="444352" cy="523220"/>
          </a:xfrm>
          <a:prstGeom prst="rect">
            <a:avLst/>
          </a:prstGeom>
          <a:noFill/>
        </p:spPr>
        <p:txBody>
          <a:bodyPr wrap="none" rtlCol="0">
            <a:spAutoFit/>
          </a:bodyPr>
          <a:lstStyle/>
          <a:p>
            <a:pPr>
              <a:buNone/>
            </a:pPr>
            <a:r>
              <a:rPr lang="en-US" dirty="0"/>
              <a:t>Y</a:t>
            </a:r>
          </a:p>
        </p:txBody>
      </p:sp>
      <p:cxnSp>
        <p:nvCxnSpPr>
          <p:cNvPr id="9" name="Straight Connector 8">
            <a:extLst>
              <a:ext uri="{FF2B5EF4-FFF2-40B4-BE49-F238E27FC236}">
                <a16:creationId xmlns:a16="http://schemas.microsoft.com/office/drawing/2014/main" id="{3301B2FB-4C5C-1545-AE1A-1AF9CD5C806A}"/>
              </a:ext>
            </a:extLst>
          </p:cNvPr>
          <p:cNvCxnSpPr>
            <a:stCxn id="6" idx="3"/>
            <a:endCxn id="7" idx="1"/>
          </p:cNvCxnSpPr>
          <p:nvPr/>
        </p:nvCxnSpPr>
        <p:spPr>
          <a:xfrm>
            <a:off x="3649080"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9D5F4B9-3348-564A-9E97-D07BC2538792}"/>
              </a:ext>
            </a:extLst>
          </p:cNvPr>
          <p:cNvCxnSpPr>
            <a:cxnSpLocks/>
            <a:stCxn id="7" idx="3"/>
            <a:endCxn id="8" idx="1"/>
          </p:cNvCxnSpPr>
          <p:nvPr/>
        </p:nvCxnSpPr>
        <p:spPr>
          <a:xfrm>
            <a:off x="47476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C7290B8-7F1B-0841-8B0E-42399C9D364A}"/>
              </a:ext>
            </a:extLst>
          </p:cNvPr>
          <p:cNvSpPr txBox="1"/>
          <p:nvPr/>
        </p:nvSpPr>
        <p:spPr>
          <a:xfrm>
            <a:off x="2125433" y="2569778"/>
            <a:ext cx="404278" cy="523220"/>
          </a:xfrm>
          <a:prstGeom prst="rect">
            <a:avLst/>
          </a:prstGeom>
          <a:noFill/>
        </p:spPr>
        <p:txBody>
          <a:bodyPr wrap="none" rtlCol="0">
            <a:spAutoFit/>
          </a:bodyPr>
          <a:lstStyle/>
          <a:p>
            <a:pPr>
              <a:buNone/>
            </a:pPr>
            <a:r>
              <a:rPr lang="en-US" dirty="0"/>
              <a:t>L</a:t>
            </a:r>
          </a:p>
        </p:txBody>
      </p:sp>
      <p:cxnSp>
        <p:nvCxnSpPr>
          <p:cNvPr id="12" name="Straight Connector 11">
            <a:extLst>
              <a:ext uri="{FF2B5EF4-FFF2-40B4-BE49-F238E27FC236}">
                <a16:creationId xmlns:a16="http://schemas.microsoft.com/office/drawing/2014/main" id="{EA19FADD-4289-DB48-9296-F9F80ED88DC5}"/>
              </a:ext>
            </a:extLst>
          </p:cNvPr>
          <p:cNvCxnSpPr>
            <a:cxnSpLocks/>
            <a:endCxn id="6" idx="1"/>
          </p:cNvCxnSpPr>
          <p:nvPr/>
        </p:nvCxnSpPr>
        <p:spPr>
          <a:xfrm>
            <a:off x="25297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 name="Curved Connector 12">
            <a:extLst>
              <a:ext uri="{FF2B5EF4-FFF2-40B4-BE49-F238E27FC236}">
                <a16:creationId xmlns:a16="http://schemas.microsoft.com/office/drawing/2014/main" id="{9C7F66EE-C9A0-AB42-A994-021764B9D774}"/>
              </a:ext>
            </a:extLst>
          </p:cNvPr>
          <p:cNvCxnSpPr>
            <a:cxnSpLocks/>
            <a:stCxn id="11" idx="2"/>
            <a:endCxn id="8" idx="2"/>
          </p:cNvCxnSpPr>
          <p:nvPr/>
        </p:nvCxnSpPr>
        <p:spPr>
          <a:xfrm rot="16200000" flipH="1">
            <a:off x="3986188" y="1434382"/>
            <a:ext cx="12700" cy="3317232"/>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937CC9F-37AD-3E48-B926-F5B0CD42A49D}"/>
              </a:ext>
            </a:extLst>
          </p:cNvPr>
          <p:cNvSpPr txBox="1"/>
          <p:nvPr/>
        </p:nvSpPr>
        <p:spPr>
          <a:xfrm>
            <a:off x="6541996" y="2569778"/>
            <a:ext cx="423514" cy="523220"/>
          </a:xfrm>
          <a:prstGeom prst="rect">
            <a:avLst/>
          </a:prstGeom>
          <a:noFill/>
          <a:ln w="25400">
            <a:solidFill>
              <a:schemeClr val="tx1"/>
            </a:solidFill>
          </a:ln>
        </p:spPr>
        <p:txBody>
          <a:bodyPr wrap="square" rtlCol="0">
            <a:spAutoFit/>
          </a:bodyPr>
          <a:lstStyle/>
          <a:p>
            <a:pPr>
              <a:buNone/>
            </a:pPr>
            <a:r>
              <a:rPr lang="en-US" dirty="0"/>
              <a:t>C</a:t>
            </a:r>
          </a:p>
        </p:txBody>
      </p:sp>
      <p:cxnSp>
        <p:nvCxnSpPr>
          <p:cNvPr id="15" name="Straight Connector 14">
            <a:extLst>
              <a:ext uri="{FF2B5EF4-FFF2-40B4-BE49-F238E27FC236}">
                <a16:creationId xmlns:a16="http://schemas.microsoft.com/office/drawing/2014/main" id="{A7132FC4-BF3D-E44F-B45B-80488BAD3960}"/>
              </a:ext>
            </a:extLst>
          </p:cNvPr>
          <p:cNvCxnSpPr>
            <a:cxnSpLocks/>
            <a:stCxn id="8" idx="3"/>
            <a:endCxn id="14" idx="1"/>
          </p:cNvCxnSpPr>
          <p:nvPr/>
        </p:nvCxnSpPr>
        <p:spPr>
          <a:xfrm>
            <a:off x="5866980" y="2831388"/>
            <a:ext cx="675016"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4D257D8F-7DF3-7F47-A831-5542EA959E31}"/>
              </a:ext>
            </a:extLst>
          </p:cNvPr>
          <p:cNvCxnSpPr>
            <a:cxnSpLocks/>
            <a:stCxn id="6" idx="0"/>
            <a:endCxn id="14" idx="0"/>
          </p:cNvCxnSpPr>
          <p:nvPr/>
        </p:nvCxnSpPr>
        <p:spPr>
          <a:xfrm rot="5400000" flipH="1" flipV="1">
            <a:off x="5090328" y="906354"/>
            <a:ext cx="12700" cy="3326849"/>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838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FBB724-7C55-474F-91CC-F85FAE73FA56}"/>
              </a:ext>
            </a:extLst>
          </p:cNvPr>
          <p:cNvSpPr>
            <a:spLocks noGrp="1"/>
          </p:cNvSpPr>
          <p:nvPr>
            <p:ph type="title"/>
          </p:nvPr>
        </p:nvSpPr>
        <p:spPr/>
        <p:txBody>
          <a:bodyPr/>
          <a:lstStyle/>
          <a:p>
            <a:r>
              <a:rPr lang="en-US" dirty="0"/>
              <a:t>Association I – Solution </a:t>
            </a:r>
          </a:p>
        </p:txBody>
      </p:sp>
      <p:sp>
        <p:nvSpPr>
          <p:cNvPr id="5" name="Content Placeholder 4">
            <a:extLst>
              <a:ext uri="{FF2B5EF4-FFF2-40B4-BE49-F238E27FC236}">
                <a16:creationId xmlns:a16="http://schemas.microsoft.com/office/drawing/2014/main" id="{6FBA3881-D2BD-2548-8207-3FB4E5DA668D}"/>
              </a:ext>
            </a:extLst>
          </p:cNvPr>
          <p:cNvSpPr>
            <a:spLocks noGrp="1"/>
          </p:cNvSpPr>
          <p:nvPr>
            <p:ph idx="1"/>
          </p:nvPr>
        </p:nvSpPr>
        <p:spPr/>
        <p:txBody>
          <a:bodyPr/>
          <a:lstStyle/>
          <a:p>
            <a:endParaRPr lang="en-US" dirty="0"/>
          </a:p>
          <a:p>
            <a:endParaRPr lang="en-US" dirty="0"/>
          </a:p>
          <a:p>
            <a:endParaRPr lang="en-US" dirty="0"/>
          </a:p>
          <a:p>
            <a:endParaRPr lang="en-US" dirty="0"/>
          </a:p>
          <a:p>
            <a:pPr marL="119062" indent="0">
              <a:buNone/>
            </a:pPr>
            <a:endParaRPr lang="en-US" dirty="0"/>
          </a:p>
          <a:p>
            <a:r>
              <a:rPr lang="en-US" dirty="0"/>
              <a:t>What marginal associational statement represents the relationship between </a:t>
            </a:r>
            <a:r>
              <a:rPr lang="en-US" i="1" dirty="0"/>
              <a:t>A</a:t>
            </a:r>
            <a:r>
              <a:rPr lang="en-US" dirty="0"/>
              <a:t> and </a:t>
            </a:r>
            <a:r>
              <a:rPr lang="en-US" i="1" dirty="0"/>
              <a:t>Y</a:t>
            </a:r>
            <a:r>
              <a:rPr lang="en-US" dirty="0"/>
              <a:t>?</a:t>
            </a:r>
          </a:p>
          <a:p>
            <a:endParaRPr lang="en-US" dirty="0"/>
          </a:p>
        </p:txBody>
      </p:sp>
      <p:sp>
        <p:nvSpPr>
          <p:cNvPr id="6" name="TextBox 5">
            <a:extLst>
              <a:ext uri="{FF2B5EF4-FFF2-40B4-BE49-F238E27FC236}">
                <a16:creationId xmlns:a16="http://schemas.microsoft.com/office/drawing/2014/main" id="{4FE1B372-404C-7B47-909C-C236FBA7F31A}"/>
              </a:ext>
            </a:extLst>
          </p:cNvPr>
          <p:cNvSpPr txBox="1"/>
          <p:nvPr/>
        </p:nvSpPr>
        <p:spPr>
          <a:xfrm>
            <a:off x="3204728" y="2569778"/>
            <a:ext cx="444352" cy="523220"/>
          </a:xfrm>
          <a:prstGeom prst="rect">
            <a:avLst/>
          </a:prstGeom>
          <a:noFill/>
        </p:spPr>
        <p:txBody>
          <a:bodyPr wrap="none" rtlCol="0">
            <a:spAutoFit/>
          </a:bodyPr>
          <a:lstStyle/>
          <a:p>
            <a:pPr>
              <a:buNone/>
            </a:pPr>
            <a:r>
              <a:rPr lang="en-US" dirty="0"/>
              <a:t>A</a:t>
            </a:r>
          </a:p>
        </p:txBody>
      </p:sp>
      <p:sp>
        <p:nvSpPr>
          <p:cNvPr id="7" name="TextBox 6">
            <a:extLst>
              <a:ext uri="{FF2B5EF4-FFF2-40B4-BE49-F238E27FC236}">
                <a16:creationId xmlns:a16="http://schemas.microsoft.com/office/drawing/2014/main" id="{84D5BEF8-67E6-0444-B373-1B36B4BA6D4B}"/>
              </a:ext>
            </a:extLst>
          </p:cNvPr>
          <p:cNvSpPr txBox="1"/>
          <p:nvPr/>
        </p:nvSpPr>
        <p:spPr>
          <a:xfrm>
            <a:off x="4324097" y="2569778"/>
            <a:ext cx="423514" cy="523220"/>
          </a:xfrm>
          <a:prstGeom prst="rect">
            <a:avLst/>
          </a:prstGeom>
          <a:noFill/>
        </p:spPr>
        <p:txBody>
          <a:bodyPr wrap="none" rtlCol="0">
            <a:spAutoFit/>
          </a:bodyPr>
          <a:lstStyle/>
          <a:p>
            <a:pPr>
              <a:buNone/>
            </a:pPr>
            <a:r>
              <a:rPr lang="en-US" dirty="0"/>
              <a:t>B</a:t>
            </a:r>
          </a:p>
        </p:txBody>
      </p:sp>
      <p:sp>
        <p:nvSpPr>
          <p:cNvPr id="8" name="TextBox 7">
            <a:extLst>
              <a:ext uri="{FF2B5EF4-FFF2-40B4-BE49-F238E27FC236}">
                <a16:creationId xmlns:a16="http://schemas.microsoft.com/office/drawing/2014/main" id="{8658786D-34D9-8F4A-8D1F-13CA1E94CABE}"/>
              </a:ext>
            </a:extLst>
          </p:cNvPr>
          <p:cNvSpPr txBox="1"/>
          <p:nvPr/>
        </p:nvSpPr>
        <p:spPr>
          <a:xfrm>
            <a:off x="5422628" y="2569778"/>
            <a:ext cx="444352" cy="523220"/>
          </a:xfrm>
          <a:prstGeom prst="rect">
            <a:avLst/>
          </a:prstGeom>
          <a:noFill/>
        </p:spPr>
        <p:txBody>
          <a:bodyPr wrap="none" rtlCol="0">
            <a:spAutoFit/>
          </a:bodyPr>
          <a:lstStyle/>
          <a:p>
            <a:pPr>
              <a:buNone/>
            </a:pPr>
            <a:r>
              <a:rPr lang="en-US" dirty="0"/>
              <a:t>Y</a:t>
            </a:r>
          </a:p>
        </p:txBody>
      </p:sp>
      <p:cxnSp>
        <p:nvCxnSpPr>
          <p:cNvPr id="9" name="Straight Connector 8">
            <a:extLst>
              <a:ext uri="{FF2B5EF4-FFF2-40B4-BE49-F238E27FC236}">
                <a16:creationId xmlns:a16="http://schemas.microsoft.com/office/drawing/2014/main" id="{3301B2FB-4C5C-1545-AE1A-1AF9CD5C806A}"/>
              </a:ext>
            </a:extLst>
          </p:cNvPr>
          <p:cNvCxnSpPr>
            <a:stCxn id="6" idx="3"/>
            <a:endCxn id="7" idx="1"/>
          </p:cNvCxnSpPr>
          <p:nvPr/>
        </p:nvCxnSpPr>
        <p:spPr>
          <a:xfrm>
            <a:off x="3649080"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9D5F4B9-3348-564A-9E97-D07BC2538792}"/>
              </a:ext>
            </a:extLst>
          </p:cNvPr>
          <p:cNvCxnSpPr>
            <a:cxnSpLocks/>
            <a:stCxn id="7" idx="3"/>
            <a:endCxn id="8" idx="1"/>
          </p:cNvCxnSpPr>
          <p:nvPr/>
        </p:nvCxnSpPr>
        <p:spPr>
          <a:xfrm>
            <a:off x="47476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C7290B8-7F1B-0841-8B0E-42399C9D364A}"/>
              </a:ext>
            </a:extLst>
          </p:cNvPr>
          <p:cNvSpPr txBox="1"/>
          <p:nvPr/>
        </p:nvSpPr>
        <p:spPr>
          <a:xfrm>
            <a:off x="2125433" y="2569778"/>
            <a:ext cx="404278" cy="523220"/>
          </a:xfrm>
          <a:prstGeom prst="rect">
            <a:avLst/>
          </a:prstGeom>
          <a:noFill/>
        </p:spPr>
        <p:txBody>
          <a:bodyPr wrap="none" rtlCol="0">
            <a:spAutoFit/>
          </a:bodyPr>
          <a:lstStyle/>
          <a:p>
            <a:pPr>
              <a:buNone/>
            </a:pPr>
            <a:r>
              <a:rPr lang="en-US" dirty="0"/>
              <a:t>L</a:t>
            </a:r>
          </a:p>
        </p:txBody>
      </p:sp>
      <p:cxnSp>
        <p:nvCxnSpPr>
          <p:cNvPr id="12" name="Straight Connector 11">
            <a:extLst>
              <a:ext uri="{FF2B5EF4-FFF2-40B4-BE49-F238E27FC236}">
                <a16:creationId xmlns:a16="http://schemas.microsoft.com/office/drawing/2014/main" id="{EA19FADD-4289-DB48-9296-F9F80ED88DC5}"/>
              </a:ext>
            </a:extLst>
          </p:cNvPr>
          <p:cNvCxnSpPr>
            <a:cxnSpLocks/>
            <a:endCxn id="6" idx="1"/>
          </p:cNvCxnSpPr>
          <p:nvPr/>
        </p:nvCxnSpPr>
        <p:spPr>
          <a:xfrm>
            <a:off x="25297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 name="Curved Connector 12">
            <a:extLst>
              <a:ext uri="{FF2B5EF4-FFF2-40B4-BE49-F238E27FC236}">
                <a16:creationId xmlns:a16="http://schemas.microsoft.com/office/drawing/2014/main" id="{9C7F66EE-C9A0-AB42-A994-021764B9D774}"/>
              </a:ext>
            </a:extLst>
          </p:cNvPr>
          <p:cNvCxnSpPr>
            <a:cxnSpLocks/>
            <a:stCxn id="11" idx="2"/>
            <a:endCxn id="8" idx="2"/>
          </p:cNvCxnSpPr>
          <p:nvPr/>
        </p:nvCxnSpPr>
        <p:spPr>
          <a:xfrm rot="16200000" flipH="1">
            <a:off x="3986188" y="1434382"/>
            <a:ext cx="12700" cy="3317232"/>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937CC9F-37AD-3E48-B926-F5B0CD42A49D}"/>
              </a:ext>
            </a:extLst>
          </p:cNvPr>
          <p:cNvSpPr txBox="1"/>
          <p:nvPr/>
        </p:nvSpPr>
        <p:spPr>
          <a:xfrm>
            <a:off x="6541996" y="2569778"/>
            <a:ext cx="423514" cy="523220"/>
          </a:xfrm>
          <a:prstGeom prst="rect">
            <a:avLst/>
          </a:prstGeom>
          <a:noFill/>
          <a:ln w="25400">
            <a:solidFill>
              <a:schemeClr val="tx1"/>
            </a:solidFill>
          </a:ln>
        </p:spPr>
        <p:txBody>
          <a:bodyPr wrap="square" rtlCol="0">
            <a:spAutoFit/>
          </a:bodyPr>
          <a:lstStyle/>
          <a:p>
            <a:pPr>
              <a:buNone/>
            </a:pPr>
            <a:r>
              <a:rPr lang="en-US" dirty="0"/>
              <a:t>C</a:t>
            </a:r>
          </a:p>
        </p:txBody>
      </p:sp>
      <p:cxnSp>
        <p:nvCxnSpPr>
          <p:cNvPr id="15" name="Straight Connector 14">
            <a:extLst>
              <a:ext uri="{FF2B5EF4-FFF2-40B4-BE49-F238E27FC236}">
                <a16:creationId xmlns:a16="http://schemas.microsoft.com/office/drawing/2014/main" id="{A7132FC4-BF3D-E44F-B45B-80488BAD3960}"/>
              </a:ext>
            </a:extLst>
          </p:cNvPr>
          <p:cNvCxnSpPr>
            <a:cxnSpLocks/>
            <a:stCxn id="8" idx="3"/>
            <a:endCxn id="14" idx="1"/>
          </p:cNvCxnSpPr>
          <p:nvPr/>
        </p:nvCxnSpPr>
        <p:spPr>
          <a:xfrm>
            <a:off x="5866980" y="2831388"/>
            <a:ext cx="675016"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4D257D8F-7DF3-7F47-A831-5542EA959E31}"/>
              </a:ext>
            </a:extLst>
          </p:cNvPr>
          <p:cNvCxnSpPr>
            <a:cxnSpLocks/>
            <a:stCxn id="6" idx="0"/>
            <a:endCxn id="14" idx="0"/>
          </p:cNvCxnSpPr>
          <p:nvPr/>
        </p:nvCxnSpPr>
        <p:spPr>
          <a:xfrm rot="5400000" flipH="1" flipV="1">
            <a:off x="5090328" y="906354"/>
            <a:ext cx="12700" cy="3326849"/>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01053CD6-9AA1-1D4A-920B-568D3E0FA907}"/>
              </a:ext>
            </a:extLst>
          </p:cNvPr>
          <p:cNvSpPr/>
          <p:nvPr/>
        </p:nvSpPr>
        <p:spPr>
          <a:xfrm>
            <a:off x="1950309" y="5490195"/>
            <a:ext cx="5171090" cy="523220"/>
          </a:xfrm>
          <a:prstGeom prst="rect">
            <a:avLst/>
          </a:prstGeom>
        </p:spPr>
        <p:txBody>
          <a:bodyPr wrap="square">
            <a:spAutoFit/>
          </a:bodyPr>
          <a:lstStyle/>
          <a:p>
            <a:pPr marL="1588" lvl="1" algn="ctr" eaLnBrk="0" hangingPunct="0">
              <a:buClr>
                <a:srgbClr val="60B5CC"/>
              </a:buClr>
              <a:buSzPct val="90000"/>
              <a:buNone/>
            </a:pPr>
            <a:r>
              <a:rPr lang="en-US" dirty="0" err="1">
                <a:solidFill>
                  <a:prstClr val="black"/>
                </a:solidFill>
                <a:latin typeface="Corbel"/>
              </a:rPr>
              <a:t>Pr</a:t>
            </a:r>
            <a:r>
              <a:rPr lang="en-US" dirty="0">
                <a:solidFill>
                  <a:prstClr val="black"/>
                </a:solidFill>
                <a:latin typeface="Corbel"/>
              </a:rPr>
              <a:t>(</a:t>
            </a:r>
            <a:r>
              <a:rPr lang="en-US" i="1" dirty="0">
                <a:solidFill>
                  <a:prstClr val="black"/>
                </a:solidFill>
                <a:latin typeface="Corbel"/>
              </a:rPr>
              <a:t>Y</a:t>
            </a:r>
            <a:r>
              <a:rPr lang="en-US" i="1" baseline="30000" dirty="0">
                <a:solidFill>
                  <a:prstClr val="black"/>
                </a:solidFill>
                <a:latin typeface="Corbel"/>
              </a:rPr>
              <a:t> </a:t>
            </a:r>
            <a:r>
              <a:rPr lang="en-US" dirty="0">
                <a:solidFill>
                  <a:prstClr val="black"/>
                </a:solidFill>
                <a:latin typeface="Corbel"/>
              </a:rPr>
              <a:t>= 1 | </a:t>
            </a:r>
            <a:r>
              <a:rPr lang="en-US" i="1" dirty="0">
                <a:solidFill>
                  <a:prstClr val="black"/>
                </a:solidFill>
                <a:latin typeface="Corbel"/>
              </a:rPr>
              <a:t>A</a:t>
            </a:r>
            <a:r>
              <a:rPr lang="en-US" dirty="0">
                <a:solidFill>
                  <a:prstClr val="black"/>
                </a:solidFill>
                <a:latin typeface="Corbel"/>
              </a:rPr>
              <a:t> = 1) ≠ </a:t>
            </a:r>
            <a:r>
              <a:rPr lang="en-US" dirty="0" err="1">
                <a:solidFill>
                  <a:prstClr val="black"/>
                </a:solidFill>
                <a:latin typeface="Corbel"/>
              </a:rPr>
              <a:t>Pr</a:t>
            </a:r>
            <a:r>
              <a:rPr lang="en-US" dirty="0">
                <a:solidFill>
                  <a:prstClr val="black"/>
                </a:solidFill>
                <a:latin typeface="Corbel"/>
              </a:rPr>
              <a:t>(</a:t>
            </a:r>
            <a:r>
              <a:rPr lang="en-US" i="1" dirty="0">
                <a:solidFill>
                  <a:prstClr val="black"/>
                </a:solidFill>
                <a:latin typeface="Corbel"/>
              </a:rPr>
              <a:t>Y</a:t>
            </a:r>
            <a:r>
              <a:rPr lang="en-US" i="1" baseline="30000" dirty="0">
                <a:solidFill>
                  <a:prstClr val="black"/>
                </a:solidFill>
                <a:latin typeface="Corbel"/>
              </a:rPr>
              <a:t> </a:t>
            </a:r>
            <a:r>
              <a:rPr lang="en-US" dirty="0">
                <a:solidFill>
                  <a:prstClr val="black"/>
                </a:solidFill>
                <a:latin typeface="Corbel"/>
              </a:rPr>
              <a:t>= 1 | </a:t>
            </a:r>
            <a:r>
              <a:rPr lang="en-US" i="1" dirty="0">
                <a:solidFill>
                  <a:prstClr val="black"/>
                </a:solidFill>
                <a:latin typeface="Corbel"/>
              </a:rPr>
              <a:t>A</a:t>
            </a:r>
            <a:r>
              <a:rPr lang="en-US" dirty="0">
                <a:solidFill>
                  <a:prstClr val="black"/>
                </a:solidFill>
                <a:latin typeface="Corbel"/>
              </a:rPr>
              <a:t> = 0)</a:t>
            </a:r>
          </a:p>
        </p:txBody>
      </p:sp>
    </p:spTree>
    <p:extLst>
      <p:ext uri="{BB962C8B-B14F-4D97-AF65-F5344CB8AC3E}">
        <p14:creationId xmlns:p14="http://schemas.microsoft.com/office/powerpoint/2010/main" val="758216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FBB724-7C55-474F-91CC-F85FAE73FA56}"/>
              </a:ext>
            </a:extLst>
          </p:cNvPr>
          <p:cNvSpPr>
            <a:spLocks noGrp="1"/>
          </p:cNvSpPr>
          <p:nvPr>
            <p:ph type="title"/>
          </p:nvPr>
        </p:nvSpPr>
        <p:spPr/>
        <p:txBody>
          <a:bodyPr/>
          <a:lstStyle/>
          <a:p>
            <a:r>
              <a:rPr lang="en-US" dirty="0"/>
              <a:t>Association II</a:t>
            </a:r>
          </a:p>
        </p:txBody>
      </p:sp>
      <p:sp>
        <p:nvSpPr>
          <p:cNvPr id="5" name="Content Placeholder 4">
            <a:extLst>
              <a:ext uri="{FF2B5EF4-FFF2-40B4-BE49-F238E27FC236}">
                <a16:creationId xmlns:a16="http://schemas.microsoft.com/office/drawing/2014/main" id="{6FBA3881-D2BD-2548-8207-3FB4E5DA668D}"/>
              </a:ext>
            </a:extLst>
          </p:cNvPr>
          <p:cNvSpPr>
            <a:spLocks noGrp="1"/>
          </p:cNvSpPr>
          <p:nvPr>
            <p:ph idx="1"/>
          </p:nvPr>
        </p:nvSpPr>
        <p:spPr/>
        <p:txBody>
          <a:bodyPr/>
          <a:lstStyle/>
          <a:p>
            <a:endParaRPr lang="en-US" dirty="0"/>
          </a:p>
          <a:p>
            <a:endParaRPr lang="en-US" dirty="0"/>
          </a:p>
          <a:p>
            <a:endParaRPr lang="en-US" dirty="0"/>
          </a:p>
          <a:p>
            <a:endParaRPr lang="en-US" dirty="0"/>
          </a:p>
          <a:p>
            <a:pPr marL="119062" indent="0">
              <a:buNone/>
            </a:pPr>
            <a:endParaRPr lang="en-US" dirty="0"/>
          </a:p>
          <a:p>
            <a:r>
              <a:rPr lang="en-US" dirty="0"/>
              <a:t>What marginal associational statement represents the relationship between </a:t>
            </a:r>
            <a:r>
              <a:rPr lang="en-US" i="1" dirty="0"/>
              <a:t>L</a:t>
            </a:r>
            <a:r>
              <a:rPr lang="en-US" dirty="0"/>
              <a:t> and </a:t>
            </a:r>
            <a:r>
              <a:rPr lang="en-US" i="1" dirty="0"/>
              <a:t>C</a:t>
            </a:r>
            <a:r>
              <a:rPr lang="en-US" dirty="0"/>
              <a:t>?</a:t>
            </a:r>
          </a:p>
        </p:txBody>
      </p:sp>
      <p:sp>
        <p:nvSpPr>
          <p:cNvPr id="6" name="TextBox 5">
            <a:extLst>
              <a:ext uri="{FF2B5EF4-FFF2-40B4-BE49-F238E27FC236}">
                <a16:creationId xmlns:a16="http://schemas.microsoft.com/office/drawing/2014/main" id="{4FE1B372-404C-7B47-909C-C236FBA7F31A}"/>
              </a:ext>
            </a:extLst>
          </p:cNvPr>
          <p:cNvSpPr txBox="1"/>
          <p:nvPr/>
        </p:nvSpPr>
        <p:spPr>
          <a:xfrm>
            <a:off x="3204728" y="2569778"/>
            <a:ext cx="444352" cy="523220"/>
          </a:xfrm>
          <a:prstGeom prst="rect">
            <a:avLst/>
          </a:prstGeom>
          <a:noFill/>
        </p:spPr>
        <p:txBody>
          <a:bodyPr wrap="none" rtlCol="0">
            <a:spAutoFit/>
          </a:bodyPr>
          <a:lstStyle/>
          <a:p>
            <a:pPr>
              <a:buNone/>
            </a:pPr>
            <a:r>
              <a:rPr lang="en-US" dirty="0"/>
              <a:t>A</a:t>
            </a:r>
          </a:p>
        </p:txBody>
      </p:sp>
      <p:sp>
        <p:nvSpPr>
          <p:cNvPr id="7" name="TextBox 6">
            <a:extLst>
              <a:ext uri="{FF2B5EF4-FFF2-40B4-BE49-F238E27FC236}">
                <a16:creationId xmlns:a16="http://schemas.microsoft.com/office/drawing/2014/main" id="{84D5BEF8-67E6-0444-B373-1B36B4BA6D4B}"/>
              </a:ext>
            </a:extLst>
          </p:cNvPr>
          <p:cNvSpPr txBox="1"/>
          <p:nvPr/>
        </p:nvSpPr>
        <p:spPr>
          <a:xfrm>
            <a:off x="4324097" y="2569778"/>
            <a:ext cx="423514" cy="523220"/>
          </a:xfrm>
          <a:prstGeom prst="rect">
            <a:avLst/>
          </a:prstGeom>
          <a:noFill/>
        </p:spPr>
        <p:txBody>
          <a:bodyPr wrap="none" rtlCol="0">
            <a:spAutoFit/>
          </a:bodyPr>
          <a:lstStyle/>
          <a:p>
            <a:pPr>
              <a:buNone/>
            </a:pPr>
            <a:r>
              <a:rPr lang="en-US" dirty="0"/>
              <a:t>B</a:t>
            </a:r>
          </a:p>
        </p:txBody>
      </p:sp>
      <p:sp>
        <p:nvSpPr>
          <p:cNvPr id="8" name="TextBox 7">
            <a:extLst>
              <a:ext uri="{FF2B5EF4-FFF2-40B4-BE49-F238E27FC236}">
                <a16:creationId xmlns:a16="http://schemas.microsoft.com/office/drawing/2014/main" id="{8658786D-34D9-8F4A-8D1F-13CA1E94CABE}"/>
              </a:ext>
            </a:extLst>
          </p:cNvPr>
          <p:cNvSpPr txBox="1"/>
          <p:nvPr/>
        </p:nvSpPr>
        <p:spPr>
          <a:xfrm>
            <a:off x="5422628" y="2569778"/>
            <a:ext cx="444352" cy="523220"/>
          </a:xfrm>
          <a:prstGeom prst="rect">
            <a:avLst/>
          </a:prstGeom>
          <a:noFill/>
        </p:spPr>
        <p:txBody>
          <a:bodyPr wrap="none" rtlCol="0">
            <a:spAutoFit/>
          </a:bodyPr>
          <a:lstStyle/>
          <a:p>
            <a:pPr>
              <a:buNone/>
            </a:pPr>
            <a:r>
              <a:rPr lang="en-US" dirty="0"/>
              <a:t>Y</a:t>
            </a:r>
          </a:p>
        </p:txBody>
      </p:sp>
      <p:cxnSp>
        <p:nvCxnSpPr>
          <p:cNvPr id="9" name="Straight Connector 8">
            <a:extLst>
              <a:ext uri="{FF2B5EF4-FFF2-40B4-BE49-F238E27FC236}">
                <a16:creationId xmlns:a16="http://schemas.microsoft.com/office/drawing/2014/main" id="{3301B2FB-4C5C-1545-AE1A-1AF9CD5C806A}"/>
              </a:ext>
            </a:extLst>
          </p:cNvPr>
          <p:cNvCxnSpPr>
            <a:stCxn id="6" idx="3"/>
            <a:endCxn id="7" idx="1"/>
          </p:cNvCxnSpPr>
          <p:nvPr/>
        </p:nvCxnSpPr>
        <p:spPr>
          <a:xfrm>
            <a:off x="3649080"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9D5F4B9-3348-564A-9E97-D07BC2538792}"/>
              </a:ext>
            </a:extLst>
          </p:cNvPr>
          <p:cNvCxnSpPr>
            <a:cxnSpLocks/>
            <a:stCxn id="7" idx="3"/>
            <a:endCxn id="8" idx="1"/>
          </p:cNvCxnSpPr>
          <p:nvPr/>
        </p:nvCxnSpPr>
        <p:spPr>
          <a:xfrm>
            <a:off x="47476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C7290B8-7F1B-0841-8B0E-42399C9D364A}"/>
              </a:ext>
            </a:extLst>
          </p:cNvPr>
          <p:cNvSpPr txBox="1"/>
          <p:nvPr/>
        </p:nvSpPr>
        <p:spPr>
          <a:xfrm>
            <a:off x="2125433" y="2569778"/>
            <a:ext cx="404278" cy="523220"/>
          </a:xfrm>
          <a:prstGeom prst="rect">
            <a:avLst/>
          </a:prstGeom>
          <a:noFill/>
        </p:spPr>
        <p:txBody>
          <a:bodyPr wrap="none" rtlCol="0">
            <a:spAutoFit/>
          </a:bodyPr>
          <a:lstStyle/>
          <a:p>
            <a:pPr>
              <a:buNone/>
            </a:pPr>
            <a:r>
              <a:rPr lang="en-US" dirty="0"/>
              <a:t>L</a:t>
            </a:r>
          </a:p>
        </p:txBody>
      </p:sp>
      <p:cxnSp>
        <p:nvCxnSpPr>
          <p:cNvPr id="12" name="Straight Connector 11">
            <a:extLst>
              <a:ext uri="{FF2B5EF4-FFF2-40B4-BE49-F238E27FC236}">
                <a16:creationId xmlns:a16="http://schemas.microsoft.com/office/drawing/2014/main" id="{EA19FADD-4289-DB48-9296-F9F80ED88DC5}"/>
              </a:ext>
            </a:extLst>
          </p:cNvPr>
          <p:cNvCxnSpPr>
            <a:cxnSpLocks/>
            <a:endCxn id="6" idx="1"/>
          </p:cNvCxnSpPr>
          <p:nvPr/>
        </p:nvCxnSpPr>
        <p:spPr>
          <a:xfrm>
            <a:off x="25297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 name="Curved Connector 12">
            <a:extLst>
              <a:ext uri="{FF2B5EF4-FFF2-40B4-BE49-F238E27FC236}">
                <a16:creationId xmlns:a16="http://schemas.microsoft.com/office/drawing/2014/main" id="{9C7F66EE-C9A0-AB42-A994-021764B9D774}"/>
              </a:ext>
            </a:extLst>
          </p:cNvPr>
          <p:cNvCxnSpPr>
            <a:cxnSpLocks/>
            <a:stCxn id="11" idx="2"/>
            <a:endCxn id="8" idx="2"/>
          </p:cNvCxnSpPr>
          <p:nvPr/>
        </p:nvCxnSpPr>
        <p:spPr>
          <a:xfrm rot="16200000" flipH="1">
            <a:off x="3986188" y="1434382"/>
            <a:ext cx="12700" cy="3317232"/>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937CC9F-37AD-3E48-B926-F5B0CD42A49D}"/>
              </a:ext>
            </a:extLst>
          </p:cNvPr>
          <p:cNvSpPr txBox="1"/>
          <p:nvPr/>
        </p:nvSpPr>
        <p:spPr>
          <a:xfrm>
            <a:off x="6541996" y="2569778"/>
            <a:ext cx="423514" cy="523220"/>
          </a:xfrm>
          <a:prstGeom prst="rect">
            <a:avLst/>
          </a:prstGeom>
          <a:noFill/>
          <a:ln w="25400">
            <a:solidFill>
              <a:schemeClr val="tx1"/>
            </a:solidFill>
          </a:ln>
        </p:spPr>
        <p:txBody>
          <a:bodyPr wrap="square" rtlCol="0">
            <a:spAutoFit/>
          </a:bodyPr>
          <a:lstStyle/>
          <a:p>
            <a:pPr>
              <a:buNone/>
            </a:pPr>
            <a:r>
              <a:rPr lang="en-US" dirty="0"/>
              <a:t>C</a:t>
            </a:r>
          </a:p>
        </p:txBody>
      </p:sp>
      <p:cxnSp>
        <p:nvCxnSpPr>
          <p:cNvPr id="15" name="Straight Connector 14">
            <a:extLst>
              <a:ext uri="{FF2B5EF4-FFF2-40B4-BE49-F238E27FC236}">
                <a16:creationId xmlns:a16="http://schemas.microsoft.com/office/drawing/2014/main" id="{A7132FC4-BF3D-E44F-B45B-80488BAD3960}"/>
              </a:ext>
            </a:extLst>
          </p:cNvPr>
          <p:cNvCxnSpPr>
            <a:cxnSpLocks/>
            <a:stCxn id="8" idx="3"/>
            <a:endCxn id="14" idx="1"/>
          </p:cNvCxnSpPr>
          <p:nvPr/>
        </p:nvCxnSpPr>
        <p:spPr>
          <a:xfrm>
            <a:off x="5866980" y="2831388"/>
            <a:ext cx="675016"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4D257D8F-7DF3-7F47-A831-5542EA959E31}"/>
              </a:ext>
            </a:extLst>
          </p:cNvPr>
          <p:cNvCxnSpPr>
            <a:cxnSpLocks/>
            <a:stCxn id="6" idx="0"/>
            <a:endCxn id="14" idx="0"/>
          </p:cNvCxnSpPr>
          <p:nvPr/>
        </p:nvCxnSpPr>
        <p:spPr>
          <a:xfrm rot="5400000" flipH="1" flipV="1">
            <a:off x="5090328" y="906354"/>
            <a:ext cx="12700" cy="3326849"/>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8686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FBB724-7C55-474F-91CC-F85FAE73FA56}"/>
              </a:ext>
            </a:extLst>
          </p:cNvPr>
          <p:cNvSpPr>
            <a:spLocks noGrp="1"/>
          </p:cNvSpPr>
          <p:nvPr>
            <p:ph type="title"/>
          </p:nvPr>
        </p:nvSpPr>
        <p:spPr/>
        <p:txBody>
          <a:bodyPr/>
          <a:lstStyle/>
          <a:p>
            <a:r>
              <a:rPr lang="en-US" dirty="0"/>
              <a:t>Association II – Solution </a:t>
            </a:r>
          </a:p>
        </p:txBody>
      </p:sp>
      <p:sp>
        <p:nvSpPr>
          <p:cNvPr id="5" name="Content Placeholder 4">
            <a:extLst>
              <a:ext uri="{FF2B5EF4-FFF2-40B4-BE49-F238E27FC236}">
                <a16:creationId xmlns:a16="http://schemas.microsoft.com/office/drawing/2014/main" id="{6FBA3881-D2BD-2548-8207-3FB4E5DA668D}"/>
              </a:ext>
            </a:extLst>
          </p:cNvPr>
          <p:cNvSpPr>
            <a:spLocks noGrp="1"/>
          </p:cNvSpPr>
          <p:nvPr>
            <p:ph idx="1"/>
          </p:nvPr>
        </p:nvSpPr>
        <p:spPr/>
        <p:txBody>
          <a:bodyPr/>
          <a:lstStyle/>
          <a:p>
            <a:endParaRPr lang="en-US" dirty="0"/>
          </a:p>
          <a:p>
            <a:endParaRPr lang="en-US" dirty="0"/>
          </a:p>
          <a:p>
            <a:endParaRPr lang="en-US" dirty="0"/>
          </a:p>
          <a:p>
            <a:endParaRPr lang="en-US" dirty="0"/>
          </a:p>
          <a:p>
            <a:pPr marL="119062" indent="0">
              <a:buNone/>
            </a:pPr>
            <a:endParaRPr lang="en-US" dirty="0"/>
          </a:p>
          <a:p>
            <a:r>
              <a:rPr lang="en-US" dirty="0"/>
              <a:t>What marginal associational statement represents the relationship between </a:t>
            </a:r>
            <a:r>
              <a:rPr lang="en-US" i="1" dirty="0"/>
              <a:t>L</a:t>
            </a:r>
            <a:r>
              <a:rPr lang="en-US" dirty="0"/>
              <a:t> and </a:t>
            </a:r>
            <a:r>
              <a:rPr lang="en-US" i="1" dirty="0"/>
              <a:t>C</a:t>
            </a:r>
            <a:r>
              <a:rPr lang="en-US" dirty="0"/>
              <a:t>?</a:t>
            </a:r>
          </a:p>
        </p:txBody>
      </p:sp>
      <p:sp>
        <p:nvSpPr>
          <p:cNvPr id="6" name="TextBox 5">
            <a:extLst>
              <a:ext uri="{FF2B5EF4-FFF2-40B4-BE49-F238E27FC236}">
                <a16:creationId xmlns:a16="http://schemas.microsoft.com/office/drawing/2014/main" id="{4FE1B372-404C-7B47-909C-C236FBA7F31A}"/>
              </a:ext>
            </a:extLst>
          </p:cNvPr>
          <p:cNvSpPr txBox="1"/>
          <p:nvPr/>
        </p:nvSpPr>
        <p:spPr>
          <a:xfrm>
            <a:off x="3204728" y="2569778"/>
            <a:ext cx="444352" cy="523220"/>
          </a:xfrm>
          <a:prstGeom prst="rect">
            <a:avLst/>
          </a:prstGeom>
          <a:noFill/>
        </p:spPr>
        <p:txBody>
          <a:bodyPr wrap="none" rtlCol="0">
            <a:spAutoFit/>
          </a:bodyPr>
          <a:lstStyle/>
          <a:p>
            <a:pPr>
              <a:buNone/>
            </a:pPr>
            <a:r>
              <a:rPr lang="en-US" dirty="0"/>
              <a:t>A</a:t>
            </a:r>
          </a:p>
        </p:txBody>
      </p:sp>
      <p:sp>
        <p:nvSpPr>
          <p:cNvPr id="7" name="TextBox 6">
            <a:extLst>
              <a:ext uri="{FF2B5EF4-FFF2-40B4-BE49-F238E27FC236}">
                <a16:creationId xmlns:a16="http://schemas.microsoft.com/office/drawing/2014/main" id="{84D5BEF8-67E6-0444-B373-1B36B4BA6D4B}"/>
              </a:ext>
            </a:extLst>
          </p:cNvPr>
          <p:cNvSpPr txBox="1"/>
          <p:nvPr/>
        </p:nvSpPr>
        <p:spPr>
          <a:xfrm>
            <a:off x="4324097" y="2569778"/>
            <a:ext cx="423514" cy="523220"/>
          </a:xfrm>
          <a:prstGeom prst="rect">
            <a:avLst/>
          </a:prstGeom>
          <a:noFill/>
        </p:spPr>
        <p:txBody>
          <a:bodyPr wrap="none" rtlCol="0">
            <a:spAutoFit/>
          </a:bodyPr>
          <a:lstStyle/>
          <a:p>
            <a:pPr>
              <a:buNone/>
            </a:pPr>
            <a:r>
              <a:rPr lang="en-US" dirty="0"/>
              <a:t>B</a:t>
            </a:r>
          </a:p>
        </p:txBody>
      </p:sp>
      <p:sp>
        <p:nvSpPr>
          <p:cNvPr id="8" name="TextBox 7">
            <a:extLst>
              <a:ext uri="{FF2B5EF4-FFF2-40B4-BE49-F238E27FC236}">
                <a16:creationId xmlns:a16="http://schemas.microsoft.com/office/drawing/2014/main" id="{8658786D-34D9-8F4A-8D1F-13CA1E94CABE}"/>
              </a:ext>
            </a:extLst>
          </p:cNvPr>
          <p:cNvSpPr txBox="1"/>
          <p:nvPr/>
        </p:nvSpPr>
        <p:spPr>
          <a:xfrm>
            <a:off x="5422628" y="2569778"/>
            <a:ext cx="444352" cy="523220"/>
          </a:xfrm>
          <a:prstGeom prst="rect">
            <a:avLst/>
          </a:prstGeom>
          <a:noFill/>
        </p:spPr>
        <p:txBody>
          <a:bodyPr wrap="none" rtlCol="0">
            <a:spAutoFit/>
          </a:bodyPr>
          <a:lstStyle/>
          <a:p>
            <a:pPr>
              <a:buNone/>
            </a:pPr>
            <a:r>
              <a:rPr lang="en-US" dirty="0"/>
              <a:t>Y</a:t>
            </a:r>
          </a:p>
        </p:txBody>
      </p:sp>
      <p:cxnSp>
        <p:nvCxnSpPr>
          <p:cNvPr id="9" name="Straight Connector 8">
            <a:extLst>
              <a:ext uri="{FF2B5EF4-FFF2-40B4-BE49-F238E27FC236}">
                <a16:creationId xmlns:a16="http://schemas.microsoft.com/office/drawing/2014/main" id="{3301B2FB-4C5C-1545-AE1A-1AF9CD5C806A}"/>
              </a:ext>
            </a:extLst>
          </p:cNvPr>
          <p:cNvCxnSpPr>
            <a:stCxn id="6" idx="3"/>
            <a:endCxn id="7" idx="1"/>
          </p:cNvCxnSpPr>
          <p:nvPr/>
        </p:nvCxnSpPr>
        <p:spPr>
          <a:xfrm>
            <a:off x="3649080"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9D5F4B9-3348-564A-9E97-D07BC2538792}"/>
              </a:ext>
            </a:extLst>
          </p:cNvPr>
          <p:cNvCxnSpPr>
            <a:cxnSpLocks/>
            <a:stCxn id="7" idx="3"/>
            <a:endCxn id="8" idx="1"/>
          </p:cNvCxnSpPr>
          <p:nvPr/>
        </p:nvCxnSpPr>
        <p:spPr>
          <a:xfrm>
            <a:off x="47476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C7290B8-7F1B-0841-8B0E-42399C9D364A}"/>
              </a:ext>
            </a:extLst>
          </p:cNvPr>
          <p:cNvSpPr txBox="1"/>
          <p:nvPr/>
        </p:nvSpPr>
        <p:spPr>
          <a:xfrm>
            <a:off x="2125433" y="2569778"/>
            <a:ext cx="404278" cy="523220"/>
          </a:xfrm>
          <a:prstGeom prst="rect">
            <a:avLst/>
          </a:prstGeom>
          <a:noFill/>
        </p:spPr>
        <p:txBody>
          <a:bodyPr wrap="none" rtlCol="0">
            <a:spAutoFit/>
          </a:bodyPr>
          <a:lstStyle/>
          <a:p>
            <a:pPr>
              <a:buNone/>
            </a:pPr>
            <a:r>
              <a:rPr lang="en-US" dirty="0"/>
              <a:t>L</a:t>
            </a:r>
          </a:p>
        </p:txBody>
      </p:sp>
      <p:cxnSp>
        <p:nvCxnSpPr>
          <p:cNvPr id="12" name="Straight Connector 11">
            <a:extLst>
              <a:ext uri="{FF2B5EF4-FFF2-40B4-BE49-F238E27FC236}">
                <a16:creationId xmlns:a16="http://schemas.microsoft.com/office/drawing/2014/main" id="{EA19FADD-4289-DB48-9296-F9F80ED88DC5}"/>
              </a:ext>
            </a:extLst>
          </p:cNvPr>
          <p:cNvCxnSpPr>
            <a:cxnSpLocks/>
            <a:endCxn id="6" idx="1"/>
          </p:cNvCxnSpPr>
          <p:nvPr/>
        </p:nvCxnSpPr>
        <p:spPr>
          <a:xfrm>
            <a:off x="25297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 name="Curved Connector 12">
            <a:extLst>
              <a:ext uri="{FF2B5EF4-FFF2-40B4-BE49-F238E27FC236}">
                <a16:creationId xmlns:a16="http://schemas.microsoft.com/office/drawing/2014/main" id="{9C7F66EE-C9A0-AB42-A994-021764B9D774}"/>
              </a:ext>
            </a:extLst>
          </p:cNvPr>
          <p:cNvCxnSpPr>
            <a:cxnSpLocks/>
            <a:stCxn id="11" idx="2"/>
            <a:endCxn id="8" idx="2"/>
          </p:cNvCxnSpPr>
          <p:nvPr/>
        </p:nvCxnSpPr>
        <p:spPr>
          <a:xfrm rot="16200000" flipH="1">
            <a:off x="3986188" y="1434382"/>
            <a:ext cx="12700" cy="3317232"/>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937CC9F-37AD-3E48-B926-F5B0CD42A49D}"/>
              </a:ext>
            </a:extLst>
          </p:cNvPr>
          <p:cNvSpPr txBox="1"/>
          <p:nvPr/>
        </p:nvSpPr>
        <p:spPr>
          <a:xfrm>
            <a:off x="6541996" y="2569778"/>
            <a:ext cx="423514" cy="523220"/>
          </a:xfrm>
          <a:prstGeom prst="rect">
            <a:avLst/>
          </a:prstGeom>
          <a:noFill/>
          <a:ln w="25400">
            <a:solidFill>
              <a:schemeClr val="tx1"/>
            </a:solidFill>
          </a:ln>
        </p:spPr>
        <p:txBody>
          <a:bodyPr wrap="square" rtlCol="0">
            <a:spAutoFit/>
          </a:bodyPr>
          <a:lstStyle/>
          <a:p>
            <a:pPr>
              <a:buNone/>
            </a:pPr>
            <a:r>
              <a:rPr lang="en-US" dirty="0"/>
              <a:t>C</a:t>
            </a:r>
          </a:p>
        </p:txBody>
      </p:sp>
      <p:cxnSp>
        <p:nvCxnSpPr>
          <p:cNvPr id="15" name="Straight Connector 14">
            <a:extLst>
              <a:ext uri="{FF2B5EF4-FFF2-40B4-BE49-F238E27FC236}">
                <a16:creationId xmlns:a16="http://schemas.microsoft.com/office/drawing/2014/main" id="{A7132FC4-BF3D-E44F-B45B-80488BAD3960}"/>
              </a:ext>
            </a:extLst>
          </p:cNvPr>
          <p:cNvCxnSpPr>
            <a:cxnSpLocks/>
            <a:stCxn id="8" idx="3"/>
            <a:endCxn id="14" idx="1"/>
          </p:cNvCxnSpPr>
          <p:nvPr/>
        </p:nvCxnSpPr>
        <p:spPr>
          <a:xfrm>
            <a:off x="5866980" y="2831388"/>
            <a:ext cx="675016"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4D257D8F-7DF3-7F47-A831-5542EA959E31}"/>
              </a:ext>
            </a:extLst>
          </p:cNvPr>
          <p:cNvCxnSpPr>
            <a:cxnSpLocks/>
            <a:stCxn id="6" idx="0"/>
            <a:endCxn id="14" idx="0"/>
          </p:cNvCxnSpPr>
          <p:nvPr/>
        </p:nvCxnSpPr>
        <p:spPr>
          <a:xfrm rot="5400000" flipH="1" flipV="1">
            <a:off x="5090328" y="906354"/>
            <a:ext cx="12700" cy="3326849"/>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0C8E5FD6-A696-D647-9AFC-6FE27F3DB79C}"/>
              </a:ext>
            </a:extLst>
          </p:cNvPr>
          <p:cNvSpPr/>
          <p:nvPr/>
        </p:nvSpPr>
        <p:spPr>
          <a:xfrm>
            <a:off x="1950309" y="5490195"/>
            <a:ext cx="5171090" cy="523220"/>
          </a:xfrm>
          <a:prstGeom prst="rect">
            <a:avLst/>
          </a:prstGeom>
        </p:spPr>
        <p:txBody>
          <a:bodyPr wrap="square">
            <a:spAutoFit/>
          </a:bodyPr>
          <a:lstStyle/>
          <a:p>
            <a:pPr marL="1588" lvl="1" algn="ctr" eaLnBrk="0" hangingPunct="0">
              <a:buClr>
                <a:srgbClr val="60B5CC"/>
              </a:buClr>
              <a:buSzPct val="90000"/>
              <a:buNone/>
            </a:pPr>
            <a:r>
              <a:rPr lang="en-US" dirty="0" err="1">
                <a:solidFill>
                  <a:prstClr val="black"/>
                </a:solidFill>
                <a:latin typeface="Corbel"/>
              </a:rPr>
              <a:t>Pr</a:t>
            </a:r>
            <a:r>
              <a:rPr lang="en-US" dirty="0">
                <a:solidFill>
                  <a:prstClr val="black"/>
                </a:solidFill>
                <a:latin typeface="Corbel"/>
              </a:rPr>
              <a:t>(</a:t>
            </a:r>
            <a:r>
              <a:rPr lang="en-US" i="1" dirty="0">
                <a:solidFill>
                  <a:prstClr val="black"/>
                </a:solidFill>
                <a:latin typeface="Corbel"/>
              </a:rPr>
              <a:t>C</a:t>
            </a:r>
            <a:r>
              <a:rPr lang="en-US" i="1" baseline="30000" dirty="0">
                <a:solidFill>
                  <a:prstClr val="black"/>
                </a:solidFill>
                <a:latin typeface="Corbel"/>
              </a:rPr>
              <a:t> </a:t>
            </a:r>
            <a:r>
              <a:rPr lang="en-US" dirty="0">
                <a:solidFill>
                  <a:prstClr val="black"/>
                </a:solidFill>
                <a:latin typeface="Corbel"/>
              </a:rPr>
              <a:t>= 1 | </a:t>
            </a:r>
            <a:r>
              <a:rPr lang="en-US" i="1" dirty="0">
                <a:solidFill>
                  <a:prstClr val="black"/>
                </a:solidFill>
                <a:latin typeface="Corbel"/>
              </a:rPr>
              <a:t>L</a:t>
            </a:r>
            <a:r>
              <a:rPr lang="en-US" dirty="0">
                <a:solidFill>
                  <a:prstClr val="black"/>
                </a:solidFill>
                <a:latin typeface="Corbel"/>
              </a:rPr>
              <a:t> = 1) ≠ </a:t>
            </a:r>
            <a:r>
              <a:rPr lang="en-US" dirty="0" err="1">
                <a:solidFill>
                  <a:prstClr val="black"/>
                </a:solidFill>
                <a:latin typeface="Corbel"/>
              </a:rPr>
              <a:t>Pr</a:t>
            </a:r>
            <a:r>
              <a:rPr lang="en-US" dirty="0">
                <a:solidFill>
                  <a:prstClr val="black"/>
                </a:solidFill>
                <a:latin typeface="Corbel"/>
              </a:rPr>
              <a:t>(</a:t>
            </a:r>
            <a:r>
              <a:rPr lang="en-US" i="1" dirty="0">
                <a:solidFill>
                  <a:prstClr val="black"/>
                </a:solidFill>
                <a:latin typeface="Corbel"/>
              </a:rPr>
              <a:t>C</a:t>
            </a:r>
            <a:r>
              <a:rPr lang="en-US" i="1" baseline="30000" dirty="0">
                <a:solidFill>
                  <a:prstClr val="black"/>
                </a:solidFill>
                <a:latin typeface="Corbel"/>
              </a:rPr>
              <a:t> </a:t>
            </a:r>
            <a:r>
              <a:rPr lang="en-US" dirty="0">
                <a:solidFill>
                  <a:prstClr val="black"/>
                </a:solidFill>
                <a:latin typeface="Corbel"/>
              </a:rPr>
              <a:t>= 1 | </a:t>
            </a:r>
            <a:r>
              <a:rPr lang="en-US" i="1" dirty="0">
                <a:solidFill>
                  <a:prstClr val="black"/>
                </a:solidFill>
                <a:latin typeface="Corbel"/>
              </a:rPr>
              <a:t>L</a:t>
            </a:r>
            <a:r>
              <a:rPr lang="en-US" dirty="0">
                <a:solidFill>
                  <a:prstClr val="black"/>
                </a:solidFill>
                <a:latin typeface="Corbel"/>
              </a:rPr>
              <a:t> = 0)</a:t>
            </a:r>
          </a:p>
        </p:txBody>
      </p:sp>
    </p:spTree>
    <p:extLst>
      <p:ext uri="{BB962C8B-B14F-4D97-AF65-F5344CB8AC3E}">
        <p14:creationId xmlns:p14="http://schemas.microsoft.com/office/powerpoint/2010/main" val="2992824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DAGs</a:t>
            </a:r>
          </a:p>
        </p:txBody>
      </p:sp>
    </p:spTree>
    <p:extLst>
      <p:ext uri="{BB962C8B-B14F-4D97-AF65-F5344CB8AC3E}">
        <p14:creationId xmlns:p14="http://schemas.microsoft.com/office/powerpoint/2010/main" val="1724958191"/>
      </p:ext>
    </p:extLst>
  </p:cSld>
  <p:clrMapOvr>
    <a:masterClrMapping/>
  </p:clrMapOvr>
  <mc:AlternateContent xmlns:mc="http://schemas.openxmlformats.org/markup-compatibility/2006" xmlns:p14="http://schemas.microsoft.com/office/powerpoint/2010/main">
    <mc:Choice Requires="p14">
      <p:transition spd="slow" p14:dur="2000" advTm="3889"/>
    </mc:Choice>
    <mc:Fallback xmlns="">
      <p:transition spd="slow" advTm="3889"/>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FBB724-7C55-474F-91CC-F85FAE73FA56}"/>
              </a:ext>
            </a:extLst>
          </p:cNvPr>
          <p:cNvSpPr>
            <a:spLocks noGrp="1"/>
          </p:cNvSpPr>
          <p:nvPr>
            <p:ph type="title"/>
          </p:nvPr>
        </p:nvSpPr>
        <p:spPr/>
        <p:txBody>
          <a:bodyPr/>
          <a:lstStyle/>
          <a:p>
            <a:r>
              <a:rPr lang="en-US" dirty="0"/>
              <a:t>Association III</a:t>
            </a:r>
          </a:p>
        </p:txBody>
      </p:sp>
      <p:sp>
        <p:nvSpPr>
          <p:cNvPr id="5" name="Content Placeholder 4">
            <a:extLst>
              <a:ext uri="{FF2B5EF4-FFF2-40B4-BE49-F238E27FC236}">
                <a16:creationId xmlns:a16="http://schemas.microsoft.com/office/drawing/2014/main" id="{6FBA3881-D2BD-2548-8207-3FB4E5DA668D}"/>
              </a:ext>
            </a:extLst>
          </p:cNvPr>
          <p:cNvSpPr>
            <a:spLocks noGrp="1"/>
          </p:cNvSpPr>
          <p:nvPr>
            <p:ph idx="1"/>
          </p:nvPr>
        </p:nvSpPr>
        <p:spPr/>
        <p:txBody>
          <a:bodyPr/>
          <a:lstStyle/>
          <a:p>
            <a:endParaRPr lang="en-US" dirty="0"/>
          </a:p>
          <a:p>
            <a:endParaRPr lang="en-US" dirty="0"/>
          </a:p>
          <a:p>
            <a:endParaRPr lang="en-US" dirty="0"/>
          </a:p>
          <a:p>
            <a:endParaRPr lang="en-US" dirty="0"/>
          </a:p>
          <a:p>
            <a:pPr marL="119062" indent="0">
              <a:buNone/>
            </a:pPr>
            <a:endParaRPr lang="en-US" dirty="0"/>
          </a:p>
          <a:p>
            <a:r>
              <a:rPr lang="en-US" dirty="0"/>
              <a:t>What associational statement represents the relationship between </a:t>
            </a:r>
            <a:r>
              <a:rPr lang="en-US" i="1" dirty="0"/>
              <a:t>L</a:t>
            </a:r>
            <a:r>
              <a:rPr lang="en-US" dirty="0"/>
              <a:t> and </a:t>
            </a:r>
            <a:r>
              <a:rPr lang="en-US" i="1" dirty="0"/>
              <a:t>Y</a:t>
            </a:r>
            <a:r>
              <a:rPr lang="en-US" dirty="0"/>
              <a:t>, conditional on A?</a:t>
            </a:r>
          </a:p>
        </p:txBody>
      </p:sp>
      <p:sp>
        <p:nvSpPr>
          <p:cNvPr id="6" name="TextBox 5">
            <a:extLst>
              <a:ext uri="{FF2B5EF4-FFF2-40B4-BE49-F238E27FC236}">
                <a16:creationId xmlns:a16="http://schemas.microsoft.com/office/drawing/2014/main" id="{4FE1B372-404C-7B47-909C-C236FBA7F31A}"/>
              </a:ext>
            </a:extLst>
          </p:cNvPr>
          <p:cNvSpPr txBox="1"/>
          <p:nvPr/>
        </p:nvSpPr>
        <p:spPr>
          <a:xfrm>
            <a:off x="3204728" y="2569778"/>
            <a:ext cx="444352" cy="523220"/>
          </a:xfrm>
          <a:prstGeom prst="rect">
            <a:avLst/>
          </a:prstGeom>
          <a:noFill/>
        </p:spPr>
        <p:txBody>
          <a:bodyPr wrap="none" rtlCol="0">
            <a:spAutoFit/>
          </a:bodyPr>
          <a:lstStyle/>
          <a:p>
            <a:pPr>
              <a:buNone/>
            </a:pPr>
            <a:r>
              <a:rPr lang="en-US" dirty="0"/>
              <a:t>A</a:t>
            </a:r>
          </a:p>
        </p:txBody>
      </p:sp>
      <p:sp>
        <p:nvSpPr>
          <p:cNvPr id="7" name="TextBox 6">
            <a:extLst>
              <a:ext uri="{FF2B5EF4-FFF2-40B4-BE49-F238E27FC236}">
                <a16:creationId xmlns:a16="http://schemas.microsoft.com/office/drawing/2014/main" id="{84D5BEF8-67E6-0444-B373-1B36B4BA6D4B}"/>
              </a:ext>
            </a:extLst>
          </p:cNvPr>
          <p:cNvSpPr txBox="1"/>
          <p:nvPr/>
        </p:nvSpPr>
        <p:spPr>
          <a:xfrm>
            <a:off x="4324097" y="2569778"/>
            <a:ext cx="423514" cy="523220"/>
          </a:xfrm>
          <a:prstGeom prst="rect">
            <a:avLst/>
          </a:prstGeom>
          <a:noFill/>
        </p:spPr>
        <p:txBody>
          <a:bodyPr wrap="none" rtlCol="0">
            <a:spAutoFit/>
          </a:bodyPr>
          <a:lstStyle/>
          <a:p>
            <a:pPr>
              <a:buNone/>
            </a:pPr>
            <a:r>
              <a:rPr lang="en-US" dirty="0"/>
              <a:t>B</a:t>
            </a:r>
          </a:p>
        </p:txBody>
      </p:sp>
      <p:sp>
        <p:nvSpPr>
          <p:cNvPr id="8" name="TextBox 7">
            <a:extLst>
              <a:ext uri="{FF2B5EF4-FFF2-40B4-BE49-F238E27FC236}">
                <a16:creationId xmlns:a16="http://schemas.microsoft.com/office/drawing/2014/main" id="{8658786D-34D9-8F4A-8D1F-13CA1E94CABE}"/>
              </a:ext>
            </a:extLst>
          </p:cNvPr>
          <p:cNvSpPr txBox="1"/>
          <p:nvPr/>
        </p:nvSpPr>
        <p:spPr>
          <a:xfrm>
            <a:off x="5422628" y="2569778"/>
            <a:ext cx="444352" cy="523220"/>
          </a:xfrm>
          <a:prstGeom prst="rect">
            <a:avLst/>
          </a:prstGeom>
          <a:noFill/>
        </p:spPr>
        <p:txBody>
          <a:bodyPr wrap="none" rtlCol="0">
            <a:spAutoFit/>
          </a:bodyPr>
          <a:lstStyle/>
          <a:p>
            <a:pPr>
              <a:buNone/>
            </a:pPr>
            <a:r>
              <a:rPr lang="en-US" dirty="0"/>
              <a:t>Y</a:t>
            </a:r>
          </a:p>
        </p:txBody>
      </p:sp>
      <p:cxnSp>
        <p:nvCxnSpPr>
          <p:cNvPr id="9" name="Straight Connector 8">
            <a:extLst>
              <a:ext uri="{FF2B5EF4-FFF2-40B4-BE49-F238E27FC236}">
                <a16:creationId xmlns:a16="http://schemas.microsoft.com/office/drawing/2014/main" id="{3301B2FB-4C5C-1545-AE1A-1AF9CD5C806A}"/>
              </a:ext>
            </a:extLst>
          </p:cNvPr>
          <p:cNvCxnSpPr>
            <a:stCxn id="6" idx="3"/>
            <a:endCxn id="7" idx="1"/>
          </p:cNvCxnSpPr>
          <p:nvPr/>
        </p:nvCxnSpPr>
        <p:spPr>
          <a:xfrm>
            <a:off x="3649080"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9D5F4B9-3348-564A-9E97-D07BC2538792}"/>
              </a:ext>
            </a:extLst>
          </p:cNvPr>
          <p:cNvCxnSpPr>
            <a:cxnSpLocks/>
            <a:stCxn id="7" idx="3"/>
            <a:endCxn id="8" idx="1"/>
          </p:cNvCxnSpPr>
          <p:nvPr/>
        </p:nvCxnSpPr>
        <p:spPr>
          <a:xfrm>
            <a:off x="47476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C7290B8-7F1B-0841-8B0E-42399C9D364A}"/>
              </a:ext>
            </a:extLst>
          </p:cNvPr>
          <p:cNvSpPr txBox="1"/>
          <p:nvPr/>
        </p:nvSpPr>
        <p:spPr>
          <a:xfrm>
            <a:off x="2125433" y="2569778"/>
            <a:ext cx="404278" cy="523220"/>
          </a:xfrm>
          <a:prstGeom prst="rect">
            <a:avLst/>
          </a:prstGeom>
          <a:noFill/>
        </p:spPr>
        <p:txBody>
          <a:bodyPr wrap="none" rtlCol="0">
            <a:spAutoFit/>
          </a:bodyPr>
          <a:lstStyle/>
          <a:p>
            <a:pPr>
              <a:buNone/>
            </a:pPr>
            <a:r>
              <a:rPr lang="en-US" dirty="0"/>
              <a:t>L</a:t>
            </a:r>
          </a:p>
        </p:txBody>
      </p:sp>
      <p:cxnSp>
        <p:nvCxnSpPr>
          <p:cNvPr id="12" name="Straight Connector 11">
            <a:extLst>
              <a:ext uri="{FF2B5EF4-FFF2-40B4-BE49-F238E27FC236}">
                <a16:creationId xmlns:a16="http://schemas.microsoft.com/office/drawing/2014/main" id="{EA19FADD-4289-DB48-9296-F9F80ED88DC5}"/>
              </a:ext>
            </a:extLst>
          </p:cNvPr>
          <p:cNvCxnSpPr>
            <a:cxnSpLocks/>
            <a:endCxn id="6" idx="1"/>
          </p:cNvCxnSpPr>
          <p:nvPr/>
        </p:nvCxnSpPr>
        <p:spPr>
          <a:xfrm>
            <a:off x="25297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 name="Curved Connector 12">
            <a:extLst>
              <a:ext uri="{FF2B5EF4-FFF2-40B4-BE49-F238E27FC236}">
                <a16:creationId xmlns:a16="http://schemas.microsoft.com/office/drawing/2014/main" id="{9C7F66EE-C9A0-AB42-A994-021764B9D774}"/>
              </a:ext>
            </a:extLst>
          </p:cNvPr>
          <p:cNvCxnSpPr>
            <a:cxnSpLocks/>
            <a:stCxn id="11" idx="2"/>
            <a:endCxn id="8" idx="2"/>
          </p:cNvCxnSpPr>
          <p:nvPr/>
        </p:nvCxnSpPr>
        <p:spPr>
          <a:xfrm rot="16200000" flipH="1">
            <a:off x="3986188" y="1434382"/>
            <a:ext cx="12700" cy="3317232"/>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937CC9F-37AD-3E48-B926-F5B0CD42A49D}"/>
              </a:ext>
            </a:extLst>
          </p:cNvPr>
          <p:cNvSpPr txBox="1"/>
          <p:nvPr/>
        </p:nvSpPr>
        <p:spPr>
          <a:xfrm>
            <a:off x="6541996" y="2569778"/>
            <a:ext cx="423514" cy="523220"/>
          </a:xfrm>
          <a:prstGeom prst="rect">
            <a:avLst/>
          </a:prstGeom>
          <a:noFill/>
          <a:ln w="25400">
            <a:solidFill>
              <a:schemeClr val="tx1"/>
            </a:solidFill>
          </a:ln>
        </p:spPr>
        <p:txBody>
          <a:bodyPr wrap="square" rtlCol="0">
            <a:spAutoFit/>
          </a:bodyPr>
          <a:lstStyle/>
          <a:p>
            <a:pPr>
              <a:buNone/>
            </a:pPr>
            <a:r>
              <a:rPr lang="en-US" dirty="0"/>
              <a:t>C</a:t>
            </a:r>
          </a:p>
        </p:txBody>
      </p:sp>
      <p:cxnSp>
        <p:nvCxnSpPr>
          <p:cNvPr id="15" name="Straight Connector 14">
            <a:extLst>
              <a:ext uri="{FF2B5EF4-FFF2-40B4-BE49-F238E27FC236}">
                <a16:creationId xmlns:a16="http://schemas.microsoft.com/office/drawing/2014/main" id="{A7132FC4-BF3D-E44F-B45B-80488BAD3960}"/>
              </a:ext>
            </a:extLst>
          </p:cNvPr>
          <p:cNvCxnSpPr>
            <a:cxnSpLocks/>
            <a:stCxn id="8" idx="3"/>
            <a:endCxn id="14" idx="1"/>
          </p:cNvCxnSpPr>
          <p:nvPr/>
        </p:nvCxnSpPr>
        <p:spPr>
          <a:xfrm>
            <a:off x="5866980" y="2831388"/>
            <a:ext cx="675016"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4D257D8F-7DF3-7F47-A831-5542EA959E31}"/>
              </a:ext>
            </a:extLst>
          </p:cNvPr>
          <p:cNvCxnSpPr>
            <a:cxnSpLocks/>
            <a:stCxn id="6" idx="0"/>
            <a:endCxn id="14" idx="0"/>
          </p:cNvCxnSpPr>
          <p:nvPr/>
        </p:nvCxnSpPr>
        <p:spPr>
          <a:xfrm rot="5400000" flipH="1" flipV="1">
            <a:off x="5090328" y="906354"/>
            <a:ext cx="12700" cy="3326849"/>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169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FBB724-7C55-474F-91CC-F85FAE73FA56}"/>
              </a:ext>
            </a:extLst>
          </p:cNvPr>
          <p:cNvSpPr>
            <a:spLocks noGrp="1"/>
          </p:cNvSpPr>
          <p:nvPr>
            <p:ph type="title"/>
          </p:nvPr>
        </p:nvSpPr>
        <p:spPr/>
        <p:txBody>
          <a:bodyPr/>
          <a:lstStyle/>
          <a:p>
            <a:r>
              <a:rPr lang="en-US" dirty="0"/>
              <a:t>Association III – Solution</a:t>
            </a:r>
          </a:p>
        </p:txBody>
      </p:sp>
      <p:sp>
        <p:nvSpPr>
          <p:cNvPr id="5" name="Content Placeholder 4">
            <a:extLst>
              <a:ext uri="{FF2B5EF4-FFF2-40B4-BE49-F238E27FC236}">
                <a16:creationId xmlns:a16="http://schemas.microsoft.com/office/drawing/2014/main" id="{6FBA3881-D2BD-2548-8207-3FB4E5DA668D}"/>
              </a:ext>
            </a:extLst>
          </p:cNvPr>
          <p:cNvSpPr>
            <a:spLocks noGrp="1"/>
          </p:cNvSpPr>
          <p:nvPr>
            <p:ph idx="1"/>
          </p:nvPr>
        </p:nvSpPr>
        <p:spPr/>
        <p:txBody>
          <a:bodyPr/>
          <a:lstStyle/>
          <a:p>
            <a:endParaRPr lang="en-US" dirty="0"/>
          </a:p>
          <a:p>
            <a:endParaRPr lang="en-US" dirty="0"/>
          </a:p>
          <a:p>
            <a:endParaRPr lang="en-US" dirty="0"/>
          </a:p>
          <a:p>
            <a:endParaRPr lang="en-US" dirty="0"/>
          </a:p>
          <a:p>
            <a:pPr marL="119062" indent="0">
              <a:buNone/>
            </a:pPr>
            <a:endParaRPr lang="en-US" dirty="0"/>
          </a:p>
          <a:p>
            <a:r>
              <a:rPr lang="en-US" dirty="0"/>
              <a:t>What associational statement represents the relationship between </a:t>
            </a:r>
            <a:r>
              <a:rPr lang="en-US" i="1" dirty="0"/>
              <a:t>L</a:t>
            </a:r>
            <a:r>
              <a:rPr lang="en-US" dirty="0"/>
              <a:t> and </a:t>
            </a:r>
            <a:r>
              <a:rPr lang="en-US" i="1" dirty="0"/>
              <a:t>Y</a:t>
            </a:r>
            <a:r>
              <a:rPr lang="en-US" dirty="0"/>
              <a:t>, conditional on A?</a:t>
            </a:r>
          </a:p>
        </p:txBody>
      </p:sp>
      <p:sp>
        <p:nvSpPr>
          <p:cNvPr id="6" name="TextBox 5">
            <a:extLst>
              <a:ext uri="{FF2B5EF4-FFF2-40B4-BE49-F238E27FC236}">
                <a16:creationId xmlns:a16="http://schemas.microsoft.com/office/drawing/2014/main" id="{4FE1B372-404C-7B47-909C-C236FBA7F31A}"/>
              </a:ext>
            </a:extLst>
          </p:cNvPr>
          <p:cNvSpPr txBox="1"/>
          <p:nvPr/>
        </p:nvSpPr>
        <p:spPr>
          <a:xfrm>
            <a:off x="3204728" y="2569778"/>
            <a:ext cx="444352" cy="523220"/>
          </a:xfrm>
          <a:prstGeom prst="rect">
            <a:avLst/>
          </a:prstGeom>
          <a:noFill/>
        </p:spPr>
        <p:txBody>
          <a:bodyPr wrap="none" rtlCol="0">
            <a:spAutoFit/>
          </a:bodyPr>
          <a:lstStyle/>
          <a:p>
            <a:pPr>
              <a:buNone/>
            </a:pPr>
            <a:r>
              <a:rPr lang="en-US" dirty="0"/>
              <a:t>A</a:t>
            </a:r>
          </a:p>
        </p:txBody>
      </p:sp>
      <p:sp>
        <p:nvSpPr>
          <p:cNvPr id="7" name="TextBox 6">
            <a:extLst>
              <a:ext uri="{FF2B5EF4-FFF2-40B4-BE49-F238E27FC236}">
                <a16:creationId xmlns:a16="http://schemas.microsoft.com/office/drawing/2014/main" id="{84D5BEF8-67E6-0444-B373-1B36B4BA6D4B}"/>
              </a:ext>
            </a:extLst>
          </p:cNvPr>
          <p:cNvSpPr txBox="1"/>
          <p:nvPr/>
        </p:nvSpPr>
        <p:spPr>
          <a:xfrm>
            <a:off x="4324097" y="2569778"/>
            <a:ext cx="423514" cy="523220"/>
          </a:xfrm>
          <a:prstGeom prst="rect">
            <a:avLst/>
          </a:prstGeom>
          <a:noFill/>
        </p:spPr>
        <p:txBody>
          <a:bodyPr wrap="none" rtlCol="0">
            <a:spAutoFit/>
          </a:bodyPr>
          <a:lstStyle/>
          <a:p>
            <a:pPr>
              <a:buNone/>
            </a:pPr>
            <a:r>
              <a:rPr lang="en-US" dirty="0"/>
              <a:t>B</a:t>
            </a:r>
          </a:p>
        </p:txBody>
      </p:sp>
      <p:sp>
        <p:nvSpPr>
          <p:cNvPr id="8" name="TextBox 7">
            <a:extLst>
              <a:ext uri="{FF2B5EF4-FFF2-40B4-BE49-F238E27FC236}">
                <a16:creationId xmlns:a16="http://schemas.microsoft.com/office/drawing/2014/main" id="{8658786D-34D9-8F4A-8D1F-13CA1E94CABE}"/>
              </a:ext>
            </a:extLst>
          </p:cNvPr>
          <p:cNvSpPr txBox="1"/>
          <p:nvPr/>
        </p:nvSpPr>
        <p:spPr>
          <a:xfrm>
            <a:off x="5422628" y="2569778"/>
            <a:ext cx="444352" cy="523220"/>
          </a:xfrm>
          <a:prstGeom prst="rect">
            <a:avLst/>
          </a:prstGeom>
          <a:noFill/>
        </p:spPr>
        <p:txBody>
          <a:bodyPr wrap="none" rtlCol="0">
            <a:spAutoFit/>
          </a:bodyPr>
          <a:lstStyle/>
          <a:p>
            <a:pPr>
              <a:buNone/>
            </a:pPr>
            <a:r>
              <a:rPr lang="en-US" dirty="0"/>
              <a:t>Y</a:t>
            </a:r>
          </a:p>
        </p:txBody>
      </p:sp>
      <p:cxnSp>
        <p:nvCxnSpPr>
          <p:cNvPr id="9" name="Straight Connector 8">
            <a:extLst>
              <a:ext uri="{FF2B5EF4-FFF2-40B4-BE49-F238E27FC236}">
                <a16:creationId xmlns:a16="http://schemas.microsoft.com/office/drawing/2014/main" id="{3301B2FB-4C5C-1545-AE1A-1AF9CD5C806A}"/>
              </a:ext>
            </a:extLst>
          </p:cNvPr>
          <p:cNvCxnSpPr>
            <a:stCxn id="6" idx="3"/>
            <a:endCxn id="7" idx="1"/>
          </p:cNvCxnSpPr>
          <p:nvPr/>
        </p:nvCxnSpPr>
        <p:spPr>
          <a:xfrm>
            <a:off x="3649080"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9D5F4B9-3348-564A-9E97-D07BC2538792}"/>
              </a:ext>
            </a:extLst>
          </p:cNvPr>
          <p:cNvCxnSpPr>
            <a:cxnSpLocks/>
            <a:stCxn id="7" idx="3"/>
            <a:endCxn id="8" idx="1"/>
          </p:cNvCxnSpPr>
          <p:nvPr/>
        </p:nvCxnSpPr>
        <p:spPr>
          <a:xfrm>
            <a:off x="47476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C7290B8-7F1B-0841-8B0E-42399C9D364A}"/>
              </a:ext>
            </a:extLst>
          </p:cNvPr>
          <p:cNvSpPr txBox="1"/>
          <p:nvPr/>
        </p:nvSpPr>
        <p:spPr>
          <a:xfrm>
            <a:off x="2125433" y="2569778"/>
            <a:ext cx="404278" cy="523220"/>
          </a:xfrm>
          <a:prstGeom prst="rect">
            <a:avLst/>
          </a:prstGeom>
          <a:noFill/>
        </p:spPr>
        <p:txBody>
          <a:bodyPr wrap="none" rtlCol="0">
            <a:spAutoFit/>
          </a:bodyPr>
          <a:lstStyle/>
          <a:p>
            <a:pPr>
              <a:buNone/>
            </a:pPr>
            <a:r>
              <a:rPr lang="en-US" dirty="0"/>
              <a:t>L</a:t>
            </a:r>
          </a:p>
        </p:txBody>
      </p:sp>
      <p:cxnSp>
        <p:nvCxnSpPr>
          <p:cNvPr id="12" name="Straight Connector 11">
            <a:extLst>
              <a:ext uri="{FF2B5EF4-FFF2-40B4-BE49-F238E27FC236}">
                <a16:creationId xmlns:a16="http://schemas.microsoft.com/office/drawing/2014/main" id="{EA19FADD-4289-DB48-9296-F9F80ED88DC5}"/>
              </a:ext>
            </a:extLst>
          </p:cNvPr>
          <p:cNvCxnSpPr>
            <a:cxnSpLocks/>
            <a:endCxn id="6" idx="1"/>
          </p:cNvCxnSpPr>
          <p:nvPr/>
        </p:nvCxnSpPr>
        <p:spPr>
          <a:xfrm>
            <a:off x="25297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 name="Curved Connector 12">
            <a:extLst>
              <a:ext uri="{FF2B5EF4-FFF2-40B4-BE49-F238E27FC236}">
                <a16:creationId xmlns:a16="http://schemas.microsoft.com/office/drawing/2014/main" id="{9C7F66EE-C9A0-AB42-A994-021764B9D774}"/>
              </a:ext>
            </a:extLst>
          </p:cNvPr>
          <p:cNvCxnSpPr>
            <a:cxnSpLocks/>
            <a:stCxn id="11" idx="2"/>
            <a:endCxn id="8" idx="2"/>
          </p:cNvCxnSpPr>
          <p:nvPr/>
        </p:nvCxnSpPr>
        <p:spPr>
          <a:xfrm rot="16200000" flipH="1">
            <a:off x="3986188" y="1434382"/>
            <a:ext cx="12700" cy="3317232"/>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937CC9F-37AD-3E48-B926-F5B0CD42A49D}"/>
              </a:ext>
            </a:extLst>
          </p:cNvPr>
          <p:cNvSpPr txBox="1"/>
          <p:nvPr/>
        </p:nvSpPr>
        <p:spPr>
          <a:xfrm>
            <a:off x="6541996" y="2569778"/>
            <a:ext cx="423514" cy="523220"/>
          </a:xfrm>
          <a:prstGeom prst="rect">
            <a:avLst/>
          </a:prstGeom>
          <a:noFill/>
          <a:ln w="25400">
            <a:solidFill>
              <a:schemeClr val="tx1"/>
            </a:solidFill>
          </a:ln>
        </p:spPr>
        <p:txBody>
          <a:bodyPr wrap="square" rtlCol="0">
            <a:spAutoFit/>
          </a:bodyPr>
          <a:lstStyle/>
          <a:p>
            <a:pPr>
              <a:buNone/>
            </a:pPr>
            <a:r>
              <a:rPr lang="en-US" dirty="0"/>
              <a:t>C</a:t>
            </a:r>
          </a:p>
        </p:txBody>
      </p:sp>
      <p:cxnSp>
        <p:nvCxnSpPr>
          <p:cNvPr id="15" name="Straight Connector 14">
            <a:extLst>
              <a:ext uri="{FF2B5EF4-FFF2-40B4-BE49-F238E27FC236}">
                <a16:creationId xmlns:a16="http://schemas.microsoft.com/office/drawing/2014/main" id="{A7132FC4-BF3D-E44F-B45B-80488BAD3960}"/>
              </a:ext>
            </a:extLst>
          </p:cNvPr>
          <p:cNvCxnSpPr>
            <a:cxnSpLocks/>
            <a:stCxn id="8" idx="3"/>
            <a:endCxn id="14" idx="1"/>
          </p:cNvCxnSpPr>
          <p:nvPr/>
        </p:nvCxnSpPr>
        <p:spPr>
          <a:xfrm>
            <a:off x="5866980" y="2831388"/>
            <a:ext cx="675016"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4D257D8F-7DF3-7F47-A831-5542EA959E31}"/>
              </a:ext>
            </a:extLst>
          </p:cNvPr>
          <p:cNvCxnSpPr>
            <a:cxnSpLocks/>
            <a:stCxn id="6" idx="0"/>
            <a:endCxn id="14" idx="0"/>
          </p:cNvCxnSpPr>
          <p:nvPr/>
        </p:nvCxnSpPr>
        <p:spPr>
          <a:xfrm rot="5400000" flipH="1" flipV="1">
            <a:off x="5090328" y="906354"/>
            <a:ext cx="12700" cy="3326849"/>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C3BA8501-364B-2F4B-8A46-B65099202A05}"/>
              </a:ext>
            </a:extLst>
          </p:cNvPr>
          <p:cNvSpPr/>
          <p:nvPr/>
        </p:nvSpPr>
        <p:spPr>
          <a:xfrm>
            <a:off x="851338" y="5887486"/>
            <a:ext cx="7662041" cy="523220"/>
          </a:xfrm>
          <a:prstGeom prst="rect">
            <a:avLst/>
          </a:prstGeom>
        </p:spPr>
        <p:txBody>
          <a:bodyPr wrap="square">
            <a:spAutoFit/>
          </a:bodyPr>
          <a:lstStyle/>
          <a:p>
            <a:pPr marL="1588" lvl="1" algn="ctr" eaLnBrk="0" hangingPunct="0">
              <a:buClr>
                <a:srgbClr val="60B5CC"/>
              </a:buClr>
              <a:buSzPct val="90000"/>
              <a:buNone/>
            </a:pPr>
            <a:r>
              <a:rPr lang="en-US" dirty="0" err="1">
                <a:solidFill>
                  <a:prstClr val="black"/>
                </a:solidFill>
                <a:latin typeface="Corbel"/>
              </a:rPr>
              <a:t>Pr</a:t>
            </a:r>
            <a:r>
              <a:rPr lang="en-US" dirty="0">
                <a:solidFill>
                  <a:prstClr val="black"/>
                </a:solidFill>
                <a:latin typeface="Corbel"/>
              </a:rPr>
              <a:t>(</a:t>
            </a:r>
            <a:r>
              <a:rPr lang="en-US" i="1" dirty="0">
                <a:solidFill>
                  <a:prstClr val="black"/>
                </a:solidFill>
                <a:latin typeface="Corbel"/>
              </a:rPr>
              <a:t>Y</a:t>
            </a:r>
            <a:r>
              <a:rPr lang="en-US" i="1" baseline="30000" dirty="0">
                <a:solidFill>
                  <a:prstClr val="black"/>
                </a:solidFill>
                <a:latin typeface="Corbel"/>
              </a:rPr>
              <a:t> </a:t>
            </a:r>
            <a:r>
              <a:rPr lang="en-US" dirty="0">
                <a:solidFill>
                  <a:prstClr val="black"/>
                </a:solidFill>
                <a:latin typeface="Corbel"/>
              </a:rPr>
              <a:t>= 1 | </a:t>
            </a:r>
            <a:r>
              <a:rPr lang="en-US" i="1" dirty="0">
                <a:solidFill>
                  <a:prstClr val="black"/>
                </a:solidFill>
                <a:latin typeface="Corbel"/>
              </a:rPr>
              <a:t>L</a:t>
            </a:r>
            <a:r>
              <a:rPr lang="en-US" dirty="0">
                <a:solidFill>
                  <a:prstClr val="black"/>
                </a:solidFill>
                <a:latin typeface="Corbel"/>
              </a:rPr>
              <a:t> = 1, </a:t>
            </a:r>
            <a:r>
              <a:rPr lang="en-US" i="1" dirty="0">
                <a:solidFill>
                  <a:prstClr val="black"/>
                </a:solidFill>
                <a:latin typeface="Corbel"/>
              </a:rPr>
              <a:t>A</a:t>
            </a:r>
            <a:r>
              <a:rPr lang="en-US" dirty="0">
                <a:solidFill>
                  <a:prstClr val="black"/>
                </a:solidFill>
                <a:latin typeface="Corbel"/>
              </a:rPr>
              <a:t> = a) ≠ </a:t>
            </a:r>
            <a:r>
              <a:rPr lang="en-US" dirty="0" err="1">
                <a:solidFill>
                  <a:prstClr val="black"/>
                </a:solidFill>
                <a:latin typeface="Corbel"/>
              </a:rPr>
              <a:t>Pr</a:t>
            </a:r>
            <a:r>
              <a:rPr lang="en-US" dirty="0">
                <a:solidFill>
                  <a:prstClr val="black"/>
                </a:solidFill>
                <a:latin typeface="Corbel"/>
              </a:rPr>
              <a:t>(</a:t>
            </a:r>
            <a:r>
              <a:rPr lang="en-US" i="1" dirty="0">
                <a:solidFill>
                  <a:prstClr val="black"/>
                </a:solidFill>
                <a:latin typeface="Corbel"/>
              </a:rPr>
              <a:t>Y</a:t>
            </a:r>
            <a:r>
              <a:rPr lang="en-US" i="1" baseline="30000" dirty="0">
                <a:solidFill>
                  <a:prstClr val="black"/>
                </a:solidFill>
                <a:latin typeface="Corbel"/>
              </a:rPr>
              <a:t> </a:t>
            </a:r>
            <a:r>
              <a:rPr lang="en-US" dirty="0">
                <a:solidFill>
                  <a:prstClr val="black"/>
                </a:solidFill>
                <a:latin typeface="Corbel"/>
              </a:rPr>
              <a:t>= 1 | </a:t>
            </a:r>
            <a:r>
              <a:rPr lang="en-US" i="1" dirty="0">
                <a:solidFill>
                  <a:prstClr val="black"/>
                </a:solidFill>
                <a:latin typeface="Corbel"/>
              </a:rPr>
              <a:t>L</a:t>
            </a:r>
            <a:r>
              <a:rPr lang="en-US" dirty="0">
                <a:solidFill>
                  <a:prstClr val="black"/>
                </a:solidFill>
                <a:latin typeface="Corbel"/>
              </a:rPr>
              <a:t> = 0 , </a:t>
            </a:r>
            <a:r>
              <a:rPr lang="en-US" i="1" dirty="0">
                <a:solidFill>
                  <a:prstClr val="black"/>
                </a:solidFill>
                <a:latin typeface="Corbel"/>
              </a:rPr>
              <a:t>A</a:t>
            </a:r>
            <a:r>
              <a:rPr lang="en-US" dirty="0">
                <a:solidFill>
                  <a:prstClr val="black"/>
                </a:solidFill>
                <a:latin typeface="Corbel"/>
              </a:rPr>
              <a:t> = a)</a:t>
            </a:r>
          </a:p>
        </p:txBody>
      </p:sp>
    </p:spTree>
    <p:extLst>
      <p:ext uri="{BB962C8B-B14F-4D97-AF65-F5344CB8AC3E}">
        <p14:creationId xmlns:p14="http://schemas.microsoft.com/office/powerpoint/2010/main" val="37395328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FBB724-7C55-474F-91CC-F85FAE73FA56}"/>
              </a:ext>
            </a:extLst>
          </p:cNvPr>
          <p:cNvSpPr>
            <a:spLocks noGrp="1"/>
          </p:cNvSpPr>
          <p:nvPr>
            <p:ph type="title"/>
          </p:nvPr>
        </p:nvSpPr>
        <p:spPr/>
        <p:txBody>
          <a:bodyPr/>
          <a:lstStyle/>
          <a:p>
            <a:r>
              <a:rPr lang="en-US" dirty="0"/>
              <a:t>Association IV</a:t>
            </a:r>
          </a:p>
        </p:txBody>
      </p:sp>
      <p:sp>
        <p:nvSpPr>
          <p:cNvPr id="5" name="Content Placeholder 4">
            <a:extLst>
              <a:ext uri="{FF2B5EF4-FFF2-40B4-BE49-F238E27FC236}">
                <a16:creationId xmlns:a16="http://schemas.microsoft.com/office/drawing/2014/main" id="{6FBA3881-D2BD-2548-8207-3FB4E5DA668D}"/>
              </a:ext>
            </a:extLst>
          </p:cNvPr>
          <p:cNvSpPr>
            <a:spLocks noGrp="1"/>
          </p:cNvSpPr>
          <p:nvPr>
            <p:ph idx="1"/>
          </p:nvPr>
        </p:nvSpPr>
        <p:spPr/>
        <p:txBody>
          <a:bodyPr/>
          <a:lstStyle/>
          <a:p>
            <a:endParaRPr lang="en-US" dirty="0"/>
          </a:p>
          <a:p>
            <a:endParaRPr lang="en-US" dirty="0"/>
          </a:p>
          <a:p>
            <a:endParaRPr lang="en-US" dirty="0"/>
          </a:p>
          <a:p>
            <a:endParaRPr lang="en-US" dirty="0"/>
          </a:p>
          <a:p>
            <a:pPr marL="119062" indent="0">
              <a:buNone/>
            </a:pPr>
            <a:endParaRPr lang="en-US" dirty="0"/>
          </a:p>
          <a:p>
            <a:r>
              <a:rPr lang="en-US" dirty="0"/>
              <a:t>What associational statement represents the relationship between </a:t>
            </a:r>
            <a:r>
              <a:rPr lang="en-US" i="1" dirty="0"/>
              <a:t>L</a:t>
            </a:r>
            <a:r>
              <a:rPr lang="en-US" dirty="0"/>
              <a:t> and </a:t>
            </a:r>
            <a:r>
              <a:rPr lang="en-US" i="1" dirty="0"/>
              <a:t>B</a:t>
            </a:r>
            <a:r>
              <a:rPr lang="en-US" dirty="0"/>
              <a:t>, conditional on A?</a:t>
            </a:r>
          </a:p>
        </p:txBody>
      </p:sp>
      <p:sp>
        <p:nvSpPr>
          <p:cNvPr id="6" name="TextBox 5">
            <a:extLst>
              <a:ext uri="{FF2B5EF4-FFF2-40B4-BE49-F238E27FC236}">
                <a16:creationId xmlns:a16="http://schemas.microsoft.com/office/drawing/2014/main" id="{4FE1B372-404C-7B47-909C-C236FBA7F31A}"/>
              </a:ext>
            </a:extLst>
          </p:cNvPr>
          <p:cNvSpPr txBox="1"/>
          <p:nvPr/>
        </p:nvSpPr>
        <p:spPr>
          <a:xfrm>
            <a:off x="3204728" y="2569778"/>
            <a:ext cx="444352" cy="523220"/>
          </a:xfrm>
          <a:prstGeom prst="rect">
            <a:avLst/>
          </a:prstGeom>
          <a:noFill/>
        </p:spPr>
        <p:txBody>
          <a:bodyPr wrap="none" rtlCol="0">
            <a:spAutoFit/>
          </a:bodyPr>
          <a:lstStyle/>
          <a:p>
            <a:pPr>
              <a:buNone/>
            </a:pPr>
            <a:r>
              <a:rPr lang="en-US" dirty="0"/>
              <a:t>A</a:t>
            </a:r>
          </a:p>
        </p:txBody>
      </p:sp>
      <p:sp>
        <p:nvSpPr>
          <p:cNvPr id="7" name="TextBox 6">
            <a:extLst>
              <a:ext uri="{FF2B5EF4-FFF2-40B4-BE49-F238E27FC236}">
                <a16:creationId xmlns:a16="http://schemas.microsoft.com/office/drawing/2014/main" id="{84D5BEF8-67E6-0444-B373-1B36B4BA6D4B}"/>
              </a:ext>
            </a:extLst>
          </p:cNvPr>
          <p:cNvSpPr txBox="1"/>
          <p:nvPr/>
        </p:nvSpPr>
        <p:spPr>
          <a:xfrm>
            <a:off x="4324097" y="2569778"/>
            <a:ext cx="423514" cy="523220"/>
          </a:xfrm>
          <a:prstGeom prst="rect">
            <a:avLst/>
          </a:prstGeom>
          <a:noFill/>
        </p:spPr>
        <p:txBody>
          <a:bodyPr wrap="none" rtlCol="0">
            <a:spAutoFit/>
          </a:bodyPr>
          <a:lstStyle/>
          <a:p>
            <a:pPr>
              <a:buNone/>
            </a:pPr>
            <a:r>
              <a:rPr lang="en-US" dirty="0"/>
              <a:t>B</a:t>
            </a:r>
          </a:p>
        </p:txBody>
      </p:sp>
      <p:sp>
        <p:nvSpPr>
          <p:cNvPr id="8" name="TextBox 7">
            <a:extLst>
              <a:ext uri="{FF2B5EF4-FFF2-40B4-BE49-F238E27FC236}">
                <a16:creationId xmlns:a16="http://schemas.microsoft.com/office/drawing/2014/main" id="{8658786D-34D9-8F4A-8D1F-13CA1E94CABE}"/>
              </a:ext>
            </a:extLst>
          </p:cNvPr>
          <p:cNvSpPr txBox="1"/>
          <p:nvPr/>
        </p:nvSpPr>
        <p:spPr>
          <a:xfrm>
            <a:off x="5422628" y="2569778"/>
            <a:ext cx="444352" cy="523220"/>
          </a:xfrm>
          <a:prstGeom prst="rect">
            <a:avLst/>
          </a:prstGeom>
          <a:noFill/>
        </p:spPr>
        <p:txBody>
          <a:bodyPr wrap="none" rtlCol="0">
            <a:spAutoFit/>
          </a:bodyPr>
          <a:lstStyle/>
          <a:p>
            <a:pPr>
              <a:buNone/>
            </a:pPr>
            <a:r>
              <a:rPr lang="en-US" dirty="0"/>
              <a:t>Y</a:t>
            </a:r>
          </a:p>
        </p:txBody>
      </p:sp>
      <p:cxnSp>
        <p:nvCxnSpPr>
          <p:cNvPr id="9" name="Straight Connector 8">
            <a:extLst>
              <a:ext uri="{FF2B5EF4-FFF2-40B4-BE49-F238E27FC236}">
                <a16:creationId xmlns:a16="http://schemas.microsoft.com/office/drawing/2014/main" id="{3301B2FB-4C5C-1545-AE1A-1AF9CD5C806A}"/>
              </a:ext>
            </a:extLst>
          </p:cNvPr>
          <p:cNvCxnSpPr>
            <a:stCxn id="6" idx="3"/>
            <a:endCxn id="7" idx="1"/>
          </p:cNvCxnSpPr>
          <p:nvPr/>
        </p:nvCxnSpPr>
        <p:spPr>
          <a:xfrm>
            <a:off x="3649080"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9D5F4B9-3348-564A-9E97-D07BC2538792}"/>
              </a:ext>
            </a:extLst>
          </p:cNvPr>
          <p:cNvCxnSpPr>
            <a:cxnSpLocks/>
            <a:stCxn id="7" idx="3"/>
            <a:endCxn id="8" idx="1"/>
          </p:cNvCxnSpPr>
          <p:nvPr/>
        </p:nvCxnSpPr>
        <p:spPr>
          <a:xfrm>
            <a:off x="47476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C7290B8-7F1B-0841-8B0E-42399C9D364A}"/>
              </a:ext>
            </a:extLst>
          </p:cNvPr>
          <p:cNvSpPr txBox="1"/>
          <p:nvPr/>
        </p:nvSpPr>
        <p:spPr>
          <a:xfrm>
            <a:off x="2125433" y="2569778"/>
            <a:ext cx="404278" cy="523220"/>
          </a:xfrm>
          <a:prstGeom prst="rect">
            <a:avLst/>
          </a:prstGeom>
          <a:noFill/>
        </p:spPr>
        <p:txBody>
          <a:bodyPr wrap="none" rtlCol="0">
            <a:spAutoFit/>
          </a:bodyPr>
          <a:lstStyle/>
          <a:p>
            <a:pPr>
              <a:buNone/>
            </a:pPr>
            <a:r>
              <a:rPr lang="en-US" dirty="0"/>
              <a:t>L</a:t>
            </a:r>
          </a:p>
        </p:txBody>
      </p:sp>
      <p:cxnSp>
        <p:nvCxnSpPr>
          <p:cNvPr id="12" name="Straight Connector 11">
            <a:extLst>
              <a:ext uri="{FF2B5EF4-FFF2-40B4-BE49-F238E27FC236}">
                <a16:creationId xmlns:a16="http://schemas.microsoft.com/office/drawing/2014/main" id="{EA19FADD-4289-DB48-9296-F9F80ED88DC5}"/>
              </a:ext>
            </a:extLst>
          </p:cNvPr>
          <p:cNvCxnSpPr>
            <a:cxnSpLocks/>
            <a:endCxn id="6" idx="1"/>
          </p:cNvCxnSpPr>
          <p:nvPr/>
        </p:nvCxnSpPr>
        <p:spPr>
          <a:xfrm>
            <a:off x="25297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 name="Curved Connector 12">
            <a:extLst>
              <a:ext uri="{FF2B5EF4-FFF2-40B4-BE49-F238E27FC236}">
                <a16:creationId xmlns:a16="http://schemas.microsoft.com/office/drawing/2014/main" id="{9C7F66EE-C9A0-AB42-A994-021764B9D774}"/>
              </a:ext>
            </a:extLst>
          </p:cNvPr>
          <p:cNvCxnSpPr>
            <a:cxnSpLocks/>
            <a:stCxn id="11" idx="2"/>
            <a:endCxn id="8" idx="2"/>
          </p:cNvCxnSpPr>
          <p:nvPr/>
        </p:nvCxnSpPr>
        <p:spPr>
          <a:xfrm rot="16200000" flipH="1">
            <a:off x="3986188" y="1434382"/>
            <a:ext cx="12700" cy="3317232"/>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937CC9F-37AD-3E48-B926-F5B0CD42A49D}"/>
              </a:ext>
            </a:extLst>
          </p:cNvPr>
          <p:cNvSpPr txBox="1"/>
          <p:nvPr/>
        </p:nvSpPr>
        <p:spPr>
          <a:xfrm>
            <a:off x="6541996" y="2569778"/>
            <a:ext cx="423514" cy="523220"/>
          </a:xfrm>
          <a:prstGeom prst="rect">
            <a:avLst/>
          </a:prstGeom>
          <a:noFill/>
          <a:ln w="25400">
            <a:solidFill>
              <a:schemeClr val="tx1"/>
            </a:solidFill>
          </a:ln>
        </p:spPr>
        <p:txBody>
          <a:bodyPr wrap="square" rtlCol="0">
            <a:spAutoFit/>
          </a:bodyPr>
          <a:lstStyle/>
          <a:p>
            <a:pPr>
              <a:buNone/>
            </a:pPr>
            <a:r>
              <a:rPr lang="en-US" dirty="0"/>
              <a:t>C</a:t>
            </a:r>
          </a:p>
        </p:txBody>
      </p:sp>
      <p:cxnSp>
        <p:nvCxnSpPr>
          <p:cNvPr id="15" name="Straight Connector 14">
            <a:extLst>
              <a:ext uri="{FF2B5EF4-FFF2-40B4-BE49-F238E27FC236}">
                <a16:creationId xmlns:a16="http://schemas.microsoft.com/office/drawing/2014/main" id="{A7132FC4-BF3D-E44F-B45B-80488BAD3960}"/>
              </a:ext>
            </a:extLst>
          </p:cNvPr>
          <p:cNvCxnSpPr>
            <a:cxnSpLocks/>
            <a:stCxn id="8" idx="3"/>
            <a:endCxn id="14" idx="1"/>
          </p:cNvCxnSpPr>
          <p:nvPr/>
        </p:nvCxnSpPr>
        <p:spPr>
          <a:xfrm>
            <a:off x="5866980" y="2831388"/>
            <a:ext cx="675016"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4D257D8F-7DF3-7F47-A831-5542EA959E31}"/>
              </a:ext>
            </a:extLst>
          </p:cNvPr>
          <p:cNvCxnSpPr>
            <a:cxnSpLocks/>
            <a:stCxn id="6" idx="0"/>
            <a:endCxn id="14" idx="0"/>
          </p:cNvCxnSpPr>
          <p:nvPr/>
        </p:nvCxnSpPr>
        <p:spPr>
          <a:xfrm rot="5400000" flipH="1" flipV="1">
            <a:off x="5090328" y="906354"/>
            <a:ext cx="12700" cy="3326849"/>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59960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FBB724-7C55-474F-91CC-F85FAE73FA56}"/>
              </a:ext>
            </a:extLst>
          </p:cNvPr>
          <p:cNvSpPr>
            <a:spLocks noGrp="1"/>
          </p:cNvSpPr>
          <p:nvPr>
            <p:ph type="title"/>
          </p:nvPr>
        </p:nvSpPr>
        <p:spPr/>
        <p:txBody>
          <a:bodyPr/>
          <a:lstStyle/>
          <a:p>
            <a:r>
              <a:rPr lang="en-US" dirty="0"/>
              <a:t>Association IV – Solution</a:t>
            </a:r>
          </a:p>
        </p:txBody>
      </p:sp>
      <p:sp>
        <p:nvSpPr>
          <p:cNvPr id="5" name="Content Placeholder 4">
            <a:extLst>
              <a:ext uri="{FF2B5EF4-FFF2-40B4-BE49-F238E27FC236}">
                <a16:creationId xmlns:a16="http://schemas.microsoft.com/office/drawing/2014/main" id="{6FBA3881-D2BD-2548-8207-3FB4E5DA668D}"/>
              </a:ext>
            </a:extLst>
          </p:cNvPr>
          <p:cNvSpPr>
            <a:spLocks noGrp="1"/>
          </p:cNvSpPr>
          <p:nvPr>
            <p:ph idx="1"/>
          </p:nvPr>
        </p:nvSpPr>
        <p:spPr/>
        <p:txBody>
          <a:bodyPr/>
          <a:lstStyle/>
          <a:p>
            <a:endParaRPr lang="en-US" dirty="0"/>
          </a:p>
          <a:p>
            <a:endParaRPr lang="en-US" dirty="0"/>
          </a:p>
          <a:p>
            <a:endParaRPr lang="en-US" dirty="0"/>
          </a:p>
          <a:p>
            <a:endParaRPr lang="en-US" dirty="0"/>
          </a:p>
          <a:p>
            <a:pPr marL="119062" indent="0">
              <a:buNone/>
            </a:pPr>
            <a:endParaRPr lang="en-US" dirty="0"/>
          </a:p>
          <a:p>
            <a:r>
              <a:rPr lang="en-US" dirty="0"/>
              <a:t>What associational statement represents the relationship between </a:t>
            </a:r>
            <a:r>
              <a:rPr lang="en-US" i="1" dirty="0"/>
              <a:t>L</a:t>
            </a:r>
            <a:r>
              <a:rPr lang="en-US" dirty="0"/>
              <a:t> and </a:t>
            </a:r>
            <a:r>
              <a:rPr lang="en-US" i="1" dirty="0"/>
              <a:t>B</a:t>
            </a:r>
            <a:r>
              <a:rPr lang="en-US" dirty="0"/>
              <a:t>, conditional on A?</a:t>
            </a:r>
          </a:p>
        </p:txBody>
      </p:sp>
      <p:sp>
        <p:nvSpPr>
          <p:cNvPr id="6" name="TextBox 5">
            <a:extLst>
              <a:ext uri="{FF2B5EF4-FFF2-40B4-BE49-F238E27FC236}">
                <a16:creationId xmlns:a16="http://schemas.microsoft.com/office/drawing/2014/main" id="{4FE1B372-404C-7B47-909C-C236FBA7F31A}"/>
              </a:ext>
            </a:extLst>
          </p:cNvPr>
          <p:cNvSpPr txBox="1"/>
          <p:nvPr/>
        </p:nvSpPr>
        <p:spPr>
          <a:xfrm>
            <a:off x="3204728" y="2569778"/>
            <a:ext cx="444352" cy="523220"/>
          </a:xfrm>
          <a:prstGeom prst="rect">
            <a:avLst/>
          </a:prstGeom>
          <a:noFill/>
        </p:spPr>
        <p:txBody>
          <a:bodyPr wrap="none" rtlCol="0">
            <a:spAutoFit/>
          </a:bodyPr>
          <a:lstStyle/>
          <a:p>
            <a:pPr>
              <a:buNone/>
            </a:pPr>
            <a:r>
              <a:rPr lang="en-US" dirty="0"/>
              <a:t>A</a:t>
            </a:r>
          </a:p>
        </p:txBody>
      </p:sp>
      <p:sp>
        <p:nvSpPr>
          <p:cNvPr id="7" name="TextBox 6">
            <a:extLst>
              <a:ext uri="{FF2B5EF4-FFF2-40B4-BE49-F238E27FC236}">
                <a16:creationId xmlns:a16="http://schemas.microsoft.com/office/drawing/2014/main" id="{84D5BEF8-67E6-0444-B373-1B36B4BA6D4B}"/>
              </a:ext>
            </a:extLst>
          </p:cNvPr>
          <p:cNvSpPr txBox="1"/>
          <p:nvPr/>
        </p:nvSpPr>
        <p:spPr>
          <a:xfrm>
            <a:off x="4324097" y="2569778"/>
            <a:ext cx="423514" cy="523220"/>
          </a:xfrm>
          <a:prstGeom prst="rect">
            <a:avLst/>
          </a:prstGeom>
          <a:noFill/>
        </p:spPr>
        <p:txBody>
          <a:bodyPr wrap="none" rtlCol="0">
            <a:spAutoFit/>
          </a:bodyPr>
          <a:lstStyle/>
          <a:p>
            <a:pPr>
              <a:buNone/>
            </a:pPr>
            <a:r>
              <a:rPr lang="en-US" dirty="0"/>
              <a:t>B</a:t>
            </a:r>
          </a:p>
        </p:txBody>
      </p:sp>
      <p:sp>
        <p:nvSpPr>
          <p:cNvPr id="8" name="TextBox 7">
            <a:extLst>
              <a:ext uri="{FF2B5EF4-FFF2-40B4-BE49-F238E27FC236}">
                <a16:creationId xmlns:a16="http://schemas.microsoft.com/office/drawing/2014/main" id="{8658786D-34D9-8F4A-8D1F-13CA1E94CABE}"/>
              </a:ext>
            </a:extLst>
          </p:cNvPr>
          <p:cNvSpPr txBox="1"/>
          <p:nvPr/>
        </p:nvSpPr>
        <p:spPr>
          <a:xfrm>
            <a:off x="5422628" y="2569778"/>
            <a:ext cx="444352" cy="523220"/>
          </a:xfrm>
          <a:prstGeom prst="rect">
            <a:avLst/>
          </a:prstGeom>
          <a:noFill/>
        </p:spPr>
        <p:txBody>
          <a:bodyPr wrap="none" rtlCol="0">
            <a:spAutoFit/>
          </a:bodyPr>
          <a:lstStyle/>
          <a:p>
            <a:pPr>
              <a:buNone/>
            </a:pPr>
            <a:r>
              <a:rPr lang="en-US" dirty="0"/>
              <a:t>Y</a:t>
            </a:r>
          </a:p>
        </p:txBody>
      </p:sp>
      <p:cxnSp>
        <p:nvCxnSpPr>
          <p:cNvPr id="9" name="Straight Connector 8">
            <a:extLst>
              <a:ext uri="{FF2B5EF4-FFF2-40B4-BE49-F238E27FC236}">
                <a16:creationId xmlns:a16="http://schemas.microsoft.com/office/drawing/2014/main" id="{3301B2FB-4C5C-1545-AE1A-1AF9CD5C806A}"/>
              </a:ext>
            </a:extLst>
          </p:cNvPr>
          <p:cNvCxnSpPr>
            <a:stCxn id="6" idx="3"/>
            <a:endCxn id="7" idx="1"/>
          </p:cNvCxnSpPr>
          <p:nvPr/>
        </p:nvCxnSpPr>
        <p:spPr>
          <a:xfrm>
            <a:off x="3649080"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9D5F4B9-3348-564A-9E97-D07BC2538792}"/>
              </a:ext>
            </a:extLst>
          </p:cNvPr>
          <p:cNvCxnSpPr>
            <a:cxnSpLocks/>
            <a:stCxn id="7" idx="3"/>
            <a:endCxn id="8" idx="1"/>
          </p:cNvCxnSpPr>
          <p:nvPr/>
        </p:nvCxnSpPr>
        <p:spPr>
          <a:xfrm>
            <a:off x="47476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C7290B8-7F1B-0841-8B0E-42399C9D364A}"/>
              </a:ext>
            </a:extLst>
          </p:cNvPr>
          <p:cNvSpPr txBox="1"/>
          <p:nvPr/>
        </p:nvSpPr>
        <p:spPr>
          <a:xfrm>
            <a:off x="2125433" y="2569778"/>
            <a:ext cx="404278" cy="523220"/>
          </a:xfrm>
          <a:prstGeom prst="rect">
            <a:avLst/>
          </a:prstGeom>
          <a:noFill/>
        </p:spPr>
        <p:txBody>
          <a:bodyPr wrap="none" rtlCol="0">
            <a:spAutoFit/>
          </a:bodyPr>
          <a:lstStyle/>
          <a:p>
            <a:pPr>
              <a:buNone/>
            </a:pPr>
            <a:r>
              <a:rPr lang="en-US" dirty="0"/>
              <a:t>L</a:t>
            </a:r>
          </a:p>
        </p:txBody>
      </p:sp>
      <p:cxnSp>
        <p:nvCxnSpPr>
          <p:cNvPr id="12" name="Straight Connector 11">
            <a:extLst>
              <a:ext uri="{FF2B5EF4-FFF2-40B4-BE49-F238E27FC236}">
                <a16:creationId xmlns:a16="http://schemas.microsoft.com/office/drawing/2014/main" id="{EA19FADD-4289-DB48-9296-F9F80ED88DC5}"/>
              </a:ext>
            </a:extLst>
          </p:cNvPr>
          <p:cNvCxnSpPr>
            <a:cxnSpLocks/>
            <a:endCxn id="6" idx="1"/>
          </p:cNvCxnSpPr>
          <p:nvPr/>
        </p:nvCxnSpPr>
        <p:spPr>
          <a:xfrm>
            <a:off x="2529711" y="2831388"/>
            <a:ext cx="675017"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 name="Curved Connector 12">
            <a:extLst>
              <a:ext uri="{FF2B5EF4-FFF2-40B4-BE49-F238E27FC236}">
                <a16:creationId xmlns:a16="http://schemas.microsoft.com/office/drawing/2014/main" id="{9C7F66EE-C9A0-AB42-A994-021764B9D774}"/>
              </a:ext>
            </a:extLst>
          </p:cNvPr>
          <p:cNvCxnSpPr>
            <a:cxnSpLocks/>
            <a:stCxn id="11" idx="2"/>
            <a:endCxn id="8" idx="2"/>
          </p:cNvCxnSpPr>
          <p:nvPr/>
        </p:nvCxnSpPr>
        <p:spPr>
          <a:xfrm rot="16200000" flipH="1">
            <a:off x="3986188" y="1434382"/>
            <a:ext cx="12700" cy="3317232"/>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937CC9F-37AD-3E48-B926-F5B0CD42A49D}"/>
              </a:ext>
            </a:extLst>
          </p:cNvPr>
          <p:cNvSpPr txBox="1"/>
          <p:nvPr/>
        </p:nvSpPr>
        <p:spPr>
          <a:xfrm>
            <a:off x="6541996" y="2569778"/>
            <a:ext cx="423514" cy="523220"/>
          </a:xfrm>
          <a:prstGeom prst="rect">
            <a:avLst/>
          </a:prstGeom>
          <a:noFill/>
          <a:ln w="25400">
            <a:solidFill>
              <a:schemeClr val="tx1"/>
            </a:solidFill>
          </a:ln>
        </p:spPr>
        <p:txBody>
          <a:bodyPr wrap="square" rtlCol="0">
            <a:spAutoFit/>
          </a:bodyPr>
          <a:lstStyle/>
          <a:p>
            <a:pPr>
              <a:buNone/>
            </a:pPr>
            <a:r>
              <a:rPr lang="en-US" dirty="0"/>
              <a:t>C</a:t>
            </a:r>
          </a:p>
        </p:txBody>
      </p:sp>
      <p:cxnSp>
        <p:nvCxnSpPr>
          <p:cNvPr id="15" name="Straight Connector 14">
            <a:extLst>
              <a:ext uri="{FF2B5EF4-FFF2-40B4-BE49-F238E27FC236}">
                <a16:creationId xmlns:a16="http://schemas.microsoft.com/office/drawing/2014/main" id="{A7132FC4-BF3D-E44F-B45B-80488BAD3960}"/>
              </a:ext>
            </a:extLst>
          </p:cNvPr>
          <p:cNvCxnSpPr>
            <a:cxnSpLocks/>
            <a:stCxn id="8" idx="3"/>
            <a:endCxn id="14" idx="1"/>
          </p:cNvCxnSpPr>
          <p:nvPr/>
        </p:nvCxnSpPr>
        <p:spPr>
          <a:xfrm>
            <a:off x="5866980" y="2831388"/>
            <a:ext cx="675016" cy="0"/>
          </a:xfrm>
          <a:prstGeom prst="line">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4D257D8F-7DF3-7F47-A831-5542EA959E31}"/>
              </a:ext>
            </a:extLst>
          </p:cNvPr>
          <p:cNvCxnSpPr>
            <a:cxnSpLocks/>
            <a:stCxn id="6" idx="0"/>
            <a:endCxn id="14" idx="0"/>
          </p:cNvCxnSpPr>
          <p:nvPr/>
        </p:nvCxnSpPr>
        <p:spPr>
          <a:xfrm rot="5400000" flipH="1" flipV="1">
            <a:off x="5090328" y="906354"/>
            <a:ext cx="12700" cy="3326849"/>
          </a:xfrm>
          <a:prstGeom prst="curvedConnector3">
            <a:avLst>
              <a:gd name="adj1" fmla="val 341379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D78D079-0689-A046-A5E3-203B8A3CD626}"/>
              </a:ext>
            </a:extLst>
          </p:cNvPr>
          <p:cNvSpPr/>
          <p:nvPr/>
        </p:nvSpPr>
        <p:spPr>
          <a:xfrm>
            <a:off x="851338" y="5887486"/>
            <a:ext cx="7662041" cy="523220"/>
          </a:xfrm>
          <a:prstGeom prst="rect">
            <a:avLst/>
          </a:prstGeom>
        </p:spPr>
        <p:txBody>
          <a:bodyPr wrap="square">
            <a:spAutoFit/>
          </a:bodyPr>
          <a:lstStyle/>
          <a:p>
            <a:pPr marL="1588" lvl="1" algn="ctr" eaLnBrk="0" hangingPunct="0">
              <a:buClr>
                <a:srgbClr val="60B5CC"/>
              </a:buClr>
              <a:buSzPct val="90000"/>
              <a:buNone/>
            </a:pPr>
            <a:r>
              <a:rPr lang="en-US" dirty="0" err="1">
                <a:solidFill>
                  <a:prstClr val="black"/>
                </a:solidFill>
                <a:latin typeface="Corbel"/>
              </a:rPr>
              <a:t>Pr</a:t>
            </a:r>
            <a:r>
              <a:rPr lang="en-US" dirty="0">
                <a:solidFill>
                  <a:prstClr val="black"/>
                </a:solidFill>
                <a:latin typeface="Corbel"/>
              </a:rPr>
              <a:t>(</a:t>
            </a:r>
            <a:r>
              <a:rPr lang="en-US" i="1" dirty="0">
                <a:solidFill>
                  <a:prstClr val="black"/>
                </a:solidFill>
                <a:latin typeface="Corbel"/>
              </a:rPr>
              <a:t>B</a:t>
            </a:r>
            <a:r>
              <a:rPr lang="en-US" i="1" baseline="30000" dirty="0">
                <a:solidFill>
                  <a:prstClr val="black"/>
                </a:solidFill>
                <a:latin typeface="Corbel"/>
              </a:rPr>
              <a:t> </a:t>
            </a:r>
            <a:r>
              <a:rPr lang="en-US" dirty="0">
                <a:solidFill>
                  <a:prstClr val="black"/>
                </a:solidFill>
                <a:latin typeface="Corbel"/>
              </a:rPr>
              <a:t>= 1 | </a:t>
            </a:r>
            <a:r>
              <a:rPr lang="en-US" i="1" dirty="0">
                <a:solidFill>
                  <a:prstClr val="black"/>
                </a:solidFill>
                <a:latin typeface="Corbel"/>
              </a:rPr>
              <a:t>L</a:t>
            </a:r>
            <a:r>
              <a:rPr lang="en-US" dirty="0">
                <a:solidFill>
                  <a:prstClr val="black"/>
                </a:solidFill>
                <a:latin typeface="Corbel"/>
              </a:rPr>
              <a:t> = 1, </a:t>
            </a:r>
            <a:r>
              <a:rPr lang="en-US" i="1" dirty="0">
                <a:solidFill>
                  <a:prstClr val="black"/>
                </a:solidFill>
                <a:latin typeface="Corbel"/>
              </a:rPr>
              <a:t>A</a:t>
            </a:r>
            <a:r>
              <a:rPr lang="en-US" dirty="0">
                <a:solidFill>
                  <a:prstClr val="black"/>
                </a:solidFill>
                <a:latin typeface="Corbel"/>
              </a:rPr>
              <a:t> = a) ≠ </a:t>
            </a:r>
            <a:r>
              <a:rPr lang="en-US" dirty="0" err="1">
                <a:solidFill>
                  <a:prstClr val="black"/>
                </a:solidFill>
                <a:latin typeface="Corbel"/>
              </a:rPr>
              <a:t>Pr</a:t>
            </a:r>
            <a:r>
              <a:rPr lang="en-US" dirty="0">
                <a:solidFill>
                  <a:prstClr val="black"/>
                </a:solidFill>
                <a:latin typeface="Corbel"/>
              </a:rPr>
              <a:t>(</a:t>
            </a:r>
            <a:r>
              <a:rPr lang="en-US" i="1" dirty="0">
                <a:solidFill>
                  <a:prstClr val="black"/>
                </a:solidFill>
                <a:latin typeface="Corbel"/>
              </a:rPr>
              <a:t>B</a:t>
            </a:r>
            <a:r>
              <a:rPr lang="en-US" i="1" baseline="30000" dirty="0">
                <a:solidFill>
                  <a:prstClr val="black"/>
                </a:solidFill>
                <a:latin typeface="Corbel"/>
              </a:rPr>
              <a:t> </a:t>
            </a:r>
            <a:r>
              <a:rPr lang="en-US" dirty="0">
                <a:solidFill>
                  <a:prstClr val="black"/>
                </a:solidFill>
                <a:latin typeface="Corbel"/>
              </a:rPr>
              <a:t>= 1 | </a:t>
            </a:r>
            <a:r>
              <a:rPr lang="en-US" i="1" dirty="0">
                <a:solidFill>
                  <a:prstClr val="black"/>
                </a:solidFill>
                <a:latin typeface="Corbel"/>
              </a:rPr>
              <a:t>L</a:t>
            </a:r>
            <a:r>
              <a:rPr lang="en-US" dirty="0">
                <a:solidFill>
                  <a:prstClr val="black"/>
                </a:solidFill>
                <a:latin typeface="Corbel"/>
              </a:rPr>
              <a:t> = 0 , </a:t>
            </a:r>
            <a:r>
              <a:rPr lang="en-US" i="1" dirty="0">
                <a:solidFill>
                  <a:prstClr val="black"/>
                </a:solidFill>
                <a:latin typeface="Corbel"/>
              </a:rPr>
              <a:t>A</a:t>
            </a:r>
            <a:r>
              <a:rPr lang="en-US" dirty="0">
                <a:solidFill>
                  <a:prstClr val="black"/>
                </a:solidFill>
                <a:latin typeface="Corbel"/>
              </a:rPr>
              <a:t> = a)</a:t>
            </a:r>
          </a:p>
        </p:txBody>
      </p:sp>
    </p:spTree>
    <p:extLst>
      <p:ext uri="{BB962C8B-B14F-4D97-AF65-F5344CB8AC3E}">
        <p14:creationId xmlns:p14="http://schemas.microsoft.com/office/powerpoint/2010/main" val="344867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Design Interlude</a:t>
            </a:r>
          </a:p>
        </p:txBody>
      </p:sp>
    </p:spTree>
    <p:extLst>
      <p:ext uri="{BB962C8B-B14F-4D97-AF65-F5344CB8AC3E}">
        <p14:creationId xmlns:p14="http://schemas.microsoft.com/office/powerpoint/2010/main" val="16887750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a:t>Research Design</a:t>
            </a:r>
          </a:p>
        </p:txBody>
      </p:sp>
      <p:sp>
        <p:nvSpPr>
          <p:cNvPr id="37891" name="Rectangle 3"/>
          <p:cNvSpPr>
            <a:spLocks noGrp="1" noChangeArrowheads="1"/>
          </p:cNvSpPr>
          <p:nvPr>
            <p:ph idx="1"/>
          </p:nvPr>
        </p:nvSpPr>
        <p:spPr/>
        <p:txBody>
          <a:bodyPr/>
          <a:lstStyle/>
          <a:p>
            <a:pPr eaLnBrk="1" hangingPunct="1">
              <a:lnSpc>
                <a:spcPct val="90000"/>
              </a:lnSpc>
            </a:pPr>
            <a:r>
              <a:rPr lang="en-US" altLang="en-US" dirty="0"/>
              <a:t>You are interested in estimating the effect of </a:t>
            </a:r>
            <a:r>
              <a:rPr lang="en-US" altLang="en-US" i="1" dirty="0"/>
              <a:t>A</a:t>
            </a:r>
            <a:r>
              <a:rPr lang="en-US" altLang="en-US" dirty="0"/>
              <a:t> on </a:t>
            </a:r>
            <a:r>
              <a:rPr lang="en-US" altLang="en-US" i="1" dirty="0"/>
              <a:t>Y</a:t>
            </a:r>
            <a:endParaRPr lang="en-US" altLang="en-US" dirty="0"/>
          </a:p>
          <a:p>
            <a:pPr eaLnBrk="1" hangingPunct="1">
              <a:lnSpc>
                <a:spcPct val="90000"/>
              </a:lnSpc>
            </a:pPr>
            <a:r>
              <a:rPr lang="en-US" altLang="en-US" dirty="0"/>
              <a:t>Imagine the most plausible the ways the world might work</a:t>
            </a:r>
          </a:p>
          <a:p>
            <a:pPr eaLnBrk="1" hangingPunct="1">
              <a:lnSpc>
                <a:spcPct val="90000"/>
              </a:lnSpc>
            </a:pPr>
            <a:r>
              <a:rPr lang="en-US" altLang="en-US" dirty="0"/>
              <a:t>If the world worked like this or like that, would your analysis plan successfully identify the effect of </a:t>
            </a:r>
            <a:r>
              <a:rPr lang="en-US" altLang="en-US" i="1" dirty="0"/>
              <a:t>A</a:t>
            </a:r>
            <a:r>
              <a:rPr lang="en-US" altLang="en-US" dirty="0"/>
              <a:t> on </a:t>
            </a:r>
            <a:r>
              <a:rPr lang="en-US" altLang="en-US" i="1" dirty="0"/>
              <a:t>Y?</a:t>
            </a:r>
          </a:p>
          <a:p>
            <a:pPr eaLnBrk="1" hangingPunct="1">
              <a:lnSpc>
                <a:spcPct val="90000"/>
              </a:lnSpc>
            </a:pPr>
            <a:r>
              <a:rPr lang="en-US" altLang="en-US" dirty="0"/>
              <a:t>What assumptions do you have to make to interpret your statistical association as a causal effect?</a:t>
            </a:r>
          </a:p>
        </p:txBody>
      </p:sp>
      <p:sp>
        <p:nvSpPr>
          <p:cNvPr id="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35</a:t>
            </a:fld>
            <a:endParaRPr lang="en-US" sz="1200" dirty="0">
              <a:latin typeface="Corbel"/>
              <a:cs typeface="Corbel"/>
            </a:endParaRPr>
          </a:p>
        </p:txBody>
      </p:sp>
    </p:spTree>
    <p:extLst>
      <p:ext uri="{BB962C8B-B14F-4D97-AF65-F5344CB8AC3E}">
        <p14:creationId xmlns:p14="http://schemas.microsoft.com/office/powerpoint/2010/main" val="209461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Quizlet: Can you test which DAG is correct if you have data on these variables?</a:t>
            </a:r>
            <a:endParaRPr lang="en-US" dirty="0"/>
          </a:p>
        </p:txBody>
      </p:sp>
      <p:sp>
        <p:nvSpPr>
          <p:cNvPr id="10" name="Text Box 27"/>
          <p:cNvSpPr txBox="1">
            <a:spLocks noChangeArrowheads="1"/>
          </p:cNvSpPr>
          <p:nvPr/>
        </p:nvSpPr>
        <p:spPr bwMode="auto">
          <a:xfrm>
            <a:off x="1824262" y="3527940"/>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4</a:t>
            </a:r>
          </a:p>
        </p:txBody>
      </p:sp>
      <p:cxnSp>
        <p:nvCxnSpPr>
          <p:cNvPr id="11" name="AutoShape 28"/>
          <p:cNvCxnSpPr>
            <a:cxnSpLocks noChangeShapeType="1"/>
            <a:stCxn id="10" idx="2"/>
            <a:endCxn id="19" idx="0"/>
          </p:cNvCxnSpPr>
          <p:nvPr/>
        </p:nvCxnSpPr>
        <p:spPr bwMode="auto">
          <a:xfrm>
            <a:off x="2096519" y="3924815"/>
            <a:ext cx="21432" cy="489409"/>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 name="AutoShape 29"/>
          <p:cNvCxnSpPr>
            <a:cxnSpLocks noChangeShapeType="1"/>
            <a:stCxn id="13" idx="2"/>
            <a:endCxn id="10" idx="0"/>
          </p:cNvCxnSpPr>
          <p:nvPr/>
        </p:nvCxnSpPr>
        <p:spPr bwMode="auto">
          <a:xfrm>
            <a:off x="1593282" y="3006447"/>
            <a:ext cx="503237"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3" name="Text Box 30"/>
          <p:cNvSpPr txBox="1">
            <a:spLocks noChangeArrowheads="1"/>
          </p:cNvSpPr>
          <p:nvPr/>
        </p:nvSpPr>
        <p:spPr bwMode="auto">
          <a:xfrm>
            <a:off x="1321025" y="2609572"/>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2</a:t>
            </a:r>
          </a:p>
        </p:txBody>
      </p:sp>
      <p:sp>
        <p:nvSpPr>
          <p:cNvPr id="16" name="Text Box 33"/>
          <p:cNvSpPr txBox="1">
            <a:spLocks noChangeArrowheads="1"/>
          </p:cNvSpPr>
          <p:nvPr/>
        </p:nvSpPr>
        <p:spPr bwMode="auto">
          <a:xfrm>
            <a:off x="2417993" y="2609572"/>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3</a:t>
            </a:r>
          </a:p>
        </p:txBody>
      </p:sp>
      <p:cxnSp>
        <p:nvCxnSpPr>
          <p:cNvPr id="17" name="AutoShape 34"/>
          <p:cNvCxnSpPr>
            <a:cxnSpLocks noChangeShapeType="1"/>
            <a:stCxn id="16" idx="2"/>
            <a:endCxn id="10" idx="0"/>
          </p:cNvCxnSpPr>
          <p:nvPr/>
        </p:nvCxnSpPr>
        <p:spPr bwMode="auto">
          <a:xfrm flipH="1">
            <a:off x="2096519" y="3006447"/>
            <a:ext cx="593731"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8" name="Text Box 30"/>
          <p:cNvSpPr txBox="1">
            <a:spLocks noChangeArrowheads="1"/>
          </p:cNvSpPr>
          <p:nvPr/>
        </p:nvSpPr>
        <p:spPr bwMode="auto">
          <a:xfrm>
            <a:off x="1824261" y="1670565"/>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1</a:t>
            </a:r>
          </a:p>
        </p:txBody>
      </p:sp>
      <p:sp>
        <p:nvSpPr>
          <p:cNvPr id="19" name="Text Box 27"/>
          <p:cNvSpPr txBox="1">
            <a:spLocks noChangeArrowheads="1"/>
          </p:cNvSpPr>
          <p:nvPr/>
        </p:nvSpPr>
        <p:spPr bwMode="auto">
          <a:xfrm>
            <a:off x="1845694" y="4414224"/>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5</a:t>
            </a:r>
          </a:p>
        </p:txBody>
      </p:sp>
      <p:cxnSp>
        <p:nvCxnSpPr>
          <p:cNvPr id="22" name="AutoShape 29"/>
          <p:cNvCxnSpPr>
            <a:cxnSpLocks noChangeShapeType="1"/>
            <a:stCxn id="18" idx="2"/>
            <a:endCxn id="13" idx="0"/>
          </p:cNvCxnSpPr>
          <p:nvPr/>
        </p:nvCxnSpPr>
        <p:spPr bwMode="auto">
          <a:xfrm flipH="1">
            <a:off x="1593282" y="2067440"/>
            <a:ext cx="503236"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4" name="AutoShape 29"/>
          <p:cNvCxnSpPr>
            <a:cxnSpLocks noChangeShapeType="1"/>
            <a:stCxn id="18" idx="2"/>
            <a:endCxn id="16" idx="0"/>
          </p:cNvCxnSpPr>
          <p:nvPr/>
        </p:nvCxnSpPr>
        <p:spPr bwMode="auto">
          <a:xfrm>
            <a:off x="2096518" y="2067440"/>
            <a:ext cx="593732"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1" name="Text Box 27"/>
          <p:cNvSpPr txBox="1">
            <a:spLocks noChangeArrowheads="1"/>
          </p:cNvSpPr>
          <p:nvPr/>
        </p:nvSpPr>
        <p:spPr bwMode="auto">
          <a:xfrm>
            <a:off x="4395151" y="3527940"/>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4</a:t>
            </a:r>
          </a:p>
        </p:txBody>
      </p:sp>
      <p:cxnSp>
        <p:nvCxnSpPr>
          <p:cNvPr id="32" name="AutoShape 28"/>
          <p:cNvCxnSpPr>
            <a:cxnSpLocks noChangeShapeType="1"/>
            <a:stCxn id="38" idx="0"/>
            <a:endCxn id="31" idx="2"/>
          </p:cNvCxnSpPr>
          <p:nvPr/>
        </p:nvCxnSpPr>
        <p:spPr bwMode="auto">
          <a:xfrm flipH="1" flipV="1">
            <a:off x="4667408" y="3924815"/>
            <a:ext cx="21432" cy="489409"/>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3" name="AutoShape 29"/>
          <p:cNvCxnSpPr>
            <a:cxnSpLocks noChangeShapeType="1"/>
            <a:stCxn id="34" idx="2"/>
            <a:endCxn id="31" idx="0"/>
          </p:cNvCxnSpPr>
          <p:nvPr/>
        </p:nvCxnSpPr>
        <p:spPr bwMode="auto">
          <a:xfrm>
            <a:off x="4164171" y="3006447"/>
            <a:ext cx="503237"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4" name="Text Box 30"/>
          <p:cNvSpPr txBox="1">
            <a:spLocks noChangeArrowheads="1"/>
          </p:cNvSpPr>
          <p:nvPr/>
        </p:nvSpPr>
        <p:spPr bwMode="auto">
          <a:xfrm>
            <a:off x="3891914" y="2609572"/>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2</a:t>
            </a:r>
          </a:p>
        </p:txBody>
      </p:sp>
      <p:sp>
        <p:nvSpPr>
          <p:cNvPr id="35" name="Text Box 33"/>
          <p:cNvSpPr txBox="1">
            <a:spLocks noChangeArrowheads="1"/>
          </p:cNvSpPr>
          <p:nvPr/>
        </p:nvSpPr>
        <p:spPr bwMode="auto">
          <a:xfrm>
            <a:off x="4988882" y="2609572"/>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3</a:t>
            </a:r>
          </a:p>
        </p:txBody>
      </p:sp>
      <p:cxnSp>
        <p:nvCxnSpPr>
          <p:cNvPr id="36" name="AutoShape 34"/>
          <p:cNvCxnSpPr>
            <a:cxnSpLocks noChangeShapeType="1"/>
            <a:stCxn id="35" idx="2"/>
            <a:endCxn id="31" idx="0"/>
          </p:cNvCxnSpPr>
          <p:nvPr/>
        </p:nvCxnSpPr>
        <p:spPr bwMode="auto">
          <a:xfrm flipH="1">
            <a:off x="4667408" y="3006447"/>
            <a:ext cx="593731"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7" name="Text Box 30"/>
          <p:cNvSpPr txBox="1">
            <a:spLocks noChangeArrowheads="1"/>
          </p:cNvSpPr>
          <p:nvPr/>
        </p:nvSpPr>
        <p:spPr bwMode="auto">
          <a:xfrm>
            <a:off x="4395150" y="1670565"/>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1</a:t>
            </a:r>
          </a:p>
        </p:txBody>
      </p:sp>
      <p:sp>
        <p:nvSpPr>
          <p:cNvPr id="38" name="Text Box 27"/>
          <p:cNvSpPr txBox="1">
            <a:spLocks noChangeArrowheads="1"/>
          </p:cNvSpPr>
          <p:nvPr/>
        </p:nvSpPr>
        <p:spPr bwMode="auto">
          <a:xfrm>
            <a:off x="4416583" y="4414224"/>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5</a:t>
            </a:r>
          </a:p>
        </p:txBody>
      </p:sp>
      <p:cxnSp>
        <p:nvCxnSpPr>
          <p:cNvPr id="39" name="AutoShape 29"/>
          <p:cNvCxnSpPr>
            <a:cxnSpLocks noChangeShapeType="1"/>
            <a:stCxn id="37" idx="2"/>
            <a:endCxn id="34" idx="0"/>
          </p:cNvCxnSpPr>
          <p:nvPr/>
        </p:nvCxnSpPr>
        <p:spPr bwMode="auto">
          <a:xfrm flipH="1">
            <a:off x="4164171" y="2067440"/>
            <a:ext cx="503236"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40" name="AutoShape 29"/>
          <p:cNvCxnSpPr>
            <a:cxnSpLocks noChangeShapeType="1"/>
            <a:stCxn id="37" idx="2"/>
            <a:endCxn id="35" idx="0"/>
          </p:cNvCxnSpPr>
          <p:nvPr/>
        </p:nvCxnSpPr>
        <p:spPr bwMode="auto">
          <a:xfrm>
            <a:off x="4667407" y="2067440"/>
            <a:ext cx="593732"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44" name="TextBox 43"/>
          <p:cNvSpPr txBox="1"/>
          <p:nvPr/>
        </p:nvSpPr>
        <p:spPr>
          <a:xfrm>
            <a:off x="435429" y="5159436"/>
            <a:ext cx="7692571" cy="1384995"/>
          </a:xfrm>
          <a:prstGeom prst="rect">
            <a:avLst/>
          </a:prstGeom>
          <a:noFill/>
        </p:spPr>
        <p:txBody>
          <a:bodyPr wrap="square" rtlCol="0">
            <a:spAutoFit/>
          </a:bodyPr>
          <a:lstStyle/>
          <a:p>
            <a:pPr>
              <a:buNone/>
            </a:pPr>
            <a:r>
              <a:rPr lang="en-US" dirty="0"/>
              <a:t>If you know that one of these two causal structures generated the data, and you have perfect measures of all 5 variables, can you tell which one is correct?</a:t>
            </a:r>
          </a:p>
        </p:txBody>
      </p:sp>
      <p:sp>
        <p:nvSpPr>
          <p:cNvPr id="2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36</a:t>
            </a:fld>
            <a:endParaRPr lang="en-US" sz="1200" dirty="0">
              <a:latin typeface="Corbel"/>
              <a:cs typeface="Corbel"/>
            </a:endParaRPr>
          </a:p>
        </p:txBody>
      </p:sp>
    </p:spTree>
    <p:extLst>
      <p:ext uri="{BB962C8B-B14F-4D97-AF65-F5344CB8AC3E}">
        <p14:creationId xmlns:p14="http://schemas.microsoft.com/office/powerpoint/2010/main" val="29346978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Quizlet</a:t>
            </a:r>
          </a:p>
        </p:txBody>
      </p:sp>
      <p:sp>
        <p:nvSpPr>
          <p:cNvPr id="10" name="Text Box 27"/>
          <p:cNvSpPr txBox="1">
            <a:spLocks noChangeArrowheads="1"/>
          </p:cNvSpPr>
          <p:nvPr/>
        </p:nvSpPr>
        <p:spPr bwMode="auto">
          <a:xfrm>
            <a:off x="1824262" y="3527940"/>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4</a:t>
            </a:r>
          </a:p>
        </p:txBody>
      </p:sp>
      <p:cxnSp>
        <p:nvCxnSpPr>
          <p:cNvPr id="11" name="AutoShape 28"/>
          <p:cNvCxnSpPr>
            <a:cxnSpLocks noChangeShapeType="1"/>
            <a:stCxn id="10" idx="2"/>
            <a:endCxn id="19" idx="0"/>
          </p:cNvCxnSpPr>
          <p:nvPr/>
        </p:nvCxnSpPr>
        <p:spPr bwMode="auto">
          <a:xfrm>
            <a:off x="2096519" y="3924815"/>
            <a:ext cx="21432" cy="489409"/>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 name="AutoShape 29"/>
          <p:cNvCxnSpPr>
            <a:cxnSpLocks noChangeShapeType="1"/>
            <a:stCxn id="13" idx="2"/>
            <a:endCxn id="10" idx="0"/>
          </p:cNvCxnSpPr>
          <p:nvPr/>
        </p:nvCxnSpPr>
        <p:spPr bwMode="auto">
          <a:xfrm>
            <a:off x="1593282" y="3006447"/>
            <a:ext cx="503237"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3" name="Text Box 30"/>
          <p:cNvSpPr txBox="1">
            <a:spLocks noChangeArrowheads="1"/>
          </p:cNvSpPr>
          <p:nvPr/>
        </p:nvSpPr>
        <p:spPr bwMode="auto">
          <a:xfrm>
            <a:off x="1321025" y="2609572"/>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2</a:t>
            </a:r>
          </a:p>
        </p:txBody>
      </p:sp>
      <p:sp>
        <p:nvSpPr>
          <p:cNvPr id="16" name="Text Box 33"/>
          <p:cNvSpPr txBox="1">
            <a:spLocks noChangeArrowheads="1"/>
          </p:cNvSpPr>
          <p:nvPr/>
        </p:nvSpPr>
        <p:spPr bwMode="auto">
          <a:xfrm>
            <a:off x="2417993" y="2609572"/>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3</a:t>
            </a:r>
          </a:p>
        </p:txBody>
      </p:sp>
      <p:cxnSp>
        <p:nvCxnSpPr>
          <p:cNvPr id="17" name="AutoShape 34"/>
          <p:cNvCxnSpPr>
            <a:cxnSpLocks noChangeShapeType="1"/>
            <a:stCxn id="16" idx="2"/>
            <a:endCxn id="10" idx="0"/>
          </p:cNvCxnSpPr>
          <p:nvPr/>
        </p:nvCxnSpPr>
        <p:spPr bwMode="auto">
          <a:xfrm flipH="1">
            <a:off x="2096519" y="3006447"/>
            <a:ext cx="593731"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8" name="Text Box 30"/>
          <p:cNvSpPr txBox="1">
            <a:spLocks noChangeArrowheads="1"/>
          </p:cNvSpPr>
          <p:nvPr/>
        </p:nvSpPr>
        <p:spPr bwMode="auto">
          <a:xfrm>
            <a:off x="1824261" y="1670565"/>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1</a:t>
            </a:r>
          </a:p>
        </p:txBody>
      </p:sp>
      <p:sp>
        <p:nvSpPr>
          <p:cNvPr id="19" name="Text Box 27"/>
          <p:cNvSpPr txBox="1">
            <a:spLocks noChangeArrowheads="1"/>
          </p:cNvSpPr>
          <p:nvPr/>
        </p:nvSpPr>
        <p:spPr bwMode="auto">
          <a:xfrm>
            <a:off x="1845694" y="4414224"/>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5</a:t>
            </a:r>
          </a:p>
        </p:txBody>
      </p:sp>
      <p:cxnSp>
        <p:nvCxnSpPr>
          <p:cNvPr id="22" name="AutoShape 29"/>
          <p:cNvCxnSpPr>
            <a:cxnSpLocks noChangeShapeType="1"/>
            <a:stCxn id="18" idx="2"/>
            <a:endCxn id="13" idx="0"/>
          </p:cNvCxnSpPr>
          <p:nvPr/>
        </p:nvCxnSpPr>
        <p:spPr bwMode="auto">
          <a:xfrm flipH="1">
            <a:off x="1593282" y="2067440"/>
            <a:ext cx="503236"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4" name="AutoShape 29"/>
          <p:cNvCxnSpPr>
            <a:cxnSpLocks noChangeShapeType="1"/>
            <a:stCxn id="18" idx="2"/>
            <a:endCxn id="16" idx="0"/>
          </p:cNvCxnSpPr>
          <p:nvPr/>
        </p:nvCxnSpPr>
        <p:spPr bwMode="auto">
          <a:xfrm>
            <a:off x="2096518" y="2067440"/>
            <a:ext cx="593732"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1" name="Text Box 27"/>
          <p:cNvSpPr txBox="1">
            <a:spLocks noChangeArrowheads="1"/>
          </p:cNvSpPr>
          <p:nvPr/>
        </p:nvSpPr>
        <p:spPr bwMode="auto">
          <a:xfrm>
            <a:off x="4395151" y="3527940"/>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4</a:t>
            </a:r>
          </a:p>
        </p:txBody>
      </p:sp>
      <p:cxnSp>
        <p:nvCxnSpPr>
          <p:cNvPr id="32" name="AutoShape 28"/>
          <p:cNvCxnSpPr>
            <a:cxnSpLocks noChangeShapeType="1"/>
            <a:stCxn id="38" idx="0"/>
            <a:endCxn id="31" idx="2"/>
          </p:cNvCxnSpPr>
          <p:nvPr/>
        </p:nvCxnSpPr>
        <p:spPr bwMode="auto">
          <a:xfrm flipH="1" flipV="1">
            <a:off x="4667408" y="3924815"/>
            <a:ext cx="21432" cy="489409"/>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3" name="AutoShape 29"/>
          <p:cNvCxnSpPr>
            <a:cxnSpLocks noChangeShapeType="1"/>
            <a:stCxn id="34" idx="2"/>
            <a:endCxn id="31" idx="0"/>
          </p:cNvCxnSpPr>
          <p:nvPr/>
        </p:nvCxnSpPr>
        <p:spPr bwMode="auto">
          <a:xfrm>
            <a:off x="4164171" y="3006447"/>
            <a:ext cx="503237"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4" name="Text Box 30"/>
          <p:cNvSpPr txBox="1">
            <a:spLocks noChangeArrowheads="1"/>
          </p:cNvSpPr>
          <p:nvPr/>
        </p:nvSpPr>
        <p:spPr bwMode="auto">
          <a:xfrm>
            <a:off x="3891914" y="2609572"/>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2</a:t>
            </a:r>
          </a:p>
        </p:txBody>
      </p:sp>
      <p:sp>
        <p:nvSpPr>
          <p:cNvPr id="35" name="Text Box 33"/>
          <p:cNvSpPr txBox="1">
            <a:spLocks noChangeArrowheads="1"/>
          </p:cNvSpPr>
          <p:nvPr/>
        </p:nvSpPr>
        <p:spPr bwMode="auto">
          <a:xfrm>
            <a:off x="4988882" y="2609572"/>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3</a:t>
            </a:r>
          </a:p>
        </p:txBody>
      </p:sp>
      <p:cxnSp>
        <p:nvCxnSpPr>
          <p:cNvPr id="36" name="AutoShape 34"/>
          <p:cNvCxnSpPr>
            <a:cxnSpLocks noChangeShapeType="1"/>
            <a:stCxn id="35" idx="2"/>
            <a:endCxn id="31" idx="0"/>
          </p:cNvCxnSpPr>
          <p:nvPr/>
        </p:nvCxnSpPr>
        <p:spPr bwMode="auto">
          <a:xfrm flipH="1">
            <a:off x="4667408" y="3006447"/>
            <a:ext cx="593731"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7" name="Text Box 30"/>
          <p:cNvSpPr txBox="1">
            <a:spLocks noChangeArrowheads="1"/>
          </p:cNvSpPr>
          <p:nvPr/>
        </p:nvSpPr>
        <p:spPr bwMode="auto">
          <a:xfrm>
            <a:off x="4395150" y="1670565"/>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1</a:t>
            </a:r>
          </a:p>
        </p:txBody>
      </p:sp>
      <p:sp>
        <p:nvSpPr>
          <p:cNvPr id="38" name="Text Box 27"/>
          <p:cNvSpPr txBox="1">
            <a:spLocks noChangeArrowheads="1"/>
          </p:cNvSpPr>
          <p:nvPr/>
        </p:nvSpPr>
        <p:spPr bwMode="auto">
          <a:xfrm>
            <a:off x="4416583" y="4414224"/>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5</a:t>
            </a:r>
          </a:p>
        </p:txBody>
      </p:sp>
      <p:cxnSp>
        <p:nvCxnSpPr>
          <p:cNvPr id="39" name="AutoShape 29"/>
          <p:cNvCxnSpPr>
            <a:cxnSpLocks noChangeShapeType="1"/>
            <a:stCxn id="37" idx="2"/>
            <a:endCxn id="34" idx="0"/>
          </p:cNvCxnSpPr>
          <p:nvPr/>
        </p:nvCxnSpPr>
        <p:spPr bwMode="auto">
          <a:xfrm flipH="1">
            <a:off x="4164171" y="2067440"/>
            <a:ext cx="503236"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40" name="AutoShape 29"/>
          <p:cNvCxnSpPr>
            <a:cxnSpLocks noChangeShapeType="1"/>
            <a:stCxn id="37" idx="2"/>
            <a:endCxn id="35" idx="0"/>
          </p:cNvCxnSpPr>
          <p:nvPr/>
        </p:nvCxnSpPr>
        <p:spPr bwMode="auto">
          <a:xfrm>
            <a:off x="4667407" y="2067440"/>
            <a:ext cx="593732"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44" name="TextBox 43"/>
          <p:cNvSpPr txBox="1"/>
          <p:nvPr/>
        </p:nvSpPr>
        <p:spPr>
          <a:xfrm>
            <a:off x="435430" y="5159436"/>
            <a:ext cx="2410156" cy="923330"/>
          </a:xfrm>
          <a:prstGeom prst="rect">
            <a:avLst/>
          </a:prstGeom>
          <a:noFill/>
        </p:spPr>
        <p:txBody>
          <a:bodyPr wrap="square" rtlCol="0">
            <a:spAutoFit/>
          </a:bodyPr>
          <a:lstStyle/>
          <a:p>
            <a:pPr>
              <a:buNone/>
            </a:pPr>
            <a:r>
              <a:rPr lang="en-US" sz="1800" dirty="0"/>
              <a:t>X</a:t>
            </a:r>
            <a:r>
              <a:rPr lang="en-US" sz="1800" baseline="-25000" dirty="0"/>
              <a:t>1</a:t>
            </a:r>
            <a:r>
              <a:rPr lang="en-US" sz="1800" dirty="0"/>
              <a:t>, X</a:t>
            </a:r>
            <a:r>
              <a:rPr lang="en-US" sz="1800" baseline="-25000" dirty="0"/>
              <a:t>2</a:t>
            </a:r>
            <a:r>
              <a:rPr lang="en-US" sz="1800" dirty="0"/>
              <a:t>, and X</a:t>
            </a:r>
            <a:r>
              <a:rPr lang="en-US" sz="1800" baseline="-25000" dirty="0"/>
              <a:t>3</a:t>
            </a:r>
            <a:r>
              <a:rPr lang="en-US" sz="1800" dirty="0"/>
              <a:t> predict X</a:t>
            </a:r>
            <a:r>
              <a:rPr lang="en-US" sz="1800" baseline="-25000" dirty="0"/>
              <a:t>5</a:t>
            </a:r>
            <a:r>
              <a:rPr lang="en-US" sz="1800" dirty="0"/>
              <a:t>, but are independent of X</a:t>
            </a:r>
            <a:r>
              <a:rPr lang="en-US" sz="1800" baseline="-25000" dirty="0"/>
              <a:t>5</a:t>
            </a:r>
            <a:r>
              <a:rPr lang="en-US" sz="1800" dirty="0"/>
              <a:t> conditional on X</a:t>
            </a:r>
            <a:r>
              <a:rPr lang="en-US" sz="1800" baseline="-25000" dirty="0"/>
              <a:t>4</a:t>
            </a:r>
            <a:r>
              <a:rPr lang="en-US" sz="1800" dirty="0"/>
              <a:t>. </a:t>
            </a:r>
          </a:p>
        </p:txBody>
      </p:sp>
      <p:sp>
        <p:nvSpPr>
          <p:cNvPr id="48" name="TextBox 47">
            <a:extLst>
              <a:ext uri="{FF2B5EF4-FFF2-40B4-BE49-F238E27FC236}">
                <a16:creationId xmlns:a16="http://schemas.microsoft.com/office/drawing/2014/main" id="{A0A6BCCA-CDD1-4E2B-9124-EE1746B3C943}"/>
              </a:ext>
            </a:extLst>
          </p:cNvPr>
          <p:cNvSpPr txBox="1"/>
          <p:nvPr/>
        </p:nvSpPr>
        <p:spPr>
          <a:xfrm>
            <a:off x="3659366" y="4811099"/>
            <a:ext cx="2314243" cy="1754326"/>
          </a:xfrm>
          <a:prstGeom prst="rect">
            <a:avLst/>
          </a:prstGeom>
          <a:noFill/>
        </p:spPr>
        <p:txBody>
          <a:bodyPr wrap="square" rtlCol="0">
            <a:spAutoFit/>
          </a:bodyPr>
          <a:lstStyle/>
          <a:p>
            <a:pPr>
              <a:buNone/>
            </a:pPr>
            <a:r>
              <a:rPr lang="en-US" sz="1800" dirty="0"/>
              <a:t>X</a:t>
            </a:r>
            <a:r>
              <a:rPr lang="en-US" sz="1800" baseline="-25000" dirty="0"/>
              <a:t>1</a:t>
            </a:r>
            <a:r>
              <a:rPr lang="en-US" sz="1800" dirty="0"/>
              <a:t>, X</a:t>
            </a:r>
            <a:r>
              <a:rPr lang="en-US" sz="1800" baseline="-25000" dirty="0"/>
              <a:t>2</a:t>
            </a:r>
            <a:r>
              <a:rPr lang="en-US" sz="1800" dirty="0"/>
              <a:t>, and X</a:t>
            </a:r>
            <a:r>
              <a:rPr lang="en-US" sz="1800" baseline="-25000" dirty="0"/>
              <a:t>3</a:t>
            </a:r>
            <a:r>
              <a:rPr lang="en-US" sz="1800" dirty="0"/>
              <a:t> are independent of X</a:t>
            </a:r>
            <a:r>
              <a:rPr lang="en-US" sz="1800" baseline="-25000" dirty="0"/>
              <a:t>5</a:t>
            </a:r>
            <a:r>
              <a:rPr lang="en-US" sz="1800" dirty="0"/>
              <a:t>, unless you condition on X</a:t>
            </a:r>
            <a:r>
              <a:rPr lang="en-US" sz="1800" baseline="-25000" dirty="0"/>
              <a:t>4, </a:t>
            </a:r>
            <a:r>
              <a:rPr lang="en-US" sz="1800" dirty="0"/>
              <a:t>when they become associated with X</a:t>
            </a:r>
            <a:r>
              <a:rPr lang="en-US" sz="1800" baseline="-25000" dirty="0"/>
              <a:t>5</a:t>
            </a:r>
            <a:endParaRPr lang="en-US" sz="1800" dirty="0"/>
          </a:p>
        </p:txBody>
      </p:sp>
      <p:sp>
        <p:nvSpPr>
          <p:cNvPr id="2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37</a:t>
            </a:fld>
            <a:endParaRPr lang="en-US" sz="1200" dirty="0">
              <a:latin typeface="Corbel"/>
              <a:cs typeface="Corbel"/>
            </a:endParaRPr>
          </a:p>
        </p:txBody>
      </p:sp>
    </p:spTree>
    <p:extLst>
      <p:ext uri="{BB962C8B-B14F-4D97-AF65-F5344CB8AC3E}">
        <p14:creationId xmlns:p14="http://schemas.microsoft.com/office/powerpoint/2010/main" val="18886633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Quizlet: Can you test which DAG is correct if you have data on these variables?</a:t>
            </a:r>
            <a:endParaRPr lang="en-US" dirty="0"/>
          </a:p>
        </p:txBody>
      </p:sp>
      <p:sp>
        <p:nvSpPr>
          <p:cNvPr id="10" name="Text Box 27"/>
          <p:cNvSpPr txBox="1">
            <a:spLocks noChangeArrowheads="1"/>
          </p:cNvSpPr>
          <p:nvPr/>
        </p:nvSpPr>
        <p:spPr bwMode="auto">
          <a:xfrm>
            <a:off x="1824262" y="3527940"/>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4</a:t>
            </a:r>
          </a:p>
        </p:txBody>
      </p:sp>
      <p:cxnSp>
        <p:nvCxnSpPr>
          <p:cNvPr id="11" name="AutoShape 28"/>
          <p:cNvCxnSpPr>
            <a:cxnSpLocks noChangeShapeType="1"/>
            <a:stCxn id="10" idx="2"/>
            <a:endCxn id="19" idx="0"/>
          </p:cNvCxnSpPr>
          <p:nvPr/>
        </p:nvCxnSpPr>
        <p:spPr bwMode="auto">
          <a:xfrm>
            <a:off x="2096519" y="3924815"/>
            <a:ext cx="21432" cy="489409"/>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 name="AutoShape 29"/>
          <p:cNvCxnSpPr>
            <a:cxnSpLocks noChangeShapeType="1"/>
            <a:stCxn id="13" idx="2"/>
            <a:endCxn id="10" idx="0"/>
          </p:cNvCxnSpPr>
          <p:nvPr/>
        </p:nvCxnSpPr>
        <p:spPr bwMode="auto">
          <a:xfrm>
            <a:off x="1593282" y="3006447"/>
            <a:ext cx="503237"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3" name="Text Box 30"/>
          <p:cNvSpPr txBox="1">
            <a:spLocks noChangeArrowheads="1"/>
          </p:cNvSpPr>
          <p:nvPr/>
        </p:nvSpPr>
        <p:spPr bwMode="auto">
          <a:xfrm>
            <a:off x="1321025" y="2609572"/>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2</a:t>
            </a:r>
          </a:p>
        </p:txBody>
      </p:sp>
      <p:sp>
        <p:nvSpPr>
          <p:cNvPr id="16" name="Text Box 33"/>
          <p:cNvSpPr txBox="1">
            <a:spLocks noChangeArrowheads="1"/>
          </p:cNvSpPr>
          <p:nvPr/>
        </p:nvSpPr>
        <p:spPr bwMode="auto">
          <a:xfrm>
            <a:off x="2417993" y="2609572"/>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3</a:t>
            </a:r>
          </a:p>
        </p:txBody>
      </p:sp>
      <p:cxnSp>
        <p:nvCxnSpPr>
          <p:cNvPr id="17" name="AutoShape 34"/>
          <p:cNvCxnSpPr>
            <a:cxnSpLocks noChangeShapeType="1"/>
            <a:stCxn id="16" idx="2"/>
            <a:endCxn id="10" idx="0"/>
          </p:cNvCxnSpPr>
          <p:nvPr/>
        </p:nvCxnSpPr>
        <p:spPr bwMode="auto">
          <a:xfrm flipH="1">
            <a:off x="2096519" y="3006447"/>
            <a:ext cx="593731"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8" name="Text Box 30"/>
          <p:cNvSpPr txBox="1">
            <a:spLocks noChangeArrowheads="1"/>
          </p:cNvSpPr>
          <p:nvPr/>
        </p:nvSpPr>
        <p:spPr bwMode="auto">
          <a:xfrm>
            <a:off x="1824261" y="1670565"/>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1</a:t>
            </a:r>
          </a:p>
        </p:txBody>
      </p:sp>
      <p:sp>
        <p:nvSpPr>
          <p:cNvPr id="19" name="Text Box 27"/>
          <p:cNvSpPr txBox="1">
            <a:spLocks noChangeArrowheads="1"/>
          </p:cNvSpPr>
          <p:nvPr/>
        </p:nvSpPr>
        <p:spPr bwMode="auto">
          <a:xfrm>
            <a:off x="1845694" y="4414224"/>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5</a:t>
            </a:r>
          </a:p>
        </p:txBody>
      </p:sp>
      <p:cxnSp>
        <p:nvCxnSpPr>
          <p:cNvPr id="22" name="AutoShape 29"/>
          <p:cNvCxnSpPr>
            <a:cxnSpLocks noChangeShapeType="1"/>
            <a:stCxn id="18" idx="2"/>
            <a:endCxn id="13" idx="0"/>
          </p:cNvCxnSpPr>
          <p:nvPr/>
        </p:nvCxnSpPr>
        <p:spPr bwMode="auto">
          <a:xfrm flipH="1">
            <a:off x="1593282" y="2067440"/>
            <a:ext cx="503236"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4" name="AutoShape 29"/>
          <p:cNvCxnSpPr>
            <a:cxnSpLocks noChangeShapeType="1"/>
            <a:stCxn id="18" idx="2"/>
            <a:endCxn id="16" idx="0"/>
          </p:cNvCxnSpPr>
          <p:nvPr/>
        </p:nvCxnSpPr>
        <p:spPr bwMode="auto">
          <a:xfrm>
            <a:off x="2096518" y="2067440"/>
            <a:ext cx="593732"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1" name="Text Box 27"/>
          <p:cNvSpPr txBox="1">
            <a:spLocks noChangeArrowheads="1"/>
          </p:cNvSpPr>
          <p:nvPr/>
        </p:nvSpPr>
        <p:spPr bwMode="auto">
          <a:xfrm>
            <a:off x="4395151" y="3527940"/>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4</a:t>
            </a:r>
          </a:p>
        </p:txBody>
      </p:sp>
      <p:cxnSp>
        <p:nvCxnSpPr>
          <p:cNvPr id="32" name="AutoShape 28"/>
          <p:cNvCxnSpPr>
            <a:cxnSpLocks noChangeShapeType="1"/>
            <a:stCxn id="38" idx="0"/>
            <a:endCxn id="31" idx="2"/>
          </p:cNvCxnSpPr>
          <p:nvPr/>
        </p:nvCxnSpPr>
        <p:spPr bwMode="auto">
          <a:xfrm flipH="1" flipV="1">
            <a:off x="4667408" y="3924815"/>
            <a:ext cx="21432" cy="489409"/>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3" name="AutoShape 29"/>
          <p:cNvCxnSpPr>
            <a:cxnSpLocks noChangeShapeType="1"/>
            <a:stCxn id="34" idx="2"/>
            <a:endCxn id="31" idx="0"/>
          </p:cNvCxnSpPr>
          <p:nvPr/>
        </p:nvCxnSpPr>
        <p:spPr bwMode="auto">
          <a:xfrm>
            <a:off x="4164171" y="3006447"/>
            <a:ext cx="503237"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4" name="Text Box 30"/>
          <p:cNvSpPr txBox="1">
            <a:spLocks noChangeArrowheads="1"/>
          </p:cNvSpPr>
          <p:nvPr/>
        </p:nvSpPr>
        <p:spPr bwMode="auto">
          <a:xfrm>
            <a:off x="3891914" y="2609572"/>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2</a:t>
            </a:r>
          </a:p>
        </p:txBody>
      </p:sp>
      <p:sp>
        <p:nvSpPr>
          <p:cNvPr id="35" name="Text Box 33"/>
          <p:cNvSpPr txBox="1">
            <a:spLocks noChangeArrowheads="1"/>
          </p:cNvSpPr>
          <p:nvPr/>
        </p:nvSpPr>
        <p:spPr bwMode="auto">
          <a:xfrm>
            <a:off x="4988882" y="2609572"/>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3</a:t>
            </a:r>
          </a:p>
        </p:txBody>
      </p:sp>
      <p:cxnSp>
        <p:nvCxnSpPr>
          <p:cNvPr id="36" name="AutoShape 34"/>
          <p:cNvCxnSpPr>
            <a:cxnSpLocks noChangeShapeType="1"/>
            <a:stCxn id="35" idx="2"/>
            <a:endCxn id="31" idx="0"/>
          </p:cNvCxnSpPr>
          <p:nvPr/>
        </p:nvCxnSpPr>
        <p:spPr bwMode="auto">
          <a:xfrm flipH="1">
            <a:off x="4667408" y="3006447"/>
            <a:ext cx="593731"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7" name="Text Box 30"/>
          <p:cNvSpPr txBox="1">
            <a:spLocks noChangeArrowheads="1"/>
          </p:cNvSpPr>
          <p:nvPr/>
        </p:nvSpPr>
        <p:spPr bwMode="auto">
          <a:xfrm>
            <a:off x="4395150" y="1670565"/>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1</a:t>
            </a:r>
          </a:p>
        </p:txBody>
      </p:sp>
      <p:sp>
        <p:nvSpPr>
          <p:cNvPr id="38" name="Text Box 27"/>
          <p:cNvSpPr txBox="1">
            <a:spLocks noChangeArrowheads="1"/>
          </p:cNvSpPr>
          <p:nvPr/>
        </p:nvSpPr>
        <p:spPr bwMode="auto">
          <a:xfrm>
            <a:off x="4416583" y="4414224"/>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5</a:t>
            </a:r>
          </a:p>
        </p:txBody>
      </p:sp>
      <p:cxnSp>
        <p:nvCxnSpPr>
          <p:cNvPr id="39" name="AutoShape 29"/>
          <p:cNvCxnSpPr>
            <a:cxnSpLocks noChangeShapeType="1"/>
            <a:stCxn id="37" idx="2"/>
            <a:endCxn id="34" idx="0"/>
          </p:cNvCxnSpPr>
          <p:nvPr/>
        </p:nvCxnSpPr>
        <p:spPr bwMode="auto">
          <a:xfrm flipH="1">
            <a:off x="4164171" y="2067440"/>
            <a:ext cx="503236"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40" name="AutoShape 29"/>
          <p:cNvCxnSpPr>
            <a:cxnSpLocks noChangeShapeType="1"/>
            <a:stCxn id="37" idx="2"/>
            <a:endCxn id="35" idx="0"/>
          </p:cNvCxnSpPr>
          <p:nvPr/>
        </p:nvCxnSpPr>
        <p:spPr bwMode="auto">
          <a:xfrm>
            <a:off x="4667407" y="2067440"/>
            <a:ext cx="593732"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44" name="TextBox 43"/>
          <p:cNvSpPr txBox="1"/>
          <p:nvPr/>
        </p:nvSpPr>
        <p:spPr>
          <a:xfrm>
            <a:off x="435429" y="5159436"/>
            <a:ext cx="7692571" cy="1384995"/>
          </a:xfrm>
          <a:prstGeom prst="rect">
            <a:avLst/>
          </a:prstGeom>
          <a:noFill/>
        </p:spPr>
        <p:txBody>
          <a:bodyPr wrap="square" rtlCol="0">
            <a:spAutoFit/>
          </a:bodyPr>
          <a:lstStyle/>
          <a:p>
            <a:pPr>
              <a:buNone/>
            </a:pPr>
            <a:r>
              <a:rPr lang="en-US" dirty="0"/>
              <a:t>If you know that one of these three causal structures generated the data, and you have perfect measures of all 5 variables, can you tell which one is correct?</a:t>
            </a:r>
          </a:p>
        </p:txBody>
      </p:sp>
      <p:sp>
        <p:nvSpPr>
          <p:cNvPr id="41" name="Text Box 30">
            <a:extLst>
              <a:ext uri="{FF2B5EF4-FFF2-40B4-BE49-F238E27FC236}">
                <a16:creationId xmlns:a16="http://schemas.microsoft.com/office/drawing/2014/main" id="{FBFFC650-C170-4BFA-AC04-1DEC4A695E09}"/>
              </a:ext>
            </a:extLst>
          </p:cNvPr>
          <p:cNvSpPr txBox="1">
            <a:spLocks noChangeArrowheads="1"/>
          </p:cNvSpPr>
          <p:nvPr/>
        </p:nvSpPr>
        <p:spPr bwMode="auto">
          <a:xfrm>
            <a:off x="7590159" y="1635977"/>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1</a:t>
            </a:r>
          </a:p>
        </p:txBody>
      </p:sp>
      <p:sp>
        <p:nvSpPr>
          <p:cNvPr id="50" name="Text Box 27">
            <a:extLst>
              <a:ext uri="{FF2B5EF4-FFF2-40B4-BE49-F238E27FC236}">
                <a16:creationId xmlns:a16="http://schemas.microsoft.com/office/drawing/2014/main" id="{3E21F005-97F6-4C0F-8D3C-0EC6F2ECF356}"/>
              </a:ext>
            </a:extLst>
          </p:cNvPr>
          <p:cNvSpPr txBox="1">
            <a:spLocks noChangeArrowheads="1"/>
          </p:cNvSpPr>
          <p:nvPr/>
        </p:nvSpPr>
        <p:spPr bwMode="auto">
          <a:xfrm>
            <a:off x="7590160" y="3493352"/>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4</a:t>
            </a:r>
          </a:p>
        </p:txBody>
      </p:sp>
      <p:cxnSp>
        <p:nvCxnSpPr>
          <p:cNvPr id="51" name="AutoShape 29">
            <a:extLst>
              <a:ext uri="{FF2B5EF4-FFF2-40B4-BE49-F238E27FC236}">
                <a16:creationId xmlns:a16="http://schemas.microsoft.com/office/drawing/2014/main" id="{E8B0B807-241D-4896-9F15-8C2C05DC1C73}"/>
              </a:ext>
            </a:extLst>
          </p:cNvPr>
          <p:cNvCxnSpPr>
            <a:cxnSpLocks noChangeShapeType="1"/>
            <a:stCxn id="52" idx="2"/>
            <a:endCxn id="50" idx="0"/>
          </p:cNvCxnSpPr>
          <p:nvPr/>
        </p:nvCxnSpPr>
        <p:spPr bwMode="auto">
          <a:xfrm>
            <a:off x="7359180" y="2971859"/>
            <a:ext cx="503237"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52" name="Text Box 30">
            <a:extLst>
              <a:ext uri="{FF2B5EF4-FFF2-40B4-BE49-F238E27FC236}">
                <a16:creationId xmlns:a16="http://schemas.microsoft.com/office/drawing/2014/main" id="{9D6BA7EA-4B31-4AEF-991E-8FB6C2D0126E}"/>
              </a:ext>
            </a:extLst>
          </p:cNvPr>
          <p:cNvSpPr txBox="1">
            <a:spLocks noChangeArrowheads="1"/>
          </p:cNvSpPr>
          <p:nvPr/>
        </p:nvSpPr>
        <p:spPr bwMode="auto">
          <a:xfrm>
            <a:off x="7086923" y="2574984"/>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2</a:t>
            </a:r>
          </a:p>
        </p:txBody>
      </p:sp>
      <p:sp>
        <p:nvSpPr>
          <p:cNvPr id="53" name="Text Box 33">
            <a:extLst>
              <a:ext uri="{FF2B5EF4-FFF2-40B4-BE49-F238E27FC236}">
                <a16:creationId xmlns:a16="http://schemas.microsoft.com/office/drawing/2014/main" id="{26CBF7C5-8E91-485C-9E5E-A986E135AD76}"/>
              </a:ext>
            </a:extLst>
          </p:cNvPr>
          <p:cNvSpPr txBox="1">
            <a:spLocks noChangeArrowheads="1"/>
          </p:cNvSpPr>
          <p:nvPr/>
        </p:nvSpPr>
        <p:spPr bwMode="auto">
          <a:xfrm>
            <a:off x="8183891" y="2574984"/>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3</a:t>
            </a:r>
          </a:p>
        </p:txBody>
      </p:sp>
      <p:cxnSp>
        <p:nvCxnSpPr>
          <p:cNvPr id="54" name="AutoShape 34">
            <a:extLst>
              <a:ext uri="{FF2B5EF4-FFF2-40B4-BE49-F238E27FC236}">
                <a16:creationId xmlns:a16="http://schemas.microsoft.com/office/drawing/2014/main" id="{47F65B11-507E-4AD9-8067-62265BC23E17}"/>
              </a:ext>
            </a:extLst>
          </p:cNvPr>
          <p:cNvCxnSpPr>
            <a:cxnSpLocks noChangeShapeType="1"/>
            <a:stCxn id="53" idx="2"/>
            <a:endCxn id="50" idx="0"/>
          </p:cNvCxnSpPr>
          <p:nvPr/>
        </p:nvCxnSpPr>
        <p:spPr bwMode="auto">
          <a:xfrm flipH="1">
            <a:off x="7862417" y="2971859"/>
            <a:ext cx="593731"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55" name="Text Box 30">
            <a:extLst>
              <a:ext uri="{FF2B5EF4-FFF2-40B4-BE49-F238E27FC236}">
                <a16:creationId xmlns:a16="http://schemas.microsoft.com/office/drawing/2014/main" id="{1E6C34AD-9163-41B9-B403-643D913BC69B}"/>
              </a:ext>
            </a:extLst>
          </p:cNvPr>
          <p:cNvSpPr txBox="1">
            <a:spLocks noChangeArrowheads="1"/>
          </p:cNvSpPr>
          <p:nvPr/>
        </p:nvSpPr>
        <p:spPr bwMode="auto">
          <a:xfrm>
            <a:off x="7590159" y="1635977"/>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1</a:t>
            </a:r>
          </a:p>
        </p:txBody>
      </p:sp>
      <p:sp>
        <p:nvSpPr>
          <p:cNvPr id="56" name="Text Box 27">
            <a:extLst>
              <a:ext uri="{FF2B5EF4-FFF2-40B4-BE49-F238E27FC236}">
                <a16:creationId xmlns:a16="http://schemas.microsoft.com/office/drawing/2014/main" id="{79DAE55E-EA38-4692-A1E1-4CCB36A92A26}"/>
              </a:ext>
            </a:extLst>
          </p:cNvPr>
          <p:cNvSpPr txBox="1">
            <a:spLocks noChangeArrowheads="1"/>
          </p:cNvSpPr>
          <p:nvPr/>
        </p:nvSpPr>
        <p:spPr bwMode="auto">
          <a:xfrm>
            <a:off x="7611592" y="4379636"/>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5</a:t>
            </a:r>
          </a:p>
        </p:txBody>
      </p:sp>
      <p:cxnSp>
        <p:nvCxnSpPr>
          <p:cNvPr id="57" name="AutoShape 29">
            <a:extLst>
              <a:ext uri="{FF2B5EF4-FFF2-40B4-BE49-F238E27FC236}">
                <a16:creationId xmlns:a16="http://schemas.microsoft.com/office/drawing/2014/main" id="{8A5F8681-7BD9-4A2A-A734-8F681D2B46C3}"/>
              </a:ext>
            </a:extLst>
          </p:cNvPr>
          <p:cNvCxnSpPr>
            <a:cxnSpLocks noChangeShapeType="1"/>
            <a:stCxn id="55" idx="2"/>
            <a:endCxn id="52" idx="0"/>
          </p:cNvCxnSpPr>
          <p:nvPr/>
        </p:nvCxnSpPr>
        <p:spPr bwMode="auto">
          <a:xfrm flipH="1">
            <a:off x="7359180" y="2032852"/>
            <a:ext cx="503236"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58" name="AutoShape 29">
            <a:extLst>
              <a:ext uri="{FF2B5EF4-FFF2-40B4-BE49-F238E27FC236}">
                <a16:creationId xmlns:a16="http://schemas.microsoft.com/office/drawing/2014/main" id="{82A7CB22-3D06-4B7A-8512-7EC6AD22A2AD}"/>
              </a:ext>
            </a:extLst>
          </p:cNvPr>
          <p:cNvCxnSpPr>
            <a:cxnSpLocks noChangeShapeType="1"/>
            <a:stCxn id="55" idx="2"/>
            <a:endCxn id="53" idx="0"/>
          </p:cNvCxnSpPr>
          <p:nvPr/>
        </p:nvCxnSpPr>
        <p:spPr bwMode="auto">
          <a:xfrm>
            <a:off x="7862416" y="2032852"/>
            <a:ext cx="593732"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59" name="Text Box 27">
            <a:extLst>
              <a:ext uri="{FF2B5EF4-FFF2-40B4-BE49-F238E27FC236}">
                <a16:creationId xmlns:a16="http://schemas.microsoft.com/office/drawing/2014/main" id="{C2CDB8FD-EA53-4A63-8B10-79A1B27A5AF5}"/>
              </a:ext>
            </a:extLst>
          </p:cNvPr>
          <p:cNvSpPr txBox="1">
            <a:spLocks noChangeArrowheads="1"/>
          </p:cNvSpPr>
          <p:nvPr/>
        </p:nvSpPr>
        <p:spPr bwMode="auto">
          <a:xfrm>
            <a:off x="6454469" y="3625477"/>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U</a:t>
            </a:r>
            <a:endParaRPr lang="en-US" altLang="en-US" sz="2000" b="1" baseline="-25000" dirty="0"/>
          </a:p>
        </p:txBody>
      </p:sp>
      <p:cxnSp>
        <p:nvCxnSpPr>
          <p:cNvPr id="60" name="AutoShape 29">
            <a:extLst>
              <a:ext uri="{FF2B5EF4-FFF2-40B4-BE49-F238E27FC236}">
                <a16:creationId xmlns:a16="http://schemas.microsoft.com/office/drawing/2014/main" id="{2F222610-44C0-4086-932A-F05F25C0BC8C}"/>
              </a:ext>
            </a:extLst>
          </p:cNvPr>
          <p:cNvCxnSpPr>
            <a:cxnSpLocks noChangeShapeType="1"/>
            <a:stCxn id="59" idx="3"/>
            <a:endCxn id="52" idx="2"/>
          </p:cNvCxnSpPr>
          <p:nvPr/>
        </p:nvCxnSpPr>
        <p:spPr bwMode="auto">
          <a:xfrm flipV="1">
            <a:off x="6998982" y="2971859"/>
            <a:ext cx="360198" cy="852056"/>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61" name="AutoShape 29">
            <a:extLst>
              <a:ext uri="{FF2B5EF4-FFF2-40B4-BE49-F238E27FC236}">
                <a16:creationId xmlns:a16="http://schemas.microsoft.com/office/drawing/2014/main" id="{C8C12180-9F91-4C20-B472-A546078A8882}"/>
              </a:ext>
            </a:extLst>
          </p:cNvPr>
          <p:cNvCxnSpPr>
            <a:cxnSpLocks noChangeShapeType="1"/>
            <a:stCxn id="59" idx="3"/>
            <a:endCxn id="56" idx="1"/>
          </p:cNvCxnSpPr>
          <p:nvPr/>
        </p:nvCxnSpPr>
        <p:spPr bwMode="auto">
          <a:xfrm>
            <a:off x="6998982" y="3823915"/>
            <a:ext cx="612610" cy="754159"/>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42"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38</a:t>
            </a:fld>
            <a:endParaRPr lang="en-US" sz="1200" dirty="0">
              <a:latin typeface="Corbel"/>
              <a:cs typeface="Corbel"/>
            </a:endParaRPr>
          </a:p>
        </p:txBody>
      </p:sp>
    </p:spTree>
    <p:extLst>
      <p:ext uri="{BB962C8B-B14F-4D97-AF65-F5344CB8AC3E}">
        <p14:creationId xmlns:p14="http://schemas.microsoft.com/office/powerpoint/2010/main" val="39061428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Quizlet</a:t>
            </a:r>
          </a:p>
        </p:txBody>
      </p:sp>
      <p:sp>
        <p:nvSpPr>
          <p:cNvPr id="10" name="Text Box 27"/>
          <p:cNvSpPr txBox="1">
            <a:spLocks noChangeArrowheads="1"/>
          </p:cNvSpPr>
          <p:nvPr/>
        </p:nvSpPr>
        <p:spPr bwMode="auto">
          <a:xfrm>
            <a:off x="1824262" y="3527940"/>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4</a:t>
            </a:r>
          </a:p>
        </p:txBody>
      </p:sp>
      <p:cxnSp>
        <p:nvCxnSpPr>
          <p:cNvPr id="11" name="AutoShape 28"/>
          <p:cNvCxnSpPr>
            <a:cxnSpLocks noChangeShapeType="1"/>
            <a:stCxn id="10" idx="2"/>
            <a:endCxn id="19" idx="0"/>
          </p:cNvCxnSpPr>
          <p:nvPr/>
        </p:nvCxnSpPr>
        <p:spPr bwMode="auto">
          <a:xfrm>
            <a:off x="2096519" y="3924815"/>
            <a:ext cx="21432" cy="489409"/>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2" name="AutoShape 29"/>
          <p:cNvCxnSpPr>
            <a:cxnSpLocks noChangeShapeType="1"/>
            <a:stCxn id="13" idx="2"/>
            <a:endCxn id="10" idx="0"/>
          </p:cNvCxnSpPr>
          <p:nvPr/>
        </p:nvCxnSpPr>
        <p:spPr bwMode="auto">
          <a:xfrm>
            <a:off x="1593282" y="3006447"/>
            <a:ext cx="503237"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3" name="Text Box 30"/>
          <p:cNvSpPr txBox="1">
            <a:spLocks noChangeArrowheads="1"/>
          </p:cNvSpPr>
          <p:nvPr/>
        </p:nvSpPr>
        <p:spPr bwMode="auto">
          <a:xfrm>
            <a:off x="1321025" y="2609572"/>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2</a:t>
            </a:r>
          </a:p>
        </p:txBody>
      </p:sp>
      <p:sp>
        <p:nvSpPr>
          <p:cNvPr id="16" name="Text Box 33"/>
          <p:cNvSpPr txBox="1">
            <a:spLocks noChangeArrowheads="1"/>
          </p:cNvSpPr>
          <p:nvPr/>
        </p:nvSpPr>
        <p:spPr bwMode="auto">
          <a:xfrm>
            <a:off x="2417993" y="2609572"/>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3</a:t>
            </a:r>
          </a:p>
        </p:txBody>
      </p:sp>
      <p:cxnSp>
        <p:nvCxnSpPr>
          <p:cNvPr id="17" name="AutoShape 34"/>
          <p:cNvCxnSpPr>
            <a:cxnSpLocks noChangeShapeType="1"/>
            <a:stCxn id="16" idx="2"/>
            <a:endCxn id="10" idx="0"/>
          </p:cNvCxnSpPr>
          <p:nvPr/>
        </p:nvCxnSpPr>
        <p:spPr bwMode="auto">
          <a:xfrm flipH="1">
            <a:off x="2096519" y="3006447"/>
            <a:ext cx="593731"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8" name="Text Box 30"/>
          <p:cNvSpPr txBox="1">
            <a:spLocks noChangeArrowheads="1"/>
          </p:cNvSpPr>
          <p:nvPr/>
        </p:nvSpPr>
        <p:spPr bwMode="auto">
          <a:xfrm>
            <a:off x="1824261" y="1670565"/>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1</a:t>
            </a:r>
          </a:p>
        </p:txBody>
      </p:sp>
      <p:sp>
        <p:nvSpPr>
          <p:cNvPr id="19" name="Text Box 27"/>
          <p:cNvSpPr txBox="1">
            <a:spLocks noChangeArrowheads="1"/>
          </p:cNvSpPr>
          <p:nvPr/>
        </p:nvSpPr>
        <p:spPr bwMode="auto">
          <a:xfrm>
            <a:off x="1845694" y="4414224"/>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5</a:t>
            </a:r>
          </a:p>
        </p:txBody>
      </p:sp>
      <p:cxnSp>
        <p:nvCxnSpPr>
          <p:cNvPr id="22" name="AutoShape 29"/>
          <p:cNvCxnSpPr>
            <a:cxnSpLocks noChangeShapeType="1"/>
            <a:stCxn id="18" idx="2"/>
            <a:endCxn id="13" idx="0"/>
          </p:cNvCxnSpPr>
          <p:nvPr/>
        </p:nvCxnSpPr>
        <p:spPr bwMode="auto">
          <a:xfrm flipH="1">
            <a:off x="1593282" y="2067440"/>
            <a:ext cx="503236"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4" name="AutoShape 29"/>
          <p:cNvCxnSpPr>
            <a:cxnSpLocks noChangeShapeType="1"/>
            <a:stCxn id="18" idx="2"/>
            <a:endCxn id="16" idx="0"/>
          </p:cNvCxnSpPr>
          <p:nvPr/>
        </p:nvCxnSpPr>
        <p:spPr bwMode="auto">
          <a:xfrm>
            <a:off x="2096518" y="2067440"/>
            <a:ext cx="593732"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1" name="Text Box 27"/>
          <p:cNvSpPr txBox="1">
            <a:spLocks noChangeArrowheads="1"/>
          </p:cNvSpPr>
          <p:nvPr/>
        </p:nvSpPr>
        <p:spPr bwMode="auto">
          <a:xfrm>
            <a:off x="4395151" y="3527940"/>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4</a:t>
            </a:r>
          </a:p>
        </p:txBody>
      </p:sp>
      <p:cxnSp>
        <p:nvCxnSpPr>
          <p:cNvPr id="32" name="AutoShape 28"/>
          <p:cNvCxnSpPr>
            <a:cxnSpLocks noChangeShapeType="1"/>
            <a:stCxn id="38" idx="0"/>
            <a:endCxn id="31" idx="2"/>
          </p:cNvCxnSpPr>
          <p:nvPr/>
        </p:nvCxnSpPr>
        <p:spPr bwMode="auto">
          <a:xfrm flipH="1" flipV="1">
            <a:off x="4667408" y="3924815"/>
            <a:ext cx="21432" cy="489409"/>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3" name="AutoShape 29"/>
          <p:cNvCxnSpPr>
            <a:cxnSpLocks noChangeShapeType="1"/>
            <a:stCxn id="34" idx="2"/>
            <a:endCxn id="31" idx="0"/>
          </p:cNvCxnSpPr>
          <p:nvPr/>
        </p:nvCxnSpPr>
        <p:spPr bwMode="auto">
          <a:xfrm>
            <a:off x="4164171" y="3006447"/>
            <a:ext cx="503237"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4" name="Text Box 30"/>
          <p:cNvSpPr txBox="1">
            <a:spLocks noChangeArrowheads="1"/>
          </p:cNvSpPr>
          <p:nvPr/>
        </p:nvSpPr>
        <p:spPr bwMode="auto">
          <a:xfrm>
            <a:off x="3891914" y="2609572"/>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2</a:t>
            </a:r>
          </a:p>
        </p:txBody>
      </p:sp>
      <p:sp>
        <p:nvSpPr>
          <p:cNvPr id="35" name="Text Box 33"/>
          <p:cNvSpPr txBox="1">
            <a:spLocks noChangeArrowheads="1"/>
          </p:cNvSpPr>
          <p:nvPr/>
        </p:nvSpPr>
        <p:spPr bwMode="auto">
          <a:xfrm>
            <a:off x="4988882" y="2609572"/>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3</a:t>
            </a:r>
          </a:p>
        </p:txBody>
      </p:sp>
      <p:cxnSp>
        <p:nvCxnSpPr>
          <p:cNvPr id="36" name="AutoShape 34"/>
          <p:cNvCxnSpPr>
            <a:cxnSpLocks noChangeShapeType="1"/>
            <a:stCxn id="35" idx="2"/>
            <a:endCxn id="31" idx="0"/>
          </p:cNvCxnSpPr>
          <p:nvPr/>
        </p:nvCxnSpPr>
        <p:spPr bwMode="auto">
          <a:xfrm flipH="1">
            <a:off x="4667408" y="3006447"/>
            <a:ext cx="593731"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7" name="Text Box 30"/>
          <p:cNvSpPr txBox="1">
            <a:spLocks noChangeArrowheads="1"/>
          </p:cNvSpPr>
          <p:nvPr/>
        </p:nvSpPr>
        <p:spPr bwMode="auto">
          <a:xfrm>
            <a:off x="4395150" y="1670565"/>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1</a:t>
            </a:r>
          </a:p>
        </p:txBody>
      </p:sp>
      <p:sp>
        <p:nvSpPr>
          <p:cNvPr id="38" name="Text Box 27"/>
          <p:cNvSpPr txBox="1">
            <a:spLocks noChangeArrowheads="1"/>
          </p:cNvSpPr>
          <p:nvPr/>
        </p:nvSpPr>
        <p:spPr bwMode="auto">
          <a:xfrm>
            <a:off x="4416583" y="4414224"/>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5</a:t>
            </a:r>
          </a:p>
        </p:txBody>
      </p:sp>
      <p:cxnSp>
        <p:nvCxnSpPr>
          <p:cNvPr id="39" name="AutoShape 29"/>
          <p:cNvCxnSpPr>
            <a:cxnSpLocks noChangeShapeType="1"/>
            <a:stCxn id="37" idx="2"/>
            <a:endCxn id="34" idx="0"/>
          </p:cNvCxnSpPr>
          <p:nvPr/>
        </p:nvCxnSpPr>
        <p:spPr bwMode="auto">
          <a:xfrm flipH="1">
            <a:off x="4164171" y="2067440"/>
            <a:ext cx="503236"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40" name="AutoShape 29"/>
          <p:cNvCxnSpPr>
            <a:cxnSpLocks noChangeShapeType="1"/>
            <a:stCxn id="37" idx="2"/>
            <a:endCxn id="35" idx="0"/>
          </p:cNvCxnSpPr>
          <p:nvPr/>
        </p:nvCxnSpPr>
        <p:spPr bwMode="auto">
          <a:xfrm>
            <a:off x="4667407" y="2067440"/>
            <a:ext cx="593732"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44" name="TextBox 43"/>
          <p:cNvSpPr txBox="1"/>
          <p:nvPr/>
        </p:nvSpPr>
        <p:spPr>
          <a:xfrm>
            <a:off x="435430" y="5159436"/>
            <a:ext cx="2410156" cy="923330"/>
          </a:xfrm>
          <a:prstGeom prst="rect">
            <a:avLst/>
          </a:prstGeom>
          <a:noFill/>
        </p:spPr>
        <p:txBody>
          <a:bodyPr wrap="square" rtlCol="0">
            <a:spAutoFit/>
          </a:bodyPr>
          <a:lstStyle/>
          <a:p>
            <a:pPr>
              <a:buNone/>
            </a:pPr>
            <a:r>
              <a:rPr lang="en-US" sz="1800" dirty="0"/>
              <a:t>X</a:t>
            </a:r>
            <a:r>
              <a:rPr lang="en-US" sz="1800" baseline="-25000" dirty="0"/>
              <a:t>1</a:t>
            </a:r>
            <a:r>
              <a:rPr lang="en-US" sz="1800" dirty="0"/>
              <a:t>, X</a:t>
            </a:r>
            <a:r>
              <a:rPr lang="en-US" sz="1800" baseline="-25000" dirty="0"/>
              <a:t>2</a:t>
            </a:r>
            <a:r>
              <a:rPr lang="en-US" sz="1800" dirty="0"/>
              <a:t>, and X</a:t>
            </a:r>
            <a:r>
              <a:rPr lang="en-US" sz="1800" baseline="-25000" dirty="0"/>
              <a:t>3</a:t>
            </a:r>
            <a:r>
              <a:rPr lang="en-US" sz="1800" dirty="0"/>
              <a:t> predict X</a:t>
            </a:r>
            <a:r>
              <a:rPr lang="en-US" sz="1800" baseline="-25000" dirty="0"/>
              <a:t>5</a:t>
            </a:r>
            <a:r>
              <a:rPr lang="en-US" sz="1800" dirty="0"/>
              <a:t>, but are independent of X</a:t>
            </a:r>
            <a:r>
              <a:rPr lang="en-US" sz="1800" baseline="-25000" dirty="0"/>
              <a:t>5</a:t>
            </a:r>
            <a:r>
              <a:rPr lang="en-US" sz="1800" dirty="0"/>
              <a:t> conditional on X</a:t>
            </a:r>
            <a:r>
              <a:rPr lang="en-US" sz="1800" baseline="-25000" dirty="0"/>
              <a:t>4</a:t>
            </a:r>
            <a:r>
              <a:rPr lang="en-US" sz="1800" dirty="0"/>
              <a:t>. </a:t>
            </a:r>
          </a:p>
        </p:txBody>
      </p:sp>
      <p:sp>
        <p:nvSpPr>
          <p:cNvPr id="25" name="Text Box 27">
            <a:extLst>
              <a:ext uri="{FF2B5EF4-FFF2-40B4-BE49-F238E27FC236}">
                <a16:creationId xmlns:a16="http://schemas.microsoft.com/office/drawing/2014/main" id="{B185D2C1-958D-4FBC-A9F4-77376A0B6E7E}"/>
              </a:ext>
            </a:extLst>
          </p:cNvPr>
          <p:cNvSpPr txBox="1">
            <a:spLocks noChangeArrowheads="1"/>
          </p:cNvSpPr>
          <p:nvPr/>
        </p:nvSpPr>
        <p:spPr bwMode="auto">
          <a:xfrm>
            <a:off x="7590160" y="3493352"/>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4</a:t>
            </a:r>
          </a:p>
        </p:txBody>
      </p:sp>
      <p:cxnSp>
        <p:nvCxnSpPr>
          <p:cNvPr id="27" name="AutoShape 29">
            <a:extLst>
              <a:ext uri="{FF2B5EF4-FFF2-40B4-BE49-F238E27FC236}">
                <a16:creationId xmlns:a16="http://schemas.microsoft.com/office/drawing/2014/main" id="{5FB62969-8202-46B5-A136-BFCC99BEAFD4}"/>
              </a:ext>
            </a:extLst>
          </p:cNvPr>
          <p:cNvCxnSpPr>
            <a:cxnSpLocks noChangeShapeType="1"/>
            <a:stCxn id="28" idx="2"/>
            <a:endCxn id="25" idx="0"/>
          </p:cNvCxnSpPr>
          <p:nvPr/>
        </p:nvCxnSpPr>
        <p:spPr bwMode="auto">
          <a:xfrm>
            <a:off x="7359180" y="2971859"/>
            <a:ext cx="503237"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28" name="Text Box 30">
            <a:extLst>
              <a:ext uri="{FF2B5EF4-FFF2-40B4-BE49-F238E27FC236}">
                <a16:creationId xmlns:a16="http://schemas.microsoft.com/office/drawing/2014/main" id="{8A3AB004-DC76-4302-BC2F-5F08F693C39A}"/>
              </a:ext>
            </a:extLst>
          </p:cNvPr>
          <p:cNvSpPr txBox="1">
            <a:spLocks noChangeArrowheads="1"/>
          </p:cNvSpPr>
          <p:nvPr/>
        </p:nvSpPr>
        <p:spPr bwMode="auto">
          <a:xfrm>
            <a:off x="7086923" y="2574984"/>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2</a:t>
            </a:r>
          </a:p>
        </p:txBody>
      </p:sp>
      <p:sp>
        <p:nvSpPr>
          <p:cNvPr id="29" name="Text Box 33">
            <a:extLst>
              <a:ext uri="{FF2B5EF4-FFF2-40B4-BE49-F238E27FC236}">
                <a16:creationId xmlns:a16="http://schemas.microsoft.com/office/drawing/2014/main" id="{30C51A8E-391F-4601-A925-66097DD129C3}"/>
              </a:ext>
            </a:extLst>
          </p:cNvPr>
          <p:cNvSpPr txBox="1">
            <a:spLocks noChangeArrowheads="1"/>
          </p:cNvSpPr>
          <p:nvPr/>
        </p:nvSpPr>
        <p:spPr bwMode="auto">
          <a:xfrm>
            <a:off x="8183891" y="2574984"/>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3</a:t>
            </a:r>
          </a:p>
        </p:txBody>
      </p:sp>
      <p:cxnSp>
        <p:nvCxnSpPr>
          <p:cNvPr id="30" name="AutoShape 34">
            <a:extLst>
              <a:ext uri="{FF2B5EF4-FFF2-40B4-BE49-F238E27FC236}">
                <a16:creationId xmlns:a16="http://schemas.microsoft.com/office/drawing/2014/main" id="{3593160E-7128-4B0B-BAC3-6AC82B09BBEB}"/>
              </a:ext>
            </a:extLst>
          </p:cNvPr>
          <p:cNvCxnSpPr>
            <a:cxnSpLocks noChangeShapeType="1"/>
            <a:stCxn id="29" idx="2"/>
            <a:endCxn id="25" idx="0"/>
          </p:cNvCxnSpPr>
          <p:nvPr/>
        </p:nvCxnSpPr>
        <p:spPr bwMode="auto">
          <a:xfrm flipH="1">
            <a:off x="7862417" y="2971859"/>
            <a:ext cx="593731" cy="52149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41" name="Text Box 30">
            <a:extLst>
              <a:ext uri="{FF2B5EF4-FFF2-40B4-BE49-F238E27FC236}">
                <a16:creationId xmlns:a16="http://schemas.microsoft.com/office/drawing/2014/main" id="{FBFFC650-C170-4BFA-AC04-1DEC4A695E09}"/>
              </a:ext>
            </a:extLst>
          </p:cNvPr>
          <p:cNvSpPr txBox="1">
            <a:spLocks noChangeArrowheads="1"/>
          </p:cNvSpPr>
          <p:nvPr/>
        </p:nvSpPr>
        <p:spPr bwMode="auto">
          <a:xfrm>
            <a:off x="7590159" y="1635977"/>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1</a:t>
            </a:r>
          </a:p>
        </p:txBody>
      </p:sp>
      <p:sp>
        <p:nvSpPr>
          <p:cNvPr id="42" name="Text Box 27">
            <a:extLst>
              <a:ext uri="{FF2B5EF4-FFF2-40B4-BE49-F238E27FC236}">
                <a16:creationId xmlns:a16="http://schemas.microsoft.com/office/drawing/2014/main" id="{67EA2E16-B4F2-4265-A448-0ACFD3F962AB}"/>
              </a:ext>
            </a:extLst>
          </p:cNvPr>
          <p:cNvSpPr txBox="1">
            <a:spLocks noChangeArrowheads="1"/>
          </p:cNvSpPr>
          <p:nvPr/>
        </p:nvSpPr>
        <p:spPr bwMode="auto">
          <a:xfrm>
            <a:off x="7611592" y="4379636"/>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X</a:t>
            </a:r>
            <a:r>
              <a:rPr lang="en-US" altLang="en-US" sz="2000" b="1" baseline="-25000" dirty="0"/>
              <a:t>5</a:t>
            </a:r>
          </a:p>
        </p:txBody>
      </p:sp>
      <p:cxnSp>
        <p:nvCxnSpPr>
          <p:cNvPr id="43" name="AutoShape 29">
            <a:extLst>
              <a:ext uri="{FF2B5EF4-FFF2-40B4-BE49-F238E27FC236}">
                <a16:creationId xmlns:a16="http://schemas.microsoft.com/office/drawing/2014/main" id="{4336CE39-F086-4BDC-97D0-727F2E2CE643}"/>
              </a:ext>
            </a:extLst>
          </p:cNvPr>
          <p:cNvCxnSpPr>
            <a:cxnSpLocks noChangeShapeType="1"/>
            <a:stCxn id="41" idx="2"/>
            <a:endCxn id="28" idx="0"/>
          </p:cNvCxnSpPr>
          <p:nvPr/>
        </p:nvCxnSpPr>
        <p:spPr bwMode="auto">
          <a:xfrm flipH="1">
            <a:off x="7359180" y="2032852"/>
            <a:ext cx="503236"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45" name="AutoShape 29">
            <a:extLst>
              <a:ext uri="{FF2B5EF4-FFF2-40B4-BE49-F238E27FC236}">
                <a16:creationId xmlns:a16="http://schemas.microsoft.com/office/drawing/2014/main" id="{71200335-29D7-47B4-9781-E4E7325202A7}"/>
              </a:ext>
            </a:extLst>
          </p:cNvPr>
          <p:cNvCxnSpPr>
            <a:cxnSpLocks noChangeShapeType="1"/>
            <a:stCxn id="41" idx="2"/>
            <a:endCxn id="29" idx="0"/>
          </p:cNvCxnSpPr>
          <p:nvPr/>
        </p:nvCxnSpPr>
        <p:spPr bwMode="auto">
          <a:xfrm>
            <a:off x="7862416" y="2032852"/>
            <a:ext cx="593732" cy="54213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46" name="Text Box 27">
            <a:extLst>
              <a:ext uri="{FF2B5EF4-FFF2-40B4-BE49-F238E27FC236}">
                <a16:creationId xmlns:a16="http://schemas.microsoft.com/office/drawing/2014/main" id="{2160ECFA-C488-4C31-BA19-F3F3705C7182}"/>
              </a:ext>
            </a:extLst>
          </p:cNvPr>
          <p:cNvSpPr txBox="1">
            <a:spLocks noChangeArrowheads="1"/>
          </p:cNvSpPr>
          <p:nvPr/>
        </p:nvSpPr>
        <p:spPr bwMode="auto">
          <a:xfrm>
            <a:off x="6454469" y="3625477"/>
            <a:ext cx="5445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a:spAutoFit/>
          </a:bodyPr>
          <a:lstStyle>
            <a:lvl1pPr eaLnBrk="0" hangingPunct="0">
              <a:buChar char="•"/>
              <a:defRPr sz="32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000" b="1" dirty="0"/>
              <a:t>U</a:t>
            </a:r>
            <a:endParaRPr lang="en-US" altLang="en-US" sz="2000" b="1" baseline="-25000" dirty="0"/>
          </a:p>
        </p:txBody>
      </p:sp>
      <p:cxnSp>
        <p:nvCxnSpPr>
          <p:cNvPr id="47" name="AutoShape 29">
            <a:extLst>
              <a:ext uri="{FF2B5EF4-FFF2-40B4-BE49-F238E27FC236}">
                <a16:creationId xmlns:a16="http://schemas.microsoft.com/office/drawing/2014/main" id="{CD12E8C9-3105-4988-A111-C08C57469EC3}"/>
              </a:ext>
            </a:extLst>
          </p:cNvPr>
          <p:cNvCxnSpPr>
            <a:cxnSpLocks noChangeShapeType="1"/>
            <a:stCxn id="46" idx="3"/>
            <a:endCxn id="28" idx="2"/>
          </p:cNvCxnSpPr>
          <p:nvPr/>
        </p:nvCxnSpPr>
        <p:spPr bwMode="auto">
          <a:xfrm flipV="1">
            <a:off x="6998982" y="2971859"/>
            <a:ext cx="360198" cy="852056"/>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49" name="AutoShape 29">
            <a:extLst>
              <a:ext uri="{FF2B5EF4-FFF2-40B4-BE49-F238E27FC236}">
                <a16:creationId xmlns:a16="http://schemas.microsoft.com/office/drawing/2014/main" id="{EA9D6D4D-82A6-4C8E-A269-6AB930507931}"/>
              </a:ext>
            </a:extLst>
          </p:cNvPr>
          <p:cNvCxnSpPr>
            <a:cxnSpLocks noChangeShapeType="1"/>
            <a:stCxn id="46" idx="3"/>
            <a:endCxn id="42" idx="1"/>
          </p:cNvCxnSpPr>
          <p:nvPr/>
        </p:nvCxnSpPr>
        <p:spPr bwMode="auto">
          <a:xfrm>
            <a:off x="6998982" y="3823915"/>
            <a:ext cx="612610" cy="754159"/>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48" name="TextBox 47">
            <a:extLst>
              <a:ext uri="{FF2B5EF4-FFF2-40B4-BE49-F238E27FC236}">
                <a16:creationId xmlns:a16="http://schemas.microsoft.com/office/drawing/2014/main" id="{A0A6BCCA-CDD1-4E2B-9124-EE1746B3C943}"/>
              </a:ext>
            </a:extLst>
          </p:cNvPr>
          <p:cNvSpPr txBox="1"/>
          <p:nvPr/>
        </p:nvSpPr>
        <p:spPr>
          <a:xfrm>
            <a:off x="3659366" y="4811099"/>
            <a:ext cx="2314243" cy="1754326"/>
          </a:xfrm>
          <a:prstGeom prst="rect">
            <a:avLst/>
          </a:prstGeom>
          <a:noFill/>
        </p:spPr>
        <p:txBody>
          <a:bodyPr wrap="square" rtlCol="0">
            <a:spAutoFit/>
          </a:bodyPr>
          <a:lstStyle/>
          <a:p>
            <a:pPr>
              <a:buNone/>
            </a:pPr>
            <a:r>
              <a:rPr lang="en-US" sz="1800" dirty="0"/>
              <a:t>X</a:t>
            </a:r>
            <a:r>
              <a:rPr lang="en-US" sz="1800" baseline="-25000" dirty="0"/>
              <a:t>1</a:t>
            </a:r>
            <a:r>
              <a:rPr lang="en-US" sz="1800" dirty="0"/>
              <a:t>, X</a:t>
            </a:r>
            <a:r>
              <a:rPr lang="en-US" sz="1800" baseline="-25000" dirty="0"/>
              <a:t>2</a:t>
            </a:r>
            <a:r>
              <a:rPr lang="en-US" sz="1800" dirty="0"/>
              <a:t>, and X</a:t>
            </a:r>
            <a:r>
              <a:rPr lang="en-US" sz="1800" baseline="-25000" dirty="0"/>
              <a:t>3</a:t>
            </a:r>
            <a:r>
              <a:rPr lang="en-US" sz="1800" dirty="0"/>
              <a:t> are independent of X</a:t>
            </a:r>
            <a:r>
              <a:rPr lang="en-US" sz="1800" baseline="-25000" dirty="0"/>
              <a:t>5</a:t>
            </a:r>
            <a:r>
              <a:rPr lang="en-US" sz="1800" dirty="0"/>
              <a:t>, unless you condition on X</a:t>
            </a:r>
            <a:r>
              <a:rPr lang="en-US" sz="1800" baseline="-25000" dirty="0"/>
              <a:t>4, </a:t>
            </a:r>
            <a:r>
              <a:rPr lang="en-US" sz="1800" dirty="0"/>
              <a:t>when they become associated with X</a:t>
            </a:r>
            <a:r>
              <a:rPr lang="en-US" sz="1800" baseline="-25000" dirty="0"/>
              <a:t>5</a:t>
            </a:r>
            <a:endParaRPr lang="en-US" sz="1800" dirty="0"/>
          </a:p>
        </p:txBody>
      </p:sp>
      <p:sp>
        <p:nvSpPr>
          <p:cNvPr id="50" name="TextBox 49">
            <a:extLst>
              <a:ext uri="{FF2B5EF4-FFF2-40B4-BE49-F238E27FC236}">
                <a16:creationId xmlns:a16="http://schemas.microsoft.com/office/drawing/2014/main" id="{5266F7D8-95F4-47A3-B085-469B5B75988E}"/>
              </a:ext>
            </a:extLst>
          </p:cNvPr>
          <p:cNvSpPr txBox="1"/>
          <p:nvPr/>
        </p:nvSpPr>
        <p:spPr>
          <a:xfrm>
            <a:off x="6726726" y="4948226"/>
            <a:ext cx="2314243" cy="1754326"/>
          </a:xfrm>
          <a:prstGeom prst="rect">
            <a:avLst/>
          </a:prstGeom>
          <a:noFill/>
        </p:spPr>
        <p:txBody>
          <a:bodyPr wrap="square" rtlCol="0">
            <a:spAutoFit/>
          </a:bodyPr>
          <a:lstStyle/>
          <a:p>
            <a:pPr>
              <a:buNone/>
            </a:pPr>
            <a:r>
              <a:rPr lang="en-US" sz="1800" dirty="0"/>
              <a:t>X</a:t>
            </a:r>
            <a:r>
              <a:rPr lang="en-US" sz="1800" baseline="-25000" dirty="0"/>
              <a:t>1</a:t>
            </a:r>
            <a:r>
              <a:rPr lang="en-US" sz="1800" dirty="0"/>
              <a:t> and X</a:t>
            </a:r>
            <a:r>
              <a:rPr lang="en-US" sz="1800" baseline="-25000" dirty="0"/>
              <a:t>3</a:t>
            </a:r>
            <a:r>
              <a:rPr lang="en-US" sz="1800" dirty="0"/>
              <a:t> are independent of X</a:t>
            </a:r>
            <a:r>
              <a:rPr lang="en-US" sz="1800" baseline="-25000" dirty="0"/>
              <a:t>5</a:t>
            </a:r>
            <a:r>
              <a:rPr lang="en-US" sz="1800" dirty="0"/>
              <a:t>, unless you condition on X</a:t>
            </a:r>
            <a:r>
              <a:rPr lang="en-US" sz="1800" baseline="-25000" dirty="0"/>
              <a:t>2</a:t>
            </a:r>
            <a:r>
              <a:rPr lang="en-US" sz="1800" dirty="0"/>
              <a:t> or X</a:t>
            </a:r>
            <a:r>
              <a:rPr lang="en-US" sz="1800" baseline="-25000" dirty="0"/>
              <a:t>4, </a:t>
            </a:r>
            <a:r>
              <a:rPr lang="en-US" sz="1800" dirty="0"/>
              <a:t>when they become associated with X</a:t>
            </a:r>
            <a:r>
              <a:rPr lang="en-US" sz="1800" baseline="-25000" dirty="0"/>
              <a:t>5</a:t>
            </a:r>
            <a:endParaRPr lang="en-US" sz="1800" dirty="0"/>
          </a:p>
        </p:txBody>
      </p:sp>
      <p:sp>
        <p:nvSpPr>
          <p:cNvPr id="51"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39</a:t>
            </a:fld>
            <a:endParaRPr lang="en-US" sz="1200" dirty="0">
              <a:latin typeface="Corbel"/>
              <a:cs typeface="Corbel"/>
            </a:endParaRPr>
          </a:p>
        </p:txBody>
      </p:sp>
    </p:spTree>
    <p:extLst>
      <p:ext uri="{BB962C8B-B14F-4D97-AF65-F5344CB8AC3E}">
        <p14:creationId xmlns:p14="http://schemas.microsoft.com/office/powerpoint/2010/main" val="2435226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Causal Diagrams?</a:t>
            </a:r>
          </a:p>
        </p:txBody>
      </p:sp>
      <p:sp>
        <p:nvSpPr>
          <p:cNvPr id="4" name="Content Placeholder 3"/>
          <p:cNvSpPr>
            <a:spLocks noGrp="1"/>
          </p:cNvSpPr>
          <p:nvPr>
            <p:ph idx="1"/>
          </p:nvPr>
        </p:nvSpPr>
        <p:spPr/>
        <p:txBody>
          <a:bodyPr/>
          <a:lstStyle/>
          <a:p>
            <a:r>
              <a:rPr lang="en-US" dirty="0"/>
              <a:t>Conceptualize problems</a:t>
            </a:r>
          </a:p>
          <a:p>
            <a:r>
              <a:rPr lang="en-US" dirty="0"/>
              <a:t>Show your assumptions about relationships among variables</a:t>
            </a:r>
          </a:p>
          <a:p>
            <a:r>
              <a:rPr lang="en-US" dirty="0"/>
              <a:t>Classify sources of bias</a:t>
            </a:r>
          </a:p>
          <a:p>
            <a:r>
              <a:rPr lang="en-US" dirty="0"/>
              <a:t>Identify issues in study design and analysis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spTree>
    <p:extLst>
      <p:ext uri="{BB962C8B-B14F-4D97-AF65-F5344CB8AC3E}">
        <p14:creationId xmlns:p14="http://schemas.microsoft.com/office/powerpoint/2010/main" val="4242736082"/>
      </p:ext>
    </p:extLst>
  </p:cSld>
  <p:clrMapOvr>
    <a:masterClrMapping/>
  </p:clrMapOvr>
  <mc:AlternateContent xmlns:mc="http://schemas.openxmlformats.org/markup-compatibility/2006" xmlns:p14="http://schemas.microsoft.com/office/powerpoint/2010/main">
    <mc:Choice Requires="p14">
      <p:transition spd="slow" p14:dur="2000" advTm="44901"/>
    </mc:Choice>
    <mc:Fallback xmlns="">
      <p:transition spd="slow" advTm="44901"/>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DAGs for Common Problems in Epidemiology</a:t>
            </a:r>
          </a:p>
        </p:txBody>
      </p:sp>
      <p:sp>
        <p:nvSpPr>
          <p:cNvPr id="3" name="Text Placeholder 2"/>
          <p:cNvSpPr>
            <a:spLocks noGrp="1"/>
          </p:cNvSpPr>
          <p:nvPr>
            <p:ph type="body" idx="1"/>
          </p:nvPr>
        </p:nvSpPr>
        <p:spPr/>
        <p:txBody>
          <a:bodyPr/>
          <a:lstStyle/>
          <a:p>
            <a:r>
              <a:rPr lang="en-US" sz="2800" dirty="0"/>
              <a:t>Confounding</a:t>
            </a:r>
          </a:p>
        </p:txBody>
      </p:sp>
    </p:spTree>
    <p:extLst>
      <p:ext uri="{BB962C8B-B14F-4D97-AF65-F5344CB8AC3E}">
        <p14:creationId xmlns:p14="http://schemas.microsoft.com/office/powerpoint/2010/main" val="602885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Confounding is When</a:t>
            </a:r>
            <a:r>
              <a:rPr lang="mr-IN" dirty="0"/>
              <a:t>…</a:t>
            </a:r>
            <a:endParaRPr lang="en-US" dirty="0"/>
          </a:p>
        </p:txBody>
      </p:sp>
      <p:sp>
        <p:nvSpPr>
          <p:cNvPr id="3" name="Content Placeholder 2"/>
          <p:cNvSpPr>
            <a:spLocks noGrp="1"/>
          </p:cNvSpPr>
          <p:nvPr>
            <p:ph idx="1"/>
          </p:nvPr>
        </p:nvSpPr>
        <p:spPr/>
        <p:txBody>
          <a:bodyPr/>
          <a:lstStyle/>
          <a:p>
            <a:r>
              <a:rPr lang="en-US" dirty="0"/>
              <a:t>Exposure and outcome have common causes</a:t>
            </a:r>
          </a:p>
          <a:p>
            <a:r>
              <a:rPr lang="en-US" dirty="0">
                <a:sym typeface="Wingdings"/>
              </a:rPr>
              <a:t>The exposed are not exchangeable with the unexposed</a:t>
            </a:r>
          </a:p>
          <a:p>
            <a:r>
              <a:rPr lang="en-US" dirty="0">
                <a:sym typeface="Wingdings"/>
              </a:rPr>
              <a:t>Association is not causation</a:t>
            </a:r>
          </a:p>
          <a:p>
            <a:pPr marL="119062" indent="0">
              <a:buNone/>
            </a:pPr>
            <a:endParaRPr lang="en-US" dirty="0">
              <a:sym typeface="Wingdings"/>
            </a:endParaRPr>
          </a:p>
          <a:p>
            <a:pPr marL="119062" indent="0">
              <a:buNone/>
            </a:pPr>
            <a:r>
              <a:rPr lang="en-US" dirty="0">
                <a:sym typeface="Wingdings"/>
              </a:rPr>
              <a:t>All equivalent characterizations!</a:t>
            </a: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41</a:t>
            </a:fld>
            <a:endParaRPr lang="en-US" sz="1200" dirty="0">
              <a:latin typeface="Corbel"/>
              <a:cs typeface="Corbel"/>
            </a:endParaRPr>
          </a:p>
        </p:txBody>
      </p:sp>
    </p:spTree>
    <p:extLst>
      <p:ext uri="{BB962C8B-B14F-4D97-AF65-F5344CB8AC3E}">
        <p14:creationId xmlns:p14="http://schemas.microsoft.com/office/powerpoint/2010/main" val="10221568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Identifiability of Causal Effects</a:t>
            </a:r>
          </a:p>
        </p:txBody>
      </p:sp>
      <p:sp>
        <p:nvSpPr>
          <p:cNvPr id="3" name="Content Placeholder 2"/>
          <p:cNvSpPr>
            <a:spLocks noGrp="1"/>
          </p:cNvSpPr>
          <p:nvPr>
            <p:ph idx="1"/>
          </p:nvPr>
        </p:nvSpPr>
        <p:spPr>
          <a:xfrm>
            <a:off x="457200" y="2431143"/>
            <a:ext cx="8229600" cy="3969657"/>
          </a:xfrm>
        </p:spPr>
        <p:txBody>
          <a:bodyPr/>
          <a:lstStyle/>
          <a:p>
            <a:r>
              <a:rPr lang="en-US" dirty="0"/>
              <a:t>Two components of an unconditional association between exposure and outcome:</a:t>
            </a:r>
          </a:p>
          <a:p>
            <a:pPr marL="971550" lvl="1" indent="-514350">
              <a:buFont typeface="+mj-lt"/>
              <a:buAutoNum type="arabicPeriod"/>
            </a:pPr>
            <a:r>
              <a:rPr lang="en-US" dirty="0"/>
              <a:t>Effect of exposure on outcome</a:t>
            </a:r>
          </a:p>
          <a:p>
            <a:pPr marL="971550" lvl="1" indent="-514350">
              <a:buFont typeface="+mj-lt"/>
              <a:buAutoNum type="arabicPeriod"/>
            </a:pPr>
            <a:r>
              <a:rPr lang="en-US" dirty="0"/>
              <a:t>Result of common causes</a:t>
            </a:r>
          </a:p>
          <a:p>
            <a:pPr marL="679450" indent="-514350"/>
            <a:endParaRPr lang="en-US" dirty="0"/>
          </a:p>
          <a:p>
            <a:pPr marL="679450" indent="-514350"/>
            <a:r>
              <a:rPr lang="en-US" dirty="0"/>
              <a:t>Can we identify the former component?</a:t>
            </a:r>
          </a:p>
        </p:txBody>
      </p:sp>
      <p:pic>
        <p:nvPicPr>
          <p:cNvPr id="4" name="Picture 3" descr="Screen Shot 2020-02-01 at 1.50.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9242" y="1740805"/>
            <a:ext cx="3967587" cy="726622"/>
          </a:xfrm>
          <a:prstGeom prst="rect">
            <a:avLst/>
          </a:prstGeom>
        </p:spPr>
      </p:pic>
      <p:sp>
        <p:nvSpPr>
          <p:cNvPr id="8"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42</a:t>
            </a:fld>
            <a:endParaRPr lang="en-US" sz="1200" dirty="0">
              <a:latin typeface="Corbel"/>
              <a:cs typeface="Corbel"/>
            </a:endParaRPr>
          </a:p>
        </p:txBody>
      </p:sp>
    </p:spTree>
    <p:extLst>
      <p:ext uri="{BB962C8B-B14F-4D97-AF65-F5344CB8AC3E}">
        <p14:creationId xmlns:p14="http://schemas.microsoft.com/office/powerpoint/2010/main" val="37114506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Backdoor Criterion</a:t>
            </a:r>
          </a:p>
        </p:txBody>
      </p:sp>
      <p:sp>
        <p:nvSpPr>
          <p:cNvPr id="3" name="Content Placeholder 2"/>
          <p:cNvSpPr>
            <a:spLocks noGrp="1"/>
          </p:cNvSpPr>
          <p:nvPr>
            <p:ph idx="1"/>
          </p:nvPr>
        </p:nvSpPr>
        <p:spPr/>
        <p:txBody>
          <a:bodyPr/>
          <a:lstStyle/>
          <a:p>
            <a:r>
              <a:rPr lang="en-US" dirty="0"/>
              <a:t>A set of variables </a:t>
            </a:r>
            <a:r>
              <a:rPr lang="en-US" i="1" dirty="0"/>
              <a:t>L</a:t>
            </a:r>
            <a:r>
              <a:rPr lang="en-US" dirty="0"/>
              <a:t> satisfies the backdoor criterion relative to </a:t>
            </a:r>
            <a:r>
              <a:rPr lang="en-US" i="1" dirty="0"/>
              <a:t>A </a:t>
            </a:r>
            <a:r>
              <a:rPr lang="en-US" dirty="0"/>
              <a:t>and </a:t>
            </a:r>
            <a:r>
              <a:rPr lang="en-US" i="1" dirty="0"/>
              <a:t>Y </a:t>
            </a:r>
            <a:r>
              <a:rPr lang="en-US" dirty="0"/>
              <a:t>in a DAG if:</a:t>
            </a:r>
          </a:p>
          <a:p>
            <a:pPr lvl="1"/>
            <a:r>
              <a:rPr lang="en-US" dirty="0"/>
              <a:t>No variable in </a:t>
            </a:r>
            <a:r>
              <a:rPr lang="en-US" i="1" dirty="0"/>
              <a:t>L</a:t>
            </a:r>
            <a:r>
              <a:rPr lang="en-US" dirty="0"/>
              <a:t> is a descendant of </a:t>
            </a:r>
            <a:r>
              <a:rPr lang="en-US" i="1" dirty="0"/>
              <a:t>A</a:t>
            </a:r>
          </a:p>
          <a:p>
            <a:pPr lvl="1"/>
            <a:r>
              <a:rPr lang="en-US" dirty="0"/>
              <a:t>All backdoor paths between </a:t>
            </a:r>
            <a:r>
              <a:rPr lang="en-US" i="1" dirty="0"/>
              <a:t>A</a:t>
            </a:r>
            <a:r>
              <a:rPr lang="en-US" dirty="0"/>
              <a:t> and </a:t>
            </a:r>
            <a:r>
              <a:rPr lang="en-US" i="1" dirty="0"/>
              <a:t>Y</a:t>
            </a:r>
            <a:r>
              <a:rPr lang="en-US" dirty="0"/>
              <a:t> are blocked by conditioning on </a:t>
            </a:r>
            <a:r>
              <a:rPr lang="en-US" i="1" dirty="0"/>
              <a:t>L</a:t>
            </a:r>
          </a:p>
          <a:p>
            <a:r>
              <a:rPr lang="en-US" dirty="0">
                <a:sym typeface="Wingdings"/>
              </a:rPr>
              <a:t>If a set of variables </a:t>
            </a:r>
            <a:r>
              <a:rPr lang="en-US" i="1" dirty="0">
                <a:sym typeface="Wingdings"/>
              </a:rPr>
              <a:t>L</a:t>
            </a:r>
            <a:r>
              <a:rPr lang="en-US" dirty="0">
                <a:sym typeface="Wingdings"/>
              </a:rPr>
              <a:t> satisfies the </a:t>
            </a:r>
            <a:r>
              <a:rPr lang="en-US" dirty="0"/>
              <a:t>backdoor criterion, then the causal effect of </a:t>
            </a:r>
            <a:r>
              <a:rPr lang="en-US" i="1" dirty="0"/>
              <a:t>A</a:t>
            </a:r>
            <a:r>
              <a:rPr lang="en-US" dirty="0"/>
              <a:t> on </a:t>
            </a:r>
            <a:r>
              <a:rPr lang="en-US" i="1" dirty="0"/>
              <a:t>Y</a:t>
            </a:r>
            <a:r>
              <a:rPr lang="en-US" dirty="0"/>
              <a:t> is identifiable</a:t>
            </a:r>
            <a:endParaRPr lang="en-US" dirty="0">
              <a:sym typeface="Wingdings"/>
            </a:endParaRP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43</a:t>
            </a:fld>
            <a:endParaRPr lang="en-US" sz="1200" dirty="0">
              <a:latin typeface="Corbel"/>
              <a:cs typeface="Corbel"/>
            </a:endParaRPr>
          </a:p>
        </p:txBody>
      </p:sp>
    </p:spTree>
    <p:extLst>
      <p:ext uri="{BB962C8B-B14F-4D97-AF65-F5344CB8AC3E}">
        <p14:creationId xmlns:p14="http://schemas.microsoft.com/office/powerpoint/2010/main" val="10681688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Healthy Worker Bias</a:t>
            </a:r>
          </a:p>
        </p:txBody>
      </p:sp>
      <p:sp>
        <p:nvSpPr>
          <p:cNvPr id="3" name="Content Placeholder 2"/>
          <p:cNvSpPr>
            <a:spLocks noGrp="1"/>
          </p:cNvSpPr>
          <p:nvPr>
            <p:ph idx="1"/>
          </p:nvPr>
        </p:nvSpPr>
        <p:spPr>
          <a:xfrm>
            <a:off x="457200" y="2431143"/>
            <a:ext cx="8229600" cy="3969657"/>
          </a:xfrm>
        </p:spPr>
        <p:txBody>
          <a:bodyPr/>
          <a:lstStyle/>
          <a:p>
            <a:r>
              <a:rPr lang="en-US" dirty="0"/>
              <a:t>For example:</a:t>
            </a:r>
          </a:p>
          <a:p>
            <a:pPr marL="858837" lvl="1" indent="-457200"/>
            <a:r>
              <a:rPr lang="en-US" i="1" dirty="0"/>
              <a:t>A</a:t>
            </a:r>
            <a:r>
              <a:rPr lang="en-US" dirty="0"/>
              <a:t>: Working as a firefighter</a:t>
            </a:r>
          </a:p>
          <a:p>
            <a:pPr marL="858837" lvl="1" indent="-457200"/>
            <a:r>
              <a:rPr lang="en-US" i="1" dirty="0"/>
              <a:t>Y</a:t>
            </a:r>
            <a:r>
              <a:rPr lang="en-US" dirty="0"/>
              <a:t>: Death</a:t>
            </a:r>
          </a:p>
          <a:p>
            <a:pPr marL="858837" lvl="1" indent="-457200"/>
            <a:r>
              <a:rPr lang="en-US" i="1" dirty="0"/>
              <a:t>L</a:t>
            </a:r>
            <a:r>
              <a:rPr lang="en-US" dirty="0"/>
              <a:t>: Physical fitness</a:t>
            </a:r>
          </a:p>
          <a:p>
            <a:pPr lvl="1"/>
            <a:endParaRPr lang="en-US" dirty="0"/>
          </a:p>
        </p:txBody>
      </p:sp>
      <p:pic>
        <p:nvPicPr>
          <p:cNvPr id="4" name="Picture 3" descr="Screen Shot 2020-02-01 at 1.50.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9242" y="1740805"/>
            <a:ext cx="3967587" cy="726622"/>
          </a:xfrm>
          <a:prstGeom prst="rect">
            <a:avLst/>
          </a:prstGeom>
        </p:spPr>
      </p:pic>
      <p:sp>
        <p:nvSpPr>
          <p:cNvPr id="8"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44</a:t>
            </a:fld>
            <a:endParaRPr lang="en-US" sz="1200" dirty="0">
              <a:latin typeface="Corbel"/>
              <a:cs typeface="Corbel"/>
            </a:endParaRPr>
          </a:p>
        </p:txBody>
      </p:sp>
    </p:spTree>
    <p:extLst>
      <p:ext uri="{BB962C8B-B14F-4D97-AF65-F5344CB8AC3E}">
        <p14:creationId xmlns:p14="http://schemas.microsoft.com/office/powerpoint/2010/main" val="15248594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8"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45</a:t>
            </a:fld>
            <a:endParaRPr lang="en-US" sz="1200" dirty="0">
              <a:latin typeface="Corbel"/>
              <a:cs typeface="Corbel"/>
            </a:endParaRPr>
          </a:p>
        </p:txBody>
      </p:sp>
      <p:sp>
        <p:nvSpPr>
          <p:cNvPr id="6" name="Content Placeholder 5">
            <a:extLst>
              <a:ext uri="{FF2B5EF4-FFF2-40B4-BE49-F238E27FC236}">
                <a16:creationId xmlns:a16="http://schemas.microsoft.com/office/drawing/2014/main" id="{59AB6C0F-727A-2D4C-8F1B-7B8F7CF494A1}"/>
              </a:ext>
            </a:extLst>
          </p:cNvPr>
          <p:cNvSpPr>
            <a:spLocks noGrp="1"/>
          </p:cNvSpPr>
          <p:nvPr>
            <p:ph idx="1"/>
          </p:nvPr>
        </p:nvSpPr>
        <p:spPr/>
        <p:txBody>
          <a:bodyPr/>
          <a:lstStyle/>
          <a:p>
            <a:r>
              <a:rPr lang="en-US" dirty="0"/>
              <a:t>How might you draw a DAG representing confounding by indication?</a:t>
            </a:r>
          </a:p>
          <a:p>
            <a:pPr marL="858837" lvl="1" indent="-457200"/>
            <a:r>
              <a:rPr lang="en-US" i="1" dirty="0"/>
              <a:t>A</a:t>
            </a:r>
            <a:r>
              <a:rPr lang="en-US" dirty="0"/>
              <a:t>: Aspirin</a:t>
            </a:r>
          </a:p>
          <a:p>
            <a:pPr marL="858837" lvl="1" indent="-457200"/>
            <a:r>
              <a:rPr lang="en-US" i="1" dirty="0"/>
              <a:t>Y</a:t>
            </a:r>
            <a:r>
              <a:rPr lang="en-US" dirty="0"/>
              <a:t>: Stroke</a:t>
            </a:r>
          </a:p>
          <a:p>
            <a:pPr marL="858837" lvl="1" indent="-457200"/>
            <a:r>
              <a:rPr lang="en-US" i="1" dirty="0"/>
              <a:t>L</a:t>
            </a:r>
            <a:r>
              <a:rPr lang="en-US" dirty="0"/>
              <a:t>: Heart disease</a:t>
            </a:r>
          </a:p>
          <a:p>
            <a:pPr marL="858837" lvl="1" indent="-457200"/>
            <a:r>
              <a:rPr lang="en-US" dirty="0"/>
              <a:t>(</a:t>
            </a:r>
            <a:r>
              <a:rPr lang="en-US" i="1" dirty="0"/>
              <a:t>U</a:t>
            </a:r>
            <a:r>
              <a:rPr lang="en-US" dirty="0"/>
              <a:t>: Atherosclerosis)</a:t>
            </a:r>
          </a:p>
        </p:txBody>
      </p:sp>
    </p:spTree>
    <p:extLst>
      <p:ext uri="{BB962C8B-B14F-4D97-AF65-F5344CB8AC3E}">
        <p14:creationId xmlns:p14="http://schemas.microsoft.com/office/powerpoint/2010/main" val="4666486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 Solution </a:t>
            </a:r>
          </a:p>
        </p:txBody>
      </p:sp>
      <p:pic>
        <p:nvPicPr>
          <p:cNvPr id="6" name="Picture 5" descr="Screen Shot 2020-02-01 at 8.52.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8209" y="4368725"/>
            <a:ext cx="3810001" cy="2070175"/>
          </a:xfrm>
          <a:prstGeom prst="rect">
            <a:avLst/>
          </a:prstGeom>
        </p:spPr>
      </p:pic>
      <p:pic>
        <p:nvPicPr>
          <p:cNvPr id="7" name="Picture 6" descr="Screen Shot 2020-02-01 at 1.50.1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9285" y="3065689"/>
            <a:ext cx="3967587" cy="726622"/>
          </a:xfrm>
          <a:prstGeom prst="rect">
            <a:avLst/>
          </a:prstGeom>
        </p:spPr>
      </p:pic>
      <p:sp>
        <p:nvSpPr>
          <p:cNvPr id="8"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46</a:t>
            </a:fld>
            <a:endParaRPr lang="en-US" sz="1200" dirty="0">
              <a:latin typeface="Corbel"/>
              <a:cs typeface="Corbel"/>
            </a:endParaRPr>
          </a:p>
        </p:txBody>
      </p:sp>
      <p:sp>
        <p:nvSpPr>
          <p:cNvPr id="10" name="Content Placeholder 5">
            <a:extLst>
              <a:ext uri="{FF2B5EF4-FFF2-40B4-BE49-F238E27FC236}">
                <a16:creationId xmlns:a16="http://schemas.microsoft.com/office/drawing/2014/main" id="{C7573A75-3FE1-1D4B-8831-8A62CD2F9A03}"/>
              </a:ext>
            </a:extLst>
          </p:cNvPr>
          <p:cNvSpPr>
            <a:spLocks noGrp="1"/>
          </p:cNvSpPr>
          <p:nvPr>
            <p:ph idx="1"/>
          </p:nvPr>
        </p:nvSpPr>
        <p:spPr>
          <a:xfrm>
            <a:off x="457200" y="1774825"/>
            <a:ext cx="8229600" cy="4625975"/>
          </a:xfrm>
        </p:spPr>
        <p:txBody>
          <a:bodyPr/>
          <a:lstStyle/>
          <a:p>
            <a:r>
              <a:rPr lang="en-US" dirty="0"/>
              <a:t>How might you draw a DAG representing confounding by indication?</a:t>
            </a:r>
          </a:p>
          <a:p>
            <a:pPr marL="858837" lvl="1" indent="-457200"/>
            <a:r>
              <a:rPr lang="en-US" i="1" dirty="0"/>
              <a:t>A</a:t>
            </a:r>
            <a:r>
              <a:rPr lang="en-US" dirty="0"/>
              <a:t>: Aspirin</a:t>
            </a:r>
          </a:p>
          <a:p>
            <a:pPr marL="858837" lvl="1" indent="-457200"/>
            <a:r>
              <a:rPr lang="en-US" i="1" dirty="0"/>
              <a:t>Y</a:t>
            </a:r>
            <a:r>
              <a:rPr lang="en-US" dirty="0"/>
              <a:t>: Stroke</a:t>
            </a:r>
          </a:p>
          <a:p>
            <a:pPr marL="858837" lvl="1" indent="-457200"/>
            <a:r>
              <a:rPr lang="en-US" i="1" dirty="0"/>
              <a:t>L</a:t>
            </a:r>
            <a:r>
              <a:rPr lang="en-US" dirty="0"/>
              <a:t>: Heart disease</a:t>
            </a:r>
          </a:p>
          <a:p>
            <a:pPr marL="858837" lvl="1" indent="-457200"/>
            <a:r>
              <a:rPr lang="en-US" dirty="0"/>
              <a:t>(</a:t>
            </a:r>
            <a:r>
              <a:rPr lang="en-US" i="1" dirty="0"/>
              <a:t>U</a:t>
            </a:r>
            <a:r>
              <a:rPr lang="en-US" dirty="0"/>
              <a:t>: Atherosclerosis)</a:t>
            </a:r>
          </a:p>
        </p:txBody>
      </p:sp>
    </p:spTree>
    <p:extLst>
      <p:ext uri="{BB962C8B-B14F-4D97-AF65-F5344CB8AC3E}">
        <p14:creationId xmlns:p14="http://schemas.microsoft.com/office/powerpoint/2010/main" val="23204385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Confounding by Lifestyle</a:t>
            </a:r>
          </a:p>
        </p:txBody>
      </p:sp>
      <p:sp>
        <p:nvSpPr>
          <p:cNvPr id="3" name="Content Placeholder 2"/>
          <p:cNvSpPr>
            <a:spLocks noGrp="1"/>
          </p:cNvSpPr>
          <p:nvPr>
            <p:ph idx="1"/>
          </p:nvPr>
        </p:nvSpPr>
        <p:spPr>
          <a:xfrm>
            <a:off x="457200" y="3410857"/>
            <a:ext cx="8229600" cy="2989943"/>
          </a:xfrm>
        </p:spPr>
        <p:txBody>
          <a:bodyPr/>
          <a:lstStyle/>
          <a:p>
            <a:r>
              <a:rPr lang="en-US" dirty="0"/>
              <a:t>For example:</a:t>
            </a:r>
          </a:p>
          <a:p>
            <a:pPr marL="858837" lvl="1" indent="-457200"/>
            <a:r>
              <a:rPr lang="en-US" i="1" dirty="0"/>
              <a:t>A</a:t>
            </a:r>
            <a:r>
              <a:rPr lang="en-US" dirty="0"/>
              <a:t>: Exercise</a:t>
            </a:r>
          </a:p>
          <a:p>
            <a:pPr marL="858837" lvl="1" indent="-457200"/>
            <a:r>
              <a:rPr lang="en-US" i="1" dirty="0"/>
              <a:t>Y</a:t>
            </a:r>
            <a:r>
              <a:rPr lang="en-US" dirty="0"/>
              <a:t>: Death</a:t>
            </a:r>
          </a:p>
          <a:p>
            <a:pPr marL="858837" lvl="1" indent="-457200"/>
            <a:r>
              <a:rPr lang="en-US" i="1" dirty="0"/>
              <a:t>L</a:t>
            </a:r>
            <a:r>
              <a:rPr lang="en-US" dirty="0"/>
              <a:t>: Cigarette smoking</a:t>
            </a:r>
          </a:p>
          <a:p>
            <a:pPr marL="858837" lvl="1" indent="-457200"/>
            <a:r>
              <a:rPr lang="en-US" i="1" dirty="0"/>
              <a:t>U</a:t>
            </a:r>
            <a:r>
              <a:rPr lang="en-US" dirty="0"/>
              <a:t>: Personality or social factors</a:t>
            </a:r>
          </a:p>
          <a:p>
            <a:pPr lvl="1"/>
            <a:endParaRPr lang="en-US" dirty="0"/>
          </a:p>
        </p:txBody>
      </p:sp>
      <p:pic>
        <p:nvPicPr>
          <p:cNvPr id="5" name="Picture 4" descr="Screen Shot 2020-02-01 at 8.58.5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3450" y="1654628"/>
            <a:ext cx="2785836" cy="1739135"/>
          </a:xfrm>
          <a:prstGeom prst="rect">
            <a:avLst/>
          </a:prstGeom>
        </p:spPr>
      </p:pic>
      <p:sp>
        <p:nvSpPr>
          <p:cNvPr id="7"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47</a:t>
            </a:fld>
            <a:endParaRPr lang="en-US" sz="1200" dirty="0">
              <a:latin typeface="Corbel"/>
              <a:cs typeface="Corbel"/>
            </a:endParaRPr>
          </a:p>
        </p:txBody>
      </p:sp>
    </p:spTree>
    <p:extLst>
      <p:ext uri="{BB962C8B-B14F-4D97-AF65-F5344CB8AC3E}">
        <p14:creationId xmlns:p14="http://schemas.microsoft.com/office/powerpoint/2010/main" val="13237929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Confounding by Early Life Factors</a:t>
            </a:r>
          </a:p>
        </p:txBody>
      </p:sp>
      <p:sp>
        <p:nvSpPr>
          <p:cNvPr id="3" name="Content Placeholder 2"/>
          <p:cNvSpPr>
            <a:spLocks noGrp="1"/>
          </p:cNvSpPr>
          <p:nvPr>
            <p:ph idx="1"/>
          </p:nvPr>
        </p:nvSpPr>
        <p:spPr>
          <a:xfrm>
            <a:off x="457200" y="2884715"/>
            <a:ext cx="8229600" cy="3516086"/>
          </a:xfrm>
        </p:spPr>
        <p:txBody>
          <a:bodyPr/>
          <a:lstStyle/>
          <a:p>
            <a:r>
              <a:rPr lang="en-US" dirty="0"/>
              <a:t>For example:</a:t>
            </a:r>
          </a:p>
          <a:p>
            <a:pPr marL="858837" lvl="1" indent="-457200"/>
            <a:r>
              <a:rPr lang="en-US" i="1" dirty="0"/>
              <a:t>A</a:t>
            </a:r>
            <a:r>
              <a:rPr lang="en-US" dirty="0"/>
              <a:t>: Depression</a:t>
            </a:r>
          </a:p>
          <a:p>
            <a:pPr marL="858837" lvl="1" indent="-457200"/>
            <a:r>
              <a:rPr lang="en-US" i="1" dirty="0"/>
              <a:t>Y</a:t>
            </a:r>
            <a:r>
              <a:rPr lang="en-US" dirty="0"/>
              <a:t>: Death</a:t>
            </a:r>
          </a:p>
          <a:p>
            <a:pPr marL="858837" lvl="1" indent="-457200"/>
            <a:r>
              <a:rPr lang="en-US" i="1" dirty="0"/>
              <a:t>L</a:t>
            </a:r>
            <a:r>
              <a:rPr lang="en-US" i="1" baseline="-25000" dirty="0"/>
              <a:t>1</a:t>
            </a:r>
            <a:r>
              <a:rPr lang="en-US" dirty="0"/>
              <a:t>: Education</a:t>
            </a:r>
          </a:p>
          <a:p>
            <a:pPr marL="858837" lvl="1" indent="-457200"/>
            <a:r>
              <a:rPr lang="en-US" i="1" dirty="0"/>
              <a:t>L</a:t>
            </a:r>
            <a:r>
              <a:rPr lang="en-US" i="1" baseline="-25000" dirty="0"/>
              <a:t>2</a:t>
            </a:r>
            <a:r>
              <a:rPr lang="en-US" dirty="0"/>
              <a:t>: Income</a:t>
            </a:r>
          </a:p>
          <a:p>
            <a:pPr lvl="1"/>
            <a:endParaRPr lang="en-US" dirty="0"/>
          </a:p>
        </p:txBody>
      </p:sp>
      <p:pic>
        <p:nvPicPr>
          <p:cNvPr id="7" name="Picture 6" descr="Screen Shot 2020-02-01 at 1.50.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9242" y="2049236"/>
            <a:ext cx="3967587" cy="726622"/>
          </a:xfrm>
          <a:prstGeom prst="rect">
            <a:avLst/>
          </a:prstGeom>
        </p:spPr>
      </p:pic>
      <p:sp>
        <p:nvSpPr>
          <p:cNvPr id="4" name="TextBox 3"/>
          <p:cNvSpPr txBox="1"/>
          <p:nvPr/>
        </p:nvSpPr>
        <p:spPr>
          <a:xfrm>
            <a:off x="2957286" y="2394857"/>
            <a:ext cx="287258" cy="338554"/>
          </a:xfrm>
          <a:prstGeom prst="rect">
            <a:avLst/>
          </a:prstGeom>
          <a:noFill/>
        </p:spPr>
        <p:txBody>
          <a:bodyPr wrap="none" rtlCol="0">
            <a:spAutoFit/>
          </a:bodyPr>
          <a:lstStyle/>
          <a:p>
            <a:pPr>
              <a:buNone/>
            </a:pPr>
            <a:r>
              <a:rPr lang="en-US" sz="1600" dirty="0"/>
              <a:t>1</a:t>
            </a:r>
          </a:p>
        </p:txBody>
      </p:sp>
      <p:sp>
        <p:nvSpPr>
          <p:cNvPr id="9" name="Rectangle 8"/>
          <p:cNvSpPr/>
          <p:nvPr/>
        </p:nvSpPr>
        <p:spPr>
          <a:xfrm>
            <a:off x="3011714" y="2050142"/>
            <a:ext cx="3102429" cy="27214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endCxn id="8" idx="1"/>
          </p:cNvCxnSpPr>
          <p:nvPr/>
        </p:nvCxnSpPr>
        <p:spPr>
          <a:xfrm flipV="1">
            <a:off x="3120571" y="1823643"/>
            <a:ext cx="1113973" cy="389786"/>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34544" y="1531255"/>
            <a:ext cx="572125" cy="584776"/>
          </a:xfrm>
          <a:prstGeom prst="rect">
            <a:avLst/>
          </a:prstGeom>
          <a:noFill/>
        </p:spPr>
        <p:txBody>
          <a:bodyPr wrap="none" rtlCol="0">
            <a:spAutoFit/>
          </a:bodyPr>
          <a:lstStyle/>
          <a:p>
            <a:pPr>
              <a:buNone/>
            </a:pPr>
            <a:r>
              <a:rPr lang="en-US" sz="3200" dirty="0"/>
              <a:t>L</a:t>
            </a:r>
            <a:r>
              <a:rPr lang="en-US" sz="3200" baseline="-25000" dirty="0"/>
              <a:t>2</a:t>
            </a:r>
          </a:p>
        </p:txBody>
      </p:sp>
      <p:sp>
        <p:nvSpPr>
          <p:cNvPr id="15" name="Rectangle 14"/>
          <p:cNvSpPr/>
          <p:nvPr/>
        </p:nvSpPr>
        <p:spPr>
          <a:xfrm>
            <a:off x="3109685" y="2256972"/>
            <a:ext cx="464457" cy="17417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711390" y="2209799"/>
            <a:ext cx="464457" cy="17417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a:stCxn id="8" idx="3"/>
          </p:cNvCxnSpPr>
          <p:nvPr/>
        </p:nvCxnSpPr>
        <p:spPr>
          <a:xfrm>
            <a:off x="4806669" y="1823643"/>
            <a:ext cx="1234902" cy="462357"/>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48</a:t>
            </a:fld>
            <a:endParaRPr lang="en-US" sz="1200" dirty="0">
              <a:latin typeface="Corbel"/>
              <a:cs typeface="Corbel"/>
            </a:endParaRPr>
          </a:p>
        </p:txBody>
      </p:sp>
    </p:spTree>
    <p:extLst>
      <p:ext uri="{BB962C8B-B14F-4D97-AF65-F5344CB8AC3E}">
        <p14:creationId xmlns:p14="http://schemas.microsoft.com/office/powerpoint/2010/main" val="12439352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Careful with Adjustment!</a:t>
            </a:r>
          </a:p>
        </p:txBody>
      </p:sp>
      <p:sp>
        <p:nvSpPr>
          <p:cNvPr id="3" name="Content Placeholder 2"/>
          <p:cNvSpPr>
            <a:spLocks noGrp="1"/>
          </p:cNvSpPr>
          <p:nvPr>
            <p:ph idx="1"/>
          </p:nvPr>
        </p:nvSpPr>
        <p:spPr>
          <a:xfrm>
            <a:off x="457200" y="3846286"/>
            <a:ext cx="8229600" cy="2554514"/>
          </a:xfrm>
        </p:spPr>
        <p:txBody>
          <a:bodyPr numCol="2"/>
          <a:lstStyle/>
          <a:p>
            <a:r>
              <a:rPr lang="en-US" dirty="0"/>
              <a:t>For example:</a:t>
            </a:r>
          </a:p>
          <a:p>
            <a:pPr marL="858837" lvl="1" indent="-457200"/>
            <a:r>
              <a:rPr lang="en-US" i="1" dirty="0"/>
              <a:t>A</a:t>
            </a:r>
            <a:r>
              <a:rPr lang="en-US" dirty="0"/>
              <a:t>: Physical activity</a:t>
            </a:r>
          </a:p>
          <a:p>
            <a:pPr marL="858837" lvl="1" indent="-457200"/>
            <a:r>
              <a:rPr lang="en-US" i="1" dirty="0"/>
              <a:t>Y</a:t>
            </a:r>
            <a:r>
              <a:rPr lang="en-US" dirty="0"/>
              <a:t>: Cervical cancer</a:t>
            </a:r>
          </a:p>
          <a:p>
            <a:pPr marL="858837" lvl="1" indent="-457200"/>
            <a:r>
              <a:rPr lang="en-US" i="1" dirty="0"/>
              <a:t>L</a:t>
            </a:r>
            <a:r>
              <a:rPr lang="en-US" dirty="0"/>
              <a:t>: Pap smear</a:t>
            </a:r>
          </a:p>
          <a:p>
            <a:pPr marL="858837" lvl="1" indent="-457200"/>
            <a:endParaRPr lang="en-US" sz="3200" i="1" dirty="0"/>
          </a:p>
          <a:p>
            <a:pPr marL="858837" lvl="1" indent="-457200"/>
            <a:r>
              <a:rPr lang="en-US" i="1" dirty="0"/>
              <a:t>U</a:t>
            </a:r>
            <a:r>
              <a:rPr lang="en-US" i="1" baseline="-25000" dirty="0"/>
              <a:t>1</a:t>
            </a:r>
            <a:r>
              <a:rPr lang="en-US" dirty="0"/>
              <a:t>: Pre-cancer lesion</a:t>
            </a:r>
          </a:p>
          <a:p>
            <a:pPr marL="858837" lvl="1" indent="-457200"/>
            <a:r>
              <a:rPr lang="en-US" i="1" dirty="0"/>
              <a:t>U</a:t>
            </a:r>
            <a:r>
              <a:rPr lang="en-US" i="1" baseline="-25000" dirty="0"/>
              <a:t>2</a:t>
            </a:r>
            <a:r>
              <a:rPr lang="en-US" dirty="0"/>
              <a:t>: Health-conscious personality</a:t>
            </a:r>
          </a:p>
          <a:p>
            <a:pPr marL="858837" lvl="1" indent="-457200"/>
            <a:endParaRPr lang="en-US" dirty="0"/>
          </a:p>
        </p:txBody>
      </p:sp>
      <p:pic>
        <p:nvPicPr>
          <p:cNvPr id="4" name="Picture 3" descr="Screen Shot 2020-02-01 at 9.20.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3600" y="1714499"/>
            <a:ext cx="2336800" cy="2159000"/>
          </a:xfrm>
          <a:prstGeom prst="rect">
            <a:avLst/>
          </a:prstGeom>
        </p:spPr>
      </p:pic>
      <p:sp>
        <p:nvSpPr>
          <p:cNvPr id="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49</a:t>
            </a:fld>
            <a:endParaRPr lang="en-US" sz="1200" dirty="0">
              <a:latin typeface="Corbel"/>
              <a:cs typeface="Corbel"/>
            </a:endParaRPr>
          </a:p>
        </p:txBody>
      </p:sp>
    </p:spTree>
    <p:extLst>
      <p:ext uri="{BB962C8B-B14F-4D97-AF65-F5344CB8AC3E}">
        <p14:creationId xmlns:p14="http://schemas.microsoft.com/office/powerpoint/2010/main" val="1551995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a:t>
            </a:r>
          </a:p>
        </p:txBody>
      </p:sp>
      <p:sp>
        <p:nvSpPr>
          <p:cNvPr id="3" name="Content Placeholder 2"/>
          <p:cNvSpPr>
            <a:spLocks noGrp="1"/>
          </p:cNvSpPr>
          <p:nvPr>
            <p:ph idx="1"/>
          </p:nvPr>
        </p:nvSpPr>
        <p:spPr>
          <a:xfrm>
            <a:off x="457200" y="2594429"/>
            <a:ext cx="8229600" cy="3806371"/>
          </a:xfrm>
        </p:spPr>
        <p:txBody>
          <a:bodyPr/>
          <a:lstStyle/>
          <a:p>
            <a:r>
              <a:rPr lang="en-US" dirty="0"/>
              <a:t>Directed: Edges imply a direction</a:t>
            </a:r>
          </a:p>
          <a:p>
            <a:r>
              <a:rPr lang="en-US" dirty="0"/>
              <a:t>Acyclic: No cycles; a variable cannot cause itself</a:t>
            </a:r>
          </a:p>
          <a:p>
            <a:endParaRPr lang="en-US" sz="1600" dirty="0"/>
          </a:p>
          <a:p>
            <a:r>
              <a:rPr lang="en-US" dirty="0"/>
              <a:t>Edge: Arrow</a:t>
            </a:r>
          </a:p>
          <a:p>
            <a:r>
              <a:rPr lang="en-US" dirty="0"/>
              <a:t>Node: Random variable</a:t>
            </a:r>
          </a:p>
          <a:p>
            <a:r>
              <a:rPr lang="en-US" u="sng" dirty="0"/>
              <a:t>Causal</a:t>
            </a:r>
            <a:r>
              <a:rPr lang="en-US" dirty="0"/>
              <a:t> DAG: Common causes of any pair of variables in the graph are also in the graph </a:t>
            </a:r>
          </a:p>
        </p:txBody>
      </p:sp>
      <p:pic>
        <p:nvPicPr>
          <p:cNvPr id="4" name="Picture 3" descr="Screen Shot 2020-02-01 at 1.50.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600" y="1722664"/>
            <a:ext cx="4368800" cy="800100"/>
          </a:xfrm>
          <a:prstGeom prst="rect">
            <a:avLst/>
          </a:prstGeom>
        </p:spPr>
      </p:pic>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spTree>
    <p:extLst>
      <p:ext uri="{BB962C8B-B14F-4D97-AF65-F5344CB8AC3E}">
        <p14:creationId xmlns:p14="http://schemas.microsoft.com/office/powerpoint/2010/main" val="1694940736"/>
      </p:ext>
    </p:extLst>
  </p:cSld>
  <p:clrMapOvr>
    <a:masterClrMapping/>
  </p:clrMapOvr>
  <mc:AlternateContent xmlns:mc="http://schemas.openxmlformats.org/markup-compatibility/2006" xmlns:p14="http://schemas.microsoft.com/office/powerpoint/2010/main">
    <mc:Choice Requires="p14">
      <p:transition spd="slow" p14:dur="2000" advTm="58018"/>
    </mc:Choice>
    <mc:Fallback xmlns="">
      <p:transition spd="slow" advTm="58018"/>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Intractable Confounding</a:t>
            </a:r>
          </a:p>
        </p:txBody>
      </p:sp>
      <p:sp>
        <p:nvSpPr>
          <p:cNvPr id="3" name="Content Placeholder 2"/>
          <p:cNvSpPr>
            <a:spLocks noGrp="1"/>
          </p:cNvSpPr>
          <p:nvPr>
            <p:ph idx="1"/>
          </p:nvPr>
        </p:nvSpPr>
        <p:spPr>
          <a:xfrm>
            <a:off x="457200" y="4318000"/>
            <a:ext cx="8229600" cy="2082800"/>
          </a:xfrm>
        </p:spPr>
        <p:txBody>
          <a:bodyPr/>
          <a:lstStyle/>
          <a:p>
            <a:r>
              <a:rPr lang="en-US" dirty="0"/>
              <a:t>Open backdoor path </a:t>
            </a:r>
            <a:r>
              <a:rPr lang="en-US" i="1" dirty="0"/>
              <a:t>A</a:t>
            </a:r>
            <a:r>
              <a:rPr lang="en-US" dirty="0"/>
              <a:t> </a:t>
            </a:r>
            <a:r>
              <a:rPr lang="en-US" dirty="0">
                <a:sym typeface="Wingdings"/>
              </a:rPr>
              <a:t> </a:t>
            </a:r>
            <a:r>
              <a:rPr lang="en-US" i="1" dirty="0">
                <a:sym typeface="Wingdings"/>
              </a:rPr>
              <a:t>L</a:t>
            </a:r>
            <a:r>
              <a:rPr lang="en-US" dirty="0">
                <a:sym typeface="Wingdings"/>
              </a:rPr>
              <a:t>  </a:t>
            </a:r>
            <a:r>
              <a:rPr lang="en-US" i="1" dirty="0">
                <a:sym typeface="Wingdings"/>
              </a:rPr>
              <a:t>U</a:t>
            </a:r>
            <a:r>
              <a:rPr lang="en-US" i="1" baseline="-25000" dirty="0">
                <a:sym typeface="Wingdings"/>
              </a:rPr>
              <a:t>1</a:t>
            </a:r>
            <a:r>
              <a:rPr lang="en-US" dirty="0">
                <a:sym typeface="Wingdings"/>
              </a:rPr>
              <a:t>  </a:t>
            </a:r>
            <a:r>
              <a:rPr lang="en-US" i="1" dirty="0">
                <a:sym typeface="Wingdings"/>
              </a:rPr>
              <a:t>Y</a:t>
            </a:r>
            <a:endParaRPr lang="en-US" i="1" dirty="0"/>
          </a:p>
          <a:p>
            <a:r>
              <a:rPr lang="en-US" dirty="0"/>
              <a:t>But what happens if we adjust for </a:t>
            </a:r>
            <a:r>
              <a:rPr lang="en-US" i="1" dirty="0"/>
              <a:t>L</a:t>
            </a:r>
            <a:r>
              <a:rPr lang="en-US" dirty="0"/>
              <a:t>?</a:t>
            </a:r>
          </a:p>
          <a:p>
            <a:pPr lvl="1"/>
            <a:r>
              <a:rPr lang="en-US" dirty="0"/>
              <a:t>Open the path </a:t>
            </a:r>
            <a:r>
              <a:rPr lang="en-US" i="1" dirty="0"/>
              <a:t>A</a:t>
            </a:r>
            <a:r>
              <a:rPr lang="en-US" dirty="0"/>
              <a:t> </a:t>
            </a:r>
            <a:r>
              <a:rPr lang="en-US" dirty="0">
                <a:sym typeface="Wingdings"/>
              </a:rPr>
              <a:t> </a:t>
            </a:r>
            <a:r>
              <a:rPr lang="en-US" i="1" dirty="0">
                <a:sym typeface="Wingdings"/>
              </a:rPr>
              <a:t>U</a:t>
            </a:r>
            <a:r>
              <a:rPr lang="en-US" i="1" baseline="-25000" dirty="0">
                <a:sym typeface="Wingdings"/>
              </a:rPr>
              <a:t>2 </a:t>
            </a:r>
            <a:r>
              <a:rPr lang="en-US" dirty="0">
                <a:sym typeface="Wingdings"/>
              </a:rPr>
              <a:t> </a:t>
            </a:r>
            <a:r>
              <a:rPr lang="en-US" i="1" dirty="0">
                <a:sym typeface="Wingdings"/>
              </a:rPr>
              <a:t>L</a:t>
            </a:r>
            <a:r>
              <a:rPr lang="en-US" dirty="0">
                <a:sym typeface="Wingdings"/>
              </a:rPr>
              <a:t>  </a:t>
            </a:r>
            <a:r>
              <a:rPr lang="en-US" i="1" dirty="0">
                <a:sym typeface="Wingdings"/>
              </a:rPr>
              <a:t>U</a:t>
            </a:r>
            <a:r>
              <a:rPr lang="en-US" i="1" baseline="-25000" dirty="0">
                <a:sym typeface="Wingdings"/>
              </a:rPr>
              <a:t>1</a:t>
            </a:r>
            <a:r>
              <a:rPr lang="en-US" dirty="0">
                <a:sym typeface="Wingdings"/>
              </a:rPr>
              <a:t>  </a:t>
            </a:r>
            <a:r>
              <a:rPr lang="en-US" i="1" dirty="0">
                <a:sym typeface="Wingdings"/>
              </a:rPr>
              <a:t>Y</a:t>
            </a:r>
            <a:endParaRPr lang="en-US" i="1" dirty="0"/>
          </a:p>
          <a:p>
            <a:pPr lvl="1"/>
            <a:endParaRPr lang="en-US" dirty="0"/>
          </a:p>
        </p:txBody>
      </p:sp>
      <p:pic>
        <p:nvPicPr>
          <p:cNvPr id="6" name="Picture 5" descr="Screen Shot 2020-02-01 at 9.30.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6548" y="1949076"/>
            <a:ext cx="2362200" cy="2108200"/>
          </a:xfrm>
          <a:prstGeom prst="rect">
            <a:avLst/>
          </a:prstGeom>
        </p:spPr>
      </p:pic>
      <p:sp>
        <p:nvSpPr>
          <p:cNvPr id="7"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50</a:t>
            </a:fld>
            <a:endParaRPr lang="en-US" sz="1200" dirty="0">
              <a:latin typeface="Corbel"/>
              <a:cs typeface="Corbel"/>
            </a:endParaRPr>
          </a:p>
        </p:txBody>
      </p:sp>
    </p:spTree>
    <p:extLst>
      <p:ext uri="{BB962C8B-B14F-4D97-AF65-F5344CB8AC3E}">
        <p14:creationId xmlns:p14="http://schemas.microsoft.com/office/powerpoint/2010/main" val="41710454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DAGs for Common Problems in Epidemiology</a:t>
            </a:r>
          </a:p>
        </p:txBody>
      </p:sp>
      <p:sp>
        <p:nvSpPr>
          <p:cNvPr id="3" name="Text Placeholder 2"/>
          <p:cNvSpPr>
            <a:spLocks noGrp="1"/>
          </p:cNvSpPr>
          <p:nvPr>
            <p:ph type="body" idx="1"/>
          </p:nvPr>
        </p:nvSpPr>
        <p:spPr/>
        <p:txBody>
          <a:bodyPr/>
          <a:lstStyle/>
          <a:p>
            <a:r>
              <a:rPr lang="en-US" sz="2800" dirty="0"/>
              <a:t>Selection Bias</a:t>
            </a:r>
          </a:p>
        </p:txBody>
      </p:sp>
    </p:spTree>
    <p:extLst>
      <p:ext uri="{BB962C8B-B14F-4D97-AF65-F5344CB8AC3E}">
        <p14:creationId xmlns:p14="http://schemas.microsoft.com/office/powerpoint/2010/main" val="12467537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Selection Bias?</a:t>
            </a:r>
          </a:p>
        </p:txBody>
      </p:sp>
      <p:sp>
        <p:nvSpPr>
          <p:cNvPr id="3" name="Content Placeholder 2"/>
          <p:cNvSpPr>
            <a:spLocks noGrp="1"/>
          </p:cNvSpPr>
          <p:nvPr>
            <p:ph idx="1"/>
          </p:nvPr>
        </p:nvSpPr>
        <p:spPr/>
        <p:txBody>
          <a:bodyPr/>
          <a:lstStyle/>
          <a:p>
            <a:r>
              <a:rPr lang="en-US" dirty="0"/>
              <a:t>Bias due to the process used to select subjects into the study or into the analysis</a:t>
            </a:r>
          </a:p>
          <a:p>
            <a:r>
              <a:rPr lang="en-US" dirty="0"/>
              <a:t>Consequence of  conditioning on a common effect of exposure and outcome</a:t>
            </a:r>
          </a:p>
          <a:p>
            <a:pPr lvl="1"/>
            <a:r>
              <a:rPr lang="en-US" dirty="0"/>
              <a:t>Or on a common effect of a cause of the exposure and a cause of the outcome</a:t>
            </a: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52</a:t>
            </a:fld>
            <a:endParaRPr lang="en-US" sz="1200" dirty="0">
              <a:latin typeface="Corbel"/>
              <a:cs typeface="Corbel"/>
            </a:endParaRPr>
          </a:p>
        </p:txBody>
      </p:sp>
      <p:pic>
        <p:nvPicPr>
          <p:cNvPr id="6" name="Picture 5" descr="Screen Shot 2020-02-01 at 10.18.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433" y="5099957"/>
            <a:ext cx="3621414" cy="1068614"/>
          </a:xfrm>
          <a:prstGeom prst="rect">
            <a:avLst/>
          </a:prstGeom>
        </p:spPr>
      </p:pic>
      <p:pic>
        <p:nvPicPr>
          <p:cNvPr id="7" name="Picture 6" descr="Screen Shot 2020-02-01 at 10.20.1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6233" y="5046435"/>
            <a:ext cx="4940766" cy="1067708"/>
          </a:xfrm>
          <a:prstGeom prst="rect">
            <a:avLst/>
          </a:prstGeom>
        </p:spPr>
      </p:pic>
    </p:spTree>
    <p:extLst>
      <p:ext uri="{BB962C8B-B14F-4D97-AF65-F5344CB8AC3E}">
        <p14:creationId xmlns:p14="http://schemas.microsoft.com/office/powerpoint/2010/main" val="33659235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Inappropriate Selection of Controls</a:t>
            </a:r>
          </a:p>
        </p:txBody>
      </p:sp>
      <p:sp>
        <p:nvSpPr>
          <p:cNvPr id="3" name="Content Placeholder 2"/>
          <p:cNvSpPr>
            <a:spLocks noGrp="1"/>
          </p:cNvSpPr>
          <p:nvPr>
            <p:ph idx="1"/>
          </p:nvPr>
        </p:nvSpPr>
        <p:spPr>
          <a:xfrm>
            <a:off x="457200" y="3229429"/>
            <a:ext cx="8229600" cy="3171371"/>
          </a:xfrm>
        </p:spPr>
        <p:txBody>
          <a:bodyPr/>
          <a:lstStyle/>
          <a:p>
            <a:r>
              <a:rPr lang="en-US" dirty="0"/>
              <a:t>For example:</a:t>
            </a:r>
          </a:p>
          <a:p>
            <a:pPr marL="858837" lvl="1" indent="-457200"/>
            <a:r>
              <a:rPr lang="en-US" i="1" dirty="0"/>
              <a:t>A</a:t>
            </a:r>
            <a:r>
              <a:rPr lang="en-US" dirty="0"/>
              <a:t>: Postmenopausal hormones</a:t>
            </a:r>
          </a:p>
          <a:p>
            <a:pPr marL="858837" lvl="1" indent="-457200"/>
            <a:r>
              <a:rPr lang="en-US" i="1" dirty="0"/>
              <a:t>Y</a:t>
            </a:r>
            <a:r>
              <a:rPr lang="en-US" dirty="0"/>
              <a:t>: Coronary heart disease</a:t>
            </a:r>
          </a:p>
          <a:p>
            <a:pPr marL="858837" lvl="1" indent="-457200"/>
            <a:r>
              <a:rPr lang="en-US" i="1" dirty="0"/>
              <a:t>F</a:t>
            </a:r>
            <a:r>
              <a:rPr lang="en-US" dirty="0"/>
              <a:t>: Hip fracture</a:t>
            </a:r>
          </a:p>
          <a:p>
            <a:pPr marL="858837" lvl="1" indent="-457200"/>
            <a:r>
              <a:rPr lang="en-US" i="1" dirty="0"/>
              <a:t>C</a:t>
            </a:r>
            <a:r>
              <a:rPr lang="en-US" dirty="0"/>
              <a:t>: Selection into study</a:t>
            </a:r>
          </a:p>
          <a:p>
            <a:pPr lvl="1"/>
            <a:endParaRPr lang="en-US" dirty="0"/>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53</a:t>
            </a:fld>
            <a:endParaRPr lang="en-US" sz="1200" dirty="0">
              <a:latin typeface="Corbel"/>
              <a:cs typeface="Corbel"/>
            </a:endParaRPr>
          </a:p>
        </p:txBody>
      </p:sp>
      <p:pic>
        <p:nvPicPr>
          <p:cNvPr id="5" name="Picture 4" descr="Screen Shot 2020-02-01 at 10.15.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6422" y="1683657"/>
            <a:ext cx="3264294" cy="1436914"/>
          </a:xfrm>
          <a:prstGeom prst="rect">
            <a:avLst/>
          </a:prstGeom>
        </p:spPr>
      </p:pic>
    </p:spTree>
    <p:extLst>
      <p:ext uri="{BB962C8B-B14F-4D97-AF65-F5344CB8AC3E}">
        <p14:creationId xmlns:p14="http://schemas.microsoft.com/office/powerpoint/2010/main" val="10061282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Differential Loss to Follow-up</a:t>
            </a:r>
          </a:p>
        </p:txBody>
      </p:sp>
      <p:sp>
        <p:nvSpPr>
          <p:cNvPr id="3" name="Content Placeholder 2"/>
          <p:cNvSpPr>
            <a:spLocks noGrp="1"/>
          </p:cNvSpPr>
          <p:nvPr>
            <p:ph idx="1"/>
          </p:nvPr>
        </p:nvSpPr>
        <p:spPr>
          <a:xfrm>
            <a:off x="457200" y="3229429"/>
            <a:ext cx="8229600" cy="3171371"/>
          </a:xfrm>
        </p:spPr>
        <p:txBody>
          <a:bodyPr/>
          <a:lstStyle/>
          <a:p>
            <a:r>
              <a:rPr lang="en-US" dirty="0"/>
              <a:t>For example:</a:t>
            </a:r>
          </a:p>
          <a:p>
            <a:pPr marL="858837" lvl="1" indent="-457200"/>
            <a:r>
              <a:rPr lang="en-US" i="1" dirty="0"/>
              <a:t>A</a:t>
            </a:r>
            <a:r>
              <a:rPr lang="en-US" dirty="0"/>
              <a:t>: Antiretroviral therapy</a:t>
            </a:r>
          </a:p>
          <a:p>
            <a:pPr marL="858837" lvl="1" indent="-457200"/>
            <a:r>
              <a:rPr lang="en-US" i="1" dirty="0"/>
              <a:t>Y</a:t>
            </a:r>
            <a:r>
              <a:rPr lang="en-US" dirty="0"/>
              <a:t>: AIDS</a:t>
            </a:r>
          </a:p>
          <a:p>
            <a:pPr marL="858837" lvl="1" indent="-457200"/>
            <a:r>
              <a:rPr lang="en-US" i="1" dirty="0"/>
              <a:t>C</a:t>
            </a:r>
            <a:r>
              <a:rPr lang="en-US" dirty="0"/>
              <a:t>: Censoring</a:t>
            </a:r>
          </a:p>
          <a:p>
            <a:pPr marL="858837" lvl="1" indent="-457200"/>
            <a:r>
              <a:rPr lang="en-US" i="1" dirty="0"/>
              <a:t>L</a:t>
            </a:r>
            <a:r>
              <a:rPr lang="en-US" dirty="0"/>
              <a:t>: Symptoms, CD4, viral load</a:t>
            </a:r>
          </a:p>
          <a:p>
            <a:pPr marL="858837" lvl="1" indent="-457200"/>
            <a:r>
              <a:rPr lang="en-US" i="1" dirty="0"/>
              <a:t>U</a:t>
            </a:r>
            <a:r>
              <a:rPr lang="en-US" dirty="0"/>
              <a:t>: Immunologic status</a:t>
            </a:r>
          </a:p>
          <a:p>
            <a:pPr lvl="1"/>
            <a:endParaRPr lang="en-US" dirty="0"/>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54</a:t>
            </a:fld>
            <a:endParaRPr lang="en-US" sz="1200" dirty="0">
              <a:latin typeface="Corbel"/>
              <a:cs typeface="Corbel"/>
            </a:endParaRPr>
          </a:p>
        </p:txBody>
      </p:sp>
      <p:pic>
        <p:nvPicPr>
          <p:cNvPr id="7" name="Picture 6" descr="Screen Shot 2020-02-01 at 10.28.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8431" y="1664604"/>
            <a:ext cx="3967139" cy="1728110"/>
          </a:xfrm>
          <a:prstGeom prst="rect">
            <a:avLst/>
          </a:prstGeom>
        </p:spPr>
      </p:pic>
    </p:spTree>
    <p:extLst>
      <p:ext uri="{BB962C8B-B14F-4D97-AF65-F5344CB8AC3E}">
        <p14:creationId xmlns:p14="http://schemas.microsoft.com/office/powerpoint/2010/main" val="21942310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Non-response / Missing Data Bias</a:t>
            </a:r>
          </a:p>
        </p:txBody>
      </p:sp>
      <p:sp>
        <p:nvSpPr>
          <p:cNvPr id="8"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55</a:t>
            </a:fld>
            <a:endParaRPr lang="en-US" sz="1200" dirty="0">
              <a:latin typeface="Corbel"/>
              <a:cs typeface="Corbel"/>
            </a:endParaRPr>
          </a:p>
        </p:txBody>
      </p:sp>
      <p:sp>
        <p:nvSpPr>
          <p:cNvPr id="9" name="Content Placeholder 2"/>
          <p:cNvSpPr>
            <a:spLocks noGrp="1"/>
          </p:cNvSpPr>
          <p:nvPr>
            <p:ph idx="1"/>
          </p:nvPr>
        </p:nvSpPr>
        <p:spPr>
          <a:xfrm>
            <a:off x="457200" y="3229429"/>
            <a:ext cx="8229600" cy="3171371"/>
          </a:xfrm>
        </p:spPr>
        <p:txBody>
          <a:bodyPr/>
          <a:lstStyle/>
          <a:p>
            <a:r>
              <a:rPr lang="en-US" dirty="0"/>
              <a:t>For example:</a:t>
            </a:r>
          </a:p>
          <a:p>
            <a:pPr marL="858837" lvl="1" indent="-457200"/>
            <a:r>
              <a:rPr lang="en-US" i="1" dirty="0"/>
              <a:t>A</a:t>
            </a:r>
            <a:r>
              <a:rPr lang="en-US" dirty="0"/>
              <a:t>: Antiretroviral therapy</a:t>
            </a:r>
          </a:p>
          <a:p>
            <a:pPr marL="858837" lvl="1" indent="-457200"/>
            <a:r>
              <a:rPr lang="en-US" i="1" dirty="0"/>
              <a:t>Y</a:t>
            </a:r>
            <a:r>
              <a:rPr lang="en-US" dirty="0"/>
              <a:t>: AIDS</a:t>
            </a:r>
          </a:p>
          <a:p>
            <a:pPr marL="858837" lvl="1" indent="-457200"/>
            <a:r>
              <a:rPr lang="en-US" i="1" dirty="0"/>
              <a:t>C</a:t>
            </a:r>
            <a:r>
              <a:rPr lang="en-US" dirty="0"/>
              <a:t>: Reluctance to answer questions</a:t>
            </a:r>
          </a:p>
          <a:p>
            <a:pPr marL="858837" lvl="1" indent="-457200"/>
            <a:r>
              <a:rPr lang="en-US" i="1" dirty="0"/>
              <a:t>L</a:t>
            </a:r>
            <a:r>
              <a:rPr lang="en-US" dirty="0"/>
              <a:t>: Symptoms, CD4, viral load</a:t>
            </a:r>
          </a:p>
          <a:p>
            <a:pPr marL="858837" lvl="1" indent="-457200"/>
            <a:r>
              <a:rPr lang="en-US" i="1" dirty="0"/>
              <a:t>U</a:t>
            </a:r>
            <a:r>
              <a:rPr lang="en-US" dirty="0"/>
              <a:t>: Immunologic status</a:t>
            </a:r>
          </a:p>
          <a:p>
            <a:pPr lvl="1"/>
            <a:endParaRPr lang="en-US" dirty="0"/>
          </a:p>
        </p:txBody>
      </p:sp>
      <p:pic>
        <p:nvPicPr>
          <p:cNvPr id="10" name="Picture 9" descr="Screen Shot 2020-02-01 at 10.28.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8431" y="1664604"/>
            <a:ext cx="3967139" cy="1728110"/>
          </a:xfrm>
          <a:prstGeom prst="rect">
            <a:avLst/>
          </a:prstGeom>
        </p:spPr>
      </p:pic>
    </p:spTree>
    <p:extLst>
      <p:ext uri="{BB962C8B-B14F-4D97-AF65-F5344CB8AC3E}">
        <p14:creationId xmlns:p14="http://schemas.microsoft.com/office/powerpoint/2010/main" val="12450898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8"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56</a:t>
            </a:fld>
            <a:endParaRPr lang="en-US" sz="1200" dirty="0">
              <a:latin typeface="Corbel"/>
              <a:cs typeface="Corbel"/>
            </a:endParaRPr>
          </a:p>
        </p:txBody>
      </p:sp>
      <p:sp>
        <p:nvSpPr>
          <p:cNvPr id="6" name="Content Placeholder 5">
            <a:extLst>
              <a:ext uri="{FF2B5EF4-FFF2-40B4-BE49-F238E27FC236}">
                <a16:creationId xmlns:a16="http://schemas.microsoft.com/office/drawing/2014/main" id="{59AB6C0F-727A-2D4C-8F1B-7B8F7CF494A1}"/>
              </a:ext>
            </a:extLst>
          </p:cNvPr>
          <p:cNvSpPr>
            <a:spLocks noGrp="1"/>
          </p:cNvSpPr>
          <p:nvPr>
            <p:ph idx="1"/>
          </p:nvPr>
        </p:nvSpPr>
        <p:spPr/>
        <p:txBody>
          <a:bodyPr/>
          <a:lstStyle/>
          <a:p>
            <a:r>
              <a:rPr lang="en-US" dirty="0"/>
              <a:t>How might you draw a DAG representing volunteer (self-selection) bias?</a:t>
            </a:r>
          </a:p>
          <a:p>
            <a:pPr marL="858837" lvl="1" indent="-457200"/>
            <a:r>
              <a:rPr lang="en-US" i="1" dirty="0"/>
              <a:t>A</a:t>
            </a:r>
            <a:r>
              <a:rPr lang="en-US" dirty="0"/>
              <a:t>: Smoking</a:t>
            </a:r>
          </a:p>
          <a:p>
            <a:pPr marL="858837" lvl="1" indent="-457200"/>
            <a:r>
              <a:rPr lang="en-US" i="1" dirty="0"/>
              <a:t>Y</a:t>
            </a:r>
            <a:r>
              <a:rPr lang="en-US" dirty="0"/>
              <a:t>: Coronary heart disease</a:t>
            </a:r>
          </a:p>
          <a:p>
            <a:pPr marL="858837" lvl="1" indent="-457200"/>
            <a:r>
              <a:rPr lang="en-US" i="1" dirty="0"/>
              <a:t>C</a:t>
            </a:r>
            <a:r>
              <a:rPr lang="en-US" dirty="0"/>
              <a:t>: Volunteered to participate</a:t>
            </a:r>
          </a:p>
          <a:p>
            <a:pPr marL="858837" lvl="1" indent="-457200"/>
            <a:r>
              <a:rPr lang="en-US" i="1" dirty="0"/>
              <a:t>L</a:t>
            </a:r>
            <a:r>
              <a:rPr lang="en-US" dirty="0"/>
              <a:t>: Heart disease awareness</a:t>
            </a:r>
          </a:p>
          <a:p>
            <a:pPr marL="858837" lvl="1" indent="-457200"/>
            <a:r>
              <a:rPr lang="en-US" i="1" dirty="0"/>
              <a:t>U</a:t>
            </a:r>
            <a:r>
              <a:rPr lang="en-US" dirty="0"/>
              <a:t>: Family history of heart disease</a:t>
            </a:r>
          </a:p>
        </p:txBody>
      </p:sp>
    </p:spTree>
    <p:extLst>
      <p:ext uri="{BB962C8B-B14F-4D97-AF65-F5344CB8AC3E}">
        <p14:creationId xmlns:p14="http://schemas.microsoft.com/office/powerpoint/2010/main" val="19079577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 Solution</a:t>
            </a:r>
          </a:p>
        </p:txBody>
      </p:sp>
      <p:pic>
        <p:nvPicPr>
          <p:cNvPr id="7" name="Picture 6" descr="Screen Shot 2020-02-01 at 10.28.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912" y="2941614"/>
            <a:ext cx="3967139" cy="1728110"/>
          </a:xfrm>
          <a:prstGeom prst="rect">
            <a:avLst/>
          </a:prstGeom>
        </p:spPr>
      </p:pic>
      <p:sp>
        <p:nvSpPr>
          <p:cNvPr id="8"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57</a:t>
            </a:fld>
            <a:endParaRPr lang="en-US" sz="1200" dirty="0">
              <a:latin typeface="Corbel"/>
              <a:cs typeface="Corbel"/>
            </a:endParaRPr>
          </a:p>
        </p:txBody>
      </p:sp>
      <p:sp>
        <p:nvSpPr>
          <p:cNvPr id="10" name="Content Placeholder 5">
            <a:extLst>
              <a:ext uri="{FF2B5EF4-FFF2-40B4-BE49-F238E27FC236}">
                <a16:creationId xmlns:a16="http://schemas.microsoft.com/office/drawing/2014/main" id="{94AC3ADD-F363-5140-8AE6-11D1AE44C3A5}"/>
              </a:ext>
            </a:extLst>
          </p:cNvPr>
          <p:cNvSpPr>
            <a:spLocks noGrp="1"/>
          </p:cNvSpPr>
          <p:nvPr>
            <p:ph idx="1"/>
          </p:nvPr>
        </p:nvSpPr>
        <p:spPr>
          <a:xfrm>
            <a:off x="457200" y="1774825"/>
            <a:ext cx="8229600" cy="4625975"/>
          </a:xfrm>
        </p:spPr>
        <p:txBody>
          <a:bodyPr/>
          <a:lstStyle/>
          <a:p>
            <a:r>
              <a:rPr lang="en-US" dirty="0"/>
              <a:t>How might you draw a DAG representing volunteer (self-selection) bias?</a:t>
            </a:r>
          </a:p>
          <a:p>
            <a:pPr marL="858837" lvl="1" indent="-457200"/>
            <a:r>
              <a:rPr lang="en-US" i="1" dirty="0"/>
              <a:t>A</a:t>
            </a:r>
            <a:r>
              <a:rPr lang="en-US" dirty="0"/>
              <a:t>: Smoking</a:t>
            </a:r>
          </a:p>
          <a:p>
            <a:pPr marL="858837" lvl="1" indent="-457200"/>
            <a:r>
              <a:rPr lang="en-US" i="1" dirty="0"/>
              <a:t>Y</a:t>
            </a:r>
            <a:r>
              <a:rPr lang="en-US" dirty="0"/>
              <a:t>: Coronary heart disease</a:t>
            </a:r>
          </a:p>
          <a:p>
            <a:pPr marL="858837" lvl="1" indent="-457200"/>
            <a:r>
              <a:rPr lang="en-US" i="1" dirty="0"/>
              <a:t>C</a:t>
            </a:r>
            <a:r>
              <a:rPr lang="en-US" dirty="0"/>
              <a:t>: Volunteered to </a:t>
            </a:r>
          </a:p>
          <a:p>
            <a:pPr marL="401637" lvl="1" indent="0">
              <a:buNone/>
            </a:pPr>
            <a:r>
              <a:rPr lang="en-US" dirty="0"/>
              <a:t>	    participate</a:t>
            </a:r>
          </a:p>
          <a:p>
            <a:pPr marL="858837" lvl="1" indent="-457200"/>
            <a:r>
              <a:rPr lang="en-US" i="1" dirty="0"/>
              <a:t>L</a:t>
            </a:r>
            <a:r>
              <a:rPr lang="en-US" dirty="0"/>
              <a:t>: Heart disease awareness</a:t>
            </a:r>
          </a:p>
          <a:p>
            <a:pPr marL="858837" lvl="1" indent="-457200"/>
            <a:r>
              <a:rPr lang="en-US" i="1" dirty="0"/>
              <a:t>U</a:t>
            </a:r>
            <a:r>
              <a:rPr lang="en-US" dirty="0"/>
              <a:t>: Family history of heart disease</a:t>
            </a:r>
          </a:p>
        </p:txBody>
      </p:sp>
    </p:spTree>
    <p:extLst>
      <p:ext uri="{BB962C8B-B14F-4D97-AF65-F5344CB8AC3E}">
        <p14:creationId xmlns:p14="http://schemas.microsoft.com/office/powerpoint/2010/main" val="24827238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Healthy Worker Bias</a:t>
            </a:r>
          </a:p>
        </p:txBody>
      </p:sp>
      <p:pic>
        <p:nvPicPr>
          <p:cNvPr id="4" name="Picture 3" descr="Screen Shot 2020-02-01 at 10.28.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8431" y="1664604"/>
            <a:ext cx="3967139" cy="1728110"/>
          </a:xfrm>
          <a:prstGeom prst="rect">
            <a:avLst/>
          </a:prstGeom>
        </p:spPr>
      </p:pic>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58</a:t>
            </a:fld>
            <a:endParaRPr lang="en-US" sz="1200" dirty="0">
              <a:latin typeface="Corbel"/>
              <a:cs typeface="Corbel"/>
            </a:endParaRPr>
          </a:p>
        </p:txBody>
      </p:sp>
      <p:sp>
        <p:nvSpPr>
          <p:cNvPr id="6" name="Content Placeholder 2"/>
          <p:cNvSpPr>
            <a:spLocks noGrp="1"/>
          </p:cNvSpPr>
          <p:nvPr>
            <p:ph idx="1"/>
          </p:nvPr>
        </p:nvSpPr>
        <p:spPr>
          <a:xfrm>
            <a:off x="457200" y="3229429"/>
            <a:ext cx="8229600" cy="3171371"/>
          </a:xfrm>
        </p:spPr>
        <p:txBody>
          <a:bodyPr/>
          <a:lstStyle/>
          <a:p>
            <a:r>
              <a:rPr lang="en-US" dirty="0"/>
              <a:t>For example:</a:t>
            </a:r>
          </a:p>
          <a:p>
            <a:pPr marL="858837" lvl="1" indent="-457200"/>
            <a:r>
              <a:rPr lang="en-US" i="1" dirty="0"/>
              <a:t>A</a:t>
            </a:r>
            <a:r>
              <a:rPr lang="en-US" dirty="0"/>
              <a:t>: Chemical exposure</a:t>
            </a:r>
          </a:p>
          <a:p>
            <a:pPr marL="858837" lvl="1" indent="-457200"/>
            <a:r>
              <a:rPr lang="en-US" i="1" dirty="0"/>
              <a:t>Y</a:t>
            </a:r>
            <a:r>
              <a:rPr lang="en-US" dirty="0"/>
              <a:t>: Death</a:t>
            </a:r>
          </a:p>
          <a:p>
            <a:pPr marL="858837" lvl="1" indent="-457200"/>
            <a:r>
              <a:rPr lang="en-US" i="1" dirty="0"/>
              <a:t>C</a:t>
            </a:r>
            <a:r>
              <a:rPr lang="en-US" dirty="0"/>
              <a:t>: Being at work</a:t>
            </a:r>
          </a:p>
          <a:p>
            <a:pPr marL="858837" lvl="1" indent="-457200"/>
            <a:r>
              <a:rPr lang="en-US" i="1" dirty="0"/>
              <a:t>L</a:t>
            </a:r>
            <a:r>
              <a:rPr lang="en-US" dirty="0"/>
              <a:t>: Physical exam</a:t>
            </a:r>
          </a:p>
          <a:p>
            <a:pPr marL="858837" lvl="1" indent="-457200"/>
            <a:r>
              <a:rPr lang="en-US" i="1" dirty="0"/>
              <a:t>U</a:t>
            </a:r>
            <a:r>
              <a:rPr lang="en-US" dirty="0"/>
              <a:t>: Health status</a:t>
            </a:r>
          </a:p>
          <a:p>
            <a:pPr lvl="1"/>
            <a:endParaRPr lang="en-US" dirty="0"/>
          </a:p>
        </p:txBody>
      </p:sp>
    </p:spTree>
    <p:extLst>
      <p:ext uri="{BB962C8B-B14F-4D97-AF65-F5344CB8AC3E}">
        <p14:creationId xmlns:p14="http://schemas.microsoft.com/office/powerpoint/2010/main" val="40623469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Prevalent User Bias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59</a:t>
            </a:fld>
            <a:endParaRPr lang="en-US" sz="1200" dirty="0">
              <a:latin typeface="Corbel"/>
              <a:cs typeface="Corbel"/>
            </a:endParaRPr>
          </a:p>
        </p:txBody>
      </p:sp>
      <p:sp>
        <p:nvSpPr>
          <p:cNvPr id="6" name="Content Placeholder 2"/>
          <p:cNvSpPr>
            <a:spLocks noGrp="1"/>
          </p:cNvSpPr>
          <p:nvPr>
            <p:ph idx="1"/>
          </p:nvPr>
        </p:nvSpPr>
        <p:spPr>
          <a:xfrm>
            <a:off x="457200" y="3229429"/>
            <a:ext cx="8229600" cy="3171371"/>
          </a:xfrm>
        </p:spPr>
        <p:txBody>
          <a:bodyPr/>
          <a:lstStyle/>
          <a:p>
            <a:r>
              <a:rPr lang="en-US" dirty="0"/>
              <a:t>For example:</a:t>
            </a:r>
          </a:p>
          <a:p>
            <a:pPr marL="858837" lvl="1" indent="-457200"/>
            <a:r>
              <a:rPr lang="en-US" i="1" dirty="0"/>
              <a:t>A</a:t>
            </a:r>
            <a:r>
              <a:rPr lang="en-US" dirty="0"/>
              <a:t>: Aspirin use</a:t>
            </a:r>
          </a:p>
          <a:p>
            <a:pPr marL="858837" lvl="1" indent="-457200"/>
            <a:r>
              <a:rPr lang="en-US" i="1" dirty="0"/>
              <a:t>Y</a:t>
            </a:r>
            <a:r>
              <a:rPr lang="en-US" i="1" baseline="-25000" dirty="0"/>
              <a:t>-1</a:t>
            </a:r>
            <a:r>
              <a:rPr lang="en-US" dirty="0"/>
              <a:t>: Death before time 0</a:t>
            </a:r>
          </a:p>
          <a:p>
            <a:pPr marL="858837" lvl="1" indent="-457200"/>
            <a:r>
              <a:rPr lang="en-US" i="1" dirty="0"/>
              <a:t>Y</a:t>
            </a:r>
            <a:r>
              <a:rPr lang="en-US" i="1" baseline="-25000" dirty="0"/>
              <a:t>1</a:t>
            </a:r>
            <a:r>
              <a:rPr lang="en-US" dirty="0"/>
              <a:t>: Death after time 0</a:t>
            </a:r>
          </a:p>
          <a:p>
            <a:pPr marL="858837" lvl="1" indent="-457200"/>
            <a:r>
              <a:rPr lang="en-US" i="1" dirty="0"/>
              <a:t>C</a:t>
            </a:r>
            <a:r>
              <a:rPr lang="en-US" dirty="0"/>
              <a:t>: Selection into study</a:t>
            </a:r>
          </a:p>
          <a:p>
            <a:pPr marL="858837" lvl="1" indent="-457200"/>
            <a:r>
              <a:rPr lang="en-US" i="1" dirty="0"/>
              <a:t>L</a:t>
            </a:r>
            <a:r>
              <a:rPr lang="en-US" dirty="0"/>
              <a:t>: Exercise</a:t>
            </a:r>
          </a:p>
          <a:p>
            <a:pPr lvl="1"/>
            <a:endParaRPr lang="en-US" dirty="0"/>
          </a:p>
        </p:txBody>
      </p:sp>
      <p:sp>
        <p:nvSpPr>
          <p:cNvPr id="7" name="TextBox 6"/>
          <p:cNvSpPr txBox="1"/>
          <p:nvPr/>
        </p:nvSpPr>
        <p:spPr>
          <a:xfrm>
            <a:off x="2202388" y="1876633"/>
            <a:ext cx="415498" cy="461665"/>
          </a:xfrm>
          <a:prstGeom prst="rect">
            <a:avLst/>
          </a:prstGeom>
          <a:noFill/>
        </p:spPr>
        <p:txBody>
          <a:bodyPr wrap="none" rtlCol="0">
            <a:spAutoFit/>
          </a:bodyPr>
          <a:lstStyle/>
          <a:p>
            <a:pPr>
              <a:buNone/>
            </a:pPr>
            <a:r>
              <a:rPr lang="en-US" sz="2400" dirty="0"/>
              <a:t>A</a:t>
            </a:r>
          </a:p>
        </p:txBody>
      </p:sp>
      <p:sp>
        <p:nvSpPr>
          <p:cNvPr id="8" name="TextBox 7"/>
          <p:cNvSpPr txBox="1"/>
          <p:nvPr/>
        </p:nvSpPr>
        <p:spPr>
          <a:xfrm>
            <a:off x="3664702" y="1876633"/>
            <a:ext cx="664341" cy="461665"/>
          </a:xfrm>
          <a:prstGeom prst="rect">
            <a:avLst/>
          </a:prstGeom>
          <a:noFill/>
        </p:spPr>
        <p:txBody>
          <a:bodyPr wrap="square" rtlCol="0">
            <a:spAutoFit/>
          </a:bodyPr>
          <a:lstStyle/>
          <a:p>
            <a:pPr algn="ctr">
              <a:buNone/>
            </a:pPr>
            <a:r>
              <a:rPr lang="en-US" sz="2400" dirty="0"/>
              <a:t>Y</a:t>
            </a:r>
            <a:r>
              <a:rPr lang="en-US" sz="2400" baseline="-25000" dirty="0"/>
              <a:t>-1</a:t>
            </a:r>
          </a:p>
        </p:txBody>
      </p:sp>
      <p:sp>
        <p:nvSpPr>
          <p:cNvPr id="10" name="TextBox 9"/>
          <p:cNvSpPr txBox="1"/>
          <p:nvPr/>
        </p:nvSpPr>
        <p:spPr>
          <a:xfrm>
            <a:off x="5035303" y="1884436"/>
            <a:ext cx="479972" cy="461665"/>
          </a:xfrm>
          <a:prstGeom prst="rect">
            <a:avLst/>
          </a:prstGeom>
          <a:noFill/>
          <a:ln w="19050">
            <a:solidFill>
              <a:schemeClr val="tx1"/>
            </a:solidFill>
          </a:ln>
        </p:spPr>
        <p:txBody>
          <a:bodyPr wrap="square" rtlCol="0">
            <a:spAutoFit/>
          </a:bodyPr>
          <a:lstStyle/>
          <a:p>
            <a:pPr algn="ctr">
              <a:buNone/>
            </a:pPr>
            <a:r>
              <a:rPr lang="en-US" sz="2400" dirty="0"/>
              <a:t>C</a:t>
            </a:r>
          </a:p>
        </p:txBody>
      </p:sp>
      <p:sp>
        <p:nvSpPr>
          <p:cNvPr id="11" name="TextBox 10"/>
          <p:cNvSpPr txBox="1"/>
          <p:nvPr/>
        </p:nvSpPr>
        <p:spPr>
          <a:xfrm>
            <a:off x="2205978" y="2820533"/>
            <a:ext cx="364202" cy="461665"/>
          </a:xfrm>
          <a:prstGeom prst="rect">
            <a:avLst/>
          </a:prstGeom>
          <a:noFill/>
        </p:spPr>
        <p:txBody>
          <a:bodyPr wrap="none" rtlCol="0">
            <a:spAutoFit/>
          </a:bodyPr>
          <a:lstStyle/>
          <a:p>
            <a:pPr>
              <a:buNone/>
            </a:pPr>
            <a:r>
              <a:rPr lang="en-US" sz="2400" dirty="0"/>
              <a:t>L</a:t>
            </a:r>
          </a:p>
        </p:txBody>
      </p:sp>
      <p:cxnSp>
        <p:nvCxnSpPr>
          <p:cNvPr id="12" name="Straight Arrow Connector 11"/>
          <p:cNvCxnSpPr>
            <a:stCxn id="7" idx="3"/>
            <a:endCxn id="8" idx="1"/>
          </p:cNvCxnSpPr>
          <p:nvPr/>
        </p:nvCxnSpPr>
        <p:spPr>
          <a:xfrm>
            <a:off x="2617886" y="2107466"/>
            <a:ext cx="1046816" cy="0"/>
          </a:xfrm>
          <a:prstGeom prst="straightConnector1">
            <a:avLst/>
          </a:prstGeom>
          <a:ln w="15875">
            <a:solidFill>
              <a:schemeClr val="tx1"/>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1" idx="3"/>
            <a:endCxn id="8" idx="1"/>
          </p:cNvCxnSpPr>
          <p:nvPr/>
        </p:nvCxnSpPr>
        <p:spPr>
          <a:xfrm flipV="1">
            <a:off x="2570180" y="2107466"/>
            <a:ext cx="1094522" cy="943900"/>
          </a:xfrm>
          <a:prstGeom prst="straightConnector1">
            <a:avLst/>
          </a:prstGeom>
          <a:ln w="15875">
            <a:solidFill>
              <a:schemeClr val="tx1"/>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16" name="Straight Arrow Connector 20"/>
          <p:cNvCxnSpPr>
            <a:stCxn id="11" idx="3"/>
            <a:endCxn id="36" idx="2"/>
          </p:cNvCxnSpPr>
          <p:nvPr/>
        </p:nvCxnSpPr>
        <p:spPr>
          <a:xfrm flipV="1">
            <a:off x="2570180" y="2338298"/>
            <a:ext cx="4039263" cy="713068"/>
          </a:xfrm>
          <a:prstGeom prst="curvedConnector2">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8" idx="3"/>
            <a:endCxn id="10" idx="1"/>
          </p:cNvCxnSpPr>
          <p:nvPr/>
        </p:nvCxnSpPr>
        <p:spPr>
          <a:xfrm>
            <a:off x="4329043" y="2107466"/>
            <a:ext cx="706260" cy="7803"/>
          </a:xfrm>
          <a:prstGeom prst="straightConnector1">
            <a:avLst/>
          </a:prstGeom>
          <a:ln w="15875">
            <a:solidFill>
              <a:schemeClr val="tx1"/>
            </a:solidFill>
            <a:tailEnd type="stealth" w="lg"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277272" y="1876633"/>
            <a:ext cx="664341" cy="461665"/>
          </a:xfrm>
          <a:prstGeom prst="rect">
            <a:avLst/>
          </a:prstGeom>
          <a:noFill/>
        </p:spPr>
        <p:txBody>
          <a:bodyPr wrap="square" rtlCol="0">
            <a:spAutoFit/>
          </a:bodyPr>
          <a:lstStyle/>
          <a:p>
            <a:pPr algn="ctr">
              <a:buNone/>
            </a:pPr>
            <a:r>
              <a:rPr lang="en-US" sz="2400" dirty="0"/>
              <a:t>Y</a:t>
            </a:r>
            <a:r>
              <a:rPr lang="en-US" sz="2400" baseline="-25000" dirty="0"/>
              <a:t>1</a:t>
            </a:r>
          </a:p>
        </p:txBody>
      </p:sp>
      <p:cxnSp>
        <p:nvCxnSpPr>
          <p:cNvPr id="43" name="Straight Arrow Connector 20"/>
          <p:cNvCxnSpPr>
            <a:stCxn id="7" idx="0"/>
            <a:endCxn id="36" idx="0"/>
          </p:cNvCxnSpPr>
          <p:nvPr/>
        </p:nvCxnSpPr>
        <p:spPr>
          <a:xfrm rot="5400000" flipH="1" flipV="1">
            <a:off x="4509790" y="-223020"/>
            <a:ext cx="12700" cy="4199306"/>
          </a:xfrm>
          <a:prstGeom prst="curvedConnector3">
            <a:avLst>
              <a:gd name="adj1" fmla="val 1800000"/>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436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Ideal Randomized Experiments</a:t>
            </a:r>
          </a:p>
        </p:txBody>
      </p:sp>
      <p:sp>
        <p:nvSpPr>
          <p:cNvPr id="3" name="Content Placeholder 2"/>
          <p:cNvSpPr>
            <a:spLocks noGrp="1"/>
          </p:cNvSpPr>
          <p:nvPr>
            <p:ph idx="1"/>
          </p:nvPr>
        </p:nvSpPr>
        <p:spPr/>
        <p:txBody>
          <a:bodyPr/>
          <a:lstStyle/>
          <a:p>
            <a:r>
              <a:rPr lang="en-US" dirty="0"/>
              <a:t>What does the DAG look like for a marginally randomized experiment?</a:t>
            </a:r>
          </a:p>
          <a:p>
            <a:endParaRPr lang="en-US" dirty="0"/>
          </a:p>
          <a:p>
            <a:endParaRPr lang="en-US" sz="1600" dirty="0"/>
          </a:p>
          <a:p>
            <a:endParaRPr lang="en-US" dirty="0"/>
          </a:p>
          <a:p>
            <a:r>
              <a:rPr lang="en-US" dirty="0"/>
              <a:t>What does the DAG look like for a conditionally randomized experiment?</a:t>
            </a:r>
          </a:p>
        </p:txBody>
      </p:sp>
      <p:pic>
        <p:nvPicPr>
          <p:cNvPr id="4" name="Picture 3" descr="Screen Shot 2020-02-01 at 1.50.1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7600" y="5387521"/>
            <a:ext cx="4368800" cy="800100"/>
          </a:xfrm>
          <a:prstGeom prst="rect">
            <a:avLst/>
          </a:prstGeom>
        </p:spPr>
      </p:pic>
      <p:pic>
        <p:nvPicPr>
          <p:cNvPr id="5" name="Picture 4" descr="Screen Shot 2020-02-01 at 2.01.02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4401" y="3094263"/>
            <a:ext cx="2235200" cy="596900"/>
          </a:xfrm>
          <a:prstGeom prst="rect">
            <a:avLst/>
          </a:prstGeom>
        </p:spPr>
      </p:pic>
      <p:sp>
        <p:nvSpPr>
          <p:cNvPr id="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spTree>
    <p:custDataLst>
      <p:tags r:id="rId1"/>
    </p:custDataLst>
    <p:extLst>
      <p:ext uri="{BB962C8B-B14F-4D97-AF65-F5344CB8AC3E}">
        <p14:creationId xmlns:p14="http://schemas.microsoft.com/office/powerpoint/2010/main" val="3638725523"/>
      </p:ext>
    </p:extLst>
  </p:cSld>
  <p:clrMapOvr>
    <a:masterClrMapping/>
  </p:clrMapOvr>
  <mc:AlternateContent xmlns:mc="http://schemas.openxmlformats.org/markup-compatibility/2006" xmlns:p14="http://schemas.microsoft.com/office/powerpoint/2010/main">
    <mc:Choice Requires="p14">
      <p:transition spd="slow" p14:dur="2000" advTm="69233"/>
    </mc:Choice>
    <mc:Fallback xmlns="">
      <p:transition spd="slow" advTm="692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20-02-01 at 10.54.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0607" y="4772477"/>
            <a:ext cx="2476500" cy="723900"/>
          </a:xfrm>
          <a:prstGeom prst="rect">
            <a:avLst/>
          </a:prstGeom>
        </p:spPr>
      </p:pic>
      <p:sp>
        <p:nvSpPr>
          <p:cNvPr id="2" name="Title 1"/>
          <p:cNvSpPr>
            <a:spLocks noGrp="1"/>
          </p:cNvSpPr>
          <p:nvPr>
            <p:ph type="title"/>
          </p:nvPr>
        </p:nvSpPr>
        <p:spPr/>
        <p:txBody>
          <a:bodyPr/>
          <a:lstStyle/>
          <a:p>
            <a:r>
              <a:rPr lang="en-US" dirty="0"/>
              <a:t>Adjusting for Selection Bias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60</a:t>
            </a:fld>
            <a:endParaRPr lang="en-US" sz="1200" dirty="0">
              <a:latin typeface="Corbel"/>
              <a:cs typeface="Corbel"/>
            </a:endParaRPr>
          </a:p>
        </p:txBody>
      </p:sp>
      <p:sp>
        <p:nvSpPr>
          <p:cNvPr id="3" name="Content Placeholder 2"/>
          <p:cNvSpPr>
            <a:spLocks noGrp="1"/>
          </p:cNvSpPr>
          <p:nvPr>
            <p:ph idx="1"/>
          </p:nvPr>
        </p:nvSpPr>
        <p:spPr>
          <a:xfrm>
            <a:off x="457200" y="1774826"/>
            <a:ext cx="8229600" cy="4393746"/>
          </a:xfrm>
        </p:spPr>
        <p:txBody>
          <a:bodyPr/>
          <a:lstStyle/>
          <a:p>
            <a:r>
              <a:rPr lang="en-US" dirty="0"/>
              <a:t>Design</a:t>
            </a:r>
          </a:p>
          <a:p>
            <a:pPr lvl="1"/>
            <a:r>
              <a:rPr lang="en-US" dirty="0"/>
              <a:t>E.g., sampling controls that represent the exposure distribution in the population</a:t>
            </a:r>
          </a:p>
          <a:p>
            <a:r>
              <a:rPr lang="en-US" dirty="0"/>
              <a:t>Analysis</a:t>
            </a:r>
          </a:p>
          <a:p>
            <a:pPr lvl="1"/>
            <a:r>
              <a:rPr lang="en-US" dirty="0"/>
              <a:t>Stratification</a:t>
            </a:r>
          </a:p>
          <a:p>
            <a:pPr lvl="1"/>
            <a:r>
              <a:rPr lang="en-US" dirty="0"/>
              <a:t>Inverse Probability Censoring Weighting</a:t>
            </a:r>
          </a:p>
          <a:p>
            <a:pPr lvl="2"/>
            <a:r>
              <a:rPr lang="en-US" dirty="0"/>
              <a:t>Same concept as IPW</a:t>
            </a:r>
          </a:p>
          <a:p>
            <a:pPr lvl="2"/>
            <a:r>
              <a:rPr lang="en-US" dirty="0"/>
              <a:t>But treat censoring as the “exposure”</a:t>
            </a:r>
          </a:p>
          <a:p>
            <a:pPr lvl="2"/>
            <a:r>
              <a:rPr lang="en-US" dirty="0"/>
              <a:t>Everyone in the pseudo-population is uncensored</a:t>
            </a:r>
          </a:p>
        </p:txBody>
      </p:sp>
    </p:spTree>
    <p:extLst>
      <p:ext uri="{BB962C8B-B14F-4D97-AF65-F5344CB8AC3E}">
        <p14:creationId xmlns:p14="http://schemas.microsoft.com/office/powerpoint/2010/main" val="34624818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DAGs for Common Problems in Epidemiology</a:t>
            </a:r>
          </a:p>
        </p:txBody>
      </p:sp>
      <p:sp>
        <p:nvSpPr>
          <p:cNvPr id="3" name="Text Placeholder 2"/>
          <p:cNvSpPr>
            <a:spLocks noGrp="1"/>
          </p:cNvSpPr>
          <p:nvPr>
            <p:ph type="body" idx="1"/>
          </p:nvPr>
        </p:nvSpPr>
        <p:spPr/>
        <p:txBody>
          <a:bodyPr/>
          <a:lstStyle/>
          <a:p>
            <a:r>
              <a:rPr lang="en-US" sz="2800" dirty="0"/>
              <a:t>Measurement Bias</a:t>
            </a:r>
          </a:p>
        </p:txBody>
      </p:sp>
    </p:spTree>
    <p:extLst>
      <p:ext uri="{BB962C8B-B14F-4D97-AF65-F5344CB8AC3E}">
        <p14:creationId xmlns:p14="http://schemas.microsoft.com/office/powerpoint/2010/main" val="36219842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Measurement Bias?</a:t>
            </a:r>
          </a:p>
        </p:txBody>
      </p:sp>
      <p:sp>
        <p:nvSpPr>
          <p:cNvPr id="3" name="Content Placeholder 2"/>
          <p:cNvSpPr>
            <a:spLocks noGrp="1"/>
          </p:cNvSpPr>
          <p:nvPr>
            <p:ph idx="1"/>
          </p:nvPr>
        </p:nvSpPr>
        <p:spPr/>
        <p:txBody>
          <a:bodyPr/>
          <a:lstStyle/>
          <a:p>
            <a:r>
              <a:rPr lang="en-US" dirty="0"/>
              <a:t>Bias due measurement of study variables with error, such that the observed associational measure does not equal the causal measure</a:t>
            </a:r>
          </a:p>
          <a:p>
            <a:r>
              <a:rPr lang="en-US" dirty="0"/>
              <a:t>No single structure describing measurement bias</a:t>
            </a: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62</a:t>
            </a:fld>
            <a:endParaRPr lang="en-US" sz="1200" dirty="0">
              <a:latin typeface="Corbel"/>
              <a:cs typeface="Corbel"/>
            </a:endParaRPr>
          </a:p>
        </p:txBody>
      </p:sp>
    </p:spTree>
    <p:extLst>
      <p:ext uri="{BB962C8B-B14F-4D97-AF65-F5344CB8AC3E}">
        <p14:creationId xmlns:p14="http://schemas.microsoft.com/office/powerpoint/2010/main" val="4835209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Relevant Variables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63</a:t>
            </a:fld>
            <a:endParaRPr lang="en-US" sz="1200" dirty="0">
              <a:latin typeface="Corbel"/>
              <a:cs typeface="Corbel"/>
            </a:endParaRPr>
          </a:p>
        </p:txBody>
      </p:sp>
      <p:sp>
        <p:nvSpPr>
          <p:cNvPr id="3" name="Content Placeholder 2"/>
          <p:cNvSpPr>
            <a:spLocks noGrp="1"/>
          </p:cNvSpPr>
          <p:nvPr>
            <p:ph idx="1"/>
          </p:nvPr>
        </p:nvSpPr>
        <p:spPr>
          <a:xfrm>
            <a:off x="457200" y="1774826"/>
            <a:ext cx="8229600" cy="4393746"/>
          </a:xfrm>
        </p:spPr>
        <p:txBody>
          <a:bodyPr/>
          <a:lstStyle/>
          <a:p>
            <a:r>
              <a:rPr lang="en-US" dirty="0"/>
              <a:t>For example:</a:t>
            </a:r>
          </a:p>
          <a:p>
            <a:pPr marL="858837" lvl="1" indent="-457200"/>
            <a:r>
              <a:rPr lang="en-US" i="1" dirty="0"/>
              <a:t>A</a:t>
            </a:r>
            <a:r>
              <a:rPr lang="en-US" dirty="0"/>
              <a:t>: Exposure</a:t>
            </a:r>
          </a:p>
          <a:p>
            <a:pPr marL="858837" lvl="1" indent="-457200"/>
            <a:r>
              <a:rPr lang="en-US" i="1" dirty="0"/>
              <a:t>A*</a:t>
            </a:r>
            <a:r>
              <a:rPr lang="en-US" dirty="0"/>
              <a:t>: Exposure measurement</a:t>
            </a:r>
          </a:p>
          <a:p>
            <a:pPr marL="858837" lvl="1" indent="-457200"/>
            <a:r>
              <a:rPr lang="en-US" i="1" dirty="0"/>
              <a:t>U</a:t>
            </a:r>
            <a:r>
              <a:rPr lang="en-US" i="1" baseline="-25000" dirty="0"/>
              <a:t>A</a:t>
            </a:r>
            <a:r>
              <a:rPr lang="en-US" dirty="0"/>
              <a:t>: Factors other than </a:t>
            </a:r>
            <a:r>
              <a:rPr lang="en-US" i="1" dirty="0"/>
              <a:t>A</a:t>
            </a:r>
            <a:r>
              <a:rPr lang="en-US" dirty="0"/>
              <a:t> that determine the value of </a:t>
            </a:r>
            <a:r>
              <a:rPr lang="en-US" i="1" dirty="0"/>
              <a:t>A*</a:t>
            </a:r>
            <a:r>
              <a:rPr lang="en-US" dirty="0"/>
              <a:t> (i.e., measurement error)</a:t>
            </a:r>
          </a:p>
          <a:p>
            <a:pPr marL="858837" lvl="1" indent="-457200"/>
            <a:r>
              <a:rPr lang="en-US" i="1" dirty="0"/>
              <a:t>Y</a:t>
            </a:r>
            <a:r>
              <a:rPr lang="en-US" dirty="0"/>
              <a:t>: Outcome</a:t>
            </a:r>
          </a:p>
          <a:p>
            <a:pPr marL="858837" lvl="1" indent="-457200"/>
            <a:r>
              <a:rPr lang="en-US" i="1" dirty="0"/>
              <a:t>Y*</a:t>
            </a:r>
            <a:r>
              <a:rPr lang="en-US" dirty="0"/>
              <a:t>: Outcome measurement</a:t>
            </a:r>
          </a:p>
          <a:p>
            <a:pPr marL="858837" lvl="1" indent="-457200"/>
            <a:r>
              <a:rPr lang="en-US" i="1" dirty="0"/>
              <a:t>U</a:t>
            </a:r>
            <a:r>
              <a:rPr lang="en-US" i="1" baseline="-25000" dirty="0"/>
              <a:t>Y</a:t>
            </a:r>
            <a:r>
              <a:rPr lang="en-US" dirty="0"/>
              <a:t>: Factors other than </a:t>
            </a:r>
            <a:r>
              <a:rPr lang="en-US" i="1" dirty="0"/>
              <a:t>Y</a:t>
            </a:r>
            <a:r>
              <a:rPr lang="en-US" dirty="0"/>
              <a:t> that determine the value of </a:t>
            </a:r>
            <a:r>
              <a:rPr lang="en-US" i="1" dirty="0"/>
              <a:t>Y*</a:t>
            </a:r>
            <a:r>
              <a:rPr lang="en-US" dirty="0"/>
              <a:t> (i.e., measurement error)</a:t>
            </a:r>
          </a:p>
          <a:p>
            <a:pPr marL="401637" lvl="1" indent="0">
              <a:buNone/>
            </a:pPr>
            <a:endParaRPr lang="en-US" dirty="0"/>
          </a:p>
        </p:txBody>
      </p:sp>
    </p:spTree>
    <p:extLst>
      <p:ext uri="{BB962C8B-B14F-4D97-AF65-F5344CB8AC3E}">
        <p14:creationId xmlns:p14="http://schemas.microsoft.com/office/powerpoint/2010/main" val="12321102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Nondifferential</a:t>
            </a:r>
            <a:r>
              <a:rPr lang="en-US" dirty="0"/>
              <a:t> Measurement Error</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64</a:t>
            </a:fld>
            <a:endParaRPr lang="en-US" sz="1200" dirty="0">
              <a:latin typeface="Corbel"/>
              <a:cs typeface="Corbel"/>
            </a:endParaRPr>
          </a:p>
        </p:txBody>
      </p:sp>
      <p:pic>
        <p:nvPicPr>
          <p:cNvPr id="6" name="Picture 5" descr="Screen Shot 2020-02-02 at 2.46.4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877" y="1827893"/>
            <a:ext cx="2197100" cy="1968500"/>
          </a:xfrm>
          <a:prstGeom prst="rect">
            <a:avLst/>
          </a:prstGeom>
        </p:spPr>
      </p:pic>
      <p:pic>
        <p:nvPicPr>
          <p:cNvPr id="7" name="Picture 6" descr="Screen Shot 2020-02-02 at 2.46.5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677" y="3926115"/>
            <a:ext cx="2349500" cy="2743200"/>
          </a:xfrm>
          <a:prstGeom prst="rect">
            <a:avLst/>
          </a:prstGeom>
        </p:spPr>
      </p:pic>
      <p:sp>
        <p:nvSpPr>
          <p:cNvPr id="8" name="Content Placeholder 2"/>
          <p:cNvSpPr>
            <a:spLocks noGrp="1"/>
          </p:cNvSpPr>
          <p:nvPr>
            <p:ph idx="1"/>
          </p:nvPr>
        </p:nvSpPr>
        <p:spPr>
          <a:xfrm>
            <a:off x="3066142" y="1774825"/>
            <a:ext cx="5620657" cy="4625975"/>
          </a:xfrm>
        </p:spPr>
        <p:txBody>
          <a:bodyPr/>
          <a:lstStyle/>
          <a:p>
            <a:r>
              <a:rPr lang="en-US" dirty="0"/>
              <a:t>Independent </a:t>
            </a:r>
            <a:r>
              <a:rPr lang="en-US" dirty="0" err="1"/>
              <a:t>nondifferential</a:t>
            </a:r>
            <a:r>
              <a:rPr lang="en-US" dirty="0"/>
              <a:t> measurement error</a:t>
            </a:r>
          </a:p>
          <a:p>
            <a:endParaRPr lang="en-US" dirty="0"/>
          </a:p>
          <a:p>
            <a:endParaRPr lang="en-US" sz="4600" dirty="0"/>
          </a:p>
          <a:p>
            <a:r>
              <a:rPr lang="en-US" dirty="0"/>
              <a:t>Dependent </a:t>
            </a:r>
            <a:r>
              <a:rPr lang="en-US" dirty="0" err="1"/>
              <a:t>nondifferential</a:t>
            </a:r>
            <a:r>
              <a:rPr lang="en-US" dirty="0"/>
              <a:t> measurement error</a:t>
            </a:r>
          </a:p>
          <a:p>
            <a:endParaRPr lang="en-US" dirty="0"/>
          </a:p>
        </p:txBody>
      </p:sp>
    </p:spTree>
    <p:extLst>
      <p:ext uri="{BB962C8B-B14F-4D97-AF65-F5344CB8AC3E}">
        <p14:creationId xmlns:p14="http://schemas.microsoft.com/office/powerpoint/2010/main" val="30748240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Independent Differential Measurement Error</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65</a:t>
            </a:fld>
            <a:endParaRPr lang="en-US" sz="1200" dirty="0">
              <a:latin typeface="Corbel"/>
              <a:cs typeface="Corbel"/>
            </a:endParaRPr>
          </a:p>
        </p:txBody>
      </p:sp>
      <p:sp>
        <p:nvSpPr>
          <p:cNvPr id="8" name="Content Placeholder 2"/>
          <p:cNvSpPr>
            <a:spLocks noGrp="1"/>
          </p:cNvSpPr>
          <p:nvPr>
            <p:ph idx="1"/>
          </p:nvPr>
        </p:nvSpPr>
        <p:spPr>
          <a:xfrm>
            <a:off x="3066142" y="1774825"/>
            <a:ext cx="5620657" cy="4625975"/>
          </a:xfrm>
        </p:spPr>
        <p:txBody>
          <a:bodyPr/>
          <a:lstStyle/>
          <a:p>
            <a:r>
              <a:rPr lang="en-US" dirty="0"/>
              <a:t>Independent differential measurement error of exposure</a:t>
            </a:r>
          </a:p>
          <a:p>
            <a:endParaRPr lang="en-US" sz="4600" dirty="0"/>
          </a:p>
          <a:p>
            <a:r>
              <a:rPr lang="en-US" dirty="0"/>
              <a:t>Independent differential measurement error of outcome</a:t>
            </a:r>
          </a:p>
          <a:p>
            <a:endParaRPr lang="en-US" dirty="0"/>
          </a:p>
        </p:txBody>
      </p:sp>
      <p:pic>
        <p:nvPicPr>
          <p:cNvPr id="3" name="Picture 2" descr="Screen Shot 2020-02-02 at 2.55.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387" y="1862365"/>
            <a:ext cx="2209800" cy="2044700"/>
          </a:xfrm>
          <a:prstGeom prst="rect">
            <a:avLst/>
          </a:prstGeom>
        </p:spPr>
      </p:pic>
      <p:pic>
        <p:nvPicPr>
          <p:cNvPr id="4" name="Picture 3" descr="Screen Shot 2020-02-02 at 3.01.4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944" y="4046765"/>
            <a:ext cx="2184400" cy="1993900"/>
          </a:xfrm>
          <a:prstGeom prst="rect">
            <a:avLst/>
          </a:prstGeom>
        </p:spPr>
      </p:pic>
    </p:spTree>
    <p:extLst>
      <p:ext uri="{BB962C8B-B14F-4D97-AF65-F5344CB8AC3E}">
        <p14:creationId xmlns:p14="http://schemas.microsoft.com/office/powerpoint/2010/main" val="40899155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3" name="Content Placeholder 2"/>
          <p:cNvSpPr>
            <a:spLocks noGrp="1"/>
          </p:cNvSpPr>
          <p:nvPr>
            <p:ph idx="1"/>
          </p:nvPr>
        </p:nvSpPr>
        <p:spPr/>
        <p:txBody>
          <a:bodyPr/>
          <a:lstStyle/>
          <a:p>
            <a:r>
              <a:rPr lang="en-US" dirty="0"/>
              <a:t>How might you draw a DAG representing recall bias?</a:t>
            </a:r>
          </a:p>
          <a:p>
            <a:pPr lvl="1"/>
            <a:r>
              <a:rPr lang="en-US" i="1" dirty="0"/>
              <a:t>A</a:t>
            </a:r>
            <a:r>
              <a:rPr lang="en-US" dirty="0"/>
              <a:t>: Alcohol use</a:t>
            </a:r>
          </a:p>
          <a:p>
            <a:pPr lvl="1"/>
            <a:r>
              <a:rPr lang="en-US" i="1" dirty="0"/>
              <a:t>A*</a:t>
            </a:r>
            <a:r>
              <a:rPr lang="en-US" dirty="0"/>
              <a:t>: Recalled alcohol use</a:t>
            </a:r>
          </a:p>
          <a:p>
            <a:pPr lvl="1"/>
            <a:r>
              <a:rPr lang="en-US" i="1" dirty="0"/>
              <a:t>U</a:t>
            </a:r>
            <a:r>
              <a:rPr lang="en-US" i="1" baseline="-25000" dirty="0"/>
              <a:t>A</a:t>
            </a:r>
            <a:r>
              <a:rPr lang="en-US" dirty="0"/>
              <a:t>: Factors other than </a:t>
            </a:r>
            <a:r>
              <a:rPr lang="en-US" i="1" dirty="0"/>
              <a:t>A</a:t>
            </a:r>
            <a:r>
              <a:rPr lang="en-US" dirty="0"/>
              <a:t> that determine the value of </a:t>
            </a:r>
            <a:r>
              <a:rPr lang="en-US" i="1" dirty="0"/>
              <a:t>A*</a:t>
            </a:r>
            <a:r>
              <a:rPr lang="en-US" dirty="0"/>
              <a:t> (i.e., measurement error)</a:t>
            </a:r>
          </a:p>
          <a:p>
            <a:pPr lvl="1"/>
            <a:r>
              <a:rPr lang="en-US" i="1" dirty="0"/>
              <a:t>Y:</a:t>
            </a:r>
            <a:r>
              <a:rPr lang="en-US" dirty="0"/>
              <a:t> Birth defects</a:t>
            </a:r>
          </a:p>
          <a:p>
            <a:pPr lvl="1"/>
            <a:r>
              <a:rPr lang="en-US" i="1" dirty="0"/>
              <a:t>U</a:t>
            </a:r>
            <a:r>
              <a:rPr lang="en-US" i="1" baseline="-25000" dirty="0"/>
              <a:t>Y</a:t>
            </a:r>
            <a:r>
              <a:rPr lang="en-US" dirty="0"/>
              <a:t>: Factors other than </a:t>
            </a:r>
            <a:r>
              <a:rPr lang="en-US" i="1" dirty="0"/>
              <a:t>Y</a:t>
            </a:r>
            <a:r>
              <a:rPr lang="en-US" dirty="0"/>
              <a:t> that determine the value of </a:t>
            </a:r>
            <a:r>
              <a:rPr lang="en-US" i="1" dirty="0"/>
              <a:t>Y*</a:t>
            </a:r>
            <a:r>
              <a:rPr lang="en-US" dirty="0"/>
              <a:t> (i.e., measurement error)</a:t>
            </a:r>
          </a:p>
          <a:p>
            <a:pPr lvl="1"/>
            <a:endParaRPr lang="en-US" dirty="0"/>
          </a:p>
          <a:p>
            <a:endParaRPr lang="en-US" dirty="0"/>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66</a:t>
            </a:fld>
            <a:endParaRPr lang="en-US" sz="1200" dirty="0">
              <a:latin typeface="Corbel"/>
              <a:cs typeface="Corbel"/>
            </a:endParaRPr>
          </a:p>
        </p:txBody>
      </p:sp>
    </p:spTree>
    <p:extLst>
      <p:ext uri="{BB962C8B-B14F-4D97-AF65-F5344CB8AC3E}">
        <p14:creationId xmlns:p14="http://schemas.microsoft.com/office/powerpoint/2010/main" val="24887232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 Solution</a:t>
            </a:r>
          </a:p>
        </p:txBody>
      </p:sp>
      <p:pic>
        <p:nvPicPr>
          <p:cNvPr id="4" name="Picture 3" descr="Screen Shot 2020-02-02 at 2.55.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2101" y="1735364"/>
            <a:ext cx="2209800" cy="2044700"/>
          </a:xfrm>
          <a:prstGeom prst="rect">
            <a:avLst/>
          </a:prstGeom>
        </p:spPr>
      </p:pic>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67</a:t>
            </a:fld>
            <a:endParaRPr lang="en-US" sz="1200" dirty="0">
              <a:latin typeface="Corbel"/>
              <a:cs typeface="Corbel"/>
            </a:endParaRPr>
          </a:p>
        </p:txBody>
      </p:sp>
      <p:sp>
        <p:nvSpPr>
          <p:cNvPr id="8" name="Content Placeholder 2">
            <a:extLst>
              <a:ext uri="{FF2B5EF4-FFF2-40B4-BE49-F238E27FC236}">
                <a16:creationId xmlns:a16="http://schemas.microsoft.com/office/drawing/2014/main" id="{1849FA56-9677-AA44-8875-5BFF109096CA}"/>
              </a:ext>
            </a:extLst>
          </p:cNvPr>
          <p:cNvSpPr>
            <a:spLocks noGrp="1"/>
          </p:cNvSpPr>
          <p:nvPr>
            <p:ph idx="1"/>
          </p:nvPr>
        </p:nvSpPr>
        <p:spPr>
          <a:xfrm>
            <a:off x="457200" y="1774825"/>
            <a:ext cx="8229600" cy="4625975"/>
          </a:xfrm>
        </p:spPr>
        <p:txBody>
          <a:bodyPr/>
          <a:lstStyle/>
          <a:p>
            <a:r>
              <a:rPr lang="en-US" dirty="0"/>
              <a:t>How might you draw a DAG </a:t>
            </a:r>
          </a:p>
          <a:p>
            <a:pPr marL="119062" indent="0">
              <a:buNone/>
            </a:pPr>
            <a:r>
              <a:rPr lang="en-US" dirty="0"/>
              <a:t>    representing recall bias?</a:t>
            </a:r>
          </a:p>
          <a:p>
            <a:pPr lvl="1"/>
            <a:r>
              <a:rPr lang="en-US" i="1" dirty="0"/>
              <a:t>A</a:t>
            </a:r>
            <a:r>
              <a:rPr lang="en-US" dirty="0"/>
              <a:t>: Alcohol use</a:t>
            </a:r>
          </a:p>
          <a:p>
            <a:pPr lvl="1"/>
            <a:r>
              <a:rPr lang="en-US" i="1" dirty="0"/>
              <a:t>A*</a:t>
            </a:r>
            <a:r>
              <a:rPr lang="en-US" dirty="0"/>
              <a:t>: Recalled alcohol use</a:t>
            </a:r>
          </a:p>
          <a:p>
            <a:pPr lvl="1"/>
            <a:r>
              <a:rPr lang="en-US" i="1" dirty="0"/>
              <a:t>U</a:t>
            </a:r>
            <a:r>
              <a:rPr lang="en-US" i="1" baseline="-25000" dirty="0"/>
              <a:t>A</a:t>
            </a:r>
            <a:r>
              <a:rPr lang="en-US" dirty="0"/>
              <a:t>: Factors other than </a:t>
            </a:r>
            <a:r>
              <a:rPr lang="en-US" i="1" dirty="0"/>
              <a:t>A</a:t>
            </a:r>
            <a:r>
              <a:rPr lang="en-US" dirty="0"/>
              <a:t> that determine the value of </a:t>
            </a:r>
            <a:r>
              <a:rPr lang="en-US" i="1" dirty="0"/>
              <a:t>A*</a:t>
            </a:r>
            <a:r>
              <a:rPr lang="en-US" dirty="0"/>
              <a:t> (i.e., measurement error)</a:t>
            </a:r>
          </a:p>
          <a:p>
            <a:pPr lvl="1"/>
            <a:r>
              <a:rPr lang="en-US" i="1" dirty="0"/>
              <a:t>Y:</a:t>
            </a:r>
            <a:r>
              <a:rPr lang="en-US" dirty="0"/>
              <a:t> Birth defects</a:t>
            </a:r>
          </a:p>
          <a:p>
            <a:pPr lvl="1"/>
            <a:r>
              <a:rPr lang="en-US" i="1" dirty="0"/>
              <a:t>U</a:t>
            </a:r>
            <a:r>
              <a:rPr lang="en-US" i="1" baseline="-25000" dirty="0"/>
              <a:t>Y</a:t>
            </a:r>
            <a:r>
              <a:rPr lang="en-US" dirty="0"/>
              <a:t>: Factors other than </a:t>
            </a:r>
            <a:r>
              <a:rPr lang="en-US" i="1" dirty="0"/>
              <a:t>Y</a:t>
            </a:r>
            <a:r>
              <a:rPr lang="en-US" dirty="0"/>
              <a:t> that determine the value of </a:t>
            </a:r>
            <a:r>
              <a:rPr lang="en-US" i="1" dirty="0"/>
              <a:t>Y*</a:t>
            </a:r>
            <a:r>
              <a:rPr lang="en-US" dirty="0"/>
              <a:t> (i.e., measurement error)</a:t>
            </a:r>
          </a:p>
          <a:p>
            <a:pPr lvl="1"/>
            <a:endParaRPr lang="en-US" dirty="0"/>
          </a:p>
          <a:p>
            <a:endParaRPr lang="en-US" dirty="0"/>
          </a:p>
        </p:txBody>
      </p:sp>
    </p:spTree>
    <p:extLst>
      <p:ext uri="{BB962C8B-B14F-4D97-AF65-F5344CB8AC3E}">
        <p14:creationId xmlns:p14="http://schemas.microsoft.com/office/powerpoint/2010/main" val="6014488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Reverse Causation Bias</a:t>
            </a:r>
          </a:p>
        </p:txBody>
      </p:sp>
      <p:sp>
        <p:nvSpPr>
          <p:cNvPr id="3" name="Content Placeholder 2"/>
          <p:cNvSpPr>
            <a:spLocks noGrp="1"/>
          </p:cNvSpPr>
          <p:nvPr>
            <p:ph idx="1"/>
          </p:nvPr>
        </p:nvSpPr>
        <p:spPr/>
        <p:txBody>
          <a:bodyPr/>
          <a:lstStyle/>
          <a:p>
            <a:r>
              <a:rPr lang="en-US" dirty="0"/>
              <a:t>For example:</a:t>
            </a:r>
          </a:p>
          <a:p>
            <a:pPr lvl="1"/>
            <a:r>
              <a:rPr lang="en-US" i="1" dirty="0"/>
              <a:t>A</a:t>
            </a:r>
            <a:r>
              <a:rPr lang="en-US" dirty="0"/>
              <a:t>: Drug A </a:t>
            </a:r>
          </a:p>
          <a:p>
            <a:pPr lvl="1"/>
            <a:r>
              <a:rPr lang="en-US" i="1" dirty="0"/>
              <a:t>A*</a:t>
            </a:r>
            <a:r>
              <a:rPr lang="en-US" dirty="0"/>
              <a:t>: Blood levels of drug A</a:t>
            </a:r>
          </a:p>
          <a:p>
            <a:pPr lvl="1"/>
            <a:r>
              <a:rPr lang="en-US" i="1" dirty="0"/>
              <a:t>Y:</a:t>
            </a:r>
            <a:r>
              <a:rPr lang="en-US" dirty="0"/>
              <a:t> Liver toxicity</a:t>
            </a:r>
          </a:p>
        </p:txBody>
      </p:sp>
      <p:pic>
        <p:nvPicPr>
          <p:cNvPr id="4" name="Picture 3" descr="Screen Shot 2020-02-02 at 2.55.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2101" y="1735364"/>
            <a:ext cx="2209800" cy="2044700"/>
          </a:xfrm>
          <a:prstGeom prst="rect">
            <a:avLst/>
          </a:prstGeom>
        </p:spPr>
      </p:pic>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68</a:t>
            </a:fld>
            <a:endParaRPr lang="en-US" sz="1200" dirty="0">
              <a:latin typeface="Corbel"/>
              <a:cs typeface="Corbel"/>
            </a:endParaRPr>
          </a:p>
        </p:txBody>
      </p:sp>
    </p:spTree>
    <p:extLst>
      <p:ext uri="{BB962C8B-B14F-4D97-AF65-F5344CB8AC3E}">
        <p14:creationId xmlns:p14="http://schemas.microsoft.com/office/powerpoint/2010/main" val="41795797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Dependent Differential Measurement Error</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69</a:t>
            </a:fld>
            <a:endParaRPr lang="en-US" sz="1200" dirty="0">
              <a:latin typeface="Corbel"/>
              <a:cs typeface="Corbel"/>
            </a:endParaRPr>
          </a:p>
        </p:txBody>
      </p:sp>
      <p:sp>
        <p:nvSpPr>
          <p:cNvPr id="8" name="Content Placeholder 2"/>
          <p:cNvSpPr>
            <a:spLocks noGrp="1"/>
          </p:cNvSpPr>
          <p:nvPr>
            <p:ph idx="1"/>
          </p:nvPr>
        </p:nvSpPr>
        <p:spPr>
          <a:xfrm>
            <a:off x="3066142" y="1774825"/>
            <a:ext cx="5620657" cy="4625975"/>
          </a:xfrm>
        </p:spPr>
        <p:txBody>
          <a:bodyPr/>
          <a:lstStyle/>
          <a:p>
            <a:r>
              <a:rPr lang="en-US" dirty="0"/>
              <a:t>Dependent differential measurement error of exposure</a:t>
            </a:r>
          </a:p>
          <a:p>
            <a:endParaRPr lang="en-US" sz="5000" dirty="0"/>
          </a:p>
          <a:p>
            <a:r>
              <a:rPr lang="en-US" dirty="0"/>
              <a:t>Dependent differential measurement error of outcome</a:t>
            </a:r>
          </a:p>
          <a:p>
            <a:endParaRPr lang="en-US" dirty="0"/>
          </a:p>
        </p:txBody>
      </p:sp>
      <p:pic>
        <p:nvPicPr>
          <p:cNvPr id="6" name="Picture 5" descr="Screen Shot 2020-02-02 at 3.04.2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321" y="1653721"/>
            <a:ext cx="2018393" cy="2433605"/>
          </a:xfrm>
          <a:prstGeom prst="rect">
            <a:avLst/>
          </a:prstGeom>
        </p:spPr>
      </p:pic>
      <p:pic>
        <p:nvPicPr>
          <p:cNvPr id="7" name="Picture 6" descr="Screen Shot 2020-02-02 at 3.04.2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421" y="4125136"/>
            <a:ext cx="1980293" cy="2460719"/>
          </a:xfrm>
          <a:prstGeom prst="rect">
            <a:avLst/>
          </a:prstGeom>
        </p:spPr>
      </p:pic>
    </p:spTree>
    <p:extLst>
      <p:ext uri="{BB962C8B-B14F-4D97-AF65-F5344CB8AC3E}">
        <p14:creationId xmlns:p14="http://schemas.microsoft.com/office/powerpoint/2010/main" val="2654401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Incorporating Expert Knowledge</a:t>
            </a:r>
          </a:p>
        </p:txBody>
      </p:sp>
      <p:sp>
        <p:nvSpPr>
          <p:cNvPr id="3" name="Content Placeholder 2"/>
          <p:cNvSpPr>
            <a:spLocks noGrp="1"/>
          </p:cNvSpPr>
          <p:nvPr>
            <p:ph idx="1"/>
          </p:nvPr>
        </p:nvSpPr>
        <p:spPr>
          <a:xfrm>
            <a:off x="457200" y="1774825"/>
            <a:ext cx="4223657" cy="4625975"/>
          </a:xfrm>
        </p:spPr>
        <p:txBody>
          <a:bodyPr/>
          <a:lstStyle/>
          <a:p>
            <a:r>
              <a:rPr lang="en-US" dirty="0"/>
              <a:t>Complete DAGs do not exclude any possible causal effect</a:t>
            </a:r>
          </a:p>
          <a:p>
            <a:endParaRPr lang="en-US" sz="1600" dirty="0"/>
          </a:p>
          <a:p>
            <a:r>
              <a:rPr lang="en-US" dirty="0"/>
              <a:t>Incomplete DAGs encode expert knowledge in the form of missing arrows</a:t>
            </a:r>
          </a:p>
        </p:txBody>
      </p:sp>
      <p:pic>
        <p:nvPicPr>
          <p:cNvPr id="4" name="Picture 3" descr="Screen Shot 2020-02-01 at 1.50.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3384" y="2194378"/>
            <a:ext cx="3967587" cy="726622"/>
          </a:xfrm>
          <a:prstGeom prst="rect">
            <a:avLst/>
          </a:prstGeom>
        </p:spPr>
      </p:pic>
      <p:sp>
        <p:nvSpPr>
          <p:cNvPr id="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pic>
        <p:nvPicPr>
          <p:cNvPr id="7" name="Picture 6" descr="Screen Shot 2020-02-01 at 2.05.4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8573" y="4282620"/>
            <a:ext cx="3955141" cy="681097"/>
          </a:xfrm>
          <a:prstGeom prst="rect">
            <a:avLst/>
          </a:prstGeom>
        </p:spPr>
      </p:pic>
    </p:spTree>
    <p:extLst>
      <p:ext uri="{BB962C8B-B14F-4D97-AF65-F5344CB8AC3E}">
        <p14:creationId xmlns:p14="http://schemas.microsoft.com/office/powerpoint/2010/main" val="531911763"/>
      </p:ext>
    </p:extLst>
  </p:cSld>
  <p:clrMapOvr>
    <a:masterClrMapping/>
  </p:clrMapOvr>
  <mc:AlternateContent xmlns:mc="http://schemas.openxmlformats.org/markup-compatibility/2006" xmlns:p14="http://schemas.microsoft.com/office/powerpoint/2010/main">
    <mc:Choice Requires="p14">
      <p:transition spd="slow" p14:dur="2000" advTm="32351"/>
    </mc:Choice>
    <mc:Fallback xmlns="">
      <p:transition spd="slow" advTm="32351"/>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Mismeasured</a:t>
            </a:r>
            <a:r>
              <a:rPr lang="en-US" dirty="0"/>
              <a:t> Confounders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70</a:t>
            </a:fld>
            <a:endParaRPr lang="en-US" sz="1200" dirty="0">
              <a:latin typeface="Corbel"/>
              <a:cs typeface="Corbel"/>
            </a:endParaRPr>
          </a:p>
        </p:txBody>
      </p:sp>
      <p:pic>
        <p:nvPicPr>
          <p:cNvPr id="9" name="Picture 8" descr="Screen Shot 2020-02-02 at 8.42.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2846" y="2067377"/>
            <a:ext cx="3380014" cy="2782537"/>
          </a:xfrm>
          <a:prstGeom prst="rect">
            <a:avLst/>
          </a:prstGeom>
        </p:spPr>
      </p:pic>
      <p:pic>
        <p:nvPicPr>
          <p:cNvPr id="10" name="Picture 9" descr="Screen Shot 2020-02-02 at 8.41.2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85" y="1960335"/>
            <a:ext cx="3096051" cy="1650093"/>
          </a:xfrm>
          <a:prstGeom prst="rect">
            <a:avLst/>
          </a:prstGeom>
        </p:spPr>
      </p:pic>
      <p:sp>
        <p:nvSpPr>
          <p:cNvPr id="11" name="Content Placeholder 2"/>
          <p:cNvSpPr>
            <a:spLocks noGrp="1"/>
          </p:cNvSpPr>
          <p:nvPr>
            <p:ph idx="1"/>
          </p:nvPr>
        </p:nvSpPr>
        <p:spPr>
          <a:xfrm>
            <a:off x="457200" y="4916714"/>
            <a:ext cx="8229600" cy="1484086"/>
          </a:xfrm>
        </p:spPr>
        <p:txBody>
          <a:bodyPr/>
          <a:lstStyle/>
          <a:p>
            <a:r>
              <a:rPr lang="en-US" dirty="0"/>
              <a:t>Conditioning on </a:t>
            </a:r>
            <a:r>
              <a:rPr lang="en-US" i="1" dirty="0"/>
              <a:t>L* </a:t>
            </a:r>
            <a:r>
              <a:rPr lang="en-US" dirty="0"/>
              <a:t>does not block the backdoor path between </a:t>
            </a:r>
            <a:r>
              <a:rPr lang="en-US" i="1" dirty="0"/>
              <a:t>A</a:t>
            </a:r>
            <a:r>
              <a:rPr lang="en-US" dirty="0"/>
              <a:t> and </a:t>
            </a:r>
            <a:r>
              <a:rPr lang="en-US" i="1" dirty="0"/>
              <a:t>Y </a:t>
            </a:r>
            <a:r>
              <a:rPr lang="en-US" dirty="0"/>
              <a:t>in either scenario</a:t>
            </a:r>
            <a:endParaRPr lang="en-US" i="1" dirty="0"/>
          </a:p>
        </p:txBody>
      </p:sp>
    </p:spTree>
    <p:extLst>
      <p:ext uri="{BB962C8B-B14F-4D97-AF65-F5344CB8AC3E}">
        <p14:creationId xmlns:p14="http://schemas.microsoft.com/office/powerpoint/2010/main" val="20142166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DAGs for Common Problems in Epidemiology</a:t>
            </a:r>
          </a:p>
        </p:txBody>
      </p:sp>
      <p:sp>
        <p:nvSpPr>
          <p:cNvPr id="3" name="Text Placeholder 2"/>
          <p:cNvSpPr>
            <a:spLocks noGrp="1"/>
          </p:cNvSpPr>
          <p:nvPr>
            <p:ph type="body" idx="1"/>
          </p:nvPr>
        </p:nvSpPr>
        <p:spPr/>
        <p:txBody>
          <a:bodyPr/>
          <a:lstStyle/>
          <a:p>
            <a:r>
              <a:rPr lang="en-US" sz="2800" dirty="0"/>
              <a:t>Bias in RCTs</a:t>
            </a:r>
          </a:p>
        </p:txBody>
      </p:sp>
    </p:spTree>
    <p:extLst>
      <p:ext uri="{BB962C8B-B14F-4D97-AF65-F5344CB8AC3E}">
        <p14:creationId xmlns:p14="http://schemas.microsoft.com/office/powerpoint/2010/main" val="3182470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Confounding &amp; Selection Bias</a:t>
            </a: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72</a:t>
            </a:fld>
            <a:endParaRPr lang="en-US" sz="1200" dirty="0">
              <a:latin typeface="Corbel"/>
              <a:cs typeface="Corbel"/>
            </a:endParaRPr>
          </a:p>
        </p:txBody>
      </p:sp>
      <p:sp>
        <p:nvSpPr>
          <p:cNvPr id="5" name="Content Placeholder 2"/>
          <p:cNvSpPr txBox="1">
            <a:spLocks/>
          </p:cNvSpPr>
          <p:nvPr/>
        </p:nvSpPr>
        <p:spPr>
          <a:xfrm>
            <a:off x="457200" y="1905000"/>
            <a:ext cx="8229600" cy="4372429"/>
          </a:xfrm>
          <a:prstGeom prst="rect">
            <a:avLst/>
          </a:prstGeom>
        </p:spPr>
        <p:txBody>
          <a:bodyPr/>
          <a:lst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dirty="0"/>
              <a:t>Can confounding occur in a marginally randomized RCT?</a:t>
            </a:r>
            <a:endParaRPr lang="en-US" i="1" dirty="0"/>
          </a:p>
          <a:p>
            <a:r>
              <a:rPr lang="en-US" dirty="0"/>
              <a:t>Can selection bias occur in a marginally randomized RCT?</a:t>
            </a:r>
            <a:endParaRPr lang="en-US" i="1" dirty="0"/>
          </a:p>
        </p:txBody>
      </p:sp>
      <p:pic>
        <p:nvPicPr>
          <p:cNvPr id="6" name="Picture 5" descr="Screen Shot 2020-02-01 at 10.28.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7815" y="4132036"/>
            <a:ext cx="5008371" cy="2181677"/>
          </a:xfrm>
          <a:prstGeom prst="rect">
            <a:avLst/>
          </a:prstGeom>
        </p:spPr>
      </p:pic>
    </p:spTree>
    <p:extLst>
      <p:ext uri="{BB962C8B-B14F-4D97-AF65-F5344CB8AC3E}">
        <p14:creationId xmlns:p14="http://schemas.microsoft.com/office/powerpoint/2010/main" val="6154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Noncompliance</a:t>
            </a: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73</a:t>
            </a:fld>
            <a:endParaRPr lang="en-US" sz="1200" dirty="0">
              <a:latin typeface="Corbel"/>
              <a:cs typeface="Corbel"/>
            </a:endParaRPr>
          </a:p>
        </p:txBody>
      </p:sp>
      <p:pic>
        <p:nvPicPr>
          <p:cNvPr id="5" name="Picture 4" descr="Screen Shot 2020-02-02 at 8.46.5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9247" y="1710871"/>
            <a:ext cx="3339509" cy="1645555"/>
          </a:xfrm>
          <a:prstGeom prst="rect">
            <a:avLst/>
          </a:prstGeom>
        </p:spPr>
      </p:pic>
      <p:sp>
        <p:nvSpPr>
          <p:cNvPr id="6" name="Content Placeholder 2"/>
          <p:cNvSpPr txBox="1">
            <a:spLocks/>
          </p:cNvSpPr>
          <p:nvPr/>
        </p:nvSpPr>
        <p:spPr>
          <a:xfrm>
            <a:off x="457200" y="1905000"/>
            <a:ext cx="8229600" cy="4372429"/>
          </a:xfrm>
          <a:prstGeom prst="rect">
            <a:avLst/>
          </a:prstGeom>
        </p:spPr>
        <p:txBody>
          <a:bodyPr/>
          <a:lst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dirty="0"/>
              <a:t>For example:</a:t>
            </a:r>
          </a:p>
          <a:p>
            <a:pPr marL="858837" lvl="1" indent="-457200"/>
            <a:r>
              <a:rPr lang="en-US" i="1" dirty="0"/>
              <a:t>Z:</a:t>
            </a:r>
            <a:r>
              <a:rPr lang="en-US" dirty="0"/>
              <a:t> Exposure assignment</a:t>
            </a:r>
            <a:endParaRPr lang="en-US" i="1" dirty="0"/>
          </a:p>
          <a:p>
            <a:pPr marL="858837" lvl="1" indent="-457200"/>
            <a:r>
              <a:rPr lang="en-US" i="1" dirty="0"/>
              <a:t>A</a:t>
            </a:r>
            <a:r>
              <a:rPr lang="en-US" dirty="0"/>
              <a:t>: Exposure</a:t>
            </a:r>
          </a:p>
          <a:p>
            <a:pPr marL="858837" lvl="1" indent="-457200"/>
            <a:r>
              <a:rPr lang="en-US" i="1" dirty="0"/>
              <a:t>Y</a:t>
            </a:r>
            <a:r>
              <a:rPr lang="en-US" dirty="0"/>
              <a:t>: Outcome</a:t>
            </a:r>
          </a:p>
          <a:p>
            <a:pPr marL="858837" lvl="1" indent="-457200"/>
            <a:r>
              <a:rPr lang="en-US" i="1" dirty="0"/>
              <a:t>U:</a:t>
            </a:r>
            <a:r>
              <a:rPr lang="en-US" dirty="0"/>
              <a:t> Factors affecting adherence and the outcome</a:t>
            </a:r>
          </a:p>
          <a:p>
            <a:pPr marL="566737" indent="-457200"/>
            <a:r>
              <a:rPr lang="en-US" dirty="0"/>
              <a:t>What kind of analysis is looking at the effect of </a:t>
            </a:r>
            <a:r>
              <a:rPr lang="en-US" i="1" dirty="0"/>
              <a:t>A</a:t>
            </a:r>
            <a:r>
              <a:rPr lang="en-US" dirty="0"/>
              <a:t> on </a:t>
            </a:r>
            <a:r>
              <a:rPr lang="en-US" i="1" dirty="0"/>
              <a:t>Y</a:t>
            </a:r>
            <a:r>
              <a:rPr lang="en-US" dirty="0"/>
              <a:t>?</a:t>
            </a:r>
            <a:endParaRPr lang="en-US" i="1" dirty="0"/>
          </a:p>
          <a:p>
            <a:pPr marL="566737" indent="-457200"/>
            <a:r>
              <a:rPr lang="en-US" dirty="0"/>
              <a:t>What kind of analysis is looking at the effect of </a:t>
            </a:r>
            <a:r>
              <a:rPr lang="en-US" i="1" dirty="0"/>
              <a:t>Z</a:t>
            </a:r>
            <a:r>
              <a:rPr lang="en-US" dirty="0"/>
              <a:t> on </a:t>
            </a:r>
            <a:r>
              <a:rPr lang="en-US" i="1" dirty="0"/>
              <a:t>Y</a:t>
            </a:r>
            <a:r>
              <a:rPr lang="en-US" dirty="0"/>
              <a:t>?</a:t>
            </a:r>
          </a:p>
          <a:p>
            <a:pPr marL="566737" indent="-457200"/>
            <a:endParaRPr lang="en-US" i="1" dirty="0"/>
          </a:p>
        </p:txBody>
      </p:sp>
    </p:spTree>
    <p:extLst>
      <p:ext uri="{BB962C8B-B14F-4D97-AF65-F5344CB8AC3E}">
        <p14:creationId xmlns:p14="http://schemas.microsoft.com/office/powerpoint/2010/main" val="7042212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74</a:t>
            </a:fld>
            <a:endParaRPr lang="en-US" sz="1200" dirty="0">
              <a:latin typeface="Corbel"/>
              <a:cs typeface="Corbel"/>
            </a:endParaRPr>
          </a:p>
        </p:txBody>
      </p:sp>
      <p:sp>
        <p:nvSpPr>
          <p:cNvPr id="5" name="Content Placeholder 2"/>
          <p:cNvSpPr txBox="1">
            <a:spLocks/>
          </p:cNvSpPr>
          <p:nvPr/>
        </p:nvSpPr>
        <p:spPr>
          <a:xfrm>
            <a:off x="457200" y="1905000"/>
            <a:ext cx="8229600" cy="4372429"/>
          </a:xfrm>
          <a:prstGeom prst="rect">
            <a:avLst/>
          </a:prstGeom>
        </p:spPr>
        <p:txBody>
          <a:bodyPr/>
          <a:lst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dirty="0"/>
              <a:t>How might you draw a DAG representing unblinding?</a:t>
            </a:r>
          </a:p>
          <a:p>
            <a:pPr marL="858837" lvl="1" indent="-457200"/>
            <a:r>
              <a:rPr lang="en-US" i="1" dirty="0"/>
              <a:t>Z:</a:t>
            </a:r>
            <a:r>
              <a:rPr lang="en-US" dirty="0"/>
              <a:t> Exposure assignment</a:t>
            </a:r>
            <a:endParaRPr lang="en-US" i="1" dirty="0"/>
          </a:p>
          <a:p>
            <a:pPr marL="858837" lvl="1" indent="-457200"/>
            <a:r>
              <a:rPr lang="en-US" i="1" dirty="0"/>
              <a:t>A</a:t>
            </a:r>
            <a:r>
              <a:rPr lang="en-US" dirty="0"/>
              <a:t>: Exposure</a:t>
            </a:r>
          </a:p>
          <a:p>
            <a:pPr marL="858837" lvl="1" indent="-457200"/>
            <a:r>
              <a:rPr lang="en-US" i="1" dirty="0"/>
              <a:t>Y</a:t>
            </a:r>
            <a:r>
              <a:rPr lang="en-US" dirty="0"/>
              <a:t>: Outcome</a:t>
            </a:r>
          </a:p>
          <a:p>
            <a:pPr marL="858837" lvl="1" indent="-457200"/>
            <a:r>
              <a:rPr lang="en-US" i="1" dirty="0"/>
              <a:t>U:</a:t>
            </a:r>
            <a:r>
              <a:rPr lang="en-US" dirty="0"/>
              <a:t> Blinded status</a:t>
            </a:r>
          </a:p>
          <a:p>
            <a:endParaRPr lang="en-US" i="1" dirty="0"/>
          </a:p>
        </p:txBody>
      </p:sp>
    </p:spTree>
    <p:extLst>
      <p:ext uri="{BB962C8B-B14F-4D97-AF65-F5344CB8AC3E}">
        <p14:creationId xmlns:p14="http://schemas.microsoft.com/office/powerpoint/2010/main" val="11938412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 Solution </a:t>
            </a:r>
          </a:p>
        </p:txBody>
      </p:sp>
      <p:sp>
        <p:nvSpPr>
          <p:cNvPr id="4"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75</a:t>
            </a:fld>
            <a:endParaRPr lang="en-US" sz="1200" dirty="0">
              <a:latin typeface="Corbel"/>
              <a:cs typeface="Corbel"/>
            </a:endParaRPr>
          </a:p>
        </p:txBody>
      </p:sp>
      <p:pic>
        <p:nvPicPr>
          <p:cNvPr id="3" name="Picture 2" descr="Screen Shot 2020-02-02 at 8.46.5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7291" y="3280919"/>
            <a:ext cx="3339509" cy="1645555"/>
          </a:xfrm>
          <a:prstGeom prst="rect">
            <a:avLst/>
          </a:prstGeom>
        </p:spPr>
      </p:pic>
      <p:cxnSp>
        <p:nvCxnSpPr>
          <p:cNvPr id="6" name="Straight Arrow Connector 20"/>
          <p:cNvCxnSpPr/>
          <p:nvPr/>
        </p:nvCxnSpPr>
        <p:spPr>
          <a:xfrm rot="5400000" flipH="1" flipV="1">
            <a:off x="7230934" y="2029060"/>
            <a:ext cx="12700" cy="2456543"/>
          </a:xfrm>
          <a:prstGeom prst="curvedConnector3">
            <a:avLst>
              <a:gd name="adj1" fmla="val 3085717"/>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65285" y="2050143"/>
            <a:ext cx="184666" cy="523220"/>
          </a:xfrm>
          <a:prstGeom prst="rect">
            <a:avLst/>
          </a:prstGeom>
          <a:noFill/>
        </p:spPr>
        <p:txBody>
          <a:bodyPr wrap="none" rtlCol="0">
            <a:spAutoFit/>
          </a:bodyPr>
          <a:lstStyle/>
          <a:p>
            <a:pPr>
              <a:buNone/>
            </a:pPr>
            <a:r>
              <a:rPr lang="en-US" dirty="0"/>
              <a:t> </a:t>
            </a:r>
          </a:p>
        </p:txBody>
      </p:sp>
      <p:sp>
        <p:nvSpPr>
          <p:cNvPr id="11" name="TextBox 10"/>
          <p:cNvSpPr txBox="1"/>
          <p:nvPr/>
        </p:nvSpPr>
        <p:spPr>
          <a:xfrm>
            <a:off x="5921828" y="2050143"/>
            <a:ext cx="184666" cy="523220"/>
          </a:xfrm>
          <a:prstGeom prst="rect">
            <a:avLst/>
          </a:prstGeom>
          <a:noFill/>
        </p:spPr>
        <p:txBody>
          <a:bodyPr wrap="none" rtlCol="0">
            <a:spAutoFit/>
          </a:bodyPr>
          <a:lstStyle/>
          <a:p>
            <a:pPr>
              <a:buNone/>
            </a:pPr>
            <a:r>
              <a:rPr lang="en-US" dirty="0"/>
              <a:t> </a:t>
            </a:r>
          </a:p>
        </p:txBody>
      </p:sp>
      <p:sp>
        <p:nvSpPr>
          <p:cNvPr id="10" name="Content Placeholder 2">
            <a:extLst>
              <a:ext uri="{FF2B5EF4-FFF2-40B4-BE49-F238E27FC236}">
                <a16:creationId xmlns:a16="http://schemas.microsoft.com/office/drawing/2014/main" id="{B02BBA89-B3FD-BB4B-AAED-999D254B516F}"/>
              </a:ext>
            </a:extLst>
          </p:cNvPr>
          <p:cNvSpPr txBox="1">
            <a:spLocks/>
          </p:cNvSpPr>
          <p:nvPr/>
        </p:nvSpPr>
        <p:spPr>
          <a:xfrm>
            <a:off x="457200" y="1905000"/>
            <a:ext cx="8229600" cy="4372429"/>
          </a:xfrm>
          <a:prstGeom prst="rect">
            <a:avLst/>
          </a:prstGeom>
        </p:spPr>
        <p:txBody>
          <a:bodyPr/>
          <a:lst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dirty="0"/>
              <a:t>How might you draw a DAG representing unblinding?</a:t>
            </a:r>
          </a:p>
          <a:p>
            <a:pPr marL="858837" lvl="1" indent="-457200"/>
            <a:r>
              <a:rPr lang="en-US" i="1" dirty="0"/>
              <a:t>Z:</a:t>
            </a:r>
            <a:r>
              <a:rPr lang="en-US" dirty="0"/>
              <a:t> Exposure assignment</a:t>
            </a:r>
            <a:endParaRPr lang="en-US" i="1" dirty="0"/>
          </a:p>
          <a:p>
            <a:pPr marL="858837" lvl="1" indent="-457200"/>
            <a:r>
              <a:rPr lang="en-US" i="1" dirty="0"/>
              <a:t>A</a:t>
            </a:r>
            <a:r>
              <a:rPr lang="en-US" dirty="0"/>
              <a:t>: Exposure</a:t>
            </a:r>
          </a:p>
          <a:p>
            <a:pPr marL="858837" lvl="1" indent="-457200"/>
            <a:r>
              <a:rPr lang="en-US" i="1" dirty="0"/>
              <a:t>Y</a:t>
            </a:r>
            <a:r>
              <a:rPr lang="en-US" dirty="0"/>
              <a:t>: Outcome</a:t>
            </a:r>
          </a:p>
          <a:p>
            <a:pPr marL="858837" lvl="1" indent="-457200"/>
            <a:r>
              <a:rPr lang="en-US" i="1" dirty="0"/>
              <a:t>U:</a:t>
            </a:r>
            <a:r>
              <a:rPr lang="en-US" dirty="0"/>
              <a:t> Blinded status</a:t>
            </a:r>
          </a:p>
          <a:p>
            <a:endParaRPr lang="en-US" i="1" dirty="0"/>
          </a:p>
        </p:txBody>
      </p:sp>
    </p:spTree>
    <p:extLst>
      <p:ext uri="{BB962C8B-B14F-4D97-AF65-F5344CB8AC3E}">
        <p14:creationId xmlns:p14="http://schemas.microsoft.com/office/powerpoint/2010/main" val="37413359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altLang="en-US" dirty="0"/>
              <a:t>Limitations of DAGs</a:t>
            </a:r>
          </a:p>
        </p:txBody>
      </p:sp>
    </p:spTree>
    <p:extLst>
      <p:ext uri="{BB962C8B-B14F-4D97-AF65-F5344CB8AC3E}">
        <p14:creationId xmlns:p14="http://schemas.microsoft.com/office/powerpoint/2010/main" val="242386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Objections to DAGs</a:t>
            </a:r>
          </a:p>
        </p:txBody>
      </p:sp>
      <p:sp>
        <p:nvSpPr>
          <p:cNvPr id="3" name="Content Placeholder 2"/>
          <p:cNvSpPr>
            <a:spLocks noGrp="1"/>
          </p:cNvSpPr>
          <p:nvPr>
            <p:ph idx="1"/>
          </p:nvPr>
        </p:nvSpPr>
        <p:spPr>
          <a:xfrm>
            <a:off x="145143" y="1615168"/>
            <a:ext cx="8694057" cy="4625975"/>
          </a:xfrm>
        </p:spPr>
        <p:txBody>
          <a:bodyPr/>
          <a:lstStyle/>
          <a:p>
            <a:r>
              <a:rPr lang="en-US" sz="2800" dirty="0"/>
              <a:t>DAGs do not display effect modification</a:t>
            </a:r>
          </a:p>
          <a:p>
            <a:pPr lvl="1"/>
            <a:r>
              <a:rPr lang="en-US" sz="2400" dirty="0"/>
              <a:t>If Z modifies the effect of X on Y, then Z must itself affect Y.</a:t>
            </a:r>
          </a:p>
          <a:p>
            <a:pPr lvl="1"/>
            <a:r>
              <a:rPr lang="en-US" sz="2400" dirty="0"/>
              <a:t>Effect modification is scale dependent, so showing an effect modifier implies a scale and DAGs do not represent any scale</a:t>
            </a:r>
          </a:p>
          <a:p>
            <a:pPr lvl="1"/>
            <a:r>
              <a:rPr lang="en-US" sz="2400" dirty="0"/>
              <a:t>Some progress on this: e.g., </a:t>
            </a:r>
            <a:r>
              <a:rPr lang="en-US" sz="2400" dirty="0" err="1"/>
              <a:t>VanderWeele’s</a:t>
            </a:r>
            <a:r>
              <a:rPr lang="en-US" sz="2400" dirty="0"/>
              <a:t> sufficient cause framework</a:t>
            </a:r>
          </a:p>
          <a:p>
            <a:pPr lvl="1"/>
            <a:r>
              <a:rPr lang="en-US" sz="2400" dirty="0"/>
              <a:t>If Z and X both affect Y, then there is </a:t>
            </a:r>
            <a:r>
              <a:rPr lang="en-US" sz="2400" i="1" dirty="0"/>
              <a:t>some</a:t>
            </a:r>
            <a:r>
              <a:rPr lang="en-US" sz="2400" dirty="0"/>
              <a:t> scale on which Z modifies the effect of X and vice versa</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77</a:t>
            </a:fld>
            <a:endParaRPr lang="en-US" sz="1200" dirty="0">
              <a:latin typeface="Corbel"/>
              <a:cs typeface="Corbel"/>
            </a:endParaRPr>
          </a:p>
        </p:txBody>
      </p:sp>
    </p:spTree>
    <p:extLst>
      <p:ext uri="{BB962C8B-B14F-4D97-AF65-F5344CB8AC3E}">
        <p14:creationId xmlns:p14="http://schemas.microsoft.com/office/powerpoint/2010/main" val="22355798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Objections to DAGs</a:t>
            </a:r>
          </a:p>
        </p:txBody>
      </p:sp>
      <p:sp>
        <p:nvSpPr>
          <p:cNvPr id="3" name="Content Placeholder 2"/>
          <p:cNvSpPr>
            <a:spLocks noGrp="1"/>
          </p:cNvSpPr>
          <p:nvPr>
            <p:ph idx="1"/>
          </p:nvPr>
        </p:nvSpPr>
        <p:spPr>
          <a:xfrm>
            <a:off x="145143" y="1615168"/>
            <a:ext cx="8694057" cy="4625975"/>
          </a:xfrm>
        </p:spPr>
        <p:txBody>
          <a:bodyPr/>
          <a:lstStyle/>
          <a:p>
            <a:r>
              <a:rPr lang="en-US" sz="2800" dirty="0"/>
              <a:t>DAGs do not represent the magnitude of bias</a:t>
            </a:r>
          </a:p>
          <a:p>
            <a:pPr lvl="1"/>
            <a:r>
              <a:rPr lang="en-US" sz="2400" dirty="0"/>
              <a:t>Major limitation</a:t>
            </a:r>
          </a:p>
          <a:p>
            <a:pPr lvl="1"/>
            <a:r>
              <a:rPr lang="en-US" sz="2400" dirty="0"/>
              <a:t>Lots of work now on (a) signing the bias and (b) estimating the magnitude</a:t>
            </a:r>
          </a:p>
          <a:p>
            <a:pPr lvl="1"/>
            <a:r>
              <a:rPr lang="en-US" sz="2400" dirty="0"/>
              <a:t>Simulations and bias bounding formulas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78</a:t>
            </a:fld>
            <a:endParaRPr lang="en-US" sz="1200" dirty="0">
              <a:latin typeface="Corbel"/>
              <a:cs typeface="Corbel"/>
            </a:endParaRPr>
          </a:p>
        </p:txBody>
      </p:sp>
    </p:spTree>
    <p:extLst>
      <p:ext uri="{BB962C8B-B14F-4D97-AF65-F5344CB8AC3E}">
        <p14:creationId xmlns:p14="http://schemas.microsoft.com/office/powerpoint/2010/main" val="22627118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Objections to DAGs</a:t>
            </a:r>
          </a:p>
        </p:txBody>
      </p:sp>
      <p:sp>
        <p:nvSpPr>
          <p:cNvPr id="3" name="Content Placeholder 2"/>
          <p:cNvSpPr>
            <a:spLocks noGrp="1"/>
          </p:cNvSpPr>
          <p:nvPr>
            <p:ph idx="1"/>
          </p:nvPr>
        </p:nvSpPr>
        <p:spPr>
          <a:xfrm>
            <a:off x="145143" y="1615168"/>
            <a:ext cx="8694057" cy="4625975"/>
          </a:xfrm>
        </p:spPr>
        <p:txBody>
          <a:bodyPr/>
          <a:lstStyle/>
          <a:p>
            <a:r>
              <a:rPr lang="en-US" sz="2800" dirty="0"/>
              <a:t>DAGs do not match the complex, dynamic feedback loops in the real world</a:t>
            </a:r>
          </a:p>
          <a:p>
            <a:pPr lvl="1"/>
            <a:r>
              <a:rPr lang="en-US" sz="2000" dirty="0"/>
              <a:t>DAGs can represent feedback between two variables</a:t>
            </a:r>
          </a:p>
          <a:p>
            <a:pPr lvl="1"/>
            <a:r>
              <a:rPr lang="en-US" sz="2000" dirty="0"/>
              <a:t>DAGs can represent complex interventions (e.g., deliver this set of 4 treatments vs only 2 of these)</a:t>
            </a:r>
          </a:p>
          <a:p>
            <a:pPr lvl="1"/>
            <a:r>
              <a:rPr lang="en-US" sz="2000" dirty="0"/>
              <a:t>DAGs match (one of the) things you want to know: will intervening in a specific way elicit a change in health?</a:t>
            </a:r>
          </a:p>
          <a:p>
            <a:pPr lvl="1"/>
            <a:r>
              <a:rPr lang="en-US" sz="2000" dirty="0"/>
              <a:t>To say “it’s all very complicated and impossible to specify which variables come first” is to abdicate any hope of guiding clinical or policy decisions</a:t>
            </a:r>
          </a:p>
          <a:p>
            <a:pPr lvl="1"/>
            <a:r>
              <a:rPr lang="en-US" sz="2000" dirty="0"/>
              <a:t>DAGs do not tell you everything, and complex systems simulations are often useful as a next step to predict spillovers and interactions with variables you do not have in your DAG;  the simulation will presumably rely on causal parameter inputs.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79</a:t>
            </a:fld>
            <a:endParaRPr lang="en-US" sz="1200" dirty="0">
              <a:latin typeface="Corbel"/>
              <a:cs typeface="Corbel"/>
            </a:endParaRPr>
          </a:p>
        </p:txBody>
      </p:sp>
    </p:spTree>
    <p:extLst>
      <p:ext uri="{BB962C8B-B14F-4D97-AF65-F5344CB8AC3E}">
        <p14:creationId xmlns:p14="http://schemas.microsoft.com/office/powerpoint/2010/main" val="7931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523514" cy="1252728"/>
          </a:xfrm>
        </p:spPr>
        <p:txBody>
          <a:bodyPr>
            <a:normAutofit/>
          </a:bodyPr>
          <a:lstStyle/>
          <a:p>
            <a:r>
              <a:rPr lang="en-US" dirty="0"/>
              <a:t>Causal Effects and Association</a:t>
            </a:r>
          </a:p>
        </p:txBody>
      </p:sp>
      <p:sp>
        <p:nvSpPr>
          <p:cNvPr id="3" name="Content Placeholder 2"/>
          <p:cNvSpPr>
            <a:spLocks noGrp="1"/>
          </p:cNvSpPr>
          <p:nvPr>
            <p:ph idx="1"/>
          </p:nvPr>
        </p:nvSpPr>
        <p:spPr/>
        <p:txBody>
          <a:bodyPr/>
          <a:lstStyle/>
          <a:p>
            <a:pPr marL="566737" indent="-457200"/>
            <a:r>
              <a:rPr lang="en-US" dirty="0"/>
              <a:t>For example:</a:t>
            </a:r>
          </a:p>
          <a:p>
            <a:pPr marL="858837" lvl="1" indent="-457200"/>
            <a:r>
              <a:rPr lang="en-US" i="1" dirty="0"/>
              <a:t>A</a:t>
            </a:r>
            <a:r>
              <a:rPr lang="en-US" dirty="0"/>
              <a:t>: Cigarette smoking</a:t>
            </a:r>
          </a:p>
          <a:p>
            <a:pPr marL="858837" lvl="1" indent="-457200"/>
            <a:r>
              <a:rPr lang="en-US" i="1" dirty="0"/>
              <a:t>Y</a:t>
            </a:r>
            <a:r>
              <a:rPr lang="en-US" dirty="0"/>
              <a:t>: Lung cancer</a:t>
            </a:r>
          </a:p>
          <a:p>
            <a:pPr marL="858837" lvl="1" indent="-457200"/>
            <a:endParaRPr lang="en-US" i="1" dirty="0"/>
          </a:p>
          <a:p>
            <a:pPr marL="858837" lvl="1" indent="-457200"/>
            <a:endParaRPr lang="en-US" i="1" dirty="0"/>
          </a:p>
          <a:p>
            <a:pPr marL="401637" lvl="1" indent="0">
              <a:buNone/>
            </a:pPr>
            <a:endParaRPr lang="en-US" i="1" dirty="0"/>
          </a:p>
          <a:p>
            <a:pPr marL="1588" lvl="1" indent="0" algn="ctr">
              <a:buNone/>
            </a:pPr>
            <a:r>
              <a:rPr lang="en-US" dirty="0" err="1"/>
              <a:t>Pr</a:t>
            </a:r>
            <a:r>
              <a:rPr lang="en-US" dirty="0"/>
              <a:t>(</a:t>
            </a:r>
            <a:r>
              <a:rPr lang="en-US" i="1" dirty="0" err="1"/>
              <a:t>Y</a:t>
            </a:r>
            <a:r>
              <a:rPr lang="en-US" i="1" baseline="30000" dirty="0" err="1"/>
              <a:t>a</a:t>
            </a:r>
            <a:r>
              <a:rPr lang="en-US" i="1" baseline="30000" dirty="0"/>
              <a:t>=1 </a:t>
            </a:r>
            <a:r>
              <a:rPr lang="en-US" dirty="0"/>
              <a:t>= 1) ≠ </a:t>
            </a:r>
            <a:r>
              <a:rPr lang="en-US" dirty="0" err="1"/>
              <a:t>Pr</a:t>
            </a:r>
            <a:r>
              <a:rPr lang="en-US" dirty="0"/>
              <a:t>(</a:t>
            </a:r>
            <a:r>
              <a:rPr lang="en-US" i="1" dirty="0" err="1"/>
              <a:t>Y</a:t>
            </a:r>
            <a:r>
              <a:rPr lang="en-US" i="1" baseline="30000" dirty="0" err="1"/>
              <a:t>a</a:t>
            </a:r>
            <a:r>
              <a:rPr lang="en-US" i="1" baseline="30000" dirty="0"/>
              <a:t>=0 </a:t>
            </a:r>
            <a:r>
              <a:rPr lang="en-US" dirty="0"/>
              <a:t>= 1)</a:t>
            </a:r>
            <a:endParaRPr lang="en-US" i="1" dirty="0"/>
          </a:p>
          <a:p>
            <a:pPr marL="1588" lvl="1" indent="0" algn="ctr">
              <a:buClr>
                <a:srgbClr val="60B5CC"/>
              </a:buClr>
              <a:buNone/>
            </a:pP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1) ≠ </a:t>
            </a: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0)</a:t>
            </a:r>
          </a:p>
          <a:p>
            <a:pPr marL="858837" lvl="1" indent="-457200"/>
            <a:endParaRPr lang="en-US" i="1" dirty="0"/>
          </a:p>
        </p:txBody>
      </p:sp>
      <p:sp>
        <p:nvSpPr>
          <p:cNvPr id="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pic>
        <p:nvPicPr>
          <p:cNvPr id="5" name="Picture 4" descr="Screen Shot 2020-02-01 at 2.01.0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4401" y="4037693"/>
            <a:ext cx="2235200" cy="596900"/>
          </a:xfrm>
          <a:prstGeom prst="rect">
            <a:avLst/>
          </a:prstGeom>
        </p:spPr>
      </p:pic>
    </p:spTree>
    <p:custDataLst>
      <p:tags r:id="rId1"/>
    </p:custDataLst>
    <p:extLst>
      <p:ext uri="{BB962C8B-B14F-4D97-AF65-F5344CB8AC3E}">
        <p14:creationId xmlns:p14="http://schemas.microsoft.com/office/powerpoint/2010/main" val="1819713445"/>
      </p:ext>
    </p:extLst>
  </p:cSld>
  <p:clrMapOvr>
    <a:masterClrMapping/>
  </p:clrMapOvr>
  <mc:AlternateContent xmlns:mc="http://schemas.openxmlformats.org/markup-compatibility/2006" xmlns:p14="http://schemas.microsoft.com/office/powerpoint/2010/main">
    <mc:Choice Requires="p14">
      <p:transition spd="slow" p14:dur="2000" advTm="88027"/>
    </mc:Choice>
    <mc:Fallback xmlns="">
      <p:transition spd="slow" advTm="880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Objections to DAGs</a:t>
            </a:r>
          </a:p>
        </p:txBody>
      </p:sp>
      <p:sp>
        <p:nvSpPr>
          <p:cNvPr id="3" name="Content Placeholder 2"/>
          <p:cNvSpPr>
            <a:spLocks noGrp="1"/>
          </p:cNvSpPr>
          <p:nvPr>
            <p:ph idx="1"/>
          </p:nvPr>
        </p:nvSpPr>
        <p:spPr>
          <a:xfrm>
            <a:off x="145143" y="1615168"/>
            <a:ext cx="8694057" cy="4625975"/>
          </a:xfrm>
        </p:spPr>
        <p:txBody>
          <a:bodyPr/>
          <a:lstStyle/>
          <a:p>
            <a:r>
              <a:rPr lang="en-US" dirty="0"/>
              <a:t>I’m not sure about which causal structure is right</a:t>
            </a:r>
          </a:p>
          <a:p>
            <a:pPr lvl="1"/>
            <a:r>
              <a:rPr lang="en-US" dirty="0"/>
              <a:t>Do you know enough to rule some DAGs out?</a:t>
            </a:r>
          </a:p>
          <a:p>
            <a:pPr lvl="1"/>
            <a:r>
              <a:rPr lang="en-US" dirty="0"/>
              <a:t>What are the commonalities across all plausible DAGs?</a:t>
            </a:r>
          </a:p>
          <a:p>
            <a:pPr lvl="1"/>
            <a:r>
              <a:rPr lang="en-US" dirty="0"/>
              <a:t>Useful to state: under these assumptions, we can draw these inferences; need evidence on the assumptions from other sources</a:t>
            </a:r>
          </a:p>
          <a:p>
            <a:r>
              <a:rPr lang="en-US" dirty="0"/>
              <a:t>I don’t know anything about the causal structure</a:t>
            </a:r>
          </a:p>
          <a:p>
            <a:pPr lvl="1"/>
            <a:r>
              <a:rPr lang="en-US" dirty="0"/>
              <a:t>This is not an objection to DAGs, this is an objection to ever drawing causal inferences</a:t>
            </a:r>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80</a:t>
            </a:fld>
            <a:endParaRPr lang="en-US" sz="1200" dirty="0">
              <a:latin typeface="Corbel"/>
              <a:cs typeface="Corbel"/>
            </a:endParaRPr>
          </a:p>
        </p:txBody>
      </p:sp>
    </p:spTree>
    <p:extLst>
      <p:ext uri="{BB962C8B-B14F-4D97-AF65-F5344CB8AC3E}">
        <p14:creationId xmlns:p14="http://schemas.microsoft.com/office/powerpoint/2010/main" val="35214685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idx="1"/>
          </p:nvPr>
        </p:nvSpPr>
        <p:spPr>
          <a:xfrm>
            <a:off x="145143" y="1615168"/>
            <a:ext cx="8694057" cy="4625975"/>
          </a:xfrm>
        </p:spPr>
        <p:txBody>
          <a:bodyPr/>
          <a:lstStyle/>
          <a:p>
            <a:r>
              <a:rPr lang="en-US" dirty="0"/>
              <a:t>June Chan</a:t>
            </a:r>
          </a:p>
          <a:p>
            <a:r>
              <a:rPr lang="en-US" dirty="0"/>
              <a:t>Shelley </a:t>
            </a:r>
            <a:r>
              <a:rPr lang="en-US" dirty="0" err="1"/>
              <a:t>DeVost</a:t>
            </a:r>
            <a:endParaRPr lang="en-US" dirty="0"/>
          </a:p>
          <a:p>
            <a:r>
              <a:rPr lang="en-US" dirty="0"/>
              <a:t>Maria </a:t>
            </a:r>
            <a:r>
              <a:rPr lang="en-US" dirty="0" err="1"/>
              <a:t>Glymour</a:t>
            </a:r>
            <a:endParaRPr lang="en-US" dirty="0"/>
          </a:p>
          <a:p>
            <a:r>
              <a:rPr lang="en-US" dirty="0"/>
              <a:t>Miguel </a:t>
            </a:r>
            <a:r>
              <a:rPr lang="en-US" dirty="0" err="1"/>
              <a:t>Hernán</a:t>
            </a:r>
            <a:endParaRPr lang="en-US" dirty="0"/>
          </a:p>
          <a:p>
            <a:r>
              <a:rPr lang="en-US" dirty="0"/>
              <a:t>Francois </a:t>
            </a:r>
            <a:r>
              <a:rPr lang="en-US" dirty="0" err="1"/>
              <a:t>Rerolle</a:t>
            </a:r>
            <a:endParaRPr lang="en-US" dirty="0"/>
          </a:p>
          <a:p>
            <a:endParaRPr lang="en-US" dirty="0"/>
          </a:p>
          <a:p>
            <a:endParaRPr lang="en-US" dirty="0"/>
          </a:p>
          <a:p>
            <a:endParaRPr lang="en-US" dirty="0"/>
          </a:p>
        </p:txBody>
      </p:sp>
      <p:sp>
        <p:nvSpPr>
          <p:cNvPr id="5"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buNone/>
              <a:defRPr/>
            </a:pPr>
            <a:fld id="{115B76B1-0873-4B31-A30C-3952D810BB69}" type="slidenum">
              <a:rPr lang="en-US" sz="1200" smtClean="0">
                <a:latin typeface="Corbel"/>
                <a:cs typeface="Corbel"/>
              </a:rPr>
              <a:pPr algn="r">
                <a:buNone/>
                <a:defRPr/>
              </a:pPr>
              <a:t>81</a:t>
            </a:fld>
            <a:endParaRPr lang="en-US" sz="1200" dirty="0">
              <a:latin typeface="Corbel"/>
              <a:cs typeface="Corbel"/>
            </a:endParaRPr>
          </a:p>
        </p:txBody>
      </p:sp>
      <p:pic>
        <p:nvPicPr>
          <p:cNvPr id="6" name="Picture 5" descr="Miguel.jpg"/>
          <p:cNvPicPr>
            <a:picLocks noChangeAspect="1"/>
          </p:cNvPicPr>
          <p:nvPr/>
        </p:nvPicPr>
        <p:blipFill rotWithShape="1">
          <a:blip r:embed="rId2">
            <a:extLst>
              <a:ext uri="{28A0092B-C50C-407E-A947-70E740481C1C}">
                <a14:useLocalDpi xmlns:a14="http://schemas.microsoft.com/office/drawing/2010/main" val="0"/>
              </a:ext>
            </a:extLst>
          </a:blip>
          <a:srcRect l="15293" r="16471" b="41764"/>
          <a:stretch/>
        </p:blipFill>
        <p:spPr>
          <a:xfrm>
            <a:off x="4862298" y="3689962"/>
            <a:ext cx="1306274" cy="1486451"/>
          </a:xfrm>
          <a:prstGeom prst="rect">
            <a:avLst/>
          </a:prstGeom>
        </p:spPr>
      </p:pic>
      <p:pic>
        <p:nvPicPr>
          <p:cNvPr id="7" name="Picture 6" descr="June.jpeg"/>
          <p:cNvPicPr>
            <a:picLocks noChangeAspect="1"/>
          </p:cNvPicPr>
          <p:nvPr/>
        </p:nvPicPr>
        <p:blipFill rotWithShape="1">
          <a:blip r:embed="rId3">
            <a:extLst>
              <a:ext uri="{28A0092B-C50C-407E-A947-70E740481C1C}">
                <a14:useLocalDpi xmlns:a14="http://schemas.microsoft.com/office/drawing/2010/main" val="0"/>
              </a:ext>
            </a:extLst>
          </a:blip>
          <a:srcRect b="18714"/>
          <a:stretch/>
        </p:blipFill>
        <p:spPr>
          <a:xfrm>
            <a:off x="4172869" y="1787103"/>
            <a:ext cx="1288131" cy="1577597"/>
          </a:xfrm>
          <a:prstGeom prst="rect">
            <a:avLst/>
          </a:prstGeom>
        </p:spPr>
      </p:pic>
      <p:pic>
        <p:nvPicPr>
          <p:cNvPr id="4" name="Picture 3"/>
          <p:cNvPicPr>
            <a:picLocks/>
          </p:cNvPicPr>
          <p:nvPr/>
        </p:nvPicPr>
        <p:blipFill rotWithShape="1">
          <a:blip r:embed="rId4"/>
          <a:srcRect l="10730" r="12017"/>
          <a:stretch/>
        </p:blipFill>
        <p:spPr>
          <a:xfrm>
            <a:off x="5660572" y="1787103"/>
            <a:ext cx="1280946" cy="1569326"/>
          </a:xfrm>
          <a:prstGeom prst="rect">
            <a:avLst/>
          </a:prstGeom>
        </p:spPr>
      </p:pic>
      <p:pic>
        <p:nvPicPr>
          <p:cNvPr id="8" name="Picture 7"/>
          <p:cNvPicPr>
            <a:picLocks noChangeAspect="1"/>
          </p:cNvPicPr>
          <p:nvPr/>
        </p:nvPicPr>
        <p:blipFill rotWithShape="1">
          <a:blip r:embed="rId5"/>
          <a:srcRect b="25812"/>
          <a:stretch/>
        </p:blipFill>
        <p:spPr>
          <a:xfrm>
            <a:off x="7166428" y="1794328"/>
            <a:ext cx="1397001" cy="1561521"/>
          </a:xfrm>
          <a:prstGeom prst="rect">
            <a:avLst/>
          </a:prstGeom>
        </p:spPr>
      </p:pic>
      <p:pic>
        <p:nvPicPr>
          <p:cNvPr id="9" name="Picture 8"/>
          <p:cNvPicPr>
            <a:picLocks noChangeAspect="1"/>
          </p:cNvPicPr>
          <p:nvPr/>
        </p:nvPicPr>
        <p:blipFill>
          <a:blip r:embed="rId6"/>
          <a:stretch>
            <a:fillRect/>
          </a:stretch>
        </p:blipFill>
        <p:spPr>
          <a:xfrm>
            <a:off x="6377214" y="3692071"/>
            <a:ext cx="1478643" cy="1478643"/>
          </a:xfrm>
          <a:prstGeom prst="rect">
            <a:avLst/>
          </a:prstGeom>
        </p:spPr>
      </p:pic>
    </p:spTree>
    <p:extLst>
      <p:ext uri="{BB962C8B-B14F-4D97-AF65-F5344CB8AC3E}">
        <p14:creationId xmlns:p14="http://schemas.microsoft.com/office/powerpoint/2010/main" val="25131029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altLang="en-US" dirty="0"/>
              <a:t>Questions?</a:t>
            </a:r>
          </a:p>
        </p:txBody>
      </p:sp>
    </p:spTree>
    <p:extLst>
      <p:ext uri="{BB962C8B-B14F-4D97-AF65-F5344CB8AC3E}">
        <p14:creationId xmlns:p14="http://schemas.microsoft.com/office/powerpoint/2010/main" val="3840784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523514" cy="1252728"/>
          </a:xfrm>
        </p:spPr>
        <p:txBody>
          <a:bodyPr>
            <a:normAutofit/>
          </a:bodyPr>
          <a:lstStyle/>
          <a:p>
            <a:r>
              <a:rPr lang="en-US" dirty="0"/>
              <a:t>Common Causes and Association</a:t>
            </a:r>
          </a:p>
        </p:txBody>
      </p:sp>
      <p:sp>
        <p:nvSpPr>
          <p:cNvPr id="3" name="Content Placeholder 2"/>
          <p:cNvSpPr>
            <a:spLocks noGrp="1"/>
          </p:cNvSpPr>
          <p:nvPr>
            <p:ph idx="1"/>
          </p:nvPr>
        </p:nvSpPr>
        <p:spPr/>
        <p:txBody>
          <a:bodyPr/>
          <a:lstStyle/>
          <a:p>
            <a:pPr marL="566737" indent="-457200"/>
            <a:r>
              <a:rPr lang="en-US" dirty="0"/>
              <a:t>For example:</a:t>
            </a:r>
          </a:p>
          <a:p>
            <a:pPr marL="858837" lvl="1" indent="-457200"/>
            <a:r>
              <a:rPr lang="en-US" i="1" dirty="0"/>
              <a:t>A</a:t>
            </a:r>
            <a:r>
              <a:rPr lang="en-US" dirty="0"/>
              <a:t>: Yellow fingers</a:t>
            </a:r>
          </a:p>
          <a:p>
            <a:pPr marL="858837" lvl="1" indent="-457200"/>
            <a:r>
              <a:rPr lang="en-US" i="1" dirty="0"/>
              <a:t>Y</a:t>
            </a:r>
            <a:r>
              <a:rPr lang="en-US" dirty="0"/>
              <a:t>: Lung cancer</a:t>
            </a:r>
          </a:p>
          <a:p>
            <a:pPr marL="858837" lvl="1" indent="-457200"/>
            <a:r>
              <a:rPr lang="en-US" i="1" dirty="0"/>
              <a:t>L</a:t>
            </a:r>
            <a:r>
              <a:rPr lang="en-US" dirty="0"/>
              <a:t>: Cigarette smoking</a:t>
            </a:r>
          </a:p>
          <a:p>
            <a:pPr marL="858837" lvl="1" indent="-457200"/>
            <a:endParaRPr lang="en-US" i="1" dirty="0"/>
          </a:p>
          <a:p>
            <a:pPr marL="401637" lvl="1" indent="0">
              <a:buNone/>
            </a:pPr>
            <a:endParaRPr lang="en-US" i="1" dirty="0"/>
          </a:p>
          <a:p>
            <a:pPr marL="1588" lvl="1" indent="0" algn="ctr">
              <a:buNone/>
            </a:pPr>
            <a:r>
              <a:rPr lang="en-US" dirty="0" err="1"/>
              <a:t>Pr</a:t>
            </a:r>
            <a:r>
              <a:rPr lang="en-US" dirty="0"/>
              <a:t>(</a:t>
            </a:r>
            <a:r>
              <a:rPr lang="en-US" i="1" dirty="0" err="1"/>
              <a:t>Y</a:t>
            </a:r>
            <a:r>
              <a:rPr lang="en-US" i="1" baseline="30000" dirty="0" err="1"/>
              <a:t>a</a:t>
            </a:r>
            <a:r>
              <a:rPr lang="en-US" i="1" baseline="30000" dirty="0"/>
              <a:t>=1 </a:t>
            </a:r>
            <a:r>
              <a:rPr lang="en-US" dirty="0"/>
              <a:t>= 1) = </a:t>
            </a:r>
            <a:r>
              <a:rPr lang="en-US" dirty="0" err="1"/>
              <a:t>Pr</a:t>
            </a:r>
            <a:r>
              <a:rPr lang="en-US" dirty="0"/>
              <a:t>(</a:t>
            </a:r>
            <a:r>
              <a:rPr lang="en-US" i="1" dirty="0" err="1"/>
              <a:t>Y</a:t>
            </a:r>
            <a:r>
              <a:rPr lang="en-US" i="1" baseline="30000" dirty="0" err="1"/>
              <a:t>a</a:t>
            </a:r>
            <a:r>
              <a:rPr lang="en-US" i="1" baseline="30000" dirty="0"/>
              <a:t>=0 </a:t>
            </a:r>
            <a:r>
              <a:rPr lang="en-US" dirty="0"/>
              <a:t>= 1)</a:t>
            </a:r>
            <a:endParaRPr lang="en-US" i="1" dirty="0"/>
          </a:p>
          <a:p>
            <a:pPr marL="1588" lvl="1" indent="0" algn="ctr">
              <a:buClr>
                <a:srgbClr val="60B5CC"/>
              </a:buClr>
              <a:buNone/>
            </a:pP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1) ≠ </a:t>
            </a:r>
            <a:r>
              <a:rPr lang="en-US" dirty="0" err="1">
                <a:solidFill>
                  <a:prstClr val="black"/>
                </a:solidFill>
              </a:rPr>
              <a:t>Pr</a:t>
            </a:r>
            <a:r>
              <a:rPr lang="en-US" dirty="0">
                <a:solidFill>
                  <a:prstClr val="black"/>
                </a:solidFill>
              </a:rPr>
              <a:t>(</a:t>
            </a:r>
            <a:r>
              <a:rPr lang="en-US" i="1" dirty="0">
                <a:solidFill>
                  <a:prstClr val="black"/>
                </a:solidFill>
              </a:rPr>
              <a:t>Y</a:t>
            </a:r>
            <a:r>
              <a:rPr lang="en-US" i="1" baseline="30000" dirty="0">
                <a:solidFill>
                  <a:prstClr val="black"/>
                </a:solidFill>
              </a:rPr>
              <a:t> </a:t>
            </a:r>
            <a:r>
              <a:rPr lang="en-US" dirty="0">
                <a:solidFill>
                  <a:prstClr val="black"/>
                </a:solidFill>
              </a:rPr>
              <a:t>= 1 | </a:t>
            </a:r>
            <a:r>
              <a:rPr lang="en-US" i="1" dirty="0">
                <a:solidFill>
                  <a:prstClr val="black"/>
                </a:solidFill>
              </a:rPr>
              <a:t>A</a:t>
            </a:r>
            <a:r>
              <a:rPr lang="en-US" dirty="0">
                <a:solidFill>
                  <a:prstClr val="black"/>
                </a:solidFill>
              </a:rPr>
              <a:t> = 0)</a:t>
            </a:r>
          </a:p>
        </p:txBody>
      </p:sp>
      <p:sp>
        <p:nvSpPr>
          <p:cNvPr id="6" name="Slide Number Placeholder 1"/>
          <p:cNvSpPr txBox="1">
            <a:spLocks/>
          </p:cNvSpPr>
          <p:nvPr/>
        </p:nvSpPr>
        <p:spPr>
          <a:xfrm>
            <a:off x="8204200" y="6477000"/>
            <a:ext cx="733425" cy="274638"/>
          </a:xfrm>
          <a:prstGeom prst="rect">
            <a:avLst/>
          </a:prstGeom>
        </p:spPr>
        <p:txBody>
          <a:bodyPr/>
          <a:ls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115B76B1-0873-4B31-A30C-3952D810BB69}" type="slidenum">
              <a:rPr kumimoji="0" lang="en-US" sz="1200" b="0" i="0" u="none" strike="noStrike" kern="1200" cap="none" spc="0" normalizeH="0" baseline="0" noProof="0" smtClean="0">
                <a:ln>
                  <a:noFill/>
                </a:ln>
                <a:solidFill>
                  <a:prstClr val="black"/>
                </a:solidFill>
                <a:effectLst/>
                <a:uLnTx/>
                <a:uFillTx/>
                <a:latin typeface="Corbel"/>
                <a:ea typeface="+mn-ea"/>
                <a:cs typeface="Corbel"/>
              </a:rPr>
              <a:pPr marL="0" marR="0" lvl="0" indent="0" algn="r" defTabSz="914400" rtl="0" eaLnBrk="1" fontAlgn="base" latinLnBrk="0" hangingPunct="1">
                <a:lnSpc>
                  <a:spcPct val="100000"/>
                </a:lnSpc>
                <a:spcBef>
                  <a:spcPct val="20000"/>
                </a:spcBef>
                <a:spcAft>
                  <a:spcPct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orbel"/>
              <a:ea typeface="+mn-ea"/>
              <a:cs typeface="Corbel"/>
            </a:endParaRPr>
          </a:p>
        </p:txBody>
      </p:sp>
      <p:pic>
        <p:nvPicPr>
          <p:cNvPr id="4" name="Picture 3" descr="Screen Shot 2020-02-01 at 2.37.0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9286" y="4000499"/>
            <a:ext cx="4140200" cy="889000"/>
          </a:xfrm>
          <a:prstGeom prst="rect">
            <a:avLst/>
          </a:prstGeom>
        </p:spPr>
      </p:pic>
      <p:sp>
        <p:nvSpPr>
          <p:cNvPr id="7" name="TextBox 6"/>
          <p:cNvSpPr txBox="1"/>
          <p:nvPr/>
        </p:nvSpPr>
        <p:spPr>
          <a:xfrm>
            <a:off x="5678713" y="2013858"/>
            <a:ext cx="3156858" cy="1902059"/>
          </a:xfrm>
          <a:prstGeom prst="rect">
            <a:avLst/>
          </a:prstGeom>
          <a:noFill/>
          <a:ln>
            <a:solidFill>
              <a:schemeClr val="tx1"/>
            </a:solidFill>
          </a:ln>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orbel"/>
                <a:ea typeface="+mn-ea"/>
                <a:cs typeface="Corbel"/>
              </a:rPr>
              <a:t>Confounding!</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rbel"/>
                <a:ea typeface="+mn-ea"/>
                <a:cs typeface="Corbel"/>
              </a:rPr>
              <a:t>Results in lack of unconditional exchangeability</a:t>
            </a:r>
          </a:p>
        </p:txBody>
      </p:sp>
    </p:spTree>
    <p:custDataLst>
      <p:tags r:id="rId1"/>
    </p:custDataLst>
    <p:extLst>
      <p:ext uri="{BB962C8B-B14F-4D97-AF65-F5344CB8AC3E}">
        <p14:creationId xmlns:p14="http://schemas.microsoft.com/office/powerpoint/2010/main" val="264839648"/>
      </p:ext>
    </p:extLst>
  </p:cSld>
  <p:clrMapOvr>
    <a:masterClrMapping/>
  </p:clrMapOvr>
  <mc:AlternateContent xmlns:mc="http://schemas.openxmlformats.org/markup-compatibility/2006" xmlns:p14="http://schemas.microsoft.com/office/powerpoint/2010/main">
    <mc:Choice Requires="p14">
      <p:transition spd="slow" p14:dur="2000" advTm="133988"/>
    </mc:Choice>
    <mc:Fallback xmlns="">
      <p:transition spd="slow" advTm="1339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5.3|8.5|13.4"/>
</p:tagLst>
</file>

<file path=ppt/tags/tag2.xml><?xml version="1.0" encoding="utf-8"?>
<p:tagLst xmlns:a="http://schemas.openxmlformats.org/drawingml/2006/main" xmlns:r="http://schemas.openxmlformats.org/officeDocument/2006/relationships" xmlns:p="http://schemas.openxmlformats.org/presentationml/2006/main">
  <p:tag name="TIMING" val="|28.3|13.2|25.5"/>
</p:tagLst>
</file>

<file path=ppt/tags/tag3.xml><?xml version="1.0" encoding="utf-8"?>
<p:tagLst xmlns:a="http://schemas.openxmlformats.org/drawingml/2006/main" xmlns:r="http://schemas.openxmlformats.org/officeDocument/2006/relationships" xmlns:p="http://schemas.openxmlformats.org/presentationml/2006/main">
  <p:tag name="TIMING" val="|29|61.6|27.5"/>
</p:tagLst>
</file>

<file path=ppt/tags/tag4.xml><?xml version="1.0" encoding="utf-8"?>
<p:tagLst xmlns:a="http://schemas.openxmlformats.org/drawingml/2006/main" xmlns:r="http://schemas.openxmlformats.org/officeDocument/2006/relationships" xmlns:p="http://schemas.openxmlformats.org/presentationml/2006/main">
  <p:tag name="TIMING" val="|24.6|18.9|54.5"/>
</p:tagLst>
</file>

<file path=ppt/tags/tag5.xml><?xml version="1.0" encoding="utf-8"?>
<p:tagLst xmlns:a="http://schemas.openxmlformats.org/drawingml/2006/main" xmlns:r="http://schemas.openxmlformats.org/officeDocument/2006/relationships" xmlns:p="http://schemas.openxmlformats.org/presentationml/2006/main">
  <p:tag name="TIMING" val="|20.4|14.8|34.8|17|71"/>
</p:tagLst>
</file>

<file path=ppt/tags/tag6.xml><?xml version="1.0" encoding="utf-8"?>
<p:tagLst xmlns:a="http://schemas.openxmlformats.org/drawingml/2006/main" xmlns:r="http://schemas.openxmlformats.org/officeDocument/2006/relationships" xmlns:p="http://schemas.openxmlformats.org/presentationml/2006/main">
  <p:tag name="TIMING" val="|22.9|44.8"/>
</p:tagLst>
</file>

<file path=ppt/tags/tag7.xml><?xml version="1.0" encoding="utf-8"?>
<p:tagLst xmlns:a="http://schemas.openxmlformats.org/drawingml/2006/main" xmlns:r="http://schemas.openxmlformats.org/officeDocument/2006/relationships" xmlns:p="http://schemas.openxmlformats.org/presentationml/2006/main">
  <p:tag name="TIMING" val="|19.3|53.2|57.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Designs\Straight Edge.pot</Template>
  <TotalTime>54906</TotalTime>
  <Words>7375</Words>
  <Application>Microsoft Macintosh PowerPoint</Application>
  <PresentationFormat>On-screen Show (4:3)</PresentationFormat>
  <Paragraphs>905</Paragraphs>
  <Slides>82</Slides>
  <Notes>76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82</vt:i4>
      </vt:variant>
    </vt:vector>
  </HeadingPairs>
  <TitlesOfParts>
    <vt:vector size="89" baseType="lpstr">
      <vt:lpstr>Arial</vt:lpstr>
      <vt:lpstr>Corbel</vt:lpstr>
      <vt:lpstr>Times New Roman</vt:lpstr>
      <vt:lpstr>Wingdings</vt:lpstr>
      <vt:lpstr>Wingdings 2</vt:lpstr>
      <vt:lpstr>Wingdings 3</vt:lpstr>
      <vt:lpstr>Module</vt:lpstr>
      <vt:lpstr>PowerPoint Presentation</vt:lpstr>
      <vt:lpstr>Organization</vt:lpstr>
      <vt:lpstr>Overview of DAGs</vt:lpstr>
      <vt:lpstr>Why Causal Diagrams?</vt:lpstr>
      <vt:lpstr>Terminology</vt:lpstr>
      <vt:lpstr>Ideal Randomized Experiments</vt:lpstr>
      <vt:lpstr>Incorporating Expert Knowledge</vt:lpstr>
      <vt:lpstr>Causal Effects and Association</vt:lpstr>
      <vt:lpstr>Common Causes and Association</vt:lpstr>
      <vt:lpstr>Common Effects</vt:lpstr>
      <vt:lpstr>Conditioning on Mediators</vt:lpstr>
      <vt:lpstr>Conditioning on Common Causes</vt:lpstr>
      <vt:lpstr>Conditioning on Common Effects</vt:lpstr>
      <vt:lpstr>Consequences of Colliders</vt:lpstr>
      <vt:lpstr>Sources of Association</vt:lpstr>
      <vt:lpstr>How we can use this</vt:lpstr>
      <vt:lpstr>D-separation</vt:lpstr>
      <vt:lpstr>More Terminology</vt:lpstr>
      <vt:lpstr>Rule 1</vt:lpstr>
      <vt:lpstr>Rule 2</vt:lpstr>
      <vt:lpstr>Rule 3</vt:lpstr>
      <vt:lpstr>Rule 4</vt:lpstr>
      <vt:lpstr>Exercises</vt:lpstr>
      <vt:lpstr>Causation</vt:lpstr>
      <vt:lpstr>Causation – Solution</vt:lpstr>
      <vt:lpstr>Association I</vt:lpstr>
      <vt:lpstr>Association I – Solution </vt:lpstr>
      <vt:lpstr>Association II</vt:lpstr>
      <vt:lpstr>Association II – Solution </vt:lpstr>
      <vt:lpstr>Association III</vt:lpstr>
      <vt:lpstr>Association III – Solution</vt:lpstr>
      <vt:lpstr>Association IV</vt:lpstr>
      <vt:lpstr>Association IV – Solution</vt:lpstr>
      <vt:lpstr>Research Design Interlude</vt:lpstr>
      <vt:lpstr>Research Design</vt:lpstr>
      <vt:lpstr>Quizlet: Can you test which DAG is correct if you have data on these variables?</vt:lpstr>
      <vt:lpstr>Quizlet</vt:lpstr>
      <vt:lpstr>Quizlet: Can you test which DAG is correct if you have data on these variables?</vt:lpstr>
      <vt:lpstr>Quizlet</vt:lpstr>
      <vt:lpstr>DAGs for Common Problems in Epidemiology</vt:lpstr>
      <vt:lpstr>Confounding is When…</vt:lpstr>
      <vt:lpstr>Identifiability of Causal Effects</vt:lpstr>
      <vt:lpstr>The Backdoor Criterion</vt:lpstr>
      <vt:lpstr>Healthy Worker Bias</vt:lpstr>
      <vt:lpstr>Exercise</vt:lpstr>
      <vt:lpstr>Exercise – Solution </vt:lpstr>
      <vt:lpstr>Confounding by Lifestyle</vt:lpstr>
      <vt:lpstr>Confounding by Early Life Factors</vt:lpstr>
      <vt:lpstr>Be Careful with Adjustment!</vt:lpstr>
      <vt:lpstr>Intractable Confounding</vt:lpstr>
      <vt:lpstr>DAGs for Common Problems in Epidemiology</vt:lpstr>
      <vt:lpstr>What is Selection Bias?</vt:lpstr>
      <vt:lpstr>Inappropriate Selection of Controls</vt:lpstr>
      <vt:lpstr>Differential Loss to Follow-up</vt:lpstr>
      <vt:lpstr>Non-response / Missing Data Bias</vt:lpstr>
      <vt:lpstr>Exercise</vt:lpstr>
      <vt:lpstr>Exercise – Solution</vt:lpstr>
      <vt:lpstr>Another Healthy Worker Bias</vt:lpstr>
      <vt:lpstr>Prevalent User Bias</vt:lpstr>
      <vt:lpstr>Adjusting for Selection Bias</vt:lpstr>
      <vt:lpstr>DAGs for Common Problems in Epidemiology</vt:lpstr>
      <vt:lpstr>What is Measurement Bias?</vt:lpstr>
      <vt:lpstr>Relevant Variables</vt:lpstr>
      <vt:lpstr>Nondifferential Measurement Error</vt:lpstr>
      <vt:lpstr>Independent Differential Measurement Error</vt:lpstr>
      <vt:lpstr>Exercise</vt:lpstr>
      <vt:lpstr>Exercise – Solution</vt:lpstr>
      <vt:lpstr>Reverse Causation Bias</vt:lpstr>
      <vt:lpstr>Dependent Differential Measurement Error</vt:lpstr>
      <vt:lpstr>Mismeasured Confounders</vt:lpstr>
      <vt:lpstr>DAGs for Common Problems in Epidemiology</vt:lpstr>
      <vt:lpstr>Confounding &amp; Selection Bias</vt:lpstr>
      <vt:lpstr>Noncompliance</vt:lpstr>
      <vt:lpstr>Exercise</vt:lpstr>
      <vt:lpstr>Exercise – Solution </vt:lpstr>
      <vt:lpstr>Limitations of DAGs</vt:lpstr>
      <vt:lpstr>Some Objections to DAGs</vt:lpstr>
      <vt:lpstr>Some Objections to DAGs</vt:lpstr>
      <vt:lpstr>Some Objections to DAGs</vt:lpstr>
      <vt:lpstr>Some Objections to DAGs</vt:lpstr>
      <vt:lpstr>Acknowledgements</vt:lpstr>
      <vt:lpstr>Questions?</vt:lpstr>
    </vt:vector>
  </TitlesOfParts>
  <Company>Harvard School of Public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Rebecca Graff</cp:lastModifiedBy>
  <cp:revision>1243</cp:revision>
  <cp:lastPrinted>2014-02-10T19:53:01Z</cp:lastPrinted>
  <dcterms:created xsi:type="dcterms:W3CDTF">2001-12-12T23:21:39Z</dcterms:created>
  <dcterms:modified xsi:type="dcterms:W3CDTF">2021-01-14T23:55:52Z</dcterms:modified>
</cp:coreProperties>
</file>