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3.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4.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ink/inkAction1.xml" ContentType="application/vnd.ms-office.inkAction+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ink/inkAction2.xml" ContentType="application/vnd.ms-office.inkAction+xml"/>
  <Override PartName="/ppt/tags/tag5.xml" ContentType="application/vnd.openxmlformats-officedocument.presentationml.tags+xml"/>
  <Override PartName="/ppt/notesSlides/notesSlide12.xml" ContentType="application/vnd.openxmlformats-officedocument.presentationml.notesSlide+xml"/>
  <Override PartName="/ppt/ink/inkAction3.xml" ContentType="application/vnd.ms-office.inkAction+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ink/inkAction4.xml" ContentType="application/vnd.ms-office.inkAction+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ink/inkAction5.xml" ContentType="application/vnd.ms-office.inkAction+xml"/>
  <Override PartName="/ppt/notesSlides/notesSlide33.xml" ContentType="application/vnd.openxmlformats-officedocument.presentationml.notesSlide+xml"/>
  <Override PartName="/ppt/ink/inkAction6.xml" ContentType="application/vnd.ms-office.inkAction+xml"/>
  <Override PartName="/ppt/notesSlides/notesSlide34.xml" ContentType="application/vnd.openxmlformats-officedocument.presentationml.notesSlide+xml"/>
  <Override PartName="/ppt/ink/inkAction7.xml" ContentType="application/vnd.ms-office.inkAction+xml"/>
  <Override PartName="/ppt/notesSlides/notesSlide35.xml" ContentType="application/vnd.openxmlformats-officedocument.presentationml.notesSlide+xml"/>
  <Override PartName="/ppt/ink/inkAction8.xml" ContentType="application/vnd.ms-office.inkAction+xml"/>
  <Override PartName="/ppt/notesSlides/notesSlide36.xml" ContentType="application/vnd.openxmlformats-officedocument.presentationml.notesSlide+xml"/>
  <Override PartName="/ppt/tags/tag6.xml" ContentType="application/vnd.openxmlformats-officedocument.presentationml.tags+xml"/>
  <Override PartName="/ppt/notesSlides/notesSlide37.xml" ContentType="application/vnd.openxmlformats-officedocument.presentationml.notesSlide+xml"/>
  <Override PartName="/ppt/ink/inkAction9.xml" ContentType="application/vnd.ms-office.inkAction+xml"/>
  <Override PartName="/ppt/tags/tag7.xml" ContentType="application/vnd.openxmlformats-officedocument.presentationml.tags+xml"/>
  <Override PartName="/ppt/notesSlides/notesSlide38.xml" ContentType="application/vnd.openxmlformats-officedocument.presentationml.notesSlide+xml"/>
  <Override PartName="/ppt/ink/inkAction10.xml" ContentType="application/vnd.ms-office.inkAction+xml"/>
  <Override PartName="/ppt/notesSlides/notesSlide39.xml" ContentType="application/vnd.openxmlformats-officedocument.presentationml.notesSlide+xml"/>
  <Override PartName="/ppt/ink/inkAction11.xml" ContentType="application/vnd.ms-office.inkAction+xml"/>
  <Override PartName="/ppt/tags/tag8.xml" ContentType="application/vnd.openxmlformats-officedocument.presentationml.tags+xml"/>
  <Override PartName="/ppt/notesSlides/notesSlide40.xml" ContentType="application/vnd.openxmlformats-officedocument.presentationml.notesSlide+xml"/>
  <Override PartName="/ppt/ink/inkAction12.xml" ContentType="application/vnd.ms-office.inkAction+xml"/>
  <Override PartName="/ppt/notesSlides/notesSlide41.xml" ContentType="application/vnd.openxmlformats-officedocument.presentationml.notesSlide+xml"/>
  <Override PartName="/ppt/ink/inkAction13.xml" ContentType="application/vnd.ms-office.inkAction+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ink/inkAction14.xml" ContentType="application/vnd.ms-office.inkAction+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ink/inkAction15.xml" ContentType="application/vnd.ms-office.inkAction+xml"/>
  <Override PartName="/ppt/notesSlides/notesSlide46.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Action16.xml" ContentType="application/vnd.ms-office.inkAction+xml"/>
  <Override PartName="/ppt/notesSlides/notesSlide47.xml" ContentType="application/vnd.openxmlformats-officedocument.presentationml.notesSlide+xml"/>
  <Override PartName="/ppt/ink/ink6.xml" ContentType="application/inkml+xml"/>
  <Override PartName="/ppt/ink/ink7.xml" ContentType="application/inkml+xml"/>
  <Override PartName="/ppt/ink/inkAction17.xml" ContentType="application/vnd.ms-office.inkAction+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ink/inkAction18.xml" ContentType="application/vnd.ms-office.inkAction+xml"/>
  <Override PartName="/ppt/notesSlides/notesSlide50.xml" ContentType="application/vnd.openxmlformats-officedocument.presentationml.notesSlide+xml"/>
  <Override PartName="/ppt/ink/inkAction19.xml" ContentType="application/vnd.ms-office.inkAction+xml"/>
  <Override PartName="/ppt/notesSlides/notesSlide51.xml" ContentType="application/vnd.openxmlformats-officedocument.presentationml.notesSlide+xml"/>
  <Override PartName="/ppt/ink/inkAction20.xml" ContentType="application/vnd.ms-office.inkAction+xml"/>
  <Override PartName="/ppt/notesSlides/notesSlide5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13" r:id="rId2"/>
    <p:sldMasterId id="2147483741" r:id="rId3"/>
    <p:sldMasterId id="2147483773" r:id="rId4"/>
    <p:sldMasterId id="2147483831" r:id="rId5"/>
  </p:sldMasterIdLst>
  <p:notesMasterIdLst>
    <p:notesMasterId r:id="rId113"/>
  </p:notesMasterIdLst>
  <p:sldIdLst>
    <p:sldId id="275" r:id="rId6"/>
    <p:sldId id="276" r:id="rId7"/>
    <p:sldId id="1380" r:id="rId8"/>
    <p:sldId id="1371" r:id="rId9"/>
    <p:sldId id="298" r:id="rId10"/>
    <p:sldId id="301" r:id="rId11"/>
    <p:sldId id="1377" r:id="rId12"/>
    <p:sldId id="1382" r:id="rId13"/>
    <p:sldId id="999" r:id="rId14"/>
    <p:sldId id="1383" r:id="rId15"/>
    <p:sldId id="310" r:id="rId16"/>
    <p:sldId id="324" r:id="rId17"/>
    <p:sldId id="1379" r:id="rId18"/>
    <p:sldId id="354" r:id="rId19"/>
    <p:sldId id="308" r:id="rId20"/>
    <p:sldId id="356" r:id="rId21"/>
    <p:sldId id="1352" r:id="rId22"/>
    <p:sldId id="1353" r:id="rId23"/>
    <p:sldId id="1003" r:id="rId24"/>
    <p:sldId id="355" r:id="rId25"/>
    <p:sldId id="1381" r:id="rId26"/>
    <p:sldId id="358" r:id="rId27"/>
    <p:sldId id="359" r:id="rId28"/>
    <p:sldId id="360" r:id="rId29"/>
    <p:sldId id="363" r:id="rId30"/>
    <p:sldId id="364" r:id="rId31"/>
    <p:sldId id="365" r:id="rId32"/>
    <p:sldId id="309" r:id="rId33"/>
    <p:sldId id="991" r:id="rId34"/>
    <p:sldId id="990" r:id="rId35"/>
    <p:sldId id="1015" r:id="rId36"/>
    <p:sldId id="1019" r:id="rId37"/>
    <p:sldId id="1018" r:id="rId38"/>
    <p:sldId id="1017" r:id="rId39"/>
    <p:sldId id="256" r:id="rId40"/>
    <p:sldId id="1020" r:id="rId41"/>
    <p:sldId id="1014" r:id="rId42"/>
    <p:sldId id="333" r:id="rId43"/>
    <p:sldId id="1365" r:id="rId44"/>
    <p:sldId id="334" r:id="rId45"/>
    <p:sldId id="1355" r:id="rId46"/>
    <p:sldId id="336" r:id="rId47"/>
    <p:sldId id="1013" r:id="rId48"/>
    <p:sldId id="1366" r:id="rId49"/>
    <p:sldId id="1369" r:id="rId50"/>
    <p:sldId id="1368" r:id="rId51"/>
    <p:sldId id="1010" r:id="rId52"/>
    <p:sldId id="1370" r:id="rId53"/>
    <p:sldId id="368" r:id="rId54"/>
    <p:sldId id="1357" r:id="rId55"/>
    <p:sldId id="1359" r:id="rId56"/>
    <p:sldId id="1367" r:id="rId57"/>
    <p:sldId id="1385" r:id="rId58"/>
    <p:sldId id="1386" r:id="rId59"/>
    <p:sldId id="1387" r:id="rId60"/>
    <p:sldId id="1007" r:id="rId61"/>
    <p:sldId id="1378" r:id="rId62"/>
    <p:sldId id="1363" r:id="rId63"/>
    <p:sldId id="1022" r:id="rId64"/>
    <p:sldId id="1009" r:id="rId65"/>
    <p:sldId id="1025" r:id="rId66"/>
    <p:sldId id="1024" r:id="rId67"/>
    <p:sldId id="1384" r:id="rId68"/>
    <p:sldId id="1360" r:id="rId69"/>
    <p:sldId id="1362" r:id="rId70"/>
    <p:sldId id="1354" r:id="rId71"/>
    <p:sldId id="1392" r:id="rId72"/>
    <p:sldId id="996" r:id="rId73"/>
    <p:sldId id="311" r:id="rId74"/>
    <p:sldId id="312" r:id="rId75"/>
    <p:sldId id="313" r:id="rId76"/>
    <p:sldId id="314" r:id="rId77"/>
    <p:sldId id="315" r:id="rId78"/>
    <p:sldId id="316" r:id="rId79"/>
    <p:sldId id="317" r:id="rId80"/>
    <p:sldId id="318" r:id="rId81"/>
    <p:sldId id="319" r:id="rId82"/>
    <p:sldId id="321" r:id="rId83"/>
    <p:sldId id="322" r:id="rId84"/>
    <p:sldId id="1388" r:id="rId85"/>
    <p:sldId id="323" r:id="rId86"/>
    <p:sldId id="995" r:id="rId87"/>
    <p:sldId id="348" r:id="rId88"/>
    <p:sldId id="349" r:id="rId89"/>
    <p:sldId id="1372" r:id="rId90"/>
    <p:sldId id="1373" r:id="rId91"/>
    <p:sldId id="1374" r:id="rId92"/>
    <p:sldId id="1375" r:id="rId93"/>
    <p:sldId id="1376" r:id="rId94"/>
    <p:sldId id="1389" r:id="rId95"/>
    <p:sldId id="1391" r:id="rId96"/>
    <p:sldId id="994" r:id="rId97"/>
    <p:sldId id="305" r:id="rId98"/>
    <p:sldId id="306" r:id="rId99"/>
    <p:sldId id="1021" r:id="rId100"/>
    <p:sldId id="1012" r:id="rId101"/>
    <p:sldId id="337" r:id="rId102"/>
    <p:sldId id="338" r:id="rId103"/>
    <p:sldId id="339" r:id="rId104"/>
    <p:sldId id="340" r:id="rId105"/>
    <p:sldId id="341" r:id="rId106"/>
    <p:sldId id="342" r:id="rId107"/>
    <p:sldId id="343" r:id="rId108"/>
    <p:sldId id="344" r:id="rId109"/>
    <p:sldId id="345" r:id="rId110"/>
    <p:sldId id="346" r:id="rId111"/>
    <p:sldId id="347" r:id="rId1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79F3F1F-93B9-F72B-92EB-30E2AA6000C2}" name="Smith Hughes, Carolyn" initials="SHC" userId="S::carolyn.smithhughes@ucsf.edu::de3e8721-5e49-4fc2-8c22-1a3026b9eb5a" providerId="AD"/>
  <p188:author id="{14F3F557-4165-2478-F618-E64DC7DB4273}" name="Carolyn Smith Hughes" initials="CH" userId="D3iytFcIBJSS/OWWjUj+YBBoebsDcHQPR2On9ISZIGQ=" providerId="None"/>
  <p188:author id="{1DC1FDB5-65C9-85BA-857F-1BBDECCC2639}" name="Chan, June Maylin" initials="CJM" userId="S::june.chan@ucsf.edu::6b220169-97ed-4553-95ea-2b3c298a9f1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Rebecca Graff" initials="" lastIdx="7" clrIdx="0"/>
  <p:cmAuthor id="1" name="Chan, June Maylin" initials="CJM" lastIdx="8" clrIdx="1">
    <p:extLst>
      <p:ext uri="{19B8F6BF-5375-455C-9EA6-DF929625EA0E}">
        <p15:presenceInfo xmlns:p15="http://schemas.microsoft.com/office/powerpoint/2012/main" userId="S::june.chan@ucsf.edu::6b220169-97ed-4553-95ea-2b3c298a9f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EFD"/>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55510" autoAdjust="0"/>
  </p:normalViewPr>
  <p:slideViewPr>
    <p:cSldViewPr snapToGrid="0" snapToObjects="1">
      <p:cViewPr varScale="1">
        <p:scale>
          <a:sx n="63" d="100"/>
          <a:sy n="63" d="100"/>
        </p:scale>
        <p:origin x="2480" y="184"/>
      </p:cViewPr>
      <p:guideLst>
        <p:guide orient="horz" pos="2160"/>
        <p:guide pos="2880"/>
      </p:guideLst>
    </p:cSldViewPr>
  </p:slideViewPr>
  <p:notesTextViewPr>
    <p:cViewPr>
      <p:scale>
        <a:sx n="100" d="100"/>
        <a:sy n="100" d="100"/>
      </p:scale>
      <p:origin x="0" y="0"/>
    </p:cViewPr>
  </p:notesTextViewPr>
  <p:sorterViewPr>
    <p:cViewPr>
      <p:scale>
        <a:sx n="138" d="100"/>
        <a:sy n="138" d="100"/>
      </p:scale>
      <p:origin x="0" y="0"/>
    </p:cViewPr>
  </p:sorterViewPr>
  <p:notesViewPr>
    <p:cSldViewPr snapToGrid="0" snapToObjects="1">
      <p:cViewPr varScale="1">
        <p:scale>
          <a:sx n="84" d="100"/>
          <a:sy n="84" d="100"/>
        </p:scale>
        <p:origin x="3960" y="17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theme" Target="theme/theme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notesMaster" Target="notesMasters/notesMaster1.xml"/><Relationship Id="rId118" Type="http://schemas.openxmlformats.org/officeDocument/2006/relationships/tableStyles" Target="tableStyles.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commentAuthors" Target="commentAuthors.xml"/><Relationship Id="rId119" Type="http://schemas.microsoft.com/office/2018/10/relationships/authors" Target="author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presProps" Target="presProp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AC2134-7496-4F27-9F98-6C7B664922BF}" type="doc">
      <dgm:prSet loTypeId="urn:microsoft.com/office/officeart/2005/8/layout/vList2" loCatId="list" qsTypeId="urn:microsoft.com/office/officeart/2005/8/quickstyle/simple4" qsCatId="simple" csTypeId="urn:microsoft.com/office/officeart/2005/8/colors/accent3_2" csCatId="accent3"/>
      <dgm:spPr/>
      <dgm:t>
        <a:bodyPr/>
        <a:lstStyle/>
        <a:p>
          <a:endParaRPr lang="en-US"/>
        </a:p>
      </dgm:t>
    </dgm:pt>
    <dgm:pt modelId="{3C56DAC5-94C6-49BD-BA3F-1CE324E0B7C7}">
      <dgm:prSet/>
      <dgm:spPr/>
      <dgm:t>
        <a:bodyPr/>
        <a:lstStyle/>
        <a:p>
          <a:r>
            <a:rPr lang="en-US"/>
            <a:t>One more RCT example – cohort &amp; RCT example</a:t>
          </a:r>
        </a:p>
      </dgm:t>
    </dgm:pt>
    <dgm:pt modelId="{B21B5690-567C-46DD-A1C1-519960981529}" type="parTrans" cxnId="{B75EB28C-0050-4625-A78E-4CABF597D60B}">
      <dgm:prSet/>
      <dgm:spPr/>
      <dgm:t>
        <a:bodyPr/>
        <a:lstStyle/>
        <a:p>
          <a:endParaRPr lang="en-US"/>
        </a:p>
      </dgm:t>
    </dgm:pt>
    <dgm:pt modelId="{71BCE55B-13F3-4DF7-8719-9FDEFA348A3D}" type="sibTrans" cxnId="{B75EB28C-0050-4625-A78E-4CABF597D60B}">
      <dgm:prSet/>
      <dgm:spPr/>
      <dgm:t>
        <a:bodyPr/>
        <a:lstStyle/>
        <a:p>
          <a:endParaRPr lang="en-US"/>
        </a:p>
      </dgm:t>
    </dgm:pt>
    <dgm:pt modelId="{71CC10BE-9ABC-48B8-A58F-E58A44830AB0}">
      <dgm:prSet/>
      <dgm:spPr/>
      <dgm:t>
        <a:bodyPr/>
        <a:lstStyle/>
        <a:p>
          <a:r>
            <a:rPr lang="en-US"/>
            <a:t>Target Trial heuristic</a:t>
          </a:r>
        </a:p>
      </dgm:t>
    </dgm:pt>
    <dgm:pt modelId="{85D54B42-7A3F-4890-94DF-EB3F21E9784B}" type="parTrans" cxnId="{0E1B6FA6-9ADD-4DB2-AD12-0A79B9A17F77}">
      <dgm:prSet/>
      <dgm:spPr/>
      <dgm:t>
        <a:bodyPr/>
        <a:lstStyle/>
        <a:p>
          <a:endParaRPr lang="en-US"/>
        </a:p>
      </dgm:t>
    </dgm:pt>
    <dgm:pt modelId="{48111212-D974-412B-84DC-257C0EF57480}" type="sibTrans" cxnId="{0E1B6FA6-9ADD-4DB2-AD12-0A79B9A17F77}">
      <dgm:prSet/>
      <dgm:spPr/>
      <dgm:t>
        <a:bodyPr/>
        <a:lstStyle/>
        <a:p>
          <a:endParaRPr lang="en-US"/>
        </a:p>
      </dgm:t>
    </dgm:pt>
    <dgm:pt modelId="{5874B10F-30FB-41C5-9B16-9F90A6F8C5CD}">
      <dgm:prSet/>
      <dgm:spPr/>
      <dgm:t>
        <a:bodyPr/>
        <a:lstStyle/>
        <a:p>
          <a:r>
            <a:rPr lang="en-US"/>
            <a:t>In-Class exercise – conceptualizing a target trial</a:t>
          </a:r>
        </a:p>
      </dgm:t>
    </dgm:pt>
    <dgm:pt modelId="{6EF0DD16-9AE9-4A25-B661-CD2B05E152DD}" type="parTrans" cxnId="{6E05D04D-9A7B-4FDB-9B5B-3CA1E667DC5C}">
      <dgm:prSet/>
      <dgm:spPr/>
      <dgm:t>
        <a:bodyPr/>
        <a:lstStyle/>
        <a:p>
          <a:endParaRPr lang="en-US"/>
        </a:p>
      </dgm:t>
    </dgm:pt>
    <dgm:pt modelId="{D3F6B040-5CA4-4175-B081-4C902057F451}" type="sibTrans" cxnId="{6E05D04D-9A7B-4FDB-9B5B-3CA1E667DC5C}">
      <dgm:prSet/>
      <dgm:spPr/>
      <dgm:t>
        <a:bodyPr/>
        <a:lstStyle/>
        <a:p>
          <a:endParaRPr lang="en-US"/>
        </a:p>
      </dgm:t>
    </dgm:pt>
    <dgm:pt modelId="{78494583-37EC-4991-A69E-A227A55B478F}">
      <dgm:prSet/>
      <dgm:spPr/>
      <dgm:t>
        <a:bodyPr/>
        <a:lstStyle/>
        <a:p>
          <a:r>
            <a:rPr lang="en-US"/>
            <a:t>EXTRA Material</a:t>
          </a:r>
        </a:p>
      </dgm:t>
    </dgm:pt>
    <dgm:pt modelId="{329F783D-0710-454B-ADAF-DEDBBA684960}" type="parTrans" cxnId="{C59D1213-C0A0-4D22-8CFB-F449B0D1F741}">
      <dgm:prSet/>
      <dgm:spPr/>
      <dgm:t>
        <a:bodyPr/>
        <a:lstStyle/>
        <a:p>
          <a:endParaRPr lang="en-US"/>
        </a:p>
      </dgm:t>
    </dgm:pt>
    <dgm:pt modelId="{B16B6460-1469-45BB-B1C2-0C44728AB9C0}" type="sibTrans" cxnId="{C59D1213-C0A0-4D22-8CFB-F449B0D1F741}">
      <dgm:prSet/>
      <dgm:spPr/>
      <dgm:t>
        <a:bodyPr/>
        <a:lstStyle/>
        <a:p>
          <a:endParaRPr lang="en-US"/>
        </a:p>
      </dgm:t>
    </dgm:pt>
    <dgm:pt modelId="{A5EAA152-142D-449F-A5C6-BB3BCF87B366}">
      <dgm:prSet/>
      <dgm:spPr/>
      <dgm:t>
        <a:bodyPr/>
        <a:lstStyle/>
        <a:p>
          <a:r>
            <a:rPr lang="en-US"/>
            <a:t>Appendix 1: Life of a Research Study</a:t>
          </a:r>
        </a:p>
      </dgm:t>
    </dgm:pt>
    <dgm:pt modelId="{923AC9AE-AB6F-4B2F-B0CF-A84883CE9F2A}" type="parTrans" cxnId="{558E1077-91BC-4EE4-8CAC-832B83A95084}">
      <dgm:prSet/>
      <dgm:spPr/>
      <dgm:t>
        <a:bodyPr/>
        <a:lstStyle/>
        <a:p>
          <a:endParaRPr lang="en-US"/>
        </a:p>
      </dgm:t>
    </dgm:pt>
    <dgm:pt modelId="{5BF53A12-0B4B-4F6D-B000-8A4B760B9CC4}" type="sibTrans" cxnId="{558E1077-91BC-4EE4-8CAC-832B83A95084}">
      <dgm:prSet/>
      <dgm:spPr/>
      <dgm:t>
        <a:bodyPr/>
        <a:lstStyle/>
        <a:p>
          <a:endParaRPr lang="en-US"/>
        </a:p>
      </dgm:t>
    </dgm:pt>
    <dgm:pt modelId="{ED931B3F-F161-44B9-8B45-9F86AF63B61D}">
      <dgm:prSet/>
      <dgm:spPr/>
      <dgm:t>
        <a:bodyPr/>
        <a:lstStyle/>
        <a:p>
          <a:r>
            <a:rPr lang="en-US"/>
            <a:t>Appendix 2: Tips for Reading &amp; Critiquing Scientific Papers</a:t>
          </a:r>
        </a:p>
      </dgm:t>
    </dgm:pt>
    <dgm:pt modelId="{0A72D1A7-0E57-4703-A436-550F3BA9DD55}" type="parTrans" cxnId="{E9F18D08-D77C-49F8-8F95-00D9DA0415FB}">
      <dgm:prSet/>
      <dgm:spPr/>
      <dgm:t>
        <a:bodyPr/>
        <a:lstStyle/>
        <a:p>
          <a:endParaRPr lang="en-US"/>
        </a:p>
      </dgm:t>
    </dgm:pt>
    <dgm:pt modelId="{597D2E79-2F12-48A9-9278-59134AD6567A}" type="sibTrans" cxnId="{E9F18D08-D77C-49F8-8F95-00D9DA0415FB}">
      <dgm:prSet/>
      <dgm:spPr/>
      <dgm:t>
        <a:bodyPr/>
        <a:lstStyle/>
        <a:p>
          <a:endParaRPr lang="en-US"/>
        </a:p>
      </dgm:t>
    </dgm:pt>
    <dgm:pt modelId="{F66635DE-8A28-574D-83A0-32F98CE213E6}" type="pres">
      <dgm:prSet presAssocID="{8EAC2134-7496-4F27-9F98-6C7B664922BF}" presName="linear" presStyleCnt="0">
        <dgm:presLayoutVars>
          <dgm:animLvl val="lvl"/>
          <dgm:resizeHandles val="exact"/>
        </dgm:presLayoutVars>
      </dgm:prSet>
      <dgm:spPr/>
    </dgm:pt>
    <dgm:pt modelId="{A9C8A356-F2F6-FB47-961D-69FEDDFCD514}" type="pres">
      <dgm:prSet presAssocID="{3C56DAC5-94C6-49BD-BA3F-1CE324E0B7C7}" presName="parentText" presStyleLbl="node1" presStyleIdx="0" presStyleCnt="4">
        <dgm:presLayoutVars>
          <dgm:chMax val="0"/>
          <dgm:bulletEnabled val="1"/>
        </dgm:presLayoutVars>
      </dgm:prSet>
      <dgm:spPr/>
    </dgm:pt>
    <dgm:pt modelId="{832099C0-BBD7-8B43-8D08-A34EC4AF2273}" type="pres">
      <dgm:prSet presAssocID="{71BCE55B-13F3-4DF7-8719-9FDEFA348A3D}" presName="spacer" presStyleCnt="0"/>
      <dgm:spPr/>
    </dgm:pt>
    <dgm:pt modelId="{62E3C7A6-C6EB-6346-A38C-AC68844469CA}" type="pres">
      <dgm:prSet presAssocID="{71CC10BE-9ABC-48B8-A58F-E58A44830AB0}" presName="parentText" presStyleLbl="node1" presStyleIdx="1" presStyleCnt="4">
        <dgm:presLayoutVars>
          <dgm:chMax val="0"/>
          <dgm:bulletEnabled val="1"/>
        </dgm:presLayoutVars>
      </dgm:prSet>
      <dgm:spPr/>
    </dgm:pt>
    <dgm:pt modelId="{9B7497BD-A0E9-9D4C-A7F9-C762E7059693}" type="pres">
      <dgm:prSet presAssocID="{48111212-D974-412B-84DC-257C0EF57480}" presName="spacer" presStyleCnt="0"/>
      <dgm:spPr/>
    </dgm:pt>
    <dgm:pt modelId="{87F37267-2069-AF40-AF8A-EE59E5B09DD5}" type="pres">
      <dgm:prSet presAssocID="{5874B10F-30FB-41C5-9B16-9F90A6F8C5CD}" presName="parentText" presStyleLbl="node1" presStyleIdx="2" presStyleCnt="4">
        <dgm:presLayoutVars>
          <dgm:chMax val="0"/>
          <dgm:bulletEnabled val="1"/>
        </dgm:presLayoutVars>
      </dgm:prSet>
      <dgm:spPr/>
    </dgm:pt>
    <dgm:pt modelId="{CC3492F8-7911-3740-A47A-0E22D13F68E3}" type="pres">
      <dgm:prSet presAssocID="{D3F6B040-5CA4-4175-B081-4C902057F451}" presName="spacer" presStyleCnt="0"/>
      <dgm:spPr/>
    </dgm:pt>
    <dgm:pt modelId="{322A79BC-5C31-2641-B1CB-B05F89E95EE0}" type="pres">
      <dgm:prSet presAssocID="{78494583-37EC-4991-A69E-A227A55B478F}" presName="parentText" presStyleLbl="node1" presStyleIdx="3" presStyleCnt="4">
        <dgm:presLayoutVars>
          <dgm:chMax val="0"/>
          <dgm:bulletEnabled val="1"/>
        </dgm:presLayoutVars>
      </dgm:prSet>
      <dgm:spPr/>
    </dgm:pt>
    <dgm:pt modelId="{0F762600-5201-7347-A11B-60BD826FB155}" type="pres">
      <dgm:prSet presAssocID="{78494583-37EC-4991-A69E-A227A55B478F}" presName="childText" presStyleLbl="revTx" presStyleIdx="0" presStyleCnt="1">
        <dgm:presLayoutVars>
          <dgm:bulletEnabled val="1"/>
        </dgm:presLayoutVars>
      </dgm:prSet>
      <dgm:spPr/>
    </dgm:pt>
  </dgm:ptLst>
  <dgm:cxnLst>
    <dgm:cxn modelId="{E9F18D08-D77C-49F8-8F95-00D9DA0415FB}" srcId="{78494583-37EC-4991-A69E-A227A55B478F}" destId="{ED931B3F-F161-44B9-8B45-9F86AF63B61D}" srcOrd="1" destOrd="0" parTransId="{0A72D1A7-0E57-4703-A436-550F3BA9DD55}" sibTransId="{597D2E79-2F12-48A9-9278-59134AD6567A}"/>
    <dgm:cxn modelId="{AE85920C-E38C-584E-80A0-3613DBCD6AEB}" type="presOf" srcId="{71CC10BE-9ABC-48B8-A58F-E58A44830AB0}" destId="{62E3C7A6-C6EB-6346-A38C-AC68844469CA}" srcOrd="0" destOrd="0" presId="urn:microsoft.com/office/officeart/2005/8/layout/vList2"/>
    <dgm:cxn modelId="{C59D1213-C0A0-4D22-8CFB-F449B0D1F741}" srcId="{8EAC2134-7496-4F27-9F98-6C7B664922BF}" destId="{78494583-37EC-4991-A69E-A227A55B478F}" srcOrd="3" destOrd="0" parTransId="{329F783D-0710-454B-ADAF-DEDBBA684960}" sibTransId="{B16B6460-1469-45BB-B1C2-0C44728AB9C0}"/>
    <dgm:cxn modelId="{A1F49E30-15FD-A749-8BB0-5394D136C899}" type="presOf" srcId="{3C56DAC5-94C6-49BD-BA3F-1CE324E0B7C7}" destId="{A9C8A356-F2F6-FB47-961D-69FEDDFCD514}" srcOrd="0" destOrd="0" presId="urn:microsoft.com/office/officeart/2005/8/layout/vList2"/>
    <dgm:cxn modelId="{41E79234-0FF6-C74B-A4E7-CCEF52522C84}" type="presOf" srcId="{ED931B3F-F161-44B9-8B45-9F86AF63B61D}" destId="{0F762600-5201-7347-A11B-60BD826FB155}" srcOrd="0" destOrd="1" presId="urn:microsoft.com/office/officeart/2005/8/layout/vList2"/>
    <dgm:cxn modelId="{6E05D04D-9A7B-4FDB-9B5B-3CA1E667DC5C}" srcId="{8EAC2134-7496-4F27-9F98-6C7B664922BF}" destId="{5874B10F-30FB-41C5-9B16-9F90A6F8C5CD}" srcOrd="2" destOrd="0" parTransId="{6EF0DD16-9AE9-4A25-B661-CD2B05E152DD}" sibTransId="{D3F6B040-5CA4-4175-B081-4C902057F451}"/>
    <dgm:cxn modelId="{5AFE7566-4992-BC4D-92B5-8E89EAC6DC49}" type="presOf" srcId="{78494583-37EC-4991-A69E-A227A55B478F}" destId="{322A79BC-5C31-2641-B1CB-B05F89E95EE0}" srcOrd="0" destOrd="0" presId="urn:microsoft.com/office/officeart/2005/8/layout/vList2"/>
    <dgm:cxn modelId="{9E804C70-1697-CE47-A965-3AC5D04D79AF}" type="presOf" srcId="{8EAC2134-7496-4F27-9F98-6C7B664922BF}" destId="{F66635DE-8A28-574D-83A0-32F98CE213E6}" srcOrd="0" destOrd="0" presId="urn:microsoft.com/office/officeart/2005/8/layout/vList2"/>
    <dgm:cxn modelId="{558E1077-91BC-4EE4-8CAC-832B83A95084}" srcId="{78494583-37EC-4991-A69E-A227A55B478F}" destId="{A5EAA152-142D-449F-A5C6-BB3BCF87B366}" srcOrd="0" destOrd="0" parTransId="{923AC9AE-AB6F-4B2F-B0CF-A84883CE9F2A}" sibTransId="{5BF53A12-0B4B-4F6D-B000-8A4B760B9CC4}"/>
    <dgm:cxn modelId="{B75EB28C-0050-4625-A78E-4CABF597D60B}" srcId="{8EAC2134-7496-4F27-9F98-6C7B664922BF}" destId="{3C56DAC5-94C6-49BD-BA3F-1CE324E0B7C7}" srcOrd="0" destOrd="0" parTransId="{B21B5690-567C-46DD-A1C1-519960981529}" sibTransId="{71BCE55B-13F3-4DF7-8719-9FDEFA348A3D}"/>
    <dgm:cxn modelId="{0E1B6FA6-9ADD-4DB2-AD12-0A79B9A17F77}" srcId="{8EAC2134-7496-4F27-9F98-6C7B664922BF}" destId="{71CC10BE-9ABC-48B8-A58F-E58A44830AB0}" srcOrd="1" destOrd="0" parTransId="{85D54B42-7A3F-4890-94DF-EB3F21E9784B}" sibTransId="{48111212-D974-412B-84DC-257C0EF57480}"/>
    <dgm:cxn modelId="{D81C13BD-807F-324D-89C0-DBF5D03AF123}" type="presOf" srcId="{A5EAA152-142D-449F-A5C6-BB3BCF87B366}" destId="{0F762600-5201-7347-A11B-60BD826FB155}" srcOrd="0" destOrd="0" presId="urn:microsoft.com/office/officeart/2005/8/layout/vList2"/>
    <dgm:cxn modelId="{C76921F7-F588-564C-B5D1-25E340C541C9}" type="presOf" srcId="{5874B10F-30FB-41C5-9B16-9F90A6F8C5CD}" destId="{87F37267-2069-AF40-AF8A-EE59E5B09DD5}" srcOrd="0" destOrd="0" presId="urn:microsoft.com/office/officeart/2005/8/layout/vList2"/>
    <dgm:cxn modelId="{8A85D91D-137F-F840-860D-EDBCF1A71962}" type="presParOf" srcId="{F66635DE-8A28-574D-83A0-32F98CE213E6}" destId="{A9C8A356-F2F6-FB47-961D-69FEDDFCD514}" srcOrd="0" destOrd="0" presId="urn:microsoft.com/office/officeart/2005/8/layout/vList2"/>
    <dgm:cxn modelId="{14D4F67A-5854-BB4C-A087-9CB4959AB707}" type="presParOf" srcId="{F66635DE-8A28-574D-83A0-32F98CE213E6}" destId="{832099C0-BBD7-8B43-8D08-A34EC4AF2273}" srcOrd="1" destOrd="0" presId="urn:microsoft.com/office/officeart/2005/8/layout/vList2"/>
    <dgm:cxn modelId="{BF9600EB-6DD6-0E41-BD04-7FA5844B42BF}" type="presParOf" srcId="{F66635DE-8A28-574D-83A0-32F98CE213E6}" destId="{62E3C7A6-C6EB-6346-A38C-AC68844469CA}" srcOrd="2" destOrd="0" presId="urn:microsoft.com/office/officeart/2005/8/layout/vList2"/>
    <dgm:cxn modelId="{1C196778-0421-EA42-A7BC-A7E1390F62C4}" type="presParOf" srcId="{F66635DE-8A28-574D-83A0-32F98CE213E6}" destId="{9B7497BD-A0E9-9D4C-A7F9-C762E7059693}" srcOrd="3" destOrd="0" presId="urn:microsoft.com/office/officeart/2005/8/layout/vList2"/>
    <dgm:cxn modelId="{31853EE1-AAA2-DF41-9183-DA4265EA6323}" type="presParOf" srcId="{F66635DE-8A28-574D-83A0-32F98CE213E6}" destId="{87F37267-2069-AF40-AF8A-EE59E5B09DD5}" srcOrd="4" destOrd="0" presId="urn:microsoft.com/office/officeart/2005/8/layout/vList2"/>
    <dgm:cxn modelId="{2F089B15-08FA-8B4F-AC1C-5B260A677C00}" type="presParOf" srcId="{F66635DE-8A28-574D-83A0-32F98CE213E6}" destId="{CC3492F8-7911-3740-A47A-0E22D13F68E3}" srcOrd="5" destOrd="0" presId="urn:microsoft.com/office/officeart/2005/8/layout/vList2"/>
    <dgm:cxn modelId="{94610646-98C7-F448-8FFB-60CF70960B2E}" type="presParOf" srcId="{F66635DE-8A28-574D-83A0-32F98CE213E6}" destId="{322A79BC-5C31-2641-B1CB-B05F89E95EE0}" srcOrd="6" destOrd="0" presId="urn:microsoft.com/office/officeart/2005/8/layout/vList2"/>
    <dgm:cxn modelId="{2E7C5E9B-5C0E-A441-BC96-9B65A1345025}" type="presParOf" srcId="{F66635DE-8A28-574D-83A0-32F98CE213E6}" destId="{0F762600-5201-7347-A11B-60BD826FB155}"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C8A356-F2F6-FB47-961D-69FEDDFCD514}">
      <dsp:nvSpPr>
        <dsp:cNvPr id="0" name=""/>
        <dsp:cNvSpPr/>
      </dsp:nvSpPr>
      <dsp:spPr>
        <a:xfrm>
          <a:off x="0" y="232130"/>
          <a:ext cx="8137665" cy="6318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One more RCT example – cohort &amp; RCT example</a:t>
          </a:r>
        </a:p>
      </dsp:txBody>
      <dsp:txXfrm>
        <a:off x="30842" y="262972"/>
        <a:ext cx="8075981" cy="570116"/>
      </dsp:txXfrm>
    </dsp:sp>
    <dsp:sp modelId="{62E3C7A6-C6EB-6346-A38C-AC68844469CA}">
      <dsp:nvSpPr>
        <dsp:cNvPr id="0" name=""/>
        <dsp:cNvSpPr/>
      </dsp:nvSpPr>
      <dsp:spPr>
        <a:xfrm>
          <a:off x="0" y="941690"/>
          <a:ext cx="8137665" cy="6318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Target Trial heuristic</a:t>
          </a:r>
        </a:p>
      </dsp:txBody>
      <dsp:txXfrm>
        <a:off x="30842" y="972532"/>
        <a:ext cx="8075981" cy="570116"/>
      </dsp:txXfrm>
    </dsp:sp>
    <dsp:sp modelId="{87F37267-2069-AF40-AF8A-EE59E5B09DD5}">
      <dsp:nvSpPr>
        <dsp:cNvPr id="0" name=""/>
        <dsp:cNvSpPr/>
      </dsp:nvSpPr>
      <dsp:spPr>
        <a:xfrm>
          <a:off x="0" y="1651250"/>
          <a:ext cx="8137665" cy="6318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In-Class exercise – conceptualizing a target trial</a:t>
          </a:r>
        </a:p>
      </dsp:txBody>
      <dsp:txXfrm>
        <a:off x="30842" y="1682092"/>
        <a:ext cx="8075981" cy="570116"/>
      </dsp:txXfrm>
    </dsp:sp>
    <dsp:sp modelId="{322A79BC-5C31-2641-B1CB-B05F89E95EE0}">
      <dsp:nvSpPr>
        <dsp:cNvPr id="0" name=""/>
        <dsp:cNvSpPr/>
      </dsp:nvSpPr>
      <dsp:spPr>
        <a:xfrm>
          <a:off x="0" y="2360810"/>
          <a:ext cx="8137665" cy="6318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EXTRA Material</a:t>
          </a:r>
        </a:p>
      </dsp:txBody>
      <dsp:txXfrm>
        <a:off x="30842" y="2391652"/>
        <a:ext cx="8075981" cy="570116"/>
      </dsp:txXfrm>
    </dsp:sp>
    <dsp:sp modelId="{0F762600-5201-7347-A11B-60BD826FB155}">
      <dsp:nvSpPr>
        <dsp:cNvPr id="0" name=""/>
        <dsp:cNvSpPr/>
      </dsp:nvSpPr>
      <dsp:spPr>
        <a:xfrm>
          <a:off x="0" y="2992610"/>
          <a:ext cx="8137665" cy="684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371"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Appendix 1: Life of a Research Study</a:t>
          </a:r>
        </a:p>
        <a:p>
          <a:pPr marL="228600" lvl="1" indent="-228600" algn="l" defTabSz="933450">
            <a:lnSpc>
              <a:spcPct val="90000"/>
            </a:lnSpc>
            <a:spcBef>
              <a:spcPct val="0"/>
            </a:spcBef>
            <a:spcAft>
              <a:spcPct val="20000"/>
            </a:spcAft>
            <a:buChar char="•"/>
          </a:pPr>
          <a:r>
            <a:rPr lang="en-US" sz="2100" kern="1200"/>
            <a:t>Appendix 2: Tips for Reading &amp; Critiquing Scientific Papers</a:t>
          </a:r>
        </a:p>
      </dsp:txBody>
      <dsp:txXfrm>
        <a:off x="0" y="2992610"/>
        <a:ext cx="8137665" cy="6846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0" timeString="2021-01-07T19:21:15.46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23007 143 0,'9'-17'9,"-9"17"-1,-47 87 0,47-87 4,0 0-5,0 0 3</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0" timeString="2021-01-08T19:14:46.298"/>
    </inkml:context>
    <inkml:brush xml:id="br0">
      <inkml:brushProperty name="width" value="0.08819" units="cm"/>
      <inkml:brushProperty name="height" value="0.35278" units="cm"/>
      <inkml:brushProperty name="color" value="#002060"/>
      <inkml:brushProperty name="tip" value="rectangle"/>
      <inkml:brushProperty name="rasterOp" value="maskPen"/>
    </inkml:brush>
  </inkml:definitions>
  <inkml:trace contextRef="#ctx0" brushRef="#br0">19673 2423 0,'0'0'2,"0"0"-2,0 0 6,0 0 7,0 0-6,0 0 6,0 0-5,0 0 3</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0" timeString="2021-01-08T19:14:46.467"/>
    </inkml:context>
    <inkml:brush xml:id="br0">
      <inkml:brushProperty name="width" value="0.08819" units="cm"/>
      <inkml:brushProperty name="height" value="0.35278" units="cm"/>
      <inkml:brushProperty name="color" value="#002060"/>
      <inkml:brushProperty name="tip" value="rectangle"/>
      <inkml:brushProperty name="rasterOp" value="maskPen"/>
    </inkml:brush>
  </inkml:definitions>
  <inkml:trace contextRef="#ctx0" brushRef="#br0">19506 2485 0,'0'0'0,"0"0"12,0 0-5,0 0 6,0 0-5,0 0 5,0 0-6,0 0 2,0 0 2,0 0 2</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0" timeString="2021-01-08T19:14:46.646"/>
    </inkml:context>
    <inkml:brush xml:id="br0">
      <inkml:brushProperty name="width" value="0.08819" units="cm"/>
      <inkml:brushProperty name="height" value="0.35278" units="cm"/>
      <inkml:brushProperty name="color" value="#002060"/>
      <inkml:brushProperty name="tip" value="rectangle"/>
      <inkml:brushProperty name="rasterOp" value="maskPen"/>
    </inkml:brush>
  </inkml:definitions>
  <inkml:trace contextRef="#ctx0" brushRef="#br0">19487 2518 0,'0'0'0,"0"0"12,0 0-4,0 0 4,0 0-4,0 0 2,0 0 2,0 0-4</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0" timeString="2021-01-08T19:14:46.816"/>
    </inkml:context>
    <inkml:brush xml:id="br0">
      <inkml:brushProperty name="width" value="0.08819" units="cm"/>
      <inkml:brushProperty name="height" value="0.35278" units="cm"/>
      <inkml:brushProperty name="color" value="#002060"/>
      <inkml:brushProperty name="tip" value="rectangle"/>
      <inkml:brushProperty name="rasterOp" value="maskPen"/>
    </inkml:brush>
  </inkml:definitions>
  <inkml:trace contextRef="#ctx0" brushRef="#br0">19287 2634 0,'0'0'2,"0"0"6,0 0 4,0 0-4,0 0 4,0 0-4,0 0 1,0 0 2,0 0-1</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1-08T19:18:09.386"/>
    </inkml:context>
    <inkml:brush xml:id="br0">
      <inkml:brushProperty name="width" value="0.08819" units="cm"/>
      <inkml:brushProperty name="height" value="0.35278" units="cm"/>
      <inkml:brushProperty name="color" value="#C00000"/>
      <inkml:brushProperty name="tip" value="rectangle"/>
      <inkml:brushProperty name="rasterOp" value="maskPen"/>
    </inkml:brush>
  </inkml:definitions>
  <inkml:trace contextRef="#ctx0" brushRef="#br0">20293 1566 1173 0,'-28'9'52'2,"23"-9"11"-2,-4 4-51 0,9-4-12 1,-5 0 0-1,-4 0 0 0,-1 0 21 0,10 0 2 0,0 0 0 0,0 0 0 0,-14 4-11 0,5 4-1 0,9-8-1 0,0 0 0 0,0 0-53 0,0 0-10 0,0 0-3 0,0 0-293 0,0 0-59 0</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0" timeString="2021-01-10T18:13:31.649"/>
    </inkml:context>
    <inkml:brush xml:id="br0">
      <inkml:brushProperty name="width" value="0.05292" units="cm"/>
      <inkml:brushProperty name="height" value="0.05292" units="cm"/>
      <inkml:brushProperty name="color" value="#FFFF00"/>
    </inkml:brush>
  </inkml:definitions>
  <inkml:trace contextRef="#ctx0" brushRef="#br0">19613 2266 0,'0'0'9,"0"0"-1,0 0 1,0 0 3,0 0-2,0 0 0,0 0-2,0 0 4,0 0-4,0 0 2,0 0 0,0 0 0</inkml:trace>
</inkml:ink>
</file>

<file path=ppt/ink/inkAction1.xml><?xml version="1.0" encoding="utf-8"?>
<iact:actions xmlns:iact="http://schemas.microsoft.com/office/powerpoint/2014/inkAction" lengthUnit="cm" timeUnit="ms">
  <inkml:definitions xmlns:inkml="http://www.w3.org/2003/InkML">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1-07T19:12:56.84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act:action type="add" startTime="14669">
    <iact:property name="dataType"/>
    <iact:actionData xml:id="d0">
      <inkml:trace xmlns:inkml="http://www.w3.org/2003/InkML" xml:id="stk0" contextRef="#ctx0" brushRef="#br0">2779 7162 1378 0,'0'0'30'8,"0"0"6"-8,0 0 2 0,0 0 2 0,0 0-32 0,0 0-8 1,0 0 0-1,5-4 0 8,-5 4 43-8,5-12 7 3,4 3 2-3,-4 1 0 9,4 0-32-9,5-9-7 6,4 1-1-6,1-1 0 9,0 1-12-9,4-1 0 7,-4 5 8-7,4-5-8 8,5 5 0-8,-5-1 0 9,0 9 0-9,-4-12 0 5,9 7 16-5,-9-3 1 10,8 4 0-9,-3 4 0 4,-1-1 7-5,5 5 2 7,-5 0 0-7,10-8 0 10,4 8-8-10,5 0-2 13,-9 0 0-11,13 8 0-2,1-8-16 0,4 0 10 4,5 0-10-4,0 0 8 9,4 0-8-9,5 0 0 6,0 0 0-5,10 0 0 9,-1 0 0-10,1 0 0 4,-10 0 0-3,0 5 0 11,0-5 0-12,-9 4 15 2,9 4-3-1,-13-8 0 8,-10 0 5-9,4 0 1 6,15 0 0-6,-10 0 0 8,-9 0-6-8,4 0 0 7,1 0-1-7,-1 0 0 8,6 0-11-8,-6-8 0 8,-4 4 0-8,0-1 8 8,5 5 2-8,-10-8 0 11,-9 4 0-11,0 0 0 3,4-4-10-2,-4 3-17 9,-14 1 4-9,0-8 1 6,0 4-1-5,0-1 0-2,-5 1 0 0,-9-4 0 9,0 7-3-8,0-11 0 10,-4 8 0-8,-6-1 0-3,1-3-1 0,-5 4-1 7,-5-9 0-6,-8 5 0 15,-11 3 10-15,1 1 8-1,-5 0-12 0,-4 0 12 20,-6 3-29-19,-8 1 1-1,4 4 0 0,-5 0 0 0,1 0 4 0,-1 0 0 17,-8 0 1-14,-1 0 0-3,9 0 23 0,-13 0 0 2,-5 4 0-2,-5 1 0 10,0 3 0-8,5 0 8 5,0-4 0-6,4 5 0 7,5-5-8-5,5 0 0-3,0-4 0 0,0 0 0 7,4 0 0-6,1 0 0 7,-1-4 0-6,10 4 0 5,9 0-11-6,0 0 3 5,5-4 0-4,0-1 0 5,14 1 20-5,-1 0 4-2,6 0 0 0,4 0 1 8,4 4-1-8,10 0 0 11,0 0 0-7,0 0 0-2,0 0 4-2,19 0 1 4,9-8 0-4,5 3 0 13,13 10-35-13,5 3-7 10,10-8-2-8,-1 12 0-2,10-3 37 0,5 7 7 19,-1-8 2-17,1 5 0-2,4 3-23 0,14 1 0 0,14-1 0 0,-5 1 0 25,-13 0 0-24,9 3 0-1,9-3 0 0,0-1 0 20,4 1-95-19,1 4-23-1,98-1-5 0,-43 1-1 0</inkml:trace>
    </iact:actionData>
  </iact:action>
  <iact:action type="add" startTime="15897">
    <iact:property name="dataType"/>
    <iact:actionData xml:id="d1">
      <inkml:trace xmlns:inkml="http://www.w3.org/2003/InkML" xml:id="stk1" contextRef="#ctx0" brushRef="#br0">15782 6575 288 0,'14'0'25'2,"4"-13"-25"5,-4 5 0-7,9-5 0 7,1-3 68-6,4 4 8 5,-5-5 1-6,0 5 1 9,5-13-65-9,0 4-13 7,5 4 0-7,-5 1 0 7,-1-5 32-6,1 5 12 8,0-1 1-9,-4 9 1 6,-10-9 57-6,-5 5 11 7,14-1 2-7,-9 1 1 8,5 4-29-8,-5-1-5 6,4-3-2-6,-4 8 0 9,5 4-21-9,-5-8-5 7,0 3-1-7,4 5 0 7,1 0-23-7,0 0-5 7,-1 0-1-7,6 5 0 10,-1 3-3-10,5-8-1 6,4 8 0-6,1 0 0 10,9-3-7-10,4 3-2 4,6 0 0-4,8 0 0 10,5 1 7-10,10-1 1 6,-1 4 0-5,1 1 0 6,-1-5 9-7,5 0 3 7,5-3 0-7,0 3 0 8,0 0-24-8,4 0-8 7,5 1 0-7,0-9 0 8,-4 4 16-8,-1 0-2 9,5-4-1-9,1 8 0 6,-1-8-13-6,-5 0 11 9,5 0-11-9,-9 0 10 6,-9 0-10-6,-1 0 0 7,-4 0 0-7,0 0 8 8,-5 0-8-7,-9 0-9 5,0 0 9-6,-1-8-13 8,-3 8 0-8,-15 0 0 7,-9-4 0-7,-10 4 0 10,6-4 13-10,-10 4 0 5,-14 0 0-5,0 0-9 10,0 0-11-10,0 0-3 4,-10 0 0-4,-22 0 0 9,-15-9 14-9,-4 9 9 6,0 0-12-6,-5 9 12 9,-5-9-18-9,-8 0 3 7,-6 4 1-7,-9 0 0 8,-4 4 0-8,-10-4 0 10,0 0 0-9,1 9 0 7,-1-9 5-6,-5 8 1 6,-4-3 0-7,0-1 0-1,-9 0-13 0,4 1-3 10,14-1 0-8,-13-4 0 6,-1 4 24-7,5 1 0 0,4-1-9-1,6-8 9 9,8 8 0-8,5 0 0 7,10-4 0-6,4 1 0 7,5-1 0-8,4 4 9-1,6-4-9 0,3 0 8 11,15 5 15-10,5-1 2 7,-1 0 1-7,14-8 0 6,10 4-8-6,9-4-2-1,0 0 0 0,14 13 0 12,9-9-6-11,10 4-2 6,13 0 0-7,10 1 0 13,5-1 5-12,23-4 1-1,9-4 0 0,14 13 0 14,14-13 6-13,9 0 0-1,5 0 1 0,9 0 0 15,10 0-21-14,9 0-15-1,0 0 3 0,9 0 0 8,14 0-8-7,10 0 0 7,9 0-1-7,-5 0-840 5</inkml:trace>
    </iact:actionData>
  </iact:action>
  <iact:action type="add" startTime="24126">
    <iact:property name="dataType"/>
    <iact:actionData xml:id="d2">
      <inkml:trace xmlns:inkml="http://www.w3.org/2003/InkML" xml:id="stk2" contextRef="#ctx0" brushRef="#br0">23696 8599 864 0,'0'0'76'1,"0"-13"-60"8,-5 5-16-9,5 0 0 8,-5-1 160-8,1 1 28 5,-1-4 7-4,0-1 1 8,1 1-87-9,-10-5-17 5,4 1-3-4,-8-1-1 7,-1 1-18-8,0-1-4 5,-4 0-1-5,-5 1 0 8,-4 3-42-7,-1 1-9 5,1-5-2-6,-6-7 0 8,1 11-12-7,-5 1 0 8,0 8 0-9,0-9-10 6,0 1 10-6,10 4-13 8,-5-5 5-6,4 5 8 3,-4-5-19-4,0 9 4 5,-5-8 1-5,0 8 0 6,-9-5 1-5,-1 1 0 18,-4 0 0-18,-4 0 0-2,-10 4 13 0,0-5-9 0,5 5 9 0,-5 0-8 26,0 4 8-24,-9-12-8-2,0 7 8 0,-9-7-8 0,-1 8 8 0,1 0 11 0,-1 4-3 0,6 0 0 20,-6-9-8-19,1 9-14-1,-10 0 3 0,0 9 1 21,-4-9 10-20,4 8 0-1,0 4 0 0,5 5-8 0,-5-13 8 0,-4 9-10 16,0 3 10-15,-1 5-10 21,-4-1-18-21,14 1-3-1,9 8-1 0,0-8 0 0,-4 4-9 0,4-1-3 0,10 1 0 0,-1 4 0 25,1 4 3-24,4-4 0-1,0 13 0 0,5-5 0 0,4 0 17 0,5 13 3 0,-4-5 1 0,9 5 0 20,-1 8 20-19,6-4 0-1,-5 4 0 0,9-4 8 0,9-9-8 0,5 9 8 21,5 0-8-19,0 4 8-2,-1-4 7 0,20 3 1 0,8-3 0 0,-4 12 0 18,0-8-16-14,10 9 0-4,13 3 0 0,10-8 0 0,-5 0 0 0,4 9 0 18,5-13 0-16,10 8 0-2,0-4 12 0,8-4 0 0,-3 4 0 0,13 0 0 24,14-8 3-23,0 0 0-1,-4-1 0 0,8 1 0 0,10-4 10 0,-9-5 3 22,5 1 0-21,4-5 0-1,9-3 14 0,10-5 3 0,0 0 1 0,-5 0 0 27,-5 0-1-26,10-12 0-1,4-1 0 0,1-3 0 0,4-5-13 0,-5-3-4 1,-4-1 0-1,4-16 0 32,1-1-8-31,-1-7-1-1,5-1-1 1,-5-3 0-1,-9 3-18 0,0-20 0 0,5 8 0 0,5-4 0 5,-6-9 12-4,1 5-4 6,-10-9 0-6,1-3-8 10,-1 3 0-10,1-8 0-1,-1-3 0 0,-4-1 0 6,0 0 0-4,-10-4 0 6,-9 8-10-8,-4-4 10 7,-1 0-15-6,-9 4 5 8,1-12 1-9,-6 8 0 9,-4 8 9-6,-5-12 0-3,-9 17-9 0,0-9 9 6,-9 0 0-5,-1 8 0 9,-13 5 0-9,-5-4 0 9,-5 7 16-8,-14 1 0-1,-4 0 1-1,-10 0 0 9,-8-9-4-7,-1 5-1-1,-10 3 0-1,-4-3 0 14,-9 0-12-13,-9-1 0-1,-1 1 8 0,-9-5-8 15,-9 1 0-13,-9-5 0-2,-15 5-9 0,-4-1 9 16,0 0-8-15,-5 5 8-1,-9 0 0 0,0 3-9 20,-9 5 9-19,0 4-13 0,9 0 5-1,-10 13 8 0,1-9-11 0,-5 13 11 20,5-1-8-19,-1 9 8-1,6-4-15 0,-6 4 3 0,-8 4 0 0,4 4 0 15,9 4 0-14,5 4 1-1,4 1 0 0,6-1 0 5,4 9 1-4,4 0 0 9,-8-1 0-9,8 9 0 7,10 4-10-6,9 1-3-2,0-5 0 0,5 12 0 16,0 0-1-15,19 1-1-1,13 3 0 0,0-3 0 21,-4 7-8-19,23-3-2-2,19-5 0 0,4 1 0 11,5-1 1-11,10-4 0 2,18 5 0-2,14-5 0 7,13 0 34-6,1 5 0 0,5-18 0-1,9 9 0 11,13-4 20-9,6 9 5-2,4-18 1 0,9 5 0 11,1 0 14-8,4-4 2-2,0-1 1-1,14 1 0 8,5-4 2-7,4-1 1 10,0-3 0-9,1-5 0 10,4 0-23-11,0-8-5-1,4 0-1 0,-4 0 0 15,-9-12-6-14,0 8-2-1,-1-9 0 0,-4 5 0 4,-4-4 8-3,-15-5 2 11,-9 0 0-11,-4-3 0-1,-10 3 2 0,-5-4 1 12,1 5 0-10,-10-5 0-2,-14 5 4 0,-4-9 1 13,-10 0 0-10,-4 4 0-3,-15 5-27 0,-4-5 0 9,-4 5 0-8,-10 3-11 12,-10-3 11-12,-8-1-8-1,-10-4 8 0,-9 5-8 10,-10 3-7-9,-9-3-1 14,-9 3 0-14,-5-3 0 16,-18 3-8-16,-15 1-3-1,-8 4 0 0,-6 4 0 19,1 4-5-18,-10-9-2-1,0 5 0 1,-9 4 0-1,-4 0 1 0,8 0 0 0,1 0 0 0,-5 4 0 0,0-4 19 0,5 9 4 18,4-1 1-17,14 4 0-1,0-3 9 0,5 3-12 7,-4 0 12-5,8-3-12 13,10 3 12-13,9 5 0-2,10-9 0 0,13 4 0 0,6 1 0 0,13-5 0 17,14-4 8-16,4 4-8-1,1-3 9 0,14-1-9 18,9-4 12-17,14 8-12-1,4-4 12 0,15 0-12 0,14 5 12 0,18-9-12 15,19-9 20-14,9 5-4-1,0 0 0 0,14-8 0 15,9 3-2-14,5-3-1-1,10 8 0 0,-6-13 0 20,1 9 3-19,4 0 0-1,15-13 0 0,-6 4 0 0,1 5 1 0,-5 0 1 17,0-5 0-16,0 5 0-1,5-5-2 0,-15 5-1 15,-13-1 0-14,0 5 0-1,-14-9 1 0,4 5 1 14,-4 4 0-13,-5-5 0-1,-14 1-17 0,-9 4 8 20,-5-5-8-19,-14 5 0-1,-9 8 8 0,-9 0-8 0,-10-13 0 0,-4 9 0 24,-6 4 0-23,-13 0 0-1,-9-12 0 0,-5 8 0 1,-18-9 0-1,-10 5-11 0,-14 0 11 0,-19-1-13 28,-13 9 0-26,-10 0 0-2,-14 0 0 0,-9 5 0 0,-18-5 3 0,-1 8 1 0,5-4 0 0,-9 8 0 45,-10-3 9-44,1 7 0-1,-1-7 0 0,-9 7-8 0,-5 1 8 0,5 3 0 0,0-3 0 0,5 4 0 0,0-5 0 0,4 9 0 0,-4-8 0 0,18 3 0 50,15-3 0-49,-1-1 0 0,0 1 0-1,5-5 0 0,19 5 0 0,9-5 0 1,9 1 0-1,14-5 0 0,10 0-8 0,13 1 8 0,10 3-8 0,14-8 8 0,-1 0 0 0,15 5 0 52,9-9 0-51,14 4 0-1,9 8-19 0,24-8-5 0,23-4 0 0,27 4-1 0,20 9 25 0,13-5 0 0,24 0 0 0,23-4 0 0,23 1 10 0,23 3 1 0,10 0 0 0,18 0 0 63,1-3-11-63,18-1 0 0,9 8 0 0,5-4 8 0,9 9-8 0,10 0 0 0,13 3-12 0,24-3-652 1,14 8-131-1</inkml:trace>
    </iact:actionData>
  </iact:action>
</iact:actions>
</file>

<file path=ppt/ink/inkAction10.xml><?xml version="1.0" encoding="utf-8"?>
<iact:actions xmlns:iact="http://schemas.microsoft.com/office/powerpoint/2014/inkAction" lengthUnit="cm" timeUnit="ms">
  <inkml:definitions xmlns:inkml="http://www.w3.org/2003/InkML">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1-08T16:18:40.047"/>
    </inkml:context>
    <inkml:brush xml:id="br0">
      <inkml:brushProperty name="width" value="0.08819" units="cm"/>
      <inkml:brushProperty name="height" value="0.35278" units="cm"/>
      <inkml:brushProperty name="color" value="#7030A0"/>
      <inkml:brushProperty name="tip" value="rectangle"/>
      <inkml:brushProperty name="rasterOp" value="maskPen"/>
    </inkml:brush>
    <inkml:brush xml:id="br1">
      <inkml:brushProperty name="width" value="0.055" units="cm"/>
      <inkml:brushProperty name="height" value="0.055" units="cm"/>
    </inkml:brush>
    <inkml:brush xml:id="br2">
      <inkml:brushProperty name="width" value="0.08819" units="cm"/>
      <inkml:brushProperty name="height" value="0.35278" units="cm"/>
      <inkml:brushProperty name="color" value="#FFFF00"/>
      <inkml:brushProperty name="tip" value="rectangle"/>
      <inkml:brushProperty name="rasterOp" value="maskPen"/>
    </inkml:brush>
    <inkml:brush xml:id="br3">
      <inkml:brushProperty name="width" value="0.05292" units="cm"/>
      <inkml:brushProperty name="height" value="0.05292" units="cm"/>
    </inkml:brush>
  </inkml:definitions>
  <iact:action type="add" startTime="10395">
    <iact:property name="dataType"/>
    <iact:actionData xml:id="d0">
      <inkml:trace xmlns:inkml="http://www.w3.org/2003/InkML" xml:id="stk0" contextRef="#ctx0" brushRef="#br0">13077 13516 115 0,'0'0'0'2,"0"0"10"-2,0 0-10 0,0 0 0 4,0 0 0-4,0 0 0 9,-5-9 37-9,5 9 6 7,0 0 1-6,0-8 0 6,-4 0 32-7,-1-1 6 8,5 9 2-8,-5-8 0 6,5 4-17-5,0 4-3 5,-4-4-1-6,4-8 0 9,0 12-20-8,0-9-4 5,0 9-1-6,0 0 0 8,0 0 3-7,0 0 1 4,-5-12 0-5,5 12 0 8,-5-4-5-7,5 4-1 6,0-9 0-7,0 9 0 8,0 0 4-8,0 0 0 6,-4-4 0-6,4 4 0 11,-10-4-29-11,10 4-11 4,0 0 8-4,-4 0-8 9,-6 0 0-9,6 0 0 7,-6-8 0-6,10 8 0 5,-9 0 12-6,4 0-4 8,-4 0 0-8,0 0 0 8,4 0-8-8,5 0-14 6,-9 8 3-5,-1-8 1 7,6 0 10-8,-1 0 0 8,-4 4 0-8,4-4 0 6,-4 0 11-5,0 0-3 5,-1 0 0-6,6 0 0 9,-6 0 13-9,1 4 3 6,0 5 0-6,4-9 0 19,-9 0-5-17,0 0-1-2,5 4 0 0,-1-4 0 15,-4 4-18-14,-4 4 0-1,4-8 0 0,0 0 0 13,0 0 0-13,0 0-14 0,0 4 2 0,-5 1 1 8,5-5 19-7,0 4 3 4,1 4 1-5,-1-8 0 6,0 0-12-4,0 4 0 2,0 0-10-3,0-4 10 6,-5 8 0-7,10-8 20 7,-1 5-4-7,10-5 0 8,-14 12 28-8,14-12 6 7,0 0 1-6,0 0 0 5,0 0-28-5,0 0-6 8,0 0-1-9,0 0 0 5,0 0-4-4,0 0-2 5,0 0 0-6,5 0 0 9,9 4-2-9,-5 0 0 6,10-4 0-6,-5 9 0 9,5-18 0-9,4 9 0 6,0 0 0-6,-4 0 0 9,9-4-8-8,-5 0-11 19,5 4 3-19,0 0 0-1,4 0 30 0,-4 0 6 0,0 0 2 0,0 0 0 35,0 4-30-35,0 0 8 0,0 5-8 0,0-9 0 0,0 0 17 0,0 0 1 0,4 4 0 0,-4 0 0 72,5 0-2-72,0-4 0 0,-1 0 0 0,1 8 0 0,-1-8-6 1,1 0-2-1,-1 0 0 0,1-8 0 0,0 8-8 0,4 0 0 0,-5 0 0 0,1 0 0 0,0-4 0 0,-5 4 0 0,4-4 0 0,1 0 0 0,-5 4 0 0,0 0 8 0,-5 0-8 0,5-9 8 59,4 9 4-59,-4 0 0 0,0-4 0 0,-4 0 0 0,3 4 3 0,1 0 1 0,-4-8 0 0,-1 4 0 0,5-1-16 0,-5 5 11 0,0 0-11 0,1-8 10 0,-1 4-10 0,0 0 12 1,1 4-12-1,-1 0 12 42,5-8-12-42,-5 8 0 0,0-4 0 0,1 4-11 0,-1-5 11 0,5 1 0 0,-5 4 0 0,0 0-8 1,1 0 8-1,-1 0 0 0,0-8 0 0,0 4 0 16,1 4 0-15,4 0 0-1,-10 0 10 0,6 0-10 10,-1-4 15-10,5 4-3 7,-10 0-1-6,10-9 0 4,-4 5-11-5,-1 0 0 10,0 4 9-7,0 0-9-3,1 0 8 0,-1 0-8 6,0 0 8-6,5 0-8 8,-5 0 0-8,1 0 0 8,-1 0-10-8,0 0 10 8,1 4 0-8,-1-4 0 5,-5 4 0-3,10 5 0 8,-4-9 0-10,-1 0 0 4,5 4 0-3,-5-4 0 9,5 0 0-9,0-4 0 3,0 4 0-3,0 0 0 5,0 0 0-6,4 0 0 6,-4-9 0-6,0 9 9 9,0-4-9-9,5 4 8 8,-5-4-8-8,4 4 8 7,-13 0-8-7,9-8 10 9,-5 8-10-9,0 0 10 7,5 0-10-7,-4 0-17 7,4 0 4-7,0 0 1 7,-5 8 12-6,5-8 10 6,-5 4-2-7,5-4 0 7,-5 4-8-7,0 5 0 8,1-9 0-8,-1 0 0 8,0 4 0-8,5 0 0 6,-4 4 0-6,-1-8 0 9,0 4 0-9,5 1 0 6,0-5 0-6,-5 4 8 11,5-4-8-10,-5 8 0 1,5-8 0-1,-4 0 0 11,-1 4 0-12,0 0 0 6,10 4 0-6,-5-8 0 6,-5 5 0-5,5-5 0 10,-5 12 0-10,5-12 8 10,-5 0-8-11,1 4 0 0,-1 0 0 0,0-4 0 6,-4 9 0-6,4-9 0 12,-4 4-9-10,-1 0 9-1,-4-8-12-1,0 4 2 7,0 8 0-7,0-8 0 8,-4 0 10-8,3 8-10 6,1-4 10-5,0 9-10 14,0-13 10-15,-4 8 0 0,8 0 0 0,-4 1 0 9,0-5 0-8,-4 4 0 14,4-4 0-15,4 9 0 0,-4-5 0 0,5 0 0 16,-5-4 0-15,4 9 0-1,-4-13 0 0,0 4 8 16,5 4-8-14,-5-4 0-2,0 0 10 0,-5-4-2 0,-9 0-8 0,14 0 12 15,0 5-12-15,0-1 9 0,-5 4-9 0,5-4 8 16,-4-4-8-15,4 0 0-1,0 0 0 0,-14 0 8 9,0 0-8-8,9 0 0 3,5 4 0-4,-14-4 8 7,0 0-8-7,14 0 0 8,0 9 0-8,-14-9 0 7,9 0 16-6,-9 0 0 4,0 0 1-5,0 0 0 9,14 0-17-9,-14 0 0 6,0 0 8-6,0 0-8 8,0 0-12-7,0 0-5 5,0 0-2-6,0 0 0 9,0 0 19-9,0 0-12 6,0 0 12-6,0 0-10 10,-14 0 10-9,0 0-13 3,-5 0 5-3,-4 0 8 14,-5 4-16-14,0 0 5-1,-4 4 1 0,-1-8 0 37,1 8 10-36,4-3-10-1,-5 3 10 0,5-4-10 0,-4 0 10 0,4 4 0 0,-5-3 0 0,0-5 0 0,1 4 0 0,-5 4 0 74,-1-8 0-74,-8 0 0 0,-1 0 0 0,1 0 11 0,-6-8-3 0,1 8 0 0,-5-4-8 0,1 4 0 0,8 0 9 0,-4 0-9 0,0 0-9 0,-1 0-7 0,1 4 0 0,5-4-1 0,-6 8-139 0,-3-8-28 0</inkml:trace>
    </iact:actionData>
  </iact:action>
  <iact:action type="remove" startTime="13476">
    <iact:property name="style" value="instant"/>
    <iact:actionData xml:id="d1" ref="#d0"/>
  </iact:action>
  <iact:action type="add" startTime="13267">
    <iact:property name="dataType" value="strokeEraser"/>
    <iact:actionData xml:id="d2">
      <inkml:trace xmlns:inkml="http://www.w3.org/2003/InkML" xml:id="stk1" contextRef="#ctx0" brushRef="#br1">21875 19552 633 0,'5'-24'56'2,"-5"11"-44"-1,0-8-12 0,9 1 0 8,1-1 53-8,4-12 9 5,-1 0 2-6,1 0 0 9,5 0-49-9,0-5-15 5,-1 1 8-4,1 4-8 7,0-4 21-7,-1 4 1 6,1-1 0-6,9 10 0 6,-10-5 18-5,1 4 3 3,0 4 1-3,4-8 0 5,-5 13 28-5,1-1 7 2,-5 0 1-3,5 9 0 6,-1-8-28-4,1-1-4 1,0 13-2-1,4-8 0 2,0-1-38-3,0 9-8 2,-4 0 0-2,0-4 0 6,-5 8 0-6,4 0 0 2,-8 0 0-1,4 8 0 5,-14-8 0-3,13 8 0-4,-8 5 0 1,4 7 0 3,-9 1 8-5,-4 4-8 8,-1 12 11-6,0-4-11 4,-4 4 0-6,-5 5-17 7,0 3 1-5,0-3 1 17,0-5-9-15,0 8-3-3,0-11 0-1,5 3 0 15,0-8-11-14,4-4-2-1,0-1-1 1,5 5 0-1,0-12 27 0,0 0 6 1,0-5 8-1,5 0-13 5,0 1 36-5,-5-13 7 7,9 4 2-7,5-4 0 9,5 0 14-8,-5 0 3 9,9-4 1-8,-4-4 0 4,4-1 4-1,0-3 1-4,5 4 0-1,5-9 0 8,-5-8-6-8,4 4-1 6,1 1 0-5,4-1 0 7,0 0-16-6,0-3-4 3,1 3-1-3,-1 0 0 5,-5 0-27-6,-4 5-11 1,-4-5 1-1,-1 13 0 22,-4 0-25-20,-5-1-5-3,0 1 0 1,-1 8-1 10,-13 0-7-8,0 0-2-3,0 0 0 0,0 17 0 11,-9-1 18-10,0 5 4 0,0 12 1-1,-10-4 0 0,-9 4 11 0,-5 13 3 4,-4-13 0-3,-5 12 0 24,0 1-18-20,-4-1-3-3,-5 5-1-1,4 0 0-1,1-9 8 0,-6 0 2 0,6-3 0 0,4-5 0 5,5-12 25-4,4-1 9 5,10 1 0-5,-1-9 0 6,6-3 20-6,4-1 4 5,5-4 1-5,9-4 0 8,0 0 22-8,0 0 4 5,9-4 0-4,5-9 1 6,9-3-28-7,0 8-5 6,15-17-2-5,-1 8 0 2,5-3-6-1,0-5-2 0,4-4 0-1,5 4 0 5,5 0-5-7,0-4-1 9,5 0 0-5,-1 4 0-3,-4 0-12-1,0 5 11 6,4-1-11-5,-8 5 10 5,-1 3-10-5,-5 5 0 5,1-5-10-5,-5 9 10 10,-5 4-11-5,0 4 11-6,1 9-12 0,-6-9 12 7,1 13-15-4,-5-1 4 2,4 1 1-5,-8 7 0 8,-6 1 2-3,1 13 0-4,-5-14 0 1,0 5 0 19,0 4-21-15,0-4-4-4,-5 0-1-1,0 5 0 1,1-14 26 3,-1 1 8-5,-4 0 0 0,4 3 0 1,0-7 12-1,5-9 10 5,-5 5 2-3,5-5 0 5,5 0 12-5,4-8 4 3,10 0 0-4,4 0 0 3,0-12-11-3,5-1-1 5,5-7-1-5,4-1 0 7,5-4-3-7,4-4-1 6,-4 9 0-7,9-14 0 8,5 5-10-6,0 0-1 3,5 5-1-5,4 3 0 10,-5 0-2-7,10 5 0 0,0-1 0-1,9 5 0 5,0-1-9-7,5 5 10 6,4 4-10-6,-4 0 10 5,4 4-10-5,1 0 8 7,9 0-8-6,-1 0 8 7,1 8-25-7,0 0-6 4,-5 13-1-5,0-4-920 14</inkml:trace>
    </iact:actionData>
  </iact:action>
  <iact:action type="add" startTime="17028">
    <iact:property name="dataType"/>
    <iact:actionData xml:id="d3">
      <inkml:trace xmlns:inkml="http://www.w3.org/2003/InkML" xml:id="stk2" contextRef="#ctx0" brushRef="#br2">12146 13499 1177 0,'0'0'52'2,"0"0"11"-2,0 0-51 0,0 0-12 7,0 0 0-7,0 0 0 9,4 0 9-9,-4 0-1 6,0 0 0-6,0 0 0 9,10-12-8-9,-10 12 8 6,0 0-8-5,0 0 8 7,4-5 20-8,-4 5 3 6,0 0 1-6,0 0 0 11,0 0 9-11,0 0 3 4,0 0 0-4,0 0 0 9,0 0 2-9,0 0 1 7,0 0 0-7,0 0 0 8,0 0-23-8,5-8-5 7,-5 8-1-6,9 0 0 7,1 0 0-8,-6 0 0 6,6 0 0-6,-1 0 0 7,-4-4 3-7,4 4 1 8,0 0 0-8,1 0 0 8,-1-4 0-8,0 4 0 7,0 0 0-7,-4 0 0 8,4 0-4-8,1 0-1 9,-1 0 0-9,0 4 0 6,5-4-8-5,-4 0-1 4,4 0-8-4,0 4 12 7,4-4-12-8,-4 8 0 6,0-8 0-6,5 0 0 9,4 0 0-9,-4 0 0 7,4 0 0-6,0 0 0 7,0 0 0-6,1 0 0 2,-1-8 8-4,0 4-8 10,5 0 15-10,0 4 0 4,-5 0 0-3,1-8 0 8,-1 4-2-9,5 4 0 5,-9-5 0-5,4 1 0 9,-5 4-13-9,1 0 11 7,0 0-11-7,-1 0 10 8,1 0-10-8,0 0 0 8,-1 0 0-8,1 4 0 8,-1-4 0-8,1 5 0 6,0-1 0-5,-1 4 0 6,1-8 0-7,4 0 0 7,-4 0 0-7,4 0 8 8,-4 0-8-7,-1 4-14 4,6-4 3-5,-1 0 1 8,0-4 10-8,0 4 14 7,1 4-3-7,-1-4-1 9,-4 0-2-9,4 0 0 6,-9-4 0-6,4 4 0 10,-8 0-8-9,8 0 0 4,6 0 0-5,-6 0 0 9,1 0 0-9,4 0 0 6,-4 0 0-6,-1 0 0 9,6-8 16-8,-1 4-1 4,-4 4-1-4,4-5 0 6,-5 1-14-7,6 4-16 6,-6 0 3-5,6-8 1 7,-6 4 12-8,1 4 0 8,4-4 0-7,0 4 0 5,-4-9 0-6,4 5 8 10,-4 4-8-10,0-4 0 5,-1 4 10-5,1 0-10 7,4 0 8-7,5-8-8 9,-9 8 0-8,4 0 8 7,-4 0-8-7,-1-4 0 4,5 4 8-5,1-4-8 6,-1 4 8-6,5 0-8 9,0-5 0-9,-5 5 0 6,5-4 0-5,-5 0 0 8,1 4 0-9,4-4 0 5,-10 4 0-4,5-4 0 10,1 4 0-11,-6 0 0 4,1 0 0-3,0 0 0 6,4 4 0-6,-4-4 0 5,-1 4 0-6,1-4 0 8,-1 4 0-8,1 0 0 6,0 1 0-6,4-1 0 8,0-4 0-8,-4 4 0 8,-5 4 0-8,4-8 0 9,6 4 0-8,4-4 0 6,-5 4 0-6,0-4 0 3,5 9 0-3,-5-9 0 6,1 0 0-7,-1 0 0 7,0 0 0-7,5 4 0 7,-5-4 0-7,-4 0 0 9,9 4 0-9,-5-4 0 6,0 8 0-5,-4-8 8 7,4 0-8-8,1 4 10 7,-6 1-10-7,6-5 10 10,-6 4-10-9,1 4 0 4,4-4 0-5,0 0 0 10,1 4 0-9,-1-3 0 7,5-1 0-7,-5 4 0 1,5-8 0-2,0 0 0 8,0 4 9-8,0-4-9 11,4 0 9-9,-4 0-9-2,0 0 12 0,5-4-12 9,-1 4 9-9,1 0-9 7,0 0 0-7,-5 0 9 7,-5-8-9-7,5 8 0 10,-5 0 9-9,5 0-9 3,-5 0 0-4,-4 0 8 7,4 0-8-7,-4 0 0 9,-1 8 0-9,6-8 8 7,-10 0-8-7,4 4 0 7,6 0 0-6,-6 5 0 5,5-9 0-6,-9 0 0 12,5 8 0-12,0-4 0 5,4-4 0-4,-4 8 0 11,4-8 0-11,0 0 0-1,0 0 0 0,-4 4 0 14,-5 1 0-13,5-5 0-1,-1 8 0 0,1-8 0 12,-5 0 8-12,4 0-8 6,6 4 10-6,-6-4-10 6,1 0 12-5,0 0-3 6,-1 0-1-7,1 0 0 6,-5 4-8-6,4 4-11 7,-4-8 3-6,0 5 0 6,0-5 29-7,5 4 7 9,-5-4 0-9,0 4 1 5,4 0-29-4,-4-4 8 11,0-4-8-12,5 4 0 6,-5 0 0-5,5 0 0 6,-5 0 0-7,4 0 0 6,-4 0 0-5,9-4-20 4,-4 4 4-4,0 0 0 6,4 0 16-7,-4 0 0 6,-1 0 0-5,1 0 0 6,-1 4 9-6,6-4 6 5,-6 0 1-5,6 0 0 8,-6 0-16-9,6 0 0 4,-11 4 0-4,6-4 0 9,4-4 0-9,1 4 0 6,-6 0 0-6,1-4 0 8,4 4-12-8,-4-4-6 8,4 4-1-8,-4 0 0 13,-1-5 8-11,-4 5 2-1,5 0 0-1,0-8 0 7,-6 4 9-7,6 4 0 9,-5-4 0-8,5 4 0 10,-1-8 0-9,-4 8 0-2,5-5 0 0,-5 5 0 8,0-4 0-7,4 4 0 8,-4 0 0-8,5 0 0 7,-5 0 0-7,0 0 0-1,0 0 0 0,-5 0 0 10,1 0 0-9,4 0 0 7,-1-8 0-8,-3 8 0 9,-1 0 0-8,5 0 0 6,0 0 0-6,-5 0 0 9,1 0 0-10,-1 0 0 0,5 0 0 0,0 0 0 10,0 0 0-9,-5 0 0 8,5-4 0-7,0 4 0-2,5 0-8 0,-10-4 8 9,-9 4-8-8,14 0 8 15,0 0 0-16,5-4 0 0,-10 4 9 0,5 0-9 13,4 0 0-12,1 0 0-1,-5 4 0 0,5-4 0 9,-5-4 0-8,9 4 0 9,-4 4 0-10,-1 0 0 0,-4-8 0 0,9 4 0 10,1 0 0-9,-6 0 0 7,6 0 0-8,-1-4 0 8,0 4 0-7,0 0 0 6,5-9 0-5,-4 9 0-2,4-4 0 0,-5 4 0 9,9-4 0-9,-4 4 0 16,5 0 0-15,-5 0 0-1,4-8 0 0,-4 8 0 14,5-4 0-13,4-1 0-1,0 5 8 0,-4 0-8 8,4-8 9-8,-4 8-9 8,-1-4 0-7,1 4 0 0,0-4 0 3,-1 4 0 1,1 0 0-5,-5 0 0 7,4 0 0-7,1-8 0 8,0 8 0-8,4-4 0 15,0 4 0-15,-4-5 0 0,-1 5 0 0,1-4 0 7,9 4 0-6,-10 0 0 7,-8 0 0-8,13-8 0 6,0 8 0-5,0-4 0 6,1 4 0-6,-11 0 0 5,6 0 0-5,4 4 0 6,5-4 0-6,-9 0 0 5,-5-4 0-6,0 4 0 10,9 0 0-10,-5 0 0 5,1 0 0-4,0 0 0 9,9 4 0-10,-1-4 0 3,-8 0 0-2,4 0 0 6,-4 8 0-2,9-8 0-3,4 0 0-1,-4 0 0 8,-9 0 0-9,4 0 0 7,5 4 0-7,-5-4 0 8,-4 5 0-8,9-5 0 7,-5 4 0-7,5 4 0 7,0-8 0-6,0 0 0 13,-5 4 0-13,9 0 0-1,10-4 0 0,-5 0 0 7,-9 0 0-6,0 0 0 6,9 0 0-7,-4 0-12 6,-5 0 12-5,-5 8-10 6,0-8 10-6,1 0 9 5,-6 0-1-6,5 5-8 8,1-5 0-7,-1 4 0 14,-4 4 0-14,8-8 0-1,-8 0 8 0,4 0-8 6,5 0 0-6,-5 4 0 10,1 0 0-9,-1-4 0 3,-5 9 8-3,6-9-8 15,-6 0 8-15,-4 0-8-1,5 4 9 0,-5 4-9 6,0-8 20-5,-5 8-3 13,5-8 0-13,-9 0 0-1,8 4-17 0,-3-4-16 17,-1 0 4-17,0 5 0 1,1-5 12-1,-1 0 0 1,5 0 0-1,0 0 0 9,0 0 8-9,4 0 0 9,-4 0 1-9,0 0 0 6,-5-5 0-5,1 10 0 5,-1-5 0-5,5 0 0 6,0-5-9-6,4 1 0 5,-4 4 0-6,5 0 0 8,-5 0 0-7,0 0-9 5,0 4 9-5,0-4-10 9,-5 0 10-10,5 0 9 8,-5 5-1-6,5 3-8 2,0-8 0-4,0 0 0 7,4 0-15-6,-4 0 5 10,5 0 10-10,0 0 0-1,-6 0 0 0,1 0 0 8,0 0 0-8,5 0 0 7,0 0 0-6,-1 0 0 19,-4 0-31-20,0 0-4 4,-5 0-1-3,1 0 0 7,-6 0-96-7,1 4-19-1,-1 8-4 0</inkml:trace>
    </iact:actionData>
  </iact:action>
  <iact:action type="add" startTime="24509">
    <iact:property name="dataType"/>
    <iact:actionData xml:id="d4">
      <inkml:trace xmlns:inkml="http://www.w3.org/2003/InkML" xml:id="stk3" contextRef="#ctx0" brushRef="#br2">17304 14145 1062 0,'0'0'47'1,"0"0"9"-1,-9 8-44 0,-1-4-12 4,10-4 0-3,0 0 0 6,0 0 47-7,0 0 7 10,-4 0 2-9,4 0 0 3,0 0-1-4,0 0 0 8,0 0 0-8,0 0 0 7,0 0-15-7,0 0-2 7,-10-4-1-7,10 4 0 8,0 0-20-8,0 0-4 8,-4-12-1-8,4 12 0 8,0 0-12-8,0 0 11 6,0 0-11-6,0 0 10 10,0 0 3-9,0 0 1 2,0 0 0-3,0 0 0 9,0 0 0-9,14 0 0 7,0 4 0-7,-1 4 0 8,1-8 5-8,0 0 1 7,0 0 0-7,0 4 0 8,5-4 0-8,-5 4 0 8,5-4 0-8,4 9 0 7,0-9 11-7,5 8 2 9,-5 4 1-9,5-8 0 6,5 1-34-6,-1 3 0 7,6 0 0-7,-6 0 0 8,5-4 0-8,5 1 0 7,-4 3-11-7,-1-8 11 8,0 8 0-8,0-4 14 7,1-4-1-7,-1 9 0 8,0-9 9-7,0 0 2 5,5 4 0-6,0-4 0 9,0 4-11-9,0-4-1 6,0 0-1-6,-5 0 0 10,5 0-11-9,0 0 8 3,0 0-8-4,0 0 8 9,-5 0-8-9,5 0 0 6,-5-4 0-4,0 4 0 4,1-4 0-5,-1 4 0 5,-5 0 0-6,10 0 0 9,-5-9 0-8,1 5 0 5,-1 0 9-6,5 0-9 7,0-4 17-7,0-1-1 10,-19 9 0-10,10-12 0 8,-1 8-16-8,1-4 0 10,4-1 0-9,-4 9 0 5,-10-8-8-4,9 0-3-2,1 4 0 0,0-5 0 8,-10 1 11-7,5 8 0 11,4-12 0-10,1 7 0-2,-10 5 0 0,10-8 0 7,-1 0 0-6,1 4 0 8,4-5 8-8,-4 1 3 5,-5 8 1-5,4-12 0 7,10 8-12-7,-9-9 0 6,-5 9 0-7,4 4 0 9,1-8 0-8,0 0 0 0,-1 3 0-1,1 1 0 8,-5 0 0-8,0 4-16 8,4 0 3-7,-4-4 0 6,-9 4 13-6,-1 0 0 8,10 0 0-8,-4 0 0 3,3 0 0-4,6 0 0 8,-5 0 0-8,5 0 0 6,4 0 0-6,-5 0 0 8,-8 0 0-8,8 0 0 7,6 0 0-7,-11 0 0 7,-3 0 0-7,8 0 0 8,6 0 0-8,-6 0 0 7,1 0 0-7,-5 4 0 8,0-4 0-8,0 4 0 7,-5-8 0-7,5 4 0 9,-5 4 0-9,5-4 8 6,-9 4-8-6,8-4 0 10,-3 5 12-10,-6-1-12 5,6 0 12-5,-1 4-12 9,0-8 14-9,0 0-4 6,1 8-1-6,-1 1 0 8,5-9-9-8,0 0 0 7,0 0 0-7,0 4 0 8,0 0 0-7,0 4 0 9,0-8 0-9,-1 4 0 4,-3 0 0-5,4 5 0 10,0-5 0-9,-5 0 0 10,9 0 0-10,-4 4 0-1,-4-8-12 0,8 5 12 9,-4-1 0-8,0 4 0 12,0-4 0-13,5 0 0 0,-1 5 0 0,6-5 0 12,-6 0 0-11,5 8 0-1,-4-8 0 0,4 1 0 12,0 3 0-10,-4-8 0 3,4 4 0-4,5-4 0 10,-5 12 0-10,1-12 0-1,-1 0 0 0,5 0 0 9,-10 0 0-8,6 4 0 5,-1-4 0-6,0 0 0 5,0 0 0-5,1 0 0 6,-1 5 0-6,0-5 0 8,-4 8 8-8,9-8-8 7,4 0 0-7,-4 0 10 8,-5 0-10-8,0 0 10 8,5 0-10-8,-4 4 12 8,4-4-12-8,-5 4 12 6,0-4-12-5,-4 0 10 6,-1 4-10-7,1-4 10 8,4 0-10-8,-4 0 0 6,-1 0 0-6,5 0 0 8,-4 0 0-8,4 0 0 7,5-4 0-7,0 4 0 8,5-4 0-8,-6 0 0 8,1 4 8-8,0-8-8 8,0 3 0-8,0 1 12 6,0 4-12-6,-5 0 12 10,0 0 1-10,1 0 1 5,-6 0 0-5,6-8 0 9,-6 8 0-9,1 0 0 7,-1 8 0-7,1-8 0 9,4 0-6-9,0 0 0 7,10-8-8-6,-5 8 12 6,-5 0-12-7,0 0 9 6,1-4-9-5,3 4 8 9,1-4-8-10,-9 4 0 6,4-8 0-5,-4 8 0 5,-1 0 0-6,1 0 0 7,0 0 0-7,-6 8-11 7,-3-16-1-7,4 8-1 7,-5 8 0-7,0-8 0 22,-4 0-32-22,-1 4-7 4,1-4 0-4,-10 4-982 0</inkml:trace>
    </iact:actionData>
  </iact:action>
  <iact:action type="add" startTime="26445">
    <iact:property name="dataType"/>
    <iact:actionData xml:id="d5">
      <inkml:trace xmlns:inkml="http://www.w3.org/2003/InkML" xml:id="stk4" contextRef="#ctx0" brushRef="#br2">1229 15113 1378 0,'0'0'61'1,"0"0"13"-1,0 0-59 0,0 0-15 4,0 0 0-3,0 0 0 6,0 0 9-6,0 0-1 7,0 0 0-8,0 0 0 7,0 0-8-7,0 0-11 7,0 0 3-7,0 0 0 8,0 0-4-7,0 0 0 6,0 0 0-7,0 0 0 8,0 0-3-8,0-4-1 7,0 4 0-7,0 0 0 9,0 0 26-8,0 0 5 3,0-8 1-4,5 4 0 10,-5 4-4-10,9 0 0 4,0-4 0-4,5-1 0 9,-4 10-1-9,4-5-1 6,-5 4 0-6,5-4 0 10,4 0-10-10,-4 0 0 6,5 0 0-6,-5 0 8 9,9 0-8-8,-4 0 0 4,4 0 0-5,-4 0 0 9,4 4 0-8,-4 4 0 7,4-8 0-7,-4 0 0 4,-1 0 0-4,6 0 0 4,-1 0 0-4,5 0 0 6,0 4 0-7,0-4 0 7,0-4 0-7,-1 4 0 8,6 0 0-8,0 0 0 10,-5-8 10-9,-1 4-10 4,-3 0 12-4,8-1-12 6,-4 5 12-7,0 0-12 7,0 0 29-7,0-8-1 6,0 4 0-6,5 0 0 8,-10-4-28-7,5-1 0 5,0 1-11-6,0 4 11 9,0 0 0-8,0 4 0 4,-1-4 0-5,1-1 12 8,5 1-12-8,-10 0 0 7,5 0 0-7,5 4-11 10,-5-8 11-10,4 4 0 5,1 4 0-5,-1-5 0 10,-8-3 0-10,4 0 0 5,0 8 10-5,4-8-10 9,5 4 0-9,1-5 0 6,-10 9 0-5,9-12 0 6,-5 8 0-6,6-9 0 5,-6 1-11-6,6 8 11 9,-6 0 0-9,1-5 0 7,-1 5 0-7,1-4 0 7,-1 8 0-7,1 0 0 8,4 0 0-8,1 0 0 7,-6-8 0-7,5 8 0 7,1 0 0-7,-1-5 0 9,0 5 0-9,-4 0 0 6,4-4 8-6,0 4-8 9,-4 0 0-9,-1-8 0 6,1 4-10-6,0 0 10 9,-1 4 0-9,-4 0 0 6,5-13 13-6,-1 9-4 10,1 0-9-9,-1 0 0 3,1 0-12-3,9 0 12 7,-5 4 0-7,-4-4 12 6,-1 4 0-7,1 0 0 6,13 0-12-6,-18 0 0 8,-9-9 0-8,4 9 0 8,10 0 0-7,-1 9 8 4,-8-9-8-5,-1 0 0 9,-4 4 0-9,4 0 0 8,5-4 0-8,-10 0 0 7,-4 4 0-7,10-4 0 7,-1 0 0-7,0 0 0 8,-13 0 0-8,8 0 0 6,5 0 0-2,1 0 0 2,-1 0 13-6,-4 0-2 5,-1 4-1-5,6-4 0 9,8 4 7-9,-9-4 2 6,-9 0 0-5,5 0 0 7,14 0 5-7,-10 4 2 4,0-4 0-5,-4 4 0 11,-5-4-26-11,9 9 0 4,-4-9 0-3,-1 4 0 8,-4-4-11-9,5 0-1 5,9 4 0-4,-10 4 0 7,1-8 12-8,4 0 0 7,5 0 0-7,0 4 0 8,-5 1 0-8,1 3 0 6,-1-8 0-6,5 0 0 9,4 4 0-9,-4 0 0 8,-4 0 0-7,8-4 0 8,5 9 0-8,-9-9 0 4,-4 4 0-4,4-4 0 7,9 0 9-7,-5 4 4 5,-8-4 1-5,4 8 0 3,-10-8-14-3,15 0 0 4,4 0 0-5,-4 0 0 9,-5 4-8-9,0-4 8 7,4 0-12-7,1 4 12 8,-1 5 0-8,-4-9 0 6,0 0 0-6,5 4 0 10,-5 0 0-10,0-4 0 6,4 0 0-6,-4-4 0 9,5 4 0-9,-1-4 16 5,1 4-2-4,4 0 0 7,0 0-14-8,-4 0 9 6,0-13-9-6,-1 9 8 9,-4-4 4-9,5 0 0 7,-1 8 0-7,1-9 0 8,4-3 1-8,-4 12 1 8,-5-8 0-8,4-1 0 7,-4 9 2-6,5-12 1 8,-5 8 0-9,-5 4 0 9,5-9-1-8,-5 5-1 5,5 0 0-6,0 0 0 11,-9-4-4-10,9 8-1-1,-5-4 0 0,5 0 0 11,-5-5-10-11,5 5 10 12,-5 0-10-12,1 4 10 0,-1 0-10 0,-5-8 8 12,10 4-8-10,-9-1 8 0,4 5 2-2,1-8 0 15,-6 8 0-14,1-4 0-1,4 4-10 0,-4-4 12 14,-1 4-12-13,1-4 12-1,0 0-3 0,-1 4 0 14,1 0 0-13,-1 0 0-1,-4 0-9 0,5 0 8 9,0-5-8-8,-5 5 8 7,4 0-8-6,1-4 0-2,-1 4 0 0,1 0 8 7,0 0-8-6,-1 0 0 8,1 0 0-9,4 0 0 6,-4-4 8-5,4 4 0 6,-4 0 0-6,9 4 0 5,0-4-8-6,0 0 0 6,-5 0-10-5,0-4 10 5,-4 4 0-5,-1 0 0 5,6 0 11-6,-6-8-3 9,5 8 2-9,1 0 1 7,-6 0 0-7,6 0 0 9,-1 0-3-9,0 8 0 6,0-8 0-6,1 0 0 11,-6 0-8-11,1 0 0 5,4 0 0-4,-4 0 8 5,0 0-8-6,-1 0 0 7,1 0 0-6,-1 0 0 6,-4 0 0-6,5 0 0 5,0 0 0-5,-1 0 0 7,5 0 0-8,-4 0 0 7,-5 0 0-6,5 0 0 6,-1 0 0-7,6 0 0 9,-10 0 9-9,4 0-9 6,1 0 10-6,-1 0-2 6,1 0-8-5,0 0 12 6,-5 0-12-6,-5 0 0 5,10 0 0-5,-5 0 0 7,0 0 18-8,4 0 1 6,-4 0 0-5,5 0 0 7,-5 0-4-8,4 0-1 7,-4 0 0-7,0 0 0 21,0 0-36-15,-4 0-7-5,3 0-2-1,1 0 0 0,5 0 31 0,-10 0 13 1,5 0-1-1,-4 0 0 9,4 0-12-9,0-8 0 7,-5 8 0-6,0-4 0 5,5 4-14-5,-5 0 1 7,1 0 0-8,-1 0 0 19,-9 0-12-19,14 0-3 1,-5 0 0-1,1 0 0 15,-1 0-32-15,0 4-8 0,5-4 0 0,0 8-560 9,5-8-112-7</inkml:trace>
    </iact:actionData>
  </iact:action>
  <iact:action type="add" startTime="33562">
    <iact:property name="dataType"/>
    <iact:actionData xml:id="d6">
      <inkml:trace xmlns:inkml="http://www.w3.org/2003/InkML" xml:id="stk5" contextRef="#ctx0" brushRef="#br3">2188 10780 1270 0,'0'0'56'1,"9"8"12"-1,1 0-54 1,4 1-14 3,4-1 0-4,-4-8 0 7,10 4 42-6,-6 0 6 5,1-4 0-6,-1 0 1 9,1 0 15-9,0 0 2 6,-1 0 1-6,1-4 0 9,4 0-24-9,-4 4-5 7,4-8-1-6,5-1 0 6,-9 1-29-7,9 0-8 8,-1-1 0-8,-8-3 0 8,4 0 0-8,-4-1 0 8,-5 5 0-8,5-9 8 7,4 1-8-7,-5 3 0 5,-4-3 0-5,0-1 8 8,5-3-8-8,-5 3 0 7,-5 1-8-7,-4-1 8 8,4 0 0-8,-9 5 0 7,0-5 0-7,-4 1 0 9,-1-5 0-9,0 5 8 6,-9-1 0-6,5 1 0 10,0 3 4-10,-5 5 2 5,-5-9 0-4,0 9 0 7,-4 0-14-8,0-9 0 6,0 9 8-6,-5 4-8 9,4-5 0-9,-3 9 0 7,-1-12 0-7,4 12 0 10,-4-4 0-10,0 4 0 5,1 0 0-4,-1 4 0 7,-5 0 0-8,5 4 0 8,0-3 0-8,-4 3 0 6,4 8 8-6,0 1-8 7,0 0 11-6,4 3-11 6,1-3 10-7,-5 8-10 7,10-5 8-7,-1 13-8 8,0-12 8-8,5 12-8 7,-4-8 0-7,4 4 8 8,5 4-8-8,-1 4 0 7,1 1 0-7,4 3 0 8,1-4 0-8,-1 5 0 6,0-5 0-5,5 4 0 8,0-3 0-9,0-1 0 5,5 4 0-5,0-4 0 10,4-3 0-10,0 3 0 5,10-4 0-5,-1-4 0 9,1 0 0-9,4 0 0 7,1-4 8-6,4 4-8 6,4-9 8-7,1 1-8 7,-5-4 0-6,4-5 8 6,1 0-8-7,-1-3 0 8,1-1 0-8,0 0 0 7,-1-8-15-7,5 0 2 7,1-12 0-7,4 8 0 21,-5-13-56-21,5-4-11 2,0-3-3-1</inkml:trace>
    </iact:actionData>
  </iact:action>
  <iact:action type="add" startTime="34099">
    <iact:property name="dataType"/>
    <iact:actionData xml:id="d7">
      <inkml:trace xmlns:inkml="http://www.w3.org/2003/InkML" xml:id="stk6" contextRef="#ctx0" brushRef="#br3">3938 10498 1036 0,'0'0'46'2,"0"0"10"-2,-4-4-45 0,4 4-11 6,0 0 0-6,-5-12 0 8,-4 8 154-8,0-13 29 7,-1 5 5-7,1-1 2 9,0 1-115-9,-5-1-23 7,-5-3-5-7,0 3-1 8,1-3-29-8,-10 3-5 6,5-3-2-6,-10-1 0 10,5 9 4-10,-9 0 1 6,0 4 0-6,-5 0 0 8,0 8-3-8,0 4 0 7,0 4 0-7,0 5 0 8,-5-1-12-8,6 5-10 6,-1 4 2-5,0 4 0 7,5 4 8-8,-1 4-12 7,-4 5 12-7,5 3-12 8,0 9 12-8,0 0 0 8,-5 8-9-7,5 4 9 5,4 5 0-6,0-5 0 8,10 4-9-8,0 0 9 7,0 1 0-7,4-13 0 7,10 0 0-7,4 0 0 8,0-5 0-8,10-11 8 7,4-1-8-7,1-8 0 8,4 0 0-8,4-4 0 7,1-12 0-7,4 0 0 8,5-5 0-8,5-4 0 7,-1-8 0-7,5-12 0 11,-4-5 12-11,4-3 5 4,0-9 2-4,1 0 0 9,8-13-19-8,-4-3-12 3,0-1 1-3,0 1 1 7,5-17 10-7,-6 8 0 5,-3-4 8-6,-6 4-8 8,1-8 11-7,-1 4-3 6,-8 0 0-7,-1 4 0 7,0 0 10-7,-4 5 2 8,0 12 0-7,-10-5 0 5,0 5 0-6,-4 12 0 8,4 4 0-8,-9 5 0 7,0-1 10-7,0 5 2 7,0 8 1-7,0 4 0 7,0 0-4-7,0 0-1 7,0 0 0-7,0 0 0 9,0 0-28-9,0 0 8 7,-5 8-8-7,1 4 0 9,4 1 0-9,0 7 0 6,0 5-9-6,0 4 9 10,4 9-11-10,1 11 11 5,0 9-12-4,-1 4 12 8,1 9-8-9,9 7 8 5,0 5 0-4,5 8 0 7,-5 4-8-8,9 9 8 7,5-5 0-6,0 5 0 5,-5-5-12-5,10-4 4 6,4-4 8-7,5-4-13 8,-5-8 0-8,0-1 0 8,-9-16 0-8,9 1 0 6,5-6 5-6,-4-7 8 9,-11-8-13-9,6-5 5 7,0-8 8-7,-1-4 0 6,-9-9 0-6,1 1 0 9,4-5 0-9,-5-12 0 6,5 0 0-6,-9-12 8 8,-6 3-8-7,11-7-13 5,-1-13 3-6,-4-4 1 9,-10-9 9-9,-4 5 0 6,9-17-9-6,-10-12 9 10,-4 0 0-10,-4-5 0 5,-6-3 0-4,1-1 0 8,-5-11 0-9,-9 3 0 5,-15-4-8-4,11 8 8 7,-1 1 0-8,-14 16 0 6,-23-1-9-6,-5 18 9 9,5 8 0-9,-5 20 0 6,-14 1-8-6,5 20 8 9,0 8 0-9,0 13-8 9,4 8 8-9,1 17 0 18,-1 4-36-17,5 3 0 0,5 6 0 0,9-6-589 6,10 1-119-4</inkml:trace>
    </iact:actionData>
  </iact:action>
  <iact:action type="add" startTime="34911">
    <iact:property name="dataType"/>
    <iact:actionData xml:id="d8">
      <inkml:trace xmlns:inkml="http://www.w3.org/2003/InkML" xml:id="stk7" contextRef="#ctx0" brushRef="#br3">4381 10689 1209 0,'-10'0'108'1,"-4"0"-87"5,0 0-21-5,5 0 0 7,9 0 119-7,-9 0 19 5,-10 0 4-6,5 0 1 8,14 0-54-8,-9 0-10 6,-5-9-3-6,0 9 0 10,14 0-30-10,-5 0-6 7,-4 0-2-7,0 0 0 8,-1 0-27-8,10 0-11 9,0 0 8-9,0 0-8 7,-4 9 0-7,8 11 0 5,10 1-14-3,5 8 5 6,-5 8 9-8,0 1-8 7,5 3 8-6,8 4-8 8,1-3 8-9,0 3 0 11,-4 1 8-11,4-1-8 9,9-7 0-9,-5-1 0 1,-8 0 0-1,8-8-8 5,6 4 8-5,-1-12 0 6,-5-4 0-6,1-1 0 11,0-8 8-11,-1 1 3 4,5-9 1-3,-4-9 0 8,-10 1 4-9,5-4 0 7,9-9 1-7,-9 0 0 7,-4-4 3-7,-1-8 1 7,5-4 0-6,-5-4 0 6,0-9-5-7,-9-8 0 7,-4-4-1-7,4-8 0 9,0-1-15-9,-5 1 0 8,-9 4 8-8,0-5-8 19,5 9-20-18,-5 0-8 0,-10 13 0-1,6-1-1 14,-6 17-21-13,1 0-4-1,4 12-1 0,-4 4 0 15,-10 9-11-15,5 8-2 1,14 0-1-1,-9 0-495 6,-10 13-100-5</inkml:trace>
    </iact:actionData>
  </iact:action>
  <iact:action type="add" startTime="35348">
    <iact:property name="dataType"/>
    <iact:actionData xml:id="d9">
      <inkml:trace xmlns:inkml="http://www.w3.org/2003/InkML" xml:id="stk8" contextRef="#ctx0" brushRef="#br3">5796 10341 2196 0,'-19'4'97'0,"19"-4"20"0,-9 13-93 0,9-5-24 5,-5 4 0-5,5 5 0 10,-9-1 24-10,4 5 1 7,5 8 0-7,0-4 0 8,-9 4-9-8,4 8-1 6,5 0-1-6,0 5 0 7,5 7-14-7,0-3 0 9,-5-1-9-9,4 1 9 21,10 4-43-20,0-13-2-1,-4 4-1 0,4-3 0 13,4-5-59-12,-4-13-12-1,0 5-3 0,0-8-445 9,5-9-90-9</inkml:trace>
    </iact:actionData>
  </iact:action>
  <iact:action type="add" startTime="35589">
    <iact:property name="dataType"/>
    <iact:actionData xml:id="d10">
      <inkml:trace xmlns:inkml="http://www.w3.org/2003/InkML" xml:id="stk9" contextRef="#ctx0" brushRef="#br3">5940 9596 1328 0,'0'0'29'1,"0"17"7"-1,0-9 0 0,10 8 1 0,-6 1-29 0,10 4-8 5,0 3 0-5</inkml:trace>
    </iact:actionData>
  </iact:action>
  <iact:action type="add" startTime="35738">
    <iact:property name="dataType"/>
    <iact:actionData xml:id="d11">
      <inkml:trace xmlns:inkml="http://www.w3.org/2003/InkML" xml:id="stk10" contextRef="#ctx0" brushRef="#br3">6727 10664 2124 0,'-9'25'94'0,"9"-5"19"0,0-3-90 0,0 12-23 9,0 4 0-9,0 4 0 5,0 9 24-5,0 3 0 8,0 5 0-8,0 0 0 7,0 0 5-6,4 4 2 5,-4 4 0-6,5 8 0 9,0 1-31-9,-1-1-15 6,6 0 2-6,-6 5 0 27,6-13-24-27,4 4-5 0,-5-4-1 0,0 0 0 9,5-8 12-8,-5 0 3 1,5 0 0-1,-4-9 0-1,4 5 28 0,-5-9 0 6,5-3 0-5,-5-5 0 6,1-8 0-7,-1-1 0 6,-9-7 0-5,5 0 0 6,-1-9 0-6,-4 4 13 6,-4-12-4-7,4 0-1 8,0 0 16-7,-10 0 4 8,1-12 0-9,0-5 0 5,-10-3-3-5,5-9 0 10,0 0 0-10,0-17 0 4,-5-4-25-4,5-3 0 8,1-10 0-8,-6-3 0 8,5-4 8-8,0-5 7 6,0-12 1-5,0 5 0 6,0 3 0-6,5-4 1 5,-1 5 0-5,1-5 0 6,4 8-9-7,1 5-8 7,-5-9 9-7,9 17-9 11,-5-8 12-11,5 16-4 4,0 0-8-3,5 9 12 8,-1 3-12-9,5 9 0 5,1 0 0-4,-1 8-10 6,5 1 0-7,0-1 0 7,5 4 0-7,4-8 0 8,-4 8 0-8,4 5 0 7,5-1 0-6,0 5 0 7,4 4 1-7,-4-5 0 6,0 5 0-7,5 8 0 7,4-8 9-7,-4 16-10 7,-10-8 10-6,5 12-10 6,4 1-6-6,-4 3-2 4,0 5 0-5,-4 0 0 24,-1 3-16-23,-5 1-3 2,-4 4-1-3,-4-8 0 9,-6 4 6-8,1 0 2-1,-5 8 0 2,-5-13 0-2,-4 5 30 0,-5 0 12 6,0 0-1-6,-9 4 0 10,0-4 5-10,-5 4 0 5,0-9 1-5,-5 1 0 10,1 0-17-10,4 4 0 5,-5-13 0-5,5 5-603 15,5-9-126-14</inkml:trace>
    </iact:actionData>
  </iact:action>
  <iact:action type="add" startTime="36309">
    <iact:property name="dataType"/>
    <iact:actionData xml:id="d12">
      <inkml:trace xmlns:inkml="http://www.w3.org/2003/InkML" xml:id="stk11" contextRef="#ctx0" brushRef="#br3">7602 10411 1976 0,'0'0'44'1,"0"0"8"-1,14 5 3 1,-14-5 0-1,0 0-44 0,5 8-11 4,4 0 0-4,-4 5 0 8,4-5 50-8,-4 8 8 9,-5 1 2-9,0-1 0 6,0 5-52-6,0 4-8 7,-5-4 0-7,0 12 0 22,1-4-32-22,-1 4 0 1,5 4 1 0,0 5 0-1,-5-5 10 0,10-4 1 6,0 4 1-6,-1-4 0 8,1-4 9-8,0 0 2 7,9-4 0-7,-10 0 0 8,6-4 17-8,-1-5 4 6,5-8 1-6,0 5 0 11,0-1-1-11,4-12 0 6,1 0 0-5,4 0 0 6,1-8-5-5,-1 0 0 2,-4-9-8-4,-1 1 12 11,1-1-1-10,-1-4-1 4,-4-8 0-5,0 4 0 7,-4-8 11-7,-6 0 3 7,1 0 0-7,0-8 0 8,-10 4 2-8,5-5 1 7,-5 1 0-6,1-1 0 6,-1 1-10-7,-4 4-1 10,-5 4-1-10,4 4 0 4,-4 0-1-3,5 4 0 6,-5 8 0-7,0 1 0 23,0 7-38-23,-4 1-7 3,4 8-1-2,-5 0-1 9,5 0-130-9,0 4-25 0,0 9-6-1,0-9-1 0</inkml:trace>
    </iact:actionData>
  </iact:action>
  <iact:action type="add" startTime="36638">
    <iact:property name="dataType"/>
    <iact:actionData xml:id="d13">
      <inkml:trace xmlns:inkml="http://www.w3.org/2003/InkML" xml:id="stk12" contextRef="#ctx0" brushRef="#br3">8314 10353 1875 0,'0'0'83'1,"0"0"17"-1,14 9-80 0,0-5-20 9,-4 0 0-8,4 4 0 3,0 5 88-4,0-9 14 6,0 8 2-6,0-8 1 9,-1 9-69-9,1-9-15 7,-4 4-2-7,-1 5-1 8,-4 3-8-8,-1 5-2 8,-4 8 0-8,5 4 0 7,-5 4 2-7,0 5 0 8,-5 3 0-8,5 9 0 9,-4-9-1-9,4 1 0 6,-5 4 0-6,5-5 0 22,0-3-33-21,0-5-6-1,0-4-2 0,5-4 0 12,-5-4-129-4,0-13-27-8,0 5-4 0,0-17-2 0</inkml:trace>
    </iact:actionData>
  </iact:action>
  <iact:action type="add" startTime="36877">
    <iact:property name="dataType"/>
    <iact:actionData xml:id="d14">
      <inkml:trace xmlns:inkml="http://www.w3.org/2003/InkML" xml:id="stk13" contextRef="#ctx0" brushRef="#br3">8524 9737 2415 0,'-19'4'107'1,"15"8"22"-1,-1-8-103 1,0 9-26 4,1-1 0-5,4-3 0 22,-5 7-69-21,0-8-19-1,1 1-4 1,-1 3-889 4</inkml:trace>
    </iact:actionData>
  </iact:action>
  <iact:action type="add" startTime="37046">
    <iact:property name="dataType"/>
    <iact:actionData xml:id="d15">
      <inkml:trace xmlns:inkml="http://www.w3.org/2003/InkML" xml:id="stk14" contextRef="#ctx0" brushRef="#br3">9641 10026 230 0,'0'0'20'2,"0"0"-20"0,0 0 0-1,0 0 0 6,0 0 416-7,0 0 80 7,0 0 15-7,0 0 3 9,-9 9-400-9,0 3-80 8,-1-4-16-8,-8 1-3 6,-6 3-24-6,1 5-5 9,-9-1-1-9,-1 5 0 21,-9 0-29-19,0 8-7-2,-4-5-1 0,-1 5 0 13,0 5 20-12,6-10 3-1,-1 5 1 0,4 4 0 14,1-16-12-13,9 8-3 0,0-4 0 0,0-1 0 1,5 5 43-2,4-8 0 4,1 3 13-4,4-3-3 10,5 4 18-10,-1-5 3 4,1 1 1-1,9-1 0 4,5 1-4-5,-5-9 0 3,9 4 0-5,5-3 0 7,0-1-28-7,9-4 0 6,-4 0 0-6,9-4 0 8,-5 0-8-8,10 0-2 7,-1-4 0-6,5 0 0 6,1 4 10-7,4 0 0 8,-5-12 0-8,5 7 0 7,-5 1 0-7,5 4 0 9,0 0 0-8,-5-8 0 4,0 8 0-5,-4-4 8 8,4 4-8-8,0 4 0 7,-4 4 0-6,-5-4 0 5,-5 1 0-6,5-1 0 8,-9 4 0-8,-1 0 8 7,-8 1-8-7,4-1 0 9,-10 0 24-9,-4 0 1 6,-9 9 0-6,0-5 0 9,-5 5 8-9,-5 4 2 5,-9 3 0-5,0 1 0 11,-9 0-12-11,4 4-3 5,-4-4 0-5,0 4 0 9,-5-4-20-9,0 0 0 6,-5-1 0-6,6-3 0 24,-1-4-131-23,4-1-24-1,-4-3-5 0,10 3-632 1</inkml:trace>
    </iact:actionData>
  </iact:action>
  <iact:action type="add" startTime="37511">
    <iact:property name="dataType"/>
    <iact:actionData xml:id="d16">
      <inkml:trace xmlns:inkml="http://www.w3.org/2003/InkML" xml:id="stk15" contextRef="#ctx0" brushRef="#br3">10028 10424 2048 0,'0'0'45'1,"14"0"10"-1,4 8 1 0,10 5 1 0,0-13-45 0,0 8-12 3,-5 0 0-3,5-8 0 8,-5 8 47-8,1 1 7 9,-1-9 2-9,0 0 0 7,1 0-24-7,-6 0-4 9,5-9 0-9,-9 5-1 6,0 0-27-6,5-4 0 7,0 0 0-7,-5-1 0 9,4 5 0-8,-4-4-11 5,-5-9 1-5,5 5 0 6,0-1 10-7,-4 5 0 8,-6-4 0-8,-4 3-8 6,0-7 17-6,5-1 4 8,4 5 1-7,-9-5 0 9,-4 1 2-10,-1 8 1 5,0-9 0-5,1-4 0 9,-10 5 7-9,4-1 2 6,-4 1 0-6,-4 3 0 7,-1-3-26-7,-4 7 0 6,0-3-14-6,-5 8 5 9,0 4-7-9,0 0-2 7,-5 0 0-6,-4 8 0 6,9 5 2-7,-4-1 1 8,-6 9 0-8,6-5 0 6,-1 1 3-5,5 8 0 8,0 4 0-9,0-9 0 6,0 5 12-6,5 8 0 6,0 0 0-4,4 0 0 5,1 1 0-7,8 3 10 7,1 4-2-7,4-4 0 8,1 5 8-7,4-1 2 5,4 5 0-6,6-9 0 8,4 4-1-8,4-3 0 6,1-5 0-6,4 4 0 9,5-8-1-9,5 4 0 7,-1 4 0-6,5-16 0 8,1 4 0-9,-1 0 0 4,5-9 0-3,4 1 0 9,6-5-3-10,3 1-1 4,-3-9 0-4,4 4 0 9,4-4-12-9,10-4 9 7,-5-4-9-6,5-4 8 22,0-1-92-22,0-11-20 0,9 3-3-1,-19-12-1 3</inkml:trace>
    </iact:actionData>
  </iact:action>
  <iact:action type="add" startTime="97338">
    <iact:property name="dataType"/>
    <iact:actionData xml:id="d17">
      <inkml:trace xmlns:inkml="http://www.w3.org/2003/InkML" xml:id="stk16" contextRef="#ctx0" brushRef="#br3">9362 9046 1209 0,'-9'0'108'2,"-1"-9"-87"3,-4 1-21-5,-4 8 0 9,4-12 40-9,-5 7 3 8,-4-3 1-6,0 0 0 3,-1-9-14-5,-4 13-2 9,0-8-1-9,-4 8 0 6,-1-5-27-6,1 1 0 6,-6-4 0-6,1-5 0 9,-5 9-12-9,0-5-4 7,0-3 0-7,-4 3-1 8,-5 5 17-8,-1-4 0 6,-8 3-8-6,4-3 8 10,5 8 0-10,-5-9 14 7,-4 9-2-7,-10 4-1 8,9-8-11-8,-4 4 12 6,-5 0-12-6,0 0 12 11,0-9 15-11,-4 9 3 3,4 4 1-2,-4-8 0 8,-10 4 1-8,5 0 1 5,0 4 0-6,-5 0 0 7,0 0-21-7,-4 4-12 7,4 0 12-7,-5 8-12 8,-4 1 0-8,5-5 0 7,-1 4 0-6,6 5 0 6,-6-13-16-7,1 8-4 10,-1-3-1-9,1-1 0 19,4 4-17-20,0-3-3 0,0 7-1 0,1-16 0 11,-6 4 2-11,5 9 0 3,-4-13 0-3,-5 8 0 0,-10 5 17 0,10-5 4 6,9 4 1-6,5 1 0 9,5-9 18-9,-10 8 0 7,-14-8 0-7,14 5 0 8,15-1 0-8,-6 0 0 6,-9 0 0-6,1 1 0 11,-1-1-9-11,5-4 9 4,4 9-13-4,-4-9 5 22,-9 12-33-22,4-12-7 0,9 9 0 0,1 3-1 14,-5-3-20-14,-1 3-4 1,1 9-1 0,0-8 0 12,-5 3 6-13,1-3 2 1,-1 0 0 0,0 3 0-1,0 5 45 0,5 0 9 10,5-4 1-9,-6-1 1 4,-8 9 10-5,4-12 0 6,0 8-9-5,-4 4 9 7,0 0 16-8,4 0 8 7,5 4 2-7,4-9 0 8,1 10 55-8,-1-1 11 7,5 0 3-7,0 4 0 8,1-4-19-8,3 9-3 7,6-5-1-7,-1 4 0 9,10-4-44-9,0 1-10 5,0 3-2-5,9-4 0 11,0 1 2-11,0 3 0 4,5-8 0-3,-5 4 0 7,5-8-18-8,4 4 0 6,5 5 8-6,0 3-8 10,-9-4-12-10,9-4-7 6,-4 9-1-6,4-5 0 9,9 9 10-9,5-9 2 8,0 4 0-8,0 5 0 6,5-5 8-6,4 5-8 9,0-5 8-9,5 0-8 6,5 1 8-6,0-1-8 7,4 1 8-7,0-1-8 8,1 5 8-8,4-9 0 6,4 4 0-6,1-4 0 9,0 1 9-9,4 3-9 6,-5-4 12-6,6 5-12 9,-1-5 0-9,5 4 0 6,-5-3 0-6,5 3 0 10,-5 0 9-10,1-3-1 5,8 7-8-4,1-16 12 9,-1 13-4-10,10-13-8 5,-4 4 11-5,8 0-11 8,-4 0 10-8,0 0-10 7,0 0 8-7,4-4-8 8,6 0 0-8,-6 4 0 7,5-8 0-7,-4 8 0 8,-1-4 0-8,1 4 12 8,0-4-12-7,-1 0 12 5,5 4 13-6,5-8 3 9,5 4 1-9,-1-4 0 6,1-4 9-6,9 3 2 7,-5-7 0-7,5 4 0 8,-5 3-40-8,5-7 0 6,4 0 0-6,1-9-8 9,4 4 8-8,9 1 0 5,1-1 0-6,4-4 0 9,4 1-12-9,1-1-1 6,-5 0 0-6,14-4 0 9,10 1 4-9,-6-1 1 5,-8-4 0-4,9 0 0 10,-1 0 8-11,1 0-13 3,-5 0 5-3,-4 0 8 9,8 8 16-9,-4-8 12 7,0 0 1-7,1 4 1 8,-11 8 22-8,15-12 5 7,14 5 1-6,-1 7 0 6,-8-12-11-6,4 8-3 7,5-8 0-8,-1 9 0 6,1-5-16-6,0-4-4 9,-5 0-1-8,4 0 0 4,1 0-12-5,0 4-3 7,-1-4 0-7,1 0 0 8,-5 4-8-8,5-4 0 7,0 0 0-7,-1 0 8 8,-4 8 0-8,0-8-8 7,-4 4 12-7,-1-4-4 8,5 0 6-8,-5 5 1 7,-4 3 0-7,0-8 0 9,0 0 1-9,-5 0 0 6,4 0 0-6,1 0 0 11,0 0 0-11,4 0 0 3,-4 0 0-2,-5-8 0 7,5-1-6-8,0 1-1 7,4 0 0-6,-4-5 0 6,-10 5-1-7,5-9-8 7,5-7 12-6,0 3-4 6,-5 0-8-6,-5 1 0 6,5-9 9-7,-4 4-9 8,4-12 0-8,-5 3 8 8,10 1-8-7,-10 4 0 4,5-8 0-5,-9 4 0 7,0 4 0-7,0-12 0 8,-1 12 0-8,1-13 8 7,-9 5-8-7,-6 0 0 8,6-1 0-7,-10-3 0 5,-5 0 0-6,-8-1 0 8,-1 1 0-7,-5-5 0 5,5 5-9-6,-9-13 9 10,0 9 0-10,-5 3-11 5,1-12 11-5,-1 9-8 11,-9 4 8-11,-5-9 0 4,-9 0 0-4,0 1 0 8,-10 3 12-7,-4-8 4 5,-4 5 0-6,-6-5 1 8,-4 0 19-7,-4 0 4 5,-6 0 1-5,-4 1 0 7,0-1-41-8,-9-4 0 7,0 4-8-7,-5-4 8 7,-5 0 0-6,1 4 0 8,-5-12 0-9,-1 8 0 5,-4-4 0-4,1 4 0 5,-1 0 0-6,-5 0 0 9,1 4 13-9,-6 1-2 6,1-1-1-6,-14 0 0 9,0 4 9-9,-10-4 1 6,1 9 1-6,-1-9 0 9,-4 0-21-9,5 5 9 6,-5-1-9-6,-1 9 0 9,-3-9 0-9,-6 4 0 6,1 5 0-5,4 4 0 9,-5 0 8-10,1-1-8 4,0 5 0-4,-10-4 0 8,0 4 8-8,0-4-8 7,-4 3 9-6,4 1-9 6,-4 4 11-7,-5 5-11 8,-5-5 12-8,0 4-12 7,0 8 0-6,5 1 0 6,0-1 0-7,5 0 0 7,4 1 0-7,0 8-14 10,1-9 4-10,-1 9 1 5,5 4-13-5,0 0-2 7,4 4-1-7,1 4 0 21,-1 8-21-21,1-8-4 1,-1 0-1 0,6 13-663 6,3 4-133-7</inkml:trace>
    </iact:actionData>
  </iact:action>
</iact:actions>
</file>

<file path=ppt/ink/inkAction11.xml><?xml version="1.0" encoding="utf-8"?>
<iact:actions xmlns:iact="http://schemas.microsoft.com/office/powerpoint/2014/inkAction" lengthUnit="cm" timeUnit="ms">
  <inkml:definitions xmlns:inkml="http://www.w3.org/2003/InkML">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1-08T16:18:40.047"/>
    </inkml:context>
    <inkml:brush xml:id="br0">
      <inkml:brushProperty name="width" value="0.05292" units="cm"/>
      <inkml:brushProperty name="height" value="0.05292" units="cm"/>
      <inkml:brushProperty name="color" value="#002060"/>
    </inkml:brush>
  </inkml:definitions>
  <iact:action type="add" startTime="13092">
    <iact:property name="dataType"/>
    <iact:actionData xml:id="d0">
      <inkml:trace xmlns:inkml="http://www.w3.org/2003/InkML" xml:id="stk0" contextRef="#ctx0" brushRef="#br0">3180 3462 644 0,'0'0'28'2,"0"0"7"-2,-10 0-35 0,1 0 0 3,-5 0 0-3,0 4 0 8,0 0 21-8,0 1-2 7,-4 3-1-6,-6-4 0 7,6 8-3-8,-1-7-1 7,0 7 0-7,-4-4 0 7,4 5 16-7,1-5 3 7,-5 0 1-7,-1 0 0 8,6 1-3-8,-6-1-1 8,-4 0 0-8,1 1 0 9,3 3 31-9,1-4 7 6,0 5 0-6,-5-1 1 10,0-4-28-10,0 1-5 4,0 3-2-4,-5-4 0 9,5 1-22-9,1 3-4 8,-6 0 0-8,5-7-8 11,-5 7 12-11,6 0-12 2,-11-3 12-1,10 7-12 7,-4-7 0-8,-1 7 0 7,1-3 0-7,-1 3 0 7,0 1 0-7,1-9 0 10,-5 8-12-10,-1-3 3 6,6 3 9-6,4 1 0 6,-5 0 0-6,5 3 0 9,-4-3 0-9,4-1 0 7,4 1 0-7,1 4 0 9,-5-1 0-8,10 1 0 4,-1 0 0-3,0 4 0 4,5-9 0-6,0 5 0 7,1 4 0-7,3-1 0 9,1 1 0-9,0 4 8 5,-1-8-8-5,6 12 0 11,-1-12 0-11,5 12 0 5,-5-4 0-5,5 4 0 9,0 0 0-9,0 4 0 6,0 1 0-6,0 3 0 9,0-4 0-9,0-4 0 6,5 9-9-6,-5 3 9 8,5-3 0-8,-1 7 0 7,-4-7 0-7,5 3 0 8,0 9 0-8,-5-8 0 9,4 7 0-9,1-3 0 6,0 0 0-6,-5 3 0 7,4-3 0-7,1 4 0 8,0 0 0-8,-1 0 0 7,-4-1 0-7,0 1 0 8,5 0 0-7,-5 0 0 4,-5 8 0-5,5-4 0 9,0 0 0-8,-4 8 0 5,4 0 0-6,0-4 0 8,-5 5 0-8,5-1 0 7,-5-8 0-7,5 8 0 11,-4 4 0-11,4-12 0 5,0 13 0-5,-5-5 0 8,5-8 0-8,0 8 0 5,-5-4 0-5,1 0 0 10,4 0 0-10,-5 0 0 7,0-12 0-7,5 8 0 7,0-4 0-7,-4 0 0 7,-1 3 0-6,5 6 0 6,-5-6 0-7,1 1 8 9,-1 0-8-9,0 4 0 6,1 1 8-6,-6-1-8 8,6 0 8-8,-1 8-8 7,0-12 12-6,1 12-2 5,-6 1-1-6,6-1 0 8,-1-4-9-7,5 5 8 5,-5-13-8-5,1 0 8 6,-1 4-8-7,5-9 0 7,-4-7 0-7,4 0 8 8,0 3-8-8,-5-12 0 7,5 5 0-7,0 3 0 10,-5-3 0-10,5 3 0 5,-4-3 0-5,-1-1 0 7,5 0 0-6,-5 1 0 5,5-5 0-6,0 9 0 10,-4-9 0-10,4-4 0 6,0 4 0-6,4-4 0 9,-4 5 0-9,0-5 0 6,0-4-9-5,0 4 9 6,10-13-11-6,-6 5 2 9,6 0 0-10,-1-4 0 6,0-5-3-6,0-3-1 6,1-1 0-6,4 1 0 8,-5-5 5-8,10 0 8 6,-5 0-13-4,0-3 5 5,0-1 8-7,0 4 0 7,4-4 10-7,5 0-10 7,-4 5 16-7,0-5-2 7,-1 0-1-6,6 0 0 6,-1 4-5-6,5-8 0 5,-10 0-8-6,10 4 12 10,5-4-2-9,-1 5-1 4,-4-5 0-5,5 0 0 9,0 0-9-9,4 0 8 5,-5-9-8-5,1 9 8 9,0 4 6-9,4 1 1 6,-5-5 0-5,1 8 0 6,0-8-2-7,4 4 0 7,0 8 0-7,0-12 0 9,1 9-4-9,3-1-1 8,1-4 0-8,0 13 0 7,0-13 0-7,-5 8 0 6,5-4 0-6,0 1 0 9,-5 3 1-9,1-4 0 6,-6-3 0-4,1 7 0 5,-5-12-9-7,0 8 0 5,-5 1 0-5,5-5 8 10,0-4-8-10,-10 12 0 6,1-12 0-6,-5 4 8 9,5 0-26-9,-5 1-6 6,0-1 0-6</inkml:trace>
    </iact:actionData>
  </iact:action>
  <iact:action type="add" startTime="14909">
    <iact:property name="dataType"/>
    <iact:actionData xml:id="d1">
      <inkml:trace xmlns:inkml="http://www.w3.org/2003/InkML" xml:id="stk1" contextRef="#ctx0" brushRef="#br0">2467 4642 1414 0,'0'0'63'1,"0"0"13"-1,0-4-61 0,5-1-15 4,4 1 0-4,-4-4 0 8,4 4 0-8,-4 0-15 7,4 4 3-7,1-9 1 8,-10 9-7-8,9-8-2 7,-4 0 0-7,4 0-375 16,0 3-75-15</inkml:trace>
    </iact:actionData>
  </iact:action>
  <iact:action type="add" startTime="15779">
    <iact:property name="dataType"/>
    <iact:actionData xml:id="d2">
      <inkml:trace xmlns:inkml="http://www.w3.org/2003/InkML" xml:id="stk2" contextRef="#ctx0" brushRef="#br0">2328 5271 230 0,'0'0'10'1,"0"0"2"-1,0 0-12 0,0 0 0 4,0 0 0-4,0 0 0 8,0 0 207-8,0 0 38 8,0 0 8-8,0 0 2 8,0 0-201-8,14 0-40 7,-14 0-14-7,0 0 9 8,14-4-9-8,-5 4 0 8,0-9-12-8,5 9 12 21,-4-4-40-18,-10 4-1-2,9-4 0-1,-9 4 0 11,9 0-11-10,0-8-3 0</inkml:trace>
    </iact:actionData>
  </iact:action>
  <iact:action type="add" startTime="20718">
    <iact:property name="dataType"/>
    <iact:actionData xml:id="d3">
      <inkml:trace xmlns:inkml="http://www.w3.org/2003/InkML" xml:id="stk3" contextRef="#ctx0" brushRef="#br0">1937 7667 230 0,'0'0'10'2,"0"0"2"-2,0 0-12 0,0 0 0 4,0 0 0-4,0 0 0 8,0 0 90-7,0 0 15 6,0 0 3-7,9-12 1 7,0 8-65-7,-9 4-12 9,0 0-4-9,10 0 0 9,4-13-8-9,-5 9-3 7,-9 4 0-7,9-8 0 7,-9 8-17-5,0 0 8 3,0 0-8-3,0 0 0 5,0 0 0-7,9-8 0 6,5 8 0-6,-14 0 0 9,0 0 0-7,0 0-9 2,0 0-1-2,0 0 0 5,0 0 24-7,0 0 5 6,0 0 1-6,0 0 0 8,0 0 3-6,0 0 1 3,0 0 0-5,0 0 0 8,0 0-4-8,0 0 0 7,0 0 0-7,0 0 0 7,14-13 10-5,-14 13 2 4,0 0 0-6,0 0 0 9,0 0-32-9,0-8 0 7,-4 8 0-7,-1-8 0 7,0 8 0-6,1 0 0 6,-1 0 0-7,0 8 0 6,-4-8 0-6,0 0 0 9,9 0-11-8,0 0 11 5,0 0 0-6,0 4 0 6,-9 4 9-6,9-8-1 9,0 0-8-9,0 0-13 7,-5 9 3-7,5-9 1 7,5 8 9-7,-5-8 0 9,0 12 8-9,0-12-8 6,0 0 0-6,0 0 0 6,0 0 0-6,0 0 0 9,4 13 0-9,-4-13 0 6,0 0 0-6,0 0 0 10,0 0 0-10,14 0 0 5,0 4 0-5,5-4-8 8,-5-4-12-8,-5 4-3 7,5-13 0-7,-5 9-281 16,1 4-56-15</inkml:trace>
    </iact:actionData>
  </iact:action>
  <iact:action type="add" startTime="21916">
    <iact:property name="dataType"/>
    <iact:actionData xml:id="d4">
      <inkml:trace xmlns:inkml="http://www.w3.org/2003/InkML" xml:id="stk4" contextRef="#ctx0" brushRef="#br0">2244 8557 115 0,'-5'0'10'3,"5"-4"-10"3,-4-4 0-6,-1-1 0 8,5 9 168-8,0-8 32 9,0 8 7-8,0-8 1 5,-5 4-139-6,5 4-27 8,0 0-6-7,0 0 0 5,0-13-8-6,0 9 0 6,0 4-1-6,0 0 0 8,0 0-27-8,0-8 0 7,0 8 8-7,0 0-8 9,-9 0 0-9,4 0 0 7,-4 8 0-7,0-8 0 9,-1 4 8-9,1 9 0 7,0-5 0-7,-1 4 0 10,-4-3-8-10,5 7 8 5,-5-3-8-4,5-1 8 6,0 1-8-5,-1-1 0 3,1 0-10-4,0 5 10 6,4-17 0-7,-4 8 0 7,4 0 0-7,-4 5 10 14,9-13-10-13,-5 8 0 4,-4 0 0-5,4 1 0 7,5-9 0-3,0 0 0-3,0 0-10 0,-14 4 10 5,9 8-25-4,5-12 1 5,0 0 0 2,0 0-448-6</inkml:trace>
    </iact:actionData>
  </iact:action>
  <iact:action type="add" startTime="47952">
    <iact:property name="dataType"/>
    <iact:actionData xml:id="d5">
      <inkml:trace xmlns:inkml="http://www.w3.org/2003/InkML" xml:id="stk5" contextRef="#ctx0" brushRef="#br0">4059 9046 230 0,'-13'0'20'2,"13"0"-20"3,0 0 0-3,0 0 0 7,-19-9 27-9,5 5 1 6,14 4 0-6,0 0 0 6,-9 0-28-5,9 0 0 4,0 0 0-5,0 0 0 10,0 0 10-10,0 0-10 8,-5-4 12-8,5 4-12 9,9-8 44-8,-9 8 3 6,-9 0 0-6,9 0 0 4,0 0 25-5,0 0 4 7,0 0 2-7,0 0 0 7,0 0-20-6,0 0-4 8,0 0-1-9,0 0 0 6,-14-4-19-6,14 4-4 7,9-5-1-7,-9 5 0 7,-9-8 1-6,9 8 0 7,0 0 0-8,0 0 0 10,0 0-6-10,0 0 0 4,0 0-1-4,0 0 0 8,14 8 6-6,-14-8 2 2,0 0 0-2,0 0 0 5,19 0-11-7,-5 0-1 7,-14 0-1-7,0 0 0 6,14 5 8-5,-1-5 2 5,-3 0 0-6,-10 0 0 9,0 0-18-9,18 0-10 6,1 0 12-6,-5 0-12 8,-14 0 10-7,14 0-10 8,5 0 8-4,-1 0-8-4,-4 0 0 1,0 0 0 5,9 0 0-6,-4 0 0 5,0 4 0-6,4-4 8 6,-4 8-8-6,-1-8 0 7,10-8 0-6,-14 8 0 5,0 0 0-6,5 0 0 9,-1 0 0-9,1 0 8 6,0-4-8-5,-1 4 0 7,1 0 0-8,-1 0 8 6,6 0-8-6,-6 0 0 9,-18 0 0-9,14 4 8 6,14-4-8-6,-5 8 0 11,-9-8 9-11,0 4-9 5,5 0 10-4,4-4-10 7,1 0 11-8,-10 0-11 7,0 0 12-7,4 0-12 6,19 0 10-6,-13 9-10 8,-24-9 8-8,18 0-8 8,10 0 8-8,0 0-8 7,-9 0 8-6,-5 0-8 5,4 0 0-5,1 0 8 8,0 8-8-9,-5-4 0 5,-14-4 0-5,14 0 0 9,9 0 0-9,-5 8 0 6,-18-8 0-6,14 0 8 7,0 9-8-7,5-1 0 9,-10-8 10-9,5 4-10 6,-14-4 12-6,14 4-12 9,5 4 10-9,-5-8-10 7,0 0 8-7,4 4-8 9,6 1 0-9,-6-1 8 5,-4 0-8-5,0-4 0 12,5 0 0-12,-1 0 8 3,1 0-8-3,-5 0 0 9,-5 0 0-9,10 0 0 7,9 4 0-7,-9-4 0 8,-10 0 0-8,5 0 0 6,14 0 0-5,-5 0 0 7,-4 4 0-8,4 0 0 7,-4-4 0-7,8 9 0 8,1-9 0-8,0 0 0 9,-4 4 0-9,-6-4 0 5,15 0 0-5,-5 4 0 8,-10 4 0-8,1-8 0 8,4 0 0-8,-4 0 0 7,0 0 0-7,4 0 0 8,-5 4 8-8,1-4-8 7,4-4 8-7,1 4-8 8,-6 0 10-8,1 0-10 6,4 0 12-5,0-8-12 7,1 4 10-7,-1 0-10 4,5-5 8-5,-5 5-8 11,5 0 0-11,-5 0 8 4,1 0-8-4,-1 0 0 10,0-1 0-9,0 1 0 6,1 4 0-6,-1 0 0 4,0 0 0-4,-4-8 0 5,0 8 0-6,4-4 0 7,-5 4 0-6,1 0 0 6,0 0 0-6,-1 0 0 6,1 0 0-7,-5 0 0 11,0 0 0-11,4 0 0 5,1 4 0-3,-5-4 0 3,5 0 0-3,-1 0 0 3,-4 0 0-5,5 0 0 6,-1 0 0-5,-4 0 0 7,5-4 0-8,-5 4 0 6,9 0 0-6,-4 0 0 9,0-4 0-9,-1 4 8 7,1-8-8-7,4 16 0 9,-14-8 0-9,10 0 0 5,0 0 0-4,-1 0 0 9,1 4 0-10,-5-4 0 4,4 0 0-4,-4 4 0 8,5 4 0-6,0-8 0 4,4 0 0-5,-9 4 0 6,0-4 0-7,0 5 0 7,0-1 0-7,-5 0 0 9,5-4 0-9,-5 4 8 6,5-4-8-6,0 4 0 8,-14-4 12-8,14 4-4 9,0-4 0-9,-4 9 0 6,4-9 0-6,-5 0 0 6,5 0 0-6,-5 0 0 9,5 4-8-9,-14-4 8 7,0 0-8-7,14 0 8 8,0 0-8-7,0 4 0 4,-14-4 0-5,9 0 8 8,5-4-8-8,0 4 0 8,-14 0 0-8,0 0 8 9,10-4-8-9,-10 4 0 6,14 0 0-6,-5 0 8 10,-9 0-8-9,9-9 0 4,-9 9 0-5,0 0 0 7,0 0 0-7,14 0 0 7,-5-4 0-6,5 4 0 6,-14 0 0-7,10-4-11 7,-10 4 11-6,9-4-8 6,-9 4-5-7,0 0-1 8,0 0 0-8,9-4 0 7,1 0-8-7,-10 4-2 9,0 0 0-9,0 0 0 19,0 0-16-18,0 0-4-1,0 0-1 1,0 0-453 6,0 0-90-7</inkml:trace>
    </iact:actionData>
  </iact:action>
</iact:actions>
</file>

<file path=ppt/ink/inkAction12.xml><?xml version="1.0" encoding="utf-8"?>
<iact:actions xmlns:iact="http://schemas.microsoft.com/office/powerpoint/2014/inkAction" lengthUnit="cm" timeUnit="ms">
  <inkml:definitions xmlns:inkml="http://www.w3.org/2003/InkML">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1-08T16:18:40.047"/>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act:action type="add" startTime="8641">
    <iact:property name="dataType"/>
    <iact:actionData xml:id="d0">
      <inkml:trace xmlns:inkml="http://www.w3.org/2003/InkML" xml:id="stk0" contextRef="#ctx0" brushRef="#br0">1918 2353 403 0,'0'0'17'2,"0"0"5"-2,0 0-22 0,-9-4 0 4,-1-5 0-4,6 5 0 8,-6 0 108-8,10 4 16 9,-9 0 4-7,4-12 1 2,-4 8-53-4,0-9-10 7,4 1-2-7,1 4-1 8,4-5-48-8,-10 5-15 8,6-9 8-8,-1 1-8 20,0-1-23-19,1 5-8-1,-6 3-1 0,6-3-1 15,-1 8-5-15,5 4-1 0,-9 0 0 0,-1 0 0 1,1 0 27-1,9 0 12 8,-5 4-10-8,-4 8 10 8,4 5 16-8,1-9 8 7,-1 5 3-7,0 3 0 7,1 1 9-6,4-1 1 7,0-3 1-8,0 12 0 7,0-9-11-7,-5 1-3 9,5 3 0-9,0-3 0 15,-4 8-10-14,-1 4-2-1,10-9-1 0,-10 14 0 19,5-10-11-17,0 10 10-2,0-1-10 0,5 8 10 0,-1 0-10 0,1 1 0 16,-1-1 0-15,1 5 8-1,0 3-8 0,-1-11 12 15,1 11-12-14,4-7 12-1,1 7-12 0,-1 1 0 10,0 4 0-9,-4 0 0 7,0-1 0-8,4 1 0 0,5 4 0 0,-5 0 0 9,5 0 0-8,-4 0 0 6,-1 0 0-6,5-8 0 6,0 8 0-6,-5-9-9 5,0-3 9-5,1 8-10 6,-1-13 10-6,-4 0-12 6,-1 1 12-6,1-1-12 5,4 5 12-5,1-5 0 7,-1 0 0-7,5 5 0 5,-9 4 0-5,-1-5 0 8,1 5 0-8,-5-5 0-1,4 1 0 0,1-1 0 10,0 5 0-9,-1-13 0 7,1-4 0-8,-5 5-8 9,5-5 8-8,-1-4 0 0,-4-4 0-1,0-5 0 7,5 1 0-7,0-4 0 8,-5-5 0-7,4 0 0 5,-4-3 0-6,0-9 0 10,0 0 0-10,0 0 9 4,0 0 0-4,0 0 0 9,0 0 7-9,0 0 2 6,-4 0 0-5,-6 0 0 7,6-13-18-8,-6 5 0 7,1-9 0-7,4-7 0 9,-4-1 0-9,5-4 0 14,-6-4 0-13,1 4 0-1,0-17 0 0,-1 5 0 25,1-5 0-25,4 1-9 0,1-5 9 0,-6 0 0 0,1-3 0 0,-5 3 0 29,5-4 0-28,-5 0 0-1,0-4 0 0,5 5 0 0,-5-1 0 0,0-8 0 0,0 4 0 0,0 0 0 27,4 4 0-27,1 4 0 0,-5-12 0 0,9 8 0 0,-4 1 11 0,0-1-3 0,-1-4 0 0,6-4 0 19,-5 4-8-18,4 0 0-1,-4-4 0 0,4 8 0 14,-4 0 0-14,-1 0 0 0,6 5 0 0,-1 3 0 16,0 1 8-16,-4-1-8 0,4 5 8 0,5-1-8 17,5 5 0-16,-5 0 0-1,0-4 0 0,0 3 0 0,9 9-11 0,-9 0 3 16,5 0 0-15,-5 9 0-1,9-5-1 0,-4 8 0 25,-5 1 0-25,5 3 0 0,-1 5-3 0,-4-4-1 0,0 12 0 0,0 0 0 37,0 0-1-37,0 0 0 0,0 0 0 0,0 0 0 0,0 0 14 0,0 0 0 0,10 12 0 1,-6 5-9-1,1 3 9 0,0 13-13 1,-1-12 5-1,1 12 8 46,-1 4-8-45,6 5 8-1,-6 7 0 0,6 1 0 0,-6 4-9 0,6 0 9 0,-10 4-12 0,9 8 12 0,0 4 0 0,1 5 0 0,-6-1 0 0,6 5 0 93,-6 8 0-92,1 0 0-1,4-9 0 0,-4 5 0 0,0 4 0 0,-5-8 0 0,4 4 0 0,1-13 0 0,-10 0 0 0,5-8 0 0,-4 0 9 0,-6-4-9 0,6-4 0 0,-1-4 0 0,0-1 0 0,1-7-331 0,4-5-61 0</inkml:trace>
    </iact:actionData>
  </iact:action>
  <iact:action type="add" startTime="10204">
    <iact:property name="dataType"/>
    <iact:actionData xml:id="d1">
      <inkml:trace xmlns:inkml="http://www.w3.org/2003/InkML" xml:id="stk1" contextRef="#ctx0" brushRef="#br0">1671 11132 576 0,'-9'29'51'2,"4"-13"-41"0,1 9-10-1,-1-4 0 9,0 12 72-10,1-8 13 5,4 4 3-5,0 4 0 8,-5-4-48-8,0 4-10 9,5-4-2-9,0 4 0 6,0-4-20-6,5 0-8 9,-5 4 0-9,5 0 9 7,-1-4-9-7,-4 12 0 7,5-12 0-7,-5 13 0 8,9-5 0-8,-4 4 0 9,0 5-10-9,-1-1 10 6,1 5-12-5,4 4 12 6,-4 8-13-7,0 0 5 8,4 0 8-7,0 9 0 13,5-9 0-13,-5 4-8-1,1 0 8 0,-1-8 0 14,5 0 0-14,0 4 0 0,0-8 0 0,-5 0 0 6,1-5 0-5,4 5 0 6,-5-8 0-7,0-1 0 6,1 5 0-6,-6-13 0 10,1-4 8-9,4 4-8 3,-4-8 8-3,-5 0-8 8,4 0 0-9,-4-4 0 6,5 4 0-6,-5-12 0 8,5 3 0-8,-5-3 0 6,-5 0 0-5,5-5-8 19,5-4-16-19,-5-8-2 2,0 8-1-2,0-8 0 8,0 0-1-9,0 0-1 1,0 0 0-1,0 0 0 1,0 0 29-1,0 0 0 8,0 0 0-7,0 0 0 6,0 0 8-6,-5-12 7 5,0 0 1-6,5-5 1 9,-4 1 3-9,4-5 0 11,0 0 0-11,-5-12 0 18,5-4-5-17,-5 0-1-1,1-5 0 0,-1-3 0 0,1-9-2 0,4 0-1 38,-5-4 0-37,5 0 0-1,-5 0 21 0,1-4 5 0,4 0 1 0,0-4 0 1,-5-5-24-1,5 1-5 0,5-4-1 0,-5 3 0 41,4-7-8-40,-4 3 8-1,0 1-8 0,0-1 8 0,5-8-8 0,0 9 10 0,-1-5-10 0,1 5 10 0,-1-5-2 0,6 9-8 0,-6-1 12 0,6-7-4 24,-6 16 3-23,6-9 0-1,-1 5 0 0,-4 8 0 0,-1-8-11 0,-4 8 0 11,10 4 9-10,-6 0-9 0,-4 5 0-1,5-1 0 7,-5 9 0-6,0-1 0 6,0 13 0-6,0-4 0 4,0 0 0-4,0 12 0 7,0 1 0-8,-5 3-8 7,1 5 8-7,4 7 0 9,0 5 0-9,0 0 0 4,-5-8 0-3,5 8 0 8,0 0 0-8,0 0 0 3,0 0 0-3,-5 8 0 8,5 9 0-9,0-5-13 6,-4 5 3-6,4 8 1 9,-5 0 9-9,0 8-13 12,5 0 5-12,-4 4 8 20,4 4-13-19,0 9 5-1,4 4 8 0,-4 8-13 0,5-8 13 0,-5 4-12 38,-5 8 12-38,10-8-12 0,0 8 1 0,-1-4 1 0,-4 9 0 0,5-1 0 0,4-4-10 0,-4 5-3 0,-5-1 0 0,0 0 0 43,0 1 11-42,0 3 1-1,0 1 1 0,-5-1 0 0,-4 1 10 0,4 3 0 0,5 5 0 0,-4-8 0 0,-6 3 14 0,6-7-2 0,-6-5 0 0,6 0 0 23,-1-8 3-23,-4 0 0 0,9-13 0 0,-5 1 0 0,-4-13-1 0,4 4 0 24,5-12 0-23,-9-4 0-1,9-5-1 0,-5 1 0 0,1-5 0 0,4-12 0 37,0 0-1-35,0 0-1-2,0 0 0 0,0 0 0 0,-10-4-11 0,6-12 0 0,-1-9-12 0,0 0 12 0,1-8-8 0,-1-8 8 0,5-9 0 0,-5-4 0 45,5-8 0-45,0-4-9 0,0-5 9 0,0-7 0 0,0-1-8 0,-4-8 8 0,4-4 0 0,-5 4 0 1,5-8 0-1,0 4 0 0,0 0 0 0,0 0 0 61,5 0 0-60,-5-9 0-1,4 14 0 0,-4-6 0 0,0-3 0 0,5 8 0 0,0-8 0 0,-1 12 9 0,1-12-9 0,0 8-16 0,4 5 4 0,-4 11 1 0,-1-12 1 0,1 13 0 0,4 4 0 0,-9 8 0 82,5 4-10-82,-5 4-1 0,0 9-1 0,0 8 0 0,0 4 22 0,0 4 0 0,-5 9 0 0,5-1 0 0,-4 0 0 0,-1 5 10 0,5 4-1 0,-5 4 0 0,1-5 10 0,4 9 1 0,0 0 1 1,-10 9 0-1,1-5-9 0,0 8-1 0,-1 9-1 0,1 0 0 0,0 12-10 0,-1 4 0 37,1 4-10-36,4 9 10-1,-4 0-12 0,0 8 12 0,-1-5-13 0,6 9 5 0,-1 9 8 0,1-1-10 0,-6 5 10 0,6 7-10 31,4-3 10-30,-5 4 0-1,5-5 0 0,-5 1-8 0,1 4 8 0,-1 0 0 0,0-1 0 0,1 1 0 33,-1 4 16-33,0-8 6 0,5-1 1 0,0 1 0 0,-9 0 7 0,4-5 2 1,1 5 0-1,4-5 0 0,-5 1-19 0,5 4-3 35,0-9-1-34,0-8 0-1,0 0-9 0,-5-8 12 0,5 0-12 0,0-1 12 0,0-7-12 0,0 0 0 0,0-5 0 0,0 0 0 27,0 1 0-26,0-9 0 0,-4 0 0-1,4 0 0 0,-5-4 11 1,5 0 0-1,-5-4 0 0,5 0 0 19,-4-9 1-18,-1-3 1-1,0-5 0 0,5-8 0 11,0 0-1-11,0 0-1 0,0 0 0 0,0 0 0 6,0 0-11-6,0 0 0 7,0 0-12-7,0 0 12 8,0 0-25-8,0-17 2 8,0 1 1-7,5-5 0 7,0-8 0-7,-5-4 0 16,0-4 0-17,4-13 0 19,1 5-38-19,0-18-7 0,-1 1-1 0</inkml:trace>
    </iact:actionData>
  </iact:action>
  <iact:action type="add" startTime="28265">
    <iact:property name="dataType"/>
    <iact:actionData xml:id="d2">
      <inkml:trace xmlns:inkml="http://www.w3.org/2003/InkML" xml:id="stk2" contextRef="#ctx0" brushRef="#br0">12770 1794 694 0,'0'0'31'1,"0"0"6"-1,-5 0-29 0,5 0-8 4,-9-4 0-4,4 4 0 8,-4-4 25-8,-1 4 4 7,-4 0 1-6,0 0 0 7,5 0-16-8,-5-8-3 6,-5 16-1-6,1-8 0 8,4 0-10-8,-5 0 12 8,1 4-12-8,4 0 12 10,-5 4-12-10,0-8 0 5,1 5 0-5,-5-1 0 11,4-4 0-11,0 8 0 4,5-4 0-4,0 4 0 7,0 1 0-5,-4-1 0 2,8 0 0-3,1 9-11 7,-5-13 2-8,5 4 0 7,0 5 0-7,-5-1 0 8,0-8-1-7,4 9 0 6,1-5 0-7,-5 4 0 8,-5-3 10-8,5 3 0 10,-9 0 0-10,5 5 0 6,-6-1 0-6,-4-3-10 7,0-1 10-6,1 5-10 5,-6-5 10-6,0 5 0 7,-4-5 10-7,5 5-10 8,-6-5 0-8,10 9 0 7,-4-5 0-6,-1 1-10 6,-4 0 2-6,0-1 0 4,-1 1 0-5,1 3 0 9,0-3 8-8,0 4-13 4,-1-5 5-4,-3 1 8 9,-1 3-10-10,0 1 10 4,-9 4 0-4,-1-8-9 9,6 3-5-9,-1 1-1 7,-9 8 0-6,1-8 0 19,3-5-14-20,-4 9-3 2,1-4-1-2,-1 4 0 0,-5-1 17 0,5-3 4 7,-4 4 1-7,-1 0 0 8,-4 4 11-8,5-9 0 8,-1 5 0-7,-4 0 0 5,4-4 0-6,-8-1 0 7,3 9 0-7,1-12 0 8,-9 4 14-8,-5-1 2 7,-1 9 0-7,-8-8 0 8,0 0 8-8,-1 8 3 7,1-4 0-7,-5 8 0 7,-5 0-15-6,0 0-4 5,5 8 0-6,0 9 0 9,0-5-8-9,0 1 0 6,-1 4-10-6,1-9 10 11,0 9-24-11,0-1 0 5,5-3 1-5</inkml:trace>
    </iact:actionData>
  </iact:action>
  <iact:action type="add" startTime="28697">
    <iact:property name="dataType"/>
    <iact:actionData xml:id="d3">
      <inkml:trace xmlns:inkml="http://www.w3.org/2003/InkML" xml:id="stk3" contextRef="#ctx0" brushRef="#br0">7444 4145 403 0,'-89'54'36'1,"43"-25"-36"-1,-15 8 0 0,-13 9 0 13,-5 7-16-13,-14 5-11 0,0 9-1 0,-1-5-1 2,-3 8 29-2,-6 9 0 8,-4-9 0-6,0 0 0 4,5 1-8-6,-1 3-9 7,6-3-2-7,3 3 0 8,11-4 54-8,-1-3 10 6,0-5 3-6,5 0 0 9,0 0 14-9,9 0 3 6,14-8 1-5,0 4 0 8,-9 4-50-9,14-4-16 5,14 0 10-5,-1 8-10 11,-4 0 15-10,10 5-3 2,-1-1 0-2,10 4 0 8,4-3-12-9,5-1 8 6,-9 1-8-6,9-1 0 8,14 0-12-7,0 1-9 5,-9-18-2-6,9 5 0 23,9 0-4-23,0-8-1 0,1-5 0 1,4-11 0-1,0 3 19 0,9-4 9 8,0-4-10-8,1-4 10 6,-6 0 0-5,15 4 10 5,4-13 0-6,5 5 0 8,-10-13 4-8,15 5 1 6,9-1 0-5,4 4 0 7,6-11 1-8,3 3 1 7,1 0 0-7,5-8 0 8,4 0-5-8,5-8 0 7,-5-5-1-7,14 5 0 9,0-8 1-9,9-1 1 5,-4-4 0-5,5 5 0 11,-6-5 5-11,10-4 1 4,5 0 0-4,5 1 0 9,-6-5-1-9,1 4 0 7,0-8 0-7,4 0 0 8,5 0 1-7,0-5 0 6,-4-3 0-7,4-1 0 7,0-3-4-7,4-9-1 8,1 0 0-8,0 1 0 7,-1-5-14-7,1-4 11 10,4-9-11-10,5-3 10 5,0 3-10-5,10-11 0 8,-6-1 0-8,10 0 8 7,0-4-8-7,0 4 0 8,-4-8 0-5,4 0 0 1,4-8 0-4,-4 4 8 7,0-5-8-6,0 5 8 6,0-8-8-7,0-5 0 7,-5 0 0-7,-4 9 0 9,0-4 0-8,-5-1 0 4,0 5-8-5,0-5 8 10,-5 1 0-8,0 3 0 1,-9-7 0-3,-4 3 0 10,4 5 8-10,0-9 5 5,-5 9 2-5,-9 4 0 8,-14-9 17-8,1 1 3 7,-11 12 1-7,-8 0 0 9,-5-8 12-9,-5 7 4 6,-9 6 0-6,-14-1 0 8,-5 4 0-8,-9 0 0 9,-10 17 0-8,-13 0 0 4,-5-5 2-5,-5 9 1 8,-13 0 0-7,-15 8 0 5,-13-4-39-6,-10 5-8 7,-19-1-8-7,-8 8 11 22,-20 5-50-22,-18 4-9 2,-14 12-3-1,-14 16-456 5,-18 14-91-5</inkml:trace>
    </iact:actionData>
  </iact:action>
  <iact:action type="add" startTime="31043">
    <iact:property name="dataType"/>
    <iact:actionData xml:id="d4">
      <inkml:trace xmlns:inkml="http://www.w3.org/2003/InkML" xml:id="stk4" contextRef="#ctx0" brushRef="#br0">4129 2734 1105 0,'0'0'48'1,"-4"-4"12"-1,-10-5-48 0,-5-3-12 3,14-1 0-3,5 5 0 9,10-13 53-9,-6 13 9 6,-8 0 2-6,4 8 0 10,9-8-40-10,-9 8-8 7,-9 0-2-7,9 8 0 7,4 0-14-7,-4 9 9 7,-4 3-9-7,4 9 8 8,0 5-8-8,9-1 0 6,0 12 0-6,-4 9-11 12,-10 0 11-12,10 12-12 4,18 8 12-4,-4-3-12 8,-10-1 4-8,10 1 0 8,4-1 0-8,0-4 0 20,5 0-32-20,-9-8-7 0,0-4-1 0,4-4 0 15,5-1 9-15,-10-11 2 0,-4-5 0 0,0-12 0 5,0 3 16-4,-9-7 3 6,-5-9 1-7,0-8 0 5,0 0 29-4,0 0 5 4,0-8 2-5,-5-13 0 8,-9 1 11-8,5-18 2 7,4-7 1-7,-4 3 0 8,-10-20-17-7,10 4-3 6,-5-12-1-7,0-5 0 7,-14-3-12-7,10-1 0 8,-1-4 8-7,0 5-8 12,5-1 8-13,-14 0 0 1,-4 5-8-1,9 4 12 18,13-1 24-17,-4 9 4-1,-14 8 0 0,5 13 1 27,9 4 13-26,0 20 2-1,0-8 1 0,0 13 0 0,-4 4-41 0,8 8-16 0,10 0 11 0,0 12-11 32,-9 9 0-32,9-1 0 0,14 5-8 0,0 0 8 0,-5 4 0 0,15 8 0 0,3-4 0 0,6 5 0 34,4-5 0-34,-4 4 0 0,-1 4-12 0,10-3 12 0,5 7-12 0,-5-8 12 0,-5 5-12 0,5 3 12 1,5-7 0-1,4-1 0 47,-9 4 0-46,4 1 0-1,-4-13-8 0,0-5 8 0,0 1 0 0,-10-8 0 0,-4-1 0 0,5-3 0 0,0-9 0 0,-10-4 0 0,-5 0 16 0,-4-4-2 53,5-13-1-53,0 5 0 0,-15-13 26 0,1 0 5 0,-5-12 0 0,0 0 1 0,5-5-5 0,-10-11-2 1,-14-10 0-1,5 1 0 0,5-8-16 0,-14-13-3 0,-10-8-1 0,10 0 0 10,0-12-18-9,4 12 0-1,-4-9 0 0,-5 13 0 14,-5 9-12-13,10-1-7-1,9 21-1 0,0 4 0 19,-9 17-27-19,4 12-5 2,10 13-2-2,4-1-734 8</inkml:trace>
    </iact:actionData>
  </iact:action>
  <iact:action type="add" startTime="31687">
    <iact:property name="dataType"/>
    <iact:actionData xml:id="d5">
      <inkml:trace xmlns:inkml="http://www.w3.org/2003/InkML" xml:id="stk5" contextRef="#ctx0" brushRef="#br0">5447 2465 1555 0,'0'0'68'0,"0"0"16"0,-10 8-68 0,10-8-16 7,0 0 0-7,-4 8 0 7,-10 5 56-7,5 3 8 8,9 1 2-8,0 8 0 9,-14 4-37-9,4 0-7 6,6 4-2-6,4 4 0 7,4 4-12-7,6-3-8 7,-15-1 8-7,10 0-8 8,13-8 0-8,-4 8-15 7,-14-12 3-7,9-4 0 23,10 4-13-23,-5-9-3 0,-9-8 0 0,-1 5 0 0,-4-13 20 0,14 0 8 9,5 4-8-9,-5-8 8 6,-14 4 0-6,14-13 0 7,4-7 0-6,1-1 8 7,0-12 12-8,-5-4 4 6,0-1 0-5,4-7 0 8,-4 4-12-9,0-9-1 10,-14-4-1-9,5-4 0 9,0 4-10-10,-5 5 12 1,-10 3-12-1,1 9 12 9,0 0-12-9,-1 12 0 5,-4 0 0-4,-4 17 8 20,-1-9-28-20,0 17-7 3,1 4-1-3,-10 9 0 6,0 3-27-6,5-3-5-1,13 11-2 0,-4-3-670 11</inkml:trace>
    </iact:actionData>
  </iact:action>
  <iact:action type="add" startTime="32062">
    <iact:property name="dataType"/>
    <iact:actionData xml:id="d6">
      <inkml:trace xmlns:inkml="http://www.w3.org/2003/InkML" xml:id="stk6" contextRef="#ctx0" brushRef="#br0">7085 801 1209 0,'0'0'53'1,"0"12"12"-1,0 5-52 0,5 3-13 6,4-3 0-5,1 8 0 6,-1 8 133-7,0 4 24 8,1-4 5-7,-1 9 1 4,0 7-109-5,1-3-22 8,-1-1-4-7,0 5 0 6,1 0-15-6,3-1-2 5,1-3-1-6,0 8 0 7,0-5-10-7,5 1 0 7,0 0-12-6,-1-1 12 21,-4 5-28-19,5 0 1-3,-5-13 1 0,0 1 0 0,-5-1 3 0,0-8 1 4,1 5 0-3,-6-14 0 9,6 5 13-10,-10-12 9 5,4-1-12-5,1 5 12 10,-5-13 0-9,5 5 0 6,-5-13 0-7,-5 12 0 6,5-12 0-5,0 0 0 4,0 0 9-5,-9 0-9 8,-1-8 0-8,-4 4 0 7,5 0-9-6,-5-13 9 11,-5 1-16-11,1-5 3 18,-1 4 1-18,1-7 0-1,-1 3 0 0,-4 0 1 0,-1 5 0 0,6 3 0 20,-5 5 11-20,-1 8 0 0,-4 4 10 0,0 8-10 0,0 5 0 0,1 0 0 22,-1 3-11-21,0 13 11-1,4-8-16 0,1 8 5 0,-5-4 1 0,5 9 0 10,4-5 10-10,1-4-8 7,8 4 8-7,6 0-8 7,-10-4 8-6,9 0-12 5,10-4 12-6,-1-5-12 18,-4 1-12-13,10-4-2-4,-1 3-1-1,5-7 0 0,0 3 27 0,0-12 0 12,5 9 0-12,-1-13 0 0,5 0 24 0,5 0 3 15,-9-8 1-15,9-1 0 0,0 1 4 0,0-4 2 11,0-5 0-10,0 0 0 10,-5-3-8-10,5-5-2-1,0 0 0 0,-5 4 0 7,0-3-16-7,5-1-8 10,-4-4 8-9,3-4-8 18,-3 4 0-18,-1-4 0-1,0 4 0 0,1-5 0 0,-6-3-9 0,1 4-1 89,-1-4 0-89,1 4 0 0,-5 4 18 0,0 4 3 0,-9 4 1 0,4 5 0 0,0 7-4 0,1 1 0 0,-10 8 0 0,0 0 0 0,0 0 13 0,4 8 3 0,10-8 0 0,-4 5 0 0,-6 3-11 0,1-4-1 1,9 4-1-1,0 5 0 0,0-5-11 0,4 4 0 0,6 1 0 0,-1-5 0 0,5 4 0 0,0-3 0 59,4 3 0-58,1 1 0-1,4-9 0 0,-4 8 0 0,-1-12 0 0,1 0 0 0,0-8 0 0,4 0 0 0,-5-5 0 0,6 1 0 0,-1-9 0 0,0 0 0 0,-4 1 0 0,-1-9 0 0,-4-4 23 0,5 4-1 52,-5-13 0-52,0 1 0 0,0-5-22 1,-5 1-10-1,0-9 1 0,-4-8 0 0,-1 0 9 0,-4-9 0 0,0-15 0 0,0-1 0 0,-9 0 0 0,0 4-16 0,-5 0 2 0,0-4 1 15,0 0 4-14,-5 0 1-1,-9 5 0 0,5 7 0 11,-1 5 8-11,1 12 0 0,-5 8 0 0,5 13 0 7,-5 8 18-7,0 12-1 9,-5 9 0-9,5 8 0 9,-4 0 1-9,-1 4 0 6,5 17 0-5,-5 8 0 5,5 12-18-5,-4 5 0 7,-1 12 0-7,5 8 0 9,0 4 0-9,0 9-9-1,0 0 1 0,10 12 0 11,-6 8 8-11,10 4 8 13,5 1-8-12,0-5 11-1,9 1-11 0,4-5 0 5,-4-8-12-4,5 4 12 9,-1-17 0-9,10 1 0 9,5-9 0-9,0 0 0 14,-1-12-42-14,1-13-1-1,-1 5 0 0,1-17 0 0,0-4 31 0,4-5 12 16,-5-3-8-15,1 0 8-1,0-17 0 0,-1 4 0 15,1-4 9-15,-1-4-9 0,-4-9 15 0,0 1-4 6,-5-1-1-5,5-12 0 5,-4 1-2-6,-6 3 0 11,-4-12 0-11,0 4 0 11,-9-4-8-10,-1-5 0-1,-8 5 0 0,-5-4 0 21,-1 0-25-21,-4-5-7 4,0 5-2-3,-9 8 0 10,-5 0-17-11,5 9-3 0,-5 3-1 0,-5 9 0 0,5 8 27 0,-4 0 6 16,-5 8 1-15,-5 4 0-1,4 1 1 0,-4 8 1 8,5-5 0-7,-5 5 0 10,10 0 19-10,-1-1-10-1,5 5 10 0,10-8-8 17,-1-5 27-17,5-4 5 0,-5 9 2 0,10-13 0 28,0 8-10-28,-1 1-1 0,10-13-1 0,0 0 0 0,0 0 1 0,0 0 0 0,0 0 0 0,19 0 0 26,4 0-15-25,10-4 0-1,4-5 0 0,5-7-10 0,5-9 10 0,4-4 11 1,-5-4-3 32,10-4 0-33,0-9-8 0,5-4 0 0,-5 5 0 0,4-9 0 0,5-8 0 0,-4 0 8 0,-1-8-8 1,1-1 8 50,-5 1-8-50,-1-9 12-1,-3 9-12 0,-1-5 12 0,-9-3-12 0,0-1 0 0,0 0 0 0,-10 9 8 0,-4-9-8 0,-9 17 0 0,-1 9-12 0,-4 7 12 0,-9 13 0 0,0 12 0 36,-5 5 12-36,-5 12-4 0,5 4 15 0,-9 12 2 0,-5-4 1 0,0 21 0 0,-10 8-18 1,1 13-8-1,-5 12 8 0,0 17-8 17,-4-5 20-16,-6 17-2-1,1 13 0 0,5 4 0 18,-1 12-5-17,5-9-1-1,-4 5 0 0,8-8 0 0,6-1-4 0,8-3-8 17,1-13 11-16,4 0-11-1,10-8 0 0,4-13 0 15,1-8 0-14,4-8 0 8,9-8-35-9,-4-5-1 0,8-8 0 2,1-4 0 8,0-17 15-10,5-3 2 0,-5-5 1 0,9-8 0 14,0-13 10-14,1-4 8 0,-1-12-12 0,0-4 12 8,0-17 0-7,-4-8 9 11,4-8 1-12,-4-9 0 0,-5-16 14 0,-5-4 4 14,-4-5 0-13,-10-3 0-1,0-1-18 0,-9-16-10 13,-4 4 12-13,-10 4-12 15,-10 4-24-14,-8 21-11-1,-6 0-2 0,-8 25-1 12,-10 16-13-12,-18 29-2 5,-15 21-1-5,-4 25 0 11,-9 25-83-11,-6 12-17 10,6 8-3-10</inkml:trace>
    </iact:actionData>
  </iact:action>
  <iact:action type="add" startTime="33523">
    <iact:property name="dataType"/>
    <iact:actionData xml:id="d7">
      <inkml:trace xmlns:inkml="http://www.w3.org/2003/InkML" xml:id="stk7" contextRef="#ctx0" brushRef="#br0">7663 672 1843 0,'-5'0'164'2,"5"0"-132"-2,0 0-32 0,14 0 0 8,9 5 10-8,1-5-10 7,-1 0 8-7,5 0-830 12</inkml:trace>
    </iact:actionData>
  </iact:action>
  <iact:action type="add" startTime="43456">
    <iact:property name="dataType"/>
    <iact:actionData xml:id="d8">
      <inkml:trace xmlns:inkml="http://www.w3.org/2003/InkML" xml:id="stk8" contextRef="#ctx0" brushRef="#br0">6862 12675 403 0,'0'0'17'2,"0"0"5"-2,-5 0-22 0,-4-4 0 5,0 4 0-4,9 0 0 7,-10 0 89-8,6 0 14 6,-10-4 2-5,4 4 1 8,1-4-44-9,0 4-9 5,-5-4-1-5,5 0-1 12,-1 4 10-12,6-4 3 3,-10 4 0-3,9-9 0 9,-4 5-21-9,-1 4-4 6,6-4-1-6,-1 4 0 9,-4-8-4-9,-1 4-1 6,6-1 0-6,-1 5 0 9,-4 0-2-9,9 0-1 8,0 0 0-8,0 0 0 7,-5 0-10-7,5 0-3 9,0 0 0-9,0 0 0 6,0 0-17-6,0 0 10 7,-9 0-10-7,9 0 8 8,0 0-8-8,0 0 0 7,0 0 0-7,0 0 0 8,0 0-11-8,0 0 3 6,0 0 0-6,0 0 0 9,0 0 8-9,14-8-8 7,0 8 8-7,-5-4-8 9,5 0 8-9,0 0 0 6,0 4 0-6,0-9 0 10,-5 5 0-10,5 0 14 5,0 4-3-5,0 0-1 9,0-8 2-9,0 16 1 5,0-8 0-4,5 0 0 7,-5 0-13-8,0 4 9 41,0 0-9-41,-5 5 8 0,-9-9-8 0,18 0 0 0,1 8 0 0,0-4 0 0,-1 4 0 0,-4-8 0 0,5 0 0 0,-5 0 8 48,5 0-8-47,-5 0 0 0,-1 5 0-1,1-5 0 0,0 0 0 0,0 0 0 0,0 0 0 0,5 0 0 0,-5 0 13 0,0 0 1 0,0-5 0 0,0 10 0 0,0-5-2 0,-14 0 0 30,0 0 0-29,14 0 0-1,0 0-3 0,0 0-1 0,-14 0 0 0,14 4 0 0,0-4-8 0,-5 8 0 9,5-8 0-9,-14 0 8 10,9 0-8-9,5 4 0 0,0-4 0-1,-5 0 0 7,5 0 0-7,0 0 0 7,0 0-9-6,0 0 9 7,0 0 0-8,5 0-10 8,-5 0 10-8,4 0-8 6,-4 0 8-2,0 0 0 0,0-4 0-4,0 4 0 8,0 0 0-8,0 0 8 8,-4 4-8-8,4-4 11 7,4 0-11-6,1 4 0 5,-5-4 0-5,-5 0 8 6,-9 0-8-6,5 9 0 5,4-9-12-6,0 0 12 8,1 4 0-7,-1-4 0 5,0 4 0-6,1-4 0 9,-1 0 0-9,5 4 8 7,-9-4-8-6,8 0 0 12,-3 0 0-12,-1 0 0-1,5 0 0 0,-5 0 0 16,5 0 0-15,-9 4 0-1,-5-4 0 0,14 0 0 16,-5 4 0-15,1-4 0-1,-10 0 8 0,14 4-8 19,0 1 0-18,-5 3-12-1,0-8 2 0,5 8 1 0,-5 0 9 0,5-3-8 12,-4 7 8-11,4-12-8-1,-5 8 8 0,0 5-12 16,1-13 12-16,-1 8-12 0,5 0 12 0,-5-8-8 15,0 4 8-15,5 0-8 1,0 5 8-1,-4-9 0 14,4 8 0-14,0 0 0 0,4-8 0 0,-4 4 0 16,0 1 0-16,5-5 0 0,-1 4 0 0,1-4 0 16,-5 0 0-15,-5 8 0-1,5-8 0 0,0 0 0 15,5 0 0-15,-5 4 0 1,-5-4 14-1,5 4-2 12,5-4 0-11,-5 9 0-1,0-9-12 0,-5 4 0 13,5-4 0-13,0 4 0 0,0 4 0 0,5-8 0 14,-1 0 0-13,1 0 0-1,-1 4 0 0,1 0 0 17,0-4 0-17,4 5 0 0,-4-10 0 0,4 5-16 9,-5-4 3-8,1 0 1 7,4 4 12-8,-4 0 0 0,0 0 0 0,-1-8 0 9,-4 4 0-9,5 0 0 13,-5 4 0-12,-5 0 0-1,0-9 0 0,5 5 0 12,-4 4 8-11,-1-4-8 9,0 4 0-9,-9 0 0-1,10 0 8 0,-1 0-8 10,0 0 0-10,1 0 0 13,-1 0 0-12,0 0 0-1,0 0 0 0,5-8 0 13,-9 8 0-12,4 0-9-1,-9 0 9 0,14 0-8 14,-14 0 8-14,10 8-8 1,4-8 16-1,0 0 3 13,-5 0 1-12,0 4 0-1,-9-4-12 0,0 0 0 12,14 0 0-11,-14 0 0 11,0 0 0-11,9 4-17-1,1-4 4 0,-10 0 1 12,0 0 20-11,9 9 5-1,-9-9 1 0,0 0 0 14,14 0-14-13,-14 0 0-1,0 0 0 0,5 4 0 17,-5-4 0-16,0 0 0-1,0 0 0 0,0 0 0 11,14 0 0-11,-10 0 0 0,6 0 0 0,-10 0 0 14,0 0-10-13,0 0 2-1,0 0 0 0,0 0 0 6,0 0 8-6,0 0 0 8,0 0 0-8,0 0-8 7,0 0 8-7,0 0 0 7,0 0 0-7,0 0 0 8,-5 0 0-8,-4 0 8 12,-5 0-8-12,0 0 0 24,4 0 9-22,-4 0-9-1,-4-4 12-1,4 4-12 0,-5 0 8 0,1-9-8 0,-1 5 0 0,5 4 0 49,-5-4 0-48,1 4 0-1,-1 0 0 0,-4 0 0 0,4 0 0 0,-4 0 0 0,0 4-9 0,-1 0 9 0,-3 5-10 0,-1-9 10 0,0 4-12 0,0 8 12 96,0-12-10-96,0 8 10 0,-5-8-8 0,5 9 8 0,0-5-8 1,-4 4 8-1,-1 0-8 0,-4-8 8 0,4 4-8 0,1 1 8 0,-1 3-8 0,5-8 8 0,-9 0 0 0,9 0 0 0,-4 0 0 0,4 0 0 0,0 0 0 0,-5 0 0 0,1 4 0 0,-1-4 0 0,0 0 0 0,1 0 0 0,-1 0 0 0,1 0 0 0,-1 4 0 0,5 4 0 147,-5-8 0-147,6 0 0 1,-6 0 0-1,0 0 0 0,1 0 0 0,-1 0 8 0,5 5-8 0,0-5 0 0,0-5 0 0,0 5 8 0,1 5-8 0,-1-5 0 0,0 0 0 0,4 0 8 0,1 0-8 0,-5 0 11 0,5 4-11 0,0-4 12 0,-1-4-12 0,1 4 0 0,4-5 0 0,-4 5 8 0,5 0 0 0,-6 0 0 0,6 0 0 0,-6-8 0 0,1 4-8 0,0 4 0 0,0-4 0 0,-1 4 0 0,1 0 0 0,4-8 0 0,-9 8 0 0,1-5 0 0,-1 1 0 0,0 4 0 1,0 0 0-1,0 0 0 0,-5 0 0 0,5 0 0 224,0 0 0-223,0 0 0-1,-4 4 0 0,4 1-11 0,5 3 11 0,-5 0-8 0,0 0-7 1,4 1-1-1,-3-1 0 0,3 4 0 0,-4 1-46 0,5-1-10 0,-5 5-1 0,0-5-1 0</inkml:trace>
    </iact:actionData>
  </iact:action>
  <iact:action type="add" startTime="46115">
    <iact:property name="dataType"/>
    <iact:actionData xml:id="d9">
      <inkml:trace xmlns:inkml="http://www.w3.org/2003/InkML" xml:id="stk9" contextRef="#ctx0" brushRef="#br0">9897 10904 864 0,'0'0'76'1,"-4"0"-60"6,-1-8-16-7,0-1 0 6,5 9 90-6,0 0 15 10,0 0 3-10,-4-4 1 6,-1-8-61-6,5 12-12 6,-9-4-2-6,9 4-1 8,-5-9-9-8,0 5-3 7,1 0 0-7,4 4 0 8,-10-8 9-8,10 8 2 7,-9 0 0-7,9 0 0 9,-9 0-32-9,4 8 0 6,-9-8 0-6,9 8 0 10,5 5 0-10,-4 8 0 5,-1-1 0-5,1 9 0 9,-1 4 0-9,0 9 0 6,15 3 0-5,-10-8 0 7,-5 13 0-8,0 4-16 19,10-9 3-19,0 9 1 0,-1-4 20 0,1 4 4 18,-1-5 0-16,-4 1 1-2,5 4-13 0,0-4 0 0,-1 3 0 0,1-7 0 17,0-1 0-16,4 5 0-1,-4-13 0 0,-1 1 0 9,1-1-13-8,0-4 4-1,-1 0 1 0,6-8 0 9,-6 4-4-9,1-4-1 9,4-9 0-8,-4 1 0 16,4-1-22-16,1-3-4 4,-1-5-1-5,0 0-374 11,-9-8-75-9</inkml:trace>
    </iact:actionData>
  </iact:action>
  <iact:action type="add" startTime="46535">
    <iact:property name="dataType"/>
    <iact:actionData xml:id="d10">
      <inkml:trace xmlns:inkml="http://www.w3.org/2003/InkML" xml:id="stk10" contextRef="#ctx0" brushRef="#br0">9301 11997 1443 0,'0'0'64'2,"0"0"13"-2,0 0-61 0,0 0-16 5,0 0 0-5,0 0 0 7,0 0 21-6,0 0 2 6,0 0 0-7,14-9 0 7,0 5-23-6,0 0 8 8,0 4-8-9,0 0 0 5,5 0 0-5,-1 0-13 7,-4 0 1-6,5 0 1 7,0 4-9-8,-1 0-1 6,1 5-1-6,0-1 0 9,-1 4 0-9,1 9 0 7,-1 0 0-7,1-1 0 7,0 5 5-6,-1 0 1 5,6 4 0-5,-1-8 0 8,-5 4 25-9,1-1 6 5,4-7 1-3,1 4 0 7,4-1-16-9,-10-3 0 5,1-1 0-5,-1-3 0 10,6-1 0-9,-10 1 0 4,0-1 0-4,0-8 0 5,0 0 12-5,-1 5 0 7,1-9 0-8,-4-9 0 7,-1 9 5-7,5-8 1 6,0 0 0-5,0 0 0 6,-5-9 13-7,5 0 2 9,-4-12 1-8,4 1 0 4,-1-6-25-3,6-3-9 3,0-8 0-5,-5 3 9 8,0-12-9-8,4 1 0 7,1-9 0-7,0-1-703 11</inkml:trace>
    </iact:actionData>
  </iact:action>
  <iact:action type="add" startTime="47523">
    <iact:property name="dataType"/>
    <iact:actionData xml:id="d11">
      <inkml:trace xmlns:inkml="http://www.w3.org/2003/InkML" xml:id="stk11" contextRef="#ctx0" brushRef="#br0">9702 13404 522 0,'0'0'23'1,"0"0"5"0,0-8-28 0,0-1 0 5,-5 5 0-6,0-4 0 9,5 0 16-9,0 8-3 7,-4-5 0-7,-6 1 0 10,6 4 3-10,-6-8 1 4,1 8 0-4,0-4 0 8,0 4 9-8,-1-4 2 7,10 4 0-7,-9 0 0 9,0 0 7-9,-1 0 1 7,10 0 1-7,-9 0 0 7,0 0 13-7,9 0 2 8,-10 0 1-8,10 0 0 7,0 0-5-7,0 0 0 9,0 0-1-9,0 0 0 6,0 0-22-5,0 0-4 6,0 0-1-6,0 0 0 6,0 0-5-7,0 0-2 6,0 0 0-6,0 0 0 9,0 0 1-9,0 0 0 6,14 8 0-6,-4 0 0 9,-10-8-4-9,14 0-1 6,4 0 0-6,-4 4 0 9,0-4 1-9,5 0 0 6,-1 5 0-6,1 3 0 10,4-8-1-9,1 0 0 18,4 0 0-18,-1 0 0-1,6 0 9 0,0 0 2 0,-5 0 0 0,4 0 0 16,5 0-20-15,-4 0 0-1,-5 0 0 0,4 0 0 13,1 0 0-12,0 0 0-1,-1 0 0 0,1 0 0 7,-5 0 0-7,4 0 0 9,1 0 0-8,4 0 0 4,-4 0 0-4,-1 0 0 5,6 0 0-6,-6 0 10 8,10 0-10-8,-5 0 12 7,1 0-12-7,3 0 12 8,-3 0-12-8,-6 0 8 7,6 0-8-7,-6 0 8 9,1 0-8-9,-1 0 0 6,1 0 0-6,-1 0 8 8,1 0 11-7,-5 0 1 4,0 0 1-5,0 0 0 11,4 0-9-10,-4 4-1 3,5 0-1-4,-5 0 0 9,-5 0 0-9,5 1 0 6,5-1 0-6,-5 0 0 8,-5-4-2-8,5 8 0 8,-5-8 0-8,0 0 0 7,1 4 4-7,-1-4 1 8,0 0 0-8,5-4 0 8,-5 4 0-8,1 0 0 8,-6-8 0-8,6 8 0 6,-1-8 0-6,0 3 0 8,-4-3 0-8,4 8 0 7,0-4-5-7,-4 0 0 7,4 4-8-7,0 0 12 8,-4-13-2-7,0 9-1 7,9 4 0-7,0-8 0 5,-10 4-9-5,5 0 8 6,5 4-8-6,-4 0 8 5,-6 0-8-5,1 0 0 5,0-9 0-6,4 9 8 9,0 0-8-8,0 0 0 2,-4 0 0-2,0 0 0 9,4 0 0-10,-4 0 8 5,-1 0-8-5,1 9 8 8,-5-9 0-7,4 0 0 6,1 0 0-7,-5 0 0 7,5 0-8-7,-5 0 0 8,0 0 0-8,-1 0 0 7,1 0 0-7,0 0 0 10,5 0-10-10,-10 0 10 5,5 0 0-4,0 4 0 7,0-4 0-8,0 4 0 6,0-4 0-5,-5 8 0 5,5-8 0-5,-4 0 0 7,4 4-8-8,-5-4 8 6,-9 0 0-5,9 5-9 21,1-5-34-20,-10 0-6-2,0 0-2 5,0 0-519-3,0 0-104-2</inkml:trace>
    </iact:actionData>
  </iact:action>
  <iact:action type="add" startTime="48650">
    <iact:property name="dataType"/>
    <iact:actionData xml:id="d12">
      <inkml:trace xmlns:inkml="http://www.w3.org/2003/InkML" xml:id="stk12" contextRef="#ctx0" brushRef="#br0">12127 12158 633 0,'0'0'28'0,"0"0"6"2,0 0-34-2,0 0 0 7,0 0 0-7,0 0 0 8,0 0 112-8,0 0 15 9,0 0 3-8,0 0 1 3,0 0-89-4,0 0-18 7,0 0-3-7,0 0-1 9,0 0-20-8,-5 8 0 4,5-8 0-5,-4 9 0 8,4-1 0-8,-5 0 0 8,5-8 0-8,-4 13 0 7,-1-1 12-7,0 0 0 7,5 5 1-7,-9 0 0 8,4 3 20-8,1 1 4 7,4 8 1-7,-5-8 0 10,5 12-12-10,-5-4-2 5,1 0-1-4,4 4 0 7,-5 0-23-8,5-4 0 15,-5 4 0-14,1 0 8-1,4 0 4 0,-5 0 2 18,0 0 0-17,1-8 0-1,4 8 5 0,0-4 1 19,0-4 0-19,-5 4 0 0,5-8-20 0,-5 4 0 0,1-9 0 0,4 1 0 18,0-5-23-17,-5 5-8 1,5-13-1-1,0 8-1 10,0-3 1-10,0-9 1-1,0 0 0 3,0 0-581-2</inkml:trace>
    </iact:actionData>
  </iact:action>
  <iact:action type="add" startTime="49145">
    <iact:property name="dataType"/>
    <iact:actionData xml:id="d13">
      <inkml:trace xmlns:inkml="http://www.w3.org/2003/InkML" xml:id="stk13" contextRef="#ctx0" brushRef="#br0">11960 12021 1072 0,'0'0'48'2,"0"0"9"-2,0 0-45 0,0 0-12 6,0 0 0-6,0 0 0 9,0 0 27-9,-5 5 3 7,-9 3 1-7,5-4 0 8,4 8-17-8,-4-12-3 6,-5 9-1-6,0-1 0 9,4 4-10-9,-4 1 0 6,0-1 0-6,0-4 0 11,-4 9 0-11,4 4 0 5,0-5 0-5,0 9 0 8,0 0 0-8,0 4 0 6,0 8 0-6,0-12 0 9,-5 4 0-9,6 4 0 7,-1-8 0-7,4 4 0 8,-4-4 0-8,5-5 0 8,0 5 0-8,4-8 0 7,0-1 0-7,-4-7-12 9,4 3 4-8,5-4 8 4,0-8-11-5,0 0 11 7,0 0-8-6,0 0 8 6,0 0 0-7,0 0 0 7,0 0 0-7,5-8 8 8,0-4-8-7,4 3 0 5,0-7 0-6,1-1 0 9,4-8 0-9,0 1-15 15,4 3 4-15,1-12 1 0,4 0-10 0,-4 0-3 25,4 8 0-24,0-12 0-1,5 3 23 0,-5 5 0 0,-9 5 10 0,5-1-10 31,4 0 9-31,-4 4-9 0,4 5 0 0,-4-1 9 0,-1 5 11 0,1 3 3 1,0-3 0-1,-1 0 0 29,-4 3 14-28,0 5 3 0,5 0 1-1,-5 0 0 0,0 0-20 0,0 4-4 0,0 0-1 0,0 4 0 0,0 0-1 0,0 4-1 25,0 1 0-24,0 3 0-1,0 5 8 0,-5 3 2 0,0 9 0 0,0-4 0 13,5 4-24-12,-9 4 0-1,4 4 0 0,-4-3 8 12,4 3-8-11,-4 0 0-1,4-4 0 0,1 0 8 11,-1 4-8-11,0-12 0 11,1 4 0-9,-1-8 0-1,5-4 0-1,0-1-8 9,0 1 8-8,0-9-12 15,-5 0-40-16,5-4-8 5</inkml:trace>
    </iact:actionData>
  </iact:action>
  <iact:action type="add" startTime="54100">
    <iact:property name="dataType"/>
    <iact:actionData xml:id="d14">
      <inkml:trace xmlns:inkml="http://www.w3.org/2003/InkML" xml:id="stk14" contextRef="#ctx0" brushRef="#br0">7877 11504 748 0,'-9'0'67'2,"-10"0"-54"4,5 0-13-5,0 0 0 7,-5 0 112-8,1 0 19 7,-1-8 4-7,0 8 1 8,1-4-79-8,-5 0-15 6,4-1-3-6,-4 5-1 11,-1-8-26-11,1 8-12 4,-9-4 10-4,-1 0-10 11,5 4 0-11,-5-8 0 6,1 3 0-6,-5 5 0 7,4-4 20-7,-4 4-3 7,4-8 0-7,-4 8 0 9,-5-4 9-9,0 4 2 5,0-4 0-5,0 4 0 8,-9 0 1-7,5 0 1 8,4 4 0-9,-5 0 0 7,-9 4 0-7,5 9 0 9,5-13 0-9,-1 8 0 5,-4 9-13-5,4-4-2 7,1-1-1-7,-6 5 0 8,6 0-14-8,-5-1 0 7,4 1 0-7,1 4 0 8,4-5 0-7,4 5 0 5,-3 0 0-5,-1 4 0 20,0 4-20-20,5-4-6 2,-1 4-2-2,6 0 0-1,-1 5 8 0,5-5 2 5,-4 8 0-4,4-4 0 7,4 9 7-8,1-5 2 6,0 9 0-5,4-4 0 5,5 3 9-4,0 1 0 4,-4 0 0-6,4-1-8 6,0-7 8-5,4 7-8 7,6-7 8-8,-1 3-8 7,5-3 8-7,0 3-8 7,5 1 8-7,4 3-8 6,0 1-8-2,5 4 0 2,-4 0-1-6,8-5 0 6,1 5-4-6,0-13-1 7,-1 5 0-6,5-5 0 6,1 1 7-7,4-1 2 7,0-4 0-7,-5 1 0 9,5-5 13-9,4 4 0 7,-4-4 0-6,5 0-9 7,4 4 9-8,-4 5 0 7,4-5 8-7,5 0-8 8,0 5 12-7,4-5-1 5,-4-4-1-5,0 4 0 7,5-12-10-8,-5 4 0 6,4 4 0-5,-4-8 0 8,5-4 0-9,-1-5-12 6,5 1 4-5,0 4 8 6,-4-9-12-6,4 5 12 6,-4-5-12-7,4 0 12 7,0 5 0-6,-4-9 0 7,4 1 0-8,0-1 12 6,0 0-3-5,1-8 0 7,-1 4 0-8,9-8 0 7,1 0-9-7,-1 0 0 6,-8-4 0-6,3-1 0 7,1-7 8-7,5-1-8 5,-10-4 12-5,0-3-4 8,5 3-8-7,-5-4 0 6,-4-4 0-7,4 4 8 9,-9-4 13-9,5 4 3 7,4-8 0-6,-5 4 0 8,1-4-16-9,-1 0-8 7,-4-4 10-6,0 0-10 7,5-1 0-7,-5 5 8 0,0-4-8-1,-5 0 0 8,-5 0 0-8,1-1 0 8,-5 1 8-8,-5-4-8 8,0 12 0-8,-4-13 0 9,-5 1 8-8,0 0-8 8,-5 7 0-8,1-15 9 8,-10 12-9-8,0-13 8-1,-10 0 17 0,6 5 3 11,-10-5 1-10,0 0 0 5,-5 1 6-5,0-5 1 10,-8-8 0-11,3 0 0 0,-4 0-20 0,0-9-3 11,-9 5-1-10,0-4 0 8,-5 3-4-8,0-3-8-1,0 8 11 0,0-4-11 10,-4 4 31-9,-1-5-1 9,-9 1 0-9,0 4 0 1,1-4-30-2,-11 8-12 6,1-4 1-5,-9 0 0 9,-5 8 11-9,0 8-8 9,-1 1 8-9,-3 8-8-1,-6 4-4 0,1 12-1 15,-1 0 0-14,1 5 0 14,-5 7-20-14,0 5-4-1,9 8-1 0,0 13-509 14,0 8-101-14</inkml:trace>
    </iact:actionData>
  </iact:action>
</iact:actions>
</file>

<file path=ppt/ink/inkAction13.xml><?xml version="1.0" encoding="utf-8"?>
<iact:actions xmlns:iact="http://schemas.microsoft.com/office/powerpoint/2014/inkAction" lengthUnit="cm" timeUnit="ms">
  <inkml:definitions xmlns:inkml="http://www.w3.org/2003/InkML">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1-08T16:18:40.047"/>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act:action type="add" startTime="97625">
    <iact:property name="dataType"/>
    <iact:actionData xml:id="d0">
      <inkml:trace xmlns:inkml="http://www.w3.org/2003/InkML" xml:id="stk0" contextRef="#ctx0" brushRef="#br0">21256 4066 403 0,'-14'0'36'2,"14"0"-36"1,0 0 0-2,-9 5 0 7,0-1 48-8,4 4 2 8,5-8 1-8,0 0 0 6,0 0 1-6,-9 0 1 10,-1-8 0-10,6 8 0 5,4 0-11-5,-10-9-2 7,6 1-1-7,-1 4 0 9,0-4-12-9,5-1-3 5,0 1 0-4,0-4 0 6,-4 8 13-7,4 4 3 8,0 0 0-8,0 0 0 8,-5-9 9-8,5 9 3 7,0 0 0-7,0 0 0 9,0 0-26-9,0 0-5 7,0 0-1-7,0 0 0 10,0 0-7-10,0 0-1 4,9 9-1-4,5-5 0 8,0 0 5-8,5 4 0 7,4-8 1-7,-4 4 0 9,9 9 3-8,-5-13 0 4,5 4 0-4,0 0 0 14,4 0 2-14,1 4 1-1,-5-8 0 0,0 0 0 19,5 5 1-17,-1-1 0-2,1-4 0 0,4 8 0 0,-4-8-2 0,8 0 0 16,6 0 0-16,-5 0 0 0,4 0-8 0,1 0-2 6,0 0 0-6,4 4 0 8,0-4-12-8,0-4 0 7,0 4 8-6,5-8-8 7,0 4 0-7,0-1 0 4,0-7 8-5,9 4-8 10,-4 8 0-10,-1-13 0 5,1 9 0-4,-1 4 0 8,-4-8 0-9,0 4 0 5,-5 4 0-5,-4 0 0 9,-1 0 0-9,1 0 0 6,-5 0 0-5,4 0 0 6,1 4 0-7,-1 4 0 7,-4-8 8-7,5 4-8 9,-10 0 0-9,0 5 0 8,5-9 8-8,-5 8-8 7,1-4 0-7,-6 4 0 10,1-8 8-10,-1 5-8 5,-4-5 0-5,0 4 0 7,0-8 8-7,0 4-8 8,-5 0 0-8,1 0 0 6,-1-5 8-6,-5 5-8 8,6 0 0-8,-6-12 0 7,6 8 8-7,-6 0-8 9,1 4 0-9,-5-9 0 6,0 5 0-5,-5 0 0 8,-9 4 0-9,9 0 0 8,1 0 8-7,-10 0-8 7,0 0 15-8,0 0 0 3,0 0 0-3,0 0 0 8,-14 0-6-6,0-8-1 5,0 4 0-7,-5 0 0 11,1 4-8-10,-6 0-11 1,1-9 3-2,0 5 0 12,-5 0-11-11,0 0-1 21,-5 0-1-22,-4 0 0 0,0-1 7 0,-5 1 2 0,-5-8 0 0,1 8 0 28,4 4 12-28,-5 0 0 1,-4-8 0-1,5 8 0 0,-6 8 0 0,1-8 0 0,0 0 0 0,4 4 0 21,-4-4 13-21,0 4-1 0,0-4 0 0,0 0 0 0,-1 0-12 0,1 8 9 15,-9-8-9-15,-1 0 8 0,5 9-8 0,0-5 0 9,1 0 0-8,3 0 0 9,6-4 0-10,-5 0 0 0,-5 0 0 0,0 0 0 8,0 4 0-6,0-4 0 5,0 0 0-7,0 4 0 7,-4 5 0-7,4-5 0 10,0 8 0-9,5-8-11 6,0 9 11-6,4-9 0 9,-4 0 0-10,4 8-8 0,1-12 8 0,-5 9-8 13,4-1 8-11,-4-8-8-2,4 4-2 0,1 0 0 15,-1 5 0-15,1-9 0 37,-1 8-126-37,1 0-24 0,-43 13-6 0,19-13-1 0</inkml:trace>
    </iact:actionData>
  </iact:action>
  <iact:action type="add" startTime="172514">
    <iact:property name="dataType"/>
    <iact:actionData xml:id="d1">
      <inkml:trace xmlns:inkml="http://www.w3.org/2003/InkML" xml:id="stk1" contextRef="#ctx0" brushRef="#br0">20227 12601 172 0,'-18'0'16'1,"18"0"-16"1,0 0 0-1,0 0 0 7,0 0 151-8,0 0 27 7,0 0 6-7,9-4 0 9,5 4-137-9,-14 0-28 5,0 0-6-5,0 0-1 10,5-13 0-10,-1 9 0 5,-4-12 0-5,-4 7 0 11,4 9-12-11,0 0 8 6,0-8-8-6,-10 8 0 8,1-8 0-8,9 8 0 5,0 0 0-5,0 0 0 9,-14 0 16-9,9-4-4 7,5 4 0-7,0 0 0 10,-9 0 2-10,9 0 0 6,0 0 0-6,0 0 0 8,0 0 11-8,0 0 3 6,0 0 0-5,0 0 0 7,0 0 5-8,0 0 2 9,0 0 0-9,0 0 0 5,5-4-3-5,-5 4-1 6,0 0 0-6,0 0 0 10,0 0-9-10,0 0-2 6,14-5 0-6,-14 5 0 8,0 0-12-8,0 0-8 7,18 0 8-7,-8 0-8 8,-10 0 0-8,14 0 0 7,4 5 0-7,6-1 0 10,-10-4 0-10,-1 4 0 5,6 4 0-5,0-8 0 10,9 0 0-10,-10 0 0 36,-4 0 0-35,5 0 0-1,13 0 0 0,-4 0 0 0,-9 0 0 0,-5 4 0 0,9-4 0 0,1 4 0 0,-6 5 0 0,1-9 0 48,-5 8 26-47,4 0 4-1,10 0 1 0,-9 1 0 0,-5-1-15 0,4 4-2 0,1-7-1 0,0 7 0 0,4-8-13 0,-4 9 0 0,-1-5 0 0,1 0 0 10,-1 0 0-10,1 5 0 0,0-13 0 0,4 8 0 9,-4-8 0-9,4 8 0 6,-4-8 0-5,4 0 0 6,5 0 0-6,-5 0 0 5,5-8 8-6,-5 8-8 9,5-4 15-9,-5 0 0 7,1 4 0-7,-1 0 0 9,5 0 9-8,-5-8 1 2,0 8 1-2,1 0 0 8,-1-5-6-9,5 5-2 5,-9 0 0-5,8 0 0 8,-8 0-18-7,4 0 0 5,1 0 8-6,-6 0-8 8,6 0 0-7,-1-4 0 7,0 4 0-8,0 0 0 7,1 0 0-7,-1 0 0 10,0 0 0-10,1-4 0 5,3 0 0-5,-3 0 0 6,4-4 0-5,0 8 0 7,0 0 0-8,4 0 0 6,-9-9 0-6,1 9 0 9,-1 0 0-9,0 9 0 6,-4-9 0-6,4 0 0 8,-4 0 10-8,-5 4-2 7,4 0 0-6,-4 0 0 9,0 0-8-10,0 0 0 4,0 0 0-4,0 1 8 10,0 3-8-9,-5-8 0 6,-9 0 0-6,14 4 0 5,-4 0 0-5,-1 4 0 8,-9-8-9-9,9 0 9 7,-9 0 0-6,10 0 0 5,-10 0 0-5,14 0 0 3,-14 0 0-4,0 0 0 7,9 0 0-7,-9 0 0 7,0 0 0-7,0 0 0 10,0 0 0-10,0 0-10 18,0 0-94-18,9 0-18 1,-9 0-4-1</inkml:trace>
    </iact:actionData>
  </iact:action>
  <iact:action type="add" startTime="174688">
    <iact:property name="dataType"/>
    <iact:actionData xml:id="d2">
      <inkml:trace xmlns:inkml="http://www.w3.org/2003/InkML" xml:id="stk2" contextRef="#ctx0" brushRef="#br0">2444 13325 345 0,'0'0'15'1,"0"0"4"-1,0 0-19 1,0 0 0 3,0 0 0-4,0 0 0 10,0 0 167-10,0 0 29 5,-5 4 7-5,5-4 1 9,0 0-158-9,0 0-31 7,-9 0-7-7,9 0 0 8,0 0 1-8,0 0 1 7,0 0 0-7,0 0 0 8,0-8-10-8,0 8 8 7,5-8-8-7,-5 8 8 9,9-4 1-8,-9 4 0 7,14-4 0-7,0 4 0 4,0 0 8-5,5 0 2 6,-1 4 0-5,1 0 0 8,4-4 1-9,0 4 1 5,1 0 0-4,-1 4 0 10,0-4-21-11,5-4 0 5,9 9-10 10,-4-9 10-13,0 0 0-2,-1 4 0 0,5 0 10 0,-4 4-2 14,0-4-8-12,4 1-10-2,-5 3 10 0,6-8-13 13,-1 4 13-12,5 0 0-1,0 0 0 0,0 5 0 13,9-9 15-13,-5 4-4 0,1 0-1 0,-1 4 0 6,1-8-10-5,0 0 0 5,-1 4 0-6,1 0 0 9,-5-4 0-9,-1 9 0 7,6-9 0-7,0-9 8 7,-10 9-8-6,9 0-11 7,-4-4 3-8,9 4 0 6,1-4 8-6,-6 4 16 8,-9-8-4-8,5 8-1 7,14-4 9-7,-5 0 1 7,-9 4 1-7,5 0 0 9,4-5-2-9,-4 5 0 6,-10 0 0-6,5 0 0 8,0 0-3-7,4 0-1 5,5 0 0-6,-13 5 0 10,-15-5-16-10,14 0 8 6,19 0-8-6,0 4 0 9,-5-4 0-8,-4 4 0 3,-1-4 0-4,5-4 0 9,1 4 0-8,-6 0 0 4,-9 0-15-5,5 0 5 8,0 0 10-8,-9 0 0 7,-1 0 0-7,10 0 0 9,14 4 0-9,-9-4 9 7,-19 8-1-7,4-4-8 7,10 0 8-6,0 5-8 8,-9-9 0-9,-1 4 0 6,1 8 0-6,-1-12 0 7,-4 4 0-7,5 1 0 8,0-1 0-7,4 4 0 3,-5-8 10-4,1 4-10 9,4 0 0-8,-4-4 0 5,9 8 0-5,-5-8 0 6,0 0 0-7,0 0 8 7,1 0-8-7,-6 0 0 9,1 0 8-9,4-8-8 6,5 8 8-6,-9 0-8 10,4-8 11-10,-5 8-3 5,6 0-8-5,-6-8 12 9,1 4-4-9,-1 4-8 7,6-5 11-7,-1 5-11 7,-5-4 8-7,6 4-8 7,-1 0 0-7,5-8 0 9,4 4 0-9,-4 4 0 7,-4-4 0-7,3 4 0 8,6 0 10-8,-10 0-10 9,5 0 8-9,-5 0-8 5,5 0 0-5,-4 4 0 8,8-4 0-8,-9 4 0 7,5 4 0-7,-5-8 0 6,5 0 0-5,0 4 0 8,5-4 0-9,-5 0 0 6,0 0 0-6,9 0 0 9,-5-4 0-9,1 4 0 5,-1 0 0-5,1-8 0 11,-5 4 0-11,0 4 0 5,0-4 0-5,0 4 0 11,-1-9 10-11,1 5-10 4,0 4 12-4,0-4-12 9,-5 4 23-9,5 0-3 6,-4 0 0-5,3-8 0 6,1 8-8-6,5 0-1 5,-10 8-1-6,10-8 0 9,-5 0-10-8,0 4-11 5,-5-4 3-6,5 4 0 8,0 5 8-8,-1-9 0 8,1 4 0-7,0 0 0 6,5-4 0-6,-5 8 0 4,0-8 0-4,-1 0 0 5,6 4 0-6,-5 1 0 7,4-5 0-7,-4 4 0 9,5 4 0-9,-5-8 11 6,0 0-3-6,-5 4 0 9,5 0-8-9,-5-4 0 6,0 8-12-6,1-8 12 10,-1 0 0-10,5 5 0 5,0-1 0-5,0 4 12 12,-1-8-12-12,1 0 0 4,5 4 0-4,-1 0 8 9,1-4-8-9,0 9 0 5,-1-9 0-4,1 0 0 7,-5 4 0-7,4 0 0 4,1 0 0-4,-1 4 0 7,1-8 0-8,-1 4 0 7,1 1 0-7,-5 3 0 8,4-8 0-8,1 4 0 9,-1-4 0-9,1 4 0 6,0 4 0-6,-1-8 0 6,1 5 0-6,-5-1 0 9,-1-4 0-9,6 0 0 6,-5 4 0-5,0 0 0 7,4-4 0-8,-4 0 0 7,0 0 0-6,5 0 8 6,-1 0-8-7,1-4 0 6,-1 4 0-5,1 0 0 7,-1 0 0-8,-4 0 0 7,5-4 0-7,-5 0 0 10,0-1 0-10,4 5 8 5,1 0-8-5,-5 0 8 8,0 0-8-7,4 0 0 4,1 0 0-5,-1 0 8 8,-4 0-8-8,5 0 0 8,-5 9 0-8,4-9 8 8,1-4-8-7,-1-1 12 5,1 5-12-6,-5 0 12 8,4 0-12-8,-4-8 8 9,0 4-8-9,0 4 8 6,0 0-8-6,0-4 12 8,4 4-12-8,1-8 12 7,-5-1-12-7,4 9 12 11,-4-8-12-10,5 4 12 9,-5 0-12-10,0 0 0 0,-5-5 0 0,0 9 0 11,0-4 0-11,-4 0 12 5,4 4-12-5,0 0 12 12,1 0-4-12,-6 0-8 5,5 4 12-4,1-4-4 5,4 0 2-6,-1 0 0 5,1 0 0-4,-4 0 0 7,-1 0-10-8,0 0 0 6,5 0 0-6,-5 4-11 8,5-4 11-8,-5 0 0 7,1 0 8-7,-1 0-8 8,0 0 0-8,-4 0 0 7,4 9 0-7,-4-9 0 8,-1 4 0-8,5 4 0 9,1 0 0-9,-1-8 0 11,0 4 11-9,0 9-3-2,1-9 0 1,-1 8 0 10,-5-7-8-10,6 3 0 12,-1-4 0-13,0 4 0 0,5-4 0 0,-5 5 0 13,1-5 0-13,-1 0 0 0,0 4 0 0,5-4 0 13,-5 9 0-11,0-13 0-2,1 4 0 0,-1 0 0 12,5-4 0-12,-5 4 0 13,0 0 0-12,5 0 0-1,0 1 0 0,0-1 0 13,0-4 0-13,4 0 8 0,-4 8-8 0,0-8 8 13,5 4-8-13,-5 0 0 0,0 5 0 1,-1-18 0 6,6 9 0-7,-5 0 8 7,0 0-8-7,9-4 0 7,-9 0 8-7,4 4-8 9,-4-8 0-9,0 4 8 6,0-5 1-5,0 1 0 7,5 4 0-8,-6 0 0 14,-3-9-1-14,-1 9 0 1,-4 4 0-1,-6-12 0 16,1 8-8-15,-4-5 0-1,4 5 9 0,0 0-9 13,-5 0 8-12,5 0-8-1,-10 0 8 0,6 0-8 14,-1-1 0-13,-4 5 0-1,4 0 0 0,-5-8 0 15,-4 4 0-15,5 0 0 0,-5 4 0 1,0 0-8 14,-5-8-2-15,5 8 0 0,0 0 0 0,-9-5 0 8,-5 5-6-7,0 0 0 16,9 0-1-16,-9 0 0-1,0 0 1 0,0 0 1 0,0 0 0 0,0 0 0 7,0 0-5-6,0 0 0 7,0 0-1-8,9-4 0 20,-9 4-22-19,0 0-4-1,0 0-1 0,0 0 0 14,0 0-9-14,0 0-3 0,0 0 0 0,0 0 0 15,0 0-26-14,0 0-6-1,0 0 0 0,0 0-311 7,-9 4-61-7</inkml:trace>
    </iact:actionData>
  </iact:action>
  <iact:action type="add" startTime="178755">
    <iact:property name="dataType"/>
    <iact:actionData xml:id="d3">
      <inkml:trace xmlns:inkml="http://www.w3.org/2003/InkML" xml:id="stk3" contextRef="#ctx0" brushRef="#br0">2505 14091 115 0,'-10'0'10'2,"1"0"-10"5,0 0 0-7,-5 0 0 9,4 0 131-9,1 0 24 5,0 8 5-5,-1-8 0 9,1 0-104-8,0 0-20 5,4 0-5-6,-4 0-1 10,0 0-30-10,-1 0 0 4,1 0 0-3,0-8 0 6,-1 4 0-7,1 0 0 7,0 4 0-7,4-13 0 10,-4 9 21-10,-1-4-1 5,1-5-1-5,4 9 0 9,-4 0 12-8,5-4 2 4,-6 8 1-5,10 0 0 9,0 0 17-9,-4 0 3 9,-6 0 1-9,10 0 0 7,0 0-22-7,0 0-4 5,0 0-1-5,0 0 0 8,10 4-12-8,4 4-4 6,-1 1 0-6,1-1 0 10,10 0-12-10,-1 9 0 6,0-17 0-6,5 4 0 8,5 8 0-8,4-12 11 8,0 8-11-8,5-3 10 15,-5-1-2-15,5 0-8 0,0 0 12 0,-5 0-4 20,1 4 6-20,-1-3 1 0,-4-1 0 0,4 4 0 16,0-8 0-16,-4 8 0 0,4 1 0 0,0-9 0 7,5 8-5-6,0-4-1-1,-5 4 0 0,5-8 0 9,0 9-9-9,4-1 12 7,1-8-12-7,0 0 12 8,-1 0 2-8,1 0 1 9,-5 4 0-9,-5-4 0 6,-5-4 0-5,1 4 0 6,0-8 0-6,-5 8 0 5,-1 0 1-6,-8-5 0 7,9 5 0-7,-9 0 0 8,-5-4-8-8,4 4-8 7,1 0 11-6,-1 0-11 5,-4 0 0-6,5 0-9 7,0 4-1-7,-1-4 0 25,-8 5-71-25,8-5-15 1,10 8-2 0</inkml:trace>
    </iact:actionData>
  </iact:action>
  <iact:action type="add" startTime="179989">
    <iact:property name="dataType"/>
    <iact:actionData xml:id="d4">
      <inkml:trace xmlns:inkml="http://www.w3.org/2003/InkML" xml:id="stk4" contextRef="#ctx0" brushRef="#br0">21172 13375 115 0,'0'0'0'1,"0"0"10"-1,0-13-10 0,-4 9 0 6,-1-12 0-6,0 7 0 6,1-3 82-6</inkml:trace>
    </iact:actionData>
  </iact:action>
  <iact:action type="add" startTime="180049">
    <iact:property name="dataType"/>
    <iact:actionData xml:id="d5">
      <inkml:trace xmlns:inkml="http://www.w3.org/2003/InkML" xml:id="stk5" contextRef="#ctx0" brushRef="#br0">21172 13168 230 0,'0'0'20'1,"0"0"-20"4,0 0 0-5,10-4 0 9,-6-4 193-8,1 3 35 3,4 1 6-3,-9 4 2 8,0 0-143-9,5 0-28 5,-5 0-5-5,5-8-2 9,-1 8-30-6,-4 0-7 1,0 0-1-4,10-4 0 8,-10 4-5-8,9-4-2 7,0 4 0-7,1 0 0 9,-1 4 14-9,0-4 2 6,5 4 1-5,0 4 0 7,5 1 9-8,-1 3 1 8,6 0 1-8,-6-3 0 7,5 3-9-6,-4 5-1 7,9-1-1-7,-9 1 0 5,9-5-14-6,0 1-4 6,-1 3 0-6,1-3 0 8,5-1-12-8,4 0 0 5,0 1 8-4,1 3-8 7,4 1 11-8,0-1-1 7,4-3 0-7,1 3 0 10,4-3 3-10,0 3 1 5,-9 1 0-5,4-9 0 10,1 0 6-10,-5 9 0 5,0-13 1-5,0 0 0 8,4 5-1-5,5-1-1 1,-4-4 0-4,0 4 0 8,-1-8-8-7,5 4-2 5,1 1 0-6,-1-5 0 8,0 0-9-8,-4 8 8 8,-1-8-8-7,1 0 8 5,-10 0-8-6,5 4 0 7,-5 0 0-6,0 4-11 6,1-8-5-7,-6 0-2 7,1 9 0-7,-1-5 0 23,1 0-31-22,-1 4-7 2,1-4 0-3,-5 5-1 9,0 7-139-8,-5-12-28 1</inkml:trace>
    </iact:actionData>
  </iact:action>
  <iact:action type="add" startTime="180875">
    <iact:property name="dataType"/>
    <iact:actionData xml:id="d6">
      <inkml:trace xmlns:inkml="http://www.w3.org/2003/InkML" xml:id="stk6" contextRef="#ctx0" brushRef="#br0">6527 14136 730 0,'0'0'32'1,"0"0"8"0,-5-12-32-1,5 8-8 6,0 4 0-6,0-13-324 8</inkml:trace>
    </iact:actionData>
  </iact:action>
  <iact:action type="add" startTime="181026">
    <iact:property name="dataType"/>
    <iact:actionData xml:id="d7">
      <inkml:trace xmlns:inkml="http://www.w3.org/2003/InkML" xml:id="stk7" contextRef="#ctx0" brushRef="#br0">6359 14083 403 0,'0'0'36'1,"0"0"-36"3,0 0 0-3,0 0 0 6,0 0 163-7,0 0 25 9,0 0 6-9,14 0 1 5,-5 0-137-4,5-9-27 5,0 1-6-6,5 8-1 9,-5-8 13-8,5 0 3 5,-1-1 0-5,6 5 0 6,-1-4-32-7,0-5-8 6,0 9 0-6,5-4 0 10,-4 0 0-10,3 8 0 5,1-9-8-5,0 5 8 11,10 0 0-11,-6 0 0 4,1 4 0-4,-1-8 8 12,1 4 6-12,4-1 2 3,0 5 0-3,-4 0 0 9,0-8 0-8,4 4 0 5,0 4 0-6,-4-4 0 8,4 4 12-8,-4 0 4 7,-1 0 0-7,1 0 0 8,-5 0-32-8,4 0 0 7,1 0 0-7,-1 0 0 8,-4 4 12-8,5 0-4 8,-1 4-8-8,6-8 12 7,-1 5-12-7,-4-1 0 7,-1-4 0-7,1 0 0 8,-1 8 0-8,6-8 0 7,-6 4 0-7,1 0 0 8,-1 0 0-8,1-4 9 7,-1 9-9-7,1-5 12 8,0 0-12-7,-1 4 0 4,1-8 0-4,-1 4 8 8,1-4-8-9,0 5 12 6,-1 3-12-6,5-8 12 9,-4 0-4-9,0 4-8 6,-1 0 12-6,1-4-4 7,4 0 4-3,-4 4 0 1,4 0 0-5,-5 1 0 7,6-5 3-6,-6 4 1 5,1-4 0-5,-1 4 0 6,1-4-8-7,0 0-8 9,-1 8 11-8,-4-8-11 4,5 0 8-5,-1 4-8 9,6 9 0-8,-6-13 0 4,5 4 0-5,-4-4 0 6,9 4 0-6,0 4 0 9,4-8 0-9,-4 0 0 7,5 0 0-7,-10 4 0 9,5-4 0-9,0 0 0 6,-5 0 0-5,0 0 0 6,5 4 0-7,-5-4 0 7,1 5 0-7,4-5 0 9,-5 4 8-8,5 0-8 4,0 0 0-5,-5-4 0 8,5 0 15-6,0 4-4 3,0 4-1-5,4-3 0 8,-9-1-10-8,5 4 0 7,-5-4 0-6,5 9 0 7,-4-13 0-8,-6 8 0 6,5-4 0-5,1 4 8 6,-1 9-8-7,0-13 0 8,0 8 0-8,1-8 8 7,-1 9-8-7,5-13 0 10,-5 8 0-9,0 5 8 6,1-9 0-7,3 8-8 8,1-12 12-7,0 4-4 6,-5 0 0-7,1 5 0 8,-1-1 0-7,0-4 0 5,-4 0 20-6,-1 0 3 8,1 5 1-7,0-1 0 6,4 0-32-7,0 1 0 8,-4-1 0-7,-1 0 0 7,5-4 0-8,-4 0 0 0,4 0-13 0,1 5 4 11,-1-9 9-10,5 4 11 1,0 0-3-1,-5-4 0 7,0 8 3-7,-4-8 0 5,4 4 0-6,-5 1 0 8,1 3-2-8,-5-8 0 7,0 0 0-7,0 0 0 9,4 0-9-9,-4 0 8 6,0 0-8-5,-4 0 8 6,3 0-8-7,-3 0 0 10,4-8 0-10,4 3 8 5,-4 5-8-5,0-4 0 7,-5 4 0-7,10 0 0 9,-5 0 8-8,5 0-8 4,-1-8 0-5,1 4 8 8,-1 0-8-8,6 4 8 7,-11-13-8-7,6 13 8 8,-5-4 0-8,0 0 0 7,5 4 0-6,-6 0 0 8,1-8-8-9,0 4 0 8,5 4 0-8,-1-4 8 8,-4 4-8-7,5-9 0 2,0 5 0-3,-1 4 0 9,-4 0 0-9,5-4 0 6,9 4 0-6,-5 0 0 8,-5 0 0-5,6 0 0 2,-1-8 0-5,-5 8 0 8,6 0 0-8,-6 0 0 8,1 0 0-8,-1-4 0 7,-4 4 0-7,5 4 0 9,0-4 0-9,-1 0 0 5,5 0 18-5,-4 0 2 7,0 0 0-6,-1 0 0 7,1 8-20-8,-1-8 0 6,1 0 0-6,0 0 0 9,-1 4 0-8,1-4 0 5,4 4 0-6,0-4 0 8,-4 0 0-7,4 0 0 5,-4-4 0-6,4 4 0 9,-5 4 0-9,1-4 0 5,0 0 0-5,-1 0 0 12,1 9 9-12,4-9-1 4,-4 0-8-3,-1 0 12 6,10 0-12-7,-9 0 11 6,4 0-11-6,0 0 10 9,0 0-10-9,1 0 0 6,4 4 0-5,-5 0 0 7,0-4 0-8,0 8 10 7,-4-8-2-7,4 0-8 8,-4 4 12-8,4 0-12 9,-4-4 12-9,-1 4-12 6,5 5 16-6,1-9-3 6,-6 0-1-6,1 4 0 9,9 0-12-8,-5 4 0 4,-4-8 0-5,4 0 0 9,5 0 0-9,0-8 0 6,-5 8 0-6,0 0 0 9,0 0 0-9,1-4 0 7,-1 0 0-7,0 4-10 9,0 0 18-9,0 0 3 6,1-9 1-6,-1 5 0 11,-4 0 6-10,4 0 2 3,0 4 0-4,0 0 0 6,-4 0-20-6,4 0 0 8,-9 0 0-8,5 0 0 8,4 0 0-8,0 0 0 7,-9 0 0-7,5 0 0 8,-1 0 0-8,1-8 0 8,-5 8 0-8,-5-4 0 7,10 4 0-7,-5-4 0 10,-5 4 0-10,5 0 0 5,-5 0 0-5,5 0 0 8,0 4 0-7,0-4 0 5,0 0 0-6,0 0 0 7,0 0 0-7,4 0-9 8,-4 0 9-8,5 0 14 7,-5 0-3-7,4 0-1 9,1 4-2-9,-1-4 0 6,-4 0 0-6,0 0 0 9,0 0 1-9,0 0 0 6,0 0 0-5,0 0 0 9,-5 0-9-9,5 8 10 3,-5-8-10-4,1 0 10 7,-1 0-10-7,0 0 0 7,1 0 0-7,-1 0 0 8,0 0 0-8,0-8 0 8,1 8 0-8,4 0 0 7,-5 8 0-6,0-8 0 6,5-8 0-6,0 16 0 5,0-8 0-5,-5 0 0 7,5 0 0-7,0 0 0 5,0 0 0-6,-5 0 0 7,-4 0 0-6,4 0 0 5,1 0 0-5,-1 0 0 5,-9 0 0-6,4-8 0 8,1 8 0-7,0 8-11 5,-5-8 3-5,0-8 0 7,0 4-10-8,-14 4-2 7,13 0 0-6,-13 0 0 18,14 0-20-18,0 4-4 4,0 4 0-4,-14-8-1 7,19 0-31-8,-5 4-5 0,0 0-2 0,-5 9 0 14,5-13-138-14,0 4-28 0,-14-4-6 9,28 16-389-8</inkml:trace>
    </iact:actionData>
  </iact:action>
</iact:actions>
</file>

<file path=ppt/ink/inkAction14.xml><?xml version="1.0" encoding="utf-8"?>
<iact:actions xmlns:iact="http://schemas.microsoft.com/office/powerpoint/2014/inkAction" lengthUnit="cm" timeUnit="ms">
  <inkml:definitions xmlns:inkml="http://www.w3.org/2003/InkML">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1-08T19:13:33.478"/>
    </inkml:context>
    <inkml:brush xml:id="br0">
      <inkml:brushProperty name="width" value="0.08819" units="cm"/>
      <inkml:brushProperty name="height" value="0.35278" units="cm"/>
      <inkml:brushProperty name="color" value="#FFFF00"/>
      <inkml:brushProperty name="tip" value="rectangle"/>
      <inkml:brushProperty name="rasterOp" value="maskPen"/>
    </inkml:brush>
    <inkml:brush xml:id="br1">
      <inkml:brushProperty name="width" value="0.08819" units="cm"/>
      <inkml:brushProperty name="height" value="0.35278" units="cm"/>
      <inkml:brushProperty name="color" value="#002060"/>
      <inkml:brushProperty name="tip" value="rectangle"/>
      <inkml:brushProperty name="rasterOp" value="maskPen"/>
    </inkml:brush>
    <inkml:context xml:id="ctx1">
      <inkml:inkSource xml:id="inkSrc5">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1" timeString="2021-01-08T19:13:33.478"/>
    </inkml:context>
  </inkml:definitions>
  <iact:action type="add" startTime="47347">
    <iact:property name="dataType"/>
    <iact:actionData xml:id="d0">
      <inkml:trace xmlns:inkml="http://www.w3.org/2003/InkML" xml:id="stk0" contextRef="#ctx0" brushRef="#br0">6331 4046 403 0,'-32'-17'17'2,"18"17"5"-2,0-12-22 0,0 8 0 4,-5-13 0-4,5 9 0 10,-4-1 237-10,-1 5 43 6,-4-12 9-6,4 8 2 11,-4-1-198-11,0 1-39 3,-1-4-8-2,1 3-2 7,0 1-21-8,-1-9-5 7,-4 5-1-7,5 8 0 8,-5-9-2-8,5 5-1 6,-5 8 0-6,-5-12 0 9,6 8 11-9,-6-9 3 7,0 9 0-6,5-8 0 5,-4 8-16-6,-1-5-4 10,1 1 0-10,-6 4 0 6,1-9-8-5,0 9 0 7,-5-12 0-7,5 7 0 5,0 1 0-5,-5-4 0 4,0 3 0-4,0-3 8 7,0 8 2-8,-5-13 0 6,1 9 0-6,-5 0 0 8,-15 4 9-7,15-9 1 5,9 9 1-6,-4-4 0 9,-19 4-7-9,9 0-2 7,5 4 0-7,4-9 0 9,-4 5-12-7,-5 0 0 2,5 8 8-4,0 0-8 7,4-4 0-7,-9 9 0 7,-4-9 0-7,-1 4-10 8,5 0 10-8,-4 4 8 8,-5-4-8-8,4 9 11 7,0-9-11-7,1 4 0 8,4 0-12-8,0 1 12 7,0 3 0-6,1 0 0 8,-6-7 0-9,5 3 0 6,0 0 0-6,-4 0 10 7,4 1-2-6,0 7-8 5,5-12 15-5,4 9-4 5,-4-5-1-6,4 5 0 8,-4 3-10-7,-5 1 0 5,5-1 9-5,-5 5-9 6,0-5 0-6,1 1 0 5,8 4 0-5,5 4 0 7,-9-1 0-8,4-7 8 6,1 4-8-6,4-1 0 10,0 1 0-10,-4 0 0 5,-1 4 0-5,0-9 0 9,6 5 0-9,-11-1 0 6,-4-3 0-5,1 4 0 6,-1-5 0-7,0 5 0 7,-5 8 0-6,1-8 0 6,-1-1 0-7,5 9 0 8,1-8 0-8,-1 8 0 7,-5-4 0-7,1 4 0 9,4-4 0-9,-5 4 0 7,1 0 0-7,-1 4 0 7,5 4 0-7,1-4 0 8,3 4 0-8,6-4 0 6,-1 0 0-5,5 5 0 7,5-9 0-8,-5 4 8 6,5 4-8-6,-5-4 0 9,5-4 0-9,4 0 0 6,-4 4 0-5,0 5 0 7,4-1 0-7,5 0 0 6,5 9 0-7,-5-9-8 9,5 12 8-8,-1-7 0 6,1 8 0-7,0-9 0 9,4 9 0-8,1-1 0 0,8-3 0-1,1-1 0 9,-5 5-12-9,9-13 4 8,1 13 0-8,4-9 0 9,0 9-9-8,4-5-2 4,1 1 0-4,0 4 0 5,-1 3 5-6,1-3 1 8,0-4 0-8,4-1 0 10,0 1 13-10,5-1-9 12,-9-3 9-12,9-1-8 0,0 0 8 0,0-3 0 12,-10-1 0-11,10 8 0 1,-4-7 0-2,8-1 9 9,1 4-9-5,9-8 0 7,-5 5 9-6,0 3-9-4,10-12 0-1,-5 4 9 0,5 4-9 0,4-8 0 11,0 4 0-11,0-12 8 11,5 12 7-11,0-12 1 0,5 0 0 0,-1-5 0 11,1 5-16-11,4-9 0 8,5 5 0-7,0-5 0 9,0 9-10-10,-1-13-5 0,6 1-1 0,-1 7 0 8,-4-16 26-8,5 8 5 10,4-3 1-10,5 3 0 7,0-4-16-6,4 0 0 8,1 4 0-8,-1-8 0 6,5-8-10-4,0 8-5-3,1 0-1 0,3-4 0 7,6 0 16-7,4-4 0 6,-5 3 0-5,5-3 0 8,5-8 0-8,-5 3 0 3,-4 1 0-4,4-1 0 9,9-3 8-9,1 3-8 8,-1-3 0-7,-4-1 0 8,-5 1 13-8,5 7-4 7,-5-7-1-8,9-1 0 12,15 1 0-11,-15-1 0-1,-13 5 0 0,-1-5 0 12,10 5-8-11,4-1 0-1,-9 1 9 0,10 4-9 8,-1-9 0-7,1 9 0 9,-1-5 0-10,0 1 0 11,-9 0 0-11,10 3 0 0,9 1 0 0,-1 0 0 9,1-9 0-9,0 5 0 10,0 4 0-10,-1-5 0 8,1 1 0-5,0 3 0-3,-1 1 8 0,-4 0-8 9,1 4 0-9,-1-9 0 13,4 9 0-13,1 4 0 0,0-8 0 0,4 4 0 9,-4 0 0-8,0 4 0 10,4 0 8-10,5 0-8-1,0-9 8 0,-5 9-8 10,1-8 8-9,4 4-8 3,-5 0 8-4,10 0-8 10,-5-5 0-9,0 9 0 8,-5-8 0-8,10 4 0 9,0 0 12-9,0-4-3-1,4-1 0 0,-4 9 0 12,-1-8 2-11,6 0 0-1,13 4 0 0,-9 4 0 9,0-9-11-8,0 9 10 9,5-4-10-10,4 4 10 12,0-4-10-12,-4 4 8 0,0 0-8 0,4 0 8 6,5 0-8-6,0 0 8 8,-5 0-8-8,5 0 8 7,0 0-8-7,5 0 0 6,-1 0 9-6,1 0-9 10,4 0 12-10,5 0-1 6,0-8-1-4,5 4 0 5,-5-1-10-7,0-3-9 6,9 4 9-6,-9 0-13 9,4-4 13-9,-4-1 0 9,9 5 0-8,-9-8 0 5,5 8 0-5,-5-5 10 9,0 5-10-10,-5 0 8 12,0 4 5-12,1 0 1 0,4 0 0 0,-5 0 0 5,0 0-6-4,-4 0 0 5,-1-8-8-5,6 8 12 6,-1 0-12-7,0-4 0 7,-9 8 0-7,10-8 0 8,-1 0 0-7,0-1 0 7,-9-3 0-8,0 8 0 10,-5-4 0-9,5 4 0 11,-4 0 0-12,-6 0-10 0,-4 4 10 0,5 0 0 5,4 0 0-4,-4 1 0 7,-10-1 0-8,1 0 0 11,8 4 0-10,-13 0 0 9,-5 1 0-9,5-9 0-1,-1 4 0 0,-4 0 0 13,-4 4 0-12,-1-8 0-1,15 0 0 0,-10 4 0 12,-5 0 0-10,0-4 0-2,-4 13 0 0,5-13 0 10,4 0 0-10,-5 0 8 8,-14 0-8-7,5 0 0 3,-4 0 0-3,4-8 0 5,0 3 0-5,-5-3 8 6,1-8-8-7,-15 3 0 7,1-7 0-7,-1 3-8 8,1-4-2-8,-6-8 0 9,1 4 0-9,-5-8 0 10,0-4 10-9,-9-13 0 11,0 1 0-11,-5-1-8-1,-4-4 8 0,-5 0 0 13,0 1 10-12,-5-1-10-1,-9-4 10 0,4 4-10 14,-4-8 10-13,-9 4-10-1,-1 0 11 0,-8 4-11 13,-10-8 12-12,-5 4-12-1,-9-4 0 0,-9 0 0 16,-10 8 0-15,-4-8 0-1,-5 4 0 0,-10 5 0 10,-3-5 8-10,-6-5-8 17,-4 6 12-16,-10 3 0-1,-9-13-1 0,-4 10 0 0,-10 3 4 0,-9 0 1 24,0 0 0-23,-9 9 0 0,-6 3 7-1,-8 1 1 0,-5 12 1 0,-5-8 0 36,1 8-14-35,-10 8-3-1,-5-8-8 0,0 4 12 0,1 4-3 0,-1 5-1 0,-4-9 0 1,-5 4 0-1,-10 1-8 0,6 3 0 18,13-4 0-17,-13 1 0-1,-10 3-10 0,9 5 10 0,5-1 0 0,0 1-9 13,-5-5 9-12,1-7 0-1,-5 7 0 0,9-4 8 15,0 13-8-15,0-9 8 0,-10 5-8 0,6 0 8 14,4-1 0-13,-5 1 0-1,-9-1 0 0,10 5 0 14,-6-8 19-13,6 3 4-1,-6 5 1 0,1-5 0 15,0 9-32-14,0 4 0-1,-1 0 0 0,1-8 0 13,-5 4 0-12,5 4 0-1,-1 0 0 0,6 4 0 16,-10 4 0-15,5-8 0-1,-5 4 0 0,4 1-10 6,-4 3 10-6,5 0 0 15,5-4 8-15,-6 5-8 15,6-1-20-14,-6-8-9-1,10 8-2 0,0-4 0 0,-4 9 31 0,-1-9 0 15,1 0 0-14,4 4 0-1,4-8 0 0,1 0 0 16,0 0-8-16,-5 0 8 0,0 4 0 0,4 0 0 16,-4 1 0-16,5 3 0 0,-5-8 0 0,0 4 0 6,0 8 0-6,10-7 0 16,-6 7 0-16,1-8 0 0,-5 0 0 0,5 5 0 17,-5-5 0-16,0 4 0 0,0 0 0-1,4-8 0 0,6 4 0 0,-1-4 0 15,0-4 0-14,10 4-9-1,-5 0 9 0,0 0 0 8,5-8-9-8,-1 4 9 10,-4-4 0-8,5 8 0 1,4-9 0-3,-4 9 0 8,0-4 0-7,-1 0 0 21,1-8-9-21,0 7 9-1,-1 5 0 0,1 0 9 0,-5 0-1 0,0 0 0 15,0 5-8-14,0-1 0-1,5-4 9 0,-1 8-9 7,-4-8 0-7,5 8 0 6,-5 1 0-6,4-1-12 8,1 4 12-8,0 5 0 20,-15-1 0-19,10-3 0 23,5 12-26-24,0-5-3 1,4 1-1-1,-9 8-1094 0</inkml:trace>
    </iact:actionData>
  </iact:action>
  <iact:action type="add" startTime="75379">
    <iact:property name="dataType"/>
    <iact:actionData xml:id="d1">
      <inkml:trace xmlns:inkml="http://www.w3.org/2003/InkML" xml:id="stk1" contextRef="#ctx0" brushRef="#br1">15116 6289 1270 0,'0'0'56'1,"0"0"12"-1,0 0-54 0,0 0-14 3,0 0 0-2,0 0 0 10,0 0 49-11,0 0 7 5,0 0 2-5,0 0 0 8,0 0-11-8,0 0-3 6,0 0 0-6,0 0 0 8,0-8-31-7,-5 4-13 5,5 4 11-6,0-5-11 9,-9-3 0-9,4 4-8 7,1 0-1-7,-1-4 0 8,0 3-13-8,5 5-2 9,-4-4-1-9,4 4 0 6,0 0 13-6,0 0 2 6,-10 0 1-6,10 0 0 8,0 0 9-8,0 0 16 7,-4-8-4-7,4 8-1 9,0 0 18-9,0-8 4 6,-10 4 1-6,10 4 0 8,0 0-2-8,0 0 0 7,-4 0 0-6,-1-9 0 8,-4 5-3-9,9 4-1 5,0 0 0-4,0 0 0 8,-10-4 4-8,10 4 1 3,0 0 0-4,0 0 0 9,0 0-4-9,-9 0-1 7,4 0 0-7,5 0 0 8,0 0-28-8,-9 0 0 6,9 0 0-6,0 0 0 9,0 0 0-9,0 0 0 6,-5 0 0-5,5 0 0 7,0 0 0-8,0 0 0 8,0 0 0-8,0 0 0 7,0 0 0-7,0 0 0 6,0 0 0-6,0 0 0 9,-9 4 0-9,9-4 0 7,0 0 0-7,0 0 0 9,-5 4 8-9,5-4-8 6,-9 9 0-6,9-9 0 7,0 0 10-7,-4 4-10 8,4-4 10-8,0 0-10 9,0 0 18-9,0 16-2 6,-5 1-1-6,5-9 0 10,0 9-3-10,-5 3-1 5,5 5 0-5,0 0 0 8,0 8-11-8,0 0 10 7,0 5-10-7,0-1 10 10,5 8-10-9,0-3 10 60,-1 7-10-60,5-11 10-1,-4 3-10 1,4 0 0-1,1 1 0 0,-1-5 8 1,-4 0-8-1,4-4 0 0,-4 5 0 0,4-1 0 0,0-4 0 0,1 4 0 0,-6-4 0 0,1 5 0 0,0-1 0 0,-1 4 0 0,1-12 0 0,0 13 0 108,-1-13 0-107,-4 4 0-1,5-4 0 1,0 4 0-1,-5-17 0 0,4 5 0 0,-4 0 0 0,0-5 8 0,0-3-8 0,0-13 0 0,-4 8 9 0,4-8-9 0,0 0-12 0,0 12-8 1,-5-3 0-1,5-9-1 0,0 0 1 0,0 0 0 0,0 0 0 0,0 0 0 0,0 0-21 0,0 0-4 0,-9 8-1 0,9-8 0 0,0 0-114 0,-10-12-22 0,6 7-5 0</inkml:trace>
    </iact:actionData>
  </iact:action>
  <iact:action type="add" startTime="76280">
    <iact:property name="dataType"/>
    <iact:actionData xml:id="d2">
      <inkml:trace xmlns:inkml="http://www.w3.org/2003/InkML" xml:id="stk2" contextRef="#ctx0" brushRef="#br1">15051 6157 57 0,'0'0'0'0,"0"0"0"0,0 0 0 0,0 0 0 6,0 0 0-6,0 0 0 8,0 0 200-8,0 0 36 7,0 0 6-7,0 0 2 7,0 0-158-7,-10 0-31 7,1-5-7-7,4 1 0 8,5 4-23-7,-9 0-4 5,4-8-1-6,-4 4 0 9,9 4-20-9,-5-4 0 6,-4 4 0-6,9 0 0 11,-5-9 8-11,-4 5-8 4,9 4 8-4,-4-4-8 9,-6 4 36-9,10 0 4 6,-4-8 0-6,-6 8 0 8,1-4 3-8,4 4 1 7,5 0 0-7,-14-4 0 9,5 4 2-9,-5 0 1 6,5 0 0-5,-5 4 0 6,9 0-28-7,-4 4-6 9,-10-4-1-9,5 9 0 6,0 3-12-5,-4-3 0 6,-1 3 0-7,0 9 0 8,1-8 0-8,-1 3 0 11,1 5 0-10,-1 0-10 13,-4 4 10-13,4-4 0-1,0 4 0 0,1 0-8 12,-1-4 8-11,5 4 0-1,-4 0 0 0,-1-9 0 12,0-3 0-11,5 3 0-1,0 1 0 0,-4-4 0 9,4-1 0-9,0 5 8 7,0-4-8-6,0-5 0 7,0 5 9-7,0-9-9 5,0 0 12-5,5-8-12 7,-1 8 18-7,6-4-3 5,-6 5-1-5,1-9 0 7,4-9 2-6,1 1 0-2,-6 4 0 0,10 4 0 9,0 0 1-8,-4-8 1 5,-1 0 0-6,5-1 0 6,5 1-8-5,-1 0-2 5,1-9 0-6,4 5 0 9,5-5-8-9,0-8 0 8,5 5 0-7,0-1 0 22,9 0 0-23,-5 1 0 0,0-9-12 0,5 8 12 0,0 0-9 0,0-4 9 36,0 9 0-35,4-5 0-1,-4 0 0 0,5 5 0 0,0-1 0 0,4 1 0 0,-9 7 0 0,4-3 0 0,-4 8 0 0,0-9 0 44,0 9 0-44,-5 4 0 0,1 0 0 0,-1 0 0 1,0 4-8-1,5 9 8 0,-5-9 0 0,1 8 0 0,-6 1-8 0,6 3 8 0,-1 9 0 0,0-8 0 55,0 4 0-55,5 3 0 0,-4 1 0 0,4-4 0 0,-1 0 0 0,-3 8 0 0,8-9-10 0,-4-3 10 0,0-1-57 0,0 1-7 0,0 4 0 0</inkml:trace>
    </iact:actionData>
  </iact:action>
  <iact:action type="add" startTime="78891">
    <iact:property name="dataType"/>
    <iact:actionData xml:id="d3">
      <inkml:trace xmlns:inkml="http://www.w3.org/2003/InkML" xml:id="stk3" contextRef="#ctx0" brushRef="#br1">8687 6177 576 0,'0'0'25'1,"0"0"6"-1,0 0-31 0,0 0 0 5,-5-8 0-5,5 8 0 8,0-8 56-7,0 8 6 5,0 0 1-6,0-9 0 10,0 5-14-10,0 4-2 5,0-12-1-5,0 12 0 12,0-4-6-12,0 4-2 3,0-13 0-3,0 13 0 8,0 0 1-8,-4-4 0 7,-1-4 0-7,5 8 0 8,-5-8 0-7,5 8 0 5,0 0 0-5,0 0 0 8,0 0-12-9,0 0-3 7,0 0 0-7,0 0 0 7,0 0-12-7,0 0-4 10,0 0 0-10,0 0 0 5,0 0 1-5,10 16 0 7,-1-8 0-7,-4 5 0 7,-1-1 7-7,5 9 0 7,-4-4 1-6,0 7 0 7,-1 5 2-8,1-4 0 7,-5 8 0-7,5 0 0 10,4 9-1-10,-9-1 0 24,5 5 0-24,-1 3 0 0,-4 5-6 0,5 0-2 0,0-4 0 0,-1-1 0 26,-4-3-10-25,5-1 0-1,-5 5 0 0,0-13 8 0,0-4-8 0,0 5 0 0,5-5 0 0,-5-8 8 23,0 4-8-22,0-9 0-1,-5 5 0 0,5 0 8 0,0-9-8 0,0 5 0 9,-5 0 0-9,5-9-11 11,5 5 1-11,-5-5 0 7,0-3 0-6,0 7 0 11,0-8-22-12,0 1-4 1,0-9 0 0,0 0-1 12,0 0-30-12,0 0-5 0,0 0-2-1,0 0 0 16,0 8-17-15,0-8-3 0,0 0-1-1</inkml:trace>
    </iact:actionData>
  </iact:action>
  <iact:action type="add" startTime="79538">
    <iact:property name="dataType"/>
    <iact:actionData xml:id="d4">
      <inkml:trace xmlns:inkml="http://www.w3.org/2003/InkML" xml:id="stk4" contextRef="#ctx0" brushRef="#br1">8668 6086 1177 0,'0'0'25'1,"0"0"6"-1,0 0 1 0,0 0 2 1,0 0-34-1,0 0 0 2,-9 8 0-1,0-3 0 7,-5 3 42-8,9 0 2 7,-9-8 0-7,0 8 0 8,5 5-26-7,-1-1-5 6,-4 1-1-7,1 3 0 7,-1 1-3-6,-5 8-1 7,5-5 0-8,0-3 0 7,-5 8-8-7,5 4 0 7,-4-4 0-7,-1 4 0 9,1-5 0-9,4 5 0 8,0-4 0-8,0 4-11 6,4-4 1-5,-4 0 0 5,0-9 0-6,0 5 0 10,0 0 0-10,1-1 0 5,-1-3 0-3,4-5 0 12,-4 5 18-13,5-13 3-1,4 0 1 0,1 5 0 12,-6-9-4-11,10 0 0-1,0 0 0 0,-9 0 0 10,9 0 6-10,0 0 1 4,0 0 0-4,5-13 0 8,-5-3-15-4,4-1 0-1,6 0-9-3,-1-3 9 9,5-1-11-9,0 0 11 6,0-3-12-6,4-1 12 9,1 4 0-9,4-12 0 15,1 4 0-14,4 4 0-1,0-8 0 0,-5 4 0 26,5 0 0-26,-5 0 0 0,5 0-8 0,0 4 8 1,0 5 0-1,-5-5 0 39,5 0 0-38,0 4 0-1,-5-4 0 0,5 5 0 0,-5 3 0 0,1 1 0 0,-1 3 0 0,0 5 0 0,-4 0 13 0,-1-1-3 0,6 1-1 0,-6 0 0 26,6 4 2-26,-1-1 0 0,0 5 0 0,0 0 0 1,1 0-11-1,-1 0 0 21,-4 0 0-21,-1 0 8 0,6 5-8 0,-6 7 0 0,1-4 0 0,-1 5 0 7,1 3 20-6,0 5 8 6,-5 8 1-7,4-4 1 7,-4 4-10-6,5-4-3 8,-5 4 0-7,4-5 0-2,-4 5-9 0,0-4-8 10,-4 0 12-9,4 0-12 7,-5 4 8-7,5-13-8 7,-5 5 0-6,1-4 0-1,-1-1 0-1,0 5 0 8,0-13 0-7,1 5 0 19,-1-1-48-20,0-4-4 0,-4 5-1 1</inkml:trace>
    </iact:actionData>
  </iact:action>
  <iact:action type="add" startTime="72820">
    <iact:property name="dataType"/>
    <iact:actionData xml:id="d5">
      <inkml:trace xmlns:inkml="http://www.w3.org/2003/InkML" xml:id="stk5" contextRef="#ctx1" brushRef="#br1">19673 2423 0,'0'0'2,"0"0"-2,0 0 6,0 0 7,0 0-6,0 0 6,0 0-5,0 0 3</inkml:trace>
    </iact:actionData>
  </iact:action>
  <iact:action type="add" startTime="72989">
    <iact:property name="dataType"/>
    <iact:actionData xml:id="d6">
      <inkml:trace xmlns:inkml="http://www.w3.org/2003/InkML" xml:id="stk6" contextRef="#ctx1" brushRef="#br1">19506 2485 0,'0'0'0,"0"0"12,0 0-5,0 0 6,0 0-5,0 0 5,0 0-6,0 0 2,0 0 2,0 0 2</inkml:trace>
    </iact:actionData>
  </iact:action>
  <iact:action type="add" startTime="73168">
    <iact:property name="dataType"/>
    <iact:actionData xml:id="d7">
      <inkml:trace xmlns:inkml="http://www.w3.org/2003/InkML" xml:id="stk7" contextRef="#ctx1" brushRef="#br1">19487 2518 0,'0'0'0,"0"0"12,0 0-4,0 0 4,0 0-4,0 0 2,0 0 2,0 0-4</inkml:trace>
    </iact:actionData>
  </iact:action>
  <iact:action type="add" startTime="73338">
    <iact:property name="dataType"/>
    <iact:actionData xml:id="d8">
      <inkml:trace xmlns:inkml="http://www.w3.org/2003/InkML" xml:id="stk8" contextRef="#ctx1" brushRef="#br1">19287 2634 0,'0'0'2,"0"0"6,0 0 4,0 0-4,0 0 4,0 0-4,0 0 1,0 0 2,0 0-1</inkml:trace>
    </iact:actionData>
  </iact:action>
</iact:actions>
</file>

<file path=ppt/ink/inkAction15.xml><?xml version="1.0" encoding="utf-8"?>
<iact:actions xmlns:iact="http://schemas.microsoft.com/office/powerpoint/2014/inkAction" lengthUnit="cm" timeUnit="ms">
  <inkml:definitions xmlns:inkml="http://www.w3.org/2003/InkML">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1-10T17:38:20.973"/>
    </inkml:context>
    <inkml:brush xml:id="br0">
      <inkml:brushProperty name="width" value="0.05292" units="cm"/>
      <inkml:brushProperty name="height" value="0.05292" units="cm"/>
      <inkml:brushProperty name="color" value="#0070C0"/>
    </inkml:brush>
    <inkml:brush xml:id="br1">
      <inkml:brushProperty name="width" value="0.08819" units="cm"/>
      <inkml:brushProperty name="height" value="0.35278" units="cm"/>
      <inkml:brushProperty name="color" value="#FFFF00"/>
      <inkml:brushProperty name="tip" value="rectangle"/>
      <inkml:brushProperty name="rasterOp" value="maskPen"/>
    </inkml:brush>
  </inkml:definitions>
  <iact:action type="add" startTime="23557">
    <iact:property name="dataType"/>
    <iact:actionData xml:id="d0">
      <inkml:trace xmlns:inkml="http://www.w3.org/2003/InkML" xml:id="stk0" contextRef="#ctx0" brushRef="#br0">615 2870 576 0,'14'4'51'32,"-10"-8"-41"-32,-4 4-10 0,9 0 0 0,5 0 161 0,-4 0 31 1,-10 0 5-1,0 0 2 0,0 0-126 0,0 0-25 2,0 0-4-2,0 0-2 10,0 0 12-10,0 0 2 6,0 0 1-6,-10-4 0 8,-4 0-41-8,5-4-8 8,9 8-8-8,0-4 12 7,-4-1-12-7,-6 5 0 9,6-12 0-9,4 12 8 6,0 0 20-6,0 0 4 7,-14 0 1-7,14 0 0 7,0 0-14-7,0 0-3 8,-10 4-1-8,10-4 0 9,0 0 4-9,0 0 1 5,0 0 0-4,0 0 0 7,0 0 6-8,0 0 2 7,-4 13 0-7,-1-1 0 8,5-12-28-8,-5 8 0 7,10 5 8-7,-5-5-8 10,0-8 0-10,9 8 0 6,1 1 0-6,-1-1 0 8,5-4 0-8,-5 0 0 7,5 4 0-7,0-8 0 8,5 4 0-8,-1 1-11 7,-4-1 3-7,5 4 0 9,4-4 8-9,0 0 0 7,-4 5 0-7,4-9-8 15,1 4 8-14,-1-4 0 0,5 4 0-1,-5-4-8 4,5 0 8-2,0 0-8 3,5 0 8-4,4 8-8 7,-5-8 19-7,6 0 4 4,4 0 1-4,-5-8 0 7,5 8-16-7,0-4 0 5,4 4 0-6,1-4 0 8,-1 4-11-8,-4-9-5 6,5 5 0-6,4 0-1 9,0-4 17-9,5-5 0 6,-5 13-8-6,5-12 8 11,0 8-8-11,0-4 8 4,-5 3-12-4,0 1 12 9,0 4 0-9,1-8 0 6,-6 4 0-6,1 0 0 9,-1 4 0-9,-4 0 0 6,5 0 0-5,-1 0 0 7,1 0 0-8,4 0 0 6,0 4 0-5,0-4 0 7,1-4 0-8,4 4 0 8,-5 0 0-8,0 0 0 6,0 0 0-5,0 0 0 6,1-9 0-7,-6 5 0 8,5 4 0-8,1-4 0 6,-1 0 0-6,0 4 0 8,5 0 0-8,-5 0 0 7,0 0 0-7,0 0 0 8,10 0 0-8,-10 0 0 7,0 0 0-7,1 0 0 11,-1 0 9-11,-5 4-9 6,6 0 8-4,-6-4-8 5,1 4 19-7,4 5-2 6,9-9 0-6,-8 0 0 9,-10 0-17-9,4 0-16 5,15 0 4-3,-10-9 0 6,-5 5 12-8,1 0 0 6,4 0 0-4,-4 4 0 4,-1 0 0-4,1 0 0 4,-5-8 0-5,4 8 0 5,1-4 0-6,-10 4 0 8,-9 0 8-8,5 0-8 5,8-5 10-5,-8 5-2 8,-14 0 0-8,4 0 0 8,0 0 0-8,0 0 0 5,5 0 0-4,-4 0 0 8,-15-8-8-9,10 8-17 6,4-4 4-6,-4 4 1 9,-6 0 12-9,1-4-12 6,5 4 12-5,-5-8-12 7,-5 8 12-8,1 0-12 6,-10 0 12-6,9-5-12 11,5 5 12-11,-14 0 0 4,0 0 0-4,0 0 0 9,9-4 0-8,-9 4 0 6,0 0 0-7,0 0 0 6,0 0 0-5,0 0 0 5,-9 0 0-5,-5-4 0 7,0 4 0-8,-5-4 0 7,10 0-10-6,-10 4 10 7,-8-4 0-8,8 4-11 8,5-4 11-8,-9 4-8 6,-10 0 8-6,5 0-12 7,5 0 12-7,0-9-12 8,4 5 12-8,-9 4-12 5,-5 0 12-4,1 0-12 8,9 0 12-9,-10 0-12 6,-4 4 12-6,-5 5-12 9,9-9 12-8,1 0 0 4,-6 4 0-5,-3-4-8 9,-1 0 8-9,0 0-8 6,0 0 8-6,-5 4-8 11,-13-4 8-11,4 4 0 4,5 4 0-4,4-4-8 9,-13 1 8-8,8 3 0 4,-3-4 0-4,3 0 0 7,-4 4 0-8,1-3 0 7,-6 7 0-7,5-8-8 8,-4 0 8-8,-1 9 0 7,1-5 0-6,-6 0-8 5,6-4-8-5,4 1-2 7,-4 3 0-8,4-8 0 6,0 8 5-5,-5 0 1 5,1 5 0-6,4-5 0 8,-5-8 12-8,1 8-9 7,-1 1 9-7,1-5-8 9,-1 0-2-9,6 4 0 6,-1-8 0-6,-5 8 0 9,5-8 10-9,0 9 0 6,-4-5 0-5,-1 4-8 7,-4 0 8-8,5-8-12 7,4 5 12-7,-5-1-12 9,5 4 12-9,-4-8 0 5,4 8 0-4,5 1 0 7,0-9 0-7,-1 8 0 5,6-4 0-6,-5 0 0 8,4 0 0-8,-4 4 0 7,-5 1 0-7,9-9 0 8,6 0 0-8,-1 4 8 8,-5-4-8-8,10 4 11 7,-5-4-11-7,5 0 0 9,4 8 0-9,1-8 0 6,4-8 0-6,0 8 0 6,4-4-12-6,1 4 12 9,5-4-10-9,-6-5 10 7,6 5 0-7,-1-4-9 8,0 0 9-8,1 4 0 6,-1 0 0-5,5-5-8 7,5 5 8-8,0 0 0 6,-1-4 10-6,6-1-10 9,4 9 12-9,0 0-3 7,0 0-1-7,0 0 0 10,-5-12-8-10,5 12 8 5,0 0-8-5,0 0 8 8,5-12-8-7,4 3-17 5,0 5 4-6,5-4 1 8,0 4 12-8,5 0 0 7,-1 4-10-7,1-13 10 8,9 9-11-7,0-8 3 6,4 3 0-7,1 9 0 7,14-12-8-7,-1 8 0 9,5-4-1-9,5 3 0 6,0 1 17-6,5-4 0 8,-1 4 0-8,5 0 0 21,5 4-18-21,0 0-10 1,0-9-1 0,4 5-1 0,10 4 30-1,-5 0 0 5,0 4 0-5,0-4 0 8,1 0 0-8,-6 9 0 8,5-9-8-8,-4 8 8 8,4 0 11-8,-5-4 5 6,1 9 0-6,4-5 1 11,-5 4 9-11,1 5 2 5,-1-9 0-5,-4 5 0 8,-5-1-12-7,5-4-3 3,0 9 0-4,0-5 0 9,-5-7-13-9,0 7 9 6,5-12-9-6,-5 4 8 8,-4 0-8-7,-1 5 8 6,-4-9-8-6,0 0 8 6,5 4-8-7,-1-4 8 9,-4-4-8-9,4 4 8 6,10 0 15-5,-9 0 2 4,-15 0 1-4,6-9 0 7,3 5-26-8,-3 4 0 6,-6-4 8-5,-4 4-8 7,-9 0 0-7,4 0 0 5,5 4 0-6,-10-4 0 8,-8 0-16-8,4 0-6 7,4 0-1-6,-4 0-753 9</inkml:trace>
    </iact:actionData>
  </iact:action>
  <iact:action type="add" startTime="76391">
    <iact:property name="dataType"/>
    <iact:actionData xml:id="d1">
      <inkml:trace xmlns:inkml="http://www.w3.org/2003/InkML" xml:id="stk1" contextRef="#ctx0" brushRef="#br0">14250 6314 547 0,'0'0'24'1,"0"0"5"-1,0 0-29 0,0 0 0 4,5-4 0-4,-1-9 0 8,-4 13 33-8,0-8 1 6,5 0 0-6,-5 8 0 10,-5-9-6-10,5 9 0 5,0 0-1-5,0 0 0 10,0 0 12-10,0 0 2 5,0 0 1-5,0 0 0 10,0 0-2-9,0 0 0 5,0 0 0-5,0 0 0 6,0 0-20-7,0 0-5 7,0 0-1-7,0 0 0 9,0 0-5-9,0 0-1 7,0 0 0-7,0 0 0 7,10-8 2-7,-1 0 0 7,-4 0 0-7,-5 8 0 8,9-9-2-8,5 1 0 6,-10 0 0-6,6 4 0 9,-1-5 5-9,-9 9 1 5,0 0 0-4,9 0 0 8,-9 0 21-9,0 0 4 5,0 0 1-5,0 0 0 9,0 0 4-9,0 0 2 7,0 0 0-7,10-4 0 8,-10 4-27-8,0 0-6 6,0 0-1-5,0 0 0 9,0 0-12-10,0 0 9 4,9-4-9-4,0 4 8 8,-9 0-8-8,10 0 8 7,-1-8-8-7,5 4 8 9,-5 0-8-9,1 4 0 8,-1-9 9-8,-4 5-9 7,8 4 0-7,-3-4 8 8,-1 4-8-8,0 0 0 7,1 0 9-7,4 0-9 9,-5 0 12-9,0 4-12 7,5-4 13-7,-4 4-4 6,-1 5-1-6,0-9 0 8,1 0 2-8,3 0 0 7,1 0 0-7,0 0 0 8,-4 4-10-8,8-4 12 6,-4 0-12-6,5 0 12 9,-5 0-12-9,5 0 12 8,-1 0-12-8,5 0 12 8,-4-4-12-7,4 4 0 4,-4-9 0-5,4 9 8 10,0 0-8-10,1 0 0 5,-6-4 0-5,1 4-11 10,4 0 20-10,-9 4 4 5,5-4 1-4,-1 9 0 6,-4-9 0-7,5 0 0 8,0 4 0-8,-1-4 0 8,-4 12 3-8,0-12 1 6,5 4 0-5,-5 0 0 6,9-4-10-6,-4 9-8 7,4-9 12-8,0 0-12 7,-4 4 0-7,4-4 0 6,0 0 0-6,1 0 0 9,4 0 0-9,0 0 0 6,0 0 0-6,-1-4 0 10,1 4 0-10,5 0 0 6,-5 0 0-6,5 0 0 7,-1 0 0-7,-4 0 0 6,5 0 0-6,-1 0 0 10,-4-9 9-10,0 9-9 6,0 9 0-6,0-9 9 10,-5 0 1-10,0 0 0 5,5 4 0-4,-4 0 0 7,-1 0-1-8,0-4 0 6,5 8 0-5,-5-8 0 7,5 0-9-8,-4 4 0 7,4 1 0-7,0 3 8 9,-1-8-8-8,1 0 0 6,5 4 0-5,-5-4 0 3,0 4 0-3,0-4 0 5,0 8 0-7,0-8 0 5,4 0 0-5,-4 0 0 7,5 0 0-7,-5 0 0 7,4 0 0-6,-4 0 0 5,5 0 0-6,-5 0 0 9,4 0 0-9,-4 0 0 6,0 0 0-6,5 0 0 8,-5 0 9-8,0 0 0 7,4 0 0-7,-4 0 0 9,5 0 6-9,-1 0 1 6,-4 0 0-6,5 0 0 11,-1 0-16-11,6 0 11 4,-6-8-11-3,5 8 10 8,-4-4-10-9,4 4 0 5,-4 0 0-4,-1 0 0 6,1-4 0-5,0 4 0 4,4 0 0-5,0 0 0 5,-4 0 0-5,4 0 0 6,-4 0 0-7,-1-8 0 7,5 8 0-7,1 0 0 9,-6 0 0-9,1 8 0 7,-1-8 0-7,1 0 0 7,-5 4 8-7,0 0-8 8,0 4 0-8,0-3 0 6,0-1 0-6,-5 0 0 9,0 0 0-9,0 0 13 7,1 0-3-7,-1 0-1 8,0-4-9-7,-4 9 8 4,4-9-8-5,0 0 8 9,-4 4-8-9,4 0 0 7,-4 4 0-7,0-8 0 9,4 0 0-9,-4 0 0 5,-1 4 0-4,1-4 8 8,-5 5 0-9,4-5 0 5,1 0 0-5,-5 8 0 9,0-8-8-9,-5 0-9 6,5 0 9-5,0 4-13 7,-5-4 13-8,1 0 13 6,4 0-2-5,-5 0-1 7,5 4-10-8,-5-4-11 8,-9 0 3-8,14 0 0 7,-4 0 8-7,-1 0 0 7,5 0 0-7,-14 0 0 7,0 0 0-7,9-4 0 7,0 4 0-7,-9 0 0 9,0 0 0-9,0 0 11 6,10 0-3-6,-10 0 0 8,0 0-8-7,0 0 0 5,0 0 0-6,0 0 0 9,0 0 0-9,0 0 8 6,0 0-8-6,0 0 12 10,-5-4-12-9,0-4 0 3,-4 3 0-4,0 1 0 10,4 4 0-10,-9 0 0 5,5-8 0-5,-5 4 0 9,-5 0 0-9,1 4 0 6,-6 0 9-5,1-9-9 7,5 9 10-8,-6 0-2 7,1-8-8-7,0 4 12 8,-1 4-12-8,1-4 8 9,0 0-8-9,-5 4 0 6,5-4 8-6,-5-1-8 7,0 5 0-7,0-8 0 8,-5 8 0-8,1-4 0 7,4 4 0-7,-5 0 0 8,-4-4 0-8,0 4 0 7,9 4 0-7,-5-4 0 8,-4 0 0-8,4 0 0 7,1 0 0-7,-5 0 0 8,4 0 0-8,0 0 0 7,1 0 0-7,-1 4 0 10,1-4 0-10,-1 0 0 5,0 0 0-5,1 0 0 9,-1 0 0-9,1 0 0 6,-1 8 0-5,-4-8 0 6,4 0 0-7,-4 0 0 7,4 9 0-7,-4-9 0 8,5 4 0-8,-6 0 0 7,1-4 0-6,0 4 0 6,4 0 0-7,-4 0 0 8,0-4-8-8,4 0 8 7,5 9 0-7,0-9 0 8,0 0 0-8,0 0 0 7,1 4 0-6,-6-4-10 5,5 0 10-6,-5 0-8 8,10 0 8-7,-5 0 0 4,-4-4 0-4,-1 4 0 7,5 0 0-8,-4 0 0 7,8 0 0-7,-4-9 0 9,-4 9 0-9,4 0 0 6,-5 0 0-6,5 0 0 10,0 0 0-10,0 0 0 4,-4 0 0-3,4 0 0 10,0 0 0-11,0 0 0 6,0 0 0-5,0 9 0 7,5-9 0-8,0 0 0 7,-1 0 0-6,1 0 0 5,-5 0 0-4,5 0 0 4,-5 0-9-5,0 0 9 4,5 0 0-3,-1 0 0 6,1 0-9-8,-5 0 9 6,-4 0 0-5,8-9 0 3,1 9 0-2,0 0 0 4,0-4 0-6,-1 4 0 6,1 0-10-2,0-4 10 1,-1 0 0-4,6 4 0 4,-1-4 0-5,-4 4 0 9,0-4 0-9,4 4 0 7,-4-4 0-7,4-1 0 9,-4 5 0-9,4 0 0 5,-4-8 0-4,4 8 0 9,1 0 0-10,-6-4 0 5,6 4 0-4,-1 0 0 7,-4 0 0-6,4 0-8 3,1 0 8-5,-1-4 0 7,-4 4 0-5,-1-8 0 3,6 3 0-5,-1 1 0 8,1 4 0-8,-6 0 0 7,6-8 0-6,-6 8 0 6,1-4 0-7,5 0-8 9,-6 0 8-9,1 4 0 6,0 0 0-6,-1-9 0 8,-3 9 0-7,3 0 0 5,1 0 0-6,-5 9 0 9,5-9-10-8,-5 0 10 7,0 0 0-8,5 4 0 6,-5-4 0-6,0 4 0 8,4-4 0-8,-3 0 0 7,-1 0 0-6,0 0 0 6,-5 0 0-6,5 0 0 5,0-4 0-5,0 4 0 9,5 0 0-10,-10 0 0 2,5-4 0-1,-4 4 0 8,9 0 0-9,-1 0 12 5,1 0-3-4,-5 0-1 6,0 0-8-5,5 4-14 3,0-4 3-5,-1 4 1 9,1 0 10-9,0 4 0 7,0-8 8-7,-1 0-8 22,6 4-16-22,-1 1-8 3,0 3-2-3,5-8 0 10,0 4-38-10,1 0-7 2,3 4-1-2,1-8-817 3</inkml:trace>
    </iact:actionData>
  </iact:action>
  <iact:action type="add" startTime="97513">
    <iact:property name="dataType"/>
    <iact:actionData xml:id="d2">
      <inkml:trace xmlns:inkml="http://www.w3.org/2003/InkML" xml:id="stk2" contextRef="#ctx0" brushRef="#br0">9571 9385 403 0,'0'0'36'2,"0"0"-36"3,0 0 0-5,0 0 0 10,0 0 57-9,0 0 5 4,0 0 1-5,0-12 0 7,0 3-48-7,-4 1-15 8,4 8 8-8,0 0-8 8,0 0 0-8,0-8 0 8,-5-1 0-7,5 9 0 7,0 0 8-7,0 0-8 6,-5-8 9-6,5 8-9 4,0 0 30-5,0 0 0 7,-9 0 0-7,9 0 0 8,-5-8 21-7,5 8 4 5,0 0 1-6,0 0 0 8,0 0-4-7,0 0 0 5,0 0 0-6,0 0 0 8,0 0-26-6,0 0-6 4,0 0 0-6,0 0-1 7,0 0-19-7,0 0 0 7,0 0 8-7,0 0-8 7,0 0 9-5,0 0-1 3,0 0-8-5,0 0 12 11,0 0-2-11,0 0-1 4,0 0 0-4,0 0 0 7,0 0 7-7,0 0 2 8,10 0 0-8,-10 0 0 7,9 0-2-6,0 8-1 6,1-8 0-7,-10 0 0 7,0 0-5-7,14 0-1 8,0 0 0-8,-5 0 0 8,0 0-9-8,1 0 8 9,-1 0-8-9,5 0 8 6,0 0-8-6,0 4 0 6,-5-8 0-6,5 4 8 9,5 4-8-9,-5-4 0 7,0 0 9-6,-5 0-9 5,0 0 0-5,5 0 8 5,0 0-8-6,0-4 0 8,0 4 24-7,-5 0 0 5,5 0 0-5,0 0 0 7,0 0-15-8,0 0-9 6,0 0 12-6,0 0-12 10,-14 0 12-10,14 0-12 5,-5 0 12-5,10 0-12 9,-5 0 0-9,0 0 0 7,0-8 0-7,0 4 0 8,5 4 0-8,-5 0 0 6,-1-4 0-5,6-1 0 7,-5 5 0-8,0 0 0 7,5 0 0-7,-5 0 0 7,0 0 0-6,0-8 0 7,0 8 0-8,4-4 0 6,-9 4 0-6,5 0 0 8,0 4 0-8,0-4 0 8,0 0 0-8,-4 8 10 7,4-8-10-7,-5 0 12 7,5 0 0-7,0 5 0 7,0-5 0-7,0 4 0 9,4 0-12-9,-4 4 0 6,0-16 9-5,10 8-9 7,-6 0 0-8,1 0 0 6,-5 0 0-6,-5 0 0 11,5 0 0-11,5 0 8 4,-1-4-8-4,1 0 8 9,-5 4-8-9,5 0 0 7,-6 0 0-7,1 4 0 8,0-4 0-7,0 4 0 6,0-4 0-6,0 0 0 5,0 0 20-5,0 0 10 5,-4 8 2-5,4-8 0 6,-5 0-22-7,5 4-10 8,0-8 10-8,-5 4-10 7,5 4 8-7,0-4-8 7,-5-4 0-7,5 4 9 8,-4 0-9-8,4 0 0 7,0 0 0-7,0 0 0 8,-1 0 0-8,1 0-16 6,0-8 4-6,0 8 1 9,0 0 11-9,0-4 0 6,5 0 0-6,-5 4 0 9,0 4 0-9,-5-4 0 7,5 0 0-7,0 0 0 9,0 0 0-8,-5 0 0 3,5-4 0-4,0 4 0 10,5 4 0-10,-5-4 0 6,-5-4 0-6,10-1 0 8,-1 5 0-8,-8 0 0 7,-1-8 0-7,5 8 0 8,-5 0 0-8,5 0 0 7,5-4 0-7,0 0 0 9,-5 4 0-8,4 0 0 6,5 0 0-7,-4 0 0 5,0-8 0-4,-1 3 0 6,1 5 0-7,-5 0 0 8,4 0 0-8,1 0 0 7,-5-4 0-7,5 4 0 8,-5-8 0-8,-5 8 0 7,0-4 0-7,5 0 0 8,-4 4 0-8,-10 0 0 6,0 0 0-6,0 0 0 8,14 0 0-7,-14 0 0 6,0 0 0-7,0 0 0 10,0 0 0-9,9 0 0 5,0 0 0-6,-9 0 0 8,0 0 0-8,0 0 8 4,0 0-8-4,0 0 0 9,0 0 0-9,0 0 0 7,0 0 0-7,0 0 0 8,0 0 8-7,0 0-8 5,0 0 8-5,0 0-8 6,0 0 9-7,0 0-9 7,0 0 12-6,0 0-12 5,0 0 15-6,0 0-4 8,0 0-1-8,0 0 0 8,-9 0-2-8,9 0 0 6,-9 0 0-6,-5-9 0 9,4 9-8-9,-4 0 0 6,0 0 0-6,5 0 0 9,-5-4 0-9,0 0-11 6,0 4 11-6,0 0-8 10,-4 0 8-10,4 0 0 6,-5 4 0-6,0 0-8 10,5-4 8-10,-9 0 0 4,4 0 0-3,1 0-8 8,4 9 8-8,0-9 0 4,-9 4 0-4,-1 0 0 6,6 4 0-4,-6-4-10 1,1 1 10-4,0 3 0 8,0-8-8-8,4 4 8 7,0 0 0-6,1 4 0 6,-6-8-8-7,6 0 8 8,-1 0 0-7,5 5 0 5,-4-1 0-6,4 0 0 8,-5 4 0-8,-4-8 0 7,4 8 0-7,1 1 0 6,-1-9 0-3,0 4 0 3,1 8 0-5,-1-3 0 5,0-5 0-6,1 4 0 8,4 0-8-7,-5 0 8 5,1-8 0-6,4 0 0 9,-5 5 0-9,5-5 0 6,0 0 0-6,-5 0 0 9,5 0 0-9,1 4 0 6,-6-4 0-5,5 8 0 7,5-8 0-7,-5 0 0 4,4 0 0-4,-4 0 0 6,0 0 0-7,0 4 0 7,0-4 0-6,1 0 0 6,-1 0 0-7,0 4 0 7,0-4 0-7,-5 9 0 10,5-9 0-10,5 0 0 9,-5 0 0-8,0 0 0 4,0 0-8-4,0 0 8 6,5 0 0-6,-1 0 0 5,1 0-10-4,-5 0 10 2,0 0-8-2,5 0 8 6,-1 0-10-8,-4 0 10 5,10 0-12-5,-10 0 12 7,4 0-10-6,1-9 10 5,-5 9-8-6,5 0 8 8,-5 0 0-8,5 0-8 7,-5 0 8-7,0-4 0 10,0 4 0-10,0 4 0 5,0 5 0-5,0-9 0 9,-5 0 0-9,10 0 0 6,-10 0 0-5,5 0 0 6,-4 0 0-7,-1 0 8 7,0 4 0-6,5-4 0 6,-4-4-8-7,-1 8 0 7,1 0 0-7,4-4 0 9,-5 0 0-9,5 0 0 8,-5-4 0-8,5 4 0 6,5 4 0-6,-5-4 0 7,-4 0 0-6,4-4 0 6,0 8 0-7,0-4 0 7,0 0 0-7,0 0 0 9,-5 0 0-9,5 0 0 6,0 4 0-6,0 4 0 8,0-8 0-8,0 0-8 7,5 9 8-7,0-1-12 9,-5-8 12-9,4 0 0 6,1 4 8-6,-5-4-8 10,9 4 0-10,-4 4 0 5,0-16 0-5,9 8 0 9,-9 0 0-9,9 0 0 6,-14-4 0-6,4 4-8 8,10 0 8-8,-9 0 0 7,-5-4 0-6,5-4-8 6,-1 8 8-7,1 0 11 7,4-5-3-6,-4 1 0 7,0 4-8-8,-1 0-11 7,-4 0 3-6,10 0 0 6,-5 0 8-7,-1 0 0 7,1 0 0-7,-5 0 0 7,9 0 0-6,-4 0-8 5,0-8 8-6,-5 8-8 8,4 8 16-8,1-16 3 7,-5 4 1-7,0 0 0 24,0 4-44-23,0 0-9-1,0-4-2 1,0 4 0 9,-4 0-17-9,4 0-3 2,-5 0-1-3,0 0 0 0</inkml:trace>
    </iact:actionData>
  </iact:action>
  <iact:action type="add" startTime="102558">
    <iact:property name="dataType"/>
    <iact:actionData xml:id="d3">
      <inkml:trace xmlns:inkml="http://www.w3.org/2003/InkML" xml:id="stk3" contextRef="#ctx0" brushRef="#br0">15102 9410 864 0,'0'0'76'1,"0"0"-60"5,0 0-16-6,-5-4 0 8,5 4 98-8,-9 0 17 6,0 0 3-6,-1 0 1 10,-4 0-58-10,5-5-11 6,-5 5-2-6,0 0-1 9,0-8-27-9,5 8-6 6,-1 0-1-6,-3 0 0 8,3-4-23-8,1 4-5 7,-5 4-1-7,5-4 0 7,9 0 16-6,-10 0 0 7,1 0 0-8,9 0 0 6,0 0 0-5,0 0 0 8,-5 0 0-9,5 0 0 5,0 0 19-5,0 0 6 8,0 0 2-8,0 0 0 8,0 0-13-8,0 0-2 6,0 0-1-5,0 0 0 8,0 0-11-9,0 0 12 7,0 0-12-7,14 0 12 7,-14 0-12-7,10 8 12 9,4-8-12-9,0 0 12 8,0 5-12-7,4-5 0 6,1 4 0-7,-1 4 8 9,1-8-8-6,0 4 0-1,4-4 0-2,0 0 0 8,0 13 0-7,1-13 0 5,-6 0 0-4,10 0 0 3,-4 4 0-3,3 0 0 4,1-4 0-4,0 12 0 4,0-12 0-6,5 4 12 8,-1 1-12-7,1-5 12 5,-5 8 4-5,0-4 2 7,5 0 0-7,4 4 0 5,-5-8-8-5,-4 5-2 6,5-5 0-6,-1 4 0 5,-4 4 9-6,5-8 2 3,-5 0 0-2,-5 8 0 7,10-4-11-8,-5 5-8 6,-5-9 9-6,5 4-9 9,-5 0 0-8,10 4 0 5,-1-16 0-6,-4 8 0 9,5 0 0-9,-1 0 0 6,1 8 0-6,-5-8 0 11,-5 0 0-11,5 4 0 5,0 0 8-5,5 5-8 7,-10-9 0-7,5 0 9 7,-5 4-9-7,0 0 8 8,1 0 7-8,-1 0 1 7,0-4 0-6,1 4 0 6,-1-4-7-7,0 0-1 8,0 0 0-8,-4 5 0 7,4-5-8-7,1-5 0 9,-1 5 0-9,0 0 8 5,0 0-8-4,1 0 0 5,4 0 0-4,0 0 8 5,-5-4 7-7,9 4 1 7,1 0 0-7,0 0 0 8,-5 0-28-8,4 0-4 8,1-4-2-8,-1 4 0 8,1 4 18-7,4-4 0 4,-4 0 0-5,-1 0 0 9,1 4 0-9,-1-8 0 6,-4 0 0-6,5 4 0 10,-5 0 0-9,4 4 0 3,-4-8 8-3,5 4-8 7,-5 0 0-8,5-4 0 7,-1 4 0-7,1 0 0 7,9 0 19-7,-10 0-3 7,1 0 0-6,-1 0 0 6,6 0-25-7,-1-4-6 8,0 0-1-8,5 4 0 7,-5 0 16-7,-4 0 0 10,4 0 0-10,-4-9 0 5,-1 9 0-4,1-4 0 5,-5 4 0-6,4 0 0 8,-4-4 0-8,5 4 0 7,-5 0 0-7,4 0 0 8,-4-8 15-7,5 4-1 5,-1 0 0-6,-4 4 0 8,0 0-14-8,-4 0 0 7,4 0 0-7,-5 0 0 9,0 0 0-9,0-9 0 6,1 5 0-6,-6 4 0 11,-4 4 0-11,5-4 0 4,-5-4 0-4,-14 4 0 8,0 0 0-7,14 0 0 5,0 4 0-6,-14-4 0 8,0 0 0-8,0 0 0 8,0 0 0-8,9-8 0 8,-9 8 0-8,0 0 0 7,0 0 0-7,0 0 0 7,0 0 9-6,0 0-1 7,0 0 0-8,-9-4 0 7,-1-4-8-7,-4 8 0 8,1-4 0-8,-6-1 0 7,0 5 0-7,-4 0 0 6,0 0 0-6,-1-8 0 9,1 4 0-9,0 4 0 6,-5 0 0-6,0 0 0 8,5 0 0-7,-5 0 0 5,-5 0-12-6,1 0 12 9,4 0 0-9,-5 4 0 6,1 4 0-5,-1-8 0 10,0 0 0-11,1 0 0 3,-5 5 0-2,-1-1 0 7,-4-4 0-8,5 8 0 6,-5-4 0-5,5 4 12 7,0-8-12-8,0 9 0 6,-5-9 0-6,4 0 0 9,-4 4 0-9,5 0 0 7,-5-4-11-6,5 8 11 6,0-8 0-7,0 0 0 8,-5 0 0-8,4 4 0 6,1 0 0-5,0-4 0 5,-5-4 0-6,5 4 0 8,-5 0 0-7,5 0 0 5,-5-4 0-6,5 4 11 9,-5 0-11-9,4 4 0 6,6-4 0-6,-5 4 0 9,-1-4 0-9,6 0 0 6,-1 0 0-6,1 0 0 8,4 0 0-8,-5 0-9 7,0 0 9-7,6-4-10 11,-1 4 10-11,0-4 8 4,-5 4-8-4,1 0 11 11,4-8-11-11,0 8 0 6,-10-4 0-5,6 0 0 7,4 4 0-6,0-9-11 3,0 9 3-4,-9-4 0 6,4 0 8-5,1 0 0 3,-1 8 0-3,0-4-8 3,1 0 8-3,-1 4 0 5,5-4 0-6,0 4 0 4,-4-4 0-4,-1 0 14 6,1 0-3-5,-1 9-1 3,-4-9-10-4,0 0 0 4,-5 0 0-5,0 0 0 8,5 0 0-8,-5 0-11 6,4 0 3-6,-3 0 0 8,3 0 8-8,1 0 0 7,0 0 0-7,0 0-8 9,-1 0 8-9,6 0 0 7,-6-9 0-7,6 9 0 10,-5 0 11-10,4-4-3 4,-4 0 0-4,4 0 0 10,-9 4-8-10,0-8 0 5,5 8 0-4,0-4 0 7,4 4 0-8,-4 0 0 6,0 0 0-5,4 4 0 7,1-4 0-8,-1 8-11 7,5-8 3-6,0 0 0 6,5 8 8-7,0-4 8 9,-1-4-8-9,1 0 11 5,0 0-11-4,4 9-11 7,5-9 3-8,-4 0 0 7,4 0 8-7,0-9 0 7,0 5 0-7,4 4 0 8,1-4 0-8,0 0 0 7,0-4 0-7,4 4 0 8,5 4-12-8,-5-5-8 6,1 5 0-6,4 0-1 9,0 0 21-8,0 0 0 5,0 0 0-6,0 0 0 11,0 0-10-11,9-12-1 6,0 8 0-6,5 4 0 8,5 0 11-6,-1-8-8 3,1 3 8-5,4 1-8 7,5 4 8-6,0 0-12 6,5 0 12-6,-1 0-12 5,6 0 4-4,3 0 0 4,1-12 0-4,0 12 0 4,5 0 8-5,4 0 0 6,0 0 0-5,5 0-8 2,-5 0 8-4,0 4 0 7,5-8 0-7,0 8 0 8,0 4 0-8,5-4 0 5,-6 9 0-4,1-13 0 7,10 4 0-7,-6 8 9 5,1-3-1-6,-6-1-8 8,6-4 9-8,-5 0-9 6,0-4 0-5,4 0 9 8,1 0-9-9,-1 4 0 6,1-4 0-6,-1 0 8 10,-4 0 0-10,5 9-8 5,-1-9 12-5,1 0-4 9,-1 0 1-9,-4 0 0 6,0-9 0-5,-5 9 0 6,10 0 11-6,-10 0 3 5,5 0 0-6,-5 0 0 8,5 9-23-8,-5-9 0 7,0 0 0-7,0 0 0 8,-4 4 0-8,-5 0 0 9,0 4 0-9,0-8 0 6,-10 0 0-6,10 0 0 8,-5 4 0-8,1-4 0 7,-6 0 0-7,5 0 0 7,1 0 10-7,-6 4-10 8,6 5 13-8,-6-9-3 6,-9 0-1-5,5 4 0 7,5 0-1-8,-5-4 0 7,-5 0 0-7,0 0 0 9,1 4-8-9,-6-4 8 6,-4 4-8-6,0-4 8 10,0 9-8-10,0-9 0 6,-5 0 0-6,-9 0 8 7,0 0-8-6,0 0 0 6,10-5-12-6,-10 5 12 5,0 0-17-6,0 0 4 8,0 0 1-7,0 0 0 19,0 0-33-19,0 0-7 0,0 0 0 0,0 0-525 6,0 0-105-7</inkml:trace>
    </iact:actionData>
  </iact:action>
  <iact:action type="add" startTime="175886">
    <iact:property name="dataType"/>
    <iact:actionData xml:id="d4">
      <inkml:trace xmlns:inkml="http://www.w3.org/2003/InkML" xml:id="stk4" contextRef="#ctx0" brushRef="#br0">13086 11202 172 0,'0'0'8'1,"0"0"1"-1,0-12-9 0,0 7 0 4,5-7 0-4,-1 0 0 8,-4 3 76-8,0 5 12 7,0-8 4-7,0 8 0 8,0-9-52-8,0 13-9 8,0-4-3-8,0-4 0 8,0 8 10-8,-4-9 2 7,4 9 0-6,-5 0 0 5,-4-8 1-6,4 8 1 10,-4-4 0-10,4 4 0 5,-4 0-18-5,9 0-4 7,-9 4-1-7,9-4 0 8,-5 0-6-8,5 0-1 7,0 0 0-7,-9 8 0 8,9-8 0-8,0 0 0 7,0 0 0-7,0 0 0 8,0 0 18-8,0 0 3 6,0 0 1-6,0 0 0 11,0 0 8-11,0 0 2 8,0 0 0-8,0 0 0 6,0 0 16-5,0 0 3 7,0 0 1-8,0 0 0 7,0 0-45-6,0 0-9 4,0 0-2-4,0 0 0 8,0 0 11-9,0 0 1 6,0 0 1-6,0 0 0 8,0 0-12-8,0 0-9 7,0 0 12-7,0 0-12 7,0 0 10-7,0 0-10 7,9 0 8-7,5 0-8 8,-5-8 8-7,5 4-8 6,0 4 8-7,-5-4-8 7,5 4 20-5,0-4-2 3,0 4 0-5,0 0 0 7,5 0 0-6,-5-9 0 6,5 5 0-5,-6 4 0 6,6-4-6-6,0 4 0 2,-5 0-1-2,4 0 0 6,1-8-11-7,0 8 10 2,-1-4-10-2,1 4 10 7,-5 0-10-7,9 0 8 2,-4 0-8-3,-1 0 8 10,1 0-8-10,0 0 0 6,-1 0 0-5,5 0 0 6,-4 0 0-6,4 0 0 6,-4 4-9-7,4-4 9 8,0 8 0-8,-4-8 0 7,0 0 0-6,4 4 0 5,-4-4 0-6,4 4 0 10,0 5 0-10,0-9 0 5,1 0 0-5,-6 4 0 8,10 0 0-8,-9 0 0 8,4 4 0-8,5-8 0 6,-5 0 11-6,5 5-11 9,-4-5 12-9,4 4-12 7,-5-4 12-7,5 0-12 8,-10 0 23-8,10 0-3 7,0 8 0-7,0-8 0 9,-5 4-20-9,5 0-16 5,-4 5 2-5,-1-9 1 11,0 4 13-11,0 0 10 4,5-4-2-4,-4 8 0 7,-1-8 0-4,5 4 0 1,-9-4 0-3,8 4 0 8,-3-4-8-9,4 0 10 6,0 5-10-5,-5-5 10 7,0 8-10-8,0-8 0 7,5 0 0-6,-4 0 0 6,4 0 0-7,-5 0 8 9,0 0-8-9,0 0 8 6,1 4-8-6,4-4 10 6,-10 4-10-5,10-4 10 7,-5 8-10-8,1-8 0 7,-6 0 0-7,1 0 0 8,4 5 0-8,-4-5 8 6,-5 4-8-6,4 4 8 9,1-8-8-9,-5 0 0 7,0 0 0-7,0 0 8 9,0 0-8-9,0 4 0 5,0-4 0-5,0 0 0 11,-5 0 0-11,0-4 0 4,1 4 0-4,-10 0 0 9,0 0 0-9,4 0 10 7,-4 0-10-7,0 0 10 8,0 0 2-8,0 0 1 7,0 0 0-7,0 0 0 7,0 0 0-6,0 0 0 6,0 0 0-7,0 0 0 8,-4-8-13-8,-6 4 8 9,-4-1-8-9,5 5 0 6,-5-8 0-6,0 8 0 7,0-4 0-7,-4 0 0 8,-1 4 0-8,-4 0 0 6,4 0 0-5,-4 0 0 7,0 0 0-8,-5 0 0 7,0 0 9-7,0 0-9 8,-5 0 15-8,5 0-3 6,0-8 0-5,0 8 0 8,-4-5 2-9,4 5 0 6,-5-4 0-6,1 4 0 11,-1 0-14-11,5 0 8 4,-4 0-8-4,-1-4 0 7,0 4 8-7,1 0-8 7,-5 0 0-7,4 0 0 9,-4 0 8-9,-5 0-8 7,5 0 0-7,-1 0 0 8,1 4 0-8,0 0 8 7,-5-4-8-6,5 5 0 6,-1-5 0-7,1 0 0 10,5 8 0-10,-1-8 0 5,-4 0 0-5,4 0 0 8,-4 0 0-8,4 0 0 7,1 0 0-7,-1 0 0 7,1 0 0-7,-1 0 0 8,0 0 10-8,1 0-10 7,-5 0 10-7,4 0-10 8,0-8 12-8,1 8-3 7,-1 0-1-7,-4 0 0 10,-5 0-8-10,5 0 10 5,4 0-10-5,1-5 10 11,-5 5-10-11,4-4 0 4,-4 4 9-4,9-4-9 8,-5 4 0-7,5 0 0 5,0-8 0-5,5 8 0 6,-5 0 0-7,5-4 0 7,0 4 0-6,4-4 0 6,0 4 0-7,1 0 0 8,4 0 0-8,-5 0-12 7,5 0 12-7,0 0 0 9,0 0-9-8,5 0 9 4,-5 0 0-5,5 0 0 8,4 0 0-8,-4 0 0 8,4 0 0-8,5 0 0 6,0 0 0-6,0 0 0 8,0 0 0-7,0 0 0 4,0 0 0-5,0 0 0 9,14 8-8-9,5 0 8 7,-1 0-10-7,1-3 10 9,4 3-10-9,5 0 10 6,-5 0-10-6,5-3 10 11,0-1-8-11,5 4 8 4,-1-4 0-4,1 0-9 9,4 4 9-9,5 1 0 6,9-5 0-6,0 4 0 9,-4 0 0-9,9 1 9 7,9-5-1-7,-4 8-8 8,4-12 8-8,-5 9-8 7,5-9 0-7,-4 8 0 8,-1-4 0-8,1 0 0 9,4 9 8-9,5-13-8 5,0 8 0-5,4 0 0 7,-4-8 0-6,-5 8 0 7,10 1 0-8,-10-9 0 6,-4 8 0-6,4-4 0 9,0 4 12-9,0 1-4 6,5-1 0-6,-10-8-8 8,6 4 20-7,-1 0-4 5,-9-4 0-5,-1 0 0 8,1 0-16-9,0 0 0 5,-5 0 0-5,5-4 0 11,-9 4 0-11,-1-4 0 4,-4 4 0-4,0-8 0 9,0 8 0-8,-5-5 0 4,-4 1 0-4,-5 4 0 7,4-8 0-8,-8 4 0 6,-6 4 0-6,6-4 0 9,-10 0 0-9,0 4 0 8,-5 0 0-8,-9 0 0 6,0 0 0-6,0 0-9 9,0 0 9-9,0 0 0 6,0 0 0-6,0 0 17 6,-5-9-2-6,-4 5-1 8,4 0-14-8,-4 4 0 8,-10 0 0-8,5-8 0 9,0 4-11-9,-4 0-1 6,-1 4-1-6,0-9 0 8,-8 9 13-8,-1-4 0 6,0 4 0-6,0-4 0 10,0 4 0-9,-5 0 0 4,1-4 0-5,-1 4 0 11,-4 0 0-11,0 0 0 5,-5-4 0-4,0 4 0 5,-5 0 0-5,-4 0 0 5,0 0 0-6,0 0 0 8,4-4 0-8,0 4 0 9,-4-5 0-9,5 1 0 7,-1 4 0-7,5-8 0 7,-4 4 0-7,-1 0 0 7,1 4 0-6,-6-13 0 7,1 9 0-7,5 4 0 5,-6-12 0-6,6 8 0 6,-5-5 11-6,-1 5-3 8,1 0-8-7,0 0 0 5,0-4 0-6,0 4 0 8,-1 4-12-7,11 0 2 6,-1-5 1-7,0 5 0 24,0 0-18-23,5 5-3-1,-1-1-1 0,6 4 0 10,-1-8-132-9,-4 8-26 5</inkml:trace>
    </iact:actionData>
  </iact:action>
  <iact:action type="add" startTime="188665">
    <iact:property name="dataType"/>
    <iact:actionData xml:id="d5">
      <inkml:trace xmlns:inkml="http://www.w3.org/2003/InkML" xml:id="stk5" contextRef="#ctx0" brushRef="#br1">5628 11425 403 0,'0'0'36'2,"0"0"-36"-2,0 0 0 1,0 0 0 7,-9 0 181-8,9 0 30 7,0 0 5-7,-9-4 2 7,-10 0-123-7,5 0-25 9,14 4-5-9,-5 0-1 7,-9-12 10-7,1 7 2 7,13 5 0-7,0 0 0 9,0-8-45-9,-14 4-9 7,0 0-2-7,0-9 0 6,14 13-6-6,-10-4-2 7,-13-8 0-7,4 8 0 9,10 0 0-9,-5-9 0 6,-4 9 0-5,-10-4 0 8,9 0 7-9,-4-1 1 4,4 5 0-4,-9-4 0 12,0 4 19-12,0-5 4 5,14 5 1-5,-9-4 0 9,-5 4-14-9,0 0-2 6,10-5-1-6,-6 5 0 8,-4 0-9-8,0 4-2 7,-9-8 0-6,9 8 0 6,5 0-3-7,0 0-1 7,-15 0 0-7,6 0 0 8,9 0-12-7,-10 8 0 7,-4-8-9-8,0 0 9 5,-1 0 0-4,6 0 0 6,4 0 0-7,-9 0 0 8,-1-8 0-8,6 8 0 6,8 0 10-6,-4-4-10 9,-13 4 0-9,8 0 0 7,5 0 0-7,-9 0 0 8,-10 0 0-8,10 0 0 7,14 0 0-7,-1 0 0 9,6 0 0-9,-5 0 0 6,-15 0 0-6,6 0 0 11,4 4 0-11,0-4 0 3,-9 0 0-2,-1 0 8 8,10 0-8-9,1 0 0 6,-6 0 0-6,0 0 8 8,5-4-8-8,-4 4 0 8,9 0 0-8,-10 0 0 8,5 0 0-8,-5 0 0 7,6 0 0-7,-1 0 0 7,0 4 0-6,-5-4 0 8,5 8 0-9,-4-8 0 5,-6 0 0-5,10 4 0 6,-4 9-9-6,4-13 9 9,-5 8 0-9,1 0-8 7,4-4 8-7,-5 5 0 8,5-1 0-8,0 0 0 7,-4 1 0-7,4-5 0 8,0 8 0-8,0-8 0 6,0 9 0-6,5-9 0 10,-1 4 0-10,1 0 11 6,-5 9-3-6,5-9-8 11,4 9 0-11,-4-5 0 4,0 5 0-4,-1-1-9 9,6-7-2-8,4 7 0 7,-9 1 0-8,9-5 0 9,0 9 11-9,0-9-13 8,0 9 5-8,0-13 8 11,0 5-12-11,0 3 12 0,0-3-12 0,5 7 12 9,-5-3-10-8,4-1 10 10,1-3 0-10,-5 3-9-1,5-3 9 0,-1 3 0 12,1-3 0-12,4 3-8 10,-4 5 8-9,9-4 0-1,-5-1 0 0,1-4 0 15,-1 5-11-15,5 0 0 0,5-1 0 0,-1 1 0 12,-4-5 0-12,5 5 0 11,0-1 0-10,4 1 0-1,-4 3 11 0,4-3-8 20,5 0 8-20,0-9-8 0,0 4 8 0,0 5 0 0,-5-9 0 0,10 5 0 39,4-1 0-38,-4 0 0-1,-1 1 0 0,6-1 0 0,4-4 0 0,4 5 0 0,-4-1 0 0,5-8 0 0,-1 13 0 0,1-13 0 41,4 9 0-40,-4-9 0 0,-5 0 0-1,4 4 0 1,5 0 8-1,1-3-8 0,-6 3 0 0,10 0 8 0,5 0-8 0,-5 1 0 0,0-1 0 0,4-4 8 26,-4-4-8-26,5 4 0 0,-6 5 0 0,1-9 0 0,5 0 0 0,-1 8 0 11,-4-4 13-11,0 4-1 0,5-4-1 0,-5 0 0 11,-5-4 2-11,5 9 1 4,9-9 0-3,0 0 0 8,-9 4-14-8,5 8 11 2,-10-12-11-3,5 0 10 9,14 4 0-8,-10 1 0 4,-13-5 0-4,9 8 0 7,4-8-10-7,-4 0-11 4,-5 0 3-4,1 0 0 7,4 0 8-8,4 4 11 7,5-4-3-7,-9 0 0 7,-5 0-8-7,1 0-11 9,18 0 3-9,-10 0 0 6,-9 0 17-6,10 0 4 8,4 0 1-7,5 0 0 6,-14-4-14-7,4 4 0 5,-4 0 0-5,10 0 0 10,3 0 0-10,-8 0 0 6,-14 4 0-6,8-4 9 8,11 0-9-8,-1 4 0 7,-5-4 0-6,6 4 0 7,-1 5 0-8,0-9 0 7,0 0 0-7,0 0 0 10,-4 0 0-10,4 0 0 4,5 0 0-3,0 0 8 6,0 0-8-7,0-9 0 8,0 9 0-8,4 0 0 8,1-4 0-8,-6 0 0 7,6 4 9-7,-10-4-9 8,5 4 12-8,5 0-1 7,-6 0-1-7,6-8 0 9,-5 8-10-8,4 0 12 5,5 0-12-5,-4 0 12 4,-5 0-12-5,4 0 0 8,-4 0 0-8,5 0 0 8,-5 8 0-8,4-8 8 6,1 0-8-6,-1 0 0 9,5 0 8-9,1 0-8 6,-11 0 0-6,6 0 8 9,-1 0 1-9,1 0 0 6,-1 0 0-6,-4 0 0 9,0 0-9-8,0 0 10 5,9-8-10-6,-9 3 10 10,5 5-2-10,-5-4 0 4,4 4 0-3,1 0 0 7,-1 0-8-8,-4-8 10 7,4 4-10-7,-4 4 10 12,0 0-10-11,0-4 0 3,0-5 9-4,0 9-9 13,4 0 8-12,1-4-8-1,-10 0 10 0,10 4-10 6,-1 0 8-5,1 0-8 8,-1-8 0-9,5 0 0 6,-4 4 0-6,-1-5 0 12,5 1-8-12,1 8 8 14,-6-12 0-13,5 7 0-1,1-3 8 0,-1 0-8 10,-5 4 0-9,1-5 0-1,-5 9 0 0,4-8 0 11,-4 8 9-10,0-8-9 11,0 8 8-11,0 0-8-1,-5 0 8 0,0 0-8 5,0-4 0-5,0 4 8 9,1 0-8-9,3 0 10 4,-3 0-10-4,-1 0 10 10,-5 4-10-9,1-4 0 4,4 0 0-4,-4 0 0 6,9 0 0-7,-5 0 0 7,5 0 0-7,0 0 0 8,-5 0 0-8,-5 0 0 7,6 0 0-6,-1 0 0 6,-5 0 0-7,1 0 0 9,-1 0 0-8,-4 0 0 4,5 8 0-4,-5-8 0 5,4 0 0-5,-4 0 0 6,5 8 0-6,-5-3 0 5,0-1 0-5,-1 0 0 6,1 0 0-6,0 0 0 13,5-4 8-13,-1 8-8-1,1-8 0 0,-1 5 0 15,1-1 0-15,0 4 0 0,-1-8 0 0,1 0 0 15,-5 4 0-13,4 0 0-2,5 5 0 0,-4-9 0 13,4 4 0-12,5 0 0-1,-5 8 0 0,5-8 0 14,-5 9 0-13,0-9 0-1,1 8 0 0,-6-3 0 15,5 3 0-14,1-4 0-1,-1 1 0 0,0-5 0 16,0 8 0-15,5-8 0-1,-5 0 0 0,5 5 0 14,-5-5 0-13,1 0 0-1,-1 4 0 0,5 1 0 14,-5-5 0-14,0 4 0 0,-4-4 0 0,-1 0 0 15,1 4 0-14,4-8 0-1,0 5 0 0,-4 7 0 15,-5-12 0-14,4 0 0-1,5 4 0 0,-4-4 0 0,-1 0 0 0,-4 0 0 16,0 0 0-15,-4 0 0-1,-1 0 0 0,0-4 0 10,-4 4 0-10,-1 0 0 4,-4-8 8-3,5 4-8 7,-5-1 0-3,-5-3 0-4,5 0 0-1,-10 0 0 9,6-1 0-9,-6 1 0 14,1 0 0-13,0-5 0-1,4 5-8 0,-5-8 8 16,1 7 0-15,-5-3 0-1,0-1 0 0,0 1 0 17,-5 4-9-15,5-9 9-1,0 5 0-1,-4-5 0 1,-6 9 0-1,1-9 0 19,0 1 0-17,-1 3 0-2,-4-3 0 0,-4 8 0 1,-1-9 0-1,0 0 9 25,-4 5-9-25,0-5 8 0,-10 1-8 0,-4-1 0 0,-1-3 0 0,-4-1 0 53,-4 4 0-53,-1 1-9 0,1-1 9 0,-6 1-10 0,1-1 10 1,-5 1-8-1,0 3 8 0,1 1-8 0,-1-1 8 0,0 5 0 0,-5-13 0 0,1 13 8 0,4 0 3 0,0-5 1 48,-5 1 0-48,5 4 0 0,5-1-12 0,-5 1 0 0,5 4 9 0,-5-12-9 0,0 7 29 0,5 5 2 0,-5 0 0 0,0-8 0 0,0-1-31 0,-4 1 0 0,4 3 0 0,0 1 0 39,0 0 0-38,5 0-16-1,-10-1 1 0,1 5 1 0,-1-4 22 0,1 4 5 0,4 0 1 0,0-5 0 0,-5 9-14 0,5-12 0 20,0 8 0-20,-4-9 0 0,4 9 0 1,-5-8 0-1,6 4 0 0,-6-5 0 19,-4 9 0-19,0-4 0 0,-1-1 0 0,1 1 0 18,-5 0 12-17,5 0-3-1,5-1-1 0,-6 5 0 0,6-8-8 0,-5 8 0 17,-5-5 0-16,0 1 0-1,-5 0 0 0,1 4 0 20,-1-5 0-20,-4 5 0 0,5 0 0 0,-1-4 0 0,-4 8 0 0,4-8 0 17,1 8 0-16,-1-5 0-1,-4 5 0 0,0 0 0 17,4 0 0-16,-4-4 0-1,5 4 0 0,-10 0 0 0,5-8 0 0,4 4 0 16,-4 4 0-15,5-4 0-1,-1 4 0 0,1-9 0 18,-6 9 0-16,6 0 0-2,-5-4 0 0,4 0 0 0,-4 0 0 0,0 4 0 20,4-8 0-19,1 4 0-1,-1-1 0 0,1 5 0 18,4-8 0-17,-5 4 0-1,-9 0 0 0,10 4 0 0,-5 0 0 0,4 0 0 21,-4-8 0-21,9 3 0 0,0 1 0 0,1 4 0 0,-1 0 0 0,0-8 0 18,5 4 0-17,-5 0 0-1,0 0 0 0,0 4 0 18,0-9 0-18,0 5 0 0,0 0 0 1,5-4 0-1,0 0 0 0,0-1 0 18,0 5 0-16,-1-4 0-2,-4 0 0 0,1 3 0 0,-1 1 0 0,0-8 0 19,0 8 0-18,0 4 0-1,0-9 0 0,0 5 0 20,1 0 0-19,-1 4 0-1,5-8 0 0,-5 8 0 0,0 0 0 0,0 0 0 20,0 0 0-20,-4 0 0 0,4 0 0 0,-5 0-11 0,1 0 3 0,-1 0 0 8,-4 0 8-7,9 0 0 7,-4 0 0-7,-1 8-8 5,5-8 8-5,0 0 0 7,-4 0 0-8,4-8 0 7,0 8 0-7,-4 0 0 8,-1 8 0-8,1-8 0 7,-1 0 0-6,0 0 0 6,6 0 0-7,-1 0 0 7,-5 0 0-7,10 0 0 9,-5 0 0-9,0 0 0 7,-4 4-8-6,-1 0-7 7,10 5-1-7,-5-9 0 7,-4 0 16-7,4 4-9-1,0 0 9 0,0 4-8 19,0-8-2-19,5 9 0 0,0-5 0 0,0 4 0 23,-5-4-3-23,5 9-1 0,-1-9 0 0,6 0 0 0,-5 4 3 0,-1 0 1 21,10 1 0-20,1-5 0-1,3 0 10 0,-4 8-8 0,-4-12 8 0,-1 9-8 42,15-1 8-42,-1-4 0 0,-13 8 0 0,4-12 0 0,-5 9 0 0,1-1 0 0,-1 0 0 0,-4 5 0 0,-10-13 0 0,10 16 0 0,9-12 0 0,-4 9 0 56,-15-9-17-55,5 0-2-1,10 4 0 0,-6 1 0 1,-3 3-28-1,3 5-5 0,-3-9-2 1,3 4-637-1,1-3-127 0</inkml:trace>
    </iact:actionData>
  </iact:action>
  <iact:action type="add" startTime="288079">
    <iact:property name="dataType"/>
    <iact:actionData xml:id="d6">
      <inkml:trace xmlns:inkml="http://www.w3.org/2003/InkML" xml:id="stk6" contextRef="#ctx0" brushRef="#br1">10074 16491 115 0,'0'0'10'2,"0"0"-10"6,5-8 0-8,-5-4 0 7,0-1 139-7,4 5 25 10,-4-8 6-10,5 3 1 5,-5 1-99-5,0-1-19 6,0 1-4-6,0-5-1 10,5 5-19-10,-5-1-4 7,0 1-1-7,0 0 0 7,-5 3 13-7,0-3 3 8,1 8 0-8,4-4 0 7,-5 3-13-7,0-3-3 7,5 8 0-7,0 0 0 9,-4 0 21-9,4 0 4 6,-9-8 1-6,9 8 0 11,0 0-3-11,-5-4-1 4,0 0 0-4,5 4 0 8,0 0-27-8,0 0-6 6,-9 0-1-5,9 0 0 7,0 0 32-8,0 0 5 6,0 0 2-6,0 0 0 9,0 0-28-9,0 0-6 7,0 0-1-7,0 0 0 8,0 0 12-8,0 0 1 9,0 0 1-8,0 0 0 4,0 0-10-5,0 0-3 6,0 0 0-6,0 0 0 9,0 0-8-9,0 0-1 6,0 0-8-6,0 0 12 9,0 0-3-9,0 0-1 7,0 0 0-7,14 0 0 8,0 0 0-8,-5 0-8 7,5 0 12-7,0 0-4 8,0 0 3-7,0 0 0 5,5 0 0-6,-1-9 0 8,1 5-11-7,4 4 8 6,0 0-8-6,1 0 8 13,4 0-8-14,-5 0 0 0,5-4 0 0,-5 4 0 31,5 0 0-31,-5 0 0 1,5 0 0-1,0 0 0 0,0-8 0 0,5 8 0 0,-5 0 0 0,4 0 0 30,-4 0 0-30,5 0 0 0,-1 8 0 0,1-8 0 0,-5 0 0 0,4 0 0 0,-4 0 9 0,5 0-9 7,-5 0 8-6,4 0-8 6,1 0 8-6,0 0-8 4,-1 0 8-5,1 0-8 5,4 0 8-5,0 4-8 9,1-4 17-8,-11 0-1 5,6 0 0-5,-5 0 0 7,0 0-16-8,5 0 0 6,-1 0 0-6,-4 0 0 11,5 4-8-9,-5-4-6 0,4 9-1-2,-4-9 0 9,0 0 15-9,5 0 0 7,-5 4 0-7,-1 0 10 8,6-4-10-8,0 8 0 6,-1-8 0-5,1 0 8 7,-1 4-8-8,6-4 0 7,-1 4 9-7,-5-4-9 8,-4 5 0-8,5-5 0 9,4-5 0-9,0 5 0 5,-4 0 11-5,4 0-3 7,1 0 0-7,-1 5 0 8,-5-5-8-8,1 0 0 7,0 0 9-7,-1 8-9 9,5-8 8-9,-9 0-8 6,5 4 10-5,-1 0-10 6,6 4 12-7,-1-8-4 7,-4 5-8-7,-1-5 12 10,10 12-4-10,-5-12 0 5,1 0-8-4,-1 4 12 9,0 0-4-10,0-4-8 4,0 0 11-4,1 0-11 10,-6 0 8-9,6-4-8 4,-1 0 0-5,5 4 0 7,-5 0 0-6,5-8 0 5,0 4 0-6,0 4 0 9,0-5 14-9,-1 5-4 8,6-8-1-8,0 4 0 7,-10 0 3-7,0 4 1 9,10 0 0-8,-10-8 0 3,5 8-1-3,-5-5-1 5,5 5 0-6,0 0 0 8,-5 0-3-8,0 0 0 8,5 0 0-8,0-4 0 8,-5 0-8-8,5 4 0 6,5-8 9-6,-5 4-9 9,-5 0 8-9,5 4-8 7,0-13 8-7,4 9-8 9,-4 4 10-9,0-8-2 5,0 4-8-5,-5 4 12 11,0-5-3-10,1 5-1 2,-6 0 0-2,1 0 0 8,-1 5 0-9,1-1 0 5,0-4 0-4,-1 8 0 7,1-4-8-8,4 0 0 6,-4 5 0-4,-1-9 0 5,-4 4 0-7,5 0 8 7,4 4-8-7,0-8 0 8,-4 4 0-8,-1 0 0 10,1-4 8-9,-5 5-8 3,4-5 0-4,1 8 0 6,-5-8 0-6,0 0 0 9,0 0 20-9,0 0 3 6,0 8 0-6,0 0 0 9,-5-8-23-9,0 5 0 7,5-1 0-7,-9 4 0 10,4-8 0-9,0 4 0 9,-4 0 0-10,4 4 0 5,-4-8 0-4,4 5 0 1,0-5 0-2,-4 4 0 11,0 0 0-11,-5-4 0 4,-5 0 0-4,5 0 8 10,-5 0-8-10,5 0 12 5,-5 0-4-4,1-4 0 6,-1 0-8-7,-9 4 0 7,0 0 0-7,0 0 8 9,9-5-8-9,-9 5 0 6,0 0 0-5,0 0 0 6,0 0 0-7,0 0 0 9,0 0 0-8,0 0 0 4,0 0 0-5,0 0 0 7,0 0 0-7,-4 0 8 9,-6-8-8-9,1 0 0 7,4 8 0-7,-4-8 0 13,4 4 0-11,-8-1 0-2,-1-3-9 0,-10 4 9 32,1 0-8-31,0-4 8-1,-10 3-10 0,1-3 10 0,-6 8-8 0,6-12 8 0,-10 8 0 0,0 4-9 58,0-13 1-57,0 9 0-1,0 4 0 0,-4-8 0 0,4 4 8 0,0-1 9 0,0 5-1 0,0 0-8 0,0-4 0 0,-4 0-11 0,4 0 0 0,-5 0 0 0,5 0 11 0,0 4 0 0,-4 0 0 0,4 0 0 64,0-9 0-63,-5 9 0-1,1-4 0 1,-1 0 0-1,-4 4 8 0,-5 0 3 0,0-8 1 0,-4 4 0 0,4 0-24 0,0 4-5 0,-4 0-1 0,8 0 0 0,1 0 18 0,0 0-12 0,0 0 12 0,0 0-10 0,-5 4 10 0,9 0-13 50,1 4 5-48,-1-8 8-2,-4 0-14 0,4 4 5 0,-4 9 1 0,0-13 0 1,0 0 8-1,0 4-10 0,-1 0 10 0,6 4-10 0,-5-4 10 0,-1-4-8 0,-8 5 8 0,9-1-8 45,-5-4-1-44,0 8 0-1,-5-8 0 0,5 0 0 0,5 0-1 0,0 0 0 0,5 0 0 0,-1 0 0 0,0 0 10 0,6 0 0 0,-6 0 0 0,5 0-8 37,-4 0 8-37,4 0 14 0,0 4-3 1,0-4-1-1,-5 0-10 0,5 0-14 0,0 0 3 0,-4 0 1 0,4 4 10 0,-5-4 0 28,6 9-9-27,-6-9 9-1,0 0-10 0,6 0 10 0,-6 0-13 0,0 4 5 0,1 8-2 0,-1-12 0 29,-4 8 0-28,0-8 0-1,4 5 10 0,5 3-12 0,1-8 12 0,-1 0-12 0,0 0 12 0,5 4 0 33,-1-4 0-32,1 0 0-1,4 0 0 0,1-4 0 0,-1 12 0 0,1-8 0 0,-1 0 0 0,1 8 0 32,-1-3 0-30,-4-1 8-2,4 4-8 0,-4-8 0 0,-5 4 0 0,5 8 8 0,4-12-8 0,1 9 0 0,-6-9 0 0,-4 4 0 27,10 4 0-26,-1-8 0-1,1 4-11 0,-1-4 11 34,5 0-29-34,0 0 0 0,5 0 0 0,0 4 0 0,-1-4-99 0,-4 9-19 0,10-9-4 0</inkml:trace>
    </iact:actionData>
  </iact:action>
  <iact:action type="add" startTime="317764">
    <iact:property name="dataType"/>
    <iact:actionData xml:id="d7">
      <inkml:trace xmlns:inkml="http://www.w3.org/2003/InkML" xml:id="stk7" contextRef="#ctx0" brushRef="#br1">17187 13251 1263 0,'0'0'56'1,"0"0"12"-1,0 0-55 0,0 0-13 5,0 0 0-5,0 0 0 9,0 0 48-9,0 0 6 5,0 0 2-5,0 0 0 9,0 0-7-9,0 0-1 7,0 0 0-7,0-13 0 7,-9 9-24-6,9-12-6 6,0 7-1-7,0-3 0 8,5 4-17-8,-1-1 0 6,1 9 8-6,4-12-8 9,-4 8 8-9,9-4-8 7,-5 3 12-6,1 5-12 6,4-4 10-7,0 4-10 9,4 0 8-9,5 0-8 6,1 0 0-6,8 4 0 6,1 1 0-6,4-5 0 10,5 8 0-10,-5-8 0 6,5 4 0-6,0 0 0 12,9 4 0-11,-4 1 0 7,-1 3 0-8,6-4 0 2,-1 5 0 1,0-1 8 1,0-4-8-3,5 5 0 7,5 3 10-7,-1-7-10 4,1-1 12-5,4 0-12 12,-5 1 16-12,-4-1-3 4,0 0-1-3,0-4 0 13,0 0-1-12,0 0-1-2,-10 5 0 0,10-5 0 16,0 0 13-15,4 4 2-1,-8-4 1 1,-1 1 0 8,-9 3-12-8,9-8-2-1,5 4-1 0,-10-4 0 7,-8 4-11-7,8-4 0 9,1 0 0-8,-1 0 8 4,-8 0-8-4,-1 0 0 5,0 0 0-6,5 0 8 8,-5 0-8-8,-4 0 0 7,-5 0 0-7,4-4 0 8,6 0 0-8,-6 4 0 7,-13 0-9-6,-5 0 9 6,-5 0-11-7,5 0 2 6,9 0 0-5,-9 0 0 20,-4 0-54-18,-1 0-10-2,0 0-3-1,-9 0-715 3</inkml:trace>
    </iact:actionData>
  </iact:action>
  <iact:action type="add" startTime="318408">
    <iact:property name="dataType"/>
    <iact:actionData xml:id="d8">
      <inkml:trace xmlns:inkml="http://www.w3.org/2003/InkML" xml:id="stk8" contextRef="#ctx0" brushRef="#br1">17769 12572 633 0,'0'0'56'1,"0"0"-44"4,0 0-12-5,0 0 0 8,0 0 176-8,0 0 32 8,0 0 8-8,-9 0 0 7,-5-4-180-7,9 0-36 9,5 4-9-9,0 0-1 7,-9 0 22-7,9 0 5 9,-5-13 1-9,5 13 0 6,-4-4-8-6,4 4-2 7,-10 0 0-7,10 0 0 8,-4-12 12-7,4 12 3 5,-14-4 0-6,5-1 0 8,9 5 0-8,0 0 0 7,-10 5 0-7,-4-5 0 8,0 4-11-8,0-4-3 7,-4 4 0-7,4 4 0 9,-10 0-9-9,1 5 0 6,0-1 0-6,0-4 8 11,-5 5-8-10,-5 3 0 2,-4 5 0-3,4 0 0 9,-9 8 0-9,5-8 0 6,-9 12-9-6,4-9 9 9,0 10 0-8,0-1-10 4,-5-4 10-5,5 8-8 9,5-12 8-9,9 4-10 7,0-4 10-7,5 4-10 8,9-13 0-8,0 5 0 9,10-5 0-9,-1 5 0 6,5-4 10-6,5-1-12 6,8 1 12-5,1 3-12 7,5-3 12-8,4 4 14 6,10-1-3-6,0 5-1 9,4-8 9-9,5 8 1 7,4 4 1-7,1-13 0 11,9 9-12-10,-5 4-9 11,5-8 12-12,4 12-12 0,-4-13 0 0,5 5 0 6,-6 4 0-6,1 4-12 21,5-12-18-21,-5 8-3 3,-10 0-1-2,5 0-445 5,-4 4-89-6</inkml:trace>
    </iact:actionData>
  </iact:action>
  <iact:action type="add" startTime="342823">
    <iact:property name="dataType"/>
    <iact:actionData xml:id="d9">
      <inkml:trace xmlns:inkml="http://www.w3.org/2003/InkML" xml:id="stk9" contextRef="#ctx0" brushRef="#br1">12541 15324 939 0,'0'0'20'2,"0"0"5"-2,0 0 1 0,0 0 1 0,0 0-27 0,0 0 0 2,0 0 0-2,0 0 0 8,0 0 15-7,0 0-3 5,0 0 0-6,0 0 0 9,0 0-12-9,-9 4 8 6,-5-4-8-6,5 0 0 8,9 0 0-8,-9 0-8 7,-5 0-1-6,4 0 0 7,1 0 17-8,0-4 3 8,-1 4 1-8,-4-4 0 10,5 4 33-10,0 0 7 4,-1 0 2-4,1 0 0 9,0 0 3-9,9 0 1 6,-5 0 0-6,-4 0 0 7,4 0-12-6,5 0-2 6,-4 0-1-7,4 0 0 8,-5 0-18-8,5 0-3 7,-9-8-1-7,9 8 0 8,0 0-21-8,0 0 0 9,0 0 0-8,0 0 0 4,0 0 0-5,0 0 0 6,0 0 0-6,0 0 0 9,0 0 0-8,0 0 0 5,14 0 0-6,-5 0 0 9,5 0 0-9,0 0-8 5,0 0 0-5,4 0 0 9,-4 0 8-9,10 0 0 7,-1 8 0-7,0-8 0 9,0 0 0-9,5 4-12 6,0-4 12-6,5 4-12 20,4 5 12-19,0-9 0-1,-4 0 0 0,0 4 0 26,4 0-11-25,0 4 11-1,-4-8-13 0,-1 0 5 0,-4 0 8 0,0 0-13 0,0 0 5 0,0 0 8 15,-5 0 0-14,1 4 0-1,-1 1 0 0,0-5 0 4,0 0 0-3,1 0 0 7,-1 4 0-8,-4-4 0 5,-1 8 0-5,1-8 0 8,-1 0 14-8,-4 4-4 21,0-4-29-21,0 4-5 2,0 5-2-1,-14-9 0-1,0 0 26 0,0 0-8 5,0 0 8-5,0 0 0 9,0 0 0-9,0 0-8 7,0 0 8-7,0 0 0 8,0 0 0-8,0 0 0 7,0 0 0-7,0 0 0 10,0 0 0-10,-9 0 11 5,-5 4-1-5,5-4 0 9,-5-4-10-8,0 4 0 9,-5 0 0-9,-4 0 0 12,4 0 0-12,-4-9 0-1,0 9 0 0,-5 0 0 20,0-4 8-19,0 4-8-1,0-4 12 0,0 4-4 0,-5 0 3 0,1 0 0 23,-10-8 0-22,5 4 0-1,-5 4-11 0,0-5 0 0,0 1 0 0,0 4 8 20,-4-8-24-20,8 8-4 0,1-4-2 0,0 0 0 0,0 4 22 1,4 0 0 29,0 0-9-30,5-9 9 1,5 9 0-1,-5-4 0 0,10 4 0 0,-6-4 9 0,6 4-9 0,-1 0 0 50,0-8 0-50,1 8 8 0,4 0 7 0,0-4 1 0,0 4 0 0,5 0 0 1,-1-4-34-1,10 4-6 0,0 0-2 0,-9 0 0 0,9 0 14 0,0 0 4 0,0 0 0 0,0 0 0 51,0 0 0-51,0 0 0 0,0 0 0 0,14 0 0 0,0 4-12 0,5 0-1 1,-5-4-1-1,9 8 0 0,0-8 14 0,0 4 8 0,1-4-10 0,8 13 10 0,-4-9-16 0,5 0 2 45,-1 4 1-45,6-4 0 0,-6 5 3 0,1-1 1 0,4-8 0 0,-4 4 0 0,-5 0 9 0,4-4 0 0,5 9 0 0,-4-9 0 0,-5 4 0 0,0 0 0 95,0-4 0-95,0 0 0 0,-10 0 0 0,6 0 0 1,-1 0 0-1,-5 8 0 0,-4-16 0 0,5 8 0 0,-5-4 0 0,-5 0 0 0,5 4 13 0,-14 0-1 0,0 0-1 0,0 0 0 0,0 0 4 0,5-9 1 0,-5 9 0 0,5-8 0 0,-5 8-8 0,0-8 0 0,-5-1-8 0,-4 5 12 0,-1-8 1 0,-4-1 0 0,0 5 0 0,0-4 0 117,-4 3-13-116,-1-3 0-1,-9 8 8 0,5-13-8 1,0 5 0-1,-5 8 11 0,-5-13-11 0,5 9 10 0,0 0-10 0,-4-5 12 0,4 5-12 0,0-4 12 0,0 7 6 0,5-3 2 0,-5-4 0 0,4 12 0 0,1-13-1 0,5 9 0 0,4 4 0 0,-5-8 0 0,5 4-19 0,5 4 10 0,9 0-10 0,-10-4 8 0,-4-5-8 0,14 9 0 0,0 0 0 0,0 0 0 0,0 0-15 0,0 0 2 0,0 0 0 0,0 0 0 168,0 0 0-167,0 0 0-1,0 0 0 0,0 0 0 0,14 0-3 0,0 0-1 0,0 0 0 0,5 9 0 0,4-5 5 0,0 0 0 0,10 4 1 0,-5 0 0 0,0 5-10 0,9 3-3 0,5 1 0 0,5 0 0 0,-5-1-51 0,9 5-10 0,37 20-3 0,-9 5 0 0</inkml:trace>
    </iact:actionData>
  </iact:action>
  <iact:action type="add" startTime="344999">
    <iact:property name="dataType"/>
    <iact:actionData xml:id="d10">
      <inkml:trace xmlns:inkml="http://www.w3.org/2003/InkML" xml:id="stk10" contextRef="#ctx0" brushRef="#br1">14003 15242 403 0,'0'0'17'1,"0"0"5"-1,0 0-22 1,0 0 0 2,0 0 0-3,0 0 0 9,0 0 80-9,0 0 11 7,0 0 2-6,0 0 1 5,0 0-75-6,0 0-19 8,0 0 0-8,0 0 0 8,-4-9 0-8,4 9-12 7,-5-8 1-7,5 8 1 7,0 0 10-7,0 0-10 9,-5-4 10-9,5 4-10 8,0 0 39-8,0 0 8 6,0 0 2-6,0 0 0 8,0 0 17-8,0 0 4 6,0 0 1-6,10-8 0 8,-6 8-12-8,10 0-2 8,-5 0-1-8,1-9 0 7,4 9-18-6,0-4-3 6,-5 4-1-7,10 0 0 7,4-4-11-7,0 4-2 8,5 0-1-7,0 0 0 11,5 0-10-10,4 4-9-2,0-4 9 0,0 0-13 10,10 0 13-10,0 4 0 5,-1-4 0-5,5 9-9 7,5-9 9-6,5 0 12 6,-1 0-2-7,1 4-1 8,-1 4-9-8,5-4 0 7,-4 0 0-7,-1 0 0 21,1 1-24-21,-1 3-6 2,1-4-2-1,-1 0 0-1,6 4 32 0,-6-3 13 6,1 7-1-5,-5-8 0 6,9 4-12-7,-5 1 0 7,-4-1 0-7,-5 0 0 8,1 0 0-7,-1 1 0 5,-5-1 0-6,1 0 0 8,-5-4 0-8,4 5 0 7,1-1 0-7,-10-8 0 8,-4 8 0-8,-1-8 0 7,15 9 0-7,-5-9 0 8,-10 4 0-7,6-4 0 4,-6 0 8-5,5 4-8 10,-9-4 0-9,-4 0 0 4,-1-4 0-5,0 4 0 7,-4 0 0-6,-1 0 0 6,-8 0 0-6,4 0 0 6,-5 0 0-7,-9 0 0 7,0 0 8-7,0 0-8 8,0 0 0-8,0 0 8 7,0 0-8-6,0 0 0 6,0 0 11-7,0 0-11 8,-5-4 12-8,-9 4-12 6,0-9 0-6,-4 5 0 7,4 0 0-4,-5 4 0 7,-4-8 0-10,0 4 0 14,-5 4 0-14,-5-5 0 0,1 1 0 0,-1 4 12 16,0-8-1-15,-4 4 0-1,-5 4-19 0,0-4-4 17,-4 4-1-17,-5-9 0 0,-1 5 5 0,1 0 8 0,-9-4-13 0,-6 4 5 15,-3-5-8-14,-6 1-2-1,5 0 0 0,0 0 0 13,-4 4 10-12,4-1 8-1,0-3-12 0,5 4 12 9,0 0 0-8,0 4 0 9,4 0 0-10,-4 0 0 9,9-8-10-7,0 8 10-1,5 8-8-1,-5-8 8 6,10 0 0-6,-1 4 14 8,1 0-2-7,4 4 0 6,5-8-12-7,-1 5 0 6,6-1 0-5,-1 4-10 8,1-8 10-8,4 0 0 8,4 0 0-9,6 0 0 6,4 0 0-6,0 4 0 6,4-4 8-6,1 0-8 7,0 0 11-6,9 0-3 4,0 0 0-4,0 0 0 7,0 0-8-7,14 0 0 4,0 0 0-5,9 4 0 9,5-4 8-9,5 0 0 6,4 4 0-6,9-4 0 8,6 0 9-7,8 0 2 15,5 0 0-15,10 0 0-1,4 0-19 0,9 0 8 26,-4 0-8-24,14-4 0-2,4 4 0 0,1 0 0 0,4 4 0 0,5 0 0 0,-5 1 0 0,0-1 0 22,0 8 0-21,4-8 0-1,6 9 12 0,-5 3-12 0,-10-7 12 0,5 7-12 36,0 5 0-36,0-5 0 0,0 5 0 1,0-4 0-1,0 7-20 0,-9-11-10 0,-5-1-2 0,0 1-1 39,0 3-34-38,-4 1-6-1</inkml:trace>
    </iact:actionData>
  </iact:action>
</iact:actions>
</file>

<file path=ppt/ink/inkAction16.xml><?xml version="1.0" encoding="utf-8"?>
<iact:actions xmlns:iact="http://schemas.microsoft.com/office/powerpoint/2014/inkAction" lengthUnit="cm" timeUnit="ms">
  <inkml:definitions xmlns:inkml="http://www.w3.org/2003/InkML">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1-08T19:13:33.478"/>
    </inkml:context>
    <inkml:brush xml:id="br0">
      <inkml:brushProperty name="width" value="0.08819" units="cm"/>
      <inkml:brushProperty name="height" value="0.35278" units="cm"/>
      <inkml:brushProperty name="color" value="#002060"/>
      <inkml:brushProperty name="tip" value="rectangle"/>
      <inkml:brushProperty name="rasterOp" value="maskPen"/>
    </inkml:brush>
    <inkml:brush xml:id="br1">
      <inkml:brushProperty name="width" value="0.08819" units="cm"/>
      <inkml:brushProperty name="height" value="0.35278" units="cm"/>
      <inkml:brushProperty name="color" value="#FFFF00"/>
      <inkml:brushProperty name="tip" value="rectangle"/>
      <inkml:brushProperty name="rasterOp" value="maskPen"/>
    </inkml:brush>
  </inkml:definitions>
  <iact:action type="add" startTime="23663">
    <iact:property name="dataType"/>
    <iact:actionData xml:id="d0">
      <inkml:trace xmlns:inkml="http://www.w3.org/2003/InkML" xml:id="stk0" contextRef="#ctx0" brushRef="#br0">22513 6459 806 0,'0'0'72'3,"0"0"-58"3,0 0-14-5,9 8 0 7,-9-8 69-8,10 4 11 7,4 0 3-7,0 5 0 8,4-9-31-8,-4 0-7 8,5-9-1-8,-5 9 0 7,0-4-20-6,0 0-4 5,4 4 0-6,-4-8-1 8,0 4-31-8,-4 4-5 7,-1-5-2-4,0 10 0 2,1 7-3-5,-6-8-1 7,-4 9 0-7,5-1 0 8,0 0 23-8,-5 5 0 7,0 4 0-7,4-5 0 8,-4 1 10-8,5-1 0 7,0 1 0-7,4-1 0 10,0-7 22-10,0-1 4 5,-9-8 0-5,14 4 1 8,0-4-9-8,5-4-1 7,0-4-1-7,-1-1 0 8,1-3 21-8,-1-5 4 8,10-3 1-8,0-5 0 17,0-4 0-16,5 0 0-1,4-12 0 0,10-9 0 15,4-4-20-14,9-8-4-1,-4-8-1 1,5-1 0 5,4-11-27-5,0 7-11 6,-4-8 1-6,4 5 0 16,-5-1-37-16,5 0-7 0,10 1-2 0,-15 16-726-1</inkml:trace>
    </iact:actionData>
  </iact:action>
  <iact:action type="add" startTime="28219">
    <iact:property name="dataType"/>
    <iact:actionData xml:id="d1">
      <inkml:trace xmlns:inkml="http://www.w3.org/2003/InkML" xml:id="stk1" contextRef="#ctx0" brushRef="#br0">22392 7969 979 0,'0'0'87'4,"0"0"-70"-4,0 0-17 1,0 0 0 7,0 0 92-8,0 0 14 6,0 0 3-6,9 9 1 8,-9-9-48-8,5 8-10 8,-5-8-1-8,9 4-1 7,-9-4-14-7,14 0-4 7,0 4 0-7,-4 0 0 8,4-4-21-8,0 5-11 7,-1-1 10-7,-3-4-10 8,-1 0 0-8,5 0 0 7,-9 4 0-7,9 0 0 8,-5 4-8-8,0 1 8 7,1-1-12-7,-1 0 12 8,5 0-11-8,0 1 11 7,-5 3-10-7,0 5 10 8,1-1-14-8,4-8 3 7,-5 1 1-7,5 3 0 9,0 1 10-9,0-1 0 6,5-4 0-6,-5 1 0 12,4-1 0-12,-4-4 0 12,5 0 8-10,-1 0-8-2,1-8 21 0,0 4 0 8,-1-4 0-7,6-4 0 6,-1-9 7-4,5 1 2-3,-5-9 0 0,10 0 0 8,-1-12-15-8,10-1-3 8,0-11-1-7,9-9 0 5,0-8-29-5,10-9-6 8,4-12 0-9,5-8-1 18,4-17-47-17,6-4-8 1,64-116-3-1,-23 42 0-1</inkml:trace>
    </iact:actionData>
  </iact:action>
  <iact:action type="add" startTime="32751">
    <iact:property name="dataType"/>
    <iact:actionData xml:id="d2">
      <inkml:trace xmlns:inkml="http://www.w3.org/2003/InkML" xml:id="stk2" contextRef="#ctx0" brushRef="#br1">8287 10055 658 0,'0'0'29'3,"0"0"7"-3,0 0-36 0,0 0 0 2,0 0 0-2,0 0 0 9,0 0 64-9,-10 0 7 7,10 0 1-6,0 0 0 6,-9 0-39-7,9 0-7 7,0 0-2-7,0 0 0 7,-9-8-12-7,4 0-2 8,0 4-1-8,5 4 0 8,0 0 8-8,-4-9 2 8,-1 1 0-7,5 8 0 6,0 0 7-6,0 0 2 4,0 0 0-4,0 0 0 7,0 0 8-8,0 0 1 7,0 0 1-7,5-8 0 7,-5 8 3-7,9-4 1 6,5 4 0-6,0-4 0 8,-5 4-8-8,0 0-2 7,10 0 0-7,-5 0 0 12,0 4 14-12,-5-4 2 4,5 0 1-4,0 0 0 9,0 4-27-9,0-4-6 6,0 0 0-6,5 0-1 12,-1 0 1-11,6 0 1 1,-10 0 0-2,4 0 0 12,1 0-5-11,0 0-2 4,-1 0 0-3,1-4 0 1,4 4-1-1,0 0 0 3,-4 0 0-3,4 0 0 4,0-4-9-6,-4 4 0 8,4-9 0-8,1 9 0 7,-6 0 0-7,6 0 0 10,-6 0 0-10,1 0 8 5,-1 0 4-5,1 0 0 8,0 0 0-8,4 0 0 7,-4 0 4-7,-1 9 0 7,1-9 1-7,-1 0 0 8,6 4-5-8,-6-4 0 7,1 4-1-7,0-4 0 8,-1 0-11-8,5 0 8 7,-4 0-8-7,4 0 8 10,-4 0-8-10,0 0 8 4,-1 0-8-2,5 0 8 7,-4 8-8-9,0-8 0 5,4 0-10-5,0 0 10 8,-4 0 0-8,4 0 0 7,-4-8 0-7,-1 8 0 8,6 8 0-8,-1-8 0 7,-4 0 0-7,4 0 0 8,0 0 0-8,5 0 0 9,-5 4 0-9,5 0 0 6,-4 1 0-6,4-1 0 7,-1-4 0-5,1 4 0 4,5 0 0-6,-5 0 0 7,0-4 0-7,0 8-9 8,0-8 9-8,4 0 0 7,1 0 0-7,-5 0 0 8,0 0 0-7,0 0 0 5,4 0 0-6,-4 0 0 8,0 0 0-8,0 0 0 8,-5 0 0-8,10 0 0 9,-5 0 0-9,0 0 0 5,4 0 0-3,-4 0 0 4,5 0 0-4,4 0 0 3,-4 0 0-5,4 0 0 9,-9 5 0-9,4-5 8 6,1 4-8-6,4-4 0 9,-4-4 0-7,-1 4 0 2,6 0 0-2,-6 4 0 5,6 4 0-7,-6-8 0 8,1 0 0-8,4 0 0 6,-4 4 0-4,4-4 0 5,-5 4 0-7,6-4 0 6,-1 9 0-6,0-9 0 7,0 4 0-5,10 0 0 6,-10-4 0-6,10 4 0 1,-10-4 0-1,9 4 0 5,-4 0 0-6,0-4 0 5,0 4 0-6,0 1 0 7,5 3 0-6,-5-4 0 5,4 8 0-6,1-12 0 10,-1 9 0-10,1-1 0 7,4-8 0-5,0 4 8 7,5 4-8-8,0 1 9-1,0-5-9 1,0 8 10 8,-5-12-2-9,0 4 0 9,0 0 0-8,0 5 0 4,5-9 0-3,-4 0-8 3,3 0 12-3,6 0-4 4,-5 0 1-6,0 0 0 7,4 0 0-7,-4 0 0 9,0 0-9-9,0 0 0 7,-10 0 0-7,10 0 8 7,-5 0 0-7,1 0 0 6,8-9 0-2,-4 5 0 0,0 4-8-2,4 0 0 4,1 0 0-6,4-4 0 8,-9 4 0-7,4 0 0 5,1 0 9-5,-5-8-1 6,-5 4-8-6,5 0 0 4,4-5 0-3,-4 5 0 8,5-4 0-6,-1-4 0-4,1-1 0 0,4 5 0 9,-5 0 0-7,1-5 0 6,0 5 0-6,-1 0 0-1,-4-1 0 0,4 1 0 7,-4 8 0-6,0-12 0 8,-5 7 0-8,10 5 8-2,-1-8-8 0,-4 8 0 8,0 0 0-6,0-4 8 4,-5 0-8-4,0 0 0 6,5 4 8-6,-9 0-8 3,-1 0 10-3,6 0-10 2,3 0 0-3,-3 0 0 4,4-4 0-2,-1 4 0 2,1-5 0-3,-5 1 0 3,1 4 0-3,4 0 0 4,-10-4 0-4,1 4 0 3,-1-8 0-4,1 4 0 6,-1 4 0-5,1 0 0 2,-1-4 0-2,1 4 0 9,9 0 0-9,-10 0 8-2,6 0-8 0,-1 0 0 10,-5-9 0-10,6 9 11 5,-6 0-11-5,1-4 10 11,-1 0-10-10,-4 4 0 3,0 0 0-3,5-8 0 6,-6 8 0-7,6 0 0 7,-5 0 0-6,9 0 0 6,-4 0 0-7,-1 0 0 8,5 0 0-8,-4 0 0 7,4 0 0-7,-4 8 0 9,-1-8 0-9,1 0 0 6,-5 4 0-6,4 0 0 6,1-4 0-6,-1 9 0 9,1-9 0-9,9 4 0 6,-5-4 0-6,5 4 0 9,0-4 0-7,0 0 0 10,-5 8 11-10,0-8-11-2,0 0 0 0,-4 0 0 6,-1 4 0-5,1-4 0 7,4 0 0-8,0 0 0 6,1 0 0-5,3 0 0 7,1 4 0-8,5-4 0 6,-5-4 0-4,4 4 0 4,1 0 0-6,-5-4 0 7,-1 4 0-5,-3 0 0 4,-1 0 0-5,9 0 0 5,1-8 0-4,-10 8 0 11,0-4 10-11,5 4-10-2,5-4 10 0,4 4-10 6,-14-9 12-4,5 5-4 11,0 0-8-11,4 4 12-2,-8-8 7 0,3 8 1 6,-8-4 0-3,9 0 0 2,4-1-20-3,1 5 0 2,-15 0 0-1,10-8 0 9,9 8 0-10,-4-4 0-2,-15 0 0 0,-4 4 0 14,-4 0-11-12,4-8 1-2,4 3 0 0,-4 5 0 15,-5 0 10-12,5-4 0-3,9 4 0 0,-4 0 8 6,-10-8-8-3,5 8 0-3,5 0 0 0,4 0 0 12,0 0 0-9,-4-4 0-3,-6 4 8 0,1 0-8 8,5 0 10-8,-5 0-2 7,-5 0-8-5,0 4 12 4,1-4 1-6,-1 8 0 8,-5-8 0-6,1 4 0 3,4-4-2-3,0 0-1 6,5 0 0-6,0 0 0 2,0 5 5-2,-5 3 1 4,10-8 0-4,-5 0 0 3,0 0-5-3,0 0-1 2,-5 0 0-1,0 0 0 2,0 0-10-3,1 0 12 3,-1 0-12-3,-5 0 12 4,6 0-12-4,4 0 10 3,-5 4-10-3,9-4 10 5,-4-4-10-5,0 4 0 3,0 0 0-3,5 0 8 6,-1 0 4-6,1 0 1 3,-1 0 0-3,-4 0 0 4,0 0-4-4,0 0-1 3,0 0 0-4,0 4 0 4,0-4 0-2,0 0 0 2,-5 0 0-3,5 0 0 3,4-4 0-3,1 4 0 4,-1 4 0-4,1-4 0 3,-5 0-8-3,0 0 0 5,0-4 0-5,-5 4 0 3,0 0 0-3,0 0 0 5,-4 0 0-5,-5 0-11 1,4 0 11-3,1 0 0 7,-5 0 0-4,0 4 0 6,0 0 0-7,4 4 0-2,-4-8 0 0,0 0 0 9,5 0 0-8,-5 5 0 15,0-5 0-14,0 0 8-2,4 0-8 0,-4 0 0 6,-5 0 0-5,1 0 0 6,-1 0-8-4,0 0 8-2,1 0-8-1,-1 0 8 7,-5 0-9-7,1 0 9 7,0 0-10-5,-5 0 10 4,4 0-16-3,-4 0 4 4,0 0 0-5,5 0 0 15,-5 0-29-15,0 4-6-2,-5-4-1 0,0 0 0 11,5 0-125-11,-14 0-26 4</inkml:trace>
    </iact:actionData>
  </iact:action>
  <iact:action type="add" startTime="44944">
    <iact:property name="dataType"/>
    <iact:actionData xml:id="d3">
      <inkml:trace xmlns:inkml="http://www.w3.org/2003/InkML" xml:id="stk3" contextRef="#ctx0" brushRef="#br1">894 12001 115 0,'0'0'10'4,"0"0"-10"-4,0 0 0 0,0 0 0 8,0 0 129-8,0 0 24 8,0 0 5-6,0 0 1 3,0 0-122-3,0 0-24 6,0 0-5-6,0 0 0 3,0 0 0-5,0 0 0 5,0 0 0-5,0 0 0 8,5-4 16-8,-5 4 4 7,4-13 1-4,-4 13 0 3,0 0 16-6,0 0 3 7,0 0 1-7,14-4 0 7,-14 4-11-6,0 0-2 5,0 0-1-6,9 0 0 9,-9 0-7-9,14 0 0 6,-4 0-1-6,-1 0 0 11,0 0-9-11,-9 0-2 4,0 0 0-2,14 4 0 4,-4-4-2-6,4 0-1 7,-5 4 0-7,0 5 0 8,5-9 3-8,-9 0 0 7,-5 0 0-6,14 0 0 6,-5 0 6-7,0 0 2 10,5 0 0-9,0 0 0 3,-4 4-10-2,-1 0-2 6,5 0 0-8,0 0 0 5,0 0 1-3,-5-4 0 6,5 4 0-6,0 1 0 3,-5 3-13-3,1-8-10 3,-1 4 2-2,0-4 0 3,1 4 8-3,-10-4 16-2,0 0-4 0,9 8-1 6,10-8-11-7,-10 0 0 7,0 0 0-5,5 0 0 5,-4 0 0-5,3 0 0 4,-3 0 10-4,-10 0-10 5,14 5 12-3,-5-5-12-4,5 0 12 0,0 0-12 9,0 0 8-9,-14 0-8 7,14 4 0-5,0-4 0 4,5 8 0-2,-6-8 0 1,1 0 0-3,-4 4 0 3,-1 0 0-3,5 0 0 6,-14-4 0-5,14 0 0-3,-5 9 0 0,5-9 0 10,-4 0 0-10,-10 0 0 8,14 0 0-6,-5 4 0 3,5-8 0-2,-5 8 0 3,0-4 0-3,5 0 0-3,0-4 0 1,-4 4 0 6,-10 0 9-7,14 0-9 7,0 0 0-7,0-9 9 8,0 9-9-8,4-4 0 8,-4 4 0-8,0-4 8 9,0 4-8-7,5 0 0 8,-5 0 0-7,4 0 0-3,1 0 0 0,0 0 0 8,-1 0 0-5,-4 0 0 4,5 0 0-5,-1 0 0-2,1 0 0 0,0 0 8 9,-5 0-8-9,4 0 0 7,-4-4 0-7,5 4-11 8,-5 0 11-8,4 0 0 7,1 0 8-7,0-8-8 7,-1 8 0-7,1 0 0 10,-1-4 0-10,1 4 0 5,0-5 0-3,-1 5 0 5,-4 0 0-4,5 0 0 2,-5-8 0-3,5 8 0 4,-6 0 0-3,1 0 0 2,0 8 9-3,5-8-9 4,-5 0 12-2,-5 0-12-3,5 0 10-1,0 0-10 7,0 0 8-5,5 0-8 4,-10 5 8-3,5-1-8 5,5-8 8-4,-1 4-8 2,-4 0 8-3,5 0-8-3,0 0 8 0,-1-5-8 7,1 5 18-4,-1 0-2 3,1 0 0-4,0 0 0 4,-5 0-16-3,4 0 0-3,-4 5 8 0,5-5-8 8,-1 4 0-8,6 4 0 8,-10-8 0-8,4 0 0 7,1 0 0-7,4 0 0 12,-4 0 0-12,-1 0 0 5,6 0 0-3,-1 0 0 4,-4 0 0-4,-1-8 0 3,1 8 0-3,4-4 0 3,0-1 0-2,1 5 0 2,-6 0 0-3,6 0 0 3,-6 0 8-2,5-8-8 3,1 8 0-4,-1 0 10 3,-4 0-10-2,4 0 8 3,5 0 0-3,-5 0 0-3,-4 0 0 1,9 8 0 10,-5-8-8-8,0 0 0-2,1 0 0-1,-1 0 8 7,9 0-8-6,-4 0 8 6,-4 0-8-7,4 0 8 8,-5 0-8-8,5 0 12 8,-5 0-12-6,0 0 12 3,5 0-12-3,-4 0 8 3,-1 0-8-3,0 0 8 4,-4 0-8-4,4 0 8 5,0 0-8-5,-4 0 8 2,-1 5-8-2,6-5 12 3,-1 0-12-2,0 0 12 2,-4 0-12-3,0 0 12 3,-1 0-12-2,5 0 12 2,1 0 5-3,-1 0 2 2,-4 0 0-1,4 4 0 3,14-4-19-4,-9 0 0 3,-28 0 0-3,19 0 0 5,9 0 0-5,-5 0 0 2,0 8 0-1,-4-8 0 5,-1 0 0-8,6 0-12 5,4 0 1-3,-10 4 1 3,-4 0 10-1,5 0 0 1,9-4 0-3,-5 0 0 3,0 9 0-1,-4-9 0 0,9 0 0-1,0 0 0 2,-5 0 0-2,5 0 0 2,-5 0 8-2,10 0-8 1,4 4 0-1,-4 0 0 3,-10-4 0-3,10 8 0-3,8-8 8 0,-3 4-8 10,-15 0 8-10,5 5-8 9,5-9 0-5,-1 0 8-4,5 4-8 0,-4 0 0 11,0-4 0-9,-1 8-8 9,10-8 0-9,-5 4 0-2,-9 1 8 0,9-5 0 13,1 0 0-10,4 0 0-3,-1 4 0 0,1-4 0 13,0 0 0-11,5 8 0-1,4-8 9-1,-9 0-9 5,-5-8 12-3,5 8-12 4,5 0 0-2,-1-4 0-4,-9 4 0 0,1 0 0 8,4 0 0-8,-1-5 0 7,-3 5 0-5,4 0 0 11,-1-4 0-11,1 4 0-2,5 0 0 0,-5 0 0 6,4 0 8-4,-4-8 2 6,0 8 0-6,5-4 0 3,-1 4-10-3,1 0 0 4,-1 0 0-4,1 0 0 3,-5 0 0-3,0 0-14 4,-5 4 3-3,5-4 1 1,-5 0 10-2,5 0 0 3,0 0 0-2,0 0 0 2,0 0 11-3,4 0-3 3,1 0 0-3,-1-4 0 4,1 0-8-3,-1 4 0 2,-4 0 0-3,0 0 0 4,0 0 0-3,0-9-14-2,-5 9 3-1,1 0 1 8,-1 0 10-8,5 0 0 7,-5 0 0-7,5 0 0 8,4 0 0-8,-8 9 0 7,-6-9 0-4,5 0 0 3,1 0 11-2,4-9-3 2,-1 9 0-4,1-4 0 3,-4 4-8-2,4 0 0 3,-5-4 0-3,0 4 0-3,0 0 0 0,0-8 0 6,5 8 0-2,-4 0-11 10,4 0 11-11,-5-4 0-3,5 4 8 0,-5 0-8 5,5-4 0-2,-5 4 0 3,5 0 0-1,0 0 0-5,0 0 0 0,0 0 0 7,4 0 0-5,-4 0 0 4,-5 0 0-3,5 0 0 1,0 0 0-1,0 0 0 4,0 0 0-4,0 0 0-2,0 0 0-1,0 0 0 10,0 0 8-10,4 0 1 6,1 0 0-4,-5 0 0 3,4 0 2-1,1 0 0 1,-1 4 0-3,1-4 0 3,-5 4-3-1,0-4 0 2,-1 0 0-4,1 8 0 3,0-4 0-2,0-4-8 10,-5 0 12-9,10 0-4-4,-5 0-8 0,4 0 8 0,-4 0-8 0,0 0 8 8,5 0 7-6,-1 0 1 5,1 0 0-4,-5 0 0 2,0 0-16-1,0 0-10-4,-5 0 2 0,5-4 0 9,-5 4 8-9,5 0 16 6,-5 0-4-3,5 0-1 11,0-8-1-11,0 8 0-3,-5-4 0 0,0 0 0 8,0 4-2-6,5 0-8-2,-4-9 12 1,3 1-4 10,-3 4-8-11,4 4 8 13,-5-8-8-10,5 4 8-3,-5-1-8 0,0 5 0 16,1-8 0-12,-1 4 0-4,0 4 0 0,5 0 0 0,-5 0 0 0,0 0 0 20,1-4 0-17,-1 4 0-3,5 4 0 0,4-4 0 0,-4 0 0 0,0 0 0 9,0 0 0-5,5 0 0-4,-6 0 0 0,-3 0 0 7,4 0 0-3,-5 0 0 3,5 0 0-4,-5 0 0-3,5 0 0 0,0 0 0 9,4 0 0-7,-4 0 0 4,0 0 0-4,5 0 0 5,-1 0 0-5,1 0 0 3,-1 0 0-2,1 0 0 5,-5 0 0-5,4 0 0-3,-4 0 0 0,0 0 0 7,0 4 0-3,0-4 0 3,-5 0 0-3,10 0 0-4,-5 0 0 0,4 0 0 7,1 0 0-4,4 0 0 3,5 0 0-3,-5-4 0 3,-4 4 0-3,-1 0 0 3,1 0 0-2,-1-4 0-3,-4 4 0-1,0 0 0 6,5-8 0-4,-1 8 0 6,1-5 0-6,-1 5 0 4,1-4 0-3,4 4 0-3,-4 0 0 0,-1 0 0 10,-4-4 0-8,5 4 0 6,-1 0 9-4,1 0-9-4,-5-4 8 0,4 4-8 6,1-4 8-3,-5 4-8 4,4-4 0-4,-4 0 0 3,5 4 0-4,-1 0 8 5,-4-9-8-4,9 5 0-3,0 0 0 0,-4 4 0 16,9 0 0-13,-10 0 0-3,6 0 0 0,-6 0 8 19,-4 0-8-17,5 0 0-2,-1 0 8 0,-4 0-8 0,5 0 10 0,-5 0-2 9,4 0-8-5,1 0 12-4,4 0-12 0,0 0 8 9,0 0-8-7,0 0 0 4,1 0 8-3,-1 0-8-2,-5 0 0 1,6 0 0 5,-6 0 8-7,5 0-8 6,1 0 0-2,-1 0 0 3,5 0 9-3,-5 4-9-3,5-4 8-1,0 0-8 8,-1 4 0-5,6 5 8 3,-5-9-8-3,-5 0 0 15,0 4 0-16,0 0 8-2,1 0-8 0,-1 0 0 0,0 0 14 0,5 0-2 16,-5 1-1-12,5 3 0-4,5-8 0 0,-6 0 0 0,-3 4 0 0,3 0 0 18,-3-4-11-16,-1 8 10-2,0-8-10 0,0 0 10 18,-4 5-10-16,4-1 0-2,0 4 0 0,-4-8 0 1,4 4 11-1,0 0-3 16,0 0-8-12,1 5 12-4,-1-9-12 0,0 4 0 0,-4 0-9 0,-1 4 9 19,-4-8 0-16,0 0 0-3,5 4 0 1,-10-4 0-1,5 4 0 0,0 5 0 18,-1-9 0-15,1 0 0-3,0 0 0 0,5 0 0 0,-5 0 9 0,4 0-9 20,1 0 10-14,-1 0-10-6,-4 0 10 0,0 0-10 0,0 0 11 0,-5 0-11 8,5 0 12-5,-5 0-12-3,1 0 10 1,-1 0-10 6,0 0 8-4,5 0-8 4,-5 4 20-2,10 0 0-5,-10-4-1 0,5 8 0 8,-5-8-19-5,5 0-16 16,0 0 4-17,0 0 0-2,-5 4 12 0,0 1 16 0,5-5-3 0,0 4-1 7,-5-4-22-4,1 0-5 15,4 0-1-14,0 0 0-4,4 0 27 0,-4 0 5 0,0 8 0 0,9-8 1 7,0 0-25-3,0 0-6-4,-9 0-1 0,0 0 0 9,5 0 15-7,-1 0 0 7,-8 4 0-5,-6 0 0-4,1-4 16 0,-1 9-3 8,6-9-1-6,-1 0 0 20,-9 0-12-18,9 0 0-4,5 0 0 0,0-9 0 0,-10 9 0 0,6-4 0 0,4 0 0 0,4 4 0 8,5-8 0-4,-4 8 0 15,-1-4 0-17,1-1 0-2,0 1 0 0,-1 4 0 0,-13-8 0 0,9 4-10 21,-1 4 10-19,6-4 0-1,-10 4 8-1,1 0-8 0,3-9 0 0,1 9 0 19,5-4 0-16,-5 4 0-3,-5 0 0 0,5-4 0 0,9 4-10 0,-4-8 10 20,-5 4 0-18,-1 0 0-2,6 4 0 0,0-9 0 0,-6 5 0 0,1 0 0 20,0 0 0-17,0-4 0-3,5 4 0 0,-5-1 0 0,4-3 0 0,-4 4 0 21,5 0 0-19,-1-4 16-2,1-1-4 0,-1 9 0 0,-4-4-12 0,5 0 0 21,-5 0 0-18,-5 0 0-3,5 0 0 0,-5 4 8 0,5 0-8 0,-5 0 0 24,10 0 0-21,-5 0 8-3,0 0-8 0,-1 0 0 0,1 0 0 0,0 0 0 0,0 0 0 0,5 0 0 9,-5 0 0-6,-1 0 0-3,1 0 0 0,-4 0 0 9,3 0 0-6,-3 0 0 6,-1 0 0-7,0 0 0-2,0 0 10 1,-4 0-10 7,4 0 10-5,1 0-10 5,-1 0 8-6,0 4-8-2,0 0 0 1,0-4 0 8,-4 4 0-6,4 0 0 5,-4 0 0-3,0-4 0-5,4 4 0 0,-5 1 0 9,-4-5 0-5,0 8 0-4,-5-4 0 0,5-4 0 25,-4 4 0-20,-1 4 0-5,0-8 0 0,1 5 0 0,-1-1 0 1,0-4 0-1,-4 8 0 0,4-4 0 29,0 0 0-26,1 0 0-3,3 5-11 0,1-9 11 0,-4 4-10 0,4 0 10 0,4 4 0 0,-4-4 0 27,0 0 0-24,-5 5 0-3,5-9-9 0,0 8 9 0,0 0-8 0,0-4 8 0,0 1-11 0,0-1 11 28,-5 4-13-25,5-4 5-3,0 9-35 0,0-9-6 0,0 8-2 0,0-4 0 29,-5 5-13-25,5 3-4-4,0-7 0 0,5 7 0 0,-6 1-147 1,6 3-29-1,23 26-7 0,-14-13-1 0</inkml:trace>
    </iact:actionData>
  </iact:action>
</iact:actions>
</file>

<file path=ppt/ink/inkAction17.xml><?xml version="1.0" encoding="utf-8"?>
<iact:actions xmlns:iact="http://schemas.microsoft.com/office/powerpoint/2014/inkAction" lengthUnit="cm" timeUnit="ms">
  <inkml:definitions xmlns:inkml="http://www.w3.org/2003/InkML">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1-10T18:13:31.057"/>
    </inkml:context>
    <inkml:brush xml:id="br0">
      <inkml:brushProperty name="width" value="0.05292" units="cm"/>
      <inkml:brushProperty name="height" value="0.05292" units="cm"/>
      <inkml:brushProperty name="color" value="#FFFF00"/>
    </inkml:brush>
    <inkml:brush xml:id="br1">
      <inkml:brushProperty name="width" value="0.08819" units="cm"/>
      <inkml:brushProperty name="height" value="0.35278" units="cm"/>
      <inkml:brushProperty name="color" value="#FFFF00"/>
      <inkml:brushProperty name="tip" value="rectangle"/>
      <inkml:brushProperty name="rasterOp" value="maskPen"/>
    </inkml:brush>
  </inkml:definitions>
  <iact:action type="add" startTime="23168">
    <iact:property name="dataType"/>
    <iact:actionData xml:id="d0">
      <inkml:trace xmlns:inkml="http://www.w3.org/2003/InkML" xml:id="stk0" contextRef="#ctx0" brushRef="#br0">21009 2514 576 0,'0'0'51'3,"0"0"-41"2,0 0-10-5,5-4 0 10,-5 4 66-10,0-8 11 5,0 0 3-5,0-5 0 7,-5 5-36-7,5-5-6 7,0 1-2-7,0 4 0 8,-4-5-36-8,-1 9 0 9,5-8-14-9,-5 4 4 5,5-5-4-4,-4 9-1 6,-5-4 0-7,9 8 0 9,0 0 15-9,-5-4-9 11,-4-1 9-11,9 5-8 8,-5 0 8-8,5 0 0 2,-9 0 8-1,-1-8-8 6,1 8 24-3,9 0 0-1,-5 0 0 1,5 0 0 3,0 0 25-7,0 0 6 7,-9 0 1-7,9 0 0 7,0 0-8-7,0 0-2 7,-9 8 0-7,9-8 0 7,0 0-10-7,0 0-3 7,0 0 0-7,0 0 0 8,0 0-5-8,-5 5-2 7,5-5 0-6,0 0 0 6,0 0 2-7,5 12 1 9,-5-12 0-9,9 8 0 6,0 1-2-6,1-1-1 8,-1-4 0-8,5 4 0 6,0-8-9-6,4 4-1 9,1 1-1-9,0-5 0 10,-1 0-15-10,6 0 0 3,8 0 0-2,-4-5 0 8,0 5 0-9,0 0 0 10,0 0 0-7,5 0 0-3,-1-4 0 0,1 4 0 7,-1 0 0-7,1 0 0 9,-1-8 0-9,1 4 0 6,0 4 11-6,4 4-11 11,-5-4 0-11,1 8 0 3,0-8 0-1,-1 9-9 5,1-1 9-7,4-4 8 8,0 8-8-8,5-12 11 7,-9 9 1-7,4-9 0 7,5 8 0-5,0-8 0 4,0 0-12-6,4 0 12 8,-8 0-12-8,8 0 12 7,-4 0-12-7,0 0 0 9,0 0 0-8,0 4 8 4,-5 0-8-4,5-4 0 5,4 0 0-3,-4 0 8 3,5-4-8-5,-5 8 0 4,0-4 0-3,-1 4 0 4,-3 5 0-6,4-9 0 8,-5 8 0-8,0 0 8 8,-4-4-8-7,-1 9 0 5,1-13 0-5,-1 8 8 7,1 0-8-7,0-4 0 3,-5 5 0-4,4-1 0 11,5-4 0-11,1 0 0 4,-1 5 0-4,9-9 0 8,-4 4 0-8,5 0 0 8,-5 4 0-8,4-4 0 9,1 0 0-9,-1-4 0 5,-4 5 0-5,5 3 0 8,-10-8 0-8,5 0 0 8,-5 4 0-8,1 0 0 8,-6-4 0-8,5 8 0 8,1-4 0-7,-1 1 0 6,-5 3 0-7,6-8 0 6,-1 4 0-6,5 0 0 9,0 4 0-9,0-8 0 5,0 5 0-5,4-1 0 10,1 0-11-10,-1-4-4 6,1 0-1-4,4 0 0 17,-5-4-17-19,6 4-4 3,-6-4-1-1,10-1 0-2,0 5 14 0,-5-8 4 3,-4 4 0-3,-1 0 0 11,-4 4 11-11,-5 0 9 5,1 0-12-3,-6 0 12 4,-4 0 0-3,0-8 0 0,0 3 8-3,-5 5-8 9,-4 0 11-9,0-4-11 7,-1 4 12-7,-4 0-12 9,-5 0 0-9,5-8 0 6,0 8 0-6,-9-4 0 7,-5 4 0-7,0 0-17 10,9-4 1-10,-4-9 1 5,-5 5 6-3,0 8 1 3,0 0 0-4,0 0 0 6,-9-12 8-7,-5 8 0 9,0-13 0-9,-10 9 0 6,1-5 0-6,0 5 11 7,-5 0-3-5,0-9 0 5,-5 17 0-7,1-12-8 7,-1 8 12-7,-4-9-4 9,-9 5-8-9,4 0 12 5,0 3-12-4,0 1 12 9,0-4-12-10,-5 4 8 4,1 0-8-4,4 4 8 9,-5-8 15-9,1 8 2 6,-5 0 1-4,-5 0 0 7,0-9-26-9,5 9 0 4,-10-12 0-2,5 8 0 4,0 0 0-6,1-9 0 8,-1 9 0-6,9-8 0 4,-4-1 9-6,4 1 3 9,5-1 1-9,-4 1 0 5,4 4 3-5,0-9 1 8,-4 5 0-8,4-1 0 8,-5 1 3-8,1-1 0 6,-1 1 0-2,5 4 0 1,0-1-20-5,0 1 8 8,-4 4-8-8,4-4 0 7,5 4 0-7,-5-1 0 8,5 5 0-8,-5 0 0 8,4 0 0-6,-4 0 0 1,1 5-12-2,-1-10 12 10,0 5-17-11,5 5 2 3,-5-1 1-3,0-4 0 10,0 0 3-10,0 0 1 5,0 0 0-3,0 8 0 7,5-8 10-9,0 0 0 5,-1 0 0-5,1 0 0 8,0 0 0-8,0 0 0 8,-1 0 0-6,1 0 0 3,0 0 0-5,-5 0 0 9,-4 0 0-9,4 0 0 6,0 4 0-4,-5 0 0 3,1-4 0-5,-1 4 0 10,1-4 0-10,-1 9 0 4,0-9 0-4,6 0 0 9,-6 0 0-7,0 4 0 2,1 0 0-4,-5 4-8 9,-5-8 8-9,5 0 0 6,-5 0 0-3,4 0 0 4,1 0 0-7,0 0 0 6,0 0 0-4,0 0-8 7,9 0 8-6,0-8 0-3,0 8-9 0,-5-4 9 8,1 0 0-8,-1 4 0 8,5 0 0-8,-4-9 0 8,-5 5 0-8,-1 0 0 7,6 0 0-7,4 4 0 7,0 0 0-7,5 0 0 9,-10 0 0-7,10 0 0 3,4 0 0-5,1 0 0 9,-10 4 0-9,5 0 0 6,13 9 0-6,-3-13 0 7,-6 8 0-7,5 0 0 10,5-4 0-10,4 1 0 4,0 3 0-4,6-4 0 10,-6 0-17-8,10-4 4 2,9 0 1-4,0 0 0 21,0 0-16-20,0 0-4 1,9 8 0 0,5 5 0-2,4-5 11 0,6-4 1 3,-6 9 1-1,6-5 0 8,13 0 19-7,0 0-10-2,-4 1 10-1,13 3-8 9,15 1 8-9,-5-1 0 8,0-4 0-8,4 1 0 6,10-1 0-6,0 4 0 6,9 5 8-6,0-13-8 9,5 8 0-9,9-8 0 8,5 9 0-6,9-13-8 3,-5 0 8-5,5-8 0 9,-4 3 0-8,4 1 0 4,9 4 0-2,0-8 8 1,-4 0-8-1,5 8 0 3,-10-8 0-6,4-1 0 6,6 9 0-6,4-8 0 8,-5 4 11-8,1-4-3 6,-1 8 0-5,0-9 0 11,5 5-8-12,0 0 10 3,0 4-10 0,0 0 10 3,-9 0-10-6,9-8 0 6,0 8 0-6,5 0 0 11,-5-4-16-11,-5 4 0 5,-4 0 1-5,0 0-465 14,4 0-92-13</inkml:trace>
    </iact:actionData>
  </iact:action>
  <iact:action type="add" startTime="48824">
    <iact:property name="dataType"/>
    <iact:actionData xml:id="d1">
      <inkml:trace xmlns:inkml="http://www.w3.org/2003/InkML" xml:id="stk1" contextRef="#ctx0" brushRef="#br1">4911 6442 460 0,'0'0'41'3,"-9"0"-33"5,-5 0-8-8,14 0 0 6,9 0 113-6,-9 0 21 6,-9-4 4-6,9 4 1 10,14-4-111-10,-14 4-28 7,-9 0 0-7,9 0 0 8,14-13-12-8,-10 5-8 8,-8 0-2-8,4 0 0 6,-5-1 8-6,5 9 2 6,5-8 0-6,-10-4 0 11,-4 8 32-11,4-1 8 4,5 5 0-4,0 0 1 14,0 0 11-14,0 0 3 1,-5-8 0 0,5 8 0 7,10-8 18-8,-10 8 4 8,-10 0 1-8,10 0 0 7,10-8-21-7,-10 8-4 7,-10-5-1-7,6 1 0 8,4 4 8-8,9 0 2 8,-9 0 0-8,0 0 0 6,0 0-10-6,0 0-3 7,19 0 0-7,-5 0 0 9,-14 0-13-9,18 0-2 7,6 0-1-7,-1 0 0 8,-9 0-6-8,9 0-2 7,5 4 0-6,5-4 0 8,-1 5-13-6,1 3 0 33,-5-8 0-31,9 0-10-5,10 4 21 0,-1 0 4 0,-9 0 1 0,10 0 0 0,9 1-16 0,-5-5 8 0,0 0-8 0,0 4 0 0,5 0 19 0,-5-4-3 38,5 8 0-35,-4-8 0-3,3 4-16 0,1-4 0 0,0 4 8 0,5 5-8 0,-1-9 11 0,1 8-2 0,-1 0 0 0,1-8 0 8,-5 0-9-3,-1 4 10-5,-3-4-10 0,-1 0 10 6,-5 4 0-3,1-4 0 2,0 0 0-1,-6 0 0 0,6-4-10-1,0 4 0 2,-1 0 0-1,-9 0 0-3,1-4 0-1,-1 4 0 7,-9 0 8-7,0 0-8 9,4 0 0-8,-8 0 0 4,-1 0 0-2,0 0 0 4,-4 0 0-4,-5 0 0 2,0 0 0-2,-14 0 0 3,9 4 0-2,-9-4 0-4,0 0 0 0,0 0 0 9,0 0 0-8,0 0 0 4,0 0-8-5,0 0 8 7,0 0-9-6,0 0 9 9,0 0-12-10,0 0 12 5,0 0-16-5,0 0 4 7,0 0 1-7,0 0 0 20,0 0-26-19,0 0-6-1,0 0-1 1,0 0 0 11,0 0-41-12,0 0-9 0,0 0-2 1,0 0-649 5</inkml:trace>
    </iact:actionData>
  </iact:action>
  <iact:action type="add" startTime="49490">
    <iact:property name="dataType"/>
    <iact:actionData xml:id="d2">
      <inkml:trace xmlns:inkml="http://www.w3.org/2003/InkML" xml:id="stk2" contextRef="#ctx0" brushRef="#br1">6755 5921 1267 0,'-9'-17'112'1,"4"9"-89"6,0 0-23-7,1 3 0 7,4 5 70-2,0-12 10-5,-5 8 1 0,0-13 1 6,1 9-69-6,-1-4-13 8,0 3 0-8,-4 1 0 7,4-4 0 1,-4-1 12-8,4 5 0 0,-4 0 0 7,0-5-12-6,4 5-10 8,5 4 2-9,0 4 0 5,-5-4 8-5,5 4 12 9,0 0-2-9,0 0-1 10,0 0 16-10,0 0 3 3,0 0 1-3,0 0 0 8,14 8 12-8,0 4 3 7,0 5 0-7,0-1 0 8,5 1-11-8,4 0-1 6,5 3-1-6,0-3 0 9,5-1-12-9,-1 5-3 11,6 0 0-6,-6-1 0-5,5 9 4 0,5-8 0 33,-4 8 0-29,3-8 0-4,-3 0-12 0,-1 7-8 0,5-3 12 0,-5 4-12 0,-4-8 0 0,4 0 0 0,-5 8 0 0,1-9 0 30,0 1 0-27,-1 0 0-3,-4-5 0 0,0 1 0 0,0 4 0 0,-5-5 0 0,-4 5 0 0,0 4 0 11,-1-9 0-7,-4 5 0-4,0-5 0 0,-9 5 0 9,-1 0 0-4,-4 8 0-5,0-4 0 0,-4 8 0 9,-6 4 10-5,-4 0 8-4,-4 9 2 0,-1-1 0 11,-4 1-2-7,-10 8 0-4,5-5 0 0,-4 1 0 15,-5 4-18-11,-1-9 8-4,6 5-8 0,-5 0 0 15,4 3 0-11,-4-3 0-4,-1 4 0 0,-3-9 0 12,8 5-60-8,-4 0-18 2,-1-1-4-6,1-3-837 0</inkml:trace>
    </iact:actionData>
  </iact:action>
  <iact:action type="add" startTime="84696">
    <iact:property name="dataType"/>
    <iact:actionData xml:id="d3">
      <inkml:trace xmlns:inkml="http://www.w3.org/2003/InkML" xml:id="stk3" contextRef="#ctx0" brushRef="#br1">521 9294 403 0,'0'0'36'5,"0"0"-36"-5,0 0 0 0,0 0 0 7,0 0 40-3,0 0 2 2</inkml:trace>
    </iact:actionData>
  </iact:action>
  <iact:action type="add" startTime="84802">
    <iact:property name="dataType"/>
    <iact:actionData xml:id="d4">
      <inkml:trace xmlns:inkml="http://www.w3.org/2003/InkML" xml:id="stk4" contextRef="#ctx0" brushRef="#br1">568 9224 403 0,'0'0'17'5,"0"0"5"0,0 0-22-1,0 0 0-3,0 0 0-1,0 0 0 0,0 0 167 0,0 0 29 4,0 0 5-1,0 0 2 3,0 0-140-6,0 0-28 7,0 0-6-7,0 0-1 7,0 0-17-2,0 0-11-1,0 0 12-4,0 0-12 6,0 0 12-2,0 0-12-1,0 0 12-2,0 0-12 6,0 0 26-3,0 0-2-1,0 0 0 3,0 0 0-3,0 0-5-3,0 0-2 7,0 0 0-7,0 0 0 8,0 0-17-8,0 0 0 6,-5-13 8-6,-4 9-8 9,9 4 8-9,-5 0-8 7,1 0 12-7,4 0-12 10,-5-8 0-10,-4 8 0 6,-1-4 0-2,10 4 0 5,-4 4-10-5,-1-4-2-4,-4-4-1 0,4 4 0 14,5 0 4-11,0 0 1-3,0 0 0 0,-9 0 0 2,-5 0-7-2,9-5-1 15,5 5 0-11,-9 0 0-4,4-4 16 0,5 4 0 20,-9 0 12-16,9 0-12-4,-9-8-11 0,4 8-9 0,5 0-1 1,-5-8-1 1,1 8 22-2,-1-9-9 20,0 5 9-15,5 4 0-5,0 0-14 0,-4-4 4 0,-1-8 1 0,-4 8 0 23,4-5 9-19,5 1 0-4,0 8 0 0,-5-4-8 0,5 4 8 0,0 0 0 0,0 0 0 0,0 0 0 24,-9-8 10-19,4 3-2-5,5 5-8 0,0 0 12 0,-4-4-12 0,4 4 0 0,-5-8-9 0,5 8 9 30,-4-8-13-26,4 0 3-4,-5-1 1 0,5-3 0 0,0 4 9 0,0 8 0 0,0-9 0 0,0 9 0 34,0-8 0-30,5 0 12-4,-5-1-4 0,4 1 0 0,-4 0 20 0,0 8 4 0,0 0 0 0,0 0 1 0,0 0-10 0,0 0-3 45,0 0 0-41,14-8 0-4,-5 3-5 0,1-3-2 0,4 8 0 0,-5 0 0 0,5 0-3 0,0 0-1 0,0-8 0 0,5 4 0 0,-1 4-9 0,1 0-14 0,-5-4 3 0,4 4 1 92,10 0 21-88,-4 0 4-4,-1-9 1 1,0 9 0-1,5 0-3 1,0 0 0-1,-5 0 0 0,5 0 0 0,0 0 15 0,0 0 4 0,0-4 0 0,0 4 0 0,5 0-13 0,-6 0-3 0,6-4 0 0,4 4 0 0,-4 0-4 0,9-8-2 0,-5 4 0 0,0 0 0 0,5-5-10 0,0 5 8 0,-5 0-8 0,5 0 8 0,0 4-8 0,-5 0 0 86,1-8 0-82,-1 3 8-4,0 1-8 0,0 4 12 0,1-8-12 0,-1 4 12 0,-5 0-12 0,1 4 0 1,0 0 0-1,-1-9 8 0,5 9-8 0,1 0 12 0,-1 0-12 0,-5 0 12 0,6 0-2 0,-6 0 0 0,1 9 0 0,-1-9 0 0,1 4-2 0,0 0 0 0,-5 4 0 0,4-4 0 0,1-4-8 0,-1 5 0 43,-4 3 0-39,5-8 8-4,-5 8-8 0,0-4 0 0,4 0 0 0,-4 1 0 0,0-5 0 0,0 0 0 0,9 4 0 0,-4 0 0 0,-5-4 0 0,4 0 10 14,1 0-10-10,0 0 10-4,4 0-10 0,0 0 0 0,5-4 0 0,0 4 0 12,-5 0 10-12,5-4-10 5,-5 4 12-1,1-5-12 6,-1 5 10-5,0-4-10-5,0 0 8 0,5 4-8 5,5-4 0-1,-5 0 0-4,4 4 0 0,-4-8 0 11,0 8 0-6,0-5 0-5,4 1 0 0,-4 4 0 11,0 0 0-7,-5 0 0-4,5 0 8 0,-4 0-8 12,3 0 0-8,-3 0 0-4,-1 0 0 1,0 0 0 6,0 0 15-7,1 0 1 6,-1 0 0-2,0 0 0 0,-14 0-26-1,10 0-5 2,9 0-1-1,-14 4 0-1,-10 1 16 1,6 3 0 2,8-8 0-1,-4 0 0-5,0 0 0 0,-5 0 0 11,-4 0 0-7,9 4 0-4,-5 0 0 0,1 4 10 12,-10-8-10-7,0 5 8-5,4-5-8 0,-4 4 0 11,-14-4 0-7,0 0 8-4,14 4-8 0,-5 4 0 11,-9-8 0-6,0 0 0-5,0 0 0 0,0 0 0 6,0 0 0-2,0 0-11-2,-14 0 11-2,5 4 0 7,9-4 0-3,-9 4-8 8,-14 5-4-9,4-9-1-3,0 0 0 0,5 0 0 20,-4 0 4-15,-6 0 1-5,-4 0 0 0,5 0 0 0,0-9 8 0,-10 18 0 28,-9-9 0-23,1 4 0-4,-1 8 0-1,0-8 0 0,-5 0 0 0,5 9 0 0,-4-13 0 0,-5 4 0 0,-1 0 0 0,-4 4 0 32,-9-3 0-28,0-1 0-4,-5 4 0 0,0 0-8 0,-4 1 8 0,-1-1-8 0,-4-4 8 0,-4 4-8 0,-1 1-8 0,-5-1-2 32,1 0 0-28,-5 0 0-4,9 1 8 0,0-5 2 0,5 4 0 0,0 0 0 0,0-8 8 0,0 9 11 0,4-9-3 0,-4 4 0 31,4 0 5-28,-4-4 1-3,5 0 0 0,-5 0 0 1,9-4 10-1,-14 4 1 0,-4-4 1 0,4 4 0 28,-5 0-6-22,6 0 0-6,-1 0-1 0,0 0 0 0,10 0-19 0,-6 0 0 0,6 4 0 0,-1 8 0 0,6-12-13 0,-6 17-7 22,10-5 0-16,-5 13-1-5,10-8-31-1,-1 3-7 0,10 5-1 0,-5 0 0 197,9-4-18-191,1 3-4-6,-5 1-1 0,4 0-381 1,10 4-77-1</inkml:trace>
    </iact:actionData>
  </iact:action>
  <iact:action type="add" startTime="91209">
    <iact:property name="dataType"/>
    <iact:actionData xml:id="d5">
      <inkml:trace xmlns:inkml="http://www.w3.org/2003/InkML" xml:id="stk5" contextRef="#ctx0" brushRef="#br1">17383 11831 57 0,'0'0'0'5,"0"0"0"-5,0 0 0 0,0 0 0 2,0 0 0 3,0 0 0 1,0 0 249-6,9-8 45 7,1 8 9-7,-10 0 1 7,4-13-206-7,1 5-42 6,0 8-8-6,-5 0-1 10,9-12-15-10,-9 12-2 14,5-4-1-14,-5 4 0 0,0 0-17 0,9-9-3 9,-5 5-1-9,6 0 0 7,-6-4 13-7,-4 8 3 6,0 0 0-6,14-4 0 6,-4 4 2-6,4-5 1 9,-14 5 0-9,14 0 0 6,0 0 13-6,4 0 2 10,1 5 1-10,-1-5 0 6,1 4-30-6,4 4-5 9,1-8-8-9,-6 4 11 8,6 9 7-1,3-13 2-7,6 8 0 0,0 4 0 6,-5-8-4-2,4 9 0 4,5-9 0-4,1 0 0-4,-6 4-8 0,6 1-8 7,-6-1 12 0,5-4-12-7,1 0 0 0,-1 4 0 9,0-8 0-8,0 9 0 5,5-5 0-1,0-4 0-5,-5 8-12 0,1-8 3 11,-1 0-5-11,0 0-1 5,0 0 0-1,-4 0 0 2,-5 0-1-2,4 0-1-4,-4-8 0 0,-4 4 0 21,4 0-27-21,-5-1-6 2,-5 5-1 3,1-8 0 5,0 0-52-10,-5 8-10 0,-5-13-3 0,0 9 0 0</inkml:trace>
    </iact:actionData>
  </iact:action>
  <iact:action type="add" startTime="91812">
    <iact:property name="dataType"/>
    <iact:actionData xml:id="d6">
      <inkml:trace xmlns:inkml="http://www.w3.org/2003/InkML" xml:id="stk6" contextRef="#ctx0" brushRef="#br1">17700 11459 172 0,'0'0'16'1,"0"0"-16"10,0 0 0-10,0 0 0-1,0 0 178 0,0 0 33 6,0 0 6-6,0 0 2 8,0 0-170-8,0 0-33 7,0-5-8-7,0 5 0 9,0-4 32-9,0-4 8 7,0 4 0-7,-5 0 1 8,0 4-27-8,1 0-6 6,-1-9 0-6,0 9-1 11,-4 0 25-11,0 9 6 6,-1-9 1-6,6 0 0 13,-1 4-17-13,-4 0-3 0,-1 4-1 0,1-8 0 10,0 4-16-9,-5 1-10 3,0 3 12-4,5 0-12 10,-5 5 0-10,0 3 0 6,-5-8 0-6,0 9 0 10,1-1-24-10,-6 5 2 6,1 4 0-5,0-8 0 19,-5 3-24-15,5 5-5-5,-1 0-1 0,6 4 0 0,-5-4 26 0,-1 0 5 9,6 4 1-3,4-5 0-6,0 5 6 0,0-4 2 7,9 4 0-2,0-8 0 10,5 0-18-15,5 7-3 5,4-7-1-5,5 4 0 0,0 4 34 0,5-8 0 0,-5 8 0 0,5-13 0 12,4 9 20-12,0 4 12 13,5-8 1-7,0 4 1-6,0-1-34 0,9-3 0 0,-4 4 0 0,9 0-484 14</inkml:trace>
    </iact:actionData>
  </iact:action>
  <iact:action type="add" startTime="99842">
    <iact:property name="dataType"/>
    <iact:actionData xml:id="d7">
      <inkml:trace xmlns:inkml="http://www.w3.org/2003/InkML" xml:id="stk7" contextRef="#ctx0" brushRef="#br1">17304 10796 403 0,'0'0'36'7,"0"0"-36"-1,0 0 0-6,0 0 0 2,0 0 33 3,0 0 0 6,0 0 0-11,0 0 0 0,0 0-10 0,0 0-3 8,0 0 0-8,0 0 0 7,0 0-3-6,0 0-1 6,0 0 0-7,0 0 0 10,0 0-7-10,0 0-1 12,0 0-8-12,0 0 12 0,0 0 21 0,0 0 4 8,0 0 1-8,0 0 0 10,0 0 12-10,4-8 2 4,-4 0 1 4,0 8 0-6,0 0-10-1,0 0-3 7,0 0 0-8,0 0 0 4,0 0-12 5,10 0-2-9,-1 0-1 0,-9 0 0 14,9-9 2-14,-9 9 0 0,10 0 0 0,-1 0 0 15,5 0-15-15,-5 0-4 0,1 9 0 0,-1-9 0 7,5 0-8-6,0 4 8 7,0 0-8-8,4 4 8 6,-4-8 11-6,5 4 1 7,0 1 1-7,-1 3 0 10,6-4 14-5,-6 0 2-5,5 4 1 0,1-3 0 9,-1 3-20-3,0 0-4-6,1 0-1 1,-1 1 0 6,5-9-13-2,0 8 11 2,0 0-11-2,0-8 10-5,-1 9-10 0,1-5 0 7,0 4 0-1,0-4 0 1,5 0 0-3,-1 4 0-4,1-16 0 0,-5 16 0 8,5-8 0-2,-1 0 0-6,1 0 0 0,-1 0 0 5,1 5 0 2,-5-5 0-7,4 0 0 0,-4-5 0 9,0 5 0-9,0 0-9 15,0 0 9-14,0-8 0-1,-9 8-17 0,-1 0 3 12,1 0 1-12,0 0 0 17,-5 0-29-17,-5 0-6 0,5 0 0 0,0 0-1 16,-14 0-11-16,0 0-1 0,0 0-1 0,0 0-320 5,0 0-64 1</inkml:trace>
    </iact:actionData>
  </iact:action>
  <iact:action type="add" startTime="100628">
    <iact:property name="dataType"/>
    <iact:actionData xml:id="d8">
      <inkml:trace xmlns:inkml="http://www.w3.org/2003/InkML" xml:id="stk8" contextRef="#ctx0" brushRef="#br1">17504 10552 57 0,'0'0'0'0,"0"0"0"4,0 0 0 1,0 0 0-3,0 0 213 3,0 0 38-4,0 0 7-1,0 0 2 23,0 0-245-22,0 0-49-1,0 0-10 0,0 0-1 0,5-4 21 1,-5 4 4 4,0-12 0-5,0 12 1 22,0 0-7-22,0 0-2 0,0 0 0 1,0 0 0 7,0 0 19-8,0-5 9 0,0 5-10 0,0 0 10 12,0 0 14-12,4-12 9 2,-4 12 1-2,0 0 1 11,0 0 14-11,0 0 2 4,0 0 1-4,0 0 0 11,0 0-1-11,0 0 0 5,10-4 0-5,-10 4 0 9,0 0-16-9,0 0-3 11,4-8-1-11,-4 8 0 2,0 0-13-1,0 0-8 9,0 0 10-10,0 0-10 4,0 0 12-4,0 0-4 8,0 0-8-8,0 0 12 7,0 0 8-7,0 0 0 8,0 0 1-8,0 0 0 7,0 0 14-6,-9 8 2 11,4 8 1-12,-4-11 0 4,0 7-13-4,4-4-2 6,0 5-1-6,1-5 0 8,-1 9-22-8,0-5 0 8,-4 0 0-8,0 9 0 6,4-13-9-5,-4 17-7 6,0-8 0-6,-5 3-1 25,-5-3-18-21,5 4-3-5,0 3-1 0,-5 1 0 0,5 0 11 0,-4 4 3 0,-1-4 0 0,5-4 0 36,0 3 1-29,0-3 0-7,0-4 0 0,5 3 0 0,0-3 35 0,4 0 7 0,0-5 2 0,5 0 0 1,0 1 0-1,0 3 0 0,5-3 0 0,4-5 0 60,1 4-10-53,-1 5-2-7,0-13 0 0,5 9 0 0,5-5-8 0,-5 4-14 0,4-3 3 0,1 3 1 0,0 0-14 0,4-3-4 1,0-1 0-1,5 0 0 0,0 0-23 0,0 1-5 0,0-5 0 0</inkml:trace>
    </iact:actionData>
  </iact:action>
  <iact:action type="add" startTime="104332">
    <iact:property name="dataType"/>
    <iact:actionData xml:id="d9">
      <inkml:trace xmlns:inkml="http://www.w3.org/2003/InkML" xml:id="stk9" contextRef="#ctx0" brushRef="#br1">23747 10743 1263 0,'0'16'56'7,"0"-4"12"-7,0 13-55 0,4 0-13 0,1 4 0 1,0 4 0 7,-5 9 0-8,4 7-16 5,1-11 3 1,0 11 1-3,-1-7 3-3,1 7 1 9,0 1 0-9,-1 4 0 19,1 0-48-19,-5-1-10 7,0-3-2-7,0 4 0 9,0 0 7-9,0-9 1 0,0 5 0 0,-5-5 0 0,5 9 44 0,-4-17 16 12,-1-3-12-12,5 3 12 5,0-4 0 4,5-8 0-9,-1 4 0 0,-4-13 0 6,5-3 25 0,-5-1 2-6,5 0 0 0,-5-12 0 8,0 0 0-2,0 0 0-6,0 0 0 1,0 0 0 9,0 0-27-10,0 0 0 4,0 0 0-4,0-16 0 9,-5-1-28-9,5 1 3 7,-5-5 0-1,5 0 0 5,-9-3 9-2,9-1 3-9,-5-4 0 0,5 4 0 0,-9-4-4 0,9 4-1 19,-5-12 0-13,5 8 0-6,-4-4 9 0,-1 8 9 0,0-8-13 0,5 0 5 31,-4 4 25-26,-1 4 6-5,0-4 1 0,1 4 0 0,-1-4 15 0,0 4 3 0,1-4 1 0,-1 5 0 0,1-5-25 0,-1 4-5 33,0-13-1-26,1 14 0-7,-1-1-12 0,0-4 0 1,1 4 0-1,-1 0 0 0,0 4 9 0,5-3-1 0,-4 3 0 0,4 4 0 0,-5-7 18 0,5 7 3 24,0 5 1-16,0-5 0-8,0 5 0 0,0-1 0 0,0 5 0 0,0-4 0 0,0 12 11 0,0 0 3 20,0 0 0-15,0 0 0-5,9-5-20 0,-9 5-3 0,0 0-1 0,0 0 0 3,10 9-3-3,-1 3-1 7,0 9 0-1,-4 4 0 8,0 4-16-8,-1 4 0-6,5 4 0 0,-4 8 0 0,-5 5 0 0,5-4-9 38,-5 7 1-33,0 10 0-4,0-10 0-1,-5 18 0 0,5-9 0 0,-5 4 0 0,5 0-7 0,0 5-1 0,-4-18 0 0,4 5 0 0,0-4 16 0,0-4-9 65,-5-1 9-61,5-7-8-4,0 3 0 0,-4-16 0 0,4 0 0 0,-5 0 0 0,5-8 8 0,0-4 0 0,0-1 0 1,0 1 0-1,-5-9 0 0,5-8 11 0,0 0-3 0,0 0 0 0,0 0-8 0,0 0 8 0,0 0-8 0,0 0 8 76,-4-12-8-70,-1-1 0-6,0-3 0 0,1-9-11 0,4 4 3 0,0-12 0 0,-5 4 0 0,0-4 0 0,5-4 8 0,0-5 0 0,0 1 0 0,5-1 0 0,0-3 0 1,-5 4 0-1,4-9 0 0,1 4 0 0,-5-7 0 0,0 7 0 0,5-8 0 0,-5 0 0 0,0 5 0 0,0 3 11 2,4 1-3-2,-4-1 0 69,0 5 4-64,5-5 0-4,-5 5 0-1,5 4 0 0,-1-9-2 1,-4 9 0-1,5 0 0 0,-5-1 0 0,4 9-10 0,1 4 0 0,-5-3 0 0,0 3 0 0,5 8 29 0,-5 1 4 0,0-5 1 0,4 8 0 0,-4 9-22 0,0-12-12 0,5 7 12 0,-5 9-12 155,0 0 16-149,0 0-3-6,0 0-1 0,0 0 0 0,0 17-2 0,0 8-1 0,0-9 0 0,5 22 0 0,-5-1-19 0,-5 4-4 0,5 5-1 1,-5 8 0-1,5-1 3 0,0 1 0 0,0 4 0 0,-4 4 0 0,4-4-16 0,0 8-4 0,-5-8 0 0,0 9 0 0,1-14 32 0,-1 5 0 0,5-4 0 0,-4-4 0 0,-1 0 0 0,0-13-12 0,5-4 0 0,0 4 0 0,-4-12 12 0,4 0-9 0,0 0 9 0,0-9-8 0,0 1 8 0,0-9 0 0,-5 0 0 0,5-8 0 0,0 0-21 0,0 0-3 0,0 0 0 0,0 0 0 288,0 0-9-283,0 0-3-5,0-8 0 0,-5-4 0 0,5-5 26 0,-4 0 10 0,4-11-8 0,0 3 8 0,-5-4 40 0,5 4 12 0,0-17 4 0,0 5 0 0,-5-4-4 0,5-5 0 0,0 1 0 0,0-5 0 0,0 0-25 0,0 1-6 0,0 3-1 1,0-8 0-1,5 9 3 0,0 4 0 0,-10-9 0 0,5 8 0 0,0 1-3 0,-5 0 0 1,1 3 0-1,-1-7 0 0,0 8-5 0,1 4-2 0,-1 4 0 0,0 0 0 0,1-4-5 0,-1 8 0 0,5 0-8 0,-5 4 12 0,1 0-12 0,-1 5 0 1,5 3 8-1,-5 1-8 0,5 4 17 0,-4 0 1 0,4 8 0 0,0 0 0 0,0 0-4 0,0 0-1 0,0 0 0 0,0 0 0 0,4 16-13 0,1 9-12 0,-5 4 3 0,0 8 0 0,5 5-3 0,-5 7 0 0,0 5 0 0,0 4 0 0,0 4 4 0,0 0 0 0,4 4 0 0,-4 9 0 0,-4-5 8 0,4 9-8 0,0-1 8 0,0 5-8 0,0-8 0 0,0 8 0 0,-5-13 0 0,5 0 0 0,0 1-34 0,0-1-6 0,0-8-2 0,0 4 0 0,5-8-15 0,-5-4-3 0,-5-8-1 0,5-9-380 0,0-4-76 0</inkml:trace>
    </iact:actionData>
  </iact:action>
  <iact:action type="add" startTime="109768">
    <iact:property name="dataType"/>
    <iact:actionData xml:id="d10">
      <inkml:trace xmlns:inkml="http://www.w3.org/2003/InkML" xml:id="stk10" contextRef="#ctx0" brushRef="#br1">10949 8983 1461 0,'-23'-8'64'7,"14"8"15"-7,-5 0-63 0,4-8-16 0,-3 4 0 0,-1 0 0 10,-5 4 31-10,0-13 3 2,-4 9 1-1,4-8 0 8,-9-1-7-9,1 1 0 6,-6-5-1-6,0 1 0 8,-9 3-15-8,5-3-4 7,0 7 0-6,-5-3 0 7,-9 0-8-8,4 3 0 6,-4-7 0 0,-9 3 0-4,4 5 0-2,-5-4 8 10,-4 12 0-10,-5 0 0 6,-4-4 5-6,-1 8 1 7,-4 0 0-7,5 4 0 13,-1-8-29-13,1 8-5 1,-5 1-2-1,-5 3 0 10,0-4 22-10,0 9 0 10,5-1-9-10,0-7 9 5,4 11 0 1,1 5 0-6,-1-8 0 0,-4 4 0 12,0-1 16-12,5 9 0 5,-1-8 0 2,1 0 0-7,-10 8 0 0,0 8 0 5,5-8 0 0,4 12 0 3,1-8-16-2,-1 13 0-6,1 3 0 0,4 1 0 5,0 4 0 2,10 8-8-7,-5 8-1 0,9 1 0 12,-5 7 9-12,15-3 0 6,-6 8 0-1,11 8 0-5,3 0-20 0,1 8-1 8,5-4-1-3,4 5 0 11,4-5-9-16,1 4-1 0,4 1-1 1,5 3 0-1,0-4 20 3,10-3 4 4,-1 3 1-7,10-12 0 6,-1-4 8 0,6 12 0-6,8-8 0 0,1 4 0 10,9 4 8-10,9-4 3 7,0-4 1-1,15-4 0-6,4 4 2 0,4-1 1 6,5-7 0 0,5 0 0 2,9 4 1-3,5-5 0-5,0-3 0 0,4-5 0 8,1 0-16-3,8-3 0-4,-3-9 8-1,3 0-8 6,6-5 0 0,4 5-10-6,5-12 2 1,-1-1 0 10,1-7 8-11,9-1 0 7,5-8 0-1,-1 0 0-6,1 0 0 0,9-4 8 9,-5-1-8-4,1-3 11-5,-6-8-1 0,1-1 0 8,0-12 0-1,-5-4 0-7,5-4 8 0,-5-9 2 12,-10-12 0-12,1-4 0 3,4-8-4 2,-8-9 0-3,-6-4 0-2,-4-4 0 8,-1-12 20-1,-3-17 4-7,-11 0 1 0,1-4 0 8,-9-17-4-1,-6 5-1-7,-3-13 0 0,-1 0 0 15,0-12-3-15,-9-9-1 1,-5-4 0-1,-4-8 0 9,-5-8-7-4,-10-8-1-5,-4-9-1 0,-5-4 0 9,-4-13-12-2,-10 5-3-7,-4-17 0 0,-5 0 0 8,-5 1-8-1,-4 7 0-7,-14 1 0 0,-10 7 8 10,-4 9-8-10,-10 5-9 9,-4 19 9-4,-9 22-13-5,-15 8 13 0,-9 12 10 10,-13 21-2-4,-20 16 0-6,-18 22-8 0,-18 32 0 9,-6 13 0-3,-18 33 0-6,-14 12-20 0,-4 25-4 9,-5 16 0-4,0 14 0 9,-1 15-14-14,11 17-3 0,-6 17-1 0,14 12-618 11,10 17-123-6</inkml:trace>
    </iact:actionData>
  </iact:action>
  <iact:action type="add" startTime="125813">
    <iact:property name="dataType"/>
    <iact:actionData xml:id="d11">
      <inkml:trace xmlns:inkml="http://www.w3.org/2003/InkML" xml:id="stk11" contextRef="#ctx0" brushRef="#br1">391 12622 230 0,'0'0'20'6,"0"0"-20"2,5-5 0-8,-5 5 0 8,9-8 124-8,-4 0 20 3,4 4 4 5,-4-5 0-8,-1 5-52 0,-4 4-12 13,5-4-1-13,-5 4-1 2,0 0-12-2,5-8-2 11,-5 8-1-11,0 0 0 6,0-8-31-6,4-1-5 22,1 5-2-22,-5 4 0 0,0 0-11 0,0-4-2 0,0 4-1 0,5-12 0 6,-5 3-15-6,0 9 11 16,4-8-11-16,-4 8 10 0,0 0-10 0,0-4 0 6,5 0-10-5,-5 4 10 7,0-13 0-8,0 13 0 7,0 0 0-7,0 0 10 12,0 0-10-12,0 0 8 6,-9 0-8-6,4 5 8 5,5-5-8-5,-9 8 0 6,-1 0 0-6,-4 0-11 25,5 1-39-25,0 3-8 0,-5-4-2 0,4 5 0 12,-3-1-28-12,3 5-7 1,1-13-1-1,0 4 0 13,4 0 54-13,-4 1 10 1,-1-1 3-1,1-4 0 1,0 9 56-1,9-13 11 7,-5 0 2-6,5 0 1 7,-9 8 22-7,4-4 4 5,0 4 1 2,1 1 0-7,-6-1-4-1,6 0-1 44,-1 0 0-35,0 1 0-9,5 3-23 0,-4 5-5 0,4-9-1 0,-5 4 0 0,5 1-34 0,0 3 0 0,0-7-12 0,0 3 3 0,5 5-2 0,-5-17 0 0,4 4 0 0,10 8 0 45,-4-8 11-39,4 0 0-6,-5 1 0 0,5-1 0 0,5 0 35 0,4 0 2 0,-4 0 1 0,4-4 0 0,5-4 13 0,-5 4 2 0,5 0 1 0,0-4 0 0,4 0-1 0,-4 4 0 65,5-4 0-60,0-1 0-5,4 1-37 0,-5 4-8 0,6-4-8 0,-6 4 11 0,1 0 1 0,4-8 0 0,0 4 0 0,1 0 0 0,-6 4-12 0,10 0 0 0,-5 0 0 0,1 0 0 0,3 0 12 0,1 0-4 0,-9 0 0 0,4 0 0 61,5 0 2-56,0 0 0-5,0 0 0 0,0 0 0 0,4 0-10 0,-8-9 12 0,3 9-12 0,-3 0 12 0,4 0-12 0,-5-4 8 0,0 4-8 0,0 0 8 0,1 0-8 0,-1 0 0 0,5-4 0 0,-10 4 0 1,1 0 17-1,-1 0 2 21,10 0 0-14,0 0 0-7,-5 0-19 0,5 0-16 0,-4 0 4 0,-1 0 0 0,0 0 12 0,0 0 0 7,-4 8 0-1,0 1 0 0,4-9 0 0,0 4 0-6,-4 8 0 0,-1-12 0 6,1 8 0 0,4-3 0-6,0 7 0 0,0-8 0 8,1 4 0-1,-6-8 16-7,6 4-3 0,-6 1-1 8,5 3-12-1,-4-8 0-7,0 0 0 0,4 0 0 8,-5 0 0 1,1 0-12-9,9 0 1 0,-5 0 0 7,-4 0 11 1,-1 4 9-8,6-4-1 0,-1 4-8 6,0 4 14 1,-4-8-4-7,4 5-1 0,0-1 0 11,-4-4-9-11,9 4 0 4,4-4 0 4,-4 0 0-8,0 0 0 0,0-4 0 9,0 4 8-9,0-4-8 7,0-1 0-1,4 5 0-6,-9-12 0 0,10 8 0 12,-1 4 0-12,1 0 0 8,-5-13 0 0,0 9 0-8,9 4 11 1,-9 0-3-1,4-8-8 1,-8 0 12 7,-6 4-4 0,5 0 0-8,10-1-8 0,-10-3 12 15,-13 8-12-1,8 0 11-13,10-12-11-1,0 8 10 0,-14 4-2 0,4-9-8 1,6 1 12-1,-1 8-4 22,5-8-8-11,-10 4 10-11,-4 4-10 0,10-5 10 0,8 1-10 0,-13 4 0 0,-19 0 0 0,9 0 0 11,10 0 0-4,-5 0 8-7,-10 0-8 0,-4 0 0 0,5 0 0 0,-1 0 0 7,6-8 0 2,-15 8 0-9,-9 0 0 0,9 8 0 6,10-8 0-1,-5 0 0 4,-14 0 9-4,0 0-9-5,9 0 10 1,0 0-10 5,1 4 19 0,-10-4-3-6,0 0 0 0,9 5 0 13,5-5-7-7,-14 0-1-6,0 0-8 0,0 0 12 9,0 0-4-4,0 0-8-5,-19 4 11 0,10 4-11 12,-5-8 0-6,5 0 0-6,0 0 0 0,-10 0 0 0,-9 0 0 0,0 0-9 23,14 0 9-16,-9-8 0-7,-10 4 0 0,1 4 0 0,8-5 0 0,-4 5 0 0,-4 0 0 0,-1 0-8 30,-4-4 8-24,4 4 0-6,1 0 0 0,-5-8-8 1,-5 8 8-1,0 0 0 0,9 0 0 0,-13 0 0 0,-6 0 0 0,1-4 0 41,5 4 0-36,-1-4 0-5,-9 4 8 0,0 0-8 0,-4 0 0 0,4 0 0 0,-5 0 0 0,6-9 0 0,-1 5 0 0,-5 4-10 0,5 0 10 0,-4 0-13 32,-1 0 13-26,1 0-11-6,-5 4 11 0,-1-4-10 0,6 9 10 0,-1-9-12 0,1 0 12 0,-1 8-12 0,1-8 0 0,-1 8 0 30,1-4 0-23,-5 5 0-7,9 3 12 0,-5 1-12 0,5-9 12 0,1 8-12 0,-1-4-3 0,0 5-1 0,0 3 0 0,9-7 0 42,-4-1 8-35,5 8 8-7,-6-7-13 0,6 3 5 0,4-4 8 0,-5 1-12 0,1-9 12 0,4 4-12 0,-5 0 4 0,1 4 0 0,4-8 0 1,-5 0 0 36,1 0 8-31,4 0 0-6,5 0 0 0,4 0 0 0,-4 0 0 0,0-8 0 0,-1 8 0 0,6-4 0 0,-1 4-13 0,1 0-4 1,-1 0-1-1,0 0 0 34,1 0 18-28,-1 0 0-6,5 0 0 0,-4 0 0 0,4 0 11 0,-5 4 5 0,1 4 2 0,-1-8 0 0,1 0-34 0,4 4-6 0,-5-4-2 0,0 5 0 23,5 3 8-17,1-8 2-6,-1 0 0 0,4 0 0 22,-4 0-10-17,5 0-1-5,-5-8-1 0,10 3 0 0,-6 1 7 0,-4 4 2 0,0 0 0 0,5-8 0 0,0 4 29 1,-5 0 5 14,-5-5 2-9,5 5 0-6,0 0-19 0,10 0 0 0,-10 0 0 0,9 0 0 25,-4 0 0-20,0-1 0-5,-5 5 0 0,9 0 0 0,-4-8 0 0,4 8 0 0,1-4 0 0,-1 4 0 30,0 0-24-24,5-4-4-6,5 4-2 0,-5 0 0 0,5 0 8 0,-5 0 2 0,0-8 0 0,5 3 0 0,-1 1 9 0,1 4 3 72,0 0 0-66,-1 0 0-6,10 0 8 0,-4-8 0 0,-10 8 0 1,14 0 0-1,0 0 8 0,0 0-8 0,0 0 8 0,0 0-8 0,0 0 0 0,0 0 0 0,0 0 0 0,0 0-8 0,4-8-18 0,-4 8-3 0,0 0-1 0,10-4 0 121,4-5 1-116,0 5 0-5,0 0 0 1,4 4 0-1,1 0 19 0,4 0 10 0,0 0-10 0,5 0 10 0,0 0 0 0,5 0 0 0,-5 0 0 0,9 4 0 0,0 0 0 0,10-4 0 0,-5 5 0 0,0-1 0 0,4 0 0 0,1 0 0 0,-5 0 0 0,0 4-9 0,4-8 9 0,5 4 0 0,5 9 0 0,-5-13 0 0,1 4 13 0,8 0 5 0,5 4 1 0,10-8 0 0,-10 0 15 0,5 9 3 0,0-1 1 0,-1 4 0 0,6-3-21 0,-5 7-4 0,0-12-1 1,4 9 0 302,1-1 10-295,-1 5 2-8,-9-1 0 0,0 1 0 0,5-5 2 0,-5 5 1 0,1-1 0 0,-6 1 0 0,5-9-15 0,-4 9-4 0,-1-5 0 0,1-3 0 0,-1-1 11 0,1 0 1 0,-5 0 1 0,0-4 0 0,-1 1-6 0,6-1-2 0,-1 0 0 0,1-4 0 1,-5 0-2-1,4-4-1 0,1 4 0 0,4-4 0 0,-4 4-10 0,-1-5 0 0,1 1 0 0,-1-4 0 0,-4 4-8 0,5 0 8 0,4 4 0 0,-5-8 0 0,1 3-25 0,4 10-1 0,0-5 0 0,0 0 0 0,5 8-34 0,-9-8-8 0,-15 16 0 0,15-7-512 0,-1 11-103 0</inkml:trace>
    </iact:actionData>
  </iact:action>
  <iact:action type="add" startTime="135427">
    <iact:property name="dataType"/>
    <iact:actionData xml:id="d12">
      <inkml:trace xmlns:inkml="http://www.w3.org/2003/InkML" xml:id="stk12" contextRef="#ctx0" brushRef="#br1">9301 13048 748 0,'0'0'67'6,"0"0"-54"-6,-4-4-13 1,4 0 0 8,-5-5 104-9,-4 5 19 11,9 4 3-11,0-12 1 2,-10 4-64-2,6-1-13 8,-6 1-2-8,1 4-1 14,4-9 5-14,-4 9 0 0,-5-4 1 0,5 4 0 7,0 0-15 0,-5-5-3-5,0 9-1-2,4 0 0 5,-4 0 1-5,0 0 0 9,5 0 0-9,9 0 0 6,0 0-20-6,-9 9-4 13,-1-5-1-13,1 0 0 2,5 4-10-2,-6-4 0 7,-4 9 0 2,5-13 0-9,0 8 0 0,4 5 0 6,-4-13 0-6,9 0 0 10,-10 8 0-10,6 0 0 5,4-8 0-5,0 0 0 14,-10 4 8-14,10-4 0 1,0 0 0-1,0 0 0 9,5 13 0-9,4 3 0 7,1-3 0-7,4 3 0 12,4-3 5-11,1 3 1 2,4-3 0-3,10-1 0 31,9 5-6-22,4-5 0-9,5 0-8 1,5-8 12-1,5 1-12 0,9-5 0 0,9 0 0 0,0-9 0 0,0 9-9 0,5-12 9 57,-5 8-13-50,0-9 5-7,-4 9 8 0,-1-12-8 0,5 7 8 0,-4 5-8 0,-5-4 8 0,-1 8 0 0,1-8 0 0,0 4 0 0,-5 4 18 0,0 0-1 0,-4 0 0 0,-1 0 0 0,1 0-6 0,-5 0-2 0,0 0 0 0,-5 0 0 47,9 4-9-40,-8-4 8-7,-11 0-8 1,1-4 8-1,-4 4-8 0,-1 0 0 0,-5-5 0 0,1 5 0 0,-5-8 0 0,-5 4 0 0,-4 0 0 0,-1 4 0 0,-8-8 0 0,-1 3 12 13,-9 5-12-4,0 0 12-9,0 0 12 0,-5-8 2 0,1 0 1 0,-6 4 0 11,-8 0-3-3,-5-9 0-8,-5 9 0 1,-5 4 0-1,5-8-36 1,-4 4-8 9,-6 0-2-5,-4 4 0-5,10 0 6 0,-5 0 0 22,-5 0 1-13,4-9 0-9,-3 9 15 0,-1 0 0 0,0 0 0 0,-5 9 10 0,-4-9-10 0,-5 0 12 22,0 0-12-15,-4 0 12-7,-1 8-12 0,-4 0 0 0,0-8 0 0,4 8 0 0,-4 1 0 0,5-1 0 17,-6 0 0-10,1 0 0-7,5-3 0 0,-5 3 0 0,-1 0 0 0,6 0 0 13,-5-8 0-5,4 9 0-8,5-1 0 0,1 0 0 0,3 1 12 0,1-5-2 15,-5 4-1-6,10 0 0-9,-6-4 9 0,6 9 2 0,-1-13 0 0,1 0 0 22,4 4-12-16,5-4-8-6,-1 0 9 0,6 0-9 0,-1 0 0 0,1-4 0 0,4 4 0 0,4 0 0 65,1-8 0-58,0 3 0-7,0 1 0 0,4 4 0 0,0-8 8 0,5 4-8 0,0 0 0 0,0 0 0 0,1 4 0 0,3-5 0 0,1 1 0 0,4 0 0 0,-4 0 0 0,9 4 0 0,0 0-11 0,0 0 11 0,0 0-20 1,0 0 3 0,0 0 1 76,0 0 0-71,14 0 5-6,5 4 2 0,-1 0 0 1,10 0 0-1,0 1 9 0,5 3 0 0,8-4 0 0,6 4 0 0,0-8 0 0,8 4 0 0,1 1 0 0,9 3 0 0,1-8 0 0,-1 0 0 0,5 0 0 0,4 0 0 0,10 0 0 0,-5-8 0 0,0 8 8 0,0-5-8 0,5 5 0 0,-5 0 9 117,-4 0-9-112,-1 0 0-5,1-4 18 0,-5 4-3 0,4 0-1 0,-4-8 0 0,4 4 3 0,-4 0 1 0,0 0 0 0,-5-1 0 0,-9 1-4 0,0 0-1 0,-5 0 0 0,0-8 0 0,1 7-13 0,-11-3 11 0,1 0-11 0,0 8 10 0,-4-8-2 0,-6 3-8 0,-9-3 12 0,-4 8-4 0,0-8 12 0,-10 8 1 0,5 0 1 0,-14 0 0 0,0 0-11 1,0 0-3-1,0 0 0 0,0 0 0 0,0 0 4 0,0 0 0 173,-14 0 0-168,-5 0 0-5,-9 0-12 0,-4 0 0 0,-1 0 9 0,1 0-9 0,-6 8 0 0,1-8 0 0,0 0 0 0,-5 4 0 0,0 0 0 0,-4 1-10 0,-6-5 10 0,1 8 0 0,-5 0-13 0,-4 5 4 0,9-1 1 0,-10-4 0 0,5 5 8 0,-4 3 0 0,4 1-9 0,0-1 9 0,-5-7 0 0,-4 3 0 0,5 5 10 0,-10-9-10 1,0 4 0-1,0 1 0 0,0-5 0 0,5 4 0 0,-5-7-11 0,5 7 1 0,-5-8 0 0,5 0 0 0,-5 5-9 0,5-1-1 0,-5-4-1 0,5 4 0 0,0 0 10 0,4 1 3 0,1-5 0 0,4 8 0 0,5-12 8 0,4 4 0 0,1-4 0 0,4 13 0 0,-5-13 0 0,10 0 0 317,-5 4 0-312,10 0-8-5,-6-4-5 0,1 0-1 0,5 4 0 0,-1-4 0 0,10 0-4 0,4 0-1 0,-4-4 0 0,13 4 0 0,1 0 0 0,-5 0 0 0,14 0 0 0,0 0 0 0,0 0-1 0,0 0 0 0,0 0 0 0,0 0 0 0,10 0 1 0,8-4 0 0,1 0 0 0,13-4 0 1,1 3 19-1,0 1-8 0,8-4 8 0,6 0 0 0,0-5 0 0,-1 5 0 0,15 0 0 0,-1 0 0 0,5-5 18 0,5 9 1 0,9-8 0 0,0-1 0 0,1 1-8 0,3 3-2 0,-4 1 0 0,5-8 0 0,5-1-9 0,-1 0 0 0,1 5 9 0,-1-4-9 0,-4-1 0 0,0 0 0 0,-5 5 0 0,-5-5 0 0,1 1 0 0,-5-5 0 0,-5 5 0 0,5-1 8 0,-5 1-8 0,0-5 9 0,-14 8-9 0,-4 1 10 0,-1 4 15 0,-8-9 3 0,-6 5 1 0,-4 3 0 0,-9-7-7 0,-1 8-2 0,-4-1 0 0,-4 1 0 0,-1 0-2 0,-9 8-1 0,-5-13 0 1,-4 5 0-1,-5-4 3 0,-9 8 0 0,-5-9 0 0,-14 9 0 0,-9-8-36 0,-5 7-8 0,-9 1 0 0,-5 4-1 0,-9 0-5 0,4 0-1 0,-4 0 0 0,-5 9 0 0,-4-5 21 0,-5 4 10 0,4 9-10 0,1-13 10 0,-1 12 0 0,1 5 18 0,-1 0-2 0,-4 3-1 669,0 1 9-660,5 4 1-9,-5-4 1 0,9 4 0 0,5-4-10 0,4 4-3 0,5-8 0 0,1-1 0 0,3 1-25 1,1 4-4-1,0-9-2 0,4 5 0 0,6-4-56 0,8-1-11 0,1 1-3 0,4-5-889 0</inkml:trace>
    </iact:actionData>
  </iact:action>
  <iact:action type="add" startTime="153922">
    <iact:property name="dataType"/>
    <iact:actionData xml:id="d13">
      <inkml:trace xmlns:inkml="http://www.w3.org/2003/InkML" xml:id="stk13" contextRef="#ctx0" brushRef="#br1">484 14029 345 0,'0'0'15'7,"0"0"4"-6,-9-8-19-1,0 8 0 0,4-5 0 0,-4 5 0 7,-5-4 136-6,4 4 23 9,1 0 5-10,0-8 0 13,-1 4-120-13,-4 4-25 0,0 0-5 0,5 0-1 6,0 0-13 1,-5 0 0-7,0 4 0 0,0 4 0 11,5-8 0-11,-1 4 0 3,1 1 0-3,0 3 0 10,-1-8 0-10,6 8 0 5,-10 0 0-4,4-3 0 7,6 3 32-8,-5 0 0 7,-1-8 0-7,6 4 0 10,-6 0-8-10,10-4 0 4,0 0-1-4,0 0 0 13,0 0 25-13,0 0 6 2,-4 9 1-2,4-9 0 11,0 0 2-11,0 0 1 4,0 0 0-4,0 0 0 9,0 0-28-9,0 0-6 6,0 0 0 2,0 0-1-7,9 0 5-1,5 0 2 11,0 0 0-11,0 0 0 3,4 0-11-3,1 0-3 13,0 0 0-13,-1 0 0 2,6 0-6-2,-1 0-2 8,5 0 0-6,4 0 0 5,-4-9-8 0,5 9 0-7,-5 0 0 0,4 0 8 23,6-4-8-16,-1 4 0-7,5 0 0 0,-5 0 0 0,0-4 0 0,5 4 12 0,-5 0-12 0,1 0 12 25,-1 0 4-19,0 0 2-6,5 0 0 0,0 0 0 0,0 0 9 0,0 0 1 0,-5-8 1 0,10 8 0 13,4 0-10-7,0 0-3-6,-9-4 0 0,4 0 0 6,1-1-7 1,-1 1-1-7,1 0-8 0,-10 4 12 6,10-4-12 2,-5 0 0-8,4 4 8 0,-4 0-8 6,0-8 0 2,0 8 0-8,0-5 0 0,0 5 0 8,4 0 0 0,-4-4 0-8,0 4 0 0,0 0 0 8,5 0 8 0,-6 0-8-8,1 0 0 0,0 0 0 4,-4-8 0 3,3 4 0-7,1 0 0 0,0-5 0 15,5 5 8-15,-1-4-8 0,6 0 0 1,-6-1 0 13,-4-7 0-14,5 8 0 0,-1-1 0 0,5-3 0 15,-9 4 0-15,0-5 0 0,0 9 0 0,-5 4 0 9,-4 0 0-2,4 0 0-7,0 4 0 0,1 0 0 12,-6 5 16-12,1-5-4 4,-1 0 0 2,6 8 0-6,-1-8-4 0,0 9-8 11,0-9 11-11,-4 8-11 8,4-12 0-1,0 9 0-7,1-1 0 0,-1-8 0 7,0 0 0 1,0 0 10-8,-4 0-10 0,4-8 12 4,0 4-12 3,1-1 0-7,-10 5 0 0,9-8 0 15,0 4 0-15,0 0 0 0,1 4 0 0,-6 0 0 9,1-8 0-2,4 8 0-7,0 8 8 0,-4-8-8 10,-5 4 19-3,9-4-2-7,5 4 0 0,-5 4 0 8,-9-3-5 0,5-1-2-8,4-4 0 0,0 8 0 11,-9-8-10-5,0 4 8-6,9-4-8 1,0 0 8 0,-4-4-8 0,4 4 0 7,-9 0 0-2,9 0 0-6,10 0 0 0,-14 0 8 7,-10 0-8-1,5 0 0-4,9 0 0 1,-4 0 8 5,-10 0-8-8,0 0 0 4,0 0 0 5,5 0 0-9,0 4-14 0,-4 0 5 6,-15 0 9 2,10 5 8-8,8-9-8 0,-8 4 11 11,0 0-11-3,-1 4 0-8,6-8 0 0,4 4 0 10,-10 1 0-1,5 3-9-9,-9-8 9 0,5 4 0 0,4-4-14 0,-4 4 4 11,-19-4 1-3,14 4 0-8,4 0 9 0,1-4-12 10,-14 5 12-3,-1-1-12-7,6 0 12 0,-10-4-8 0,0 0 8 0,0 0-8 13,0 0 8-7,0 0 0-6,0 0 0 0,-10 8 0 3,-8 9 0-2,-1-17 0 11,5 4-9-12,0 8 9 15,-9-12-19-8,4 8 1-7,-9-3 0 0,5 3 0 0,5-4 2 0,-10 0 0 34,-10 9 0-26,10-1 0-8,5-8 1 0,-9 9 1 0,-10-5 0 0,0 4 0 0,5-3 0 0,-5-1 0 0,-5-4 0 0,1 8 0 0,-6-12 2 0,10 9 0 48,1-1 0-41,-11-8 0-7,-4 8 12 0,1-4 0 0,13-4 0 0,-10 9-9 0,-3-9 9 0,3 0 0 0,1 0 0 0,5 0 0 0,-6 0 0 0,6 0-18 0,-5 0 3 0,4 4 1 44,1-4 14-37,-1 4 0-7,-4-4 12 0,0 8-12 0,-5-8 13 0,5 0-4 0,-5 0-1 0,0 0 0 0,5 0-8 0,-5 0 0 0,4-8 0 0,1 4 0 0,-5 0 0 0,10-9 0 28,-5 5-12-21,-1 0 12-7,1-1 0 0,0 9 0 1,-5-12 0-1,5 8 12 0,-5-4-12 0,0 8 0 0,0-5 0 0,-4 1 0 23,-1 4 0-17,5 0 0-6,1 0 9 0,-1 0-9 0,5 0 12 0,4-8-3 0,-4 8 0 0,4 0 0 21,-9 0-9-14,10 0 8-7,-1 8-8 0,1-8 8 0,-1 0-8 0,1 0 0 2,4 0 0-1,-5 0 0 14,5 0 0-6,0 0 0-9,0-8 0 0,5 4 0 0,0 0 0 0,0 0 0 17,-5 4 0-10,0 0 8-7,0-9-8 0,0 5 0 0,-4 0 0 0,4-4 8 21,4 4-8-12,1-1 0-9,5-3 0 0,-1 8 0 0,0-4 0 0,1 4 0 0,-5-4 0 0,9 4 0 22,0-4 0-16,0 4 0-6,0-4 0 0,0-1 0 0,5 5 0 0,-1 0 8 0,1 0-8 0,-9 0 8 25,4 0 1-18,4 0 0-7,-4-4 0 0,-4 4 0 0,4-4-9 0,-5 4 0 0,1 0 0 0,-1 0 8 17,1-8-8-8,-1 4 0-9,5 4 0 0,-5-4 0 0,1 4 0 0,-1 0 0 0,1-9 0 0,4 5 0 30,4 0 0-23,-3 4 12-7,-1 0-4 0,4 0 0 1,-4-8 10-1,0 8 2 1,5-4 0-1,-5 0 0 0,0-1-29 0,5 1-6 54,-5 0-1-46,5 4 0-8,0-4 16 0,-1 4 0 0,1 0 0 0,0-4-9 0,-5 4 9 0,9 0-12 0,5 0 12 0,0 0-12 0,0 0 12 0,0 0 0 0,5 0 0 0,0-8 0 0,9 8-14 0,0 0 2 4,-5 0 1-4,5 0 0 8,0 0-2-8,0 0-1 7,0 0 0-7,0 0 0 8,0 0 14-7,9-5-9 5,5 5 9-6,5 0-8 8,0-4 0-8,4 4 0 7,5 0 0-7,4 0 0 9,6 0 8-1,-1 0-8-8,9 4 8 0,1-4-8 32,4-4 8-25,5 4 0-7,9 0 8 0,0 0-8 0,5 0-14 0,5 0-7 0,-6 0-2 0,6 0 0 0,-1 0 23 0,1 0 0 92,4 0-9-84,0 0 9-8,0 0 0 0,5 0 0 0,-5 0 0 0,-4 0 0 0,4 0 0 0,0 0 0 0,-4 0 0 0,8 0 0 0,-4 0 8 0,1 0 0 0,-6-8-8 0,1 8 12 0,-6-4 11 0,1 0 1 0,0 4 1 0,0 0 0 0,-5 0 5 0,0 4 1 0,5 0 0 0,0-4 0 0,-5 8-14 0,-4-8-2 0,4 4-1 0,-5 9 0 185,1-13-14-177,-1 8 9-7,1 0-9-1,-5 1 8 0,4-5-8 0,-4 4 12 0,0-8-12 0,0 4 12 0,0 0-12 0,0 5 0 0,4-9 0 0,-4 0 0 0,0 0 0 0,0 0 0 0,-5-9 0 0,5 5 0 0,0 0 0 0,-5-4 0 0,5 0 0 0,0-1 0 0,4 5 0 0,-4-4 12 0,-5 8-12 0,-4-8 12 0,-1 3-31 0,1 1-5 0,4-4-2 0,0 4 0 0,-9 0-110 0,0 4-23 0,9 0-4 0</inkml:trace>
    </iact:actionData>
  </iact:action>
  <iact:action type="add" startTime="178231">
    <iact:property name="dataType"/>
    <iact:actionData xml:id="d14">
      <inkml:trace xmlns:inkml="http://www.w3.org/2003/InkML" xml:id="stk14" contextRef="#ctx0" brushRef="#br1">8538 14310 990 0,'0'0'21'8,"0"0"5"-8,0 0 1 0,0 0 1 0,0 0-28 0,-5-8 0 0,5 8 0 0,-9-8 0 12,9 8 16-12,-5-9-4 0,-4 1 0 1,9 8 0 9,0 0-3-10,0 0-1 15,-9 0 0-15,-1-12 0 0,1 8 7 0,9 4 1 3,-9-9 0-3,9 9 0 17,0 0 28-17,-10-4 5 0,1 0 2 0,9 4 0 7,0 0 16-7,0 0 3 23,0 0 1-23,0 0 0 1,0 0-23-1,0 0-4 0,0 0 0 0,0 0-1 5,0 0-11-5,0 0-1 8,0 0-1-8,0 0 0 13,0 0-30-13,14 4 0 1,-5-4 0-1,5-4 0 13,5 4 11-13,0-4-11 2,4 4 12-2,-5 0-12 16,1 0 23-16,4 0-3 0,1 0 0 0,-1 0 0 16,0-8-6-9,0 8-2-7,1 0 0 0,4 8 0 0,4-8-12 0,-4 0 0 17,5 0 8-9,-1 4-8-8,1 0 0 0,4 0 8 0,0-4-8 0,1 9 0 9,-1-9 0-1,5 4 0-8,0 0 0 0,4 4 0 6,-4-4 0 2,5 0 0-8,-1 5 0 0,1-5 0 6,-1 4 0 1,6 0 0-7,-1 1 9 0,5-1-9 7,-5-8 8 3,5 8-8-10,0 1 8 0,-1-9-8 7,1 4 12 0,0-4-4-7,-5 12 0 1,5-12 0 6,-5 0-8 1,-4 0-11-8,0 0 3 0,-1 0 0 4,1 0 8 5,-5 0 8-9,4 0-8 0,-4 0 11 13,5 0-2-13,-6 0 0 1,-8-12 0-1,0 12 0 8,4 4-9-8,0-4 8 15,-4 0-8-15,-1 0 8 0,1 0-8 0,0 8 8 11,-1-8-8-11,-4 0 8 4,0 0-8 4,-5 0 0-8,1 0 0 0,-1 0 0 6,0 4 0 2,-4 0 0-8,-1-8 0 0,1 0 0 13,0 4 0-13,-1 0 0 1,-9 0 0-1,5 0-11 12,0 0 11-12,-4 0 0 6,-1 0 0 2,-9 0-8-7,0 0 8-1,0 0 0 6,0 0 0 3,0 0 0-9,0 0 0 0,0 0 0 3,0 0 0-3,0 0-8 13,0 0 8-12,-5-12 0-1,5 8 8 1,0 4-8 12,-9-13 0-13,0 9 8 11,-1 4-8-2,1-12 0-9,0 3 0 0,-5-3 8 0,-5 8-8 0,5-9 0 22,-4 9 0-14,-6-12 0-8,1 3 0 0,-5 5 8 0,-4-9-8 0,-1 9 0 0,-4 0 0 0,-5-9 0 35,-5 5 0-28,5 4 0-7,0-1 0 0,1 1 0 0,-6-4 0 1,0 7 0-1,1-7 0 0,4 8-8 0,-5 0 8 0,1 0-8 0,4-1 8 0,-5 5-8 34,1-4 8-25,-1 4 0-9,-4 0 0 0,0 0 0 0,-5 0 0 0,0 0 0 0,0 4 0 0,5 1-8 0,0-1 8 0,0 0 0 1,0 0 0-1,-1 0-8 21,1-4 8-14,0 8 0-7,0-8 0 0,-1 5 0 0,1-5 0 0,9 0 0 19,0 4 0-12,1-4 8-6,-1 0-8-1,4 0 0 0,1 0 0 0,5 0 0 0,-6 0 0 0,6 0 0 20,4-4 0-9,0 4 0-11,0 0 8 0,0 0 4 0,5 4 1 0,0 4 0 0,4-8 6 0,0 0 1 22,-4 4 0-11,0-4 0-11,4 4-20 0,-4-4 0 0,0 0 8 1,4 0-8-1,-4 0 0 0,4 0 0 0,0 0 0 0,5 9 0 30,-4-18-16-22,4 9 2-8,5 9 1 0,-1-9 0 0,1-9 13 0,-5 9 0 0,5 0 0 0,-1 0-9 0,1 0 9 0,0 0 11 55,9 0-3-47,0 0 0-8,0 0-8 0,0 0 12 0,0 0-12 0,0 0 12 0,0 0-12 1,0 0 0-1,0 0 0 0,0 0 0 0,0 0 0 0,0 0-14 0,18 9 5 0,1-9 1 0,4 0 8 0,1 0 0 62,3 0-9-55,6 0 9-7,0 0 0 0,4 0 0 0,5 0-9 0,0 0 9 0,0 0 0 1,4 0 0-1,1 0-8 0,4 0 8 0,0 4 0 0,5 0 0 0,0 0-8 0,0 4 8 0,4-8 0 0,1 9-10 0,-5-1 10 0,4-4-8 1,1 8 8-1,4-8 0 126,-5 9 0-119,1-9 0-7,4 4 0 0,0 1 0 0,-4-9 0 0,4 0 0 0,-5 0 0 0,-4 0 0 0,5 0 0 0,-5 0 0 0,-5-9 0 0,0 1 0 0,5 4 0 0,0 4 0 0,-5-8 0 0,0-1-10 0,-9 1 10 0,5 0-10 0,-5 0 10 0,-5 3-13 0,0 1 5 1,-4-8 8-1,-10 12-11 0,0-4 11 0,-4 0-8 0,-1 4 8 0,-8-9-38 0,-1 9-2 0,-9 0-1 0,0 0 0 0,0 0-9 0,0 0-2 0,9-4 0 0,-9 4-473 265,0 0-95-257</inkml:trace>
    </iact:actionData>
  </iact:action>
  <iact:action type="add" startTime="189116">
    <iact:property name="dataType"/>
    <iact:actionData xml:id="d15">
      <inkml:trace xmlns:inkml="http://www.w3.org/2003/InkML" xml:id="stk15" contextRef="#ctx0" brushRef="#br1">6718 12924 345 0,'0'0'31'8,"-5"0"-31"-8,-4 0 0 0,4 0 0 13,-4 0 92-12,-1-4 12-1,1-1 2 0,0 5 1 13,-1-8-70-13,6 4-13 0,-10 0-4 0,0 4 0 15,5 0-8-15,-5-8-1 0,4 3-1 0,-4 5 0 8,5-4-10 3,0 4 0-11,-5 4 0 0,4-4 0 3,1-4 0-3,0 4 12 16,0 0 0-15,-1 0 0-1,1 0-12 0,9 0-17 5,0 0 4-5,0 0 1 17,-9 4 23-17,9-4 5 0,0 0 0 0,0 0 1 7,0 0-17-7,0 0 0 16,0 0 0-16,0 0 0 0,18 13 0 0,-4-9 0 6,0 0 0-6,0 4-9 16,5-8 9-15,-1 0 0-1,1 0 0 0,0 0 0 6,-1 0 20-6,5 0 0 7,-4 0 0-7,4 0 0 13,-4 0 5-2,4-8 1-11,1 8 0 0,-1-4 0 0,-5 0-10 0,6 4-1 24,-1 0-1-17,0-8 0-7,-4-1-2 0,0 9 0 0,-1-8 0 0,-4 0 0 0,-5 0-2 0,5 3-1 26,-4-3 0-17,-1 8 0-9,5-12 0 0,-9 8 0 0,-5 4 0 0,0 0 0 0,4-9-9 0,1 1 0 0,-5 8-12 0,0-8 12 15,-5-5 0-2,1 5 15-13,-1 0-1 0,-9 8 0 0,5-13-14 0,-5 9 0 18,0 4 0-3,0-8 0-15,-9 4-24 0,4 4 3 0,-4 0 0 0,-1 0 0 0,1 4 4 0,0-4 1 0,-5 8 0 0,0-4 0 30,5 9 4-21,-5-5 2-8,0 4 0-1,0 5 0 0,-5 0 10 0,5-1 0 0,0 5 0 0,0-5 0 0,5 1 12 0,0-1-1 69,4 1-1-62,5-5 0-7,0 5-10 0,0-5 0 0,5 1 0 1,4-1 0-1,1 1 0 0,-1 3-14 0,0-3 3 0,5 3 1 0,10-8-8 0,-6 5-2 0,1 3 0 0,4 1 0 0,1-9 10 0,4 5 2 0,0-5 0 0,0 0 0 0,0 1 8 0,4-1-10 56,5-4 10-49,1-4-10-7,-1 0 10 0,0 0 0 0,5-4 0 0,0 4-8 0,0-13 8 0,0 9 9 0,5-12-1 0,-5 3-8 0,-5 5 26 0,5-9-2 0,4 5 0 0,-4-5 0 0,-4 1 8 0,-6 8 2 0,1-9 0 0,-5 1 0 92,0-1-11-84,-5 5-3-8,0-5 0 0,-4 9 0 0,0-9 12 0,-5 5 1 0,-5-5 1 0,0 9 0 0,1-5-6 0,-6 9-2 0,1-8 0 0,-5 4 0 0,-5-1-26 0,1 1-14 1,-5 8 2-1,-1 0 0 0,-4 4 12 0,-4 0-12 0,9 1 12 0,-5 3-12 0,0 0 12 0,0 4-9 0,4 1 9 0,-3 3-8 0,-1-7 8 0,4 7 0 132,-4-3 0-125,0 3 0-7,5 1 0 0,5-9-8 0,-1 5 8 0,5 3-8 0,0-8 8 0,0 1 0 0,9 7 8 0,-4-16-8 0,9 0 0 0,0 0 0 0,0 0 0 0,5 13 0 0,-1-1 0 0,6 0 0 0,-1-7 0 0,5-1-8 0,0 4 8 0,0-8 0 1,5 4 0-1,-1-8 0 0,10 4-8 0,-5 0 0 0,1 0 0 0,-1-12 0 0,5 7-1 0,0-3 0 0,0 0 0 0,0-9 0 0,0 5 9 0,-1-5 8 0,1 1-8 0,0 8 11 0,-9-9-11 0,4 0 0 0,1 5 9 0,-11-5-9 246,-8 5 20-240,4 0 0-6,1-5 0 0,-6 5 0 0,-8 3 25 0,-1-11 5 0,-4 11 1 0,-1 1 0 0,-3 0-23 0,-11 4-5 0,1 0-1 0,-5 8 0 0,-5 0-39 0,-4 4-8 0,0 9-2 1,-10 3-452-1,6 13-90 0</inkml:trace>
    </iact:actionData>
  </iact:action>
  <iact:action type="add" startTime="190774">
    <iact:property name="dataType"/>
    <iact:actionData xml:id="d16">
      <inkml:trace xmlns:inkml="http://www.w3.org/2003/InkML" xml:id="stk16" contextRef="#ctx0" brushRef="#br1">6508 14401 1094 0,'0'0'97'1,"0"0"-77"-1,-9 0-20 0,4-8 0 12,-4 4 73-11,4 0 11-1,1 4 3 0,-6-9 0 10,1 5-70-10,0 4-17 3,9 0 0-3,-5-8 0 9,-9 8 0-9,5-12 0 7,-1 12 0-7,1 0 0 8,-5-4 0-8,5 4-9 8,-5 0 1-7,0 0 0 9,0 4 0-10,0-4 0 3,0 4 0-3,5 4 0 9,-1-4 8 2,1 13 0-11,-5-9 0 0,5 9 0 3,-1-5 0-3,1 5 0 7,0 3-10-7,4-3 10 21,5 4-28-20,0-1 0-1,0 5 1 0,5-8 0 2,4-1 2-2,-4 5 0 11,4-5 0-11,-4-7 0 13,9 3 1-4,0 5 0-9,0-9 0 0,4 0 0 1,6-4 12-1,-1-4 4 21,-5 5 0-12,6-5 0-9,-1-5-5 0,-4 1-1 0,4-4 0 0,-4 0 0 0,-1-5 22 0,-4 5 4 22,5-9 0-15,-5 5 1-7,4 0-3 0,-4-5-1 1,-4 5 0-1,-1-5 0 0,0 0 12 0,-4 1 3 21,4-1 0-13,-4 1 0-8,-5 3 6 0,0-3 2 0,0 3 0 0,-5-3 0 0,1 8-12 0,-1-1-1 16,-9 1-1-9,0 0 0-7,5 8-6 0,-15 0 0 1,1 0-1-1,-5 0 0 20,0 4-11-13,-4 8 0-7,-6 5 0 0,6-1 0 0,-5-3-12 0,4 3-2 0,-4 1 0 0,9 0 0 63,0-1 14-53,0 1 0-10,0-1-10 0,9 1 10 0,5-1 9 0,-4 1 7 0,4-9 0 0,0 5 1 0,5 3-5 0,-1 1-2 0,6-1 0 0,-1 1 0 0,5-9-10 0,0 4 0 0,5 5 0 0,-1-9-11 0,6 1-5 0,-1-1-2 1,5 0 0-1,4-4 0 68,1 0 18-60,4-4 0-7,-4 5 0-1,4-10 0 0,1-3 9 0,-1 8 3 0,5-12 0 0,-5-1 0 0,5 5 5 0,-5-9 2 0,1 5 0 0,-1-4 0 0,-5-1-9 0,-4-4-2 0,5 5 0 0,-5-5 0 0,-5 4 0 0,1 1 0 0,-6 8 0 0,1-9 0 85,0 0 8-76,-5 1 2-9,-10 8 0 0,6-1 0 0,-6 5-3 0,-4-8-1 0,-4 12 0 0,-6 0 0 0,-4 0-14 0,1 12 0 0,-6-3 0 0,5-1 0 0,0 12 0 0,-4-11 0 0,-6 7-12 0,6 1 12 0,4 4-28 0,0-5 2 1,5 1 0-1,4-1 0 0,0 1-30 0,1-1-7 0</inkml:trace>
    </iact:actionData>
  </iact:action>
  <iact:action type="add" startTime="195212">
    <iact:property name="dataType"/>
    <iact:actionData xml:id="d17">
      <inkml:trace xmlns:inkml="http://www.w3.org/2003/InkML" xml:id="stk17" contextRef="#ctx0" brushRef="#br1">7495 14807 288 0,'0'0'25'9,"0"0"-25"-8,0 0 0-1,0 0 0 10,-5 0 108-10,5 0 16 0,0 0 3 0,0 0 1 11,0 0-75-10,0 0-14 1,0 0-3-2,0 0-1 8,-9 0 10-8,9 0 3 11,0 0 0-10,0 0 0 10,0 0-9-11,0 0-2 0,0 0 0 1,0 0 0 9,0 0-13-10,0 0-2 3,0 0-1 7,14 0 0-10,-5-8-9 0,1 8-1 13,4 0-1-13,4 0 0 0,1 8-10 0,0-8 0 14,-1 0 9-14,-4 0-9 2,5 0 12-2,4 0-3 17,-4 0 0-17,4 0 0 0,0 0-9 0,0-8 0 9,1 8 0 7,-1 0 0-16,5 0 8 0,-5 0 0 0,1 0 0 1,-1 0 0 9,5 0-8 7,0 0 8-17,-5-4-8 0,5 4 8 0,0-5-8 0,-5 5 0 0,10 0 0 0,-5 0 0 13,4 0 0-5,-4 0 8-8,5 0-8 0,-1 0 8 0,1 0 1 1,-1 0 0 3,-4 0 0 6,0 0 0-10,5 0-9 0,-5 0 0 15,4 0 0-15,1 5 8 0,4-5-8 0,-4 4 0 14,-5-4 0-14,4 0 0 0,6-4 0 0,-10 8 0 15,4 4 0-15,-4-8 0 1,5 4 0 0,-5-4 0 10,0 4 0-11,4 5 8 8,-4-9-8 1,0 0 0-9,0 4 0 0,4 0 8 0,-4 4-8 0,0-4 8 8,0 4-8 1,-4 1 8-9,-1-9 1 0,5 8 0 7,4 0 0 3,-8-8 0-10,8 4 7 1,-4 1 2 6,0 3 0 2,5-4 0-9,-5 0-18 0,0 0 0 8,4 5 0 3,-4-9 0-11,5 0-11 0,-5 0-5 0,9 4-2 0,-5 0 0 7,-4 4 18 3,10-8 0-10,-6 0 0 0,5 4 0 9,5 0 0 3,0 5 0-12,-5-9 0 0,1 4 0 0,-1 0-13 0,0 4 1 8,-4-8 0 2,-1 0 0-9,6 4 12-1,-6-4 0 0,1 5 0 0,-5-5 0 16,4 4 21-16,1-4 7 0,-5 0 2 0,4-4 0 15,1 4-22-15,0 0-8 0,4 0 0 0,-5-5 0 13,6 1 0-13,-6 4 0 0,-4 0-11 0,9 0 11 13,1-8 0-13,4 4 12 8,-5 0 0 1,0 4 0-9,0-9-12 0,1 5 0 5,-6 4 0 3,5 0 0-8,-4-4 0 0,0 4 8 8,-1 0-8 1,-4 0 0-9,5-8 0 0,4 8 0 0,-5-4 0 0,1 0 0 16,4 4 0-16,-4 0 0 0,-1-9 0 0,6 9 0 9,-1 0 0-1,0 0 0-8,0-8 0 0,-4 4 0 9,4 4 0-1,-4 0 0-8,4 0 0 0,-4 0 0 7,-5-8 8 0,4 3-8-7,1 1 8 0,-5 8-8 11,0-4 0-2,0-4 0-9,-5 4 0 0,5 0 0 0,0 0 0 0,4 0 0 7,-4 0 0 2,0-8 0-9,-5 8 0 0,5-4 0 6,0 4 0 2,-4-4 0-8,-6 4 0 0,1 0 0 15,-1 0-9-15,1-9 9 0,-5 9 0 0,0-4 0 12,0 0 0-1,0 4 0-10,-5 0 0-1,1-4 0 0,-10 4 0 0,9 0 0 12,5 0 0-2,-14 0 0-10,4-4 0 0,6 0 0 0,-1 4 0 0,-9 0-13 14,0 0 4-6,0 0 1-8,0 0 8 0,0 0 0 0,0 0 0 0,0 0-8 20,0 0-24-20,9-4-5 1,-4 0-1-1,-5 4 0 17,0 0-15-17,0 0-3 0,0 0-1 0,0 0 0 0</inkml:trace>
    </iact:actionData>
  </iact:action>
  <iact:action type="add" startTime="196523">
    <iact:property name="dataType"/>
    <iact:actionData xml:id="d18">
      <inkml:trace xmlns:inkml="http://www.w3.org/2003/InkML" xml:id="stk18" contextRef="#ctx0" brushRef="#br1">7588 15407 633 0,'0'0'56'1,"0"0"-44"-1,0 0-12 0,0 0 0 15,0 0 113-15,0 0 21 0,0 0 4 0,0 0 1 15,0 0-112-15,0 0-27 0,14-12 0 0,0 8 0 15,-5 4 0-15,5-9 11 0,-4 9-11 0,8-8 10 17,1 8-2-17,-5 0 0 0,-5-8 0 0,5 4 0 4,-14 4 29-4,10 0 6 19,8 0 1-19,-4 0 0 0,0 0-11 0,0 0-1 5,5 0-1-5,-1 0 0 16,1 0 9-16,4 0 3 0,-4 0 0 0,4 0 0 5,0 0-23-5,1 0-4 8,-1 4 0-8,0-4-1 7,0 8-6 1,5-8-1-7,5 0 0-1,-5 0 0 13,4 0-8-13,1 0 0 1,4 0 0-1,5 0 0 11,-5 0 0-11,5 0 0 3,5 0 0 7,4 0 0-10,0 4 0 1,5-4 0 9,-5 0 0-10,1 0 8 4,3 0-8 5,-3 0 0-9,4 0 0 0,-1 0 0 5,-3 0 0 4,-1-4 0-9,0 4 0 1,0 0 0 11,10 0 0-12,-10 0 8 0,0 0 0 1,5 0 0 11,-9 0 12-12,4 0 1 5,-5 0 1 4,1 0 0-9,4-8-22 0,-4 8 0 4,4-4 0-4,-5 4 8 15,1 0-8-15,0 0 0 0,4-5 0 1,-5 5 0 5,1 0 0 2,-1 0 8-8,1 0-8 0,-5 0 11 7,-5 5-11 2,5-5 0-9,-5 0 0 0,0 0 8 6,-4 0-8 2,0 0 0-8,-1 0 0 0,1 4 0 17,-5-4 0-17,4 8 0 0,1-8 0 0,4 0 0 7,-4 0 0 7,-1 0 0-14,1 0 0 0,4 0 0 0,0 0 0 0,1-8 0 7,-1 8 0 2,-4-4 0-9,4-1 0 0,0 1 0 6,-4 4 0 3,4 0 0-9,-5-8 0 0,1 4 0 9,0 0 0 3,-1-5 0-12,-4 5 0 0,5 4 0 0,-1-4 0 0,-4 4 8 10,0 0-8 1,-5-8 0-11,5 8 0 0,0 0 0 1,0 8 0-1,0-8 0 7,0 0 0 2,0 0 8-9,0 4-8 0,5-4 0 7,-6 0 0 2,6 4 8-9,-5-4-8 0,5 0 0 6,-6 0 0 3,1-4 8-9,0 4-8 0,0 0 10 5,0 0-10 4,-5-4 10-9,5 4-10 0,-4 0 0 6,8 0 0 2,-8 0 0-8,-1 0 0 0,0 0 0 10,5 0 0-1,-5 0 0-9,-4 0 10 0,0 4-10 3,-1-4 12-3,1 4-12 12,4 5 0-12,0-9 0 11,1 4 0-2,-6 0 0-9,1-4 0 0,0 8 0 0,-1-8-12 0,1 0 3 6,-1 4 9 2,-4 1-13-8,5-5 5 0,-5 0 8 8,0 4-11 0,0-4 11-8,0 0-8 0,0 0 8 22,-5 0-38-22,-4 0-2 0,4 0-1 0,-9 0 0 16,0 0-95-16,0 0-18 0,14-9-4 0,-14 9-1 0</inkml:trace>
    </iact:actionData>
  </iact:action>
  <iact:action type="add" startTime="217820">
    <iact:property name="dataType"/>
    <iact:actionData xml:id="d19">
      <inkml:trace xmlns:inkml="http://www.w3.org/2003/InkML" xml:id="stk19" contextRef="#ctx0" brushRef="#br1">20111 14513 457 0,'0'0'20'10,"0"0"4"-10,0 0-24 0,-9 4 0 0,-1-4 0 0,10 0 0 9,0 0 46-9,0 0 4 2,-18-4 1-1,8 0 0 10,10 4-15-11,-4-4-2 2,-6 0-1-2,6 0 0 12,4 4 19-12,0 0 3 4,0 0 1 7,0 0 0-11,-5-9-13 0,5 9-3 3,14-12 0-2,-9 8 0 12,-5 4-32-13,14-13-8 2,0 1 0-2,4 4 0 13,1 3 12-13,0-3 0 2,-5 0 0-2,9 0 0 8,9-1 6-8,1 1 2 12,-10 4 0-12,15 0 0 4,13-5-20-4,0 5 0 12,-9 4 0-3,9-4 0-9,0 4 27 0,10 0 5 15,-5 0 0-4,4 4 1-11,1 9-33 0,8-13 0 0,1 4 0 0,5 0 0 0,4 4 0 0,5-8 0 5,0 4 0 5,-1 1 0-10,1 3 0 0,0-8 0 5,4 4 0 5,1 0 0-10,4 4 0 0,0-3 0 5,5-1 0 4,-10 0 0-9,5-4 0 0,-4 8 0 6,4-4 0 4,0 0 0-10,0 5 0 0,0-1 0 5,-4 0 0 4,-6 1-9-9,1-9 9 0,-5 8 0 6,1-4 10 2,-1 4-10-8,0-8 0 0,0 8 0 7,-5-8 0 1,-4 5 0 9,-5-1-24-17,-4 4-5 0,-10-8-1 0,-4 0 0 0,-5 4 18 0,-5-4 3 13,-5 0 1-13,1 4 0 0,-10 5 8 0,-9-9-8 6,0 0 8 4,-4 0-8-10,-10 0 8 0,0 0 0 14,0 0 0-14,0 0 0 0,-10 0 17 0,-8 4 6 15,-1-4 1-14,-9-4 0-1,0 4-4 0,-9 0-1 7,0-9 0 4,-10 5 0-11,-9 0-8 0,-9 4-2 12,0 0 0-3,-5-8 0-9,-4 4 3 0,-1-1 0 0,-4 5 0 1,-5-8 0 12,-4 4 3-3,-5-4 1-10,-10 4 0 0,5 0 0 0,1 4-16 0,-1-5 0 9,0 1 0 1,0 4 0-10,-4 0 16 0,4 4 11 0,-4-4 1 0,4 5 1 9,5-1-21 1,-5 0-8-10,5 4 0 0,0-4 0 5,-5 4 12 4,10-8-3-9,4 0-1 0,14 9 0 8,0-1 20 4,5-4 4-12,9 0 1 0,0 5 0 0,14-5-10 0,-4 0-3 9,-5-4 0 0,9 8 0-9,14-4-20 0,0 0 0 10,-5 1 0-1,15-5 0 7,4 8-16-5,9-8-8-10,-9 4-2-1,14-4 0 0,0 0 9 0,9 12 1 0,10-7 1 0,0 7 0 0,9-8 4 0,4 4 1 0,15 5 0 0,-1-1 0 16,6-3 10-6,8 3 8-10,10 0-8 0,14-12 11 0,4 9-3 0,10-5-8 27,-5 4 12-17,5-4-4-10,4-4-8 1,5 4 12-1,10 5-12 0,4-9 12 0,-5 0-12 0,5 0 0 0,5 0 0 0,4 4 8 25,0-4 2-13,1 0 0-12,-5 0 0 0,-1 0 0 0,1 0-10 0,4-4 0 0,-4-5 0 0,-5 1 0 0,-5 0-20 0,10-5 1 26,0 1 0-16,4-5 0-10,5 5-139 0,-5-5-28 0,108-12-6 0,-57 13 0 0</inkml:trace>
    </iact:actionData>
  </iact:action>
  <iact:action type="add" startTime="219834">
    <iact:property name="dataType"/>
    <iact:actionData xml:id="d20">
      <inkml:trace xmlns:inkml="http://www.w3.org/2003/InkML" xml:id="stk20" contextRef="#ctx0" brushRef="#br1">17197 13996 172 0,'0'0'16'10,"0"0"-16"-10,0 0 0 0,0 0 0 2,0 0 184 8,0 0 35-10,0 0 6 0,0 0 2 12,-5 0-140-12,-4 0-28 0,9 0-6 0,-10 0-1 13,1-9-38-13,0 5-14 2,0 0 9-2,-1 0-9 11,-4 4 0-11,5-8 0 3,-5 4 0-3,0-1 0 11,-5-3-14-11,5 0 5 5,-4 8 1-4,-1-8 0 10,5-1 0-11,-4 1 0 5,-6 4 0-5,1 0 0 16,0 0 8-16,0 4 0 0,-5-9 8 0,0 5-8 6,0 0 8-6,0 4-8 16,0-8 8-16,-5 4-8 0,1 0 11 0,-1 4-3 6,0-9 0 4,-4 9 0-10,0-8-8 0,-5 4 0 7,0 0 0 2,-4 0 0-9,4-5 0 0,-9 9 0 5,-1-12 0 5,1 8 0-10,-5 4 0 0,10-13 0 5,-5 9 0 5,-1 4 0-10,6 0 0 0,-1 0 0 6,-4 0 11 4,4 0-11-10,-4 0 0 0,5 0 0 3,-6 0 0 5,1 4 0-8,0 0 9 0,0 5-9 7,0-5 8 1,-1 0-8-8,1 4 0 0,5-4 0 15,-6 5 0-15,6-1 0 0,-10 9-11 0,0-9 11 6,0 4-8 4,0 1 8-10,-4-1-20 0,-5 5 2 6,0-5 0 5,-1 9 0 10,1-5-13-21,-5 5-2 0,1 4-1 0,-1-9 0 0,5 9 34 0,-5 4 0 0,0-8 0 0,0 12 0 8,-9-12 0 0,9 4 14-8,5 8-1 0,0 0 0 9,0 4 11 0,-1 0 1-8,6-4 1 0,-1 0 0-1,1-4 24 2,4 9 5 3,9-9 1 9,6 0 0-14,-6 4-36 1,5 0-6-1,5 0-2 0,0-4 0 19,4 0-12-19,5 4 0 0,0-8 0 0,5 4 0 8,4 4 0 1,1 0-15-9,4 4 3 0,0 1 1 9,9-5-7 2,-4 4-2-11,9 4 0 0,0 5 0 0,4-9 12 0,1 4 8 12,9 5-12-2,5-13 12-10,9 4 0 0,4 1 0 0,10-5 8 0,5 4-8 8,4-4 15 1,9-8-3-9,6 8-1 0,3-4 0 11,6 8-2 3,9-12 0-14,4 8 0 0,10-4 0 0,4-4-9 0,1-4 0 0,4 4 0 0,4-5 0 8,6 1 0 2,4 0 0-10,9-5 0 0,1 1 0 8,4-1 20 5,14-3 1-13,0-13 1 0,4 4 0 0,-4 0-10 0,5-4-1 12,4-4-1 2,0 0 0-14,1-5-10 0,-1-7 0 0,5-9 0 0,0-4 0 3,-5-8 0 8,0-5 0-11,-4-3 0 0,0-5 0 8,4 5-24 3,-14-9 0-10,-4 0 0-1,-10 0 0 0,-4-4 24 0,0 5 0 7,-15-5 0 2,-8 8 0-9,-10 4 41 0,-9-3 13 7,-10 3 2 3,-9 1 1-10,0 3 7 1,-13 1 0 7,-6 0 1 1,-4-1 0-9,-9 1-23 0,-5-1-5 0,-14-3-1 0,-5 3 0 8,-4-3 0 3,-5-5 0-11,-10-4 0 0,-13-4 0 14,-10 1-22-2,-9-6-5-12,-9 1-1 0,-14-8 0 0,-23 4-8 0,-10-9 0 0,-14-3 0 0,-14 3 0 8,-4-4-16 4,-24 9 2-12,-13 0 0 0,-19 12 0 22,-10 12-34-22,-13 9-8 0,-15 12 0 0,-9 17-1 13,-18 16-38-2,-5 17-7-11,0 29-2 0,-5 4 0 0</inkml:trace>
    </iact:actionData>
  </iact:action>
  <iact:action type="add" startTime="228465">
    <iact:property name="dataType"/>
    <iact:actionData xml:id="d21">
      <inkml:trace xmlns:inkml="http://www.w3.org/2003/InkML" xml:id="stk21" contextRef="#ctx0" brushRef="#br1">382 16202 403 0,'0'0'17'9,"0"0"5"-9,0 0-22 0,0 0 0 0,0 0 0 0,0 0 0 12,0 0 160-12,0 0 27 0,0 0 5 0,0 0 2 13,0 0-164-13,4-9-30 1,-4 9-12-1,5-8 1 10,0 0-4-10,-5 8-1 11,4-8 0-11,-4 8 0 3,10-9 2-3,-10 9 0 13,0 0 0-13,0 0 0 3,9-4 47-3,-9 4 10 17,0 0 1-17,0 0 1 0,0 0 13 0,0 0 2 6,9-8 1-6,-9 8 0 13,0 0-4-13,0 0-1 0,0 0 0 0,14 0 0 8,0 0-22-8,-14 0-5 16,10-4-1-16,-1 4 0 0,5-4-13 0,-5 4-3 6,5 0-1-6,-5 0 0 8,5-4 2-8,0 4 1 26,-4 0 0-26,8-5 0 0,1 5 3 0,4 0 1 0,-4 0 0 1,-1 0 0 29,1-8-8-19,4 8-2-11,5 0 0 0,0 0 0 1,0-4-8-1,5 4 0 0,-1-4 0 0,1 4 0 0,4-8 0 0,0 8 0 0,1-5 0 0,8 1 0 15,1 4 0-6,-1 0 0-9,-4-8 0 0,5 8 0 0,9-4 0 0,-10 0 0 10,1 0 0 0,-1 4 0-10,1 0 0 0,-1-9 0 0,-4 1 10 0,5 8-10 7,-1 0 21 3,-4-8-2-10,5 4-1 0,4-1 0 6,0-3-3 5,0 8-1-11,1-4 0 0,-1 0 0 6,-5 4-6 6,6-8 0-12,-1 4-8 0,0-1 12 0,0 1-12 0,0 4 0 7,-4 0 8 4,4-8-8-11,0 4 0 0,5 0 9 7,0-5-9 6,0 5 8-13,-5 0 0 0,0 4 0 0,1 0 0 0,-1-8 0 17,-5 8 0-17,1 0-8 0,0-4 12 0,-1 0-4 6,-4-1-8 5,5-3 12-11,4 4-12 0,0 0 12 7,5-9-12 3,-5 9 0-10,5 4 0 0,-5-12 8 6,5 8-8 5,-5 4 0-11,0-13 0 0,1 9 0 0,-11 0 0 0,11 4 0 10,-1 0 0-1,-5 0 0-9,-4 0 0 0,5-8 0 10,-1 8 0-1,1 0 0-9,-5 8 0 0,4-8 0 0,15 0 0 0,-1 0 0 6,-8 4 0 3,-6-4 0-9,1 0 0 0,4-4 0 15,5 4 0-15,-10 0 0 0,-4 0 0 0,10-8 0 14,8 4 0-14,-9 0 0 0,-9 4 0 0,-5-9 0 8,10 5 8 1,-10 0-8-9,5-4 8 0,5 8-8 8,9-4 0 3,-15-1 0-11,-3 5 0 0,-1-8 0 10,5 4 0 0,-5 4 0-10,-4-4 0 0,-5 0 0 0,4 4 0 0,5 0 0 12,1 0 0 1,-10 0 0-13,-10 0 0 1,5 0 0-1,10 0-8 1,-5 0 8-1,-9 0 0 0,4 0-11 15,5 0 11-15,0 0-8 0,-5 0 0 0,-4 0 0 7,-5 0 0 3,4 0 0-10,-4 0 8 0,0 0-10 5,-14 0 10 7,0 0-10-12,14 0 10 0,-14 0-12 5,0 0 12 8,0 0-12-13,0 0 12 0,0 0 0 1,-14 4 0-1,-4-4 0 8,-6 4 0 0,6-4-20-8,-1 4 4 1,-4 4 1 11,-15-8-4-4,1 0-1-8,9 5 0 0,0-1 0 0,-9 4 7 0,0-4 1 22,-5-4 0-13,9 13 0-9,-8-13 12 0,-1 4-12 0,-14 0 12 0,0 4-12 0,5-8 12 0,-10 0-12 27,-18 4 12-16,0-4-12-11,4 8-32 0,-8 1-5 0,-6-9-2 0,-4 8 0 25,-5 0 7-14,1-4 2-10,-1 9 0-1,0-9 0 0,0 0 26 0,5 4 4 0,5 1 2 0,-1-5 0 0,-4 4 21 1,0 0 4-1,0 1 1 0,4-5 0 0,-4 8 4 0,5-3 2 28,4 3 0-17,-4-8 0-11,-1 8-10 0,-4-3-1 0,0-1-1 0,0 0 0 0,0 1-10 0,4-1 0 0,1 4 0 0,-1-8 0 26,-4 9 0-16,-4-5-16-10,8 0 4 0,1-3 1 0,9 3-11 0,-1 0-2 0,1 0-1 0,0 1 0 0,5-5 25 0,-1 0 0 22,-4 4 0-13,5-4 0-9,4 9 0 0,0-13 0 0,0 8 0 0,5 0-8 1,0 1 8-1,-1 3 12 20,-3-12-2-10,8 4-1-10,5 0-9 0,0 5 0 0,1-9 0 0,3 0 0 0,1 0 9 0,5 0 7 26,4 0 0-17,4 0 1-9,1 0-5 0,5 0 0 1,4 0-1-1,4 0 0 0,1 0-11 0,5 0 12 0,-1 0-12 0,10-9 12 32,-1 9-1-19,10 0 0-13,0 0 0 0,0 0 0 0,0 0-11 0,0 0 0 0,19-4 0 0,4 4 0 0,10-4 0 0,-1 4 0 0,10-8 0 0,9 4 0 35,1-1 0-19,8 1 0-16,15-4 14 0,-1 0-4 0,1 8-10 0,8-9 0 0,-3 5 0 0,8 0 8 0,5-4-8 0,0 4 8 1,-4 0-8-1,4 4 8 0,5-13-8 0,-5 5 0 77,4 4 0-65,1 0 0-12,0 0 0 0,0-1 0 0,4-3 0 0,1 4 8 0,-6 0 16 0,6 4 2 0,4-8 1 0,-5 8 0 0,-4-5-16 0,0 5-3 0,-1-4-8 0,-3 4 12 0,-1 0-3 0,-10 0-1 0,11 0 0 0,-6 0 0 0,0 0 12 0,6-8 1 0,-11 8 1 0,1 8 0 0,-9-8 4 0,8 0 1 107,6 0 0-98,-5-8 0-9,-10 8-27 0,1 0 0 0,-1-4 0 0,1 0 0 0,-6 0 0 0,-8 4 0 0,-5 0 8 0,4-9-8 0,10 9 10 0,-5-4-10 0,-18 0 12 0,9 4-12 0,4-8 9 0,-4 4-9 0,-5-1 0 0,-4 5 9 0,-5-8-9 0,0 8 10 0,4-4-10 0,-8 4 10 0,-6 0 0 0,5 0 0 0,5 0 0 0,-4 4 0 0,-15-4-1 1,0 0 0-1,10 0 0 0,-5 0 0 85,-10 0-9-75,1 0 0-10,-1 0 0 0,6 0 0 0,4 8 0 0,-19-8-9 0,-9 0 9 0,0 0-13 0,19 0 4 0,-19 0 1 0,0 0 0 0,0 0 0 0,0 0 8 1,-14 5-10-1,4-5 10 0,-8 0-10 0,-6 0 10 0,1 0 0 0,9 4 0 0,-9-4-8 0,-14 8 8 0,9-8-8 0,4 0 8 0,-3 4-8 0,-11 0 8 0,6-4-13 105,-10 0 5-95,0 9 8-10,0-5-9 0,-5 0 9 1,-13 0 0-1,4 4 0 0,5-4-27 1,-10 9 2-1,-8-13 0 0,-1 8 0 0,0 0 15 0,-5-3 10 0,-8-1-12 0,-6 4 12 0,-9-4-8 0,-4 4 8 0,4 1 0 0,-4-9 0 0,-5 8-8 0,0 0 8 0,-10-8 0 0,1 4 0 0,-1 0 0 0,6 5 0 0,-1-9 12 0,-4 0-3 0,9 0 23 0,-5 0 5 0,9 0 1 0,1 0 0 0,9-9-2 1,-5 5-1 150,0 0 0-139,5 4 0-12,-5-8-24 0,5 4-11 0,0 0 10 0,5 4-10 0,4 0 0 0,-9 0 0 0,-5 0 0 0,5 8 0 0,-5 0-28 0,5 9 0 0,-5-9 1 0,1 13 0 0,-1 8-98 0,0 12-20 0,-97 42-4 0,50 0-634 0</inkml:trace>
    </iact:actionData>
  </iact:action>
  <iact:action type="add" startTime="238735">
    <iact:property name="dataType"/>
    <iact:actionData xml:id="d22">
      <inkml:trace xmlns:inkml="http://www.w3.org/2003/InkML" xml:id="stk22" contextRef="#ctx0" brushRef="#br1">20800 17394 594 0,'0'0'26'21,"0"0"6"-21,-9 0-32 0,-1 0 0 0,10 0 0 0,-4-8 0 0,-6 8 0 0,1-9-15 0,4 5 2 0,5 4 0 23,-9-4-8-23,4-4-2 0,-4-1 0 0,4 9 0 0,5 0 37 1,0 0 7 4,-4-12 2-5,4 12 0 16,0-8 28-16,0 8 5 0,-9-4 2 0,4-1 0 7,5 5 6-7,0 0 0 11,0 0 1-11,-5-4 0 5,-4 4-1-5,9 0 0 16,0 0 0-16,0 0 0 0,0 0-25 0,0 0-6 5,0 0-1-5,9-4 0 15,-9 4-32-15,0 0 0 0,10 0 0 0,3-8 0 9,1 4 0-9,0 0 0 16,0 4 0-16,-4-9 0 0,4 5 0 0,0 4 0 6,-14 0 0-6,14 0 0 7,4 0 13-7,-4 0-4 7,0-4-1-7,0 4 0 17,0 4-8-17,0 0 8 0,5-4-8 0,-5 0 8 37,4 9-8-28,1-9 0-9,-1 0 0 0,1 0 0 0,4 0-11 0,1 0 11 1,4 0-8-1,4 0 8 0,-4 0-16 0,0 0 1 0,5 0 1 0,-5 4 0 33,-1-4-7-19,6 0-2-14,-5 0 0 0,5 4 0 0,-5 4 23 0,4-8 0 0,-4 0 0 0,0 4 8 0,0 0-8 0,0-4 0 0,4 5 0 0,1-5-11 11,0 0 0-2,-1-5 0-9,5 5 0 0,1 0 0 0,4-4 2 0,-5 4 0 6,0-4 0 5,0 4 0-11,5 0 1 0,0 0 0 4,-5 0 0 5,5-8 0-9,-5 4 8 0,-4 4-8 8,4 0 8 4,1 0-8-12,-6 0 8 0,1 0-8 0,-1 0 8 0,1-4-8 21,-1 4 8-21,1 0 0 0,0 0 8 0,4 0-8 3,0 0 0 7,5 0 0-10,-5-13 0 0,1 9 0 5,3-4 0 5,1 4 0-10,-4-1 0 0,-1 1-8 18,0-4-16-17,5 0-4-1,-5 8 0 1,0 0 0-1,-4-8 7 0,4 3 1 6,-4 1 0 4,4 4 0-10,-4-8 4 0,-1 8 0 8,1-4 1 2,4 0 0-9,-4 8 7 0,-5 0 8-1,4-4-13 1,-4 8 5 10,9-8 8-11,-9 4-10 6,5-4 10 3,-5 0-10-9,0 0-6 0,-5 0-2 6,0 0 0 6,1 0 0-11,-6 5 9-1,1-5 9 0,-5 0-13 0,0 0 5 10,-5 0 8 4,-9 0 11-13,9 0-3-1,-9 0 0 0,0 0-8 0,0 0 0 5,10 0 0 11,-10 0 0-16,0 0 21 0,0 0 3 0,0 0 0 0,0 0 0 16,0 0-2-16,0 0 0 0,0 0 0 0,0 0 0 18,-5 8-10-18,-9-8-1 0,-5 4-1 0,-4-4 0 10,5 4-21-1,-1-4-4-9,-9 8-1 0,0-8 0 15,0 0-11-4,0 4-2-11,0 5-1 0,-4-1 0 0,-6-8 30 0,1 4 0 0,5 0 0 0,-1 5 0 18,0-9 13-8,1 4 9-10,-1-4 2 0,1 4 0 0,-1-4-12 0,-4 0-1 0,4 0-1 1,-4-4-278 17,4 4-55-8</inkml:trace>
    </iact:actionData>
  </iact:action>
  <iact:action type="add" startTime="239545">
    <iact:property name="dataType"/>
    <iact:actionData xml:id="d23">
      <inkml:trace xmlns:inkml="http://www.w3.org/2003/InkML" xml:id="stk23" contextRef="#ctx0" brushRef="#br1">21982 17439 288 0,'0'0'12'0,"0"0"4"0,-4 0-16 0,4 0 0 13,0 0 0-13,-14 0 0 0,-5 0 120 1,1-8 20 8,-1 4 5-8,0 0 1 13,-4-5-78-14,4 5-15 0,-9 0-3 0,5 0-1 18,0-4 9-18,4 4 2 0,-4 0 0 0,0 4 0 2,4-13-20-1,-4 13-3 15,0-4-1-16,-1 4 0 0,6-8-22 0,-6 4-5 5,-4-1-1-5,5 5 0 12,-5 0 4-12,0-8 0 5,-4 8 0-5,-1 0 0 20,-4-4 2-20,0 4 1 0,-5 0 0 0,5 0 0 4,-1 0-3-4,1 0-1 6,-5 0 0 3,5 0 0-8,0 4 5-1,4-4 2 4,-4 0 0 7,0 0 0-11,-1 0-30 0,1 0-7 4,5 0-1 7,-6 0 0-11,-4 0 20 0,5 0 0 4,0 0-8 7,4 8 8-11,1-8-9 0,-1 0 9 5,1 0-13 9,8 0 5-13,6 5 8-1,-1-5-12 0,-9 0 12 0,9 0-12 26,6 4-13-26,3-4-3 0,-4 8-1 0,0-8 0 8,5-8-28 2,9 8-6-10,-5-4-1 0,-4 4 0 6,0-5-4 6,9 5 0-12,0 0-1 0,0 0 0 0,0 0 35 0,14 5 7 0,4-1 2 0,6 4 0 6,3-8 10 4,6 4 3-10,9 0 0 0,9 5-317 12</inkml:trace>
    </iact:actionData>
  </iact:action>
  <iact:action type="add" startTime="240153">
    <iact:property name="dataType"/>
    <iact:actionData xml:id="d24">
      <inkml:trace xmlns:inkml="http://www.w3.org/2003/InkML" xml:id="stk24" contextRef="#ctx0" brushRef="#br1">20609 18515 172 0,'0'0'16'1,"0"0"-16"-1,-9 0 0 0,-1 0 0 15,1-8 245-15,9 8 47 0,-4 0 8 0,-10 0 3 20,-5 0-161-20,10 0-32 0,9 0-6 0,0 0-2 3,0 0-20-3,0 0-4 10,0 0-1-10,9-8 0 2,0 0-29-2,5 3-7 12,-4 1-1-12,8-12 0 3,5 16-27-3,5-13-5 12,-4 5-8-12,8 0 11 3,5 0-11-3,10-5 10 8,-5 9-10-7,9-4 10 8,5-1-10-9,14 9 8 7,9-12-8-7,5 4 8 5,9 8-8 6,0-9 0-11,0 9 0 0,5-4 0 10,9 0-10 1,5 4-4-11,-1-8-1 0,1 0 0 18,0 8-15-18,-10-9-3 0,5 1-1 0,0 4 0 16,0-4 3-16,0 3 1 0,-4 1 0 0,-5 4 0 17,-5-12-3-17,0 8-1 0,5-4 0 0,-5-1 0 7,0 1 2 4,-5 4 1-11,-9-4 0 0,5-1 0 5,-9 1-9 5,-5 8-1-10,-5-12-1 0,0 12 0 6,0-5-6 5,-9-3-2-11,-9 8 0 0,-6 0 0 0,-3 0 22 1,-10 0 5-1,0 0 1 0,-10 8 0 5,-4-8 22 7,-14 0 0-12,0 0 0 1,0 0 0-1,0 0 9 0,0 0 10 14,-19 0 1-14,-4 5 1 0,-9-5 2 0,-1 12 0 16,-4-12 0-16,-5 0 0 0,0 0-23 0,-5 0 0 6,-4 0 0 6,-5-12 0-12,-4 12 0 0,-5 0 0 8,-1 0 0 2,-8 0 8-10,-5-5-8 0,0 5-13 0,-5 0 3 0,0 0 1 18,-4 0 30-18,-1 0 7 0,-4 0 0 0,-5 0 1 6,1 0 12 4,3 0 3-10,11 0 0 0,-1 0 0 4,0 0-28 8,0 0-4-12,-4 0-2 1,4 0 0 2,0 0-10 9,5-8 8-12,0 8-8 0,0 0 8 4,4 0-8 7,-4 0 0-11,0 0 0 0,0 0 8 5,-5 0 11 7,5 0 1-12,5 0 1 1,4 0 0-1,5 0 4 0,4-8 1 16,0 8 0-16,10 0 0 0,5 0-13 0,4 0-2 6,0 0-1 5,14 0 0-11,9 0-2 0,-4 0 0 5,0 0 0 9,4 0 0-14,10 0-16 0,9 0-4 0,-5 0-1 0,5 0 0 8,0 0 13 2,0 0-11-10,14 0 11 0,5 8-10 4,9 5 10-4,9-1 0 16,5-8 0-16,9 9 0 0,5-9 0 0,14 4 8 17,9 0-8-7,9-8 11-10,5 9-11 0,1-1 0 0,-1-8 0 0,9 4 0 22,5 0 0-12,14 4 0-10,0-8 0 0,5 4 0 0,0-4-12 0,13 0-5 1,6-4-1-1,8 4 0 26,-4-8-68-10,10 4-14-16,-1 0-2 0,0-13-1 0</inkml:trace>
    </iact:actionData>
  </iact:action>
  <iact:action type="add" startTime="247173">
    <iact:property name="dataType"/>
    <iact:actionData xml:id="d25">
      <inkml:trace xmlns:inkml="http://www.w3.org/2003/InkML" xml:id="stk25" contextRef="#ctx0" brushRef="#br1">14297 18172 954 0,'0'0'42'14,"0"0"9"-14,0 0-41 0,0 0-10 0,0 0 0 0,0 0 0 0,0 0-9 0,0 0-4 17,0 0-1-17,0 0 0 0,9 8 14 0,-9-8 0 4,0 0 0-4,9 0 0 25,0 0 0-25,-9 0 0 0,0 0 0 0,0 0 0 1,14 0 0-1,-14 0 0 4,0 0 0-4,0 0 10 19,0 0-2-19,0 0 0 1,0 0 0-1,0 0 0 6,0 0-22-6,0 0-5 4,0 0-1-4,0 0 0 18,0 0 10-18,0 0 2 0,0 0 0 0,0 0 0 6,0 0 16-6,0 0 4 6,0 0 1-5,0 0 0 17,0 0 11-18,0 0 3 0,0 0 0 0,0 0 0 5,0 0 13-5,0 0 4 6,0 0 0-6,0 0 0 21,0 0-10-21,0 0-2 0,0 0 0 0,0 0 0 3,0 0-3-3,0 0-1 6,0 0 0-6,0 0 0 15,0 0-19-15,0 0-9 0,0 0 8 0,0 0-8 8,0 0 10-8,0 0-10 13,0 0 12-12,0 0-12 1,0 0 28-2,0 0-2 5,0 0 0-5,0 0 0 16,0 0 3-16,0 0 1 0,0 0 0 0,10 0 0 8,-10 0-16-8,9 0-3 7,0 0-1 10,1 0 0-17,-10 0-10 0,14 0 0 0,0 4 9 0,9-4-9 6,-5 4 0-5,1-4 8 5,9 5-8-5,0 3 0 20,0-8 12-3,0 0-1-18,9 0-1 0,0 8 0 0,1-8-10 0,3 8 0 0,1-8 0 0,0 5 0 0,9-10 0 0,1 5 0 29,-1 5 0-13,0-5-11-16,5 0 11 1,0 0-12-1,0 0 12 0,4 0-12 0,1 0 12 1,4 12 0-1,0-12 0 0,0 4 0 0,0 0 0 0,5 5 0 24,-5-1 0-12,1 4 0-12,3-8 0 0,-3 9 0 0,3-5 0 0,-3 4-8 0,8 1 8 0,-9-1 0 0,0-3 0 0,5 7 0 7,-9-12 0 4,-1 9 0-11,-4-5 0 0,0 4 0 10,-5-7 0 0,0-1-13-10,1 4 5 0,-1-4 8 0,5-4-21 0,-5 0 3 7,-5 0 1 3,1-4 0-10,0 4 17 0,-6-8 0 5,1-1 0 6,0 9 0-10,-4-8-16-1,-1 4-4 0,-5 4 0 1,1-8 0 15,0 8-3-16,-6 0-1 0,1 0 0 0,-4 0 0 8,4-9 2 2,-5 5 0-10,-5 4 0 0,1 0 0 23,0-4-6-23,-5 4 0 0,0 0-1 0,0 0 0 0,-10 0 6 0,-4 0 2 4,10-8 0 7,-10 8 0-11,0 0 29 0,0 0 7 5,0 0 1 8,0 0 0-13,-10-4 15 0,1 0 3 0,-10 4 1 0,5-9 0 18,-4 5-8-18,-6 0-2 0,-3 4 0 0,-1-4 0 12,0 0 12-2,-10 0 3-10,1 4 0 0,-9-5 0 0,-6 1-32 0,-3-4-8 20,-6 4 0-9,-4 0 0-11,-5-9 0 0,5 9 11 0,-5-4-11 0,0 4 12 0,-4 0-12 0,-5 0 0 23,-5 4 0-11,5-13 0-12,-5 9 0 0,5 4-9 0,0-12 9 0,-1 7-13 0,-3 5 13 1,-1 0 12-1,-9-8-3 0,0 8 0 17,4 0-9-6,-4 0 0-11,5 0 0 0,-1 0 0 0,1 8 0 0,-1-8 0 0,-4 5 0 0,5-5 0 14,-1 12 0-3,1-12 0-11,-1 8 0 0,6 1 0 0,-1-5 0 0,5 4-12 20,0 0 4-9,-1-8 8-11,1 4-9 0,5 9 9 0,4-13 0 0,0 0 0 0,0 4-16 0,10-4 3 45,-5 0 1-32,9 0 0-13,-5 0 12 0,5-4 16 0,0 4-3 0,10 0-1 0,-1 4-12 0,10-4 0 0,9 4 0 0,-4-4 0 0,8 8 0 0,6-8 0 0,4 0 0 0,4 4 0 0,10-4 12 0,0 0-4 44,0 0-8-35,19 13 12-9,4-5-12 0,10 5 0 0,13-5 0 0,6 0 0 0,4-4 0 0,4 9 11 0,10-5-3 0,4 4-8 0,10-3 0 1,9-1 0-1,5-4 0 0,4 9 0 12,10-13 0-2,5 8 0-10,4 0 0 0,9-8 0 0,0 0 0 0,10 0 0 42,0-8 0-32,-1 4 0-10,6 0-43 0,-1-9-9 0,0-3-1 0,-4-1-1 0</inkml:trace>
    </iact:actionData>
  </iact:action>
  <iact:action type="add" startTime="252981">
    <iact:property name="dataType"/>
    <iact:actionData xml:id="d26">
      <inkml:trace xmlns:inkml="http://www.w3.org/2003/InkML" xml:id="stk26" contextRef="#ctx0" brushRef="#br1">8217 18122 172 0,'0'0'16'15,"0"0"-16"-15,0 0 0 0,0 0 0 0,0 0 88 1,0 0 16 16,0 0 2-17,0 0 1 0,-14 9-57 0,4-5-11 17,1 8-3-17,0-8 0 0,-1 0-23 0,1 5-5 3,0-1 0-3,0 0-8 23,-1-8 0-23,6 8 0 1,-1 5 0-1,5-13 0 0,-9 0 12 0,4 8 1 5,0-8 1-5,-4 8 0 24,4-3 34-24,5-5 8 0,0 0 0 0,0 0 1 1,-4 0 3-1,4 0 0 4,0 0 0-4,0 0 0 9,0 0-24-8,0 0-4 17,0 0 0-18,0 16-1 0,0-16 1 0,0 0 1 3,0 0 0-2,9 13 0 7,-4-9 7-8,4 4 2 18,0 0 0-17,1-4 0-1,-10-4-26 0,14 13-4 2,4-13-2-2,1 4 0 9,-1 0 2-9,6 4 0 6,-1-8 0-3,5 0 0 13,0 4-4 15,-5 1-8-30,0-5 12-1,10 0-4 0,0 0-8 0,4 0-9 0,-5 4 9 0,1-4-13 0,4 0 13 0,-4 0 0 0,-1 4 0 0,1 0-9 48,0 0 9-36,-1 0 0-12,-4 5 0 0,9-5-8 0,-4 8 8 0,4-12 0 0,0 4 0 0,1 9 0 0,4-13 0 0,4 8 0 0,-9-4 0 0,5 4-8 0,5-8 0 0,4 5 0 0,-4-1 0 0,4-4 0 35,0-4 8-22,0 4 0-13,0-5 0 0,1 5 0 0,3-8-14 0,1 4-1 0,0-4 0 0,5 8 0 0,-1-13 15 0,1 1 8 0,-5 4 0 0,4-1-8 1,-4 1 0-1,-5 0-12 8,0 4 0 8,-4-5 0-16,9 1 12 0,-5 0-12 0,0 8 12 0,0-13-12 12,-4 9 12 3,4-4 0-15,0 4 0 1,1 0 0-1,-1 0 0 0,-5 4 0 0,6-9 0 0,-6 9 0 7,1-4-16 4,-1 0 0-11,1 4 0 0,-1-12 0 10,-4 12 7 2,5-5 1-12,-5 5 0 0,4-8 0 0,-4 0 8 0,5 0 0 9,-5 3 0 3,-1-3-8-12,1 0 8 0,-4 4 0 0,-6 0 0 0,-4 4 0 8,0 0 0 5,-5 0 0-13,1-9 0 0,-6 9 0 0,-4 0 0 0,0 0 0 9,0 9 0 4,-5-9 0-13,-9 0 0 0,0 0 0 0,10-9 0 0,-10 9 0 17,0 0 0-17,0 0-8 0,0 0 0 0,0 0 0 5,0 0 8-5,0 0 11 13,0 0-3-13,0 0 0 4,0 0 7-4,-10 13 1 17,1-1 0-17,0-12 0 0,0 8 8 0,-1-3 1 13,-4 3 1-2,0-8 0-11,-4 0-14 0,-1 0-4 1,0 8 0-1,1-8 0 24,-5 0-8-14,-5 8 0-10,-5-8 0 0,0 5 8 0,1-5-8 0,-1 0 0 1,1 0 0-1,-6 0 0 0,-3 0-28 0,-1 0 3 30,4 0 0-17,-4 12 0-13,5-12 13 0,-5 0 4 0,0 0 0 0,1 0 0 0,-6 0 8 0,0 0 0 0,-4 0 0 0,0 0 0 0,4 0-9 0,-4 0 0 29,0 0 0-18,0 0 0-11,-5 0 9 0,5 0-13 0,0 0 5 0,-5 0 8 0,0 0-14 0,-5 0 5 0,-4 0 1 0,0 0 0 19,-10 0-52-9,1 0-11-10,0 0-1 0,-1 0-1 12,1 0 1-1,-1 0 0-11,1 0 0 0,-1 0 0 0,-4 4 44 0,4 0 8 0,10 5 3 0,0-9 0 0,5 4 17 0,4 4 11 13,0 0-2 8,5-4 0-20,-1 9-9 0,6-9 0-1,-1 8 9 0,5-3-9 0,1 3 0 0,-1-4 8 0,0 1-8 0,5-1 0 25,-1 0 0-13,1-8 9-12,4 4-9 0,1 0 0 0,4 5 0 0,-5-9-17 0,5 0 1 0,0 0 1 22,5 0-17-5,0 0-4-17,4 0-1 1,1-9 0-1,4 9 37 0,0 0 0 0,0 0 0 0,9 0 0 0,-4-4 12 0,9 4 11 0,0 0 1 0,0 0 1 53,0 0 7-41,0 0 2-12,0 0 0 0,14 0 0 0,0 0-6 0,4 0 0 0,6 0-1 0,-1 0 0 0,10 0 9 0,-1 0 1 0,5 0 1 0,5 0 0 0,5 0-14 0,-1 4-2 0,1-4-1 0,-1 0 0 0,10 0-21 0,0 9 0 48,-5-9 0-35,10 0 0-13,-1 0 0 0,1 8 0 0,4-4 0 1,5 4 0-1,0 1 0 0,0-1 0 0,4 0 0 0,-4 5 0 0,4-1 0 0,6 9 8 0,-6-13-8 0,5 9 0 0,0-5 9 0,0 0-9 79,1 1 12-69,-6 12-12-10,1-21 10 0,-6 8-10 0,1-8 8 0,5 1-8 0,4-5 8 0,-5 0-8 0,-9 0 8 0,1 0-8 0,-1 0 8 0,-5 0-8 0,1-5 8 0,-5 5-8 0,-5-4 0 0,0 4 0 0,-4 0-14 0,-5 0 5 0,4-8-12 0,-9 8-3 0,10 0 0 0,-10 8-327 57,-9-8-65-47</inkml:trace>
    </iact:actionData>
  </iact:action>
  <iact:action type="add" startTime="285622">
    <iact:property name="dataType"/>
    <iact:actionData xml:id="d27">
      <inkml:trace xmlns:inkml="http://www.w3.org/2003/InkML" xml:id="stk27" contextRef="#ctx0" brushRef="#br1">8221 18110 460 0,'0'0'20'12,"0"0"5"-12,0 0-25 0,0 0 0 0,0 0 0 0,0 0 0 2,0 0 130 13,0 0 21-15,0 0 4 0,0 0 1 0,0 0-128 0,0 0-28 16,0 0 0-16,0 0 0 0,0 0 0 1,0 0 0 15,0 0-11-16,0 0 11 0,0 0 0 0,0 0 17 21,0 0-2-21,0 0-1 0,0 0 24 0,0 0 5 0,0 0 1 0,0 0 0 16,0 0-1-16,0 0 0 0,0 0 0 0,0 0 0 17,0 0-22-17,0 0-4 0,10 4-1 1,-1-4 0 1,0 0-5-2,5 0-2 17,-14 0 0-17,10 4 0 0,4-4 19 0,-1 0 3 5,6 4 1-5,-5 0 0 16,0 1-32-16,0-1-15 1,5-4 2-1,-1 4 0 19,6-4 13-19,-1 8 16 0,0-8-3 0,0 4-1 2,1 0-12-1,4-4 0 6,-1 9 0 4,1-9 0 1,0 4-26 2,0-4-5-14,0 4-1 0,0-4 0 0,5 8 32 0,-1-8 0 0,1 0 0 0,-1 0 0 0,1 0-8 0,0 0 8 7,4 4 0 6,-5 0-9-13,1-4 9 0,4 13 0 6,5-13 0 6,-5 8 0-12,1 0 0 0,-6-3 0 0,6-5 0 0,-6 12 0 12,1-4 0-1,-1 1 0-9,1-5 0-2,-1 4 0 0,1 0 0 0,0-8 0 7,-1 9 0 4,1-1-8-10,4-4 8 0,-4 8 0-1,-1-8 0 1,1 1 0 16,9 3 0-17,-5-4 0 1,0-4 0-1,0 4 0 6,1-4 0 7,4 4 0-13,-1-4 0 0,-3 0 8 0,-1 0-8 0,-4 0-12 7,-1 0 4 5,5 0 0-12,-4 0 0 0,0 0 0 3,-1-4 0 9,1 4 0-12,-1 0-4 0,1 0 0 3,-1 4 0 9,6-4 0-11,-6 9 12-1,1-9 0 1,-5 4 0 0,0 0 0 14,4 4 0-15,1-8 14 0,0 4-3 0,-1 9-1 23,1-13 0-23,4 8 0 0,-9-8 0 0,4 4 0 0,-4 4-2 0,5-8 0 8,-5 0 0 3,5 5 0-11,-6-5-8 0,6 4 0 10,-5-4 0 2,5 0 0-12,-6 0 8 0,6 0 0 0,0 0 0 0,-5 0 0 8,4 8-8 5,-4-8 0-13,-9 0 0 0,9 0 0 1,-10 0 0-1,10 4 0 4,-9-4 0 8,4 4 0-12,0-4 0 0,1 9 0 4,-1-9 0 8,-4 0 0-12,-1 0 0 0,5 0 0 9,-4 0 0 3,0 0 0-12,4 0 0 0,-4 0 0 0,4 0 0 0,-5 0 0 6,-4 0 0 5,5 0 0-11,0 0 0 0,-1 0 0 2,1 0-12-2,-5-9-5 6,5 9-1 7,-1-4 0-4,1 4-22 3,-1 0-4-12,-8 0 0 0,-1 0-534 0</inkml:trace>
    </iact:actionData>
  </iact:action>
  <iact:action type="add" startTime="296685">
    <iact:property name="dataType"/>
    <iact:actionData xml:id="d28">
      <inkml:trace xmlns:inkml="http://www.w3.org/2003/InkML" xml:id="stk28" contextRef="#ctx0" brushRef="#br1">7872 17274 1105 0,'0'0'24'11,"0"0"4"-11,0 0 2 0,0 0 2 0,0 0-32 0,0 0 0 0,0 0 0 0,14 0 0 16,-14 0 0-16,5 0 0 0,4-4 0 0,0-1 0 19,-9 5-9-19,10-4-9 0,-10 4-2 0,4 0 0 0,6-8 29 0,-10 8 6 6,0 0 1-6,0 0 0 12,0 0 41-12,0 0 9 6,9-4 2 5,-9 4 0-11,9-4-4 0,1 4 0 1,-10 0 0-1,9 0 0 22,5 0-41-22,-5 0-9 0,5 4-2 0,-5-4 0 1,1 0 6-1,4 0 1 7,0 0 0-7,0 0 0 14,0 0-9-14,0 4-2 1,0-4 0-1,0 0 0 9,4 0-8-9,1 0 0 12,-1 8 0-12,6-8 0 10,-6 0 0 5,6 0-11-15,-6 4 11 0,6 1-8 0,3-1 8 0,-3 4 0 0,-1-8 0 0,0 0-8 8,5 8 8 5,0 1 0-13,5-9 8 0,-1 4-8 9,1 8 0 3,-1-8 0-12,6 0-10 0,-1 5 10 0,0-1-10 0,0-4 10 3,1 4-8-3,-1 1 8 20,5-1-17-20,0 0 1 0,-5 1 1 0,0-1 0 7,5 4 15 6,5-4-9-13,-1 1 9 0,1-1-8 0,-5 0 8 0,0-4-12 7,-1 9 12 5,1-13-12-12,0 4 12 0,0 0-10 1,0-4 10-1,0 4-10 17,-5-4 10-17,5 0 0 0,-5-4 0 0,5 4 0 17,-5 0 0-17,1 0 0 0,-1 0 0 0,5 0 0 4,0-4 0 9,0 4 8-13,-5 0-8 0,5 4 0 5,-10-4 0 10,6 13 0-15,-6-9 0 0,1 8 8 0,-1-8-8 0,-4 9 0 6,5-5 0 9,-1 0 0-15,-4 5-16 0,5-5 1 0,4 8 1 0,-4-11 0 8,-1 7 1 6,1-8 0-14,9 0 0 0,-5 0 0 0,-4-4-2 0,-1 0 0 9,6 0 0 2,3-4 0-10,-3 4-5-1,-1-4 0 0,0 0-1 0,5-4 0 31,0-1-8-31,-5 1-2 0,0 0 0 0,5-4 0 9,0 3 3 4,-4-3 1-13,-1-1 0 0,5 5 0 1,0-4-22-1,-1-1-5 0,-8 1-1 0,0-1 0 0,-1 1 35 0,1 4 6 10,-10-9 2 3,5 9 0-13,-5-4-8 0,1 3-2 0,-6 1 0 0,5-9 0 8,1 9 8 5,-6 0 2-13,1 0 0 0,0-1 0 0,-5 5 12 0,4-8 0 9,-9-1 0 2,5 5 10-11,-4 0-10 0,-1-1-12 11,0 5 2 3,-4-4 1-14,0 0 9 0,-5 8 9 0,0 0-1 0,0 0-8 0,4-8 31 0,-4-1-1 13,0 9 0 4,0 0 0-17,-9-8 5 1,0 0 1 0,-5 8 0-1,0-13 0 1,0 9-4-1,0 0-1 16,-9 4 0 4,-1 0 0-20,1 0-2 0,-5 0 0 0,0 0 0 0,-4-8 0 0,-1 8-10 0,-4 0-3 0,4 0 0 0,5 0 0 32,-4 0 16-19,-1 0 4-13,-9 0 0 0,5 8 0 1,-5-8 16-1,0 0 3 0,-4 0 1 0,-1 4 0 0,-4 0-4 0,0 0-1 0,-5 5 0 0,-5-9 0 22,5 0-41-8,0 4-10-14,1 0 0 0,-1 4 0 0,-5-4 0 0,10-4-14 0,-5 5 3 0,0 3 1 0,0-8 10 0,1 4 14 11,-6-4-3 1,1 0-1-12,-6 0-10 0,1 4 0 0,-5-4 0 0,5 0 0 19,0 8-16-6,-5-8-4-13,0 0-2 0,5 4 0 0,-5 1 6 0,-4-1 2 0,4-4 0 0,0 8 0 19,0-8-13-6,1 4-2-13,8 0-1 0,5 5 0 0,0-5 10 0,0 0 3 0,1-4 0 0,-1 0 0 20,5 8 1-7,-5-8 0-13,-5 0 0 0,5 0 0 0,5 0 3 1,5 4 1-1,-6 0 0 0,6-4 0 0,-5 0 12 0,4 5 0 27,0-1 0-13,-4-4 10-14,5 4-10 0,4 0 0 0,0 0 0 0,5 4 0 0,-1-8 8 0,10 5 0 0,1-5 0 0,3 4 0 57,6 4 5-43,-1-8 1-14,0 0 0 0,10 0 0 0,0 0-14 0,9 0 0 0,0 0 0 0,0 0-10 0,0 0-4 0,0 0-1 1,14 0 0-1,9 0 0 0,5-8 3 0,-5 4 1 0,10-1 0 0,-1 5 0 0,10-8 11 0,0 0 0 0,0 0 0 0,9-1 0 57,5 5 0-44,0-12 0-13,5 7 0 0,4 1 0 0,5 0 0 0,4-5 9 0,1 5 0 0,4 0 0 0,0-5-9 0,0 1 0 0,0 4 0 0,10-5 0 0,-1 5 0 0,5-4 8 0,-4 7-8 0,4-3 8 0,-5 0 26 0,5 0 5 89,-4-1 1-78,-1 5 0-11,1-4-32 0,-1 0-8 0,-4 8 0 0,0-9 0 0,-5 1 0 0,0 8 0 0,9-8 0 0,-9 4 0 0,1 0 0 0,-6 4 0 0,5-9 0 0,0 9 0 0,-9 0-26 0,0-4-6 0,5 4-2 0,-6 0 0 0,1 0 16 0,0 0 3 0,-5 0 1 0,5-4 0 0,-5 0-34 0,-4-4-6 0,-1-1-2 0,-9 9 0 0</inkml:trace>
    </iact:actionData>
  </iact:action>
  <iact:action type="add" startTime="330122">
    <iact:property name="dataType"/>
    <iact:actionData xml:id="d29">
      <inkml:trace xmlns:inkml="http://www.w3.org/2003/InkML" xml:id="stk29" contextRef="#ctx0" brushRef="#br1">6443 18180 475 0,'0'0'20'15,"0"0"6"-15,0 0-26 0,0 0 0 0,0 0 0 0,0 0 0 0,0 0 13 11,0 0-2-11,0 0-1 0,-9 0-231 13</inkml:trace>
    </iact:actionData>
  </iact:action>
  <iact:action type="add" startTime="330264">
    <iact:property name="dataType"/>
    <iact:actionData xml:id="d30">
      <inkml:trace xmlns:inkml="http://www.w3.org/2003/InkML" xml:id="stk30" contextRef="#ctx0" brushRef="#br1">6280 18222 57 0,'-9'12'0'12,"4"-12"0"-12,-4 4 0 0,4 0 0 0,-9 5 0 0,5-9 0 1,0 0 114-1,-1 8 18 1,1-4 3-1,4 4 1 1,-4-4-119-1,4 1-17 0,-4 3-16 0,0-8 4 0,4 4 12 0,0 0 0 0,5-4 0 14,0 0 0-13,-4 8 12-1,4-8-2 0,0 0 0 0,0 0 0 11,0 0 9-11,0 0 1 13,0 0 1-13,14 0 0 0,0 4 2 0,0-4 0 6,4 5 0 5,1-5 0-11,-1 0-7 0,1 0 0 12,0 4-1-12,9-4 0 0,-5 0-28 0,10 0-6 9,-6 8-1 22,6-4 0-31,0 0-9 0,4 5-3 0,0-9 0 0,0 16 0 1,1-12 6-1,-1 9 1 0,0-13 0 0</inkml:trace>
    </iact:actionData>
  </iact:action>
  <iact:action type="add" startTime="330730">
    <iact:property name="dataType"/>
    <iact:actionData xml:id="d31">
      <inkml:trace xmlns:inkml="http://www.w3.org/2003/InkML" xml:id="stk31" contextRef="#ctx0" brushRef="#br1">5833 18449 115 0,'0'0'10'0,"0"0"-10"1,-9-4 0 12,9 4 0-13,0 0 100 0,0 0 19 0,0 0 3 0,0 0 1 7,5-12-95 4,-5 12-18-11,9-4-10 0,-5-9 10 5,1 1-10 7,4 3 0-12,1 1-10 0,4 4 10 2,-5-4 32 11,0-1 13-13,5 5 3 0,0 0 0 3,0-4 19 14,5 4 4-17,-5 0 1 0,0-5 0 0,4 9-7 0,1-4-1 5,0 0 0 20,4 0 0-25,0 4-25 0,0-4-6 1,5 0-1-1,5 4 0 0,4-5-32 0,0 1 0 21,5 4-12-21,0 0 3 1,5 0 9-1,-1 0 11 0,1 0-3 0,4 0 0 7,-4 0-8 8,-1 0 0-15,5 0 0 0,1 0 0 0,-1 0-8 0,0 0-4 5,-9 0-1 10,5 0 0-15,-1 0 21 0,1 0 4 0,-10 0 0 0,5 0 1 23,-5 0-37 10,0 0-7-33,1 0-1 0,-6 0-1 0,1 0 21 1,-1 0 4-1,-4 0 8 0,5 0-13 0,-10 0 13 0,0 0-9 0,5 0 9 0,-4 0-8 0,-1 0-10 0,-5 0-2 5,1 0 0 24,-5 0 0-29,0 0-12 0,-5 0-2 0,-9 0-1 0,0 0 0 0,10 0 15 0,-10 0 2 0,0 0 1 0,0 0 0 7,0 0 17 5,0 0 9-12,0 0-1 0,0 0 0 3,0 0 29 12,-5 0 6-15,-9 0 1 1,5 0 0-1,-10 0-20 11,5 0-3-11,0 0-1 0,-4-8 0 3,-6 8-6 9,1-4-2-12,0 4 0 0,-5 0 0 13,-5 0 16-13,1 0 4 0,-1-4 0 0,-9 4 0 6,0 0-20 8,-4-8-3-14,-6 8-1 1,-3-5 0-1,3 5-8 0,-4-4 0 7,10 4 0 7,-5 0 0-14,4 0 0 1,-4 0 0-1,9 0 0 0,-9-8 0 9,4 8 0 6,1 8 0-15,-5-8 0 0,9 0 0 0,0 4 0 0,0-4-11 6,5 5 3 6,-1-5 0-12,1 8 8 0,0-8 11 3,9 0-3 11,0 0 0-14,0 0-8 1,5 0 0-1,0 4 0 0,4-4 0 15,0 0 0-15,1 0-11 0,8 0 3 12,-4 0 0 1,5-4-20-13,0 4-4 0,9 0-1 0,0 0 0 1,0 0 17-1,0 0 4 3,0 0 1 10,0 0 0-13,0 0 3 0,0 0 0 2,14 4 0 10,4-4 0-12,1 4 8 0,4 4 11 4,10-4-3 7,-1 1 0-11,6-1 3 0,-1 4 0 12,5-8 0-12,0 4 0 0,4 0-11 0,5-4 0 6,-9-4 0 6,5 4 0-12,-1-4 0 0,1 4 0 13,-5-4 0-13,0 0 0 0,-5 0 0 0,10-1 0 5,-5 1 0 7,-1 4 0-12,-3-8 0 0,4 4 0 12,4 0-9-12,-4 4 9 0,-5 0-8 0,5-8 8 9,-5 3 0 24,1 5 0-33,-1-4 0 1,0 4 0-1,-4 0 0 1,-1 0 0-1,1 0 0 2,-1 0 0-2,-8-8 12 2,4 8-3-1,-10 0-9 29,6 0-11-30,-6 0 3 0,-4-4 0 1,-5 4-26-1,5-4-5 0,0 4-1 0,-14 0 0 8,0 0-16 9,0 0-4-16,0 0-1-1,0 0 0 0</inkml:trace>
    </iact:actionData>
  </iact:action>
  <iact:action type="add" startTime="331619">
    <iact:property name="dataType"/>
    <iact:actionData xml:id="d32">
      <inkml:trace xmlns:inkml="http://www.w3.org/2003/InkML" xml:id="stk32" contextRef="#ctx0" brushRef="#br1">6680 18006 1036 0,'0'0'92'1,"0"0"-73"-1,0 0-19 1,0 0 0 1,0 0 140 15,0 0 24-17,0 0 4 0,10 0 2 0,-1 4-150 0,5-4-29 4,0 0-7 12,0 0 0-16,5 0 4 0,4 0 0 0,0-4 1 1,0 4 0 6,10-8-5 12,0 8 0-19,-6-4-1 0,6 4 0 0,-5 0 17 0,5 0 0 3,-1 0 0 15,1 4 0-18,-1 4 27 0,6-8 2 0,-6 4 1 0,1 9 0 5,-1-9-10 28,1 8-3-33,4-3 0 0,-4-1 0 1,-1 0-17-1,6-4 0 0,-1 9 0 0,-5-1 0 0,6-8-15 0,-6 9-6 5,1-9-2 28,-5 0 0-33,4 4 1 1,-8 1 0-1,-6-5 0 0,-8 4 0 0,4-4 9 0,-5 9 1 0,0-13 1 0,-9 0 0 7,0 0 3 28,0 0 0-35,0 0 0 0,0 16 0 0,0-12 8 0,-4 13 0 0,-1-1 0 1,-9 1 0-1,-5 0 0 0,-4 3 8 0,-5 13-8 0,-5-4 0 6,1 13 0 30,-5-5 0-35,-1 4 0 0,-3 5 0 0,3 8-25 0,-8-9-3 0,-1 5-1 0,1 4-380 0,-1-9-76 0</inkml:trace>
    </iact:actionData>
  </iact:action>
  <iact:action type="add" startTime="336545">
    <iact:property name="dataType"/>
    <iact:actionData xml:id="d33">
      <inkml:trace xmlns:inkml="http://www.w3.org/2003/InkML" xml:id="stk33" contextRef="#ctx0" brushRef="#br1">23998 5999 864 0,'0'0'76'12,"0"0"-60"-12,5-4-16 0,4 0 0 14,0-4 72-14,1-1 11 0,-6-3 2 0,10 4 1 18,0-5-34-18,-4-3-8 0,-10-1 0 0,4-3-1 3,1-1-35-3,-5 4-8 27,5-3 0-27,-5 7 0 0,-5-3-13 0,0-5-5 0,1 0-1 0,-10 5 0 4,-5-1 32-4,0 5 7 7,1-5 0-7,-5 9 1 8,-1-5-5-8,-4 1-2 32,5 4 0-31,-5-1 0-1,0 1 3 0,5 0 1 0,-5-4 0 0,0-1 0 1,5 9 11-1,-10-8 3 39,1-1 0-10,-10 5 0-29,4 0-6 0,-3-1-1 0,-6-3 0 0,-4 4 0 0,-5-5 17 0,0 9 3 0,-9-13 1 0,4 13 0 0,-4-8-10 0,0 8-1 0,-5-13-1 0,-4 5 0 0,-1-1-18 0,-9 5-4 0,-4-4-1 0,4 3 0 22,5 9-11-1,-5-16 0-21,0 8 0 0,-4-5 0 0,0-3 0 0,-1 3 0 0,1 1 0 0,-1 4 0 0,5-5 0 0,-4 5 18 0,9 0-3 0,-10-1-1 12,-4-7-14 1,0 3-16-13,-5 9 3 0,1-4 1 1,4 4 12 0,-10 0 16-1,-4-1-3 0,0 5-1 16,9-8-12-16,-14 8 0 0,-4 0 0 0,4 0 0 7,10-4-10 5,-10 0-5-12,-13 4-1 0,3 0 0 8,1 0 16 3,10 0 0-11,-1 0 0 0,-4 0 0 0,-10 0 0 0,5-8 0 16,9 3 0-16,-4 5 0 0,-1-4 0 0,1 4 0 9,0-8 0 4,-1 8 0-13,6-8 0 0,-6 8 0 0,5-4 0 0,-4 0 0 6,4 4 10 8,-4 0 5-14,0 0 1 0,4 4 0 1,-5 0-26-1,6 4-5 15,-6 0-1-15,6 1 0 0,-6-1 24 0,1 0 5 16,9 0 1-16,-5 1 0 0,0 3-14 0,1-4 0 7,-1 5 0 7,5-9 0-14,4 4-12 0,1-4-8 0,-5 1-1 1,4-5-1 6,1 0 10 5,0 0 1-12,-1 8 1 0,1-8 0 9,-1 0 10 4,1 0 0-13,0 0 0 0,-1 0-8 0,1 0 0 0,4 0 0 4,0 0 0 10,0 0 0-13,1 8-3-1,4-4 0 0,-10 5 0 1,10-5 0 5,0 8 11 8,0-8-10-14,4 9 10 0,1-5-10 18,-5-8-14-18,4 4-4 0,-4 4 0 0,0-4 0 0,-5 9 15 0,1-13 2 8,4 8 1 4,-1 0 0-12,-3-8 10 0,-1 0 0 0,0 0 8 0,5 0-8 9,0 5 0 3,4-5 0-12,1-5 0 0,4 5 0 10,-4 0 0 4,-1-8 0-14,6 4 0 0,-6 0-8 0,1 4 19 0,-1 0 4 0,5 0 1 0,-4 0 0 17,-1 0 0-17,-4 4 0 0,0 8 0 0,0-7 0 18,0 7-16-18,0-4 0 0,4 5 0 0,-4-5 0 4,-4 4-16 10,-1 1 0-14,5-5 0 0,0 4 0 0,4-3 16 0,-4 3 9 8,9 1-1 5,0-9 0-12,-4 8-8-1,0-4 12 0,4 1-12 0,0-5 12 8,0 4-12 6,5 0 0-14,0-3 0 0,0 7 8 0,0-8-8 0,-1-4 0 8,1 13 0 7,0-13 8-15,-5 8 0 0,5-4 0 0,0 4 0 0,-5-4 0 11,5 0-8 3,-5 5 12-14,-4-1-12 0,0 0 12 0,4-4-12 0,0 9 0 10,5-9 0 3,0 4 8-13,-1 1-8 0,-3-5 0 0,-1 8 0 0,5-8 8 10,-5 9-8 1,0-5 0-11,5 4 0 0,0 5 0 0,0-1 0 0,4 1 0 11,-4 4 0 2,9 12 0-13,0-12 0 0,5 12 0 0,0-9 0 1,9 5 0 10,5-8 0 4,4 8 0-15,1 8 0 0,9-8 0 0,4 4 0 0,5-4-11 0,5 5 11 0,4-10-8 9,1 5 8 5,8 4-12-14,6-8 12 0,-1 4-12 1,5-4 12-1,0 4-12 13,9-4 12-2,5 4-12-11,5 4-8 0,0-12-1 0,4 12-1 0,14-13 0 12,0 5 22 3,5 0-11-15,9 0 11 0,10-4-8 0,-1-5 8 0,10 1 0 0,0-1 0 0,14-3 0 16,4 3 0-4,5-12 0-12,5 9 0 0,5-13 0 0,-6 0 0 0,10 0 0 17,5 4 0-3,0-8 0-14,-5 4 0 0,5 0 8 1,-1-8-8-1,1 3 11 0,5 5 9 0,4 0 1 0,0 0 1 0,4-4 0 20,6 4-2-20,4-8 0 0,4 4 0 0,6 0 0 11,-1 4-12 3,5 0-8-14,-5 0 8 0,10-9-8 0,4 1 0 0,-4 4 8 0,-1-4-8 0,1 4 0 10,9 0 9 5,-5 4-9-15,-4 0 12 0,4-9-12 0,-4 9 0 0,-1-4 0 14,1 0 0-2,-5-4 0-12,0 16 0 0,5-8 0 0,-5 4 0 0,0 0 0 12,-5 5 26 3,-9-5 5-15,5 0 1 0,-1 4 0 0,6-4-32 0,-15 13 0 0,0-13 0 0,1 8 0 12,4-3 11-1,-5-1-1-11,0 0 0 0,1 0 0 0,4 1-10 0,4-5 0 13,-4-4 9 1,0 0-9-13,0-4 8-1,0 4-8 0,5-4 10 0,-5 4-10 0,-5-5 8 0,-4 1-8 12,0 0 0 5,4 4 0-17,-4-4 8 1,-1 4-8 0,6 0 0-1,-1 0 0 1,-4 0 15 0,4 0-3 11,1 0-1 0,-1 4 0-12,0 0 0 0,-4 0 0 0,9 1 0 0,-5-1 0 6,1 0 9 8,-1 4 1-14,-9-8 1 0,5 4 0 0,4-4-22 0,5 4-20 12,-5 5 4 4,1-9 1-16,-1 0 15 0,0 0 0 0,-4 4 0 0,0-4 0 0,-1 4 0 0,1 4 16 11,-5-8-3 4,-4 0-1-15,4 0-12 0,0 4-13 0,0 1 2 0,-10-1 1 12,-3 4 10 2,3-4 0-14,6 0 0 0,-1 4 0 0,0 1 0 0,-4-1 9 0,-5 0-9 0,5 1 0 14,0-1 19 1,-5 4-3-14,4-3-1-1,-3-1 0 0,-11 8-15 0,1-16 0 0,0 9 0 0,0-1-10 14,-1-8 10 4,1 8 0-18,-5 5 0 1,0-13 0-1,-4 4 0 0,-5 0 0 0,4-4 0 0,0 8 8 21,-4-8-8-6,5 0 0-15,-10 4 0 0,5-4 8 0,-10 4-8 0,1 5 0 0,-6-9 8 0,1 0-8 0,-5 0 8 0,5 0-8 15,-5 0 8-1,1-9-8-14,3 9 0 0,-3-4 0 0,-6 0 0 0,1 4-8 0,-5-12-2 0,-5 8 0 7,5-5 0 8,-5 1 0-15,0 4 10 0,0-8-13 0,5-5 5 0,-5 5 8 15,1 3 0 0,-1-7 0-15,0 3 0 0,0-3 0 0,0-1-12 0,1 1 12 0,-1 3-10 0,-5-3 10 18,-4-9-15-5,5 8 3-13,-10 5 1 0,0-5 0 0,0-8 11 1,-4 5 0-1,-5-1 0 0,5 0 0 15,-15 5 16 0,5-5 4-15,-4 5 2 0,-5-13 0 0,0 8-11 0,-5-8-3 0,1 0 0 0,-1 0 0 17,-4 4 2-3,-5-8 0-14,4-4 0 0,-4-5 0 0,-4 5-10 0,-1 0 0 0,-4-4 0 0,-1 3 0 24,1-3 0-11,-10 0 0-13,-4 7 0 0,-5-3 0 0,0 0 0 1,-4 0 8-1,-6-1 2 0,6-3 0 0,-5 4 7 0,-5 4 2 33,4-5 0-20,-8 1 0-13,-1 0-9 0,-8 0-2 0,-1-1 0 0,-10 1 0 0,-3-4-8 0,-1 12-9 0,-9-13 9 0,0 13-13 48,-5-4-17-36,-14 0-3-12,-18 4-1 0,-10 0 0 0,-4 4-110 0,-24 5-23 0</inkml:trace>
    </iact:actionData>
  </iact:action>
</iact:actions>
</file>

<file path=ppt/ink/inkAction18.xml><?xml version="1.0" encoding="utf-8"?>
<iact:actions xmlns:iact="http://schemas.microsoft.com/office/powerpoint/2014/inkAction" lengthUnit="cm" timeUnit="ms">
  <inkml:definitions xmlns:inkml="http://www.w3.org/2003/InkML">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1-08T19:13:33.47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act:action type="add" startTime="9081">
    <iact:property name="dataType"/>
    <iact:actionData xml:id="d0">
      <inkml:trace xmlns:inkml="http://www.w3.org/2003/InkML" xml:id="stk0" contextRef="#ctx0" brushRef="#br0">4194 6964 1216 0,'-37'-13'27'1,"23"9"5"-1,14 4 2 0,-9-4 0 0,-5-4-34 0,5 4 0 3,9 4 0-3,-5-5 0 8,-4-3 33-7,-1 0 0 5,1 0 0-6,4-1 0 9,5 1-3-9,-9 0-1 6,-5-5 0-6,0 5 0 10,0 0-11-9,5-1-2 6,-14-7-1-7,9 4 0 6,-5 3 2-6,5-3 1 7,0-1 0-7,0 5 0 10,-9-8-18-8,4 3 0 1,5 5 0-2,-4-5 0 7,-1 1 0-7,0 4 0 6,1-13 0-7,-1 9 0 7,-4-1 0-7,0 5 0 10,-5-4 0-9,0-1 0 29,0 1 28-25,-5-1 4-4,-4 1 2 0,-5 4 0-1,0-5-2 0,0 5 0 0,0-5 0 0,1 9 0 0,-6-4-19 0,5 4-4 27,0 4-1-25,0-4 0-1,0 4-8-1,0 0 0 0,1 0 0 0,-1 0 0 0,0 0 0 0,5 0 0 20,-10 4-12-18,5 8 12-2,0-12-9 0,0 4 9 0,-4 1 0 1,4 7 0 12,-5-4 0-11,5 1 0-2,1 7 0 0,-1-12 0 20,0 9-10-18,-5-1 10-2,5 5-8 0,0 8 8 1,-9-9 0-1,5-4-8 19,-6 5 8-17,1 8 0-2,0-17 0 0,-5 13 0 0,0 4 0 0,5-9 0 22,4 9 0-18,1-4-8-3,-1 4 8-1,5-5 0 1,1 1 0-1,-1 0 0 0,0 8 0 1,0-9 0 17,5 5 0-14,-5 0 0-3,0 0 0-1,0 4 0 0,5 4 0 0,-5-8 0 22,5 4 9-20,-5-4-9-2,4 4 8 0,-3-5-8 0,3 9 0 0,1 1 0 21,0-1 0-19,4 4 0-2,-4-4 0 1,4 0 0 0,5-4 0 0,-4 4-19 0,4 0 3 2,-5 1 0 11,5-1 16-12,5 4 0-2,-5-4-8 0,0 8 8 4,5 5 0 19,0-9 0-21,-1 13 0-2,6-9 0 0,4 9 16 0,0-13 0 0,5 13 0 0,4-9 0 28,-9 5-16-26,9-1-16-2,5 1 3 0,5-5 1 0,4 5 12 0,-4-9 0 1,0 4 0-1,9 5 0 35,0-9 0-33,-5 4 16-1,5 5-3-1,-5 0-1 2,10 3-20-2,-1 1-5 1,-4 8-1-1,5-9 0 1,0 1 14-1,-1 0 0 0,1-9 0 0,-5 9 0 31,4-13 0-29,-4 5 0-2,0-1 0 0,5 0 0 0,-5-3 0 0,0 7 0 0,0-4 0 1,0 1 0 3,0 3 0-4,4 5 0 31,1-13 8-26,0 1-8-4,-1 11 10-1,1-12-2 0,4 1 0 0,-4 3 0 0,4 0-8 0,0-3 0 0,1-5 0 0,4 4 0 32,-1 0 0-31,1 1 12-1,0 3-2 1,0 0 0 0,5-3 0 0,-1-5 0-1,1 8 0 0,4 1 0 1,1-9-1-1,-6 4 0 30,5 4 0-28,1-12 0-2,-1 4-9 0,5-4 0 0,0 4 0 0,4-4 0 0,5 0 0 0,5-4 0 28,-5 4 8-26,10 0-8-2,-1-4 0 0,1 4 0 0,0-8 0 0,4-1 0 0,-5 9 8 0,5-8-8 15,1 0 8-14,3-5-8 0,11 5 9 0,-1-9-9 0,0 5 10-1,-5-9-10 10,1 5 12-9,-1-5-4 14,5 4-8-13,1 1 12-2,8-5 3 0,-4 0 0 11,4-4 0-10,-4 1 0-1,0-5 5 0,0 0 0 15,-5 0 1-13,5-5 0-2,-10 1-7 0,15 4-2 7,4-12 0-6,-5 8 0 4,-13-13 1-4,8 5 0 10,1-5 0-10,-9 1 0-1,-1 7-13 0,1-11 9 8,8 7-9-7,6-7 8 8,-1 3-8-8,-4-4 12 9,-14-8-12-8,4 5 12-2,1-5 0 0,-5 0 0 9,-5-9 0-8,0 5 0 10,5-8-12-10,0-1 0-1,-10-11 0 0,-4 3 0 11,5 0 0-10,-6 1 0 9,-3-5 0-10,-6 4 8 0,1-4-8 0,-5 9 12 11,-5-9-12-10,0 0 12 10,-9 5 7-10,5-14 1-1,-10 6 1 0,5-1 0 9,-9-9 3-8,-5 9 1 10,-1-12 0-10,-3 0 0-1,-6-1-15 0,-4-7-10 14,-9-1 12-14,0-4-12 1,0 5 0-1,-10-9 0 10,0-4 0-9,-4 4 0 11,0 4 0-10,-1 8 0-2,1-3 0 0,-5-5 0 13,0 0 0-13,0 0 0 0,0 1 9 0,-4 3-9 14,-15 5 14-13,1-1-3-1,8-4-1 0,-8 9 0 13,-1-9-10-13,-4 5-11 0,0-9 3 0,9 9 0 12,0-5 8-10,0 9-8-1,-4 8 8-1,4-9-8 10,5 5 8-8,-5 0-10 10,-19 4 10-12,15-9-10 0,4 1 1 0,0 4 0 14,-14-1 0-13,0 5 0-1,-4 9-5 0,-1-1-1 14,5 0 0-13,-4 0 0-1,-1 9 3 0,1 3 1 13,4 1 0-12,-5 4 0-1,-9-1 11 0,5 14 0 12,9-5-9-12,-4 4 9 11,-1 8 0-10,-4-4-11-1,0 5 11 0,4 4-8 12,6-1 8-11,-6 5 0-1,1-5 0 0,-1 5 0 12,-4 0 0-10,0 4 0-1,0 4 0-1,-1 4 0 10,1 4 0-9,0-4 0 3,0 5 0-3,4-1-12 12,-4 8 12-12,0-11-10-1,-10 7 10 0,1 0-10 12,0 5 1-10,-6-1 0-1,1 1 0-1,0 4 0 11,0 4-3-10,0-9 0 11,0 9 0-11,0-4 0-1,-5 3 12 0,0 5-12 13,0 0 12-13,5 0-12 0,-5 9 12 0,5-1-8 15,0 0 8-15,0 13-8 0,-5 4-4 0,0-1 0 14,0 9 0-13,5 1 0-1,5 3 0 0,-5 0-1 14,4 4 0-14,5 9 0 16,0 0-27-15,1 8-4 0,-1 4-2-1,5 4-826 0</inkml:trace>
    </iact:actionData>
  </iact:action>
  <iact:action type="add" startTime="42292">
    <iact:property name="dataType"/>
    <iact:actionData xml:id="d1">
      <inkml:trace xmlns:inkml="http://www.w3.org/2003/InkML" xml:id="stk1" contextRef="#ctx0" brushRef="#br0">2505 10399 230 0,'0'0'20'1,"-5"-4"-20"1,0 0 0-1,1-9 0 6,-1 5 182-6,0 0 32 6,1-1 6-7,-1-7 2 7,0 3-145-7,1 9-29 9,-1-8-5-9,0 0-2 6,5 3 23-5,-9 5 4 5,0-8 0-5,-1 8 1 7,1-13-14-8,0 5-3 6,0 3-1-6,-1 1 0 9,1 4-29-9,0 0-6 7,-1-5 0-7,1 5-1 9,0 0-15-9,4-4 9 5,-4 8-9-5,-1-4 8 8,1 0-8-8,9 4 12 8,0 0-12-8,0 0 12 7,-5 4 12-7,-4 8 2 7,4-8 1-7,1 17 0 9,-1 0-27-9,5 8 0 7,-4 0 8-7,4 12-8 7,-5 9 10-6,0-5 0 11,5 13 0-11,-4 0 0 1,4 8-10 13,-5 5 12-14,5 3-12-1,-5 5 12 0,-4 4-12 0,4-1 0 17,1-3 0-16,-6 4 0-1,1 4 0 0,-5 0 8 14,0 4-8-13,0 4 8-1,0-4 7 0,0 4 1 6,0-20 0-5,0 7 0 6,0-11 7-6,5 3 1 4,-5-12 1-4,5 5 0 6,4-9-25-6,-4 0 0 6,4-13 8-7,0 1-8 18,1-13-32-18,4 4-9 3,-10-12-2-1,6 0 0 7,4-5-28-8,-5-11-5-1,-4 3-2 0</inkml:trace>
    </iact:actionData>
  </iact:action>
  <iact:action type="add" startTime="42757">
    <iact:property name="dataType"/>
    <iact:actionData xml:id="d2">
      <inkml:trace xmlns:inkml="http://www.w3.org/2003/InkML" xml:id="stk2" contextRef="#ctx0" brushRef="#br0">2174 10221 1792 0,'-14'-8'40'1,"9"8"8"-1,-4-9 1 0,4 5 1 0,1 0-40 0,-5-4-10 5,-1 4 0-4,1 0 0 6,0-9 25-7,-1 5 3 4,1 8 1-4,0 0 0 9,-5 0-1-9,0 0 0 7,0 0 0-7,-5 4 0 7,1 4-9-7,-1 9-3 7,0 8 0-7,-9 12 0 10,0 0-28-10,-4 13-7 6,-1-5-1-6,5 5 0 9,-4 4 20-8,4 8-10 4,-5-8 10-5,1 0-8 8,-1 4 8-6,5-1-10 4,0-3 10-6,-4-4-10 7,8-5 10-7,1-7-12 7,-5-5 12-7,14-8-12 7,-4 4 12-7,8-13 8 8,-4 1-8-8,5-9 11 7,4-4-2-7,1 4 0 10,4-8 0-10,0 0 0 5,0 0 8-4,0 0 2 9,4-12 0-10,1-5 0 6,9-3-2-6,0-5 0 7,4-8 0-7,6-4 0 8,-1-13-17-8,5 0 0 8,5 1 8-6,-1-5-8 15,1 4 0-15,4 5 0-1,5-9 0-1,-5 8-9 0,5 5 9 0,0-5 0 16,4 9 0-16,1 0 0 0,-5 0 0 1,4 16 0 15,-4-8 0-15,0 12 0-1,0 1 0 0,0 8 0 24,0-5 8-23,-5 9-8-1,0 4 12 0,1 0-3 0,-1 8 0 0,5 1 0 0,0 7-9 0,-5 1 0 24,10 20 0-23,-6-4 8-1,1 13 3 0,0 16 0 0,5 0 0 0,-5 16 0 22,9 13 4-21,-5 0 1-1,1 13 0 0,4-1 0 0,0-7-16 0,5 3 0 9,0-4 0-8,9 4 0 14,0-16-20-15,1-4-11 2,-1 0-1-1,0-9-618 6,0-8-123-7</inkml:trace>
    </iact:actionData>
  </iact:action>
</iact:actions>
</file>

<file path=ppt/ink/inkAction19.xml><?xml version="1.0" encoding="utf-8"?>
<iact:actions xmlns:iact="http://schemas.microsoft.com/office/powerpoint/2014/inkAction" lengthUnit="cm" timeUnit="ms">
  <inkml:definitions xmlns:inkml="http://www.w3.org/2003/InkML">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1-08T19:13:33.47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act:action type="add" startTime="30505">
    <iact:property name="dataType"/>
    <iact:actionData xml:id="d0">
      <inkml:trace xmlns:inkml="http://www.w3.org/2003/InkML" xml:id="stk0" contextRef="#ctx0" brushRef="#br0">2384 10213 576 0,'0'0'25'2,"-5"-13"6"-2,-4 13-31 0,4-4 0 3,-4-4 0-3,4 0 0 8,0-5 84-8,1 5 10 7,-1 0 2-7,-4-1 1 9,4-3-47-9,5 8-10 7,-9-9-1-7,4 5-1 7,0 0-13-6,5 0-2 6,-4-1-1-7,-1 5 0 10,0 0-14-9,5-13-8 3,-4 9 8-4,4 0-8 9,0 0 0-9,0-1-10 5,0 5 1-5,0-8 0 9,0 12 0-9,0 0 0 7,0 0 0-7,4-4 0 8,-4 4 9-8,5-9 9 7,-5 9-1-7,0 0-8 7,0 0 21-7,0 0-2 7,14 9-1-7,-5-5 0 8,5 8-5-7,0-4-1 6,0 9 0-7,0-5 0 8,0 5-12-8,0 4 9 6,5-1-9-5,-1 1 8 7,1-4-8-8,4 3 0 44,1 5 0-43,4-8 0-1,-1 3 8 0,-3 1-8 0,4-4 8 0,0 3-8 0,0 1 0 0,-5 4 8 0,-5-4-8 0,6 3 0 0,4-7 0 0,0 8 0 38,-5-4-12-38,0 12 12 0,5-13 0 0,-5 13 0 0,1-8 0 1,4 8 0-1,-5 0 0 0,0 5 0 0,0 3 0 0,1 9 0 24,4-1 0-23,0 1 0-1,-1-4 0 0,-3-1 0 0,4-3 0 0,4-1 0 8,1 0 0-7,-1 1 0 6,6-1 0-5,-1-4 0-1,0-4 0 0,0 5 8 5,-4-5-8-5,4 4 0 8,0-8 0-9,1 0 8 7,-6 4-8-6,1 4 0 7,-1 1-10-7,1-5 10 7,0 8 0-6,-5 1 20-1,-5-5-4-1,5-4 0 8,4 8 0-7,-4-3 0 6,-4-5 0-6,4 4 0 9,9-4-16-8,-5 0 10-2,-4 0-10 0,0-4 8 11,-5 4 1-10,10-4 0 7,4 9 0-7,-4-5 0 8,-10 0-9-8,10 4 0-1,4 0 0 0,0 5 0 8,-9 3 0-6,5-8 0 6,4 13 0-7,0-8-11 9,0 3 11-9,-4 1 0-1,0-1 0 0,9 5-8 8,4 4 8-7,-4-1 0 8,-14 1 0-8,14 4 0 7,14 0 0-5,-10-4 8-3,-8 4-8 0,3-4 11 9,1 4-11-9,5-9 0 13,-1 5 0-13,-4 0 0 1,-9 0 0-1,9-5 0 7,4 5 0-6,-4 0 0 7,-5-4 0-7,10 3 0 6,14 1 0-5,-10-8 0 6,0 8 0-6,0-5 0-2,0 1 0 0,5 0 0 10,0 3 0-9,-5-3 0 6,1 4 0-6,-1-9 8 9,5 5-8-9,-1 0 10-1,-3-1-10 0,4 5 10 9,4-8-10-8,1 3 0 8,-6-3 0-9,6-5 8 10,-1 5-8-9,1-5 0-1,0 1 0 0,-6-1 8 8,6-4-8-7,-1 0 0 9,-8 1 0-10,8 3 0 8,1 1 0-7,-5-5 0 1,4 0 0 6,1 0 8-7,-1 5-8-1,-4-1 10 9,4-4-10-8,-8-4 10 7,4 5-10-7,4-1 8 9,1-4-8-9,4 0 8-1,0 4 10 0,-5-12 2 8,6 8 0-8,-1-4 0 10,0 0-20-10,-5-4 0 8,-4 0 8-7,5 4-8 8,-5-4 0-8,4 4 0-1,1-4-8 0,-1 4 8 9,5 4 0-8,-4-9 12 7,4 5-1-7,0 0 0 8,-4 0-11-8,4 4 12-1,-4 1-12 0,-1-1 12 8,-4-13-12-7,4 5 12 8,6 0-12-8,-1-4 12 8,5-1 4-8,-5 1 0 8,5 0 1-8,-5 4 0-1,-5-17-4 0,1 4-1 10,4 5 0-9,-4-9 0 7,4 0-1-6,5 1-1-2,-1-1 0 0,1 0 0 9,0 1 3-8,0 3 1 8,-10-4 0-7,6-4 0 6,-6 9-14-7,-4-5 0-1,4 0 0 0,1 1-10 10,-1-1 10-9,6 4 0 7,-1 1 8-7,0-1-8 9,0-8 8-9,-4 0-8-1,4 5 10 0,0-9-10 10,-4 4 10-9,4 0-10 2,0-4 10-2,0 0-10 9,5 0 8-9,0 0-8 3,-5-8 0-3,9 8 0 5,-8-9 9-6,-1 1-9 7,-5 0 8-7,5 0-8 8,1-1 0-8,-1 1 8 9,0 4-8-9,0-4 0 6,0 4 0-6,1-1 8 9,3-7-8-8,-8 8 0 7,-1 4 0-7,1-8 8 11,-5-1-8-12,4 1 0 0,5 4 10 0,1-4-10 11,3-1 12-10,1 1-12 8,-5 0 13-8,1-1-4-1,-1 1-1 0,0 0 0 11,0-4 10-10,-4 3 2 11,-1-7 0-11,5 3 0-1,1 1-28 0,3-1-6 9,-3 1-1-8,-1 0 0 12,5 3 15-13,-1-7 0 0,-3 7 0 0,-1-3 10 11,0 4-10-10,0 0 0-1,5-5 0 0,-5 1 8 12,10 3 2-9,-1 9 0-3,1-12 0 0,4 4 0 10,-5-1-2-9,-4 1 0 11,9 0 0-11,-4 4 0-1,8 0-8 0,1-9 8 14,0 1-8-13,4-1 8-1,1-3-8 0,-1-9 0 13,1 8 0-12,4 5 0-1,9-13 0 0,-4 4 0 12,0 1-11-11,-5-1 11 8,0-8 0-8,0 8 0-1,5 1 0 0,4-9 0 11,-4 8 0-10,5 0-8 11,-1 1 8-12,-4 3-8 0,-1-8 8 1,6 5 0 8,-1-5 0-6,5 0 0-2,0 0 0-1,-4 4 0 11,-1-12 0-10,1 4 0 0,4-4 0 0,0-4 0 11,-5-4 8-10,5 3-8-1,-4-11 0 14,-1 7 0-14,-4-3 0-1,4 3 0 0,5-3 0 0,0 3 0 12,1-3 0-11,-6-1-8 0,-4 1 8-1,-1 3 11 12,-3-7-3-11,8-1 0 1,5 0-8 10,-5-3 0-9,-13 7 0-2,-1-12 0-1,1 13 8 0,4-9 0 11,-5 4 0-10,6-4 0 10,-11 1-8-10,1-1 12-1,9-8-12 0,-9 0 12 13,-10-5-12-12,6 1 0-1,-1-4 0 0,5-1 0 13,-5 9 0-12,0-8 0-1,5-5 8 0,-5 1-8 14,0-1 0-13,-5 1 10-1,-4-1-10 0,0-7 10 14,9 3-10-13,-9 5 10-1,5-1-10 0,-6 5 10 14,1-5-1-13,0 1 0-1,-5-5 0 0,0-4 0 15,-4 0 7-14,-1 9 0-1,1-13 1 0,4 8 0 15,0-3-17-14,0-5 0-1,-9 0 0 0,0-4-9 15,5-13 9-14,-1 13 0-1,-4-8 0 0,0 8 0 15,-5 0 0-14,0-9 14-1,1 5-3 0,-1-8-1 18,-5 12-10-17,6 4 0-1,-1-4 0 0,0 8 0 0,-5-4 0 0,1 4 0 16,0 0-9-15,-5-3 9-1,-1 3 0 0,1 4 0 15,-9 0 8-15,-1 1-8 1,-4-1 0-1,0 1 0 15,-4-14-11-13,4 10 11-1,-10-1-10-1,1 4 10 0,-1-3 0 0,-4 11-9 15,-4 1 9-14,-1 8 0-1,-4 0 0 0,4 0 0 17,-4 12-12-17,-1-4-8 0,-4 0 0 1,5 5-1 16,-5 3 13-15,0 5 8-2,0-1-10 0,0 9 10 0,0-4-14 0,-5 4 3 10,5 12 1-9,-4-12 0 7,-6 8 10-7,6 0-10 7,-1 9 10-6,-4 3-10-2,-1 1 10 0,-4 4-8 19,0 4 8-18,0-1-8-1,-9 10 8 0,5-1 0 26,-6 4-9-25,-4 4 9-1,0 5 0 0,-4 8 0 0,-5 4 0 0,-5 4 0 0,4 4 0 0,-3 4 0 20,-6 5-11-19,10 4 11-1,-5 3 0 0,0 5 0 0,0-4 0 0,5 4 0 29,0-4-8-28,-1 0 8-1,6-13-8 0,-1 9 8 0,1 0 0 0,4-9 0 0,4-4 0 0,1-4 0 23,0 0 0-22,4-8 0-1,10 0 0 0,-5-8 8 0,0 3-8 0,5-11 0 24,4 3 8-23,5-12-8-1,0 0 13 0,0 0-1 0,0 0-1 0,0 0 0 21,0 0-11-20,9-4 10-1,1-13-10 0,4 5 10 0,4-9-10 0,10 0-12 14,-5-12 2-13,10-4 1-1,0 0 9 0,4-13 0 27,9 5 0-26,1-1 0-1,9-8 8 0,4-8-8 0,1 4 8 0,-1 5-8 0,6-1 0 0,-6 4-8 35,-9 9 0-34,0-1 0-1,1 5 8 0,-10 12 0 0,-1-4 0 0,1 13 0 0,-9-5 0 0,0 9 8 0,4 3-8 0,0 5 11 59,-4 4 4-58,-1 0 1-1,5 8 0 0,1 9 0 0,4 4-16 0,-1 16 0 0,1 4 0 0,0 21 0 0,0 0-9 0,-5 13 9 0,1-1-13 1,-6 9 5-1,-4 8 8 0,5 0 0 0,-5 9 8 0,0-13-8 47,0 4-77-46,-1-4-20-1,1-9-4 0,0 5-757 0</inkml:trace>
    </iact:actionData>
  </iact:action>
  <iact:action type="add" startTime="41765">
    <iact:property name="dataType"/>
    <iact:actionData xml:id="d1">
      <inkml:trace xmlns:inkml="http://www.w3.org/2003/InkML" xml:id="stk1" contextRef="#ctx0" brushRef="#br0">10060 6575 1314 0,'-14'-17'58'1,"10"13"12"-1,-6-4-56 0,1-1-14 4,0-3 0-4,-1 8 0 9,1-13 68-9,-5 1 12 6,0 3 1-6,-5-3 1 11,5-1-9-11,-9-4-1 5,0 5-1-5,0-5 0 10,4 1-34-10,-4-1-6 4,4 4-2-4,-9 1 0 8,5-5-29-7,0-4-8 6,-1 4-1-7,1 1 0 21,0 3-14-21,0-3-2 1,-1 3-1-1,-4-4 0 0,5 5 2 1,0-9 0 6,-10 8 0-7,1 5 0 7,-1-5 24-7,-4 1 12 9,-10-5 0-8,1 13-1 5,-10 0-11-6,0-5 0 7,-5 1 0-7,1 3 0 7,-1 1 0-6,1 8 12 6,-5-4-4-7,0 8 0 9,-1-4 0-9,-3 8 0 5,-6-3 0-5,5 7 0 10,0 5-8-10,10-1 0 7,-5 5 0-7,4 12 0 8,5-4 0-8,5 12 0 6,-5-3 0-5,5 3 0 9,0 9-9-10,-5 8 9 3,-5 8-12-3,1 8 12 10,4 9-13-10,-4 4 4 6,4 8 1-6,-5 4 0 9,5-3-5-9,0 3-1 7,10 9 0-6,-1 3 0 5,1-3 0-5,9 4 0 5,-1 0 0-5,1 8 0 6,0-5-4-7,4 10-1 9,5-1 0-9,5 4 0 6,4 0 6-6,1 5 1 7,4-1 0-7,0 1 0 8,9 3 4-8,5 1 8 7,-4-13-13-7,4 8 5 9,0 5 8-9,9-9 0 6,0-8 0-6,5-4 8 8,-5-4-21-8,10-4-4 7,0-5-1-7,4 1 0 9,5-17 18-9,4-1 0 6,6-3 0-6,4-4 0 10,-1-17 10-9,15 4-1 2,5-8 0-3,9-4 0 9,9-4 7-9,0-5 0 7,9-3 1-7,6-9 0 8,3-4-3-8,1-5-1 7,9-3 0-7,0-4 0 8,10-9-13-8,-6-4 0 8,1-8 0-8,0-13 0 7,9 1 0-7,-5-17 0 10,5 0 0-9,-4-9 0 3,-6-12-15-4,1 5 4 7,0-5 1-5,0-8 0 4,-1 0 10-5,-4-9 0 5,-4-7 8-6,-6-1-8 8,1-4 9-7,0 5-9 6,-5-9 12-6,0-4-12 7,-9 12 17-7,-5-12-3 5,-4 4-1-5,-10-8 0 7,0 0 14-7,-9-5 2 5,-5 5 1-5,0-4 0 8,-4 4 5-7,-5-5 1-2,0 5 0 0,-5-4 0 9,-9-5 6-9,-10 5 2 8,1 4 0-7,-5-9 0 7,-5 5-4-7,1 0-1 7,-15-5 0-7,0 5 0 9,-9 0-7-9,-4-1-2-1,-1 9 0 0,-9-12 0 6,0 3-10-5,-4 1-3 10,-10-4 0-10,0 11 0 8,-9-3-1-7,-1 0 0-2,-3 4 0 0,-11-8 0 9,1 8 2-8,-9 0 0 9,-1 4 0-9,-4 12 0-1,-5-3-18 0,1 7 0 9,-11 9-11-8,-3-4 11 9,-15 8-15-10,-4 8 4 14,-1 13 1-14,1 0 0 17,-10 4-28-16,0 12-6-1,1 9 0 0,4 12-1 19,4 4 12-18,6 12 2-1,-10 5 1 0,4 8 0 0,5 21 2 1,1 7 0-1,4 14 0 0,9 28 0 22,5 13 0-21,0 16 0-1,0 13 0 0,13 20 0 14,1 13-20-13,19 17-3-1,13 16-1 0</inkml:trace>
    </iact:actionData>
  </iact:action>
</iact:actions>
</file>

<file path=ppt/ink/inkAction2.xml><?xml version="1.0" encoding="utf-8"?>
<iact:actions xmlns:iact="http://schemas.microsoft.com/office/powerpoint/2014/inkAction" lengthUnit="cm" timeUnit="ms">
  <inkml:definitions xmlns:inkml="http://www.w3.org/2003/InkML">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1-07T19:21:14.77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act:action type="add" startTime="20764">
    <iact:property name="dataType"/>
    <iact:actionData xml:id="d0">
      <inkml:trace xmlns:inkml="http://www.w3.org/2003/InkML" xml:id="stk0" contextRef="#ctx0" brushRef="#br0">10800 4575 1105 0,'0'0'48'6,"0"0"12"-6,0 0-48 1,0 0-12 2,0 0 0-2,0 0 0 6,0 0 69-7,10 5 12 7,4-10 3-7,-14 5 0 7,9 0-28-6,5 0-4 6,0-8-2-7,-5 8 0 8,5-4-37-8,0 4-13 7,0 0 9-6,0 0-9 7,5 4 0-8,-1-4 8 6,1 0-8-6,9 0 0 11,-5 8 0-11,10 1 0 4,-1-5 0-4,6 4 0 8,-1-8 0-8,5 0 0 6,0 8-14-5,9 1 5 6,-5-1 9-6,6 0 11 16,-6 1-3-16,5 3 0-1,1-4 10 0,3 5 2 5,-3-1 0-5,8-8 0 7,1 9 8-7,-6-5 3 9,-3 4 0-9,4 5 0 6,-1-9-15-6,1 5-4 8,-4-1 0-8,-6-4 0 7,5 5-4-7,-4-5-8 7,-5 0 11-7,4 1-11 8,1-1 10-8,9-4-10 7,0 0 8-7,4-4-8 10,-9 0 0-10,5 8 8 5,5-8-8-5,-10 0 0 9,0 0 0-9,0 0 8 6,-4 0-8-6,-5 0 0 11,-5 0 0-11,5-8 0 4,-10 8 0-4,1-4 0 8,0 0 0-6,-5 4 0 3,-5-8 0-5,0 3 0 8,-4 1 0-8,-5-4 0 7,-5 4 0-7,-9 4 0 8,0 0 0-8,0 0 0 7,0-4 0-7,0 4 0 8,-5-13-12-8,-9 9 12 10,0 0-12-10,-9-4 12 8,0 4-11-8,-5-1 11 17,0-3-8-16,-5 4 8-1,-8 0-13 0,-1-9 2 22,-5 9 1-21,-9-4 0-1,-4 0 10 0,-10 4 0 0,-5 4 0 0,1-13-8 20,-1 9-40-19,1 4-7-1,-10-16-1 0,-4 7-1 16,-1 5 25-15,-4 0 4-1,-5 0 2 0,5 4 0 0,5 4 10 0,-5 0 3 0,4 0 0 0,1 5 0 15,-1-9 37-14,6 16 7-1,3 1 1 0,1-5 1 10,5 5-17-9,4-5-3 8,9 5-1-8,10-1 0 9,0 1 7-9,0-1 1-1,0 1 0 0,9-1 0 15,0-3 19-14,9-1 4-1,1 1 1 0,8 3 0 15,6-8-8-15,4 5 0 0,4-5-1 0,1 0 0 12,9-8-11-11,0 0-3-1,14 9 0 0,0-1 0 9,5 0-10-8,9 1-3 4,9-9 0-4,0 0 0 11,10 0-8-11,4 0 12-1,9 0-12 0,10-9 12 12,0 5-12-12,14 0 0 13,4-4 0-12,5 4 8-1,-4-1-8 0,4-3 0 10,9 0 0-9,1-5 0 0,9 5 0-1,-5 0 0 15,0 0 0-15,0-5 0 0,-5 1 0 0,10-1 0 19,-5 5 0-19,5 0 0 0,-5 0 0 0,-5-1 0 25,1 1 0-24,-6 0 0-1,1-5 0 0,-9 5 0 0,-1 0 0 0,-9 4 0 0,-4-1 0 0,-6 5 0 51,-8 0 0-50,-5 0 8-1,-10-8-8 0,-4 8 0 0,-9 0 0 0,-5 0 8 0,-5 0-8 0,-4 8 0 0,-10-8 0 0,5 0 8 0,-9 0-8 0,-5 0-16 0,0 0 4 0,-10 9 1 37,1-1-42-36,-10 0-9-1,-4 5-2 0</inkml:trace>
    </iact:actionData>
  </iact:action>
  <iact:action type="add" startTime="27400">
    <iact:property name="dataType"/>
    <iact:actionData xml:id="d1">
      <inkml:trace xmlns:inkml="http://www.w3.org/2003/InkML" xml:id="stk1" contextRef="#ctx0" brushRef="#br0">12555 7456 748 0,'0'0'33'8,"0"0"7"-7,0 0-32-1,0 0-8 2,5 8 0-2,-5-8 0 6,0 13 123-5,0-13 22 5,0 0 5-6,5 8 1 9,-5-8-71-9,0 0-13 7,9 8-3-7,-9-8-1 10,0 0-24-10,14 5-5 4,-5-5-1-4,1 0 0 12,4-5-11-12,4 5-2 4,-4 0-1-4,5 0 0 7,4-8-4-6,0 8-1 6,5 0 0-7,5 0 0 8,-1 0-14-8,1 0 0 7,0 8 0-7,4-8 0 8,0 5 0-8,5 7 0 8,5-8 0-8,8 0-10 7,1 5 10-7,5-1 0 10,-1 0 0-10,6 5 0 5,3-1 0-5,1 0 0 8,-5 5 0-8,5-9 0 7,0 5 14-6,0-5-2 4,4 0 0-5,5-4 0 9,1 0 4-9,-1 5 0 7,0-5 0-6,-5 8 0 6,6-12-8-7,-6 4-8 7,0 1 11-7,6-5-11 9,-6 4 9-9,-4-4-9 6,4 8 0-6,-8-8 9 11,-6 0-9-11,1 4 0 4,-6 0 0-4,-3 5 0 8,-6-9 10-8,1 4 0 7,-1 0 0-7,1 4 0 8,-1-8-10-8,1 8 0 7,4-3 0-7,-4-1 8 8,-1 4-8-8,-4-4-11 8,-5 4 3-8,1-4 0 7,-1 9-8-7,-4-13 0 10,-10 4-1-10,0-4 0 5,0 4 17-5,-9-4 0 7,0 8 0-5,0-8 0 4,-14 0 8-6,0 0 6 7,0 0 1-7,0 0 0 8,0 0 18-8,-9-8 4 7,-5 0 1-7,-5 0 0 8,-13-1-18-8,-1-7-3 7,-4 3-1-6,-5 5 0 11,0-8-25-11,-9-1-6 13,-10-4-1-13,1 5 0 12,-1-1-36-13,-8 1-7 0,-6-5-1 0,-9 4-1 11,5 1 1-10,-9 3 1-1,-5 5 0 0,-1 4 0 0,1 0 39 0,0 4 8 13,0-4 2-12,0 0 0-1,0 4 10 0,4 4 0 14,1 0 0-13,0 0 0-1,4 0 8 1,-5 0 1 8,1 0 0-9,4 1 0 9,0 3-9-9,5-4 8 7,0 0-8-6,5 4 8 5,4-8-8-5,9 9 0 9,1-1 0-9,8-8 0-1,1 0 0 0,9 0 12 9,0 4-2-8,15-4 0 6,-1 4 10-7,4-4 3 6,1 4 0-5,9 5 0 6,5-9-3-7,9 0 0 6,0 0 0-5,0 0 0 9,0 0-30-10,18 0-6 4,6 0-2-3,8 0 0 7,1 0 29-6,9 0 5 7,4 0 2-8,10-9 0 12,14 5-18-12,0-4-16-1,9 0 4 0,0 4 0 19,5-1 12-18,9-7 0-1,-9 8 0 0,9-13 0 0,5 9 0 0,4 0 0 23,-4 4 8-22,4-9-8-1,-4 9 0 0,0-4 0 0,0-1 0 0,-5-3 0 25,-5 8 0-24,1 0 0-1,-1 4 0 0,-4-4 0 0,-5-1 17 0,-5 5 0 0,-4-8 0 0,-9 8 0 24,-1-8-9-24,-4 0-8 0,-9 8 9 0,-1-13-9 0,-4 9 20 0,-14-8-3 19,0 3 0-18,-9 9 0-1,-1-8 20 0,-8 4 4 16,-6 0 1-16,-4 4 0 0,-9-13-27 0,-5 9-6 0,-9-8-1 0,-5 8 0 16,-5-13-8-15,-13 5-17-1,-10 8 4 0,-5-9 1 25,-9 5 12-24,-13-5-9-1,-11 5 9 0,-3 0-8 27,-6 0-19-27,-4 8-3 0,0-9-1 0,0 5 0 0,0 0 31 0,5 4 0 0,-5 0 0 0,9 0 0 0,0 0 0 0,-4 0 0 25,-5 0 0-24,4 0 0-1,1 0 0 0,9 0-9 0,-1 0 9 0,6 0 0 25,4 0 0-25,5 0 0 0,0 0 0 0,4 0 0 0,6 0 0 0,3 0 0 0,6 0 0 0,9 0 0 16,0-8 24-16,13 4 4 0,6 8 1 0,-1-4 0 22,14-4-21-22,1 4-8 0,9 0 0 1,9 0 0-1,-10 0 0 0,10 0-16 16,0 0 1-16,19 0 1 0,4 4-1 0,10 4 0 16,13-4 0-15,10 0 0-1,5 5 15 0,8-1 0 25,6 4 0-24,4-3 0-1,10 3 0 0,-1 0-14 0,5-7 4 0,5 7 1 0,4-8 9 0,1 4 0 52,-1 1 0-51,1-5-8-1,-1-4 8 0,10 0 0 0,4 0 0 0,5-4 0 0,-4-5 9 0,4 5-9 0,-5-4 12 0,5 0-12 0,0-1 8 0,-9 1-8 0,4 0 0 0,-9 0 0 82,5 3 0-82,-10-3 0 0,-4 0 0 0,-9 4 0 0,-6 0-100 0,-8 4-13 1,-5-9-3-1</inkml:trace>
    </iact:actionData>
  </iact:action>
  <iact:action type="add" startTime="43841">
    <iact:property name="dataType"/>
    <iact:actionData xml:id="d2">
      <inkml:trace xmlns:inkml="http://www.w3.org/2003/InkML" xml:id="stk2" contextRef="#ctx0" brushRef="#br0">2374 12303 1371 0,'0'0'30'10,"0"0"6"-10,0 0 2 0,14-4 1 0,5-5-31 0,-5 5-8 1,0 0 0-1,0-8 0 10,0 4 51-10,0-1 9 2,-5 5 1-1,0-8 1 6,5 3-50-6,-4-7-12 6,-1 8 0-7,0-1 0 21,1-3-36-21,3 4-11 0,-8-5-1 0,4 9-1 14,-4-8-7-14,-5 3-2 1,0 9 0-1,0 0 0 3,0 0 42-3,5-12 8 8,-1 8 8-8,-4 4-12 5,0 0 37-4,0 0 7 6,0 0 2-7,0 0 0 8,0 0 21-8,0 0 4 6,0 0 1-6,0 0 0 12,0 0-12-12,0 0-1 3,0 0-1-3,-4 8 0 9,4 0-8-9,0 5-2 6,0-1 0-6,4 1 0 10,1 3-28-10,4-12-8 6,5 9 0-6,0-5 0 11,0 4 0-11,5-7 0 4,-5 7 0-4,9-8 0 8,0 0 0-8,10 5-12 7,0 3 4-7,8-4 0 20,1 9 8-20,0-13 0 0,5 8 0 0,-1-3 0 21,1-1-14-21,4 4-4 0,10-3-1 0,-1-1 0 0,10 4 30 0,0 1 5 11,4-1 2-10,1 1 0-1,-10-1-7 0,9 4-2 8,10-7 0-8,-9-1 0 7,-5 4-9-7,9-3 10 7,14-1-10-7,0 0 10 8,0-4-10-8,-9 1 12 7,0 3-12-6,4-8 12 7,10 0-12-8,-10 0 12 6,-4 0-12-6,5 0 12 9,-1 0-4-9,0-8 0 6,-13 8 0-6,9-5 0 10,9 5 8-10,0 5 0 4,-5-5 1-3,-4 0 0 7,5 8-1-7,-10-8 0 5,5 0 0-6,-1 0 0 8,1 0-7-8,-5 4-1 7,5-4-8-7,5 0 12 8,-10 0-12-8,0 4 0 8,0-4 8-8,-5 0-8 7,1 0 0-7,4 0 0 9,-4 8 0-8,4-8 0 4,0 0 0-5,-5 0 0 7,1 5 0-7,-1-1 0 10,-4-4 0-10,0 4 0 5,9 4 8-5,0-8-8 8,-4 0 0-8,-1-8 8 6,5 8-8-5,-4 0 0 7,-1-4 8-8,-4 4-8 8,5-4 0-7,-6-1 0 7,11 5 8-8,-1-12-8 5,-5 8 0-5,5-4 0 11,-4-1 0-11,4 1 0 6,-5 4 0-5,1 0 0 6,-1 0 0-5,-4-5 0 6,9 9 0-7,-9-4 0 9,5 4 9-9,-5 0-9-1,-1 0 8 0,1 0-8 6,0 0 0-6,0 0 0 7,0 0 0-7,0 0 0 8,4-4 8-8,1 4-8 10,4-8 8-10,0 8-8 5,-5-4 0-5,1 4 0 8,-10 0 0-8,5-5 0 7,-5 5 0-7,5 0 0 12,-10 0 0-12,5 0 0 5,-4 0 0-4,-1 5 0 3,1-1 0-4,0 4 0 8,-6 0 12-8,-3 1-2 7,-1-1-1-7,-9 4 0 10,0-8 3-9,0 9 0 6,-5-5 0-7,0 0 0 14,-4 1-4-13,-1 3-8-1,1-8 12 0,-1 9-4 11,-4-9-8-10,0 0 0-1,0 4 0 0,-9-8 0 10,4 4 0-9,-4-4-9 7,4 4 9-8,-9-4-13 10,5 0 13-8,-10 0-11-2,5 0 11 0,-10 0-10 7,-4 0 10-7,0 0 0 11,0 0 0-11,0 0-8 4,-4 0 8-4,-10-4 14 7,-5 0-3-7,-4 4-1 8,-10-8 2-8,-4 4 0 7,0 0 0-7,-5-5 0 9,-5 1-29-8,1 8-6 11,-5-12-1-11,4 3 0-1,-9 1 9 0,0 0 2 19,-9 0 0-18,0-1 0-1,-5 1 5 0,0 0 8 17,-4-1-13-16,4 5 5-1,-4 0 8 0,-10 0 0 0,0-4 0 0,-9 4 0 17,-5-1 0-17,-4 5 0 0,4-8 0 0,-9 4 0 16,4 0 0-15,-4-4-16-1,0 4 2 0,0-1 1 13,5 5-5-12,-5 0-1-1,4-4 0 0,1 4 0 13,-10 0 8-12,5-4 2-1,-5 4 0 0,1-4 0 7,4 4 9-6,-1-4-8 5,-8 0 8-5,4 4-8 6,1-9 8-7,-1 5 0 5,5 4 0-4,0-4 0 10,0-4 0-11,0 0 0 11,0-1 0-10,4 5 0-1,1-4 0 0,4 8 0 9,10-13 0-8,-10 9 0 10,-5-8 0-10,6-1-15-1,-1 5 3 0,5-12 0 11,0 7-9-10,0 1-2 8,-5 3 0-8,5-3 0 12,4 4-29-11,1-5-7-2,-5-3-1 0,0 12 0 0,9-9 45 1,9 9 15 7,1-4-9-8,-5 8 9 11,-5 0 0-10,5 0-8 9,9 8 8-10,-5-8 0 0,-4 4 0 0,0 9-8 9,14-13 8-9,-5 8 0 6,-4 8 13-6,-1-3 8 8,-4-5 2-8,4 5 0 6,6-1-7-6,-6-12-2 9,-9 4 0-8,5 9 0 9,-5-13-14-9,5 4 0 10,-4 0 0-11,-1 0 0 0,-5 4 0 0,1-8-10 11,4 4 10-10,0 0-8 10,5 5-2-11,5-5 0 0,-1-4 0 0,5 4 0 11,5 4 10-10,0-8 0 0,0 0 0-1,4 4 0 15,5-4 0-15,5 5 0 0,0-5 0 0,4-5 0 28,6 10 12-26,3-5-1-2,1-5-1 0,4 1 0 0,6 4-10 0,3 0-11 0,1-8 3 0,0 4 0 43,4 0-17-43,5 4-3 0,0-9-1 0,5 1 0 0,4 8-57 0,5 0-11 0,0 0-3 0,14-8 0 48,0 4 0-48,9-4 0 0,5 8 0 0,14-13 0 0,0 9 59 1,9 4 11-1,1-8 2 0,13 4 1 0,14-1-17 0,5 5-3 0,-5 0-1 0,9 5 0 0,1 7 31 0,8-8 5 0,10 0 2 0,1 5 0 74,3 3 33-74,6-4 6 0,-1 9 2 0,10-13 0 0,13 8 14 0,-8-3 3 0,-15-1 1 0,10 0 0 0,9-4 4 0,-5 5 1 0,1-9 0 0,-1 4 0 0,-4-4-2 0,4 0-1 0,5-4 0 0,5 4 0 0,-1-9 8 0,-4 5 1 0,5-4 1 0,0-9 0 119,-5 5-28-118,0-1-5-1,-14 9-2 0,9 0 0 0,0-8-4 0,1 4-1 0,-6-5 0 1,6 9 0-1,-10-13-7 0,4 9-2 0,6 4 0 0,-10-4 0 0,-5 4 0 0,-4-1 0 0,0 5 0 0,-5 0 0 0,0-8 22 0,0 8 4 0,5-8 1 0,-5 4 0 0,0 0-12 0,0-9-3 0,-9 9 0 0,9-4 0 0,-5-1-14 0,5 5-10 0,5-4 12 0,-5 0-12 0,-9-5 10 0,4 9-10 0,1-4 8 1,-6 0-8 72,1 8 11-72,0-9-3-1,-5 5-8 0,-5-4 12 0,-4 8-12 0,0-8 0 0,4-1 0 0,-4 9 0 0,0-12 0 0,-5 8 0 0,-4 4 0 0,4-8 0 0,-14 3 0 0,0 1 0 0,-9 4-10 0,0-4 10 0,-5 0 0 0,-4 4 0 0,-10-4 0 0,5 4 0 52,-10 0 0-51,1 0 0-1,-14 4 0 0,4 0 11 0,-5 0-1 0,-8 0 0 0,-10-4 0 0,0 0 0 0,0 0-10 0,-10 13 0 0,-4-9 0 0,-13 0 0 0,-6 4 0 0,0 1 8 21,-9-1 0-21,-4-4 0 0,-5 4-8 0,-5 1 0 1,-9-5 0-1,-5 8 0 23,-9-8 0-22,0 0 0-1,-10 5 0 0,1-9 0 0,-1 4 0 0,1 0 0 30,-15-4 0-30,1 8 0 0,-5-8 8 0,-5 0-8 0,0 0 12 0,-9 0-4 0,5-8 0 0,-10 4-8 32,-9 0 12-32,5 4-4 0,-5 0-8 0,0 0 0 0,0 0 0 0,-5 0 0 0,1 8-23 0,-1 0 3 30,10 5 1-29,-10-5 0-1,-4 0-8 0,4 1-1 0,0 7-1 0,1-8 0 33,-6 5 1-33,6 3 0 0,4-7 0 0,0 3 0 0,0 1-10 0,0-9-2 0,-5 12 0 0,5-8 0 0,-5 1 22 0,5-5 4 0,5 8 1 0,0-12 0 46,-5 4 13-46,4 1 0 0,15 3 0 0,4-8 0 0,-4 0 10 0,4 0-2 0,-4 0 0 0,9 0 0 0,9 0-8 0,-9 0 0 0,-5 0 9 1,-4 0-9 56,9-8-9-56,-5 8-7-1,-5-5 0 0,10 10-1 0,0-5-19 0,5 8-3 0,0-8-1 0,8 4 0 0,1 0 40 0,9 0 15 0,5 5-1 0,10-9 0 0,3 4 3 0,1-4 1 0,5 4 0 0,-1-4 0 71,5 0-40-70,0 0-8-1,1 0-2 0,8 0 0 0,-4-4 52 0,9 0 11 0,5 4 1 0,-1-9 1 0,1 5-33 0,0-4 0 1,9 0 0-1,5 3 0 0,-1 1 8 0,1-8-8 0,5 8 0 0,4-9 0 154,-5 9-32-154,5-4-9 0,5 4-3 0,4 0 0 0,-4 0-12 1,9 4-4-1,0 0 0 0,0 0 0 0,0 0-30 0,0 0-6 0,14-9-2 0,4 5-196 0,6 0-39 0</inkml:trace>
    </iact:actionData>
  </iact:action>
</iact:actions>
</file>

<file path=ppt/ink/inkAction20.xml><?xml version="1.0" encoding="utf-8"?>
<iact:actions xmlns:iact="http://schemas.microsoft.com/office/powerpoint/2014/inkAction" lengthUnit="cm" timeUnit="ms">
  <inkml:definitions xmlns:inkml="http://www.w3.org/2003/InkML">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1-08T19:44:44.337"/>
    </inkml:context>
    <inkml:brush xml:id="br0">
      <inkml:brushProperty name="width" value="0.05292" units="cm"/>
      <inkml:brushProperty name="height" value="0.05292" units="cm"/>
      <inkml:brushProperty name="color" value="#0070C0"/>
    </inkml:brush>
  </inkml:definitions>
  <iact:action type="add" startTime="37071">
    <iact:property name="dataType"/>
    <iact:actionData xml:id="d0">
      <inkml:trace xmlns:inkml="http://www.w3.org/2003/InkML" xml:id="stk0" contextRef="#ctx0" brushRef="#br0">11201 9724 1252 0,'0'0'56'1,"0"0"11"-1,0 0-54 0,0 0-13 4,0 0 0-4,0 0 0 8,0 0 37-8,0 0 5 8,0 0 1-8,0 0 0 9,0 0-2-9,0 0 0 5,0 0 0-5,0 0 0 9,-5-4-16-9,-4-4-3 7,9 0-1-7,0 3 0 8,-5-3-11-8,5 8-2 6,0-8-8-5,-5 8 12 7,-4-12 5-7,0 7 1 5,0 5 0-6,-1 0 0 8,1 0 10-8,0 0 1 9,9 0 1-9,-10 0 0 7,1 0 0-7,9 0 0 6,-9 5 0-6,9-5 0 9,-10 4-4-9,10-4-1 6,0 0 0-5,0 0 0 8,0 0-1-9,0 0 0 6,0 0 0-6,0 0 0 7,0 0-6-6,0 0-2 6,0 0 0-7,0 0 0 9,0 0-7-8,0 0-1 5,-9 0-8-6,9 0 12 10,-5 8-12-10,5-8 0 4,0 0 8-2,0 0-8 5,0 0 0-6,0 0 0 4,0 0 0-5,0 0 0 8,0 0 0-7,5 4 0 5,4 8 8-5,1-12-8 6,-1 9 0-5,5-5 11 4,0 4-11-6,0-8 10 7,4 4-1-7,-4 0 0 8,-14-4 0-7,14 9 0 6,10-9-9-7,-6 4 10 6,1-4-10-5,0 4 10 6,4-4-10-4,-5 8 8 4,6-16-8-7,-6 16 8 6,1-8 0-6,0 4 0 5,-1-4 0-4,5 0 0 6,-4 5-8-7,4 3 10 7,-4-8-10-7,4 0 10 8,1 0-10-8,3 4 0 7,-3 0 0-7,4 0 0 10,0-4 0-10,9 0 8 5,-9 0-8-5,4-4 8 10,6 0-8-10,-6 4 0 5,-4 0 0-5,5 0 0 8,-5 0 0-7,4 0 0 5,-4 0 12-6,5 4-4 8,-1-4 8-8,-4 0 2 7,5 0 0-7,-5 0 0 9,0 4-5-9,-5-4-1 9,0 0 0-9,1 9 0 7,-1-9-1-7,0 0-1 7,0 0 0-7,1 0 0 8,4 4-10-7,4 0-9 3,-9-4 9-4,5 0-13 8,5 0 13-8,4 0 0 7,0 0 0-7,1 0-9 9,-1 0 9-9,5 0 0 6,-5 0 0-6,0 0 0 9,1 0 0-9,3 0 0 6,-3-4 0-6,-6 0 0 10,6 4 0-10,-1 0 0 6,-5 0 0-6,6-9 8 9,-1 9-8-9,0 0 12 6,0-4-4-6,1 4 0 8,4-4-8-8,-5 4 0 6,-5 0 8-6,6-4-8 9,3 4 0-9,1 0 0 6,-4 0 0-5,4 4 0 7,-5-4 0-8,5 0 0 8,-5 0 0-8,0 0 0 6,5 0 0-5,-5 0 0 7,5-4 0-8,-5 4 0 7,5 0 0-7,0 0 0 6,5-8 0-6,-5 3 0 9,0 1 0-9,4 4 0 6,5 0 0-6,-4-8 0 9,-1 4 0-9,-4 4 0 6,5-4 8-6,-5 4-8 9,-5 0 0-8,5-9 0 4,-5 9 0-5,0 0 0 9,1 0 0-8,-1 0 0 5,0 0 0-6,0 0 8 9,-4-4-8-9,9 4 11 5,-10-4-11-5,6 4 12 9,-6 0-4-9,6 0 0 7,-1 0 0-7,0 0 0 8,0 0 0-8,0 0 0 7,1 0 0-7,-1-8 0 8,0 8-8-8,0-4 0 8,5 0 0-8,-4-1 0 7,-1-3 0-7,5 4 8 9,-5 0-8-8,5-4 0 4,0-1 0-5,-5 9 0 6,0 0 8-6,-4-8-8 9,4 8 0-9,0 0 0 6,1-4 9-6,-1 4-9 8,-5 0 9-6,1 0-9 4,0 0 12-6,-5 0-12 8,4 4 12-7,-4-4-12 5,-5 8 12-6,10-8-12 9,-1 5 9-9,1-5-9 5,4 0 0-5,-4-5 9 10,4 5-9-10,5 0 0 5,-9 0 0-4,-1 0 8 6,10 0-8 1,-5 0 0-8,1 0 0 0,-1 5 0 8,0-5 0-8,-4 4 0 7,-1-4 0-7,1 0 0 8,-1-4 10-8,1 4-10 8,-5 0 12-8,5 0-12 7,-6 0 12-6,6 0-12 7,0-5 12-7,-1 5-12 4,1 0 8-5,4 0-8 7,-4 0 0-7,4 0 0 8,-5 0 0-8,1 0 0 6,0 0 0-6,4 0 0 9,0 0 0-9,-4 5 0 7,4-5 0-7,-4-5-9 8,-1 5-7-8,1 0-2 7,4 0 0-7,-4 0 0 22,4 0-7-21,-5 0-2 2,1-8 0-2,0 4 0 6,-1 0-14-7,-4 4-3 1,9 0-1 0,-4 0 0 13,-5 0-24-12,0 0-5-2,-10 0-1 0,6 4 0 13,-1 0-105-12,0-4-20 0,0 8-5 0</inkml:trace>
    </iact:actionData>
  </iact:action>
  <iact:action type="add" startTime="79739">
    <iact:property name="dataType"/>
    <iact:actionData xml:id="d1">
      <inkml:trace xmlns:inkml="http://www.w3.org/2003/InkML" xml:id="stk1" contextRef="#ctx0" brushRef="#br0">8328 11007 288 0,'-9'0'25'1,"9"0"-25"4,0 0 0-5,-9 0 0 8,-1 5 188-7,10-5 33 5,-4 0 7-6,4 0 0 9,0 0-140-8,0 0-28 5,-9 0-5-6,9 0-2 8,-14-5-19-8,14 5-4 7,0 0-1-7,-5 0 0 8,-9 0 12-7,14 0 3 5,0 0 0-6,0 0 0 10,0 0-21-10,0 0-4 7,0 0-1-7,0 0 0 8,0 0 4-6,0 0 1 5,0 0 0-7,9-12 0 6,-4 8 10-6,4-13 3 6,1 9 0-6,-1 0 0 8,-5 4 5-7,6 4 2 7,-10 0 0-8,9-13 0 9,-9 13-6-9,0 0-1 4,9-4 0-4,1 4 0 8,-10 0-8-8,0 0-1 7,9 0-1-6,-9 0 0 6,0 0-8-7,0 0-2 8,0 0 0-8,0 0 0 8,9-8-4-7,1 8 0 4,4-4-1-4,-5 4 0 8,0 0-1-9,1 0 0 6,-10 0 0-6,9 4 0 9,0 4-10-9,5-8 0 6,-5 0 0-4,1 0 8 3,4 0-8-5,0 0 10 7,0 0-10-7,-5 4 10 8,5 0-2-8,-5 5 0 7,-9-9 0-7,14 0 0 7,-4 4 2-6,3 0 0 8,-3 0 0-9,4 4 0 5,0-8-10-5,0 4 12 7,-5 1-12-7,5 3 12 8,5-8-12-8,-5 4 0 6,0 0 0-6,-1 4 8 9,6-8-8-8,0 0 0 5,-5 5 0-6,4-5 0 9,1 0 0-9,0 4 0 6,-1-4 0-6,1 4 0 9,-1-4 0-9,1 4 0 6,4-4 0-6,1 4 0 12,-1-4 0-12,0 0 0 3,0 0 0-3,1 0 0 8,-6 0 0-8,6 0 0 7,-1 0 0-6,5 0 0 7,0 0 0-8,0 0 0 6,4 0 0-6,-4 0 0 9,0 0 0-9,5-4 0 6,-5 4 0-5,0-4 0 6,-1 4 0-7,6 0 0 9,-5-4 0-8,0-5 0 4,0 9 0-5,-5 0 0 9,5-8 0-9,-5 4 8 8,5 0-8-8,0 4 0 6,-4 0 9-5,3-8-9 6,1 8 0-6,-9 0 0 3,4 0 0-3,1 0 0 8,3-5 0-9,-3 1 0 5,-1 4 0-4,0 0 0 8,1 0 0-9,4 0 0 6,-5 0 0-6,-5 0 0 11,6 0 10-11,-1 4-2 3,0-4-8-3,-4 0 12 10,4 0-12-10,0 0-8 7,-4 0 8-7,0 0-13 8,-1 0 13-8,1 0 0 7,4 5 0-7,-4-5 0 7,-1 8 0-7,1-8 0 8,0 0 0-8,4 0 0 8,-4 0 8-8,-1 0-8 9,10 0 0-8,-9 0 0 5,4 0 0-6,0 0 0 6,1 0 0-6,-1 0 0 7,-9 0 0-7,4 0 0 7,1 0 0-7,4 0 0 8,1 0 0-8,-6 0 0 7,10 0 0-7,-5 4 0 8,1-4 0-8,-1 0 0 7,0 4 0-7,5-4 0 9,-5 8 0-9,1-8 0 6,-1 0 0-6,-4 0 0 11,4 0 0-11,0 0 0 4,0 0 0-4,1 0 0 9,-1 0 0-9,0 0 0 6,-4 5 0-6,4-5 0 9,0 4 0-9,5-4 0 6,-4 0 0-6,4 0 0 9,0 4 0-9,-1-4 0 7,-3 4 0-7,-1 0 0 8,0-4 0-8,5 0 0 9,5 0 0-9,-5 0 0 6,-5 0 0-6,5 0 0 6,5 0 0-5,-6 0 0 7,-3 0 0-8,4 0 0 6,0 0 0-5,-5 4 0 7,5-8 0-8,0 4 0 6,-5 0 0-5,10 0 0 7,-10 0 8-8,5 0-8 6,0 0 0-6,0-4 0 9,4 4 10-9,1 0-2 6,-1 0 0-6,-4 0 0 13,-9 0 1-13,4-4 0 3,1 4 0-1,8-4 0 4,-4 4-9-5,0 0 8 7,5-4-8-8,-5 4 8 5,-5 0-8-5,5-5 0 7,-5 5 0-6,5 0 0 7,-5 0 0-8,1-8 0 7,-6 4 0-6,5 0 0 5,-4 4 0-6,0 0 0 10,-1 0 0-10,1-8 0 6,0 8 8-6,-6-5-8 6,1 1 0-6,0 4 8 9,0 0-8-9,-4 0 0 6,-1 0 0-5,0 0 8 6,1-8-8-6,-1 8 0 5,-4 0 0-6,-5 0 0 8,0 0-18-7,0 0 1 5,14 0 0-5,-14 0 0 20,0 0-20-19,0 0-4-1,0 0-1 2,0 0 0 6,0 0-94-8,0 0-20 1,0 0-3-2,0 0-743 3</inkml:trace>
    </iact:actionData>
  </iact:action>
  <iact:action type="add" startTime="95439">
    <iact:property name="dataType"/>
    <iact:actionData xml:id="d2">
      <inkml:trace xmlns:inkml="http://www.w3.org/2003/InkML" xml:id="stk2" contextRef="#ctx0" brushRef="#br0">2179 13263 288 0,'-5'0'25'3,"0"8"-25"4,1-8 0-6,-1 0 0 7,-4 0 44-8,4-8 4 7,-4 8 1-7,4 0 0 8,5 0-14-8,-4-8-3 7,-1 4-1-7,5-5 0 8,-5 1-19-8,5-4-3 7,-4 8-1-7,4-9 0 10,0 5 17-10,-5 0 3 4,0-1 1-4,1-3 0 10,-1 8-13-10,0-9-4 7,1 9 0-7,-1-4 0 7,0 0 17-7,1 4 3 8,-10-1 1-8,9 1 0 7,-4 4-1-7,9 0-1 8,-10-4 0-8,10 4 0 7,-4-4 18-7,-1-4 4 9,0 4 1-9,5 4 0 8,0 0 2-8,0 0 0 7,0 0 0-7,-4-5 0 8,-1-3-26-8,5 8-5 7,9-8-1-7,-9 8 0 9,0 0 2-9,0 0 0 5,0 0 0-5,0 0 0 9,19-8-5-8,-10 8-1 6,-9 0 0-7,14 0 0 7,0 8 0-7,-4-8-1 5,-10 0 0-3,18 0 0 8,-4 4-9-10,0 0-2 4,5-4 0-3,-1 8 0 5,-4-8 2-5,5 0 0 7,4 0 0-7,-4 0 0 6,0 5 8-6,-1-5 2 3,5 0 0-4,-4 0 0 8,0 0-4-7,4 0 0 5,0 0 0-5,1 0 0 6,-1 4-6-6,5-4-2 7,0 0 0-8,0 0 0 6,0 0-8-6,4-4 8 7,1 4-8-6,-5 0 8 6,0-5 3-7,-5 5 0 8,5 0 0-8,0 0 0 8,0 0 4-8,4 0 1 6,-4-8 0-6,5 4 0 8,-5 4-3-8,4-4 0 8,-4 4 0-8,0 0 0 8,5-8-13-8,-10 8 8 6,5 0-8-6,0 0 0 12,-5 0 0-12,5 0 0 3,0 0 0-1,-5 0 0 7,5 8 8-9,0-8-8 6,5 0 0-5,-5 4 0 7,-5-4 12-8,5 0-3 6,-5 0-1-5,5 0 0 4,5 0-8-5,-5 0 0 8,-5-4 9-8,5 4-9 7,-5 0 10-6,5 0-2 7,-5 0-8-8,1 0 12 7,-1 0-2-7,0 0-1 8,0 0 0-8,1 0 0 9,-6 0 2-9,1 0 0 5,4 0 0-4,-4 0 0 6,-1 4 0-7,6 0 0 6,-1 4 0-5,5-8 0 7,4 0-11-8,-4 0 10 6,-4 5-10-6,4-1 10 9,4 4-10-9,1-8 0 6,-1 4 0-6,-4 0 0 10,-9-4 0-9,9 4 0 3,9-4 0-4,5-4 0 10,5 4 0-10,-10 0 0 6,0-8 0-6,0 8 0 8,5-8 10-8,0 4-10 7,-5-1 12-7,1-7-12 7,-6 8 16-7,5-4-3 8,5-1-1-8,-9 5 0 8,-5-4 3-8,4 4 0 9,10 0 0-9,-4-5 0 5,-6 1 4-5,5 8 1 9,5-8 0-9,0 4 0 7,-9 4-20-7,4 0 0 6,-4 0 0-6,4 0-9 8,5-4 9-7,-10 4-13 6,1 0 5-7,-1 0 8 8,10-9 0-8,-4 9 0 6,-10 9 9-6,4-9-1 9,1 0-8-9,-5 0 0 6,0 0 8-6,-5 0-8 10,-9-9 0-10,4 9 0 5,6 0 0-4,-10 0 8 8,-14 0-8-9,14 0 0 6,0 9 0-6,0-9 0 8,-14 0 11-8,14 0 1 6,-5 0 0-5,0 0 0 7,-9 0 0-8,0 0 0 7,0 0 0-7,9 0 0 8,5 0-4-8,-14 0 0 8,0 0 0-7,0 0 0 4,0 0 1-4,0 0 0 6,0 0 0-7,-9 0 0 7,0 0-9-6,9 0-12 4,0 0 2-4,-9 0 1 8,-15 0 33-9,10-9 6 6,14 9 2-6,-14 0 0 9,-9-4-32-9,0 4 0 6,9-4 0-6,0 4 0 9,14 0 0-9,-14 0-8 7,0-4-1-7,0 4 0 9,14 0 9-8,-19 0 0 4,-9 0 10-5,10 0-10 9,4 0 0-9,0 0-15 6,-5-8 2-6,-4 8 0 24,9 8-23-24,-5-4-4 1,5 0 0-1,-9 0-1 12,0 5-157-9,-5-1-31-3</inkml:trace>
    </iact:actionData>
  </iact:action>
</iact:actions>
</file>

<file path=ppt/ink/inkAction3.xml><?xml version="1.0" encoding="utf-8"?>
<iact:actions xmlns:iact="http://schemas.microsoft.com/office/powerpoint/2014/inkAction" lengthUnit="cm" timeUnit="ms">
  <inkml:definitions xmlns:inkml="http://www.w3.org/2003/InkML">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1-07T19:27:42.98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act:action type="add" startTime="13796">
    <iact:property name="dataType"/>
    <iact:actionData xml:id="d0">
      <inkml:trace xmlns:inkml="http://www.w3.org/2003/InkML" xml:id="stk0" contextRef="#ctx0" brushRef="#br0">8473 5134 748 0,'0'0'67'1,"0"0"-54"3,0 0-13-4,0-8 0 11,4 0 92-11,1-5 15 5,0 5 3-5,-1 0 1 7,1-5-47-7,0-3-10 7,-5 3-2-7,4 1 0 8,-4-5-12-8,5 1-4 7,-5-1 0-7,0 5 0 8,-5-5-7-8,5 9-1 9,0-9-1-9,0 9 0 6,-4 0-27-6,-1-5 0 11,5 9 0-11,-5 0 0 4,1-4 9-4,4 8-9 8,0 0 10-8,0 0-10 7,0 0 0-7,0 0 0 8,0 0 0-8,9-4 0 7,-9 4 0-7,14-4-8 7,-5 4 8-7,5 0-10 8,-4 0 10-8,4 4 0 7,-1-4 0-7,1 4 0 8,5 4 0-8,-5-8 12 7,5 0-2-7,-1 8-1 11,-4-3 15-11,10 3 2 16,-6-4 1-16,1 8 0 0,-1-12 3 0,1 9 1 31,4-1 0-30,1-4 0-1,3 0-19 0,1 5-4 0,5-9-8 0,0 4 12 0,-1 0-4 0,5-4-8 20,1 0 11-19,-1 4-11-1,5 4 18 0,4-8-3 0,-4 0-1 0,5 0 0 6,-1 0 5-6,1 0 1 4,-5-8 0-4,4 8 0 8,1-4-6-8,-1 0-1 7,1 0 0-7,4-5 0 8,0 5-1-8,1 0-1 7,4 4 0-7,-5-12 0 9,0 7-11-9,0 5 0 6,0-8 0-5,-4 0 0 9,-5 4 0-10,4 0 0 4,-4-1 0-4,5 1 8 11,-10 0-8-11,10 4 0 4,-6-8 0-4,-3 8 0 8,-1-4 11-8,0 4 0 7,5 0 0-6,0-4 0 6,5 4-3-7,-1 0-8 8,-9-9 12-8,5 5-4 8,0 4-8-8,0-4 8 8,-5 4-8-8,1-8 8 6,3 4-8-5,1 0 0 8,0-1 9-7,5 5-9 2,-5 0 0-4,4 0 0 6,-9-8 0-6,1 8 0 8,4 0 0-8,0 0 12 8,-1 0-4-8,1 0 0 7,-4 0 9-7,-1-4 3 7,0 4 0-7,0-4 0 9,1 4-7-9,-1 0-1 7,9-13 0-7,-4 9 0 9,5 4-12-9,-1-8 8 5,1 0-8-5,-5 8 0 11,4-9 8-10,1 5-8 3,-1 4 0-4,1-4 0 7,0 0 0-7,-1 4 0 10,-4 0 0-10,-5 0 0 6,0 0 9-6,5 0-9 6,0 0 8-6,0 0-8 10,0 0 8-10,0-8-8 7,9 8 0-6,-4-4 8 4,4 4-8-5,0-5 0 11,0 5 9-11,1 5-9 5,-1-5 8-5,-5 0-8 6,-4-5 8-6,5 5-8 9,-5 0 8-9,4 0-8 6,1 0 10-6,4 0-10 9,0 0 10-9,-4 0-10 7,-1-8 10-6,1 4-10 7,4 4 10-8,-4 0-10 6,4 0 10-6,0 0-10 10,-9 0 10-10,4 0-10 5,6 0 10-5,-10-4-10 9,-1 4 8-9,6 0-8 5,0 0 0-3,-1 0 0 5,1-8 0-7,-1 8 8 8,5-5-8-7,1 1 0 5,-1 4 0-6,5 0 0 8,-5 0 8-8,5 0-8 6,-5 0 0-6,0-4 0 9,0-4 0-9,10 4 0 6,-1 0 9-3,1 4-9 4,0-13 8-7,-1 9-8 5,1 4 10-5,-6 0-10 8,6 0 12-8,-1-8-12 7,-4 0 13-7,0 8-4 7,5-9-1-7,-5 5 0 8,4-4 0-6,-4 4-8 3,0 0 12-4,0-1-4 6,0 1-8-6,4 4 0 6,-9-8 0-7,5 4 0 9,-5 4 0-9,-4-4 8 6,-1 4-8-6,1 0 0 10,0 0 0-9,-1-9 0 2,5 9 8-3,-4 0-8 9,-1 0 0-9,1 0 8 6,0 0-8-6,4 0 8 9,0 0-8-9,-5 0 0 7,1-4 0-7,0 4 8 8,-6 4-8-8,1 5 0 8,0-9 0-8,-4 0 0 7,-1 0 0-7,5 0 0 10,0 0 0-10,-1 0 0 5,1 0 0-5,0 4 0 6,-9 0 0-6,4 4 0 9,5-8 0-9,-5 0 0 6,-4-8 11-6,4 8-11 9,-4 8 0-9,-1-8 0 7,-4 4 0-6,-5-4 0 6,5 0 0-7,-4 0 0 7,-1 5 0-7,0-5 0 9,-4 0 0-9,-1 4 0 6,1-4 0-6,-5 0 0 11,0 0 0-10,-5 0 0 3,5 0 0-3,-4 0 0 5,-10 0-9-6,9 4 9 7,0 0 0-7,-9-4-9 8,0 0 9-8,0 0-13 7,0 0 5-7,0 0 8 8,0 0-20-8,0 0 4 8,0 0 1-8,0 0 0 7,0 0 15-7,-9 4 0 10,-10 9 0-10,5-13-9 5,-4 4-3-5,-6 8 0 7,1-12 0-7,-5 4 0 13,0 0 3-12,-4 5 0 28,-6-9 0-29,-3 8 0 0,-6-4-9 0,-4 4-2 0,9-4 0 0,-9 9 0 36,-5-9-4-36,5 8-2 0,-5-3 0 0,0-1 0 0,5 4 1 0,-5-3 0 0,0-1 0 0,5 4 0 0,-10-7 9 0,5 3 3 0,0-4 0 0,-4 8 0 37,4-12 13-36,0 5-9-1,5 3 9 0,0 0-8 0,0-8 8 0,-1 0 0 0,6 4-9 0,-1 0 9 0,-4-4 0 0,0 0 0 27,-5 0 0-26,5 9 0-1,-5-9 0 0,5 0 0 0,0 4 0 0,-1-4 0 0,6 12 0 0,-5-12 0 19,-1 4 0-18,6 0 0-1,-5 1 0 0,4-1 0 0,0 0 0 0,-4 0 0 16,5 0 0-16,-1 4 0 0,-4-8-9 0,4 0 9 14,-4 0 0-14,5 0 0 0,-1 0 0 0,-4 5 0 9,4-1 0-9,1 4-8 6,-5-8 8-5,4 0 0 10,-9 4 0-11,5-4 0 3,-5 4 0-2,0-4 0 7,5 9 0-8,-5-9 0 6,0 0 0-5,0 4 0 7,1-4 0-8,3 4 0 7,1-4 0-7,0 0 0 7,0 0 0-6,0 4 0 7,-5-4 8-8,4 0-8 7,-3 0 10-7,-1 0-1 9,-9 0 0-8,4 0 0 6,1 0 0-7,-1 0 0 8,-4-4 0-8,9 4 0 6,0 0-9-5,0-4 8 5,0 0-8-5,-4 4 8 5,-1-9-8-5,5 5 0 11,1 0 0-10,-1 4 0-2,-5-12-12 0,5 7 3 16,5 5 0-15,0-8 0-1,4 4 9 0,-4 0 0 17,5 0 0-16,-10 0 0-1,5-1 0 1,-5 1 0-1,4 4 10 0,-3-4-10 17,-1 4 9-17,0-8-9 0,-5 8 8 0,10-4-8 18,-5 0 0-17,0 4 8-1,5-9-8 0,-5 1 0 19,-4 8 0-19,-1-12 0 0,-4 3 0 0,0 1 0 0,0 0 9 0,0-5-9 20,-5 9 10-19,5-4-10-1,-1 0 13 0,6 8-3 0,-5-9-1 0,4 5 0 22,-9-4 2-21,5 8 0-1,5 0 0 0,-5 0 0 0,-1 4 1 0,1-4 0 20,0 0 0-19,4 4 0-1,1 0 1 0,-1 5 1 0,-4-9 0 0,0 0 0 15,-5 4-2-15,0-4 0 0,-4 4 0 0,-1-4 0 18,1 0-12-18,0 0 8 0,-1 0-8 0,1 0 0 10,-10-4 8-10,5 0-8 8,-1 4 0-8,-3 0 0 8,4-9 0-7,-1 9 0 0,1-4 0-1,5 4 0 7,-1 0 0-6,5 0 0 17,-4 0 0-18,9 0 0 0,-5 0 0 0,5 13 8 30,4-13-8-29,1 8 0-1,-1 4-11 0,5 1-5 0,-4-13 0 0,4 8-1 44,5 5-108-43,-5 3-22-1,-9 1-4 0</inkml:trace>
    </iact:actionData>
  </iact:action>
  <iact:action type="add" startTime="113621">
    <iact:property name="dataType"/>
    <iact:actionData xml:id="d1">
      <inkml:trace xmlns:inkml="http://www.w3.org/2003/InkML" xml:id="stk1" contextRef="#ctx0" brushRef="#br0">4883 11396 345 0,'19'-8'31'1,"-19"8"-31"3,0 0 0-4,-9-8 0 9,-1 0 149-9,6-1 24 7,4 9 5-7,-5-12 1 8,-13 8-94-8,8 0-18 6,10-5-4-6,-4 1-1 9,-10 8-18-9,4-8-3 6,10 8-1-6,0-8 0 10,-4-1-40-10,-1 1-12 5,-4-4-1-5,4 3 0 21,10 9-15-21,-5-12-2 0,-14 8-1 0,4-9 0 2,10 13 19-2,5-4 12 7,-14-8-13-7,-1 3 5 8,6 1 17-8,-6 0 4 7,1-4 1-7,0 7 0 8,-5-3 3-8,5 0 1 8,9 0 0-8,-5 3 0 9,-9-3 15-9,9 8 3 6,5 0 1-6,0 0 0 7,-9-8-12-7,4 4-2 8,5 4-1-8,0 0 0 8,0 0-7-8,0 0-2 6,0 0 0-6,14-4 0 8,5 4 3-8,-5 0 1 7,-14 0 0-7,14 0 0 9,14 0 8-9,-5 0 2 6,-9 0 0-5,0 0 0 8,0 0 4-9,5 0 1 6,-1 0 0-6,1 0 0 8,-5 0-4-8,9 0 0 6,5 0 0-5,-5 0 0 25,-9 0-12-25,10 4-4-1,3 0 0 0,1-4 0 0,-9 8-2 0,4-8-1 3,10 0 0-3,-1 4 0 27,-4-4-9-26,0 4 12-1,0-4-12 0,5 0 12 0,9 0-12 0,-5 0 8 4,-4 0-8-3,-1 0 8 14,15 0-8-15,-5 0 0 0,-10 0 0 0,5 0 8 5,1 0-8-5,-1 0 0 6,0 0 0-5,-4 0 0 7,-1 0 0-8,1 0 0 7,4 0 0-7,-4 0 0 9,4 0 0-9,-4 0 0 6,4 0 0-6,0 0 0 10,5 0 0-10,0 0 0 4,0 0 0-4,0 0 0 11,0 5 0-11,-5-5 0 5,9 8 0-5,-4-8 0 9,0 4 0-9,0 0 0 6,0 4 0-6,-5-8 0 9,0 5 0-9,5-5 0 6,-4 0 0-6,-1 0 0 8,0 0 14-6,10 0-2 5,-1 0-1-7,1 0 0 6,-1-5-11-6,5 5 8 7,-4 0-8-7,4-8 8 8,-4 0-8-7,4 8 0 4,-4 0 0-5,-1-8 8 10,-4 8-8-10,5-5 0 6,-6 1 0-6,6 4 0 9,0-4 0-9,4 4 8 6,0 0-8-6,0 0 8 9,-9 0-8-9,5 0 12 6,-1 0-12-5,1 0 12 7,-1 0-12-8,1 0 0 6,-1 4 0-6,1-4 0 10,-1 0 0-10,1 0 0 4,4 0 0-3,0 0 0 7,5 0 0-7,-4-4 0 4,3 4 0-5,-3 0 0 9,3-8 0-9,1 8 0 7,-4-4 0-7,-1 4 0 8,0 0 0-8,0 0 0 9,0 0 0-9,-4-4 0 6,-1 4 19-5,6 0-2 5,-1 4 0-6,-5-4 0 8,1 0-7-8,0-4-2 6,-1 4 0-5,5 0 0 6,1 0-8-6,-6 0 10 5,1 0-10-6,4-9 10 9,-5 5-10-9,6 4 0 6,-1-4 0-6,0-4 8 9,5-1-8-9,0 9 0 6,0-12 0-6,-1 8 0 10,6 0 0-10,-5-5 0 5,-5 5 0-5,0 0 0 9,0 4 0-8,-4-8 0 5,-5 8 0-6,4-4 8 7,-4 0 4-7,5 4 0 7,-5 0 0-7,0 0 0 8,0 0 0-7,0 0 0 5,4-9 0-5,1 9 0 6,-1 0-12-4,1-4 0 2,-5 4 9-4,4 0-9 5,-4 0 0-5,0 0 0 8,5-4 0-9,-6 4 0 6,6 0 0-6,4-4 0 6,0 4 0-2,1-4 0 1,-1 4 0-5,0-4 8 7,0 4-8-7,5-4 0 7,0 4 0-7,-5-5 8 7,5 5-8-7,-5 0 0 9,0-8 0-9,5 4 0 6,0 0 0-6,0 4 0 10,0-8 0-10,4 3 11 5,-4 5-3-5,5 0 0 9,-5 0-8-9,4 5 0 6,-4 3 0-6,5-8 0 9,-6 4 0-9,1 0 0 6,9 4 0-6,1-8 0 9,3 0 0-9,6 5 0 6,-1-1 0-6,1 0 0 9,-5 4 0-9,0-8 0 7,-1 4 0-6,6-4 0 6,-5 4 0-7,4 5 0 9,1-9 0-7,-1 0 0 2,1 0 0-4,-5 4 15 6,-1 0-4-6,1 4-1 9,-5-8 1-9,-4 0 0 6,4 0 0-6,-4 0 0 9,-1 0-11-9,5 0 12 6,0 0-12-6,5 0 12 9,-5 0-12-9,5 0 12 6,-9 0-12-5,4 0 12 8,0-8-12-9,5 8 0 6,-5-4 0-6,5 0 0 11,4 4 0-11,-4 0 0 4,-5-9 0-4,1 9 0 8,-1 9 12-8,0-9-4 7,-5 0 0-7,1 0 0 9,-5 0 8-9,4 0 2 6,1 0 0-6,-5 4 0 9,-5-4 9-9,5 4 1 7,0 4 1-6,4-8 0 8,-9 4-29-9,1 0 0 7,-1 5 0-7,0-9 0 5,0 0 0-5,5 0 0 7,0 0 0-3,5 0 0 1,-1 4 0-4,5-4 11 5,-4-4-2-6,4 4 0 7,0 0-9-7,-4 4-11 8,-6-4 3-8,1 4 0 8,0-4 8-8,5 0 14 7,-1 0-3-7,1 0-1 9,4 0-10-8,-5 0 0 4,6 4 0-5,-1 4 8 12,0-8 2-12,0 0 0 4,0 0 0-4,0 0 0 7,1 0-10-7,-1-8 0 7,5 4 0-7,4 4 0 8,1 0 0-8,-1-4 0 6,1 4 0-6,-1 0 0 8,-4 0 0-8,0-4 0 9,0 4 0-8,4 0 0 4,-4 0 0-4,9-9 0 6,-9 9 0-6,4 0 0 6,-8 0 0-7,3 0 0 6,-3 0 0-2,-1 0 0 0,0 9 0-4,0-9 0 7,0 0 0-7,5 0 0 9,0 0 0-9,0 4 0 6,-14 0 0-6,4-4 0 8,5 4 0-5,-4-4 0 1,-5 8 0-4,0-8 0 10,-1 5 0-10,6-1 0 5,4-4 0-5,0 8 0 9,-9-8 0-9,5 4 0 7,8-4 0-7,-8 13 8 11,-5-13 0-10,0 4-8 10,-5 0 12-10,0 4-4-1,5-4-8 0,-5 5 0 13,-4-1 9-12,13-4-9-1,-4 8 29 0,0-12 2 12,-5 5 0-11,5 7 0 13,5-8-31-13,-6 0-12-1,1 0 1 0,-4 0 0 13,-6 5 11-12,5-5 0-1,5 4 0 0,0-8 0 11,-5 4 8-10,5-4 3-1,0 13 1 0,0-13 0 13,0 0-20-13,-5 4-4 0,-5 0-1 0,1 4 0 13,-5-8 13-12,0 4 0-1,0 1 0 1,0-1 0 10,-1 0 0-10,1 0 0 13,5 4 0-14,-5 1 0 0,-5-9 0 0,0 4 0 14,5 0-10-13,0 4 10-1,-5-4-23 0,1 0 0 10,-1 5 0-9,-5-9 0 14,-4 4-78-15,0 0-16 0,-4 0-3 0,-1 4-1008 12</inkml:trace>
    </iact:actionData>
  </iact:action>
</iact:actions>
</file>

<file path=ppt/ink/inkAction4.xml><?xml version="1.0" encoding="utf-8"?>
<iact:actions xmlns:iact="http://schemas.microsoft.com/office/powerpoint/2014/inkAction" lengthUnit="cm" timeUnit="ms">
  <inkml:definitions xmlns:inkml="http://www.w3.org/2003/InkML">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1-07T19:43:35.862"/>
    </inkml:context>
    <inkml:brush xml:id="br0">
      <inkml:brushProperty name="width" value="0.05292" units="cm"/>
      <inkml:brushProperty name="height" value="0.05292" units="cm"/>
      <inkml:brushProperty name="color" value="#0070C0"/>
    </inkml:brush>
  </inkml:definitions>
  <iact:action type="add" startTime="30041">
    <iact:property name="dataType"/>
    <iact:actionData xml:id="d0">
      <inkml:trace xmlns:inkml="http://www.w3.org/2003/InkML" xml:id="stk0" contextRef="#ctx0" brushRef="#br0">1527 8781 288 0,'0'0'25'1,"0"0"-25"3,0 0 0-4,0 0 0 9,0 0 59-9,0 0 6 8,-9 0 2-8,9 0 0 20,0 0-67-20,0 0-28 1,0 0 1 3,0 0 1-4,-14-13 26 13,-10 9-162-13,24 4 162 0,-9 0 0 7,4-8 0-7,-4 4 0 7,0 0 82-7,0 4 23 7,4-9 5-6,-4 5 1 6,4 0-22-7,-4 0-4 8,9 4-1-8,-10 0 0 8,1-4-12-8,-5 0-4 8,5 4 0-8,-1 0 0 6,-4-5-32-6,5 5-8 9,-5 0 0-9,0 0-1 7,5 5-27-7,9-5 0 7,-9 0 0-7,9 0 0 10,-10 0 0-9,10 0 15 5,-9-5-3-6,9 5 0 7,-9 5 15-7,9-5 2 6,-10-5 1-6,10 5 0 9,0 0 30-9,0 0 5 5,0 0 2-5,0 0 0 10,0 0-15-10,0 0-4 5,0 0 0-5,0 0 0 9,0 0-7-9,0 0-1 6,0 0-1-6,0 0 0 8,0 0-22-8,0 0-4 7,0 0-1-7,14 5 0 9,5-1-1-9,0 4-1 7,-1-4 0-7,5 9 0 7,1-9 1-7,8 8 0 10,-4-4 0-10,5 1 0 5,4-1-2-5,-4-4 0 7,9 4 0-5,-1-8 0 5,6 0-1-7,9 0-8 6,4 0 12-6,6 0-4 9,-1 0-8-9,0 0 10 7,5 0-10-7,0 0 10 8,-5 0 1-8,0 0 0 6,0 0 0-6,-4 4 0 9,4 1 10-9,-5-5 3 8,-13 0 0-8,4 0 0 9,5 0-6-9,-5 8-1 4,-4-4 0-3,-5 0 0 6,-1 4 4-7,-3-3 1 8,-6-5 0-8,-4 0 0 8,0 0-22-8,-5 4 0 6,-4-4 0-6,-5 0 0 9,0 4-20-9,-5-4 0 8,1 0 1-8,-10 0 0 7,0 0 7-7,0 0 2 10,0 0 0-9,0 0 0 5,0 0 10-6,0 0 0 7,0 0 0-7,0 0-8 6,0 0 8-5,-5-4 12 5,-4-5-2-6,-1 9-1 8,-4-12 13-8,0 0 2 9,0 3 1-9,-4-7 0 6,-1 3-13-6,1 5-4 6,-1-8 0-6,-4-5 0 9,-5 8-8-8,0-3 0 7,5-1 0-8,-5 1 0 9,4-5 0-9,-4 5 0 4,0-1 0-4,1 0 0 8,-1 1-15-8,-5-1 2 7,5 1 0-7,0 7 0 8,5-7 13-8,-5-1 0 6,5 5 0-6,-1 4-9 8,6-5 9-8,-1 5 0 8,1-4 0-8,4 7-8 8,-5-7 8-8,5 8 0 10,5-4 0-10,-5-1 0 7,9 9 0-5,-4 0 0 3,4-8 0-4,5 8 0 5,0 0 0-6,0 0-8 6,0 0 8-6,0 0 0 8,0-8-9-8,0 8 9 8,9-4-10-7,5-1 10 6,0 5-8-7,0 5 8 5,5-1 0-5,0 4-9 10,-1 0 9-10,5 1 0 5,1 7 0-5,-1 1 0 12,5-5 0-12,5 5 0 4,-6-1 0-4,1 1 0 8,10-9 0-8,-6 9 0 7,1-1 0-6,-1-3 0 6,1 3 0-7,0 5-15 7,4-13 3-7,-5 5 0 8,1 3 12-8,-5-4 16 7,0-7-3-6,4 11-1 6,-8-8-12-7,-1 1 0 11,5-1 0-11,0 0 0 6,-5 1 9-5,0-1-9 6,-4 0 8-6,4-4-8 5,1 5 0-6,-6-5 0 5,-4 0 8-5,0 4-8 8,-5-8 0-7,1 4 0 5,-10-4 0-6,0 0 8 8,0 0 2-8,-10 13 0 7,1-5 0-6,-10 4 0 6,-4 5-10-7,-5-1 8 6,0-7-8-5,-9 11 8 9,0-3-8-9,-5 8 8 3,-5-9-8-4,-4 9 8 10,-5 4-8-10,5 8 10 5,5-3-10-5,-1 3 10 9,-4-4-18-8,4 8-4 4,1 9-1-5,8 4 0 21,-3-5-63-21,-1 14-12 1,4-1-2-1,6-4-922 4</inkml:trace>
    </iact:actionData>
  </iact:action>
</iact:actions>
</file>

<file path=ppt/ink/inkAction5.xml><?xml version="1.0" encoding="utf-8"?>
<iact:actions xmlns:iact="http://schemas.microsoft.com/office/powerpoint/2014/inkAction" lengthUnit="cm" timeUnit="ms">
  <inkml:definitions xmlns:inkml="http://www.w3.org/2003/InkML">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1-08T15:44:50.38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act:action type="add" startTime="4903">
    <iact:property name="dataType"/>
    <iact:actionData xml:id="d0">
      <inkml:trace xmlns:inkml="http://www.w3.org/2003/InkML" xml:id="stk0" contextRef="#ctx0" brushRef="#br0">22844 1715 1796 0,'0'0'40'18,"0"0"8"-18,4-12 1 0,1 8 1 0,-5-13-40 0,5 13-10 3,-10-12 0-3,0 7 0 0,1 1-16 0,-10-8-6 0,4 3-1 0,-4 5 0 21,5-9-16-21,-5 1-3 0,-4-1-1 0,-1 5 0 18,0-9-97-18,-4 9-19 0,4-5-4 0,1 5-1 10,-6-5 36-9,-3 1 8-1,3 7 0 0,-4-3 1 3,-4 4 146-3,-1-1 29 6,1-3 5-6,-1 8 2 11,0-4 47-11,1-1 10 6,-5 1 1-6,-1 0 1 11,1-1-16-9,-5 1-3-1,-4-4-1-1,-1 3 0 8,-4-7-36-8,0 8-7 6,-5-5-2-6,0 5 0 8,-5 0-12-7,6 8-2 7,-6-13-1-8,1 9 0 6,-1-8-17-5,-4 8-3 8,0-13-1-8,-10 13 0 4,1-9-9-5,-1 9-3 6,-4-4 0-3,5 0 0 3,-6-9-9-6,1 5 0 6,-5-5 0-6,5 9 8 9,5-9-8-9,-5-3 0 7,-14 3 0-7,9-12 8 8,5 8-8-8,-5 1 0 6,0-5 0-6,0 4 0 10,-9 1 0-10,5-1 10 6,9 4-10-6,-5 5 10 10,0 4 2-9,-4-5 0 3,8 9 0-4,6 4 0 7,-5 0-4-6,-5 0-8 5,-14 0 12-6,5 4-4 9,0 9-8-9,0-5 0 6,0 4 0-6,0 5 0 9,-10-1 0-9,6 1 0 8,-1-5 0-8,0 5 0 7,5-5 0-7,0 9-9 9,0 0 9-9,0-5 0 6,-1 9-8-6,1-4 8 6,0 12 0-5,0-8 0 7,5 8-12-8,4 0 12 6,-9 0-12-5,9 0 12 7,-4 9-8-7,8-1 8 4,-3 4 0-4,3 5 0 7,6 4 0-7,4 0-8 5,0 8 8-6,5 0 0 9,5 8-10-9,-1-8 2 6,10 9 0-5,0-5 0 8,-1 0 8-7,6 5-13 0,9-1 5-2,-1-8 8 22,6 0-45-21,4 8-2 0,5-12 0 0,4 9 0 10,10-5 17-11,-1 0 3 1,10-8 1 0,10-1 0-1,4 1 11 0,0 0 3 9,4-4 0-6,10 3 0 1,14 1 3-4,0-4 1 9,9 4 0-9,0 0 0 6,5-5 8-6,5-3-12 7,4-1 12-7,9-3-12 8,10 3 12-7,5 1-8 6,4-9 8-6,9 4-8 7,-4-8-3-7,9 5 0 6,0-13 0-6,10 4 0 7,8-5 3-8,1 5 0 7,0-8 0-6,9 0 0 7,4-1 0-6,6 5 0-2,-1-8 0 0,-4 4 0 11,-1-13-2-10,6 8 0 2,13-3 0-2,0-1 0 6,-4-4 10-6,-5 5-8 7,9-5 8-8,0 0-8 7,1 1 8-6,-1-1 0 7,0-8 0-7,-4 4 0 3,-1-4 11-4,-4 0 4 8,10-4 1-8,-10-4 0 7,4 4-16-7,-13-9 0 9,-1-3 0-9,-3 3 0 6,3-3 0-6,-8-9 0 6,-6-4 0-6,1 4 0 9,-5 0 0-9,-5-4 9 7,1 4-1-7,-1-12 0 8,-9 4-8-7,-4 0 12 4,-1-4-12-4,-4-1 12 7,-10-7-12-8,5 3 0 6,-4-7 0-5,-5 7 0 9,-5-7 0-10,-5 3 0 4,-9-8 0-4,-9 1 0 12,0-1 0-12,-9 4 8 3,-5 5-8-2,-5-9 8 8,-9-8 8-8,-5 8 0 8,0-8 1-8,-13-4 0 10,-1-5-17-11,-9-3 0 0,-9 3 0 0,-5-11 0 9,-5 7-16-8,-9-12-1 5,-5 4 0-5,-4 5 0 9,-9-9 53-9,-10 0 10 11,-9 12 2-12,-5-12 1 0,-19 17-33 0,-8-9-6 11,-1 9-2-10,-9 4 0-1,-14 0-8 0,-10 4 0 11,-8 4 0-10,-6 8 0 14,-4 4 0-14,-9 13 8-1,0 9-8 0,-5 11 8 17,5 13-8-16,-1 8-17-1,-8 13 4 0,8 12-791 21</inkml:trace>
    </iact:actionData>
  </iact:action>
</iact:actions>
</file>

<file path=ppt/ink/inkAction6.xml><?xml version="1.0" encoding="utf-8"?>
<iact:actions xmlns:iact="http://schemas.microsoft.com/office/powerpoint/2014/inkAction" lengthUnit="cm" timeUnit="ms">
  <inkml:definitions xmlns:inkml="http://www.w3.org/2003/InkML">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1-08T15:44:50.383"/>
    </inkml:context>
    <inkml:brush xml:id="br0">
      <inkml:brushProperty name="width" value="0.08819" units="cm"/>
      <inkml:brushProperty name="height" value="0.35278" units="cm"/>
      <inkml:brushProperty name="tip" value="rectangle"/>
      <inkml:brushProperty name="rasterOp" value="maskPen"/>
    </inkml:brush>
  </inkml:definitions>
  <iact:action type="add" startTime="19416">
    <iact:property name="dataType"/>
    <iact:actionData xml:id="d0">
      <inkml:trace xmlns:inkml="http://www.w3.org/2003/InkML" xml:id="stk0" contextRef="#ctx0" brushRef="#br0">18077 1624 864 0,'0'0'76'1,"0"0"-60"3,0 0-16-4,0 0 0 8,0 0 129-8,14 5 23 6,0-5 5-6,0 0 1 8,-1 0-92-8,6-5-18 7,-5 1-4-7,5 0-1 8,-5 0-15-7,4 0-2 7,1-4-1-8,4 3 0 6,0 1-10-6,1-12-3 8,-1 3 0-8,5 5 0 7,9-8-12-7,-4 7 0 7,-1 1 0-7,1-4 0 9,9 7 0-9,-5-7 0 6,10 4 0-6,-1 8 0 9,1-9 0-9,13 1 0 7,1 0-8-7,-1 4 8 9,1 0 0-9,4 4 0 6,14-9 0-5,-9 5 9 8,-5 0 7-9,5 0 2 4,14 0 0-3,-5 0 0 8,-5 4 14-9,10-5 4 6,5 5 0-5,-1 5 0 6,-4-1 1-7,0 0 1 6,-1-4 0-4,6 4 0 5,9 0-6-7,-1-4-2 7,1 4 0-7,0-4 0 8,-10 0-13-8,6-4-2 9,-1 4-1-8,0-4 0 5,4 0-14-6,1 0 8 6,0-5-8-6,-10-3 0 8,1 4 9-7,-5-9-9 5,0 1 8-6,-10 3-8 8,0-3 8-7,-4-1-8 4,0 1 8-4,-9 3-8 7,-5-3 0-8,-1-1 0 7,-8 1 8-7,-1-1-8 21,-8 5-22-20,-6-5-6 1,-4 0-2-2,-4-3 0 11,-6-1-152-11,-4 0-30 3,5-24-7-2,-10 8-1-1</inkml:trace>
    </iact:actionData>
  </iact:action>
  <iact:action type="add" startTime="20136">
    <iact:property name="dataType"/>
    <iact:actionData xml:id="d1">
      <inkml:trace xmlns:inkml="http://www.w3.org/2003/InkML" xml:id="stk1" contextRef="#ctx0" brushRef="#br0">18384 1769 1094 0,'0'0'97'1,"0"0"-77"2,0 0-20-3,0 0 0 11,0 0 107-11,0 17 17 5,0-17 4-4,0 8 1 6,-5 9-97-7,5 3-19 7,0-3-4-7,-4-1-1 8,-6 9 16-8,6 0 2 6,-6 4 1-5,6-4 0 7,-6 4-27-8,6 0 8 6,-6 4-8-6,6-4 0 9,-6 4 0-9,1 4 0 8,-5-4 0-8,9 5 0 7,-9-1 0-7,5 13 0 7,-9 8 0-7,8 8 0 8,-4 4 0-7,5 1 0 5,-5-1-11-6,9 0 11 9,-4 1 0-8,9-1-8 5,5 4 8-5,-5-3 0 6,0-1 0-7,4 1 0 7,1-9 0-7,0 0 8 8,4-4-8-8,0-9 0 7,-4 1-8-7,4-13 8 9,-4 1 0-9,4-5-8 4,1 4 8-3,-1-12 0 8,-5 0 0-9,6-5 0 6,-1-3 0-6,0-1 0 9,5 5 0-9,0-4-8 9,-4-5 8-8,8-4 0 8,1 5 0-7,4-5 0-2,-4 0 0 0,4-4 11 9,5 9-11-9,0-13-11 10,0 4 3-10,0 0 0 7,0-4 8-7,4 0 0 8,6 4 0-8,-6-4-8 5,5-4 8-5,5 4 0 6,5 0 0-5,-1 0-8 6,-8 0 8-6,8 0 0 6,15 0 8-7,-1 4-8 8,1 5 0-8,-1-1 0 7,1 4 0-7,13 1 0 8,1-13 10-8,4 8-2 6,-5 0-8-6,15 5 12 10,9-5-4-10,-5-8-8 5,-5 8 11-5,1 0-11 10,8-8 13-10,1 0-4 6,9 0-1-6,-4 0 0 8,4 5 8-8,-5-5 2 6,1 0 0-6,-1 0 0 9,5-5 2-9,-5 5 0 7,1-12 0-7,-5 8 0 8,-5 4 0-8,-5-8 0 8,1-1 0-8,-6 5 0 7,1-4 7-6,-5 0 1 6,0-5 1-6,-4 1 0 4,-5 4-29-4,-5-5 0 5,-5 5-8-6,1-5 8 9,-5 1 0-9,-5 4 0 7,0-9 8-7,0 5-8 8,5 3 8-8,-4-3-8 6,-6 0 0-5,1 3 0 7,-1-3 11-8,-9 4-11 7,1-9 12-6,-1 9-12 8,-4 0 0-9,-6-5-12 4,1 9 0-4,0-13 0 10,-4 5 12-10,-1 4 0 5,-4-9 0-5,4 1 0 9,-9-5 9-8,0 4-1 8,-5-7-8-9,5-5 12 9,-9 0 12-8,4-13 1 0,-4-3 1 6,-5-13 0-5,-5-8-18-2,0-9-8 10,-4-8 8-10,0-8-8 18,-1-12-16-17,-4-1-8-1,-4-12-1 0,-1-4-1 0,1 9 16 0,-6-5 10 8,6-4-12-7,-6 8 12 9,6 8 14-9,-6 9 10 8,1 0 1-8,0 12 1 0,4 0-6-1,-4 9-2 6,4 4 0-5,5 3 0 8,-4 14-33-8,-1 3-6 6,5 13-2-6,-4 4 0 17,-6 8-35-18,6 8-7 4,-1 5-2-4</inkml:trace>
    </iact:actionData>
  </iact:action>
  <iact:action type="add" startTime="21157">
    <iact:property name="dataType"/>
    <iact:actionData xml:id="d2">
      <inkml:trace xmlns:inkml="http://www.w3.org/2003/InkML" xml:id="stk2" contextRef="#ctx0" brushRef="#br0">20176 1343 1594 0,'0'0'71'1,"0"0"14"-1,-9 0-68 0,0 0-17 3,9 0 0-2,0 0 0 7,-5 0 25-8,0 8 2 6,-4 1 0-5,4-1 0 7,5-8 13-7,-4 12 4 5,-6 5 0-6,6-1 0 10,4 5-18-10,0 12-3 5,-10-4-1-5,10 13 0 9,0 11-13-9,0 1-9 6,-4 8 12-6,4 9-12 8,0 11 14-8,4 5-4 7,6 4-1-6,-6 9 0 6,1 7 5-7,4-7 1 9,5 11 0-9,0-3 0 7,-5-5 5-7,5 5 0 8,0-13 1-7,5 5 0 5,0-13-7-5,-1-5-2 5,-8-3 0-5,8-9 0 5,10 1-12-5,-9-18-13 5,-10-3 2-6,0-8 1 8,5-9-10-8,-4-9-3 7,-10 1 0-7,0-16 0 23,-5 3-116-22,5-12-23 1</inkml:trace>
    </iact:actionData>
  </iact:action>
  <iact:action type="add" startTime="21561">
    <iact:property name="dataType"/>
    <iact:actionData xml:id="d3">
      <inkml:trace xmlns:inkml="http://www.w3.org/2003/InkML" xml:id="stk3" contextRef="#ctx0" brushRef="#br0">17988 2597 1494 0,'0'0'66'1,"0"0"14"-1,14 0-64 0,0 0-16 7,5-8 0-7,-1 8 0 6,6-4 0-6,4 4 9 7,4-4-9-6,10-5 8 7,0 5 7-8,4 0 1 7,6-4 0-7,8 4 0 8,1-5-7-8,-1 1-1 7,5 4 0-7,5 0 0 8,-5-9-8-8,10 9-16 6,13 4 4-5,1-8 1 7,4 4 11-8,5 0 16 6,4 8-4-5,5-4-1 8,5 4-11-9,4 4 8 6,1-8-8-6,8 0 8 9,6 4 19-7,-1-4 3 1,-4 4 1-3,9-4 0 9,4 9 5-9,-4-9 2 7,0 0 0-7,5 0 0 8,4 0-2-8,1 0-1 6,-1 0 0-6,0-13 0 9,1 9-4-9,-1-12-1 8,0-5 0-8,-4 8 0 7,4-3-30-7,-9-5 0 10,0 1 0-10,-14 3 0 5,0-8 0-5,-9 0 0 6,-5 5 0-6,-9 3 0 9,0-4-8-8,-10 5-8 4,-4-1-2-5,-5 1-591 16,-14-1-119-16</inkml:trace>
    </iact:actionData>
  </iact:action>
  <iact:action type="add" startTime="22929">
    <iact:property name="dataType"/>
    <iact:actionData xml:id="d4">
      <inkml:trace xmlns:inkml="http://www.w3.org/2003/InkML" xml:id="stk4" contextRef="#ctx0" brushRef="#br0">19213 358 1436 0,'-5'-4'32'1,"5"4"6"-1,0 0 2 0,0 0 0 0,9 0-32 0,-9 0-8 3,0 0 0-3,14 8 0 12,0 0 0-12,-5 1 11 4,-9-9-11-4,10 12 12 7,-6 5 12-7,6-9 4 7,-6 4 0-7,1 5 0 9,0-1-28-9,-1 1 8 7,1 0-8-7,0-5 0 8,-1 0 0-8,1 1 0 7,4 3 0-6,-4-7-11 6,0 3 11-7,-5 5 0 9,4-1 0-9,1-8 0 7,0 5 0-7,-1-1 0 6,-8 1 0-6,4-13 0 9,9 8 0-9,-9-8 0 6,0 16 0-6,0-16 0 9,0 0 0-9,0 0 0 6,0 0 0-5,0 0-8 7,0 0 8-8,0 0 0 6,0 0 0-6,-9 0 0 9,-5 0 0-9,4-12-8 6,10 8 8-6,-9-13-8 8,0 5 8-8,-1-9-10 7,6 1 10-7,-1-1-10 9,0-8 10-8,1 8 0 5,-1-12 10-6,5 4-10 7,5 0 13-7,-5 0-3 8,-5-4-1-8,5 8 0 60,5-4-9-59,-1 9 0-1,-4 3 0 0,0-4 8 0,5 9 4 0,4-5 0 0,1 9 0 0,-6-8 0 0,1 7-4 0,9-3 0 0,0-1 0 0,0 9 0 1,0-12-8-1,4 7 0 0,1 1 0 0,9 0-11 109,-9-5 11-108,4 13-12-1,-9-8 12 0,9 0-12 0,0 8 12 0,-4 0-8 0,-5 0 8 0,5 0-8 0,-1 4 8 0,1 0-13 0,-15 4 5 0,-4-8 8 0,10 9-9 0,-6 3 9 0,1 5 0 0,-5-1 0 0,-5-3-22 0,1 3 2 0,-1 1 1 0,-4-1 0 0,-5 1-1 0,0-5 0 0,5 9 0 0,-1-4 0 0,-4-1-7 0,0 1-1 0,0-9-1 0,5 4 0 0,4 1 29 0,-4 3-9 107,0-16 9-106,4 9 0-1,5-9 0 0,0 0 9 0,-9 12 0 0,4-4 0 0,5 1 6 0,0-9 1 0,0 0 0 0,0 0 0 0,-4 8-16 0,4-8 9 0,9 8-9 0,5-8 8 0,-14 0-8 0,14 0 0 0,9-12 0 0,0 8 8 0,-4 4-8 0,4 0 0 0,0-9 0 0,5 9 0 0,0 0 0 0,-4 0 8 0,-6 9-8 0,10-9 8 0,5 4 2 0,-5 8 0 76,-14-4 0-76,4 9 0 0,6-5-10 0,-6 5 0 0,-4 0-12 0,-5-5 12 0,1 4 0 0,-1-3 0 0,0 3 0 0,-9 1 0 0,-4 0-11 0,4-1-1 0,4 1 0 0,-4-9 0 0,-4 4 12 0,-6 5 0 0,1-1 0 0,0 1 0 1,-5-5 20-1,0 13 7 54,-9-8 1-53,9-1 0-1,0 5 0 0,-5-4 0 0,-9-1 0 0,0 1 0 0,-4-5-14 0,4 1-2 0,-5-1-1 0,5-8 0 0,5 9-11 0,0-13 12 0,-5 0-12 0,4 0 12 0,-4 0-27 0,5-13-5 30,9 1 0-29,-4 3-1-1,-1-11-77 0,0 7-15 0</inkml:trace>
    </iact:actionData>
  </iact:action>
  <iact:action type="add" startTime="23783">
    <iact:property name="dataType"/>
    <iact:actionData xml:id="d5">
      <inkml:trace xmlns:inkml="http://www.w3.org/2003/InkML" xml:id="stk5" contextRef="#ctx0" brushRef="#br0">20823 304 345 0,'0'0'31'1,"0"0"-31"4,0 0 0-5,0 0 0 8,14-4 221-8,-4-4 39 8,-10 8 7-8,0 0 1 8,4-9-209-8,-4-3-43 6,-4 8-8-6,-1-4-8 10,-4-1 23-10,-1 5-3 4,1 0 0-3,-5 0 0 10,0-4-20-11,-5 8-18 4,5-13 3-4,0 13 1 8,0-4 14-8,-4 4-9 7,-1 0 9-7,1-8-8 8,4 8 8-8,-5-4 8 7,-4 0-8-7,9 4 11 8,0 0 10-8,-5-9 3 8,-13 5 0-8,8-4 0 7,6 4 40-7,-1 0 9 10,0-5 2-9,-4 1 0 3,-5 4-18-2,5 0-3 3,4 4-1-5,-4-9 0 9,-5 5-23-9,5 4-5 6,4 0-1-6,1 4 0 8,-1-4-8-8,0 9-3 7,1-9 0-7,8 4 0 8,10-4-13-8,-14 12 0 7,-4-3 0-7,9 7 0 10,4-3 0-10,0 3 0 5,-4 1-9-4,4 3 9 19,10 5-29-20,4 0 0 0,-9 12 0 6,5-4 0-6,0-4 9 0,4 4 1 12,5 1 1-11,-5 3 0-1,0-4 10 0,5-4 8 21,5 8-12-20,0-12 12-1,-1 4 0 0,6-4 0 0,4-5 0 0,4 5 0 22,5-8 10-22,-9-1 2 0,0 5 1 0,9-13 0 0,1 9-2 0,4-5-1 15,-10 1 0-15,1-9 0 0,4 0-2 1,-4 0-8 6,-1 4 12-6,-4-8-4 7,0-8-17-8,5 4-4 5,-1-4-1-5,-4-1-556 15,5 1-111-15</inkml:trace>
    </iact:actionData>
  </iact:action>
  <iact:action type="add" startTime="25001">
    <iact:property name="dataType"/>
    <iact:actionData xml:id="d6">
      <inkml:trace xmlns:inkml="http://www.w3.org/2003/InkML" xml:id="stk6" contextRef="#ctx0" brushRef="#br0">14320 3321 1335 0,'-5'9'29'1,"0"11"7"-1,5 5 0 0,-4 12 2 0,4 1-30 0,0 11-8 3,-5-3 0-2,5 16 0 6,0-8 8-7,-4 8 0 9,-1 0 0-8,0 4 0 6,-4-12-8-7,9 0-12 7,-5-13 4-7,1 5 0 21,-6-9-26-21,6-4-5 0,-6-8-1 1,1 4 0-1,4-13 29 1,-4-3 11 13,4-1-8-10,-4 1 8-4,0-9 0 0,9-4 0 23,0 0 0-21,0 0 0-1,-5-4 36 0,0-5 13-1,-4 1 3 2,0-13 0-2,4 5 12 0,5-9 4 24,-5 0 0-23,-4-4 0-1,0-4-5 0,0-4-1 0,4-5 0 0,0-7 0 4,1-1-19 46,-1-4-4-46,10-4-1-4,-5 0 0 0,0-8-24 0,4 0-5 0,1 4-1 0,0-8 0 0,4-1-8 0,-4 1 0 0,4-1 0 1,-5 9 0-1,10 4 0 0,-4 9 0 0,-1-1 0 0,0 9 0 77,1-1 0-73,-1 9 0-4,-4 8 10 0,4 5-10 0,0-1 0 0,1 9 0 0,-1 3 0 0,0 1 0 0,5 4 0 0,0 4 0 0,5 8 0 1,-1 5-12-1,1 11 0 0,4 1 1 0,5 8 0 0,0 17 0 0,0 4 11 0,0 8-12 0,0 8 12 0,0 1-12 0,0 7 12 1,4 1 0 55,1 0 0-55,0-9-8-1,-1 0 8 0,1 1 0 0,-5-13 8 0,4 0-8 0,1-9 0 0,-1-7-8 0,-8-1 0 0,-1-4 0 0,0-4-19 0,1-12-3 0,-6-4-1 0,1-1-516 23,-5-8-103-22</inkml:trace>
    </iact:actionData>
  </iact:action>
  <iact:action type="add" startTime="25497">
    <iact:property name="dataType"/>
    <iact:actionData xml:id="d7">
      <inkml:trace xmlns:inkml="http://www.w3.org/2003/InkML" xml:id="stk7" contextRef="#ctx0" brushRef="#br0">14297 3710 2131 0,'0'0'94'1,"13"0"20"-1,6-8-91 0,9 4-23 4,0 4 0-4,9-4 0 7,5-9 16-7,0 9 0 7,0-8-1-7,0 4 0 9,9-9 4-9,-4 1 1 6,4-9 0-6,-5 0 0 27,1 4-132-27,-1-12-27 1,1-4-5-1</inkml:trace>
    </iact:actionData>
  </iact:action>
  <iact:action type="add" startTime="25691">
    <iact:property name="dataType"/>
    <iact:actionData xml:id="d8">
      <inkml:trace xmlns:inkml="http://www.w3.org/2003/InkML" xml:id="stk8" contextRef="#ctx0" brushRef="#br0">15903 2696 1792 0,'0'0'40'1,"0"0"8"-1,0 0 1 0,0 0 1 0,0 0-40 0,-10 9-10 4,1-9 0-4,0 4 0 10,-5 0 26-10,0 4 3 5,-5 5 1-5,0-1 0 12,-8 1-16-12,-6 3-3 3,0 1-1-3,-9-5 0 22,5 5-30-21,-5 7-5-1,5-7-2 0,0 4 0 15,-5-1-4-15,9 9-1 1,1-8 0 0,-1 0 0 12,5-1-8-12,5 1-3 0,0 4 0 2,4-8 0 2,5 3 24-5,0 1 5 0,5-5 1 0,4 5 0 7,1 0 28-5,4 4 5 8,4-9 2-7,1-3 0-3,4-1 0 0,0 5 0 13,10-5 0-12,0 0 0-1,4 1 7 0,0-1 2 15,10-8 0-15,-5 9 0 0,4-9-31 0,1 8 0 16,4-12 0-16,0 9 0 0,-4 3 0 1,0-4 0 11,-1 1 0-11,-4-1 0 6,0 0 0-6,0-4 8-1,0 9-8 0,0-9 0 20,-5 4-23-19,0 5-7 0,-9-1-2-1,5-8 0 11,-5 9 0-10,0-5 0 0,0 0 0-1,-5 0 0 14,-4 5-25-14,-5-5-6 2,0-8-1-2,0 13 0 0,-5-1 45 0,1 0 9 10,-6 1 2-9,-4 3 0 6,0-3 28-7,-4 3 7 13,-1-7 1-13,0 7 0 0,-4-3 0 0,0 3 0 18,-5-8 0-18,0 1 0 0,5 3-8 0,-10 0-2 19,1 1 0-19,-6-9 0 0,1 0-18 0,9 4 0 0,5-8-13 0,0 0-451 25,4 0-89-24</inkml:trace>
    </iact:actionData>
  </iact:action>
  <iact:action type="add" startTime="26230">
    <iact:property name="dataType"/>
    <iact:actionData xml:id="d9">
      <inkml:trace xmlns:inkml="http://www.w3.org/2003/InkML" xml:id="stk9" contextRef="#ctx0" brushRef="#br0">16303 2953 403 0,'-5'8'36'0,"-4"9"-36"9,9 4 0-9,-5 8 0 6,5 8 284-6,-9 8 51 6,4-3 9-6,1 7 3 8,-6 1-268-8,6 4-54 7,-1 0-10-7,0-9-3 8,5 5-12-7,-4-5 0 6,-1-7 0-7,5 3-10 22,-9-12-38-22,4 4-8 0,5-16-2 1,0 3 0 12,-5-3 0-12,1-1 0 0,4-16 0 0,-5 9 0 0,-4-1 46-1,0-4 12 5,9-4 0-5,0 0 0 8,-10-12 31-8,6 3 11 7,4-7 2-7,-5-1 1 8,0-3 11-8,-4-13 1 6,4-1 1-6,-4-3 0 9,4-17-30-9,1 1-5 10,-6-1-2-10,6-8 0 20,-1-5 3-19,5 1 0-1,0-4 0 0,0 0 0 0,5-9-16 0,-5 17-8 17,4-9 8-16,1 18-8-1,-5 3 14 0,0 13-2 11,0-1 0-10,5 22 0-1,-5-1 30 0,0 1 6 6,0 16 0-6,0 0 1 8,0 0-41-8,0 0-8 6,0 16 0-6,0 9 0 10,0 12 0-10,9 5 13 6,-4 12-2-6,4-1-1 11,0 1-10-11,5 17 0 3,-4-13 0-3,8 12 0 14,10-4 0-12,0 4 0-2,5-12 0 0,4 0 0 36,0 4-35-35,-4-16-9-1,9 4-1 0,-5-5-536 0,0-3-107 0</inkml:trace>
    </iact:actionData>
  </iact:action>
  <iact:action type="add" startTime="26666">
    <iact:property name="dataType"/>
    <iact:actionData xml:id="d10">
      <inkml:trace xmlns:inkml="http://www.w3.org/2003/InkML" xml:id="stk10" contextRef="#ctx0" brushRef="#br0">15856 3710 2019 0,'0'0'89'0,"0"0"19"0,0 0-86 0,5 9-22 7,-1 3 0-7,1 5 0 7,4-1 0-7,1-12 0 10,8 9 0-10,1-9 0 4,4 0 9-4,10 0-9 8,9-4 12-7,4-4-12 6,1-4-12-7,4-5-10 6,9-3-2-6,6-5-859 12</inkml:trace>
    </iact:actionData>
  </iact:action>
  <iact:action type="add" startTime="27102">
    <iact:property name="dataType"/>
    <iact:actionData xml:id="d11">
      <inkml:trace xmlns:inkml="http://www.w3.org/2003/InkML" xml:id="stk11" contextRef="#ctx0" brushRef="#br0">16903 2022 2070 0,'0'0'92'1,"14"-4"18"-1,0 4-88 0,5 0-22 4,-5 0 0-4,5 0 0 8,-5 0 0-8,0 4-12 8,-5 0 2-8,5 4 0 7,0-4 10-7,0 9 14 9,-5 3-3-8,0-7-1 5,5 7-10-6,0 13 0 7,0-8 0-7,0 12 0 9,-4-8-23-9,8 12 3 6,5-4 1-6,-4 4 0 25,0 1-130-22,-1 3-27 1,6-4-4-4</inkml:trace>
    </iact:actionData>
  </iact:action>
  <iact:action type="add" startTime="27356">
    <iact:property name="dataType"/>
    <iact:actionData xml:id="d12">
      <inkml:trace xmlns:inkml="http://www.w3.org/2003/InkML" xml:id="stk12" contextRef="#ctx0" brushRef="#br0">17290 1956 1814 0,'0'0'80'1,"-5"16"17"-1,5 9-77 10,0-9-20-9,5 13 0-1,-5-4 0 5,-5 4 0-5,5 13 0 4,0-13-11-4,0 12 11 9,0 5-10-9,-4 7 10 6,4 1-8-6,0 8 8 22,0-4-139-21,0 0-22-1</inkml:trace>
    </iact:actionData>
  </iact:action>
  <iact:action type="add" startTime="27673">
    <iact:property name="dataType"/>
    <iact:actionData xml:id="d13">
      <inkml:trace xmlns:inkml="http://www.w3.org/2003/InkML" xml:id="stk13" contextRef="#ctx0" brushRef="#br0">17034 3251 1594 0,'0'0'71'1,"0"0"14"-1,14 4-68 0,0 4-17 3,0 5 0-3,-5-1 0 8,0 5 23-8,-4-9 1 9,0 9 0-9,-1 3 0 6,1 5 5-6,0 4 2 9,-5 0 0-9,0 0 0 8,0 8-31-8,0 1-10 6,-5-1 0-6,5-4 0 8,-5 4-9-8,5-4-1 9,-4-12-1-8,-1 8 0 6,0-4 1-7,1-4 0 6,-1-1 0-6,0-3 0 8,1-5 20-8,4 1 0 6,-10-5-9-6,10-8 9 8,0 0 10-8,0 0 6 8,0 0 0-8,0 0 1 7,0 0 11-7,-9-8 1 6,0-17 1-6,4 4 0 8,-4 0-10-8,4-8-1 8,5 0-1-8,0-4 0 11,-4-4-8-11,4 4-2 4,4-4 0-4,-4-5 0 17,0 1 2-16,0 8 0-1,5-4 0 0,4 12 0 32,-4-4-2-31,-1 8-8-1,1 0 12 0,0 9-4 0,4 0-8 0,0 3-9 0,1 9 9 0,-6 0-13 61,10 9 13-60,-4-1-12-1,4 0 12 0,0 9-12 0,0 3 3 0,4 5 1 0,-4 0 0 0,5 4 0 0,4-4-12 0,-4 4-1 0,4-4-1 0,0-1 0 0,-4 1-14 0,9-4-2 1,-5-4-1-1,5-1 0 0,-9 5 20 0,8-9 4 78,-8 1 1-78,4-9 0 0,1 4 26 0,-6 0 6 0,1-8 1 0,0 0 0 0,-1 0 17 0,-4-8 3 0,-5 4 1 0,5-4 0 0,0-1-3 0,-4 1 0 0,-1-4 0 1,0-5 0-1,-4 1 9 0,0-9 2 0,-1 0 0 0,-4-4 0 0,-9-17-6 0,9 5-1 2,0-13 0-2,0-12 0 103,0-9-59-100,0-7-12-3,9-5-2 0,5-4-614 0,-4 0-122 0</inkml:trace>
    </iact:actionData>
  </iact:action>
  <iact:action type="add" startTime="28482">
    <iact:property name="dataType"/>
    <iact:actionData xml:id="d14">
      <inkml:trace xmlns:inkml="http://www.w3.org/2003/InkML" xml:id="stk14" contextRef="#ctx0" brushRef="#br0">18365 461 1324 0,'0'0'118'0,"0"0"-94"9,0 0-24-9,0 0 0 5,0 0 48-5,0 0 6 8,0 0 1-8,14 5 0 7,0-1-27-7,-14-4-4 8,14 8-2-8,-5-8 0 9,5 4 10-9,0 9 1 6,0-9 1-5,0 4 0 5,-4 4-11-6,4 5-3 8,0-1 0-8,0 5 0 9,4 8-20-9,-4-12 0 6,5 8 0-5,-1 3 0 8,1 1 0-9,-5 0 0 4,5 0 0-4,-5-8 0 22,4 4-19-21,1 0-8-1,-5-5-1 0,0 5-1 13,0-4-21-12,0-4-4-1,0-1-1 0,-5-3-413 10,0-1-84-9</inkml:trace>
    </iact:actionData>
  </iact:action>
  <iact:action type="add" startTime="28782">
    <iact:property name="dataType"/>
    <iact:actionData xml:id="d15">
      <inkml:trace xmlns:inkml="http://www.w3.org/2003/InkML" xml:id="stk15" contextRef="#ctx0" brushRef="#br0">18724 631 1778 0,'0'0'39'1,"0"0"8"-1,0 0 1 0,0 0 3 0,14 4-41 0,0 5-10 8,-5 3 0-8,0-12 0 5,1 16 8-5,-6-7 0 9,1 7 0-9,-5 5 0 6,0 4 16-6,-5 4 2 8,1 4 1-8,-1 4 0 8,-9 13-27-7,5 0 0 4,-1 3 0-5,6 1 0 9,-6 0 0-9,6 0-17 7,-6 8 4-6,10-17 1 19,-4 1-68-19,4-1-14-1,0-3-2 0,0-1-1 2</inkml:trace>
    </iact:actionData>
  </iact:action>
  <iact:action type="add" startTime="29296">
    <iact:property name="dataType"/>
    <iact:actionData xml:id="d16">
      <inkml:trace xmlns:inkml="http://www.w3.org/2003/InkML" xml:id="stk16" contextRef="#ctx0" brushRef="#br0">21377 416 1825 0,'-4'-4'40'1,"4"4"8"-1,-5-4 1 0,5 4 3 0,0 0-41 0,0 0-11 3,0 0 0-3,0 0 0 9,0 0 0-9,-5 16-11 5,1-8 3-5,-1 9 0 11,-4 12 8-10,-5-12 11 1,-5 11-3-1,0 14 0 7,1-5-8-8,-5 5-9 7,4 3 9-7,5 9-13 9,-5-9 13-8,5 5 0 4,0 0 0-5,-4-1-9 22,-1-3-19-21,5-5-3-1,5 1-1 0,0-9 0 1,-5 0 32-1,4-8 0 10,6 4 0-10,-6-13 0 6,1 5 8-5,4-4 2 7,-4-9 0-7,9-8 0 6,0 0 14-7,0 0 4 3,0 0 0-3,0 0 0 9,0 0-13-9,0 0-3 6,0-8 0-6,0-5 0 9,0 5-12-9,5-17-10 7,-5 0 2-6,4-8 0 6,1 4 0-6,4 0 0 10,1-12 0-11,-1-1 0 15,5 1 8-15,-5-5 0 0,10 5 0 0,-1-9 0 25,1 1 0-25,0-1 0 0,-1 4 0 0,1-3-8 1,4 3 8-1,0 5 8 0,-9 12-8 0,5 4 11 30,-5 4 10-30,5 1 3 0,-5 3 0 0,-5 9 0 0,5 0 7 0,-5 8 1 0,5 4 1 0,0 0 0 41,0 4-33-41,0 0-12 0,0 5 0 0,-5 3 0 0,10 1 12 0,-5 4-9 1,0 3 9-1,0 1-8 0,5 0-1 0,-6 8 0 40,6 0 0-39,-5 5 0-1,5-1 9 0,-5 0-12 0,9 0 12 0,-4 5-12 0,-1-5 12 0,5-8 0 0,1 12 0 0,-6-16 0 0,1 4 0 0,-5-8 0 38,5 0 0-38,-1-5 0 0,-4-3 27 0,-5-5 1 0,5 0 0 0,0-8 0 0,-9 0-3 0,4 0 0 0,-4-8 0 0,4 0 0 17,1-5 12-17,-10-3 3 0,0-9 0 0,0 0 0 12,4-4-28-11,1-12-12-1,0-5 10 0,4-4-10 15,0-8 0-14,1-4 0-1,-1-4 0 0,5-8-10 18,4-1-22-17,-4 1-5-1,5 3-1 0,0 1 0 16,-1 0-118-16,-4 7-23 1,-4 10-5-1,-1 15 0 0</inkml:trace>
    </iact:actionData>
  </iact:action>
</iact:actions>
</file>

<file path=ppt/ink/inkAction7.xml><?xml version="1.0" encoding="utf-8"?>
<iact:actions xmlns:iact="http://schemas.microsoft.com/office/powerpoint/2014/inkAction" lengthUnit="cm" timeUnit="ms">
  <inkml:definitions xmlns:inkml="http://www.w3.org/2003/InkML">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1-08T15:44:50.383"/>
    </inkml:context>
    <inkml:brush xml:id="br0">
      <inkml:brushProperty name="width" value="0.05292" units="cm"/>
      <inkml:brushProperty name="height" value="0.05292" units="cm"/>
      <inkml:brushProperty name="color" value="#0070C0"/>
    </inkml:brush>
  </inkml:definitions>
  <iact:action type="add" startTime="15389">
    <iact:property name="dataType"/>
    <iact:actionData xml:id="d0">
      <inkml:trace xmlns:inkml="http://www.w3.org/2003/InkML" xml:id="stk0" contextRef="#ctx0" brushRef="#br0">1839 6860 288 0,'0'0'25'1,"0"0"-25"2,0 0 0-3,0 0 0 9,0 0 94-9,0 0 14 7,0 0 2-7,0 0 1 10,0-4-51-10,0 4-11 6,-5-12-1-6,1-1-1 8,4 13-1-8,0-8 0 7,0 0 0-7,0 8 0 8,0 0 2-8,0 0 1 9,-5-9 0-9,5 9 0 7,0 0-13-6,-9-4-4 6,4 4 0-7,5 0 0 7,0 0-14-6,0 0-3 5,0 0-1-5,0 0 0 5,0 0-14-6,0 0 8 7,0 0-8-6,5-12 0 6,-1 8 12-7,6-5-4 6,-1 5-8-6,5 0 12 8,-5 4 4-8,10-8 1 6,-1 8 0-6,6-4 0 9,-6 0 9-9,6-1 2 7,-1 5 0-7,0-4 0 9,10 4-28-9,-5 0 0 6,4 0 0-6,-4-4 0 10,0 4 17-10,0 0 5 5,0 0 1-5,-5-4 0 9,1 4-8-9,3 0-2 7,1 0 0-7,0 0 0 7,0-4-5-6,-4 4-8 5,8 0 11-5,-4 0-11 6,0 0 0-6,5-8 0 6,-1 3 0-7,1 1 0 8,-10 4 0-8,10 0 0 8,-5 0 0-8,4 0 0 7,-4 0 8-7,-5 0-8 7,5 0 0-6,-4 0 0 5,-1 0 0-6,-5 0 0 9,1 0 0-9,-5 0 0 8,5 0 13-7,-5 0-4 4,0 0-1-5,0 0 0 7,-5 0-8-7,-9 0 8 6,0 0-8-6,0 0 8 10,9 4-8-10,-9-4 0 6,9 5 0-5,-9-5 0 9,0 0 0-10,0 0 0 5,0 0 0-5,0 0 0 7,0 0 8-6,0 0 4 5,0 0 0-6,0 0 0 8,0 0-28-8,0 0-6 7,0 0-1-5,0 0 0 22,10 8-3-24,-10-8-1 0,0 0 0 0,0 0 0 9,9 8-127-8,-9-8-26 1,0 0-4-2,0 0-2 0</inkml:trace>
    </iact:actionData>
  </iact:action>
  <iact:action type="add" startTime="16197">
    <iact:property name="dataType"/>
    <iact:actionData xml:id="d1">
      <inkml:trace xmlns:inkml="http://www.w3.org/2003/InkML" xml:id="stk1" contextRef="#ctx0" brushRef="#br0">2863 6310 892 0,'0'0'40'1,"0"0"8"-1,0 0-39 0,0 0-9 6,0 0 0-6,0 0 0 8,0 0 65-8,0 0 11 8,-9 0 3-7,9 0 0 5,0 0 1-6,-19 0 0 9,5 0 0-9,14 0 0 6,0 0-22-5,0 0-4 5,-9 0-1-5,9 0 0 6,0 0-28-7,-14 8-5 8,14-8-2-8,-14 8 0 8,5-4-18-7,9-4 10 6,0 0-10-6,0 0 8 6,-5 13 5-7,5-13 1 7,5 8 0-7,-1 5 0 8,6-5-4-7,-1 0-1 5,-4 0 0-6,4 1 0 11,5-1 2-11,4 0 0 3,-4-4 0-2,0 5 0 8,5-1 1-9,0 0 0 7,-1 0 0-5,6-8 0 4,-6 5-4-6,5 7 0 6,1-12 0-4,-6 8 0 5,1 1-8-7,0-5 8 7,-5 4-8-6,4 0 8 4,-4-4-8-5,-5 1 0 10,5 3 0-10,-4-4 8 6,4 8-8-4,-5-8 0 4,0 1 0-5,1 3 0 5,-1-4 0-5,-4 4 0 6,-1 1 0-5,6-1 0 4,-6 0 0-6,1-4 0 5,-5-4 0-5,0 13 0 8,4-5 0-8,-4-8 0 7,0 12 0-7,-4-3 0 8,4-1 0-8,0 9 0 7,-5-13 0-7,1 8 0 10,-6 0 8-10,6-3-8 5,-1 7 12-5,0 1-4 10,-4-9-8-10,0 9 0 5,4-5 0-5,-4 9 8 8,-5 0-8-7,4-5 0 5,-4 1 0-5,0 3 0 6,5 9 0-7,0-12 0 7,-5 4 0-7,0-1 0 8,5 1 0-8,-1 4 0 9,-4-9 0-9,5 5 0 6,0-4 0-6,-1 3 0 10,6-3 0-10,-6 4 0 5,6-5-16-5,-1 1 0 8,0-1 1-6,1 5 0 19,-1 0-56-20,5 8-11 0,-5-9-2-1</inkml:trace>
    </iact:actionData>
  </iact:action>
  <iact:action type="add" startTime="19307">
    <iact:property name="dataType"/>
    <iact:actionData xml:id="d2">
      <inkml:trace xmlns:inkml="http://www.w3.org/2003/InkML" xml:id="stk2" contextRef="#ctx0" brushRef="#br0">1015 10925 1407 0,'0'0'31'1,"0"0"6"-1,0 0 2 0,0 0 1 0,5-5-32 0,-1-7-8 3,10 8 0-3,-4-8 0 9,-1 3 10-9,-5 9 1 8,6-12 0-8,-1 8 0 9,0 4-11-9,-9 0 8 6,0 0-8-6,10-13 8 8,-1 9-8-8,-9 4 0 7,5-8 0-6,-5 8 0 5,4-4 8-6,6 0-8 8,-10 4 8-8,0 0-8 8,4-9 19-8,-4 9-2 6,5-4 0-5,-5 4 0 7,5-8 8-8,-1 8 2 9,6-13 0-9,-1 9 0 6,0 4-6-6,1 0-1 6,3-12 0-5,6 8 0 7,-10 4-7-8,-9 0-1 6,10 0-1-6,-1-9 0 8,10 5 4-8,-1 4 1 8,1 0 0-7,4 0 0 7,-4-4 0-8,4 4 1 5,0 0 0-4,-4 0 0 7,9 4-8-8,-5-4-1 7,5 4-8-7,0-4 12 10,-5 0-12-10,1 0 0 5,8 9 8-5,-4-9-8 9,0 0 0-8,9 0 0 3,1 0 8-3,-1 4-8 7,0-4 0-8,0 4 0 7,-4 4 8-6,9-8-8 6,0 0 0-7,4 0 0 8,-4 0 8-8,5-8-8 7,-10 16 0-7,5-8 0 8,-10-8 0-8,6 8 0 7,-6 0 0-7,-4-4 0 10,5 4 0-10,-10-4 0 5,0 4 9-5,5 0-1 9,-5 0 0-9,1 0 0 6,-6-9-8-6,1 9 10 7,4 0-10-7,-4-4 10 8,-5 4 3-8,4-4 1 7,-4 0 0-7,0 0 0 8,-14 4-23-8,5 0-5 6,9-4-1-5,-5 4 0 9,-9 0-4-10,0 0-1 7,0 0 0-6,0 0 0 5,0 0 0-5,0 0 0 5,0 0 0-4,0 0 0 5,0 0-1-7,0 0-1 6,0 0 0-5,-9 0 0 8,0-4 10-9,-1 0 1 4,10 4 1-3,-9 0 0 5,0-9 10-6,-1 5 0 8,1 0 0-8,0 4-8 7,0-12 8-7,-1 7 0 10,-4 5 0-10,0-8 0 6,5 0 0-6,4 4 8 8,-9 4-8-8,5-9 0 8,0 1 0-8,-1 8 8 6,1-8-8-6,-5 4 0 8,0 0 0-8,5-5 0 6,0 5 0-6,-5 0 0 9,4 4 0-9,-4-8-12 8,5 4 12-8,-5-5-12 8,0 1 12-7,0 4-8 4,0 0 8-5,5 4-8 10,-5-13 8-10,0 13 0 5,0-4 0-4,0-4 0 6,0 8 0-7,5-4 0 6,-5 0 0-5,4-5 0 7,1 5 0-8,-5 0 0 6,5 0 8-6,0-4-8 9,4 4 11-9,0-1-3 8,1 5 0-8,4 0 0 7,-10-8 2-7,10 8 0 9,0 0 0-8,0 0 0 4,0 0-10-5,0 0 8 6,0 0-8-6,0 0 8 9,0-4-8-8,0 4 0 5,0 0 0-6,14-4 0 8,-4-4 0-7,-1 8 0 5,5-5 0-6,-5 1 0 9,5 0 0-9,5 4 0 6,-5 0 0-6,4 0 0 10,1 0 0-10,0 0 12 6,8 4-12-6,-8 0 12 10,4 1-2-10,1-5 0 4,-1 8 0-4,0-8 0 8,-4 4-2-6,-1 0 0 2,10 4 0-3,-4-8 0 7,-1 5-8-8,0 7 8 7,0-12-8-7,1 8 8 9,-1-4 0-9,-4 5 0 8,-5-5 0-8,4 0 0 7,1 4-8-7,-1-4 8 9,-4-4-8-9,-4 5 8 6,4 3-8-6,0-8 0 6,-14 0 0-6,9 4 8 8,-9-4-8-8,9 4 0 6,-9-4 0-6,0 0 8 9,0 0-8-9,0 0 8 7,0 0-8-7,5 8 8 9,-5-8 12-9,0 0 1 6,0 0 1-6,0 9 0 10,-5 3-22-10,-4-4 0 5,4 5 0-5,-4-1 8 11,4-4 0-11,-9 1 0 4,5 3 0-4,-5 5 0 9,0-5-8-9,-4 9 0 6,4-1 0-6,-10 5 0 8,6-8 0-8,-6-1-12 7,6 5 4-6,-5 4 0 7,4-4 8-8,0 3 0 8,1 1 0-8,-1-4-8 6,0 4 0-5,5-4 0 8,-4 3 0-9,-1 1 0 19,5 0-16-18,-4 4-2 2,-1 4-1-3,5-8 0 15,0 4-60-15,0 8-12 0,0-12-2 1</inkml:trace>
    </iact:actionData>
  </iact:action>
  <iact:action type="add" startTime="24321">
    <iact:property name="dataType"/>
    <iact:actionData xml:id="d3">
      <inkml:trace xmlns:inkml="http://www.w3.org/2003/InkML" xml:id="stk3" contextRef="#ctx0" brushRef="#br0">22094 7001 115 0,'0'0'0'1,"0"0"10"-1,0 0-10 0,0 0 0 7,0 0 0-7,0 0 0 6,0 0 94-6,0 0 17 6,0 0 3-6,0 0 1 8,0 0-78-8,0 0-15 8,0 0-3-8,0 0-1 9,0 0-2-9,0 0 0 6,0 0 0-5,0 0 0 7,0 0-8-8,0 0-8 6,0 0 9-6,0 0-9 9,0 0 0-8,0 0 0 7,-5-4 0-7,5 4 0 8,-4-9 0-5,-1 1 0-4,-4 8 0 0,9-8 0 8,0 8 12-6,0 0-4 5,-5-8-8-7,5 8 12 6,0 0-12-6,-9 0 0 8,9 0 0-8,-5-9 0 8,5 9 0-7,0 0-8 7,0 0 8-8,-4-4 0 7,-1-4-8-7,5 8 8 8,-5 0 0-8,5 0 0 5,0-12-16-2,-4 7 4 0,-1-7 1-3,5 8 0 9,0 4 22-9,-5-8 4 7,5 8 1-7,0-9 0 8,0 1 17-6,0 8 4 3,-4-4 1-5,4-4 0 8,-5-1-6-7,5 9 0 3,-5-8-1-4,5 8 0 8,-4-12-12-8,8-1-3 7,-4 5 0-7,0 8 0 10,0-8 3-10,-4-1 0 7,4 5 0-7,0-8 0 7,0-1 4-6,0 5 1 6,4 0 0-7,-4 8 0 6,0 0-4-6,0-8 0 7,0-1 0-6,0 9 0 6,10-8 9-7,-10 8 2 7,0 0 0-6,0-4 0 7,0 4-31-8,0 0 0 8,0 0 0-8,0 0 0 6,0 0 11-6,0 0-1 8,0 0 0-8,0 0 0 7,0 0-10-7,0 0 0 8,0 0 0-8,0 0 0 9,4 8 0-8,1 5 16 3,-5 3 0-3,0 5-1 6,0 0-4-7,0 7-1 8,-5-7 0-8,5 0 0 8,-4 8-10-8,4-8 0 6,0 3 0-5,0 1 0 9,0 0 0-10,0 4 0 4,-10-8 0-3,6 12 0 7,-1 0 0-8,0-4 8 7,1 12-8-7,4-3 8 8,-5-5-8-8,-4 12 0 7,9 1 0-6,-10 3 8 6,6-3-8-7,-6-1 12 7,1 1-12-7,5 0 12 8,-1-5-12-8,0 0 0 8,-4 1 0-8,0-5 0 7,4 0 0-7,5 0 0 8,-5 5 0-8,1-5 0 7,-1-12 0-7,-4 4 0 6,9 4 0-6,0-12 0 9,-5 4 0-9,5-1 0 7,0-11 0-7,-5 12 8 8,5-9 0-8,-4 1-8 8,-6-9 12-8,10 4-4 10,-4 5-8-10,-1-13 12 5,0 9-12-4,-4-5 12 9,4 4-12-9,1-4 0 4,-1 1 0-4,0-5 0 5,5-4 0-6,0 0 0 5,0 0 0-4,0 0 0 5,0 0 0-6,0 0 0 7,0 0 0-7,0 0 0 8,0 0 0-8,0-4 0 8,0-13 0-8,0 1 8 8,0 3 2-8,5 5 0 9,0-9 0-9,-1-3 0 6,1 3-10-6,0-12 0 7,-1 4 0-7,1-8 0 8,0 0 0-8,-1 0 0 7,1 0 0-6,0 0 0 6,-5-9 0-7,4 5 8 7,1-13-8-7,0 9 12 8,-5-13-12-8,4 5 0 7,1-1 0-7,-5-4 0 8,5 4 0-8,-5-3 0 6,0 3 0-6,0 4 8 11,0-7-8-11,0 11 0 5,0 1 0-4,4 4 0 7,-4-1 20-8,0 5 3 6,0 4 0-6,0 0 0 8,0 13-9-8,0-13-2 7,5 12 0-6,-5 1 0 6,0-1-12-7,0 9 0 7,5-9 0-7,-5 17 0 8,0 0-8-8,0 0 8 8,0 0-12-8,0 0 12 7,0 0-15-7,0 0 4 8,0 9 1-8,4 3 0 7,1 5 10-6,4-1 0 5,-4 1 0-6,4 3-8 8,-4 1-1-7,4 8 0 4,0-8 0-4,1 12 0 7,4 0 9-8,0-4 0 6,-5 4 0-6,5 4 0 9,-5 5 0-9,5-1 0 7,-4 9 0-7,4-1 0 11,-5-3 0-11,0 8 0 5,0 0 0-5,5-1-8 10,-4 5 8-10,-1-4 0 7,-4 4 8-6,4-4-8 5,-4 12 0-6,-1-12 0 9,1 0 0-8,0 4-8 5,-1 4 8-4,1-8 0 3,-5-9 0-4,0 1 0 3,5 3 0-4,-5-7 0 9,4-5 0-9,-4 0 0 6,0-4 0-6,0 0 8 8,0-8-8-8,0 0 0 7,-4-8 0-7,4 3 9 7,0-3-9-7,0-9 0 8,-5 0 12-8,5-8-12 7,0 0 12-7,0 0-12 9,0 0 13-9,0 0-4 7,-5 9-1-7,5-9 0 9,0 0 0-8,-4-9 0 4,-6 1 0-4,6 0 0 10,-6-13 0-11,6 5 0 2,-6-1 0-2,6-12 0 9,-1 4 7-9,-4-8 1 6,4 0 0-6,-4-8 0 8,4-1-4-8,0-3 0 7,1-9 0-6,-1 4 0 6,1 1-12-7,-1-5 9 7,0 4-9-7,1-4 8 8,-1 0-8-8,5 1 0 9,-5-1 0-9,-4 0 0 5,4-4 0-5,1 4 0 9,-6 5-9-9,6-5 9 8,-1-8 0-8,0 8 0 6,1-4-8-6,4 4 8 9,0 4-8-9,0 1 8 6,0 3-12-6,0 1 12 8,0 3-18-7,4 5 3 5,1-4 1-6,0 3 0 8,-1 14 14-8,-4-5 0 7,5 8 0-7,0 0 10 10,-5 9-21-9,4 4-4 3,-4-5-1-4,0 13 0 8,0 0 4-8,0 0 0 7,0 0 0-7,5 17 0 8,0-1-9-8,-1 17-2 7,1-4 0-7,4 13 0 9,-4-5 11-9,4 17 1 7,0 0 1-7,1 12 0 8,-6 4 1-8,6 9 0 8,-1 4 0-8,-4-9 0 6,-1 9 9-6,1 0 9 8,0-5-1-8,-1 1-8 8,1 0 0-8,-5-1 0 6,0-3 0-6,5 3 0 9,-1-7-12-9,1-9-4 6,0 4 0-6,-5-8 0 9,0 0 16-9,0-4 0 6,0-13 12-6,0 9-12 9,0-17 16-9,-5 4-3 6,0-4-1-6,1-4 0 11,-1-4-12-11,5 0 0 4,-5-9 0-4,1 1 0 10,-1-5 0-10,0-7 0 5,1 3 0-5,4-8 0 8,0 0 8-8,0 0 3 7,-10-4 0-7,1-5 0 8,0-3-3-8,4-5 0 7,-4 5 0-6,0-13 0 7,4 5 6-8,0-18 1 8,-4 5 0-8,4-4 0 6,1-9 12-5,-1-3 2 7,-4-5 1-7,4-4 0 4,-4 0-30-4,9-12-20 5,-5-1 4-5,0 1 0 6,1-13 16-7,-1 9-10 7,0-5 10-7,5 5-8 9,-4-5 0-9,-1 9 0 7,0-9 0-7,1 9 0 9,4 7 8-9,0 1 11 6,0 0-3-6,0 0 0 9,4 8-8-9,1 1 0 5,-5-1 0-5,0 4 0 9,5 9 16-9,-1-5 2 6,-4 9 0-6,5 0 0 9,0 12-29-9,-5-8-5 7,0 12-2-7,4 4 0 8,-4 1 8-8,0 12 2 6,0 4 0-5,0 0 0 6,0 0-6-6,0 12-1 8,0 13 0-9,0-4 0 6,0 12 4-6,-4 4 1 7,4 4 0-6,0 9 0 5,4 8 10-5,-4 4 0 5,5 9 0-6,0-1 0 9,4 0 0-8,-4 9 0 5,-1 0 0-5,1 3 0 6,4 1 0-6,-9 0 0 5,5 4 0-6,-5-4 0 8,5 4 0-8,-5 8-8 6,0-13 8-6,0-3-8 11,0-4 8-11,0-1 0 4,0 5 0-3,-5-17 0 8,5 0-8-9,0 0 0 5,0 0 0-4,5-4-690 11</inkml:trace>
    </iact:actionData>
  </iact:action>
  <iact:action type="add" startTime="39755">
    <iact:property name="dataType"/>
    <iact:actionData xml:id="d4">
      <inkml:trace xmlns:inkml="http://www.w3.org/2003/InkML" xml:id="stk4" contextRef="#ctx0" brushRef="#br0">21265 10780 403 0,'-13'-9'17'1,"8"9"5"-1,0 0-22 0,-4 0 0 4,4 0 0-4,5 0 0 10,0 0 112-10,-9 0 19 6,4-4 3-6,5 4 1 8,0 0-88-7,-9 0-18 5,4-4-3-6,5 4-1 8,0 0 18-8,0 0 3 9,-4-4 1-9,4 4 0 8,0 0-23-6,-5-8-4 5,5 8 0-7,0-8-1 7,0 8 9-7,0 0 3 8,5-9 0-8,9 1 0 7,0 8-31-7,4-12 8 8,1 7-8-8,-1-3 0 5,6 4 0-4,4-4 0 5,0 8 0-5,4-9 0 11,5 5 0-12,-4 0-20 3,4 4 4-1,1 0 0 6,-1 0 16-7,0 0 0 5,0 0-8-4,5 0 8 3,5 4 0-3,-10 0 0 4,0-4 11-4,0 0-11 10,-4 0 0-12,4 0 0 1,0 0 0-1,-9 0-12 8,0 0 24-7,0 0 4 4,0 0 2-4,-5 0 0 6,1 0-18-7,-6 0 0 6,1 9 0-5,-5-9 0 7,-5 0 0-6,1 4 0 2,-1-4 0-3,-9 0-9 6,0 0 9-7,0 0 16 10,0 0-4-10,9 8-1 6,-9-8-11-6,10 13 0 7,-10-1 0-7,4 5 8 6,-4-5-8-6,5 13 0 5,-1-9 0-3,-4 13 0 6,0 0 9-8,0 9 0 6,0 7 0-6,0-4 0 8,0 5 3-8,0 8 1 8,5 0 0-8,0-1 0 7,-5 1-13-7,4 0 9 7,1 8-9-7,0-4 8 10,-1 4-8-10,1 0 0 5,0-4 0-5,4-4 0 10,-4 4 0-10,4 4 0 5,-4-8 0-5,-1-5 0 9,6 9 0-9,-1-4 0 7,-4 0 0-7,4 0 0 8,0 0 0-7,-4-1 0 4,4 1 9-4,-4-4-9 7,4 0 0-8,0-9 8 8,1 4-8-8,-1-7 0 6,0 3 0-6,1-8 0 8,-1-4 0-8,0 0 0 8,1 0 0-8,-1-4 0 6,-4 0 0-6,4-9 0 9,0 1 0-9,-4 4 8 7,0-13-8-7,-1 8 0 8,1-3 0-8,-1-1 8 6,1 1-8-6,0-5 0 8,-5 9 19-7,4-13-1 5,1 8 0-6,-5-4 0 10,0 5-18-10,0-13-19 5,0 0 4-5,0 8 1 10,0-8 23-10,0 8 5 5,0-8 1-4,0 0 0 8,0 0-15-8,0 0-10 6,-9 17 2-7,9-17 0 8,0 0 8-8,-5 4 0 7,5-4 8-7,-14 0-8 5,10 12 13-4,-10-12-1 6,4 0-1-7,-4-8 0 8,0 8 6-8,0 0 2 7,-4 0 0-7,-1 0 0 8,-4-4 15-8,0 0 3 6,-5 4 1-4,0 0 0 5,-10 0-26-7,1 4-4 7,-9-4-8-7,-6 12 11 7,1-12-3-6,-9 9-8 6,-5 3 12-7,-5 5-4 8,0 8-8-8,-9 4 0 7,0 4-10-7,-1 4 10 9,-8 4 0-9,-5 5-9 6,4-1 9-6,6 1 0 24,-1 8-44-24,5 4-4 0,0 4-1 0</inkml:trace>
    </iact:actionData>
  </iact:action>
</iact:actions>
</file>

<file path=ppt/ink/inkAction8.xml><?xml version="1.0" encoding="utf-8"?>
<iact:actions xmlns:iact="http://schemas.microsoft.com/office/powerpoint/2014/inkAction" lengthUnit="cm" timeUnit="ms">
  <inkml:definitions xmlns:inkml="http://www.w3.org/2003/InkML">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1-08T16:02:13.966"/>
    </inkml:context>
    <inkml:brush xml:id="br0">
      <inkml:brushProperty name="width" value="0.05292" units="cm"/>
      <inkml:brushProperty name="height" value="0.05292" units="cm"/>
      <inkml:brushProperty name="color" value="#0070C0"/>
    </inkml:brush>
  </inkml:definitions>
  <iact:action type="add" startTime="56641">
    <iact:property name="dataType"/>
    <iact:actionData xml:id="d0">
      <inkml:trace xmlns:inkml="http://www.w3.org/2003/InkML" xml:id="stk0" contextRef="#ctx0" brushRef="#br0">8128 9335 345 0,'0'0'31'2,"-4"-4"-31"5,-1-12 0-7,-4 11 0 8,4-7 72-8,-4 8 8 8,4-9 1-8,-4 13 1 8,-1-4-51-7,-4 4-11 8,0 0-1-9,0 9-1 5,-4 3-29-5,-1 9-5 6</inkml:trace>
    </iact:actionData>
  </iact:action>
  <iact:action type="add" startTime="56809">
    <iact:property name="dataType"/>
    <iact:actionData xml:id="d1">
      <inkml:trace xmlns:inkml="http://www.w3.org/2003/InkML" xml:id="stk1" contextRef="#ctx0" brushRef="#br0">7598 9687 1105 0,'0'0'48'1,"0"0"12"-1,0-4-48 0,0 4-12 7,0-12 0-7,4-1 0 6,-4 5 18-6,5-5 2 10,-5-3 0-10,9 8 0 5,0-9-20-5,1-4 8 7,-6 5-8-7,1-1 0 8,0 1 0-8,4 7 0 7,0-3 0-7,5-5 0 9,-4 1-9-9,-1-1 1 6,5 1 0-6,0-1 0 9,0 1 8-9,-5 3 0 6,5-3 0-6,0 3 0 9,-5-3 0-9,5-1 11 6,-4 9-3-6,4 0 0 11,-5 3 13-10,-4-7 3 2,4 8 0-2,0-9 0 6,-9 13 9-7,10 0 3 8,-10 0 0-8,13 0 0 7,-3 0-17-7,-10 0-3 7,9 0-1-7,5 0 0 9,-14 0-15-9,9 13 0 7,5-13 8-6,-4 4-8 6,-10-4 0-7,9 12 0 9,5-3 0-9,-5 3 0 6,1-4 0-6,-1 1 0 7,0-5 0-7,0 8 0 8,1-12 0-8,-1 9 0 7,0-5 8-7,1 4-8 8,4 0 0-8,0 0 0 6,-5-8 0-5,5 5 0 7,-5 7 10-8,5-8-1 7,0 0 0-7,0 5 0 9,0-1 3-9,0 4 0 6,5-12 0-6,-5 9 0 11,0 3-3-11,4 0 0 3,1-7 0-2,0 7 0 6,-6-4-9-6,1 5 0 6,0-5 0-6,5 4 0 6,0 1 0-7,9-9 12 8,-10 4-12-8,5-4 12 7,1 5-12-7,-6-5 0 7,6 4 0-6,-1-4 0 6,0 0 0-7,0 5 0 9,-4-9 0-8,0 0 0 4,4 0 0-5,-4 0 0 7,-1 0 0-7,1 0 0 8,-1 0 0-8,1 0 0 7,0-9 0-7,-1 9 0 8,6-4 0-8,-6 0 0 7,1 4 0-7,-1 0 0 8,6-8 0-8,-1 8 0 7,-4-4 0-7,9-1 0 9,-10 1 0-9,5 4 0 5,-4-4 0-5,4 4 0 11,5-4 8-11,0 4-8 5,0 0 8-4,0-4-8 6,0 0 0-7,5 4 0 8,-5-9 0-8,-1 5 0 7,6 0 0-7,-5 4 0 8,0-8 0-8,0 4 0 7,-5 0 0-7,5 4 0 8,-5-9 0-8,1 9 0 7,4-4 0-7,-10 0 0 9,5 4 0-9,1 0 0 6,-1 0 0-6,0 4 0 8,1-4 0-8,-1-4 0 7,0 4 0-7,-4 0 0 7,4-4 0-7,-4 8 0 8,4-4 0-8,-4 4 0 7,-1-4 0-7,5 4 0 8,1-8 0-8,-1 4 0 7,-4-4 0-7,-1 4 0 9,6 4 0-9,-1-4 8 6,-5 0-8-6,6 0 0 10,-10 4 0-10,9 5 8 5,-4-9-8-5,-1 4 0 8,1-4 0-8,-1 4 8 7,-4 4-8-7,0-8 0 8,0 0 0-8,5 4 0 7,-5-4 0-7,0 0 0 8,4 0 0-8,-4 0 8 8,-4 0-8-8,4-4 0 7,-5 4 11-7,5-8-3 9,-5 4-8-9,1 0 12 6,-10 4-1-6,14 0-1 8,-5-9 0-8,-4 9 0 7,-5 0-10-7,14-4 8 7,-10 0-8-7,-4 4 8 8,0 0-8-8,0 0 0 7,9-4 0-7,-9 4 8 8,0 0-8-8,0 0 8 6,0 0-8-6,0 0 8 10,0 0 7-10,0 0 1 6,-13-8 0-6,8 4 0 10,-4-1-16-9,-1 5 0 3,-4-8 0-4,5 4 0 9,-5 4 0-9,-5 0 9 6,5 0-1-6,0 0 0 9,-4 0-8-9,-1 0 0 7,1 0 0-7,-1 0 8 7,0 0-8-7,-4 0 0 8,4 0 0-8,-4 0 0 7,5 0 0-6,-10 0 0 7,0 0 0-8,0 0 0 7,4 4 0-7,-3-4 0 6,-6-4 0-5,5 4 8 6,0 0-8-7,0 0 12 7,-4-4-12-7,4 4 12 9,0-8-12-9,0 8 0 6,0 0 0-6,0-5 8 9,0 5-8-9,0 0 0 6,5 5 0-6,-5 3 0 9,5-4 0-9,-5 0 0 7,4 4-9-7,1-8 9 10,0 5 0-10,0-1 0 4,-1-4 0-4,1 8 0 8,0-8 0-5,-1 8 0 1,1-4 0-3,0-4 0 7,0 0 0-8,4 0 0 6,-4 0 0-6,-1 0 0 9,1 0 11-9,5 0-1 7,4 0 0-7,-5-4 0 8,0 4 0-8,1 0 0 9,-1 4 0-9,5 5 0 6,-9-9-2-6,4 0 0 6,1 0 0-5,4 4 0 7,0 0 8-8,0 4 2 6,-5-8 0-5,5 4 0 7,0 9-29-7,-4-13-5 5,4 4-2-6,-5 0 0 8,5 0 18-8,0 0 0 7,-5 0 0-7,1 1 0 9,4-1 0-9,-5-4 0 5,1 8 0-5,-1-8 0 11,-4 4 0-11,4 0 0 4,0 5 0-4,-4-9 0 9,0 4 0-9,4 0 0 7,-4-4 0-7,4 0 0 8,-4 8 0-8,4-8 0 7,-4 0 0-6,9 0 0 6,-4 0 0-7,4 0 0 8,0 0 8-8,0 0-8 7,-5 0 0-6,5 0 8 7,0 0-8-8,5 0 0 6,-5 4 9-6,0-4-9 7,5 0 8-7,-1 0-8 8,-4-4 0-8,0 4 0 6,0 0 0-6,5 0 0 9,0 0 0-9,-1 0 0 6,1 0 0-6,0 0 0 8,4 0 0-8,5 0 0 8,-9 0 0-8,9 0 0 8,-5-8 0-7,5 8 0 5,0 0 0-5,0 0 0 9,0 0 0-10,0 0 0 4,0 0 0-4,0 0 0 7,0 0 0-6,0 0 0 5,0 0 0-5,0 0 0 6,0 0-12-7,0 0 12 8,0 0-10-8,0 0 10 8,0 0-14-8,0 0 3 8,9 8 1-8,5-8 0 7,-14 0-2-7,10 0 0 10,4 0 0-10,0 4 0 5,0 0 12-5,0-4-12 8,-5 0 12-8,5 5-12 7,5-5 12-7,-5 4 0 6,-5-4 0-5,5 4 0 7,-5 0 0-8,5-4 0 7,-5 4 0-7,5-4 0 8,5 0 0-8,-5 8 0 7,0-8 0-7,5 0 0 9,-6 0 0-9,6 5 8 6,-5-1-8-6,5 4 0 10,-5-8 0-10,4 8 0 5,-4-8 0-5,5 8 0 9,-1 1 0-9,-4-5 0 6,5 4 0-6,0-4 0 8,-5 9 0-8,0-9 0 7,0 0 0-6,0 4 0 6,4 1 0-7,1-1 0 8,-5-4 0-8,0 4 0 7,4 1 0-6,-4-5 0 7,0 0 0-8,5 4 0 7,-5-4 0-7,4 9 8 7,1-13-8-7,-5 4 0 8,5 0 9-8,-1 0-9 6,6 0 12-6,-6 0-12 9,5-4 13-9,1 5-4 6,-10-1-1-6,9 4 0 8,0-8-8-7,1 0 0 5,-1 0 0-6,5 0 8 9,0 4-8-9,-5-4 8 6,0 0-8-6,5 0 8 11,-5 0-8-11,1 0 10 4,-1 0-10-3,0 0 10 7,-4 0-10-8,4 0 12 6,0 0-12-5,-4 0 12 6,0 0-12-7,4 0 12 7,-4 0-12-6,-1 4 12 7,1-4-12-8,-1 0 0 7,1 0 0-6,0 8 8 6,-5-8-8-7,4 0 0 8,-4 0 0-8,0 0 0 7,5 0 0-7,-10 0 0 5,0 0 0-5,5 5-11 8,-4-5 0-6,-1 4 0 3,-9-4 0-5,9 8 0 9,-4-8-9-8,4 4-1 5,-9-4-1-6,10 4 0 26,-1-4-13-25,-9 0-2-1,0 0-1 0,0 0 0 9,0 0-15-9,0 0-3 0,0 13-1 0,0-13-664 5</inkml:trace>
    </iact:actionData>
  </iact:action>
</iact:actions>
</file>

<file path=ppt/ink/inkAction9.xml><?xml version="1.0" encoding="utf-8"?>
<iact:actions xmlns:iact="http://schemas.microsoft.com/office/powerpoint/2014/inkAction" lengthUnit="cm" timeUnit="ms">
  <inkml:definitions xmlns:inkml="http://www.w3.org/2003/InkML">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1-08T16:09:17.02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act:action type="add" startTime="152096">
    <iact:property name="dataType"/>
    <iact:actionData xml:id="d0">
      <inkml:trace xmlns:inkml="http://www.w3.org/2003/InkML" xml:id="stk0" contextRef="#ctx0" brushRef="#br0">7816 12456 756 0,'0'0'33'2,"0"0"7"-2,0 0-32 0,-9-8-8 3,0 4 0-3,9 4 0 8,-10-5 15-8,1-3 1 8,4 4 0-8,-4 0 0 8,0-4 9-8,-1 4 3 8,6-1 0-8,4 5 0 7,-9-4-6-7,4-4-1 6,-4 4 0-5,9 4 0 6,0 0-2-7,-5-4-1 7,5 4 0-7,0 0 0 8,-9 0 6-8,9 0 2 7,0 0 0-7,0 0 0 9,-10 0 18-9,10 0 4 7,0 0 1-7,0 0 0 7,0 0 15-6,-14-9 2 5,14 9 1-6,0 0 0 10,0 0-44-10,0 0-9 5,0-8-2-5,0 0 0 11,0 0 14-11,5 8 2 4,4-9 1-4,-4 1 0 9,-5 8 3-9,9-4 0 6,1 4 0-6,-1 0 0 8,-9 0-15-8,18 4-2 7,-4-4-1-7,0 4 0 8,0 0-14-7,0 5 9 7,0-9-9-8,0 0 8 6,0 4-8-5,0 0 0 14,5-4 0-14,-5 8 0-1,0-8 0 0,0 4 0 33,4-4 0-31,-4 4 0-2,0 5 0 0,5-9 0 0,0 0 0 0,-1 4 0 0,1 0 0 0,-1 0 8 0,6 0-8 1,-6-4 8 29,6 4-8-29,-6 1 8-1,5-1-8 0,1 4 8 0,-1-8-8 0,0 0 12 0,1 4-12 0,-6 8 12 11,1-12-12-9,-1 5 0-2,1-1 0 0,4 4 0 8,1-4 0-7,4 4 0 7,-5 1-9-7,0-5 9 5,0 0 0-6,-4 4 0 8,4 1 0-7,1-1 0 5,-1-4 0-5,0 0 0 8,0 4 0-9,-4-8 0 6,4 5 0-5,1-1 0 3,-6-4 0-3,5 0 0 7,1 0 0-8,-6 0 0 6,6 0 0-5,-6-4 9 6,1-1-9-7,4 5 12 7,-4 0-12-7,4-8 12 8,0 4-12-8,1 0 0 7,-6 4 0-7,5 0 0 9,-4 0 0-9,0-8 0 6,4 8 0-6,0-5 0 11,1 5 0-11,-1 0 0 6,-5 0 0-5,6 0 0 5,-1 0 0-5,0 5 0 5,1-5 0-6,-1 8 0 7,0-8 0-7,0 0 0 7,1 0 0-7,-1 0 0 8,0 0 0-8,0 0 0 8,1 0 0-7,-1 0 0 5,0-8 0-6,1 3 0 10,-6 1 0-10,6 4 0 7,-1-8 0-7,0 8 8 11,5-4-8-11,-5 0 0 5,1 4 0-4,-1-4 0 8,5 4 0-8,-5 0 0 0,5 0 0 4,-5 0 0 4,5 4 0-8,-5 0 0-1,1 0 0 0,4-4 0 7,-5 8 0-7,5-8 0 9,-5 0 0-9,0 0 0 6,1 0 0-6,-1 0 0 11,0 0 0-11,1 4 0 4,-6-4 0-3,5 0 0 7,-4 0 0-8,0 5 0 6,4-5 0-5,-4 0 0 7,-1 0 0-8,1 0 0 7,4-5 0-7,0 5 0 7,-4 0 0-7,0-4 0 7,-1 4 0-6,5 0 0 7,1 0 0-8,-1 0 0 9,0 0 0-9,-4 0 0 6,0 0 0-6,-1 0 0 7,5 0 0-6,-4 0 0 6,4 0 0-7,-4 4 0 6,0-4 0-6,4 0 0 10,-5 0 0-10,6 5 0 5,-6-5 0-5,6 0 0 9,-6 0 0-9,1 0 0 6,4 0 0-5,-4 0 0 7,-1 0 0-8,1 0 0 6,0-5-8-5,-1 5 8 8,6-4 0-8,-6 4 0 4,5-8 0-5,1 0 0 9,-1-1 0-9,0 5 0 5,1 0 0-5,4 0 0 9,-1-4 0-9,1 4 0 7,-4 4 0-7,-1-5 0 8,0 5 0-7,5 0 0 9,0 0-9-9,5 0 9 11,-10 0 0-12,5 0 0 0,0 0-8 0,4 0 8 7,-8 0 0-7,4 0 0 7,0 0 0-6,-1 0 0 5,1 0 0-6,-4 0 0 6,4-8 0-6,-5 8 0 9,5-4 0-8,-5 4 0 5,0-4 0-6,5 4 0 8,0-8 0-8,-5 8 0 6,5-4 0-6,0-1 0 9,5 1 0-9,-5 0 11 6,4 0-11 0,-4 4 10-1,0 0-10-5,-4-4 0 9,4 4 0-9,-1-4 8 7,-3 4-8-6,8 0 0 4,-4 4 0-4,5-4 8 4,-1 0-8-4,-4 0 0 5,0 4 0-5,5-4 8 6,-5 0-8-7,0 0 0 7,0 0 0-7,4 0 8 8,-4 0-8-8,5 0 8 9,-5 0-8-9,4 0 8 6,1 0-8-6,-1 0 8 7,1-4-8-7,0 0 8 8,-1 4 0-7,1 0-8 4,-1 0 12-5,-4-9-4 9,5 5 1-8,0 4 0 5,-6-4 0-6,6 4 0 8,-5 0-9-8,0 0 12 7,0 0-12-7,0 0 12 8,0-8-12-7,0 8 0 5,-5 0 0-5,5 0 8 8,0 0-8-9,0 0 0 5,0 0 0-5,0 0 8 10,-5 0-8-9,5 0 0 3,0 0 0-3,-5 0 0 6,5 0 0-7,-5 8 0 7,-4-8 0-7,-1 0 0 8,1 4 0-8,4-4 0 8,1 0-9-8,-6 4 9 7,6 5 0-7,-6-9 0 8,1 0-8-7,-5 0 8 5,0 0 0-5,-5 0-10 6,0 0 10-6,-9 0-8 5,10 0 8-5,-10 0 0 5,0 0-9-5,0 0 9 6,0 0 0-6,0 0-11 4,0-9 11-4,4 1-8 8,-4 0 8-9,-4 0 0 9,-1-1 0-9,0-3 0 12,-4 4 0-11,0-1-8-1,-1-3 8 0,-8 8-8 16,-1-9 8-16,-4 9-10 0,4-8 10 0,-4 4-10 28,0-1-9-27,4 5-1-1,-9 0-1 0,-4 4 0 0,-1 0 10 0,-4 0 3 0,-1 0 0 0,1 0 0 34,0 0-23-33,-5 0-4-1,0 0-1 0,5 4 0 0,-5-4-12 0,0 0-2 0,0 4-1 0,-4 5 0 26,-1-9 37-26,-4 0 14 1,4 0-11-1,1-9 11 0,-1 5 0 0,1 4 0 0,4-4 0 0,5 4 0 21,-5 0 24-21,0 0 7 0,0-8 1 0,5 8 1 0,-5 0-9 0,0 8-1 22,-5-8-1-22,5 0 0 0,-4 4-22 0,-1 0 0 0,1-4 0 0,-1 9 0 17,5-9 0-17,0 0 0 0,-4 0 0 0,4-9 0 18,0 9-28-17,0 0-9 0,5 0-3-1,0-4 0 0,-5 0 28 0,5 4 12 12,-1-12-10-11,1 7 10 14,-5-3 30-15,5 0 12 0,-5 4 2 0,0-5 1 21,5 1-29-21,0-4-7 0,-5 8-1 0,4-9 0 0,6 9 0 0,-5-8 0 23,4 3 0-23,-4 1 0 0,4 0-8 0,1 8 0 0,-6-13 0 0,6 9 8 22,-5-4-8-21,4 0 0-1,-4 8 0 0,-5 0-11 0,0-9 11 0,0 1-12 18,9 4 12-17,-8 4-12 15,-6-8-19-13,5 8-4-3,5-9-1 0,-5 9 0 1,5-8 6-1,-5 4 1 0,5 0 0 1,-1-9 0-1,1 9 8 11,0-8 1-10,-5 4 1-1,0-5 0 14,5 1 19-13,-5 3 14-1,-9-3-2 0,9 4-1 15,0 0-11-15,-5-1 0 0,1 9 0 0,-1-12 0 15,1 8 0-15,-1 4 0 1,1 0 0-1,-1 0 0 13,1 0 0-12,-1 0 0-1,0 0 0 0,1 0 0 6,-1 0-21-6,-4 0-3 7,5-9-1-6,-6 9 0 4,10-4 0-4,1 0 0 4,-1 4 0-4,0-8 0 7,4 4 11-8,-3-5 2 7,3 1 1-2,-4 0 0-2,10 0 27-3,-1-1 4 11,-9 1 2-11,10 0 0 15,-5-5 10-14,-5 5 3-1,4-4 0 0,-3 8 0 15,-1 4-16-14,0-9-3-1,9 5-1 1,-9 4 0-1,5 4-15 1,-5 5 0 11,5-9 0-11,0 8-10 7,-1 0 1-7,1 0 0-1,5 5 0 0,-1-9 0 20,5 8-20-19,-5-8-4 0,1 9-1-1,-1-5 0 14,5 0-2-13,-4 1 0-1,-1-5 0 0,1 4 0 0,-6 0 36 0,6 1 0 7,4-5 0-7,-5 0 0 16,-4 4 0-16,4 1 20 0,1-1-2 0,-1 4-1 16,1-4-1-15,-1 9 0-1,5-13 0 0,-4 9 0 15,4-5-7-14,0 4-1-1,-5 5-8 0,5-1 12 17,0-7-12-17,-4 7-18 0,4-3 4 0,-5 3 1 16,1-8-38-15,-1 5-7-1,0-1-2 0,1 1-499 16</inkml:trace>
    </iact:actionData>
  </iact:action>
  <iact:action type="add" startTime="177884">
    <iact:property name="dataType"/>
    <iact:actionData xml:id="d1">
      <inkml:trace xmlns:inkml="http://www.w3.org/2003/InkML" xml:id="stk1" contextRef="#ctx0" brushRef="#br0">17518 14302 874 0,'0'-17'39'2,"0"17"8"-1,5-4-38 0,-1 0-9 4,-4-12 0-5,5-1 0 9,0 5 17-9,-1 3 2 9,1-3 0-9,-5 12 0 6,-5-12-7-5,5 3 0 8,0 1-1-9,0 4 0 6,-4-4 4-6,4 8 1 6,0 0 0-5,-10-9 0 6,6 5 0-7,-1 0 0 7,5 4 0-6,0 0 0 6,-9-8 12-7,4 4 2 7,-4-1 1-7,9 5 0 9,-5 0 29-9,5 0 7 6,-9 0 1-6,9 0 0 9,0 0-17-9,0 0-3 6,-10 5-1-6,1 7 0 11,9-12-19-11,0 0-4 5,0 0-1-5,0 0 0 8,-5 0-7-8,5 0-2 6,0 0 0-5,0 0 0 7,0 0-3-8,0 0-1 6,0 8 0-6,0-8 0 9,0 0-2-9,0 0 0 6,0 0 0-5,10 9 0 7,-1 3 2-8,0-4 0 8,-9-8 0-7,10 0 0 4,4 9 5-4,0-9 1 5,4 8 0-6,-4-8 0 9,0 0-5-9,0 0-1 7,5 4 0-6,-5-4 0 6,0 0 8-7,0 0 2 6,4 0 0-5,1 0 0 31,0 4-31-31,-1 4-5-1,1-8-2 0,4 0 0 0,-4 4 18 0,-1 1 0 0,6-5 0 0,-6 8 0 47,5-8 0-46,1 8 0-1,-6-4 0 0,1-4 0 0,0 9 0 0,4-9 0 0,-4 0 0 0,-1 4 0 0,5 0 0 0,-4 4 0 1,4-8 0-1,-4 4 0 1,4 0 0 0,-4 5 0 38,9-9 0-39,-5 0 0 0,0 0 9 0,5 4 6 0,0 0 1 0,0 0 0 0,0-4-28 0,-5 4-4 0,5-4-2 0,0 0 0 11,5 4 18-10,-5-8 0-1,4 8 0 0,-4-4 0 8,-5 0 0-7,5 5 0 5,-4-5 0-6,4 0 0 8,0 0 0-8,-5 0 0 6,5 0 0-5,0 0 0 8,-5 0 0-9,5 0 8 6,0 0-8-6,4 0 0 11,-4-5 0-11,5 5 0 4,-5 5 0-4,0-5 0 10,9-5 19-10,-9 5-3 5,-9 5 0-5,-1-1 0 9,10-8-16-8,0 4 0 4,5-5 0-4,-5 5 0 6,-5 0 0-7,0 0 0 7,5 0 0-7,-5 0 0 9,5-4-10-9,0 4-6 8,-4 4 0-8,8-4-1 6,-4-4 27-5,0 0 6 5,-5 8 0-6,5-4 1 8,0 0-27-8,0 0-6 7,-9-4 0-7,4 4-1 8,5 0 17-8,0 0 0 7,-5 0 0-6,-4 0 0 7,4-4 0-8,-4 4 0 6,-1 0 0-5,-4 0 0 7,-5 0 12-8,10-4 4 6,4 4 0-6,1-4 0 11,-10 4-16-11,4 0 0 5,10 0 0-4,-5 0 0 6,1-9-10-6,-1 5-5 5,-4 4-1-6,4-4 0 7,5 4 16-7,-5 0 0 6,-4 0 0-6,-1 0 0 10,10 0 9-10,-4 0 5 6,-6 0 1-5,5 0 0 6,-4 0-25-7,4 4-5 9,-4-4-1-9,0 4 0 6,-1 5 16-6,6-9 0 8,8 0 0-8,-9 0 0 7,1 0 10-7,-6 0 5 8,10 0 1-7,0 4 0 5,0 0-16-5,0 0 0 5,5-4 0-6,-1 4 0 8,1 0 0-8,-1-4 0 7,1 9 0-7,-5-1 0 10,4-8 0-10,1 4-13 5,-5-4 1-4,-5 4 0 8,5 5 12-9,0-9 0 4,0 0 0-3,-5 4 0 8,5 0 0-9,0 4 13 6,0-8-2-5,0 0-1 6,5 0 0-7,-5 0 0 7,4 0 0-7,1 0 0 8,-1 0-10-8,1 0 0 8,-1 0 0-8,1 0 0 7,0 0 10-7,-1 0 0 9,-4 0 0-9,5 0 0 6,-1 0 2-5,-4 0 1 5,5 0 0-5,-1 0 0 6,-4 0-1-7,5 0-1 6,0 0 0-6,-5 0 0 9,4 0 6-9,5 0 2 6,1 0 0-6,-1 0 0 9,0 0-19-8,0 0 0 4,1-8 8-5,-1 8-8 10,-5 0 0-10,6 8 0 6,-6-8 0-6,5 4 0 10,-4 0 0-9,-5 0 0 3,5 5 11-4,-1-5-3 9,-4 0-8-8,5 4 12 4,-10-4-4-5,5 1 0 8,-5 3-8-8,5-8 12 8,0 0-4-7,5 0 0 9,-5 4-8-9,4 0 0 5,1-4 8-6,4 0-8 5,-4 0 0-4,4 0 8 6,-5 0-8-6,1 8 0 4,0-8 0-5,4 5 0 9,-5-1 0-9,-4 0 8 7,5 4 0-7,-1-8 1 11,-4 4 0-11,5 0 0 11,-5 5 3-11,0-1 1 0,4 0 0 0,-4-4 0 14,0 1-5-13,5 3 0-1,4-4-8 0,0 4 12 14,1 0-12-13,-6 1 0-1,1-1 0 0,4-4 0 14,5 0 14-13,-5 5-3-1,0-9-1 0,1 8 0 16,4-8-10-15,-5 4 0-1,0-4 0 0,-4 0 0 14,4 0 0-13,5 0 0-1,-5 0 0 0,0 0 8 5,0 0 1-4,1-4 0 5,4 4 0-5,0-4 0 6,-5 4-9-7,0-4 10 9,5 4-10-9,-5 0 10 6,-4 0-10-6,-1 0 0 9,1 0 9-9,-5 0-9 6,0 4 0-5,-5 0 0 6,0-4 0-7,1 0 0 21,-1 8-33-20,-4-4-2 2,-1 0 0-3,-4 1 0 10,0 3-162-9,-5-8-33 1</inkml:trace>
    </iact:actionData>
  </iact:action>
  <iact:action type="add" startTime="180128">
    <iact:property name="dataType"/>
    <iact:actionData xml:id="d2">
      <inkml:trace xmlns:inkml="http://www.w3.org/2003/InkML" xml:id="stk2" contextRef="#ctx0" brushRef="#br0">1089 14948 230 0,'0'0'20'1,"0"0"-20"1,0 0 0-2,0 0 0 9,0 0 112-9,0 0 17 6,-9-9 4-5,4 1 1 8,5 8-97-8,0 0-19 3,0-8-4-3,0 8-1 7,-4-8-13-8,4 8 0 7,-5 0 0-7,5 0 0 8,0 0 28-7,0 0 4 4,0 0 0-5,0 0 0 9,0 0 18-9,0 0 4 6,0 0 1-6,0 0 0 8,0 0-8-8,0 0-2 8,0 0 0-8,0 0 0 7,0 0-18-6,0 0-4 7,9 4-1-8,1 8 0 7,-10-12 0-7,4 4 0 6,6 0 0-6,4 5 0 9,-5-9-2-9,0 0-1 6,5 4 0-6,0 0 0 8,5-4 7-8,-5 0 2 6,9 0 0-6,-9 0 0 11,0 0-14-11,5 0-2 9,-1 8-1-8,1-8 0 10,4 9 5-10,0-5 0-1,1 4 1 0,-1-4 0 8,5 8-17-8,5-12 10 5,-1 9-10-5,1-1 8 9,-1-4-8-8,1 0 0 5,-1 0 0-6,1-4 0 8,4 5 0-8,-4-5 0 6,9-5 0-6,0 1 0 9,0 4 0-9,-1-4 12 8,1 0-12-8,5-4 12 6,-5 4 11-5,0-1 2 9,0-3 1-10,4 0 0 5,-4 8-6-5,0-8-2 7,0-1 0-7,-5 5 0 9,5 4-18-9,0-8 10 5,-5 8-10-5,5 8 8 9,0-8-8-8,0 0 0 4,-5 0 0-5,5 4 0 10,0 1 0-9,0-1 0 3,-5 4 0-4,0-8 0 11,0 8 0-11,1 0 0 4,-1 1 0-4,-4-1 0 9,-1-8 0-7,1 8 0 2,-1-4 0-4,1 5 8 9,4-5-8-9,-4 0 0 7,4 4 0-7,-4-4 0 8,-1 1 0-7,5 3 0 5,-4-8 0-6,4 4 8 8,0 8 0-8,1-12 0 8,4 5 0-8,-5 3 0 7,5 0 6-7,-5 0 1 8,5 5 0-8,-5-1 0 7,5-8-6-7,0 9-1 6,-5-13 0-4,0 8 0 5,15-4-8-7,-6 4 8 6,1-3-8-6,-5-1 8 9,4 4-8-8,1-4 0 4,-1 9 0-5,-4-13 0 10,-5 8 0-10,1 0 0 6,8-4 0-6,-4 5 0 10,-9-1 0-10,4-8 0 4,5 4 10-4,-5 8-10 10,0-12 16-10,1 0-4 5,3 5-1-2,1-1 0 3,14 4 5-6,-9-8 0 7,-10 0 1-7,10 0 0 8,8 4-9-8,-8 0-8 6,-10-4 9-5,5 4-9 7,5 0 12-8,-1 1-4 8,-4-5-8-7,-5 8 12 6,1 0-12-7,4-4 0 6,13 0 8-5,-8 5-8 6,-10-1 0-6,10 0 0 5,9-4 8-4,-1 1-8 5,-8 7 0-7,4-8 0 8,0 0 8-6,-4 5-8 5,4-5 0-6,-4 8 8 8,-5-12-8-8,4 4 0 1,5 0 10-2,-4 5-10 6,0-9 10-5,4 0-10 8,-5 0 16-9,1 0-2 5,4 0-1-5,0 0 0 10,0 0 2-10,-4 0 0 5,0 0 0-5,-1-9 0 8,1 9 1-8,-1 0 0 7,1-4 0-7,4 0 0 8,-4 4-16-7,4-12 11 5,-5 8-11-5,5-9 10 7,5 9-10-8,-4-8 0 7,-6 3 0-7,1-3 0 7,-5-1 0-6,4 5 0 9,-4-8 0-9,0 3 0 8,0 5 0-7,0-4 0-2,4 7 0 0,-4-11 0 10,0 16 0-10,0-13 8 10,-5 9-8-8,0 0 0-1,5 4 14-1,0 0-2 8,0 0-1-8,-5 0 0 7,1 0-11-7,-1 0 8 6,0 0-8-6,-4 4 8 11,-1-4-8-11,-4 4 0 4,5-4 0-4,-5 0 0 9,0-4 0-9,0 4 0 6,0 0 0-6,-1 0 0 8,-3 0 0-8,4 0 0 7,0-4-9-7,-5 4 9 8,5 0 0-3,-5-4 0-3,0 0 0-2,5 4 0 8,0 0 0-8,5-4 0 9,-5 4 0-9,0 0 0 7,4 0 0-7,-4-4 0 9,0 4 8-9,0 0-8 5,0-9 0-4,0 9 0 5,-5-4 0-6,0 4 0 8,5-4 0-8,-4 4 0 7,-1 0 0-7,5-8 0 8,-5-1 0-7,0 9 0 9,1 0 0-9,4-8 0 7,0 4 0-7,0 0 0 0,4 0 0 10,-9 4 0-10,1 0 0-1,-1 0 9 13,0 0-9-13,0 0 8 0,1 0-8 0,-6 0 0 7,1 0 0-7,0-9 0 7,-5 9 0-6,0-4 0 5,0 0 0-6,-5 4 8 14,-9 0-8-13,0 0 0-1,0 0 0 0,0 0 0 8,4-12 0-8,-4 12 0 9,0 0 0-8,-4-13 0 3,-1 5 0-4,1-4 0 8,-6 3 0-7,-4-3 0 6,-4 8 0-6,-1-4 0 19,0-1 0-19,-9-3 0-1,1 4 0 0,-11-1-9 0,6 1 0 0,-10 8 0 36,9-12 9-34,-9 7 12-2,0-7-2 0,1 8-1 0,-1-4-9 0,-5 4 0 0,1-1 0 0,-10 1 0 0,0 4 0 0,-5-8 0 51,10 8 0-50,-5 0 0-1,-4 0-16 0,-1 0-1 0,5 8-1 0,5-8 0 0,-9 0 18 0,-1 4 0 0,5 1 0 0,-4-1 0 0,-1 4 0 0,1-8 0 0,-6 0 0 0,6 4 0 46,-1-4 12-45,6 0 5-1,-6-4 2 0,1 4 0 0,8 0-29 0,-8-8-6 0,-1 4 0 0,1-5-1 0,-5 9 27 0,4-8 6 0,-4 0 0 0,4-1 1 30,1 1-17-29,-1 0 0-1,1 0 0 0,4-1 0 0,-5 1 9 0,1 4 2 0,-1-4 0 0,-4 3 0 19,0 1-11-17,0-4 8-2,-5 0-8 0,5 8 8 0,-5-9-8 0,0 1 0 15,5 4 0-14,-9 0-11-1,-10 0 11 0,9 4 0 12,1-4 0-10,4 4 0-2,0 0 0 0,-4 0-8 12,-1 4 8-10,10-4 0-2,0 0-11 0,-5 0 11 6,-9 4-13-5,4 0 5 20,15 0-27-21,-10 4-5 4,-9 1 0-4,-5 7-1 9,10-7-5-8,-1 3-1 0,1 5 0 0,-6-1 0 12,-13 5-21-12,10-5-4-1,8 1 0 0,5-1-1 15,-9 1-7-15,0-5 0 1,4 5-1 0,1-5-687 7</inkml:trace>
    </iact:actionData>
  </iact:action>
</iact:action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F9063F-5126-3143-BD0C-0EF9C440D0BB}" type="datetimeFigureOut">
              <a:rPr lang="en-US" smtClean="0"/>
              <a:t>1/27/22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C14E9A-3DE8-034F-B838-4E5D36AA9102}" type="slidenum">
              <a:rPr lang="en-US" smtClean="0"/>
              <a:t>‹#›</a:t>
            </a:fld>
            <a:endParaRPr lang="en-US"/>
          </a:p>
        </p:txBody>
      </p:sp>
    </p:spTree>
    <p:extLst>
      <p:ext uri="{BB962C8B-B14F-4D97-AF65-F5344CB8AC3E}">
        <p14:creationId xmlns:p14="http://schemas.microsoft.com/office/powerpoint/2010/main" val="358955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jamanetwork.com/journals/jama/fullarticle/2320315?utm_source=silverchair&amp;utm_campaign=marketing&amp;utm_content=article-decade&amp;cmp=1&amp;utm_medium=emai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uspreventiveservicestaskforce.org/Page/Document/UpdateSummaryFinal/aspirin-to-prevent-cardiovascular-disease-and-cancer"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s://www.nejm.org/doi/full/10.1056/NEJM198907203210301?url_ver=Z39.88-2003&amp;rfr_id=ori%3Arid%3Acrossref.org&amp;rfr_dat=cr_pub%3Dpubmed" TargetMode="External"/><Relationship Id="rId4" Type="http://schemas.openxmlformats.org/officeDocument/2006/relationships/hyperlink" Target="https://www.ncbi.nlm.nih.gov/pubmed/2664509"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uspreventiveservicestaskforce.org/Page/Document/UpdateSummaryFinal/aspirin-to-prevent-cardiovascular-disease-and-cancer" TargetMode="External"/><Relationship Id="rId2" Type="http://schemas.openxmlformats.org/officeDocument/2006/relationships/slide" Target="../slides/slide32.xml"/><Relationship Id="rId1" Type="http://schemas.openxmlformats.org/officeDocument/2006/relationships/notesMaster" Target="../notesMasters/notesMaster1.xml"/><Relationship Id="rId5" Type="http://schemas.openxmlformats.org/officeDocument/2006/relationships/hyperlink" Target="https://www.nejm.org/doi/full/10.1056/NEJM198907203210301?url_ver=Z39.88-2003&amp;rfr_id=ori%3Arid%3Acrossref.org&amp;rfr_dat=cr_pub%3Dpubmed" TargetMode="External"/><Relationship Id="rId4" Type="http://schemas.openxmlformats.org/officeDocument/2006/relationships/hyperlink" Target="https://www.ncbi.nlm.nih.gov/pubmed/2664509"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uspreventiveservicestaskforce.org/Page/Document/UpdateSummaryFinal/aspirin-to-prevent-cardiovascular-disease-and-cancer" TargetMode="External"/><Relationship Id="rId7" Type="http://schemas.openxmlformats.org/officeDocument/2006/relationships/hyperlink" Target="https://handbook-5-1.cochrane.org/chapter_16/16_5_6_factorial_trials.htm"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s://www.ncbi.nlm.nih.gov/pubmed/4023472" TargetMode="External"/><Relationship Id="rId5" Type="http://schemas.openxmlformats.org/officeDocument/2006/relationships/hyperlink" Target="https://www.nejm.org/doi/full/10.1056/NEJM198907203210301?url_ver=Z39.88-2003&amp;rfr_id=ori%3Arid%3Acrossref.org&amp;rfr_dat=cr_pub%3Dpubmed" TargetMode="External"/><Relationship Id="rId4" Type="http://schemas.openxmlformats.org/officeDocument/2006/relationships/hyperlink" Target="https://www.ncbi.nlm.nih.gov/pubmed/2664509"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uspreventiveservicestaskforce.org/Page/Document/UpdateSummaryFinal/aspirin-to-prevent-cardiovascular-disease-and-cancer" TargetMode="External"/><Relationship Id="rId2" Type="http://schemas.openxmlformats.org/officeDocument/2006/relationships/slide" Target="../slides/slide34.xml"/><Relationship Id="rId1" Type="http://schemas.openxmlformats.org/officeDocument/2006/relationships/notesMaster" Target="../notesMasters/notesMaster1.xml"/><Relationship Id="rId5" Type="http://schemas.openxmlformats.org/officeDocument/2006/relationships/hyperlink" Target="https://www.nejm.org/doi/full/10.1056/NEJM198907203210301?url_ver=Z39.88-2003&amp;rfr_id=ori%3Arid%3Acrossref.org&amp;rfr_dat=cr_pub%3Dpubmed" TargetMode="External"/><Relationship Id="rId4" Type="http://schemas.openxmlformats.org/officeDocument/2006/relationships/hyperlink" Target="https://www.ncbi.nlm.nih.gov/pubmed/2664509"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nejm.org/doi/full/10.1056/NEJM198801283180431"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www.nejm.org/doi/10.1056/NEJM198907203210301?url_ver=Z39.88-2003&amp;rfr_id=ori:rid:crossref.org&amp;rfr_dat=cr_pub%20%200pubmed"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ncbi.nlm.nih.gov/pmc/articles/PMC2921618/" TargetMode="External"/><Relationship Id="rId2" Type="http://schemas.openxmlformats.org/officeDocument/2006/relationships/slide" Target="../slides/slide44.xml"/><Relationship Id="rId1" Type="http://schemas.openxmlformats.org/officeDocument/2006/relationships/notesMaster" Target="../notesMasters/notesMaster1.xml"/><Relationship Id="rId5" Type="http://schemas.openxmlformats.org/officeDocument/2006/relationships/hyperlink" Target="https://jamanetwork.com/journals/jama/fullarticle/184747" TargetMode="External"/><Relationship Id="rId4" Type="http://schemas.openxmlformats.org/officeDocument/2006/relationships/hyperlink" Target="https://www.ncbi.nlm.nih.gov/books/NBK223387/" TargetMode="Externa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uspreventiveservicestaskforce.org/Page/Document/UpdateSummaryFinal/prostate-cancer-screening"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s://www.uspreventiveservicestaskforce.org/Page/Document/RecommendationStatementFinal/prostate-cancer-screening1" TargetMode="Externa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uspreventiveservicestaskforce.org/Page/Document/UpdateSummaryFinal/prostate-cancer-screening"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s://www.uspreventiveservicestaskforce.org/Page/Document/RecommendationStatementFinal/prostate-cancer-screening1" TargetMode="External"/></Relationships>
</file>

<file path=ppt/notesSlides/_rels/notesSlide46.xml.rels><?xml version="1.0" encoding="UTF-8" standalone="yes"?>
<Relationships xmlns="http://schemas.openxmlformats.org/package/2006/relationships"><Relationship Id="rId8" Type="http://schemas.openxmlformats.org/officeDocument/2006/relationships/hyperlink" Target="https://www.ncbi.nlm.nih.gov/pmc/articles/PMC5907498/" TargetMode="External"/><Relationship Id="rId3" Type="http://schemas.openxmlformats.org/officeDocument/2006/relationships/hyperlink" Target="https://www.ncbi.nlm.nih.gov/pmc/articles/PMC3260132/" TargetMode="External"/><Relationship Id="rId7" Type="http://schemas.openxmlformats.org/officeDocument/2006/relationships/hyperlink" Target="https://www.ncbi.nlm.nih.gov/pubmed/30824296" TargetMode="External"/><Relationship Id="rId2" Type="http://schemas.openxmlformats.org/officeDocument/2006/relationships/slide" Target="../slides/slide47.xml"/><Relationship Id="rId1" Type="http://schemas.openxmlformats.org/officeDocument/2006/relationships/notesMaster" Target="../notesMasters/notesMaster1.xml"/><Relationship Id="rId6" Type="http://schemas.openxmlformats.org/officeDocument/2006/relationships/hyperlink" Target="https://www.ncbi.nlm.nih.gov/pubmed/25108889" TargetMode="External"/><Relationship Id="rId5" Type="http://schemas.openxmlformats.org/officeDocument/2006/relationships/hyperlink" Target="https://www.ncbi.nlm.nih.gov/pubmed/22417251" TargetMode="External"/><Relationship Id="rId4" Type="http://schemas.openxmlformats.org/officeDocument/2006/relationships/hyperlink" Target="https://www.ncbi.nlm.nih.gov/pubmed/27911486" TargetMode="External"/><Relationship Id="rId9" Type="http://schemas.openxmlformats.org/officeDocument/2006/relationships/hyperlink" Target="https://www.ncbi.nlm.nih.gov/pubmed/20598634" TargetMode="Externa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journals.sagepub.com/doi/pdf/10.1177/1740774510374091"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8" Type="http://schemas.openxmlformats.org/officeDocument/2006/relationships/hyperlink" Target="https://www.sciencedirect.com/science/article/pii/S0197245698000105" TargetMode="External"/><Relationship Id="rId3" Type="http://schemas.openxmlformats.org/officeDocument/2006/relationships/hyperlink" Target="https://www.nejm.org/doi/full/10.1056/nejm199109123251102" TargetMode="External"/><Relationship Id="rId7" Type="http://schemas.openxmlformats.org/officeDocument/2006/relationships/hyperlink" Target="https://jamanetwork.com/journals/jama/fullarticle/187879" TargetMode="External"/><Relationship Id="rId2" Type="http://schemas.openxmlformats.org/officeDocument/2006/relationships/slide" Target="../slides/slide57.xml"/><Relationship Id="rId1" Type="http://schemas.openxmlformats.org/officeDocument/2006/relationships/notesMaster" Target="../notesMasters/notesMaster1.xml"/><Relationship Id="rId6" Type="http://schemas.openxmlformats.org/officeDocument/2006/relationships/hyperlink" Target="https://www.sciencedirect.com/science/article/pii/S0197245697000780" TargetMode="External"/><Relationship Id="rId5" Type="http://schemas.openxmlformats.org/officeDocument/2006/relationships/hyperlink" Target="https://www.nejm.org/doi/10.1056/NEJMoa030808?url_ver=Z39.88-2003&amp;rfr_id=ori:rid:crossref.org&amp;rfr_dat=cr_pub%3dwww.ncbi.nlm.nih.gov" TargetMode="External"/><Relationship Id="rId4" Type="http://schemas.openxmlformats.org/officeDocument/2006/relationships/hyperlink" Target="https://www.ncbi.nlm.nih.gov/pubmed/9187066" TargetMode="Externa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www.ncbi.nlm.nih.gov/pubmed/28938710"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ncbi.nlm.nih.gov/pubmed/28938710"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www.ncbi.nlm.nih.gov/pubmed/28938710"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3" Type="http://schemas.openxmlformats.org/officeDocument/2006/relationships/hyperlink" Target="https://www.ncbi.nlm.nih.gov/pmc/articles/PMC5812009/" TargetMode="External"/><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41466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Cohort is very commonly</a:t>
            </a:r>
            <a:r>
              <a:rPr lang="en-US" baseline="0" dirty="0"/>
              <a:t> going to be the “work horse” study design in many </a:t>
            </a:r>
            <a:r>
              <a:rPr lang="en-US" baseline="0" dirty="0" err="1"/>
              <a:t>epid</a:t>
            </a:r>
            <a:r>
              <a:rPr lang="en-US" baseline="0" dirty="0"/>
              <a:t> studies. </a:t>
            </a:r>
          </a:p>
          <a:p>
            <a:r>
              <a:rPr lang="en-US" baseline="0" dirty="0"/>
              <a:t>More likely to read papers from a cohort</a:t>
            </a:r>
          </a:p>
          <a:p>
            <a:r>
              <a:rPr lang="en-US" baseline="0" dirty="0"/>
              <a:t>Stats from </a:t>
            </a:r>
            <a:r>
              <a:rPr lang="en-US" baseline="0" dirty="0" err="1"/>
              <a:t>jan</a:t>
            </a:r>
            <a:r>
              <a:rPr lang="en-US" baseline="0" dirty="0"/>
              <a:t> 2022</a:t>
            </a:r>
          </a:p>
        </p:txBody>
      </p:sp>
    </p:spTree>
    <p:extLst>
      <p:ext uri="{BB962C8B-B14F-4D97-AF65-F5344CB8AC3E}">
        <p14:creationId xmlns:p14="http://schemas.microsoft.com/office/powerpoint/2010/main" val="317910220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ct val="0"/>
              </a:spcBef>
              <a:buFont typeface="Wingdings" panose="05000000000000000000" pitchFamily="2" charset="2"/>
              <a:buNone/>
              <a:defRPr/>
            </a:pPr>
            <a:endParaRPr lang="en-US" dirty="0"/>
          </a:p>
        </p:txBody>
      </p:sp>
      <p:sp>
        <p:nvSpPr>
          <p:cNvPr id="4" name="Slide Number Placeholder 3"/>
          <p:cNvSpPr>
            <a:spLocks noGrp="1"/>
          </p:cNvSpPr>
          <p:nvPr>
            <p:ph type="sldNum" sz="quarter" idx="10"/>
          </p:nvPr>
        </p:nvSpPr>
        <p:spPr/>
        <p:txBody>
          <a:bodyPr/>
          <a:lstStyle/>
          <a:p>
            <a:fld id="{2138A88D-5451-DB45-A14C-3218B5721A37}" type="slidenum">
              <a:rPr lang="en-US" smtClean="0">
                <a:solidFill>
                  <a:prstClr val="black"/>
                </a:solidFill>
              </a:rPr>
              <a:pPr/>
              <a:t>105</a:t>
            </a:fld>
            <a:endParaRPr lang="en-US" dirty="0">
              <a:solidFill>
                <a:prstClr val="black"/>
              </a:solidFill>
            </a:endParaRPr>
          </a:p>
        </p:txBody>
      </p:sp>
    </p:spTree>
    <p:extLst>
      <p:ext uri="{BB962C8B-B14F-4D97-AF65-F5344CB8AC3E}">
        <p14:creationId xmlns:p14="http://schemas.microsoft.com/office/powerpoint/2010/main" val="427359984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ct val="0"/>
              </a:spcBef>
              <a:buFont typeface="Wingdings" panose="05000000000000000000" pitchFamily="2" charset="2"/>
              <a:buNone/>
              <a:defRPr/>
            </a:pPr>
            <a:endParaRPr lang="en-US" dirty="0"/>
          </a:p>
        </p:txBody>
      </p:sp>
      <p:sp>
        <p:nvSpPr>
          <p:cNvPr id="4" name="Slide Number Placeholder 3"/>
          <p:cNvSpPr>
            <a:spLocks noGrp="1"/>
          </p:cNvSpPr>
          <p:nvPr>
            <p:ph type="sldNum" sz="quarter" idx="10"/>
          </p:nvPr>
        </p:nvSpPr>
        <p:spPr/>
        <p:txBody>
          <a:bodyPr/>
          <a:lstStyle/>
          <a:p>
            <a:fld id="{2138A88D-5451-DB45-A14C-3218B5721A37}" type="slidenum">
              <a:rPr lang="en-US" smtClean="0">
                <a:solidFill>
                  <a:prstClr val="black"/>
                </a:solidFill>
              </a:rPr>
              <a:pPr/>
              <a:t>106</a:t>
            </a:fld>
            <a:endParaRPr lang="en-US" dirty="0">
              <a:solidFill>
                <a:prstClr val="black"/>
              </a:solidFill>
            </a:endParaRPr>
          </a:p>
        </p:txBody>
      </p:sp>
    </p:spTree>
    <p:extLst>
      <p:ext uri="{BB962C8B-B14F-4D97-AF65-F5344CB8AC3E}">
        <p14:creationId xmlns:p14="http://schemas.microsoft.com/office/powerpoint/2010/main" val="187611260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ct val="0"/>
              </a:spcBef>
              <a:buFont typeface="Wingdings" panose="05000000000000000000" pitchFamily="2" charset="2"/>
              <a:buNone/>
              <a:defRPr/>
            </a:pPr>
            <a:r>
              <a:rPr lang="es-ES_tradnl" altLang="en-US" sz="1100" dirty="0"/>
              <a:t>							</a:t>
            </a:r>
          </a:p>
          <a:p>
            <a:pPr>
              <a:lnSpc>
                <a:spcPct val="80000"/>
              </a:lnSpc>
              <a:buFont typeface="Wingdings" panose="05000000000000000000" pitchFamily="2" charset="2"/>
              <a:buNone/>
              <a:defRPr/>
            </a:pPr>
            <a:endParaRPr lang="en-US" dirty="0"/>
          </a:p>
        </p:txBody>
      </p:sp>
      <p:sp>
        <p:nvSpPr>
          <p:cNvPr id="4" name="Slide Number Placeholder 3"/>
          <p:cNvSpPr>
            <a:spLocks noGrp="1"/>
          </p:cNvSpPr>
          <p:nvPr>
            <p:ph type="sldNum" sz="quarter" idx="10"/>
          </p:nvPr>
        </p:nvSpPr>
        <p:spPr/>
        <p:txBody>
          <a:bodyPr/>
          <a:lstStyle/>
          <a:p>
            <a:fld id="{2138A88D-5451-DB45-A14C-3218B5721A37}" type="slidenum">
              <a:rPr lang="en-US" smtClean="0">
                <a:solidFill>
                  <a:prstClr val="black"/>
                </a:solidFill>
              </a:rPr>
              <a:pPr/>
              <a:t>107</a:t>
            </a:fld>
            <a:endParaRPr lang="en-US" dirty="0">
              <a:solidFill>
                <a:prstClr val="black"/>
              </a:solidFill>
            </a:endParaRPr>
          </a:p>
        </p:txBody>
      </p:sp>
    </p:spTree>
    <p:extLst>
      <p:ext uri="{BB962C8B-B14F-4D97-AF65-F5344CB8AC3E}">
        <p14:creationId xmlns:p14="http://schemas.microsoft.com/office/powerpoint/2010/main" val="786287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p>
            <a:fld id="{F7C1D460-8747-497C-9990-5729D59C3545}" type="slidenum">
              <a:rPr lang="en-US" smtClean="0">
                <a:solidFill>
                  <a:prstClr val="black"/>
                </a:solidFill>
              </a:rPr>
              <a:pPr/>
              <a:t>12</a:t>
            </a:fld>
            <a:endParaRPr lang="en-US">
              <a:solidFill>
                <a:prstClr val="black"/>
              </a:solidFill>
            </a:endParaRPr>
          </a:p>
        </p:txBody>
      </p:sp>
      <p:sp>
        <p:nvSpPr>
          <p:cNvPr id="157698" name="Rectangle 2"/>
          <p:cNvSpPr>
            <a:spLocks noGrp="1" noRot="1" noChangeAspect="1" noChangeArrowheads="1" noTextEdit="1"/>
          </p:cNvSpPr>
          <p:nvPr>
            <p:ph type="sldImg"/>
          </p:nvPr>
        </p:nvSpPr>
        <p:spPr>
          <a:xfrm>
            <a:off x="1001713" y="663575"/>
            <a:ext cx="4427537" cy="3321050"/>
          </a:xfrm>
          <a:ln/>
        </p:spPr>
      </p:sp>
      <p:sp>
        <p:nvSpPr>
          <p:cNvPr id="157699" name="Rectangle 3"/>
          <p:cNvSpPr>
            <a:spLocks noGrp="1" noChangeArrowheads="1"/>
          </p:cNvSpPr>
          <p:nvPr>
            <p:ph type="body" idx="1"/>
          </p:nvPr>
        </p:nvSpPr>
        <p:spPr>
          <a:noFill/>
          <a:ln/>
        </p:spPr>
        <p:txBody>
          <a:bodyPr/>
          <a:lstStyle/>
          <a:p>
            <a:r>
              <a:rPr lang="en-US" dirty="0"/>
              <a:t>EPI 203 notes </a:t>
            </a:r>
            <a:r>
              <a:rPr lang="en-US" dirty="0" err="1"/>
              <a:t>fr</a:t>
            </a:r>
            <a:r>
              <a:rPr lang="en-US" dirty="0"/>
              <a:t> J Martin:</a:t>
            </a:r>
          </a:p>
          <a:p>
            <a:r>
              <a:rPr lang="en-US" dirty="0"/>
              <a:t>A randomized controlled</a:t>
            </a:r>
            <a:r>
              <a:rPr lang="en-US" baseline="0" dirty="0"/>
              <a:t> </a:t>
            </a:r>
            <a:r>
              <a:rPr lang="en-US" dirty="0"/>
              <a:t>trial (RCT) is the gold standard design for comparing</a:t>
            </a:r>
            <a:r>
              <a:rPr lang="en-US" baseline="0" dirty="0"/>
              <a:t> the effectiveness of different interventions to influence an outcome.  We pointed out earlier that the RCT design can be thought of as a type of cohort study where the exposure is assigned to participants, rather than just measured as it occurs in nature.  We also can turn this around.  That is, a useful insight in the understanding of observational studies is that one should strive to have them emulate an RCT.  Observational studies that aim to establish </a:t>
            </a:r>
            <a:r>
              <a:rPr lang="en-US" sz="1100" dirty="0">
                <a:latin typeface="Times New Roman" pitchFamily="18" charset="0"/>
              </a:rPr>
              <a:t>causality should be evaluated with respect to how well they emulate an experimental “target” trial (i.e., an RCT).</a:t>
            </a:r>
            <a:endParaRPr lang="en-US" dirty="0"/>
          </a:p>
          <a:p>
            <a:endParaRPr lang="en-US" dirty="0"/>
          </a:p>
        </p:txBody>
      </p:sp>
    </p:spTree>
    <p:extLst>
      <p:ext uri="{BB962C8B-B14F-4D97-AF65-F5344CB8AC3E}">
        <p14:creationId xmlns:p14="http://schemas.microsoft.com/office/powerpoint/2010/main" val="2689520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Hernan &amp; Robins What If, section 3.6: “In this Section and throughout the book, the term causal effect refers to a</a:t>
            </a:r>
          </a:p>
          <a:p>
            <a:r>
              <a:rPr lang="en-US" dirty="0"/>
              <a:t>contrast between average counterfactual outcomes under different treatment</a:t>
            </a:r>
          </a:p>
          <a:p>
            <a:r>
              <a:rPr lang="en-US" dirty="0"/>
              <a:t>values. Therefore, for each causal effect, we can imagine a (hypothetical) randomized</a:t>
            </a:r>
          </a:p>
          <a:p>
            <a:r>
              <a:rPr lang="en-US" dirty="0"/>
              <a:t>experiment to quantify it. We refer The target trial–or its logical to that hypothetical experiment</a:t>
            </a:r>
          </a:p>
          <a:p>
            <a:r>
              <a:rPr lang="en-US" dirty="0"/>
              <a:t>equivalents–is central to the</a:t>
            </a:r>
          </a:p>
          <a:p>
            <a:r>
              <a:rPr lang="en-US" dirty="0"/>
              <a:t>causal inference framework. When conducting the target trial</a:t>
            </a:r>
          </a:p>
          <a:p>
            <a:r>
              <a:rPr lang="en-US" dirty="0"/>
              <a:t>is not feasible, ethical, or timely, we resort to causal analyses of observational</a:t>
            </a:r>
          </a:p>
          <a:p>
            <a:r>
              <a:rPr lang="en-US" dirty="0"/>
              <a:t>data. That is, causal inference from observational data can be viewed as an</a:t>
            </a:r>
          </a:p>
          <a:p>
            <a:r>
              <a:rPr lang="en-US" dirty="0"/>
              <a:t>attempt to emulate the target trial. If the emulation is successful, there is no</a:t>
            </a:r>
          </a:p>
          <a:p>
            <a:r>
              <a:rPr lang="en-US" dirty="0"/>
              <a:t>difference between the observational estimates and the numerical results that</a:t>
            </a:r>
          </a:p>
          <a:p>
            <a:r>
              <a:rPr lang="en-US" dirty="0"/>
              <a:t>the target trial would have yielded (had it been conducted).”</a:t>
            </a:r>
          </a:p>
          <a:p>
            <a:endParaRPr lang="en-US" dirty="0"/>
          </a:p>
          <a:p>
            <a:endParaRPr lang="en-US" dirty="0"/>
          </a:p>
        </p:txBody>
      </p:sp>
      <p:sp>
        <p:nvSpPr>
          <p:cNvPr id="4" name="Slide Number Placeholder 3"/>
          <p:cNvSpPr>
            <a:spLocks noGrp="1"/>
          </p:cNvSpPr>
          <p:nvPr>
            <p:ph type="sldNum" sz="quarter" idx="5"/>
          </p:nvPr>
        </p:nvSpPr>
        <p:spPr/>
        <p:txBody>
          <a:bodyPr/>
          <a:lstStyle/>
          <a:p>
            <a:fld id="{BFC14E9A-3DE8-034F-B838-4E5D36AA9102}" type="slidenum">
              <a:rPr lang="en-US" smtClean="0"/>
              <a:t>13</a:t>
            </a:fld>
            <a:endParaRPr lang="en-US"/>
          </a:p>
        </p:txBody>
      </p:sp>
    </p:spTree>
    <p:extLst>
      <p:ext uri="{BB962C8B-B14F-4D97-AF65-F5344CB8AC3E}">
        <p14:creationId xmlns:p14="http://schemas.microsoft.com/office/powerpoint/2010/main" val="1365330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next set of slides is NOT RECORDED and is considered a review of aspects of RCT design. Please review on your own, as needed. </a:t>
            </a:r>
          </a:p>
          <a:p>
            <a:endParaRPr lang="en-US" dirty="0"/>
          </a:p>
          <a:p>
            <a:r>
              <a:rPr lang="en-US" dirty="0"/>
              <a:t>We thank Dr. Deb Grady for developing and sharing these slides.</a:t>
            </a:r>
          </a:p>
        </p:txBody>
      </p:sp>
      <p:sp>
        <p:nvSpPr>
          <p:cNvPr id="4" name="Slide Number Placeholder 3"/>
          <p:cNvSpPr>
            <a:spLocks noGrp="1"/>
          </p:cNvSpPr>
          <p:nvPr>
            <p:ph type="sldNum" sz="quarter" idx="5"/>
          </p:nvPr>
        </p:nvSpPr>
        <p:spPr/>
        <p:txBody>
          <a:bodyPr/>
          <a:lstStyle/>
          <a:p>
            <a:fld id="{BFC14E9A-3DE8-034F-B838-4E5D36AA9102}" type="slidenum">
              <a:rPr lang="en-US" smtClean="0"/>
              <a:t>14</a:t>
            </a:fld>
            <a:endParaRPr lang="en-US"/>
          </a:p>
        </p:txBody>
      </p:sp>
    </p:spTree>
    <p:extLst>
      <p:ext uri="{BB962C8B-B14F-4D97-AF65-F5344CB8AC3E}">
        <p14:creationId xmlns:p14="http://schemas.microsoft.com/office/powerpoint/2010/main" val="2691918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EPI 205 focuses on clinical trial design/conduct</a:t>
            </a:r>
          </a:p>
          <a:p>
            <a:endParaRPr lang="en-US" dirty="0"/>
          </a:p>
          <a:p>
            <a:r>
              <a:rPr lang="en-US" dirty="0"/>
              <a:t>Be deliberate when you use the word “trial”;</a:t>
            </a:r>
            <a:r>
              <a:rPr lang="en-US" baseline="0" dirty="0"/>
              <a:t> this means a study with an intervention.</a:t>
            </a:r>
          </a:p>
          <a:p>
            <a:endParaRPr lang="en-US" baseline="0" dirty="0"/>
          </a:p>
          <a:p>
            <a:r>
              <a:rPr lang="en-US" baseline="0" dirty="0"/>
              <a:t>Previously, we introduced the idea of counterfactuals – i.e., what if we could observe the outcomes for everyone under assignment to an exposure/intervention, as well as under assignment to no exposure/intervention (e.g., the Greek god example where we could observe what happened if assigned to heart transplant and not assigned to heart transplant). If we knew the counterfactual outcomes, then one can compute causal effects.</a:t>
            </a:r>
          </a:p>
          <a:p>
            <a:endParaRPr lang="en-US" baseline="0" dirty="0"/>
          </a:p>
          <a:p>
            <a:r>
              <a:rPr lang="en-US" baseline="0" dirty="0"/>
              <a:t>However, we never know all the counterfactuals for a given research question and population in real life. However, the “ideal randomized experiment” is the next best thing we can conceptualize, which allows us to compute average causal effects or contrast average counterfactual outcomes under different treatment conditions.</a:t>
            </a:r>
          </a:p>
          <a:p>
            <a:endParaRPr lang="en-US" baseline="0" dirty="0"/>
          </a:p>
          <a:p>
            <a:r>
              <a:rPr lang="en-US" baseline="0" dirty="0"/>
              <a:t>For each causal effect we are trying to estimate, there’s a hypothetical randomized experiment one can imagine to quantify it.</a:t>
            </a:r>
          </a:p>
          <a:p>
            <a:endParaRPr lang="en-US" baseline="0" dirty="0"/>
          </a:p>
          <a:p>
            <a:r>
              <a:rPr lang="en-US" baseline="0" dirty="0"/>
              <a:t>This hypothetical randomized experiment is the “target trial” for a given causal question. When we cannot actually carry out the target trial due to reasons of ethics, practicality, </a:t>
            </a:r>
            <a:r>
              <a:rPr lang="en-US" baseline="0" dirty="0" err="1"/>
              <a:t>etc</a:t>
            </a:r>
            <a:r>
              <a:rPr lang="en-US" baseline="0" dirty="0"/>
              <a:t>… then we use observational data, and try to design/analyze observational studies that </a:t>
            </a:r>
            <a:r>
              <a:rPr lang="en-US" i="1" baseline="0" dirty="0"/>
              <a:t>emulate</a:t>
            </a:r>
            <a:r>
              <a:rPr lang="en-US" baseline="0" dirty="0"/>
              <a:t> the target trial.</a:t>
            </a:r>
          </a:p>
          <a:p>
            <a:endParaRPr lang="en-US" baseline="0" dirty="0"/>
          </a:p>
          <a:p>
            <a:r>
              <a:rPr lang="en-US" baseline="0" dirty="0"/>
              <a:t>(ref: section 3.6 What If, Hernan &amp; Robins)</a:t>
            </a:r>
          </a:p>
          <a:p>
            <a:endParaRPr lang="en-US" dirty="0"/>
          </a:p>
        </p:txBody>
      </p:sp>
      <p:sp>
        <p:nvSpPr>
          <p:cNvPr id="4" name="Slide Number Placeholder 3"/>
          <p:cNvSpPr>
            <a:spLocks noGrp="1"/>
          </p:cNvSpPr>
          <p:nvPr>
            <p:ph type="sldNum" sz="quarter" idx="10"/>
          </p:nvPr>
        </p:nvSpPr>
        <p:spPr/>
        <p:txBody>
          <a:bodyPr/>
          <a:lstStyle/>
          <a:p>
            <a:fld id="{2138A88D-5451-DB45-A14C-3218B5721A37}"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008649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a:extLst>
              <a:ext uri="{FF2B5EF4-FFF2-40B4-BE49-F238E27FC236}">
                <a16:creationId xmlns:a16="http://schemas.microsoft.com/office/drawing/2014/main" id="{4822661C-19CF-0841-986E-8A3F83CD700F}"/>
              </a:ext>
            </a:extLst>
          </p:cNvPr>
          <p:cNvSpPr>
            <a:spLocks noGrp="1" noRot="1" noChangeAspect="1" noChangeArrowheads="1" noTextEdit="1"/>
          </p:cNvSpPr>
          <p:nvPr>
            <p:ph type="sldImg"/>
          </p:nvPr>
        </p:nvSpPr>
        <p:spPr>
          <a:xfrm>
            <a:off x="1038225" y="652463"/>
            <a:ext cx="4338638" cy="3254375"/>
          </a:xfrm>
          <a:ln/>
        </p:spPr>
      </p:sp>
      <p:sp>
        <p:nvSpPr>
          <p:cNvPr id="11266" name="Rectangle 3">
            <a:extLst>
              <a:ext uri="{FF2B5EF4-FFF2-40B4-BE49-F238E27FC236}">
                <a16:creationId xmlns:a16="http://schemas.microsoft.com/office/drawing/2014/main" id="{9979C5A3-A340-3C46-9C81-4B10CA39105F}"/>
              </a:ext>
            </a:extLst>
          </p:cNvPr>
          <p:cNvSpPr>
            <a:spLocks noGrp="1" noChangeArrowheads="1"/>
          </p:cNvSpPr>
          <p:nvPr>
            <p:ph type="body" idx="1"/>
          </p:nvPr>
        </p:nvSpPr>
        <p:spPr>
          <a:xfrm>
            <a:off x="857250" y="4136571"/>
            <a:ext cx="4643438" cy="4064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r>
              <a:rPr lang="en-US" altLang="en-US" sz="900" dirty="0">
                <a:latin typeface="Helvetica" pitchFamily="2" charset="0"/>
                <a:ea typeface="ＭＳ Ｐゴシック" panose="020B0600070205080204" pitchFamily="34" charset="-128"/>
              </a:rPr>
              <a:t>An example of a basic trial -  select persons with memory loss, treat with daily mathematics and memory exercises and see if this improves score on MMSE (mini-mental state exam) and reduces risk of developing dementia.</a:t>
            </a:r>
          </a:p>
          <a:p>
            <a:endParaRPr lang="en-US" altLang="en-US" sz="900" dirty="0">
              <a:latin typeface="Helvetica" pitchFamily="2" charset="0"/>
              <a:ea typeface="ＭＳ Ｐゴシック" panose="020B0600070205080204" pitchFamily="34" charset="-128"/>
            </a:endParaRPr>
          </a:p>
          <a:p>
            <a:r>
              <a:rPr lang="en-US" altLang="en-US" sz="900" dirty="0">
                <a:latin typeface="Helvetica" pitchFamily="2" charset="0"/>
                <a:ea typeface="ＭＳ Ｐゴシック" panose="020B0600070205080204" pitchFamily="34" charset="-128"/>
              </a:rPr>
              <a:t>Note – there is such thing as an uncontrolled trial or time series design. These have no concurrent control group and can produce the wrong answer due to learning, regression to the mean, secular trends and the placebo effect. Note, for example, that it is common to have a 30-50% improvement in depression scores, pain scores, hot flash scores, over time or based on receipt of placebo.</a:t>
            </a:r>
          </a:p>
          <a:p>
            <a:endParaRPr lang="en-US" altLang="en-US" sz="900" dirty="0">
              <a:latin typeface="Helvetica" pitchFamily="2" charset="0"/>
              <a:ea typeface="ＭＳ Ｐゴシック" panose="020B0600070205080204" pitchFamily="34" charset="-128"/>
            </a:endParaRPr>
          </a:p>
          <a:p>
            <a:r>
              <a:rPr lang="en-US" altLang="en-US" sz="900" dirty="0">
                <a:latin typeface="Helvetica" pitchFamily="2" charset="0"/>
                <a:ea typeface="ＭＳ Ｐゴシック" panose="020B0600070205080204" pitchFamily="34" charset="-128"/>
              </a:rPr>
              <a:t>There can also be a controlled trial without randomization. This addresses problems noted above but may make the treatment look good simply because the groups are different to begin with. For example, if you put all the older people in the control group because it</a:t>
            </a:r>
            <a:r>
              <a:rPr lang="ja-JP" altLang="en-US" sz="900" dirty="0">
                <a:latin typeface="Arial" panose="020B0604020202020204" pitchFamily="34" charset="0"/>
                <a:ea typeface="ＭＳ Ｐゴシック" panose="020B0600070205080204" pitchFamily="34" charset="-128"/>
              </a:rPr>
              <a:t>’</a:t>
            </a:r>
            <a:r>
              <a:rPr lang="en-US" altLang="ja-JP" sz="900" dirty="0">
                <a:latin typeface="Helvetica" pitchFamily="2" charset="0"/>
                <a:ea typeface="ＭＳ Ｐゴシック" panose="020B0600070205080204" pitchFamily="34" charset="-128"/>
              </a:rPr>
              <a:t>s too hard to teach them mathematics, the rate of developing dementia may be higher in this group simply because they are older. This design is really no different from a double cohort study. Randomization fixes this - for both known (measured) and unknown (unmeasured) potential confounders - I.e., age will be balanced in both groups, as will education, etc. And potential confounders we don</a:t>
            </a:r>
            <a:r>
              <a:rPr lang="ja-JP" altLang="en-US" sz="900" dirty="0">
                <a:latin typeface="Arial" panose="020B0604020202020204" pitchFamily="34" charset="0"/>
                <a:ea typeface="ＭＳ Ｐゴシック" panose="020B0600070205080204" pitchFamily="34" charset="-128"/>
              </a:rPr>
              <a:t>’</a:t>
            </a:r>
            <a:r>
              <a:rPr lang="en-US" altLang="ja-JP" sz="900" dirty="0">
                <a:latin typeface="Helvetica" pitchFamily="2" charset="0"/>
                <a:ea typeface="ＭＳ Ｐゴシック" panose="020B0600070205080204" pitchFamily="34" charset="-128"/>
              </a:rPr>
              <a:t>t know about.</a:t>
            </a:r>
          </a:p>
          <a:p>
            <a:endParaRPr lang="en-US" altLang="en-US" sz="900" dirty="0">
              <a:latin typeface="Helvetica" pitchFamily="2" charset="0"/>
              <a:ea typeface="ＭＳ Ｐゴシック" panose="020B0600070205080204" pitchFamily="34" charset="-128"/>
            </a:endParaRPr>
          </a:p>
          <a:p>
            <a:r>
              <a:rPr lang="en-US" altLang="en-US" sz="900" dirty="0">
                <a:latin typeface="Helvetica" pitchFamily="2" charset="0"/>
                <a:ea typeface="ＭＳ Ｐゴシック" panose="020B0600070205080204" pitchFamily="34" charset="-128"/>
              </a:rPr>
              <a:t>There can also be a randomized controlled trial without blinding (e.g., no placebo pill). This could bias outcome ascertainment.</a:t>
            </a:r>
          </a:p>
          <a:p>
            <a:endParaRPr lang="en-US" altLang="en-US" sz="900" dirty="0">
              <a:latin typeface="Helvetica" pitchFamily="2" charset="0"/>
              <a:ea typeface="ＭＳ Ｐゴシック" panose="020B0600070205080204" pitchFamily="34" charset="-128"/>
            </a:endParaRPr>
          </a:p>
          <a:p>
            <a:r>
              <a:rPr lang="en-US" altLang="en-US" sz="900" dirty="0">
                <a:latin typeface="Helvetica" pitchFamily="2" charset="0"/>
                <a:ea typeface="ＭＳ Ｐゴシック" panose="020B0600070205080204" pitchFamily="34" charset="-128"/>
              </a:rPr>
              <a:t>Also note that these three elements - treatment, randomization, and blinding result in the major ethical concerns regarding randomized trials. </a:t>
            </a:r>
          </a:p>
        </p:txBody>
      </p:sp>
    </p:spTree>
    <p:extLst>
      <p:ext uri="{BB962C8B-B14F-4D97-AF65-F5344CB8AC3E}">
        <p14:creationId xmlns:p14="http://schemas.microsoft.com/office/powerpoint/2010/main" val="928736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17</a:t>
            </a:fld>
            <a:endParaRPr lang="en-US" dirty="0"/>
          </a:p>
        </p:txBody>
      </p:sp>
    </p:spTree>
    <p:extLst>
      <p:ext uri="{BB962C8B-B14F-4D97-AF65-F5344CB8AC3E}">
        <p14:creationId xmlns:p14="http://schemas.microsoft.com/office/powerpoint/2010/main" val="1637754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dirty="0"/>
              <a:t>Variable A is</a:t>
            </a:r>
            <a:r>
              <a:rPr lang="en-US" altLang="en-US" baseline="0" dirty="0"/>
              <a:t> referred to as an instrumental variable or “instrument”.  An instrument is defined to as a factor related to exposure but to nothing else.</a:t>
            </a: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18</a:t>
            </a:fld>
            <a:endParaRPr lang="en-US" dirty="0"/>
          </a:p>
        </p:txBody>
      </p:sp>
    </p:spTree>
    <p:extLst>
      <p:ext uri="{BB962C8B-B14F-4D97-AF65-F5344CB8AC3E}">
        <p14:creationId xmlns:p14="http://schemas.microsoft.com/office/powerpoint/2010/main" val="1465368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Randomized Clinical Trial attributes:</a:t>
            </a:r>
          </a:p>
          <a:p>
            <a:pPr lvl="1"/>
            <a:r>
              <a:rPr lang="en-US" dirty="0"/>
              <a:t>Randomization to Exposure (e.g., drug) or a Control (e.g., placebo) addresses known/unknown confounding factors</a:t>
            </a:r>
          </a:p>
          <a:p>
            <a:pPr lvl="1"/>
            <a:r>
              <a:rPr lang="en-US" dirty="0"/>
              <a:t>Intention to Treat (ITT): “once randomized, always analyzed”, maintains randomization </a:t>
            </a:r>
          </a:p>
          <a:p>
            <a:pPr lvl="1"/>
            <a:r>
              <a:rPr lang="en-US" dirty="0"/>
              <a:t>Blinding minimizes bias in assessments</a:t>
            </a:r>
            <a:endParaRPr lang="en-US" dirty="0">
              <a:latin typeface="Helvetica" pitchFamily="2" charset="0"/>
              <a:ea typeface="ＭＳ Ｐゴシック" panose="020B0600070205080204" pitchFamily="34" charset="-128"/>
            </a:endParaRPr>
          </a:p>
          <a:p>
            <a:pPr lvl="1"/>
            <a:endParaRPr lang="en-US" dirty="0">
              <a:latin typeface="Helvetica" pitchFamily="2" charset="0"/>
              <a:ea typeface="ＭＳ Ｐゴシック" panose="020B0600070205080204" pitchFamily="34" charset="-128"/>
            </a:endParaRPr>
          </a:p>
          <a:p>
            <a:pPr lvl="1"/>
            <a:r>
              <a:rPr lang="en-US" dirty="0">
                <a:latin typeface="Helvetica" pitchFamily="2" charset="0"/>
                <a:ea typeface="ＭＳ Ｐゴシック" panose="020B0600070205080204" pitchFamily="34" charset="-128"/>
              </a:rPr>
              <a:t>Co-Intervention – additional diagnostic or therapeutic tests or procedures applied to either the intervention or control group in a RCT. Such additions that are not pre-specified by the protocol could introduce confounding and threaten validity of the trial. </a:t>
            </a:r>
            <a:endParaRPr lang="en-US" dirty="0"/>
          </a:p>
        </p:txBody>
      </p:sp>
      <p:sp>
        <p:nvSpPr>
          <p:cNvPr id="4" name="Slide Number Placeholder 3"/>
          <p:cNvSpPr>
            <a:spLocks noGrp="1"/>
          </p:cNvSpPr>
          <p:nvPr>
            <p:ph type="sldNum" sz="quarter" idx="5"/>
          </p:nvPr>
        </p:nvSpPr>
        <p:spPr/>
        <p:txBody>
          <a:bodyPr/>
          <a:lstStyle/>
          <a:p>
            <a:fld id="{BFC14E9A-3DE8-034F-B838-4E5D36AA9102}" type="slidenum">
              <a:rPr lang="en-US" smtClean="0"/>
              <a:t>19</a:t>
            </a:fld>
            <a:endParaRPr lang="en-US"/>
          </a:p>
        </p:txBody>
      </p:sp>
    </p:spTree>
    <p:extLst>
      <p:ext uri="{BB962C8B-B14F-4D97-AF65-F5344CB8AC3E}">
        <p14:creationId xmlns:p14="http://schemas.microsoft.com/office/powerpoint/2010/main" val="1804287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a:extLst>
              <a:ext uri="{FF2B5EF4-FFF2-40B4-BE49-F238E27FC236}">
                <a16:creationId xmlns:a16="http://schemas.microsoft.com/office/drawing/2014/main" id="{4CFF0B04-0E1F-AE4A-9235-8869830F4B8B}"/>
              </a:ext>
            </a:extLst>
          </p:cNvPr>
          <p:cNvSpPr>
            <a:spLocks noGrp="1" noRot="1" noChangeAspect="1" noChangeArrowheads="1" noTextEdit="1"/>
          </p:cNvSpPr>
          <p:nvPr>
            <p:ph type="sldImg"/>
          </p:nvPr>
        </p:nvSpPr>
        <p:spPr>
          <a:ln/>
        </p:spPr>
      </p:sp>
      <p:sp>
        <p:nvSpPr>
          <p:cNvPr id="9218" name="Rectangle 3">
            <a:extLst>
              <a:ext uri="{FF2B5EF4-FFF2-40B4-BE49-F238E27FC236}">
                <a16:creationId xmlns:a16="http://schemas.microsoft.com/office/drawing/2014/main" id="{7EC0BA8E-6FCD-3E43-B909-8748292A39C7}"/>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Helvetica" pitchFamily="2" charset="0"/>
                <a:ea typeface="ＭＳ Ｐゴシック" panose="020B0600070205080204" pitchFamily="34" charset="-128"/>
              </a:rPr>
              <a:t>People are familiar with reasons to do a RCT, which is often looked towards as a “gold standard” for clinical research. However, also important to emphasize that there are some good reasons NOT to do a trial.</a:t>
            </a:r>
          </a:p>
          <a:p>
            <a:endParaRPr lang="en-US" sz="1200" kern="1200" dirty="0">
              <a:solidFill>
                <a:schemeClr val="tx1"/>
              </a:solidFill>
              <a:effectLst/>
              <a:latin typeface="Helvetica" pitchFamily="2" charset="0"/>
              <a:ea typeface="ＭＳ Ｐゴシック" panose="020B0600070205080204" pitchFamily="34" charset="-128"/>
              <a:cs typeface="+mn-cs"/>
            </a:endParaRPr>
          </a:p>
          <a:p>
            <a:endParaRPr lang="en-US" sz="1200" kern="1200" dirty="0">
              <a:solidFill>
                <a:schemeClr val="tx1"/>
              </a:solidFill>
              <a:effectLst/>
              <a:latin typeface="Helvetica" pitchFamily="2" charset="0"/>
              <a:ea typeface="ＭＳ Ｐゴシック" panose="020B0600070205080204" pitchFamily="34" charset="-128"/>
              <a:cs typeface="+mn-cs"/>
            </a:endParaRPr>
          </a:p>
          <a:p>
            <a:r>
              <a:rPr lang="en-US" sz="1200" kern="1200" dirty="0">
                <a:solidFill>
                  <a:schemeClr val="tx1"/>
                </a:solidFill>
                <a:effectLst/>
                <a:latin typeface="Helvetica" pitchFamily="2" charset="0"/>
                <a:ea typeface="ＭＳ Ｐゴシック" panose="020B0600070205080204" pitchFamily="34" charset="-128"/>
                <a:cs typeface="+mn-cs"/>
              </a:rPr>
              <a:t>Narrow, expensive, long time – In general, these things mean that RCT’s are not very efficient – a lot of time and money are expended to answer narrowly defined questions. While well-designed and implemented RCT’s can be critically important to advance evidenced based medicine, it’s also important to recognize the tradeoffs in terms of time/money. This is why RCT’s are reserved for “mature questions”.</a:t>
            </a:r>
          </a:p>
          <a:p>
            <a:endParaRPr lang="en-US" sz="1200" kern="1200" dirty="0">
              <a:solidFill>
                <a:schemeClr val="tx1"/>
              </a:solidFill>
              <a:effectLst/>
              <a:latin typeface="Helvetica" pitchFamily="2" charset="0"/>
              <a:ea typeface="ＭＳ Ｐゴシック" panose="020B0600070205080204" pitchFamily="34" charset="-128"/>
              <a:cs typeface="+mn-cs"/>
            </a:endParaRPr>
          </a:p>
          <a:p>
            <a:r>
              <a:rPr lang="en-US" sz="1200" kern="1200" dirty="0">
                <a:solidFill>
                  <a:schemeClr val="tx1"/>
                </a:solidFill>
                <a:effectLst/>
                <a:latin typeface="Helvetica" pitchFamily="2" charset="0"/>
                <a:ea typeface="ＭＳ Ｐゴシック" panose="020B0600070205080204" pitchFamily="34" charset="-128"/>
                <a:cs typeface="+mn-cs"/>
              </a:rPr>
              <a:t>Re: Generalizability – e.g., RCT’s</a:t>
            </a:r>
            <a:r>
              <a:rPr lang="en-US" sz="1200" kern="1200" dirty="0">
                <a:solidFill>
                  <a:schemeClr val="tx1"/>
                </a:solidFill>
                <a:effectLst/>
                <a:latin typeface="+mn-lt"/>
                <a:ea typeface="+mn-ea"/>
                <a:cs typeface="+mn-cs"/>
              </a:rPr>
              <a:t> often have incentives and mechanisms in place that maximize adherence that don’t exist in the real world. So, while you can more accurately measure the effect of the exposure on the outcome, it may not give an appropriate sense of how the exposure/treatment will perform outside of a trial setting.</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900693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C14E9A-3DE8-034F-B838-4E5D36AA9102}" type="slidenum">
              <a:rPr lang="en-US" smtClean="0"/>
              <a:t>2</a:t>
            </a:fld>
            <a:endParaRPr lang="en-US"/>
          </a:p>
        </p:txBody>
      </p:sp>
    </p:spTree>
    <p:extLst>
      <p:ext uri="{BB962C8B-B14F-4D97-AF65-F5344CB8AC3E}">
        <p14:creationId xmlns:p14="http://schemas.microsoft.com/office/powerpoint/2010/main" val="332930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opting to do a randomized controlled trial, it’s critical to reflect on whether the research question is in the state of equipoise – this means that random allocation to either of the treatment arms or groups is equally acceptable.  If one is testing a new drug vs. placebo, this means that, to the best of one’s knowledge, the two options are equally likely to do harm or good. If there is not equipoise (e.g., data convincingly suggest that the new drug is better), then one could argue that it is unethical to randomize people to the drug or placebo.</a:t>
            </a:r>
          </a:p>
        </p:txBody>
      </p:sp>
      <p:sp>
        <p:nvSpPr>
          <p:cNvPr id="4" name="Slide Number Placeholder 3"/>
          <p:cNvSpPr>
            <a:spLocks noGrp="1"/>
          </p:cNvSpPr>
          <p:nvPr>
            <p:ph type="sldNum" sz="quarter" idx="5"/>
          </p:nvPr>
        </p:nvSpPr>
        <p:spPr/>
        <p:txBody>
          <a:bodyPr/>
          <a:lstStyle/>
          <a:p>
            <a:fld id="{BFC14E9A-3DE8-034F-B838-4E5D36AA9102}" type="slidenum">
              <a:rPr lang="en-US" smtClean="0"/>
              <a:t>21</a:t>
            </a:fld>
            <a:endParaRPr lang="en-US"/>
          </a:p>
        </p:txBody>
      </p:sp>
    </p:spTree>
    <p:extLst>
      <p:ext uri="{BB962C8B-B14F-4D97-AF65-F5344CB8AC3E}">
        <p14:creationId xmlns:p14="http://schemas.microsoft.com/office/powerpoint/2010/main" val="3905995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BC4A13E8-24B3-2143-A578-50168844283F}"/>
              </a:ext>
            </a:extLst>
          </p:cNvPr>
          <p:cNvSpPr>
            <a:spLocks noGrp="1" noRot="1" noChangeAspect="1" noChangeArrowheads="1" noTextEdit="1"/>
          </p:cNvSpPr>
          <p:nvPr>
            <p:ph type="sldImg"/>
          </p:nvPr>
        </p:nvSpPr>
        <p:spPr>
          <a:ln/>
        </p:spPr>
      </p:sp>
      <p:sp>
        <p:nvSpPr>
          <p:cNvPr id="638979" name="Rectangle 3">
            <a:extLst>
              <a:ext uri="{FF2B5EF4-FFF2-40B4-BE49-F238E27FC236}">
                <a16:creationId xmlns:a16="http://schemas.microsoft.com/office/drawing/2014/main" id="{0293018E-8CDA-CC42-8D8D-0A098751C560}"/>
              </a:ext>
            </a:extLst>
          </p:cNvPr>
          <p:cNvSpPr>
            <a:spLocks noGrp="1" noChangeArrowheads="1"/>
          </p:cNvSpPr>
          <p:nvPr>
            <p:ph type="body" idx="1"/>
          </p:nvPr>
        </p:nvSpPr>
        <p:spPr/>
        <p:txBody>
          <a:bodyPr/>
          <a:lstStyle/>
          <a:p>
            <a:pPr>
              <a:defRPr/>
            </a:pPr>
            <a:r>
              <a:rPr lang="en-US" dirty="0">
                <a:cs typeface="+mn-cs"/>
              </a:rPr>
              <a:t>If your intervention is not blinded to the dr. or participant, self-awareness of the intervention after randomization can lead to the introduction of differences </a:t>
            </a:r>
            <a:r>
              <a:rPr lang="en-US" dirty="0" err="1">
                <a:cs typeface="+mn-cs"/>
              </a:rPr>
              <a:t>bt</a:t>
            </a:r>
            <a:r>
              <a:rPr lang="en-US" dirty="0">
                <a:cs typeface="+mn-cs"/>
              </a:rPr>
              <a:t> groups.</a:t>
            </a:r>
          </a:p>
          <a:p>
            <a:pPr>
              <a:defRPr/>
            </a:pPr>
            <a:endParaRPr lang="en-US" dirty="0">
              <a:cs typeface="+mn-cs"/>
            </a:endParaRPr>
          </a:p>
          <a:p>
            <a:pPr>
              <a:defRPr/>
            </a:pPr>
            <a:r>
              <a:rPr lang="en-US" dirty="0">
                <a:cs typeface="+mn-cs"/>
              </a:rPr>
              <a:t>How is randomization done?</a:t>
            </a:r>
          </a:p>
          <a:p>
            <a:pPr>
              <a:defRPr/>
            </a:pPr>
            <a:endParaRPr lang="en-US" dirty="0">
              <a:cs typeface="+mn-cs"/>
            </a:endParaRPr>
          </a:p>
          <a:p>
            <a:pPr>
              <a:defRPr/>
            </a:pPr>
            <a:r>
              <a:rPr lang="en-US" sz="2400" dirty="0">
                <a:cs typeface="+mn-cs"/>
              </a:rPr>
              <a:t>Participants are assigned to treatment groups by chance with a known probability</a:t>
            </a:r>
          </a:p>
          <a:p>
            <a:pPr>
              <a:defRPr/>
            </a:pPr>
            <a:r>
              <a:rPr lang="en-US" sz="2400" dirty="0">
                <a:cs typeface="+mn-cs"/>
              </a:rPr>
              <a:t>Random number </a:t>
            </a:r>
            <a:r>
              <a:rPr lang="en-US" sz="2400" dirty="0"/>
              <a:t>sequence, generated by computer</a:t>
            </a:r>
            <a:endParaRPr lang="en-US" sz="2400" dirty="0">
              <a:cs typeface="+mn-cs"/>
            </a:endParaRPr>
          </a:p>
          <a:p>
            <a:pPr>
              <a:defRPr/>
            </a:pPr>
            <a:r>
              <a:rPr lang="en-US" sz="2400" dirty="0">
                <a:cs typeface="+mn-cs"/>
              </a:rPr>
              <a:t>Tamper-proof system</a:t>
            </a:r>
          </a:p>
          <a:p>
            <a:pPr lvl="1">
              <a:defRPr/>
            </a:pPr>
            <a:r>
              <a:rPr lang="en-US" sz="2400" dirty="0"/>
              <a:t>ordered, sealed envelopes </a:t>
            </a:r>
          </a:p>
          <a:p>
            <a:pPr lvl="1">
              <a:defRPr/>
            </a:pPr>
            <a:r>
              <a:rPr lang="en-US" sz="2400" dirty="0"/>
              <a:t>centralized system (phone, computer, web)</a:t>
            </a:r>
            <a:endParaRPr lang="en-US" dirty="0">
              <a:cs typeface="+mn-cs"/>
            </a:endParaRPr>
          </a:p>
          <a:p>
            <a:pPr>
              <a:defRPr/>
            </a:pPr>
            <a:endParaRPr lang="en-US" dirty="0">
              <a:cs typeface="+mn-cs"/>
            </a:endParaRPr>
          </a:p>
        </p:txBody>
      </p:sp>
    </p:spTree>
    <p:extLst>
      <p:ext uri="{BB962C8B-B14F-4D97-AF65-F5344CB8AC3E}">
        <p14:creationId xmlns:p14="http://schemas.microsoft.com/office/powerpoint/2010/main" val="1772049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99C0BD79-9721-0A41-BEBF-C76FD2E5C8C6}"/>
              </a:ext>
            </a:extLst>
          </p:cNvPr>
          <p:cNvSpPr>
            <a:spLocks noGrp="1" noRot="1" noChangeAspect="1" noChangeArrowheads="1" noTextEdit="1"/>
          </p:cNvSpPr>
          <p:nvPr>
            <p:ph type="sldImg"/>
          </p:nvPr>
        </p:nvSpPr>
        <p:spPr>
          <a:ln/>
        </p:spPr>
      </p:sp>
      <p:sp>
        <p:nvSpPr>
          <p:cNvPr id="629763" name="Rectangle 3">
            <a:extLst>
              <a:ext uri="{FF2B5EF4-FFF2-40B4-BE49-F238E27FC236}">
                <a16:creationId xmlns:a16="http://schemas.microsoft.com/office/drawing/2014/main" id="{D36885F3-35E1-2043-8B14-74D2A80B56BA}"/>
              </a:ext>
            </a:extLst>
          </p:cNvPr>
          <p:cNvSpPr>
            <a:spLocks noGrp="1" noChangeArrowheads="1"/>
          </p:cNvSpPr>
          <p:nvPr>
            <p:ph type="body" idx="1"/>
          </p:nvPr>
        </p:nvSpPr>
        <p:spPr/>
        <p:txBody>
          <a:bodyPr/>
          <a:lstStyle/>
          <a:p>
            <a:pPr>
              <a:defRPr/>
            </a:pPr>
            <a:endParaRPr lang="en-US" dirty="0">
              <a:cs typeface="+mn-cs"/>
            </a:endParaRPr>
          </a:p>
        </p:txBody>
      </p:sp>
    </p:spTree>
    <p:extLst>
      <p:ext uri="{BB962C8B-B14F-4D97-AF65-F5344CB8AC3E}">
        <p14:creationId xmlns:p14="http://schemas.microsoft.com/office/powerpoint/2010/main" val="13036912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54E1980D-9052-0249-8FB3-2FDE496B49E9}"/>
              </a:ext>
            </a:extLst>
          </p:cNvPr>
          <p:cNvSpPr>
            <a:spLocks noGrp="1" noRot="1" noChangeAspect="1" noChangeArrowheads="1" noTextEdit="1"/>
          </p:cNvSpPr>
          <p:nvPr>
            <p:ph type="sldImg"/>
          </p:nvPr>
        </p:nvSpPr>
        <p:spPr>
          <a:ln/>
        </p:spPr>
      </p:sp>
      <p:sp>
        <p:nvSpPr>
          <p:cNvPr id="33794" name="Rectangle 3">
            <a:extLst>
              <a:ext uri="{FF2B5EF4-FFF2-40B4-BE49-F238E27FC236}">
                <a16:creationId xmlns:a16="http://schemas.microsoft.com/office/drawing/2014/main" id="{8C483926-ED54-F94A-9524-4FA7795AD2E9}"/>
              </a:ext>
            </a:extLst>
          </p:cNvPr>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Helvetica" pitchFamily="2" charset="0"/>
                <a:ea typeface="ＭＳ Ｐゴシック" panose="020B0600070205080204" pitchFamily="34" charset="-128"/>
              </a:rPr>
              <a:t>Best control is inactive placebo</a:t>
            </a:r>
          </a:p>
          <a:p>
            <a:pPr lvl="1"/>
            <a:r>
              <a:rPr lang="en-US" altLang="en-US" dirty="0">
                <a:latin typeface="Helvetica" pitchFamily="2" charset="0"/>
                <a:ea typeface="ＭＳ Ｐゴシック" panose="020B0600070205080204" pitchFamily="34" charset="-128"/>
              </a:rPr>
              <a:t>easy to determine benefit or harm</a:t>
            </a:r>
          </a:p>
          <a:p>
            <a:pPr lvl="1"/>
            <a:r>
              <a:rPr lang="en-US" altLang="en-US" dirty="0">
                <a:latin typeface="Helvetica" pitchFamily="2" charset="0"/>
                <a:ea typeface="ＭＳ Ｐゴシック" panose="020B0600070205080204" pitchFamily="34" charset="-128"/>
              </a:rPr>
              <a:t>Usually (not always) easy to blind</a:t>
            </a:r>
          </a:p>
          <a:p>
            <a:r>
              <a:rPr lang="en-US" altLang="en-US" dirty="0">
                <a:latin typeface="Helvetica" pitchFamily="2" charset="0"/>
                <a:ea typeface="ＭＳ Ｐゴシック" panose="020B0600070205080204" pitchFamily="34" charset="-128"/>
              </a:rPr>
              <a:t>Some trials use an active treatment of </a:t>
            </a:r>
            <a:r>
              <a:rPr lang="ja-JP" altLang="en-US">
                <a:latin typeface="Arial" panose="020B0604020202020204" pitchFamily="34" charset="0"/>
                <a:ea typeface="ＭＳ Ｐゴシック" panose="020B0600070205080204" pitchFamily="34" charset="-128"/>
              </a:rPr>
              <a:t>“</a:t>
            </a:r>
            <a:r>
              <a:rPr lang="en-US" altLang="ja-JP" dirty="0">
                <a:latin typeface="Helvetica" pitchFamily="2" charset="0"/>
                <a:ea typeface="ＭＳ Ｐゴシック" panose="020B0600070205080204" pitchFamily="34" charset="-128"/>
              </a:rPr>
              <a:t>standard of care</a:t>
            </a:r>
            <a:r>
              <a:rPr lang="ja-JP" altLang="en-US">
                <a:latin typeface="Arial" panose="020B0604020202020204" pitchFamily="34" charset="0"/>
                <a:ea typeface="ＭＳ Ｐゴシック" panose="020B0600070205080204" pitchFamily="34" charset="-128"/>
              </a:rPr>
              <a:t>”</a:t>
            </a:r>
            <a:r>
              <a:rPr lang="en-US" altLang="ja-JP" dirty="0">
                <a:latin typeface="Helvetica" pitchFamily="2" charset="0"/>
                <a:ea typeface="ＭＳ Ｐゴシック" panose="020B0600070205080204" pitchFamily="34" charset="-128"/>
              </a:rPr>
              <a:t> as the comparator. Here, the goal might be to show that the new intervention is better than the standard. The design and statistical analysis here is exactly the same as if the standard of care were a placebo. </a:t>
            </a:r>
          </a:p>
          <a:p>
            <a:endParaRPr lang="en-US" altLang="ja-JP" dirty="0">
              <a:latin typeface="Helvetica" pitchFamily="2" charset="0"/>
              <a:ea typeface="ＭＳ Ｐゴシック" panose="020B0600070205080204" pitchFamily="34" charset="-128"/>
            </a:endParaRPr>
          </a:p>
          <a:p>
            <a:r>
              <a:rPr lang="en-US" altLang="en-US" dirty="0">
                <a:latin typeface="Helvetica" pitchFamily="2" charset="0"/>
                <a:ea typeface="ＭＳ Ｐゴシック" panose="020B0600070205080204" pitchFamily="34" charset="-128"/>
              </a:rPr>
              <a:t>But often, the goal is to determine if the new treatment is AS GOOD as the standard of care. Sometimes, we do just want a second line therapy, but generally don</a:t>
            </a:r>
            <a:r>
              <a:rPr lang="ja-JP" altLang="en-US">
                <a:latin typeface="Arial" panose="020B0604020202020204" pitchFamily="34" charset="0"/>
                <a:ea typeface="ＭＳ Ｐゴシック" panose="020B0600070205080204" pitchFamily="34" charset="-128"/>
              </a:rPr>
              <a:t>’</a:t>
            </a:r>
            <a:r>
              <a:rPr lang="en-US" altLang="ja-JP" dirty="0">
                <a:latin typeface="Helvetica" pitchFamily="2" charset="0"/>
                <a:ea typeface="ＭＳ Ｐゴシック" panose="020B0600070205080204" pitchFamily="34" charset="-128"/>
              </a:rPr>
              <a:t>t really care if a new treatment is as good as the standard of care unless it has some advantages, for example better side effect profile, more convenient, or less expensive. </a:t>
            </a:r>
          </a:p>
          <a:p>
            <a:r>
              <a:rPr lang="en-US" altLang="ja-JP" dirty="0">
                <a:latin typeface="Helvetica" pitchFamily="2" charset="0"/>
                <a:ea typeface="ＭＳ Ｐゴシック" panose="020B0600070205080204" pitchFamily="34" charset="-128"/>
              </a:rPr>
              <a:t>Decision about what is considered “good enough” for non-inferiority trial is based on lit. example:  </a:t>
            </a:r>
            <a:r>
              <a:rPr lang="en-US" dirty="0">
                <a:hlinkClick r:id="rId3"/>
              </a:rPr>
              <a:t>https://jamanetwork.com/journals/jama/fullarticle/2320315?utm_source=silverchair&amp;utm_campaign=marketing&amp;utm_content=article-decade&amp;cmp=1&amp;utm_medium=email</a:t>
            </a:r>
            <a:endParaRPr lang="en-US" dirty="0"/>
          </a:p>
          <a:p>
            <a:r>
              <a:rPr lang="en-US" altLang="ja-JP" dirty="0">
                <a:latin typeface="Helvetica" pitchFamily="2" charset="0"/>
                <a:ea typeface="ＭＳ Ｐゴシック" panose="020B0600070205080204" pitchFamily="34" charset="-128"/>
              </a:rPr>
              <a:t>In this example, X was set at 24% for power calculations.</a:t>
            </a:r>
          </a:p>
          <a:p>
            <a:endParaRPr lang="en-US" altLang="ja-JP" dirty="0">
              <a:latin typeface="Helvetica" pitchFamily="2" charset="0"/>
              <a:ea typeface="ＭＳ Ｐゴシック" panose="020B0600070205080204" pitchFamily="34" charset="-128"/>
            </a:endParaRPr>
          </a:p>
          <a:p>
            <a:r>
              <a:rPr lang="en-US" altLang="en-US" dirty="0">
                <a:latin typeface="Helvetica" pitchFamily="2" charset="0"/>
                <a:ea typeface="ＭＳ Ｐゴシック" panose="020B0600070205080204" pitchFamily="34" charset="-128"/>
              </a:rPr>
              <a:t>Consider, for example, the problem of conducting a clinical trial with a new drug for prevention of osteoporotic fractures. There are already proven effective drugs for this, namely estrogens, bisphosphonates and PTH. Is it ethical and/or clinically useful to study this new drug compared to placebo? There are many such examples - HTN, depression, lipid lowering, etc.</a:t>
            </a:r>
          </a:p>
        </p:txBody>
      </p:sp>
    </p:spTree>
    <p:extLst>
      <p:ext uri="{BB962C8B-B14F-4D97-AF65-F5344CB8AC3E}">
        <p14:creationId xmlns:p14="http://schemas.microsoft.com/office/powerpoint/2010/main" val="34890785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a:extLst>
              <a:ext uri="{FF2B5EF4-FFF2-40B4-BE49-F238E27FC236}">
                <a16:creationId xmlns:a16="http://schemas.microsoft.com/office/drawing/2014/main" id="{702DA509-6A51-AC4C-BB03-D080658CAC6B}"/>
              </a:ext>
            </a:extLst>
          </p:cNvPr>
          <p:cNvSpPr>
            <a:spLocks noGrp="1" noRot="1" noChangeAspect="1" noChangeArrowheads="1" noTextEdit="1"/>
          </p:cNvSpPr>
          <p:nvPr>
            <p:ph type="sldImg"/>
          </p:nvPr>
        </p:nvSpPr>
        <p:spPr>
          <a:ln/>
        </p:spPr>
      </p:sp>
      <p:sp>
        <p:nvSpPr>
          <p:cNvPr id="631811" name="Rectangle 3">
            <a:extLst>
              <a:ext uri="{FF2B5EF4-FFF2-40B4-BE49-F238E27FC236}">
                <a16:creationId xmlns:a16="http://schemas.microsoft.com/office/drawing/2014/main" id="{A794CE97-791C-A143-BCE4-FEA16BA9A8E1}"/>
              </a:ext>
            </a:extLst>
          </p:cNvPr>
          <p:cNvSpPr>
            <a:spLocks noGrp="1" noChangeArrowheads="1"/>
          </p:cNvSpPr>
          <p:nvPr>
            <p:ph type="body" idx="1"/>
          </p:nvPr>
        </p:nvSpPr>
        <p:spPr/>
        <p:txBody>
          <a:bodyPr/>
          <a:lstStyle/>
          <a:p>
            <a:pPr>
              <a:defRPr/>
            </a:pPr>
            <a:r>
              <a:rPr lang="en-US" altLang="ja-JP" sz="1200" dirty="0"/>
              <a:t>i.e., Cannot accurately measure the effect of an intervention if there are major problems with adherence.  </a:t>
            </a:r>
            <a:endParaRPr lang="en-US" dirty="0">
              <a:cs typeface="+mn-cs"/>
            </a:endParaRPr>
          </a:p>
        </p:txBody>
      </p:sp>
    </p:spTree>
    <p:extLst>
      <p:ext uri="{BB962C8B-B14F-4D97-AF65-F5344CB8AC3E}">
        <p14:creationId xmlns:p14="http://schemas.microsoft.com/office/powerpoint/2010/main" val="40576917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a:extLst>
              <a:ext uri="{FF2B5EF4-FFF2-40B4-BE49-F238E27FC236}">
                <a16:creationId xmlns:a16="http://schemas.microsoft.com/office/drawing/2014/main" id="{00DDD8F6-21FA-9B49-AFD4-4F358C3FD4CD}"/>
              </a:ext>
            </a:extLst>
          </p:cNvPr>
          <p:cNvSpPr>
            <a:spLocks noGrp="1" noRot="1" noChangeAspect="1" noChangeArrowheads="1" noTextEdit="1"/>
          </p:cNvSpPr>
          <p:nvPr>
            <p:ph type="sldImg"/>
          </p:nvPr>
        </p:nvSpPr>
        <p:spPr>
          <a:ln/>
        </p:spPr>
      </p:sp>
      <p:sp>
        <p:nvSpPr>
          <p:cNvPr id="635907" name="Rectangle 3">
            <a:extLst>
              <a:ext uri="{FF2B5EF4-FFF2-40B4-BE49-F238E27FC236}">
                <a16:creationId xmlns:a16="http://schemas.microsoft.com/office/drawing/2014/main" id="{E9017232-F643-AA4F-95C3-B7B32AC7BB96}"/>
              </a:ext>
            </a:extLst>
          </p:cNvPr>
          <p:cNvSpPr>
            <a:spLocks noGrp="1" noChangeArrowheads="1"/>
          </p:cNvSpPr>
          <p:nvPr>
            <p:ph type="body" idx="1"/>
          </p:nvPr>
        </p:nvSpPr>
        <p:spPr/>
        <p:txBody>
          <a:bodyPr/>
          <a:lstStyle/>
          <a:p>
            <a:pPr>
              <a:defRPr/>
            </a:pPr>
            <a:r>
              <a:rPr lang="en-US" dirty="0">
                <a:cs typeface="+mn-cs"/>
              </a:rPr>
              <a:t>Run-in period is:</a:t>
            </a:r>
          </a:p>
          <a:p>
            <a:pPr>
              <a:defRPr/>
            </a:pPr>
            <a:r>
              <a:rPr lang="en-US" dirty="0">
                <a:cs typeface="+mn-cs"/>
              </a:rPr>
              <a:t>“</a:t>
            </a:r>
            <a:r>
              <a:rPr lang="en-US" dirty="0">
                <a:effectLst/>
              </a:rPr>
              <a:t>• What is a run-in period? ◦ A run-in period is a time period after inclusion, but before randomization, used to exclude certain patients. Other pre-randomization periods exist, for example, extended screening periods and washout periods. These different pre-randomization periods may overlap in purpose, design and terminology</a:t>
            </a:r>
          </a:p>
          <a:p>
            <a:pPr>
              <a:defRPr/>
            </a:pPr>
            <a:r>
              <a:rPr lang="en-US" dirty="0">
                <a:effectLst/>
              </a:rPr>
              <a:t>• What types of run-in periods exist and which patients are excluded? ◦ During the run-in period, all patients receive the same intervention, for example, active treatment, placebo treatment or no intervention. Patients are excluded due to, for example, noncompliance to treatment or data collection, non-response to treatment or response to placebo</a:t>
            </a:r>
          </a:p>
          <a:p>
            <a:pPr>
              <a:defRPr/>
            </a:pPr>
            <a:r>
              <a:rPr lang="en-US" dirty="0">
                <a:effectLst/>
              </a:rPr>
              <a:t>• What are the reasons for using a run-in period? ◦ By excluding certain patients, for example, noncompliers or placebo responders, run-in period may increase a study’s power, that is, chance of detecting a potential treatment effect” </a:t>
            </a:r>
            <a:endParaRPr lang="en-US" dirty="0">
              <a:cs typeface="+mn-cs"/>
            </a:endParaRPr>
          </a:p>
          <a:p>
            <a:pPr>
              <a:defRPr/>
            </a:pPr>
            <a:endParaRPr lang="en-US" dirty="0">
              <a:cs typeface="+mn-cs"/>
            </a:endParaRPr>
          </a:p>
          <a:p>
            <a:pPr>
              <a:defRPr/>
            </a:pPr>
            <a:r>
              <a:rPr lang="en-US" dirty="0">
                <a:cs typeface="+mn-cs"/>
              </a:rPr>
              <a:t>Reference, Box 1 from: </a:t>
            </a:r>
            <a:r>
              <a:rPr lang="en-US" dirty="0" err="1">
                <a:cs typeface="+mn-cs"/>
              </a:rPr>
              <a:t>Teindl</a:t>
            </a:r>
            <a:r>
              <a:rPr lang="en-US" dirty="0">
                <a:cs typeface="+mn-cs"/>
              </a:rPr>
              <a:t> </a:t>
            </a:r>
            <a:r>
              <a:rPr lang="en-US" dirty="0" err="1">
                <a:cs typeface="+mn-cs"/>
              </a:rPr>
              <a:t>Laursen</a:t>
            </a:r>
            <a:r>
              <a:rPr lang="en-US" dirty="0">
                <a:cs typeface="+mn-cs"/>
              </a:rPr>
              <a:t> DR et al, Clin </a:t>
            </a:r>
            <a:r>
              <a:rPr lang="en-US" dirty="0" err="1">
                <a:cs typeface="+mn-cs"/>
              </a:rPr>
              <a:t>Epid</a:t>
            </a:r>
            <a:r>
              <a:rPr lang="en-US" dirty="0">
                <a:cs typeface="+mn-cs"/>
              </a:rPr>
              <a:t>, 2019: https://</a:t>
            </a:r>
            <a:r>
              <a:rPr lang="en-US" dirty="0" err="1">
                <a:cs typeface="+mn-cs"/>
              </a:rPr>
              <a:t>www.ncbi.nlm.nih.gov</a:t>
            </a:r>
            <a:r>
              <a:rPr lang="en-US" dirty="0">
                <a:cs typeface="+mn-cs"/>
              </a:rPr>
              <a:t>/</a:t>
            </a:r>
            <a:r>
              <a:rPr lang="en-US" dirty="0" err="1">
                <a:cs typeface="+mn-cs"/>
              </a:rPr>
              <a:t>pmc</a:t>
            </a:r>
            <a:r>
              <a:rPr lang="en-US" dirty="0">
                <a:cs typeface="+mn-cs"/>
              </a:rPr>
              <a:t>/articles/PMC6377048/</a:t>
            </a:r>
          </a:p>
          <a:p>
            <a:pPr>
              <a:defRPr/>
            </a:pPr>
            <a:endParaRPr lang="en-US" dirty="0">
              <a:cs typeface="+mn-cs"/>
            </a:endParaRPr>
          </a:p>
          <a:p>
            <a:pPr>
              <a:defRPr/>
            </a:pPr>
            <a:r>
              <a:rPr lang="en-US" dirty="0">
                <a:cs typeface="+mn-cs"/>
              </a:rPr>
              <a:t>As noted in this article, the downside of choosing subjects likely to adhere is that sometimes this comes at the tradeoff of generalizability.</a:t>
            </a:r>
          </a:p>
        </p:txBody>
      </p:sp>
    </p:spTree>
    <p:extLst>
      <p:ext uri="{BB962C8B-B14F-4D97-AF65-F5344CB8AC3E}">
        <p14:creationId xmlns:p14="http://schemas.microsoft.com/office/powerpoint/2010/main" val="37460832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a:extLst>
              <a:ext uri="{FF2B5EF4-FFF2-40B4-BE49-F238E27FC236}">
                <a16:creationId xmlns:a16="http://schemas.microsoft.com/office/drawing/2014/main" id="{17003082-6FE9-B145-9DD1-44BEC750A6C3}"/>
              </a:ext>
            </a:extLst>
          </p:cNvPr>
          <p:cNvSpPr>
            <a:spLocks noGrp="1" noRot="1" noChangeAspect="1" noChangeArrowheads="1" noTextEdit="1"/>
          </p:cNvSpPr>
          <p:nvPr>
            <p:ph type="sldImg"/>
          </p:nvPr>
        </p:nvSpPr>
        <p:spPr>
          <a:ln/>
        </p:spPr>
      </p:sp>
      <p:sp>
        <p:nvSpPr>
          <p:cNvPr id="636931" name="Rectangle 3">
            <a:extLst>
              <a:ext uri="{FF2B5EF4-FFF2-40B4-BE49-F238E27FC236}">
                <a16:creationId xmlns:a16="http://schemas.microsoft.com/office/drawing/2014/main" id="{074DC186-8682-974E-9062-9352B043792A}"/>
              </a:ext>
            </a:extLst>
          </p:cNvPr>
          <p:cNvSpPr>
            <a:spLocks noGrp="1" noChangeArrowheads="1"/>
          </p:cNvSpPr>
          <p:nvPr>
            <p:ph type="body" idx="1"/>
          </p:nvPr>
        </p:nvSpPr>
        <p:spPr/>
        <p:txBody>
          <a:bodyPr/>
          <a:lstStyle/>
          <a:p>
            <a:pPr>
              <a:defRPr/>
            </a:pPr>
            <a:r>
              <a:rPr lang="en-US" dirty="0">
                <a:cs typeface="+mn-cs"/>
              </a:rPr>
              <a:t>NOTE:</a:t>
            </a:r>
          </a:p>
          <a:p>
            <a:pPr>
              <a:defRPr/>
            </a:pPr>
            <a:endParaRPr lang="en-US" dirty="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Given the logistical challenges of implementing and participating in a well-designed RCT, sometimes opting for higher adherence and completeness of follow-up comes at the tradeoff of not enrolling (and therefore not studying) certain populations. Sometimes, those not enrolled in RCT’s have lower access to care (e.g., large tertiary cancer centers may have more clinical trials in their portfolio because of all the affiliated academic faculty than a community clinic) or poorer health status (e.g., patients who are sicker may not wish to be randomized to something), etc.  It is important to try to ensure that the population being studied is representative of where the needs and burden exist.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a:defRPr/>
            </a:pPr>
            <a:endParaRPr lang="en-US" dirty="0">
              <a:cs typeface="+mn-cs"/>
            </a:endParaRPr>
          </a:p>
        </p:txBody>
      </p:sp>
    </p:spTree>
    <p:extLst>
      <p:ext uri="{BB962C8B-B14F-4D97-AF65-F5344CB8AC3E}">
        <p14:creationId xmlns:p14="http://schemas.microsoft.com/office/powerpoint/2010/main" val="25162487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 Equipoise </a:t>
            </a:r>
            <a:r>
              <a:rPr lang="mr-IN" dirty="0"/>
              <a:t>–</a:t>
            </a:r>
            <a:r>
              <a:rPr lang="en-US" dirty="0"/>
              <a:t> the group</a:t>
            </a:r>
            <a:r>
              <a:rPr lang="en-US" baseline="0" dirty="0"/>
              <a:t> or </a:t>
            </a:r>
            <a:r>
              <a:rPr lang="en-US" baseline="0" dirty="0" err="1"/>
              <a:t>tx</a:t>
            </a:r>
            <a:r>
              <a:rPr lang="en-US" baseline="0" dirty="0"/>
              <a:t> allocations in the trial must be equally acceptable based on current state of knowledge</a:t>
            </a:r>
          </a:p>
          <a:p>
            <a:r>
              <a:rPr lang="en-US" baseline="0" dirty="0"/>
              <a:t>There are certain questions that will NEVER be addressed in a trial</a:t>
            </a:r>
            <a:endParaRPr lang="en-US" dirty="0"/>
          </a:p>
        </p:txBody>
      </p:sp>
    </p:spTree>
    <p:extLst>
      <p:ext uri="{BB962C8B-B14F-4D97-AF65-F5344CB8AC3E}">
        <p14:creationId xmlns:p14="http://schemas.microsoft.com/office/powerpoint/2010/main" val="36253128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C14E9A-3DE8-034F-B838-4E5D36AA9102}" type="slidenum">
              <a:rPr lang="en-US" smtClean="0"/>
              <a:t>29</a:t>
            </a:fld>
            <a:endParaRPr lang="en-US"/>
          </a:p>
        </p:txBody>
      </p:sp>
    </p:spTree>
    <p:extLst>
      <p:ext uri="{BB962C8B-B14F-4D97-AF65-F5344CB8AC3E}">
        <p14:creationId xmlns:p14="http://schemas.microsoft.com/office/powerpoint/2010/main" val="32081545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BFC14E9A-3DE8-034F-B838-4E5D36AA9102}" type="slidenum">
              <a:rPr lang="en-US" smtClean="0"/>
              <a:t>30</a:t>
            </a:fld>
            <a:endParaRPr lang="en-US"/>
          </a:p>
        </p:txBody>
      </p:sp>
    </p:spTree>
    <p:extLst>
      <p:ext uri="{BB962C8B-B14F-4D97-AF65-F5344CB8AC3E}">
        <p14:creationId xmlns:p14="http://schemas.microsoft.com/office/powerpoint/2010/main" val="1496399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xfrm>
            <a:off x="1181100" y="674688"/>
            <a:ext cx="4497388" cy="337343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1" name="Rectangle 3"/>
          <p:cNvSpPr>
            <a:spLocks noGrp="1" noChangeArrowheads="1"/>
          </p:cNvSpPr>
          <p:nvPr>
            <p:ph type="body" idx="1"/>
          </p:nvPr>
        </p:nvSpPr>
        <p:spPr bwMode="auto">
          <a:xfrm>
            <a:off x="913805" y="4272643"/>
            <a:ext cx="5030391" cy="404737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lvl="1"/>
            <a:endParaRPr lang="en-US" altLang="en-US" dirty="0"/>
          </a:p>
          <a:p>
            <a:pPr eaLnBrk="1" hangingPunct="1"/>
            <a:endParaRPr lang="en-US" altLang="en-US" dirty="0">
              <a:latin typeface="Arial" charset="0"/>
              <a:cs typeface="Arial" charset="0"/>
            </a:endParaRPr>
          </a:p>
        </p:txBody>
      </p:sp>
    </p:spTree>
    <p:extLst>
      <p:ext uri="{BB962C8B-B14F-4D97-AF65-F5344CB8AC3E}">
        <p14:creationId xmlns:p14="http://schemas.microsoft.com/office/powerpoint/2010/main" val="4974291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https://www.uspreventiveservicestaskforce.org/Page/Document/UpdateSummaryFinal/aspirin-to-prevent-cardiovascular-disease-and-cancer</a:t>
            </a:r>
            <a:endParaRPr lang="en-US" dirty="0"/>
          </a:p>
          <a:p>
            <a:r>
              <a:rPr lang="en-US" dirty="0">
                <a:hlinkClick r:id="rId4"/>
              </a:rPr>
              <a:t>https://www.ncbi.nlm.nih.gov/pubmed/2664509</a:t>
            </a:r>
            <a:endParaRPr lang="en-US" dirty="0"/>
          </a:p>
          <a:p>
            <a:r>
              <a:rPr lang="en-US" dirty="0">
                <a:hlinkClick r:id="rId5"/>
              </a:rPr>
              <a:t>https://www.nejm.org/doi/full/10.1056/NEJM198907203210301?url_ver=Z39.88-2003&amp;rfr_id=ori%3Arid%3Acrossref.org&amp;rfr_dat=cr_pub%3Dpubmed</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FC14E9A-3DE8-034F-B838-4E5D36AA9102}" type="slidenum">
              <a:rPr lang="en-US" smtClean="0"/>
              <a:t>31</a:t>
            </a:fld>
            <a:endParaRPr lang="en-US"/>
          </a:p>
        </p:txBody>
      </p:sp>
    </p:spTree>
    <p:extLst>
      <p:ext uri="{BB962C8B-B14F-4D97-AF65-F5344CB8AC3E}">
        <p14:creationId xmlns:p14="http://schemas.microsoft.com/office/powerpoint/2010/main" val="8201138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https://www.uspreventiveservicestaskforce.org/Page/Document/UpdateSummaryFinal/aspirin-to-prevent-cardiovascular-disease-and-cancer</a:t>
            </a:r>
            <a:endParaRPr lang="en-US" dirty="0"/>
          </a:p>
          <a:p>
            <a:r>
              <a:rPr lang="en-US" dirty="0">
                <a:hlinkClick r:id="rId4"/>
              </a:rPr>
              <a:t>https://www.ncbi.nlm.nih.gov/pubmed/2664509</a:t>
            </a:r>
            <a:endParaRPr lang="en-US" dirty="0"/>
          </a:p>
          <a:p>
            <a:r>
              <a:rPr lang="en-US" dirty="0">
                <a:hlinkClick r:id="rId5"/>
              </a:rPr>
              <a:t>https://www.nejm.org/doi/full/10.1056/NEJM198907203210301?url_ver=Z39.88-2003&amp;rfr_id=ori%3Arid%3Acrossref.org&amp;rfr_dat=cr_pub%3Dpubmed</a:t>
            </a:r>
            <a:endParaRPr lang="en-US" dirty="0"/>
          </a:p>
          <a:p>
            <a:endParaRPr lang="en-US" dirty="0"/>
          </a:p>
          <a:p>
            <a:r>
              <a:rPr lang="en-US" dirty="0"/>
              <a:t>Balancing adherence with generalizability… Educated MD’s – more likely to take the mailed pill packs as prescribed and maintain follow up </a:t>
            </a:r>
            <a:r>
              <a:rPr lang="en-US" dirty="0" err="1"/>
              <a:t>bc</a:t>
            </a:r>
            <a:r>
              <a:rPr lang="en-US" dirty="0"/>
              <a:t> they valued the scientific endeavor</a:t>
            </a:r>
          </a:p>
          <a:p>
            <a:endParaRPr lang="en-US" dirty="0"/>
          </a:p>
        </p:txBody>
      </p:sp>
      <p:sp>
        <p:nvSpPr>
          <p:cNvPr id="4" name="Slide Number Placeholder 3"/>
          <p:cNvSpPr>
            <a:spLocks noGrp="1"/>
          </p:cNvSpPr>
          <p:nvPr>
            <p:ph type="sldNum" sz="quarter" idx="5"/>
          </p:nvPr>
        </p:nvSpPr>
        <p:spPr/>
        <p:txBody>
          <a:bodyPr/>
          <a:lstStyle/>
          <a:p>
            <a:fld id="{BFC14E9A-3DE8-034F-B838-4E5D36AA9102}" type="slidenum">
              <a:rPr lang="en-US" smtClean="0"/>
              <a:t>32</a:t>
            </a:fld>
            <a:endParaRPr lang="en-US"/>
          </a:p>
        </p:txBody>
      </p:sp>
    </p:spTree>
    <p:extLst>
      <p:ext uri="{BB962C8B-B14F-4D97-AF65-F5344CB8AC3E}">
        <p14:creationId xmlns:p14="http://schemas.microsoft.com/office/powerpoint/2010/main" val="21994644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https://www.uspreventiveservicestaskforce.org/Page/Document/UpdateSummaryFinal/aspirin-to-prevent-cardiovascular-disease-and-cancer</a:t>
            </a:r>
            <a:endParaRPr lang="en-US" dirty="0"/>
          </a:p>
          <a:p>
            <a:r>
              <a:rPr lang="en-US" dirty="0">
                <a:hlinkClick r:id="rId4"/>
              </a:rPr>
              <a:t>https://www.ncbi.nlm.nih.gov/pubmed/2664509</a:t>
            </a:r>
            <a:endParaRPr lang="en-US" dirty="0"/>
          </a:p>
          <a:p>
            <a:r>
              <a:rPr lang="en-US" dirty="0">
                <a:hlinkClick r:id="rId5"/>
              </a:rPr>
              <a:t>https://www.nejm.org/doi/full/10.1056/NEJM198907203210301?url_ver=Z39.88-2003&amp;rfr_id=ori%3Arid%3Acrossref.org&amp;rfr_dat=cr_pub%3Dpubmed</a:t>
            </a:r>
            <a:endParaRPr lang="en-US" dirty="0"/>
          </a:p>
          <a:p>
            <a:endParaRPr lang="en-US" dirty="0"/>
          </a:p>
          <a:p>
            <a:r>
              <a:rPr lang="en-US" dirty="0"/>
              <a:t>2x2 factorial design: </a:t>
            </a:r>
            <a:r>
              <a:rPr lang="en-US" dirty="0">
                <a:hlinkClick r:id="rId6"/>
              </a:rPr>
              <a:t>https://www.ncbi.nlm.nih.gov/pubmed/4023472</a:t>
            </a:r>
            <a:endParaRPr lang="en-US" dirty="0"/>
          </a:p>
          <a:p>
            <a:endParaRPr lang="en-US" dirty="0"/>
          </a:p>
          <a:p>
            <a:r>
              <a:rPr lang="en-US" dirty="0">
                <a:hlinkClick r:id="rId7"/>
              </a:rPr>
              <a:t>https://handbook-5-1.cochrane.org/chapter_16/16_5_6_factorial_trials.htm</a:t>
            </a:r>
            <a:endParaRPr lang="en-US" dirty="0"/>
          </a:p>
          <a:p>
            <a:endParaRPr lang="en-US" dirty="0"/>
          </a:p>
          <a:p>
            <a:r>
              <a:rPr lang="en-US" dirty="0"/>
              <a:t>Null BC main results: https://</a:t>
            </a:r>
            <a:r>
              <a:rPr lang="en-US" dirty="0" err="1"/>
              <a:t>pubmed.ncbi.nlm.nih.gov</a:t>
            </a:r>
            <a:r>
              <a:rPr lang="en-US" dirty="0"/>
              <a:t>/8602179/ </a:t>
            </a:r>
          </a:p>
        </p:txBody>
      </p:sp>
      <p:sp>
        <p:nvSpPr>
          <p:cNvPr id="4" name="Slide Number Placeholder 3"/>
          <p:cNvSpPr>
            <a:spLocks noGrp="1"/>
          </p:cNvSpPr>
          <p:nvPr>
            <p:ph type="sldNum" sz="quarter" idx="5"/>
          </p:nvPr>
        </p:nvSpPr>
        <p:spPr/>
        <p:txBody>
          <a:bodyPr/>
          <a:lstStyle/>
          <a:p>
            <a:fld id="{BFC14E9A-3DE8-034F-B838-4E5D36AA9102}" type="slidenum">
              <a:rPr lang="en-US" smtClean="0"/>
              <a:t>33</a:t>
            </a:fld>
            <a:endParaRPr lang="en-US"/>
          </a:p>
        </p:txBody>
      </p:sp>
    </p:spTree>
    <p:extLst>
      <p:ext uri="{BB962C8B-B14F-4D97-AF65-F5344CB8AC3E}">
        <p14:creationId xmlns:p14="http://schemas.microsoft.com/office/powerpoint/2010/main" val="5279321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https://www.uspreventiveservicestaskforce.org/Page/Document/UpdateSummaryFinal/aspirin-to-prevent-cardiovascular-disease-and-cancer</a:t>
            </a:r>
            <a:endParaRPr lang="en-US" dirty="0"/>
          </a:p>
          <a:p>
            <a:r>
              <a:rPr lang="en-US" dirty="0">
                <a:hlinkClick r:id="rId4"/>
              </a:rPr>
              <a:t>https://www.ncbi.nlm.nih.gov/pubmed/2664509</a:t>
            </a:r>
            <a:endParaRPr lang="en-US" dirty="0"/>
          </a:p>
          <a:p>
            <a:r>
              <a:rPr lang="en-US" dirty="0">
                <a:hlinkClick r:id="rId5"/>
              </a:rPr>
              <a:t>https://www.nejm.org/doi/full/10.1056/NEJM198907203210301?url_ver=Z39.88-2003&amp;rfr_id=ori%3Arid%3Acrossref.org&amp;rfr_dat=cr_pub%3Dpubmed</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FC14E9A-3DE8-034F-B838-4E5D36AA9102}" type="slidenum">
              <a:rPr lang="en-US" smtClean="0"/>
              <a:t>34</a:t>
            </a:fld>
            <a:endParaRPr lang="en-US"/>
          </a:p>
        </p:txBody>
      </p:sp>
    </p:spTree>
    <p:extLst>
      <p:ext uri="{BB962C8B-B14F-4D97-AF65-F5344CB8AC3E}">
        <p14:creationId xmlns:p14="http://schemas.microsoft.com/office/powerpoint/2010/main" val="40290593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5D6442-A8DA-9D40-84A5-3AA2513EAD51}"/>
              </a:ext>
            </a:extLst>
          </p:cNvPr>
          <p:cNvSpPr>
            <a:spLocks noGrp="1" noChangeArrowheads="1"/>
          </p:cNvSpPr>
          <p:nvPr>
            <p:ph type="sldNum"/>
          </p:nvPr>
        </p:nvSpPr>
        <p:spPr>
          <a:ln/>
        </p:spPr>
        <p:txBody>
          <a:bodyPr/>
          <a:lstStyle/>
          <a:p>
            <a:fld id="{A764700D-9C4B-1348-BC44-1DB926C99994}" type="slidenum">
              <a:rPr lang="en-US" altLang="en-US"/>
              <a:pPr/>
              <a:t>35</a:t>
            </a:fld>
            <a:endParaRPr lang="en-US" altLang="en-US"/>
          </a:p>
        </p:txBody>
      </p:sp>
      <p:sp>
        <p:nvSpPr>
          <p:cNvPr id="4097" name="Text Box 1">
            <a:extLst>
              <a:ext uri="{FF2B5EF4-FFF2-40B4-BE49-F238E27FC236}">
                <a16:creationId xmlns:a16="http://schemas.microsoft.com/office/drawing/2014/main" id="{705DD365-C897-1A46-AE51-F5882560CDAA}"/>
              </a:ext>
            </a:extLst>
          </p:cNvPr>
          <p:cNvSpPr txBox="1">
            <a:spLocks noGrp="1" noRot="1" noChangeAspect="1" noChangeArrowheads="1"/>
          </p:cNvSpPr>
          <p:nvPr>
            <p:ph type="sldImg"/>
          </p:nvPr>
        </p:nvSpPr>
        <p:spPr bwMode="auto">
          <a:xfrm>
            <a:off x="1196975" y="704850"/>
            <a:ext cx="4640263" cy="34813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a:extLst>
              <a:ext uri="{FF2B5EF4-FFF2-40B4-BE49-F238E27FC236}">
                <a16:creationId xmlns:a16="http://schemas.microsoft.com/office/drawing/2014/main" id="{0F20FB1C-3281-AA4F-AFE6-69B3593DCBE8}"/>
              </a:ext>
            </a:extLst>
          </p:cNvPr>
          <p:cNvSpPr txBox="1">
            <a:spLocks noGrp="1" noChangeArrowheads="1"/>
          </p:cNvSpPr>
          <p:nvPr>
            <p:ph type="body" idx="1"/>
          </p:nvPr>
        </p:nvSpPr>
        <p:spPr bwMode="auto">
          <a:xfrm>
            <a:off x="703263" y="4410075"/>
            <a:ext cx="5627687" cy="4178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17640" anchor="ctr"/>
          <a:lstStyle/>
          <a:p>
            <a:pPr marL="215900" indent="-213995">
              <a:lnSpc>
                <a:spcPct val="93000"/>
              </a:lnSpc>
              <a:spcBef>
                <a:spcPct val="0"/>
              </a:spcBef>
              <a:tabLst>
                <a:tab pos="723900" algn="l"/>
                <a:tab pos="1447800" algn="l"/>
                <a:tab pos="2171700" algn="l"/>
                <a:tab pos="2895600" algn="l"/>
                <a:tab pos="3619500" algn="l"/>
                <a:tab pos="4343400" algn="l"/>
                <a:tab pos="5067300" algn="l"/>
              </a:tabLst>
            </a:pPr>
            <a:r>
              <a:rPr lang="en-US" dirty="0">
                <a:hlinkClick r:id="rId3"/>
              </a:rPr>
              <a:t>https://www.nejm.org/doi/full/10.1056/NEJM198801283180431</a:t>
            </a:r>
            <a:r>
              <a:rPr lang="en-US" dirty="0"/>
              <a:t> - Preliminary report</a:t>
            </a:r>
          </a:p>
          <a:p>
            <a:pPr marL="215900" indent="-213995">
              <a:lnSpc>
                <a:spcPct val="93000"/>
              </a:lnSpc>
              <a:spcBef>
                <a:spcPct val="0"/>
              </a:spcBef>
              <a:tabLst>
                <a:tab pos="723900" algn="l"/>
                <a:tab pos="1447800" algn="l"/>
                <a:tab pos="2171700" algn="l"/>
                <a:tab pos="2895600" algn="l"/>
                <a:tab pos="3619500" algn="l"/>
                <a:tab pos="4343400" algn="l"/>
                <a:tab pos="5067300" algn="l"/>
              </a:tabLst>
            </a:pPr>
            <a:r>
              <a:rPr lang="en-US" dirty="0">
                <a:hlinkClick r:id="rId4"/>
              </a:rPr>
              <a:t>https://www.nejm.org/doi/10.1056/NEJM198907203210301?url_ver=Z39.88-2003&amp;rfr_id=ori:rid:crossref.org&amp;rfr_dat=cr_pub%20%200pubmed</a:t>
            </a:r>
            <a:r>
              <a:rPr lang="en-US" dirty="0"/>
              <a:t> - Final report</a:t>
            </a:r>
            <a:endParaRPr lang="en-US" dirty="0">
              <a:cs typeface="Calibri"/>
            </a:endParaRPr>
          </a:p>
        </p:txBody>
      </p:sp>
    </p:spTree>
    <p:extLst>
      <p:ext uri="{BB962C8B-B14F-4D97-AF65-F5344CB8AC3E}">
        <p14:creationId xmlns:p14="http://schemas.microsoft.com/office/powerpoint/2010/main" val="12283740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https://www.nejm.org/doi/full/10.1056/NEJM198801283180431</a:t>
            </a:r>
          </a:p>
        </p:txBody>
      </p:sp>
      <p:sp>
        <p:nvSpPr>
          <p:cNvPr id="4" name="Slide Number Placeholder 3"/>
          <p:cNvSpPr>
            <a:spLocks noGrp="1"/>
          </p:cNvSpPr>
          <p:nvPr>
            <p:ph type="sldNum" sz="quarter" idx="5"/>
          </p:nvPr>
        </p:nvSpPr>
        <p:spPr/>
        <p:txBody>
          <a:bodyPr/>
          <a:lstStyle/>
          <a:p>
            <a:fld id="{BFC14E9A-3DE8-034F-B838-4E5D36AA9102}" type="slidenum">
              <a:rPr lang="en-US" smtClean="0"/>
              <a:t>36</a:t>
            </a:fld>
            <a:endParaRPr lang="en-US"/>
          </a:p>
        </p:txBody>
      </p:sp>
    </p:spTree>
    <p:extLst>
      <p:ext uri="{BB962C8B-B14F-4D97-AF65-F5344CB8AC3E}">
        <p14:creationId xmlns:p14="http://schemas.microsoft.com/office/powerpoint/2010/main" val="8394053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C14E9A-3DE8-034F-B838-4E5D36AA9102}" type="slidenum">
              <a:rPr lang="en-US" smtClean="0"/>
              <a:t>37</a:t>
            </a:fld>
            <a:endParaRPr lang="en-US"/>
          </a:p>
        </p:txBody>
      </p:sp>
    </p:spTree>
    <p:extLst>
      <p:ext uri="{BB962C8B-B14F-4D97-AF65-F5344CB8AC3E}">
        <p14:creationId xmlns:p14="http://schemas.microsoft.com/office/powerpoint/2010/main" val="29982633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charset="-128"/>
              </a:rPr>
              <a:t>Ask Class  - Who are Doll and </a:t>
            </a:r>
            <a:r>
              <a:rPr lang="en-US" altLang="en-US" dirty="0" err="1">
                <a:ea typeface="ＭＳ Ｐゴシック" charset="-128"/>
              </a:rPr>
              <a:t>Peto</a:t>
            </a:r>
            <a:r>
              <a:rPr lang="en-US" altLang="en-US" dirty="0">
                <a:ea typeface="ＭＳ Ｐゴシック" charset="-128"/>
              </a:rPr>
              <a:t>?  </a:t>
            </a:r>
          </a:p>
          <a:p>
            <a:r>
              <a:rPr lang="en-US" altLang="en-US" dirty="0">
                <a:ea typeface="ＭＳ Ｐゴシック" charset="-128"/>
              </a:rPr>
              <a:t>“Grandfathers of Epidemiology” who Richard Doll and Bradford Hill started the British doctors study in 1951, and published their preliminary and follow-up report in the mid-1950’s providing the earliest evidence that smoking was linked to many serious diseases, first and foremost lung cancer.</a:t>
            </a:r>
          </a:p>
          <a:p>
            <a:endParaRPr lang="en-US" altLang="en-US" dirty="0">
              <a:ea typeface="ＭＳ Ｐゴシック" charset="-128"/>
            </a:endParaRPr>
          </a:p>
          <a:p>
            <a:r>
              <a:rPr lang="en-US" altLang="en-US" dirty="0">
                <a:ea typeface="ＭＳ Ｐゴシック" charset="-128"/>
              </a:rPr>
              <a:t>30 years later, they published this thoughtful piece on Beta-Carotene and cancer.  At the time, the observation had been made that vegetables, in particular those rich in </a:t>
            </a:r>
            <a:r>
              <a:rPr lang="en-US" altLang="en-US" dirty="0" err="1">
                <a:ea typeface="ＭＳ Ｐゴシック" charset="-128"/>
              </a:rPr>
              <a:t>Vit</a:t>
            </a:r>
            <a:r>
              <a:rPr lang="en-US" altLang="en-US" dirty="0">
                <a:ea typeface="ＭＳ Ｐゴシック" charset="-128"/>
              </a:rPr>
              <a:t> A or carotene seemed to be protective in observational studies, AND some studies that measured retinol and carotene in blood also showed a protective effect, specifically for beta-carotene. At the time, there were only 3 prospective cohort studies that had been done, but these all seemed protective.  </a:t>
            </a:r>
          </a:p>
          <a:p>
            <a:endParaRPr lang="en-US" altLang="en-US" dirty="0">
              <a:ea typeface="ＭＳ Ｐゴシック" charset="-128"/>
            </a:endParaRPr>
          </a:p>
          <a:p>
            <a:r>
              <a:rPr lang="en-US" altLang="en-US" dirty="0">
                <a:ea typeface="ＭＳ Ｐゴシック" charset="-128"/>
              </a:rPr>
              <a:t>1981 Doll &amp; </a:t>
            </a:r>
            <a:r>
              <a:rPr lang="en-US" altLang="en-US" dirty="0" err="1">
                <a:ea typeface="ＭＳ Ｐゴシック" charset="-128"/>
              </a:rPr>
              <a:t>Peto</a:t>
            </a:r>
            <a:r>
              <a:rPr lang="en-US" altLang="en-US" dirty="0">
                <a:ea typeface="ＭＳ Ｐゴシック" charset="-128"/>
              </a:rPr>
              <a:t>, Nature</a:t>
            </a:r>
          </a:p>
          <a:p>
            <a:r>
              <a:rPr lang="en-US" altLang="en-US" dirty="0">
                <a:ea typeface="ＭＳ Ｐゴシック" charset="-128"/>
              </a:rPr>
              <a:t>ATBC recruited 1985 – 1988</a:t>
            </a:r>
          </a:p>
          <a:p>
            <a:endParaRPr lang="en-US" altLang="en-US" dirty="0">
              <a:ea typeface="ＭＳ Ｐゴシック" charset="-128"/>
            </a:endParaRPr>
          </a:p>
          <a:p>
            <a:r>
              <a:rPr lang="en-US" altLang="en-US" dirty="0">
                <a:ea typeface="ＭＳ Ｐゴシック" charset="-128"/>
              </a:rPr>
              <a:t>NOTE: Dr. Chan refers to “protective effect” of the observational studies on vegetables and cancer or carotenoids and cancer, quoting older articles </a:t>
            </a:r>
            <a:r>
              <a:rPr lang="en-US" altLang="en-US">
                <a:ea typeface="ＭＳ Ｐゴシック" charset="-128"/>
              </a:rPr>
              <a:t>of the 1970’s and 1980’s </a:t>
            </a:r>
            <a:r>
              <a:rPr lang="en-US" altLang="en-US" dirty="0">
                <a:ea typeface="ＭＳ Ｐゴシック" charset="-128"/>
              </a:rPr>
              <a:t>– this should be qualified as an “inverse association” or “potential protective effect” as these results were from case-control and cohort studies and cannot directly comment on true “</a:t>
            </a:r>
            <a:r>
              <a:rPr lang="en-US" altLang="en-US">
                <a:ea typeface="ＭＳ Ｐゴシック" charset="-128"/>
              </a:rPr>
              <a:t>causal effects.” </a:t>
            </a:r>
            <a:endParaRPr lang="en-US" altLang="en-US" dirty="0">
              <a:ea typeface="ＭＳ Ｐゴシック" charset="-128"/>
            </a:endParaRPr>
          </a:p>
          <a:p>
            <a:endParaRPr lang="en-US" altLang="en-US" dirty="0">
              <a:ea typeface="ＭＳ Ｐゴシック" charset="-128"/>
            </a:endParaRPr>
          </a:p>
        </p:txBody>
      </p:sp>
      <p:sp>
        <p:nvSpPr>
          <p:cNvPr id="4" name="Slide Number Placeholder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478">
              <a:defRPr sz="1100">
                <a:solidFill>
                  <a:schemeClr val="tx1"/>
                </a:solidFill>
                <a:latin typeface="Times New Roman" charset="0"/>
                <a:ea typeface="ＭＳ Ｐゴシック" charset="-128"/>
              </a:defRPr>
            </a:lvl1pPr>
            <a:lvl2pPr marL="702756" indent="-270291" defTabSz="908478">
              <a:defRPr sz="1100">
                <a:solidFill>
                  <a:schemeClr val="tx1"/>
                </a:solidFill>
                <a:latin typeface="Times New Roman" charset="0"/>
                <a:ea typeface="ＭＳ Ｐゴシック" charset="-128"/>
              </a:defRPr>
            </a:lvl2pPr>
            <a:lvl3pPr marL="1081164" indent="-216233" defTabSz="908478">
              <a:defRPr sz="1100">
                <a:solidFill>
                  <a:schemeClr val="tx1"/>
                </a:solidFill>
                <a:latin typeface="Times New Roman" charset="0"/>
                <a:ea typeface="ＭＳ Ｐゴシック" charset="-128"/>
              </a:defRPr>
            </a:lvl3pPr>
            <a:lvl4pPr marL="1513629" indent="-216233" defTabSz="908478">
              <a:defRPr sz="1100">
                <a:solidFill>
                  <a:schemeClr val="tx1"/>
                </a:solidFill>
                <a:latin typeface="Times New Roman" charset="0"/>
                <a:ea typeface="ＭＳ Ｐゴシック" charset="-128"/>
              </a:defRPr>
            </a:lvl4pPr>
            <a:lvl5pPr marL="1946095" indent="-216233" defTabSz="908478">
              <a:defRPr sz="1100">
                <a:solidFill>
                  <a:schemeClr val="tx1"/>
                </a:solidFill>
                <a:latin typeface="Times New Roman" charset="0"/>
                <a:ea typeface="ＭＳ Ｐゴシック" charset="-128"/>
              </a:defRPr>
            </a:lvl5pPr>
            <a:lvl6pPr marL="2378560"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6pPr>
            <a:lvl7pPr marL="2811026"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7pPr>
            <a:lvl8pPr marL="3243491"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8pPr>
            <a:lvl9pPr marL="3675957"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9pPr>
          </a:lstStyle>
          <a:p>
            <a:fld id="{1911E531-3881-DA4C-8938-69FD387DF62C}" type="slidenum">
              <a:rPr lang="en-US" altLang="en-US" sz="1200">
                <a:solidFill>
                  <a:srgbClr val="1F497D"/>
                </a:solidFill>
                <a:latin typeface="Arial" charset="0"/>
              </a:rPr>
              <a:pPr/>
              <a:t>38</a:t>
            </a:fld>
            <a:endParaRPr lang="en-US" altLang="en-US" sz="1200">
              <a:solidFill>
                <a:srgbClr val="1F497D"/>
              </a:solidFill>
              <a:latin typeface="Arial" charset="0"/>
            </a:endParaRPr>
          </a:p>
        </p:txBody>
      </p:sp>
    </p:spTree>
    <p:extLst>
      <p:ext uri="{BB962C8B-B14F-4D97-AF65-F5344CB8AC3E}">
        <p14:creationId xmlns:p14="http://schemas.microsoft.com/office/powerpoint/2010/main" val="41832796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charset="-128"/>
              </a:rPr>
              <a:t>Ask Class  - Who are Doll and </a:t>
            </a:r>
            <a:r>
              <a:rPr lang="en-US" altLang="en-US" dirty="0" err="1">
                <a:ea typeface="ＭＳ Ｐゴシック" charset="-128"/>
              </a:rPr>
              <a:t>Peto</a:t>
            </a:r>
            <a:r>
              <a:rPr lang="en-US" altLang="en-US" dirty="0">
                <a:ea typeface="ＭＳ Ｐゴシック" charset="-128"/>
              </a:rPr>
              <a:t>?  </a:t>
            </a:r>
          </a:p>
          <a:p>
            <a:r>
              <a:rPr lang="en-US" altLang="en-US" dirty="0">
                <a:ea typeface="ＭＳ Ｐゴシック" charset="-128"/>
              </a:rPr>
              <a:t>“Grandfathers of Epidemiology” who Richard Doll and Bradford Hill started the British doctors study in 1951, and published their preliminary and follow-up report in the mid-1950’s providing the earliest evidence that smoking was linked to many serious diseases, first and foremost lung cancer.</a:t>
            </a:r>
          </a:p>
          <a:p>
            <a:endParaRPr lang="en-US" altLang="en-US" dirty="0">
              <a:ea typeface="ＭＳ Ｐゴシック" charset="-128"/>
            </a:endParaRPr>
          </a:p>
          <a:p>
            <a:r>
              <a:rPr lang="en-US" altLang="en-US" dirty="0">
                <a:ea typeface="ＭＳ Ｐゴシック" charset="-128"/>
              </a:rPr>
              <a:t>30 years later, they published this thoughtful piece on Beta-Carotene and cancer.  At the time, the observation had been made that vegetables, in particular those rich in </a:t>
            </a:r>
            <a:r>
              <a:rPr lang="en-US" altLang="en-US" dirty="0" err="1">
                <a:ea typeface="ＭＳ Ｐゴシック" charset="-128"/>
              </a:rPr>
              <a:t>Vit</a:t>
            </a:r>
            <a:r>
              <a:rPr lang="en-US" altLang="en-US" dirty="0">
                <a:ea typeface="ＭＳ Ｐゴシック" charset="-128"/>
              </a:rPr>
              <a:t> A or carotene seemed to be protective in observational studies, AND some studies that measured retinol and carotene in blood also showed a protective effect, specifically for beta-carotene. At the time, there were only 3 prospective cohort studies that had been done, but these all seemed protective.  </a:t>
            </a:r>
          </a:p>
          <a:p>
            <a:endParaRPr lang="en-US" altLang="en-US" dirty="0">
              <a:ea typeface="ＭＳ Ｐゴシック" charset="-128"/>
            </a:endParaRPr>
          </a:p>
          <a:p>
            <a:r>
              <a:rPr lang="en-US" altLang="en-US" dirty="0">
                <a:ea typeface="ＭＳ Ｐゴシック" charset="-128"/>
              </a:rPr>
              <a:t>1981 Doll &amp; </a:t>
            </a:r>
            <a:r>
              <a:rPr lang="en-US" altLang="en-US" dirty="0" err="1">
                <a:ea typeface="ＭＳ Ｐゴシック" charset="-128"/>
              </a:rPr>
              <a:t>Peto</a:t>
            </a:r>
            <a:r>
              <a:rPr lang="en-US" altLang="en-US" dirty="0">
                <a:ea typeface="ＭＳ Ｐゴシック" charset="-128"/>
              </a:rPr>
              <a:t>, Nature</a:t>
            </a:r>
          </a:p>
          <a:p>
            <a:r>
              <a:rPr lang="en-US" altLang="en-US" dirty="0">
                <a:ea typeface="ＭＳ Ｐゴシック" charset="-128"/>
              </a:rPr>
              <a:t>ATBC recruited 1985 – 1988</a:t>
            </a:r>
          </a:p>
          <a:p>
            <a:endParaRPr lang="en-US" altLang="en-US" dirty="0">
              <a:ea typeface="ＭＳ Ｐゴシック" charset="-128"/>
            </a:endParaRPr>
          </a:p>
        </p:txBody>
      </p:sp>
      <p:sp>
        <p:nvSpPr>
          <p:cNvPr id="4" name="Slide Number Placeholder 3"/>
          <p:cNvSpPr>
            <a:spLocks noGrp="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478">
              <a:defRPr sz="1100">
                <a:solidFill>
                  <a:schemeClr val="tx1"/>
                </a:solidFill>
                <a:latin typeface="Times New Roman" charset="0"/>
                <a:ea typeface="ＭＳ Ｐゴシック" charset="-128"/>
              </a:defRPr>
            </a:lvl1pPr>
            <a:lvl2pPr marL="702756" indent="-270291" defTabSz="908478">
              <a:defRPr sz="1100">
                <a:solidFill>
                  <a:schemeClr val="tx1"/>
                </a:solidFill>
                <a:latin typeface="Times New Roman" charset="0"/>
                <a:ea typeface="ＭＳ Ｐゴシック" charset="-128"/>
              </a:defRPr>
            </a:lvl2pPr>
            <a:lvl3pPr marL="1081164" indent="-216233" defTabSz="908478">
              <a:defRPr sz="1100">
                <a:solidFill>
                  <a:schemeClr val="tx1"/>
                </a:solidFill>
                <a:latin typeface="Times New Roman" charset="0"/>
                <a:ea typeface="ＭＳ Ｐゴシック" charset="-128"/>
              </a:defRPr>
            </a:lvl3pPr>
            <a:lvl4pPr marL="1513629" indent="-216233" defTabSz="908478">
              <a:defRPr sz="1100">
                <a:solidFill>
                  <a:schemeClr val="tx1"/>
                </a:solidFill>
                <a:latin typeface="Times New Roman" charset="0"/>
                <a:ea typeface="ＭＳ Ｐゴシック" charset="-128"/>
              </a:defRPr>
            </a:lvl4pPr>
            <a:lvl5pPr marL="1946095" indent="-216233" defTabSz="908478">
              <a:defRPr sz="1100">
                <a:solidFill>
                  <a:schemeClr val="tx1"/>
                </a:solidFill>
                <a:latin typeface="Times New Roman" charset="0"/>
                <a:ea typeface="ＭＳ Ｐゴシック" charset="-128"/>
              </a:defRPr>
            </a:lvl5pPr>
            <a:lvl6pPr marL="2378560"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6pPr>
            <a:lvl7pPr marL="2811026"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7pPr>
            <a:lvl8pPr marL="3243491"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8pPr>
            <a:lvl9pPr marL="3675957"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9pPr>
          </a:lstStyle>
          <a:p>
            <a:fld id="{1911E531-3881-DA4C-8938-69FD387DF62C}" type="slidenum">
              <a:rPr lang="en-US" altLang="en-US" sz="1200">
                <a:solidFill>
                  <a:srgbClr val="1F497D"/>
                </a:solidFill>
                <a:latin typeface="Arial" charset="0"/>
              </a:rPr>
              <a:pPr/>
              <a:t>39</a:t>
            </a:fld>
            <a:endParaRPr lang="en-US" altLang="en-US" sz="1200">
              <a:solidFill>
                <a:srgbClr val="1F497D"/>
              </a:solidFill>
              <a:latin typeface="Arial" charset="0"/>
            </a:endParaRPr>
          </a:p>
        </p:txBody>
      </p:sp>
    </p:spTree>
    <p:extLst>
      <p:ext uri="{BB962C8B-B14F-4D97-AF65-F5344CB8AC3E}">
        <p14:creationId xmlns:p14="http://schemas.microsoft.com/office/powerpoint/2010/main" val="30264048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478">
              <a:defRPr sz="1100">
                <a:solidFill>
                  <a:schemeClr val="tx1"/>
                </a:solidFill>
                <a:latin typeface="Times New Roman" charset="0"/>
                <a:ea typeface="ＭＳ Ｐゴシック" charset="-128"/>
              </a:defRPr>
            </a:lvl1pPr>
            <a:lvl2pPr marL="702756" indent="-270291" defTabSz="908478">
              <a:defRPr sz="1100">
                <a:solidFill>
                  <a:schemeClr val="tx1"/>
                </a:solidFill>
                <a:latin typeface="Times New Roman" charset="0"/>
                <a:ea typeface="ＭＳ Ｐゴシック" charset="-128"/>
              </a:defRPr>
            </a:lvl2pPr>
            <a:lvl3pPr marL="1081164" indent="-216233" defTabSz="908478">
              <a:defRPr sz="1100">
                <a:solidFill>
                  <a:schemeClr val="tx1"/>
                </a:solidFill>
                <a:latin typeface="Times New Roman" charset="0"/>
                <a:ea typeface="ＭＳ Ｐゴシック" charset="-128"/>
              </a:defRPr>
            </a:lvl3pPr>
            <a:lvl4pPr marL="1513629" indent="-216233" defTabSz="908478">
              <a:defRPr sz="1100">
                <a:solidFill>
                  <a:schemeClr val="tx1"/>
                </a:solidFill>
                <a:latin typeface="Times New Roman" charset="0"/>
                <a:ea typeface="ＭＳ Ｐゴシック" charset="-128"/>
              </a:defRPr>
            </a:lvl4pPr>
            <a:lvl5pPr marL="1946095" indent="-216233" defTabSz="908478">
              <a:defRPr sz="1100">
                <a:solidFill>
                  <a:schemeClr val="tx1"/>
                </a:solidFill>
                <a:latin typeface="Times New Roman" charset="0"/>
                <a:ea typeface="ＭＳ Ｐゴシック" charset="-128"/>
              </a:defRPr>
            </a:lvl5pPr>
            <a:lvl6pPr marL="2378560"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6pPr>
            <a:lvl7pPr marL="2811026"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7pPr>
            <a:lvl8pPr marL="3243491"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8pPr>
            <a:lvl9pPr marL="3675957"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9pPr>
          </a:lstStyle>
          <a:p>
            <a:fld id="{FDF82EED-7224-8D47-886A-BAC9E8FB88C0}" type="slidenum">
              <a:rPr lang="en-US" altLang="en-US" sz="1200">
                <a:solidFill>
                  <a:srgbClr val="1F497D"/>
                </a:solidFill>
                <a:latin typeface="Arial" charset="0"/>
              </a:rPr>
              <a:pPr/>
              <a:t>40</a:t>
            </a:fld>
            <a:endParaRPr lang="en-US" altLang="en-US" sz="1200">
              <a:solidFill>
                <a:srgbClr val="1F497D"/>
              </a:solidFill>
              <a:latin typeface="Arial"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pPr>
            <a:r>
              <a:rPr lang="en-US" altLang="en-US" dirty="0">
                <a:ea typeface="ＭＳ Ｐゴシック" charset="-128"/>
              </a:rPr>
              <a:t>http://</a:t>
            </a:r>
            <a:r>
              <a:rPr lang="en-US" altLang="en-US" dirty="0" err="1">
                <a:ea typeface="ＭＳ Ｐゴシック" charset="-128"/>
              </a:rPr>
              <a:t>www.annalsofepidemiology.org</a:t>
            </a:r>
            <a:r>
              <a:rPr lang="en-US" altLang="en-US" dirty="0">
                <a:ea typeface="ＭＳ Ｐゴシック" charset="-128"/>
              </a:rPr>
              <a:t>/article/1047-2797(94)90036-1/pdf </a:t>
            </a:r>
          </a:p>
        </p:txBody>
      </p:sp>
    </p:spTree>
    <p:extLst>
      <p:ext uri="{BB962C8B-B14F-4D97-AF65-F5344CB8AC3E}">
        <p14:creationId xmlns:p14="http://schemas.microsoft.com/office/powerpoint/2010/main" val="1047763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min 33 (2018)</a:t>
            </a:r>
          </a:p>
        </p:txBody>
      </p:sp>
    </p:spTree>
    <p:extLst>
      <p:ext uri="{BB962C8B-B14F-4D97-AF65-F5344CB8AC3E}">
        <p14:creationId xmlns:p14="http://schemas.microsoft.com/office/powerpoint/2010/main" val="246865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67A8CAF-390E-D94D-A93F-C4BC106B4F8C}"/>
              </a:ext>
            </a:extLst>
          </p:cNvPr>
          <p:cNvSpPr>
            <a:spLocks noGrp="1" noChangeArrowheads="1"/>
          </p:cNvSpPr>
          <p:nvPr>
            <p:ph type="sldNum"/>
          </p:nvPr>
        </p:nvSpPr>
        <p:spPr>
          <a:ln/>
        </p:spPr>
        <p:txBody>
          <a:bodyPr/>
          <a:lstStyle/>
          <a:p>
            <a:fld id="{8EEBADB7-F0C0-C442-B3EA-B69D418A09E4}" type="slidenum">
              <a:rPr lang="en-US" altLang="en-US"/>
              <a:pPr/>
              <a:t>41</a:t>
            </a:fld>
            <a:endParaRPr lang="en-US" altLang="en-US"/>
          </a:p>
        </p:txBody>
      </p:sp>
      <p:sp>
        <p:nvSpPr>
          <p:cNvPr id="4097" name="Text Box 1">
            <a:extLst>
              <a:ext uri="{FF2B5EF4-FFF2-40B4-BE49-F238E27FC236}">
                <a16:creationId xmlns:a16="http://schemas.microsoft.com/office/drawing/2014/main" id="{6C3A4578-D0E2-D24C-A7B2-4E6A0E1ED608}"/>
              </a:ext>
            </a:extLst>
          </p:cNvPr>
          <p:cNvSpPr txBox="1">
            <a:spLocks noGrp="1" noRot="1" noChangeAspect="1" noChangeArrowheads="1"/>
          </p:cNvSpPr>
          <p:nvPr>
            <p:ph type="sldImg"/>
          </p:nvPr>
        </p:nvSpPr>
        <p:spPr bwMode="auto">
          <a:xfrm>
            <a:off x="1196975" y="704850"/>
            <a:ext cx="4640263" cy="34813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a:extLst>
              <a:ext uri="{FF2B5EF4-FFF2-40B4-BE49-F238E27FC236}">
                <a16:creationId xmlns:a16="http://schemas.microsoft.com/office/drawing/2014/main" id="{2B61BB04-9ED3-A44C-8649-CCD15B5C2B80}"/>
              </a:ext>
            </a:extLst>
          </p:cNvPr>
          <p:cNvSpPr txBox="1">
            <a:spLocks noGrp="1" noChangeArrowheads="1"/>
          </p:cNvSpPr>
          <p:nvPr>
            <p:ph type="body" idx="1"/>
          </p:nvPr>
        </p:nvSpPr>
        <p:spPr bwMode="auto">
          <a:xfrm>
            <a:off x="703263" y="4410075"/>
            <a:ext cx="5627687" cy="4178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8820" rIns="0" bIns="0"/>
          <a:lstStyle/>
          <a:p>
            <a:pPr eaLnBrk="1">
              <a:lnSpc>
                <a:spcPct val="93000"/>
              </a:lnSpc>
              <a:spcBef>
                <a:spcPct val="0"/>
              </a:spcBef>
              <a:tabLst>
                <a:tab pos="723900" algn="l"/>
                <a:tab pos="1447800" algn="l"/>
                <a:tab pos="2171700" algn="l"/>
                <a:tab pos="2895600" algn="l"/>
                <a:tab pos="3619500" algn="l"/>
                <a:tab pos="4343400" algn="l"/>
                <a:tab pos="5067300" algn="l"/>
              </a:tabLst>
            </a:pPr>
            <a:r>
              <a:rPr lang="en-US" altLang="en-US" sz="1000" dirty="0">
                <a:latin typeface="Arial Unicode MS" panose="020B0604020202020204" pitchFamily="34" charset="-128"/>
                <a:ea typeface="Arial Unicode MS" panose="020B0604020202020204" pitchFamily="34" charset="-128"/>
                <a:cs typeface="Arial Unicode MS" panose="020B0604020202020204" pitchFamily="34" charset="-128"/>
              </a:rPr>
              <a:t>Figure 1. Kaplan-Meier Curves for the Cumulative Incidence of Lung Cancer among Participants Who Received Alpha-Tocopherol Supplements and Those Who Did Not (Upper Panel) and among Participants Who Received Beta Carotene Supplements and Those Who Did Not (Lower Panel). Data are shown only through 7 1/2 years of follow-up because of the small numbers of participants beyond that time.</a:t>
            </a:r>
          </a:p>
          <a:p>
            <a:pPr eaLnBrk="1">
              <a:lnSpc>
                <a:spcPct val="93000"/>
              </a:lnSpc>
              <a:spcBef>
                <a:spcPct val="0"/>
              </a:spcBef>
              <a:tabLst>
                <a:tab pos="723900" algn="l"/>
                <a:tab pos="1447800" algn="l"/>
                <a:tab pos="2171700" algn="l"/>
                <a:tab pos="2895600" algn="l"/>
                <a:tab pos="3619500" algn="l"/>
                <a:tab pos="4343400" algn="l"/>
                <a:tab pos="5067300" algn="l"/>
              </a:tabLst>
            </a:pPr>
            <a:endParaRPr lang="en-US" altLang="en-US" sz="1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a:lnSpc>
                <a:spcPct val="93000"/>
              </a:lnSpc>
              <a:spcBef>
                <a:spcPct val="0"/>
              </a:spcBef>
              <a:tabLst>
                <a:tab pos="723900" algn="l"/>
                <a:tab pos="1447800" algn="l"/>
                <a:tab pos="2171700" algn="l"/>
                <a:tab pos="2895600" algn="l"/>
                <a:tab pos="3619500" algn="l"/>
                <a:tab pos="4343400" algn="l"/>
                <a:tab pos="5067300" algn="l"/>
              </a:tabLst>
            </a:pPr>
            <a:endParaRPr lang="en-US" altLang="en-US" sz="1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80000"/>
              </a:lnSpc>
            </a:pPr>
            <a:r>
              <a:rPr lang="en-US" altLang="en-US" sz="1000" dirty="0">
                <a:ea typeface="ＭＳ Ｐゴシック" charset="-128"/>
              </a:rPr>
              <a:t>Maybe TOO late to intervene with BC or Vit E in a population that has 30 pack years of smoking history</a:t>
            </a:r>
          </a:p>
          <a:p>
            <a:pPr>
              <a:lnSpc>
                <a:spcPct val="80000"/>
              </a:lnSpc>
            </a:pPr>
            <a:r>
              <a:rPr lang="en-US" altLang="en-US" sz="1000" dirty="0">
                <a:ea typeface="ＭＳ Ｐゴシック" charset="-128"/>
              </a:rPr>
              <a:t>Or… the population was not deficient enough to observe a benefit</a:t>
            </a:r>
          </a:p>
          <a:p>
            <a:pPr>
              <a:lnSpc>
                <a:spcPct val="80000"/>
              </a:lnSpc>
            </a:pPr>
            <a:r>
              <a:rPr lang="en-US" altLang="en-US" sz="1000" dirty="0">
                <a:ea typeface="ＭＳ Ｐゴシック" charset="-128"/>
              </a:rPr>
              <a:t>For Example…</a:t>
            </a:r>
          </a:p>
          <a:p>
            <a:pPr>
              <a:lnSpc>
                <a:spcPct val="80000"/>
              </a:lnSpc>
            </a:pPr>
            <a:r>
              <a:rPr lang="en-US" altLang="en-US" sz="1000" dirty="0">
                <a:ea typeface="ＭＳ Ｐゴシック" charset="-128"/>
              </a:rPr>
              <a:t>JNCI 1993 Blot et al, </a:t>
            </a:r>
            <a:r>
              <a:rPr lang="en-US" altLang="en-US" sz="1000" dirty="0" err="1">
                <a:ea typeface="ＭＳ Ｐゴシック" charset="-128"/>
              </a:rPr>
              <a:t>Linxian</a:t>
            </a:r>
            <a:r>
              <a:rPr lang="en-US" altLang="en-US" sz="1000" dirty="0">
                <a:ea typeface="ＭＳ Ｐゴシック" charset="-128"/>
              </a:rPr>
              <a:t> China RCT combo vit E, BC, and SEL – associated with lower total mortality p=0.03, RR=0.91; </a:t>
            </a:r>
            <a:r>
              <a:rPr lang="en-US" altLang="en-US" sz="1000" dirty="0" err="1">
                <a:ea typeface="ＭＳ Ｐゴシック" charset="-128"/>
              </a:rPr>
              <a:t>esp</a:t>
            </a:r>
            <a:r>
              <a:rPr lang="en-US" altLang="en-US" sz="1000" dirty="0">
                <a:ea typeface="ＭＳ Ｐゴシック" charset="-128"/>
              </a:rPr>
              <a:t> for cancer RR =0.87 (0.75-1.00)… however baseline BC levels were 3 times LOWER than that in Finland (5.2 ug/dL vs 17 mg/dL)</a:t>
            </a:r>
          </a:p>
          <a:p>
            <a:pPr>
              <a:lnSpc>
                <a:spcPct val="80000"/>
              </a:lnSpc>
            </a:pPr>
            <a:endParaRPr lang="en-US" altLang="en-US" sz="1000" dirty="0">
              <a:ea typeface="ＭＳ Ｐゴシック" charset="-128"/>
            </a:endParaRPr>
          </a:p>
          <a:p>
            <a:pPr>
              <a:lnSpc>
                <a:spcPct val="80000"/>
              </a:lnSpc>
            </a:pPr>
            <a:r>
              <a:rPr lang="en-US" altLang="en-US" sz="1000" dirty="0">
                <a:ea typeface="ＭＳ Ｐゴシック" charset="-128"/>
              </a:rPr>
              <a:t>https://</a:t>
            </a:r>
            <a:r>
              <a:rPr lang="en-US" altLang="en-US" sz="1000" dirty="0" err="1">
                <a:ea typeface="ＭＳ Ｐゴシック" charset="-128"/>
              </a:rPr>
              <a:t>atbcstudy.cancer.gov</a:t>
            </a:r>
            <a:r>
              <a:rPr lang="en-US" altLang="en-US" sz="1000" dirty="0">
                <a:ea typeface="ＭＳ Ｐゴシック" charset="-128"/>
              </a:rPr>
              <a:t>/ </a:t>
            </a:r>
          </a:p>
          <a:p>
            <a:pPr eaLnBrk="1">
              <a:lnSpc>
                <a:spcPct val="93000"/>
              </a:lnSpc>
              <a:spcBef>
                <a:spcPct val="0"/>
              </a:spcBef>
              <a:tabLst>
                <a:tab pos="723900" algn="l"/>
                <a:tab pos="1447800" algn="l"/>
                <a:tab pos="2171700" algn="l"/>
                <a:tab pos="2895600" algn="l"/>
                <a:tab pos="3619500" algn="l"/>
                <a:tab pos="4343400" algn="l"/>
                <a:tab pos="5067300" algn="l"/>
              </a:tabLst>
            </a:pPr>
            <a:endParaRPr lang="en-US" altLang="en-US" sz="1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5058916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478">
              <a:defRPr sz="1100">
                <a:solidFill>
                  <a:schemeClr val="tx1"/>
                </a:solidFill>
                <a:latin typeface="Times New Roman" charset="0"/>
                <a:ea typeface="ＭＳ Ｐゴシック" charset="-128"/>
              </a:defRPr>
            </a:lvl1pPr>
            <a:lvl2pPr marL="702756" indent="-270291" defTabSz="908478">
              <a:defRPr sz="1100">
                <a:solidFill>
                  <a:schemeClr val="tx1"/>
                </a:solidFill>
                <a:latin typeface="Times New Roman" charset="0"/>
                <a:ea typeface="ＭＳ Ｐゴシック" charset="-128"/>
              </a:defRPr>
            </a:lvl2pPr>
            <a:lvl3pPr marL="1081164" indent="-216233" defTabSz="908478">
              <a:defRPr sz="1100">
                <a:solidFill>
                  <a:schemeClr val="tx1"/>
                </a:solidFill>
                <a:latin typeface="Times New Roman" charset="0"/>
                <a:ea typeface="ＭＳ Ｐゴシック" charset="-128"/>
              </a:defRPr>
            </a:lvl3pPr>
            <a:lvl4pPr marL="1513629" indent="-216233" defTabSz="908478">
              <a:defRPr sz="1100">
                <a:solidFill>
                  <a:schemeClr val="tx1"/>
                </a:solidFill>
                <a:latin typeface="Times New Roman" charset="0"/>
                <a:ea typeface="ＭＳ Ｐゴシック" charset="-128"/>
              </a:defRPr>
            </a:lvl4pPr>
            <a:lvl5pPr marL="1946095" indent="-216233" defTabSz="908478">
              <a:defRPr sz="1100">
                <a:solidFill>
                  <a:schemeClr val="tx1"/>
                </a:solidFill>
                <a:latin typeface="Times New Roman" charset="0"/>
                <a:ea typeface="ＭＳ Ｐゴシック" charset="-128"/>
              </a:defRPr>
            </a:lvl5pPr>
            <a:lvl6pPr marL="2378560"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6pPr>
            <a:lvl7pPr marL="2811026"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7pPr>
            <a:lvl8pPr marL="3243491"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8pPr>
            <a:lvl9pPr marL="3675957" indent="-216233" defTabSz="908478" eaLnBrk="0" fontAlgn="base" hangingPunct="0">
              <a:spcBef>
                <a:spcPct val="30000"/>
              </a:spcBef>
              <a:spcAft>
                <a:spcPct val="0"/>
              </a:spcAft>
              <a:defRPr sz="1100">
                <a:solidFill>
                  <a:schemeClr val="tx1"/>
                </a:solidFill>
                <a:latin typeface="Times New Roman" charset="0"/>
                <a:ea typeface="ＭＳ Ｐゴシック" charset="-128"/>
              </a:defRPr>
            </a:lvl9pPr>
          </a:lstStyle>
          <a:p>
            <a:fld id="{FDF82EED-7224-8D47-886A-BAC9E8FB88C0}" type="slidenum">
              <a:rPr lang="en-US" altLang="en-US" sz="1200">
                <a:solidFill>
                  <a:srgbClr val="1F497D"/>
                </a:solidFill>
                <a:latin typeface="Arial" charset="0"/>
              </a:rPr>
              <a:pPr/>
              <a:t>42</a:t>
            </a:fld>
            <a:endParaRPr lang="en-US" altLang="en-US" sz="1200">
              <a:solidFill>
                <a:srgbClr val="1F497D"/>
              </a:solidFill>
              <a:latin typeface="Arial"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pPr>
            <a:r>
              <a:rPr lang="en-US" altLang="en-US" dirty="0">
                <a:ea typeface="ＭＳ Ｐゴシック"/>
              </a:rPr>
              <a:t>Maybe TOO late to intervene with BC or Vit E in a population that has 30 pack years of smoking history</a:t>
            </a:r>
          </a:p>
          <a:p>
            <a:pPr>
              <a:lnSpc>
                <a:spcPct val="80000"/>
              </a:lnSpc>
            </a:pPr>
            <a:r>
              <a:rPr lang="en-US" altLang="en-US" dirty="0">
                <a:ea typeface="ＭＳ Ｐゴシック" charset="-128"/>
              </a:rPr>
              <a:t>Or… the population was not deficient enough to observe a benefit</a:t>
            </a:r>
          </a:p>
          <a:p>
            <a:pPr>
              <a:lnSpc>
                <a:spcPct val="80000"/>
              </a:lnSpc>
            </a:pPr>
            <a:r>
              <a:rPr lang="en-US" altLang="en-US" dirty="0">
                <a:ea typeface="ＭＳ Ｐゴシック" charset="-128"/>
              </a:rPr>
              <a:t>For Example…</a:t>
            </a:r>
          </a:p>
          <a:p>
            <a:pPr>
              <a:lnSpc>
                <a:spcPct val="80000"/>
              </a:lnSpc>
            </a:pPr>
            <a:r>
              <a:rPr lang="en-US" altLang="en-US" dirty="0">
                <a:ea typeface="ＭＳ Ｐゴシック"/>
              </a:rPr>
              <a:t>JNCI 1993 Blot et al, </a:t>
            </a:r>
            <a:r>
              <a:rPr lang="en-US" altLang="en-US" dirty="0" err="1">
                <a:ea typeface="ＭＳ Ｐゴシック"/>
              </a:rPr>
              <a:t>Linxian</a:t>
            </a:r>
            <a:r>
              <a:rPr lang="en-US" altLang="en-US" dirty="0">
                <a:ea typeface="ＭＳ Ｐゴシック"/>
              </a:rPr>
              <a:t> China RCT combo vit E, BC, and SEL – associated with lower total mortality p=0.03, RR=0.91; </a:t>
            </a:r>
            <a:r>
              <a:rPr lang="en-US" altLang="en-US" dirty="0" err="1">
                <a:ea typeface="ＭＳ Ｐゴシック"/>
              </a:rPr>
              <a:t>esp</a:t>
            </a:r>
            <a:r>
              <a:rPr lang="en-US" altLang="en-US" dirty="0">
                <a:ea typeface="ＭＳ Ｐゴシック"/>
              </a:rPr>
              <a:t> for cancer RR =0.87 (0.75-1.00)… however baseline BC levels were 3 times LOWER than that in Finland (5.2 ug/dL vs 17 mg/dL)</a:t>
            </a:r>
            <a:endParaRPr lang="en-US" altLang="en-US" dirty="0">
              <a:ea typeface="ＭＳ Ｐゴシック"/>
              <a:cs typeface="Calibri"/>
            </a:endParaRPr>
          </a:p>
          <a:p>
            <a:pPr>
              <a:lnSpc>
                <a:spcPct val="80000"/>
              </a:lnSpc>
            </a:pPr>
            <a:endParaRPr lang="en-US" altLang="en-US" dirty="0">
              <a:ea typeface="ＭＳ Ｐゴシック" charset="-128"/>
            </a:endParaRPr>
          </a:p>
          <a:p>
            <a:pPr>
              <a:lnSpc>
                <a:spcPct val="80000"/>
              </a:lnSpc>
            </a:pPr>
            <a:r>
              <a:rPr lang="en-US" altLang="en-US" dirty="0">
                <a:ea typeface="ＭＳ Ｐゴシック"/>
              </a:rPr>
              <a:t>https://atbcstudy.cancer.gov/ </a:t>
            </a:r>
          </a:p>
          <a:p>
            <a:pPr>
              <a:lnSpc>
                <a:spcPct val="80000"/>
              </a:lnSpc>
            </a:pPr>
            <a:endParaRPr lang="en-US" altLang="en-US" dirty="0">
              <a:ea typeface="ＭＳ Ｐゴシック" charset="-128"/>
              <a:cs typeface="Calibri"/>
            </a:endParaRPr>
          </a:p>
          <a:p>
            <a:pPr>
              <a:lnSpc>
                <a:spcPct val="80000"/>
              </a:lnSpc>
            </a:pPr>
            <a:r>
              <a:rPr lang="en-US" altLang="en-US" dirty="0">
                <a:ea typeface="ＭＳ Ｐゴシック"/>
              </a:rPr>
              <a:t>http://www.nejm.org/doi/full/10.1056/NEJM199404143301501#t=article </a:t>
            </a:r>
            <a:endParaRPr lang="en-US" altLang="en-US" dirty="0">
              <a:ea typeface="ＭＳ Ｐゴシック" charset="-128"/>
              <a:cs typeface="Calibri"/>
            </a:endParaRPr>
          </a:p>
          <a:p>
            <a:pPr>
              <a:lnSpc>
                <a:spcPct val="80000"/>
              </a:lnSpc>
            </a:pPr>
            <a:endParaRPr lang="en-US" altLang="en-US" dirty="0">
              <a:ea typeface="ＭＳ Ｐゴシック" charset="-128"/>
            </a:endParaRPr>
          </a:p>
          <a:p>
            <a:pPr>
              <a:lnSpc>
                <a:spcPct val="80000"/>
              </a:lnSpc>
            </a:pPr>
            <a:r>
              <a:rPr lang="en-US" altLang="en-US" dirty="0">
                <a:ea typeface="ＭＳ Ｐゴシック" charset="-128"/>
              </a:rPr>
              <a:t>“</a:t>
            </a:r>
            <a:r>
              <a:rPr lang="en-US" sz="1200" b="0" i="0" kern="1200" dirty="0">
                <a:solidFill>
                  <a:schemeClr val="tx1"/>
                </a:solidFill>
                <a:effectLst/>
                <a:latin typeface="+mn-lt"/>
                <a:ea typeface="+mn-ea"/>
                <a:cs typeface="+mn-cs"/>
              </a:rPr>
              <a:t>In the light of all the data available, an adverse effect of beta carotene seems unlikely; in spite of its formal statistical significance, therefore, this finding may well be due to chance.”</a:t>
            </a:r>
            <a:r>
              <a:rPr lang="en-US" altLang="en-US" dirty="0">
                <a:ea typeface="ＭＳ Ｐゴシック" charset="-128"/>
              </a:rPr>
              <a:t> </a:t>
            </a:r>
          </a:p>
          <a:p>
            <a:pPr>
              <a:lnSpc>
                <a:spcPct val="80000"/>
              </a:lnSpc>
            </a:pPr>
            <a:endParaRPr lang="en-US" altLang="en-US" dirty="0">
              <a:ea typeface="ＭＳ Ｐゴシック" charset="-128"/>
            </a:endParaRPr>
          </a:p>
          <a:p>
            <a:pPr>
              <a:lnSpc>
                <a:spcPct val="80000"/>
              </a:lnSpc>
            </a:pPr>
            <a:r>
              <a:rPr lang="en-US" altLang="en-US" dirty="0">
                <a:ea typeface="ＭＳ Ｐゴシック"/>
              </a:rPr>
              <a:t>What</a:t>
            </a:r>
            <a:r>
              <a:rPr lang="en-US" altLang="en-US" baseline="0" dirty="0">
                <a:ea typeface="ＭＳ Ｐゴシック"/>
              </a:rPr>
              <a:t> happened next? Subsequent trials indicated that </a:t>
            </a:r>
            <a:r>
              <a:rPr lang="en-US" altLang="en-US" dirty="0">
                <a:ea typeface="ＭＳ Ｐゴシック"/>
              </a:rPr>
              <a:t>supplemental BC</a:t>
            </a:r>
            <a:r>
              <a:rPr lang="en-US" altLang="en-US" baseline="0" dirty="0">
                <a:ea typeface="ＭＳ Ｐゴシック"/>
              </a:rPr>
              <a:t> likely does increase risk of </a:t>
            </a:r>
            <a:r>
              <a:rPr lang="en-US" altLang="en-US" dirty="0">
                <a:ea typeface="ＭＳ Ｐゴシック"/>
              </a:rPr>
              <a:t>Lung cancer</a:t>
            </a:r>
            <a:r>
              <a:rPr lang="en-US" altLang="en-US" baseline="0" dirty="0">
                <a:ea typeface="ＭＳ Ｐゴシック"/>
              </a:rPr>
              <a:t> in smokers or those with other high risk (asbestos); not associated in general population of non-smokers (physicians health study</a:t>
            </a:r>
            <a:r>
              <a:rPr lang="en-US" altLang="en-US" dirty="0">
                <a:ea typeface="ＭＳ Ｐゴシック"/>
              </a:rPr>
              <a:t>). (NOTE – these findings were focused on trials that examined supplemental beta-carotene, not beta-carotene received regularly via foods).</a:t>
            </a:r>
            <a:endParaRPr lang="en-US" altLang="en-US" baseline="0" dirty="0">
              <a:ea typeface="ＭＳ Ｐゴシック"/>
              <a:cs typeface="Calibri"/>
            </a:endParaRPr>
          </a:p>
          <a:p>
            <a:pPr>
              <a:lnSpc>
                <a:spcPct val="80000"/>
              </a:lnSpc>
            </a:pPr>
            <a:endParaRPr lang="en-US" altLang="en-US" baseline="0" dirty="0">
              <a:ea typeface="ＭＳ Ｐゴシック" charset="-128"/>
            </a:endParaRPr>
          </a:p>
          <a:p>
            <a:pPr>
              <a:lnSpc>
                <a:spcPct val="80000"/>
              </a:lnSpc>
            </a:pPr>
            <a:r>
              <a:rPr lang="en-US" altLang="en-US" baseline="0" dirty="0">
                <a:ea typeface="ＭＳ Ｐゴシック" charset="-128"/>
              </a:rPr>
              <a:t>The concept of consistency says that you have “one treatment” that is well-defined.   This is important to uphold the integrity of the design of a study to make causal inferences. However, one can also imagine that it puts a lot of importance on the decision of choosing exactly which intervention to test, at what dose, for what duration, and in whom. This is why typically there are “phases” of clinical trials designed specifically to determine these sorts of questions before doing the full scale trial. https://www.cancer.gov/about-cancer/treatment/clinical-trials/what-are-trials/phases </a:t>
            </a:r>
            <a:endParaRPr lang="en-US" altLang="en-US" dirty="0">
              <a:ea typeface="ＭＳ Ｐゴシック" charset="-128"/>
            </a:endParaRPr>
          </a:p>
        </p:txBody>
      </p:sp>
    </p:spTree>
    <p:extLst>
      <p:ext uri="{BB962C8B-B14F-4D97-AF65-F5344CB8AC3E}">
        <p14:creationId xmlns:p14="http://schemas.microsoft.com/office/powerpoint/2010/main" val="26672673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C14E9A-3DE8-034F-B838-4E5D36AA9102}" type="slidenum">
              <a:rPr lang="en-US" smtClean="0"/>
              <a:t>43</a:t>
            </a:fld>
            <a:endParaRPr lang="en-US"/>
          </a:p>
        </p:txBody>
      </p:sp>
    </p:spTree>
    <p:extLst>
      <p:ext uri="{BB962C8B-B14F-4D97-AF65-F5344CB8AC3E}">
        <p14:creationId xmlns:p14="http://schemas.microsoft.com/office/powerpoint/2010/main" val="41569509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Further articles on Principles of Cancer Screening:</a:t>
            </a:r>
          </a:p>
          <a:p>
            <a:r>
              <a:rPr lang="en-US" dirty="0">
                <a:hlinkClick r:id="rId3"/>
              </a:rPr>
              <a:t>https://www.ncbi.nlm.nih.gov/pmc/articles/PMC2921618/</a:t>
            </a:r>
            <a:endParaRPr lang="en-US"/>
          </a:p>
          <a:p>
            <a:r>
              <a:rPr lang="en-US" dirty="0">
                <a:hlinkClick r:id="rId4"/>
              </a:rPr>
              <a:t>https://www.ncbi.nlm.nih.gov/books/NBK223387/</a:t>
            </a:r>
            <a:endParaRPr lang="en-US" dirty="0">
              <a:cs typeface="Calibri"/>
              <a:hlinkClick r:id="rId4"/>
            </a:endParaRPr>
          </a:p>
          <a:p>
            <a:endParaRPr lang="en-US" dirty="0">
              <a:cs typeface="Calibri"/>
            </a:endParaRPr>
          </a:p>
          <a:p>
            <a:r>
              <a:rPr lang="en-US" dirty="0">
                <a:cs typeface="Calibri"/>
              </a:rPr>
              <a:t>Challenges around over-diagnosis and over-treatment for prostate and breast cancer (perspectives from UCSF faculty) - </a:t>
            </a:r>
            <a:r>
              <a:rPr lang="en-US" dirty="0">
                <a:hlinkClick r:id="rId5"/>
              </a:rPr>
              <a:t>https://jamanetwork.com/journals/jama/fullarticle/184747</a:t>
            </a:r>
            <a:r>
              <a:rPr lang="en-US" dirty="0"/>
              <a:t> </a:t>
            </a:r>
          </a:p>
          <a:p>
            <a:endParaRPr lang="en-US" dirty="0"/>
          </a:p>
          <a:p>
            <a:r>
              <a:rPr lang="en-US" dirty="0">
                <a:cs typeface="Calibri"/>
              </a:rPr>
              <a:t>Other DEB Courses that address screening:  Clinical </a:t>
            </a:r>
            <a:r>
              <a:rPr lang="en-US" dirty="0" err="1">
                <a:cs typeface="Calibri"/>
              </a:rPr>
              <a:t>Epid</a:t>
            </a:r>
            <a:r>
              <a:rPr lang="en-US" dirty="0">
                <a:cs typeface="Calibri"/>
              </a:rPr>
              <a:t> (epi 204), Cancer </a:t>
            </a:r>
            <a:r>
              <a:rPr lang="en-US" dirty="0" err="1">
                <a:cs typeface="Calibri"/>
              </a:rPr>
              <a:t>Epid</a:t>
            </a:r>
            <a:r>
              <a:rPr lang="en-US" dirty="0">
                <a:cs typeface="Calibri"/>
              </a:rPr>
              <a:t> (epi 252)</a:t>
            </a:r>
            <a:endParaRPr lang="en-US" dirty="0"/>
          </a:p>
        </p:txBody>
      </p:sp>
      <p:sp>
        <p:nvSpPr>
          <p:cNvPr id="4" name="Slide Number Placeholder 3"/>
          <p:cNvSpPr>
            <a:spLocks noGrp="1"/>
          </p:cNvSpPr>
          <p:nvPr>
            <p:ph type="sldNum" sz="quarter" idx="5"/>
          </p:nvPr>
        </p:nvSpPr>
        <p:spPr/>
        <p:txBody>
          <a:bodyPr/>
          <a:lstStyle/>
          <a:p>
            <a:fld id="{BFC14E9A-3DE8-034F-B838-4E5D36AA9102}" type="slidenum">
              <a:rPr lang="en-US" smtClean="0"/>
              <a:t>44</a:t>
            </a:fld>
            <a:endParaRPr lang="en-US"/>
          </a:p>
        </p:txBody>
      </p:sp>
    </p:spTree>
    <p:extLst>
      <p:ext uri="{BB962C8B-B14F-4D97-AF65-F5344CB8AC3E}">
        <p14:creationId xmlns:p14="http://schemas.microsoft.com/office/powerpoint/2010/main" val="20988150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PSA: prostate specific antigen, discovered in 1970’s, initially used clinically to monitor prostate cancer/response to </a:t>
            </a:r>
            <a:r>
              <a:rPr lang="en-US" dirty="0" err="1"/>
              <a:t>tx</a:t>
            </a:r>
            <a:r>
              <a:rPr lang="en-US" dirty="0"/>
              <a:t>.</a:t>
            </a:r>
          </a:p>
          <a:p>
            <a:endParaRPr lang="en-US" dirty="0"/>
          </a:p>
          <a:p>
            <a:r>
              <a:rPr lang="en-US" dirty="0"/>
              <a:t>By early 1990’s studies indicated that it may have use as a first-line screening test. Approved by FDA. Enter – the “</a:t>
            </a:r>
            <a:r>
              <a:rPr lang="en-US" dirty="0" err="1"/>
              <a:t>psa</a:t>
            </a:r>
            <a:r>
              <a:rPr lang="en-US" dirty="0"/>
              <a:t> era” in the US. Many adult men were commonly tested. Incidence of PC shot up, and it was mostly early stage disease. RCTs were started and ongoing during this time to rigorously test the question of whether PSA screening for incident prostate cancer has a benefit on mortality.</a:t>
            </a:r>
          </a:p>
          <a:p>
            <a:endParaRPr lang="en-US" dirty="0"/>
          </a:p>
          <a:p>
            <a:r>
              <a:rPr lang="en-US" dirty="0"/>
              <a:t>NOTE: For a cancer screening test -The goal is to demonstrate whether early screening actually improves mortality… not incidence.</a:t>
            </a:r>
          </a:p>
          <a:p>
            <a:endParaRPr lang="en-US" dirty="0"/>
          </a:p>
          <a:p>
            <a:r>
              <a:rPr lang="en-US" dirty="0"/>
              <a:t>Healthy person ---</a:t>
            </a:r>
            <a:r>
              <a:rPr lang="en-US" dirty="0">
                <a:sym typeface="Wingdings" panose="05000000000000000000" pitchFamily="2" charset="2"/>
              </a:rPr>
              <a:t> precursor to cancer ---- cancer ---- death</a:t>
            </a:r>
          </a:p>
          <a:p>
            <a:r>
              <a:rPr lang="en-US" dirty="0">
                <a:sym typeface="Wingdings" panose="05000000000000000000" pitchFamily="2" charset="2"/>
              </a:rPr>
              <a:t>The underlying premise of a screening test for a cancer is that you pick up the cancer earlier in its development, when the tumor is more amenable to cure (ideally in some precursor stage, which can be treated before cancer actually develops, e.g., finding colon polyps via colonoscopy before those polyps become cancerous). Some basic tenets about cancer screening are that: a) you can detect it earlier in a low-risk (ideally not too invasive way), b) there must be treatments available that are considered to do more benefit than harm, and c) earlier detection and treatment means better cure rates/lower mortality. All of these things must be true for it to be ethical to implement a cancer screening test into a healthy population. The potential for benefit must outweigh harm, and this is often challenging when you are starting with a healthy population. For more information on screening, see: https://www.ncbi.nlm.nih.gov/pmc/articles/PMC2921618 </a:t>
            </a:r>
            <a:endParaRPr lang="en-US" dirty="0"/>
          </a:p>
          <a:p>
            <a:endParaRPr lang="en-US" dirty="0">
              <a:cs typeface="Calibri"/>
            </a:endParaRPr>
          </a:p>
          <a:p>
            <a:r>
              <a:rPr lang="en-US" dirty="0">
                <a:cs typeface="Calibri"/>
              </a:rPr>
              <a:t>Recommendations for PSA screening in the USA have changed over time and often been a point of controversy.</a:t>
            </a:r>
          </a:p>
          <a:p>
            <a:endParaRPr lang="en-US" dirty="0"/>
          </a:p>
          <a:p>
            <a:r>
              <a:rPr lang="en-US" dirty="0"/>
              <a:t>2012:  D rating for PSA Screening – Do not use PSA based screening for prostate cancer.</a:t>
            </a:r>
          </a:p>
          <a:p>
            <a:r>
              <a:rPr lang="en-US" dirty="0">
                <a:hlinkClick r:id="rId3"/>
              </a:rPr>
              <a:t>https://www.uspreventiveservicestaskforce.org/Page/Document/UpdateSummaryFinal/prostate-cancer-screening</a:t>
            </a:r>
            <a:endParaRPr lang="en-US" dirty="0"/>
          </a:p>
          <a:p>
            <a:endParaRPr lang="en-US" dirty="0"/>
          </a:p>
          <a:p>
            <a:r>
              <a:rPr lang="en-US" dirty="0"/>
              <a:t>2018: C rating for men 55-69 “individual decision”; D rating for men 70+ - not recommended</a:t>
            </a:r>
          </a:p>
          <a:p>
            <a:r>
              <a:rPr lang="en-US" dirty="0">
                <a:hlinkClick r:id="rId4"/>
              </a:rPr>
              <a:t>https://www.uspreventiveservicestaskforce.org/Page/Document/RecommendationStatementFinal/prostate-cancer-screening1</a:t>
            </a:r>
            <a:endParaRPr lang="en-US" dirty="0"/>
          </a:p>
          <a:p>
            <a:endParaRPr lang="en-US" dirty="0"/>
          </a:p>
        </p:txBody>
      </p:sp>
      <p:sp>
        <p:nvSpPr>
          <p:cNvPr id="4" name="Slide Number Placeholder 3"/>
          <p:cNvSpPr>
            <a:spLocks noGrp="1"/>
          </p:cNvSpPr>
          <p:nvPr>
            <p:ph type="sldNum" sz="quarter" idx="5"/>
          </p:nvPr>
        </p:nvSpPr>
        <p:spPr/>
        <p:txBody>
          <a:bodyPr/>
          <a:lstStyle/>
          <a:p>
            <a:fld id="{BFC14E9A-3DE8-034F-B838-4E5D36AA9102}" type="slidenum">
              <a:rPr lang="en-US" smtClean="0"/>
              <a:t>45</a:t>
            </a:fld>
            <a:endParaRPr lang="en-US"/>
          </a:p>
        </p:txBody>
      </p:sp>
    </p:spTree>
    <p:extLst>
      <p:ext uri="{BB962C8B-B14F-4D97-AF65-F5344CB8AC3E}">
        <p14:creationId xmlns:p14="http://schemas.microsoft.com/office/powerpoint/2010/main" val="15395580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Recommendations for PSA screening in the USA have changed over time and often been a point of controversy.</a:t>
            </a:r>
          </a:p>
          <a:p>
            <a:endParaRPr lang="en-US" dirty="0"/>
          </a:p>
          <a:p>
            <a:r>
              <a:rPr lang="en-US" dirty="0"/>
              <a:t>2012:  D rating for PSA Screening – Do not use PSA based screening for prostate cancer.</a:t>
            </a:r>
          </a:p>
          <a:p>
            <a:r>
              <a:rPr lang="en-US" dirty="0">
                <a:hlinkClick r:id="rId3"/>
              </a:rPr>
              <a:t>https://www.uspreventiveservicestaskforce.org/Page/Document/UpdateSummaryFinal/prostate-cancer-screening</a:t>
            </a:r>
            <a:endParaRPr lang="en-US" dirty="0"/>
          </a:p>
          <a:p>
            <a:endParaRPr lang="en-US" dirty="0"/>
          </a:p>
          <a:p>
            <a:r>
              <a:rPr lang="en-US" dirty="0"/>
              <a:t>2018: C rating for men 55-69 “individual decision”; D rating for men 70+ - not recommended</a:t>
            </a:r>
          </a:p>
          <a:p>
            <a:r>
              <a:rPr lang="en-US" dirty="0">
                <a:hlinkClick r:id="rId4"/>
              </a:rPr>
              <a:t>https://www.uspreventive</a:t>
            </a:r>
            <a:endParaRPr lang="en-US"/>
          </a:p>
        </p:txBody>
      </p:sp>
      <p:sp>
        <p:nvSpPr>
          <p:cNvPr id="4" name="Slide Number Placeholder 3"/>
          <p:cNvSpPr>
            <a:spLocks noGrp="1"/>
          </p:cNvSpPr>
          <p:nvPr>
            <p:ph type="sldNum" sz="quarter" idx="5"/>
          </p:nvPr>
        </p:nvSpPr>
        <p:spPr/>
        <p:txBody>
          <a:bodyPr/>
          <a:lstStyle/>
          <a:p>
            <a:fld id="{BFC14E9A-3DE8-034F-B838-4E5D36AA9102}" type="slidenum">
              <a:rPr lang="en-US" smtClean="0"/>
              <a:t>46</a:t>
            </a:fld>
            <a:endParaRPr lang="en-US"/>
          </a:p>
        </p:txBody>
      </p:sp>
    </p:spTree>
    <p:extLst>
      <p:ext uri="{BB962C8B-B14F-4D97-AF65-F5344CB8AC3E}">
        <p14:creationId xmlns:p14="http://schemas.microsoft.com/office/powerpoint/2010/main" val="12360859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Prostate Lung Colorectal and Ovarian Cancer Screening Trial (PLCO) - US based</a:t>
            </a:r>
          </a:p>
          <a:p>
            <a:r>
              <a:rPr lang="en-US" dirty="0"/>
              <a:t>PMID:</a:t>
            </a:r>
            <a:r>
              <a:rPr lang="en-US" sz="1200" b="0" i="0" kern="1200" dirty="0">
                <a:solidFill>
                  <a:schemeClr val="tx1"/>
                </a:solidFill>
                <a:effectLst/>
                <a:latin typeface="+mn-lt"/>
                <a:ea typeface="+mn-ea"/>
                <a:cs typeface="+mn-cs"/>
              </a:rPr>
              <a:t> </a:t>
            </a:r>
            <a:r>
              <a:rPr lang="en-US" dirty="0"/>
              <a:t>22228146</a:t>
            </a:r>
            <a:r>
              <a:rPr lang="en-US" sz="1200" b="0" i="0" kern="1200" dirty="0">
                <a:solidFill>
                  <a:schemeClr val="tx1"/>
                </a:solidFill>
                <a:effectLst/>
                <a:latin typeface="+mn-lt"/>
                <a:ea typeface="+mn-ea"/>
                <a:cs typeface="+mn-cs"/>
              </a:rPr>
              <a:t> </a:t>
            </a:r>
            <a:r>
              <a:rPr lang="en-US" dirty="0"/>
              <a:t>PMCID:</a:t>
            </a:r>
            <a:r>
              <a:rPr lang="en-US" sz="1200" b="0" i="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PMC3260132</a:t>
            </a:r>
            <a:r>
              <a:rPr lang="en-US" sz="1200" b="0" i="0" kern="1200" dirty="0">
                <a:solidFill>
                  <a:schemeClr val="tx1"/>
                </a:solidFill>
                <a:effectLst/>
                <a:latin typeface="+mn-lt"/>
                <a:ea typeface="+mn-ea"/>
                <a:cs typeface="+mn-cs"/>
              </a:rPr>
              <a:t>  Andriole JNCI 2012</a:t>
            </a:r>
            <a:endParaRPr lang="en-US" dirty="0">
              <a:cs typeface="Calibri"/>
            </a:endParaRPr>
          </a:p>
          <a:p>
            <a:r>
              <a:rPr lang="en-US" sz="1200" b="0" i="0" kern="1200" dirty="0">
                <a:solidFill>
                  <a:schemeClr val="tx1"/>
                </a:solidFill>
                <a:effectLst/>
                <a:latin typeface="+mn-lt"/>
                <a:ea typeface="+mn-ea"/>
                <a:cs typeface="+mn-cs"/>
              </a:rPr>
              <a:t>Pinsky, Cancer 2017 </a:t>
            </a:r>
            <a:r>
              <a:rPr lang="en-US" dirty="0">
                <a:hlinkClick r:id="rId4"/>
              </a:rPr>
              <a:t>https://www.ncbi.nlm.nih.gov/pubmed/27911486</a:t>
            </a:r>
            <a:endParaRPr lang="en-US" dirty="0"/>
          </a:p>
          <a:p>
            <a:endParaRPr lang="en-US" sz="1200" b="0" i="0" kern="1200" dirty="0">
              <a:solidFill>
                <a:schemeClr val="tx1"/>
              </a:solidFill>
              <a:effectLst/>
              <a:latin typeface="+mn-lt"/>
              <a:ea typeface="+mn-ea"/>
              <a:cs typeface="+mn-cs"/>
            </a:endParaRPr>
          </a:p>
          <a:p>
            <a:r>
              <a:rPr lang="en-US" dirty="0"/>
              <a:t>European Randomized study of Screening for Prostate Cancer (ERSPC) - Multi-</a:t>
            </a:r>
            <a:r>
              <a:rPr lang="en-US" dirty="0" err="1"/>
              <a:t>european</a:t>
            </a:r>
            <a:r>
              <a:rPr lang="en-US" dirty="0"/>
              <a:t> trial</a:t>
            </a:r>
            <a:endParaRPr lang="en-US" dirty="0">
              <a:cs typeface="Calibri"/>
            </a:endParaRPr>
          </a:p>
          <a:p>
            <a:r>
              <a:rPr lang="en-US" sz="1200" b="0" i="0" kern="1200" dirty="0">
                <a:solidFill>
                  <a:schemeClr val="tx1"/>
                </a:solidFill>
                <a:effectLst/>
                <a:latin typeface="+mn-lt"/>
                <a:ea typeface="+mn-ea"/>
                <a:cs typeface="+mn-cs"/>
              </a:rPr>
              <a:t>Schroder, NEJM 2012: main results ERSPC: </a:t>
            </a:r>
            <a:r>
              <a:rPr lang="en-US" dirty="0">
                <a:hlinkClick r:id="rId5"/>
              </a:rPr>
              <a:t>https://www.ncbi.nlm.nih.gov/pubmed/22417251</a:t>
            </a:r>
            <a:endParaRPr lang="en-US" dirty="0"/>
          </a:p>
          <a:p>
            <a:r>
              <a:rPr lang="en-US" sz="1200" b="0" i="0" kern="1200" dirty="0">
                <a:solidFill>
                  <a:schemeClr val="tx1"/>
                </a:solidFill>
                <a:effectLst/>
                <a:latin typeface="+mn-lt"/>
                <a:ea typeface="+mn-ea"/>
                <a:cs typeface="+mn-cs"/>
              </a:rPr>
              <a:t>Schroder, </a:t>
            </a:r>
            <a:r>
              <a:rPr lang="en-US" dirty="0"/>
              <a:t>Lancet</a:t>
            </a:r>
            <a:r>
              <a:rPr lang="en-US" sz="1200" b="0" i="0" kern="1200" dirty="0">
                <a:solidFill>
                  <a:schemeClr val="tx1"/>
                </a:solidFill>
                <a:effectLst/>
                <a:latin typeface="+mn-lt"/>
                <a:ea typeface="+mn-ea"/>
                <a:cs typeface="+mn-cs"/>
              </a:rPr>
              <a:t>, 2014: </a:t>
            </a:r>
            <a:r>
              <a:rPr lang="en-US" dirty="0">
                <a:hlinkClick r:id="rId6"/>
              </a:rPr>
              <a:t>https://www.ncbi.nlm.nih.gov/pubmed/25108889</a:t>
            </a:r>
            <a:endParaRPr lang="en-US" dirty="0"/>
          </a:p>
          <a:p>
            <a:r>
              <a:rPr lang="en-US" dirty="0">
                <a:hlinkClick r:id="rId7"/>
              </a:rPr>
              <a:t>Hugossn Eur Urol 2019:  https://www.ncbi.nlm.nih.gov/pubmed/30824296</a:t>
            </a:r>
            <a:endParaRPr lang="en-US" dirty="0">
              <a:cs typeface="Calibri"/>
            </a:endParaRPr>
          </a:p>
          <a:p>
            <a:endParaRPr lang="en-US" dirty="0"/>
          </a:p>
          <a:p>
            <a:r>
              <a:rPr lang="en-US" dirty="0"/>
              <a:t>Goteborg – Swedish Trial (was 1 arm of ERSPC), reported separate results earlier than other two studies (</a:t>
            </a:r>
            <a:r>
              <a:rPr lang="en-US" dirty="0">
                <a:hlinkClick r:id="rId8"/>
              </a:rPr>
              <a:t>https://www.ncbi.nlm.nih.gov/pmc/articles/PMC5907498/</a:t>
            </a:r>
            <a:r>
              <a:rPr lang="en-US" dirty="0"/>
              <a:t>; </a:t>
            </a:r>
            <a:r>
              <a:rPr lang="en-US" dirty="0">
                <a:hlinkClick r:id="rId9"/>
              </a:rPr>
              <a:t>https://www.ncbi.nlm.nih.gov/pubmed/20598634</a:t>
            </a:r>
            <a:r>
              <a:rPr lang="en-US" dirty="0"/>
              <a:t>. Hugosson Lan </a:t>
            </a:r>
            <a:r>
              <a:rPr lang="en-US" dirty="0" err="1"/>
              <a:t>Onc</a:t>
            </a:r>
            <a:r>
              <a:rPr lang="en-US" dirty="0"/>
              <a:t> 2010)</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BFC14E9A-3DE8-034F-B838-4E5D36AA9102}" type="slidenum">
              <a:rPr lang="en-US" smtClean="0"/>
              <a:t>47</a:t>
            </a:fld>
            <a:endParaRPr lang="en-US"/>
          </a:p>
        </p:txBody>
      </p:sp>
    </p:spTree>
    <p:extLst>
      <p:ext uri="{BB962C8B-B14F-4D97-AF65-F5344CB8AC3E}">
        <p14:creationId xmlns:p14="http://schemas.microsoft.com/office/powerpoint/2010/main" val="9722419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Prostate Lung Colorectal and Ovarian Cancer Screening Trial (PLCO) - US based</a:t>
            </a:r>
            <a:endParaRPr lang="en-US" dirty="0"/>
          </a:p>
          <a:p>
            <a:r>
              <a:rPr lang="en-US" dirty="0"/>
              <a:t>European Randomized study of Screening for Prostate Cancer (ERSPC) - Multi-</a:t>
            </a:r>
            <a:r>
              <a:rPr lang="en-US" dirty="0" err="1"/>
              <a:t>european</a:t>
            </a:r>
            <a:r>
              <a:rPr lang="en-US" dirty="0"/>
              <a:t> trial</a:t>
            </a:r>
            <a:endParaRPr lang="en-US" dirty="0">
              <a:cs typeface="Calibri"/>
            </a:endParaRPr>
          </a:p>
          <a:p>
            <a:r>
              <a:rPr lang="en-US" dirty="0">
                <a:cs typeface="Calibri"/>
              </a:rPr>
              <a:t>Goteborg – Swedish Trial (was 1 arm of ERSPC), reported separate results earlier than other two studies </a:t>
            </a:r>
          </a:p>
          <a:p>
            <a:endParaRPr lang="en-US" dirty="0"/>
          </a:p>
          <a:p>
            <a:r>
              <a:rPr lang="en-US" dirty="0"/>
              <a:t>As you can see, these three trials reported quite different RR on the possible benefit of screening. The RR’s shown here are for PC mortality.</a:t>
            </a:r>
            <a:endParaRPr lang="en-US" dirty="0">
              <a:cs typeface="Calibri"/>
            </a:endParaRPr>
          </a:p>
          <a:p>
            <a:endParaRPr lang="en-US" dirty="0"/>
          </a:p>
          <a:p>
            <a:r>
              <a:rPr lang="en-US" dirty="0"/>
              <a:t>What is clear is that in the US trial (PLCO) there was not evidence of any benefit. Why?</a:t>
            </a:r>
          </a:p>
          <a:p>
            <a:endParaRPr lang="en-US" dirty="0"/>
          </a:p>
          <a:p>
            <a:r>
              <a:rPr lang="en-US" dirty="0"/>
              <a:t>A couple clues are shown in the subsequent rows. First, there was less evidence of stage shift compared to the two European trials. Recall that one of the premises for cancer screening to work is that you are picking up the tumor earlier than previous methods allowed, therefore supporting earlier treatment and better outcomes, theoretically. Here, in the US, the change in the proportion of Stage 4 or late stage disease is less different in the US trial than in the other two trials. </a:t>
            </a:r>
          </a:p>
          <a:p>
            <a:endParaRPr lang="en-US" dirty="0"/>
          </a:p>
          <a:p>
            <a:r>
              <a:rPr lang="en-US" dirty="0"/>
              <a:t>Furthermore, the US population of men were also engaging in voluntary PSA screening BEFORE entering the study. 44% of men had had a PSA test in the US before entering the trial. PSA testing was not as routine throughout Europe at this same time. It was not reported in ERSPC and was stated as ‘none” in the Swedish trial.</a:t>
            </a:r>
          </a:p>
          <a:p>
            <a:endParaRPr lang="en-US" dirty="0"/>
          </a:p>
          <a:p>
            <a:r>
              <a:rPr lang="en-US" dirty="0"/>
              <a:t>The next row highlights issues of “contamination” or participants in the control group actually receiving PSA screening on their own, during the trial. "To be included in our definition of “PSA contamination,” a subject in the control group needed to have had a PSA test within the past year as part of a routine physical examination." As you can see, this was really high in the US study… it was estimated that about 50% of men in the control group received some screening during the study; considering time before the trial and time on trial - it was estimated that nearly 80% of men in the control group had ever had a PSA test. The routine usage of PSA screening was much less in Europe at the time, and consequently, while some "contamination" was reported in ERSPC, it was much less than in PLCO. </a:t>
            </a:r>
            <a:r>
              <a:rPr lang="en-US" dirty="0">
                <a:hlinkClick r:id="rId3"/>
              </a:rPr>
              <a:t>https://journals.sagepub.com/doi/pdf/10.1177/1740774510374091</a:t>
            </a:r>
            <a:r>
              <a:rPr lang="en-US" dirty="0"/>
              <a:t> </a:t>
            </a:r>
            <a:endParaRPr lang="en-US" dirty="0">
              <a:cs typeface="Calibri"/>
            </a:endParaRPr>
          </a:p>
          <a:p>
            <a:endParaRPr lang="en-US" dirty="0"/>
          </a:p>
          <a:p>
            <a:r>
              <a:rPr lang="en-US" dirty="0"/>
              <a:t>Lastly, the frequency of screening was quite different across the trials. One can see that the US trial ended up being a question of nearly annual screening vs every other year screening… rather than a contrast of getting screened every few years vs mainly NOT getting screening. These are 2 very different questions, which largely explains why the results were quite different.</a:t>
            </a:r>
          </a:p>
          <a:p>
            <a:endParaRPr lang="en-US" dirty="0"/>
          </a:p>
          <a:p>
            <a:r>
              <a:rPr lang="en-US" dirty="0"/>
              <a:t>High level takeaway – when RCT results differ on a seemingly similar research question, it is critical to delve into these details and really look at the exact research question that each trial was able to test. Aspects of how a trial is conducted, exact “dose” and timing of intervention, exact characteristics of the study population, </a:t>
            </a:r>
            <a:r>
              <a:rPr lang="en-US" dirty="0" err="1"/>
              <a:t>etc</a:t>
            </a:r>
            <a:r>
              <a:rPr lang="en-US" dirty="0"/>
              <a:t> all shape the specific research question and thus the causal effect that one can make inferences about.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C14E9A-3DE8-034F-B838-4E5D36AA91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05123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00DE4-5931-43B4-81EC-3528F72167EE}" type="slidenum">
              <a:rPr lang="en-US" smtClean="0"/>
              <a:pPr/>
              <a:t>49</a:t>
            </a:fld>
            <a:endParaRPr lang="en-US"/>
          </a:p>
        </p:txBody>
      </p:sp>
    </p:spTree>
    <p:extLst>
      <p:ext uri="{BB962C8B-B14F-4D97-AF65-F5344CB8AC3E}">
        <p14:creationId xmlns:p14="http://schemas.microsoft.com/office/powerpoint/2010/main" val="15238661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Goal of the Randomization in PLCO.</a:t>
            </a:r>
          </a:p>
          <a:p>
            <a:r>
              <a:rPr lang="en-US" dirty="0"/>
              <a:t>Want to be able to study randomization to PSA screening and its effect on PC death, w/o concern about confounding factors associated with screening</a:t>
            </a:r>
          </a:p>
          <a:p>
            <a:r>
              <a:rPr lang="en-US" dirty="0">
                <a:cs typeface="Calibri"/>
              </a:rPr>
              <a:t>Randomization assignment acts as an instrumental variable, associated only with exposure assignment. </a:t>
            </a:r>
          </a:p>
          <a:p>
            <a:endParaRPr lang="en-US" dirty="0">
              <a:cs typeface="Calibri"/>
            </a:endParaRPr>
          </a:p>
          <a:p>
            <a:r>
              <a:rPr lang="en-US" dirty="0">
                <a:cs typeface="Calibri"/>
              </a:rPr>
              <a:t>Intent to Treat Principle (ITT) - pneumonic "once randomized, always analyzed" - you analyze participants in RCT's according to the group they were </a:t>
            </a:r>
            <a:r>
              <a:rPr lang="en-US" b="1" i="1" dirty="0">
                <a:cs typeface="Calibri"/>
              </a:rPr>
              <a:t>assigned </a:t>
            </a:r>
            <a:r>
              <a:rPr lang="en-US" dirty="0">
                <a:cs typeface="Calibri"/>
              </a:rPr>
              <a:t>to, not based on whether they actually received the intervention or not. This upholds the usage of randomization as an </a:t>
            </a:r>
            <a:r>
              <a:rPr lang="en-US" dirty="0" err="1">
                <a:cs typeface="Calibri"/>
              </a:rPr>
              <a:t>Instr</a:t>
            </a:r>
            <a:r>
              <a:rPr lang="en-US" dirty="0">
                <a:cs typeface="Calibri"/>
              </a:rPr>
              <a:t> Var and limits confounding.  </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BFC14E9A-3DE8-034F-B838-4E5D36AA9102}" type="slidenum">
              <a:rPr lang="en-US" smtClean="0"/>
              <a:t>50</a:t>
            </a:fld>
            <a:endParaRPr lang="en-US"/>
          </a:p>
        </p:txBody>
      </p:sp>
    </p:spTree>
    <p:extLst>
      <p:ext uri="{BB962C8B-B14F-4D97-AF65-F5344CB8AC3E}">
        <p14:creationId xmlns:p14="http://schemas.microsoft.com/office/powerpoint/2010/main" val="3029950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EACA78F1-F62B-4667-A64F-3DD09B87E7A3}" type="slidenum">
              <a:rPr lang="en-US" smtClean="0">
                <a:solidFill>
                  <a:prstClr val="black"/>
                </a:solidFill>
              </a:rPr>
              <a:pPr/>
              <a:t>6</a:t>
            </a:fld>
            <a:endParaRPr lang="en-US">
              <a:solidFill>
                <a:prstClr val="black"/>
              </a:solidFill>
            </a:endParaRPr>
          </a:p>
        </p:txBody>
      </p:sp>
      <p:sp>
        <p:nvSpPr>
          <p:cNvPr id="22530" name="Rectangle 2"/>
          <p:cNvSpPr>
            <a:spLocks noGrp="1" noRot="1" noChangeAspect="1" noChangeArrowheads="1" noTextEdit="1"/>
          </p:cNvSpPr>
          <p:nvPr>
            <p:ph type="sldImg"/>
          </p:nvPr>
        </p:nvSpPr>
        <p:spPr>
          <a:xfrm>
            <a:off x="1001713" y="663575"/>
            <a:ext cx="4427537" cy="3321050"/>
          </a:xfrm>
          <a:ln/>
        </p:spPr>
      </p:sp>
      <p:sp>
        <p:nvSpPr>
          <p:cNvPr id="22531" name="Rectangle 3"/>
          <p:cNvSpPr>
            <a:spLocks noGrp="1" noChangeArrowheads="1"/>
          </p:cNvSpPr>
          <p:nvPr>
            <p:ph type="body" idx="1"/>
          </p:nvPr>
        </p:nvSpPr>
        <p:spPr>
          <a:xfrm>
            <a:off x="642938" y="4206119"/>
            <a:ext cx="5143500" cy="4057952"/>
          </a:xfrm>
          <a:noFill/>
          <a:ln/>
        </p:spPr>
        <p:txBody>
          <a:bodyPr/>
          <a:lstStyle/>
          <a:p>
            <a:r>
              <a:rPr lang="en-US" sz="900" dirty="0"/>
              <a:t>Terminology NOTE</a:t>
            </a:r>
          </a:p>
          <a:p>
            <a:endParaRPr lang="en-US" sz="900" dirty="0"/>
          </a:p>
          <a:p>
            <a:r>
              <a:rPr lang="en-US" sz="900" dirty="0"/>
              <a:t>RCT = Randomized Controlled Trial</a:t>
            </a:r>
          </a:p>
          <a:p>
            <a:endParaRPr lang="en-US" sz="900" dirty="0"/>
          </a:p>
          <a:p>
            <a:r>
              <a:rPr lang="en-US" sz="900" dirty="0"/>
              <a:t>Sometimes this same acronym may appear also for “Randomized Clinical Trial”; read the context/background to know what authors mean.</a:t>
            </a:r>
          </a:p>
          <a:p>
            <a:endParaRPr lang="en-US" sz="900" dirty="0"/>
          </a:p>
          <a:p>
            <a:r>
              <a:rPr lang="en-US" sz="900" dirty="0"/>
              <a:t>NIH Definition of clinical trial: “</a:t>
            </a:r>
            <a:r>
              <a:rPr lang="en-US" sz="1200" b="0" i="0" kern="1200" dirty="0">
                <a:solidFill>
                  <a:schemeClr val="tx1"/>
                </a:solidFill>
                <a:effectLst/>
                <a:latin typeface="+mn-lt"/>
                <a:ea typeface="+mn-ea"/>
                <a:cs typeface="+mn-cs"/>
              </a:rPr>
              <a:t>A research study in which one or more human subjects are prospectively assigned to one or more interventions (which may include placebo or other control) to evaluate the effects of those interventions on health-related biomedical or behavioral outcomes.” https://</a:t>
            </a:r>
            <a:r>
              <a:rPr lang="en-US" sz="1200" b="0" i="0" kern="1200" dirty="0" err="1">
                <a:solidFill>
                  <a:schemeClr val="tx1"/>
                </a:solidFill>
                <a:effectLst/>
                <a:latin typeface="+mn-lt"/>
                <a:ea typeface="+mn-ea"/>
                <a:cs typeface="+mn-cs"/>
              </a:rPr>
              <a:t>grants.nih.gov</a:t>
            </a:r>
            <a:r>
              <a:rPr lang="en-US" sz="1200" b="0" i="0" kern="1200" dirty="0">
                <a:solidFill>
                  <a:schemeClr val="tx1"/>
                </a:solidFill>
                <a:effectLst/>
                <a:latin typeface="+mn-lt"/>
                <a:ea typeface="+mn-ea"/>
                <a:cs typeface="+mn-cs"/>
              </a:rPr>
              <a:t>/policy/clinical-trials/</a:t>
            </a:r>
            <a:r>
              <a:rPr lang="en-US" sz="1200" b="0" i="0" kern="1200" dirty="0" err="1">
                <a:solidFill>
                  <a:schemeClr val="tx1"/>
                </a:solidFill>
                <a:effectLst/>
                <a:latin typeface="+mn-lt"/>
                <a:ea typeface="+mn-ea"/>
                <a:cs typeface="+mn-cs"/>
              </a:rPr>
              <a:t>definition.htm</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900" dirty="0"/>
          </a:p>
          <a:p>
            <a:r>
              <a:rPr lang="en-US" sz="900" dirty="0"/>
              <a:t>Note:  Not all ”clinical” trials use randomization for intervention assignment, so a “randomized controlled trial” or “randomized clinical trial” is a subset of all “clinical trials”.  </a:t>
            </a:r>
          </a:p>
          <a:p>
            <a:endParaRPr lang="en-US" sz="900" dirty="0"/>
          </a:p>
          <a:p>
            <a:r>
              <a:rPr lang="en-US" sz="900" dirty="0"/>
              <a:t>For the purposes of this lecture, we will be focused on Randomized Controlled Trials</a:t>
            </a:r>
          </a:p>
          <a:p>
            <a:endParaRPr lang="en-US" sz="900" dirty="0"/>
          </a:p>
        </p:txBody>
      </p:sp>
    </p:spTree>
    <p:extLst>
      <p:ext uri="{BB962C8B-B14F-4D97-AF65-F5344CB8AC3E}">
        <p14:creationId xmlns:p14="http://schemas.microsoft.com/office/powerpoint/2010/main" val="20691334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there was opportunistic screening in the control arm, </a:t>
            </a:r>
            <a:r>
              <a:rPr lang="en-US" dirty="0" err="1"/>
              <a:t>bc</a:t>
            </a:r>
            <a:r>
              <a:rPr lang="en-US" dirty="0"/>
              <a:t> screening was just so common at that time and this study was unblinded, so men knew what arm they were in. This contamination of the control group can cause confounding bias</a:t>
            </a:r>
          </a:p>
        </p:txBody>
      </p:sp>
      <p:sp>
        <p:nvSpPr>
          <p:cNvPr id="4" name="Slide Number Placeholder 3"/>
          <p:cNvSpPr>
            <a:spLocks noGrp="1"/>
          </p:cNvSpPr>
          <p:nvPr>
            <p:ph type="sldNum" sz="quarter" idx="5"/>
          </p:nvPr>
        </p:nvSpPr>
        <p:spPr/>
        <p:txBody>
          <a:bodyPr/>
          <a:lstStyle/>
          <a:p>
            <a:fld id="{BFC14E9A-3DE8-034F-B838-4E5D36AA9102}" type="slidenum">
              <a:rPr lang="en-US" smtClean="0"/>
              <a:t>51</a:t>
            </a:fld>
            <a:endParaRPr lang="en-US"/>
          </a:p>
        </p:txBody>
      </p:sp>
    </p:spTree>
    <p:extLst>
      <p:ext uri="{BB962C8B-B14F-4D97-AF65-F5344CB8AC3E}">
        <p14:creationId xmlns:p14="http://schemas.microsoft.com/office/powerpoint/2010/main" val="12288255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summary – while RCT's remain a gold standard study design to estimate causal effects and make causal inferences, there are still several potential ways bias can creep into such studies. These are important to be aware of when planning such studies, or examining data across different RCT's on similar research questions, and to consider when developing the "target trial" concept for one's observational study.</a:t>
            </a:r>
          </a:p>
        </p:txBody>
      </p:sp>
      <p:sp>
        <p:nvSpPr>
          <p:cNvPr id="4" name="Slide Number Placeholder 3"/>
          <p:cNvSpPr>
            <a:spLocks noGrp="1"/>
          </p:cNvSpPr>
          <p:nvPr>
            <p:ph type="sldNum" sz="quarter" idx="5"/>
          </p:nvPr>
        </p:nvSpPr>
        <p:spPr/>
        <p:txBody>
          <a:bodyPr/>
          <a:lstStyle/>
          <a:p>
            <a:fld id="{BFC14E9A-3DE8-034F-B838-4E5D36AA9102}" type="slidenum">
              <a:rPr lang="en-US" smtClean="0"/>
              <a:t>52</a:t>
            </a:fld>
            <a:endParaRPr lang="en-US"/>
          </a:p>
        </p:txBody>
      </p:sp>
    </p:spTree>
    <p:extLst>
      <p:ext uri="{BB962C8B-B14F-4D97-AF65-F5344CB8AC3E}">
        <p14:creationId xmlns:p14="http://schemas.microsoft.com/office/powerpoint/2010/main" val="37303536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C14E9A-3DE8-034F-B838-4E5D36AA9102}" type="slidenum">
              <a:rPr lang="en-US" smtClean="0"/>
              <a:t>54</a:t>
            </a:fld>
            <a:endParaRPr lang="en-US"/>
          </a:p>
        </p:txBody>
      </p:sp>
    </p:spTree>
    <p:extLst>
      <p:ext uri="{BB962C8B-B14F-4D97-AF65-F5344CB8AC3E}">
        <p14:creationId xmlns:p14="http://schemas.microsoft.com/office/powerpoint/2010/main" val="26486123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C14E9A-3DE8-034F-B838-4E5D36AA9102}" type="slidenum">
              <a:rPr lang="en-US" smtClean="0"/>
              <a:t>56</a:t>
            </a:fld>
            <a:endParaRPr lang="en-US"/>
          </a:p>
        </p:txBody>
      </p:sp>
    </p:spTree>
    <p:extLst>
      <p:ext uri="{BB962C8B-B14F-4D97-AF65-F5344CB8AC3E}">
        <p14:creationId xmlns:p14="http://schemas.microsoft.com/office/powerpoint/2010/main" val="1279316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NHS: </a:t>
            </a:r>
            <a:r>
              <a:rPr lang="en-US" dirty="0">
                <a:hlinkClick r:id="rId3"/>
              </a:rPr>
              <a:t>https://www.nejm.org/doi/full/10.1056/nejm199109123251102</a:t>
            </a:r>
            <a:r>
              <a:rPr lang="en-US" dirty="0"/>
              <a:t> HRT and CVD, 1991</a:t>
            </a:r>
          </a:p>
          <a:p>
            <a:pPr>
              <a:defRPr/>
            </a:pPr>
            <a:r>
              <a:rPr lang="en-US" dirty="0">
                <a:hlinkClick r:id="rId4"/>
              </a:rPr>
              <a:t>https://www.ncbi.nlm.nih.gov/pubmed/9187066</a:t>
            </a:r>
            <a:r>
              <a:rPr lang="en-US" dirty="0"/>
              <a:t> HRT and mortality, 1997</a:t>
            </a:r>
          </a:p>
          <a:p>
            <a:pPr>
              <a:defRPr/>
            </a:pPr>
            <a:endParaRPr lang="en-US" dirty="0"/>
          </a:p>
          <a:p>
            <a:pPr>
              <a:defRPr/>
            </a:pPr>
            <a:r>
              <a:rPr lang="en-US" dirty="0"/>
              <a:t>WHI: </a:t>
            </a:r>
          </a:p>
          <a:p>
            <a:pPr>
              <a:defRPr/>
            </a:pPr>
            <a:r>
              <a:rPr lang="en-US" dirty="0"/>
              <a:t>37,000 women</a:t>
            </a:r>
          </a:p>
          <a:p>
            <a:pPr lvl="1">
              <a:defRPr/>
            </a:pPr>
            <a:r>
              <a:rPr lang="en-US" dirty="0"/>
              <a:t>Estrogen with (1) and without (2) progesterone</a:t>
            </a:r>
          </a:p>
          <a:p>
            <a:pPr>
              <a:defRPr/>
            </a:pPr>
            <a:r>
              <a:rPr lang="en-US" dirty="0"/>
              <a:t>Ages 50-79, with or without CHD</a:t>
            </a:r>
          </a:p>
          <a:p>
            <a:pPr>
              <a:defRPr/>
            </a:pPr>
            <a:r>
              <a:rPr lang="en-US" dirty="0"/>
              <a:t>Broad range of US women, 40 centers</a:t>
            </a:r>
          </a:p>
          <a:p>
            <a:pPr>
              <a:defRPr/>
            </a:pPr>
            <a:r>
              <a:rPr lang="en-US" dirty="0"/>
              <a:t>Planned 8.5 years</a:t>
            </a:r>
          </a:p>
          <a:p>
            <a:pPr>
              <a:defRPr/>
            </a:pPr>
            <a:r>
              <a:rPr lang="en-US" dirty="0"/>
              <a:t>CHD was one key endpoint</a:t>
            </a:r>
          </a:p>
          <a:p>
            <a:pPr>
              <a:defRPr/>
            </a:pPr>
            <a:r>
              <a:rPr lang="en-US" dirty="0"/>
              <a:t>Results: </a:t>
            </a:r>
            <a:r>
              <a:rPr lang="en-US" dirty="0">
                <a:hlinkClick r:id="rId5"/>
              </a:rPr>
              <a:t>https://www.nejm.org/doi/10.1056/NEJMoa030808?url_ver=Z39.88-2003&amp;rfr_id=ori:rid:crossref.org&amp;rfr_dat=cr_pub%3dwww.ncbi.nlm.nih.gov</a:t>
            </a:r>
            <a:endParaRPr lang="en-US" dirty="0"/>
          </a:p>
          <a:p>
            <a:pPr>
              <a:defRPr/>
            </a:pPr>
            <a:r>
              <a:rPr lang="en-US" dirty="0"/>
              <a:t>Design: </a:t>
            </a:r>
            <a:r>
              <a:rPr lang="en-US" dirty="0">
                <a:hlinkClick r:id="rId6"/>
              </a:rPr>
              <a:t>https://www.sciencedirect.com/science/article/pii/S0197245697000780</a:t>
            </a:r>
            <a:endParaRPr lang="en-US" dirty="0"/>
          </a:p>
          <a:p>
            <a:pPr>
              <a:defRPr/>
            </a:pPr>
            <a:endParaRPr lang="en-US" dirty="0"/>
          </a:p>
          <a:p>
            <a:pPr>
              <a:defRPr/>
            </a:pPr>
            <a:endParaRPr lang="en-US" dirty="0"/>
          </a:p>
          <a:p>
            <a:pPr>
              <a:defRPr/>
            </a:pPr>
            <a:r>
              <a:rPr lang="en-US" sz="1200" b="0" i="0" kern="1200" dirty="0">
                <a:solidFill>
                  <a:schemeClr val="tx1"/>
                </a:solidFill>
                <a:effectLst/>
                <a:latin typeface="+mn-lt"/>
                <a:ea typeface="+mn-ea"/>
                <a:cs typeface="+mn-cs"/>
              </a:rPr>
              <a:t>HERS centers recruited and randomized 2763 women. Participants ranged in age from 44 to 79 years, with a mean age of 66.7 (SD 6.7) years. postmenopausal women with a uterus and with CHD as evidenced by prior myocardial infarction, coronary artery bypass graft surgery, percutaneous transluminal coronary angioplasty, or other mechanical revascularization or at least 50% occlusion of a major coronary artery.</a:t>
            </a:r>
            <a:endParaRPr lang="en-US" dirty="0"/>
          </a:p>
          <a:p>
            <a:r>
              <a:rPr lang="en-US" dirty="0">
                <a:hlinkClick r:id="rId7"/>
              </a:rPr>
              <a:t>https://jamanetwork.com/journals/jama/fullarticle/187879</a:t>
            </a:r>
            <a:r>
              <a:rPr lang="en-US" dirty="0"/>
              <a:t> (results)</a:t>
            </a:r>
          </a:p>
          <a:p>
            <a:r>
              <a:rPr lang="en-US" dirty="0">
                <a:hlinkClick r:id="rId8"/>
              </a:rPr>
              <a:t>https://www.sciencedirect.com/science/article/pii/S0197245698000105</a:t>
            </a:r>
            <a:r>
              <a:rPr lang="en-US" dirty="0"/>
              <a:t> (design)</a:t>
            </a:r>
          </a:p>
        </p:txBody>
      </p:sp>
      <p:sp>
        <p:nvSpPr>
          <p:cNvPr id="4" name="Slide Number Placeholder 3"/>
          <p:cNvSpPr>
            <a:spLocks noGrp="1"/>
          </p:cNvSpPr>
          <p:nvPr>
            <p:ph type="sldNum" sz="quarter" idx="5"/>
          </p:nvPr>
        </p:nvSpPr>
        <p:spPr/>
        <p:txBody>
          <a:bodyPr/>
          <a:lstStyle/>
          <a:p>
            <a:fld id="{BFC14E9A-3DE8-034F-B838-4E5D36AA9102}" type="slidenum">
              <a:rPr lang="en-US" smtClean="0"/>
              <a:t>57</a:t>
            </a:fld>
            <a:endParaRPr lang="en-US"/>
          </a:p>
        </p:txBody>
      </p:sp>
    </p:spTree>
    <p:extLst>
      <p:ext uri="{BB962C8B-B14F-4D97-AF65-F5344CB8AC3E}">
        <p14:creationId xmlns:p14="http://schemas.microsoft.com/office/powerpoint/2010/main" val="31526061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Figure 3.—Kaplan-Meier estimates of the cumulative incidence of primary coronary heart disease (CHD) events (left) and to its constituents: nonfatal myocardial infarction (MI) (center) and CHD death (right). The number of women observed at each year of follow-up and still free of an event are provided in parentheses, and the curves become fainter when this number drops below half of the cohort. Log rank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values are .91 for primary CHD events, .46 for nonfatal MI, and .23 for CHD death.</a:t>
            </a:r>
            <a:endParaRPr lang="en-US" dirty="0"/>
          </a:p>
        </p:txBody>
      </p:sp>
      <p:sp>
        <p:nvSpPr>
          <p:cNvPr id="4" name="Slide Number Placeholder 3"/>
          <p:cNvSpPr>
            <a:spLocks noGrp="1"/>
          </p:cNvSpPr>
          <p:nvPr>
            <p:ph type="sldNum" sz="quarter" idx="5"/>
          </p:nvPr>
        </p:nvSpPr>
        <p:spPr/>
        <p:txBody>
          <a:bodyPr/>
          <a:lstStyle/>
          <a:p>
            <a:fld id="{BFC14E9A-3DE8-034F-B838-4E5D36AA9102}" type="slidenum">
              <a:rPr lang="en-US" smtClean="0"/>
              <a:t>58</a:t>
            </a:fld>
            <a:endParaRPr lang="en-US"/>
          </a:p>
        </p:txBody>
      </p:sp>
    </p:spTree>
    <p:extLst>
      <p:ext uri="{BB962C8B-B14F-4D97-AF65-F5344CB8AC3E}">
        <p14:creationId xmlns:p14="http://schemas.microsoft.com/office/powerpoint/2010/main" val="16207718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037DF8-0861-E841-966A-02B765D30E95}"/>
              </a:ext>
            </a:extLst>
          </p:cNvPr>
          <p:cNvSpPr>
            <a:spLocks noGrp="1" noChangeArrowheads="1"/>
          </p:cNvSpPr>
          <p:nvPr>
            <p:ph type="sldNum"/>
          </p:nvPr>
        </p:nvSpPr>
        <p:spPr>
          <a:ln/>
        </p:spPr>
        <p:txBody>
          <a:bodyPr/>
          <a:lstStyle/>
          <a:p>
            <a:fld id="{BFB2CE1A-1C65-AB46-A881-24D7532213F9}" type="slidenum">
              <a:rPr lang="en-US" altLang="en-US"/>
              <a:pPr/>
              <a:t>59</a:t>
            </a:fld>
            <a:endParaRPr lang="en-US" altLang="en-US"/>
          </a:p>
        </p:txBody>
      </p:sp>
      <p:sp>
        <p:nvSpPr>
          <p:cNvPr id="4097" name="Text Box 1">
            <a:extLst>
              <a:ext uri="{FF2B5EF4-FFF2-40B4-BE49-F238E27FC236}">
                <a16:creationId xmlns:a16="http://schemas.microsoft.com/office/drawing/2014/main" id="{6FDD6012-BEC3-3B40-A6C5-2D7B4A0E9D3D}"/>
              </a:ext>
            </a:extLst>
          </p:cNvPr>
          <p:cNvSpPr txBox="1">
            <a:spLocks noGrp="1" noRot="1" noChangeAspect="1" noChangeArrowheads="1"/>
          </p:cNvSpPr>
          <p:nvPr>
            <p:ph type="sldImg"/>
          </p:nvPr>
        </p:nvSpPr>
        <p:spPr bwMode="auto">
          <a:xfrm>
            <a:off x="1196975" y="704850"/>
            <a:ext cx="4640263" cy="34813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a:extLst>
              <a:ext uri="{FF2B5EF4-FFF2-40B4-BE49-F238E27FC236}">
                <a16:creationId xmlns:a16="http://schemas.microsoft.com/office/drawing/2014/main" id="{84189855-2A02-DC4F-BD9F-B11C0522AB7E}"/>
              </a:ext>
            </a:extLst>
          </p:cNvPr>
          <p:cNvSpPr txBox="1">
            <a:spLocks noGrp="1" noChangeArrowheads="1"/>
          </p:cNvSpPr>
          <p:nvPr>
            <p:ph type="body" idx="1"/>
          </p:nvPr>
        </p:nvSpPr>
        <p:spPr bwMode="auto">
          <a:xfrm>
            <a:off x="703263" y="4410075"/>
            <a:ext cx="5627687" cy="4178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8820" rIns="0" bIns="0"/>
          <a:lstStyle/>
          <a:p>
            <a:pPr eaLnBrk="1">
              <a:lnSpc>
                <a:spcPct val="93000"/>
              </a:lnSpc>
              <a:spcBef>
                <a:spcPct val="0"/>
              </a:spcBef>
              <a:tabLst>
                <a:tab pos="723900" algn="l"/>
                <a:tab pos="1447800" algn="l"/>
                <a:tab pos="2171700" algn="l"/>
                <a:tab pos="2895600" algn="l"/>
                <a:tab pos="3619500" algn="l"/>
                <a:tab pos="4343400" algn="l"/>
                <a:tab pos="5067300" algn="l"/>
              </a:tabLst>
            </a:pPr>
            <a:r>
              <a:rPr lang="en-US" altLang="en-US" sz="1000" dirty="0">
                <a:latin typeface="Arial Unicode MS" panose="020B0604020202020204" pitchFamily="34" charset="-128"/>
                <a:ea typeface="Arial Unicode MS" panose="020B0604020202020204" pitchFamily="34" charset="-128"/>
                <a:cs typeface="Arial Unicode MS" panose="020B0604020202020204" pitchFamily="34" charset="-128"/>
              </a:rPr>
              <a:t>Figure 2. Kaplan–Meier Estimates of Cumulative Hazard Rates of CHD. CHD included nonfatal myocardial infarction and death due to CHD. The overall hazard ratio for CHD was 1.24 (nominal 95 percent confidence interval, 1.00 to 1.54; 95 percent confidence interval with adjustment for sequential monitoring, 0.97 to 1.60).</a:t>
            </a:r>
          </a:p>
          <a:p>
            <a:pPr eaLnBrk="1">
              <a:lnSpc>
                <a:spcPct val="93000"/>
              </a:lnSpc>
              <a:spcBef>
                <a:spcPct val="0"/>
              </a:spcBef>
              <a:tabLst>
                <a:tab pos="723900" algn="l"/>
                <a:tab pos="1447800" algn="l"/>
                <a:tab pos="2171700" algn="l"/>
                <a:tab pos="2895600" algn="l"/>
                <a:tab pos="3619500" algn="l"/>
                <a:tab pos="4343400" algn="l"/>
                <a:tab pos="5067300" algn="l"/>
              </a:tabLst>
            </a:pPr>
            <a:endParaRPr lang="en-US" altLang="en-US" sz="1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a:lnSpc>
                <a:spcPct val="93000"/>
              </a:lnSpc>
              <a:spcBef>
                <a:spcPct val="0"/>
              </a:spcBef>
              <a:tabLst>
                <a:tab pos="723900" algn="l"/>
                <a:tab pos="1447800" algn="l"/>
                <a:tab pos="2171700" algn="l"/>
                <a:tab pos="2895600" algn="l"/>
                <a:tab pos="3619500" algn="l"/>
                <a:tab pos="4343400" algn="l"/>
                <a:tab pos="5067300" algn="l"/>
              </a:tabLst>
            </a:pPr>
            <a:r>
              <a:rPr lang="en-US" altLang="en-US" sz="1000" dirty="0">
                <a:latin typeface="Arial Unicode MS" panose="020B0604020202020204" pitchFamily="34" charset="-128"/>
                <a:ea typeface="Arial Unicode MS" panose="020B0604020202020204" pitchFamily="34" charset="-128"/>
                <a:cs typeface="Arial Unicode MS" panose="020B0604020202020204" pitchFamily="34" charset="-128"/>
              </a:rPr>
              <a:t>https://</a:t>
            </a:r>
            <a:r>
              <a:rPr lang="en-US" altLang="en-US" sz="1000" dirty="0" err="1">
                <a:latin typeface="Arial Unicode MS" panose="020B0604020202020204" pitchFamily="34" charset="-128"/>
                <a:ea typeface="Arial Unicode MS" panose="020B0604020202020204" pitchFamily="34" charset="-128"/>
                <a:cs typeface="Arial Unicode MS" panose="020B0604020202020204" pitchFamily="34" charset="-128"/>
              </a:rPr>
              <a:t>www.nejm.org</a:t>
            </a:r>
            <a:r>
              <a:rPr lang="en-US" altLang="en-US" sz="10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en-US" sz="1000" dirty="0" err="1">
                <a:latin typeface="Arial Unicode MS" panose="020B0604020202020204" pitchFamily="34" charset="-128"/>
                <a:ea typeface="Arial Unicode MS" panose="020B0604020202020204" pitchFamily="34" charset="-128"/>
                <a:cs typeface="Arial Unicode MS" panose="020B0604020202020204" pitchFamily="34" charset="-128"/>
              </a:rPr>
              <a:t>doi</a:t>
            </a:r>
            <a:r>
              <a:rPr lang="en-US" altLang="en-US" sz="1000" dirty="0">
                <a:latin typeface="Arial Unicode MS" panose="020B0604020202020204" pitchFamily="34" charset="-128"/>
                <a:ea typeface="Arial Unicode MS" panose="020B0604020202020204" pitchFamily="34" charset="-128"/>
                <a:cs typeface="Arial Unicode MS" panose="020B0604020202020204" pitchFamily="34" charset="-128"/>
              </a:rPr>
              <a:t>/full/10.1056/nejmoa030808 </a:t>
            </a:r>
          </a:p>
        </p:txBody>
      </p:sp>
    </p:spTree>
    <p:extLst>
      <p:ext uri="{BB962C8B-B14F-4D97-AF65-F5344CB8AC3E}">
        <p14:creationId xmlns:p14="http://schemas.microsoft.com/office/powerpoint/2010/main" val="36070551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Bhupathiraju</a:t>
            </a:r>
            <a:r>
              <a:rPr lang="en-US" dirty="0"/>
              <a:t> SN et al, Am J Epidemiol. 2017;186(6):696–708</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hlinkClick r:id="rId3"/>
              </a:rPr>
              <a:t>https://www.ncbi.nlm.nih.gov/pubmed/28938710</a:t>
            </a:r>
            <a:endParaRPr lang="en-US" sz="1200" kern="1200" dirty="0">
              <a:solidFill>
                <a:schemeClr val="tx1"/>
              </a:solidFill>
              <a:effectLst/>
              <a:latin typeface="+mn-lt"/>
              <a:ea typeface="+mn-ea"/>
              <a:cs typeface="+mn-cs"/>
            </a:endParaRPr>
          </a:p>
          <a:p>
            <a:endParaRPr lang="en-US" dirty="0"/>
          </a:p>
          <a:p>
            <a:endParaRPr lang="en-US" dirty="0"/>
          </a:p>
          <a:p>
            <a:r>
              <a:rPr lang="en-US" dirty="0"/>
              <a:t>Suggestive inverse association from NHS data among women under 60, and within first 10 </a:t>
            </a:r>
            <a:r>
              <a:rPr lang="en-US" dirty="0" err="1"/>
              <a:t>yrs</a:t>
            </a:r>
            <a:r>
              <a:rPr lang="en-US" dirty="0"/>
              <a:t> of menopause (Hernan, </a:t>
            </a:r>
            <a:r>
              <a:rPr lang="en-US" dirty="0" err="1"/>
              <a:t>Epid</a:t>
            </a:r>
            <a:r>
              <a:rPr lang="en-US" dirty="0"/>
              <a:t>, 2008)</a:t>
            </a:r>
          </a:p>
          <a:p>
            <a:r>
              <a:rPr lang="en-US" dirty="0"/>
              <a:t>85% of NHS women initiated HRT </a:t>
            </a:r>
            <a:r>
              <a:rPr lang="en-US" dirty="0" err="1"/>
              <a:t>bt</a:t>
            </a:r>
            <a:r>
              <a:rPr lang="en-US" dirty="0"/>
              <a:t> 50-59, whereas in WHI, mean age at entry to RCT was 63, and 25% of women had previously used or were currently using HRT when they trial started</a:t>
            </a:r>
          </a:p>
          <a:p>
            <a:endParaRPr lang="en-US" dirty="0"/>
          </a:p>
          <a:p>
            <a:r>
              <a:rPr lang="en-US" dirty="0"/>
              <a:t>Earliest reports from NHS on benefit of CHD would be capturing that early phase of women just beginning menopause, and at the youngest ages. There may be a short term benefit of HRT in women under 59 or with few CHD risk factors; but as time goes on, HRT begins to have more of an adverse effect - which is what was captured in the RCT’s.</a:t>
            </a:r>
          </a:p>
        </p:txBody>
      </p:sp>
      <p:sp>
        <p:nvSpPr>
          <p:cNvPr id="4" name="Slide Number Placeholder 3"/>
          <p:cNvSpPr>
            <a:spLocks noGrp="1"/>
          </p:cNvSpPr>
          <p:nvPr>
            <p:ph type="sldNum" sz="quarter" idx="5"/>
          </p:nvPr>
        </p:nvSpPr>
        <p:spPr/>
        <p:txBody>
          <a:bodyPr/>
          <a:lstStyle/>
          <a:p>
            <a:fld id="{BFC14E9A-3DE8-034F-B838-4E5D36AA9102}" type="slidenum">
              <a:rPr lang="en-US" smtClean="0"/>
              <a:t>60</a:t>
            </a:fld>
            <a:endParaRPr lang="en-US"/>
          </a:p>
        </p:txBody>
      </p:sp>
    </p:spTree>
    <p:extLst>
      <p:ext uri="{BB962C8B-B14F-4D97-AF65-F5344CB8AC3E}">
        <p14:creationId xmlns:p14="http://schemas.microsoft.com/office/powerpoint/2010/main" val="29595505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Subsequently, several re-analyses were pursued to try to evaluate the observational data in a way where they better emulated the trials that were done, to see if there might have been missed effects.</a:t>
            </a:r>
          </a:p>
        </p:txBody>
      </p:sp>
      <p:sp>
        <p:nvSpPr>
          <p:cNvPr id="4" name="Slide Number Placeholder 3"/>
          <p:cNvSpPr>
            <a:spLocks noGrp="1"/>
          </p:cNvSpPr>
          <p:nvPr>
            <p:ph type="sldNum" sz="quarter" idx="5"/>
          </p:nvPr>
        </p:nvSpPr>
        <p:spPr/>
        <p:txBody>
          <a:bodyPr/>
          <a:lstStyle/>
          <a:p>
            <a:fld id="{BFC14E9A-3DE8-034F-B838-4E5D36AA9102}" type="slidenum">
              <a:rPr lang="en-US" smtClean="0"/>
              <a:t>61</a:t>
            </a:fld>
            <a:endParaRPr lang="en-US"/>
          </a:p>
        </p:txBody>
      </p:sp>
    </p:spTree>
    <p:extLst>
      <p:ext uri="{BB962C8B-B14F-4D97-AF65-F5344CB8AC3E}">
        <p14:creationId xmlns:p14="http://schemas.microsoft.com/office/powerpoint/2010/main" val="8918797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dirty="0">
                <a:hlinkClick r:id="rId3"/>
              </a:rPr>
              <a:t>https://www.ncbi.nlm.nih.gov/pubmed/28938710</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NHS models adjusted for: age, calendar time, smoking status (never, past, current 1–14 cigarettes/day, current 15–24 cigarettes/day, current</a:t>
            </a:r>
          </a:p>
          <a:p>
            <a:r>
              <a:rPr lang="en-US" sz="1200" kern="1200" dirty="0">
                <a:solidFill>
                  <a:schemeClr val="tx1"/>
                </a:solidFill>
                <a:effectLst/>
                <a:latin typeface="+mn-lt"/>
                <a:ea typeface="+mn-ea"/>
                <a:cs typeface="+mn-cs"/>
              </a:rPr>
              <a:t>&gt;24 cigarettes/day), alcohol intake (g/day: 0, 0.1–4.9, 5–9.9, 10–14.9, ≥15), physical activity (MET-hours/week: &lt;3, 3–8.9, 9–17.9, 18–26.9, ≥27),</a:t>
            </a:r>
          </a:p>
          <a:p>
            <a:r>
              <a:rPr lang="en-US" sz="1200" kern="1200" dirty="0">
                <a:solidFill>
                  <a:schemeClr val="tx1"/>
                </a:solidFill>
                <a:effectLst/>
                <a:latin typeface="+mn-lt"/>
                <a:ea typeface="+mn-ea"/>
                <a:cs typeface="+mn-cs"/>
              </a:rPr>
              <a:t>body mass index (weight (kg)/height (m)2; &lt;21, 21–22.9, 23–24.9, 25–26.9, 27–29.9, 30–34.9, 35–39.9, ≥40), aspirin use for at least 1 day/month</a:t>
            </a:r>
          </a:p>
          <a:p>
            <a:r>
              <a:rPr lang="en-US" sz="1200" kern="1200" dirty="0">
                <a:solidFill>
                  <a:schemeClr val="tx1"/>
                </a:solidFill>
                <a:effectLst/>
                <a:latin typeface="+mn-lt"/>
                <a:ea typeface="+mn-ea"/>
                <a:cs typeface="+mn-cs"/>
              </a:rPr>
              <a:t>(yes/no), history of high blood pressure (yes/no), history of hypercholesterolemia (yes/no), history of type 2 diabetes mellitus (yes/no; all models</a:t>
            </a:r>
          </a:p>
          <a:p>
            <a:r>
              <a:rPr lang="en-US" sz="1200" kern="1200" dirty="0">
                <a:solidFill>
                  <a:schemeClr val="tx1"/>
                </a:solidFill>
                <a:effectLst/>
                <a:latin typeface="+mn-lt"/>
                <a:ea typeface="+mn-ea"/>
                <a:cs typeface="+mn-cs"/>
              </a:rPr>
              <a:t>except diabetes as an outcome), age at menopause (continuous), parental history of early myocardial infarction (yes/no), parental history of cancer</a:t>
            </a:r>
          </a:p>
          <a:p>
            <a:r>
              <a:rPr lang="en-US" sz="1200" kern="1200" dirty="0">
                <a:solidFill>
                  <a:schemeClr val="tx1"/>
                </a:solidFill>
                <a:effectLst/>
                <a:latin typeface="+mn-lt"/>
                <a:ea typeface="+mn-ea"/>
                <a:cs typeface="+mn-cs"/>
              </a:rPr>
              <a:t>(yes/no), duration of CEE use (in months), and duration of CEE+MPA use (in months).</a:t>
            </a:r>
          </a:p>
          <a:p>
            <a:endParaRPr lang="en-US" dirty="0"/>
          </a:p>
          <a:p>
            <a:r>
              <a:rPr lang="en-US" dirty="0"/>
              <a:t>**NOTE: figure above reflects the CORRECTED legend from the online version of the article. In </a:t>
            </a:r>
            <a:r>
              <a:rPr lang="en-US" dirty="0" err="1"/>
              <a:t>orig</a:t>
            </a:r>
            <a:r>
              <a:rPr lang="en-US" dirty="0"/>
              <a:t> publication the legend had the studies reversed and was incorrect. Above is correct. The errata published post-hoc stated: “</a:t>
            </a:r>
            <a:r>
              <a:rPr lang="en-US" sz="1200" kern="1200" dirty="0">
                <a:solidFill>
                  <a:schemeClr val="tx1"/>
                </a:solidFill>
                <a:effectLst/>
                <a:latin typeface="+mn-lt"/>
                <a:ea typeface="+mn-ea"/>
                <a:cs typeface="+mn-cs"/>
              </a:rPr>
              <a:t>the legends for Figures 1–3 incorrectly stated that the results from the Women’s Health Initiative were displayed as diamonds and results from the Nurses’ Health Study were displayed as squares; the reverse is correct.”</a:t>
            </a:r>
          </a:p>
          <a:p>
            <a:endParaRPr lang="en-US" dirty="0"/>
          </a:p>
        </p:txBody>
      </p:sp>
      <p:sp>
        <p:nvSpPr>
          <p:cNvPr id="4" name="Slide Number Placeholder 3"/>
          <p:cNvSpPr>
            <a:spLocks noGrp="1"/>
          </p:cNvSpPr>
          <p:nvPr>
            <p:ph type="sldNum" sz="quarter" idx="5"/>
          </p:nvPr>
        </p:nvSpPr>
        <p:spPr/>
        <p:txBody>
          <a:bodyPr/>
          <a:lstStyle/>
          <a:p>
            <a:fld id="{BFC14E9A-3DE8-034F-B838-4E5D36AA9102}" type="slidenum">
              <a:rPr lang="en-US" smtClean="0"/>
              <a:t>62</a:t>
            </a:fld>
            <a:endParaRPr lang="en-US"/>
          </a:p>
        </p:txBody>
      </p:sp>
    </p:spTree>
    <p:extLst>
      <p:ext uri="{BB962C8B-B14F-4D97-AF65-F5344CB8AC3E}">
        <p14:creationId xmlns:p14="http://schemas.microsoft.com/office/powerpoint/2010/main" val="693013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116" indent="-108116" defTabSz="864931" eaLnBrk="0" fontAlgn="base" hangingPunct="0">
              <a:spcBef>
                <a:spcPts val="757"/>
              </a:spcBef>
              <a:spcAft>
                <a:spcPct val="0"/>
              </a:spcAft>
              <a:defRPr/>
            </a:pPr>
            <a:endParaRPr lang="en-US" dirty="0"/>
          </a:p>
          <a:p>
            <a:pPr marL="108116" indent="-108116" defTabSz="864931" eaLnBrk="0" fontAlgn="base" hangingPunct="0">
              <a:spcBef>
                <a:spcPts val="757"/>
              </a:spcBef>
              <a:spcAft>
                <a:spcPct val="0"/>
              </a:spcAft>
              <a:defRPr/>
            </a:pPr>
            <a:r>
              <a:rPr lang="en-US" dirty="0"/>
              <a:t>Many folks at UCSF use the mnemonic</a:t>
            </a:r>
            <a:r>
              <a:rPr lang="en-US" baseline="0" dirty="0"/>
              <a:t> “PICO” which stands for Population, Intervention (or Exposure if </a:t>
            </a:r>
            <a:r>
              <a:rPr lang="en-US" baseline="0" dirty="0" err="1"/>
              <a:t>Obs</a:t>
            </a:r>
            <a:r>
              <a:rPr lang="en-US" baseline="0" dirty="0"/>
              <a:t> study), Control (or Comparison group), and Outcome</a:t>
            </a:r>
          </a:p>
          <a:p>
            <a:pPr marL="108116" indent="-108116" defTabSz="864931" eaLnBrk="0" fontAlgn="base" hangingPunct="0">
              <a:spcBef>
                <a:spcPts val="757"/>
              </a:spcBef>
              <a:spcAft>
                <a:spcPct val="0"/>
              </a:spcAft>
              <a:defRPr/>
            </a:pPr>
            <a:r>
              <a:rPr lang="en-US" baseline="0" dirty="0"/>
              <a:t>For any study you are planning, conducting, or if you are reading an article, very good to identify PICO clearly for yourself.</a:t>
            </a:r>
          </a:p>
          <a:p>
            <a:pPr marL="108116" indent="-108116" defTabSz="864931" eaLnBrk="0" fontAlgn="base" hangingPunct="0">
              <a:spcBef>
                <a:spcPts val="757"/>
              </a:spcBef>
              <a:spcAft>
                <a:spcPct val="0"/>
              </a:spcAft>
              <a:defRPr/>
            </a:pPr>
            <a:endParaRPr lang="en-US" baseline="0" dirty="0"/>
          </a:p>
          <a:p>
            <a:pPr marL="108116" indent="-108116" defTabSz="864931" eaLnBrk="0" fontAlgn="base" hangingPunct="0">
              <a:spcBef>
                <a:spcPts val="757"/>
              </a:spcBef>
              <a:spcAft>
                <a:spcPct val="0"/>
              </a:spcAft>
              <a:defRPr/>
            </a:pPr>
            <a:endParaRPr lang="en-US" baseline="0" dirty="0"/>
          </a:p>
          <a:p>
            <a:pPr marL="108116" indent="-108116" defTabSz="864931" eaLnBrk="0" fontAlgn="base" hangingPunct="0">
              <a:spcBef>
                <a:spcPts val="757"/>
              </a:spcBef>
              <a:spcAft>
                <a:spcPct val="0"/>
              </a:spcAft>
              <a:defRPr/>
            </a:pPr>
            <a:endParaRPr lang="en-US" dirty="0"/>
          </a:p>
        </p:txBody>
      </p:sp>
      <p:sp>
        <p:nvSpPr>
          <p:cNvPr id="4" name="Slide Number Placeholder 3"/>
          <p:cNvSpPr>
            <a:spLocks noGrp="1"/>
          </p:cNvSpPr>
          <p:nvPr>
            <p:ph type="sldNum" sz="quarter" idx="10"/>
          </p:nvPr>
        </p:nvSpPr>
        <p:spPr/>
        <p:txBody>
          <a:bodyPr/>
          <a:lstStyle/>
          <a:p>
            <a:fld id="{2138A88D-5451-DB45-A14C-3218B5721A37}"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3145259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dirty="0">
                <a:hlinkClick r:id="rId3"/>
              </a:rPr>
              <a:t>https://www.ncbi.nlm.nih.gov/pubmed/28938710</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NHS models adjusted for: age, calendar time, smoking status (never, past, current 1–14 cigarettes/day, current 15–24 cigarettes/day, current</a:t>
            </a:r>
          </a:p>
          <a:p>
            <a:r>
              <a:rPr lang="en-US" sz="1200" kern="1200" dirty="0">
                <a:solidFill>
                  <a:schemeClr val="tx1"/>
                </a:solidFill>
                <a:effectLst/>
                <a:latin typeface="+mn-lt"/>
                <a:ea typeface="+mn-ea"/>
                <a:cs typeface="+mn-cs"/>
              </a:rPr>
              <a:t>&gt;24 cigarettes/day), alcohol intake (g/day: 0, 0.1–4.9, 5–9.9, 10–14.9, ≥15), physical activity (MET-hours/week: &lt;3, 3–8.9, 9–17.9, 18–26.9, ≥27),</a:t>
            </a:r>
          </a:p>
          <a:p>
            <a:r>
              <a:rPr lang="en-US" sz="1200" kern="1200" dirty="0">
                <a:solidFill>
                  <a:schemeClr val="tx1"/>
                </a:solidFill>
                <a:effectLst/>
                <a:latin typeface="+mn-lt"/>
                <a:ea typeface="+mn-ea"/>
                <a:cs typeface="+mn-cs"/>
              </a:rPr>
              <a:t>body mass index (weight (kg)/height (m)2; &lt;21, 21–22.9, 23–24.9, 25–26.9, 27–29.9, 30–34.9, 35–39.9, ≥40), aspirin use for at least 1 day/month</a:t>
            </a:r>
          </a:p>
          <a:p>
            <a:r>
              <a:rPr lang="en-US" sz="1200" kern="1200" dirty="0">
                <a:solidFill>
                  <a:schemeClr val="tx1"/>
                </a:solidFill>
                <a:effectLst/>
                <a:latin typeface="+mn-lt"/>
                <a:ea typeface="+mn-ea"/>
                <a:cs typeface="+mn-cs"/>
              </a:rPr>
              <a:t>(yes/no), history of high blood pressure (yes/no), history of hypercholesterolemia (yes/no), history of type 2 diabetes mellitus (yes/no; all models</a:t>
            </a:r>
          </a:p>
          <a:p>
            <a:r>
              <a:rPr lang="en-US" sz="1200" kern="1200" dirty="0">
                <a:solidFill>
                  <a:schemeClr val="tx1"/>
                </a:solidFill>
                <a:effectLst/>
                <a:latin typeface="+mn-lt"/>
                <a:ea typeface="+mn-ea"/>
                <a:cs typeface="+mn-cs"/>
              </a:rPr>
              <a:t>except diabetes as an outcome), age at menopause (continuous), parental history of early myocardial infarction (yes/no), parental history of cancer</a:t>
            </a:r>
          </a:p>
          <a:p>
            <a:r>
              <a:rPr lang="en-US" sz="1200" kern="1200" dirty="0">
                <a:solidFill>
                  <a:schemeClr val="tx1"/>
                </a:solidFill>
                <a:effectLst/>
                <a:latin typeface="+mn-lt"/>
                <a:ea typeface="+mn-ea"/>
                <a:cs typeface="+mn-cs"/>
              </a:rPr>
              <a:t>(yes/no), duration of CEE use (in months), and duration of CEE+MPA use (in months).</a:t>
            </a:r>
          </a:p>
          <a:p>
            <a:endParaRPr lang="en-US" dirty="0"/>
          </a:p>
        </p:txBody>
      </p:sp>
      <p:sp>
        <p:nvSpPr>
          <p:cNvPr id="4" name="Slide Number Placeholder 3"/>
          <p:cNvSpPr>
            <a:spLocks noGrp="1"/>
          </p:cNvSpPr>
          <p:nvPr>
            <p:ph type="sldNum" sz="quarter" idx="5"/>
          </p:nvPr>
        </p:nvSpPr>
        <p:spPr/>
        <p:txBody>
          <a:bodyPr/>
          <a:lstStyle/>
          <a:p>
            <a:fld id="{BFC14E9A-3DE8-034F-B838-4E5D36AA9102}" type="slidenum">
              <a:rPr lang="en-US" smtClean="0"/>
              <a:t>63</a:t>
            </a:fld>
            <a:endParaRPr lang="en-US"/>
          </a:p>
        </p:txBody>
      </p:sp>
    </p:spTree>
    <p:extLst>
      <p:ext uri="{BB962C8B-B14F-4D97-AF65-F5344CB8AC3E}">
        <p14:creationId xmlns:p14="http://schemas.microsoft.com/office/powerpoint/2010/main" val="28451481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WHI, the goal was to study random allocation to HRT or placebo, for the outcome of MI, with randomization acting as the instrumental variable (i.e., associated with HRT exposure and nothing else).</a:t>
            </a:r>
          </a:p>
          <a:p>
            <a:endParaRPr lang="en-US" dirty="0"/>
          </a:p>
          <a:p>
            <a:r>
              <a:rPr lang="en-US" dirty="0"/>
              <a:t>However, further studies suggested that age and time since menopause (which could be confounders) may each modify the effect of HRT on MI… (click to show interaction DAG)</a:t>
            </a:r>
          </a:p>
        </p:txBody>
      </p:sp>
      <p:sp>
        <p:nvSpPr>
          <p:cNvPr id="4" name="Slide Number Placeholder 3"/>
          <p:cNvSpPr>
            <a:spLocks noGrp="1"/>
          </p:cNvSpPr>
          <p:nvPr>
            <p:ph type="sldNum" sz="quarter" idx="5"/>
          </p:nvPr>
        </p:nvSpPr>
        <p:spPr/>
        <p:txBody>
          <a:bodyPr/>
          <a:lstStyle/>
          <a:p>
            <a:fld id="{BFC14E9A-3DE8-034F-B838-4E5D36AA9102}" type="slidenum">
              <a:rPr lang="en-US" smtClean="0"/>
              <a:t>64</a:t>
            </a:fld>
            <a:endParaRPr lang="en-US"/>
          </a:p>
        </p:txBody>
      </p:sp>
    </p:spTree>
    <p:extLst>
      <p:ext uri="{BB962C8B-B14F-4D97-AF65-F5344CB8AC3E}">
        <p14:creationId xmlns:p14="http://schemas.microsoft.com/office/powerpoint/2010/main" val="27267756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means that it may be more accurate to examine the effect of HRT allocation, conditional on age and time since menopause. In fact, when this was done in WHI, results were more similar to the original NHS results, for the sub group of younger women who had experienced menopause more recently, when they went on HRT.</a:t>
            </a:r>
          </a:p>
          <a:p>
            <a:endParaRPr lang="en-US" dirty="0"/>
          </a:p>
          <a:p>
            <a:r>
              <a:rPr lang="en-US" dirty="0"/>
              <a:t>These results suggest that age and time since menopause are effect modifiers of the association of HRT and MI, which means that the primary association of interest (HRT </a:t>
            </a:r>
            <a:r>
              <a:rPr lang="en-US" dirty="0">
                <a:sym typeface="Wingdings" pitchFamily="2" charset="2"/>
              </a:rPr>
              <a:t> MI) acts biologically differently, based on age or time since menopause… and without stratifying by these factors, one could miss relevant effects. </a:t>
            </a:r>
          </a:p>
          <a:p>
            <a:endParaRPr lang="en-US" dirty="0">
              <a:sym typeface="Wingdings" pitchFamily="2" charset="2"/>
            </a:endParaRPr>
          </a:p>
          <a:p>
            <a:r>
              <a:rPr lang="en-US" dirty="0">
                <a:sym typeface="Wingdings" pitchFamily="2" charset="2"/>
              </a:rPr>
              <a:t>NOTE: DAG’s are not great at depicting Effect Modification. Ideally, one would want to examine these questions within sub-groups of Age and time since menopause, or WITHIN strata of the boxed vars above</a:t>
            </a:r>
            <a:endParaRPr lang="en-US" dirty="0"/>
          </a:p>
        </p:txBody>
      </p:sp>
      <p:sp>
        <p:nvSpPr>
          <p:cNvPr id="4" name="Slide Number Placeholder 3"/>
          <p:cNvSpPr>
            <a:spLocks noGrp="1"/>
          </p:cNvSpPr>
          <p:nvPr>
            <p:ph type="sldNum" sz="quarter" idx="5"/>
          </p:nvPr>
        </p:nvSpPr>
        <p:spPr/>
        <p:txBody>
          <a:bodyPr/>
          <a:lstStyle/>
          <a:p>
            <a:fld id="{BFC14E9A-3DE8-034F-B838-4E5D36AA9102}" type="slidenum">
              <a:rPr lang="en-US" smtClean="0"/>
              <a:t>65</a:t>
            </a:fld>
            <a:endParaRPr lang="en-US"/>
          </a:p>
        </p:txBody>
      </p:sp>
    </p:spTree>
    <p:extLst>
      <p:ext uri="{BB962C8B-B14F-4D97-AF65-F5344CB8AC3E}">
        <p14:creationId xmlns:p14="http://schemas.microsoft.com/office/powerpoint/2010/main" val="225879608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Changes in SOC (standard of care) or issues of adherence can cripple the ability to address a meaningful question (</a:t>
            </a:r>
            <a:r>
              <a:rPr lang="en-US" dirty="0">
                <a:solidFill>
                  <a:schemeClr val="accent1"/>
                </a:solidFill>
              </a:rPr>
              <a:t>PLCO</a:t>
            </a:r>
            <a:r>
              <a:rPr lang="en-US" dirty="0"/>
              <a:t>)</a:t>
            </a:r>
          </a:p>
          <a:p>
            <a:pPr lvl="1"/>
            <a:r>
              <a:rPr lang="en-US" dirty="0"/>
              <a:t>Sample size estimates in planning phase need to anticipate some amount of lack of adherence, but can still under-estimate</a:t>
            </a:r>
          </a:p>
          <a:p>
            <a:r>
              <a:rPr lang="en-US" dirty="0"/>
              <a:t>Food can be complex, and a reductionist approach to nutrition may over-simplify the benefits (</a:t>
            </a:r>
            <a:r>
              <a:rPr lang="en-US" dirty="0">
                <a:solidFill>
                  <a:schemeClr val="accent1"/>
                </a:solidFill>
              </a:rPr>
              <a:t>ATBC</a:t>
            </a:r>
            <a:r>
              <a:rPr lang="en-US" dirty="0"/>
              <a:t>)</a:t>
            </a:r>
          </a:p>
          <a:p>
            <a:pPr lvl="1"/>
            <a:r>
              <a:rPr lang="en-US" dirty="0"/>
              <a:t>RCT’s are better for addressing “mature” questions</a:t>
            </a:r>
          </a:p>
          <a:p>
            <a:r>
              <a:rPr lang="en-US" dirty="0"/>
              <a:t>Apparent discrepancies </a:t>
            </a:r>
            <a:r>
              <a:rPr lang="en-US" dirty="0" err="1"/>
              <a:t>bt</a:t>
            </a:r>
            <a:r>
              <a:rPr lang="en-US" dirty="0"/>
              <a:t> observational data &amp; RCT’s may sometimes be explained by nuances in the actual question each addresses (pay attn to PICO)</a:t>
            </a:r>
          </a:p>
          <a:p>
            <a:pPr lvl="1">
              <a:buClr>
                <a:schemeClr val="tx1"/>
              </a:buClr>
            </a:pPr>
            <a:r>
              <a:rPr lang="en-US" dirty="0"/>
              <a:t>consider effect modification or differences in study population (</a:t>
            </a:r>
            <a:r>
              <a:rPr lang="en-US" dirty="0">
                <a:solidFill>
                  <a:schemeClr val="accent1"/>
                </a:solidFill>
              </a:rPr>
              <a:t>WHI vs NHS</a:t>
            </a:r>
            <a:r>
              <a:rPr lang="en-US" dirty="0"/>
              <a:t>)</a:t>
            </a:r>
          </a:p>
          <a:p>
            <a:pPr>
              <a:buClr>
                <a:schemeClr val="tx1"/>
              </a:buClr>
            </a:pPr>
            <a:r>
              <a:rPr lang="en-US" dirty="0"/>
              <a:t>Sometimes RCTs have surprising results that are true (</a:t>
            </a:r>
            <a:r>
              <a:rPr lang="en-US" dirty="0">
                <a:solidFill>
                  <a:schemeClr val="accent1"/>
                </a:solidFill>
              </a:rPr>
              <a:t>WHI, ATBC</a:t>
            </a:r>
            <a:r>
              <a:rPr lang="en-US" dirty="0"/>
              <a:t>)</a:t>
            </a:r>
          </a:p>
          <a:p>
            <a:endParaRPr lang="en-US" dirty="0"/>
          </a:p>
        </p:txBody>
      </p:sp>
      <p:sp>
        <p:nvSpPr>
          <p:cNvPr id="4" name="Slide Number Placeholder 3"/>
          <p:cNvSpPr>
            <a:spLocks noGrp="1"/>
          </p:cNvSpPr>
          <p:nvPr>
            <p:ph type="sldNum" sz="quarter" idx="5"/>
          </p:nvPr>
        </p:nvSpPr>
        <p:spPr/>
        <p:txBody>
          <a:bodyPr/>
          <a:lstStyle/>
          <a:p>
            <a:fld id="{BFC14E9A-3DE8-034F-B838-4E5D36AA9102}" type="slidenum">
              <a:rPr lang="en-US" smtClean="0"/>
              <a:t>66</a:t>
            </a:fld>
            <a:endParaRPr lang="en-US"/>
          </a:p>
        </p:txBody>
      </p:sp>
    </p:spTree>
    <p:extLst>
      <p:ext uri="{BB962C8B-B14F-4D97-AF65-F5344CB8AC3E}">
        <p14:creationId xmlns:p14="http://schemas.microsoft.com/office/powerpoint/2010/main" val="2982153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116" indent="-108116" defTabSz="864931" eaLnBrk="0" fontAlgn="base" hangingPunct="0">
              <a:spcBef>
                <a:spcPts val="757"/>
              </a:spcBef>
              <a:spcAft>
                <a:spcPct val="0"/>
              </a:spcAft>
              <a:defRPr/>
            </a:pPr>
            <a:endParaRPr lang="en-US" dirty="0"/>
          </a:p>
        </p:txBody>
      </p:sp>
      <p:sp>
        <p:nvSpPr>
          <p:cNvPr id="4" name="Slide Number Placeholder 3"/>
          <p:cNvSpPr>
            <a:spLocks noGrp="1"/>
          </p:cNvSpPr>
          <p:nvPr>
            <p:ph type="sldNum" sz="quarter" idx="10"/>
          </p:nvPr>
        </p:nvSpPr>
        <p:spPr/>
        <p:txBody>
          <a:bodyPr/>
          <a:lstStyle/>
          <a:p>
            <a:fld id="{2138A88D-5451-DB45-A14C-3218B5721A37}" type="slidenum">
              <a:rPr lang="en-US" smtClean="0">
                <a:solidFill>
                  <a:prstClr val="black"/>
                </a:solidFill>
              </a:rPr>
              <a:pPr/>
              <a:t>67</a:t>
            </a:fld>
            <a:endParaRPr lang="en-US" dirty="0">
              <a:solidFill>
                <a:prstClr val="black"/>
              </a:solidFill>
            </a:endParaRPr>
          </a:p>
        </p:txBody>
      </p:sp>
    </p:spTree>
    <p:extLst>
      <p:ext uri="{BB962C8B-B14F-4D97-AF65-F5344CB8AC3E}">
        <p14:creationId xmlns:p14="http://schemas.microsoft.com/office/powerpoint/2010/main" val="36944254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C14E9A-3DE8-034F-B838-4E5D36AA9102}" type="slidenum">
              <a:rPr lang="en-US" smtClean="0"/>
              <a:t>68</a:t>
            </a:fld>
            <a:endParaRPr lang="en-US"/>
          </a:p>
        </p:txBody>
      </p:sp>
    </p:spTree>
    <p:extLst>
      <p:ext uri="{BB962C8B-B14F-4D97-AF65-F5344CB8AC3E}">
        <p14:creationId xmlns:p14="http://schemas.microsoft.com/office/powerpoint/2010/main" val="41372314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12983" eaLnBrk="0" hangingPunct="0">
              <a:defRPr sz="2300">
                <a:solidFill>
                  <a:schemeClr val="tx1"/>
                </a:solidFill>
                <a:latin typeface="Times New Roman" panose="02020603050405020304" pitchFamily="18" charset="0"/>
              </a:defRPr>
            </a:lvl1pPr>
            <a:lvl2pPr marL="702756" indent="-270291" defTabSz="912983" eaLnBrk="0" hangingPunct="0">
              <a:defRPr sz="2300">
                <a:solidFill>
                  <a:schemeClr val="tx1"/>
                </a:solidFill>
                <a:latin typeface="Times New Roman" panose="02020603050405020304" pitchFamily="18" charset="0"/>
              </a:defRPr>
            </a:lvl2pPr>
            <a:lvl3pPr marL="1081164" indent="-216233" defTabSz="912983" eaLnBrk="0" hangingPunct="0">
              <a:defRPr sz="2300">
                <a:solidFill>
                  <a:schemeClr val="tx1"/>
                </a:solidFill>
                <a:latin typeface="Times New Roman" panose="02020603050405020304" pitchFamily="18" charset="0"/>
              </a:defRPr>
            </a:lvl3pPr>
            <a:lvl4pPr marL="1513629" indent="-216233" defTabSz="912983" eaLnBrk="0" hangingPunct="0">
              <a:defRPr sz="2300">
                <a:solidFill>
                  <a:schemeClr val="tx1"/>
                </a:solidFill>
                <a:latin typeface="Times New Roman" panose="02020603050405020304" pitchFamily="18" charset="0"/>
              </a:defRPr>
            </a:lvl4pPr>
            <a:lvl5pPr marL="1946095" indent="-216233" defTabSz="912983" eaLnBrk="0" hangingPunct="0">
              <a:defRPr sz="2300">
                <a:solidFill>
                  <a:schemeClr val="tx1"/>
                </a:solidFill>
                <a:latin typeface="Times New Roman" panose="02020603050405020304" pitchFamily="18" charset="0"/>
              </a:defRPr>
            </a:lvl5pPr>
            <a:lvl6pPr marL="2378560" indent="-216233" defTabSz="912983" eaLnBrk="0" fontAlgn="base" hangingPunct="0">
              <a:spcBef>
                <a:spcPct val="0"/>
              </a:spcBef>
              <a:spcAft>
                <a:spcPct val="0"/>
              </a:spcAft>
              <a:defRPr sz="2300">
                <a:solidFill>
                  <a:schemeClr val="tx1"/>
                </a:solidFill>
                <a:latin typeface="Times New Roman" panose="02020603050405020304" pitchFamily="18" charset="0"/>
              </a:defRPr>
            </a:lvl6pPr>
            <a:lvl7pPr marL="2811026" indent="-216233" defTabSz="912983" eaLnBrk="0" fontAlgn="base" hangingPunct="0">
              <a:spcBef>
                <a:spcPct val="0"/>
              </a:spcBef>
              <a:spcAft>
                <a:spcPct val="0"/>
              </a:spcAft>
              <a:defRPr sz="2300">
                <a:solidFill>
                  <a:schemeClr val="tx1"/>
                </a:solidFill>
                <a:latin typeface="Times New Roman" panose="02020603050405020304" pitchFamily="18" charset="0"/>
              </a:defRPr>
            </a:lvl7pPr>
            <a:lvl8pPr marL="3243491" indent="-216233" defTabSz="912983" eaLnBrk="0" fontAlgn="base" hangingPunct="0">
              <a:spcBef>
                <a:spcPct val="0"/>
              </a:spcBef>
              <a:spcAft>
                <a:spcPct val="0"/>
              </a:spcAft>
              <a:defRPr sz="2300">
                <a:solidFill>
                  <a:schemeClr val="tx1"/>
                </a:solidFill>
                <a:latin typeface="Times New Roman" panose="02020603050405020304" pitchFamily="18" charset="0"/>
              </a:defRPr>
            </a:lvl8pPr>
            <a:lvl9pPr marL="3675957" indent="-216233" defTabSz="912983" eaLnBrk="0" fontAlgn="base" hangingPunct="0">
              <a:spcBef>
                <a:spcPct val="0"/>
              </a:spcBef>
              <a:spcAft>
                <a:spcPct val="0"/>
              </a:spcAft>
              <a:defRPr sz="2300">
                <a:solidFill>
                  <a:schemeClr val="tx1"/>
                </a:solidFill>
                <a:latin typeface="Times New Roman" panose="02020603050405020304" pitchFamily="18" charset="0"/>
              </a:defRPr>
            </a:lvl9pPr>
          </a:lstStyle>
          <a:p>
            <a:fld id="{7A409BDA-2C5D-4D8E-B4BF-D07DE19C02F4}" type="slidenum">
              <a:rPr lang="en-US" altLang="en-US" sz="1100">
                <a:solidFill>
                  <a:prstClr val="black"/>
                </a:solidFill>
              </a:rPr>
              <a:pPr/>
              <a:t>69</a:t>
            </a:fld>
            <a:endParaRPr lang="en-US" altLang="en-US" sz="1100">
              <a:solidFill>
                <a:prstClr val="black"/>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r>
              <a:rPr lang="en-US" altLang="en-US" i="1">
                <a:latin typeface="Arial" panose="020B0604020202020204" pitchFamily="34" charset="0"/>
              </a:rPr>
              <a:t>RCT typically have…</a:t>
            </a:r>
          </a:p>
        </p:txBody>
      </p:sp>
    </p:spTree>
    <p:extLst>
      <p:ext uri="{BB962C8B-B14F-4D97-AF65-F5344CB8AC3E}">
        <p14:creationId xmlns:p14="http://schemas.microsoft.com/office/powerpoint/2010/main" val="136785422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12983" eaLnBrk="0" hangingPunct="0">
              <a:defRPr sz="2300">
                <a:solidFill>
                  <a:schemeClr val="tx1"/>
                </a:solidFill>
                <a:latin typeface="Times New Roman" panose="02020603050405020304" pitchFamily="18" charset="0"/>
              </a:defRPr>
            </a:lvl1pPr>
            <a:lvl2pPr marL="702756" indent="-270291" defTabSz="912983" eaLnBrk="0" hangingPunct="0">
              <a:defRPr sz="2300">
                <a:solidFill>
                  <a:schemeClr val="tx1"/>
                </a:solidFill>
                <a:latin typeface="Times New Roman" panose="02020603050405020304" pitchFamily="18" charset="0"/>
              </a:defRPr>
            </a:lvl2pPr>
            <a:lvl3pPr marL="1081164" indent="-216233" defTabSz="912983" eaLnBrk="0" hangingPunct="0">
              <a:defRPr sz="2300">
                <a:solidFill>
                  <a:schemeClr val="tx1"/>
                </a:solidFill>
                <a:latin typeface="Times New Roman" panose="02020603050405020304" pitchFamily="18" charset="0"/>
              </a:defRPr>
            </a:lvl3pPr>
            <a:lvl4pPr marL="1513629" indent="-216233" defTabSz="912983" eaLnBrk="0" hangingPunct="0">
              <a:defRPr sz="2300">
                <a:solidFill>
                  <a:schemeClr val="tx1"/>
                </a:solidFill>
                <a:latin typeface="Times New Roman" panose="02020603050405020304" pitchFamily="18" charset="0"/>
              </a:defRPr>
            </a:lvl4pPr>
            <a:lvl5pPr marL="1946095" indent="-216233" defTabSz="912983" eaLnBrk="0" hangingPunct="0">
              <a:defRPr sz="2300">
                <a:solidFill>
                  <a:schemeClr val="tx1"/>
                </a:solidFill>
                <a:latin typeface="Times New Roman" panose="02020603050405020304" pitchFamily="18" charset="0"/>
              </a:defRPr>
            </a:lvl5pPr>
            <a:lvl6pPr marL="2378560" indent="-216233" defTabSz="912983" eaLnBrk="0" fontAlgn="base" hangingPunct="0">
              <a:spcBef>
                <a:spcPct val="0"/>
              </a:spcBef>
              <a:spcAft>
                <a:spcPct val="0"/>
              </a:spcAft>
              <a:defRPr sz="2300">
                <a:solidFill>
                  <a:schemeClr val="tx1"/>
                </a:solidFill>
                <a:latin typeface="Times New Roman" panose="02020603050405020304" pitchFamily="18" charset="0"/>
              </a:defRPr>
            </a:lvl6pPr>
            <a:lvl7pPr marL="2811026" indent="-216233" defTabSz="912983" eaLnBrk="0" fontAlgn="base" hangingPunct="0">
              <a:spcBef>
                <a:spcPct val="0"/>
              </a:spcBef>
              <a:spcAft>
                <a:spcPct val="0"/>
              </a:spcAft>
              <a:defRPr sz="2300">
                <a:solidFill>
                  <a:schemeClr val="tx1"/>
                </a:solidFill>
                <a:latin typeface="Times New Roman" panose="02020603050405020304" pitchFamily="18" charset="0"/>
              </a:defRPr>
            </a:lvl7pPr>
            <a:lvl8pPr marL="3243491" indent="-216233" defTabSz="912983" eaLnBrk="0" fontAlgn="base" hangingPunct="0">
              <a:spcBef>
                <a:spcPct val="0"/>
              </a:spcBef>
              <a:spcAft>
                <a:spcPct val="0"/>
              </a:spcAft>
              <a:defRPr sz="2300">
                <a:solidFill>
                  <a:schemeClr val="tx1"/>
                </a:solidFill>
                <a:latin typeface="Times New Roman" panose="02020603050405020304" pitchFamily="18" charset="0"/>
              </a:defRPr>
            </a:lvl8pPr>
            <a:lvl9pPr marL="3675957" indent="-216233" defTabSz="912983" eaLnBrk="0" fontAlgn="base" hangingPunct="0">
              <a:spcBef>
                <a:spcPct val="0"/>
              </a:spcBef>
              <a:spcAft>
                <a:spcPct val="0"/>
              </a:spcAft>
              <a:defRPr sz="2300">
                <a:solidFill>
                  <a:schemeClr val="tx1"/>
                </a:solidFill>
                <a:latin typeface="Times New Roman" panose="02020603050405020304" pitchFamily="18" charset="0"/>
              </a:defRPr>
            </a:lvl9pPr>
          </a:lstStyle>
          <a:p>
            <a:fld id="{3BAE9311-D1A3-4484-A832-7F4AB5C57208}" type="slidenum">
              <a:rPr lang="en-US" altLang="en-US" sz="1100">
                <a:solidFill>
                  <a:prstClr val="black"/>
                </a:solidFill>
              </a:rPr>
              <a:pPr/>
              <a:t>70</a:t>
            </a:fld>
            <a:endParaRPr lang="en-US" altLang="en-US" sz="1100">
              <a:solidFill>
                <a:prstClr val="black"/>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r>
              <a:rPr lang="en-US" altLang="en-US" dirty="0">
                <a:latin typeface="Arial" panose="020B0604020202020204" pitchFamily="34" charset="0"/>
              </a:rPr>
              <a:t>Clear objectives, with primary and secondary endpoints….we should be able to do that in </a:t>
            </a:r>
            <a:r>
              <a:rPr lang="en-US" altLang="en-US" dirty="0" err="1">
                <a:latin typeface="Arial" panose="020B0604020202020204" pitchFamily="34" charset="0"/>
              </a:rPr>
              <a:t>Obs</a:t>
            </a:r>
            <a:r>
              <a:rPr lang="en-US" altLang="en-US" baseline="0" dirty="0">
                <a:latin typeface="Arial" panose="020B0604020202020204" pitchFamily="34" charset="0"/>
              </a:rPr>
              <a:t> studies as well as RCT’s</a:t>
            </a:r>
            <a:endParaRPr lang="en-US" altLang="en-US" dirty="0">
              <a:latin typeface="Arial" panose="020B0604020202020204" pitchFamily="34" charset="0"/>
            </a:endParaRPr>
          </a:p>
        </p:txBody>
      </p:sp>
    </p:spTree>
    <p:extLst>
      <p:ext uri="{BB962C8B-B14F-4D97-AF65-F5344CB8AC3E}">
        <p14:creationId xmlns:p14="http://schemas.microsoft.com/office/powerpoint/2010/main" val="218031453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12983" eaLnBrk="0" hangingPunct="0">
              <a:defRPr sz="2300">
                <a:solidFill>
                  <a:schemeClr val="tx1"/>
                </a:solidFill>
                <a:latin typeface="Times New Roman" panose="02020603050405020304" pitchFamily="18" charset="0"/>
              </a:defRPr>
            </a:lvl1pPr>
            <a:lvl2pPr marL="702756" indent="-270291" defTabSz="912983" eaLnBrk="0" hangingPunct="0">
              <a:defRPr sz="2300">
                <a:solidFill>
                  <a:schemeClr val="tx1"/>
                </a:solidFill>
                <a:latin typeface="Times New Roman" panose="02020603050405020304" pitchFamily="18" charset="0"/>
              </a:defRPr>
            </a:lvl2pPr>
            <a:lvl3pPr marL="1081164" indent="-216233" defTabSz="912983" eaLnBrk="0" hangingPunct="0">
              <a:defRPr sz="2300">
                <a:solidFill>
                  <a:schemeClr val="tx1"/>
                </a:solidFill>
                <a:latin typeface="Times New Roman" panose="02020603050405020304" pitchFamily="18" charset="0"/>
              </a:defRPr>
            </a:lvl3pPr>
            <a:lvl4pPr marL="1513629" indent="-216233" defTabSz="912983" eaLnBrk="0" hangingPunct="0">
              <a:defRPr sz="2300">
                <a:solidFill>
                  <a:schemeClr val="tx1"/>
                </a:solidFill>
                <a:latin typeface="Times New Roman" panose="02020603050405020304" pitchFamily="18" charset="0"/>
              </a:defRPr>
            </a:lvl4pPr>
            <a:lvl5pPr marL="1946095" indent="-216233" defTabSz="912983" eaLnBrk="0" hangingPunct="0">
              <a:defRPr sz="2300">
                <a:solidFill>
                  <a:schemeClr val="tx1"/>
                </a:solidFill>
                <a:latin typeface="Times New Roman" panose="02020603050405020304" pitchFamily="18" charset="0"/>
              </a:defRPr>
            </a:lvl5pPr>
            <a:lvl6pPr marL="2378560" indent="-216233" defTabSz="912983" eaLnBrk="0" fontAlgn="base" hangingPunct="0">
              <a:spcBef>
                <a:spcPct val="0"/>
              </a:spcBef>
              <a:spcAft>
                <a:spcPct val="0"/>
              </a:spcAft>
              <a:defRPr sz="2300">
                <a:solidFill>
                  <a:schemeClr val="tx1"/>
                </a:solidFill>
                <a:latin typeface="Times New Roman" panose="02020603050405020304" pitchFamily="18" charset="0"/>
              </a:defRPr>
            </a:lvl6pPr>
            <a:lvl7pPr marL="2811026" indent="-216233" defTabSz="912983" eaLnBrk="0" fontAlgn="base" hangingPunct="0">
              <a:spcBef>
                <a:spcPct val="0"/>
              </a:spcBef>
              <a:spcAft>
                <a:spcPct val="0"/>
              </a:spcAft>
              <a:defRPr sz="2300">
                <a:solidFill>
                  <a:schemeClr val="tx1"/>
                </a:solidFill>
                <a:latin typeface="Times New Roman" panose="02020603050405020304" pitchFamily="18" charset="0"/>
              </a:defRPr>
            </a:lvl7pPr>
            <a:lvl8pPr marL="3243491" indent="-216233" defTabSz="912983" eaLnBrk="0" fontAlgn="base" hangingPunct="0">
              <a:spcBef>
                <a:spcPct val="0"/>
              </a:spcBef>
              <a:spcAft>
                <a:spcPct val="0"/>
              </a:spcAft>
              <a:defRPr sz="2300">
                <a:solidFill>
                  <a:schemeClr val="tx1"/>
                </a:solidFill>
                <a:latin typeface="Times New Roman" panose="02020603050405020304" pitchFamily="18" charset="0"/>
              </a:defRPr>
            </a:lvl8pPr>
            <a:lvl9pPr marL="3675957" indent="-216233" defTabSz="912983" eaLnBrk="0" fontAlgn="base" hangingPunct="0">
              <a:spcBef>
                <a:spcPct val="0"/>
              </a:spcBef>
              <a:spcAft>
                <a:spcPct val="0"/>
              </a:spcAft>
              <a:defRPr sz="2300">
                <a:solidFill>
                  <a:schemeClr val="tx1"/>
                </a:solidFill>
                <a:latin typeface="Times New Roman" panose="02020603050405020304" pitchFamily="18" charset="0"/>
              </a:defRPr>
            </a:lvl9pPr>
          </a:lstStyle>
          <a:p>
            <a:fld id="{8955CDFE-9211-4B2D-A12B-6A490D5CB400}" type="slidenum">
              <a:rPr lang="en-US" altLang="en-US" sz="1100">
                <a:solidFill>
                  <a:prstClr val="black"/>
                </a:solidFill>
              </a:rPr>
              <a:pPr/>
              <a:t>71</a:t>
            </a:fld>
            <a:endParaRPr lang="en-US" altLang="en-US" sz="1100">
              <a:solidFill>
                <a:prstClr val="black"/>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r>
              <a:rPr lang="en-US" altLang="en-US" dirty="0">
                <a:latin typeface="Arial" panose="020B0604020202020204" pitchFamily="34" charset="0"/>
              </a:rPr>
              <a:t>Inclusion/exclusion criteria  should be clear</a:t>
            </a:r>
            <a:r>
              <a:rPr lang="en-US" altLang="en-US" baseline="0" dirty="0">
                <a:latin typeface="Arial" panose="020B0604020202020204" pitchFamily="34" charset="0"/>
              </a:rPr>
              <a:t> for both types of studies</a:t>
            </a:r>
            <a:endParaRPr lang="en-US" altLang="en-US" dirty="0">
              <a:latin typeface="Arial" panose="020B0604020202020204" pitchFamily="34" charset="0"/>
            </a:endParaRPr>
          </a:p>
        </p:txBody>
      </p:sp>
    </p:spTree>
    <p:extLst>
      <p:ext uri="{BB962C8B-B14F-4D97-AF65-F5344CB8AC3E}">
        <p14:creationId xmlns:p14="http://schemas.microsoft.com/office/powerpoint/2010/main" val="349281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12983" eaLnBrk="0" hangingPunct="0">
              <a:defRPr sz="2300">
                <a:solidFill>
                  <a:schemeClr val="tx1"/>
                </a:solidFill>
                <a:latin typeface="Times New Roman" panose="02020603050405020304" pitchFamily="18" charset="0"/>
              </a:defRPr>
            </a:lvl1pPr>
            <a:lvl2pPr marL="702756" indent="-270291" defTabSz="912983" eaLnBrk="0" hangingPunct="0">
              <a:defRPr sz="2300">
                <a:solidFill>
                  <a:schemeClr val="tx1"/>
                </a:solidFill>
                <a:latin typeface="Times New Roman" panose="02020603050405020304" pitchFamily="18" charset="0"/>
              </a:defRPr>
            </a:lvl2pPr>
            <a:lvl3pPr marL="1081164" indent="-216233" defTabSz="912983" eaLnBrk="0" hangingPunct="0">
              <a:defRPr sz="2300">
                <a:solidFill>
                  <a:schemeClr val="tx1"/>
                </a:solidFill>
                <a:latin typeface="Times New Roman" panose="02020603050405020304" pitchFamily="18" charset="0"/>
              </a:defRPr>
            </a:lvl3pPr>
            <a:lvl4pPr marL="1513629" indent="-216233" defTabSz="912983" eaLnBrk="0" hangingPunct="0">
              <a:defRPr sz="2300">
                <a:solidFill>
                  <a:schemeClr val="tx1"/>
                </a:solidFill>
                <a:latin typeface="Times New Roman" panose="02020603050405020304" pitchFamily="18" charset="0"/>
              </a:defRPr>
            </a:lvl4pPr>
            <a:lvl5pPr marL="1946095" indent="-216233" defTabSz="912983" eaLnBrk="0" hangingPunct="0">
              <a:defRPr sz="2300">
                <a:solidFill>
                  <a:schemeClr val="tx1"/>
                </a:solidFill>
                <a:latin typeface="Times New Roman" panose="02020603050405020304" pitchFamily="18" charset="0"/>
              </a:defRPr>
            </a:lvl5pPr>
            <a:lvl6pPr marL="2378560" indent="-216233" defTabSz="912983" eaLnBrk="0" fontAlgn="base" hangingPunct="0">
              <a:spcBef>
                <a:spcPct val="0"/>
              </a:spcBef>
              <a:spcAft>
                <a:spcPct val="0"/>
              </a:spcAft>
              <a:defRPr sz="2300">
                <a:solidFill>
                  <a:schemeClr val="tx1"/>
                </a:solidFill>
                <a:latin typeface="Times New Roman" panose="02020603050405020304" pitchFamily="18" charset="0"/>
              </a:defRPr>
            </a:lvl6pPr>
            <a:lvl7pPr marL="2811026" indent="-216233" defTabSz="912983" eaLnBrk="0" fontAlgn="base" hangingPunct="0">
              <a:spcBef>
                <a:spcPct val="0"/>
              </a:spcBef>
              <a:spcAft>
                <a:spcPct val="0"/>
              </a:spcAft>
              <a:defRPr sz="2300">
                <a:solidFill>
                  <a:schemeClr val="tx1"/>
                </a:solidFill>
                <a:latin typeface="Times New Roman" panose="02020603050405020304" pitchFamily="18" charset="0"/>
              </a:defRPr>
            </a:lvl7pPr>
            <a:lvl8pPr marL="3243491" indent="-216233" defTabSz="912983" eaLnBrk="0" fontAlgn="base" hangingPunct="0">
              <a:spcBef>
                <a:spcPct val="0"/>
              </a:spcBef>
              <a:spcAft>
                <a:spcPct val="0"/>
              </a:spcAft>
              <a:defRPr sz="2300">
                <a:solidFill>
                  <a:schemeClr val="tx1"/>
                </a:solidFill>
                <a:latin typeface="Times New Roman" panose="02020603050405020304" pitchFamily="18" charset="0"/>
              </a:defRPr>
            </a:lvl8pPr>
            <a:lvl9pPr marL="3675957" indent="-216233" defTabSz="912983" eaLnBrk="0" fontAlgn="base" hangingPunct="0">
              <a:spcBef>
                <a:spcPct val="0"/>
              </a:spcBef>
              <a:spcAft>
                <a:spcPct val="0"/>
              </a:spcAft>
              <a:defRPr sz="2300">
                <a:solidFill>
                  <a:schemeClr val="tx1"/>
                </a:solidFill>
                <a:latin typeface="Times New Roman" panose="02020603050405020304" pitchFamily="18" charset="0"/>
              </a:defRPr>
            </a:lvl9pPr>
          </a:lstStyle>
          <a:p>
            <a:fld id="{22A361F2-3815-49AF-8571-6321F07437D8}" type="slidenum">
              <a:rPr lang="en-US" altLang="en-US" sz="1100">
                <a:solidFill>
                  <a:prstClr val="black"/>
                </a:solidFill>
              </a:rPr>
              <a:pPr/>
              <a:t>72</a:t>
            </a:fld>
            <a:endParaRPr lang="en-US" altLang="en-US" sz="1100">
              <a:solidFill>
                <a:prstClr val="black"/>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r>
              <a:rPr lang="en-US" altLang="en-US" dirty="0">
                <a:latin typeface="Arial" panose="020B0604020202020204" pitchFamily="34" charset="0"/>
              </a:rPr>
              <a:t>When the goal is estimating the causal effect of certain treatment on the outcome, longitudinal studies are preferred over non</a:t>
            </a:r>
            <a:r>
              <a:rPr lang="en-US" altLang="en-US" baseline="0" dirty="0">
                <a:latin typeface="Arial" panose="020B0604020202020204" pitchFamily="34" charset="0"/>
              </a:rPr>
              <a:t> </a:t>
            </a:r>
            <a:r>
              <a:rPr lang="en-US" altLang="en-US" dirty="0">
                <a:latin typeface="Arial" panose="020B0604020202020204" pitchFamily="34" charset="0"/>
              </a:rPr>
              <a:t>longitudinal (i.e., cross-sectional) ones in which the temporal order of treatment</a:t>
            </a:r>
            <a:r>
              <a:rPr lang="en-US" altLang="en-US" baseline="0" dirty="0">
                <a:latin typeface="Arial" panose="020B0604020202020204" pitchFamily="34" charset="0"/>
              </a:rPr>
              <a:t> </a:t>
            </a:r>
            <a:r>
              <a:rPr lang="en-US" altLang="en-US" dirty="0">
                <a:latin typeface="Arial" panose="020B0604020202020204" pitchFamily="34" charset="0"/>
              </a:rPr>
              <a:t>and outcome may be unclear</a:t>
            </a:r>
          </a:p>
        </p:txBody>
      </p:sp>
    </p:spTree>
    <p:extLst>
      <p:ext uri="{BB962C8B-B14F-4D97-AF65-F5344CB8AC3E}">
        <p14:creationId xmlns:p14="http://schemas.microsoft.com/office/powerpoint/2010/main" val="4164529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116" indent="-108116" defTabSz="864931" eaLnBrk="0" fontAlgn="base" hangingPunct="0">
              <a:spcBef>
                <a:spcPts val="757"/>
              </a:spcBef>
              <a:spcAft>
                <a:spcPct val="0"/>
              </a:spcAft>
              <a:defRPr/>
            </a:pPr>
            <a:endParaRPr lang="en-US" dirty="0"/>
          </a:p>
          <a:p>
            <a:pPr marL="108116" indent="-108116" defTabSz="864931" eaLnBrk="0" fontAlgn="base" hangingPunct="0">
              <a:spcBef>
                <a:spcPts val="757"/>
              </a:spcBef>
              <a:spcAft>
                <a:spcPct val="0"/>
              </a:spcAft>
              <a:defRPr/>
            </a:pPr>
            <a:endParaRPr lang="en-US" dirty="0"/>
          </a:p>
          <a:p>
            <a:pPr marL="108116" indent="-108116" defTabSz="864931" eaLnBrk="0" fontAlgn="base" hangingPunct="0">
              <a:spcBef>
                <a:spcPts val="757"/>
              </a:spcBef>
              <a:spcAft>
                <a:spcPct val="0"/>
              </a:spcAft>
              <a:defRPr/>
            </a:pPr>
            <a:endParaRPr lang="en-US" baseline="0" dirty="0"/>
          </a:p>
          <a:p>
            <a:pPr marL="108116" indent="-108116" defTabSz="864931" eaLnBrk="0" fontAlgn="base" hangingPunct="0">
              <a:spcBef>
                <a:spcPts val="757"/>
              </a:spcBef>
              <a:spcAft>
                <a:spcPct val="0"/>
              </a:spcAft>
              <a:defRPr/>
            </a:pPr>
            <a:endParaRPr lang="en-US" dirty="0"/>
          </a:p>
        </p:txBody>
      </p:sp>
      <p:sp>
        <p:nvSpPr>
          <p:cNvPr id="4" name="Slide Number Placeholder 3"/>
          <p:cNvSpPr>
            <a:spLocks noGrp="1"/>
          </p:cNvSpPr>
          <p:nvPr>
            <p:ph type="sldNum" sz="quarter" idx="10"/>
          </p:nvPr>
        </p:nvSpPr>
        <p:spPr/>
        <p:txBody>
          <a:bodyPr/>
          <a:lstStyle/>
          <a:p>
            <a:fld id="{2138A88D-5451-DB45-A14C-3218B5721A37}"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68899851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12983" eaLnBrk="0" hangingPunct="0">
              <a:defRPr sz="2300">
                <a:solidFill>
                  <a:schemeClr val="tx1"/>
                </a:solidFill>
                <a:latin typeface="Times New Roman" panose="02020603050405020304" pitchFamily="18" charset="0"/>
              </a:defRPr>
            </a:lvl1pPr>
            <a:lvl2pPr marL="702756" indent="-270291" defTabSz="912983" eaLnBrk="0" hangingPunct="0">
              <a:defRPr sz="2300">
                <a:solidFill>
                  <a:schemeClr val="tx1"/>
                </a:solidFill>
                <a:latin typeface="Times New Roman" panose="02020603050405020304" pitchFamily="18" charset="0"/>
              </a:defRPr>
            </a:lvl2pPr>
            <a:lvl3pPr marL="1081164" indent="-216233" defTabSz="912983" eaLnBrk="0" hangingPunct="0">
              <a:defRPr sz="2300">
                <a:solidFill>
                  <a:schemeClr val="tx1"/>
                </a:solidFill>
                <a:latin typeface="Times New Roman" panose="02020603050405020304" pitchFamily="18" charset="0"/>
              </a:defRPr>
            </a:lvl3pPr>
            <a:lvl4pPr marL="1513629" indent="-216233" defTabSz="912983" eaLnBrk="0" hangingPunct="0">
              <a:defRPr sz="2300">
                <a:solidFill>
                  <a:schemeClr val="tx1"/>
                </a:solidFill>
                <a:latin typeface="Times New Roman" panose="02020603050405020304" pitchFamily="18" charset="0"/>
              </a:defRPr>
            </a:lvl4pPr>
            <a:lvl5pPr marL="1946095" indent="-216233" defTabSz="912983" eaLnBrk="0" hangingPunct="0">
              <a:defRPr sz="2300">
                <a:solidFill>
                  <a:schemeClr val="tx1"/>
                </a:solidFill>
                <a:latin typeface="Times New Roman" panose="02020603050405020304" pitchFamily="18" charset="0"/>
              </a:defRPr>
            </a:lvl5pPr>
            <a:lvl6pPr marL="2378560" indent="-216233" defTabSz="912983" eaLnBrk="0" fontAlgn="base" hangingPunct="0">
              <a:spcBef>
                <a:spcPct val="0"/>
              </a:spcBef>
              <a:spcAft>
                <a:spcPct val="0"/>
              </a:spcAft>
              <a:defRPr sz="2300">
                <a:solidFill>
                  <a:schemeClr val="tx1"/>
                </a:solidFill>
                <a:latin typeface="Times New Roman" panose="02020603050405020304" pitchFamily="18" charset="0"/>
              </a:defRPr>
            </a:lvl6pPr>
            <a:lvl7pPr marL="2811026" indent="-216233" defTabSz="912983" eaLnBrk="0" fontAlgn="base" hangingPunct="0">
              <a:spcBef>
                <a:spcPct val="0"/>
              </a:spcBef>
              <a:spcAft>
                <a:spcPct val="0"/>
              </a:spcAft>
              <a:defRPr sz="2300">
                <a:solidFill>
                  <a:schemeClr val="tx1"/>
                </a:solidFill>
                <a:latin typeface="Times New Roman" panose="02020603050405020304" pitchFamily="18" charset="0"/>
              </a:defRPr>
            </a:lvl7pPr>
            <a:lvl8pPr marL="3243491" indent="-216233" defTabSz="912983" eaLnBrk="0" fontAlgn="base" hangingPunct="0">
              <a:spcBef>
                <a:spcPct val="0"/>
              </a:spcBef>
              <a:spcAft>
                <a:spcPct val="0"/>
              </a:spcAft>
              <a:defRPr sz="2300">
                <a:solidFill>
                  <a:schemeClr val="tx1"/>
                </a:solidFill>
                <a:latin typeface="Times New Roman" panose="02020603050405020304" pitchFamily="18" charset="0"/>
              </a:defRPr>
            </a:lvl8pPr>
            <a:lvl9pPr marL="3675957" indent="-216233" defTabSz="912983" eaLnBrk="0" fontAlgn="base" hangingPunct="0">
              <a:spcBef>
                <a:spcPct val="0"/>
              </a:spcBef>
              <a:spcAft>
                <a:spcPct val="0"/>
              </a:spcAft>
              <a:defRPr sz="2300">
                <a:solidFill>
                  <a:schemeClr val="tx1"/>
                </a:solidFill>
                <a:latin typeface="Times New Roman" panose="02020603050405020304" pitchFamily="18" charset="0"/>
              </a:defRPr>
            </a:lvl9pPr>
          </a:lstStyle>
          <a:p>
            <a:fld id="{DC19CA6B-8455-481F-B8D2-37A7B905CECB}" type="slidenum">
              <a:rPr lang="en-US" altLang="en-US" sz="1100">
                <a:solidFill>
                  <a:prstClr val="black"/>
                </a:solidFill>
              </a:rPr>
              <a:pPr/>
              <a:t>73</a:t>
            </a:fld>
            <a:endParaRPr lang="en-US" altLang="en-US" sz="1100">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r>
              <a:rPr lang="en-US" altLang="en-US" dirty="0">
                <a:latin typeface="Arial" panose="020B0604020202020204" pitchFamily="34" charset="0"/>
              </a:rPr>
              <a:t>Longitudinal studies are usually classified as either experiments (the treatment is assigned by the investigators) or observational</a:t>
            </a:r>
          </a:p>
          <a:p>
            <a:r>
              <a:rPr lang="en-US" altLang="en-US" dirty="0">
                <a:latin typeface="Arial" panose="020B0604020202020204" pitchFamily="34" charset="0"/>
              </a:rPr>
              <a:t>studies (the investigators play no role in treatment assignment). Experiments are said to be randomized when the investigators assign the treatment at random. </a:t>
            </a:r>
          </a:p>
          <a:p>
            <a:r>
              <a:rPr lang="en-US" altLang="en-US" dirty="0">
                <a:latin typeface="Arial" panose="020B0604020202020204" pitchFamily="34" charset="0"/>
              </a:rPr>
              <a:t>They randomized the treatments… we cannot do that in</a:t>
            </a:r>
            <a:r>
              <a:rPr lang="en-US" altLang="en-US" baseline="0" dirty="0">
                <a:latin typeface="Arial" panose="020B0604020202020204" pitchFamily="34" charset="0"/>
              </a:rPr>
              <a:t> </a:t>
            </a:r>
            <a:r>
              <a:rPr lang="en-US" altLang="en-US" baseline="0" dirty="0" err="1">
                <a:latin typeface="Arial" panose="020B0604020202020204" pitchFamily="34" charset="0"/>
              </a:rPr>
              <a:t>obs</a:t>
            </a:r>
            <a:r>
              <a:rPr lang="en-US" altLang="en-US" baseline="0" dirty="0">
                <a:latin typeface="Arial" panose="020B0604020202020204" pitchFamily="34" charset="0"/>
              </a:rPr>
              <a:t> studies.</a:t>
            </a:r>
            <a:endParaRPr lang="en-US" altLang="en-US" dirty="0">
              <a:latin typeface="Arial" panose="020B0604020202020204" pitchFamily="34" charset="0"/>
            </a:endParaRPr>
          </a:p>
          <a:p>
            <a:r>
              <a:rPr lang="en-US" altLang="en-US" dirty="0">
                <a:latin typeface="Arial" panose="020B0604020202020204" pitchFamily="34" charset="0"/>
              </a:rPr>
              <a:t>This is one of the key differences</a:t>
            </a:r>
            <a:r>
              <a:rPr lang="en-US" altLang="en-US" baseline="0" dirty="0">
                <a:latin typeface="Arial" panose="020B0604020202020204" pitchFamily="34" charset="0"/>
              </a:rPr>
              <a:t> and leads to CONFOUNDING BIAS</a:t>
            </a:r>
            <a:endParaRPr lang="en-US" altLang="en-US" dirty="0">
              <a:latin typeface="Arial" panose="020B0604020202020204" pitchFamily="34" charset="0"/>
            </a:endParaRPr>
          </a:p>
          <a:p>
            <a:r>
              <a:rPr lang="en-US" altLang="en-US" dirty="0">
                <a:latin typeface="Arial" panose="020B0604020202020204" pitchFamily="34" charset="0"/>
              </a:rPr>
              <a:t>we have tried to achieve comparability (exchangeability) through</a:t>
            </a:r>
            <a:r>
              <a:rPr lang="en-US" altLang="en-US" baseline="0" dirty="0">
                <a:latin typeface="Arial" panose="020B0604020202020204" pitchFamily="34" charset="0"/>
              </a:rPr>
              <a:t> addressing confounding in the design or analysis phase</a:t>
            </a:r>
          </a:p>
          <a:p>
            <a:r>
              <a:rPr lang="en-US" altLang="en-US" dirty="0">
                <a:latin typeface="Arial" panose="020B0604020202020204" pitchFamily="34" charset="0"/>
              </a:rPr>
              <a:t>Challenge </a:t>
            </a:r>
            <a:r>
              <a:rPr lang="mr-IN" altLang="en-US" dirty="0">
                <a:latin typeface="Arial" panose="020B0604020202020204" pitchFamily="34" charset="0"/>
              </a:rPr>
              <a:t>–</a:t>
            </a:r>
            <a:r>
              <a:rPr lang="en-US" altLang="en-US" dirty="0">
                <a:latin typeface="Arial" panose="020B0604020202020204" pitchFamily="34" charset="0"/>
              </a:rPr>
              <a:t> many methods can only address confounding factors one is aware of</a:t>
            </a:r>
            <a:r>
              <a:rPr lang="mr-IN" altLang="en-US" dirty="0">
                <a:latin typeface="Arial" panose="020B0604020202020204" pitchFamily="34" charset="0"/>
              </a:rPr>
              <a:t>…</a:t>
            </a:r>
            <a:endParaRPr lang="en-US" altLang="en-US"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330741960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12983" eaLnBrk="0" hangingPunct="0">
              <a:defRPr sz="2300">
                <a:solidFill>
                  <a:schemeClr val="tx1"/>
                </a:solidFill>
                <a:latin typeface="Times New Roman" panose="02020603050405020304" pitchFamily="18" charset="0"/>
              </a:defRPr>
            </a:lvl1pPr>
            <a:lvl2pPr marL="702756" indent="-270291" defTabSz="912983" eaLnBrk="0" hangingPunct="0">
              <a:defRPr sz="2300">
                <a:solidFill>
                  <a:schemeClr val="tx1"/>
                </a:solidFill>
                <a:latin typeface="Times New Roman" panose="02020603050405020304" pitchFamily="18" charset="0"/>
              </a:defRPr>
            </a:lvl2pPr>
            <a:lvl3pPr marL="1081164" indent="-216233" defTabSz="912983" eaLnBrk="0" hangingPunct="0">
              <a:defRPr sz="2300">
                <a:solidFill>
                  <a:schemeClr val="tx1"/>
                </a:solidFill>
                <a:latin typeface="Times New Roman" panose="02020603050405020304" pitchFamily="18" charset="0"/>
              </a:defRPr>
            </a:lvl3pPr>
            <a:lvl4pPr marL="1513629" indent="-216233" defTabSz="912983" eaLnBrk="0" hangingPunct="0">
              <a:defRPr sz="2300">
                <a:solidFill>
                  <a:schemeClr val="tx1"/>
                </a:solidFill>
                <a:latin typeface="Times New Roman" panose="02020603050405020304" pitchFamily="18" charset="0"/>
              </a:defRPr>
            </a:lvl4pPr>
            <a:lvl5pPr marL="1946095" indent="-216233" defTabSz="912983" eaLnBrk="0" hangingPunct="0">
              <a:defRPr sz="2300">
                <a:solidFill>
                  <a:schemeClr val="tx1"/>
                </a:solidFill>
                <a:latin typeface="Times New Roman" panose="02020603050405020304" pitchFamily="18" charset="0"/>
              </a:defRPr>
            </a:lvl5pPr>
            <a:lvl6pPr marL="2378560" indent="-216233" defTabSz="912983" eaLnBrk="0" fontAlgn="base" hangingPunct="0">
              <a:spcBef>
                <a:spcPct val="0"/>
              </a:spcBef>
              <a:spcAft>
                <a:spcPct val="0"/>
              </a:spcAft>
              <a:defRPr sz="2300">
                <a:solidFill>
                  <a:schemeClr val="tx1"/>
                </a:solidFill>
                <a:latin typeface="Times New Roman" panose="02020603050405020304" pitchFamily="18" charset="0"/>
              </a:defRPr>
            </a:lvl6pPr>
            <a:lvl7pPr marL="2811026" indent="-216233" defTabSz="912983" eaLnBrk="0" fontAlgn="base" hangingPunct="0">
              <a:spcBef>
                <a:spcPct val="0"/>
              </a:spcBef>
              <a:spcAft>
                <a:spcPct val="0"/>
              </a:spcAft>
              <a:defRPr sz="2300">
                <a:solidFill>
                  <a:schemeClr val="tx1"/>
                </a:solidFill>
                <a:latin typeface="Times New Roman" panose="02020603050405020304" pitchFamily="18" charset="0"/>
              </a:defRPr>
            </a:lvl7pPr>
            <a:lvl8pPr marL="3243491" indent="-216233" defTabSz="912983" eaLnBrk="0" fontAlgn="base" hangingPunct="0">
              <a:spcBef>
                <a:spcPct val="0"/>
              </a:spcBef>
              <a:spcAft>
                <a:spcPct val="0"/>
              </a:spcAft>
              <a:defRPr sz="2300">
                <a:solidFill>
                  <a:schemeClr val="tx1"/>
                </a:solidFill>
                <a:latin typeface="Times New Roman" panose="02020603050405020304" pitchFamily="18" charset="0"/>
              </a:defRPr>
            </a:lvl8pPr>
            <a:lvl9pPr marL="3675957" indent="-216233" defTabSz="912983" eaLnBrk="0" fontAlgn="base" hangingPunct="0">
              <a:spcBef>
                <a:spcPct val="0"/>
              </a:spcBef>
              <a:spcAft>
                <a:spcPct val="0"/>
              </a:spcAft>
              <a:defRPr sz="2300">
                <a:solidFill>
                  <a:schemeClr val="tx1"/>
                </a:solidFill>
                <a:latin typeface="Times New Roman" panose="02020603050405020304" pitchFamily="18" charset="0"/>
              </a:defRPr>
            </a:lvl9pPr>
          </a:lstStyle>
          <a:p>
            <a:fld id="{30C6DF42-6B76-4452-9330-1D8CBC1C163B}" type="slidenum">
              <a:rPr lang="en-US" altLang="en-US" sz="1100">
                <a:solidFill>
                  <a:prstClr val="black"/>
                </a:solidFill>
              </a:rPr>
              <a:pPr/>
              <a:t>74</a:t>
            </a:fld>
            <a:endParaRPr lang="en-US" altLang="en-US" sz="1100">
              <a:solidFill>
                <a:prstClr val="black"/>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r>
              <a:rPr lang="en-US" altLang="en-US" dirty="0">
                <a:latin typeface="Arial" panose="020B0604020202020204" pitchFamily="34" charset="0"/>
              </a:rPr>
              <a:t>Blinding is another key difference, although some assessments in OBS studies can be done blinded.</a:t>
            </a:r>
          </a:p>
          <a:p>
            <a:endParaRPr lang="en-US" altLang="en-US" dirty="0">
              <a:latin typeface="Arial" panose="020B0604020202020204" pitchFamily="34" charset="0"/>
            </a:endParaRPr>
          </a:p>
          <a:p>
            <a:r>
              <a:rPr lang="en-US" altLang="en-US" dirty="0">
                <a:latin typeface="Arial" panose="020B0604020202020204" pitchFamily="34" charset="0"/>
              </a:rPr>
              <a:t>we could also perhaps do blinded analysis</a:t>
            </a:r>
          </a:p>
          <a:p>
            <a:endParaRPr lang="en-US" altLang="en-US" dirty="0">
              <a:latin typeface="Arial" panose="020B0604020202020204" pitchFamily="34" charset="0"/>
            </a:endParaRPr>
          </a:p>
          <a:p>
            <a:r>
              <a:rPr lang="en-US" altLang="en-US" dirty="0">
                <a:latin typeface="Arial" panose="020B0604020202020204" pitchFamily="34" charset="0"/>
              </a:rPr>
              <a:t>Also,</a:t>
            </a:r>
            <a:r>
              <a:rPr lang="en-US" altLang="en-US" baseline="0" dirty="0">
                <a:latin typeface="Arial" panose="020B0604020202020204" pitchFamily="34" charset="0"/>
              </a:rPr>
              <a:t> many types of clinical trials are NOT blinded (e.g., exercise, diet, </a:t>
            </a:r>
            <a:r>
              <a:rPr lang="en-US" altLang="en-US" baseline="0" dirty="0" err="1">
                <a:latin typeface="Arial" panose="020B0604020202020204" pitchFamily="34" charset="0"/>
              </a:rPr>
              <a:t>etc</a:t>
            </a:r>
            <a:r>
              <a:rPr lang="en-US" altLang="en-US" baseline="0" dirty="0">
                <a:latin typeface="Arial" panose="020B0604020202020204" pitchFamily="34" charset="0"/>
              </a:rPr>
              <a:t>)</a:t>
            </a:r>
            <a:endParaRPr lang="en-US" altLang="en-US"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65107429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12983" eaLnBrk="0" hangingPunct="0">
              <a:defRPr sz="2300">
                <a:solidFill>
                  <a:schemeClr val="tx1"/>
                </a:solidFill>
                <a:latin typeface="Times New Roman" panose="02020603050405020304" pitchFamily="18" charset="0"/>
              </a:defRPr>
            </a:lvl1pPr>
            <a:lvl2pPr marL="702756" indent="-270291" defTabSz="912983" eaLnBrk="0" hangingPunct="0">
              <a:defRPr sz="2300">
                <a:solidFill>
                  <a:schemeClr val="tx1"/>
                </a:solidFill>
                <a:latin typeface="Times New Roman" panose="02020603050405020304" pitchFamily="18" charset="0"/>
              </a:defRPr>
            </a:lvl2pPr>
            <a:lvl3pPr marL="1081164" indent="-216233" defTabSz="912983" eaLnBrk="0" hangingPunct="0">
              <a:defRPr sz="2300">
                <a:solidFill>
                  <a:schemeClr val="tx1"/>
                </a:solidFill>
                <a:latin typeface="Times New Roman" panose="02020603050405020304" pitchFamily="18" charset="0"/>
              </a:defRPr>
            </a:lvl3pPr>
            <a:lvl4pPr marL="1513629" indent="-216233" defTabSz="912983" eaLnBrk="0" hangingPunct="0">
              <a:defRPr sz="2300">
                <a:solidFill>
                  <a:schemeClr val="tx1"/>
                </a:solidFill>
                <a:latin typeface="Times New Roman" panose="02020603050405020304" pitchFamily="18" charset="0"/>
              </a:defRPr>
            </a:lvl4pPr>
            <a:lvl5pPr marL="1946095" indent="-216233" defTabSz="912983" eaLnBrk="0" hangingPunct="0">
              <a:defRPr sz="2300">
                <a:solidFill>
                  <a:schemeClr val="tx1"/>
                </a:solidFill>
                <a:latin typeface="Times New Roman" panose="02020603050405020304" pitchFamily="18" charset="0"/>
              </a:defRPr>
            </a:lvl5pPr>
            <a:lvl6pPr marL="2378560" indent="-216233" defTabSz="912983" eaLnBrk="0" fontAlgn="base" hangingPunct="0">
              <a:spcBef>
                <a:spcPct val="0"/>
              </a:spcBef>
              <a:spcAft>
                <a:spcPct val="0"/>
              </a:spcAft>
              <a:defRPr sz="2300">
                <a:solidFill>
                  <a:schemeClr val="tx1"/>
                </a:solidFill>
                <a:latin typeface="Times New Roman" panose="02020603050405020304" pitchFamily="18" charset="0"/>
              </a:defRPr>
            </a:lvl6pPr>
            <a:lvl7pPr marL="2811026" indent="-216233" defTabSz="912983" eaLnBrk="0" fontAlgn="base" hangingPunct="0">
              <a:spcBef>
                <a:spcPct val="0"/>
              </a:spcBef>
              <a:spcAft>
                <a:spcPct val="0"/>
              </a:spcAft>
              <a:defRPr sz="2300">
                <a:solidFill>
                  <a:schemeClr val="tx1"/>
                </a:solidFill>
                <a:latin typeface="Times New Roman" panose="02020603050405020304" pitchFamily="18" charset="0"/>
              </a:defRPr>
            </a:lvl7pPr>
            <a:lvl8pPr marL="3243491" indent="-216233" defTabSz="912983" eaLnBrk="0" fontAlgn="base" hangingPunct="0">
              <a:spcBef>
                <a:spcPct val="0"/>
              </a:spcBef>
              <a:spcAft>
                <a:spcPct val="0"/>
              </a:spcAft>
              <a:defRPr sz="2300">
                <a:solidFill>
                  <a:schemeClr val="tx1"/>
                </a:solidFill>
                <a:latin typeface="Times New Roman" panose="02020603050405020304" pitchFamily="18" charset="0"/>
              </a:defRPr>
            </a:lvl8pPr>
            <a:lvl9pPr marL="3675957" indent="-216233" defTabSz="912983" eaLnBrk="0" fontAlgn="base" hangingPunct="0">
              <a:spcBef>
                <a:spcPct val="0"/>
              </a:spcBef>
              <a:spcAft>
                <a:spcPct val="0"/>
              </a:spcAft>
              <a:defRPr sz="2300">
                <a:solidFill>
                  <a:schemeClr val="tx1"/>
                </a:solidFill>
                <a:latin typeface="Times New Roman" panose="02020603050405020304" pitchFamily="18" charset="0"/>
              </a:defRPr>
            </a:lvl9pPr>
          </a:lstStyle>
          <a:p>
            <a:fld id="{C95C2799-DD83-40B5-8DA0-26179B5C49E4}" type="slidenum">
              <a:rPr lang="en-US" altLang="en-US" sz="1100">
                <a:solidFill>
                  <a:prstClr val="black"/>
                </a:solidFill>
              </a:rPr>
              <a:pPr/>
              <a:t>75</a:t>
            </a:fld>
            <a:endParaRPr lang="en-US" altLang="en-US" sz="1100">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r>
              <a:rPr lang="en-US" altLang="en-US" i="1" dirty="0">
                <a:latin typeface="Arial" panose="020B0604020202020204" pitchFamily="34" charset="0"/>
              </a:rPr>
              <a:t>RCT very carefully estimate the adequate sample size</a:t>
            </a:r>
            <a:r>
              <a:rPr lang="mr-IN" altLang="en-US" i="1" dirty="0">
                <a:latin typeface="Arial" panose="020B0604020202020204" pitchFamily="34" charset="0"/>
              </a:rPr>
              <a:t>…</a:t>
            </a:r>
            <a:r>
              <a:rPr lang="en-US" altLang="en-US" i="1" dirty="0">
                <a:latin typeface="Arial" panose="020B0604020202020204" pitchFamily="34" charset="0"/>
              </a:rPr>
              <a:t> ethical ramifications if we do not properly design</a:t>
            </a:r>
            <a:r>
              <a:rPr lang="en-US" altLang="en-US" i="1" baseline="0" dirty="0">
                <a:latin typeface="Arial" panose="020B0604020202020204" pitchFamily="34" charset="0"/>
              </a:rPr>
              <a:t> RCT</a:t>
            </a:r>
            <a:endParaRPr lang="en-US" altLang="en-US" i="1"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247566441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12983" eaLnBrk="0" hangingPunct="0">
              <a:defRPr sz="2300">
                <a:solidFill>
                  <a:schemeClr val="tx1"/>
                </a:solidFill>
                <a:latin typeface="Times New Roman" panose="02020603050405020304" pitchFamily="18" charset="0"/>
              </a:defRPr>
            </a:lvl1pPr>
            <a:lvl2pPr marL="702756" indent="-270291" defTabSz="912983" eaLnBrk="0" hangingPunct="0">
              <a:defRPr sz="2300">
                <a:solidFill>
                  <a:schemeClr val="tx1"/>
                </a:solidFill>
                <a:latin typeface="Times New Roman" panose="02020603050405020304" pitchFamily="18" charset="0"/>
              </a:defRPr>
            </a:lvl2pPr>
            <a:lvl3pPr marL="1081164" indent="-216233" defTabSz="912983" eaLnBrk="0" hangingPunct="0">
              <a:defRPr sz="2300">
                <a:solidFill>
                  <a:schemeClr val="tx1"/>
                </a:solidFill>
                <a:latin typeface="Times New Roman" panose="02020603050405020304" pitchFamily="18" charset="0"/>
              </a:defRPr>
            </a:lvl3pPr>
            <a:lvl4pPr marL="1513629" indent="-216233" defTabSz="912983" eaLnBrk="0" hangingPunct="0">
              <a:defRPr sz="2300">
                <a:solidFill>
                  <a:schemeClr val="tx1"/>
                </a:solidFill>
                <a:latin typeface="Times New Roman" panose="02020603050405020304" pitchFamily="18" charset="0"/>
              </a:defRPr>
            </a:lvl4pPr>
            <a:lvl5pPr marL="1946095" indent="-216233" defTabSz="912983" eaLnBrk="0" hangingPunct="0">
              <a:defRPr sz="2300">
                <a:solidFill>
                  <a:schemeClr val="tx1"/>
                </a:solidFill>
                <a:latin typeface="Times New Roman" panose="02020603050405020304" pitchFamily="18" charset="0"/>
              </a:defRPr>
            </a:lvl5pPr>
            <a:lvl6pPr marL="2378560" indent="-216233" defTabSz="912983" eaLnBrk="0" fontAlgn="base" hangingPunct="0">
              <a:spcBef>
                <a:spcPct val="0"/>
              </a:spcBef>
              <a:spcAft>
                <a:spcPct val="0"/>
              </a:spcAft>
              <a:defRPr sz="2300">
                <a:solidFill>
                  <a:schemeClr val="tx1"/>
                </a:solidFill>
                <a:latin typeface="Times New Roman" panose="02020603050405020304" pitchFamily="18" charset="0"/>
              </a:defRPr>
            </a:lvl6pPr>
            <a:lvl7pPr marL="2811026" indent="-216233" defTabSz="912983" eaLnBrk="0" fontAlgn="base" hangingPunct="0">
              <a:spcBef>
                <a:spcPct val="0"/>
              </a:spcBef>
              <a:spcAft>
                <a:spcPct val="0"/>
              </a:spcAft>
              <a:defRPr sz="2300">
                <a:solidFill>
                  <a:schemeClr val="tx1"/>
                </a:solidFill>
                <a:latin typeface="Times New Roman" panose="02020603050405020304" pitchFamily="18" charset="0"/>
              </a:defRPr>
            </a:lvl7pPr>
            <a:lvl8pPr marL="3243491" indent="-216233" defTabSz="912983" eaLnBrk="0" fontAlgn="base" hangingPunct="0">
              <a:spcBef>
                <a:spcPct val="0"/>
              </a:spcBef>
              <a:spcAft>
                <a:spcPct val="0"/>
              </a:spcAft>
              <a:defRPr sz="2300">
                <a:solidFill>
                  <a:schemeClr val="tx1"/>
                </a:solidFill>
                <a:latin typeface="Times New Roman" panose="02020603050405020304" pitchFamily="18" charset="0"/>
              </a:defRPr>
            </a:lvl8pPr>
            <a:lvl9pPr marL="3675957" indent="-216233" defTabSz="912983" eaLnBrk="0" fontAlgn="base" hangingPunct="0">
              <a:spcBef>
                <a:spcPct val="0"/>
              </a:spcBef>
              <a:spcAft>
                <a:spcPct val="0"/>
              </a:spcAft>
              <a:defRPr sz="2300">
                <a:solidFill>
                  <a:schemeClr val="tx1"/>
                </a:solidFill>
                <a:latin typeface="Times New Roman" panose="02020603050405020304" pitchFamily="18" charset="0"/>
              </a:defRPr>
            </a:lvl9pPr>
          </a:lstStyle>
          <a:p>
            <a:fld id="{27B709EE-9EF5-4B0C-A4F1-653F360EB8EA}" type="slidenum">
              <a:rPr lang="en-US" altLang="en-US" sz="1100">
                <a:solidFill>
                  <a:prstClr val="black"/>
                </a:solidFill>
              </a:rPr>
              <a:pPr/>
              <a:t>76</a:t>
            </a:fld>
            <a:endParaRPr lang="en-US" altLang="en-US" sz="1100">
              <a:solidFill>
                <a:prstClr val="black"/>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r>
              <a:rPr lang="en-US" altLang="en-US" dirty="0">
                <a:latin typeface="Arial" panose="020B0604020202020204" pitchFamily="34" charset="0"/>
              </a:rPr>
              <a:t>They are often international, multicenter… we can also do that, we can even collaborate</a:t>
            </a:r>
            <a:r>
              <a:rPr lang="mr-IN" altLang="en-US" dirty="0">
                <a:latin typeface="Arial" panose="020B0604020202020204" pitchFamily="34" charset="0"/>
              </a:rPr>
              <a:t>…</a:t>
            </a:r>
            <a:r>
              <a:rPr lang="en-US" altLang="en-US" dirty="0">
                <a:latin typeface="Arial" panose="020B0604020202020204" pitchFamily="34" charset="0"/>
              </a:rPr>
              <a:t> </a:t>
            </a:r>
            <a:r>
              <a:rPr lang="en-US" altLang="en-US" dirty="0">
                <a:latin typeface="Arial" panose="020B0604020202020204" pitchFamily="34" charset="0"/>
                <a:sym typeface="Wingdings"/>
              </a:rPr>
              <a:t> </a:t>
            </a:r>
            <a:endParaRPr lang="en-US" altLang="en-US" dirty="0">
              <a:latin typeface="Arial" panose="020B0604020202020204" pitchFamily="34" charset="0"/>
            </a:endParaRPr>
          </a:p>
          <a:p>
            <a:r>
              <a:rPr lang="en-US" altLang="en-US" dirty="0">
                <a:latin typeface="Arial" panose="020B0604020202020204" pitchFamily="34" charset="0"/>
              </a:rPr>
              <a:t>Cohorts also can be pooled for even larger studies/analyses</a:t>
            </a:r>
          </a:p>
          <a:p>
            <a:endParaRPr lang="en-US" altLang="en-US" dirty="0">
              <a:latin typeface="Arial" panose="020B0604020202020204" pitchFamily="34" charset="0"/>
            </a:endParaRPr>
          </a:p>
        </p:txBody>
      </p:sp>
    </p:spTree>
    <p:extLst>
      <p:ext uri="{BB962C8B-B14F-4D97-AF65-F5344CB8AC3E}">
        <p14:creationId xmlns:p14="http://schemas.microsoft.com/office/powerpoint/2010/main" val="239773598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12983" eaLnBrk="0" hangingPunct="0">
              <a:defRPr sz="2300">
                <a:solidFill>
                  <a:schemeClr val="tx1"/>
                </a:solidFill>
                <a:latin typeface="Times New Roman" panose="02020603050405020304" pitchFamily="18" charset="0"/>
              </a:defRPr>
            </a:lvl1pPr>
            <a:lvl2pPr marL="702756" indent="-270291" defTabSz="912983" eaLnBrk="0" hangingPunct="0">
              <a:defRPr sz="2300">
                <a:solidFill>
                  <a:schemeClr val="tx1"/>
                </a:solidFill>
                <a:latin typeface="Times New Roman" panose="02020603050405020304" pitchFamily="18" charset="0"/>
              </a:defRPr>
            </a:lvl2pPr>
            <a:lvl3pPr marL="1081164" indent="-216233" defTabSz="912983" eaLnBrk="0" hangingPunct="0">
              <a:defRPr sz="2300">
                <a:solidFill>
                  <a:schemeClr val="tx1"/>
                </a:solidFill>
                <a:latin typeface="Times New Roman" panose="02020603050405020304" pitchFamily="18" charset="0"/>
              </a:defRPr>
            </a:lvl3pPr>
            <a:lvl4pPr marL="1513629" indent="-216233" defTabSz="912983" eaLnBrk="0" hangingPunct="0">
              <a:defRPr sz="2300">
                <a:solidFill>
                  <a:schemeClr val="tx1"/>
                </a:solidFill>
                <a:latin typeface="Times New Roman" panose="02020603050405020304" pitchFamily="18" charset="0"/>
              </a:defRPr>
            </a:lvl4pPr>
            <a:lvl5pPr marL="1946095" indent="-216233" defTabSz="912983" eaLnBrk="0" hangingPunct="0">
              <a:defRPr sz="2300">
                <a:solidFill>
                  <a:schemeClr val="tx1"/>
                </a:solidFill>
                <a:latin typeface="Times New Roman" panose="02020603050405020304" pitchFamily="18" charset="0"/>
              </a:defRPr>
            </a:lvl5pPr>
            <a:lvl6pPr marL="2378560" indent="-216233" defTabSz="912983" eaLnBrk="0" fontAlgn="base" hangingPunct="0">
              <a:spcBef>
                <a:spcPct val="0"/>
              </a:spcBef>
              <a:spcAft>
                <a:spcPct val="0"/>
              </a:spcAft>
              <a:defRPr sz="2300">
                <a:solidFill>
                  <a:schemeClr val="tx1"/>
                </a:solidFill>
                <a:latin typeface="Times New Roman" panose="02020603050405020304" pitchFamily="18" charset="0"/>
              </a:defRPr>
            </a:lvl6pPr>
            <a:lvl7pPr marL="2811026" indent="-216233" defTabSz="912983" eaLnBrk="0" fontAlgn="base" hangingPunct="0">
              <a:spcBef>
                <a:spcPct val="0"/>
              </a:spcBef>
              <a:spcAft>
                <a:spcPct val="0"/>
              </a:spcAft>
              <a:defRPr sz="2300">
                <a:solidFill>
                  <a:schemeClr val="tx1"/>
                </a:solidFill>
                <a:latin typeface="Times New Roman" panose="02020603050405020304" pitchFamily="18" charset="0"/>
              </a:defRPr>
            </a:lvl7pPr>
            <a:lvl8pPr marL="3243491" indent="-216233" defTabSz="912983" eaLnBrk="0" fontAlgn="base" hangingPunct="0">
              <a:spcBef>
                <a:spcPct val="0"/>
              </a:spcBef>
              <a:spcAft>
                <a:spcPct val="0"/>
              </a:spcAft>
              <a:defRPr sz="2300">
                <a:solidFill>
                  <a:schemeClr val="tx1"/>
                </a:solidFill>
                <a:latin typeface="Times New Roman" panose="02020603050405020304" pitchFamily="18" charset="0"/>
              </a:defRPr>
            </a:lvl8pPr>
            <a:lvl9pPr marL="3675957" indent="-216233" defTabSz="912983" eaLnBrk="0" fontAlgn="base" hangingPunct="0">
              <a:spcBef>
                <a:spcPct val="0"/>
              </a:spcBef>
              <a:spcAft>
                <a:spcPct val="0"/>
              </a:spcAft>
              <a:defRPr sz="2300">
                <a:solidFill>
                  <a:schemeClr val="tx1"/>
                </a:solidFill>
                <a:latin typeface="Times New Roman" panose="02020603050405020304" pitchFamily="18" charset="0"/>
              </a:defRPr>
            </a:lvl9pPr>
          </a:lstStyle>
          <a:p>
            <a:fld id="{2300C9F7-A61B-49C1-BE92-8CFA708FB6A5}" type="slidenum">
              <a:rPr lang="en-US" altLang="en-US" sz="1100">
                <a:solidFill>
                  <a:prstClr val="black"/>
                </a:solidFill>
              </a:rPr>
              <a:pPr/>
              <a:t>77</a:t>
            </a:fld>
            <a:endParaRPr lang="en-US" altLang="en-US" sz="1100">
              <a:solidFill>
                <a:prstClr val="black"/>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r>
              <a:rPr lang="en-US" altLang="en-US" dirty="0">
                <a:latin typeface="Arial" panose="020B0604020202020204" pitchFamily="34" charset="0"/>
              </a:rPr>
              <a:t>Both types of studies have this. In </a:t>
            </a:r>
            <a:r>
              <a:rPr lang="en-US" altLang="en-US" dirty="0" err="1">
                <a:latin typeface="Arial" panose="020B0604020202020204" pitchFamily="34" charset="0"/>
              </a:rPr>
              <a:t>Coh</a:t>
            </a:r>
            <a:r>
              <a:rPr lang="en-US" altLang="en-US" dirty="0">
                <a:latin typeface="Arial" panose="020B0604020202020204" pitchFamily="34" charset="0"/>
              </a:rPr>
              <a:t> often also have flexibility over definition</a:t>
            </a:r>
            <a:r>
              <a:rPr lang="mr-IN" altLang="en-US" dirty="0">
                <a:latin typeface="Arial" panose="020B0604020202020204" pitchFamily="34" charset="0"/>
              </a:rPr>
              <a:t>…</a:t>
            </a:r>
            <a:endParaRPr lang="en-US" altLang="en-US" dirty="0">
              <a:latin typeface="Arial" panose="020B0604020202020204" pitchFamily="34" charset="0"/>
            </a:endParaRPr>
          </a:p>
        </p:txBody>
      </p:sp>
    </p:spTree>
    <p:extLst>
      <p:ext uri="{BB962C8B-B14F-4D97-AF65-F5344CB8AC3E}">
        <p14:creationId xmlns:p14="http://schemas.microsoft.com/office/powerpoint/2010/main" val="25358997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12983" eaLnBrk="0" hangingPunct="0">
              <a:defRPr sz="2300">
                <a:solidFill>
                  <a:schemeClr val="tx1"/>
                </a:solidFill>
                <a:latin typeface="Times New Roman" panose="02020603050405020304" pitchFamily="18" charset="0"/>
              </a:defRPr>
            </a:lvl1pPr>
            <a:lvl2pPr marL="702756" indent="-270291" defTabSz="912983" eaLnBrk="0" hangingPunct="0">
              <a:defRPr sz="2300">
                <a:solidFill>
                  <a:schemeClr val="tx1"/>
                </a:solidFill>
                <a:latin typeface="Times New Roman" panose="02020603050405020304" pitchFamily="18" charset="0"/>
              </a:defRPr>
            </a:lvl2pPr>
            <a:lvl3pPr marL="1081164" indent="-216233" defTabSz="912983" eaLnBrk="0" hangingPunct="0">
              <a:defRPr sz="2300">
                <a:solidFill>
                  <a:schemeClr val="tx1"/>
                </a:solidFill>
                <a:latin typeface="Times New Roman" panose="02020603050405020304" pitchFamily="18" charset="0"/>
              </a:defRPr>
            </a:lvl3pPr>
            <a:lvl4pPr marL="1513629" indent="-216233" defTabSz="912983" eaLnBrk="0" hangingPunct="0">
              <a:defRPr sz="2300">
                <a:solidFill>
                  <a:schemeClr val="tx1"/>
                </a:solidFill>
                <a:latin typeface="Times New Roman" panose="02020603050405020304" pitchFamily="18" charset="0"/>
              </a:defRPr>
            </a:lvl4pPr>
            <a:lvl5pPr marL="1946095" indent="-216233" defTabSz="912983" eaLnBrk="0" hangingPunct="0">
              <a:defRPr sz="2300">
                <a:solidFill>
                  <a:schemeClr val="tx1"/>
                </a:solidFill>
                <a:latin typeface="Times New Roman" panose="02020603050405020304" pitchFamily="18" charset="0"/>
              </a:defRPr>
            </a:lvl5pPr>
            <a:lvl6pPr marL="2378560" indent="-216233" defTabSz="912983" eaLnBrk="0" fontAlgn="base" hangingPunct="0">
              <a:spcBef>
                <a:spcPct val="0"/>
              </a:spcBef>
              <a:spcAft>
                <a:spcPct val="0"/>
              </a:spcAft>
              <a:defRPr sz="2300">
                <a:solidFill>
                  <a:schemeClr val="tx1"/>
                </a:solidFill>
                <a:latin typeface="Times New Roman" panose="02020603050405020304" pitchFamily="18" charset="0"/>
              </a:defRPr>
            </a:lvl6pPr>
            <a:lvl7pPr marL="2811026" indent="-216233" defTabSz="912983" eaLnBrk="0" fontAlgn="base" hangingPunct="0">
              <a:spcBef>
                <a:spcPct val="0"/>
              </a:spcBef>
              <a:spcAft>
                <a:spcPct val="0"/>
              </a:spcAft>
              <a:defRPr sz="2300">
                <a:solidFill>
                  <a:schemeClr val="tx1"/>
                </a:solidFill>
                <a:latin typeface="Times New Roman" panose="02020603050405020304" pitchFamily="18" charset="0"/>
              </a:defRPr>
            </a:lvl7pPr>
            <a:lvl8pPr marL="3243491" indent="-216233" defTabSz="912983" eaLnBrk="0" fontAlgn="base" hangingPunct="0">
              <a:spcBef>
                <a:spcPct val="0"/>
              </a:spcBef>
              <a:spcAft>
                <a:spcPct val="0"/>
              </a:spcAft>
              <a:defRPr sz="2300">
                <a:solidFill>
                  <a:schemeClr val="tx1"/>
                </a:solidFill>
                <a:latin typeface="Times New Roman" panose="02020603050405020304" pitchFamily="18" charset="0"/>
              </a:defRPr>
            </a:lvl8pPr>
            <a:lvl9pPr marL="3675957" indent="-216233" defTabSz="912983" eaLnBrk="0" fontAlgn="base" hangingPunct="0">
              <a:spcBef>
                <a:spcPct val="0"/>
              </a:spcBef>
              <a:spcAft>
                <a:spcPct val="0"/>
              </a:spcAft>
              <a:defRPr sz="2300">
                <a:solidFill>
                  <a:schemeClr val="tx1"/>
                </a:solidFill>
                <a:latin typeface="Times New Roman" panose="02020603050405020304" pitchFamily="18" charset="0"/>
              </a:defRPr>
            </a:lvl9pPr>
          </a:lstStyle>
          <a:p>
            <a:fld id="{AD09AABC-98C7-446E-AA1C-9F6E8D7B2F88}" type="slidenum">
              <a:rPr lang="en-US" altLang="en-US" sz="1100">
                <a:solidFill>
                  <a:prstClr val="black"/>
                </a:solidFill>
              </a:rPr>
              <a:pPr/>
              <a:t>78</a:t>
            </a:fld>
            <a:endParaRPr lang="en-US" altLang="en-US" sz="1100">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pPr>
              <a:spcBef>
                <a:spcPct val="20000"/>
              </a:spcBef>
            </a:pPr>
            <a:r>
              <a:rPr kumimoji="1" lang="en-US" altLang="en-US" b="1" dirty="0">
                <a:latin typeface="Arial" panose="020B0604020202020204" pitchFamily="34" charset="0"/>
              </a:rPr>
              <a:t>Blind adjudication of events (outcomes) can</a:t>
            </a:r>
            <a:r>
              <a:rPr kumimoji="1" lang="en-US" altLang="en-US" b="1" baseline="0" dirty="0">
                <a:latin typeface="Arial" panose="020B0604020202020204" pitchFamily="34" charset="0"/>
              </a:rPr>
              <a:t> happen in both types of designs</a:t>
            </a:r>
            <a:endParaRPr kumimoji="1" lang="en-US" altLang="en-US" b="1"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30289169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12983" eaLnBrk="0" hangingPunct="0">
              <a:defRPr sz="2300">
                <a:solidFill>
                  <a:schemeClr val="tx1"/>
                </a:solidFill>
                <a:latin typeface="Times New Roman" panose="02020603050405020304" pitchFamily="18" charset="0"/>
              </a:defRPr>
            </a:lvl1pPr>
            <a:lvl2pPr marL="702756" indent="-270291" defTabSz="912983" eaLnBrk="0" hangingPunct="0">
              <a:defRPr sz="2300">
                <a:solidFill>
                  <a:schemeClr val="tx1"/>
                </a:solidFill>
                <a:latin typeface="Times New Roman" panose="02020603050405020304" pitchFamily="18" charset="0"/>
              </a:defRPr>
            </a:lvl2pPr>
            <a:lvl3pPr marL="1081164" indent="-216233" defTabSz="912983" eaLnBrk="0" hangingPunct="0">
              <a:defRPr sz="2300">
                <a:solidFill>
                  <a:schemeClr val="tx1"/>
                </a:solidFill>
                <a:latin typeface="Times New Roman" panose="02020603050405020304" pitchFamily="18" charset="0"/>
              </a:defRPr>
            </a:lvl3pPr>
            <a:lvl4pPr marL="1513629" indent="-216233" defTabSz="912983" eaLnBrk="0" hangingPunct="0">
              <a:defRPr sz="2300">
                <a:solidFill>
                  <a:schemeClr val="tx1"/>
                </a:solidFill>
                <a:latin typeface="Times New Roman" panose="02020603050405020304" pitchFamily="18" charset="0"/>
              </a:defRPr>
            </a:lvl4pPr>
            <a:lvl5pPr marL="1946095" indent="-216233" defTabSz="912983" eaLnBrk="0" hangingPunct="0">
              <a:defRPr sz="2300">
                <a:solidFill>
                  <a:schemeClr val="tx1"/>
                </a:solidFill>
                <a:latin typeface="Times New Roman" panose="02020603050405020304" pitchFamily="18" charset="0"/>
              </a:defRPr>
            </a:lvl5pPr>
            <a:lvl6pPr marL="2378560" indent="-216233" defTabSz="912983" eaLnBrk="0" fontAlgn="base" hangingPunct="0">
              <a:spcBef>
                <a:spcPct val="0"/>
              </a:spcBef>
              <a:spcAft>
                <a:spcPct val="0"/>
              </a:spcAft>
              <a:defRPr sz="2300">
                <a:solidFill>
                  <a:schemeClr val="tx1"/>
                </a:solidFill>
                <a:latin typeface="Times New Roman" panose="02020603050405020304" pitchFamily="18" charset="0"/>
              </a:defRPr>
            </a:lvl6pPr>
            <a:lvl7pPr marL="2811026" indent="-216233" defTabSz="912983" eaLnBrk="0" fontAlgn="base" hangingPunct="0">
              <a:spcBef>
                <a:spcPct val="0"/>
              </a:spcBef>
              <a:spcAft>
                <a:spcPct val="0"/>
              </a:spcAft>
              <a:defRPr sz="2300">
                <a:solidFill>
                  <a:schemeClr val="tx1"/>
                </a:solidFill>
                <a:latin typeface="Times New Roman" panose="02020603050405020304" pitchFamily="18" charset="0"/>
              </a:defRPr>
            </a:lvl7pPr>
            <a:lvl8pPr marL="3243491" indent="-216233" defTabSz="912983" eaLnBrk="0" fontAlgn="base" hangingPunct="0">
              <a:spcBef>
                <a:spcPct val="0"/>
              </a:spcBef>
              <a:spcAft>
                <a:spcPct val="0"/>
              </a:spcAft>
              <a:defRPr sz="2300">
                <a:solidFill>
                  <a:schemeClr val="tx1"/>
                </a:solidFill>
                <a:latin typeface="Times New Roman" panose="02020603050405020304" pitchFamily="18" charset="0"/>
              </a:defRPr>
            </a:lvl8pPr>
            <a:lvl9pPr marL="3675957" indent="-216233" defTabSz="912983" eaLnBrk="0" fontAlgn="base" hangingPunct="0">
              <a:spcBef>
                <a:spcPct val="0"/>
              </a:spcBef>
              <a:spcAft>
                <a:spcPct val="0"/>
              </a:spcAft>
              <a:defRPr sz="2300">
                <a:solidFill>
                  <a:schemeClr val="tx1"/>
                </a:solidFill>
                <a:latin typeface="Times New Roman" panose="02020603050405020304" pitchFamily="18" charset="0"/>
              </a:defRPr>
            </a:lvl9pPr>
          </a:lstStyle>
          <a:p>
            <a:fld id="{FCFEE03F-D8CB-4C3F-BB1D-AABD0139D76F}" type="slidenum">
              <a:rPr lang="en-US" altLang="en-US" sz="1100">
                <a:solidFill>
                  <a:prstClr val="black"/>
                </a:solidFill>
              </a:rPr>
              <a:pPr/>
              <a:t>79</a:t>
            </a:fld>
            <a:endParaRPr lang="en-US" altLang="en-US" sz="1100">
              <a:solidFill>
                <a:prstClr val="black"/>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pPr>
              <a:spcBef>
                <a:spcPct val="20000"/>
              </a:spcBef>
            </a:pPr>
            <a:r>
              <a:rPr kumimoji="1" lang="en-US" altLang="en-US" b="1" dirty="0">
                <a:latin typeface="Arial" panose="020B0604020202020204" pitchFamily="34" charset="0"/>
              </a:rPr>
              <a:t>Usage of standardized protocols for data collection and follow-up can be common</a:t>
            </a:r>
            <a:r>
              <a:rPr kumimoji="1" lang="en-US" altLang="en-US" b="1" baseline="0" dirty="0">
                <a:latin typeface="Arial" panose="020B0604020202020204" pitchFamily="34" charset="0"/>
              </a:rPr>
              <a:t> to both Clinical Trials and </a:t>
            </a:r>
            <a:r>
              <a:rPr kumimoji="1" lang="en-US" altLang="en-US" b="1" baseline="0" dirty="0" err="1">
                <a:latin typeface="Arial" panose="020B0604020202020204" pitchFamily="34" charset="0"/>
              </a:rPr>
              <a:t>obs</a:t>
            </a:r>
            <a:r>
              <a:rPr kumimoji="1" lang="en-US" altLang="en-US" b="1" baseline="0" dirty="0">
                <a:latin typeface="Arial" panose="020B0604020202020204" pitchFamily="34" charset="0"/>
              </a:rPr>
              <a:t> studies</a:t>
            </a:r>
            <a:endParaRPr lang="en-US" altLang="en-US" dirty="0">
              <a:latin typeface="Arial" panose="020B0604020202020204" pitchFamily="34" charset="0"/>
            </a:endParaRPr>
          </a:p>
        </p:txBody>
      </p:sp>
    </p:spTree>
    <p:extLst>
      <p:ext uri="{BB962C8B-B14F-4D97-AF65-F5344CB8AC3E}">
        <p14:creationId xmlns:p14="http://schemas.microsoft.com/office/powerpoint/2010/main" val="410210571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12983" eaLnBrk="0" hangingPunct="0">
              <a:defRPr sz="2300">
                <a:solidFill>
                  <a:schemeClr val="tx1"/>
                </a:solidFill>
                <a:latin typeface="Times New Roman" panose="02020603050405020304" pitchFamily="18" charset="0"/>
              </a:defRPr>
            </a:lvl1pPr>
            <a:lvl2pPr marL="702756" indent="-270291" defTabSz="912983" eaLnBrk="0" hangingPunct="0">
              <a:defRPr sz="2300">
                <a:solidFill>
                  <a:schemeClr val="tx1"/>
                </a:solidFill>
                <a:latin typeface="Times New Roman" panose="02020603050405020304" pitchFamily="18" charset="0"/>
              </a:defRPr>
            </a:lvl2pPr>
            <a:lvl3pPr marL="1081164" indent="-216233" defTabSz="912983" eaLnBrk="0" hangingPunct="0">
              <a:defRPr sz="2300">
                <a:solidFill>
                  <a:schemeClr val="tx1"/>
                </a:solidFill>
                <a:latin typeface="Times New Roman" panose="02020603050405020304" pitchFamily="18" charset="0"/>
              </a:defRPr>
            </a:lvl3pPr>
            <a:lvl4pPr marL="1513629" indent="-216233" defTabSz="912983" eaLnBrk="0" hangingPunct="0">
              <a:defRPr sz="2300">
                <a:solidFill>
                  <a:schemeClr val="tx1"/>
                </a:solidFill>
                <a:latin typeface="Times New Roman" panose="02020603050405020304" pitchFamily="18" charset="0"/>
              </a:defRPr>
            </a:lvl4pPr>
            <a:lvl5pPr marL="1946095" indent="-216233" defTabSz="912983" eaLnBrk="0" hangingPunct="0">
              <a:defRPr sz="2300">
                <a:solidFill>
                  <a:schemeClr val="tx1"/>
                </a:solidFill>
                <a:latin typeface="Times New Roman" panose="02020603050405020304" pitchFamily="18" charset="0"/>
              </a:defRPr>
            </a:lvl5pPr>
            <a:lvl6pPr marL="2378560" indent="-216233" defTabSz="912983" eaLnBrk="0" fontAlgn="base" hangingPunct="0">
              <a:spcBef>
                <a:spcPct val="0"/>
              </a:spcBef>
              <a:spcAft>
                <a:spcPct val="0"/>
              </a:spcAft>
              <a:defRPr sz="2300">
                <a:solidFill>
                  <a:schemeClr val="tx1"/>
                </a:solidFill>
                <a:latin typeface="Times New Roman" panose="02020603050405020304" pitchFamily="18" charset="0"/>
              </a:defRPr>
            </a:lvl6pPr>
            <a:lvl7pPr marL="2811026" indent="-216233" defTabSz="912983" eaLnBrk="0" fontAlgn="base" hangingPunct="0">
              <a:spcBef>
                <a:spcPct val="0"/>
              </a:spcBef>
              <a:spcAft>
                <a:spcPct val="0"/>
              </a:spcAft>
              <a:defRPr sz="2300">
                <a:solidFill>
                  <a:schemeClr val="tx1"/>
                </a:solidFill>
                <a:latin typeface="Times New Roman" panose="02020603050405020304" pitchFamily="18" charset="0"/>
              </a:defRPr>
            </a:lvl7pPr>
            <a:lvl8pPr marL="3243491" indent="-216233" defTabSz="912983" eaLnBrk="0" fontAlgn="base" hangingPunct="0">
              <a:spcBef>
                <a:spcPct val="0"/>
              </a:spcBef>
              <a:spcAft>
                <a:spcPct val="0"/>
              </a:spcAft>
              <a:defRPr sz="2300">
                <a:solidFill>
                  <a:schemeClr val="tx1"/>
                </a:solidFill>
                <a:latin typeface="Times New Roman" panose="02020603050405020304" pitchFamily="18" charset="0"/>
              </a:defRPr>
            </a:lvl8pPr>
            <a:lvl9pPr marL="3675957" indent="-216233" defTabSz="912983" eaLnBrk="0" fontAlgn="base" hangingPunct="0">
              <a:spcBef>
                <a:spcPct val="0"/>
              </a:spcBef>
              <a:spcAft>
                <a:spcPct val="0"/>
              </a:spcAft>
              <a:defRPr sz="2300">
                <a:solidFill>
                  <a:schemeClr val="tx1"/>
                </a:solidFill>
                <a:latin typeface="Times New Roman" panose="02020603050405020304" pitchFamily="18" charset="0"/>
              </a:defRPr>
            </a:lvl9pPr>
          </a:lstStyle>
          <a:p>
            <a:fld id="{FCFEE03F-D8CB-4C3F-BB1D-AABD0139D76F}" type="slidenum">
              <a:rPr lang="en-US" altLang="en-US" sz="1100">
                <a:solidFill>
                  <a:prstClr val="black"/>
                </a:solidFill>
              </a:rPr>
              <a:pPr/>
              <a:t>80</a:t>
            </a:fld>
            <a:endParaRPr lang="en-US" altLang="en-US" sz="1100">
              <a:solidFill>
                <a:prstClr val="black"/>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p>
            <a:r>
              <a:rPr lang="en-US" altLang="en-US" dirty="0">
                <a:latin typeface="Arial" panose="020B0604020202020204" pitchFamily="34" charset="0"/>
              </a:rPr>
              <a:t>Loss to Follow-up is a challenge for both RCT’s and COHORT studies.</a:t>
            </a:r>
          </a:p>
          <a:p>
            <a:endParaRPr lang="en-US" altLang="en-US" dirty="0">
              <a:latin typeface="Arial" panose="020B0604020202020204" pitchFamily="34" charset="0"/>
            </a:endParaRPr>
          </a:p>
          <a:p>
            <a:r>
              <a:rPr lang="en-US" altLang="en-US" dirty="0">
                <a:latin typeface="Arial" panose="020B0604020202020204" pitchFamily="34" charset="0"/>
              </a:rPr>
              <a:t>RCTs also face the problem of incomplete adherence and deal with it in the analysis by doing intention to treat (ITT) rather than per protocol. </a:t>
            </a:r>
          </a:p>
          <a:p>
            <a:endParaRPr lang="en-US" altLang="en-US" dirty="0">
              <a:latin typeface="Arial" panose="020B0604020202020204" pitchFamily="34" charset="0"/>
            </a:endParaRPr>
          </a:p>
          <a:p>
            <a:r>
              <a:rPr lang="en-US" altLang="en-US" dirty="0">
                <a:latin typeface="Arial" panose="020B0604020202020204" pitchFamily="34" charset="0"/>
              </a:rPr>
              <a:t>In</a:t>
            </a:r>
            <a:r>
              <a:rPr lang="en-US" altLang="en-US" baseline="0" dirty="0">
                <a:latin typeface="Arial" panose="020B0604020202020204" pitchFamily="34" charset="0"/>
              </a:rPr>
              <a:t> </a:t>
            </a:r>
            <a:r>
              <a:rPr lang="en-US" altLang="en-US" baseline="0" dirty="0" err="1">
                <a:latin typeface="Arial" panose="020B0604020202020204" pitchFamily="34" charset="0"/>
              </a:rPr>
              <a:t>obs</a:t>
            </a:r>
            <a:r>
              <a:rPr lang="en-US" altLang="en-US" baseline="0" dirty="0">
                <a:latin typeface="Arial" panose="020B0604020202020204" pitchFamily="34" charset="0"/>
              </a:rPr>
              <a:t> studies, </a:t>
            </a:r>
            <a:r>
              <a:rPr lang="en-US" altLang="en-US" dirty="0">
                <a:latin typeface="Arial" panose="020B0604020202020204" pitchFamily="34" charset="0"/>
              </a:rPr>
              <a:t>we sometimes evaluate exposure data from a single timepoint</a:t>
            </a:r>
            <a:r>
              <a:rPr lang="en-US" altLang="en-US" baseline="0" dirty="0">
                <a:latin typeface="Arial" panose="020B0604020202020204" pitchFamily="34" charset="0"/>
              </a:rPr>
              <a:t> or from updated exposure data; keep in mind that data on time varying exposures and confounding factors can be collected in COHORTS</a:t>
            </a:r>
            <a:r>
              <a:rPr lang="mr-IN" altLang="en-US" baseline="0" dirty="0">
                <a:latin typeface="Arial" panose="020B0604020202020204" pitchFamily="34" charset="0"/>
              </a:rPr>
              <a:t>…</a:t>
            </a:r>
            <a:r>
              <a:rPr lang="en-US" altLang="en-US" baseline="0" dirty="0">
                <a:latin typeface="Arial" panose="020B0604020202020204" pitchFamily="34" charset="0"/>
              </a:rPr>
              <a:t> usage of such data sometimes needs particular attention in analysis phase (IPCW, </a:t>
            </a:r>
            <a:r>
              <a:rPr lang="en-US" altLang="en-US" baseline="0" dirty="0" err="1">
                <a:latin typeface="Arial" panose="020B0604020202020204" pitchFamily="34" charset="0"/>
              </a:rPr>
              <a:t>msm</a:t>
            </a:r>
            <a:r>
              <a:rPr lang="en-US" altLang="en-US" baseline="0" dirty="0">
                <a:latin typeface="Arial" panose="020B0604020202020204" pitchFamily="34" charset="0"/>
              </a:rPr>
              <a:t>)</a:t>
            </a:r>
          </a:p>
          <a:p>
            <a:endParaRPr lang="en-US" altLang="en-US" dirty="0">
              <a:latin typeface="Arial" panose="020B0604020202020204" pitchFamily="34" charset="0"/>
            </a:endParaRPr>
          </a:p>
          <a:p>
            <a:r>
              <a:rPr lang="en-US" altLang="en-US" dirty="0">
                <a:latin typeface="Arial" panose="020B0604020202020204" pitchFamily="34" charset="0"/>
              </a:rPr>
              <a:t>Patients who discontinued early, die or are lost to follow up are typically censored at the date of the last contact</a:t>
            </a:r>
            <a:r>
              <a:rPr lang="en-US" altLang="en-US" baseline="0" dirty="0">
                <a:latin typeface="Arial" panose="020B0604020202020204" pitchFamily="34" charset="0"/>
              </a:rPr>
              <a:t> in both RCT and COH studies</a:t>
            </a:r>
            <a:endParaRPr lang="en-US" altLang="en-US"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381841404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100" dirty="0">
                <a:ea typeface="ＭＳ Ｐゴシック" charset="-128"/>
              </a:rPr>
              <a:t>As with randomized trials, we should not adjust for post-exposure covariates, only baseline covariates</a:t>
            </a:r>
            <a:r>
              <a:rPr lang="mr-IN" altLang="en-US" sz="1100" dirty="0">
                <a:ea typeface="ＭＳ Ｐゴシック" charset="-128"/>
              </a:rPr>
              <a:t>…</a:t>
            </a:r>
            <a:r>
              <a:rPr lang="en-US" altLang="en-US" sz="1100" dirty="0">
                <a:ea typeface="ＭＳ Ｐゴシック" charset="-128"/>
              </a:rPr>
              <a:t> except if we have time-varying exposures, then we do want data on time varying confounders</a:t>
            </a:r>
            <a:r>
              <a:rPr lang="mr-IN" altLang="en-US" sz="1100" dirty="0">
                <a:ea typeface="ＭＳ Ｐゴシック" charset="-128"/>
              </a:rPr>
              <a:t>…</a:t>
            </a:r>
            <a:endParaRPr lang="en-US" altLang="en-US" sz="1100" dirty="0">
              <a:ea typeface="ＭＳ Ｐゴシック" charset="-128"/>
            </a:endParaRPr>
          </a:p>
          <a:p>
            <a:r>
              <a:rPr lang="en-US" sz="1100" dirty="0">
                <a:ea typeface="ＭＳ Ｐゴシック" charset="-128"/>
              </a:rPr>
              <a:t>Caution: we don’t want to adjust for something in the causal path or for covariates that are influenced by the exposure </a:t>
            </a:r>
            <a:r>
              <a:rPr lang="en-US" sz="1100" dirty="0">
                <a:ea typeface="ＭＳ Ｐゴシック" charset="-128"/>
                <a:sym typeface="Wingdings"/>
              </a:rPr>
              <a:t> Marginal Structural Models &amp; Inverse </a:t>
            </a:r>
            <a:r>
              <a:rPr lang="en-US" sz="1100" dirty="0" err="1">
                <a:ea typeface="ＭＳ Ｐゴシック" charset="-128"/>
                <a:sym typeface="Wingdings"/>
              </a:rPr>
              <a:t>Prob</a:t>
            </a:r>
            <a:r>
              <a:rPr lang="en-US" sz="1100" dirty="0">
                <a:ea typeface="ＭＳ Ｐゴシック" charset="-128"/>
                <a:sym typeface="Wingdings"/>
              </a:rPr>
              <a:t> Censoring Weights (More in BIO 215)</a:t>
            </a:r>
            <a:endParaRPr lang="en-US" dirty="0"/>
          </a:p>
        </p:txBody>
      </p:sp>
    </p:spTree>
    <p:extLst>
      <p:ext uri="{BB962C8B-B14F-4D97-AF65-F5344CB8AC3E}">
        <p14:creationId xmlns:p14="http://schemas.microsoft.com/office/powerpoint/2010/main" val="120950275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C14E9A-3DE8-034F-B838-4E5D36AA9102}" type="slidenum">
              <a:rPr lang="en-US" smtClean="0"/>
              <a:t>82</a:t>
            </a:fld>
            <a:endParaRPr lang="en-US"/>
          </a:p>
        </p:txBody>
      </p:sp>
    </p:spTree>
    <p:extLst>
      <p:ext uri="{BB962C8B-B14F-4D97-AF65-F5344CB8AC3E}">
        <p14:creationId xmlns:p14="http://schemas.microsoft.com/office/powerpoint/2010/main" val="2874545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116" indent="-108116" defTabSz="864931" eaLnBrk="0" fontAlgn="base" hangingPunct="0">
              <a:spcBef>
                <a:spcPts val="757"/>
              </a:spcBef>
              <a:spcAft>
                <a:spcPct val="0"/>
              </a:spcAft>
              <a:defRPr/>
            </a:pPr>
            <a:endParaRPr lang="en-US" dirty="0"/>
          </a:p>
        </p:txBody>
      </p:sp>
      <p:sp>
        <p:nvSpPr>
          <p:cNvPr id="4" name="Slide Number Placeholder 3"/>
          <p:cNvSpPr>
            <a:spLocks noGrp="1"/>
          </p:cNvSpPr>
          <p:nvPr>
            <p:ph type="sldNum" sz="quarter" idx="10"/>
          </p:nvPr>
        </p:nvSpPr>
        <p:spPr/>
        <p:txBody>
          <a:bodyPr/>
          <a:lstStyle/>
          <a:p>
            <a:fld id="{2138A88D-5451-DB45-A14C-3218B5721A37}"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09359507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C14E9A-3DE8-034F-B838-4E5D36AA9102}" type="slidenum">
              <a:rPr lang="en-US" smtClean="0"/>
              <a:t>83</a:t>
            </a:fld>
            <a:endParaRPr lang="en-US"/>
          </a:p>
        </p:txBody>
      </p:sp>
    </p:spTree>
    <p:extLst>
      <p:ext uri="{BB962C8B-B14F-4D97-AF65-F5344CB8AC3E}">
        <p14:creationId xmlns:p14="http://schemas.microsoft.com/office/powerpoint/2010/main" val="67796592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3842442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C14E9A-3DE8-034F-B838-4E5D36AA91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969054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 target trial is a randomized experiment. It may not be a feasible actual trial one can do. However, conceptualizing the ideal elements/features of a Target trial for a given question will help you try to emulate the </a:t>
            </a:r>
            <a:r>
              <a:rPr lang="en-US" dirty="0" err="1"/>
              <a:t>obs</a:t>
            </a:r>
            <a:r>
              <a:rPr lang="en-US" dirty="0"/>
              <a:t> study as best as possible.</a:t>
            </a:r>
          </a:p>
        </p:txBody>
      </p:sp>
      <p:sp>
        <p:nvSpPr>
          <p:cNvPr id="4" name="Slide Number Placeholder 3"/>
          <p:cNvSpPr>
            <a:spLocks noGrp="1"/>
          </p:cNvSpPr>
          <p:nvPr>
            <p:ph type="sldNum" sz="quarter" idx="5"/>
          </p:nvPr>
        </p:nvSpPr>
        <p:spPr/>
        <p:txBody>
          <a:bodyPr/>
          <a:lstStyle/>
          <a:p>
            <a:fld id="{BFC14E9A-3DE8-034F-B838-4E5D36AA9102}" type="slidenum">
              <a:rPr lang="en-US" smtClean="0"/>
              <a:t>86</a:t>
            </a:fld>
            <a:endParaRPr lang="en-US"/>
          </a:p>
        </p:txBody>
      </p:sp>
    </p:spTree>
    <p:extLst>
      <p:ext uri="{BB962C8B-B14F-4D97-AF65-F5344CB8AC3E}">
        <p14:creationId xmlns:p14="http://schemas.microsoft.com/office/powerpoint/2010/main" val="185004851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class</a:t>
            </a:r>
          </a:p>
          <a:p>
            <a:r>
              <a:rPr lang="en-US" dirty="0"/>
              <a:t>Divide into small groups or pairs; each group answers one question from 1-3 below; regroup discuss; answer q4 together.</a:t>
            </a:r>
          </a:p>
          <a:p>
            <a:pPr marL="228600" indent="-228600">
              <a:buAutoNum type="arabicPeriod"/>
            </a:pPr>
            <a:r>
              <a:rPr lang="en-US" dirty="0"/>
              <a:t>What is the hypothesis for this study? What are the PICO elements? Read the abstract, skim the methods as necessary</a:t>
            </a:r>
          </a:p>
          <a:p>
            <a:pPr marL="228600" indent="-228600">
              <a:buAutoNum type="arabicPeriod"/>
            </a:pPr>
            <a:r>
              <a:rPr lang="en-US" dirty="0"/>
              <a:t>What would the “target trial” be to address the same/similar question? Is it feasible?  </a:t>
            </a:r>
          </a:p>
          <a:p>
            <a:pPr marL="228600" indent="-228600">
              <a:buAutoNum type="arabicPeriod"/>
            </a:pPr>
            <a:r>
              <a:rPr lang="en-US" dirty="0"/>
              <a:t>What are aspects of the cohort design that cannot emulate the target trial? (or can’t emulate it well) </a:t>
            </a:r>
          </a:p>
          <a:p>
            <a:pPr marL="228600" indent="-228600">
              <a:buAutoNum type="arabicPeriod"/>
            </a:pPr>
            <a:r>
              <a:rPr lang="en-US" dirty="0"/>
              <a:t>What types of threats to validity are introduced, consequently, and what are other ways to address (if possible and if we have time to discuss)?</a:t>
            </a:r>
          </a:p>
          <a:p>
            <a:pPr marL="228600" indent="-228600">
              <a:buAutoNum type="arabicPeriod"/>
            </a:pPr>
            <a:endParaRPr lang="en-US" dirty="0"/>
          </a:p>
          <a:p>
            <a:pPr marL="0" indent="0">
              <a:buNone/>
            </a:pPr>
            <a:r>
              <a:rPr lang="en-US" dirty="0"/>
              <a:t>Full text link: https://</a:t>
            </a:r>
            <a:r>
              <a:rPr lang="en-US" dirty="0" err="1"/>
              <a:t>www.ncbi.nlm.nih.gov</a:t>
            </a:r>
            <a:r>
              <a:rPr lang="en-US" dirty="0"/>
              <a:t>/</a:t>
            </a:r>
            <a:r>
              <a:rPr lang="en-US" dirty="0" err="1"/>
              <a:t>pmc</a:t>
            </a:r>
            <a:r>
              <a:rPr lang="en-US" dirty="0"/>
              <a:t>/articles/PMC5812009/ </a:t>
            </a:r>
          </a:p>
        </p:txBody>
      </p:sp>
    </p:spTree>
    <p:extLst>
      <p:ext uri="{BB962C8B-B14F-4D97-AF65-F5344CB8AC3E}">
        <p14:creationId xmlns:p14="http://schemas.microsoft.com/office/powerpoint/2010/main" val="156827562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a:t>
            </a:r>
            <a:r>
              <a:rPr lang="en-US" sz="1200" dirty="0">
                <a:hlinkClick r:id="rId3"/>
              </a:rPr>
              <a:t>https://www.ncbi.nlm.nih.gov/pmc/articles/PMC5812009/</a:t>
            </a:r>
            <a:r>
              <a:rPr lang="en-US" sz="1200" dirty="0"/>
              <a:t>) </a:t>
            </a:r>
          </a:p>
          <a:p>
            <a:r>
              <a:rPr lang="en-US" dirty="0"/>
              <a:t> </a:t>
            </a:r>
          </a:p>
          <a:p>
            <a:r>
              <a:rPr lang="en-US" dirty="0"/>
              <a:t>ABSTRACT:</a:t>
            </a:r>
          </a:p>
          <a:p>
            <a:r>
              <a:rPr lang="en-US" dirty="0"/>
              <a:t>“</a:t>
            </a:r>
            <a:r>
              <a:rPr lang="en-US" sz="1200" b="0" i="0" kern="1200" dirty="0">
                <a:solidFill>
                  <a:schemeClr val="tx1"/>
                </a:solidFill>
                <a:effectLst/>
                <a:latin typeface="+mn-lt"/>
                <a:ea typeface="+mn-ea"/>
                <a:cs typeface="+mn-cs"/>
              </a:rPr>
              <a:t>Abstract</a:t>
            </a:r>
          </a:p>
          <a:p>
            <a:r>
              <a:rPr lang="en-US" sz="1200" b="0" i="0" kern="1200" dirty="0">
                <a:solidFill>
                  <a:schemeClr val="tx1"/>
                </a:solidFill>
                <a:effectLst/>
                <a:latin typeface="+mn-lt"/>
                <a:ea typeface="+mn-ea"/>
                <a:cs typeface="+mn-cs"/>
              </a:rPr>
              <a:t>IMPORTANCE</a:t>
            </a:r>
          </a:p>
          <a:p>
            <a:r>
              <a:rPr lang="en-US" sz="1200" b="0" i="0" kern="1200" dirty="0">
                <a:solidFill>
                  <a:schemeClr val="tx1"/>
                </a:solidFill>
                <a:effectLst/>
                <a:latin typeface="+mn-lt"/>
                <a:ea typeface="+mn-ea"/>
                <a:cs typeface="+mn-cs"/>
              </a:rPr>
              <a:t>Leisure-time physical activity has been associated with lower risk of heart-disease and all-cause mortality, but its association with risk of cancer is not well-understood.</a:t>
            </a:r>
          </a:p>
          <a:p>
            <a:r>
              <a:rPr lang="en-US" sz="1200" b="0" i="0" kern="1200" dirty="0">
                <a:solidFill>
                  <a:schemeClr val="tx1"/>
                </a:solidFill>
                <a:effectLst/>
                <a:latin typeface="+mn-lt"/>
                <a:ea typeface="+mn-ea"/>
                <a:cs typeface="+mn-cs"/>
              </a:rPr>
              <a:t>OBJECTIVE</a:t>
            </a:r>
          </a:p>
          <a:p>
            <a:r>
              <a:rPr lang="en-US" sz="1200" b="0" i="0" kern="1200" dirty="0">
                <a:solidFill>
                  <a:schemeClr val="tx1"/>
                </a:solidFill>
                <a:effectLst/>
                <a:latin typeface="+mn-lt"/>
                <a:ea typeface="+mn-ea"/>
                <a:cs typeface="+mn-cs"/>
              </a:rPr>
              <a:t>To determine the association of leisure-time physical activity with incidence of common types of cancer and whether associations vary by body size and/or smoking.</a:t>
            </a:r>
          </a:p>
          <a:p>
            <a:r>
              <a:rPr lang="en-US" sz="1200" b="0" i="0" kern="1200" dirty="0">
                <a:solidFill>
                  <a:schemeClr val="tx1"/>
                </a:solidFill>
                <a:effectLst/>
                <a:latin typeface="+mn-lt"/>
                <a:ea typeface="+mn-ea"/>
                <a:cs typeface="+mn-cs"/>
              </a:rPr>
              <a:t>DESIGN, SETTING, AND PARTICIPANTS</a:t>
            </a:r>
          </a:p>
          <a:p>
            <a:r>
              <a:rPr lang="en-US" sz="1200" b="0" i="0" kern="1200" dirty="0">
                <a:solidFill>
                  <a:schemeClr val="tx1"/>
                </a:solidFill>
                <a:effectLst/>
                <a:latin typeface="+mn-lt"/>
                <a:ea typeface="+mn-ea"/>
                <a:cs typeface="+mn-cs"/>
              </a:rPr>
              <a:t>We pooled data from 12 prospective U.S. and European cohorts with self-reported physical activity (baseline 1987–2004). A total of 1.44 million participants (median age:59 years; range:19–98 years) and 186,932 cancers were included. We used multivariable Cox regression to estimate hazard ratios (HRs) and 95% confidence intervals (CIs) for associations of leisure-time physical activity with incidence of 26 types of cancer. Leisure-time physical activity levels were modeled as cohort-specific percentiles on a continuous basis and cohort-specific results were synthesized by random effects meta-analysis. Hazard ratios for high versus low levels of activity are based on a comparison of risk at the 90</a:t>
            </a:r>
            <a:r>
              <a:rPr lang="en-US" sz="1200" b="0" i="0" kern="1200" baseline="30000" dirty="0">
                <a:solidFill>
                  <a:schemeClr val="tx1"/>
                </a:solidFill>
                <a:effectLst/>
                <a:latin typeface="+mn-lt"/>
                <a:ea typeface="+mn-ea"/>
                <a:cs typeface="+mn-cs"/>
              </a:rPr>
              <a:t>th</a:t>
            </a:r>
            <a:r>
              <a:rPr lang="en-US" sz="1200" b="0" i="0" kern="1200" dirty="0">
                <a:solidFill>
                  <a:schemeClr val="tx1"/>
                </a:solidFill>
                <a:effectLst/>
                <a:latin typeface="+mn-lt"/>
                <a:ea typeface="+mn-ea"/>
                <a:cs typeface="+mn-cs"/>
              </a:rPr>
              <a:t> versus 10</a:t>
            </a:r>
            <a:r>
              <a:rPr lang="en-US" sz="1200" b="0" i="0" kern="1200" baseline="30000" dirty="0">
                <a:solidFill>
                  <a:schemeClr val="tx1"/>
                </a:solidFill>
                <a:effectLst/>
                <a:latin typeface="+mn-lt"/>
                <a:ea typeface="+mn-ea"/>
                <a:cs typeface="+mn-cs"/>
              </a:rPr>
              <a:t>th</a:t>
            </a:r>
            <a:r>
              <a:rPr lang="en-US" sz="1200" b="0" i="0" kern="1200" dirty="0">
                <a:solidFill>
                  <a:schemeClr val="tx1"/>
                </a:solidFill>
                <a:effectLst/>
                <a:latin typeface="+mn-lt"/>
                <a:ea typeface="+mn-ea"/>
                <a:cs typeface="+mn-cs"/>
              </a:rPr>
              <a:t> percentiles, respectively, of activity.</a:t>
            </a:r>
          </a:p>
          <a:p>
            <a:r>
              <a:rPr lang="en-US" sz="1200" b="0" i="0" kern="1200" dirty="0">
                <a:solidFill>
                  <a:schemeClr val="tx1"/>
                </a:solidFill>
                <a:effectLst/>
                <a:latin typeface="+mn-lt"/>
                <a:ea typeface="+mn-ea"/>
                <a:cs typeface="+mn-cs"/>
              </a:rPr>
              <a:t>EXPOSURE</a:t>
            </a:r>
          </a:p>
          <a:p>
            <a:r>
              <a:rPr lang="en-US" sz="1200" b="0" i="0" kern="1200" dirty="0">
                <a:solidFill>
                  <a:schemeClr val="tx1"/>
                </a:solidFill>
                <a:effectLst/>
                <a:latin typeface="+mn-lt"/>
                <a:ea typeface="+mn-ea"/>
                <a:cs typeface="+mn-cs"/>
              </a:rPr>
              <a:t>Leisure-time physical activity of a moderate to vigorous intensity.</a:t>
            </a:r>
          </a:p>
          <a:p>
            <a:r>
              <a:rPr lang="en-US" sz="1200" b="0" i="0" kern="1200" dirty="0">
                <a:solidFill>
                  <a:schemeClr val="tx1"/>
                </a:solidFill>
                <a:effectLst/>
                <a:latin typeface="+mn-lt"/>
                <a:ea typeface="+mn-ea"/>
                <a:cs typeface="+mn-cs"/>
              </a:rPr>
              <a:t>MAIN OUTCOMES AND MEASURES</a:t>
            </a:r>
          </a:p>
          <a:p>
            <a:r>
              <a:rPr lang="en-US" sz="1200" b="0" i="0" kern="1200" dirty="0">
                <a:solidFill>
                  <a:schemeClr val="tx1"/>
                </a:solidFill>
                <a:effectLst/>
                <a:latin typeface="+mn-lt"/>
                <a:ea typeface="+mn-ea"/>
                <a:cs typeface="+mn-cs"/>
              </a:rPr>
              <a:t>Incident cancer during follow-up.</a:t>
            </a:r>
          </a:p>
          <a:p>
            <a:r>
              <a:rPr lang="en-US" sz="1200" b="0" i="0" kern="1200" dirty="0">
                <a:solidFill>
                  <a:schemeClr val="tx1"/>
                </a:solidFill>
                <a:effectLst/>
                <a:latin typeface="+mn-lt"/>
                <a:ea typeface="+mn-ea"/>
                <a:cs typeface="+mn-cs"/>
              </a:rPr>
              <a:t>RESULTS</a:t>
            </a:r>
          </a:p>
          <a:p>
            <a:r>
              <a:rPr lang="en-US" sz="1200" b="0" i="0" kern="1200" dirty="0">
                <a:solidFill>
                  <a:schemeClr val="tx1"/>
                </a:solidFill>
                <a:effectLst/>
                <a:latin typeface="+mn-lt"/>
                <a:ea typeface="+mn-ea"/>
                <a:cs typeface="+mn-cs"/>
              </a:rPr>
              <a:t>High versus low levels of leisure-time physical activity were associated with lower risks of 13 cancers: esophageal adenocarcinoma (HR=0.58,CI:0.37–0.89), liver (HR=0.73,CI:0.55–0.98), lung (HR=0.74,CI:0.71–0.77), kidney (HR=0.77,CI:0.70–0.85), gastric cardia (HR=0.78,CI:0.64–0.95), endometrial (HR=0.79,CI:0.68–0.92), myeloid leukemia (HR=0.80,CI:0.70–0.92), myeloma (HR=0.83,CI:0.72–0.95), colon (HR=0.84,CI:0.77–0.91), head and neck (HR=0.85,CI:0.78–0.93), rectal (HR=0.87,CI:0.80–0.95), bladder (HR=0.87,CI:0.82–0.92), and breast (HR=0.90,CI:0.87–0.93). BMI adjustment modestly attenuated associations for several cancers, but 10 of 13 inverse associations remained statistically significant after BMI adjustment. Leisure-time physical activity was associated with higher risks of malignant melanoma (HR=1.27,CI:1.16–1.40) and prostate cancer (HR=1.05,CI:1.03–1.08). Associations were generally similar between the overweight/obese and the normal weight. Smoking status modified the association for lung cancer, but not other smoking-related cancers.</a:t>
            </a:r>
          </a:p>
          <a:p>
            <a:r>
              <a:rPr lang="en-US" sz="1200" b="0" i="0" kern="1200" dirty="0">
                <a:solidFill>
                  <a:schemeClr val="tx1"/>
                </a:solidFill>
                <a:effectLst/>
                <a:latin typeface="+mn-lt"/>
                <a:ea typeface="+mn-ea"/>
                <a:cs typeface="+mn-cs"/>
              </a:rPr>
              <a:t>CONCLUSIONS AND RELEVANCE</a:t>
            </a:r>
          </a:p>
          <a:p>
            <a:r>
              <a:rPr lang="en-US" sz="1200" b="0" i="0" kern="1200" dirty="0">
                <a:solidFill>
                  <a:schemeClr val="tx1"/>
                </a:solidFill>
                <a:effectLst/>
                <a:latin typeface="+mn-lt"/>
                <a:ea typeface="+mn-ea"/>
                <a:cs typeface="+mn-cs"/>
              </a:rPr>
              <a:t>In addition to associations with lower risk of heart-disease and mortality, leisure-time physical activity is also associated with lower risks of many cancer types. Health care professionals counseling inactive adults should emphasize that most of these associations were evident regardless of body size or smoking history, supporting broad generalizability of findings.”</a:t>
            </a:r>
          </a:p>
        </p:txBody>
      </p:sp>
      <p:sp>
        <p:nvSpPr>
          <p:cNvPr id="4" name="Slide Number Placeholder 3"/>
          <p:cNvSpPr>
            <a:spLocks noGrp="1"/>
          </p:cNvSpPr>
          <p:nvPr>
            <p:ph type="sldNum" sz="quarter" idx="5"/>
          </p:nvPr>
        </p:nvSpPr>
        <p:spPr/>
        <p:txBody>
          <a:bodyPr/>
          <a:lstStyle/>
          <a:p>
            <a:fld id="{BFC14E9A-3DE8-034F-B838-4E5D36AA9102}" type="slidenum">
              <a:rPr lang="en-US" smtClean="0"/>
              <a:t>88</a:t>
            </a:fld>
            <a:endParaRPr lang="en-US"/>
          </a:p>
        </p:txBody>
      </p:sp>
    </p:spTree>
    <p:extLst>
      <p:ext uri="{BB962C8B-B14F-4D97-AF65-F5344CB8AC3E}">
        <p14:creationId xmlns:p14="http://schemas.microsoft.com/office/powerpoint/2010/main" val="139001112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this particular target trial may be unethical, the concepts of the target trial and the identifiability criteria can still help us consider strengths/limitations of the cohort study. Think through each criterion above and consider whether the </a:t>
            </a:r>
            <a:r>
              <a:rPr lang="en-US" dirty="0" err="1"/>
              <a:t>obs</a:t>
            </a:r>
            <a:r>
              <a:rPr lang="en-US" dirty="0"/>
              <a:t> study can “emulate” it’s RCT counterpart for the specific question of interest.</a:t>
            </a:r>
          </a:p>
        </p:txBody>
      </p:sp>
      <p:sp>
        <p:nvSpPr>
          <p:cNvPr id="4" name="Slide Number Placeholder 3"/>
          <p:cNvSpPr>
            <a:spLocks noGrp="1"/>
          </p:cNvSpPr>
          <p:nvPr>
            <p:ph type="sldNum" sz="quarter" idx="5"/>
          </p:nvPr>
        </p:nvSpPr>
        <p:spPr/>
        <p:txBody>
          <a:bodyPr/>
          <a:lstStyle/>
          <a:p>
            <a:fld id="{7E42CD45-7E6E-B342-8FB4-1F57A55B4802}" type="slidenum">
              <a:rPr lang="en-US" smtClean="0"/>
              <a:t>89</a:t>
            </a:fld>
            <a:endParaRPr lang="en-US"/>
          </a:p>
        </p:txBody>
      </p:sp>
    </p:spTree>
    <p:extLst>
      <p:ext uri="{BB962C8B-B14F-4D97-AF65-F5344CB8AC3E}">
        <p14:creationId xmlns:p14="http://schemas.microsoft.com/office/powerpoint/2010/main" val="137658102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C14E9A-3DE8-034F-B838-4E5D36AA9102}" type="slidenum">
              <a:rPr lang="en-US" smtClean="0"/>
              <a:t>92</a:t>
            </a:fld>
            <a:endParaRPr lang="en-US"/>
          </a:p>
        </p:txBody>
      </p:sp>
    </p:spTree>
    <p:extLst>
      <p:ext uri="{BB962C8B-B14F-4D97-AF65-F5344CB8AC3E}">
        <p14:creationId xmlns:p14="http://schemas.microsoft.com/office/powerpoint/2010/main" val="34040903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a:t>
            </a:r>
            <a:r>
              <a:rPr lang="en-US" dirty="0" err="1"/>
              <a:t>rothman</a:t>
            </a:r>
            <a:r>
              <a:rPr lang="en-US" dirty="0"/>
              <a:t> chapter</a:t>
            </a:r>
          </a:p>
          <a:p>
            <a:r>
              <a:rPr lang="en-US" dirty="0"/>
              <a:t>challenge of </a:t>
            </a:r>
            <a:r>
              <a:rPr lang="en-US" dirty="0" err="1"/>
              <a:t>epid</a:t>
            </a:r>
            <a:r>
              <a:rPr lang="en-US" dirty="0"/>
              <a:t> – a lot of terms!  And we take terms from the regular dictionary and give it different definitions!</a:t>
            </a:r>
          </a:p>
        </p:txBody>
      </p:sp>
      <p:sp>
        <p:nvSpPr>
          <p:cNvPr id="4" name="Slide Number Placeholder 3"/>
          <p:cNvSpPr>
            <a:spLocks noGrp="1"/>
          </p:cNvSpPr>
          <p:nvPr>
            <p:ph type="sldNum" sz="quarter" idx="10"/>
          </p:nvPr>
        </p:nvSpPr>
        <p:spPr/>
        <p:txBody>
          <a:bodyPr/>
          <a:lstStyle/>
          <a:p>
            <a:fld id="{2138A88D-5451-DB45-A14C-3218B5721A37}" type="slidenum">
              <a:rPr lang="en-US" smtClean="0">
                <a:solidFill>
                  <a:prstClr val="black"/>
                </a:solidFill>
              </a:rPr>
              <a:pPr/>
              <a:t>93</a:t>
            </a:fld>
            <a:endParaRPr lang="en-US" dirty="0">
              <a:solidFill>
                <a:prstClr val="black"/>
              </a:solidFill>
            </a:endParaRPr>
          </a:p>
        </p:txBody>
      </p:sp>
    </p:spTree>
    <p:extLst>
      <p:ext uri="{BB962C8B-B14F-4D97-AF65-F5344CB8AC3E}">
        <p14:creationId xmlns:p14="http://schemas.microsoft.com/office/powerpoint/2010/main" val="149251867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Never liked definition 3.</a:t>
            </a:r>
          </a:p>
          <a:p>
            <a:r>
              <a:rPr lang="en-US" dirty="0"/>
              <a:t>Ques – how can you have collected data prospectively, but still have dis influence it? Can have data assessed prospectively, but then maybe its scored only when you are doing your analysis, and after disease has happened… its possible for  disease to influence scoring if someone digs deeper</a:t>
            </a:r>
          </a:p>
          <a:p>
            <a:endParaRPr lang="en-US" dirty="0"/>
          </a:p>
          <a:p>
            <a:r>
              <a:rPr lang="en-US" dirty="0"/>
              <a:t>We don’t want the existence of Disease to influence the measurement of exposure </a:t>
            </a:r>
            <a:r>
              <a:rPr lang="en-US" dirty="0">
                <a:sym typeface="Wingdings" pitchFamily="2" charset="2"/>
              </a:rPr>
              <a:t> BIAS</a:t>
            </a:r>
          </a:p>
          <a:p>
            <a:endParaRPr lang="en-US" dirty="0">
              <a:sym typeface="Wingdings" pitchFamily="2" charset="2"/>
            </a:endParaRPr>
          </a:p>
          <a:p>
            <a:r>
              <a:rPr lang="en-US" dirty="0">
                <a:sym typeface="Wingdings" pitchFamily="2" charset="2"/>
              </a:rPr>
              <a:t>NOTE: there can be a really well conducted retrospective cohort study… it doesn’t ALWAYS mean a retrospective study is more biased…</a:t>
            </a:r>
          </a:p>
          <a:p>
            <a:endParaRPr lang="en-US" dirty="0">
              <a:sym typeface="Wingdings" pitchFamily="2" charset="2"/>
            </a:endParaRPr>
          </a:p>
          <a:p>
            <a:r>
              <a:rPr lang="en-US" dirty="0" err="1">
                <a:sym typeface="Wingdings" pitchFamily="2" charset="2"/>
              </a:rPr>
              <a:t>Temporarility</a:t>
            </a:r>
            <a:r>
              <a:rPr lang="en-US" dirty="0">
                <a:sym typeface="Wingdings" pitchFamily="2" charset="2"/>
              </a:rPr>
              <a:t> of E before D is very helpful…when writing, often use “exposure assessment was done prospective relative to outcome”</a:t>
            </a:r>
          </a:p>
          <a:p>
            <a:endParaRPr lang="en-US" dirty="0">
              <a:sym typeface="Wingdings" pitchFamily="2" charset="2"/>
            </a:endParaRPr>
          </a:p>
          <a:p>
            <a:endParaRPr lang="en-US" dirty="0"/>
          </a:p>
        </p:txBody>
      </p:sp>
      <p:sp>
        <p:nvSpPr>
          <p:cNvPr id="4" name="Slide Number Placeholder 3"/>
          <p:cNvSpPr>
            <a:spLocks noGrp="1"/>
          </p:cNvSpPr>
          <p:nvPr>
            <p:ph type="sldNum" sz="quarter" idx="10"/>
          </p:nvPr>
        </p:nvSpPr>
        <p:spPr/>
        <p:txBody>
          <a:bodyPr/>
          <a:lstStyle/>
          <a:p>
            <a:fld id="{2138A88D-5451-DB45-A14C-3218B5721A37}" type="slidenum">
              <a:rPr lang="en-US" smtClean="0">
                <a:solidFill>
                  <a:prstClr val="black"/>
                </a:solidFill>
              </a:rPr>
              <a:pPr/>
              <a:t>94</a:t>
            </a:fld>
            <a:endParaRPr lang="en-US" dirty="0">
              <a:solidFill>
                <a:prstClr val="black"/>
              </a:solidFill>
            </a:endParaRPr>
          </a:p>
        </p:txBody>
      </p:sp>
    </p:spTree>
    <p:extLst>
      <p:ext uri="{BB962C8B-B14F-4D97-AF65-F5344CB8AC3E}">
        <p14:creationId xmlns:p14="http://schemas.microsoft.com/office/powerpoint/2010/main" val="3217196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C14E9A-3DE8-034F-B838-4E5D36AA9102}" type="slidenum">
              <a:rPr lang="en-US" smtClean="0"/>
              <a:t>10</a:t>
            </a:fld>
            <a:endParaRPr lang="en-US"/>
          </a:p>
        </p:txBody>
      </p:sp>
    </p:spTree>
    <p:extLst>
      <p:ext uri="{BB962C8B-B14F-4D97-AF65-F5344CB8AC3E}">
        <p14:creationId xmlns:p14="http://schemas.microsoft.com/office/powerpoint/2010/main" val="146373145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Figure 2.—Participants taking protocol medications and with pill count of 80% or more, as a percentage of all women at risk for a primary coronary heart disease event.</a:t>
            </a:r>
            <a:endParaRPr lang="en-US" dirty="0"/>
          </a:p>
        </p:txBody>
      </p:sp>
      <p:sp>
        <p:nvSpPr>
          <p:cNvPr id="4" name="Slide Number Placeholder 3"/>
          <p:cNvSpPr>
            <a:spLocks noGrp="1"/>
          </p:cNvSpPr>
          <p:nvPr>
            <p:ph type="sldNum" sz="quarter" idx="5"/>
          </p:nvPr>
        </p:nvSpPr>
        <p:spPr/>
        <p:txBody>
          <a:bodyPr/>
          <a:lstStyle/>
          <a:p>
            <a:fld id="{BFC14E9A-3DE8-034F-B838-4E5D36AA9102}" type="slidenum">
              <a:rPr lang="en-US" smtClean="0"/>
              <a:t>95</a:t>
            </a:fld>
            <a:endParaRPr lang="en-US"/>
          </a:p>
        </p:txBody>
      </p:sp>
    </p:spTree>
    <p:extLst>
      <p:ext uri="{BB962C8B-B14F-4D97-AF65-F5344CB8AC3E}">
        <p14:creationId xmlns:p14="http://schemas.microsoft.com/office/powerpoint/2010/main" val="290680096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C14E9A-3DE8-034F-B838-4E5D36AA9102}" type="slidenum">
              <a:rPr lang="en-US" smtClean="0"/>
              <a:t>96</a:t>
            </a:fld>
            <a:endParaRPr lang="en-US"/>
          </a:p>
        </p:txBody>
      </p:sp>
    </p:spTree>
    <p:extLst>
      <p:ext uri="{BB962C8B-B14F-4D97-AF65-F5344CB8AC3E}">
        <p14:creationId xmlns:p14="http://schemas.microsoft.com/office/powerpoint/2010/main" val="193432001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6323308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C14E9A-3DE8-034F-B838-4E5D36AA9102}" type="slidenum">
              <a:rPr lang="en-US" smtClean="0"/>
              <a:t>98</a:t>
            </a:fld>
            <a:endParaRPr lang="en-US"/>
          </a:p>
        </p:txBody>
      </p:sp>
    </p:spTree>
    <p:extLst>
      <p:ext uri="{BB962C8B-B14F-4D97-AF65-F5344CB8AC3E}">
        <p14:creationId xmlns:p14="http://schemas.microsoft.com/office/powerpoint/2010/main" val="260375137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8510621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C14E9A-3DE8-034F-B838-4E5D36AA9102}" type="slidenum">
              <a:rPr lang="en-US" smtClean="0"/>
              <a:t>100</a:t>
            </a:fld>
            <a:endParaRPr lang="en-US"/>
          </a:p>
        </p:txBody>
      </p:sp>
    </p:spTree>
    <p:extLst>
      <p:ext uri="{BB962C8B-B14F-4D97-AF65-F5344CB8AC3E}">
        <p14:creationId xmlns:p14="http://schemas.microsoft.com/office/powerpoint/2010/main" val="34941616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You</a:t>
            </a:r>
            <a:r>
              <a:rPr lang="en-US" baseline="0" dirty="0"/>
              <a:t> have been introduced to broad range of topics and methods in EPI 203.</a:t>
            </a:r>
            <a:endParaRPr lang="en-US" dirty="0"/>
          </a:p>
          <a:p>
            <a:pPr eaLnBrk="1" hangingPunct="1"/>
            <a:r>
              <a:rPr lang="en-US" dirty="0"/>
              <a:t>With those initial tools,</a:t>
            </a:r>
            <a:r>
              <a:rPr lang="en-US" baseline="0" dirty="0"/>
              <a:t> o</a:t>
            </a:r>
            <a:r>
              <a:rPr lang="en-US" dirty="0"/>
              <a:t>ne</a:t>
            </a:r>
            <a:r>
              <a:rPr lang="en-US" baseline="0" dirty="0"/>
              <a:t> of the best ways to learn </a:t>
            </a:r>
            <a:r>
              <a:rPr lang="en-US" baseline="0" dirty="0" err="1"/>
              <a:t>epid</a:t>
            </a:r>
            <a:r>
              <a:rPr lang="en-US" baseline="0" dirty="0"/>
              <a:t> is now to apply it </a:t>
            </a:r>
            <a:r>
              <a:rPr lang="mr-IN" baseline="0" dirty="0"/>
              <a:t>–</a:t>
            </a:r>
            <a:r>
              <a:rPr lang="en-US" baseline="0" dirty="0"/>
              <a:t> by reading/critiquing the peer-reviewed literature and writing your own proposals/ideas.</a:t>
            </a:r>
          </a:p>
          <a:p>
            <a:pPr eaLnBrk="1" hangingPunct="1"/>
            <a:r>
              <a:rPr lang="en-US" baseline="0" dirty="0"/>
              <a:t>Would like to spend some time providing some structure for how to read/critique and write scientific reports, which we will be part of your regular HW assignments</a:t>
            </a:r>
          </a:p>
          <a:p>
            <a:pPr eaLnBrk="1" hangingPunct="1"/>
            <a:endParaRPr lang="en-US" baseline="0" dirty="0"/>
          </a:p>
          <a:p>
            <a:pPr eaLnBrk="1" hangingPunct="1"/>
            <a:r>
              <a:rPr lang="en-US" dirty="0"/>
              <a:t>This</a:t>
            </a:r>
            <a:r>
              <a:rPr lang="en-US" baseline="0" dirty="0"/>
              <a:t> set of slides is intended to help guide you/give you some checklists/structure, as you will be presented with articles/problems sets in this class</a:t>
            </a:r>
            <a:endParaRPr lang="en-US" dirty="0"/>
          </a:p>
        </p:txBody>
      </p:sp>
      <p:sp>
        <p:nvSpPr>
          <p:cNvPr id="4" name="Slide Number Placeholder 3"/>
          <p:cNvSpPr>
            <a:spLocks noGrp="1"/>
          </p:cNvSpPr>
          <p:nvPr>
            <p:ph type="sldNum" sz="quarter" idx="10"/>
          </p:nvPr>
        </p:nvSpPr>
        <p:spPr/>
        <p:txBody>
          <a:bodyPr/>
          <a:lstStyle/>
          <a:p>
            <a:fld id="{2138A88D-5451-DB45-A14C-3218B5721A37}" type="slidenum">
              <a:rPr lang="en-US" smtClean="0">
                <a:solidFill>
                  <a:prstClr val="black"/>
                </a:solidFill>
              </a:rPr>
              <a:pPr/>
              <a:t>101</a:t>
            </a:fld>
            <a:endParaRPr lang="en-US" dirty="0">
              <a:solidFill>
                <a:prstClr val="black"/>
              </a:solidFill>
            </a:endParaRPr>
          </a:p>
        </p:txBody>
      </p:sp>
    </p:spTree>
    <p:extLst>
      <p:ext uri="{BB962C8B-B14F-4D97-AF65-F5344CB8AC3E}">
        <p14:creationId xmlns:p14="http://schemas.microsoft.com/office/powerpoint/2010/main" val="147774123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fld id="{2138A88D-5451-DB45-A14C-3218B5721A37}" type="slidenum">
              <a:rPr lang="en-US" smtClean="0">
                <a:solidFill>
                  <a:prstClr val="black"/>
                </a:solidFill>
              </a:rPr>
              <a:pPr/>
              <a:t>102</a:t>
            </a:fld>
            <a:endParaRPr lang="en-US" dirty="0">
              <a:solidFill>
                <a:prstClr val="black"/>
              </a:solidFill>
            </a:endParaRPr>
          </a:p>
        </p:txBody>
      </p:sp>
    </p:spTree>
    <p:extLst>
      <p:ext uri="{BB962C8B-B14F-4D97-AF65-F5344CB8AC3E}">
        <p14:creationId xmlns:p14="http://schemas.microsoft.com/office/powerpoint/2010/main" val="9102857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lnSpc>
                <a:spcPct val="90000"/>
              </a:lnSpc>
            </a:pPr>
            <a:r>
              <a:rPr lang="es-ES_tradnl" altLang="en-US" sz="1100" dirty="0"/>
              <a:t>		</a:t>
            </a:r>
            <a:endParaRPr lang="en-US" dirty="0"/>
          </a:p>
        </p:txBody>
      </p:sp>
      <p:sp>
        <p:nvSpPr>
          <p:cNvPr id="4" name="Slide Number Placeholder 3"/>
          <p:cNvSpPr>
            <a:spLocks noGrp="1"/>
          </p:cNvSpPr>
          <p:nvPr>
            <p:ph type="sldNum" sz="quarter" idx="10"/>
          </p:nvPr>
        </p:nvSpPr>
        <p:spPr/>
        <p:txBody>
          <a:bodyPr/>
          <a:lstStyle/>
          <a:p>
            <a:fld id="{2138A88D-5451-DB45-A14C-3218B5721A37}" type="slidenum">
              <a:rPr lang="en-US" smtClean="0">
                <a:solidFill>
                  <a:prstClr val="black"/>
                </a:solidFill>
              </a:rPr>
              <a:pPr/>
              <a:t>103</a:t>
            </a:fld>
            <a:endParaRPr lang="en-US" dirty="0">
              <a:solidFill>
                <a:prstClr val="black"/>
              </a:solidFill>
            </a:endParaRPr>
          </a:p>
        </p:txBody>
      </p:sp>
    </p:spTree>
    <p:extLst>
      <p:ext uri="{BB962C8B-B14F-4D97-AF65-F5344CB8AC3E}">
        <p14:creationId xmlns:p14="http://schemas.microsoft.com/office/powerpoint/2010/main" val="87907592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s-ES_tradnl" altLang="en-US" sz="1100" dirty="0"/>
              <a:t>				</a:t>
            </a:r>
            <a:endParaRPr lang="en-US" dirty="0"/>
          </a:p>
        </p:txBody>
      </p:sp>
      <p:sp>
        <p:nvSpPr>
          <p:cNvPr id="4" name="Slide Number Placeholder 3"/>
          <p:cNvSpPr>
            <a:spLocks noGrp="1"/>
          </p:cNvSpPr>
          <p:nvPr>
            <p:ph type="sldNum" sz="quarter" idx="10"/>
          </p:nvPr>
        </p:nvSpPr>
        <p:spPr/>
        <p:txBody>
          <a:bodyPr/>
          <a:lstStyle/>
          <a:p>
            <a:fld id="{2138A88D-5451-DB45-A14C-3218B5721A37}" type="slidenum">
              <a:rPr lang="en-US" smtClean="0">
                <a:solidFill>
                  <a:prstClr val="black"/>
                </a:solidFill>
              </a:rPr>
              <a:pPr/>
              <a:t>104</a:t>
            </a:fld>
            <a:endParaRPr lang="en-US" dirty="0">
              <a:solidFill>
                <a:prstClr val="black"/>
              </a:solidFill>
            </a:endParaRPr>
          </a:p>
        </p:txBody>
      </p:sp>
    </p:spTree>
    <p:extLst>
      <p:ext uri="{BB962C8B-B14F-4D97-AF65-F5344CB8AC3E}">
        <p14:creationId xmlns:p14="http://schemas.microsoft.com/office/powerpoint/2010/main" val="8196518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Master" Target="../slideMasters/slideMaster5.xml"/><Relationship Id="rId4" Type="http://schemas.openxmlformats.org/officeDocument/2006/relationships/image" Target="../media/image10.jpe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emf"/><Relationship Id="rId1" Type="http://schemas.openxmlformats.org/officeDocument/2006/relationships/slideMaster" Target="../slideMasters/slideMaster5.xml"/><Relationship Id="rId4" Type="http://schemas.openxmlformats.org/officeDocument/2006/relationships/image" Target="../media/image12.jpe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emf"/><Relationship Id="rId1" Type="http://schemas.openxmlformats.org/officeDocument/2006/relationships/slideMaster" Target="../slideMasters/slideMaster5.xml"/><Relationship Id="rId4" Type="http://schemas.openxmlformats.org/officeDocument/2006/relationships/image" Target="../media/image12.jpe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3" cy="656093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
        <p:nvSpPr>
          <p:cNvPr id="10"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1/27/22</a:t>
            </a:fld>
            <a:endParaRPr lang="en-US" dirty="0">
              <a:solidFill>
                <a:srgbClr val="FFFFFF"/>
              </a:solidFill>
            </a:endParaRPr>
          </a:p>
        </p:txBody>
      </p:sp>
      <p:sp>
        <p:nvSpPr>
          <p:cNvPr id="12"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2036639585"/>
      </p:ext>
    </p:extLst>
  </p:cSld>
  <p:clrMapOvr>
    <a:overrideClrMapping bg1="lt1" tx1="dk1" bg2="lt2" tx2="dk2" accent1="accent1" accent2="accent2" accent3="accent3" accent4="accent4" accent5="accent5" accent6="accent6" hlink="hlink" folHlink="folHlink"/>
  </p:clrMapOvr>
  <p:transition>
    <p:fade/>
  </p:transition>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FFFFFF"/>
                </a:solidFill>
                <a:latin typeface="Garamond" charset="0"/>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291410460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23782477"/>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3"/>
            <a:ext cx="1073426" cy="1577005"/>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1854763349"/>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2627002578"/>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2750520453"/>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3" y="2363626"/>
            <a:ext cx="7051729" cy="188180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1242861118"/>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4264038855"/>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393354221"/>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906722"/>
            <a:ext cx="1571041" cy="1025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95066353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extLst>
      <p:ext uri="{BB962C8B-B14F-4D97-AF65-F5344CB8AC3E}">
        <p14:creationId xmlns:p14="http://schemas.microsoft.com/office/powerpoint/2010/main" val="16460551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l="8419"/>
          <a:stretch/>
        </p:blipFill>
        <p:spPr>
          <a:xfrm>
            <a:off x="0" y="2415131"/>
            <a:ext cx="6664304" cy="4442869"/>
          </a:xfrm>
          <a:prstGeom prst="rect">
            <a:avLst/>
          </a:prstGeom>
        </p:spPr>
      </p:pic>
    </p:spTree>
    <p:extLst>
      <p:ext uri="{BB962C8B-B14F-4D97-AF65-F5344CB8AC3E}">
        <p14:creationId xmlns:p14="http://schemas.microsoft.com/office/powerpoint/2010/main" val="228250491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FFFFFF"/>
                </a:solidFill>
                <a:latin typeface="Garamond" charset="0"/>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9513843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101828" cy="2267794"/>
          </a:xfrm>
          <a:prstGeom prst="rect">
            <a:avLst/>
          </a:prstGeom>
        </p:spPr>
      </p:pic>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268843637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0" y="0"/>
            <a:ext cx="3106167" cy="2267794"/>
          </a:xfrm>
          <a:prstGeom prst="rect">
            <a:avLst/>
          </a:prstGeom>
        </p:spPr>
      </p:pic>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7919296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3" cy="656093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
        <p:nvSpPr>
          <p:cNvPr id="10"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1/27/22</a:t>
            </a:fld>
            <a:endParaRPr lang="en-US" dirty="0">
              <a:solidFill>
                <a:srgbClr val="FFFFFF"/>
              </a:solidFill>
            </a:endParaRPr>
          </a:p>
        </p:txBody>
      </p:sp>
      <p:sp>
        <p:nvSpPr>
          <p:cNvPr id="12"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982113342"/>
      </p:ext>
    </p:extLst>
  </p:cSld>
  <p:clrMapOvr>
    <a:overrideClrMapping bg1="lt1" tx1="dk1" bg2="lt2" tx2="dk2" accent1="accent1" accent2="accent2" accent3="accent3" accent4="accent4" accent5="accent5" accent6="accent6" hlink="hlink" folHlink="folHlink"/>
  </p:clrMapOvr>
  <p:transition>
    <p:fade/>
  </p:transition>
  <p:hf hdr="0"/>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2" cy="6560932"/>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1/27/22</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235248745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7" y="282638"/>
            <a:ext cx="8834029" cy="657536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1/27/22</a:t>
            </a:fld>
            <a:endParaRPr lang="en-US" dirty="0">
              <a:solidFill>
                <a:srgbClr val="FFFFFF"/>
              </a:solidFill>
            </a:endParaRPr>
          </a:p>
        </p:txBody>
      </p:sp>
      <p:sp>
        <p:nvSpPr>
          <p:cNvPr id="10"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169471204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3" y="297068"/>
            <a:ext cx="8828067" cy="6560934"/>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1/27/22</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12355282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bg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1/27/22</a:t>
            </a:fld>
            <a:endParaRPr lang="en-US" dirty="0">
              <a:solidFill>
                <a:srgbClr val="FFFFFF"/>
              </a:solidFill>
            </a:endParaRPr>
          </a:p>
        </p:txBody>
      </p:sp>
      <p:sp>
        <p:nvSpPr>
          <p:cNvPr id="17"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extLst>
      <p:ext uri="{BB962C8B-B14F-4D97-AF65-F5344CB8AC3E}">
        <p14:creationId xmlns:p14="http://schemas.microsoft.com/office/powerpoint/2010/main" val="356572401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533728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37491464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4788716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93975688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4224978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316963288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94189957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81720832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4406705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482549231"/>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121791122"/>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3"/>
            <a:ext cx="1073426" cy="1577005"/>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1692050835"/>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1197122103"/>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12466138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052049"/>
                </a:solidFill>
                <a:latin typeface="Garamond" charset="0"/>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41534576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3" y="2363626"/>
            <a:ext cx="7051729" cy="188180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2652132538"/>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1393834447"/>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495618436"/>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906722"/>
            <a:ext cx="1571041" cy="1025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8821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extLst>
      <p:ext uri="{BB962C8B-B14F-4D97-AF65-F5344CB8AC3E}">
        <p14:creationId xmlns:p14="http://schemas.microsoft.com/office/powerpoint/2010/main" val="21435340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l="8419"/>
          <a:stretch/>
        </p:blipFill>
        <p:spPr>
          <a:xfrm>
            <a:off x="0" y="2415131"/>
            <a:ext cx="6664304" cy="4442869"/>
          </a:xfrm>
          <a:prstGeom prst="rect">
            <a:avLst/>
          </a:prstGeom>
        </p:spPr>
      </p:pic>
    </p:spTree>
    <p:extLst>
      <p:ext uri="{BB962C8B-B14F-4D97-AF65-F5344CB8AC3E}">
        <p14:creationId xmlns:p14="http://schemas.microsoft.com/office/powerpoint/2010/main" val="417662210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101828" cy="2267794"/>
          </a:xfrm>
          <a:prstGeom prst="rect">
            <a:avLst/>
          </a:prstGeom>
        </p:spPr>
      </p:pic>
      <p:pic>
        <p:nvPicPr>
          <p:cNvPr id="6" name="Picture 5"/>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288272392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b="-1"/>
          <a:stretch/>
        </p:blipFill>
        <p:spPr>
          <a:xfrm>
            <a:off x="0" y="0"/>
            <a:ext cx="3106167" cy="2267794"/>
          </a:xfrm>
          <a:prstGeom prst="rect">
            <a:avLst/>
          </a:prstGeom>
        </p:spPr>
      </p:pic>
      <p:pic>
        <p:nvPicPr>
          <p:cNvPr id="8" name="Picture 7"/>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56770208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Tree>
    <p:extLst>
      <p:ext uri="{BB962C8B-B14F-4D97-AF65-F5344CB8AC3E}">
        <p14:creationId xmlns:p14="http://schemas.microsoft.com/office/powerpoint/2010/main" val="720409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052049"/>
                </a:solidFill>
                <a:latin typeface="Garamond" charset="0"/>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41801756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052049"/>
                </a:solidFill>
                <a:latin typeface="Garamond" charset="0"/>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39900187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052049"/>
                </a:solidFill>
                <a:latin typeface="Garamond" charset="0"/>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3"/>
            <a:ext cx="1073426" cy="1577005"/>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256619585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052049"/>
                </a:solidFill>
                <a:latin typeface="Garamond" charset="0"/>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80135881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052049"/>
                </a:solidFill>
                <a:latin typeface="Garamond" charset="0"/>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360958457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3" y="2363626"/>
            <a:ext cx="7051729" cy="188180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40292474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2" cy="6560932"/>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1/27/22</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241997497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15754494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052049"/>
                </a:solidFill>
                <a:latin typeface="Garamond" charset="0"/>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23016655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906722"/>
            <a:ext cx="1571041" cy="1025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88230295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extLst>
      <p:ext uri="{BB962C8B-B14F-4D97-AF65-F5344CB8AC3E}">
        <p14:creationId xmlns:p14="http://schemas.microsoft.com/office/powerpoint/2010/main" val="50669289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l="8419"/>
          <a:stretch/>
        </p:blipFill>
        <p:spPr>
          <a:xfrm>
            <a:off x="0" y="2415131"/>
            <a:ext cx="6664304" cy="4442869"/>
          </a:xfrm>
          <a:prstGeom prst="rect">
            <a:avLst/>
          </a:prstGeom>
        </p:spPr>
      </p:pic>
    </p:spTree>
    <p:extLst>
      <p:ext uri="{BB962C8B-B14F-4D97-AF65-F5344CB8AC3E}">
        <p14:creationId xmlns:p14="http://schemas.microsoft.com/office/powerpoint/2010/main" val="332023944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101828" cy="2267794"/>
          </a:xfrm>
          <a:prstGeom prst="rect">
            <a:avLst/>
          </a:prstGeom>
        </p:spPr>
      </p:pic>
      <p:pic>
        <p:nvPicPr>
          <p:cNvPr id="6" name="Picture 5"/>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41422754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b="-1"/>
          <a:stretch/>
        </p:blipFill>
        <p:spPr>
          <a:xfrm>
            <a:off x="0" y="0"/>
            <a:ext cx="3106167" cy="2267794"/>
          </a:xfrm>
          <a:prstGeom prst="rect">
            <a:avLst/>
          </a:prstGeom>
        </p:spPr>
      </p:pic>
      <p:pic>
        <p:nvPicPr>
          <p:cNvPr id="8" name="Picture 7"/>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331379586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3" cy="656093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
        <p:nvSpPr>
          <p:cNvPr id="10"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endParaRPr lang="en-US" dirty="0">
              <a:solidFill>
                <a:srgbClr val="FFFFFF"/>
              </a:solidFill>
            </a:endParaRPr>
          </a:p>
        </p:txBody>
      </p:sp>
      <p:sp>
        <p:nvSpPr>
          <p:cNvPr id="12"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2591354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2" cy="6560932"/>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9623808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7" y="282638"/>
            <a:ext cx="8834029" cy="657536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endParaRPr lang="en-US" dirty="0">
              <a:solidFill>
                <a:srgbClr val="FFFFFF"/>
              </a:solidFill>
            </a:endParaRPr>
          </a:p>
        </p:txBody>
      </p:sp>
      <p:sp>
        <p:nvSpPr>
          <p:cNvPr id="10"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36608979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7" y="282638"/>
            <a:ext cx="8834029" cy="657536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1/27/22</a:t>
            </a:fld>
            <a:endParaRPr lang="en-US" dirty="0">
              <a:solidFill>
                <a:srgbClr val="FFFFFF"/>
              </a:solidFill>
            </a:endParaRPr>
          </a:p>
        </p:txBody>
      </p:sp>
      <p:sp>
        <p:nvSpPr>
          <p:cNvPr id="10"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380792865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3" y="297068"/>
            <a:ext cx="8828067" cy="6560934"/>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95540415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bg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pPr defTabSz="914400"/>
            <a:endParaRPr lang="en-US" dirty="0">
              <a:solidFill>
                <a:srgbClr val="FFFFFF"/>
              </a:solidFill>
            </a:endParaRPr>
          </a:p>
        </p:txBody>
      </p:sp>
      <p:sp>
        <p:nvSpPr>
          <p:cNvPr id="17"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extLst>
      <p:ext uri="{BB962C8B-B14F-4D97-AF65-F5344CB8AC3E}">
        <p14:creationId xmlns:p14="http://schemas.microsoft.com/office/powerpoint/2010/main" val="161611373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4371365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73933217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85961092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25903774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39659402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57976870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9462465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42222030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3" y="297068"/>
            <a:ext cx="8828067" cy="6560934"/>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1/27/22</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36657525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2317802158"/>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418453168"/>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3"/>
            <a:ext cx="1073426" cy="1577005"/>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45006272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1011588752"/>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411276635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3" y="2363626"/>
            <a:ext cx="7051729" cy="188180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1138160192"/>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206344163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658158596"/>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906722"/>
            <a:ext cx="1571041" cy="1025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428599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extLst>
      <p:ext uri="{BB962C8B-B14F-4D97-AF65-F5344CB8AC3E}">
        <p14:creationId xmlns:p14="http://schemas.microsoft.com/office/powerpoint/2010/main" val="48959045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bg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1/27/22</a:t>
            </a:fld>
            <a:endParaRPr lang="en-US" dirty="0">
              <a:solidFill>
                <a:srgbClr val="FFFFFF"/>
              </a:solidFill>
            </a:endParaRPr>
          </a:p>
        </p:txBody>
      </p:sp>
      <p:sp>
        <p:nvSpPr>
          <p:cNvPr id="17"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extLst>
      <p:ext uri="{BB962C8B-B14F-4D97-AF65-F5344CB8AC3E}">
        <p14:creationId xmlns:p14="http://schemas.microsoft.com/office/powerpoint/2010/main" val="405530179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l="8419"/>
          <a:stretch/>
        </p:blipFill>
        <p:spPr>
          <a:xfrm>
            <a:off x="0" y="2415131"/>
            <a:ext cx="6664304" cy="4442869"/>
          </a:xfrm>
          <a:prstGeom prst="rect">
            <a:avLst/>
          </a:prstGeom>
        </p:spPr>
      </p:pic>
    </p:spTree>
    <p:extLst>
      <p:ext uri="{BB962C8B-B14F-4D97-AF65-F5344CB8AC3E}">
        <p14:creationId xmlns:p14="http://schemas.microsoft.com/office/powerpoint/2010/main" val="428238409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101828" cy="2267794"/>
          </a:xfrm>
          <a:prstGeom prst="rect">
            <a:avLst/>
          </a:prstGeom>
        </p:spPr>
      </p:pic>
      <p:pic>
        <p:nvPicPr>
          <p:cNvPr id="6" name="Picture 5"/>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8953045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b="-1"/>
          <a:stretch/>
        </p:blipFill>
        <p:spPr>
          <a:xfrm>
            <a:off x="0" y="0"/>
            <a:ext cx="3106167" cy="2267794"/>
          </a:xfrm>
          <a:prstGeom prst="rect">
            <a:avLst/>
          </a:prstGeom>
        </p:spPr>
      </p:pic>
      <p:pic>
        <p:nvPicPr>
          <p:cNvPr id="8" name="Picture 7"/>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136260765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Tree>
    <p:extLst>
      <p:ext uri="{BB962C8B-B14F-4D97-AF65-F5344CB8AC3E}">
        <p14:creationId xmlns:p14="http://schemas.microsoft.com/office/powerpoint/2010/main" val="37717759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3" cy="656093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
        <p:nvSpPr>
          <p:cNvPr id="10"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endParaRPr lang="en-US" dirty="0">
              <a:solidFill>
                <a:srgbClr val="FFFFFF"/>
              </a:solidFill>
            </a:endParaRPr>
          </a:p>
        </p:txBody>
      </p:sp>
      <p:sp>
        <p:nvSpPr>
          <p:cNvPr id="12"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68339742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2" cy="6560932"/>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357777605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7" y="282638"/>
            <a:ext cx="8834029" cy="657536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endParaRPr lang="en-US" dirty="0">
              <a:solidFill>
                <a:srgbClr val="FFFFFF"/>
              </a:solidFill>
            </a:endParaRPr>
          </a:p>
        </p:txBody>
      </p:sp>
      <p:sp>
        <p:nvSpPr>
          <p:cNvPr id="10"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22951971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3" y="297068"/>
            <a:ext cx="8828067" cy="6560934"/>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386040058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bg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pPr defTabSz="914400"/>
            <a:endParaRPr lang="en-US" dirty="0">
              <a:solidFill>
                <a:srgbClr val="FFFFFF"/>
              </a:solidFill>
            </a:endParaRPr>
          </a:p>
        </p:txBody>
      </p:sp>
      <p:sp>
        <p:nvSpPr>
          <p:cNvPr id="17"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extLst>
      <p:ext uri="{BB962C8B-B14F-4D97-AF65-F5344CB8AC3E}">
        <p14:creationId xmlns:p14="http://schemas.microsoft.com/office/powerpoint/2010/main" val="132778741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8227245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FFFFFF"/>
                </a:solidFill>
                <a:latin typeface="Garamond" charset="0"/>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98686004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31380084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291256881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30930039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320451862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54073987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17813280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261384428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1216099869"/>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73777647"/>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3"/>
            <a:ext cx="1073426" cy="1577005"/>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224491692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FFFFFF"/>
                </a:solidFill>
                <a:latin typeface="Garamond" charset="0"/>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99739848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1424739740"/>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1560061964"/>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3" y="2363626"/>
            <a:ext cx="7051729" cy="188180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4238662356"/>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1983646662"/>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1635204349"/>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906722"/>
            <a:ext cx="1571041" cy="1025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854172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extLst>
      <p:ext uri="{BB962C8B-B14F-4D97-AF65-F5344CB8AC3E}">
        <p14:creationId xmlns:p14="http://schemas.microsoft.com/office/powerpoint/2010/main" val="17094307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l="8419"/>
          <a:stretch/>
        </p:blipFill>
        <p:spPr>
          <a:xfrm>
            <a:off x="0" y="2415131"/>
            <a:ext cx="6664304" cy="4442869"/>
          </a:xfrm>
          <a:prstGeom prst="rect">
            <a:avLst/>
          </a:prstGeom>
        </p:spPr>
      </p:pic>
    </p:spTree>
    <p:extLst>
      <p:ext uri="{BB962C8B-B14F-4D97-AF65-F5344CB8AC3E}">
        <p14:creationId xmlns:p14="http://schemas.microsoft.com/office/powerpoint/2010/main" val="14861158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101828" cy="2267794"/>
          </a:xfrm>
          <a:prstGeom prst="rect">
            <a:avLst/>
          </a:prstGeom>
        </p:spPr>
      </p:pic>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373192725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0" y="0"/>
            <a:ext cx="3106167" cy="2267794"/>
          </a:xfrm>
          <a:prstGeom prst="rect">
            <a:avLst/>
          </a:prstGeom>
        </p:spPr>
      </p:pic>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12165671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FFFFFF"/>
                </a:solidFill>
                <a:latin typeface="Garamond" charset="0"/>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95966185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3"/>
          <p:cNvSpPr>
            <a:spLocks noGrp="1" noChangeArrowheads="1"/>
          </p:cNvSpPr>
          <p:nvPr>
            <p:ph type="sldNum" sz="quarter" idx="10"/>
          </p:nvPr>
        </p:nvSpPr>
        <p:spPr>
          <a:xfrm>
            <a:off x="369888" y="6353175"/>
            <a:ext cx="504825" cy="304800"/>
          </a:xfrm>
        </p:spPr>
        <p:txBody>
          <a:bodyPr/>
          <a:lstStyle>
            <a:lvl1pPr>
              <a:defRPr>
                <a:solidFill>
                  <a:schemeClr val="tx2"/>
                </a:solidFill>
              </a:defRPr>
            </a:lvl1pPr>
          </a:lstStyle>
          <a:p>
            <a:pPr>
              <a:defRPr/>
            </a:pPr>
            <a:fld id="{FAA74B69-70FD-A649-B131-F3438782CAA4}" type="slidenum">
              <a:rPr lang="en-US" altLang="en-US">
                <a:solidFill>
                  <a:srgbClr val="052049"/>
                </a:solidFill>
              </a:rPr>
              <a:pPr>
                <a:defRPr/>
              </a:pPr>
              <a:t>‹#›</a:t>
            </a:fld>
            <a:endParaRPr lang="en-US" altLang="en-US">
              <a:solidFill>
                <a:srgbClr val="052049"/>
              </a:solidFill>
            </a:endParaRPr>
          </a:p>
        </p:txBody>
      </p:sp>
    </p:spTree>
    <p:extLst>
      <p:ext uri="{BB962C8B-B14F-4D97-AF65-F5344CB8AC3E}">
        <p14:creationId xmlns:p14="http://schemas.microsoft.com/office/powerpoint/2010/main" val="190039309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defTabSz="914400" eaLnBrk="0" fontAlgn="base" hangingPunct="0">
              <a:spcBef>
                <a:spcPct val="0"/>
              </a:spcBef>
              <a:spcAft>
                <a:spcPct val="0"/>
              </a:spcAft>
              <a:defRPr/>
            </a:pPr>
            <a:endParaRPr lang="en-US">
              <a:solidFill>
                <a:srgbClr val="052049"/>
              </a:solidFill>
              <a:latin typeface="Garamond" charset="0"/>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52049"/>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DB70E2-3929-4620-B6BA-4AC054379E69}" type="slidenum">
              <a:rPr lang="en-US">
                <a:solidFill>
                  <a:srgbClr val="052049"/>
                </a:solidFill>
              </a:rPr>
              <a:pPr>
                <a:defRPr/>
              </a:pPr>
              <a:t>‹#›</a:t>
            </a:fld>
            <a:endParaRPr lang="en-US">
              <a:solidFill>
                <a:srgbClr val="052049"/>
              </a:solidFill>
            </a:endParaRPr>
          </a:p>
        </p:txBody>
      </p:sp>
    </p:spTree>
    <p:extLst>
      <p:ext uri="{BB962C8B-B14F-4D97-AF65-F5344CB8AC3E}">
        <p14:creationId xmlns:p14="http://schemas.microsoft.com/office/powerpoint/2010/main" val="11808934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2482993"/>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43000" y="1981200"/>
            <a:ext cx="7772400" cy="4114800"/>
          </a:xfrm>
          <a:prstGeom prst="rect">
            <a:avLst/>
          </a:prstGeom>
        </p:spPr>
        <p:txBody>
          <a:bodyPr/>
          <a:lstStyle/>
          <a:p>
            <a:pPr lvl="0"/>
            <a:endParaRPr lang="en-US" noProof="0"/>
          </a:p>
        </p:txBody>
      </p:sp>
      <p:sp>
        <p:nvSpPr>
          <p:cNvPr id="4" name="Rectangle 36"/>
          <p:cNvSpPr>
            <a:spLocks noGrp="1" noChangeArrowheads="1"/>
          </p:cNvSpPr>
          <p:nvPr>
            <p:ph type="dt" sz="half" idx="10"/>
          </p:nvPr>
        </p:nvSpPr>
        <p:spPr>
          <a:xfrm>
            <a:off x="1143000" y="6248400"/>
            <a:ext cx="1905000" cy="457200"/>
          </a:xfrm>
          <a:prstGeom prst="rect">
            <a:avLst/>
          </a:prstGeom>
          <a:ln/>
        </p:spPr>
        <p:txBody>
          <a:bodyPr/>
          <a:lstStyle>
            <a:lvl1pPr>
              <a:defRPr/>
            </a:lvl1pPr>
          </a:lstStyle>
          <a:p>
            <a:pPr defTabSz="914400" eaLnBrk="0" fontAlgn="base" hangingPunct="0">
              <a:spcBef>
                <a:spcPct val="0"/>
              </a:spcBef>
              <a:spcAft>
                <a:spcPct val="0"/>
              </a:spcAft>
              <a:defRPr/>
            </a:pPr>
            <a:endParaRPr lang="en-US">
              <a:solidFill>
                <a:srgbClr val="052049"/>
              </a:solidFill>
              <a:latin typeface="Garamond" charset="0"/>
            </a:endParaRPr>
          </a:p>
        </p:txBody>
      </p:sp>
      <p:sp>
        <p:nvSpPr>
          <p:cNvPr id="5" name="Rectangle 37"/>
          <p:cNvSpPr>
            <a:spLocks noGrp="1" noChangeArrowheads="1"/>
          </p:cNvSpPr>
          <p:nvPr>
            <p:ph type="ftr" sz="quarter" idx="11"/>
          </p:nvPr>
        </p:nvSpPr>
        <p:spPr>
          <a:xfrm>
            <a:off x="3581400" y="6248400"/>
            <a:ext cx="2895600" cy="457200"/>
          </a:xfrm>
          <a:prstGeom prst="rect">
            <a:avLst/>
          </a:prstGeom>
          <a:ln/>
        </p:spPr>
        <p:txBody>
          <a:bodyPr/>
          <a:lstStyle>
            <a:lvl1pPr>
              <a:defRPr/>
            </a:lvl1pPr>
          </a:lstStyle>
          <a:p>
            <a:pPr>
              <a:defRPr/>
            </a:pPr>
            <a:endParaRPr lang="en-US">
              <a:solidFill>
                <a:srgbClr val="052049"/>
              </a:solidFill>
            </a:endParaRPr>
          </a:p>
        </p:txBody>
      </p:sp>
      <p:sp>
        <p:nvSpPr>
          <p:cNvPr id="6" name="Rectangle 38"/>
          <p:cNvSpPr>
            <a:spLocks noGrp="1" noChangeArrowheads="1"/>
          </p:cNvSpPr>
          <p:nvPr>
            <p:ph type="sldNum" sz="quarter" idx="12"/>
          </p:nvPr>
        </p:nvSpPr>
        <p:spPr>
          <a:ln/>
        </p:spPr>
        <p:txBody>
          <a:bodyPr/>
          <a:lstStyle>
            <a:lvl1pPr>
              <a:defRPr/>
            </a:lvl1pPr>
          </a:lstStyle>
          <a:p>
            <a:fld id="{413F8DDE-4CC1-4F7A-B17B-0976918310C3}" type="slidenum">
              <a:rPr lang="en-US" altLang="en-US">
                <a:solidFill>
                  <a:srgbClr val="052049"/>
                </a:solidFill>
              </a:rPr>
              <a:pPr/>
              <a:t>‹#›</a:t>
            </a:fld>
            <a:endParaRPr lang="en-US" altLang="en-US">
              <a:solidFill>
                <a:srgbClr val="052049"/>
              </a:solidFill>
            </a:endParaRPr>
          </a:p>
        </p:txBody>
      </p:sp>
    </p:spTree>
    <p:extLst>
      <p:ext uri="{BB962C8B-B14F-4D97-AF65-F5344CB8AC3E}">
        <p14:creationId xmlns:p14="http://schemas.microsoft.com/office/powerpoint/2010/main" val="41254435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92970" y="1946674"/>
            <a:ext cx="1718965" cy="4018359"/>
          </a:xfrm>
        </p:spPr>
        <p:txBody>
          <a:bodyPr/>
          <a:lstStyle>
            <a:lvl1pPr>
              <a:defRPr sz="1500"/>
            </a:lvl1pPr>
            <a:lvl2pPr>
              <a:defRPr sz="1275"/>
            </a:lvl2pPr>
            <a:lvl3pPr>
              <a:defRPr sz="1050"/>
            </a:lvl3pPr>
            <a:lvl4pPr>
              <a:defRPr sz="975"/>
            </a:lvl4pPr>
            <a:lvl5pPr>
              <a:defRPr sz="975"/>
            </a:lvl5pPr>
            <a:lvl6pPr>
              <a:defRPr sz="975"/>
            </a:lvl6pPr>
            <a:lvl7pPr>
              <a:defRPr sz="975"/>
            </a:lvl7pPr>
            <a:lvl8pPr>
              <a:defRPr sz="975"/>
            </a:lvl8pPr>
            <a:lvl9pPr>
              <a:defRPr sz="9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719091" y="1946674"/>
            <a:ext cx="1718965" cy="4018359"/>
          </a:xfrm>
        </p:spPr>
        <p:txBody>
          <a:bodyPr/>
          <a:lstStyle>
            <a:lvl1pPr>
              <a:defRPr sz="1500"/>
            </a:lvl1pPr>
            <a:lvl2pPr>
              <a:defRPr sz="1275"/>
            </a:lvl2pPr>
            <a:lvl3pPr>
              <a:defRPr sz="1050"/>
            </a:lvl3pPr>
            <a:lvl4pPr>
              <a:defRPr sz="975"/>
            </a:lvl4pPr>
            <a:lvl5pPr>
              <a:defRPr sz="975"/>
            </a:lvl5pPr>
            <a:lvl6pPr>
              <a:defRPr sz="975"/>
            </a:lvl6pPr>
            <a:lvl7pPr>
              <a:defRPr sz="975"/>
            </a:lvl7pPr>
            <a:lvl8pPr>
              <a:defRPr sz="975"/>
            </a:lvl8pPr>
            <a:lvl9pPr>
              <a:defRPr sz="9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0249659"/>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0D7-0113-094C-9D9B-6A4EAFFF0A35}"/>
              </a:ext>
            </a:extLst>
          </p:cNvPr>
          <p:cNvSpPr>
            <a:spLocks noGrp="1"/>
          </p:cNvSpPr>
          <p:nvPr>
            <p:ph type="title"/>
          </p:nvPr>
        </p:nvSpPr>
        <p:spPr>
          <a:xfrm>
            <a:off x="629228" y="365593"/>
            <a:ext cx="7885545" cy="1325096"/>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564921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3" cy="656093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
        <p:nvSpPr>
          <p:cNvPr id="10"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1/27/22</a:t>
            </a:fld>
            <a:endParaRPr lang="en-US" dirty="0">
              <a:solidFill>
                <a:srgbClr val="FFFFFF"/>
              </a:solidFill>
            </a:endParaRPr>
          </a:p>
        </p:txBody>
      </p:sp>
      <p:sp>
        <p:nvSpPr>
          <p:cNvPr id="12"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14681527"/>
      </p:ext>
    </p:extLst>
  </p:cSld>
  <p:clrMapOvr>
    <a:overrideClrMapping bg1="lt1" tx1="dk1" bg2="lt2" tx2="dk2" accent1="accent1" accent2="accent2" accent3="accent3" accent4="accent4" accent5="accent5" accent6="accent6" hlink="hlink" folHlink="folHlink"/>
  </p:clrMapOvr>
  <p:transition>
    <p:fade/>
  </p:transition>
  <p:hf hdr="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2" cy="6560932"/>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1/27/22</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353372002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7" y="282638"/>
            <a:ext cx="8834029" cy="657536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1/27/22</a:t>
            </a:fld>
            <a:endParaRPr lang="en-US" dirty="0">
              <a:solidFill>
                <a:srgbClr val="FFFFFF"/>
              </a:solidFill>
            </a:endParaRPr>
          </a:p>
        </p:txBody>
      </p:sp>
      <p:sp>
        <p:nvSpPr>
          <p:cNvPr id="10"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381553409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3" y="297068"/>
            <a:ext cx="8828067" cy="6560934"/>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1/27/22</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140695311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r>
              <a:rPr lang="en-US" dirty="0">
                <a:solidFill>
                  <a:srgbClr val="FFFFFF"/>
                </a:solidFill>
                <a:latin typeface="Garamond" charset="0"/>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64960680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bg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pPr defTabSz="914400"/>
            <a:fld id="{7CA65D26-67D5-4CD2-90EC-E629659F24B3}" type="datetime1">
              <a:rPr lang="en-US" smtClean="0">
                <a:solidFill>
                  <a:srgbClr val="FFFFFF"/>
                </a:solidFill>
              </a:rPr>
              <a:pPr defTabSz="914400"/>
              <a:t>1/27/22</a:t>
            </a:fld>
            <a:endParaRPr lang="en-US" dirty="0">
              <a:solidFill>
                <a:srgbClr val="FFFFFF"/>
              </a:solidFill>
            </a:endParaRPr>
          </a:p>
        </p:txBody>
      </p:sp>
      <p:sp>
        <p:nvSpPr>
          <p:cNvPr id="17"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extLst>
      <p:ext uri="{BB962C8B-B14F-4D97-AF65-F5344CB8AC3E}">
        <p14:creationId xmlns:p14="http://schemas.microsoft.com/office/powerpoint/2010/main" val="306878028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816770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43985135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198101849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6745315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374425804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04506098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391786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99171361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66843375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theme" Target="../theme/theme2.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6.xml"/><Relationship Id="rId18" Type="http://schemas.openxmlformats.org/officeDocument/2006/relationships/slideLayout" Target="../slideLayouts/slideLayout71.xml"/><Relationship Id="rId26" Type="http://schemas.openxmlformats.org/officeDocument/2006/relationships/slideLayout" Target="../slideLayouts/slideLayout79.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slideLayout" Target="../slideLayouts/slideLayout78.xml"/><Relationship Id="rId33" Type="http://schemas.openxmlformats.org/officeDocument/2006/relationships/theme" Target="../theme/theme3.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29" Type="http://schemas.openxmlformats.org/officeDocument/2006/relationships/slideLayout" Target="../slideLayouts/slideLayout82.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slideLayout" Target="../slideLayouts/slideLayout77.xml"/><Relationship Id="rId32" Type="http://schemas.openxmlformats.org/officeDocument/2006/relationships/slideLayout" Target="../slideLayouts/slideLayout85.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28" Type="http://schemas.openxmlformats.org/officeDocument/2006/relationships/slideLayout" Target="../slideLayouts/slideLayout81.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31" Type="http://schemas.openxmlformats.org/officeDocument/2006/relationships/slideLayout" Target="../slideLayouts/slideLayout84.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 Id="rId27" Type="http://schemas.openxmlformats.org/officeDocument/2006/relationships/slideLayout" Target="../slideLayouts/slideLayout80.xml"/><Relationship Id="rId30" Type="http://schemas.openxmlformats.org/officeDocument/2006/relationships/slideLayout" Target="../slideLayouts/slideLayout83.xml"/><Relationship Id="rId8" Type="http://schemas.openxmlformats.org/officeDocument/2006/relationships/slideLayout" Target="../slideLayouts/slideLayout6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slideLayout" Target="../slideLayouts/slideLayout103.xml"/><Relationship Id="rId26" Type="http://schemas.openxmlformats.org/officeDocument/2006/relationships/slideLayout" Target="../slideLayouts/slideLayout111.xml"/><Relationship Id="rId3" Type="http://schemas.openxmlformats.org/officeDocument/2006/relationships/slideLayout" Target="../slideLayouts/slideLayout88.xml"/><Relationship Id="rId21" Type="http://schemas.openxmlformats.org/officeDocument/2006/relationships/slideLayout" Target="../slideLayouts/slideLayout106.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5" Type="http://schemas.openxmlformats.org/officeDocument/2006/relationships/slideLayout" Target="../slideLayouts/slideLayout110.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20" Type="http://schemas.openxmlformats.org/officeDocument/2006/relationships/slideLayout" Target="../slideLayouts/slideLayout105.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24" Type="http://schemas.openxmlformats.org/officeDocument/2006/relationships/slideLayout" Target="../slideLayouts/slideLayout109.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23" Type="http://schemas.openxmlformats.org/officeDocument/2006/relationships/slideLayout" Target="../slideLayouts/slideLayout108.xml"/><Relationship Id="rId10" Type="http://schemas.openxmlformats.org/officeDocument/2006/relationships/slideLayout" Target="../slideLayouts/slideLayout95.xml"/><Relationship Id="rId19" Type="http://schemas.openxmlformats.org/officeDocument/2006/relationships/slideLayout" Target="../slideLayouts/slideLayout104.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 Id="rId22" Type="http://schemas.openxmlformats.org/officeDocument/2006/relationships/slideLayout" Target="../slideLayouts/slideLayout107.xml"/><Relationship Id="rId2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18" Type="http://schemas.openxmlformats.org/officeDocument/2006/relationships/slideLayout" Target="../slideLayouts/slideLayout129.xml"/><Relationship Id="rId26" Type="http://schemas.openxmlformats.org/officeDocument/2006/relationships/slideLayout" Target="../slideLayouts/slideLayout137.xml"/><Relationship Id="rId3" Type="http://schemas.openxmlformats.org/officeDocument/2006/relationships/slideLayout" Target="../slideLayouts/slideLayout114.xml"/><Relationship Id="rId21" Type="http://schemas.openxmlformats.org/officeDocument/2006/relationships/slideLayout" Target="../slideLayouts/slideLayout132.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slideLayout" Target="../slideLayouts/slideLayout128.xml"/><Relationship Id="rId25" Type="http://schemas.openxmlformats.org/officeDocument/2006/relationships/slideLayout" Target="../slideLayouts/slideLayout136.xml"/><Relationship Id="rId2" Type="http://schemas.openxmlformats.org/officeDocument/2006/relationships/slideLayout" Target="../slideLayouts/slideLayout113.xml"/><Relationship Id="rId16" Type="http://schemas.openxmlformats.org/officeDocument/2006/relationships/slideLayout" Target="../slideLayouts/slideLayout127.xml"/><Relationship Id="rId20" Type="http://schemas.openxmlformats.org/officeDocument/2006/relationships/slideLayout" Target="../slideLayouts/slideLayout131.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24" Type="http://schemas.openxmlformats.org/officeDocument/2006/relationships/slideLayout" Target="../slideLayouts/slideLayout135.xml"/><Relationship Id="rId5" Type="http://schemas.openxmlformats.org/officeDocument/2006/relationships/slideLayout" Target="../slideLayouts/slideLayout116.xml"/><Relationship Id="rId15" Type="http://schemas.openxmlformats.org/officeDocument/2006/relationships/slideLayout" Target="../slideLayouts/slideLayout126.xml"/><Relationship Id="rId23" Type="http://schemas.openxmlformats.org/officeDocument/2006/relationships/slideLayout" Target="../slideLayouts/slideLayout134.xml"/><Relationship Id="rId28" Type="http://schemas.openxmlformats.org/officeDocument/2006/relationships/theme" Target="../theme/theme5.xml"/><Relationship Id="rId10" Type="http://schemas.openxmlformats.org/officeDocument/2006/relationships/slideLayout" Target="../slideLayouts/slideLayout121.xml"/><Relationship Id="rId19" Type="http://schemas.openxmlformats.org/officeDocument/2006/relationships/slideLayout" Target="../slideLayouts/slideLayout130.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 Id="rId22" Type="http://schemas.openxmlformats.org/officeDocument/2006/relationships/slideLayout" Target="../slideLayouts/slideLayout133.xml"/><Relationship Id="rId27" Type="http://schemas.openxmlformats.org/officeDocument/2006/relationships/slideLayout" Target="../slideLayouts/slideLayout1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defTabSz="914400"/>
            <a:fld id="{7BCC8D0D-EAEC-449D-9161-023DFF90F2E2}" type="slidenum">
              <a:rPr lang="en-US" smtClean="0">
                <a:solidFill>
                  <a:srgbClr val="052049"/>
                </a:solidFill>
              </a:rPr>
              <a:pPr defTabSz="914400"/>
              <a:t>‹#›</a:t>
            </a:fld>
            <a:endParaRPr lang="en-US" dirty="0">
              <a:solidFill>
                <a:srgbClr val="052049"/>
              </a:solidFill>
            </a:endParaRPr>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xmlns="">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xmlns="">
                <a:noFill/>
              </a14:hiddenFill>
            </a:ext>
          </a:extLst>
        </p:spPr>
      </p:cxnSp>
      <p:sp>
        <p:nvSpPr>
          <p:cNvPr id="18"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400"/>
            <a:endParaRPr lang="en-US">
              <a:solidFill>
                <a:srgbClr val="052049"/>
              </a:solidFill>
              <a:latin typeface="Arial"/>
            </a:endParaRPr>
          </a:p>
        </p:txBody>
      </p:sp>
    </p:spTree>
    <p:extLst>
      <p:ext uri="{BB962C8B-B14F-4D97-AF65-F5344CB8AC3E}">
        <p14:creationId xmlns:p14="http://schemas.microsoft.com/office/powerpoint/2010/main" val="19441517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transition>
    <p:fade/>
  </p:transition>
  <p:hf hdr="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defTabSz="914400"/>
            <a:fld id="{7BCC8D0D-EAEC-449D-9161-023DFF90F2E2}" type="slidenum">
              <a:rPr lang="en-US" smtClean="0">
                <a:solidFill>
                  <a:srgbClr val="052049"/>
                </a:solidFill>
              </a:rPr>
              <a:pPr defTabSz="914400"/>
              <a:t>‹#›</a:t>
            </a:fld>
            <a:endParaRPr lang="en-US" dirty="0">
              <a:solidFill>
                <a:srgbClr val="052049"/>
              </a:solidFill>
            </a:endParaRPr>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xmlns="">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xmlns="">
                <a:noFill/>
              </a14:hiddenFill>
            </a:ext>
          </a:extLst>
        </p:spPr>
      </p:cxnSp>
      <p:sp>
        <p:nvSpPr>
          <p:cNvPr id="18"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400"/>
            <a:endParaRPr lang="en-US">
              <a:solidFill>
                <a:srgbClr val="052049"/>
              </a:solidFill>
              <a:latin typeface="Arial"/>
            </a:endParaRPr>
          </a:p>
        </p:txBody>
      </p:sp>
    </p:spTree>
    <p:extLst>
      <p:ext uri="{BB962C8B-B14F-4D97-AF65-F5344CB8AC3E}">
        <p14:creationId xmlns:p14="http://schemas.microsoft.com/office/powerpoint/2010/main" val="250113026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Lst>
  <p:transition>
    <p:fade/>
  </p:transition>
  <p:hf hdr="0" ftr="0" dt="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1" name="Footer Placeholder 5"/>
          <p:cNvSpPr>
            <a:spLocks noGrp="1"/>
          </p:cNvSpPr>
          <p:nvPr>
            <p:ph type="ftr" sz="quarter" idx="3"/>
          </p:nvPr>
        </p:nvSpPr>
        <p:spPr>
          <a:xfrm>
            <a:off x="548153" y="6470130"/>
            <a:ext cx="4310907"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defTabSz="914400"/>
            <a:endParaRPr lang="en-US" dirty="0">
              <a:solidFill>
                <a:srgbClr val="052049"/>
              </a:solidFill>
            </a:endParaRPr>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defTabSz="914400"/>
            <a:fld id="{7BCC8D0D-EAEC-449D-9161-023DFF90F2E2}" type="slidenum">
              <a:rPr lang="en-US" smtClean="0">
                <a:solidFill>
                  <a:srgbClr val="052049"/>
                </a:solidFill>
              </a:rPr>
              <a:pPr defTabSz="914400"/>
              <a:t>‹#›</a:t>
            </a:fld>
            <a:endParaRPr lang="en-US" dirty="0">
              <a:solidFill>
                <a:srgbClr val="052049"/>
              </a:solidFill>
            </a:endParaRPr>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xmlns="">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xmlns="">
                <a:noFill/>
              </a14:hiddenFill>
            </a:ext>
          </a:extLst>
        </p:spPr>
      </p:cxnSp>
      <p:sp>
        <p:nvSpPr>
          <p:cNvPr id="18"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400"/>
            <a:endParaRPr lang="en-US">
              <a:solidFill>
                <a:srgbClr val="052049"/>
              </a:solidFill>
              <a:latin typeface="Arial"/>
            </a:endParaRPr>
          </a:p>
        </p:txBody>
      </p:sp>
    </p:spTree>
    <p:extLst>
      <p:ext uri="{BB962C8B-B14F-4D97-AF65-F5344CB8AC3E}">
        <p14:creationId xmlns:p14="http://schemas.microsoft.com/office/powerpoint/2010/main" val="902499936"/>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 id="2147483769" r:id="rId28"/>
    <p:sldLayoutId id="2147483770" r:id="rId29"/>
    <p:sldLayoutId id="2147483860" r:id="rId30"/>
    <p:sldLayoutId id="2147483861" r:id="rId31"/>
    <p:sldLayoutId id="2147483862" r:id="rId32"/>
  </p:sldLayoutIdLst>
  <p:transition>
    <p:fade/>
  </p:transition>
  <p:hf hdr="0" ftr="0" dt="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1" name="Footer Placeholder 5"/>
          <p:cNvSpPr>
            <a:spLocks noGrp="1"/>
          </p:cNvSpPr>
          <p:nvPr>
            <p:ph type="ftr" sz="quarter" idx="3"/>
          </p:nvPr>
        </p:nvSpPr>
        <p:spPr>
          <a:xfrm>
            <a:off x="548153" y="6470130"/>
            <a:ext cx="4310907"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defTabSz="914400"/>
            <a:r>
              <a:rPr lang="en-US">
                <a:solidFill>
                  <a:srgbClr val="052049"/>
                </a:solidFill>
              </a:rPr>
              <a:t>UCSF | Health</a:t>
            </a:r>
            <a:endParaRPr lang="en-US" dirty="0">
              <a:solidFill>
                <a:srgbClr val="052049"/>
              </a:solidFill>
            </a:endParaRPr>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defTabSz="914400"/>
            <a:fld id="{7BCC8D0D-EAEC-449D-9161-023DFF90F2E2}" type="slidenum">
              <a:rPr lang="en-US" smtClean="0">
                <a:solidFill>
                  <a:srgbClr val="052049"/>
                </a:solidFill>
              </a:rPr>
              <a:pPr defTabSz="914400"/>
              <a:t>‹#›</a:t>
            </a:fld>
            <a:endParaRPr lang="en-US" dirty="0">
              <a:solidFill>
                <a:srgbClr val="052049"/>
              </a:solidFill>
            </a:endParaRPr>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xmlns="">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xmlns="">
                <a:noFill/>
              </a14:hiddenFill>
            </a:ext>
          </a:extLst>
        </p:spPr>
      </p:cxnSp>
      <p:sp>
        <p:nvSpPr>
          <p:cNvPr id="18"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400"/>
            <a:endParaRPr lang="en-US">
              <a:solidFill>
                <a:srgbClr val="052049"/>
              </a:solidFill>
              <a:latin typeface="Arial"/>
            </a:endParaRPr>
          </a:p>
        </p:txBody>
      </p:sp>
    </p:spTree>
    <p:extLst>
      <p:ext uri="{BB962C8B-B14F-4D97-AF65-F5344CB8AC3E}">
        <p14:creationId xmlns:p14="http://schemas.microsoft.com/office/powerpoint/2010/main" val="459061263"/>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 id="2147483791" r:id="rId18"/>
    <p:sldLayoutId id="2147483792" r:id="rId19"/>
    <p:sldLayoutId id="2147483793" r:id="rId20"/>
    <p:sldLayoutId id="2147483794" r:id="rId21"/>
    <p:sldLayoutId id="2147483795" r:id="rId22"/>
    <p:sldLayoutId id="2147483796" r:id="rId23"/>
    <p:sldLayoutId id="2147483797" r:id="rId24"/>
    <p:sldLayoutId id="2147483798" r:id="rId25"/>
    <p:sldLayoutId id="2147483799" r:id="rId26"/>
  </p:sldLayoutIdLst>
  <p:transition>
    <p:fade/>
  </p:transition>
  <p:hf hdr="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1" name="Footer Placeholder 5"/>
          <p:cNvSpPr>
            <a:spLocks noGrp="1"/>
          </p:cNvSpPr>
          <p:nvPr>
            <p:ph type="ftr" sz="quarter" idx="3"/>
          </p:nvPr>
        </p:nvSpPr>
        <p:spPr>
          <a:xfrm>
            <a:off x="548153" y="6470130"/>
            <a:ext cx="4310907"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defTabSz="914400"/>
            <a:r>
              <a:rPr lang="en-US">
                <a:solidFill>
                  <a:srgbClr val="052049"/>
                </a:solidFill>
              </a:rPr>
              <a:t>UCSF | Health</a:t>
            </a:r>
            <a:endParaRPr lang="en-US" dirty="0">
              <a:solidFill>
                <a:srgbClr val="052049"/>
              </a:solidFill>
            </a:endParaRPr>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defTabSz="914400"/>
            <a:fld id="{7BCC8D0D-EAEC-449D-9161-023DFF90F2E2}" type="slidenum">
              <a:rPr lang="en-US" smtClean="0">
                <a:solidFill>
                  <a:srgbClr val="052049"/>
                </a:solidFill>
              </a:rPr>
              <a:pPr defTabSz="914400"/>
              <a:t>‹#›</a:t>
            </a:fld>
            <a:endParaRPr lang="en-US" dirty="0">
              <a:solidFill>
                <a:srgbClr val="052049"/>
              </a:solidFill>
            </a:endParaRPr>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xmlns="">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xmlns="">
                <a:noFill/>
              </a14:hiddenFill>
            </a:ext>
          </a:extLst>
        </p:spPr>
      </p:cxnSp>
      <p:sp>
        <p:nvSpPr>
          <p:cNvPr id="18"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400"/>
            <a:endParaRPr lang="en-US">
              <a:solidFill>
                <a:srgbClr val="052049"/>
              </a:solidFill>
              <a:latin typeface="Arial"/>
            </a:endParaRPr>
          </a:p>
        </p:txBody>
      </p:sp>
    </p:spTree>
    <p:extLst>
      <p:ext uri="{BB962C8B-B14F-4D97-AF65-F5344CB8AC3E}">
        <p14:creationId xmlns:p14="http://schemas.microsoft.com/office/powerpoint/2010/main" val="47472632"/>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 id="2147483849" r:id="rId18"/>
    <p:sldLayoutId id="2147483850" r:id="rId19"/>
    <p:sldLayoutId id="2147483851" r:id="rId20"/>
    <p:sldLayoutId id="2147483852" r:id="rId21"/>
    <p:sldLayoutId id="2147483853" r:id="rId22"/>
    <p:sldLayoutId id="2147483854" r:id="rId23"/>
    <p:sldLayoutId id="2147483855" r:id="rId24"/>
    <p:sldLayoutId id="2147483856" r:id="rId25"/>
    <p:sldLayoutId id="2147483857" r:id="rId26"/>
    <p:sldLayoutId id="2147483858" r:id="rId27"/>
  </p:sldLayoutIdLst>
  <p:transition>
    <p:fade/>
  </p:transition>
  <p:hf hdr="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nd/4.0/" TargetMode="External"/><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8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8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8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8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8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4.xml"/></Relationships>
</file>

<file path=ppt/slides/_rels/slide10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02.xml"/><Relationship Id="rId1" Type="http://schemas.openxmlformats.org/officeDocument/2006/relationships/slideLayout" Target="../slideLayouts/slideLayout8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0.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8" Type="http://schemas.microsoft.com/office/2011/relationships/inkAction" Target="../ink/inkAction2.xml"/><Relationship Id="rId3" Type="http://schemas.openxmlformats.org/officeDocument/2006/relationships/customXml" Target="../ink/ink1.xml"/><Relationship Id="rId7" Type="http://schemas.openxmlformats.org/officeDocument/2006/relationships/image" Target="../media/image190.png"/><Relationship Id="rId2" Type="http://schemas.openxmlformats.org/officeDocument/2006/relationships/notesSlide" Target="../notesSlides/notesSlide11.xml"/><Relationship Id="rId1" Type="http://schemas.openxmlformats.org/officeDocument/2006/relationships/slideLayout" Target="../slideLayouts/slideLayout80.xml"/><Relationship Id="rId9" Type="http://schemas.openxmlformats.org/officeDocument/2006/relationships/image" Target="../media/image20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0.xml"/><Relationship Id="rId1" Type="http://schemas.openxmlformats.org/officeDocument/2006/relationships/tags" Target="../tags/tag5.xml"/><Relationship Id="rId4" Type="http://schemas.microsoft.com/office/2011/relationships/inkAction" Target="../ink/inkAction3.xml"/><Relationship Id="rId9" Type="http://schemas.openxmlformats.org/officeDocument/2006/relationships/image" Target="../media/image210.png"/></Relationships>
</file>

<file path=ppt/slides/_rels/slide14.xml.rels><?xml version="1.0" encoding="UTF-8" standalone="yes"?>
<Relationships xmlns="http://schemas.openxmlformats.org/package/2006/relationships"><Relationship Id="rId3" Type="http://schemas.openxmlformats.org/officeDocument/2006/relationships/hyperlink" Target="http://creativecommons.org/licenses/by-nc-nd/4.0/" TargetMode="External"/><Relationship Id="rId2" Type="http://schemas.openxmlformats.org/officeDocument/2006/relationships/notesSlide" Target="../notesSlides/notesSlide13.xml"/><Relationship Id="rId1" Type="http://schemas.openxmlformats.org/officeDocument/2006/relationships/slideLayout" Target="../slideLayouts/slideLayout7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80.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8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0.xml"/></Relationships>
</file>

<file path=ppt/slides/_rels/slide29.xml.rels><?xml version="1.0" encoding="UTF-8" standalone="yes"?>
<Relationships xmlns="http://schemas.openxmlformats.org/package/2006/relationships"><Relationship Id="rId3" Type="http://schemas.openxmlformats.org/officeDocument/2006/relationships/hyperlink" Target="http://creativecommons.org/licenses/by-nc-nd/4.0/" TargetMode="External"/><Relationship Id="rId2" Type="http://schemas.openxmlformats.org/officeDocument/2006/relationships/notesSlide" Target="../notesSlides/notesSlide28.xml"/><Relationship Id="rId1" Type="http://schemas.openxmlformats.org/officeDocument/2006/relationships/slideLayout" Target="../slideLayouts/slideLayout74.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0.xml"/></Relationships>
</file>

<file path=ppt/slides/_rels/slide31.xml.rels><?xml version="1.0" encoding="UTF-8" standalone="yes"?>
<Relationships xmlns="http://schemas.openxmlformats.org/package/2006/relationships"><Relationship Id="rId3" Type="http://schemas.microsoft.com/office/2011/relationships/inkAction" Target="../ink/inkAction4.xml"/><Relationship Id="rId2" Type="http://schemas.openxmlformats.org/officeDocument/2006/relationships/notesSlide" Target="../notesSlides/notesSlide30.xml"/><Relationship Id="rId1" Type="http://schemas.openxmlformats.org/officeDocument/2006/relationships/slideLayout" Target="../slideLayouts/slideLayout80.xml"/><Relationship Id="rId6"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0.xml"/></Relationships>
</file>

<file path=ppt/slides/_rels/slide33.xml.rels><?xml version="1.0" encoding="UTF-8" standalone="yes"?>
<Relationships xmlns="http://schemas.openxmlformats.org/package/2006/relationships"><Relationship Id="rId3" Type="http://schemas.microsoft.com/office/2011/relationships/inkAction" Target="../ink/inkAction5.xml"/><Relationship Id="rId2" Type="http://schemas.openxmlformats.org/officeDocument/2006/relationships/notesSlide" Target="../notesSlides/notesSlide32.xml"/><Relationship Id="rId1" Type="http://schemas.openxmlformats.org/officeDocument/2006/relationships/slideLayout" Target="../slideLayouts/slideLayout80.xml"/><Relationship Id="rId6"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microsoft.com/office/2011/relationships/inkAction" Target="../ink/inkAction6.xml"/><Relationship Id="rId2" Type="http://schemas.openxmlformats.org/officeDocument/2006/relationships/notesSlide" Target="../notesSlides/notesSlide33.xml"/><Relationship Id="rId1" Type="http://schemas.openxmlformats.org/officeDocument/2006/relationships/slideLayout" Target="../slideLayouts/slideLayout80.xml"/><Relationship Id="rId6" Type="http://schemas.openxmlformats.org/officeDocument/2006/relationships/image" Target="../media/image25.png"/></Relationships>
</file>

<file path=ppt/slides/_rels/slide3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85.xml"/><Relationship Id="rId5" Type="http://schemas.microsoft.com/office/2011/relationships/inkAction" Target="../ink/inkAction7.xml"/><Relationship Id="rId4" Type="http://schemas.openxmlformats.org/officeDocument/2006/relationships/image" Target="../media/image21.jpeg"/></Relationships>
</file>

<file path=ppt/slides/_rels/slide36.xml.rels><?xml version="1.0" encoding="UTF-8" standalone="yes"?>
<Relationships xmlns="http://schemas.openxmlformats.org/package/2006/relationships"><Relationship Id="rId3" Type="http://schemas.microsoft.com/office/2011/relationships/inkAction" Target="../ink/inkAction8.xml"/><Relationship Id="rId2" Type="http://schemas.openxmlformats.org/officeDocument/2006/relationships/notesSlide" Target="../notesSlides/notesSlide35.xml"/><Relationship Id="rId1" Type="http://schemas.openxmlformats.org/officeDocument/2006/relationships/slideLayout" Target="../slideLayouts/slideLayout66.xml"/><Relationship Id="rId6" Type="http://schemas.openxmlformats.org/officeDocument/2006/relationships/image" Target="../media/image2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2.xml"/></Relationships>
</file>

<file path=ppt/slides/_rels/slide3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37.xml"/><Relationship Id="rId2" Type="http://schemas.openxmlformats.org/officeDocument/2006/relationships/slideLayout" Target="../slideLayouts/slideLayout82.xml"/><Relationship Id="rId1" Type="http://schemas.openxmlformats.org/officeDocument/2006/relationships/tags" Target="../tags/tag6.xml"/><Relationship Id="rId5" Type="http://schemas.microsoft.com/office/2011/relationships/inkAction" Target="../ink/inkAction9.xm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38.xml"/><Relationship Id="rId2" Type="http://schemas.openxmlformats.org/officeDocument/2006/relationships/slideLayout" Target="../slideLayouts/slideLayout82.xml"/><Relationship Id="rId1" Type="http://schemas.openxmlformats.org/officeDocument/2006/relationships/tags" Target="../tags/tag7.xml"/><Relationship Id="rId5" Type="http://schemas.microsoft.com/office/2011/relationships/inkAction" Target="../ink/inkAction10.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40.xml.rels><?xml version="1.0" encoding="UTF-8" standalone="yes"?>
<Relationships xmlns="http://schemas.openxmlformats.org/package/2006/relationships"><Relationship Id="rId3" Type="http://schemas.openxmlformats.org/officeDocument/2006/relationships/image" Target="../media/image23.wmf"/><Relationship Id="rId7"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82.xml"/><Relationship Id="rId4" Type="http://schemas.microsoft.com/office/2011/relationships/inkAction" Target="../ink/inkAction1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85.xml"/><Relationship Id="rId1" Type="http://schemas.openxmlformats.org/officeDocument/2006/relationships/tags" Target="../tags/tag8.xml"/><Relationship Id="rId6" Type="http://schemas.microsoft.com/office/2011/relationships/inkAction" Target="../ink/inkAction12.xml"/><Relationship Id="rId5" Type="http://schemas.openxmlformats.org/officeDocument/2006/relationships/image" Target="../media/image24.jpeg"/><Relationship Id="rId4" Type="http://schemas.openxmlformats.org/officeDocument/2006/relationships/image" Target="../media/image20.png"/><Relationship Id="rId9"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23.wmf"/><Relationship Id="rId7"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80.xml"/><Relationship Id="rId4" Type="http://schemas.microsoft.com/office/2011/relationships/inkAction" Target="../ink/inkAction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2.xml"/></Relationships>
</file>

<file path=ppt/slides/_rels/slide44.xml.rels><?xml version="1.0" encoding="UTF-8" standalone="yes"?>
<Relationships xmlns="http://schemas.openxmlformats.org/package/2006/relationships"><Relationship Id="rId3" Type="http://schemas.microsoft.com/office/2011/relationships/inkAction" Target="../ink/inkAction14.xml"/><Relationship Id="rId2" Type="http://schemas.openxmlformats.org/officeDocument/2006/relationships/notesSlide" Target="../notesSlides/notesSlide43.xml"/><Relationship Id="rId1" Type="http://schemas.openxmlformats.org/officeDocument/2006/relationships/slideLayout" Target="../slideLayouts/slideLayout39.xml"/><Relationship Id="rId6" Type="http://schemas.openxmlformats.org/officeDocument/2006/relationships/image" Target="../media/image39.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microsoft.com/office/2011/relationships/inkAction" Target="../ink/inkAction15.xml"/><Relationship Id="rId2" Type="http://schemas.openxmlformats.org/officeDocument/2006/relationships/notesSlide" Target="../notesSlides/notesSlide45.xml"/><Relationship Id="rId1" Type="http://schemas.openxmlformats.org/officeDocument/2006/relationships/slideLayout" Target="../slideLayouts/slideLayout38.xml"/><Relationship Id="rId6" Type="http://schemas.openxmlformats.org/officeDocument/2006/relationships/image" Target="../media/image33.png"/></Relationships>
</file>

<file path=ppt/slides/_rels/slide47.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customXml" Target="../ink/ink2.xml"/><Relationship Id="rId7" Type="http://schemas.openxmlformats.org/officeDocument/2006/relationships/customXml" Target="../ink/ink3.xml"/><Relationship Id="rId2" Type="http://schemas.openxmlformats.org/officeDocument/2006/relationships/notesSlide" Target="../notesSlides/notesSlide46.xml"/><Relationship Id="rId1" Type="http://schemas.openxmlformats.org/officeDocument/2006/relationships/slideLayout" Target="../slideLayouts/slideLayout80.xml"/><Relationship Id="rId6" Type="http://schemas.openxmlformats.org/officeDocument/2006/relationships/image" Target="../media/image40.png"/><Relationship Id="rId11" Type="http://schemas.openxmlformats.org/officeDocument/2006/relationships/image" Target="../media/image41.png"/><Relationship Id="rId10" Type="http://schemas.microsoft.com/office/2011/relationships/inkAction" Target="../ink/inkAction16.xml"/><Relationship Id="rId9" Type="http://schemas.openxmlformats.org/officeDocument/2006/relationships/customXml" Target="../ink/ink5.xml"/></Relationships>
</file>

<file path=ppt/slides/_rels/slide48.xml.rels><?xml version="1.0" encoding="UTF-8" standalone="yes"?>
<Relationships xmlns="http://schemas.openxmlformats.org/package/2006/relationships"><Relationship Id="rId13" Type="http://schemas.openxmlformats.org/officeDocument/2006/relationships/image" Target="../media/image38.png"/><Relationship Id="rId3" Type="http://schemas.openxmlformats.org/officeDocument/2006/relationships/customXml" Target="../ink/ink6.xml"/><Relationship Id="rId12" Type="http://schemas.microsoft.com/office/2011/relationships/inkAction" Target="../ink/inkAction17.xml"/><Relationship Id="rId2" Type="http://schemas.openxmlformats.org/officeDocument/2006/relationships/notesSlide" Target="../notesSlides/notesSlide47.xml"/><Relationship Id="rId1" Type="http://schemas.openxmlformats.org/officeDocument/2006/relationships/slideLayout" Target="../slideLayouts/slideLayout83.xml"/><Relationship Id="rId11" Type="http://schemas.openxmlformats.org/officeDocument/2006/relationships/image" Target="../media/image35.png"/><Relationship Id="rId10" Type="http://schemas.openxmlformats.org/officeDocument/2006/relationships/customXml" Target="../ink/ink7.xml"/><Relationship Id="rId9" Type="http://schemas.openxmlformats.org/officeDocument/2006/relationships/image" Target="../media/image43.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4.xml"/></Relationships>
</file>

<file path=ppt/slides/_rels/slide50.xml.rels><?xml version="1.0" encoding="UTF-8" standalone="yes"?>
<Relationships xmlns="http://schemas.openxmlformats.org/package/2006/relationships"><Relationship Id="rId3" Type="http://schemas.microsoft.com/office/2011/relationships/inkAction" Target="../ink/inkAction18.xml"/><Relationship Id="rId2" Type="http://schemas.openxmlformats.org/officeDocument/2006/relationships/notesSlide" Target="../notesSlides/notesSlide49.xml"/><Relationship Id="rId1" Type="http://schemas.openxmlformats.org/officeDocument/2006/relationships/slideLayout" Target="../slideLayouts/slideLayout81.xml"/><Relationship Id="rId6" Type="http://schemas.openxmlformats.org/officeDocument/2006/relationships/image" Target="../media/image44.png"/></Relationships>
</file>

<file path=ppt/slides/_rels/slide51.xml.rels><?xml version="1.0" encoding="UTF-8" standalone="yes"?>
<Relationships xmlns="http://schemas.openxmlformats.org/package/2006/relationships"><Relationship Id="rId3" Type="http://schemas.microsoft.com/office/2011/relationships/inkAction" Target="../ink/inkAction19.xml"/><Relationship Id="rId2" Type="http://schemas.openxmlformats.org/officeDocument/2006/relationships/notesSlide" Target="../notesSlides/notesSlide50.xml"/><Relationship Id="rId1" Type="http://schemas.openxmlformats.org/officeDocument/2006/relationships/slideLayout" Target="../slideLayouts/slideLayout81.xml"/><Relationship Id="rId6" Type="http://schemas.openxmlformats.org/officeDocument/2006/relationships/image" Target="../media/image45.png"/></Relationships>
</file>

<file path=ppt/slides/_rels/slide52.xml.rels><?xml version="1.0" encoding="UTF-8" standalone="yes"?>
<Relationships xmlns="http://schemas.openxmlformats.org/package/2006/relationships"><Relationship Id="rId3" Type="http://schemas.microsoft.com/office/2011/relationships/inkAction" Target="../ink/inkAction20.xml"/><Relationship Id="rId2" Type="http://schemas.openxmlformats.org/officeDocument/2006/relationships/notesSlide" Target="../notesSlides/notesSlide51.xml"/><Relationship Id="rId1" Type="http://schemas.openxmlformats.org/officeDocument/2006/relationships/slideLayout" Target="../slideLayouts/slideLayout13.xml"/><Relationship Id="rId6" Type="http://schemas.openxmlformats.org/officeDocument/2006/relationships/image" Target="../media/image46.png"/></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creativecommons.org/licenses/by-nc-nd/4.0/" TargetMode="External"/><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0.xml"/></Relationships>
</file>

<file path=ppt/slides/_rels/slide58.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55.xml"/><Relationship Id="rId1" Type="http://schemas.openxmlformats.org/officeDocument/2006/relationships/slideLayout" Target="../slideLayouts/slideLayout80.xml"/></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6.xml"/><Relationship Id="rId1" Type="http://schemas.openxmlformats.org/officeDocument/2006/relationships/slideLayout" Target="../slideLayouts/slideLayout85.xml"/><Relationship Id="rId4" Type="http://schemas.openxmlformats.org/officeDocument/2006/relationships/image" Target="../media/image2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1.xml"/><Relationship Id="rId1" Type="http://schemas.openxmlformats.org/officeDocument/2006/relationships/tags" Target="../tags/tag1.xml"/><Relationship Id="rId4" Type="http://schemas.microsoft.com/office/2011/relationships/inkAction" Target="../ink/inkAction1.xml"/><Relationship Id="rId9" Type="http://schemas.openxmlformats.org/officeDocument/2006/relationships/image" Target="../media/image150.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0.xml"/></Relationships>
</file>

<file path=ppt/slides/_rels/slide62.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59.xml"/><Relationship Id="rId1" Type="http://schemas.openxmlformats.org/officeDocument/2006/relationships/slideLayout" Target="../slideLayouts/slideLayout80.xml"/><Relationship Id="rId4" Type="http://schemas.openxmlformats.org/officeDocument/2006/relationships/hyperlink" Target="https://www.ncbi.nlm.nih.gov/pubmed/28938710"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60.xml"/><Relationship Id="rId1" Type="http://schemas.openxmlformats.org/officeDocument/2006/relationships/slideLayout" Target="../slideLayouts/slideLayout80.xml"/><Relationship Id="rId4" Type="http://schemas.openxmlformats.org/officeDocument/2006/relationships/hyperlink" Target="https://www.ncbi.nlm.nih.gov/pubmed/28938710"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0.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80.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0.png"/><Relationship Id="rId4" Type="http://schemas.openxmlformats.org/officeDocument/2006/relationships/notesSlide" Target="../notesSlides/notesSlide6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8.png"/><Relationship Id="rId2" Type="http://schemas.openxmlformats.org/officeDocument/2006/relationships/slideLayout" Target="../slideLayouts/slideLayout80.xml"/><Relationship Id="rId1" Type="http://schemas.openxmlformats.org/officeDocument/2006/relationships/tags" Target="../tags/tag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8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8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8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8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8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8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8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8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8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0.xml"/><Relationship Id="rId1" Type="http://schemas.openxmlformats.org/officeDocument/2006/relationships/tags" Target="../tags/tag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8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6.xml"/></Relationships>
</file>

<file path=ppt/slides/_rels/slide83.xml.rels><?xml version="1.0" encoding="UTF-8" standalone="yes"?>
<Relationships xmlns="http://schemas.openxmlformats.org/package/2006/relationships"><Relationship Id="rId8" Type="http://schemas.openxmlformats.org/officeDocument/2006/relationships/image" Target="../media/image48.jpg"/><Relationship Id="rId3" Type="http://schemas.openxmlformats.org/officeDocument/2006/relationships/image" Target="../media/image31.tiff"/><Relationship Id="rId7" Type="http://schemas.openxmlformats.org/officeDocument/2006/relationships/image" Target="../media/image47.png"/><Relationship Id="rId2" Type="http://schemas.openxmlformats.org/officeDocument/2006/relationships/notesSlide" Target="../notesSlides/notesSlide80.xml"/><Relationship Id="rId1" Type="http://schemas.openxmlformats.org/officeDocument/2006/relationships/slideLayout" Target="../slideLayouts/slideLayout80.xml"/><Relationship Id="rId6" Type="http://schemas.openxmlformats.org/officeDocument/2006/relationships/image" Target="../media/image42.png"/><Relationship Id="rId5" Type="http://schemas.openxmlformats.org/officeDocument/2006/relationships/image" Target="../media/image33.tiff"/><Relationship Id="rId4" Type="http://schemas.openxmlformats.org/officeDocument/2006/relationships/image" Target="../media/image32.tiff"/></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80.xml"/></Relationships>
</file>

<file path=ppt/slides/_rels/slide85.xml.rels><?xml version="1.0" encoding="UTF-8" standalone="yes"?>
<Relationships xmlns="http://schemas.openxmlformats.org/package/2006/relationships"><Relationship Id="rId3" Type="http://schemas.openxmlformats.org/officeDocument/2006/relationships/hyperlink" Target="http://creativecommons.org/licenses/by-nc-nd/4.0/" TargetMode="External"/><Relationship Id="rId2" Type="http://schemas.openxmlformats.org/officeDocument/2006/relationships/notesSlide" Target="../notesSlides/notesSlide82.xml"/><Relationship Id="rId1" Type="http://schemas.openxmlformats.org/officeDocument/2006/relationships/slideLayout" Target="../slideLayouts/slideLayout74.xml"/><Relationship Id="rId4" Type="http://schemas.openxmlformats.org/officeDocument/2006/relationships/image" Target="../media/image14.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6.xml"/></Relationships>
</file>

<file path=ppt/slides/_rels/slide87.xml.rels><?xml version="1.0" encoding="UTF-8" standalone="yes"?>
<Relationships xmlns="http://schemas.openxmlformats.org/package/2006/relationships"><Relationship Id="rId3" Type="http://schemas.openxmlformats.org/officeDocument/2006/relationships/hyperlink" Target="https://www.ncbi.nlm.nih.gov/pubmed/27183032" TargetMode="External"/><Relationship Id="rId2" Type="http://schemas.openxmlformats.org/officeDocument/2006/relationships/notesSlide" Target="../notesSlides/notesSlide84.xml"/><Relationship Id="rId1" Type="http://schemas.openxmlformats.org/officeDocument/2006/relationships/slideLayout" Target="../slideLayouts/slideLayout8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0.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9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7.xml"/></Relationships>
</file>

<file path=ppt/slides/_rels/slide92.xml.rels><?xml version="1.0" encoding="UTF-8" standalone="yes"?>
<Relationships xmlns="http://schemas.openxmlformats.org/package/2006/relationships"><Relationship Id="rId3" Type="http://schemas.openxmlformats.org/officeDocument/2006/relationships/hyperlink" Target="http://creativecommons.org/licenses/by-nc-nd/4.0/" TargetMode="External"/><Relationship Id="rId2" Type="http://schemas.openxmlformats.org/officeDocument/2006/relationships/notesSlide" Target="../notesSlides/notesSlide87.xml"/><Relationship Id="rId1" Type="http://schemas.openxmlformats.org/officeDocument/2006/relationships/slideLayout" Target="../slideLayouts/slideLayout72.xml"/><Relationship Id="rId4" Type="http://schemas.openxmlformats.org/officeDocument/2006/relationships/image" Target="../media/image14.pn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0.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0.xml"/></Relationships>
</file>

<file path=ppt/slides/_rels/slide95.xml.rels><?xml version="1.0" encoding="UTF-8" standalone="yes"?>
<Relationships xmlns="http://schemas.openxmlformats.org/package/2006/relationships"><Relationship Id="rId3" Type="http://schemas.openxmlformats.org/officeDocument/2006/relationships/image" Target="../media/image50.tiff"/><Relationship Id="rId2" Type="http://schemas.openxmlformats.org/officeDocument/2006/relationships/notesSlide" Target="../notesSlides/notesSlide90.xml"/><Relationship Id="rId1" Type="http://schemas.openxmlformats.org/officeDocument/2006/relationships/slideLayout" Target="../slideLayouts/slideLayout80.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8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80.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8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800605" y="4000500"/>
            <a:ext cx="5205535" cy="1665513"/>
          </a:xfrm>
        </p:spPr>
        <p:txBody>
          <a:bodyPr/>
          <a:lstStyle/>
          <a:p>
            <a:r>
              <a:rPr lang="en-US" dirty="0"/>
              <a:t>June M. Chan, ScD</a:t>
            </a:r>
          </a:p>
          <a:p>
            <a:r>
              <a:rPr lang="en-US" dirty="0"/>
              <a:t>Professor &amp; Vice Chair, Epidemiology &amp; Biostatistics and Urology</a:t>
            </a:r>
          </a:p>
          <a:p>
            <a:r>
              <a:rPr lang="en-US" dirty="0"/>
              <a:t>Steven &amp; Christine </a:t>
            </a:r>
            <a:r>
              <a:rPr lang="en-US" dirty="0" err="1"/>
              <a:t>Burd</a:t>
            </a:r>
            <a:r>
              <a:rPr lang="en-US" dirty="0"/>
              <a:t>-Safeway Distinguished Professor, Urology</a:t>
            </a:r>
          </a:p>
          <a:p>
            <a:endParaRPr lang="en-US" dirty="0"/>
          </a:p>
        </p:txBody>
      </p:sp>
      <p:sp>
        <p:nvSpPr>
          <p:cNvPr id="3" name="Title 2"/>
          <p:cNvSpPr>
            <a:spLocks noGrp="1"/>
          </p:cNvSpPr>
          <p:nvPr>
            <p:ph type="title"/>
          </p:nvPr>
        </p:nvSpPr>
        <p:spPr>
          <a:xfrm>
            <a:off x="784276" y="1779813"/>
            <a:ext cx="5205707" cy="1244727"/>
          </a:xfrm>
        </p:spPr>
        <p:txBody>
          <a:bodyPr/>
          <a:lstStyle/>
          <a:p>
            <a:br>
              <a:rPr lang="en-US" dirty="0"/>
            </a:br>
            <a:r>
              <a:rPr lang="en-US" i="1" dirty="0"/>
              <a:t>Study Design – </a:t>
            </a:r>
            <a:r>
              <a:rPr lang="en-US" dirty="0"/>
              <a:t>RCT to Cohort – and</a:t>
            </a:r>
            <a:r>
              <a:rPr lang="en-US" i="1" dirty="0"/>
              <a:t> Target Trials</a:t>
            </a:r>
            <a:endParaRPr lang="en-US" dirty="0"/>
          </a:p>
        </p:txBody>
      </p:sp>
      <p:sp>
        <p:nvSpPr>
          <p:cNvPr id="9" name="Text Placeholder 8"/>
          <p:cNvSpPr>
            <a:spLocks noGrp="1"/>
          </p:cNvSpPr>
          <p:nvPr>
            <p:ph type="body" sz="quarter" idx="15"/>
          </p:nvPr>
        </p:nvSpPr>
        <p:spPr>
          <a:xfrm>
            <a:off x="787889" y="3139395"/>
            <a:ext cx="5201923" cy="677627"/>
          </a:xfrm>
        </p:spPr>
        <p:txBody>
          <a:bodyPr/>
          <a:lstStyle/>
          <a:p>
            <a:r>
              <a:rPr lang="en-US" sz="2000" dirty="0"/>
              <a:t>Epidemiology 207 - Epidemiology Methods II</a:t>
            </a:r>
          </a:p>
        </p:txBody>
      </p:sp>
      <p:sp>
        <p:nvSpPr>
          <p:cNvPr id="6" name="Rectangle 3">
            <a:extLst>
              <a:ext uri="{FF2B5EF4-FFF2-40B4-BE49-F238E27FC236}">
                <a16:creationId xmlns:a16="http://schemas.microsoft.com/office/drawing/2014/main" id="{604CC175-96FD-F04E-99CB-9E0722DCC49C}"/>
              </a:ext>
            </a:extLst>
          </p:cNvPr>
          <p:cNvSpPr>
            <a:spLocks noChangeArrowheads="1"/>
          </p:cNvSpPr>
          <p:nvPr/>
        </p:nvSpPr>
        <p:spPr bwMode="auto">
          <a:xfrm>
            <a:off x="730756" y="5782568"/>
            <a:ext cx="6005050" cy="89255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49CCF"/>
                </a:solidFill>
                <a:effectLst/>
                <a:latin typeface="source sans pro" panose="020B0503030403020204" pitchFamily="34" charset="0"/>
              </a:rPr>
              <a:t>  </a:t>
            </a:r>
            <a:r>
              <a:rPr kumimoji="0" lang="en-US" altLang="en-US" sz="2400" b="0" i="0" u="none" strike="noStrike" cap="none" normalizeH="0" baseline="0" dirty="0">
                <a:ln>
                  <a:noFill/>
                </a:ln>
                <a:solidFill>
                  <a:srgbClr val="049CCF"/>
                </a:solidFill>
                <a:effectLst/>
                <a:latin typeface="source sans pro" panose="020B0503030403020204" pitchFamily="34" charset="0"/>
              </a:rPr>
              <a:t>                   </a:t>
            </a:r>
            <a:br>
              <a:rPr kumimoji="0" lang="en-US" altLang="en-US" sz="600" b="0" i="0" u="none" strike="noStrike" cap="none" normalizeH="0" baseline="0" dirty="0">
                <a:ln>
                  <a:noFill/>
                </a:ln>
                <a:solidFill>
                  <a:schemeClr val="tx1"/>
                </a:solidFill>
                <a:effectLst/>
              </a:rPr>
            </a:br>
            <a:r>
              <a:rPr kumimoji="0" lang="en-US" altLang="en-US" sz="1400" b="0" i="0" u="none" strike="noStrike" cap="none" normalizeH="0" baseline="0" dirty="0">
                <a:ln>
                  <a:noFill/>
                </a:ln>
                <a:solidFill>
                  <a:srgbClr val="464646"/>
                </a:solidFill>
                <a:effectLst/>
                <a:latin typeface="source sans pro" panose="020B0503030403020204" pitchFamily="34" charset="0"/>
              </a:rPr>
              <a:t>This work is licensed under a </a:t>
            </a:r>
            <a:r>
              <a:rPr kumimoji="0" lang="en-US" altLang="en-US" sz="1400" b="0" i="0" u="none" strike="noStrike" cap="none" normalizeH="0" baseline="0" dirty="0">
                <a:ln>
                  <a:noFill/>
                </a:ln>
                <a:solidFill>
                  <a:srgbClr val="049CCF"/>
                </a:solidFill>
                <a:effectLst/>
                <a:latin typeface="source sans pro" panose="020B0503030403020204" pitchFamily="34" charset="0"/>
                <a:hlinkClick r:id="rId3"/>
              </a:rPr>
              <a:t>Creative Commons Attribution-NonCommercial-NoDerivatives 4.0 International License</a:t>
            </a:r>
            <a:r>
              <a:rPr kumimoji="0" lang="en-US" altLang="en-US" sz="1400" b="0" i="0" u="none" strike="noStrike" cap="none" normalizeH="0" baseline="0" dirty="0">
                <a:ln>
                  <a:noFill/>
                </a:ln>
                <a:solidFill>
                  <a:srgbClr val="464646"/>
                </a:solidFill>
                <a:effectLst/>
                <a:latin typeface="source sans pro" panose="020B0503030403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4" descr="Creative Commons License">
            <a:hlinkClick r:id="rId3"/>
            <a:extLst>
              <a:ext uri="{FF2B5EF4-FFF2-40B4-BE49-F238E27FC236}">
                <a16:creationId xmlns:a16="http://schemas.microsoft.com/office/drawing/2014/main" id="{430A9015-93E9-574F-968B-BD3D7D2A0F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139" y="5782568"/>
            <a:ext cx="1071403"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365046"/>
      </p:ext>
    </p:extLst>
  </p:cSld>
  <p:clrMapOvr>
    <a:masterClrMapping/>
  </p:clrMapOvr>
  <p:transition advTm="11742">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BCC8D0D-EAEC-449D-9161-023DFF90F2E2}" type="slidenum">
              <a:rPr lang="en-US" smtClean="0">
                <a:solidFill>
                  <a:srgbClr val="052049"/>
                </a:solidFill>
              </a:rPr>
              <a:pPr/>
              <a:t>10</a:t>
            </a:fld>
            <a:endParaRPr lang="en-US" dirty="0">
              <a:solidFill>
                <a:srgbClr val="052049"/>
              </a:solidFill>
            </a:endParaRPr>
          </a:p>
        </p:txBody>
      </p:sp>
      <p:sp>
        <p:nvSpPr>
          <p:cNvPr id="4" name="Title 3"/>
          <p:cNvSpPr>
            <a:spLocks noGrp="1"/>
          </p:cNvSpPr>
          <p:nvPr>
            <p:ph type="title"/>
          </p:nvPr>
        </p:nvSpPr>
        <p:spPr/>
        <p:txBody>
          <a:bodyPr/>
          <a:lstStyle/>
          <a:p>
            <a:r>
              <a:rPr lang="en-US" dirty="0"/>
              <a:t>RCT &amp; Cohort to Target Trial</a:t>
            </a:r>
          </a:p>
        </p:txBody>
      </p:sp>
    </p:spTree>
    <p:extLst>
      <p:ext uri="{BB962C8B-B14F-4D97-AF65-F5344CB8AC3E}">
        <p14:creationId xmlns:p14="http://schemas.microsoft.com/office/powerpoint/2010/main" val="2305263387"/>
      </p:ext>
    </p:extLst>
  </p:cSld>
  <p:clrMapOvr>
    <a:masterClrMapping/>
  </p:clrMapOvr>
  <p:transition advTm="14693">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D79376-775F-CE45-A2CD-FBF6677DAD11}"/>
              </a:ext>
            </a:extLst>
          </p:cNvPr>
          <p:cNvSpPr>
            <a:spLocks noGrp="1"/>
          </p:cNvSpPr>
          <p:nvPr>
            <p:ph type="sldNum" sz="quarter" idx="12"/>
          </p:nvPr>
        </p:nvSpPr>
        <p:spPr/>
        <p:txBody>
          <a:bodyPr/>
          <a:lstStyle/>
          <a:p>
            <a:fld id="{7BCC8D0D-EAEC-449D-9161-023DFF90F2E2}" type="slidenum">
              <a:rPr lang="en-US" smtClean="0">
                <a:solidFill>
                  <a:srgbClr val="052049"/>
                </a:solidFill>
              </a:rPr>
              <a:pPr/>
              <a:t>100</a:t>
            </a:fld>
            <a:endParaRPr lang="en-US" dirty="0">
              <a:solidFill>
                <a:srgbClr val="052049"/>
              </a:solidFill>
            </a:endParaRPr>
          </a:p>
        </p:txBody>
      </p:sp>
      <p:sp>
        <p:nvSpPr>
          <p:cNvPr id="3" name="Title 2">
            <a:extLst>
              <a:ext uri="{FF2B5EF4-FFF2-40B4-BE49-F238E27FC236}">
                <a16:creationId xmlns:a16="http://schemas.microsoft.com/office/drawing/2014/main" id="{7F914964-D7BB-0448-B263-38DA25A161B6}"/>
              </a:ext>
            </a:extLst>
          </p:cNvPr>
          <p:cNvSpPr>
            <a:spLocks noGrp="1"/>
          </p:cNvSpPr>
          <p:nvPr>
            <p:ph type="title"/>
          </p:nvPr>
        </p:nvSpPr>
        <p:spPr/>
        <p:txBody>
          <a:bodyPr/>
          <a:lstStyle/>
          <a:p>
            <a:r>
              <a:rPr lang="en-US" dirty="0"/>
              <a:t>Appendix 2:</a:t>
            </a:r>
            <a:br>
              <a:rPr lang="en-US" dirty="0"/>
            </a:br>
            <a:r>
              <a:rPr lang="en-US" dirty="0"/>
              <a:t>Tips for Reading &amp; Critiquing Scientific Papers</a:t>
            </a:r>
          </a:p>
        </p:txBody>
      </p:sp>
    </p:spTree>
    <p:extLst>
      <p:ext uri="{BB962C8B-B14F-4D97-AF65-F5344CB8AC3E}">
        <p14:creationId xmlns:p14="http://schemas.microsoft.com/office/powerpoint/2010/main" val="503364481"/>
      </p:ext>
    </p:extLst>
  </p:cSld>
  <p:clrMapOvr>
    <a:masterClrMapping/>
  </p:clrMapOvr>
  <p:transition>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lstStyle/>
          <a:p>
            <a:r>
              <a:rPr lang="en-US" dirty="0"/>
              <a:t>Reading &amp; reviewing &amp; </a:t>
            </a:r>
            <a:r>
              <a:rPr lang="en-US" dirty="0">
                <a:solidFill>
                  <a:schemeClr val="accent3"/>
                </a:solidFill>
              </a:rPr>
              <a:t>writing</a:t>
            </a:r>
            <a:r>
              <a:rPr lang="en-US" dirty="0"/>
              <a:t> a scientific manuscript</a:t>
            </a:r>
          </a:p>
        </p:txBody>
      </p:sp>
      <p:sp>
        <p:nvSpPr>
          <p:cNvPr id="348163" name="Rectangle 3"/>
          <p:cNvSpPr>
            <a:spLocks noGrp="1" noChangeArrowheads="1"/>
          </p:cNvSpPr>
          <p:nvPr>
            <p:ph sz="half" idx="1"/>
          </p:nvPr>
        </p:nvSpPr>
        <p:spPr>
          <a:xfrm>
            <a:off x="892970" y="1946674"/>
            <a:ext cx="2601344" cy="4018359"/>
          </a:xfrm>
        </p:spPr>
        <p:txBody>
          <a:bodyPr/>
          <a:lstStyle/>
          <a:p>
            <a:r>
              <a:rPr lang="en-US" altLang="en-US" sz="1800" dirty="0"/>
              <a:t>Title</a:t>
            </a:r>
          </a:p>
          <a:p>
            <a:r>
              <a:rPr lang="en-US" altLang="en-US" sz="1800" dirty="0"/>
              <a:t>Abstract</a:t>
            </a:r>
          </a:p>
          <a:p>
            <a:r>
              <a:rPr lang="en-US" altLang="en-US" sz="1800" dirty="0"/>
              <a:t>Introduction</a:t>
            </a:r>
          </a:p>
          <a:p>
            <a:r>
              <a:rPr lang="en-US" altLang="en-US" sz="1800" dirty="0"/>
              <a:t>Methods</a:t>
            </a:r>
          </a:p>
          <a:p>
            <a:r>
              <a:rPr lang="en-US" altLang="en-US" sz="1800" dirty="0"/>
              <a:t>Results	</a:t>
            </a:r>
          </a:p>
          <a:p>
            <a:pPr lvl="1"/>
            <a:r>
              <a:rPr lang="en-US" altLang="en-US" sz="1600" dirty="0"/>
              <a:t>Tables</a:t>
            </a:r>
          </a:p>
          <a:p>
            <a:pPr lvl="1"/>
            <a:r>
              <a:rPr lang="en-US" altLang="en-US" sz="1600" dirty="0"/>
              <a:t>Figures		</a:t>
            </a:r>
          </a:p>
          <a:p>
            <a:r>
              <a:rPr lang="en-US" altLang="en-US" sz="1800" dirty="0"/>
              <a:t>Discussion</a:t>
            </a:r>
          </a:p>
          <a:p>
            <a:r>
              <a:rPr lang="en-US" altLang="en-US" sz="1800" dirty="0"/>
              <a:t>References</a:t>
            </a:r>
          </a:p>
          <a:p>
            <a:r>
              <a:rPr lang="en-US" altLang="en-US" sz="1800" dirty="0"/>
              <a:t>Acknowledgements</a:t>
            </a:r>
          </a:p>
        </p:txBody>
      </p:sp>
      <p:sp>
        <p:nvSpPr>
          <p:cNvPr id="15" name="Content Placeholder 1"/>
          <p:cNvSpPr txBox="1">
            <a:spLocks/>
          </p:cNvSpPr>
          <p:nvPr/>
        </p:nvSpPr>
        <p:spPr bwMode="auto">
          <a:xfrm>
            <a:off x="3272919" y="1946673"/>
            <a:ext cx="5587253" cy="4018359"/>
          </a:xfrm>
          <a:prstGeom prst="rect">
            <a:avLst/>
          </a:prstGeom>
          <a:noFill/>
          <a:ln w="12700">
            <a:noFill/>
            <a:miter lim="800000"/>
            <a:headEnd/>
            <a:tailEnd/>
          </a:ln>
          <a:effectLst/>
        </p:spPr>
        <p:txBody>
          <a:bodyPr vert="horz" wrap="square" lIns="26788" tIns="26788" rIns="26788" bIns="26788" numCol="1" anchor="t" anchorCtr="0" compatLnSpc="1">
            <a:prstTxWarp prst="textNoShape">
              <a:avLst/>
            </a:prstTxWarp>
          </a:bodyPr>
          <a:lstStyle>
            <a:lvl1pPr marL="534646" indent="-347130" algn="l" rtl="0" eaLnBrk="1" fontAlgn="base" hangingPunct="1">
              <a:spcBef>
                <a:spcPts val="1200"/>
              </a:spcBef>
              <a:spcAft>
                <a:spcPct val="0"/>
              </a:spcAft>
              <a:buClr>
                <a:schemeClr val="accent1"/>
              </a:buClr>
              <a:buSzPct val="100000"/>
              <a:buFont typeface="Gill Sans" pitchFamily="-1" charset="0"/>
              <a:buChar char="•"/>
              <a:defRPr sz="2000">
                <a:solidFill>
                  <a:srgbClr val="000000"/>
                </a:solidFill>
                <a:latin typeface="+mn-lt"/>
                <a:ea typeface="+mn-ea"/>
                <a:cs typeface="+mn-cs"/>
                <a:sym typeface="Gill Sans" pitchFamily="-1" charset="0"/>
              </a:defRPr>
            </a:lvl1pPr>
            <a:lvl2pPr marL="847174" indent="-347130" algn="l" rtl="0" eaLnBrk="1" fontAlgn="base" hangingPunct="1">
              <a:spcBef>
                <a:spcPts val="1200"/>
              </a:spcBef>
              <a:spcAft>
                <a:spcPct val="0"/>
              </a:spcAft>
              <a:buClr>
                <a:schemeClr val="accent1"/>
              </a:buClr>
              <a:buSzPct val="100000"/>
              <a:buFont typeface="Gill Sans" pitchFamily="-1" charset="0"/>
              <a:buChar char="•"/>
              <a:defRPr sz="1700">
                <a:solidFill>
                  <a:srgbClr val="000000"/>
                </a:solidFill>
                <a:latin typeface="+mn-lt"/>
                <a:ea typeface="+mn-ea"/>
                <a:cs typeface="+mn-cs"/>
                <a:sym typeface="Gill Sans" pitchFamily="-1" charset="0"/>
              </a:defRPr>
            </a:lvl2pPr>
            <a:lvl3pPr marL="1159702" indent="-347130" algn="l" rtl="0" eaLnBrk="1" fontAlgn="base" hangingPunct="1">
              <a:spcBef>
                <a:spcPts val="1200"/>
              </a:spcBef>
              <a:spcAft>
                <a:spcPct val="0"/>
              </a:spcAft>
              <a:buClr>
                <a:schemeClr val="accent1"/>
              </a:buClr>
              <a:buSzPct val="100000"/>
              <a:buFont typeface="Gill Sans" pitchFamily="-1" charset="0"/>
              <a:buChar char="•"/>
              <a:defRPr sz="1400">
                <a:solidFill>
                  <a:srgbClr val="000000"/>
                </a:solidFill>
                <a:latin typeface="+mn-lt"/>
                <a:ea typeface="+mn-ea"/>
                <a:cs typeface="+mn-cs"/>
                <a:sym typeface="Gill Sans" pitchFamily="-1" charset="0"/>
              </a:defRPr>
            </a:lvl3pPr>
            <a:lvl4pPr marL="1472230" indent="-347130" algn="l" rtl="0" eaLnBrk="1" fontAlgn="base" hangingPunct="1">
              <a:spcBef>
                <a:spcPts val="1200"/>
              </a:spcBef>
              <a:spcAft>
                <a:spcPct val="0"/>
              </a:spcAft>
              <a:buClr>
                <a:schemeClr val="accent1"/>
              </a:buClr>
              <a:buSzPct val="100000"/>
              <a:buFont typeface="Gill Sans" pitchFamily="-1" charset="0"/>
              <a:buChar char="•"/>
              <a:defRPr sz="1300">
                <a:solidFill>
                  <a:srgbClr val="000000"/>
                </a:solidFill>
                <a:latin typeface="+mn-lt"/>
                <a:ea typeface="+mn-ea"/>
                <a:cs typeface="+mn-cs"/>
                <a:sym typeface="Gill Sans" pitchFamily="-1" charset="0"/>
              </a:defRPr>
            </a:lvl4pPr>
            <a:lvl5pPr marL="1784758" indent="-347130" algn="l" rtl="0" eaLnBrk="1" fontAlgn="base" hangingPunct="1">
              <a:spcBef>
                <a:spcPts val="1200"/>
              </a:spcBef>
              <a:spcAft>
                <a:spcPct val="0"/>
              </a:spcAft>
              <a:buClr>
                <a:schemeClr val="accent1"/>
              </a:buClr>
              <a:buSzPct val="100000"/>
              <a:buFont typeface="Gill Sans" pitchFamily="-1" charset="0"/>
              <a:buChar char="•"/>
              <a:defRPr sz="1300">
                <a:solidFill>
                  <a:srgbClr val="000000"/>
                </a:solidFill>
                <a:latin typeface="+mn-lt"/>
                <a:ea typeface="+mn-ea"/>
                <a:cs typeface="+mn-cs"/>
                <a:sym typeface="Gill Sans" pitchFamily="-1" charset="0"/>
              </a:defRPr>
            </a:lvl5pPr>
            <a:lvl6pPr marL="2106216" indent="-347130" algn="l" rtl="0" eaLnBrk="1" fontAlgn="base" hangingPunct="1">
              <a:spcBef>
                <a:spcPts val="2672"/>
              </a:spcBef>
              <a:spcAft>
                <a:spcPct val="0"/>
              </a:spcAft>
              <a:buSzPct val="171000"/>
              <a:buFont typeface="Gill Sans" pitchFamily="-1" charset="0"/>
              <a:buChar char="•"/>
              <a:defRPr sz="1300">
                <a:solidFill>
                  <a:schemeClr val="tx1"/>
                </a:solidFill>
                <a:latin typeface="+mn-lt"/>
                <a:ea typeface="+mn-ea"/>
                <a:cs typeface="+mn-cs"/>
                <a:sym typeface="Gill Sans" pitchFamily="-1" charset="0"/>
              </a:defRPr>
            </a:lvl6pPr>
            <a:lvl7pPr marL="2427673" indent="-347130" algn="l" rtl="0" eaLnBrk="1" fontAlgn="base" hangingPunct="1">
              <a:spcBef>
                <a:spcPts val="2672"/>
              </a:spcBef>
              <a:spcAft>
                <a:spcPct val="0"/>
              </a:spcAft>
              <a:buSzPct val="171000"/>
              <a:buFont typeface="Gill Sans" pitchFamily="-1" charset="0"/>
              <a:buChar char="•"/>
              <a:defRPr sz="1300">
                <a:solidFill>
                  <a:schemeClr val="tx1"/>
                </a:solidFill>
                <a:latin typeface="+mn-lt"/>
                <a:ea typeface="+mn-ea"/>
                <a:cs typeface="+mn-cs"/>
                <a:sym typeface="Gill Sans" pitchFamily="-1" charset="0"/>
              </a:defRPr>
            </a:lvl7pPr>
            <a:lvl8pPr marL="2749130" indent="-347130" algn="l" rtl="0" eaLnBrk="1" fontAlgn="base" hangingPunct="1">
              <a:spcBef>
                <a:spcPts val="2672"/>
              </a:spcBef>
              <a:spcAft>
                <a:spcPct val="0"/>
              </a:spcAft>
              <a:buSzPct val="171000"/>
              <a:buFont typeface="Gill Sans" pitchFamily="-1" charset="0"/>
              <a:buChar char="•"/>
              <a:defRPr sz="1300">
                <a:solidFill>
                  <a:schemeClr val="tx1"/>
                </a:solidFill>
                <a:latin typeface="+mn-lt"/>
                <a:ea typeface="+mn-ea"/>
                <a:cs typeface="+mn-cs"/>
                <a:sym typeface="Gill Sans" pitchFamily="-1" charset="0"/>
              </a:defRPr>
            </a:lvl8pPr>
            <a:lvl9pPr marL="3070587" indent="-347130" algn="l" rtl="0" eaLnBrk="1" fontAlgn="base" hangingPunct="1">
              <a:spcBef>
                <a:spcPts val="2672"/>
              </a:spcBef>
              <a:spcAft>
                <a:spcPct val="0"/>
              </a:spcAft>
              <a:buSzPct val="171000"/>
              <a:buFont typeface="Gill Sans" pitchFamily="-1" charset="0"/>
              <a:buChar char="•"/>
              <a:defRPr sz="1300">
                <a:solidFill>
                  <a:schemeClr val="tx1"/>
                </a:solidFill>
                <a:latin typeface="+mn-lt"/>
                <a:ea typeface="+mn-ea"/>
                <a:cs typeface="+mn-cs"/>
                <a:sym typeface="Gill Sans" pitchFamily="-1" charset="0"/>
              </a:defRPr>
            </a:lvl9pPr>
          </a:lstStyle>
          <a:p>
            <a:pPr marL="140637" indent="0" defTabSz="685800">
              <a:buClr>
                <a:srgbClr val="0093D0"/>
              </a:buClr>
              <a:buFont typeface="Gill Sans" pitchFamily="-1" charset="0"/>
              <a:buNone/>
            </a:pPr>
            <a:r>
              <a:rPr lang="en-US" altLang="en-US" sz="1800" b="1" kern="0" dirty="0">
                <a:latin typeface="Arial"/>
              </a:rPr>
              <a:t>Author overall recommendations:</a:t>
            </a:r>
          </a:p>
          <a:p>
            <a:pPr marL="400985" lvl="1" defTabSz="685800">
              <a:spcBef>
                <a:spcPts val="450"/>
              </a:spcBef>
              <a:buClr>
                <a:srgbClr val="0093D0"/>
              </a:buClr>
            </a:pPr>
            <a:r>
              <a:rPr lang="en-US" altLang="en-US" sz="1500" kern="0" dirty="0">
                <a:latin typeface="Arial"/>
              </a:rPr>
              <a:t>Ask meaningful,</a:t>
            </a:r>
            <a:r>
              <a:rPr lang="en-US" altLang="en-US" sz="1500" dirty="0">
                <a:latin typeface="Arial"/>
              </a:rPr>
              <a:t> interesting and focused questions (i.e., for which both positive or negative result would be of interest)</a:t>
            </a:r>
          </a:p>
          <a:p>
            <a:pPr marL="400985" lvl="1" defTabSz="685800">
              <a:spcBef>
                <a:spcPts val="450"/>
              </a:spcBef>
              <a:buClr>
                <a:srgbClr val="0093D0"/>
              </a:buClr>
            </a:pPr>
            <a:r>
              <a:rPr lang="en-US" altLang="en-US" sz="1500" kern="0" dirty="0">
                <a:latin typeface="Arial"/>
              </a:rPr>
              <a:t>Plan a structure for the manuscript</a:t>
            </a:r>
          </a:p>
          <a:p>
            <a:pPr marL="400985" lvl="1" defTabSz="914400">
              <a:spcBef>
                <a:spcPts val="450"/>
              </a:spcBef>
              <a:buClr>
                <a:srgbClr val="0093D0"/>
              </a:buClr>
            </a:pPr>
            <a:r>
              <a:rPr lang="en-US" altLang="en-US" sz="1500" dirty="0">
                <a:solidFill>
                  <a:srgbClr val="052049"/>
                </a:solidFill>
                <a:latin typeface="Arial"/>
              </a:rPr>
              <a:t>Writing</a:t>
            </a:r>
            <a:r>
              <a:rPr lang="es-ES_tradnl" altLang="en-US" sz="1500" dirty="0">
                <a:solidFill>
                  <a:srgbClr val="052049"/>
                </a:solidFill>
                <a:latin typeface="Arial"/>
              </a:rPr>
              <a:t> </a:t>
            </a:r>
            <a:r>
              <a:rPr lang="en-US" altLang="en-US" sz="1500" dirty="0">
                <a:solidFill>
                  <a:srgbClr val="052049"/>
                </a:solidFill>
                <a:latin typeface="Arial"/>
              </a:rPr>
              <a:t>order</a:t>
            </a:r>
            <a:r>
              <a:rPr lang="es-ES_tradnl" altLang="en-US" sz="1500" dirty="0">
                <a:solidFill>
                  <a:srgbClr val="052049"/>
                </a:solidFill>
                <a:latin typeface="Arial"/>
              </a:rPr>
              <a:t>:</a:t>
            </a:r>
            <a:r>
              <a:rPr lang="en-US" altLang="en-US" sz="1500" dirty="0">
                <a:latin typeface="Arial"/>
              </a:rPr>
              <a:t> Introduction, Methods, Tables/figures, text of Results, Conclusions, Abstract</a:t>
            </a:r>
          </a:p>
          <a:p>
            <a:pPr marL="400985" lvl="1" defTabSz="914400">
              <a:spcBef>
                <a:spcPts val="450"/>
              </a:spcBef>
              <a:buClr>
                <a:srgbClr val="0093D0"/>
              </a:buClr>
            </a:pPr>
            <a:r>
              <a:rPr lang="en-US" altLang="en-US" sz="1500" dirty="0">
                <a:latin typeface="Arial"/>
              </a:rPr>
              <a:t>Good first sentence (hook reader), good last sentence (paunch line), and good figure</a:t>
            </a:r>
          </a:p>
          <a:p>
            <a:pPr marL="400985" lvl="1" defTabSz="914400">
              <a:spcBef>
                <a:spcPts val="450"/>
              </a:spcBef>
              <a:buClr>
                <a:srgbClr val="0093D0"/>
              </a:buClr>
            </a:pPr>
            <a:r>
              <a:rPr lang="en-US" altLang="en-US" sz="1500" dirty="0">
                <a:latin typeface="Arial"/>
              </a:rPr>
              <a:t>One thought per sentence. Related thoughts in paragraphs</a:t>
            </a:r>
          </a:p>
          <a:p>
            <a:pPr marL="400985" lvl="1" defTabSz="914400">
              <a:spcBef>
                <a:spcPts val="450"/>
              </a:spcBef>
              <a:buClr>
                <a:srgbClr val="0093D0"/>
              </a:buClr>
            </a:pPr>
            <a:r>
              <a:rPr lang="en-US" altLang="en-US" sz="1500" dirty="0">
                <a:latin typeface="Arial"/>
              </a:rPr>
              <a:t>No rambling, no unnecessary words. Active voice</a:t>
            </a:r>
          </a:p>
          <a:p>
            <a:pPr marL="400985" lvl="1" defTabSz="914400">
              <a:spcBef>
                <a:spcPts val="450"/>
              </a:spcBef>
              <a:buClr>
                <a:srgbClr val="0093D0"/>
              </a:buClr>
            </a:pPr>
            <a:r>
              <a:rPr lang="en-US" altLang="en-US" sz="1500" dirty="0">
                <a:latin typeface="Arial"/>
              </a:rPr>
              <a:t>Logic: the methods should follow from the hypothesis, the results from the methods and the conclusions from the results</a:t>
            </a:r>
          </a:p>
        </p:txBody>
      </p:sp>
    </p:spTree>
    <p:extLst>
      <p:ext uri="{BB962C8B-B14F-4D97-AF65-F5344CB8AC3E}">
        <p14:creationId xmlns:p14="http://schemas.microsoft.com/office/powerpoint/2010/main" val="31248434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lstStyle/>
          <a:p>
            <a:r>
              <a:rPr lang="en-US" dirty="0"/>
              <a:t>Reading &amp; </a:t>
            </a:r>
            <a:r>
              <a:rPr lang="en-US" dirty="0">
                <a:solidFill>
                  <a:schemeClr val="accent3"/>
                </a:solidFill>
              </a:rPr>
              <a:t>reviewing</a:t>
            </a:r>
            <a:r>
              <a:rPr lang="en-US" dirty="0"/>
              <a:t> &amp; writing a scientific manuscript</a:t>
            </a:r>
          </a:p>
        </p:txBody>
      </p:sp>
      <p:sp>
        <p:nvSpPr>
          <p:cNvPr id="14" name="Content Placeholder 1"/>
          <p:cNvSpPr>
            <a:spLocks noGrp="1"/>
          </p:cNvSpPr>
          <p:nvPr>
            <p:ph sz="half" idx="2"/>
          </p:nvPr>
        </p:nvSpPr>
        <p:spPr>
          <a:xfrm>
            <a:off x="3086100" y="1946674"/>
            <a:ext cx="5878286" cy="4176540"/>
          </a:xfrm>
        </p:spPr>
        <p:txBody>
          <a:bodyPr/>
          <a:lstStyle/>
          <a:p>
            <a:pPr marL="0" indent="0">
              <a:buNone/>
            </a:pPr>
            <a:r>
              <a:rPr lang="en-US" altLang="en-US" sz="1800" b="1" dirty="0"/>
              <a:t>Editor</a:t>
            </a:r>
            <a:r>
              <a:rPr lang="en-US" altLang="en-US" sz="1800" dirty="0"/>
              <a:t> (decision maker) and </a:t>
            </a:r>
            <a:r>
              <a:rPr lang="en-US" altLang="en-US" sz="1800" b="1" dirty="0"/>
              <a:t>Reviewers</a:t>
            </a:r>
            <a:r>
              <a:rPr lang="en-US" altLang="en-US" sz="1800" dirty="0"/>
              <a:t> look for:</a:t>
            </a:r>
          </a:p>
          <a:p>
            <a:r>
              <a:rPr lang="en-US" altLang="en-US" sz="1800" dirty="0"/>
              <a:t>Is the article novel, relevant, informative, valid and ethical ?</a:t>
            </a:r>
          </a:p>
          <a:p>
            <a:r>
              <a:rPr lang="en-US" altLang="en-US" sz="1800" dirty="0"/>
              <a:t>Would it affect practice or the way we understand a disease?</a:t>
            </a:r>
          </a:p>
          <a:p>
            <a:r>
              <a:rPr lang="en-US" altLang="en-US" sz="1800" dirty="0"/>
              <a:t>Is it the first paper, the best paper to date, or the last word on something ?</a:t>
            </a:r>
          </a:p>
          <a:p>
            <a:r>
              <a:rPr lang="en-US" altLang="en-US" sz="1800" dirty="0"/>
              <a:t>Is it well organized and well written?</a:t>
            </a:r>
          </a:p>
          <a:p>
            <a:r>
              <a:rPr lang="en-US" altLang="en-US" sz="1800" dirty="0"/>
              <a:t>Would the readers of this specific journal be interested?</a:t>
            </a:r>
          </a:p>
          <a:p>
            <a:r>
              <a:rPr lang="en-US" altLang="en-US" sz="1800" dirty="0"/>
              <a:t>Is it going to have a high impact and help my impact factor…</a:t>
            </a:r>
          </a:p>
          <a:p>
            <a:endParaRPr lang="en-US" altLang="en-US" sz="1800" dirty="0"/>
          </a:p>
          <a:p>
            <a:pPr lvl="3"/>
            <a:endParaRPr lang="en-US" altLang="en-US" sz="1050" dirty="0"/>
          </a:p>
        </p:txBody>
      </p:sp>
      <p:sp>
        <p:nvSpPr>
          <p:cNvPr id="5" name="Content Placeholder 4"/>
          <p:cNvSpPr>
            <a:spLocks noGrp="1"/>
          </p:cNvSpPr>
          <p:nvPr>
            <p:ph sz="half" idx="1"/>
          </p:nvPr>
        </p:nvSpPr>
        <p:spPr>
          <a:xfrm>
            <a:off x="453586" y="1946674"/>
            <a:ext cx="2632514" cy="4018359"/>
          </a:xfrm>
        </p:spPr>
        <p:txBody>
          <a:bodyPr/>
          <a:lstStyle/>
          <a:p>
            <a:pPr fontAlgn="auto"/>
            <a:r>
              <a:rPr lang="en-US" altLang="en-US" sz="1800" dirty="0"/>
              <a:t>Title</a:t>
            </a:r>
          </a:p>
          <a:p>
            <a:pPr fontAlgn="auto"/>
            <a:r>
              <a:rPr lang="en-US" altLang="en-US" sz="1800" dirty="0"/>
              <a:t>Abstract</a:t>
            </a:r>
          </a:p>
          <a:p>
            <a:pPr fontAlgn="auto"/>
            <a:r>
              <a:rPr lang="en-US" altLang="en-US" sz="1800" dirty="0"/>
              <a:t>Introduction</a:t>
            </a:r>
          </a:p>
          <a:p>
            <a:pPr fontAlgn="auto"/>
            <a:r>
              <a:rPr lang="en-US" altLang="en-US" sz="1800" dirty="0"/>
              <a:t>Methods</a:t>
            </a:r>
          </a:p>
          <a:p>
            <a:pPr fontAlgn="auto"/>
            <a:r>
              <a:rPr lang="en-US" altLang="en-US" sz="1800" dirty="0"/>
              <a:t>Results	</a:t>
            </a:r>
          </a:p>
          <a:p>
            <a:pPr lvl="1" fontAlgn="auto"/>
            <a:r>
              <a:rPr lang="en-US" altLang="en-US" sz="1600" dirty="0"/>
              <a:t>Tables</a:t>
            </a:r>
          </a:p>
          <a:p>
            <a:pPr lvl="1" fontAlgn="auto"/>
            <a:r>
              <a:rPr lang="en-US" altLang="en-US" sz="1600" dirty="0"/>
              <a:t>Figures		</a:t>
            </a:r>
          </a:p>
          <a:p>
            <a:pPr fontAlgn="auto"/>
            <a:r>
              <a:rPr lang="en-US" altLang="en-US" sz="1800" dirty="0"/>
              <a:t>Discussion</a:t>
            </a:r>
          </a:p>
          <a:p>
            <a:pPr fontAlgn="auto"/>
            <a:r>
              <a:rPr lang="en-US" altLang="en-US" sz="1800" dirty="0"/>
              <a:t>References</a:t>
            </a:r>
          </a:p>
          <a:p>
            <a:pPr fontAlgn="auto"/>
            <a:r>
              <a:rPr lang="en-US" altLang="en-US" sz="1800" dirty="0"/>
              <a:t>Acknowledgements</a:t>
            </a:r>
          </a:p>
          <a:p>
            <a:endParaRPr lang="en-US" dirty="0"/>
          </a:p>
        </p:txBody>
      </p:sp>
    </p:spTree>
    <p:extLst>
      <p:ext uri="{BB962C8B-B14F-4D97-AF65-F5344CB8AC3E}">
        <p14:creationId xmlns:p14="http://schemas.microsoft.com/office/powerpoint/2010/main" val="37788719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 calcmode="lin" valueType="num">
                                      <p:cBhvr additive="base">
                                        <p:cTn id="11"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 calcmode="lin" valueType="num">
                                      <p:cBhvr additive="base">
                                        <p:cTn id="15"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 calcmode="lin" valueType="num">
                                      <p:cBhvr additive="base">
                                        <p:cTn id="19"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anim calcmode="lin" valueType="num">
                                      <p:cBhvr additive="base">
                                        <p:cTn id="23"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 calcmode="lin" valueType="num">
                                      <p:cBhvr additive="base">
                                        <p:cTn id="27"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xEl>
                                              <p:pRg st="6" end="6"/>
                                            </p:txEl>
                                          </p:spTgt>
                                        </p:tgtEl>
                                        <p:attrNameLst>
                                          <p:attrName>style.visibility</p:attrName>
                                        </p:attrNameLst>
                                      </p:cBhvr>
                                      <p:to>
                                        <p:strVal val="visible"/>
                                      </p:to>
                                    </p:set>
                                    <p:anim calcmode="lin" valueType="num">
                                      <p:cBhvr additive="base">
                                        <p:cTn id="31"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3" name="Rectangle 3"/>
          <p:cNvSpPr>
            <a:spLocks noGrp="1" noChangeArrowheads="1"/>
          </p:cNvSpPr>
          <p:nvPr>
            <p:ph sz="half" idx="1"/>
          </p:nvPr>
        </p:nvSpPr>
        <p:spPr>
          <a:xfrm>
            <a:off x="462814" y="1575788"/>
            <a:ext cx="4686929" cy="3704154"/>
          </a:xfrm>
        </p:spPr>
        <p:txBody>
          <a:bodyPr/>
          <a:lstStyle/>
          <a:p>
            <a:r>
              <a:rPr lang="en-US" altLang="en-US">
                <a:solidFill>
                  <a:schemeClr val="bg1">
                    <a:lumMod val="50000"/>
                  </a:schemeClr>
                </a:solidFill>
              </a:rPr>
              <a:t>Title</a:t>
            </a:r>
          </a:p>
          <a:p>
            <a:r>
              <a:rPr lang="en-US" altLang="en-US" dirty="0">
                <a:solidFill>
                  <a:schemeClr val="bg1">
                    <a:lumMod val="50000"/>
                  </a:schemeClr>
                </a:solidFill>
              </a:rPr>
              <a:t>Abstract</a:t>
            </a:r>
          </a:p>
          <a:p>
            <a:r>
              <a:rPr lang="en-US" altLang="en-US" sz="1800" dirty="0"/>
              <a:t>Introduction</a:t>
            </a:r>
          </a:p>
          <a:p>
            <a:pPr lvl="1"/>
            <a:r>
              <a:rPr lang="en-US" altLang="en-US" sz="1800" dirty="0"/>
              <a:t>Background (justification)</a:t>
            </a:r>
          </a:p>
          <a:p>
            <a:pPr lvl="2"/>
            <a:r>
              <a:rPr lang="en-US" altLang="en-US" sz="1500" dirty="0"/>
              <a:t>Problem</a:t>
            </a:r>
          </a:p>
          <a:p>
            <a:pPr lvl="2"/>
            <a:r>
              <a:rPr lang="en-US" altLang="en-US" sz="1500" dirty="0"/>
              <a:t>Need to fill gap</a:t>
            </a:r>
          </a:p>
          <a:p>
            <a:pPr lvl="2"/>
            <a:r>
              <a:rPr lang="en-US" altLang="en-US" sz="1500" dirty="0"/>
              <a:t>Solution</a:t>
            </a:r>
          </a:p>
          <a:p>
            <a:pPr lvl="1"/>
            <a:r>
              <a:rPr lang="en-US" altLang="en-US" sz="1800" dirty="0"/>
              <a:t>Research question-hypothesis</a:t>
            </a:r>
          </a:p>
          <a:p>
            <a:pPr lvl="1"/>
            <a:r>
              <a:rPr lang="en-US" altLang="en-US" sz="1800" dirty="0"/>
              <a:t>Objectives</a:t>
            </a:r>
          </a:p>
          <a:p>
            <a:r>
              <a:rPr lang="en-US" altLang="en-US" dirty="0">
                <a:solidFill>
                  <a:schemeClr val="bg1">
                    <a:lumMod val="50000"/>
                  </a:schemeClr>
                </a:solidFill>
              </a:rPr>
              <a:t>Methods</a:t>
            </a:r>
          </a:p>
          <a:p>
            <a:r>
              <a:rPr lang="en-US" altLang="en-US" dirty="0">
                <a:solidFill>
                  <a:schemeClr val="bg1">
                    <a:lumMod val="50000"/>
                  </a:schemeClr>
                </a:solidFill>
              </a:rPr>
              <a:t>Results					</a:t>
            </a:r>
          </a:p>
          <a:p>
            <a:r>
              <a:rPr lang="en-US" altLang="en-US" dirty="0">
                <a:solidFill>
                  <a:schemeClr val="bg1">
                    <a:lumMod val="50000"/>
                  </a:schemeClr>
                </a:solidFill>
              </a:rPr>
              <a:t>Discussion</a:t>
            </a:r>
          </a:p>
          <a:p>
            <a:r>
              <a:rPr lang="en-US" altLang="en-US" dirty="0">
                <a:solidFill>
                  <a:schemeClr val="bg1">
                    <a:lumMod val="50000"/>
                  </a:schemeClr>
                </a:solidFill>
              </a:rPr>
              <a:t>References</a:t>
            </a:r>
          </a:p>
          <a:p>
            <a:r>
              <a:rPr lang="en-US" altLang="en-US" dirty="0">
                <a:solidFill>
                  <a:schemeClr val="bg1">
                    <a:lumMod val="50000"/>
                  </a:schemeClr>
                </a:solidFill>
              </a:rPr>
              <a:t>Acknowledgements</a:t>
            </a:r>
          </a:p>
        </p:txBody>
      </p:sp>
      <p:sp>
        <p:nvSpPr>
          <p:cNvPr id="2" name="Content Placeholder 1"/>
          <p:cNvSpPr>
            <a:spLocks noGrp="1"/>
          </p:cNvSpPr>
          <p:nvPr>
            <p:ph sz="half" idx="2"/>
          </p:nvPr>
        </p:nvSpPr>
        <p:spPr>
          <a:xfrm>
            <a:off x="4498042" y="1575788"/>
            <a:ext cx="4427444" cy="1569127"/>
          </a:xfrm>
        </p:spPr>
        <p:txBody>
          <a:bodyPr/>
          <a:lstStyle/>
          <a:p>
            <a:pPr marL="140637" indent="0">
              <a:buNone/>
            </a:pPr>
            <a:r>
              <a:rPr lang="en-US" altLang="en-US" b="1" dirty="0"/>
              <a:t>READER</a:t>
            </a:r>
          </a:p>
          <a:p>
            <a:r>
              <a:rPr lang="en-US" altLang="en-US" dirty="0"/>
              <a:t>What was the justification for the study?</a:t>
            </a:r>
          </a:p>
          <a:p>
            <a:r>
              <a:rPr lang="en-US" altLang="en-US" dirty="0"/>
              <a:t>Which were the main objectives?</a:t>
            </a:r>
          </a:p>
          <a:p>
            <a:r>
              <a:rPr lang="en-US" altLang="en-US" dirty="0"/>
              <a:t>Does the significance of the problem justify the study? Can this study answer the question?</a:t>
            </a:r>
          </a:p>
          <a:p>
            <a:endParaRPr lang="en-US" altLang="en-US" dirty="0"/>
          </a:p>
          <a:p>
            <a:endParaRPr lang="en-US" altLang="en-US" dirty="0"/>
          </a:p>
        </p:txBody>
      </p:sp>
      <p:sp>
        <p:nvSpPr>
          <p:cNvPr id="11" name="Title 1"/>
          <p:cNvSpPr>
            <a:spLocks noGrp="1"/>
          </p:cNvSpPr>
          <p:nvPr>
            <p:ph type="title"/>
          </p:nvPr>
        </p:nvSpPr>
        <p:spPr>
          <a:xfrm>
            <a:off x="462814" y="450285"/>
            <a:ext cx="8304609" cy="611072"/>
          </a:xfrm>
        </p:spPr>
        <p:txBody>
          <a:bodyPr/>
          <a:lstStyle/>
          <a:p>
            <a:r>
              <a:rPr lang="en-US" dirty="0">
                <a:solidFill>
                  <a:schemeClr val="accent3"/>
                </a:solidFill>
              </a:rPr>
              <a:t>Reading</a:t>
            </a:r>
            <a:r>
              <a:rPr lang="en-US" dirty="0"/>
              <a:t> &amp; reviewing &amp; </a:t>
            </a:r>
            <a:r>
              <a:rPr lang="en-US" dirty="0">
                <a:solidFill>
                  <a:schemeClr val="accent3"/>
                </a:solidFill>
              </a:rPr>
              <a:t>writing</a:t>
            </a:r>
            <a:r>
              <a:rPr lang="en-US" dirty="0"/>
              <a:t> a scientific manuscript</a:t>
            </a:r>
          </a:p>
        </p:txBody>
      </p:sp>
      <p:sp>
        <p:nvSpPr>
          <p:cNvPr id="6" name="Content Placeholder 1"/>
          <p:cNvSpPr txBox="1">
            <a:spLocks/>
          </p:cNvSpPr>
          <p:nvPr/>
        </p:nvSpPr>
        <p:spPr bwMode="auto">
          <a:xfrm>
            <a:off x="4498042" y="3478597"/>
            <a:ext cx="4430807" cy="2150715"/>
          </a:xfrm>
          <a:prstGeom prst="rect">
            <a:avLst/>
          </a:prstGeom>
          <a:noFill/>
          <a:ln w="12700">
            <a:noFill/>
            <a:miter lim="800000"/>
            <a:headEnd/>
            <a:tailEnd/>
          </a:ln>
          <a:effectLst/>
        </p:spPr>
        <p:txBody>
          <a:bodyPr vert="horz" wrap="square" lIns="26788" tIns="26788" rIns="26788" bIns="26788" numCol="1" anchor="t" anchorCtr="0" compatLnSpc="1">
            <a:prstTxWarp prst="textNoShape">
              <a:avLst/>
            </a:prstTxWarp>
          </a:bodyPr>
          <a:lstStyle>
            <a:lvl1pPr marL="534646" indent="-347130" algn="l" rtl="0" eaLnBrk="1" fontAlgn="base" hangingPunct="1">
              <a:spcBef>
                <a:spcPts val="1200"/>
              </a:spcBef>
              <a:spcAft>
                <a:spcPct val="0"/>
              </a:spcAft>
              <a:buClr>
                <a:schemeClr val="accent1"/>
              </a:buClr>
              <a:buSzPct val="100000"/>
              <a:buFont typeface="Gill Sans" pitchFamily="-1" charset="0"/>
              <a:buChar char="•"/>
              <a:defRPr sz="2000">
                <a:solidFill>
                  <a:srgbClr val="000000"/>
                </a:solidFill>
                <a:latin typeface="+mn-lt"/>
                <a:ea typeface="+mn-ea"/>
                <a:cs typeface="+mn-cs"/>
                <a:sym typeface="Gill Sans" pitchFamily="-1" charset="0"/>
              </a:defRPr>
            </a:lvl1pPr>
            <a:lvl2pPr marL="847174" indent="-347130" algn="l" rtl="0" eaLnBrk="1" fontAlgn="base" hangingPunct="1">
              <a:spcBef>
                <a:spcPts val="1200"/>
              </a:spcBef>
              <a:spcAft>
                <a:spcPct val="0"/>
              </a:spcAft>
              <a:buClr>
                <a:schemeClr val="accent1"/>
              </a:buClr>
              <a:buSzPct val="100000"/>
              <a:buFont typeface="Gill Sans" pitchFamily="-1" charset="0"/>
              <a:buChar char="•"/>
              <a:defRPr sz="1700">
                <a:solidFill>
                  <a:srgbClr val="000000"/>
                </a:solidFill>
                <a:latin typeface="+mn-lt"/>
                <a:ea typeface="+mn-ea"/>
                <a:cs typeface="+mn-cs"/>
                <a:sym typeface="Gill Sans" pitchFamily="-1" charset="0"/>
              </a:defRPr>
            </a:lvl2pPr>
            <a:lvl3pPr marL="1159702" indent="-347130" algn="l" rtl="0" eaLnBrk="1" fontAlgn="base" hangingPunct="1">
              <a:spcBef>
                <a:spcPts val="1200"/>
              </a:spcBef>
              <a:spcAft>
                <a:spcPct val="0"/>
              </a:spcAft>
              <a:buClr>
                <a:schemeClr val="accent1"/>
              </a:buClr>
              <a:buSzPct val="100000"/>
              <a:buFont typeface="Gill Sans" pitchFamily="-1" charset="0"/>
              <a:buChar char="•"/>
              <a:defRPr sz="1400">
                <a:solidFill>
                  <a:srgbClr val="000000"/>
                </a:solidFill>
                <a:latin typeface="+mn-lt"/>
                <a:ea typeface="+mn-ea"/>
                <a:cs typeface="+mn-cs"/>
                <a:sym typeface="Gill Sans" pitchFamily="-1" charset="0"/>
              </a:defRPr>
            </a:lvl3pPr>
            <a:lvl4pPr marL="1472230" indent="-347130" algn="l" rtl="0" eaLnBrk="1" fontAlgn="base" hangingPunct="1">
              <a:spcBef>
                <a:spcPts val="1200"/>
              </a:spcBef>
              <a:spcAft>
                <a:spcPct val="0"/>
              </a:spcAft>
              <a:buClr>
                <a:schemeClr val="accent1"/>
              </a:buClr>
              <a:buSzPct val="100000"/>
              <a:buFont typeface="Gill Sans" pitchFamily="-1" charset="0"/>
              <a:buChar char="•"/>
              <a:defRPr sz="1300">
                <a:solidFill>
                  <a:srgbClr val="000000"/>
                </a:solidFill>
                <a:latin typeface="+mn-lt"/>
                <a:ea typeface="+mn-ea"/>
                <a:cs typeface="+mn-cs"/>
                <a:sym typeface="Gill Sans" pitchFamily="-1" charset="0"/>
              </a:defRPr>
            </a:lvl4pPr>
            <a:lvl5pPr marL="1784758" indent="-347130" algn="l" rtl="0" eaLnBrk="1" fontAlgn="base" hangingPunct="1">
              <a:spcBef>
                <a:spcPts val="1200"/>
              </a:spcBef>
              <a:spcAft>
                <a:spcPct val="0"/>
              </a:spcAft>
              <a:buClr>
                <a:schemeClr val="accent1"/>
              </a:buClr>
              <a:buSzPct val="100000"/>
              <a:buFont typeface="Gill Sans" pitchFamily="-1" charset="0"/>
              <a:buChar char="•"/>
              <a:defRPr sz="1300">
                <a:solidFill>
                  <a:srgbClr val="000000"/>
                </a:solidFill>
                <a:latin typeface="+mn-lt"/>
                <a:ea typeface="+mn-ea"/>
                <a:cs typeface="+mn-cs"/>
                <a:sym typeface="Gill Sans" pitchFamily="-1" charset="0"/>
              </a:defRPr>
            </a:lvl5pPr>
            <a:lvl6pPr marL="2106216" indent="-347130" algn="l" rtl="0" eaLnBrk="1" fontAlgn="base" hangingPunct="1">
              <a:spcBef>
                <a:spcPts val="2672"/>
              </a:spcBef>
              <a:spcAft>
                <a:spcPct val="0"/>
              </a:spcAft>
              <a:buSzPct val="171000"/>
              <a:buFont typeface="Gill Sans" pitchFamily="-1" charset="0"/>
              <a:buChar char="•"/>
              <a:defRPr sz="1300">
                <a:solidFill>
                  <a:schemeClr val="tx1"/>
                </a:solidFill>
                <a:latin typeface="+mn-lt"/>
                <a:ea typeface="+mn-ea"/>
                <a:cs typeface="+mn-cs"/>
                <a:sym typeface="Gill Sans" pitchFamily="-1" charset="0"/>
              </a:defRPr>
            </a:lvl6pPr>
            <a:lvl7pPr marL="2427673" indent="-347130" algn="l" rtl="0" eaLnBrk="1" fontAlgn="base" hangingPunct="1">
              <a:spcBef>
                <a:spcPts val="2672"/>
              </a:spcBef>
              <a:spcAft>
                <a:spcPct val="0"/>
              </a:spcAft>
              <a:buSzPct val="171000"/>
              <a:buFont typeface="Gill Sans" pitchFamily="-1" charset="0"/>
              <a:buChar char="•"/>
              <a:defRPr sz="1300">
                <a:solidFill>
                  <a:schemeClr val="tx1"/>
                </a:solidFill>
                <a:latin typeface="+mn-lt"/>
                <a:ea typeface="+mn-ea"/>
                <a:cs typeface="+mn-cs"/>
                <a:sym typeface="Gill Sans" pitchFamily="-1" charset="0"/>
              </a:defRPr>
            </a:lvl7pPr>
            <a:lvl8pPr marL="2749130" indent="-347130" algn="l" rtl="0" eaLnBrk="1" fontAlgn="base" hangingPunct="1">
              <a:spcBef>
                <a:spcPts val="2672"/>
              </a:spcBef>
              <a:spcAft>
                <a:spcPct val="0"/>
              </a:spcAft>
              <a:buSzPct val="171000"/>
              <a:buFont typeface="Gill Sans" pitchFamily="-1" charset="0"/>
              <a:buChar char="•"/>
              <a:defRPr sz="1300">
                <a:solidFill>
                  <a:schemeClr val="tx1"/>
                </a:solidFill>
                <a:latin typeface="+mn-lt"/>
                <a:ea typeface="+mn-ea"/>
                <a:cs typeface="+mn-cs"/>
                <a:sym typeface="Gill Sans" pitchFamily="-1" charset="0"/>
              </a:defRPr>
            </a:lvl8pPr>
            <a:lvl9pPr marL="3070587" indent="-347130" algn="l" rtl="0" eaLnBrk="1" fontAlgn="base" hangingPunct="1">
              <a:spcBef>
                <a:spcPts val="2672"/>
              </a:spcBef>
              <a:spcAft>
                <a:spcPct val="0"/>
              </a:spcAft>
              <a:buSzPct val="171000"/>
              <a:buFont typeface="Gill Sans" pitchFamily="-1" charset="0"/>
              <a:buChar char="•"/>
              <a:defRPr sz="1300">
                <a:solidFill>
                  <a:schemeClr val="tx1"/>
                </a:solidFill>
                <a:latin typeface="+mn-lt"/>
                <a:ea typeface="+mn-ea"/>
                <a:cs typeface="+mn-cs"/>
                <a:sym typeface="Gill Sans" pitchFamily="-1" charset="0"/>
              </a:defRPr>
            </a:lvl9pPr>
          </a:lstStyle>
          <a:p>
            <a:pPr marL="140637" indent="0" defTabSz="685800">
              <a:buClr>
                <a:srgbClr val="0093D0"/>
              </a:buClr>
              <a:buFont typeface="Gill Sans" pitchFamily="-1" charset="0"/>
              <a:buNone/>
            </a:pPr>
            <a:r>
              <a:rPr lang="en-US" altLang="en-US" sz="1500" b="1" kern="0" dirty="0">
                <a:latin typeface="Arial"/>
              </a:rPr>
              <a:t>AUTHOR recommendations</a:t>
            </a:r>
          </a:p>
          <a:p>
            <a:pPr defTabSz="685800">
              <a:spcBef>
                <a:spcPts val="450"/>
              </a:spcBef>
              <a:buClr>
                <a:srgbClr val="0093D0"/>
              </a:buClr>
            </a:pPr>
            <a:r>
              <a:rPr lang="en-US" altLang="en-US" sz="1500" kern="0" dirty="0">
                <a:latin typeface="Arial"/>
              </a:rPr>
              <a:t>Summarize key background information that makes the study significant</a:t>
            </a:r>
          </a:p>
          <a:p>
            <a:pPr defTabSz="685800">
              <a:spcBef>
                <a:spcPts val="450"/>
              </a:spcBef>
              <a:buClr>
                <a:srgbClr val="0093D0"/>
              </a:buClr>
            </a:pPr>
            <a:r>
              <a:rPr lang="en-US" altLang="en-US" sz="1500" kern="0" dirty="0">
                <a:latin typeface="Arial"/>
              </a:rPr>
              <a:t>Make clear the hypothesis you are studying and why is it relevant </a:t>
            </a:r>
          </a:p>
          <a:p>
            <a:pPr defTabSz="685800">
              <a:spcBef>
                <a:spcPts val="450"/>
              </a:spcBef>
              <a:buClr>
                <a:srgbClr val="0093D0"/>
              </a:buClr>
            </a:pPr>
            <a:r>
              <a:rPr lang="en-US" altLang="en-US" sz="1500" kern="0" dirty="0">
                <a:latin typeface="Arial"/>
              </a:rPr>
              <a:t>State your study aims</a:t>
            </a:r>
          </a:p>
          <a:p>
            <a:pPr defTabSz="685800">
              <a:spcBef>
                <a:spcPts val="450"/>
              </a:spcBef>
              <a:buClr>
                <a:srgbClr val="0093D0"/>
              </a:buClr>
            </a:pPr>
            <a:r>
              <a:rPr lang="en-US" altLang="en-US" sz="1500" kern="0" dirty="0">
                <a:latin typeface="Arial"/>
              </a:rPr>
              <a:t>No need to provide extensive literature review (&lt;40 references)</a:t>
            </a:r>
          </a:p>
          <a:p>
            <a:pPr defTabSz="685800">
              <a:buClr>
                <a:srgbClr val="0093D0"/>
              </a:buClr>
            </a:pPr>
            <a:endParaRPr lang="en-US" altLang="en-US" sz="1500" kern="0" dirty="0">
              <a:latin typeface="Arial"/>
            </a:endParaRPr>
          </a:p>
          <a:p>
            <a:pPr defTabSz="685800">
              <a:buClr>
                <a:srgbClr val="0093D0"/>
              </a:buClr>
            </a:pPr>
            <a:endParaRPr lang="en-US" altLang="en-US" sz="1500" kern="0" dirty="0">
              <a:latin typeface="Arial"/>
            </a:endParaRPr>
          </a:p>
        </p:txBody>
      </p:sp>
    </p:spTree>
    <p:extLst>
      <p:ext uri="{BB962C8B-B14F-4D97-AF65-F5344CB8AC3E}">
        <p14:creationId xmlns:p14="http://schemas.microsoft.com/office/powerpoint/2010/main" val="30395196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3" name="Rectangle 3"/>
          <p:cNvSpPr>
            <a:spLocks noGrp="1" noChangeArrowheads="1"/>
          </p:cNvSpPr>
          <p:nvPr>
            <p:ph sz="half" idx="1"/>
          </p:nvPr>
        </p:nvSpPr>
        <p:spPr>
          <a:xfrm>
            <a:off x="446485" y="1074052"/>
            <a:ext cx="4686929" cy="3704154"/>
          </a:xfrm>
        </p:spPr>
        <p:txBody>
          <a:bodyPr/>
          <a:lstStyle/>
          <a:p>
            <a:r>
              <a:rPr lang="en-US" altLang="en-US" dirty="0">
                <a:solidFill>
                  <a:schemeClr val="bg1">
                    <a:lumMod val="50000"/>
                  </a:schemeClr>
                </a:solidFill>
              </a:rPr>
              <a:t>Title</a:t>
            </a:r>
          </a:p>
          <a:p>
            <a:r>
              <a:rPr lang="en-US" altLang="en-US" dirty="0">
                <a:solidFill>
                  <a:schemeClr val="bg1">
                    <a:lumMod val="50000"/>
                  </a:schemeClr>
                </a:solidFill>
              </a:rPr>
              <a:t>Abstract</a:t>
            </a:r>
          </a:p>
          <a:p>
            <a:r>
              <a:rPr lang="en-US" altLang="en-US" dirty="0">
                <a:solidFill>
                  <a:schemeClr val="bg1">
                    <a:lumMod val="50000"/>
                  </a:schemeClr>
                </a:solidFill>
              </a:rPr>
              <a:t>Introduction</a:t>
            </a:r>
          </a:p>
          <a:p>
            <a:r>
              <a:rPr lang="en-US" altLang="en-US" sz="1800" dirty="0"/>
              <a:t>Methods</a:t>
            </a:r>
          </a:p>
          <a:p>
            <a:pPr lvl="1"/>
            <a:r>
              <a:rPr lang="en-US" altLang="en-US" sz="1500" dirty="0"/>
              <a:t>Design (cohort, case-control, </a:t>
            </a:r>
            <a:r>
              <a:rPr lang="en-US" altLang="en-US" sz="1500" dirty="0" err="1"/>
              <a:t>etc</a:t>
            </a:r>
            <a:r>
              <a:rPr lang="en-US" altLang="en-US" sz="1500" dirty="0"/>
              <a:t>)</a:t>
            </a:r>
          </a:p>
          <a:p>
            <a:pPr lvl="1"/>
            <a:r>
              <a:rPr lang="en-US" altLang="en-US" sz="1500" dirty="0"/>
              <a:t>Population (study base, exclusion/inclusion)</a:t>
            </a:r>
          </a:p>
          <a:p>
            <a:pPr lvl="1"/>
            <a:r>
              <a:rPr lang="en-US" altLang="en-US" sz="1500" dirty="0"/>
              <a:t>Disease (definition, selection, controls?)</a:t>
            </a:r>
          </a:p>
          <a:p>
            <a:pPr lvl="1"/>
            <a:r>
              <a:rPr lang="en-US" altLang="en-US" sz="1500" dirty="0"/>
              <a:t>Exposure (definition, data collection)</a:t>
            </a:r>
          </a:p>
          <a:p>
            <a:pPr lvl="1"/>
            <a:r>
              <a:rPr lang="en-US" altLang="en-US" sz="1500" dirty="0"/>
              <a:t>Analysis (measures, random error, bias reduction)</a:t>
            </a:r>
          </a:p>
          <a:p>
            <a:r>
              <a:rPr lang="en-US" altLang="en-US" dirty="0">
                <a:solidFill>
                  <a:schemeClr val="bg1">
                    <a:lumMod val="50000"/>
                  </a:schemeClr>
                </a:solidFill>
              </a:rPr>
              <a:t>Results					</a:t>
            </a:r>
          </a:p>
          <a:p>
            <a:r>
              <a:rPr lang="en-US" altLang="en-US" dirty="0">
                <a:solidFill>
                  <a:schemeClr val="bg1">
                    <a:lumMod val="50000"/>
                  </a:schemeClr>
                </a:solidFill>
              </a:rPr>
              <a:t>Discussion</a:t>
            </a:r>
          </a:p>
          <a:p>
            <a:r>
              <a:rPr lang="en-US" altLang="en-US" dirty="0">
                <a:solidFill>
                  <a:schemeClr val="bg1">
                    <a:lumMod val="50000"/>
                  </a:schemeClr>
                </a:solidFill>
              </a:rPr>
              <a:t>References</a:t>
            </a:r>
          </a:p>
          <a:p>
            <a:r>
              <a:rPr lang="en-US" altLang="en-US" dirty="0">
                <a:solidFill>
                  <a:schemeClr val="bg1">
                    <a:lumMod val="50000"/>
                  </a:schemeClr>
                </a:solidFill>
              </a:rPr>
              <a:t>Acknowledgements</a:t>
            </a:r>
          </a:p>
        </p:txBody>
      </p:sp>
      <p:sp>
        <p:nvSpPr>
          <p:cNvPr id="2" name="Content Placeholder 1"/>
          <p:cNvSpPr>
            <a:spLocks noGrp="1"/>
          </p:cNvSpPr>
          <p:nvPr>
            <p:ph sz="half" idx="2"/>
          </p:nvPr>
        </p:nvSpPr>
        <p:spPr>
          <a:xfrm>
            <a:off x="4851024" y="1074052"/>
            <a:ext cx="4074459" cy="3704154"/>
          </a:xfrm>
        </p:spPr>
        <p:txBody>
          <a:bodyPr/>
          <a:lstStyle/>
          <a:p>
            <a:pPr marL="140637" indent="0">
              <a:buNone/>
            </a:pPr>
            <a:r>
              <a:rPr lang="en-US" altLang="en-US" b="1" dirty="0"/>
              <a:t>READER</a:t>
            </a:r>
          </a:p>
          <a:p>
            <a:r>
              <a:rPr lang="en-US" altLang="en-US" dirty="0"/>
              <a:t>What was the design?</a:t>
            </a:r>
          </a:p>
          <a:p>
            <a:r>
              <a:rPr lang="en-US" altLang="en-US" dirty="0"/>
              <a:t>What was the study population?</a:t>
            </a:r>
          </a:p>
          <a:p>
            <a:r>
              <a:rPr lang="en-US" altLang="en-US" dirty="0"/>
              <a:t>What was the outcome of interest? How did they select the cases?</a:t>
            </a:r>
          </a:p>
          <a:p>
            <a:r>
              <a:rPr lang="en-US" altLang="en-US" dirty="0"/>
              <a:t>How were the controls or comparison group selected?</a:t>
            </a:r>
          </a:p>
          <a:p>
            <a:r>
              <a:rPr lang="en-US" altLang="en-US" dirty="0"/>
              <a:t>What was the exposure of interest? How did they collect the information? </a:t>
            </a:r>
          </a:p>
          <a:p>
            <a:r>
              <a:rPr lang="en-US" altLang="en-US" dirty="0"/>
              <a:t>What measures of frequency or association were used in the study? </a:t>
            </a:r>
          </a:p>
          <a:p>
            <a:r>
              <a:rPr lang="en-US" altLang="en-US" dirty="0"/>
              <a:t>How did they account for the role of chance?</a:t>
            </a:r>
          </a:p>
        </p:txBody>
      </p:sp>
      <p:sp>
        <p:nvSpPr>
          <p:cNvPr id="11" name="Title 1"/>
          <p:cNvSpPr>
            <a:spLocks noGrp="1"/>
          </p:cNvSpPr>
          <p:nvPr>
            <p:ph type="title"/>
          </p:nvPr>
        </p:nvSpPr>
        <p:spPr>
          <a:xfrm>
            <a:off x="446485" y="-165751"/>
            <a:ext cx="8304609" cy="840938"/>
          </a:xfrm>
        </p:spPr>
        <p:txBody>
          <a:bodyPr/>
          <a:lstStyle/>
          <a:p>
            <a:r>
              <a:rPr lang="en-US" dirty="0">
                <a:solidFill>
                  <a:schemeClr val="accent3"/>
                </a:solidFill>
              </a:rPr>
              <a:t>Reading</a:t>
            </a:r>
            <a:r>
              <a:rPr lang="en-US" dirty="0"/>
              <a:t> &amp; reviewing &amp; </a:t>
            </a:r>
            <a:r>
              <a:rPr lang="en-US" dirty="0">
                <a:solidFill>
                  <a:schemeClr val="accent3"/>
                </a:solidFill>
              </a:rPr>
              <a:t>writing</a:t>
            </a:r>
            <a:r>
              <a:rPr lang="en-US" dirty="0"/>
              <a:t> a scientific manuscript</a:t>
            </a:r>
          </a:p>
        </p:txBody>
      </p:sp>
      <p:sp>
        <p:nvSpPr>
          <p:cNvPr id="6" name="Content Placeholder 1"/>
          <p:cNvSpPr txBox="1">
            <a:spLocks/>
          </p:cNvSpPr>
          <p:nvPr/>
        </p:nvSpPr>
        <p:spPr>
          <a:xfrm>
            <a:off x="4851025" y="4734587"/>
            <a:ext cx="4074459" cy="1674159"/>
          </a:xfrm>
          <a:prstGeom prst="rect">
            <a:avLst/>
          </a:prstGeom>
        </p:spPr>
        <p:txBody>
          <a:bodyPr vert="horz" lIns="91440" tIns="45720" rIns="91440" bIns="45720" rtlCol="0">
            <a:noAutofit/>
          </a:bodyPr>
          <a:lst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500" b="0" kern="120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275" b="0" kern="120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050" b="0" kern="120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975" b="0" kern="120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975" b="0" kern="120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975"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975"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975"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975" kern="1200">
                <a:solidFill>
                  <a:schemeClr val="tx1"/>
                </a:solidFill>
                <a:latin typeface="+mn-lt"/>
                <a:ea typeface="+mn-ea"/>
                <a:cs typeface="+mn-cs"/>
              </a:defRPr>
            </a:lvl9pPr>
          </a:lstStyle>
          <a:p>
            <a:pPr marL="140637" indent="0">
              <a:buClr>
                <a:srgbClr val="0093D0"/>
              </a:buClr>
              <a:buFont typeface="Wingdings" charset="2"/>
              <a:buNone/>
            </a:pPr>
            <a:r>
              <a:rPr altLang="en-US" b="1" dirty="0">
                <a:solidFill>
                  <a:srgbClr val="052049"/>
                </a:solidFill>
                <a:latin typeface="Arial"/>
              </a:rPr>
              <a:t>AUTHOR recommendations</a:t>
            </a:r>
          </a:p>
          <a:p>
            <a:pPr>
              <a:buClr>
                <a:srgbClr val="0093D0"/>
              </a:buClr>
            </a:pPr>
            <a:r>
              <a:rPr altLang="en-US" dirty="0">
                <a:solidFill>
                  <a:srgbClr val="052049"/>
                </a:solidFill>
                <a:latin typeface="Arial"/>
              </a:rPr>
              <a:t>ALL of the above</a:t>
            </a:r>
          </a:p>
          <a:p>
            <a:pPr>
              <a:buClr>
                <a:srgbClr val="0093D0"/>
              </a:buClr>
            </a:pPr>
            <a:r>
              <a:rPr altLang="en-US" dirty="0">
                <a:solidFill>
                  <a:srgbClr val="052049"/>
                </a:solidFill>
                <a:latin typeface="Arial"/>
              </a:rPr>
              <a:t>Clear description of primary versus secondary aims </a:t>
            </a:r>
          </a:p>
          <a:p>
            <a:pPr>
              <a:buClr>
                <a:srgbClr val="0093D0"/>
              </a:buClr>
            </a:pPr>
            <a:r>
              <a:rPr altLang="en-US" dirty="0">
                <a:solidFill>
                  <a:srgbClr val="052049"/>
                </a:solidFill>
                <a:latin typeface="Arial"/>
              </a:rPr>
              <a:t>IRB approval and informed consent</a:t>
            </a:r>
          </a:p>
        </p:txBody>
      </p:sp>
    </p:spTree>
    <p:extLst>
      <p:ext uri="{BB962C8B-B14F-4D97-AF65-F5344CB8AC3E}">
        <p14:creationId xmlns:p14="http://schemas.microsoft.com/office/powerpoint/2010/main" val="3447057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ssolv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3" name="Rectangle 3"/>
          <p:cNvSpPr>
            <a:spLocks noGrp="1" noChangeArrowheads="1"/>
          </p:cNvSpPr>
          <p:nvPr>
            <p:ph sz="half" idx="1"/>
          </p:nvPr>
        </p:nvSpPr>
        <p:spPr>
          <a:xfrm>
            <a:off x="264951" y="1191818"/>
            <a:ext cx="4686929" cy="3704154"/>
          </a:xfrm>
        </p:spPr>
        <p:txBody>
          <a:bodyPr/>
          <a:lstStyle/>
          <a:p>
            <a:r>
              <a:rPr lang="en-US" altLang="en-US" sz="1350" dirty="0">
                <a:solidFill>
                  <a:schemeClr val="bg1">
                    <a:lumMod val="50000"/>
                  </a:schemeClr>
                </a:solidFill>
              </a:rPr>
              <a:t>Title</a:t>
            </a:r>
          </a:p>
          <a:p>
            <a:r>
              <a:rPr lang="en-US" altLang="en-US" sz="1350" dirty="0">
                <a:solidFill>
                  <a:schemeClr val="bg1">
                    <a:lumMod val="50000"/>
                  </a:schemeClr>
                </a:solidFill>
              </a:rPr>
              <a:t>Abstract</a:t>
            </a:r>
          </a:p>
          <a:p>
            <a:r>
              <a:rPr lang="en-US" altLang="en-US" sz="1350" dirty="0">
                <a:solidFill>
                  <a:schemeClr val="bg1">
                    <a:lumMod val="50000"/>
                  </a:schemeClr>
                </a:solidFill>
              </a:rPr>
              <a:t>Introduction</a:t>
            </a:r>
          </a:p>
          <a:p>
            <a:r>
              <a:rPr lang="en-US" altLang="en-US" sz="1350" dirty="0">
                <a:solidFill>
                  <a:schemeClr val="bg1">
                    <a:lumMod val="50000"/>
                  </a:schemeClr>
                </a:solidFill>
              </a:rPr>
              <a:t>Methods</a:t>
            </a:r>
          </a:p>
          <a:p>
            <a:r>
              <a:rPr lang="en-US" altLang="en-US" sz="1575" dirty="0"/>
              <a:t>Results					</a:t>
            </a:r>
          </a:p>
          <a:p>
            <a:pPr lvl="1"/>
            <a:r>
              <a:rPr lang="en-US" altLang="en-US" sz="1350" dirty="0"/>
              <a:t>Text</a:t>
            </a:r>
          </a:p>
          <a:p>
            <a:pPr lvl="1"/>
            <a:r>
              <a:rPr lang="en-US" altLang="en-US" sz="1350" dirty="0"/>
              <a:t>Tables</a:t>
            </a:r>
          </a:p>
          <a:p>
            <a:pPr lvl="1"/>
            <a:r>
              <a:rPr lang="en-US" altLang="en-US" sz="1350" dirty="0"/>
              <a:t>Figures, graphs, photos</a:t>
            </a:r>
          </a:p>
          <a:p>
            <a:r>
              <a:rPr lang="en-US" altLang="en-US" sz="1575" dirty="0"/>
              <a:t>Discussion</a:t>
            </a:r>
          </a:p>
          <a:p>
            <a:pPr lvl="1"/>
            <a:r>
              <a:rPr lang="en-US" altLang="en-US" sz="1350" dirty="0"/>
              <a:t>Summary of main results</a:t>
            </a:r>
          </a:p>
          <a:p>
            <a:pPr lvl="1"/>
            <a:r>
              <a:rPr lang="en-US" altLang="en-US" sz="1350" dirty="0"/>
              <a:t>Comparison with literature (consistent/refutes, why)</a:t>
            </a:r>
          </a:p>
          <a:p>
            <a:pPr lvl="1"/>
            <a:r>
              <a:rPr lang="en-US" altLang="en-US" sz="1350" dirty="0"/>
              <a:t>Biologic explanation</a:t>
            </a:r>
          </a:p>
          <a:p>
            <a:pPr lvl="1"/>
            <a:r>
              <a:rPr lang="en-US" altLang="en-US" sz="1350" dirty="0"/>
              <a:t>Limitations (internal and external validity)</a:t>
            </a:r>
          </a:p>
          <a:p>
            <a:pPr lvl="1"/>
            <a:r>
              <a:rPr lang="en-US" altLang="en-US" sz="1350" dirty="0"/>
              <a:t>Implications and recommendations ?</a:t>
            </a:r>
          </a:p>
          <a:p>
            <a:pPr lvl="1"/>
            <a:r>
              <a:rPr lang="en-US" altLang="en-US" sz="1350" dirty="0"/>
              <a:t>Conclusions, interpretation of results in context</a:t>
            </a:r>
          </a:p>
          <a:p>
            <a:r>
              <a:rPr lang="en-US" altLang="en-US" dirty="0">
                <a:solidFill>
                  <a:schemeClr val="bg1">
                    <a:lumMod val="50000"/>
                  </a:schemeClr>
                </a:solidFill>
              </a:rPr>
              <a:t>References</a:t>
            </a:r>
          </a:p>
          <a:p>
            <a:r>
              <a:rPr lang="en-US" altLang="en-US" dirty="0">
                <a:solidFill>
                  <a:schemeClr val="bg1">
                    <a:lumMod val="50000"/>
                  </a:schemeClr>
                </a:solidFill>
              </a:rPr>
              <a:t>Acknowledgements</a:t>
            </a:r>
          </a:p>
        </p:txBody>
      </p:sp>
      <p:sp>
        <p:nvSpPr>
          <p:cNvPr id="2" name="Content Placeholder 1"/>
          <p:cNvSpPr>
            <a:spLocks noGrp="1"/>
          </p:cNvSpPr>
          <p:nvPr>
            <p:ph sz="half" idx="2"/>
          </p:nvPr>
        </p:nvSpPr>
        <p:spPr>
          <a:xfrm>
            <a:off x="4851026" y="1205041"/>
            <a:ext cx="4074459" cy="3704154"/>
          </a:xfrm>
        </p:spPr>
        <p:txBody>
          <a:bodyPr/>
          <a:lstStyle/>
          <a:p>
            <a:pPr marL="140637" indent="0">
              <a:buNone/>
            </a:pPr>
            <a:r>
              <a:rPr lang="en-US" altLang="en-US" b="1" dirty="0"/>
              <a:t>READER or REVIEWER</a:t>
            </a:r>
          </a:p>
          <a:p>
            <a:pPr>
              <a:spcBef>
                <a:spcPts val="450"/>
              </a:spcBef>
            </a:pPr>
            <a:r>
              <a:rPr lang="en-US" altLang="en-US" dirty="0"/>
              <a:t>What was the main result from the study?</a:t>
            </a:r>
          </a:p>
          <a:p>
            <a:pPr>
              <a:spcBef>
                <a:spcPts val="450"/>
              </a:spcBef>
            </a:pPr>
            <a:r>
              <a:rPr lang="en-US" altLang="en-US" dirty="0"/>
              <a:t>Do you think confounding is a problem? If yes, what would be the magnitude and direction of the bias?</a:t>
            </a:r>
          </a:p>
          <a:p>
            <a:pPr>
              <a:spcBef>
                <a:spcPts val="450"/>
              </a:spcBef>
            </a:pPr>
            <a:r>
              <a:rPr lang="en-US" altLang="en-US" dirty="0"/>
              <a:t>Do you think selection bias is a problem? If yes, what would be the magnitude and direction of the bias?</a:t>
            </a:r>
          </a:p>
          <a:p>
            <a:pPr>
              <a:spcBef>
                <a:spcPts val="450"/>
              </a:spcBef>
            </a:pPr>
            <a:r>
              <a:rPr lang="en-US" altLang="en-US" dirty="0"/>
              <a:t>Do you think misclassification of exposure is a problem? If yes, what would be the magnitude and direction of the bias?</a:t>
            </a:r>
          </a:p>
          <a:p>
            <a:pPr>
              <a:spcBef>
                <a:spcPts val="450"/>
              </a:spcBef>
            </a:pPr>
            <a:r>
              <a:rPr lang="en-US" altLang="en-US" dirty="0"/>
              <a:t>What would be the main conclusion from this study?</a:t>
            </a:r>
            <a:endParaRPr lang="es-ES_tradnl" altLang="en-US" dirty="0"/>
          </a:p>
        </p:txBody>
      </p:sp>
      <p:sp>
        <p:nvSpPr>
          <p:cNvPr id="11" name="Title 1"/>
          <p:cNvSpPr>
            <a:spLocks noGrp="1"/>
          </p:cNvSpPr>
          <p:nvPr>
            <p:ph type="title"/>
          </p:nvPr>
        </p:nvSpPr>
        <p:spPr>
          <a:xfrm>
            <a:off x="264951" y="258301"/>
            <a:ext cx="8304609" cy="840938"/>
          </a:xfrm>
        </p:spPr>
        <p:txBody>
          <a:bodyPr/>
          <a:lstStyle/>
          <a:p>
            <a:r>
              <a:rPr lang="en-US" dirty="0">
                <a:solidFill>
                  <a:schemeClr val="accent3"/>
                </a:solidFill>
              </a:rPr>
              <a:t>Reading</a:t>
            </a:r>
            <a:r>
              <a:rPr lang="en-US" dirty="0"/>
              <a:t> &amp; </a:t>
            </a:r>
            <a:r>
              <a:rPr lang="en-US" dirty="0">
                <a:solidFill>
                  <a:schemeClr val="accent3"/>
                </a:solidFill>
              </a:rPr>
              <a:t>reviewing</a:t>
            </a:r>
            <a:r>
              <a:rPr lang="en-US" dirty="0"/>
              <a:t> &amp; </a:t>
            </a:r>
            <a:r>
              <a:rPr lang="en-US" dirty="0">
                <a:solidFill>
                  <a:schemeClr val="accent3"/>
                </a:solidFill>
              </a:rPr>
              <a:t>writing</a:t>
            </a:r>
            <a:r>
              <a:rPr lang="en-US" dirty="0"/>
              <a:t> a scientific manuscript</a:t>
            </a:r>
          </a:p>
        </p:txBody>
      </p:sp>
    </p:spTree>
    <p:extLst>
      <p:ext uri="{BB962C8B-B14F-4D97-AF65-F5344CB8AC3E}">
        <p14:creationId xmlns:p14="http://schemas.microsoft.com/office/powerpoint/2010/main" val="17886588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3" name="Rectangle 3"/>
          <p:cNvSpPr>
            <a:spLocks noGrp="1" noChangeArrowheads="1"/>
          </p:cNvSpPr>
          <p:nvPr>
            <p:ph sz="half" idx="1"/>
          </p:nvPr>
        </p:nvSpPr>
        <p:spPr>
          <a:xfrm>
            <a:off x="264951" y="1205670"/>
            <a:ext cx="4686929" cy="3704154"/>
          </a:xfrm>
        </p:spPr>
        <p:txBody>
          <a:bodyPr/>
          <a:lstStyle/>
          <a:p>
            <a:r>
              <a:rPr lang="en-US" altLang="en-US" sz="1350" dirty="0">
                <a:solidFill>
                  <a:schemeClr val="bg1">
                    <a:lumMod val="50000"/>
                  </a:schemeClr>
                </a:solidFill>
              </a:rPr>
              <a:t>Title</a:t>
            </a:r>
          </a:p>
          <a:p>
            <a:r>
              <a:rPr lang="en-US" altLang="en-US" sz="1350" dirty="0">
                <a:solidFill>
                  <a:schemeClr val="bg1">
                    <a:lumMod val="50000"/>
                  </a:schemeClr>
                </a:solidFill>
              </a:rPr>
              <a:t>Abstract</a:t>
            </a:r>
          </a:p>
          <a:p>
            <a:r>
              <a:rPr lang="en-US" altLang="en-US" sz="1350" dirty="0">
                <a:solidFill>
                  <a:schemeClr val="bg1">
                    <a:lumMod val="50000"/>
                  </a:schemeClr>
                </a:solidFill>
              </a:rPr>
              <a:t>Introduction</a:t>
            </a:r>
          </a:p>
          <a:p>
            <a:r>
              <a:rPr lang="en-US" altLang="en-US" sz="1350" dirty="0">
                <a:solidFill>
                  <a:schemeClr val="bg1">
                    <a:lumMod val="50000"/>
                  </a:schemeClr>
                </a:solidFill>
              </a:rPr>
              <a:t>Methods</a:t>
            </a:r>
          </a:p>
          <a:p>
            <a:r>
              <a:rPr lang="en-US" altLang="en-US" sz="1575" dirty="0"/>
              <a:t>Results					</a:t>
            </a:r>
          </a:p>
          <a:p>
            <a:pPr lvl="1"/>
            <a:r>
              <a:rPr lang="en-US" altLang="en-US" sz="1350" dirty="0"/>
              <a:t>Text</a:t>
            </a:r>
          </a:p>
          <a:p>
            <a:pPr lvl="1"/>
            <a:r>
              <a:rPr lang="en-US" altLang="en-US" sz="1350" dirty="0"/>
              <a:t>Tables</a:t>
            </a:r>
          </a:p>
          <a:p>
            <a:pPr lvl="1"/>
            <a:r>
              <a:rPr lang="en-US" altLang="en-US" sz="1350" dirty="0"/>
              <a:t>Figures, graphs, photos</a:t>
            </a:r>
          </a:p>
          <a:p>
            <a:r>
              <a:rPr lang="en-US" altLang="en-US" sz="1575" dirty="0"/>
              <a:t>Discussion</a:t>
            </a:r>
          </a:p>
          <a:p>
            <a:pPr lvl="1"/>
            <a:r>
              <a:rPr lang="en-US" altLang="en-US" sz="1350" dirty="0"/>
              <a:t>Summary of main results</a:t>
            </a:r>
          </a:p>
          <a:p>
            <a:pPr lvl="1"/>
            <a:r>
              <a:rPr lang="en-US" altLang="en-US" sz="1350" dirty="0"/>
              <a:t>Comparison with literature (consistent/refutes</a:t>
            </a:r>
          </a:p>
          <a:p>
            <a:pPr lvl="1"/>
            <a:r>
              <a:rPr lang="en-US" altLang="en-US" sz="1350" dirty="0"/>
              <a:t>Biologic explanation</a:t>
            </a:r>
          </a:p>
          <a:p>
            <a:pPr lvl="1"/>
            <a:r>
              <a:rPr lang="en-US" altLang="en-US" sz="1350" dirty="0"/>
              <a:t>Limitations (internal and external validity)</a:t>
            </a:r>
          </a:p>
          <a:p>
            <a:pPr lvl="1"/>
            <a:r>
              <a:rPr lang="en-US" altLang="en-US" sz="1350" dirty="0"/>
              <a:t>Implications and recommendations ?</a:t>
            </a:r>
          </a:p>
          <a:p>
            <a:pPr lvl="1"/>
            <a:r>
              <a:rPr lang="en-US" altLang="en-US" sz="1350" dirty="0"/>
              <a:t>Conclusions, interpretation of results in context</a:t>
            </a:r>
          </a:p>
          <a:p>
            <a:r>
              <a:rPr lang="en-US" altLang="en-US" dirty="0">
                <a:solidFill>
                  <a:schemeClr val="bg1">
                    <a:lumMod val="50000"/>
                  </a:schemeClr>
                </a:solidFill>
              </a:rPr>
              <a:t>References</a:t>
            </a:r>
          </a:p>
          <a:p>
            <a:r>
              <a:rPr lang="en-US" altLang="en-US" dirty="0">
                <a:solidFill>
                  <a:schemeClr val="bg1">
                    <a:lumMod val="50000"/>
                  </a:schemeClr>
                </a:solidFill>
              </a:rPr>
              <a:t>Acknowledgements</a:t>
            </a:r>
          </a:p>
        </p:txBody>
      </p:sp>
      <p:sp>
        <p:nvSpPr>
          <p:cNvPr id="2" name="Content Placeholder 1"/>
          <p:cNvSpPr>
            <a:spLocks noGrp="1"/>
          </p:cNvSpPr>
          <p:nvPr>
            <p:ph sz="half" idx="2"/>
          </p:nvPr>
        </p:nvSpPr>
        <p:spPr>
          <a:xfrm>
            <a:off x="4585855" y="1218892"/>
            <a:ext cx="4308763" cy="4766271"/>
          </a:xfrm>
        </p:spPr>
        <p:txBody>
          <a:bodyPr/>
          <a:lstStyle/>
          <a:p>
            <a:pPr marL="140637" indent="0">
              <a:buNone/>
            </a:pPr>
            <a:r>
              <a:rPr lang="en-US" altLang="en-US" b="1" dirty="0"/>
              <a:t>AUTHOR recommendations</a:t>
            </a:r>
          </a:p>
          <a:p>
            <a:pPr marL="383381" indent="-252413">
              <a:spcBef>
                <a:spcPts val="450"/>
              </a:spcBef>
            </a:pPr>
            <a:r>
              <a:rPr lang="en-US" altLang="en-US" dirty="0"/>
              <a:t>Main findings clear in the text, with reference to the tables and figures. But don’t repeat all the numbers in the tables in the text</a:t>
            </a:r>
          </a:p>
          <a:p>
            <a:pPr marL="383381" indent="-252413">
              <a:spcBef>
                <a:spcPts val="450"/>
              </a:spcBef>
            </a:pPr>
            <a:r>
              <a:rPr lang="en-US" altLang="en-US" dirty="0"/>
              <a:t>No claims of order (“We are the first to..”)</a:t>
            </a:r>
          </a:p>
          <a:p>
            <a:pPr marL="383381" indent="-252413">
              <a:spcBef>
                <a:spcPts val="450"/>
              </a:spcBef>
            </a:pPr>
            <a:r>
              <a:rPr lang="en-US" altLang="en-US" dirty="0"/>
              <a:t>Don’t focus on criticizing other studies</a:t>
            </a:r>
          </a:p>
          <a:p>
            <a:pPr marL="383381" lvl="1" indent="-252413">
              <a:spcBef>
                <a:spcPts val="450"/>
              </a:spcBef>
            </a:pPr>
            <a:r>
              <a:rPr lang="en-US" altLang="en-US" sz="1500" dirty="0"/>
              <a:t>Recognize but don’t be overly defensive regarding limitations. Note available evidence to suggest these are not major flaws</a:t>
            </a:r>
          </a:p>
          <a:p>
            <a:pPr marL="383381" indent="-252413">
              <a:spcBef>
                <a:spcPts val="450"/>
              </a:spcBef>
            </a:pPr>
            <a:r>
              <a:rPr lang="en-US" altLang="en-US" dirty="0"/>
              <a:t>Don’t speculate and don’t over-interpret your results</a:t>
            </a:r>
          </a:p>
          <a:p>
            <a:pPr marL="383381" lvl="1" indent="-252413">
              <a:spcBef>
                <a:spcPts val="450"/>
              </a:spcBef>
            </a:pPr>
            <a:r>
              <a:rPr lang="en-US" altLang="en-US" sz="1500" dirty="0"/>
              <a:t>Conclusions should follow logically from the results and provide clear take home message</a:t>
            </a:r>
          </a:p>
          <a:p>
            <a:pPr>
              <a:lnSpc>
                <a:spcPct val="80000"/>
              </a:lnSpc>
              <a:spcBef>
                <a:spcPct val="0"/>
              </a:spcBef>
              <a:buFont typeface="Wingdings" panose="05000000000000000000" pitchFamily="2" charset="2"/>
              <a:buNone/>
              <a:defRPr/>
            </a:pPr>
            <a:endParaRPr lang="en-US" dirty="0"/>
          </a:p>
        </p:txBody>
      </p:sp>
      <p:sp>
        <p:nvSpPr>
          <p:cNvPr id="11" name="Title 1"/>
          <p:cNvSpPr>
            <a:spLocks noGrp="1"/>
          </p:cNvSpPr>
          <p:nvPr>
            <p:ph type="title"/>
          </p:nvPr>
        </p:nvSpPr>
        <p:spPr>
          <a:xfrm>
            <a:off x="416334" y="272155"/>
            <a:ext cx="8304609" cy="840938"/>
          </a:xfrm>
        </p:spPr>
        <p:txBody>
          <a:bodyPr/>
          <a:lstStyle/>
          <a:p>
            <a:r>
              <a:rPr lang="en-US" dirty="0"/>
              <a:t>Reading &amp; reviewing &amp; </a:t>
            </a:r>
            <a:r>
              <a:rPr lang="en-US" dirty="0">
                <a:solidFill>
                  <a:schemeClr val="accent3"/>
                </a:solidFill>
              </a:rPr>
              <a:t>writing</a:t>
            </a:r>
            <a:r>
              <a:rPr lang="en-US" dirty="0"/>
              <a:t> a scientific manuscript</a:t>
            </a:r>
          </a:p>
        </p:txBody>
      </p:sp>
    </p:spTree>
    <p:extLst>
      <p:ext uri="{BB962C8B-B14F-4D97-AF65-F5344CB8AC3E}">
        <p14:creationId xmlns:p14="http://schemas.microsoft.com/office/powerpoint/2010/main" val="23766246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dissolve">
                                      <p:cBhvr>
                                        <p:cTn id="10" dur="500"/>
                                        <p:tgtEl>
                                          <p:spTgt spid="2">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dissolve">
                                      <p:cBhvr>
                                        <p:cTn id="13" dur="500"/>
                                        <p:tgtEl>
                                          <p:spTgt spid="2">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dissolve">
                                      <p:cBhvr>
                                        <p:cTn id="16" dur="500"/>
                                        <p:tgtEl>
                                          <p:spTgt spid="2">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dissolve">
                                      <p:cBhvr>
                                        <p:cTn id="19" dur="500"/>
                                        <p:tgtEl>
                                          <p:spTgt spid="2">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dissolve">
                                      <p:cBhvr>
                                        <p:cTn id="22" dur="500"/>
                                        <p:tgtEl>
                                          <p:spTgt spid="2">
                                            <p:txEl>
                                              <p:pRg st="5" end="5"/>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dissolve">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3" name="Rectangle 3"/>
          <p:cNvSpPr>
            <a:spLocks noGrp="1" noChangeArrowheads="1"/>
          </p:cNvSpPr>
          <p:nvPr>
            <p:ph sz="half" idx="1"/>
          </p:nvPr>
        </p:nvSpPr>
        <p:spPr>
          <a:xfrm>
            <a:off x="264951" y="1219529"/>
            <a:ext cx="4686929" cy="3704154"/>
          </a:xfrm>
        </p:spPr>
        <p:txBody>
          <a:bodyPr/>
          <a:lstStyle/>
          <a:p>
            <a:pPr marL="140637" indent="0">
              <a:buNone/>
            </a:pPr>
            <a:r>
              <a:rPr lang="en-US" altLang="en-US" b="1" dirty="0"/>
              <a:t>ARTICLE</a:t>
            </a:r>
          </a:p>
          <a:p>
            <a:r>
              <a:rPr lang="en-US" altLang="en-US" dirty="0"/>
              <a:t>Introduction</a:t>
            </a:r>
          </a:p>
          <a:p>
            <a:pPr lvl="1"/>
            <a:r>
              <a:rPr lang="en-US" altLang="en-US" sz="1350" dirty="0"/>
              <a:t>Background (justification=</a:t>
            </a:r>
            <a:r>
              <a:rPr lang="en-US" altLang="en-US" sz="1350" dirty="0" err="1"/>
              <a:t>problem+need+solution</a:t>
            </a:r>
            <a:r>
              <a:rPr lang="en-US" altLang="en-US" sz="1350" dirty="0"/>
              <a:t>)</a:t>
            </a:r>
          </a:p>
          <a:p>
            <a:pPr lvl="1"/>
            <a:r>
              <a:rPr lang="en-US" altLang="en-US" sz="1350" dirty="0"/>
              <a:t>Research question-hypothesis		</a:t>
            </a:r>
          </a:p>
          <a:p>
            <a:pPr lvl="1"/>
            <a:r>
              <a:rPr lang="en-US" altLang="en-US" sz="1350" dirty="0"/>
              <a:t>Objectives</a:t>
            </a:r>
          </a:p>
          <a:p>
            <a:pPr>
              <a:spcBef>
                <a:spcPts val="450"/>
              </a:spcBef>
            </a:pPr>
            <a:r>
              <a:rPr lang="en-US" altLang="en-US" dirty="0"/>
              <a:t>Methods</a:t>
            </a:r>
          </a:p>
          <a:p>
            <a:pPr lvl="1"/>
            <a:r>
              <a:rPr lang="en-US" altLang="en-US" sz="1350" dirty="0"/>
              <a:t>Design (cohort, case-control, </a:t>
            </a:r>
            <a:r>
              <a:rPr lang="en-US" altLang="en-US" sz="1350" dirty="0" err="1"/>
              <a:t>etc</a:t>
            </a:r>
            <a:r>
              <a:rPr lang="en-US" altLang="en-US" sz="1350" dirty="0"/>
              <a:t>)</a:t>
            </a:r>
          </a:p>
          <a:p>
            <a:pPr lvl="1"/>
            <a:r>
              <a:rPr lang="en-US" altLang="en-US" sz="1350" dirty="0"/>
              <a:t>Population (study base)</a:t>
            </a:r>
          </a:p>
          <a:p>
            <a:pPr lvl="1"/>
            <a:r>
              <a:rPr lang="en-US" altLang="en-US" sz="1350" dirty="0"/>
              <a:t>Disease (definition, selection, controls?)</a:t>
            </a:r>
          </a:p>
          <a:p>
            <a:pPr lvl="1"/>
            <a:r>
              <a:rPr lang="en-US" altLang="en-US" sz="1350" dirty="0"/>
              <a:t>Exposure (definition, data collection)</a:t>
            </a:r>
          </a:p>
          <a:p>
            <a:pPr lvl="1"/>
            <a:r>
              <a:rPr lang="en-US" altLang="en-US" sz="1350" dirty="0"/>
              <a:t>Analysis (measures, random error, bias)</a:t>
            </a:r>
          </a:p>
          <a:p>
            <a:pPr>
              <a:spcBef>
                <a:spcPts val="450"/>
              </a:spcBef>
            </a:pPr>
            <a:r>
              <a:rPr lang="en-US" altLang="en-US" dirty="0"/>
              <a:t>Results</a:t>
            </a:r>
          </a:p>
          <a:p>
            <a:r>
              <a:rPr lang="en-US" altLang="en-US" dirty="0"/>
              <a:t>Discussion</a:t>
            </a:r>
          </a:p>
          <a:p>
            <a:pPr lvl="1"/>
            <a:r>
              <a:rPr lang="en-US" altLang="en-US" sz="1350" dirty="0"/>
              <a:t>Comparison with literature </a:t>
            </a:r>
          </a:p>
          <a:p>
            <a:pPr lvl="1"/>
            <a:r>
              <a:rPr lang="en-US" altLang="en-US" sz="1350" dirty="0"/>
              <a:t>Biologic explanation</a:t>
            </a:r>
          </a:p>
          <a:p>
            <a:pPr lvl="1"/>
            <a:r>
              <a:rPr lang="en-US" altLang="en-US" sz="1350" dirty="0"/>
              <a:t>Limitations (internal and external validity)</a:t>
            </a:r>
          </a:p>
          <a:p>
            <a:r>
              <a:rPr lang="en-US" altLang="en-US" dirty="0"/>
              <a:t>References</a:t>
            </a:r>
          </a:p>
        </p:txBody>
      </p:sp>
      <p:sp>
        <p:nvSpPr>
          <p:cNvPr id="2" name="Content Placeholder 1"/>
          <p:cNvSpPr>
            <a:spLocks noGrp="1"/>
          </p:cNvSpPr>
          <p:nvPr>
            <p:ph sz="half" idx="2"/>
          </p:nvPr>
        </p:nvSpPr>
        <p:spPr>
          <a:xfrm>
            <a:off x="4951880" y="1192667"/>
            <a:ext cx="4074459" cy="3704154"/>
          </a:xfrm>
        </p:spPr>
        <p:txBody>
          <a:bodyPr/>
          <a:lstStyle/>
          <a:p>
            <a:pPr marL="140637" indent="0">
              <a:lnSpc>
                <a:spcPct val="80000"/>
              </a:lnSpc>
              <a:buNone/>
            </a:pPr>
            <a:r>
              <a:rPr lang="en-US" altLang="en-US" b="1" dirty="0"/>
              <a:t>PROPOSAL</a:t>
            </a:r>
          </a:p>
          <a:p>
            <a:pPr>
              <a:lnSpc>
                <a:spcPct val="80000"/>
              </a:lnSpc>
            </a:pPr>
            <a:r>
              <a:rPr lang="en-US" altLang="en-US" dirty="0"/>
              <a:t>Introduction</a:t>
            </a:r>
          </a:p>
          <a:p>
            <a:pPr lvl="1"/>
            <a:r>
              <a:rPr lang="en-US" altLang="en-US" sz="1350" dirty="0"/>
              <a:t>Background (justification, significance)</a:t>
            </a:r>
          </a:p>
          <a:p>
            <a:pPr lvl="1"/>
            <a:r>
              <a:rPr lang="en-US" altLang="en-US" sz="1350" dirty="0"/>
              <a:t>Research question-hypothesis</a:t>
            </a:r>
          </a:p>
          <a:p>
            <a:pPr lvl="1"/>
            <a:r>
              <a:rPr lang="en-US" altLang="en-US" sz="1350" dirty="0"/>
              <a:t>Objectives</a:t>
            </a:r>
          </a:p>
          <a:p>
            <a:pPr>
              <a:spcBef>
                <a:spcPts val="450"/>
              </a:spcBef>
            </a:pPr>
            <a:r>
              <a:rPr lang="en-US" altLang="en-US" dirty="0"/>
              <a:t>Methods</a:t>
            </a:r>
          </a:p>
          <a:p>
            <a:pPr lvl="1"/>
            <a:r>
              <a:rPr lang="en-US" altLang="en-US" sz="1350" dirty="0"/>
              <a:t>Design (cohort, case-control, </a:t>
            </a:r>
            <a:r>
              <a:rPr lang="en-US" altLang="en-US" sz="1350" dirty="0" err="1"/>
              <a:t>etc</a:t>
            </a:r>
            <a:r>
              <a:rPr lang="en-US" altLang="en-US" sz="1350" dirty="0"/>
              <a:t>)</a:t>
            </a:r>
          </a:p>
          <a:p>
            <a:pPr lvl="1"/>
            <a:r>
              <a:rPr lang="en-US" altLang="en-US" sz="1350" dirty="0"/>
              <a:t>Population (study base)</a:t>
            </a:r>
          </a:p>
          <a:p>
            <a:pPr lvl="1"/>
            <a:r>
              <a:rPr lang="en-US" altLang="en-US" sz="1350" dirty="0"/>
              <a:t>Disease (definition, selection, controls?)</a:t>
            </a:r>
          </a:p>
          <a:p>
            <a:pPr lvl="1"/>
            <a:r>
              <a:rPr lang="en-US" altLang="en-US" sz="1350" dirty="0"/>
              <a:t>Exposure (definition, data collection)</a:t>
            </a:r>
          </a:p>
          <a:p>
            <a:pPr lvl="1"/>
            <a:r>
              <a:rPr lang="en-US" altLang="en-US" sz="1350" dirty="0"/>
              <a:t>Analysis (measures, random error, bias reduction [confounding control, validation studies] and quantification of impact [sensitivity analyses])</a:t>
            </a:r>
          </a:p>
          <a:p>
            <a:pPr lvl="1">
              <a:lnSpc>
                <a:spcPct val="80000"/>
              </a:lnSpc>
            </a:pPr>
            <a:r>
              <a:rPr lang="en-US" altLang="en-US" sz="1350" dirty="0"/>
              <a:t>Power</a:t>
            </a:r>
          </a:p>
          <a:p>
            <a:pPr lvl="1">
              <a:lnSpc>
                <a:spcPct val="80000"/>
              </a:lnSpc>
            </a:pPr>
            <a:r>
              <a:rPr lang="en-US" altLang="en-US" sz="1350" dirty="0"/>
              <a:t>Limitations and plans to minimize and quantify them</a:t>
            </a:r>
            <a:endParaRPr lang="en-US" altLang="en-US" dirty="0"/>
          </a:p>
          <a:p>
            <a:pPr>
              <a:spcBef>
                <a:spcPts val="450"/>
              </a:spcBef>
            </a:pPr>
            <a:r>
              <a:rPr lang="en-US" altLang="en-US" dirty="0"/>
              <a:t>References</a:t>
            </a:r>
          </a:p>
          <a:p>
            <a:pPr lvl="1">
              <a:lnSpc>
                <a:spcPct val="80000"/>
              </a:lnSpc>
            </a:pPr>
            <a:endParaRPr lang="en-US" altLang="en-US" sz="1350" dirty="0"/>
          </a:p>
        </p:txBody>
      </p:sp>
      <p:sp>
        <p:nvSpPr>
          <p:cNvPr id="11" name="Title 1"/>
          <p:cNvSpPr>
            <a:spLocks noGrp="1"/>
          </p:cNvSpPr>
          <p:nvPr>
            <p:ph type="title"/>
          </p:nvPr>
        </p:nvSpPr>
        <p:spPr>
          <a:xfrm>
            <a:off x="446485" y="157507"/>
            <a:ext cx="8304609" cy="840938"/>
          </a:xfrm>
        </p:spPr>
        <p:txBody>
          <a:bodyPr/>
          <a:lstStyle/>
          <a:p>
            <a:r>
              <a:rPr lang="en-US" dirty="0"/>
              <a:t>Developing a Proposal</a:t>
            </a:r>
          </a:p>
        </p:txBody>
      </p:sp>
      <p:cxnSp>
        <p:nvCxnSpPr>
          <p:cNvPr id="4" name="Straight Arrow Connector 3"/>
          <p:cNvCxnSpPr/>
          <p:nvPr/>
        </p:nvCxnSpPr>
        <p:spPr bwMode="auto">
          <a:xfrm flipV="1">
            <a:off x="3228109" y="1925782"/>
            <a:ext cx="2045635" cy="3295189"/>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triangle"/>
          </a:ln>
          <a:effectLst/>
        </p:spPr>
      </p:cxnSp>
      <p:sp>
        <p:nvSpPr>
          <p:cNvPr id="6" name="Right Brace 5"/>
          <p:cNvSpPr/>
          <p:nvPr/>
        </p:nvSpPr>
        <p:spPr bwMode="auto">
          <a:xfrm rot="20100226">
            <a:off x="2885511" y="4981552"/>
            <a:ext cx="322730" cy="671094"/>
          </a:xfrm>
          <a:prstGeom prst="rightBrace">
            <a:avLst/>
          </a:prstGeom>
          <a:noFill/>
          <a:ln w="25400" cap="flat" cmpd="sng" algn="ctr">
            <a:solidFill>
              <a:srgbClr val="C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3150">
              <a:solidFill>
                <a:srgbClr val="000000"/>
              </a:solidFill>
              <a:latin typeface="Gill Sans" pitchFamily="-1" charset="0"/>
              <a:ea typeface="ヒラギノ角ゴ ProN W3" pitchFamily="-1" charset="-128"/>
              <a:cs typeface="ヒラギノ角ゴ ProN W3" pitchFamily="-1" charset="-128"/>
              <a:sym typeface="Gill Sans" pitchFamily="-1" charset="0"/>
            </a:endParaRPr>
          </a:p>
        </p:txBody>
      </p:sp>
      <p:sp>
        <p:nvSpPr>
          <p:cNvPr id="13" name="Right Brace 12"/>
          <p:cNvSpPr/>
          <p:nvPr/>
        </p:nvSpPr>
        <p:spPr bwMode="auto">
          <a:xfrm>
            <a:off x="4685012" y="1671097"/>
            <a:ext cx="266868" cy="1088501"/>
          </a:xfrm>
          <a:prstGeom prst="rightBrace">
            <a:avLst/>
          </a:prstGeom>
          <a:noFill/>
          <a:ln w="25400" cap="flat" cmpd="sng" algn="ctr">
            <a:solidFill>
              <a:srgbClr val="C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3150">
              <a:solidFill>
                <a:srgbClr val="000000"/>
              </a:solidFill>
              <a:latin typeface="Gill Sans" pitchFamily="-1" charset="0"/>
              <a:ea typeface="ヒラギノ角ゴ ProN W3" pitchFamily="-1" charset="-128"/>
              <a:cs typeface="ヒラギノ角ゴ ProN W3" pitchFamily="-1" charset="-128"/>
              <a:sym typeface="Gill Sans" pitchFamily="-1" charset="0"/>
            </a:endParaRPr>
          </a:p>
        </p:txBody>
      </p:sp>
      <p:sp>
        <p:nvSpPr>
          <p:cNvPr id="14" name="Right Brace 13"/>
          <p:cNvSpPr/>
          <p:nvPr/>
        </p:nvSpPr>
        <p:spPr bwMode="auto">
          <a:xfrm>
            <a:off x="4630016" y="3083748"/>
            <a:ext cx="321864" cy="1363561"/>
          </a:xfrm>
          <a:prstGeom prst="rightBrace">
            <a:avLst/>
          </a:prstGeom>
          <a:noFill/>
          <a:ln w="25400" cap="flat" cmpd="sng" algn="ctr">
            <a:solidFill>
              <a:srgbClr val="C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3150">
              <a:solidFill>
                <a:srgbClr val="000000"/>
              </a:solidFill>
              <a:latin typeface="Gill Sans" pitchFamily="-1" charset="0"/>
              <a:ea typeface="ヒラギノ角ゴ ProN W3" pitchFamily="-1" charset="-128"/>
              <a:cs typeface="ヒラギノ角ゴ ProN W3" pitchFamily="-1" charset="-128"/>
              <a:sym typeface="Gill Sans" pitchFamily="-1" charset="0"/>
            </a:endParaRPr>
          </a:p>
        </p:txBody>
      </p:sp>
      <p:cxnSp>
        <p:nvCxnSpPr>
          <p:cNvPr id="15" name="Straight Arrow Connector 14"/>
          <p:cNvCxnSpPr/>
          <p:nvPr/>
        </p:nvCxnSpPr>
        <p:spPr bwMode="auto">
          <a:xfrm flipV="1">
            <a:off x="1854406" y="5840684"/>
            <a:ext cx="3285630" cy="308845"/>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triangle"/>
          </a:ln>
          <a:effectLst/>
        </p:spPr>
      </p:cxnSp>
      <p:cxnSp>
        <p:nvCxnSpPr>
          <p:cNvPr id="16" name="Straight Arrow Connector 15"/>
          <p:cNvCxnSpPr/>
          <p:nvPr/>
        </p:nvCxnSpPr>
        <p:spPr bwMode="auto">
          <a:xfrm flipV="1">
            <a:off x="4005521" y="5348389"/>
            <a:ext cx="1467024" cy="492295"/>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triangle"/>
          </a:ln>
          <a:effectLst/>
        </p:spPr>
      </p:cxnSp>
    </p:spTree>
    <p:extLst>
      <p:ext uri="{BB962C8B-B14F-4D97-AF65-F5344CB8AC3E}">
        <p14:creationId xmlns:p14="http://schemas.microsoft.com/office/powerpoint/2010/main" val="23556562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6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16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816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816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4816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816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816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816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816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4816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
                                            <p:txEl>
                                              <p:pRg st="6" end="6"/>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
                                            <p:txEl>
                                              <p:pRg st="9" end="9"/>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
                                            <p:txEl>
                                              <p:pRg st="10" end="10"/>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
                                            <p:txEl>
                                              <p:pRg st="11" end="11"/>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48163">
                                            <p:txEl>
                                              <p:pRg st="11" end="11"/>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48163">
                                            <p:txEl>
                                              <p:pRg st="12" end="12"/>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48163">
                                            <p:txEl>
                                              <p:pRg st="13" end="13"/>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48163">
                                            <p:txEl>
                                              <p:pRg st="14" end="14"/>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48163">
                                            <p:txEl>
                                              <p:pRg st="15" end="15"/>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6"/>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48163">
                                            <p:txEl>
                                              <p:pRg st="16" end="16"/>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5"/>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 of “hits” in </a:t>
            </a:r>
            <a:r>
              <a:rPr lang="en-US" dirty="0" err="1"/>
              <a:t>Pubmed</a:t>
            </a:r>
            <a:r>
              <a:rPr lang="en-US" dirty="0"/>
              <a:t> by study design keyword</a:t>
            </a:r>
          </a:p>
        </p:txBody>
      </p:sp>
      <p:sp>
        <p:nvSpPr>
          <p:cNvPr id="3" name="Content Placeholder 2"/>
          <p:cNvSpPr>
            <a:spLocks noGrp="1"/>
          </p:cNvSpPr>
          <p:nvPr>
            <p:ph idx="1"/>
          </p:nvPr>
        </p:nvSpPr>
        <p:spPr/>
        <p:txBody>
          <a:bodyPr/>
          <a:lstStyle/>
          <a:p>
            <a:r>
              <a:rPr lang="en-US" sz="2800" dirty="0"/>
              <a:t>“clinical trial” 1,293,507</a:t>
            </a:r>
          </a:p>
          <a:p>
            <a:pPr lvl="1"/>
            <a:r>
              <a:rPr lang="en-US" sz="2800" dirty="0"/>
              <a:t>“RCT” </a:t>
            </a:r>
            <a:r>
              <a:rPr lang="en-US" sz="2400" dirty="0"/>
              <a:t>739,154</a:t>
            </a:r>
          </a:p>
          <a:p>
            <a:pPr lvl="1"/>
            <a:endParaRPr lang="en-US" sz="2800" dirty="0"/>
          </a:p>
          <a:p>
            <a:r>
              <a:rPr lang="en-US" sz="2800" dirty="0"/>
              <a:t>“cohort” </a:t>
            </a:r>
            <a:r>
              <a:rPr lang="en-US" sz="2400" dirty="0"/>
              <a:t>2,596,357</a:t>
            </a:r>
          </a:p>
          <a:p>
            <a:endParaRPr lang="en-US" sz="2800" dirty="0"/>
          </a:p>
          <a:p>
            <a:r>
              <a:rPr lang="en-US" sz="2800" dirty="0"/>
              <a:t>“case-control” </a:t>
            </a:r>
            <a:r>
              <a:rPr lang="en-US" sz="2400" dirty="0"/>
              <a:t> 1,546,735</a:t>
            </a:r>
          </a:p>
          <a:p>
            <a:endParaRPr lang="en-US" sz="2400" dirty="0"/>
          </a:p>
          <a:p>
            <a:pPr marL="0" indent="0">
              <a:buNone/>
            </a:pPr>
            <a:endParaRPr lang="en-US" sz="2800" dirty="0"/>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11</a:t>
            </a:fld>
            <a:endParaRPr lang="en-US" altLang="en-US">
              <a:solidFill>
                <a:srgbClr val="052049"/>
              </a:solidFill>
            </a:endParaRPr>
          </a:p>
        </p:txBody>
      </p:sp>
      <p:sp>
        <p:nvSpPr>
          <p:cNvPr id="7" name="Oval 6">
            <a:extLst>
              <a:ext uri="{FF2B5EF4-FFF2-40B4-BE49-F238E27FC236}">
                <a16:creationId xmlns:a16="http://schemas.microsoft.com/office/drawing/2014/main" id="{6D1F404B-AE02-AC4E-8142-59A23CFBC2C8}"/>
              </a:ext>
            </a:extLst>
          </p:cNvPr>
          <p:cNvSpPr/>
          <p:nvPr/>
        </p:nvSpPr>
        <p:spPr bwMode="auto">
          <a:xfrm>
            <a:off x="453585" y="3028950"/>
            <a:ext cx="3699315" cy="1352550"/>
          </a:xfrm>
          <a:prstGeom prst="ellipse">
            <a:avLst/>
          </a:prstGeom>
          <a:noFill/>
          <a:ln w="38100" algn="ctr">
            <a:solidFill>
              <a:srgbClr val="0070C0"/>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Tree>
    <p:custDataLst>
      <p:tags r:id="rId1"/>
    </p:custDataLst>
    <p:extLst>
      <p:ext uri="{BB962C8B-B14F-4D97-AF65-F5344CB8AC3E}">
        <p14:creationId xmlns:p14="http://schemas.microsoft.com/office/powerpoint/2010/main" val="596359585"/>
      </p:ext>
    </p:extLst>
  </p:cSld>
  <p:clrMapOvr>
    <a:masterClrMapping/>
  </p:clrMapOvr>
  <p:transition advTm="5388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iterate type="lt">
                                    <p:tmPct val="0"/>
                                  </p:iterate>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heckerboard(across)">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mph" presetSubtype="0" fill="hold" nodeType="clickEffect">
                                  <p:stCondLst>
                                    <p:cond delay="0"/>
                                  </p:stCondLst>
                                  <p:iterate type="lt">
                                    <p:tmPct val="0"/>
                                  </p:iterate>
                                  <p:childTnLst>
                                    <p:anim calcmode="discrete" valueType="str">
                                      <p:cBhvr override="childStyle">
                                        <p:cTn id="26" dur="2000" fill="hold"/>
                                        <p:tgtEl>
                                          <p:spTgt spid="3">
                                            <p:txEl>
                                              <p:pRg st="3" end="3"/>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par>
                                <p:cTn id="27" presetID="22" presetClass="emph" presetSubtype="0" fill="hold" nodeType="withEffect">
                                  <p:stCondLst>
                                    <p:cond delay="0"/>
                                  </p:stCondLst>
                                  <p:iterate type="lt">
                                    <p:tmPct val="0"/>
                                  </p:iterate>
                                  <p:childTnLst>
                                    <p:animClr clrSpc="hsl" dir="cw">
                                      <p:cBhvr override="childStyle">
                                        <p:cTn id="28" dur="500" fill="hold"/>
                                        <p:tgtEl>
                                          <p:spTgt spid="3">
                                            <p:txEl>
                                              <p:pRg st="3" end="3"/>
                                            </p:txEl>
                                          </p:spTgt>
                                        </p:tgtEl>
                                        <p:attrNameLst>
                                          <p:attrName>style.color</p:attrName>
                                        </p:attrNameLst>
                                      </p:cBhvr>
                                      <p:by>
                                        <p:hsl h="-7200000" s="0" l="0"/>
                                      </p:by>
                                    </p:animClr>
                                    <p:animClr clrSpc="hsl" dir="cw">
                                      <p:cBhvr>
                                        <p:cTn id="29" dur="500" fill="hold"/>
                                        <p:tgtEl>
                                          <p:spTgt spid="3">
                                            <p:txEl>
                                              <p:pRg st="3" end="3"/>
                                            </p:txEl>
                                          </p:spTgt>
                                        </p:tgtEl>
                                        <p:attrNameLst>
                                          <p:attrName>fillcolor</p:attrName>
                                        </p:attrNameLst>
                                      </p:cBhvr>
                                      <p:by>
                                        <p:hsl h="-7200000" s="0" l="0"/>
                                      </p:by>
                                    </p:animClr>
                                    <p:animClr clrSpc="hsl" dir="cw">
                                      <p:cBhvr>
                                        <p:cTn id="30" dur="500" fill="hold"/>
                                        <p:tgtEl>
                                          <p:spTgt spid="3">
                                            <p:txEl>
                                              <p:pRg st="3" end="3"/>
                                            </p:txEl>
                                          </p:spTgt>
                                        </p:tgtEl>
                                        <p:attrNameLst>
                                          <p:attrName>stroke.color</p:attrName>
                                        </p:attrNameLst>
                                      </p:cBhvr>
                                      <p:by>
                                        <p:hsl h="-7200000" s="0" l="0"/>
                                      </p:by>
                                    </p:animClr>
                                    <p:set>
                                      <p:cBhvr>
                                        <p:cTn id="31" dur="500" fill="hold"/>
                                        <p:tgtEl>
                                          <p:spTgt spid="3">
                                            <p:txEl>
                                              <p:pRg st="3" end="3"/>
                                            </p:txEl>
                                          </p:spTgt>
                                        </p:tgtEl>
                                        <p:attrNameLst>
                                          <p:attrName>fill.type</p:attrName>
                                        </p:attrNameLst>
                                      </p:cBhvr>
                                      <p:to>
                                        <p:strVal val="solid"/>
                                      </p:to>
                                    </p:set>
                                  </p:childTnLst>
                                </p:cTn>
                              </p:par>
                              <p:par>
                                <p:cTn id="32" presetID="9"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dissolv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p:nvPr>
        </p:nvSpPr>
        <p:spPr>
          <a:xfrm>
            <a:off x="304800" y="538842"/>
            <a:ext cx="8534400" cy="604157"/>
          </a:xfrm>
        </p:spPr>
        <p:txBody>
          <a:bodyPr>
            <a:noAutofit/>
          </a:bodyPr>
          <a:lstStyle/>
          <a:p>
            <a:r>
              <a:rPr lang="en-US" b="1" dirty="0"/>
              <a:t>Observational &amp; Experimental Studies</a:t>
            </a:r>
          </a:p>
        </p:txBody>
      </p:sp>
      <p:sp>
        <p:nvSpPr>
          <p:cNvPr id="156674" name="Rectangle 3"/>
          <p:cNvSpPr>
            <a:spLocks noGrp="1" noChangeArrowheads="1"/>
          </p:cNvSpPr>
          <p:nvPr>
            <p:ph type="body" idx="1"/>
          </p:nvPr>
        </p:nvSpPr>
        <p:spPr>
          <a:xfrm>
            <a:off x="76200" y="1142999"/>
            <a:ext cx="8463643" cy="4860985"/>
          </a:xfrm>
        </p:spPr>
        <p:txBody>
          <a:bodyPr/>
          <a:lstStyle/>
          <a:p>
            <a:pPr>
              <a:lnSpc>
                <a:spcPct val="90000"/>
              </a:lnSpc>
            </a:pPr>
            <a:r>
              <a:rPr lang="en-US" sz="2600" dirty="0"/>
              <a:t>Experimental studies can be viewed as cohort studies where the investigator assigns the exposure  </a:t>
            </a:r>
          </a:p>
          <a:p>
            <a:pPr>
              <a:lnSpc>
                <a:spcPct val="90000"/>
              </a:lnSpc>
            </a:pPr>
            <a:endParaRPr lang="en-US" sz="500" dirty="0"/>
          </a:p>
          <a:p>
            <a:pPr>
              <a:lnSpc>
                <a:spcPct val="90000"/>
              </a:lnSpc>
            </a:pPr>
            <a:r>
              <a:rPr lang="en-US" sz="2600" dirty="0"/>
              <a:t>Observational studies should be viewed (and designed) as attempting to </a:t>
            </a:r>
            <a:r>
              <a:rPr lang="en-US" sz="2600" u="sng" dirty="0"/>
              <a:t>emulate</a:t>
            </a:r>
            <a:r>
              <a:rPr lang="en-US" sz="2600" dirty="0"/>
              <a:t> a randomized controlled trial (RCT)</a:t>
            </a:r>
          </a:p>
          <a:p>
            <a:pPr>
              <a:lnSpc>
                <a:spcPct val="90000"/>
              </a:lnSpc>
            </a:pPr>
            <a:endParaRPr lang="en-US" sz="500" dirty="0"/>
          </a:p>
          <a:p>
            <a:pPr>
              <a:lnSpc>
                <a:spcPct val="90000"/>
              </a:lnSpc>
            </a:pPr>
            <a:r>
              <a:rPr lang="en-US" sz="2600" dirty="0"/>
              <a:t>When designing an observational study, ask yourself:	  What is the RCT that I am trying to emulate?	</a:t>
            </a:r>
          </a:p>
          <a:p>
            <a:pPr lvl="1">
              <a:lnSpc>
                <a:spcPct val="90000"/>
              </a:lnSpc>
              <a:spcBef>
                <a:spcPts val="600"/>
              </a:spcBef>
            </a:pPr>
            <a:r>
              <a:rPr lang="en-US" sz="2400" dirty="0"/>
              <a:t>What is the “target trial”?</a:t>
            </a:r>
          </a:p>
          <a:p>
            <a:pPr marL="295268" lvl="1" indent="0">
              <a:lnSpc>
                <a:spcPct val="90000"/>
              </a:lnSpc>
              <a:spcBef>
                <a:spcPts val="600"/>
              </a:spcBef>
              <a:buNone/>
            </a:pPr>
            <a:endParaRPr lang="en-US" sz="500" dirty="0"/>
          </a:p>
        </p:txBody>
      </p:sp>
      <p:sp>
        <p:nvSpPr>
          <p:cNvPr id="2" name="Slide Number Placeholder 1"/>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12</a:t>
            </a:fld>
            <a:endParaRPr lang="en-US" altLang="en-US">
              <a:solidFill>
                <a:srgbClr val="052049"/>
              </a:solidFill>
            </a:endParaRPr>
          </a:p>
        </p:txBody>
      </p:sp>
      <p:sp>
        <p:nvSpPr>
          <p:cNvPr id="5" name="TextBox 4"/>
          <p:cNvSpPr txBox="1"/>
          <p:nvPr/>
        </p:nvSpPr>
        <p:spPr bwMode="auto">
          <a:xfrm>
            <a:off x="148701" y="0"/>
            <a:ext cx="5308069" cy="307777"/>
          </a:xfrm>
          <a:prstGeom prst="rect">
            <a:avLst/>
          </a:prstGeom>
          <a:noFill/>
          <a:ln w="19050" algn="ctr">
            <a:noFill/>
            <a:miter lim="800000"/>
            <a:headEnd/>
            <a:tailEnd/>
          </a:ln>
        </p:spPr>
        <p:txBody>
          <a:bodyPr wrap="square" lIns="0" tIns="0" rIns="0" bIns="0" rtlCol="0">
            <a:spAutoFit/>
          </a:bodyPr>
          <a:lstStyle/>
          <a:p>
            <a:pPr defTabSz="914400" eaLnBrk="0" fontAlgn="base" hangingPunct="0">
              <a:spcBef>
                <a:spcPct val="0"/>
              </a:spcBef>
              <a:spcAft>
                <a:spcPct val="0"/>
              </a:spcAft>
            </a:pPr>
            <a:r>
              <a:rPr lang="en-US" sz="2000" dirty="0">
                <a:solidFill>
                  <a:srgbClr val="C00000"/>
                </a:solidFill>
                <a:latin typeface="Garamond" charset="0"/>
              </a:rPr>
              <a:t>Recap from </a:t>
            </a:r>
            <a:r>
              <a:rPr lang="en-US" sz="2000" dirty="0" err="1">
                <a:solidFill>
                  <a:srgbClr val="C00000"/>
                </a:solidFill>
                <a:latin typeface="Garamond" charset="0"/>
              </a:rPr>
              <a:t>Epid</a:t>
            </a:r>
            <a:r>
              <a:rPr lang="en-US" sz="2000" dirty="0">
                <a:solidFill>
                  <a:srgbClr val="C00000"/>
                </a:solidFill>
                <a:latin typeface="Garamond" charset="0"/>
              </a:rPr>
              <a:t> Methods I </a:t>
            </a:r>
            <a:r>
              <a:rPr lang="mr-IN" sz="2000" dirty="0">
                <a:solidFill>
                  <a:srgbClr val="C00000"/>
                </a:solidFill>
                <a:latin typeface="Garamond" charset="0"/>
              </a:rPr>
              <a:t>–</a:t>
            </a:r>
            <a:r>
              <a:rPr lang="en-US" sz="2000" dirty="0">
                <a:solidFill>
                  <a:srgbClr val="C00000"/>
                </a:solidFill>
                <a:latin typeface="Garamond" charset="0"/>
              </a:rPr>
              <a:t> Study Design</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70218066-8233-41AB-BB80-D7C3380B4951}"/>
                  </a:ext>
                </a:extLst>
              </p14:cNvPr>
              <p14:cNvContentPartPr/>
              <p14:nvPr/>
            </p14:nvContentPartPr>
            <p14:xfrm>
              <a:off x="8268840" y="45360"/>
              <a:ext cx="17280" cy="31680"/>
            </p14:xfrm>
          </p:contentPart>
        </mc:Choice>
        <mc:Fallback xmlns="">
          <p:pic>
            <p:nvPicPr>
              <p:cNvPr id="4" name="Ink 3">
                <a:extLst>
                  <a:ext uri="{FF2B5EF4-FFF2-40B4-BE49-F238E27FC236}">
                    <a16:creationId xmlns:a16="http://schemas.microsoft.com/office/drawing/2014/main" id="{70218066-8233-41AB-BB80-D7C3380B4951}"/>
                  </a:ext>
                </a:extLst>
              </p:cNvPr>
              <p:cNvPicPr/>
              <p:nvPr/>
            </p:nvPicPr>
            <p:blipFill>
              <a:blip r:embed="rId7"/>
              <a:stretch>
                <a:fillRect/>
              </a:stretch>
            </p:blipFill>
            <p:spPr>
              <a:xfrm>
                <a:off x="8253000" y="-18000"/>
                <a:ext cx="48600" cy="158400"/>
              </a:xfrm>
              <a:prstGeom prst="rect">
                <a:avLst/>
              </a:prstGeom>
            </p:spPr>
          </p:pic>
        </mc:Fallback>
      </mc:AlternateContent>
      <mc:AlternateContent xmlns:mc="http://schemas.openxmlformats.org/markup-compatibility/2006" xmlns:p14="http://schemas.microsoft.com/office/powerpoint/2010/main" xmlns:iact="http://schemas.microsoft.com/office/powerpoint/2014/inkAction">
        <mc:Choice Requires="p14 iact">
          <p:contentPart p14:bwMode="auto" r:id="rId8">
            <p14:nvContentPartPr>
              <p14:cNvPr id="6" name="Ink 5">
                <a:extLst>
                  <a:ext uri="{FF2B5EF4-FFF2-40B4-BE49-F238E27FC236}">
                    <a16:creationId xmlns:a16="http://schemas.microsoft.com/office/drawing/2014/main" id="{FD971AB9-4425-4FD6-A47E-D3B124A57F9F}"/>
                  </a:ext>
                </a:extLst>
              </p14:cNvPr>
              <p14:cNvContentPartPr/>
              <p14:nvPr>
                <p:extLst>
                  <p:ext uri="{42D2F446-02D8-4167-A562-619A0277C38B}">
                    <p15:isNarration xmlns:p15="http://schemas.microsoft.com/office/powerpoint/2012/main" val="1"/>
                  </p:ext>
                </p:extLst>
              </p14:nvPr>
            </p14:nvContentPartPr>
            <p14:xfrm>
              <a:off x="821160" y="1642680"/>
              <a:ext cx="4852080" cy="2889360"/>
            </p14:xfrm>
          </p:contentPart>
        </mc:Choice>
        <mc:Fallback xmlns="">
          <p:pic>
            <p:nvPicPr>
              <p:cNvPr id="6" name="Ink 5">
                <a:extLst>
                  <a:ext uri="{FF2B5EF4-FFF2-40B4-BE49-F238E27FC236}">
                    <a16:creationId xmlns:a16="http://schemas.microsoft.com/office/drawing/2014/main" id="{FD971AB9-4425-4FD6-A47E-D3B124A57F9F}"/>
                  </a:ext>
                </a:extLst>
              </p:cNvPr>
              <p:cNvPicPr>
                <a:picLocks noGrp="1" noRot="1" noChangeAspect="1" noMove="1" noResize="1" noEditPoints="1" noAdjustHandles="1" noChangeArrowheads="1" noChangeShapeType="1"/>
              </p:cNvPicPr>
              <p:nvPr/>
            </p:nvPicPr>
            <p:blipFill>
              <a:blip r:embed="rId9"/>
              <a:stretch>
                <a:fillRect/>
              </a:stretch>
            </p:blipFill>
            <p:spPr>
              <a:xfrm>
                <a:off x="805320" y="1579320"/>
                <a:ext cx="4883400" cy="3016080"/>
              </a:xfrm>
              <a:prstGeom prst="rect">
                <a:avLst/>
              </a:prstGeom>
            </p:spPr>
          </p:pic>
        </mc:Fallback>
      </mc:AlternateContent>
    </p:spTree>
    <p:extLst>
      <p:ext uri="{BB962C8B-B14F-4D97-AF65-F5344CB8AC3E}">
        <p14:creationId xmlns:p14="http://schemas.microsoft.com/office/powerpoint/2010/main" val="2710588688"/>
      </p:ext>
    </p:extLst>
  </p:cSld>
  <p:clrMapOvr>
    <a:masterClrMapping/>
  </p:clrMapOvr>
  <p:transition advTm="5257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md type="call" cmd="playFrom(0.0)">
                                      <p:cBhvr>
                                        <p:cTn id="7"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CF5C6-9441-3B40-812E-3F43C24D9D06}"/>
              </a:ext>
            </a:extLst>
          </p:cNvPr>
          <p:cNvSpPr>
            <a:spLocks noGrp="1"/>
          </p:cNvSpPr>
          <p:nvPr>
            <p:ph type="title"/>
          </p:nvPr>
        </p:nvSpPr>
        <p:spPr/>
        <p:txBody>
          <a:bodyPr/>
          <a:lstStyle/>
          <a:p>
            <a:r>
              <a:rPr lang="en-US" dirty="0"/>
              <a:t>Target Trial – as defined by Hernan &amp;. Robins, Ch. 3.6</a:t>
            </a:r>
          </a:p>
        </p:txBody>
      </p:sp>
      <p:sp>
        <p:nvSpPr>
          <p:cNvPr id="3" name="Content Placeholder 2">
            <a:extLst>
              <a:ext uri="{FF2B5EF4-FFF2-40B4-BE49-F238E27FC236}">
                <a16:creationId xmlns:a16="http://schemas.microsoft.com/office/drawing/2014/main" id="{E83D2614-C260-D548-89AF-B29AF6BE21B1}"/>
              </a:ext>
            </a:extLst>
          </p:cNvPr>
          <p:cNvSpPr>
            <a:spLocks noGrp="1"/>
          </p:cNvSpPr>
          <p:nvPr>
            <p:ph idx="1"/>
          </p:nvPr>
        </p:nvSpPr>
        <p:spPr>
          <a:xfrm>
            <a:off x="471542" y="1244532"/>
            <a:ext cx="8137665" cy="4368936"/>
          </a:xfrm>
        </p:spPr>
        <p:txBody>
          <a:bodyPr/>
          <a:lstStyle/>
          <a:p>
            <a:r>
              <a:rPr lang="en-US" dirty="0"/>
              <a:t>Causal effect = contrast between average counterfactual outcomes under different treatment values</a:t>
            </a:r>
          </a:p>
          <a:p>
            <a:r>
              <a:rPr lang="en-US" dirty="0"/>
              <a:t>Imagine (hypothetical) randomized experiment to quantify each specific causal effect </a:t>
            </a:r>
            <a:r>
              <a:rPr lang="en-US" dirty="0">
                <a:sym typeface="Wingdings" pitchFamily="2" charset="2"/>
              </a:rPr>
              <a:t> “Target Trial”  </a:t>
            </a:r>
            <a:endParaRPr lang="en-US" dirty="0"/>
          </a:p>
          <a:p>
            <a:r>
              <a:rPr lang="en-US" dirty="0"/>
              <a:t>Often, we cannot conduct such trials for various reasons and instead, we relay on </a:t>
            </a:r>
            <a:r>
              <a:rPr lang="en-US" i="1" dirty="0"/>
              <a:t>observational data</a:t>
            </a:r>
            <a:r>
              <a:rPr lang="en-US" dirty="0"/>
              <a:t>.</a:t>
            </a:r>
          </a:p>
          <a:p>
            <a:r>
              <a:rPr lang="en-US" dirty="0"/>
              <a:t>To conduct rigorous observational studies, it is helpful to think about </a:t>
            </a:r>
            <a:r>
              <a:rPr lang="en-US" i="1" dirty="0"/>
              <a:t>emulating</a:t>
            </a:r>
            <a:r>
              <a:rPr lang="en-US" dirty="0"/>
              <a:t> the target trial for our research question.</a:t>
            </a:r>
          </a:p>
          <a:p>
            <a:r>
              <a:rPr lang="en-US" dirty="0"/>
              <a:t>The more our observational study emulates this target trial, the more the estimates of numerical results should be the same as those that would have come from the target trial. </a:t>
            </a:r>
            <a:endParaRPr lang="en-US" sz="2400" i="1" dirty="0"/>
          </a:p>
          <a:p>
            <a:pPr marL="295268" lvl="1" indent="0">
              <a:lnSpc>
                <a:spcPct val="90000"/>
              </a:lnSpc>
              <a:spcBef>
                <a:spcPts val="600"/>
              </a:spcBef>
              <a:buNone/>
            </a:pPr>
            <a:r>
              <a:rPr lang="en-US" sz="2400" i="1" dirty="0">
                <a:solidFill>
                  <a:schemeClr val="accent1"/>
                </a:solidFill>
              </a:rPr>
              <a:t>To understand better a “target trial” – let’s discuss RCT’s</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9DC99995-4525-024A-A740-5F0A3E8DC61C}"/>
              </a:ext>
            </a:extLst>
          </p:cNvPr>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13</a:t>
            </a:fld>
            <a:endParaRPr lang="en-US" altLang="en-US">
              <a:solidFill>
                <a:srgbClr val="052049"/>
              </a:solidFill>
            </a:endParaRPr>
          </a:p>
        </p:txBody>
      </p:sp>
      <mc:AlternateContent xmlns:mc="http://schemas.openxmlformats.org/markup-compatibility/2006" xmlns:p14="http://schemas.microsoft.com/office/powerpoint/2010/main" xmlns:iact="http://schemas.microsoft.com/office/powerpoint/2014/inkAction">
        <mc:Choice Requires="p14 iact">
          <p:contentPart p14:bwMode="auto" r:id="rId4">
            <p14:nvContentPartPr>
              <p14:cNvPr id="11" name="Ink 10">
                <a:extLst>
                  <a:ext uri="{FF2B5EF4-FFF2-40B4-BE49-F238E27FC236}">
                    <a16:creationId xmlns:a16="http://schemas.microsoft.com/office/drawing/2014/main" id="{80E7716B-C2CE-472E-A59B-F6C3DB362264}"/>
                  </a:ext>
                </a:extLst>
              </p14:cNvPr>
              <p14:cNvContentPartPr/>
              <p14:nvPr>
                <p:extLst>
                  <p:ext uri="{42D2F446-02D8-4167-A562-619A0277C38B}">
                    <p15:isNarration xmlns:p15="http://schemas.microsoft.com/office/powerpoint/2012/main" val="1"/>
                  </p:ext>
                </p:extLst>
              </p14:nvPr>
            </p14:nvContentPartPr>
            <p14:xfrm>
              <a:off x="1680840" y="1656000"/>
              <a:ext cx="6318720" cy="2446920"/>
            </p14:xfrm>
          </p:contentPart>
        </mc:Choice>
        <mc:Fallback xmlns="">
          <p:pic>
            <p:nvPicPr>
              <p:cNvPr id="11" name="Ink 10">
                <a:extLst>
                  <a:ext uri="{FF2B5EF4-FFF2-40B4-BE49-F238E27FC236}">
                    <a16:creationId xmlns:a16="http://schemas.microsoft.com/office/drawing/2014/main" id="{80E7716B-C2CE-472E-A59B-F6C3DB362264}"/>
                  </a:ext>
                </a:extLst>
              </p:cNvPr>
              <p:cNvPicPr>
                <a:picLocks noGrp="1" noRot="1" noChangeAspect="1" noMove="1" noResize="1" noEditPoints="1" noAdjustHandles="1" noChangeArrowheads="1" noChangeShapeType="1"/>
              </p:cNvPicPr>
              <p:nvPr/>
            </p:nvPicPr>
            <p:blipFill>
              <a:blip r:embed="rId9"/>
              <a:stretch>
                <a:fillRect/>
              </a:stretch>
            </p:blipFill>
            <p:spPr>
              <a:xfrm>
                <a:off x="1665000" y="1592640"/>
                <a:ext cx="6350040" cy="2573640"/>
              </a:xfrm>
              <a:prstGeom prst="rect">
                <a:avLst/>
              </a:prstGeom>
            </p:spPr>
          </p:pic>
        </mc:Fallback>
      </mc:AlternateContent>
    </p:spTree>
    <p:custDataLst>
      <p:tags r:id="rId1"/>
    </p:custDataLst>
    <p:extLst>
      <p:ext uri="{BB962C8B-B14F-4D97-AF65-F5344CB8AC3E}">
        <p14:creationId xmlns:p14="http://schemas.microsoft.com/office/powerpoint/2010/main" val="2934452885"/>
      </p:ext>
    </p:extLst>
  </p:cSld>
  <p:clrMapOvr>
    <a:masterClrMapping/>
  </p:clrMapOvr>
  <p:transition advTm="14595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md type="call" cmd="playFrom(0.0)">
                                      <p:cBhvr>
                                        <p:cTn id="7" dur="1" fill="hold"/>
                                        <p:tgtEl>
                                          <p:spTgt spid="11"/>
                                        </p:tgtEl>
                                      </p:cBhvr>
                                    </p:cmd>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5695B1-9128-6149-B3FF-AB68F7B72521}"/>
              </a:ext>
            </a:extLst>
          </p:cNvPr>
          <p:cNvSpPr>
            <a:spLocks noGrp="1"/>
          </p:cNvSpPr>
          <p:nvPr>
            <p:ph type="sldNum" sz="quarter" idx="12"/>
          </p:nvPr>
        </p:nvSpPr>
        <p:spPr/>
        <p:txBody>
          <a:bodyPr/>
          <a:lstStyle/>
          <a:p>
            <a:fld id="{7BCC8D0D-EAEC-449D-9161-023DFF90F2E2}" type="slidenum">
              <a:rPr lang="en-US" smtClean="0">
                <a:solidFill>
                  <a:srgbClr val="052049"/>
                </a:solidFill>
              </a:rPr>
              <a:pPr/>
              <a:t>14</a:t>
            </a:fld>
            <a:endParaRPr lang="en-US" dirty="0">
              <a:solidFill>
                <a:srgbClr val="052049"/>
              </a:solidFill>
            </a:endParaRPr>
          </a:p>
        </p:txBody>
      </p:sp>
      <p:sp>
        <p:nvSpPr>
          <p:cNvPr id="3" name="Title 2">
            <a:extLst>
              <a:ext uri="{FF2B5EF4-FFF2-40B4-BE49-F238E27FC236}">
                <a16:creationId xmlns:a16="http://schemas.microsoft.com/office/drawing/2014/main" id="{1F2AF91A-6781-AB47-ADA4-350EB3E3752E}"/>
              </a:ext>
            </a:extLst>
          </p:cNvPr>
          <p:cNvSpPr>
            <a:spLocks noGrp="1"/>
          </p:cNvSpPr>
          <p:nvPr>
            <p:ph type="title"/>
          </p:nvPr>
        </p:nvSpPr>
        <p:spPr/>
        <p:txBody>
          <a:bodyPr/>
          <a:lstStyle/>
          <a:p>
            <a:r>
              <a:rPr lang="en-US" dirty="0"/>
              <a:t>RCT – Brief Summary</a:t>
            </a:r>
            <a:br>
              <a:rPr lang="en-US" sz="2800" dirty="0"/>
            </a:br>
            <a:r>
              <a:rPr lang="en-US" sz="2800" dirty="0"/>
              <a:t>Acknowledgement: Deb Grady, MD MPH</a:t>
            </a:r>
          </a:p>
        </p:txBody>
      </p:sp>
      <p:sp>
        <p:nvSpPr>
          <p:cNvPr id="4" name="Rectangle 3">
            <a:extLst>
              <a:ext uri="{FF2B5EF4-FFF2-40B4-BE49-F238E27FC236}">
                <a16:creationId xmlns:a16="http://schemas.microsoft.com/office/drawing/2014/main" id="{A1ED2CAD-8212-DD49-A3D6-6DE35D187651}"/>
              </a:ext>
            </a:extLst>
          </p:cNvPr>
          <p:cNvSpPr>
            <a:spLocks noChangeArrowheads="1"/>
          </p:cNvSpPr>
          <p:nvPr/>
        </p:nvSpPr>
        <p:spPr bwMode="auto">
          <a:xfrm>
            <a:off x="730756" y="5782568"/>
            <a:ext cx="6005050" cy="89255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49CCF"/>
                </a:solidFill>
                <a:effectLst/>
                <a:latin typeface="source sans pro" panose="020B0503030403020204" pitchFamily="34" charset="0"/>
              </a:rPr>
              <a:t>  </a:t>
            </a:r>
            <a:r>
              <a:rPr kumimoji="0" lang="en-US" altLang="en-US" sz="2400" b="0" i="0" u="none" strike="noStrike" cap="none" normalizeH="0" baseline="0" dirty="0">
                <a:ln>
                  <a:noFill/>
                </a:ln>
                <a:solidFill>
                  <a:srgbClr val="049CCF"/>
                </a:solidFill>
                <a:effectLst/>
                <a:latin typeface="source sans pro" panose="020B0503030403020204" pitchFamily="34" charset="0"/>
              </a:rPr>
              <a:t>                   </a:t>
            </a:r>
            <a:br>
              <a:rPr kumimoji="0" lang="en-US" altLang="en-US" sz="600" b="0" i="0" u="none" strike="noStrike" cap="none" normalizeH="0" baseline="0" dirty="0">
                <a:ln>
                  <a:noFill/>
                </a:ln>
                <a:solidFill>
                  <a:schemeClr val="tx1"/>
                </a:solidFill>
                <a:effectLst/>
              </a:rPr>
            </a:br>
            <a:r>
              <a:rPr kumimoji="0" lang="en-US" altLang="en-US" sz="1400" b="0" i="0" u="none" strike="noStrike" cap="none" normalizeH="0" baseline="0" dirty="0">
                <a:ln>
                  <a:noFill/>
                </a:ln>
                <a:solidFill>
                  <a:srgbClr val="464646"/>
                </a:solidFill>
                <a:effectLst/>
                <a:latin typeface="source sans pro" panose="020B0503030403020204" pitchFamily="34" charset="0"/>
              </a:rPr>
              <a:t>This work is licensed under a </a:t>
            </a:r>
            <a:r>
              <a:rPr kumimoji="0" lang="en-US" altLang="en-US" sz="1400" b="0" i="0" u="none" strike="noStrike" cap="none" normalizeH="0" baseline="0" dirty="0">
                <a:ln>
                  <a:noFill/>
                </a:ln>
                <a:solidFill>
                  <a:srgbClr val="049CCF"/>
                </a:solidFill>
                <a:effectLst/>
                <a:latin typeface="source sans pro" panose="020B0503030403020204" pitchFamily="34" charset="0"/>
                <a:hlinkClick r:id="rId3"/>
              </a:rPr>
              <a:t>Creative Commons Attribution-NonCommercial-NoDerivatives 4.0 International License</a:t>
            </a:r>
            <a:r>
              <a:rPr kumimoji="0" lang="en-US" altLang="en-US" sz="1400" b="0" i="0" u="none" strike="noStrike" cap="none" normalizeH="0" baseline="0" dirty="0">
                <a:ln>
                  <a:noFill/>
                </a:ln>
                <a:solidFill>
                  <a:srgbClr val="464646"/>
                </a:solidFill>
                <a:effectLst/>
                <a:latin typeface="source sans pro" panose="020B0503030403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descr="Creative Commons License">
            <a:hlinkClick r:id="rId3"/>
            <a:extLst>
              <a:ext uri="{FF2B5EF4-FFF2-40B4-BE49-F238E27FC236}">
                <a16:creationId xmlns:a16="http://schemas.microsoft.com/office/drawing/2014/main" id="{F2D56659-9ED1-AA47-9BD9-00A8D5232D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139" y="5782568"/>
            <a:ext cx="1071403"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32084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585" y="425002"/>
            <a:ext cx="8173580" cy="1093555"/>
          </a:xfrm>
        </p:spPr>
        <p:txBody>
          <a:bodyPr>
            <a:noAutofit/>
          </a:bodyPr>
          <a:lstStyle/>
          <a:p>
            <a:r>
              <a:rPr lang="en-US" sz="3200" dirty="0"/>
              <a:t>Concept of RCT’s or experimental studies guide other study designs</a:t>
            </a:r>
          </a:p>
        </p:txBody>
      </p:sp>
      <p:sp>
        <p:nvSpPr>
          <p:cNvPr id="3" name="Content Placeholder 2"/>
          <p:cNvSpPr>
            <a:spLocks noGrp="1"/>
          </p:cNvSpPr>
          <p:nvPr>
            <p:ph idx="1"/>
          </p:nvPr>
        </p:nvSpPr>
        <p:spPr>
          <a:xfrm>
            <a:off x="459686" y="1603864"/>
            <a:ext cx="8448787" cy="3909393"/>
          </a:xfrm>
        </p:spPr>
        <p:txBody>
          <a:bodyPr/>
          <a:lstStyle/>
          <a:p>
            <a:r>
              <a:rPr lang="en-US" sz="3600" b="1" dirty="0">
                <a:solidFill>
                  <a:srgbClr val="C00000"/>
                </a:solidFill>
              </a:rPr>
              <a:t>⚐</a:t>
            </a:r>
            <a:r>
              <a:rPr lang="en-US" sz="2800" b="1" dirty="0">
                <a:solidFill>
                  <a:srgbClr val="C00000"/>
                </a:solidFill>
              </a:rPr>
              <a:t> </a:t>
            </a:r>
            <a:r>
              <a:rPr lang="en-US" sz="2800" dirty="0"/>
              <a:t>“Trial” </a:t>
            </a:r>
            <a:r>
              <a:rPr lang="en-US" sz="2800" dirty="0">
                <a:sym typeface="Wingdings"/>
              </a:rPr>
              <a:t> there is an intervention, distinct from “Observational” studies</a:t>
            </a:r>
            <a:endParaRPr lang="en-US" sz="2800" dirty="0"/>
          </a:p>
          <a:p>
            <a:r>
              <a:rPr lang="en-US" sz="2800" dirty="0"/>
              <a:t>Randomized experiments </a:t>
            </a:r>
            <a:r>
              <a:rPr lang="en-US" sz="2800" dirty="0">
                <a:sym typeface="Wingdings"/>
              </a:rPr>
              <a:t></a:t>
            </a:r>
            <a:r>
              <a:rPr lang="en-US" sz="2800" dirty="0"/>
              <a:t> paradigm for causal inference</a:t>
            </a:r>
          </a:p>
          <a:p>
            <a:r>
              <a:rPr lang="en-US" sz="2800" dirty="0"/>
              <a:t>Randomized trials provide helpful idealized framework in which to think about other types of study designs</a:t>
            </a:r>
          </a:p>
          <a:p>
            <a:r>
              <a:rPr lang="en-US" sz="2800" dirty="0"/>
              <a:t>Counterfactual framework </a:t>
            </a:r>
            <a:r>
              <a:rPr lang="en-US" sz="2800" dirty="0">
                <a:sym typeface="Wingdings" pitchFamily="2" charset="2"/>
              </a:rPr>
              <a:t> Randomized Experiments  Target Trial  Observational Study Designs</a:t>
            </a:r>
            <a:endParaRPr lang="en-US" sz="2800" dirty="0"/>
          </a:p>
          <a:p>
            <a:pPr marL="0" indent="0">
              <a:buNone/>
            </a:pPr>
            <a:endParaRPr lang="en-US" sz="2800" dirty="0"/>
          </a:p>
          <a:p>
            <a:pPr lvl="1"/>
            <a:endParaRPr lang="en-US" sz="2800" dirty="0"/>
          </a:p>
          <a:p>
            <a:pPr lvl="1"/>
            <a:endParaRPr lang="en-US" sz="2800" dirty="0"/>
          </a:p>
          <a:p>
            <a:endParaRPr lang="en-US" sz="2800" dirty="0"/>
          </a:p>
        </p:txBody>
      </p:sp>
      <p:sp>
        <p:nvSpPr>
          <p:cNvPr id="5" name="Slide Number Placeholder 4"/>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15</a:t>
            </a:fld>
            <a:endParaRPr lang="en-US" altLang="en-US">
              <a:solidFill>
                <a:srgbClr val="052049"/>
              </a:solidFill>
            </a:endParaRPr>
          </a:p>
        </p:txBody>
      </p:sp>
    </p:spTree>
    <p:extLst>
      <p:ext uri="{BB962C8B-B14F-4D97-AF65-F5344CB8AC3E}">
        <p14:creationId xmlns:p14="http://schemas.microsoft.com/office/powerpoint/2010/main" val="67813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a:extLst>
              <a:ext uri="{FF2B5EF4-FFF2-40B4-BE49-F238E27FC236}">
                <a16:creationId xmlns:a16="http://schemas.microsoft.com/office/drawing/2014/main" id="{63963A8E-F09E-5C4F-B5F7-66C19FA604D3}"/>
              </a:ext>
            </a:extLst>
          </p:cNvPr>
          <p:cNvSpPr>
            <a:spLocks noGrp="1" noChangeArrowheads="1"/>
          </p:cNvSpPr>
          <p:nvPr>
            <p:ph type="title"/>
          </p:nvPr>
        </p:nvSpPr>
        <p:spPr/>
        <p:txBody>
          <a:bodyPr>
            <a:normAutofit/>
          </a:bodyPr>
          <a:lstStyle/>
          <a:p>
            <a:pPr>
              <a:defRPr/>
            </a:pPr>
            <a:r>
              <a:rPr lang="en-US" altLang="en-US" sz="3600" dirty="0">
                <a:effectLst>
                  <a:outerShdw blurRad="38100" dist="38100" dir="2700000" algn="tl">
                    <a:srgbClr val="FFFFFF"/>
                  </a:outerShdw>
                </a:effectLst>
              </a:rPr>
              <a:t>Basic Trial Design</a:t>
            </a:r>
          </a:p>
        </p:txBody>
      </p:sp>
      <p:sp>
        <p:nvSpPr>
          <p:cNvPr id="548867" name="Oval 3">
            <a:extLst>
              <a:ext uri="{FF2B5EF4-FFF2-40B4-BE49-F238E27FC236}">
                <a16:creationId xmlns:a16="http://schemas.microsoft.com/office/drawing/2014/main" id="{294E5EF0-8C04-0048-BFB6-92E81B1413FF}"/>
              </a:ext>
            </a:extLst>
          </p:cNvPr>
          <p:cNvSpPr>
            <a:spLocks noChangeArrowheads="1"/>
          </p:cNvSpPr>
          <p:nvPr/>
        </p:nvSpPr>
        <p:spPr bwMode="auto">
          <a:xfrm>
            <a:off x="609600" y="2963863"/>
            <a:ext cx="1879600" cy="1557337"/>
          </a:xfrm>
          <a:prstGeom prst="ellipse">
            <a:avLst/>
          </a:prstGeom>
          <a:solidFill>
            <a:schemeClr val="accent1"/>
          </a:solidFill>
          <a:ln w="12700">
            <a:solidFill>
              <a:schemeClr val="tx1"/>
            </a:solidFill>
            <a:round/>
            <a:headEnd/>
            <a:tailEnd/>
          </a:ln>
          <a:effectLst>
            <a:outerShdw blurRad="63500" dist="107763" dir="2700000" algn="ctr" rotWithShape="0">
              <a:schemeClr val="bg2">
                <a:alpha val="74997"/>
              </a:schemeClr>
            </a:outerShdw>
          </a:effectLst>
        </p:spPr>
        <p:txBody>
          <a:bodyPr wrap="none" anchor="ctr"/>
          <a:lstStyle>
            <a:lvl1pPr>
              <a:defRPr sz="2800">
                <a:solidFill>
                  <a:schemeClr val="tx1"/>
                </a:solidFill>
                <a:latin typeface="Helvetica" charset="0"/>
                <a:ea typeface="ＭＳ Ｐゴシック" charset="-128"/>
              </a:defRPr>
            </a:lvl1pPr>
            <a:lvl2pPr marL="742950" indent="-285750">
              <a:defRPr sz="2800">
                <a:solidFill>
                  <a:schemeClr val="tx1"/>
                </a:solidFill>
                <a:latin typeface="Helvetica" charset="0"/>
                <a:ea typeface="ＭＳ Ｐゴシック" charset="-128"/>
              </a:defRPr>
            </a:lvl2pPr>
            <a:lvl3pPr marL="1143000" indent="-228600">
              <a:defRPr sz="2800">
                <a:solidFill>
                  <a:schemeClr val="tx1"/>
                </a:solidFill>
                <a:latin typeface="Helvetica" charset="0"/>
                <a:ea typeface="ＭＳ Ｐゴシック" charset="-128"/>
              </a:defRPr>
            </a:lvl3pPr>
            <a:lvl4pPr marL="1600200" indent="-228600">
              <a:defRPr sz="2800">
                <a:solidFill>
                  <a:schemeClr val="tx1"/>
                </a:solidFill>
                <a:latin typeface="Helvetica" charset="0"/>
                <a:ea typeface="ＭＳ Ｐゴシック" charset="-128"/>
              </a:defRPr>
            </a:lvl4pPr>
            <a:lvl5pPr marL="2057400" indent="-228600">
              <a:defRPr sz="2800">
                <a:solidFill>
                  <a:schemeClr val="tx1"/>
                </a:solidFill>
                <a:latin typeface="Helvetica" charset="0"/>
                <a:ea typeface="ＭＳ Ｐゴシック" charset="-128"/>
              </a:defRPr>
            </a:lvl5pPr>
            <a:lvl6pPr marL="2514600" indent="-228600" algn="ctr" eaLnBrk="0" fontAlgn="base" hangingPunct="0">
              <a:spcBef>
                <a:spcPct val="0"/>
              </a:spcBef>
              <a:spcAft>
                <a:spcPct val="0"/>
              </a:spcAft>
              <a:defRPr sz="2800">
                <a:solidFill>
                  <a:schemeClr val="tx1"/>
                </a:solidFill>
                <a:latin typeface="Helvetica" charset="0"/>
                <a:ea typeface="ＭＳ Ｐゴシック" charset="-128"/>
              </a:defRPr>
            </a:lvl6pPr>
            <a:lvl7pPr marL="2971800" indent="-228600" algn="ctr" eaLnBrk="0" fontAlgn="base" hangingPunct="0">
              <a:spcBef>
                <a:spcPct val="0"/>
              </a:spcBef>
              <a:spcAft>
                <a:spcPct val="0"/>
              </a:spcAft>
              <a:defRPr sz="2800">
                <a:solidFill>
                  <a:schemeClr val="tx1"/>
                </a:solidFill>
                <a:latin typeface="Helvetica" charset="0"/>
                <a:ea typeface="ＭＳ Ｐゴシック" charset="-128"/>
              </a:defRPr>
            </a:lvl7pPr>
            <a:lvl8pPr marL="3429000" indent="-228600" algn="ctr" eaLnBrk="0" fontAlgn="base" hangingPunct="0">
              <a:spcBef>
                <a:spcPct val="0"/>
              </a:spcBef>
              <a:spcAft>
                <a:spcPct val="0"/>
              </a:spcAft>
              <a:defRPr sz="2800">
                <a:solidFill>
                  <a:schemeClr val="tx1"/>
                </a:solidFill>
                <a:latin typeface="Helvetica" charset="0"/>
                <a:ea typeface="ＭＳ Ｐゴシック" charset="-128"/>
              </a:defRPr>
            </a:lvl8pPr>
            <a:lvl9pPr marL="3886200" indent="-228600" algn="ctr" eaLnBrk="0" fontAlgn="base" hangingPunct="0">
              <a:spcBef>
                <a:spcPct val="0"/>
              </a:spcBef>
              <a:spcAft>
                <a:spcPct val="0"/>
              </a:spcAft>
              <a:defRPr sz="2800">
                <a:solidFill>
                  <a:schemeClr val="tx1"/>
                </a:solidFill>
                <a:latin typeface="Helvetica" charset="0"/>
                <a:ea typeface="ＭＳ Ｐゴシック" charset="-128"/>
              </a:defRPr>
            </a:lvl9pPr>
          </a:lstStyle>
          <a:p>
            <a:pPr algn="ctr" defTabSz="914400" eaLnBrk="0" fontAlgn="base" hangingPunct="0">
              <a:spcBef>
                <a:spcPct val="0"/>
              </a:spcBef>
              <a:spcAft>
                <a:spcPct val="0"/>
              </a:spcAft>
              <a:defRPr/>
            </a:pPr>
            <a:endParaRPr lang="en-US" altLang="en-US">
              <a:solidFill>
                <a:srgbClr val="052049"/>
              </a:solidFill>
            </a:endParaRPr>
          </a:p>
        </p:txBody>
      </p:sp>
      <p:sp>
        <p:nvSpPr>
          <p:cNvPr id="548868" name="Rectangle 4">
            <a:extLst>
              <a:ext uri="{FF2B5EF4-FFF2-40B4-BE49-F238E27FC236}">
                <a16:creationId xmlns:a16="http://schemas.microsoft.com/office/drawing/2014/main" id="{61C4296F-C5BE-BB41-B635-211A67450FA8}"/>
              </a:ext>
            </a:extLst>
          </p:cNvPr>
          <p:cNvSpPr>
            <a:spLocks noChangeArrowheads="1"/>
          </p:cNvSpPr>
          <p:nvPr/>
        </p:nvSpPr>
        <p:spPr bwMode="auto">
          <a:xfrm>
            <a:off x="947738" y="3436938"/>
            <a:ext cx="1184275" cy="592137"/>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7"/>
              </a:schemeClr>
            </a:outerShdw>
          </a:effectLst>
        </p:spPr>
        <p:txBody>
          <a:bodyPr wrap="none" anchor="ctr"/>
          <a:lstStyle>
            <a:lvl1pPr>
              <a:defRPr sz="2800">
                <a:solidFill>
                  <a:schemeClr val="tx1"/>
                </a:solidFill>
                <a:latin typeface="Helvetica" charset="0"/>
                <a:ea typeface="ＭＳ Ｐゴシック" charset="-128"/>
              </a:defRPr>
            </a:lvl1pPr>
            <a:lvl2pPr marL="742950" indent="-285750">
              <a:defRPr sz="2800">
                <a:solidFill>
                  <a:schemeClr val="tx1"/>
                </a:solidFill>
                <a:latin typeface="Helvetica" charset="0"/>
                <a:ea typeface="ＭＳ Ｐゴシック" charset="-128"/>
              </a:defRPr>
            </a:lvl2pPr>
            <a:lvl3pPr marL="1143000" indent="-228600">
              <a:defRPr sz="2800">
                <a:solidFill>
                  <a:schemeClr val="tx1"/>
                </a:solidFill>
                <a:latin typeface="Helvetica" charset="0"/>
                <a:ea typeface="ＭＳ Ｐゴシック" charset="-128"/>
              </a:defRPr>
            </a:lvl3pPr>
            <a:lvl4pPr marL="1600200" indent="-228600">
              <a:defRPr sz="2800">
                <a:solidFill>
                  <a:schemeClr val="tx1"/>
                </a:solidFill>
                <a:latin typeface="Helvetica" charset="0"/>
                <a:ea typeface="ＭＳ Ｐゴシック" charset="-128"/>
              </a:defRPr>
            </a:lvl4pPr>
            <a:lvl5pPr marL="2057400" indent="-228600">
              <a:defRPr sz="2800">
                <a:solidFill>
                  <a:schemeClr val="tx1"/>
                </a:solidFill>
                <a:latin typeface="Helvetica" charset="0"/>
                <a:ea typeface="ＭＳ Ｐゴシック" charset="-128"/>
              </a:defRPr>
            </a:lvl5pPr>
            <a:lvl6pPr marL="2514600" indent="-228600" algn="ctr" eaLnBrk="0" fontAlgn="base" hangingPunct="0">
              <a:spcBef>
                <a:spcPct val="0"/>
              </a:spcBef>
              <a:spcAft>
                <a:spcPct val="0"/>
              </a:spcAft>
              <a:defRPr sz="2800">
                <a:solidFill>
                  <a:schemeClr val="tx1"/>
                </a:solidFill>
                <a:latin typeface="Helvetica" charset="0"/>
                <a:ea typeface="ＭＳ Ｐゴシック" charset="-128"/>
              </a:defRPr>
            </a:lvl6pPr>
            <a:lvl7pPr marL="2971800" indent="-228600" algn="ctr" eaLnBrk="0" fontAlgn="base" hangingPunct="0">
              <a:spcBef>
                <a:spcPct val="0"/>
              </a:spcBef>
              <a:spcAft>
                <a:spcPct val="0"/>
              </a:spcAft>
              <a:defRPr sz="2800">
                <a:solidFill>
                  <a:schemeClr val="tx1"/>
                </a:solidFill>
                <a:latin typeface="Helvetica" charset="0"/>
                <a:ea typeface="ＭＳ Ｐゴシック" charset="-128"/>
              </a:defRPr>
            </a:lvl7pPr>
            <a:lvl8pPr marL="3429000" indent="-228600" algn="ctr" eaLnBrk="0" fontAlgn="base" hangingPunct="0">
              <a:spcBef>
                <a:spcPct val="0"/>
              </a:spcBef>
              <a:spcAft>
                <a:spcPct val="0"/>
              </a:spcAft>
              <a:defRPr sz="2800">
                <a:solidFill>
                  <a:schemeClr val="tx1"/>
                </a:solidFill>
                <a:latin typeface="Helvetica" charset="0"/>
                <a:ea typeface="ＭＳ Ｐゴシック" charset="-128"/>
              </a:defRPr>
            </a:lvl8pPr>
            <a:lvl9pPr marL="3886200" indent="-228600" algn="ctr" eaLnBrk="0" fontAlgn="base" hangingPunct="0">
              <a:spcBef>
                <a:spcPct val="0"/>
              </a:spcBef>
              <a:spcAft>
                <a:spcPct val="0"/>
              </a:spcAft>
              <a:defRPr sz="2800">
                <a:solidFill>
                  <a:schemeClr val="tx1"/>
                </a:solidFill>
                <a:latin typeface="Helvetica" charset="0"/>
                <a:ea typeface="ＭＳ Ｐゴシック" charset="-128"/>
              </a:defRPr>
            </a:lvl9pPr>
          </a:lstStyle>
          <a:p>
            <a:pPr algn="ctr" defTabSz="914400" eaLnBrk="0" fontAlgn="base" hangingPunct="0">
              <a:spcBef>
                <a:spcPct val="0"/>
              </a:spcBef>
              <a:spcAft>
                <a:spcPct val="0"/>
              </a:spcAft>
              <a:defRPr/>
            </a:pPr>
            <a:endParaRPr lang="en-US" altLang="en-US">
              <a:solidFill>
                <a:srgbClr val="052049"/>
              </a:solidFill>
            </a:endParaRPr>
          </a:p>
        </p:txBody>
      </p:sp>
      <p:sp>
        <p:nvSpPr>
          <p:cNvPr id="548869" name="Text Box 5">
            <a:extLst>
              <a:ext uri="{FF2B5EF4-FFF2-40B4-BE49-F238E27FC236}">
                <a16:creationId xmlns:a16="http://schemas.microsoft.com/office/drawing/2014/main" id="{133CE8FC-607E-5245-A2A0-90F5B06C93A9}"/>
              </a:ext>
            </a:extLst>
          </p:cNvPr>
          <p:cNvSpPr txBox="1">
            <a:spLocks noChangeArrowheads="1"/>
          </p:cNvSpPr>
          <p:nvPr/>
        </p:nvSpPr>
        <p:spPr bwMode="auto">
          <a:xfrm>
            <a:off x="0" y="2446338"/>
            <a:ext cx="1497013" cy="396875"/>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spAutoFit/>
          </a:bodyPr>
          <a:lstStyle>
            <a:lvl1pPr>
              <a:defRPr sz="2800">
                <a:solidFill>
                  <a:schemeClr val="tx1"/>
                </a:solidFill>
                <a:latin typeface="Helvetica" charset="0"/>
                <a:ea typeface="ＭＳ Ｐゴシック" charset="-128"/>
              </a:defRPr>
            </a:lvl1pPr>
            <a:lvl2pPr marL="742950" indent="-285750">
              <a:defRPr sz="2800">
                <a:solidFill>
                  <a:schemeClr val="tx1"/>
                </a:solidFill>
                <a:latin typeface="Helvetica" charset="0"/>
                <a:ea typeface="ＭＳ Ｐゴシック" charset="-128"/>
              </a:defRPr>
            </a:lvl2pPr>
            <a:lvl3pPr marL="1143000" indent="-228600">
              <a:defRPr sz="2800">
                <a:solidFill>
                  <a:schemeClr val="tx1"/>
                </a:solidFill>
                <a:latin typeface="Helvetica" charset="0"/>
                <a:ea typeface="ＭＳ Ｐゴシック" charset="-128"/>
              </a:defRPr>
            </a:lvl3pPr>
            <a:lvl4pPr marL="1600200" indent="-228600">
              <a:defRPr sz="2800">
                <a:solidFill>
                  <a:schemeClr val="tx1"/>
                </a:solidFill>
                <a:latin typeface="Helvetica" charset="0"/>
                <a:ea typeface="ＭＳ Ｐゴシック" charset="-128"/>
              </a:defRPr>
            </a:lvl4pPr>
            <a:lvl5pPr marL="2057400" indent="-228600">
              <a:defRPr sz="2800">
                <a:solidFill>
                  <a:schemeClr val="tx1"/>
                </a:solidFill>
                <a:latin typeface="Helvetica" charset="0"/>
                <a:ea typeface="ＭＳ Ｐゴシック" charset="-128"/>
              </a:defRPr>
            </a:lvl5pPr>
            <a:lvl6pPr marL="2514600" indent="-228600" algn="ctr" eaLnBrk="0" fontAlgn="base" hangingPunct="0">
              <a:spcBef>
                <a:spcPct val="0"/>
              </a:spcBef>
              <a:spcAft>
                <a:spcPct val="0"/>
              </a:spcAft>
              <a:defRPr sz="2800">
                <a:solidFill>
                  <a:schemeClr val="tx1"/>
                </a:solidFill>
                <a:latin typeface="Helvetica" charset="0"/>
                <a:ea typeface="ＭＳ Ｐゴシック" charset="-128"/>
              </a:defRPr>
            </a:lvl6pPr>
            <a:lvl7pPr marL="2971800" indent="-228600" algn="ctr" eaLnBrk="0" fontAlgn="base" hangingPunct="0">
              <a:spcBef>
                <a:spcPct val="0"/>
              </a:spcBef>
              <a:spcAft>
                <a:spcPct val="0"/>
              </a:spcAft>
              <a:defRPr sz="2800">
                <a:solidFill>
                  <a:schemeClr val="tx1"/>
                </a:solidFill>
                <a:latin typeface="Helvetica" charset="0"/>
                <a:ea typeface="ＭＳ Ｐゴシック" charset="-128"/>
              </a:defRPr>
            </a:lvl7pPr>
            <a:lvl8pPr marL="3429000" indent="-228600" algn="ctr" eaLnBrk="0" fontAlgn="base" hangingPunct="0">
              <a:spcBef>
                <a:spcPct val="0"/>
              </a:spcBef>
              <a:spcAft>
                <a:spcPct val="0"/>
              </a:spcAft>
              <a:defRPr sz="2800">
                <a:solidFill>
                  <a:schemeClr val="tx1"/>
                </a:solidFill>
                <a:latin typeface="Helvetica" charset="0"/>
                <a:ea typeface="ＭＳ Ｐゴシック" charset="-128"/>
              </a:defRPr>
            </a:lvl8pPr>
            <a:lvl9pPr marL="3886200" indent="-228600" algn="ctr" eaLnBrk="0" fontAlgn="base" hangingPunct="0">
              <a:spcBef>
                <a:spcPct val="0"/>
              </a:spcBef>
              <a:spcAft>
                <a:spcPct val="0"/>
              </a:spcAft>
              <a:defRPr sz="2800">
                <a:solidFill>
                  <a:schemeClr val="tx1"/>
                </a:solidFill>
                <a:latin typeface="Helvetica" charset="0"/>
                <a:ea typeface="ＭＳ Ｐゴシック" charset="-128"/>
              </a:defRPr>
            </a:lvl9pPr>
          </a:lstStyle>
          <a:p>
            <a:pPr algn="ctr" defTabSz="914400" eaLnBrk="0" fontAlgn="base" hangingPunct="0">
              <a:spcBef>
                <a:spcPct val="0"/>
              </a:spcBef>
              <a:spcAft>
                <a:spcPct val="0"/>
              </a:spcAft>
              <a:defRPr/>
            </a:pPr>
            <a:r>
              <a:rPr lang="en-US" altLang="en-US" sz="2000" b="1">
                <a:solidFill>
                  <a:srgbClr val="052049"/>
                </a:solidFill>
              </a:rPr>
              <a:t>Population</a:t>
            </a:r>
            <a:endParaRPr lang="en-US" altLang="en-US">
              <a:solidFill>
                <a:srgbClr val="052049"/>
              </a:solidFill>
            </a:endParaRPr>
          </a:p>
        </p:txBody>
      </p:sp>
      <p:sp>
        <p:nvSpPr>
          <p:cNvPr id="548870" name="Text Box 6">
            <a:extLst>
              <a:ext uri="{FF2B5EF4-FFF2-40B4-BE49-F238E27FC236}">
                <a16:creationId xmlns:a16="http://schemas.microsoft.com/office/drawing/2014/main" id="{292EB549-AD0B-E043-87EE-09C6317D90E1}"/>
              </a:ext>
            </a:extLst>
          </p:cNvPr>
          <p:cNvSpPr txBox="1">
            <a:spLocks noChangeArrowheads="1"/>
          </p:cNvSpPr>
          <p:nvPr/>
        </p:nvSpPr>
        <p:spPr bwMode="auto">
          <a:xfrm>
            <a:off x="1003300" y="3529013"/>
            <a:ext cx="1087438" cy="396875"/>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spAutoFit/>
          </a:bodyPr>
          <a:lstStyle>
            <a:lvl1pPr>
              <a:defRPr sz="2800">
                <a:solidFill>
                  <a:schemeClr val="tx1"/>
                </a:solidFill>
                <a:latin typeface="Helvetica" charset="0"/>
                <a:ea typeface="ＭＳ Ｐゴシック" charset="-128"/>
              </a:defRPr>
            </a:lvl1pPr>
            <a:lvl2pPr marL="742950" indent="-285750">
              <a:defRPr sz="2800">
                <a:solidFill>
                  <a:schemeClr val="tx1"/>
                </a:solidFill>
                <a:latin typeface="Helvetica" charset="0"/>
                <a:ea typeface="ＭＳ Ｐゴシック" charset="-128"/>
              </a:defRPr>
            </a:lvl2pPr>
            <a:lvl3pPr marL="1143000" indent="-228600">
              <a:defRPr sz="2800">
                <a:solidFill>
                  <a:schemeClr val="tx1"/>
                </a:solidFill>
                <a:latin typeface="Helvetica" charset="0"/>
                <a:ea typeface="ＭＳ Ｐゴシック" charset="-128"/>
              </a:defRPr>
            </a:lvl3pPr>
            <a:lvl4pPr marL="1600200" indent="-228600">
              <a:defRPr sz="2800">
                <a:solidFill>
                  <a:schemeClr val="tx1"/>
                </a:solidFill>
                <a:latin typeface="Helvetica" charset="0"/>
                <a:ea typeface="ＭＳ Ｐゴシック" charset="-128"/>
              </a:defRPr>
            </a:lvl4pPr>
            <a:lvl5pPr marL="2057400" indent="-228600">
              <a:defRPr sz="2800">
                <a:solidFill>
                  <a:schemeClr val="tx1"/>
                </a:solidFill>
                <a:latin typeface="Helvetica" charset="0"/>
                <a:ea typeface="ＭＳ Ｐゴシック" charset="-128"/>
              </a:defRPr>
            </a:lvl5pPr>
            <a:lvl6pPr marL="2514600" indent="-228600" algn="ctr" eaLnBrk="0" fontAlgn="base" hangingPunct="0">
              <a:spcBef>
                <a:spcPct val="0"/>
              </a:spcBef>
              <a:spcAft>
                <a:spcPct val="0"/>
              </a:spcAft>
              <a:defRPr sz="2800">
                <a:solidFill>
                  <a:schemeClr val="tx1"/>
                </a:solidFill>
                <a:latin typeface="Helvetica" charset="0"/>
                <a:ea typeface="ＭＳ Ｐゴシック" charset="-128"/>
              </a:defRPr>
            </a:lvl6pPr>
            <a:lvl7pPr marL="2971800" indent="-228600" algn="ctr" eaLnBrk="0" fontAlgn="base" hangingPunct="0">
              <a:spcBef>
                <a:spcPct val="0"/>
              </a:spcBef>
              <a:spcAft>
                <a:spcPct val="0"/>
              </a:spcAft>
              <a:defRPr sz="2800">
                <a:solidFill>
                  <a:schemeClr val="tx1"/>
                </a:solidFill>
                <a:latin typeface="Helvetica" charset="0"/>
                <a:ea typeface="ＭＳ Ｐゴシック" charset="-128"/>
              </a:defRPr>
            </a:lvl7pPr>
            <a:lvl8pPr marL="3429000" indent="-228600" algn="ctr" eaLnBrk="0" fontAlgn="base" hangingPunct="0">
              <a:spcBef>
                <a:spcPct val="0"/>
              </a:spcBef>
              <a:spcAft>
                <a:spcPct val="0"/>
              </a:spcAft>
              <a:defRPr sz="2800">
                <a:solidFill>
                  <a:schemeClr val="tx1"/>
                </a:solidFill>
                <a:latin typeface="Helvetica" charset="0"/>
                <a:ea typeface="ＭＳ Ｐゴシック" charset="-128"/>
              </a:defRPr>
            </a:lvl8pPr>
            <a:lvl9pPr marL="3886200" indent="-228600" algn="ctr" eaLnBrk="0" fontAlgn="base" hangingPunct="0">
              <a:spcBef>
                <a:spcPct val="0"/>
              </a:spcBef>
              <a:spcAft>
                <a:spcPct val="0"/>
              </a:spcAft>
              <a:defRPr sz="2800">
                <a:solidFill>
                  <a:schemeClr val="tx1"/>
                </a:solidFill>
                <a:latin typeface="Helvetica" charset="0"/>
                <a:ea typeface="ＭＳ Ｐゴシック" charset="-128"/>
              </a:defRPr>
            </a:lvl9pPr>
          </a:lstStyle>
          <a:p>
            <a:pPr algn="ctr" defTabSz="914400" eaLnBrk="0" fontAlgn="base" hangingPunct="0">
              <a:spcBef>
                <a:spcPct val="0"/>
              </a:spcBef>
              <a:spcAft>
                <a:spcPct val="0"/>
              </a:spcAft>
              <a:defRPr/>
            </a:pPr>
            <a:r>
              <a:rPr lang="en-US" altLang="en-US" sz="2000" b="1">
                <a:solidFill>
                  <a:srgbClr val="052049"/>
                </a:solidFill>
              </a:rPr>
              <a:t>Sample</a:t>
            </a:r>
            <a:endParaRPr lang="en-US" altLang="en-US">
              <a:solidFill>
                <a:srgbClr val="052049"/>
              </a:solidFill>
            </a:endParaRPr>
          </a:p>
        </p:txBody>
      </p:sp>
      <p:sp>
        <p:nvSpPr>
          <p:cNvPr id="548872" name="Line 8">
            <a:extLst>
              <a:ext uri="{FF2B5EF4-FFF2-40B4-BE49-F238E27FC236}">
                <a16:creationId xmlns:a16="http://schemas.microsoft.com/office/drawing/2014/main" id="{12F6CAD2-729B-0840-80D3-F14229016BC6}"/>
              </a:ext>
            </a:extLst>
          </p:cNvPr>
          <p:cNvSpPr>
            <a:spLocks noChangeShapeType="1"/>
          </p:cNvSpPr>
          <p:nvPr/>
        </p:nvSpPr>
        <p:spPr bwMode="auto">
          <a:xfrm>
            <a:off x="1404938" y="2743200"/>
            <a:ext cx="203200" cy="203200"/>
          </a:xfrm>
          <a:prstGeom prst="line">
            <a:avLst/>
          </a:prstGeom>
          <a:noFill/>
          <a:ln w="12700">
            <a:solidFill>
              <a:schemeClr val="tx1"/>
            </a:solidFill>
            <a:round/>
            <a:headEnd/>
            <a:tailEnd type="triangle" w="med" len="med"/>
          </a:ln>
          <a:effectLst>
            <a:outerShdw blurRad="63500" dist="107763" dir="2700000" algn="ctr" rotWithShape="0">
              <a:schemeClr val="bg2">
                <a:alpha val="74997"/>
              </a:schemeClr>
            </a:outerShdw>
          </a:effectLst>
          <a:extLst>
            <a:ext uri="{909E8E84-426E-40dd-AFC4-6F175D3DCCD1}">
              <a14:hiddenFill xmlns:a14="http://schemas.microsoft.com/office/drawing/2010/main" xmlns="">
                <a:noFill/>
              </a14:hiddenFill>
            </a:ext>
          </a:extLst>
        </p:spPr>
        <p:txBody>
          <a:bodyPr wrap="none" anchor="ctr"/>
          <a:lstStyle/>
          <a:p>
            <a:pPr algn="ctr" defTabSz="914400" eaLnBrk="0" fontAlgn="base" hangingPunct="0">
              <a:spcBef>
                <a:spcPct val="0"/>
              </a:spcBef>
              <a:spcAft>
                <a:spcPct val="0"/>
              </a:spcAft>
              <a:defRPr/>
            </a:pPr>
            <a:endParaRPr lang="en-US">
              <a:solidFill>
                <a:srgbClr val="052049"/>
              </a:solidFill>
              <a:latin typeface="Helvetica" charset="0"/>
              <a:ea typeface="ＭＳ Ｐゴシック" charset="-128"/>
            </a:endParaRPr>
          </a:p>
        </p:txBody>
      </p:sp>
      <p:sp>
        <p:nvSpPr>
          <p:cNvPr id="548873" name="Line 9">
            <a:extLst>
              <a:ext uri="{FF2B5EF4-FFF2-40B4-BE49-F238E27FC236}">
                <a16:creationId xmlns:a16="http://schemas.microsoft.com/office/drawing/2014/main" id="{01DA9FDC-ADEC-7F43-9221-493541BAACBA}"/>
              </a:ext>
            </a:extLst>
          </p:cNvPr>
          <p:cNvSpPr>
            <a:spLocks noChangeShapeType="1"/>
          </p:cNvSpPr>
          <p:nvPr/>
        </p:nvSpPr>
        <p:spPr bwMode="auto">
          <a:xfrm flipV="1">
            <a:off x="2489200" y="2659063"/>
            <a:ext cx="508000" cy="914400"/>
          </a:xfrm>
          <a:prstGeom prst="line">
            <a:avLst/>
          </a:prstGeom>
          <a:noFill/>
          <a:ln w="12700">
            <a:solidFill>
              <a:schemeClr val="tx1"/>
            </a:solidFill>
            <a:round/>
            <a:headEnd/>
            <a:tailEnd type="triangle" w="med" len="med"/>
          </a:ln>
          <a:effectLst>
            <a:outerShdw blurRad="63500" dist="38099" dir="2700000" algn="ctr" rotWithShape="0">
              <a:schemeClr val="bg2">
                <a:alpha val="74997"/>
              </a:schemeClr>
            </a:outerShdw>
          </a:effectLst>
          <a:extLst>
            <a:ext uri="{909E8E84-426E-40dd-AFC4-6F175D3DCCD1}">
              <a14:hiddenFill xmlns:a14="http://schemas.microsoft.com/office/drawing/2010/main" xmlns="">
                <a:noFill/>
              </a14:hiddenFill>
            </a:ext>
          </a:extLst>
        </p:spPr>
        <p:txBody>
          <a:bodyPr wrap="none" anchor="ctr"/>
          <a:lstStyle/>
          <a:p>
            <a:pPr algn="ctr" defTabSz="914400" eaLnBrk="0" fontAlgn="base" hangingPunct="0">
              <a:spcBef>
                <a:spcPct val="0"/>
              </a:spcBef>
              <a:spcAft>
                <a:spcPct val="0"/>
              </a:spcAft>
              <a:defRPr/>
            </a:pPr>
            <a:endParaRPr lang="en-US">
              <a:solidFill>
                <a:srgbClr val="052049"/>
              </a:solidFill>
              <a:latin typeface="Helvetica" charset="0"/>
              <a:ea typeface="ＭＳ Ｐゴシック" charset="-128"/>
            </a:endParaRPr>
          </a:p>
        </p:txBody>
      </p:sp>
      <p:sp>
        <p:nvSpPr>
          <p:cNvPr id="548875" name="Text Box 11">
            <a:extLst>
              <a:ext uri="{FF2B5EF4-FFF2-40B4-BE49-F238E27FC236}">
                <a16:creationId xmlns:a16="http://schemas.microsoft.com/office/drawing/2014/main" id="{93C0F92D-DD5C-854E-A23E-8981BE7DF549}"/>
              </a:ext>
            </a:extLst>
          </p:cNvPr>
          <p:cNvSpPr txBox="1">
            <a:spLocks noChangeArrowheads="1"/>
          </p:cNvSpPr>
          <p:nvPr/>
        </p:nvSpPr>
        <p:spPr bwMode="auto">
          <a:xfrm>
            <a:off x="3165475" y="2493963"/>
            <a:ext cx="1998663" cy="469900"/>
          </a:xfrm>
          <a:prstGeom prst="rect">
            <a:avLst/>
          </a:prstGeom>
          <a:noFill/>
          <a:ln w="12700">
            <a:solidFill>
              <a:schemeClr val="tx1"/>
            </a:solidFill>
            <a:miter lim="800000"/>
            <a:headEnd/>
            <a:tailEnd/>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chemeClr val="accent1"/>
                </a:solidFill>
              </a14:hiddenFill>
            </a:ext>
          </a:extLst>
        </p:spPr>
        <p:txBody>
          <a:bodyPr>
            <a:spAutoFit/>
          </a:bodyPr>
          <a:lstStyle>
            <a:lvl1pPr>
              <a:defRPr sz="2800">
                <a:solidFill>
                  <a:schemeClr val="tx1"/>
                </a:solidFill>
                <a:latin typeface="Helvetica" charset="0"/>
                <a:ea typeface="ＭＳ Ｐゴシック" charset="-128"/>
              </a:defRPr>
            </a:lvl1pPr>
            <a:lvl2pPr marL="742950" indent="-285750">
              <a:defRPr sz="2800">
                <a:solidFill>
                  <a:schemeClr val="tx1"/>
                </a:solidFill>
                <a:latin typeface="Helvetica" charset="0"/>
                <a:ea typeface="ＭＳ Ｐゴシック" charset="-128"/>
              </a:defRPr>
            </a:lvl2pPr>
            <a:lvl3pPr marL="1143000" indent="-228600">
              <a:defRPr sz="2800">
                <a:solidFill>
                  <a:schemeClr val="tx1"/>
                </a:solidFill>
                <a:latin typeface="Helvetica" charset="0"/>
                <a:ea typeface="ＭＳ Ｐゴシック" charset="-128"/>
              </a:defRPr>
            </a:lvl3pPr>
            <a:lvl4pPr marL="1600200" indent="-228600">
              <a:defRPr sz="2800">
                <a:solidFill>
                  <a:schemeClr val="tx1"/>
                </a:solidFill>
                <a:latin typeface="Helvetica" charset="0"/>
                <a:ea typeface="ＭＳ Ｐゴシック" charset="-128"/>
              </a:defRPr>
            </a:lvl4pPr>
            <a:lvl5pPr marL="2057400" indent="-228600">
              <a:defRPr sz="2800">
                <a:solidFill>
                  <a:schemeClr val="tx1"/>
                </a:solidFill>
                <a:latin typeface="Helvetica" charset="0"/>
                <a:ea typeface="ＭＳ Ｐゴシック" charset="-128"/>
              </a:defRPr>
            </a:lvl5pPr>
            <a:lvl6pPr marL="2514600" indent="-228600" algn="ctr" eaLnBrk="0" fontAlgn="base" hangingPunct="0">
              <a:spcBef>
                <a:spcPct val="0"/>
              </a:spcBef>
              <a:spcAft>
                <a:spcPct val="0"/>
              </a:spcAft>
              <a:defRPr sz="2800">
                <a:solidFill>
                  <a:schemeClr val="tx1"/>
                </a:solidFill>
                <a:latin typeface="Helvetica" charset="0"/>
                <a:ea typeface="ＭＳ Ｐゴシック" charset="-128"/>
              </a:defRPr>
            </a:lvl6pPr>
            <a:lvl7pPr marL="2971800" indent="-228600" algn="ctr" eaLnBrk="0" fontAlgn="base" hangingPunct="0">
              <a:spcBef>
                <a:spcPct val="0"/>
              </a:spcBef>
              <a:spcAft>
                <a:spcPct val="0"/>
              </a:spcAft>
              <a:defRPr sz="2800">
                <a:solidFill>
                  <a:schemeClr val="tx1"/>
                </a:solidFill>
                <a:latin typeface="Helvetica" charset="0"/>
                <a:ea typeface="ＭＳ Ｐゴシック" charset="-128"/>
              </a:defRPr>
            </a:lvl7pPr>
            <a:lvl8pPr marL="3429000" indent="-228600" algn="ctr" eaLnBrk="0" fontAlgn="base" hangingPunct="0">
              <a:spcBef>
                <a:spcPct val="0"/>
              </a:spcBef>
              <a:spcAft>
                <a:spcPct val="0"/>
              </a:spcAft>
              <a:defRPr sz="2800">
                <a:solidFill>
                  <a:schemeClr val="tx1"/>
                </a:solidFill>
                <a:latin typeface="Helvetica" charset="0"/>
                <a:ea typeface="ＭＳ Ｐゴシック" charset="-128"/>
              </a:defRPr>
            </a:lvl8pPr>
            <a:lvl9pPr marL="3886200" indent="-228600" algn="ctr" eaLnBrk="0" fontAlgn="base" hangingPunct="0">
              <a:spcBef>
                <a:spcPct val="0"/>
              </a:spcBef>
              <a:spcAft>
                <a:spcPct val="0"/>
              </a:spcAft>
              <a:defRPr sz="2800">
                <a:solidFill>
                  <a:schemeClr val="tx1"/>
                </a:solidFill>
                <a:latin typeface="Helvetica" charset="0"/>
                <a:ea typeface="ＭＳ Ｐゴシック" charset="-128"/>
              </a:defRPr>
            </a:lvl9pPr>
          </a:lstStyle>
          <a:p>
            <a:pPr defTabSz="914400" eaLnBrk="0" fontAlgn="base" hangingPunct="0">
              <a:spcBef>
                <a:spcPct val="50000"/>
              </a:spcBef>
              <a:spcAft>
                <a:spcPct val="0"/>
              </a:spcAft>
              <a:defRPr/>
            </a:pPr>
            <a:r>
              <a:rPr lang="en-US" altLang="en-US" sz="2400" b="1">
                <a:solidFill>
                  <a:srgbClr val="052049"/>
                </a:solidFill>
              </a:rPr>
              <a:t>Intervention</a:t>
            </a:r>
            <a:endParaRPr lang="en-US" altLang="en-US" sz="2000" b="1">
              <a:solidFill>
                <a:srgbClr val="052049"/>
              </a:solidFill>
            </a:endParaRPr>
          </a:p>
        </p:txBody>
      </p:sp>
      <p:sp>
        <p:nvSpPr>
          <p:cNvPr id="10249" name="Line 14">
            <a:extLst>
              <a:ext uri="{FF2B5EF4-FFF2-40B4-BE49-F238E27FC236}">
                <a16:creationId xmlns:a16="http://schemas.microsoft.com/office/drawing/2014/main" id="{4F23E9BD-D991-5240-A680-6DB442A5C9AA}"/>
              </a:ext>
            </a:extLst>
          </p:cNvPr>
          <p:cNvSpPr>
            <a:spLocks noChangeShapeType="1"/>
          </p:cNvSpPr>
          <p:nvPr/>
        </p:nvSpPr>
        <p:spPr bwMode="auto">
          <a:xfrm flipV="1">
            <a:off x="5164138" y="2743200"/>
            <a:ext cx="712787" cy="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a:solidFill>
                <a:srgbClr val="052049"/>
              </a:solidFill>
              <a:latin typeface="Garamond" charset="0"/>
            </a:endParaRPr>
          </a:p>
        </p:txBody>
      </p:sp>
      <p:sp>
        <p:nvSpPr>
          <p:cNvPr id="548892" name="Text Box 28">
            <a:extLst>
              <a:ext uri="{FF2B5EF4-FFF2-40B4-BE49-F238E27FC236}">
                <a16:creationId xmlns:a16="http://schemas.microsoft.com/office/drawing/2014/main" id="{FEA08C98-1EDC-2448-8F3B-FDE92BF6D641}"/>
              </a:ext>
            </a:extLst>
          </p:cNvPr>
          <p:cNvSpPr txBox="1">
            <a:spLocks noChangeArrowheads="1"/>
          </p:cNvSpPr>
          <p:nvPr/>
        </p:nvSpPr>
        <p:spPr bwMode="auto">
          <a:xfrm>
            <a:off x="2538413" y="3470275"/>
            <a:ext cx="2286000" cy="396875"/>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defTabSz="914400" eaLnBrk="0" fontAlgn="base" hangingPunct="0">
              <a:spcBef>
                <a:spcPct val="50000"/>
              </a:spcBef>
              <a:spcAft>
                <a:spcPct val="0"/>
              </a:spcAft>
              <a:defRPr/>
            </a:pPr>
            <a:r>
              <a:rPr lang="en-US" sz="2000" b="1">
                <a:solidFill>
                  <a:srgbClr val="052049"/>
                </a:solidFill>
                <a:latin typeface="Helvetica" charset="0"/>
                <a:ea typeface="ＭＳ Ｐゴシック" charset="0"/>
              </a:rPr>
              <a:t>Randomization</a:t>
            </a:r>
          </a:p>
        </p:txBody>
      </p:sp>
      <p:grpSp>
        <p:nvGrpSpPr>
          <p:cNvPr id="10251" name="Group 30">
            <a:extLst>
              <a:ext uri="{FF2B5EF4-FFF2-40B4-BE49-F238E27FC236}">
                <a16:creationId xmlns:a16="http://schemas.microsoft.com/office/drawing/2014/main" id="{2885C15A-A7F7-2143-BAF6-576425FAD2F3}"/>
              </a:ext>
            </a:extLst>
          </p:cNvPr>
          <p:cNvGrpSpPr>
            <a:grpSpLocks/>
          </p:cNvGrpSpPr>
          <p:nvPr/>
        </p:nvGrpSpPr>
        <p:grpSpPr bwMode="auto">
          <a:xfrm>
            <a:off x="5942013" y="2489200"/>
            <a:ext cx="1744662" cy="457200"/>
            <a:chOff x="3711" y="1533"/>
            <a:chExt cx="1099" cy="288"/>
          </a:xfrm>
        </p:grpSpPr>
        <p:sp>
          <p:nvSpPr>
            <p:cNvPr id="10263" name="Text Box 16">
              <a:extLst>
                <a:ext uri="{FF2B5EF4-FFF2-40B4-BE49-F238E27FC236}">
                  <a16:creationId xmlns:a16="http://schemas.microsoft.com/office/drawing/2014/main" id="{500307DE-4C33-F64E-8952-81EEFBCCC5B0}"/>
                </a:ext>
              </a:extLst>
            </p:cNvPr>
            <p:cNvSpPr txBox="1">
              <a:spLocks noChangeArrowheads="1"/>
            </p:cNvSpPr>
            <p:nvPr/>
          </p:nvSpPr>
          <p:spPr bwMode="auto">
            <a:xfrm>
              <a:off x="3711" y="1547"/>
              <a:ext cx="1099" cy="25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lgn="ctr">
                <a:defRPr sz="2800">
                  <a:solidFill>
                    <a:schemeClr val="tx1"/>
                  </a:solidFill>
                  <a:latin typeface="Helvetica" pitchFamily="2" charset="0"/>
                  <a:ea typeface="ＭＳ Ｐゴシック" panose="020B0600070205080204" pitchFamily="34" charset="-128"/>
                </a:defRPr>
              </a:lvl1pPr>
              <a:lvl2pPr marL="742950" indent="-285750" algn="ctr">
                <a:defRPr sz="2800">
                  <a:solidFill>
                    <a:schemeClr val="tx1"/>
                  </a:solidFill>
                  <a:latin typeface="Helvetica" pitchFamily="2" charset="0"/>
                  <a:ea typeface="ＭＳ Ｐゴシック" panose="020B0600070205080204" pitchFamily="34" charset="-128"/>
                </a:defRPr>
              </a:lvl2pPr>
              <a:lvl3pPr marL="1143000" indent="-228600" algn="ctr">
                <a:defRPr sz="2800">
                  <a:solidFill>
                    <a:schemeClr val="tx1"/>
                  </a:solidFill>
                  <a:latin typeface="Helvetica" pitchFamily="2" charset="0"/>
                  <a:ea typeface="ＭＳ Ｐゴシック" panose="020B0600070205080204" pitchFamily="34" charset="-128"/>
                </a:defRPr>
              </a:lvl3pPr>
              <a:lvl4pPr marL="1600200" indent="-228600" algn="ctr">
                <a:defRPr sz="2800">
                  <a:solidFill>
                    <a:schemeClr val="tx1"/>
                  </a:solidFill>
                  <a:latin typeface="Helvetica" pitchFamily="2" charset="0"/>
                  <a:ea typeface="ＭＳ Ｐゴシック" panose="020B0600070205080204" pitchFamily="34" charset="-128"/>
                </a:defRPr>
              </a:lvl4pPr>
              <a:lvl5pPr marL="2057400" indent="-228600" algn="ctr">
                <a:defRPr sz="2800">
                  <a:solidFill>
                    <a:schemeClr val="tx1"/>
                  </a:solidFill>
                  <a:latin typeface="Helvetica" pitchFamily="2"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Helvetica" pitchFamily="2"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Helvetica" pitchFamily="2"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Helvetica" pitchFamily="2"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Helvetica" pitchFamily="2" charset="0"/>
                  <a:ea typeface="ＭＳ Ｐゴシック" panose="020B0600070205080204" pitchFamily="34" charset="-128"/>
                </a:defRPr>
              </a:lvl9pPr>
            </a:lstStyle>
            <a:p>
              <a:pPr algn="l" defTabSz="914400" eaLnBrk="0" fontAlgn="base" hangingPunct="0">
                <a:spcBef>
                  <a:spcPct val="50000"/>
                </a:spcBef>
                <a:spcAft>
                  <a:spcPct val="0"/>
                </a:spcAft>
              </a:pPr>
              <a:endParaRPr lang="en-US" altLang="en-US" sz="2000" b="1">
                <a:solidFill>
                  <a:srgbClr val="052049"/>
                </a:solidFill>
              </a:endParaRPr>
            </a:p>
          </p:txBody>
        </p:sp>
        <p:sp>
          <p:nvSpPr>
            <p:cNvPr id="548893" name="Text Box 29">
              <a:extLst>
                <a:ext uri="{FF2B5EF4-FFF2-40B4-BE49-F238E27FC236}">
                  <a16:creationId xmlns:a16="http://schemas.microsoft.com/office/drawing/2014/main" id="{3224FE70-5AF9-DD48-A4BC-FCDF8E611139}"/>
                </a:ext>
              </a:extLst>
            </p:cNvPr>
            <p:cNvSpPr txBox="1">
              <a:spLocks noChangeArrowheads="1"/>
            </p:cNvSpPr>
            <p:nvPr/>
          </p:nvSpPr>
          <p:spPr bwMode="auto">
            <a:xfrm>
              <a:off x="3784" y="1533"/>
              <a:ext cx="948" cy="288"/>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spAutoFit/>
            </a:bodyPr>
            <a:lstStyle>
              <a:lvl1pPr>
                <a:defRPr sz="2800">
                  <a:solidFill>
                    <a:schemeClr val="tx1"/>
                  </a:solidFill>
                  <a:latin typeface="Helvetica" charset="0"/>
                  <a:ea typeface="ＭＳ Ｐゴシック" charset="-128"/>
                </a:defRPr>
              </a:lvl1pPr>
              <a:lvl2pPr marL="742950" indent="-285750">
                <a:defRPr sz="2800">
                  <a:solidFill>
                    <a:schemeClr val="tx1"/>
                  </a:solidFill>
                  <a:latin typeface="Helvetica" charset="0"/>
                  <a:ea typeface="ＭＳ Ｐゴシック" charset="-128"/>
                </a:defRPr>
              </a:lvl2pPr>
              <a:lvl3pPr marL="1143000" indent="-228600">
                <a:defRPr sz="2800">
                  <a:solidFill>
                    <a:schemeClr val="tx1"/>
                  </a:solidFill>
                  <a:latin typeface="Helvetica" charset="0"/>
                  <a:ea typeface="ＭＳ Ｐゴシック" charset="-128"/>
                </a:defRPr>
              </a:lvl3pPr>
              <a:lvl4pPr marL="1600200" indent="-228600">
                <a:defRPr sz="2800">
                  <a:solidFill>
                    <a:schemeClr val="tx1"/>
                  </a:solidFill>
                  <a:latin typeface="Helvetica" charset="0"/>
                  <a:ea typeface="ＭＳ Ｐゴシック" charset="-128"/>
                </a:defRPr>
              </a:lvl4pPr>
              <a:lvl5pPr marL="2057400" indent="-228600">
                <a:defRPr sz="2800">
                  <a:solidFill>
                    <a:schemeClr val="tx1"/>
                  </a:solidFill>
                  <a:latin typeface="Helvetica" charset="0"/>
                  <a:ea typeface="ＭＳ Ｐゴシック" charset="-128"/>
                </a:defRPr>
              </a:lvl5pPr>
              <a:lvl6pPr marL="2514600" indent="-228600" algn="ctr" eaLnBrk="0" fontAlgn="base" hangingPunct="0">
                <a:spcBef>
                  <a:spcPct val="0"/>
                </a:spcBef>
                <a:spcAft>
                  <a:spcPct val="0"/>
                </a:spcAft>
                <a:defRPr sz="2800">
                  <a:solidFill>
                    <a:schemeClr val="tx1"/>
                  </a:solidFill>
                  <a:latin typeface="Helvetica" charset="0"/>
                  <a:ea typeface="ＭＳ Ｐゴシック" charset="-128"/>
                </a:defRPr>
              </a:lvl6pPr>
              <a:lvl7pPr marL="2971800" indent="-228600" algn="ctr" eaLnBrk="0" fontAlgn="base" hangingPunct="0">
                <a:spcBef>
                  <a:spcPct val="0"/>
                </a:spcBef>
                <a:spcAft>
                  <a:spcPct val="0"/>
                </a:spcAft>
                <a:defRPr sz="2800">
                  <a:solidFill>
                    <a:schemeClr val="tx1"/>
                  </a:solidFill>
                  <a:latin typeface="Helvetica" charset="0"/>
                  <a:ea typeface="ＭＳ Ｐゴシック" charset="-128"/>
                </a:defRPr>
              </a:lvl7pPr>
              <a:lvl8pPr marL="3429000" indent="-228600" algn="ctr" eaLnBrk="0" fontAlgn="base" hangingPunct="0">
                <a:spcBef>
                  <a:spcPct val="0"/>
                </a:spcBef>
                <a:spcAft>
                  <a:spcPct val="0"/>
                </a:spcAft>
                <a:defRPr sz="2800">
                  <a:solidFill>
                    <a:schemeClr val="tx1"/>
                  </a:solidFill>
                  <a:latin typeface="Helvetica" charset="0"/>
                  <a:ea typeface="ＭＳ Ｐゴシック" charset="-128"/>
                </a:defRPr>
              </a:lvl8pPr>
              <a:lvl9pPr marL="3886200" indent="-228600" algn="ctr" eaLnBrk="0" fontAlgn="base" hangingPunct="0">
                <a:spcBef>
                  <a:spcPct val="0"/>
                </a:spcBef>
                <a:spcAft>
                  <a:spcPct val="0"/>
                </a:spcAft>
                <a:defRPr sz="2800">
                  <a:solidFill>
                    <a:schemeClr val="tx1"/>
                  </a:solidFill>
                  <a:latin typeface="Helvetica" charset="0"/>
                  <a:ea typeface="ＭＳ Ｐゴシック" charset="-128"/>
                </a:defRPr>
              </a:lvl9pPr>
            </a:lstStyle>
            <a:p>
              <a:pPr algn="ctr" defTabSz="914400" eaLnBrk="0" fontAlgn="base" hangingPunct="0">
                <a:spcBef>
                  <a:spcPct val="0"/>
                </a:spcBef>
                <a:spcAft>
                  <a:spcPct val="0"/>
                </a:spcAft>
                <a:defRPr/>
              </a:pPr>
              <a:r>
                <a:rPr lang="en-US" altLang="en-US" sz="2400" b="1">
                  <a:solidFill>
                    <a:srgbClr val="052049"/>
                  </a:solidFill>
                  <a:effectLst>
                    <a:outerShdw blurRad="38100" dist="38100" dir="2700000" algn="tl">
                      <a:srgbClr val="081D58"/>
                    </a:outerShdw>
                  </a:effectLst>
                </a:rPr>
                <a:t>Outcome</a:t>
              </a:r>
              <a:endParaRPr lang="en-US" altLang="en-US">
                <a:solidFill>
                  <a:srgbClr val="052049"/>
                </a:solidFill>
              </a:endParaRPr>
            </a:p>
          </p:txBody>
        </p:sp>
      </p:grpSp>
      <p:grpSp>
        <p:nvGrpSpPr>
          <p:cNvPr id="548899" name="Group 35">
            <a:extLst>
              <a:ext uri="{FF2B5EF4-FFF2-40B4-BE49-F238E27FC236}">
                <a16:creationId xmlns:a16="http://schemas.microsoft.com/office/drawing/2014/main" id="{5F624C92-ED80-3147-A9A1-51BB89F17EA4}"/>
              </a:ext>
            </a:extLst>
          </p:cNvPr>
          <p:cNvGrpSpPr>
            <a:grpSpLocks/>
          </p:cNvGrpSpPr>
          <p:nvPr/>
        </p:nvGrpSpPr>
        <p:grpSpPr bwMode="auto">
          <a:xfrm>
            <a:off x="2506663" y="3659188"/>
            <a:ext cx="5180012" cy="1114425"/>
            <a:chOff x="1579" y="2305"/>
            <a:chExt cx="3263" cy="702"/>
          </a:xfrm>
        </p:grpSpPr>
        <p:sp>
          <p:nvSpPr>
            <p:cNvPr id="548877" name="Line 13">
              <a:extLst>
                <a:ext uri="{FF2B5EF4-FFF2-40B4-BE49-F238E27FC236}">
                  <a16:creationId xmlns:a16="http://schemas.microsoft.com/office/drawing/2014/main" id="{A5A45B17-E38A-3240-94B5-A1C7D130C250}"/>
                </a:ext>
              </a:extLst>
            </p:cNvPr>
            <p:cNvSpPr>
              <a:spLocks noChangeShapeType="1"/>
            </p:cNvSpPr>
            <p:nvPr/>
          </p:nvSpPr>
          <p:spPr bwMode="auto">
            <a:xfrm>
              <a:off x="1579" y="2305"/>
              <a:ext cx="341" cy="501"/>
            </a:xfrm>
            <a:prstGeom prst="line">
              <a:avLst/>
            </a:prstGeom>
            <a:noFill/>
            <a:ln w="12700">
              <a:solidFill>
                <a:schemeClr val="tx1"/>
              </a:solidFill>
              <a:round/>
              <a:headEnd/>
              <a:tailEnd type="triangle" w="med" len="med"/>
            </a:ln>
            <a:effectLst>
              <a:outerShdw blurRad="63500" dist="38099" dir="2700000" algn="ctr" rotWithShape="0">
                <a:schemeClr val="bg2">
                  <a:alpha val="74997"/>
                </a:schemeClr>
              </a:outerShdw>
            </a:effectLst>
            <a:extLst>
              <a:ext uri="{909E8E84-426E-40dd-AFC4-6F175D3DCCD1}">
                <a14:hiddenFill xmlns:a14="http://schemas.microsoft.com/office/drawing/2010/main" xmlns="">
                  <a:noFill/>
                </a14:hiddenFill>
              </a:ext>
            </a:extLst>
          </p:spPr>
          <p:txBody>
            <a:bodyPr wrap="none" anchor="ctr"/>
            <a:lstStyle/>
            <a:p>
              <a:pPr algn="ctr" defTabSz="914400" eaLnBrk="0" fontAlgn="base" hangingPunct="0">
                <a:spcBef>
                  <a:spcPct val="0"/>
                </a:spcBef>
                <a:spcAft>
                  <a:spcPct val="0"/>
                </a:spcAft>
                <a:defRPr/>
              </a:pPr>
              <a:endParaRPr lang="en-US">
                <a:solidFill>
                  <a:srgbClr val="052049"/>
                </a:solidFill>
                <a:latin typeface="Helvetica" charset="0"/>
                <a:ea typeface="ＭＳ Ｐゴシック" charset="-128"/>
              </a:endParaRPr>
            </a:p>
          </p:txBody>
        </p:sp>
        <p:grpSp>
          <p:nvGrpSpPr>
            <p:cNvPr id="10257" name="Group 34">
              <a:extLst>
                <a:ext uri="{FF2B5EF4-FFF2-40B4-BE49-F238E27FC236}">
                  <a16:creationId xmlns:a16="http://schemas.microsoft.com/office/drawing/2014/main" id="{A3F1B990-38C0-DF45-A45A-BBAE4B9C47A1}"/>
                </a:ext>
              </a:extLst>
            </p:cNvPr>
            <p:cNvGrpSpPr>
              <a:grpSpLocks/>
            </p:cNvGrpSpPr>
            <p:nvPr/>
          </p:nvGrpSpPr>
          <p:grpSpPr bwMode="auto">
            <a:xfrm>
              <a:off x="1994" y="2689"/>
              <a:ext cx="2848" cy="318"/>
              <a:chOff x="1994" y="2666"/>
              <a:chExt cx="2848" cy="318"/>
            </a:xfrm>
          </p:grpSpPr>
          <p:sp>
            <p:nvSpPr>
              <p:cNvPr id="10258" name="Line 22">
                <a:extLst>
                  <a:ext uri="{FF2B5EF4-FFF2-40B4-BE49-F238E27FC236}">
                    <a16:creationId xmlns:a16="http://schemas.microsoft.com/office/drawing/2014/main" id="{B3825BE6-5C9C-7D46-858C-92335C26CFEA}"/>
                  </a:ext>
                </a:extLst>
              </p:cNvPr>
              <p:cNvSpPr>
                <a:spLocks noChangeShapeType="1"/>
              </p:cNvSpPr>
              <p:nvPr/>
            </p:nvSpPr>
            <p:spPr bwMode="auto">
              <a:xfrm>
                <a:off x="3200" y="2805"/>
                <a:ext cx="501" cy="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a:solidFill>
                    <a:srgbClr val="052049"/>
                  </a:solidFill>
                  <a:latin typeface="Garamond" charset="0"/>
                </a:endParaRPr>
              </a:p>
            </p:txBody>
          </p:sp>
          <p:sp>
            <p:nvSpPr>
              <p:cNvPr id="548889" name="Text Box 25">
                <a:extLst>
                  <a:ext uri="{FF2B5EF4-FFF2-40B4-BE49-F238E27FC236}">
                    <a16:creationId xmlns:a16="http://schemas.microsoft.com/office/drawing/2014/main" id="{F1E05DFB-17CD-1543-8643-D44977004514}"/>
                  </a:ext>
                </a:extLst>
              </p:cNvPr>
              <p:cNvSpPr txBox="1">
                <a:spLocks noChangeArrowheads="1"/>
              </p:cNvSpPr>
              <p:nvPr/>
            </p:nvSpPr>
            <p:spPr bwMode="auto">
              <a:xfrm>
                <a:off x="1994" y="2666"/>
                <a:ext cx="1141" cy="296"/>
              </a:xfrm>
              <a:prstGeom prst="rect">
                <a:avLst/>
              </a:prstGeom>
              <a:noFill/>
              <a:ln w="12700">
                <a:solidFill>
                  <a:schemeClr val="tx1"/>
                </a:solidFill>
                <a:miter lim="800000"/>
                <a:headEnd/>
                <a:tailEnd/>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chemeClr val="folHlink"/>
                    </a:solidFill>
                  </a14:hiddenFill>
                </a:ext>
              </a:extLst>
            </p:spPr>
            <p:txBody>
              <a:bodyPr>
                <a:spAutoFit/>
              </a:bodyPr>
              <a:lstStyle>
                <a:lvl1pPr>
                  <a:defRPr sz="2800">
                    <a:solidFill>
                      <a:schemeClr val="tx1"/>
                    </a:solidFill>
                    <a:latin typeface="Helvetica" charset="0"/>
                    <a:ea typeface="ＭＳ Ｐゴシック" charset="-128"/>
                  </a:defRPr>
                </a:lvl1pPr>
                <a:lvl2pPr marL="742950" indent="-285750">
                  <a:defRPr sz="2800">
                    <a:solidFill>
                      <a:schemeClr val="tx1"/>
                    </a:solidFill>
                    <a:latin typeface="Helvetica" charset="0"/>
                    <a:ea typeface="ＭＳ Ｐゴシック" charset="-128"/>
                  </a:defRPr>
                </a:lvl2pPr>
                <a:lvl3pPr marL="1143000" indent="-228600">
                  <a:defRPr sz="2800">
                    <a:solidFill>
                      <a:schemeClr val="tx1"/>
                    </a:solidFill>
                    <a:latin typeface="Helvetica" charset="0"/>
                    <a:ea typeface="ＭＳ Ｐゴシック" charset="-128"/>
                  </a:defRPr>
                </a:lvl3pPr>
                <a:lvl4pPr marL="1600200" indent="-228600">
                  <a:defRPr sz="2800">
                    <a:solidFill>
                      <a:schemeClr val="tx1"/>
                    </a:solidFill>
                    <a:latin typeface="Helvetica" charset="0"/>
                    <a:ea typeface="ＭＳ Ｐゴシック" charset="-128"/>
                  </a:defRPr>
                </a:lvl4pPr>
                <a:lvl5pPr marL="2057400" indent="-228600">
                  <a:defRPr sz="2800">
                    <a:solidFill>
                      <a:schemeClr val="tx1"/>
                    </a:solidFill>
                    <a:latin typeface="Helvetica" charset="0"/>
                    <a:ea typeface="ＭＳ Ｐゴシック" charset="-128"/>
                  </a:defRPr>
                </a:lvl5pPr>
                <a:lvl6pPr marL="2514600" indent="-228600" algn="ctr" eaLnBrk="0" fontAlgn="base" hangingPunct="0">
                  <a:spcBef>
                    <a:spcPct val="0"/>
                  </a:spcBef>
                  <a:spcAft>
                    <a:spcPct val="0"/>
                  </a:spcAft>
                  <a:defRPr sz="2800">
                    <a:solidFill>
                      <a:schemeClr val="tx1"/>
                    </a:solidFill>
                    <a:latin typeface="Helvetica" charset="0"/>
                    <a:ea typeface="ＭＳ Ｐゴシック" charset="-128"/>
                  </a:defRPr>
                </a:lvl6pPr>
                <a:lvl7pPr marL="2971800" indent="-228600" algn="ctr" eaLnBrk="0" fontAlgn="base" hangingPunct="0">
                  <a:spcBef>
                    <a:spcPct val="0"/>
                  </a:spcBef>
                  <a:spcAft>
                    <a:spcPct val="0"/>
                  </a:spcAft>
                  <a:defRPr sz="2800">
                    <a:solidFill>
                      <a:schemeClr val="tx1"/>
                    </a:solidFill>
                    <a:latin typeface="Helvetica" charset="0"/>
                    <a:ea typeface="ＭＳ Ｐゴシック" charset="-128"/>
                  </a:defRPr>
                </a:lvl7pPr>
                <a:lvl8pPr marL="3429000" indent="-228600" algn="ctr" eaLnBrk="0" fontAlgn="base" hangingPunct="0">
                  <a:spcBef>
                    <a:spcPct val="0"/>
                  </a:spcBef>
                  <a:spcAft>
                    <a:spcPct val="0"/>
                  </a:spcAft>
                  <a:defRPr sz="2800">
                    <a:solidFill>
                      <a:schemeClr val="tx1"/>
                    </a:solidFill>
                    <a:latin typeface="Helvetica" charset="0"/>
                    <a:ea typeface="ＭＳ Ｐゴシック" charset="-128"/>
                  </a:defRPr>
                </a:lvl8pPr>
                <a:lvl9pPr marL="3886200" indent="-228600" algn="ctr" eaLnBrk="0" fontAlgn="base" hangingPunct="0">
                  <a:spcBef>
                    <a:spcPct val="0"/>
                  </a:spcBef>
                  <a:spcAft>
                    <a:spcPct val="0"/>
                  </a:spcAft>
                  <a:defRPr sz="2800">
                    <a:solidFill>
                      <a:schemeClr val="tx1"/>
                    </a:solidFill>
                    <a:latin typeface="Helvetica" charset="0"/>
                    <a:ea typeface="ＭＳ Ｐゴシック" charset="-128"/>
                  </a:defRPr>
                </a:lvl9pPr>
              </a:lstStyle>
              <a:p>
                <a:pPr defTabSz="914400" eaLnBrk="0" fontAlgn="base" hangingPunct="0">
                  <a:spcBef>
                    <a:spcPct val="50000"/>
                  </a:spcBef>
                  <a:spcAft>
                    <a:spcPct val="0"/>
                  </a:spcAft>
                  <a:defRPr/>
                </a:pPr>
                <a:r>
                  <a:rPr lang="en-US" altLang="en-US" sz="2400" b="1">
                    <a:solidFill>
                      <a:srgbClr val="052049"/>
                    </a:solidFill>
                    <a:effectLst>
                      <a:outerShdw blurRad="38100" dist="38100" dir="2700000" algn="tl">
                        <a:srgbClr val="081D58"/>
                      </a:outerShdw>
                    </a:effectLst>
                  </a:rPr>
                  <a:t>Control</a:t>
                </a:r>
                <a:endParaRPr lang="en-US" altLang="en-US" sz="2000" b="1">
                  <a:solidFill>
                    <a:srgbClr val="052049"/>
                  </a:solidFill>
                </a:endParaRPr>
              </a:p>
            </p:txBody>
          </p:sp>
          <p:grpSp>
            <p:nvGrpSpPr>
              <p:cNvPr id="10260" name="Group 31">
                <a:extLst>
                  <a:ext uri="{FF2B5EF4-FFF2-40B4-BE49-F238E27FC236}">
                    <a16:creationId xmlns:a16="http://schemas.microsoft.com/office/drawing/2014/main" id="{3B7C5D80-6417-E54B-A3BF-F8CA8388878D}"/>
                  </a:ext>
                </a:extLst>
              </p:cNvPr>
              <p:cNvGrpSpPr>
                <a:grpSpLocks/>
              </p:cNvGrpSpPr>
              <p:nvPr/>
            </p:nvGrpSpPr>
            <p:grpSpPr bwMode="auto">
              <a:xfrm>
                <a:off x="3743" y="2696"/>
                <a:ext cx="1099" cy="288"/>
                <a:chOff x="3711" y="1533"/>
                <a:chExt cx="1099" cy="288"/>
              </a:xfrm>
            </p:grpSpPr>
            <p:sp>
              <p:nvSpPr>
                <p:cNvPr id="10261" name="Text Box 32">
                  <a:extLst>
                    <a:ext uri="{FF2B5EF4-FFF2-40B4-BE49-F238E27FC236}">
                      <a16:creationId xmlns:a16="http://schemas.microsoft.com/office/drawing/2014/main" id="{0592D4CD-E000-A545-A9F4-41BF5B206876}"/>
                    </a:ext>
                  </a:extLst>
                </p:cNvPr>
                <p:cNvSpPr txBox="1">
                  <a:spLocks noChangeArrowheads="1"/>
                </p:cNvSpPr>
                <p:nvPr/>
              </p:nvSpPr>
              <p:spPr bwMode="auto">
                <a:xfrm>
                  <a:off x="3711" y="1547"/>
                  <a:ext cx="1099" cy="25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lgn="ctr">
                    <a:defRPr sz="2800">
                      <a:solidFill>
                        <a:schemeClr val="tx1"/>
                      </a:solidFill>
                      <a:latin typeface="Helvetica" pitchFamily="2" charset="0"/>
                      <a:ea typeface="ＭＳ Ｐゴシック" panose="020B0600070205080204" pitchFamily="34" charset="-128"/>
                    </a:defRPr>
                  </a:lvl1pPr>
                  <a:lvl2pPr marL="742950" indent="-285750" algn="ctr">
                    <a:defRPr sz="2800">
                      <a:solidFill>
                        <a:schemeClr val="tx1"/>
                      </a:solidFill>
                      <a:latin typeface="Helvetica" pitchFamily="2" charset="0"/>
                      <a:ea typeface="ＭＳ Ｐゴシック" panose="020B0600070205080204" pitchFamily="34" charset="-128"/>
                    </a:defRPr>
                  </a:lvl2pPr>
                  <a:lvl3pPr marL="1143000" indent="-228600" algn="ctr">
                    <a:defRPr sz="2800">
                      <a:solidFill>
                        <a:schemeClr val="tx1"/>
                      </a:solidFill>
                      <a:latin typeface="Helvetica" pitchFamily="2" charset="0"/>
                      <a:ea typeface="ＭＳ Ｐゴシック" panose="020B0600070205080204" pitchFamily="34" charset="-128"/>
                    </a:defRPr>
                  </a:lvl3pPr>
                  <a:lvl4pPr marL="1600200" indent="-228600" algn="ctr">
                    <a:defRPr sz="2800">
                      <a:solidFill>
                        <a:schemeClr val="tx1"/>
                      </a:solidFill>
                      <a:latin typeface="Helvetica" pitchFamily="2" charset="0"/>
                      <a:ea typeface="ＭＳ Ｐゴシック" panose="020B0600070205080204" pitchFamily="34" charset="-128"/>
                    </a:defRPr>
                  </a:lvl4pPr>
                  <a:lvl5pPr marL="2057400" indent="-228600" algn="ctr">
                    <a:defRPr sz="2800">
                      <a:solidFill>
                        <a:schemeClr val="tx1"/>
                      </a:solidFill>
                      <a:latin typeface="Helvetica" pitchFamily="2" charset="0"/>
                      <a:ea typeface="ＭＳ Ｐゴシック" panose="020B0600070205080204" pitchFamily="34" charset="-128"/>
                    </a:defRPr>
                  </a:lvl5pPr>
                  <a:lvl6pPr marL="2514600" indent="-228600" algn="ctr" eaLnBrk="0" fontAlgn="base" hangingPunct="0">
                    <a:spcBef>
                      <a:spcPct val="0"/>
                    </a:spcBef>
                    <a:spcAft>
                      <a:spcPct val="0"/>
                    </a:spcAft>
                    <a:defRPr sz="2800">
                      <a:solidFill>
                        <a:schemeClr val="tx1"/>
                      </a:solidFill>
                      <a:latin typeface="Helvetica" pitchFamily="2" charset="0"/>
                      <a:ea typeface="ＭＳ Ｐゴシック" panose="020B0600070205080204" pitchFamily="34" charset="-128"/>
                    </a:defRPr>
                  </a:lvl6pPr>
                  <a:lvl7pPr marL="2971800" indent="-228600" algn="ctr" eaLnBrk="0" fontAlgn="base" hangingPunct="0">
                    <a:spcBef>
                      <a:spcPct val="0"/>
                    </a:spcBef>
                    <a:spcAft>
                      <a:spcPct val="0"/>
                    </a:spcAft>
                    <a:defRPr sz="2800">
                      <a:solidFill>
                        <a:schemeClr val="tx1"/>
                      </a:solidFill>
                      <a:latin typeface="Helvetica" pitchFamily="2" charset="0"/>
                      <a:ea typeface="ＭＳ Ｐゴシック" panose="020B0600070205080204" pitchFamily="34" charset="-128"/>
                    </a:defRPr>
                  </a:lvl7pPr>
                  <a:lvl8pPr marL="3429000" indent="-228600" algn="ctr" eaLnBrk="0" fontAlgn="base" hangingPunct="0">
                    <a:spcBef>
                      <a:spcPct val="0"/>
                    </a:spcBef>
                    <a:spcAft>
                      <a:spcPct val="0"/>
                    </a:spcAft>
                    <a:defRPr sz="2800">
                      <a:solidFill>
                        <a:schemeClr val="tx1"/>
                      </a:solidFill>
                      <a:latin typeface="Helvetica" pitchFamily="2" charset="0"/>
                      <a:ea typeface="ＭＳ Ｐゴシック" panose="020B0600070205080204" pitchFamily="34" charset="-128"/>
                    </a:defRPr>
                  </a:lvl8pPr>
                  <a:lvl9pPr marL="3886200" indent="-228600" algn="ctr" eaLnBrk="0" fontAlgn="base" hangingPunct="0">
                    <a:spcBef>
                      <a:spcPct val="0"/>
                    </a:spcBef>
                    <a:spcAft>
                      <a:spcPct val="0"/>
                    </a:spcAft>
                    <a:defRPr sz="2800">
                      <a:solidFill>
                        <a:schemeClr val="tx1"/>
                      </a:solidFill>
                      <a:latin typeface="Helvetica" pitchFamily="2" charset="0"/>
                      <a:ea typeface="ＭＳ Ｐゴシック" panose="020B0600070205080204" pitchFamily="34" charset="-128"/>
                    </a:defRPr>
                  </a:lvl9pPr>
                </a:lstStyle>
                <a:p>
                  <a:pPr algn="l" defTabSz="914400" eaLnBrk="0" fontAlgn="base" hangingPunct="0">
                    <a:spcBef>
                      <a:spcPct val="50000"/>
                    </a:spcBef>
                    <a:spcAft>
                      <a:spcPct val="0"/>
                    </a:spcAft>
                  </a:pPr>
                  <a:endParaRPr lang="en-US" altLang="en-US" sz="2000" b="1">
                    <a:solidFill>
                      <a:srgbClr val="052049"/>
                    </a:solidFill>
                  </a:endParaRPr>
                </a:p>
              </p:txBody>
            </p:sp>
            <p:sp>
              <p:nvSpPr>
                <p:cNvPr id="548897" name="Text Box 33">
                  <a:extLst>
                    <a:ext uri="{FF2B5EF4-FFF2-40B4-BE49-F238E27FC236}">
                      <a16:creationId xmlns:a16="http://schemas.microsoft.com/office/drawing/2014/main" id="{73F5B5E3-F932-8F4E-BCFB-9556433DB054}"/>
                    </a:ext>
                  </a:extLst>
                </p:cNvPr>
                <p:cNvSpPr txBox="1">
                  <a:spLocks noChangeArrowheads="1"/>
                </p:cNvSpPr>
                <p:nvPr/>
              </p:nvSpPr>
              <p:spPr bwMode="auto">
                <a:xfrm>
                  <a:off x="3784" y="1533"/>
                  <a:ext cx="948" cy="288"/>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spAutoFit/>
                </a:bodyPr>
                <a:lstStyle>
                  <a:lvl1pPr>
                    <a:defRPr sz="2800">
                      <a:solidFill>
                        <a:schemeClr val="tx1"/>
                      </a:solidFill>
                      <a:latin typeface="Helvetica" charset="0"/>
                      <a:ea typeface="ＭＳ Ｐゴシック" charset="-128"/>
                    </a:defRPr>
                  </a:lvl1pPr>
                  <a:lvl2pPr marL="742950" indent="-285750">
                    <a:defRPr sz="2800">
                      <a:solidFill>
                        <a:schemeClr val="tx1"/>
                      </a:solidFill>
                      <a:latin typeface="Helvetica" charset="0"/>
                      <a:ea typeface="ＭＳ Ｐゴシック" charset="-128"/>
                    </a:defRPr>
                  </a:lvl2pPr>
                  <a:lvl3pPr marL="1143000" indent="-228600">
                    <a:defRPr sz="2800">
                      <a:solidFill>
                        <a:schemeClr val="tx1"/>
                      </a:solidFill>
                      <a:latin typeface="Helvetica" charset="0"/>
                      <a:ea typeface="ＭＳ Ｐゴシック" charset="-128"/>
                    </a:defRPr>
                  </a:lvl3pPr>
                  <a:lvl4pPr marL="1600200" indent="-228600">
                    <a:defRPr sz="2800">
                      <a:solidFill>
                        <a:schemeClr val="tx1"/>
                      </a:solidFill>
                      <a:latin typeface="Helvetica" charset="0"/>
                      <a:ea typeface="ＭＳ Ｐゴシック" charset="-128"/>
                    </a:defRPr>
                  </a:lvl4pPr>
                  <a:lvl5pPr marL="2057400" indent="-228600">
                    <a:defRPr sz="2800">
                      <a:solidFill>
                        <a:schemeClr val="tx1"/>
                      </a:solidFill>
                      <a:latin typeface="Helvetica" charset="0"/>
                      <a:ea typeface="ＭＳ Ｐゴシック" charset="-128"/>
                    </a:defRPr>
                  </a:lvl5pPr>
                  <a:lvl6pPr marL="2514600" indent="-228600" algn="ctr" eaLnBrk="0" fontAlgn="base" hangingPunct="0">
                    <a:spcBef>
                      <a:spcPct val="0"/>
                    </a:spcBef>
                    <a:spcAft>
                      <a:spcPct val="0"/>
                    </a:spcAft>
                    <a:defRPr sz="2800">
                      <a:solidFill>
                        <a:schemeClr val="tx1"/>
                      </a:solidFill>
                      <a:latin typeface="Helvetica" charset="0"/>
                      <a:ea typeface="ＭＳ Ｐゴシック" charset="-128"/>
                    </a:defRPr>
                  </a:lvl6pPr>
                  <a:lvl7pPr marL="2971800" indent="-228600" algn="ctr" eaLnBrk="0" fontAlgn="base" hangingPunct="0">
                    <a:spcBef>
                      <a:spcPct val="0"/>
                    </a:spcBef>
                    <a:spcAft>
                      <a:spcPct val="0"/>
                    </a:spcAft>
                    <a:defRPr sz="2800">
                      <a:solidFill>
                        <a:schemeClr val="tx1"/>
                      </a:solidFill>
                      <a:latin typeface="Helvetica" charset="0"/>
                      <a:ea typeface="ＭＳ Ｐゴシック" charset="-128"/>
                    </a:defRPr>
                  </a:lvl7pPr>
                  <a:lvl8pPr marL="3429000" indent="-228600" algn="ctr" eaLnBrk="0" fontAlgn="base" hangingPunct="0">
                    <a:spcBef>
                      <a:spcPct val="0"/>
                    </a:spcBef>
                    <a:spcAft>
                      <a:spcPct val="0"/>
                    </a:spcAft>
                    <a:defRPr sz="2800">
                      <a:solidFill>
                        <a:schemeClr val="tx1"/>
                      </a:solidFill>
                      <a:latin typeface="Helvetica" charset="0"/>
                      <a:ea typeface="ＭＳ Ｐゴシック" charset="-128"/>
                    </a:defRPr>
                  </a:lvl8pPr>
                  <a:lvl9pPr marL="3886200" indent="-228600" algn="ctr" eaLnBrk="0" fontAlgn="base" hangingPunct="0">
                    <a:spcBef>
                      <a:spcPct val="0"/>
                    </a:spcBef>
                    <a:spcAft>
                      <a:spcPct val="0"/>
                    </a:spcAft>
                    <a:defRPr sz="2800">
                      <a:solidFill>
                        <a:schemeClr val="tx1"/>
                      </a:solidFill>
                      <a:latin typeface="Helvetica" charset="0"/>
                      <a:ea typeface="ＭＳ Ｐゴシック" charset="-128"/>
                    </a:defRPr>
                  </a:lvl9pPr>
                </a:lstStyle>
                <a:p>
                  <a:pPr algn="ctr" defTabSz="914400" eaLnBrk="0" fontAlgn="base" hangingPunct="0">
                    <a:spcBef>
                      <a:spcPct val="0"/>
                    </a:spcBef>
                    <a:spcAft>
                      <a:spcPct val="0"/>
                    </a:spcAft>
                    <a:defRPr/>
                  </a:pPr>
                  <a:r>
                    <a:rPr lang="en-US" altLang="en-US" sz="2400" b="1">
                      <a:solidFill>
                        <a:srgbClr val="052049"/>
                      </a:solidFill>
                      <a:effectLst>
                        <a:outerShdw blurRad="38100" dist="38100" dir="2700000" algn="tl">
                          <a:srgbClr val="081D58"/>
                        </a:outerShdw>
                      </a:effectLst>
                    </a:rPr>
                    <a:t>Outcome</a:t>
                  </a:r>
                  <a:endParaRPr lang="en-US" altLang="en-US">
                    <a:solidFill>
                      <a:srgbClr val="052049"/>
                    </a:solidFill>
                  </a:endParaRPr>
                </a:p>
              </p:txBody>
            </p:sp>
          </p:grpSp>
        </p:grpSp>
      </p:grpSp>
      <p:grpSp>
        <p:nvGrpSpPr>
          <p:cNvPr id="548902" name="Group 38">
            <a:extLst>
              <a:ext uri="{FF2B5EF4-FFF2-40B4-BE49-F238E27FC236}">
                <a16:creationId xmlns:a16="http://schemas.microsoft.com/office/drawing/2014/main" id="{FBD82846-E0F6-6C4C-ABE7-D9F4CF770770}"/>
              </a:ext>
            </a:extLst>
          </p:cNvPr>
          <p:cNvGrpSpPr>
            <a:grpSpLocks/>
          </p:cNvGrpSpPr>
          <p:nvPr/>
        </p:nvGrpSpPr>
        <p:grpSpPr bwMode="auto">
          <a:xfrm>
            <a:off x="3141664" y="3470275"/>
            <a:ext cx="3876676" cy="1303338"/>
            <a:chOff x="1979" y="2186"/>
            <a:chExt cx="2442" cy="821"/>
          </a:xfrm>
        </p:grpSpPr>
        <p:sp>
          <p:nvSpPr>
            <p:cNvPr id="548900" name="Text Box 36">
              <a:extLst>
                <a:ext uri="{FF2B5EF4-FFF2-40B4-BE49-F238E27FC236}">
                  <a16:creationId xmlns:a16="http://schemas.microsoft.com/office/drawing/2014/main" id="{32B4D144-B832-5745-BB57-90D60A2EE399}"/>
                </a:ext>
              </a:extLst>
            </p:cNvPr>
            <p:cNvSpPr txBox="1">
              <a:spLocks noChangeArrowheads="1"/>
            </p:cNvSpPr>
            <p:nvPr/>
          </p:nvSpPr>
          <p:spPr bwMode="auto">
            <a:xfrm>
              <a:off x="2981" y="2186"/>
              <a:ext cx="1440" cy="25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lvl1pPr>
                <a:defRPr sz="2800">
                  <a:solidFill>
                    <a:schemeClr val="tx1"/>
                  </a:solidFill>
                  <a:latin typeface="Helvetica" charset="0"/>
                  <a:ea typeface="ＭＳ Ｐゴシック" charset="-128"/>
                </a:defRPr>
              </a:lvl1pPr>
              <a:lvl2pPr marL="742950" indent="-285750">
                <a:defRPr sz="2800">
                  <a:solidFill>
                    <a:schemeClr val="tx1"/>
                  </a:solidFill>
                  <a:latin typeface="Helvetica" charset="0"/>
                  <a:ea typeface="ＭＳ Ｐゴシック" charset="-128"/>
                </a:defRPr>
              </a:lvl2pPr>
              <a:lvl3pPr marL="1143000" indent="-228600">
                <a:defRPr sz="2800">
                  <a:solidFill>
                    <a:schemeClr val="tx1"/>
                  </a:solidFill>
                  <a:latin typeface="Helvetica" charset="0"/>
                  <a:ea typeface="ＭＳ Ｐゴシック" charset="-128"/>
                </a:defRPr>
              </a:lvl3pPr>
              <a:lvl4pPr marL="1600200" indent="-228600">
                <a:defRPr sz="2800">
                  <a:solidFill>
                    <a:schemeClr val="tx1"/>
                  </a:solidFill>
                  <a:latin typeface="Helvetica" charset="0"/>
                  <a:ea typeface="ＭＳ Ｐゴシック" charset="-128"/>
                </a:defRPr>
              </a:lvl4pPr>
              <a:lvl5pPr marL="2057400" indent="-228600">
                <a:defRPr sz="2800">
                  <a:solidFill>
                    <a:schemeClr val="tx1"/>
                  </a:solidFill>
                  <a:latin typeface="Helvetica" charset="0"/>
                  <a:ea typeface="ＭＳ Ｐゴシック" charset="-128"/>
                </a:defRPr>
              </a:lvl5pPr>
              <a:lvl6pPr marL="2514600" indent="-228600" algn="ctr" eaLnBrk="0" fontAlgn="base" hangingPunct="0">
                <a:spcBef>
                  <a:spcPct val="0"/>
                </a:spcBef>
                <a:spcAft>
                  <a:spcPct val="0"/>
                </a:spcAft>
                <a:defRPr sz="2800">
                  <a:solidFill>
                    <a:schemeClr val="tx1"/>
                  </a:solidFill>
                  <a:latin typeface="Helvetica" charset="0"/>
                  <a:ea typeface="ＭＳ Ｐゴシック" charset="-128"/>
                </a:defRPr>
              </a:lvl6pPr>
              <a:lvl7pPr marL="2971800" indent="-228600" algn="ctr" eaLnBrk="0" fontAlgn="base" hangingPunct="0">
                <a:spcBef>
                  <a:spcPct val="0"/>
                </a:spcBef>
                <a:spcAft>
                  <a:spcPct val="0"/>
                </a:spcAft>
                <a:defRPr sz="2800">
                  <a:solidFill>
                    <a:schemeClr val="tx1"/>
                  </a:solidFill>
                  <a:latin typeface="Helvetica" charset="0"/>
                  <a:ea typeface="ＭＳ Ｐゴシック" charset="-128"/>
                </a:defRPr>
              </a:lvl7pPr>
              <a:lvl8pPr marL="3429000" indent="-228600" algn="ctr" eaLnBrk="0" fontAlgn="base" hangingPunct="0">
                <a:spcBef>
                  <a:spcPct val="0"/>
                </a:spcBef>
                <a:spcAft>
                  <a:spcPct val="0"/>
                </a:spcAft>
                <a:defRPr sz="2800">
                  <a:solidFill>
                    <a:schemeClr val="tx1"/>
                  </a:solidFill>
                  <a:latin typeface="Helvetica" charset="0"/>
                  <a:ea typeface="ＭＳ Ｐゴシック" charset="-128"/>
                </a:defRPr>
              </a:lvl8pPr>
              <a:lvl9pPr marL="3886200" indent="-228600" algn="ctr" eaLnBrk="0" fontAlgn="base" hangingPunct="0">
                <a:spcBef>
                  <a:spcPct val="0"/>
                </a:spcBef>
                <a:spcAft>
                  <a:spcPct val="0"/>
                </a:spcAft>
                <a:defRPr sz="2800">
                  <a:solidFill>
                    <a:schemeClr val="tx1"/>
                  </a:solidFill>
                  <a:latin typeface="Helvetica" charset="0"/>
                  <a:ea typeface="ＭＳ Ｐゴシック" charset="-128"/>
                </a:defRPr>
              </a:lvl9pPr>
            </a:lstStyle>
            <a:p>
              <a:pPr defTabSz="914400" eaLnBrk="0" fontAlgn="base" hangingPunct="0">
                <a:spcBef>
                  <a:spcPct val="50000"/>
                </a:spcBef>
                <a:spcAft>
                  <a:spcPct val="0"/>
                </a:spcAft>
                <a:defRPr/>
              </a:pPr>
              <a:r>
                <a:rPr lang="en-US" altLang="en-US" sz="2000" b="1">
                  <a:solidFill>
                    <a:srgbClr val="052049"/>
                  </a:solidFill>
                  <a:effectLst>
                    <a:outerShdw blurRad="38100" dist="38100" dir="2700000" algn="tl">
                      <a:srgbClr val="081D58"/>
                    </a:outerShdw>
                  </a:effectLst>
                </a:rPr>
                <a:t>+    Blinding</a:t>
              </a:r>
              <a:endParaRPr lang="en-US" altLang="en-US" sz="2000" b="1">
                <a:solidFill>
                  <a:srgbClr val="052049"/>
                </a:solidFill>
              </a:endParaRPr>
            </a:p>
          </p:txBody>
        </p:sp>
        <p:sp>
          <p:nvSpPr>
            <p:cNvPr id="548901" name="Text Box 37">
              <a:extLst>
                <a:ext uri="{FF2B5EF4-FFF2-40B4-BE49-F238E27FC236}">
                  <a16:creationId xmlns:a16="http://schemas.microsoft.com/office/drawing/2014/main" id="{BC0CCFDF-DC93-2E47-BA4C-302BE3F1D52D}"/>
                </a:ext>
              </a:extLst>
            </p:cNvPr>
            <p:cNvSpPr txBox="1">
              <a:spLocks noChangeArrowheads="1"/>
            </p:cNvSpPr>
            <p:nvPr/>
          </p:nvSpPr>
          <p:spPr bwMode="auto">
            <a:xfrm>
              <a:off x="1979" y="2672"/>
              <a:ext cx="1156" cy="335"/>
            </a:xfrm>
            <a:prstGeom prst="rect">
              <a:avLst/>
            </a:prstGeom>
            <a:solidFill>
              <a:srgbClr val="050895"/>
            </a:solidFill>
            <a:ln w="12700">
              <a:solidFill>
                <a:srgbClr val="0000FF"/>
              </a:solidFill>
              <a:miter lim="800000"/>
              <a:headEnd/>
              <a:tailEnd/>
            </a:ln>
            <a:effectLst>
              <a:outerShdw blurRad="63500" dist="38099" dir="2700000" algn="ctr" rotWithShape="0">
                <a:schemeClr val="bg2">
                  <a:alpha val="74997"/>
                </a:schemeClr>
              </a:outerShdw>
            </a:effectLst>
          </p:spPr>
          <p:txBody>
            <a:bodyPr>
              <a:spAutoFit/>
            </a:bodyPr>
            <a:lstStyle>
              <a:lvl1pPr>
                <a:defRPr sz="2800">
                  <a:solidFill>
                    <a:schemeClr val="tx1"/>
                  </a:solidFill>
                  <a:latin typeface="Helvetica" charset="0"/>
                  <a:ea typeface="ＭＳ Ｐゴシック" charset="-128"/>
                </a:defRPr>
              </a:lvl1pPr>
              <a:lvl2pPr marL="742950" indent="-285750">
                <a:defRPr sz="2800">
                  <a:solidFill>
                    <a:schemeClr val="tx1"/>
                  </a:solidFill>
                  <a:latin typeface="Helvetica" charset="0"/>
                  <a:ea typeface="ＭＳ Ｐゴシック" charset="-128"/>
                </a:defRPr>
              </a:lvl2pPr>
              <a:lvl3pPr marL="1143000" indent="-228600">
                <a:defRPr sz="2800">
                  <a:solidFill>
                    <a:schemeClr val="tx1"/>
                  </a:solidFill>
                  <a:latin typeface="Helvetica" charset="0"/>
                  <a:ea typeface="ＭＳ Ｐゴシック" charset="-128"/>
                </a:defRPr>
              </a:lvl3pPr>
              <a:lvl4pPr marL="1600200" indent="-228600">
                <a:defRPr sz="2800">
                  <a:solidFill>
                    <a:schemeClr val="tx1"/>
                  </a:solidFill>
                  <a:latin typeface="Helvetica" charset="0"/>
                  <a:ea typeface="ＭＳ Ｐゴシック" charset="-128"/>
                </a:defRPr>
              </a:lvl4pPr>
              <a:lvl5pPr marL="2057400" indent="-228600">
                <a:defRPr sz="2800">
                  <a:solidFill>
                    <a:schemeClr val="tx1"/>
                  </a:solidFill>
                  <a:latin typeface="Helvetica" charset="0"/>
                  <a:ea typeface="ＭＳ Ｐゴシック" charset="-128"/>
                </a:defRPr>
              </a:lvl5pPr>
              <a:lvl6pPr marL="2514600" indent="-228600" algn="ctr" eaLnBrk="0" fontAlgn="base" hangingPunct="0">
                <a:spcBef>
                  <a:spcPct val="0"/>
                </a:spcBef>
                <a:spcAft>
                  <a:spcPct val="0"/>
                </a:spcAft>
                <a:defRPr sz="2800">
                  <a:solidFill>
                    <a:schemeClr val="tx1"/>
                  </a:solidFill>
                  <a:latin typeface="Helvetica" charset="0"/>
                  <a:ea typeface="ＭＳ Ｐゴシック" charset="-128"/>
                </a:defRPr>
              </a:lvl6pPr>
              <a:lvl7pPr marL="2971800" indent="-228600" algn="ctr" eaLnBrk="0" fontAlgn="base" hangingPunct="0">
                <a:spcBef>
                  <a:spcPct val="0"/>
                </a:spcBef>
                <a:spcAft>
                  <a:spcPct val="0"/>
                </a:spcAft>
                <a:defRPr sz="2800">
                  <a:solidFill>
                    <a:schemeClr val="tx1"/>
                  </a:solidFill>
                  <a:latin typeface="Helvetica" charset="0"/>
                  <a:ea typeface="ＭＳ Ｐゴシック" charset="-128"/>
                </a:defRPr>
              </a:lvl7pPr>
              <a:lvl8pPr marL="3429000" indent="-228600" algn="ctr" eaLnBrk="0" fontAlgn="base" hangingPunct="0">
                <a:spcBef>
                  <a:spcPct val="0"/>
                </a:spcBef>
                <a:spcAft>
                  <a:spcPct val="0"/>
                </a:spcAft>
                <a:defRPr sz="2800">
                  <a:solidFill>
                    <a:schemeClr val="tx1"/>
                  </a:solidFill>
                  <a:latin typeface="Helvetica" charset="0"/>
                  <a:ea typeface="ＭＳ Ｐゴシック" charset="-128"/>
                </a:defRPr>
              </a:lvl8pPr>
              <a:lvl9pPr marL="3886200" indent="-228600" algn="ctr" eaLnBrk="0" fontAlgn="base" hangingPunct="0">
                <a:spcBef>
                  <a:spcPct val="0"/>
                </a:spcBef>
                <a:spcAft>
                  <a:spcPct val="0"/>
                </a:spcAft>
                <a:defRPr sz="2800">
                  <a:solidFill>
                    <a:schemeClr val="tx1"/>
                  </a:solidFill>
                  <a:latin typeface="Helvetica" charset="0"/>
                  <a:ea typeface="ＭＳ Ｐゴシック" charset="-128"/>
                </a:defRPr>
              </a:lvl9pPr>
            </a:lstStyle>
            <a:p>
              <a:pPr algn="ctr" defTabSz="914400" eaLnBrk="0" fontAlgn="base" hangingPunct="0">
                <a:spcBef>
                  <a:spcPct val="50000"/>
                </a:spcBef>
                <a:spcAft>
                  <a:spcPct val="0"/>
                </a:spcAft>
                <a:defRPr/>
              </a:pPr>
              <a:r>
                <a:rPr lang="en-US" altLang="en-US" b="1" dirty="0">
                  <a:solidFill>
                    <a:srgbClr val="FFFF00"/>
                  </a:solidFill>
                </a:rPr>
                <a:t>Placebo</a:t>
              </a:r>
              <a:endParaRPr lang="en-US" altLang="en-US" dirty="0">
                <a:solidFill>
                  <a:srgbClr val="FFFF00"/>
                </a:solidFill>
              </a:endParaRPr>
            </a:p>
          </p:txBody>
        </p:sp>
      </p:grpSp>
      <p:sp>
        <p:nvSpPr>
          <p:cNvPr id="2" name="Slide Number Placeholder 1">
            <a:extLst>
              <a:ext uri="{FF2B5EF4-FFF2-40B4-BE49-F238E27FC236}">
                <a16:creationId xmlns:a16="http://schemas.microsoft.com/office/drawing/2014/main" id="{86BAA214-CE63-4F3B-8649-E47E9AC24BAD}"/>
              </a:ext>
            </a:extLst>
          </p:cNvPr>
          <p:cNvSpPr>
            <a:spLocks noGrp="1"/>
          </p:cNvSpPr>
          <p:nvPr>
            <p:ph type="sldNum" sz="quarter" idx="12"/>
          </p:nvPr>
        </p:nvSpPr>
        <p:spPr/>
        <p:txBody>
          <a:bodyPr/>
          <a:lstStyle/>
          <a:p>
            <a:pPr>
              <a:defRPr/>
            </a:pPr>
            <a:fld id="{55DB70E2-3929-4620-B6BA-4AC054379E69}" type="slidenum">
              <a:rPr lang="en-US">
                <a:solidFill>
                  <a:srgbClr val="052049"/>
                </a:solidFill>
              </a:rPr>
              <a:pPr>
                <a:defRPr/>
              </a:pPr>
              <a:t>16</a:t>
            </a:fld>
            <a:endParaRPr lang="en-US"/>
          </a:p>
        </p:txBody>
      </p:sp>
    </p:spTree>
    <p:extLst>
      <p:ext uri="{BB962C8B-B14F-4D97-AF65-F5344CB8AC3E}">
        <p14:creationId xmlns:p14="http://schemas.microsoft.com/office/powerpoint/2010/main" val="39214190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48899"/>
                                        </p:tgtEl>
                                        <p:attrNameLst>
                                          <p:attrName>style.visibility</p:attrName>
                                        </p:attrNameLst>
                                      </p:cBhvr>
                                      <p:to>
                                        <p:strVal val="visible"/>
                                      </p:to>
                                    </p:set>
                                    <p:animEffect transition="in" filter="fade">
                                      <p:cBhvr>
                                        <p:cTn id="7" dur="500"/>
                                        <p:tgtEl>
                                          <p:spTgt spid="5488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548892">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548902"/>
                                        </p:tgtEl>
                                        <p:attrNameLst>
                                          <p:attrName>style.visibility</p:attrName>
                                        </p:attrNameLst>
                                      </p:cBhvr>
                                      <p:to>
                                        <p:strVal val="visible"/>
                                      </p:to>
                                    </p:set>
                                    <p:animEffect transition="in" filter="fade">
                                      <p:cBhvr>
                                        <p:cTn id="16" dur="500"/>
                                        <p:tgtEl>
                                          <p:spTgt spid="548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892"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614488" y="1157287"/>
            <a:ext cx="4678296" cy="3128963"/>
          </a:xfrm>
          <a:prstGeom prst="rect">
            <a:avLst/>
          </a:prstGeom>
        </p:spPr>
      </p:pic>
      <p:sp>
        <p:nvSpPr>
          <p:cNvPr id="5" name="Rectangle 4"/>
          <p:cNvSpPr/>
          <p:nvPr/>
        </p:nvSpPr>
        <p:spPr>
          <a:xfrm>
            <a:off x="874713" y="4639356"/>
            <a:ext cx="7629525" cy="1304203"/>
          </a:xfrm>
          <a:prstGeom prst="rect">
            <a:avLst/>
          </a:prstGeom>
        </p:spPr>
        <p:txBody>
          <a:bodyPr wrap="square">
            <a:spAutoFit/>
          </a:bodyPr>
          <a:lstStyle/>
          <a:p>
            <a:pPr marL="342900" indent="-342900" eaLnBrk="0" hangingPunct="0">
              <a:spcBef>
                <a:spcPct val="50000"/>
              </a:spcBef>
              <a:buFont typeface="Arial" panose="020B0604020202020204" pitchFamily="34" charset="0"/>
              <a:buChar char="•"/>
              <a:defRPr/>
            </a:pPr>
            <a:r>
              <a:rPr lang="en-US" altLang="en-US" sz="2250" dirty="0"/>
              <a:t>Variable A is referred to as an instrumental variable (IV) or “instrument”</a:t>
            </a:r>
          </a:p>
          <a:p>
            <a:pPr marL="342900" indent="-342900" eaLnBrk="0" hangingPunct="0">
              <a:spcBef>
                <a:spcPct val="50000"/>
              </a:spcBef>
              <a:buFont typeface="Arial" panose="020B0604020202020204" pitchFamily="34" charset="0"/>
              <a:buChar char="•"/>
              <a:defRPr/>
            </a:pPr>
            <a:r>
              <a:rPr lang="en-US" altLang="en-US" sz="2250" dirty="0"/>
              <a:t>IV: a factor related to exposure but nothing else</a:t>
            </a:r>
          </a:p>
        </p:txBody>
      </p:sp>
      <p:sp>
        <p:nvSpPr>
          <p:cNvPr id="2" name="TextBox 1">
            <a:extLst>
              <a:ext uri="{FF2B5EF4-FFF2-40B4-BE49-F238E27FC236}">
                <a16:creationId xmlns:a16="http://schemas.microsoft.com/office/drawing/2014/main" id="{2E3A5C63-6A63-E34B-99F7-FD13729060C7}"/>
              </a:ext>
            </a:extLst>
          </p:cNvPr>
          <p:cNvSpPr txBox="1"/>
          <p:nvPr/>
        </p:nvSpPr>
        <p:spPr bwMode="auto">
          <a:xfrm>
            <a:off x="409903" y="155971"/>
            <a:ext cx="5502166" cy="307777"/>
          </a:xfrm>
          <a:prstGeom prst="rect">
            <a:avLst/>
          </a:prstGeom>
          <a:noFill/>
          <a:ln w="19050" algn="ctr">
            <a:noFill/>
            <a:miter lim="800000"/>
            <a:headEnd/>
            <a:tailEnd/>
          </a:ln>
        </p:spPr>
        <p:txBody>
          <a:bodyPr wrap="square" lIns="0" tIns="0" rIns="0" bIns="0" rtlCol="0">
            <a:spAutoFit/>
          </a:bodyPr>
          <a:lstStyle/>
          <a:p>
            <a:r>
              <a:rPr lang="en-US" sz="2000" dirty="0"/>
              <a:t>EPI203, Confounding &amp; Interaction</a:t>
            </a:r>
          </a:p>
        </p:txBody>
      </p:sp>
      <p:sp>
        <p:nvSpPr>
          <p:cNvPr id="3" name="Slide Number Placeholder 2">
            <a:extLst>
              <a:ext uri="{FF2B5EF4-FFF2-40B4-BE49-F238E27FC236}">
                <a16:creationId xmlns:a16="http://schemas.microsoft.com/office/drawing/2014/main" id="{E40BF5D9-6F97-439A-B8D5-257F3B658F46}"/>
              </a:ext>
            </a:extLst>
          </p:cNvPr>
          <p:cNvSpPr>
            <a:spLocks noGrp="1"/>
          </p:cNvSpPr>
          <p:nvPr>
            <p:ph type="sldNum" sz="quarter" idx="10"/>
          </p:nvPr>
        </p:nvSpPr>
        <p:spPr/>
        <p:txBody>
          <a:bodyPr/>
          <a:lstStyle/>
          <a:p>
            <a:pPr>
              <a:defRPr/>
            </a:pPr>
            <a:fld id="{FAA74B69-70FD-A649-B131-F3438782CAA4}" type="slidenum">
              <a:rPr lang="en-US" altLang="en-US">
                <a:solidFill>
                  <a:srgbClr val="052049"/>
                </a:solidFill>
              </a:rPr>
              <a:pPr>
                <a:defRPr/>
              </a:pPr>
              <a:t>17</a:t>
            </a:fld>
            <a:endParaRPr lang="en-US"/>
          </a:p>
        </p:txBody>
      </p:sp>
    </p:spTree>
    <p:extLst>
      <p:ext uri="{BB962C8B-B14F-4D97-AF65-F5344CB8AC3E}">
        <p14:creationId xmlns:p14="http://schemas.microsoft.com/office/powerpoint/2010/main" val="2259746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513129" y="573959"/>
            <a:ext cx="4678296" cy="3128963"/>
          </a:xfrm>
          <a:prstGeom prst="rect">
            <a:avLst/>
          </a:prstGeom>
        </p:spPr>
      </p:pic>
      <p:sp>
        <p:nvSpPr>
          <p:cNvPr id="5" name="Rectangle 4"/>
          <p:cNvSpPr/>
          <p:nvPr/>
        </p:nvSpPr>
        <p:spPr>
          <a:xfrm>
            <a:off x="252248" y="3994089"/>
            <a:ext cx="8639503" cy="1823576"/>
          </a:xfrm>
          <a:prstGeom prst="rect">
            <a:avLst/>
          </a:prstGeom>
        </p:spPr>
        <p:txBody>
          <a:bodyPr wrap="square">
            <a:spAutoFit/>
          </a:bodyPr>
          <a:lstStyle/>
          <a:p>
            <a:pPr marL="342900" indent="-342900" eaLnBrk="0" hangingPunct="0">
              <a:spcBef>
                <a:spcPct val="50000"/>
              </a:spcBef>
              <a:buFont typeface="Arial" panose="020B0604020202020204" pitchFamily="34" charset="0"/>
              <a:buChar char="•"/>
              <a:defRPr/>
            </a:pPr>
            <a:r>
              <a:rPr lang="en-US" altLang="en-US" sz="2250" dirty="0"/>
              <a:t>Here, let A (the IV) be randomization in a RCT.</a:t>
            </a:r>
          </a:p>
          <a:p>
            <a:pPr marL="342900" indent="-342900" eaLnBrk="0" hangingPunct="0">
              <a:spcBef>
                <a:spcPct val="50000"/>
              </a:spcBef>
              <a:buFont typeface="Arial" panose="020B0604020202020204" pitchFamily="34" charset="0"/>
              <a:buChar char="•"/>
              <a:defRPr/>
            </a:pPr>
            <a:r>
              <a:rPr lang="en-US" altLang="en-US" sz="2250" dirty="0"/>
              <a:t>Randomization is related to the Exposure and nothing else. </a:t>
            </a:r>
          </a:p>
          <a:p>
            <a:pPr marL="342900" indent="-342900" eaLnBrk="0" hangingPunct="0">
              <a:spcBef>
                <a:spcPct val="50000"/>
              </a:spcBef>
              <a:buFont typeface="Arial" panose="020B0604020202020204" pitchFamily="34" charset="0"/>
              <a:buChar char="•"/>
              <a:defRPr/>
            </a:pPr>
            <a:r>
              <a:rPr lang="en-US" altLang="en-US" sz="2250" dirty="0"/>
              <a:t>In a RCT, we focus on the IV</a:t>
            </a:r>
            <a:r>
              <a:rPr lang="en-US" altLang="en-US" sz="2250" dirty="0">
                <a:sym typeface="Wingdings" pitchFamily="2" charset="2"/>
              </a:rPr>
              <a:t></a:t>
            </a:r>
            <a:r>
              <a:rPr lang="en-US" altLang="en-US" sz="2250" dirty="0"/>
              <a:t>D relationship (randomized assignment and disease outcomes) in Intent-to-Treat analyses</a:t>
            </a:r>
          </a:p>
        </p:txBody>
      </p:sp>
      <p:sp>
        <p:nvSpPr>
          <p:cNvPr id="2" name="TextBox 1">
            <a:extLst>
              <a:ext uri="{FF2B5EF4-FFF2-40B4-BE49-F238E27FC236}">
                <a16:creationId xmlns:a16="http://schemas.microsoft.com/office/drawing/2014/main" id="{2E3A5C63-6A63-E34B-99F7-FD13729060C7}"/>
              </a:ext>
            </a:extLst>
          </p:cNvPr>
          <p:cNvSpPr txBox="1"/>
          <p:nvPr/>
        </p:nvSpPr>
        <p:spPr bwMode="auto">
          <a:xfrm>
            <a:off x="409903" y="155971"/>
            <a:ext cx="5502166" cy="307777"/>
          </a:xfrm>
          <a:prstGeom prst="rect">
            <a:avLst/>
          </a:prstGeom>
          <a:noFill/>
          <a:ln w="19050" algn="ctr">
            <a:noFill/>
            <a:miter lim="800000"/>
            <a:headEnd/>
            <a:tailEnd/>
          </a:ln>
        </p:spPr>
        <p:txBody>
          <a:bodyPr wrap="square" lIns="0" tIns="0" rIns="0" bIns="0" rtlCol="0">
            <a:spAutoFit/>
          </a:bodyPr>
          <a:lstStyle/>
          <a:p>
            <a:r>
              <a:rPr lang="en-US" sz="2000" dirty="0"/>
              <a:t>EPI203, Confounding &amp; Interaction</a:t>
            </a:r>
          </a:p>
        </p:txBody>
      </p:sp>
      <p:sp>
        <p:nvSpPr>
          <p:cNvPr id="6" name="TextBox 5">
            <a:extLst>
              <a:ext uri="{FF2B5EF4-FFF2-40B4-BE49-F238E27FC236}">
                <a16:creationId xmlns:a16="http://schemas.microsoft.com/office/drawing/2014/main" id="{6D229058-8A0E-B943-AEBA-4AEE3A328A95}"/>
              </a:ext>
            </a:extLst>
          </p:cNvPr>
          <p:cNvSpPr txBox="1"/>
          <p:nvPr/>
        </p:nvSpPr>
        <p:spPr bwMode="auto">
          <a:xfrm>
            <a:off x="1072062" y="3121570"/>
            <a:ext cx="2459421" cy="430887"/>
          </a:xfrm>
          <a:prstGeom prst="rect">
            <a:avLst/>
          </a:prstGeom>
          <a:solidFill>
            <a:schemeClr val="bg2"/>
          </a:solidFill>
          <a:ln w="19050" algn="ctr">
            <a:noFill/>
            <a:miter lim="800000"/>
            <a:headEnd/>
            <a:tailEnd/>
          </a:ln>
        </p:spPr>
        <p:txBody>
          <a:bodyPr wrap="square" lIns="0" tIns="0" rIns="0" bIns="0" rtlCol="0">
            <a:spAutoFit/>
          </a:bodyPr>
          <a:lstStyle/>
          <a:p>
            <a:r>
              <a:rPr lang="en-US" sz="2800" dirty="0"/>
              <a:t>Randomization</a:t>
            </a:r>
          </a:p>
        </p:txBody>
      </p:sp>
      <p:sp>
        <p:nvSpPr>
          <p:cNvPr id="3" name="Slide Number Placeholder 2">
            <a:extLst>
              <a:ext uri="{FF2B5EF4-FFF2-40B4-BE49-F238E27FC236}">
                <a16:creationId xmlns:a16="http://schemas.microsoft.com/office/drawing/2014/main" id="{962F74EC-B884-46E1-A9BE-2C4A3F267924}"/>
              </a:ext>
            </a:extLst>
          </p:cNvPr>
          <p:cNvSpPr>
            <a:spLocks noGrp="1"/>
          </p:cNvSpPr>
          <p:nvPr>
            <p:ph type="sldNum" sz="quarter" idx="10"/>
          </p:nvPr>
        </p:nvSpPr>
        <p:spPr/>
        <p:txBody>
          <a:bodyPr/>
          <a:lstStyle/>
          <a:p>
            <a:pPr>
              <a:defRPr/>
            </a:pPr>
            <a:fld id="{FAA74B69-70FD-A649-B131-F3438782CAA4}" type="slidenum">
              <a:rPr lang="en-US" altLang="en-US">
                <a:solidFill>
                  <a:srgbClr val="052049"/>
                </a:solidFill>
              </a:rPr>
              <a:pPr>
                <a:defRPr/>
              </a:pPr>
              <a:t>18</a:t>
            </a:fld>
            <a:endParaRPr lang="en-US"/>
          </a:p>
        </p:txBody>
      </p:sp>
      <p:cxnSp>
        <p:nvCxnSpPr>
          <p:cNvPr id="8" name="Straight Arrow Connector 7">
            <a:extLst>
              <a:ext uri="{FF2B5EF4-FFF2-40B4-BE49-F238E27FC236}">
                <a16:creationId xmlns:a16="http://schemas.microsoft.com/office/drawing/2014/main" id="{6ACD10CC-6B6F-9D49-A0A6-07D9BB2DAFD6}"/>
              </a:ext>
            </a:extLst>
          </p:cNvPr>
          <p:cNvCxnSpPr>
            <a:cxnSpLocks/>
          </p:cNvCxnSpPr>
          <p:nvPr/>
        </p:nvCxnSpPr>
        <p:spPr>
          <a:xfrm>
            <a:off x="3531483" y="3345629"/>
            <a:ext cx="3021717" cy="0"/>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60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2" presetClass="entr" presetSubtype="8"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p:tgtEl>
                                          <p:spTgt spid="8"/>
                                        </p:tgtEl>
                                        <p:attrNameLst>
                                          <p:attrName>ppt_x</p:attrName>
                                        </p:attrNameLst>
                                      </p:cBhvr>
                                      <p:tavLst>
                                        <p:tav tm="0">
                                          <p:val>
                                            <p:strVal val="#ppt_x-#ppt_w*1.125000"/>
                                          </p:val>
                                        </p:tav>
                                        <p:tav tm="100000">
                                          <p:val>
                                            <p:strVal val="#ppt_x"/>
                                          </p:val>
                                        </p:tav>
                                      </p:tavLst>
                                    </p:anim>
                                    <p:animEffect transition="in" filter="wipe(right)">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356B6B9-29C5-D84D-A25A-5A6B83836CC8}"/>
              </a:ext>
            </a:extLst>
          </p:cNvPr>
          <p:cNvSpPr>
            <a:spLocks noGrp="1"/>
          </p:cNvSpPr>
          <p:nvPr>
            <p:ph type="sldNum" sz="quarter" idx="13"/>
          </p:nvPr>
        </p:nvSpPr>
        <p:spPr/>
        <p:txBody>
          <a:bodyPr/>
          <a:lstStyle/>
          <a:p>
            <a:pPr>
              <a:defRPr/>
            </a:pPr>
            <a:fld id="{55DB70E2-3929-4620-B6BA-4AC054379E69}" type="slidenum">
              <a:rPr lang="en-US" smtClean="0">
                <a:solidFill>
                  <a:srgbClr val="052049"/>
                </a:solidFill>
              </a:rPr>
              <a:pPr>
                <a:defRPr/>
              </a:pPr>
              <a:t>19</a:t>
            </a:fld>
            <a:endParaRPr lang="en-US">
              <a:solidFill>
                <a:srgbClr val="052049"/>
              </a:solidFill>
            </a:endParaRPr>
          </a:p>
        </p:txBody>
      </p:sp>
      <p:sp>
        <p:nvSpPr>
          <p:cNvPr id="4" name="Title 3">
            <a:extLst>
              <a:ext uri="{FF2B5EF4-FFF2-40B4-BE49-F238E27FC236}">
                <a16:creationId xmlns:a16="http://schemas.microsoft.com/office/drawing/2014/main" id="{EEF79204-E892-9F4A-B446-38BAE93FD370}"/>
              </a:ext>
            </a:extLst>
          </p:cNvPr>
          <p:cNvSpPr>
            <a:spLocks noGrp="1"/>
          </p:cNvSpPr>
          <p:nvPr>
            <p:ph type="title"/>
          </p:nvPr>
        </p:nvSpPr>
        <p:spPr/>
        <p:txBody>
          <a:bodyPr/>
          <a:lstStyle/>
          <a:p>
            <a:r>
              <a:rPr lang="en-US" dirty="0"/>
              <a:t>Randomized Controlled Trial attributes:</a:t>
            </a:r>
          </a:p>
        </p:txBody>
      </p:sp>
      <p:sp>
        <p:nvSpPr>
          <p:cNvPr id="5" name="Text Placeholder 4">
            <a:extLst>
              <a:ext uri="{FF2B5EF4-FFF2-40B4-BE49-F238E27FC236}">
                <a16:creationId xmlns:a16="http://schemas.microsoft.com/office/drawing/2014/main" id="{2E2D21AB-F80D-B845-95D2-5FA3335F5EB5}"/>
              </a:ext>
            </a:extLst>
          </p:cNvPr>
          <p:cNvSpPr>
            <a:spLocks noGrp="1"/>
          </p:cNvSpPr>
          <p:nvPr>
            <p:ph type="body" sz="quarter" idx="14"/>
          </p:nvPr>
        </p:nvSpPr>
        <p:spPr>
          <a:xfrm>
            <a:off x="453585" y="1326177"/>
            <a:ext cx="8414657" cy="4258193"/>
          </a:xfrm>
        </p:spPr>
        <p:txBody>
          <a:bodyPr>
            <a:normAutofit/>
          </a:bodyPr>
          <a:lstStyle/>
          <a:p>
            <a:pPr lvl="1"/>
            <a:r>
              <a:rPr lang="en-US" sz="2800" dirty="0"/>
              <a:t>Randomization to Exposure (e.g., drug) or a Control (e.g., placebo) </a:t>
            </a:r>
          </a:p>
          <a:p>
            <a:pPr lvl="2"/>
            <a:r>
              <a:rPr lang="en-US" sz="2600" dirty="0"/>
              <a:t>Addresses known &amp; unknown confounding factors</a:t>
            </a:r>
          </a:p>
          <a:p>
            <a:pPr lvl="1"/>
            <a:r>
              <a:rPr lang="en-US" sz="2800" dirty="0"/>
              <a:t>Intention to Treat (ITT): “once randomized, always analyzed”</a:t>
            </a:r>
          </a:p>
          <a:p>
            <a:pPr lvl="2"/>
            <a:r>
              <a:rPr lang="en-US" sz="2600" dirty="0"/>
              <a:t>Maintains randomization </a:t>
            </a:r>
          </a:p>
          <a:p>
            <a:pPr lvl="1"/>
            <a:r>
              <a:rPr lang="en-US" sz="2800" dirty="0"/>
              <a:t>Blinding minimizes bias in assessments/self-report</a:t>
            </a:r>
          </a:p>
        </p:txBody>
      </p:sp>
    </p:spTree>
    <p:extLst>
      <p:ext uri="{BB962C8B-B14F-4D97-AF65-F5344CB8AC3E}">
        <p14:creationId xmlns:p14="http://schemas.microsoft.com/office/powerpoint/2010/main" val="371408555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lvl="0"/>
            <a:r>
              <a:rPr lang="en-US" dirty="0"/>
              <a:t>DISCLOSURES</a:t>
            </a:r>
          </a:p>
        </p:txBody>
      </p:sp>
      <p:sp>
        <p:nvSpPr>
          <p:cNvPr id="10" name="Content Placeholder 9"/>
          <p:cNvSpPr>
            <a:spLocks noGrp="1"/>
          </p:cNvSpPr>
          <p:nvPr>
            <p:ph idx="1"/>
          </p:nvPr>
        </p:nvSpPr>
        <p:spPr/>
        <p:txBody>
          <a:bodyPr/>
          <a:lstStyle/>
          <a:p>
            <a:r>
              <a:rPr lang="en-US" dirty="0"/>
              <a:t>Individual: Research collaborations with </a:t>
            </a:r>
            <a:r>
              <a:rPr lang="en-US" dirty="0" err="1"/>
              <a:t>GenomeDx</a:t>
            </a:r>
            <a:r>
              <a:rPr lang="en-US" dirty="0"/>
              <a:t> </a:t>
            </a:r>
          </a:p>
          <a:p>
            <a:endParaRPr lang="en-US" dirty="0"/>
          </a:p>
          <a:p>
            <a:r>
              <a:rPr lang="en-US" dirty="0"/>
              <a:t>Urology Dept: Research collaborations with Genomic Health Inc., Genome Dx, &amp; Myriad Genetics</a:t>
            </a:r>
          </a:p>
          <a:p>
            <a:endParaRPr lang="en-US" dirty="0"/>
          </a:p>
          <a:p>
            <a:r>
              <a:rPr lang="en-US" dirty="0"/>
              <a:t>Husband: full time employee for Adela, Inc.</a:t>
            </a:r>
          </a:p>
        </p:txBody>
      </p:sp>
    </p:spTree>
    <p:extLst>
      <p:ext uri="{BB962C8B-B14F-4D97-AF65-F5344CB8AC3E}">
        <p14:creationId xmlns:p14="http://schemas.microsoft.com/office/powerpoint/2010/main" val="267778672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a:extLst>
              <a:ext uri="{FF2B5EF4-FFF2-40B4-BE49-F238E27FC236}">
                <a16:creationId xmlns:a16="http://schemas.microsoft.com/office/drawing/2014/main" id="{EE9F0D1D-3B6D-884F-926B-1A41EACE6A02}"/>
              </a:ext>
            </a:extLst>
          </p:cNvPr>
          <p:cNvSpPr>
            <a:spLocks noGrp="1" noChangeArrowheads="1"/>
          </p:cNvSpPr>
          <p:nvPr>
            <p:ph type="title"/>
          </p:nvPr>
        </p:nvSpPr>
        <p:spPr/>
        <p:txBody>
          <a:bodyPr/>
          <a:lstStyle/>
          <a:p>
            <a:r>
              <a:rPr lang="en-US" altLang="en-US" dirty="0"/>
              <a:t>RCT Rationale</a:t>
            </a:r>
          </a:p>
        </p:txBody>
      </p:sp>
      <p:sp>
        <p:nvSpPr>
          <p:cNvPr id="547843" name="Rectangle 3">
            <a:extLst>
              <a:ext uri="{FF2B5EF4-FFF2-40B4-BE49-F238E27FC236}">
                <a16:creationId xmlns:a16="http://schemas.microsoft.com/office/drawing/2014/main" id="{61868211-8349-9F46-9CA7-5E88360AD926}"/>
              </a:ext>
            </a:extLst>
          </p:cNvPr>
          <p:cNvSpPr>
            <a:spLocks noGrp="1" noChangeArrowheads="1"/>
          </p:cNvSpPr>
          <p:nvPr>
            <p:ph type="body" idx="1"/>
          </p:nvPr>
        </p:nvSpPr>
        <p:spPr>
          <a:xfrm>
            <a:off x="489500" y="1118703"/>
            <a:ext cx="8137665" cy="4878872"/>
          </a:xfrm>
        </p:spPr>
        <p:txBody>
          <a:bodyPr/>
          <a:lstStyle/>
          <a:p>
            <a:r>
              <a:rPr lang="en-US" altLang="en-US" sz="2400" dirty="0"/>
              <a:t>Why do a randomized blinded trial?</a:t>
            </a:r>
          </a:p>
          <a:p>
            <a:pPr lvl="1"/>
            <a:r>
              <a:rPr lang="en-US" altLang="en-US" sz="2400" dirty="0"/>
              <a:t>minimize confounding </a:t>
            </a:r>
          </a:p>
          <a:p>
            <a:pPr lvl="1"/>
            <a:r>
              <a:rPr lang="en-US" altLang="en-US" sz="2400" dirty="0"/>
              <a:t>minimize co-interventions</a:t>
            </a:r>
          </a:p>
          <a:p>
            <a:pPr lvl="1"/>
            <a:r>
              <a:rPr lang="en-US" altLang="en-US" sz="2400" dirty="0"/>
              <a:t>minimize biased outcome ascertainment</a:t>
            </a:r>
          </a:p>
          <a:p>
            <a:r>
              <a:rPr lang="en-US" altLang="en-US" sz="2400" dirty="0"/>
              <a:t>Why </a:t>
            </a:r>
            <a:r>
              <a:rPr lang="en-US" altLang="en-US" sz="2400" b="1" i="1" dirty="0"/>
              <a:t>not</a:t>
            </a:r>
            <a:r>
              <a:rPr lang="en-US" altLang="en-US" sz="2400" dirty="0"/>
              <a:t> do a randomized trial?</a:t>
            </a:r>
          </a:p>
          <a:p>
            <a:pPr lvl="1"/>
            <a:r>
              <a:rPr lang="en-US" altLang="en-US" sz="2400" dirty="0"/>
              <a:t>major ethical issues</a:t>
            </a:r>
          </a:p>
          <a:p>
            <a:pPr lvl="1"/>
            <a:r>
              <a:rPr lang="en-US" altLang="en-US" sz="2400" dirty="0"/>
              <a:t>narrow research question</a:t>
            </a:r>
          </a:p>
          <a:p>
            <a:pPr lvl="1"/>
            <a:r>
              <a:rPr lang="en-US" altLang="en-US" sz="2400" dirty="0"/>
              <a:t>expensive</a:t>
            </a:r>
          </a:p>
          <a:p>
            <a:pPr lvl="1"/>
            <a:r>
              <a:rPr lang="en-US" altLang="en-US" sz="2400" dirty="0"/>
              <a:t>long time from idea to publication</a:t>
            </a:r>
          </a:p>
          <a:p>
            <a:pPr lvl="1"/>
            <a:r>
              <a:rPr lang="en-US" altLang="en-US" sz="2400" dirty="0"/>
              <a:t>may not be generalizable</a:t>
            </a:r>
          </a:p>
          <a:p>
            <a:r>
              <a:rPr lang="en-US" altLang="en-US" sz="2400" dirty="0"/>
              <a:t>Generally reserved for mature questions</a:t>
            </a:r>
          </a:p>
        </p:txBody>
      </p:sp>
      <p:sp>
        <p:nvSpPr>
          <p:cNvPr id="2" name="Slide Number Placeholder 1">
            <a:extLst>
              <a:ext uri="{FF2B5EF4-FFF2-40B4-BE49-F238E27FC236}">
                <a16:creationId xmlns:a16="http://schemas.microsoft.com/office/drawing/2014/main" id="{65D183CC-A445-461F-B6D7-7B35C2F23957}"/>
              </a:ext>
            </a:extLst>
          </p:cNvPr>
          <p:cNvSpPr>
            <a:spLocks noGrp="1"/>
          </p:cNvSpPr>
          <p:nvPr>
            <p:ph type="sldNum" sz="quarter" idx="10"/>
          </p:nvPr>
        </p:nvSpPr>
        <p:spPr/>
        <p:txBody>
          <a:bodyPr/>
          <a:lstStyle/>
          <a:p>
            <a:pPr>
              <a:defRPr/>
            </a:pPr>
            <a:fld id="{FAA74B69-70FD-A649-B131-F3438782CAA4}" type="slidenum">
              <a:rPr lang="en-US" altLang="en-US">
                <a:solidFill>
                  <a:srgbClr val="052049"/>
                </a:solidFill>
              </a:rPr>
              <a:pPr>
                <a:defRPr/>
              </a:pPr>
              <a:t>20</a:t>
            </a:fld>
            <a:endParaRPr lang="en-US"/>
          </a:p>
        </p:txBody>
      </p:sp>
    </p:spTree>
    <p:extLst>
      <p:ext uri="{BB962C8B-B14F-4D97-AF65-F5344CB8AC3E}">
        <p14:creationId xmlns:p14="http://schemas.microsoft.com/office/powerpoint/2010/main" val="403398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47843">
                                            <p:txEl>
                                              <p:pRg st="4" end="4"/>
                                            </p:txEl>
                                          </p:spTgt>
                                        </p:tgtEl>
                                        <p:attrNameLst>
                                          <p:attrName>style.visibility</p:attrName>
                                        </p:attrNameLst>
                                      </p:cBhvr>
                                      <p:to>
                                        <p:strVal val="visible"/>
                                      </p:to>
                                    </p:set>
                                    <p:animEffect transition="in" filter="dissolve">
                                      <p:cBhvr>
                                        <p:cTn id="7" dur="500"/>
                                        <p:tgtEl>
                                          <p:spTgt spid="54784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47843">
                                            <p:txEl>
                                              <p:pRg st="5" end="5"/>
                                            </p:txEl>
                                          </p:spTgt>
                                        </p:tgtEl>
                                        <p:attrNameLst>
                                          <p:attrName>style.visibility</p:attrName>
                                        </p:attrNameLst>
                                      </p:cBhvr>
                                      <p:to>
                                        <p:strVal val="visible"/>
                                      </p:to>
                                    </p:set>
                                    <p:animEffect transition="in" filter="dissolve">
                                      <p:cBhvr>
                                        <p:cTn id="10" dur="500"/>
                                        <p:tgtEl>
                                          <p:spTgt spid="547843">
                                            <p:txEl>
                                              <p:pRg st="5" end="5"/>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547843">
                                            <p:txEl>
                                              <p:pRg st="6" end="6"/>
                                            </p:txEl>
                                          </p:spTgt>
                                        </p:tgtEl>
                                        <p:attrNameLst>
                                          <p:attrName>style.visibility</p:attrName>
                                        </p:attrNameLst>
                                      </p:cBhvr>
                                      <p:to>
                                        <p:strVal val="visible"/>
                                      </p:to>
                                    </p:set>
                                    <p:animEffect transition="in" filter="dissolve">
                                      <p:cBhvr>
                                        <p:cTn id="13" dur="500"/>
                                        <p:tgtEl>
                                          <p:spTgt spid="547843">
                                            <p:txEl>
                                              <p:pRg st="6" end="6"/>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547843">
                                            <p:txEl>
                                              <p:pRg st="7" end="7"/>
                                            </p:txEl>
                                          </p:spTgt>
                                        </p:tgtEl>
                                        <p:attrNameLst>
                                          <p:attrName>style.visibility</p:attrName>
                                        </p:attrNameLst>
                                      </p:cBhvr>
                                      <p:to>
                                        <p:strVal val="visible"/>
                                      </p:to>
                                    </p:set>
                                    <p:animEffect transition="in" filter="dissolve">
                                      <p:cBhvr>
                                        <p:cTn id="16" dur="500"/>
                                        <p:tgtEl>
                                          <p:spTgt spid="547843">
                                            <p:txEl>
                                              <p:pRg st="7" end="7"/>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547843">
                                            <p:txEl>
                                              <p:pRg st="8" end="8"/>
                                            </p:txEl>
                                          </p:spTgt>
                                        </p:tgtEl>
                                        <p:attrNameLst>
                                          <p:attrName>style.visibility</p:attrName>
                                        </p:attrNameLst>
                                      </p:cBhvr>
                                      <p:to>
                                        <p:strVal val="visible"/>
                                      </p:to>
                                    </p:set>
                                    <p:animEffect transition="in" filter="dissolve">
                                      <p:cBhvr>
                                        <p:cTn id="19" dur="500"/>
                                        <p:tgtEl>
                                          <p:spTgt spid="547843">
                                            <p:txEl>
                                              <p:pRg st="8" end="8"/>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547843">
                                            <p:txEl>
                                              <p:pRg st="9" end="9"/>
                                            </p:txEl>
                                          </p:spTgt>
                                        </p:tgtEl>
                                        <p:attrNameLst>
                                          <p:attrName>style.visibility</p:attrName>
                                        </p:attrNameLst>
                                      </p:cBhvr>
                                      <p:to>
                                        <p:strVal val="visible"/>
                                      </p:to>
                                    </p:set>
                                    <p:animEffect transition="in" filter="dissolve">
                                      <p:cBhvr>
                                        <p:cTn id="22" dur="500"/>
                                        <p:tgtEl>
                                          <p:spTgt spid="547843">
                                            <p:txEl>
                                              <p:pRg st="9" end="9"/>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547843">
                                            <p:txEl>
                                              <p:pRg st="10" end="10"/>
                                            </p:txEl>
                                          </p:spTgt>
                                        </p:tgtEl>
                                        <p:attrNameLst>
                                          <p:attrName>style.visibility</p:attrName>
                                        </p:attrNameLst>
                                      </p:cBhvr>
                                      <p:to>
                                        <p:strVal val="visible"/>
                                      </p:to>
                                    </p:set>
                                    <p:animEffect transition="in" filter="dissolve">
                                      <p:cBhvr>
                                        <p:cTn id="25" dur="500"/>
                                        <p:tgtEl>
                                          <p:spTgt spid="54784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92AEC0-E5D0-E746-AC6F-5AC1E5A9C6C7}"/>
              </a:ext>
            </a:extLst>
          </p:cNvPr>
          <p:cNvSpPr>
            <a:spLocks noGrp="1"/>
          </p:cNvSpPr>
          <p:nvPr>
            <p:ph type="sldNum" sz="quarter" idx="13"/>
          </p:nvPr>
        </p:nvSpPr>
        <p:spPr/>
        <p:txBody>
          <a:bodyPr/>
          <a:lstStyle/>
          <a:p>
            <a:fld id="{7BCC8D0D-EAEC-449D-9161-023DFF90F2E2}" type="slidenum">
              <a:rPr lang="en-US" smtClean="0">
                <a:solidFill>
                  <a:srgbClr val="052049"/>
                </a:solidFill>
              </a:rPr>
              <a:pPr/>
              <a:t>21</a:t>
            </a:fld>
            <a:endParaRPr lang="en-US" dirty="0">
              <a:solidFill>
                <a:srgbClr val="052049"/>
              </a:solidFill>
            </a:endParaRPr>
          </a:p>
        </p:txBody>
      </p:sp>
      <p:sp>
        <p:nvSpPr>
          <p:cNvPr id="4" name="Title 3">
            <a:extLst>
              <a:ext uri="{FF2B5EF4-FFF2-40B4-BE49-F238E27FC236}">
                <a16:creationId xmlns:a16="http://schemas.microsoft.com/office/drawing/2014/main" id="{DB3861EA-CFD3-1D4F-877F-8D25E525F212}"/>
              </a:ext>
            </a:extLst>
          </p:cNvPr>
          <p:cNvSpPr>
            <a:spLocks noGrp="1"/>
          </p:cNvSpPr>
          <p:nvPr>
            <p:ph type="title"/>
          </p:nvPr>
        </p:nvSpPr>
        <p:spPr/>
        <p:txBody>
          <a:bodyPr/>
          <a:lstStyle/>
          <a:p>
            <a:r>
              <a:rPr lang="en-US" dirty="0"/>
              <a:t>Equipoise</a:t>
            </a:r>
          </a:p>
        </p:txBody>
      </p:sp>
      <p:sp>
        <p:nvSpPr>
          <p:cNvPr id="5" name="Text Placeholder 4">
            <a:extLst>
              <a:ext uri="{FF2B5EF4-FFF2-40B4-BE49-F238E27FC236}">
                <a16:creationId xmlns:a16="http://schemas.microsoft.com/office/drawing/2014/main" id="{6DB95EB1-7AB7-2E4D-956E-0684A96390FA}"/>
              </a:ext>
            </a:extLst>
          </p:cNvPr>
          <p:cNvSpPr>
            <a:spLocks noGrp="1"/>
          </p:cNvSpPr>
          <p:nvPr>
            <p:ph type="body" sz="quarter" idx="14"/>
          </p:nvPr>
        </p:nvSpPr>
        <p:spPr/>
        <p:txBody>
          <a:bodyPr>
            <a:normAutofit/>
          </a:bodyPr>
          <a:lstStyle/>
          <a:p>
            <a:pPr marL="285750" indent="-285750">
              <a:buClr>
                <a:schemeClr val="tx1"/>
              </a:buClr>
              <a:buFont typeface="Arial" panose="020B0604020202020204" pitchFamily="34" charset="0"/>
              <a:buChar char="•"/>
            </a:pPr>
            <a:r>
              <a:rPr lang="en-US" sz="2800" dirty="0"/>
              <a:t>RCT’s are appropriate to address questions that are in a state of ”equipoise”</a:t>
            </a:r>
          </a:p>
          <a:p>
            <a:pPr marL="285750" indent="-285750">
              <a:buClr>
                <a:schemeClr val="tx1"/>
              </a:buClr>
              <a:buFont typeface="Arial" panose="020B0604020202020204" pitchFamily="34" charset="0"/>
              <a:buChar char="•"/>
            </a:pPr>
            <a:r>
              <a:rPr lang="en-US" sz="2800" dirty="0"/>
              <a:t>Equipoise means that the group or treatment  allocations in the trial must be equally acceptable based on the current state of knowledge</a:t>
            </a:r>
          </a:p>
          <a:p>
            <a:pPr>
              <a:buClr>
                <a:schemeClr val="tx1"/>
              </a:buClr>
            </a:pPr>
            <a:endParaRPr lang="en-US" sz="2800" dirty="0"/>
          </a:p>
        </p:txBody>
      </p:sp>
    </p:spTree>
    <p:extLst>
      <p:ext uri="{BB962C8B-B14F-4D97-AF65-F5344CB8AC3E}">
        <p14:creationId xmlns:p14="http://schemas.microsoft.com/office/powerpoint/2010/main" val="230030193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a:extLst>
              <a:ext uri="{FF2B5EF4-FFF2-40B4-BE49-F238E27FC236}">
                <a16:creationId xmlns:a16="http://schemas.microsoft.com/office/drawing/2014/main" id="{99F476E5-5AD1-A045-AA7C-A66ABB751C88}"/>
              </a:ext>
            </a:extLst>
          </p:cNvPr>
          <p:cNvSpPr>
            <a:spLocks noGrp="1" noChangeArrowheads="1"/>
          </p:cNvSpPr>
          <p:nvPr>
            <p:ph type="title"/>
          </p:nvPr>
        </p:nvSpPr>
        <p:spPr>
          <a:xfrm>
            <a:off x="453585" y="425002"/>
            <a:ext cx="8173580" cy="895798"/>
          </a:xfrm>
        </p:spPr>
        <p:txBody>
          <a:bodyPr>
            <a:normAutofit/>
          </a:bodyPr>
          <a:lstStyle/>
          <a:p>
            <a:r>
              <a:rPr lang="en-US" altLang="en-US" sz="3200" dirty="0"/>
              <a:t>Value of Randomization</a:t>
            </a:r>
          </a:p>
        </p:txBody>
      </p:sp>
      <p:sp>
        <p:nvSpPr>
          <p:cNvPr id="526339" name="Rectangle 3">
            <a:extLst>
              <a:ext uri="{FF2B5EF4-FFF2-40B4-BE49-F238E27FC236}">
                <a16:creationId xmlns:a16="http://schemas.microsoft.com/office/drawing/2014/main" id="{9F358994-69C3-D74F-946D-19A8CEC12F44}"/>
              </a:ext>
            </a:extLst>
          </p:cNvPr>
          <p:cNvSpPr>
            <a:spLocks noGrp="1" noChangeArrowheads="1"/>
          </p:cNvSpPr>
          <p:nvPr>
            <p:ph type="body" idx="1"/>
          </p:nvPr>
        </p:nvSpPr>
        <p:spPr>
          <a:xfrm>
            <a:off x="459686" y="1868557"/>
            <a:ext cx="8498047" cy="3909393"/>
          </a:xfrm>
        </p:spPr>
        <p:txBody>
          <a:bodyPr/>
          <a:lstStyle/>
          <a:p>
            <a:r>
              <a:rPr lang="en-US" altLang="en-US" sz="2400" dirty="0"/>
              <a:t>Balances baseline characteristics of the treatment groups</a:t>
            </a:r>
          </a:p>
          <a:p>
            <a:pPr lvl="1"/>
            <a:r>
              <a:rPr lang="en-US" altLang="en-US" sz="2400" dirty="0"/>
              <a:t>eliminates confounding due to measured and unmeasured factors</a:t>
            </a:r>
          </a:p>
          <a:p>
            <a:pPr lvl="1"/>
            <a:r>
              <a:rPr lang="en-US" altLang="en-US" sz="2400" dirty="0"/>
              <a:t>provides an unbiased comparison between groups</a:t>
            </a:r>
          </a:p>
          <a:p>
            <a:r>
              <a:rPr lang="en-US" altLang="en-US" sz="2400" dirty="0"/>
              <a:t>Does NOT maintain balance after randomization</a:t>
            </a:r>
          </a:p>
          <a:p>
            <a:pPr lvl="1"/>
            <a:r>
              <a:rPr lang="en-US" altLang="en-US" sz="2200" dirty="0"/>
              <a:t>What does that mean? </a:t>
            </a:r>
          </a:p>
          <a:p>
            <a:pPr lvl="1"/>
            <a:r>
              <a:rPr lang="en-US" altLang="en-US" sz="2200" dirty="0"/>
              <a:t>Consider an intervention that is not blinded or cannot be blinded</a:t>
            </a:r>
          </a:p>
          <a:p>
            <a:pPr lvl="2"/>
            <a:r>
              <a:rPr lang="en-US" altLang="en-US" sz="2000" dirty="0"/>
              <a:t>E.g., an RCT of exercise vs. usual care is hard to blind</a:t>
            </a:r>
          </a:p>
        </p:txBody>
      </p:sp>
      <p:sp>
        <p:nvSpPr>
          <p:cNvPr id="2" name="Slide Number Placeholder 1">
            <a:extLst>
              <a:ext uri="{FF2B5EF4-FFF2-40B4-BE49-F238E27FC236}">
                <a16:creationId xmlns:a16="http://schemas.microsoft.com/office/drawing/2014/main" id="{E93E95EF-C0D6-42A7-B1FE-4EDA99353C19}"/>
              </a:ext>
            </a:extLst>
          </p:cNvPr>
          <p:cNvSpPr>
            <a:spLocks noGrp="1"/>
          </p:cNvSpPr>
          <p:nvPr>
            <p:ph type="sldNum" sz="quarter" idx="10"/>
          </p:nvPr>
        </p:nvSpPr>
        <p:spPr/>
        <p:txBody>
          <a:bodyPr/>
          <a:lstStyle/>
          <a:p>
            <a:pPr>
              <a:defRPr/>
            </a:pPr>
            <a:fld id="{FAA74B69-70FD-A649-B131-F3438782CAA4}" type="slidenum">
              <a:rPr lang="en-US" altLang="en-US">
                <a:solidFill>
                  <a:srgbClr val="052049"/>
                </a:solidFill>
              </a:rPr>
              <a:pPr>
                <a:defRPr/>
              </a:pPr>
              <a:t>22</a:t>
            </a:fld>
            <a:endParaRPr lang="en-US"/>
          </a:p>
        </p:txBody>
      </p:sp>
    </p:spTree>
    <p:extLst>
      <p:ext uri="{BB962C8B-B14F-4D97-AF65-F5344CB8AC3E}">
        <p14:creationId xmlns:p14="http://schemas.microsoft.com/office/powerpoint/2010/main" val="163154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633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526339">
                                            <p:txEl>
                                              <p:pRg st="4" end="4"/>
                                            </p:txEl>
                                          </p:spTgt>
                                        </p:tgtEl>
                                        <p:attrNameLst>
                                          <p:attrName>style.visibility</p:attrName>
                                        </p:attrNameLst>
                                      </p:cBhvr>
                                      <p:to>
                                        <p:strVal val="visible"/>
                                      </p:to>
                                    </p:set>
                                    <p:animEffect transition="in" filter="dissolve">
                                      <p:cBhvr>
                                        <p:cTn id="11" dur="500"/>
                                        <p:tgtEl>
                                          <p:spTgt spid="526339">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526339">
                                            <p:txEl>
                                              <p:pRg st="5" end="5"/>
                                            </p:txEl>
                                          </p:spTgt>
                                        </p:tgtEl>
                                        <p:attrNameLst>
                                          <p:attrName>style.visibility</p:attrName>
                                        </p:attrNameLst>
                                      </p:cBhvr>
                                      <p:to>
                                        <p:strVal val="visible"/>
                                      </p:to>
                                    </p:set>
                                    <p:animEffect transition="in" filter="dissolve">
                                      <p:cBhvr>
                                        <p:cTn id="16" dur="500"/>
                                        <p:tgtEl>
                                          <p:spTgt spid="526339">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526339">
                                            <p:txEl>
                                              <p:pRg st="6" end="6"/>
                                            </p:txEl>
                                          </p:spTgt>
                                        </p:tgtEl>
                                        <p:attrNameLst>
                                          <p:attrName>style.visibility</p:attrName>
                                        </p:attrNameLst>
                                      </p:cBhvr>
                                      <p:to>
                                        <p:strVal val="visible"/>
                                      </p:to>
                                    </p:set>
                                    <p:animEffect transition="in" filter="dissolve">
                                      <p:cBhvr>
                                        <p:cTn id="21" dur="500"/>
                                        <p:tgtEl>
                                          <p:spTgt spid="526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a:extLst>
              <a:ext uri="{FF2B5EF4-FFF2-40B4-BE49-F238E27FC236}">
                <a16:creationId xmlns:a16="http://schemas.microsoft.com/office/drawing/2014/main" id="{A4565465-F220-3442-8937-5503E5BC917E}"/>
              </a:ext>
            </a:extLst>
          </p:cNvPr>
          <p:cNvSpPr>
            <a:spLocks noGrp="1" noChangeArrowheads="1"/>
          </p:cNvSpPr>
          <p:nvPr>
            <p:ph type="title"/>
          </p:nvPr>
        </p:nvSpPr>
        <p:spPr/>
        <p:txBody>
          <a:bodyPr>
            <a:normAutofit/>
          </a:bodyPr>
          <a:lstStyle/>
          <a:p>
            <a:r>
              <a:rPr lang="en-US" altLang="en-US" sz="3600" dirty="0"/>
              <a:t>Choice of Intervention</a:t>
            </a:r>
          </a:p>
        </p:txBody>
      </p:sp>
      <p:sp>
        <p:nvSpPr>
          <p:cNvPr id="527363" name="Rectangle 3">
            <a:extLst>
              <a:ext uri="{FF2B5EF4-FFF2-40B4-BE49-F238E27FC236}">
                <a16:creationId xmlns:a16="http://schemas.microsoft.com/office/drawing/2014/main" id="{B1BF1FD3-BA0E-5B40-AFB7-61A4BFA001CA}"/>
              </a:ext>
            </a:extLst>
          </p:cNvPr>
          <p:cNvSpPr>
            <a:spLocks noGrp="1" noChangeArrowheads="1"/>
          </p:cNvSpPr>
          <p:nvPr>
            <p:ph type="body" idx="1"/>
          </p:nvPr>
        </p:nvSpPr>
        <p:spPr/>
        <p:txBody>
          <a:bodyPr/>
          <a:lstStyle/>
          <a:p>
            <a:r>
              <a:rPr lang="en-US" altLang="en-US" sz="2800" dirty="0"/>
              <a:t>Maximize</a:t>
            </a:r>
          </a:p>
          <a:p>
            <a:pPr lvl="1"/>
            <a:r>
              <a:rPr lang="en-US" altLang="en-US" sz="2800" dirty="0"/>
              <a:t>effectiveness (highest tolerable dose)</a:t>
            </a:r>
          </a:p>
          <a:p>
            <a:pPr lvl="1"/>
            <a:r>
              <a:rPr lang="en-US" altLang="en-US" sz="2800" dirty="0"/>
              <a:t>safety (lowest effective dose)</a:t>
            </a:r>
          </a:p>
          <a:p>
            <a:pPr lvl="1"/>
            <a:r>
              <a:rPr lang="en-US" altLang="en-US" sz="2800" dirty="0"/>
              <a:t>generalizability</a:t>
            </a:r>
          </a:p>
          <a:p>
            <a:pPr lvl="1"/>
            <a:r>
              <a:rPr lang="en-US" altLang="en-US" sz="2800" dirty="0"/>
              <a:t>trial design/conduct</a:t>
            </a:r>
          </a:p>
          <a:p>
            <a:pPr lvl="2"/>
            <a:r>
              <a:rPr lang="en-US" altLang="en-US" sz="2400" dirty="0"/>
              <a:t>recruitment</a:t>
            </a:r>
          </a:p>
          <a:p>
            <a:pPr lvl="2"/>
            <a:r>
              <a:rPr lang="en-US" altLang="en-US" sz="2400" dirty="0"/>
              <a:t>adherence</a:t>
            </a:r>
          </a:p>
          <a:p>
            <a:pPr lvl="2"/>
            <a:r>
              <a:rPr lang="en-US" altLang="en-US" sz="2400" dirty="0"/>
              <a:t>blinding</a:t>
            </a:r>
          </a:p>
        </p:txBody>
      </p:sp>
      <p:sp>
        <p:nvSpPr>
          <p:cNvPr id="2" name="Slide Number Placeholder 1">
            <a:extLst>
              <a:ext uri="{FF2B5EF4-FFF2-40B4-BE49-F238E27FC236}">
                <a16:creationId xmlns:a16="http://schemas.microsoft.com/office/drawing/2014/main" id="{37ADA9C3-DBC3-44E1-8E6D-E1626198847F}"/>
              </a:ext>
            </a:extLst>
          </p:cNvPr>
          <p:cNvSpPr>
            <a:spLocks noGrp="1"/>
          </p:cNvSpPr>
          <p:nvPr>
            <p:ph type="sldNum" sz="quarter" idx="10"/>
          </p:nvPr>
        </p:nvSpPr>
        <p:spPr/>
        <p:txBody>
          <a:bodyPr/>
          <a:lstStyle/>
          <a:p>
            <a:pPr>
              <a:defRPr/>
            </a:pPr>
            <a:fld id="{FAA74B69-70FD-A649-B131-F3438782CAA4}" type="slidenum">
              <a:rPr lang="en-US" altLang="en-US">
                <a:solidFill>
                  <a:srgbClr val="052049"/>
                </a:solidFill>
              </a:rPr>
              <a:pPr>
                <a:defRPr/>
              </a:pPr>
              <a:t>23</a:t>
            </a:fld>
            <a:endParaRPr lang="en-US"/>
          </a:p>
        </p:txBody>
      </p:sp>
    </p:spTree>
    <p:extLst>
      <p:ext uri="{BB962C8B-B14F-4D97-AF65-F5344CB8AC3E}">
        <p14:creationId xmlns:p14="http://schemas.microsoft.com/office/powerpoint/2010/main" val="519210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a:extLst>
              <a:ext uri="{FF2B5EF4-FFF2-40B4-BE49-F238E27FC236}">
                <a16:creationId xmlns:a16="http://schemas.microsoft.com/office/drawing/2014/main" id="{E900770A-19CF-B946-9791-A764BC0ADB73}"/>
              </a:ext>
            </a:extLst>
          </p:cNvPr>
          <p:cNvSpPr>
            <a:spLocks noGrp="1" noChangeArrowheads="1"/>
          </p:cNvSpPr>
          <p:nvPr>
            <p:ph type="title"/>
          </p:nvPr>
        </p:nvSpPr>
        <p:spPr>
          <a:xfrm>
            <a:off x="453585" y="171002"/>
            <a:ext cx="8173580" cy="980465"/>
          </a:xfrm>
        </p:spPr>
        <p:txBody>
          <a:bodyPr>
            <a:normAutofit/>
          </a:bodyPr>
          <a:lstStyle/>
          <a:p>
            <a:r>
              <a:rPr lang="en-US" altLang="en-US" sz="4000" dirty="0"/>
              <a:t>Choice of Control</a:t>
            </a:r>
          </a:p>
        </p:txBody>
      </p:sp>
      <p:sp>
        <p:nvSpPr>
          <p:cNvPr id="542723" name="Rectangle 3">
            <a:extLst>
              <a:ext uri="{FF2B5EF4-FFF2-40B4-BE49-F238E27FC236}">
                <a16:creationId xmlns:a16="http://schemas.microsoft.com/office/drawing/2014/main" id="{EFC98B9D-918E-0642-9F65-0A1CC2F391B4}"/>
              </a:ext>
            </a:extLst>
          </p:cNvPr>
          <p:cNvSpPr>
            <a:spLocks noGrp="1" noChangeArrowheads="1"/>
          </p:cNvSpPr>
          <p:nvPr>
            <p:ph type="body" idx="1"/>
          </p:nvPr>
        </p:nvSpPr>
        <p:spPr>
          <a:xfrm>
            <a:off x="453585" y="1151467"/>
            <a:ext cx="8167479" cy="4282861"/>
          </a:xfrm>
        </p:spPr>
        <p:txBody>
          <a:bodyPr/>
          <a:lstStyle/>
          <a:p>
            <a:r>
              <a:rPr lang="en-US" altLang="en-US" sz="2800" dirty="0"/>
              <a:t>Inert placebo usually “best” for estimating effect of a treatment on outcome, but not always realistic or feasible</a:t>
            </a:r>
          </a:p>
          <a:p>
            <a:r>
              <a:rPr lang="en-US" altLang="en-US" sz="2800" dirty="0"/>
              <a:t>Active therapy or </a:t>
            </a:r>
            <a:r>
              <a:rPr lang="ja-JP" altLang="en-US" sz="2800"/>
              <a:t>“</a:t>
            </a:r>
            <a:r>
              <a:rPr lang="en-US" altLang="ja-JP" sz="2800" dirty="0"/>
              <a:t>standard of care</a:t>
            </a:r>
            <a:r>
              <a:rPr lang="ja-JP" altLang="en-US" sz="2800"/>
              <a:t>”</a:t>
            </a:r>
            <a:endParaRPr lang="en-US" altLang="ja-JP" sz="2800" dirty="0"/>
          </a:p>
          <a:p>
            <a:pPr lvl="1"/>
            <a:r>
              <a:rPr lang="en-US" altLang="en-US" sz="2800" dirty="0"/>
              <a:t>Active Comparator Trial - new therapy more effective than standard</a:t>
            </a:r>
          </a:p>
          <a:p>
            <a:pPr lvl="2"/>
            <a:r>
              <a:rPr lang="en-US" altLang="en-US" sz="2400" dirty="0"/>
              <a:t>Ho: two treatments equally effective</a:t>
            </a:r>
          </a:p>
          <a:p>
            <a:pPr lvl="2"/>
            <a:r>
              <a:rPr lang="en-US" altLang="en-US" sz="2400" dirty="0"/>
              <a:t>Ha: one treatment more effective</a:t>
            </a:r>
          </a:p>
          <a:p>
            <a:pPr lvl="1"/>
            <a:r>
              <a:rPr lang="en-US" altLang="en-US" sz="2800" dirty="0"/>
              <a:t>Equivalence Trial - new therapy equivalent</a:t>
            </a:r>
          </a:p>
          <a:p>
            <a:pPr lvl="2"/>
            <a:r>
              <a:rPr lang="en-US" altLang="en-US" sz="2400" dirty="0"/>
              <a:t>Ho: two treatments differ by at least X</a:t>
            </a:r>
          </a:p>
          <a:p>
            <a:pPr lvl="2"/>
            <a:r>
              <a:rPr lang="en-US" altLang="en-US" sz="2400" dirty="0"/>
              <a:t>Ha: two treatments differ by less than X</a:t>
            </a:r>
          </a:p>
        </p:txBody>
      </p:sp>
      <p:sp>
        <p:nvSpPr>
          <p:cNvPr id="2" name="Slide Number Placeholder 1">
            <a:extLst>
              <a:ext uri="{FF2B5EF4-FFF2-40B4-BE49-F238E27FC236}">
                <a16:creationId xmlns:a16="http://schemas.microsoft.com/office/drawing/2014/main" id="{EF61436E-1141-49DD-A7C5-C16DF11F0782}"/>
              </a:ext>
            </a:extLst>
          </p:cNvPr>
          <p:cNvSpPr>
            <a:spLocks noGrp="1"/>
          </p:cNvSpPr>
          <p:nvPr>
            <p:ph type="sldNum" sz="quarter" idx="10"/>
          </p:nvPr>
        </p:nvSpPr>
        <p:spPr/>
        <p:txBody>
          <a:bodyPr/>
          <a:lstStyle/>
          <a:p>
            <a:pPr>
              <a:defRPr/>
            </a:pPr>
            <a:fld id="{FAA74B69-70FD-A649-B131-F3438782CAA4}" type="slidenum">
              <a:rPr lang="en-US" altLang="en-US">
                <a:solidFill>
                  <a:srgbClr val="052049"/>
                </a:solidFill>
              </a:rPr>
              <a:pPr>
                <a:defRPr/>
              </a:pPr>
              <a:t>24</a:t>
            </a:fld>
            <a:endParaRPr lang="en-US"/>
          </a:p>
        </p:txBody>
      </p:sp>
    </p:spTree>
    <p:extLst>
      <p:ext uri="{BB962C8B-B14F-4D97-AF65-F5344CB8AC3E}">
        <p14:creationId xmlns:p14="http://schemas.microsoft.com/office/powerpoint/2010/main" val="1809502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2">
            <a:extLst>
              <a:ext uri="{FF2B5EF4-FFF2-40B4-BE49-F238E27FC236}">
                <a16:creationId xmlns:a16="http://schemas.microsoft.com/office/drawing/2014/main" id="{CC3CB29B-0AB1-7F40-9F04-D0E59AAC2ECB}"/>
              </a:ext>
            </a:extLst>
          </p:cNvPr>
          <p:cNvSpPr>
            <a:spLocks noGrp="1" noChangeArrowheads="1"/>
          </p:cNvSpPr>
          <p:nvPr>
            <p:ph type="title"/>
          </p:nvPr>
        </p:nvSpPr>
        <p:spPr>
          <a:xfrm>
            <a:off x="453585" y="425002"/>
            <a:ext cx="8173580" cy="878865"/>
          </a:xfrm>
        </p:spPr>
        <p:txBody>
          <a:bodyPr>
            <a:normAutofit/>
          </a:bodyPr>
          <a:lstStyle/>
          <a:p>
            <a:r>
              <a:rPr lang="en-US" altLang="en-US" sz="4000" dirty="0"/>
              <a:t>Adherence</a:t>
            </a:r>
          </a:p>
        </p:txBody>
      </p:sp>
      <p:sp>
        <p:nvSpPr>
          <p:cNvPr id="616451" name="Rectangle 3">
            <a:extLst>
              <a:ext uri="{FF2B5EF4-FFF2-40B4-BE49-F238E27FC236}">
                <a16:creationId xmlns:a16="http://schemas.microsoft.com/office/drawing/2014/main" id="{AF783BBF-8BB1-694C-8D31-DAE7B6ED6CD6}"/>
              </a:ext>
            </a:extLst>
          </p:cNvPr>
          <p:cNvSpPr>
            <a:spLocks noGrp="1" noChangeArrowheads="1"/>
          </p:cNvSpPr>
          <p:nvPr>
            <p:ph type="body" idx="1"/>
          </p:nvPr>
        </p:nvSpPr>
        <p:spPr/>
        <p:txBody>
          <a:bodyPr/>
          <a:lstStyle/>
          <a:p>
            <a:r>
              <a:rPr lang="en-US" altLang="en-US" sz="3200" dirty="0"/>
              <a:t>Intervention cannot work if it is not</a:t>
            </a:r>
            <a:r>
              <a:rPr lang="en-US" altLang="ja-JP" sz="3200" dirty="0"/>
              <a:t> used</a:t>
            </a:r>
            <a:endParaRPr lang="en-US" altLang="ja-JP" sz="2800" dirty="0"/>
          </a:p>
          <a:p>
            <a:r>
              <a:rPr lang="en-US" altLang="en-US" sz="3200" dirty="0"/>
              <a:t>Ways to assess adherence</a:t>
            </a:r>
          </a:p>
          <a:p>
            <a:pPr lvl="1"/>
            <a:r>
              <a:rPr lang="en-US" altLang="en-US" sz="3200" dirty="0"/>
              <a:t>intervention</a:t>
            </a:r>
          </a:p>
          <a:p>
            <a:pPr lvl="2"/>
            <a:r>
              <a:rPr lang="en-US" altLang="en-US" sz="2800" dirty="0"/>
              <a:t>pill count, diaries, biologic measure, measuring device in dispenser</a:t>
            </a:r>
          </a:p>
          <a:p>
            <a:pPr lvl="1"/>
            <a:r>
              <a:rPr lang="en-US" altLang="en-US" sz="3200" dirty="0"/>
              <a:t>visits</a:t>
            </a:r>
          </a:p>
          <a:p>
            <a:pPr lvl="1"/>
            <a:r>
              <a:rPr lang="en-US" altLang="en-US" sz="3200" dirty="0"/>
              <a:t>study measurements</a:t>
            </a:r>
          </a:p>
          <a:p>
            <a:endParaRPr lang="en-US" altLang="en-US" sz="3200" dirty="0"/>
          </a:p>
          <a:p>
            <a:pPr lvl="1"/>
            <a:endParaRPr lang="en-US" altLang="en-US" sz="3200" dirty="0"/>
          </a:p>
        </p:txBody>
      </p:sp>
      <p:sp>
        <p:nvSpPr>
          <p:cNvPr id="2" name="Slide Number Placeholder 1">
            <a:extLst>
              <a:ext uri="{FF2B5EF4-FFF2-40B4-BE49-F238E27FC236}">
                <a16:creationId xmlns:a16="http://schemas.microsoft.com/office/drawing/2014/main" id="{8B5F787F-635B-43B5-99F5-A531B1A73C63}"/>
              </a:ext>
            </a:extLst>
          </p:cNvPr>
          <p:cNvSpPr>
            <a:spLocks noGrp="1"/>
          </p:cNvSpPr>
          <p:nvPr>
            <p:ph type="sldNum" sz="quarter" idx="10"/>
          </p:nvPr>
        </p:nvSpPr>
        <p:spPr/>
        <p:txBody>
          <a:bodyPr/>
          <a:lstStyle/>
          <a:p>
            <a:pPr>
              <a:defRPr/>
            </a:pPr>
            <a:fld id="{FAA74B69-70FD-A649-B131-F3438782CAA4}" type="slidenum">
              <a:rPr lang="en-US" altLang="en-US">
                <a:solidFill>
                  <a:srgbClr val="052049"/>
                </a:solidFill>
              </a:rPr>
              <a:pPr>
                <a:defRPr/>
              </a:pPr>
              <a:t>25</a:t>
            </a:fld>
            <a:endParaRPr lang="en-US"/>
          </a:p>
        </p:txBody>
      </p:sp>
    </p:spTree>
    <p:extLst>
      <p:ext uri="{BB962C8B-B14F-4D97-AF65-F5344CB8AC3E}">
        <p14:creationId xmlns:p14="http://schemas.microsoft.com/office/powerpoint/2010/main" val="1208043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a:extLst>
              <a:ext uri="{FF2B5EF4-FFF2-40B4-BE49-F238E27FC236}">
                <a16:creationId xmlns:a16="http://schemas.microsoft.com/office/drawing/2014/main" id="{C9FFC278-AFA2-6F4C-A953-538A80811E37}"/>
              </a:ext>
            </a:extLst>
          </p:cNvPr>
          <p:cNvSpPr>
            <a:spLocks noGrp="1" noChangeArrowheads="1"/>
          </p:cNvSpPr>
          <p:nvPr>
            <p:ph type="title"/>
          </p:nvPr>
        </p:nvSpPr>
        <p:spPr>
          <a:xfrm>
            <a:off x="453585" y="171002"/>
            <a:ext cx="8173580" cy="611449"/>
          </a:xfrm>
        </p:spPr>
        <p:txBody>
          <a:bodyPr>
            <a:normAutofit/>
          </a:bodyPr>
          <a:lstStyle/>
          <a:p>
            <a:r>
              <a:rPr lang="en-US" altLang="en-US" sz="3200" dirty="0"/>
              <a:t>Maximizing Adherence and Follow-up</a:t>
            </a:r>
          </a:p>
        </p:txBody>
      </p:sp>
      <p:sp>
        <p:nvSpPr>
          <p:cNvPr id="624643" name="Rectangle 3">
            <a:extLst>
              <a:ext uri="{FF2B5EF4-FFF2-40B4-BE49-F238E27FC236}">
                <a16:creationId xmlns:a16="http://schemas.microsoft.com/office/drawing/2014/main" id="{5983BA12-CA90-3C43-9146-3049E4895950}"/>
              </a:ext>
            </a:extLst>
          </p:cNvPr>
          <p:cNvSpPr>
            <a:spLocks noGrp="1" noChangeArrowheads="1"/>
          </p:cNvSpPr>
          <p:nvPr>
            <p:ph type="body" idx="1"/>
          </p:nvPr>
        </p:nvSpPr>
        <p:spPr>
          <a:xfrm>
            <a:off x="459686" y="982133"/>
            <a:ext cx="8137665" cy="4541817"/>
          </a:xfrm>
        </p:spPr>
        <p:txBody>
          <a:bodyPr/>
          <a:lstStyle/>
          <a:p>
            <a:r>
              <a:rPr lang="en-US" altLang="en-US" sz="2400" dirty="0"/>
              <a:t>Choose subjects likely to adhere</a:t>
            </a:r>
          </a:p>
          <a:p>
            <a:pPr lvl="1"/>
            <a:r>
              <a:rPr lang="en-US" altLang="en-US" sz="2400" dirty="0"/>
              <a:t>exclude if likely nonadherent</a:t>
            </a:r>
          </a:p>
          <a:p>
            <a:pPr lvl="1"/>
            <a:r>
              <a:rPr lang="en-US" altLang="en-US" sz="2400" dirty="0"/>
              <a:t>complete several visits before randomization</a:t>
            </a:r>
          </a:p>
          <a:p>
            <a:pPr lvl="1"/>
            <a:r>
              <a:rPr lang="en-US" altLang="en-US" sz="2400" dirty="0"/>
              <a:t>complete a run-in</a:t>
            </a:r>
          </a:p>
          <a:p>
            <a:pPr lvl="1"/>
            <a:r>
              <a:rPr lang="en-US" altLang="en-US" sz="2400" dirty="0"/>
              <a:t>(NOTE: items above may reduce generalizability)</a:t>
            </a:r>
          </a:p>
          <a:p>
            <a:r>
              <a:rPr lang="en-US" altLang="en-US" sz="2400" dirty="0"/>
              <a:t>Intervention easy and safe</a:t>
            </a:r>
          </a:p>
          <a:p>
            <a:r>
              <a:rPr lang="en-US" altLang="en-US" sz="2400" dirty="0"/>
              <a:t>Visits easy and enjoyable</a:t>
            </a:r>
          </a:p>
          <a:p>
            <a:pPr lvl="1"/>
            <a:r>
              <a:rPr lang="en-US" altLang="en-US" sz="2400" dirty="0"/>
              <a:t>frequent enough to be engaging</a:t>
            </a:r>
          </a:p>
          <a:p>
            <a:pPr lvl="1"/>
            <a:r>
              <a:rPr lang="en-US" altLang="en-US" sz="2400" dirty="0"/>
              <a:t>evening visits, travel and parking reimbursement</a:t>
            </a:r>
          </a:p>
          <a:p>
            <a:pPr lvl="1"/>
            <a:r>
              <a:rPr lang="en-US" altLang="en-US" sz="2400" dirty="0"/>
              <a:t>personal relationships with participants</a:t>
            </a:r>
          </a:p>
          <a:p>
            <a:r>
              <a:rPr lang="en-US" altLang="en-US" sz="2400" dirty="0"/>
              <a:t>Measurements easy, safe and painless</a:t>
            </a:r>
          </a:p>
          <a:p>
            <a:r>
              <a:rPr lang="en-US" altLang="en-US" sz="2400" dirty="0"/>
              <a:t>Never discontinue participants </a:t>
            </a:r>
          </a:p>
        </p:txBody>
      </p:sp>
      <p:sp>
        <p:nvSpPr>
          <p:cNvPr id="2" name="Slide Number Placeholder 1">
            <a:extLst>
              <a:ext uri="{FF2B5EF4-FFF2-40B4-BE49-F238E27FC236}">
                <a16:creationId xmlns:a16="http://schemas.microsoft.com/office/drawing/2014/main" id="{C3337561-79FA-471D-B815-0915FDACF74A}"/>
              </a:ext>
            </a:extLst>
          </p:cNvPr>
          <p:cNvSpPr>
            <a:spLocks noGrp="1"/>
          </p:cNvSpPr>
          <p:nvPr>
            <p:ph type="sldNum" sz="quarter" idx="10"/>
          </p:nvPr>
        </p:nvSpPr>
        <p:spPr/>
        <p:txBody>
          <a:bodyPr/>
          <a:lstStyle/>
          <a:p>
            <a:pPr>
              <a:defRPr/>
            </a:pPr>
            <a:fld id="{FAA74B69-70FD-A649-B131-F3438782CAA4}" type="slidenum">
              <a:rPr lang="en-US" altLang="en-US">
                <a:solidFill>
                  <a:srgbClr val="052049"/>
                </a:solidFill>
              </a:rPr>
              <a:pPr>
                <a:defRPr/>
              </a:pPr>
              <a:t>26</a:t>
            </a:fld>
            <a:endParaRPr lang="en-US"/>
          </a:p>
        </p:txBody>
      </p:sp>
    </p:spTree>
    <p:extLst>
      <p:ext uri="{BB962C8B-B14F-4D97-AF65-F5344CB8AC3E}">
        <p14:creationId xmlns:p14="http://schemas.microsoft.com/office/powerpoint/2010/main" val="188518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6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46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46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46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246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2464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2464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2464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2464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2464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2464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2464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a:extLst>
              <a:ext uri="{FF2B5EF4-FFF2-40B4-BE49-F238E27FC236}">
                <a16:creationId xmlns:a16="http://schemas.microsoft.com/office/drawing/2014/main" id="{A4324B5C-8379-BA4E-A1DF-0B5F3BAB022B}"/>
              </a:ext>
            </a:extLst>
          </p:cNvPr>
          <p:cNvSpPr>
            <a:spLocks noGrp="1" noChangeArrowheads="1"/>
          </p:cNvSpPr>
          <p:nvPr>
            <p:ph type="title"/>
          </p:nvPr>
        </p:nvSpPr>
        <p:spPr/>
        <p:txBody>
          <a:bodyPr>
            <a:normAutofit/>
          </a:bodyPr>
          <a:lstStyle/>
          <a:p>
            <a:r>
              <a:rPr lang="en-US" altLang="en-US" sz="3600" dirty="0"/>
              <a:t>Aspects of High Quality RCTs – Summary</a:t>
            </a:r>
          </a:p>
        </p:txBody>
      </p:sp>
      <p:sp>
        <p:nvSpPr>
          <p:cNvPr id="617475" name="Rectangle 3">
            <a:extLst>
              <a:ext uri="{FF2B5EF4-FFF2-40B4-BE49-F238E27FC236}">
                <a16:creationId xmlns:a16="http://schemas.microsoft.com/office/drawing/2014/main" id="{FDC57551-B4BA-7641-8156-F5042148F0F5}"/>
              </a:ext>
            </a:extLst>
          </p:cNvPr>
          <p:cNvSpPr>
            <a:spLocks noGrp="1" noChangeArrowheads="1"/>
          </p:cNvSpPr>
          <p:nvPr>
            <p:ph type="body" idx="1"/>
          </p:nvPr>
        </p:nvSpPr>
        <p:spPr/>
        <p:txBody>
          <a:bodyPr/>
          <a:lstStyle/>
          <a:p>
            <a:r>
              <a:rPr lang="en-US" sz="2800" dirty="0"/>
              <a:t>Tamper-proof randomization</a:t>
            </a:r>
          </a:p>
          <a:p>
            <a:r>
              <a:rPr lang="en-US" sz="2800" dirty="0"/>
              <a:t>Blinding of participants, study staff, lab staff, outcome ascertainment and adjudication</a:t>
            </a:r>
          </a:p>
          <a:p>
            <a:r>
              <a:rPr lang="en-US" sz="2800" dirty="0"/>
              <a:t>Adherence to study intervention</a:t>
            </a:r>
          </a:p>
          <a:p>
            <a:r>
              <a:rPr lang="en-US" sz="2800" dirty="0"/>
              <a:t>Complete follow-up</a:t>
            </a:r>
          </a:p>
          <a:p>
            <a:r>
              <a:rPr lang="en-US" sz="2800" dirty="0"/>
              <a:t>Adequate sample size</a:t>
            </a:r>
          </a:p>
        </p:txBody>
      </p:sp>
      <p:sp>
        <p:nvSpPr>
          <p:cNvPr id="2" name="Slide Number Placeholder 1">
            <a:extLst>
              <a:ext uri="{FF2B5EF4-FFF2-40B4-BE49-F238E27FC236}">
                <a16:creationId xmlns:a16="http://schemas.microsoft.com/office/drawing/2014/main" id="{EA0014F6-7D93-4ACD-AF94-B8064AE086A9}"/>
              </a:ext>
            </a:extLst>
          </p:cNvPr>
          <p:cNvSpPr>
            <a:spLocks noGrp="1"/>
          </p:cNvSpPr>
          <p:nvPr>
            <p:ph type="sldNum" sz="quarter" idx="10"/>
          </p:nvPr>
        </p:nvSpPr>
        <p:spPr/>
        <p:txBody>
          <a:bodyPr/>
          <a:lstStyle/>
          <a:p>
            <a:pPr>
              <a:defRPr/>
            </a:pPr>
            <a:fld id="{FAA74B69-70FD-A649-B131-F3438782CAA4}" type="slidenum">
              <a:rPr lang="en-US" altLang="en-US">
                <a:solidFill>
                  <a:srgbClr val="052049"/>
                </a:solidFill>
              </a:rPr>
              <a:pPr>
                <a:defRPr/>
              </a:pPr>
              <a:t>27</a:t>
            </a:fld>
            <a:endParaRPr lang="en-US"/>
          </a:p>
        </p:txBody>
      </p:sp>
    </p:spTree>
    <p:extLst>
      <p:ext uri="{BB962C8B-B14F-4D97-AF65-F5344CB8AC3E}">
        <p14:creationId xmlns:p14="http://schemas.microsoft.com/office/powerpoint/2010/main" val="2427655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RCT Limitations - Summary</a:t>
            </a:r>
          </a:p>
        </p:txBody>
      </p:sp>
      <p:sp>
        <p:nvSpPr>
          <p:cNvPr id="3" name="Content Placeholder 2"/>
          <p:cNvSpPr>
            <a:spLocks noGrp="1"/>
          </p:cNvSpPr>
          <p:nvPr>
            <p:ph idx="1"/>
          </p:nvPr>
        </p:nvSpPr>
        <p:spPr/>
        <p:txBody>
          <a:bodyPr/>
          <a:lstStyle/>
          <a:p>
            <a:r>
              <a:rPr lang="en-US" sz="2400" dirty="0"/>
              <a:t>While RCT’s are often considered ”gold standard” &amp; helpful for guiding other study designs, there are also limitations in practice</a:t>
            </a:r>
          </a:p>
          <a:p>
            <a:pPr lvl="1"/>
            <a:r>
              <a:rPr lang="en-US" sz="2400" dirty="0"/>
              <a:t>Time</a:t>
            </a:r>
          </a:p>
          <a:p>
            <a:pPr lvl="1"/>
            <a:r>
              <a:rPr lang="en-US" sz="2400" dirty="0"/>
              <a:t>Cost</a:t>
            </a:r>
          </a:p>
          <a:p>
            <a:pPr lvl="1"/>
            <a:r>
              <a:rPr lang="en-US" sz="2400" dirty="0"/>
              <a:t>Generalizability</a:t>
            </a:r>
          </a:p>
          <a:p>
            <a:pPr lvl="1"/>
            <a:r>
              <a:rPr lang="en-US" sz="2400" dirty="0"/>
              <a:t>Ethical Issues &amp; need for Equipoise</a:t>
            </a:r>
          </a:p>
          <a:p>
            <a:pPr lvl="1"/>
            <a:r>
              <a:rPr lang="en-US" sz="2400" dirty="0"/>
              <a:t>Issues related to Dose, Duration, &amp; Timing of Intervention</a:t>
            </a:r>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28</a:t>
            </a:fld>
            <a:endParaRPr lang="en-US" altLang="en-US" dirty="0">
              <a:solidFill>
                <a:srgbClr val="052049"/>
              </a:solidFill>
            </a:endParaRPr>
          </a:p>
        </p:txBody>
      </p:sp>
    </p:spTree>
    <p:extLst>
      <p:ext uri="{BB962C8B-B14F-4D97-AF65-F5344CB8AC3E}">
        <p14:creationId xmlns:p14="http://schemas.microsoft.com/office/powerpoint/2010/main" val="418759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92CD26-CBAA-E14C-B4F2-64B727CEC19D}"/>
              </a:ext>
            </a:extLst>
          </p:cNvPr>
          <p:cNvSpPr>
            <a:spLocks noGrp="1"/>
          </p:cNvSpPr>
          <p:nvPr>
            <p:ph type="sldNum" sz="quarter" idx="12"/>
          </p:nvPr>
        </p:nvSpPr>
        <p:spPr/>
        <p:txBody>
          <a:bodyPr/>
          <a:lstStyle/>
          <a:p>
            <a:fld id="{7BCC8D0D-EAEC-449D-9161-023DFF90F2E2}" type="slidenum">
              <a:rPr lang="en-US" smtClean="0">
                <a:solidFill>
                  <a:srgbClr val="052049"/>
                </a:solidFill>
              </a:rPr>
              <a:pPr/>
              <a:t>29</a:t>
            </a:fld>
            <a:endParaRPr lang="en-US" dirty="0">
              <a:solidFill>
                <a:srgbClr val="052049"/>
              </a:solidFill>
            </a:endParaRPr>
          </a:p>
        </p:txBody>
      </p:sp>
      <p:sp>
        <p:nvSpPr>
          <p:cNvPr id="3" name="Title 2">
            <a:extLst>
              <a:ext uri="{FF2B5EF4-FFF2-40B4-BE49-F238E27FC236}">
                <a16:creationId xmlns:a16="http://schemas.microsoft.com/office/drawing/2014/main" id="{93887319-6006-6D40-8BE1-DE2D467F23D0}"/>
              </a:ext>
            </a:extLst>
          </p:cNvPr>
          <p:cNvSpPr>
            <a:spLocks noGrp="1"/>
          </p:cNvSpPr>
          <p:nvPr>
            <p:ph type="title"/>
          </p:nvPr>
        </p:nvSpPr>
        <p:spPr/>
        <p:txBody>
          <a:bodyPr/>
          <a:lstStyle/>
          <a:p>
            <a:r>
              <a:rPr lang="en-US" dirty="0"/>
              <a:t>RCT Examples</a:t>
            </a:r>
            <a:br>
              <a:rPr lang="en-US" dirty="0"/>
            </a:br>
            <a:r>
              <a:rPr lang="en-US" i="1" dirty="0"/>
              <a:t>Challenges &amp; Lessons Learned</a:t>
            </a:r>
          </a:p>
        </p:txBody>
      </p:sp>
      <p:sp>
        <p:nvSpPr>
          <p:cNvPr id="4" name="Rectangle 3">
            <a:extLst>
              <a:ext uri="{FF2B5EF4-FFF2-40B4-BE49-F238E27FC236}">
                <a16:creationId xmlns:a16="http://schemas.microsoft.com/office/drawing/2014/main" id="{223B40F4-4059-DB4E-9C8B-CEB620B35F55}"/>
              </a:ext>
            </a:extLst>
          </p:cNvPr>
          <p:cNvSpPr>
            <a:spLocks noChangeArrowheads="1"/>
          </p:cNvSpPr>
          <p:nvPr/>
        </p:nvSpPr>
        <p:spPr bwMode="auto">
          <a:xfrm>
            <a:off x="730756" y="5233928"/>
            <a:ext cx="6005050" cy="89255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49CCF"/>
                </a:solidFill>
                <a:effectLst/>
                <a:latin typeface="source sans pro" panose="020B0503030403020204" pitchFamily="34" charset="0"/>
              </a:rPr>
              <a:t>  </a:t>
            </a:r>
            <a:r>
              <a:rPr kumimoji="0" lang="en-US" altLang="en-US" sz="2400" b="0" i="0" u="none" strike="noStrike" cap="none" normalizeH="0" baseline="0" dirty="0">
                <a:ln>
                  <a:noFill/>
                </a:ln>
                <a:solidFill>
                  <a:srgbClr val="049CCF"/>
                </a:solidFill>
                <a:effectLst/>
                <a:latin typeface="source sans pro" panose="020B0503030403020204" pitchFamily="34" charset="0"/>
              </a:rPr>
              <a:t>                   </a:t>
            </a:r>
            <a:br>
              <a:rPr kumimoji="0" lang="en-US" altLang="en-US" sz="600" b="0" i="0" u="none" strike="noStrike" cap="none" normalizeH="0" baseline="0" dirty="0">
                <a:ln>
                  <a:noFill/>
                </a:ln>
                <a:solidFill>
                  <a:schemeClr val="tx1"/>
                </a:solidFill>
                <a:effectLst/>
              </a:rPr>
            </a:br>
            <a:r>
              <a:rPr kumimoji="0" lang="en-US" altLang="en-US" sz="1400" b="0" i="0" u="none" strike="noStrike" cap="none" normalizeH="0" baseline="0" dirty="0">
                <a:ln>
                  <a:noFill/>
                </a:ln>
                <a:solidFill>
                  <a:srgbClr val="464646"/>
                </a:solidFill>
                <a:effectLst/>
                <a:latin typeface="source sans pro" panose="020B0503030403020204" pitchFamily="34" charset="0"/>
              </a:rPr>
              <a:t>This work is licensed under a </a:t>
            </a:r>
            <a:r>
              <a:rPr kumimoji="0" lang="en-US" altLang="en-US" sz="1400" b="0" i="0" u="none" strike="noStrike" cap="none" normalizeH="0" baseline="0" dirty="0">
                <a:ln>
                  <a:noFill/>
                </a:ln>
                <a:solidFill>
                  <a:srgbClr val="049CCF"/>
                </a:solidFill>
                <a:effectLst/>
                <a:latin typeface="source sans pro" panose="020B0503030403020204" pitchFamily="34" charset="0"/>
                <a:hlinkClick r:id="rId3"/>
              </a:rPr>
              <a:t>Creative Commons Attribution-NonCommercial-NoDerivatives 4.0 International License</a:t>
            </a:r>
            <a:r>
              <a:rPr kumimoji="0" lang="en-US" altLang="en-US" sz="1400" b="0" i="0" u="none" strike="noStrike" cap="none" normalizeH="0" baseline="0" dirty="0">
                <a:ln>
                  <a:noFill/>
                </a:ln>
                <a:solidFill>
                  <a:srgbClr val="464646"/>
                </a:solidFill>
                <a:effectLst/>
                <a:latin typeface="source sans pro" panose="020B0503030403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descr="Creative Commons License">
            <a:hlinkClick r:id="rId3"/>
            <a:extLst>
              <a:ext uri="{FF2B5EF4-FFF2-40B4-BE49-F238E27FC236}">
                <a16:creationId xmlns:a16="http://schemas.microsoft.com/office/drawing/2014/main" id="{37CF45DE-FA85-5847-815C-D7146DB316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139" y="5233928"/>
            <a:ext cx="1071403"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852309"/>
      </p:ext>
    </p:extLst>
  </p:cSld>
  <p:clrMapOvr>
    <a:masterClrMapping/>
  </p:clrMapOvr>
  <p:transition advTm="11555">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p:txBody>
          <a:bodyPr/>
          <a:lstStyle/>
          <a:p>
            <a:r>
              <a:rPr lang="en-US" altLang="en-US" dirty="0"/>
              <a:t>Today’s Topics</a:t>
            </a:r>
          </a:p>
        </p:txBody>
      </p:sp>
      <p:sp>
        <p:nvSpPr>
          <p:cNvPr id="16387" name="Rectangle 7"/>
          <p:cNvSpPr>
            <a:spLocks noGrp="1" noChangeArrowheads="1"/>
          </p:cNvSpPr>
          <p:nvPr>
            <p:ph type="body" idx="1"/>
          </p:nvPr>
        </p:nvSpPr>
        <p:spPr>
          <a:xfrm>
            <a:off x="459686" y="1524000"/>
            <a:ext cx="8137665" cy="4615543"/>
          </a:xfrm>
        </p:spPr>
        <p:txBody>
          <a:bodyPr/>
          <a:lstStyle/>
          <a:p>
            <a:r>
              <a:rPr lang="en-US" altLang="en-US" dirty="0"/>
              <a:t>Study Design</a:t>
            </a:r>
          </a:p>
          <a:p>
            <a:pPr lvl="1"/>
            <a:r>
              <a:rPr lang="en-US" altLang="en-US" dirty="0"/>
              <a:t>Target Trial</a:t>
            </a:r>
          </a:p>
          <a:p>
            <a:pPr lvl="1"/>
            <a:r>
              <a:rPr lang="en-US" altLang="en-US" dirty="0"/>
              <a:t>Strengths &amp; Limitations of Randomized </a:t>
            </a:r>
            <a:r>
              <a:rPr lang="en-US" altLang="en-US"/>
              <a:t>Controlled Trials</a:t>
            </a:r>
            <a:endParaRPr lang="en-US" altLang="en-US" dirty="0"/>
          </a:p>
          <a:p>
            <a:pPr lvl="1"/>
            <a:r>
              <a:rPr lang="en-US" altLang="en-US" dirty="0"/>
              <a:t>Observational Studies</a:t>
            </a:r>
          </a:p>
          <a:p>
            <a:pPr lvl="2"/>
            <a:r>
              <a:rPr lang="en-US" altLang="en-US" dirty="0"/>
              <a:t>Case-Control (Matching), Feb 3</a:t>
            </a:r>
            <a:endParaRPr lang="en-US" altLang="en-US" i="1" dirty="0"/>
          </a:p>
          <a:p>
            <a:pPr lvl="2"/>
            <a:r>
              <a:rPr lang="en-US" altLang="en-US" i="1" dirty="0"/>
              <a:t>Cohort</a:t>
            </a:r>
            <a:r>
              <a:rPr lang="en-US" altLang="en-US" dirty="0"/>
              <a:t> (continued on Feb 17)</a:t>
            </a:r>
          </a:p>
          <a:p>
            <a:r>
              <a:rPr lang="en-US" altLang="en-US" dirty="0"/>
              <a:t>Supplemental Material</a:t>
            </a:r>
          </a:p>
        </p:txBody>
      </p:sp>
      <p:sp>
        <p:nvSpPr>
          <p:cNvPr id="16388" name="Slide Number Placeholder 1"/>
          <p:cNvSpPr>
            <a:spLocks noGrp="1"/>
          </p:cNvSpPr>
          <p:nvPr>
            <p:ph type="sldNum" sz="quarter" idx="10"/>
          </p:nvPr>
        </p:nvSpPr>
        <p:spPr/>
        <p:txBody>
          <a:bodyPr/>
          <a:lstStyle>
            <a:lvl1pPr>
              <a:defRPr>
                <a:solidFill>
                  <a:schemeClr val="tx1"/>
                </a:solidFill>
                <a:latin typeface="Garamond" charset="0"/>
              </a:defRPr>
            </a:lvl1pPr>
            <a:lvl2pPr marL="742950" indent="-285750">
              <a:defRPr>
                <a:solidFill>
                  <a:schemeClr val="tx1"/>
                </a:solidFill>
                <a:latin typeface="Garamond" charset="0"/>
              </a:defRPr>
            </a:lvl2pPr>
            <a:lvl3pPr marL="1143000" indent="-228600">
              <a:defRPr>
                <a:solidFill>
                  <a:schemeClr val="tx1"/>
                </a:solidFill>
                <a:latin typeface="Garamond" charset="0"/>
              </a:defRPr>
            </a:lvl3pPr>
            <a:lvl4pPr marL="1600200" indent="-228600">
              <a:defRPr>
                <a:solidFill>
                  <a:schemeClr val="tx1"/>
                </a:solidFill>
                <a:latin typeface="Garamond" charset="0"/>
              </a:defRPr>
            </a:lvl4pPr>
            <a:lvl5pPr marL="2057400" indent="-228600">
              <a:defRPr>
                <a:solidFill>
                  <a:schemeClr val="tx1"/>
                </a:solidFill>
                <a:latin typeface="Garamond" charset="0"/>
              </a:defRPr>
            </a:lvl5pPr>
            <a:lvl6pPr marL="2514600" indent="-228600" eaLnBrk="0" fontAlgn="base" hangingPunct="0">
              <a:spcBef>
                <a:spcPct val="0"/>
              </a:spcBef>
              <a:spcAft>
                <a:spcPct val="0"/>
              </a:spcAft>
              <a:defRPr>
                <a:solidFill>
                  <a:schemeClr val="tx1"/>
                </a:solidFill>
                <a:latin typeface="Garamond" charset="0"/>
              </a:defRPr>
            </a:lvl6pPr>
            <a:lvl7pPr marL="2971800" indent="-228600" eaLnBrk="0" fontAlgn="base" hangingPunct="0">
              <a:spcBef>
                <a:spcPct val="0"/>
              </a:spcBef>
              <a:spcAft>
                <a:spcPct val="0"/>
              </a:spcAft>
              <a:defRPr>
                <a:solidFill>
                  <a:schemeClr val="tx1"/>
                </a:solidFill>
                <a:latin typeface="Garamond" charset="0"/>
              </a:defRPr>
            </a:lvl7pPr>
            <a:lvl8pPr marL="3429000" indent="-228600" eaLnBrk="0" fontAlgn="base" hangingPunct="0">
              <a:spcBef>
                <a:spcPct val="0"/>
              </a:spcBef>
              <a:spcAft>
                <a:spcPct val="0"/>
              </a:spcAft>
              <a:defRPr>
                <a:solidFill>
                  <a:schemeClr val="tx1"/>
                </a:solidFill>
                <a:latin typeface="Garamond" charset="0"/>
              </a:defRPr>
            </a:lvl8pPr>
            <a:lvl9pPr marL="3886200" indent="-228600" eaLnBrk="0" fontAlgn="base" hangingPunct="0">
              <a:spcBef>
                <a:spcPct val="0"/>
              </a:spcBef>
              <a:spcAft>
                <a:spcPct val="0"/>
              </a:spcAft>
              <a:defRPr>
                <a:solidFill>
                  <a:schemeClr val="tx1"/>
                </a:solidFill>
                <a:latin typeface="Garamond" charset="0"/>
              </a:defRPr>
            </a:lvl9pPr>
          </a:lstStyle>
          <a:p>
            <a:fld id="{61F8B00D-0AB7-F949-AFA0-FEF722960926}" type="slidenum">
              <a:rPr lang="en-US" altLang="en-US" smtClean="0">
                <a:solidFill>
                  <a:srgbClr val="052049"/>
                </a:solidFill>
              </a:rPr>
              <a:pPr/>
              <a:t>3</a:t>
            </a:fld>
            <a:endParaRPr lang="en-US" altLang="en-US">
              <a:solidFill>
                <a:srgbClr val="052049"/>
              </a:solidFill>
            </a:endParaRPr>
          </a:p>
        </p:txBody>
      </p:sp>
    </p:spTree>
    <p:extLst>
      <p:ext uri="{BB962C8B-B14F-4D97-AF65-F5344CB8AC3E}">
        <p14:creationId xmlns:p14="http://schemas.microsoft.com/office/powerpoint/2010/main" val="3597776128"/>
      </p:ext>
    </p:extLst>
  </p:cSld>
  <p:clrMapOvr>
    <a:masterClrMapping/>
  </p:clrMapOvr>
  <p:transition advTm="48548">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1E04E9-1D36-C54B-A69C-8D379E944918}"/>
              </a:ext>
            </a:extLst>
          </p:cNvPr>
          <p:cNvSpPr>
            <a:spLocks noGrp="1"/>
          </p:cNvSpPr>
          <p:nvPr>
            <p:ph type="title"/>
          </p:nvPr>
        </p:nvSpPr>
        <p:spPr/>
        <p:txBody>
          <a:bodyPr/>
          <a:lstStyle/>
          <a:p>
            <a:r>
              <a:rPr lang="en-US" dirty="0"/>
              <a:t>Examples of RCT’s</a:t>
            </a:r>
          </a:p>
        </p:txBody>
      </p:sp>
      <p:sp>
        <p:nvSpPr>
          <p:cNvPr id="5" name="Content Placeholder 4">
            <a:extLst>
              <a:ext uri="{FF2B5EF4-FFF2-40B4-BE49-F238E27FC236}">
                <a16:creationId xmlns:a16="http://schemas.microsoft.com/office/drawing/2014/main" id="{6E8811DD-1C60-1342-815C-0CB5A15913C3}"/>
              </a:ext>
            </a:extLst>
          </p:cNvPr>
          <p:cNvSpPr>
            <a:spLocks noGrp="1"/>
          </p:cNvSpPr>
          <p:nvPr>
            <p:ph idx="1"/>
          </p:nvPr>
        </p:nvSpPr>
        <p:spPr/>
        <p:txBody>
          <a:bodyPr/>
          <a:lstStyle/>
          <a:p>
            <a:endParaRPr lang="en-US" dirty="0"/>
          </a:p>
          <a:p>
            <a:r>
              <a:rPr lang="en-US" dirty="0"/>
              <a:t>Aspirin (ASA) &amp; Myocardial Infarction (MI)</a:t>
            </a:r>
          </a:p>
          <a:p>
            <a:r>
              <a:rPr lang="en-US" dirty="0"/>
              <a:t>Beta-Carotene &amp; Lung Cancer</a:t>
            </a:r>
          </a:p>
          <a:p>
            <a:r>
              <a:rPr lang="en-US" dirty="0"/>
              <a:t>PSA Screening &amp; Prostate Cancer Death</a:t>
            </a:r>
          </a:p>
          <a:p>
            <a:r>
              <a:rPr lang="en-US" dirty="0"/>
              <a:t>(Hormone Replacement Therapy (HRT) &amp; heart disease – in class)</a:t>
            </a:r>
          </a:p>
          <a:p>
            <a:pPr marL="0" indent="0">
              <a:buNone/>
            </a:pPr>
            <a:endParaRPr lang="en-US" dirty="0"/>
          </a:p>
          <a:p>
            <a:endParaRPr lang="en-US" dirty="0"/>
          </a:p>
        </p:txBody>
      </p:sp>
      <p:sp>
        <p:nvSpPr>
          <p:cNvPr id="2" name="Slide Number Placeholder 1">
            <a:extLst>
              <a:ext uri="{FF2B5EF4-FFF2-40B4-BE49-F238E27FC236}">
                <a16:creationId xmlns:a16="http://schemas.microsoft.com/office/drawing/2014/main" id="{6BB1D54D-F1AE-4344-99B9-25AF47DEBD66}"/>
              </a:ext>
            </a:extLst>
          </p:cNvPr>
          <p:cNvSpPr>
            <a:spLocks noGrp="1"/>
          </p:cNvSpPr>
          <p:nvPr>
            <p:ph type="sldNum" sz="quarter" idx="10"/>
          </p:nvPr>
        </p:nvSpPr>
        <p:spPr/>
        <p:txBody>
          <a:bodyPr/>
          <a:lstStyle/>
          <a:p>
            <a:fld id="{7BCC8D0D-EAEC-449D-9161-023DFF90F2E2}" type="slidenum">
              <a:rPr lang="en-US" smtClean="0">
                <a:solidFill>
                  <a:srgbClr val="052049"/>
                </a:solidFill>
              </a:rPr>
              <a:pPr/>
              <a:t>30</a:t>
            </a:fld>
            <a:endParaRPr lang="en-US" dirty="0">
              <a:solidFill>
                <a:srgbClr val="052049"/>
              </a:solidFill>
            </a:endParaRPr>
          </a:p>
        </p:txBody>
      </p:sp>
    </p:spTree>
    <p:extLst>
      <p:ext uri="{BB962C8B-B14F-4D97-AF65-F5344CB8AC3E}">
        <p14:creationId xmlns:p14="http://schemas.microsoft.com/office/powerpoint/2010/main" val="3504736606"/>
      </p:ext>
    </p:extLst>
  </p:cSld>
  <p:clrMapOvr>
    <a:masterClrMapping/>
  </p:clrMapOvr>
  <p:transition advTm="5078">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8F225-ED94-4E4A-9313-DD93B083A631}"/>
              </a:ext>
            </a:extLst>
          </p:cNvPr>
          <p:cNvSpPr>
            <a:spLocks noGrp="1"/>
          </p:cNvSpPr>
          <p:nvPr>
            <p:ph type="title"/>
          </p:nvPr>
        </p:nvSpPr>
        <p:spPr/>
        <p:txBody>
          <a:bodyPr/>
          <a:lstStyle/>
          <a:p>
            <a:r>
              <a:rPr lang="en-US" dirty="0"/>
              <a:t>Physicians’ Health Study I</a:t>
            </a:r>
          </a:p>
        </p:txBody>
      </p:sp>
      <p:sp>
        <p:nvSpPr>
          <p:cNvPr id="3" name="Content Placeholder 2">
            <a:extLst>
              <a:ext uri="{FF2B5EF4-FFF2-40B4-BE49-F238E27FC236}">
                <a16:creationId xmlns:a16="http://schemas.microsoft.com/office/drawing/2014/main" id="{310D5A64-8F5A-9D46-B938-07F76C3C4EDC}"/>
              </a:ext>
            </a:extLst>
          </p:cNvPr>
          <p:cNvSpPr>
            <a:spLocks noGrp="1"/>
          </p:cNvSpPr>
          <p:nvPr>
            <p:ph idx="1"/>
          </p:nvPr>
        </p:nvSpPr>
        <p:spPr/>
        <p:txBody>
          <a:bodyPr/>
          <a:lstStyle/>
          <a:p>
            <a:r>
              <a:rPr lang="en-US" dirty="0"/>
              <a:t>Randomized, double-blind, placebo-controlled trial of N~22,071 U.S. physicians</a:t>
            </a:r>
          </a:p>
          <a:p>
            <a:r>
              <a:rPr lang="en-US" dirty="0"/>
              <a:t>Examined if:</a:t>
            </a:r>
          </a:p>
          <a:p>
            <a:pPr lvl="1"/>
            <a:r>
              <a:rPr lang="en-US" dirty="0"/>
              <a:t>Low-dose aspirin (325 mg every other day) decreased cardiovascular mortality </a:t>
            </a:r>
          </a:p>
          <a:p>
            <a:pPr lvl="1"/>
            <a:r>
              <a:rPr lang="en-US" dirty="0"/>
              <a:t>Beta carotene reduced incidence of cancer</a:t>
            </a:r>
          </a:p>
          <a:p>
            <a:r>
              <a:rPr lang="en-US" dirty="0"/>
              <a:t>Aspirin component terminated earlier than scheduled</a:t>
            </a:r>
          </a:p>
          <a:p>
            <a:r>
              <a:rPr lang="en-US" dirty="0"/>
              <a:t>Average follow-up 60 months for aspirin component</a:t>
            </a:r>
          </a:p>
          <a:p>
            <a:r>
              <a:rPr lang="en-US" dirty="0"/>
              <a:t>Jan. 1988, 99.7% still providing information on morbidity</a:t>
            </a:r>
          </a:p>
        </p:txBody>
      </p:sp>
      <p:sp>
        <p:nvSpPr>
          <p:cNvPr id="4" name="Slide Number Placeholder 3">
            <a:extLst>
              <a:ext uri="{FF2B5EF4-FFF2-40B4-BE49-F238E27FC236}">
                <a16:creationId xmlns:a16="http://schemas.microsoft.com/office/drawing/2014/main" id="{DB9E75A0-B614-BA4C-8956-02E24C3F85C8}"/>
              </a:ext>
            </a:extLst>
          </p:cNvPr>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31</a:t>
            </a:fld>
            <a:endParaRPr lang="en-US" altLang="en-US">
              <a:solidFill>
                <a:srgbClr val="052049"/>
              </a:solidFill>
            </a:endParaRPr>
          </a:p>
        </p:txBody>
      </p:sp>
      <mc:AlternateContent xmlns:mc="http://schemas.openxmlformats.org/markup-compatibility/2006" xmlns:p14="http://schemas.microsoft.com/office/powerpoint/2010/main" xmlns:iact="http://schemas.microsoft.com/office/powerpoint/2014/inkAction">
        <mc:Choice Requires="p14 iact">
          <p:contentPart p14:bwMode="auto" r:id="rId3">
            <p14:nvContentPartPr>
              <p14:cNvPr id="6" name="Ink 5">
                <a:extLst>
                  <a:ext uri="{FF2B5EF4-FFF2-40B4-BE49-F238E27FC236}">
                    <a16:creationId xmlns:a16="http://schemas.microsoft.com/office/drawing/2014/main" id="{8EF0F443-9A87-46DC-BD07-5F0F1B0E90E1}"/>
                  </a:ext>
                </a:extLst>
              </p14:cNvPr>
              <p14:cNvContentPartPr/>
              <p14:nvPr>
                <p:extLst>
                  <p:ext uri="{42D2F446-02D8-4167-A562-619A0277C38B}">
                    <p15:isNarration xmlns:p15="http://schemas.microsoft.com/office/powerpoint/2012/main" val="1"/>
                  </p:ext>
                </p:extLst>
              </p14:nvPr>
            </p14:nvContentPartPr>
            <p14:xfrm>
              <a:off x="450720" y="3019320"/>
              <a:ext cx="727920" cy="398520"/>
            </p14:xfrm>
          </p:contentPart>
        </mc:Choice>
        <mc:Fallback xmlns="">
          <p:pic>
            <p:nvPicPr>
              <p:cNvPr id="6" name="Ink 5">
                <a:extLst>
                  <a:ext uri="{FF2B5EF4-FFF2-40B4-BE49-F238E27FC236}">
                    <a16:creationId xmlns:a16="http://schemas.microsoft.com/office/drawing/2014/main" id="{8EF0F443-9A87-46DC-BD07-5F0F1B0E90E1}"/>
                  </a:ext>
                </a:extLst>
              </p:cNvPr>
              <p:cNvPicPr>
                <a:picLocks noGrp="1" noRot="1" noChangeAspect="1" noMove="1" noResize="1" noEditPoints="1" noAdjustHandles="1" noChangeArrowheads="1" noChangeShapeType="1"/>
              </p:cNvPicPr>
              <p:nvPr/>
            </p:nvPicPr>
            <p:blipFill>
              <a:blip r:embed="rId6"/>
              <a:stretch>
                <a:fillRect/>
              </a:stretch>
            </p:blipFill>
            <p:spPr>
              <a:xfrm>
                <a:off x="441360" y="3009960"/>
                <a:ext cx="746640" cy="417240"/>
              </a:xfrm>
              <a:prstGeom prst="rect">
                <a:avLst/>
              </a:prstGeom>
            </p:spPr>
          </p:pic>
        </mc:Fallback>
      </mc:AlternateContent>
    </p:spTree>
    <p:extLst>
      <p:ext uri="{BB962C8B-B14F-4D97-AF65-F5344CB8AC3E}">
        <p14:creationId xmlns:p14="http://schemas.microsoft.com/office/powerpoint/2010/main" val="658833374"/>
      </p:ext>
    </p:extLst>
  </p:cSld>
  <p:clrMapOvr>
    <a:masterClrMapping/>
  </p:clrMapOvr>
  <p:transition advTm="4584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md type="call" cmd="playFrom(0.0)">
                                      <p:cBhvr>
                                        <p:cTn id="7"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8F225-ED94-4E4A-9313-DD93B083A631}"/>
              </a:ext>
            </a:extLst>
          </p:cNvPr>
          <p:cNvSpPr>
            <a:spLocks noGrp="1"/>
          </p:cNvSpPr>
          <p:nvPr>
            <p:ph type="title"/>
          </p:nvPr>
        </p:nvSpPr>
        <p:spPr/>
        <p:txBody>
          <a:bodyPr/>
          <a:lstStyle/>
          <a:p>
            <a:r>
              <a:rPr lang="en-US" dirty="0"/>
              <a:t>Physicians’ Health Study I</a:t>
            </a:r>
          </a:p>
        </p:txBody>
      </p:sp>
      <p:sp>
        <p:nvSpPr>
          <p:cNvPr id="3" name="Content Placeholder 2">
            <a:extLst>
              <a:ext uri="{FF2B5EF4-FFF2-40B4-BE49-F238E27FC236}">
                <a16:creationId xmlns:a16="http://schemas.microsoft.com/office/drawing/2014/main" id="{310D5A64-8F5A-9D46-B938-07F76C3C4EDC}"/>
              </a:ext>
            </a:extLst>
          </p:cNvPr>
          <p:cNvSpPr>
            <a:spLocks noGrp="1"/>
          </p:cNvSpPr>
          <p:nvPr>
            <p:ph idx="1"/>
          </p:nvPr>
        </p:nvSpPr>
        <p:spPr/>
        <p:txBody>
          <a:bodyPr/>
          <a:lstStyle/>
          <a:p>
            <a:r>
              <a:rPr lang="en-US" dirty="0"/>
              <a:t>Randomized, double-blind, placebo-controlled trial of </a:t>
            </a:r>
            <a:r>
              <a:rPr lang="en-US" dirty="0">
                <a:highlight>
                  <a:srgbClr val="00FFFF"/>
                </a:highlight>
              </a:rPr>
              <a:t>N~22,071 U.S. physicians</a:t>
            </a:r>
          </a:p>
          <a:p>
            <a:r>
              <a:rPr lang="en-US" dirty="0"/>
              <a:t>Examined if:</a:t>
            </a:r>
          </a:p>
          <a:p>
            <a:pPr lvl="1"/>
            <a:r>
              <a:rPr lang="en-US" dirty="0"/>
              <a:t>Low-dose aspirin (325 mg every other day) decreased cardiovascular mortality </a:t>
            </a:r>
          </a:p>
          <a:p>
            <a:pPr lvl="1"/>
            <a:r>
              <a:rPr lang="en-US" dirty="0"/>
              <a:t>Beta carotene reduced incidence of cancer</a:t>
            </a:r>
          </a:p>
          <a:p>
            <a:r>
              <a:rPr lang="en-US" dirty="0"/>
              <a:t>Aspirin component terminated earlier than scheduled</a:t>
            </a:r>
          </a:p>
          <a:p>
            <a:r>
              <a:rPr lang="en-US" dirty="0"/>
              <a:t>Average follow-up 60 months for aspirin component</a:t>
            </a:r>
          </a:p>
          <a:p>
            <a:r>
              <a:rPr lang="en-US" dirty="0"/>
              <a:t>Jan. 1988, 99.7% still providing information on morbidity</a:t>
            </a:r>
          </a:p>
        </p:txBody>
      </p:sp>
      <p:sp>
        <p:nvSpPr>
          <p:cNvPr id="4" name="Slide Number Placeholder 3">
            <a:extLst>
              <a:ext uri="{FF2B5EF4-FFF2-40B4-BE49-F238E27FC236}">
                <a16:creationId xmlns:a16="http://schemas.microsoft.com/office/drawing/2014/main" id="{DB9E75A0-B614-BA4C-8956-02E24C3F85C8}"/>
              </a:ext>
            </a:extLst>
          </p:cNvPr>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32</a:t>
            </a:fld>
            <a:endParaRPr lang="en-US" altLang="en-US">
              <a:solidFill>
                <a:srgbClr val="052049"/>
              </a:solidFill>
            </a:endParaRPr>
          </a:p>
        </p:txBody>
      </p:sp>
      <p:sp>
        <p:nvSpPr>
          <p:cNvPr id="7" name="TextBox 6">
            <a:extLst>
              <a:ext uri="{FF2B5EF4-FFF2-40B4-BE49-F238E27FC236}">
                <a16:creationId xmlns:a16="http://schemas.microsoft.com/office/drawing/2014/main" id="{C74066B3-A308-394B-9B31-1777F68CA6C3}"/>
              </a:ext>
            </a:extLst>
          </p:cNvPr>
          <p:cNvSpPr txBox="1"/>
          <p:nvPr/>
        </p:nvSpPr>
        <p:spPr bwMode="auto">
          <a:xfrm>
            <a:off x="6038193" y="1036451"/>
            <a:ext cx="2588972" cy="307777"/>
          </a:xfrm>
          <a:prstGeom prst="rect">
            <a:avLst/>
          </a:prstGeom>
          <a:noFill/>
          <a:ln w="19050" algn="ctr">
            <a:noFill/>
            <a:miter lim="800000"/>
            <a:headEnd/>
            <a:tailEnd/>
          </a:ln>
        </p:spPr>
        <p:txBody>
          <a:bodyPr wrap="square" lIns="0" tIns="0" rIns="0" bIns="0" rtlCol="0">
            <a:spAutoFit/>
          </a:bodyPr>
          <a:lstStyle/>
          <a:p>
            <a:pPr algn="ctr"/>
            <a:r>
              <a:rPr lang="en-US" sz="2000" dirty="0"/>
              <a:t>Adherent group</a:t>
            </a:r>
          </a:p>
        </p:txBody>
      </p:sp>
      <p:cxnSp>
        <p:nvCxnSpPr>
          <p:cNvPr id="9" name="Straight Arrow Connector 8">
            <a:extLst>
              <a:ext uri="{FF2B5EF4-FFF2-40B4-BE49-F238E27FC236}">
                <a16:creationId xmlns:a16="http://schemas.microsoft.com/office/drawing/2014/main" id="{21ECD8D8-5BF5-DB44-973A-855FF54D5C0C}"/>
              </a:ext>
            </a:extLst>
          </p:cNvPr>
          <p:cNvCxnSpPr>
            <a:cxnSpLocks/>
            <a:stCxn id="7" idx="2"/>
          </p:cNvCxnSpPr>
          <p:nvPr/>
        </p:nvCxnSpPr>
        <p:spPr>
          <a:xfrm flipH="1">
            <a:off x="4067503" y="1344228"/>
            <a:ext cx="3265176" cy="111519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5411680"/>
      </p:ext>
    </p:extLst>
  </p:cSld>
  <p:clrMapOvr>
    <a:masterClrMapping/>
  </p:clrMapOvr>
  <p:transition advTm="37153">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8F225-ED94-4E4A-9313-DD93B083A631}"/>
              </a:ext>
            </a:extLst>
          </p:cNvPr>
          <p:cNvSpPr>
            <a:spLocks noGrp="1"/>
          </p:cNvSpPr>
          <p:nvPr>
            <p:ph type="title"/>
          </p:nvPr>
        </p:nvSpPr>
        <p:spPr/>
        <p:txBody>
          <a:bodyPr/>
          <a:lstStyle/>
          <a:p>
            <a:r>
              <a:rPr lang="en-US" dirty="0"/>
              <a:t>Physicians’ Health Study I</a:t>
            </a:r>
          </a:p>
        </p:txBody>
      </p:sp>
      <p:sp>
        <p:nvSpPr>
          <p:cNvPr id="3" name="Content Placeholder 2">
            <a:extLst>
              <a:ext uri="{FF2B5EF4-FFF2-40B4-BE49-F238E27FC236}">
                <a16:creationId xmlns:a16="http://schemas.microsoft.com/office/drawing/2014/main" id="{310D5A64-8F5A-9D46-B938-07F76C3C4EDC}"/>
              </a:ext>
            </a:extLst>
          </p:cNvPr>
          <p:cNvSpPr>
            <a:spLocks noGrp="1"/>
          </p:cNvSpPr>
          <p:nvPr>
            <p:ph idx="1"/>
          </p:nvPr>
        </p:nvSpPr>
        <p:spPr/>
        <p:txBody>
          <a:bodyPr/>
          <a:lstStyle/>
          <a:p>
            <a:r>
              <a:rPr lang="en-US" dirty="0"/>
              <a:t>Randomized, double-blind, placebo-controlled trial of N~22,071 U.S. physicians</a:t>
            </a:r>
          </a:p>
          <a:p>
            <a:r>
              <a:rPr lang="en-US" dirty="0"/>
              <a:t>Examined if:</a:t>
            </a:r>
          </a:p>
          <a:p>
            <a:pPr lvl="1"/>
            <a:r>
              <a:rPr lang="en-US" dirty="0">
                <a:highlight>
                  <a:srgbClr val="00FFFF"/>
                </a:highlight>
              </a:rPr>
              <a:t>Low-dose aspirin (325 mg every other day) decreased cardiovascular mortality </a:t>
            </a:r>
          </a:p>
          <a:p>
            <a:pPr lvl="1"/>
            <a:r>
              <a:rPr lang="en-US" dirty="0">
                <a:highlight>
                  <a:srgbClr val="00FFFF"/>
                </a:highlight>
              </a:rPr>
              <a:t>Beta carotene reduced incidence of cancer</a:t>
            </a:r>
          </a:p>
          <a:p>
            <a:r>
              <a:rPr lang="en-US" dirty="0"/>
              <a:t>Aspirin component terminated earlier than scheduled</a:t>
            </a:r>
          </a:p>
          <a:p>
            <a:r>
              <a:rPr lang="en-US" dirty="0"/>
              <a:t>Average follow-up 60 months for aspirin component</a:t>
            </a:r>
          </a:p>
          <a:p>
            <a:r>
              <a:rPr lang="en-US" dirty="0"/>
              <a:t>Jan. 1988, 99.7% still providing information on morbidity</a:t>
            </a:r>
          </a:p>
        </p:txBody>
      </p:sp>
      <p:sp>
        <p:nvSpPr>
          <p:cNvPr id="4" name="Slide Number Placeholder 3">
            <a:extLst>
              <a:ext uri="{FF2B5EF4-FFF2-40B4-BE49-F238E27FC236}">
                <a16:creationId xmlns:a16="http://schemas.microsoft.com/office/drawing/2014/main" id="{DB9E75A0-B614-BA4C-8956-02E24C3F85C8}"/>
              </a:ext>
            </a:extLst>
          </p:cNvPr>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33</a:t>
            </a:fld>
            <a:endParaRPr lang="en-US" altLang="en-US">
              <a:solidFill>
                <a:srgbClr val="052049"/>
              </a:solidFill>
            </a:endParaRPr>
          </a:p>
        </p:txBody>
      </p:sp>
      <p:sp>
        <p:nvSpPr>
          <p:cNvPr id="5" name="TextBox 4">
            <a:extLst>
              <a:ext uri="{FF2B5EF4-FFF2-40B4-BE49-F238E27FC236}">
                <a16:creationId xmlns:a16="http://schemas.microsoft.com/office/drawing/2014/main" id="{7B2725BB-7CF2-2B4A-8115-1ECB37921699}"/>
              </a:ext>
            </a:extLst>
          </p:cNvPr>
          <p:cNvSpPr txBox="1"/>
          <p:nvPr/>
        </p:nvSpPr>
        <p:spPr bwMode="auto">
          <a:xfrm>
            <a:off x="5707117" y="646386"/>
            <a:ext cx="3090042" cy="307777"/>
          </a:xfrm>
          <a:prstGeom prst="rect">
            <a:avLst/>
          </a:prstGeom>
          <a:noFill/>
          <a:ln w="19050" algn="ctr">
            <a:noFill/>
            <a:miter lim="800000"/>
            <a:headEnd/>
            <a:tailEnd/>
          </a:ln>
        </p:spPr>
        <p:txBody>
          <a:bodyPr wrap="square" lIns="0" tIns="0" rIns="0" bIns="0" rtlCol="0">
            <a:spAutoFit/>
          </a:bodyPr>
          <a:lstStyle/>
          <a:p>
            <a:pPr algn="ctr"/>
            <a:r>
              <a:rPr lang="en-US" sz="2000" dirty="0"/>
              <a:t>2x2 Factorial Design</a:t>
            </a:r>
          </a:p>
        </p:txBody>
      </p:sp>
      <p:cxnSp>
        <p:nvCxnSpPr>
          <p:cNvPr id="7" name="Straight Arrow Connector 6">
            <a:extLst>
              <a:ext uri="{FF2B5EF4-FFF2-40B4-BE49-F238E27FC236}">
                <a16:creationId xmlns:a16="http://schemas.microsoft.com/office/drawing/2014/main" id="{A5C1D5BD-32B6-2147-A1B3-6F7328A7CFFE}"/>
              </a:ext>
            </a:extLst>
          </p:cNvPr>
          <p:cNvCxnSpPr>
            <a:cxnSpLocks/>
          </p:cNvCxnSpPr>
          <p:nvPr/>
        </p:nvCxnSpPr>
        <p:spPr>
          <a:xfrm flipH="1">
            <a:off x="6306207" y="954163"/>
            <a:ext cx="804041" cy="2041285"/>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xmlns:iact="http://schemas.microsoft.com/office/powerpoint/2014/inkAction">
        <mc:Choice Requires="p14 iact">
          <p:contentPart p14:bwMode="auto" r:id="rId3">
            <p14:nvContentPartPr>
              <p14:cNvPr id="9" name="Ink 8">
                <a:extLst>
                  <a:ext uri="{FF2B5EF4-FFF2-40B4-BE49-F238E27FC236}">
                    <a16:creationId xmlns:a16="http://schemas.microsoft.com/office/drawing/2014/main" id="{BC977296-9EF8-4756-9683-56A7B27626D5}"/>
                  </a:ext>
                </a:extLst>
              </p14:cNvPr>
              <p14:cNvContentPartPr/>
              <p14:nvPr>
                <p:extLst>
                  <p:ext uri="{42D2F446-02D8-4167-A562-619A0277C38B}">
                    <p15:isNarration xmlns:p15="http://schemas.microsoft.com/office/powerpoint/2012/main" val="1"/>
                  </p:ext>
                </p:extLst>
              </p14:nvPr>
            </p14:nvContentPartPr>
            <p14:xfrm>
              <a:off x="5798520" y="312120"/>
              <a:ext cx="2784240" cy="1095480"/>
            </p14:xfrm>
          </p:contentPart>
        </mc:Choice>
        <mc:Fallback xmlns="">
          <p:pic>
            <p:nvPicPr>
              <p:cNvPr id="9" name="Ink 8">
                <a:extLst>
                  <a:ext uri="{FF2B5EF4-FFF2-40B4-BE49-F238E27FC236}">
                    <a16:creationId xmlns:a16="http://schemas.microsoft.com/office/drawing/2014/main" id="{BC977296-9EF8-4756-9683-56A7B27626D5}"/>
                  </a:ext>
                </a:extLst>
              </p:cNvPr>
              <p:cNvPicPr>
                <a:picLocks noGrp="1" noRot="1" noChangeAspect="1" noMove="1" noResize="1" noEditPoints="1" noAdjustHandles="1" noChangeArrowheads="1" noChangeShapeType="1"/>
              </p:cNvPicPr>
              <p:nvPr/>
            </p:nvPicPr>
            <p:blipFill>
              <a:blip r:embed="rId6"/>
              <a:stretch>
                <a:fillRect/>
              </a:stretch>
            </p:blipFill>
            <p:spPr>
              <a:xfrm>
                <a:off x="5782680" y="248760"/>
                <a:ext cx="2815560" cy="1222200"/>
              </a:xfrm>
              <a:prstGeom prst="rect">
                <a:avLst/>
              </a:prstGeom>
            </p:spPr>
          </p:pic>
        </mc:Fallback>
      </mc:AlternateContent>
    </p:spTree>
    <p:extLst>
      <p:ext uri="{BB962C8B-B14F-4D97-AF65-F5344CB8AC3E}">
        <p14:creationId xmlns:p14="http://schemas.microsoft.com/office/powerpoint/2010/main" val="1053486892"/>
      </p:ext>
    </p:extLst>
  </p:cSld>
  <p:clrMapOvr>
    <a:masterClrMapping/>
  </p:clrMapOvr>
  <p:transition advTm="3196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md type="call" cmd="playFrom(0.0)">
                                      <p:cBhvr>
                                        <p:cTn id="7"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8F225-ED94-4E4A-9313-DD93B083A631}"/>
              </a:ext>
            </a:extLst>
          </p:cNvPr>
          <p:cNvSpPr>
            <a:spLocks noGrp="1"/>
          </p:cNvSpPr>
          <p:nvPr>
            <p:ph type="title"/>
          </p:nvPr>
        </p:nvSpPr>
        <p:spPr/>
        <p:txBody>
          <a:bodyPr/>
          <a:lstStyle/>
          <a:p>
            <a:r>
              <a:rPr lang="en-US" dirty="0"/>
              <a:t>Physicians’ Health Study I</a:t>
            </a:r>
          </a:p>
        </p:txBody>
      </p:sp>
      <p:sp>
        <p:nvSpPr>
          <p:cNvPr id="3" name="Content Placeholder 2">
            <a:extLst>
              <a:ext uri="{FF2B5EF4-FFF2-40B4-BE49-F238E27FC236}">
                <a16:creationId xmlns:a16="http://schemas.microsoft.com/office/drawing/2014/main" id="{310D5A64-8F5A-9D46-B938-07F76C3C4EDC}"/>
              </a:ext>
            </a:extLst>
          </p:cNvPr>
          <p:cNvSpPr>
            <a:spLocks noGrp="1"/>
          </p:cNvSpPr>
          <p:nvPr>
            <p:ph idx="1"/>
          </p:nvPr>
        </p:nvSpPr>
        <p:spPr/>
        <p:txBody>
          <a:bodyPr/>
          <a:lstStyle/>
          <a:p>
            <a:r>
              <a:rPr lang="en-US" dirty="0">
                <a:highlight>
                  <a:srgbClr val="FFFF00"/>
                </a:highlight>
              </a:rPr>
              <a:t>Randomized</a:t>
            </a:r>
            <a:r>
              <a:rPr lang="en-US" dirty="0"/>
              <a:t>, </a:t>
            </a:r>
            <a:r>
              <a:rPr lang="en-US" dirty="0">
                <a:highlight>
                  <a:srgbClr val="FFFF00"/>
                </a:highlight>
              </a:rPr>
              <a:t>double-blind</a:t>
            </a:r>
            <a:r>
              <a:rPr lang="en-US" dirty="0"/>
              <a:t>, </a:t>
            </a:r>
            <a:r>
              <a:rPr lang="en-US" dirty="0">
                <a:highlight>
                  <a:srgbClr val="FFFF00"/>
                </a:highlight>
              </a:rPr>
              <a:t>placebo-controlled</a:t>
            </a:r>
            <a:r>
              <a:rPr lang="en-US" dirty="0"/>
              <a:t> trial of N~22,071 U.S. physicians</a:t>
            </a:r>
          </a:p>
          <a:p>
            <a:r>
              <a:rPr lang="en-US" dirty="0"/>
              <a:t>Examined if:</a:t>
            </a:r>
          </a:p>
          <a:p>
            <a:pPr lvl="1"/>
            <a:r>
              <a:rPr lang="en-US" dirty="0"/>
              <a:t>Low-dose aspirin (325 mg every other day) decreased cardiovascular mortality </a:t>
            </a:r>
          </a:p>
          <a:p>
            <a:pPr lvl="1"/>
            <a:r>
              <a:rPr lang="en-US" dirty="0"/>
              <a:t>Beta carotene reduced incidence of cancer</a:t>
            </a:r>
          </a:p>
          <a:p>
            <a:r>
              <a:rPr lang="en-US" dirty="0"/>
              <a:t>Aspirin component terminated earlier than scheduled</a:t>
            </a:r>
          </a:p>
          <a:p>
            <a:r>
              <a:rPr lang="en-US" dirty="0"/>
              <a:t>Average follow-up </a:t>
            </a:r>
            <a:r>
              <a:rPr lang="en-US" dirty="0">
                <a:highlight>
                  <a:srgbClr val="FFFF00"/>
                </a:highlight>
              </a:rPr>
              <a:t>60 months</a:t>
            </a:r>
            <a:r>
              <a:rPr lang="en-US" dirty="0"/>
              <a:t> for aspirin component</a:t>
            </a:r>
          </a:p>
          <a:p>
            <a:r>
              <a:rPr lang="en-US" dirty="0"/>
              <a:t>Jan. 1988, </a:t>
            </a:r>
            <a:r>
              <a:rPr lang="en-US" dirty="0">
                <a:highlight>
                  <a:srgbClr val="FFFF00"/>
                </a:highlight>
              </a:rPr>
              <a:t>99.7%</a:t>
            </a:r>
            <a:r>
              <a:rPr lang="en-US" dirty="0"/>
              <a:t> still providing information on morbidity</a:t>
            </a:r>
          </a:p>
        </p:txBody>
      </p:sp>
      <p:sp>
        <p:nvSpPr>
          <p:cNvPr id="4" name="Slide Number Placeholder 3">
            <a:extLst>
              <a:ext uri="{FF2B5EF4-FFF2-40B4-BE49-F238E27FC236}">
                <a16:creationId xmlns:a16="http://schemas.microsoft.com/office/drawing/2014/main" id="{DB9E75A0-B614-BA4C-8956-02E24C3F85C8}"/>
              </a:ext>
            </a:extLst>
          </p:cNvPr>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34</a:t>
            </a:fld>
            <a:endParaRPr lang="en-US" altLang="en-US">
              <a:solidFill>
                <a:srgbClr val="052049"/>
              </a:solidFill>
            </a:endParaRPr>
          </a:p>
        </p:txBody>
      </p:sp>
      <mc:AlternateContent xmlns:mc="http://schemas.openxmlformats.org/markup-compatibility/2006" xmlns:p14="http://schemas.microsoft.com/office/powerpoint/2010/main" xmlns:iact="http://schemas.microsoft.com/office/powerpoint/2014/inkAction">
        <mc:Choice Requires="p14 iact">
          <p:contentPart p14:bwMode="auto" r:id="rId3">
            <p14:nvContentPartPr>
              <p14:cNvPr id="5" name="Ink 4">
                <a:extLst>
                  <a:ext uri="{FF2B5EF4-FFF2-40B4-BE49-F238E27FC236}">
                    <a16:creationId xmlns:a16="http://schemas.microsoft.com/office/drawing/2014/main" id="{39884BC6-82BA-4054-B2CF-9DED2528B574}"/>
                  </a:ext>
                </a:extLst>
              </p14:cNvPr>
              <p14:cNvContentPartPr/>
              <p14:nvPr>
                <p:extLst>
                  <p:ext uri="{42D2F446-02D8-4167-A562-619A0277C38B}">
                    <p15:isNarration xmlns:p15="http://schemas.microsoft.com/office/powerpoint/2012/main" val="1"/>
                  </p:ext>
                </p:extLst>
              </p14:nvPr>
            </p14:nvContentPartPr>
            <p14:xfrm>
              <a:off x="5081400" y="15480"/>
              <a:ext cx="3353760" cy="1506960"/>
            </p14:xfrm>
          </p:contentPart>
        </mc:Choice>
        <mc:Fallback xmlns="">
          <p:pic>
            <p:nvPicPr>
              <p:cNvPr id="5" name="Ink 4">
                <a:extLst>
                  <a:ext uri="{FF2B5EF4-FFF2-40B4-BE49-F238E27FC236}">
                    <a16:creationId xmlns:a16="http://schemas.microsoft.com/office/drawing/2014/main" id="{39884BC6-82BA-4054-B2CF-9DED2528B574}"/>
                  </a:ext>
                </a:extLst>
              </p:cNvPr>
              <p:cNvPicPr>
                <a:picLocks noGrp="1" noRot="1" noChangeAspect="1" noMove="1" noResize="1" noEditPoints="1" noAdjustHandles="1" noChangeArrowheads="1" noChangeShapeType="1"/>
              </p:cNvPicPr>
              <p:nvPr/>
            </p:nvPicPr>
            <p:blipFill>
              <a:blip r:embed="rId6"/>
              <a:stretch>
                <a:fillRect/>
              </a:stretch>
            </p:blipFill>
            <p:spPr>
              <a:xfrm>
                <a:off x="5065560" y="-47880"/>
                <a:ext cx="3385080" cy="1633680"/>
              </a:xfrm>
              <a:prstGeom prst="rect">
                <a:avLst/>
              </a:prstGeom>
            </p:spPr>
          </p:pic>
        </mc:Fallback>
      </mc:AlternateContent>
    </p:spTree>
    <p:extLst>
      <p:ext uri="{BB962C8B-B14F-4D97-AF65-F5344CB8AC3E}">
        <p14:creationId xmlns:p14="http://schemas.microsoft.com/office/powerpoint/2010/main" val="2313188752"/>
      </p:ext>
    </p:extLst>
  </p:cSld>
  <p:clrMapOvr>
    <a:masterClrMapping/>
  </p:clrMapOvr>
  <p:transition advTm="5797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md type="call" cmd="playFrom(0.0)">
                                      <p:cBhvr>
                                        <p:cTn id="7"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a:extLst>
              <a:ext uri="{FF2B5EF4-FFF2-40B4-BE49-F238E27FC236}">
                <a16:creationId xmlns:a16="http://schemas.microsoft.com/office/drawing/2014/main" id="{CE85ACD2-AEE8-2E43-970A-AD5F3521C8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2056" y="6447585"/>
            <a:ext cx="2255184" cy="3487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4" name="Rectangle 2">
            <a:extLst>
              <a:ext uri="{FF2B5EF4-FFF2-40B4-BE49-F238E27FC236}">
                <a16:creationId xmlns:a16="http://schemas.microsoft.com/office/drawing/2014/main" id="{5386F598-7994-ED47-A27A-F84234CE26BF}"/>
              </a:ext>
            </a:extLst>
          </p:cNvPr>
          <p:cNvSpPr>
            <a:spLocks noGrp="1" noChangeArrowheads="1"/>
          </p:cNvSpPr>
          <p:nvPr>
            <p:ph type="title"/>
          </p:nvPr>
        </p:nvSpPr>
        <p:spPr bwMode="auto">
          <a:xfrm>
            <a:off x="292755" y="6429375"/>
            <a:ext cx="6194051" cy="3207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2006" rIns="0" bIns="0" numCol="1" rtlCol="0" anchor="ctr" anchorCtr="0" compatLnSpc="1">
            <a:prstTxWarp prst="textNoShape">
              <a:avLst/>
            </a:prstTxWarp>
            <a:normAutofit/>
          </a:bodyPr>
          <a:lstStyle/>
          <a:p>
            <a:pPr>
              <a:tabLst>
                <a:tab pos="638769" algn="l"/>
                <a:tab pos="1277539" algn="l"/>
                <a:tab pos="1916308" algn="l"/>
                <a:tab pos="2555077" algn="l"/>
                <a:tab pos="3193847" algn="l"/>
                <a:tab pos="3832616" algn="l"/>
                <a:tab pos="4471386" algn="l"/>
                <a:tab pos="5110155" algn="l"/>
                <a:tab pos="5748924" algn="l"/>
              </a:tabLst>
            </a:pPr>
            <a:r>
              <a:rPr lang="en-US" altLang="en-US" sz="1059" b="1">
                <a:ea typeface="Arial Unicode MS" panose="020B0604020202020204" pitchFamily="34" charset="-128"/>
                <a:cs typeface="Arial Unicode MS" panose="020B0604020202020204" pitchFamily="34" charset="-128"/>
              </a:rPr>
              <a:t>Steering Committee of the Physicians' Health Study Research Group* . N Engl J Med 1989;321:129-135.</a:t>
            </a:r>
          </a:p>
        </p:txBody>
      </p:sp>
      <p:pic>
        <p:nvPicPr>
          <p:cNvPr id="3075" name="Picture 3">
            <a:extLst>
              <a:ext uri="{FF2B5EF4-FFF2-40B4-BE49-F238E27FC236}">
                <a16:creationId xmlns:a16="http://schemas.microsoft.com/office/drawing/2014/main" id="{BEC04220-EB5D-744B-ACC0-628DD91D00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882" y="107856"/>
            <a:ext cx="7437132" cy="593971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mc:AlternateContent xmlns:mc="http://schemas.openxmlformats.org/markup-compatibility/2006" xmlns:p14="http://schemas.microsoft.com/office/powerpoint/2010/main" xmlns:iact="http://schemas.microsoft.com/office/powerpoint/2014/inkAction">
        <mc:Choice Requires="p14 iact">
          <p:contentPart p14:bwMode="auto" r:id="rId5">
            <p14:nvContentPartPr>
              <p14:cNvPr id="2" name="Ink 1">
                <a:extLst>
                  <a:ext uri="{FF2B5EF4-FFF2-40B4-BE49-F238E27FC236}">
                    <a16:creationId xmlns:a16="http://schemas.microsoft.com/office/drawing/2014/main" id="{FDD29B81-CE3C-4427-ADB0-C177BDBF7960}"/>
                  </a:ext>
                </a:extLst>
              </p14:cNvPr>
              <p14:cNvContentPartPr/>
              <p14:nvPr>
                <p:extLst>
                  <p:ext uri="{42D2F446-02D8-4167-A562-619A0277C38B}">
                    <p15:isNarration xmlns:p15="http://schemas.microsoft.com/office/powerpoint/2012/main" val="1"/>
                  </p:ext>
                </p:extLst>
              </p14:nvPr>
            </p14:nvContentPartPr>
            <p14:xfrm>
              <a:off x="365400" y="2271600"/>
              <a:ext cx="7739640" cy="2563200"/>
            </p14:xfrm>
          </p:contentPart>
        </mc:Choice>
        <mc:Fallback xmlns="">
          <p:pic>
            <p:nvPicPr>
              <p:cNvPr id="2" name="Ink 1">
                <a:extLst>
                  <a:ext uri="{FF2B5EF4-FFF2-40B4-BE49-F238E27FC236}">
                    <a16:creationId xmlns:a16="http://schemas.microsoft.com/office/drawing/2014/main" id="{FDD29B81-CE3C-4427-ADB0-C177BDBF7960}"/>
                  </a:ext>
                </a:extLst>
              </p:cNvPr>
              <p:cNvPicPr>
                <a:picLocks noGrp="1" noRot="1" noChangeAspect="1" noMove="1" noResize="1" noEditPoints="1" noAdjustHandles="1" noChangeArrowheads="1" noChangeShapeType="1"/>
              </p:cNvPicPr>
              <p:nvPr/>
            </p:nvPicPr>
            <p:blipFill>
              <a:blip r:embed="rId8"/>
              <a:stretch>
                <a:fillRect/>
              </a:stretch>
            </p:blipFill>
            <p:spPr>
              <a:xfrm>
                <a:off x="356040" y="2262240"/>
                <a:ext cx="7758360" cy="2581920"/>
              </a:xfrm>
              <a:prstGeom prst="rect">
                <a:avLst/>
              </a:prstGeom>
            </p:spPr>
          </p:pic>
        </mc:Fallback>
      </mc:AlternateContent>
    </p:spTree>
    <p:extLst>
      <p:ext uri="{BB962C8B-B14F-4D97-AF65-F5344CB8AC3E}">
        <p14:creationId xmlns:p14="http://schemas.microsoft.com/office/powerpoint/2010/main" val="4235723751"/>
      </p:ext>
    </p:extLst>
  </p:cSld>
  <p:clrMapOvr>
    <a:masterClrMapping/>
  </p:clrMapOvr>
  <p:transition spd="med" advTm="54051"/>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md type="call" cmd="playFrom(0.0)">
                                      <p:cBhvr>
                                        <p:cTn id="7"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6E4C65-F4EE-9A42-B4E7-E89EFD1E494C}"/>
              </a:ext>
            </a:extLst>
          </p:cNvPr>
          <p:cNvSpPr>
            <a:spLocks noGrp="1"/>
          </p:cNvSpPr>
          <p:nvPr>
            <p:ph type="sldNum" sz="quarter" idx="13"/>
          </p:nvPr>
        </p:nvSpPr>
        <p:spPr/>
        <p:txBody>
          <a:bodyPr/>
          <a:lstStyle/>
          <a:p>
            <a:fld id="{7BCC8D0D-EAEC-449D-9161-023DFF90F2E2}" type="slidenum">
              <a:rPr lang="en-US" smtClean="0">
                <a:solidFill>
                  <a:srgbClr val="052049"/>
                </a:solidFill>
              </a:rPr>
              <a:pPr/>
              <a:t>36</a:t>
            </a:fld>
            <a:endParaRPr lang="en-US" dirty="0">
              <a:solidFill>
                <a:srgbClr val="052049"/>
              </a:solidFill>
            </a:endParaRPr>
          </a:p>
        </p:txBody>
      </p:sp>
      <p:sp>
        <p:nvSpPr>
          <p:cNvPr id="3" name="Title 2">
            <a:extLst>
              <a:ext uri="{FF2B5EF4-FFF2-40B4-BE49-F238E27FC236}">
                <a16:creationId xmlns:a16="http://schemas.microsoft.com/office/drawing/2014/main" id="{1BCE5191-93C4-B046-B093-3AF94DDDFEF0}"/>
              </a:ext>
            </a:extLst>
          </p:cNvPr>
          <p:cNvSpPr>
            <a:spLocks noGrp="1"/>
          </p:cNvSpPr>
          <p:nvPr>
            <p:ph type="title"/>
          </p:nvPr>
        </p:nvSpPr>
        <p:spPr/>
        <p:txBody>
          <a:bodyPr/>
          <a:lstStyle/>
          <a:p>
            <a:r>
              <a:rPr lang="en-US" sz="3200" dirty="0"/>
              <a:t>PHS Aspirin Component terminated early – Why?</a:t>
            </a:r>
          </a:p>
        </p:txBody>
      </p:sp>
      <p:sp>
        <p:nvSpPr>
          <p:cNvPr id="4" name="Text Placeholder 3">
            <a:extLst>
              <a:ext uri="{FF2B5EF4-FFF2-40B4-BE49-F238E27FC236}">
                <a16:creationId xmlns:a16="http://schemas.microsoft.com/office/drawing/2014/main" id="{F585C738-0296-4F4B-B51B-9228C80D02C0}"/>
              </a:ext>
            </a:extLst>
          </p:cNvPr>
          <p:cNvSpPr>
            <a:spLocks noGrp="1"/>
          </p:cNvSpPr>
          <p:nvPr>
            <p:ph type="body" sz="quarter" idx="14"/>
          </p:nvPr>
        </p:nvSpPr>
        <p:spPr/>
        <p:txBody>
          <a:bodyPr>
            <a:normAutofit/>
          </a:bodyPr>
          <a:lstStyle/>
          <a:p>
            <a:pPr marL="285750" indent="-285750">
              <a:buClr>
                <a:schemeClr val="tx1"/>
              </a:buClr>
              <a:buFont typeface="Arial" panose="020B0604020202020204" pitchFamily="34" charset="0"/>
              <a:buChar char="•"/>
            </a:pPr>
            <a:r>
              <a:rPr lang="en-US" sz="2300" dirty="0"/>
              <a:t>Highly statistically significant (P&lt;0.00001) reduction in the risk of total MI among those in the aspirin vs. placebo group</a:t>
            </a:r>
          </a:p>
          <a:p>
            <a:pPr marL="285750" indent="-285750">
              <a:buClr>
                <a:schemeClr val="tx1"/>
              </a:buClr>
              <a:buFont typeface="Arial" panose="020B0604020202020204" pitchFamily="34" charset="0"/>
              <a:buChar char="•"/>
            </a:pPr>
            <a:r>
              <a:rPr lang="en-US" sz="2300" dirty="0"/>
              <a:t>Calculations indicated that to assess effects on </a:t>
            </a:r>
            <a:r>
              <a:rPr lang="en-US" sz="2300" i="1" dirty="0"/>
              <a:t>overall</a:t>
            </a:r>
            <a:r>
              <a:rPr lang="en-US" sz="2300" dirty="0"/>
              <a:t> cardiovascular mortality would take until the year 2000 or later (it was Dec 1987)</a:t>
            </a:r>
          </a:p>
          <a:p>
            <a:pPr marL="285750" indent="-285750">
              <a:buClr>
                <a:schemeClr val="tx1"/>
              </a:buClr>
              <a:buFont typeface="Arial" panose="020B0604020202020204" pitchFamily="34" charset="0"/>
              <a:buChar char="•"/>
            </a:pPr>
            <a:r>
              <a:rPr lang="en-US" sz="2300" dirty="0"/>
              <a:t>Aspirin was subsequently being prescribed for 85% of participants who experienced nonfatal vascular events, making interpretation of mortality endpoints challenging.</a:t>
            </a:r>
          </a:p>
        </p:txBody>
      </p:sp>
      <mc:AlternateContent xmlns:mc="http://schemas.openxmlformats.org/markup-compatibility/2006" xmlns:p14="http://schemas.microsoft.com/office/powerpoint/2010/main" xmlns:iact="http://schemas.microsoft.com/office/powerpoint/2014/inkAction">
        <mc:Choice Requires="p14 iact">
          <p:contentPart p14:bwMode="auto" r:id="rId3">
            <p14:nvContentPartPr>
              <p14:cNvPr id="9" name="Ink 8">
                <a:extLst>
                  <a:ext uri="{FF2B5EF4-FFF2-40B4-BE49-F238E27FC236}">
                    <a16:creationId xmlns:a16="http://schemas.microsoft.com/office/drawing/2014/main" id="{63DF4A09-E202-4879-B59A-0D4DF7D2FBBC}"/>
                  </a:ext>
                </a:extLst>
              </p14:cNvPr>
              <p14:cNvContentPartPr/>
              <p14:nvPr>
                <p:extLst>
                  <p:ext uri="{42D2F446-02D8-4167-A562-619A0277C38B}">
                    <p15:isNarration xmlns:p15="http://schemas.microsoft.com/office/powerpoint/2012/main" val="1"/>
                  </p:ext>
                </p:extLst>
              </p14:nvPr>
            </p14:nvContentPartPr>
            <p14:xfrm>
              <a:off x="2735280" y="3339720"/>
              <a:ext cx="987120" cy="230040"/>
            </p14:xfrm>
          </p:contentPart>
        </mc:Choice>
        <mc:Fallback xmlns="">
          <p:pic>
            <p:nvPicPr>
              <p:cNvPr id="9" name="Ink 8">
                <a:extLst>
                  <a:ext uri="{FF2B5EF4-FFF2-40B4-BE49-F238E27FC236}">
                    <a16:creationId xmlns:a16="http://schemas.microsoft.com/office/drawing/2014/main" id="{63DF4A09-E202-4879-B59A-0D4DF7D2FBBC}"/>
                  </a:ext>
                </a:extLst>
              </p:cNvPr>
              <p:cNvPicPr>
                <a:picLocks noGrp="1" noRot="1" noChangeAspect="1" noMove="1" noResize="1" noEditPoints="1" noAdjustHandles="1" noChangeArrowheads="1" noChangeShapeType="1"/>
              </p:cNvPicPr>
              <p:nvPr/>
            </p:nvPicPr>
            <p:blipFill>
              <a:blip r:embed="rId6"/>
              <a:stretch>
                <a:fillRect/>
              </a:stretch>
            </p:blipFill>
            <p:spPr>
              <a:xfrm>
                <a:off x="2725920" y="3330360"/>
                <a:ext cx="1005840" cy="248760"/>
              </a:xfrm>
              <a:prstGeom prst="rect">
                <a:avLst/>
              </a:prstGeom>
            </p:spPr>
          </p:pic>
        </mc:Fallback>
      </mc:AlternateContent>
    </p:spTree>
    <p:extLst>
      <p:ext uri="{BB962C8B-B14F-4D97-AF65-F5344CB8AC3E}">
        <p14:creationId xmlns:p14="http://schemas.microsoft.com/office/powerpoint/2010/main" val="532616378"/>
      </p:ext>
    </p:extLst>
  </p:cSld>
  <p:clrMapOvr>
    <a:masterClrMapping/>
  </p:clrMapOvr>
  <p:transition advTm="16155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md type="call" cmd="playFrom(0.0)">
                                      <p:cBhvr>
                                        <p:cTn id="7"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94137B-F83B-EB44-B478-6CA5E567E7C9}"/>
              </a:ext>
            </a:extLst>
          </p:cNvPr>
          <p:cNvSpPr>
            <a:spLocks noGrp="1"/>
          </p:cNvSpPr>
          <p:nvPr>
            <p:ph type="sldNum" sz="quarter" idx="12"/>
          </p:nvPr>
        </p:nvSpPr>
        <p:spPr/>
        <p:txBody>
          <a:bodyPr/>
          <a:lstStyle/>
          <a:p>
            <a:fld id="{7BCC8D0D-EAEC-449D-9161-023DFF90F2E2}" type="slidenum">
              <a:rPr lang="en-US" smtClean="0">
                <a:solidFill>
                  <a:srgbClr val="052049"/>
                </a:solidFill>
              </a:rPr>
              <a:pPr/>
              <a:t>37</a:t>
            </a:fld>
            <a:endParaRPr lang="en-US" dirty="0">
              <a:solidFill>
                <a:srgbClr val="052049"/>
              </a:solidFill>
            </a:endParaRPr>
          </a:p>
        </p:txBody>
      </p:sp>
      <p:sp>
        <p:nvSpPr>
          <p:cNvPr id="3" name="Title 2">
            <a:extLst>
              <a:ext uri="{FF2B5EF4-FFF2-40B4-BE49-F238E27FC236}">
                <a16:creationId xmlns:a16="http://schemas.microsoft.com/office/drawing/2014/main" id="{17617BE2-F92A-9342-B7DA-BA649323A3BA}"/>
              </a:ext>
            </a:extLst>
          </p:cNvPr>
          <p:cNvSpPr>
            <a:spLocks noGrp="1"/>
          </p:cNvSpPr>
          <p:nvPr>
            <p:ph type="title"/>
          </p:nvPr>
        </p:nvSpPr>
        <p:spPr/>
        <p:txBody>
          <a:bodyPr/>
          <a:lstStyle/>
          <a:p>
            <a:r>
              <a:rPr lang="en-US" dirty="0"/>
              <a:t>Beta-Carotene &amp; Lung Cancer</a:t>
            </a:r>
          </a:p>
        </p:txBody>
      </p:sp>
    </p:spTree>
    <p:extLst>
      <p:ext uri="{BB962C8B-B14F-4D97-AF65-F5344CB8AC3E}">
        <p14:creationId xmlns:p14="http://schemas.microsoft.com/office/powerpoint/2010/main" val="1711659908"/>
      </p:ext>
    </p:extLst>
  </p:cSld>
  <p:clrMapOvr>
    <a:masterClrMapping/>
  </p:clrMapOvr>
  <p:transition advTm="7815">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12-04 at 1.22.18 PM.png"/>
          <p:cNvPicPr>
            <a:picLocks noChangeAspect="1"/>
          </p:cNvPicPr>
          <p:nvPr/>
        </p:nvPicPr>
        <p:blipFill>
          <a:blip r:embed="rId4">
            <a:extLst>
              <a:ext uri="{28A0092B-C50C-407E-A947-70E740481C1C}">
                <a14:useLocalDpi xmlns:a14="http://schemas.microsoft.com/office/drawing/2010/main" val="0"/>
              </a:ext>
            </a:extLst>
          </a:blip>
          <a:srcRect l="8083" t="22414" r="6131" b="41173"/>
          <a:stretch>
            <a:fillRect/>
          </a:stretch>
        </p:blipFill>
        <p:spPr bwMode="auto">
          <a:xfrm>
            <a:off x="435428" y="885977"/>
            <a:ext cx="8418286" cy="19624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02" name="TextBox 4"/>
          <p:cNvSpPr txBox="1">
            <a:spLocks noChangeArrowheads="1"/>
          </p:cNvSpPr>
          <p:nvPr/>
        </p:nvSpPr>
        <p:spPr bwMode="auto">
          <a:xfrm>
            <a:off x="1596571" y="453571"/>
            <a:ext cx="7547429" cy="5613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200">
                <a:solidFill>
                  <a:schemeClr val="tx1"/>
                </a:solidFill>
                <a:latin typeface="Times New Roman" charset="0"/>
                <a:ea typeface="ＭＳ Ｐゴシック" charset="-128"/>
              </a:defRPr>
            </a:lvl1pPr>
            <a:lvl2pPr marL="742950" indent="-285750">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defTabSz="914400" eaLnBrk="0" fontAlgn="base" hangingPunct="0">
              <a:spcBef>
                <a:spcPct val="0"/>
              </a:spcBef>
              <a:spcAft>
                <a:spcPct val="0"/>
              </a:spcAft>
            </a:pPr>
            <a:r>
              <a:rPr lang="en-US" altLang="en-US" sz="3048">
                <a:solidFill>
                  <a:srgbClr val="052049"/>
                </a:solidFill>
                <a:latin typeface="Arial" charset="0"/>
              </a:rPr>
              <a:t>1980’s – Beta-Carotene &amp; Lung Cancer</a:t>
            </a:r>
          </a:p>
        </p:txBody>
      </p:sp>
      <p:sp>
        <p:nvSpPr>
          <p:cNvPr id="3" name="TextBox 2"/>
          <p:cNvSpPr txBox="1">
            <a:spLocks noChangeArrowheads="1"/>
          </p:cNvSpPr>
          <p:nvPr/>
        </p:nvSpPr>
        <p:spPr bwMode="auto">
          <a:xfrm>
            <a:off x="290286" y="2848429"/>
            <a:ext cx="8708571" cy="352160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200">
                <a:solidFill>
                  <a:schemeClr val="tx1"/>
                </a:solidFill>
                <a:latin typeface="Times New Roman" charset="0"/>
                <a:ea typeface="ＭＳ Ｐゴシック" charset="-128"/>
              </a:defRPr>
            </a:lvl1pPr>
            <a:lvl2pPr marL="742950" indent="-285750">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defTabSz="914400" eaLnBrk="0" fontAlgn="base" hangingPunct="0">
              <a:spcBef>
                <a:spcPct val="0"/>
              </a:spcBef>
              <a:spcAft>
                <a:spcPct val="0"/>
              </a:spcAft>
            </a:pPr>
            <a:r>
              <a:rPr lang="en-US" altLang="en-US" sz="1714">
                <a:solidFill>
                  <a:srgbClr val="052049"/>
                </a:solidFill>
                <a:latin typeface="Arial" charset="0"/>
              </a:rPr>
              <a:t>“This inverse association may, of course, be an artefact, due merely to association of B-carotene ingestion with some truly protective dietary habit(s) or component(s), or to association of B-carotene ingestion with avoidance of some truly harmful dietary habit(s) or component(s).”  </a:t>
            </a:r>
          </a:p>
          <a:p>
            <a:pPr defTabSz="914400" eaLnBrk="0" fontAlgn="base" hangingPunct="0">
              <a:spcBef>
                <a:spcPct val="0"/>
              </a:spcBef>
              <a:spcAft>
                <a:spcPct val="0"/>
              </a:spcAft>
            </a:pPr>
            <a:r>
              <a:rPr lang="en-US" altLang="en-US" sz="1714">
                <a:solidFill>
                  <a:srgbClr val="052049"/>
                </a:solidFill>
                <a:latin typeface="Arial" charset="0"/>
              </a:rPr>
              <a:t>“Equally, however,  the inverse association between dietary B-carotene and cancer incidence may be due to genuine protective effect of B-carotene against the onset of cancer.”</a:t>
            </a:r>
          </a:p>
          <a:p>
            <a:pPr defTabSz="914400" eaLnBrk="0" fontAlgn="base" hangingPunct="0">
              <a:spcBef>
                <a:spcPct val="0"/>
              </a:spcBef>
              <a:spcAft>
                <a:spcPct val="0"/>
              </a:spcAft>
            </a:pPr>
            <a:r>
              <a:rPr lang="en-US" altLang="en-US" sz="1714">
                <a:solidFill>
                  <a:srgbClr val="052049"/>
                </a:solidFill>
                <a:latin typeface="Arial" charset="0"/>
              </a:rPr>
              <a:t>“Although the evidence thus far available is </a:t>
            </a:r>
            <a:r>
              <a:rPr lang="en-US" altLang="en-US" sz="1714" u="sng">
                <a:solidFill>
                  <a:srgbClr val="052049"/>
                </a:solidFill>
                <a:latin typeface="Arial" charset="0"/>
              </a:rPr>
              <a:t>not compelling </a:t>
            </a:r>
            <a:r>
              <a:rPr lang="en-US" altLang="en-US" sz="1714">
                <a:solidFill>
                  <a:srgbClr val="052049"/>
                </a:solidFill>
                <a:latin typeface="Arial" charset="0"/>
              </a:rPr>
              <a:t>that B-carotene is truly protective against cancer (or </a:t>
            </a:r>
            <a:r>
              <a:rPr lang="en-US" altLang="en-US" sz="1714" i="1">
                <a:solidFill>
                  <a:srgbClr val="052049"/>
                </a:solidFill>
                <a:latin typeface="Arial" charset="0"/>
              </a:rPr>
              <a:t>a fortiori</a:t>
            </a:r>
            <a:r>
              <a:rPr lang="en-US" altLang="en-US" sz="1714">
                <a:solidFill>
                  <a:srgbClr val="052049"/>
                </a:solidFill>
                <a:latin typeface="Arial" charset="0"/>
              </a:rPr>
              <a:t> against total mortality) </a:t>
            </a:r>
            <a:r>
              <a:rPr lang="en-US" altLang="en-US" sz="1714" u="sng">
                <a:solidFill>
                  <a:srgbClr val="052049"/>
                </a:solidFill>
                <a:latin typeface="Arial" charset="0"/>
              </a:rPr>
              <a:t>this is not good reason to delay starting controlled trials </a:t>
            </a:r>
            <a:r>
              <a:rPr lang="en-US" altLang="en-US" sz="1714">
                <a:solidFill>
                  <a:srgbClr val="052049"/>
                </a:solidFill>
                <a:latin typeface="Arial" charset="0"/>
              </a:rPr>
              <a:t>because even if, as seems probable, a few truly protective agents do await discovery among the dozen or two dietary factors of current interest to the research community, compelling evidence may take decades to emerge without controlled trials.”</a:t>
            </a:r>
          </a:p>
        </p:txBody>
      </p:sp>
      <p:sp>
        <p:nvSpPr>
          <p:cNvPr id="5" name="TextBox 4"/>
          <p:cNvSpPr txBox="1">
            <a:spLocks noChangeArrowheads="1"/>
          </p:cNvSpPr>
          <p:nvPr/>
        </p:nvSpPr>
        <p:spPr bwMode="auto">
          <a:xfrm>
            <a:off x="1306286" y="3569607"/>
            <a:ext cx="4426857" cy="444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200">
                <a:solidFill>
                  <a:schemeClr val="tx1"/>
                </a:solidFill>
                <a:latin typeface="Times New Roman" charset="0"/>
                <a:ea typeface="ＭＳ Ｐゴシック" charset="-128"/>
              </a:defRPr>
            </a:lvl1pPr>
            <a:lvl2pPr marL="742950" indent="-285750">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lgn="ctr" defTabSz="914400" eaLnBrk="0" fontAlgn="base" hangingPunct="0">
              <a:spcBef>
                <a:spcPct val="0"/>
              </a:spcBef>
              <a:spcAft>
                <a:spcPct val="0"/>
              </a:spcAft>
            </a:pPr>
            <a:r>
              <a:rPr lang="en-US" altLang="en-US" sz="2286">
                <a:solidFill>
                  <a:srgbClr val="0000FF"/>
                </a:solidFill>
                <a:latin typeface="Calibri" charset="0"/>
              </a:rPr>
              <a:t>CONFOUNDING</a:t>
            </a:r>
            <a:endParaRPr lang="en-US" altLang="en-US" sz="1143">
              <a:solidFill>
                <a:srgbClr val="0000FF"/>
              </a:solidFill>
              <a:latin typeface="Calibri" charset="0"/>
            </a:endParaRPr>
          </a:p>
        </p:txBody>
      </p:sp>
      <p:sp>
        <p:nvSpPr>
          <p:cNvPr id="13" name="TextBox 12"/>
          <p:cNvSpPr txBox="1">
            <a:spLocks noChangeArrowheads="1"/>
          </p:cNvSpPr>
          <p:nvPr/>
        </p:nvSpPr>
        <p:spPr bwMode="auto">
          <a:xfrm>
            <a:off x="0" y="4445000"/>
            <a:ext cx="4426857" cy="444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200">
                <a:solidFill>
                  <a:schemeClr val="tx1"/>
                </a:solidFill>
                <a:latin typeface="Times New Roman" charset="0"/>
                <a:ea typeface="ＭＳ Ｐゴシック" charset="-128"/>
              </a:defRPr>
            </a:lvl1pPr>
            <a:lvl2pPr marL="742950" indent="-285750">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lgn="ctr" defTabSz="914400" eaLnBrk="0" fontAlgn="base" hangingPunct="0">
              <a:spcBef>
                <a:spcPct val="0"/>
              </a:spcBef>
              <a:spcAft>
                <a:spcPct val="0"/>
              </a:spcAft>
            </a:pPr>
            <a:r>
              <a:rPr lang="en-US" altLang="en-US" sz="2286">
                <a:solidFill>
                  <a:srgbClr val="0000FF"/>
                </a:solidFill>
                <a:latin typeface="Calibri" charset="0"/>
              </a:rPr>
              <a:t>TRUTH</a:t>
            </a:r>
            <a:endParaRPr lang="en-US" altLang="en-US" sz="1143">
              <a:solidFill>
                <a:srgbClr val="0000FF"/>
              </a:solidFill>
              <a:latin typeface="Calibri" charset="0"/>
            </a:endParaRPr>
          </a:p>
        </p:txBody>
      </p:sp>
      <mc:AlternateContent xmlns:mc="http://schemas.openxmlformats.org/markup-compatibility/2006" xmlns:p14="http://schemas.microsoft.com/office/powerpoint/2010/main" xmlns:iact="http://schemas.microsoft.com/office/powerpoint/2014/inkAction">
        <mc:Choice Requires="p14 iact">
          <p:contentPart p14:bwMode="auto" r:id="rId5">
            <p14:nvContentPartPr>
              <p14:cNvPr id="8" name="Ink 7">
                <a:extLst>
                  <a:ext uri="{FF2B5EF4-FFF2-40B4-BE49-F238E27FC236}">
                    <a16:creationId xmlns:a16="http://schemas.microsoft.com/office/drawing/2014/main" id="{566F52C4-801F-44EB-8D94-A5A696D0559B}"/>
                  </a:ext>
                </a:extLst>
              </p14:cNvPr>
              <p14:cNvContentPartPr/>
              <p14:nvPr>
                <p:extLst>
                  <p:ext uri="{42D2F446-02D8-4167-A562-619A0277C38B}">
                    <p15:isNarration xmlns:p15="http://schemas.microsoft.com/office/powerpoint/2012/main" val="1"/>
                  </p:ext>
                </p:extLst>
              </p14:nvPr>
            </p14:nvContentPartPr>
            <p14:xfrm>
              <a:off x="383760" y="4238280"/>
              <a:ext cx="8420040" cy="1314720"/>
            </p14:xfrm>
          </p:contentPart>
        </mc:Choice>
        <mc:Fallback xmlns="">
          <p:pic>
            <p:nvPicPr>
              <p:cNvPr id="8" name="Ink 7">
                <a:extLst>
                  <a:ext uri="{FF2B5EF4-FFF2-40B4-BE49-F238E27FC236}">
                    <a16:creationId xmlns:a16="http://schemas.microsoft.com/office/drawing/2014/main" id="{566F52C4-801F-44EB-8D94-A5A696D0559B}"/>
                  </a:ext>
                </a:extLst>
              </p:cNvPr>
              <p:cNvPicPr>
                <a:picLocks noGrp="1" noRot="1" noChangeAspect="1" noMove="1" noResize="1" noEditPoints="1" noAdjustHandles="1" noChangeArrowheads="1" noChangeShapeType="1"/>
              </p:cNvPicPr>
              <p:nvPr/>
            </p:nvPicPr>
            <p:blipFill>
              <a:blip r:embed="rId8"/>
              <a:stretch>
                <a:fillRect/>
              </a:stretch>
            </p:blipFill>
            <p:spPr>
              <a:xfrm>
                <a:off x="367920" y="4174920"/>
                <a:ext cx="8451360" cy="1441440"/>
              </a:xfrm>
              <a:prstGeom prst="rect">
                <a:avLst/>
              </a:prstGeom>
            </p:spPr>
          </p:pic>
        </mc:Fallback>
      </mc:AlternateContent>
    </p:spTree>
    <p:custDataLst>
      <p:tags r:id="rId1"/>
    </p:custDataLst>
    <p:extLst>
      <p:ext uri="{BB962C8B-B14F-4D97-AF65-F5344CB8AC3E}">
        <p14:creationId xmlns:p14="http://schemas.microsoft.com/office/powerpoint/2010/main" val="4149525590"/>
      </p:ext>
    </p:extLst>
  </p:cSld>
  <p:clrMapOvr>
    <a:masterClrMapping/>
  </p:clrMapOvr>
  <p:transition advTm="21867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md type="call" cmd="playFrom(0.0)">
                                      <p:cBhvr>
                                        <p:cTn id="7" dur="1" fill="hold"/>
                                        <p:tgtEl>
                                          <p:spTgt spid="8"/>
                                        </p:tgtEl>
                                      </p:cBhvr>
                                    </p:cmd>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ssolve">
                                      <p:cBhvr>
                                        <p:cTn id="17" dur="500"/>
                                        <p:tgtEl>
                                          <p:spTgt spid="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xit" presetSubtype="0" fill="hold"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5"/>
                                        </p:tgtEl>
                                        <p:attrNameLst>
                                          <p:attrName>style.visibility</p:attrName>
                                        </p:attrNameLst>
                                      </p:cBhvr>
                                      <p:to>
                                        <p:strVal val="hidden"/>
                                      </p:to>
                                    </p:set>
                                  </p:childTnLst>
                                </p:cTn>
                              </p:par>
                              <p:par>
                                <p:cTn id="28" presetID="9" presetClass="entr" presetSubtype="0" fill="hold"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dissolve">
                                      <p:cBhvr>
                                        <p:cTn id="30" dur="500"/>
                                        <p:tgtEl>
                                          <p:spTgt spid="3">
                                            <p:txEl>
                                              <p:pRg st="1" end="1"/>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xit" presetSubtype="0"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3"/>
                                        </p:tgtEl>
                                        <p:attrNameLst>
                                          <p:attrName>style.visibility</p:attrName>
                                        </p:attrNameLst>
                                      </p:cBhvr>
                                      <p:to>
                                        <p:strVal val="hidden"/>
                                      </p:to>
                                    </p:set>
                                  </p:childTnLst>
                                </p:cTn>
                              </p:par>
                              <p:par>
                                <p:cTn id="41" presetID="9" presetClass="entr" presetSubtype="0" fill="hold" nodeType="with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dissolve">
                                      <p:cBhvr>
                                        <p:cTn id="4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3" grpId="0"/>
      <p:bldP spid="13"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12-04 at 1.22.18 PM.png"/>
          <p:cNvPicPr>
            <a:picLocks noChangeAspect="1"/>
          </p:cNvPicPr>
          <p:nvPr/>
        </p:nvPicPr>
        <p:blipFill>
          <a:blip r:embed="rId4">
            <a:extLst>
              <a:ext uri="{28A0092B-C50C-407E-A947-70E740481C1C}">
                <a14:useLocalDpi xmlns:a14="http://schemas.microsoft.com/office/drawing/2010/main" val="0"/>
              </a:ext>
            </a:extLst>
          </a:blip>
          <a:srcRect l="8083" t="22414" r="6131" b="41173"/>
          <a:stretch>
            <a:fillRect/>
          </a:stretch>
        </p:blipFill>
        <p:spPr bwMode="auto">
          <a:xfrm>
            <a:off x="435428" y="885977"/>
            <a:ext cx="8418286" cy="19624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02" name="TextBox 4"/>
          <p:cNvSpPr txBox="1">
            <a:spLocks noChangeArrowheads="1"/>
          </p:cNvSpPr>
          <p:nvPr/>
        </p:nvSpPr>
        <p:spPr bwMode="auto">
          <a:xfrm>
            <a:off x="1596571" y="453571"/>
            <a:ext cx="7547429" cy="5613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Times New Roman" charset="0"/>
                <a:ea typeface="ＭＳ Ｐゴシック" charset="-128"/>
              </a:defRPr>
            </a:lvl1pPr>
            <a:lvl2pPr marL="742950" indent="-285750">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defTabSz="914400" eaLnBrk="0" fontAlgn="base" hangingPunct="0">
              <a:spcBef>
                <a:spcPct val="0"/>
              </a:spcBef>
              <a:spcAft>
                <a:spcPct val="0"/>
              </a:spcAft>
            </a:pPr>
            <a:r>
              <a:rPr lang="en-US" altLang="en-US" sz="3048">
                <a:solidFill>
                  <a:srgbClr val="052049"/>
                </a:solidFill>
                <a:latin typeface="Arial" charset="0"/>
              </a:rPr>
              <a:t>1980’s – Beta-Carotene &amp; Lung Cancer</a:t>
            </a:r>
          </a:p>
        </p:txBody>
      </p:sp>
      <p:sp>
        <p:nvSpPr>
          <p:cNvPr id="3" name="TextBox 2"/>
          <p:cNvSpPr txBox="1">
            <a:spLocks noChangeArrowheads="1"/>
          </p:cNvSpPr>
          <p:nvPr/>
        </p:nvSpPr>
        <p:spPr bwMode="auto">
          <a:xfrm>
            <a:off x="290286" y="2848429"/>
            <a:ext cx="8708571" cy="352160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Times New Roman" charset="0"/>
                <a:ea typeface="ＭＳ Ｐゴシック" charset="-128"/>
              </a:defRPr>
            </a:lvl1pPr>
            <a:lvl2pPr marL="742950" indent="-285750">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defTabSz="914400" eaLnBrk="0" fontAlgn="base" hangingPunct="0">
              <a:spcBef>
                <a:spcPct val="0"/>
              </a:spcBef>
              <a:spcAft>
                <a:spcPct val="0"/>
              </a:spcAft>
            </a:pPr>
            <a:r>
              <a:rPr lang="en-US" altLang="en-US" sz="1714">
                <a:solidFill>
                  <a:srgbClr val="052049"/>
                </a:solidFill>
                <a:latin typeface="Arial" charset="0"/>
              </a:rPr>
              <a:t>“This inverse association may, of course, be an artefact, due merely to association of B-carotene ingestion with some truly protective dietary habit(s) or component(s), or to association of B-carotene ingestion with avoidance of some truly harmful dietary habit(s) or component(s).”  </a:t>
            </a:r>
          </a:p>
          <a:p>
            <a:pPr defTabSz="914400" eaLnBrk="0" fontAlgn="base" hangingPunct="0">
              <a:spcBef>
                <a:spcPct val="0"/>
              </a:spcBef>
              <a:spcAft>
                <a:spcPct val="0"/>
              </a:spcAft>
            </a:pPr>
            <a:r>
              <a:rPr lang="en-US" altLang="en-US" sz="1714">
                <a:solidFill>
                  <a:srgbClr val="052049"/>
                </a:solidFill>
                <a:latin typeface="Arial" charset="0"/>
              </a:rPr>
              <a:t>“Equally, however,  the inverse association between dietary B-carotene and cancer incidence may be due to genuine protective effect of B-carotene against the onset of cancer.”</a:t>
            </a:r>
          </a:p>
          <a:p>
            <a:pPr defTabSz="914400" eaLnBrk="0" fontAlgn="base" hangingPunct="0">
              <a:spcBef>
                <a:spcPct val="0"/>
              </a:spcBef>
              <a:spcAft>
                <a:spcPct val="0"/>
              </a:spcAft>
            </a:pPr>
            <a:r>
              <a:rPr lang="en-US" altLang="en-US" sz="1714">
                <a:solidFill>
                  <a:srgbClr val="052049"/>
                </a:solidFill>
                <a:latin typeface="Arial" charset="0"/>
              </a:rPr>
              <a:t>“Although the evidence thus far available is </a:t>
            </a:r>
            <a:r>
              <a:rPr lang="en-US" altLang="en-US" sz="1714" u="sng">
                <a:solidFill>
                  <a:srgbClr val="052049"/>
                </a:solidFill>
                <a:latin typeface="Arial" charset="0"/>
              </a:rPr>
              <a:t>not compelling </a:t>
            </a:r>
            <a:r>
              <a:rPr lang="en-US" altLang="en-US" sz="1714">
                <a:solidFill>
                  <a:srgbClr val="052049"/>
                </a:solidFill>
                <a:latin typeface="Arial" charset="0"/>
              </a:rPr>
              <a:t>that B-carotene is truly protective against cancer (or </a:t>
            </a:r>
            <a:r>
              <a:rPr lang="en-US" altLang="en-US" sz="1714" i="1">
                <a:solidFill>
                  <a:srgbClr val="052049"/>
                </a:solidFill>
                <a:latin typeface="Arial" charset="0"/>
              </a:rPr>
              <a:t>a fortiori</a:t>
            </a:r>
            <a:r>
              <a:rPr lang="en-US" altLang="en-US" sz="1714">
                <a:solidFill>
                  <a:srgbClr val="052049"/>
                </a:solidFill>
                <a:latin typeface="Arial" charset="0"/>
              </a:rPr>
              <a:t> against total mortality) </a:t>
            </a:r>
            <a:r>
              <a:rPr lang="en-US" altLang="en-US" sz="1714" u="sng">
                <a:solidFill>
                  <a:srgbClr val="052049"/>
                </a:solidFill>
                <a:latin typeface="Arial" charset="0"/>
              </a:rPr>
              <a:t>this is not good reason to delay starting controlled trials </a:t>
            </a:r>
            <a:r>
              <a:rPr lang="en-US" altLang="en-US" sz="1714">
                <a:solidFill>
                  <a:srgbClr val="052049"/>
                </a:solidFill>
                <a:latin typeface="Arial" charset="0"/>
              </a:rPr>
              <a:t>because even if, as seems probable, a few truly protective agents do await discovery among the dozen or two dietary factors of current interest to the research community, compelling evidence may take decades to emerge without controlled trials.”</a:t>
            </a:r>
          </a:p>
        </p:txBody>
      </p:sp>
      <p:sp>
        <p:nvSpPr>
          <p:cNvPr id="5" name="TextBox 4"/>
          <p:cNvSpPr txBox="1">
            <a:spLocks noChangeArrowheads="1"/>
          </p:cNvSpPr>
          <p:nvPr/>
        </p:nvSpPr>
        <p:spPr bwMode="auto">
          <a:xfrm>
            <a:off x="1306286" y="3569607"/>
            <a:ext cx="4426857" cy="4440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Times New Roman" charset="0"/>
                <a:ea typeface="ＭＳ Ｐゴシック" charset="-128"/>
              </a:defRPr>
            </a:lvl1pPr>
            <a:lvl2pPr marL="742950" indent="-285750">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lgn="ctr" defTabSz="914400" eaLnBrk="0" fontAlgn="base" hangingPunct="0">
              <a:spcBef>
                <a:spcPct val="0"/>
              </a:spcBef>
              <a:spcAft>
                <a:spcPct val="0"/>
              </a:spcAft>
            </a:pPr>
            <a:r>
              <a:rPr lang="en-US" altLang="en-US" sz="2286">
                <a:solidFill>
                  <a:srgbClr val="0000FF"/>
                </a:solidFill>
                <a:latin typeface="Calibri" charset="0"/>
              </a:rPr>
              <a:t>CONFOUNDING</a:t>
            </a:r>
            <a:endParaRPr lang="en-US" altLang="en-US" sz="1143">
              <a:solidFill>
                <a:srgbClr val="0000FF"/>
              </a:solidFill>
              <a:latin typeface="Calibri" charset="0"/>
            </a:endParaRPr>
          </a:p>
        </p:txBody>
      </p:sp>
      <p:sp>
        <p:nvSpPr>
          <p:cNvPr id="13" name="TextBox 12"/>
          <p:cNvSpPr txBox="1">
            <a:spLocks noChangeArrowheads="1"/>
          </p:cNvSpPr>
          <p:nvPr/>
        </p:nvSpPr>
        <p:spPr bwMode="auto">
          <a:xfrm>
            <a:off x="0" y="4445000"/>
            <a:ext cx="4426857" cy="4440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Times New Roman" charset="0"/>
                <a:ea typeface="ＭＳ Ｐゴシック" charset="-128"/>
              </a:defRPr>
            </a:lvl1pPr>
            <a:lvl2pPr marL="742950" indent="-285750">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lgn="ctr" defTabSz="914400" eaLnBrk="0" fontAlgn="base" hangingPunct="0">
              <a:spcBef>
                <a:spcPct val="0"/>
              </a:spcBef>
              <a:spcAft>
                <a:spcPct val="0"/>
              </a:spcAft>
            </a:pPr>
            <a:r>
              <a:rPr lang="en-US" altLang="en-US" sz="2286">
                <a:solidFill>
                  <a:srgbClr val="0000FF"/>
                </a:solidFill>
                <a:latin typeface="Calibri" charset="0"/>
              </a:rPr>
              <a:t>TRUTH</a:t>
            </a:r>
            <a:endParaRPr lang="en-US" altLang="en-US" sz="1143">
              <a:solidFill>
                <a:srgbClr val="0000FF"/>
              </a:solidFill>
              <a:latin typeface="Calibri" charset="0"/>
            </a:endParaRPr>
          </a:p>
        </p:txBody>
      </p:sp>
      <mc:AlternateContent xmlns:mc="http://schemas.openxmlformats.org/markup-compatibility/2006" xmlns:p14="http://schemas.microsoft.com/office/powerpoint/2010/main" xmlns:iact="http://schemas.microsoft.com/office/powerpoint/2014/inkAction">
        <mc:Choice Requires="p14 iact">
          <p:contentPart p14:bwMode="auto" r:id="rId5">
            <p14:nvContentPartPr>
              <p14:cNvPr id="2" name="Ink 1">
                <a:extLst>
                  <a:ext uri="{FF2B5EF4-FFF2-40B4-BE49-F238E27FC236}">
                    <a16:creationId xmlns:a16="http://schemas.microsoft.com/office/drawing/2014/main" id="{0DA3FA08-C6A6-4867-BE1E-BDCF91F6E97A}"/>
                  </a:ext>
                </a:extLst>
              </p14:cNvPr>
              <p14:cNvContentPartPr/>
              <p14:nvPr>
                <p:extLst>
                  <p:ext uri="{42D2F446-02D8-4167-A562-619A0277C38B}">
                    <p15:isNarration xmlns:p15="http://schemas.microsoft.com/office/powerpoint/2012/main" val="1"/>
                  </p:ext>
                </p:extLst>
              </p14:nvPr>
            </p14:nvContentPartPr>
            <p14:xfrm>
              <a:off x="435600" y="3149280"/>
              <a:ext cx="8416800" cy="2291760"/>
            </p14:xfrm>
          </p:contentPart>
        </mc:Choice>
        <mc:Fallback xmlns="">
          <p:pic>
            <p:nvPicPr>
              <p:cNvPr id="2" name="Ink 1">
                <a:extLst>
                  <a:ext uri="{FF2B5EF4-FFF2-40B4-BE49-F238E27FC236}">
                    <a16:creationId xmlns:a16="http://schemas.microsoft.com/office/drawing/2014/main" id="{0DA3FA08-C6A6-4867-BE1E-BDCF91F6E97A}"/>
                  </a:ext>
                </a:extLst>
              </p:cNvPr>
              <p:cNvPicPr>
                <a:picLocks noGrp="1" noRot="1" noChangeAspect="1" noMove="1" noResize="1" noEditPoints="1" noAdjustHandles="1" noChangeArrowheads="1" noChangeShapeType="1"/>
              </p:cNvPicPr>
              <p:nvPr/>
            </p:nvPicPr>
            <p:blipFill>
              <a:blip r:embed="rId8"/>
              <a:stretch>
                <a:fillRect/>
              </a:stretch>
            </p:blipFill>
            <p:spPr>
              <a:xfrm>
                <a:off x="426240" y="3139920"/>
                <a:ext cx="8442000" cy="2364480"/>
              </a:xfrm>
              <a:prstGeom prst="rect">
                <a:avLst/>
              </a:prstGeom>
            </p:spPr>
          </p:pic>
        </mc:Fallback>
      </mc:AlternateContent>
    </p:spTree>
    <p:custDataLst>
      <p:tags r:id="rId1"/>
    </p:custDataLst>
    <p:extLst>
      <p:ext uri="{BB962C8B-B14F-4D97-AF65-F5344CB8AC3E}">
        <p14:creationId xmlns:p14="http://schemas.microsoft.com/office/powerpoint/2010/main" val="4294133880"/>
      </p:ext>
    </p:extLst>
  </p:cSld>
  <p:clrMapOvr>
    <a:masterClrMapping/>
  </p:clrMapOvr>
  <p:transition advTm="13278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md type="call" cmd="playFrom(0.0)">
                                      <p:cBhvr>
                                        <p:cTn id="7" dur="1" fill="hold"/>
                                        <p:tgtEl>
                                          <p:spTgt spid="2"/>
                                        </p:tgtEl>
                                      </p:cBhvr>
                                    </p:cmd>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ssolve">
                                      <p:cBhvr>
                                        <p:cTn id="17" dur="500"/>
                                        <p:tgtEl>
                                          <p:spTgt spid="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xit" presetSubtype="0" fill="hold"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5"/>
                                        </p:tgtEl>
                                        <p:attrNameLst>
                                          <p:attrName>style.visibility</p:attrName>
                                        </p:attrNameLst>
                                      </p:cBhvr>
                                      <p:to>
                                        <p:strVal val="hidden"/>
                                      </p:to>
                                    </p:set>
                                  </p:childTnLst>
                                </p:cTn>
                              </p:par>
                              <p:par>
                                <p:cTn id="28" presetID="9" presetClass="entr" presetSubtype="0" fill="hold"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dissolve">
                                      <p:cBhvr>
                                        <p:cTn id="30" dur="500"/>
                                        <p:tgtEl>
                                          <p:spTgt spid="3">
                                            <p:txEl>
                                              <p:pRg st="1" end="1"/>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xit" presetSubtype="0"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3"/>
                                        </p:tgtEl>
                                        <p:attrNameLst>
                                          <p:attrName>style.visibility</p:attrName>
                                        </p:attrNameLst>
                                      </p:cBhvr>
                                      <p:to>
                                        <p:strVal val="hidden"/>
                                      </p:to>
                                    </p:set>
                                  </p:childTnLst>
                                </p:cTn>
                              </p:par>
                              <p:par>
                                <p:cTn id="41" presetID="9" presetClass="entr" presetSubtype="0" fill="hold" nodeType="with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dissolve">
                                      <p:cBhvr>
                                        <p:cTn id="4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3" grpId="0"/>
      <p:bldP spid="1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3059B-8018-6E45-A2AE-DC4D8FE4F7ED}"/>
              </a:ext>
            </a:extLst>
          </p:cNvPr>
          <p:cNvSpPr>
            <a:spLocks noGrp="1"/>
          </p:cNvSpPr>
          <p:nvPr>
            <p:ph type="title"/>
          </p:nvPr>
        </p:nvSpPr>
        <p:spPr/>
        <p:txBody>
          <a:bodyPr/>
          <a:lstStyle/>
          <a:p>
            <a:r>
              <a:rPr lang="en-US" dirty="0"/>
              <a:t>Target Trials Topic – All PARTS “Table of Contents”</a:t>
            </a:r>
          </a:p>
        </p:txBody>
      </p:sp>
      <p:sp>
        <p:nvSpPr>
          <p:cNvPr id="3" name="Content Placeholder 2">
            <a:extLst>
              <a:ext uri="{FF2B5EF4-FFF2-40B4-BE49-F238E27FC236}">
                <a16:creationId xmlns:a16="http://schemas.microsoft.com/office/drawing/2014/main" id="{950B5B71-047A-6A40-BE07-F9DB1EEF88B4}"/>
              </a:ext>
            </a:extLst>
          </p:cNvPr>
          <p:cNvSpPr>
            <a:spLocks noGrp="1"/>
          </p:cNvSpPr>
          <p:nvPr>
            <p:ph idx="1"/>
          </p:nvPr>
        </p:nvSpPr>
        <p:spPr>
          <a:xfrm>
            <a:off x="198218" y="1583744"/>
            <a:ext cx="8684314" cy="3909393"/>
          </a:xfrm>
        </p:spPr>
        <p:txBody>
          <a:bodyPr/>
          <a:lstStyle/>
          <a:p>
            <a:r>
              <a:rPr lang="en-US" dirty="0"/>
              <a:t>Part 1 – RCT/COH - Video on CLE</a:t>
            </a:r>
          </a:p>
          <a:p>
            <a:r>
              <a:rPr lang="en-US" dirty="0"/>
              <a:t>Part 2 – RCT Overview - Slides only</a:t>
            </a:r>
          </a:p>
          <a:p>
            <a:r>
              <a:rPr lang="en-US" dirty="0"/>
              <a:t>Part 3 – RCT Examples - Video on CLE</a:t>
            </a:r>
          </a:p>
          <a:p>
            <a:r>
              <a:rPr lang="en-US" dirty="0"/>
              <a:t>Part 4 – RCT Ex. </a:t>
            </a:r>
            <a:r>
              <a:rPr lang="en-US" dirty="0" err="1"/>
              <a:t>Con’t</a:t>
            </a:r>
            <a:r>
              <a:rPr lang="en-US" dirty="0"/>
              <a:t> &amp; Target Trial Heuristic, In CLASS </a:t>
            </a:r>
            <a:r>
              <a:rPr lang="en-US" dirty="0" err="1"/>
              <a:t>Lec</a:t>
            </a:r>
            <a:endParaRPr lang="en-US" dirty="0"/>
          </a:p>
          <a:p>
            <a:r>
              <a:rPr lang="en-US" dirty="0"/>
              <a:t>If time – In class exercise, Target Trials</a:t>
            </a:r>
          </a:p>
          <a:p>
            <a:pPr marL="0" indent="0">
              <a:buNone/>
            </a:pPr>
            <a:r>
              <a:rPr lang="en-US" dirty="0"/>
              <a:t>EXTRAS</a:t>
            </a:r>
          </a:p>
          <a:p>
            <a:r>
              <a:rPr lang="en-US" dirty="0"/>
              <a:t>Appendix 1 – </a:t>
            </a:r>
            <a:r>
              <a:rPr lang="en-US" sz="1800" dirty="0"/>
              <a:t>Life of a Research Study (not core content)</a:t>
            </a:r>
            <a:endParaRPr lang="en-US" dirty="0"/>
          </a:p>
          <a:p>
            <a:r>
              <a:rPr lang="en-US" dirty="0"/>
              <a:t>Appendix 2 –</a:t>
            </a:r>
            <a:r>
              <a:rPr lang="en-US" sz="1800" dirty="0"/>
              <a:t> Tips on Reading and Critiquing the Scientific Literature (not core content)</a:t>
            </a:r>
            <a:endParaRPr lang="en-US" dirty="0"/>
          </a:p>
          <a:p>
            <a:r>
              <a:rPr lang="en-US" sz="1800" dirty="0"/>
              <a:t>Extra Notes from prior </a:t>
            </a:r>
            <a:r>
              <a:rPr lang="en-US" sz="1800" dirty="0" err="1"/>
              <a:t>yrs</a:t>
            </a:r>
            <a:r>
              <a:rPr lang="en-US" sz="1800" dirty="0"/>
              <a:t> (not core content)</a:t>
            </a:r>
            <a:endParaRPr lang="en-US" dirty="0"/>
          </a:p>
        </p:txBody>
      </p:sp>
      <p:sp>
        <p:nvSpPr>
          <p:cNvPr id="4" name="Slide Number Placeholder 3">
            <a:extLst>
              <a:ext uri="{FF2B5EF4-FFF2-40B4-BE49-F238E27FC236}">
                <a16:creationId xmlns:a16="http://schemas.microsoft.com/office/drawing/2014/main" id="{D0888ED0-C87C-C04A-947D-7D7B288D2263}"/>
              </a:ext>
            </a:extLst>
          </p:cNvPr>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4</a:t>
            </a:fld>
            <a:endParaRPr lang="en-US" altLang="en-US">
              <a:solidFill>
                <a:srgbClr val="052049"/>
              </a:solidFill>
            </a:endParaRPr>
          </a:p>
        </p:txBody>
      </p:sp>
    </p:spTree>
    <p:extLst>
      <p:ext uri="{BB962C8B-B14F-4D97-AF65-F5344CB8AC3E}">
        <p14:creationId xmlns:p14="http://schemas.microsoft.com/office/powerpoint/2010/main" val="16482459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Box 2"/>
          <p:cNvSpPr txBox="1">
            <a:spLocks noChangeArrowheads="1"/>
          </p:cNvSpPr>
          <p:nvPr/>
        </p:nvSpPr>
        <p:spPr bwMode="auto">
          <a:xfrm>
            <a:off x="925286" y="1008253"/>
            <a:ext cx="7474857" cy="367427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200">
                <a:solidFill>
                  <a:schemeClr val="tx1"/>
                </a:solidFill>
                <a:latin typeface="Times New Roman" charset="0"/>
                <a:ea typeface="ＭＳ Ｐゴシック" charset="-128"/>
              </a:defRPr>
            </a:lvl1pPr>
            <a:lvl2pPr marL="742950" indent="-285750">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defTabSz="914400" fontAlgn="base">
              <a:lnSpc>
                <a:spcPct val="90000"/>
              </a:lnSpc>
              <a:spcBef>
                <a:spcPct val="0"/>
              </a:spcBef>
              <a:spcAft>
                <a:spcPct val="0"/>
              </a:spcAft>
            </a:pPr>
            <a:endParaRPr lang="en-US" altLang="en-US" sz="2286" dirty="0">
              <a:solidFill>
                <a:srgbClr val="052049"/>
              </a:solidFill>
              <a:latin typeface="Calibri" charset="0"/>
            </a:endParaRPr>
          </a:p>
          <a:p>
            <a:pPr defTabSz="914400" fontAlgn="base">
              <a:lnSpc>
                <a:spcPct val="90000"/>
              </a:lnSpc>
              <a:spcBef>
                <a:spcPct val="0"/>
              </a:spcBef>
              <a:spcAft>
                <a:spcPct val="0"/>
              </a:spcAft>
            </a:pPr>
            <a:r>
              <a:rPr lang="en-US" altLang="en-US" sz="2286" dirty="0">
                <a:solidFill>
                  <a:srgbClr val="052049"/>
                </a:solidFill>
                <a:latin typeface="Calibri" charset="0"/>
              </a:rPr>
              <a:t>P: 29,133 male smokers in Finland, 50-69 </a:t>
            </a:r>
            <a:r>
              <a:rPr lang="en-US" altLang="en-US" sz="2286" dirty="0" err="1">
                <a:solidFill>
                  <a:srgbClr val="052049"/>
                </a:solidFill>
                <a:latin typeface="Calibri" charset="0"/>
              </a:rPr>
              <a:t>yrs</a:t>
            </a:r>
            <a:r>
              <a:rPr lang="en-US" altLang="en-US" sz="2286" dirty="0">
                <a:solidFill>
                  <a:srgbClr val="052049"/>
                </a:solidFill>
                <a:latin typeface="Calibri" charset="0"/>
              </a:rPr>
              <a:t> old in 1985-88</a:t>
            </a:r>
          </a:p>
          <a:p>
            <a:pPr defTabSz="914400" fontAlgn="base">
              <a:lnSpc>
                <a:spcPct val="90000"/>
              </a:lnSpc>
              <a:spcBef>
                <a:spcPct val="0"/>
              </a:spcBef>
              <a:spcAft>
                <a:spcPct val="0"/>
              </a:spcAft>
            </a:pPr>
            <a:r>
              <a:rPr lang="en-US" altLang="en-US" sz="2286" dirty="0">
                <a:solidFill>
                  <a:srgbClr val="052049"/>
                </a:solidFill>
                <a:latin typeface="Calibri" charset="0"/>
              </a:rPr>
              <a:t>I:  50 milligrams (mg) alpha-tocopherol (a form of vitamin E)</a:t>
            </a:r>
          </a:p>
          <a:p>
            <a:pPr defTabSz="914400" fontAlgn="base">
              <a:lnSpc>
                <a:spcPct val="90000"/>
              </a:lnSpc>
              <a:spcBef>
                <a:spcPct val="0"/>
              </a:spcBef>
              <a:spcAft>
                <a:spcPct val="0"/>
              </a:spcAft>
            </a:pPr>
            <a:r>
              <a:rPr lang="en-US" altLang="en-US" sz="2286" dirty="0">
                <a:solidFill>
                  <a:srgbClr val="052049"/>
                </a:solidFill>
                <a:latin typeface="Calibri" charset="0"/>
              </a:rPr>
              <a:t>     OR 20 mg of beta-carotene (a precursor of vitamin A)</a:t>
            </a:r>
          </a:p>
          <a:p>
            <a:pPr defTabSz="914400" fontAlgn="base">
              <a:lnSpc>
                <a:spcPct val="90000"/>
              </a:lnSpc>
              <a:spcBef>
                <a:spcPct val="0"/>
              </a:spcBef>
              <a:spcAft>
                <a:spcPct val="0"/>
              </a:spcAft>
            </a:pPr>
            <a:r>
              <a:rPr lang="en-US" altLang="en-US" sz="2286" dirty="0">
                <a:solidFill>
                  <a:srgbClr val="052049"/>
                </a:solidFill>
                <a:latin typeface="Calibri" charset="0"/>
              </a:rPr>
              <a:t>     OR  BOTH</a:t>
            </a:r>
          </a:p>
          <a:p>
            <a:pPr defTabSz="914400" fontAlgn="base">
              <a:lnSpc>
                <a:spcPct val="90000"/>
              </a:lnSpc>
              <a:spcBef>
                <a:spcPct val="0"/>
              </a:spcBef>
              <a:spcAft>
                <a:spcPct val="0"/>
              </a:spcAft>
            </a:pPr>
            <a:r>
              <a:rPr lang="en-US" altLang="en-US" sz="2286" dirty="0">
                <a:solidFill>
                  <a:srgbClr val="052049"/>
                </a:solidFill>
                <a:latin typeface="Calibri" charset="0"/>
              </a:rPr>
              <a:t>C:  Placebo</a:t>
            </a:r>
          </a:p>
          <a:p>
            <a:pPr defTabSz="914400" fontAlgn="base">
              <a:lnSpc>
                <a:spcPct val="90000"/>
              </a:lnSpc>
              <a:spcBef>
                <a:spcPct val="0"/>
              </a:spcBef>
              <a:spcAft>
                <a:spcPct val="0"/>
              </a:spcAft>
            </a:pPr>
            <a:r>
              <a:rPr lang="en-US" altLang="en-US" sz="2286" dirty="0">
                <a:solidFill>
                  <a:srgbClr val="052049"/>
                </a:solidFill>
                <a:latin typeface="Calibri" charset="0"/>
              </a:rPr>
              <a:t>O:  Lung cancer (and other cancers)</a:t>
            </a:r>
          </a:p>
          <a:p>
            <a:pPr defTabSz="914400" fontAlgn="base">
              <a:lnSpc>
                <a:spcPct val="90000"/>
              </a:lnSpc>
              <a:spcBef>
                <a:spcPct val="0"/>
              </a:spcBef>
              <a:spcAft>
                <a:spcPct val="0"/>
              </a:spcAft>
            </a:pPr>
            <a:endParaRPr lang="en-US" altLang="en-US" sz="2286" dirty="0">
              <a:solidFill>
                <a:srgbClr val="052049"/>
              </a:solidFill>
              <a:latin typeface="Calibri" charset="0"/>
            </a:endParaRPr>
          </a:p>
          <a:p>
            <a:pPr defTabSz="914400" eaLnBrk="0" fontAlgn="base" hangingPunct="0">
              <a:spcBef>
                <a:spcPct val="50000"/>
              </a:spcBef>
              <a:spcAft>
                <a:spcPct val="0"/>
              </a:spcAft>
            </a:pPr>
            <a:r>
              <a:rPr lang="en-US" altLang="en-US" sz="1905" i="1" dirty="0" err="1">
                <a:solidFill>
                  <a:srgbClr val="052049"/>
                </a:solidFill>
                <a:latin typeface="Arial" charset="0"/>
              </a:rPr>
              <a:t>Vit</a:t>
            </a:r>
            <a:r>
              <a:rPr lang="en-US" altLang="en-US" sz="1905" i="1" dirty="0">
                <a:solidFill>
                  <a:srgbClr val="052049"/>
                </a:solidFill>
                <a:latin typeface="Arial" charset="0"/>
              </a:rPr>
              <a:t> E, Beta-Carotene Supplementation and Lung Cancer among Smokers (</a:t>
            </a:r>
            <a:r>
              <a:rPr lang="en-US" altLang="en-US" sz="1905" i="1" dirty="0" err="1">
                <a:solidFill>
                  <a:srgbClr val="052049"/>
                </a:solidFill>
                <a:latin typeface="Arial" charset="0"/>
              </a:rPr>
              <a:t>Albanes</a:t>
            </a:r>
            <a:r>
              <a:rPr lang="en-US" altLang="en-US" sz="1905" i="1" dirty="0">
                <a:solidFill>
                  <a:srgbClr val="052049"/>
                </a:solidFill>
                <a:latin typeface="Arial" charset="0"/>
              </a:rPr>
              <a:t> et al, JNCI, 1996)</a:t>
            </a:r>
          </a:p>
          <a:p>
            <a:pPr defTabSz="914400" fontAlgn="base">
              <a:lnSpc>
                <a:spcPct val="90000"/>
              </a:lnSpc>
              <a:spcBef>
                <a:spcPct val="0"/>
              </a:spcBef>
              <a:spcAft>
                <a:spcPct val="0"/>
              </a:spcAft>
            </a:pPr>
            <a:endParaRPr lang="en-US" altLang="en-US" sz="2286" dirty="0">
              <a:solidFill>
                <a:srgbClr val="052049"/>
              </a:solidFill>
              <a:latin typeface="Calibri" charset="0"/>
            </a:endParaRPr>
          </a:p>
        </p:txBody>
      </p:sp>
      <p:pic>
        <p:nvPicPr>
          <p:cNvPr id="53252" name="Picture 5" descr="MCj039805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86" y="4372429"/>
            <a:ext cx="1270000" cy="12790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a:extLst>
              <a:ext uri="{FF2B5EF4-FFF2-40B4-BE49-F238E27FC236}">
                <a16:creationId xmlns:a16="http://schemas.microsoft.com/office/drawing/2014/main" id="{709F25A8-0BBD-1F49-9B67-8784D5D39B68}"/>
              </a:ext>
            </a:extLst>
          </p:cNvPr>
          <p:cNvSpPr txBox="1"/>
          <p:nvPr/>
        </p:nvSpPr>
        <p:spPr bwMode="auto">
          <a:xfrm>
            <a:off x="567559" y="204953"/>
            <a:ext cx="7394027" cy="430887"/>
          </a:xfrm>
          <a:prstGeom prst="rect">
            <a:avLst/>
          </a:prstGeom>
          <a:noFill/>
          <a:ln w="19050" algn="ctr">
            <a:noFill/>
            <a:miter lim="800000"/>
            <a:headEnd/>
            <a:tailEnd/>
          </a:ln>
        </p:spPr>
        <p:txBody>
          <a:bodyPr wrap="square" lIns="0" tIns="0" rIns="0" bIns="0" rtlCol="0">
            <a:spAutoFit/>
          </a:bodyPr>
          <a:lstStyle/>
          <a:p>
            <a:pPr algn="ctr"/>
            <a:r>
              <a:rPr lang="en-US" sz="2800" dirty="0">
                <a:latin typeface="+mj-lt"/>
              </a:rPr>
              <a:t>Alpha-tocopherol &amp; Beta-carotene Trial, ATBC</a:t>
            </a:r>
          </a:p>
        </p:txBody>
      </p:sp>
      <mc:AlternateContent xmlns:mc="http://schemas.openxmlformats.org/markup-compatibility/2006" xmlns:p14="http://schemas.microsoft.com/office/powerpoint/2010/main" xmlns:iact="http://schemas.microsoft.com/office/powerpoint/2014/inkAction">
        <mc:Choice Requires="p14 iact">
          <p:contentPart p14:bwMode="auto" r:id="rId4">
            <p14:nvContentPartPr>
              <p14:cNvPr id="3" name="Ink 2">
                <a:extLst>
                  <a:ext uri="{FF2B5EF4-FFF2-40B4-BE49-F238E27FC236}">
                    <a16:creationId xmlns:a16="http://schemas.microsoft.com/office/drawing/2014/main" id="{4FB80E64-DF01-4973-BCEA-902D95BDB8D8}"/>
                  </a:ext>
                </a:extLst>
              </p14:cNvPr>
              <p14:cNvContentPartPr/>
              <p14:nvPr>
                <p:extLst>
                  <p:ext uri="{42D2F446-02D8-4167-A562-619A0277C38B}">
                    <p15:isNarration xmlns:p15="http://schemas.microsoft.com/office/powerpoint/2012/main" val="1"/>
                  </p:ext>
                </p:extLst>
              </p14:nvPr>
            </p14:nvContentPartPr>
            <p14:xfrm>
              <a:off x="561600" y="1246320"/>
              <a:ext cx="2110320" cy="2226600"/>
            </p14:xfrm>
          </p:contentPart>
        </mc:Choice>
        <mc:Fallback xmlns="">
          <p:pic>
            <p:nvPicPr>
              <p:cNvPr id="3" name="Ink 2">
                <a:extLst>
                  <a:ext uri="{FF2B5EF4-FFF2-40B4-BE49-F238E27FC236}">
                    <a16:creationId xmlns:a16="http://schemas.microsoft.com/office/drawing/2014/main" id="{4FB80E64-DF01-4973-BCEA-902D95BDB8D8}"/>
                  </a:ext>
                </a:extLst>
              </p:cNvPr>
              <p:cNvPicPr>
                <a:picLocks noGrp="1" noRot="1" noChangeAspect="1" noMove="1" noResize="1" noEditPoints="1" noAdjustHandles="1" noChangeArrowheads="1" noChangeShapeType="1"/>
              </p:cNvPicPr>
              <p:nvPr/>
            </p:nvPicPr>
            <p:blipFill>
              <a:blip r:embed="rId7"/>
              <a:stretch>
                <a:fillRect/>
              </a:stretch>
            </p:blipFill>
            <p:spPr>
              <a:xfrm>
                <a:off x="552240" y="1236960"/>
                <a:ext cx="2129040" cy="2245320"/>
              </a:xfrm>
              <a:prstGeom prst="rect">
                <a:avLst/>
              </a:prstGeom>
            </p:spPr>
          </p:pic>
        </mc:Fallback>
      </mc:AlternateContent>
    </p:spTree>
    <p:extLst>
      <p:ext uri="{BB962C8B-B14F-4D97-AF65-F5344CB8AC3E}">
        <p14:creationId xmlns:p14="http://schemas.microsoft.com/office/powerpoint/2010/main" val="3356035439"/>
      </p:ext>
    </p:extLst>
  </p:cSld>
  <p:clrMapOvr>
    <a:masterClrMapping/>
  </p:clrMapOvr>
  <p:transition advTm="5387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md type="call" cmd="playFrom(0.0)">
                                      <p:cBhvr>
                                        <p:cTn id="7"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a:extLst>
              <a:ext uri="{FF2B5EF4-FFF2-40B4-BE49-F238E27FC236}">
                <a16:creationId xmlns:a16="http://schemas.microsoft.com/office/drawing/2014/main" id="{0BAD9F74-A24F-1D41-B176-9336A85A1A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2056" y="6447585"/>
            <a:ext cx="2255184" cy="3487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4" name="Rectangle 2">
            <a:extLst>
              <a:ext uri="{FF2B5EF4-FFF2-40B4-BE49-F238E27FC236}">
                <a16:creationId xmlns:a16="http://schemas.microsoft.com/office/drawing/2014/main" id="{7B516872-CD90-8C4C-BDCA-A6C13529D016}"/>
              </a:ext>
            </a:extLst>
          </p:cNvPr>
          <p:cNvSpPr>
            <a:spLocks noGrp="1" noChangeArrowheads="1"/>
          </p:cNvSpPr>
          <p:nvPr>
            <p:ph type="title"/>
          </p:nvPr>
        </p:nvSpPr>
        <p:spPr bwMode="auto">
          <a:xfrm>
            <a:off x="292755" y="6429375"/>
            <a:ext cx="6194051" cy="3207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2006" rIns="0" bIns="0" numCol="1" rtlCol="0" anchor="ctr" anchorCtr="0" compatLnSpc="1">
            <a:prstTxWarp prst="textNoShape">
              <a:avLst/>
            </a:prstTxWarp>
            <a:normAutofit/>
          </a:bodyPr>
          <a:lstStyle/>
          <a:p>
            <a:pPr>
              <a:tabLst>
                <a:tab pos="638769" algn="l"/>
                <a:tab pos="1277539" algn="l"/>
                <a:tab pos="1916308" algn="l"/>
                <a:tab pos="2555077" algn="l"/>
                <a:tab pos="3193847" algn="l"/>
                <a:tab pos="3832616" algn="l"/>
                <a:tab pos="4471386" algn="l"/>
                <a:tab pos="5110155" algn="l"/>
                <a:tab pos="5748924" algn="l"/>
              </a:tabLst>
            </a:pPr>
            <a:r>
              <a:rPr lang="en-US" altLang="en-US" sz="1059" b="1">
                <a:ea typeface="Arial Unicode MS" panose="020B0604020202020204" pitchFamily="34" charset="-128"/>
                <a:cs typeface="Arial Unicode MS" panose="020B0604020202020204" pitchFamily="34" charset="-128"/>
              </a:rPr>
              <a:t>The Alpha-Tocopherol Beta Carotene Cancer Prevention Study Group. N Engl J Med 1994;330:1029-1035.</a:t>
            </a:r>
          </a:p>
        </p:txBody>
      </p:sp>
      <p:pic>
        <p:nvPicPr>
          <p:cNvPr id="3075" name="Picture 3">
            <a:extLst>
              <a:ext uri="{FF2B5EF4-FFF2-40B4-BE49-F238E27FC236}">
                <a16:creationId xmlns:a16="http://schemas.microsoft.com/office/drawing/2014/main" id="{2D80E418-BFAC-524D-B926-E1E09D0D2B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710" y="322730"/>
            <a:ext cx="4384302" cy="593119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AutoShape 4">
            <a:extLst>
              <a:ext uri="{FF2B5EF4-FFF2-40B4-BE49-F238E27FC236}">
                <a16:creationId xmlns:a16="http://schemas.microsoft.com/office/drawing/2014/main" id="{CF7B1A21-A0BC-6B4A-8E6D-078A3784ADE5}"/>
              </a:ext>
            </a:extLst>
          </p:cNvPr>
          <p:cNvSpPr>
            <a:spLocks noChangeArrowheads="1"/>
          </p:cNvSpPr>
          <p:nvPr/>
        </p:nvSpPr>
        <p:spPr bwMode="auto">
          <a:xfrm>
            <a:off x="5020235" y="604074"/>
            <a:ext cx="3817005" cy="3394185"/>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9pPr>
          </a:lstStyle>
          <a:p>
            <a:r>
              <a:rPr lang="en-US" altLang="en-US" sz="2118" dirty="0">
                <a:solidFill>
                  <a:schemeClr val="tx1"/>
                </a:solidFill>
                <a:ea typeface="Arial Unicode MS" panose="020B0604020202020204" pitchFamily="34" charset="-128"/>
                <a:cs typeface="Arial Unicode MS" panose="020B0604020202020204" pitchFamily="34" charset="-128"/>
              </a:rPr>
              <a:t>Kaplan-Meier Curves for the Cumulative Incidence of Lung Cancer among Participants Who Received Alpha-Tocopherol Supplements and Those Who Did Not (Upper Panel) and among Participants Who Received Beta Carotene Supplements and Those Who Did Not (Lower Panel).</a:t>
            </a:r>
          </a:p>
        </p:txBody>
      </p:sp>
      <p:sp>
        <p:nvSpPr>
          <p:cNvPr id="6" name="Text Box 4">
            <a:extLst>
              <a:ext uri="{FF2B5EF4-FFF2-40B4-BE49-F238E27FC236}">
                <a16:creationId xmlns:a16="http://schemas.microsoft.com/office/drawing/2014/main" id="{F94883A7-3DE4-E640-A621-4B08B6387730}"/>
              </a:ext>
            </a:extLst>
          </p:cNvPr>
          <p:cNvSpPr txBox="1">
            <a:spLocks noChangeArrowheads="1"/>
          </p:cNvSpPr>
          <p:nvPr/>
        </p:nvSpPr>
        <p:spPr bwMode="auto">
          <a:xfrm>
            <a:off x="5166913" y="4332341"/>
            <a:ext cx="3385416" cy="6155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7076" tIns="43538" rIns="87076" bIns="43538">
            <a:spAutoFit/>
          </a:bodyPr>
          <a:lstStyle>
            <a:lvl1pPr>
              <a:defRPr sz="1200">
                <a:solidFill>
                  <a:schemeClr val="tx1"/>
                </a:solidFill>
                <a:latin typeface="Times New Roman" charset="0"/>
                <a:ea typeface="ＭＳ Ｐゴシック" charset="-128"/>
              </a:defRPr>
            </a:lvl1pPr>
            <a:lvl2pPr marL="742950" indent="-285750">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defTabSz="914400" eaLnBrk="0" fontAlgn="base" hangingPunct="0">
              <a:spcBef>
                <a:spcPct val="50000"/>
              </a:spcBef>
              <a:spcAft>
                <a:spcPct val="0"/>
              </a:spcAft>
            </a:pPr>
            <a:r>
              <a:rPr lang="en-US" altLang="en-US" sz="1714" b="1" dirty="0">
                <a:solidFill>
                  <a:srgbClr val="FF0066"/>
                </a:solidFill>
                <a:latin typeface="Arial" charset="0"/>
              </a:rPr>
              <a:t>More Lung Cancer occurred among men on supplements</a:t>
            </a:r>
          </a:p>
        </p:txBody>
      </p:sp>
      <mc:AlternateContent xmlns:mc="http://schemas.openxmlformats.org/markup-compatibility/2006" xmlns:p14="http://schemas.microsoft.com/office/powerpoint/2010/main" xmlns:iact="http://schemas.microsoft.com/office/powerpoint/2014/inkAction">
        <mc:Choice Requires="p14 iact">
          <p:contentPart p14:bwMode="auto" r:id="rId6">
            <p14:nvContentPartPr>
              <p14:cNvPr id="5" name="Ink 4">
                <a:extLst>
                  <a:ext uri="{FF2B5EF4-FFF2-40B4-BE49-F238E27FC236}">
                    <a16:creationId xmlns:a16="http://schemas.microsoft.com/office/drawing/2014/main" id="{3C3B15D2-BB5B-4EFB-B99B-F5D79BA45833}"/>
                  </a:ext>
                </a:extLst>
              </p14:cNvPr>
              <p14:cNvContentPartPr/>
              <p14:nvPr>
                <p:extLst>
                  <p:ext uri="{42D2F446-02D8-4167-A562-619A0277C38B}">
                    <p15:isNarration xmlns:p15="http://schemas.microsoft.com/office/powerpoint/2012/main" val="1"/>
                  </p:ext>
                </p:extLst>
              </p14:nvPr>
            </p14:nvContentPartPr>
            <p14:xfrm>
              <a:off x="581400" y="76680"/>
              <a:ext cx="4232160" cy="4978440"/>
            </p14:xfrm>
          </p:contentPart>
        </mc:Choice>
        <mc:Fallback xmlns="">
          <p:pic>
            <p:nvPicPr>
              <p:cNvPr id="5" name="Ink 4">
                <a:extLst>
                  <a:ext uri="{FF2B5EF4-FFF2-40B4-BE49-F238E27FC236}">
                    <a16:creationId xmlns:a16="http://schemas.microsoft.com/office/drawing/2014/main" id="{3C3B15D2-BB5B-4EFB-B99B-F5D79BA45833}"/>
                  </a:ext>
                </a:extLst>
              </p:cNvPr>
              <p:cNvPicPr>
                <a:picLocks noGrp="1" noRot="1" noChangeAspect="1" noMove="1" noResize="1" noEditPoints="1" noAdjustHandles="1" noChangeArrowheads="1" noChangeShapeType="1"/>
              </p:cNvPicPr>
              <p:nvPr/>
            </p:nvPicPr>
            <p:blipFill>
              <a:blip r:embed="rId9"/>
              <a:stretch>
                <a:fillRect/>
              </a:stretch>
            </p:blipFill>
            <p:spPr>
              <a:xfrm>
                <a:off x="565560" y="13320"/>
                <a:ext cx="4263480" cy="5105160"/>
              </a:xfrm>
              <a:prstGeom prst="rect">
                <a:avLst/>
              </a:prstGeom>
            </p:spPr>
          </p:pic>
        </mc:Fallback>
      </mc:AlternateContent>
    </p:spTree>
    <p:custDataLst>
      <p:tags r:id="rId1"/>
    </p:custDataLst>
    <p:extLst>
      <p:ext uri="{BB962C8B-B14F-4D97-AF65-F5344CB8AC3E}">
        <p14:creationId xmlns:p14="http://schemas.microsoft.com/office/powerpoint/2010/main" val="3861941748"/>
      </p:ext>
    </p:extLst>
  </p:cSld>
  <p:clrMapOvr>
    <a:masterClrMapping/>
  </p:clrMapOvr>
  <p:transition spd="med" advTm="7659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md type="call" cmd="playFrom(0.0)">
                                      <p:cBhvr>
                                        <p:cTn id="7" dur="1" fill="hold"/>
                                        <p:tgtEl>
                                          <p:spTgt spid="5"/>
                                        </p:tgtEl>
                                      </p:cBhvr>
                                    </p:cmd>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5" descr="MCj039805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86" y="5429709"/>
            <a:ext cx="1270000" cy="12790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itle 2"/>
          <p:cNvSpPr>
            <a:spLocks noGrp="1"/>
          </p:cNvSpPr>
          <p:nvPr>
            <p:ph type="title"/>
          </p:nvPr>
        </p:nvSpPr>
        <p:spPr/>
        <p:txBody>
          <a:bodyPr>
            <a:normAutofit/>
          </a:bodyPr>
          <a:lstStyle/>
          <a:p>
            <a:r>
              <a:rPr lang="en-US" altLang="en-US" dirty="0">
                <a:solidFill>
                  <a:srgbClr val="063039"/>
                </a:solidFill>
                <a:latin typeface="Arial" charset="0"/>
              </a:rPr>
              <a:t>Interpretation Points to Appreciate</a:t>
            </a:r>
            <a:endParaRPr lang="en-US" dirty="0"/>
          </a:p>
        </p:txBody>
      </p:sp>
      <p:sp>
        <p:nvSpPr>
          <p:cNvPr id="4" name="Content Placeholder 3"/>
          <p:cNvSpPr>
            <a:spLocks noGrp="1"/>
          </p:cNvSpPr>
          <p:nvPr>
            <p:ph idx="1"/>
          </p:nvPr>
        </p:nvSpPr>
        <p:spPr>
          <a:xfrm>
            <a:off x="453585" y="1254192"/>
            <a:ext cx="8461815" cy="4175517"/>
          </a:xfrm>
        </p:spPr>
        <p:txBody>
          <a:bodyPr/>
          <a:lstStyle/>
          <a:p>
            <a:r>
              <a:rPr lang="en-US" altLang="en-US" sz="2000" dirty="0">
                <a:solidFill>
                  <a:srgbClr val="063039"/>
                </a:solidFill>
                <a:latin typeface="Arial" charset="0"/>
              </a:rPr>
              <a:t>Incorrect inference from </a:t>
            </a:r>
            <a:r>
              <a:rPr lang="en-US" altLang="en-US" sz="2000" dirty="0" err="1">
                <a:solidFill>
                  <a:srgbClr val="063039"/>
                </a:solidFill>
                <a:latin typeface="Arial" charset="0"/>
              </a:rPr>
              <a:t>obs</a:t>
            </a:r>
            <a:r>
              <a:rPr lang="en-US" altLang="en-US" sz="2000" dirty="0">
                <a:solidFill>
                  <a:srgbClr val="063039"/>
                </a:solidFill>
                <a:latin typeface="Arial" charset="0"/>
              </a:rPr>
              <a:t> studies on beta-carotene being “causal” - </a:t>
            </a:r>
            <a:r>
              <a:rPr lang="en-US" altLang="en-US" sz="2000" dirty="0">
                <a:solidFill>
                  <a:srgbClr val="000090"/>
                </a:solidFill>
                <a:latin typeface="Arial" charset="0"/>
              </a:rPr>
              <a:t>Was beta-carotene </a:t>
            </a:r>
            <a:r>
              <a:rPr lang="en-US" altLang="en-US" sz="2000" i="1" dirty="0">
                <a:solidFill>
                  <a:srgbClr val="000090"/>
                </a:solidFill>
                <a:latin typeface="Arial" charset="0"/>
              </a:rPr>
              <a:t>THE</a:t>
            </a:r>
            <a:r>
              <a:rPr lang="en-US" altLang="en-US" sz="2000" dirty="0">
                <a:solidFill>
                  <a:srgbClr val="000090"/>
                </a:solidFill>
                <a:latin typeface="Arial" charset="0"/>
              </a:rPr>
              <a:t> nutrient in fruits/vegetables accounting for the inverse associations in the observational studies? </a:t>
            </a:r>
          </a:p>
          <a:p>
            <a:endParaRPr lang="en-US" altLang="en-US" sz="2000" dirty="0">
              <a:solidFill>
                <a:srgbClr val="000090"/>
              </a:solidFill>
              <a:latin typeface="Arial" charset="0"/>
            </a:endParaRPr>
          </a:p>
          <a:p>
            <a:r>
              <a:rPr lang="en-US" altLang="en-US" sz="2000" dirty="0">
                <a:solidFill>
                  <a:srgbClr val="063039"/>
                </a:solidFill>
                <a:latin typeface="Arial" charset="0"/>
              </a:rPr>
              <a:t>Confounding </a:t>
            </a:r>
            <a:r>
              <a:rPr lang="en-US" altLang="en-US" sz="2000" dirty="0">
                <a:solidFill>
                  <a:srgbClr val="000090"/>
                </a:solidFill>
                <a:latin typeface="Arial" charset="0"/>
              </a:rPr>
              <a:t>– the benefit in observational studies might have been due to confounding, which, when removed in the RCTS, revealed NO benefit of BC</a:t>
            </a:r>
          </a:p>
          <a:p>
            <a:endParaRPr lang="en-US" altLang="en-US" sz="2000" dirty="0">
              <a:solidFill>
                <a:srgbClr val="000090"/>
              </a:solidFill>
              <a:latin typeface="Arial" charset="0"/>
            </a:endParaRPr>
          </a:p>
          <a:p>
            <a:r>
              <a:rPr lang="en-US" altLang="en-US" sz="2000" i="1" dirty="0">
                <a:solidFill>
                  <a:srgbClr val="000090"/>
                </a:solidFill>
                <a:latin typeface="Arial" charset="0"/>
              </a:rPr>
              <a:t>“The lack of reduction in the incidence of lung cancer among men given the supplemental beta-carotene may be explained by </a:t>
            </a:r>
            <a:r>
              <a:rPr lang="en-US" altLang="en-US" sz="2000" b="1" i="1" dirty="0">
                <a:solidFill>
                  <a:srgbClr val="000090"/>
                </a:solidFill>
                <a:latin typeface="Arial" charset="0"/>
              </a:rPr>
              <a:t>bias, </a:t>
            </a:r>
            <a:r>
              <a:rPr lang="en-US" altLang="en-US" sz="2000" i="1" dirty="0">
                <a:solidFill>
                  <a:srgbClr val="000090"/>
                </a:solidFill>
                <a:latin typeface="Arial" charset="0"/>
              </a:rPr>
              <a:t>an</a:t>
            </a:r>
            <a:r>
              <a:rPr lang="en-US" altLang="en-US" sz="2000" b="1" i="1" dirty="0">
                <a:solidFill>
                  <a:srgbClr val="000090"/>
                </a:solidFill>
                <a:latin typeface="Arial" charset="0"/>
              </a:rPr>
              <a:t> inadequate duration of supplementations, </a:t>
            </a:r>
            <a:r>
              <a:rPr lang="en-US" altLang="en-US" sz="2000" i="1" dirty="0">
                <a:solidFill>
                  <a:srgbClr val="000090"/>
                </a:solidFill>
                <a:latin typeface="Arial" charset="0"/>
              </a:rPr>
              <a:t>the use of the </a:t>
            </a:r>
            <a:r>
              <a:rPr lang="en-US" altLang="en-US" sz="2000" b="1" i="1" dirty="0">
                <a:solidFill>
                  <a:srgbClr val="000090"/>
                </a:solidFill>
                <a:latin typeface="Arial" charset="0"/>
              </a:rPr>
              <a:t>wrong dose, </a:t>
            </a:r>
            <a:r>
              <a:rPr lang="en-US" altLang="en-US" sz="2000" i="1" dirty="0">
                <a:solidFill>
                  <a:srgbClr val="000090"/>
                </a:solidFill>
                <a:latin typeface="Arial" charset="0"/>
              </a:rPr>
              <a:t>or an </a:t>
            </a:r>
            <a:r>
              <a:rPr lang="en-US" altLang="en-US" sz="2000" b="1" i="1" dirty="0">
                <a:solidFill>
                  <a:srgbClr val="000090"/>
                </a:solidFill>
                <a:latin typeface="Arial" charset="0"/>
              </a:rPr>
              <a:t>inappropriate study population</a:t>
            </a:r>
            <a:r>
              <a:rPr lang="en-US" altLang="en-US" sz="2000" dirty="0">
                <a:solidFill>
                  <a:srgbClr val="000090"/>
                </a:solidFill>
                <a:latin typeface="Arial" charset="0"/>
              </a:rPr>
              <a:t>.”</a:t>
            </a:r>
          </a:p>
          <a:p>
            <a:endParaRPr lang="en-US" dirty="0"/>
          </a:p>
        </p:txBody>
      </p:sp>
      <mc:AlternateContent xmlns:mc="http://schemas.openxmlformats.org/markup-compatibility/2006" xmlns:p14="http://schemas.microsoft.com/office/powerpoint/2010/main" xmlns:iact="http://schemas.microsoft.com/office/powerpoint/2014/inkAction">
        <mc:Choice Requires="p14 iact">
          <p:contentPart p14:bwMode="auto" r:id="rId4">
            <p14:nvContentPartPr>
              <p14:cNvPr id="2" name="Ink 1">
                <a:extLst>
                  <a:ext uri="{FF2B5EF4-FFF2-40B4-BE49-F238E27FC236}">
                    <a16:creationId xmlns:a16="http://schemas.microsoft.com/office/drawing/2014/main" id="{9A112AFA-D27C-45AE-A756-09D061FBA993}"/>
                  </a:ext>
                </a:extLst>
              </p14:cNvPr>
              <p14:cNvContentPartPr/>
              <p14:nvPr>
                <p:extLst>
                  <p:ext uri="{42D2F446-02D8-4167-A562-619A0277C38B}">
                    <p15:isNarration xmlns:p15="http://schemas.microsoft.com/office/powerpoint/2012/main" val="1"/>
                  </p:ext>
                </p:extLst>
              </p14:nvPr>
            </p14:nvContentPartPr>
            <p14:xfrm>
              <a:off x="811080" y="1422360"/>
              <a:ext cx="7786800" cy="3768480"/>
            </p14:xfrm>
          </p:contentPart>
        </mc:Choice>
        <mc:Fallback xmlns="">
          <p:pic>
            <p:nvPicPr>
              <p:cNvPr id="2" name="Ink 1">
                <a:extLst>
                  <a:ext uri="{FF2B5EF4-FFF2-40B4-BE49-F238E27FC236}">
                    <a16:creationId xmlns:a16="http://schemas.microsoft.com/office/drawing/2014/main" id="{9A112AFA-D27C-45AE-A756-09D061FBA993}"/>
                  </a:ext>
                </a:extLst>
              </p:cNvPr>
              <p:cNvPicPr>
                <a:picLocks noGrp="1" noRot="1" noChangeAspect="1" noMove="1" noResize="1" noEditPoints="1" noAdjustHandles="1" noChangeArrowheads="1" noChangeShapeType="1"/>
              </p:cNvPicPr>
              <p:nvPr/>
            </p:nvPicPr>
            <p:blipFill>
              <a:blip r:embed="rId7"/>
              <a:stretch>
                <a:fillRect/>
              </a:stretch>
            </p:blipFill>
            <p:spPr>
              <a:xfrm>
                <a:off x="795240" y="1359000"/>
                <a:ext cx="7818120" cy="3895200"/>
              </a:xfrm>
              <a:prstGeom prst="rect">
                <a:avLst/>
              </a:prstGeom>
            </p:spPr>
          </p:pic>
        </mc:Fallback>
      </mc:AlternateContent>
    </p:spTree>
    <p:extLst>
      <p:ext uri="{BB962C8B-B14F-4D97-AF65-F5344CB8AC3E}">
        <p14:creationId xmlns:p14="http://schemas.microsoft.com/office/powerpoint/2010/main" val="1993982782"/>
      </p:ext>
    </p:extLst>
  </p:cSld>
  <p:clrMapOvr>
    <a:masterClrMapping/>
  </p:clrMapOvr>
  <p:transition advTm="28834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md type="call" cmd="playFrom(0.0)">
                                      <p:cBhvr>
                                        <p:cTn id="7"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EF7B89-2C98-EA43-8411-7B0A17233270}"/>
              </a:ext>
            </a:extLst>
          </p:cNvPr>
          <p:cNvSpPr>
            <a:spLocks noGrp="1"/>
          </p:cNvSpPr>
          <p:nvPr>
            <p:ph type="sldNum" sz="quarter" idx="12"/>
          </p:nvPr>
        </p:nvSpPr>
        <p:spPr/>
        <p:txBody>
          <a:bodyPr/>
          <a:lstStyle/>
          <a:p>
            <a:fld id="{7BCC8D0D-EAEC-449D-9161-023DFF90F2E2}" type="slidenum">
              <a:rPr lang="en-US" smtClean="0">
                <a:solidFill>
                  <a:srgbClr val="052049"/>
                </a:solidFill>
              </a:rPr>
              <a:pPr/>
              <a:t>43</a:t>
            </a:fld>
            <a:endParaRPr lang="en-US" dirty="0">
              <a:solidFill>
                <a:srgbClr val="052049"/>
              </a:solidFill>
            </a:endParaRPr>
          </a:p>
        </p:txBody>
      </p:sp>
      <p:sp>
        <p:nvSpPr>
          <p:cNvPr id="3" name="Title 2">
            <a:extLst>
              <a:ext uri="{FF2B5EF4-FFF2-40B4-BE49-F238E27FC236}">
                <a16:creationId xmlns:a16="http://schemas.microsoft.com/office/drawing/2014/main" id="{B5B45AF9-7847-8340-9174-A34A63CC5353}"/>
              </a:ext>
            </a:extLst>
          </p:cNvPr>
          <p:cNvSpPr>
            <a:spLocks noGrp="1"/>
          </p:cNvSpPr>
          <p:nvPr>
            <p:ph type="title"/>
          </p:nvPr>
        </p:nvSpPr>
        <p:spPr/>
        <p:txBody>
          <a:bodyPr/>
          <a:lstStyle/>
          <a:p>
            <a:r>
              <a:rPr lang="en-US" dirty="0"/>
              <a:t>PSA Screening &amp; Prostate Cancer</a:t>
            </a:r>
          </a:p>
        </p:txBody>
      </p:sp>
    </p:spTree>
    <p:extLst>
      <p:ext uri="{BB962C8B-B14F-4D97-AF65-F5344CB8AC3E}">
        <p14:creationId xmlns:p14="http://schemas.microsoft.com/office/powerpoint/2010/main" val="4087039802"/>
      </p:ext>
    </p:extLst>
  </p:cSld>
  <p:clrMapOvr>
    <a:masterClrMapping/>
  </p:clrMapOvr>
  <p:transition advTm="106678">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E08031-41FB-4EA6-9C97-6D96F4C35053}"/>
              </a:ext>
            </a:extLst>
          </p:cNvPr>
          <p:cNvSpPr>
            <a:spLocks noGrp="1"/>
          </p:cNvSpPr>
          <p:nvPr>
            <p:ph type="sldNum" sz="quarter" idx="13"/>
          </p:nvPr>
        </p:nvSpPr>
        <p:spPr/>
        <p:txBody>
          <a:bodyPr/>
          <a:lstStyle/>
          <a:p>
            <a:fld id="{7BCC8D0D-EAEC-449D-9161-023DFF90F2E2}" type="slidenum">
              <a:rPr lang="en-US" smtClean="0">
                <a:solidFill>
                  <a:srgbClr val="052049"/>
                </a:solidFill>
              </a:rPr>
              <a:pPr/>
              <a:t>44</a:t>
            </a:fld>
            <a:endParaRPr lang="en-US" dirty="0">
              <a:solidFill>
                <a:srgbClr val="052049"/>
              </a:solidFill>
            </a:endParaRPr>
          </a:p>
        </p:txBody>
      </p:sp>
      <p:sp>
        <p:nvSpPr>
          <p:cNvPr id="3" name="Title 2">
            <a:extLst>
              <a:ext uri="{FF2B5EF4-FFF2-40B4-BE49-F238E27FC236}">
                <a16:creationId xmlns:a16="http://schemas.microsoft.com/office/drawing/2014/main" id="{9FD8EE8F-6998-48B1-882F-BF4AD2D73648}"/>
              </a:ext>
            </a:extLst>
          </p:cNvPr>
          <p:cNvSpPr>
            <a:spLocks noGrp="1"/>
          </p:cNvSpPr>
          <p:nvPr>
            <p:ph type="title"/>
          </p:nvPr>
        </p:nvSpPr>
        <p:spPr/>
        <p:txBody>
          <a:bodyPr/>
          <a:lstStyle/>
          <a:p>
            <a:r>
              <a:rPr lang="en-US" dirty="0"/>
              <a:t>Side note - Principles of Cancer Screening</a:t>
            </a:r>
          </a:p>
        </p:txBody>
      </p:sp>
      <p:sp>
        <p:nvSpPr>
          <p:cNvPr id="4" name="Text Placeholder 3">
            <a:extLst>
              <a:ext uri="{FF2B5EF4-FFF2-40B4-BE49-F238E27FC236}">
                <a16:creationId xmlns:a16="http://schemas.microsoft.com/office/drawing/2014/main" id="{4A3296C6-B1DD-4569-88C9-8DDB59CF8DDC}"/>
              </a:ext>
            </a:extLst>
          </p:cNvPr>
          <p:cNvSpPr>
            <a:spLocks noGrp="1"/>
          </p:cNvSpPr>
          <p:nvPr>
            <p:ph type="body" sz="quarter" idx="14"/>
          </p:nvPr>
        </p:nvSpPr>
        <p:spPr/>
        <p:txBody>
          <a:bodyPr/>
          <a:lstStyle/>
          <a:p>
            <a:r>
              <a:rPr lang="en-US" dirty="0"/>
              <a:t>Healthy person ---</a:t>
            </a:r>
            <a:r>
              <a:rPr lang="en-US" dirty="0">
                <a:sym typeface="Wingdings" panose="05000000000000000000" pitchFamily="2" charset="2"/>
              </a:rPr>
              <a:t> precursor to cancer ---- cancer ---- death</a:t>
            </a:r>
          </a:p>
          <a:p>
            <a:endParaRPr lang="en-US" dirty="0">
              <a:sym typeface="Wingdings" panose="05000000000000000000" pitchFamily="2" charset="2"/>
            </a:endParaRPr>
          </a:p>
          <a:p>
            <a:pPr marL="285750" indent="-285750">
              <a:buClr>
                <a:schemeClr val="tx1"/>
              </a:buClr>
              <a:buFont typeface="Arial" panose="020B0604020202020204" pitchFamily="34" charset="0"/>
              <a:buChar char="•"/>
            </a:pPr>
            <a:r>
              <a:rPr lang="en-US" dirty="0">
                <a:sym typeface="Wingdings" panose="05000000000000000000" pitchFamily="2" charset="2"/>
              </a:rPr>
              <a:t>Cancer screening is conducted in healthy populations.</a:t>
            </a:r>
          </a:p>
          <a:p>
            <a:pPr marL="285750" indent="-285750">
              <a:buClr>
                <a:schemeClr val="tx1"/>
              </a:buClr>
              <a:buFont typeface="Arial" panose="020B0604020202020204" pitchFamily="34" charset="0"/>
              <a:buChar char="•"/>
            </a:pPr>
            <a:r>
              <a:rPr lang="en-US" dirty="0">
                <a:sym typeface="Wingdings" panose="05000000000000000000" pitchFamily="2" charset="2"/>
              </a:rPr>
              <a:t>Need to be very careful to not have test or subsequent follow-up work that causes more harm than benefit. </a:t>
            </a:r>
          </a:p>
          <a:p>
            <a:pPr marL="285750" indent="-285750">
              <a:buClr>
                <a:schemeClr val="tx1"/>
              </a:buClr>
              <a:buFont typeface="Arial" panose="020B0604020202020204" pitchFamily="34" charset="0"/>
              <a:buChar char="•"/>
            </a:pPr>
            <a:r>
              <a:rPr lang="en-US" dirty="0">
                <a:sym typeface="Wingdings" panose="05000000000000000000" pitchFamily="2" charset="2"/>
              </a:rPr>
              <a:t>Risk benefit tradeoff is always critical to assess; in this context, you are starting with healthy people, so it doesn’t take much to tip towards ‘harm’</a:t>
            </a:r>
          </a:p>
          <a:p>
            <a:pPr marL="285750" indent="-285750">
              <a:buClr>
                <a:schemeClr val="tx1"/>
              </a:buClr>
              <a:buFont typeface="Arial" panose="020B0604020202020204" pitchFamily="34" charset="0"/>
              <a:buChar char="•"/>
            </a:pPr>
            <a:r>
              <a:rPr lang="en-US" dirty="0">
                <a:sym typeface="Wingdings" panose="05000000000000000000" pitchFamily="2" charset="2"/>
              </a:rPr>
              <a:t>General idea: want to pick up the cancer at an earlier stage and treat it earlier, in the hopes that earlier detection and treatment lowers morbidity and mortality.</a:t>
            </a:r>
          </a:p>
        </p:txBody>
      </p:sp>
      <mc:AlternateContent xmlns:mc="http://schemas.openxmlformats.org/markup-compatibility/2006" xmlns:p14="http://schemas.microsoft.com/office/powerpoint/2010/main" xmlns:iact="http://schemas.microsoft.com/office/powerpoint/2014/inkAction">
        <mc:Choice Requires="p14 iact">
          <p:contentPart p14:bwMode="auto" r:id="rId3">
            <p14:nvContentPartPr>
              <p14:cNvPr id="7" name="Ink 6">
                <a:extLst>
                  <a:ext uri="{FF2B5EF4-FFF2-40B4-BE49-F238E27FC236}">
                    <a16:creationId xmlns:a16="http://schemas.microsoft.com/office/drawing/2014/main" id="{6CE93D14-175B-4BEB-9AC8-4E74ED8595B0}"/>
                  </a:ext>
                </a:extLst>
              </p14:cNvPr>
              <p14:cNvContentPartPr/>
              <p14:nvPr>
                <p:extLst>
                  <p:ext uri="{42D2F446-02D8-4167-A562-619A0277C38B}">
                    <p15:isNarration xmlns:p15="http://schemas.microsoft.com/office/powerpoint/2012/main" val="1"/>
                  </p:ext>
                </p:extLst>
              </p14:nvPr>
            </p14:nvContentPartPr>
            <p14:xfrm>
              <a:off x="147600" y="1298520"/>
              <a:ext cx="7997760" cy="1405440"/>
            </p14:xfrm>
          </p:contentPart>
        </mc:Choice>
        <mc:Fallback xmlns="">
          <p:pic>
            <p:nvPicPr>
              <p:cNvPr id="7" name="Ink 6">
                <a:extLst>
                  <a:ext uri="{FF2B5EF4-FFF2-40B4-BE49-F238E27FC236}">
                    <a16:creationId xmlns:a16="http://schemas.microsoft.com/office/drawing/2014/main" id="{6CE93D14-175B-4BEB-9AC8-4E74ED8595B0}"/>
                  </a:ext>
                </a:extLst>
              </p:cNvPr>
              <p:cNvPicPr>
                <a:picLocks noGrp="1" noRot="1" noChangeAspect="1" noMove="1" noResize="1" noEditPoints="1" noAdjustHandles="1" noChangeArrowheads="1" noChangeShapeType="1"/>
              </p:cNvPicPr>
              <p:nvPr/>
            </p:nvPicPr>
            <p:blipFill>
              <a:blip r:embed="rId6"/>
              <a:stretch>
                <a:fillRect/>
              </a:stretch>
            </p:blipFill>
            <p:spPr>
              <a:xfrm>
                <a:off x="131760" y="1235160"/>
                <a:ext cx="8029080" cy="1532160"/>
              </a:xfrm>
              <a:prstGeom prst="rect">
                <a:avLst/>
              </a:prstGeom>
            </p:spPr>
          </p:pic>
        </mc:Fallback>
      </mc:AlternateContent>
    </p:spTree>
    <p:extLst>
      <p:ext uri="{BB962C8B-B14F-4D97-AF65-F5344CB8AC3E}">
        <p14:creationId xmlns:p14="http://schemas.microsoft.com/office/powerpoint/2010/main" val="174988758"/>
      </p:ext>
    </p:extLst>
  </p:cSld>
  <p:clrMapOvr>
    <a:masterClrMapping/>
  </p:clrMapOvr>
  <p:transition advTm="17175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md type="call" cmd="playFrom(0.0)">
                                      <p:cBhvr>
                                        <p:cTn id="7"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A8AB50-37CE-4C16-BC31-2B482A3F2FF7}"/>
              </a:ext>
            </a:extLst>
          </p:cNvPr>
          <p:cNvSpPr>
            <a:spLocks noGrp="1"/>
          </p:cNvSpPr>
          <p:nvPr>
            <p:ph type="sldNum" sz="quarter" idx="13"/>
          </p:nvPr>
        </p:nvSpPr>
        <p:spPr/>
        <p:txBody>
          <a:bodyPr/>
          <a:lstStyle/>
          <a:p>
            <a:fld id="{7BCC8D0D-EAEC-449D-9161-023DFF90F2E2}" type="slidenum">
              <a:rPr lang="en-US" smtClean="0">
                <a:solidFill>
                  <a:srgbClr val="052049"/>
                </a:solidFill>
              </a:rPr>
              <a:pPr/>
              <a:t>45</a:t>
            </a:fld>
            <a:endParaRPr lang="en-US" dirty="0">
              <a:solidFill>
                <a:srgbClr val="052049"/>
              </a:solidFill>
            </a:endParaRPr>
          </a:p>
        </p:txBody>
      </p:sp>
      <p:sp>
        <p:nvSpPr>
          <p:cNvPr id="3" name="Title 2">
            <a:extLst>
              <a:ext uri="{FF2B5EF4-FFF2-40B4-BE49-F238E27FC236}">
                <a16:creationId xmlns:a16="http://schemas.microsoft.com/office/drawing/2014/main" id="{1830E441-988E-4791-A1D9-0D64C4489629}"/>
              </a:ext>
            </a:extLst>
          </p:cNvPr>
          <p:cNvSpPr>
            <a:spLocks noGrp="1"/>
          </p:cNvSpPr>
          <p:nvPr>
            <p:ph type="title"/>
          </p:nvPr>
        </p:nvSpPr>
        <p:spPr/>
        <p:txBody>
          <a:bodyPr/>
          <a:lstStyle/>
          <a:p>
            <a:r>
              <a:rPr lang="en-US" dirty="0"/>
              <a:t>PSA Screening &amp; Prostate Cancer</a:t>
            </a:r>
          </a:p>
        </p:txBody>
      </p:sp>
      <p:sp>
        <p:nvSpPr>
          <p:cNvPr id="4" name="Text Placeholder 3">
            <a:extLst>
              <a:ext uri="{FF2B5EF4-FFF2-40B4-BE49-F238E27FC236}">
                <a16:creationId xmlns:a16="http://schemas.microsoft.com/office/drawing/2014/main" id="{9C06C14C-97D5-4409-875D-B39E5B79225F}"/>
              </a:ext>
            </a:extLst>
          </p:cNvPr>
          <p:cNvSpPr>
            <a:spLocks noGrp="1"/>
          </p:cNvSpPr>
          <p:nvPr>
            <p:ph type="body" sz="quarter" idx="15"/>
          </p:nvPr>
        </p:nvSpPr>
        <p:spPr/>
        <p:txBody>
          <a:bodyPr/>
          <a:lstStyle/>
          <a:p>
            <a:r>
              <a:rPr lang="en-US" dirty="0"/>
              <a:t> A brief history</a:t>
            </a:r>
          </a:p>
        </p:txBody>
      </p:sp>
      <p:sp>
        <p:nvSpPr>
          <p:cNvPr id="5" name="Content Placeholder 4">
            <a:extLst>
              <a:ext uri="{FF2B5EF4-FFF2-40B4-BE49-F238E27FC236}">
                <a16:creationId xmlns:a16="http://schemas.microsoft.com/office/drawing/2014/main" id="{6D8AA6E2-2DB6-4838-8F79-58B2AC5AD59A}"/>
              </a:ext>
            </a:extLst>
          </p:cNvPr>
          <p:cNvSpPr>
            <a:spLocks noGrp="1"/>
          </p:cNvSpPr>
          <p:nvPr>
            <p:ph idx="1"/>
          </p:nvPr>
        </p:nvSpPr>
        <p:spPr>
          <a:xfrm>
            <a:off x="453585" y="1606139"/>
            <a:ext cx="8137665" cy="4854295"/>
          </a:xfrm>
        </p:spPr>
        <p:txBody>
          <a:bodyPr/>
          <a:lstStyle/>
          <a:p>
            <a:r>
              <a:rPr lang="en-US" dirty="0"/>
              <a:t>PSA = prostate specific antigen</a:t>
            </a:r>
          </a:p>
          <a:p>
            <a:r>
              <a:rPr lang="en-US" dirty="0"/>
              <a:t>Discovered in 1970’s, detectable in blood</a:t>
            </a:r>
          </a:p>
          <a:p>
            <a:r>
              <a:rPr lang="en-US" dirty="0"/>
              <a:t>First used in 1980’s to monitor prostate cancer after diagnosis, higher levels correspond to worsening of disease</a:t>
            </a:r>
          </a:p>
          <a:p>
            <a:r>
              <a:rPr lang="en-US" dirty="0"/>
              <a:t>Early 1990’s evidence suggested it could be used to detect prostate cancer as a first-line screening test</a:t>
            </a:r>
          </a:p>
          <a:p>
            <a:r>
              <a:rPr lang="en-US" dirty="0"/>
              <a:t>FDA approved it for prostate cancer screening in early 1990’s</a:t>
            </a:r>
          </a:p>
          <a:p>
            <a:r>
              <a:rPr lang="en-US" dirty="0"/>
              <a:t>“PSA Era” – men started routinely being screened for prostate cancer using PSA, insurance covered this simple blood test</a:t>
            </a:r>
          </a:p>
          <a:p>
            <a:r>
              <a:rPr lang="en-US" dirty="0"/>
              <a:t>RCT’s testing whether PSA screening affects prostate cancer mortality were initiated and ongoing but not completed during this time when many men were getting screened</a:t>
            </a:r>
          </a:p>
        </p:txBody>
      </p:sp>
    </p:spTree>
    <p:extLst>
      <p:ext uri="{BB962C8B-B14F-4D97-AF65-F5344CB8AC3E}">
        <p14:creationId xmlns:p14="http://schemas.microsoft.com/office/powerpoint/2010/main" val="2239800309"/>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65DA7B-045E-49F1-AFEA-9E4EEE39088F}"/>
              </a:ext>
            </a:extLst>
          </p:cNvPr>
          <p:cNvSpPr>
            <a:spLocks noGrp="1"/>
          </p:cNvSpPr>
          <p:nvPr>
            <p:ph type="sldNum" sz="quarter" idx="13"/>
          </p:nvPr>
        </p:nvSpPr>
        <p:spPr/>
        <p:txBody>
          <a:bodyPr/>
          <a:lstStyle/>
          <a:p>
            <a:fld id="{7BCC8D0D-EAEC-449D-9161-023DFF90F2E2}" type="slidenum">
              <a:rPr lang="en-US" smtClean="0">
                <a:solidFill>
                  <a:srgbClr val="052049"/>
                </a:solidFill>
              </a:rPr>
              <a:pPr/>
              <a:t>46</a:t>
            </a:fld>
            <a:endParaRPr lang="en-US" dirty="0">
              <a:solidFill>
                <a:srgbClr val="052049"/>
              </a:solidFill>
            </a:endParaRPr>
          </a:p>
        </p:txBody>
      </p:sp>
      <p:sp>
        <p:nvSpPr>
          <p:cNvPr id="3" name="Title 2">
            <a:extLst>
              <a:ext uri="{FF2B5EF4-FFF2-40B4-BE49-F238E27FC236}">
                <a16:creationId xmlns:a16="http://schemas.microsoft.com/office/drawing/2014/main" id="{F623E58D-2517-4E23-85A2-28B3FE9FB40A}"/>
              </a:ext>
            </a:extLst>
          </p:cNvPr>
          <p:cNvSpPr>
            <a:spLocks noGrp="1"/>
          </p:cNvSpPr>
          <p:nvPr>
            <p:ph type="title"/>
          </p:nvPr>
        </p:nvSpPr>
        <p:spPr>
          <a:xfrm>
            <a:off x="122906" y="425002"/>
            <a:ext cx="8619278" cy="611449"/>
          </a:xfrm>
        </p:spPr>
        <p:txBody>
          <a:bodyPr/>
          <a:lstStyle/>
          <a:p>
            <a:r>
              <a:rPr lang="en-US" dirty="0">
                <a:cs typeface="Arial"/>
              </a:rPr>
              <a:t>USPSTF &amp; PSA Screening for Prostate Cancer</a:t>
            </a:r>
            <a:endParaRPr lang="en-US" dirty="0"/>
          </a:p>
        </p:txBody>
      </p:sp>
      <p:sp>
        <p:nvSpPr>
          <p:cNvPr id="5" name="Content Placeholder 4">
            <a:extLst>
              <a:ext uri="{FF2B5EF4-FFF2-40B4-BE49-F238E27FC236}">
                <a16:creationId xmlns:a16="http://schemas.microsoft.com/office/drawing/2014/main" id="{834D3E04-FD8F-4D24-B9AE-8C2B93DBA2F6}"/>
              </a:ext>
            </a:extLst>
          </p:cNvPr>
          <p:cNvSpPr>
            <a:spLocks noGrp="1"/>
          </p:cNvSpPr>
          <p:nvPr>
            <p:ph idx="1"/>
          </p:nvPr>
        </p:nvSpPr>
        <p:spPr>
          <a:xfrm>
            <a:off x="503167" y="1851912"/>
            <a:ext cx="8190890" cy="4650487"/>
          </a:xfrm>
        </p:spPr>
        <p:txBody>
          <a:bodyPr vert="horz" lIns="91440" tIns="45720" rIns="91440" bIns="45720" rtlCol="0" anchor="t">
            <a:noAutofit/>
          </a:bodyPr>
          <a:lstStyle/>
          <a:p>
            <a:r>
              <a:rPr lang="en-US" dirty="0">
                <a:cs typeface="Arial"/>
              </a:rPr>
              <a:t>Shift in understanding around late 2000’s/2010-ish that prostate cancer = very heterogeneous</a:t>
            </a:r>
          </a:p>
          <a:p>
            <a:pPr marL="627056" lvl="1" indent="-342900">
              <a:buFont typeface="Arial" panose="020B0604020202020204" pitchFamily="34" charset="0"/>
              <a:buChar char="•"/>
            </a:pPr>
            <a:r>
              <a:rPr lang="en-US" dirty="0">
                <a:cs typeface="Arial"/>
              </a:rPr>
              <a:t>Variation in aggressive forms</a:t>
            </a:r>
          </a:p>
          <a:p>
            <a:pPr marL="627056" lvl="1" indent="-342900">
              <a:buFont typeface="Arial" panose="020B0604020202020204" pitchFamily="34" charset="0"/>
              <a:buChar char="•"/>
            </a:pPr>
            <a:r>
              <a:rPr lang="en-US" dirty="0">
                <a:cs typeface="Arial"/>
              </a:rPr>
              <a:t>“Indolent” disease (cancer that is so slow-growing it is unlikely to cause any harm during one’s lifetime)</a:t>
            </a:r>
            <a:endParaRPr lang="en-US" dirty="0"/>
          </a:p>
          <a:p>
            <a:pPr>
              <a:buFont typeface="Arial" panose="020B0604020202020204" pitchFamily="34" charset="0"/>
              <a:buChar char="•"/>
            </a:pPr>
            <a:r>
              <a:rPr lang="en-US" dirty="0">
                <a:cs typeface="Arial"/>
              </a:rPr>
              <a:t>2012 – PSA screening given a D rating</a:t>
            </a:r>
          </a:p>
          <a:p>
            <a:pPr lvl="1">
              <a:buFont typeface="Arial" panose="020B0604020202020204" pitchFamily="34" charset="0"/>
              <a:buChar char="•"/>
            </a:pPr>
            <a:r>
              <a:rPr lang="en-US" dirty="0">
                <a:cs typeface="Arial"/>
              </a:rPr>
              <a:t>Over-diagnosis &amp; Over-treatment</a:t>
            </a:r>
          </a:p>
          <a:p>
            <a:pPr>
              <a:buFont typeface="Arial" panose="020B0604020202020204" pitchFamily="34" charset="0"/>
              <a:buChar char="•"/>
            </a:pPr>
            <a:r>
              <a:rPr lang="en-US" dirty="0">
                <a:cs typeface="Arial"/>
              </a:rPr>
              <a:t>2018 – USPSTF updated recommendation:</a:t>
            </a:r>
          </a:p>
          <a:p>
            <a:pPr marL="638175" lvl="1" indent="-342900">
              <a:buFont typeface="Arial" panose="020B0604020202020204" pitchFamily="34" charset="0"/>
              <a:buChar char="•"/>
            </a:pPr>
            <a:r>
              <a:rPr lang="en-US" dirty="0">
                <a:cs typeface="Arial"/>
              </a:rPr>
              <a:t>PSA screening in men ages 55-69 – C Rating</a:t>
            </a:r>
          </a:p>
          <a:p>
            <a:pPr marL="638175" lvl="1" indent="-342900">
              <a:buClr>
                <a:srgbClr val="5C6A70"/>
              </a:buClr>
              <a:buFont typeface="Arial" panose="020B0604020202020204" pitchFamily="34" charset="0"/>
              <a:buChar char="•"/>
            </a:pPr>
            <a:r>
              <a:rPr lang="en-US" dirty="0">
                <a:cs typeface="Arial"/>
              </a:rPr>
              <a:t>PSA screening in men ages 70+ - D Rating   </a:t>
            </a:r>
          </a:p>
          <a:p>
            <a:pPr marL="638175" lvl="1" indent="-342900">
              <a:buClr>
                <a:srgbClr val="5C6A70"/>
              </a:buClr>
              <a:buFont typeface="Arial" panose="020B0604020202020204" pitchFamily="34" charset="0"/>
              <a:buChar char="•"/>
            </a:pPr>
            <a:r>
              <a:rPr lang="en-US" dirty="0">
                <a:cs typeface="Arial"/>
              </a:rPr>
              <a:t>Between 2012-2018. active surveillance </a:t>
            </a:r>
            <a:r>
              <a:rPr lang="en-US" sz="2400" b="1" dirty="0">
                <a:cs typeface="Arial"/>
              </a:rPr>
              <a:t>↑ </a:t>
            </a:r>
            <a:r>
              <a:rPr lang="en-US" dirty="0">
                <a:cs typeface="Arial"/>
              </a:rPr>
              <a:t>and over-treatment </a:t>
            </a:r>
            <a:r>
              <a:rPr lang="en-US" sz="2400" b="1" dirty="0">
                <a:cs typeface="Arial"/>
              </a:rPr>
              <a:t>↓</a:t>
            </a:r>
          </a:p>
        </p:txBody>
      </p:sp>
      <mc:AlternateContent xmlns:mc="http://schemas.openxmlformats.org/markup-compatibility/2006" xmlns:p14="http://schemas.microsoft.com/office/powerpoint/2010/main" xmlns:iact="http://schemas.microsoft.com/office/powerpoint/2014/inkAction">
        <mc:Choice Requires="p14 iact">
          <p:contentPart p14:bwMode="auto" r:id="rId3">
            <p14:nvContentPartPr>
              <p14:cNvPr id="6" name="Ink 5">
                <a:extLst>
                  <a:ext uri="{FF2B5EF4-FFF2-40B4-BE49-F238E27FC236}">
                    <a16:creationId xmlns:a16="http://schemas.microsoft.com/office/drawing/2014/main" id="{115B501C-7025-4E9A-B491-94E639F88252}"/>
                  </a:ext>
                </a:extLst>
              </p14:cNvPr>
              <p14:cNvContentPartPr/>
              <p14:nvPr>
                <p:extLst>
                  <p:ext uri="{42D2F446-02D8-4167-A562-619A0277C38B}">
                    <p15:isNarration xmlns:p15="http://schemas.microsoft.com/office/powerpoint/2012/main" val="1"/>
                  </p:ext>
                </p:extLst>
              </p14:nvPr>
            </p14:nvContentPartPr>
            <p14:xfrm>
              <a:off x="207720" y="1000440"/>
              <a:ext cx="6905160" cy="4936680"/>
            </p14:xfrm>
          </p:contentPart>
        </mc:Choice>
        <mc:Fallback xmlns="">
          <p:pic>
            <p:nvPicPr>
              <p:cNvPr id="6" name="Ink 5">
                <a:extLst>
                  <a:ext uri="{FF2B5EF4-FFF2-40B4-BE49-F238E27FC236}">
                    <a16:creationId xmlns:a16="http://schemas.microsoft.com/office/drawing/2014/main" id="{115B501C-7025-4E9A-B491-94E639F88252}"/>
                  </a:ext>
                </a:extLst>
              </p:cNvPr>
              <p:cNvPicPr>
                <a:picLocks noGrp="1" noRot="1" noChangeAspect="1" noMove="1" noResize="1" noEditPoints="1" noAdjustHandles="1" noChangeArrowheads="1" noChangeShapeType="1"/>
              </p:cNvPicPr>
              <p:nvPr/>
            </p:nvPicPr>
            <p:blipFill>
              <a:blip r:embed="rId6"/>
              <a:stretch>
                <a:fillRect/>
              </a:stretch>
            </p:blipFill>
            <p:spPr>
              <a:xfrm>
                <a:off x="198360" y="991080"/>
                <a:ext cx="6930360" cy="5009400"/>
              </a:xfrm>
              <a:prstGeom prst="rect">
                <a:avLst/>
              </a:prstGeom>
            </p:spPr>
          </p:pic>
        </mc:Fallback>
      </mc:AlternateContent>
    </p:spTree>
    <p:extLst>
      <p:ext uri="{BB962C8B-B14F-4D97-AF65-F5344CB8AC3E}">
        <p14:creationId xmlns:p14="http://schemas.microsoft.com/office/powerpoint/2010/main" val="1640542752"/>
      </p:ext>
    </p:extLst>
  </p:cSld>
  <p:clrMapOvr>
    <a:masterClrMapping/>
  </p:clrMapOvr>
  <p:transition advTm="35055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md type="call" cmd="playFrom(0.0)">
                                      <p:cBhvr>
                                        <p:cTn id="7"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3"/>
          <p:cNvGraphicFramePr>
            <a:graphicFrameLocks noGrp="1"/>
          </p:cNvGraphicFramePr>
          <p:nvPr>
            <p:ph idx="1"/>
            <p:extLst>
              <p:ext uri="{D42A27DB-BD31-4B8C-83A1-F6EECF244321}">
                <p14:modId xmlns:p14="http://schemas.microsoft.com/office/powerpoint/2010/main" val="1679037518"/>
              </p:ext>
            </p:extLst>
          </p:nvPr>
        </p:nvGraphicFramePr>
        <p:xfrm>
          <a:off x="228600" y="1222177"/>
          <a:ext cx="8382002" cy="4567534"/>
        </p:xfrm>
        <a:graphic>
          <a:graphicData uri="http://schemas.openxmlformats.org/drawingml/2006/table">
            <a:tbl>
              <a:tblPr/>
              <a:tblGrid>
                <a:gridCol w="2240733">
                  <a:extLst>
                    <a:ext uri="{9D8B030D-6E8A-4147-A177-3AD203B41FA5}">
                      <a16:colId xmlns:a16="http://schemas.microsoft.com/office/drawing/2014/main" val="20000"/>
                    </a:ext>
                  </a:extLst>
                </a:gridCol>
                <a:gridCol w="1827003">
                  <a:extLst>
                    <a:ext uri="{9D8B030D-6E8A-4147-A177-3AD203B41FA5}">
                      <a16:colId xmlns:a16="http://schemas.microsoft.com/office/drawing/2014/main" val="20001"/>
                    </a:ext>
                  </a:extLst>
                </a:gridCol>
                <a:gridCol w="2157133">
                  <a:extLst>
                    <a:ext uri="{9D8B030D-6E8A-4147-A177-3AD203B41FA5}">
                      <a16:colId xmlns:a16="http://schemas.microsoft.com/office/drawing/2014/main" val="20002"/>
                    </a:ext>
                  </a:extLst>
                </a:gridCol>
                <a:gridCol w="2157133">
                  <a:extLst>
                    <a:ext uri="{9D8B030D-6E8A-4147-A177-3AD203B41FA5}">
                      <a16:colId xmlns:a16="http://schemas.microsoft.com/office/drawing/2014/main" val="20003"/>
                    </a:ext>
                  </a:extLst>
                </a:gridCol>
              </a:tblGrid>
              <a:tr h="924636">
                <a:tc>
                  <a:txBody>
                    <a:bodyPr/>
                    <a:lstStyle/>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endParaRPr kumimoji="0" lang="en-US" sz="2400" b="0" i="0" u="none" strike="noStrike" cap="none" normalizeH="0" baseline="0" dirty="0">
                        <a:ln>
                          <a:noFill/>
                        </a:ln>
                        <a:solidFill>
                          <a:schemeClr val="tx1"/>
                        </a:solidFill>
                        <a:effectLst/>
                        <a:latin typeface="Arial"/>
                        <a:cs typeface="Arial"/>
                      </a:endParaRPr>
                    </a:p>
                  </a:txBody>
                  <a:tcP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2400" b="1" i="0" u="none" strike="noStrike" cap="none" normalizeH="0" baseline="0" dirty="0">
                          <a:ln>
                            <a:noFill/>
                          </a:ln>
                          <a:solidFill>
                            <a:schemeClr val="tx2"/>
                          </a:solidFill>
                          <a:effectLst/>
                          <a:latin typeface="Arial"/>
                          <a:cs typeface="Arial"/>
                        </a:rPr>
                        <a:t>US Trial - PLCO</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2400" b="1" i="0" u="none" strike="noStrike" cap="none" normalizeH="0" baseline="0" dirty="0">
                          <a:ln>
                            <a:noFill/>
                          </a:ln>
                          <a:solidFill>
                            <a:schemeClr val="tx2"/>
                          </a:solidFill>
                          <a:effectLst/>
                          <a:latin typeface="Arial"/>
                          <a:cs typeface="Arial"/>
                        </a:rPr>
                        <a:t>European trial</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2400" b="1" i="0" u="none" strike="noStrike" cap="none" normalizeH="0" baseline="0" dirty="0" err="1">
                          <a:ln>
                            <a:noFill/>
                          </a:ln>
                          <a:solidFill>
                            <a:schemeClr val="tx2"/>
                          </a:solidFill>
                          <a:effectLst/>
                          <a:latin typeface="Arial"/>
                          <a:cs typeface="Arial"/>
                        </a:rPr>
                        <a:t>Göteborg</a:t>
                      </a:r>
                      <a:r>
                        <a:rPr kumimoji="0" lang="en-US" sz="2400" b="1" i="0" u="none" strike="noStrike" cap="none" normalizeH="0" baseline="0" dirty="0">
                          <a:ln>
                            <a:noFill/>
                          </a:ln>
                          <a:solidFill>
                            <a:schemeClr val="tx2"/>
                          </a:solidFill>
                          <a:effectLst/>
                          <a:latin typeface="Arial"/>
                          <a:cs typeface="Arial"/>
                        </a:rPr>
                        <a:t> trial </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8600">
                <a:tc>
                  <a:txBody>
                    <a:bodyPr/>
                    <a:lstStyle/>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a:cs typeface="Arial"/>
                        </a:rPr>
                        <a:t>N men in trial</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a:cs typeface="Arial"/>
                        </a:rPr>
                        <a:t>76,000</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kern="1200" dirty="0">
                          <a:solidFill>
                            <a:schemeClr val="tx1"/>
                          </a:solidFill>
                          <a:effectLst/>
                          <a:latin typeface="Arial"/>
                          <a:ea typeface="+mn-ea"/>
                          <a:cs typeface="Arial"/>
                        </a:rPr>
                        <a:t>182,160 </a:t>
                      </a:r>
                      <a:endParaRPr kumimoji="0" lang="en-US" sz="1800" b="0" i="0" u="none" strike="noStrike" cap="none" normalizeH="0" baseline="0" dirty="0">
                        <a:ln>
                          <a:noFill/>
                        </a:ln>
                        <a:solidFill>
                          <a:schemeClr val="tx1"/>
                        </a:solidFill>
                        <a:effectLst/>
                        <a:latin typeface="Arial"/>
                        <a:cs typeface="Arial"/>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a:cs typeface="Arial"/>
                        </a:rPr>
                        <a:t>20,000</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719162">
                <a:tc>
                  <a:txBody>
                    <a:bodyPr/>
                    <a:lstStyle/>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a:cs typeface="Arial"/>
                        </a:rPr>
                        <a:t>Median follow-up, years</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a:cs typeface="Arial"/>
                        </a:rPr>
                        <a:t>13 </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a:cs typeface="Arial"/>
                        </a:rPr>
                        <a:t>13</a:t>
                      </a:r>
                    </a:p>
                  </a:txBody>
                  <a:tcPr horzOverflow="overflow">
                    <a:lnL>
                      <a:noFill/>
                    </a:lnL>
                    <a:lnR cap="flat">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a:cs typeface="Arial"/>
                        </a:rPr>
                        <a:t>14</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719162">
                <a:tc>
                  <a:txBody>
                    <a:bodyPr/>
                    <a:lstStyle/>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a:cs typeface="Arial"/>
                        </a:rPr>
                        <a:t>Screening frequency</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a:cs typeface="Arial"/>
                        </a:rPr>
                        <a:t>Annual</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Arial"/>
                          <a:cs typeface="Arial"/>
                        </a:rPr>
                        <a:t>Every 4 years</a:t>
                      </a:r>
                    </a:p>
                  </a:txBody>
                  <a:tcPr horzOverflow="overflow">
                    <a:lnL>
                      <a:noFill/>
                    </a:lnL>
                    <a:lnR cap="flat">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a:cs typeface="Arial"/>
                        </a:rPr>
                        <a:t>Every 2 years</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588600">
                <a:tc>
                  <a:txBody>
                    <a:bodyPr/>
                    <a:lstStyle/>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a:cs typeface="Arial"/>
                        </a:rPr>
                        <a:t>RR </a:t>
                      </a:r>
                      <a:r>
                        <a:rPr kumimoji="0" lang="en-US" sz="1800" b="0" i="0" u="none" strike="noStrike" cap="none" normalizeH="0" baseline="-25000" dirty="0">
                          <a:ln>
                            <a:noFill/>
                          </a:ln>
                          <a:solidFill>
                            <a:schemeClr val="tx1"/>
                          </a:solidFill>
                          <a:effectLst/>
                          <a:latin typeface="Arial"/>
                          <a:cs typeface="Arial"/>
                        </a:rPr>
                        <a:t>screen vs. no screen</a:t>
                      </a:r>
                      <a:endParaRPr kumimoji="0" lang="en-US" sz="1800" b="0" i="0" u="none" strike="noStrike" cap="none" normalizeH="0" baseline="0" dirty="0">
                        <a:ln>
                          <a:noFill/>
                        </a:ln>
                        <a:solidFill>
                          <a:schemeClr val="tx1"/>
                        </a:solidFill>
                        <a:effectLst/>
                        <a:latin typeface="Arial"/>
                        <a:cs typeface="Arial"/>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a:cs typeface="Arial"/>
                        </a:rPr>
                        <a:t>1.09 (0.87-1.36)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lang="en-US" sz="1800" dirty="0">
                          <a:solidFill>
                            <a:prstClr val="black"/>
                          </a:solidFill>
                          <a:latin typeface="Arial" panose="020B0604020202020204" pitchFamily="34" charset="0"/>
                          <a:cs typeface="Arial" panose="020B0604020202020204" pitchFamily="34" charset="0"/>
                        </a:rPr>
                        <a:t>0.79 (0.69-0.91)</a:t>
                      </a:r>
                      <a:endParaRPr kumimoji="0" lang="en-US" sz="1800" b="0" i="0" u="none" strike="noStrike" cap="none" normalizeH="0" baseline="0" dirty="0">
                        <a:ln>
                          <a:noFill/>
                        </a:ln>
                        <a:solidFill>
                          <a:schemeClr val="tx1"/>
                        </a:solidFill>
                        <a:effectLst/>
                        <a:latin typeface="Arial"/>
                        <a:cs typeface="Arial"/>
                      </a:endParaRPr>
                    </a:p>
                  </a:txBody>
                  <a:tcPr horzOverflow="overflow">
                    <a:lnL>
                      <a:noFill/>
                    </a:lnL>
                    <a:lnR cap="flat">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a:cs typeface="Arial"/>
                        </a:rPr>
                        <a:t>0.44 (0.28-0.68)</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1027374">
                <a:tc>
                  <a:txBody>
                    <a:bodyPr/>
                    <a:lstStyle/>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a:cs typeface="Arial"/>
                        </a:rPr>
                        <a:t>NNS</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a:cs typeface="Arial"/>
                        </a:rPr>
                        <a:t>***</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a:cs typeface="Arial"/>
                        </a:rPr>
                        <a:t>781 invited to screen to prevent 1 death (NNI)</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a:cs typeface="Arial"/>
                        </a:rPr>
                        <a:t>234 to prevent 1 death</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 name="Rectangle 2"/>
          <p:cNvSpPr>
            <a:spLocks noGrp="1" noChangeArrowheads="1"/>
          </p:cNvSpPr>
          <p:nvPr>
            <p:ph type="title"/>
          </p:nvPr>
        </p:nvSpPr>
        <p:spPr>
          <a:xfrm>
            <a:off x="228600" y="152400"/>
            <a:ext cx="8915400" cy="762000"/>
          </a:xfrm>
        </p:spPr>
        <p:txBody>
          <a:bodyPr/>
          <a:lstStyle/>
          <a:p>
            <a:r>
              <a:rPr lang="en-US" dirty="0">
                <a:latin typeface="Arial" pitchFamily="34" charset="0"/>
                <a:cs typeface="Arial" pitchFamily="34" charset="0"/>
              </a:rPr>
              <a:t>PSA </a:t>
            </a:r>
            <a:r>
              <a:rPr lang="en-US" dirty="0">
                <a:latin typeface="Arial" pitchFamily="34" charset="0"/>
              </a:rPr>
              <a:t>S</a:t>
            </a:r>
            <a:r>
              <a:rPr lang="en-US" dirty="0">
                <a:latin typeface="Arial" pitchFamily="34" charset="0"/>
                <a:cs typeface="Arial" pitchFamily="34" charset="0"/>
              </a:rPr>
              <a:t>creening </a:t>
            </a:r>
            <a:r>
              <a:rPr lang="en-US" dirty="0">
                <a:latin typeface="Arial" pitchFamily="34" charset="0"/>
              </a:rPr>
              <a:t>T</a:t>
            </a:r>
            <a:r>
              <a:rPr lang="en-US" dirty="0">
                <a:latin typeface="Arial" pitchFamily="34" charset="0"/>
                <a:cs typeface="Arial" pitchFamily="34" charset="0"/>
              </a:rPr>
              <a:t>rials</a:t>
            </a:r>
            <a:r>
              <a:rPr lang="en-US" dirty="0">
                <a:latin typeface="Arial" pitchFamily="34" charset="0"/>
              </a:rPr>
              <a:t> &amp; Prostate Cancer M</a:t>
            </a:r>
            <a:r>
              <a:rPr lang="en-US" dirty="0">
                <a:latin typeface="Arial" pitchFamily="34" charset="0"/>
                <a:cs typeface="Arial" pitchFamily="34" charset="0"/>
              </a:rPr>
              <a:t>ortality</a:t>
            </a:r>
          </a:p>
        </p:txBody>
      </p:sp>
      <p:sp>
        <p:nvSpPr>
          <p:cNvPr id="9" name="TextBox 8"/>
          <p:cNvSpPr txBox="1"/>
          <p:nvPr/>
        </p:nvSpPr>
        <p:spPr>
          <a:xfrm>
            <a:off x="212833" y="6202640"/>
            <a:ext cx="7685691" cy="523220"/>
          </a:xfrm>
          <a:prstGeom prst="rect">
            <a:avLst/>
          </a:prstGeom>
          <a:noFill/>
        </p:spPr>
        <p:txBody>
          <a:bodyPr wrap="square" rtlCol="0">
            <a:spAutoFit/>
          </a:bodyPr>
          <a:lstStyle/>
          <a:p>
            <a:r>
              <a:rPr lang="en-US" sz="1400" dirty="0" err="1">
                <a:solidFill>
                  <a:prstClr val="black"/>
                </a:solidFill>
                <a:latin typeface="Arial"/>
                <a:cs typeface="Arial"/>
              </a:rPr>
              <a:t>Andriole</a:t>
            </a:r>
            <a:r>
              <a:rPr lang="en-US" sz="1400" dirty="0">
                <a:solidFill>
                  <a:prstClr val="black"/>
                </a:solidFill>
                <a:latin typeface="Arial"/>
                <a:cs typeface="Arial"/>
              </a:rPr>
              <a:t> et al. </a:t>
            </a:r>
            <a:r>
              <a:rPr lang="en-US" sz="1400" i="1" dirty="0">
                <a:solidFill>
                  <a:prstClr val="black"/>
                </a:solidFill>
                <a:latin typeface="Arial"/>
                <a:cs typeface="Arial"/>
              </a:rPr>
              <a:t>JNCI</a:t>
            </a:r>
            <a:r>
              <a:rPr lang="en-US" sz="1400" dirty="0">
                <a:solidFill>
                  <a:prstClr val="black"/>
                </a:solidFill>
                <a:latin typeface="Arial"/>
                <a:cs typeface="Arial"/>
              </a:rPr>
              <a:t>, 2012; </a:t>
            </a:r>
            <a:r>
              <a:rPr lang="en-US" sz="1400" dirty="0" err="1">
                <a:solidFill>
                  <a:prstClr val="black"/>
                </a:solidFill>
                <a:latin typeface="Arial"/>
                <a:cs typeface="Arial"/>
              </a:rPr>
              <a:t>Schröder</a:t>
            </a:r>
            <a:r>
              <a:rPr lang="en-US" sz="1400" dirty="0">
                <a:solidFill>
                  <a:prstClr val="black"/>
                </a:solidFill>
                <a:latin typeface="Arial"/>
                <a:cs typeface="Arial"/>
              </a:rPr>
              <a:t> et al. </a:t>
            </a:r>
            <a:r>
              <a:rPr lang="en-US" sz="1400" i="1" dirty="0">
                <a:solidFill>
                  <a:prstClr val="black"/>
                </a:solidFill>
                <a:latin typeface="Arial"/>
                <a:cs typeface="Arial"/>
              </a:rPr>
              <a:t>NEJM</a:t>
            </a:r>
            <a:r>
              <a:rPr lang="en-US" sz="1400" dirty="0">
                <a:solidFill>
                  <a:prstClr val="black"/>
                </a:solidFill>
                <a:latin typeface="Arial"/>
                <a:cs typeface="Arial"/>
              </a:rPr>
              <a:t>, 2012; </a:t>
            </a:r>
            <a:r>
              <a:rPr lang="en-US" sz="1400" dirty="0" err="1">
                <a:solidFill>
                  <a:prstClr val="black"/>
                </a:solidFill>
                <a:latin typeface="Arial"/>
                <a:cs typeface="Arial"/>
              </a:rPr>
              <a:t>Hugosson</a:t>
            </a:r>
            <a:r>
              <a:rPr lang="en-US" sz="1400" dirty="0">
                <a:solidFill>
                  <a:prstClr val="black"/>
                </a:solidFill>
                <a:latin typeface="Arial"/>
                <a:cs typeface="Arial"/>
              </a:rPr>
              <a:t> Eur </a:t>
            </a:r>
            <a:r>
              <a:rPr lang="en-US" sz="1400" dirty="0" err="1">
                <a:solidFill>
                  <a:prstClr val="black"/>
                </a:solidFill>
                <a:latin typeface="Arial"/>
                <a:cs typeface="Arial"/>
              </a:rPr>
              <a:t>Urol</a:t>
            </a:r>
            <a:r>
              <a:rPr lang="en-US" sz="1400" dirty="0">
                <a:solidFill>
                  <a:prstClr val="black"/>
                </a:solidFill>
                <a:latin typeface="Arial"/>
                <a:cs typeface="Arial"/>
              </a:rPr>
              <a:t>, 2019; </a:t>
            </a:r>
            <a:r>
              <a:rPr lang="en-US" sz="1400" dirty="0">
                <a:solidFill>
                  <a:prstClr val="black"/>
                </a:solidFill>
                <a:latin typeface="Arial" panose="020B0604020202020204" pitchFamily="34" charset="0"/>
                <a:cs typeface="Arial" panose="020B0604020202020204" pitchFamily="34" charset="0"/>
              </a:rPr>
              <a:t>Schroder, et.al, </a:t>
            </a:r>
            <a:r>
              <a:rPr lang="en-US" sz="1400" i="1" dirty="0">
                <a:solidFill>
                  <a:prstClr val="black"/>
                </a:solidFill>
                <a:latin typeface="Arial" panose="020B0604020202020204" pitchFamily="34" charset="0"/>
                <a:cs typeface="Arial" panose="020B0604020202020204" pitchFamily="34" charset="0"/>
              </a:rPr>
              <a:t>Lancet</a:t>
            </a:r>
            <a:r>
              <a:rPr lang="en-US" sz="1400" dirty="0">
                <a:solidFill>
                  <a:prstClr val="black"/>
                </a:solidFill>
                <a:latin typeface="Arial" panose="020B0604020202020204" pitchFamily="34" charset="0"/>
                <a:cs typeface="Arial" panose="020B0604020202020204" pitchFamily="34" charset="0"/>
              </a:rPr>
              <a:t> 2014</a:t>
            </a:r>
            <a:r>
              <a:rPr lang="en-US" sz="1400" dirty="0">
                <a:solidFill>
                  <a:prstClr val="black"/>
                </a:solidFill>
                <a:latin typeface="Arial"/>
                <a:cs typeface="Arial"/>
              </a:rPr>
              <a:t>l </a:t>
            </a:r>
            <a:r>
              <a:rPr lang="en-US" sz="1400" dirty="0" err="1">
                <a:solidFill>
                  <a:prstClr val="black"/>
                </a:solidFill>
                <a:latin typeface="Arial"/>
                <a:cs typeface="Arial"/>
              </a:rPr>
              <a:t>Hugosson</a:t>
            </a:r>
            <a:r>
              <a:rPr lang="en-US" sz="1400" dirty="0">
                <a:solidFill>
                  <a:prstClr val="black"/>
                </a:solidFill>
                <a:latin typeface="Arial"/>
                <a:cs typeface="Arial"/>
              </a:rPr>
              <a:t> et al. </a:t>
            </a:r>
            <a:r>
              <a:rPr lang="en-US" sz="1400" i="1" dirty="0">
                <a:solidFill>
                  <a:prstClr val="black"/>
                </a:solidFill>
                <a:latin typeface="Arial"/>
                <a:cs typeface="Arial"/>
              </a:rPr>
              <a:t>Lancet </a:t>
            </a:r>
            <a:r>
              <a:rPr lang="en-US" sz="1400" i="1" dirty="0" err="1">
                <a:solidFill>
                  <a:prstClr val="black"/>
                </a:solidFill>
                <a:latin typeface="Arial"/>
                <a:cs typeface="Arial"/>
              </a:rPr>
              <a:t>Oncol</a:t>
            </a:r>
            <a:r>
              <a:rPr lang="en-US" sz="1400" dirty="0">
                <a:solidFill>
                  <a:prstClr val="black"/>
                </a:solidFill>
                <a:latin typeface="Arial"/>
                <a:cs typeface="Arial"/>
              </a:rPr>
              <a:t>, 2010  </a:t>
            </a:r>
          </a:p>
        </p:txBody>
      </p:sp>
      <p:sp>
        <p:nvSpPr>
          <p:cNvPr id="2" name="TextBox 1">
            <a:extLst>
              <a:ext uri="{FF2B5EF4-FFF2-40B4-BE49-F238E27FC236}">
                <a16:creationId xmlns:a16="http://schemas.microsoft.com/office/drawing/2014/main" id="{C021377B-C440-5148-8437-852239A3A54B}"/>
              </a:ext>
            </a:extLst>
          </p:cNvPr>
          <p:cNvSpPr txBox="1"/>
          <p:nvPr/>
        </p:nvSpPr>
        <p:spPr bwMode="auto">
          <a:xfrm>
            <a:off x="6243144" y="5789711"/>
            <a:ext cx="2648607" cy="430887"/>
          </a:xfrm>
          <a:prstGeom prst="rect">
            <a:avLst/>
          </a:prstGeom>
          <a:noFill/>
          <a:ln w="19050" algn="ctr">
            <a:noFill/>
            <a:miter lim="800000"/>
            <a:headEnd/>
            <a:tailEnd/>
          </a:ln>
        </p:spPr>
        <p:txBody>
          <a:bodyPr wrap="square" lIns="0" tIns="0" rIns="0" bIns="0" rtlCol="0">
            <a:spAutoFit/>
          </a:bodyPr>
          <a:lstStyle/>
          <a:p>
            <a:pPr algn="r"/>
            <a:r>
              <a:rPr lang="en-US" sz="1400" i="1" dirty="0">
                <a:solidFill>
                  <a:schemeClr val="accent6">
                    <a:lumMod val="75000"/>
                  </a:schemeClr>
                </a:solidFill>
              </a:rPr>
              <a:t>Slide acknowledgement:  </a:t>
            </a:r>
          </a:p>
          <a:p>
            <a:pPr algn="r"/>
            <a:r>
              <a:rPr lang="en-US" sz="1400" i="1" dirty="0">
                <a:solidFill>
                  <a:schemeClr val="accent6">
                    <a:lumMod val="75000"/>
                  </a:schemeClr>
                </a:solidFill>
              </a:rPr>
              <a:t>MJ </a:t>
            </a:r>
            <a:r>
              <a:rPr lang="en-US" sz="1400" i="1" dirty="0" err="1">
                <a:solidFill>
                  <a:schemeClr val="accent6">
                    <a:lumMod val="75000"/>
                  </a:schemeClr>
                </a:solidFill>
              </a:rPr>
              <a:t>Stampfer</a:t>
            </a:r>
            <a:r>
              <a:rPr lang="en-US" sz="1400" i="1" dirty="0">
                <a:solidFill>
                  <a:schemeClr val="accent6">
                    <a:lumMod val="75000"/>
                  </a:schemeClr>
                </a:solidFill>
              </a:rPr>
              <a:t>, 2015</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FABE4D94-D2F8-4CA6-B142-8359C8611525}"/>
                  </a:ext>
                </a:extLst>
              </p14:cNvPr>
              <p14:cNvContentPartPr/>
              <p14:nvPr/>
            </p14:nvContentPartPr>
            <p14:xfrm>
              <a:off x="7082280" y="872280"/>
              <a:ext cx="360" cy="360"/>
            </p14:xfrm>
          </p:contentPart>
        </mc:Choice>
        <mc:Fallback xmlns="">
          <p:pic>
            <p:nvPicPr>
              <p:cNvPr id="3" name="Ink 2">
                <a:extLst>
                  <a:ext uri="{FF2B5EF4-FFF2-40B4-BE49-F238E27FC236}">
                    <a16:creationId xmlns:a16="http://schemas.microsoft.com/office/drawing/2014/main" id="{FABE4D94-D2F8-4CA6-B142-8359C8611525}"/>
                  </a:ext>
                </a:extLst>
              </p:cNvPr>
              <p:cNvPicPr/>
              <p:nvPr/>
            </p:nvPicPr>
            <p:blipFill>
              <a:blip r:embed="rId6"/>
              <a:stretch>
                <a:fillRect/>
              </a:stretch>
            </p:blipFill>
            <p:spPr>
              <a:xfrm>
                <a:off x="7066440" y="808920"/>
                <a:ext cx="31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0B397E40-2F44-4BDF-9D72-63F696E2325A}"/>
                  </a:ext>
                </a:extLst>
              </p14:cNvPr>
              <p14:cNvContentPartPr/>
              <p14:nvPr/>
            </p14:nvContentPartPr>
            <p14:xfrm>
              <a:off x="7022160" y="894600"/>
              <a:ext cx="360" cy="360"/>
            </p14:xfrm>
          </p:contentPart>
        </mc:Choice>
        <mc:Fallback xmlns="">
          <p:pic>
            <p:nvPicPr>
              <p:cNvPr id="6" name="Ink 5">
                <a:extLst>
                  <a:ext uri="{FF2B5EF4-FFF2-40B4-BE49-F238E27FC236}">
                    <a16:creationId xmlns:a16="http://schemas.microsoft.com/office/drawing/2014/main" id="{0B397E40-2F44-4BDF-9D72-63F696E2325A}"/>
                  </a:ext>
                </a:extLst>
              </p:cNvPr>
              <p:cNvPicPr/>
              <p:nvPr/>
            </p:nvPicPr>
            <p:blipFill>
              <a:blip r:embed="rId6"/>
              <a:stretch>
                <a:fillRect/>
              </a:stretch>
            </p:blipFill>
            <p:spPr>
              <a:xfrm>
                <a:off x="7006320" y="831240"/>
                <a:ext cx="31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1F1D6854-DB34-4FE0-82B9-2640C9D28DB4}"/>
                  </a:ext>
                </a:extLst>
              </p14:cNvPr>
              <p14:cNvContentPartPr/>
              <p14:nvPr/>
            </p14:nvContentPartPr>
            <p14:xfrm>
              <a:off x="7015320" y="906480"/>
              <a:ext cx="360" cy="360"/>
            </p14:xfrm>
          </p:contentPart>
        </mc:Choice>
        <mc:Fallback xmlns="">
          <p:pic>
            <p:nvPicPr>
              <p:cNvPr id="7" name="Ink 6">
                <a:extLst>
                  <a:ext uri="{FF2B5EF4-FFF2-40B4-BE49-F238E27FC236}">
                    <a16:creationId xmlns:a16="http://schemas.microsoft.com/office/drawing/2014/main" id="{1F1D6854-DB34-4FE0-82B9-2640C9D28DB4}"/>
                  </a:ext>
                </a:extLst>
              </p:cNvPr>
              <p:cNvPicPr/>
              <p:nvPr/>
            </p:nvPicPr>
            <p:blipFill>
              <a:blip r:embed="rId6"/>
              <a:stretch>
                <a:fillRect/>
              </a:stretch>
            </p:blipFill>
            <p:spPr>
              <a:xfrm>
                <a:off x="6999480" y="843120"/>
                <a:ext cx="31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13BDAB36-4AF7-46D0-BD8C-8A63E26F9675}"/>
                  </a:ext>
                </a:extLst>
              </p14:cNvPr>
              <p14:cNvContentPartPr/>
              <p14:nvPr/>
            </p14:nvContentPartPr>
            <p14:xfrm>
              <a:off x="6943320" y="948240"/>
              <a:ext cx="360" cy="360"/>
            </p14:xfrm>
          </p:contentPart>
        </mc:Choice>
        <mc:Fallback xmlns="">
          <p:pic>
            <p:nvPicPr>
              <p:cNvPr id="8" name="Ink 7">
                <a:extLst>
                  <a:ext uri="{FF2B5EF4-FFF2-40B4-BE49-F238E27FC236}">
                    <a16:creationId xmlns:a16="http://schemas.microsoft.com/office/drawing/2014/main" id="{13BDAB36-4AF7-46D0-BD8C-8A63E26F9675}"/>
                  </a:ext>
                </a:extLst>
              </p:cNvPr>
              <p:cNvPicPr/>
              <p:nvPr/>
            </p:nvPicPr>
            <p:blipFill>
              <a:blip r:embed="rId6"/>
              <a:stretch>
                <a:fillRect/>
              </a:stretch>
            </p:blipFill>
            <p:spPr>
              <a:xfrm>
                <a:off x="6927480" y="884880"/>
                <a:ext cx="31680" cy="127080"/>
              </a:xfrm>
              <a:prstGeom prst="rect">
                <a:avLst/>
              </a:prstGeom>
            </p:spPr>
          </p:pic>
        </mc:Fallback>
      </mc:AlternateContent>
      <mc:AlternateContent xmlns:mc="http://schemas.openxmlformats.org/markup-compatibility/2006" xmlns:p14="http://schemas.microsoft.com/office/powerpoint/2010/main" xmlns:iact="http://schemas.microsoft.com/office/powerpoint/2014/inkAction">
        <mc:Choice Requires="p14 iact">
          <p:contentPart p14:bwMode="auto" r:id="rId10">
            <p14:nvContentPartPr>
              <p14:cNvPr id="10" name="Ink 9">
                <a:extLst>
                  <a:ext uri="{FF2B5EF4-FFF2-40B4-BE49-F238E27FC236}">
                    <a16:creationId xmlns:a16="http://schemas.microsoft.com/office/drawing/2014/main" id="{E8E44559-259B-4938-A99F-3304577B7D68}"/>
                  </a:ext>
                </a:extLst>
              </p14:cNvPr>
              <p14:cNvContentPartPr/>
              <p14:nvPr>
                <p:extLst>
                  <p:ext uri="{42D2F446-02D8-4167-A562-619A0277C38B}">
                    <p15:isNarration xmlns:p15="http://schemas.microsoft.com/office/powerpoint/2012/main" val="1"/>
                  </p:ext>
                </p:extLst>
              </p14:nvPr>
            </p14:nvContentPartPr>
            <p14:xfrm>
              <a:off x="321840" y="1991520"/>
              <a:ext cx="8314560" cy="2461680"/>
            </p14:xfrm>
          </p:contentPart>
        </mc:Choice>
        <mc:Fallback xmlns="">
          <p:pic>
            <p:nvPicPr>
              <p:cNvPr id="10" name="Ink 9">
                <a:extLst>
                  <a:ext uri="{FF2B5EF4-FFF2-40B4-BE49-F238E27FC236}">
                    <a16:creationId xmlns:a16="http://schemas.microsoft.com/office/drawing/2014/main" id="{E8E44559-259B-4938-A99F-3304577B7D68}"/>
                  </a:ext>
                </a:extLst>
              </p:cNvPr>
              <p:cNvPicPr>
                <a:picLocks noGrp="1" noRot="1" noChangeAspect="1" noMove="1" noResize="1" noEditPoints="1" noAdjustHandles="1" noChangeArrowheads="1" noChangeShapeType="1"/>
              </p:cNvPicPr>
              <p:nvPr/>
            </p:nvPicPr>
            <p:blipFill>
              <a:blip r:embed="rId11"/>
              <a:stretch>
                <a:fillRect/>
              </a:stretch>
            </p:blipFill>
            <p:spPr>
              <a:xfrm>
                <a:off x="306000" y="1928160"/>
                <a:ext cx="8345880" cy="2588400"/>
              </a:xfrm>
              <a:prstGeom prst="rect">
                <a:avLst/>
              </a:prstGeom>
            </p:spPr>
          </p:pic>
        </mc:Fallback>
      </mc:AlternateContent>
    </p:spTree>
    <p:extLst>
      <p:ext uri="{BB962C8B-B14F-4D97-AF65-F5344CB8AC3E}">
        <p14:creationId xmlns:p14="http://schemas.microsoft.com/office/powerpoint/2010/main" val="1501679322"/>
      </p:ext>
    </p:extLst>
  </p:cSld>
  <p:clrMapOvr>
    <a:masterClrMapping/>
  </p:clrMapOvr>
  <p:transition advTm="11409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md type="call" cmd="playFrom(0.0)">
                                      <p:cBhvr>
                                        <p:cTn id="7"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259" name="Group 3"/>
          <p:cNvGraphicFramePr>
            <a:graphicFrameLocks noGrp="1"/>
          </p:cNvGraphicFramePr>
          <p:nvPr>
            <p:ph idx="1"/>
          </p:nvPr>
        </p:nvGraphicFramePr>
        <p:xfrm>
          <a:off x="0" y="914398"/>
          <a:ext cx="9144001" cy="5943602"/>
        </p:xfrm>
        <a:graphic>
          <a:graphicData uri="http://schemas.openxmlformats.org/drawingml/2006/table">
            <a:tbl>
              <a:tblPr bandRow="1">
                <a:tableStyleId>{3C2FFA5D-87B4-456A-9821-1D502468CF0F}</a:tableStyleId>
              </a:tblPr>
              <a:tblGrid>
                <a:gridCol w="2444436">
                  <a:extLst>
                    <a:ext uri="{9D8B030D-6E8A-4147-A177-3AD203B41FA5}">
                      <a16:colId xmlns:a16="http://schemas.microsoft.com/office/drawing/2014/main" val="20000"/>
                    </a:ext>
                  </a:extLst>
                </a:gridCol>
                <a:gridCol w="2127564">
                  <a:extLst>
                    <a:ext uri="{9D8B030D-6E8A-4147-A177-3AD203B41FA5}">
                      <a16:colId xmlns:a16="http://schemas.microsoft.com/office/drawing/2014/main" val="20001"/>
                    </a:ext>
                  </a:extLst>
                </a:gridCol>
                <a:gridCol w="2218765">
                  <a:extLst>
                    <a:ext uri="{9D8B030D-6E8A-4147-A177-3AD203B41FA5}">
                      <a16:colId xmlns:a16="http://schemas.microsoft.com/office/drawing/2014/main" val="20002"/>
                    </a:ext>
                  </a:extLst>
                </a:gridCol>
                <a:gridCol w="2353236">
                  <a:extLst>
                    <a:ext uri="{9D8B030D-6E8A-4147-A177-3AD203B41FA5}">
                      <a16:colId xmlns:a16="http://schemas.microsoft.com/office/drawing/2014/main" val="20003"/>
                    </a:ext>
                  </a:extLst>
                </a:gridCol>
              </a:tblGrid>
              <a:tr h="399839">
                <a:tc>
                  <a:txBody>
                    <a:bodyPr/>
                    <a:lstStyle/>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a:cs typeface="Arial"/>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2000" u="none" strike="noStrike" cap="none" normalizeH="0" baseline="0" dirty="0">
                          <a:ln>
                            <a:noFill/>
                          </a:ln>
                          <a:effectLst/>
                        </a:rPr>
                        <a:t>PLCO</a:t>
                      </a:r>
                      <a:endParaRPr kumimoji="0" lang="en-US" sz="2000" b="1" i="0" u="none" strike="noStrike" cap="none" normalizeH="0" baseline="0" dirty="0">
                        <a:ln>
                          <a:noFill/>
                        </a:ln>
                        <a:solidFill>
                          <a:schemeClr val="tx2">
                            <a:lumMod val="75000"/>
                          </a:schemeClr>
                        </a:solidFill>
                        <a:effectLst/>
                        <a:latin typeface="Arial"/>
                        <a:cs typeface="Arial"/>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2000" u="none" strike="noStrike" cap="none" normalizeH="0" baseline="0" dirty="0">
                          <a:ln>
                            <a:noFill/>
                          </a:ln>
                          <a:effectLst/>
                        </a:rPr>
                        <a:t>ERSPC</a:t>
                      </a:r>
                      <a:endParaRPr kumimoji="0" lang="en-US" sz="2000" b="1" i="0" u="none" strike="noStrike" cap="none" normalizeH="0" baseline="0" dirty="0">
                        <a:ln>
                          <a:noFill/>
                        </a:ln>
                        <a:solidFill>
                          <a:schemeClr val="tx2">
                            <a:lumMod val="75000"/>
                          </a:schemeClr>
                        </a:solidFill>
                        <a:effectLst/>
                        <a:latin typeface="Arial"/>
                        <a:cs typeface="Arial"/>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2000" u="none" strike="noStrike" cap="none" normalizeH="0" baseline="0" dirty="0">
                          <a:ln>
                            <a:noFill/>
                          </a:ln>
                          <a:effectLst/>
                        </a:rPr>
                        <a:t>Göteborg</a:t>
                      </a:r>
                      <a:endParaRPr kumimoji="0" lang="en-US" sz="2000" b="1" i="0" u="none" strike="noStrike" cap="none" normalizeH="0" baseline="0" dirty="0">
                        <a:ln>
                          <a:noFill/>
                        </a:ln>
                        <a:solidFill>
                          <a:schemeClr val="tx2">
                            <a:lumMod val="75000"/>
                          </a:schemeClr>
                        </a:solidFill>
                        <a:effectLst/>
                        <a:latin typeface="Arial"/>
                        <a:cs typeface="Arial"/>
                      </a:endParaRPr>
                    </a:p>
                  </a:txBody>
                  <a:tcPr horzOverflow="overflow"/>
                </a:tc>
                <a:extLst>
                  <a:ext uri="{0D108BD9-81ED-4DB2-BD59-A6C34878D82A}">
                    <a16:rowId xmlns:a16="http://schemas.microsoft.com/office/drawing/2014/main" val="10000"/>
                  </a:ext>
                </a:extLst>
              </a:tr>
              <a:tr h="399839">
                <a:tc>
                  <a:txBody>
                    <a:bodyPr/>
                    <a:lstStyle/>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N men in trial</a:t>
                      </a:r>
                      <a:endParaRPr kumimoji="0" lang="en-US" sz="1600" b="0" i="0" u="none" strike="noStrike" cap="none" normalizeH="0" baseline="0" dirty="0">
                        <a:ln>
                          <a:noFill/>
                        </a:ln>
                        <a:solidFill>
                          <a:schemeClr val="tx1"/>
                        </a:solidFill>
                        <a:effectLst/>
                        <a:latin typeface="Arial"/>
                        <a:cs typeface="Arial"/>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76,000</a:t>
                      </a:r>
                      <a:endParaRPr kumimoji="0" lang="en-US" sz="1600" b="0" i="0" u="none" strike="noStrike" cap="none" normalizeH="0" baseline="0" dirty="0">
                        <a:ln>
                          <a:noFill/>
                        </a:ln>
                        <a:solidFill>
                          <a:schemeClr val="tx1"/>
                        </a:solidFill>
                        <a:effectLst/>
                        <a:latin typeface="Arial"/>
                        <a:cs typeface="Arial"/>
                      </a:endParaRPr>
                    </a:p>
                  </a:txBody>
                  <a:tcPr anchor="ct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kern="1200" dirty="0">
                          <a:effectLst/>
                        </a:rPr>
                        <a:t>182,160 </a:t>
                      </a:r>
                      <a:endParaRPr kumimoji="0" lang="en-US" sz="1600" b="0" i="0" u="none" strike="noStrike" cap="none" normalizeH="0" baseline="0" dirty="0">
                        <a:ln>
                          <a:noFill/>
                        </a:ln>
                        <a:solidFill>
                          <a:schemeClr val="tx1"/>
                        </a:solidFill>
                        <a:effectLst/>
                        <a:latin typeface="Arial"/>
                        <a:cs typeface="Arial"/>
                      </a:endParaRPr>
                    </a:p>
                  </a:txBody>
                  <a:tcPr anchor="ct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20,000</a:t>
                      </a:r>
                      <a:endParaRPr kumimoji="0" lang="en-US" sz="1600" b="0" i="0" u="none" strike="noStrike" cap="none" normalizeH="0" baseline="0" dirty="0">
                        <a:ln>
                          <a:noFill/>
                        </a:ln>
                        <a:solidFill>
                          <a:schemeClr val="tx1"/>
                        </a:solidFill>
                        <a:effectLst/>
                        <a:latin typeface="Arial"/>
                        <a:cs typeface="Arial"/>
                      </a:endParaRPr>
                    </a:p>
                  </a:txBody>
                  <a:tcPr anchor="ctr" horzOverflow="overflow"/>
                </a:tc>
                <a:extLst>
                  <a:ext uri="{0D108BD9-81ED-4DB2-BD59-A6C34878D82A}">
                    <a16:rowId xmlns:a16="http://schemas.microsoft.com/office/drawing/2014/main" val="10001"/>
                  </a:ext>
                </a:extLst>
              </a:tr>
              <a:tr h="399839">
                <a:tc>
                  <a:txBody>
                    <a:bodyPr/>
                    <a:lstStyle/>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Median follow-up, yrs</a:t>
                      </a:r>
                      <a:endParaRPr kumimoji="0" lang="en-US" sz="1600" b="0" i="0" u="none" strike="noStrike" cap="none" normalizeH="0" baseline="0" dirty="0">
                        <a:ln>
                          <a:noFill/>
                        </a:ln>
                        <a:solidFill>
                          <a:schemeClr val="tx1"/>
                        </a:solidFill>
                        <a:effectLst/>
                        <a:latin typeface="Arial"/>
                        <a:cs typeface="Arial"/>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13 </a:t>
                      </a:r>
                      <a:endParaRPr kumimoji="0" lang="en-US" sz="1600" b="0" i="0" u="none" strike="noStrike" cap="none" normalizeH="0" baseline="0" dirty="0">
                        <a:ln>
                          <a:noFill/>
                        </a:ln>
                        <a:solidFill>
                          <a:schemeClr val="tx1"/>
                        </a:solidFill>
                        <a:effectLst/>
                        <a:latin typeface="Arial"/>
                        <a:cs typeface="Arial"/>
                      </a:endParaRPr>
                    </a:p>
                  </a:txBody>
                  <a:tcPr anchor="ct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13</a:t>
                      </a:r>
                      <a:endParaRPr kumimoji="0" lang="en-US" sz="1600" b="0" i="0" u="none" strike="noStrike" cap="none" normalizeH="0" baseline="0" dirty="0">
                        <a:ln>
                          <a:noFill/>
                        </a:ln>
                        <a:solidFill>
                          <a:schemeClr val="tx1"/>
                        </a:solidFill>
                        <a:effectLst/>
                        <a:latin typeface="Arial"/>
                        <a:cs typeface="Arial"/>
                      </a:endParaRPr>
                    </a:p>
                  </a:txBody>
                  <a:tcPr anchor="ct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14</a:t>
                      </a:r>
                      <a:endParaRPr kumimoji="0" lang="en-US" sz="1600" b="0" i="0" u="none" strike="noStrike" cap="none" normalizeH="0" baseline="0" dirty="0">
                        <a:ln>
                          <a:noFill/>
                        </a:ln>
                        <a:solidFill>
                          <a:schemeClr val="tx1"/>
                        </a:solidFill>
                        <a:effectLst/>
                        <a:latin typeface="Arial"/>
                        <a:cs typeface="Arial"/>
                      </a:endParaRPr>
                    </a:p>
                  </a:txBody>
                  <a:tcPr anchor="ctr" horzOverflow="overflow"/>
                </a:tc>
                <a:extLst>
                  <a:ext uri="{0D108BD9-81ED-4DB2-BD59-A6C34878D82A}">
                    <a16:rowId xmlns:a16="http://schemas.microsoft.com/office/drawing/2014/main" val="10002"/>
                  </a:ext>
                </a:extLst>
              </a:tr>
              <a:tr h="399839">
                <a:tc>
                  <a:txBody>
                    <a:bodyPr/>
                    <a:lstStyle/>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RR </a:t>
                      </a:r>
                      <a:r>
                        <a:rPr kumimoji="0" lang="en-US" sz="1600" u="none" strike="noStrike" cap="none" normalizeH="0" baseline="-25000" dirty="0">
                          <a:ln>
                            <a:noFill/>
                          </a:ln>
                          <a:effectLst/>
                        </a:rPr>
                        <a:t>screen vs. no screen</a:t>
                      </a:r>
                      <a:endParaRPr kumimoji="0" lang="en-US" sz="1600" b="0" i="0" u="none" strike="noStrike" cap="none" normalizeH="0" baseline="0" dirty="0">
                        <a:ln>
                          <a:noFill/>
                        </a:ln>
                        <a:solidFill>
                          <a:schemeClr val="tx1"/>
                        </a:solidFill>
                        <a:effectLst/>
                        <a:latin typeface="Arial"/>
                        <a:cs typeface="Arial"/>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1.09 (0.87-1.36)</a:t>
                      </a:r>
                      <a:endParaRPr kumimoji="0" lang="en-US" sz="1600" b="0" i="0" u="none" strike="noStrike" cap="none" normalizeH="0" baseline="0" dirty="0">
                        <a:ln>
                          <a:noFill/>
                        </a:ln>
                        <a:solidFill>
                          <a:schemeClr val="tx1"/>
                        </a:solidFill>
                        <a:effectLst/>
                        <a:latin typeface="Arial"/>
                        <a:cs typeface="Arial"/>
                      </a:endParaRPr>
                    </a:p>
                  </a:txBody>
                  <a:tcPr anchor="ct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0.79 (0.68-0.91)</a:t>
                      </a:r>
                      <a:endParaRPr kumimoji="0" lang="en-US" sz="1600" b="0" i="0" u="none" strike="noStrike" cap="none" normalizeH="0" baseline="0" dirty="0">
                        <a:ln>
                          <a:noFill/>
                        </a:ln>
                        <a:solidFill>
                          <a:schemeClr val="tx1"/>
                        </a:solidFill>
                        <a:effectLst/>
                        <a:latin typeface="Arial"/>
                        <a:cs typeface="Arial"/>
                      </a:endParaRPr>
                    </a:p>
                  </a:txBody>
                  <a:tcPr anchor="ct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0.44 ( 0.28-0.68)</a:t>
                      </a:r>
                      <a:endParaRPr kumimoji="0" lang="en-US" sz="1600" b="0" i="0" u="none" strike="noStrike" cap="none" normalizeH="0" baseline="0" dirty="0">
                        <a:ln>
                          <a:noFill/>
                        </a:ln>
                        <a:solidFill>
                          <a:schemeClr val="tx1"/>
                        </a:solidFill>
                        <a:effectLst/>
                        <a:latin typeface="Arial"/>
                        <a:cs typeface="Arial"/>
                      </a:endParaRPr>
                    </a:p>
                  </a:txBody>
                  <a:tcPr anchor="ctr" horzOverflow="overflow"/>
                </a:tc>
                <a:extLst>
                  <a:ext uri="{0D108BD9-81ED-4DB2-BD59-A6C34878D82A}">
                    <a16:rowId xmlns:a16="http://schemas.microsoft.com/office/drawing/2014/main" val="10003"/>
                  </a:ext>
                </a:extLst>
              </a:tr>
              <a:tr h="549778">
                <a:tc>
                  <a:txBody>
                    <a:bodyPr/>
                    <a:lstStyle/>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RR</a:t>
                      </a:r>
                      <a:r>
                        <a:rPr kumimoji="0" lang="en-US" sz="1600" u="none" strike="noStrike" cap="none" normalizeH="0" baseline="-25000" dirty="0">
                          <a:ln>
                            <a:noFill/>
                          </a:ln>
                          <a:effectLst/>
                        </a:rPr>
                        <a:t> adjusted for contamination and nonattendance</a:t>
                      </a:r>
                      <a:endParaRPr kumimoji="0" lang="en-US" sz="1600" b="0" i="0" u="none" strike="noStrike" cap="none" normalizeH="0" baseline="-25000" dirty="0">
                        <a:ln>
                          <a:noFill/>
                        </a:ln>
                        <a:solidFill>
                          <a:schemeClr val="tx1"/>
                        </a:solidFill>
                        <a:effectLst/>
                        <a:latin typeface="Arial"/>
                        <a:cs typeface="Arial"/>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defRPr/>
                      </a:pPr>
                      <a:r>
                        <a:rPr kumimoji="0" lang="en-US" sz="1600" u="none" strike="noStrike" cap="none" normalizeH="0" baseline="0" dirty="0">
                          <a:ln>
                            <a:noFill/>
                          </a:ln>
                          <a:effectLst/>
                        </a:rPr>
                        <a:t>Not reported</a:t>
                      </a:r>
                      <a:endParaRPr kumimoji="0" lang="en-US" sz="1600" b="0" i="0" u="none" strike="noStrike" cap="none" normalizeH="0" baseline="0" dirty="0">
                        <a:ln>
                          <a:noFill/>
                        </a:ln>
                        <a:solidFill>
                          <a:schemeClr val="tx1"/>
                        </a:solidFill>
                        <a:effectLst/>
                        <a:latin typeface="Arial"/>
                        <a:cs typeface="Arial"/>
                      </a:endParaRPr>
                    </a:p>
                  </a:txBody>
                  <a:tcPr anchor="ct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0.68 (0.51-0.92)</a:t>
                      </a:r>
                      <a:endParaRPr kumimoji="0" lang="en-US" sz="1600" b="0" i="0" u="none" strike="noStrike" cap="none" normalizeH="0" baseline="0" dirty="0">
                        <a:ln>
                          <a:noFill/>
                        </a:ln>
                        <a:solidFill>
                          <a:schemeClr val="tx1"/>
                        </a:solidFill>
                        <a:effectLst/>
                        <a:latin typeface="Arial"/>
                        <a:cs typeface="Arial"/>
                      </a:endParaRPr>
                    </a:p>
                  </a:txBody>
                  <a:tcPr anchor="ct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defRPr/>
                      </a:pPr>
                      <a:r>
                        <a:rPr kumimoji="0" lang="en-US" sz="1600" u="none" strike="noStrike" cap="none" normalizeH="0" baseline="0" dirty="0">
                          <a:ln>
                            <a:noFill/>
                          </a:ln>
                          <a:effectLst/>
                        </a:rPr>
                        <a:t>Not reported</a:t>
                      </a:r>
                      <a:endParaRPr kumimoji="0" lang="en-US" sz="1600" b="0" i="0" u="none" strike="noStrike" cap="none" normalizeH="0" baseline="0" dirty="0">
                        <a:ln>
                          <a:noFill/>
                        </a:ln>
                        <a:solidFill>
                          <a:schemeClr val="tx1"/>
                        </a:solidFill>
                        <a:effectLst/>
                        <a:latin typeface="Arial"/>
                        <a:cs typeface="Arial"/>
                      </a:endParaRPr>
                    </a:p>
                  </a:txBody>
                  <a:tcPr anchor="ctr" horzOverflow="overflow"/>
                </a:tc>
                <a:extLst>
                  <a:ext uri="{0D108BD9-81ED-4DB2-BD59-A6C34878D82A}">
                    <a16:rowId xmlns:a16="http://schemas.microsoft.com/office/drawing/2014/main" val="10004"/>
                  </a:ext>
                </a:extLst>
              </a:tr>
              <a:tr h="1426624">
                <a:tc>
                  <a:txBody>
                    <a:bodyPr/>
                    <a:lstStyle/>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High stage ratio </a:t>
                      </a:r>
                    </a:p>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      Ratio</a:t>
                      </a:r>
                    </a:p>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      Control arm</a:t>
                      </a:r>
                    </a:p>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     Intervention arm </a:t>
                      </a:r>
                      <a:endParaRPr kumimoji="0" lang="en-US" sz="1600" b="0" i="0" u="none" strike="noStrike" cap="none" normalizeH="0" baseline="0" dirty="0">
                        <a:ln>
                          <a:noFill/>
                        </a:ln>
                        <a:solidFill>
                          <a:schemeClr val="tx1"/>
                        </a:solidFill>
                        <a:effectLst/>
                        <a:latin typeface="Arial"/>
                        <a:cs typeface="Arial"/>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endParaRPr kumimoji="0" lang="en-US" sz="1600" u="none" strike="noStrike" cap="none" normalizeH="0" baseline="0" dirty="0">
                        <a:ln>
                          <a:noFill/>
                        </a:ln>
                        <a:effectLst/>
                      </a:endParaRP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1.3</a:t>
                      </a: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2.9% Stage IV</a:t>
                      </a: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2.3% Stage IV</a:t>
                      </a:r>
                      <a:endParaRPr kumimoji="0" lang="en-US" sz="1600" b="0" i="0" u="none" strike="noStrike" cap="none" normalizeH="0" baseline="0" dirty="0">
                        <a:ln>
                          <a:noFill/>
                        </a:ln>
                        <a:solidFill>
                          <a:schemeClr val="tx1"/>
                        </a:solidFill>
                        <a:effectLst/>
                        <a:latin typeface="Arial"/>
                        <a:cs typeface="Arial"/>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endParaRPr kumimoji="0" lang="en-US" sz="1600" u="none" strike="noStrike" cap="none" normalizeH="0" baseline="0" dirty="0">
                        <a:ln>
                          <a:noFill/>
                        </a:ln>
                        <a:effectLst/>
                      </a:endParaRP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2.9</a:t>
                      </a: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3.8% T4</a:t>
                      </a: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1.3% T4</a:t>
                      </a:r>
                      <a:endParaRPr kumimoji="0" lang="en-US" sz="1600" b="0" i="0" u="none" strike="noStrike" cap="none" normalizeH="0" baseline="0" dirty="0">
                        <a:ln>
                          <a:noFill/>
                        </a:ln>
                        <a:solidFill>
                          <a:schemeClr val="tx1"/>
                        </a:solidFill>
                        <a:effectLst/>
                        <a:latin typeface="Arial"/>
                        <a:cs typeface="Arial"/>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endParaRPr kumimoji="0" lang="en-US" sz="1600" u="none" strike="noStrike" cap="none" normalizeH="0" baseline="0" dirty="0">
                        <a:ln>
                          <a:noFill/>
                        </a:ln>
                        <a:effectLst/>
                      </a:endParaRP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3.1</a:t>
                      </a: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3.4% T4</a:t>
                      </a: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1.1% T4</a:t>
                      </a:r>
                      <a:endParaRPr kumimoji="0" lang="en-US" sz="1600" b="0" i="0" u="none" strike="noStrike" cap="none" normalizeH="0" baseline="0" dirty="0">
                        <a:ln>
                          <a:noFill/>
                        </a:ln>
                        <a:solidFill>
                          <a:schemeClr val="tx1"/>
                        </a:solidFill>
                        <a:effectLst/>
                        <a:latin typeface="Arial"/>
                        <a:cs typeface="Arial"/>
                      </a:endParaRPr>
                    </a:p>
                  </a:txBody>
                  <a:tcPr horzOverflow="overflow"/>
                </a:tc>
                <a:extLst>
                  <a:ext uri="{0D108BD9-81ED-4DB2-BD59-A6C34878D82A}">
                    <a16:rowId xmlns:a16="http://schemas.microsoft.com/office/drawing/2014/main" val="10005"/>
                  </a:ext>
                </a:extLst>
              </a:tr>
              <a:tr h="422629">
                <a:tc>
                  <a:txBody>
                    <a:bodyPr/>
                    <a:lstStyle/>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Pre-trial screening</a:t>
                      </a:r>
                      <a:endParaRPr kumimoji="0" lang="en-US" sz="1600" b="0" i="0" u="none" strike="noStrike" cap="none" normalizeH="0" baseline="0" dirty="0">
                        <a:ln>
                          <a:noFill/>
                        </a:ln>
                        <a:solidFill>
                          <a:schemeClr val="tx1"/>
                        </a:solidFill>
                        <a:effectLst/>
                        <a:latin typeface="Arial"/>
                        <a:cs typeface="Arial"/>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lang="en-US" sz="1600" u="none" strike="noStrike" cap="none" normalizeH="0" baseline="0" dirty="0">
                          <a:ln>
                            <a:noFill/>
                          </a:ln>
                          <a:effectLst/>
                        </a:rPr>
                        <a:t>44</a:t>
                      </a:r>
                      <a:r>
                        <a:rPr kumimoji="0" lang="en-US" sz="1600" u="none" strike="noStrike" cap="none" normalizeH="0" baseline="0" dirty="0">
                          <a:ln>
                            <a:noFill/>
                          </a:ln>
                          <a:effectLst/>
                        </a:rPr>
                        <a:t>%</a:t>
                      </a:r>
                      <a:endParaRPr kumimoji="0" lang="en-US" sz="1600" b="0" i="0" u="none" strike="noStrike" cap="none" normalizeH="0" baseline="0" dirty="0">
                        <a:ln>
                          <a:noFill/>
                        </a:ln>
                        <a:solidFill>
                          <a:schemeClr val="tx1"/>
                        </a:solidFill>
                        <a:effectLst/>
                        <a:latin typeface="Arial"/>
                        <a:cs typeface="Arial"/>
                      </a:endParaRPr>
                    </a:p>
                  </a:txBody>
                  <a:tcPr anchor="ct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Not reported</a:t>
                      </a:r>
                      <a:endParaRPr kumimoji="0" lang="en-US" sz="1600" b="0" i="0" u="none" strike="noStrike" cap="none" normalizeH="0" baseline="0" dirty="0">
                        <a:ln>
                          <a:noFill/>
                        </a:ln>
                        <a:solidFill>
                          <a:schemeClr val="tx1"/>
                        </a:solidFill>
                        <a:effectLst/>
                        <a:latin typeface="Arial"/>
                        <a:cs typeface="Arial"/>
                      </a:endParaRPr>
                    </a:p>
                  </a:txBody>
                  <a:tcPr anchor="ct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defRPr/>
                      </a:pPr>
                      <a:r>
                        <a:rPr kumimoji="0" lang="en-US" sz="1600" u="none" strike="noStrike" cap="none" normalizeH="0" baseline="0" dirty="0">
                          <a:ln>
                            <a:noFill/>
                          </a:ln>
                          <a:effectLst/>
                        </a:rPr>
                        <a:t>None</a:t>
                      </a:r>
                      <a:endParaRPr kumimoji="0" lang="en-US" sz="1600" b="0" i="0" u="none" strike="noStrike" cap="none" normalizeH="0" baseline="0" dirty="0">
                        <a:ln>
                          <a:noFill/>
                        </a:ln>
                        <a:solidFill>
                          <a:schemeClr val="tx1"/>
                        </a:solidFill>
                        <a:effectLst/>
                        <a:latin typeface="Arial"/>
                        <a:cs typeface="Arial"/>
                      </a:endParaRPr>
                    </a:p>
                  </a:txBody>
                  <a:tcPr anchor="ctr" horzOverflow="overflow"/>
                </a:tc>
                <a:extLst>
                  <a:ext uri="{0D108BD9-81ED-4DB2-BD59-A6C34878D82A}">
                    <a16:rowId xmlns:a16="http://schemas.microsoft.com/office/drawing/2014/main" val="10006"/>
                  </a:ext>
                </a:extLst>
              </a:tr>
              <a:tr h="812472">
                <a:tc>
                  <a:txBody>
                    <a:bodyPr/>
                    <a:lstStyle/>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Contamination (%)</a:t>
                      </a:r>
                      <a:endParaRPr kumimoji="0" lang="en-US" sz="1600" b="0" i="0" u="none" strike="noStrike" cap="none" normalizeH="0" baseline="0" dirty="0">
                        <a:ln>
                          <a:noFill/>
                        </a:ln>
                        <a:solidFill>
                          <a:schemeClr val="tx1"/>
                        </a:solidFill>
                        <a:effectLst/>
                        <a:latin typeface="Arial"/>
                        <a:cs typeface="Arial"/>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~50% </a:t>
                      </a:r>
                    </a:p>
                    <a:p>
                      <a:pPr marL="0" marR="0" lvl="0" indent="0" algn="ctr" defTabSz="914400" rtl="0" eaLnBrk="1" fontAlgn="base" latinLnBrk="0" hangingPunct="1">
                        <a:lnSpc>
                          <a:spcPct val="100000"/>
                        </a:lnSpc>
                        <a:spcBef>
                          <a:spcPts val="0"/>
                        </a:spcBef>
                        <a:spcAft>
                          <a:spcPct val="0"/>
                        </a:spcAft>
                        <a:buClr>
                          <a:schemeClr val="bg2"/>
                        </a:buClr>
                        <a:buSzPct val="75000"/>
                        <a:buFont typeface="Wingdings" pitchFamily="2" charset="2"/>
                        <a:buNone/>
                        <a:tabLst/>
                      </a:pPr>
                      <a:r>
                        <a:rPr kumimoji="0" lang="en-US" sz="1400" u="none" strike="noStrike" cap="none" normalizeH="0" baseline="0" dirty="0">
                          <a:ln>
                            <a:noFill/>
                          </a:ln>
                          <a:effectLst/>
                        </a:rPr>
                        <a:t>(only 21% of controls </a:t>
                      </a:r>
                    </a:p>
                    <a:p>
                      <a:pPr marL="0" marR="0" lvl="0" indent="0" algn="ctr" rtl="0" eaLnBrk="1" fontAlgn="base" latinLnBrk="0" hangingPunct="1">
                        <a:lnSpc>
                          <a:spcPct val="100000"/>
                        </a:lnSpc>
                        <a:spcBef>
                          <a:spcPts val="0"/>
                        </a:spcBef>
                        <a:spcAft>
                          <a:spcPct val="0"/>
                        </a:spcAft>
                        <a:buClr>
                          <a:schemeClr val="bg2"/>
                        </a:buClr>
                        <a:buSzPct val="75000"/>
                        <a:buFont typeface="Wingdings" pitchFamily="2" charset="2"/>
                        <a:buNone/>
                      </a:pPr>
                      <a:r>
                        <a:rPr kumimoji="0" lang="en-US" sz="1400" u="none" strike="noStrike" cap="none" normalizeH="0" baseline="0" dirty="0">
                          <a:ln>
                            <a:noFill/>
                          </a:ln>
                          <a:effectLst/>
                        </a:rPr>
                        <a:t>had </a:t>
                      </a:r>
                      <a:r>
                        <a:rPr lang="en-US" sz="1400" u="none" strike="noStrike" cap="none" normalizeH="0" baseline="0" dirty="0">
                          <a:ln>
                            <a:noFill/>
                          </a:ln>
                          <a:effectLst/>
                        </a:rPr>
                        <a:t>never</a:t>
                      </a:r>
                      <a:r>
                        <a:rPr kumimoji="0" lang="en-US" sz="1400" u="none" strike="noStrike" cap="none" normalizeH="0" baseline="0" dirty="0">
                          <a:ln>
                            <a:noFill/>
                          </a:ln>
                          <a:effectLst/>
                        </a:rPr>
                        <a:t> </a:t>
                      </a:r>
                      <a:r>
                        <a:rPr lang="en-US" sz="1400" u="none" strike="noStrike" cap="none" normalizeH="0" baseline="0" dirty="0">
                          <a:ln>
                            <a:noFill/>
                          </a:ln>
                          <a:effectLst/>
                        </a:rPr>
                        <a:t>had </a:t>
                      </a:r>
                      <a:r>
                        <a:rPr kumimoji="0" lang="en-US" sz="1400" u="none" strike="noStrike" cap="none" normalizeH="0" baseline="0" dirty="0">
                          <a:ln>
                            <a:noFill/>
                          </a:ln>
                          <a:effectLst/>
                        </a:rPr>
                        <a:t>PSA)</a:t>
                      </a:r>
                      <a:endParaRPr kumimoji="0" lang="en-US" sz="1400" b="0" i="0" u="none" strike="noStrike" cap="none" normalizeH="0" baseline="0" dirty="0">
                        <a:ln>
                          <a:noFill/>
                        </a:ln>
                        <a:solidFill>
                          <a:schemeClr val="tx1"/>
                        </a:solidFill>
                        <a:effectLst/>
                        <a:latin typeface="Arial"/>
                        <a:cs typeface="Arial"/>
                      </a:endParaRPr>
                    </a:p>
                  </a:txBody>
                  <a:tcPr anchor="ct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defRPr/>
                      </a:pPr>
                      <a:r>
                        <a:rPr kumimoji="0" lang="en-US" sz="1600" u="none" strike="noStrike" cap="none" normalizeH="0" baseline="0" dirty="0">
                          <a:ln>
                            <a:noFill/>
                          </a:ln>
                          <a:effectLst/>
                        </a:rPr>
                        <a:t>Spain 7%</a:t>
                      </a: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defRPr/>
                      </a:pPr>
                      <a:r>
                        <a:rPr kumimoji="0" lang="en-US" sz="1600" u="none" strike="noStrike" cap="none" normalizeH="0" baseline="0" dirty="0">
                          <a:ln>
                            <a:noFill/>
                          </a:ln>
                          <a:effectLst/>
                        </a:rPr>
                        <a:t>Rotterdam 31% </a:t>
                      </a:r>
                      <a:endParaRPr kumimoji="0" lang="en-US" sz="1600" b="0" i="0" u="none" strike="noStrike" cap="none" normalizeH="0" baseline="0" dirty="0">
                        <a:ln>
                          <a:noFill/>
                        </a:ln>
                        <a:solidFill>
                          <a:schemeClr val="tx1"/>
                        </a:solidFill>
                        <a:effectLst/>
                        <a:latin typeface="Arial"/>
                        <a:cs typeface="Arial"/>
                      </a:endParaRPr>
                    </a:p>
                  </a:txBody>
                  <a:tcPr anchor="ct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Not reported</a:t>
                      </a:r>
                      <a:endParaRPr kumimoji="0" lang="en-US" sz="1600" b="0" i="0" u="none" strike="noStrike" cap="none" normalizeH="0" baseline="0" dirty="0">
                        <a:ln>
                          <a:noFill/>
                        </a:ln>
                        <a:solidFill>
                          <a:schemeClr val="tx1"/>
                        </a:solidFill>
                        <a:effectLst/>
                        <a:latin typeface="Arial"/>
                        <a:cs typeface="Arial"/>
                      </a:endParaRPr>
                    </a:p>
                  </a:txBody>
                  <a:tcPr anchor="ctr" horzOverflow="overflow"/>
                </a:tc>
                <a:extLst>
                  <a:ext uri="{0D108BD9-81ED-4DB2-BD59-A6C34878D82A}">
                    <a16:rowId xmlns:a16="http://schemas.microsoft.com/office/drawing/2014/main" val="10007"/>
                  </a:ext>
                </a:extLst>
              </a:tr>
              <a:tr h="1132743">
                <a:tc>
                  <a:txBody>
                    <a:bodyPr/>
                    <a:lstStyle/>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Screening frequency</a:t>
                      </a:r>
                    </a:p>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      Control arm</a:t>
                      </a:r>
                    </a:p>
                    <a:p>
                      <a:pPr marL="0" marR="0" lvl="0" indent="0" algn="l"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     Intervention arm</a:t>
                      </a:r>
                      <a:endParaRPr kumimoji="0" lang="en-US" sz="1600" b="0" i="0" u="none" strike="noStrike" cap="none" normalizeH="0" baseline="0" dirty="0">
                        <a:ln>
                          <a:noFill/>
                        </a:ln>
                        <a:solidFill>
                          <a:schemeClr val="tx1"/>
                        </a:solidFill>
                        <a:effectLst/>
                        <a:latin typeface="Arial"/>
                        <a:cs typeface="Arial"/>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endParaRPr kumimoji="0" lang="en-US" sz="1600" u="none" strike="noStrike" cap="none" normalizeH="0" baseline="0" dirty="0">
                        <a:ln>
                          <a:noFill/>
                        </a:ln>
                        <a:effectLst/>
                      </a:endParaRP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2.7 in 6 years</a:t>
                      </a: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5 in 6 years</a:t>
                      </a:r>
                      <a:endParaRPr kumimoji="0" lang="en-US" sz="1600" b="0" i="0" u="none" strike="noStrike" cap="none" normalizeH="0" baseline="0" dirty="0">
                        <a:ln>
                          <a:noFill/>
                        </a:ln>
                        <a:solidFill>
                          <a:schemeClr val="tx1"/>
                        </a:solidFill>
                        <a:effectLst/>
                        <a:latin typeface="Arial"/>
                        <a:cs typeface="Arial"/>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endParaRPr kumimoji="0" lang="en-US" sz="1600" u="none" strike="noStrike" cap="none" normalizeH="0" baseline="0" dirty="0">
                        <a:ln>
                          <a:noFill/>
                        </a:ln>
                        <a:effectLst/>
                      </a:endParaRP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Not reported</a:t>
                      </a: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Every 4 years</a:t>
                      </a:r>
                      <a:endParaRPr kumimoji="0" lang="en-US" sz="1600" b="0" i="0" u="none" strike="noStrike" cap="none" normalizeH="0" baseline="0" dirty="0">
                        <a:ln>
                          <a:noFill/>
                        </a:ln>
                        <a:solidFill>
                          <a:schemeClr val="tx1"/>
                        </a:solidFill>
                        <a:effectLst/>
                        <a:latin typeface="Arial"/>
                        <a:cs typeface="Arial"/>
                      </a:endParaRPr>
                    </a:p>
                  </a:txBody>
                  <a:tcPr horzOverflow="overflow"/>
                </a:tc>
                <a:tc>
                  <a:txBody>
                    <a:bodyPr/>
                    <a:lstStyle/>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endParaRPr kumimoji="0" lang="en-US" sz="1600" u="none" strike="noStrike" cap="none" normalizeH="0" baseline="0" dirty="0">
                        <a:ln>
                          <a:noFill/>
                        </a:ln>
                        <a:effectLst/>
                      </a:endParaRP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Not reported</a:t>
                      </a:r>
                    </a:p>
                    <a:p>
                      <a:pPr marL="0" marR="0" lvl="0" indent="0" algn="ctr" defTabSz="914400" rtl="0" eaLnBrk="1" fontAlgn="base" latinLnBrk="0" hangingPunct="1">
                        <a:lnSpc>
                          <a:spcPct val="100000"/>
                        </a:lnSpc>
                        <a:spcBef>
                          <a:spcPct val="40000"/>
                        </a:spcBef>
                        <a:spcAft>
                          <a:spcPct val="0"/>
                        </a:spcAft>
                        <a:buClr>
                          <a:schemeClr val="bg2"/>
                        </a:buClr>
                        <a:buSzPct val="75000"/>
                        <a:buFont typeface="Wingdings" pitchFamily="2" charset="2"/>
                        <a:buNone/>
                        <a:tabLst/>
                      </a:pPr>
                      <a:r>
                        <a:rPr kumimoji="0" lang="en-US" sz="1600" u="none" strike="noStrike" cap="none" normalizeH="0" baseline="0" dirty="0">
                          <a:ln>
                            <a:noFill/>
                          </a:ln>
                          <a:effectLst/>
                        </a:rPr>
                        <a:t>Every 2 years</a:t>
                      </a:r>
                      <a:endParaRPr kumimoji="0" lang="en-US" sz="1600" b="0" i="0" u="none" strike="noStrike" cap="none" normalizeH="0" baseline="0" dirty="0">
                        <a:ln>
                          <a:noFill/>
                        </a:ln>
                        <a:solidFill>
                          <a:schemeClr val="tx1"/>
                        </a:solidFill>
                        <a:effectLst/>
                        <a:latin typeface="Arial"/>
                        <a:cs typeface="Arial"/>
                      </a:endParaRPr>
                    </a:p>
                  </a:txBody>
                  <a:tcPr horzOverflow="overflow"/>
                </a:tc>
                <a:extLst>
                  <a:ext uri="{0D108BD9-81ED-4DB2-BD59-A6C34878D82A}">
                    <a16:rowId xmlns:a16="http://schemas.microsoft.com/office/drawing/2014/main" val="10008"/>
                  </a:ext>
                </a:extLst>
              </a:tr>
            </a:tbl>
          </a:graphicData>
        </a:graphic>
      </p:graphicFrame>
      <p:sp>
        <p:nvSpPr>
          <p:cNvPr id="5" name="Title 4"/>
          <p:cNvSpPr>
            <a:spLocks noGrp="1"/>
          </p:cNvSpPr>
          <p:nvPr>
            <p:ph type="title"/>
          </p:nvPr>
        </p:nvSpPr>
        <p:spPr>
          <a:xfrm>
            <a:off x="0" y="288997"/>
            <a:ext cx="9144000" cy="567559"/>
          </a:xfrm>
          <a:noFill/>
        </p:spPr>
        <p:txBody>
          <a:bodyPr anchor="t">
            <a:noAutofit/>
          </a:bodyPr>
          <a:lstStyle/>
          <a:p>
            <a:r>
              <a:rPr lang="en-US" b="1" dirty="0">
                <a:solidFill>
                  <a:schemeClr val="accent2">
                    <a:lumMod val="50000"/>
                  </a:schemeClr>
                </a:solidFill>
                <a:latin typeface="Arial" pitchFamily="34" charset="0"/>
                <a:cs typeface="Latha" pitchFamily="2"/>
              </a:rPr>
              <a:t>PSA Screening and Stage Shift</a:t>
            </a:r>
            <a:endParaRPr lang="en-US" sz="1800" dirty="0">
              <a:solidFill>
                <a:schemeClr val="accent2">
                  <a:lumMod val="50000"/>
                </a:schemeClr>
              </a:solidFill>
              <a:latin typeface="Arial" pitchFamily="34" charset="0"/>
              <a:cs typeface="Latha" pitchFamily="2"/>
            </a:endParaRPr>
          </a:p>
        </p:txBody>
      </p:sp>
      <p:sp>
        <p:nvSpPr>
          <p:cNvPr id="4" name="TextBox 3">
            <a:extLst>
              <a:ext uri="{FF2B5EF4-FFF2-40B4-BE49-F238E27FC236}">
                <a16:creationId xmlns:a16="http://schemas.microsoft.com/office/drawing/2014/main" id="{09D46548-2D19-CC4A-BDA6-17F90CA83003}"/>
              </a:ext>
            </a:extLst>
          </p:cNvPr>
          <p:cNvSpPr txBox="1"/>
          <p:nvPr/>
        </p:nvSpPr>
        <p:spPr bwMode="auto">
          <a:xfrm>
            <a:off x="6385034" y="457200"/>
            <a:ext cx="2648607" cy="430887"/>
          </a:xfrm>
          <a:prstGeom prst="rect">
            <a:avLst/>
          </a:prstGeom>
          <a:noFill/>
          <a:ln w="19050" algn="ctr">
            <a:noFill/>
            <a:miter lim="800000"/>
            <a:headEnd/>
            <a:tailEnd/>
          </a:ln>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716FB3">
                    <a:lumMod val="75000"/>
                  </a:srgbClr>
                </a:solidFill>
                <a:effectLst/>
                <a:uLnTx/>
                <a:uFillTx/>
                <a:latin typeface="Arial"/>
                <a:ea typeface="+mn-ea"/>
                <a:cs typeface="+mn-cs"/>
              </a:rPr>
              <a:t>Slide acknowledgement: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716FB3">
                    <a:lumMod val="75000"/>
                  </a:srgbClr>
                </a:solidFill>
                <a:effectLst/>
                <a:uLnTx/>
                <a:uFillTx/>
                <a:latin typeface="Arial"/>
                <a:ea typeface="+mn-ea"/>
                <a:cs typeface="+mn-cs"/>
              </a:rPr>
              <a:t>MJ </a:t>
            </a:r>
            <a:r>
              <a:rPr kumimoji="0" lang="en-US" sz="1400" b="0" i="1" u="none" strike="noStrike" kern="1200" cap="none" spc="0" normalizeH="0" baseline="0" noProof="0" dirty="0" err="1">
                <a:ln>
                  <a:noFill/>
                </a:ln>
                <a:solidFill>
                  <a:srgbClr val="716FB3">
                    <a:lumMod val="75000"/>
                  </a:srgbClr>
                </a:solidFill>
                <a:effectLst/>
                <a:uLnTx/>
                <a:uFillTx/>
                <a:latin typeface="Arial"/>
                <a:ea typeface="+mn-ea"/>
                <a:cs typeface="+mn-cs"/>
              </a:rPr>
              <a:t>Stampfer</a:t>
            </a:r>
            <a:r>
              <a:rPr kumimoji="0" lang="en-US" sz="1400" b="0" i="1" u="none" strike="noStrike" kern="1200" cap="none" spc="0" normalizeH="0" baseline="0" noProof="0" dirty="0">
                <a:ln>
                  <a:noFill/>
                </a:ln>
                <a:solidFill>
                  <a:srgbClr val="716FB3">
                    <a:lumMod val="75000"/>
                  </a:srgbClr>
                </a:solidFill>
                <a:effectLst/>
                <a:uLnTx/>
                <a:uFillTx/>
                <a:latin typeface="Arial"/>
                <a:ea typeface="+mn-ea"/>
                <a:cs typeface="+mn-cs"/>
              </a:rPr>
              <a:t>, 2015</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BF868BCE-EFEA-4F4B-8908-AB484BB16134}"/>
                  </a:ext>
                </a:extLst>
              </p14:cNvPr>
              <p14:cNvContentPartPr/>
              <p14:nvPr/>
            </p14:nvContentPartPr>
            <p14:xfrm>
              <a:off x="7273440" y="563760"/>
              <a:ext cx="32400" cy="9360"/>
            </p14:xfrm>
          </p:contentPart>
        </mc:Choice>
        <mc:Fallback xmlns="">
          <p:pic>
            <p:nvPicPr>
              <p:cNvPr id="6" name="Ink 5">
                <a:extLst>
                  <a:ext uri="{FF2B5EF4-FFF2-40B4-BE49-F238E27FC236}">
                    <a16:creationId xmlns:a16="http://schemas.microsoft.com/office/drawing/2014/main" id="{BF868BCE-EFEA-4F4B-8908-AB484BB16134}"/>
                  </a:ext>
                </a:extLst>
              </p:cNvPr>
              <p:cNvPicPr/>
              <p:nvPr/>
            </p:nvPicPr>
            <p:blipFill>
              <a:blip r:embed="rId9"/>
              <a:stretch>
                <a:fillRect/>
              </a:stretch>
            </p:blipFill>
            <p:spPr>
              <a:xfrm>
                <a:off x="7257600" y="500400"/>
                <a:ext cx="637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C95BD8FA-AA76-488F-8DCD-4AAC68AB7281}"/>
                  </a:ext>
                </a:extLst>
              </p14:cNvPr>
              <p14:cNvContentPartPr/>
              <p14:nvPr/>
            </p14:nvContentPartPr>
            <p14:xfrm>
              <a:off x="7060680" y="815760"/>
              <a:ext cx="360" cy="360"/>
            </p14:xfrm>
          </p:contentPart>
        </mc:Choice>
        <mc:Fallback xmlns="">
          <p:pic>
            <p:nvPicPr>
              <p:cNvPr id="7" name="Ink 6">
                <a:extLst>
                  <a:ext uri="{FF2B5EF4-FFF2-40B4-BE49-F238E27FC236}">
                    <a16:creationId xmlns:a16="http://schemas.microsoft.com/office/drawing/2014/main" id="{C95BD8FA-AA76-488F-8DCD-4AAC68AB7281}"/>
                  </a:ext>
                </a:extLst>
              </p:cNvPr>
              <p:cNvPicPr/>
              <p:nvPr/>
            </p:nvPicPr>
            <p:blipFill>
              <a:blip r:embed="rId11"/>
              <a:stretch>
                <a:fillRect/>
              </a:stretch>
            </p:blipFill>
            <p:spPr>
              <a:xfrm>
                <a:off x="7051320" y="806400"/>
                <a:ext cx="19080" cy="19080"/>
              </a:xfrm>
              <a:prstGeom prst="rect">
                <a:avLst/>
              </a:prstGeom>
            </p:spPr>
          </p:pic>
        </mc:Fallback>
      </mc:AlternateContent>
      <mc:AlternateContent xmlns:mc="http://schemas.openxmlformats.org/markup-compatibility/2006" xmlns:p14="http://schemas.microsoft.com/office/powerpoint/2010/main" xmlns:iact="http://schemas.microsoft.com/office/powerpoint/2014/inkAction">
        <mc:Choice Requires="p14 iact">
          <p:contentPart p14:bwMode="auto" r:id="rId12">
            <p14:nvContentPartPr>
              <p14:cNvPr id="8" name="Ink 7">
                <a:extLst>
                  <a:ext uri="{FF2B5EF4-FFF2-40B4-BE49-F238E27FC236}">
                    <a16:creationId xmlns:a16="http://schemas.microsoft.com/office/drawing/2014/main" id="{247BF70F-F665-4BDD-AD18-DD96080B1F7A}"/>
                  </a:ext>
                </a:extLst>
              </p14:cNvPr>
              <p14:cNvContentPartPr/>
              <p14:nvPr>
                <p:extLst>
                  <p:ext uri="{42D2F446-02D8-4167-A562-619A0277C38B}">
                    <p15:isNarration xmlns:p15="http://schemas.microsoft.com/office/powerpoint/2012/main" val="1"/>
                  </p:ext>
                </p:extLst>
              </p14:nvPr>
            </p14:nvContentPartPr>
            <p14:xfrm>
              <a:off x="-43560" y="788760"/>
              <a:ext cx="9097200" cy="5960520"/>
            </p14:xfrm>
          </p:contentPart>
        </mc:Choice>
        <mc:Fallback xmlns="">
          <p:pic>
            <p:nvPicPr>
              <p:cNvPr id="8" name="Ink 7">
                <a:extLst>
                  <a:ext uri="{FF2B5EF4-FFF2-40B4-BE49-F238E27FC236}">
                    <a16:creationId xmlns:a16="http://schemas.microsoft.com/office/drawing/2014/main" id="{247BF70F-F665-4BDD-AD18-DD96080B1F7A}"/>
                  </a:ext>
                </a:extLst>
              </p:cNvPr>
              <p:cNvPicPr>
                <a:picLocks noGrp="1" noRot="1" noChangeAspect="1" noMove="1" noResize="1" noEditPoints="1" noAdjustHandles="1" noChangeArrowheads="1" noChangeShapeType="1"/>
              </p:cNvPicPr>
              <p:nvPr/>
            </p:nvPicPr>
            <p:blipFill>
              <a:blip r:embed="rId13"/>
              <a:stretch>
                <a:fillRect/>
              </a:stretch>
            </p:blipFill>
            <p:spPr>
              <a:xfrm>
                <a:off x="-59400" y="779400"/>
                <a:ext cx="9122400" cy="6033240"/>
              </a:xfrm>
              <a:prstGeom prst="rect">
                <a:avLst/>
              </a:prstGeom>
            </p:spPr>
          </p:pic>
        </mc:Fallback>
      </mc:AlternateContent>
    </p:spTree>
    <p:extLst>
      <p:ext uri="{BB962C8B-B14F-4D97-AF65-F5344CB8AC3E}">
        <p14:creationId xmlns:p14="http://schemas.microsoft.com/office/powerpoint/2010/main" val="4022468246"/>
      </p:ext>
    </p:extLst>
  </p:cSld>
  <p:clrMapOvr>
    <a:masterClrMapping/>
  </p:clrMapOvr>
  <p:transition advTm="34439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md type="call" cmd="playFrom(0.0)">
                                      <p:cBhvr>
                                        <p:cTn id="7"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a:rPr>
              <a:t>Contamination in PLCO</a:t>
            </a:r>
          </a:p>
        </p:txBody>
      </p:sp>
      <p:sp>
        <p:nvSpPr>
          <p:cNvPr id="3" name="Content Placeholder 2"/>
          <p:cNvSpPr>
            <a:spLocks noGrp="1"/>
          </p:cNvSpPr>
          <p:nvPr>
            <p:ph sz="quarter" idx="1"/>
          </p:nvPr>
        </p:nvSpPr>
        <p:spPr>
          <a:xfrm>
            <a:off x="459686" y="1868557"/>
            <a:ext cx="8432065" cy="3909393"/>
          </a:xfrm>
        </p:spPr>
        <p:txBody>
          <a:bodyPr>
            <a:normAutofit/>
          </a:bodyPr>
          <a:lstStyle/>
          <a:p>
            <a:r>
              <a:rPr lang="en-US" sz="2400" dirty="0">
                <a:latin typeface="Arial"/>
                <a:cs typeface="Arial"/>
              </a:rPr>
              <a:t>2,427 of 38,350 men in control arm surveyed ~ screening</a:t>
            </a:r>
          </a:p>
          <a:p>
            <a:pPr lvl="1"/>
            <a:r>
              <a:rPr lang="en-US" sz="1800" dirty="0">
                <a:latin typeface="Arial" charset="0"/>
                <a:cs typeface="Arial" charset="0"/>
              </a:rPr>
              <a:t>Only 1/3 of men with abnormal PSA/DRE underwent biopsy </a:t>
            </a:r>
          </a:p>
          <a:p>
            <a:pPr marL="365760" lvl="1" indent="0">
              <a:lnSpc>
                <a:spcPct val="80000"/>
              </a:lnSpc>
              <a:buNone/>
            </a:pPr>
            <a:endParaRPr lang="en-US" dirty="0">
              <a:latin typeface="Arial" charset="0"/>
              <a:cs typeface="Arial" charset="0"/>
            </a:endParaRPr>
          </a:p>
          <a:p>
            <a:r>
              <a:rPr lang="en-US" sz="2400" dirty="0">
                <a:latin typeface="Arial"/>
                <a:cs typeface="Arial"/>
              </a:rPr>
              <a:t>Mean number of PSAs in the control arm = </a:t>
            </a:r>
            <a:r>
              <a:rPr lang="en-US" sz="2200" dirty="0">
                <a:latin typeface="Arial"/>
                <a:cs typeface="Arial"/>
              </a:rPr>
              <a:t>2.7 in 6 years</a:t>
            </a:r>
          </a:p>
          <a:p>
            <a:pPr lvl="1"/>
            <a:r>
              <a:rPr lang="en-US" dirty="0">
                <a:latin typeface="Arial"/>
                <a:cs typeface="Arial"/>
              </a:rPr>
              <a:t>vs. 5.0 in the screening arm</a:t>
            </a:r>
          </a:p>
          <a:p>
            <a:endParaRPr lang="en-US" sz="2400" dirty="0">
              <a:latin typeface="Arial"/>
              <a:cs typeface="Arial"/>
            </a:endParaRPr>
          </a:p>
          <a:p>
            <a:r>
              <a:rPr lang="en-US" sz="2400" dirty="0">
                <a:solidFill>
                  <a:srgbClr val="000000"/>
                </a:solidFill>
                <a:latin typeface="Arial"/>
                <a:cs typeface="Arial"/>
              </a:rPr>
              <a:t>Median screening interval in ERSPC was 4.02 years</a:t>
            </a:r>
          </a:p>
        </p:txBody>
      </p:sp>
      <p:sp>
        <p:nvSpPr>
          <p:cNvPr id="4" name="TextBox 3"/>
          <p:cNvSpPr txBox="1"/>
          <p:nvPr/>
        </p:nvSpPr>
        <p:spPr>
          <a:xfrm>
            <a:off x="254876" y="6386368"/>
            <a:ext cx="2819400" cy="307777"/>
          </a:xfrm>
          <a:prstGeom prst="rect">
            <a:avLst/>
          </a:prstGeom>
          <a:noFill/>
        </p:spPr>
        <p:txBody>
          <a:bodyPr wrap="square" rtlCol="0">
            <a:spAutoFit/>
          </a:bodyPr>
          <a:lstStyle/>
          <a:p>
            <a:r>
              <a:rPr lang="en-US" sz="1400" dirty="0" err="1">
                <a:latin typeface="Arial"/>
                <a:cs typeface="Arial"/>
              </a:rPr>
              <a:t>Pinsky</a:t>
            </a:r>
            <a:r>
              <a:rPr lang="en-US" sz="1400" dirty="0">
                <a:latin typeface="Arial"/>
                <a:cs typeface="Arial"/>
              </a:rPr>
              <a:t> et al, Clinical Trials 2010</a:t>
            </a:r>
          </a:p>
        </p:txBody>
      </p:sp>
      <p:sp>
        <p:nvSpPr>
          <p:cNvPr id="5" name="TextBox 4">
            <a:extLst>
              <a:ext uri="{FF2B5EF4-FFF2-40B4-BE49-F238E27FC236}">
                <a16:creationId xmlns:a16="http://schemas.microsoft.com/office/drawing/2014/main" id="{1ACB86C4-D4AF-4845-86BE-E6F33D8B9DF1}"/>
              </a:ext>
            </a:extLst>
          </p:cNvPr>
          <p:cNvSpPr txBox="1"/>
          <p:nvPr/>
        </p:nvSpPr>
        <p:spPr bwMode="auto">
          <a:xfrm>
            <a:off x="6243144" y="5789711"/>
            <a:ext cx="2648607" cy="430887"/>
          </a:xfrm>
          <a:prstGeom prst="rect">
            <a:avLst/>
          </a:prstGeom>
          <a:noFill/>
          <a:ln w="19050" algn="ctr">
            <a:noFill/>
            <a:miter lim="800000"/>
            <a:headEnd/>
            <a:tailEnd/>
          </a:ln>
        </p:spPr>
        <p:txBody>
          <a:bodyPr wrap="square" lIns="0" tIns="0" rIns="0" bIns="0" rtlCol="0">
            <a:spAutoFit/>
          </a:bodyPr>
          <a:lstStyle/>
          <a:p>
            <a:pPr algn="r"/>
            <a:r>
              <a:rPr lang="en-US" sz="1400" i="1" dirty="0">
                <a:solidFill>
                  <a:schemeClr val="accent6">
                    <a:lumMod val="75000"/>
                  </a:schemeClr>
                </a:solidFill>
              </a:rPr>
              <a:t>Slide acknowledgement:  </a:t>
            </a:r>
          </a:p>
          <a:p>
            <a:pPr algn="r"/>
            <a:r>
              <a:rPr lang="en-US" sz="1400" i="1" dirty="0">
                <a:solidFill>
                  <a:schemeClr val="accent6">
                    <a:lumMod val="75000"/>
                  </a:schemeClr>
                </a:solidFill>
              </a:rPr>
              <a:t>MJ </a:t>
            </a:r>
            <a:r>
              <a:rPr lang="en-US" sz="1400" i="1" dirty="0" err="1">
                <a:solidFill>
                  <a:schemeClr val="accent6">
                    <a:lumMod val="75000"/>
                  </a:schemeClr>
                </a:solidFill>
              </a:rPr>
              <a:t>Stampfer</a:t>
            </a:r>
            <a:r>
              <a:rPr lang="en-US" sz="1400" i="1" dirty="0">
                <a:solidFill>
                  <a:schemeClr val="accent6">
                    <a:lumMod val="75000"/>
                  </a:schemeClr>
                </a:solidFill>
              </a:rPr>
              <a:t>, 2015</a:t>
            </a:r>
          </a:p>
        </p:txBody>
      </p:sp>
    </p:spTree>
    <p:extLst>
      <p:ext uri="{BB962C8B-B14F-4D97-AF65-F5344CB8AC3E}">
        <p14:creationId xmlns:p14="http://schemas.microsoft.com/office/powerpoint/2010/main" val="3176475755"/>
      </p:ext>
    </p:extLst>
  </p:cSld>
  <p:clrMapOvr>
    <a:masterClrMapping/>
  </p:clrMapOvr>
  <p:transition advTm="157779">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BCC8D0D-EAEC-449D-9161-023DFF90F2E2}" type="slidenum">
              <a:rPr lang="en-US" smtClean="0">
                <a:solidFill>
                  <a:srgbClr val="052049"/>
                </a:solidFill>
              </a:rPr>
              <a:pPr/>
              <a:t>5</a:t>
            </a:fld>
            <a:endParaRPr lang="en-US" dirty="0">
              <a:solidFill>
                <a:srgbClr val="052049"/>
              </a:solidFill>
            </a:endParaRPr>
          </a:p>
        </p:txBody>
      </p:sp>
      <p:sp>
        <p:nvSpPr>
          <p:cNvPr id="4" name="Title 3"/>
          <p:cNvSpPr>
            <a:spLocks noGrp="1"/>
          </p:cNvSpPr>
          <p:nvPr>
            <p:ph type="title"/>
          </p:nvPr>
        </p:nvSpPr>
        <p:spPr/>
        <p:txBody>
          <a:bodyPr/>
          <a:lstStyle/>
          <a:p>
            <a:r>
              <a:rPr lang="en-US" dirty="0"/>
              <a:t>Study Design – RCT to COH</a:t>
            </a:r>
          </a:p>
        </p:txBody>
      </p:sp>
    </p:spTree>
    <p:extLst>
      <p:ext uri="{BB962C8B-B14F-4D97-AF65-F5344CB8AC3E}">
        <p14:creationId xmlns:p14="http://schemas.microsoft.com/office/powerpoint/2010/main" val="730808365"/>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BD9E83-A41A-E343-9784-54085D32AFF7}"/>
              </a:ext>
            </a:extLst>
          </p:cNvPr>
          <p:cNvSpPr>
            <a:spLocks noGrp="1"/>
          </p:cNvSpPr>
          <p:nvPr>
            <p:ph type="title"/>
          </p:nvPr>
        </p:nvSpPr>
        <p:spPr/>
        <p:txBody>
          <a:bodyPr/>
          <a:lstStyle/>
          <a:p>
            <a:r>
              <a:rPr lang="en-US" dirty="0"/>
              <a:t>PLCO DAG - Ideal</a:t>
            </a:r>
          </a:p>
        </p:txBody>
      </p:sp>
      <p:sp>
        <p:nvSpPr>
          <p:cNvPr id="4" name="Slide Number Placeholder 3">
            <a:extLst>
              <a:ext uri="{FF2B5EF4-FFF2-40B4-BE49-F238E27FC236}">
                <a16:creationId xmlns:a16="http://schemas.microsoft.com/office/drawing/2014/main" id="{D0A72A44-C168-3D40-8669-F8F0E97A9F6A}"/>
              </a:ext>
            </a:extLst>
          </p:cNvPr>
          <p:cNvSpPr>
            <a:spLocks noGrp="1"/>
          </p:cNvSpPr>
          <p:nvPr>
            <p:ph type="sldNum" sz="quarter" idx="12"/>
          </p:nvPr>
        </p:nvSpPr>
        <p:spPr/>
        <p:txBody>
          <a:bodyPr/>
          <a:lstStyle/>
          <a:p>
            <a:pPr>
              <a:defRPr/>
            </a:pPr>
            <a:fld id="{FAA74B69-70FD-A649-B131-F3438782CAA4}" type="slidenum">
              <a:rPr lang="en-US" altLang="en-US" smtClean="0">
                <a:solidFill>
                  <a:srgbClr val="052049"/>
                </a:solidFill>
              </a:rPr>
              <a:pPr>
                <a:defRPr/>
              </a:pPr>
              <a:t>50</a:t>
            </a:fld>
            <a:endParaRPr lang="en-US" altLang="en-US">
              <a:solidFill>
                <a:srgbClr val="052049"/>
              </a:solidFill>
            </a:endParaRPr>
          </a:p>
        </p:txBody>
      </p:sp>
      <p:sp>
        <p:nvSpPr>
          <p:cNvPr id="6" name="TextBox 5">
            <a:extLst>
              <a:ext uri="{FF2B5EF4-FFF2-40B4-BE49-F238E27FC236}">
                <a16:creationId xmlns:a16="http://schemas.microsoft.com/office/drawing/2014/main" id="{AC9D380C-89AF-4E42-868C-58440B40ECD4}"/>
              </a:ext>
            </a:extLst>
          </p:cNvPr>
          <p:cNvSpPr txBox="1"/>
          <p:nvPr/>
        </p:nvSpPr>
        <p:spPr bwMode="auto">
          <a:xfrm>
            <a:off x="159584" y="2586319"/>
            <a:ext cx="1900518" cy="923330"/>
          </a:xfrm>
          <a:prstGeom prst="rect">
            <a:avLst/>
          </a:prstGeom>
          <a:noFill/>
          <a:ln w="19050" algn="ctr">
            <a:noFill/>
            <a:miter lim="800000"/>
            <a:headEnd/>
            <a:tailEnd/>
          </a:ln>
        </p:spPr>
        <p:txBody>
          <a:bodyPr wrap="square" lIns="0" tIns="0" rIns="0" bIns="0" rtlCol="0">
            <a:spAutoFit/>
          </a:bodyPr>
          <a:lstStyle/>
          <a:p>
            <a:pPr algn="ctr"/>
            <a:r>
              <a:rPr lang="en-US" sz="2000" dirty="0"/>
              <a:t>Random assignment to PSA screening</a:t>
            </a:r>
          </a:p>
        </p:txBody>
      </p:sp>
      <p:sp>
        <p:nvSpPr>
          <p:cNvPr id="7" name="TextBox 6">
            <a:extLst>
              <a:ext uri="{FF2B5EF4-FFF2-40B4-BE49-F238E27FC236}">
                <a16:creationId xmlns:a16="http://schemas.microsoft.com/office/drawing/2014/main" id="{33069BFD-6905-C043-8434-C96861772BDB}"/>
              </a:ext>
            </a:extLst>
          </p:cNvPr>
          <p:cNvSpPr txBox="1"/>
          <p:nvPr/>
        </p:nvSpPr>
        <p:spPr bwMode="auto">
          <a:xfrm>
            <a:off x="2779061" y="2442884"/>
            <a:ext cx="1183339" cy="1231106"/>
          </a:xfrm>
          <a:prstGeom prst="rect">
            <a:avLst/>
          </a:prstGeom>
          <a:noFill/>
          <a:ln w="19050" algn="ctr">
            <a:noFill/>
            <a:miter lim="800000"/>
            <a:headEnd/>
            <a:tailEnd/>
          </a:ln>
        </p:spPr>
        <p:txBody>
          <a:bodyPr wrap="square" lIns="0" tIns="0" rIns="0" bIns="0" rtlCol="0">
            <a:spAutoFit/>
          </a:bodyPr>
          <a:lstStyle/>
          <a:p>
            <a:pPr algn="ctr"/>
            <a:r>
              <a:rPr lang="en-US" sz="2000" dirty="0"/>
              <a:t>Organized annual PSA Screening</a:t>
            </a:r>
          </a:p>
        </p:txBody>
      </p:sp>
      <p:sp>
        <p:nvSpPr>
          <p:cNvPr id="8" name="TextBox 7">
            <a:extLst>
              <a:ext uri="{FF2B5EF4-FFF2-40B4-BE49-F238E27FC236}">
                <a16:creationId xmlns:a16="http://schemas.microsoft.com/office/drawing/2014/main" id="{F52D51E2-C2E2-7544-8EB7-E9B52F57C87D}"/>
              </a:ext>
            </a:extLst>
          </p:cNvPr>
          <p:cNvSpPr txBox="1"/>
          <p:nvPr/>
        </p:nvSpPr>
        <p:spPr bwMode="auto">
          <a:xfrm>
            <a:off x="7333127" y="2752165"/>
            <a:ext cx="1687147" cy="307777"/>
          </a:xfrm>
          <a:prstGeom prst="rect">
            <a:avLst/>
          </a:prstGeom>
          <a:noFill/>
          <a:ln w="19050" algn="ctr">
            <a:noFill/>
            <a:miter lim="800000"/>
            <a:headEnd/>
            <a:tailEnd/>
          </a:ln>
        </p:spPr>
        <p:txBody>
          <a:bodyPr wrap="square" lIns="0" tIns="0" rIns="0" bIns="0" rtlCol="0">
            <a:spAutoFit/>
          </a:bodyPr>
          <a:lstStyle/>
          <a:p>
            <a:pPr algn="ctr"/>
            <a:r>
              <a:rPr lang="en-US" sz="2000" dirty="0"/>
              <a:t>PC Death</a:t>
            </a:r>
          </a:p>
        </p:txBody>
      </p:sp>
      <p:cxnSp>
        <p:nvCxnSpPr>
          <p:cNvPr id="10" name="Straight Arrow Connector 9">
            <a:extLst>
              <a:ext uri="{FF2B5EF4-FFF2-40B4-BE49-F238E27FC236}">
                <a16:creationId xmlns:a16="http://schemas.microsoft.com/office/drawing/2014/main" id="{B0FE211E-B5F7-F24A-BA28-20DF40F985DE}"/>
              </a:ext>
            </a:extLst>
          </p:cNvPr>
          <p:cNvCxnSpPr>
            <a:cxnSpLocks/>
            <a:stCxn id="6" idx="3"/>
            <a:endCxn id="7" idx="1"/>
          </p:cNvCxnSpPr>
          <p:nvPr/>
        </p:nvCxnSpPr>
        <p:spPr>
          <a:xfrm>
            <a:off x="2060102" y="3047984"/>
            <a:ext cx="718959" cy="1045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65A106D-F3B2-4F45-B960-AE3F3BDAC213}"/>
              </a:ext>
            </a:extLst>
          </p:cNvPr>
          <p:cNvCxnSpPr>
            <a:cxnSpLocks/>
            <a:endCxn id="8" idx="1"/>
          </p:cNvCxnSpPr>
          <p:nvPr/>
        </p:nvCxnSpPr>
        <p:spPr>
          <a:xfrm>
            <a:off x="6562162" y="2906054"/>
            <a:ext cx="770965"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E4CEC08-B536-3D40-9DB8-2D4A905CD7A0}"/>
              </a:ext>
            </a:extLst>
          </p:cNvPr>
          <p:cNvSpPr txBox="1"/>
          <p:nvPr/>
        </p:nvSpPr>
        <p:spPr bwMode="auto">
          <a:xfrm>
            <a:off x="4572000" y="753037"/>
            <a:ext cx="1828800" cy="307777"/>
          </a:xfrm>
          <a:prstGeom prst="rect">
            <a:avLst/>
          </a:prstGeom>
          <a:noFill/>
          <a:ln w="19050" algn="ctr">
            <a:noFill/>
            <a:miter lim="800000"/>
            <a:headEnd/>
            <a:tailEnd/>
          </a:ln>
        </p:spPr>
        <p:txBody>
          <a:bodyPr wrap="square" lIns="0" tIns="0" rIns="0" bIns="0" rtlCol="0">
            <a:spAutoFit/>
          </a:bodyPr>
          <a:lstStyle/>
          <a:p>
            <a:pPr algn="ctr"/>
            <a:r>
              <a:rPr lang="en-US" sz="2000" dirty="0"/>
              <a:t>C</a:t>
            </a:r>
          </a:p>
        </p:txBody>
      </p:sp>
      <p:cxnSp>
        <p:nvCxnSpPr>
          <p:cNvPr id="16" name="Straight Arrow Connector 15">
            <a:extLst>
              <a:ext uri="{FF2B5EF4-FFF2-40B4-BE49-F238E27FC236}">
                <a16:creationId xmlns:a16="http://schemas.microsoft.com/office/drawing/2014/main" id="{B084F315-C0AF-C34A-B049-732796418F55}"/>
              </a:ext>
            </a:extLst>
          </p:cNvPr>
          <p:cNvCxnSpPr>
            <a:cxnSpLocks/>
            <a:stCxn id="14" idx="2"/>
            <a:endCxn id="7" idx="0"/>
          </p:cNvCxnSpPr>
          <p:nvPr/>
        </p:nvCxnSpPr>
        <p:spPr>
          <a:xfrm flipH="1">
            <a:off x="3370731" y="1060814"/>
            <a:ext cx="2115669" cy="138207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C6BF745-1AC1-B844-B060-BF912B00DCF0}"/>
              </a:ext>
            </a:extLst>
          </p:cNvPr>
          <p:cNvCxnSpPr>
            <a:cxnSpLocks/>
            <a:stCxn id="14" idx="2"/>
            <a:endCxn id="8" idx="0"/>
          </p:cNvCxnSpPr>
          <p:nvPr/>
        </p:nvCxnSpPr>
        <p:spPr>
          <a:xfrm>
            <a:off x="5486400" y="1060814"/>
            <a:ext cx="2690301" cy="169135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8A14528-98D1-344C-B842-5236D08F2EA2}"/>
              </a:ext>
            </a:extLst>
          </p:cNvPr>
          <p:cNvSpPr txBox="1"/>
          <p:nvPr/>
        </p:nvSpPr>
        <p:spPr bwMode="auto">
          <a:xfrm>
            <a:off x="4374777" y="2733857"/>
            <a:ext cx="1111624" cy="615553"/>
          </a:xfrm>
          <a:prstGeom prst="rect">
            <a:avLst/>
          </a:prstGeom>
          <a:noFill/>
          <a:ln w="19050" algn="ctr">
            <a:noFill/>
            <a:miter lim="800000"/>
            <a:headEnd/>
            <a:tailEnd/>
          </a:ln>
        </p:spPr>
        <p:txBody>
          <a:bodyPr wrap="square" lIns="0" tIns="0" rIns="0" bIns="0" rtlCol="0">
            <a:spAutoFit/>
          </a:bodyPr>
          <a:lstStyle/>
          <a:p>
            <a:r>
              <a:rPr lang="en-US" sz="2000" dirty="0"/>
              <a:t>Early Detection</a:t>
            </a:r>
          </a:p>
        </p:txBody>
      </p:sp>
      <p:sp>
        <p:nvSpPr>
          <p:cNvPr id="26" name="TextBox 25">
            <a:extLst>
              <a:ext uri="{FF2B5EF4-FFF2-40B4-BE49-F238E27FC236}">
                <a16:creationId xmlns:a16="http://schemas.microsoft.com/office/drawing/2014/main" id="{DCBE5CB7-8172-4B4F-B449-DB6BBBC8B976}"/>
              </a:ext>
            </a:extLst>
          </p:cNvPr>
          <p:cNvSpPr txBox="1"/>
          <p:nvPr/>
        </p:nvSpPr>
        <p:spPr bwMode="auto">
          <a:xfrm>
            <a:off x="5898777" y="2729753"/>
            <a:ext cx="1489922" cy="615553"/>
          </a:xfrm>
          <a:prstGeom prst="rect">
            <a:avLst/>
          </a:prstGeom>
          <a:noFill/>
          <a:ln w="19050" algn="ctr">
            <a:noFill/>
            <a:miter lim="800000"/>
            <a:headEnd/>
            <a:tailEnd/>
          </a:ln>
        </p:spPr>
        <p:txBody>
          <a:bodyPr wrap="square" lIns="0" tIns="0" rIns="0" bIns="0" rtlCol="0">
            <a:spAutoFit/>
          </a:bodyPr>
          <a:lstStyle/>
          <a:p>
            <a:r>
              <a:rPr lang="en-US" sz="2000" dirty="0"/>
              <a:t>More effective </a:t>
            </a:r>
            <a:r>
              <a:rPr lang="en-US" sz="2000" dirty="0" err="1"/>
              <a:t>Txs</a:t>
            </a:r>
            <a:endParaRPr lang="en-US" sz="2000" dirty="0"/>
          </a:p>
        </p:txBody>
      </p:sp>
      <p:cxnSp>
        <p:nvCxnSpPr>
          <p:cNvPr id="29" name="Straight Arrow Connector 28">
            <a:extLst>
              <a:ext uri="{FF2B5EF4-FFF2-40B4-BE49-F238E27FC236}">
                <a16:creationId xmlns:a16="http://schemas.microsoft.com/office/drawing/2014/main" id="{2218DF15-26DB-F54A-8E39-E8208B2BD6A6}"/>
              </a:ext>
            </a:extLst>
          </p:cNvPr>
          <p:cNvCxnSpPr>
            <a:stCxn id="25" idx="3"/>
            <a:endCxn id="26" idx="1"/>
          </p:cNvCxnSpPr>
          <p:nvPr/>
        </p:nvCxnSpPr>
        <p:spPr>
          <a:xfrm flipV="1">
            <a:off x="5486401" y="3037530"/>
            <a:ext cx="412376" cy="4104"/>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5BD77A3-2F33-C543-ACAE-927C146CE672}"/>
              </a:ext>
            </a:extLst>
          </p:cNvPr>
          <p:cNvCxnSpPr>
            <a:cxnSpLocks/>
            <a:stCxn id="7" idx="3"/>
            <a:endCxn id="25" idx="1"/>
          </p:cNvCxnSpPr>
          <p:nvPr/>
        </p:nvCxnSpPr>
        <p:spPr>
          <a:xfrm flipV="1">
            <a:off x="3962400" y="3041634"/>
            <a:ext cx="412377" cy="1680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xmlns:iact="http://schemas.microsoft.com/office/powerpoint/2014/inkAction">
        <mc:Choice Requires="p14 iact">
          <p:contentPart p14:bwMode="auto" r:id="rId3">
            <p14:nvContentPartPr>
              <p14:cNvPr id="2" name="Ink 1">
                <a:extLst>
                  <a:ext uri="{FF2B5EF4-FFF2-40B4-BE49-F238E27FC236}">
                    <a16:creationId xmlns:a16="http://schemas.microsoft.com/office/drawing/2014/main" id="{13631A51-FFCB-47B3-81C1-2B09BCC4A466}"/>
                  </a:ext>
                </a:extLst>
              </p14:cNvPr>
              <p14:cNvContentPartPr/>
              <p14:nvPr>
                <p:extLst>
                  <p:ext uri="{42D2F446-02D8-4167-A562-619A0277C38B}">
                    <p15:isNarration xmlns:p15="http://schemas.microsoft.com/office/powerpoint/2012/main" val="1"/>
                  </p:ext>
                </p:extLst>
              </p14:nvPr>
            </p14:nvContentPartPr>
            <p14:xfrm>
              <a:off x="207720" y="2164320"/>
              <a:ext cx="1998000" cy="2341080"/>
            </p14:xfrm>
          </p:contentPart>
        </mc:Choice>
        <mc:Fallback xmlns="">
          <p:pic>
            <p:nvPicPr>
              <p:cNvPr id="2" name="Ink 1">
                <a:extLst>
                  <a:ext uri="{FF2B5EF4-FFF2-40B4-BE49-F238E27FC236}">
                    <a16:creationId xmlns:a16="http://schemas.microsoft.com/office/drawing/2014/main" id="{13631A51-FFCB-47B3-81C1-2B09BCC4A466}"/>
                  </a:ext>
                </a:extLst>
              </p:cNvPr>
              <p:cNvPicPr>
                <a:picLocks noGrp="1" noRot="1" noChangeAspect="1" noMove="1" noResize="1" noEditPoints="1" noAdjustHandles="1" noChangeArrowheads="1" noChangeShapeType="1"/>
              </p:cNvPicPr>
              <p:nvPr/>
            </p:nvPicPr>
            <p:blipFill>
              <a:blip r:embed="rId6"/>
              <a:stretch>
                <a:fillRect/>
              </a:stretch>
            </p:blipFill>
            <p:spPr>
              <a:xfrm>
                <a:off x="191880" y="2100960"/>
                <a:ext cx="2029320" cy="2467800"/>
              </a:xfrm>
              <a:prstGeom prst="rect">
                <a:avLst/>
              </a:prstGeom>
            </p:spPr>
          </p:pic>
        </mc:Fallback>
      </mc:AlternateContent>
    </p:spTree>
    <p:extLst>
      <p:ext uri="{BB962C8B-B14F-4D97-AF65-F5344CB8AC3E}">
        <p14:creationId xmlns:p14="http://schemas.microsoft.com/office/powerpoint/2010/main" val="1175359925"/>
      </p:ext>
    </p:extLst>
  </p:cSld>
  <p:clrMapOvr>
    <a:masterClrMapping/>
  </p:clrMapOvr>
  <p:transition advTm="5349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md type="call" cmd="playFrom(0.0)">
                                      <p:cBhvr>
                                        <p:cTn id="7"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BD9E83-A41A-E343-9784-54085D32AFF7}"/>
              </a:ext>
            </a:extLst>
          </p:cNvPr>
          <p:cNvSpPr>
            <a:spLocks noGrp="1"/>
          </p:cNvSpPr>
          <p:nvPr>
            <p:ph type="title"/>
          </p:nvPr>
        </p:nvSpPr>
        <p:spPr>
          <a:xfrm>
            <a:off x="453585" y="120207"/>
            <a:ext cx="8173580" cy="611449"/>
          </a:xfrm>
        </p:spPr>
        <p:txBody>
          <a:bodyPr/>
          <a:lstStyle/>
          <a:p>
            <a:r>
              <a:rPr lang="en-US" dirty="0"/>
              <a:t>PLCO DAG – In reality, there was non-adherence</a:t>
            </a:r>
          </a:p>
        </p:txBody>
      </p:sp>
      <p:sp>
        <p:nvSpPr>
          <p:cNvPr id="4" name="Slide Number Placeholder 3">
            <a:extLst>
              <a:ext uri="{FF2B5EF4-FFF2-40B4-BE49-F238E27FC236}">
                <a16:creationId xmlns:a16="http://schemas.microsoft.com/office/drawing/2014/main" id="{D0A72A44-C168-3D40-8669-F8F0E97A9F6A}"/>
              </a:ext>
            </a:extLst>
          </p:cNvPr>
          <p:cNvSpPr>
            <a:spLocks noGrp="1"/>
          </p:cNvSpPr>
          <p:nvPr>
            <p:ph type="sldNum" sz="quarter" idx="12"/>
          </p:nvPr>
        </p:nvSpPr>
        <p:spPr/>
        <p:txBody>
          <a:bodyPr/>
          <a:lstStyle/>
          <a:p>
            <a:pPr>
              <a:defRPr/>
            </a:pPr>
            <a:fld id="{FAA74B69-70FD-A649-B131-F3438782CAA4}" type="slidenum">
              <a:rPr lang="en-US" altLang="en-US" smtClean="0">
                <a:solidFill>
                  <a:srgbClr val="052049"/>
                </a:solidFill>
              </a:rPr>
              <a:pPr>
                <a:defRPr/>
              </a:pPr>
              <a:t>51</a:t>
            </a:fld>
            <a:endParaRPr lang="en-US" altLang="en-US">
              <a:solidFill>
                <a:srgbClr val="052049"/>
              </a:solidFill>
            </a:endParaRPr>
          </a:p>
        </p:txBody>
      </p:sp>
      <p:sp>
        <p:nvSpPr>
          <p:cNvPr id="6" name="TextBox 5">
            <a:extLst>
              <a:ext uri="{FF2B5EF4-FFF2-40B4-BE49-F238E27FC236}">
                <a16:creationId xmlns:a16="http://schemas.microsoft.com/office/drawing/2014/main" id="{AC9D380C-89AF-4E42-868C-58440B40ECD4}"/>
              </a:ext>
            </a:extLst>
          </p:cNvPr>
          <p:cNvSpPr txBox="1"/>
          <p:nvPr/>
        </p:nvSpPr>
        <p:spPr bwMode="auto">
          <a:xfrm>
            <a:off x="159584" y="2586319"/>
            <a:ext cx="1900518" cy="923330"/>
          </a:xfrm>
          <a:prstGeom prst="rect">
            <a:avLst/>
          </a:prstGeom>
          <a:noFill/>
          <a:ln w="19050" algn="ctr">
            <a:noFill/>
            <a:miter lim="800000"/>
            <a:headEnd/>
            <a:tailEnd/>
          </a:ln>
        </p:spPr>
        <p:txBody>
          <a:bodyPr wrap="square" lIns="0" tIns="0" rIns="0" bIns="0" rtlCol="0">
            <a:spAutoFit/>
          </a:bodyPr>
          <a:lstStyle/>
          <a:p>
            <a:pPr algn="ctr"/>
            <a:r>
              <a:rPr lang="en-US" sz="2000" dirty="0"/>
              <a:t>Random assignment to PSA screening</a:t>
            </a:r>
          </a:p>
        </p:txBody>
      </p:sp>
      <p:sp>
        <p:nvSpPr>
          <p:cNvPr id="7" name="TextBox 6">
            <a:extLst>
              <a:ext uri="{FF2B5EF4-FFF2-40B4-BE49-F238E27FC236}">
                <a16:creationId xmlns:a16="http://schemas.microsoft.com/office/drawing/2014/main" id="{33069BFD-6905-C043-8434-C96861772BDB}"/>
              </a:ext>
            </a:extLst>
          </p:cNvPr>
          <p:cNvSpPr txBox="1"/>
          <p:nvPr/>
        </p:nvSpPr>
        <p:spPr bwMode="auto">
          <a:xfrm>
            <a:off x="2779061" y="2424954"/>
            <a:ext cx="1183339" cy="1231106"/>
          </a:xfrm>
          <a:prstGeom prst="rect">
            <a:avLst/>
          </a:prstGeom>
          <a:noFill/>
          <a:ln w="19050" algn="ctr">
            <a:noFill/>
            <a:miter lim="800000"/>
            <a:headEnd/>
            <a:tailEnd/>
          </a:ln>
        </p:spPr>
        <p:txBody>
          <a:bodyPr wrap="square" lIns="0" tIns="0" rIns="0" bIns="0" rtlCol="0">
            <a:spAutoFit/>
          </a:bodyPr>
          <a:lstStyle/>
          <a:p>
            <a:pPr algn="ctr"/>
            <a:r>
              <a:rPr lang="en-US" sz="2000" dirty="0"/>
              <a:t>Organized annual PSA Screening</a:t>
            </a:r>
          </a:p>
        </p:txBody>
      </p:sp>
      <p:sp>
        <p:nvSpPr>
          <p:cNvPr id="8" name="TextBox 7">
            <a:extLst>
              <a:ext uri="{FF2B5EF4-FFF2-40B4-BE49-F238E27FC236}">
                <a16:creationId xmlns:a16="http://schemas.microsoft.com/office/drawing/2014/main" id="{F52D51E2-C2E2-7544-8EB7-E9B52F57C87D}"/>
              </a:ext>
            </a:extLst>
          </p:cNvPr>
          <p:cNvSpPr txBox="1"/>
          <p:nvPr/>
        </p:nvSpPr>
        <p:spPr bwMode="auto">
          <a:xfrm>
            <a:off x="7333127" y="2752165"/>
            <a:ext cx="1687147" cy="307777"/>
          </a:xfrm>
          <a:prstGeom prst="rect">
            <a:avLst/>
          </a:prstGeom>
          <a:noFill/>
          <a:ln w="19050" algn="ctr">
            <a:noFill/>
            <a:miter lim="800000"/>
            <a:headEnd/>
            <a:tailEnd/>
          </a:ln>
        </p:spPr>
        <p:txBody>
          <a:bodyPr wrap="square" lIns="0" tIns="0" rIns="0" bIns="0" rtlCol="0">
            <a:spAutoFit/>
          </a:bodyPr>
          <a:lstStyle/>
          <a:p>
            <a:pPr algn="ctr"/>
            <a:r>
              <a:rPr lang="en-US" sz="2000" dirty="0"/>
              <a:t>PC Death</a:t>
            </a:r>
          </a:p>
        </p:txBody>
      </p:sp>
      <p:cxnSp>
        <p:nvCxnSpPr>
          <p:cNvPr id="10" name="Straight Arrow Connector 9">
            <a:extLst>
              <a:ext uri="{FF2B5EF4-FFF2-40B4-BE49-F238E27FC236}">
                <a16:creationId xmlns:a16="http://schemas.microsoft.com/office/drawing/2014/main" id="{B0FE211E-B5F7-F24A-BA28-20DF40F985DE}"/>
              </a:ext>
            </a:extLst>
          </p:cNvPr>
          <p:cNvCxnSpPr>
            <a:cxnSpLocks/>
            <a:stCxn id="6" idx="3"/>
            <a:endCxn id="7" idx="1"/>
          </p:cNvCxnSpPr>
          <p:nvPr/>
        </p:nvCxnSpPr>
        <p:spPr>
          <a:xfrm flipV="1">
            <a:off x="2060102" y="3040507"/>
            <a:ext cx="718959" cy="747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65A106D-F3B2-4F45-B960-AE3F3BDAC213}"/>
              </a:ext>
            </a:extLst>
          </p:cNvPr>
          <p:cNvCxnSpPr>
            <a:cxnSpLocks/>
            <a:endCxn id="8" idx="1"/>
          </p:cNvCxnSpPr>
          <p:nvPr/>
        </p:nvCxnSpPr>
        <p:spPr>
          <a:xfrm>
            <a:off x="6562162" y="2906054"/>
            <a:ext cx="770965"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E4CEC08-B536-3D40-9DB8-2D4A905CD7A0}"/>
              </a:ext>
            </a:extLst>
          </p:cNvPr>
          <p:cNvSpPr txBox="1"/>
          <p:nvPr/>
        </p:nvSpPr>
        <p:spPr bwMode="auto">
          <a:xfrm>
            <a:off x="4572000" y="753037"/>
            <a:ext cx="1828800" cy="307777"/>
          </a:xfrm>
          <a:prstGeom prst="rect">
            <a:avLst/>
          </a:prstGeom>
          <a:noFill/>
          <a:ln w="19050" algn="ctr">
            <a:noFill/>
            <a:miter lim="800000"/>
            <a:headEnd/>
            <a:tailEnd/>
          </a:ln>
        </p:spPr>
        <p:txBody>
          <a:bodyPr wrap="square" lIns="0" tIns="0" rIns="0" bIns="0" rtlCol="0">
            <a:spAutoFit/>
          </a:bodyPr>
          <a:lstStyle/>
          <a:p>
            <a:pPr algn="ctr"/>
            <a:r>
              <a:rPr lang="en-US" sz="2000" dirty="0"/>
              <a:t>C</a:t>
            </a:r>
          </a:p>
        </p:txBody>
      </p:sp>
      <p:cxnSp>
        <p:nvCxnSpPr>
          <p:cNvPr id="16" name="Straight Arrow Connector 15">
            <a:extLst>
              <a:ext uri="{FF2B5EF4-FFF2-40B4-BE49-F238E27FC236}">
                <a16:creationId xmlns:a16="http://schemas.microsoft.com/office/drawing/2014/main" id="{B084F315-C0AF-C34A-B049-732796418F55}"/>
              </a:ext>
            </a:extLst>
          </p:cNvPr>
          <p:cNvCxnSpPr>
            <a:cxnSpLocks/>
            <a:stCxn id="14" idx="2"/>
            <a:endCxn id="7" idx="0"/>
          </p:cNvCxnSpPr>
          <p:nvPr/>
        </p:nvCxnSpPr>
        <p:spPr>
          <a:xfrm flipH="1">
            <a:off x="3370731" y="1060814"/>
            <a:ext cx="2115669" cy="136414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C6BF745-1AC1-B844-B060-BF912B00DCF0}"/>
              </a:ext>
            </a:extLst>
          </p:cNvPr>
          <p:cNvCxnSpPr>
            <a:cxnSpLocks/>
            <a:stCxn id="14" idx="2"/>
            <a:endCxn id="8" idx="0"/>
          </p:cNvCxnSpPr>
          <p:nvPr/>
        </p:nvCxnSpPr>
        <p:spPr>
          <a:xfrm>
            <a:off x="5486400" y="1060814"/>
            <a:ext cx="2690301" cy="169135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8A14528-98D1-344C-B842-5236D08F2EA2}"/>
              </a:ext>
            </a:extLst>
          </p:cNvPr>
          <p:cNvSpPr txBox="1"/>
          <p:nvPr/>
        </p:nvSpPr>
        <p:spPr bwMode="auto">
          <a:xfrm>
            <a:off x="4374777" y="2733857"/>
            <a:ext cx="1111624" cy="615553"/>
          </a:xfrm>
          <a:prstGeom prst="rect">
            <a:avLst/>
          </a:prstGeom>
          <a:noFill/>
          <a:ln w="19050" algn="ctr">
            <a:noFill/>
            <a:miter lim="800000"/>
            <a:headEnd/>
            <a:tailEnd/>
          </a:ln>
        </p:spPr>
        <p:txBody>
          <a:bodyPr wrap="square" lIns="0" tIns="0" rIns="0" bIns="0" rtlCol="0">
            <a:spAutoFit/>
          </a:bodyPr>
          <a:lstStyle/>
          <a:p>
            <a:r>
              <a:rPr lang="en-US" sz="2000" dirty="0"/>
              <a:t>Early Detection</a:t>
            </a:r>
          </a:p>
        </p:txBody>
      </p:sp>
      <p:sp>
        <p:nvSpPr>
          <p:cNvPr id="26" name="TextBox 25">
            <a:extLst>
              <a:ext uri="{FF2B5EF4-FFF2-40B4-BE49-F238E27FC236}">
                <a16:creationId xmlns:a16="http://schemas.microsoft.com/office/drawing/2014/main" id="{DCBE5CB7-8172-4B4F-B449-DB6BBBC8B976}"/>
              </a:ext>
            </a:extLst>
          </p:cNvPr>
          <p:cNvSpPr txBox="1"/>
          <p:nvPr/>
        </p:nvSpPr>
        <p:spPr bwMode="auto">
          <a:xfrm>
            <a:off x="5898777" y="2729753"/>
            <a:ext cx="1489922" cy="615553"/>
          </a:xfrm>
          <a:prstGeom prst="rect">
            <a:avLst/>
          </a:prstGeom>
          <a:noFill/>
          <a:ln w="19050" algn="ctr">
            <a:noFill/>
            <a:miter lim="800000"/>
            <a:headEnd/>
            <a:tailEnd/>
          </a:ln>
        </p:spPr>
        <p:txBody>
          <a:bodyPr wrap="square" lIns="0" tIns="0" rIns="0" bIns="0" rtlCol="0">
            <a:spAutoFit/>
          </a:bodyPr>
          <a:lstStyle/>
          <a:p>
            <a:r>
              <a:rPr lang="en-US" sz="2000" dirty="0"/>
              <a:t>More effective </a:t>
            </a:r>
            <a:r>
              <a:rPr lang="en-US" sz="2000" dirty="0" err="1"/>
              <a:t>Txs</a:t>
            </a:r>
            <a:endParaRPr lang="en-US" sz="2000" dirty="0"/>
          </a:p>
        </p:txBody>
      </p:sp>
      <p:cxnSp>
        <p:nvCxnSpPr>
          <p:cNvPr id="29" name="Straight Arrow Connector 28">
            <a:extLst>
              <a:ext uri="{FF2B5EF4-FFF2-40B4-BE49-F238E27FC236}">
                <a16:creationId xmlns:a16="http://schemas.microsoft.com/office/drawing/2014/main" id="{2218DF15-26DB-F54A-8E39-E8208B2BD6A6}"/>
              </a:ext>
            </a:extLst>
          </p:cNvPr>
          <p:cNvCxnSpPr>
            <a:stCxn id="25" idx="3"/>
            <a:endCxn id="26" idx="1"/>
          </p:cNvCxnSpPr>
          <p:nvPr/>
        </p:nvCxnSpPr>
        <p:spPr>
          <a:xfrm flipV="1">
            <a:off x="5486401" y="3037530"/>
            <a:ext cx="412376" cy="4104"/>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5BD77A3-2F33-C543-ACAE-927C146CE672}"/>
              </a:ext>
            </a:extLst>
          </p:cNvPr>
          <p:cNvCxnSpPr>
            <a:cxnSpLocks/>
            <a:stCxn id="7" idx="3"/>
            <a:endCxn id="25" idx="1"/>
          </p:cNvCxnSpPr>
          <p:nvPr/>
        </p:nvCxnSpPr>
        <p:spPr>
          <a:xfrm>
            <a:off x="3962400" y="3040507"/>
            <a:ext cx="412377" cy="112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4A52BF8-2C0D-254F-A7F1-5DC4774321F1}"/>
              </a:ext>
            </a:extLst>
          </p:cNvPr>
          <p:cNvSpPr txBox="1"/>
          <p:nvPr/>
        </p:nvSpPr>
        <p:spPr bwMode="auto">
          <a:xfrm>
            <a:off x="4930589" y="4980604"/>
            <a:ext cx="3065929" cy="923330"/>
          </a:xfrm>
          <a:prstGeom prst="rect">
            <a:avLst/>
          </a:prstGeom>
          <a:noFill/>
          <a:ln w="19050" algn="ctr">
            <a:noFill/>
            <a:miter lim="800000"/>
            <a:headEnd/>
            <a:tailEnd/>
          </a:ln>
        </p:spPr>
        <p:txBody>
          <a:bodyPr wrap="square" lIns="0" tIns="0" rIns="0" bIns="0" rtlCol="0">
            <a:spAutoFit/>
          </a:bodyPr>
          <a:lstStyle/>
          <a:p>
            <a:pPr algn="ctr"/>
            <a:r>
              <a:rPr lang="en-US" sz="2000" dirty="0"/>
              <a:t>Elevated PSA detected via opportunistic screening in Control group</a:t>
            </a:r>
          </a:p>
        </p:txBody>
      </p:sp>
      <p:cxnSp>
        <p:nvCxnSpPr>
          <p:cNvPr id="11" name="Straight Arrow Connector 10">
            <a:extLst>
              <a:ext uri="{FF2B5EF4-FFF2-40B4-BE49-F238E27FC236}">
                <a16:creationId xmlns:a16="http://schemas.microsoft.com/office/drawing/2014/main" id="{5B5BCFD8-7692-C943-A49D-7BED2915B6E3}"/>
              </a:ext>
            </a:extLst>
          </p:cNvPr>
          <p:cNvCxnSpPr>
            <a:stCxn id="17" idx="0"/>
            <a:endCxn id="25" idx="2"/>
          </p:cNvCxnSpPr>
          <p:nvPr/>
        </p:nvCxnSpPr>
        <p:spPr>
          <a:xfrm flipH="1" flipV="1">
            <a:off x="4930589" y="3349410"/>
            <a:ext cx="1532965" cy="1631194"/>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41F1EC1-7010-4E40-BDE2-B796B670C0F2}"/>
              </a:ext>
            </a:extLst>
          </p:cNvPr>
          <p:cNvCxnSpPr>
            <a:stCxn id="17" idx="0"/>
            <a:endCxn id="8" idx="2"/>
          </p:cNvCxnSpPr>
          <p:nvPr/>
        </p:nvCxnSpPr>
        <p:spPr>
          <a:xfrm flipV="1">
            <a:off x="6463554" y="3059942"/>
            <a:ext cx="1713147" cy="1920662"/>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3633D88-7459-1740-9D00-86D4665E9938}"/>
              </a:ext>
            </a:extLst>
          </p:cNvPr>
          <p:cNvSpPr txBox="1"/>
          <p:nvPr/>
        </p:nvSpPr>
        <p:spPr bwMode="auto">
          <a:xfrm>
            <a:off x="518169" y="4404647"/>
            <a:ext cx="4123765" cy="615553"/>
          </a:xfrm>
          <a:prstGeom prst="rect">
            <a:avLst/>
          </a:prstGeom>
          <a:noFill/>
          <a:ln w="19050" algn="ctr">
            <a:noFill/>
            <a:miter lim="800000"/>
            <a:headEnd/>
            <a:tailEnd/>
          </a:ln>
        </p:spPr>
        <p:txBody>
          <a:bodyPr wrap="square" lIns="0" tIns="0" rIns="0" bIns="0" rtlCol="0">
            <a:spAutoFit/>
          </a:bodyPr>
          <a:lstStyle/>
          <a:p>
            <a:pPr algn="ctr"/>
            <a:r>
              <a:rPr lang="en-US" sz="2000" dirty="0"/>
              <a:t>Knowledge that you are in the Control Arm </a:t>
            </a:r>
            <a:r>
              <a:rPr lang="en-US" sz="2000" dirty="0" err="1"/>
              <a:t>bc</a:t>
            </a:r>
            <a:r>
              <a:rPr lang="en-US" sz="2000" dirty="0"/>
              <a:t> non-blinded study</a:t>
            </a:r>
          </a:p>
        </p:txBody>
      </p:sp>
      <p:cxnSp>
        <p:nvCxnSpPr>
          <p:cNvPr id="12" name="Straight Arrow Connector 11">
            <a:extLst>
              <a:ext uri="{FF2B5EF4-FFF2-40B4-BE49-F238E27FC236}">
                <a16:creationId xmlns:a16="http://schemas.microsoft.com/office/drawing/2014/main" id="{D784E7D8-E0D1-2E4C-A188-C32D9EDE36C0}"/>
              </a:ext>
            </a:extLst>
          </p:cNvPr>
          <p:cNvCxnSpPr>
            <a:stCxn id="6" idx="2"/>
            <a:endCxn id="19" idx="0"/>
          </p:cNvCxnSpPr>
          <p:nvPr/>
        </p:nvCxnSpPr>
        <p:spPr>
          <a:xfrm>
            <a:off x="1109843" y="3509649"/>
            <a:ext cx="1470209" cy="894998"/>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7480FE6-4990-354F-AA37-7505D7479BAE}"/>
              </a:ext>
            </a:extLst>
          </p:cNvPr>
          <p:cNvCxnSpPr>
            <a:stCxn id="19" idx="2"/>
            <a:endCxn id="17" idx="1"/>
          </p:cNvCxnSpPr>
          <p:nvPr/>
        </p:nvCxnSpPr>
        <p:spPr>
          <a:xfrm>
            <a:off x="2580052" y="5020200"/>
            <a:ext cx="2350537" cy="42206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xmlns:iact="http://schemas.microsoft.com/office/powerpoint/2014/inkAction">
        <mc:Choice Requires="p14 iact">
          <p:contentPart p14:bwMode="auto" r:id="rId3">
            <p14:nvContentPartPr>
              <p14:cNvPr id="2" name="Ink 1">
                <a:extLst>
                  <a:ext uri="{FF2B5EF4-FFF2-40B4-BE49-F238E27FC236}">
                    <a16:creationId xmlns:a16="http://schemas.microsoft.com/office/drawing/2014/main" id="{086B1BE8-3270-455A-9A2D-0B7C763C5B49}"/>
                  </a:ext>
                </a:extLst>
              </p14:cNvPr>
              <p14:cNvContentPartPr/>
              <p14:nvPr>
                <p:extLst>
                  <p:ext uri="{42D2F446-02D8-4167-A562-619A0277C38B}">
                    <p15:isNarration xmlns:p15="http://schemas.microsoft.com/office/powerpoint/2012/main" val="1"/>
                  </p:ext>
                </p:extLst>
              </p14:nvPr>
            </p14:nvContentPartPr>
            <p14:xfrm>
              <a:off x="822960" y="2146320"/>
              <a:ext cx="7786440" cy="3689640"/>
            </p14:xfrm>
          </p:contentPart>
        </mc:Choice>
        <mc:Fallback xmlns="">
          <p:pic>
            <p:nvPicPr>
              <p:cNvPr id="2" name="Ink 1">
                <a:extLst>
                  <a:ext uri="{FF2B5EF4-FFF2-40B4-BE49-F238E27FC236}">
                    <a16:creationId xmlns:a16="http://schemas.microsoft.com/office/drawing/2014/main" id="{086B1BE8-3270-455A-9A2D-0B7C763C5B49}"/>
                  </a:ext>
                </a:extLst>
              </p:cNvPr>
              <p:cNvPicPr>
                <a:picLocks noGrp="1" noRot="1" noChangeAspect="1" noMove="1" noResize="1" noEditPoints="1" noAdjustHandles="1" noChangeArrowheads="1" noChangeShapeType="1"/>
              </p:cNvPicPr>
              <p:nvPr/>
            </p:nvPicPr>
            <p:blipFill>
              <a:blip r:embed="rId6"/>
              <a:stretch>
                <a:fillRect/>
              </a:stretch>
            </p:blipFill>
            <p:spPr>
              <a:xfrm>
                <a:off x="807120" y="2082960"/>
                <a:ext cx="7817760" cy="3816360"/>
              </a:xfrm>
              <a:prstGeom prst="rect">
                <a:avLst/>
              </a:prstGeom>
            </p:spPr>
          </p:pic>
        </mc:Fallback>
      </mc:AlternateContent>
    </p:spTree>
    <p:extLst>
      <p:ext uri="{BB962C8B-B14F-4D97-AF65-F5344CB8AC3E}">
        <p14:creationId xmlns:p14="http://schemas.microsoft.com/office/powerpoint/2010/main" val="3055274081"/>
      </p:ext>
    </p:extLst>
  </p:cSld>
  <p:clrMapOvr>
    <a:masterClrMapping/>
  </p:clrMapOvr>
  <p:transition advTm="5511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md type="call" cmd="playFrom(0.0)">
                                      <p:cBhvr>
                                        <p:cTn id="7"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F832A0-FFD7-47E1-872C-8BBF4884F980}"/>
              </a:ext>
            </a:extLst>
          </p:cNvPr>
          <p:cNvSpPr>
            <a:spLocks noGrp="1"/>
          </p:cNvSpPr>
          <p:nvPr>
            <p:ph type="sldNum" sz="quarter" idx="13"/>
          </p:nvPr>
        </p:nvSpPr>
        <p:spPr/>
        <p:txBody>
          <a:bodyPr/>
          <a:lstStyle/>
          <a:p>
            <a:fld id="{7BCC8D0D-EAEC-449D-9161-023DFF90F2E2}" type="slidenum">
              <a:rPr lang="en-US" smtClean="0">
                <a:solidFill>
                  <a:srgbClr val="052049"/>
                </a:solidFill>
              </a:rPr>
              <a:pPr/>
              <a:t>52</a:t>
            </a:fld>
            <a:endParaRPr lang="en-US" dirty="0">
              <a:solidFill>
                <a:srgbClr val="052049"/>
              </a:solidFill>
            </a:endParaRPr>
          </a:p>
        </p:txBody>
      </p:sp>
      <p:sp>
        <p:nvSpPr>
          <p:cNvPr id="4" name="Title 3">
            <a:extLst>
              <a:ext uri="{FF2B5EF4-FFF2-40B4-BE49-F238E27FC236}">
                <a16:creationId xmlns:a16="http://schemas.microsoft.com/office/drawing/2014/main" id="{D67A4BB2-ED4C-42A9-8E11-EDFD13B0AC20}"/>
              </a:ext>
            </a:extLst>
          </p:cNvPr>
          <p:cNvSpPr>
            <a:spLocks noGrp="1"/>
          </p:cNvSpPr>
          <p:nvPr>
            <p:ph type="title"/>
          </p:nvPr>
        </p:nvSpPr>
        <p:spPr/>
        <p:txBody>
          <a:bodyPr/>
          <a:lstStyle/>
          <a:p>
            <a:r>
              <a:rPr lang="en-US" dirty="0"/>
              <a:t>Summary - Beta-Carotene &amp; PSA examples</a:t>
            </a:r>
          </a:p>
        </p:txBody>
      </p:sp>
      <p:sp>
        <p:nvSpPr>
          <p:cNvPr id="5" name="Text Placeholder 4">
            <a:extLst>
              <a:ext uri="{FF2B5EF4-FFF2-40B4-BE49-F238E27FC236}">
                <a16:creationId xmlns:a16="http://schemas.microsoft.com/office/drawing/2014/main" id="{17FB4E86-7791-450F-BEA9-D513BB6AA820}"/>
              </a:ext>
            </a:extLst>
          </p:cNvPr>
          <p:cNvSpPr>
            <a:spLocks noGrp="1"/>
          </p:cNvSpPr>
          <p:nvPr>
            <p:ph type="body" sz="quarter" idx="14"/>
          </p:nvPr>
        </p:nvSpPr>
        <p:spPr>
          <a:xfrm>
            <a:off x="363985" y="1881349"/>
            <a:ext cx="8389398" cy="3937000"/>
          </a:xfrm>
        </p:spPr>
        <p:txBody>
          <a:bodyPr>
            <a:normAutofit/>
          </a:bodyPr>
          <a:lstStyle/>
          <a:p>
            <a:pPr marL="285750" indent="-285750">
              <a:buClr>
                <a:schemeClr val="tx1">
                  <a:lumMod val="90000"/>
                  <a:lumOff val="10000"/>
                </a:schemeClr>
              </a:buClr>
              <a:buFont typeface="Arial" panose="020B0604020202020204" pitchFamily="34" charset="0"/>
              <a:buChar char="•"/>
            </a:pPr>
            <a:r>
              <a:rPr lang="en-US" sz="2400" dirty="0"/>
              <a:t>Dose, duration, and timing of intervention shape the specific causal question that a trial asks.</a:t>
            </a:r>
          </a:p>
          <a:p>
            <a:pPr marL="285750" indent="-285750">
              <a:buClr>
                <a:schemeClr val="tx1">
                  <a:lumMod val="90000"/>
                  <a:lumOff val="10000"/>
                </a:schemeClr>
              </a:buClr>
              <a:buFont typeface="Arial" panose="020B0604020202020204" pitchFamily="34" charset="0"/>
              <a:buChar char="•"/>
            </a:pPr>
            <a:r>
              <a:rPr lang="en-US" sz="2400" dirty="0"/>
              <a:t>Different study populations may experience the same intervention differently; effect modification happens/is real.</a:t>
            </a:r>
          </a:p>
          <a:p>
            <a:pPr marL="285750" indent="-285750">
              <a:buClr>
                <a:schemeClr val="tx1">
                  <a:lumMod val="90000"/>
                  <a:lumOff val="10000"/>
                </a:schemeClr>
              </a:buClr>
              <a:buFont typeface="Arial" panose="020B0604020202020204" pitchFamily="34" charset="0"/>
              <a:buChar char="•"/>
            </a:pPr>
            <a:r>
              <a:rPr lang="en-US" sz="2400" dirty="0"/>
              <a:t>In a randomized unblinded study, contamination or lack of adherence or cross-over can greatly impact results and reshape the originally intended research question.</a:t>
            </a:r>
          </a:p>
        </p:txBody>
      </p:sp>
      <mc:AlternateContent xmlns:mc="http://schemas.openxmlformats.org/markup-compatibility/2006" xmlns:p14="http://schemas.microsoft.com/office/powerpoint/2010/main" xmlns:iact="http://schemas.microsoft.com/office/powerpoint/2014/inkAction">
        <mc:Choice Requires="p14 iact">
          <p:contentPart p14:bwMode="auto" r:id="rId3">
            <p14:nvContentPartPr>
              <p14:cNvPr id="7" name="Ink 6">
                <a:extLst>
                  <a:ext uri="{FF2B5EF4-FFF2-40B4-BE49-F238E27FC236}">
                    <a16:creationId xmlns:a16="http://schemas.microsoft.com/office/drawing/2014/main" id="{3F6C491C-155D-476D-8448-C1FBA03125B6}"/>
                  </a:ext>
                </a:extLst>
              </p14:cNvPr>
              <p14:cNvContentPartPr/>
              <p14:nvPr>
                <p:extLst>
                  <p:ext uri="{42D2F446-02D8-4167-A562-619A0277C38B}">
                    <p15:isNarration xmlns:p15="http://schemas.microsoft.com/office/powerpoint/2012/main" val="1"/>
                  </p:ext>
                </p:extLst>
              </p14:nvPr>
            </p14:nvContentPartPr>
            <p14:xfrm>
              <a:off x="723960" y="3474000"/>
              <a:ext cx="5653080" cy="1303920"/>
            </p14:xfrm>
          </p:contentPart>
        </mc:Choice>
        <mc:Fallback xmlns="">
          <p:pic>
            <p:nvPicPr>
              <p:cNvPr id="7" name="Ink 6">
                <a:extLst>
                  <a:ext uri="{FF2B5EF4-FFF2-40B4-BE49-F238E27FC236}">
                    <a16:creationId xmlns:a16="http://schemas.microsoft.com/office/drawing/2014/main" id="{3F6C491C-155D-476D-8448-C1FBA03125B6}"/>
                  </a:ext>
                </a:extLst>
              </p:cNvPr>
              <p:cNvPicPr>
                <a:picLocks noGrp="1" noRot="1" noChangeAspect="1" noMove="1" noResize="1" noEditPoints="1" noAdjustHandles="1" noChangeArrowheads="1" noChangeShapeType="1"/>
              </p:cNvPicPr>
              <p:nvPr/>
            </p:nvPicPr>
            <p:blipFill>
              <a:blip r:embed="rId6"/>
              <a:stretch>
                <a:fillRect/>
              </a:stretch>
            </p:blipFill>
            <p:spPr>
              <a:xfrm>
                <a:off x="714600" y="3464640"/>
                <a:ext cx="5671800" cy="1322640"/>
              </a:xfrm>
              <a:prstGeom prst="rect">
                <a:avLst/>
              </a:prstGeom>
            </p:spPr>
          </p:pic>
        </mc:Fallback>
      </mc:AlternateContent>
    </p:spTree>
    <p:extLst>
      <p:ext uri="{BB962C8B-B14F-4D97-AF65-F5344CB8AC3E}">
        <p14:creationId xmlns:p14="http://schemas.microsoft.com/office/powerpoint/2010/main" val="4185912567"/>
      </p:ext>
    </p:extLst>
  </p:cSld>
  <p:clrMapOvr>
    <a:masterClrMapping/>
  </p:clrMapOvr>
  <p:transition advTm="15482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md type="call" cmd="playFrom(0.0)">
                                      <p:cBhvr>
                                        <p:cTn id="7"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AFAAA2E-08BD-904B-A673-89D41EE7EC85}"/>
              </a:ext>
            </a:extLst>
          </p:cNvPr>
          <p:cNvSpPr>
            <a:spLocks noGrp="1"/>
          </p:cNvSpPr>
          <p:nvPr>
            <p:ph type="body" sz="quarter" idx="10"/>
          </p:nvPr>
        </p:nvSpPr>
        <p:spPr/>
        <p:txBody>
          <a:bodyPr/>
          <a:lstStyle/>
          <a:p>
            <a:r>
              <a:rPr lang="en-US" dirty="0"/>
              <a:t>June M. Chan, ScD</a:t>
            </a:r>
          </a:p>
        </p:txBody>
      </p:sp>
      <p:sp>
        <p:nvSpPr>
          <p:cNvPr id="6" name="Title 5">
            <a:extLst>
              <a:ext uri="{FF2B5EF4-FFF2-40B4-BE49-F238E27FC236}">
                <a16:creationId xmlns:a16="http://schemas.microsoft.com/office/drawing/2014/main" id="{08660371-647D-B34E-A791-65CF8876A9E3}"/>
              </a:ext>
            </a:extLst>
          </p:cNvPr>
          <p:cNvSpPr>
            <a:spLocks noGrp="1"/>
          </p:cNvSpPr>
          <p:nvPr>
            <p:ph type="title"/>
          </p:nvPr>
        </p:nvSpPr>
        <p:spPr/>
        <p:txBody>
          <a:bodyPr/>
          <a:lstStyle/>
          <a:p>
            <a:r>
              <a:rPr lang="en-US" dirty="0"/>
              <a:t>Target Trials – Part 4</a:t>
            </a:r>
          </a:p>
        </p:txBody>
      </p:sp>
      <p:sp>
        <p:nvSpPr>
          <p:cNvPr id="8" name="Text Placeholder 7">
            <a:extLst>
              <a:ext uri="{FF2B5EF4-FFF2-40B4-BE49-F238E27FC236}">
                <a16:creationId xmlns:a16="http://schemas.microsoft.com/office/drawing/2014/main" id="{26A6DE21-132F-2746-9553-44DD3077A080}"/>
              </a:ext>
            </a:extLst>
          </p:cNvPr>
          <p:cNvSpPr>
            <a:spLocks noGrp="1"/>
          </p:cNvSpPr>
          <p:nvPr>
            <p:ph type="body" sz="quarter" idx="15"/>
          </p:nvPr>
        </p:nvSpPr>
        <p:spPr/>
        <p:txBody>
          <a:bodyPr/>
          <a:lstStyle/>
          <a:p>
            <a:r>
              <a:rPr lang="en-US" sz="2000" dirty="0"/>
              <a:t>In-Class Lecture</a:t>
            </a:r>
          </a:p>
        </p:txBody>
      </p:sp>
      <p:sp>
        <p:nvSpPr>
          <p:cNvPr id="5" name="Rectangle 3">
            <a:extLst>
              <a:ext uri="{FF2B5EF4-FFF2-40B4-BE49-F238E27FC236}">
                <a16:creationId xmlns:a16="http://schemas.microsoft.com/office/drawing/2014/main" id="{A995768E-29C8-A743-A515-7AC4A584082C}"/>
              </a:ext>
            </a:extLst>
          </p:cNvPr>
          <p:cNvSpPr>
            <a:spLocks noChangeArrowheads="1"/>
          </p:cNvSpPr>
          <p:nvPr/>
        </p:nvSpPr>
        <p:spPr bwMode="auto">
          <a:xfrm>
            <a:off x="730756" y="5782568"/>
            <a:ext cx="6005050" cy="89255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49CCF"/>
                </a:solidFill>
                <a:effectLst/>
                <a:latin typeface="source sans pro" panose="020B0503030403020204" pitchFamily="34" charset="0"/>
              </a:rPr>
              <a:t>  </a:t>
            </a:r>
            <a:r>
              <a:rPr kumimoji="0" lang="en-US" altLang="en-US" sz="2400" b="0" i="0" u="none" strike="noStrike" cap="none" normalizeH="0" baseline="0" dirty="0">
                <a:ln>
                  <a:noFill/>
                </a:ln>
                <a:solidFill>
                  <a:srgbClr val="049CCF"/>
                </a:solidFill>
                <a:effectLst/>
                <a:latin typeface="source sans pro" panose="020B0503030403020204" pitchFamily="34" charset="0"/>
              </a:rPr>
              <a:t>                   </a:t>
            </a:r>
            <a:br>
              <a:rPr kumimoji="0" lang="en-US" altLang="en-US" sz="600" b="0" i="0" u="none" strike="noStrike" cap="none" normalizeH="0" baseline="0" dirty="0">
                <a:ln>
                  <a:noFill/>
                </a:ln>
                <a:solidFill>
                  <a:schemeClr val="tx1"/>
                </a:solidFill>
                <a:effectLst/>
              </a:rPr>
            </a:br>
            <a:r>
              <a:rPr kumimoji="0" lang="en-US" altLang="en-US" sz="1400" b="0" i="0" u="none" strike="noStrike" cap="none" normalizeH="0" baseline="0" dirty="0">
                <a:ln>
                  <a:noFill/>
                </a:ln>
                <a:solidFill>
                  <a:srgbClr val="464646"/>
                </a:solidFill>
                <a:effectLst/>
                <a:latin typeface="source sans pro" panose="020B0503030403020204" pitchFamily="34" charset="0"/>
              </a:rPr>
              <a:t>This work is licensed under a </a:t>
            </a:r>
            <a:r>
              <a:rPr kumimoji="0" lang="en-US" altLang="en-US" sz="1400" b="0" i="0" u="none" strike="noStrike" cap="none" normalizeH="0" baseline="0" dirty="0">
                <a:ln>
                  <a:noFill/>
                </a:ln>
                <a:solidFill>
                  <a:srgbClr val="049CCF"/>
                </a:solidFill>
                <a:effectLst/>
                <a:latin typeface="source sans pro" panose="020B0503030403020204" pitchFamily="34" charset="0"/>
                <a:hlinkClick r:id="rId2"/>
              </a:rPr>
              <a:t>Creative Commons Attribution-NonCommercial-NoDerivatives 4.0 International License</a:t>
            </a:r>
            <a:r>
              <a:rPr kumimoji="0" lang="en-US" altLang="en-US" sz="1400" b="0" i="0" u="none" strike="noStrike" cap="none" normalizeH="0" baseline="0" dirty="0">
                <a:ln>
                  <a:noFill/>
                </a:ln>
                <a:solidFill>
                  <a:srgbClr val="464646"/>
                </a:solidFill>
                <a:effectLst/>
                <a:latin typeface="source sans pro" panose="020B0503030403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 name="Picture 4" descr="Creative Commons License">
            <a:hlinkClick r:id="rId2"/>
            <a:extLst>
              <a:ext uri="{FF2B5EF4-FFF2-40B4-BE49-F238E27FC236}">
                <a16:creationId xmlns:a16="http://schemas.microsoft.com/office/drawing/2014/main" id="{813D6EE5-9DE9-4542-BAC2-ABC94A9EBE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139" y="5782568"/>
            <a:ext cx="1071403"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380190"/>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9D6536-D01B-CB4C-92C6-1AD09CB873E5}"/>
              </a:ext>
            </a:extLst>
          </p:cNvPr>
          <p:cNvSpPr>
            <a:spLocks noGrp="1"/>
          </p:cNvSpPr>
          <p:nvPr>
            <p:ph type="sldNum" sz="quarter" idx="13"/>
          </p:nvPr>
        </p:nvSpPr>
        <p:spPr/>
        <p:txBody>
          <a:bodyPr/>
          <a:lstStyle/>
          <a:p>
            <a:fld id="{7BCC8D0D-EAEC-449D-9161-023DFF90F2E2}" type="slidenum">
              <a:rPr lang="en-US" smtClean="0">
                <a:solidFill>
                  <a:srgbClr val="052049"/>
                </a:solidFill>
              </a:rPr>
              <a:pPr/>
              <a:t>54</a:t>
            </a:fld>
            <a:endParaRPr lang="en-US" dirty="0">
              <a:solidFill>
                <a:srgbClr val="052049"/>
              </a:solidFill>
            </a:endParaRPr>
          </a:p>
        </p:txBody>
      </p:sp>
      <p:sp>
        <p:nvSpPr>
          <p:cNvPr id="3" name="Title 2">
            <a:extLst>
              <a:ext uri="{FF2B5EF4-FFF2-40B4-BE49-F238E27FC236}">
                <a16:creationId xmlns:a16="http://schemas.microsoft.com/office/drawing/2014/main" id="{6E81EAF7-0AAF-8E42-B4A5-788F8B92A84C}"/>
              </a:ext>
            </a:extLst>
          </p:cNvPr>
          <p:cNvSpPr>
            <a:spLocks noGrp="1"/>
          </p:cNvSpPr>
          <p:nvPr>
            <p:ph type="title"/>
          </p:nvPr>
        </p:nvSpPr>
        <p:spPr/>
        <p:txBody>
          <a:bodyPr/>
          <a:lstStyle/>
          <a:p>
            <a:r>
              <a:rPr lang="en-US" dirty="0"/>
              <a:t>Recap of Parts 1-3</a:t>
            </a:r>
          </a:p>
        </p:txBody>
      </p:sp>
      <p:sp>
        <p:nvSpPr>
          <p:cNvPr id="5" name="Content Placeholder 4">
            <a:extLst>
              <a:ext uri="{FF2B5EF4-FFF2-40B4-BE49-F238E27FC236}">
                <a16:creationId xmlns:a16="http://schemas.microsoft.com/office/drawing/2014/main" id="{07139D97-916F-814C-A465-01FD1B0C9A47}"/>
              </a:ext>
            </a:extLst>
          </p:cNvPr>
          <p:cNvSpPr>
            <a:spLocks noGrp="1"/>
          </p:cNvSpPr>
          <p:nvPr>
            <p:ph idx="1"/>
          </p:nvPr>
        </p:nvSpPr>
        <p:spPr>
          <a:xfrm>
            <a:off x="459686" y="1868557"/>
            <a:ext cx="8167479" cy="4391566"/>
          </a:xfrm>
        </p:spPr>
        <p:txBody>
          <a:bodyPr/>
          <a:lstStyle/>
          <a:p>
            <a:r>
              <a:rPr lang="en-US" dirty="0"/>
              <a:t>Definition of Target Trial and how it can be used to motivate the design of observational studies</a:t>
            </a:r>
          </a:p>
          <a:p>
            <a:r>
              <a:rPr lang="en-US" dirty="0"/>
              <a:t>Background slides on randomized controlled trials (RCT)</a:t>
            </a:r>
          </a:p>
          <a:p>
            <a:r>
              <a:rPr lang="en-US" dirty="0"/>
              <a:t>RCT Examples – Challenges &amp; Lessons Learned</a:t>
            </a:r>
          </a:p>
          <a:p>
            <a:pPr lvl="1"/>
            <a:r>
              <a:rPr lang="en-US" dirty="0"/>
              <a:t>Aspirin &amp; MI (myocardial infarction)</a:t>
            </a:r>
          </a:p>
          <a:p>
            <a:pPr lvl="1"/>
            <a:r>
              <a:rPr lang="en-US" dirty="0"/>
              <a:t>Beta-carotene &amp; Lung Cancer</a:t>
            </a:r>
          </a:p>
          <a:p>
            <a:pPr lvl="1"/>
            <a:r>
              <a:rPr lang="en-US" dirty="0"/>
              <a:t>PSA Screening and Prostate Cancer Death</a:t>
            </a:r>
          </a:p>
          <a:p>
            <a:pPr lvl="1"/>
            <a:r>
              <a:rPr lang="en-US" dirty="0"/>
              <a:t>Finer PICO elements shape the exact hypothesis tested</a:t>
            </a:r>
          </a:p>
          <a:p>
            <a:pPr lvl="1"/>
            <a:r>
              <a:rPr lang="en-US" dirty="0"/>
              <a:t>Adherence &amp; unanticipated effect modification impact results	</a:t>
            </a:r>
          </a:p>
          <a:p>
            <a:pPr marL="295268" lvl="1" indent="0">
              <a:buNone/>
            </a:pPr>
            <a:endParaRPr lang="en-US" dirty="0"/>
          </a:p>
          <a:p>
            <a:pPr marL="295268" lvl="1" indent="0" algn="ctr">
              <a:buNone/>
            </a:pPr>
            <a:r>
              <a:rPr lang="en-US" sz="2800" b="1" i="1" dirty="0"/>
              <a:t>QUESTIONS?</a:t>
            </a:r>
          </a:p>
        </p:txBody>
      </p:sp>
    </p:spTree>
    <p:extLst>
      <p:ext uri="{BB962C8B-B14F-4D97-AF65-F5344CB8AC3E}">
        <p14:creationId xmlns:p14="http://schemas.microsoft.com/office/powerpoint/2010/main" val="13417153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dissolve">
                                      <p:cBhvr>
                                        <p:cTn id="15" dur="500"/>
                                        <p:tgtEl>
                                          <p:spTgt spid="5">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dissolve">
                                      <p:cBhvr>
                                        <p:cTn id="18" dur="500"/>
                                        <p:tgtEl>
                                          <p:spTgt spid="5">
                                            <p:txEl>
                                              <p:pRg st="4" end="4"/>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dissolve">
                                      <p:cBhvr>
                                        <p:cTn id="21" dur="500"/>
                                        <p:tgtEl>
                                          <p:spTgt spid="5">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dissolve">
                                      <p:cBhvr>
                                        <p:cTn id="26" dur="500"/>
                                        <p:tgtEl>
                                          <p:spTgt spid="5">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Effect transition="in" filter="dissolve">
                                      <p:cBhvr>
                                        <p:cTn id="31" dur="500"/>
                                        <p:tgtEl>
                                          <p:spTgt spid="5">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5">
                                            <p:txEl>
                                              <p:pRg st="9" end="9"/>
                                            </p:txEl>
                                          </p:spTgt>
                                        </p:tgtEl>
                                        <p:attrNameLst>
                                          <p:attrName>style.visibility</p:attrName>
                                        </p:attrNameLst>
                                      </p:cBhvr>
                                      <p:to>
                                        <p:strVal val="visible"/>
                                      </p:to>
                                    </p:set>
                                    <p:animEffect transition="in" filter="blinds(horizontal)">
                                      <p:cBhvr>
                                        <p:cTn id="36"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EA5735-C63D-5F40-AD0B-8F609123448B}"/>
              </a:ext>
            </a:extLst>
          </p:cNvPr>
          <p:cNvSpPr>
            <a:spLocks noGrp="1"/>
          </p:cNvSpPr>
          <p:nvPr>
            <p:ph type="sldNum" sz="quarter" idx="13"/>
          </p:nvPr>
        </p:nvSpPr>
        <p:spPr>
          <a:xfrm>
            <a:off x="272108" y="6453506"/>
            <a:ext cx="246061" cy="155233"/>
          </a:xfrm>
        </p:spPr>
        <p:txBody>
          <a:bodyPr wrap="square" anchor="b">
            <a:normAutofit/>
          </a:bodyPr>
          <a:lstStyle/>
          <a:p>
            <a:pPr>
              <a:spcAft>
                <a:spcPts val="600"/>
              </a:spcAft>
            </a:pPr>
            <a:fld id="{7BCC8D0D-EAEC-449D-9161-023DFF90F2E2}" type="slidenum">
              <a:rPr lang="en-US" smtClean="0">
                <a:solidFill>
                  <a:srgbClr val="052049"/>
                </a:solidFill>
              </a:rPr>
              <a:pPr>
                <a:spcAft>
                  <a:spcPts val="600"/>
                </a:spcAft>
              </a:pPr>
              <a:t>55</a:t>
            </a:fld>
            <a:endParaRPr lang="en-US">
              <a:solidFill>
                <a:srgbClr val="052049"/>
              </a:solidFill>
            </a:endParaRPr>
          </a:p>
        </p:txBody>
      </p:sp>
      <p:sp>
        <p:nvSpPr>
          <p:cNvPr id="3" name="Title 2">
            <a:extLst>
              <a:ext uri="{FF2B5EF4-FFF2-40B4-BE49-F238E27FC236}">
                <a16:creationId xmlns:a16="http://schemas.microsoft.com/office/drawing/2014/main" id="{DD0DF0BC-ABDD-D24F-A024-31845CFA8A4A}"/>
              </a:ext>
            </a:extLst>
          </p:cNvPr>
          <p:cNvSpPr>
            <a:spLocks noGrp="1"/>
          </p:cNvSpPr>
          <p:nvPr>
            <p:ph type="title"/>
          </p:nvPr>
        </p:nvSpPr>
        <p:spPr>
          <a:xfrm>
            <a:off x="453585" y="425002"/>
            <a:ext cx="8173580" cy="611449"/>
          </a:xfrm>
        </p:spPr>
        <p:txBody>
          <a:bodyPr wrap="square" anchor="b">
            <a:normAutofit/>
          </a:bodyPr>
          <a:lstStyle/>
          <a:p>
            <a:r>
              <a:rPr lang="en-US" dirty="0"/>
              <a:t>Plan for Today</a:t>
            </a:r>
          </a:p>
        </p:txBody>
      </p:sp>
      <p:graphicFrame>
        <p:nvGraphicFramePr>
          <p:cNvPr id="15" name="Content Placeholder 4">
            <a:extLst>
              <a:ext uri="{FF2B5EF4-FFF2-40B4-BE49-F238E27FC236}">
                <a16:creationId xmlns:a16="http://schemas.microsoft.com/office/drawing/2014/main" id="{9A47F613-A9F1-47F5-A883-747D6628984D}"/>
              </a:ext>
            </a:extLst>
          </p:cNvPr>
          <p:cNvGraphicFramePr>
            <a:graphicFrameLocks noGrp="1"/>
          </p:cNvGraphicFramePr>
          <p:nvPr>
            <p:ph idx="1"/>
            <p:extLst>
              <p:ext uri="{D42A27DB-BD31-4B8C-83A1-F6EECF244321}">
                <p14:modId xmlns:p14="http://schemas.microsoft.com/office/powerpoint/2010/main" val="4019717706"/>
              </p:ext>
            </p:extLst>
          </p:nvPr>
        </p:nvGraphicFramePr>
        <p:xfrm>
          <a:off x="459686" y="1868557"/>
          <a:ext cx="8137665" cy="39093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6658866"/>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5C1CE5-F889-7C4E-AFBE-65FA03EC208A}"/>
              </a:ext>
            </a:extLst>
          </p:cNvPr>
          <p:cNvSpPr>
            <a:spLocks noGrp="1"/>
          </p:cNvSpPr>
          <p:nvPr>
            <p:ph type="sldNum" sz="quarter" idx="12"/>
          </p:nvPr>
        </p:nvSpPr>
        <p:spPr/>
        <p:txBody>
          <a:bodyPr/>
          <a:lstStyle/>
          <a:p>
            <a:fld id="{7BCC8D0D-EAEC-449D-9161-023DFF90F2E2}" type="slidenum">
              <a:rPr lang="en-US" smtClean="0">
                <a:solidFill>
                  <a:srgbClr val="052049"/>
                </a:solidFill>
              </a:rPr>
              <a:pPr/>
              <a:t>56</a:t>
            </a:fld>
            <a:endParaRPr lang="en-US" dirty="0">
              <a:solidFill>
                <a:srgbClr val="052049"/>
              </a:solidFill>
            </a:endParaRPr>
          </a:p>
        </p:txBody>
      </p:sp>
      <p:sp>
        <p:nvSpPr>
          <p:cNvPr id="7" name="Title 6">
            <a:extLst>
              <a:ext uri="{FF2B5EF4-FFF2-40B4-BE49-F238E27FC236}">
                <a16:creationId xmlns:a16="http://schemas.microsoft.com/office/drawing/2014/main" id="{F947F9E9-652A-7148-A8A6-7232DEBD827D}"/>
              </a:ext>
            </a:extLst>
          </p:cNvPr>
          <p:cNvSpPr>
            <a:spLocks noGrp="1"/>
          </p:cNvSpPr>
          <p:nvPr>
            <p:ph type="title"/>
          </p:nvPr>
        </p:nvSpPr>
        <p:spPr/>
        <p:txBody>
          <a:bodyPr/>
          <a:lstStyle/>
          <a:p>
            <a:r>
              <a:rPr lang="en-US" dirty="0"/>
              <a:t>Cohort vs RCT</a:t>
            </a:r>
          </a:p>
        </p:txBody>
      </p:sp>
    </p:spTree>
    <p:extLst>
      <p:ext uri="{BB962C8B-B14F-4D97-AF65-F5344CB8AC3E}">
        <p14:creationId xmlns:p14="http://schemas.microsoft.com/office/powerpoint/2010/main" val="2952955880"/>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F6C95-9F93-774F-A6D1-56804D75B310}"/>
              </a:ext>
            </a:extLst>
          </p:cNvPr>
          <p:cNvSpPr>
            <a:spLocks noGrp="1"/>
          </p:cNvSpPr>
          <p:nvPr>
            <p:ph type="title"/>
          </p:nvPr>
        </p:nvSpPr>
        <p:spPr/>
        <p:txBody>
          <a:bodyPr/>
          <a:lstStyle/>
          <a:p>
            <a:r>
              <a:rPr lang="en-US" dirty="0"/>
              <a:t>Hormone Replacement Therapy (HRT) &amp; CHD</a:t>
            </a:r>
          </a:p>
        </p:txBody>
      </p:sp>
      <p:sp>
        <p:nvSpPr>
          <p:cNvPr id="3" name="Content Placeholder 2">
            <a:extLst>
              <a:ext uri="{FF2B5EF4-FFF2-40B4-BE49-F238E27FC236}">
                <a16:creationId xmlns:a16="http://schemas.microsoft.com/office/drawing/2014/main" id="{D283A44E-F985-0D49-9518-CFF1BBD4F74B}"/>
              </a:ext>
            </a:extLst>
          </p:cNvPr>
          <p:cNvSpPr>
            <a:spLocks noGrp="1"/>
          </p:cNvSpPr>
          <p:nvPr>
            <p:ph idx="1"/>
          </p:nvPr>
        </p:nvSpPr>
        <p:spPr>
          <a:xfrm>
            <a:off x="471542" y="1171154"/>
            <a:ext cx="8137665" cy="4280226"/>
          </a:xfrm>
        </p:spPr>
        <p:txBody>
          <a:bodyPr/>
          <a:lstStyle/>
          <a:p>
            <a:r>
              <a:rPr lang="en-US" b="1" dirty="0"/>
              <a:t>Observational</a:t>
            </a:r>
            <a:r>
              <a:rPr lang="en-US" dirty="0"/>
              <a:t> cohort data through mid-1990’s suggested inverse association of HRT and CHD:</a:t>
            </a:r>
          </a:p>
          <a:p>
            <a:pPr lvl="1"/>
            <a:r>
              <a:rPr lang="en-US" dirty="0"/>
              <a:t>Nurses’ Health Study Results:</a:t>
            </a:r>
          </a:p>
          <a:p>
            <a:pPr lvl="2"/>
            <a:r>
              <a:rPr lang="en-US" b="1" dirty="0"/>
              <a:t>RR: 0.72 </a:t>
            </a:r>
            <a:r>
              <a:rPr lang="en-US" dirty="0"/>
              <a:t>(95% CI, 0.55 to 0.95) for CVD mortality </a:t>
            </a:r>
          </a:p>
          <a:p>
            <a:pPr lvl="2"/>
            <a:r>
              <a:rPr lang="en-US" b="1" dirty="0"/>
              <a:t>RR: 0.63 </a:t>
            </a:r>
            <a:r>
              <a:rPr lang="en-US" dirty="0"/>
              <a:t>(95% CI 0.56 to 0.70) for total mortality for current users vs. never users, but benefit decreased over time </a:t>
            </a:r>
          </a:p>
        </p:txBody>
      </p:sp>
      <p:sp>
        <p:nvSpPr>
          <p:cNvPr id="4" name="Slide Number Placeholder 3">
            <a:extLst>
              <a:ext uri="{FF2B5EF4-FFF2-40B4-BE49-F238E27FC236}">
                <a16:creationId xmlns:a16="http://schemas.microsoft.com/office/drawing/2014/main" id="{4AB9EEED-D5FA-4045-B1A1-426EE6680657}"/>
              </a:ext>
            </a:extLst>
          </p:cNvPr>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57</a:t>
            </a:fld>
            <a:endParaRPr lang="en-US" altLang="en-US">
              <a:solidFill>
                <a:srgbClr val="052049"/>
              </a:solidFill>
            </a:endParaRPr>
          </a:p>
        </p:txBody>
      </p:sp>
      <p:cxnSp>
        <p:nvCxnSpPr>
          <p:cNvPr id="8" name="Straight Connector 7">
            <a:extLst>
              <a:ext uri="{FF2B5EF4-FFF2-40B4-BE49-F238E27FC236}">
                <a16:creationId xmlns:a16="http://schemas.microsoft.com/office/drawing/2014/main" id="{C74CF82A-0B34-A045-9F91-D6C00CECE7E8}"/>
              </a:ext>
            </a:extLst>
          </p:cNvPr>
          <p:cNvCxnSpPr/>
          <p:nvPr/>
        </p:nvCxnSpPr>
        <p:spPr>
          <a:xfrm>
            <a:off x="658460" y="3494316"/>
            <a:ext cx="789032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12B98A01-7A04-974D-B91B-9BA702804BFA}"/>
              </a:ext>
            </a:extLst>
          </p:cNvPr>
          <p:cNvSpPr txBox="1">
            <a:spLocks/>
          </p:cNvSpPr>
          <p:nvPr/>
        </p:nvSpPr>
        <p:spPr>
          <a:xfrm>
            <a:off x="534793" y="3674867"/>
            <a:ext cx="8137665" cy="2606188"/>
          </a:xfrm>
          <a:prstGeom prst="rect">
            <a:avLst/>
          </a:prstGeom>
        </p:spPr>
        <p:txBody>
          <a:bodyPr vert="horz" lIns="91440" tIns="45720" rIns="91440" bIns="45720" rtlCol="0">
            <a:noAutofit/>
          </a:bodyPr>
          <a:lst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Further investigated through </a:t>
            </a:r>
            <a:r>
              <a:rPr lang="en-US" b="1" dirty="0"/>
              <a:t>RCTs </a:t>
            </a:r>
            <a:r>
              <a:rPr lang="en-US" dirty="0"/>
              <a:t>(later 1990s-early 2000s) </a:t>
            </a:r>
          </a:p>
          <a:p>
            <a:pPr lvl="1"/>
            <a:r>
              <a:rPr lang="en-US" dirty="0"/>
              <a:t>Heart and Estrogen/progestin Replacement Study (HERS)</a:t>
            </a:r>
          </a:p>
          <a:p>
            <a:pPr lvl="1"/>
            <a:r>
              <a:rPr lang="en-US" dirty="0"/>
              <a:t>Women’s Health Initiative (WHI)</a:t>
            </a:r>
          </a:p>
          <a:p>
            <a:r>
              <a:rPr lang="en-US" dirty="0"/>
              <a:t>In both RCT’s, women with a uterus were randomized to:</a:t>
            </a:r>
          </a:p>
          <a:p>
            <a:pPr lvl="2"/>
            <a:r>
              <a:rPr lang="en-US" dirty="0"/>
              <a:t>0.625 mg conjugated estrogens +  2.5 mg medroxyprogesterone acetate daily vs. placebo (blinded)</a:t>
            </a:r>
          </a:p>
          <a:p>
            <a:pPr lvl="1"/>
            <a:endParaRPr lang="en-US" dirty="0"/>
          </a:p>
        </p:txBody>
      </p:sp>
    </p:spTree>
    <p:extLst>
      <p:ext uri="{BB962C8B-B14F-4D97-AF65-F5344CB8AC3E}">
        <p14:creationId xmlns:p14="http://schemas.microsoft.com/office/powerpoint/2010/main" val="95931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dissolve">
                                      <p:cBhvr>
                                        <p:cTn id="23" dur="500"/>
                                        <p:tgtEl>
                                          <p:spTgt spid="9">
                                            <p:txEl>
                                              <p:pRg st="0" end="0"/>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Effect transition="in" filter="dissolve">
                                      <p:cBhvr>
                                        <p:cTn id="26" dur="500"/>
                                        <p:tgtEl>
                                          <p:spTgt spid="9">
                                            <p:txEl>
                                              <p:pRg st="1" end="1"/>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Effect transition="in" filter="dissolve">
                                      <p:cBhvr>
                                        <p:cTn id="29" dur="500"/>
                                        <p:tgtEl>
                                          <p:spTgt spid="9">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9">
                                            <p:txEl>
                                              <p:pRg st="3" end="3"/>
                                            </p:txEl>
                                          </p:spTgt>
                                        </p:tgtEl>
                                        <p:attrNameLst>
                                          <p:attrName>style.visibility</p:attrName>
                                        </p:attrNameLst>
                                      </p:cBhvr>
                                      <p:to>
                                        <p:strVal val="visible"/>
                                      </p:to>
                                    </p:set>
                                    <p:animEffect transition="in" filter="dissolve">
                                      <p:cBhvr>
                                        <p:cTn id="34" dur="500"/>
                                        <p:tgtEl>
                                          <p:spTgt spid="9">
                                            <p:txEl>
                                              <p:pRg st="3" end="3"/>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Effect transition="in" filter="dissolve">
                                      <p:cBhvr>
                                        <p:cTn id="3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05242-FB52-004D-86A5-DB9AAEEE4221}"/>
              </a:ext>
            </a:extLst>
          </p:cNvPr>
          <p:cNvSpPr>
            <a:spLocks noGrp="1"/>
          </p:cNvSpPr>
          <p:nvPr>
            <p:ph type="title"/>
          </p:nvPr>
        </p:nvSpPr>
        <p:spPr>
          <a:xfrm>
            <a:off x="453585" y="185162"/>
            <a:ext cx="3024721" cy="611449"/>
          </a:xfrm>
        </p:spPr>
        <p:txBody>
          <a:bodyPr/>
          <a:lstStyle/>
          <a:p>
            <a:r>
              <a:rPr lang="en-US" dirty="0"/>
              <a:t>HERS RCT Results</a:t>
            </a:r>
          </a:p>
        </p:txBody>
      </p:sp>
      <p:sp>
        <p:nvSpPr>
          <p:cNvPr id="4" name="Slide Number Placeholder 3">
            <a:extLst>
              <a:ext uri="{FF2B5EF4-FFF2-40B4-BE49-F238E27FC236}">
                <a16:creationId xmlns:a16="http://schemas.microsoft.com/office/drawing/2014/main" id="{CA63DB2D-3E1D-3F4E-A92A-8A8167D7B846}"/>
              </a:ext>
            </a:extLst>
          </p:cNvPr>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58</a:t>
            </a:fld>
            <a:endParaRPr lang="en-US" altLang="en-US">
              <a:solidFill>
                <a:srgbClr val="052049"/>
              </a:solidFill>
            </a:endParaRPr>
          </a:p>
        </p:txBody>
      </p:sp>
      <p:sp>
        <p:nvSpPr>
          <p:cNvPr id="6" name="TextBox 5">
            <a:extLst>
              <a:ext uri="{FF2B5EF4-FFF2-40B4-BE49-F238E27FC236}">
                <a16:creationId xmlns:a16="http://schemas.microsoft.com/office/drawing/2014/main" id="{33B48A50-A2DC-854B-B06A-2538E22D3D22}"/>
              </a:ext>
            </a:extLst>
          </p:cNvPr>
          <p:cNvSpPr txBox="1"/>
          <p:nvPr/>
        </p:nvSpPr>
        <p:spPr bwMode="auto">
          <a:xfrm>
            <a:off x="1048133" y="6353175"/>
            <a:ext cx="3870708" cy="307777"/>
          </a:xfrm>
          <a:prstGeom prst="rect">
            <a:avLst/>
          </a:prstGeom>
          <a:noFill/>
          <a:ln w="19050" algn="ctr">
            <a:noFill/>
            <a:miter lim="800000"/>
            <a:headEnd/>
            <a:tailEnd/>
          </a:ln>
        </p:spPr>
        <p:txBody>
          <a:bodyPr wrap="square" lIns="0" tIns="0" rIns="0" bIns="0" rtlCol="0">
            <a:spAutoFit/>
          </a:bodyPr>
          <a:lstStyle/>
          <a:p>
            <a:r>
              <a:rPr lang="en-US" sz="2000" dirty="0" err="1"/>
              <a:t>Hulley</a:t>
            </a:r>
            <a:r>
              <a:rPr lang="en-US" sz="2000" dirty="0"/>
              <a:t> S, JAMA 1998</a:t>
            </a:r>
          </a:p>
        </p:txBody>
      </p:sp>
      <p:pic>
        <p:nvPicPr>
          <p:cNvPr id="3" name="Picture 2">
            <a:extLst>
              <a:ext uri="{FF2B5EF4-FFF2-40B4-BE49-F238E27FC236}">
                <a16:creationId xmlns:a16="http://schemas.microsoft.com/office/drawing/2014/main" id="{016C8F4B-EFE3-F346-88B1-4614256345B7}"/>
              </a:ext>
            </a:extLst>
          </p:cNvPr>
          <p:cNvPicPr>
            <a:picLocks noChangeAspect="1"/>
          </p:cNvPicPr>
          <p:nvPr/>
        </p:nvPicPr>
        <p:blipFill>
          <a:blip r:embed="rId3"/>
          <a:stretch>
            <a:fillRect/>
          </a:stretch>
        </p:blipFill>
        <p:spPr>
          <a:xfrm>
            <a:off x="249850" y="1304146"/>
            <a:ext cx="8280875" cy="2203555"/>
          </a:xfrm>
          <a:prstGeom prst="rect">
            <a:avLst/>
          </a:prstGeom>
        </p:spPr>
      </p:pic>
      <p:sp>
        <p:nvSpPr>
          <p:cNvPr id="8" name="TextBox 7">
            <a:extLst>
              <a:ext uri="{FF2B5EF4-FFF2-40B4-BE49-F238E27FC236}">
                <a16:creationId xmlns:a16="http://schemas.microsoft.com/office/drawing/2014/main" id="{3F972A7F-0122-0E47-8B88-D45DE14A4136}"/>
              </a:ext>
            </a:extLst>
          </p:cNvPr>
          <p:cNvSpPr txBox="1"/>
          <p:nvPr/>
        </p:nvSpPr>
        <p:spPr bwMode="auto">
          <a:xfrm>
            <a:off x="839592" y="3881925"/>
            <a:ext cx="7691133" cy="2246769"/>
          </a:xfrm>
          <a:prstGeom prst="rect">
            <a:avLst/>
          </a:prstGeom>
          <a:noFill/>
          <a:ln w="19050" algn="ctr">
            <a:noFill/>
            <a:miter lim="800000"/>
            <a:headEnd/>
            <a:tailEnd/>
          </a:ln>
        </p:spPr>
        <p:txBody>
          <a:bodyPr wrap="square" lIns="0" tIns="0" rIns="0" bIns="0" rtlCol="0">
            <a:spAutoFit/>
          </a:bodyPr>
          <a:lstStyle/>
          <a:p>
            <a:r>
              <a:rPr lang="en-US" sz="2000" i="1" dirty="0"/>
              <a:t>“</a:t>
            </a:r>
            <a:r>
              <a:rPr lang="en-US" i="1" dirty="0"/>
              <a:t>postmenopausal women younger than 80 years with established coronary disease who received estrogen plus progestin did not experience a reduction in overall risk of nonfatal MI and CHD death or of other cardiovascular outcomes. </a:t>
            </a:r>
          </a:p>
          <a:p>
            <a:endParaRPr lang="en-US" i="1" dirty="0"/>
          </a:p>
          <a:p>
            <a:r>
              <a:rPr lang="en-US" b="1" i="1" dirty="0"/>
              <a:t>How can this finding be reconciled with the large body of evidence from observational and pathophysiologic studies suggesting that estrogen therapy reduces risk for CHD?”</a:t>
            </a:r>
            <a:endParaRPr lang="en-US" sz="2000" b="1" i="1" dirty="0"/>
          </a:p>
        </p:txBody>
      </p:sp>
      <p:sp>
        <p:nvSpPr>
          <p:cNvPr id="9" name="TextBox 8">
            <a:extLst>
              <a:ext uri="{FF2B5EF4-FFF2-40B4-BE49-F238E27FC236}">
                <a16:creationId xmlns:a16="http://schemas.microsoft.com/office/drawing/2014/main" id="{18E3FB19-3566-8945-8E08-EFDAAFEB06EE}"/>
              </a:ext>
            </a:extLst>
          </p:cNvPr>
          <p:cNvSpPr txBox="1"/>
          <p:nvPr/>
        </p:nvSpPr>
        <p:spPr bwMode="auto">
          <a:xfrm>
            <a:off x="453585" y="974363"/>
            <a:ext cx="8390612" cy="314793"/>
          </a:xfrm>
          <a:prstGeom prst="rect">
            <a:avLst/>
          </a:prstGeom>
          <a:noFill/>
          <a:ln w="19050" algn="ctr">
            <a:noFill/>
            <a:miter lim="800000"/>
            <a:headEnd/>
            <a:tailEnd/>
          </a:ln>
        </p:spPr>
        <p:txBody>
          <a:bodyPr wrap="square" lIns="0" tIns="0" rIns="0" bIns="0" rtlCol="0">
            <a:spAutoFit/>
          </a:bodyPr>
          <a:lstStyle/>
          <a:p>
            <a:r>
              <a:rPr lang="en-US" sz="2000" dirty="0"/>
              <a:t>CHD						Nonfatal MI				CHD Death</a:t>
            </a:r>
          </a:p>
        </p:txBody>
      </p:sp>
      <p:sp>
        <p:nvSpPr>
          <p:cNvPr id="5" name="TextBox 4">
            <a:extLst>
              <a:ext uri="{FF2B5EF4-FFF2-40B4-BE49-F238E27FC236}">
                <a16:creationId xmlns:a16="http://schemas.microsoft.com/office/drawing/2014/main" id="{02F97E92-C76B-9842-84B2-BE5E1544EFFC}"/>
              </a:ext>
            </a:extLst>
          </p:cNvPr>
          <p:cNvSpPr txBox="1"/>
          <p:nvPr/>
        </p:nvSpPr>
        <p:spPr bwMode="auto">
          <a:xfrm>
            <a:off x="3546350" y="319464"/>
            <a:ext cx="4948517" cy="430887"/>
          </a:xfrm>
          <a:prstGeom prst="rect">
            <a:avLst/>
          </a:prstGeom>
          <a:noFill/>
          <a:ln w="19050" algn="ctr">
            <a:noFill/>
            <a:miter lim="800000"/>
            <a:headEnd/>
            <a:tailEnd/>
          </a:ln>
        </p:spPr>
        <p:txBody>
          <a:bodyPr wrap="square" lIns="0" tIns="0" rIns="0" bIns="0" rtlCol="0">
            <a:spAutoFit/>
          </a:bodyPr>
          <a:lstStyle/>
          <a:p>
            <a:r>
              <a:rPr lang="en-US" sz="2800" dirty="0">
                <a:solidFill>
                  <a:schemeClr val="accent1"/>
                </a:solidFill>
                <a:latin typeface="Garamond" panose="02020404030301010803" pitchFamily="18" charset="0"/>
              </a:rPr>
              <a:t>Generally Null</a:t>
            </a:r>
          </a:p>
        </p:txBody>
      </p:sp>
    </p:spTree>
    <p:extLst>
      <p:ext uri="{BB962C8B-B14F-4D97-AF65-F5344CB8AC3E}">
        <p14:creationId xmlns:p14="http://schemas.microsoft.com/office/powerpoint/2010/main" val="425659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animEffect transition="in" filter="dissolv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additive="base">
                                        <p:cTn id="14"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a:extLst>
              <a:ext uri="{FF2B5EF4-FFF2-40B4-BE49-F238E27FC236}">
                <a16:creationId xmlns:a16="http://schemas.microsoft.com/office/drawing/2014/main" id="{7FB9E50F-FE5B-AC4D-84F7-EE1B7AB157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2056" y="6447585"/>
            <a:ext cx="2255184" cy="3487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4" name="Rectangle 2">
            <a:extLst>
              <a:ext uri="{FF2B5EF4-FFF2-40B4-BE49-F238E27FC236}">
                <a16:creationId xmlns:a16="http://schemas.microsoft.com/office/drawing/2014/main" id="{9D0F1324-5E0E-4A49-9CFA-595CF8E992A9}"/>
              </a:ext>
            </a:extLst>
          </p:cNvPr>
          <p:cNvSpPr>
            <a:spLocks noGrp="1" noChangeArrowheads="1"/>
          </p:cNvSpPr>
          <p:nvPr>
            <p:ph type="title"/>
          </p:nvPr>
        </p:nvSpPr>
        <p:spPr bwMode="auto">
          <a:xfrm>
            <a:off x="292755" y="6429375"/>
            <a:ext cx="6194051" cy="3207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2006" rIns="0" bIns="0" numCol="1" rtlCol="0" anchor="ctr" anchorCtr="0" compatLnSpc="1">
            <a:prstTxWarp prst="textNoShape">
              <a:avLst/>
            </a:prstTxWarp>
            <a:normAutofit/>
          </a:bodyPr>
          <a:lstStyle/>
          <a:p>
            <a:pPr>
              <a:tabLst>
                <a:tab pos="638769" algn="l"/>
                <a:tab pos="1277539" algn="l"/>
                <a:tab pos="1916308" algn="l"/>
                <a:tab pos="2555077" algn="l"/>
                <a:tab pos="3193847" algn="l"/>
                <a:tab pos="3832616" algn="l"/>
                <a:tab pos="4471386" algn="l"/>
                <a:tab pos="5110155" algn="l"/>
                <a:tab pos="5748924" algn="l"/>
              </a:tabLst>
            </a:pPr>
            <a:r>
              <a:rPr lang="en-US" altLang="en-US" sz="1059" b="1">
                <a:ea typeface="Arial Unicode MS" panose="020B0604020202020204" pitchFamily="34" charset="-128"/>
                <a:cs typeface="Arial Unicode MS" panose="020B0604020202020204" pitchFamily="34" charset="-128"/>
              </a:rPr>
              <a:t>Manson JE et al. N Engl J Med 2003;349:523-534.</a:t>
            </a:r>
          </a:p>
        </p:txBody>
      </p:sp>
      <p:pic>
        <p:nvPicPr>
          <p:cNvPr id="3075" name="Picture 3">
            <a:extLst>
              <a:ext uri="{FF2B5EF4-FFF2-40B4-BE49-F238E27FC236}">
                <a16:creationId xmlns:a16="http://schemas.microsoft.com/office/drawing/2014/main" id="{DB03E810-18EA-4341-B06A-BA44B9F6E1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9930" y="976501"/>
            <a:ext cx="5424140" cy="537116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AutoShape 4">
            <a:extLst>
              <a:ext uri="{FF2B5EF4-FFF2-40B4-BE49-F238E27FC236}">
                <a16:creationId xmlns:a16="http://schemas.microsoft.com/office/drawing/2014/main" id="{650621BF-9EB2-4145-848F-052DF6501E37}"/>
              </a:ext>
            </a:extLst>
          </p:cNvPr>
          <p:cNvSpPr>
            <a:spLocks noChangeArrowheads="1"/>
          </p:cNvSpPr>
          <p:nvPr/>
        </p:nvSpPr>
        <p:spPr bwMode="auto">
          <a:xfrm>
            <a:off x="537883" y="656316"/>
            <a:ext cx="8068235" cy="645739"/>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9pPr>
          </a:lstStyle>
          <a:p>
            <a:r>
              <a:rPr lang="en-US" altLang="en-US" sz="1800" b="1" dirty="0">
                <a:solidFill>
                  <a:schemeClr val="accent6">
                    <a:lumMod val="75000"/>
                  </a:schemeClr>
                </a:solidFill>
                <a:ea typeface="Arial Unicode MS" panose="020B0604020202020204" pitchFamily="34" charset="-128"/>
                <a:cs typeface="Arial Unicode MS" panose="020B0604020202020204" pitchFamily="34" charset="-128"/>
              </a:rPr>
              <a:t>Kaplan–Meier Estimates of Cumulative Hazard Rates of CHD.</a:t>
            </a:r>
          </a:p>
        </p:txBody>
      </p:sp>
      <p:sp>
        <p:nvSpPr>
          <p:cNvPr id="2" name="TextBox 1">
            <a:extLst>
              <a:ext uri="{FF2B5EF4-FFF2-40B4-BE49-F238E27FC236}">
                <a16:creationId xmlns:a16="http://schemas.microsoft.com/office/drawing/2014/main" id="{12FD4A5E-D81C-D749-A13B-73E6E0E4FBB4}"/>
              </a:ext>
            </a:extLst>
          </p:cNvPr>
          <p:cNvSpPr txBox="1"/>
          <p:nvPr/>
        </p:nvSpPr>
        <p:spPr bwMode="auto">
          <a:xfrm>
            <a:off x="537883" y="125506"/>
            <a:ext cx="8299357" cy="430887"/>
          </a:xfrm>
          <a:prstGeom prst="rect">
            <a:avLst/>
          </a:prstGeom>
          <a:noFill/>
          <a:ln w="19050" algn="ctr">
            <a:noFill/>
            <a:miter lim="800000"/>
            <a:headEnd/>
            <a:tailEnd/>
          </a:ln>
        </p:spPr>
        <p:txBody>
          <a:bodyPr wrap="square" lIns="0" tIns="0" rIns="0" bIns="0" rtlCol="0">
            <a:spAutoFit/>
          </a:bodyPr>
          <a:lstStyle/>
          <a:p>
            <a:r>
              <a:rPr lang="en-US" sz="2800" dirty="0"/>
              <a:t>WHI RCT Results</a:t>
            </a:r>
          </a:p>
        </p:txBody>
      </p:sp>
      <p:sp>
        <p:nvSpPr>
          <p:cNvPr id="7" name="TextBox 6">
            <a:extLst>
              <a:ext uri="{FF2B5EF4-FFF2-40B4-BE49-F238E27FC236}">
                <a16:creationId xmlns:a16="http://schemas.microsoft.com/office/drawing/2014/main" id="{95CD6354-D19B-1F4A-B4B3-CE59553555E0}"/>
              </a:ext>
            </a:extLst>
          </p:cNvPr>
          <p:cNvSpPr txBox="1"/>
          <p:nvPr/>
        </p:nvSpPr>
        <p:spPr bwMode="auto">
          <a:xfrm>
            <a:off x="3657600" y="179574"/>
            <a:ext cx="4948517" cy="307777"/>
          </a:xfrm>
          <a:prstGeom prst="rect">
            <a:avLst/>
          </a:prstGeom>
          <a:noFill/>
          <a:ln w="19050" algn="ctr">
            <a:noFill/>
            <a:miter lim="800000"/>
            <a:headEnd/>
            <a:tailEnd/>
          </a:ln>
        </p:spPr>
        <p:txBody>
          <a:bodyPr wrap="square" lIns="0" tIns="0" rIns="0" bIns="0" rtlCol="0">
            <a:spAutoFit/>
          </a:bodyPr>
          <a:lstStyle/>
          <a:p>
            <a:r>
              <a:rPr lang="en-US" sz="2000" dirty="0">
                <a:solidFill>
                  <a:schemeClr val="accent1"/>
                </a:solidFill>
              </a:rPr>
              <a:t>Suggestive harmful effect of intervention</a:t>
            </a:r>
          </a:p>
        </p:txBody>
      </p:sp>
      <p:sp>
        <p:nvSpPr>
          <p:cNvPr id="3" name="TextBox 2">
            <a:extLst>
              <a:ext uri="{FF2B5EF4-FFF2-40B4-BE49-F238E27FC236}">
                <a16:creationId xmlns:a16="http://schemas.microsoft.com/office/drawing/2014/main" id="{6C8B23A0-11F3-1D41-B63F-3CD7482ED27B}"/>
              </a:ext>
            </a:extLst>
          </p:cNvPr>
          <p:cNvSpPr txBox="1"/>
          <p:nvPr/>
        </p:nvSpPr>
        <p:spPr bwMode="auto">
          <a:xfrm>
            <a:off x="292754" y="1613647"/>
            <a:ext cx="1966352" cy="1107996"/>
          </a:xfrm>
          <a:prstGeom prst="rect">
            <a:avLst/>
          </a:prstGeom>
          <a:noFill/>
          <a:ln w="19050" algn="ctr">
            <a:noFill/>
            <a:miter lim="800000"/>
            <a:headEnd/>
            <a:tailEnd/>
          </a:ln>
        </p:spPr>
        <p:txBody>
          <a:bodyPr wrap="square" lIns="0" tIns="0" rIns="0" bIns="0" rtlCol="0">
            <a:spAutoFit/>
          </a:bodyPr>
          <a:lstStyle/>
          <a:p>
            <a:r>
              <a:rPr lang="en-US" sz="2400" dirty="0">
                <a:solidFill>
                  <a:srgbClr val="002060"/>
                </a:solidFill>
              </a:rPr>
              <a:t>How would you interpret this Figure?</a:t>
            </a:r>
          </a:p>
        </p:txBody>
      </p:sp>
    </p:spTree>
    <p:extLst>
      <p:ext uri="{BB962C8B-B14F-4D97-AF65-F5344CB8AC3E}">
        <p14:creationId xmlns:p14="http://schemas.microsoft.com/office/powerpoint/2010/main" val="1911793901"/>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725352" y="1160458"/>
            <a:ext cx="3376245" cy="584775"/>
          </a:xfrm>
          <a:prstGeom prst="rect">
            <a:avLst/>
          </a:prstGeom>
          <a:noFill/>
          <a:ln w="9525">
            <a:noFill/>
            <a:miter lim="800000"/>
            <a:headEnd/>
            <a:tailEnd/>
          </a:ln>
        </p:spPr>
        <p:txBody>
          <a:bodyPr wrap="none">
            <a:spAutoFit/>
          </a:bodyPr>
          <a:lstStyle/>
          <a:p>
            <a:pPr algn="ctr" defTabSz="914400" eaLnBrk="0" fontAlgn="base" hangingPunct="0">
              <a:spcBef>
                <a:spcPct val="0"/>
              </a:spcBef>
              <a:spcAft>
                <a:spcPct val="0"/>
              </a:spcAft>
            </a:pPr>
            <a:r>
              <a:rPr lang="en-US" sz="3200" dirty="0">
                <a:solidFill>
                  <a:srgbClr val="052049"/>
                </a:solidFill>
                <a:latin typeface="Garamond" charset="0"/>
              </a:rPr>
              <a:t>Unit of observation</a:t>
            </a:r>
          </a:p>
        </p:txBody>
      </p:sp>
      <p:sp>
        <p:nvSpPr>
          <p:cNvPr id="21507" name="Line 4"/>
          <p:cNvSpPr>
            <a:spLocks noChangeShapeType="1"/>
          </p:cNvSpPr>
          <p:nvPr/>
        </p:nvSpPr>
        <p:spPr bwMode="auto">
          <a:xfrm flipH="1">
            <a:off x="3429000" y="1739895"/>
            <a:ext cx="533400" cy="533400"/>
          </a:xfrm>
          <a:prstGeom prst="line">
            <a:avLst/>
          </a:prstGeom>
          <a:noFill/>
          <a:ln w="9525">
            <a:solidFill>
              <a:schemeClr val="tx1"/>
            </a:solidFill>
            <a:round/>
            <a:headEnd/>
            <a:tailEnd type="triangle" w="med" len="med"/>
          </a:ln>
        </p:spPr>
        <p:txBody>
          <a:bodyPr wrap="none" anchor="ctr"/>
          <a:lstStyle/>
          <a:p>
            <a:pPr defTabSz="914400" eaLnBrk="0" fontAlgn="base" hangingPunct="0">
              <a:spcBef>
                <a:spcPct val="0"/>
              </a:spcBef>
              <a:spcAft>
                <a:spcPct val="0"/>
              </a:spcAft>
            </a:pPr>
            <a:endParaRPr lang="en-US">
              <a:solidFill>
                <a:srgbClr val="052049"/>
              </a:solidFill>
              <a:latin typeface="Garamond" charset="0"/>
            </a:endParaRPr>
          </a:p>
        </p:txBody>
      </p:sp>
      <p:sp>
        <p:nvSpPr>
          <p:cNvPr id="21508" name="Line 5"/>
          <p:cNvSpPr>
            <a:spLocks noChangeShapeType="1"/>
          </p:cNvSpPr>
          <p:nvPr/>
        </p:nvSpPr>
        <p:spPr bwMode="auto">
          <a:xfrm>
            <a:off x="4800600" y="1739895"/>
            <a:ext cx="533400" cy="609600"/>
          </a:xfrm>
          <a:prstGeom prst="line">
            <a:avLst/>
          </a:prstGeom>
          <a:noFill/>
          <a:ln w="9525">
            <a:solidFill>
              <a:schemeClr val="tx1"/>
            </a:solidFill>
            <a:round/>
            <a:headEnd/>
            <a:tailEnd type="triangle" w="med" len="med"/>
          </a:ln>
        </p:spPr>
        <p:txBody>
          <a:bodyPr wrap="none" anchor="ctr"/>
          <a:lstStyle/>
          <a:p>
            <a:pPr defTabSz="914400" eaLnBrk="0" fontAlgn="base" hangingPunct="0">
              <a:spcBef>
                <a:spcPct val="0"/>
              </a:spcBef>
              <a:spcAft>
                <a:spcPct val="0"/>
              </a:spcAft>
            </a:pPr>
            <a:endParaRPr lang="en-US">
              <a:solidFill>
                <a:srgbClr val="052049"/>
              </a:solidFill>
              <a:latin typeface="Garamond" charset="0"/>
            </a:endParaRPr>
          </a:p>
        </p:txBody>
      </p:sp>
      <p:sp>
        <p:nvSpPr>
          <p:cNvPr id="21509" name="Text Box 6"/>
          <p:cNvSpPr txBox="1">
            <a:spLocks noChangeArrowheads="1"/>
          </p:cNvSpPr>
          <p:nvPr/>
        </p:nvSpPr>
        <p:spPr bwMode="auto">
          <a:xfrm>
            <a:off x="439433" y="2120897"/>
            <a:ext cx="3805850" cy="461665"/>
          </a:xfrm>
          <a:prstGeom prst="rect">
            <a:avLst/>
          </a:prstGeom>
          <a:noFill/>
          <a:ln w="9525">
            <a:noFill/>
            <a:miter lim="800000"/>
            <a:headEnd/>
            <a:tailEnd/>
          </a:ln>
        </p:spPr>
        <p:txBody>
          <a:bodyPr wrap="none">
            <a:spAutoFit/>
          </a:bodyPr>
          <a:lstStyle/>
          <a:p>
            <a:pPr algn="ctr" defTabSz="914400" eaLnBrk="0" fontAlgn="base" hangingPunct="0">
              <a:spcBef>
                <a:spcPct val="0"/>
              </a:spcBef>
              <a:spcAft>
                <a:spcPct val="0"/>
              </a:spcAft>
            </a:pPr>
            <a:r>
              <a:rPr lang="en-US" dirty="0">
                <a:solidFill>
                  <a:srgbClr val="052049"/>
                </a:solidFill>
                <a:latin typeface="Garamond" charset="0"/>
              </a:rPr>
              <a:t>Group (e.g., geographic area)</a:t>
            </a:r>
          </a:p>
        </p:txBody>
      </p:sp>
      <p:sp>
        <p:nvSpPr>
          <p:cNvPr id="21510" name="Text Box 7"/>
          <p:cNvSpPr txBox="1">
            <a:spLocks noChangeArrowheads="1"/>
          </p:cNvSpPr>
          <p:nvPr/>
        </p:nvSpPr>
        <p:spPr bwMode="auto">
          <a:xfrm>
            <a:off x="5456770" y="2044697"/>
            <a:ext cx="1553630" cy="461665"/>
          </a:xfrm>
          <a:prstGeom prst="rect">
            <a:avLst/>
          </a:prstGeom>
          <a:noFill/>
          <a:ln w="9525">
            <a:noFill/>
            <a:miter lim="800000"/>
            <a:headEnd/>
            <a:tailEnd/>
          </a:ln>
        </p:spPr>
        <p:txBody>
          <a:bodyPr wrap="none">
            <a:spAutoFit/>
          </a:bodyPr>
          <a:lstStyle/>
          <a:p>
            <a:pPr algn="ctr" defTabSz="914400" eaLnBrk="0" fontAlgn="base" hangingPunct="0">
              <a:spcBef>
                <a:spcPct val="0"/>
              </a:spcBef>
              <a:spcAft>
                <a:spcPct val="0"/>
              </a:spcAft>
            </a:pPr>
            <a:r>
              <a:rPr lang="en-US" b="1" dirty="0">
                <a:solidFill>
                  <a:srgbClr val="052049"/>
                </a:solidFill>
                <a:latin typeface="Garamond" charset="0"/>
              </a:rPr>
              <a:t>Individual</a:t>
            </a:r>
          </a:p>
        </p:txBody>
      </p:sp>
      <p:sp>
        <p:nvSpPr>
          <p:cNvPr id="21511" name="Line 8"/>
          <p:cNvSpPr>
            <a:spLocks noChangeShapeType="1"/>
          </p:cNvSpPr>
          <p:nvPr/>
        </p:nvSpPr>
        <p:spPr bwMode="auto">
          <a:xfrm>
            <a:off x="1070529" y="3265989"/>
            <a:ext cx="0" cy="457200"/>
          </a:xfrm>
          <a:prstGeom prst="line">
            <a:avLst/>
          </a:prstGeom>
          <a:noFill/>
          <a:ln w="9525">
            <a:solidFill>
              <a:schemeClr val="tx1"/>
            </a:solidFill>
            <a:round/>
            <a:headEnd/>
            <a:tailEnd type="triangle" w="med" len="med"/>
          </a:ln>
        </p:spPr>
        <p:txBody>
          <a:bodyPr wrap="none" anchor="ctr"/>
          <a:lstStyle/>
          <a:p>
            <a:pPr defTabSz="914400" eaLnBrk="0" fontAlgn="base" hangingPunct="0">
              <a:spcBef>
                <a:spcPct val="0"/>
              </a:spcBef>
              <a:spcAft>
                <a:spcPct val="0"/>
              </a:spcAft>
            </a:pPr>
            <a:endParaRPr lang="en-US">
              <a:solidFill>
                <a:srgbClr val="052049"/>
              </a:solidFill>
              <a:latin typeface="Garamond" charset="0"/>
            </a:endParaRPr>
          </a:p>
        </p:txBody>
      </p:sp>
      <p:sp>
        <p:nvSpPr>
          <p:cNvPr id="21512" name="Line 9"/>
          <p:cNvSpPr>
            <a:spLocks noChangeShapeType="1"/>
          </p:cNvSpPr>
          <p:nvPr/>
        </p:nvSpPr>
        <p:spPr bwMode="auto">
          <a:xfrm flipH="1">
            <a:off x="3616036" y="4195184"/>
            <a:ext cx="1469520" cy="827194"/>
          </a:xfrm>
          <a:prstGeom prst="line">
            <a:avLst/>
          </a:prstGeom>
          <a:noFill/>
          <a:ln w="9525">
            <a:solidFill>
              <a:schemeClr val="tx1"/>
            </a:solidFill>
            <a:round/>
            <a:headEnd/>
            <a:tailEnd type="triangle" w="med" len="med"/>
          </a:ln>
        </p:spPr>
        <p:txBody>
          <a:bodyPr wrap="none" anchor="ctr"/>
          <a:lstStyle/>
          <a:p>
            <a:pPr defTabSz="914400" eaLnBrk="0" fontAlgn="base" hangingPunct="0">
              <a:spcBef>
                <a:spcPct val="0"/>
              </a:spcBef>
              <a:spcAft>
                <a:spcPct val="0"/>
              </a:spcAft>
            </a:pPr>
            <a:endParaRPr lang="en-US">
              <a:solidFill>
                <a:srgbClr val="052049"/>
              </a:solidFill>
              <a:latin typeface="Garamond" charset="0"/>
            </a:endParaRPr>
          </a:p>
        </p:txBody>
      </p:sp>
      <p:sp>
        <p:nvSpPr>
          <p:cNvPr id="21513" name="Text Box 10"/>
          <p:cNvSpPr txBox="1">
            <a:spLocks noChangeArrowheads="1"/>
          </p:cNvSpPr>
          <p:nvPr/>
        </p:nvSpPr>
        <p:spPr bwMode="auto">
          <a:xfrm>
            <a:off x="148701" y="3589483"/>
            <a:ext cx="2258952" cy="461665"/>
          </a:xfrm>
          <a:prstGeom prst="rect">
            <a:avLst/>
          </a:prstGeom>
          <a:noFill/>
          <a:ln w="9525">
            <a:noFill/>
            <a:miter lim="800000"/>
            <a:headEnd/>
            <a:tailEnd/>
          </a:ln>
        </p:spPr>
        <p:txBody>
          <a:bodyPr wrap="none">
            <a:spAutoFit/>
          </a:bodyPr>
          <a:lstStyle/>
          <a:p>
            <a:pPr algn="ctr" defTabSz="914400" eaLnBrk="0" fontAlgn="base" hangingPunct="0">
              <a:spcBef>
                <a:spcPct val="0"/>
              </a:spcBef>
              <a:spcAft>
                <a:spcPct val="0"/>
              </a:spcAft>
            </a:pPr>
            <a:r>
              <a:rPr lang="en-US" dirty="0">
                <a:solidFill>
                  <a:srgbClr val="052049"/>
                </a:solidFill>
                <a:latin typeface="Garamond" charset="0"/>
              </a:rPr>
              <a:t>Ecologic Studies</a:t>
            </a:r>
          </a:p>
        </p:txBody>
      </p:sp>
      <p:sp>
        <p:nvSpPr>
          <p:cNvPr id="21514" name="Text Box 11"/>
          <p:cNvSpPr txBox="1">
            <a:spLocks noChangeArrowheads="1"/>
          </p:cNvSpPr>
          <p:nvPr/>
        </p:nvSpPr>
        <p:spPr bwMode="auto">
          <a:xfrm>
            <a:off x="4616650" y="4865535"/>
            <a:ext cx="2233305" cy="1384995"/>
          </a:xfrm>
          <a:prstGeom prst="rect">
            <a:avLst/>
          </a:prstGeom>
          <a:noFill/>
          <a:ln w="9525">
            <a:noFill/>
            <a:miter lim="800000"/>
            <a:headEnd/>
            <a:tailEnd/>
          </a:ln>
        </p:spPr>
        <p:txBody>
          <a:bodyPr wrap="none">
            <a:spAutoFit/>
          </a:bodyPr>
          <a:lstStyle/>
          <a:p>
            <a:pPr algn="ctr" defTabSz="914400" eaLnBrk="0" fontAlgn="base" hangingPunct="0">
              <a:spcBef>
                <a:spcPct val="50000"/>
              </a:spcBef>
              <a:spcAft>
                <a:spcPct val="0"/>
              </a:spcAft>
            </a:pPr>
            <a:r>
              <a:rPr lang="en-US" u="sng" dirty="0">
                <a:solidFill>
                  <a:srgbClr val="052049"/>
                </a:solidFill>
                <a:latin typeface="Garamond" charset="0"/>
              </a:rPr>
              <a:t>Between-subject</a:t>
            </a:r>
          </a:p>
          <a:p>
            <a:pPr algn="ctr" defTabSz="914400" eaLnBrk="0" fontAlgn="base" hangingPunct="0">
              <a:spcBef>
                <a:spcPct val="0"/>
              </a:spcBef>
              <a:spcAft>
                <a:spcPct val="0"/>
              </a:spcAft>
            </a:pPr>
            <a:r>
              <a:rPr lang="en-US" sz="2000" dirty="0">
                <a:solidFill>
                  <a:srgbClr val="052049"/>
                </a:solidFill>
                <a:latin typeface="Garamond" charset="0"/>
              </a:rPr>
              <a:t>Cohort </a:t>
            </a:r>
          </a:p>
          <a:p>
            <a:pPr algn="ctr" defTabSz="914400" eaLnBrk="0" fontAlgn="base" hangingPunct="0">
              <a:spcBef>
                <a:spcPct val="0"/>
              </a:spcBef>
              <a:spcAft>
                <a:spcPct val="0"/>
              </a:spcAft>
            </a:pPr>
            <a:r>
              <a:rPr lang="en-US" sz="2000" dirty="0">
                <a:solidFill>
                  <a:srgbClr val="052049"/>
                </a:solidFill>
                <a:latin typeface="Garamond" charset="0"/>
              </a:rPr>
              <a:t>Cross-sectional</a:t>
            </a:r>
          </a:p>
          <a:p>
            <a:pPr algn="ctr" defTabSz="914400" eaLnBrk="0" fontAlgn="base" hangingPunct="0">
              <a:spcBef>
                <a:spcPct val="0"/>
              </a:spcBef>
              <a:spcAft>
                <a:spcPct val="0"/>
              </a:spcAft>
            </a:pPr>
            <a:r>
              <a:rPr lang="en-US" sz="2000" dirty="0">
                <a:solidFill>
                  <a:srgbClr val="052049"/>
                </a:solidFill>
                <a:latin typeface="Garamond" charset="0"/>
              </a:rPr>
              <a:t>Case-Control</a:t>
            </a:r>
          </a:p>
        </p:txBody>
      </p:sp>
      <p:sp>
        <p:nvSpPr>
          <p:cNvPr id="21515" name="Text Box 13"/>
          <p:cNvSpPr txBox="1">
            <a:spLocks noChangeArrowheads="1"/>
          </p:cNvSpPr>
          <p:nvPr/>
        </p:nvSpPr>
        <p:spPr bwMode="auto">
          <a:xfrm>
            <a:off x="6387081" y="3775611"/>
            <a:ext cx="2642620" cy="1631216"/>
          </a:xfrm>
          <a:prstGeom prst="rect">
            <a:avLst/>
          </a:prstGeom>
          <a:noFill/>
          <a:ln w="9525">
            <a:noFill/>
            <a:miter lim="800000"/>
            <a:headEnd/>
            <a:tailEnd/>
          </a:ln>
        </p:spPr>
        <p:txBody>
          <a:bodyPr wrap="square">
            <a:spAutoFit/>
          </a:bodyPr>
          <a:lstStyle/>
          <a:p>
            <a:pPr marL="342900" indent="-342900" algn="ctr" defTabSz="914400" eaLnBrk="0" fontAlgn="base" hangingPunct="0">
              <a:spcBef>
                <a:spcPct val="0"/>
              </a:spcBef>
              <a:spcAft>
                <a:spcPct val="0"/>
              </a:spcAft>
              <a:buFont typeface="Arial" panose="020B0604020202020204" pitchFamily="34" charset="0"/>
              <a:buChar char="•"/>
            </a:pPr>
            <a:r>
              <a:rPr lang="en-US" sz="2000" dirty="0">
                <a:solidFill>
                  <a:srgbClr val="052049"/>
                </a:solidFill>
                <a:latin typeface="Garamond" charset="0"/>
              </a:rPr>
              <a:t>Randomized Controlled Trial (RCT)</a:t>
            </a:r>
          </a:p>
          <a:p>
            <a:pPr marL="342900" indent="-342900" algn="ctr" defTabSz="914400" eaLnBrk="0" fontAlgn="base" hangingPunct="0">
              <a:spcBef>
                <a:spcPct val="0"/>
              </a:spcBef>
              <a:spcAft>
                <a:spcPct val="0"/>
              </a:spcAft>
              <a:buFont typeface="Arial" panose="020B0604020202020204" pitchFamily="34" charset="0"/>
              <a:buChar char="•"/>
            </a:pPr>
            <a:r>
              <a:rPr lang="en-US" sz="2000" dirty="0">
                <a:solidFill>
                  <a:srgbClr val="052049"/>
                </a:solidFill>
                <a:latin typeface="Garamond" charset="0"/>
              </a:rPr>
              <a:t>Non-randomized clinical trial</a:t>
            </a:r>
          </a:p>
        </p:txBody>
      </p:sp>
      <p:sp>
        <p:nvSpPr>
          <p:cNvPr id="21516" name="Text Box 14"/>
          <p:cNvSpPr txBox="1">
            <a:spLocks noChangeArrowheads="1"/>
          </p:cNvSpPr>
          <p:nvPr/>
        </p:nvSpPr>
        <p:spPr bwMode="auto">
          <a:xfrm>
            <a:off x="4575968" y="3667122"/>
            <a:ext cx="2129632" cy="461665"/>
          </a:xfrm>
          <a:prstGeom prst="rect">
            <a:avLst/>
          </a:prstGeom>
          <a:noFill/>
          <a:ln w="9525">
            <a:noFill/>
            <a:miter lim="800000"/>
            <a:headEnd/>
            <a:tailEnd/>
          </a:ln>
        </p:spPr>
        <p:txBody>
          <a:bodyPr wrap="square">
            <a:spAutoFit/>
          </a:bodyPr>
          <a:lstStyle/>
          <a:p>
            <a:pPr algn="ctr" defTabSz="914400" eaLnBrk="0" fontAlgn="base" hangingPunct="0">
              <a:spcBef>
                <a:spcPct val="50000"/>
              </a:spcBef>
              <a:spcAft>
                <a:spcPct val="0"/>
              </a:spcAft>
            </a:pPr>
            <a:r>
              <a:rPr lang="en-US" b="1" dirty="0">
                <a:solidFill>
                  <a:srgbClr val="FF0000"/>
                </a:solidFill>
                <a:latin typeface="Garamond" charset="0"/>
              </a:rPr>
              <a:t>Observational</a:t>
            </a:r>
          </a:p>
        </p:txBody>
      </p:sp>
      <p:sp>
        <p:nvSpPr>
          <p:cNvPr id="21517" name="Text Box 15"/>
          <p:cNvSpPr txBox="1">
            <a:spLocks noChangeArrowheads="1"/>
          </p:cNvSpPr>
          <p:nvPr/>
        </p:nvSpPr>
        <p:spPr bwMode="auto">
          <a:xfrm>
            <a:off x="6591300" y="3097058"/>
            <a:ext cx="2438400" cy="457200"/>
          </a:xfrm>
          <a:prstGeom prst="rect">
            <a:avLst/>
          </a:prstGeom>
          <a:noFill/>
          <a:ln w="9525">
            <a:noFill/>
            <a:miter lim="800000"/>
            <a:headEnd/>
            <a:tailEnd/>
          </a:ln>
        </p:spPr>
        <p:txBody>
          <a:bodyPr>
            <a:spAutoFit/>
          </a:bodyPr>
          <a:lstStyle/>
          <a:p>
            <a:pPr algn="ctr" defTabSz="914400" eaLnBrk="0" fontAlgn="base" hangingPunct="0">
              <a:spcBef>
                <a:spcPct val="50000"/>
              </a:spcBef>
              <a:spcAft>
                <a:spcPct val="0"/>
              </a:spcAft>
            </a:pPr>
            <a:r>
              <a:rPr lang="en-US" b="1" dirty="0">
                <a:solidFill>
                  <a:srgbClr val="FF0000"/>
                </a:solidFill>
                <a:latin typeface="Garamond" charset="0"/>
              </a:rPr>
              <a:t>Experimental</a:t>
            </a:r>
          </a:p>
        </p:txBody>
      </p:sp>
      <p:sp>
        <p:nvSpPr>
          <p:cNvPr id="21518" name="Line 16"/>
          <p:cNvSpPr>
            <a:spLocks noChangeShapeType="1"/>
          </p:cNvSpPr>
          <p:nvPr/>
        </p:nvSpPr>
        <p:spPr bwMode="auto">
          <a:xfrm>
            <a:off x="7886700" y="3513281"/>
            <a:ext cx="0" cy="457200"/>
          </a:xfrm>
          <a:prstGeom prst="line">
            <a:avLst/>
          </a:prstGeom>
          <a:noFill/>
          <a:ln w="9525">
            <a:solidFill>
              <a:schemeClr val="tx1"/>
            </a:solidFill>
            <a:round/>
            <a:headEnd/>
            <a:tailEnd type="triangle" w="med" len="med"/>
          </a:ln>
        </p:spPr>
        <p:txBody>
          <a:bodyPr wrap="none" anchor="ctr"/>
          <a:lstStyle/>
          <a:p>
            <a:pPr defTabSz="914400" eaLnBrk="0" fontAlgn="base" hangingPunct="0">
              <a:spcBef>
                <a:spcPct val="0"/>
              </a:spcBef>
              <a:spcAft>
                <a:spcPct val="0"/>
              </a:spcAft>
            </a:pPr>
            <a:endParaRPr lang="en-US">
              <a:solidFill>
                <a:srgbClr val="052049"/>
              </a:solidFill>
              <a:latin typeface="Garamond" charset="0"/>
            </a:endParaRPr>
          </a:p>
        </p:txBody>
      </p:sp>
      <p:sp>
        <p:nvSpPr>
          <p:cNvPr id="21519" name="Line 17"/>
          <p:cNvSpPr>
            <a:spLocks noChangeShapeType="1"/>
          </p:cNvSpPr>
          <p:nvPr/>
        </p:nvSpPr>
        <p:spPr bwMode="auto">
          <a:xfrm flipH="1">
            <a:off x="5486400" y="2582858"/>
            <a:ext cx="304800" cy="1084262"/>
          </a:xfrm>
          <a:prstGeom prst="line">
            <a:avLst/>
          </a:prstGeom>
          <a:noFill/>
          <a:ln w="9525">
            <a:solidFill>
              <a:schemeClr val="tx1"/>
            </a:solidFill>
            <a:round/>
            <a:headEnd/>
            <a:tailEnd type="triangle" w="med" len="med"/>
          </a:ln>
        </p:spPr>
        <p:txBody>
          <a:bodyPr wrap="none" anchor="ctr"/>
          <a:lstStyle/>
          <a:p>
            <a:pPr defTabSz="914400" eaLnBrk="0" fontAlgn="base" hangingPunct="0">
              <a:spcBef>
                <a:spcPct val="0"/>
              </a:spcBef>
              <a:spcAft>
                <a:spcPct val="0"/>
              </a:spcAft>
            </a:pPr>
            <a:endParaRPr lang="en-US">
              <a:solidFill>
                <a:srgbClr val="052049"/>
              </a:solidFill>
              <a:latin typeface="Garamond" charset="0"/>
            </a:endParaRPr>
          </a:p>
        </p:txBody>
      </p:sp>
      <p:sp>
        <p:nvSpPr>
          <p:cNvPr id="21520" name="Line 18"/>
          <p:cNvSpPr>
            <a:spLocks noChangeShapeType="1"/>
          </p:cNvSpPr>
          <p:nvPr/>
        </p:nvSpPr>
        <p:spPr bwMode="auto">
          <a:xfrm>
            <a:off x="6248400" y="2624764"/>
            <a:ext cx="685800" cy="506083"/>
          </a:xfrm>
          <a:prstGeom prst="line">
            <a:avLst/>
          </a:prstGeom>
          <a:noFill/>
          <a:ln w="9525">
            <a:solidFill>
              <a:schemeClr val="tx1"/>
            </a:solidFill>
            <a:round/>
            <a:headEnd/>
            <a:tailEnd type="triangle" w="med" len="med"/>
          </a:ln>
        </p:spPr>
        <p:txBody>
          <a:bodyPr wrap="none" anchor="ctr"/>
          <a:lstStyle/>
          <a:p>
            <a:pPr defTabSz="914400" eaLnBrk="0" fontAlgn="base" hangingPunct="0">
              <a:spcBef>
                <a:spcPct val="0"/>
              </a:spcBef>
              <a:spcAft>
                <a:spcPct val="0"/>
              </a:spcAft>
            </a:pPr>
            <a:endParaRPr lang="en-US">
              <a:solidFill>
                <a:srgbClr val="052049"/>
              </a:solidFill>
              <a:latin typeface="Garamond" charset="0"/>
            </a:endParaRPr>
          </a:p>
        </p:txBody>
      </p:sp>
      <p:sp>
        <p:nvSpPr>
          <p:cNvPr id="21521" name="Text Box 21"/>
          <p:cNvSpPr txBox="1">
            <a:spLocks noChangeArrowheads="1"/>
          </p:cNvSpPr>
          <p:nvPr/>
        </p:nvSpPr>
        <p:spPr bwMode="auto">
          <a:xfrm>
            <a:off x="1719514" y="5038721"/>
            <a:ext cx="2869696" cy="1384995"/>
          </a:xfrm>
          <a:prstGeom prst="rect">
            <a:avLst/>
          </a:prstGeom>
          <a:noFill/>
          <a:ln w="9525">
            <a:noFill/>
            <a:miter lim="800000"/>
            <a:headEnd/>
            <a:tailEnd/>
          </a:ln>
        </p:spPr>
        <p:txBody>
          <a:bodyPr wrap="none">
            <a:spAutoFit/>
          </a:bodyPr>
          <a:lstStyle/>
          <a:p>
            <a:pPr algn="ctr" defTabSz="914400" eaLnBrk="0" fontAlgn="base" hangingPunct="0">
              <a:spcBef>
                <a:spcPct val="50000"/>
              </a:spcBef>
              <a:spcAft>
                <a:spcPct val="0"/>
              </a:spcAft>
            </a:pPr>
            <a:r>
              <a:rPr lang="en-US" u="sng" dirty="0">
                <a:solidFill>
                  <a:srgbClr val="052049"/>
                </a:solidFill>
                <a:latin typeface="Garamond" charset="0"/>
              </a:rPr>
              <a:t>Within-subject</a:t>
            </a:r>
          </a:p>
          <a:p>
            <a:pPr algn="ctr" defTabSz="914400" eaLnBrk="0" fontAlgn="base" hangingPunct="0">
              <a:spcBef>
                <a:spcPct val="0"/>
              </a:spcBef>
              <a:spcAft>
                <a:spcPct val="0"/>
              </a:spcAft>
            </a:pPr>
            <a:r>
              <a:rPr lang="en-US" sz="2000" dirty="0">
                <a:solidFill>
                  <a:srgbClr val="052049"/>
                </a:solidFill>
                <a:latin typeface="Garamond" charset="0"/>
              </a:rPr>
              <a:t>Case-crossover</a:t>
            </a:r>
          </a:p>
          <a:p>
            <a:pPr algn="ctr" defTabSz="914400" eaLnBrk="0" fontAlgn="base" hangingPunct="0">
              <a:spcBef>
                <a:spcPct val="0"/>
              </a:spcBef>
              <a:spcAft>
                <a:spcPct val="0"/>
              </a:spcAft>
            </a:pPr>
            <a:r>
              <a:rPr lang="en-US" sz="2000" dirty="0">
                <a:solidFill>
                  <a:srgbClr val="052049"/>
                </a:solidFill>
                <a:latin typeface="Garamond" charset="0"/>
              </a:rPr>
              <a:t>Case only</a:t>
            </a:r>
          </a:p>
          <a:p>
            <a:pPr algn="ctr" defTabSz="914400" eaLnBrk="0" fontAlgn="base" hangingPunct="0">
              <a:spcBef>
                <a:spcPct val="0"/>
              </a:spcBef>
              <a:spcAft>
                <a:spcPct val="0"/>
              </a:spcAft>
            </a:pPr>
            <a:r>
              <a:rPr lang="en-US" sz="2000" dirty="0">
                <a:solidFill>
                  <a:srgbClr val="052049"/>
                </a:solidFill>
                <a:latin typeface="Garamond" charset="0"/>
              </a:rPr>
              <a:t>Self-controlled case series</a:t>
            </a:r>
          </a:p>
        </p:txBody>
      </p:sp>
      <p:sp>
        <p:nvSpPr>
          <p:cNvPr id="21522" name="Line 22"/>
          <p:cNvSpPr>
            <a:spLocks noChangeShapeType="1"/>
          </p:cNvSpPr>
          <p:nvPr/>
        </p:nvSpPr>
        <p:spPr bwMode="auto">
          <a:xfrm>
            <a:off x="5715000" y="4163858"/>
            <a:ext cx="0" cy="701674"/>
          </a:xfrm>
          <a:prstGeom prst="line">
            <a:avLst/>
          </a:prstGeom>
          <a:noFill/>
          <a:ln w="9525">
            <a:solidFill>
              <a:schemeClr val="tx1"/>
            </a:solidFill>
            <a:round/>
            <a:headEnd/>
            <a:tailEnd type="triangle" w="med" len="med"/>
          </a:ln>
        </p:spPr>
        <p:txBody>
          <a:bodyPr wrap="none" anchor="ctr"/>
          <a:lstStyle/>
          <a:p>
            <a:pPr defTabSz="914400" eaLnBrk="0" fontAlgn="base" hangingPunct="0">
              <a:spcBef>
                <a:spcPct val="0"/>
              </a:spcBef>
              <a:spcAft>
                <a:spcPct val="0"/>
              </a:spcAft>
            </a:pPr>
            <a:endParaRPr lang="en-US">
              <a:solidFill>
                <a:srgbClr val="052049"/>
              </a:solidFill>
              <a:latin typeface="Garamond" charset="0"/>
            </a:endParaRPr>
          </a:p>
        </p:txBody>
      </p:sp>
      <p:sp>
        <p:nvSpPr>
          <p:cNvPr id="20" name="Text Box 14"/>
          <p:cNvSpPr txBox="1">
            <a:spLocks noChangeArrowheads="1"/>
          </p:cNvSpPr>
          <p:nvPr/>
        </p:nvSpPr>
        <p:spPr bwMode="auto">
          <a:xfrm>
            <a:off x="56356" y="2902245"/>
            <a:ext cx="1981200" cy="457200"/>
          </a:xfrm>
          <a:prstGeom prst="rect">
            <a:avLst/>
          </a:prstGeom>
          <a:noFill/>
          <a:ln w="9525">
            <a:noFill/>
            <a:miter lim="800000"/>
            <a:headEnd/>
            <a:tailEnd/>
          </a:ln>
        </p:spPr>
        <p:txBody>
          <a:bodyPr>
            <a:spAutoFit/>
          </a:bodyPr>
          <a:lstStyle/>
          <a:p>
            <a:pPr algn="ctr" defTabSz="914400" eaLnBrk="0" fontAlgn="base" hangingPunct="0">
              <a:spcBef>
                <a:spcPct val="50000"/>
              </a:spcBef>
              <a:spcAft>
                <a:spcPct val="0"/>
              </a:spcAft>
            </a:pPr>
            <a:r>
              <a:rPr lang="en-US" dirty="0">
                <a:solidFill>
                  <a:srgbClr val="052049"/>
                </a:solidFill>
                <a:latin typeface="Garamond" charset="0"/>
              </a:rPr>
              <a:t>Observational</a:t>
            </a:r>
          </a:p>
        </p:txBody>
      </p:sp>
      <p:sp>
        <p:nvSpPr>
          <p:cNvPr id="21" name="Text Box 15"/>
          <p:cNvSpPr txBox="1">
            <a:spLocks noChangeArrowheads="1"/>
          </p:cNvSpPr>
          <p:nvPr/>
        </p:nvSpPr>
        <p:spPr bwMode="auto">
          <a:xfrm>
            <a:off x="2647156" y="2853362"/>
            <a:ext cx="2438400" cy="457200"/>
          </a:xfrm>
          <a:prstGeom prst="rect">
            <a:avLst/>
          </a:prstGeom>
          <a:noFill/>
          <a:ln w="9525">
            <a:noFill/>
            <a:miter lim="800000"/>
            <a:headEnd/>
            <a:tailEnd/>
          </a:ln>
        </p:spPr>
        <p:txBody>
          <a:bodyPr>
            <a:spAutoFit/>
          </a:bodyPr>
          <a:lstStyle/>
          <a:p>
            <a:pPr algn="ctr" defTabSz="914400" eaLnBrk="0" fontAlgn="base" hangingPunct="0">
              <a:spcBef>
                <a:spcPct val="50000"/>
              </a:spcBef>
              <a:spcAft>
                <a:spcPct val="0"/>
              </a:spcAft>
            </a:pPr>
            <a:r>
              <a:rPr lang="en-US">
                <a:solidFill>
                  <a:srgbClr val="052049"/>
                </a:solidFill>
                <a:latin typeface="Garamond" charset="0"/>
              </a:rPr>
              <a:t>Experimental</a:t>
            </a:r>
          </a:p>
        </p:txBody>
      </p:sp>
      <p:sp>
        <p:nvSpPr>
          <p:cNvPr id="22" name="Line 17"/>
          <p:cNvSpPr>
            <a:spLocks noChangeShapeType="1"/>
          </p:cNvSpPr>
          <p:nvPr/>
        </p:nvSpPr>
        <p:spPr bwMode="auto">
          <a:xfrm flipH="1">
            <a:off x="1580356" y="2624762"/>
            <a:ext cx="304800" cy="457200"/>
          </a:xfrm>
          <a:prstGeom prst="line">
            <a:avLst/>
          </a:prstGeom>
          <a:noFill/>
          <a:ln w="9525">
            <a:solidFill>
              <a:schemeClr val="tx1"/>
            </a:solidFill>
            <a:round/>
            <a:headEnd/>
            <a:tailEnd type="triangle" w="med" len="med"/>
          </a:ln>
        </p:spPr>
        <p:txBody>
          <a:bodyPr wrap="none" anchor="ctr"/>
          <a:lstStyle/>
          <a:p>
            <a:pPr defTabSz="914400" eaLnBrk="0" fontAlgn="base" hangingPunct="0">
              <a:spcBef>
                <a:spcPct val="0"/>
              </a:spcBef>
              <a:spcAft>
                <a:spcPct val="0"/>
              </a:spcAft>
            </a:pPr>
            <a:endParaRPr lang="en-US">
              <a:solidFill>
                <a:srgbClr val="052049"/>
              </a:solidFill>
              <a:latin typeface="Garamond" charset="0"/>
            </a:endParaRPr>
          </a:p>
        </p:txBody>
      </p:sp>
      <p:sp>
        <p:nvSpPr>
          <p:cNvPr id="23" name="Line 18"/>
          <p:cNvSpPr>
            <a:spLocks noChangeShapeType="1"/>
          </p:cNvSpPr>
          <p:nvPr/>
        </p:nvSpPr>
        <p:spPr bwMode="auto">
          <a:xfrm>
            <a:off x="2342357" y="2624762"/>
            <a:ext cx="685800" cy="304800"/>
          </a:xfrm>
          <a:prstGeom prst="line">
            <a:avLst/>
          </a:prstGeom>
          <a:noFill/>
          <a:ln w="9525">
            <a:solidFill>
              <a:schemeClr val="tx1"/>
            </a:solidFill>
            <a:round/>
            <a:headEnd/>
            <a:tailEnd type="triangle" w="med" len="med"/>
          </a:ln>
        </p:spPr>
        <p:txBody>
          <a:bodyPr wrap="none" anchor="ctr"/>
          <a:lstStyle/>
          <a:p>
            <a:pPr defTabSz="914400" eaLnBrk="0" fontAlgn="base" hangingPunct="0">
              <a:spcBef>
                <a:spcPct val="0"/>
              </a:spcBef>
              <a:spcAft>
                <a:spcPct val="0"/>
              </a:spcAft>
            </a:pPr>
            <a:endParaRPr lang="en-US">
              <a:solidFill>
                <a:srgbClr val="052049"/>
              </a:solidFill>
              <a:latin typeface="Garamond" charset="0"/>
            </a:endParaRPr>
          </a:p>
        </p:txBody>
      </p:sp>
      <p:sp>
        <p:nvSpPr>
          <p:cNvPr id="24" name="Text Box 13"/>
          <p:cNvSpPr txBox="1">
            <a:spLocks noChangeArrowheads="1"/>
          </p:cNvSpPr>
          <p:nvPr/>
        </p:nvSpPr>
        <p:spPr bwMode="auto">
          <a:xfrm>
            <a:off x="2407653" y="3622027"/>
            <a:ext cx="2005822" cy="707886"/>
          </a:xfrm>
          <a:prstGeom prst="rect">
            <a:avLst/>
          </a:prstGeom>
          <a:noFill/>
          <a:ln w="9525">
            <a:noFill/>
            <a:miter lim="800000"/>
            <a:headEnd/>
            <a:tailEnd/>
          </a:ln>
        </p:spPr>
        <p:txBody>
          <a:bodyPr wrap="square">
            <a:spAutoFit/>
          </a:bodyPr>
          <a:lstStyle/>
          <a:p>
            <a:pPr algn="ctr" defTabSz="914400" eaLnBrk="0" fontAlgn="base" hangingPunct="0">
              <a:spcBef>
                <a:spcPct val="0"/>
              </a:spcBef>
              <a:spcAft>
                <a:spcPct val="0"/>
              </a:spcAft>
            </a:pPr>
            <a:r>
              <a:rPr lang="en-US" sz="2000" dirty="0">
                <a:solidFill>
                  <a:srgbClr val="052049"/>
                </a:solidFill>
                <a:latin typeface="Garamond" charset="0"/>
              </a:rPr>
              <a:t>Randomized</a:t>
            </a:r>
          </a:p>
          <a:p>
            <a:pPr algn="ctr" defTabSz="914400" eaLnBrk="0" fontAlgn="base" hangingPunct="0">
              <a:spcBef>
                <a:spcPct val="0"/>
              </a:spcBef>
              <a:spcAft>
                <a:spcPct val="0"/>
              </a:spcAft>
            </a:pPr>
            <a:r>
              <a:rPr lang="en-US" sz="2000" dirty="0">
                <a:solidFill>
                  <a:srgbClr val="052049"/>
                </a:solidFill>
                <a:latin typeface="Garamond" charset="0"/>
              </a:rPr>
              <a:t>Non-randomized</a:t>
            </a:r>
          </a:p>
        </p:txBody>
      </p:sp>
      <p:sp>
        <p:nvSpPr>
          <p:cNvPr id="25" name="Line 16"/>
          <p:cNvSpPr>
            <a:spLocks noChangeShapeType="1"/>
          </p:cNvSpPr>
          <p:nvPr/>
        </p:nvSpPr>
        <p:spPr bwMode="auto">
          <a:xfrm>
            <a:off x="3371506" y="3238643"/>
            <a:ext cx="0" cy="457200"/>
          </a:xfrm>
          <a:prstGeom prst="line">
            <a:avLst/>
          </a:prstGeom>
          <a:noFill/>
          <a:ln w="9525">
            <a:solidFill>
              <a:schemeClr val="tx1"/>
            </a:solidFill>
            <a:round/>
            <a:headEnd/>
            <a:tailEnd type="triangle" w="med" len="med"/>
          </a:ln>
        </p:spPr>
        <p:txBody>
          <a:bodyPr wrap="none" anchor="ctr"/>
          <a:lstStyle/>
          <a:p>
            <a:pPr defTabSz="914400" eaLnBrk="0" fontAlgn="base" hangingPunct="0">
              <a:spcBef>
                <a:spcPct val="0"/>
              </a:spcBef>
              <a:spcAft>
                <a:spcPct val="0"/>
              </a:spcAft>
            </a:pPr>
            <a:endParaRPr lang="en-US">
              <a:solidFill>
                <a:srgbClr val="052049"/>
              </a:solidFill>
              <a:latin typeface="Garamond" charset="0"/>
            </a:endParaRPr>
          </a:p>
        </p:txBody>
      </p:sp>
      <p:sp>
        <p:nvSpPr>
          <p:cNvPr id="26" name="Rectangle 2"/>
          <p:cNvSpPr txBox="1">
            <a:spLocks noChangeArrowheads="1"/>
          </p:cNvSpPr>
          <p:nvPr/>
        </p:nvSpPr>
        <p:spPr bwMode="auto">
          <a:xfrm>
            <a:off x="377302" y="228600"/>
            <a:ext cx="853809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defTabSz="914400"/>
            <a:r>
              <a:rPr lang="en-US" kern="0" dirty="0">
                <a:solidFill>
                  <a:srgbClr val="052049"/>
                </a:solidFill>
                <a:latin typeface="Garamond"/>
              </a:rPr>
              <a:t>Research Studies Based on Humans</a:t>
            </a:r>
          </a:p>
        </p:txBody>
      </p:sp>
      <p:sp>
        <p:nvSpPr>
          <p:cNvPr id="2" name="TextBox 1"/>
          <p:cNvSpPr txBox="1"/>
          <p:nvPr/>
        </p:nvSpPr>
        <p:spPr bwMode="auto">
          <a:xfrm>
            <a:off x="148701" y="0"/>
            <a:ext cx="5308069" cy="307777"/>
          </a:xfrm>
          <a:prstGeom prst="rect">
            <a:avLst/>
          </a:prstGeom>
          <a:noFill/>
          <a:ln w="19050" algn="ctr">
            <a:noFill/>
            <a:miter lim="800000"/>
            <a:headEnd/>
            <a:tailEnd/>
          </a:ln>
        </p:spPr>
        <p:txBody>
          <a:bodyPr wrap="square" lIns="0" tIns="0" rIns="0" bIns="0" rtlCol="0">
            <a:spAutoFit/>
          </a:bodyPr>
          <a:lstStyle/>
          <a:p>
            <a:pPr defTabSz="914400" eaLnBrk="0" fontAlgn="base" hangingPunct="0">
              <a:spcBef>
                <a:spcPct val="0"/>
              </a:spcBef>
              <a:spcAft>
                <a:spcPct val="0"/>
              </a:spcAft>
            </a:pPr>
            <a:r>
              <a:rPr lang="en-US" sz="2000" dirty="0">
                <a:solidFill>
                  <a:srgbClr val="C00000"/>
                </a:solidFill>
                <a:latin typeface="Garamond" charset="0"/>
              </a:rPr>
              <a:t>Recap from </a:t>
            </a:r>
            <a:r>
              <a:rPr lang="en-US" sz="2000" dirty="0" err="1">
                <a:solidFill>
                  <a:srgbClr val="C00000"/>
                </a:solidFill>
                <a:latin typeface="Garamond" charset="0"/>
              </a:rPr>
              <a:t>Epid</a:t>
            </a:r>
            <a:r>
              <a:rPr lang="en-US" sz="2000" dirty="0">
                <a:solidFill>
                  <a:srgbClr val="C00000"/>
                </a:solidFill>
                <a:latin typeface="Garamond" charset="0"/>
              </a:rPr>
              <a:t> Methods I </a:t>
            </a:r>
            <a:r>
              <a:rPr lang="mr-IN" sz="2000" dirty="0">
                <a:solidFill>
                  <a:srgbClr val="C00000"/>
                </a:solidFill>
                <a:latin typeface="Garamond" charset="0"/>
              </a:rPr>
              <a:t>–</a:t>
            </a:r>
            <a:r>
              <a:rPr lang="en-US" sz="2000" dirty="0">
                <a:solidFill>
                  <a:srgbClr val="C00000"/>
                </a:solidFill>
                <a:latin typeface="Garamond" charset="0"/>
              </a:rPr>
              <a:t> Study Design</a:t>
            </a:r>
          </a:p>
        </p:txBody>
      </p:sp>
      <p:sp>
        <p:nvSpPr>
          <p:cNvPr id="3" name="TextBox 2"/>
          <p:cNvSpPr txBox="1"/>
          <p:nvPr/>
        </p:nvSpPr>
        <p:spPr bwMode="auto">
          <a:xfrm flipH="1">
            <a:off x="402401" y="6382512"/>
            <a:ext cx="356551" cy="307777"/>
          </a:xfrm>
          <a:prstGeom prst="rect">
            <a:avLst/>
          </a:prstGeom>
          <a:noFill/>
          <a:ln w="19050" algn="ctr">
            <a:noFill/>
            <a:miter lim="800000"/>
            <a:headEnd/>
            <a:tailEnd/>
          </a:ln>
        </p:spPr>
        <p:txBody>
          <a:bodyPr wrap="square" lIns="0" tIns="0" rIns="0" bIns="0" rtlCol="0">
            <a:spAutoFit/>
          </a:bodyPr>
          <a:lstStyle/>
          <a:p>
            <a:pPr defTabSz="914400" eaLnBrk="0" fontAlgn="base" hangingPunct="0">
              <a:spcBef>
                <a:spcPct val="0"/>
              </a:spcBef>
              <a:spcAft>
                <a:spcPct val="0"/>
              </a:spcAft>
            </a:pPr>
            <a:endParaRPr lang="en-US" sz="2000" dirty="0" err="1">
              <a:solidFill>
                <a:srgbClr val="052049"/>
              </a:solidFill>
              <a:latin typeface="Garamond" charset="0"/>
            </a:endParaRPr>
          </a:p>
        </p:txBody>
      </p:sp>
      <p:sp>
        <p:nvSpPr>
          <p:cNvPr id="5" name="Slide Number Placeholder 4"/>
          <p:cNvSpPr>
            <a:spLocks noGrp="1"/>
          </p:cNvSpPr>
          <p:nvPr>
            <p:ph type="sldNum" sz="quarter" idx="12"/>
          </p:nvPr>
        </p:nvSpPr>
        <p:spPr/>
        <p:txBody>
          <a:bodyPr/>
          <a:lstStyle/>
          <a:p>
            <a:pPr>
              <a:defRPr/>
            </a:pPr>
            <a:fld id="{55DB70E2-3929-4620-B6BA-4AC054379E69}" type="slidenum">
              <a:rPr lang="en-US" smtClean="0">
                <a:solidFill>
                  <a:srgbClr val="052049"/>
                </a:solidFill>
              </a:rPr>
              <a:pPr>
                <a:defRPr/>
              </a:pPr>
              <a:t>6</a:t>
            </a:fld>
            <a:endParaRPr lang="en-US">
              <a:solidFill>
                <a:srgbClr val="052049"/>
              </a:solidFill>
            </a:endParaRPr>
          </a:p>
        </p:txBody>
      </p:sp>
      <p:sp>
        <p:nvSpPr>
          <p:cNvPr id="4" name="Oval 3"/>
          <p:cNvSpPr/>
          <p:nvPr/>
        </p:nvSpPr>
        <p:spPr bwMode="auto">
          <a:xfrm>
            <a:off x="5042692" y="5200649"/>
            <a:ext cx="1372394" cy="342900"/>
          </a:xfrm>
          <a:prstGeom prst="ellipse">
            <a:avLst/>
          </a:prstGeom>
          <a:noFill/>
          <a:ln w="19050" algn="ctr">
            <a:solidFill>
              <a:schemeClr val="accent1"/>
            </a:solidFill>
            <a:miter lim="800000"/>
            <a:headEnd/>
            <a:tailEnd/>
          </a:ln>
        </p:spPr>
        <p:txBody>
          <a:bodyPr wrap="none" rtlCol="0" anchor="ctr"/>
          <a:lstStyle/>
          <a:p>
            <a:pPr algn="ctr" defTabSz="914400" eaLnBrk="0" fontAlgn="base" hangingPunct="0">
              <a:lnSpc>
                <a:spcPct val="90000"/>
              </a:lnSpc>
              <a:spcBef>
                <a:spcPct val="0"/>
              </a:spcBef>
              <a:spcAft>
                <a:spcPct val="0"/>
              </a:spcAft>
            </a:pPr>
            <a:endParaRPr lang="en-US" sz="1600" b="1" dirty="0" err="1">
              <a:solidFill>
                <a:srgbClr val="FFFFFF"/>
              </a:solidFill>
              <a:latin typeface="Garamond"/>
            </a:endParaRPr>
          </a:p>
        </p:txBody>
      </p:sp>
      <p:sp>
        <p:nvSpPr>
          <p:cNvPr id="30" name="Oval 29"/>
          <p:cNvSpPr/>
          <p:nvPr/>
        </p:nvSpPr>
        <p:spPr bwMode="auto">
          <a:xfrm>
            <a:off x="4800600" y="5767391"/>
            <a:ext cx="1766886" cy="409418"/>
          </a:xfrm>
          <a:prstGeom prst="ellipse">
            <a:avLst/>
          </a:prstGeom>
          <a:noFill/>
          <a:ln w="19050" algn="ctr">
            <a:solidFill>
              <a:schemeClr val="accent1"/>
            </a:solidFill>
            <a:miter lim="800000"/>
            <a:headEnd/>
            <a:tailEnd/>
          </a:ln>
        </p:spPr>
        <p:txBody>
          <a:bodyPr wrap="none" rtlCol="0" anchor="ctr"/>
          <a:lstStyle/>
          <a:p>
            <a:pPr algn="ctr" defTabSz="914400" eaLnBrk="0" fontAlgn="base" hangingPunct="0">
              <a:lnSpc>
                <a:spcPct val="90000"/>
              </a:lnSpc>
              <a:spcBef>
                <a:spcPct val="0"/>
              </a:spcBef>
              <a:spcAft>
                <a:spcPct val="0"/>
              </a:spcAft>
            </a:pPr>
            <a:endParaRPr lang="en-US" sz="1600" b="1" dirty="0" err="1">
              <a:solidFill>
                <a:srgbClr val="FFFFFF"/>
              </a:solidFill>
              <a:latin typeface="Garamond"/>
            </a:endParaRPr>
          </a:p>
        </p:txBody>
      </p:sp>
      <p:sp>
        <p:nvSpPr>
          <p:cNvPr id="31" name="Oval 30"/>
          <p:cNvSpPr/>
          <p:nvPr/>
        </p:nvSpPr>
        <p:spPr bwMode="auto">
          <a:xfrm>
            <a:off x="7048102" y="3046482"/>
            <a:ext cx="1638697" cy="507775"/>
          </a:xfrm>
          <a:prstGeom prst="ellipse">
            <a:avLst/>
          </a:prstGeom>
          <a:noFill/>
          <a:ln w="19050" algn="ctr">
            <a:solidFill>
              <a:schemeClr val="accent1"/>
            </a:solidFill>
            <a:miter lim="800000"/>
            <a:headEnd/>
            <a:tailEnd/>
          </a:ln>
        </p:spPr>
        <p:txBody>
          <a:bodyPr wrap="none" rtlCol="0" anchor="ctr"/>
          <a:lstStyle/>
          <a:p>
            <a:pPr algn="ctr" defTabSz="914400" eaLnBrk="0" fontAlgn="base" hangingPunct="0">
              <a:lnSpc>
                <a:spcPct val="90000"/>
              </a:lnSpc>
              <a:spcBef>
                <a:spcPct val="0"/>
              </a:spcBef>
              <a:spcAft>
                <a:spcPct val="0"/>
              </a:spcAft>
            </a:pPr>
            <a:endParaRPr lang="en-US" sz="1600" b="1" dirty="0" err="1">
              <a:solidFill>
                <a:srgbClr val="FFFFFF"/>
              </a:solidFill>
              <a:latin typeface="Garamond"/>
            </a:endParaRPr>
          </a:p>
        </p:txBody>
      </p:sp>
      <p:sp>
        <p:nvSpPr>
          <p:cNvPr id="6" name="Oval 5">
            <a:extLst>
              <a:ext uri="{FF2B5EF4-FFF2-40B4-BE49-F238E27FC236}">
                <a16:creationId xmlns:a16="http://schemas.microsoft.com/office/drawing/2014/main" id="{25352F42-15CE-3E42-928D-CC006024F99E}"/>
              </a:ext>
            </a:extLst>
          </p:cNvPr>
          <p:cNvSpPr/>
          <p:nvPr/>
        </p:nvSpPr>
        <p:spPr bwMode="auto">
          <a:xfrm>
            <a:off x="1759566" y="5022379"/>
            <a:ext cx="2886785" cy="1431128"/>
          </a:xfrm>
          <a:prstGeom prst="ellipse">
            <a:avLst/>
          </a:prstGeom>
          <a:noFill/>
          <a:ln w="19050" algn="ctr">
            <a:solidFill>
              <a:srgbClr val="00B0F0"/>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mc:AlternateContent xmlns:mc="http://schemas.openxmlformats.org/markup-compatibility/2006" xmlns:p14="http://schemas.microsoft.com/office/powerpoint/2010/main" xmlns:iact="http://schemas.microsoft.com/office/powerpoint/2014/inkAction">
        <mc:Choice Requires="p14 iact">
          <p:contentPart p14:bwMode="auto" r:id="rId4">
            <p14:nvContentPartPr>
              <p14:cNvPr id="9" name="Ink 8">
                <a:extLst>
                  <a:ext uri="{FF2B5EF4-FFF2-40B4-BE49-F238E27FC236}">
                    <a16:creationId xmlns:a16="http://schemas.microsoft.com/office/drawing/2014/main" id="{3D5F554D-CE22-4FFA-B23A-481E5E611B8F}"/>
                  </a:ext>
                </a:extLst>
              </p14:cNvPr>
              <p14:cNvContentPartPr/>
              <p14:nvPr>
                <p:extLst>
                  <p:ext uri="{42D2F446-02D8-4167-A562-619A0277C38B}">
                    <p15:isNarration xmlns:p15="http://schemas.microsoft.com/office/powerpoint/2012/main" val="1"/>
                  </p:ext>
                </p:extLst>
              </p14:nvPr>
            </p14:nvContentPartPr>
            <p14:xfrm>
              <a:off x="1000440" y="2247480"/>
              <a:ext cx="7707960" cy="1645560"/>
            </p14:xfrm>
          </p:contentPart>
        </mc:Choice>
        <mc:Fallback xmlns="">
          <p:pic>
            <p:nvPicPr>
              <p:cNvPr id="9" name="Ink 8">
                <a:extLst>
                  <a:ext uri="{FF2B5EF4-FFF2-40B4-BE49-F238E27FC236}">
                    <a16:creationId xmlns:a16="http://schemas.microsoft.com/office/drawing/2014/main" id="{3D5F554D-CE22-4FFA-B23A-481E5E611B8F}"/>
                  </a:ext>
                </a:extLst>
              </p:cNvPr>
              <p:cNvPicPr>
                <a:picLocks noGrp="1" noRot="1" noChangeAspect="1" noMove="1" noResize="1" noEditPoints="1" noAdjustHandles="1" noChangeArrowheads="1" noChangeShapeType="1"/>
              </p:cNvPicPr>
              <p:nvPr/>
            </p:nvPicPr>
            <p:blipFill>
              <a:blip r:embed="rId9"/>
              <a:stretch>
                <a:fillRect/>
              </a:stretch>
            </p:blipFill>
            <p:spPr>
              <a:xfrm>
                <a:off x="984600" y="2184120"/>
                <a:ext cx="7739280" cy="1772280"/>
              </a:xfrm>
              <a:prstGeom prst="rect">
                <a:avLst/>
              </a:prstGeom>
            </p:spPr>
          </p:pic>
        </mc:Fallback>
      </mc:AlternateContent>
      <p:sp>
        <p:nvSpPr>
          <p:cNvPr id="35" name="Oval 34">
            <a:extLst>
              <a:ext uri="{FF2B5EF4-FFF2-40B4-BE49-F238E27FC236}">
                <a16:creationId xmlns:a16="http://schemas.microsoft.com/office/drawing/2014/main" id="{933072D7-E608-5246-8DC0-516FA9124929}"/>
              </a:ext>
            </a:extLst>
          </p:cNvPr>
          <p:cNvSpPr/>
          <p:nvPr/>
        </p:nvSpPr>
        <p:spPr bwMode="auto">
          <a:xfrm>
            <a:off x="6837334" y="3708845"/>
            <a:ext cx="1941155" cy="953713"/>
          </a:xfrm>
          <a:prstGeom prst="ellipse">
            <a:avLst/>
          </a:prstGeom>
          <a:noFill/>
          <a:ln w="19050" algn="ctr">
            <a:solidFill>
              <a:schemeClr val="accent1"/>
            </a:solidFill>
            <a:miter lim="800000"/>
            <a:headEnd/>
            <a:tailEnd/>
          </a:ln>
        </p:spPr>
        <p:txBody>
          <a:bodyPr wrap="none" rtlCol="0" anchor="ctr"/>
          <a:lstStyle/>
          <a:p>
            <a:pPr algn="ctr" defTabSz="914400" eaLnBrk="0" fontAlgn="base" hangingPunct="0">
              <a:lnSpc>
                <a:spcPct val="90000"/>
              </a:lnSpc>
              <a:spcBef>
                <a:spcPct val="0"/>
              </a:spcBef>
              <a:spcAft>
                <a:spcPct val="0"/>
              </a:spcAft>
            </a:pPr>
            <a:endParaRPr lang="en-US" sz="1600" b="1" dirty="0" err="1">
              <a:solidFill>
                <a:srgbClr val="FFFFFF"/>
              </a:solidFill>
              <a:latin typeface="Garamond"/>
            </a:endParaRPr>
          </a:p>
        </p:txBody>
      </p:sp>
    </p:spTree>
    <p:custDataLst>
      <p:tags r:id="rId1"/>
    </p:custDataLst>
    <p:extLst>
      <p:ext uri="{BB962C8B-B14F-4D97-AF65-F5344CB8AC3E}">
        <p14:creationId xmlns:p14="http://schemas.microsoft.com/office/powerpoint/2010/main" val="3858288947"/>
      </p:ext>
    </p:extLst>
  </p:cSld>
  <p:clrMapOvr>
    <a:masterClrMapping/>
  </p:clrMapOvr>
  <p:transition advTm="3170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md type="call" cmd="playFrom(0.0)">
                                      <p:cBhvr>
                                        <p:cTn id="7" dur="1" fill="hold"/>
                                        <p:tgtEl>
                                          <p:spTgt spid="9"/>
                                        </p:tgtEl>
                                      </p:cBhvr>
                                    </p:cmd>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linds(horizontal)">
                                      <p:cBhvr>
                                        <p:cTn id="12" dur="500"/>
                                        <p:tgtEl>
                                          <p:spTgt spid="3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childTnLst>
                                </p:cTn>
                              </p:par>
                              <p:par>
                                <p:cTn id="18" presetID="9"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grpId="1" nodeType="clickEffect">
                                  <p:stCondLst>
                                    <p:cond delay="0"/>
                                  </p:stCondLst>
                                  <p:childTnLst>
                                    <p:animScale>
                                      <p:cBhvr>
                                        <p:cTn id="24" dur="1000" fill="hold"/>
                                        <p:tgtEl>
                                          <p:spTgt spid="31"/>
                                        </p:tgtEl>
                                      </p:cBhvr>
                                      <p:by x="150000" y="150000"/>
                                    </p:animScale>
                                  </p:childTnLst>
                                </p:cTn>
                              </p:par>
                            </p:childTnLst>
                          </p:cTn>
                        </p:par>
                        <p:par>
                          <p:cTn id="25" fill="hold">
                            <p:stCondLst>
                              <p:cond delay="1000"/>
                            </p:stCondLst>
                            <p:childTnLst>
                              <p:par>
                                <p:cTn id="26" presetID="3" presetClass="entr" presetSubtype="10" fill="hold" grpId="0" nodeType="afterEffect">
                                  <p:stCondLst>
                                    <p:cond delay="3500"/>
                                  </p:stCondLst>
                                  <p:childTnLst>
                                    <p:set>
                                      <p:cBhvr>
                                        <p:cTn id="27" dur="1" fill="hold">
                                          <p:stCondLst>
                                            <p:cond delay="0"/>
                                          </p:stCondLst>
                                        </p:cTn>
                                        <p:tgtEl>
                                          <p:spTgt spid="35"/>
                                        </p:tgtEl>
                                        <p:attrNameLst>
                                          <p:attrName>style.visibility</p:attrName>
                                        </p:attrNameLst>
                                      </p:cBhvr>
                                      <p:to>
                                        <p:strVal val="visible"/>
                                      </p:to>
                                    </p:set>
                                    <p:animEffect transition="in" filter="blinds(horizontal)">
                                      <p:cBhvr>
                                        <p:cTn id="2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0" grpId="0" animBg="1"/>
      <p:bldP spid="31" grpId="0" animBg="1"/>
      <p:bldP spid="31" grpId="1" animBg="1"/>
      <p:bldP spid="6" grpId="0" animBg="1"/>
      <p:bldP spid="3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A11102-5FA3-5242-92FC-15420C99DAA2}"/>
              </a:ext>
            </a:extLst>
          </p:cNvPr>
          <p:cNvSpPr>
            <a:spLocks noGrp="1"/>
          </p:cNvSpPr>
          <p:nvPr>
            <p:ph type="sldNum" sz="quarter" idx="13"/>
          </p:nvPr>
        </p:nvSpPr>
        <p:spPr/>
        <p:txBody>
          <a:bodyPr/>
          <a:lstStyle/>
          <a:p>
            <a:pPr>
              <a:defRPr/>
            </a:pPr>
            <a:fld id="{FAA74B69-70FD-A649-B131-F3438782CAA4}" type="slidenum">
              <a:rPr lang="en-US" altLang="en-US" smtClean="0">
                <a:solidFill>
                  <a:srgbClr val="052049"/>
                </a:solidFill>
              </a:rPr>
              <a:pPr>
                <a:defRPr/>
              </a:pPr>
              <a:t>60</a:t>
            </a:fld>
            <a:endParaRPr lang="en-US" altLang="en-US">
              <a:solidFill>
                <a:srgbClr val="052049"/>
              </a:solidFill>
            </a:endParaRPr>
          </a:p>
        </p:txBody>
      </p:sp>
      <p:sp>
        <p:nvSpPr>
          <p:cNvPr id="2" name="Title 1">
            <a:extLst>
              <a:ext uri="{FF2B5EF4-FFF2-40B4-BE49-F238E27FC236}">
                <a16:creationId xmlns:a16="http://schemas.microsoft.com/office/drawing/2014/main" id="{2B801B18-1918-384A-A4EB-F792433FC0B9}"/>
              </a:ext>
            </a:extLst>
          </p:cNvPr>
          <p:cNvSpPr>
            <a:spLocks noGrp="1"/>
          </p:cNvSpPr>
          <p:nvPr>
            <p:ph type="title"/>
          </p:nvPr>
        </p:nvSpPr>
        <p:spPr/>
        <p:txBody>
          <a:bodyPr/>
          <a:lstStyle/>
          <a:p>
            <a:r>
              <a:rPr lang="en-US" dirty="0"/>
              <a:t>NHS vs WHI – HRT &amp; CVD Comparison</a:t>
            </a:r>
          </a:p>
        </p:txBody>
      </p:sp>
      <p:sp>
        <p:nvSpPr>
          <p:cNvPr id="5" name="Text Placeholder 4">
            <a:extLst>
              <a:ext uri="{FF2B5EF4-FFF2-40B4-BE49-F238E27FC236}">
                <a16:creationId xmlns:a16="http://schemas.microsoft.com/office/drawing/2014/main" id="{7CD66998-4EDC-E24B-95FB-289B58A1A94F}"/>
              </a:ext>
            </a:extLst>
          </p:cNvPr>
          <p:cNvSpPr>
            <a:spLocks noGrp="1"/>
          </p:cNvSpPr>
          <p:nvPr>
            <p:ph type="body" sz="quarter" idx="15"/>
          </p:nvPr>
        </p:nvSpPr>
        <p:spPr/>
        <p:txBody>
          <a:bodyPr/>
          <a:lstStyle/>
          <a:p>
            <a:r>
              <a:rPr lang="en-US" dirty="0"/>
              <a:t>What accounts for the apparent discrepancies?</a:t>
            </a:r>
          </a:p>
        </p:txBody>
      </p:sp>
      <p:sp>
        <p:nvSpPr>
          <p:cNvPr id="3" name="Content Placeholder 2">
            <a:extLst>
              <a:ext uri="{FF2B5EF4-FFF2-40B4-BE49-F238E27FC236}">
                <a16:creationId xmlns:a16="http://schemas.microsoft.com/office/drawing/2014/main" id="{3B49CB2F-A96F-5146-8083-7C2B49C843DA}"/>
              </a:ext>
            </a:extLst>
          </p:cNvPr>
          <p:cNvSpPr>
            <a:spLocks noGrp="1"/>
          </p:cNvSpPr>
          <p:nvPr>
            <p:ph sz="quarter" idx="18"/>
          </p:nvPr>
        </p:nvSpPr>
        <p:spPr>
          <a:xfrm>
            <a:off x="77359" y="1704543"/>
            <a:ext cx="3826840" cy="3804111"/>
          </a:xfrm>
        </p:spPr>
        <p:txBody>
          <a:bodyPr/>
          <a:lstStyle/>
          <a:p>
            <a:r>
              <a:rPr lang="en-US" dirty="0"/>
              <a:t>Confounding in Cohort?</a:t>
            </a:r>
          </a:p>
          <a:p>
            <a:r>
              <a:rPr lang="en-US" dirty="0"/>
              <a:t>Or differences in design features?</a:t>
            </a:r>
          </a:p>
          <a:p>
            <a:pPr lvl="1"/>
            <a:r>
              <a:rPr lang="en-US" dirty="0"/>
              <a:t>Study Population</a:t>
            </a:r>
          </a:p>
          <a:p>
            <a:pPr lvl="1"/>
            <a:r>
              <a:rPr lang="en-US" dirty="0"/>
              <a:t>Dose</a:t>
            </a:r>
          </a:p>
          <a:p>
            <a:pPr lvl="1"/>
            <a:r>
              <a:rPr lang="en-US" dirty="0"/>
              <a:t>Duration</a:t>
            </a:r>
          </a:p>
          <a:p>
            <a:pPr lvl="1"/>
            <a:r>
              <a:rPr lang="en-US" dirty="0"/>
              <a:t>Timing</a:t>
            </a:r>
          </a:p>
          <a:p>
            <a:endParaRPr lang="en-US" dirty="0"/>
          </a:p>
        </p:txBody>
      </p:sp>
      <p:sp>
        <p:nvSpPr>
          <p:cNvPr id="6" name="Content Placeholder 5">
            <a:extLst>
              <a:ext uri="{FF2B5EF4-FFF2-40B4-BE49-F238E27FC236}">
                <a16:creationId xmlns:a16="http://schemas.microsoft.com/office/drawing/2014/main" id="{A1B919B4-161C-C049-AD1E-0198AA588BBC}"/>
              </a:ext>
            </a:extLst>
          </p:cNvPr>
          <p:cNvSpPr>
            <a:spLocks noGrp="1"/>
          </p:cNvSpPr>
          <p:nvPr>
            <p:ph sz="quarter" idx="19"/>
          </p:nvPr>
        </p:nvSpPr>
        <p:spPr>
          <a:xfrm>
            <a:off x="3381558" y="1687290"/>
            <a:ext cx="5727936" cy="4222695"/>
          </a:xfrm>
        </p:spPr>
        <p:txBody>
          <a:bodyPr/>
          <a:lstStyle/>
          <a:p>
            <a:r>
              <a:rPr lang="en-US" dirty="0"/>
              <a:t>Probably still some residual confounding</a:t>
            </a:r>
          </a:p>
          <a:p>
            <a:r>
              <a:rPr lang="en-US" dirty="0"/>
              <a:t>Considerations:</a:t>
            </a:r>
          </a:p>
          <a:p>
            <a:pPr lvl="1"/>
            <a:r>
              <a:rPr lang="en-US" dirty="0"/>
              <a:t>WHI older</a:t>
            </a:r>
          </a:p>
          <a:p>
            <a:pPr lvl="1"/>
            <a:r>
              <a:rPr lang="en-US" dirty="0"/>
              <a:t>Early cohort data primarily on estrogen only</a:t>
            </a:r>
          </a:p>
          <a:p>
            <a:pPr lvl="1"/>
            <a:r>
              <a:rPr lang="en-US" dirty="0"/>
              <a:t>Estrogen may ↓ risk of CHD but higher doses ↑ risk of stroke</a:t>
            </a:r>
          </a:p>
          <a:p>
            <a:pPr lvl="1"/>
            <a:r>
              <a:rPr lang="en-US" dirty="0"/>
              <a:t>Timing since menopause may be important due to different biological effects of estrogen on early vs. advanced atherosclerotic lesions</a:t>
            </a:r>
          </a:p>
          <a:p>
            <a:endParaRPr lang="en-US" dirty="0"/>
          </a:p>
        </p:txBody>
      </p:sp>
    </p:spTree>
    <p:extLst>
      <p:ext uri="{BB962C8B-B14F-4D97-AF65-F5344CB8AC3E}">
        <p14:creationId xmlns:p14="http://schemas.microsoft.com/office/powerpoint/2010/main" val="30624128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 calcmode="lin" valueType="num">
                                      <p:cBhvr additive="base">
                                        <p:cTn id="2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 calcmode="lin" valueType="num">
                                      <p:cBhvr additive="base">
                                        <p:cTn id="3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FA66058-8DCF-2547-90EB-2F7A2206735D}"/>
              </a:ext>
            </a:extLst>
          </p:cNvPr>
          <p:cNvSpPr>
            <a:spLocks noGrp="1"/>
          </p:cNvSpPr>
          <p:nvPr>
            <p:ph type="sldNum" sz="quarter" idx="12"/>
          </p:nvPr>
        </p:nvSpPr>
        <p:spPr/>
        <p:txBody>
          <a:bodyPr/>
          <a:lstStyle/>
          <a:p>
            <a:fld id="{7BCC8D0D-EAEC-449D-9161-023DFF90F2E2}" type="slidenum">
              <a:rPr lang="en-US" smtClean="0">
                <a:solidFill>
                  <a:srgbClr val="052049"/>
                </a:solidFill>
              </a:rPr>
              <a:pPr/>
              <a:t>61</a:t>
            </a:fld>
            <a:endParaRPr lang="en-US" dirty="0">
              <a:solidFill>
                <a:srgbClr val="052049"/>
              </a:solidFill>
            </a:endParaRPr>
          </a:p>
        </p:txBody>
      </p:sp>
      <p:sp>
        <p:nvSpPr>
          <p:cNvPr id="4" name="Text Placeholder 3">
            <a:extLst>
              <a:ext uri="{FF2B5EF4-FFF2-40B4-BE49-F238E27FC236}">
                <a16:creationId xmlns:a16="http://schemas.microsoft.com/office/drawing/2014/main" id="{2E091924-F8D4-D644-91C9-6196510B017C}"/>
              </a:ext>
            </a:extLst>
          </p:cNvPr>
          <p:cNvSpPr>
            <a:spLocks noGrp="1"/>
          </p:cNvSpPr>
          <p:nvPr>
            <p:ph type="body" sz="quarter" idx="13"/>
          </p:nvPr>
        </p:nvSpPr>
        <p:spPr/>
        <p:txBody>
          <a:bodyPr>
            <a:normAutofit fontScale="92500" lnSpcReduction="20000"/>
          </a:bodyPr>
          <a:lstStyle/>
          <a:p>
            <a:r>
              <a:rPr lang="en-US" i="1" dirty="0"/>
              <a:t> We present observational analyses from the NHS to simulate the inclusion and exclusion criteria and dose and formulation of HT used in the WHI trials. When analyses were conducted in the broader age range of 50– 79 years, results were discordant for total MI and for several other outcomes. However, </a:t>
            </a:r>
            <a:r>
              <a:rPr lang="en-US" i="1" dirty="0">
                <a:highlight>
                  <a:srgbClr val="00FFFF"/>
                </a:highlight>
              </a:rPr>
              <a:t>much of the apparent discordance in the WHI versus NHS findings disappeared when we restricted our analyses to the ages of 50–59 years at HT initiation, the age range when more than 60% of women initiated HT use in the NHS</a:t>
            </a:r>
            <a:r>
              <a:rPr lang="en-US" i="1" dirty="0"/>
              <a:t>.</a:t>
            </a:r>
          </a:p>
          <a:p>
            <a:endParaRPr lang="en-US" i="1" dirty="0"/>
          </a:p>
        </p:txBody>
      </p:sp>
      <p:sp>
        <p:nvSpPr>
          <p:cNvPr id="5" name="Text Placeholder 4">
            <a:extLst>
              <a:ext uri="{FF2B5EF4-FFF2-40B4-BE49-F238E27FC236}">
                <a16:creationId xmlns:a16="http://schemas.microsoft.com/office/drawing/2014/main" id="{A1026193-D098-5541-B75D-7B9EEC90196A}"/>
              </a:ext>
            </a:extLst>
          </p:cNvPr>
          <p:cNvSpPr>
            <a:spLocks noGrp="1"/>
          </p:cNvSpPr>
          <p:nvPr>
            <p:ph type="body" sz="quarter" idx="14"/>
          </p:nvPr>
        </p:nvSpPr>
        <p:spPr/>
        <p:txBody>
          <a:bodyPr/>
          <a:lstStyle/>
          <a:p>
            <a:r>
              <a:rPr lang="en-US" dirty="0" err="1"/>
              <a:t>Bhupathiraju</a:t>
            </a:r>
            <a:r>
              <a:rPr lang="en-US" dirty="0"/>
              <a:t>, SN et al</a:t>
            </a:r>
          </a:p>
          <a:p>
            <a:endParaRPr lang="en-US" dirty="0"/>
          </a:p>
        </p:txBody>
      </p:sp>
      <p:sp>
        <p:nvSpPr>
          <p:cNvPr id="6" name="Text Placeholder 5">
            <a:extLst>
              <a:ext uri="{FF2B5EF4-FFF2-40B4-BE49-F238E27FC236}">
                <a16:creationId xmlns:a16="http://schemas.microsoft.com/office/drawing/2014/main" id="{E25CF78C-B385-7145-924D-4222F56E80CB}"/>
              </a:ext>
            </a:extLst>
          </p:cNvPr>
          <p:cNvSpPr>
            <a:spLocks noGrp="1"/>
          </p:cNvSpPr>
          <p:nvPr>
            <p:ph type="body" sz="quarter" idx="15"/>
          </p:nvPr>
        </p:nvSpPr>
        <p:spPr/>
        <p:txBody>
          <a:bodyPr/>
          <a:lstStyle/>
          <a:p>
            <a:r>
              <a:rPr lang="en-US" dirty="0"/>
              <a:t>Am J Epidemiol. 2017;186(6):696–708</a:t>
            </a:r>
          </a:p>
          <a:p>
            <a:endParaRPr lang="en-US" dirty="0"/>
          </a:p>
        </p:txBody>
      </p:sp>
    </p:spTree>
    <p:extLst>
      <p:ext uri="{BB962C8B-B14F-4D97-AF65-F5344CB8AC3E}">
        <p14:creationId xmlns:p14="http://schemas.microsoft.com/office/powerpoint/2010/main" val="1183733839"/>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D2E42-45F7-8741-9D21-0DB5242DBABB}"/>
              </a:ext>
            </a:extLst>
          </p:cNvPr>
          <p:cNvSpPr>
            <a:spLocks noGrp="1"/>
          </p:cNvSpPr>
          <p:nvPr>
            <p:ph type="title"/>
          </p:nvPr>
        </p:nvSpPr>
        <p:spPr>
          <a:xfrm>
            <a:off x="0" y="200025"/>
            <a:ext cx="9143999" cy="1287557"/>
          </a:xfrm>
        </p:spPr>
        <p:txBody>
          <a:bodyPr>
            <a:noAutofit/>
          </a:bodyPr>
          <a:lstStyle/>
          <a:p>
            <a:pPr algn="ctr">
              <a:spcAft>
                <a:spcPts val="300"/>
              </a:spcAft>
            </a:pPr>
            <a:r>
              <a:rPr lang="en-US" sz="2400" b="1" dirty="0"/>
              <a:t>Examining sub-groups of Obs. Cohort and RCT data, side by side:</a:t>
            </a:r>
            <a:br>
              <a:rPr lang="en-US" sz="2400" b="1" dirty="0"/>
            </a:br>
            <a:br>
              <a:rPr lang="en-US" sz="2400" dirty="0"/>
            </a:br>
            <a:r>
              <a:rPr lang="en-US" sz="2400" dirty="0"/>
              <a:t>HRT &amp; Total MI, among women 50-79 </a:t>
            </a:r>
            <a:r>
              <a:rPr lang="en-US" sz="2400" dirty="0" err="1"/>
              <a:t>yrs</a:t>
            </a:r>
            <a:r>
              <a:rPr lang="en-US" sz="2400" dirty="0"/>
              <a:t>, </a:t>
            </a:r>
            <a:br>
              <a:rPr lang="en-US" sz="2400" dirty="0"/>
            </a:br>
            <a:r>
              <a:rPr lang="en-US" sz="2400" dirty="0"/>
              <a:t>and within 10 </a:t>
            </a:r>
            <a:r>
              <a:rPr lang="en-US" sz="2400" dirty="0" err="1"/>
              <a:t>yrs</a:t>
            </a:r>
            <a:r>
              <a:rPr lang="en-US" sz="2400" dirty="0"/>
              <a:t> menopause</a:t>
            </a:r>
          </a:p>
        </p:txBody>
      </p:sp>
      <p:sp>
        <p:nvSpPr>
          <p:cNvPr id="4" name="Slide Number Placeholder 3">
            <a:extLst>
              <a:ext uri="{FF2B5EF4-FFF2-40B4-BE49-F238E27FC236}">
                <a16:creationId xmlns:a16="http://schemas.microsoft.com/office/drawing/2014/main" id="{A34C04FD-68BF-9B4C-837E-53E3248C1113}"/>
              </a:ext>
            </a:extLst>
          </p:cNvPr>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62</a:t>
            </a:fld>
            <a:endParaRPr lang="en-US" altLang="en-US">
              <a:solidFill>
                <a:srgbClr val="052049"/>
              </a:solidFill>
            </a:endParaRPr>
          </a:p>
        </p:txBody>
      </p:sp>
      <p:pic>
        <p:nvPicPr>
          <p:cNvPr id="5" name="Picture 4">
            <a:extLst>
              <a:ext uri="{FF2B5EF4-FFF2-40B4-BE49-F238E27FC236}">
                <a16:creationId xmlns:a16="http://schemas.microsoft.com/office/drawing/2014/main" id="{FD98FA65-6E1E-934C-BCF0-6267BF6A2B46}"/>
              </a:ext>
            </a:extLst>
          </p:cNvPr>
          <p:cNvPicPr>
            <a:picLocks noChangeAspect="1"/>
          </p:cNvPicPr>
          <p:nvPr/>
        </p:nvPicPr>
        <p:blipFill>
          <a:blip r:embed="rId3"/>
          <a:stretch>
            <a:fillRect/>
          </a:stretch>
        </p:blipFill>
        <p:spPr>
          <a:xfrm>
            <a:off x="1428750" y="1581150"/>
            <a:ext cx="6286500" cy="3695700"/>
          </a:xfrm>
          <a:prstGeom prst="rect">
            <a:avLst/>
          </a:prstGeom>
        </p:spPr>
      </p:pic>
      <p:sp>
        <p:nvSpPr>
          <p:cNvPr id="6" name="TextBox 5">
            <a:extLst>
              <a:ext uri="{FF2B5EF4-FFF2-40B4-BE49-F238E27FC236}">
                <a16:creationId xmlns:a16="http://schemas.microsoft.com/office/drawing/2014/main" id="{A321672B-EDF7-FA40-89F2-2C3A2F693E9F}"/>
              </a:ext>
            </a:extLst>
          </p:cNvPr>
          <p:cNvSpPr txBox="1"/>
          <p:nvPr/>
        </p:nvSpPr>
        <p:spPr bwMode="auto">
          <a:xfrm>
            <a:off x="874713" y="5644055"/>
            <a:ext cx="4438266" cy="615553"/>
          </a:xfrm>
          <a:prstGeom prst="rect">
            <a:avLst/>
          </a:prstGeom>
          <a:noFill/>
          <a:ln w="19050" algn="ctr">
            <a:noFill/>
            <a:miter lim="800000"/>
            <a:headEnd/>
            <a:tailEnd/>
          </a:ln>
        </p:spPr>
        <p:txBody>
          <a:bodyPr wrap="square" lIns="0" tIns="0" rIns="0" bIns="0" rtlCol="0">
            <a:spAutoFit/>
          </a:bodyPr>
          <a:lstStyle/>
          <a:p>
            <a:r>
              <a:rPr lang="en-US" sz="2000" dirty="0"/>
              <a:t>◼︎ (squares):  WHI (RCT)</a:t>
            </a:r>
          </a:p>
          <a:p>
            <a:r>
              <a:rPr lang="en-US" sz="2000" dirty="0"/>
              <a:t>◆ (diamonds): NHS (COHORT)</a:t>
            </a:r>
          </a:p>
        </p:txBody>
      </p:sp>
      <p:sp>
        <p:nvSpPr>
          <p:cNvPr id="7" name="TextBox 6">
            <a:extLst>
              <a:ext uri="{FF2B5EF4-FFF2-40B4-BE49-F238E27FC236}">
                <a16:creationId xmlns:a16="http://schemas.microsoft.com/office/drawing/2014/main" id="{ED0CA474-4B97-344B-BBD3-5C4EBE1B385D}"/>
              </a:ext>
            </a:extLst>
          </p:cNvPr>
          <p:cNvSpPr txBox="1"/>
          <p:nvPr/>
        </p:nvSpPr>
        <p:spPr bwMode="auto">
          <a:xfrm>
            <a:off x="5312979" y="5821549"/>
            <a:ext cx="3487606" cy="276999"/>
          </a:xfrm>
          <a:prstGeom prst="rect">
            <a:avLst/>
          </a:prstGeom>
          <a:noFill/>
          <a:ln w="19050" algn="ctr">
            <a:noFill/>
            <a:miter lim="800000"/>
            <a:headEnd/>
            <a:tailEnd/>
          </a:ln>
        </p:spPr>
        <p:txBody>
          <a:bodyPr wrap="square" lIns="0" tIns="0" rIns="0" bIns="0" rtlCol="0">
            <a:spAutoFit/>
          </a:bodyPr>
          <a:lstStyle/>
          <a:p>
            <a:r>
              <a:rPr lang="en-US" u="sng" dirty="0">
                <a:solidFill>
                  <a:schemeClr val="accent6">
                    <a:lumMod val="75000"/>
                  </a:schemeClr>
                </a:solidFill>
                <a:hlinkClick r:id="rId4"/>
              </a:rPr>
              <a:t>Bhupathiraju SN, AJE 2017</a:t>
            </a:r>
            <a:endParaRPr lang="en-US" sz="2000" dirty="0">
              <a:solidFill>
                <a:schemeClr val="accent6">
                  <a:lumMod val="75000"/>
                </a:schemeClr>
              </a:solidFill>
            </a:endParaRPr>
          </a:p>
        </p:txBody>
      </p:sp>
    </p:spTree>
    <p:extLst>
      <p:ext uri="{BB962C8B-B14F-4D97-AF65-F5344CB8AC3E}">
        <p14:creationId xmlns:p14="http://schemas.microsoft.com/office/powerpoint/2010/main" val="972592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D2E42-45F7-8741-9D21-0DB5242DBABB}"/>
              </a:ext>
            </a:extLst>
          </p:cNvPr>
          <p:cNvSpPr>
            <a:spLocks noGrp="1"/>
          </p:cNvSpPr>
          <p:nvPr>
            <p:ph type="title"/>
          </p:nvPr>
        </p:nvSpPr>
        <p:spPr>
          <a:xfrm>
            <a:off x="0" y="200025"/>
            <a:ext cx="9143999" cy="1287557"/>
          </a:xfrm>
        </p:spPr>
        <p:txBody>
          <a:bodyPr>
            <a:noAutofit/>
          </a:bodyPr>
          <a:lstStyle/>
          <a:p>
            <a:pPr algn="ctr">
              <a:spcAft>
                <a:spcPts val="300"/>
              </a:spcAft>
            </a:pPr>
            <a:r>
              <a:rPr lang="en-US" sz="2400" b="1" dirty="0"/>
              <a:t>Examining sub-groups of Obs. Cohort and RCT data, side by side:</a:t>
            </a:r>
            <a:br>
              <a:rPr lang="en-US" sz="2400" b="1" dirty="0"/>
            </a:br>
            <a:br>
              <a:rPr lang="en-US" sz="2400" dirty="0"/>
            </a:br>
            <a:r>
              <a:rPr lang="en-US" sz="2400" dirty="0"/>
              <a:t>HRT &amp; Total MI, among women 50-79 </a:t>
            </a:r>
            <a:r>
              <a:rPr lang="en-US" sz="2400" dirty="0" err="1"/>
              <a:t>yrs</a:t>
            </a:r>
            <a:r>
              <a:rPr lang="en-US" sz="2400" dirty="0"/>
              <a:t>, </a:t>
            </a:r>
            <a:br>
              <a:rPr lang="en-US" sz="2400" dirty="0"/>
            </a:br>
            <a:r>
              <a:rPr lang="en-US" sz="2400" dirty="0"/>
              <a:t>and within 10 </a:t>
            </a:r>
            <a:r>
              <a:rPr lang="en-US" sz="2400" dirty="0" err="1"/>
              <a:t>yrs</a:t>
            </a:r>
            <a:r>
              <a:rPr lang="en-US" sz="2400" dirty="0"/>
              <a:t> menopause</a:t>
            </a:r>
          </a:p>
        </p:txBody>
      </p:sp>
      <p:sp>
        <p:nvSpPr>
          <p:cNvPr id="4" name="Slide Number Placeholder 3">
            <a:extLst>
              <a:ext uri="{FF2B5EF4-FFF2-40B4-BE49-F238E27FC236}">
                <a16:creationId xmlns:a16="http://schemas.microsoft.com/office/drawing/2014/main" id="{A34C04FD-68BF-9B4C-837E-53E3248C1113}"/>
              </a:ext>
            </a:extLst>
          </p:cNvPr>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63</a:t>
            </a:fld>
            <a:endParaRPr lang="en-US" altLang="en-US">
              <a:solidFill>
                <a:srgbClr val="052049"/>
              </a:solidFill>
            </a:endParaRPr>
          </a:p>
        </p:txBody>
      </p:sp>
      <p:pic>
        <p:nvPicPr>
          <p:cNvPr id="5" name="Picture 4">
            <a:extLst>
              <a:ext uri="{FF2B5EF4-FFF2-40B4-BE49-F238E27FC236}">
                <a16:creationId xmlns:a16="http://schemas.microsoft.com/office/drawing/2014/main" id="{FD98FA65-6E1E-934C-BCF0-6267BF6A2B46}"/>
              </a:ext>
            </a:extLst>
          </p:cNvPr>
          <p:cNvPicPr>
            <a:picLocks noChangeAspect="1"/>
          </p:cNvPicPr>
          <p:nvPr/>
        </p:nvPicPr>
        <p:blipFill>
          <a:blip r:embed="rId3"/>
          <a:stretch>
            <a:fillRect/>
          </a:stretch>
        </p:blipFill>
        <p:spPr>
          <a:xfrm>
            <a:off x="1428750" y="1581150"/>
            <a:ext cx="6286500" cy="3695700"/>
          </a:xfrm>
          <a:prstGeom prst="rect">
            <a:avLst/>
          </a:prstGeom>
        </p:spPr>
      </p:pic>
      <p:sp>
        <p:nvSpPr>
          <p:cNvPr id="6" name="TextBox 5">
            <a:extLst>
              <a:ext uri="{FF2B5EF4-FFF2-40B4-BE49-F238E27FC236}">
                <a16:creationId xmlns:a16="http://schemas.microsoft.com/office/drawing/2014/main" id="{A321672B-EDF7-FA40-89F2-2C3A2F693E9F}"/>
              </a:ext>
            </a:extLst>
          </p:cNvPr>
          <p:cNvSpPr txBox="1"/>
          <p:nvPr/>
        </p:nvSpPr>
        <p:spPr bwMode="auto">
          <a:xfrm>
            <a:off x="874713" y="5644055"/>
            <a:ext cx="4438266" cy="615553"/>
          </a:xfrm>
          <a:prstGeom prst="rect">
            <a:avLst/>
          </a:prstGeom>
          <a:noFill/>
          <a:ln w="19050" algn="ctr">
            <a:noFill/>
            <a:miter lim="800000"/>
            <a:headEnd/>
            <a:tailEnd/>
          </a:ln>
        </p:spPr>
        <p:txBody>
          <a:bodyPr wrap="square" lIns="0" tIns="0" rIns="0" bIns="0" rtlCol="0">
            <a:spAutoFit/>
          </a:bodyPr>
          <a:lstStyle/>
          <a:p>
            <a:r>
              <a:rPr lang="en-US" sz="2000" dirty="0"/>
              <a:t>◼︎ (squares):  WHI (RCT)</a:t>
            </a:r>
          </a:p>
          <a:p>
            <a:r>
              <a:rPr lang="en-US" sz="2000" dirty="0"/>
              <a:t>◆ (diamonds): NHS (COHORT)</a:t>
            </a:r>
          </a:p>
        </p:txBody>
      </p:sp>
      <p:sp>
        <p:nvSpPr>
          <p:cNvPr id="7" name="TextBox 6">
            <a:extLst>
              <a:ext uri="{FF2B5EF4-FFF2-40B4-BE49-F238E27FC236}">
                <a16:creationId xmlns:a16="http://schemas.microsoft.com/office/drawing/2014/main" id="{ED0CA474-4B97-344B-BBD3-5C4EBE1B385D}"/>
              </a:ext>
            </a:extLst>
          </p:cNvPr>
          <p:cNvSpPr txBox="1"/>
          <p:nvPr/>
        </p:nvSpPr>
        <p:spPr bwMode="auto">
          <a:xfrm>
            <a:off x="5312979" y="5821549"/>
            <a:ext cx="3487606" cy="276999"/>
          </a:xfrm>
          <a:prstGeom prst="rect">
            <a:avLst/>
          </a:prstGeom>
          <a:noFill/>
          <a:ln w="19050" algn="ctr">
            <a:noFill/>
            <a:miter lim="800000"/>
            <a:headEnd/>
            <a:tailEnd/>
          </a:ln>
        </p:spPr>
        <p:txBody>
          <a:bodyPr wrap="square" lIns="0" tIns="0" rIns="0" bIns="0" rtlCol="0">
            <a:spAutoFit/>
          </a:bodyPr>
          <a:lstStyle/>
          <a:p>
            <a:r>
              <a:rPr lang="en-US" u="sng" dirty="0">
                <a:solidFill>
                  <a:schemeClr val="accent6">
                    <a:lumMod val="75000"/>
                  </a:schemeClr>
                </a:solidFill>
                <a:hlinkClick r:id="rId4"/>
              </a:rPr>
              <a:t>Bhupathiraju SN, AJE 2017</a:t>
            </a:r>
            <a:endParaRPr lang="en-US" sz="2000" dirty="0">
              <a:solidFill>
                <a:schemeClr val="accent6">
                  <a:lumMod val="75000"/>
                </a:schemeClr>
              </a:solidFill>
            </a:endParaRPr>
          </a:p>
        </p:txBody>
      </p:sp>
      <p:sp>
        <p:nvSpPr>
          <p:cNvPr id="8" name="TextBox 7">
            <a:extLst>
              <a:ext uri="{FF2B5EF4-FFF2-40B4-BE49-F238E27FC236}">
                <a16:creationId xmlns:a16="http://schemas.microsoft.com/office/drawing/2014/main" id="{0256B91B-0C85-2749-AF30-0C3E7D582885}"/>
              </a:ext>
            </a:extLst>
          </p:cNvPr>
          <p:cNvSpPr txBox="1"/>
          <p:nvPr/>
        </p:nvSpPr>
        <p:spPr bwMode="auto">
          <a:xfrm>
            <a:off x="335434" y="1854787"/>
            <a:ext cx="8629275" cy="615553"/>
          </a:xfrm>
          <a:prstGeom prst="rect">
            <a:avLst/>
          </a:prstGeom>
          <a:noFill/>
          <a:ln w="19050" algn="ctr">
            <a:noFill/>
            <a:miter lim="800000"/>
            <a:headEnd/>
            <a:tailEnd/>
          </a:ln>
        </p:spPr>
        <p:txBody>
          <a:bodyPr wrap="square" lIns="0" tIns="0" rIns="0" bIns="0" rtlCol="0">
            <a:spAutoFit/>
          </a:bodyPr>
          <a:lstStyle/>
          <a:p>
            <a:r>
              <a:rPr lang="en-US" sz="2000" i="1" dirty="0">
                <a:solidFill>
                  <a:schemeClr val="accent1"/>
                </a:solidFill>
              </a:rPr>
              <a:t>“Discrepancies between NHS and WHI could largely be attributed to differences in the age structure of the populations and age at HT initiation.”</a:t>
            </a:r>
            <a:endParaRPr lang="en-US" sz="2400" i="1" dirty="0">
              <a:solidFill>
                <a:schemeClr val="accent1"/>
              </a:solidFill>
            </a:endParaRPr>
          </a:p>
        </p:txBody>
      </p:sp>
    </p:spTree>
    <p:extLst>
      <p:ext uri="{BB962C8B-B14F-4D97-AF65-F5344CB8AC3E}">
        <p14:creationId xmlns:p14="http://schemas.microsoft.com/office/powerpoint/2010/main" val="20164451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BD9E83-A41A-E343-9784-54085D32AFF7}"/>
              </a:ext>
            </a:extLst>
          </p:cNvPr>
          <p:cNvSpPr>
            <a:spLocks noGrp="1"/>
          </p:cNvSpPr>
          <p:nvPr>
            <p:ph type="title"/>
          </p:nvPr>
        </p:nvSpPr>
        <p:spPr/>
        <p:txBody>
          <a:bodyPr/>
          <a:lstStyle/>
          <a:p>
            <a:r>
              <a:rPr lang="en-US" dirty="0"/>
              <a:t>WHI - HRT and MI</a:t>
            </a:r>
          </a:p>
        </p:txBody>
      </p:sp>
      <p:sp>
        <p:nvSpPr>
          <p:cNvPr id="4" name="Slide Number Placeholder 3">
            <a:extLst>
              <a:ext uri="{FF2B5EF4-FFF2-40B4-BE49-F238E27FC236}">
                <a16:creationId xmlns:a16="http://schemas.microsoft.com/office/drawing/2014/main" id="{D0A72A44-C168-3D40-8669-F8F0E97A9F6A}"/>
              </a:ext>
            </a:extLst>
          </p:cNvPr>
          <p:cNvSpPr>
            <a:spLocks noGrp="1"/>
          </p:cNvSpPr>
          <p:nvPr>
            <p:ph type="sldNum" sz="quarter" idx="12"/>
          </p:nvPr>
        </p:nvSpPr>
        <p:spPr/>
        <p:txBody>
          <a:bodyPr/>
          <a:lstStyle/>
          <a:p>
            <a:pPr>
              <a:defRPr/>
            </a:pPr>
            <a:fld id="{FAA74B69-70FD-A649-B131-F3438782CAA4}" type="slidenum">
              <a:rPr lang="en-US" altLang="en-US" smtClean="0">
                <a:solidFill>
                  <a:srgbClr val="052049"/>
                </a:solidFill>
              </a:rPr>
              <a:pPr>
                <a:defRPr/>
              </a:pPr>
              <a:t>64</a:t>
            </a:fld>
            <a:endParaRPr lang="en-US" altLang="en-US">
              <a:solidFill>
                <a:srgbClr val="052049"/>
              </a:solidFill>
            </a:endParaRPr>
          </a:p>
        </p:txBody>
      </p:sp>
      <p:sp>
        <p:nvSpPr>
          <p:cNvPr id="6" name="TextBox 5">
            <a:extLst>
              <a:ext uri="{FF2B5EF4-FFF2-40B4-BE49-F238E27FC236}">
                <a16:creationId xmlns:a16="http://schemas.microsoft.com/office/drawing/2014/main" id="{AC9D380C-89AF-4E42-868C-58440B40ECD4}"/>
              </a:ext>
            </a:extLst>
          </p:cNvPr>
          <p:cNvSpPr txBox="1"/>
          <p:nvPr/>
        </p:nvSpPr>
        <p:spPr bwMode="auto">
          <a:xfrm>
            <a:off x="518170" y="1367121"/>
            <a:ext cx="1900518" cy="923330"/>
          </a:xfrm>
          <a:prstGeom prst="rect">
            <a:avLst/>
          </a:prstGeom>
          <a:noFill/>
          <a:ln w="19050" algn="ctr">
            <a:noFill/>
            <a:miter lim="800000"/>
            <a:headEnd/>
            <a:tailEnd/>
          </a:ln>
        </p:spPr>
        <p:txBody>
          <a:bodyPr wrap="square" lIns="0" tIns="0" rIns="0" bIns="0" rtlCol="0">
            <a:spAutoFit/>
          </a:bodyPr>
          <a:lstStyle/>
          <a:p>
            <a:pPr algn="ctr"/>
            <a:r>
              <a:rPr lang="en-US" sz="2000" dirty="0"/>
              <a:t>Random assignment to HRT</a:t>
            </a:r>
          </a:p>
        </p:txBody>
      </p:sp>
      <p:sp>
        <p:nvSpPr>
          <p:cNvPr id="7" name="TextBox 6">
            <a:extLst>
              <a:ext uri="{FF2B5EF4-FFF2-40B4-BE49-F238E27FC236}">
                <a16:creationId xmlns:a16="http://schemas.microsoft.com/office/drawing/2014/main" id="{33069BFD-6905-C043-8434-C96861772BDB}"/>
              </a:ext>
            </a:extLst>
          </p:cNvPr>
          <p:cNvSpPr txBox="1"/>
          <p:nvPr/>
        </p:nvSpPr>
        <p:spPr bwMode="auto">
          <a:xfrm>
            <a:off x="3191434" y="1671922"/>
            <a:ext cx="1900518" cy="307777"/>
          </a:xfrm>
          <a:prstGeom prst="rect">
            <a:avLst/>
          </a:prstGeom>
          <a:noFill/>
          <a:ln w="19050" algn="ctr">
            <a:noFill/>
            <a:miter lim="800000"/>
            <a:headEnd/>
            <a:tailEnd/>
          </a:ln>
        </p:spPr>
        <p:txBody>
          <a:bodyPr wrap="square" lIns="0" tIns="0" rIns="0" bIns="0" rtlCol="0">
            <a:spAutoFit/>
          </a:bodyPr>
          <a:lstStyle/>
          <a:p>
            <a:pPr algn="ctr"/>
            <a:r>
              <a:rPr lang="en-US" sz="2000" dirty="0"/>
              <a:t>HRT exposure</a:t>
            </a:r>
          </a:p>
        </p:txBody>
      </p:sp>
      <p:sp>
        <p:nvSpPr>
          <p:cNvPr id="8" name="TextBox 7">
            <a:extLst>
              <a:ext uri="{FF2B5EF4-FFF2-40B4-BE49-F238E27FC236}">
                <a16:creationId xmlns:a16="http://schemas.microsoft.com/office/drawing/2014/main" id="{F52D51E2-C2E2-7544-8EB7-E9B52F57C87D}"/>
              </a:ext>
            </a:extLst>
          </p:cNvPr>
          <p:cNvSpPr txBox="1"/>
          <p:nvPr/>
        </p:nvSpPr>
        <p:spPr bwMode="auto">
          <a:xfrm>
            <a:off x="6938683" y="1653993"/>
            <a:ext cx="1687147" cy="307777"/>
          </a:xfrm>
          <a:prstGeom prst="rect">
            <a:avLst/>
          </a:prstGeom>
          <a:noFill/>
          <a:ln w="19050" algn="ctr">
            <a:noFill/>
            <a:miter lim="800000"/>
            <a:headEnd/>
            <a:tailEnd/>
          </a:ln>
        </p:spPr>
        <p:txBody>
          <a:bodyPr wrap="square" lIns="0" tIns="0" rIns="0" bIns="0" rtlCol="0">
            <a:spAutoFit/>
          </a:bodyPr>
          <a:lstStyle/>
          <a:p>
            <a:pPr algn="ctr"/>
            <a:r>
              <a:rPr lang="en-US" sz="2000" dirty="0"/>
              <a:t>MI</a:t>
            </a:r>
          </a:p>
        </p:txBody>
      </p:sp>
      <p:cxnSp>
        <p:nvCxnSpPr>
          <p:cNvPr id="10" name="Straight Arrow Connector 9">
            <a:extLst>
              <a:ext uri="{FF2B5EF4-FFF2-40B4-BE49-F238E27FC236}">
                <a16:creationId xmlns:a16="http://schemas.microsoft.com/office/drawing/2014/main" id="{B0FE211E-B5F7-F24A-BA28-20DF40F985DE}"/>
              </a:ext>
            </a:extLst>
          </p:cNvPr>
          <p:cNvCxnSpPr>
            <a:cxnSpLocks/>
            <a:stCxn id="6" idx="3"/>
            <a:endCxn id="7" idx="1"/>
          </p:cNvCxnSpPr>
          <p:nvPr/>
        </p:nvCxnSpPr>
        <p:spPr>
          <a:xfrm flipV="1">
            <a:off x="2418688" y="1825811"/>
            <a:ext cx="772746" cy="2975"/>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65A106D-F3B2-4F45-B960-AE3F3BDAC213}"/>
              </a:ext>
            </a:extLst>
          </p:cNvPr>
          <p:cNvCxnSpPr>
            <a:cxnSpLocks/>
            <a:stCxn id="7" idx="3"/>
            <a:endCxn id="8" idx="1"/>
          </p:cNvCxnSpPr>
          <p:nvPr/>
        </p:nvCxnSpPr>
        <p:spPr>
          <a:xfrm flipV="1">
            <a:off x="5091952" y="1807882"/>
            <a:ext cx="1846731" cy="1792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63B4A34-F771-954D-9CD8-AD1BC04FEAB7}"/>
              </a:ext>
            </a:extLst>
          </p:cNvPr>
          <p:cNvSpPr txBox="1"/>
          <p:nvPr/>
        </p:nvSpPr>
        <p:spPr bwMode="auto">
          <a:xfrm>
            <a:off x="5540188" y="425002"/>
            <a:ext cx="1371601" cy="307777"/>
          </a:xfrm>
          <a:prstGeom prst="rect">
            <a:avLst/>
          </a:prstGeom>
          <a:noFill/>
          <a:ln w="19050" algn="ctr">
            <a:noFill/>
            <a:miter lim="800000"/>
            <a:headEnd/>
            <a:tailEnd/>
          </a:ln>
        </p:spPr>
        <p:txBody>
          <a:bodyPr wrap="square" lIns="0" tIns="0" rIns="0" bIns="0" rtlCol="0">
            <a:spAutoFit/>
          </a:bodyPr>
          <a:lstStyle/>
          <a:p>
            <a:pPr algn="ctr"/>
            <a:r>
              <a:rPr lang="en-US" sz="2000" dirty="0"/>
              <a:t>C</a:t>
            </a:r>
          </a:p>
        </p:txBody>
      </p:sp>
      <p:cxnSp>
        <p:nvCxnSpPr>
          <p:cNvPr id="9" name="Straight Arrow Connector 8">
            <a:extLst>
              <a:ext uri="{FF2B5EF4-FFF2-40B4-BE49-F238E27FC236}">
                <a16:creationId xmlns:a16="http://schemas.microsoft.com/office/drawing/2014/main" id="{0ACA4B6E-3A0A-E746-B037-32E9BBE7BD9F}"/>
              </a:ext>
            </a:extLst>
          </p:cNvPr>
          <p:cNvCxnSpPr>
            <a:stCxn id="2" idx="2"/>
            <a:endCxn id="7" idx="0"/>
          </p:cNvCxnSpPr>
          <p:nvPr/>
        </p:nvCxnSpPr>
        <p:spPr>
          <a:xfrm flipH="1">
            <a:off x="4141693" y="732779"/>
            <a:ext cx="2084296" cy="93914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0D30DA0-D1B7-EA45-B407-D138CA71DD2A}"/>
              </a:ext>
            </a:extLst>
          </p:cNvPr>
          <p:cNvCxnSpPr>
            <a:stCxn id="2" idx="2"/>
            <a:endCxn id="8" idx="0"/>
          </p:cNvCxnSpPr>
          <p:nvPr/>
        </p:nvCxnSpPr>
        <p:spPr>
          <a:xfrm>
            <a:off x="6225989" y="732779"/>
            <a:ext cx="1556268" cy="921214"/>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F64AA875-E7A5-574B-932E-D514F024CB67}"/>
              </a:ext>
            </a:extLst>
          </p:cNvPr>
          <p:cNvGrpSpPr/>
          <p:nvPr/>
        </p:nvGrpSpPr>
        <p:grpSpPr>
          <a:xfrm>
            <a:off x="491276" y="2962013"/>
            <a:ext cx="8107660" cy="3086152"/>
            <a:chOff x="491276" y="2962013"/>
            <a:chExt cx="8107660" cy="3086152"/>
          </a:xfrm>
        </p:grpSpPr>
        <p:sp>
          <p:nvSpPr>
            <p:cNvPr id="24" name="TextBox 23">
              <a:extLst>
                <a:ext uri="{FF2B5EF4-FFF2-40B4-BE49-F238E27FC236}">
                  <a16:creationId xmlns:a16="http://schemas.microsoft.com/office/drawing/2014/main" id="{D84244FC-B0A8-C749-B718-54FFF628EB04}"/>
                </a:ext>
              </a:extLst>
            </p:cNvPr>
            <p:cNvSpPr txBox="1"/>
            <p:nvPr/>
          </p:nvSpPr>
          <p:spPr bwMode="auto">
            <a:xfrm>
              <a:off x="5692588" y="2962013"/>
              <a:ext cx="1371601" cy="307777"/>
            </a:xfrm>
            <a:prstGeom prst="rect">
              <a:avLst/>
            </a:prstGeom>
            <a:noFill/>
            <a:ln w="19050" algn="ctr">
              <a:noFill/>
              <a:miter lim="800000"/>
              <a:headEnd/>
              <a:tailEnd/>
            </a:ln>
          </p:spPr>
          <p:txBody>
            <a:bodyPr wrap="square" lIns="0" tIns="0" rIns="0" bIns="0" rtlCol="0">
              <a:spAutoFit/>
            </a:bodyPr>
            <a:lstStyle/>
            <a:p>
              <a:pPr algn="ctr"/>
              <a:r>
                <a:rPr lang="en-US" sz="2000" dirty="0"/>
                <a:t>C</a:t>
              </a:r>
            </a:p>
          </p:txBody>
        </p:sp>
        <p:grpSp>
          <p:nvGrpSpPr>
            <p:cNvPr id="3" name="Group 2">
              <a:extLst>
                <a:ext uri="{FF2B5EF4-FFF2-40B4-BE49-F238E27FC236}">
                  <a16:creationId xmlns:a16="http://schemas.microsoft.com/office/drawing/2014/main" id="{7A7F449D-BCBF-3945-B209-FC8B80EAEF24}"/>
                </a:ext>
              </a:extLst>
            </p:cNvPr>
            <p:cNvGrpSpPr/>
            <p:nvPr/>
          </p:nvGrpSpPr>
          <p:grpSpPr>
            <a:xfrm>
              <a:off x="491276" y="3269790"/>
              <a:ext cx="8107660" cy="2778375"/>
              <a:chOff x="491276" y="3269790"/>
              <a:chExt cx="8107660" cy="2778375"/>
            </a:xfrm>
          </p:grpSpPr>
          <p:grpSp>
            <p:nvGrpSpPr>
              <p:cNvPr id="36" name="Group 35">
                <a:extLst>
                  <a:ext uri="{FF2B5EF4-FFF2-40B4-BE49-F238E27FC236}">
                    <a16:creationId xmlns:a16="http://schemas.microsoft.com/office/drawing/2014/main" id="{956507C3-75F9-B349-B457-098937943E44}"/>
                  </a:ext>
                </a:extLst>
              </p:cNvPr>
              <p:cNvGrpSpPr/>
              <p:nvPr/>
            </p:nvGrpSpPr>
            <p:grpSpPr>
              <a:xfrm>
                <a:off x="491276" y="3902135"/>
                <a:ext cx="8107660" cy="2146030"/>
                <a:chOff x="491276" y="3902135"/>
                <a:chExt cx="8107660" cy="2146030"/>
              </a:xfrm>
            </p:grpSpPr>
            <p:sp>
              <p:nvSpPr>
                <p:cNvPr id="25" name="TextBox 24">
                  <a:extLst>
                    <a:ext uri="{FF2B5EF4-FFF2-40B4-BE49-F238E27FC236}">
                      <a16:creationId xmlns:a16="http://schemas.microsoft.com/office/drawing/2014/main" id="{2BD8515E-297C-984E-9757-54B2DBF028A0}"/>
                    </a:ext>
                  </a:extLst>
                </p:cNvPr>
                <p:cNvSpPr txBox="1"/>
                <p:nvPr/>
              </p:nvSpPr>
              <p:spPr bwMode="auto">
                <a:xfrm>
                  <a:off x="491276" y="4226858"/>
                  <a:ext cx="1900518" cy="923330"/>
                </a:xfrm>
                <a:prstGeom prst="rect">
                  <a:avLst/>
                </a:prstGeom>
                <a:noFill/>
                <a:ln w="19050" algn="ctr">
                  <a:noFill/>
                  <a:miter lim="800000"/>
                  <a:headEnd/>
                  <a:tailEnd/>
                </a:ln>
              </p:spPr>
              <p:txBody>
                <a:bodyPr wrap="square" lIns="0" tIns="0" rIns="0" bIns="0" rtlCol="0">
                  <a:spAutoFit/>
                </a:bodyPr>
                <a:lstStyle/>
                <a:p>
                  <a:pPr algn="ctr"/>
                  <a:r>
                    <a:rPr lang="en-US" sz="2000" dirty="0"/>
                    <a:t>Random assignment to HRT</a:t>
                  </a:r>
                </a:p>
              </p:txBody>
            </p:sp>
            <p:sp>
              <p:nvSpPr>
                <p:cNvPr id="26" name="TextBox 25">
                  <a:extLst>
                    <a:ext uri="{FF2B5EF4-FFF2-40B4-BE49-F238E27FC236}">
                      <a16:creationId xmlns:a16="http://schemas.microsoft.com/office/drawing/2014/main" id="{44D85C5E-4800-C94C-9A30-E98BF9BCF623}"/>
                    </a:ext>
                  </a:extLst>
                </p:cNvPr>
                <p:cNvSpPr txBox="1"/>
                <p:nvPr/>
              </p:nvSpPr>
              <p:spPr bwMode="auto">
                <a:xfrm>
                  <a:off x="3164540" y="4531659"/>
                  <a:ext cx="1900518" cy="307777"/>
                </a:xfrm>
                <a:prstGeom prst="rect">
                  <a:avLst/>
                </a:prstGeom>
                <a:noFill/>
                <a:ln w="19050" algn="ctr">
                  <a:noFill/>
                  <a:miter lim="800000"/>
                  <a:headEnd/>
                  <a:tailEnd/>
                </a:ln>
              </p:spPr>
              <p:txBody>
                <a:bodyPr wrap="square" lIns="0" tIns="0" rIns="0" bIns="0" rtlCol="0">
                  <a:spAutoFit/>
                </a:bodyPr>
                <a:lstStyle/>
                <a:p>
                  <a:pPr algn="ctr"/>
                  <a:r>
                    <a:rPr lang="en-US" sz="2000" dirty="0"/>
                    <a:t>HRT exposure</a:t>
                  </a:r>
                </a:p>
              </p:txBody>
            </p:sp>
            <p:sp>
              <p:nvSpPr>
                <p:cNvPr id="27" name="TextBox 26">
                  <a:extLst>
                    <a:ext uri="{FF2B5EF4-FFF2-40B4-BE49-F238E27FC236}">
                      <a16:creationId xmlns:a16="http://schemas.microsoft.com/office/drawing/2014/main" id="{04E0FE36-8E3C-B048-8CEA-92FBF679A5A1}"/>
                    </a:ext>
                  </a:extLst>
                </p:cNvPr>
                <p:cNvSpPr txBox="1"/>
                <p:nvPr/>
              </p:nvSpPr>
              <p:spPr bwMode="auto">
                <a:xfrm>
                  <a:off x="6911789" y="4513730"/>
                  <a:ext cx="1687147" cy="307777"/>
                </a:xfrm>
                <a:prstGeom prst="rect">
                  <a:avLst/>
                </a:prstGeom>
                <a:noFill/>
                <a:ln w="19050" algn="ctr">
                  <a:noFill/>
                  <a:miter lim="800000"/>
                  <a:headEnd/>
                  <a:tailEnd/>
                </a:ln>
              </p:spPr>
              <p:txBody>
                <a:bodyPr wrap="square" lIns="0" tIns="0" rIns="0" bIns="0" rtlCol="0">
                  <a:spAutoFit/>
                </a:bodyPr>
                <a:lstStyle/>
                <a:p>
                  <a:pPr algn="ctr"/>
                  <a:r>
                    <a:rPr lang="en-US" sz="2000" dirty="0"/>
                    <a:t>MI</a:t>
                  </a:r>
                </a:p>
              </p:txBody>
            </p:sp>
            <p:cxnSp>
              <p:nvCxnSpPr>
                <p:cNvPr id="28" name="Straight Arrow Connector 27">
                  <a:extLst>
                    <a:ext uri="{FF2B5EF4-FFF2-40B4-BE49-F238E27FC236}">
                      <a16:creationId xmlns:a16="http://schemas.microsoft.com/office/drawing/2014/main" id="{06B53AFC-C67C-A541-8B45-1B174F6D9F43}"/>
                    </a:ext>
                  </a:extLst>
                </p:cNvPr>
                <p:cNvCxnSpPr>
                  <a:cxnSpLocks/>
                  <a:stCxn id="25" idx="3"/>
                  <a:endCxn id="26" idx="1"/>
                </p:cNvCxnSpPr>
                <p:nvPr/>
              </p:nvCxnSpPr>
              <p:spPr>
                <a:xfrm flipV="1">
                  <a:off x="2391794" y="4685548"/>
                  <a:ext cx="772746" cy="2975"/>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8F067D4-D7AD-7045-BA19-3087FE5F1466}"/>
                    </a:ext>
                  </a:extLst>
                </p:cNvPr>
                <p:cNvCxnSpPr>
                  <a:cxnSpLocks/>
                  <a:stCxn id="26" idx="3"/>
                  <a:endCxn id="27" idx="1"/>
                </p:cNvCxnSpPr>
                <p:nvPr/>
              </p:nvCxnSpPr>
              <p:spPr>
                <a:xfrm flipV="1">
                  <a:off x="5065058" y="4667619"/>
                  <a:ext cx="1846731" cy="1792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AC6DC81-4A79-DA4B-A5CA-BC3981B6B2C5}"/>
                    </a:ext>
                  </a:extLst>
                </p:cNvPr>
                <p:cNvSpPr txBox="1"/>
                <p:nvPr/>
              </p:nvSpPr>
              <p:spPr bwMode="auto">
                <a:xfrm>
                  <a:off x="5683624" y="3902135"/>
                  <a:ext cx="1344706" cy="307777"/>
                </a:xfrm>
                <a:prstGeom prst="rect">
                  <a:avLst/>
                </a:prstGeom>
                <a:noFill/>
                <a:ln w="19050" algn="ctr">
                  <a:noFill/>
                  <a:miter lim="800000"/>
                  <a:headEnd/>
                  <a:tailEnd/>
                </a:ln>
              </p:spPr>
              <p:txBody>
                <a:bodyPr wrap="square" lIns="0" tIns="0" rIns="0" bIns="0" rtlCol="0">
                  <a:spAutoFit/>
                </a:bodyPr>
                <a:lstStyle/>
                <a:p>
                  <a:pPr algn="ctr"/>
                  <a:r>
                    <a:rPr lang="en-US" sz="2000" dirty="0"/>
                    <a:t>Age</a:t>
                  </a:r>
                </a:p>
              </p:txBody>
            </p:sp>
            <p:sp>
              <p:nvSpPr>
                <p:cNvPr id="31" name="TextBox 30">
                  <a:extLst>
                    <a:ext uri="{FF2B5EF4-FFF2-40B4-BE49-F238E27FC236}">
                      <a16:creationId xmlns:a16="http://schemas.microsoft.com/office/drawing/2014/main" id="{27337781-4678-E041-9B94-1667E3729CBD}"/>
                    </a:ext>
                  </a:extLst>
                </p:cNvPr>
                <p:cNvSpPr txBox="1"/>
                <p:nvPr/>
              </p:nvSpPr>
              <p:spPr bwMode="auto">
                <a:xfrm>
                  <a:off x="5289176" y="5432612"/>
                  <a:ext cx="1622613" cy="615553"/>
                </a:xfrm>
                <a:prstGeom prst="rect">
                  <a:avLst/>
                </a:prstGeom>
                <a:noFill/>
                <a:ln w="19050" algn="ctr">
                  <a:noFill/>
                  <a:miter lim="800000"/>
                  <a:headEnd/>
                  <a:tailEnd/>
                </a:ln>
              </p:spPr>
              <p:txBody>
                <a:bodyPr wrap="square" lIns="0" tIns="0" rIns="0" bIns="0" rtlCol="0">
                  <a:spAutoFit/>
                </a:bodyPr>
                <a:lstStyle/>
                <a:p>
                  <a:pPr algn="ctr"/>
                  <a:r>
                    <a:rPr lang="en-US" sz="2000" dirty="0"/>
                    <a:t>Time since Menopause</a:t>
                  </a:r>
                </a:p>
              </p:txBody>
            </p:sp>
            <p:cxnSp>
              <p:nvCxnSpPr>
                <p:cNvPr id="33" name="Straight Arrow Connector 32">
                  <a:extLst>
                    <a:ext uri="{FF2B5EF4-FFF2-40B4-BE49-F238E27FC236}">
                      <a16:creationId xmlns:a16="http://schemas.microsoft.com/office/drawing/2014/main" id="{E94F1C41-7A2A-D444-BF4D-A4EE88289626}"/>
                    </a:ext>
                  </a:extLst>
                </p:cNvPr>
                <p:cNvCxnSpPr>
                  <a:stCxn id="30" idx="2"/>
                  <a:endCxn id="27" idx="0"/>
                </p:cNvCxnSpPr>
                <p:nvPr/>
              </p:nvCxnSpPr>
              <p:spPr>
                <a:xfrm>
                  <a:off x="6355977" y="4209912"/>
                  <a:ext cx="1399386" cy="3038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5" name="Straight Arrow Connector 34">
                <a:extLst>
                  <a:ext uri="{FF2B5EF4-FFF2-40B4-BE49-F238E27FC236}">
                    <a16:creationId xmlns:a16="http://schemas.microsoft.com/office/drawing/2014/main" id="{4269603B-43E4-D34C-A9FB-04848C004B1B}"/>
                  </a:ext>
                </a:extLst>
              </p:cNvPr>
              <p:cNvCxnSpPr>
                <a:stCxn id="31" idx="3"/>
                <a:endCxn id="27" idx="2"/>
              </p:cNvCxnSpPr>
              <p:nvPr/>
            </p:nvCxnSpPr>
            <p:spPr>
              <a:xfrm flipV="1">
                <a:off x="6911789" y="4821507"/>
                <a:ext cx="843574" cy="9188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0B131E2-F5A5-5E41-ADC6-3899C8408CA9}"/>
                  </a:ext>
                </a:extLst>
              </p:cNvPr>
              <p:cNvCxnSpPr>
                <a:cxnSpLocks/>
                <a:stCxn id="24" idx="2"/>
                <a:endCxn id="26" idx="0"/>
              </p:cNvCxnSpPr>
              <p:nvPr/>
            </p:nvCxnSpPr>
            <p:spPr>
              <a:xfrm flipH="1">
                <a:off x="4114799" y="3269790"/>
                <a:ext cx="2263590" cy="126186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0E5BD29-20EA-444C-8707-252685E77A99}"/>
                  </a:ext>
                </a:extLst>
              </p:cNvPr>
              <p:cNvCxnSpPr>
                <a:cxnSpLocks/>
                <a:stCxn id="24" idx="2"/>
                <a:endCxn id="27" idx="0"/>
              </p:cNvCxnSpPr>
              <p:nvPr/>
            </p:nvCxnSpPr>
            <p:spPr>
              <a:xfrm>
                <a:off x="6378389" y="3269790"/>
                <a:ext cx="1376974" cy="124394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2E122DD-7828-FD42-B5B0-84E260C9392D}"/>
                  </a:ext>
                </a:extLst>
              </p:cNvPr>
              <p:cNvCxnSpPr>
                <a:cxnSpLocks/>
                <a:stCxn id="30" idx="2"/>
                <a:endCxn id="26" idx="0"/>
              </p:cNvCxnSpPr>
              <p:nvPr/>
            </p:nvCxnSpPr>
            <p:spPr>
              <a:xfrm flipH="1">
                <a:off x="4114799" y="4209912"/>
                <a:ext cx="2241178" cy="32174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7C97C7A-A5CE-C140-A74E-2F15C3BE6BBD}"/>
                  </a:ext>
                </a:extLst>
              </p:cNvPr>
              <p:cNvCxnSpPr>
                <a:cxnSpLocks/>
                <a:stCxn id="31" idx="1"/>
                <a:endCxn id="26" idx="2"/>
              </p:cNvCxnSpPr>
              <p:nvPr/>
            </p:nvCxnSpPr>
            <p:spPr>
              <a:xfrm flipH="1" flipV="1">
                <a:off x="4114799" y="4839436"/>
                <a:ext cx="1174377" cy="90095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38" name="TextBox 37">
            <a:extLst>
              <a:ext uri="{FF2B5EF4-FFF2-40B4-BE49-F238E27FC236}">
                <a16:creationId xmlns:a16="http://schemas.microsoft.com/office/drawing/2014/main" id="{CC048E31-2AF7-8949-A356-B1D6E1610C98}"/>
              </a:ext>
            </a:extLst>
          </p:cNvPr>
          <p:cNvSpPr txBox="1"/>
          <p:nvPr/>
        </p:nvSpPr>
        <p:spPr bwMode="auto">
          <a:xfrm>
            <a:off x="603427" y="2378738"/>
            <a:ext cx="4631961" cy="307777"/>
          </a:xfrm>
          <a:prstGeom prst="rect">
            <a:avLst/>
          </a:prstGeom>
          <a:noFill/>
          <a:ln w="19050" algn="ctr">
            <a:noFill/>
            <a:miter lim="800000"/>
            <a:headEnd/>
            <a:tailEnd/>
          </a:ln>
        </p:spPr>
        <p:txBody>
          <a:bodyPr wrap="square" lIns="0" tIns="0" rIns="0" bIns="0" rtlCol="0">
            <a:spAutoFit/>
          </a:bodyPr>
          <a:lstStyle/>
          <a:p>
            <a:r>
              <a:rPr lang="en-US" sz="2000" i="1" dirty="0"/>
              <a:t>What was planned</a:t>
            </a:r>
          </a:p>
        </p:txBody>
      </p:sp>
      <p:sp>
        <p:nvSpPr>
          <p:cNvPr id="39" name="TextBox 38">
            <a:extLst>
              <a:ext uri="{FF2B5EF4-FFF2-40B4-BE49-F238E27FC236}">
                <a16:creationId xmlns:a16="http://schemas.microsoft.com/office/drawing/2014/main" id="{12D3B29D-83B4-4B47-9202-6D396EFA97D0}"/>
              </a:ext>
            </a:extLst>
          </p:cNvPr>
          <p:cNvSpPr txBox="1"/>
          <p:nvPr/>
        </p:nvSpPr>
        <p:spPr bwMode="auto">
          <a:xfrm>
            <a:off x="491277" y="3171225"/>
            <a:ext cx="3824338" cy="615553"/>
          </a:xfrm>
          <a:prstGeom prst="rect">
            <a:avLst/>
          </a:prstGeom>
          <a:noFill/>
          <a:ln w="19050" algn="ctr">
            <a:noFill/>
            <a:miter lim="800000"/>
            <a:headEnd/>
            <a:tailEnd/>
          </a:ln>
        </p:spPr>
        <p:txBody>
          <a:bodyPr wrap="square" lIns="0" tIns="0" rIns="0" bIns="0" rtlCol="0">
            <a:spAutoFit/>
          </a:bodyPr>
          <a:lstStyle/>
          <a:p>
            <a:r>
              <a:rPr lang="en-US" sz="2000" i="1" dirty="0"/>
              <a:t>What was learned and not accounted for in RCT’s</a:t>
            </a:r>
          </a:p>
        </p:txBody>
      </p:sp>
    </p:spTree>
    <p:extLst>
      <p:ext uri="{BB962C8B-B14F-4D97-AF65-F5344CB8AC3E}">
        <p14:creationId xmlns:p14="http://schemas.microsoft.com/office/powerpoint/2010/main" val="207074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9"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dissolve">
                                      <p:cBhvr>
                                        <p:cTn id="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BD9E83-A41A-E343-9784-54085D32AFF7}"/>
              </a:ext>
            </a:extLst>
          </p:cNvPr>
          <p:cNvSpPr>
            <a:spLocks noGrp="1"/>
          </p:cNvSpPr>
          <p:nvPr>
            <p:ph type="title"/>
          </p:nvPr>
        </p:nvSpPr>
        <p:spPr/>
        <p:txBody>
          <a:bodyPr/>
          <a:lstStyle/>
          <a:p>
            <a:r>
              <a:rPr lang="en-US" dirty="0"/>
              <a:t>HRT and MI</a:t>
            </a:r>
          </a:p>
        </p:txBody>
      </p:sp>
      <p:sp>
        <p:nvSpPr>
          <p:cNvPr id="4" name="Slide Number Placeholder 3">
            <a:extLst>
              <a:ext uri="{FF2B5EF4-FFF2-40B4-BE49-F238E27FC236}">
                <a16:creationId xmlns:a16="http://schemas.microsoft.com/office/drawing/2014/main" id="{D0A72A44-C168-3D40-8669-F8F0E97A9F6A}"/>
              </a:ext>
            </a:extLst>
          </p:cNvPr>
          <p:cNvSpPr>
            <a:spLocks noGrp="1"/>
          </p:cNvSpPr>
          <p:nvPr>
            <p:ph type="sldNum" sz="quarter" idx="12"/>
          </p:nvPr>
        </p:nvSpPr>
        <p:spPr/>
        <p:txBody>
          <a:bodyPr/>
          <a:lstStyle/>
          <a:p>
            <a:pPr>
              <a:defRPr/>
            </a:pPr>
            <a:fld id="{FAA74B69-70FD-A649-B131-F3438782CAA4}" type="slidenum">
              <a:rPr lang="en-US" altLang="en-US" smtClean="0">
                <a:solidFill>
                  <a:srgbClr val="052049"/>
                </a:solidFill>
              </a:rPr>
              <a:pPr>
                <a:defRPr/>
              </a:pPr>
              <a:t>65</a:t>
            </a:fld>
            <a:endParaRPr lang="en-US" altLang="en-US">
              <a:solidFill>
                <a:srgbClr val="052049"/>
              </a:solidFill>
            </a:endParaRPr>
          </a:p>
        </p:txBody>
      </p:sp>
      <p:sp>
        <p:nvSpPr>
          <p:cNvPr id="6" name="TextBox 5">
            <a:extLst>
              <a:ext uri="{FF2B5EF4-FFF2-40B4-BE49-F238E27FC236}">
                <a16:creationId xmlns:a16="http://schemas.microsoft.com/office/drawing/2014/main" id="{AC9D380C-89AF-4E42-868C-58440B40ECD4}"/>
              </a:ext>
            </a:extLst>
          </p:cNvPr>
          <p:cNvSpPr txBox="1"/>
          <p:nvPr/>
        </p:nvSpPr>
        <p:spPr bwMode="auto">
          <a:xfrm>
            <a:off x="518170" y="1367121"/>
            <a:ext cx="1900518" cy="923330"/>
          </a:xfrm>
          <a:prstGeom prst="rect">
            <a:avLst/>
          </a:prstGeom>
          <a:noFill/>
          <a:ln w="19050" algn="ctr">
            <a:noFill/>
            <a:miter lim="800000"/>
            <a:headEnd/>
            <a:tailEnd/>
          </a:ln>
        </p:spPr>
        <p:txBody>
          <a:bodyPr wrap="square" lIns="0" tIns="0" rIns="0" bIns="0" rtlCol="0">
            <a:spAutoFit/>
          </a:bodyPr>
          <a:lstStyle/>
          <a:p>
            <a:pPr algn="ctr"/>
            <a:r>
              <a:rPr lang="en-US" sz="2000" dirty="0"/>
              <a:t>Random assignment to HRT</a:t>
            </a:r>
          </a:p>
        </p:txBody>
      </p:sp>
      <p:sp>
        <p:nvSpPr>
          <p:cNvPr id="7" name="TextBox 6">
            <a:extLst>
              <a:ext uri="{FF2B5EF4-FFF2-40B4-BE49-F238E27FC236}">
                <a16:creationId xmlns:a16="http://schemas.microsoft.com/office/drawing/2014/main" id="{33069BFD-6905-C043-8434-C96861772BDB}"/>
              </a:ext>
            </a:extLst>
          </p:cNvPr>
          <p:cNvSpPr txBox="1"/>
          <p:nvPr/>
        </p:nvSpPr>
        <p:spPr bwMode="auto">
          <a:xfrm>
            <a:off x="3191434" y="1671922"/>
            <a:ext cx="1900518" cy="307777"/>
          </a:xfrm>
          <a:prstGeom prst="rect">
            <a:avLst/>
          </a:prstGeom>
          <a:noFill/>
          <a:ln w="19050" algn="ctr">
            <a:noFill/>
            <a:miter lim="800000"/>
            <a:headEnd/>
            <a:tailEnd/>
          </a:ln>
        </p:spPr>
        <p:txBody>
          <a:bodyPr wrap="square" lIns="0" tIns="0" rIns="0" bIns="0" rtlCol="0">
            <a:spAutoFit/>
          </a:bodyPr>
          <a:lstStyle/>
          <a:p>
            <a:pPr algn="ctr"/>
            <a:r>
              <a:rPr lang="en-US" sz="2000" dirty="0"/>
              <a:t>HRT exposure</a:t>
            </a:r>
          </a:p>
        </p:txBody>
      </p:sp>
      <p:sp>
        <p:nvSpPr>
          <p:cNvPr id="8" name="TextBox 7">
            <a:extLst>
              <a:ext uri="{FF2B5EF4-FFF2-40B4-BE49-F238E27FC236}">
                <a16:creationId xmlns:a16="http://schemas.microsoft.com/office/drawing/2014/main" id="{F52D51E2-C2E2-7544-8EB7-E9B52F57C87D}"/>
              </a:ext>
            </a:extLst>
          </p:cNvPr>
          <p:cNvSpPr txBox="1"/>
          <p:nvPr/>
        </p:nvSpPr>
        <p:spPr bwMode="auto">
          <a:xfrm>
            <a:off x="6938683" y="1653993"/>
            <a:ext cx="1687147" cy="307777"/>
          </a:xfrm>
          <a:prstGeom prst="rect">
            <a:avLst/>
          </a:prstGeom>
          <a:noFill/>
          <a:ln w="19050" algn="ctr">
            <a:noFill/>
            <a:miter lim="800000"/>
            <a:headEnd/>
            <a:tailEnd/>
          </a:ln>
        </p:spPr>
        <p:txBody>
          <a:bodyPr wrap="square" lIns="0" tIns="0" rIns="0" bIns="0" rtlCol="0">
            <a:spAutoFit/>
          </a:bodyPr>
          <a:lstStyle/>
          <a:p>
            <a:pPr algn="ctr"/>
            <a:r>
              <a:rPr lang="en-US" sz="2000" dirty="0"/>
              <a:t>MI</a:t>
            </a:r>
          </a:p>
        </p:txBody>
      </p:sp>
      <p:cxnSp>
        <p:nvCxnSpPr>
          <p:cNvPr id="10" name="Straight Arrow Connector 9">
            <a:extLst>
              <a:ext uri="{FF2B5EF4-FFF2-40B4-BE49-F238E27FC236}">
                <a16:creationId xmlns:a16="http://schemas.microsoft.com/office/drawing/2014/main" id="{B0FE211E-B5F7-F24A-BA28-20DF40F985DE}"/>
              </a:ext>
            </a:extLst>
          </p:cNvPr>
          <p:cNvCxnSpPr>
            <a:cxnSpLocks/>
            <a:stCxn id="6" idx="3"/>
            <a:endCxn id="7" idx="1"/>
          </p:cNvCxnSpPr>
          <p:nvPr/>
        </p:nvCxnSpPr>
        <p:spPr>
          <a:xfrm flipV="1">
            <a:off x="2418688" y="1825811"/>
            <a:ext cx="772746" cy="2975"/>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65A106D-F3B2-4F45-B960-AE3F3BDAC213}"/>
              </a:ext>
            </a:extLst>
          </p:cNvPr>
          <p:cNvCxnSpPr>
            <a:cxnSpLocks/>
            <a:stCxn id="7" idx="3"/>
            <a:endCxn id="8" idx="1"/>
          </p:cNvCxnSpPr>
          <p:nvPr/>
        </p:nvCxnSpPr>
        <p:spPr>
          <a:xfrm flipV="1">
            <a:off x="5091952" y="1807882"/>
            <a:ext cx="1846731" cy="1792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956507C3-75F9-B349-B457-098937943E44}"/>
              </a:ext>
            </a:extLst>
          </p:cNvPr>
          <p:cNvGrpSpPr/>
          <p:nvPr/>
        </p:nvGrpSpPr>
        <p:grpSpPr>
          <a:xfrm>
            <a:off x="491276" y="3902135"/>
            <a:ext cx="8107660" cy="2146030"/>
            <a:chOff x="491276" y="3902135"/>
            <a:chExt cx="8107660" cy="2146030"/>
          </a:xfrm>
        </p:grpSpPr>
        <p:sp>
          <p:nvSpPr>
            <p:cNvPr id="25" name="TextBox 24">
              <a:extLst>
                <a:ext uri="{FF2B5EF4-FFF2-40B4-BE49-F238E27FC236}">
                  <a16:creationId xmlns:a16="http://schemas.microsoft.com/office/drawing/2014/main" id="{2BD8515E-297C-984E-9757-54B2DBF028A0}"/>
                </a:ext>
              </a:extLst>
            </p:cNvPr>
            <p:cNvSpPr txBox="1"/>
            <p:nvPr/>
          </p:nvSpPr>
          <p:spPr bwMode="auto">
            <a:xfrm>
              <a:off x="491276" y="4226858"/>
              <a:ext cx="1900518" cy="923330"/>
            </a:xfrm>
            <a:prstGeom prst="rect">
              <a:avLst/>
            </a:prstGeom>
            <a:noFill/>
            <a:ln w="19050" algn="ctr">
              <a:noFill/>
              <a:miter lim="800000"/>
              <a:headEnd/>
              <a:tailEnd/>
            </a:ln>
          </p:spPr>
          <p:txBody>
            <a:bodyPr wrap="square" lIns="0" tIns="0" rIns="0" bIns="0" rtlCol="0">
              <a:spAutoFit/>
            </a:bodyPr>
            <a:lstStyle/>
            <a:p>
              <a:pPr algn="ctr"/>
              <a:r>
                <a:rPr lang="en-US" sz="2000" dirty="0"/>
                <a:t>Random assignment to HRT</a:t>
              </a:r>
            </a:p>
          </p:txBody>
        </p:sp>
        <p:sp>
          <p:nvSpPr>
            <p:cNvPr id="26" name="TextBox 25">
              <a:extLst>
                <a:ext uri="{FF2B5EF4-FFF2-40B4-BE49-F238E27FC236}">
                  <a16:creationId xmlns:a16="http://schemas.microsoft.com/office/drawing/2014/main" id="{44D85C5E-4800-C94C-9A30-E98BF9BCF623}"/>
                </a:ext>
              </a:extLst>
            </p:cNvPr>
            <p:cNvSpPr txBox="1"/>
            <p:nvPr/>
          </p:nvSpPr>
          <p:spPr bwMode="auto">
            <a:xfrm>
              <a:off x="3164540" y="4531659"/>
              <a:ext cx="1900518" cy="307777"/>
            </a:xfrm>
            <a:prstGeom prst="rect">
              <a:avLst/>
            </a:prstGeom>
            <a:noFill/>
            <a:ln w="19050" algn="ctr">
              <a:noFill/>
              <a:miter lim="800000"/>
              <a:headEnd/>
              <a:tailEnd/>
            </a:ln>
          </p:spPr>
          <p:txBody>
            <a:bodyPr wrap="square" lIns="0" tIns="0" rIns="0" bIns="0" rtlCol="0">
              <a:spAutoFit/>
            </a:bodyPr>
            <a:lstStyle/>
            <a:p>
              <a:pPr algn="ctr"/>
              <a:r>
                <a:rPr lang="en-US" sz="2000" dirty="0"/>
                <a:t>HRT exposure</a:t>
              </a:r>
            </a:p>
          </p:txBody>
        </p:sp>
        <p:sp>
          <p:nvSpPr>
            <p:cNvPr id="27" name="TextBox 26">
              <a:extLst>
                <a:ext uri="{FF2B5EF4-FFF2-40B4-BE49-F238E27FC236}">
                  <a16:creationId xmlns:a16="http://schemas.microsoft.com/office/drawing/2014/main" id="{04E0FE36-8E3C-B048-8CEA-92FBF679A5A1}"/>
                </a:ext>
              </a:extLst>
            </p:cNvPr>
            <p:cNvSpPr txBox="1"/>
            <p:nvPr/>
          </p:nvSpPr>
          <p:spPr bwMode="auto">
            <a:xfrm>
              <a:off x="6911789" y="4513730"/>
              <a:ext cx="1687147" cy="307777"/>
            </a:xfrm>
            <a:prstGeom prst="rect">
              <a:avLst/>
            </a:prstGeom>
            <a:noFill/>
            <a:ln w="19050" algn="ctr">
              <a:noFill/>
              <a:miter lim="800000"/>
              <a:headEnd/>
              <a:tailEnd/>
            </a:ln>
          </p:spPr>
          <p:txBody>
            <a:bodyPr wrap="square" lIns="0" tIns="0" rIns="0" bIns="0" rtlCol="0">
              <a:spAutoFit/>
            </a:bodyPr>
            <a:lstStyle/>
            <a:p>
              <a:pPr algn="ctr"/>
              <a:r>
                <a:rPr lang="en-US" sz="2000" dirty="0"/>
                <a:t>MI</a:t>
              </a:r>
            </a:p>
          </p:txBody>
        </p:sp>
        <p:cxnSp>
          <p:nvCxnSpPr>
            <p:cNvPr id="28" name="Straight Arrow Connector 27">
              <a:extLst>
                <a:ext uri="{FF2B5EF4-FFF2-40B4-BE49-F238E27FC236}">
                  <a16:creationId xmlns:a16="http://schemas.microsoft.com/office/drawing/2014/main" id="{06B53AFC-C67C-A541-8B45-1B174F6D9F43}"/>
                </a:ext>
              </a:extLst>
            </p:cNvPr>
            <p:cNvCxnSpPr>
              <a:cxnSpLocks/>
              <a:stCxn id="25" idx="3"/>
              <a:endCxn id="26" idx="1"/>
            </p:cNvCxnSpPr>
            <p:nvPr/>
          </p:nvCxnSpPr>
          <p:spPr>
            <a:xfrm flipV="1">
              <a:off x="2391794" y="4685548"/>
              <a:ext cx="772746" cy="2975"/>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8F067D4-D7AD-7045-BA19-3087FE5F1466}"/>
                </a:ext>
              </a:extLst>
            </p:cNvPr>
            <p:cNvCxnSpPr>
              <a:cxnSpLocks/>
              <a:stCxn id="26" idx="3"/>
              <a:endCxn id="27" idx="1"/>
            </p:cNvCxnSpPr>
            <p:nvPr/>
          </p:nvCxnSpPr>
          <p:spPr>
            <a:xfrm flipV="1">
              <a:off x="5065058" y="4667619"/>
              <a:ext cx="1846731" cy="1792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AC6DC81-4A79-DA4B-A5CA-BC3981B6B2C5}"/>
                </a:ext>
              </a:extLst>
            </p:cNvPr>
            <p:cNvSpPr txBox="1"/>
            <p:nvPr/>
          </p:nvSpPr>
          <p:spPr bwMode="auto">
            <a:xfrm>
              <a:off x="5683624" y="3902135"/>
              <a:ext cx="1344706" cy="307777"/>
            </a:xfrm>
            <a:prstGeom prst="rect">
              <a:avLst/>
            </a:prstGeom>
            <a:noFill/>
            <a:ln w="19050" algn="ctr">
              <a:solidFill>
                <a:schemeClr val="tx2"/>
              </a:solidFill>
              <a:miter lim="800000"/>
              <a:headEnd/>
              <a:tailEnd/>
            </a:ln>
          </p:spPr>
          <p:txBody>
            <a:bodyPr wrap="square" lIns="0" tIns="0" rIns="0" bIns="0" rtlCol="0">
              <a:spAutoFit/>
            </a:bodyPr>
            <a:lstStyle/>
            <a:p>
              <a:pPr algn="ctr"/>
              <a:r>
                <a:rPr lang="en-US" sz="2000" dirty="0"/>
                <a:t>Age</a:t>
              </a:r>
            </a:p>
          </p:txBody>
        </p:sp>
        <p:sp>
          <p:nvSpPr>
            <p:cNvPr id="31" name="TextBox 30">
              <a:extLst>
                <a:ext uri="{FF2B5EF4-FFF2-40B4-BE49-F238E27FC236}">
                  <a16:creationId xmlns:a16="http://schemas.microsoft.com/office/drawing/2014/main" id="{27337781-4678-E041-9B94-1667E3729CBD}"/>
                </a:ext>
              </a:extLst>
            </p:cNvPr>
            <p:cNvSpPr txBox="1"/>
            <p:nvPr/>
          </p:nvSpPr>
          <p:spPr bwMode="auto">
            <a:xfrm>
              <a:off x="5289176" y="5432612"/>
              <a:ext cx="1622613" cy="615553"/>
            </a:xfrm>
            <a:prstGeom prst="rect">
              <a:avLst/>
            </a:prstGeom>
            <a:noFill/>
            <a:ln w="19050" algn="ctr">
              <a:solidFill>
                <a:schemeClr val="tx2"/>
              </a:solidFill>
              <a:miter lim="800000"/>
              <a:headEnd/>
              <a:tailEnd/>
            </a:ln>
          </p:spPr>
          <p:txBody>
            <a:bodyPr wrap="square" lIns="0" tIns="0" rIns="0" bIns="0" rtlCol="0">
              <a:spAutoFit/>
            </a:bodyPr>
            <a:lstStyle/>
            <a:p>
              <a:pPr algn="ctr"/>
              <a:r>
                <a:rPr lang="en-US" sz="2000" dirty="0"/>
                <a:t>Time since Menopause</a:t>
              </a:r>
            </a:p>
          </p:txBody>
        </p:sp>
        <p:cxnSp>
          <p:nvCxnSpPr>
            <p:cNvPr id="33" name="Straight Arrow Connector 32">
              <a:extLst>
                <a:ext uri="{FF2B5EF4-FFF2-40B4-BE49-F238E27FC236}">
                  <a16:creationId xmlns:a16="http://schemas.microsoft.com/office/drawing/2014/main" id="{E94F1C41-7A2A-D444-BF4D-A4EE88289626}"/>
                </a:ext>
              </a:extLst>
            </p:cNvPr>
            <p:cNvCxnSpPr>
              <a:stCxn id="30" idx="2"/>
              <a:endCxn id="27" idx="0"/>
            </p:cNvCxnSpPr>
            <p:nvPr/>
          </p:nvCxnSpPr>
          <p:spPr>
            <a:xfrm>
              <a:off x="6355977" y="4209912"/>
              <a:ext cx="1399386" cy="3038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5" name="Straight Arrow Connector 34">
            <a:extLst>
              <a:ext uri="{FF2B5EF4-FFF2-40B4-BE49-F238E27FC236}">
                <a16:creationId xmlns:a16="http://schemas.microsoft.com/office/drawing/2014/main" id="{4269603B-43E4-D34C-A9FB-04848C004B1B}"/>
              </a:ext>
            </a:extLst>
          </p:cNvPr>
          <p:cNvCxnSpPr>
            <a:stCxn id="31" idx="3"/>
            <a:endCxn id="27" idx="2"/>
          </p:cNvCxnSpPr>
          <p:nvPr/>
        </p:nvCxnSpPr>
        <p:spPr>
          <a:xfrm flipV="1">
            <a:off x="6911789" y="4821507"/>
            <a:ext cx="843574" cy="9188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63B4A34-F771-954D-9CD8-AD1BC04FEAB7}"/>
              </a:ext>
            </a:extLst>
          </p:cNvPr>
          <p:cNvSpPr txBox="1"/>
          <p:nvPr/>
        </p:nvSpPr>
        <p:spPr bwMode="auto">
          <a:xfrm>
            <a:off x="5540188" y="425002"/>
            <a:ext cx="1371601" cy="307777"/>
          </a:xfrm>
          <a:prstGeom prst="rect">
            <a:avLst/>
          </a:prstGeom>
          <a:noFill/>
          <a:ln w="19050" algn="ctr">
            <a:noFill/>
            <a:miter lim="800000"/>
            <a:headEnd/>
            <a:tailEnd/>
          </a:ln>
        </p:spPr>
        <p:txBody>
          <a:bodyPr wrap="square" lIns="0" tIns="0" rIns="0" bIns="0" rtlCol="0">
            <a:spAutoFit/>
          </a:bodyPr>
          <a:lstStyle/>
          <a:p>
            <a:pPr algn="ctr"/>
            <a:r>
              <a:rPr lang="en-US" sz="2000" dirty="0"/>
              <a:t>C</a:t>
            </a:r>
          </a:p>
        </p:txBody>
      </p:sp>
      <p:cxnSp>
        <p:nvCxnSpPr>
          <p:cNvPr id="9" name="Straight Arrow Connector 8">
            <a:extLst>
              <a:ext uri="{FF2B5EF4-FFF2-40B4-BE49-F238E27FC236}">
                <a16:creationId xmlns:a16="http://schemas.microsoft.com/office/drawing/2014/main" id="{0ACA4B6E-3A0A-E746-B037-32E9BBE7BD9F}"/>
              </a:ext>
            </a:extLst>
          </p:cNvPr>
          <p:cNvCxnSpPr>
            <a:stCxn id="2" idx="2"/>
            <a:endCxn id="7" idx="0"/>
          </p:cNvCxnSpPr>
          <p:nvPr/>
        </p:nvCxnSpPr>
        <p:spPr>
          <a:xfrm flipH="1">
            <a:off x="4141693" y="732779"/>
            <a:ext cx="2084296" cy="93914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0D30DA0-D1B7-EA45-B407-D138CA71DD2A}"/>
              </a:ext>
            </a:extLst>
          </p:cNvPr>
          <p:cNvCxnSpPr>
            <a:stCxn id="2" idx="2"/>
            <a:endCxn id="8" idx="0"/>
          </p:cNvCxnSpPr>
          <p:nvPr/>
        </p:nvCxnSpPr>
        <p:spPr>
          <a:xfrm>
            <a:off x="6225989" y="732779"/>
            <a:ext cx="1556268" cy="921214"/>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84244FC-B0A8-C749-B718-54FFF628EB04}"/>
              </a:ext>
            </a:extLst>
          </p:cNvPr>
          <p:cNvSpPr txBox="1"/>
          <p:nvPr/>
        </p:nvSpPr>
        <p:spPr bwMode="auto">
          <a:xfrm>
            <a:off x="5692588" y="2962013"/>
            <a:ext cx="1371601" cy="307777"/>
          </a:xfrm>
          <a:prstGeom prst="rect">
            <a:avLst/>
          </a:prstGeom>
          <a:noFill/>
          <a:ln w="19050" algn="ctr">
            <a:noFill/>
            <a:miter lim="800000"/>
            <a:headEnd/>
            <a:tailEnd/>
          </a:ln>
        </p:spPr>
        <p:txBody>
          <a:bodyPr wrap="square" lIns="0" tIns="0" rIns="0" bIns="0" rtlCol="0">
            <a:spAutoFit/>
          </a:bodyPr>
          <a:lstStyle/>
          <a:p>
            <a:pPr algn="ctr"/>
            <a:r>
              <a:rPr lang="en-US" sz="2000" dirty="0"/>
              <a:t>C</a:t>
            </a:r>
          </a:p>
        </p:txBody>
      </p:sp>
      <p:cxnSp>
        <p:nvCxnSpPr>
          <p:cNvPr id="32" name="Straight Arrow Connector 31">
            <a:extLst>
              <a:ext uri="{FF2B5EF4-FFF2-40B4-BE49-F238E27FC236}">
                <a16:creationId xmlns:a16="http://schemas.microsoft.com/office/drawing/2014/main" id="{80B131E2-F5A5-5E41-ADC6-3899C8408CA9}"/>
              </a:ext>
            </a:extLst>
          </p:cNvPr>
          <p:cNvCxnSpPr>
            <a:cxnSpLocks/>
            <a:stCxn id="24" idx="2"/>
            <a:endCxn id="26" idx="0"/>
          </p:cNvCxnSpPr>
          <p:nvPr/>
        </p:nvCxnSpPr>
        <p:spPr>
          <a:xfrm flipH="1">
            <a:off x="4114799" y="3269790"/>
            <a:ext cx="2263590" cy="126186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0E5BD29-20EA-444C-8707-252685E77A99}"/>
              </a:ext>
            </a:extLst>
          </p:cNvPr>
          <p:cNvCxnSpPr>
            <a:cxnSpLocks/>
            <a:stCxn id="24" idx="2"/>
            <a:endCxn id="27" idx="0"/>
          </p:cNvCxnSpPr>
          <p:nvPr/>
        </p:nvCxnSpPr>
        <p:spPr>
          <a:xfrm>
            <a:off x="6378389" y="3269790"/>
            <a:ext cx="1376974" cy="124394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ADFC3CC-C371-FA40-9773-BE29E05FCAD0}"/>
              </a:ext>
            </a:extLst>
          </p:cNvPr>
          <p:cNvCxnSpPr>
            <a:cxnSpLocks/>
          </p:cNvCxnSpPr>
          <p:nvPr/>
        </p:nvCxnSpPr>
        <p:spPr>
          <a:xfrm flipH="1">
            <a:off x="4114799" y="4209912"/>
            <a:ext cx="2241178" cy="32174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33232B31-5163-F445-94C2-660D325F46E2}"/>
              </a:ext>
            </a:extLst>
          </p:cNvPr>
          <p:cNvCxnSpPr>
            <a:cxnSpLocks/>
          </p:cNvCxnSpPr>
          <p:nvPr/>
        </p:nvCxnSpPr>
        <p:spPr>
          <a:xfrm flipH="1" flipV="1">
            <a:off x="4114799" y="4839436"/>
            <a:ext cx="1174377" cy="90095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9AE27A0-30CB-7547-88C2-810513C9F0F6}"/>
              </a:ext>
            </a:extLst>
          </p:cNvPr>
          <p:cNvSpPr txBox="1"/>
          <p:nvPr/>
        </p:nvSpPr>
        <p:spPr bwMode="auto">
          <a:xfrm>
            <a:off x="603427" y="2378738"/>
            <a:ext cx="4631961" cy="307777"/>
          </a:xfrm>
          <a:prstGeom prst="rect">
            <a:avLst/>
          </a:prstGeom>
          <a:noFill/>
          <a:ln w="19050" algn="ctr">
            <a:noFill/>
            <a:miter lim="800000"/>
            <a:headEnd/>
            <a:tailEnd/>
          </a:ln>
        </p:spPr>
        <p:txBody>
          <a:bodyPr wrap="square" lIns="0" tIns="0" rIns="0" bIns="0" rtlCol="0">
            <a:spAutoFit/>
          </a:bodyPr>
          <a:lstStyle/>
          <a:p>
            <a:r>
              <a:rPr lang="en-US" sz="2000" i="1" dirty="0"/>
              <a:t>What was planned</a:t>
            </a:r>
          </a:p>
        </p:txBody>
      </p:sp>
      <p:sp>
        <p:nvSpPr>
          <p:cNvPr id="39" name="TextBox 38">
            <a:extLst>
              <a:ext uri="{FF2B5EF4-FFF2-40B4-BE49-F238E27FC236}">
                <a16:creationId xmlns:a16="http://schemas.microsoft.com/office/drawing/2014/main" id="{AD6F03A5-C69F-6746-A585-7F783DFB7A73}"/>
              </a:ext>
            </a:extLst>
          </p:cNvPr>
          <p:cNvSpPr txBox="1"/>
          <p:nvPr/>
        </p:nvSpPr>
        <p:spPr bwMode="auto">
          <a:xfrm>
            <a:off x="491277" y="3171225"/>
            <a:ext cx="3824338" cy="615553"/>
          </a:xfrm>
          <a:prstGeom prst="rect">
            <a:avLst/>
          </a:prstGeom>
          <a:noFill/>
          <a:ln w="19050" algn="ctr">
            <a:noFill/>
            <a:miter lim="800000"/>
            <a:headEnd/>
            <a:tailEnd/>
          </a:ln>
        </p:spPr>
        <p:txBody>
          <a:bodyPr wrap="square" lIns="0" tIns="0" rIns="0" bIns="0" rtlCol="0">
            <a:spAutoFit/>
          </a:bodyPr>
          <a:lstStyle/>
          <a:p>
            <a:r>
              <a:rPr lang="en-US" sz="2000" i="1" dirty="0"/>
              <a:t>What was learned and not accounted for in RCT’s</a:t>
            </a:r>
          </a:p>
        </p:txBody>
      </p:sp>
    </p:spTree>
    <p:extLst>
      <p:ext uri="{BB962C8B-B14F-4D97-AF65-F5344CB8AC3E}">
        <p14:creationId xmlns:p14="http://schemas.microsoft.com/office/powerpoint/2010/main" val="27723096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C861F-A248-4F48-AF50-3528972F71F4}"/>
              </a:ext>
            </a:extLst>
          </p:cNvPr>
          <p:cNvSpPr>
            <a:spLocks noGrp="1"/>
          </p:cNvSpPr>
          <p:nvPr>
            <p:ph type="title"/>
          </p:nvPr>
        </p:nvSpPr>
        <p:spPr>
          <a:xfrm>
            <a:off x="453585" y="281568"/>
            <a:ext cx="8173580" cy="611449"/>
          </a:xfrm>
        </p:spPr>
        <p:txBody>
          <a:bodyPr>
            <a:normAutofit fontScale="90000"/>
          </a:bodyPr>
          <a:lstStyle/>
          <a:p>
            <a:r>
              <a:rPr lang="en-US" sz="3200" dirty="0"/>
              <a:t>Summary - RCT interpretation caveats / limitations</a:t>
            </a:r>
          </a:p>
        </p:txBody>
      </p:sp>
      <p:sp>
        <p:nvSpPr>
          <p:cNvPr id="3" name="Content Placeholder 2">
            <a:extLst>
              <a:ext uri="{FF2B5EF4-FFF2-40B4-BE49-F238E27FC236}">
                <a16:creationId xmlns:a16="http://schemas.microsoft.com/office/drawing/2014/main" id="{475C7059-2365-8B4F-B7CF-13CC20296E93}"/>
              </a:ext>
            </a:extLst>
          </p:cNvPr>
          <p:cNvSpPr>
            <a:spLocks noGrp="1"/>
          </p:cNvSpPr>
          <p:nvPr>
            <p:ph idx="1"/>
          </p:nvPr>
        </p:nvSpPr>
        <p:spPr>
          <a:xfrm>
            <a:off x="459686" y="1057843"/>
            <a:ext cx="8137665" cy="5518589"/>
          </a:xfrm>
        </p:spPr>
        <p:txBody>
          <a:bodyPr/>
          <a:lstStyle/>
          <a:p>
            <a:r>
              <a:rPr lang="en-US" dirty="0"/>
              <a:t>Changes in SOC or issues of adherence can hinder the ability to address a meaningful question </a:t>
            </a:r>
          </a:p>
          <a:p>
            <a:pPr lvl="1"/>
            <a:r>
              <a:rPr lang="en-US" dirty="0"/>
              <a:t>Sample size estimates in planning phase need to anticipate some amount of lack of adherence, but can still under-estimate</a:t>
            </a:r>
          </a:p>
          <a:p>
            <a:r>
              <a:rPr lang="en-US" dirty="0"/>
              <a:t>Food can be complex, and a reductionist approach to nutrition may over-simplify the benefits </a:t>
            </a:r>
          </a:p>
          <a:p>
            <a:pPr lvl="1"/>
            <a:r>
              <a:rPr lang="en-US" dirty="0"/>
              <a:t>RCT’s are better for addressing “mature” questions</a:t>
            </a:r>
          </a:p>
          <a:p>
            <a:r>
              <a:rPr lang="en-US" dirty="0"/>
              <a:t>Apparent discrepancies between observational data &amp; RCT’s may sometimes be explained by nuances in the </a:t>
            </a:r>
            <a:r>
              <a:rPr lang="en-US" b="1" i="1" dirty="0"/>
              <a:t>actual</a:t>
            </a:r>
            <a:r>
              <a:rPr lang="en-US" dirty="0"/>
              <a:t> question each addresses</a:t>
            </a:r>
          </a:p>
          <a:p>
            <a:pPr lvl="1"/>
            <a:r>
              <a:rPr lang="en-US" dirty="0"/>
              <a:t>Framing the hypothesis/study question in detail and considering finer elements of PICO can help shed light</a:t>
            </a:r>
          </a:p>
          <a:p>
            <a:pPr lvl="1">
              <a:buClr>
                <a:schemeClr val="tx1"/>
              </a:buClr>
            </a:pPr>
            <a:r>
              <a:rPr lang="en-US" dirty="0"/>
              <a:t>Consider effect modification or differences in study population </a:t>
            </a:r>
          </a:p>
          <a:p>
            <a:pPr>
              <a:buClr>
                <a:schemeClr val="tx1"/>
              </a:buClr>
            </a:pPr>
            <a:r>
              <a:rPr lang="en-US" dirty="0"/>
              <a:t>Sometimes RCTs have surprising results that are true</a:t>
            </a:r>
          </a:p>
          <a:p>
            <a:endParaRPr lang="en-US" dirty="0"/>
          </a:p>
        </p:txBody>
      </p:sp>
      <p:sp>
        <p:nvSpPr>
          <p:cNvPr id="4" name="Slide Number Placeholder 3">
            <a:extLst>
              <a:ext uri="{FF2B5EF4-FFF2-40B4-BE49-F238E27FC236}">
                <a16:creationId xmlns:a16="http://schemas.microsoft.com/office/drawing/2014/main" id="{2287A61E-5161-694F-8717-AEDE14A62079}"/>
              </a:ext>
            </a:extLst>
          </p:cNvPr>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66</a:t>
            </a:fld>
            <a:endParaRPr lang="en-US" altLang="en-US">
              <a:solidFill>
                <a:srgbClr val="052049"/>
              </a:solidFill>
            </a:endParaRPr>
          </a:p>
        </p:txBody>
      </p:sp>
    </p:spTree>
    <p:extLst>
      <p:ext uri="{BB962C8B-B14F-4D97-AF65-F5344CB8AC3E}">
        <p14:creationId xmlns:p14="http://schemas.microsoft.com/office/powerpoint/2010/main" val="342277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Study Design –PICO ++ (from Part 1)</a:t>
            </a:r>
          </a:p>
        </p:txBody>
      </p:sp>
      <p:sp>
        <p:nvSpPr>
          <p:cNvPr id="3" name="Content Placeholder 2"/>
          <p:cNvSpPr>
            <a:spLocks noGrp="1"/>
          </p:cNvSpPr>
          <p:nvPr>
            <p:ph idx="1"/>
          </p:nvPr>
        </p:nvSpPr>
        <p:spPr>
          <a:xfrm>
            <a:off x="245371" y="1482791"/>
            <a:ext cx="8684314" cy="4546534"/>
          </a:xfrm>
        </p:spPr>
        <p:txBody>
          <a:bodyPr/>
          <a:lstStyle/>
          <a:p>
            <a:pPr>
              <a:spcBef>
                <a:spcPts val="450"/>
              </a:spcBef>
            </a:pPr>
            <a:r>
              <a:rPr lang="en-US" dirty="0"/>
              <a:t>How was the population defined? How was the sample selected?</a:t>
            </a:r>
          </a:p>
          <a:p>
            <a:pPr>
              <a:spcBef>
                <a:spcPts val="450"/>
              </a:spcBef>
            </a:pPr>
            <a:r>
              <a:rPr lang="en-US" dirty="0"/>
              <a:t>What is the time-frame (cross-sectional, </a:t>
            </a:r>
            <a:r>
              <a:rPr lang="en-US" dirty="0">
                <a:highlight>
                  <a:srgbClr val="FFDEFD"/>
                </a:highlight>
              </a:rPr>
              <a:t>longitudinal</a:t>
            </a:r>
            <a:r>
              <a:rPr lang="en-US" dirty="0"/>
              <a:t>)?</a:t>
            </a:r>
          </a:p>
          <a:p>
            <a:pPr>
              <a:spcBef>
                <a:spcPts val="450"/>
              </a:spcBef>
            </a:pPr>
            <a:r>
              <a:rPr lang="en-US" dirty="0"/>
              <a:t>Did we sample using persons or </a:t>
            </a:r>
            <a:r>
              <a:rPr lang="en-US" dirty="0">
                <a:highlight>
                  <a:srgbClr val="FFDEFD"/>
                </a:highlight>
              </a:rPr>
              <a:t>person time</a:t>
            </a:r>
            <a:r>
              <a:rPr lang="en-US" dirty="0"/>
              <a:t>?</a:t>
            </a:r>
          </a:p>
          <a:p>
            <a:pPr>
              <a:spcBef>
                <a:spcPts val="450"/>
              </a:spcBef>
            </a:pPr>
            <a:r>
              <a:rPr lang="en-US" dirty="0"/>
              <a:t>Was the underlying cohort ‘</a:t>
            </a:r>
            <a:r>
              <a:rPr lang="en-US" dirty="0">
                <a:highlight>
                  <a:srgbClr val="FFDEFD"/>
                </a:highlight>
              </a:rPr>
              <a:t>dynamic</a:t>
            </a:r>
            <a:r>
              <a:rPr lang="en-US" dirty="0"/>
              <a:t>’ or ‘fixed’?</a:t>
            </a:r>
          </a:p>
          <a:p>
            <a:pPr>
              <a:spcBef>
                <a:spcPts val="450"/>
              </a:spcBef>
            </a:pPr>
            <a:r>
              <a:rPr lang="en-US" dirty="0"/>
              <a:t>How was exposure defined and assessed?</a:t>
            </a:r>
          </a:p>
          <a:p>
            <a:pPr>
              <a:spcBef>
                <a:spcPts val="450"/>
              </a:spcBef>
            </a:pPr>
            <a:r>
              <a:rPr lang="en-US" dirty="0"/>
              <a:t>What is the outcome &amp; are we estimating risks, rates, odds, </a:t>
            </a:r>
            <a:r>
              <a:rPr lang="en-US" dirty="0">
                <a:highlight>
                  <a:srgbClr val="FFDEFD"/>
                </a:highlight>
              </a:rPr>
              <a:t>time to event, </a:t>
            </a:r>
            <a:r>
              <a:rPr lang="en-US" dirty="0" err="1">
                <a:highlight>
                  <a:srgbClr val="FFDEFD"/>
                </a:highlight>
              </a:rPr>
              <a:t>etc</a:t>
            </a:r>
            <a:r>
              <a:rPr lang="en-US" dirty="0">
                <a:highlight>
                  <a:srgbClr val="FFDEFD"/>
                </a:highlight>
              </a:rPr>
              <a:t>?</a:t>
            </a:r>
          </a:p>
          <a:p>
            <a:pPr>
              <a:spcBef>
                <a:spcPts val="450"/>
              </a:spcBef>
            </a:pPr>
            <a:r>
              <a:rPr lang="en-US" dirty="0">
                <a:highlight>
                  <a:srgbClr val="FFDEFD"/>
                </a:highlight>
              </a:rPr>
              <a:t>Was there non-compliance or could exposure change over time? How was this handled?</a:t>
            </a:r>
          </a:p>
          <a:p>
            <a:pPr>
              <a:spcBef>
                <a:spcPts val="450"/>
              </a:spcBef>
            </a:pPr>
            <a:r>
              <a:rPr lang="en-US" dirty="0">
                <a:highlight>
                  <a:srgbClr val="FFDEFD"/>
                </a:highlight>
              </a:rPr>
              <a:t>Was there drop-out or loss to follow-up? Did participants die before the outcome was measured?</a:t>
            </a:r>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67</a:t>
            </a:fld>
            <a:endParaRPr lang="en-US" altLang="en-US">
              <a:solidFill>
                <a:srgbClr val="052049"/>
              </a:solidFill>
            </a:endParaRPr>
          </a:p>
        </p:txBody>
      </p:sp>
      <p:pic>
        <p:nvPicPr>
          <p:cNvPr id="6" name="Audio 5">
            <a:hlinkClick r:id="" action="ppaction://media"/>
            <a:extLst>
              <a:ext uri="{FF2B5EF4-FFF2-40B4-BE49-F238E27FC236}">
                <a16:creationId xmlns:a16="http://schemas.microsoft.com/office/drawing/2014/main" id="{56DF8ADA-273C-4DEE-A744-4F62EEAD48E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88400" y="6502400"/>
            <a:ext cx="203200" cy="203200"/>
          </a:xfrm>
          <a:prstGeom prst="rect">
            <a:avLst/>
          </a:prstGeom>
        </p:spPr>
      </p:pic>
    </p:spTree>
    <p:extLst>
      <p:ext uri="{BB962C8B-B14F-4D97-AF65-F5344CB8AC3E}">
        <p14:creationId xmlns:p14="http://schemas.microsoft.com/office/powerpoint/2010/main" val="504853700"/>
      </p:ext>
    </p:extLst>
  </p:cSld>
  <p:clrMapOvr>
    <a:masterClrMapping/>
  </p:clrMapOvr>
  <p:transition advTm="1202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DE45C1-E678-B146-8D98-6757B4E4ECDC}"/>
              </a:ext>
            </a:extLst>
          </p:cNvPr>
          <p:cNvSpPr>
            <a:spLocks noGrp="1"/>
          </p:cNvSpPr>
          <p:nvPr>
            <p:ph type="sldNum" sz="quarter" idx="12"/>
          </p:nvPr>
        </p:nvSpPr>
        <p:spPr/>
        <p:txBody>
          <a:bodyPr/>
          <a:lstStyle/>
          <a:p>
            <a:fld id="{7BCC8D0D-EAEC-449D-9161-023DFF90F2E2}" type="slidenum">
              <a:rPr lang="en-US" smtClean="0">
                <a:solidFill>
                  <a:srgbClr val="052049"/>
                </a:solidFill>
              </a:rPr>
              <a:pPr/>
              <a:t>68</a:t>
            </a:fld>
            <a:endParaRPr lang="en-US" dirty="0">
              <a:solidFill>
                <a:srgbClr val="052049"/>
              </a:solidFill>
            </a:endParaRPr>
          </a:p>
        </p:txBody>
      </p:sp>
      <p:sp>
        <p:nvSpPr>
          <p:cNvPr id="3" name="Title 2">
            <a:extLst>
              <a:ext uri="{FF2B5EF4-FFF2-40B4-BE49-F238E27FC236}">
                <a16:creationId xmlns:a16="http://schemas.microsoft.com/office/drawing/2014/main" id="{BFD710DB-8439-3A43-BA8A-366BFD153073}"/>
              </a:ext>
            </a:extLst>
          </p:cNvPr>
          <p:cNvSpPr>
            <a:spLocks noGrp="1"/>
          </p:cNvSpPr>
          <p:nvPr>
            <p:ph type="title"/>
          </p:nvPr>
        </p:nvSpPr>
        <p:spPr/>
        <p:txBody>
          <a:bodyPr/>
          <a:lstStyle/>
          <a:p>
            <a:r>
              <a:rPr lang="en-US" dirty="0"/>
              <a:t>Target Trial Heuristic</a:t>
            </a:r>
          </a:p>
        </p:txBody>
      </p:sp>
      <p:sp>
        <p:nvSpPr>
          <p:cNvPr id="4" name="TextBox 3">
            <a:extLst>
              <a:ext uri="{FF2B5EF4-FFF2-40B4-BE49-F238E27FC236}">
                <a16:creationId xmlns:a16="http://schemas.microsoft.com/office/drawing/2014/main" id="{CD312009-C3DB-AE4C-B728-1D40805DBDA7}"/>
              </a:ext>
            </a:extLst>
          </p:cNvPr>
          <p:cNvSpPr txBox="1"/>
          <p:nvPr/>
        </p:nvSpPr>
        <p:spPr bwMode="auto">
          <a:xfrm>
            <a:off x="731520" y="5430129"/>
            <a:ext cx="6541477" cy="307777"/>
          </a:xfrm>
          <a:prstGeom prst="rect">
            <a:avLst/>
          </a:prstGeom>
          <a:noFill/>
          <a:ln w="19050" algn="ctr">
            <a:noFill/>
            <a:miter lim="800000"/>
            <a:headEnd/>
            <a:tailEnd/>
          </a:ln>
        </p:spPr>
        <p:txBody>
          <a:bodyPr wrap="square" lIns="0" tIns="0" rIns="0" bIns="0" rtlCol="0">
            <a:spAutoFit/>
          </a:bodyPr>
          <a:lstStyle/>
          <a:p>
            <a:r>
              <a:rPr lang="en-US" sz="2000" dirty="0"/>
              <a:t>Acknowledgement: Sonia Hernandez-Diaz, MD DrPH</a:t>
            </a:r>
          </a:p>
        </p:txBody>
      </p:sp>
    </p:spTree>
    <p:extLst>
      <p:ext uri="{BB962C8B-B14F-4D97-AF65-F5344CB8AC3E}">
        <p14:creationId xmlns:p14="http://schemas.microsoft.com/office/powerpoint/2010/main" val="1955667349"/>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0076" name="Group 108"/>
          <p:cNvGraphicFramePr>
            <a:graphicFrameLocks noGrp="1"/>
          </p:cNvGraphicFramePr>
          <p:nvPr>
            <p:ph idx="1"/>
            <p:extLst>
              <p:ext uri="{D42A27DB-BD31-4B8C-83A1-F6EECF244321}">
                <p14:modId xmlns:p14="http://schemas.microsoft.com/office/powerpoint/2010/main" val="248024900"/>
              </p:ext>
            </p:extLst>
          </p:nvPr>
        </p:nvGraphicFramePr>
        <p:xfrm>
          <a:off x="860076" y="1002928"/>
          <a:ext cx="7423847" cy="4281493"/>
        </p:xfrm>
        <a:graphic>
          <a:graphicData uri="http://schemas.openxmlformats.org/drawingml/2006/table">
            <a:tbl>
              <a:tblPr/>
              <a:tblGrid>
                <a:gridCol w="5358080">
                  <a:extLst>
                    <a:ext uri="{9D8B030D-6E8A-4147-A177-3AD203B41FA5}">
                      <a16:colId xmlns:a16="http://schemas.microsoft.com/office/drawing/2014/main" val="20000"/>
                    </a:ext>
                  </a:extLst>
                </a:gridCol>
                <a:gridCol w="2065767">
                  <a:extLst>
                    <a:ext uri="{9D8B030D-6E8A-4147-A177-3AD203B41FA5}">
                      <a16:colId xmlns:a16="http://schemas.microsoft.com/office/drawing/2014/main" val="20001"/>
                    </a:ext>
                  </a:extLst>
                </a:gridCol>
              </a:tblGrid>
              <a:tr h="45124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1" i="0" u="none" strike="noStrike" cap="none" normalizeH="0" baseline="0" dirty="0">
                          <a:ln>
                            <a:noFill/>
                          </a:ln>
                          <a:solidFill>
                            <a:schemeClr val="tx1"/>
                          </a:solidFill>
                          <a:effectLst/>
                          <a:latin typeface="+mn-lt"/>
                        </a:rPr>
                        <a:t>Key Features of Randomized Controlled Trials</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sz="1800" b="1" i="0" u="none" strike="noStrike" cap="none" normalizeH="0" baseline="0" dirty="0">
                          <a:ln>
                            <a:noFill/>
                          </a:ln>
                          <a:solidFill>
                            <a:schemeClr val="tx1"/>
                          </a:solidFill>
                          <a:effectLst/>
                          <a:latin typeface="+mn-lt"/>
                        </a:rPr>
                        <a:t>Observational</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8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88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2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4" name="Slide Number Placeholder 3"/>
          <p:cNvSpPr>
            <a:spLocks noGrp="1"/>
          </p:cNvSpPr>
          <p:nvPr>
            <p:ph type="sldNum" sz="quarter" idx="12"/>
          </p:nvPr>
        </p:nvSpPr>
        <p:spPr/>
        <p:txBody>
          <a:bodyPr/>
          <a:lstStyle/>
          <a:p>
            <a:fld id="{413F8DDE-4CC1-4F7A-B17B-0976918310C3}" type="slidenum">
              <a:rPr lang="en-US" altLang="en-US" smtClean="0">
                <a:solidFill>
                  <a:srgbClr val="052049"/>
                </a:solidFill>
              </a:rPr>
              <a:pPr/>
              <a:t>69</a:t>
            </a:fld>
            <a:endParaRPr lang="en-US" altLang="en-US">
              <a:solidFill>
                <a:srgbClr val="052049"/>
              </a:solidFill>
            </a:endParaRPr>
          </a:p>
        </p:txBody>
      </p:sp>
    </p:spTree>
    <p:extLst>
      <p:ext uri="{BB962C8B-B14F-4D97-AF65-F5344CB8AC3E}">
        <p14:creationId xmlns:p14="http://schemas.microsoft.com/office/powerpoint/2010/main" val="4218912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Study Design - PICO</a:t>
            </a:r>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7</a:t>
            </a:fld>
            <a:endParaRPr lang="en-US" altLang="en-US">
              <a:solidFill>
                <a:srgbClr val="052049"/>
              </a:solidFill>
            </a:endParaRPr>
          </a:p>
        </p:txBody>
      </p:sp>
      <p:sp>
        <p:nvSpPr>
          <p:cNvPr id="10" name="TextBox 9">
            <a:extLst>
              <a:ext uri="{FF2B5EF4-FFF2-40B4-BE49-F238E27FC236}">
                <a16:creationId xmlns:a16="http://schemas.microsoft.com/office/drawing/2014/main" id="{5A1EF6C1-9583-A247-94CD-D0CB4195054C}"/>
              </a:ext>
            </a:extLst>
          </p:cNvPr>
          <p:cNvSpPr txBox="1"/>
          <p:nvPr/>
        </p:nvSpPr>
        <p:spPr bwMode="auto">
          <a:xfrm>
            <a:off x="626678" y="1509000"/>
            <a:ext cx="1897829" cy="369332"/>
          </a:xfrm>
          <a:prstGeom prst="rect">
            <a:avLst/>
          </a:prstGeom>
          <a:noFill/>
          <a:ln w="19050" algn="ctr">
            <a:noFill/>
            <a:miter lim="800000"/>
            <a:headEnd/>
            <a:tailEnd/>
          </a:ln>
        </p:spPr>
        <p:txBody>
          <a:bodyPr wrap="square" lIns="0" tIns="0" rIns="0" bIns="0" rtlCol="0">
            <a:spAutoFit/>
          </a:bodyPr>
          <a:lstStyle/>
          <a:p>
            <a:r>
              <a:rPr lang="en-US" sz="2400" b="1" u="sng" dirty="0"/>
              <a:t>P</a:t>
            </a:r>
            <a:r>
              <a:rPr lang="en-US" sz="2400" b="1" dirty="0"/>
              <a:t>opulation </a:t>
            </a:r>
          </a:p>
        </p:txBody>
      </p:sp>
      <p:sp>
        <p:nvSpPr>
          <p:cNvPr id="11" name="TextBox 10">
            <a:extLst>
              <a:ext uri="{FF2B5EF4-FFF2-40B4-BE49-F238E27FC236}">
                <a16:creationId xmlns:a16="http://schemas.microsoft.com/office/drawing/2014/main" id="{15BAA82B-A238-C44D-A1FD-55F88FD3C2E4}"/>
              </a:ext>
            </a:extLst>
          </p:cNvPr>
          <p:cNvSpPr txBox="1"/>
          <p:nvPr/>
        </p:nvSpPr>
        <p:spPr bwMode="auto">
          <a:xfrm>
            <a:off x="626678" y="2561194"/>
            <a:ext cx="2256362" cy="553998"/>
          </a:xfrm>
          <a:prstGeom prst="rect">
            <a:avLst/>
          </a:prstGeom>
          <a:noFill/>
          <a:ln w="19050" algn="ctr">
            <a:noFill/>
            <a:miter lim="800000"/>
            <a:headEnd/>
            <a:tailEnd/>
          </a:ln>
        </p:spPr>
        <p:txBody>
          <a:bodyPr wrap="square" lIns="0" tIns="0" rIns="0" bIns="0" rtlCol="0">
            <a:spAutoFit/>
          </a:bodyPr>
          <a:lstStyle/>
          <a:p>
            <a:r>
              <a:rPr lang="en-US" sz="2400" b="1" u="sng" dirty="0"/>
              <a:t>I</a:t>
            </a:r>
            <a:r>
              <a:rPr lang="en-US" sz="2400" b="1" dirty="0"/>
              <a:t>ntervention </a:t>
            </a:r>
          </a:p>
          <a:p>
            <a:r>
              <a:rPr lang="en-US" sz="1200" b="1" dirty="0"/>
              <a:t> (or exposure)</a:t>
            </a:r>
            <a:endParaRPr lang="en-US" sz="2400" b="1" dirty="0"/>
          </a:p>
        </p:txBody>
      </p:sp>
      <p:sp>
        <p:nvSpPr>
          <p:cNvPr id="12" name="TextBox 11">
            <a:extLst>
              <a:ext uri="{FF2B5EF4-FFF2-40B4-BE49-F238E27FC236}">
                <a16:creationId xmlns:a16="http://schemas.microsoft.com/office/drawing/2014/main" id="{2CBF14BB-384D-3D48-B37A-949A34119479}"/>
              </a:ext>
            </a:extLst>
          </p:cNvPr>
          <p:cNvSpPr txBox="1"/>
          <p:nvPr/>
        </p:nvSpPr>
        <p:spPr bwMode="auto">
          <a:xfrm>
            <a:off x="626678" y="3798054"/>
            <a:ext cx="2256362" cy="553998"/>
          </a:xfrm>
          <a:prstGeom prst="rect">
            <a:avLst/>
          </a:prstGeom>
          <a:noFill/>
          <a:ln w="19050" algn="ctr">
            <a:noFill/>
            <a:miter lim="800000"/>
            <a:headEnd/>
            <a:tailEnd/>
          </a:ln>
        </p:spPr>
        <p:txBody>
          <a:bodyPr wrap="square" lIns="0" tIns="0" rIns="0" bIns="0" rtlCol="0">
            <a:spAutoFit/>
          </a:bodyPr>
          <a:lstStyle>
            <a:defPPr>
              <a:defRPr lang="en-US"/>
            </a:defPPr>
            <a:lvl1pPr>
              <a:defRPr sz="2000"/>
            </a:lvl1pPr>
          </a:lstStyle>
          <a:p>
            <a:r>
              <a:rPr lang="en-US" sz="2400" b="1" u="sng" dirty="0"/>
              <a:t>C</a:t>
            </a:r>
            <a:r>
              <a:rPr lang="en-US" sz="2400" b="1" dirty="0"/>
              <a:t>omparator</a:t>
            </a:r>
          </a:p>
          <a:p>
            <a:r>
              <a:rPr lang="en-US" sz="1200" b="1" dirty="0"/>
              <a:t>(or control) </a:t>
            </a:r>
          </a:p>
        </p:txBody>
      </p:sp>
      <p:sp>
        <p:nvSpPr>
          <p:cNvPr id="13" name="TextBox 12">
            <a:extLst>
              <a:ext uri="{FF2B5EF4-FFF2-40B4-BE49-F238E27FC236}">
                <a16:creationId xmlns:a16="http://schemas.microsoft.com/office/drawing/2014/main" id="{D8B5445D-1BEF-E341-BB79-9582D4D4B01C}"/>
              </a:ext>
            </a:extLst>
          </p:cNvPr>
          <p:cNvSpPr txBox="1"/>
          <p:nvPr/>
        </p:nvSpPr>
        <p:spPr bwMode="auto">
          <a:xfrm>
            <a:off x="622300" y="5116315"/>
            <a:ext cx="2256362" cy="369332"/>
          </a:xfrm>
          <a:prstGeom prst="rect">
            <a:avLst/>
          </a:prstGeom>
          <a:noFill/>
          <a:ln w="19050" algn="ctr">
            <a:noFill/>
            <a:miter lim="800000"/>
            <a:headEnd/>
            <a:tailEnd/>
          </a:ln>
        </p:spPr>
        <p:txBody>
          <a:bodyPr wrap="square" lIns="0" tIns="0" rIns="0" bIns="0" rtlCol="0">
            <a:spAutoFit/>
          </a:bodyPr>
          <a:lstStyle/>
          <a:p>
            <a:r>
              <a:rPr lang="en-US" sz="2400" b="1" u="sng" dirty="0"/>
              <a:t>O</a:t>
            </a:r>
            <a:r>
              <a:rPr lang="en-US" sz="2400" b="1" dirty="0"/>
              <a:t>utcome </a:t>
            </a:r>
          </a:p>
        </p:txBody>
      </p:sp>
      <p:pic>
        <p:nvPicPr>
          <p:cNvPr id="14" name="Picture 13">
            <a:extLst>
              <a:ext uri="{FF2B5EF4-FFF2-40B4-BE49-F238E27FC236}">
                <a16:creationId xmlns:a16="http://schemas.microsoft.com/office/drawing/2014/main" id="{FB78FA7D-9A41-A445-AD3D-6459628524BF}"/>
              </a:ext>
            </a:extLst>
          </p:cNvPr>
          <p:cNvPicPr>
            <a:picLocks noChangeAspect="1"/>
          </p:cNvPicPr>
          <p:nvPr/>
        </p:nvPicPr>
        <p:blipFill>
          <a:blip r:embed="rId4"/>
          <a:stretch>
            <a:fillRect/>
          </a:stretch>
        </p:blipFill>
        <p:spPr>
          <a:xfrm>
            <a:off x="2736522" y="5021293"/>
            <a:ext cx="1003176" cy="867152"/>
          </a:xfrm>
          <a:prstGeom prst="rect">
            <a:avLst/>
          </a:prstGeom>
        </p:spPr>
      </p:pic>
      <p:pic>
        <p:nvPicPr>
          <p:cNvPr id="15" name="Picture 14">
            <a:extLst>
              <a:ext uri="{FF2B5EF4-FFF2-40B4-BE49-F238E27FC236}">
                <a16:creationId xmlns:a16="http://schemas.microsoft.com/office/drawing/2014/main" id="{A4E727DA-E1FD-0244-A481-566383C3FE15}"/>
              </a:ext>
            </a:extLst>
          </p:cNvPr>
          <p:cNvPicPr>
            <a:picLocks noChangeAspect="1"/>
          </p:cNvPicPr>
          <p:nvPr/>
        </p:nvPicPr>
        <p:blipFill>
          <a:blip r:embed="rId5"/>
          <a:stretch>
            <a:fillRect/>
          </a:stretch>
        </p:blipFill>
        <p:spPr>
          <a:xfrm>
            <a:off x="2804927" y="3640774"/>
            <a:ext cx="920893" cy="995736"/>
          </a:xfrm>
          <a:prstGeom prst="rect">
            <a:avLst/>
          </a:prstGeom>
        </p:spPr>
      </p:pic>
      <p:pic>
        <p:nvPicPr>
          <p:cNvPr id="20" name="Picture 19">
            <a:extLst>
              <a:ext uri="{FF2B5EF4-FFF2-40B4-BE49-F238E27FC236}">
                <a16:creationId xmlns:a16="http://schemas.microsoft.com/office/drawing/2014/main" id="{6AAFECF3-4F61-BD4A-935A-D8154E176574}"/>
              </a:ext>
            </a:extLst>
          </p:cNvPr>
          <p:cNvPicPr>
            <a:picLocks noChangeAspect="1"/>
          </p:cNvPicPr>
          <p:nvPr/>
        </p:nvPicPr>
        <p:blipFill>
          <a:blip r:embed="rId6"/>
          <a:stretch>
            <a:fillRect/>
          </a:stretch>
        </p:blipFill>
        <p:spPr>
          <a:xfrm>
            <a:off x="2867057" y="2426041"/>
            <a:ext cx="742105" cy="995736"/>
          </a:xfrm>
          <a:prstGeom prst="rect">
            <a:avLst/>
          </a:prstGeom>
        </p:spPr>
      </p:pic>
      <p:pic>
        <p:nvPicPr>
          <p:cNvPr id="22" name="Picture 21">
            <a:extLst>
              <a:ext uri="{FF2B5EF4-FFF2-40B4-BE49-F238E27FC236}">
                <a16:creationId xmlns:a16="http://schemas.microsoft.com/office/drawing/2014/main" id="{8D160D48-D738-B243-A64D-DE1DED0D8CE6}"/>
              </a:ext>
            </a:extLst>
          </p:cNvPr>
          <p:cNvPicPr>
            <a:picLocks noChangeAspect="1"/>
          </p:cNvPicPr>
          <p:nvPr/>
        </p:nvPicPr>
        <p:blipFill>
          <a:blip r:embed="rId7"/>
          <a:stretch>
            <a:fillRect/>
          </a:stretch>
        </p:blipFill>
        <p:spPr>
          <a:xfrm>
            <a:off x="2636965" y="1179797"/>
            <a:ext cx="1256818" cy="1122004"/>
          </a:xfrm>
          <a:prstGeom prst="rect">
            <a:avLst/>
          </a:prstGeom>
        </p:spPr>
      </p:pic>
      <p:sp>
        <p:nvSpPr>
          <p:cNvPr id="8" name="TextBox 7">
            <a:extLst>
              <a:ext uri="{FF2B5EF4-FFF2-40B4-BE49-F238E27FC236}">
                <a16:creationId xmlns:a16="http://schemas.microsoft.com/office/drawing/2014/main" id="{0F2F92CF-4A0E-4B4E-A236-86F0819E2D15}"/>
              </a:ext>
            </a:extLst>
          </p:cNvPr>
          <p:cNvSpPr txBox="1"/>
          <p:nvPr/>
        </p:nvSpPr>
        <p:spPr bwMode="auto">
          <a:xfrm>
            <a:off x="5567067" y="1539777"/>
            <a:ext cx="2923505" cy="307777"/>
          </a:xfrm>
          <a:prstGeom prst="rect">
            <a:avLst/>
          </a:prstGeom>
          <a:noFill/>
          <a:ln w="19050" algn="ctr">
            <a:noFill/>
            <a:miter lim="800000"/>
            <a:headEnd/>
            <a:tailEnd/>
          </a:ln>
        </p:spPr>
        <p:txBody>
          <a:bodyPr wrap="square" lIns="0" tIns="0" rIns="0" bIns="0" rtlCol="0">
            <a:spAutoFit/>
          </a:bodyPr>
          <a:lstStyle/>
          <a:p>
            <a:r>
              <a:rPr lang="en-US" sz="2000" dirty="0"/>
              <a:t>Greek gods </a:t>
            </a:r>
          </a:p>
        </p:txBody>
      </p:sp>
      <p:sp>
        <p:nvSpPr>
          <p:cNvPr id="18" name="TextBox 17">
            <a:extLst>
              <a:ext uri="{FF2B5EF4-FFF2-40B4-BE49-F238E27FC236}">
                <a16:creationId xmlns:a16="http://schemas.microsoft.com/office/drawing/2014/main" id="{FA57C029-AF16-434C-9288-36C937BDBD06}"/>
              </a:ext>
            </a:extLst>
          </p:cNvPr>
          <p:cNvSpPr txBox="1"/>
          <p:nvPr/>
        </p:nvSpPr>
        <p:spPr bwMode="auto">
          <a:xfrm>
            <a:off x="5567065" y="2674192"/>
            <a:ext cx="2923505" cy="307777"/>
          </a:xfrm>
          <a:prstGeom prst="rect">
            <a:avLst/>
          </a:prstGeom>
          <a:noFill/>
          <a:ln w="19050" algn="ctr">
            <a:noFill/>
            <a:miter lim="800000"/>
            <a:headEnd/>
            <a:tailEnd/>
          </a:ln>
        </p:spPr>
        <p:txBody>
          <a:bodyPr wrap="square" lIns="0" tIns="0" rIns="0" bIns="0" rtlCol="0">
            <a:spAutoFit/>
          </a:bodyPr>
          <a:lstStyle/>
          <a:p>
            <a:r>
              <a:rPr lang="en-US" sz="2000" dirty="0"/>
              <a:t>Heart transplant</a:t>
            </a:r>
          </a:p>
        </p:txBody>
      </p:sp>
      <p:sp>
        <p:nvSpPr>
          <p:cNvPr id="19" name="TextBox 18">
            <a:extLst>
              <a:ext uri="{FF2B5EF4-FFF2-40B4-BE49-F238E27FC236}">
                <a16:creationId xmlns:a16="http://schemas.microsoft.com/office/drawing/2014/main" id="{2439F11B-27DD-5845-970F-8B1A70D2B2FC}"/>
              </a:ext>
            </a:extLst>
          </p:cNvPr>
          <p:cNvSpPr txBox="1"/>
          <p:nvPr/>
        </p:nvSpPr>
        <p:spPr bwMode="auto">
          <a:xfrm>
            <a:off x="5567065" y="3910642"/>
            <a:ext cx="2923505" cy="307777"/>
          </a:xfrm>
          <a:prstGeom prst="rect">
            <a:avLst/>
          </a:prstGeom>
          <a:noFill/>
          <a:ln w="19050" algn="ctr">
            <a:noFill/>
            <a:miter lim="800000"/>
            <a:headEnd/>
            <a:tailEnd/>
          </a:ln>
        </p:spPr>
        <p:txBody>
          <a:bodyPr wrap="square" lIns="0" tIns="0" rIns="0" bIns="0" rtlCol="0">
            <a:spAutoFit/>
          </a:bodyPr>
          <a:lstStyle/>
          <a:p>
            <a:r>
              <a:rPr lang="en-US" sz="2000" dirty="0"/>
              <a:t>No heart transplant</a:t>
            </a:r>
          </a:p>
        </p:txBody>
      </p:sp>
      <p:sp>
        <p:nvSpPr>
          <p:cNvPr id="21" name="TextBox 20">
            <a:extLst>
              <a:ext uri="{FF2B5EF4-FFF2-40B4-BE49-F238E27FC236}">
                <a16:creationId xmlns:a16="http://schemas.microsoft.com/office/drawing/2014/main" id="{3D26896A-5833-254C-BD7B-13E4A83E5710}"/>
              </a:ext>
            </a:extLst>
          </p:cNvPr>
          <p:cNvSpPr txBox="1"/>
          <p:nvPr/>
        </p:nvSpPr>
        <p:spPr bwMode="auto">
          <a:xfrm>
            <a:off x="5567065" y="5147092"/>
            <a:ext cx="2923505" cy="307777"/>
          </a:xfrm>
          <a:prstGeom prst="rect">
            <a:avLst/>
          </a:prstGeom>
          <a:noFill/>
          <a:ln w="19050" algn="ctr">
            <a:noFill/>
            <a:miter lim="800000"/>
            <a:headEnd/>
            <a:tailEnd/>
          </a:ln>
        </p:spPr>
        <p:txBody>
          <a:bodyPr wrap="square" lIns="0" tIns="0" rIns="0" bIns="0" rtlCol="0">
            <a:spAutoFit/>
          </a:bodyPr>
          <a:lstStyle/>
          <a:p>
            <a:r>
              <a:rPr lang="en-US" sz="2000" dirty="0"/>
              <a:t>Death (after 5 days)</a:t>
            </a:r>
          </a:p>
        </p:txBody>
      </p:sp>
      <p:cxnSp>
        <p:nvCxnSpPr>
          <p:cNvPr id="16" name="Straight Connector 15">
            <a:extLst>
              <a:ext uri="{FF2B5EF4-FFF2-40B4-BE49-F238E27FC236}">
                <a16:creationId xmlns:a16="http://schemas.microsoft.com/office/drawing/2014/main" id="{005F0AC6-D795-9946-8F55-6C5D23F1B79A}"/>
              </a:ext>
            </a:extLst>
          </p:cNvPr>
          <p:cNvCxnSpPr/>
          <p:nvPr/>
        </p:nvCxnSpPr>
        <p:spPr>
          <a:xfrm>
            <a:off x="4559121" y="1179797"/>
            <a:ext cx="0" cy="456192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56906453"/>
      </p:ext>
    </p:extLst>
  </p:cSld>
  <p:clrMapOvr>
    <a:masterClrMapping/>
  </p:clrMapOvr>
  <p:transition advTm="3258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6"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Horizontal)">
                                      <p:cBhvr>
                                        <p:cTn id="31" dur="500"/>
                                        <p:tgtEl>
                                          <p:spTgt spid="16"/>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8" grpId="0"/>
      <p:bldP spid="18" grpId="0"/>
      <p:bldP spid="19" grpId="0"/>
      <p:bldP spid="2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9108" name="Group 52"/>
          <p:cNvGraphicFramePr>
            <a:graphicFrameLocks noGrp="1"/>
          </p:cNvGraphicFramePr>
          <p:nvPr>
            <p:ph idx="1"/>
            <p:extLst>
              <p:ext uri="{D42A27DB-BD31-4B8C-83A1-F6EECF244321}">
                <p14:modId xmlns:p14="http://schemas.microsoft.com/office/powerpoint/2010/main" val="1591250126"/>
              </p:ext>
            </p:extLst>
          </p:nvPr>
        </p:nvGraphicFramePr>
        <p:xfrm>
          <a:off x="681318" y="1200151"/>
          <a:ext cx="7871011" cy="4281493"/>
        </p:xfrm>
        <a:graphic>
          <a:graphicData uri="http://schemas.openxmlformats.org/drawingml/2006/table">
            <a:tbl>
              <a:tblPr/>
              <a:tblGrid>
                <a:gridCol w="5775439">
                  <a:extLst>
                    <a:ext uri="{9D8B030D-6E8A-4147-A177-3AD203B41FA5}">
                      <a16:colId xmlns:a16="http://schemas.microsoft.com/office/drawing/2014/main" val="20000"/>
                    </a:ext>
                  </a:extLst>
                </a:gridCol>
                <a:gridCol w="2095572">
                  <a:extLst>
                    <a:ext uri="{9D8B030D-6E8A-4147-A177-3AD203B41FA5}">
                      <a16:colId xmlns:a16="http://schemas.microsoft.com/office/drawing/2014/main" val="20001"/>
                    </a:ext>
                  </a:extLst>
                </a:gridCol>
              </a:tblGrid>
              <a:tr h="45124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1" i="0" u="none" strike="noStrike" cap="none" normalizeH="0" baseline="0" dirty="0">
                          <a:ln>
                            <a:noFill/>
                          </a:ln>
                          <a:solidFill>
                            <a:schemeClr val="tx1"/>
                          </a:solidFill>
                          <a:effectLst/>
                          <a:latin typeface="+mn-lt"/>
                        </a:rPr>
                        <a:t>Key Features of Randomized Controlled Trials</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sz="1800" b="1" i="0" u="none" strike="noStrike" cap="none" normalizeH="0" baseline="0" dirty="0">
                          <a:ln>
                            <a:noFill/>
                          </a:ln>
                          <a:solidFill>
                            <a:schemeClr val="tx1"/>
                          </a:solidFill>
                          <a:effectLst/>
                          <a:latin typeface="+mn-lt"/>
                        </a:rPr>
                        <a:t>Observational</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Clear Objective(s). Primary and secondary endpoints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a:ln>
                            <a:noFill/>
                          </a:ln>
                          <a:solidFill>
                            <a:schemeClr val="tx1"/>
                          </a:solidFill>
                          <a:effectLst/>
                          <a:latin typeface="+mn-lt"/>
                        </a:rPr>
                        <a:t> </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88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2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4" name="Slide Number Placeholder 3"/>
          <p:cNvSpPr>
            <a:spLocks noGrp="1"/>
          </p:cNvSpPr>
          <p:nvPr>
            <p:ph type="sldNum" sz="quarter" idx="12"/>
          </p:nvPr>
        </p:nvSpPr>
        <p:spPr/>
        <p:txBody>
          <a:bodyPr/>
          <a:lstStyle/>
          <a:p>
            <a:fld id="{413F8DDE-4CC1-4F7A-B17B-0976918310C3}" type="slidenum">
              <a:rPr lang="en-US" altLang="en-US" smtClean="0">
                <a:solidFill>
                  <a:srgbClr val="052049"/>
                </a:solidFill>
              </a:rPr>
              <a:pPr/>
              <a:t>70</a:t>
            </a:fld>
            <a:endParaRPr lang="en-US" altLang="en-US">
              <a:solidFill>
                <a:srgbClr val="052049"/>
              </a:solidFill>
            </a:endParaRPr>
          </a:p>
        </p:txBody>
      </p:sp>
    </p:spTree>
    <p:extLst>
      <p:ext uri="{BB962C8B-B14F-4D97-AF65-F5344CB8AC3E}">
        <p14:creationId xmlns:p14="http://schemas.microsoft.com/office/powerpoint/2010/main" val="15534529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9108" name="Group 52"/>
          <p:cNvGraphicFramePr>
            <a:graphicFrameLocks noGrp="1"/>
          </p:cNvGraphicFramePr>
          <p:nvPr>
            <p:ph idx="1"/>
            <p:extLst>
              <p:ext uri="{D42A27DB-BD31-4B8C-83A1-F6EECF244321}">
                <p14:modId xmlns:p14="http://schemas.microsoft.com/office/powerpoint/2010/main" val="439607149"/>
              </p:ext>
            </p:extLst>
          </p:nvPr>
        </p:nvGraphicFramePr>
        <p:xfrm>
          <a:off x="573741" y="1200151"/>
          <a:ext cx="8193741" cy="4281493"/>
        </p:xfrm>
        <a:graphic>
          <a:graphicData uri="http://schemas.openxmlformats.org/drawingml/2006/table">
            <a:tbl>
              <a:tblPr/>
              <a:tblGrid>
                <a:gridCol w="6097562">
                  <a:extLst>
                    <a:ext uri="{9D8B030D-6E8A-4147-A177-3AD203B41FA5}">
                      <a16:colId xmlns:a16="http://schemas.microsoft.com/office/drawing/2014/main" val="20000"/>
                    </a:ext>
                  </a:extLst>
                </a:gridCol>
                <a:gridCol w="2096179">
                  <a:extLst>
                    <a:ext uri="{9D8B030D-6E8A-4147-A177-3AD203B41FA5}">
                      <a16:colId xmlns:a16="http://schemas.microsoft.com/office/drawing/2014/main" val="20001"/>
                    </a:ext>
                  </a:extLst>
                </a:gridCol>
              </a:tblGrid>
              <a:tr h="45124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1" i="0" u="none" strike="noStrike" cap="none" normalizeH="0" baseline="0" dirty="0">
                          <a:ln>
                            <a:noFill/>
                          </a:ln>
                          <a:solidFill>
                            <a:schemeClr val="tx1"/>
                          </a:solidFill>
                          <a:effectLst/>
                          <a:latin typeface="+mn-lt"/>
                        </a:rPr>
                        <a:t>Key Features of Randomized Controlled Trials</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sz="1800" b="1" i="0" u="none" strike="noStrike" cap="none" normalizeH="0" baseline="0" dirty="0">
                          <a:ln>
                            <a:noFill/>
                          </a:ln>
                          <a:solidFill>
                            <a:schemeClr val="tx1"/>
                          </a:solidFill>
                          <a:effectLst/>
                          <a:latin typeface="+mn-lt"/>
                        </a:rPr>
                        <a:t>Observational</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Clear Objective(s). Primary and secondary endpoints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a:ln>
                            <a:noFill/>
                          </a:ln>
                          <a:solidFill>
                            <a:schemeClr val="tx1"/>
                          </a:solidFill>
                          <a:effectLst/>
                          <a:latin typeface="+mn-lt"/>
                        </a:rPr>
                        <a:t> </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Study population. </a:t>
                      </a:r>
                      <a:r>
                        <a:rPr kumimoji="1" lang="en-US" altLang="en-US" sz="1400" b="1" i="0" u="none" strike="noStrike" cap="none" normalizeH="0" baseline="0" dirty="0">
                          <a:ln>
                            <a:noFill/>
                          </a:ln>
                          <a:solidFill>
                            <a:schemeClr val="tx1"/>
                          </a:solidFill>
                          <a:effectLst/>
                          <a:latin typeface="+mn-lt"/>
                        </a:rPr>
                        <a:t>Inclusion/exclusion criteria</a:t>
                      </a:r>
                      <a:r>
                        <a:rPr kumimoji="1" lang="en-US" sz="1400" b="1" i="0" u="none" strike="noStrike" cap="none" normalizeH="0" baseline="0" dirty="0">
                          <a:ln>
                            <a:noFill/>
                          </a:ln>
                          <a:solidFill>
                            <a:schemeClr val="tx1"/>
                          </a:solidFill>
                          <a:effectLst/>
                          <a:latin typeface="+mn-lt"/>
                        </a:rPr>
                        <a:t>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88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200" b="1" i="0" u="none" strike="noStrike" cap="none" normalizeH="0" baseline="0" dirty="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4" name="Slide Number Placeholder 3"/>
          <p:cNvSpPr>
            <a:spLocks noGrp="1"/>
          </p:cNvSpPr>
          <p:nvPr>
            <p:ph type="sldNum" sz="quarter" idx="12"/>
          </p:nvPr>
        </p:nvSpPr>
        <p:spPr/>
        <p:txBody>
          <a:bodyPr/>
          <a:lstStyle/>
          <a:p>
            <a:fld id="{413F8DDE-4CC1-4F7A-B17B-0976918310C3}" type="slidenum">
              <a:rPr lang="en-US" altLang="en-US" smtClean="0">
                <a:solidFill>
                  <a:srgbClr val="052049"/>
                </a:solidFill>
              </a:rPr>
              <a:pPr/>
              <a:t>71</a:t>
            </a:fld>
            <a:endParaRPr lang="en-US" altLang="en-US">
              <a:solidFill>
                <a:srgbClr val="052049"/>
              </a:solidFill>
            </a:endParaRPr>
          </a:p>
        </p:txBody>
      </p:sp>
    </p:spTree>
    <p:extLst>
      <p:ext uri="{BB962C8B-B14F-4D97-AF65-F5344CB8AC3E}">
        <p14:creationId xmlns:p14="http://schemas.microsoft.com/office/powerpoint/2010/main" val="15058475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9108" name="Group 52"/>
          <p:cNvGraphicFramePr>
            <a:graphicFrameLocks noGrp="1"/>
          </p:cNvGraphicFramePr>
          <p:nvPr>
            <p:ph idx="1"/>
            <p:extLst>
              <p:ext uri="{D42A27DB-BD31-4B8C-83A1-F6EECF244321}">
                <p14:modId xmlns:p14="http://schemas.microsoft.com/office/powerpoint/2010/main" val="2341323994"/>
              </p:ext>
            </p:extLst>
          </p:nvPr>
        </p:nvGraphicFramePr>
        <p:xfrm>
          <a:off x="518169" y="1200151"/>
          <a:ext cx="7514207" cy="4281493"/>
        </p:xfrm>
        <a:graphic>
          <a:graphicData uri="http://schemas.openxmlformats.org/drawingml/2006/table">
            <a:tbl>
              <a:tblPr/>
              <a:tblGrid>
                <a:gridCol w="5423297">
                  <a:extLst>
                    <a:ext uri="{9D8B030D-6E8A-4147-A177-3AD203B41FA5}">
                      <a16:colId xmlns:a16="http://schemas.microsoft.com/office/drawing/2014/main" val="20000"/>
                    </a:ext>
                  </a:extLst>
                </a:gridCol>
                <a:gridCol w="2090910">
                  <a:extLst>
                    <a:ext uri="{9D8B030D-6E8A-4147-A177-3AD203B41FA5}">
                      <a16:colId xmlns:a16="http://schemas.microsoft.com/office/drawing/2014/main" val="20001"/>
                    </a:ext>
                  </a:extLst>
                </a:gridCol>
              </a:tblGrid>
              <a:tr h="45124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1" i="0" u="none" strike="noStrike" cap="none" normalizeH="0" baseline="0" dirty="0">
                          <a:ln>
                            <a:noFill/>
                          </a:ln>
                          <a:solidFill>
                            <a:schemeClr val="tx1"/>
                          </a:solidFill>
                          <a:effectLst/>
                          <a:latin typeface="+mn-lt"/>
                        </a:rPr>
                        <a:t>Key Features of Randomized Controlled Trials</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sz="1800" b="1" i="0" u="none" strike="noStrike" cap="none" normalizeH="0" baseline="0" dirty="0">
                          <a:ln>
                            <a:noFill/>
                          </a:ln>
                          <a:solidFill>
                            <a:schemeClr val="tx1"/>
                          </a:solidFill>
                          <a:effectLst/>
                          <a:latin typeface="+mn-lt"/>
                        </a:rPr>
                        <a:t>Observational</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Clear Objective(s). Primary and secondary endpoints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a:ln>
                            <a:noFill/>
                          </a:ln>
                          <a:solidFill>
                            <a:schemeClr val="tx1"/>
                          </a:solidFill>
                          <a:effectLst/>
                          <a:latin typeface="+mn-lt"/>
                        </a:rPr>
                        <a:t> </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Study population. </a:t>
                      </a:r>
                      <a:r>
                        <a:rPr kumimoji="1" lang="en-US" altLang="en-US" sz="1400" b="1" i="0" u="none" strike="noStrike" cap="none" normalizeH="0" baseline="0" dirty="0">
                          <a:ln>
                            <a:noFill/>
                          </a:ln>
                          <a:solidFill>
                            <a:schemeClr val="tx1"/>
                          </a:solidFill>
                          <a:effectLst/>
                          <a:latin typeface="+mn-lt"/>
                        </a:rPr>
                        <a:t>Inclusion/exclusion criteria</a:t>
                      </a:r>
                      <a:r>
                        <a:rPr kumimoji="1" lang="en-US" sz="1400" b="1" i="0" u="none" strike="noStrike" cap="none" normalizeH="0" baseline="0" dirty="0">
                          <a:ln>
                            <a:noFill/>
                          </a:ln>
                          <a:solidFill>
                            <a:schemeClr val="tx1"/>
                          </a:solidFill>
                          <a:effectLst/>
                          <a:latin typeface="+mn-lt"/>
                        </a:rPr>
                        <a:t>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400" b="1" kern="1200" baseline="0" dirty="0">
                          <a:solidFill>
                            <a:schemeClr val="tx1"/>
                          </a:solidFill>
                          <a:latin typeface="+mn-lt"/>
                          <a:ea typeface="+mn-ea"/>
                          <a:cs typeface="Arial" pitchFamily="34" charset="0"/>
                        </a:rPr>
                        <a:t>Longitudinal </a:t>
                      </a:r>
                      <a:endParaRPr kumimoji="1" lang="en-US" sz="1400" b="1" i="0" u="none" strike="noStrike" cap="none" normalizeH="0" baseline="0" dirty="0">
                        <a:ln>
                          <a:noFill/>
                        </a:ln>
                        <a:solidFill>
                          <a:schemeClr val="tx1"/>
                        </a:solidFill>
                        <a:effectLst/>
                        <a:latin typeface="+mn-lt"/>
                        <a:cs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88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200" b="1" i="0" u="none" strike="noStrike" cap="none" normalizeH="0" baseline="0" dirty="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3" name="AutoShape 45"/>
          <p:cNvSpPr>
            <a:spLocks noChangeArrowheads="1"/>
          </p:cNvSpPr>
          <p:nvPr/>
        </p:nvSpPr>
        <p:spPr bwMode="auto">
          <a:xfrm>
            <a:off x="6243273" y="3421324"/>
            <a:ext cx="2805770" cy="1061966"/>
          </a:xfrm>
          <a:prstGeom prst="wedgeRectCallout">
            <a:avLst>
              <a:gd name="adj1" fmla="val -33504"/>
              <a:gd name="adj2" fmla="val -123557"/>
            </a:avLst>
          </a:prstGeom>
          <a:solidFill>
            <a:schemeClr val="accent1"/>
          </a:solidFill>
          <a:ln>
            <a:noFill/>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r>
              <a:rPr lang="en-US" altLang="en-US" sz="1500" dirty="0">
                <a:solidFill>
                  <a:srgbClr val="FFFFFF"/>
                </a:solidFill>
                <a:latin typeface="Arial" panose="020B0604020202020204" pitchFamily="34" charset="0"/>
              </a:rPr>
              <a:t>longitudinal (versus cross-sectional) studies in which the temporal order of treatment and outcome is clear</a:t>
            </a:r>
            <a:endParaRPr lang="en-US" altLang="en-US" sz="1500" dirty="0">
              <a:solidFill>
                <a:srgbClr val="FFFFFF"/>
              </a:solidFill>
            </a:endParaRPr>
          </a:p>
        </p:txBody>
      </p:sp>
      <p:sp>
        <p:nvSpPr>
          <p:cNvPr id="5" name="Slide Number Placeholder 4"/>
          <p:cNvSpPr>
            <a:spLocks noGrp="1"/>
          </p:cNvSpPr>
          <p:nvPr>
            <p:ph type="sldNum" sz="quarter" idx="12"/>
          </p:nvPr>
        </p:nvSpPr>
        <p:spPr/>
        <p:txBody>
          <a:bodyPr/>
          <a:lstStyle/>
          <a:p>
            <a:fld id="{413F8DDE-4CC1-4F7A-B17B-0976918310C3}" type="slidenum">
              <a:rPr lang="en-US" altLang="en-US" smtClean="0">
                <a:solidFill>
                  <a:srgbClr val="052049"/>
                </a:solidFill>
              </a:rPr>
              <a:pPr/>
              <a:t>72</a:t>
            </a:fld>
            <a:endParaRPr lang="en-US" altLang="en-US">
              <a:solidFill>
                <a:srgbClr val="052049"/>
              </a:solidFill>
            </a:endParaRPr>
          </a:p>
        </p:txBody>
      </p:sp>
    </p:spTree>
    <p:extLst>
      <p:ext uri="{BB962C8B-B14F-4D97-AF65-F5344CB8AC3E}">
        <p14:creationId xmlns:p14="http://schemas.microsoft.com/office/powerpoint/2010/main" val="34124544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9108" name="Group 52"/>
          <p:cNvGraphicFramePr>
            <a:graphicFrameLocks noGrp="1"/>
          </p:cNvGraphicFramePr>
          <p:nvPr>
            <p:ph idx="1"/>
            <p:extLst>
              <p:ext uri="{D42A27DB-BD31-4B8C-83A1-F6EECF244321}">
                <p14:modId xmlns:p14="http://schemas.microsoft.com/office/powerpoint/2010/main" val="2007950574"/>
              </p:ext>
            </p:extLst>
          </p:nvPr>
        </p:nvGraphicFramePr>
        <p:xfrm>
          <a:off x="730154" y="1200151"/>
          <a:ext cx="7683692" cy="4281493"/>
        </p:xfrm>
        <a:graphic>
          <a:graphicData uri="http://schemas.openxmlformats.org/drawingml/2006/table">
            <a:tbl>
              <a:tblPr/>
              <a:tblGrid>
                <a:gridCol w="5545622">
                  <a:extLst>
                    <a:ext uri="{9D8B030D-6E8A-4147-A177-3AD203B41FA5}">
                      <a16:colId xmlns:a16="http://schemas.microsoft.com/office/drawing/2014/main" val="20000"/>
                    </a:ext>
                  </a:extLst>
                </a:gridCol>
                <a:gridCol w="2138070">
                  <a:extLst>
                    <a:ext uri="{9D8B030D-6E8A-4147-A177-3AD203B41FA5}">
                      <a16:colId xmlns:a16="http://schemas.microsoft.com/office/drawing/2014/main" val="20001"/>
                    </a:ext>
                  </a:extLst>
                </a:gridCol>
              </a:tblGrid>
              <a:tr h="45124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1" i="0" u="none" strike="noStrike" cap="none" normalizeH="0" baseline="0" dirty="0">
                          <a:ln>
                            <a:noFill/>
                          </a:ln>
                          <a:solidFill>
                            <a:schemeClr val="tx1"/>
                          </a:solidFill>
                          <a:effectLst/>
                          <a:latin typeface="+mn-lt"/>
                        </a:rPr>
                        <a:t>Key Features of Randomized Controlled  Trials</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sz="1800" b="1" i="0" u="none" strike="noStrike" cap="none" normalizeH="0" baseline="0" dirty="0">
                          <a:ln>
                            <a:noFill/>
                          </a:ln>
                          <a:solidFill>
                            <a:schemeClr val="tx1"/>
                          </a:solidFill>
                          <a:effectLst/>
                          <a:latin typeface="+mn-lt"/>
                        </a:rPr>
                        <a:t>Observational</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Clear Objective(s). Primary and secondary endpoints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a:ln>
                            <a:noFill/>
                          </a:ln>
                          <a:solidFill>
                            <a:schemeClr val="tx1"/>
                          </a:solidFill>
                          <a:effectLst/>
                          <a:latin typeface="+mn-lt"/>
                        </a:rPr>
                        <a:t> </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Study population. </a:t>
                      </a:r>
                      <a:r>
                        <a:rPr kumimoji="1" lang="en-US" altLang="en-US" sz="1400" b="1" i="0" u="none" strike="noStrike" cap="none" normalizeH="0" baseline="0" dirty="0">
                          <a:ln>
                            <a:noFill/>
                          </a:ln>
                          <a:solidFill>
                            <a:schemeClr val="tx1"/>
                          </a:solidFill>
                          <a:effectLst/>
                          <a:latin typeface="+mn-lt"/>
                        </a:rPr>
                        <a:t>Inclusion/exclusion criteria</a:t>
                      </a:r>
                      <a:r>
                        <a:rPr kumimoji="1" lang="en-US" sz="1400" b="1" i="0" u="none" strike="noStrike" cap="none" normalizeH="0" baseline="0" dirty="0">
                          <a:ln>
                            <a:noFill/>
                          </a:ln>
                          <a:solidFill>
                            <a:schemeClr val="tx1"/>
                          </a:solidFill>
                          <a:effectLst/>
                          <a:latin typeface="+mn-lt"/>
                        </a:rPr>
                        <a:t>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400" b="1" kern="1200" baseline="0" dirty="0">
                          <a:solidFill>
                            <a:schemeClr val="tx1"/>
                          </a:solidFill>
                          <a:latin typeface="+mn-lt"/>
                          <a:ea typeface="+mn-ea"/>
                          <a:cs typeface="Arial" pitchFamily="34" charset="0"/>
                        </a:rPr>
                        <a:t>Longitudinal </a:t>
                      </a:r>
                      <a:endParaRPr kumimoji="1" lang="en-US" sz="1400" b="1" i="0" u="none" strike="noStrike" cap="none" normalizeH="0" baseline="0" dirty="0">
                        <a:ln>
                          <a:noFill/>
                        </a:ln>
                        <a:solidFill>
                          <a:schemeClr val="tx1"/>
                        </a:solidFill>
                        <a:effectLst/>
                        <a:latin typeface="+mn-lt"/>
                        <a:cs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Randomized treatment assignment</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rgbClr val="C00000"/>
                          </a:solidFill>
                          <a:effectLst/>
                          <a:latin typeface="+mn-lt"/>
                        </a:rPr>
                        <a:t>No</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88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200" b="1" i="0" u="none" strike="noStrike" cap="none" normalizeH="0" baseline="0" dirty="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4" name="AutoShape 45"/>
          <p:cNvSpPr>
            <a:spLocks noChangeArrowheads="1"/>
          </p:cNvSpPr>
          <p:nvPr/>
        </p:nvSpPr>
        <p:spPr bwMode="auto">
          <a:xfrm>
            <a:off x="5485851" y="3292523"/>
            <a:ext cx="2927995" cy="1543050"/>
          </a:xfrm>
          <a:prstGeom prst="wedgeRectCallout">
            <a:avLst>
              <a:gd name="adj1" fmla="val 2661"/>
              <a:gd name="adj2" fmla="val -78486"/>
            </a:avLst>
          </a:prstGeom>
          <a:solidFill>
            <a:schemeClr val="accent1"/>
          </a:solidFill>
          <a:ln>
            <a:noFill/>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400" eaLnBrk="1" fontAlgn="base" hangingPunct="1">
              <a:spcBef>
                <a:spcPct val="0"/>
              </a:spcBef>
              <a:spcAft>
                <a:spcPct val="0"/>
              </a:spcAft>
            </a:pPr>
            <a:endParaRPr lang="en-US" altLang="en-US" sz="1800">
              <a:solidFill>
                <a:srgbClr val="052049"/>
              </a:solidFill>
            </a:endParaRPr>
          </a:p>
        </p:txBody>
      </p:sp>
      <p:sp>
        <p:nvSpPr>
          <p:cNvPr id="5" name="Text Box 46"/>
          <p:cNvSpPr txBox="1">
            <a:spLocks noChangeArrowheads="1"/>
          </p:cNvSpPr>
          <p:nvPr/>
        </p:nvSpPr>
        <p:spPr bwMode="auto">
          <a:xfrm>
            <a:off x="5485851" y="3301675"/>
            <a:ext cx="2927995"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50000"/>
              </a:spcBef>
              <a:spcAft>
                <a:spcPct val="0"/>
              </a:spcAft>
            </a:pPr>
            <a:r>
              <a:rPr lang="en-US" altLang="en-US" sz="1600" dirty="0">
                <a:solidFill>
                  <a:srgbClr val="FFFFFF"/>
                </a:solidFill>
                <a:latin typeface="Arial"/>
              </a:rPr>
              <a:t>How to achieve comparability (or exchangeability)?</a:t>
            </a:r>
          </a:p>
          <a:p>
            <a:pPr defTabSz="914400" eaLnBrk="1" fontAlgn="base" hangingPunct="1">
              <a:spcBef>
                <a:spcPct val="50000"/>
              </a:spcBef>
              <a:spcAft>
                <a:spcPct val="0"/>
              </a:spcAft>
            </a:pPr>
            <a:r>
              <a:rPr lang="en-US" altLang="en-US" sz="1600" dirty="0">
                <a:solidFill>
                  <a:srgbClr val="FFFFFF"/>
                </a:solidFill>
                <a:latin typeface="Arial"/>
              </a:rPr>
              <a:t>Matching, stratification, restriction, modeling, etc.</a:t>
            </a:r>
          </a:p>
        </p:txBody>
      </p:sp>
      <p:sp>
        <p:nvSpPr>
          <p:cNvPr id="3" name="Slide Number Placeholder 2"/>
          <p:cNvSpPr>
            <a:spLocks noGrp="1"/>
          </p:cNvSpPr>
          <p:nvPr>
            <p:ph type="sldNum" sz="quarter" idx="12"/>
          </p:nvPr>
        </p:nvSpPr>
        <p:spPr/>
        <p:txBody>
          <a:bodyPr/>
          <a:lstStyle/>
          <a:p>
            <a:fld id="{413F8DDE-4CC1-4F7A-B17B-0976918310C3}" type="slidenum">
              <a:rPr lang="en-US" altLang="en-US" smtClean="0">
                <a:solidFill>
                  <a:srgbClr val="052049"/>
                </a:solidFill>
              </a:rPr>
              <a:pPr/>
              <a:t>73</a:t>
            </a:fld>
            <a:endParaRPr lang="en-US" altLang="en-US">
              <a:solidFill>
                <a:srgbClr val="052049"/>
              </a:solidFill>
            </a:endParaRPr>
          </a:p>
        </p:txBody>
      </p:sp>
    </p:spTree>
    <p:extLst>
      <p:ext uri="{BB962C8B-B14F-4D97-AF65-F5344CB8AC3E}">
        <p14:creationId xmlns:p14="http://schemas.microsoft.com/office/powerpoint/2010/main" val="28262207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9108" name="Group 52"/>
          <p:cNvGraphicFramePr>
            <a:graphicFrameLocks noGrp="1"/>
          </p:cNvGraphicFramePr>
          <p:nvPr>
            <p:ph idx="1"/>
            <p:extLst>
              <p:ext uri="{D42A27DB-BD31-4B8C-83A1-F6EECF244321}">
                <p14:modId xmlns:p14="http://schemas.microsoft.com/office/powerpoint/2010/main" val="3428389589"/>
              </p:ext>
            </p:extLst>
          </p:nvPr>
        </p:nvGraphicFramePr>
        <p:xfrm>
          <a:off x="788894" y="1200151"/>
          <a:ext cx="7763435" cy="4281493"/>
        </p:xfrm>
        <a:graphic>
          <a:graphicData uri="http://schemas.openxmlformats.org/drawingml/2006/table">
            <a:tbl>
              <a:tblPr/>
              <a:tblGrid>
                <a:gridCol w="5603174">
                  <a:extLst>
                    <a:ext uri="{9D8B030D-6E8A-4147-A177-3AD203B41FA5}">
                      <a16:colId xmlns:a16="http://schemas.microsoft.com/office/drawing/2014/main" val="20000"/>
                    </a:ext>
                  </a:extLst>
                </a:gridCol>
                <a:gridCol w="2160261">
                  <a:extLst>
                    <a:ext uri="{9D8B030D-6E8A-4147-A177-3AD203B41FA5}">
                      <a16:colId xmlns:a16="http://schemas.microsoft.com/office/drawing/2014/main" val="20001"/>
                    </a:ext>
                  </a:extLst>
                </a:gridCol>
              </a:tblGrid>
              <a:tr h="45124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1" i="0" u="none" strike="noStrike" cap="none" normalizeH="0" baseline="0" dirty="0">
                          <a:ln>
                            <a:noFill/>
                          </a:ln>
                          <a:solidFill>
                            <a:schemeClr val="tx1"/>
                          </a:solidFill>
                          <a:effectLst/>
                          <a:latin typeface="+mn-lt"/>
                        </a:rPr>
                        <a:t>Key Features of Randomized Controlled Trials</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sz="1800" b="1" i="0" u="none" strike="noStrike" cap="none" normalizeH="0" baseline="0" dirty="0">
                          <a:ln>
                            <a:noFill/>
                          </a:ln>
                          <a:solidFill>
                            <a:schemeClr val="tx1"/>
                          </a:solidFill>
                          <a:effectLst/>
                          <a:latin typeface="+mn-lt"/>
                        </a:rPr>
                        <a:t>Observational</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Clear Objective(s). Primary and secondary endpoints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a:ln>
                            <a:noFill/>
                          </a:ln>
                          <a:solidFill>
                            <a:schemeClr val="tx1"/>
                          </a:solidFill>
                          <a:effectLst/>
                          <a:latin typeface="+mn-lt"/>
                        </a:rPr>
                        <a:t> </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Study population. </a:t>
                      </a:r>
                      <a:r>
                        <a:rPr kumimoji="1" lang="en-US" altLang="en-US" sz="1400" b="1" i="0" u="none" strike="noStrike" cap="none" normalizeH="0" baseline="0" dirty="0">
                          <a:ln>
                            <a:noFill/>
                          </a:ln>
                          <a:solidFill>
                            <a:schemeClr val="tx1"/>
                          </a:solidFill>
                          <a:effectLst/>
                          <a:latin typeface="+mn-lt"/>
                        </a:rPr>
                        <a:t>Inclusion/exclusion criteria</a:t>
                      </a:r>
                      <a:r>
                        <a:rPr kumimoji="1" lang="en-US" sz="1400" b="1" i="0" u="none" strike="noStrike" cap="none" normalizeH="0" baseline="0" dirty="0">
                          <a:ln>
                            <a:noFill/>
                          </a:ln>
                          <a:solidFill>
                            <a:schemeClr val="tx1"/>
                          </a:solidFill>
                          <a:effectLst/>
                          <a:latin typeface="+mn-lt"/>
                        </a:rPr>
                        <a:t>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400" b="1" kern="1200" baseline="0" dirty="0">
                          <a:solidFill>
                            <a:schemeClr val="tx1"/>
                          </a:solidFill>
                          <a:latin typeface="+mn-lt"/>
                          <a:ea typeface="+mn-ea"/>
                          <a:cs typeface="Arial" pitchFamily="34" charset="0"/>
                        </a:rPr>
                        <a:t>Longitudinal </a:t>
                      </a:r>
                      <a:endParaRPr kumimoji="1" lang="en-US" sz="1400" b="1" i="0" u="none" strike="noStrike" cap="none" normalizeH="0" baseline="0" dirty="0">
                        <a:ln>
                          <a:noFill/>
                        </a:ln>
                        <a:solidFill>
                          <a:schemeClr val="tx1"/>
                        </a:solidFill>
                        <a:effectLst/>
                        <a:latin typeface="+mn-lt"/>
                        <a:cs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Randomized treatment assignment</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rgbClr val="C00000"/>
                          </a:solidFill>
                          <a:effectLst/>
                          <a:latin typeface="+mn-lt"/>
                        </a:rPr>
                        <a:t>No</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88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Blinding</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rgbClr val="C00000"/>
                          </a:solidFill>
                          <a:effectLst/>
                          <a:latin typeface="+mn-lt"/>
                        </a:rPr>
                        <a:t>No</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200" b="1" i="0" u="none" strike="noStrike" cap="none" normalizeH="0" baseline="0" dirty="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3" name="AutoShape 45"/>
          <p:cNvSpPr>
            <a:spLocks noChangeArrowheads="1"/>
          </p:cNvSpPr>
          <p:nvPr/>
        </p:nvSpPr>
        <p:spPr bwMode="auto">
          <a:xfrm>
            <a:off x="5257800" y="4139781"/>
            <a:ext cx="3791243" cy="1341863"/>
          </a:xfrm>
          <a:prstGeom prst="wedgeRectCallout">
            <a:avLst>
              <a:gd name="adj1" fmla="val -12675"/>
              <a:gd name="adj2" fmla="val -110879"/>
            </a:avLst>
          </a:prstGeom>
          <a:solidFill>
            <a:schemeClr val="accent1"/>
          </a:solidFill>
          <a:ln>
            <a:noFill/>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r>
              <a:rPr lang="en-US" altLang="en-US" sz="1500" dirty="0">
                <a:solidFill>
                  <a:srgbClr val="FFFFFF"/>
                </a:solidFill>
                <a:latin typeface="Arial" panose="020B0604020202020204" pitchFamily="34" charset="0"/>
              </a:rPr>
              <a:t>Not in the same way as RCT, but often assessments can be done by individuals who are “blinded” to exposure or disease status (e.g., lab measurements, or data abstracted from SOC tests, </a:t>
            </a:r>
            <a:r>
              <a:rPr lang="en-US" altLang="en-US" sz="1500" dirty="0" err="1">
                <a:solidFill>
                  <a:srgbClr val="FFFFFF"/>
                </a:solidFill>
                <a:latin typeface="Arial" panose="020B0604020202020204" pitchFamily="34" charset="0"/>
              </a:rPr>
              <a:t>etc</a:t>
            </a:r>
            <a:r>
              <a:rPr lang="en-US" altLang="en-US" sz="1500" dirty="0">
                <a:solidFill>
                  <a:srgbClr val="FFFFFF"/>
                </a:solidFill>
                <a:latin typeface="Arial" panose="020B0604020202020204" pitchFamily="34" charset="0"/>
              </a:rPr>
              <a:t>)</a:t>
            </a:r>
            <a:endParaRPr lang="en-US" altLang="en-US" sz="1500" dirty="0">
              <a:solidFill>
                <a:srgbClr val="FFFFFF"/>
              </a:solidFill>
            </a:endParaRPr>
          </a:p>
        </p:txBody>
      </p:sp>
      <p:sp>
        <p:nvSpPr>
          <p:cNvPr id="5" name="Slide Number Placeholder 4"/>
          <p:cNvSpPr>
            <a:spLocks noGrp="1"/>
          </p:cNvSpPr>
          <p:nvPr>
            <p:ph type="sldNum" sz="quarter" idx="12"/>
          </p:nvPr>
        </p:nvSpPr>
        <p:spPr/>
        <p:txBody>
          <a:bodyPr/>
          <a:lstStyle/>
          <a:p>
            <a:fld id="{413F8DDE-4CC1-4F7A-B17B-0976918310C3}" type="slidenum">
              <a:rPr lang="en-US" altLang="en-US" smtClean="0">
                <a:solidFill>
                  <a:srgbClr val="052049"/>
                </a:solidFill>
              </a:rPr>
              <a:pPr/>
              <a:t>74</a:t>
            </a:fld>
            <a:endParaRPr lang="en-US" altLang="en-US">
              <a:solidFill>
                <a:srgbClr val="052049"/>
              </a:solidFill>
            </a:endParaRPr>
          </a:p>
        </p:txBody>
      </p:sp>
    </p:spTree>
    <p:extLst>
      <p:ext uri="{BB962C8B-B14F-4D97-AF65-F5344CB8AC3E}">
        <p14:creationId xmlns:p14="http://schemas.microsoft.com/office/powerpoint/2010/main" val="27230963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9108" name="Group 52"/>
          <p:cNvGraphicFramePr>
            <a:graphicFrameLocks noGrp="1"/>
          </p:cNvGraphicFramePr>
          <p:nvPr>
            <p:ph idx="1"/>
            <p:extLst>
              <p:ext uri="{D42A27DB-BD31-4B8C-83A1-F6EECF244321}">
                <p14:modId xmlns:p14="http://schemas.microsoft.com/office/powerpoint/2010/main" val="1798172322"/>
              </p:ext>
            </p:extLst>
          </p:nvPr>
        </p:nvGraphicFramePr>
        <p:xfrm>
          <a:off x="625743" y="1200151"/>
          <a:ext cx="7747290" cy="4281493"/>
        </p:xfrm>
        <a:graphic>
          <a:graphicData uri="http://schemas.openxmlformats.org/drawingml/2006/table">
            <a:tbl>
              <a:tblPr/>
              <a:tblGrid>
                <a:gridCol w="5584785">
                  <a:extLst>
                    <a:ext uri="{9D8B030D-6E8A-4147-A177-3AD203B41FA5}">
                      <a16:colId xmlns:a16="http://schemas.microsoft.com/office/drawing/2014/main" val="20000"/>
                    </a:ext>
                  </a:extLst>
                </a:gridCol>
                <a:gridCol w="2162505">
                  <a:extLst>
                    <a:ext uri="{9D8B030D-6E8A-4147-A177-3AD203B41FA5}">
                      <a16:colId xmlns:a16="http://schemas.microsoft.com/office/drawing/2014/main" val="20001"/>
                    </a:ext>
                  </a:extLst>
                </a:gridCol>
              </a:tblGrid>
              <a:tr h="45124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1" i="0" u="none" strike="noStrike" cap="none" normalizeH="0" baseline="0" dirty="0">
                          <a:ln>
                            <a:noFill/>
                          </a:ln>
                          <a:solidFill>
                            <a:schemeClr val="tx1"/>
                          </a:solidFill>
                          <a:effectLst/>
                          <a:latin typeface="+mn-lt"/>
                        </a:rPr>
                        <a:t>Key Features of Randomized Controlled Trials</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sz="1800" b="1" i="0" u="none" strike="noStrike" cap="none" normalizeH="0" baseline="0" dirty="0">
                          <a:ln>
                            <a:noFill/>
                          </a:ln>
                          <a:solidFill>
                            <a:schemeClr val="tx1"/>
                          </a:solidFill>
                          <a:effectLst/>
                          <a:latin typeface="+mn-lt"/>
                        </a:rPr>
                        <a:t>Observational</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Clear Objective(s). Primary and secondary endpoints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a:ln>
                            <a:noFill/>
                          </a:ln>
                          <a:solidFill>
                            <a:schemeClr val="tx1"/>
                          </a:solidFill>
                          <a:effectLst/>
                          <a:latin typeface="+mn-lt"/>
                        </a:rPr>
                        <a:t> </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Study population. </a:t>
                      </a:r>
                      <a:r>
                        <a:rPr kumimoji="1" lang="en-US" altLang="en-US" sz="1400" b="1" i="0" u="none" strike="noStrike" cap="none" normalizeH="0" baseline="0" dirty="0">
                          <a:ln>
                            <a:noFill/>
                          </a:ln>
                          <a:solidFill>
                            <a:schemeClr val="tx1"/>
                          </a:solidFill>
                          <a:effectLst/>
                          <a:latin typeface="+mn-lt"/>
                        </a:rPr>
                        <a:t>Inclusion/exclusion criteria</a:t>
                      </a:r>
                      <a:r>
                        <a:rPr kumimoji="1" lang="en-US" sz="1400" b="1" i="0" u="none" strike="noStrike" cap="none" normalizeH="0" baseline="0" dirty="0">
                          <a:ln>
                            <a:noFill/>
                          </a:ln>
                          <a:solidFill>
                            <a:schemeClr val="tx1"/>
                          </a:solidFill>
                          <a:effectLst/>
                          <a:latin typeface="+mn-lt"/>
                        </a:rPr>
                        <a:t>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400" b="1" kern="1200" baseline="0" dirty="0">
                          <a:solidFill>
                            <a:schemeClr val="tx1"/>
                          </a:solidFill>
                          <a:latin typeface="+mn-lt"/>
                          <a:ea typeface="+mn-ea"/>
                          <a:cs typeface="Arial" pitchFamily="34" charset="0"/>
                        </a:rPr>
                        <a:t>Longitudinal </a:t>
                      </a:r>
                      <a:endParaRPr kumimoji="1" lang="en-US" sz="1400" b="1" i="0" u="none" strike="noStrike" cap="none" normalizeH="0" baseline="0" dirty="0">
                        <a:ln>
                          <a:noFill/>
                        </a:ln>
                        <a:solidFill>
                          <a:schemeClr val="tx1"/>
                        </a:solidFill>
                        <a:effectLst/>
                        <a:latin typeface="+mn-lt"/>
                        <a:cs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Randomized treatment assignment</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rgbClr val="C00000"/>
                          </a:solidFill>
                          <a:effectLst/>
                          <a:latin typeface="+mn-lt"/>
                        </a:rPr>
                        <a:t>No</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88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Blinding</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rgbClr val="C00000"/>
                          </a:solidFill>
                          <a:effectLst/>
                          <a:latin typeface="+mn-lt"/>
                        </a:rPr>
                        <a:t>No</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Statistical Power. Sample size &amp; follow up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200" b="1" i="0" u="none" strike="noStrike" cap="none" normalizeH="0" baseline="0" dirty="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4" name="Slide Number Placeholder 3"/>
          <p:cNvSpPr>
            <a:spLocks noGrp="1"/>
          </p:cNvSpPr>
          <p:nvPr>
            <p:ph type="sldNum" sz="quarter" idx="12"/>
          </p:nvPr>
        </p:nvSpPr>
        <p:spPr/>
        <p:txBody>
          <a:bodyPr/>
          <a:lstStyle/>
          <a:p>
            <a:fld id="{413F8DDE-4CC1-4F7A-B17B-0976918310C3}" type="slidenum">
              <a:rPr lang="en-US" altLang="en-US" smtClean="0">
                <a:solidFill>
                  <a:srgbClr val="052049"/>
                </a:solidFill>
              </a:rPr>
              <a:pPr/>
              <a:t>75</a:t>
            </a:fld>
            <a:endParaRPr lang="en-US" altLang="en-US">
              <a:solidFill>
                <a:srgbClr val="052049"/>
              </a:solidFill>
            </a:endParaRPr>
          </a:p>
        </p:txBody>
      </p:sp>
    </p:spTree>
    <p:extLst>
      <p:ext uri="{BB962C8B-B14F-4D97-AF65-F5344CB8AC3E}">
        <p14:creationId xmlns:p14="http://schemas.microsoft.com/office/powerpoint/2010/main" val="11110867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9108" name="Group 52"/>
          <p:cNvGraphicFramePr>
            <a:graphicFrameLocks noGrp="1"/>
          </p:cNvGraphicFramePr>
          <p:nvPr>
            <p:ph idx="1"/>
            <p:extLst>
              <p:ext uri="{D42A27DB-BD31-4B8C-83A1-F6EECF244321}">
                <p14:modId xmlns:p14="http://schemas.microsoft.com/office/powerpoint/2010/main" val="1551945404"/>
              </p:ext>
            </p:extLst>
          </p:nvPr>
        </p:nvGraphicFramePr>
        <p:xfrm>
          <a:off x="681318" y="1200151"/>
          <a:ext cx="7799294" cy="4281493"/>
        </p:xfrm>
        <a:graphic>
          <a:graphicData uri="http://schemas.openxmlformats.org/drawingml/2006/table">
            <a:tbl>
              <a:tblPr/>
              <a:tblGrid>
                <a:gridCol w="5629055">
                  <a:extLst>
                    <a:ext uri="{9D8B030D-6E8A-4147-A177-3AD203B41FA5}">
                      <a16:colId xmlns:a16="http://schemas.microsoft.com/office/drawing/2014/main" val="20000"/>
                    </a:ext>
                  </a:extLst>
                </a:gridCol>
                <a:gridCol w="2170239">
                  <a:extLst>
                    <a:ext uri="{9D8B030D-6E8A-4147-A177-3AD203B41FA5}">
                      <a16:colId xmlns:a16="http://schemas.microsoft.com/office/drawing/2014/main" val="20001"/>
                    </a:ext>
                  </a:extLst>
                </a:gridCol>
              </a:tblGrid>
              <a:tr h="45124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1" i="0" u="none" strike="noStrike" cap="none" normalizeH="0" baseline="0" dirty="0">
                          <a:ln>
                            <a:noFill/>
                          </a:ln>
                          <a:solidFill>
                            <a:schemeClr val="tx1"/>
                          </a:solidFill>
                          <a:effectLst/>
                          <a:latin typeface="+mn-lt"/>
                        </a:rPr>
                        <a:t>Key Features of Randomized Controlled Trials</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sz="1800" b="1" i="0" u="none" strike="noStrike" cap="none" normalizeH="0" baseline="0" dirty="0">
                          <a:ln>
                            <a:noFill/>
                          </a:ln>
                          <a:solidFill>
                            <a:schemeClr val="tx1"/>
                          </a:solidFill>
                          <a:effectLst/>
                          <a:latin typeface="+mn-lt"/>
                        </a:rPr>
                        <a:t>Observational</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Clear Objective(s). Primary and secondary endpoints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a:ln>
                            <a:noFill/>
                          </a:ln>
                          <a:solidFill>
                            <a:schemeClr val="tx1"/>
                          </a:solidFill>
                          <a:effectLst/>
                          <a:latin typeface="+mn-lt"/>
                        </a:rPr>
                        <a:t> </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Study population. </a:t>
                      </a:r>
                      <a:r>
                        <a:rPr kumimoji="1" lang="en-US" altLang="en-US" sz="1400" b="1" i="0" u="none" strike="noStrike" cap="none" normalizeH="0" baseline="0" dirty="0">
                          <a:ln>
                            <a:noFill/>
                          </a:ln>
                          <a:solidFill>
                            <a:schemeClr val="tx1"/>
                          </a:solidFill>
                          <a:effectLst/>
                          <a:latin typeface="+mn-lt"/>
                        </a:rPr>
                        <a:t>Inclusion/exclusion criteria</a:t>
                      </a:r>
                      <a:r>
                        <a:rPr kumimoji="1" lang="en-US" sz="1400" b="1" i="0" u="none" strike="noStrike" cap="none" normalizeH="0" baseline="0" dirty="0">
                          <a:ln>
                            <a:noFill/>
                          </a:ln>
                          <a:solidFill>
                            <a:schemeClr val="tx1"/>
                          </a:solidFill>
                          <a:effectLst/>
                          <a:latin typeface="+mn-lt"/>
                        </a:rPr>
                        <a:t>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400" b="1" kern="1200" baseline="0" dirty="0">
                          <a:solidFill>
                            <a:schemeClr val="tx1"/>
                          </a:solidFill>
                          <a:latin typeface="+mn-lt"/>
                          <a:ea typeface="+mn-ea"/>
                          <a:cs typeface="Arial" pitchFamily="34" charset="0"/>
                        </a:rPr>
                        <a:t>Longitudinal </a:t>
                      </a:r>
                      <a:endParaRPr kumimoji="1" lang="en-US" sz="1400" b="1" i="0" u="none" strike="noStrike" cap="none" normalizeH="0" baseline="0" dirty="0">
                        <a:ln>
                          <a:noFill/>
                        </a:ln>
                        <a:solidFill>
                          <a:schemeClr val="tx1"/>
                        </a:solidFill>
                        <a:effectLst/>
                        <a:latin typeface="+mn-lt"/>
                        <a:cs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Randomized treatment assignment</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rgbClr val="C00000"/>
                          </a:solidFill>
                          <a:effectLst/>
                          <a:latin typeface="+mn-lt"/>
                        </a:rPr>
                        <a:t>No</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88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Blinding</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rgbClr val="C00000"/>
                          </a:solidFill>
                          <a:effectLst/>
                          <a:latin typeface="+mn-lt"/>
                        </a:rPr>
                        <a:t>No</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Statistical Power. Sample size &amp; follow up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International, multicenter,…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200" b="1" i="0" u="none" strike="noStrike" cap="none" normalizeH="0" baseline="0" dirty="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4" name="Slide Number Placeholder 3"/>
          <p:cNvSpPr>
            <a:spLocks noGrp="1"/>
          </p:cNvSpPr>
          <p:nvPr>
            <p:ph type="sldNum" sz="quarter" idx="12"/>
          </p:nvPr>
        </p:nvSpPr>
        <p:spPr/>
        <p:txBody>
          <a:bodyPr/>
          <a:lstStyle/>
          <a:p>
            <a:fld id="{413F8DDE-4CC1-4F7A-B17B-0976918310C3}" type="slidenum">
              <a:rPr lang="en-US" altLang="en-US" smtClean="0">
                <a:solidFill>
                  <a:srgbClr val="052049"/>
                </a:solidFill>
              </a:rPr>
              <a:pPr/>
              <a:t>76</a:t>
            </a:fld>
            <a:endParaRPr lang="en-US" altLang="en-US">
              <a:solidFill>
                <a:srgbClr val="052049"/>
              </a:solidFill>
            </a:endParaRPr>
          </a:p>
        </p:txBody>
      </p:sp>
    </p:spTree>
    <p:extLst>
      <p:ext uri="{BB962C8B-B14F-4D97-AF65-F5344CB8AC3E}">
        <p14:creationId xmlns:p14="http://schemas.microsoft.com/office/powerpoint/2010/main" val="16360743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9108" name="Group 52"/>
          <p:cNvGraphicFramePr>
            <a:graphicFrameLocks noGrp="1"/>
          </p:cNvGraphicFramePr>
          <p:nvPr>
            <p:ph idx="1"/>
            <p:extLst>
              <p:ext uri="{D42A27DB-BD31-4B8C-83A1-F6EECF244321}">
                <p14:modId xmlns:p14="http://schemas.microsoft.com/office/powerpoint/2010/main" val="2067194035"/>
              </p:ext>
            </p:extLst>
          </p:nvPr>
        </p:nvGraphicFramePr>
        <p:xfrm>
          <a:off x="645459" y="1200151"/>
          <a:ext cx="7691717" cy="4281493"/>
        </p:xfrm>
        <a:graphic>
          <a:graphicData uri="http://schemas.openxmlformats.org/drawingml/2006/table">
            <a:tbl>
              <a:tblPr/>
              <a:tblGrid>
                <a:gridCol w="5551412">
                  <a:extLst>
                    <a:ext uri="{9D8B030D-6E8A-4147-A177-3AD203B41FA5}">
                      <a16:colId xmlns:a16="http://schemas.microsoft.com/office/drawing/2014/main" val="20000"/>
                    </a:ext>
                  </a:extLst>
                </a:gridCol>
                <a:gridCol w="2140305">
                  <a:extLst>
                    <a:ext uri="{9D8B030D-6E8A-4147-A177-3AD203B41FA5}">
                      <a16:colId xmlns:a16="http://schemas.microsoft.com/office/drawing/2014/main" val="20001"/>
                    </a:ext>
                  </a:extLst>
                </a:gridCol>
              </a:tblGrid>
              <a:tr h="45124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1" i="0" u="none" strike="noStrike" cap="none" normalizeH="0" baseline="0" dirty="0">
                          <a:ln>
                            <a:noFill/>
                          </a:ln>
                          <a:solidFill>
                            <a:schemeClr val="tx1"/>
                          </a:solidFill>
                          <a:effectLst/>
                          <a:latin typeface="+mn-lt"/>
                        </a:rPr>
                        <a:t>Key Features of Randomized Controlled Trials</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sz="1800" b="1" i="0" u="none" strike="noStrike" cap="none" normalizeH="0" baseline="0" dirty="0">
                          <a:ln>
                            <a:noFill/>
                          </a:ln>
                          <a:solidFill>
                            <a:schemeClr val="tx1"/>
                          </a:solidFill>
                          <a:effectLst/>
                          <a:latin typeface="+mn-lt"/>
                        </a:rPr>
                        <a:t>Observational</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Clear Objective(s). Primary and secondary endpoints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a:ln>
                            <a:noFill/>
                          </a:ln>
                          <a:solidFill>
                            <a:schemeClr val="tx1"/>
                          </a:solidFill>
                          <a:effectLst/>
                          <a:latin typeface="+mn-lt"/>
                        </a:rPr>
                        <a:t> </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Study population. </a:t>
                      </a:r>
                      <a:r>
                        <a:rPr kumimoji="1" lang="en-US" altLang="en-US" sz="1400" b="1" i="0" u="none" strike="noStrike" cap="none" normalizeH="0" baseline="0" dirty="0">
                          <a:ln>
                            <a:noFill/>
                          </a:ln>
                          <a:solidFill>
                            <a:schemeClr val="tx1"/>
                          </a:solidFill>
                          <a:effectLst/>
                          <a:latin typeface="+mn-lt"/>
                        </a:rPr>
                        <a:t>Inclusion/exclusion criteria</a:t>
                      </a:r>
                      <a:r>
                        <a:rPr kumimoji="1" lang="en-US" sz="1400" b="1" i="0" u="none" strike="noStrike" cap="none" normalizeH="0" baseline="0" dirty="0">
                          <a:ln>
                            <a:noFill/>
                          </a:ln>
                          <a:solidFill>
                            <a:schemeClr val="tx1"/>
                          </a:solidFill>
                          <a:effectLst/>
                          <a:latin typeface="+mn-lt"/>
                        </a:rPr>
                        <a:t>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400" b="1" kern="1200" baseline="0" dirty="0">
                          <a:solidFill>
                            <a:schemeClr val="tx1"/>
                          </a:solidFill>
                          <a:latin typeface="+mn-lt"/>
                          <a:ea typeface="+mn-ea"/>
                          <a:cs typeface="Arial" pitchFamily="34" charset="0"/>
                        </a:rPr>
                        <a:t>Longitudinal </a:t>
                      </a:r>
                      <a:endParaRPr kumimoji="1" lang="en-US" sz="1400" b="1" i="0" u="none" strike="noStrike" cap="none" normalizeH="0" baseline="0" dirty="0">
                        <a:ln>
                          <a:noFill/>
                        </a:ln>
                        <a:solidFill>
                          <a:schemeClr val="tx1"/>
                        </a:solidFill>
                        <a:effectLst/>
                        <a:latin typeface="+mn-lt"/>
                        <a:cs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Randomized treatment assignment</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rgbClr val="C00000"/>
                          </a:solidFill>
                          <a:effectLst/>
                          <a:latin typeface="+mn-lt"/>
                        </a:rPr>
                        <a:t>No</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88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Blinding</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rgbClr val="C00000"/>
                          </a:solidFill>
                          <a:effectLst/>
                          <a:latin typeface="+mn-lt"/>
                        </a:rPr>
                        <a:t>No</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Statistical Power. Sample size &amp; follow up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0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International, multicenter,…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Reference group. Active therapy or placebo </a:t>
                      </a: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mn-lt"/>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a:ln>
                          <a:noFill/>
                        </a:ln>
                        <a:solidFill>
                          <a:schemeClr val="tx1"/>
                        </a:solidFill>
                        <a:effectLst/>
                        <a:latin typeface="Arial" pitchFamily="34" charset="0"/>
                      </a:endParaRPr>
                    </a:p>
                  </a:txBody>
                  <a:tcPr marL="60965" marR="60965"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200" b="1" i="0" u="none" strike="noStrike" cap="none" normalizeH="0" baseline="0" dirty="0">
                        <a:ln>
                          <a:noFill/>
                        </a:ln>
                        <a:solidFill>
                          <a:schemeClr val="tx1"/>
                        </a:solidFill>
                        <a:effectLst/>
                        <a:latin typeface="Arial" pitchFamily="34" charset="0"/>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4" name="Slide Number Placeholder 3"/>
          <p:cNvSpPr>
            <a:spLocks noGrp="1"/>
          </p:cNvSpPr>
          <p:nvPr>
            <p:ph type="sldNum" sz="quarter" idx="12"/>
          </p:nvPr>
        </p:nvSpPr>
        <p:spPr/>
        <p:txBody>
          <a:bodyPr/>
          <a:lstStyle/>
          <a:p>
            <a:fld id="{413F8DDE-4CC1-4F7A-B17B-0976918310C3}" type="slidenum">
              <a:rPr lang="en-US" altLang="en-US" smtClean="0">
                <a:solidFill>
                  <a:srgbClr val="052049"/>
                </a:solidFill>
              </a:rPr>
              <a:pPr/>
              <a:t>77</a:t>
            </a:fld>
            <a:endParaRPr lang="en-US" altLang="en-US">
              <a:solidFill>
                <a:srgbClr val="052049"/>
              </a:solidFill>
            </a:endParaRPr>
          </a:p>
        </p:txBody>
      </p:sp>
    </p:spTree>
    <p:extLst>
      <p:ext uri="{BB962C8B-B14F-4D97-AF65-F5344CB8AC3E}">
        <p14:creationId xmlns:p14="http://schemas.microsoft.com/office/powerpoint/2010/main" val="25858681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9108" name="Group 52"/>
          <p:cNvGraphicFramePr>
            <a:graphicFrameLocks noGrp="1"/>
          </p:cNvGraphicFramePr>
          <p:nvPr>
            <p:ph idx="1"/>
            <p:extLst>
              <p:ext uri="{D42A27DB-BD31-4B8C-83A1-F6EECF244321}">
                <p14:modId xmlns:p14="http://schemas.microsoft.com/office/powerpoint/2010/main" val="1566971452"/>
              </p:ext>
            </p:extLst>
          </p:nvPr>
        </p:nvGraphicFramePr>
        <p:xfrm>
          <a:off x="518169" y="1200151"/>
          <a:ext cx="7765219" cy="3934079"/>
        </p:xfrm>
        <a:graphic>
          <a:graphicData uri="http://schemas.openxmlformats.org/drawingml/2006/table">
            <a:tbl>
              <a:tblPr/>
              <a:tblGrid>
                <a:gridCol w="5586920">
                  <a:extLst>
                    <a:ext uri="{9D8B030D-6E8A-4147-A177-3AD203B41FA5}">
                      <a16:colId xmlns:a16="http://schemas.microsoft.com/office/drawing/2014/main" val="20000"/>
                    </a:ext>
                  </a:extLst>
                </a:gridCol>
                <a:gridCol w="2178299">
                  <a:extLst>
                    <a:ext uri="{9D8B030D-6E8A-4147-A177-3AD203B41FA5}">
                      <a16:colId xmlns:a16="http://schemas.microsoft.com/office/drawing/2014/main" val="20001"/>
                    </a:ext>
                  </a:extLst>
                </a:gridCol>
              </a:tblGrid>
              <a:tr h="45127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1" i="0" u="none" strike="noStrike" cap="none" normalizeH="0" baseline="0" dirty="0">
                          <a:ln>
                            <a:noFill/>
                          </a:ln>
                          <a:solidFill>
                            <a:schemeClr val="tx1"/>
                          </a:solidFill>
                          <a:effectLst/>
                          <a:latin typeface="+mn-lt"/>
                        </a:rPr>
                        <a:t>Key Features of Randomized Controlled Trials</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sz="1800" b="1" i="0" u="none" strike="noStrike" cap="none" normalizeH="0" baseline="0" dirty="0">
                          <a:ln>
                            <a:noFill/>
                          </a:ln>
                          <a:solidFill>
                            <a:schemeClr val="tx1"/>
                          </a:solidFill>
                          <a:effectLst/>
                          <a:latin typeface="+mn-lt"/>
                        </a:rPr>
                        <a:t>Observational</a:t>
                      </a: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a:ln>
                            <a:noFill/>
                          </a:ln>
                          <a:solidFill>
                            <a:schemeClr val="tx1"/>
                          </a:solidFill>
                          <a:effectLst/>
                          <a:latin typeface="+mn-lt"/>
                        </a:rPr>
                        <a:t>Clear Objective(s). Primary and secondary endpoints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Study population. </a:t>
                      </a:r>
                      <a:r>
                        <a:rPr kumimoji="1" lang="en-US" altLang="en-US" sz="1400" b="1" i="0" u="none" strike="noStrike" cap="none" normalizeH="0" baseline="0" dirty="0">
                          <a:ln>
                            <a:noFill/>
                          </a:ln>
                          <a:solidFill>
                            <a:schemeClr val="tx1"/>
                          </a:solidFill>
                          <a:effectLst/>
                          <a:latin typeface="+mn-lt"/>
                        </a:rPr>
                        <a:t>Inclusion/exclusion criteria</a:t>
                      </a:r>
                      <a:r>
                        <a:rPr kumimoji="1" lang="en-US" sz="1400" b="1" i="0" u="none" strike="noStrike" cap="none" normalizeH="0" baseline="0" dirty="0">
                          <a:ln>
                            <a:noFill/>
                          </a:ln>
                          <a:solidFill>
                            <a:schemeClr val="tx1"/>
                          </a:solidFill>
                          <a:effectLst/>
                          <a:latin typeface="+mn-lt"/>
                        </a:rPr>
                        <a:t>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06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400" b="1" kern="1200" baseline="0" dirty="0">
                          <a:solidFill>
                            <a:schemeClr val="tx1"/>
                          </a:solidFill>
                          <a:latin typeface="+mn-lt"/>
                          <a:ea typeface="+mn-ea"/>
                          <a:cs typeface="Arial" pitchFamily="34" charset="0"/>
                        </a:rPr>
                        <a:t>Longitudinal </a:t>
                      </a:r>
                      <a:endParaRPr kumimoji="1" lang="en-US" sz="1400" b="1" i="0" u="none" strike="noStrike" cap="none" normalizeH="0" baseline="0" dirty="0">
                        <a:ln>
                          <a:noFill/>
                        </a:ln>
                        <a:solidFill>
                          <a:schemeClr val="tx1"/>
                        </a:solidFill>
                        <a:effectLst/>
                        <a:latin typeface="+mn-lt"/>
                        <a:cs typeface="Arial" pitchFamily="34" charset="0"/>
                      </a:endParaRP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Randomized treatment assignment</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rgbClr val="C00000"/>
                          </a:solidFill>
                          <a:effectLst/>
                          <a:latin typeface="+mn-lt"/>
                        </a:rPr>
                        <a:t>No</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887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Blinding</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rgbClr val="C00000"/>
                          </a:solidFill>
                          <a:effectLst/>
                          <a:latin typeface="+mn-lt"/>
                        </a:rPr>
                        <a:t>No</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Statistical Power. Sample size &amp; follow up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06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International, multicenter,…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Reference group. Active therapy or placebo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Blind adjudication of events</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4" name="AutoShape 45"/>
          <p:cNvSpPr>
            <a:spLocks noChangeArrowheads="1"/>
          </p:cNvSpPr>
          <p:nvPr/>
        </p:nvSpPr>
        <p:spPr bwMode="auto">
          <a:xfrm>
            <a:off x="6128515" y="3834653"/>
            <a:ext cx="2337197" cy="400050"/>
          </a:xfrm>
          <a:prstGeom prst="wedgeRectCallout">
            <a:avLst>
              <a:gd name="adj1" fmla="val -13518"/>
              <a:gd name="adj2" fmla="val 161588"/>
            </a:avLst>
          </a:prstGeom>
          <a:solidFill>
            <a:schemeClr val="accent1"/>
          </a:solidFill>
          <a:ln>
            <a:noFill/>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400" fontAlgn="base">
              <a:spcBef>
                <a:spcPct val="20000"/>
              </a:spcBef>
              <a:spcAft>
                <a:spcPct val="0"/>
              </a:spcAft>
            </a:pPr>
            <a:r>
              <a:rPr kumimoji="1" lang="en-US" altLang="en-US" sz="1500" dirty="0">
                <a:solidFill>
                  <a:srgbClr val="FFFFFF"/>
                </a:solidFill>
                <a:latin typeface="Arial" panose="020B0604020202020204" pitchFamily="34" charset="0"/>
              </a:rPr>
              <a:t>Medical record review</a:t>
            </a:r>
          </a:p>
        </p:txBody>
      </p:sp>
      <p:sp>
        <p:nvSpPr>
          <p:cNvPr id="3" name="Slide Number Placeholder 2"/>
          <p:cNvSpPr>
            <a:spLocks noGrp="1"/>
          </p:cNvSpPr>
          <p:nvPr>
            <p:ph type="sldNum" sz="quarter" idx="12"/>
          </p:nvPr>
        </p:nvSpPr>
        <p:spPr/>
        <p:txBody>
          <a:bodyPr/>
          <a:lstStyle/>
          <a:p>
            <a:fld id="{413F8DDE-4CC1-4F7A-B17B-0976918310C3}" type="slidenum">
              <a:rPr lang="en-US" altLang="en-US" smtClean="0">
                <a:solidFill>
                  <a:srgbClr val="052049"/>
                </a:solidFill>
              </a:rPr>
              <a:pPr/>
              <a:t>78</a:t>
            </a:fld>
            <a:endParaRPr lang="en-US" altLang="en-US">
              <a:solidFill>
                <a:srgbClr val="052049"/>
              </a:solidFill>
            </a:endParaRPr>
          </a:p>
        </p:txBody>
      </p:sp>
    </p:spTree>
    <p:extLst>
      <p:ext uri="{BB962C8B-B14F-4D97-AF65-F5344CB8AC3E}">
        <p14:creationId xmlns:p14="http://schemas.microsoft.com/office/powerpoint/2010/main" val="5512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9108" name="Group 52"/>
          <p:cNvGraphicFramePr>
            <a:graphicFrameLocks noGrp="1"/>
          </p:cNvGraphicFramePr>
          <p:nvPr>
            <p:ph idx="1"/>
            <p:extLst>
              <p:ext uri="{D42A27DB-BD31-4B8C-83A1-F6EECF244321}">
                <p14:modId xmlns:p14="http://schemas.microsoft.com/office/powerpoint/2010/main" val="1428213598"/>
              </p:ext>
            </p:extLst>
          </p:nvPr>
        </p:nvGraphicFramePr>
        <p:xfrm>
          <a:off x="716284" y="1092575"/>
          <a:ext cx="7711431" cy="3934079"/>
        </p:xfrm>
        <a:graphic>
          <a:graphicData uri="http://schemas.openxmlformats.org/drawingml/2006/table">
            <a:tbl>
              <a:tblPr/>
              <a:tblGrid>
                <a:gridCol w="5565641">
                  <a:extLst>
                    <a:ext uri="{9D8B030D-6E8A-4147-A177-3AD203B41FA5}">
                      <a16:colId xmlns:a16="http://schemas.microsoft.com/office/drawing/2014/main" val="20000"/>
                    </a:ext>
                  </a:extLst>
                </a:gridCol>
                <a:gridCol w="2145790">
                  <a:extLst>
                    <a:ext uri="{9D8B030D-6E8A-4147-A177-3AD203B41FA5}">
                      <a16:colId xmlns:a16="http://schemas.microsoft.com/office/drawing/2014/main" val="20001"/>
                    </a:ext>
                  </a:extLst>
                </a:gridCol>
              </a:tblGrid>
              <a:tr h="45127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1" i="0" u="none" strike="noStrike" cap="none" normalizeH="0" baseline="0" dirty="0">
                          <a:ln>
                            <a:noFill/>
                          </a:ln>
                          <a:solidFill>
                            <a:schemeClr val="tx1"/>
                          </a:solidFill>
                          <a:effectLst/>
                          <a:latin typeface="+mn-lt"/>
                        </a:rPr>
                        <a:t>Key Features of Randomized Controlled Trials</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sz="1800" b="1" i="0" u="none" strike="noStrike" cap="none" normalizeH="0" baseline="0" dirty="0">
                          <a:ln>
                            <a:noFill/>
                          </a:ln>
                          <a:solidFill>
                            <a:schemeClr val="tx1"/>
                          </a:solidFill>
                          <a:effectLst/>
                          <a:latin typeface="+mn-lt"/>
                        </a:rPr>
                        <a:t>Observational</a:t>
                      </a: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Clear Objective(s). Primary and secondary endpoints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Study population. </a:t>
                      </a:r>
                      <a:r>
                        <a:rPr kumimoji="1" lang="en-US" altLang="en-US" sz="1400" b="1" i="0" u="none" strike="noStrike" cap="none" normalizeH="0" baseline="0" dirty="0">
                          <a:ln>
                            <a:noFill/>
                          </a:ln>
                          <a:solidFill>
                            <a:schemeClr val="tx1"/>
                          </a:solidFill>
                          <a:effectLst/>
                          <a:latin typeface="+mn-lt"/>
                        </a:rPr>
                        <a:t>Inclusion/exclusion criteria</a:t>
                      </a:r>
                      <a:r>
                        <a:rPr kumimoji="1" lang="en-US" sz="1400" b="1" i="0" u="none" strike="noStrike" cap="none" normalizeH="0" baseline="0" dirty="0">
                          <a:ln>
                            <a:noFill/>
                          </a:ln>
                          <a:solidFill>
                            <a:schemeClr val="tx1"/>
                          </a:solidFill>
                          <a:effectLst/>
                          <a:latin typeface="+mn-lt"/>
                        </a:rPr>
                        <a:t>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06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400" b="1" kern="1200" baseline="0" dirty="0">
                          <a:solidFill>
                            <a:schemeClr val="tx1"/>
                          </a:solidFill>
                          <a:latin typeface="+mn-lt"/>
                          <a:ea typeface="+mn-ea"/>
                          <a:cs typeface="Arial" pitchFamily="34" charset="0"/>
                        </a:rPr>
                        <a:t>Longitudinal </a:t>
                      </a:r>
                      <a:endParaRPr kumimoji="1" lang="en-US" sz="1400" b="1" i="0" u="none" strike="noStrike" cap="none" normalizeH="0" baseline="0" dirty="0">
                        <a:ln>
                          <a:noFill/>
                        </a:ln>
                        <a:solidFill>
                          <a:schemeClr val="tx1"/>
                        </a:solidFill>
                        <a:effectLst/>
                        <a:latin typeface="+mn-lt"/>
                        <a:cs typeface="Arial" pitchFamily="34" charset="0"/>
                      </a:endParaRP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Randomized treatment assignment</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rgbClr val="C00000"/>
                          </a:solidFill>
                          <a:effectLst/>
                          <a:latin typeface="+mn-lt"/>
                        </a:rPr>
                        <a:t>No</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887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Blinding</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rgbClr val="C00000"/>
                          </a:solidFill>
                          <a:effectLst/>
                          <a:latin typeface="+mn-lt"/>
                        </a:rPr>
                        <a:t>No</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Statistical Power. Sample size &amp; follow up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06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International, multicenter,…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Reference group. Active therapy or placebo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Blind adjudication of events</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7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Inscription of Protocols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4" name="Slide Number Placeholder 3"/>
          <p:cNvSpPr>
            <a:spLocks noGrp="1"/>
          </p:cNvSpPr>
          <p:nvPr>
            <p:ph type="sldNum" sz="quarter" idx="12"/>
          </p:nvPr>
        </p:nvSpPr>
        <p:spPr/>
        <p:txBody>
          <a:bodyPr/>
          <a:lstStyle/>
          <a:p>
            <a:fld id="{413F8DDE-4CC1-4F7A-B17B-0976918310C3}" type="slidenum">
              <a:rPr lang="en-US" altLang="en-US" smtClean="0">
                <a:solidFill>
                  <a:srgbClr val="052049"/>
                </a:solidFill>
              </a:rPr>
              <a:pPr/>
              <a:t>79</a:t>
            </a:fld>
            <a:endParaRPr lang="en-US" altLang="en-US">
              <a:solidFill>
                <a:srgbClr val="052049"/>
              </a:solidFill>
            </a:endParaRPr>
          </a:p>
        </p:txBody>
      </p:sp>
    </p:spTree>
    <p:extLst>
      <p:ext uri="{BB962C8B-B14F-4D97-AF65-F5344CB8AC3E}">
        <p14:creationId xmlns:p14="http://schemas.microsoft.com/office/powerpoint/2010/main" val="2780990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Study Design – PICO++</a:t>
            </a:r>
          </a:p>
        </p:txBody>
      </p:sp>
      <p:sp>
        <p:nvSpPr>
          <p:cNvPr id="3" name="Content Placeholder 2"/>
          <p:cNvSpPr>
            <a:spLocks noGrp="1"/>
          </p:cNvSpPr>
          <p:nvPr>
            <p:ph idx="1"/>
          </p:nvPr>
        </p:nvSpPr>
        <p:spPr>
          <a:xfrm>
            <a:off x="245371" y="1482791"/>
            <a:ext cx="8684314" cy="4546534"/>
          </a:xfrm>
        </p:spPr>
        <p:txBody>
          <a:bodyPr/>
          <a:lstStyle/>
          <a:p>
            <a:pPr>
              <a:spcBef>
                <a:spcPts val="450"/>
              </a:spcBef>
            </a:pPr>
            <a:r>
              <a:rPr lang="en-US" dirty="0"/>
              <a:t>How was the population defined? How was the sample selected?</a:t>
            </a:r>
          </a:p>
          <a:p>
            <a:pPr>
              <a:spcBef>
                <a:spcPts val="450"/>
              </a:spcBef>
            </a:pPr>
            <a:r>
              <a:rPr lang="en-US" dirty="0"/>
              <a:t>What is the time-frame (cross-sectional, longitudinal)?</a:t>
            </a:r>
          </a:p>
          <a:p>
            <a:pPr>
              <a:spcBef>
                <a:spcPts val="450"/>
              </a:spcBef>
            </a:pPr>
            <a:r>
              <a:rPr lang="en-US" dirty="0"/>
              <a:t>Did we sample using persons or person time?</a:t>
            </a:r>
          </a:p>
          <a:p>
            <a:pPr>
              <a:spcBef>
                <a:spcPts val="450"/>
              </a:spcBef>
            </a:pPr>
            <a:r>
              <a:rPr lang="en-US" dirty="0"/>
              <a:t>Was the underlying cohort ‘dynamic’ or ‘fixed’?</a:t>
            </a:r>
          </a:p>
          <a:p>
            <a:pPr>
              <a:spcBef>
                <a:spcPts val="450"/>
              </a:spcBef>
            </a:pPr>
            <a:r>
              <a:rPr lang="en-US" dirty="0"/>
              <a:t>How was exposure defined and assessed?</a:t>
            </a:r>
          </a:p>
          <a:p>
            <a:pPr>
              <a:spcBef>
                <a:spcPts val="450"/>
              </a:spcBef>
            </a:pPr>
            <a:r>
              <a:rPr lang="en-US" dirty="0"/>
              <a:t>What is the outcome &amp; are we estimating risks, rates, odds, time to event, </a:t>
            </a:r>
            <a:r>
              <a:rPr lang="en-US" dirty="0" err="1"/>
              <a:t>etc</a:t>
            </a:r>
            <a:r>
              <a:rPr lang="en-US" dirty="0"/>
              <a:t>?</a:t>
            </a:r>
          </a:p>
          <a:p>
            <a:pPr>
              <a:spcBef>
                <a:spcPts val="450"/>
              </a:spcBef>
            </a:pPr>
            <a:r>
              <a:rPr lang="en-US" dirty="0"/>
              <a:t>Was there non-adherence or could exposure change over time? How was this handled?</a:t>
            </a:r>
          </a:p>
          <a:p>
            <a:pPr>
              <a:spcBef>
                <a:spcPts val="450"/>
              </a:spcBef>
            </a:pPr>
            <a:r>
              <a:rPr lang="en-US" dirty="0"/>
              <a:t>Was there drop-out or loss to follow-up? Did participants die before the outcome was measured?</a:t>
            </a:r>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8</a:t>
            </a:fld>
            <a:endParaRPr lang="en-US" altLang="en-US">
              <a:solidFill>
                <a:srgbClr val="052049"/>
              </a:solidFill>
            </a:endParaRPr>
          </a:p>
        </p:txBody>
      </p:sp>
    </p:spTree>
    <p:custDataLst>
      <p:tags r:id="rId1"/>
    </p:custDataLst>
    <p:extLst>
      <p:ext uri="{BB962C8B-B14F-4D97-AF65-F5344CB8AC3E}">
        <p14:creationId xmlns:p14="http://schemas.microsoft.com/office/powerpoint/2010/main" val="2003259612"/>
      </p:ext>
    </p:extLst>
  </p:cSld>
  <p:clrMapOvr>
    <a:masterClrMapping/>
  </p:clrMapOvr>
  <p:transition advTm="8766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9108" name="Group 52"/>
          <p:cNvGraphicFramePr>
            <a:graphicFrameLocks noGrp="1"/>
          </p:cNvGraphicFramePr>
          <p:nvPr>
            <p:ph idx="1"/>
            <p:extLst>
              <p:ext uri="{D42A27DB-BD31-4B8C-83A1-F6EECF244321}">
                <p14:modId xmlns:p14="http://schemas.microsoft.com/office/powerpoint/2010/main" val="810343998"/>
              </p:ext>
            </p:extLst>
          </p:nvPr>
        </p:nvGraphicFramePr>
        <p:xfrm>
          <a:off x="716284" y="1092574"/>
          <a:ext cx="7711431" cy="4770341"/>
        </p:xfrm>
        <a:graphic>
          <a:graphicData uri="http://schemas.openxmlformats.org/drawingml/2006/table">
            <a:tbl>
              <a:tblPr/>
              <a:tblGrid>
                <a:gridCol w="5565641">
                  <a:extLst>
                    <a:ext uri="{9D8B030D-6E8A-4147-A177-3AD203B41FA5}">
                      <a16:colId xmlns:a16="http://schemas.microsoft.com/office/drawing/2014/main" val="20000"/>
                    </a:ext>
                  </a:extLst>
                </a:gridCol>
                <a:gridCol w="2145790">
                  <a:extLst>
                    <a:ext uri="{9D8B030D-6E8A-4147-A177-3AD203B41FA5}">
                      <a16:colId xmlns:a16="http://schemas.microsoft.com/office/drawing/2014/main" val="20001"/>
                    </a:ext>
                  </a:extLst>
                </a:gridCol>
              </a:tblGrid>
              <a:tr h="50277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800" b="1" i="0" u="none" strike="noStrike" cap="none" normalizeH="0" baseline="0" dirty="0">
                          <a:ln>
                            <a:noFill/>
                          </a:ln>
                          <a:solidFill>
                            <a:schemeClr val="tx1"/>
                          </a:solidFill>
                          <a:effectLst/>
                          <a:latin typeface="+mn-lt"/>
                        </a:rPr>
                        <a:t>Key Features of Randomized Controlled Trials</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sz="1800" b="1" i="0" u="none" strike="noStrike" cap="none" normalizeH="0" baseline="0" dirty="0">
                          <a:ln>
                            <a:noFill/>
                          </a:ln>
                          <a:solidFill>
                            <a:schemeClr val="tx1"/>
                          </a:solidFill>
                          <a:effectLst/>
                          <a:latin typeface="+mn-lt"/>
                        </a:rPr>
                        <a:t>Observational</a:t>
                      </a: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735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Clear Objective(s). Primary and secondary endpoints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735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Study population. </a:t>
                      </a:r>
                      <a:r>
                        <a:rPr kumimoji="1" lang="en-US" altLang="en-US" sz="1400" b="1" i="0" u="none" strike="noStrike" cap="none" normalizeH="0" baseline="0" dirty="0">
                          <a:ln>
                            <a:noFill/>
                          </a:ln>
                          <a:solidFill>
                            <a:schemeClr val="tx1"/>
                          </a:solidFill>
                          <a:effectLst/>
                          <a:latin typeface="+mn-lt"/>
                        </a:rPr>
                        <a:t>Inclusion/exclusion criteria</a:t>
                      </a:r>
                      <a:r>
                        <a:rPr kumimoji="1" lang="en-US" sz="1400" b="1" i="0" u="none" strike="noStrike" cap="none" normalizeH="0" baseline="0" dirty="0">
                          <a:ln>
                            <a:noFill/>
                          </a:ln>
                          <a:solidFill>
                            <a:schemeClr val="tx1"/>
                          </a:solidFill>
                          <a:effectLst/>
                          <a:latin typeface="+mn-lt"/>
                        </a:rPr>
                        <a:t>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001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400" b="1" kern="1200" baseline="0" dirty="0">
                          <a:solidFill>
                            <a:schemeClr val="tx1"/>
                          </a:solidFill>
                          <a:latin typeface="+mn-lt"/>
                          <a:ea typeface="+mn-ea"/>
                          <a:cs typeface="Arial" pitchFamily="34" charset="0"/>
                        </a:rPr>
                        <a:t>Longitudinal </a:t>
                      </a:r>
                      <a:endParaRPr kumimoji="1" lang="en-US" sz="1400" b="1" i="0" u="none" strike="noStrike" cap="none" normalizeH="0" baseline="0" dirty="0">
                        <a:ln>
                          <a:noFill/>
                        </a:ln>
                        <a:solidFill>
                          <a:schemeClr val="tx1"/>
                        </a:solidFill>
                        <a:effectLst/>
                        <a:latin typeface="+mn-lt"/>
                        <a:cs typeface="Arial" pitchFamily="34" charset="0"/>
                      </a:endParaRP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735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Randomized treatment assignment</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rgbClr val="C00000"/>
                          </a:solidFill>
                          <a:effectLst/>
                          <a:latin typeface="+mn-lt"/>
                        </a:rPr>
                        <a:t>No</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868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Blinding</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rgbClr val="C00000"/>
                          </a:solidFill>
                          <a:effectLst/>
                          <a:latin typeface="+mn-lt"/>
                        </a:rPr>
                        <a:t>No</a:t>
                      </a:r>
                      <a:endParaRPr kumimoji="1" lang="en-US" sz="1400" b="1" i="0" u="none" strike="noStrike" cap="none" normalizeH="0" baseline="0" dirty="0">
                        <a:ln>
                          <a:noFill/>
                        </a:ln>
                        <a:solidFill>
                          <a:schemeClr val="tx1"/>
                        </a:solidFill>
                        <a:effectLst/>
                        <a:latin typeface="+mn-lt"/>
                      </a:endParaRPr>
                    </a:p>
                  </a:txBody>
                  <a:tcPr marL="60965" marR="60965"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735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Statistical Power. Sample size &amp; follow up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001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International, multicenter,…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8735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Reference group. Active therapy or placebo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8735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Blind adjudication of events</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8735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sz="1400" b="1" i="0" u="none" strike="noStrike" cap="none" normalizeH="0" baseline="0" dirty="0">
                          <a:ln>
                            <a:noFill/>
                          </a:ln>
                          <a:solidFill>
                            <a:schemeClr val="tx1"/>
                          </a:solidFill>
                          <a:effectLst/>
                          <a:latin typeface="+mn-lt"/>
                        </a:rPr>
                        <a:t>Inscription of Protocols </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chemeClr val="tx1"/>
                          </a:solidFill>
                          <a:effectLst/>
                          <a:latin typeface="+mn-lt"/>
                        </a:rPr>
                        <a:t> </a:t>
                      </a:r>
                      <a:endParaRPr kumimoji="1" lang="en-US" sz="1400" b="1" i="0" u="none" strike="noStrike" cap="none" normalizeH="0" baseline="0" dirty="0">
                        <a:ln>
                          <a:noFill/>
                        </a:ln>
                        <a:solidFill>
                          <a:schemeClr val="tx1"/>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87358">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en-US" sz="1400" b="1" i="0" u="none" strike="noStrike" cap="none" normalizeH="0" baseline="0" dirty="0">
                          <a:ln>
                            <a:noFill/>
                          </a:ln>
                          <a:solidFill>
                            <a:srgbClr val="C00000"/>
                          </a:solidFill>
                          <a:effectLst/>
                          <a:latin typeface="+mn-lt"/>
                        </a:rPr>
                        <a:t>Loss to follow up &amp; Adherence</a:t>
                      </a:r>
                    </a:p>
                  </a:txBody>
                  <a:tcPr marL="60965" marR="60965"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Char char="ü"/>
                        <a:tabLst/>
                      </a:pPr>
                      <a:r>
                        <a:rPr kumimoji="1" lang="en-US" sz="1800" b="1" i="0" u="none" strike="noStrike" cap="none" normalizeH="0" baseline="0" dirty="0">
                          <a:ln>
                            <a:noFill/>
                          </a:ln>
                          <a:solidFill>
                            <a:srgbClr val="C00000"/>
                          </a:solidFill>
                          <a:effectLst/>
                          <a:latin typeface="+mn-lt"/>
                        </a:rPr>
                        <a:t> </a:t>
                      </a:r>
                      <a:endParaRPr kumimoji="1" lang="en-US" sz="1400" b="1" i="0" u="none" strike="noStrike" cap="none" normalizeH="0" baseline="0" dirty="0">
                        <a:ln>
                          <a:noFill/>
                        </a:ln>
                        <a:solidFill>
                          <a:srgbClr val="C00000"/>
                        </a:solidFill>
                        <a:effectLst/>
                        <a:latin typeface="+mn-lt"/>
                      </a:endParaRPr>
                    </a:p>
                  </a:txBody>
                  <a:tcPr marL="60965" marR="60965"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76961368"/>
                  </a:ext>
                </a:extLst>
              </a:tr>
            </a:tbl>
          </a:graphicData>
        </a:graphic>
      </p:graphicFrame>
      <p:sp>
        <p:nvSpPr>
          <p:cNvPr id="4" name="Slide Number Placeholder 3"/>
          <p:cNvSpPr>
            <a:spLocks noGrp="1"/>
          </p:cNvSpPr>
          <p:nvPr>
            <p:ph type="sldNum" sz="quarter" idx="12"/>
          </p:nvPr>
        </p:nvSpPr>
        <p:spPr/>
        <p:txBody>
          <a:bodyPr/>
          <a:lstStyle/>
          <a:p>
            <a:fld id="{413F8DDE-4CC1-4F7A-B17B-0976918310C3}" type="slidenum">
              <a:rPr lang="en-US" altLang="en-US" smtClean="0">
                <a:solidFill>
                  <a:srgbClr val="052049"/>
                </a:solidFill>
              </a:rPr>
              <a:pPr/>
              <a:t>80</a:t>
            </a:fld>
            <a:endParaRPr lang="en-US" altLang="en-US">
              <a:solidFill>
                <a:srgbClr val="052049"/>
              </a:solidFill>
            </a:endParaRPr>
          </a:p>
        </p:txBody>
      </p:sp>
    </p:spTree>
    <p:extLst>
      <p:ext uri="{BB962C8B-B14F-4D97-AF65-F5344CB8AC3E}">
        <p14:creationId xmlns:p14="http://schemas.microsoft.com/office/powerpoint/2010/main" val="13914855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pPr>
              <a:defRPr/>
            </a:pPr>
            <a:fld id="{FAA74B69-70FD-A649-B131-F3438782CAA4}" type="slidenum">
              <a:rPr lang="en-US" altLang="en-US" smtClean="0">
                <a:solidFill>
                  <a:srgbClr val="052049"/>
                </a:solidFill>
              </a:rPr>
              <a:pPr>
                <a:defRPr/>
              </a:pPr>
              <a:t>81</a:t>
            </a:fld>
            <a:endParaRPr lang="en-US" altLang="en-US">
              <a:solidFill>
                <a:srgbClr val="052049"/>
              </a:solidFill>
            </a:endParaRPr>
          </a:p>
        </p:txBody>
      </p:sp>
      <p:sp>
        <p:nvSpPr>
          <p:cNvPr id="5" name="Title 4"/>
          <p:cNvSpPr>
            <a:spLocks noGrp="1"/>
          </p:cNvSpPr>
          <p:nvPr>
            <p:ph type="title"/>
          </p:nvPr>
        </p:nvSpPr>
        <p:spPr/>
        <p:txBody>
          <a:bodyPr/>
          <a:lstStyle/>
          <a:p>
            <a:r>
              <a:rPr lang="en-US" dirty="0"/>
              <a:t>RCT vs. Cohort</a:t>
            </a:r>
          </a:p>
        </p:txBody>
      </p:sp>
      <p:sp>
        <p:nvSpPr>
          <p:cNvPr id="9" name="Text Placeholder 8"/>
          <p:cNvSpPr>
            <a:spLocks noGrp="1"/>
          </p:cNvSpPr>
          <p:nvPr>
            <p:ph type="body" sz="quarter" idx="15"/>
          </p:nvPr>
        </p:nvSpPr>
        <p:spPr>
          <a:xfrm>
            <a:off x="457202" y="1156258"/>
            <a:ext cx="8169964" cy="446529"/>
          </a:xfrm>
        </p:spPr>
        <p:txBody>
          <a:bodyPr/>
          <a:lstStyle/>
          <a:p>
            <a:r>
              <a:rPr lang="en-US" sz="2400" dirty="0"/>
              <a:t>RCT features	 	COHORT equivalents</a:t>
            </a:r>
          </a:p>
        </p:txBody>
      </p:sp>
      <p:sp>
        <p:nvSpPr>
          <p:cNvPr id="7" name="Content Placeholder 6"/>
          <p:cNvSpPr>
            <a:spLocks noGrp="1"/>
          </p:cNvSpPr>
          <p:nvPr>
            <p:ph sz="quarter" idx="18"/>
          </p:nvPr>
        </p:nvSpPr>
        <p:spPr>
          <a:xfrm>
            <a:off x="456925" y="1796352"/>
            <a:ext cx="2351589" cy="3804111"/>
          </a:xfrm>
        </p:spPr>
        <p:txBody>
          <a:bodyPr/>
          <a:lstStyle/>
          <a:p>
            <a:r>
              <a:rPr lang="en-US" dirty="0"/>
              <a:t>Randomization</a:t>
            </a:r>
          </a:p>
          <a:p>
            <a:endParaRPr lang="en-US" dirty="0"/>
          </a:p>
          <a:p>
            <a:endParaRPr lang="en-US" dirty="0"/>
          </a:p>
          <a:p>
            <a:endParaRPr lang="en-US" dirty="0"/>
          </a:p>
          <a:p>
            <a:r>
              <a:rPr lang="en-US" dirty="0"/>
              <a:t>Blinding</a:t>
            </a:r>
          </a:p>
          <a:p>
            <a:endParaRPr lang="en-US" dirty="0"/>
          </a:p>
          <a:p>
            <a:endParaRPr lang="en-US" dirty="0"/>
          </a:p>
          <a:p>
            <a:endParaRPr lang="en-US" dirty="0"/>
          </a:p>
          <a:p>
            <a:r>
              <a:rPr lang="en-US" dirty="0"/>
              <a:t>ITT</a:t>
            </a:r>
          </a:p>
        </p:txBody>
      </p:sp>
      <p:sp>
        <p:nvSpPr>
          <p:cNvPr id="8" name="Content Placeholder 7"/>
          <p:cNvSpPr>
            <a:spLocks noGrp="1"/>
          </p:cNvSpPr>
          <p:nvPr>
            <p:ph sz="quarter" idx="19"/>
          </p:nvPr>
        </p:nvSpPr>
        <p:spPr>
          <a:xfrm>
            <a:off x="3004458" y="1796352"/>
            <a:ext cx="5812972" cy="3804111"/>
          </a:xfrm>
        </p:spPr>
        <p:txBody>
          <a:bodyPr/>
          <a:lstStyle/>
          <a:p>
            <a:r>
              <a:rPr lang="en-US" sz="1800" dirty="0"/>
              <a:t>Methods to address confounding in design &amp; analysis phase (restriction, matching, stratification, multivariate modeling, etc.)</a:t>
            </a:r>
          </a:p>
          <a:p>
            <a:endParaRPr lang="en-US" sz="1800" dirty="0"/>
          </a:p>
          <a:p>
            <a:endParaRPr lang="en-US" sz="1800" dirty="0"/>
          </a:p>
          <a:p>
            <a:r>
              <a:rPr lang="en-US" sz="1800" dirty="0"/>
              <a:t>Structured (&amp; sometimes blinded) assessments  (e.g., medical assessments may be part of SOC; labs can be agnostic)</a:t>
            </a:r>
          </a:p>
          <a:p>
            <a:endParaRPr lang="en-US" sz="1800" dirty="0"/>
          </a:p>
          <a:p>
            <a:endParaRPr lang="en-US" sz="1800" dirty="0"/>
          </a:p>
          <a:p>
            <a:r>
              <a:rPr lang="en-US" sz="1800" dirty="0"/>
              <a:t>Do not adjust for post-baseline covariates.</a:t>
            </a:r>
          </a:p>
          <a:p>
            <a:pPr lvl="1"/>
            <a:r>
              <a:rPr lang="en-US" sz="1600" dirty="0"/>
              <a:t>Cohorts can collect data on time-varying exposures &amp; confounders (</a:t>
            </a:r>
            <a:r>
              <a:rPr lang="en-US" sz="1600" i="1" dirty="0"/>
              <a:t>may need special attention in analysis phase</a:t>
            </a:r>
            <a:r>
              <a:rPr lang="en-US" sz="1600" dirty="0"/>
              <a:t>)</a:t>
            </a:r>
          </a:p>
        </p:txBody>
      </p:sp>
    </p:spTree>
    <p:extLst>
      <p:ext uri="{BB962C8B-B14F-4D97-AF65-F5344CB8AC3E}">
        <p14:creationId xmlns:p14="http://schemas.microsoft.com/office/powerpoint/2010/main" val="15862101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checkerboard(across)">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animEffect transition="in" filter="checkerboard(across)">
                                      <p:cBhvr>
                                        <p:cTn id="17" dur="500"/>
                                        <p:tgtEl>
                                          <p:spTgt spid="8">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xEl>
                                              <p:pRg st="7" end="7"/>
                                            </p:txEl>
                                          </p:spTgt>
                                        </p:tgtEl>
                                        <p:attrNameLst>
                                          <p:attrName>style.visibility</p:attrName>
                                        </p:attrNameLst>
                                      </p:cBhvr>
                                      <p:to>
                                        <p:strVal val="visible"/>
                                      </p:to>
                                    </p:set>
                                    <p:animEffect transition="in" filter="checkerboard(across)">
                                      <p:cBhvr>
                                        <p:cTn id="22"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DE45C1-E678-B146-8D98-6757B4E4ECDC}"/>
              </a:ext>
            </a:extLst>
          </p:cNvPr>
          <p:cNvSpPr>
            <a:spLocks noGrp="1"/>
          </p:cNvSpPr>
          <p:nvPr>
            <p:ph type="sldNum" sz="quarter" idx="13"/>
          </p:nvPr>
        </p:nvSpPr>
        <p:spPr/>
        <p:txBody>
          <a:bodyPr/>
          <a:lstStyle/>
          <a:p>
            <a:fld id="{7BCC8D0D-EAEC-449D-9161-023DFF90F2E2}" type="slidenum">
              <a:rPr lang="en-US" smtClean="0">
                <a:solidFill>
                  <a:srgbClr val="052049"/>
                </a:solidFill>
              </a:rPr>
              <a:pPr/>
              <a:t>82</a:t>
            </a:fld>
            <a:endParaRPr lang="en-US" dirty="0">
              <a:solidFill>
                <a:srgbClr val="052049"/>
              </a:solidFill>
            </a:endParaRPr>
          </a:p>
        </p:txBody>
      </p:sp>
      <p:sp>
        <p:nvSpPr>
          <p:cNvPr id="3" name="Title 2">
            <a:extLst>
              <a:ext uri="{FF2B5EF4-FFF2-40B4-BE49-F238E27FC236}">
                <a16:creationId xmlns:a16="http://schemas.microsoft.com/office/drawing/2014/main" id="{BFD710DB-8439-3A43-BA8A-366BFD153073}"/>
              </a:ext>
            </a:extLst>
          </p:cNvPr>
          <p:cNvSpPr>
            <a:spLocks noGrp="1"/>
          </p:cNvSpPr>
          <p:nvPr>
            <p:ph type="title"/>
          </p:nvPr>
        </p:nvSpPr>
        <p:spPr/>
        <p:txBody>
          <a:bodyPr/>
          <a:lstStyle/>
          <a:p>
            <a:r>
              <a:rPr lang="en-US" dirty="0"/>
              <a:t>Cohort &amp; Target Trial – Summary</a:t>
            </a:r>
          </a:p>
        </p:txBody>
      </p:sp>
      <p:sp>
        <p:nvSpPr>
          <p:cNvPr id="4" name="Text Placeholder 3">
            <a:extLst>
              <a:ext uri="{FF2B5EF4-FFF2-40B4-BE49-F238E27FC236}">
                <a16:creationId xmlns:a16="http://schemas.microsoft.com/office/drawing/2014/main" id="{B5ED094C-68D9-234C-9DC7-52BA792C4A36}"/>
              </a:ext>
            </a:extLst>
          </p:cNvPr>
          <p:cNvSpPr>
            <a:spLocks noGrp="1"/>
          </p:cNvSpPr>
          <p:nvPr>
            <p:ph type="body" sz="quarter" idx="14"/>
          </p:nvPr>
        </p:nvSpPr>
        <p:spPr>
          <a:xfrm>
            <a:off x="457200" y="1311214"/>
            <a:ext cx="8179904" cy="5297525"/>
          </a:xfrm>
        </p:spPr>
        <p:txBody>
          <a:bodyPr>
            <a:normAutofit lnSpcReduction="10000"/>
          </a:bodyPr>
          <a:lstStyle/>
          <a:p>
            <a:pPr marL="285750" indent="-285750">
              <a:buClr>
                <a:schemeClr val="tx1"/>
              </a:buClr>
              <a:buFont typeface="Arial" panose="020B0604020202020204" pitchFamily="34" charset="0"/>
              <a:buChar char="•"/>
            </a:pPr>
            <a:r>
              <a:rPr lang="en-US" sz="2400" dirty="0"/>
              <a:t>Concept of a target trial can help with cohort design</a:t>
            </a:r>
          </a:p>
          <a:p>
            <a:pPr marL="285750" indent="-285750">
              <a:buClr>
                <a:schemeClr val="tx1"/>
              </a:buClr>
              <a:buFont typeface="Arial" panose="020B0604020202020204" pitchFamily="34" charset="0"/>
              <a:buChar char="•"/>
            </a:pPr>
            <a:r>
              <a:rPr lang="en-US" sz="2400" dirty="0"/>
              <a:t>Counterfactual framework </a:t>
            </a:r>
            <a:r>
              <a:rPr lang="en-US" sz="2400" dirty="0">
                <a:sym typeface="Wingdings" pitchFamily="2" charset="2"/>
              </a:rPr>
              <a:t> Randomized Experiments  Target Trial  Observational Study Designs</a:t>
            </a:r>
            <a:endParaRPr lang="en-US" sz="2400" dirty="0"/>
          </a:p>
          <a:p>
            <a:pPr marL="285750" indent="-285750">
              <a:buClr>
                <a:schemeClr val="tx1"/>
              </a:buClr>
              <a:buFont typeface="Arial" panose="020B0604020202020204" pitchFamily="34" charset="0"/>
              <a:buChar char="•"/>
            </a:pPr>
            <a:r>
              <a:rPr lang="en-US" sz="2400" dirty="0"/>
              <a:t>When cohorts don’t or can’t emulate a trial, may explain apparent discrepancies in the literature. </a:t>
            </a:r>
          </a:p>
          <a:p>
            <a:pPr marL="742939" lvl="1" indent="-285750">
              <a:buClr>
                <a:schemeClr val="tx1"/>
              </a:buClr>
              <a:buFont typeface="Arial" panose="020B0604020202020204" pitchFamily="34" charset="0"/>
              <a:buChar char="•"/>
            </a:pPr>
            <a:r>
              <a:rPr lang="en-US" sz="2200" dirty="0"/>
              <a:t>NOTE: </a:t>
            </a:r>
            <a:r>
              <a:rPr lang="en-US" sz="2200" i="1" dirty="0"/>
              <a:t>the observational study may address a different question than the trial and may still be valid.</a:t>
            </a:r>
          </a:p>
          <a:p>
            <a:pPr marL="285750" indent="-285750">
              <a:buClr>
                <a:schemeClr val="tx1"/>
              </a:buClr>
              <a:buFont typeface="Arial" panose="020B0604020202020204" pitchFamily="34" charset="0"/>
              <a:buChar char="•"/>
            </a:pPr>
            <a:r>
              <a:rPr lang="en-US" sz="2400" dirty="0"/>
              <a:t>Sometimes RCTs will have limitations and rigorous observational evidence will be best available data</a:t>
            </a:r>
          </a:p>
          <a:p>
            <a:pPr marL="742939" lvl="1" indent="-285750">
              <a:buClr>
                <a:schemeClr val="tx1"/>
              </a:buClr>
              <a:buFont typeface="Arial" panose="020B0604020202020204" pitchFamily="34" charset="0"/>
              <a:buChar char="•"/>
            </a:pPr>
            <a:r>
              <a:rPr lang="en-US" sz="2200" dirty="0"/>
              <a:t>How do we use this to guide clinical practice &amp; public health recommendations?</a:t>
            </a:r>
          </a:p>
          <a:p>
            <a:pPr marL="974708" lvl="2" indent="-285750">
              <a:buClr>
                <a:schemeClr val="tx1"/>
              </a:buClr>
              <a:buFont typeface="Arial" panose="020B0604020202020204" pitchFamily="34" charset="0"/>
              <a:buChar char="•"/>
            </a:pPr>
            <a:r>
              <a:rPr lang="en-US" sz="2000" dirty="0"/>
              <a:t>Weigh the risks and benefits, with best available data</a:t>
            </a:r>
            <a:endParaRPr lang="en-US" sz="2400" dirty="0"/>
          </a:p>
          <a:p>
            <a:pPr algn="ctr">
              <a:buClr>
                <a:schemeClr val="tx1"/>
              </a:buClr>
            </a:pPr>
            <a:r>
              <a:rPr lang="en-US" sz="2400" b="1" i="1" dirty="0"/>
              <a:t>QUESTIONS?</a:t>
            </a:r>
          </a:p>
        </p:txBody>
      </p:sp>
    </p:spTree>
    <p:extLst>
      <p:ext uri="{BB962C8B-B14F-4D97-AF65-F5344CB8AC3E}">
        <p14:creationId xmlns:p14="http://schemas.microsoft.com/office/powerpoint/2010/main" val="39775110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t>Acknowledgements: </a:t>
            </a:r>
            <a:br>
              <a:rPr lang="en-US" b="1" dirty="0"/>
            </a:br>
            <a:endParaRPr lang="en-US" b="1" dirty="0"/>
          </a:p>
        </p:txBody>
      </p:sp>
      <p:sp>
        <p:nvSpPr>
          <p:cNvPr id="3" name="Slide Number Placeholder 2"/>
          <p:cNvSpPr>
            <a:spLocks noGrp="1"/>
          </p:cNvSpPr>
          <p:nvPr>
            <p:ph type="sldNum" sz="quarter" idx="10"/>
          </p:nvPr>
        </p:nvSpPr>
        <p:spPr/>
        <p:txBody>
          <a:bodyPr/>
          <a:lstStyle/>
          <a:p>
            <a:fld id="{7BCC8D0D-EAEC-449D-9161-023DFF90F2E2}" type="slidenum">
              <a:rPr lang="en-US" smtClean="0">
                <a:solidFill>
                  <a:srgbClr val="052049"/>
                </a:solidFill>
              </a:rPr>
              <a:pPr/>
              <a:t>83</a:t>
            </a:fld>
            <a:endParaRPr lang="en-US" dirty="0">
              <a:solidFill>
                <a:srgbClr val="052049"/>
              </a:solidFill>
            </a:endParaRPr>
          </a:p>
        </p:txBody>
      </p:sp>
      <p:pic>
        <p:nvPicPr>
          <p:cNvPr id="6" name="Picture 5"/>
          <p:cNvPicPr>
            <a:picLocks noChangeAspect="1"/>
          </p:cNvPicPr>
          <p:nvPr/>
        </p:nvPicPr>
        <p:blipFill>
          <a:blip r:embed="rId3"/>
          <a:stretch>
            <a:fillRect/>
          </a:stretch>
        </p:blipFill>
        <p:spPr>
          <a:xfrm>
            <a:off x="516835" y="883589"/>
            <a:ext cx="1148334" cy="1531112"/>
          </a:xfrm>
          <a:prstGeom prst="rect">
            <a:avLst/>
          </a:prstGeom>
        </p:spPr>
      </p:pic>
      <p:pic>
        <p:nvPicPr>
          <p:cNvPr id="7" name="Picture 6"/>
          <p:cNvPicPr>
            <a:picLocks noChangeAspect="1"/>
          </p:cNvPicPr>
          <p:nvPr/>
        </p:nvPicPr>
        <p:blipFill>
          <a:blip r:embed="rId4"/>
          <a:stretch>
            <a:fillRect/>
          </a:stretch>
        </p:blipFill>
        <p:spPr>
          <a:xfrm>
            <a:off x="2029371" y="1816514"/>
            <a:ext cx="1070234" cy="1612486"/>
          </a:xfrm>
          <a:prstGeom prst="rect">
            <a:avLst/>
          </a:prstGeom>
        </p:spPr>
      </p:pic>
      <p:pic>
        <p:nvPicPr>
          <p:cNvPr id="2" name="Picture 1">
            <a:extLst>
              <a:ext uri="{FF2B5EF4-FFF2-40B4-BE49-F238E27FC236}">
                <a16:creationId xmlns:a16="http://schemas.microsoft.com/office/drawing/2014/main" id="{21211779-C6B4-814B-992D-62170F8E56A8}"/>
              </a:ext>
            </a:extLst>
          </p:cNvPr>
          <p:cNvPicPr>
            <a:picLocks noChangeAspect="1"/>
          </p:cNvPicPr>
          <p:nvPr/>
        </p:nvPicPr>
        <p:blipFill>
          <a:blip r:embed="rId5"/>
          <a:stretch>
            <a:fillRect/>
          </a:stretch>
        </p:blipFill>
        <p:spPr>
          <a:xfrm>
            <a:off x="3702000" y="2438505"/>
            <a:ext cx="1148334" cy="1592356"/>
          </a:xfrm>
          <a:prstGeom prst="rect">
            <a:avLst/>
          </a:prstGeom>
        </p:spPr>
      </p:pic>
      <p:pic>
        <p:nvPicPr>
          <p:cNvPr id="10" name="Picture 2">
            <a:extLst>
              <a:ext uri="{FF2B5EF4-FFF2-40B4-BE49-F238E27FC236}">
                <a16:creationId xmlns:a16="http://schemas.microsoft.com/office/drawing/2014/main" id="{ACA1453F-6651-134A-8E92-29E8C03323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5703" y="4683810"/>
            <a:ext cx="1563177" cy="15631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erson smiling for the camera&#10;&#10;Description automatically generated">
            <a:extLst>
              <a:ext uri="{FF2B5EF4-FFF2-40B4-BE49-F238E27FC236}">
                <a16:creationId xmlns:a16="http://schemas.microsoft.com/office/drawing/2014/main" id="{DD69BBD0-0E42-BE4A-80C8-18EC55E203B4}"/>
              </a:ext>
            </a:extLst>
          </p:cNvPr>
          <p:cNvPicPr>
            <a:picLocks noChangeAspect="1"/>
          </p:cNvPicPr>
          <p:nvPr/>
        </p:nvPicPr>
        <p:blipFill>
          <a:blip r:embed="rId7"/>
          <a:stretch>
            <a:fillRect/>
          </a:stretch>
        </p:blipFill>
        <p:spPr>
          <a:xfrm>
            <a:off x="309413" y="4082095"/>
            <a:ext cx="1563177" cy="1592357"/>
          </a:xfrm>
          <a:prstGeom prst="rect">
            <a:avLst/>
          </a:prstGeom>
        </p:spPr>
      </p:pic>
      <p:sp>
        <p:nvSpPr>
          <p:cNvPr id="13" name="TextBox 12">
            <a:extLst>
              <a:ext uri="{FF2B5EF4-FFF2-40B4-BE49-F238E27FC236}">
                <a16:creationId xmlns:a16="http://schemas.microsoft.com/office/drawing/2014/main" id="{95004DF8-D111-4C47-B713-7DFCE40D04A0}"/>
              </a:ext>
            </a:extLst>
          </p:cNvPr>
          <p:cNvSpPr txBox="1"/>
          <p:nvPr/>
        </p:nvSpPr>
        <p:spPr bwMode="auto">
          <a:xfrm>
            <a:off x="1972236" y="883589"/>
            <a:ext cx="5611906" cy="615553"/>
          </a:xfrm>
          <a:prstGeom prst="rect">
            <a:avLst/>
          </a:prstGeom>
          <a:noFill/>
          <a:ln w="19050" algn="ctr">
            <a:noFill/>
            <a:miter lim="800000"/>
            <a:headEnd/>
            <a:tailEnd/>
          </a:ln>
        </p:spPr>
        <p:txBody>
          <a:bodyPr wrap="square" lIns="0" tIns="0" rIns="0" bIns="0" rtlCol="0">
            <a:spAutoFit/>
          </a:bodyPr>
          <a:lstStyle/>
          <a:p>
            <a:r>
              <a:rPr lang="en-US" sz="2000" dirty="0"/>
              <a:t>Sonia Hernandez-Diaz, MD DrPH</a:t>
            </a:r>
            <a:br>
              <a:rPr lang="en-US" sz="2000" dirty="0"/>
            </a:br>
            <a:r>
              <a:rPr lang="en-US" sz="2000" dirty="0"/>
              <a:t>Harvard TH Chan School of Public Health</a:t>
            </a:r>
          </a:p>
        </p:txBody>
      </p:sp>
      <p:sp>
        <p:nvSpPr>
          <p:cNvPr id="14" name="TextBox 13">
            <a:extLst>
              <a:ext uri="{FF2B5EF4-FFF2-40B4-BE49-F238E27FC236}">
                <a16:creationId xmlns:a16="http://schemas.microsoft.com/office/drawing/2014/main" id="{80038499-622D-034F-8563-85A88150789A}"/>
              </a:ext>
            </a:extLst>
          </p:cNvPr>
          <p:cNvSpPr txBox="1"/>
          <p:nvPr/>
        </p:nvSpPr>
        <p:spPr bwMode="auto">
          <a:xfrm>
            <a:off x="3346745" y="1816514"/>
            <a:ext cx="3660463" cy="307777"/>
          </a:xfrm>
          <a:prstGeom prst="rect">
            <a:avLst/>
          </a:prstGeom>
          <a:noFill/>
          <a:ln w="19050" algn="ctr">
            <a:noFill/>
            <a:miter lim="800000"/>
            <a:headEnd/>
            <a:tailEnd/>
          </a:ln>
        </p:spPr>
        <p:txBody>
          <a:bodyPr wrap="square" lIns="0" tIns="0" rIns="0" bIns="0" rtlCol="0">
            <a:spAutoFit/>
          </a:bodyPr>
          <a:lstStyle/>
          <a:p>
            <a:r>
              <a:rPr lang="en-US" sz="2000" dirty="0"/>
              <a:t>Maria </a:t>
            </a:r>
            <a:r>
              <a:rPr lang="en-US" sz="2000" dirty="0" err="1"/>
              <a:t>Glymour</a:t>
            </a:r>
            <a:r>
              <a:rPr lang="en-US" sz="2000" dirty="0"/>
              <a:t>, PhD, UCSF</a:t>
            </a:r>
          </a:p>
        </p:txBody>
      </p:sp>
      <p:sp>
        <p:nvSpPr>
          <p:cNvPr id="15" name="TextBox 14">
            <a:extLst>
              <a:ext uri="{FF2B5EF4-FFF2-40B4-BE49-F238E27FC236}">
                <a16:creationId xmlns:a16="http://schemas.microsoft.com/office/drawing/2014/main" id="{2B17D819-C682-8A4C-AB2D-0729768EB6F6}"/>
              </a:ext>
            </a:extLst>
          </p:cNvPr>
          <p:cNvSpPr txBox="1"/>
          <p:nvPr/>
        </p:nvSpPr>
        <p:spPr bwMode="auto">
          <a:xfrm>
            <a:off x="4850334" y="2979475"/>
            <a:ext cx="3872753" cy="307777"/>
          </a:xfrm>
          <a:prstGeom prst="rect">
            <a:avLst/>
          </a:prstGeom>
          <a:noFill/>
          <a:ln w="19050" algn="ctr">
            <a:noFill/>
            <a:miter lim="800000"/>
            <a:headEnd/>
            <a:tailEnd/>
          </a:ln>
        </p:spPr>
        <p:txBody>
          <a:bodyPr wrap="square" lIns="0" tIns="0" rIns="0" bIns="0" rtlCol="0">
            <a:spAutoFit/>
          </a:bodyPr>
          <a:lstStyle/>
          <a:p>
            <a:pPr algn="r"/>
            <a:r>
              <a:rPr lang="en-US" sz="2000" dirty="0"/>
              <a:t>Deborah Grady, MD, MPH, UCSF</a:t>
            </a:r>
          </a:p>
        </p:txBody>
      </p:sp>
      <p:sp>
        <p:nvSpPr>
          <p:cNvPr id="16" name="TextBox 15">
            <a:extLst>
              <a:ext uri="{FF2B5EF4-FFF2-40B4-BE49-F238E27FC236}">
                <a16:creationId xmlns:a16="http://schemas.microsoft.com/office/drawing/2014/main" id="{378AEC4D-32BA-E24B-87F8-0DB6C968F2D6}"/>
              </a:ext>
            </a:extLst>
          </p:cNvPr>
          <p:cNvSpPr txBox="1"/>
          <p:nvPr/>
        </p:nvSpPr>
        <p:spPr bwMode="auto">
          <a:xfrm>
            <a:off x="1972236" y="4312281"/>
            <a:ext cx="3277964" cy="307777"/>
          </a:xfrm>
          <a:prstGeom prst="rect">
            <a:avLst/>
          </a:prstGeom>
          <a:noFill/>
          <a:ln w="19050" algn="ctr">
            <a:noFill/>
            <a:miter lim="800000"/>
            <a:headEnd/>
            <a:tailEnd/>
          </a:ln>
        </p:spPr>
        <p:txBody>
          <a:bodyPr wrap="square" lIns="0" tIns="0" rIns="0" bIns="0" rtlCol="0">
            <a:spAutoFit/>
          </a:bodyPr>
          <a:lstStyle/>
          <a:p>
            <a:r>
              <a:rPr lang="en-US" sz="2000" dirty="0"/>
              <a:t>Rebecca Graff, ScD, UCSF</a:t>
            </a:r>
          </a:p>
        </p:txBody>
      </p:sp>
      <p:sp>
        <p:nvSpPr>
          <p:cNvPr id="17" name="TextBox 16">
            <a:extLst>
              <a:ext uri="{FF2B5EF4-FFF2-40B4-BE49-F238E27FC236}">
                <a16:creationId xmlns:a16="http://schemas.microsoft.com/office/drawing/2014/main" id="{2146FA8C-FDEC-3941-B5B5-C2C332FD4C03}"/>
              </a:ext>
            </a:extLst>
          </p:cNvPr>
          <p:cNvSpPr txBox="1"/>
          <p:nvPr/>
        </p:nvSpPr>
        <p:spPr bwMode="auto">
          <a:xfrm>
            <a:off x="4216602" y="5465398"/>
            <a:ext cx="3647238" cy="923330"/>
          </a:xfrm>
          <a:prstGeom prst="rect">
            <a:avLst/>
          </a:prstGeom>
          <a:noFill/>
          <a:ln w="19050" algn="ctr">
            <a:noFill/>
            <a:miter lim="800000"/>
            <a:headEnd/>
            <a:tailEnd/>
          </a:ln>
        </p:spPr>
        <p:txBody>
          <a:bodyPr wrap="square" lIns="0" tIns="0" rIns="0" bIns="0" rtlCol="0">
            <a:spAutoFit/>
          </a:bodyPr>
          <a:lstStyle/>
          <a:p>
            <a:r>
              <a:rPr lang="en-US" sz="2000" dirty="0"/>
              <a:t>Carolyn Smith-Hughes, MS, PhD candidate</a:t>
            </a:r>
          </a:p>
          <a:p>
            <a:endParaRPr lang="en-US" sz="2000" dirty="0" err="1"/>
          </a:p>
        </p:txBody>
      </p:sp>
      <p:pic>
        <p:nvPicPr>
          <p:cNvPr id="18" name="Picture 17" descr="A person smiling for the camera&#10;&#10;Description automatically generated with medium confidence">
            <a:extLst>
              <a:ext uri="{FF2B5EF4-FFF2-40B4-BE49-F238E27FC236}">
                <a16:creationId xmlns:a16="http://schemas.microsoft.com/office/drawing/2014/main" id="{BF3E85B4-599B-4E4F-BD9E-1D3EF923803F}"/>
              </a:ext>
            </a:extLst>
          </p:cNvPr>
          <p:cNvPicPr>
            <a:picLocks noChangeAspect="1"/>
          </p:cNvPicPr>
          <p:nvPr/>
        </p:nvPicPr>
        <p:blipFill rotWithShape="1">
          <a:blip r:embed="rId8"/>
          <a:srcRect t="16781" b="22443"/>
          <a:stretch/>
        </p:blipFill>
        <p:spPr>
          <a:xfrm>
            <a:off x="5315057" y="3660896"/>
            <a:ext cx="1274704" cy="1643000"/>
          </a:xfrm>
          <a:prstGeom prst="rect">
            <a:avLst/>
          </a:prstGeom>
        </p:spPr>
      </p:pic>
      <p:sp>
        <p:nvSpPr>
          <p:cNvPr id="5" name="TextBox 4">
            <a:extLst>
              <a:ext uri="{FF2B5EF4-FFF2-40B4-BE49-F238E27FC236}">
                <a16:creationId xmlns:a16="http://schemas.microsoft.com/office/drawing/2014/main" id="{8E1A56E1-7654-2742-9F4C-223EFC68ACAF}"/>
              </a:ext>
            </a:extLst>
          </p:cNvPr>
          <p:cNvSpPr txBox="1"/>
          <p:nvPr/>
        </p:nvSpPr>
        <p:spPr bwMode="auto">
          <a:xfrm>
            <a:off x="6717318" y="4117799"/>
            <a:ext cx="2426681" cy="615553"/>
          </a:xfrm>
          <a:prstGeom prst="rect">
            <a:avLst/>
          </a:prstGeom>
          <a:noFill/>
          <a:ln w="19050" algn="ctr">
            <a:noFill/>
            <a:miter lim="800000"/>
            <a:headEnd/>
            <a:tailEnd/>
          </a:ln>
        </p:spPr>
        <p:txBody>
          <a:bodyPr wrap="square" lIns="0" tIns="0" rIns="0" bIns="0" rtlCol="0">
            <a:spAutoFit/>
          </a:bodyPr>
          <a:lstStyle/>
          <a:p>
            <a:r>
              <a:rPr lang="en-US" sz="2000" dirty="0">
                <a:cs typeface="Arial"/>
              </a:rPr>
              <a:t>Sarah Goldberg, BA, MAS candidate</a:t>
            </a:r>
            <a:endParaRPr lang="en-US" sz="2000" dirty="0"/>
          </a:p>
        </p:txBody>
      </p:sp>
    </p:spTree>
    <p:extLst>
      <p:ext uri="{BB962C8B-B14F-4D97-AF65-F5344CB8AC3E}">
        <p14:creationId xmlns:p14="http://schemas.microsoft.com/office/powerpoint/2010/main" val="2521065221"/>
      </p:ext>
    </p:extLst>
  </p:cSld>
  <p:clrMapOvr>
    <a:masterClrMapping/>
  </p:clrMapOvr>
  <p:transition>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585" y="173992"/>
            <a:ext cx="8173580" cy="611449"/>
          </a:xfrm>
        </p:spPr>
        <p:txBody>
          <a:bodyPr/>
          <a:lstStyle/>
          <a:p>
            <a:r>
              <a:rPr lang="en-US" dirty="0"/>
              <a:t>Notation or Shorthand we may commonly use</a:t>
            </a:r>
            <a:r>
              <a:rPr lang="mr-IN" dirty="0"/>
              <a:t>…</a:t>
            </a:r>
            <a:endParaRPr lang="en-US" dirty="0"/>
          </a:p>
        </p:txBody>
      </p:sp>
      <p:sp>
        <p:nvSpPr>
          <p:cNvPr id="3" name="Content Placeholder 2"/>
          <p:cNvSpPr>
            <a:spLocks noGrp="1"/>
          </p:cNvSpPr>
          <p:nvPr>
            <p:ph idx="1"/>
          </p:nvPr>
        </p:nvSpPr>
        <p:spPr>
          <a:xfrm>
            <a:off x="4873168" y="1175020"/>
            <a:ext cx="4112314" cy="4742160"/>
          </a:xfrm>
        </p:spPr>
        <p:txBody>
          <a:bodyPr/>
          <a:lstStyle/>
          <a:p>
            <a:r>
              <a:rPr lang="en-US" dirty="0"/>
              <a:t>N: total in a group or population count</a:t>
            </a:r>
          </a:p>
          <a:p>
            <a:r>
              <a:rPr lang="en-US" dirty="0" err="1"/>
              <a:t>Obs</a:t>
            </a:r>
            <a:r>
              <a:rPr lang="en-US" dirty="0"/>
              <a:t>: Observational</a:t>
            </a:r>
          </a:p>
          <a:p>
            <a:r>
              <a:rPr lang="en-US" dirty="0"/>
              <a:t>PT: person-time</a:t>
            </a:r>
          </a:p>
          <a:p>
            <a:r>
              <a:rPr lang="en-US" dirty="0"/>
              <a:t>RCT: randomized controlled trial</a:t>
            </a:r>
          </a:p>
          <a:p>
            <a:r>
              <a:rPr lang="en-US" dirty="0"/>
              <a:t>SOC: Standard of Care</a:t>
            </a:r>
          </a:p>
          <a:p>
            <a:r>
              <a:rPr lang="en-US" dirty="0" err="1"/>
              <a:t>Tx</a:t>
            </a:r>
            <a:r>
              <a:rPr lang="en-US" dirty="0"/>
              <a:t>: treatment</a:t>
            </a:r>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84</a:t>
            </a:fld>
            <a:endParaRPr lang="en-US" altLang="en-US">
              <a:solidFill>
                <a:srgbClr val="052049"/>
              </a:solidFill>
            </a:endParaRPr>
          </a:p>
        </p:txBody>
      </p:sp>
      <p:cxnSp>
        <p:nvCxnSpPr>
          <p:cNvPr id="7" name="Straight Connector 6"/>
          <p:cNvCxnSpPr/>
          <p:nvPr/>
        </p:nvCxnSpPr>
        <p:spPr>
          <a:xfrm>
            <a:off x="974732" y="3501189"/>
            <a:ext cx="21175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56799" y="4660631"/>
            <a:ext cx="21175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612087" y="849556"/>
            <a:ext cx="4112314" cy="4742160"/>
          </a:xfrm>
          <a:prstGeom prst="rect">
            <a:avLst/>
          </a:prstGeom>
        </p:spPr>
        <p:txBody>
          <a:bodyPr vert="horz" lIns="91440" tIns="45720" rIns="91440" bIns="45720" rtlCol="0">
            <a:noAutofit/>
          </a:bodyPr>
          <a:lst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93D0"/>
              </a:buClr>
            </a:pPr>
            <a:r>
              <a:rPr lang="en-US" dirty="0" err="1">
                <a:solidFill>
                  <a:srgbClr val="052049"/>
                </a:solidFill>
                <a:latin typeface="Arial"/>
              </a:rPr>
              <a:t>Bt</a:t>
            </a:r>
            <a:r>
              <a:rPr lang="en-US" dirty="0">
                <a:solidFill>
                  <a:srgbClr val="052049"/>
                </a:solidFill>
                <a:latin typeface="Arial"/>
              </a:rPr>
              <a:t>: between</a:t>
            </a:r>
          </a:p>
          <a:p>
            <a:pPr>
              <a:buClr>
                <a:srgbClr val="0093D0"/>
              </a:buClr>
            </a:pPr>
            <a:r>
              <a:rPr dirty="0">
                <a:solidFill>
                  <a:srgbClr val="052049"/>
                </a:solidFill>
                <a:latin typeface="Arial"/>
              </a:rPr>
              <a:t>Ca: cancer</a:t>
            </a:r>
            <a:r>
              <a:rPr lang="en-US" dirty="0">
                <a:solidFill>
                  <a:srgbClr val="052049"/>
                </a:solidFill>
                <a:latin typeface="Arial"/>
              </a:rPr>
              <a:t> or case</a:t>
            </a:r>
            <a:endParaRPr dirty="0">
              <a:solidFill>
                <a:srgbClr val="052049"/>
              </a:solidFill>
              <a:latin typeface="Arial"/>
            </a:endParaRPr>
          </a:p>
          <a:p>
            <a:pPr>
              <a:buClr>
                <a:srgbClr val="0093D0"/>
              </a:buClr>
            </a:pPr>
            <a:r>
              <a:rPr dirty="0">
                <a:solidFill>
                  <a:srgbClr val="052049"/>
                </a:solidFill>
                <a:latin typeface="Arial"/>
              </a:rPr>
              <a:t>Ca-co: Case control study</a:t>
            </a:r>
          </a:p>
          <a:p>
            <a:pPr>
              <a:buClr>
                <a:srgbClr val="0093D0"/>
              </a:buClr>
            </a:pPr>
            <a:r>
              <a:rPr dirty="0" err="1">
                <a:solidFill>
                  <a:srgbClr val="052049"/>
                </a:solidFill>
                <a:latin typeface="Arial"/>
              </a:rPr>
              <a:t>Coh</a:t>
            </a:r>
            <a:r>
              <a:rPr dirty="0">
                <a:solidFill>
                  <a:srgbClr val="052049"/>
                </a:solidFill>
                <a:latin typeface="Arial"/>
              </a:rPr>
              <a:t>: Cohort study</a:t>
            </a:r>
          </a:p>
          <a:p>
            <a:pPr>
              <a:buClr>
                <a:srgbClr val="0093D0"/>
              </a:buClr>
            </a:pPr>
            <a:r>
              <a:rPr dirty="0">
                <a:solidFill>
                  <a:srgbClr val="052049"/>
                </a:solidFill>
                <a:latin typeface="Arial"/>
              </a:rPr>
              <a:t>E: exposure or exposed or number exposed</a:t>
            </a:r>
          </a:p>
          <a:p>
            <a:pPr>
              <a:buClr>
                <a:srgbClr val="0093D0"/>
              </a:buClr>
            </a:pPr>
            <a:r>
              <a:rPr dirty="0">
                <a:solidFill>
                  <a:srgbClr val="052049"/>
                </a:solidFill>
                <a:latin typeface="Arial"/>
              </a:rPr>
              <a:t>E: unexposed or number unexposed</a:t>
            </a:r>
            <a:endParaRPr lang="en-US" dirty="0">
              <a:solidFill>
                <a:srgbClr val="052049"/>
              </a:solidFill>
              <a:latin typeface="Arial"/>
            </a:endParaRPr>
          </a:p>
          <a:p>
            <a:pPr>
              <a:buClr>
                <a:srgbClr val="0093D0"/>
              </a:buClr>
            </a:pPr>
            <a:r>
              <a:rPr lang="en-US" dirty="0">
                <a:solidFill>
                  <a:srgbClr val="052049"/>
                </a:solidFill>
                <a:latin typeface="Arial"/>
              </a:rPr>
              <a:t>EM – effect modification</a:t>
            </a:r>
            <a:endParaRPr dirty="0">
              <a:solidFill>
                <a:srgbClr val="052049"/>
              </a:solidFill>
              <a:latin typeface="Arial"/>
            </a:endParaRPr>
          </a:p>
          <a:p>
            <a:pPr>
              <a:buClr>
                <a:srgbClr val="0093D0"/>
              </a:buClr>
            </a:pPr>
            <a:r>
              <a:rPr dirty="0">
                <a:solidFill>
                  <a:srgbClr val="052049"/>
                </a:solidFill>
                <a:latin typeface="Arial"/>
              </a:rPr>
              <a:t>D: number with disease</a:t>
            </a:r>
          </a:p>
          <a:p>
            <a:pPr>
              <a:buClr>
                <a:srgbClr val="0093D0"/>
              </a:buClr>
            </a:pPr>
            <a:r>
              <a:rPr dirty="0">
                <a:solidFill>
                  <a:srgbClr val="052049"/>
                </a:solidFill>
                <a:latin typeface="Arial"/>
              </a:rPr>
              <a:t>D: those without disease</a:t>
            </a:r>
          </a:p>
          <a:p>
            <a:pPr>
              <a:buClr>
                <a:srgbClr val="0093D0"/>
              </a:buClr>
            </a:pPr>
            <a:r>
              <a:rPr dirty="0" err="1">
                <a:solidFill>
                  <a:srgbClr val="052049"/>
                </a:solidFill>
                <a:latin typeface="Arial"/>
              </a:rPr>
              <a:t>Dbx</a:t>
            </a:r>
            <a:r>
              <a:rPr dirty="0">
                <a:solidFill>
                  <a:srgbClr val="052049"/>
                </a:solidFill>
                <a:latin typeface="Arial"/>
              </a:rPr>
              <a:t>: Diabetes</a:t>
            </a:r>
          </a:p>
          <a:p>
            <a:pPr>
              <a:buClr>
                <a:srgbClr val="0093D0"/>
              </a:buClr>
            </a:pPr>
            <a:r>
              <a:rPr dirty="0">
                <a:solidFill>
                  <a:srgbClr val="052049"/>
                </a:solidFill>
                <a:latin typeface="Arial"/>
              </a:rPr>
              <a:t>Dx: diagnosis</a:t>
            </a:r>
          </a:p>
          <a:p>
            <a:pPr>
              <a:buClr>
                <a:srgbClr val="0093D0"/>
              </a:buClr>
            </a:pPr>
            <a:endParaRPr dirty="0">
              <a:solidFill>
                <a:srgbClr val="052049"/>
              </a:solidFill>
              <a:latin typeface="Arial"/>
            </a:endParaRPr>
          </a:p>
        </p:txBody>
      </p:sp>
    </p:spTree>
    <p:extLst>
      <p:ext uri="{BB962C8B-B14F-4D97-AF65-F5344CB8AC3E}">
        <p14:creationId xmlns:p14="http://schemas.microsoft.com/office/powerpoint/2010/main" val="42535883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342900"/>
            <a:fld id="{7BCC8D0D-EAEC-449D-9161-023DFF90F2E2}" type="slidenum">
              <a:rPr lang="en-US">
                <a:solidFill>
                  <a:srgbClr val="052049"/>
                </a:solidFill>
              </a:rPr>
              <a:pPr defTabSz="342900"/>
              <a:t>85</a:t>
            </a:fld>
            <a:endParaRPr lang="en-US" dirty="0">
              <a:solidFill>
                <a:srgbClr val="052049"/>
              </a:solidFill>
            </a:endParaRPr>
          </a:p>
        </p:txBody>
      </p:sp>
      <p:sp>
        <p:nvSpPr>
          <p:cNvPr id="3" name="Title 2"/>
          <p:cNvSpPr>
            <a:spLocks noGrp="1"/>
          </p:cNvSpPr>
          <p:nvPr>
            <p:ph type="title"/>
          </p:nvPr>
        </p:nvSpPr>
        <p:spPr/>
        <p:txBody>
          <a:bodyPr/>
          <a:lstStyle/>
          <a:p>
            <a:r>
              <a:rPr lang="en-US" dirty="0"/>
              <a:t>In-Class Exercise – Target Trials	</a:t>
            </a:r>
          </a:p>
        </p:txBody>
      </p:sp>
      <p:sp>
        <p:nvSpPr>
          <p:cNvPr id="4" name="Rectangle 3">
            <a:extLst>
              <a:ext uri="{FF2B5EF4-FFF2-40B4-BE49-F238E27FC236}">
                <a16:creationId xmlns:a16="http://schemas.microsoft.com/office/drawing/2014/main" id="{B1E1036A-0CF4-BC42-9959-893B0DF07BDA}"/>
              </a:ext>
            </a:extLst>
          </p:cNvPr>
          <p:cNvSpPr>
            <a:spLocks noChangeArrowheads="1"/>
          </p:cNvSpPr>
          <p:nvPr/>
        </p:nvSpPr>
        <p:spPr bwMode="auto">
          <a:xfrm>
            <a:off x="272109" y="4795165"/>
            <a:ext cx="4503788" cy="66941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050" dirty="0">
                <a:solidFill>
                  <a:srgbClr val="049CCF"/>
                </a:solidFill>
                <a:latin typeface="source sans pro" panose="020B0503030403020204" pitchFamily="34" charset="0"/>
              </a:rPr>
              <a:t>  </a:t>
            </a:r>
            <a:r>
              <a:rPr lang="en-US" altLang="en-US" dirty="0">
                <a:solidFill>
                  <a:srgbClr val="049CCF"/>
                </a:solidFill>
                <a:latin typeface="source sans pro" panose="020B0503030403020204" pitchFamily="34" charset="0"/>
              </a:rPr>
              <a:t>                   </a:t>
            </a:r>
            <a:br>
              <a:rPr lang="en-US" altLang="en-US" sz="450" dirty="0"/>
            </a:br>
            <a:r>
              <a:rPr lang="en-US" altLang="en-US" sz="1050" dirty="0">
                <a:solidFill>
                  <a:srgbClr val="464646"/>
                </a:solidFill>
                <a:latin typeface="source sans pro" panose="020B0503030403020204" pitchFamily="34" charset="0"/>
              </a:rPr>
              <a:t>This work is licensed under a </a:t>
            </a:r>
            <a:r>
              <a:rPr lang="en-US" altLang="en-US" sz="1050" dirty="0">
                <a:solidFill>
                  <a:srgbClr val="049CCF"/>
                </a:solidFill>
                <a:latin typeface="source sans pro" panose="020B0503030403020204" pitchFamily="34" charset="0"/>
                <a:hlinkClick r:id="rId3"/>
              </a:rPr>
              <a:t>Creative Commons Attribution-NonCommercial-NoDerivatives 4.0 International License</a:t>
            </a:r>
            <a:r>
              <a:rPr lang="en-US" altLang="en-US" sz="1050" dirty="0">
                <a:solidFill>
                  <a:srgbClr val="464646"/>
                </a:solidFill>
                <a:latin typeface="source sans pro" panose="020B0503030403020204" pitchFamily="34" charset="0"/>
              </a:rPr>
              <a:t>.</a:t>
            </a:r>
            <a:endParaRPr lang="en-US" altLang="en-US" sz="1350" dirty="0"/>
          </a:p>
        </p:txBody>
      </p:sp>
      <p:pic>
        <p:nvPicPr>
          <p:cNvPr id="5" name="Picture 4" descr="Creative Commons License">
            <a:hlinkClick r:id="rId3"/>
            <a:extLst>
              <a:ext uri="{FF2B5EF4-FFF2-40B4-BE49-F238E27FC236}">
                <a16:creationId xmlns:a16="http://schemas.microsoft.com/office/drawing/2014/main" id="{A721F717-AA44-C24F-8AC5-C2C408BD8E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647" y="4795165"/>
            <a:ext cx="803552" cy="29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544554"/>
      </p:ext>
    </p:extLst>
  </p:cSld>
  <p:clrMapOvr>
    <a:masterClrMapping/>
  </p:clrMapOvr>
  <p:transition>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BE84FD-A19B-7444-8680-F5CE49C91BDB}"/>
              </a:ext>
            </a:extLst>
          </p:cNvPr>
          <p:cNvSpPr>
            <a:spLocks noGrp="1"/>
          </p:cNvSpPr>
          <p:nvPr>
            <p:ph type="sldNum" sz="quarter" idx="13"/>
          </p:nvPr>
        </p:nvSpPr>
        <p:spPr/>
        <p:txBody>
          <a:bodyPr/>
          <a:lstStyle/>
          <a:p>
            <a:fld id="{7BCC8D0D-EAEC-449D-9161-023DFF90F2E2}" type="slidenum">
              <a:rPr lang="en-US" smtClean="0">
                <a:solidFill>
                  <a:srgbClr val="052049"/>
                </a:solidFill>
              </a:rPr>
              <a:pPr/>
              <a:t>86</a:t>
            </a:fld>
            <a:endParaRPr lang="en-US" dirty="0">
              <a:solidFill>
                <a:srgbClr val="052049"/>
              </a:solidFill>
            </a:endParaRPr>
          </a:p>
        </p:txBody>
      </p:sp>
      <p:sp>
        <p:nvSpPr>
          <p:cNvPr id="4" name="Title 3">
            <a:extLst>
              <a:ext uri="{FF2B5EF4-FFF2-40B4-BE49-F238E27FC236}">
                <a16:creationId xmlns:a16="http://schemas.microsoft.com/office/drawing/2014/main" id="{A40FAED2-A5C7-D94B-A921-5A7ADB7172E1}"/>
              </a:ext>
            </a:extLst>
          </p:cNvPr>
          <p:cNvSpPr>
            <a:spLocks noGrp="1"/>
          </p:cNvSpPr>
          <p:nvPr>
            <p:ph type="title"/>
          </p:nvPr>
        </p:nvSpPr>
        <p:spPr>
          <a:xfrm>
            <a:off x="485210" y="893354"/>
            <a:ext cx="8173580" cy="611449"/>
          </a:xfrm>
        </p:spPr>
        <p:txBody>
          <a:bodyPr/>
          <a:lstStyle/>
          <a:p>
            <a:r>
              <a:rPr lang="en-US" sz="3200" dirty="0"/>
              <a:t>2 ways to use the target trial concept in practice</a:t>
            </a:r>
          </a:p>
        </p:txBody>
      </p:sp>
      <p:sp>
        <p:nvSpPr>
          <p:cNvPr id="5" name="Text Placeholder 4">
            <a:extLst>
              <a:ext uri="{FF2B5EF4-FFF2-40B4-BE49-F238E27FC236}">
                <a16:creationId xmlns:a16="http://schemas.microsoft.com/office/drawing/2014/main" id="{B08ABCF6-AACC-E94E-B9F6-9BEC67B5E178}"/>
              </a:ext>
            </a:extLst>
          </p:cNvPr>
          <p:cNvSpPr>
            <a:spLocks noGrp="1"/>
          </p:cNvSpPr>
          <p:nvPr>
            <p:ph type="body" sz="quarter" idx="14"/>
          </p:nvPr>
        </p:nvSpPr>
        <p:spPr>
          <a:xfrm>
            <a:off x="154745" y="1882588"/>
            <a:ext cx="8745747" cy="4410636"/>
          </a:xfrm>
        </p:spPr>
        <p:txBody>
          <a:bodyPr>
            <a:normAutofit/>
          </a:bodyPr>
          <a:lstStyle/>
          <a:p>
            <a:pPr marL="214313" indent="-214313">
              <a:buClr>
                <a:schemeClr val="tx2"/>
              </a:buClr>
              <a:buFont typeface="Arial" panose="020B0604020202020204" pitchFamily="34" charset="0"/>
              <a:buChar char="•"/>
            </a:pPr>
            <a:r>
              <a:rPr lang="en-US" sz="2000" dirty="0"/>
              <a:t>Study Planning </a:t>
            </a:r>
          </a:p>
          <a:p>
            <a:pPr marL="557204" lvl="1" indent="-214313">
              <a:buClr>
                <a:schemeClr val="tx2"/>
              </a:buClr>
              <a:buFont typeface="Arial" panose="020B0604020202020204" pitchFamily="34" charset="0"/>
              <a:buChar char="•"/>
            </a:pPr>
            <a:r>
              <a:rPr lang="en-US" sz="1800" dirty="0"/>
              <a:t>Conceptualize the theoretical target trial first (hypothesis, PICO elements, </a:t>
            </a:r>
            <a:r>
              <a:rPr lang="en-US" sz="1800" dirty="0" err="1"/>
              <a:t>etc</a:t>
            </a:r>
            <a:r>
              <a:rPr lang="en-US" sz="1800" dirty="0"/>
              <a:t>). </a:t>
            </a:r>
          </a:p>
          <a:p>
            <a:pPr marL="557204" lvl="1" indent="-214313">
              <a:buClr>
                <a:schemeClr val="tx2"/>
              </a:buClr>
              <a:buFont typeface="Arial" panose="020B0604020202020204" pitchFamily="34" charset="0"/>
              <a:buChar char="•"/>
            </a:pPr>
            <a:r>
              <a:rPr lang="en-US" sz="1800" dirty="0"/>
              <a:t>Consider how elements of the cohort can emulate these as best as possible.</a:t>
            </a:r>
          </a:p>
          <a:p>
            <a:pPr marL="557204" lvl="1" indent="-214313">
              <a:buClr>
                <a:schemeClr val="tx2"/>
              </a:buClr>
              <a:buFont typeface="Arial" panose="020B0604020202020204" pitchFamily="34" charset="0"/>
              <a:buChar char="•"/>
            </a:pPr>
            <a:r>
              <a:rPr lang="en-US" sz="1800" dirty="0"/>
              <a:t>Where the cohort falls short, consider alternatives to limit bias.</a:t>
            </a:r>
          </a:p>
          <a:p>
            <a:pPr marL="214313" indent="-214313">
              <a:buClr>
                <a:schemeClr val="tx2"/>
              </a:buClr>
              <a:buFont typeface="Arial" panose="020B0604020202020204" pitchFamily="34" charset="0"/>
              <a:buChar char="•"/>
            </a:pPr>
            <a:r>
              <a:rPr lang="en-US" sz="2000" dirty="0"/>
              <a:t>Study Critiquing – When you are assessing an existing observational study, consider what the target trial might be that addresses the same/similar question. </a:t>
            </a:r>
          </a:p>
          <a:p>
            <a:pPr marL="557204" lvl="1" indent="-214313">
              <a:buClr>
                <a:schemeClr val="tx2"/>
              </a:buClr>
              <a:buFont typeface="Arial" panose="020B0604020202020204" pitchFamily="34" charset="0"/>
              <a:buChar char="•"/>
            </a:pPr>
            <a:r>
              <a:rPr lang="en-US" sz="1800" dirty="0"/>
              <a:t>Specify the study elements of the theoretical target trial (RCT)</a:t>
            </a:r>
          </a:p>
          <a:p>
            <a:pPr marL="557204" lvl="1" indent="-214313">
              <a:buClr>
                <a:schemeClr val="tx2"/>
              </a:buClr>
              <a:buFont typeface="Arial" panose="020B0604020202020204" pitchFamily="34" charset="0"/>
              <a:buChar char="•"/>
            </a:pPr>
            <a:r>
              <a:rPr lang="en-US" sz="1800" dirty="0"/>
              <a:t>Compare where the observational study is unable to emulate the trial.</a:t>
            </a:r>
          </a:p>
          <a:p>
            <a:pPr marL="557204" lvl="1" indent="-214313">
              <a:buClr>
                <a:schemeClr val="tx2"/>
              </a:buClr>
              <a:buFont typeface="Arial" panose="020B0604020202020204" pitchFamily="34" charset="0"/>
              <a:buChar char="•"/>
            </a:pPr>
            <a:r>
              <a:rPr lang="en-US" sz="1800" dirty="0"/>
              <a:t>Consider what threats to validity are introduced and how well the investigators address these.</a:t>
            </a:r>
          </a:p>
        </p:txBody>
      </p:sp>
    </p:spTree>
    <p:extLst>
      <p:ext uri="{BB962C8B-B14F-4D97-AF65-F5344CB8AC3E}">
        <p14:creationId xmlns:p14="http://schemas.microsoft.com/office/powerpoint/2010/main" val="3199571795"/>
      </p:ext>
    </p:extLst>
  </p:cSld>
  <p:clrMapOvr>
    <a:masterClrMapping/>
  </p:clrMapOvr>
  <p:transition>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301" y="226682"/>
            <a:ext cx="7200325" cy="458587"/>
          </a:xfrm>
        </p:spPr>
        <p:txBody>
          <a:bodyPr>
            <a:normAutofit fontScale="90000"/>
          </a:bodyPr>
          <a:lstStyle/>
          <a:p>
            <a:r>
              <a:rPr lang="en-US" dirty="0"/>
              <a:t>In-Class Exercise </a:t>
            </a:r>
          </a:p>
        </p:txBody>
      </p:sp>
      <p:sp>
        <p:nvSpPr>
          <p:cNvPr id="3" name="Content Placeholder 2"/>
          <p:cNvSpPr>
            <a:spLocks noGrp="1"/>
          </p:cNvSpPr>
          <p:nvPr>
            <p:ph idx="1"/>
          </p:nvPr>
        </p:nvSpPr>
        <p:spPr>
          <a:xfrm>
            <a:off x="611257" y="891048"/>
            <a:ext cx="8198206" cy="4179096"/>
          </a:xfrm>
        </p:spPr>
        <p:txBody>
          <a:bodyPr/>
          <a:lstStyle/>
          <a:p>
            <a:pPr marL="0" indent="0">
              <a:buNone/>
            </a:pPr>
            <a:r>
              <a:rPr lang="en-US" dirty="0"/>
              <a:t>Association of Leisure-Time Physical Activity With Risk of 26 Types of Cancer in 1.44 Million Adults. </a:t>
            </a:r>
            <a:r>
              <a:rPr lang="en-US" sz="1200" dirty="0">
                <a:hlinkClick r:id="rId3"/>
              </a:rPr>
              <a:t>https://www.ncbi.nlm.nih.gov/pubmed/27183032</a:t>
            </a:r>
            <a:endParaRPr lang="en-US" dirty="0"/>
          </a:p>
          <a:p>
            <a:r>
              <a:rPr lang="en-US" dirty="0"/>
              <a:t>“time per week in moderate and vigorous leisure-time physical activities</a:t>
            </a:r>
            <a:r>
              <a:rPr lang="mr-IN" dirty="0"/>
              <a:t>…</a:t>
            </a:r>
            <a:r>
              <a:rPr lang="en-US" dirty="0"/>
              <a:t>. Assessed by asking about discrete activities such as walking, running, or swimming,</a:t>
            </a:r>
            <a:r>
              <a:rPr lang="en-US" baseline="30000" dirty="0"/>
              <a:t> </a:t>
            </a:r>
            <a:r>
              <a:rPr lang="en-US" dirty="0"/>
              <a:t>or, alternately, by inquiring about overall weekly participation in moderate- to vigorous-intensity activities.</a:t>
            </a:r>
            <a:r>
              <a:rPr lang="en-US" baseline="30000" dirty="0"/>
              <a:t> </a:t>
            </a:r>
            <a:r>
              <a:rPr lang="en-US" dirty="0"/>
              <a:t>The median activity level was 8 MET-h/</a:t>
            </a:r>
            <a:r>
              <a:rPr lang="en-US" dirty="0" err="1"/>
              <a:t>wk</a:t>
            </a:r>
            <a:r>
              <a:rPr lang="en-US" dirty="0"/>
              <a:t> </a:t>
            </a:r>
            <a:r>
              <a:rPr lang="mr-IN" dirty="0"/>
              <a:t>…</a:t>
            </a:r>
            <a:r>
              <a:rPr lang="en-US" dirty="0"/>
              <a:t>. equivalent to 150 minutes of moderate-intensity activity (eg, walking) per week, and </a:t>
            </a:r>
            <a:r>
              <a:rPr lang="en-US" dirty="0">
                <a:solidFill>
                  <a:schemeClr val="accent1"/>
                </a:solidFill>
              </a:rPr>
              <a:t>comparable to the median activity level for the US population</a:t>
            </a:r>
            <a:r>
              <a:rPr lang="en-US" dirty="0"/>
              <a:t>.”</a:t>
            </a:r>
          </a:p>
          <a:p>
            <a:r>
              <a:rPr lang="en-US" dirty="0"/>
              <a:t>“high vs low levels of leisure-time physical activity were associated with lower risks of 13 of 26 cancers.”</a:t>
            </a:r>
          </a:p>
        </p:txBody>
      </p:sp>
      <p:sp>
        <p:nvSpPr>
          <p:cNvPr id="4" name="Slide Number Placeholder 3"/>
          <p:cNvSpPr>
            <a:spLocks noGrp="1"/>
          </p:cNvSpPr>
          <p:nvPr>
            <p:ph type="sldNum" sz="quarter" idx="10"/>
          </p:nvPr>
        </p:nvSpPr>
        <p:spPr/>
        <p:txBody>
          <a:bodyPr/>
          <a:lstStyle/>
          <a:p>
            <a:pPr defTabSz="342900">
              <a:defRPr/>
            </a:pPr>
            <a:fld id="{FAA74B69-70FD-A649-B131-F3438782CAA4}" type="slidenum">
              <a:rPr lang="en-US" altLang="en-US">
                <a:solidFill>
                  <a:srgbClr val="052049"/>
                </a:solidFill>
              </a:rPr>
              <a:pPr defTabSz="342900">
                <a:defRPr/>
              </a:pPr>
              <a:t>87</a:t>
            </a:fld>
            <a:endParaRPr lang="en-US" altLang="en-US">
              <a:solidFill>
                <a:srgbClr val="052049"/>
              </a:solidFill>
            </a:endParaRPr>
          </a:p>
        </p:txBody>
      </p:sp>
    </p:spTree>
    <p:extLst>
      <p:ext uri="{BB962C8B-B14F-4D97-AF65-F5344CB8AC3E}">
        <p14:creationId xmlns:p14="http://schemas.microsoft.com/office/powerpoint/2010/main" val="389865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54CF3-DBE7-EE42-B75C-5F2164F26C80}"/>
              </a:ext>
            </a:extLst>
          </p:cNvPr>
          <p:cNvSpPr>
            <a:spLocks noGrp="1"/>
          </p:cNvSpPr>
          <p:nvPr>
            <p:ph type="title"/>
          </p:nvPr>
        </p:nvSpPr>
        <p:spPr/>
        <p:txBody>
          <a:bodyPr/>
          <a:lstStyle/>
          <a:p>
            <a:r>
              <a:rPr lang="en-US" dirty="0"/>
              <a:t>Questions to discuss in small groups</a:t>
            </a:r>
          </a:p>
        </p:txBody>
      </p:sp>
      <p:sp>
        <p:nvSpPr>
          <p:cNvPr id="3" name="Content Placeholder 2">
            <a:extLst>
              <a:ext uri="{FF2B5EF4-FFF2-40B4-BE49-F238E27FC236}">
                <a16:creationId xmlns:a16="http://schemas.microsoft.com/office/drawing/2014/main" id="{F21C28E8-2FAA-0D47-9D0A-0EE5518C89C6}"/>
              </a:ext>
            </a:extLst>
          </p:cNvPr>
          <p:cNvSpPr>
            <a:spLocks noGrp="1"/>
          </p:cNvSpPr>
          <p:nvPr>
            <p:ph idx="1"/>
          </p:nvPr>
        </p:nvSpPr>
        <p:spPr>
          <a:xfrm>
            <a:off x="453585" y="1474303"/>
            <a:ext cx="8331827" cy="4747203"/>
          </a:xfrm>
        </p:spPr>
        <p:txBody>
          <a:bodyPr/>
          <a:lstStyle/>
          <a:p>
            <a:pPr marL="171450" indent="-171450">
              <a:buAutoNum type="arabicPeriod"/>
            </a:pPr>
            <a:r>
              <a:rPr lang="en-US" sz="2400" dirty="0"/>
              <a:t>What is the hypothesis for this study? What are the PICO elements? Read the abstract, skim the methods as necessary </a:t>
            </a:r>
            <a:r>
              <a:rPr lang="en-US" sz="1800" dirty="0"/>
              <a:t>(link and abstract in NOTES field) </a:t>
            </a:r>
          </a:p>
          <a:p>
            <a:pPr marL="171450" indent="-171450">
              <a:buAutoNum type="arabicPeriod"/>
            </a:pPr>
            <a:r>
              <a:rPr lang="en-US" sz="2400" dirty="0"/>
              <a:t>What would the “target trial” be to address the same/similar question? Describe briefly, including PICO elements. Is it feasible?  </a:t>
            </a:r>
          </a:p>
          <a:p>
            <a:pPr marL="171450" indent="-171450">
              <a:buAutoNum type="arabicPeriod"/>
            </a:pPr>
            <a:r>
              <a:rPr lang="en-US" sz="2400" dirty="0"/>
              <a:t>What are aspects of the cohort design that cannot emulate the target trial? (or can’t emulate it well)  Consider the target trial heuristic and identifiability criteria.</a:t>
            </a:r>
          </a:p>
          <a:p>
            <a:pPr marL="171450" indent="-171450">
              <a:buAutoNum type="arabicPeriod"/>
            </a:pPr>
            <a:r>
              <a:rPr lang="en-US" sz="2400" dirty="0"/>
              <a:t> What types of threats to validity exist for each study design?</a:t>
            </a:r>
          </a:p>
        </p:txBody>
      </p:sp>
      <p:sp>
        <p:nvSpPr>
          <p:cNvPr id="4" name="Slide Number Placeholder 3">
            <a:extLst>
              <a:ext uri="{FF2B5EF4-FFF2-40B4-BE49-F238E27FC236}">
                <a16:creationId xmlns:a16="http://schemas.microsoft.com/office/drawing/2014/main" id="{BA51211D-75E2-344C-A459-B14952CA87DB}"/>
              </a:ext>
            </a:extLst>
          </p:cNvPr>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88</a:t>
            </a:fld>
            <a:endParaRPr lang="en-US" altLang="en-US">
              <a:solidFill>
                <a:srgbClr val="052049"/>
              </a:solidFill>
            </a:endParaRPr>
          </a:p>
        </p:txBody>
      </p:sp>
    </p:spTree>
    <p:extLst>
      <p:ext uri="{BB962C8B-B14F-4D97-AF65-F5344CB8AC3E}">
        <p14:creationId xmlns:p14="http://schemas.microsoft.com/office/powerpoint/2010/main" val="27712487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81508-1741-924D-A8DD-3FE9DD9848B9}"/>
              </a:ext>
            </a:extLst>
          </p:cNvPr>
          <p:cNvSpPr>
            <a:spLocks noGrp="1"/>
          </p:cNvSpPr>
          <p:nvPr>
            <p:ph type="title"/>
          </p:nvPr>
        </p:nvSpPr>
        <p:spPr>
          <a:xfrm>
            <a:off x="453585" y="1176003"/>
            <a:ext cx="8417089" cy="458587"/>
          </a:xfrm>
        </p:spPr>
        <p:txBody>
          <a:bodyPr>
            <a:normAutofit fontScale="90000"/>
          </a:bodyPr>
          <a:lstStyle/>
          <a:p>
            <a:r>
              <a:rPr lang="en-US" dirty="0"/>
              <a:t>Target Trial Heuristic					Identifiability Criteria 	</a:t>
            </a:r>
          </a:p>
        </p:txBody>
      </p:sp>
      <p:sp>
        <p:nvSpPr>
          <p:cNvPr id="4" name="Slide Number Placeholder 3">
            <a:extLst>
              <a:ext uri="{FF2B5EF4-FFF2-40B4-BE49-F238E27FC236}">
                <a16:creationId xmlns:a16="http://schemas.microsoft.com/office/drawing/2014/main" id="{BD6BEC31-B7FA-C64B-A779-68654B10DD1C}"/>
              </a:ext>
            </a:extLst>
          </p:cNvPr>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89</a:t>
            </a:fld>
            <a:endParaRPr lang="en-US" altLang="en-US">
              <a:solidFill>
                <a:srgbClr val="052049"/>
              </a:solidFill>
            </a:endParaRPr>
          </a:p>
        </p:txBody>
      </p:sp>
      <p:graphicFrame>
        <p:nvGraphicFramePr>
          <p:cNvPr id="7" name="Content Placeholder 6">
            <a:extLst>
              <a:ext uri="{FF2B5EF4-FFF2-40B4-BE49-F238E27FC236}">
                <a16:creationId xmlns:a16="http://schemas.microsoft.com/office/drawing/2014/main" id="{1F45BA3B-BDE1-3748-A103-D6251EDAA086}"/>
              </a:ext>
            </a:extLst>
          </p:cNvPr>
          <p:cNvGraphicFramePr>
            <a:graphicFrameLocks noGrp="1"/>
          </p:cNvGraphicFramePr>
          <p:nvPr>
            <p:ph idx="1"/>
            <p:extLst>
              <p:ext uri="{D42A27DB-BD31-4B8C-83A1-F6EECF244321}">
                <p14:modId xmlns:p14="http://schemas.microsoft.com/office/powerpoint/2010/main" val="1649566823"/>
              </p:ext>
            </p:extLst>
          </p:nvPr>
        </p:nvGraphicFramePr>
        <p:xfrm>
          <a:off x="622301" y="1964285"/>
          <a:ext cx="6190973" cy="3270892"/>
        </p:xfrm>
        <a:graphic>
          <a:graphicData uri="http://schemas.openxmlformats.org/drawingml/2006/table">
            <a:tbl>
              <a:tblPr/>
              <a:tblGrid>
                <a:gridCol w="6190973">
                  <a:extLst>
                    <a:ext uri="{9D8B030D-6E8A-4147-A177-3AD203B41FA5}">
                      <a16:colId xmlns:a16="http://schemas.microsoft.com/office/drawing/2014/main" val="3148186955"/>
                    </a:ext>
                  </a:extLst>
                </a:gridCol>
              </a:tblGrid>
              <a:tr h="238323">
                <a:tc>
                  <a:txBody>
                    <a:bodyPr/>
                    <a:lstStyle/>
                    <a:p>
                      <a:pPr algn="l" rtl="0" fontAlgn="base"/>
                      <a:r>
                        <a:rPr lang="en-US" sz="1400" b="1" i="0" u="none" strike="noStrike" dirty="0">
                          <a:solidFill>
                            <a:srgbClr val="052049"/>
                          </a:solidFill>
                          <a:effectLst/>
                          <a:latin typeface="Arial" panose="020B0604020202020204" pitchFamily="34" charset="0"/>
                        </a:rPr>
                        <a:t>Key Issues in Clinical Trials</a:t>
                      </a:r>
                      <a:r>
                        <a:rPr lang="en-US" sz="1400" b="0" i="0" dirty="0">
                          <a:solidFill>
                            <a:srgbClr val="052049"/>
                          </a:solidFill>
                          <a:effectLst/>
                          <a:latin typeface="Arial" panose="020B0604020202020204" pitchFamily="34" charset="0"/>
                        </a:rPr>
                        <a:t>​</a:t>
                      </a:r>
                      <a:endParaRPr lang="en-US" sz="1400" b="0" i="0" dirty="0">
                        <a:solidFill>
                          <a:srgbClr val="052049"/>
                        </a:solidFill>
                        <a:effectLst/>
                      </a:endParaRPr>
                    </a:p>
                  </a:txBody>
                  <a:tcPr marL="32584" marR="32584" marT="16292" marB="16292">
                    <a:lnL w="16907" cap="flat" cmpd="sng" algn="ctr">
                      <a:noFill/>
                      <a:prstDash val="solid"/>
                      <a:round/>
                      <a:headEnd type="none" w="med" len="med"/>
                      <a:tailEnd type="none" w="med" len="med"/>
                    </a:lnL>
                    <a:lnR w="9525" cap="flat" cmpd="sng" algn="ctr">
                      <a:noFill/>
                      <a:prstDash val="solid"/>
                      <a:round/>
                      <a:headEnd type="none" w="med" len="med"/>
                      <a:tailEnd type="none" w="med" len="med"/>
                    </a:lnR>
                    <a:lnT w="16907"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592656"/>
                  </a:ext>
                </a:extLst>
              </a:tr>
              <a:tr h="325835">
                <a:tc>
                  <a:txBody>
                    <a:bodyPr/>
                    <a:lstStyle/>
                    <a:p>
                      <a:pPr marL="285750" indent="-285750" algn="l" rtl="0" fontAlgn="base">
                        <a:buFont typeface="Arial" panose="020B0604020202020204" pitchFamily="34" charset="0"/>
                        <a:buChar char="•"/>
                      </a:pPr>
                      <a:r>
                        <a:rPr lang="en-US" sz="1400" b="1" i="0" u="none" strike="noStrike" dirty="0">
                          <a:solidFill>
                            <a:srgbClr val="052049"/>
                          </a:solidFill>
                          <a:effectLst/>
                          <a:latin typeface="Arial" panose="020B0604020202020204" pitchFamily="34" charset="0"/>
                        </a:rPr>
                        <a:t>Clear Objective(s). Primary and secondary endpoints  </a:t>
                      </a:r>
                      <a:r>
                        <a:rPr lang="en-US" sz="1400" b="0" i="0" dirty="0">
                          <a:solidFill>
                            <a:srgbClr val="052049"/>
                          </a:solidFill>
                          <a:effectLst/>
                          <a:latin typeface="Arial" panose="020B0604020202020204" pitchFamily="34" charset="0"/>
                        </a:rPr>
                        <a:t>​</a:t>
                      </a:r>
                      <a:endParaRPr lang="en-US" sz="1400" b="0" i="0" dirty="0">
                        <a:solidFill>
                          <a:srgbClr val="052049"/>
                        </a:solidFill>
                        <a:effectLst/>
                      </a:endParaRPr>
                    </a:p>
                  </a:txBody>
                  <a:tcPr marL="32584" marR="32584" marT="16292" marB="16292">
                    <a:lnL w="16907"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0470108"/>
                  </a:ext>
                </a:extLst>
              </a:tr>
              <a:tr h="325835">
                <a:tc>
                  <a:txBody>
                    <a:bodyPr/>
                    <a:lstStyle/>
                    <a:p>
                      <a:pPr marL="285750" indent="-285750" algn="l" rtl="0" fontAlgn="base">
                        <a:buFont typeface="Arial" panose="020B0604020202020204" pitchFamily="34" charset="0"/>
                        <a:buChar char="•"/>
                      </a:pPr>
                      <a:r>
                        <a:rPr lang="en-US" sz="1400" b="1" i="0" u="none" strike="noStrike" dirty="0">
                          <a:solidFill>
                            <a:srgbClr val="052049"/>
                          </a:solidFill>
                          <a:effectLst/>
                          <a:latin typeface="Arial" panose="020B0604020202020204" pitchFamily="34" charset="0"/>
                        </a:rPr>
                        <a:t>Study population. Inclusion/exclusion criteria </a:t>
                      </a:r>
                      <a:r>
                        <a:rPr lang="en-US" sz="1400" b="0" i="0" dirty="0">
                          <a:solidFill>
                            <a:srgbClr val="052049"/>
                          </a:solidFill>
                          <a:effectLst/>
                          <a:latin typeface="Arial" panose="020B0604020202020204" pitchFamily="34" charset="0"/>
                        </a:rPr>
                        <a:t>​</a:t>
                      </a:r>
                      <a:endParaRPr lang="en-US" sz="1400" b="0" i="0" dirty="0">
                        <a:solidFill>
                          <a:srgbClr val="052049"/>
                        </a:solidFill>
                        <a:effectLst/>
                      </a:endParaRPr>
                    </a:p>
                  </a:txBody>
                  <a:tcPr marL="32584" marR="32584" marT="16292" marB="16292">
                    <a:lnL w="16907"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3265348"/>
                  </a:ext>
                </a:extLst>
              </a:tr>
              <a:tr h="238323">
                <a:tc>
                  <a:txBody>
                    <a:bodyPr/>
                    <a:lstStyle/>
                    <a:p>
                      <a:pPr marL="285750" indent="-285750" algn="l" rtl="0" fontAlgn="base">
                        <a:buFont typeface="Arial" panose="020B0604020202020204" pitchFamily="34" charset="0"/>
                        <a:buChar char="•"/>
                      </a:pPr>
                      <a:r>
                        <a:rPr lang="en-US" sz="1400" b="1" i="0" dirty="0">
                          <a:solidFill>
                            <a:srgbClr val="052049"/>
                          </a:solidFill>
                          <a:effectLst/>
                          <a:latin typeface="Arial" panose="020B0604020202020204" pitchFamily="34" charset="0"/>
                        </a:rPr>
                        <a:t>Longitudinal </a:t>
                      </a:r>
                      <a:r>
                        <a:rPr lang="en-US" sz="1400" b="0" i="0" dirty="0">
                          <a:solidFill>
                            <a:srgbClr val="052049"/>
                          </a:solidFill>
                          <a:effectLst/>
                          <a:latin typeface="Arial" panose="020B0604020202020204" pitchFamily="34" charset="0"/>
                        </a:rPr>
                        <a:t>​</a:t>
                      </a:r>
                      <a:endParaRPr lang="en-US" sz="1400" b="0" i="0" dirty="0">
                        <a:solidFill>
                          <a:srgbClr val="052049"/>
                        </a:solidFill>
                        <a:effectLst/>
                      </a:endParaRPr>
                    </a:p>
                  </a:txBody>
                  <a:tcPr marL="32584" marR="32584" marT="16292" marB="16292">
                    <a:lnL w="16907"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68318555"/>
                  </a:ext>
                </a:extLst>
              </a:tr>
              <a:tr h="238323">
                <a:tc>
                  <a:txBody>
                    <a:bodyPr/>
                    <a:lstStyle/>
                    <a:p>
                      <a:pPr marL="285750" indent="-285750" algn="l" rtl="0" fontAlgn="base">
                        <a:buFont typeface="Arial" panose="020B0604020202020204" pitchFamily="34" charset="0"/>
                        <a:buChar char="•"/>
                      </a:pPr>
                      <a:r>
                        <a:rPr lang="en-US" sz="1400" b="1" i="0" u="none" strike="noStrike" dirty="0">
                          <a:solidFill>
                            <a:srgbClr val="052049"/>
                          </a:solidFill>
                          <a:effectLst/>
                          <a:latin typeface="Arial" panose="020B0604020202020204" pitchFamily="34" charset="0"/>
                        </a:rPr>
                        <a:t>Randomized treatment assignment</a:t>
                      </a:r>
                      <a:r>
                        <a:rPr lang="en-US" sz="1400" b="0" i="0" dirty="0">
                          <a:solidFill>
                            <a:srgbClr val="052049"/>
                          </a:solidFill>
                          <a:effectLst/>
                          <a:latin typeface="Arial" panose="020B0604020202020204" pitchFamily="34" charset="0"/>
                        </a:rPr>
                        <a:t>​</a:t>
                      </a:r>
                      <a:endParaRPr lang="en-US" sz="1400" b="0" i="0" dirty="0">
                        <a:solidFill>
                          <a:srgbClr val="052049"/>
                        </a:solidFill>
                        <a:effectLst/>
                      </a:endParaRPr>
                    </a:p>
                  </a:txBody>
                  <a:tcPr marL="32584" marR="32584" marT="16292" marB="16292">
                    <a:lnL w="16907"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5573006"/>
                  </a:ext>
                </a:extLst>
              </a:tr>
              <a:tr h="238323">
                <a:tc>
                  <a:txBody>
                    <a:bodyPr/>
                    <a:lstStyle/>
                    <a:p>
                      <a:pPr marL="285750" indent="-285750" algn="l" rtl="0" fontAlgn="base">
                        <a:buFont typeface="Arial" panose="020B0604020202020204" pitchFamily="34" charset="0"/>
                        <a:buChar char="•"/>
                      </a:pPr>
                      <a:r>
                        <a:rPr lang="en-US" sz="1400" b="1" i="0" u="none" strike="noStrike" dirty="0">
                          <a:solidFill>
                            <a:srgbClr val="052049"/>
                          </a:solidFill>
                          <a:effectLst/>
                          <a:latin typeface="Arial" panose="020B0604020202020204" pitchFamily="34" charset="0"/>
                        </a:rPr>
                        <a:t>Blinding</a:t>
                      </a:r>
                      <a:r>
                        <a:rPr lang="en-US" sz="1400" b="0" i="0" dirty="0">
                          <a:solidFill>
                            <a:srgbClr val="052049"/>
                          </a:solidFill>
                          <a:effectLst/>
                          <a:latin typeface="Arial" panose="020B0604020202020204" pitchFamily="34" charset="0"/>
                        </a:rPr>
                        <a:t>​</a:t>
                      </a:r>
                      <a:endParaRPr lang="en-US" sz="1400" b="0" i="0" dirty="0">
                        <a:solidFill>
                          <a:srgbClr val="052049"/>
                        </a:solidFill>
                        <a:effectLst/>
                      </a:endParaRPr>
                    </a:p>
                  </a:txBody>
                  <a:tcPr marL="32584" marR="32584" marT="16292" marB="16292">
                    <a:lnL w="16907"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94658623"/>
                  </a:ext>
                </a:extLst>
              </a:tr>
              <a:tr h="325835">
                <a:tc>
                  <a:txBody>
                    <a:bodyPr/>
                    <a:lstStyle/>
                    <a:p>
                      <a:pPr marL="285750" indent="-285750" algn="l" rtl="0" fontAlgn="base">
                        <a:buFont typeface="Arial" panose="020B0604020202020204" pitchFamily="34" charset="0"/>
                        <a:buChar char="•"/>
                      </a:pPr>
                      <a:r>
                        <a:rPr lang="en-US" sz="1400" b="1" i="0" u="none" strike="noStrike" dirty="0">
                          <a:solidFill>
                            <a:srgbClr val="052049"/>
                          </a:solidFill>
                          <a:effectLst/>
                          <a:latin typeface="Arial" panose="020B0604020202020204" pitchFamily="34" charset="0"/>
                        </a:rPr>
                        <a:t>Statistical Power. Sample size &amp; follow up </a:t>
                      </a:r>
                      <a:r>
                        <a:rPr lang="en-US" sz="1400" b="0" i="0" dirty="0">
                          <a:solidFill>
                            <a:srgbClr val="052049"/>
                          </a:solidFill>
                          <a:effectLst/>
                          <a:latin typeface="Arial" panose="020B0604020202020204" pitchFamily="34" charset="0"/>
                        </a:rPr>
                        <a:t>​</a:t>
                      </a:r>
                      <a:endParaRPr lang="en-US" sz="1400" b="0" i="0" dirty="0">
                        <a:solidFill>
                          <a:srgbClr val="052049"/>
                        </a:solidFill>
                        <a:effectLst/>
                      </a:endParaRPr>
                    </a:p>
                  </a:txBody>
                  <a:tcPr marL="32584" marR="32584" marT="16292" marB="16292">
                    <a:lnL w="16907"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6582200"/>
                  </a:ext>
                </a:extLst>
              </a:tr>
              <a:tr h="238323">
                <a:tc>
                  <a:txBody>
                    <a:bodyPr/>
                    <a:lstStyle/>
                    <a:p>
                      <a:pPr marL="285750" indent="-285750" algn="l" rtl="0" fontAlgn="base">
                        <a:buFont typeface="Arial" panose="020B0604020202020204" pitchFamily="34" charset="0"/>
                        <a:buChar char="•"/>
                      </a:pPr>
                      <a:r>
                        <a:rPr lang="en-US" sz="1400" b="1" i="0" u="none" strike="noStrike" dirty="0">
                          <a:solidFill>
                            <a:srgbClr val="052049"/>
                          </a:solidFill>
                          <a:effectLst/>
                          <a:latin typeface="Arial" panose="020B0604020202020204" pitchFamily="34" charset="0"/>
                        </a:rPr>
                        <a:t>International, multicenter,… </a:t>
                      </a:r>
                      <a:r>
                        <a:rPr lang="en-US" sz="1400" b="0" i="0" dirty="0">
                          <a:solidFill>
                            <a:srgbClr val="052049"/>
                          </a:solidFill>
                          <a:effectLst/>
                          <a:latin typeface="Arial" panose="020B0604020202020204" pitchFamily="34" charset="0"/>
                        </a:rPr>
                        <a:t>​</a:t>
                      </a:r>
                      <a:endParaRPr lang="en-US" sz="1400" b="0" i="0" dirty="0">
                        <a:solidFill>
                          <a:srgbClr val="052049"/>
                        </a:solidFill>
                        <a:effectLst/>
                      </a:endParaRPr>
                    </a:p>
                  </a:txBody>
                  <a:tcPr marL="32584" marR="32584" marT="16292" marB="16292">
                    <a:lnL w="16907"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46545448"/>
                  </a:ext>
                </a:extLst>
              </a:tr>
              <a:tr h="325835">
                <a:tc>
                  <a:txBody>
                    <a:bodyPr/>
                    <a:lstStyle/>
                    <a:p>
                      <a:pPr marL="285750" indent="-285750" algn="l" rtl="0" fontAlgn="base">
                        <a:buFont typeface="Arial" panose="020B0604020202020204" pitchFamily="34" charset="0"/>
                        <a:buChar char="•"/>
                      </a:pPr>
                      <a:r>
                        <a:rPr lang="en-US" sz="1400" b="1" i="0" u="none" strike="noStrike" dirty="0">
                          <a:solidFill>
                            <a:srgbClr val="052049"/>
                          </a:solidFill>
                          <a:effectLst/>
                          <a:latin typeface="Arial" panose="020B0604020202020204" pitchFamily="34" charset="0"/>
                        </a:rPr>
                        <a:t>Reference group. Active therapy or placebo </a:t>
                      </a:r>
                      <a:r>
                        <a:rPr lang="en-US" sz="1400" b="0" i="0" dirty="0">
                          <a:solidFill>
                            <a:srgbClr val="052049"/>
                          </a:solidFill>
                          <a:effectLst/>
                          <a:latin typeface="Arial" panose="020B0604020202020204" pitchFamily="34" charset="0"/>
                        </a:rPr>
                        <a:t>​</a:t>
                      </a:r>
                      <a:endParaRPr lang="en-US" sz="1400" b="0" i="0" dirty="0">
                        <a:solidFill>
                          <a:srgbClr val="052049"/>
                        </a:solidFill>
                        <a:effectLst/>
                      </a:endParaRPr>
                    </a:p>
                  </a:txBody>
                  <a:tcPr marL="32584" marR="32584" marT="16292" marB="16292">
                    <a:lnL w="16907"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0732349"/>
                  </a:ext>
                </a:extLst>
              </a:tr>
              <a:tr h="238323">
                <a:tc>
                  <a:txBody>
                    <a:bodyPr/>
                    <a:lstStyle/>
                    <a:p>
                      <a:pPr marL="285750" indent="-285750" algn="l" rtl="0" fontAlgn="base">
                        <a:buFont typeface="Arial" panose="020B0604020202020204" pitchFamily="34" charset="0"/>
                        <a:buChar char="•"/>
                      </a:pPr>
                      <a:r>
                        <a:rPr lang="en-US" sz="1400" b="1" i="0" u="none" strike="noStrike" dirty="0">
                          <a:solidFill>
                            <a:srgbClr val="052049"/>
                          </a:solidFill>
                          <a:effectLst/>
                          <a:latin typeface="Arial" panose="020B0604020202020204" pitchFamily="34" charset="0"/>
                        </a:rPr>
                        <a:t>Blind adjudication of events</a:t>
                      </a:r>
                      <a:r>
                        <a:rPr lang="en-US" sz="1400" b="0" i="0" dirty="0">
                          <a:solidFill>
                            <a:srgbClr val="052049"/>
                          </a:solidFill>
                          <a:effectLst/>
                          <a:latin typeface="Arial" panose="020B0604020202020204" pitchFamily="34" charset="0"/>
                        </a:rPr>
                        <a:t>​</a:t>
                      </a:r>
                      <a:endParaRPr lang="en-US" sz="1400" b="0" i="0" dirty="0">
                        <a:solidFill>
                          <a:srgbClr val="052049"/>
                        </a:solidFill>
                        <a:effectLst/>
                      </a:endParaRPr>
                    </a:p>
                  </a:txBody>
                  <a:tcPr marL="32584" marR="32584" marT="16292" marB="16292">
                    <a:lnL w="16907"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5205925"/>
                  </a:ext>
                </a:extLst>
              </a:tr>
              <a:tr h="238323">
                <a:tc>
                  <a:txBody>
                    <a:bodyPr/>
                    <a:lstStyle/>
                    <a:p>
                      <a:pPr marL="285750" indent="-285750" algn="l" rtl="0" fontAlgn="base">
                        <a:buFont typeface="Arial" panose="020B0604020202020204" pitchFamily="34" charset="0"/>
                        <a:buChar char="•"/>
                      </a:pPr>
                      <a:r>
                        <a:rPr lang="en-US" sz="1400" b="1" i="0" u="none" strike="noStrike" dirty="0">
                          <a:solidFill>
                            <a:srgbClr val="052049"/>
                          </a:solidFill>
                          <a:effectLst/>
                          <a:latin typeface="Arial" panose="020B0604020202020204" pitchFamily="34" charset="0"/>
                        </a:rPr>
                        <a:t>Inscription of Protocols </a:t>
                      </a:r>
                      <a:r>
                        <a:rPr lang="en-US" sz="1400" b="0" i="0" dirty="0">
                          <a:solidFill>
                            <a:srgbClr val="052049"/>
                          </a:solidFill>
                          <a:effectLst/>
                          <a:latin typeface="Arial" panose="020B0604020202020204" pitchFamily="34" charset="0"/>
                        </a:rPr>
                        <a:t>​</a:t>
                      </a:r>
                      <a:endParaRPr lang="en-US" sz="1400" b="0" i="0" dirty="0">
                        <a:solidFill>
                          <a:srgbClr val="052049"/>
                        </a:solidFill>
                        <a:effectLst/>
                      </a:endParaRPr>
                    </a:p>
                  </a:txBody>
                  <a:tcPr marL="32584" marR="32584" marT="16292" marB="16292">
                    <a:lnL w="16907"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6907"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79107074"/>
                  </a:ext>
                </a:extLst>
              </a:tr>
              <a:tr h="238323">
                <a:tc>
                  <a:txBody>
                    <a:bodyPr/>
                    <a:lstStyle/>
                    <a:p>
                      <a:pPr marL="285750" indent="-285750" algn="l" rtl="0" fontAlgn="base">
                        <a:buFont typeface="Arial" panose="020B0604020202020204" pitchFamily="34" charset="0"/>
                        <a:buChar char="•"/>
                      </a:pPr>
                      <a:r>
                        <a:rPr lang="en-US" sz="1400" b="1" i="0" u="none" strike="noStrike" dirty="0">
                          <a:solidFill>
                            <a:schemeClr val="tx1"/>
                          </a:solidFill>
                          <a:effectLst/>
                          <a:latin typeface="Arial" panose="020B0604020202020204" pitchFamily="34" charset="0"/>
                        </a:rPr>
                        <a:t>Loss to follow up &amp; Compliance</a:t>
                      </a:r>
                      <a:endParaRPr lang="en-US" sz="1400" b="0" i="0" dirty="0">
                        <a:solidFill>
                          <a:srgbClr val="052049"/>
                        </a:solidFill>
                        <a:effectLst/>
                      </a:endParaRPr>
                    </a:p>
                  </a:txBody>
                  <a:tcPr marL="32584" marR="32584" marT="16292" marB="16292">
                    <a:lnL w="16907"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6907"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4750063"/>
                  </a:ext>
                </a:extLst>
              </a:tr>
            </a:tbl>
          </a:graphicData>
        </a:graphic>
      </p:graphicFrame>
      <p:sp>
        <p:nvSpPr>
          <p:cNvPr id="3" name="TextBox 2">
            <a:extLst>
              <a:ext uri="{FF2B5EF4-FFF2-40B4-BE49-F238E27FC236}">
                <a16:creationId xmlns:a16="http://schemas.microsoft.com/office/drawing/2014/main" id="{632FCA57-EF38-9141-B7BA-6828990EB30B}"/>
              </a:ext>
            </a:extLst>
          </p:cNvPr>
          <p:cNvSpPr txBox="1"/>
          <p:nvPr/>
        </p:nvSpPr>
        <p:spPr bwMode="auto">
          <a:xfrm>
            <a:off x="6132443" y="1845016"/>
            <a:ext cx="2738231" cy="1015663"/>
          </a:xfrm>
          <a:prstGeom prst="rect">
            <a:avLst/>
          </a:prstGeom>
          <a:noFill/>
          <a:ln w="19050" algn="ctr">
            <a:noFill/>
            <a:miter lim="800000"/>
            <a:headEnd/>
            <a:tailEnd/>
          </a:ln>
        </p:spPr>
        <p:txBody>
          <a:bodyPr wrap="square" lIns="0" tIns="0" rIns="0" bIns="0" rtlCol="0">
            <a:spAutoFit/>
          </a:bodyPr>
          <a:lstStyle/>
          <a:p>
            <a:endParaRPr lang="en-US" sz="2100" dirty="0">
              <a:latin typeface="+mj-lt"/>
              <a:ea typeface="+mj-ea"/>
              <a:cs typeface="Arial" pitchFamily="34" charset="0"/>
            </a:endParaRPr>
          </a:p>
          <a:p>
            <a:pPr marL="257175" indent="-257175">
              <a:buFont typeface="Arial" panose="020B0604020202020204" pitchFamily="34" charset="0"/>
              <a:buChar char="•"/>
            </a:pPr>
            <a:r>
              <a:rPr lang="en-US" sz="1500" b="1" dirty="0"/>
              <a:t>Exchangeability</a:t>
            </a:r>
          </a:p>
          <a:p>
            <a:pPr marL="257175" indent="-257175">
              <a:buFont typeface="Arial" panose="020B0604020202020204" pitchFamily="34" charset="0"/>
              <a:buChar char="•"/>
            </a:pPr>
            <a:r>
              <a:rPr lang="en-US" sz="1500" b="1" dirty="0"/>
              <a:t>Consistency</a:t>
            </a:r>
          </a:p>
          <a:p>
            <a:pPr marL="257175" indent="-257175">
              <a:buFont typeface="Arial" panose="020B0604020202020204" pitchFamily="34" charset="0"/>
              <a:buChar char="•"/>
            </a:pPr>
            <a:r>
              <a:rPr lang="en-US" sz="1500" b="1" dirty="0"/>
              <a:t>Positivity</a:t>
            </a:r>
          </a:p>
        </p:txBody>
      </p:sp>
    </p:spTree>
    <p:extLst>
      <p:ext uri="{BB962C8B-B14F-4D97-AF65-F5344CB8AC3E}">
        <p14:creationId xmlns:p14="http://schemas.microsoft.com/office/powerpoint/2010/main" val="2442394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Study Design</a:t>
            </a:r>
          </a:p>
        </p:txBody>
      </p:sp>
      <p:sp>
        <p:nvSpPr>
          <p:cNvPr id="3" name="Content Placeholder 2"/>
          <p:cNvSpPr>
            <a:spLocks noGrp="1"/>
          </p:cNvSpPr>
          <p:nvPr>
            <p:ph idx="1"/>
          </p:nvPr>
        </p:nvSpPr>
        <p:spPr>
          <a:xfrm>
            <a:off x="245371" y="1482791"/>
            <a:ext cx="8684314" cy="4546534"/>
          </a:xfrm>
        </p:spPr>
        <p:txBody>
          <a:bodyPr/>
          <a:lstStyle/>
          <a:p>
            <a:pPr>
              <a:spcBef>
                <a:spcPts val="450"/>
              </a:spcBef>
            </a:pPr>
            <a:r>
              <a:rPr lang="en-US" dirty="0"/>
              <a:t>How was the population defined? How was the sample selected?</a:t>
            </a:r>
          </a:p>
          <a:p>
            <a:pPr>
              <a:spcBef>
                <a:spcPts val="450"/>
              </a:spcBef>
            </a:pPr>
            <a:r>
              <a:rPr lang="en-US" dirty="0"/>
              <a:t>What is the time-frame (cross-sectional, </a:t>
            </a:r>
            <a:r>
              <a:rPr lang="en-US" dirty="0">
                <a:highlight>
                  <a:srgbClr val="FFDEFD"/>
                </a:highlight>
              </a:rPr>
              <a:t>longitudinal</a:t>
            </a:r>
            <a:r>
              <a:rPr lang="en-US" dirty="0"/>
              <a:t>)?</a:t>
            </a:r>
          </a:p>
          <a:p>
            <a:pPr>
              <a:spcBef>
                <a:spcPts val="450"/>
              </a:spcBef>
            </a:pPr>
            <a:r>
              <a:rPr lang="en-US" dirty="0"/>
              <a:t>Did we sample using persons or </a:t>
            </a:r>
            <a:r>
              <a:rPr lang="en-US" dirty="0">
                <a:highlight>
                  <a:srgbClr val="FFDEFD"/>
                </a:highlight>
              </a:rPr>
              <a:t>person time</a:t>
            </a:r>
            <a:r>
              <a:rPr lang="en-US" dirty="0"/>
              <a:t>?</a:t>
            </a:r>
          </a:p>
          <a:p>
            <a:pPr>
              <a:spcBef>
                <a:spcPts val="450"/>
              </a:spcBef>
            </a:pPr>
            <a:r>
              <a:rPr lang="en-US" dirty="0"/>
              <a:t>Was the underlying cohort ‘</a:t>
            </a:r>
            <a:r>
              <a:rPr lang="en-US" dirty="0">
                <a:highlight>
                  <a:srgbClr val="FFDEFD"/>
                </a:highlight>
              </a:rPr>
              <a:t>dynamic</a:t>
            </a:r>
            <a:r>
              <a:rPr lang="en-US" dirty="0"/>
              <a:t>’ or ‘fixed’?</a:t>
            </a:r>
          </a:p>
          <a:p>
            <a:pPr>
              <a:spcBef>
                <a:spcPts val="450"/>
              </a:spcBef>
            </a:pPr>
            <a:r>
              <a:rPr lang="en-US" dirty="0"/>
              <a:t>How was exposure defined and assessed?</a:t>
            </a:r>
          </a:p>
          <a:p>
            <a:pPr>
              <a:spcBef>
                <a:spcPts val="450"/>
              </a:spcBef>
            </a:pPr>
            <a:r>
              <a:rPr lang="en-US" dirty="0"/>
              <a:t>What is the outcome &amp; are we estimating risks, rates, odds, </a:t>
            </a:r>
            <a:r>
              <a:rPr lang="en-US" dirty="0">
                <a:highlight>
                  <a:srgbClr val="FFDEFD"/>
                </a:highlight>
              </a:rPr>
              <a:t>time to event, </a:t>
            </a:r>
            <a:r>
              <a:rPr lang="en-US" dirty="0" err="1">
                <a:highlight>
                  <a:srgbClr val="FFDEFD"/>
                </a:highlight>
              </a:rPr>
              <a:t>etc</a:t>
            </a:r>
            <a:r>
              <a:rPr lang="en-US" dirty="0">
                <a:highlight>
                  <a:srgbClr val="FFDEFD"/>
                </a:highlight>
              </a:rPr>
              <a:t>?</a:t>
            </a:r>
          </a:p>
          <a:p>
            <a:pPr>
              <a:spcBef>
                <a:spcPts val="450"/>
              </a:spcBef>
            </a:pPr>
            <a:r>
              <a:rPr lang="en-US" dirty="0">
                <a:highlight>
                  <a:srgbClr val="FFDEFD"/>
                </a:highlight>
              </a:rPr>
              <a:t>Was there non-compliance or could exposure change over time? How was this handled?</a:t>
            </a:r>
          </a:p>
          <a:p>
            <a:pPr>
              <a:spcBef>
                <a:spcPts val="450"/>
              </a:spcBef>
            </a:pPr>
            <a:r>
              <a:rPr lang="en-US" dirty="0">
                <a:highlight>
                  <a:srgbClr val="FFDEFD"/>
                </a:highlight>
              </a:rPr>
              <a:t>Was there drop-out or loss to follow-up? Did participants die before the outcome was measured?</a:t>
            </a:r>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9</a:t>
            </a:fld>
            <a:endParaRPr lang="en-US" altLang="en-US">
              <a:solidFill>
                <a:srgbClr val="052049"/>
              </a:solidFill>
            </a:endParaRPr>
          </a:p>
        </p:txBody>
      </p:sp>
    </p:spTree>
    <p:extLst>
      <p:ext uri="{BB962C8B-B14F-4D97-AF65-F5344CB8AC3E}">
        <p14:creationId xmlns:p14="http://schemas.microsoft.com/office/powerpoint/2010/main" val="572353687"/>
      </p:ext>
    </p:extLst>
  </p:cSld>
  <p:clrMapOvr>
    <a:masterClrMapping/>
  </p:clrMapOvr>
  <p:transition advTm="12025">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575D9-54AF-B042-878F-62F78F8CD8CD}"/>
              </a:ext>
            </a:extLst>
          </p:cNvPr>
          <p:cNvSpPr>
            <a:spLocks noGrp="1"/>
          </p:cNvSpPr>
          <p:nvPr>
            <p:ph type="title"/>
          </p:nvPr>
        </p:nvSpPr>
        <p:spPr/>
        <p:txBody>
          <a:bodyPr/>
          <a:lstStyle/>
          <a:p>
            <a:r>
              <a:rPr lang="en-US" dirty="0"/>
              <a:t>For Next Week</a:t>
            </a:r>
          </a:p>
        </p:txBody>
      </p:sp>
      <p:sp>
        <p:nvSpPr>
          <p:cNvPr id="3" name="Content Placeholder 2">
            <a:extLst>
              <a:ext uri="{FF2B5EF4-FFF2-40B4-BE49-F238E27FC236}">
                <a16:creationId xmlns:a16="http://schemas.microsoft.com/office/drawing/2014/main" id="{019565A3-09CA-4942-87F5-AC3B08BF38A7}"/>
              </a:ext>
            </a:extLst>
          </p:cNvPr>
          <p:cNvSpPr>
            <a:spLocks noGrp="1"/>
          </p:cNvSpPr>
          <p:nvPr>
            <p:ph idx="1"/>
          </p:nvPr>
        </p:nvSpPr>
        <p:spPr/>
        <p:txBody>
          <a:bodyPr/>
          <a:lstStyle/>
          <a:p>
            <a:r>
              <a:rPr lang="en-US" dirty="0"/>
              <a:t>Office Hours, Monday 1/31, 4:10-5pm</a:t>
            </a:r>
          </a:p>
          <a:p>
            <a:r>
              <a:rPr lang="en-US" dirty="0"/>
              <a:t>HW on Target Trials DUE on 2/3/22 (note q4 shown on next slide as back up)</a:t>
            </a:r>
          </a:p>
          <a:p>
            <a:r>
              <a:rPr lang="en-US" dirty="0"/>
              <a:t>Lecture on 2/3/22 – Matching in Obs. Studies</a:t>
            </a:r>
          </a:p>
          <a:p>
            <a:pPr lvl="1"/>
            <a:r>
              <a:rPr lang="en-US" dirty="0"/>
              <a:t>Reading: Chapter 8, pages 171-182, and page 605 Rothman, Greenland, &amp; Lash, 2008</a:t>
            </a:r>
          </a:p>
          <a:p>
            <a:pPr lvl="1"/>
            <a:r>
              <a:rPr lang="en-US" dirty="0"/>
              <a:t>Watch 3 recorded lecture segments</a:t>
            </a:r>
          </a:p>
          <a:p>
            <a:r>
              <a:rPr lang="en-US" dirty="0"/>
              <a:t>Staying remote through 2/15. </a:t>
            </a:r>
          </a:p>
          <a:p>
            <a:pPr lvl="1"/>
            <a:r>
              <a:rPr lang="en-US" dirty="0"/>
              <a:t>May be in person on 2/17 and 3/10</a:t>
            </a:r>
          </a:p>
          <a:p>
            <a:pPr marL="0" indent="0">
              <a:buNone/>
            </a:pPr>
            <a:endParaRPr lang="en-US" dirty="0"/>
          </a:p>
          <a:p>
            <a:pPr marL="0" indent="0" algn="ctr">
              <a:buNone/>
            </a:pPr>
            <a:r>
              <a:rPr lang="en-US" i="1" dirty="0">
                <a:solidFill>
                  <a:schemeClr val="accent1"/>
                </a:solidFill>
              </a:rPr>
              <a:t>Thank you and have a great week!</a:t>
            </a:r>
          </a:p>
          <a:p>
            <a:endParaRPr lang="en-US" dirty="0"/>
          </a:p>
        </p:txBody>
      </p:sp>
      <p:sp>
        <p:nvSpPr>
          <p:cNvPr id="4" name="Slide Number Placeholder 3">
            <a:extLst>
              <a:ext uri="{FF2B5EF4-FFF2-40B4-BE49-F238E27FC236}">
                <a16:creationId xmlns:a16="http://schemas.microsoft.com/office/drawing/2014/main" id="{4EB8390F-CDCE-D145-8161-56C60B44E1D2}"/>
              </a:ext>
            </a:extLst>
          </p:cNvPr>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90</a:t>
            </a:fld>
            <a:endParaRPr lang="en-US" altLang="en-US">
              <a:solidFill>
                <a:srgbClr val="052049"/>
              </a:solidFill>
            </a:endParaRPr>
          </a:p>
        </p:txBody>
      </p:sp>
    </p:spTree>
    <p:extLst>
      <p:ext uri="{BB962C8B-B14F-4D97-AF65-F5344CB8AC3E}">
        <p14:creationId xmlns:p14="http://schemas.microsoft.com/office/powerpoint/2010/main" val="2376450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531A4E-C5C3-2146-8A6A-80592538F57D}"/>
              </a:ext>
            </a:extLst>
          </p:cNvPr>
          <p:cNvSpPr>
            <a:spLocks noGrp="1"/>
          </p:cNvSpPr>
          <p:nvPr>
            <p:ph type="sldNum" sz="quarter" idx="13"/>
          </p:nvPr>
        </p:nvSpPr>
        <p:spPr/>
        <p:txBody>
          <a:bodyPr/>
          <a:lstStyle/>
          <a:p>
            <a:pPr>
              <a:defRPr/>
            </a:pPr>
            <a:fld id="{FAA74B69-70FD-A649-B131-F3438782CAA4}" type="slidenum">
              <a:rPr lang="en-US" altLang="en-US" smtClean="0">
                <a:solidFill>
                  <a:srgbClr val="052049"/>
                </a:solidFill>
              </a:rPr>
              <a:pPr>
                <a:defRPr/>
              </a:pPr>
              <a:t>91</a:t>
            </a:fld>
            <a:endParaRPr lang="en-US" altLang="en-US">
              <a:solidFill>
                <a:srgbClr val="052049"/>
              </a:solidFill>
            </a:endParaRPr>
          </a:p>
        </p:txBody>
      </p:sp>
      <p:sp>
        <p:nvSpPr>
          <p:cNvPr id="6" name="Rectangle 2">
            <a:extLst>
              <a:ext uri="{FF2B5EF4-FFF2-40B4-BE49-F238E27FC236}">
                <a16:creationId xmlns:a16="http://schemas.microsoft.com/office/drawing/2014/main" id="{EF3CE718-0849-B64E-8F0A-7A07E097AD45}"/>
              </a:ext>
            </a:extLst>
          </p:cNvPr>
          <p:cNvSpPr>
            <a:spLocks noChangeArrowheads="1"/>
          </p:cNvSpPr>
          <p:nvPr/>
        </p:nvSpPr>
        <p:spPr bwMode="auto">
          <a:xfrm>
            <a:off x="518169" y="1427652"/>
            <a:ext cx="8229600" cy="1320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4. Below you will find a screenshot of the AARP questionnaire used in this study, specifically, the question that asks about frequency of multivitamin use. Compare the categories presented in this question and the categories of frequency of multivitamin use applied by the authors in Table 2. How did the authors create the category “more than 7 times per week”? Comment on how this classification of the exposure can affect the results of the study and propose other ways to analyze these data. </a:t>
            </a:r>
            <a:r>
              <a:rPr kumimoji="0" lang="en-US" altLang="en-US"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 points)</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5" name="Picture 8">
            <a:extLst>
              <a:ext uri="{FF2B5EF4-FFF2-40B4-BE49-F238E27FC236}">
                <a16:creationId xmlns:a16="http://schemas.microsoft.com/office/drawing/2014/main" id="{5E2A9CFD-93C1-7144-AD1D-A9AD9277713D}"/>
              </a:ext>
            </a:extLst>
          </p:cNvPr>
          <p:cNvPicPr>
            <a:picLocks noChangeArrowheads="1"/>
          </p:cNvPicPr>
          <p:nvPr/>
        </p:nvPicPr>
        <p:blipFill>
          <a:blip r:embed="rId2">
            <a:extLst>
              <a:ext uri="{28A0092B-C50C-407E-A947-70E740481C1C}">
                <a14:useLocalDpi xmlns:a14="http://schemas.microsoft.com/office/drawing/2010/main" val="0"/>
              </a:ext>
            </a:extLst>
          </a:blip>
          <a:srcRect l="2866" t="30592" r="35001" b="29840"/>
          <a:stretch>
            <a:fillRect/>
          </a:stretch>
        </p:blipFill>
        <p:spPr bwMode="auto">
          <a:xfrm>
            <a:off x="518169" y="2385751"/>
            <a:ext cx="7861060" cy="305074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AF99A560-B51E-5F41-9C1B-1EDB6DDCDACA}"/>
              </a:ext>
            </a:extLst>
          </p:cNvPr>
          <p:cNvSpPr>
            <a:spLocks noChangeArrowheads="1"/>
          </p:cNvSpPr>
          <p:nvPr/>
        </p:nvSpPr>
        <p:spPr bwMode="auto">
          <a:xfrm>
            <a:off x="0" y="556929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extBox 7">
            <a:extLst>
              <a:ext uri="{FF2B5EF4-FFF2-40B4-BE49-F238E27FC236}">
                <a16:creationId xmlns:a16="http://schemas.microsoft.com/office/drawing/2014/main" id="{82AF07AF-9D3A-754B-A6EC-224EE2991B2A}"/>
              </a:ext>
            </a:extLst>
          </p:cNvPr>
          <p:cNvSpPr txBox="1"/>
          <p:nvPr/>
        </p:nvSpPr>
        <p:spPr bwMode="auto">
          <a:xfrm>
            <a:off x="518169" y="249261"/>
            <a:ext cx="8027315" cy="615553"/>
          </a:xfrm>
          <a:prstGeom prst="rect">
            <a:avLst/>
          </a:prstGeom>
          <a:noFill/>
          <a:ln w="19050" algn="ctr">
            <a:noFill/>
            <a:miter lim="800000"/>
            <a:headEnd/>
            <a:tailEnd/>
          </a:ln>
        </p:spPr>
        <p:txBody>
          <a:bodyPr wrap="square" lIns="0" tIns="0" rIns="0" bIns="0" rtlCol="0">
            <a:spAutoFit/>
          </a:bodyPr>
          <a:lstStyle/>
          <a:p>
            <a:r>
              <a:rPr lang="en-US" sz="2000" dirty="0"/>
              <a:t>HW3 Ques 4 with image, in case needed</a:t>
            </a:r>
          </a:p>
          <a:p>
            <a:r>
              <a:rPr lang="en-US" sz="2000" dirty="0"/>
              <a:t>For some reason, in the past, the image shows up variably for people.</a:t>
            </a:r>
          </a:p>
        </p:txBody>
      </p:sp>
    </p:spTree>
    <p:extLst>
      <p:ext uri="{BB962C8B-B14F-4D97-AF65-F5344CB8AC3E}">
        <p14:creationId xmlns:p14="http://schemas.microsoft.com/office/powerpoint/2010/main" val="2310725756"/>
      </p:ext>
    </p:extLst>
  </p:cSld>
  <p:clrMapOvr>
    <a:masterClrMapping/>
  </p:clrMapOvr>
  <p:transition>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3EE3A-913B-6B48-B5B9-C86D3CE39DDC}"/>
              </a:ext>
            </a:extLst>
          </p:cNvPr>
          <p:cNvSpPr>
            <a:spLocks noGrp="1"/>
          </p:cNvSpPr>
          <p:nvPr>
            <p:ph type="title"/>
          </p:nvPr>
        </p:nvSpPr>
        <p:spPr/>
        <p:txBody>
          <a:bodyPr/>
          <a:lstStyle/>
          <a:p>
            <a:r>
              <a:rPr lang="en-US" dirty="0"/>
              <a:t>Extra Notes on terms and specific RCT’s discussed above </a:t>
            </a:r>
          </a:p>
        </p:txBody>
      </p:sp>
      <p:sp>
        <p:nvSpPr>
          <p:cNvPr id="3" name="Rectangle 3">
            <a:extLst>
              <a:ext uri="{FF2B5EF4-FFF2-40B4-BE49-F238E27FC236}">
                <a16:creationId xmlns:a16="http://schemas.microsoft.com/office/drawing/2014/main" id="{C848795E-2268-154C-9E3A-C106E4848497}"/>
              </a:ext>
            </a:extLst>
          </p:cNvPr>
          <p:cNvSpPr>
            <a:spLocks noChangeArrowheads="1"/>
          </p:cNvSpPr>
          <p:nvPr/>
        </p:nvSpPr>
        <p:spPr bwMode="auto">
          <a:xfrm>
            <a:off x="730756" y="5782568"/>
            <a:ext cx="6005050" cy="89255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49CCF"/>
                </a:solidFill>
                <a:effectLst/>
                <a:latin typeface="source sans pro" panose="020B0503030403020204" pitchFamily="34" charset="0"/>
              </a:rPr>
              <a:t>  </a:t>
            </a:r>
            <a:r>
              <a:rPr kumimoji="0" lang="en-US" altLang="en-US" sz="2400" b="0" i="0" u="none" strike="noStrike" cap="none" normalizeH="0" baseline="0" dirty="0">
                <a:ln>
                  <a:noFill/>
                </a:ln>
                <a:solidFill>
                  <a:srgbClr val="049CCF"/>
                </a:solidFill>
                <a:effectLst/>
                <a:latin typeface="source sans pro" panose="020B0503030403020204" pitchFamily="34" charset="0"/>
              </a:rPr>
              <a:t>                   </a:t>
            </a:r>
            <a:br>
              <a:rPr kumimoji="0" lang="en-US" altLang="en-US" sz="600" b="0" i="0" u="none" strike="noStrike" cap="none" normalizeH="0" baseline="0" dirty="0">
                <a:ln>
                  <a:noFill/>
                </a:ln>
                <a:solidFill>
                  <a:schemeClr val="tx1"/>
                </a:solidFill>
                <a:effectLst/>
              </a:rPr>
            </a:br>
            <a:r>
              <a:rPr kumimoji="0" lang="en-US" altLang="en-US" sz="1400" b="0" i="0" u="none" strike="noStrike" cap="none" normalizeH="0" baseline="0" dirty="0">
                <a:ln>
                  <a:noFill/>
                </a:ln>
                <a:solidFill>
                  <a:srgbClr val="464646"/>
                </a:solidFill>
                <a:effectLst/>
                <a:latin typeface="source sans pro" panose="020B0503030403020204" pitchFamily="34" charset="0"/>
              </a:rPr>
              <a:t>This work is licensed under a </a:t>
            </a:r>
            <a:r>
              <a:rPr kumimoji="0" lang="en-US" altLang="en-US" sz="1400" b="0" i="0" u="none" strike="noStrike" cap="none" normalizeH="0" baseline="0" dirty="0">
                <a:ln>
                  <a:noFill/>
                </a:ln>
                <a:solidFill>
                  <a:srgbClr val="049CCF"/>
                </a:solidFill>
                <a:effectLst/>
                <a:latin typeface="source sans pro" panose="020B0503030403020204" pitchFamily="34" charset="0"/>
                <a:hlinkClick r:id="rId3"/>
              </a:rPr>
              <a:t>Creative Commons Attribution-NonCommercial-NoDerivatives 4.0 International License</a:t>
            </a:r>
            <a:r>
              <a:rPr kumimoji="0" lang="en-US" altLang="en-US" sz="1400" b="0" i="0" u="none" strike="noStrike" cap="none" normalizeH="0" baseline="0" dirty="0">
                <a:ln>
                  <a:noFill/>
                </a:ln>
                <a:solidFill>
                  <a:srgbClr val="464646"/>
                </a:solidFill>
                <a:effectLst/>
                <a:latin typeface="source sans pro" panose="020B0503030403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4" descr="Creative Commons License">
            <a:hlinkClick r:id="rId3"/>
            <a:extLst>
              <a:ext uri="{FF2B5EF4-FFF2-40B4-BE49-F238E27FC236}">
                <a16:creationId xmlns:a16="http://schemas.microsoft.com/office/drawing/2014/main" id="{E7F2CABF-A980-8845-AEDB-A96D694EE0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139" y="5782568"/>
            <a:ext cx="1071403"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626726"/>
      </p:ext>
    </p:extLst>
  </p:cSld>
  <p:clrMapOvr>
    <a:masterClrMapping/>
  </p:clrMapOvr>
  <p:transition>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Terminology </a:t>
            </a:r>
            <a:r>
              <a:rPr lang="en-US" b="1" dirty="0">
                <a:solidFill>
                  <a:srgbClr val="C00000"/>
                </a:solidFill>
              </a:rPr>
              <a:t>⚐</a:t>
            </a:r>
            <a:r>
              <a:rPr lang="en-US" sz="2000" dirty="0"/>
              <a:t> - </a:t>
            </a:r>
            <a:r>
              <a:rPr lang="en-US" dirty="0"/>
              <a:t>Retrospective vs. Prospective</a:t>
            </a:r>
          </a:p>
        </p:txBody>
      </p:sp>
      <p:sp>
        <p:nvSpPr>
          <p:cNvPr id="3" name="Content Placeholder 2"/>
          <p:cNvSpPr>
            <a:spLocks noGrp="1"/>
          </p:cNvSpPr>
          <p:nvPr>
            <p:ph idx="1"/>
          </p:nvPr>
        </p:nvSpPr>
        <p:spPr>
          <a:xfrm>
            <a:off x="459686" y="2202873"/>
            <a:ext cx="8137665" cy="3575077"/>
          </a:xfrm>
        </p:spPr>
        <p:txBody>
          <a:bodyPr/>
          <a:lstStyle/>
          <a:p>
            <a:r>
              <a:rPr lang="en-US" sz="3200" b="1" dirty="0">
                <a:solidFill>
                  <a:srgbClr val="C00000"/>
                </a:solidFill>
              </a:rPr>
              <a:t>⚐</a:t>
            </a:r>
            <a:r>
              <a:rPr lang="en-US" sz="2100" dirty="0"/>
              <a:t> This terminology is used differently by different authors</a:t>
            </a:r>
          </a:p>
          <a:p>
            <a:pPr lvl="1"/>
            <a:r>
              <a:rPr lang="en-US" sz="1800" dirty="0"/>
              <a:t>Definition 1 (old one) </a:t>
            </a:r>
            <a:r>
              <a:rPr lang="mr-IN" sz="1800" dirty="0"/>
              <a:t>–</a:t>
            </a:r>
            <a:r>
              <a:rPr lang="en-US" sz="1800" dirty="0"/>
              <a:t> based on study design</a:t>
            </a:r>
          </a:p>
          <a:p>
            <a:pPr lvl="2"/>
            <a:r>
              <a:rPr lang="en-US" b="1" dirty="0"/>
              <a:t>Prospective</a:t>
            </a:r>
            <a:r>
              <a:rPr lang="en-US" dirty="0"/>
              <a:t> = cohort study </a:t>
            </a:r>
          </a:p>
          <a:p>
            <a:pPr lvl="2"/>
            <a:r>
              <a:rPr lang="en-US" b="1" dirty="0"/>
              <a:t>Retrospective</a:t>
            </a:r>
            <a:r>
              <a:rPr lang="en-US" dirty="0"/>
              <a:t> = case-control</a:t>
            </a:r>
          </a:p>
          <a:p>
            <a:pPr lvl="2"/>
            <a:endParaRPr lang="en-US" dirty="0"/>
          </a:p>
          <a:p>
            <a:pPr lvl="1"/>
            <a:r>
              <a:rPr lang="en-US" sz="1800" dirty="0"/>
              <a:t>Definition 2 </a:t>
            </a:r>
            <a:r>
              <a:rPr lang="mr-IN" sz="1800" dirty="0"/>
              <a:t>–</a:t>
            </a:r>
            <a:r>
              <a:rPr lang="en-US" sz="1800" dirty="0"/>
              <a:t> based on exposure assessment</a:t>
            </a:r>
          </a:p>
          <a:p>
            <a:pPr lvl="2"/>
            <a:r>
              <a:rPr lang="en-US" b="1" dirty="0"/>
              <a:t>Prospective</a:t>
            </a:r>
            <a:r>
              <a:rPr lang="en-US" dirty="0"/>
              <a:t> = exposure history is assessed prior to the outcome</a:t>
            </a:r>
          </a:p>
          <a:p>
            <a:pPr lvl="2"/>
            <a:r>
              <a:rPr lang="en-US" b="1" dirty="0"/>
              <a:t>Retrospective</a:t>
            </a:r>
            <a:r>
              <a:rPr lang="en-US" dirty="0"/>
              <a:t> = exposure history is assessed at the same time as, or after, the outcome </a:t>
            </a:r>
          </a:p>
          <a:p>
            <a:endParaRPr lang="en-US" dirty="0"/>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93</a:t>
            </a:fld>
            <a:endParaRPr lang="en-US" altLang="en-US">
              <a:solidFill>
                <a:srgbClr val="052049"/>
              </a:solidFill>
            </a:endParaRPr>
          </a:p>
        </p:txBody>
      </p:sp>
    </p:spTree>
    <p:extLst>
      <p:ext uri="{BB962C8B-B14F-4D97-AF65-F5344CB8AC3E}">
        <p14:creationId xmlns:p14="http://schemas.microsoft.com/office/powerpoint/2010/main" val="32148698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Terminology </a:t>
            </a:r>
            <a:r>
              <a:rPr lang="en-US" b="1" dirty="0">
                <a:solidFill>
                  <a:srgbClr val="C00000"/>
                </a:solidFill>
              </a:rPr>
              <a:t>⚐</a:t>
            </a:r>
            <a:r>
              <a:rPr lang="en-US" sz="2000" dirty="0"/>
              <a:t> - </a:t>
            </a:r>
            <a:r>
              <a:rPr lang="en-US" dirty="0"/>
              <a:t>Retrospective vs. Prospective</a:t>
            </a:r>
          </a:p>
        </p:txBody>
      </p:sp>
      <p:sp>
        <p:nvSpPr>
          <p:cNvPr id="3" name="Content Placeholder 2"/>
          <p:cNvSpPr>
            <a:spLocks noGrp="1"/>
          </p:cNvSpPr>
          <p:nvPr>
            <p:ph idx="1"/>
          </p:nvPr>
        </p:nvSpPr>
        <p:spPr>
          <a:xfrm>
            <a:off x="262254" y="1428314"/>
            <a:ext cx="8364911" cy="4459431"/>
          </a:xfrm>
        </p:spPr>
        <p:txBody>
          <a:bodyPr/>
          <a:lstStyle/>
          <a:p>
            <a:pPr lvl="1"/>
            <a:r>
              <a:rPr lang="en-US" sz="1800" dirty="0"/>
              <a:t>Definition 3 </a:t>
            </a:r>
            <a:r>
              <a:rPr lang="mr-IN" sz="1800" dirty="0"/>
              <a:t>–</a:t>
            </a:r>
            <a:r>
              <a:rPr lang="en-US" sz="1800" dirty="0"/>
              <a:t> based on start of study/investigation</a:t>
            </a:r>
          </a:p>
          <a:p>
            <a:pPr lvl="2"/>
            <a:r>
              <a:rPr lang="en-US" b="1" dirty="0"/>
              <a:t>Prospective</a:t>
            </a:r>
            <a:r>
              <a:rPr lang="en-US" dirty="0"/>
              <a:t> = the outcomes occur after the implementation of the study protocol</a:t>
            </a:r>
          </a:p>
          <a:p>
            <a:pPr lvl="2"/>
            <a:r>
              <a:rPr lang="en-US" b="1" dirty="0"/>
              <a:t>Retrospective</a:t>
            </a:r>
            <a:r>
              <a:rPr lang="en-US" dirty="0"/>
              <a:t> = the outcome occurs before the implementation of the study protocol</a:t>
            </a:r>
          </a:p>
          <a:p>
            <a:pPr lvl="2"/>
            <a:endParaRPr lang="en-US" sz="1800" dirty="0"/>
          </a:p>
          <a:p>
            <a:pPr lvl="1"/>
            <a:r>
              <a:rPr lang="en-US" sz="1800" dirty="0"/>
              <a:t>Definition 4 </a:t>
            </a:r>
            <a:r>
              <a:rPr lang="mr-IN" sz="1800" dirty="0"/>
              <a:t>–</a:t>
            </a:r>
            <a:r>
              <a:rPr lang="en-US" sz="1800" dirty="0"/>
              <a:t> based on person-time accumulation relative to study start</a:t>
            </a:r>
          </a:p>
          <a:p>
            <a:pPr lvl="2"/>
            <a:r>
              <a:rPr lang="en-US" b="1" dirty="0"/>
              <a:t>Prospective</a:t>
            </a:r>
            <a:r>
              <a:rPr lang="en-US" dirty="0"/>
              <a:t> = ‘person-time’ (time on the study) is accumulated after the study begins</a:t>
            </a:r>
          </a:p>
          <a:p>
            <a:pPr lvl="2"/>
            <a:r>
              <a:rPr lang="en-US" b="1" dirty="0"/>
              <a:t>Retrospective</a:t>
            </a:r>
            <a:r>
              <a:rPr lang="en-US" dirty="0"/>
              <a:t> = person-time is accumulated before the study begins</a:t>
            </a:r>
          </a:p>
          <a:p>
            <a:pPr lvl="1">
              <a:spcBef>
                <a:spcPts val="1800"/>
              </a:spcBef>
            </a:pPr>
            <a:r>
              <a:rPr lang="en-US" sz="1800" dirty="0">
                <a:solidFill>
                  <a:schemeClr val="accent1"/>
                </a:solidFill>
              </a:rPr>
              <a:t>Definition 5 (recommended) </a:t>
            </a:r>
            <a:r>
              <a:rPr lang="mr-IN" sz="1800" dirty="0">
                <a:solidFill>
                  <a:schemeClr val="accent1"/>
                </a:solidFill>
              </a:rPr>
              <a:t>–</a:t>
            </a:r>
            <a:r>
              <a:rPr lang="en-US" sz="1800" dirty="0">
                <a:solidFill>
                  <a:schemeClr val="accent1"/>
                </a:solidFill>
              </a:rPr>
              <a:t> based on potential for influence of Disease</a:t>
            </a:r>
          </a:p>
          <a:p>
            <a:pPr lvl="2"/>
            <a:r>
              <a:rPr lang="en-US" b="1" dirty="0">
                <a:solidFill>
                  <a:schemeClr val="accent1"/>
                </a:solidFill>
              </a:rPr>
              <a:t>Prospective</a:t>
            </a:r>
            <a:r>
              <a:rPr lang="en-US" dirty="0">
                <a:solidFill>
                  <a:schemeClr val="accent1"/>
                </a:solidFill>
              </a:rPr>
              <a:t> = exposure measurement </a:t>
            </a:r>
            <a:r>
              <a:rPr lang="en-US" b="1" dirty="0">
                <a:solidFill>
                  <a:schemeClr val="accent1"/>
                </a:solidFill>
              </a:rPr>
              <a:t>cannot</a:t>
            </a:r>
            <a:r>
              <a:rPr lang="en-US" dirty="0">
                <a:solidFill>
                  <a:schemeClr val="accent1"/>
                </a:solidFill>
              </a:rPr>
              <a:t> be influenced by disease</a:t>
            </a:r>
          </a:p>
          <a:p>
            <a:pPr lvl="2"/>
            <a:r>
              <a:rPr lang="en-US" b="1" dirty="0">
                <a:solidFill>
                  <a:schemeClr val="accent1"/>
                </a:solidFill>
              </a:rPr>
              <a:t>Retrospective</a:t>
            </a:r>
            <a:r>
              <a:rPr lang="en-US" dirty="0">
                <a:solidFill>
                  <a:schemeClr val="accent1"/>
                </a:solidFill>
              </a:rPr>
              <a:t> = exposure measurement can be influenced by disease</a:t>
            </a:r>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94</a:t>
            </a:fld>
            <a:endParaRPr lang="en-US" altLang="en-US">
              <a:solidFill>
                <a:srgbClr val="052049"/>
              </a:solidFill>
            </a:endParaRPr>
          </a:p>
        </p:txBody>
      </p:sp>
    </p:spTree>
    <p:extLst>
      <p:ext uri="{BB962C8B-B14F-4D97-AF65-F5344CB8AC3E}">
        <p14:creationId xmlns:p14="http://schemas.microsoft.com/office/powerpoint/2010/main" val="14510629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05242-FB52-004D-86A5-DB9AAEEE4221}"/>
              </a:ext>
            </a:extLst>
          </p:cNvPr>
          <p:cNvSpPr>
            <a:spLocks noGrp="1"/>
          </p:cNvSpPr>
          <p:nvPr>
            <p:ph type="title"/>
          </p:nvPr>
        </p:nvSpPr>
        <p:spPr/>
        <p:txBody>
          <a:bodyPr>
            <a:normAutofit fontScale="90000"/>
          </a:bodyPr>
          <a:lstStyle/>
          <a:p>
            <a:r>
              <a:rPr lang="en-US" dirty="0"/>
              <a:t>HERS trial results – Variable participation </a:t>
            </a:r>
            <a:r>
              <a:rPr lang="en-US" dirty="0" err="1"/>
              <a:t>bc</a:t>
            </a:r>
            <a:r>
              <a:rPr lang="en-US" dirty="0"/>
              <a:t> women felt side-effects – breaking of the “blinding”</a:t>
            </a:r>
          </a:p>
        </p:txBody>
      </p:sp>
      <p:sp>
        <p:nvSpPr>
          <p:cNvPr id="4" name="Slide Number Placeholder 3">
            <a:extLst>
              <a:ext uri="{FF2B5EF4-FFF2-40B4-BE49-F238E27FC236}">
                <a16:creationId xmlns:a16="http://schemas.microsoft.com/office/drawing/2014/main" id="{CA63DB2D-3E1D-3F4E-A92A-8A8167D7B846}"/>
              </a:ext>
            </a:extLst>
          </p:cNvPr>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95</a:t>
            </a:fld>
            <a:endParaRPr lang="en-US" altLang="en-US">
              <a:solidFill>
                <a:srgbClr val="052049"/>
              </a:solidFill>
            </a:endParaRPr>
          </a:p>
        </p:txBody>
      </p:sp>
      <p:pic>
        <p:nvPicPr>
          <p:cNvPr id="5" name="Picture 4">
            <a:extLst>
              <a:ext uri="{FF2B5EF4-FFF2-40B4-BE49-F238E27FC236}">
                <a16:creationId xmlns:a16="http://schemas.microsoft.com/office/drawing/2014/main" id="{9DF529F5-5258-D446-AE44-54715A2E1AC7}"/>
              </a:ext>
            </a:extLst>
          </p:cNvPr>
          <p:cNvPicPr>
            <a:picLocks noChangeAspect="1"/>
          </p:cNvPicPr>
          <p:nvPr/>
        </p:nvPicPr>
        <p:blipFill>
          <a:blip r:embed="rId3"/>
          <a:stretch>
            <a:fillRect/>
          </a:stretch>
        </p:blipFill>
        <p:spPr>
          <a:xfrm>
            <a:off x="1048133" y="1602141"/>
            <a:ext cx="6487784" cy="4142201"/>
          </a:xfrm>
          <a:prstGeom prst="rect">
            <a:avLst/>
          </a:prstGeom>
        </p:spPr>
      </p:pic>
      <p:sp>
        <p:nvSpPr>
          <p:cNvPr id="6" name="TextBox 5">
            <a:extLst>
              <a:ext uri="{FF2B5EF4-FFF2-40B4-BE49-F238E27FC236}">
                <a16:creationId xmlns:a16="http://schemas.microsoft.com/office/drawing/2014/main" id="{33B48A50-A2DC-854B-B06A-2538E22D3D22}"/>
              </a:ext>
            </a:extLst>
          </p:cNvPr>
          <p:cNvSpPr txBox="1"/>
          <p:nvPr/>
        </p:nvSpPr>
        <p:spPr bwMode="auto">
          <a:xfrm>
            <a:off x="1048133" y="6353175"/>
            <a:ext cx="3870708" cy="307777"/>
          </a:xfrm>
          <a:prstGeom prst="rect">
            <a:avLst/>
          </a:prstGeom>
          <a:noFill/>
          <a:ln w="19050" algn="ctr">
            <a:noFill/>
            <a:miter lim="800000"/>
            <a:headEnd/>
            <a:tailEnd/>
          </a:ln>
        </p:spPr>
        <p:txBody>
          <a:bodyPr wrap="square" lIns="0" tIns="0" rIns="0" bIns="0" rtlCol="0">
            <a:spAutoFit/>
          </a:bodyPr>
          <a:lstStyle/>
          <a:p>
            <a:r>
              <a:rPr lang="en-US" sz="2000" dirty="0" err="1"/>
              <a:t>Hulley</a:t>
            </a:r>
            <a:r>
              <a:rPr lang="en-US" sz="2000" dirty="0"/>
              <a:t> S, JAMA 1998</a:t>
            </a:r>
          </a:p>
        </p:txBody>
      </p:sp>
    </p:spTree>
    <p:extLst>
      <p:ext uri="{BB962C8B-B14F-4D97-AF65-F5344CB8AC3E}">
        <p14:creationId xmlns:p14="http://schemas.microsoft.com/office/powerpoint/2010/main" val="91329145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Implications of PSA Screening for </a:t>
            </a:r>
            <a:r>
              <a:rPr lang="en-US" dirty="0" err="1"/>
              <a:t>CaP</a:t>
            </a:r>
            <a:r>
              <a:rPr lang="en-US" dirty="0"/>
              <a:t> research</a:t>
            </a:r>
          </a:p>
        </p:txBody>
      </p:sp>
      <p:sp>
        <p:nvSpPr>
          <p:cNvPr id="5" name="Content Placeholder 2"/>
          <p:cNvSpPr txBox="1">
            <a:spLocks/>
          </p:cNvSpPr>
          <p:nvPr/>
        </p:nvSpPr>
        <p:spPr>
          <a:xfrm>
            <a:off x="159496" y="1556314"/>
            <a:ext cx="8859001" cy="466428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Most </a:t>
            </a:r>
            <a:r>
              <a:rPr lang="en-US" sz="2400" dirty="0" err="1"/>
              <a:t>CaP</a:t>
            </a:r>
            <a:r>
              <a:rPr lang="en-US" sz="2400" dirty="0"/>
              <a:t> is harmful only if detected and (over)treated</a:t>
            </a:r>
          </a:p>
          <a:p>
            <a:pPr marL="342900" lvl="2" indent="-342900"/>
            <a:r>
              <a:rPr lang="en-US" dirty="0"/>
              <a:t>Main risk factor for indolent disease – getting screened and having a biopsy</a:t>
            </a:r>
          </a:p>
          <a:p>
            <a:r>
              <a:rPr lang="en-US" sz="2400" dirty="0">
                <a:latin typeface="Arial"/>
                <a:cs typeface="Arial"/>
              </a:rPr>
              <a:t>Differing pattern of risk factors between incident &amp; lethal </a:t>
            </a:r>
            <a:r>
              <a:rPr lang="en-US" sz="2400" dirty="0" err="1">
                <a:latin typeface="Arial"/>
                <a:cs typeface="Arial"/>
              </a:rPr>
              <a:t>CaP</a:t>
            </a:r>
            <a:endParaRPr lang="en-US" sz="2400" dirty="0">
              <a:latin typeface="Arial"/>
              <a:cs typeface="Arial"/>
            </a:endParaRPr>
          </a:p>
          <a:p>
            <a:r>
              <a:rPr lang="en-US" sz="2400" dirty="0">
                <a:latin typeface="Arial"/>
                <a:cs typeface="Arial"/>
              </a:rPr>
              <a:t>Larger fraction of cases diagnosed before PSA screening had lethal potential  - studies pre-PSA are not always comparable to those conducted in the post-PSA-era</a:t>
            </a:r>
          </a:p>
          <a:p>
            <a:r>
              <a:rPr lang="en-US" sz="2400" dirty="0">
                <a:latin typeface="Arial"/>
                <a:cs typeface="Arial"/>
              </a:rPr>
              <a:t>11yr lead time for PSA means studies and trials must be long enough to be meaningful</a:t>
            </a:r>
            <a:endParaRPr lang="en-US" dirty="0"/>
          </a:p>
        </p:txBody>
      </p:sp>
      <p:sp>
        <p:nvSpPr>
          <p:cNvPr id="6" name="Content Placeholder 2"/>
          <p:cNvSpPr txBox="1">
            <a:spLocks/>
          </p:cNvSpPr>
          <p:nvPr/>
        </p:nvSpPr>
        <p:spPr>
          <a:xfrm>
            <a:off x="418498" y="4926124"/>
            <a:ext cx="9048392" cy="519272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 </a:t>
            </a:r>
          </a:p>
        </p:txBody>
      </p:sp>
      <p:sp>
        <p:nvSpPr>
          <p:cNvPr id="7" name="Content Placeholder 2"/>
          <p:cNvSpPr txBox="1">
            <a:spLocks/>
          </p:cNvSpPr>
          <p:nvPr/>
        </p:nvSpPr>
        <p:spPr>
          <a:xfrm>
            <a:off x="446275" y="3795174"/>
            <a:ext cx="8229600" cy="519272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p>
        </p:txBody>
      </p:sp>
      <p:sp>
        <p:nvSpPr>
          <p:cNvPr id="8" name="TextBox 7">
            <a:extLst>
              <a:ext uri="{FF2B5EF4-FFF2-40B4-BE49-F238E27FC236}">
                <a16:creationId xmlns:a16="http://schemas.microsoft.com/office/drawing/2014/main" id="{8AB7227A-5AE7-2348-9897-10F168138BAE}"/>
              </a:ext>
            </a:extLst>
          </p:cNvPr>
          <p:cNvSpPr txBox="1"/>
          <p:nvPr/>
        </p:nvSpPr>
        <p:spPr bwMode="auto">
          <a:xfrm>
            <a:off x="6243144" y="5789711"/>
            <a:ext cx="2648607" cy="430887"/>
          </a:xfrm>
          <a:prstGeom prst="rect">
            <a:avLst/>
          </a:prstGeom>
          <a:noFill/>
          <a:ln w="19050" algn="ctr">
            <a:noFill/>
            <a:miter lim="800000"/>
            <a:headEnd/>
            <a:tailEnd/>
          </a:ln>
        </p:spPr>
        <p:txBody>
          <a:bodyPr wrap="square" lIns="0" tIns="0" rIns="0" bIns="0" rtlCol="0">
            <a:spAutoFit/>
          </a:bodyPr>
          <a:lstStyle/>
          <a:p>
            <a:pPr algn="r"/>
            <a:r>
              <a:rPr lang="en-US" sz="1400" i="1" dirty="0">
                <a:solidFill>
                  <a:schemeClr val="accent6">
                    <a:lumMod val="75000"/>
                  </a:schemeClr>
                </a:solidFill>
              </a:rPr>
              <a:t>Slide acknowledgement:  </a:t>
            </a:r>
          </a:p>
          <a:p>
            <a:pPr algn="r"/>
            <a:r>
              <a:rPr lang="en-US" sz="1400" i="1" dirty="0">
                <a:solidFill>
                  <a:schemeClr val="accent6">
                    <a:lumMod val="75000"/>
                  </a:schemeClr>
                </a:solidFill>
              </a:rPr>
              <a:t>MJ </a:t>
            </a:r>
            <a:r>
              <a:rPr lang="en-US" sz="1400" i="1" dirty="0" err="1">
                <a:solidFill>
                  <a:schemeClr val="accent6">
                    <a:lumMod val="75000"/>
                  </a:schemeClr>
                </a:solidFill>
              </a:rPr>
              <a:t>Stampfer</a:t>
            </a:r>
            <a:r>
              <a:rPr lang="en-US" sz="1400" i="1" dirty="0">
                <a:solidFill>
                  <a:schemeClr val="accent6">
                    <a:lumMod val="75000"/>
                  </a:schemeClr>
                </a:solidFill>
              </a:rPr>
              <a:t>, 2015</a:t>
            </a:r>
          </a:p>
        </p:txBody>
      </p:sp>
    </p:spTree>
    <p:extLst>
      <p:ext uri="{BB962C8B-B14F-4D97-AF65-F5344CB8AC3E}">
        <p14:creationId xmlns:p14="http://schemas.microsoft.com/office/powerpoint/2010/main" val="23869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AA74B69-70FD-A649-B131-F3438782CAA4}" type="slidenum">
              <a:rPr lang="en-US" altLang="en-US" smtClean="0">
                <a:solidFill>
                  <a:srgbClr val="052049"/>
                </a:solidFill>
              </a:rPr>
              <a:pPr>
                <a:defRPr/>
              </a:pPr>
              <a:t>97</a:t>
            </a:fld>
            <a:endParaRPr lang="en-US" altLang="en-US">
              <a:solidFill>
                <a:srgbClr val="052049"/>
              </a:solidFill>
            </a:endParaRPr>
          </a:p>
        </p:txBody>
      </p:sp>
      <p:sp>
        <p:nvSpPr>
          <p:cNvPr id="2" name="Title 1"/>
          <p:cNvSpPr>
            <a:spLocks noGrp="1"/>
          </p:cNvSpPr>
          <p:nvPr>
            <p:ph type="title"/>
          </p:nvPr>
        </p:nvSpPr>
        <p:spPr/>
        <p:txBody>
          <a:bodyPr/>
          <a:lstStyle/>
          <a:p>
            <a:r>
              <a:rPr lang="en-US" dirty="0"/>
              <a:t>Appendix 1:</a:t>
            </a:r>
            <a:br>
              <a:rPr lang="en-US" dirty="0"/>
            </a:br>
            <a:r>
              <a:rPr lang="en-US" dirty="0"/>
              <a:t>Life of a Research Study</a:t>
            </a:r>
          </a:p>
        </p:txBody>
      </p:sp>
    </p:spTree>
    <p:extLst>
      <p:ext uri="{BB962C8B-B14F-4D97-AF65-F5344CB8AC3E}">
        <p14:creationId xmlns:p14="http://schemas.microsoft.com/office/powerpoint/2010/main" val="1683460380"/>
      </p:ext>
    </p:extLst>
  </p:cSld>
  <p:clrMapOvr>
    <a:masterClrMapping/>
  </p:clrMapOvr>
  <p:transition>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585" y="65770"/>
            <a:ext cx="8173580" cy="611449"/>
          </a:xfrm>
        </p:spPr>
        <p:txBody>
          <a:bodyPr/>
          <a:lstStyle/>
          <a:p>
            <a:r>
              <a:rPr lang="en-US" dirty="0"/>
              <a:t>Scientific Process</a:t>
            </a:r>
          </a:p>
        </p:txBody>
      </p:sp>
      <p:sp>
        <p:nvSpPr>
          <p:cNvPr id="3" name="Content Placeholder 2"/>
          <p:cNvSpPr>
            <a:spLocks noGrp="1"/>
          </p:cNvSpPr>
          <p:nvPr>
            <p:ph idx="1"/>
          </p:nvPr>
        </p:nvSpPr>
        <p:spPr>
          <a:xfrm>
            <a:off x="326572" y="881738"/>
            <a:ext cx="8597351" cy="4865913"/>
          </a:xfrm>
        </p:spPr>
        <p:txBody>
          <a:bodyPr/>
          <a:lstStyle/>
          <a:p>
            <a:r>
              <a:rPr lang="en-US" sz="1800" dirty="0"/>
              <a:t>Figure out what you are really interested in or what you will at least enjoy working on for a while</a:t>
            </a:r>
          </a:p>
          <a:p>
            <a:r>
              <a:rPr lang="en-US" sz="1800" dirty="0"/>
              <a:t>Develop Research Question &amp; Hypothesis</a:t>
            </a:r>
          </a:p>
          <a:p>
            <a:r>
              <a:rPr lang="en-US" sz="1800" dirty="0"/>
              <a:t>Identify &amp; Select Team and Expertise Needed</a:t>
            </a:r>
          </a:p>
          <a:p>
            <a:r>
              <a:rPr lang="en-US" sz="1800" dirty="0"/>
              <a:t>Identify Funding Mechanisms</a:t>
            </a:r>
          </a:p>
          <a:p>
            <a:r>
              <a:rPr lang="en-US" sz="1800" dirty="0"/>
              <a:t>Design your Study &amp; Make Analysis Plan</a:t>
            </a:r>
          </a:p>
          <a:p>
            <a:r>
              <a:rPr lang="en-US" sz="1800" dirty="0"/>
              <a:t>Write Proposal &amp; Make a Budget</a:t>
            </a:r>
          </a:p>
          <a:p>
            <a:pPr lvl="1"/>
            <a:r>
              <a:rPr lang="en-US" sz="1600" dirty="0"/>
              <a:t>Share proposal with colleagues &amp; get feedback</a:t>
            </a:r>
          </a:p>
          <a:p>
            <a:pPr lvl="1"/>
            <a:r>
              <a:rPr lang="en-US" sz="1600" dirty="0"/>
              <a:t>Review budget with mentors &amp; justify budget</a:t>
            </a:r>
          </a:p>
          <a:p>
            <a:r>
              <a:rPr lang="en-US" sz="1800" dirty="0"/>
              <a:t>Submit</a:t>
            </a:r>
            <a:r>
              <a:rPr lang="mr-IN" sz="1800" dirty="0"/>
              <a:t>…</a:t>
            </a:r>
            <a:r>
              <a:rPr lang="en-US" sz="1800" dirty="0"/>
              <a:t> and revise &amp; resubmit</a:t>
            </a:r>
            <a:r>
              <a:rPr lang="mr-IN" sz="1800" dirty="0"/>
              <a:t>…</a:t>
            </a:r>
            <a:r>
              <a:rPr lang="en-US" sz="1800" dirty="0"/>
              <a:t> until funded!</a:t>
            </a:r>
          </a:p>
          <a:p>
            <a:r>
              <a:rPr lang="en-US" sz="1800" dirty="0"/>
              <a:t>Study Implementation</a:t>
            </a:r>
          </a:p>
          <a:p>
            <a:pPr lvl="1"/>
            <a:r>
              <a:rPr lang="en-US" sz="1600" dirty="0"/>
              <a:t>Review Team again</a:t>
            </a:r>
            <a:r>
              <a:rPr lang="mr-IN" sz="1600" dirty="0"/>
              <a:t>…</a:t>
            </a:r>
            <a:r>
              <a:rPr lang="en-US" sz="1600" dirty="0"/>
              <a:t> now its real, pick good people who are reliable, smart, ethical, and with whom you enjoy working!</a:t>
            </a:r>
          </a:p>
          <a:p>
            <a:r>
              <a:rPr lang="en-US" sz="1800" dirty="0"/>
              <a:t>Study Reporting </a:t>
            </a:r>
            <a:r>
              <a:rPr lang="mr-IN" sz="1800" dirty="0"/>
              <a:t>–</a:t>
            </a:r>
            <a:r>
              <a:rPr lang="en-US" sz="1800" dirty="0"/>
              <a:t> Conferences, Journals, Press, Social Media, Websites, </a:t>
            </a:r>
            <a:r>
              <a:rPr lang="en-US" sz="1800" dirty="0" err="1"/>
              <a:t>etc</a:t>
            </a:r>
            <a:endParaRPr lang="en-US" sz="1800" dirty="0"/>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98</a:t>
            </a:fld>
            <a:endParaRPr lang="en-US" altLang="en-US">
              <a:solidFill>
                <a:srgbClr val="052049"/>
              </a:solidFill>
            </a:endParaRPr>
          </a:p>
        </p:txBody>
      </p:sp>
    </p:spTree>
    <p:extLst>
      <p:ext uri="{BB962C8B-B14F-4D97-AF65-F5344CB8AC3E}">
        <p14:creationId xmlns:p14="http://schemas.microsoft.com/office/powerpoint/2010/main" val="399257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linds(horizontal)">
                                      <p:cBhvr>
                                        <p:cTn id="35" dur="500"/>
                                        <p:tgtEl>
                                          <p:spTgt spid="3">
                                            <p:txEl>
                                              <p:pRg st="6" end="6"/>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blinds(horizontal)">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blinds(horizontal)">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blinds(horizontal)">
                                      <p:cBhvr>
                                        <p:cTn id="48" dur="500"/>
                                        <p:tgtEl>
                                          <p:spTgt spid="3">
                                            <p:txEl>
                                              <p:pRg st="9" end="9"/>
                                            </p:txEl>
                                          </p:spTgt>
                                        </p:tgtEl>
                                      </p:cBhvr>
                                    </p:animEffect>
                                  </p:childTnLst>
                                </p:cTn>
                              </p:par>
                              <p:par>
                                <p:cTn id="49" presetID="3" presetClass="entr" presetSubtype="10"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blinds(horizontal)">
                                      <p:cBhvr>
                                        <p:cTn id="51" dur="500"/>
                                        <p:tgtEl>
                                          <p:spTgt spid="3">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blinds(horizontal)">
                                      <p:cBhvr>
                                        <p:cTn id="5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585" y="65770"/>
            <a:ext cx="8173580" cy="611449"/>
          </a:xfrm>
        </p:spPr>
        <p:txBody>
          <a:bodyPr/>
          <a:lstStyle/>
          <a:p>
            <a:r>
              <a:rPr lang="en-US" dirty="0"/>
              <a:t>Scientific Process</a:t>
            </a:r>
          </a:p>
        </p:txBody>
      </p:sp>
      <p:sp>
        <p:nvSpPr>
          <p:cNvPr id="3" name="Content Placeholder 2"/>
          <p:cNvSpPr>
            <a:spLocks noGrp="1"/>
          </p:cNvSpPr>
          <p:nvPr>
            <p:ph idx="1"/>
          </p:nvPr>
        </p:nvSpPr>
        <p:spPr>
          <a:xfrm>
            <a:off x="326572" y="881739"/>
            <a:ext cx="8443355" cy="4964880"/>
          </a:xfrm>
        </p:spPr>
        <p:txBody>
          <a:bodyPr/>
          <a:lstStyle/>
          <a:p>
            <a:r>
              <a:rPr lang="en-US" sz="1800" dirty="0"/>
              <a:t>Figure out what you are really interested in or what you will at least enjoy working on for a while</a:t>
            </a:r>
          </a:p>
          <a:p>
            <a:r>
              <a:rPr lang="en-US" sz="1800" dirty="0">
                <a:solidFill>
                  <a:schemeClr val="accent3"/>
                </a:solidFill>
              </a:rPr>
              <a:t>Develop Research Question &amp; Hypothesis</a:t>
            </a:r>
          </a:p>
          <a:p>
            <a:r>
              <a:rPr lang="en-US" sz="1800" dirty="0"/>
              <a:t>Identify &amp; Select Team and Expertise Needed</a:t>
            </a:r>
          </a:p>
          <a:p>
            <a:r>
              <a:rPr lang="en-US" sz="1800" dirty="0">
                <a:solidFill>
                  <a:schemeClr val="accent3"/>
                </a:solidFill>
              </a:rPr>
              <a:t>Identify Funding Mechanisms</a:t>
            </a:r>
          </a:p>
          <a:p>
            <a:r>
              <a:rPr lang="en-US" sz="1800" dirty="0">
                <a:solidFill>
                  <a:schemeClr val="accent3"/>
                </a:solidFill>
              </a:rPr>
              <a:t>Design your Study &amp; Make Analysis Plan</a:t>
            </a:r>
          </a:p>
          <a:p>
            <a:r>
              <a:rPr lang="en-US" sz="1800" dirty="0">
                <a:solidFill>
                  <a:schemeClr val="accent3"/>
                </a:solidFill>
              </a:rPr>
              <a:t>Write Proposal</a:t>
            </a:r>
            <a:r>
              <a:rPr lang="en-US" sz="1800" dirty="0"/>
              <a:t> &amp; Make a Budget</a:t>
            </a:r>
          </a:p>
          <a:p>
            <a:pPr lvl="1"/>
            <a:r>
              <a:rPr lang="en-US" sz="1600" dirty="0"/>
              <a:t>Share proposal with colleagues &amp; get feedback</a:t>
            </a:r>
          </a:p>
          <a:p>
            <a:pPr lvl="1"/>
            <a:r>
              <a:rPr lang="en-US" sz="1600" dirty="0"/>
              <a:t>Review budget with mentors &amp; justify budget</a:t>
            </a:r>
          </a:p>
          <a:p>
            <a:r>
              <a:rPr lang="en-US" sz="1800" dirty="0"/>
              <a:t>Submit</a:t>
            </a:r>
            <a:r>
              <a:rPr lang="mr-IN" sz="1800" dirty="0"/>
              <a:t>…</a:t>
            </a:r>
            <a:r>
              <a:rPr lang="en-US" sz="1800" dirty="0"/>
              <a:t> and revise &amp; resubmit</a:t>
            </a:r>
            <a:r>
              <a:rPr lang="mr-IN" sz="1800" dirty="0"/>
              <a:t>…</a:t>
            </a:r>
            <a:r>
              <a:rPr lang="en-US" sz="1800" dirty="0"/>
              <a:t> until funded!</a:t>
            </a:r>
          </a:p>
          <a:p>
            <a:r>
              <a:rPr lang="en-US" sz="1800" dirty="0"/>
              <a:t>Study Implementation</a:t>
            </a:r>
          </a:p>
          <a:p>
            <a:pPr lvl="1"/>
            <a:r>
              <a:rPr lang="en-US" sz="1600" dirty="0"/>
              <a:t>Review Team again</a:t>
            </a:r>
            <a:r>
              <a:rPr lang="mr-IN" sz="1600" dirty="0"/>
              <a:t>…</a:t>
            </a:r>
            <a:r>
              <a:rPr lang="en-US" sz="1600" dirty="0"/>
              <a:t> now its real, pick good people who are reliable, smart, ethical, and with whom you enjoy working!</a:t>
            </a:r>
          </a:p>
          <a:p>
            <a:r>
              <a:rPr lang="en-US" sz="1800" dirty="0"/>
              <a:t>Study Reporting </a:t>
            </a:r>
            <a:r>
              <a:rPr lang="mr-IN" sz="1800" dirty="0"/>
              <a:t>–</a:t>
            </a:r>
            <a:r>
              <a:rPr lang="en-US" sz="1800" dirty="0"/>
              <a:t> </a:t>
            </a:r>
            <a:r>
              <a:rPr lang="en-US" sz="1800" dirty="0">
                <a:solidFill>
                  <a:schemeClr val="accent3"/>
                </a:solidFill>
              </a:rPr>
              <a:t>Conferences, Journals, Press,</a:t>
            </a:r>
            <a:r>
              <a:rPr lang="en-US" sz="1800" dirty="0"/>
              <a:t> Social Media, Websites, </a:t>
            </a:r>
            <a:r>
              <a:rPr lang="en-US" sz="1800" dirty="0" err="1"/>
              <a:t>etc</a:t>
            </a:r>
            <a:endParaRPr lang="en-US" sz="1800" dirty="0"/>
          </a:p>
        </p:txBody>
      </p:sp>
      <p:sp>
        <p:nvSpPr>
          <p:cNvPr id="4" name="Slide Number Placeholder 3"/>
          <p:cNvSpPr>
            <a:spLocks noGrp="1"/>
          </p:cNvSpPr>
          <p:nvPr>
            <p:ph type="sldNum" sz="quarter" idx="10"/>
          </p:nvPr>
        </p:nvSpPr>
        <p:spPr/>
        <p:txBody>
          <a:bodyPr/>
          <a:lstStyle/>
          <a:p>
            <a:pPr>
              <a:defRPr/>
            </a:pPr>
            <a:fld id="{FAA74B69-70FD-A649-B131-F3438782CAA4}" type="slidenum">
              <a:rPr lang="en-US" altLang="en-US" smtClean="0">
                <a:solidFill>
                  <a:srgbClr val="052049"/>
                </a:solidFill>
              </a:rPr>
              <a:pPr>
                <a:defRPr/>
              </a:pPr>
              <a:t>99</a:t>
            </a:fld>
            <a:endParaRPr lang="en-US" altLang="en-US">
              <a:solidFill>
                <a:srgbClr val="052049"/>
              </a:solidFill>
            </a:endParaRPr>
          </a:p>
        </p:txBody>
      </p:sp>
    </p:spTree>
    <p:extLst>
      <p:ext uri="{BB962C8B-B14F-4D97-AF65-F5344CB8AC3E}">
        <p14:creationId xmlns:p14="http://schemas.microsoft.com/office/powerpoint/2010/main" val="37704108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8.5|3.9"/>
</p:tagLst>
</file>

<file path=ppt/tags/tag2.xml><?xml version="1.0" encoding="utf-8"?>
<p:tagLst xmlns:a="http://schemas.openxmlformats.org/drawingml/2006/main" xmlns:r="http://schemas.openxmlformats.org/officeDocument/2006/relationships" xmlns:p="http://schemas.openxmlformats.org/presentationml/2006/main">
  <p:tag name="TIMING" val="|10|1.6|3.1|3.7|1.8"/>
</p:tagLst>
</file>

<file path=ppt/tags/tag3.xml><?xml version="1.0" encoding="utf-8"?>
<p:tagLst xmlns:a="http://schemas.openxmlformats.org/drawingml/2006/main" xmlns:r="http://schemas.openxmlformats.org/officeDocument/2006/relationships" xmlns:p="http://schemas.openxmlformats.org/presentationml/2006/main">
  <p:tag name="TIMING" val="|8.1|7.6|2.3|5.5|3.4|3.5|11|18.6"/>
</p:tagLst>
</file>

<file path=ppt/tags/tag4.xml><?xml version="1.0" encoding="utf-8"?>
<p:tagLst xmlns:a="http://schemas.openxmlformats.org/drawingml/2006/main" xmlns:r="http://schemas.openxmlformats.org/officeDocument/2006/relationships" xmlns:p="http://schemas.openxmlformats.org/presentationml/2006/main">
  <p:tag name="TIMING" val="|5|7.3|5.9|2.9|11.3"/>
</p:tagLst>
</file>

<file path=ppt/tags/tag5.xml><?xml version="1.0" encoding="utf-8"?>
<p:tagLst xmlns:a="http://schemas.openxmlformats.org/drawingml/2006/main" xmlns:r="http://schemas.openxmlformats.org/officeDocument/2006/relationships" xmlns:p="http://schemas.openxmlformats.org/presentationml/2006/main">
  <p:tag name="TIMING" val="|2.8|38.1|45|17|14.6|16"/>
</p:tagLst>
</file>

<file path=ppt/tags/tag6.xml><?xml version="1.0" encoding="utf-8"?>
<p:tagLst xmlns:a="http://schemas.openxmlformats.org/drawingml/2006/main" xmlns:r="http://schemas.openxmlformats.org/officeDocument/2006/relationships" xmlns:p="http://schemas.openxmlformats.org/presentationml/2006/main">
  <p:tag name="TIMING" val="|6.8|95.1|31.9|7.3|16.4|4.5"/>
</p:tagLst>
</file>

<file path=ppt/tags/tag7.xml><?xml version="1.0" encoding="utf-8"?>
<p:tagLst xmlns:a="http://schemas.openxmlformats.org/drawingml/2006/main" xmlns:r="http://schemas.openxmlformats.org/officeDocument/2006/relationships" xmlns:p="http://schemas.openxmlformats.org/presentationml/2006/main">
  <p:tag name="TIMING" val="|1.8|0.8|0.6|0.5|0.6|0.5"/>
</p:tagLst>
</file>

<file path=ppt/tags/tag8.xml><?xml version="1.0" encoding="utf-8"?>
<p:tagLst xmlns:a="http://schemas.openxmlformats.org/drawingml/2006/main" xmlns:r="http://schemas.openxmlformats.org/officeDocument/2006/relationships" xmlns:p="http://schemas.openxmlformats.org/presentationml/2006/main">
  <p:tag name="TIMING" val="|56.5"/>
</p:tagLst>
</file>

<file path=ppt/theme/theme1.xml><?xml version="1.0" encoding="utf-8"?>
<a:theme xmlns:a="http://schemas.openxmlformats.org/drawingml/2006/main" name="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2.xml><?xml version="1.0" encoding="utf-8"?>
<a:theme xmlns:a="http://schemas.openxmlformats.org/drawingml/2006/main" name="1_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3.xml><?xml version="1.0" encoding="utf-8"?>
<a:theme xmlns:a="http://schemas.openxmlformats.org/drawingml/2006/main" name="2_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4.xml><?xml version="1.0" encoding="utf-8"?>
<a:theme xmlns:a="http://schemas.openxmlformats.org/drawingml/2006/main" name="3_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5.xml><?xml version="1.0" encoding="utf-8"?>
<a:theme xmlns:a="http://schemas.openxmlformats.org/drawingml/2006/main" name="5_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9111</TotalTime>
  <Words>15761</Words>
  <Application>Microsoft Macintosh PowerPoint</Application>
  <PresentationFormat>On-screen Show (4:3)</PresentationFormat>
  <Paragraphs>1591</Paragraphs>
  <Slides>107</Slides>
  <Notes>102</Notes>
  <HiddenSlides>0</HiddenSlides>
  <MMClips>1</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107</vt:i4>
      </vt:variant>
    </vt:vector>
  </HeadingPairs>
  <TitlesOfParts>
    <vt:vector size="124" baseType="lpstr">
      <vt:lpstr>Arial Unicode MS</vt:lpstr>
      <vt:lpstr>.AppleSystemUIFont</vt:lpstr>
      <vt:lpstr>Arial</vt:lpstr>
      <vt:lpstr>Calibri</vt:lpstr>
      <vt:lpstr>Cambria</vt:lpstr>
      <vt:lpstr>Garamond</vt:lpstr>
      <vt:lpstr>Gill Sans</vt:lpstr>
      <vt:lpstr>Helvetica</vt:lpstr>
      <vt:lpstr>LucidaGrande</vt:lpstr>
      <vt:lpstr>source sans pro</vt:lpstr>
      <vt:lpstr>Times New Roman</vt:lpstr>
      <vt:lpstr>Wingdings</vt:lpstr>
      <vt:lpstr>UCSF Contemporary</vt:lpstr>
      <vt:lpstr>1_UCSF Contemporary</vt:lpstr>
      <vt:lpstr>2_UCSF Contemporary</vt:lpstr>
      <vt:lpstr>3_UCSF Contemporary</vt:lpstr>
      <vt:lpstr>5_UCSF Contemporary</vt:lpstr>
      <vt:lpstr> Study Design – RCT to Cohort – and Target Trials</vt:lpstr>
      <vt:lpstr>DISCLOSURES</vt:lpstr>
      <vt:lpstr>Today’s Topics</vt:lpstr>
      <vt:lpstr>Target Trials Topic – All PARTS “Table of Contents”</vt:lpstr>
      <vt:lpstr>Study Design – RCT to COH</vt:lpstr>
      <vt:lpstr>PowerPoint Presentation</vt:lpstr>
      <vt:lpstr>Elements of Study Design - PICO</vt:lpstr>
      <vt:lpstr>Elements of Study Design – PICO++</vt:lpstr>
      <vt:lpstr>Elements of Study Design</vt:lpstr>
      <vt:lpstr>RCT &amp; Cohort to Target Trial</vt:lpstr>
      <vt:lpstr>Number of “hits” in Pubmed by study design keyword</vt:lpstr>
      <vt:lpstr>Observational &amp; Experimental Studies</vt:lpstr>
      <vt:lpstr>Target Trial – as defined by Hernan &amp;. Robins, Ch. 3.6</vt:lpstr>
      <vt:lpstr>RCT – Brief Summary Acknowledgement: Deb Grady, MD MPH</vt:lpstr>
      <vt:lpstr>Concept of RCT’s or experimental studies guide other study designs</vt:lpstr>
      <vt:lpstr>Basic Trial Design</vt:lpstr>
      <vt:lpstr>PowerPoint Presentation</vt:lpstr>
      <vt:lpstr>PowerPoint Presentation</vt:lpstr>
      <vt:lpstr>Randomized Controlled Trial attributes:</vt:lpstr>
      <vt:lpstr>RCT Rationale</vt:lpstr>
      <vt:lpstr>Equipoise</vt:lpstr>
      <vt:lpstr>Value of Randomization</vt:lpstr>
      <vt:lpstr>Choice of Intervention</vt:lpstr>
      <vt:lpstr>Choice of Control</vt:lpstr>
      <vt:lpstr>Adherence</vt:lpstr>
      <vt:lpstr>Maximizing Adherence and Follow-up</vt:lpstr>
      <vt:lpstr>Aspects of High Quality RCTs – Summary</vt:lpstr>
      <vt:lpstr>RCT Limitations - Summary</vt:lpstr>
      <vt:lpstr>RCT Examples Challenges &amp; Lessons Learned</vt:lpstr>
      <vt:lpstr>Examples of RCT’s</vt:lpstr>
      <vt:lpstr>Physicians’ Health Study I</vt:lpstr>
      <vt:lpstr>Physicians’ Health Study I</vt:lpstr>
      <vt:lpstr>Physicians’ Health Study I</vt:lpstr>
      <vt:lpstr>Physicians’ Health Study I</vt:lpstr>
      <vt:lpstr>Steering Committee of the Physicians' Health Study Research Group* . N Engl J Med 1989;321:129-135.</vt:lpstr>
      <vt:lpstr>PHS Aspirin Component terminated early – Why?</vt:lpstr>
      <vt:lpstr>Beta-Carotene &amp; Lung Cancer</vt:lpstr>
      <vt:lpstr>PowerPoint Presentation</vt:lpstr>
      <vt:lpstr>PowerPoint Presentation</vt:lpstr>
      <vt:lpstr>PowerPoint Presentation</vt:lpstr>
      <vt:lpstr>The Alpha-Tocopherol Beta Carotene Cancer Prevention Study Group. N Engl J Med 1994;330:1029-1035.</vt:lpstr>
      <vt:lpstr>Interpretation Points to Appreciate</vt:lpstr>
      <vt:lpstr>PSA Screening &amp; Prostate Cancer</vt:lpstr>
      <vt:lpstr>Side note - Principles of Cancer Screening</vt:lpstr>
      <vt:lpstr>PSA Screening &amp; Prostate Cancer</vt:lpstr>
      <vt:lpstr>USPSTF &amp; PSA Screening for Prostate Cancer</vt:lpstr>
      <vt:lpstr>PSA Screening Trials &amp; Prostate Cancer Mortality</vt:lpstr>
      <vt:lpstr>PSA Screening and Stage Shift</vt:lpstr>
      <vt:lpstr>Contamination in PLCO</vt:lpstr>
      <vt:lpstr>PLCO DAG - Ideal</vt:lpstr>
      <vt:lpstr>PLCO DAG – In reality, there was non-adherence</vt:lpstr>
      <vt:lpstr>Summary - Beta-Carotene &amp; PSA examples</vt:lpstr>
      <vt:lpstr>Target Trials – Part 4</vt:lpstr>
      <vt:lpstr>Recap of Parts 1-3</vt:lpstr>
      <vt:lpstr>Plan for Today</vt:lpstr>
      <vt:lpstr>Cohort vs RCT</vt:lpstr>
      <vt:lpstr>Hormone Replacement Therapy (HRT) &amp; CHD</vt:lpstr>
      <vt:lpstr>HERS RCT Results</vt:lpstr>
      <vt:lpstr>Manson JE et al. N Engl J Med 2003;349:523-534.</vt:lpstr>
      <vt:lpstr>NHS vs WHI – HRT &amp; CVD Comparison</vt:lpstr>
      <vt:lpstr>PowerPoint Presentation</vt:lpstr>
      <vt:lpstr>Examining sub-groups of Obs. Cohort and RCT data, side by side:  HRT &amp; Total MI, among women 50-79 yrs,  and within 10 yrs menopause</vt:lpstr>
      <vt:lpstr>Examining sub-groups of Obs. Cohort and RCT data, side by side:  HRT &amp; Total MI, among women 50-79 yrs,  and within 10 yrs menopause</vt:lpstr>
      <vt:lpstr>WHI - HRT and MI</vt:lpstr>
      <vt:lpstr>HRT and MI</vt:lpstr>
      <vt:lpstr>Summary - RCT interpretation caveats / limitations</vt:lpstr>
      <vt:lpstr>Elements of Study Design –PICO ++ (from Part 1)</vt:lpstr>
      <vt:lpstr>Target Trial Heuristic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RCT vs. Cohort</vt:lpstr>
      <vt:lpstr>Cohort &amp; Target Trial – Summary</vt:lpstr>
      <vt:lpstr>Acknowledgements:  </vt:lpstr>
      <vt:lpstr>Notation or Shorthand we may commonly use…</vt:lpstr>
      <vt:lpstr>In-Class Exercise – Target Trials </vt:lpstr>
      <vt:lpstr>2 ways to use the target trial concept in practice</vt:lpstr>
      <vt:lpstr>In-Class Exercise </vt:lpstr>
      <vt:lpstr>Questions to discuss in small groups</vt:lpstr>
      <vt:lpstr>Target Trial Heuristic     Identifiability Criteria  </vt:lpstr>
      <vt:lpstr>For Next Week</vt:lpstr>
      <vt:lpstr>PowerPoint Presentation</vt:lpstr>
      <vt:lpstr>Extra Notes on terms and specific RCT’s discussed above </vt:lpstr>
      <vt:lpstr>Terminology ⚐ - Retrospective vs. Prospective</vt:lpstr>
      <vt:lpstr>Terminology ⚐ - Retrospective vs. Prospective</vt:lpstr>
      <vt:lpstr>HERS trial results – Variable participation bc women felt side-effects – breaking of the “blinding”</vt:lpstr>
      <vt:lpstr>Implications of PSA Screening for CaP research</vt:lpstr>
      <vt:lpstr>Appendix 1: Life of a Research Study</vt:lpstr>
      <vt:lpstr>Scientific Process</vt:lpstr>
      <vt:lpstr>Scientific Process</vt:lpstr>
      <vt:lpstr>Appendix 2: Tips for Reading &amp; Critiquing Scientific Papers</vt:lpstr>
      <vt:lpstr>Reading &amp; reviewing &amp; writing a scientific manuscript</vt:lpstr>
      <vt:lpstr>Reading &amp; reviewing &amp; writing a scientific manuscript</vt:lpstr>
      <vt:lpstr>Reading &amp; reviewing &amp; writing a scientific manuscript</vt:lpstr>
      <vt:lpstr>Reading &amp; reviewing &amp; writing a scientific manuscript</vt:lpstr>
      <vt:lpstr>Reading &amp; reviewing &amp; writing a scientific manuscript</vt:lpstr>
      <vt:lpstr>Reading &amp; reviewing &amp; writing a scientific manuscript</vt:lpstr>
      <vt:lpstr>Developing a Proposal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Graff</dc:creator>
  <cp:lastModifiedBy>Chan, June Maylin</cp:lastModifiedBy>
  <cp:revision>426</cp:revision>
  <dcterms:created xsi:type="dcterms:W3CDTF">2019-11-22T02:54:00Z</dcterms:created>
  <dcterms:modified xsi:type="dcterms:W3CDTF">2022-01-27T19:30:51Z</dcterms:modified>
</cp:coreProperties>
</file>