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76"/>
  </p:notesMasterIdLst>
  <p:handoutMasterIdLst>
    <p:handoutMasterId r:id="rId77"/>
  </p:handoutMasterIdLst>
  <p:sldIdLst>
    <p:sldId id="344" r:id="rId2"/>
    <p:sldId id="336" r:id="rId3"/>
    <p:sldId id="304" r:id="rId4"/>
    <p:sldId id="367" r:id="rId5"/>
    <p:sldId id="369" r:id="rId6"/>
    <p:sldId id="286" r:id="rId7"/>
    <p:sldId id="288" r:id="rId8"/>
    <p:sldId id="281" r:id="rId9"/>
    <p:sldId id="411" r:id="rId10"/>
    <p:sldId id="280" r:id="rId11"/>
    <p:sldId id="348" r:id="rId12"/>
    <p:sldId id="292" r:id="rId13"/>
    <p:sldId id="294" r:id="rId14"/>
    <p:sldId id="361" r:id="rId15"/>
    <p:sldId id="263" r:id="rId16"/>
    <p:sldId id="295" r:id="rId17"/>
    <p:sldId id="363" r:id="rId18"/>
    <p:sldId id="370" r:id="rId19"/>
    <p:sldId id="356" r:id="rId20"/>
    <p:sldId id="268" r:id="rId21"/>
    <p:sldId id="269" r:id="rId22"/>
    <p:sldId id="270" r:id="rId23"/>
    <p:sldId id="300" r:id="rId24"/>
    <p:sldId id="297" r:id="rId25"/>
    <p:sldId id="299" r:id="rId26"/>
    <p:sldId id="365" r:id="rId27"/>
    <p:sldId id="337" r:id="rId28"/>
    <p:sldId id="338" r:id="rId29"/>
    <p:sldId id="357" r:id="rId30"/>
    <p:sldId id="351" r:id="rId31"/>
    <p:sldId id="324" r:id="rId32"/>
    <p:sldId id="327" r:id="rId33"/>
    <p:sldId id="328" r:id="rId34"/>
    <p:sldId id="329" r:id="rId35"/>
    <p:sldId id="330" r:id="rId36"/>
    <p:sldId id="331" r:id="rId37"/>
    <p:sldId id="332" r:id="rId38"/>
    <p:sldId id="340" r:id="rId39"/>
    <p:sldId id="333" r:id="rId40"/>
    <p:sldId id="371" r:id="rId41"/>
    <p:sldId id="372" r:id="rId42"/>
    <p:sldId id="374" r:id="rId43"/>
    <p:sldId id="376" r:id="rId44"/>
    <p:sldId id="377" r:id="rId45"/>
    <p:sldId id="378" r:id="rId46"/>
    <p:sldId id="380" r:id="rId47"/>
    <p:sldId id="381" r:id="rId48"/>
    <p:sldId id="382" r:id="rId49"/>
    <p:sldId id="383" r:id="rId50"/>
    <p:sldId id="384" r:id="rId51"/>
    <p:sldId id="388" r:id="rId52"/>
    <p:sldId id="391" r:id="rId53"/>
    <p:sldId id="393" r:id="rId54"/>
    <p:sldId id="395" r:id="rId55"/>
    <p:sldId id="397" r:id="rId56"/>
    <p:sldId id="399" r:id="rId57"/>
    <p:sldId id="400" r:id="rId58"/>
    <p:sldId id="402" r:id="rId59"/>
    <p:sldId id="403" r:id="rId60"/>
    <p:sldId id="405" r:id="rId61"/>
    <p:sldId id="407" r:id="rId62"/>
    <p:sldId id="409" r:id="rId63"/>
    <p:sldId id="410" r:id="rId64"/>
    <p:sldId id="412" r:id="rId65"/>
    <p:sldId id="413" r:id="rId66"/>
    <p:sldId id="415" r:id="rId67"/>
    <p:sldId id="416" r:id="rId68"/>
    <p:sldId id="417" r:id="rId69"/>
    <p:sldId id="418" r:id="rId70"/>
    <p:sldId id="419" r:id="rId71"/>
    <p:sldId id="420" r:id="rId72"/>
    <p:sldId id="421" r:id="rId73"/>
    <p:sldId id="422" r:id="rId74"/>
    <p:sldId id="423" r:id="rId7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3"/>
    <p:restoredTop sz="84819" autoAdjust="0"/>
  </p:normalViewPr>
  <p:slideViewPr>
    <p:cSldViewPr>
      <p:cViewPr varScale="1">
        <p:scale>
          <a:sx n="114" d="100"/>
          <a:sy n="114" d="100"/>
        </p:scale>
        <p:origin x="176" y="3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26"/>
    </p:cViewPr>
  </p:sorterViewPr>
  <p:notesViewPr>
    <p:cSldViewPr>
      <p:cViewPr varScale="1">
        <p:scale>
          <a:sx n="56" d="100"/>
          <a:sy n="56" d="100"/>
        </p:scale>
        <p:origin x="-2574"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theme" Target="theme/theme1.xml"/><Relationship Id="rId81"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notesMaster" Target="notesMasters/notesMaster1.xml"/><Relationship Id="rId77" Type="http://schemas.openxmlformats.org/officeDocument/2006/relationships/handoutMaster" Target="handoutMasters/handoutMaster1.xml"/><Relationship Id="rId78" Type="http://schemas.openxmlformats.org/officeDocument/2006/relationships/presProps" Target="presProps.xml"/><Relationship Id="rId79" Type="http://schemas.openxmlformats.org/officeDocument/2006/relationships/viewProps" Target="view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wmf"/><Relationship Id="rId2"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D7153E9D-F623-467A-B22E-AA45F639CD21}" type="datetimeFigureOut">
              <a:rPr lang="en-US"/>
              <a:pPr>
                <a:defRPr/>
              </a:pPr>
              <a:t>10/7/17</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4A1B4BD6-3A04-43FD-AFE3-4DC21CCDDF80}" type="slidenum">
              <a:rPr lang="en-US"/>
              <a:pPr>
                <a:defRPr/>
              </a:pPr>
              <a:t>‹#›</a:t>
            </a:fld>
            <a:endParaRPr lang="en-US"/>
          </a:p>
        </p:txBody>
      </p:sp>
    </p:spTree>
    <p:extLst>
      <p:ext uri="{BB962C8B-B14F-4D97-AF65-F5344CB8AC3E}">
        <p14:creationId xmlns:p14="http://schemas.microsoft.com/office/powerpoint/2010/main" val="1609309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2830" tIns="46415" rIns="92830" bIns="46415"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2830" tIns="46415" rIns="92830" bIns="46415" rtlCol="0"/>
          <a:lstStyle>
            <a:lvl1pPr algn="r">
              <a:defRPr sz="1200">
                <a:latin typeface="Arial" charset="0"/>
              </a:defRPr>
            </a:lvl1pPr>
          </a:lstStyle>
          <a:p>
            <a:pPr>
              <a:defRPr/>
            </a:pPr>
            <a:fld id="{90567400-E09D-4EA2-9DD9-682FC9591923}" type="datetimeFigureOut">
              <a:rPr lang="en-US"/>
              <a:pPr>
                <a:defRPr/>
              </a:pPr>
              <a:t>10/7/17</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pPr lvl="0"/>
            <a:endParaRPr lang="en-US" noProof="0" smtClean="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2830" tIns="46415" rIns="92830" bIns="4641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2830" tIns="46415" rIns="92830" bIns="46415"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2830" tIns="46415" rIns="92830" bIns="46415" rtlCol="0" anchor="b"/>
          <a:lstStyle>
            <a:lvl1pPr algn="r">
              <a:defRPr sz="1200">
                <a:latin typeface="Arial" charset="0"/>
              </a:defRPr>
            </a:lvl1pPr>
          </a:lstStyle>
          <a:p>
            <a:pPr>
              <a:defRPr/>
            </a:pPr>
            <a:fld id="{E3514FBB-F363-49A8-AE6D-3ABC871DC2C1}" type="slidenum">
              <a:rPr lang="en-US"/>
              <a:pPr>
                <a:defRPr/>
              </a:pPr>
              <a:t>‹#›</a:t>
            </a:fld>
            <a:endParaRPr lang="en-US"/>
          </a:p>
        </p:txBody>
      </p:sp>
    </p:spTree>
    <p:extLst>
      <p:ext uri="{BB962C8B-B14F-4D97-AF65-F5344CB8AC3E}">
        <p14:creationId xmlns:p14="http://schemas.microsoft.com/office/powerpoint/2010/main" val="23734511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hypothesis</a:t>
            </a:r>
            <a:r>
              <a:rPr lang="en-US" baseline="0" dirty="0" smtClean="0"/>
              <a:t> testing gives a yes/no answer.  In many situations we might just want to describe the strength of the evidence is that the null is not true…</a:t>
            </a:r>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8</a:t>
            </a:fld>
            <a:endParaRPr lang="en-US"/>
          </a:p>
        </p:txBody>
      </p:sp>
    </p:spTree>
    <p:extLst>
      <p:ext uri="{BB962C8B-B14F-4D97-AF65-F5344CB8AC3E}">
        <p14:creationId xmlns:p14="http://schemas.microsoft.com/office/powerpoint/2010/main" val="25180823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66E4D9-F7A4-43F4-A06C-3DEBAF4EE7F2}" type="slidenum">
              <a:rPr lang="en-US" altLang="en-US" smtClean="0">
                <a:latin typeface="Arial" charset="0"/>
              </a:rPr>
              <a:pPr eaLnBrk="1" hangingPunct="1">
                <a:spcBef>
                  <a:spcPct val="0"/>
                </a:spcBef>
              </a:pPr>
              <a:t>44</a:t>
            </a:fld>
            <a:endParaRPr lang="en-US" altLang="en-US" smtClean="0">
              <a:latin typeface="Arial" charset="0"/>
            </a:endParaRPr>
          </a:p>
        </p:txBody>
      </p:sp>
    </p:spTree>
    <p:extLst>
      <p:ext uri="{BB962C8B-B14F-4D97-AF65-F5344CB8AC3E}">
        <p14:creationId xmlns:p14="http://schemas.microsoft.com/office/powerpoint/2010/main" val="519821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0D1B8E2-F6A5-4CEB-803E-3A3790611ADD}" type="slidenum">
              <a:rPr lang="en-US" altLang="en-US" smtClean="0">
                <a:latin typeface="Arial" charset="0"/>
              </a:rPr>
              <a:pPr eaLnBrk="1" hangingPunct="1">
                <a:spcBef>
                  <a:spcPct val="0"/>
                </a:spcBef>
              </a:pPr>
              <a:t>45</a:t>
            </a:fld>
            <a:endParaRPr lang="en-US" altLang="en-US" smtClean="0">
              <a:latin typeface="Arial" charset="0"/>
            </a:endParaRPr>
          </a:p>
        </p:txBody>
      </p:sp>
    </p:spTree>
    <p:extLst>
      <p:ext uri="{BB962C8B-B14F-4D97-AF65-F5344CB8AC3E}">
        <p14:creationId xmlns:p14="http://schemas.microsoft.com/office/powerpoint/2010/main" val="15759872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568D90D-AA12-4361-AFB4-C997049B4726}" type="slidenum">
              <a:rPr lang="en-US" altLang="en-US" smtClean="0">
                <a:latin typeface="Arial" charset="0"/>
              </a:rPr>
              <a:pPr eaLnBrk="1" hangingPunct="1">
                <a:spcBef>
                  <a:spcPct val="0"/>
                </a:spcBef>
              </a:pPr>
              <a:t>47</a:t>
            </a:fld>
            <a:endParaRPr lang="en-US" altLang="en-US" smtClean="0">
              <a:latin typeface="Arial" charset="0"/>
            </a:endParaRPr>
          </a:p>
        </p:txBody>
      </p:sp>
    </p:spTree>
    <p:extLst>
      <p:ext uri="{BB962C8B-B14F-4D97-AF65-F5344CB8AC3E}">
        <p14:creationId xmlns:p14="http://schemas.microsoft.com/office/powerpoint/2010/main" val="233372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What if we wanted to use the immediate command ttesti? </a:t>
            </a:r>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5ACF62A-154D-42F7-91D3-0B1AE044B335}" type="slidenum">
              <a:rPr lang="en-US" altLang="en-US" smtClean="0">
                <a:latin typeface="Arial" charset="0"/>
              </a:rPr>
              <a:pPr eaLnBrk="1" hangingPunct="1">
                <a:spcBef>
                  <a:spcPct val="0"/>
                </a:spcBef>
              </a:pPr>
              <a:t>48</a:t>
            </a:fld>
            <a:endParaRPr lang="en-US" altLang="en-US" smtClean="0">
              <a:latin typeface="Arial" charset="0"/>
            </a:endParaRPr>
          </a:p>
        </p:txBody>
      </p:sp>
    </p:spTree>
    <p:extLst>
      <p:ext uri="{BB962C8B-B14F-4D97-AF65-F5344CB8AC3E}">
        <p14:creationId xmlns:p14="http://schemas.microsoft.com/office/powerpoint/2010/main" val="14269722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F5C139B-A708-4ADC-9DE9-3FE51D72F708}" type="slidenum">
              <a:rPr lang="en-US" altLang="en-US" smtClean="0">
                <a:latin typeface="Arial" charset="0"/>
              </a:rPr>
              <a:pPr eaLnBrk="1" hangingPunct="1">
                <a:spcBef>
                  <a:spcPct val="0"/>
                </a:spcBef>
              </a:pPr>
              <a:t>49</a:t>
            </a:fld>
            <a:endParaRPr lang="en-US" altLang="en-US" smtClean="0">
              <a:latin typeface="Arial" charset="0"/>
            </a:endParaRPr>
          </a:p>
        </p:txBody>
      </p:sp>
    </p:spTree>
    <p:extLst>
      <p:ext uri="{BB962C8B-B14F-4D97-AF65-F5344CB8AC3E}">
        <p14:creationId xmlns:p14="http://schemas.microsoft.com/office/powerpoint/2010/main" val="696646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C5FB6E1-B791-4DCB-A05B-B0EAA00B3266}" type="slidenum">
              <a:rPr lang="en-US" altLang="en-US" smtClean="0">
                <a:latin typeface="Arial" charset="0"/>
              </a:rPr>
              <a:pPr eaLnBrk="1" hangingPunct="1">
                <a:spcBef>
                  <a:spcPct val="0"/>
                </a:spcBef>
              </a:pPr>
              <a:t>50</a:t>
            </a:fld>
            <a:endParaRPr lang="en-US" altLang="en-US" smtClean="0">
              <a:latin typeface="Arial" charset="0"/>
            </a:endParaRPr>
          </a:p>
        </p:txBody>
      </p:sp>
    </p:spTree>
    <p:extLst>
      <p:ext uri="{BB962C8B-B14F-4D97-AF65-F5344CB8AC3E}">
        <p14:creationId xmlns:p14="http://schemas.microsoft.com/office/powerpoint/2010/main" val="337251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6908F98-E958-4831-9112-260161AE3257}" type="slidenum">
              <a:rPr lang="en-US" altLang="en-US" smtClean="0">
                <a:latin typeface="Arial" charset="0"/>
              </a:rPr>
              <a:pPr eaLnBrk="1" hangingPunct="1">
                <a:spcBef>
                  <a:spcPct val="0"/>
                </a:spcBef>
              </a:pPr>
              <a:t>51</a:t>
            </a:fld>
            <a:endParaRPr lang="en-US" altLang="en-US" smtClean="0">
              <a:latin typeface="Arial" charset="0"/>
            </a:endParaRPr>
          </a:p>
        </p:txBody>
      </p:sp>
    </p:spTree>
    <p:extLst>
      <p:ext uri="{BB962C8B-B14F-4D97-AF65-F5344CB8AC3E}">
        <p14:creationId xmlns:p14="http://schemas.microsoft.com/office/powerpoint/2010/main" val="15549430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C74AACB-D7A3-4FE1-9380-D9BC4B9B1EAA}" type="slidenum">
              <a:rPr lang="en-US" altLang="en-US" smtClean="0">
                <a:latin typeface="Arial" charset="0"/>
              </a:rPr>
              <a:pPr eaLnBrk="1" hangingPunct="1">
                <a:spcBef>
                  <a:spcPct val="0"/>
                </a:spcBef>
              </a:pPr>
              <a:t>52</a:t>
            </a:fld>
            <a:endParaRPr lang="en-US" altLang="en-US" smtClean="0">
              <a:latin typeface="Arial" charset="0"/>
            </a:endParaRPr>
          </a:p>
        </p:txBody>
      </p:sp>
    </p:spTree>
    <p:extLst>
      <p:ext uri="{BB962C8B-B14F-4D97-AF65-F5344CB8AC3E}">
        <p14:creationId xmlns:p14="http://schemas.microsoft.com/office/powerpoint/2010/main" val="15823202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DDA9A5C-A367-4667-B290-66B557ED6EDB}" type="slidenum">
              <a:rPr lang="en-US" altLang="en-US" smtClean="0">
                <a:latin typeface="Arial" charset="0"/>
              </a:rPr>
              <a:pPr eaLnBrk="1" hangingPunct="1">
                <a:spcBef>
                  <a:spcPct val="0"/>
                </a:spcBef>
              </a:pPr>
              <a:t>53</a:t>
            </a:fld>
            <a:endParaRPr lang="en-US" altLang="en-US" smtClean="0">
              <a:latin typeface="Arial" charset="0"/>
            </a:endParaRPr>
          </a:p>
        </p:txBody>
      </p:sp>
    </p:spTree>
    <p:extLst>
      <p:ext uri="{BB962C8B-B14F-4D97-AF65-F5344CB8AC3E}">
        <p14:creationId xmlns:p14="http://schemas.microsoft.com/office/powerpoint/2010/main" val="6814875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D664EF3-B115-4004-AD73-8B5D50C37AEA}" type="slidenum">
              <a:rPr lang="en-US" altLang="en-US" smtClean="0">
                <a:latin typeface="Arial" charset="0"/>
              </a:rPr>
              <a:pPr eaLnBrk="1" hangingPunct="1">
                <a:spcBef>
                  <a:spcPct val="0"/>
                </a:spcBef>
              </a:pPr>
              <a:t>54</a:t>
            </a:fld>
            <a:endParaRPr lang="en-US" altLang="en-US" smtClean="0">
              <a:latin typeface="Arial" charset="0"/>
            </a:endParaRPr>
          </a:p>
        </p:txBody>
      </p:sp>
    </p:spTree>
    <p:extLst>
      <p:ext uri="{BB962C8B-B14F-4D97-AF65-F5344CB8AC3E}">
        <p14:creationId xmlns:p14="http://schemas.microsoft.com/office/powerpoint/2010/main" val="1237452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*Can be written =</a:t>
            </a:r>
          </a:p>
          <a:p>
            <a:endParaRPr lang="en-US" altLang="en-US" dirty="0"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CCAF32E-CD49-4D03-B1D1-62D04215270C}" type="slidenum">
              <a:rPr lang="en-US" altLang="en-US" smtClean="0">
                <a:latin typeface="Arial" charset="0"/>
              </a:rPr>
              <a:pPr eaLnBrk="1" hangingPunct="1">
                <a:spcBef>
                  <a:spcPct val="0"/>
                </a:spcBef>
              </a:pPr>
              <a:t>9</a:t>
            </a:fld>
            <a:endParaRPr lang="en-US" altLang="en-US" smtClean="0">
              <a:latin typeface="Arial" charset="0"/>
            </a:endParaRPr>
          </a:p>
        </p:txBody>
      </p:sp>
    </p:spTree>
    <p:extLst>
      <p:ext uri="{BB962C8B-B14F-4D97-AF65-F5344CB8AC3E}">
        <p14:creationId xmlns:p14="http://schemas.microsoft.com/office/powerpoint/2010/main" val="16316362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2ED762A-151F-4D9D-AB67-7FE7C658EA2A}" type="slidenum">
              <a:rPr lang="en-US" altLang="en-US" smtClean="0">
                <a:latin typeface="Arial" charset="0"/>
              </a:rPr>
              <a:pPr eaLnBrk="1" hangingPunct="1">
                <a:spcBef>
                  <a:spcPct val="0"/>
                </a:spcBef>
              </a:pPr>
              <a:t>55</a:t>
            </a:fld>
            <a:endParaRPr lang="en-US" altLang="en-US" smtClean="0">
              <a:latin typeface="Arial" charset="0"/>
            </a:endParaRPr>
          </a:p>
        </p:txBody>
      </p:sp>
    </p:spTree>
    <p:extLst>
      <p:ext uri="{BB962C8B-B14F-4D97-AF65-F5344CB8AC3E}">
        <p14:creationId xmlns:p14="http://schemas.microsoft.com/office/powerpoint/2010/main" val="5959239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9FC3F8F-CEC1-4C40-A12E-53BA45DD3A46}" type="slidenum">
              <a:rPr lang="en-US" altLang="en-US" smtClean="0">
                <a:latin typeface="Arial" charset="0"/>
              </a:rPr>
              <a:pPr eaLnBrk="1" hangingPunct="1">
                <a:spcBef>
                  <a:spcPct val="0"/>
                </a:spcBef>
              </a:pPr>
              <a:t>56</a:t>
            </a:fld>
            <a:endParaRPr lang="en-US" altLang="en-US" smtClean="0">
              <a:latin typeface="Arial" charset="0"/>
            </a:endParaRPr>
          </a:p>
        </p:txBody>
      </p:sp>
    </p:spTree>
    <p:extLst>
      <p:ext uri="{BB962C8B-B14F-4D97-AF65-F5344CB8AC3E}">
        <p14:creationId xmlns:p14="http://schemas.microsoft.com/office/powerpoint/2010/main" val="1481202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40C4548-0F7E-4309-9C59-1A741876424F}" type="slidenum">
              <a:rPr lang="en-US" altLang="en-US" smtClean="0">
                <a:latin typeface="Arial" charset="0"/>
              </a:rPr>
              <a:pPr eaLnBrk="1" hangingPunct="1">
                <a:spcBef>
                  <a:spcPct val="0"/>
                </a:spcBef>
              </a:pPr>
              <a:t>57</a:t>
            </a:fld>
            <a:endParaRPr lang="en-US" altLang="en-US" smtClean="0">
              <a:latin typeface="Arial" charset="0"/>
            </a:endParaRPr>
          </a:p>
        </p:txBody>
      </p:sp>
    </p:spTree>
    <p:extLst>
      <p:ext uri="{BB962C8B-B14F-4D97-AF65-F5344CB8AC3E}">
        <p14:creationId xmlns:p14="http://schemas.microsoft.com/office/powerpoint/2010/main" val="16338254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BREATH cohort and comparisons_v2.dta</a:t>
            </a:r>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BEC1009-86AA-4832-A77E-625234B01B31}" type="slidenum">
              <a:rPr lang="en-US" altLang="en-US" smtClean="0">
                <a:latin typeface="Arial" charset="0"/>
              </a:rPr>
              <a:pPr eaLnBrk="1" hangingPunct="1">
                <a:spcBef>
                  <a:spcPct val="0"/>
                </a:spcBef>
              </a:pPr>
              <a:t>58</a:t>
            </a:fld>
            <a:endParaRPr lang="en-US" altLang="en-US" smtClean="0">
              <a:latin typeface="Arial" charset="0"/>
            </a:endParaRPr>
          </a:p>
        </p:txBody>
      </p:sp>
    </p:spTree>
    <p:extLst>
      <p:ext uri="{BB962C8B-B14F-4D97-AF65-F5344CB8AC3E}">
        <p14:creationId xmlns:p14="http://schemas.microsoft.com/office/powerpoint/2010/main" val="17318134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5920929-2459-47FB-AF0F-C9F5F09D7B33}" type="slidenum">
              <a:rPr lang="en-US" altLang="en-US" smtClean="0">
                <a:latin typeface="Arial" charset="0"/>
              </a:rPr>
              <a:pPr eaLnBrk="1" hangingPunct="1">
                <a:spcBef>
                  <a:spcPct val="0"/>
                </a:spcBef>
              </a:pPr>
              <a:t>59</a:t>
            </a:fld>
            <a:endParaRPr lang="en-US" altLang="en-US" smtClean="0">
              <a:latin typeface="Arial" charset="0"/>
            </a:endParaRPr>
          </a:p>
        </p:txBody>
      </p:sp>
    </p:spTree>
    <p:extLst>
      <p:ext uri="{BB962C8B-B14F-4D97-AF65-F5344CB8AC3E}">
        <p14:creationId xmlns:p14="http://schemas.microsoft.com/office/powerpoint/2010/main" val="10248833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AA5182E-8091-49EB-B9CF-AF12D7B6AF59}" type="slidenum">
              <a:rPr lang="en-US" altLang="en-US" smtClean="0">
                <a:latin typeface="Arial" charset="0"/>
              </a:rPr>
              <a:pPr eaLnBrk="1" hangingPunct="1">
                <a:spcBef>
                  <a:spcPct val="0"/>
                </a:spcBef>
              </a:pPr>
              <a:t>60</a:t>
            </a:fld>
            <a:endParaRPr lang="en-US" altLang="en-US" smtClean="0">
              <a:latin typeface="Arial" charset="0"/>
            </a:endParaRPr>
          </a:p>
        </p:txBody>
      </p:sp>
    </p:spTree>
    <p:extLst>
      <p:ext uri="{BB962C8B-B14F-4D97-AF65-F5344CB8AC3E}">
        <p14:creationId xmlns:p14="http://schemas.microsoft.com/office/powerpoint/2010/main" val="11129273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C5AE8BD-ECF3-4375-80A1-74AAC4CCEECC}" type="slidenum">
              <a:rPr lang="en-US" altLang="en-US" smtClean="0">
                <a:latin typeface="Arial" charset="0"/>
              </a:rPr>
              <a:pPr eaLnBrk="1" hangingPunct="1">
                <a:spcBef>
                  <a:spcPct val="0"/>
                </a:spcBef>
              </a:pPr>
              <a:t>61</a:t>
            </a:fld>
            <a:endParaRPr lang="en-US" altLang="en-US" smtClean="0">
              <a:latin typeface="Arial" charset="0"/>
            </a:endParaRPr>
          </a:p>
        </p:txBody>
      </p:sp>
    </p:spTree>
    <p:extLst>
      <p:ext uri="{BB962C8B-B14F-4D97-AF65-F5344CB8AC3E}">
        <p14:creationId xmlns:p14="http://schemas.microsoft.com/office/powerpoint/2010/main" val="20106097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9FAE0B0-E3F2-4AEB-AD67-2CDB9CF72F27}" type="slidenum">
              <a:rPr lang="en-US" altLang="en-US" smtClean="0">
                <a:latin typeface="Arial" charset="0"/>
              </a:rPr>
              <a:pPr eaLnBrk="1" hangingPunct="1">
                <a:spcBef>
                  <a:spcPct val="0"/>
                </a:spcBef>
              </a:pPr>
              <a:t>62</a:t>
            </a:fld>
            <a:endParaRPr lang="en-US" altLang="en-US" smtClean="0">
              <a:latin typeface="Arial" charset="0"/>
            </a:endParaRPr>
          </a:p>
        </p:txBody>
      </p:sp>
    </p:spTree>
    <p:extLst>
      <p:ext uri="{BB962C8B-B14F-4D97-AF65-F5344CB8AC3E}">
        <p14:creationId xmlns:p14="http://schemas.microsoft.com/office/powerpoint/2010/main" val="11328345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670B428-7422-4455-BAA1-F5220C0077CB}" type="slidenum">
              <a:rPr lang="en-US" altLang="en-US" smtClean="0">
                <a:latin typeface="Arial" charset="0"/>
              </a:rPr>
              <a:pPr eaLnBrk="1" hangingPunct="1">
                <a:spcBef>
                  <a:spcPct val="0"/>
                </a:spcBef>
              </a:pPr>
              <a:t>63</a:t>
            </a:fld>
            <a:endParaRPr lang="en-US" altLang="en-US" smtClean="0">
              <a:latin typeface="Arial" charset="0"/>
            </a:endParaRPr>
          </a:p>
        </p:txBody>
      </p:sp>
    </p:spTree>
    <p:extLst>
      <p:ext uri="{BB962C8B-B14F-4D97-AF65-F5344CB8AC3E}">
        <p14:creationId xmlns:p14="http://schemas.microsoft.com/office/powerpoint/2010/main" val="1271833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 can miss the effect when your test statistic is not high enough </a:t>
            </a:r>
          </a:p>
          <a:p>
            <a:r>
              <a:rPr lang="en-US" altLang="en-US" smtClean="0"/>
              <a:t>The true mean might be 6 but if you get a sample with mean 4 you won’t reject the null</a:t>
            </a:r>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D17DE33-6C90-4C6F-B7F5-9072BEBA0B5B}" type="slidenum">
              <a:rPr lang="en-US" altLang="en-US" smtClean="0">
                <a:latin typeface="Arial" charset="0"/>
              </a:rPr>
              <a:pPr eaLnBrk="1" hangingPunct="1">
                <a:spcBef>
                  <a:spcPct val="0"/>
                </a:spcBef>
              </a:pPr>
              <a:t>66</a:t>
            </a:fld>
            <a:endParaRPr lang="en-US" altLang="en-US" smtClean="0">
              <a:latin typeface="Arial" charset="0"/>
            </a:endParaRPr>
          </a:p>
        </p:txBody>
      </p:sp>
    </p:spTree>
    <p:extLst>
      <p:ext uri="{BB962C8B-B14F-4D97-AF65-F5344CB8AC3E}">
        <p14:creationId xmlns:p14="http://schemas.microsoft.com/office/powerpoint/2010/main" val="1659620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27100"/>
            <a:r>
              <a:rPr lang="en-US" altLang="en-US" dirty="0" smtClean="0"/>
              <a:t>We realize that we are only drawing</a:t>
            </a:r>
            <a:r>
              <a:rPr lang="en-US" altLang="en-US" baseline="0" dirty="0" smtClean="0"/>
              <a:t> a sample.  If the null is true, e.g. the population mean=0, there is still a chance that we will draw a sample that looks very different from a sample with the mean=0.  This chance is what we are setting by setting alpha.</a:t>
            </a:r>
            <a:r>
              <a:rPr lang="en-US" altLang="en-US" dirty="0" smtClean="0"/>
              <a:t/>
            </a:r>
            <a:br>
              <a:rPr lang="en-US" altLang="en-US" dirty="0" smtClean="0"/>
            </a:br>
            <a:endParaRPr lang="en-US" altLang="en-US" dirty="0"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3C3C9DC-5B79-4949-849F-3FBA5DE52D60}" type="slidenum">
              <a:rPr lang="en-US" altLang="en-US" smtClean="0">
                <a:latin typeface="Arial" charset="0"/>
              </a:rPr>
              <a:pPr eaLnBrk="1" hangingPunct="1">
                <a:spcBef>
                  <a:spcPct val="0"/>
                </a:spcBef>
              </a:pPr>
              <a:t>11</a:t>
            </a:fld>
            <a:endParaRPr lang="en-US" altLang="en-US" smtClean="0">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Here there isn’t much overlap between the null and the alternative distributions so there is less chance that you’ll get a value that lies within the acceptance range of the null if the true distribution is really the alternative.  The arrow is pointing to the small part of the left tail of the distribution with mu=8 that is to the left of the grey shaded rejection area.</a:t>
            </a:r>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BB67833-7A57-47DC-985A-A59F78745D68}" type="slidenum">
              <a:rPr lang="en-US" altLang="en-US" smtClean="0">
                <a:latin typeface="Arial" charset="0"/>
              </a:rPr>
              <a:pPr eaLnBrk="1" hangingPunct="1">
                <a:spcBef>
                  <a:spcPct val="0"/>
                </a:spcBef>
              </a:pPr>
              <a:t>67</a:t>
            </a:fld>
            <a:endParaRPr lang="en-US" altLang="en-US" smtClean="0">
              <a:latin typeface="Arial" charset="0"/>
            </a:endParaRPr>
          </a:p>
        </p:txBody>
      </p:sp>
    </p:spTree>
    <p:extLst>
      <p:ext uri="{BB962C8B-B14F-4D97-AF65-F5344CB8AC3E}">
        <p14:creationId xmlns:p14="http://schemas.microsoft.com/office/powerpoint/2010/main" val="2028146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23</a:t>
            </a:fld>
            <a:endParaRPr lang="en-US"/>
          </a:p>
        </p:txBody>
      </p:sp>
    </p:spTree>
    <p:extLst>
      <p:ext uri="{BB962C8B-B14F-4D97-AF65-F5344CB8AC3E}">
        <p14:creationId xmlns:p14="http://schemas.microsoft.com/office/powerpoint/2010/main" val="12325784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28</a:t>
            </a:fld>
            <a:endParaRPr lang="en-US"/>
          </a:p>
        </p:txBody>
      </p:sp>
    </p:spTree>
    <p:extLst>
      <p:ext uri="{BB962C8B-B14F-4D97-AF65-F5344CB8AC3E}">
        <p14:creationId xmlns:p14="http://schemas.microsoft.com/office/powerpoint/2010/main" val="1634257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D226076-B485-4C86-958F-1453671DA4C2}" type="slidenum">
              <a:rPr lang="en-US" altLang="en-US" smtClean="0">
                <a:latin typeface="Arial" charset="0"/>
              </a:rPr>
              <a:pPr eaLnBrk="1" hangingPunct="1">
                <a:spcBef>
                  <a:spcPct val="0"/>
                </a:spcBef>
              </a:pPr>
              <a:t>40</a:t>
            </a:fld>
            <a:endParaRPr lang="en-US" altLang="en-US" smtClean="0">
              <a:latin typeface="Arial" charset="0"/>
            </a:endParaRPr>
          </a:p>
        </p:txBody>
      </p:sp>
    </p:spTree>
    <p:extLst>
      <p:ext uri="{BB962C8B-B14F-4D97-AF65-F5344CB8AC3E}">
        <p14:creationId xmlns:p14="http://schemas.microsoft.com/office/powerpoint/2010/main" val="680388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F724F4D-0F43-4603-953A-136719153EDE}" type="slidenum">
              <a:rPr lang="en-US" altLang="en-US" smtClean="0">
                <a:latin typeface="Arial" charset="0"/>
              </a:rPr>
              <a:pPr eaLnBrk="1" hangingPunct="1">
                <a:spcBef>
                  <a:spcPct val="0"/>
                </a:spcBef>
              </a:pPr>
              <a:t>41</a:t>
            </a:fld>
            <a:endParaRPr lang="en-US" altLang="en-US" smtClean="0">
              <a:latin typeface="Arial" charset="0"/>
            </a:endParaRPr>
          </a:p>
        </p:txBody>
      </p:sp>
    </p:spTree>
    <p:extLst>
      <p:ext uri="{BB962C8B-B14F-4D97-AF65-F5344CB8AC3E}">
        <p14:creationId xmlns:p14="http://schemas.microsoft.com/office/powerpoint/2010/main" val="21679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6052D80-A38D-47C6-8336-193A7D8F1CB6}" type="slidenum">
              <a:rPr lang="en-US" altLang="en-US" smtClean="0">
                <a:latin typeface="Arial" charset="0"/>
              </a:rPr>
              <a:pPr eaLnBrk="1" hangingPunct="1">
                <a:spcBef>
                  <a:spcPct val="0"/>
                </a:spcBef>
              </a:pPr>
              <a:t>42</a:t>
            </a:fld>
            <a:endParaRPr lang="en-US" altLang="en-US" smtClean="0">
              <a:latin typeface="Arial" charset="0"/>
            </a:endParaRPr>
          </a:p>
        </p:txBody>
      </p:sp>
    </p:spTree>
    <p:extLst>
      <p:ext uri="{BB962C8B-B14F-4D97-AF65-F5344CB8AC3E}">
        <p14:creationId xmlns:p14="http://schemas.microsoft.com/office/powerpoint/2010/main" val="1387868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72D33DB-DE4A-478B-A1B6-EF26705C8C20}" type="slidenum">
              <a:rPr lang="en-US" altLang="en-US" smtClean="0">
                <a:latin typeface="Arial" charset="0"/>
              </a:rPr>
              <a:pPr eaLnBrk="1" hangingPunct="1">
                <a:spcBef>
                  <a:spcPct val="0"/>
                </a:spcBef>
              </a:pPr>
              <a:t>43</a:t>
            </a:fld>
            <a:endParaRPr lang="en-US" altLang="en-US" smtClean="0">
              <a:latin typeface="Arial" charset="0"/>
            </a:endParaRPr>
          </a:p>
        </p:txBody>
      </p:sp>
    </p:spTree>
    <p:extLst>
      <p:ext uri="{BB962C8B-B14F-4D97-AF65-F5344CB8AC3E}">
        <p14:creationId xmlns:p14="http://schemas.microsoft.com/office/powerpoint/2010/main" val="615470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218F319-3FB7-44B1-AC49-A70A9DE727D1}" type="datetime1">
              <a:rPr lang="en-US"/>
              <a:pPr>
                <a:defRPr/>
              </a:pPr>
              <a:t>10/7/17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3164243-D215-4FD2-B4D8-A49D63806338}" type="slidenum">
              <a:rPr lang="en-US"/>
              <a:pPr>
                <a:defRPr/>
              </a:pPr>
              <a:t>‹#›</a:t>
            </a:fld>
            <a:endParaRPr lang="en-US"/>
          </a:p>
        </p:txBody>
      </p:sp>
    </p:spTree>
    <p:extLst>
      <p:ext uri="{BB962C8B-B14F-4D97-AF65-F5344CB8AC3E}">
        <p14:creationId xmlns:p14="http://schemas.microsoft.com/office/powerpoint/2010/main" val="610996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7D2582A-F495-48DE-98E8-F754A567ECD7}" type="datetime1">
              <a:rPr lang="en-US"/>
              <a:pPr>
                <a:defRPr/>
              </a:pPr>
              <a:t>10/7/17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609170-4975-4962-A663-557F9E225977}" type="slidenum">
              <a:rPr lang="en-US"/>
              <a:pPr>
                <a:defRPr/>
              </a:pPr>
              <a:t>‹#›</a:t>
            </a:fld>
            <a:endParaRPr lang="en-US"/>
          </a:p>
        </p:txBody>
      </p:sp>
    </p:spTree>
    <p:extLst>
      <p:ext uri="{BB962C8B-B14F-4D97-AF65-F5344CB8AC3E}">
        <p14:creationId xmlns:p14="http://schemas.microsoft.com/office/powerpoint/2010/main" val="3792608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5831A5F-F39C-4315-B5F6-09F46491CBB5}" type="datetime1">
              <a:rPr lang="en-US"/>
              <a:pPr>
                <a:defRPr/>
              </a:pPr>
              <a:t>10/7/17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98FE85-F1AB-46B3-A001-3AC5C9A39FFC}" type="slidenum">
              <a:rPr lang="en-US"/>
              <a:pPr>
                <a:defRPr/>
              </a:pPr>
              <a:t>‹#›</a:t>
            </a:fld>
            <a:endParaRPr lang="en-US"/>
          </a:p>
        </p:txBody>
      </p:sp>
    </p:spTree>
    <p:extLst>
      <p:ext uri="{BB962C8B-B14F-4D97-AF65-F5344CB8AC3E}">
        <p14:creationId xmlns:p14="http://schemas.microsoft.com/office/powerpoint/2010/main" val="3171558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63E243DA-7309-45BA-96A1-7B931A7F2035}" type="datetime1">
              <a:rPr lang="en-US"/>
              <a:pPr>
                <a:defRPr/>
              </a:pPr>
              <a:t>10/7/17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F2A2E346-E840-4C5A-87F4-98C8ADCBF97A}" type="slidenum">
              <a:rPr lang="en-US"/>
              <a:pPr>
                <a:defRPr/>
              </a:pPr>
              <a:t>‹#›</a:t>
            </a:fld>
            <a:endParaRPr lang="en-US"/>
          </a:p>
        </p:txBody>
      </p:sp>
    </p:spTree>
    <p:extLst>
      <p:ext uri="{BB962C8B-B14F-4D97-AF65-F5344CB8AC3E}">
        <p14:creationId xmlns:p14="http://schemas.microsoft.com/office/powerpoint/2010/main" val="3778728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06E7BD3-61D1-4B5D-8DC6-7B68586C0C32}" type="datetime1">
              <a:rPr lang="en-US"/>
              <a:pPr>
                <a:defRPr/>
              </a:pPr>
              <a:t>10/7/17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42E76E-B5DD-4E9A-BA7D-C0656A7858E5}" type="slidenum">
              <a:rPr lang="en-US"/>
              <a:pPr>
                <a:defRPr/>
              </a:pPr>
              <a:t>‹#›</a:t>
            </a:fld>
            <a:endParaRPr lang="en-US"/>
          </a:p>
        </p:txBody>
      </p:sp>
    </p:spTree>
    <p:extLst>
      <p:ext uri="{BB962C8B-B14F-4D97-AF65-F5344CB8AC3E}">
        <p14:creationId xmlns:p14="http://schemas.microsoft.com/office/powerpoint/2010/main" val="396165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C6EDAEF-44EE-468E-9A75-4B92D900637D}" type="datetime1">
              <a:rPr lang="en-US"/>
              <a:pPr>
                <a:defRPr/>
              </a:pPr>
              <a:t>10/7/17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F44F73-CFE1-4861-BB8A-11556CC4F381}" type="slidenum">
              <a:rPr lang="en-US"/>
              <a:pPr>
                <a:defRPr/>
              </a:pPr>
              <a:t>‹#›</a:t>
            </a:fld>
            <a:endParaRPr lang="en-US"/>
          </a:p>
        </p:txBody>
      </p:sp>
    </p:spTree>
    <p:extLst>
      <p:ext uri="{BB962C8B-B14F-4D97-AF65-F5344CB8AC3E}">
        <p14:creationId xmlns:p14="http://schemas.microsoft.com/office/powerpoint/2010/main" val="256872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5C9E2B8-F7FE-4B73-BD8E-9047FCAAA02C}" type="datetime1">
              <a:rPr lang="en-US"/>
              <a:pPr>
                <a:defRPr/>
              </a:pPr>
              <a:t>10/7/17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FCC98D-CBB1-4642-B6A9-504E9E2FD389}" type="slidenum">
              <a:rPr lang="en-US"/>
              <a:pPr>
                <a:defRPr/>
              </a:pPr>
              <a:t>‹#›</a:t>
            </a:fld>
            <a:endParaRPr lang="en-US"/>
          </a:p>
        </p:txBody>
      </p:sp>
    </p:spTree>
    <p:extLst>
      <p:ext uri="{BB962C8B-B14F-4D97-AF65-F5344CB8AC3E}">
        <p14:creationId xmlns:p14="http://schemas.microsoft.com/office/powerpoint/2010/main" val="2810504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3E85EE9-2E22-4A3B-B18E-480C2AE34D81}" type="datetime1">
              <a:rPr lang="en-US"/>
              <a:pPr>
                <a:defRPr/>
              </a:pPr>
              <a:t>10/7/17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04A177-7E59-40B7-AB9D-4A683895581F}" type="slidenum">
              <a:rPr lang="en-US"/>
              <a:pPr>
                <a:defRPr/>
              </a:pPr>
              <a:t>‹#›</a:t>
            </a:fld>
            <a:endParaRPr lang="en-US"/>
          </a:p>
        </p:txBody>
      </p:sp>
    </p:spTree>
    <p:extLst>
      <p:ext uri="{BB962C8B-B14F-4D97-AF65-F5344CB8AC3E}">
        <p14:creationId xmlns:p14="http://schemas.microsoft.com/office/powerpoint/2010/main" val="3226776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29D34AF-6FB6-40EB-A644-8618489391C6}" type="datetime1">
              <a:rPr lang="en-US"/>
              <a:pPr>
                <a:defRPr/>
              </a:pPr>
              <a:t>10/7/17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FEAF4A1-A10C-469A-B668-401A2212DB6C}" type="slidenum">
              <a:rPr lang="en-US"/>
              <a:pPr>
                <a:defRPr/>
              </a:pPr>
              <a:t>‹#›</a:t>
            </a:fld>
            <a:endParaRPr lang="en-US"/>
          </a:p>
        </p:txBody>
      </p:sp>
    </p:spTree>
    <p:extLst>
      <p:ext uri="{BB962C8B-B14F-4D97-AF65-F5344CB8AC3E}">
        <p14:creationId xmlns:p14="http://schemas.microsoft.com/office/powerpoint/2010/main" val="1196109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1552158-2DB4-480F-A3BD-50D4D7EFD919}" type="datetime1">
              <a:rPr lang="en-US"/>
              <a:pPr>
                <a:defRPr/>
              </a:pPr>
              <a:t>10/7/17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8F12CE0-784F-4408-AFBD-76C2B1B6D8B5}" type="slidenum">
              <a:rPr lang="en-US"/>
              <a:pPr>
                <a:defRPr/>
              </a:pPr>
              <a:t>‹#›</a:t>
            </a:fld>
            <a:endParaRPr lang="en-US"/>
          </a:p>
        </p:txBody>
      </p:sp>
    </p:spTree>
    <p:extLst>
      <p:ext uri="{BB962C8B-B14F-4D97-AF65-F5344CB8AC3E}">
        <p14:creationId xmlns:p14="http://schemas.microsoft.com/office/powerpoint/2010/main" val="878075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59ECCF-4ECC-47E8-84CB-8D335925C2EA}" type="datetime1">
              <a:rPr lang="en-US"/>
              <a:pPr>
                <a:defRPr/>
              </a:pPr>
              <a:t>10/7/17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13433F7-2961-430E-859B-3C07E860E4CE}" type="slidenum">
              <a:rPr lang="en-US"/>
              <a:pPr>
                <a:defRPr/>
              </a:pPr>
              <a:t>‹#›</a:t>
            </a:fld>
            <a:endParaRPr lang="en-US"/>
          </a:p>
        </p:txBody>
      </p:sp>
    </p:spTree>
    <p:extLst>
      <p:ext uri="{BB962C8B-B14F-4D97-AF65-F5344CB8AC3E}">
        <p14:creationId xmlns:p14="http://schemas.microsoft.com/office/powerpoint/2010/main" val="1071366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33C6873-2855-4A6C-8251-724473E0A2E0}" type="datetime1">
              <a:rPr lang="en-US"/>
              <a:pPr>
                <a:defRPr/>
              </a:pPr>
              <a:t>10/7/17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C0DCC40-6DD7-44DF-BE59-303840DEF1D6}" type="slidenum">
              <a:rPr lang="en-US"/>
              <a:pPr>
                <a:defRPr/>
              </a:pPr>
              <a:t>‹#›</a:t>
            </a:fld>
            <a:endParaRPr lang="en-US"/>
          </a:p>
        </p:txBody>
      </p:sp>
    </p:spTree>
    <p:extLst>
      <p:ext uri="{BB962C8B-B14F-4D97-AF65-F5344CB8AC3E}">
        <p14:creationId xmlns:p14="http://schemas.microsoft.com/office/powerpoint/2010/main" val="379510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8EE974-4E53-4BEF-B37D-3A4A5FC96BA0}" type="datetime1">
              <a:rPr lang="en-US"/>
              <a:pPr>
                <a:defRPr/>
              </a:pPr>
              <a:t>10/7/17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8F704E-AA06-4877-B260-292632B23249}" type="slidenum">
              <a:rPr lang="en-US"/>
              <a:pPr>
                <a:defRPr/>
              </a:pPr>
              <a:t>‹#›</a:t>
            </a:fld>
            <a:endParaRPr lang="en-US"/>
          </a:p>
        </p:txBody>
      </p:sp>
    </p:spTree>
    <p:extLst>
      <p:ext uri="{BB962C8B-B14F-4D97-AF65-F5344CB8AC3E}">
        <p14:creationId xmlns:p14="http://schemas.microsoft.com/office/powerpoint/2010/main" val="25348170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agBrick">
          <a:fgClr>
            <a:schemeClr val="tx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3ED00DFD-800B-44B7-A856-4CB31EB781FE}" type="datetime1">
              <a:rPr lang="en-US"/>
              <a:pPr>
                <a:defRPr/>
              </a:pPr>
              <a:t>10/7/17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ADB7CB98-354A-497E-953C-39981C131E4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6.wmf"/><Relationship Id="rId1" Type="http://schemas.openxmlformats.org/officeDocument/2006/relationships/vmlDrawing" Target="../drawings/vmlDrawing2.vml"/><Relationship Id="rId2"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bin"/><Relationship Id="rId4" Type="http://schemas.openxmlformats.org/officeDocument/2006/relationships/image" Target="../media/image9.w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10.wmf"/><Relationship Id="rId1" Type="http://schemas.openxmlformats.org/officeDocument/2006/relationships/vmlDrawing" Target="../drawings/vmlDrawing4.vml"/><Relationship Id="rId2"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10.wmf"/><Relationship Id="rId1" Type="http://schemas.openxmlformats.org/officeDocument/2006/relationships/vmlDrawing" Target="../drawings/vmlDrawing5.vml"/><Relationship Id="rId2"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7.bin"/><Relationship Id="rId5" Type="http://schemas.openxmlformats.org/officeDocument/2006/relationships/image" Target="../media/image11.wmf"/><Relationship Id="rId1" Type="http://schemas.openxmlformats.org/officeDocument/2006/relationships/vmlDrawing" Target="../drawings/vmlDrawing6.vml"/><Relationship Id="rId2"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2.emf"/></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12.xml"/><Relationship Id="rId4" Type="http://schemas.openxmlformats.org/officeDocument/2006/relationships/oleObject" Target="../embeddings/oleObject8.bin"/><Relationship Id="rId5" Type="http://schemas.openxmlformats.org/officeDocument/2006/relationships/image" Target="../media/image13.wmf"/><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3.wmf"/><Relationship Id="rId5" Type="http://schemas.openxmlformats.org/officeDocument/2006/relationships/oleObject" Target="../embeddings/oleObject2.bin"/><Relationship Id="rId6" Type="http://schemas.openxmlformats.org/officeDocument/2006/relationships/image" Target="../media/image4.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16.xml"/><Relationship Id="rId4" Type="http://schemas.openxmlformats.org/officeDocument/2006/relationships/oleObject" Target="../embeddings/oleObject9.bin"/><Relationship Id="rId5" Type="http://schemas.openxmlformats.org/officeDocument/2006/relationships/image" Target="../media/image14.wmf"/><Relationship Id="rId6" Type="http://schemas.openxmlformats.org/officeDocument/2006/relationships/oleObject" Target="../embeddings/oleObject10.bin"/><Relationship Id="rId7" Type="http://schemas.openxmlformats.org/officeDocument/2006/relationships/image" Target="../media/image15.wmf"/><Relationship Id="rId1" Type="http://schemas.openxmlformats.org/officeDocument/2006/relationships/vmlDrawing" Target="../drawings/vmlDrawing8.vml"/><Relationship Id="rId2"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19.xml"/><Relationship Id="rId4" Type="http://schemas.openxmlformats.org/officeDocument/2006/relationships/oleObject" Target="../embeddings/oleObject11.bin"/><Relationship Id="rId5" Type="http://schemas.openxmlformats.org/officeDocument/2006/relationships/image" Target="../media/image16.wmf"/><Relationship Id="rId1" Type="http://schemas.openxmlformats.org/officeDocument/2006/relationships/vmlDrawing" Target="../drawings/vmlDrawing9.vml"/><Relationship Id="rId2"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25.xml"/><Relationship Id="rId4" Type="http://schemas.openxmlformats.org/officeDocument/2006/relationships/oleObject" Target="../embeddings/oleObject12.bin"/><Relationship Id="rId5" Type="http://schemas.openxmlformats.org/officeDocument/2006/relationships/image" Target="../media/image17.wmf"/><Relationship Id="rId1" Type="http://schemas.openxmlformats.org/officeDocument/2006/relationships/vmlDrawing" Target="../drawings/vmlDrawing10.vml"/><Relationship Id="rId2"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8.jpe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 Id="rId3" Type="http://schemas.openxmlformats.org/officeDocument/2006/relationships/image" Target="../media/image19.jpe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jpeg"/></Relationships>
</file>

<file path=ppt/slides/_rels/slide69.xml.rels><?xml version="1.0" encoding="UTF-8" standalone="yes"?>
<Relationships xmlns="http://schemas.openxmlformats.org/package/2006/relationships"><Relationship Id="rId3" Type="http://schemas.openxmlformats.org/officeDocument/2006/relationships/image" Target="../media/image22.png"/><Relationship Id="rId4" Type="http://schemas.openxmlformats.org/officeDocument/2006/relationships/oleObject" Target="../embeddings/oleObject13.bin"/><Relationship Id="rId5" Type="http://schemas.openxmlformats.org/officeDocument/2006/relationships/image" Target="../media/image21.wmf"/><Relationship Id="rId1" Type="http://schemas.openxmlformats.org/officeDocument/2006/relationships/vmlDrawing" Target="../drawings/vmlDrawing11.v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mtClean="0"/>
              <a:t>Today</a:t>
            </a:r>
          </a:p>
        </p:txBody>
      </p:sp>
      <p:sp>
        <p:nvSpPr>
          <p:cNvPr id="4099" name="Content Placeholder 2"/>
          <p:cNvSpPr>
            <a:spLocks noGrp="1"/>
          </p:cNvSpPr>
          <p:nvPr>
            <p:ph idx="1"/>
          </p:nvPr>
        </p:nvSpPr>
        <p:spPr>
          <a:xfrm>
            <a:off x="487680" y="1432878"/>
            <a:ext cx="8229600" cy="4525963"/>
          </a:xfrm>
        </p:spPr>
        <p:txBody>
          <a:bodyPr/>
          <a:lstStyle/>
          <a:p>
            <a:r>
              <a:rPr lang="en-US" altLang="en-US" dirty="0" smtClean="0"/>
              <a:t>Where are we &amp; where are we going</a:t>
            </a:r>
          </a:p>
          <a:p>
            <a:r>
              <a:rPr lang="en-US" altLang="en-US" dirty="0" smtClean="0"/>
              <a:t>Brief Review </a:t>
            </a:r>
            <a:r>
              <a:rPr lang="en-US" altLang="en-US" dirty="0" smtClean="0"/>
              <a:t>of finding percentiles and cutoff values, CLT and 95% confidence intervals</a:t>
            </a:r>
          </a:p>
          <a:p>
            <a:r>
              <a:rPr lang="en-US" altLang="en-US" dirty="0" smtClean="0"/>
              <a:t>Hypothesis testing in general</a:t>
            </a:r>
          </a:p>
          <a:p>
            <a:r>
              <a:rPr lang="en-US" altLang="en-US" dirty="0" smtClean="0"/>
              <a:t>Hypothesis testing of </a:t>
            </a:r>
            <a:r>
              <a:rPr lang="en-US" altLang="en-US" dirty="0" smtClean="0"/>
              <a:t>means</a:t>
            </a:r>
            <a:endParaRPr lang="en-US" altLang="en-US" dirty="0" smtClean="0"/>
          </a:p>
          <a:p>
            <a:r>
              <a:rPr lang="en-US" altLang="en-US" dirty="0" smtClean="0"/>
              <a:t>Hypothesis testing of </a:t>
            </a:r>
            <a:r>
              <a:rPr lang="en-US" altLang="en-US" dirty="0" smtClean="0"/>
              <a:t>proportions</a:t>
            </a:r>
            <a:endParaRPr lang="en-US" altLang="en-US" dirty="0" smtClean="0"/>
          </a:p>
          <a:p>
            <a:r>
              <a:rPr lang="en-US" altLang="en-US" dirty="0" smtClean="0"/>
              <a:t>Types of error</a:t>
            </a:r>
          </a:p>
        </p:txBody>
      </p:sp>
      <p:sp>
        <p:nvSpPr>
          <p:cNvPr id="4" name="Slide Number Placeholder 3"/>
          <p:cNvSpPr>
            <a:spLocks noGrp="1"/>
          </p:cNvSpPr>
          <p:nvPr>
            <p:ph type="sldNum" sz="quarter" idx="12"/>
          </p:nvPr>
        </p:nvSpPr>
        <p:spPr/>
        <p:txBody>
          <a:bodyPr/>
          <a:lstStyle/>
          <a:p>
            <a:pPr>
              <a:defRPr/>
            </a:pPr>
            <a:fld id="{711672E7-1D97-4019-BA15-B853179B05C9}"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dirty="0" smtClean="0"/>
              <a:t>Hypothesis testing for a </a:t>
            </a:r>
            <a:r>
              <a:rPr lang="en-US" altLang="en-US" u="sng" dirty="0" smtClean="0"/>
              <a:t>mean</a:t>
            </a:r>
          </a:p>
        </p:txBody>
      </p:sp>
      <p:sp>
        <p:nvSpPr>
          <p:cNvPr id="21507" name="Rectangle 3"/>
          <p:cNvSpPr>
            <a:spLocks noGrp="1" noChangeArrowheads="1"/>
          </p:cNvSpPr>
          <p:nvPr>
            <p:ph idx="1"/>
          </p:nvPr>
        </p:nvSpPr>
        <p:spPr>
          <a:xfrm>
            <a:off x="472440" y="1417638"/>
            <a:ext cx="8229600" cy="5715000"/>
          </a:xfrm>
        </p:spPr>
        <p:txBody>
          <a:bodyPr/>
          <a:lstStyle/>
          <a:p>
            <a:pPr eaLnBrk="1" hangingPunct="1">
              <a:lnSpc>
                <a:spcPct val="80000"/>
              </a:lnSpc>
            </a:pPr>
            <a:r>
              <a:rPr lang="en-US" altLang="en-US" dirty="0" smtClean="0"/>
              <a:t>To conduct a hypothesis test about the mean of a population, we postulate a value for it, and call that value µ</a:t>
            </a:r>
            <a:r>
              <a:rPr lang="en-US" altLang="en-US" baseline="-25000" dirty="0" smtClean="0"/>
              <a:t>0</a:t>
            </a:r>
            <a:r>
              <a:rPr lang="en-US" altLang="en-US" dirty="0" smtClean="0"/>
              <a:t>.  </a:t>
            </a:r>
          </a:p>
          <a:p>
            <a:pPr lvl="1" eaLnBrk="1" hangingPunct="1">
              <a:lnSpc>
                <a:spcPct val="80000"/>
              </a:lnSpc>
            </a:pPr>
            <a:r>
              <a:rPr lang="en-US" altLang="en-US" dirty="0" smtClean="0"/>
              <a:t>We write this  H</a:t>
            </a:r>
            <a:r>
              <a:rPr lang="en-US" altLang="en-US" baseline="-25000" dirty="0" smtClean="0"/>
              <a:t>0</a:t>
            </a:r>
            <a:r>
              <a:rPr lang="en-US" altLang="en-US" dirty="0" smtClean="0"/>
              <a:t> : µ</a:t>
            </a:r>
            <a:r>
              <a:rPr lang="en-US" altLang="en-US" baseline="-25000" dirty="0" smtClean="0"/>
              <a:t> </a:t>
            </a:r>
            <a:r>
              <a:rPr lang="en-US" altLang="en-US" dirty="0" smtClean="0"/>
              <a:t>= µ</a:t>
            </a:r>
            <a:r>
              <a:rPr lang="en-US" altLang="en-US" baseline="-25000" dirty="0" smtClean="0"/>
              <a:t>0</a:t>
            </a:r>
          </a:p>
          <a:p>
            <a:pPr lvl="1" eaLnBrk="1" hangingPunct="1">
              <a:lnSpc>
                <a:spcPct val="80000"/>
              </a:lnSpc>
            </a:pPr>
            <a:r>
              <a:rPr lang="en-US" altLang="en-US" dirty="0" smtClean="0"/>
              <a:t>We call this the null hypothesis</a:t>
            </a:r>
          </a:p>
          <a:p>
            <a:pPr eaLnBrk="1" hangingPunct="1">
              <a:lnSpc>
                <a:spcPct val="80000"/>
              </a:lnSpc>
            </a:pPr>
            <a:endParaRPr lang="en-US" altLang="en-US" dirty="0" smtClean="0"/>
          </a:p>
          <a:p>
            <a:pPr eaLnBrk="1" hangingPunct="1">
              <a:lnSpc>
                <a:spcPct val="80000"/>
              </a:lnSpc>
            </a:pPr>
            <a:r>
              <a:rPr lang="en-US" altLang="en-US" dirty="0" smtClean="0"/>
              <a:t>We set an alternative hypothesis for all other values of µ</a:t>
            </a:r>
          </a:p>
          <a:p>
            <a:pPr lvl="1" eaLnBrk="1" hangingPunct="1">
              <a:lnSpc>
                <a:spcPct val="80000"/>
              </a:lnSpc>
            </a:pPr>
            <a:r>
              <a:rPr lang="en-US" altLang="en-US" dirty="0" smtClean="0"/>
              <a:t>We write this: H</a:t>
            </a:r>
            <a:r>
              <a:rPr lang="en-US" altLang="en-US" baseline="-25000" dirty="0" smtClean="0"/>
              <a:t>A</a:t>
            </a:r>
            <a:r>
              <a:rPr lang="en-US" altLang="en-US" dirty="0" smtClean="0"/>
              <a:t> : µ</a:t>
            </a:r>
            <a:r>
              <a:rPr lang="en-US" altLang="en-US" baseline="-25000" dirty="0" smtClean="0"/>
              <a:t> </a:t>
            </a:r>
            <a:r>
              <a:rPr lang="en-US" altLang="en-US" dirty="0" smtClean="0"/>
              <a:t>≠ µ</a:t>
            </a:r>
            <a:r>
              <a:rPr lang="en-US" altLang="en-US" baseline="-25000" dirty="0" smtClean="0"/>
              <a:t>0</a:t>
            </a:r>
          </a:p>
          <a:p>
            <a:pPr lvl="1" eaLnBrk="1" hangingPunct="1">
              <a:lnSpc>
                <a:spcPct val="80000"/>
              </a:lnSpc>
            </a:pPr>
            <a:r>
              <a:rPr lang="en-US" altLang="en-US" dirty="0" smtClean="0"/>
              <a:t>We call this the alternative hypothesis</a:t>
            </a:r>
          </a:p>
          <a:p>
            <a:pPr eaLnBrk="1" hangingPunct="1">
              <a:lnSpc>
                <a:spcPct val="80000"/>
              </a:lnSpc>
            </a:pPr>
            <a:endParaRPr lang="en-US" altLang="en-US" sz="2800" dirty="0" smtClean="0"/>
          </a:p>
          <a:p>
            <a:pPr eaLnBrk="1" hangingPunct="1">
              <a:lnSpc>
                <a:spcPct val="80000"/>
              </a:lnSpc>
              <a:buFont typeface="Arial" charset="0"/>
              <a:buNone/>
            </a:pPr>
            <a:endParaRPr lang="en-US" altLang="en-US" sz="2800" dirty="0" smtClean="0"/>
          </a:p>
          <a:p>
            <a:pPr eaLnBrk="1" hangingPunct="1">
              <a:lnSpc>
                <a:spcPct val="80000"/>
              </a:lnSpc>
              <a:buFont typeface="Arial" charset="0"/>
              <a:buNone/>
            </a:pPr>
            <a:endParaRPr lang="en-US" altLang="en-US" sz="2800" dirty="0" smtClean="0"/>
          </a:p>
        </p:txBody>
      </p:sp>
      <p:sp>
        <p:nvSpPr>
          <p:cNvPr id="5" name="Slide Number Placeholder 4"/>
          <p:cNvSpPr>
            <a:spLocks noGrp="1"/>
          </p:cNvSpPr>
          <p:nvPr>
            <p:ph type="sldNum" sz="quarter" idx="12"/>
          </p:nvPr>
        </p:nvSpPr>
        <p:spPr/>
        <p:txBody>
          <a:bodyPr/>
          <a:lstStyle/>
          <a:p>
            <a:pPr>
              <a:defRPr/>
            </a:pPr>
            <a:fld id="{57453902-6C84-42B8-B615-668C2D805FBB}"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dirty="0" smtClean="0"/>
              <a:t>Hypothesis testing for a </a:t>
            </a:r>
            <a:r>
              <a:rPr lang="en-US" altLang="en-US" u="sng" dirty="0" smtClean="0"/>
              <a:t>mean</a:t>
            </a:r>
          </a:p>
        </p:txBody>
      </p:sp>
      <p:sp>
        <p:nvSpPr>
          <p:cNvPr id="24579" name="Content Placeholder 2"/>
          <p:cNvSpPr>
            <a:spLocks noGrp="1"/>
          </p:cNvSpPr>
          <p:nvPr>
            <p:ph idx="1"/>
          </p:nvPr>
        </p:nvSpPr>
        <p:spPr>
          <a:xfrm>
            <a:off x="457200" y="1600200"/>
            <a:ext cx="8229600" cy="5029200"/>
          </a:xfrm>
        </p:spPr>
        <p:txBody>
          <a:bodyPr/>
          <a:lstStyle/>
          <a:p>
            <a:pPr eaLnBrk="1" hangingPunct="1"/>
            <a:r>
              <a:rPr lang="en-US" altLang="en-US" smtClean="0"/>
              <a:t>We </a:t>
            </a:r>
            <a:r>
              <a:rPr lang="en-US" altLang="en-US" i="1" smtClean="0"/>
              <a:t>set</a:t>
            </a:r>
            <a:r>
              <a:rPr lang="en-US" altLang="en-US" smtClean="0"/>
              <a:t> the probability of incorrectly rejecting the null that we are willing to live with in advance, </a:t>
            </a:r>
            <a:r>
              <a:rPr lang="en-US" altLang="en-US" i="1" smtClean="0"/>
              <a:t>before collecting the data and doing the analysis</a:t>
            </a:r>
            <a:endParaRPr lang="en-US" altLang="en-US" smtClean="0"/>
          </a:p>
          <a:p>
            <a:pPr eaLnBrk="1" hangingPunct="1"/>
            <a:r>
              <a:rPr lang="en-US" altLang="en-US" smtClean="0"/>
              <a:t>That probability is called the </a:t>
            </a:r>
            <a:r>
              <a:rPr lang="en-US" altLang="en-US" i="1" smtClean="0"/>
              <a:t>significance level</a:t>
            </a:r>
          </a:p>
          <a:p>
            <a:pPr eaLnBrk="1" hangingPunct="1"/>
            <a:r>
              <a:rPr lang="en-US" altLang="en-US" smtClean="0"/>
              <a:t>The significance level is denoted by </a:t>
            </a:r>
            <a:r>
              <a:rPr lang="en-US" altLang="en-US" smtClean="0">
                <a:sym typeface="Symbol" pitchFamily="18" charset="2"/>
              </a:rPr>
              <a:t> , and is frequently set to 0.05.</a:t>
            </a:r>
            <a:endParaRPr lang="en-US" altLang="en-US" smtClean="0"/>
          </a:p>
          <a:p>
            <a:pPr lvl="1"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1E8CA679-9A04-4187-820F-0DB182B9B0E0}"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74638"/>
            <a:ext cx="8229600" cy="639762"/>
          </a:xfrm>
        </p:spPr>
        <p:txBody>
          <a:bodyPr/>
          <a:lstStyle/>
          <a:p>
            <a:pPr eaLnBrk="1" hangingPunct="1"/>
            <a:r>
              <a:rPr lang="en-US" altLang="en-US" dirty="0" smtClean="0"/>
              <a:t>Hypothesis testing</a:t>
            </a:r>
          </a:p>
        </p:txBody>
      </p:sp>
      <p:sp>
        <p:nvSpPr>
          <p:cNvPr id="26627" name="Content Placeholder 2"/>
          <p:cNvSpPr>
            <a:spLocks noGrp="1"/>
          </p:cNvSpPr>
          <p:nvPr>
            <p:ph idx="1"/>
          </p:nvPr>
        </p:nvSpPr>
        <p:spPr>
          <a:xfrm>
            <a:off x="434898" y="1058514"/>
            <a:ext cx="8229600" cy="5105400"/>
          </a:xfrm>
        </p:spPr>
        <p:txBody>
          <a:bodyPr/>
          <a:lstStyle/>
          <a:p>
            <a:pPr eaLnBrk="1" hangingPunct="1"/>
            <a:r>
              <a:rPr lang="en-US" altLang="en-US" sz="2800" dirty="0" smtClean="0"/>
              <a:t>In hypothesis testing, a true null hypothesis might be mistakenly rejected (if the sample you drew very different from the null just by chance</a:t>
            </a:r>
            <a:r>
              <a:rPr lang="en-US" altLang="en-US" sz="2800" dirty="0" smtClean="0"/>
              <a:t>)</a:t>
            </a:r>
          </a:p>
          <a:p>
            <a:pPr eaLnBrk="1" hangingPunct="1"/>
            <a:r>
              <a:rPr lang="en-US" altLang="en-US" sz="2800" dirty="0" smtClean="0"/>
              <a:t>This </a:t>
            </a:r>
            <a:r>
              <a:rPr lang="en-US" altLang="en-US" sz="2800" dirty="0" smtClean="0"/>
              <a:t>mistake is called a </a:t>
            </a:r>
            <a:r>
              <a:rPr lang="en-US" altLang="en-US" sz="2800" u="sng" dirty="0" smtClean="0"/>
              <a:t>Type I error</a:t>
            </a:r>
          </a:p>
          <a:p>
            <a:pPr lvl="1" eaLnBrk="1" hangingPunct="1"/>
            <a:r>
              <a:rPr lang="en-US" altLang="en-US" sz="2400" dirty="0" smtClean="0"/>
              <a:t>The probability of a Type I error is chosen in advance</a:t>
            </a:r>
          </a:p>
          <a:p>
            <a:pPr lvl="1" eaLnBrk="1" hangingPunct="1"/>
            <a:r>
              <a:rPr lang="en-US" altLang="en-US" sz="2400" dirty="0" smtClean="0"/>
              <a:t>This </a:t>
            </a:r>
            <a:r>
              <a:rPr lang="en-US" altLang="en-US" sz="2400" dirty="0" smtClean="0"/>
              <a:t>probability is called the </a:t>
            </a:r>
            <a:r>
              <a:rPr lang="en-US" altLang="en-US" sz="2400" u="sng" dirty="0" smtClean="0"/>
              <a:t>significance level, </a:t>
            </a:r>
            <a:r>
              <a:rPr lang="en-US" altLang="en-US" sz="2400" u="sng" dirty="0" smtClean="0">
                <a:sym typeface="Symbol" pitchFamily="18" charset="2"/>
              </a:rPr>
              <a:t></a:t>
            </a:r>
            <a:endParaRPr lang="en-US" altLang="en-US" sz="2400" u="sng" dirty="0">
              <a:sym typeface="Symbol" pitchFamily="18" charset="2"/>
            </a:endParaRPr>
          </a:p>
          <a:p>
            <a:pPr marL="457200" lvl="1" indent="0" eaLnBrk="1" hangingPunct="1">
              <a:buNone/>
            </a:pPr>
            <a:endParaRPr lang="en-US" altLang="en-US" dirty="0" smtClean="0"/>
          </a:p>
          <a:p>
            <a:pPr marL="457200" lvl="1" indent="0" eaLnBrk="1" hangingPunct="1">
              <a:buNone/>
            </a:pPr>
            <a:r>
              <a:rPr lang="en-US" altLang="en-US" dirty="0" smtClean="0"/>
              <a:t>The </a:t>
            </a:r>
            <a:r>
              <a:rPr lang="en-US" altLang="en-US" dirty="0" err="1"/>
              <a:t>probabiliity</a:t>
            </a:r>
            <a:r>
              <a:rPr lang="en-US" altLang="en-US" dirty="0"/>
              <a:t> of obtaining a mean at or more extreme than the observed mean, </a:t>
            </a:r>
            <a:r>
              <a:rPr lang="en-US" altLang="en-US" i="1" dirty="0"/>
              <a:t>given that the null hypothesis is true, </a:t>
            </a:r>
            <a:r>
              <a:rPr lang="en-US" altLang="en-US" u="sng" dirty="0"/>
              <a:t>is the p-value of the test.</a:t>
            </a:r>
            <a:endParaRPr lang="en-US" altLang="en-US" u="sng" dirty="0" smtClean="0">
              <a:sym typeface="Symbol" pitchFamily="18" charset="2"/>
            </a:endParaRPr>
          </a:p>
        </p:txBody>
      </p:sp>
      <p:sp>
        <p:nvSpPr>
          <p:cNvPr id="4" name="Slide Number Placeholder 3"/>
          <p:cNvSpPr>
            <a:spLocks noGrp="1"/>
          </p:cNvSpPr>
          <p:nvPr>
            <p:ph type="sldNum" sz="quarter" idx="12"/>
          </p:nvPr>
        </p:nvSpPr>
        <p:spPr/>
        <p:txBody>
          <a:bodyPr/>
          <a:lstStyle/>
          <a:p>
            <a:pPr>
              <a:defRPr/>
            </a:pPr>
            <a:fld id="{6B990315-1F8E-4E7B-B7C4-11BDFBA6392E}" type="slidenum">
              <a:rPr lang="en-US"/>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74638"/>
            <a:ext cx="8229600" cy="792162"/>
          </a:xfrm>
        </p:spPr>
        <p:txBody>
          <a:bodyPr/>
          <a:lstStyle/>
          <a:p>
            <a:pPr eaLnBrk="1" hangingPunct="1"/>
            <a:r>
              <a:rPr lang="en-US" altLang="en-US" dirty="0" smtClean="0"/>
              <a:t>Basic steps in Hypothesis testing</a:t>
            </a:r>
          </a:p>
        </p:txBody>
      </p:sp>
      <p:sp>
        <p:nvSpPr>
          <p:cNvPr id="3" name="Content Placeholder 2"/>
          <p:cNvSpPr>
            <a:spLocks noGrp="1"/>
          </p:cNvSpPr>
          <p:nvPr>
            <p:ph idx="1"/>
          </p:nvPr>
        </p:nvSpPr>
        <p:spPr>
          <a:xfrm>
            <a:off x="342900" y="1255092"/>
            <a:ext cx="8458200" cy="5257800"/>
          </a:xfrm>
        </p:spPr>
        <p:txBody>
          <a:bodyPr rtlCol="0">
            <a:normAutofit/>
          </a:bodyPr>
          <a:lstStyle/>
          <a:p>
            <a:pPr eaLnBrk="1" fontAlgn="auto" hangingPunct="1">
              <a:spcAft>
                <a:spcPts val="0"/>
              </a:spcAft>
              <a:buFont typeface="Arial" pitchFamily="34" charset="0"/>
              <a:buChar char="•"/>
              <a:defRPr/>
            </a:pPr>
            <a:r>
              <a:rPr lang="en-US" sz="2800" dirty="0" smtClean="0"/>
              <a:t>Before the test, set the </a:t>
            </a:r>
            <a:r>
              <a:rPr lang="en-US" sz="2800" u="sng" dirty="0" smtClean="0"/>
              <a:t>significance level, </a:t>
            </a:r>
            <a:r>
              <a:rPr lang="en-US" sz="2800" u="sng" dirty="0" smtClean="0">
                <a:sym typeface="Symbol"/>
              </a:rPr>
              <a:t> </a:t>
            </a:r>
          </a:p>
          <a:p>
            <a:pPr lvl="1" eaLnBrk="1" fontAlgn="auto" hangingPunct="1">
              <a:spcAft>
                <a:spcPts val="0"/>
              </a:spcAft>
              <a:buFont typeface="Arial" pitchFamily="34" charset="0"/>
              <a:buChar char="–"/>
              <a:defRPr/>
            </a:pPr>
            <a:r>
              <a:rPr lang="en-US" sz="2400" dirty="0" smtClean="0">
                <a:sym typeface="Symbol"/>
              </a:rPr>
              <a:t>This is the probability of rejecting the null hypothesis when it is true P(</a:t>
            </a:r>
            <a:r>
              <a:rPr lang="en-US" sz="2400" u="sng" dirty="0" smtClean="0">
                <a:sym typeface="Symbol"/>
              </a:rPr>
              <a:t>Type I error</a:t>
            </a:r>
            <a:r>
              <a:rPr lang="en-US" sz="2400" dirty="0" smtClean="0">
                <a:sym typeface="Symbol"/>
              </a:rPr>
              <a:t>) that you can live with</a:t>
            </a:r>
          </a:p>
          <a:p>
            <a:pPr eaLnBrk="1" fontAlgn="auto" hangingPunct="1">
              <a:spcAft>
                <a:spcPts val="0"/>
              </a:spcAft>
              <a:buFont typeface="Arial" pitchFamily="34" charset="0"/>
              <a:buChar char="•"/>
              <a:defRPr/>
            </a:pPr>
            <a:r>
              <a:rPr lang="en-US" sz="2800" dirty="0" smtClean="0"/>
              <a:t>When you run the test, you get a probability of observing a sample mean as extreme as you did, given that the null hypothesis is true</a:t>
            </a:r>
          </a:p>
          <a:p>
            <a:pPr lvl="1" eaLnBrk="1" fontAlgn="auto" hangingPunct="1">
              <a:spcAft>
                <a:spcPts val="0"/>
              </a:spcAft>
              <a:buFont typeface="Arial" pitchFamily="34" charset="0"/>
              <a:buChar char="–"/>
              <a:defRPr/>
            </a:pPr>
            <a:r>
              <a:rPr lang="en-US" sz="2400" dirty="0" smtClean="0"/>
              <a:t>This probability is the </a:t>
            </a:r>
            <a:r>
              <a:rPr lang="en-US" sz="2400" u="sng" dirty="0" smtClean="0"/>
              <a:t>p-value</a:t>
            </a:r>
          </a:p>
          <a:p>
            <a:pPr eaLnBrk="1" fontAlgn="auto" hangingPunct="1">
              <a:spcAft>
                <a:spcPts val="0"/>
              </a:spcAft>
              <a:buFont typeface="Arial" pitchFamily="34" charset="0"/>
              <a:buChar char="•"/>
              <a:defRPr/>
            </a:pPr>
            <a:r>
              <a:rPr lang="en-US" sz="2800" dirty="0" smtClean="0"/>
              <a:t>If the p-value is less than </a:t>
            </a:r>
            <a:r>
              <a:rPr lang="en-US" sz="2800" dirty="0" smtClean="0">
                <a:sym typeface="Symbol"/>
              </a:rPr>
              <a:t>, (e.g. =0.05 and p=0.013), then the test is called </a:t>
            </a:r>
            <a:r>
              <a:rPr lang="en-US" sz="2800" u="sng" dirty="0" smtClean="0">
                <a:sym typeface="Symbol"/>
              </a:rPr>
              <a:t>statistically significant </a:t>
            </a:r>
            <a:r>
              <a:rPr lang="en-US" sz="2800" dirty="0" smtClean="0">
                <a:sym typeface="Symbol"/>
              </a:rPr>
              <a:t>and the null hypothesis is rejected</a:t>
            </a:r>
            <a:endParaRPr lang="en-US" sz="2800" u="sng" dirty="0" smtClean="0">
              <a:sym typeface="Symbol"/>
            </a:endParaRPr>
          </a:p>
        </p:txBody>
      </p:sp>
      <p:sp>
        <p:nvSpPr>
          <p:cNvPr id="4" name="Slide Number Placeholder 3"/>
          <p:cNvSpPr>
            <a:spLocks noGrp="1"/>
          </p:cNvSpPr>
          <p:nvPr>
            <p:ph type="sldNum" sz="quarter" idx="12"/>
          </p:nvPr>
        </p:nvSpPr>
        <p:spPr/>
        <p:txBody>
          <a:bodyPr/>
          <a:lstStyle/>
          <a:p>
            <a:pPr>
              <a:defRPr/>
            </a:pPr>
            <a:fld id="{8515E7F8-EDD1-4CFB-99A2-061822F48635}" type="slidenum">
              <a:rPr lang="en-US"/>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z="4000" dirty="0" smtClean="0"/>
              <a:t>Hypothesis Testing</a:t>
            </a:r>
            <a:br>
              <a:rPr lang="en-US" altLang="en-US" sz="4000" dirty="0" smtClean="0"/>
            </a:br>
            <a:r>
              <a:rPr lang="en-US" altLang="en-US" sz="4000" dirty="0" smtClean="0"/>
              <a:t>1. State the hypotheses</a:t>
            </a:r>
          </a:p>
        </p:txBody>
      </p:sp>
      <p:sp>
        <p:nvSpPr>
          <p:cNvPr id="32771" name="Rectangle 3"/>
          <p:cNvSpPr>
            <a:spLocks noGrp="1" noChangeArrowheads="1"/>
          </p:cNvSpPr>
          <p:nvPr>
            <p:ph idx="1"/>
          </p:nvPr>
        </p:nvSpPr>
        <p:spPr>
          <a:xfrm>
            <a:off x="457200" y="1600200"/>
            <a:ext cx="8229600" cy="5029200"/>
          </a:xfrm>
        </p:spPr>
        <p:txBody>
          <a:bodyPr/>
          <a:lstStyle/>
          <a:p>
            <a:pPr lvl="2" eaLnBrk="1" hangingPunct="1">
              <a:lnSpc>
                <a:spcPct val="80000"/>
              </a:lnSpc>
              <a:buFontTx/>
              <a:buNone/>
            </a:pPr>
            <a:endParaRPr lang="en-US" altLang="en-US" sz="1600" smtClean="0"/>
          </a:p>
          <a:p>
            <a:pPr eaLnBrk="1" hangingPunct="1">
              <a:lnSpc>
                <a:spcPct val="80000"/>
              </a:lnSpc>
            </a:pPr>
            <a:r>
              <a:rPr lang="en-US" altLang="en-US" sz="2800" smtClean="0"/>
              <a:t>H</a:t>
            </a:r>
            <a:r>
              <a:rPr lang="en-US" altLang="en-US" sz="2800" baseline="-25000" smtClean="0"/>
              <a:t>0 </a:t>
            </a:r>
            <a:r>
              <a:rPr lang="en-US" altLang="en-US" sz="2800" smtClean="0"/>
              <a:t>(the null) and H</a:t>
            </a:r>
            <a:r>
              <a:rPr lang="en-US" altLang="en-US" sz="2800" baseline="-25000" smtClean="0"/>
              <a:t>A </a:t>
            </a:r>
            <a:r>
              <a:rPr lang="en-US" altLang="en-US" sz="2800" smtClean="0"/>
              <a:t>(the alternative) must be mutually exclusive (no overlap) and include all the possibilities </a:t>
            </a:r>
          </a:p>
          <a:p>
            <a:pPr eaLnBrk="1" hangingPunct="1">
              <a:lnSpc>
                <a:spcPct val="80000"/>
              </a:lnSpc>
            </a:pPr>
            <a:r>
              <a:rPr lang="en-US" altLang="en-US" sz="2800" smtClean="0"/>
              <a:t>The alternative is the complement of the null</a:t>
            </a:r>
          </a:p>
        </p:txBody>
      </p:sp>
      <p:sp>
        <p:nvSpPr>
          <p:cNvPr id="5" name="Slide Number Placeholder 4"/>
          <p:cNvSpPr>
            <a:spLocks noGrp="1"/>
          </p:cNvSpPr>
          <p:nvPr>
            <p:ph type="sldNum" sz="quarter" idx="12"/>
          </p:nvPr>
        </p:nvSpPr>
        <p:spPr/>
        <p:txBody>
          <a:bodyPr/>
          <a:lstStyle/>
          <a:p>
            <a:pPr>
              <a:defRPr/>
            </a:pPr>
            <a:fld id="{00598FFC-E4CD-47F3-BE51-AED9C35C385B}"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228600" y="535143"/>
            <a:ext cx="8686800" cy="1139825"/>
          </a:xfrm>
        </p:spPr>
        <p:txBody>
          <a:bodyPr rtlCol="0">
            <a:normAutofit fontScale="90000"/>
          </a:bodyPr>
          <a:lstStyle/>
          <a:p>
            <a:pPr eaLnBrk="1" fontAlgn="auto" hangingPunct="1">
              <a:spcAft>
                <a:spcPts val="0"/>
              </a:spcAft>
              <a:defRPr/>
            </a:pPr>
            <a:r>
              <a:rPr lang="en-US" dirty="0" smtClean="0"/>
              <a:t>Hypothesis Testing</a:t>
            </a:r>
            <a:br>
              <a:rPr lang="en-US" dirty="0" smtClean="0"/>
            </a:br>
            <a:r>
              <a:rPr lang="en-US" sz="4000" dirty="0" smtClean="0"/>
              <a:t>2.  Determine the compatibility with the null    </a:t>
            </a:r>
          </a:p>
        </p:txBody>
      </p:sp>
      <p:sp>
        <p:nvSpPr>
          <p:cNvPr id="33795" name="Rectangle 3"/>
          <p:cNvSpPr>
            <a:spLocks noGrp="1" noChangeArrowheads="1"/>
          </p:cNvSpPr>
          <p:nvPr>
            <p:ph idx="1"/>
          </p:nvPr>
        </p:nvSpPr>
        <p:spPr>
          <a:xfrm>
            <a:off x="457200" y="1951038"/>
            <a:ext cx="8229600" cy="4525962"/>
          </a:xfrm>
        </p:spPr>
        <p:txBody>
          <a:bodyPr/>
          <a:lstStyle/>
          <a:p>
            <a:pPr eaLnBrk="1" hangingPunct="1"/>
            <a:r>
              <a:rPr lang="en-US" altLang="en-US" sz="2800" dirty="0" smtClean="0"/>
              <a:t>We determine if there is enough evidence to reject the null hypothesis (i.e. calculate the test statistic and find the p-value) </a:t>
            </a:r>
          </a:p>
          <a:p>
            <a:pPr lvl="1" eaLnBrk="1" hangingPunct="1"/>
            <a:r>
              <a:rPr lang="en-US" altLang="en-US" sz="2400" dirty="0" smtClean="0"/>
              <a:t>If the null is true, what is the probability of obtaining the sample data as extreme or more extreme?</a:t>
            </a:r>
          </a:p>
          <a:p>
            <a:pPr lvl="2" eaLnBrk="1" hangingPunct="1"/>
            <a:r>
              <a:rPr lang="en-US" altLang="en-US" sz="2000" dirty="0" smtClean="0"/>
              <a:t>Calculate a test statistic</a:t>
            </a:r>
          </a:p>
          <a:p>
            <a:pPr lvl="2" eaLnBrk="1" hangingPunct="1"/>
            <a:r>
              <a:rPr lang="en-US" altLang="en-US" sz="2000" dirty="0" smtClean="0"/>
              <a:t>Find the probability of the test statistic if the null is true</a:t>
            </a:r>
          </a:p>
          <a:p>
            <a:pPr lvl="1" eaLnBrk="1" hangingPunct="1"/>
            <a:r>
              <a:rPr lang="en-US" altLang="en-US" sz="2400" dirty="0" smtClean="0"/>
              <a:t>This probability is call the p-value</a:t>
            </a:r>
          </a:p>
        </p:txBody>
      </p:sp>
      <p:sp>
        <p:nvSpPr>
          <p:cNvPr id="5" name="Slide Number Placeholder 4"/>
          <p:cNvSpPr>
            <a:spLocks noGrp="1"/>
          </p:cNvSpPr>
          <p:nvPr>
            <p:ph type="sldNum" sz="quarter" idx="12"/>
          </p:nvPr>
        </p:nvSpPr>
        <p:spPr/>
        <p:txBody>
          <a:bodyPr/>
          <a:lstStyle/>
          <a:p>
            <a:pPr>
              <a:defRPr/>
            </a:pPr>
            <a:fld id="{61973C98-5208-4B2E-88DA-2B81D6F7709A}"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04800" y="460375"/>
            <a:ext cx="8686800" cy="1139825"/>
          </a:xfrm>
        </p:spPr>
        <p:txBody>
          <a:bodyPr/>
          <a:lstStyle/>
          <a:p>
            <a:pPr eaLnBrk="1" hangingPunct="1"/>
            <a:r>
              <a:rPr lang="en-US" altLang="en-US" dirty="0" smtClean="0"/>
              <a:t>Hypothesis Testing</a:t>
            </a:r>
            <a:br>
              <a:rPr lang="en-US" altLang="en-US" dirty="0" smtClean="0"/>
            </a:br>
            <a:r>
              <a:rPr lang="en-US" altLang="en-US" sz="4000" dirty="0" smtClean="0"/>
              <a:t>3.  Reject or fail to reject</a:t>
            </a:r>
          </a:p>
        </p:txBody>
      </p:sp>
      <p:sp>
        <p:nvSpPr>
          <p:cNvPr id="34819" name="Rectangle 3"/>
          <p:cNvSpPr>
            <a:spLocks noGrp="1" noChangeArrowheads="1"/>
          </p:cNvSpPr>
          <p:nvPr>
            <p:ph idx="1"/>
          </p:nvPr>
        </p:nvSpPr>
        <p:spPr>
          <a:xfrm>
            <a:off x="425605" y="1814512"/>
            <a:ext cx="8229600" cy="4724400"/>
          </a:xfrm>
        </p:spPr>
        <p:txBody>
          <a:bodyPr/>
          <a:lstStyle/>
          <a:p>
            <a:pPr eaLnBrk="1" hangingPunct="1"/>
            <a:r>
              <a:rPr lang="en-US" altLang="en-US" sz="2800" dirty="0" smtClean="0"/>
              <a:t>If the p-value (the probability of obtaining the sample data and corresponding test statistic if the null is true) is sufficiently small (we often use 5%) then we reject the null and say the test was statistically significant.  </a:t>
            </a:r>
          </a:p>
          <a:p>
            <a:pPr eaLnBrk="1" hangingPunct="1"/>
            <a:r>
              <a:rPr lang="en-US" altLang="en-US" sz="2800" dirty="0" smtClean="0"/>
              <a:t>This 5% is </a:t>
            </a:r>
            <a:r>
              <a:rPr lang="el-GR" altLang="en-US" sz="2800" dirty="0" smtClean="0"/>
              <a:t>α</a:t>
            </a:r>
            <a:r>
              <a:rPr lang="en-US" altLang="en-US" sz="2800" dirty="0" smtClean="0"/>
              <a:t>, the significance </a:t>
            </a:r>
            <a:r>
              <a:rPr lang="en-US" altLang="en-US" sz="2800" dirty="0" smtClean="0"/>
              <a:t>level</a:t>
            </a:r>
          </a:p>
          <a:p>
            <a:pPr eaLnBrk="1" hangingPunct="1"/>
            <a:r>
              <a:rPr lang="en-US" altLang="en-US" sz="2800" u="sng" dirty="0"/>
              <a:t>If we fail to reject the null hypothesis, it does not mean that we accept it.</a:t>
            </a:r>
          </a:p>
          <a:p>
            <a:pPr eaLnBrk="1" hangingPunct="1"/>
            <a:endParaRPr lang="en-US" altLang="en-US" sz="2800" dirty="0" smtClean="0"/>
          </a:p>
          <a:p>
            <a:pPr eaLnBrk="1" hangingPunct="1"/>
            <a:endParaRPr lang="en-US" altLang="en-US" sz="2800" b="1" dirty="0" smtClean="0">
              <a:solidFill>
                <a:srgbClr val="FF9933"/>
              </a:solidFill>
            </a:endParaRPr>
          </a:p>
        </p:txBody>
      </p:sp>
      <p:sp>
        <p:nvSpPr>
          <p:cNvPr id="5" name="Slide Number Placeholder 4"/>
          <p:cNvSpPr>
            <a:spLocks noGrp="1"/>
          </p:cNvSpPr>
          <p:nvPr>
            <p:ph type="sldNum" sz="quarter" idx="12"/>
          </p:nvPr>
        </p:nvSpPr>
        <p:spPr/>
        <p:txBody>
          <a:bodyPr/>
          <a:lstStyle/>
          <a:p>
            <a:pPr>
              <a:defRPr/>
            </a:pPr>
            <a:fld id="{ED77D21E-A641-46AD-881D-22575ACBB4B3}"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84797"/>
            <a:ext cx="8229600" cy="712787"/>
          </a:xfrm>
        </p:spPr>
        <p:txBody>
          <a:bodyPr/>
          <a:lstStyle/>
          <a:p>
            <a:pPr eaLnBrk="1" hangingPunct="1"/>
            <a:r>
              <a:rPr lang="en-US" altLang="en-US" dirty="0" smtClean="0"/>
              <a:t>Hypothesis Testing of one mean</a:t>
            </a:r>
          </a:p>
        </p:txBody>
      </p:sp>
      <p:sp>
        <p:nvSpPr>
          <p:cNvPr id="37891" name="Rectangle 3"/>
          <p:cNvSpPr>
            <a:spLocks noGrp="1" noChangeArrowheads="1"/>
          </p:cNvSpPr>
          <p:nvPr>
            <p:ph type="body" sz="half" idx="1"/>
          </p:nvPr>
        </p:nvSpPr>
        <p:spPr>
          <a:xfrm>
            <a:off x="381000" y="990600"/>
            <a:ext cx="8382000" cy="4525963"/>
          </a:xfrm>
        </p:spPr>
        <p:txBody>
          <a:bodyPr/>
          <a:lstStyle/>
          <a:p>
            <a:pPr eaLnBrk="1" hangingPunct="1">
              <a:lnSpc>
                <a:spcPct val="80000"/>
              </a:lnSpc>
            </a:pPr>
            <a:r>
              <a:rPr lang="en-US" altLang="en-US" sz="2400" dirty="0" smtClean="0"/>
              <a:t>We want to test whether a mean is equal to some hypothesized value</a:t>
            </a:r>
          </a:p>
          <a:p>
            <a:pPr eaLnBrk="1" hangingPunct="1">
              <a:lnSpc>
                <a:spcPct val="80000"/>
              </a:lnSpc>
            </a:pPr>
            <a:r>
              <a:rPr lang="en-US" altLang="en-US" sz="2400" dirty="0" smtClean="0"/>
              <a:t>If </a:t>
            </a:r>
            <a:r>
              <a:rPr lang="en-US" altLang="en-US" sz="2400" dirty="0" smtClean="0"/>
              <a:t>we believe there might be deviations in either direction, we use a two-sided test</a:t>
            </a:r>
          </a:p>
          <a:p>
            <a:pPr eaLnBrk="1" hangingPunct="1">
              <a:lnSpc>
                <a:spcPct val="80000"/>
              </a:lnSpc>
            </a:pPr>
            <a:r>
              <a:rPr lang="en-US" altLang="en-US" sz="2400" dirty="0" smtClean="0"/>
              <a:t>Two sided test:</a:t>
            </a:r>
          </a:p>
          <a:p>
            <a:pPr lvl="1" eaLnBrk="1" hangingPunct="1">
              <a:lnSpc>
                <a:spcPct val="80000"/>
              </a:lnSpc>
            </a:pPr>
            <a:r>
              <a:rPr lang="en-US" altLang="en-US" sz="2400" dirty="0" smtClean="0"/>
              <a:t>Null hypothesis:</a:t>
            </a:r>
            <a:r>
              <a:rPr lang="en-US" altLang="en-US" sz="1800" dirty="0" smtClean="0"/>
              <a:t>  </a:t>
            </a:r>
            <a:r>
              <a:rPr lang="en-US" altLang="en-US" sz="2400" dirty="0" smtClean="0"/>
              <a:t>H</a:t>
            </a:r>
            <a:r>
              <a:rPr lang="en-US" altLang="en-US" sz="2400" baseline="-25000" dirty="0" smtClean="0"/>
              <a:t>0</a:t>
            </a:r>
            <a:r>
              <a:rPr lang="en-US" altLang="en-US" sz="2400" dirty="0" smtClean="0"/>
              <a:t>: </a:t>
            </a:r>
            <a:r>
              <a:rPr lang="el-GR" altLang="en-US" sz="2400" dirty="0" smtClean="0">
                <a:cs typeface="Arial" charset="0"/>
              </a:rPr>
              <a:t>μ</a:t>
            </a:r>
            <a:r>
              <a:rPr lang="en-US" altLang="en-US" sz="2400" dirty="0" smtClean="0">
                <a:cs typeface="Arial" charset="0"/>
              </a:rPr>
              <a:t>=</a:t>
            </a:r>
            <a:r>
              <a:rPr lang="el-GR" altLang="en-US" sz="2400" dirty="0" smtClean="0">
                <a:cs typeface="Arial" charset="0"/>
              </a:rPr>
              <a:t>μ</a:t>
            </a:r>
            <a:r>
              <a:rPr lang="en-US" altLang="en-US" sz="2400" baseline="-25000" dirty="0" smtClean="0">
                <a:cs typeface="Arial" charset="0"/>
              </a:rPr>
              <a:t>0</a:t>
            </a:r>
          </a:p>
          <a:p>
            <a:pPr lvl="1" eaLnBrk="1" hangingPunct="1">
              <a:lnSpc>
                <a:spcPct val="80000"/>
              </a:lnSpc>
            </a:pPr>
            <a:r>
              <a:rPr lang="en-US" altLang="en-US" sz="2400" dirty="0" smtClean="0">
                <a:cs typeface="Arial" charset="0"/>
              </a:rPr>
              <a:t>Alternative hypothesis:  </a:t>
            </a:r>
            <a:r>
              <a:rPr lang="en-US" altLang="en-US" sz="2400" dirty="0" smtClean="0"/>
              <a:t>H</a:t>
            </a:r>
            <a:r>
              <a:rPr lang="en-US" altLang="en-US" sz="2400" baseline="-25000" dirty="0" smtClean="0"/>
              <a:t>A</a:t>
            </a:r>
            <a:r>
              <a:rPr lang="en-US" altLang="en-US" sz="2400" dirty="0" smtClean="0"/>
              <a:t>: </a:t>
            </a:r>
            <a:r>
              <a:rPr lang="el-GR" altLang="en-US" sz="2400" dirty="0" smtClean="0">
                <a:cs typeface="Arial" charset="0"/>
              </a:rPr>
              <a:t>μ</a:t>
            </a:r>
            <a:r>
              <a:rPr lang="en-US" altLang="en-US" sz="2400" dirty="0" smtClean="0">
                <a:cs typeface="Arial" charset="0"/>
              </a:rPr>
              <a:t>≠</a:t>
            </a:r>
            <a:r>
              <a:rPr lang="el-GR" altLang="en-US" sz="2400" dirty="0" smtClean="0">
                <a:cs typeface="Arial" charset="0"/>
              </a:rPr>
              <a:t>μ</a:t>
            </a:r>
            <a:r>
              <a:rPr lang="en-US" altLang="en-US" sz="2400" baseline="-25000" dirty="0" smtClean="0">
                <a:cs typeface="Arial" charset="0"/>
              </a:rPr>
              <a:t>0</a:t>
            </a:r>
            <a:endParaRPr lang="en-US" altLang="en-US" dirty="0" smtClean="0">
              <a:cs typeface="Arial" charset="0"/>
            </a:endParaRPr>
          </a:p>
          <a:p>
            <a:pPr eaLnBrk="1" fontAlgn="auto" hangingPunct="1">
              <a:lnSpc>
                <a:spcPct val="80000"/>
              </a:lnSpc>
              <a:spcAft>
                <a:spcPts val="0"/>
              </a:spcAft>
              <a:buFont typeface="Arial" pitchFamily="34" charset="0"/>
              <a:buChar char="•"/>
              <a:defRPr/>
            </a:pPr>
            <a:r>
              <a:rPr lang="en-US" sz="2400" dirty="0"/>
              <a:t>If we only care about values above or below a certain value, we use a one-sided test</a:t>
            </a:r>
          </a:p>
          <a:p>
            <a:pPr eaLnBrk="1" fontAlgn="auto" hangingPunct="1">
              <a:lnSpc>
                <a:spcPct val="80000"/>
              </a:lnSpc>
              <a:spcAft>
                <a:spcPts val="0"/>
              </a:spcAft>
              <a:buFont typeface="Arial" pitchFamily="34" charset="0"/>
              <a:buChar char="•"/>
              <a:defRPr/>
            </a:pPr>
            <a:r>
              <a:rPr lang="en-US" sz="2400" dirty="0"/>
              <a:t>One sided test: </a:t>
            </a:r>
          </a:p>
          <a:p>
            <a:pPr lvl="1" eaLnBrk="1" fontAlgn="auto" hangingPunct="1">
              <a:lnSpc>
                <a:spcPct val="80000"/>
              </a:lnSpc>
              <a:spcAft>
                <a:spcPts val="0"/>
              </a:spcAft>
              <a:buFont typeface="Arial" pitchFamily="34" charset="0"/>
              <a:buChar char="–"/>
              <a:defRPr/>
            </a:pPr>
            <a:r>
              <a:rPr lang="en-US" sz="2400" dirty="0"/>
              <a:t>Null hypothesis:</a:t>
            </a:r>
            <a:r>
              <a:rPr lang="en-US" sz="1800" dirty="0"/>
              <a:t>  </a:t>
            </a:r>
            <a:r>
              <a:rPr lang="en-US" sz="2400" dirty="0"/>
              <a:t>H</a:t>
            </a:r>
            <a:r>
              <a:rPr lang="en-US" sz="2400" baseline="-25000" dirty="0"/>
              <a:t>0</a:t>
            </a:r>
            <a:r>
              <a:rPr lang="en-US" sz="2400" dirty="0"/>
              <a:t>: </a:t>
            </a:r>
            <a:r>
              <a:rPr lang="el-GR" sz="2400" dirty="0">
                <a:cs typeface="Arial" charset="0"/>
              </a:rPr>
              <a:t>μ</a:t>
            </a:r>
            <a:r>
              <a:rPr lang="en-US" sz="2400" dirty="0">
                <a:cs typeface="Arial" charset="0"/>
              </a:rPr>
              <a:t>≥</a:t>
            </a:r>
            <a:r>
              <a:rPr lang="el-GR" sz="2400" dirty="0">
                <a:cs typeface="Arial" charset="0"/>
              </a:rPr>
              <a:t>μ</a:t>
            </a:r>
            <a:r>
              <a:rPr lang="en-US" sz="2400" baseline="-25000" dirty="0">
                <a:cs typeface="Arial" charset="0"/>
              </a:rPr>
              <a:t>0</a:t>
            </a:r>
          </a:p>
          <a:p>
            <a:pPr lvl="1" eaLnBrk="1" fontAlgn="auto" hangingPunct="1">
              <a:lnSpc>
                <a:spcPct val="80000"/>
              </a:lnSpc>
              <a:spcAft>
                <a:spcPts val="0"/>
              </a:spcAft>
              <a:buFont typeface="Arial" pitchFamily="34" charset="0"/>
              <a:buChar char="–"/>
              <a:defRPr/>
            </a:pPr>
            <a:r>
              <a:rPr lang="en-US" sz="2400" dirty="0">
                <a:cs typeface="Arial" charset="0"/>
              </a:rPr>
              <a:t>Alternative hypothesis:  </a:t>
            </a:r>
            <a:r>
              <a:rPr lang="en-US" sz="2400" dirty="0"/>
              <a:t>H</a:t>
            </a:r>
            <a:r>
              <a:rPr lang="en-US" sz="2400" baseline="-25000" dirty="0"/>
              <a:t>A</a:t>
            </a:r>
            <a:r>
              <a:rPr lang="en-US" sz="2400" dirty="0"/>
              <a:t>: </a:t>
            </a:r>
            <a:r>
              <a:rPr lang="el-GR" sz="2400" dirty="0">
                <a:cs typeface="Arial" charset="0"/>
              </a:rPr>
              <a:t>μ</a:t>
            </a:r>
            <a:r>
              <a:rPr lang="en-US" sz="2400" dirty="0">
                <a:cs typeface="Arial" charset="0"/>
              </a:rPr>
              <a:t>&lt;</a:t>
            </a:r>
            <a:r>
              <a:rPr lang="el-GR" sz="2400" dirty="0">
                <a:cs typeface="Arial" charset="0"/>
              </a:rPr>
              <a:t>μ</a:t>
            </a:r>
            <a:r>
              <a:rPr lang="en-US" sz="2400" baseline="-25000" dirty="0">
                <a:cs typeface="Arial" charset="0"/>
              </a:rPr>
              <a:t>0</a:t>
            </a:r>
            <a:endParaRPr lang="en-US" dirty="0">
              <a:cs typeface="Arial" charset="0"/>
            </a:endParaRPr>
          </a:p>
          <a:p>
            <a:pPr eaLnBrk="1" fontAlgn="auto" hangingPunct="1">
              <a:lnSpc>
                <a:spcPct val="80000"/>
              </a:lnSpc>
              <a:spcAft>
                <a:spcPts val="0"/>
              </a:spcAft>
              <a:buNone/>
              <a:defRPr/>
            </a:pPr>
            <a:r>
              <a:rPr lang="en-US" sz="2400" dirty="0"/>
              <a:t> or </a:t>
            </a:r>
          </a:p>
          <a:p>
            <a:pPr lvl="1" eaLnBrk="1" fontAlgn="auto" hangingPunct="1">
              <a:lnSpc>
                <a:spcPct val="80000"/>
              </a:lnSpc>
              <a:spcAft>
                <a:spcPts val="0"/>
              </a:spcAft>
              <a:buFont typeface="Arial" pitchFamily="34" charset="0"/>
              <a:buChar char="–"/>
              <a:defRPr/>
            </a:pPr>
            <a:r>
              <a:rPr lang="en-US" sz="2400" dirty="0"/>
              <a:t>Null hypothesis:</a:t>
            </a:r>
            <a:r>
              <a:rPr lang="en-US" sz="1800" dirty="0"/>
              <a:t>  </a:t>
            </a:r>
            <a:r>
              <a:rPr lang="en-US" sz="2400" dirty="0"/>
              <a:t>H</a:t>
            </a:r>
            <a:r>
              <a:rPr lang="en-US" sz="2400" baseline="-25000" dirty="0"/>
              <a:t>0</a:t>
            </a:r>
            <a:r>
              <a:rPr lang="en-US" sz="2400" dirty="0"/>
              <a:t>: </a:t>
            </a:r>
            <a:r>
              <a:rPr lang="el-GR" sz="2400" dirty="0">
                <a:cs typeface="Arial" charset="0"/>
              </a:rPr>
              <a:t>μ</a:t>
            </a:r>
            <a:r>
              <a:rPr lang="en-US" sz="2400" dirty="0">
                <a:cs typeface="Arial" charset="0"/>
              </a:rPr>
              <a:t>≤</a:t>
            </a:r>
            <a:r>
              <a:rPr lang="el-GR" sz="2400" dirty="0">
                <a:cs typeface="Arial" charset="0"/>
              </a:rPr>
              <a:t>μ</a:t>
            </a:r>
            <a:r>
              <a:rPr lang="en-US" sz="2400" baseline="-25000" dirty="0">
                <a:cs typeface="Arial" charset="0"/>
              </a:rPr>
              <a:t>0</a:t>
            </a:r>
          </a:p>
          <a:p>
            <a:pPr lvl="1" eaLnBrk="1" fontAlgn="auto" hangingPunct="1">
              <a:lnSpc>
                <a:spcPct val="80000"/>
              </a:lnSpc>
              <a:spcAft>
                <a:spcPts val="0"/>
              </a:spcAft>
              <a:buFont typeface="Arial" pitchFamily="34" charset="0"/>
              <a:buChar char="–"/>
              <a:defRPr/>
            </a:pPr>
            <a:r>
              <a:rPr lang="en-US" sz="2400" dirty="0">
                <a:cs typeface="Arial" charset="0"/>
              </a:rPr>
              <a:t>Alternative hypothesis:  </a:t>
            </a:r>
            <a:r>
              <a:rPr lang="en-US" sz="2400" dirty="0"/>
              <a:t>H</a:t>
            </a:r>
            <a:r>
              <a:rPr lang="en-US" sz="2400" baseline="-25000" dirty="0"/>
              <a:t>A</a:t>
            </a:r>
            <a:r>
              <a:rPr lang="en-US" sz="2400" dirty="0"/>
              <a:t>: </a:t>
            </a:r>
            <a:r>
              <a:rPr lang="el-GR" sz="2400" dirty="0">
                <a:cs typeface="Arial" charset="0"/>
              </a:rPr>
              <a:t>μ</a:t>
            </a:r>
            <a:r>
              <a:rPr lang="en-US" sz="2400" dirty="0">
                <a:cs typeface="Arial" charset="0"/>
              </a:rPr>
              <a:t>&gt;</a:t>
            </a:r>
            <a:r>
              <a:rPr lang="el-GR" sz="2400" dirty="0">
                <a:cs typeface="Arial" charset="0"/>
              </a:rPr>
              <a:t>μ</a:t>
            </a:r>
            <a:r>
              <a:rPr lang="en-US" sz="2400" baseline="-25000" dirty="0">
                <a:cs typeface="Arial" charset="0"/>
              </a:rPr>
              <a:t>0</a:t>
            </a:r>
            <a:endParaRPr lang="en-US" dirty="0">
              <a:cs typeface="Arial" charset="0"/>
            </a:endParaRPr>
          </a:p>
          <a:p>
            <a:pPr eaLnBrk="1" fontAlgn="auto" hangingPunct="1">
              <a:lnSpc>
                <a:spcPct val="80000"/>
              </a:lnSpc>
              <a:spcAft>
                <a:spcPts val="0"/>
              </a:spcAft>
              <a:buNone/>
              <a:defRPr/>
            </a:pPr>
            <a:endParaRPr lang="en-US" sz="2000" dirty="0"/>
          </a:p>
          <a:p>
            <a:pPr eaLnBrk="1" hangingPunct="1">
              <a:lnSpc>
                <a:spcPct val="80000"/>
              </a:lnSpc>
            </a:pPr>
            <a:endParaRPr lang="en-US" altLang="en-US" sz="2400" dirty="0" smtClean="0"/>
          </a:p>
          <a:p>
            <a:pPr eaLnBrk="1" hangingPunct="1">
              <a:lnSpc>
                <a:spcPct val="80000"/>
              </a:lnSpc>
              <a:buFont typeface="Arial" charset="0"/>
              <a:buNone/>
            </a:pPr>
            <a:endParaRPr lang="en-US" altLang="en-US" sz="2000" dirty="0" smtClean="0"/>
          </a:p>
          <a:p>
            <a:pPr eaLnBrk="1" hangingPunct="1">
              <a:lnSpc>
                <a:spcPct val="80000"/>
              </a:lnSpc>
            </a:pPr>
            <a:endParaRPr lang="en-US" altLang="en-US" sz="2000" dirty="0" smtClean="0"/>
          </a:p>
          <a:p>
            <a:pPr eaLnBrk="1" hangingPunct="1">
              <a:lnSpc>
                <a:spcPct val="80000"/>
              </a:lnSpc>
              <a:buFont typeface="Arial" charset="0"/>
              <a:buNone/>
            </a:pPr>
            <a:endParaRPr lang="en-US" altLang="en-US" sz="1600" baseline="-25000" dirty="0" smtClean="0">
              <a:cs typeface="Arial" charset="0"/>
            </a:endParaRPr>
          </a:p>
        </p:txBody>
      </p:sp>
      <p:sp>
        <p:nvSpPr>
          <p:cNvPr id="5" name="Slide Number Placeholder 4"/>
          <p:cNvSpPr>
            <a:spLocks noGrp="1"/>
          </p:cNvSpPr>
          <p:nvPr>
            <p:ph type="sldNum" sz="quarter" idx="12"/>
          </p:nvPr>
        </p:nvSpPr>
        <p:spPr/>
        <p:txBody>
          <a:bodyPr/>
          <a:lstStyle/>
          <a:p>
            <a:pPr>
              <a:defRPr/>
            </a:pPr>
            <a:fld id="{8A2F7282-EF36-4EA2-8E60-675AB8CDA5CB}" type="slidenum">
              <a:rPr lang="en-US"/>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6" name="Content Placeholder 5"/>
              <p:cNvSpPr>
                <a:spLocks noGrp="1"/>
              </p:cNvSpPr>
              <p:nvPr>
                <p:ph idx="1"/>
              </p:nvPr>
            </p:nvSpPr>
            <p:spPr>
              <a:xfrm>
                <a:off x="533400" y="1476955"/>
                <a:ext cx="8229600" cy="4525963"/>
              </a:xfrm>
            </p:spPr>
            <p:txBody>
              <a:bodyPr/>
              <a:lstStyle/>
              <a:p>
                <a:r>
                  <a:rPr lang="en-US" dirty="0" smtClean="0"/>
                  <a:t>The distribution of the sample mean </a:t>
                </a:r>
                <a14:m>
                  <m:oMath xmlns:m="http://schemas.openxmlformats.org/officeDocument/2006/math">
                    <m:acc>
                      <m:accPr>
                        <m:chr m:val="̅"/>
                        <m:ctrlPr>
                          <a:rPr lang="en-US" i="1" smtClean="0">
                            <a:latin typeface="Cambria Math" charset="0"/>
                          </a:rPr>
                        </m:ctrlPr>
                      </m:accPr>
                      <m:e>
                        <m:r>
                          <a:rPr lang="en-US" b="0" i="1" smtClean="0">
                            <a:latin typeface="Cambria Math"/>
                          </a:rPr>
                          <m:t>𝑥</m:t>
                        </m:r>
                      </m:e>
                    </m:acc>
                  </m:oMath>
                </a14:m>
                <a:r>
                  <a:rPr lang="en-US" dirty="0" smtClean="0"/>
                  <a:t> if n is large enough is normal by the CLT. So you can calculate the z statistic:</a:t>
                </a:r>
              </a:p>
              <a:p>
                <a:pPr marL="0" indent="0">
                  <a:buNone/>
                </a:pPr>
                <a14:m>
                  <m:oMathPara xmlns:m="http://schemas.openxmlformats.org/officeDocument/2006/math">
                    <m:oMathParaPr>
                      <m:jc m:val="centerGroup"/>
                    </m:oMathParaPr>
                    <m:oMath xmlns:m="http://schemas.openxmlformats.org/officeDocument/2006/math">
                      <m:sSub>
                        <m:sSubPr>
                          <m:ctrlPr>
                            <a:rPr lang="en-US" i="1" smtClean="0">
                              <a:latin typeface="Cambria Math" charset="0"/>
                            </a:rPr>
                          </m:ctrlPr>
                        </m:sSubPr>
                        <m:e>
                          <m:r>
                            <a:rPr lang="en-US" b="0" i="1" smtClean="0">
                              <a:latin typeface="Cambria Math"/>
                            </a:rPr>
                            <m:t>𝑧</m:t>
                          </m:r>
                        </m:e>
                        <m:sub>
                          <m:r>
                            <a:rPr lang="en-US" b="0" i="1" smtClean="0">
                              <a:latin typeface="Cambria Math"/>
                            </a:rPr>
                            <m:t>𝑠𝑡𝑎𝑡</m:t>
                          </m:r>
                        </m:sub>
                      </m:sSub>
                      <m:r>
                        <a:rPr lang="en-US" b="0" i="1" smtClean="0">
                          <a:latin typeface="Cambria Math"/>
                        </a:rPr>
                        <m:t>=</m:t>
                      </m:r>
                      <m:f>
                        <m:fPr>
                          <m:ctrlPr>
                            <a:rPr lang="en-US" b="0" i="1" smtClean="0">
                              <a:latin typeface="Cambria Math" charset="0"/>
                            </a:rPr>
                          </m:ctrlPr>
                        </m:fPr>
                        <m:num>
                          <m:acc>
                            <m:accPr>
                              <m:chr m:val="̅"/>
                              <m:ctrlPr>
                                <a:rPr lang="en-US" b="0" i="1" smtClean="0">
                                  <a:latin typeface="Cambria Math" charset="0"/>
                                </a:rPr>
                              </m:ctrlPr>
                            </m:accPr>
                            <m:e>
                              <m:r>
                                <a:rPr lang="en-US" b="0" i="1" smtClean="0">
                                  <a:latin typeface="Cambria Math"/>
                                </a:rPr>
                                <m:t>𝑥</m:t>
                              </m:r>
                            </m:e>
                          </m:acc>
                          <m:r>
                            <a:rPr lang="en-US" b="0" i="1" smtClean="0">
                              <a:latin typeface="Cambria Math"/>
                            </a:rPr>
                            <m:t>−</m:t>
                          </m:r>
                          <m:sSub>
                            <m:sSubPr>
                              <m:ctrlPr>
                                <a:rPr lang="en-US" b="0" i="1" smtClean="0">
                                  <a:latin typeface="Cambria Math" charset="0"/>
                                </a:rPr>
                              </m:ctrlPr>
                            </m:sSubPr>
                            <m:e>
                              <m:r>
                                <a:rPr lang="en-US" b="0" i="1" smtClean="0">
                                  <a:latin typeface="Cambria Math"/>
                                  <a:ea typeface="Cambria Math"/>
                                </a:rPr>
                                <m:t>𝜇</m:t>
                              </m:r>
                            </m:e>
                            <m:sub>
                              <m:r>
                                <a:rPr lang="en-US" b="0" i="1" smtClean="0">
                                  <a:latin typeface="Cambria Math"/>
                                </a:rPr>
                                <m:t>0</m:t>
                              </m:r>
                            </m:sub>
                          </m:sSub>
                        </m:num>
                        <m:den>
                          <m:f>
                            <m:fPr>
                              <m:type m:val="skw"/>
                              <m:ctrlPr>
                                <a:rPr lang="en-US" b="0" i="1" smtClean="0">
                                  <a:latin typeface="Cambria Math" charset="0"/>
                                </a:rPr>
                              </m:ctrlPr>
                            </m:fPr>
                            <m:num>
                              <m:r>
                                <a:rPr lang="en-US" b="0" i="1" smtClean="0">
                                  <a:latin typeface="Cambria Math"/>
                                  <a:ea typeface="Cambria Math"/>
                                </a:rPr>
                                <m:t>𝜎</m:t>
                              </m:r>
                            </m:num>
                            <m:den>
                              <m:rad>
                                <m:radPr>
                                  <m:degHide m:val="on"/>
                                  <m:ctrlPr>
                                    <a:rPr lang="en-US" b="0" i="1" smtClean="0">
                                      <a:latin typeface="Cambria Math" charset="0"/>
                                    </a:rPr>
                                  </m:ctrlPr>
                                </m:radPr>
                                <m:deg/>
                                <m:e>
                                  <m:r>
                                    <a:rPr lang="en-US" b="0" i="1" smtClean="0">
                                      <a:latin typeface="Cambria Math"/>
                                    </a:rPr>
                                    <m:t>𝑛</m:t>
                                  </m:r>
                                </m:e>
                              </m:rad>
                            </m:den>
                          </m:f>
                        </m:den>
                      </m:f>
                    </m:oMath>
                  </m:oMathPara>
                </a14:m>
                <a:endParaRPr lang="en-US" dirty="0" smtClean="0"/>
              </a:p>
              <a:p>
                <a:pPr marL="0" indent="0">
                  <a:buNone/>
                </a:pPr>
                <a:r>
                  <a:rPr lang="en-US" dirty="0" smtClean="0"/>
                  <a:t>If </a:t>
                </a:r>
                <a:r>
                  <a:rPr lang="el-GR" dirty="0" smtClean="0"/>
                  <a:t>σ</a:t>
                </a:r>
                <a:r>
                  <a:rPr lang="en-US" dirty="0" smtClean="0"/>
                  <a:t> is not known, calculate</a:t>
                </a: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charset="0"/>
                            </a:rPr>
                          </m:ctrlPr>
                        </m:sSubPr>
                        <m:e>
                          <m:r>
                            <a:rPr lang="en-US" b="0" i="1" smtClean="0">
                              <a:latin typeface="Cambria Math"/>
                            </a:rPr>
                            <m:t>𝑡</m:t>
                          </m:r>
                        </m:e>
                        <m:sub>
                          <m:r>
                            <a:rPr lang="en-US" i="1">
                              <a:latin typeface="Cambria Math"/>
                            </a:rPr>
                            <m:t>𝑠𝑡𝑎𝑡</m:t>
                          </m:r>
                        </m:sub>
                      </m:sSub>
                      <m:r>
                        <a:rPr lang="en-US" i="1">
                          <a:latin typeface="Cambria Math"/>
                        </a:rPr>
                        <m:t>=</m:t>
                      </m:r>
                      <m:f>
                        <m:fPr>
                          <m:ctrlPr>
                            <a:rPr lang="en-US" i="1">
                              <a:latin typeface="Cambria Math" charset="0"/>
                            </a:rPr>
                          </m:ctrlPr>
                        </m:fPr>
                        <m:num>
                          <m:acc>
                            <m:accPr>
                              <m:chr m:val="̅"/>
                              <m:ctrlPr>
                                <a:rPr lang="en-US" i="1">
                                  <a:latin typeface="Cambria Math" charset="0"/>
                                </a:rPr>
                              </m:ctrlPr>
                            </m:accPr>
                            <m:e>
                              <m:r>
                                <a:rPr lang="en-US" i="1">
                                  <a:latin typeface="Cambria Math"/>
                                </a:rPr>
                                <m:t>𝑥</m:t>
                              </m:r>
                            </m:e>
                          </m:acc>
                          <m:r>
                            <a:rPr lang="en-US" i="1">
                              <a:latin typeface="Cambria Math"/>
                            </a:rPr>
                            <m:t>−</m:t>
                          </m:r>
                          <m:sSub>
                            <m:sSubPr>
                              <m:ctrlPr>
                                <a:rPr lang="en-US" i="1">
                                  <a:latin typeface="Cambria Math" charset="0"/>
                                </a:rPr>
                              </m:ctrlPr>
                            </m:sSubPr>
                            <m:e>
                              <m:r>
                                <a:rPr lang="en-US" i="1">
                                  <a:latin typeface="Cambria Math"/>
                                  <a:ea typeface="Cambria Math"/>
                                </a:rPr>
                                <m:t>𝜇</m:t>
                              </m:r>
                            </m:e>
                            <m:sub>
                              <m:r>
                                <a:rPr lang="en-US" i="1">
                                  <a:latin typeface="Cambria Math"/>
                                </a:rPr>
                                <m:t>0</m:t>
                              </m:r>
                            </m:sub>
                          </m:sSub>
                        </m:num>
                        <m:den>
                          <m:f>
                            <m:fPr>
                              <m:type m:val="skw"/>
                              <m:ctrlPr>
                                <a:rPr lang="en-US" i="1">
                                  <a:latin typeface="Cambria Math" charset="0"/>
                                </a:rPr>
                              </m:ctrlPr>
                            </m:fPr>
                            <m:num>
                              <m:r>
                                <a:rPr lang="en-US" b="0" i="1" smtClean="0">
                                  <a:latin typeface="Cambria Math"/>
                                  <a:ea typeface="Cambria Math"/>
                                </a:rPr>
                                <m:t>𝑠</m:t>
                              </m:r>
                            </m:num>
                            <m:den>
                              <m:rad>
                                <m:radPr>
                                  <m:degHide m:val="on"/>
                                  <m:ctrlPr>
                                    <a:rPr lang="en-US" i="1">
                                      <a:latin typeface="Cambria Math" charset="0"/>
                                    </a:rPr>
                                  </m:ctrlPr>
                                </m:radPr>
                                <m:deg/>
                                <m:e>
                                  <m:r>
                                    <a:rPr lang="en-US" i="1">
                                      <a:latin typeface="Cambria Math"/>
                                    </a:rPr>
                                    <m:t>𝑛</m:t>
                                  </m:r>
                                </m:e>
                              </m:rad>
                            </m:den>
                          </m:f>
                        </m:den>
                      </m:f>
                    </m:oMath>
                  </m:oMathPara>
                </a14:m>
                <a:endParaRPr lang="en-US" dirty="0"/>
              </a:p>
              <a:p>
                <a:pPr marL="0" indent="0">
                  <a:buNone/>
                </a:pPr>
                <a:endParaRPr lang="en-US" dirty="0"/>
              </a:p>
            </p:txBody>
          </p:sp>
        </mc:Choice>
        <mc:Fallback>
          <p:sp>
            <p:nvSpPr>
              <p:cNvPr id="6" name="Content Placeholder 5"/>
              <p:cNvSpPr>
                <a:spLocks noGrp="1" noRot="1" noChangeAspect="1" noMove="1" noResize="1" noEditPoints="1" noAdjustHandles="1" noChangeArrowheads="1" noChangeShapeType="1" noTextEdit="1"/>
              </p:cNvSpPr>
              <p:nvPr>
                <p:ph idx="1"/>
              </p:nvPr>
            </p:nvSpPr>
            <p:spPr>
              <a:xfrm>
                <a:off x="533400" y="1476955"/>
                <a:ext cx="8229600" cy="4525963"/>
              </a:xfrm>
              <a:blipFill rotWithShape="0">
                <a:blip r:embed="rId2"/>
                <a:stretch>
                  <a:fillRect l="-1926" t="-1615" r="-370" b="-135"/>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a:defRPr/>
            </a:pPr>
            <a:fld id="{62F44F73-CFE1-4861-BB8A-11556CC4F381}" type="slidenum">
              <a:rPr lang="en-US" smtClean="0"/>
              <a:pPr>
                <a:defRPr/>
              </a:pPr>
              <a:t>18</a:t>
            </a:fld>
            <a:endParaRPr lang="en-US"/>
          </a:p>
        </p:txBody>
      </p:sp>
      <p:sp>
        <p:nvSpPr>
          <p:cNvPr id="7" name="Rectangle 2"/>
          <p:cNvSpPr txBox="1">
            <a:spLocks noChangeArrowheads="1"/>
          </p:cNvSpPr>
          <p:nvPr/>
        </p:nvSpPr>
        <p:spPr bwMode="auto">
          <a:xfrm>
            <a:off x="533400" y="322262"/>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mtClean="0"/>
              <a:t>Hypothesis Testing of one mean</a:t>
            </a:r>
            <a:endParaRPr lang="en-US" altLang="en-US" dirty="0" smtClean="0"/>
          </a:p>
        </p:txBody>
      </p:sp>
    </p:spTree>
    <p:extLst>
      <p:ext uri="{BB962C8B-B14F-4D97-AF65-F5344CB8AC3E}">
        <p14:creationId xmlns:p14="http://schemas.microsoft.com/office/powerpoint/2010/main" val="3341337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sz="half" idx="1"/>
          </p:nvPr>
        </p:nvSpPr>
        <p:spPr>
          <a:xfrm>
            <a:off x="457200" y="1600200"/>
            <a:ext cx="8229600" cy="4876800"/>
          </a:xfrm>
        </p:spPr>
        <p:txBody>
          <a:bodyPr/>
          <a:lstStyle/>
          <a:p>
            <a:pPr eaLnBrk="1" hangingPunct="1">
              <a:buFont typeface="Wingdings" pitchFamily="2" charset="2"/>
              <a:buNone/>
            </a:pPr>
            <a:r>
              <a:rPr lang="en-US" altLang="en-US" dirty="0" smtClean="0"/>
              <a:t>Non-pneumatic anti-shock garment for the treatment of obstetric hemorrhage in Nigeria</a:t>
            </a:r>
          </a:p>
          <a:p>
            <a:pPr eaLnBrk="1" hangingPunct="1"/>
            <a:r>
              <a:rPr lang="en-US" altLang="en-US" dirty="0" smtClean="0"/>
              <a:t>Mean initial blood loss 1413.1 ml; SD=491.3; n=83</a:t>
            </a:r>
          </a:p>
          <a:p>
            <a:pPr eaLnBrk="1" hangingPunct="1"/>
            <a:r>
              <a:rPr lang="en-US" altLang="en-US" dirty="0" smtClean="0"/>
              <a:t>Our question: Are these women sampled from a population that is hemorrhaging (&gt;750 ml blood loss)? </a:t>
            </a:r>
          </a:p>
          <a:p>
            <a:pPr eaLnBrk="1" hangingPunct="1">
              <a:buFont typeface="Arial" charset="0"/>
              <a:buNone/>
            </a:pPr>
            <a:endParaRPr lang="en-US" altLang="en-US" sz="2800" dirty="0" smtClean="0"/>
          </a:p>
          <a:p>
            <a:pPr eaLnBrk="1" hangingPunct="1">
              <a:buFont typeface="Wingdings" pitchFamily="2" charset="2"/>
              <a:buNone/>
            </a:pPr>
            <a:endParaRPr lang="en-US" altLang="en-US" sz="2800" dirty="0" smtClean="0"/>
          </a:p>
          <a:p>
            <a:pPr eaLnBrk="1" hangingPunct="1">
              <a:buFont typeface="Arial" charset="0"/>
              <a:buNone/>
            </a:pPr>
            <a:endParaRPr lang="en-US" altLang="en-US" sz="2800" dirty="0" smtClean="0"/>
          </a:p>
        </p:txBody>
      </p:sp>
      <p:sp>
        <p:nvSpPr>
          <p:cNvPr id="7" name="Slide Number Placeholder 6"/>
          <p:cNvSpPr>
            <a:spLocks noGrp="1"/>
          </p:cNvSpPr>
          <p:nvPr>
            <p:ph type="sldNum" sz="quarter" idx="12"/>
          </p:nvPr>
        </p:nvSpPr>
        <p:spPr/>
        <p:txBody>
          <a:bodyPr/>
          <a:lstStyle/>
          <a:p>
            <a:pPr>
              <a:defRPr/>
            </a:pPr>
            <a:fld id="{B0A2A612-164B-4EA1-A209-981F1449144B}" type="slidenum">
              <a:rPr lang="en-US"/>
              <a:pPr>
                <a:defRPr/>
              </a:pPr>
              <a:t>19</a:t>
            </a:fld>
            <a:endParaRPr lang="en-US"/>
          </a:p>
        </p:txBody>
      </p:sp>
      <p:sp>
        <p:nvSpPr>
          <p:cNvPr id="44037" name="Text Box 4"/>
          <p:cNvSpPr txBox="1">
            <a:spLocks noChangeArrowheads="1"/>
          </p:cNvSpPr>
          <p:nvPr/>
        </p:nvSpPr>
        <p:spPr bwMode="auto">
          <a:xfrm>
            <a:off x="4343400" y="6430963"/>
            <a:ext cx="46497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a:t>Data adapted from Miller, S et al. Int J Gynecol Obstet (2009) </a:t>
            </a:r>
          </a:p>
        </p:txBody>
      </p:sp>
      <p:sp>
        <p:nvSpPr>
          <p:cNvPr id="6" name="Rectangle 2"/>
          <p:cNvSpPr txBox="1">
            <a:spLocks noChangeArrowheads="1"/>
          </p:cNvSpPr>
          <p:nvPr/>
        </p:nvSpPr>
        <p:spPr bwMode="auto">
          <a:xfrm>
            <a:off x="457200" y="257175"/>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dirty="0" smtClean="0"/>
              <a:t>Hypothesis Testing of one </a:t>
            </a:r>
            <a:r>
              <a:rPr lang="en-US" altLang="en-US" smtClean="0"/>
              <a:t>mean: one-sided</a:t>
            </a:r>
            <a:endParaRPr lang="en-US" alt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74638"/>
            <a:ext cx="8229600" cy="792162"/>
          </a:xfrm>
        </p:spPr>
        <p:txBody>
          <a:bodyPr/>
          <a:lstStyle/>
          <a:p>
            <a:r>
              <a:rPr lang="en-US" altLang="en-US" dirty="0" smtClean="0"/>
              <a:t>Where are we &amp; what’s next?</a:t>
            </a:r>
          </a:p>
        </p:txBody>
      </p:sp>
      <p:sp>
        <p:nvSpPr>
          <p:cNvPr id="3" name="Content Placeholder 2"/>
          <p:cNvSpPr>
            <a:spLocks noGrp="1"/>
          </p:cNvSpPr>
          <p:nvPr>
            <p:ph idx="1"/>
          </p:nvPr>
        </p:nvSpPr>
        <p:spPr>
          <a:xfrm>
            <a:off x="457200" y="1006792"/>
            <a:ext cx="8229600" cy="5486400"/>
          </a:xfrm>
        </p:spPr>
        <p:txBody>
          <a:bodyPr>
            <a:normAutofit fontScale="70000" lnSpcReduction="20000"/>
          </a:bodyPr>
          <a:lstStyle/>
          <a:p>
            <a:pPr>
              <a:lnSpc>
                <a:spcPct val="134000"/>
              </a:lnSpc>
              <a:spcBef>
                <a:spcPts val="0"/>
              </a:spcBef>
              <a:defRPr/>
            </a:pPr>
            <a:r>
              <a:rPr lang="en-US" dirty="0" smtClean="0"/>
              <a:t>Week 1:  Variables, tables, graphs</a:t>
            </a:r>
          </a:p>
          <a:p>
            <a:pPr>
              <a:lnSpc>
                <a:spcPct val="134000"/>
              </a:lnSpc>
              <a:spcBef>
                <a:spcPts val="0"/>
              </a:spcBef>
              <a:defRPr/>
            </a:pPr>
            <a:r>
              <a:rPr lang="en-US" dirty="0" smtClean="0"/>
              <a:t>Week 2:  Probability: </a:t>
            </a:r>
          </a:p>
          <a:p>
            <a:pPr marL="0" indent="0">
              <a:lnSpc>
                <a:spcPct val="134000"/>
              </a:lnSpc>
              <a:spcBef>
                <a:spcPts val="0"/>
              </a:spcBef>
              <a:buFont typeface="Arial" charset="0"/>
              <a:buNone/>
              <a:defRPr/>
            </a:pPr>
            <a:r>
              <a:rPr lang="en-US" dirty="0"/>
              <a:t>	I</a:t>
            </a:r>
            <a:r>
              <a:rPr lang="en-US" dirty="0" smtClean="0"/>
              <a:t>ndependence </a:t>
            </a:r>
            <a:r>
              <a:rPr lang="en-US" dirty="0" smtClean="0">
                <a:sym typeface="Wingdings" pitchFamily="2" charset="2"/>
              </a:rPr>
              <a:t></a:t>
            </a:r>
            <a:r>
              <a:rPr lang="en-US" dirty="0" smtClean="0"/>
              <a:t> multiplicative rule</a:t>
            </a:r>
          </a:p>
          <a:p>
            <a:pPr marL="0" indent="0">
              <a:lnSpc>
                <a:spcPct val="134000"/>
              </a:lnSpc>
              <a:spcBef>
                <a:spcPts val="0"/>
              </a:spcBef>
              <a:buFont typeface="Arial" charset="0"/>
              <a:buNone/>
              <a:defRPr/>
            </a:pPr>
            <a:r>
              <a:rPr lang="en-US" dirty="0"/>
              <a:t>	</a:t>
            </a:r>
            <a:r>
              <a:rPr lang="en-US" dirty="0" smtClean="0"/>
              <a:t>Mutual exclusivity </a:t>
            </a:r>
            <a:r>
              <a:rPr lang="en-US" dirty="0" smtClean="0">
                <a:sym typeface="Wingdings" pitchFamily="2" charset="2"/>
              </a:rPr>
              <a:t></a:t>
            </a:r>
            <a:r>
              <a:rPr lang="en-US" dirty="0" smtClean="0"/>
              <a:t> additive rule</a:t>
            </a:r>
          </a:p>
          <a:p>
            <a:pPr marL="0" indent="0">
              <a:lnSpc>
                <a:spcPct val="134000"/>
              </a:lnSpc>
              <a:spcBef>
                <a:spcPts val="0"/>
              </a:spcBef>
              <a:buNone/>
              <a:defRPr/>
            </a:pPr>
            <a:r>
              <a:rPr lang="en-US" dirty="0"/>
              <a:t>	</a:t>
            </a:r>
            <a:r>
              <a:rPr lang="en-US" dirty="0" smtClean="0"/>
              <a:t>Conditional probability </a:t>
            </a:r>
            <a:r>
              <a:rPr lang="en-US" dirty="0" smtClean="0">
                <a:sym typeface="Wingdings" pitchFamily="2" charset="2"/>
              </a:rPr>
              <a:t> Bayes rule</a:t>
            </a:r>
            <a:endParaRPr lang="en-US" dirty="0" smtClean="0"/>
          </a:p>
          <a:p>
            <a:pPr>
              <a:lnSpc>
                <a:spcPct val="134000"/>
              </a:lnSpc>
              <a:spcBef>
                <a:spcPts val="0"/>
              </a:spcBef>
              <a:defRPr/>
            </a:pPr>
            <a:r>
              <a:rPr lang="en-US" dirty="0" smtClean="0"/>
              <a:t>Week 3:  Binomial and normal probability distributions, how to get probabilities if you assume these distributions</a:t>
            </a:r>
          </a:p>
          <a:p>
            <a:pPr>
              <a:lnSpc>
                <a:spcPct val="134000"/>
              </a:lnSpc>
              <a:spcBef>
                <a:spcPts val="0"/>
              </a:spcBef>
              <a:defRPr/>
            </a:pPr>
            <a:r>
              <a:rPr lang="en-US" dirty="0" smtClean="0"/>
              <a:t>Week 4:  CLT for the distribution of sample means and proportions and 95% CIs for means and proportions</a:t>
            </a:r>
          </a:p>
          <a:p>
            <a:pPr>
              <a:lnSpc>
                <a:spcPct val="134000"/>
              </a:lnSpc>
              <a:spcBef>
                <a:spcPts val="0"/>
              </a:spcBef>
              <a:defRPr/>
            </a:pPr>
            <a:r>
              <a:rPr lang="en-US" dirty="0" smtClean="0"/>
              <a:t>Week 5:  Hypothesis testing in general and for comparing </a:t>
            </a:r>
            <a:r>
              <a:rPr lang="en-US" dirty="0" smtClean="0"/>
              <a:t>means </a:t>
            </a:r>
            <a:r>
              <a:rPr lang="en-US" dirty="0" smtClean="0"/>
              <a:t>or </a:t>
            </a:r>
            <a:r>
              <a:rPr lang="en-US" dirty="0" smtClean="0"/>
              <a:t>proportions and error types</a:t>
            </a:r>
            <a:endParaRPr lang="en-US" dirty="0" smtClean="0"/>
          </a:p>
          <a:p>
            <a:pPr>
              <a:lnSpc>
                <a:spcPct val="134000"/>
              </a:lnSpc>
              <a:spcBef>
                <a:spcPts val="0"/>
              </a:spcBef>
              <a:defRPr/>
            </a:pPr>
            <a:r>
              <a:rPr lang="en-US" dirty="0" smtClean="0"/>
              <a:t>Weeks 6-7: Multiple comparisons, non-parametric tests, &amp; more</a:t>
            </a:r>
          </a:p>
          <a:p>
            <a:pPr>
              <a:lnSpc>
                <a:spcPct val="134000"/>
              </a:lnSpc>
              <a:spcBef>
                <a:spcPts val="0"/>
              </a:spcBef>
              <a:defRPr/>
            </a:pPr>
            <a:r>
              <a:rPr lang="en-US" dirty="0" smtClean="0"/>
              <a:t>Week 8: Visualization</a:t>
            </a:r>
          </a:p>
          <a:p>
            <a:pPr>
              <a:lnSpc>
                <a:spcPct val="134000"/>
              </a:lnSpc>
              <a:spcBef>
                <a:spcPts val="0"/>
              </a:spcBef>
              <a:defRPr/>
            </a:pPr>
            <a:r>
              <a:rPr lang="en-US" dirty="0" smtClean="0"/>
              <a:t>Weeks 9-11: Correlation, regression, &amp; logistic regression</a:t>
            </a:r>
            <a:endParaRPr lang="en-US" dirty="0"/>
          </a:p>
        </p:txBody>
      </p:sp>
      <p:sp>
        <p:nvSpPr>
          <p:cNvPr id="4" name="Slide Number Placeholder 3"/>
          <p:cNvSpPr>
            <a:spLocks noGrp="1"/>
          </p:cNvSpPr>
          <p:nvPr>
            <p:ph type="sldNum" sz="quarter" idx="12"/>
          </p:nvPr>
        </p:nvSpPr>
        <p:spPr/>
        <p:txBody>
          <a:bodyPr/>
          <a:lstStyle/>
          <a:p>
            <a:pPr>
              <a:defRPr/>
            </a:pPr>
            <a:fld id="{D0EB3E46-D290-4ECD-BA78-271746089825}"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type="body" sz="half" idx="1"/>
          </p:nvPr>
        </p:nvSpPr>
        <p:spPr>
          <a:xfrm>
            <a:off x="457200" y="1600200"/>
            <a:ext cx="7772400" cy="4876800"/>
          </a:xfrm>
        </p:spPr>
        <p:txBody>
          <a:bodyPr/>
          <a:lstStyle/>
          <a:p>
            <a:pPr eaLnBrk="1" hangingPunct="1">
              <a:defRPr/>
            </a:pPr>
            <a:r>
              <a:rPr lang="en-US" dirty="0" smtClean="0"/>
              <a:t>The null hypothesis is they are not hemorrhaging</a:t>
            </a:r>
            <a:endParaRPr lang="en-US" sz="2400" dirty="0" smtClean="0"/>
          </a:p>
          <a:p>
            <a:pPr marL="457200" lvl="1" indent="0" eaLnBrk="1" hangingPunct="1">
              <a:buFont typeface="Arial" charset="0"/>
              <a:buNone/>
              <a:defRPr/>
            </a:pPr>
            <a:r>
              <a:rPr lang="en-US" sz="2400" dirty="0" smtClean="0"/>
              <a:t>   	</a:t>
            </a:r>
            <a:r>
              <a:rPr lang="en-US" dirty="0" smtClean="0"/>
              <a:t>H</a:t>
            </a:r>
            <a:r>
              <a:rPr lang="en-US" baseline="-25000" dirty="0" smtClean="0"/>
              <a:t>0</a:t>
            </a:r>
            <a:r>
              <a:rPr lang="en-US" dirty="0" smtClean="0"/>
              <a:t>: </a:t>
            </a:r>
            <a:r>
              <a:rPr lang="el-GR" dirty="0" smtClean="0">
                <a:cs typeface="Arial" charset="0"/>
              </a:rPr>
              <a:t>μ</a:t>
            </a:r>
            <a:r>
              <a:rPr lang="en-US" dirty="0" smtClean="0">
                <a:cs typeface="Arial" charset="0"/>
              </a:rPr>
              <a:t>≤750  </a:t>
            </a:r>
            <a:r>
              <a:rPr lang="en-US" baseline="-25000" dirty="0" smtClean="0">
                <a:cs typeface="Arial" charset="0"/>
              </a:rPr>
              <a:t> </a:t>
            </a:r>
            <a:r>
              <a:rPr lang="en-US" dirty="0" smtClean="0"/>
              <a:t>H</a:t>
            </a:r>
            <a:r>
              <a:rPr lang="en-US" baseline="-25000" dirty="0" smtClean="0"/>
              <a:t>A</a:t>
            </a:r>
            <a:r>
              <a:rPr lang="en-US" dirty="0" smtClean="0"/>
              <a:t>: </a:t>
            </a:r>
            <a:r>
              <a:rPr lang="el-GR" dirty="0" smtClean="0">
                <a:cs typeface="Arial" charset="0"/>
              </a:rPr>
              <a:t>μ</a:t>
            </a:r>
            <a:r>
              <a:rPr lang="en-US" dirty="0" smtClean="0">
                <a:cs typeface="Arial" charset="0"/>
              </a:rPr>
              <a:t>&gt;750      </a:t>
            </a:r>
            <a:r>
              <a:rPr lang="en-US" dirty="0" smtClean="0">
                <a:cs typeface="Arial" charset="0"/>
                <a:sym typeface="Symbol" pitchFamily="18" charset="2"/>
              </a:rPr>
              <a:t>=0.05</a:t>
            </a:r>
            <a:endParaRPr lang="en-US" sz="2400" dirty="0" smtClean="0">
              <a:cs typeface="Arial" charset="0"/>
            </a:endParaRPr>
          </a:p>
          <a:p>
            <a:pPr lvl="1" eaLnBrk="1" hangingPunct="1">
              <a:buFont typeface="Wingdings" pitchFamily="2" charset="2"/>
              <a:buNone/>
              <a:defRPr/>
            </a:pPr>
            <a:endParaRPr lang="en-US" sz="2400" dirty="0" smtClean="0"/>
          </a:p>
          <a:p>
            <a:pPr eaLnBrk="1" hangingPunct="1">
              <a:defRPr/>
            </a:pPr>
            <a:r>
              <a:rPr lang="en-US" sz="2800" dirty="0" smtClean="0"/>
              <a:t>T-statistic:</a:t>
            </a:r>
          </a:p>
          <a:p>
            <a:pPr eaLnBrk="1" hangingPunct="1">
              <a:defRPr/>
            </a:pPr>
            <a:endParaRPr lang="en-US" sz="2800" dirty="0" smtClean="0"/>
          </a:p>
          <a:p>
            <a:pPr eaLnBrk="1" hangingPunct="1">
              <a:defRPr/>
            </a:pPr>
            <a:endParaRPr lang="en-US" sz="2800" dirty="0" smtClean="0"/>
          </a:p>
          <a:p>
            <a:pPr eaLnBrk="1" hangingPunct="1">
              <a:defRPr/>
            </a:pPr>
            <a:endParaRPr lang="en-US" sz="2800" dirty="0"/>
          </a:p>
          <a:p>
            <a:pPr eaLnBrk="1" hangingPunct="1">
              <a:defRPr/>
            </a:pPr>
            <a:r>
              <a:rPr lang="en-US" sz="2800" dirty="0" smtClean="0"/>
              <a:t>p-value: P(T&gt;12.3) with 82 </a:t>
            </a:r>
            <a:r>
              <a:rPr lang="en-US" sz="2800" dirty="0" err="1" smtClean="0"/>
              <a:t>d.f.</a:t>
            </a:r>
            <a:endParaRPr lang="en-US" sz="2800" dirty="0" smtClean="0"/>
          </a:p>
          <a:p>
            <a:pPr eaLnBrk="1" hangingPunct="1">
              <a:buFont typeface="Arial" charset="0"/>
              <a:buNone/>
              <a:defRPr/>
            </a:pPr>
            <a:endParaRPr lang="en-US" sz="2800" dirty="0" smtClean="0"/>
          </a:p>
          <a:p>
            <a:pPr eaLnBrk="1" hangingPunct="1">
              <a:buFont typeface="Wingdings" pitchFamily="2" charset="2"/>
              <a:buNone/>
              <a:defRPr/>
            </a:pPr>
            <a:endParaRPr lang="en-US" sz="2800" dirty="0" smtClean="0"/>
          </a:p>
          <a:p>
            <a:pPr eaLnBrk="1" hangingPunct="1">
              <a:buFont typeface="Arial" charset="0"/>
              <a:buNone/>
              <a:defRPr/>
            </a:pPr>
            <a:endParaRPr lang="en-US" sz="2800" dirty="0" smtClean="0"/>
          </a:p>
        </p:txBody>
      </p:sp>
      <p:graphicFrame>
        <p:nvGraphicFramePr>
          <p:cNvPr id="45060" name="Object 5"/>
          <p:cNvGraphicFramePr>
            <a:graphicFrameLocks noGrp="1" noChangeAspect="1"/>
          </p:cNvGraphicFramePr>
          <p:nvPr>
            <p:ph sz="half" idx="2"/>
            <p:extLst>
              <p:ext uri="{D42A27DB-BD31-4B8C-83A1-F6EECF244321}">
                <p14:modId xmlns:p14="http://schemas.microsoft.com/office/powerpoint/2010/main" val="845374805"/>
              </p:ext>
            </p:extLst>
          </p:nvPr>
        </p:nvGraphicFramePr>
        <p:xfrm>
          <a:off x="2667000" y="3352800"/>
          <a:ext cx="2486314" cy="1752702"/>
        </p:xfrm>
        <a:graphic>
          <a:graphicData uri="http://schemas.openxmlformats.org/presentationml/2006/ole">
            <mc:AlternateContent xmlns:mc="http://schemas.openxmlformats.org/markup-compatibility/2006">
              <mc:Choice xmlns:v="urn:schemas-microsoft-com:vml" Requires="v">
                <p:oleObj spid="_x0000_s45123" name="Equation" r:id="rId3" imgW="1333440" imgH="939600" progId="Equation.3">
                  <p:embed/>
                </p:oleObj>
              </mc:Choice>
              <mc:Fallback>
                <p:oleObj name="Equation" r:id="rId3" imgW="1333440" imgH="939600" progId="Equation.3">
                  <p:embed/>
                  <p:pic>
                    <p:nvPicPr>
                      <p:cNvPr id="0" name="Object 5"/>
                      <p:cNvPicPr>
                        <a:picLocks noChangeAspect="1" noChangeArrowheads="1"/>
                      </p:cNvPicPr>
                      <p:nvPr/>
                    </p:nvPicPr>
                    <p:blipFill>
                      <a:blip r:embed="rId4"/>
                      <a:srcRect/>
                      <a:stretch>
                        <a:fillRect/>
                      </a:stretch>
                    </p:blipFill>
                    <p:spPr bwMode="auto">
                      <a:xfrm>
                        <a:off x="2667000" y="3352800"/>
                        <a:ext cx="2486314" cy="1752702"/>
                      </a:xfrm>
                      <a:prstGeom prst="rect">
                        <a:avLst/>
                      </a:prstGeom>
                      <a:solidFill>
                        <a:schemeClr val="bg1"/>
                      </a:solidFill>
                      <a:ln>
                        <a:noFill/>
                      </a:ln>
                      <a:extLst/>
                    </p:spPr>
                  </p:pic>
                </p:oleObj>
              </mc:Fallback>
            </mc:AlternateContent>
          </a:graphicData>
        </a:graphic>
      </p:graphicFrame>
      <p:sp>
        <p:nvSpPr>
          <p:cNvPr id="7" name="Slide Number Placeholder 6"/>
          <p:cNvSpPr>
            <a:spLocks noGrp="1"/>
          </p:cNvSpPr>
          <p:nvPr>
            <p:ph type="sldNum" sz="quarter" idx="12"/>
          </p:nvPr>
        </p:nvSpPr>
        <p:spPr/>
        <p:txBody>
          <a:bodyPr/>
          <a:lstStyle/>
          <a:p>
            <a:pPr>
              <a:defRPr/>
            </a:pPr>
            <a:fld id="{50FF317A-8A53-498B-9E18-324F6465711C}" type="slidenum">
              <a:rPr lang="en-US"/>
              <a:pPr>
                <a:defRPr/>
              </a:pPr>
              <a:t>20</a:t>
            </a:fld>
            <a:endParaRPr lang="en-US"/>
          </a:p>
        </p:txBody>
      </p:sp>
      <p:sp>
        <p:nvSpPr>
          <p:cNvPr id="45062" name="Text Box 4"/>
          <p:cNvSpPr txBox="1">
            <a:spLocks noChangeArrowheads="1"/>
          </p:cNvSpPr>
          <p:nvPr/>
        </p:nvSpPr>
        <p:spPr bwMode="auto">
          <a:xfrm>
            <a:off x="4343400" y="6430963"/>
            <a:ext cx="46497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a:t>Data adapted from Miller, S et al. Int J Gynecol Obstet (2009) </a:t>
            </a:r>
          </a:p>
        </p:txBody>
      </p:sp>
      <p:sp>
        <p:nvSpPr>
          <p:cNvPr id="8" name="Rectangle 2"/>
          <p:cNvSpPr txBox="1">
            <a:spLocks noChangeArrowheads="1"/>
          </p:cNvSpPr>
          <p:nvPr/>
        </p:nvSpPr>
        <p:spPr bwMode="auto">
          <a:xfrm>
            <a:off x="457200" y="257175"/>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dirty="0" smtClean="0"/>
              <a:t>Hypothesis Testing of one </a:t>
            </a:r>
            <a:r>
              <a:rPr lang="en-US" altLang="en-US" smtClean="0"/>
              <a:t>mean: one-sided</a:t>
            </a:r>
            <a:endParaRPr lang="en-US" alt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3400" y="76200"/>
            <a:ext cx="8229600" cy="1143000"/>
          </a:xfrm>
        </p:spPr>
        <p:txBody>
          <a:bodyPr/>
          <a:lstStyle/>
          <a:p>
            <a:pPr eaLnBrk="1" hangingPunct="1"/>
            <a:r>
              <a:rPr lang="en-US" altLang="en-US" sz="4000" dirty="0" smtClean="0"/>
              <a:t>Hypothesis Testing of one mean</a:t>
            </a:r>
          </a:p>
        </p:txBody>
      </p:sp>
      <p:pic>
        <p:nvPicPr>
          <p:cNvPr id="46083"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00200" y="1112520"/>
            <a:ext cx="5799138" cy="3581400"/>
          </a:xfrm>
          <a:noFill/>
        </p:spPr>
      </p:pic>
      <p:sp>
        <p:nvSpPr>
          <p:cNvPr id="6" name="Slide Number Placeholder 5"/>
          <p:cNvSpPr>
            <a:spLocks noGrp="1"/>
          </p:cNvSpPr>
          <p:nvPr>
            <p:ph type="sldNum" sz="quarter" idx="12"/>
          </p:nvPr>
        </p:nvSpPr>
        <p:spPr/>
        <p:txBody>
          <a:bodyPr/>
          <a:lstStyle/>
          <a:p>
            <a:pPr>
              <a:defRPr/>
            </a:pPr>
            <a:fld id="{5BCEF82A-C70F-43EF-A07E-D316A90AA327}" type="slidenum">
              <a:rPr lang="en-US"/>
              <a:pPr>
                <a:defRPr/>
              </a:pPr>
              <a:t>21</a:t>
            </a:fld>
            <a:endParaRPr lang="en-US"/>
          </a:p>
        </p:txBody>
      </p:sp>
      <p:sp>
        <p:nvSpPr>
          <p:cNvPr id="46085" name="Text Box 5"/>
          <p:cNvSpPr txBox="1">
            <a:spLocks noChangeArrowheads="1"/>
          </p:cNvSpPr>
          <p:nvPr/>
        </p:nvSpPr>
        <p:spPr bwMode="auto">
          <a:xfrm>
            <a:off x="304800" y="4874816"/>
            <a:ext cx="845820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Char char="•"/>
            </a:pPr>
            <a:r>
              <a:rPr lang="en-US" altLang="en-US" sz="1800" dirty="0"/>
              <a:t> </a:t>
            </a:r>
            <a:r>
              <a:rPr lang="en-US" altLang="en-US" sz="2400" dirty="0"/>
              <a:t>12.3 is off the graph</a:t>
            </a:r>
          </a:p>
          <a:p>
            <a:pPr eaLnBrk="1" hangingPunct="1">
              <a:spcBef>
                <a:spcPct val="0"/>
              </a:spcBef>
              <a:buFontTx/>
              <a:buNone/>
            </a:pPr>
            <a:endParaRPr lang="en-US" altLang="en-US" sz="2400" dirty="0"/>
          </a:p>
          <a:p>
            <a:pPr eaLnBrk="1" hangingPunct="1">
              <a:spcBef>
                <a:spcPct val="0"/>
              </a:spcBef>
              <a:buFontTx/>
              <a:buChar char="•"/>
            </a:pPr>
            <a:r>
              <a:rPr lang="en-US" altLang="en-US" sz="2400" dirty="0"/>
              <a:t>So the probability of observing a sample mean of 1413 with n=83 and SD=431 if the true mean is &lt;=750 is very very low</a:t>
            </a:r>
          </a:p>
          <a:p>
            <a:pPr eaLnBrk="1" hangingPunct="1">
              <a:spcBef>
                <a:spcPct val="0"/>
              </a:spcBef>
              <a:buFontTx/>
              <a:buNone/>
            </a:pPr>
            <a:endParaRPr lang="en-US" altLang="en-US"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457200" y="1219200"/>
            <a:ext cx="8229600" cy="4525963"/>
          </a:xfrm>
        </p:spPr>
        <p:txBody>
          <a:bodyPr rtlCol="0">
            <a:normAutofit/>
          </a:bodyPr>
          <a:lstStyle/>
          <a:p>
            <a:pPr marL="0" eaLnBrk="1" fontAlgn="auto" hangingPunct="1">
              <a:lnSpc>
                <a:spcPct val="80000"/>
              </a:lnSpc>
              <a:spcBef>
                <a:spcPts val="0"/>
              </a:spcBef>
              <a:spcAft>
                <a:spcPts val="0"/>
              </a:spcAft>
              <a:buFont typeface="Arial" charset="0"/>
              <a:buNone/>
              <a:defRPr/>
            </a:pPr>
            <a:endParaRPr lang="en-US" sz="2000" dirty="0" smtClean="0">
              <a:latin typeface="Courier New" pitchFamily="49" charset="0"/>
              <a:cs typeface="Courier New" pitchFamily="49" charset="0"/>
            </a:endParaRPr>
          </a:p>
          <a:p>
            <a:pPr eaLnBrk="1" fontAlgn="auto" hangingPunct="1">
              <a:spcAft>
                <a:spcPts val="0"/>
              </a:spcAft>
              <a:buFont typeface="Arial" charset="0"/>
              <a:buNone/>
              <a:defRPr/>
            </a:pPr>
            <a:r>
              <a:rPr lang="en-US" sz="1800" dirty="0" smtClean="0">
                <a:latin typeface="Arial" pitchFamily="34" charset="0"/>
                <a:cs typeface="Arial" pitchFamily="34" charset="0"/>
              </a:rPr>
              <a:t>P(T&gt;test stat)</a:t>
            </a:r>
          </a:p>
          <a:p>
            <a:pPr eaLnBrk="1" fontAlgn="auto" hangingPunct="1">
              <a:spcAft>
                <a:spcPts val="0"/>
              </a:spcAft>
              <a:buFont typeface="Arial" charset="0"/>
              <a:buNone/>
              <a:defRPr/>
            </a:pPr>
            <a:r>
              <a:rPr lang="en-US" sz="2000" dirty="0" smtClean="0">
                <a:latin typeface="Courier New" pitchFamily="49" charset="0"/>
                <a:cs typeface="Courier New" pitchFamily="49" charset="0"/>
              </a:rPr>
              <a:t>. </a:t>
            </a:r>
            <a:r>
              <a:rPr lang="en-US" sz="1400" b="1" dirty="0" smtClean="0">
                <a:latin typeface="Courier New" pitchFamily="49" charset="0"/>
                <a:cs typeface="Courier New" pitchFamily="49" charset="0"/>
              </a:rPr>
              <a:t>display </a:t>
            </a:r>
            <a:r>
              <a:rPr lang="en-US" sz="1400" b="1" dirty="0" err="1" smtClean="0">
                <a:latin typeface="Courier New" pitchFamily="49" charset="0"/>
                <a:cs typeface="Courier New" pitchFamily="49" charset="0"/>
              </a:rPr>
              <a:t>ttail</a:t>
            </a:r>
            <a:r>
              <a:rPr lang="en-US" sz="1400" b="1" dirty="0" smtClean="0">
                <a:latin typeface="Courier New" pitchFamily="49" charset="0"/>
                <a:cs typeface="Courier New" pitchFamily="49" charset="0"/>
              </a:rPr>
              <a:t>(82, 12.3)</a:t>
            </a:r>
          </a:p>
          <a:p>
            <a:pPr eaLnBrk="1" fontAlgn="auto" hangingPunct="1">
              <a:spcAft>
                <a:spcPts val="0"/>
              </a:spcAft>
              <a:buFont typeface="Arial" charset="0"/>
              <a:buNone/>
              <a:defRPr/>
            </a:pPr>
            <a:r>
              <a:rPr lang="en-US" sz="1400" b="1" dirty="0" smtClean="0">
                <a:latin typeface="Courier New" pitchFamily="49" charset="0"/>
                <a:cs typeface="Courier New" pitchFamily="49" charset="0"/>
              </a:rPr>
              <a:t>1.308e-20</a:t>
            </a:r>
          </a:p>
          <a:p>
            <a:pPr eaLnBrk="1" fontAlgn="auto" hangingPunct="1">
              <a:spcAft>
                <a:spcPts val="0"/>
              </a:spcAft>
              <a:buFont typeface="Arial" charset="0"/>
              <a:buNone/>
              <a:defRPr/>
            </a:pPr>
            <a:endParaRPr lang="en-US" sz="1400" b="1" dirty="0">
              <a:latin typeface="Courier New" pitchFamily="49" charset="0"/>
              <a:cs typeface="Courier New" pitchFamily="49" charset="0"/>
            </a:endParaRPr>
          </a:p>
          <a:p>
            <a:pPr eaLnBrk="1" fontAlgn="auto" hangingPunct="1">
              <a:spcAft>
                <a:spcPts val="0"/>
              </a:spcAft>
              <a:buFont typeface="Arial" charset="0"/>
              <a:buNone/>
              <a:defRPr/>
            </a:pPr>
            <a:endParaRPr lang="en-US" sz="1400" b="1" dirty="0" smtClean="0">
              <a:latin typeface="Courier New" pitchFamily="49" charset="0"/>
              <a:cs typeface="Courier New" pitchFamily="49" charset="0"/>
            </a:endParaRPr>
          </a:p>
          <a:p>
            <a:pPr eaLnBrk="1" fontAlgn="auto" hangingPunct="1">
              <a:spcAft>
                <a:spcPts val="0"/>
              </a:spcAft>
              <a:buFont typeface="Arial" charset="0"/>
              <a:buNone/>
              <a:defRPr/>
            </a:pPr>
            <a:endParaRPr lang="en-US" sz="1600" dirty="0" smtClean="0">
              <a:latin typeface="Courier New" pitchFamily="49" charset="0"/>
              <a:cs typeface="Courier New" pitchFamily="49" charset="0"/>
            </a:endParaRPr>
          </a:p>
          <a:p>
            <a:pPr eaLnBrk="1" fontAlgn="auto" hangingPunct="1">
              <a:spcAft>
                <a:spcPts val="0"/>
              </a:spcAft>
              <a:buFont typeface="Arial" charset="0"/>
              <a:buNone/>
              <a:defRPr/>
            </a:pPr>
            <a:endParaRPr lang="en-US" sz="2000" dirty="0" smtClean="0"/>
          </a:p>
          <a:p>
            <a:pPr eaLnBrk="1" fontAlgn="auto" hangingPunct="1">
              <a:spcAft>
                <a:spcPts val="0"/>
              </a:spcAft>
              <a:buFont typeface="Arial" charset="0"/>
              <a:buNone/>
              <a:defRPr/>
            </a:pPr>
            <a:endParaRPr lang="en-US" sz="2000" dirty="0"/>
          </a:p>
          <a:p>
            <a:pPr eaLnBrk="1" fontAlgn="auto" hangingPunct="1">
              <a:spcAft>
                <a:spcPts val="0"/>
              </a:spcAft>
              <a:buFont typeface="Arial" charset="0"/>
              <a:buNone/>
              <a:defRPr/>
            </a:pPr>
            <a:r>
              <a:rPr lang="en-US" sz="2000" dirty="0" smtClean="0"/>
              <a:t>The p-value is &lt;0.001, which is a lot less than 0.05, therefore we reject the null</a:t>
            </a:r>
            <a:endParaRPr lang="en-US" sz="1800" dirty="0" smtClean="0"/>
          </a:p>
          <a:p>
            <a:pPr eaLnBrk="1" fontAlgn="auto" hangingPunct="1">
              <a:lnSpc>
                <a:spcPct val="80000"/>
              </a:lnSpc>
              <a:spcAft>
                <a:spcPts val="0"/>
              </a:spcAft>
              <a:buFont typeface="Wingdings" pitchFamily="2" charset="2"/>
              <a:buNone/>
              <a:defRPr/>
            </a:pPr>
            <a:endParaRPr lang="en-US" sz="2000" dirty="0" smtClean="0"/>
          </a:p>
          <a:p>
            <a:pPr eaLnBrk="1" fontAlgn="auto" hangingPunct="1">
              <a:lnSpc>
                <a:spcPct val="80000"/>
              </a:lnSpc>
              <a:spcAft>
                <a:spcPts val="0"/>
              </a:spcAft>
              <a:buFont typeface="Wingdings" pitchFamily="2" charset="2"/>
              <a:buNone/>
              <a:defRPr/>
            </a:pPr>
            <a:endParaRPr lang="en-US" sz="2000" dirty="0" smtClean="0"/>
          </a:p>
          <a:p>
            <a:pPr eaLnBrk="1" fontAlgn="auto" hangingPunct="1">
              <a:lnSpc>
                <a:spcPct val="80000"/>
              </a:lnSpc>
              <a:spcAft>
                <a:spcPts val="0"/>
              </a:spcAft>
              <a:buFont typeface="Arial" pitchFamily="34" charset="0"/>
              <a:buChar char="•"/>
              <a:defRPr/>
            </a:pPr>
            <a:endParaRPr lang="en-US" sz="2000" dirty="0" smtClean="0"/>
          </a:p>
        </p:txBody>
      </p:sp>
      <p:sp>
        <p:nvSpPr>
          <p:cNvPr id="5" name="Slide Number Placeholder 4"/>
          <p:cNvSpPr>
            <a:spLocks noGrp="1"/>
          </p:cNvSpPr>
          <p:nvPr>
            <p:ph type="sldNum" sz="quarter" idx="12"/>
          </p:nvPr>
        </p:nvSpPr>
        <p:spPr/>
        <p:txBody>
          <a:bodyPr/>
          <a:lstStyle/>
          <a:p>
            <a:pPr>
              <a:defRPr/>
            </a:pPr>
            <a:fld id="{AAA32537-A2E5-41DD-A6B2-99D207927EB3}" type="slidenum">
              <a:rPr lang="en-US"/>
              <a:pPr>
                <a:defRPr/>
              </a:pPr>
              <a:t>22</a:t>
            </a:fld>
            <a:endParaRPr lang="en-US"/>
          </a:p>
        </p:txBody>
      </p:sp>
      <p:pic>
        <p:nvPicPr>
          <p:cNvPr id="47109"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358265"/>
            <a:ext cx="3548062" cy="259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txBox="1">
            <a:spLocks noChangeArrowheads="1"/>
          </p:cNvSpPr>
          <p:nvPr/>
        </p:nvSpPr>
        <p:spPr bwMode="auto">
          <a:xfrm>
            <a:off x="457200" y="228600"/>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dirty="0" smtClean="0"/>
              <a:t>Hypothesis Testing of one mean: </a:t>
            </a:r>
          </a:p>
          <a:p>
            <a:pPr eaLnBrk="1" hangingPunct="1"/>
            <a:r>
              <a:rPr lang="en-US" altLang="en-US" sz="4000" dirty="0" smtClean="0"/>
              <a:t>one-sided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152400" y="1387475"/>
            <a:ext cx="8839200" cy="5334000"/>
          </a:xfrm>
        </p:spPr>
        <p:txBody>
          <a:bodyPr rtlCol="0">
            <a:normAutofit lnSpcReduction="10000"/>
          </a:bodyPr>
          <a:lstStyle/>
          <a:p>
            <a:pPr marL="0" eaLnBrk="1" fontAlgn="auto" hangingPunct="1">
              <a:lnSpc>
                <a:spcPct val="80000"/>
              </a:lnSpc>
              <a:spcBef>
                <a:spcPts val="0"/>
              </a:spcBef>
              <a:spcAft>
                <a:spcPts val="0"/>
              </a:spcAft>
              <a:buFont typeface="Arial" charset="0"/>
              <a:buNone/>
              <a:defRPr/>
            </a:pPr>
            <a:r>
              <a:rPr lang="en-US" sz="2000" dirty="0" smtClean="0">
                <a:latin typeface="Arial" pitchFamily="34" charset="0"/>
                <a:cs typeface="Arial" pitchFamily="34" charset="0"/>
              </a:rPr>
              <a:t>Another way:  </a:t>
            </a:r>
            <a:r>
              <a:rPr lang="it-IT" sz="2000" dirty="0" smtClean="0">
                <a:latin typeface="Arial" pitchFamily="34" charset="0"/>
                <a:cs typeface="Arial" pitchFamily="34" charset="0"/>
              </a:rPr>
              <a:t>Stata </a:t>
            </a:r>
            <a:r>
              <a:rPr lang="it-IT" sz="2000" i="1" dirty="0" smtClean="0">
                <a:latin typeface="Arial" pitchFamily="34" charset="0"/>
                <a:cs typeface="Arial" pitchFamily="34" charset="0"/>
              </a:rPr>
              <a:t>immediate</a:t>
            </a:r>
            <a:r>
              <a:rPr lang="it-IT" sz="2000" dirty="0" smtClean="0">
                <a:latin typeface="Arial" pitchFamily="34" charset="0"/>
                <a:cs typeface="Arial" pitchFamily="34" charset="0"/>
              </a:rPr>
              <a:t> code for ttests:</a:t>
            </a:r>
          </a:p>
          <a:p>
            <a:pPr marL="0" eaLnBrk="1" fontAlgn="auto" hangingPunct="1">
              <a:lnSpc>
                <a:spcPct val="80000"/>
              </a:lnSpc>
              <a:spcBef>
                <a:spcPts val="0"/>
              </a:spcBef>
              <a:spcAft>
                <a:spcPts val="0"/>
              </a:spcAft>
              <a:buFont typeface="Arial" charset="0"/>
              <a:buNone/>
              <a:defRPr/>
            </a:pPr>
            <a:endParaRPr lang="en-US" sz="2000" dirty="0" smtClean="0">
              <a:latin typeface="Arial" pitchFamily="34" charset="0"/>
              <a:cs typeface="Arial" pitchFamily="34" charset="0"/>
            </a:endParaRPr>
          </a:p>
          <a:p>
            <a:pPr marL="0" eaLnBrk="1" fontAlgn="auto" hangingPunct="1">
              <a:lnSpc>
                <a:spcPct val="80000"/>
              </a:lnSpc>
              <a:spcBef>
                <a:spcPts val="0"/>
              </a:spcBef>
              <a:spcAft>
                <a:spcPts val="0"/>
              </a:spcAft>
              <a:buFont typeface="Arial" charset="0"/>
              <a:buNone/>
              <a:defRPr/>
            </a:pPr>
            <a:r>
              <a:rPr lang="en-US" sz="2000" dirty="0" err="1" smtClean="0">
                <a:latin typeface="Arial" pitchFamily="34" charset="0"/>
                <a:cs typeface="Arial" pitchFamily="34" charset="0"/>
              </a:rPr>
              <a:t>ttesti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samplesize</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samplemean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samplesd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hypothesizedmean</a:t>
            </a:r>
            <a:r>
              <a:rPr lang="en-US" sz="2000" dirty="0" smtClean="0">
                <a:latin typeface="Arial" pitchFamily="34" charset="0"/>
                <a:cs typeface="Arial" pitchFamily="34" charset="0"/>
              </a:rPr>
              <a:t> </a:t>
            </a:r>
          </a:p>
          <a:p>
            <a:pPr marL="0" eaLnBrk="1" fontAlgn="auto" hangingPunct="1">
              <a:lnSpc>
                <a:spcPct val="80000"/>
              </a:lnSpc>
              <a:spcBef>
                <a:spcPts val="0"/>
              </a:spcBef>
              <a:spcAft>
                <a:spcPts val="0"/>
              </a:spcAft>
              <a:buFont typeface="Arial" charset="0"/>
              <a:buNone/>
              <a:defRPr/>
            </a:pPr>
            <a:endParaRPr lang="en-US" sz="1200" dirty="0" smtClean="0">
              <a:latin typeface="Arial" pitchFamily="34" charset="0"/>
              <a:cs typeface="Arial" pitchFamily="34" charset="0"/>
            </a:endParaRPr>
          </a:p>
          <a:p>
            <a:pPr marL="0" eaLnBrk="1" fontAlgn="auto" hangingPunct="1">
              <a:lnSpc>
                <a:spcPct val="80000"/>
              </a:lnSpc>
              <a:spcBef>
                <a:spcPts val="0"/>
              </a:spcBef>
              <a:spcAft>
                <a:spcPts val="0"/>
              </a:spcAft>
              <a:buFont typeface="Arial" pitchFamily="34" charset="0"/>
              <a:buChar char="•"/>
              <a:defRPr/>
            </a:pPr>
            <a:endParaRPr lang="en-US" sz="1200" b="1" dirty="0" smtClean="0">
              <a:latin typeface="Courier New" pitchFamily="49" charset="0"/>
              <a:cs typeface="Courier New" pitchFamily="49" charset="0"/>
            </a:endParaRPr>
          </a:p>
          <a:p>
            <a:pPr marL="0" eaLnBrk="1" fontAlgn="auto" hangingPunct="1">
              <a:lnSpc>
                <a:spcPct val="80000"/>
              </a:lnSpc>
              <a:spcBef>
                <a:spcPts val="0"/>
              </a:spcBef>
              <a:spcAft>
                <a:spcPts val="0"/>
              </a:spcAft>
              <a:buFont typeface="Arial" pitchFamily="34" charset="0"/>
              <a:buNone/>
              <a:defRPr/>
            </a:pPr>
            <a:r>
              <a:rPr lang="it-IT" sz="2000" b="1" dirty="0" smtClean="0">
                <a:latin typeface="Courier New" pitchFamily="49" charset="0"/>
                <a:cs typeface="Courier New" pitchFamily="49" charset="0"/>
              </a:rPr>
              <a:t>ttesti 83         1413.1      491.3       750</a:t>
            </a:r>
            <a:endParaRPr lang="en-US" sz="2000" b="1" dirty="0" smtClean="0">
              <a:latin typeface="Courier New" pitchFamily="49" charset="0"/>
              <a:cs typeface="Courier New" pitchFamily="49" charset="0"/>
            </a:endParaRPr>
          </a:p>
          <a:p>
            <a:pPr marL="0" eaLnBrk="1" fontAlgn="auto" hangingPunct="1">
              <a:lnSpc>
                <a:spcPct val="80000"/>
              </a:lnSpc>
              <a:spcBef>
                <a:spcPts val="0"/>
              </a:spcBef>
              <a:spcAft>
                <a:spcPts val="0"/>
              </a:spcAft>
              <a:buFont typeface="Arial" pitchFamily="34" charset="0"/>
              <a:buChar char="•"/>
              <a:defRPr/>
            </a:pPr>
            <a:endParaRPr lang="en-US" sz="1400" b="1" dirty="0" smtClean="0">
              <a:latin typeface="Courier New" pitchFamily="49" charset="0"/>
              <a:cs typeface="Courier New" pitchFamily="49" charset="0"/>
            </a:endParaRPr>
          </a:p>
          <a:p>
            <a:pPr marL="0" eaLnBrk="1" fontAlgn="auto" hangingPunct="1">
              <a:lnSpc>
                <a:spcPct val="80000"/>
              </a:lnSpc>
              <a:spcBef>
                <a:spcPts val="0"/>
              </a:spcBef>
              <a:spcAft>
                <a:spcPts val="0"/>
              </a:spcAft>
              <a:buFont typeface="Wingdings" pitchFamily="2" charset="2"/>
              <a:buNone/>
              <a:defRPr/>
            </a:pPr>
            <a:endParaRPr lang="en-US" sz="1400" b="1" dirty="0" smtClean="0">
              <a:latin typeface="Courier New" pitchFamily="49" charset="0"/>
              <a:cs typeface="Courier New" pitchFamily="49" charset="0"/>
            </a:endParaRP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One-sample t test</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         |     </a:t>
            </a:r>
            <a:r>
              <a:rPr lang="en-US" sz="1400" b="1" dirty="0" err="1" smtClean="0">
                <a:latin typeface="Courier New" pitchFamily="49" charset="0"/>
                <a:cs typeface="Courier New" pitchFamily="49" charset="0"/>
              </a:rPr>
              <a:t>Obs</a:t>
            </a:r>
            <a:r>
              <a:rPr lang="en-US" sz="1400" b="1" dirty="0" smtClean="0">
                <a:latin typeface="Courier New" pitchFamily="49" charset="0"/>
                <a:cs typeface="Courier New" pitchFamily="49" charset="0"/>
              </a:rPr>
              <a:t>        Mean    Std. Err.   Std. Dev.   [95% Conf. Interval]</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       x |      83      1413.1    53.92718       491.3    1305.822    1520.378</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    mean = mean(x)                                                t =  12.2962</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    Ho: mean = 750                                  degrees of freedom =       82</a:t>
            </a:r>
          </a:p>
          <a:p>
            <a:pPr marL="0" eaLnBrk="1" fontAlgn="auto" hangingPunct="1">
              <a:lnSpc>
                <a:spcPct val="80000"/>
              </a:lnSpc>
              <a:spcBef>
                <a:spcPts val="0"/>
              </a:spcBef>
              <a:spcAft>
                <a:spcPts val="0"/>
              </a:spcAft>
              <a:buFont typeface="Wingdings" pitchFamily="2" charset="2"/>
              <a:buNone/>
              <a:defRPr/>
            </a:pPr>
            <a:endParaRPr lang="en-US" sz="1400" b="1" dirty="0" smtClean="0">
              <a:latin typeface="Courier New" pitchFamily="49" charset="0"/>
              <a:cs typeface="Courier New" pitchFamily="49" charset="0"/>
            </a:endParaRP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   </a:t>
            </a:r>
            <a:r>
              <a:rPr lang="en-US" sz="1400" b="1" dirty="0" smtClean="0">
                <a:solidFill>
                  <a:srgbClr val="FF0000"/>
                </a:solidFill>
                <a:latin typeface="Courier New" pitchFamily="49" charset="0"/>
                <a:cs typeface="Courier New" pitchFamily="49" charset="0"/>
              </a:rPr>
              <a:t>Ha: mean &lt; 750               Ha: mean != 750               Ha: mean &gt; 750</a:t>
            </a:r>
          </a:p>
          <a:p>
            <a:pPr marL="0" eaLnBrk="1" fontAlgn="auto" hangingPunct="1">
              <a:lnSpc>
                <a:spcPct val="80000"/>
              </a:lnSpc>
              <a:spcBef>
                <a:spcPts val="0"/>
              </a:spcBef>
              <a:spcAft>
                <a:spcPts val="0"/>
              </a:spcAft>
              <a:buFont typeface="Wingdings" pitchFamily="2" charset="2"/>
              <a:buNone/>
              <a:defRPr/>
            </a:pPr>
            <a:r>
              <a:rPr lang="en-US" sz="1400" b="1" dirty="0" smtClean="0">
                <a:latin typeface="Courier New" pitchFamily="49" charset="0"/>
                <a:cs typeface="Courier New" pitchFamily="49" charset="0"/>
              </a:rPr>
              <a:t>   Pr(T &lt; t) = 1.0000         Pr(|T| &gt; |t|) = 0.0000          Pr(T &gt; t) = 0.0000</a:t>
            </a:r>
          </a:p>
          <a:p>
            <a:pPr eaLnBrk="1" fontAlgn="auto" hangingPunct="1">
              <a:lnSpc>
                <a:spcPct val="80000"/>
              </a:lnSpc>
              <a:spcAft>
                <a:spcPts val="0"/>
              </a:spcAft>
              <a:buFont typeface="Wingdings" pitchFamily="2" charset="2"/>
              <a:buNone/>
              <a:defRPr/>
            </a:pPr>
            <a:endParaRPr lang="en-US" sz="2400" dirty="0" smtClean="0"/>
          </a:p>
          <a:p>
            <a:pPr eaLnBrk="1" fontAlgn="auto" hangingPunct="1">
              <a:spcAft>
                <a:spcPts val="0"/>
              </a:spcAft>
              <a:buFont typeface="Arial" charset="0"/>
              <a:buNone/>
              <a:defRPr/>
            </a:pPr>
            <a:endParaRPr lang="en-US" sz="2000" dirty="0" smtClean="0"/>
          </a:p>
          <a:p>
            <a:pPr eaLnBrk="1" fontAlgn="auto" hangingPunct="1">
              <a:spcAft>
                <a:spcPts val="0"/>
              </a:spcAft>
              <a:buFont typeface="Arial" charset="0"/>
              <a:buNone/>
              <a:defRPr/>
            </a:pPr>
            <a:endParaRPr lang="en-US" sz="2000" dirty="0" smtClean="0"/>
          </a:p>
          <a:p>
            <a:pPr eaLnBrk="1" fontAlgn="auto" hangingPunct="1">
              <a:spcAft>
                <a:spcPts val="0"/>
              </a:spcAft>
              <a:buFont typeface="Arial" charset="0"/>
              <a:buNone/>
              <a:defRPr/>
            </a:pPr>
            <a:endParaRPr lang="en-US" sz="2400" dirty="0" smtClean="0">
              <a:sym typeface="Wingdings" pitchFamily="2" charset="2"/>
            </a:endParaRPr>
          </a:p>
          <a:p>
            <a:pPr eaLnBrk="1" fontAlgn="auto" hangingPunct="1">
              <a:spcAft>
                <a:spcPts val="0"/>
              </a:spcAft>
              <a:buFont typeface="Arial" charset="0"/>
              <a:buNone/>
              <a:defRPr/>
            </a:pPr>
            <a:r>
              <a:rPr lang="en-US" sz="2400" dirty="0" smtClean="0">
                <a:sym typeface="Wingdings" pitchFamily="2" charset="2"/>
              </a:rPr>
              <a:t> </a:t>
            </a:r>
            <a:r>
              <a:rPr lang="en-US" sz="2400" dirty="0" smtClean="0"/>
              <a:t>We reject the </a:t>
            </a:r>
            <a:r>
              <a:rPr lang="en-US" sz="2400" dirty="0" smtClean="0"/>
              <a:t>null hypothesis</a:t>
            </a:r>
            <a:endParaRPr lang="en-US" sz="2000" dirty="0" smtClean="0"/>
          </a:p>
          <a:p>
            <a:pPr eaLnBrk="1" fontAlgn="auto" hangingPunct="1">
              <a:lnSpc>
                <a:spcPct val="80000"/>
              </a:lnSpc>
              <a:spcAft>
                <a:spcPts val="0"/>
              </a:spcAft>
              <a:buFont typeface="Wingdings" pitchFamily="2" charset="2"/>
              <a:buNone/>
              <a:defRPr/>
            </a:pPr>
            <a:endParaRPr lang="en-US" sz="2000" dirty="0" smtClean="0"/>
          </a:p>
          <a:p>
            <a:pPr eaLnBrk="1" fontAlgn="auto" hangingPunct="1">
              <a:lnSpc>
                <a:spcPct val="80000"/>
              </a:lnSpc>
              <a:spcAft>
                <a:spcPts val="0"/>
              </a:spcAft>
              <a:buFont typeface="Wingdings" pitchFamily="2" charset="2"/>
              <a:buNone/>
              <a:defRPr/>
            </a:pPr>
            <a:endParaRPr lang="en-US" sz="2000" dirty="0" smtClean="0"/>
          </a:p>
          <a:p>
            <a:pPr marL="0" indent="0" eaLnBrk="1" fontAlgn="auto" hangingPunct="1">
              <a:lnSpc>
                <a:spcPct val="80000"/>
              </a:lnSpc>
              <a:spcAft>
                <a:spcPts val="0"/>
              </a:spcAft>
              <a:buFont typeface="Arial" charset="0"/>
              <a:buNone/>
              <a:defRPr/>
            </a:pPr>
            <a:endParaRPr lang="en-US" sz="2000" dirty="0" smtClean="0"/>
          </a:p>
        </p:txBody>
      </p:sp>
      <p:sp>
        <p:nvSpPr>
          <p:cNvPr id="6" name="Slide Number Placeholder 5"/>
          <p:cNvSpPr>
            <a:spLocks noGrp="1"/>
          </p:cNvSpPr>
          <p:nvPr>
            <p:ph type="sldNum" sz="quarter" idx="12"/>
          </p:nvPr>
        </p:nvSpPr>
        <p:spPr/>
        <p:txBody>
          <a:bodyPr/>
          <a:lstStyle/>
          <a:p>
            <a:pPr>
              <a:defRPr/>
            </a:pPr>
            <a:fld id="{C45780AD-E495-4BC5-BD22-A1C46D9ED49F}" type="slidenum">
              <a:rPr lang="en-US"/>
              <a:pPr>
                <a:defRPr/>
              </a:pPr>
              <a:t>23</a:t>
            </a:fld>
            <a:endParaRPr lang="en-US"/>
          </a:p>
        </p:txBody>
      </p:sp>
      <p:sp>
        <p:nvSpPr>
          <p:cNvPr id="48133" name="Oval 6"/>
          <p:cNvSpPr>
            <a:spLocks noChangeArrowheads="1"/>
          </p:cNvSpPr>
          <p:nvPr/>
        </p:nvSpPr>
        <p:spPr bwMode="auto">
          <a:xfrm>
            <a:off x="6553200" y="4019550"/>
            <a:ext cx="2286000" cy="7620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8134" name="TextBox 1"/>
          <p:cNvSpPr txBox="1">
            <a:spLocks noChangeArrowheads="1"/>
          </p:cNvSpPr>
          <p:nvPr/>
        </p:nvSpPr>
        <p:spPr bwMode="auto">
          <a:xfrm>
            <a:off x="3962400" y="5068888"/>
            <a:ext cx="2667000" cy="6461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Stata gives you 3 alternative hypotheses</a:t>
            </a:r>
          </a:p>
        </p:txBody>
      </p:sp>
      <p:cxnSp>
        <p:nvCxnSpPr>
          <p:cNvPr id="3" name="Straight Arrow Connector 2"/>
          <p:cNvCxnSpPr/>
          <p:nvPr/>
        </p:nvCxnSpPr>
        <p:spPr>
          <a:xfrm flipH="1" flipV="1">
            <a:off x="2514600" y="4419600"/>
            <a:ext cx="14478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V="1">
            <a:off x="4267200" y="4419600"/>
            <a:ext cx="0" cy="6492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48134" idx="3"/>
          </p:cNvCxnSpPr>
          <p:nvPr/>
        </p:nvCxnSpPr>
        <p:spPr>
          <a:xfrm flipV="1">
            <a:off x="6629400" y="4648200"/>
            <a:ext cx="381000" cy="7445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2"/>
          <p:cNvSpPr txBox="1">
            <a:spLocks noChangeArrowheads="1"/>
          </p:cNvSpPr>
          <p:nvPr/>
        </p:nvSpPr>
        <p:spPr bwMode="auto">
          <a:xfrm>
            <a:off x="457200" y="0"/>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dirty="0" smtClean="0"/>
              <a:t>Hypothesis Testing of one mean: </a:t>
            </a:r>
          </a:p>
          <a:p>
            <a:pPr eaLnBrk="1" hangingPunct="1"/>
            <a:r>
              <a:rPr lang="en-US" altLang="en-US" sz="4000" dirty="0" smtClean="0"/>
              <a:t>one-sided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104452"/>
            <a:ext cx="8229600" cy="1139825"/>
          </a:xfrm>
        </p:spPr>
        <p:txBody>
          <a:bodyPr/>
          <a:lstStyle/>
          <a:p>
            <a:pPr eaLnBrk="1" hangingPunct="1"/>
            <a:r>
              <a:rPr lang="en-US" altLang="en-US" sz="3600" smtClean="0"/>
              <a:t>Hypothesis Testing, </a:t>
            </a:r>
            <a:r>
              <a:rPr lang="en-US" altLang="en-US" sz="3600" dirty="0" smtClean="0"/>
              <a:t>two sided hypothesis</a:t>
            </a:r>
          </a:p>
        </p:txBody>
      </p:sp>
      <p:sp>
        <p:nvSpPr>
          <p:cNvPr id="49155" name="Rectangle 3"/>
          <p:cNvSpPr>
            <a:spLocks noGrp="1" noChangeArrowheads="1"/>
          </p:cNvSpPr>
          <p:nvPr>
            <p:ph type="body" sz="half" idx="1"/>
          </p:nvPr>
        </p:nvSpPr>
        <p:spPr>
          <a:xfrm>
            <a:off x="457200" y="1371600"/>
            <a:ext cx="7772400" cy="4876800"/>
          </a:xfrm>
        </p:spPr>
        <p:txBody>
          <a:bodyPr/>
          <a:lstStyle/>
          <a:p>
            <a:pPr eaLnBrk="1" hangingPunct="1">
              <a:buFont typeface="Arial" charset="0"/>
              <a:buNone/>
            </a:pPr>
            <a:r>
              <a:rPr lang="en-US" altLang="en-US" sz="2800" dirty="0" smtClean="0"/>
              <a:t>Example:  Do children with congenital heart disease walk at the same or a different age as compared to healthy children?    Healthy children start walking at mean age of 11.4 </a:t>
            </a:r>
            <a:r>
              <a:rPr lang="en-US" altLang="en-US" sz="2800" dirty="0" smtClean="0"/>
              <a:t>months</a:t>
            </a:r>
          </a:p>
          <a:p>
            <a:pPr eaLnBrk="1" hangingPunct="1">
              <a:buFont typeface="Arial" charset="0"/>
              <a:buNone/>
            </a:pPr>
            <a:endParaRPr lang="en-US" altLang="en-US" sz="2800" dirty="0" smtClean="0"/>
          </a:p>
          <a:p>
            <a:pPr lvl="1" eaLnBrk="1" hangingPunct="1"/>
            <a:r>
              <a:rPr lang="en-US" altLang="en-US" sz="2400" dirty="0" smtClean="0"/>
              <a:t>Null </a:t>
            </a:r>
            <a:r>
              <a:rPr lang="en-US" altLang="en-US" sz="2400" dirty="0" smtClean="0"/>
              <a:t>hypothesis:  H</a:t>
            </a:r>
            <a:r>
              <a:rPr lang="en-US" altLang="en-US" sz="2400" baseline="-25000" dirty="0" smtClean="0"/>
              <a:t>0</a:t>
            </a:r>
            <a:r>
              <a:rPr lang="en-US" altLang="en-US" sz="2400" dirty="0" smtClean="0"/>
              <a:t>: </a:t>
            </a:r>
            <a:r>
              <a:rPr lang="el-GR" altLang="en-US" sz="2400" dirty="0" smtClean="0">
                <a:cs typeface="Arial" charset="0"/>
              </a:rPr>
              <a:t>μ</a:t>
            </a:r>
            <a:r>
              <a:rPr lang="en-US" altLang="en-US" sz="2400" dirty="0" smtClean="0">
                <a:cs typeface="Arial" charset="0"/>
              </a:rPr>
              <a:t>=</a:t>
            </a:r>
            <a:r>
              <a:rPr lang="el-GR" altLang="en-US" sz="2400" dirty="0" smtClean="0">
                <a:cs typeface="Arial" charset="0"/>
              </a:rPr>
              <a:t> </a:t>
            </a:r>
            <a:r>
              <a:rPr lang="en-US" altLang="en-US" sz="2400" dirty="0" smtClean="0">
                <a:cs typeface="Arial" charset="0"/>
              </a:rPr>
              <a:t>11.4 months (</a:t>
            </a:r>
            <a:r>
              <a:rPr lang="el-GR" altLang="en-US" sz="2400" dirty="0" smtClean="0">
                <a:cs typeface="Arial" charset="0"/>
              </a:rPr>
              <a:t>μ</a:t>
            </a:r>
            <a:r>
              <a:rPr lang="en-US" altLang="en-US" sz="2400" baseline="-25000" dirty="0" smtClean="0">
                <a:cs typeface="Arial" charset="0"/>
              </a:rPr>
              <a:t>0</a:t>
            </a:r>
            <a:r>
              <a:rPr lang="en-US" altLang="en-US" sz="2400" dirty="0" smtClean="0">
                <a:cs typeface="Arial" charset="0"/>
              </a:rPr>
              <a:t>) </a:t>
            </a:r>
            <a:r>
              <a:rPr lang="en-US" altLang="en-US" sz="2400" baseline="-25000" dirty="0" smtClean="0">
                <a:cs typeface="Arial" charset="0"/>
              </a:rPr>
              <a:t> </a:t>
            </a:r>
          </a:p>
          <a:p>
            <a:pPr lvl="1" eaLnBrk="1" hangingPunct="1"/>
            <a:r>
              <a:rPr lang="en-US" altLang="en-US" sz="2400" dirty="0" smtClean="0">
                <a:cs typeface="Arial" charset="0"/>
              </a:rPr>
              <a:t>Alternative hypothesis:  </a:t>
            </a:r>
            <a:r>
              <a:rPr lang="en-US" altLang="en-US" sz="2400" dirty="0" smtClean="0"/>
              <a:t>H</a:t>
            </a:r>
            <a:r>
              <a:rPr lang="en-US" altLang="en-US" sz="2400" baseline="-25000" dirty="0" smtClean="0"/>
              <a:t>A</a:t>
            </a:r>
            <a:r>
              <a:rPr lang="en-US" altLang="en-US" sz="2400" dirty="0" smtClean="0"/>
              <a:t>: </a:t>
            </a:r>
            <a:r>
              <a:rPr lang="el-GR" altLang="en-US" sz="2400" dirty="0" smtClean="0">
                <a:cs typeface="Arial" charset="0"/>
              </a:rPr>
              <a:t>μ</a:t>
            </a:r>
            <a:r>
              <a:rPr lang="en-US" altLang="en-US" sz="2400" dirty="0" smtClean="0">
                <a:cs typeface="Arial" charset="0"/>
              </a:rPr>
              <a:t>≠ 11.4 months </a:t>
            </a:r>
          </a:p>
          <a:p>
            <a:pPr lvl="1" eaLnBrk="1" hangingPunct="1"/>
            <a:r>
              <a:rPr lang="en-US" altLang="en-US" sz="2400" dirty="0" smtClean="0">
                <a:cs typeface="Arial" charset="0"/>
              </a:rPr>
              <a:t>Significance level=0.05</a:t>
            </a:r>
          </a:p>
          <a:p>
            <a:pPr lvl="1" eaLnBrk="1" hangingPunct="1"/>
            <a:r>
              <a:rPr lang="en-US" altLang="en-US" sz="2400" dirty="0" smtClean="0">
                <a:cs typeface="Arial" charset="0"/>
              </a:rPr>
              <a:t>Data:  Sample of children with congenital heart defects, n=9, sample mean=12.8, sample SD=2.4</a:t>
            </a:r>
          </a:p>
          <a:p>
            <a:pPr lvl="1" eaLnBrk="1" hangingPunct="1">
              <a:buFont typeface="Wingdings" pitchFamily="2" charset="2"/>
              <a:buNone/>
            </a:pPr>
            <a:endParaRPr lang="en-US" altLang="en-US" sz="2400" dirty="0" smtClean="0"/>
          </a:p>
          <a:p>
            <a:pPr lvl="1" eaLnBrk="1" hangingPunct="1">
              <a:buFont typeface="Arial" charset="0"/>
              <a:buNone/>
            </a:pPr>
            <a:endParaRPr lang="en-US" altLang="en-US" sz="1800" dirty="0" smtClean="0">
              <a:latin typeface="Arial" charset="0"/>
              <a:cs typeface="Arial" charset="0"/>
            </a:endParaRPr>
          </a:p>
        </p:txBody>
      </p:sp>
      <p:sp>
        <p:nvSpPr>
          <p:cNvPr id="5" name="Slide Number Placeholder 4"/>
          <p:cNvSpPr>
            <a:spLocks noGrp="1"/>
          </p:cNvSpPr>
          <p:nvPr>
            <p:ph type="sldNum" sz="quarter" idx="12"/>
          </p:nvPr>
        </p:nvSpPr>
        <p:spPr/>
        <p:txBody>
          <a:bodyPr/>
          <a:lstStyle/>
          <a:p>
            <a:pPr>
              <a:defRPr/>
            </a:pPr>
            <a:fld id="{8600AEE3-9282-4C94-B866-1889F7C13D65}" type="slidenum">
              <a:rPr lang="en-US"/>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5"/>
          <p:cNvSpPr>
            <a:spLocks noGrp="1"/>
          </p:cNvSpPr>
          <p:nvPr>
            <p:ph idx="1"/>
          </p:nvPr>
        </p:nvSpPr>
        <p:spPr>
          <a:xfrm>
            <a:off x="0" y="1133314"/>
            <a:ext cx="8991600" cy="5334000"/>
          </a:xfrm>
        </p:spPr>
        <p:txBody>
          <a:bodyPr/>
          <a:lstStyle/>
          <a:p>
            <a:pPr eaLnBrk="1" hangingPunct="1"/>
            <a:r>
              <a:rPr lang="en-US" altLang="en-US" dirty="0" smtClean="0"/>
              <a:t>Calculate the test statistic and its associated p value</a:t>
            </a:r>
          </a:p>
          <a:p>
            <a:pPr eaLnBrk="1" hangingPunct="1">
              <a:buFont typeface="Arial" charset="0"/>
              <a:buNone/>
            </a:pPr>
            <a:endParaRPr lang="en-US" altLang="en-US" sz="3600" dirty="0" smtClean="0"/>
          </a:p>
          <a:p>
            <a:pPr eaLnBrk="1" hangingPunct="1">
              <a:buFont typeface="Arial" charset="0"/>
              <a:buNone/>
            </a:pPr>
            <a:endParaRPr lang="en-US" altLang="en-US" sz="3600" dirty="0" smtClean="0"/>
          </a:p>
          <a:p>
            <a:pPr eaLnBrk="1" hangingPunct="1"/>
            <a:r>
              <a:rPr lang="en-US" altLang="en-US" dirty="0" smtClean="0"/>
              <a:t>p- value is P(T&gt;1.75) + P(T&lt;-1.75)  =                       						2*P(T&gt;1.75)</a:t>
            </a:r>
          </a:p>
          <a:p>
            <a:pPr lvl="1" eaLnBrk="1" hangingPunct="1">
              <a:buFont typeface="Arial" charset="0"/>
              <a:buNone/>
            </a:pPr>
            <a:endParaRPr lang="en-US" altLang="en-US" sz="1200" dirty="0" smtClean="0">
              <a:latin typeface="Courier New" pitchFamily="49" charset="0"/>
              <a:cs typeface="Courier New" pitchFamily="49" charset="0"/>
            </a:endParaRPr>
          </a:p>
          <a:p>
            <a:pPr lvl="1" eaLnBrk="1" hangingPunct="1">
              <a:buFont typeface="Arial" charset="0"/>
              <a:buNone/>
            </a:pPr>
            <a:r>
              <a:rPr lang="en-US" altLang="en-US" sz="2400" dirty="0" smtClean="0">
                <a:latin typeface="Courier New" pitchFamily="49" charset="0"/>
                <a:cs typeface="Courier New" pitchFamily="49" charset="0"/>
              </a:rPr>
              <a:t>display </a:t>
            </a:r>
            <a:r>
              <a:rPr lang="en-US" altLang="en-US" sz="2400" dirty="0" err="1" smtClean="0">
                <a:latin typeface="Courier New" pitchFamily="49" charset="0"/>
                <a:cs typeface="Courier New" pitchFamily="49" charset="0"/>
              </a:rPr>
              <a:t>ttail</a:t>
            </a:r>
            <a:r>
              <a:rPr lang="en-US" altLang="en-US" sz="2400" dirty="0" smtClean="0">
                <a:latin typeface="Courier New" pitchFamily="49" charset="0"/>
                <a:cs typeface="Courier New" pitchFamily="49" charset="0"/>
              </a:rPr>
              <a:t>(8,1.75)*2</a:t>
            </a:r>
          </a:p>
          <a:p>
            <a:pPr lvl="1" eaLnBrk="1" hangingPunct="1">
              <a:buFont typeface="Arial" charset="0"/>
              <a:buNone/>
            </a:pPr>
            <a:r>
              <a:rPr lang="en-US" altLang="en-US" sz="2400" dirty="0" smtClean="0">
                <a:latin typeface="Courier New" pitchFamily="49" charset="0"/>
                <a:cs typeface="Courier New" pitchFamily="49" charset="0"/>
              </a:rPr>
              <a:t>.11823278</a:t>
            </a:r>
          </a:p>
          <a:p>
            <a:pPr eaLnBrk="1" hangingPunct="1">
              <a:buFont typeface="Arial" charset="0"/>
              <a:buNone/>
            </a:pPr>
            <a:endParaRPr lang="en-US" altLang="en-US" sz="5500" dirty="0" smtClean="0">
              <a:latin typeface="Arial" charset="0"/>
              <a:cs typeface="Arial" charset="0"/>
            </a:endParaRPr>
          </a:p>
          <a:p>
            <a:pPr eaLnBrk="1" hangingPunct="1">
              <a:buFont typeface="Arial" charset="0"/>
              <a:buNone/>
            </a:pPr>
            <a:endParaRPr lang="en-US" altLang="en-US" sz="5500" dirty="0" smtClean="0">
              <a:latin typeface="Arial" charset="0"/>
              <a:cs typeface="Arial" charset="0"/>
            </a:endParaRPr>
          </a:p>
        </p:txBody>
      </p:sp>
      <p:sp>
        <p:nvSpPr>
          <p:cNvPr id="7" name="Slide Number Placeholder 6"/>
          <p:cNvSpPr>
            <a:spLocks noGrp="1"/>
          </p:cNvSpPr>
          <p:nvPr>
            <p:ph type="sldNum" sz="quarter" idx="12"/>
          </p:nvPr>
        </p:nvSpPr>
        <p:spPr/>
        <p:txBody>
          <a:bodyPr/>
          <a:lstStyle/>
          <a:p>
            <a:pPr>
              <a:defRPr/>
            </a:pPr>
            <a:fld id="{6EBC89A3-AC53-4921-AB2E-7F6B915A408C}" type="slidenum">
              <a:rPr lang="en-US"/>
              <a:pPr>
                <a:defRPr/>
              </a:pPr>
              <a:t>25</a:t>
            </a:fld>
            <a:endParaRPr lang="en-US"/>
          </a:p>
        </p:txBody>
      </p:sp>
      <p:graphicFrame>
        <p:nvGraphicFramePr>
          <p:cNvPr id="50180" name="Object 5"/>
          <p:cNvGraphicFramePr>
            <a:graphicFrameLocks noChangeAspect="1"/>
          </p:cNvGraphicFramePr>
          <p:nvPr>
            <p:extLst>
              <p:ext uri="{D42A27DB-BD31-4B8C-83A1-F6EECF244321}">
                <p14:modId xmlns:p14="http://schemas.microsoft.com/office/powerpoint/2010/main" val="675686171"/>
              </p:ext>
            </p:extLst>
          </p:nvPr>
        </p:nvGraphicFramePr>
        <p:xfrm>
          <a:off x="2612637" y="1828800"/>
          <a:ext cx="1985383" cy="1530330"/>
        </p:xfrm>
        <a:graphic>
          <a:graphicData uri="http://schemas.openxmlformats.org/presentationml/2006/ole">
            <mc:AlternateContent xmlns:mc="http://schemas.openxmlformats.org/markup-compatibility/2006">
              <mc:Choice xmlns:v="urn:schemas-microsoft-com:vml" Requires="v">
                <p:oleObj spid="_x0000_s50240" name="Equation" r:id="rId3" imgW="1218960" imgH="939600" progId="Equation.3">
                  <p:embed/>
                </p:oleObj>
              </mc:Choice>
              <mc:Fallback>
                <p:oleObj name="Equation" r:id="rId3" imgW="1218960" imgH="939600" progId="Equation.3">
                  <p:embed/>
                  <p:pic>
                    <p:nvPicPr>
                      <p:cNvPr id="0" name="Object 5"/>
                      <p:cNvPicPr>
                        <a:picLocks noChangeAspect="1" noChangeArrowheads="1"/>
                      </p:cNvPicPr>
                      <p:nvPr/>
                    </p:nvPicPr>
                    <p:blipFill>
                      <a:blip r:embed="rId4"/>
                      <a:srcRect/>
                      <a:stretch>
                        <a:fillRect/>
                      </a:stretch>
                    </p:blipFill>
                    <p:spPr bwMode="auto">
                      <a:xfrm>
                        <a:off x="2612637" y="1828800"/>
                        <a:ext cx="1985383" cy="1530330"/>
                      </a:xfrm>
                      <a:prstGeom prst="rect">
                        <a:avLst/>
                      </a:prstGeom>
                      <a:solidFill>
                        <a:schemeClr val="bg1"/>
                      </a:solidFill>
                      <a:ln>
                        <a:noFill/>
                      </a:ln>
                      <a:extLst/>
                    </p:spPr>
                  </p:pic>
                </p:oleObj>
              </mc:Fallback>
            </mc:AlternateContent>
          </a:graphicData>
        </a:graphic>
      </p:graphicFrame>
      <p:sp>
        <p:nvSpPr>
          <p:cNvPr id="5" name="Rectangle 2"/>
          <p:cNvSpPr>
            <a:spLocks noGrp="1" noChangeArrowheads="1"/>
          </p:cNvSpPr>
          <p:nvPr>
            <p:ph type="title"/>
          </p:nvPr>
        </p:nvSpPr>
        <p:spPr>
          <a:xfrm>
            <a:off x="457200" y="104452"/>
            <a:ext cx="8229600" cy="1139825"/>
          </a:xfrm>
        </p:spPr>
        <p:txBody>
          <a:bodyPr/>
          <a:lstStyle/>
          <a:p>
            <a:pPr eaLnBrk="1" hangingPunct="1"/>
            <a:r>
              <a:rPr lang="en-US" altLang="en-US" sz="3600" dirty="0" smtClean="0"/>
              <a:t>Hypothesis Testing, two sided hypothesis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19100" y="1104900"/>
            <a:ext cx="8534400" cy="6477000"/>
          </a:xfrm>
        </p:spPr>
        <p:txBody>
          <a:bodyPr rtlCol="0">
            <a:normAutofit fontScale="25000" lnSpcReduction="20000"/>
          </a:bodyPr>
          <a:lstStyle/>
          <a:p>
            <a:pPr eaLnBrk="1" fontAlgn="auto" hangingPunct="1">
              <a:spcAft>
                <a:spcPts val="0"/>
              </a:spcAft>
              <a:buFont typeface="Arial" charset="0"/>
              <a:buNone/>
              <a:defRPr/>
            </a:pPr>
            <a:endParaRPr lang="en-US" sz="5500" dirty="0" smtClean="0">
              <a:latin typeface="Arial" pitchFamily="34" charset="0"/>
              <a:cs typeface="Arial" pitchFamily="34" charset="0"/>
            </a:endParaRPr>
          </a:p>
          <a:p>
            <a:pPr eaLnBrk="1" fontAlgn="auto" hangingPunct="1">
              <a:spcAft>
                <a:spcPts val="0"/>
              </a:spcAft>
              <a:buFont typeface="Arial" charset="0"/>
              <a:buNone/>
              <a:defRPr/>
            </a:pPr>
            <a:endParaRPr lang="en-US" sz="5500" dirty="0" smtClean="0">
              <a:latin typeface="Arial" pitchFamily="34" charset="0"/>
              <a:cs typeface="Arial" pitchFamily="34" charset="0"/>
            </a:endParaRPr>
          </a:p>
          <a:p>
            <a:pPr eaLnBrk="1" fontAlgn="auto" hangingPunct="1">
              <a:spcAft>
                <a:spcPts val="0"/>
              </a:spcAft>
              <a:buFont typeface="Arial" charset="0"/>
              <a:buNone/>
              <a:defRPr/>
            </a:pPr>
            <a:r>
              <a:rPr lang="en-US" sz="8000" dirty="0" smtClean="0">
                <a:latin typeface="Arial" pitchFamily="34" charset="0"/>
                <a:cs typeface="Arial" pitchFamily="34" charset="0"/>
              </a:rPr>
              <a:t>Or </a:t>
            </a:r>
            <a:r>
              <a:rPr lang="en-US" sz="8000" dirty="0" smtClean="0">
                <a:latin typeface="Arial" pitchFamily="34" charset="0"/>
                <a:cs typeface="Arial" pitchFamily="34" charset="0"/>
              </a:rPr>
              <a:t>run </a:t>
            </a:r>
            <a:r>
              <a:rPr lang="en-US" sz="8000" dirty="0" err="1" smtClean="0">
                <a:latin typeface="Arial" pitchFamily="34" charset="0"/>
                <a:cs typeface="Arial" pitchFamily="34" charset="0"/>
              </a:rPr>
              <a:t>ttesti</a:t>
            </a:r>
            <a:r>
              <a:rPr lang="en-US" sz="8000" dirty="0" smtClean="0">
                <a:latin typeface="Arial" pitchFamily="34" charset="0"/>
                <a:cs typeface="Arial" pitchFamily="34" charset="0"/>
              </a:rPr>
              <a:t> in Stata </a:t>
            </a:r>
          </a:p>
          <a:p>
            <a:pPr eaLnBrk="1" fontAlgn="auto" hangingPunct="1">
              <a:spcAft>
                <a:spcPts val="0"/>
              </a:spcAft>
              <a:buNone/>
              <a:defRPr/>
            </a:pPr>
            <a:r>
              <a:rPr lang="en-US" sz="8000" dirty="0" smtClean="0">
                <a:latin typeface="Arial" pitchFamily="34" charset="0"/>
                <a:cs typeface="Arial" pitchFamily="34" charset="0"/>
              </a:rPr>
              <a:t>** </a:t>
            </a:r>
            <a:r>
              <a:rPr lang="en-US" sz="8000" dirty="0" err="1" smtClean="0">
                <a:latin typeface="Arial" pitchFamily="34" charset="0"/>
                <a:cs typeface="Arial" pitchFamily="34" charset="0"/>
              </a:rPr>
              <a:t>ttesti</a:t>
            </a:r>
            <a:r>
              <a:rPr lang="en-US" sz="8000" dirty="0" smtClean="0">
                <a:latin typeface="Arial" pitchFamily="34" charset="0"/>
                <a:cs typeface="Arial" pitchFamily="34" charset="0"/>
              </a:rPr>
              <a:t>  </a:t>
            </a:r>
            <a:r>
              <a:rPr lang="en-US" sz="8000" dirty="0" err="1">
                <a:latin typeface="Arial" pitchFamily="34" charset="0"/>
                <a:cs typeface="Arial" pitchFamily="34" charset="0"/>
              </a:rPr>
              <a:t>samplesize</a:t>
            </a:r>
            <a:r>
              <a:rPr lang="en-US" sz="8000" dirty="0">
                <a:latin typeface="Arial" pitchFamily="34" charset="0"/>
                <a:cs typeface="Arial" pitchFamily="34" charset="0"/>
              </a:rPr>
              <a:t>  </a:t>
            </a:r>
            <a:r>
              <a:rPr lang="en-US" sz="8000" dirty="0" err="1">
                <a:latin typeface="Arial" pitchFamily="34" charset="0"/>
                <a:cs typeface="Arial" pitchFamily="34" charset="0"/>
              </a:rPr>
              <a:t>samplemean</a:t>
            </a:r>
            <a:r>
              <a:rPr lang="en-US" sz="8000" dirty="0">
                <a:latin typeface="Arial" pitchFamily="34" charset="0"/>
                <a:cs typeface="Arial" pitchFamily="34" charset="0"/>
              </a:rPr>
              <a:t>  </a:t>
            </a:r>
            <a:r>
              <a:rPr lang="en-US" sz="8000" dirty="0" err="1">
                <a:latin typeface="Arial" pitchFamily="34" charset="0"/>
                <a:cs typeface="Arial" pitchFamily="34" charset="0"/>
              </a:rPr>
              <a:t>samplesd</a:t>
            </a:r>
            <a:r>
              <a:rPr lang="en-US" sz="8000" dirty="0">
                <a:latin typeface="Arial" pitchFamily="34" charset="0"/>
                <a:cs typeface="Arial" pitchFamily="34" charset="0"/>
              </a:rPr>
              <a:t>  </a:t>
            </a:r>
            <a:r>
              <a:rPr lang="en-US" sz="8000" dirty="0" err="1">
                <a:latin typeface="Arial" pitchFamily="34" charset="0"/>
                <a:cs typeface="Arial" pitchFamily="34" charset="0"/>
              </a:rPr>
              <a:t>hypothesizedmean</a:t>
            </a:r>
            <a:endParaRPr lang="en-US" sz="8000" dirty="0" smtClean="0">
              <a:latin typeface="Arial" pitchFamily="34" charset="0"/>
              <a:cs typeface="Arial" pitchFamily="34" charset="0"/>
            </a:endParaRPr>
          </a:p>
          <a:p>
            <a:pPr eaLnBrk="1" fontAlgn="auto" hangingPunct="1">
              <a:spcAft>
                <a:spcPts val="0"/>
              </a:spcAft>
              <a:buFont typeface="Arial" charset="0"/>
              <a:buNone/>
              <a:defRPr/>
            </a:pPr>
            <a:endParaRPr lang="en-US" sz="4400" dirty="0" smtClean="0">
              <a:latin typeface="Courier New" pitchFamily="49" charset="0"/>
              <a:cs typeface="Courier New" pitchFamily="49" charset="0"/>
            </a:endParaRPr>
          </a:p>
          <a:p>
            <a:pPr eaLnBrk="1" fontAlgn="auto" hangingPunct="1">
              <a:spcAft>
                <a:spcPts val="0"/>
              </a:spcAft>
              <a:buFont typeface="Arial" charset="0"/>
              <a:buNone/>
              <a:defRPr/>
            </a:pPr>
            <a:r>
              <a:rPr lang="en-US" sz="5600" b="1" dirty="0" err="1" smtClean="0">
                <a:latin typeface="Courier New" pitchFamily="49" charset="0"/>
                <a:cs typeface="Courier New" pitchFamily="49" charset="0"/>
              </a:rPr>
              <a:t>ttesti</a:t>
            </a:r>
            <a:r>
              <a:rPr lang="en-US" sz="5600" b="1" dirty="0" smtClean="0">
                <a:latin typeface="Courier New" pitchFamily="49" charset="0"/>
                <a:cs typeface="Courier New" pitchFamily="49" charset="0"/>
              </a:rPr>
              <a:t> 9 12.8 2.4 11.4</a:t>
            </a:r>
          </a:p>
          <a:p>
            <a:pPr eaLnBrk="1" fontAlgn="auto" hangingPunct="1">
              <a:spcAft>
                <a:spcPts val="0"/>
              </a:spcAft>
              <a:buFont typeface="Arial" charset="0"/>
              <a:buNone/>
              <a:defRPr/>
            </a:pPr>
            <a:endParaRPr lang="en-US" sz="5600" b="1" dirty="0" smtClean="0">
              <a:latin typeface="Courier New" pitchFamily="49" charset="0"/>
              <a:cs typeface="Courier New" pitchFamily="49" charset="0"/>
            </a:endParaRPr>
          </a:p>
          <a:p>
            <a:pPr eaLnBrk="1" fontAlgn="auto" hangingPunct="1">
              <a:spcAft>
                <a:spcPts val="0"/>
              </a:spcAft>
              <a:buFont typeface="Arial" charset="0"/>
              <a:buNone/>
              <a:defRPr/>
            </a:pPr>
            <a:r>
              <a:rPr lang="en-US" sz="5600" b="1" dirty="0" smtClean="0">
                <a:latin typeface="Courier New" pitchFamily="49" charset="0"/>
                <a:cs typeface="Courier New" pitchFamily="49" charset="0"/>
              </a:rPr>
              <a:t>One-sample t test</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         |     </a:t>
            </a:r>
            <a:r>
              <a:rPr lang="en-US" sz="5600" b="1" dirty="0" err="1" smtClean="0">
                <a:latin typeface="Courier New" pitchFamily="49" charset="0"/>
                <a:cs typeface="Courier New" pitchFamily="49" charset="0"/>
              </a:rPr>
              <a:t>Obs</a:t>
            </a:r>
            <a:r>
              <a:rPr lang="en-US" sz="5600" b="1" dirty="0" smtClean="0">
                <a:latin typeface="Courier New" pitchFamily="49" charset="0"/>
                <a:cs typeface="Courier New" pitchFamily="49" charset="0"/>
              </a:rPr>
              <a:t>        Mean    Std. Err.   Std. Dev.   [95% Conf. Interval]</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       x |       9        12.8          .8         2.4     10.9552     14.6448</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    mean = mean(x)                                                t =   1.7500</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Ho: mean = 11.4                                  degrees of freedom =        8</a:t>
            </a:r>
          </a:p>
          <a:p>
            <a:pPr eaLnBrk="1" fontAlgn="auto" hangingPunct="1">
              <a:spcAft>
                <a:spcPts val="0"/>
              </a:spcAft>
              <a:buFont typeface="Arial" charset="0"/>
              <a:buNone/>
              <a:defRPr/>
            </a:pPr>
            <a:endParaRPr lang="en-US" sz="5600" b="1" dirty="0" smtClean="0">
              <a:latin typeface="Courier New" pitchFamily="49" charset="0"/>
              <a:cs typeface="Courier New" pitchFamily="49" charset="0"/>
            </a:endParaRPr>
          </a:p>
          <a:p>
            <a:pPr eaLnBrk="1" fontAlgn="auto" hangingPunct="1">
              <a:spcAft>
                <a:spcPts val="0"/>
              </a:spcAft>
              <a:buFont typeface="Arial" charset="0"/>
              <a:buNone/>
              <a:defRPr/>
            </a:pPr>
            <a:r>
              <a:rPr lang="en-US" sz="5600" b="1" dirty="0" smtClean="0">
                <a:latin typeface="Courier New" pitchFamily="49" charset="0"/>
                <a:cs typeface="Courier New" pitchFamily="49" charset="0"/>
              </a:rPr>
              <a:t>   Ha: mean &lt; 11.4             Ha: mean != 11.4               Ha: mean &gt; 11.4</a:t>
            </a:r>
          </a:p>
          <a:p>
            <a:pPr eaLnBrk="1" fontAlgn="auto" hangingPunct="1">
              <a:spcAft>
                <a:spcPts val="0"/>
              </a:spcAft>
              <a:buFont typeface="Arial" charset="0"/>
              <a:buNone/>
              <a:defRPr/>
            </a:pPr>
            <a:r>
              <a:rPr lang="en-US" sz="5600" b="1" dirty="0" smtClean="0">
                <a:latin typeface="Courier New" pitchFamily="49" charset="0"/>
                <a:cs typeface="Courier New" pitchFamily="49" charset="0"/>
              </a:rPr>
              <a:t> Pr(T &lt; t) = 0.9409         Pr(|T| &gt; |t|) = 0.1182          Pr(T &gt; t) = 0.0591</a:t>
            </a:r>
          </a:p>
          <a:p>
            <a:pPr eaLnBrk="1" fontAlgn="auto" hangingPunct="1">
              <a:spcAft>
                <a:spcPts val="0"/>
              </a:spcAft>
              <a:buFont typeface="Arial" charset="0"/>
              <a:buNone/>
              <a:defRPr/>
            </a:pPr>
            <a:endParaRPr lang="en-US" sz="5600" b="1" dirty="0" smtClean="0">
              <a:latin typeface="Courier New" pitchFamily="49" charset="0"/>
              <a:cs typeface="Courier New" pitchFamily="49" charset="0"/>
            </a:endParaRPr>
          </a:p>
          <a:p>
            <a:pPr eaLnBrk="1" fontAlgn="auto" hangingPunct="1">
              <a:spcAft>
                <a:spcPts val="0"/>
              </a:spcAft>
              <a:buFont typeface="Arial" charset="0"/>
              <a:buNone/>
              <a:defRPr/>
            </a:pPr>
            <a:endParaRPr lang="en-US" sz="3600" dirty="0" smtClean="0">
              <a:latin typeface="Courier New" pitchFamily="49" charset="0"/>
              <a:cs typeface="Courier New" pitchFamily="49" charset="0"/>
            </a:endParaRPr>
          </a:p>
          <a:p>
            <a:pPr marL="0" lvl="1" indent="0" eaLnBrk="1" fontAlgn="auto" hangingPunct="1">
              <a:spcBef>
                <a:spcPts val="0"/>
              </a:spcBef>
              <a:spcAft>
                <a:spcPts val="0"/>
              </a:spcAft>
              <a:buFont typeface="Arial" charset="0"/>
              <a:buNone/>
              <a:defRPr/>
            </a:pPr>
            <a:r>
              <a:rPr lang="en-US" sz="9600" dirty="0" smtClean="0">
                <a:latin typeface="Arial" pitchFamily="34" charset="0"/>
                <a:cs typeface="Arial" pitchFamily="34" charset="0"/>
                <a:sym typeface="Wingdings" pitchFamily="2" charset="2"/>
              </a:rPr>
              <a:t> </a:t>
            </a:r>
            <a:r>
              <a:rPr lang="en-US" sz="9600" dirty="0" smtClean="0">
                <a:latin typeface="Arial" pitchFamily="34" charset="0"/>
                <a:cs typeface="Arial" pitchFamily="34" charset="0"/>
              </a:rPr>
              <a:t>Fail to reject the null</a:t>
            </a:r>
          </a:p>
        </p:txBody>
      </p:sp>
      <p:sp>
        <p:nvSpPr>
          <p:cNvPr id="7" name="Slide Number Placeholder 6"/>
          <p:cNvSpPr>
            <a:spLocks noGrp="1"/>
          </p:cNvSpPr>
          <p:nvPr>
            <p:ph type="sldNum" sz="quarter" idx="12"/>
          </p:nvPr>
        </p:nvSpPr>
        <p:spPr/>
        <p:txBody>
          <a:bodyPr/>
          <a:lstStyle/>
          <a:p>
            <a:pPr>
              <a:defRPr/>
            </a:pPr>
            <a:fld id="{9BE010A7-332E-42B9-B614-E7EBDB7C43B1}" type="slidenum">
              <a:rPr lang="en-US"/>
              <a:pPr>
                <a:defRPr/>
              </a:pPr>
              <a:t>26</a:t>
            </a:fld>
            <a:endParaRPr lang="en-US"/>
          </a:p>
        </p:txBody>
      </p:sp>
      <p:sp>
        <p:nvSpPr>
          <p:cNvPr id="51204" name="Oval 6"/>
          <p:cNvSpPr>
            <a:spLocks noChangeArrowheads="1"/>
          </p:cNvSpPr>
          <p:nvPr/>
        </p:nvSpPr>
        <p:spPr bwMode="auto">
          <a:xfrm>
            <a:off x="3352800" y="4495800"/>
            <a:ext cx="2667000" cy="9144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 name="Rectangle 2"/>
          <p:cNvSpPr>
            <a:spLocks noGrp="1" noChangeArrowheads="1"/>
          </p:cNvSpPr>
          <p:nvPr>
            <p:ph type="title"/>
          </p:nvPr>
        </p:nvSpPr>
        <p:spPr>
          <a:xfrm>
            <a:off x="457200" y="152400"/>
            <a:ext cx="8229600" cy="1139825"/>
          </a:xfrm>
        </p:spPr>
        <p:txBody>
          <a:bodyPr/>
          <a:lstStyle/>
          <a:p>
            <a:pPr eaLnBrk="1" hangingPunct="1"/>
            <a:r>
              <a:rPr lang="en-US" altLang="en-US" sz="3600" dirty="0" smtClean="0"/>
              <a:t>Hypothesis Testing, two sided hypothesis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1"/>
          </p:nvPr>
        </p:nvSpPr>
        <p:spPr>
          <a:xfrm>
            <a:off x="266700" y="1555750"/>
            <a:ext cx="8610600" cy="4800600"/>
          </a:xfrm>
        </p:spPr>
        <p:txBody>
          <a:bodyPr/>
          <a:lstStyle/>
          <a:p>
            <a:r>
              <a:rPr lang="en-US" altLang="en-US" sz="2800" dirty="0" smtClean="0"/>
              <a:t>For data already in Stata, the </a:t>
            </a:r>
            <a:r>
              <a:rPr lang="en-US" altLang="en-US" sz="2800" dirty="0" err="1" smtClean="0"/>
              <a:t>ttest</a:t>
            </a:r>
            <a:r>
              <a:rPr lang="en-US" altLang="en-US" sz="2800" dirty="0" smtClean="0"/>
              <a:t> command also works </a:t>
            </a:r>
          </a:p>
          <a:p>
            <a:r>
              <a:rPr lang="en-US" altLang="en-US" sz="2800" dirty="0" smtClean="0"/>
              <a:t>E.g. We want to test that the mean CD4 cell count &lt;350 among persons newly diagnosed with HIV in Uganda  </a:t>
            </a:r>
          </a:p>
          <a:p>
            <a:pPr lvl="1" eaLnBrk="1" hangingPunct="1"/>
            <a:r>
              <a:rPr lang="en-US" altLang="en-US" sz="2400" dirty="0" smtClean="0"/>
              <a:t>Null hypothesis:  H</a:t>
            </a:r>
            <a:r>
              <a:rPr lang="en-US" altLang="en-US" sz="2400" baseline="-25000" dirty="0" smtClean="0"/>
              <a:t>0</a:t>
            </a:r>
            <a:r>
              <a:rPr lang="en-US" altLang="en-US" sz="2400" dirty="0" smtClean="0"/>
              <a:t>: </a:t>
            </a:r>
            <a:r>
              <a:rPr lang="el-GR" altLang="en-US" sz="2400" dirty="0" smtClean="0">
                <a:cs typeface="Arial" charset="0"/>
              </a:rPr>
              <a:t>μ</a:t>
            </a:r>
            <a:r>
              <a:rPr lang="en-US" altLang="en-US" sz="2400" dirty="0" smtClean="0">
                <a:cs typeface="Arial" charset="0"/>
              </a:rPr>
              <a:t>≥350 cells/mm</a:t>
            </a:r>
            <a:r>
              <a:rPr lang="en-US" altLang="en-US" sz="2400" baseline="30000" dirty="0" smtClean="0">
                <a:cs typeface="Arial" charset="0"/>
              </a:rPr>
              <a:t>3</a:t>
            </a:r>
            <a:r>
              <a:rPr lang="en-US" altLang="en-US" sz="2400" baseline="-25000" dirty="0" smtClean="0">
                <a:cs typeface="Arial" charset="0"/>
              </a:rPr>
              <a:t> </a:t>
            </a:r>
          </a:p>
          <a:p>
            <a:pPr lvl="1" eaLnBrk="1" hangingPunct="1"/>
            <a:r>
              <a:rPr lang="en-US" altLang="en-US" sz="2400" dirty="0" smtClean="0">
                <a:cs typeface="Arial" charset="0"/>
              </a:rPr>
              <a:t>Alternative hypothesis (the one we are worried about – that patients come in with low CD4 cell counts):  </a:t>
            </a:r>
          </a:p>
          <a:p>
            <a:pPr marL="914400" lvl="2" indent="0" eaLnBrk="1" hangingPunct="1">
              <a:buFont typeface="Arial" charset="0"/>
              <a:buNone/>
            </a:pPr>
            <a:r>
              <a:rPr lang="en-US" altLang="en-US" sz="2000" dirty="0" smtClean="0">
                <a:cs typeface="Arial" charset="0"/>
              </a:rPr>
              <a:t>		</a:t>
            </a:r>
            <a:r>
              <a:rPr lang="en-US" altLang="en-US" dirty="0" smtClean="0"/>
              <a:t>H</a:t>
            </a:r>
            <a:r>
              <a:rPr lang="en-US" altLang="en-US" baseline="-25000" dirty="0" smtClean="0"/>
              <a:t>A</a:t>
            </a:r>
            <a:r>
              <a:rPr lang="en-US" altLang="en-US" dirty="0" smtClean="0"/>
              <a:t>: </a:t>
            </a:r>
            <a:r>
              <a:rPr lang="el-GR" altLang="en-US" dirty="0" smtClean="0">
                <a:cs typeface="Arial" charset="0"/>
              </a:rPr>
              <a:t>μ</a:t>
            </a:r>
            <a:r>
              <a:rPr lang="en-US" altLang="en-US" dirty="0" smtClean="0">
                <a:cs typeface="Arial" charset="0"/>
              </a:rPr>
              <a:t> &lt;350 cells/mm</a:t>
            </a:r>
            <a:r>
              <a:rPr lang="en-US" altLang="en-US" baseline="30000" dirty="0" smtClean="0">
                <a:cs typeface="Arial" charset="0"/>
              </a:rPr>
              <a:t>3</a:t>
            </a:r>
            <a:r>
              <a:rPr lang="en-US" altLang="en-US" baseline="-25000" dirty="0" smtClean="0">
                <a:cs typeface="Arial" charset="0"/>
              </a:rPr>
              <a:t> </a:t>
            </a:r>
            <a:endParaRPr lang="en-US" altLang="en-US" dirty="0" smtClean="0">
              <a:cs typeface="Arial" charset="0"/>
            </a:endParaRPr>
          </a:p>
          <a:p>
            <a:pPr lvl="1" eaLnBrk="1" hangingPunct="1"/>
            <a:r>
              <a:rPr lang="en-US" altLang="en-US" sz="2400" dirty="0" smtClean="0">
                <a:cs typeface="Arial" charset="0"/>
              </a:rPr>
              <a:t>Significance level=0.05</a:t>
            </a:r>
          </a:p>
        </p:txBody>
      </p:sp>
      <p:sp>
        <p:nvSpPr>
          <p:cNvPr id="4" name="Slide Number Placeholder 3"/>
          <p:cNvSpPr>
            <a:spLocks noGrp="1"/>
          </p:cNvSpPr>
          <p:nvPr>
            <p:ph type="sldNum" sz="quarter" idx="12"/>
          </p:nvPr>
        </p:nvSpPr>
        <p:spPr/>
        <p:txBody>
          <a:bodyPr/>
          <a:lstStyle/>
          <a:p>
            <a:pPr>
              <a:defRPr/>
            </a:pPr>
            <a:fld id="{5B1B25DA-9931-4368-876B-49477CAA73C2}" type="slidenum">
              <a:rPr lang="en-US" smtClean="0"/>
              <a:pPr>
                <a:defRPr/>
              </a:pPr>
              <a:t>27</a:t>
            </a:fld>
            <a:endParaRPr lang="en-US"/>
          </a:p>
        </p:txBody>
      </p:sp>
      <p:sp>
        <p:nvSpPr>
          <p:cNvPr id="7" name="Rectangle 2"/>
          <p:cNvSpPr>
            <a:spLocks noGrp="1" noChangeArrowheads="1"/>
          </p:cNvSpPr>
          <p:nvPr>
            <p:ph type="title"/>
          </p:nvPr>
        </p:nvSpPr>
        <p:spPr>
          <a:xfrm>
            <a:off x="457200" y="104452"/>
            <a:ext cx="8229600" cy="1139825"/>
          </a:xfrm>
        </p:spPr>
        <p:txBody>
          <a:bodyPr/>
          <a:lstStyle/>
          <a:p>
            <a:pPr eaLnBrk="1" hangingPunct="1"/>
            <a:r>
              <a:rPr lang="en-US" altLang="en-US" sz="3600" dirty="0" smtClean="0"/>
              <a:t>Hypothesis Testing, one or two sided hypotheses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2"/>
          <p:cNvSpPr>
            <a:spLocks noGrp="1"/>
          </p:cNvSpPr>
          <p:nvPr>
            <p:ph idx="1"/>
          </p:nvPr>
        </p:nvSpPr>
        <p:spPr>
          <a:xfrm>
            <a:off x="391332" y="1288727"/>
            <a:ext cx="8229600" cy="4525963"/>
          </a:xfrm>
        </p:spPr>
        <p:txBody>
          <a:bodyPr/>
          <a:lstStyle/>
          <a:p>
            <a:pPr marL="0" indent="0">
              <a:buFont typeface="Arial" charset="0"/>
              <a:buNone/>
            </a:pPr>
            <a:r>
              <a:rPr lang="en-US" altLang="en-US" dirty="0" smtClean="0"/>
              <a:t>Use </a:t>
            </a:r>
            <a:r>
              <a:rPr lang="en-US" altLang="en-US" dirty="0" err="1" smtClean="0"/>
              <a:t>ttest</a:t>
            </a:r>
            <a:r>
              <a:rPr lang="en-US" altLang="en-US" dirty="0" smtClean="0"/>
              <a:t> </a:t>
            </a:r>
            <a:r>
              <a:rPr lang="en-US" altLang="en-US" dirty="0" err="1" smtClean="0"/>
              <a:t>varname</a:t>
            </a:r>
            <a:r>
              <a:rPr lang="en-US" altLang="en-US" dirty="0" smtClean="0"/>
              <a:t>== hypothesized value</a:t>
            </a:r>
          </a:p>
          <a:p>
            <a:pPr marL="0" indent="0">
              <a:buFont typeface="Arial" charset="0"/>
              <a:buNone/>
            </a:pPr>
            <a:r>
              <a:rPr lang="en-US" altLang="en-US" sz="4400" b="1" dirty="0" smtClean="0"/>
              <a:t>. </a:t>
            </a:r>
            <a:r>
              <a:rPr lang="en-US" altLang="en-US" sz="1400" b="1" dirty="0" err="1" smtClean="0">
                <a:latin typeface="Courier New" pitchFamily="49" charset="0"/>
                <a:cs typeface="Courier New" pitchFamily="49" charset="0"/>
              </a:rPr>
              <a:t>ttest</a:t>
            </a:r>
            <a:r>
              <a:rPr lang="en-US" altLang="en-US" sz="1400" b="1" dirty="0" smtClean="0">
                <a:latin typeface="Courier New" pitchFamily="49" charset="0"/>
                <a:cs typeface="Courier New" pitchFamily="49" charset="0"/>
              </a:rPr>
              <a:t> cd4count==350</a:t>
            </a:r>
          </a:p>
          <a:p>
            <a:pPr marL="0" indent="0">
              <a:buFont typeface="Arial" charset="0"/>
              <a:buNone/>
            </a:pPr>
            <a:endParaRPr lang="en-US" altLang="en-US" sz="1200" b="1" dirty="0" smtClean="0">
              <a:latin typeface="Courier New" pitchFamily="49" charset="0"/>
              <a:cs typeface="Courier New" pitchFamily="49" charset="0"/>
            </a:endParaRPr>
          </a:p>
          <a:p>
            <a:pPr marL="0" indent="0">
              <a:buFont typeface="Arial" charset="0"/>
              <a:buNone/>
            </a:pPr>
            <a:r>
              <a:rPr lang="en-US" altLang="en-US" sz="1200" b="1" dirty="0" smtClean="0">
                <a:latin typeface="Courier New" pitchFamily="49" charset="0"/>
                <a:cs typeface="Courier New" pitchFamily="49" charset="0"/>
              </a:rPr>
              <a:t>One-sample t test</a:t>
            </a:r>
          </a:p>
          <a:p>
            <a:pPr marL="0" indent="0">
              <a:buFont typeface="Arial" charset="0"/>
              <a:buNone/>
            </a:pPr>
            <a:r>
              <a:rPr lang="en-US" altLang="en-US" sz="1200" b="1" dirty="0" smtClean="0">
                <a:latin typeface="Courier New" pitchFamily="49" charset="0"/>
                <a:cs typeface="Courier New" pitchFamily="49" charset="0"/>
              </a:rPr>
              <a:t>------------------------------------------------------------------------------</a:t>
            </a:r>
          </a:p>
          <a:p>
            <a:pPr marL="0" indent="0">
              <a:buFont typeface="Arial" charset="0"/>
              <a:buNone/>
            </a:pPr>
            <a:r>
              <a:rPr lang="en-US" altLang="en-US" sz="1200" b="1" dirty="0" smtClean="0">
                <a:latin typeface="Courier New" pitchFamily="49" charset="0"/>
                <a:cs typeface="Courier New" pitchFamily="49" charset="0"/>
              </a:rPr>
              <a:t>Variable |     </a:t>
            </a:r>
            <a:r>
              <a:rPr lang="en-US" altLang="en-US" sz="1200" b="1" dirty="0" err="1" smtClean="0">
                <a:latin typeface="Courier New" pitchFamily="49" charset="0"/>
                <a:cs typeface="Courier New" pitchFamily="49" charset="0"/>
              </a:rPr>
              <a:t>Obs</a:t>
            </a:r>
            <a:r>
              <a:rPr lang="en-US" altLang="en-US" sz="1200" b="1" dirty="0" smtClean="0">
                <a:latin typeface="Courier New" pitchFamily="49" charset="0"/>
                <a:cs typeface="Courier New" pitchFamily="49" charset="0"/>
              </a:rPr>
              <a:t>        Mean    Std. Err.   Std. Dev.   [95% Conf. Interval]</a:t>
            </a:r>
          </a:p>
          <a:p>
            <a:pPr marL="0" indent="0">
              <a:buFont typeface="Arial" charset="0"/>
              <a:buNone/>
            </a:pPr>
            <a:r>
              <a:rPr lang="en-US" altLang="en-US" sz="1200" b="1" dirty="0" smtClean="0">
                <a:latin typeface="Courier New" pitchFamily="49" charset="0"/>
                <a:cs typeface="Courier New" pitchFamily="49" charset="0"/>
              </a:rPr>
              <a:t>---------+--------------------------------------------------------------------</a:t>
            </a:r>
          </a:p>
          <a:p>
            <a:pPr marL="0" indent="0">
              <a:buFont typeface="Arial" charset="0"/>
              <a:buNone/>
            </a:pPr>
            <a:r>
              <a:rPr lang="en-US" altLang="en-US" sz="1200" b="1" dirty="0" smtClean="0">
                <a:latin typeface="Courier New" pitchFamily="49" charset="0"/>
                <a:cs typeface="Courier New" pitchFamily="49" charset="0"/>
              </a:rPr>
              <a:t>cd4count |     999    329.2332    8.419592    266.1177    312.7111    345.7554</a:t>
            </a:r>
          </a:p>
          <a:p>
            <a:pPr marL="0" indent="0">
              <a:buFont typeface="Arial" charset="0"/>
              <a:buNone/>
            </a:pPr>
            <a:r>
              <a:rPr lang="en-US" altLang="en-US" sz="1200" b="1" dirty="0" smtClean="0">
                <a:latin typeface="Courier New" pitchFamily="49" charset="0"/>
                <a:cs typeface="Courier New" pitchFamily="49" charset="0"/>
              </a:rPr>
              <a:t>------------------------------------------------------------------------------</a:t>
            </a:r>
          </a:p>
          <a:p>
            <a:pPr marL="0" indent="0">
              <a:buFont typeface="Arial" charset="0"/>
              <a:buNone/>
            </a:pPr>
            <a:r>
              <a:rPr lang="en-US" altLang="en-US" sz="1200" b="1" dirty="0" smtClean="0">
                <a:latin typeface="Courier New" pitchFamily="49" charset="0"/>
                <a:cs typeface="Courier New" pitchFamily="49" charset="0"/>
              </a:rPr>
              <a:t>    mean = mean(cd4count)                                         t =  -2.4665</a:t>
            </a:r>
          </a:p>
          <a:p>
            <a:pPr marL="0" indent="0">
              <a:buFont typeface="Arial" charset="0"/>
              <a:buNone/>
            </a:pPr>
            <a:r>
              <a:rPr lang="en-US" altLang="en-US" sz="1200" b="1" dirty="0" smtClean="0">
                <a:latin typeface="Courier New" pitchFamily="49" charset="0"/>
                <a:cs typeface="Courier New" pitchFamily="49" charset="0"/>
              </a:rPr>
              <a:t>Ho: mean = 350                                   degrees of freedom =      998</a:t>
            </a:r>
          </a:p>
          <a:p>
            <a:pPr marL="0" indent="0">
              <a:buFont typeface="Arial" charset="0"/>
              <a:buNone/>
            </a:pPr>
            <a:endParaRPr lang="en-US" altLang="en-US" sz="1200" b="1" dirty="0" smtClean="0">
              <a:latin typeface="Courier New" pitchFamily="49" charset="0"/>
              <a:cs typeface="Courier New" pitchFamily="49" charset="0"/>
            </a:endParaRPr>
          </a:p>
          <a:p>
            <a:pPr marL="0" indent="0">
              <a:buFont typeface="Arial" charset="0"/>
              <a:buNone/>
            </a:pPr>
            <a:r>
              <a:rPr lang="en-US" altLang="en-US" sz="1200" b="1" dirty="0" smtClean="0">
                <a:latin typeface="Courier New" pitchFamily="49" charset="0"/>
                <a:cs typeface="Courier New" pitchFamily="49" charset="0"/>
              </a:rPr>
              <a:t>   Ha: mean &lt; 350               Ha: mean != 350               Ha: mean &gt; 350</a:t>
            </a:r>
          </a:p>
          <a:p>
            <a:pPr marL="0" indent="0">
              <a:buFont typeface="Arial" charset="0"/>
              <a:buNone/>
            </a:pPr>
            <a:r>
              <a:rPr lang="en-US" altLang="en-US" sz="1200" b="1" dirty="0" smtClean="0">
                <a:latin typeface="Courier New" pitchFamily="49" charset="0"/>
                <a:cs typeface="Courier New" pitchFamily="49" charset="0"/>
              </a:rPr>
              <a:t> </a:t>
            </a:r>
            <a:r>
              <a:rPr lang="en-US" altLang="en-US" sz="1200" b="1" dirty="0" err="1" smtClean="0">
                <a:latin typeface="Courier New" pitchFamily="49" charset="0"/>
                <a:cs typeface="Courier New" pitchFamily="49" charset="0"/>
              </a:rPr>
              <a:t>Pr</a:t>
            </a:r>
            <a:r>
              <a:rPr lang="en-US" altLang="en-US" sz="1200" b="1" dirty="0" smtClean="0">
                <a:latin typeface="Courier New" pitchFamily="49" charset="0"/>
                <a:cs typeface="Courier New" pitchFamily="49" charset="0"/>
              </a:rPr>
              <a:t>(T &lt; t) = 0.0069         </a:t>
            </a:r>
            <a:r>
              <a:rPr lang="en-US" altLang="en-US" sz="1200" b="1" dirty="0" err="1" smtClean="0">
                <a:latin typeface="Courier New" pitchFamily="49" charset="0"/>
                <a:cs typeface="Courier New" pitchFamily="49" charset="0"/>
              </a:rPr>
              <a:t>Pr</a:t>
            </a:r>
            <a:r>
              <a:rPr lang="en-US" altLang="en-US" sz="1200" b="1" dirty="0" smtClean="0">
                <a:latin typeface="Courier New" pitchFamily="49" charset="0"/>
                <a:cs typeface="Courier New" pitchFamily="49" charset="0"/>
              </a:rPr>
              <a:t>(|T| &gt; |t|) = 0.0138          </a:t>
            </a:r>
            <a:r>
              <a:rPr lang="en-US" altLang="en-US" sz="1200" b="1" dirty="0" err="1" smtClean="0">
                <a:latin typeface="Courier New" pitchFamily="49" charset="0"/>
                <a:cs typeface="Courier New" pitchFamily="49" charset="0"/>
              </a:rPr>
              <a:t>Pr</a:t>
            </a:r>
            <a:r>
              <a:rPr lang="en-US" altLang="en-US" sz="1200" b="1" dirty="0" smtClean="0">
                <a:latin typeface="Courier New" pitchFamily="49" charset="0"/>
                <a:cs typeface="Courier New" pitchFamily="49" charset="0"/>
              </a:rPr>
              <a:t>(T &gt; t) = 0.9931</a:t>
            </a:r>
          </a:p>
          <a:p>
            <a:pPr marL="0" indent="0">
              <a:buFont typeface="Arial" charset="0"/>
              <a:buNone/>
            </a:pPr>
            <a:endParaRPr lang="en-US" altLang="en-US" sz="1100" b="1" dirty="0" smtClean="0">
              <a:latin typeface="Courier New" pitchFamily="49" charset="0"/>
              <a:cs typeface="Courier New" pitchFamily="49" charset="0"/>
            </a:endParaRPr>
          </a:p>
          <a:p>
            <a:pPr marL="0" indent="0">
              <a:buFont typeface="Arial" charset="0"/>
              <a:buNone/>
            </a:pPr>
            <a:r>
              <a:rPr lang="en-US" altLang="en-US" sz="2400" dirty="0" smtClean="0">
                <a:cs typeface="Courier New" pitchFamily="49" charset="0"/>
                <a:sym typeface="Wingdings" pitchFamily="2" charset="2"/>
              </a:rPr>
              <a:t> We reject the null</a:t>
            </a:r>
            <a:endParaRPr lang="en-US" altLang="en-US" sz="2400" dirty="0" smtClean="0">
              <a:cs typeface="Courier New" pitchFamily="49" charset="0"/>
            </a:endParaRPr>
          </a:p>
          <a:p>
            <a:pPr marL="0" indent="0">
              <a:buFont typeface="Arial" charset="0"/>
              <a:buNone/>
            </a:pPr>
            <a:endParaRPr lang="en-US" altLang="en-US" sz="2400" dirty="0" smtClean="0">
              <a:latin typeface="Courier New" pitchFamily="49" charset="0"/>
              <a:cs typeface="Courier New" pitchFamily="49" charset="0"/>
            </a:endParaRPr>
          </a:p>
          <a:p>
            <a:pPr marL="0" indent="0">
              <a:buFont typeface="Arial" charset="0"/>
              <a:buNone/>
            </a:pPr>
            <a:endParaRPr lang="en-US" altLang="en-US" sz="900"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A2862A56-6FAB-4F27-9D91-A6019BA2D8CC}" type="slidenum">
              <a:rPr lang="en-US" smtClean="0"/>
              <a:pPr>
                <a:defRPr/>
              </a:pPr>
              <a:t>28</a:t>
            </a:fld>
            <a:endParaRPr lang="en-US"/>
          </a:p>
        </p:txBody>
      </p:sp>
      <p:sp>
        <p:nvSpPr>
          <p:cNvPr id="53253" name="Oval 6"/>
          <p:cNvSpPr>
            <a:spLocks noChangeArrowheads="1"/>
          </p:cNvSpPr>
          <p:nvPr/>
        </p:nvSpPr>
        <p:spPr bwMode="auto">
          <a:xfrm>
            <a:off x="304800" y="4800600"/>
            <a:ext cx="2209800" cy="6096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2" name="TextBox 1"/>
          <p:cNvSpPr txBox="1"/>
          <p:nvPr/>
        </p:nvSpPr>
        <p:spPr>
          <a:xfrm>
            <a:off x="3886200" y="6400800"/>
            <a:ext cx="4467890" cy="369332"/>
          </a:xfrm>
          <a:prstGeom prst="rect">
            <a:avLst/>
          </a:prstGeom>
          <a:noFill/>
        </p:spPr>
        <p:txBody>
          <a:bodyPr wrap="none" rtlCol="0">
            <a:spAutoFit/>
          </a:bodyPr>
          <a:lstStyle/>
          <a:p>
            <a:r>
              <a:rPr lang="en-US" dirty="0" smtClean="0"/>
              <a:t>Data set:  vct_baseline_biostat200_v1.dta</a:t>
            </a:r>
            <a:endParaRPr lang="en-US" dirty="0"/>
          </a:p>
        </p:txBody>
      </p:sp>
      <p:sp>
        <p:nvSpPr>
          <p:cNvPr id="8" name="Rectangle 2"/>
          <p:cNvSpPr>
            <a:spLocks noGrp="1" noChangeArrowheads="1"/>
          </p:cNvSpPr>
          <p:nvPr>
            <p:ph type="title"/>
          </p:nvPr>
        </p:nvSpPr>
        <p:spPr>
          <a:xfrm>
            <a:off x="457200" y="104452"/>
            <a:ext cx="8229600" cy="1139825"/>
          </a:xfrm>
        </p:spPr>
        <p:txBody>
          <a:bodyPr/>
          <a:lstStyle/>
          <a:p>
            <a:pPr eaLnBrk="1" hangingPunct="1"/>
            <a:r>
              <a:rPr lang="en-US" altLang="en-US" sz="3600" dirty="0" smtClean="0"/>
              <a:t>Hypothesis Testing, one or two sided hypothesis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altLang="en-US" smtClean="0"/>
              <a:t>Hypothesis testing</a:t>
            </a:r>
          </a:p>
        </p:txBody>
      </p:sp>
      <p:sp>
        <p:nvSpPr>
          <p:cNvPr id="57347" name="Content Placeholder 2"/>
          <p:cNvSpPr>
            <a:spLocks noGrp="1"/>
          </p:cNvSpPr>
          <p:nvPr>
            <p:ph idx="1"/>
          </p:nvPr>
        </p:nvSpPr>
        <p:spPr>
          <a:xfrm>
            <a:off x="76200" y="1600200"/>
            <a:ext cx="8915400" cy="5029200"/>
          </a:xfrm>
        </p:spPr>
        <p:txBody>
          <a:bodyPr/>
          <a:lstStyle/>
          <a:p>
            <a:pPr eaLnBrk="1" hangingPunct="1"/>
            <a:r>
              <a:rPr lang="en-US" altLang="en-US" smtClean="0"/>
              <a:t>What if you ran a test and got </a:t>
            </a:r>
            <a:r>
              <a:rPr lang="en-US" altLang="en-US" dirty="0" err="1" smtClean="0"/>
              <a:t>z</a:t>
            </a:r>
            <a:r>
              <a:rPr lang="en-US" altLang="en-US" baseline="-25000" dirty="0" err="1" smtClean="0"/>
              <a:t>stat</a:t>
            </a:r>
            <a:r>
              <a:rPr lang="en-US" altLang="en-US" dirty="0" smtClean="0"/>
              <a:t> =1.83?  If your hypothesis was one-sided, you’d reject.  If your hypothesis was two-sided, you’d fail to reject.</a:t>
            </a:r>
          </a:p>
          <a:p>
            <a:pPr eaLnBrk="1" hangingPunct="1"/>
            <a:endParaRPr lang="en-US" altLang="en-US" dirty="0" smtClean="0"/>
          </a:p>
          <a:p>
            <a:pPr eaLnBrk="1" hangingPunct="1"/>
            <a:r>
              <a:rPr lang="en-US" altLang="en-US" dirty="0" smtClean="0"/>
              <a:t>Therefore it is very important to </a:t>
            </a:r>
            <a:r>
              <a:rPr lang="en-US" altLang="en-US" u="sng" dirty="0" smtClean="0"/>
              <a:t>specify your test a priori</a:t>
            </a:r>
            <a:r>
              <a:rPr lang="en-US" altLang="en-US" dirty="0" smtClean="0"/>
              <a:t>!</a:t>
            </a:r>
          </a:p>
        </p:txBody>
      </p:sp>
      <p:sp>
        <p:nvSpPr>
          <p:cNvPr id="4" name="Slide Number Placeholder 3"/>
          <p:cNvSpPr>
            <a:spLocks noGrp="1"/>
          </p:cNvSpPr>
          <p:nvPr>
            <p:ph type="sldNum" sz="quarter" idx="12"/>
          </p:nvPr>
        </p:nvSpPr>
        <p:spPr/>
        <p:txBody>
          <a:bodyPr/>
          <a:lstStyle/>
          <a:p>
            <a:pPr>
              <a:defRPr/>
            </a:pPr>
            <a:fld id="{6E5D6936-0792-4A37-84D3-4A2A287FACF8}" type="slidenum">
              <a:rPr lang="en-US"/>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152399" y="228600"/>
            <a:ext cx="6629401" cy="6477000"/>
          </a:xfrm>
        </p:spPr>
        <p:txBody>
          <a:bodyPr>
            <a:normAutofit fontScale="62500" lnSpcReduction="20000"/>
          </a:bodyPr>
          <a:lstStyle/>
          <a:p>
            <a:pPr eaLnBrk="1" hangingPunct="1">
              <a:defRPr/>
            </a:pPr>
            <a:r>
              <a:rPr lang="en-US" dirty="0" smtClean="0"/>
              <a:t>For normal distribution</a:t>
            </a:r>
          </a:p>
          <a:p>
            <a:pPr lvl="1" eaLnBrk="1" hangingPunct="1">
              <a:defRPr/>
            </a:pPr>
            <a:r>
              <a:rPr lang="en-US" dirty="0" smtClean="0"/>
              <a:t>Stata calculates P(Z&lt;z) </a:t>
            </a:r>
          </a:p>
          <a:p>
            <a:pPr marL="457200" lvl="1" indent="0" eaLnBrk="1" hangingPunct="1">
              <a:buNone/>
              <a:defRPr/>
            </a:pPr>
            <a:endParaRPr lang="en-US" dirty="0" smtClean="0"/>
          </a:p>
          <a:p>
            <a:pPr lvl="1" eaLnBrk="1" hangingPunct="1">
              <a:defRPr/>
            </a:pPr>
            <a:r>
              <a:rPr lang="en-US" dirty="0" smtClean="0"/>
              <a:t>If you have a z-value and you want p (PZ&lt;z), use </a:t>
            </a:r>
            <a:r>
              <a:rPr lang="en-US" dirty="0"/>
              <a:t> </a:t>
            </a:r>
            <a:endParaRPr lang="en-US" dirty="0" smtClean="0"/>
          </a:p>
          <a:p>
            <a:pPr marL="457200" lvl="1"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display normal(z</a:t>
            </a:r>
            <a:r>
              <a:rPr lang="en-US" sz="2000" dirty="0">
                <a:latin typeface="Courier New" pitchFamily="49" charset="0"/>
                <a:cs typeface="Courier New" pitchFamily="49" charset="0"/>
              </a:rPr>
              <a:t>) </a:t>
            </a:r>
            <a:endParaRPr lang="en-US" sz="2000" dirty="0" smtClean="0">
              <a:latin typeface="Courier New" pitchFamily="49" charset="0"/>
              <a:cs typeface="Courier New" pitchFamily="49" charset="0"/>
            </a:endParaRPr>
          </a:p>
          <a:p>
            <a:pPr marL="457200" lvl="1"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di </a:t>
            </a:r>
            <a:r>
              <a:rPr lang="en-US" sz="2000" dirty="0">
                <a:latin typeface="Courier New" pitchFamily="49" charset="0"/>
                <a:cs typeface="Courier New" pitchFamily="49" charset="0"/>
              </a:rPr>
              <a:t>normal(1.96)</a:t>
            </a:r>
          </a:p>
          <a:p>
            <a:pPr marL="457200" lvl="1" indent="0" eaLnBrk="1" hangingPunct="1">
              <a:buNone/>
              <a:defRPr/>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9750021</a:t>
            </a:r>
            <a:r>
              <a:rPr lang="en-US" dirty="0" smtClean="0"/>
              <a:t> </a:t>
            </a:r>
          </a:p>
          <a:p>
            <a:pPr marL="457200" lvl="1" indent="0" eaLnBrk="1" hangingPunct="1">
              <a:buNone/>
              <a:defRPr/>
            </a:pPr>
            <a:endParaRPr lang="en-US" dirty="0" smtClean="0"/>
          </a:p>
          <a:p>
            <a:pPr lvl="1" eaLnBrk="1" hangingPunct="1">
              <a:defRPr/>
            </a:pPr>
            <a:r>
              <a:rPr lang="en-US" dirty="0" smtClean="0"/>
              <a:t>If </a:t>
            </a:r>
            <a:r>
              <a:rPr lang="en-US" dirty="0"/>
              <a:t>you have a z-value and you want p </a:t>
            </a:r>
            <a:r>
              <a:rPr lang="en-US" dirty="0" smtClean="0"/>
              <a:t>[P(Z&gt;z)], </a:t>
            </a:r>
            <a:r>
              <a:rPr lang="en-US" dirty="0"/>
              <a:t>use </a:t>
            </a:r>
            <a:endParaRPr lang="en-US" dirty="0" smtClean="0"/>
          </a:p>
          <a:p>
            <a:pPr marL="457200" lvl="1"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display 1-normal(z)</a:t>
            </a:r>
          </a:p>
          <a:p>
            <a:pPr marL="457200" lvl="1" indent="0" eaLnBrk="1" hangingPunct="1">
              <a:buNone/>
              <a:defRPr/>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a:t>
            </a:r>
            <a:r>
              <a:rPr lang="en-US" sz="2000" dirty="0" smtClean="0">
                <a:latin typeface="Courier New" pitchFamily="49" charset="0"/>
                <a:cs typeface="Courier New" pitchFamily="49" charset="0"/>
              </a:rPr>
              <a:t>di </a:t>
            </a:r>
            <a:r>
              <a:rPr lang="en-US" sz="2000" dirty="0">
                <a:latin typeface="Courier New" pitchFamily="49" charset="0"/>
                <a:cs typeface="Courier New" pitchFamily="49" charset="0"/>
              </a:rPr>
              <a:t>1-normal(1.96)</a:t>
            </a:r>
          </a:p>
          <a:p>
            <a:pPr marL="457200" lvl="1" indent="0" eaLnBrk="1" hangingPunct="1">
              <a:buNone/>
              <a:defRPr/>
            </a:pPr>
            <a:r>
              <a:rPr lang="en-US" sz="2000" dirty="0" smtClean="0">
                <a:latin typeface="Courier New" pitchFamily="49" charset="0"/>
                <a:cs typeface="Courier New" pitchFamily="49" charset="0"/>
              </a:rPr>
              <a:t>		.0249979</a:t>
            </a:r>
          </a:p>
          <a:p>
            <a:pPr marL="457200" lvl="1" indent="0" eaLnBrk="1" hangingPunct="1">
              <a:buNone/>
              <a:defRPr/>
            </a:pPr>
            <a:endParaRPr lang="en-US" dirty="0" smtClean="0">
              <a:latin typeface="Courier New" pitchFamily="49" charset="0"/>
              <a:cs typeface="Courier New" pitchFamily="49" charset="0"/>
            </a:endParaRPr>
          </a:p>
          <a:p>
            <a:pPr lvl="1" eaLnBrk="1" hangingPunct="1">
              <a:defRPr/>
            </a:pPr>
            <a:r>
              <a:rPr lang="en-US" dirty="0" smtClean="0"/>
              <a:t>If you have p [P(Z&lt;z)] and you want z-value, use </a:t>
            </a:r>
          </a:p>
          <a:p>
            <a:pPr marL="914400" lvl="2" indent="0" eaLnBrk="1" hangingPunct="1">
              <a:buNone/>
              <a:defRPr/>
            </a:pPr>
            <a:r>
              <a:rPr lang="en-US" sz="1800" dirty="0">
                <a:latin typeface="Courier New" pitchFamily="49" charset="0"/>
                <a:cs typeface="Courier New" pitchFamily="49" charset="0"/>
              </a:rPr>
              <a:t>	</a:t>
            </a:r>
            <a:r>
              <a:rPr lang="en-US" sz="2000" dirty="0" smtClean="0">
                <a:latin typeface="Courier New" pitchFamily="49" charset="0"/>
                <a:cs typeface="Courier New" pitchFamily="49" charset="0"/>
              </a:rPr>
              <a:t>display </a:t>
            </a:r>
            <a:r>
              <a:rPr lang="en-US" sz="2000" dirty="0" err="1" smtClean="0">
                <a:latin typeface="Courier New" pitchFamily="49" charset="0"/>
                <a:cs typeface="Courier New" pitchFamily="49" charset="0"/>
              </a:rPr>
              <a:t>invnormal</a:t>
            </a:r>
            <a:r>
              <a:rPr lang="en-US" sz="2000" dirty="0" smtClean="0">
                <a:latin typeface="Courier New" pitchFamily="49" charset="0"/>
                <a:cs typeface="Courier New" pitchFamily="49" charset="0"/>
              </a:rPr>
              <a:t>(p</a:t>
            </a:r>
            <a:r>
              <a:rPr lang="en-US" sz="2000" dirty="0">
                <a:latin typeface="Courier New" pitchFamily="49" charset="0"/>
                <a:cs typeface="Courier New" pitchFamily="49" charset="0"/>
              </a:rPr>
              <a:t>) </a:t>
            </a:r>
            <a:endParaRPr lang="en-US" sz="2000" dirty="0" smtClean="0">
              <a:latin typeface="Courier New" pitchFamily="49" charset="0"/>
              <a:cs typeface="Courier New" pitchFamily="49" charset="0"/>
            </a:endParaRPr>
          </a:p>
          <a:p>
            <a:pPr marL="914400" lvl="2" indent="0" eaLnBrk="1" hangingPunct="1">
              <a:buNone/>
              <a:defRPr/>
            </a:pPr>
            <a:r>
              <a:rPr lang="en-US" sz="2000" dirty="0">
                <a:latin typeface="Courier New" pitchFamily="49" charset="0"/>
                <a:cs typeface="Courier New" pitchFamily="49" charset="0"/>
              </a:rPr>
              <a:t>	. di </a:t>
            </a:r>
            <a:r>
              <a:rPr lang="en-US" sz="2000" dirty="0" err="1">
                <a:latin typeface="Courier New" pitchFamily="49" charset="0"/>
                <a:cs typeface="Courier New" pitchFamily="49" charset="0"/>
              </a:rPr>
              <a:t>invnormal</a:t>
            </a:r>
            <a:r>
              <a:rPr lang="en-US" sz="2000" dirty="0">
                <a:latin typeface="Courier New" pitchFamily="49" charset="0"/>
                <a:cs typeface="Courier New" pitchFamily="49" charset="0"/>
              </a:rPr>
              <a:t>(.975)</a:t>
            </a:r>
          </a:p>
          <a:p>
            <a:pPr marL="914400" lvl="2" indent="0" eaLnBrk="1" hangingPunct="1">
              <a:buNone/>
              <a:defRPr/>
            </a:pPr>
            <a:r>
              <a:rPr lang="en-US" sz="2000" dirty="0" smtClean="0">
                <a:latin typeface="Courier New" pitchFamily="49" charset="0"/>
                <a:cs typeface="Courier New" pitchFamily="49" charset="0"/>
              </a:rPr>
              <a:t>	1.959964</a:t>
            </a:r>
            <a:endParaRPr lang="en-US" sz="2000" dirty="0">
              <a:latin typeface="Courier New" pitchFamily="49" charset="0"/>
              <a:cs typeface="Courier New" pitchFamily="49" charset="0"/>
            </a:endParaRPr>
          </a:p>
          <a:p>
            <a:pPr marL="914400" lvl="2" indent="0" eaLnBrk="1" hangingPunct="1">
              <a:buNone/>
              <a:defRPr/>
            </a:pPr>
            <a:endParaRPr lang="en-US" sz="2000" dirty="0" smtClean="0">
              <a:latin typeface="Courier New" pitchFamily="49" charset="0"/>
              <a:cs typeface="Courier New" pitchFamily="49" charset="0"/>
            </a:endParaRPr>
          </a:p>
          <a:p>
            <a:pPr lvl="1" eaLnBrk="1" hangingPunct="1">
              <a:defRPr/>
            </a:pPr>
            <a:r>
              <a:rPr lang="en-US" dirty="0"/>
              <a:t>If you have p [</a:t>
            </a:r>
            <a:r>
              <a:rPr lang="en-US" dirty="0" smtClean="0"/>
              <a:t>P(Z&gt;z</a:t>
            </a:r>
            <a:r>
              <a:rPr lang="en-US" dirty="0"/>
              <a:t>)] and you want z-value, use </a:t>
            </a:r>
          </a:p>
          <a:p>
            <a:pPr marL="914400" lvl="2" indent="0" eaLnBrk="1" hangingPunct="1">
              <a:buNone/>
              <a:defRPr/>
            </a:pPr>
            <a:r>
              <a:rPr lang="en-US" sz="1800" dirty="0">
                <a:latin typeface="Courier New" pitchFamily="49" charset="0"/>
                <a:cs typeface="Courier New" pitchFamily="49" charset="0"/>
              </a:rPr>
              <a:t>	</a:t>
            </a:r>
            <a:r>
              <a:rPr lang="en-US" sz="2000" dirty="0">
                <a:latin typeface="Courier New" pitchFamily="49" charset="0"/>
                <a:cs typeface="Courier New" pitchFamily="49" charset="0"/>
              </a:rPr>
              <a:t>display </a:t>
            </a:r>
            <a:r>
              <a:rPr lang="en-US" sz="2000" dirty="0" err="1" smtClean="0">
                <a:latin typeface="Courier New" pitchFamily="49" charset="0"/>
                <a:cs typeface="Courier New" pitchFamily="49" charset="0"/>
              </a:rPr>
              <a:t>invnormal</a:t>
            </a:r>
            <a:r>
              <a:rPr lang="en-US" sz="2000" dirty="0" smtClean="0">
                <a:latin typeface="Courier New" pitchFamily="49" charset="0"/>
                <a:cs typeface="Courier New" pitchFamily="49" charset="0"/>
              </a:rPr>
              <a:t>(1-p</a:t>
            </a:r>
            <a:r>
              <a:rPr lang="en-US" sz="2000" dirty="0">
                <a:latin typeface="Courier New" pitchFamily="49" charset="0"/>
                <a:cs typeface="Courier New" pitchFamily="49" charset="0"/>
              </a:rPr>
              <a:t>) </a:t>
            </a:r>
            <a:endParaRPr lang="en-US" sz="2000" dirty="0" smtClean="0">
              <a:latin typeface="Courier New" pitchFamily="49" charset="0"/>
              <a:cs typeface="Courier New" pitchFamily="49" charset="0"/>
            </a:endParaRPr>
          </a:p>
          <a:p>
            <a:pPr marL="914400" lvl="2"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di </a:t>
            </a:r>
            <a:r>
              <a:rPr lang="en-US" sz="2000" dirty="0" err="1">
                <a:latin typeface="Courier New" pitchFamily="49" charset="0"/>
                <a:cs typeface="Courier New" pitchFamily="49" charset="0"/>
              </a:rPr>
              <a:t>invnormal</a:t>
            </a:r>
            <a:r>
              <a:rPr lang="en-US" sz="2000" dirty="0">
                <a:latin typeface="Courier New" pitchFamily="49" charset="0"/>
                <a:cs typeface="Courier New" pitchFamily="49" charset="0"/>
              </a:rPr>
              <a:t>(.025)</a:t>
            </a:r>
          </a:p>
          <a:p>
            <a:pPr marL="914400" lvl="2" indent="0" eaLnBrk="1" hangingPunct="1">
              <a:buNone/>
              <a:defRPr/>
            </a:pPr>
            <a:r>
              <a:rPr lang="en-US" sz="2000" dirty="0" smtClean="0">
                <a:latin typeface="Courier New" pitchFamily="49" charset="0"/>
                <a:cs typeface="Courier New" pitchFamily="49" charset="0"/>
              </a:rPr>
              <a:t>	-1.959964</a:t>
            </a:r>
          </a:p>
          <a:p>
            <a:pPr marL="914400" lvl="2" indent="0" eaLnBrk="1" hangingPunct="1">
              <a:buNone/>
              <a:defRPr/>
            </a:pPr>
            <a:endParaRPr lang="en-US" sz="2000" dirty="0" smtClean="0">
              <a:latin typeface="Courier New" pitchFamily="49" charset="0"/>
              <a:cs typeface="Courier New" pitchFamily="49" charset="0"/>
            </a:endParaRPr>
          </a:p>
          <a:p>
            <a:pPr marL="914400" lvl="2" indent="0" eaLnBrk="1" hangingPunct="1">
              <a:buNone/>
              <a:defRPr/>
            </a:pPr>
            <a:r>
              <a:rPr lang="en-US" sz="2900" dirty="0" smtClean="0">
                <a:cs typeface="Courier New" pitchFamily="49" charset="0"/>
              </a:rPr>
              <a:t>Or use what you know about the symmetry of the distribution</a:t>
            </a:r>
            <a:endParaRPr lang="en-US" sz="2900" dirty="0">
              <a:cs typeface="Courier New" pitchFamily="49" charset="0"/>
            </a:endParaRPr>
          </a:p>
          <a:p>
            <a:pPr marL="914400" lvl="2" indent="0" eaLnBrk="1" hangingPunct="1">
              <a:buNone/>
              <a:defRPr/>
            </a:pPr>
            <a:endParaRPr lang="en-US" sz="3600" dirty="0" smtClean="0"/>
          </a:p>
        </p:txBody>
      </p:sp>
      <p:sp>
        <p:nvSpPr>
          <p:cNvPr id="4" name="Slide Number Placeholder 3"/>
          <p:cNvSpPr>
            <a:spLocks noGrp="1"/>
          </p:cNvSpPr>
          <p:nvPr>
            <p:ph type="sldNum" sz="quarter" idx="12"/>
          </p:nvPr>
        </p:nvSpPr>
        <p:spPr/>
        <p:txBody>
          <a:bodyPr/>
          <a:lstStyle/>
          <a:p>
            <a:pPr>
              <a:defRPr/>
            </a:pPr>
            <a:fld id="{51BA683A-E08A-492B-B1E5-78D7B288B890}" type="slidenum">
              <a:rPr lang="en-US"/>
              <a:pPr>
                <a:defRPr/>
              </a:pPr>
              <a:t>3</a:t>
            </a:fld>
            <a:endParaRPr lang="en-US"/>
          </a:p>
        </p:txBody>
      </p:sp>
      <p:pic>
        <p:nvPicPr>
          <p:cNvPr id="922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41659" y="109539"/>
            <a:ext cx="2656303" cy="194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457200" y="274638"/>
            <a:ext cx="8229600" cy="808627"/>
          </a:xfrm>
        </p:spPr>
        <p:txBody>
          <a:bodyPr/>
          <a:lstStyle/>
          <a:p>
            <a:pPr eaLnBrk="1" hangingPunct="1"/>
            <a:r>
              <a:rPr lang="en-US" altLang="en-US" dirty="0" smtClean="0"/>
              <a:t>Hypothesis testing</a:t>
            </a:r>
          </a:p>
        </p:txBody>
      </p:sp>
      <p:sp>
        <p:nvSpPr>
          <p:cNvPr id="58371" name="Content Placeholder 2"/>
          <p:cNvSpPr>
            <a:spLocks noGrp="1"/>
          </p:cNvSpPr>
          <p:nvPr>
            <p:ph idx="1"/>
          </p:nvPr>
        </p:nvSpPr>
        <p:spPr>
          <a:xfrm>
            <a:off x="457200" y="1205207"/>
            <a:ext cx="8229600" cy="5029200"/>
          </a:xfrm>
        </p:spPr>
        <p:txBody>
          <a:bodyPr/>
          <a:lstStyle/>
          <a:p>
            <a:pPr eaLnBrk="1" hangingPunct="1"/>
            <a:r>
              <a:rPr lang="en-US" altLang="en-US" dirty="0" smtClean="0"/>
              <a:t>For clinical trials, most of the time we use a two-sided hypotheses</a:t>
            </a:r>
          </a:p>
          <a:p>
            <a:pPr lvl="1" eaLnBrk="1" hangingPunct="1"/>
            <a:r>
              <a:rPr lang="en-US" altLang="en-US" dirty="0" smtClean="0"/>
              <a:t>That way no one will suspect you of changing your hypothesis test after the fact</a:t>
            </a:r>
          </a:p>
          <a:p>
            <a:pPr lvl="1" eaLnBrk="1" hangingPunct="1"/>
            <a:r>
              <a:rPr lang="en-US" altLang="en-US" dirty="0" smtClean="0"/>
              <a:t>On the other hand, does it really make sense to have an alternative hypothesis that a new treatment is either better</a:t>
            </a:r>
            <a:r>
              <a:rPr lang="en-US" altLang="en-US" i="1" dirty="0" smtClean="0"/>
              <a:t> or worse</a:t>
            </a:r>
            <a:r>
              <a:rPr lang="en-US" altLang="en-US" dirty="0" smtClean="0"/>
              <a:t>  than the old one?</a:t>
            </a:r>
          </a:p>
          <a:p>
            <a:pPr lvl="1" eaLnBrk="1" hangingPunct="1"/>
            <a:r>
              <a:rPr lang="en-US" altLang="en-US" dirty="0" smtClean="0"/>
              <a:t>Assuming your new therapy is better or ‘not inferior</a:t>
            </a:r>
            <a:r>
              <a:rPr lang="en-US" altLang="en-US" dirty="0" smtClean="0"/>
              <a:t>’ we may use a one-sided test</a:t>
            </a:r>
            <a:endParaRPr lang="en-US" altLang="en-US" dirty="0" smtClean="0"/>
          </a:p>
        </p:txBody>
      </p:sp>
      <p:sp>
        <p:nvSpPr>
          <p:cNvPr id="4" name="Slide Number Placeholder 3"/>
          <p:cNvSpPr>
            <a:spLocks noGrp="1"/>
          </p:cNvSpPr>
          <p:nvPr>
            <p:ph type="sldNum" sz="quarter" idx="12"/>
          </p:nvPr>
        </p:nvSpPr>
        <p:spPr/>
        <p:txBody>
          <a:bodyPr/>
          <a:lstStyle/>
          <a:p>
            <a:pPr>
              <a:defRPr/>
            </a:pPr>
            <a:fld id="{409343E9-F8B6-4E61-A2C7-870A398B1AA0}" type="slidenum">
              <a:rPr lang="en-US"/>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sz="half" idx="1"/>
          </p:nvPr>
        </p:nvSpPr>
        <p:spPr>
          <a:xfrm>
            <a:off x="457200" y="1600200"/>
            <a:ext cx="8229600" cy="4525963"/>
          </a:xfrm>
        </p:spPr>
        <p:txBody>
          <a:bodyPr/>
          <a:lstStyle/>
          <a:p>
            <a:pPr eaLnBrk="1" hangingPunct="1"/>
            <a:r>
              <a:rPr lang="en-US" altLang="en-US" dirty="0" smtClean="0"/>
              <a:t>Variables that are measured as successes or failures, disease or no disease, etc., can be considered binomial random variables</a:t>
            </a:r>
          </a:p>
          <a:p>
            <a:pPr lvl="1" eaLnBrk="1" hangingPunct="1"/>
            <a:r>
              <a:rPr lang="en-US" altLang="en-US" dirty="0" smtClean="0"/>
              <a:t>x=number of successes</a:t>
            </a:r>
          </a:p>
          <a:p>
            <a:pPr lvl="1" eaLnBrk="1" hangingPunct="1"/>
            <a:r>
              <a:rPr lang="en-US" altLang="en-US" dirty="0" smtClean="0"/>
              <a:t>n=number of “trials”</a:t>
            </a:r>
          </a:p>
          <a:p>
            <a:pPr lvl="1" eaLnBrk="1" hangingPunct="1"/>
            <a:r>
              <a:rPr lang="en-US" altLang="en-US" dirty="0" smtClean="0"/>
              <a:t>x/n = proportion </a:t>
            </a:r>
            <a:r>
              <a:rPr lang="en-US" altLang="en-US" dirty="0" smtClean="0"/>
              <a:t>diseased</a:t>
            </a:r>
          </a:p>
          <a:p>
            <a:pPr lvl="1" eaLnBrk="1" hangingPunct="1"/>
            <a:r>
              <a:rPr lang="en-US" altLang="en-US" dirty="0" smtClean="0"/>
              <a:t>Use the z-statistic</a:t>
            </a:r>
            <a:endParaRPr lang="en-US" altLang="en-US" dirty="0" smtClean="0"/>
          </a:p>
          <a:p>
            <a:pPr eaLnBrk="1" hangingPunct="1">
              <a:buFont typeface="Wingdings" pitchFamily="2" charset="2"/>
              <a:buNone/>
            </a:pPr>
            <a:endParaRPr lang="el-GR" altLang="en-US" sz="2800" dirty="0" smtClean="0">
              <a:cs typeface="Arial" charset="0"/>
            </a:endParaRPr>
          </a:p>
        </p:txBody>
      </p:sp>
      <p:sp>
        <p:nvSpPr>
          <p:cNvPr id="5" name="Slide Number Placeholder 4"/>
          <p:cNvSpPr>
            <a:spLocks noGrp="1"/>
          </p:cNvSpPr>
          <p:nvPr>
            <p:ph type="sldNum" sz="quarter" idx="12"/>
          </p:nvPr>
        </p:nvSpPr>
        <p:spPr/>
        <p:txBody>
          <a:bodyPr/>
          <a:lstStyle/>
          <a:p>
            <a:pPr>
              <a:defRPr/>
            </a:pPr>
            <a:fld id="{321FF152-AD86-4490-84C8-5FBD826A4CF4}" type="slidenum">
              <a:rPr lang="en-US"/>
              <a:pPr>
                <a:defRPr/>
              </a:pPr>
              <a:t>31</a:t>
            </a:fld>
            <a:endParaRPr lang="en-US"/>
          </a:p>
        </p:txBody>
      </p:sp>
      <p:sp>
        <p:nvSpPr>
          <p:cNvPr id="6" name="Rectangle 2"/>
          <p:cNvSpPr txBox="1">
            <a:spLocks noChangeArrowheads="1"/>
          </p:cNvSpPr>
          <p:nvPr/>
        </p:nvSpPr>
        <p:spPr bwMode="auto">
          <a:xfrm>
            <a:off x="480447" y="19859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mtClean="0"/>
              <a:t>Hypothesis test of a proportion</a:t>
            </a:r>
          </a:p>
        </p:txBody>
      </p:sp>
      <p:graphicFrame>
        <p:nvGraphicFramePr>
          <p:cNvPr id="7" name="Object 4"/>
          <p:cNvGraphicFramePr>
            <a:graphicFrameLocks noGrp="1" noChangeAspect="1"/>
          </p:cNvGraphicFramePr>
          <p:nvPr>
            <p:ph sz="half" idx="2"/>
            <p:extLst>
              <p:ext uri="{D42A27DB-BD31-4B8C-83A1-F6EECF244321}">
                <p14:modId xmlns:p14="http://schemas.microsoft.com/office/powerpoint/2010/main" val="1128510252"/>
              </p:ext>
            </p:extLst>
          </p:nvPr>
        </p:nvGraphicFramePr>
        <p:xfrm>
          <a:off x="4572000" y="5364162"/>
          <a:ext cx="3427413" cy="1174750"/>
        </p:xfrm>
        <a:graphic>
          <a:graphicData uri="http://schemas.openxmlformats.org/presentationml/2006/ole">
            <mc:AlternateContent xmlns:mc="http://schemas.openxmlformats.org/markup-compatibility/2006">
              <mc:Choice xmlns:v="urn:schemas-microsoft-com:vml" Requires="v">
                <p:oleObj spid="_x0000_s107524" name="Equation" r:id="rId3" imgW="1333500" imgH="457200" progId="Equation.3">
                  <p:embed/>
                </p:oleObj>
              </mc:Choice>
              <mc:Fallback>
                <p:oleObj name="Equation" r:id="rId3" imgW="13335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5364162"/>
                        <a:ext cx="3427413" cy="1174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smtClean="0"/>
              <a:t>Hypothesis test of a proportion</a:t>
            </a:r>
          </a:p>
        </p:txBody>
      </p:sp>
      <p:sp>
        <p:nvSpPr>
          <p:cNvPr id="62467" name="Rectangle 3"/>
          <p:cNvSpPr>
            <a:spLocks noGrp="1" noChangeArrowheads="1"/>
          </p:cNvSpPr>
          <p:nvPr>
            <p:ph idx="1"/>
          </p:nvPr>
        </p:nvSpPr>
        <p:spPr>
          <a:xfrm>
            <a:off x="228600" y="1420760"/>
            <a:ext cx="8686800" cy="4599040"/>
          </a:xfrm>
        </p:spPr>
        <p:txBody>
          <a:bodyPr/>
          <a:lstStyle/>
          <a:p>
            <a:pPr eaLnBrk="1" hangingPunct="1">
              <a:lnSpc>
                <a:spcPct val="90000"/>
              </a:lnSpc>
            </a:pPr>
            <a:r>
              <a:rPr lang="en-US" altLang="en-US" sz="2800" dirty="0" smtClean="0"/>
              <a:t>Example:  Micronutrient intake of black women in South Africa </a:t>
            </a:r>
          </a:p>
          <a:p>
            <a:pPr eaLnBrk="1" hangingPunct="1">
              <a:lnSpc>
                <a:spcPct val="90000"/>
              </a:lnSpc>
            </a:pPr>
            <a:r>
              <a:rPr lang="en-US" altLang="en-US" sz="2800" dirty="0" smtClean="0"/>
              <a:t>Study:  Pre-menopausal women randomly selected based on geographic location</a:t>
            </a:r>
          </a:p>
          <a:p>
            <a:pPr eaLnBrk="1" hangingPunct="1">
              <a:lnSpc>
                <a:spcPct val="90000"/>
              </a:lnSpc>
            </a:pPr>
            <a:r>
              <a:rPr lang="en-US" altLang="en-US" sz="2800" dirty="0" smtClean="0"/>
              <a:t>Micronutrient intake was determined using a Quantitative Food Frequency Questionnaire developed for South Africans</a:t>
            </a:r>
          </a:p>
          <a:p>
            <a:pPr eaLnBrk="1" hangingPunct="1">
              <a:lnSpc>
                <a:spcPct val="90000"/>
              </a:lnSpc>
            </a:pPr>
            <a:r>
              <a:rPr lang="en-US" altLang="en-US" sz="2800" dirty="0" smtClean="0"/>
              <a:t>Question:  Do more than 10% of the women have the micronutrient intake of less than the RDA?</a:t>
            </a:r>
          </a:p>
          <a:p>
            <a:pPr eaLnBrk="1" hangingPunct="1">
              <a:lnSpc>
                <a:spcPct val="90000"/>
              </a:lnSpc>
              <a:buFont typeface="Wingdings" pitchFamily="2" charset="2"/>
              <a:buNone/>
            </a:pPr>
            <a:endParaRPr lang="en-US" altLang="en-US" sz="2800" dirty="0" smtClean="0"/>
          </a:p>
        </p:txBody>
      </p:sp>
      <p:sp>
        <p:nvSpPr>
          <p:cNvPr id="6" name="Slide Number Placeholder 5"/>
          <p:cNvSpPr>
            <a:spLocks noGrp="1"/>
          </p:cNvSpPr>
          <p:nvPr>
            <p:ph type="sldNum" sz="quarter" idx="12"/>
          </p:nvPr>
        </p:nvSpPr>
        <p:spPr/>
        <p:txBody>
          <a:bodyPr/>
          <a:lstStyle/>
          <a:p>
            <a:pPr>
              <a:defRPr/>
            </a:pPr>
            <a:fld id="{45DED596-E8A0-4276-B976-1EAA032868DB}" type="slidenum">
              <a:rPr lang="en-US"/>
              <a:pPr>
                <a:defRPr/>
              </a:pPr>
              <a:t>32</a:t>
            </a:fld>
            <a:endParaRPr lang="en-US"/>
          </a:p>
        </p:txBody>
      </p:sp>
      <p:sp>
        <p:nvSpPr>
          <p:cNvPr id="62469" name="Text Box 5"/>
          <p:cNvSpPr txBox="1">
            <a:spLocks noChangeArrowheads="1"/>
          </p:cNvSpPr>
          <p:nvPr/>
        </p:nvSpPr>
        <p:spPr bwMode="auto">
          <a:xfrm>
            <a:off x="3808413" y="6507163"/>
            <a:ext cx="51069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a:t>Data adapted from Hattingh Z. et al, West Indian Med J 2008: 57 (5):431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274638"/>
            <a:ext cx="8229600" cy="944562"/>
          </a:xfrm>
        </p:spPr>
        <p:txBody>
          <a:bodyPr/>
          <a:lstStyle/>
          <a:p>
            <a:pPr eaLnBrk="1" hangingPunct="1"/>
            <a:r>
              <a:rPr lang="en-US" altLang="en-US" smtClean="0"/>
              <a:t>Hypothesis test of a proportion</a:t>
            </a:r>
          </a:p>
        </p:txBody>
      </p:sp>
      <p:sp>
        <p:nvSpPr>
          <p:cNvPr id="63491" name="Rectangle 3"/>
          <p:cNvSpPr>
            <a:spLocks noGrp="1" noChangeArrowheads="1"/>
          </p:cNvSpPr>
          <p:nvPr>
            <p:ph idx="1"/>
          </p:nvPr>
        </p:nvSpPr>
        <p:spPr>
          <a:xfrm>
            <a:off x="481739" y="1417638"/>
            <a:ext cx="8229600" cy="4525963"/>
          </a:xfrm>
        </p:spPr>
        <p:txBody>
          <a:bodyPr/>
          <a:lstStyle/>
          <a:p>
            <a:pPr eaLnBrk="1" hangingPunct="1"/>
            <a:r>
              <a:rPr lang="en-US" altLang="en-US" sz="2800" smtClean="0"/>
              <a:t>Null hypothesis:  </a:t>
            </a:r>
          </a:p>
          <a:p>
            <a:pPr lvl="1" eaLnBrk="1" hangingPunct="1"/>
            <a:r>
              <a:rPr lang="en-US" altLang="en-US" sz="2400" dirty="0" smtClean="0"/>
              <a:t>10% or fewer of the women aged 25-34 have insufficient dietary folate levels (less than 268 </a:t>
            </a:r>
            <a:r>
              <a:rPr lang="en-US" altLang="en-US" sz="2400" dirty="0" smtClean="0">
                <a:cs typeface="Arial" charset="0"/>
              </a:rPr>
              <a:t>µg, a cutoff based on RDA)</a:t>
            </a:r>
          </a:p>
          <a:p>
            <a:pPr lvl="1" eaLnBrk="1" hangingPunct="1"/>
            <a:r>
              <a:rPr lang="en-US" altLang="en-US" sz="2400" dirty="0" smtClean="0"/>
              <a:t>H</a:t>
            </a:r>
            <a:r>
              <a:rPr lang="en-US" altLang="en-US" sz="2400" baseline="-25000" dirty="0" smtClean="0"/>
              <a:t>0</a:t>
            </a:r>
            <a:r>
              <a:rPr lang="en-US" altLang="en-US" sz="2400" dirty="0" smtClean="0"/>
              <a:t>: p</a:t>
            </a:r>
            <a:r>
              <a:rPr lang="en-US" altLang="en-US" sz="2400" baseline="-25000" dirty="0" smtClean="0"/>
              <a:t>0</a:t>
            </a:r>
            <a:r>
              <a:rPr lang="en-US" altLang="en-US" sz="2400" dirty="0" smtClean="0"/>
              <a:t> ≤ 0.10</a:t>
            </a:r>
          </a:p>
          <a:p>
            <a:pPr eaLnBrk="1" hangingPunct="1"/>
            <a:r>
              <a:rPr lang="en-US" altLang="en-US" sz="2800" dirty="0" smtClean="0"/>
              <a:t>Alternative hypothesis:</a:t>
            </a:r>
          </a:p>
          <a:p>
            <a:pPr lvl="1" eaLnBrk="1" hangingPunct="1"/>
            <a:r>
              <a:rPr lang="en-US" altLang="en-US" sz="2400" dirty="0" smtClean="0"/>
              <a:t>More than 10% of the women aged 25-34 have insufficient dietary folate levels</a:t>
            </a:r>
          </a:p>
          <a:p>
            <a:pPr lvl="1" eaLnBrk="1" hangingPunct="1"/>
            <a:r>
              <a:rPr lang="en-US" altLang="en-US" sz="2400" dirty="0" smtClean="0"/>
              <a:t>H</a:t>
            </a:r>
            <a:r>
              <a:rPr lang="en-US" altLang="en-US" sz="2400" baseline="-25000" dirty="0" smtClean="0"/>
              <a:t>A</a:t>
            </a:r>
            <a:r>
              <a:rPr lang="en-US" altLang="en-US" sz="2400" dirty="0" smtClean="0"/>
              <a:t>: p</a:t>
            </a:r>
            <a:r>
              <a:rPr lang="en-US" altLang="en-US" sz="2400" baseline="-25000" dirty="0" smtClean="0"/>
              <a:t>0</a:t>
            </a:r>
            <a:r>
              <a:rPr lang="en-US" altLang="en-US" sz="2400" dirty="0" smtClean="0"/>
              <a:t> </a:t>
            </a:r>
            <a:r>
              <a:rPr lang="en-US" altLang="en-US" sz="2400" dirty="0" smtClean="0">
                <a:cs typeface="Arial" charset="0"/>
              </a:rPr>
              <a:t>&gt; 0.10</a:t>
            </a:r>
          </a:p>
          <a:p>
            <a:pPr eaLnBrk="1" hangingPunct="1"/>
            <a:r>
              <a:rPr lang="en-US" altLang="en-US" sz="2800" dirty="0" smtClean="0"/>
              <a:t>Significance level set at = 0.05</a:t>
            </a:r>
          </a:p>
        </p:txBody>
      </p:sp>
      <p:sp>
        <p:nvSpPr>
          <p:cNvPr id="5" name="Slide Number Placeholder 4"/>
          <p:cNvSpPr>
            <a:spLocks noGrp="1"/>
          </p:cNvSpPr>
          <p:nvPr>
            <p:ph type="sldNum" sz="quarter" idx="12"/>
          </p:nvPr>
        </p:nvSpPr>
        <p:spPr/>
        <p:txBody>
          <a:bodyPr/>
          <a:lstStyle/>
          <a:p>
            <a:pPr>
              <a:defRPr/>
            </a:pPr>
            <a:fld id="{94468215-F438-4E6D-AC52-3F880DC60078}" type="slidenum">
              <a:rPr lang="en-US"/>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149443"/>
            <a:ext cx="8229600" cy="1143000"/>
          </a:xfrm>
        </p:spPr>
        <p:txBody>
          <a:bodyPr/>
          <a:lstStyle/>
          <a:p>
            <a:pPr eaLnBrk="1" hangingPunct="1"/>
            <a:r>
              <a:rPr lang="en-US" altLang="en-US" smtClean="0"/>
              <a:t>Hypothesis test of a proportion</a:t>
            </a:r>
          </a:p>
        </p:txBody>
      </p:sp>
      <p:sp>
        <p:nvSpPr>
          <p:cNvPr id="54275" name="Rectangle 3"/>
          <p:cNvSpPr>
            <a:spLocks noGrp="1" noChangeArrowheads="1"/>
          </p:cNvSpPr>
          <p:nvPr>
            <p:ph idx="1"/>
          </p:nvPr>
        </p:nvSpPr>
        <p:spPr>
          <a:xfrm>
            <a:off x="457200" y="1403350"/>
            <a:ext cx="8229600" cy="4953000"/>
          </a:xfrm>
        </p:spPr>
        <p:txBody>
          <a:bodyPr/>
          <a:lstStyle/>
          <a:p>
            <a:pPr eaLnBrk="1" hangingPunct="1">
              <a:lnSpc>
                <a:spcPct val="90000"/>
              </a:lnSpc>
              <a:defRPr/>
            </a:pPr>
            <a:r>
              <a:rPr lang="en-US" dirty="0" smtClean="0"/>
              <a:t>The data: </a:t>
            </a:r>
          </a:p>
          <a:p>
            <a:pPr lvl="1" eaLnBrk="1" hangingPunct="1">
              <a:lnSpc>
                <a:spcPct val="90000"/>
              </a:lnSpc>
              <a:defRPr/>
            </a:pPr>
            <a:r>
              <a:rPr lang="en-US" dirty="0" smtClean="0"/>
              <a:t>158/279=56.6% had </a:t>
            </a:r>
            <a:r>
              <a:rPr lang="en-US" dirty="0" err="1" smtClean="0"/>
              <a:t>folate</a:t>
            </a:r>
            <a:r>
              <a:rPr lang="en-US" dirty="0" smtClean="0"/>
              <a:t> levels&lt;268 </a:t>
            </a:r>
            <a:r>
              <a:rPr lang="en-US" dirty="0" smtClean="0">
                <a:cs typeface="Arial" charset="0"/>
              </a:rPr>
              <a:t>µg </a:t>
            </a:r>
          </a:p>
          <a:p>
            <a:pPr eaLnBrk="1" hangingPunct="1">
              <a:lnSpc>
                <a:spcPct val="90000"/>
              </a:lnSpc>
              <a:defRPr/>
            </a:pPr>
            <a:r>
              <a:rPr lang="en-US" dirty="0" smtClean="0">
                <a:cs typeface="Arial" charset="0"/>
              </a:rPr>
              <a:t>Using the normal approximation to the binomial distribution:</a:t>
            </a:r>
          </a:p>
          <a:p>
            <a:pPr marL="457200" lvl="1" indent="0" eaLnBrk="1" hangingPunct="1">
              <a:lnSpc>
                <a:spcPct val="90000"/>
              </a:lnSpc>
              <a:buFont typeface="Arial" charset="0"/>
              <a:buNone/>
              <a:defRPr/>
            </a:pPr>
            <a:endParaRPr lang="en-US" dirty="0" smtClean="0">
              <a:cs typeface="Arial" charset="0"/>
            </a:endParaRPr>
          </a:p>
          <a:p>
            <a:pPr marL="457200" lvl="1" indent="0" eaLnBrk="1" hangingPunct="1">
              <a:lnSpc>
                <a:spcPct val="90000"/>
              </a:lnSpc>
              <a:buFont typeface="Arial" charset="0"/>
              <a:buNone/>
              <a:defRPr/>
            </a:pPr>
            <a:r>
              <a:rPr lang="en-US" dirty="0" smtClean="0">
                <a:cs typeface="Arial" charset="0"/>
              </a:rPr>
              <a:t> </a:t>
            </a:r>
            <a:r>
              <a:rPr lang="en-US" dirty="0" err="1" smtClean="0">
                <a:cs typeface="Arial" charset="0"/>
              </a:rPr>
              <a:t>z</a:t>
            </a:r>
            <a:r>
              <a:rPr lang="en-US" baseline="-25000" dirty="0" err="1" smtClean="0">
                <a:cs typeface="Arial" charset="0"/>
              </a:rPr>
              <a:t>stat</a:t>
            </a:r>
            <a:r>
              <a:rPr lang="en-US" dirty="0" smtClean="0">
                <a:cs typeface="Arial" charset="0"/>
              </a:rPr>
              <a:t> = (.566-0.10)/√(0.10*0.90/279) =25.9 </a:t>
            </a:r>
          </a:p>
          <a:p>
            <a:pPr marL="457200" lvl="1" indent="0" eaLnBrk="1" hangingPunct="1">
              <a:lnSpc>
                <a:spcPct val="90000"/>
              </a:lnSpc>
              <a:buFont typeface="Arial" charset="0"/>
              <a:buNone/>
              <a:defRPr/>
            </a:pPr>
            <a:endParaRPr lang="en-US" dirty="0">
              <a:cs typeface="Arial" charset="0"/>
            </a:endParaRPr>
          </a:p>
          <a:p>
            <a:pPr marL="457200" lvl="1" indent="0" eaLnBrk="1" hangingPunct="1">
              <a:lnSpc>
                <a:spcPct val="90000"/>
              </a:lnSpc>
              <a:buFont typeface="Arial" charset="0"/>
              <a:buNone/>
              <a:defRPr/>
            </a:pPr>
            <a:r>
              <a:rPr lang="en-US" dirty="0" smtClean="0">
                <a:cs typeface="Arial" charset="0"/>
              </a:rPr>
              <a:t>The chance of observing a z statistic of this large (25.9) is very small (&lt;0.05)</a:t>
            </a:r>
          </a:p>
          <a:p>
            <a:pPr marL="457200" lvl="1" indent="0" eaLnBrk="1" hangingPunct="1">
              <a:lnSpc>
                <a:spcPct val="90000"/>
              </a:lnSpc>
              <a:buFont typeface="Arial" charset="0"/>
              <a:buNone/>
              <a:defRPr/>
            </a:pPr>
            <a:r>
              <a:rPr lang="en-US" dirty="0" smtClean="0">
                <a:cs typeface="Arial" charset="0"/>
                <a:sym typeface="Wingdings" pitchFamily="2" charset="2"/>
              </a:rPr>
              <a:t> </a:t>
            </a:r>
            <a:r>
              <a:rPr lang="en-US" dirty="0" smtClean="0">
                <a:cs typeface="Arial" charset="0"/>
              </a:rPr>
              <a:t>So we reject the null hypothesis</a:t>
            </a:r>
          </a:p>
          <a:p>
            <a:pPr eaLnBrk="1" hangingPunct="1">
              <a:lnSpc>
                <a:spcPct val="90000"/>
              </a:lnSpc>
              <a:buFont typeface="Wingdings" pitchFamily="2" charset="2"/>
              <a:buNone/>
              <a:defRPr/>
            </a:pPr>
            <a:endParaRPr lang="en-US" dirty="0" smtClean="0">
              <a:cs typeface="Arial" charset="0"/>
            </a:endParaRPr>
          </a:p>
          <a:p>
            <a:pPr eaLnBrk="1" hangingPunct="1">
              <a:lnSpc>
                <a:spcPct val="90000"/>
              </a:lnSpc>
              <a:buFont typeface="Wingdings" pitchFamily="2" charset="2"/>
              <a:buNone/>
              <a:defRPr/>
            </a:pPr>
            <a:endParaRPr lang="en-US" dirty="0" smtClean="0">
              <a:cs typeface="Arial" charset="0"/>
            </a:endParaRPr>
          </a:p>
          <a:p>
            <a:pPr eaLnBrk="1" hangingPunct="1">
              <a:lnSpc>
                <a:spcPct val="90000"/>
              </a:lnSpc>
              <a:buFont typeface="Wingdings" pitchFamily="2" charset="2"/>
              <a:buNone/>
              <a:defRPr/>
            </a:pPr>
            <a:endParaRPr lang="en-US" dirty="0" smtClean="0">
              <a:cs typeface="Arial" charset="0"/>
            </a:endParaRPr>
          </a:p>
        </p:txBody>
      </p:sp>
      <p:sp>
        <p:nvSpPr>
          <p:cNvPr id="5" name="Slide Number Placeholder 4"/>
          <p:cNvSpPr>
            <a:spLocks noGrp="1"/>
          </p:cNvSpPr>
          <p:nvPr>
            <p:ph type="sldNum" sz="quarter" idx="12"/>
          </p:nvPr>
        </p:nvSpPr>
        <p:spPr/>
        <p:txBody>
          <a:bodyPr/>
          <a:lstStyle/>
          <a:p>
            <a:pPr>
              <a:defRPr/>
            </a:pPr>
            <a:fld id="{826339B9-FBA5-4EDA-B60C-9D461375A141}" type="slidenum">
              <a:rPr lang="en-US"/>
              <a:pPr>
                <a:defRPr/>
              </a:pPr>
              <a:t>34</a:t>
            </a:fld>
            <a:endParaRPr lang="en-US"/>
          </a:p>
        </p:txBody>
      </p:sp>
      <p:graphicFrame>
        <p:nvGraphicFramePr>
          <p:cNvPr id="2" name="Object 1"/>
          <p:cNvGraphicFramePr>
            <a:graphicFrameLocks noGrp="1" noChangeAspect="1"/>
          </p:cNvGraphicFramePr>
          <p:nvPr>
            <p:extLst>
              <p:ext uri="{D42A27DB-BD31-4B8C-83A1-F6EECF244321}">
                <p14:modId xmlns:p14="http://schemas.microsoft.com/office/powerpoint/2010/main" val="1261592096"/>
              </p:ext>
            </p:extLst>
          </p:nvPr>
        </p:nvGraphicFramePr>
        <p:xfrm>
          <a:off x="4583624" y="2819400"/>
          <a:ext cx="2743200" cy="940235"/>
        </p:xfrm>
        <a:graphic>
          <a:graphicData uri="http://schemas.openxmlformats.org/presentationml/2006/ole">
            <mc:AlternateContent xmlns:mc="http://schemas.openxmlformats.org/markup-compatibility/2006">
              <mc:Choice xmlns:v="urn:schemas-microsoft-com:vml" Requires="v">
                <p:oleObj spid="_x0000_s81964" name="Equation" r:id="rId3" imgW="1333500" imgH="457200" progId="Equation.3">
                  <p:embed/>
                </p:oleObj>
              </mc:Choice>
              <mc:Fallback>
                <p:oleObj name="Equation" r:id="rId3" imgW="1333500" imgH="457200" progId="Equation.3">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3624" y="2819400"/>
                        <a:ext cx="2743200" cy="940235"/>
                      </a:xfrm>
                      <a:prstGeom prst="rect">
                        <a:avLst/>
                      </a:prstGeom>
                      <a:solidFill>
                        <a:schemeClr val="bg1"/>
                      </a:solidFill>
                      <a:ln>
                        <a:noFill/>
                      </a:ln>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altLang="en-US" smtClean="0"/>
              <a:t>Hypothesis testing of a proportion</a:t>
            </a:r>
          </a:p>
        </p:txBody>
      </p:sp>
      <p:sp>
        <p:nvSpPr>
          <p:cNvPr id="43011" name="Rectangle 3"/>
          <p:cNvSpPr>
            <a:spLocks noGrp="1" noChangeArrowheads="1"/>
          </p:cNvSpPr>
          <p:nvPr>
            <p:ph idx="1"/>
          </p:nvPr>
        </p:nvSpPr>
        <p:spPr>
          <a:xfrm>
            <a:off x="457200" y="1371600"/>
            <a:ext cx="8229600" cy="4754563"/>
          </a:xfrm>
        </p:spPr>
        <p:txBody>
          <a:bodyPr rtlCol="0">
            <a:normAutofit fontScale="62500" lnSpcReduction="20000"/>
          </a:bodyPr>
          <a:lstStyle/>
          <a:p>
            <a:pPr eaLnBrk="1" fontAlgn="auto" hangingPunct="1">
              <a:lnSpc>
                <a:spcPct val="80000"/>
              </a:lnSpc>
              <a:spcAft>
                <a:spcPts val="0"/>
              </a:spcAft>
              <a:buFont typeface="Arial" pitchFamily="34" charset="0"/>
              <a:buChar char="•"/>
              <a:defRPr/>
            </a:pPr>
            <a:endParaRPr lang="en-US" sz="2000" dirty="0" smtClean="0"/>
          </a:p>
          <a:p>
            <a:pPr eaLnBrk="1" fontAlgn="auto" hangingPunct="1">
              <a:lnSpc>
                <a:spcPct val="120000"/>
              </a:lnSpc>
              <a:spcAft>
                <a:spcPts val="0"/>
              </a:spcAft>
              <a:buFont typeface="Wingdings" pitchFamily="2" charset="2"/>
              <a:buNone/>
              <a:defRPr/>
            </a:pPr>
            <a:r>
              <a:rPr lang="en-US" dirty="0" smtClean="0">
                <a:latin typeface="Arial" pitchFamily="34" charset="0"/>
                <a:cs typeface="Arial" pitchFamily="34" charset="0"/>
              </a:rPr>
              <a:t>The </a:t>
            </a:r>
            <a:r>
              <a:rPr lang="en-US" dirty="0" err="1" smtClean="0">
                <a:latin typeface="Arial" pitchFamily="34" charset="0"/>
                <a:cs typeface="Arial" pitchFamily="34" charset="0"/>
              </a:rPr>
              <a:t>stata</a:t>
            </a:r>
            <a:r>
              <a:rPr lang="en-US" dirty="0" smtClean="0">
                <a:latin typeface="Arial" pitchFamily="34" charset="0"/>
                <a:cs typeface="Arial" pitchFamily="34" charset="0"/>
              </a:rPr>
              <a:t> command </a:t>
            </a:r>
            <a:r>
              <a:rPr lang="en-US" dirty="0" err="1" smtClean="0">
                <a:latin typeface="Arial" pitchFamily="34" charset="0"/>
                <a:cs typeface="Arial" pitchFamily="34" charset="0"/>
              </a:rPr>
              <a:t>prtest</a:t>
            </a:r>
            <a:r>
              <a:rPr lang="en-US" dirty="0">
                <a:latin typeface="Arial" pitchFamily="34" charset="0"/>
                <a:cs typeface="Arial" pitchFamily="34" charset="0"/>
              </a:rPr>
              <a:t> </a:t>
            </a:r>
            <a:r>
              <a:rPr lang="en-US" dirty="0" smtClean="0">
                <a:latin typeface="Arial" pitchFamily="34" charset="0"/>
                <a:cs typeface="Arial" pitchFamily="34" charset="0"/>
              </a:rPr>
              <a:t>or </a:t>
            </a:r>
            <a:r>
              <a:rPr lang="en-US" dirty="0" err="1" smtClean="0">
                <a:latin typeface="Arial" pitchFamily="34" charset="0"/>
                <a:cs typeface="Arial" pitchFamily="34" charset="0"/>
              </a:rPr>
              <a:t>prtesti</a:t>
            </a:r>
            <a:r>
              <a:rPr lang="en-US" dirty="0" smtClean="0">
                <a:latin typeface="Arial" pitchFamily="34" charset="0"/>
                <a:cs typeface="Arial" pitchFamily="34" charset="0"/>
              </a:rPr>
              <a:t> gives you a test of a proportion using the normal approximation</a:t>
            </a:r>
          </a:p>
          <a:p>
            <a:pPr eaLnBrk="1" fontAlgn="auto" hangingPunct="1">
              <a:lnSpc>
                <a:spcPct val="80000"/>
              </a:lnSpc>
              <a:spcAft>
                <a:spcPts val="0"/>
              </a:spcAft>
              <a:buFont typeface="Wingdings" pitchFamily="2" charset="2"/>
              <a:buNone/>
              <a:defRPr/>
            </a:pPr>
            <a:endParaRPr lang="en-US" dirty="0">
              <a:latin typeface="Arial" pitchFamily="34" charset="0"/>
              <a:cs typeface="Arial" pitchFamily="34" charset="0"/>
            </a:endParaRPr>
          </a:p>
          <a:p>
            <a:pPr eaLnBrk="1" fontAlgn="auto" hangingPunct="1">
              <a:lnSpc>
                <a:spcPct val="80000"/>
              </a:lnSpc>
              <a:spcAft>
                <a:spcPts val="0"/>
              </a:spcAft>
              <a:buFont typeface="Wingdings" pitchFamily="2" charset="2"/>
              <a:buNone/>
              <a:defRPr/>
            </a:pPr>
            <a:r>
              <a:rPr lang="en-US" dirty="0" smtClean="0">
                <a:latin typeface="Arial" pitchFamily="34" charset="0"/>
                <a:cs typeface="Arial" pitchFamily="34" charset="0"/>
              </a:rPr>
              <a:t>** </a:t>
            </a:r>
            <a:r>
              <a:rPr lang="en-US" dirty="0" err="1" smtClean="0">
                <a:latin typeface="Arial" pitchFamily="34" charset="0"/>
                <a:cs typeface="Arial" pitchFamily="34" charset="0"/>
              </a:rPr>
              <a:t>prtesti</a:t>
            </a:r>
            <a:r>
              <a:rPr lang="en-US" dirty="0" smtClean="0">
                <a:latin typeface="Arial" pitchFamily="34" charset="0"/>
                <a:cs typeface="Arial" pitchFamily="34" charset="0"/>
              </a:rPr>
              <a:t>   </a:t>
            </a:r>
            <a:r>
              <a:rPr lang="en-US" dirty="0" err="1" smtClean="0">
                <a:latin typeface="Arial" pitchFamily="34" charset="0"/>
                <a:cs typeface="Arial" pitchFamily="34" charset="0"/>
              </a:rPr>
              <a:t>samplesize</a:t>
            </a:r>
            <a:r>
              <a:rPr lang="en-US" dirty="0" smtClean="0">
                <a:latin typeface="Arial" pitchFamily="34" charset="0"/>
                <a:cs typeface="Arial" pitchFamily="34" charset="0"/>
              </a:rPr>
              <a:t>  </a:t>
            </a:r>
            <a:r>
              <a:rPr lang="en-US" dirty="0" err="1" smtClean="0">
                <a:latin typeface="Arial" pitchFamily="34" charset="0"/>
                <a:cs typeface="Arial" pitchFamily="34" charset="0"/>
              </a:rPr>
              <a:t>observedp</a:t>
            </a:r>
            <a:r>
              <a:rPr lang="en-US" dirty="0" smtClean="0">
                <a:latin typeface="Arial" pitchFamily="34" charset="0"/>
                <a:cs typeface="Arial" pitchFamily="34" charset="0"/>
              </a:rPr>
              <a:t>   </a:t>
            </a:r>
            <a:r>
              <a:rPr lang="en-US" dirty="0" err="1" smtClean="0">
                <a:latin typeface="Arial" pitchFamily="34" charset="0"/>
                <a:cs typeface="Arial" pitchFamily="34" charset="0"/>
              </a:rPr>
              <a:t>hypothp</a:t>
            </a:r>
            <a:endParaRPr lang="en-US" dirty="0" smtClean="0">
              <a:latin typeface="Arial" pitchFamily="34" charset="0"/>
              <a:cs typeface="Arial" pitchFamily="34" charset="0"/>
            </a:endParaRPr>
          </a:p>
          <a:p>
            <a:pPr eaLnBrk="1" fontAlgn="auto" hangingPunct="1">
              <a:lnSpc>
                <a:spcPct val="80000"/>
              </a:lnSpc>
              <a:spcAft>
                <a:spcPts val="0"/>
              </a:spcAft>
              <a:buFont typeface="Wingdings" pitchFamily="2" charset="2"/>
              <a:buNone/>
              <a:defRPr/>
            </a:pPr>
            <a:endParaRPr lang="en-US" sz="2000" dirty="0" smtClean="0">
              <a:latin typeface="Courier New" pitchFamily="49" charset="0"/>
              <a:cs typeface="Courier New" pitchFamily="49" charset="0"/>
            </a:endParaRPr>
          </a:p>
          <a:p>
            <a:pPr eaLnBrk="1" fontAlgn="auto" hangingPunct="1">
              <a:lnSpc>
                <a:spcPct val="80000"/>
              </a:lnSpc>
              <a:spcAft>
                <a:spcPts val="0"/>
              </a:spcAft>
              <a:buFont typeface="Wingdings" pitchFamily="2" charset="2"/>
              <a:buNone/>
              <a:defRPr/>
            </a:pPr>
            <a:endParaRPr lang="en-US" sz="2000" dirty="0" smtClean="0">
              <a:latin typeface="Courier New" pitchFamily="49" charset="0"/>
              <a:cs typeface="Courier New" pitchFamily="49" charset="0"/>
            </a:endParaRPr>
          </a:p>
          <a:p>
            <a:pPr eaLnBrk="1" fontAlgn="auto" hangingPunct="1">
              <a:lnSpc>
                <a:spcPct val="80000"/>
              </a:lnSpc>
              <a:spcAft>
                <a:spcPts val="0"/>
              </a:spcAft>
              <a:buFont typeface="Wingdings" pitchFamily="2" charset="2"/>
              <a:buNone/>
              <a:defRPr/>
            </a:pP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prtesti</a:t>
            </a:r>
            <a:r>
              <a:rPr lang="en-US" sz="2000" dirty="0" smtClean="0">
                <a:latin typeface="Courier New" pitchFamily="49" charset="0"/>
                <a:cs typeface="Courier New" pitchFamily="49" charset="0"/>
              </a:rPr>
              <a:t>  279 .566  .1</a:t>
            </a:r>
          </a:p>
          <a:p>
            <a:pPr eaLnBrk="1" fontAlgn="auto" hangingPunct="1">
              <a:lnSpc>
                <a:spcPct val="80000"/>
              </a:lnSpc>
              <a:spcAft>
                <a:spcPts val="0"/>
              </a:spcAft>
              <a:buFont typeface="Wingdings" pitchFamily="2" charset="2"/>
              <a:buNone/>
              <a:defRPr/>
            </a:pPr>
            <a:endParaRPr lang="en-US" sz="2000" dirty="0" smtClean="0">
              <a:latin typeface="Courier New" pitchFamily="49" charset="0"/>
              <a:cs typeface="Courier New" pitchFamily="49" charset="0"/>
            </a:endParaRP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One-sample test of proportion                      x: Number of </a:t>
            </a:r>
            <a:r>
              <a:rPr lang="en-US" sz="2000" b="1" dirty="0" err="1" smtClean="0">
                <a:latin typeface="Courier New" pitchFamily="49" charset="0"/>
                <a:cs typeface="Courier New" pitchFamily="49" charset="0"/>
              </a:rPr>
              <a:t>obs</a:t>
            </a:r>
            <a:r>
              <a:rPr lang="en-US" sz="2000" b="1" dirty="0" smtClean="0">
                <a:latin typeface="Courier New" pitchFamily="49" charset="0"/>
                <a:cs typeface="Courier New" pitchFamily="49" charset="0"/>
              </a:rPr>
              <a:t> =      279</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    Variable |       Mean   Std. Err.                     [95% Conf. Interval]</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           x |       .566   .0296723                      .5078434    .6241566</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    p = proportion(x)                                             z =  25.9458</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Ho: p = 0.1</a:t>
            </a:r>
          </a:p>
          <a:p>
            <a:pPr marL="0" indent="0" eaLnBrk="1" fontAlgn="auto" hangingPunct="1">
              <a:lnSpc>
                <a:spcPct val="120000"/>
              </a:lnSpc>
              <a:spcBef>
                <a:spcPts val="0"/>
              </a:spcBef>
              <a:spcAft>
                <a:spcPts val="0"/>
              </a:spcAft>
              <a:buFont typeface="Wingdings" pitchFamily="2" charset="2"/>
              <a:buNone/>
              <a:defRPr/>
            </a:pPr>
            <a:endParaRPr lang="en-US" sz="2000" b="1" dirty="0" smtClean="0">
              <a:latin typeface="Courier New" pitchFamily="49" charset="0"/>
              <a:cs typeface="Courier New" pitchFamily="49" charset="0"/>
            </a:endParaRP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     Ha: p &lt; 0.1                 Ha: p != 0.1                   Ha: p &gt; 0.1</a:t>
            </a:r>
          </a:p>
          <a:p>
            <a:pPr marL="0" indent="0" eaLnBrk="1" fontAlgn="auto" hangingPunct="1">
              <a:lnSpc>
                <a:spcPct val="120000"/>
              </a:lnSpc>
              <a:spcBef>
                <a:spcPts val="0"/>
              </a:spcBef>
              <a:spcAft>
                <a:spcPts val="0"/>
              </a:spcAft>
              <a:buFont typeface="Wingdings" pitchFamily="2" charset="2"/>
              <a:buNone/>
              <a:defRPr/>
            </a:pPr>
            <a:r>
              <a:rPr lang="en-US" sz="2000" b="1" dirty="0" smtClean="0">
                <a:latin typeface="Courier New" pitchFamily="49" charset="0"/>
                <a:cs typeface="Courier New" pitchFamily="49" charset="0"/>
              </a:rPr>
              <a:t> Pr(Z &lt; z) = 1.0000         Pr(|Z| &gt; |z|) = 0.0000          Pr(Z &gt; z) = 0.0000</a:t>
            </a:r>
          </a:p>
          <a:p>
            <a:pPr marL="0" indent="0" eaLnBrk="1" fontAlgn="auto" hangingPunct="1">
              <a:lnSpc>
                <a:spcPct val="120000"/>
              </a:lnSpc>
              <a:spcBef>
                <a:spcPts val="0"/>
              </a:spcBef>
              <a:spcAft>
                <a:spcPts val="0"/>
              </a:spcAft>
              <a:buFont typeface="Wingdings" pitchFamily="2" charset="2"/>
              <a:buNone/>
              <a:defRPr/>
            </a:pPr>
            <a:endParaRPr lang="en-US" sz="2000" b="1" dirty="0" smtClean="0">
              <a:latin typeface="Courier New" pitchFamily="49" charset="0"/>
              <a:cs typeface="Courier New" pitchFamily="49" charset="0"/>
            </a:endParaRPr>
          </a:p>
          <a:p>
            <a:pPr marL="0" indent="0" eaLnBrk="1" fontAlgn="auto" hangingPunct="1">
              <a:lnSpc>
                <a:spcPct val="120000"/>
              </a:lnSpc>
              <a:spcBef>
                <a:spcPts val="0"/>
              </a:spcBef>
              <a:spcAft>
                <a:spcPts val="0"/>
              </a:spcAft>
              <a:buFont typeface="Wingdings" pitchFamily="2" charset="2"/>
              <a:buNone/>
              <a:defRPr/>
            </a:pPr>
            <a:endParaRPr lang="en-US" sz="2000" dirty="0" smtClean="0"/>
          </a:p>
          <a:p>
            <a:pPr eaLnBrk="1" fontAlgn="auto" hangingPunct="1">
              <a:lnSpc>
                <a:spcPct val="80000"/>
              </a:lnSpc>
              <a:spcAft>
                <a:spcPts val="0"/>
              </a:spcAft>
              <a:buFont typeface="Wingdings" pitchFamily="2" charset="2"/>
              <a:buNone/>
              <a:defRPr/>
            </a:pPr>
            <a:endParaRPr lang="en-US" sz="2000" dirty="0" smtClean="0"/>
          </a:p>
          <a:p>
            <a:pPr eaLnBrk="1" fontAlgn="auto" hangingPunct="1">
              <a:lnSpc>
                <a:spcPct val="80000"/>
              </a:lnSpc>
              <a:spcAft>
                <a:spcPts val="0"/>
              </a:spcAft>
              <a:buFont typeface="Wingdings" pitchFamily="2" charset="2"/>
              <a:buNone/>
              <a:defRPr/>
            </a:pPr>
            <a:endParaRPr lang="en-US" sz="2000" dirty="0" smtClean="0">
              <a:cs typeface="Arial" charset="0"/>
            </a:endParaRPr>
          </a:p>
          <a:p>
            <a:pPr eaLnBrk="1" fontAlgn="auto" hangingPunct="1">
              <a:lnSpc>
                <a:spcPct val="80000"/>
              </a:lnSpc>
              <a:spcAft>
                <a:spcPts val="0"/>
              </a:spcAft>
              <a:buFont typeface="Wingdings" pitchFamily="2" charset="2"/>
              <a:buNone/>
              <a:defRPr/>
            </a:pPr>
            <a:endParaRPr lang="en-US" sz="2000" dirty="0" smtClean="0">
              <a:cs typeface="Arial" charset="0"/>
            </a:endParaRPr>
          </a:p>
        </p:txBody>
      </p:sp>
      <p:sp>
        <p:nvSpPr>
          <p:cNvPr id="6" name="Slide Number Placeholder 5"/>
          <p:cNvSpPr>
            <a:spLocks noGrp="1"/>
          </p:cNvSpPr>
          <p:nvPr>
            <p:ph type="sldNum" sz="quarter" idx="12"/>
          </p:nvPr>
        </p:nvSpPr>
        <p:spPr/>
        <p:txBody>
          <a:bodyPr/>
          <a:lstStyle/>
          <a:p>
            <a:pPr>
              <a:defRPr/>
            </a:pPr>
            <a:fld id="{10008DC8-2BDD-4CB2-BEB3-521A0D138E93}" type="slidenum">
              <a:rPr lang="en-US"/>
              <a:pPr>
                <a:defRPr/>
              </a:pPr>
              <a:t>35</a:t>
            </a:fld>
            <a:endParaRPr lang="en-US"/>
          </a:p>
        </p:txBody>
      </p:sp>
      <p:sp>
        <p:nvSpPr>
          <p:cNvPr id="65541" name="Oval 5"/>
          <p:cNvSpPr>
            <a:spLocks noChangeArrowheads="1"/>
          </p:cNvSpPr>
          <p:nvPr/>
        </p:nvSpPr>
        <p:spPr bwMode="auto">
          <a:xfrm>
            <a:off x="5867400" y="4800600"/>
            <a:ext cx="2667000" cy="1143000"/>
          </a:xfrm>
          <a:prstGeom prst="ellipse">
            <a:avLst/>
          </a:prstGeom>
          <a:noFill/>
          <a:ln w="190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74638"/>
            <a:ext cx="8229600" cy="944562"/>
          </a:xfrm>
        </p:spPr>
        <p:txBody>
          <a:bodyPr>
            <a:normAutofit/>
          </a:bodyPr>
          <a:lstStyle/>
          <a:p>
            <a:pPr eaLnBrk="1" hangingPunct="1">
              <a:defRPr/>
            </a:pPr>
            <a:r>
              <a:rPr lang="en-US" dirty="0" smtClean="0"/>
              <a:t>Hypothesis testing of a proportion</a:t>
            </a:r>
          </a:p>
        </p:txBody>
      </p:sp>
      <p:sp>
        <p:nvSpPr>
          <p:cNvPr id="68611" name="Rectangle 3"/>
          <p:cNvSpPr>
            <a:spLocks noGrp="1" noChangeArrowheads="1"/>
          </p:cNvSpPr>
          <p:nvPr>
            <p:ph idx="1"/>
          </p:nvPr>
        </p:nvSpPr>
        <p:spPr>
          <a:xfrm>
            <a:off x="304800" y="1400911"/>
            <a:ext cx="8229600" cy="5029200"/>
          </a:xfrm>
        </p:spPr>
        <p:txBody>
          <a:bodyPr/>
          <a:lstStyle/>
          <a:p>
            <a:pPr eaLnBrk="1" hangingPunct="1"/>
            <a:r>
              <a:rPr lang="en-US" altLang="en-US" dirty="0" smtClean="0"/>
              <a:t>Null hypothesis:  </a:t>
            </a:r>
          </a:p>
          <a:p>
            <a:pPr lvl="1" eaLnBrk="1" hangingPunct="1"/>
            <a:r>
              <a:rPr lang="en-US" altLang="en-US" dirty="0" smtClean="0"/>
              <a:t>Fewer than 10% of the women aged 25-34 have dietary zinc levels of less than 5 mg</a:t>
            </a:r>
            <a:endParaRPr lang="en-US" altLang="en-US" dirty="0" smtClean="0">
              <a:cs typeface="Arial" charset="0"/>
            </a:endParaRPr>
          </a:p>
          <a:p>
            <a:pPr lvl="1" eaLnBrk="1" hangingPunct="1"/>
            <a:r>
              <a:rPr lang="en-US" altLang="en-US" dirty="0" smtClean="0"/>
              <a:t>H</a:t>
            </a:r>
            <a:r>
              <a:rPr lang="en-US" altLang="en-US" baseline="-25000" dirty="0" smtClean="0"/>
              <a:t>0</a:t>
            </a:r>
            <a:r>
              <a:rPr lang="en-US" altLang="en-US" dirty="0" smtClean="0"/>
              <a:t>: p &lt; 0.10</a:t>
            </a:r>
          </a:p>
          <a:p>
            <a:pPr eaLnBrk="1" hangingPunct="1"/>
            <a:r>
              <a:rPr lang="en-US" altLang="en-US" dirty="0" smtClean="0"/>
              <a:t>Alternative hypothesis:</a:t>
            </a:r>
          </a:p>
          <a:p>
            <a:pPr lvl="1" eaLnBrk="1" hangingPunct="1"/>
            <a:r>
              <a:rPr lang="en-US" altLang="en-US" dirty="0" smtClean="0"/>
              <a:t>10% or more of the women aged 25-34 have dietary zinc levels of less than 5 mg</a:t>
            </a:r>
          </a:p>
          <a:p>
            <a:pPr lvl="1" eaLnBrk="1" hangingPunct="1"/>
            <a:r>
              <a:rPr lang="en-US" altLang="en-US" dirty="0" smtClean="0"/>
              <a:t>H</a:t>
            </a:r>
            <a:r>
              <a:rPr lang="en-US" altLang="en-US" baseline="-25000" dirty="0" smtClean="0"/>
              <a:t>A</a:t>
            </a:r>
            <a:r>
              <a:rPr lang="en-US" altLang="en-US" dirty="0" smtClean="0"/>
              <a:t>: p </a:t>
            </a:r>
            <a:r>
              <a:rPr lang="en-US" altLang="en-US" dirty="0" smtClean="0">
                <a:cs typeface="Arial" charset="0"/>
              </a:rPr>
              <a:t>≥ 0.10</a:t>
            </a:r>
          </a:p>
          <a:p>
            <a:pPr eaLnBrk="1" hangingPunct="1"/>
            <a:r>
              <a:rPr lang="en-US" altLang="en-US" dirty="0" smtClean="0">
                <a:cs typeface="Arial" charset="0"/>
              </a:rPr>
              <a:t>Significance level = 0.05</a:t>
            </a:r>
          </a:p>
        </p:txBody>
      </p:sp>
      <p:sp>
        <p:nvSpPr>
          <p:cNvPr id="5" name="Slide Number Placeholder 4"/>
          <p:cNvSpPr>
            <a:spLocks noGrp="1"/>
          </p:cNvSpPr>
          <p:nvPr>
            <p:ph type="sldNum" sz="quarter" idx="12"/>
          </p:nvPr>
        </p:nvSpPr>
        <p:spPr/>
        <p:txBody>
          <a:bodyPr/>
          <a:lstStyle/>
          <a:p>
            <a:pPr>
              <a:defRPr/>
            </a:pPr>
            <a:fld id="{FAAF83DC-739B-44A9-A5B8-D2FF6E061F39}" type="slidenum">
              <a:rPr lang="en-US"/>
              <a:pPr>
                <a:defRPr/>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altLang="en-US" smtClean="0"/>
              <a:t>Hypothesis testing of a proportion</a:t>
            </a:r>
          </a:p>
        </p:txBody>
      </p:sp>
      <p:sp>
        <p:nvSpPr>
          <p:cNvPr id="45059" name="Rectangle 3"/>
          <p:cNvSpPr>
            <a:spLocks noGrp="1" noChangeArrowheads="1"/>
          </p:cNvSpPr>
          <p:nvPr>
            <p:ph idx="1"/>
          </p:nvPr>
        </p:nvSpPr>
        <p:spPr>
          <a:xfrm>
            <a:off x="457200" y="1600200"/>
            <a:ext cx="8305800" cy="5029200"/>
          </a:xfrm>
        </p:spPr>
        <p:txBody>
          <a:bodyPr rtlCol="0">
            <a:normAutofit fontScale="92500"/>
          </a:bodyPr>
          <a:lstStyle/>
          <a:p>
            <a:pPr eaLnBrk="1" fontAlgn="auto" hangingPunct="1">
              <a:lnSpc>
                <a:spcPct val="80000"/>
              </a:lnSpc>
              <a:spcAft>
                <a:spcPts val="0"/>
              </a:spcAft>
              <a:buFont typeface="Arial" pitchFamily="34" charset="0"/>
              <a:buChar char="•"/>
              <a:defRPr/>
            </a:pPr>
            <a:r>
              <a:rPr lang="en-US" sz="2400" dirty="0" smtClean="0"/>
              <a:t>The data:  31/279=11.1% had zinc levels of less than 5 m</a:t>
            </a:r>
            <a:r>
              <a:rPr lang="en-US" sz="2400" dirty="0" smtClean="0">
                <a:cs typeface="Arial" charset="0"/>
              </a:rPr>
              <a:t>g</a:t>
            </a:r>
            <a:r>
              <a:rPr lang="en-US" sz="2400" dirty="0" smtClean="0"/>
              <a:t> </a:t>
            </a:r>
          </a:p>
          <a:p>
            <a:pPr eaLnBrk="1" fontAlgn="auto" hangingPunct="1">
              <a:lnSpc>
                <a:spcPct val="80000"/>
              </a:lnSpc>
              <a:spcAft>
                <a:spcPts val="0"/>
              </a:spcAft>
              <a:buFont typeface="Wingdings" pitchFamily="2" charset="2"/>
              <a:buNone/>
              <a:defRPr/>
            </a:pPr>
            <a:endParaRPr lang="en-US" sz="2400" dirty="0" smtClean="0"/>
          </a:p>
          <a:p>
            <a:pPr marL="0" indent="0" eaLnBrk="1" fontAlgn="auto" hangingPunct="1">
              <a:spcBef>
                <a:spcPts val="0"/>
              </a:spcBef>
              <a:spcAft>
                <a:spcPts val="0"/>
              </a:spcAft>
              <a:buFont typeface="Wingdings" pitchFamily="2" charset="2"/>
              <a:buNone/>
              <a:defRPr/>
            </a:pPr>
            <a:r>
              <a:rPr lang="en-US" sz="1400" dirty="0" err="1" smtClean="0">
                <a:latin typeface="Courier New" pitchFamily="49" charset="0"/>
                <a:cs typeface="Courier New" pitchFamily="49" charset="0"/>
              </a:rPr>
              <a:t>prtesti</a:t>
            </a:r>
            <a:r>
              <a:rPr lang="en-US" sz="1400" dirty="0" smtClean="0">
                <a:latin typeface="Courier New" pitchFamily="49" charset="0"/>
                <a:cs typeface="Courier New" pitchFamily="49" charset="0"/>
              </a:rPr>
              <a:t> 279 .111 .1</a:t>
            </a:r>
          </a:p>
          <a:p>
            <a:pPr marL="0" indent="0" eaLnBrk="1" fontAlgn="auto" hangingPunct="1">
              <a:spcBef>
                <a:spcPts val="0"/>
              </a:spcBef>
              <a:spcAft>
                <a:spcPts val="0"/>
              </a:spcAft>
              <a:buFont typeface="Wingdings" pitchFamily="2" charset="2"/>
              <a:buNone/>
              <a:defRPr/>
            </a:pPr>
            <a:endParaRPr lang="en-US" sz="1400" dirty="0" smtClean="0">
              <a:latin typeface="Courier New" pitchFamily="49" charset="0"/>
              <a:cs typeface="Courier New" pitchFamily="49" charset="0"/>
            </a:endParaRP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One-sample test of proportion                      x: Number of </a:t>
            </a:r>
            <a:r>
              <a:rPr lang="en-US" sz="1400" dirty="0" err="1" smtClean="0">
                <a:latin typeface="Courier New" pitchFamily="49" charset="0"/>
                <a:cs typeface="Courier New" pitchFamily="49" charset="0"/>
              </a:rPr>
              <a:t>obs</a:t>
            </a:r>
            <a:r>
              <a:rPr lang="en-US" sz="1400" dirty="0" smtClean="0">
                <a:latin typeface="Courier New" pitchFamily="49" charset="0"/>
                <a:cs typeface="Courier New" pitchFamily="49" charset="0"/>
              </a:rPr>
              <a:t> =      279</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    Variable |       Mean   Std. Err.                     [95% Conf. Interval]</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           x |       .111   .0188066                      .0741397    .1478603</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    p = proportion(x)                                             z =   0.6125</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Ho: p = 0.1</a:t>
            </a:r>
          </a:p>
          <a:p>
            <a:pPr marL="0" indent="0" eaLnBrk="1" fontAlgn="auto" hangingPunct="1">
              <a:spcBef>
                <a:spcPts val="0"/>
              </a:spcBef>
              <a:spcAft>
                <a:spcPts val="0"/>
              </a:spcAft>
              <a:buFont typeface="Wingdings" pitchFamily="2" charset="2"/>
              <a:buNone/>
              <a:defRPr/>
            </a:pPr>
            <a:endParaRPr lang="en-US" sz="1400" dirty="0" smtClean="0">
              <a:latin typeface="Courier New" pitchFamily="49" charset="0"/>
              <a:cs typeface="Courier New" pitchFamily="49" charset="0"/>
            </a:endParaRP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     Ha: p &lt; 0.1                 Ha: p != 0.1                        Ha: p &gt; 0.1</a:t>
            </a:r>
          </a:p>
          <a:p>
            <a:pPr marL="0" indent="0" eaLnBrk="1" fontAlgn="auto" hangingPunct="1">
              <a:spcBef>
                <a:spcPts val="0"/>
              </a:spcBef>
              <a:spcAft>
                <a:spcPts val="0"/>
              </a:spcAft>
              <a:buFont typeface="Wingdings" pitchFamily="2" charset="2"/>
              <a:buNone/>
              <a:defRPr/>
            </a:pPr>
            <a:r>
              <a:rPr lang="en-US" sz="1400" dirty="0" smtClean="0">
                <a:latin typeface="Courier New" pitchFamily="49" charset="0"/>
                <a:cs typeface="Courier New" pitchFamily="49" charset="0"/>
              </a:rPr>
              <a:t> Pr(Z &lt; z) = 0.7299         Pr(|Z| &gt; |z|) = 0.5402          Pr(Z &gt; z) = 0.2701</a:t>
            </a:r>
          </a:p>
          <a:p>
            <a:pPr marL="0" indent="0" eaLnBrk="1" fontAlgn="auto" hangingPunct="1">
              <a:spcBef>
                <a:spcPts val="0"/>
              </a:spcBef>
              <a:spcAft>
                <a:spcPts val="0"/>
              </a:spcAft>
              <a:buFont typeface="Wingdings" pitchFamily="2" charset="2"/>
              <a:buNone/>
              <a:defRPr/>
            </a:pPr>
            <a:r>
              <a:rPr lang="en-US" sz="1600" dirty="0" smtClean="0">
                <a:latin typeface="Courier New" pitchFamily="49" charset="0"/>
                <a:cs typeface="Courier New" pitchFamily="49" charset="0"/>
              </a:rPr>
              <a:t> </a:t>
            </a:r>
          </a:p>
          <a:p>
            <a:pPr eaLnBrk="1" fontAlgn="auto" hangingPunct="1">
              <a:lnSpc>
                <a:spcPct val="80000"/>
              </a:lnSpc>
              <a:spcAft>
                <a:spcPts val="0"/>
              </a:spcAft>
              <a:buFont typeface="Arial" pitchFamily="34" charset="0"/>
              <a:buChar char="•"/>
              <a:defRPr/>
            </a:pPr>
            <a:r>
              <a:rPr lang="en-US" sz="2400" dirty="0" smtClean="0"/>
              <a:t>Using the normal approximation, we find that the data are NOT inconsistent with the null hypothesis, therefore we fail to reject the null</a:t>
            </a:r>
          </a:p>
        </p:txBody>
      </p:sp>
      <p:sp>
        <p:nvSpPr>
          <p:cNvPr id="6" name="Slide Number Placeholder 5"/>
          <p:cNvSpPr>
            <a:spLocks noGrp="1"/>
          </p:cNvSpPr>
          <p:nvPr>
            <p:ph type="sldNum" sz="quarter" idx="12"/>
          </p:nvPr>
        </p:nvSpPr>
        <p:spPr/>
        <p:txBody>
          <a:bodyPr/>
          <a:lstStyle/>
          <a:p>
            <a:pPr>
              <a:defRPr/>
            </a:pPr>
            <a:fld id="{F40ED7B2-E27C-4282-A269-1EFAD6B2B815}" type="slidenum">
              <a:rPr lang="en-US"/>
              <a:pPr>
                <a:defRPr/>
              </a:pPr>
              <a:t>37</a:t>
            </a:fld>
            <a:endParaRPr lang="en-US"/>
          </a:p>
        </p:txBody>
      </p:sp>
      <p:sp>
        <p:nvSpPr>
          <p:cNvPr id="69637" name="Oval 5"/>
          <p:cNvSpPr>
            <a:spLocks noChangeArrowheads="1"/>
          </p:cNvSpPr>
          <p:nvPr/>
        </p:nvSpPr>
        <p:spPr bwMode="auto">
          <a:xfrm>
            <a:off x="6400800" y="4191000"/>
            <a:ext cx="2286000" cy="9144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r>
              <a:rPr lang="en-US" altLang="en-US" smtClean="0"/>
              <a:t>Using the binomial distribution</a:t>
            </a:r>
          </a:p>
        </p:txBody>
      </p:sp>
      <p:sp>
        <p:nvSpPr>
          <p:cNvPr id="70659" name="Content Placeholder 2"/>
          <p:cNvSpPr>
            <a:spLocks noGrp="1"/>
          </p:cNvSpPr>
          <p:nvPr>
            <p:ph idx="1"/>
          </p:nvPr>
        </p:nvSpPr>
        <p:spPr>
          <a:xfrm>
            <a:off x="457200" y="1437011"/>
            <a:ext cx="8458200" cy="4525963"/>
          </a:xfrm>
        </p:spPr>
        <p:txBody>
          <a:bodyPr/>
          <a:lstStyle/>
          <a:p>
            <a:pPr marL="0" indent="0">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bitesti</a:t>
            </a:r>
            <a:r>
              <a:rPr lang="en-US" altLang="en-US" sz="1400" dirty="0" smtClean="0">
                <a:latin typeface="Courier New" pitchFamily="49" charset="0"/>
                <a:cs typeface="Courier New" pitchFamily="49" charset="0"/>
              </a:rPr>
              <a:t> 279 .111 .1</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        N   Observed k   Expected k   Assumed p   Observed p</a:t>
            </a:r>
          </a:p>
          <a:p>
            <a:pPr marL="0" indent="0">
              <a:buFont typeface="Arial" charset="0"/>
              <a:buNone/>
            </a:pPr>
            <a:r>
              <a:rPr lang="en-US" altLang="en-US" sz="1400" dirty="0" smtClean="0">
                <a:latin typeface="Courier New" pitchFamily="49" charset="0"/>
                <a:cs typeface="Courier New" pitchFamily="49" charset="0"/>
              </a:rPr>
              <a:t>------------------------------------------------------------</a:t>
            </a:r>
          </a:p>
          <a:p>
            <a:pPr marL="0" indent="0">
              <a:buFont typeface="Arial" charset="0"/>
              <a:buNone/>
            </a:pPr>
            <a:r>
              <a:rPr lang="en-US" altLang="en-US" sz="1400" dirty="0" smtClean="0">
                <a:latin typeface="Courier New" pitchFamily="49" charset="0"/>
                <a:cs typeface="Courier New" pitchFamily="49" charset="0"/>
              </a:rPr>
              <a:t>      279         31         27.9       0.10000      0.11111</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(k &gt;= 31)            = 0.295225  (one-sided test)</a:t>
            </a:r>
          </a:p>
          <a:p>
            <a:pPr marL="0" indent="0">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(k &lt;= 31)            = 0.767742  (one-sided test)</a:t>
            </a:r>
          </a:p>
          <a:p>
            <a:pPr marL="0" indent="0">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(k &lt;= 24 or k &gt;= 31) = 0.548577  (two-sided test)</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Or we could have used:</a:t>
            </a:r>
          </a:p>
          <a:p>
            <a:pPr marL="0" indent="0">
              <a:buFont typeface="Arial" charset="0"/>
              <a:buNone/>
            </a:pPr>
            <a:r>
              <a:rPr lang="en-US" altLang="en-US" sz="1400" dirty="0" smtClean="0">
                <a:latin typeface="Courier New" pitchFamily="49" charset="0"/>
                <a:cs typeface="Courier New" pitchFamily="49" charset="0"/>
              </a:rPr>
              <a:t>. di </a:t>
            </a:r>
            <a:r>
              <a:rPr lang="en-US" altLang="en-US" sz="1400" dirty="0" err="1" smtClean="0">
                <a:latin typeface="Courier New" pitchFamily="49" charset="0"/>
                <a:cs typeface="Courier New" pitchFamily="49" charset="0"/>
              </a:rPr>
              <a:t>binomialtail</a:t>
            </a:r>
            <a:r>
              <a:rPr lang="en-US" altLang="en-US" sz="1400" dirty="0" smtClean="0">
                <a:latin typeface="Courier New" pitchFamily="49" charset="0"/>
                <a:cs typeface="Courier New" pitchFamily="49" charset="0"/>
              </a:rPr>
              <a:t>(279,31,.1)</a:t>
            </a:r>
          </a:p>
          <a:p>
            <a:pPr marL="0" indent="0">
              <a:buFont typeface="Arial" charset="0"/>
              <a:buNone/>
            </a:pPr>
            <a:r>
              <a:rPr lang="en-US" altLang="en-US" sz="1400" dirty="0" smtClean="0">
                <a:latin typeface="Courier New" pitchFamily="49" charset="0"/>
                <a:cs typeface="Courier New" pitchFamily="49" charset="0"/>
              </a:rPr>
              <a:t>.29522463</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2400" dirty="0" smtClean="0">
                <a:cs typeface="Courier New" pitchFamily="49" charset="0"/>
              </a:rPr>
              <a:t>This is an exact tests, rather than using the normal approximation</a:t>
            </a:r>
            <a:r>
              <a:rPr lang="en-US" altLang="en-US" sz="1400" dirty="0" smtClean="0">
                <a:cs typeface="Courier New" pitchFamily="49" charset="0"/>
              </a:rPr>
              <a:t>.</a:t>
            </a:r>
          </a:p>
          <a:p>
            <a:pPr marL="0" indent="0">
              <a:buFont typeface="Arial" charset="0"/>
              <a:buNone/>
            </a:pPr>
            <a:endParaRPr lang="en-US" altLang="en-US" sz="1400"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7D1924F6-9E2D-40BA-B236-4DB160B4F597}"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457200" y="274638"/>
            <a:ext cx="8229600" cy="944562"/>
          </a:xfrm>
        </p:spPr>
        <p:txBody>
          <a:bodyPr/>
          <a:lstStyle/>
          <a:p>
            <a:pPr eaLnBrk="1" hangingPunct="1"/>
            <a:r>
              <a:rPr lang="en-US" altLang="en-US" smtClean="0"/>
              <a:t>Hypothesis testing of a proportion</a:t>
            </a:r>
          </a:p>
        </p:txBody>
      </p:sp>
      <p:sp>
        <p:nvSpPr>
          <p:cNvPr id="71683" name="Content Placeholder 2"/>
          <p:cNvSpPr>
            <a:spLocks noGrp="1"/>
          </p:cNvSpPr>
          <p:nvPr>
            <p:ph idx="1"/>
          </p:nvPr>
        </p:nvSpPr>
        <p:spPr>
          <a:xfrm>
            <a:off x="304800" y="1250795"/>
            <a:ext cx="8610600" cy="4525963"/>
          </a:xfrm>
        </p:spPr>
        <p:txBody>
          <a:bodyPr/>
          <a:lstStyle/>
          <a:p>
            <a:pPr eaLnBrk="1" hangingPunct="1"/>
            <a:r>
              <a:rPr lang="en-US" altLang="en-US" dirty="0" smtClean="0"/>
              <a:t>Remember that if n or p are small, you may need to use an exact </a:t>
            </a:r>
            <a:r>
              <a:rPr lang="en-US" altLang="en-US" dirty="0" smtClean="0"/>
              <a:t>test </a:t>
            </a:r>
            <a:r>
              <a:rPr lang="mr-IN" altLang="en-US" dirty="0" smtClean="0"/>
              <a:t>–</a:t>
            </a:r>
            <a:r>
              <a:rPr lang="en-US" altLang="en-US" dirty="0" smtClean="0"/>
              <a:t> we will examine other tests (Chi-squared) in future lectures</a:t>
            </a:r>
            <a:endParaRPr lang="en-US" altLang="en-US" dirty="0" smtClean="0"/>
          </a:p>
          <a:p>
            <a:pPr eaLnBrk="1" hangingPunct="1"/>
            <a:r>
              <a:rPr lang="en-US" altLang="en-US" dirty="0" smtClean="0"/>
              <a:t>The commands in Stata to do this are</a:t>
            </a:r>
          </a:p>
          <a:p>
            <a:pPr eaLnBrk="1" hangingPunct="1">
              <a:buFont typeface="Arial" charset="0"/>
              <a:buNone/>
            </a:pPr>
            <a:r>
              <a:rPr lang="en-US" altLang="en-US" dirty="0" smtClean="0"/>
              <a:t>		</a:t>
            </a:r>
            <a:r>
              <a:rPr lang="en-US" altLang="en-US" sz="2400" dirty="0" smtClean="0">
                <a:latin typeface="Courier New" pitchFamily="49" charset="0"/>
                <a:cs typeface="Courier New" pitchFamily="49" charset="0"/>
              </a:rPr>
              <a:t>display </a:t>
            </a:r>
            <a:r>
              <a:rPr lang="en-US" altLang="en-US" sz="2400" dirty="0" err="1" smtClean="0">
                <a:latin typeface="Courier New" pitchFamily="49" charset="0"/>
                <a:cs typeface="Courier New" pitchFamily="49" charset="0"/>
              </a:rPr>
              <a:t>binomialtail</a:t>
            </a:r>
            <a:r>
              <a:rPr lang="en-US" altLang="en-US" sz="2400" dirty="0" smtClean="0">
                <a:latin typeface="Courier New" pitchFamily="49" charset="0"/>
                <a:cs typeface="Courier New" pitchFamily="49" charset="0"/>
              </a:rPr>
              <a:t>(</a:t>
            </a:r>
            <a:r>
              <a:rPr lang="en-US" altLang="en-US" sz="2400" dirty="0" err="1" smtClean="0">
                <a:latin typeface="Courier New" pitchFamily="49" charset="0"/>
                <a:cs typeface="Courier New" pitchFamily="49" charset="0"/>
              </a:rPr>
              <a:t>n,k,p</a:t>
            </a:r>
            <a:r>
              <a:rPr lang="en-US" altLang="en-US" sz="2400" dirty="0" smtClean="0">
                <a:latin typeface="Courier New" pitchFamily="49" charset="0"/>
                <a:cs typeface="Courier New" pitchFamily="49" charset="0"/>
              </a:rPr>
              <a:t>)</a:t>
            </a:r>
            <a:endParaRPr lang="en-US" altLang="en-US" dirty="0" smtClean="0">
              <a:latin typeface="Courier New" pitchFamily="49" charset="0"/>
              <a:cs typeface="Courier New" pitchFamily="49" charset="0"/>
            </a:endParaRPr>
          </a:p>
          <a:p>
            <a:pPr eaLnBrk="1" hangingPunct="1">
              <a:buFont typeface="Arial" charset="0"/>
              <a:buNone/>
            </a:pPr>
            <a:r>
              <a:rPr lang="en-US" altLang="en-US" dirty="0" smtClean="0"/>
              <a:t>or</a:t>
            </a:r>
          </a:p>
          <a:p>
            <a:pPr eaLnBrk="1" hangingPunct="1">
              <a:buFont typeface="Arial" charset="0"/>
              <a:buNone/>
            </a:pPr>
            <a:r>
              <a:rPr lang="en-US" altLang="en-US" dirty="0" smtClean="0"/>
              <a:t>	    </a:t>
            </a:r>
            <a:r>
              <a:rPr lang="en-US" altLang="en-US" sz="2000" dirty="0" err="1" smtClean="0">
                <a:latin typeface="Courier New" pitchFamily="49" charset="0"/>
                <a:cs typeface="Courier New" pitchFamily="49" charset="0"/>
              </a:rPr>
              <a:t>bitesti</a:t>
            </a:r>
            <a:r>
              <a:rPr lang="en-US" altLang="en-US" sz="2000" dirty="0" smtClean="0">
                <a:latin typeface="Courier New" pitchFamily="49" charset="0"/>
                <a:cs typeface="Courier New" pitchFamily="49" charset="0"/>
              </a:rPr>
              <a:t> </a:t>
            </a:r>
            <a:r>
              <a:rPr lang="en-US" altLang="en-US" sz="2000" dirty="0" err="1" smtClean="0">
                <a:latin typeface="Courier New" pitchFamily="49" charset="0"/>
                <a:cs typeface="Courier New" pitchFamily="49" charset="0"/>
              </a:rPr>
              <a:t>samplesize</a:t>
            </a:r>
            <a:r>
              <a:rPr lang="en-US" altLang="en-US" sz="2000" dirty="0" smtClean="0">
                <a:latin typeface="Courier New" pitchFamily="49" charset="0"/>
                <a:cs typeface="Courier New" pitchFamily="49" charset="0"/>
              </a:rPr>
              <a:t>  </a:t>
            </a:r>
            <a:r>
              <a:rPr lang="en-US" altLang="en-US" sz="2000" dirty="0" err="1" smtClean="0">
                <a:latin typeface="Courier New" pitchFamily="49" charset="0"/>
                <a:cs typeface="Courier New" pitchFamily="49" charset="0"/>
              </a:rPr>
              <a:t>observedp</a:t>
            </a:r>
            <a:r>
              <a:rPr lang="en-US" altLang="en-US" sz="2000" dirty="0" smtClean="0">
                <a:latin typeface="Courier New" pitchFamily="49" charset="0"/>
                <a:cs typeface="Courier New" pitchFamily="49" charset="0"/>
              </a:rPr>
              <a:t>   </a:t>
            </a:r>
            <a:r>
              <a:rPr lang="en-US" altLang="en-US" sz="2000" dirty="0" err="1" smtClean="0">
                <a:latin typeface="Courier New" pitchFamily="49" charset="0"/>
                <a:cs typeface="Courier New" pitchFamily="49" charset="0"/>
              </a:rPr>
              <a:t>hypothp</a:t>
            </a:r>
            <a:endParaRPr lang="en-US" altLang="en-US" sz="2000" dirty="0" smtClean="0">
              <a:latin typeface="Courier New" pitchFamily="49" charset="0"/>
              <a:cs typeface="Courier New" pitchFamily="49" charset="0"/>
            </a:endParaRPr>
          </a:p>
          <a:p>
            <a:pPr eaLnBrk="1" hangingPunct="1">
              <a:buFont typeface="Arial" charset="0"/>
              <a:buNone/>
            </a:pPr>
            <a:endParaRPr lang="en-US" altLang="en-US" sz="2000" dirty="0">
              <a:latin typeface="Courier New" pitchFamily="49" charset="0"/>
              <a:cs typeface="Courier New" pitchFamily="49" charset="0"/>
            </a:endParaRPr>
          </a:p>
          <a:p>
            <a:pPr eaLnBrk="1" hangingPunct="1">
              <a:buFont typeface="Arial" charset="0"/>
              <a:buNone/>
            </a:pPr>
            <a:endParaRPr lang="en-US" altLang="en-US" dirty="0" smtClean="0">
              <a:latin typeface="Courier New" pitchFamily="49" charset="0"/>
              <a:cs typeface="Courier New" pitchFamily="49" charset="0"/>
            </a:endParaRPr>
          </a:p>
          <a:p>
            <a:pPr eaLnBrk="1" hangingPunct="1">
              <a:buFont typeface="Arial" charset="0"/>
              <a:buNone/>
            </a:pPr>
            <a:endParaRPr lang="en-US" altLang="en-US" dirty="0" smtClean="0"/>
          </a:p>
        </p:txBody>
      </p:sp>
      <p:sp>
        <p:nvSpPr>
          <p:cNvPr id="4" name="Slide Number Placeholder 3"/>
          <p:cNvSpPr>
            <a:spLocks noGrp="1"/>
          </p:cNvSpPr>
          <p:nvPr>
            <p:ph type="sldNum" sz="quarter" idx="12"/>
          </p:nvPr>
        </p:nvSpPr>
        <p:spPr/>
        <p:txBody>
          <a:bodyPr/>
          <a:lstStyle/>
          <a:p>
            <a:pPr>
              <a:defRPr/>
            </a:pPr>
            <a:fld id="{61831419-AFC6-4E0B-B36C-2AABD3B17DE6}" type="slidenum">
              <a:rPr lang="en-US"/>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152399" y="228600"/>
            <a:ext cx="6629401" cy="6477000"/>
          </a:xfrm>
        </p:spPr>
        <p:txBody>
          <a:bodyPr>
            <a:normAutofit fontScale="62500" lnSpcReduction="20000"/>
          </a:bodyPr>
          <a:lstStyle/>
          <a:p>
            <a:pPr eaLnBrk="1" hangingPunct="1">
              <a:defRPr/>
            </a:pPr>
            <a:r>
              <a:rPr lang="en-US" dirty="0" smtClean="0"/>
              <a:t>For t distribution</a:t>
            </a:r>
          </a:p>
          <a:p>
            <a:pPr lvl="1" eaLnBrk="1" hangingPunct="1">
              <a:defRPr/>
            </a:pPr>
            <a:r>
              <a:rPr lang="en-US" dirty="0" smtClean="0"/>
              <a:t>Stata </a:t>
            </a:r>
            <a:r>
              <a:rPr lang="en-US" smtClean="0"/>
              <a:t>calculates P(T&gt;t</a:t>
            </a:r>
            <a:r>
              <a:rPr lang="en-US" dirty="0" smtClean="0"/>
              <a:t>)  for each </a:t>
            </a:r>
            <a:r>
              <a:rPr lang="en-US" dirty="0" err="1" smtClean="0"/>
              <a:t>d.f.</a:t>
            </a:r>
            <a:endParaRPr lang="en-US" dirty="0" smtClean="0"/>
          </a:p>
          <a:p>
            <a:pPr marL="457200" lvl="1" indent="0" eaLnBrk="1" hangingPunct="1">
              <a:buNone/>
              <a:defRPr/>
            </a:pPr>
            <a:endParaRPr lang="en-US" dirty="0" smtClean="0"/>
          </a:p>
          <a:p>
            <a:pPr lvl="1" eaLnBrk="1" hangingPunct="1">
              <a:defRPr/>
            </a:pPr>
            <a:r>
              <a:rPr lang="en-US" dirty="0" smtClean="0"/>
              <a:t>If you have a t value and you want p </a:t>
            </a:r>
            <a:r>
              <a:rPr lang="en-US" dirty="0"/>
              <a:t>[</a:t>
            </a:r>
            <a:r>
              <a:rPr lang="en-US" dirty="0" smtClean="0"/>
              <a:t>P(T&gt;t)], use </a:t>
            </a:r>
            <a:r>
              <a:rPr lang="en-US" dirty="0"/>
              <a:t> </a:t>
            </a:r>
            <a:endParaRPr lang="en-US" dirty="0" smtClean="0"/>
          </a:p>
          <a:p>
            <a:pPr marL="457200" lvl="1"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display </a:t>
            </a:r>
            <a:r>
              <a:rPr lang="en-US" sz="2000" dirty="0" err="1" smtClean="0">
                <a:latin typeface="Courier New" pitchFamily="49" charset="0"/>
                <a:cs typeface="Courier New" pitchFamily="49" charset="0"/>
              </a:rPr>
              <a:t>ttail</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df,t</a:t>
            </a:r>
            <a:r>
              <a:rPr lang="en-US" sz="2000" dirty="0" smtClean="0">
                <a:latin typeface="Courier New" pitchFamily="49" charset="0"/>
                <a:cs typeface="Courier New" pitchFamily="49" charset="0"/>
              </a:rPr>
              <a:t>) </a:t>
            </a:r>
          </a:p>
          <a:p>
            <a:pPr marL="457200" lvl="1"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di </a:t>
            </a:r>
            <a:r>
              <a:rPr lang="en-US" sz="2000" dirty="0" err="1" smtClean="0">
                <a:latin typeface="Courier New" pitchFamily="49" charset="0"/>
                <a:cs typeface="Courier New" pitchFamily="49" charset="0"/>
              </a:rPr>
              <a:t>ttail</a:t>
            </a:r>
            <a:r>
              <a:rPr lang="en-US" sz="2000" dirty="0" smtClean="0">
                <a:latin typeface="Courier New" pitchFamily="49" charset="0"/>
                <a:cs typeface="Courier New" pitchFamily="49" charset="0"/>
              </a:rPr>
              <a:t>(99,1.96)</a:t>
            </a:r>
            <a:endParaRPr lang="en-US" sz="2000" dirty="0">
              <a:latin typeface="Courier New" pitchFamily="49" charset="0"/>
              <a:cs typeface="Courier New" pitchFamily="49" charset="0"/>
            </a:endParaRPr>
          </a:p>
          <a:p>
            <a:pPr marL="457200" lvl="1" indent="0" eaLnBrk="1" hangingPunct="1">
              <a:buNone/>
              <a:defRPr/>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	.02640356</a:t>
            </a:r>
            <a:endParaRPr lang="en-US" dirty="0" smtClean="0"/>
          </a:p>
          <a:p>
            <a:pPr marL="457200" lvl="1" indent="0" eaLnBrk="1" hangingPunct="1">
              <a:buNone/>
              <a:defRPr/>
            </a:pPr>
            <a:endParaRPr lang="en-US" dirty="0" smtClean="0"/>
          </a:p>
          <a:p>
            <a:pPr lvl="1" eaLnBrk="1" hangingPunct="1">
              <a:defRPr/>
            </a:pPr>
            <a:r>
              <a:rPr lang="en-US" dirty="0" smtClean="0"/>
              <a:t>If </a:t>
            </a:r>
            <a:r>
              <a:rPr lang="en-US" dirty="0"/>
              <a:t>you have a </a:t>
            </a:r>
            <a:r>
              <a:rPr lang="en-US" dirty="0" smtClean="0"/>
              <a:t>t value </a:t>
            </a:r>
            <a:r>
              <a:rPr lang="en-US" dirty="0"/>
              <a:t>and you want p </a:t>
            </a:r>
            <a:r>
              <a:rPr lang="en-US" dirty="0" smtClean="0"/>
              <a:t>[P(T&lt;t)], </a:t>
            </a:r>
            <a:r>
              <a:rPr lang="en-US" dirty="0"/>
              <a:t>use </a:t>
            </a:r>
            <a:endParaRPr lang="en-US" dirty="0" smtClean="0"/>
          </a:p>
          <a:p>
            <a:pPr marL="457200" lvl="1"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	display 1-ttail(</a:t>
            </a:r>
            <a:r>
              <a:rPr lang="en-US" sz="2000" dirty="0" err="1" smtClean="0">
                <a:latin typeface="Courier New" pitchFamily="49" charset="0"/>
                <a:cs typeface="Courier New" pitchFamily="49" charset="0"/>
              </a:rPr>
              <a:t>df,t</a:t>
            </a:r>
            <a:r>
              <a:rPr lang="en-US" sz="2000" dirty="0" smtClean="0">
                <a:latin typeface="Courier New" pitchFamily="49" charset="0"/>
                <a:cs typeface="Courier New" pitchFamily="49" charset="0"/>
              </a:rPr>
              <a:t>)</a:t>
            </a:r>
          </a:p>
          <a:p>
            <a:pPr marL="457200" lvl="1" indent="0" eaLnBrk="1" hangingPunct="1">
              <a:buNone/>
              <a:defRPr/>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a:t>
            </a:r>
            <a:r>
              <a:rPr lang="en-US" sz="2000" dirty="0" smtClean="0">
                <a:latin typeface="Courier New" pitchFamily="49" charset="0"/>
                <a:cs typeface="Courier New" pitchFamily="49" charset="0"/>
              </a:rPr>
              <a:t>di 1-ttail(99,1.96)</a:t>
            </a:r>
            <a:endParaRPr lang="en-US" sz="2000" dirty="0">
              <a:latin typeface="Courier New" pitchFamily="49" charset="0"/>
              <a:cs typeface="Courier New" pitchFamily="49" charset="0"/>
            </a:endParaRPr>
          </a:p>
          <a:p>
            <a:pPr marL="457200" lvl="1" indent="0" eaLnBrk="1" hangingPunct="1">
              <a:buNone/>
              <a:defRPr/>
            </a:pP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	.97359644</a:t>
            </a:r>
            <a:endParaRPr lang="en-US" sz="2000" dirty="0" smtClean="0">
              <a:latin typeface="Courier New" pitchFamily="49" charset="0"/>
              <a:cs typeface="Courier New" pitchFamily="49" charset="0"/>
            </a:endParaRPr>
          </a:p>
          <a:p>
            <a:pPr marL="457200" lvl="1" indent="0" eaLnBrk="1" hangingPunct="1">
              <a:buNone/>
              <a:defRPr/>
            </a:pPr>
            <a:endParaRPr lang="en-US" dirty="0" smtClean="0">
              <a:latin typeface="Courier New" pitchFamily="49" charset="0"/>
              <a:cs typeface="Courier New" pitchFamily="49" charset="0"/>
            </a:endParaRPr>
          </a:p>
          <a:p>
            <a:pPr lvl="1" eaLnBrk="1" hangingPunct="1">
              <a:defRPr/>
            </a:pPr>
            <a:r>
              <a:rPr lang="en-US" dirty="0" smtClean="0"/>
              <a:t>If you have p [P(T&gt;t)] and you want t-value, use </a:t>
            </a:r>
          </a:p>
          <a:p>
            <a:pPr marL="914400" lvl="2" indent="0" eaLnBrk="1" hangingPunct="1">
              <a:buNone/>
              <a:defRPr/>
            </a:pPr>
            <a:r>
              <a:rPr lang="en-US" sz="1800" dirty="0">
                <a:latin typeface="Courier New" pitchFamily="49" charset="0"/>
                <a:cs typeface="Courier New" pitchFamily="49" charset="0"/>
              </a:rPr>
              <a:t>	</a:t>
            </a:r>
            <a:r>
              <a:rPr lang="en-US" sz="2000" dirty="0" smtClean="0">
                <a:latin typeface="Courier New" pitchFamily="49" charset="0"/>
                <a:cs typeface="Courier New" pitchFamily="49" charset="0"/>
              </a:rPr>
              <a:t>display </a:t>
            </a:r>
            <a:r>
              <a:rPr lang="en-US" sz="2000" dirty="0" err="1" smtClean="0">
                <a:latin typeface="Courier New" pitchFamily="49" charset="0"/>
                <a:cs typeface="Courier New" pitchFamily="49" charset="0"/>
              </a:rPr>
              <a:t>invttail</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df,p</a:t>
            </a:r>
            <a:r>
              <a:rPr lang="en-US" sz="2000" dirty="0">
                <a:latin typeface="Courier New" pitchFamily="49" charset="0"/>
                <a:cs typeface="Courier New" pitchFamily="49" charset="0"/>
              </a:rPr>
              <a:t>) </a:t>
            </a:r>
            <a:endParaRPr lang="en-US" sz="2000" dirty="0" smtClean="0">
              <a:latin typeface="Courier New" pitchFamily="49" charset="0"/>
              <a:cs typeface="Courier New" pitchFamily="49" charset="0"/>
            </a:endParaRPr>
          </a:p>
          <a:p>
            <a:pPr marL="914400" lvl="2"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di </a:t>
            </a:r>
            <a:r>
              <a:rPr lang="en-US" sz="2000" dirty="0" err="1" smtClean="0">
                <a:latin typeface="Courier New" pitchFamily="49" charset="0"/>
                <a:cs typeface="Courier New" pitchFamily="49" charset="0"/>
              </a:rPr>
              <a:t>invttail</a:t>
            </a:r>
            <a:r>
              <a:rPr lang="en-US" sz="2000" dirty="0" smtClean="0">
                <a:latin typeface="Courier New" pitchFamily="49" charset="0"/>
                <a:cs typeface="Courier New" pitchFamily="49" charset="0"/>
              </a:rPr>
              <a:t>(99,.025</a:t>
            </a:r>
            <a:r>
              <a:rPr lang="en-US" sz="2000" dirty="0">
                <a:latin typeface="Courier New" pitchFamily="49" charset="0"/>
                <a:cs typeface="Courier New" pitchFamily="49" charset="0"/>
              </a:rPr>
              <a:t>)</a:t>
            </a:r>
          </a:p>
          <a:p>
            <a:pPr marL="914400" lvl="2" indent="0" eaLnBrk="1" hangingPunct="1">
              <a:buNone/>
              <a:defRPr/>
            </a:pPr>
            <a:r>
              <a:rPr lang="en-US" sz="2000" dirty="0">
                <a:latin typeface="Courier New" pitchFamily="49" charset="0"/>
                <a:cs typeface="Courier New" pitchFamily="49" charset="0"/>
              </a:rPr>
              <a:t>	1.984217</a:t>
            </a:r>
            <a:endParaRPr lang="en-US" sz="2000" dirty="0" smtClean="0">
              <a:latin typeface="Courier New" pitchFamily="49" charset="0"/>
              <a:cs typeface="Courier New" pitchFamily="49" charset="0"/>
            </a:endParaRPr>
          </a:p>
          <a:p>
            <a:pPr marL="914400" lvl="2" indent="0" eaLnBrk="1" hangingPunct="1">
              <a:buNone/>
              <a:defRPr/>
            </a:pPr>
            <a:endParaRPr lang="en-US" sz="2000" dirty="0" smtClean="0">
              <a:latin typeface="Courier New" pitchFamily="49" charset="0"/>
              <a:cs typeface="Courier New" pitchFamily="49" charset="0"/>
            </a:endParaRPr>
          </a:p>
          <a:p>
            <a:pPr lvl="1" eaLnBrk="1" hangingPunct="1">
              <a:defRPr/>
            </a:pPr>
            <a:r>
              <a:rPr lang="en-US" dirty="0"/>
              <a:t>If you have p [</a:t>
            </a:r>
            <a:r>
              <a:rPr lang="en-US" dirty="0" smtClean="0"/>
              <a:t>P(T&lt;t)] </a:t>
            </a:r>
            <a:r>
              <a:rPr lang="en-US" dirty="0"/>
              <a:t>and you want </a:t>
            </a:r>
            <a:r>
              <a:rPr lang="en-US" dirty="0" smtClean="0"/>
              <a:t>t value</a:t>
            </a:r>
            <a:r>
              <a:rPr lang="en-US" dirty="0"/>
              <a:t>, use </a:t>
            </a:r>
          </a:p>
          <a:p>
            <a:pPr marL="914400" lvl="2" indent="0" eaLnBrk="1" hangingPunct="1">
              <a:buNone/>
              <a:defRPr/>
            </a:pPr>
            <a:r>
              <a:rPr lang="en-US" sz="1800" dirty="0">
                <a:latin typeface="Courier New" pitchFamily="49" charset="0"/>
                <a:cs typeface="Courier New" pitchFamily="49" charset="0"/>
              </a:rPr>
              <a:t>	</a:t>
            </a:r>
            <a:r>
              <a:rPr lang="en-US" sz="2000" dirty="0">
                <a:latin typeface="Courier New" pitchFamily="49" charset="0"/>
                <a:cs typeface="Courier New" pitchFamily="49" charset="0"/>
              </a:rPr>
              <a:t>display </a:t>
            </a:r>
            <a:r>
              <a:rPr lang="en-US" sz="2000" dirty="0" err="1" smtClean="0">
                <a:latin typeface="Courier New" pitchFamily="49" charset="0"/>
                <a:cs typeface="Courier New" pitchFamily="49" charset="0"/>
              </a:rPr>
              <a:t>invttail</a:t>
            </a:r>
            <a:r>
              <a:rPr lang="en-US" sz="2000" dirty="0" smtClean="0">
                <a:latin typeface="Courier New" pitchFamily="49" charset="0"/>
                <a:cs typeface="Courier New" pitchFamily="49" charset="0"/>
              </a:rPr>
              <a:t>(df,1-p</a:t>
            </a:r>
            <a:r>
              <a:rPr lang="en-US" sz="2000" dirty="0">
                <a:latin typeface="Courier New" pitchFamily="49" charset="0"/>
                <a:cs typeface="Courier New" pitchFamily="49" charset="0"/>
              </a:rPr>
              <a:t>) </a:t>
            </a:r>
            <a:endParaRPr lang="en-US" sz="2000" dirty="0" smtClean="0">
              <a:latin typeface="Courier New" pitchFamily="49" charset="0"/>
              <a:cs typeface="Courier New" pitchFamily="49" charset="0"/>
            </a:endParaRPr>
          </a:p>
          <a:p>
            <a:pPr marL="914400" lvl="2"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di </a:t>
            </a:r>
            <a:r>
              <a:rPr lang="en-US" sz="2000" dirty="0" err="1" smtClean="0">
                <a:latin typeface="Courier New" pitchFamily="49" charset="0"/>
                <a:cs typeface="Courier New" pitchFamily="49" charset="0"/>
              </a:rPr>
              <a:t>invttail</a:t>
            </a:r>
            <a:r>
              <a:rPr lang="en-US" sz="2000" dirty="0" smtClean="0">
                <a:latin typeface="Courier New" pitchFamily="49" charset="0"/>
                <a:cs typeface="Courier New" pitchFamily="49" charset="0"/>
              </a:rPr>
              <a:t>(99,.975</a:t>
            </a:r>
            <a:r>
              <a:rPr lang="en-US" sz="2000" dirty="0">
                <a:latin typeface="Courier New" pitchFamily="49" charset="0"/>
                <a:cs typeface="Courier New" pitchFamily="49" charset="0"/>
              </a:rPr>
              <a:t>)</a:t>
            </a:r>
          </a:p>
          <a:p>
            <a:pPr marL="914400" lvl="2" indent="0" eaLnBrk="1" hangingPunct="1">
              <a:buNone/>
              <a:defRPr/>
            </a:pP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1.984217</a:t>
            </a:r>
          </a:p>
          <a:p>
            <a:pPr marL="914400" lvl="2" indent="0" eaLnBrk="1" hangingPunct="1">
              <a:buNone/>
              <a:defRPr/>
            </a:pPr>
            <a:endParaRPr lang="en-US" sz="2000" dirty="0">
              <a:latin typeface="Courier New" pitchFamily="49" charset="0"/>
              <a:cs typeface="Courier New" pitchFamily="49" charset="0"/>
            </a:endParaRPr>
          </a:p>
          <a:p>
            <a:pPr marL="914400" lvl="2" indent="0" eaLnBrk="1" hangingPunct="1">
              <a:buNone/>
              <a:defRPr/>
            </a:pPr>
            <a:r>
              <a:rPr lang="en-US" sz="3600" dirty="0">
                <a:cs typeface="Courier New" pitchFamily="49" charset="0"/>
              </a:rPr>
              <a:t>Or use what you know about the symmetry of the </a:t>
            </a:r>
            <a:r>
              <a:rPr lang="en-US" sz="3600" dirty="0" smtClean="0">
                <a:cs typeface="Courier New" pitchFamily="49" charset="0"/>
              </a:rPr>
              <a:t>distribution</a:t>
            </a:r>
            <a:endParaRPr lang="en-US" sz="3600" dirty="0">
              <a:cs typeface="Courier New" pitchFamily="49" charset="0"/>
            </a:endParaRPr>
          </a:p>
        </p:txBody>
      </p:sp>
      <p:sp>
        <p:nvSpPr>
          <p:cNvPr id="4" name="Slide Number Placeholder 3"/>
          <p:cNvSpPr>
            <a:spLocks noGrp="1"/>
          </p:cNvSpPr>
          <p:nvPr>
            <p:ph type="sldNum" sz="quarter" idx="12"/>
          </p:nvPr>
        </p:nvSpPr>
        <p:spPr/>
        <p:txBody>
          <a:bodyPr/>
          <a:lstStyle/>
          <a:p>
            <a:pPr>
              <a:defRPr/>
            </a:pPr>
            <a:fld id="{51BA683A-E08A-492B-B1E5-78D7B288B890}" type="slidenum">
              <a:rPr lang="en-US"/>
              <a:pPr>
                <a:defRPr/>
              </a:pPr>
              <a:t>4</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152400"/>
            <a:ext cx="2530475" cy="185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10605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3717" y="152400"/>
            <a:ext cx="9144000" cy="1143000"/>
          </a:xfrm>
        </p:spPr>
        <p:txBody>
          <a:bodyPr rtlCol="0">
            <a:normAutofit fontScale="90000"/>
          </a:bodyPr>
          <a:lstStyle/>
          <a:p>
            <a:pPr eaLnBrk="1" fontAlgn="auto" hangingPunct="1">
              <a:spcAft>
                <a:spcPts val="0"/>
              </a:spcAft>
              <a:defRPr/>
            </a:pPr>
            <a:r>
              <a:rPr lang="en-US" sz="4000" smtClean="0"/>
              <a:t>Comparison </a:t>
            </a:r>
            <a:r>
              <a:rPr lang="en-US" sz="4000" dirty="0" smtClean="0"/>
              <a:t>of two means: </a:t>
            </a:r>
            <a:r>
              <a:rPr lang="en-US" sz="4000" dirty="0" smtClean="0"/>
              <a:t>the </a:t>
            </a:r>
            <a:r>
              <a:rPr lang="en-US" sz="4000" i="1" u="sng" dirty="0" smtClean="0"/>
              <a:t>paired</a:t>
            </a:r>
            <a:r>
              <a:rPr lang="en-US" sz="4000" u="sng" dirty="0" smtClean="0"/>
              <a:t> t-test</a:t>
            </a:r>
          </a:p>
        </p:txBody>
      </p:sp>
      <p:sp>
        <p:nvSpPr>
          <p:cNvPr id="21507" name="Rectangle 3"/>
          <p:cNvSpPr>
            <a:spLocks noGrp="1" noChangeArrowheads="1"/>
          </p:cNvSpPr>
          <p:nvPr>
            <p:ph idx="1"/>
          </p:nvPr>
        </p:nvSpPr>
        <p:spPr>
          <a:xfrm>
            <a:off x="533400" y="1447800"/>
            <a:ext cx="8229600" cy="4525963"/>
          </a:xfrm>
        </p:spPr>
        <p:txBody>
          <a:bodyPr/>
          <a:lstStyle/>
          <a:p>
            <a:pPr eaLnBrk="1" hangingPunct="1"/>
            <a:r>
              <a:rPr lang="en-US" altLang="en-US" sz="2800" dirty="0" smtClean="0"/>
              <a:t>Paired samples, numerical variables</a:t>
            </a:r>
          </a:p>
          <a:p>
            <a:pPr lvl="1" eaLnBrk="1" hangingPunct="1"/>
            <a:r>
              <a:rPr lang="en-US" altLang="en-US" sz="2400" dirty="0" smtClean="0"/>
              <a:t>Two determinations on the same person (before and after) – e.g. before and after intervention</a:t>
            </a:r>
          </a:p>
          <a:p>
            <a:pPr lvl="1" eaLnBrk="1" hangingPunct="1"/>
            <a:r>
              <a:rPr lang="en-US" altLang="en-US" sz="2400" dirty="0" smtClean="0"/>
              <a:t>Matched samples – measurement on pairs of persons similar in some characteristics, i.e. identical twins (matching is on genetics)</a:t>
            </a:r>
          </a:p>
          <a:p>
            <a:pPr eaLnBrk="1" hangingPunct="1"/>
            <a:r>
              <a:rPr lang="en-US" altLang="en-US" sz="2800" dirty="0" smtClean="0"/>
              <a:t>Each </a:t>
            </a:r>
            <a:r>
              <a:rPr lang="en-US" altLang="en-US" sz="2800" dirty="0" smtClean="0"/>
              <a:t>person or pair has 2 data points, and we calculate the difference for each</a:t>
            </a:r>
          </a:p>
          <a:p>
            <a:pPr eaLnBrk="1" hangingPunct="1"/>
            <a:r>
              <a:rPr lang="en-US" altLang="en-US" sz="2800" dirty="0" smtClean="0"/>
              <a:t>Then we can use our one-sample methods to test hypotheses about the value of the difference </a:t>
            </a:r>
          </a:p>
          <a:p>
            <a:pPr eaLnBrk="1" hangingPunct="1"/>
            <a:endParaRPr lang="en-US" altLang="en-US" sz="2800" dirty="0" smtClean="0"/>
          </a:p>
          <a:p>
            <a:pPr eaLnBrk="1" hangingPunct="1">
              <a:buFont typeface="Wingdings" pitchFamily="2" charset="2"/>
              <a:buNone/>
            </a:pPr>
            <a:endParaRPr lang="en-US" altLang="en-US" sz="2800" dirty="0" smtClean="0"/>
          </a:p>
        </p:txBody>
      </p:sp>
    </p:spTree>
    <p:extLst>
      <p:ext uri="{BB962C8B-B14F-4D97-AF65-F5344CB8AC3E}">
        <p14:creationId xmlns:p14="http://schemas.microsoft.com/office/powerpoint/2010/main" val="14300777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two means: </a:t>
            </a:r>
            <a:r>
              <a:rPr lang="en-US" sz="4000" i="1" dirty="0" smtClean="0"/>
              <a:t>paired</a:t>
            </a:r>
            <a:r>
              <a:rPr lang="en-US" sz="4000" dirty="0" smtClean="0"/>
              <a:t> </a:t>
            </a:r>
            <a:r>
              <a:rPr lang="en-US" sz="4000" dirty="0" smtClean="0"/>
              <a:t>t-test</a:t>
            </a:r>
          </a:p>
        </p:txBody>
      </p:sp>
      <p:sp>
        <p:nvSpPr>
          <p:cNvPr id="24579" name="Rectangle 3"/>
          <p:cNvSpPr>
            <a:spLocks noGrp="1" noChangeArrowheads="1"/>
          </p:cNvSpPr>
          <p:nvPr>
            <p:ph idx="1"/>
          </p:nvPr>
        </p:nvSpPr>
        <p:spPr/>
        <p:txBody>
          <a:bodyPr/>
          <a:lstStyle/>
          <a:p>
            <a:pPr eaLnBrk="1" hangingPunct="1"/>
            <a:r>
              <a:rPr lang="en-US" altLang="en-US" smtClean="0"/>
              <a:t>Step 1:  The hypotheses (two sided)</a:t>
            </a:r>
          </a:p>
          <a:p>
            <a:pPr eaLnBrk="1" hangingPunct="1"/>
            <a:r>
              <a:rPr lang="en-US" altLang="en-US" smtClean="0"/>
              <a:t>Generically       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a:t>
            </a:r>
            <a:r>
              <a:rPr lang="el-GR" altLang="en-US" smtClean="0">
                <a:cs typeface="Arial" charset="0"/>
              </a:rPr>
              <a:t>δ</a:t>
            </a:r>
            <a:endParaRPr lang="en-US" altLang="en-US" smtClean="0">
              <a:cs typeface="Arial" charset="0"/>
            </a:endParaRPr>
          </a:p>
          <a:p>
            <a:pPr eaLnBrk="1" hangingPunct="1">
              <a:buFont typeface="Arial" charset="0"/>
              <a:buNone/>
            </a:pPr>
            <a:r>
              <a:rPr lang="en-US" altLang="en-US" smtClean="0">
                <a:cs typeface="Arial" charset="0"/>
              </a:rPr>
              <a:t>				</a:t>
            </a:r>
            <a:r>
              <a:rPr lang="en-US" altLang="en-US" smtClean="0"/>
              <a:t> 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a:t>
            </a:r>
            <a:r>
              <a:rPr lang="el-GR" altLang="en-US" smtClean="0">
                <a:cs typeface="Arial" charset="0"/>
              </a:rPr>
              <a:t>δ</a:t>
            </a:r>
            <a:r>
              <a:rPr lang="en-US" altLang="en-US" smtClean="0">
                <a:cs typeface="Arial" charset="0"/>
              </a:rPr>
              <a:t>  </a:t>
            </a:r>
          </a:p>
          <a:p>
            <a:pPr eaLnBrk="1" hangingPunct="1">
              <a:buFont typeface="Wingdings" pitchFamily="2" charset="2"/>
              <a:buNone/>
            </a:pPr>
            <a:r>
              <a:rPr lang="en-US" altLang="en-US" smtClean="0">
                <a:cs typeface="Arial" charset="0"/>
              </a:rPr>
              <a:t>	</a:t>
            </a:r>
          </a:p>
          <a:p>
            <a:pPr eaLnBrk="1" hangingPunct="1"/>
            <a:r>
              <a:rPr lang="en-US" altLang="en-US" smtClean="0">
                <a:cs typeface="Arial" charset="0"/>
              </a:rPr>
              <a:t>Often </a:t>
            </a:r>
            <a:r>
              <a:rPr lang="el-GR" altLang="en-US" smtClean="0">
                <a:cs typeface="Arial" charset="0"/>
              </a:rPr>
              <a:t>δ</a:t>
            </a:r>
            <a:r>
              <a:rPr lang="en-US" altLang="en-US" smtClean="0">
                <a:cs typeface="Arial" charset="0"/>
              </a:rPr>
              <a:t>=0, no difference</a:t>
            </a:r>
          </a:p>
          <a:p>
            <a:pPr eaLnBrk="1" hangingPunct="1">
              <a:buFont typeface="Arial" charset="0"/>
              <a:buNone/>
            </a:pPr>
            <a:r>
              <a:rPr lang="en-US" altLang="en-US" smtClean="0">
                <a:cs typeface="Arial" charset="0"/>
              </a:rPr>
              <a:t>	So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=0, i.e.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p>
          <a:p>
            <a:pPr eaLnBrk="1" hangingPunct="1">
              <a:buFont typeface="Arial" charset="0"/>
              <a:buNone/>
            </a:pPr>
            <a:r>
              <a:rPr lang="en-US" altLang="en-US" smtClean="0"/>
              <a:t>				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≠0, i.e.    </a:t>
            </a:r>
            <a:r>
              <a:rPr lang="en-US" altLang="en-US" smtClean="0"/>
              <a:t>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p>
          <a:p>
            <a:pPr eaLnBrk="1" hangingPunct="1">
              <a:buFont typeface="Wingdings" pitchFamily="2" charset="2"/>
              <a:buNone/>
            </a:pPr>
            <a:endParaRPr lang="en-US" altLang="en-US" smtClean="0"/>
          </a:p>
        </p:txBody>
      </p:sp>
    </p:spTree>
    <p:extLst>
      <p:ext uri="{BB962C8B-B14F-4D97-AF65-F5344CB8AC3E}">
        <p14:creationId xmlns:p14="http://schemas.microsoft.com/office/powerpoint/2010/main" val="20930535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a:xfrm>
            <a:off x="342900" y="152400"/>
            <a:ext cx="8458200" cy="1143000"/>
          </a:xfrm>
        </p:spPr>
        <p:txBody>
          <a:bodyPr rtlCol="0">
            <a:normAutofit/>
          </a:bodyPr>
          <a:lstStyle/>
          <a:p>
            <a:pPr eaLnBrk="1" fontAlgn="auto" hangingPunct="1">
              <a:spcAft>
                <a:spcPts val="0"/>
              </a:spcAft>
              <a:defRPr/>
            </a:pPr>
            <a:r>
              <a:rPr lang="en-US" sz="4000" dirty="0" smtClean="0"/>
              <a:t>Comparison of two means</a:t>
            </a:r>
            <a:r>
              <a:rPr lang="en-US" sz="4000" smtClean="0"/>
              <a:t>: </a:t>
            </a:r>
            <a:r>
              <a:rPr lang="en-US" sz="4000" i="1" smtClean="0"/>
              <a:t>paired</a:t>
            </a:r>
            <a:r>
              <a:rPr lang="en-US" sz="4000" smtClean="0"/>
              <a:t> </a:t>
            </a:r>
            <a:r>
              <a:rPr lang="en-US" sz="4000" dirty="0" smtClean="0"/>
              <a:t>t-test</a:t>
            </a:r>
          </a:p>
        </p:txBody>
      </p:sp>
      <p:sp>
        <p:nvSpPr>
          <p:cNvPr id="26627" name="Rectangle 3"/>
          <p:cNvSpPr>
            <a:spLocks noGrp="1" noChangeArrowheads="1"/>
          </p:cNvSpPr>
          <p:nvPr>
            <p:ph idx="1"/>
          </p:nvPr>
        </p:nvSpPr>
        <p:spPr/>
        <p:txBody>
          <a:bodyPr/>
          <a:lstStyle/>
          <a:p>
            <a:pPr eaLnBrk="1" hangingPunct="1"/>
            <a:r>
              <a:rPr lang="en-US" altLang="en-US" smtClean="0"/>
              <a:t>Step 2: Calculate the test statistic</a:t>
            </a:r>
          </a:p>
          <a:p>
            <a:pPr eaLnBrk="1" hangingPunct="1">
              <a:buFont typeface="Wingdings" pitchFamily="2" charset="2"/>
              <a:buNone/>
            </a:pPr>
            <a:r>
              <a:rPr lang="en-US" altLang="en-US" smtClean="0">
                <a:cs typeface="Arial" charset="0"/>
              </a:rPr>
              <a:t> </a:t>
            </a:r>
            <a:endParaRPr lang="el-GR" altLang="en-US" smtClean="0">
              <a:cs typeface="Arial" charset="0"/>
            </a:endParaRPr>
          </a:p>
          <a:p>
            <a:pPr eaLnBrk="1" hangingPunct="1"/>
            <a:endParaRPr lang="el-GR" altLang="en-US" smtClean="0">
              <a:cs typeface="Arial" charset="0"/>
            </a:endParaRPr>
          </a:p>
          <a:p>
            <a:pPr eaLnBrk="1" hangingPunct="1"/>
            <a:endParaRPr lang="en-US" altLang="en-US" smtClean="0"/>
          </a:p>
          <a:p>
            <a:pPr eaLnBrk="1" hangingPunct="1">
              <a:buFont typeface="Wingdings" pitchFamily="2" charset="2"/>
              <a:buNone/>
            </a:pPr>
            <a:endParaRPr lang="en-US" altLang="en-US" smtClean="0"/>
          </a:p>
        </p:txBody>
      </p:sp>
      <p:graphicFrame>
        <p:nvGraphicFramePr>
          <p:cNvPr id="26628" name="Object 5"/>
          <p:cNvGraphicFramePr>
            <a:graphicFrameLocks noChangeAspect="1"/>
          </p:cNvGraphicFramePr>
          <p:nvPr>
            <p:extLst/>
          </p:nvPr>
        </p:nvGraphicFramePr>
        <p:xfrm>
          <a:off x="965200" y="2514600"/>
          <a:ext cx="7670800" cy="3733800"/>
        </p:xfrm>
        <a:graphic>
          <a:graphicData uri="http://schemas.openxmlformats.org/presentationml/2006/ole">
            <mc:AlternateContent xmlns:mc="http://schemas.openxmlformats.org/markup-compatibility/2006">
              <mc:Choice xmlns:v="urn:schemas-microsoft-com:vml" Requires="v">
                <p:oleObj spid="_x0000_s1035" name="Equation" r:id="rId4" imgW="3288960" imgH="1600200" progId="Equation.3">
                  <p:embed/>
                </p:oleObj>
              </mc:Choice>
              <mc:Fallback>
                <p:oleObj name="Equation" r:id="rId4" imgW="3288960" imgH="1600200" progId="Equation.3">
                  <p:embed/>
                  <p:pic>
                    <p:nvPicPr>
                      <p:cNvPr id="0" name=""/>
                      <p:cNvPicPr>
                        <a:picLocks noChangeAspect="1" noChangeArrowheads="1"/>
                      </p:cNvPicPr>
                      <p:nvPr/>
                    </p:nvPicPr>
                    <p:blipFill>
                      <a:blip r:embed="rId5"/>
                      <a:srcRect/>
                      <a:stretch>
                        <a:fillRect/>
                      </a:stretch>
                    </p:blipFill>
                    <p:spPr bwMode="auto">
                      <a:xfrm>
                        <a:off x="965200" y="2514600"/>
                        <a:ext cx="7670800" cy="37338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473228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two means: </a:t>
            </a:r>
            <a:r>
              <a:rPr lang="en-US" sz="4000" i="1" dirty="0" smtClean="0"/>
              <a:t>paired</a:t>
            </a:r>
            <a:r>
              <a:rPr lang="en-US" sz="4000" dirty="0" smtClean="0"/>
              <a:t> </a:t>
            </a:r>
            <a:r>
              <a:rPr lang="en-US" sz="4000" dirty="0" smtClean="0"/>
              <a:t>t-test</a:t>
            </a:r>
          </a:p>
        </p:txBody>
      </p:sp>
      <p:sp>
        <p:nvSpPr>
          <p:cNvPr id="28675" name="Rectangle 3"/>
          <p:cNvSpPr>
            <a:spLocks noGrp="1" noChangeArrowheads="1"/>
          </p:cNvSpPr>
          <p:nvPr>
            <p:ph idx="1"/>
          </p:nvPr>
        </p:nvSpPr>
        <p:spPr/>
        <p:txBody>
          <a:bodyPr/>
          <a:lstStyle/>
          <a:p>
            <a:pPr eaLnBrk="1" hangingPunct="1"/>
            <a:r>
              <a:rPr lang="en-US" altLang="en-US" dirty="0" smtClean="0"/>
              <a:t>Step 3:  Reject or fail to reject the null</a:t>
            </a:r>
          </a:p>
          <a:p>
            <a:pPr lvl="1" eaLnBrk="1" hangingPunct="1"/>
            <a:r>
              <a:rPr lang="en-US" altLang="en-US" dirty="0" smtClean="0"/>
              <a:t>Is the p-value (the probability of observing a difference as large or larger, under the null hypothesis) greater than or less than the significance level, </a:t>
            </a:r>
            <a:r>
              <a:rPr lang="en-US" altLang="en-US" dirty="0">
                <a:sym typeface="Symbol" pitchFamily="18" charset="2"/>
              </a:rPr>
              <a:t>⍺</a:t>
            </a:r>
            <a:r>
              <a:rPr lang="en-US" altLang="en-US" dirty="0" smtClean="0">
                <a:sym typeface="Symbol" pitchFamily="18" charset="2"/>
              </a:rPr>
              <a:t>?</a:t>
            </a:r>
            <a:endParaRPr lang="en-US" altLang="en-US" dirty="0" smtClean="0"/>
          </a:p>
        </p:txBody>
      </p:sp>
    </p:spTree>
    <p:extLst>
      <p:ext uri="{BB962C8B-B14F-4D97-AF65-F5344CB8AC3E}">
        <p14:creationId xmlns:p14="http://schemas.microsoft.com/office/powerpoint/2010/main" val="3257304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44285" y="875276"/>
            <a:ext cx="8229600" cy="1143000"/>
          </a:xfrm>
        </p:spPr>
        <p:txBody>
          <a:bodyPr/>
          <a:lstStyle/>
          <a:p>
            <a:r>
              <a:rPr lang="en-US" altLang="en-US" dirty="0" smtClean="0"/>
              <a:t>Example: BREATH Study</a:t>
            </a:r>
          </a:p>
        </p:txBody>
      </p:sp>
      <p:sp>
        <p:nvSpPr>
          <p:cNvPr id="22531" name="Content Placeholder 2"/>
          <p:cNvSpPr>
            <a:spLocks noGrp="1"/>
          </p:cNvSpPr>
          <p:nvPr>
            <p:ph idx="1"/>
          </p:nvPr>
        </p:nvSpPr>
        <p:spPr>
          <a:xfrm>
            <a:off x="457200" y="2018276"/>
            <a:ext cx="8229600" cy="4525963"/>
          </a:xfrm>
        </p:spPr>
        <p:txBody>
          <a:bodyPr/>
          <a:lstStyle/>
          <a:p>
            <a:r>
              <a:rPr lang="en-US" altLang="en-US" smtClean="0"/>
              <a:t>We have found that self-reported alcohol consumption decreases after ART initiation, however we suspect a high degree of under-report.  We use the biomarker PEth to obtain a biological measure of alcohol use in a one-year prospective study.  Looking at baseline and 3 months…</a:t>
            </a:r>
          </a:p>
        </p:txBody>
      </p:sp>
      <p:sp>
        <p:nvSpPr>
          <p:cNvPr id="4" name="Rectangle 2"/>
          <p:cNvSpPr txBox="1">
            <a:spLocks noChangeArrowheads="1"/>
          </p:cNvSpPr>
          <p:nvPr/>
        </p:nvSpPr>
        <p:spPr bwMode="auto">
          <a:xfrm>
            <a:off x="342900" y="345026"/>
            <a:ext cx="8458200" cy="672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lnSpcReduction="1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smtClean="0"/>
              <a:t>Comparison of two means: </a:t>
            </a:r>
            <a:r>
              <a:rPr lang="en-US" sz="4000" i="1" smtClean="0"/>
              <a:t>paired</a:t>
            </a:r>
            <a:r>
              <a:rPr lang="en-US" sz="4000" smtClean="0"/>
              <a:t> t-test</a:t>
            </a:r>
            <a:endParaRPr lang="en-US" sz="4000" dirty="0" smtClean="0"/>
          </a:p>
        </p:txBody>
      </p:sp>
    </p:spTree>
    <p:extLst>
      <p:ext uri="{BB962C8B-B14F-4D97-AF65-F5344CB8AC3E}">
        <p14:creationId xmlns:p14="http://schemas.microsoft.com/office/powerpoint/2010/main" val="19295335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idx="1"/>
          </p:nvPr>
        </p:nvSpPr>
        <p:spPr/>
        <p:txBody>
          <a:bodyPr/>
          <a:lstStyle/>
          <a:p>
            <a:r>
              <a:rPr lang="en-US" altLang="en-US" dirty="0" smtClean="0"/>
              <a:t>We think participants may be decreasing their alcohol use over time. The null hypothesis is that they are drinking the same amount.</a:t>
            </a:r>
          </a:p>
          <a:p>
            <a:pPr marL="457200" lvl="1" indent="0" eaLnBrk="1" hangingPunct="1">
              <a:buFont typeface="Arial" charset="0"/>
              <a:buNone/>
            </a:pPr>
            <a:r>
              <a:rPr lang="en-US" altLang="en-US" dirty="0" smtClean="0"/>
              <a:t>	H</a:t>
            </a:r>
            <a:r>
              <a:rPr lang="en-US" altLang="en-US" baseline="-25000" dirty="0" smtClean="0"/>
              <a:t>0</a:t>
            </a:r>
            <a:r>
              <a:rPr lang="en-US" altLang="en-US" dirty="0" smtClean="0"/>
              <a:t>: </a:t>
            </a:r>
            <a:r>
              <a:rPr lang="el-GR" altLang="en-US" dirty="0" smtClean="0">
                <a:cs typeface="Arial" charset="0"/>
              </a:rPr>
              <a:t>μ</a:t>
            </a:r>
            <a:r>
              <a:rPr lang="en-US" altLang="en-US" baseline="-25000" dirty="0" smtClean="0">
                <a:cs typeface="Arial" charset="0"/>
              </a:rPr>
              <a:t>2</a:t>
            </a:r>
            <a:r>
              <a:rPr lang="en-US" altLang="en-US" dirty="0" smtClean="0">
                <a:cs typeface="Arial" charset="0"/>
              </a:rPr>
              <a:t>-</a:t>
            </a:r>
            <a:r>
              <a:rPr lang="el-GR" altLang="en-US" dirty="0" smtClean="0">
                <a:cs typeface="Arial" charset="0"/>
              </a:rPr>
              <a:t>μ</a:t>
            </a:r>
            <a:r>
              <a:rPr lang="en-US" altLang="en-US" baseline="-25000" dirty="0" smtClean="0">
                <a:cs typeface="Arial" charset="0"/>
              </a:rPr>
              <a:t>1 </a:t>
            </a:r>
            <a:r>
              <a:rPr lang="en-US" altLang="en-US" dirty="0" smtClean="0">
                <a:cs typeface="Arial" charset="0"/>
              </a:rPr>
              <a:t>=0  </a:t>
            </a:r>
            <a:r>
              <a:rPr lang="en-US" altLang="en-US" dirty="0" smtClean="0">
                <a:cs typeface="Arial" charset="0"/>
                <a:sym typeface="Wingdings" pitchFamily="2" charset="2"/>
              </a:rPr>
              <a:t></a:t>
            </a:r>
            <a:r>
              <a:rPr lang="en-US" altLang="en-US" dirty="0" smtClean="0">
                <a:cs typeface="Arial" charset="0"/>
              </a:rPr>
              <a:t>     </a:t>
            </a:r>
            <a:r>
              <a:rPr lang="el-GR" altLang="en-US" dirty="0" smtClean="0">
                <a:cs typeface="Arial" charset="0"/>
              </a:rPr>
              <a:t>μ</a:t>
            </a:r>
            <a:r>
              <a:rPr lang="en-US" altLang="en-US" baseline="-25000" dirty="0" smtClean="0">
                <a:cs typeface="Arial" charset="0"/>
              </a:rPr>
              <a:t>2</a:t>
            </a:r>
            <a:r>
              <a:rPr lang="en-US" altLang="en-US" dirty="0" smtClean="0">
                <a:cs typeface="Arial" charset="0"/>
              </a:rPr>
              <a:t>=</a:t>
            </a:r>
            <a:r>
              <a:rPr lang="el-GR" altLang="en-US" dirty="0" smtClean="0">
                <a:cs typeface="Arial" charset="0"/>
              </a:rPr>
              <a:t>μ</a:t>
            </a:r>
            <a:r>
              <a:rPr lang="en-US" altLang="en-US" baseline="-25000" dirty="0" smtClean="0">
                <a:cs typeface="Arial" charset="0"/>
              </a:rPr>
              <a:t>1</a:t>
            </a:r>
            <a:r>
              <a:rPr lang="en-US" altLang="en-US" dirty="0" smtClean="0">
                <a:cs typeface="Arial" charset="0"/>
              </a:rPr>
              <a:t>       				</a:t>
            </a:r>
            <a:r>
              <a:rPr lang="en-US" altLang="en-US" dirty="0" smtClean="0"/>
              <a:t>H</a:t>
            </a:r>
            <a:r>
              <a:rPr lang="en-US" altLang="en-US" baseline="-25000" dirty="0" smtClean="0"/>
              <a:t>A</a:t>
            </a:r>
            <a:r>
              <a:rPr lang="en-US" altLang="en-US" dirty="0" smtClean="0"/>
              <a:t>: </a:t>
            </a:r>
            <a:r>
              <a:rPr lang="el-GR" altLang="en-US" dirty="0" smtClean="0">
                <a:cs typeface="Arial" charset="0"/>
              </a:rPr>
              <a:t>μ</a:t>
            </a:r>
            <a:r>
              <a:rPr lang="en-US" altLang="en-US" baseline="-25000" dirty="0" smtClean="0">
                <a:cs typeface="Arial" charset="0"/>
              </a:rPr>
              <a:t>1</a:t>
            </a:r>
            <a:r>
              <a:rPr lang="en-US" altLang="en-US" dirty="0" smtClean="0">
                <a:cs typeface="Arial" charset="0"/>
              </a:rPr>
              <a:t>-</a:t>
            </a:r>
            <a:r>
              <a:rPr lang="el-GR" altLang="en-US" dirty="0" smtClean="0">
                <a:cs typeface="Arial" charset="0"/>
              </a:rPr>
              <a:t>μ</a:t>
            </a:r>
            <a:r>
              <a:rPr lang="en-US" altLang="en-US" baseline="-25000" dirty="0" smtClean="0">
                <a:cs typeface="Arial" charset="0"/>
              </a:rPr>
              <a:t>2 </a:t>
            </a:r>
            <a:r>
              <a:rPr lang="en-US" altLang="en-US" dirty="0" smtClean="0">
                <a:cs typeface="Arial" charset="0"/>
                <a:sym typeface="Symbol" pitchFamily="18" charset="2"/>
              </a:rPr>
              <a:t>≠</a:t>
            </a:r>
            <a:r>
              <a:rPr lang="en-US" altLang="en-US" dirty="0" smtClean="0">
                <a:cs typeface="Arial" charset="0"/>
              </a:rPr>
              <a:t>0  </a:t>
            </a:r>
            <a:r>
              <a:rPr lang="en-US" altLang="en-US" dirty="0" smtClean="0">
                <a:cs typeface="Arial" charset="0"/>
                <a:sym typeface="Wingdings" pitchFamily="2" charset="2"/>
              </a:rPr>
              <a:t>     </a:t>
            </a:r>
            <a:r>
              <a:rPr lang="el-GR" altLang="en-US" dirty="0" smtClean="0">
                <a:cs typeface="Arial" charset="0"/>
              </a:rPr>
              <a:t>μ</a:t>
            </a:r>
            <a:r>
              <a:rPr lang="en-US" altLang="en-US" baseline="-25000" dirty="0" smtClean="0">
                <a:cs typeface="Arial" charset="0"/>
              </a:rPr>
              <a:t>2</a:t>
            </a:r>
            <a:r>
              <a:rPr lang="en-US" altLang="en-US" dirty="0" smtClean="0">
                <a:cs typeface="Arial" charset="0"/>
                <a:sym typeface="Symbol" pitchFamily="18" charset="2"/>
              </a:rPr>
              <a:t> </a:t>
            </a:r>
            <a:r>
              <a:rPr lang="en-US" altLang="en-US" dirty="0">
                <a:cs typeface="Arial" charset="0"/>
                <a:sym typeface="Symbol" pitchFamily="18" charset="2"/>
              </a:rPr>
              <a:t>≠</a:t>
            </a:r>
            <a:r>
              <a:rPr lang="el-GR" altLang="en-US" dirty="0" smtClean="0">
                <a:cs typeface="Arial" charset="0"/>
              </a:rPr>
              <a:t>μ</a:t>
            </a:r>
            <a:r>
              <a:rPr lang="en-US" altLang="en-US" baseline="-25000" dirty="0" smtClean="0">
                <a:cs typeface="Arial" charset="0"/>
              </a:rPr>
              <a:t>1</a:t>
            </a:r>
            <a:endParaRPr lang="en-US" altLang="en-US" dirty="0" smtClean="0">
              <a:cs typeface="Arial" charset="0"/>
            </a:endParaRPr>
          </a:p>
          <a:p>
            <a:r>
              <a:rPr lang="en-US" altLang="en-US" dirty="0" smtClean="0"/>
              <a:t>Significance level=0.05</a:t>
            </a:r>
          </a:p>
        </p:txBody>
      </p:sp>
      <p:sp>
        <p:nvSpPr>
          <p:cNvPr id="4" name="Rectangle 2"/>
          <p:cNvSpPr txBox="1">
            <a:spLocks noChangeArrowheads="1"/>
          </p:cNvSpPr>
          <p:nvPr/>
        </p:nvSpPr>
        <p:spPr bwMode="auto">
          <a:xfrm>
            <a:off x="342900" y="228600"/>
            <a:ext cx="8458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smtClean="0"/>
              <a:t>Comparison of two means: </a:t>
            </a:r>
            <a:r>
              <a:rPr lang="en-US" sz="4000" i="1" smtClean="0"/>
              <a:t>paired</a:t>
            </a:r>
            <a:r>
              <a:rPr lang="en-US" sz="4000" smtClean="0"/>
              <a:t> t-test</a:t>
            </a:r>
            <a:endParaRPr lang="en-US" sz="4000" dirty="0" smtClean="0"/>
          </a:p>
        </p:txBody>
      </p:sp>
    </p:spTree>
    <p:extLst>
      <p:ext uri="{BB962C8B-B14F-4D97-AF65-F5344CB8AC3E}">
        <p14:creationId xmlns:p14="http://schemas.microsoft.com/office/powerpoint/2010/main" val="67652492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25635"/>
            <a:ext cx="8229600" cy="792162"/>
          </a:xfrm>
        </p:spPr>
        <p:txBody>
          <a:bodyPr/>
          <a:lstStyle/>
          <a:p>
            <a:r>
              <a:rPr lang="en-US" sz="3600" dirty="0" smtClean="0"/>
              <a:t>Graphs of the data</a:t>
            </a:r>
            <a:endParaRPr lang="en-US" sz="3600" dirty="0"/>
          </a:p>
        </p:txBody>
      </p:sp>
      <p:pic>
        <p:nvPicPr>
          <p:cNvPr id="593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9200" y="1617797"/>
            <a:ext cx="5791200" cy="42382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TextBox 2"/>
          <p:cNvSpPr txBox="1"/>
          <p:nvPr/>
        </p:nvSpPr>
        <p:spPr>
          <a:xfrm>
            <a:off x="457200" y="5866381"/>
            <a:ext cx="8311186" cy="461665"/>
          </a:xfrm>
          <a:prstGeom prst="rect">
            <a:avLst/>
          </a:prstGeom>
          <a:noFill/>
        </p:spPr>
        <p:txBody>
          <a:bodyPr wrap="none" rtlCol="0">
            <a:spAutoFit/>
          </a:bodyPr>
          <a:lstStyle/>
          <a:p>
            <a:r>
              <a:rPr lang="en-US" sz="2400" dirty="0" smtClean="0"/>
              <a:t>The mean of the paired difference is a new random variable</a:t>
            </a:r>
            <a:endParaRPr lang="en-US" sz="2400" dirty="0"/>
          </a:p>
        </p:txBody>
      </p:sp>
      <p:sp>
        <p:nvSpPr>
          <p:cNvPr id="5" name="Rectangle 2"/>
          <p:cNvSpPr txBox="1">
            <a:spLocks noChangeArrowheads="1"/>
          </p:cNvSpPr>
          <p:nvPr/>
        </p:nvSpPr>
        <p:spPr bwMode="auto">
          <a:xfrm>
            <a:off x="342900" y="152400"/>
            <a:ext cx="845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smtClean="0"/>
              <a:t>Comparison of two means: </a:t>
            </a:r>
            <a:r>
              <a:rPr lang="en-US" sz="4000" i="1" smtClean="0"/>
              <a:t>paired</a:t>
            </a:r>
            <a:r>
              <a:rPr lang="en-US" sz="4000" smtClean="0"/>
              <a:t> t-test</a:t>
            </a:r>
            <a:endParaRPr lang="en-US" sz="4000" dirty="0" smtClean="0"/>
          </a:p>
        </p:txBody>
      </p:sp>
    </p:spTree>
    <p:extLst>
      <p:ext uri="{BB962C8B-B14F-4D97-AF65-F5344CB8AC3E}">
        <p14:creationId xmlns:p14="http://schemas.microsoft.com/office/powerpoint/2010/main" val="2163624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ChangeArrowheads="1"/>
          </p:cNvSpPr>
          <p:nvPr/>
        </p:nvSpPr>
        <p:spPr bwMode="auto">
          <a:xfrm>
            <a:off x="228600" y="1326397"/>
            <a:ext cx="8686800" cy="4416425"/>
          </a:xfrm>
          <a:prstGeom prst="rect">
            <a:avLst/>
          </a:prstGeom>
          <a:noFill/>
          <a:ln>
            <a:noFill/>
          </a:ln>
          <a:extLst/>
        </p:spPr>
        <p:txBody>
          <a:bodyPr>
            <a:spAutoFit/>
          </a:bodyPr>
          <a:lstStyle/>
          <a:p>
            <a:pPr>
              <a:defRPr/>
            </a:pPr>
            <a:endParaRPr lang="en-US" sz="1200" dirty="0">
              <a:latin typeface="Courier New" pitchFamily="49" charset="0"/>
              <a:cs typeface="Courier New" pitchFamily="49" charset="0"/>
            </a:endParaRPr>
          </a:p>
          <a:p>
            <a:pPr>
              <a:defRPr/>
            </a:pPr>
            <a:endParaRPr lang="en-US" sz="1300"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summ</a:t>
            </a: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peth_diff</a:t>
            </a: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Variable |       </a:t>
            </a:r>
            <a:r>
              <a:rPr lang="en-US" sz="1400" b="1" dirty="0" err="1">
                <a:latin typeface="Courier New" pitchFamily="49" charset="0"/>
                <a:cs typeface="Courier New" pitchFamily="49" charset="0"/>
              </a:rPr>
              <a:t>Obs</a:t>
            </a:r>
            <a:r>
              <a:rPr lang="en-US" sz="1400" b="1" dirty="0">
                <a:latin typeface="Courier New" pitchFamily="49" charset="0"/>
                <a:cs typeface="Courier New" pitchFamily="49" charset="0"/>
              </a:rPr>
              <a:t>        Mean    Std. Dev.       Min        Max</a:t>
            </a:r>
          </a:p>
          <a:p>
            <a:pPr>
              <a:defRPr/>
            </a:pPr>
            <a:r>
              <a:rPr lang="en-US" sz="1400" b="1" dirty="0">
                <a:latin typeface="Courier New" pitchFamily="49" charset="0"/>
                <a:cs typeface="Courier New" pitchFamily="49" charset="0"/>
              </a:rPr>
              <a:t>-------------+--------------------------------------------------------</a:t>
            </a:r>
          </a:p>
          <a:p>
            <a:pPr>
              <a:defRPr/>
            </a:pP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peth_diff</a:t>
            </a:r>
            <a:r>
              <a:rPr lang="en-US" sz="1400" b="1" dirty="0">
                <a:latin typeface="Courier New" pitchFamily="49" charset="0"/>
                <a:cs typeface="Courier New" pitchFamily="49" charset="0"/>
              </a:rPr>
              <a:t> |       177    -.101553    .5782935  -1.929419   1.685742</a:t>
            </a:r>
          </a:p>
          <a:p>
            <a:pPr>
              <a:defRPr/>
            </a:pP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calculate the t statistic</a:t>
            </a:r>
          </a:p>
          <a:p>
            <a:pPr>
              <a:defRPr/>
            </a:pPr>
            <a:r>
              <a:rPr lang="en-US" sz="1400" b="1" dirty="0">
                <a:latin typeface="Courier New" pitchFamily="49" charset="0"/>
                <a:cs typeface="Courier New" pitchFamily="49" charset="0"/>
              </a:rPr>
              <a:t> di -.101553/.5782935*</a:t>
            </a:r>
            <a:r>
              <a:rPr lang="en-US" sz="1400" b="1" dirty="0" err="1">
                <a:latin typeface="Courier New" pitchFamily="49" charset="0"/>
                <a:cs typeface="Courier New" pitchFamily="49" charset="0"/>
              </a:rPr>
              <a:t>sqrt</a:t>
            </a:r>
            <a:r>
              <a:rPr lang="en-US" sz="1400" b="1" dirty="0">
                <a:latin typeface="Courier New" pitchFamily="49" charset="0"/>
                <a:cs typeface="Courier New" pitchFamily="49" charset="0"/>
              </a:rPr>
              <a:t>(177)</a:t>
            </a:r>
          </a:p>
          <a:p>
            <a:pPr>
              <a:defRPr/>
            </a:pPr>
            <a:r>
              <a:rPr lang="en-US" sz="1400" b="1" dirty="0">
                <a:latin typeface="Courier New" pitchFamily="49" charset="0"/>
                <a:cs typeface="Courier New" pitchFamily="49" charset="0"/>
              </a:rPr>
              <a:t>-2.3363133</a:t>
            </a:r>
          </a:p>
          <a:p>
            <a:pPr>
              <a:defRPr/>
            </a:pP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calculate the p-value </a:t>
            </a:r>
          </a:p>
          <a:p>
            <a:pPr>
              <a:defRPr/>
            </a:pPr>
            <a:r>
              <a:rPr lang="en-US" sz="1400" b="1" dirty="0">
                <a:latin typeface="Courier New" pitchFamily="49" charset="0"/>
                <a:cs typeface="Courier New" pitchFamily="49" charset="0"/>
              </a:rPr>
              <a:t>. </a:t>
            </a:r>
            <a:r>
              <a:rPr lang="it-IT" sz="1400" b="1" dirty="0">
                <a:latin typeface="Courier New" pitchFamily="49" charset="0"/>
                <a:cs typeface="Courier New" pitchFamily="49" charset="0"/>
              </a:rPr>
              <a:t>di 2*ttail(176,2.336133)</a:t>
            </a:r>
          </a:p>
          <a:p>
            <a:pPr>
              <a:defRPr/>
            </a:pPr>
            <a:r>
              <a:rPr lang="it-IT" sz="1400" b="1" dirty="0">
                <a:latin typeface="Courier New" pitchFamily="49" charset="0"/>
                <a:cs typeface="Courier New" pitchFamily="49" charset="0"/>
              </a:rPr>
              <a:t>.02061082</a:t>
            </a:r>
          </a:p>
          <a:p>
            <a:pPr>
              <a:defRPr/>
            </a:pPr>
            <a:endParaRPr lang="it-IT" sz="1400" b="1" dirty="0">
              <a:latin typeface="Courier New" pitchFamily="49" charset="0"/>
              <a:cs typeface="Courier New" pitchFamily="49" charset="0"/>
            </a:endParaRPr>
          </a:p>
          <a:p>
            <a:pPr>
              <a:defRPr/>
            </a:pPr>
            <a:r>
              <a:rPr lang="en-US" sz="1200" dirty="0">
                <a:latin typeface="Courier New" pitchFamily="49" charset="0"/>
                <a:cs typeface="Courier New" pitchFamily="49" charset="0"/>
                <a:sym typeface="Wingdings" pitchFamily="2" charset="2"/>
              </a:rPr>
              <a:t> </a:t>
            </a:r>
            <a:r>
              <a:rPr lang="en-US" sz="2000" dirty="0">
                <a:latin typeface="+mn-lt"/>
                <a:cs typeface="Courier New" pitchFamily="49" charset="0"/>
                <a:sym typeface="Wingdings" pitchFamily="2" charset="2"/>
              </a:rPr>
              <a:t>So we reject the null</a:t>
            </a:r>
            <a:endParaRPr lang="en-US" sz="2000" dirty="0">
              <a:latin typeface="+mn-lt"/>
              <a:cs typeface="Courier New" pitchFamily="49" charset="0"/>
            </a:endParaRPr>
          </a:p>
          <a:p>
            <a:pPr>
              <a:defRPr/>
            </a:pPr>
            <a:endParaRPr lang="en-US" sz="1200" dirty="0">
              <a:latin typeface="Courier New" pitchFamily="49" charset="0"/>
              <a:cs typeface="Courier New" pitchFamily="49" charset="0"/>
            </a:endParaRPr>
          </a:p>
        </p:txBody>
      </p:sp>
      <p:graphicFrame>
        <p:nvGraphicFramePr>
          <p:cNvPr id="30723" name="Object 3"/>
          <p:cNvGraphicFramePr>
            <a:graphicFrameLocks noChangeAspect="1"/>
          </p:cNvGraphicFramePr>
          <p:nvPr>
            <p:extLst>
              <p:ext uri="{D42A27DB-BD31-4B8C-83A1-F6EECF244321}">
                <p14:modId xmlns:p14="http://schemas.microsoft.com/office/powerpoint/2010/main" val="191396696"/>
              </p:ext>
            </p:extLst>
          </p:nvPr>
        </p:nvGraphicFramePr>
        <p:xfrm>
          <a:off x="4343400" y="3221253"/>
          <a:ext cx="2362200" cy="2503488"/>
        </p:xfrm>
        <a:graphic>
          <a:graphicData uri="http://schemas.openxmlformats.org/presentationml/2006/ole">
            <mc:AlternateContent xmlns:mc="http://schemas.openxmlformats.org/markup-compatibility/2006">
              <mc:Choice xmlns:v="urn:schemas-microsoft-com:vml" Requires="v">
                <p:oleObj spid="_x0000_s85003" name="Equation" r:id="rId4" imgW="1282700" imgH="1358900" progId="Equation.3">
                  <p:embed/>
                </p:oleObj>
              </mc:Choice>
              <mc:Fallback>
                <p:oleObj name="Equation" r:id="rId4" imgW="1282700" imgH="1358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3221253"/>
                        <a:ext cx="2362200" cy="2503488"/>
                      </a:xfrm>
                      <a:prstGeom prst="rect">
                        <a:avLst/>
                      </a:prstGeom>
                      <a:solidFill>
                        <a:schemeClr val="bg1"/>
                      </a:solidFill>
                      <a:ln w="9525">
                        <a:solidFill>
                          <a:schemeClr val="tx1"/>
                        </a:solidFill>
                        <a:miter lim="800000"/>
                        <a:headEnd/>
                        <a:tailEnd/>
                      </a:ln>
                    </p:spPr>
                  </p:pic>
                </p:oleObj>
              </mc:Fallback>
            </mc:AlternateContent>
          </a:graphicData>
        </a:graphic>
      </p:graphicFrame>
      <p:sp>
        <p:nvSpPr>
          <p:cNvPr id="4" name="Rectangle 2"/>
          <p:cNvSpPr>
            <a:spLocks noGrp="1" noChangeArrowheads="1"/>
          </p:cNvSpPr>
          <p:nvPr>
            <p:ph type="title"/>
          </p:nvPr>
        </p:nvSpPr>
        <p:spPr>
          <a:xfrm>
            <a:off x="342900" y="152400"/>
            <a:ext cx="8458200" cy="1143000"/>
          </a:xfrm>
        </p:spPr>
        <p:txBody>
          <a:bodyPr rtlCol="0">
            <a:normAutofit/>
          </a:bodyPr>
          <a:lstStyle/>
          <a:p>
            <a:pPr eaLnBrk="1" fontAlgn="auto" hangingPunct="1">
              <a:spcAft>
                <a:spcPts val="0"/>
              </a:spcAft>
              <a:defRPr/>
            </a:pPr>
            <a:r>
              <a:rPr lang="en-US" sz="4000" dirty="0" smtClean="0"/>
              <a:t>Comparison of two means</a:t>
            </a:r>
            <a:r>
              <a:rPr lang="en-US" sz="4000" smtClean="0"/>
              <a:t>: </a:t>
            </a:r>
            <a:r>
              <a:rPr lang="en-US" sz="4000" i="1" smtClean="0"/>
              <a:t>paired</a:t>
            </a:r>
            <a:r>
              <a:rPr lang="en-US" sz="4000" smtClean="0"/>
              <a:t> </a:t>
            </a:r>
            <a:r>
              <a:rPr lang="en-US" sz="4000" dirty="0" smtClean="0"/>
              <a:t>t-test</a:t>
            </a:r>
          </a:p>
        </p:txBody>
      </p:sp>
    </p:spTree>
    <p:extLst>
      <p:ext uri="{BB962C8B-B14F-4D97-AF65-F5344CB8AC3E}">
        <p14:creationId xmlns:p14="http://schemas.microsoft.com/office/powerpoint/2010/main" val="71452144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4617" y="819243"/>
            <a:ext cx="8229600" cy="1143000"/>
          </a:xfrm>
        </p:spPr>
        <p:txBody>
          <a:bodyPr/>
          <a:lstStyle/>
          <a:p>
            <a:r>
              <a:rPr lang="en-US" altLang="en-US" dirty="0" smtClean="0"/>
              <a:t>Using the </a:t>
            </a:r>
            <a:r>
              <a:rPr lang="en-US" altLang="en-US" dirty="0" err="1" smtClean="0"/>
              <a:t>ttest</a:t>
            </a:r>
            <a:r>
              <a:rPr lang="en-US" altLang="en-US" dirty="0" smtClean="0"/>
              <a:t> command</a:t>
            </a:r>
          </a:p>
        </p:txBody>
      </p:sp>
      <p:sp>
        <p:nvSpPr>
          <p:cNvPr id="31747" name="Content Placeholder 2"/>
          <p:cNvSpPr>
            <a:spLocks noGrp="1"/>
          </p:cNvSpPr>
          <p:nvPr>
            <p:ph idx="1"/>
          </p:nvPr>
        </p:nvSpPr>
        <p:spPr>
          <a:xfrm>
            <a:off x="457200" y="1966118"/>
            <a:ext cx="8534400" cy="4525963"/>
          </a:xfrm>
        </p:spPr>
        <p:txBody>
          <a:bodyPr/>
          <a:lstStyle/>
          <a:p>
            <a:pPr marL="0" indent="0">
              <a:spcBef>
                <a:spcPct val="0"/>
              </a:spcBef>
              <a:buFont typeface="Arial" charset="0"/>
              <a:buNone/>
            </a:pPr>
            <a:r>
              <a:rPr lang="en-US" altLang="en-US" sz="1400" dirty="0" smtClean="0">
                <a:latin typeface="Courier New" pitchFamily="49" charset="0"/>
                <a:cs typeface="Courier New" pitchFamily="49" charset="0"/>
              </a:rPr>
              <a:t>.</a:t>
            </a:r>
            <a:r>
              <a:rPr lang="en-US" altLang="en-US" sz="1400" b="1" dirty="0" smtClean="0">
                <a:latin typeface="Courier New" pitchFamily="49" charset="0"/>
                <a:cs typeface="Courier New" pitchFamily="49" charset="0"/>
              </a:rPr>
              <a:t> . </a:t>
            </a:r>
            <a:r>
              <a:rPr lang="en-US" altLang="en-US" sz="1400" b="1" dirty="0" err="1" smtClean="0">
                <a:latin typeface="Courier New" pitchFamily="49" charset="0"/>
                <a:cs typeface="Courier New" pitchFamily="49" charset="0"/>
              </a:rPr>
              <a:t>ttest</a:t>
            </a:r>
            <a:r>
              <a:rPr lang="en-US" altLang="en-US" sz="1400" b="1" dirty="0" smtClean="0">
                <a:latin typeface="Courier New" pitchFamily="49" charset="0"/>
                <a:cs typeface="Courier New" pitchFamily="49" charset="0"/>
              </a:rPr>
              <a:t> </a:t>
            </a:r>
            <a:r>
              <a:rPr lang="en-US" altLang="en-US" sz="1400" b="1" dirty="0" err="1" smtClean="0">
                <a:latin typeface="Courier New" pitchFamily="49" charset="0"/>
                <a:cs typeface="Courier New" pitchFamily="49" charset="0"/>
              </a:rPr>
              <a:t>peth_diff</a:t>
            </a:r>
            <a:r>
              <a:rPr lang="en-US" altLang="en-US" sz="1400" b="1" dirty="0" smtClean="0">
                <a:latin typeface="Courier New" pitchFamily="49" charset="0"/>
                <a:cs typeface="Courier New" pitchFamily="49" charset="0"/>
              </a:rPr>
              <a:t>==0</a:t>
            </a:r>
          </a:p>
          <a:p>
            <a:pPr marL="0" indent="0">
              <a:spcBef>
                <a:spcPct val="0"/>
              </a:spcBef>
              <a:buFont typeface="Arial" charset="0"/>
              <a:buNone/>
            </a:pPr>
            <a:endParaRPr lang="en-US" altLang="en-US" sz="1400" b="1" dirty="0" smtClean="0">
              <a:latin typeface="Courier New" pitchFamily="49" charset="0"/>
              <a:cs typeface="Courier New" pitchFamily="49" charset="0"/>
            </a:endParaRPr>
          </a:p>
          <a:p>
            <a:pPr marL="0" indent="0">
              <a:spcBef>
                <a:spcPct val="0"/>
              </a:spcBef>
              <a:buFont typeface="Arial" charset="0"/>
              <a:buNone/>
            </a:pPr>
            <a:r>
              <a:rPr lang="en-US" altLang="en-US" sz="1400" b="1" dirty="0" smtClean="0">
                <a:latin typeface="Courier New" pitchFamily="49" charset="0"/>
                <a:cs typeface="Courier New" pitchFamily="49" charset="0"/>
              </a:rPr>
              <a:t>One-sample t test</a:t>
            </a:r>
          </a:p>
          <a:p>
            <a:pPr marL="0" indent="0">
              <a:spcBef>
                <a:spcPct val="0"/>
              </a:spcBef>
              <a:buFont typeface="Arial" charset="0"/>
              <a:buNone/>
            </a:pPr>
            <a:r>
              <a:rPr lang="en-US" altLang="en-US" sz="1400" b="1" dirty="0" smtClean="0">
                <a:latin typeface="Courier New" pitchFamily="49" charset="0"/>
                <a:cs typeface="Courier New" pitchFamily="49" charset="0"/>
              </a:rPr>
              <a:t>------------------------------------------------------------------------------</a:t>
            </a:r>
          </a:p>
          <a:p>
            <a:pPr marL="0" indent="0">
              <a:spcBef>
                <a:spcPct val="0"/>
              </a:spcBef>
              <a:buFont typeface="Arial" charset="0"/>
              <a:buNone/>
            </a:pPr>
            <a:r>
              <a:rPr lang="en-US" altLang="en-US" sz="1400" b="1" dirty="0" smtClean="0">
                <a:latin typeface="Courier New" pitchFamily="49" charset="0"/>
                <a:cs typeface="Courier New" pitchFamily="49" charset="0"/>
              </a:rPr>
              <a:t>Variable |     </a:t>
            </a:r>
            <a:r>
              <a:rPr lang="en-US" altLang="en-US" sz="1400" b="1" dirty="0" err="1" smtClean="0">
                <a:latin typeface="Courier New" pitchFamily="49" charset="0"/>
                <a:cs typeface="Courier New" pitchFamily="49" charset="0"/>
              </a:rPr>
              <a:t>Obs</a:t>
            </a:r>
            <a:r>
              <a:rPr lang="en-US" altLang="en-US" sz="1400" b="1" dirty="0" smtClean="0">
                <a:latin typeface="Courier New" pitchFamily="49" charset="0"/>
                <a:cs typeface="Courier New" pitchFamily="49" charset="0"/>
              </a:rPr>
              <a:t>        Mean    Std. Err.   Std. Dev.   [95% Conf. Interval]</a:t>
            </a:r>
          </a:p>
          <a:p>
            <a:pPr marL="0" indent="0">
              <a:spcBef>
                <a:spcPct val="0"/>
              </a:spcBef>
              <a:buFont typeface="Arial" charset="0"/>
              <a:buNone/>
            </a:pPr>
            <a:r>
              <a:rPr lang="en-US" altLang="en-US" sz="1400" b="1" dirty="0" smtClean="0">
                <a:latin typeface="Courier New" pitchFamily="49" charset="0"/>
                <a:cs typeface="Courier New" pitchFamily="49" charset="0"/>
              </a:rPr>
              <a:t>---------+--------------------------------------------------------------------</a:t>
            </a:r>
          </a:p>
          <a:p>
            <a:pPr marL="0" indent="0">
              <a:spcBef>
                <a:spcPct val="0"/>
              </a:spcBef>
              <a:buFont typeface="Arial" charset="0"/>
              <a:buNone/>
            </a:pPr>
            <a:r>
              <a:rPr lang="en-US" altLang="en-US" sz="1400" b="1" dirty="0" err="1" smtClean="0">
                <a:latin typeface="Courier New" pitchFamily="49" charset="0"/>
                <a:cs typeface="Courier New" pitchFamily="49" charset="0"/>
              </a:rPr>
              <a:t>peth_d~f</a:t>
            </a:r>
            <a:r>
              <a:rPr lang="en-US" altLang="en-US" sz="1400" b="1" dirty="0" smtClean="0">
                <a:latin typeface="Courier New" pitchFamily="49" charset="0"/>
                <a:cs typeface="Courier New" pitchFamily="49" charset="0"/>
              </a:rPr>
              <a:t> |     177    -.101553    .0434672    .5782935    -.187337    -.015769</a:t>
            </a:r>
          </a:p>
          <a:p>
            <a:pPr marL="0" indent="0">
              <a:spcBef>
                <a:spcPct val="0"/>
              </a:spcBef>
              <a:buFont typeface="Arial" charset="0"/>
              <a:buNone/>
            </a:pPr>
            <a:r>
              <a:rPr lang="en-US" altLang="en-US" sz="1400" b="1" dirty="0" smtClean="0">
                <a:latin typeface="Courier New" pitchFamily="49" charset="0"/>
                <a:cs typeface="Courier New" pitchFamily="49" charset="0"/>
              </a:rPr>
              <a:t>------------------------------------------------------------------------------</a:t>
            </a:r>
          </a:p>
          <a:p>
            <a:pPr marL="0" indent="0">
              <a:spcBef>
                <a:spcPct val="0"/>
              </a:spcBef>
              <a:buFont typeface="Arial" charset="0"/>
              <a:buNone/>
            </a:pPr>
            <a:r>
              <a:rPr lang="en-US" altLang="en-US" sz="1400" b="1" dirty="0" smtClean="0">
                <a:latin typeface="Courier New" pitchFamily="49" charset="0"/>
                <a:cs typeface="Courier New" pitchFamily="49" charset="0"/>
              </a:rPr>
              <a:t>    mean = mean(</a:t>
            </a:r>
            <a:r>
              <a:rPr lang="en-US" altLang="en-US" sz="1400" b="1" dirty="0" err="1" smtClean="0">
                <a:latin typeface="Courier New" pitchFamily="49" charset="0"/>
                <a:cs typeface="Courier New" pitchFamily="49" charset="0"/>
              </a:rPr>
              <a:t>peth_diff</a:t>
            </a:r>
            <a:r>
              <a:rPr lang="en-US" altLang="en-US" sz="1400" b="1" dirty="0" smtClean="0">
                <a:latin typeface="Courier New" pitchFamily="49" charset="0"/>
                <a:cs typeface="Courier New" pitchFamily="49" charset="0"/>
              </a:rPr>
              <a:t>)                                        t =  -2.3363</a:t>
            </a:r>
          </a:p>
          <a:p>
            <a:pPr marL="0" indent="0">
              <a:spcBef>
                <a:spcPct val="0"/>
              </a:spcBef>
              <a:buFont typeface="Arial" charset="0"/>
              <a:buNone/>
            </a:pPr>
            <a:r>
              <a:rPr lang="en-US" altLang="en-US" sz="1400" b="1" dirty="0" smtClean="0">
                <a:latin typeface="Courier New" pitchFamily="49" charset="0"/>
                <a:cs typeface="Courier New" pitchFamily="49" charset="0"/>
              </a:rPr>
              <a:t>Ho: mean = 0                                     degrees of freedom =      176</a:t>
            </a:r>
          </a:p>
          <a:p>
            <a:pPr marL="0" indent="0">
              <a:spcBef>
                <a:spcPct val="0"/>
              </a:spcBef>
              <a:buFont typeface="Arial" charset="0"/>
              <a:buNone/>
            </a:pPr>
            <a:endParaRPr lang="en-US" altLang="en-US" sz="1400" b="1" dirty="0" smtClean="0">
              <a:latin typeface="Courier New" pitchFamily="49" charset="0"/>
              <a:cs typeface="Courier New" pitchFamily="49" charset="0"/>
            </a:endParaRPr>
          </a:p>
          <a:p>
            <a:pPr marL="0" indent="0">
              <a:spcBef>
                <a:spcPct val="0"/>
              </a:spcBef>
              <a:buFont typeface="Arial" charset="0"/>
              <a:buNone/>
            </a:pPr>
            <a:r>
              <a:rPr lang="en-US" altLang="en-US" sz="1400" b="1" dirty="0" smtClean="0">
                <a:latin typeface="Courier New" pitchFamily="49" charset="0"/>
                <a:cs typeface="Courier New" pitchFamily="49" charset="0"/>
              </a:rPr>
              <a:t>    Ha: mean &lt; 0                 Ha: mean != 0                 Ha: mean &gt; 0</a:t>
            </a:r>
          </a:p>
          <a:p>
            <a:pPr marL="0" indent="0">
              <a:spcBef>
                <a:spcPct val="0"/>
              </a:spcBef>
              <a:buFont typeface="Arial" charset="0"/>
              <a:buNone/>
            </a:pPr>
            <a:r>
              <a:rPr lang="en-US" altLang="en-US" sz="1400" b="1" dirty="0" smtClean="0">
                <a:latin typeface="Courier New" pitchFamily="49" charset="0"/>
                <a:cs typeface="Courier New" pitchFamily="49" charset="0"/>
              </a:rPr>
              <a:t> </a:t>
            </a:r>
            <a:r>
              <a:rPr lang="en-US" altLang="en-US" sz="1400" b="1" dirty="0" err="1" smtClean="0">
                <a:latin typeface="Courier New" pitchFamily="49" charset="0"/>
                <a:cs typeface="Courier New" pitchFamily="49" charset="0"/>
              </a:rPr>
              <a:t>Pr</a:t>
            </a:r>
            <a:r>
              <a:rPr lang="en-US" altLang="en-US" sz="1400" b="1" dirty="0" smtClean="0">
                <a:latin typeface="Courier New" pitchFamily="49" charset="0"/>
                <a:cs typeface="Courier New" pitchFamily="49" charset="0"/>
              </a:rPr>
              <a:t>(T &lt; t) = 0.0103         </a:t>
            </a:r>
            <a:r>
              <a:rPr lang="en-US" altLang="en-US" sz="1400" b="1" dirty="0" err="1" smtClean="0">
                <a:latin typeface="Courier New" pitchFamily="49" charset="0"/>
                <a:cs typeface="Courier New" pitchFamily="49" charset="0"/>
              </a:rPr>
              <a:t>Pr</a:t>
            </a:r>
            <a:r>
              <a:rPr lang="en-US" altLang="en-US" sz="1400" b="1" dirty="0" smtClean="0">
                <a:latin typeface="Courier New" pitchFamily="49" charset="0"/>
                <a:cs typeface="Courier New" pitchFamily="49" charset="0"/>
              </a:rPr>
              <a:t>(|T| &gt; |t|) = 0.0206          </a:t>
            </a:r>
            <a:r>
              <a:rPr lang="en-US" altLang="en-US" sz="1400" b="1" dirty="0" err="1" smtClean="0">
                <a:latin typeface="Courier New" pitchFamily="49" charset="0"/>
                <a:cs typeface="Courier New" pitchFamily="49" charset="0"/>
              </a:rPr>
              <a:t>Pr</a:t>
            </a:r>
            <a:r>
              <a:rPr lang="en-US" altLang="en-US" sz="1400" b="1" dirty="0" smtClean="0">
                <a:latin typeface="Courier New" pitchFamily="49" charset="0"/>
                <a:cs typeface="Courier New" pitchFamily="49" charset="0"/>
              </a:rPr>
              <a:t>(T &gt; t) = 0.9897</a:t>
            </a:r>
          </a:p>
        </p:txBody>
      </p:sp>
      <p:sp>
        <p:nvSpPr>
          <p:cNvPr id="31748" name="Oval 7"/>
          <p:cNvSpPr>
            <a:spLocks noChangeArrowheads="1"/>
          </p:cNvSpPr>
          <p:nvPr/>
        </p:nvSpPr>
        <p:spPr bwMode="auto">
          <a:xfrm>
            <a:off x="3390900" y="4171554"/>
            <a:ext cx="2667000" cy="990600"/>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31749" name="TextBox 4"/>
          <p:cNvSpPr txBox="1">
            <a:spLocks noChangeArrowheads="1"/>
          </p:cNvSpPr>
          <p:nvPr/>
        </p:nvSpPr>
        <p:spPr bwMode="auto">
          <a:xfrm>
            <a:off x="609600" y="5497513"/>
            <a:ext cx="6096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Note that mean&gt;0 here is </a:t>
            </a:r>
            <a:r>
              <a:rPr lang="en-US" altLang="en-US" sz="1800" i="1">
                <a:latin typeface="Arial" charset="0"/>
              </a:rPr>
              <a:t>mean difference</a:t>
            </a:r>
            <a:endParaRPr lang="en-US" altLang="en-US" sz="1800">
              <a:latin typeface="Arial" charset="0"/>
            </a:endParaRPr>
          </a:p>
        </p:txBody>
      </p:sp>
      <p:sp>
        <p:nvSpPr>
          <p:cNvPr id="6" name="Rectangle 2"/>
          <p:cNvSpPr txBox="1">
            <a:spLocks noChangeArrowheads="1"/>
          </p:cNvSpPr>
          <p:nvPr/>
        </p:nvSpPr>
        <p:spPr bwMode="auto">
          <a:xfrm>
            <a:off x="342900" y="152400"/>
            <a:ext cx="8458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smtClean="0"/>
              <a:t>Comparison of two means: </a:t>
            </a:r>
            <a:r>
              <a:rPr lang="en-US" sz="4000" i="1" smtClean="0"/>
              <a:t>paired</a:t>
            </a:r>
            <a:r>
              <a:rPr lang="en-US" sz="4000" smtClean="0"/>
              <a:t> t-test</a:t>
            </a:r>
            <a:endParaRPr lang="en-US" sz="4000" dirty="0" smtClean="0"/>
          </a:p>
        </p:txBody>
      </p:sp>
    </p:spTree>
    <p:extLst>
      <p:ext uri="{BB962C8B-B14F-4D97-AF65-F5344CB8AC3E}">
        <p14:creationId xmlns:p14="http://schemas.microsoft.com/office/powerpoint/2010/main" val="97959401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762000"/>
            <a:ext cx="8229600" cy="1143000"/>
          </a:xfrm>
        </p:spPr>
        <p:txBody>
          <a:bodyPr/>
          <a:lstStyle/>
          <a:p>
            <a:pPr eaLnBrk="1" hangingPunct="1"/>
            <a:r>
              <a:rPr lang="en-US" altLang="en-US" sz="3200" dirty="0" smtClean="0"/>
              <a:t>Another way without calculating the difference</a:t>
            </a:r>
          </a:p>
        </p:txBody>
      </p:sp>
      <p:sp>
        <p:nvSpPr>
          <p:cNvPr id="29699" name="Content Placeholder 2"/>
          <p:cNvSpPr>
            <a:spLocks noGrp="1"/>
          </p:cNvSpPr>
          <p:nvPr>
            <p:ph idx="1"/>
          </p:nvPr>
        </p:nvSpPr>
        <p:spPr>
          <a:xfrm>
            <a:off x="457200" y="1600200"/>
            <a:ext cx="8229600" cy="4876800"/>
          </a:xfrm>
        </p:spPr>
        <p:txBody>
          <a:bodyPr/>
          <a:lstStyle/>
          <a:p>
            <a:pPr eaLnBrk="1" hangingPunct="1">
              <a:buFont typeface="Arial" charset="0"/>
              <a:buNone/>
              <a:defRPr/>
            </a:pPr>
            <a:r>
              <a:rPr lang="en-US" sz="1600" dirty="0" smtClean="0">
                <a:cs typeface="Courier New" pitchFamily="49" charset="0"/>
              </a:rPr>
              <a:t>The command is</a:t>
            </a:r>
          </a:p>
          <a:p>
            <a:pPr eaLnBrk="1" hangingPunct="1">
              <a:buFont typeface="Arial" charset="0"/>
              <a:buNone/>
              <a:defRPr/>
            </a:pP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ttest</a:t>
            </a:r>
            <a:r>
              <a:rPr lang="en-US" sz="1600" dirty="0" smtClean="0">
                <a:latin typeface="Courier New" pitchFamily="49" charset="0"/>
                <a:cs typeface="Courier New" pitchFamily="49" charset="0"/>
              </a:rPr>
              <a:t> var1==var2</a:t>
            </a:r>
          </a:p>
          <a:p>
            <a:pPr indent="0">
              <a:spcBef>
                <a:spcPts val="0"/>
              </a:spcBef>
              <a:buFont typeface="Arial" charset="0"/>
              <a:buNone/>
              <a:defRPr/>
            </a:pPr>
            <a:endParaRPr lang="en-US" sz="1300" dirty="0" smtClean="0">
              <a:latin typeface="Courier New" pitchFamily="49" charset="0"/>
              <a:cs typeface="Courier New" pitchFamily="49" charset="0"/>
            </a:endParaRPr>
          </a:p>
          <a:p>
            <a:pPr indent="0">
              <a:spcBef>
                <a:spcPts val="0"/>
              </a:spcBef>
              <a:buFont typeface="Arial" charset="0"/>
              <a:buNone/>
              <a:defRPr/>
            </a:pPr>
            <a:endParaRPr lang="en-US" sz="1300" dirty="0" smtClean="0">
              <a:latin typeface="Courier New" pitchFamily="49" charset="0"/>
              <a:cs typeface="Courier New" pitchFamily="49" charset="0"/>
            </a:endParaRPr>
          </a:p>
          <a:p>
            <a:pPr marL="0" indent="0">
              <a:spcBef>
                <a:spcPts val="0"/>
              </a:spcBef>
              <a:buFont typeface="Arial" charset="0"/>
              <a:buNone/>
              <a:defRPr/>
            </a:pPr>
            <a:r>
              <a:rPr lang="en-US" sz="1300" b="1" dirty="0" smtClean="0">
                <a:latin typeface="Courier New" pitchFamily="49" charset="0"/>
                <a:cs typeface="Courier New" pitchFamily="49" charset="0"/>
              </a:rPr>
              <a:t>. </a:t>
            </a: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ttest</a:t>
            </a:r>
            <a:r>
              <a:rPr lang="en-US" sz="1300" b="1" dirty="0">
                <a:latin typeface="Courier New" pitchFamily="49" charset="0"/>
                <a:cs typeface="Courier New" pitchFamily="49" charset="0"/>
              </a:rPr>
              <a:t> peth3_log10==peth0_log10</a:t>
            </a:r>
          </a:p>
          <a:p>
            <a:pPr marL="0" indent="0">
              <a:spcBef>
                <a:spcPts val="0"/>
              </a:spcBef>
              <a:buFont typeface="Arial" charset="0"/>
              <a:buNone/>
              <a:defRPr/>
            </a:pPr>
            <a:endParaRPr lang="en-US" sz="1300" b="1" dirty="0">
              <a:latin typeface="Courier New" pitchFamily="49" charset="0"/>
              <a:cs typeface="Courier New" pitchFamily="49" charset="0"/>
            </a:endParaRPr>
          </a:p>
          <a:p>
            <a:pPr marL="0" indent="0">
              <a:spcBef>
                <a:spcPts val="0"/>
              </a:spcBef>
              <a:buFont typeface="Arial" charset="0"/>
              <a:buNone/>
              <a:defRPr/>
            </a:pPr>
            <a:r>
              <a:rPr lang="en-US" sz="1300" b="1" dirty="0">
                <a:latin typeface="Courier New" pitchFamily="49" charset="0"/>
                <a:cs typeface="Courier New" pitchFamily="49" charset="0"/>
              </a:rPr>
              <a:t>Paired t test</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Variable |     </a:t>
            </a:r>
            <a:r>
              <a:rPr lang="en-US" sz="1300" b="1" dirty="0" err="1">
                <a:latin typeface="Courier New" pitchFamily="49" charset="0"/>
                <a:cs typeface="Courier New" pitchFamily="49" charset="0"/>
              </a:rPr>
              <a:t>Obs</a:t>
            </a:r>
            <a:r>
              <a:rPr lang="en-US" sz="1300" b="1" dirty="0">
                <a:latin typeface="Courier New" pitchFamily="49" charset="0"/>
                <a:cs typeface="Courier New" pitchFamily="49" charset="0"/>
              </a:rPr>
              <a:t>        Mean    Std. Err.   Std. Dev.   [95% Conf. Interval]</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peth3~10 |     177    1.426734    .0686534    .9133744    1.291244    1.562224</a:t>
            </a:r>
          </a:p>
          <a:p>
            <a:pPr marL="0" indent="0">
              <a:spcBef>
                <a:spcPts val="0"/>
              </a:spcBef>
              <a:buFont typeface="Arial" charset="0"/>
              <a:buNone/>
              <a:defRPr/>
            </a:pPr>
            <a:r>
              <a:rPr lang="en-US" sz="1300" b="1" dirty="0">
                <a:latin typeface="Courier New" pitchFamily="49" charset="0"/>
                <a:cs typeface="Courier New" pitchFamily="49" charset="0"/>
              </a:rPr>
              <a:t>peth0~10 |     177    1.528287    .0690468    .9186077    1.392021    1.664553</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    diff |     177    -.101553    .0434672    .5782935    -.187337    -.015769</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     mean(diff) = mean(peth3_log10 - peth0_log10)                 t =  -2.3363</a:t>
            </a:r>
          </a:p>
          <a:p>
            <a:pPr marL="0" indent="0">
              <a:spcBef>
                <a:spcPts val="0"/>
              </a:spcBef>
              <a:buFont typeface="Arial" charset="0"/>
              <a:buNone/>
              <a:defRPr/>
            </a:pPr>
            <a:r>
              <a:rPr lang="en-US" sz="1300" b="1" dirty="0">
                <a:latin typeface="Courier New" pitchFamily="49" charset="0"/>
                <a:cs typeface="Courier New" pitchFamily="49" charset="0"/>
              </a:rPr>
              <a:t> Ho: mean(diff) = 0                              degrees of freedom =      176</a:t>
            </a:r>
          </a:p>
          <a:p>
            <a:pPr marL="0" indent="0">
              <a:spcBef>
                <a:spcPts val="0"/>
              </a:spcBef>
              <a:buFont typeface="Arial" charset="0"/>
              <a:buNone/>
              <a:defRPr/>
            </a:pPr>
            <a:endParaRPr lang="en-US" sz="1300" b="1" dirty="0">
              <a:latin typeface="Courier New" pitchFamily="49" charset="0"/>
              <a:cs typeface="Courier New" pitchFamily="49" charset="0"/>
            </a:endParaRPr>
          </a:p>
          <a:p>
            <a:pPr marL="0" indent="0">
              <a:spcBef>
                <a:spcPts val="0"/>
              </a:spcBef>
              <a:buFont typeface="Arial" charset="0"/>
              <a:buNone/>
              <a:defRPr/>
            </a:pPr>
            <a:r>
              <a:rPr lang="en-US" sz="1300" b="1" dirty="0">
                <a:latin typeface="Courier New" pitchFamily="49" charset="0"/>
                <a:cs typeface="Courier New" pitchFamily="49" charset="0"/>
              </a:rPr>
              <a:t> Ha: mean(diff) &lt; 0           Ha: mean(diff) != 0           Ha: mean(diff) &gt; 0</a:t>
            </a:r>
          </a:p>
          <a:p>
            <a:pPr marL="0" indent="0">
              <a:spcBef>
                <a:spcPts val="0"/>
              </a:spcBef>
              <a:buFont typeface="Arial" charset="0"/>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&lt; t) = 0.0103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&gt; |t|) = 0.0206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&gt; t) = 0.9897</a:t>
            </a:r>
          </a:p>
          <a:p>
            <a:pPr marL="0" indent="0">
              <a:spcBef>
                <a:spcPts val="0"/>
              </a:spcBef>
              <a:buFont typeface="Arial" charset="0"/>
              <a:buNone/>
              <a:defRPr/>
            </a:pPr>
            <a:endParaRPr lang="en-US" sz="1300" b="1" dirty="0">
              <a:latin typeface="Courier New" pitchFamily="49" charset="0"/>
              <a:cs typeface="Courier New" pitchFamily="49" charset="0"/>
            </a:endParaRPr>
          </a:p>
          <a:p>
            <a:pPr indent="0">
              <a:spcBef>
                <a:spcPts val="0"/>
              </a:spcBef>
              <a:buFont typeface="Arial" charset="0"/>
              <a:buNone/>
              <a:defRPr/>
            </a:pPr>
            <a:endParaRPr lang="en-US" sz="1300" dirty="0" smtClean="0">
              <a:latin typeface="Courier New" pitchFamily="49" charset="0"/>
              <a:cs typeface="Courier New" pitchFamily="49" charset="0"/>
            </a:endParaRPr>
          </a:p>
          <a:p>
            <a:pPr indent="0">
              <a:spcBef>
                <a:spcPts val="0"/>
              </a:spcBef>
              <a:buFont typeface="Arial" charset="0"/>
              <a:buNone/>
              <a:defRPr/>
            </a:pPr>
            <a:endParaRPr lang="en-US" sz="1300" dirty="0" smtClean="0">
              <a:latin typeface="Courier New" pitchFamily="49" charset="0"/>
              <a:cs typeface="Courier New" pitchFamily="49" charset="0"/>
            </a:endParaRPr>
          </a:p>
          <a:p>
            <a:pPr indent="0">
              <a:spcBef>
                <a:spcPts val="0"/>
              </a:spcBef>
              <a:buFont typeface="Arial" charset="0"/>
              <a:buNone/>
              <a:defRPr/>
            </a:pPr>
            <a:r>
              <a:rPr lang="en-US" sz="1300" dirty="0" smtClean="0">
                <a:latin typeface="Courier New" pitchFamily="49" charset="0"/>
                <a:cs typeface="Courier New" pitchFamily="49" charset="0"/>
              </a:rPr>
              <a:t>. 	</a:t>
            </a:r>
          </a:p>
        </p:txBody>
      </p:sp>
      <p:sp>
        <p:nvSpPr>
          <p:cNvPr id="32772" name="Oval 7"/>
          <p:cNvSpPr>
            <a:spLocks noChangeArrowheads="1"/>
          </p:cNvSpPr>
          <p:nvPr/>
        </p:nvSpPr>
        <p:spPr bwMode="auto">
          <a:xfrm>
            <a:off x="3051175" y="5105400"/>
            <a:ext cx="2663825" cy="838200"/>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 name="Rectangle 2"/>
          <p:cNvSpPr txBox="1">
            <a:spLocks noChangeArrowheads="1"/>
          </p:cNvSpPr>
          <p:nvPr/>
        </p:nvSpPr>
        <p:spPr bwMode="auto">
          <a:xfrm>
            <a:off x="342900" y="152400"/>
            <a:ext cx="8458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smtClean="0"/>
              <a:t>Comparison of two means: </a:t>
            </a:r>
            <a:r>
              <a:rPr lang="en-US" sz="4000" i="1" smtClean="0"/>
              <a:t>paired</a:t>
            </a:r>
            <a:r>
              <a:rPr lang="en-US" sz="4000" smtClean="0"/>
              <a:t> t-test</a:t>
            </a:r>
            <a:endParaRPr lang="en-US" sz="4000" dirty="0" smtClean="0"/>
          </a:p>
        </p:txBody>
      </p:sp>
    </p:spTree>
    <p:extLst>
      <p:ext uri="{BB962C8B-B14F-4D97-AF65-F5344CB8AC3E}">
        <p14:creationId xmlns:p14="http://schemas.microsoft.com/office/powerpoint/2010/main" val="24446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Confidence intervals</a:t>
            </a:r>
            <a:endParaRPr lang="en-US" dirty="0"/>
          </a:p>
        </p:txBody>
      </p:sp>
      <p:sp>
        <p:nvSpPr>
          <p:cNvPr id="3" name="Content Placeholder 2"/>
          <p:cNvSpPr>
            <a:spLocks noGrp="1"/>
          </p:cNvSpPr>
          <p:nvPr>
            <p:ph idx="1"/>
          </p:nvPr>
        </p:nvSpPr>
        <p:spPr>
          <a:xfrm>
            <a:off x="304800" y="1219200"/>
            <a:ext cx="8534400" cy="5029200"/>
          </a:xfrm>
        </p:spPr>
        <p:txBody>
          <a:bodyPr>
            <a:normAutofit/>
          </a:bodyPr>
          <a:lstStyle/>
          <a:p>
            <a:r>
              <a:rPr lang="en-US" sz="2400" dirty="0" smtClean="0"/>
              <a:t>Knowing the distribution of the sample means we write down</a:t>
            </a:r>
          </a:p>
          <a:p>
            <a:pPr marL="0" indent="0">
              <a:buNone/>
            </a:pPr>
            <a:endParaRPr lang="en-US" sz="2400" dirty="0"/>
          </a:p>
          <a:p>
            <a:pPr marL="0" indent="0">
              <a:buNone/>
            </a:pPr>
            <a:r>
              <a:rPr lang="en-US" sz="2400" dirty="0" smtClean="0"/>
              <a:t>    and do the math to get</a:t>
            </a:r>
          </a:p>
          <a:p>
            <a:pPr marL="0" indent="0">
              <a:buNone/>
            </a:pPr>
            <a:endParaRPr lang="en-US" sz="2400" dirty="0"/>
          </a:p>
          <a:p>
            <a:r>
              <a:rPr lang="en-US" sz="2400" dirty="0" smtClean="0"/>
              <a:t>If you had drawn your sample 100 times, approximately 95 of the confidence intervals would include the true population mean µ.</a:t>
            </a:r>
          </a:p>
          <a:p>
            <a:pPr lvl="1"/>
            <a:r>
              <a:rPr lang="en-US" sz="2400" dirty="0" smtClean="0"/>
              <a:t>The interval is random.</a:t>
            </a:r>
          </a:p>
          <a:p>
            <a:r>
              <a:rPr lang="en-US" sz="2400" dirty="0" smtClean="0"/>
              <a:t>These intervals can be derived for any point estimate, e.g. risk ratio, rate, etc. with known distribution</a:t>
            </a:r>
            <a:r>
              <a:rPr lang="en-US" sz="2400" dirty="0" smtClean="0"/>
              <a:t>.</a:t>
            </a:r>
          </a:p>
          <a:p>
            <a:r>
              <a:rPr lang="en-US" sz="2400" dirty="0" smtClean="0"/>
              <a:t>We use either z or t depending on whether the variance is known</a:t>
            </a:r>
            <a:endParaRPr lang="en-US" sz="2400" dirty="0"/>
          </a:p>
        </p:txBody>
      </p:sp>
      <p:sp>
        <p:nvSpPr>
          <p:cNvPr id="4" name="Slide Number Placeholder 3"/>
          <p:cNvSpPr>
            <a:spLocks noGrp="1"/>
          </p:cNvSpPr>
          <p:nvPr>
            <p:ph type="sldNum" sz="quarter" idx="12"/>
          </p:nvPr>
        </p:nvSpPr>
        <p:spPr/>
        <p:txBody>
          <a:bodyPr/>
          <a:lstStyle/>
          <a:p>
            <a:pPr>
              <a:defRPr/>
            </a:pPr>
            <a:fld id="{62F44F73-CFE1-4861-BB8A-11556CC4F381}" type="slidenum">
              <a:rPr lang="en-US" smtClean="0"/>
              <a:pPr>
                <a:defRPr/>
              </a:pPr>
              <a:t>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60370742"/>
              </p:ext>
            </p:extLst>
          </p:nvPr>
        </p:nvGraphicFramePr>
        <p:xfrm>
          <a:off x="2895600" y="1600200"/>
          <a:ext cx="2743200" cy="527538"/>
        </p:xfrm>
        <a:graphic>
          <a:graphicData uri="http://schemas.openxmlformats.org/presentationml/2006/ole">
            <mc:AlternateContent xmlns:mc="http://schemas.openxmlformats.org/markup-compatibility/2006">
              <mc:Choice xmlns:v="urn:schemas-microsoft-com:vml" Requires="v">
                <p:oleObj spid="_x0000_s83014" name="Equation" r:id="rId3" imgW="2019300" imgH="533400" progId="Equation.3">
                  <p:embed/>
                </p:oleObj>
              </mc:Choice>
              <mc:Fallback>
                <p:oleObj name="Equation" r:id="rId3" imgW="2019300" imgH="5334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600200"/>
                        <a:ext cx="2743200" cy="527538"/>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061720075"/>
              </p:ext>
            </p:extLst>
          </p:nvPr>
        </p:nvGraphicFramePr>
        <p:xfrm>
          <a:off x="3619500" y="2235688"/>
          <a:ext cx="4038600" cy="525991"/>
        </p:xfrm>
        <a:graphic>
          <a:graphicData uri="http://schemas.openxmlformats.org/presentationml/2006/ole">
            <mc:AlternateContent xmlns:mc="http://schemas.openxmlformats.org/markup-compatibility/2006">
              <mc:Choice xmlns:v="urn:schemas-microsoft-com:vml" Requires="v">
                <p:oleObj spid="_x0000_s83015" name="Equation" r:id="rId5" imgW="3009900" imgH="330200" progId="Equation.3">
                  <p:embed/>
                </p:oleObj>
              </mc:Choice>
              <mc:Fallback>
                <p:oleObj name="Equation" r:id="rId5" imgW="3009900" imgH="3302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9500" y="2235688"/>
                        <a:ext cx="4038600" cy="52599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1861099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7454" y="152400"/>
            <a:ext cx="9296400" cy="1139825"/>
          </a:xfrm>
        </p:spPr>
        <p:txBody>
          <a:bodyPr/>
          <a:lstStyle/>
          <a:p>
            <a:pPr eaLnBrk="1" hangingPunct="1"/>
            <a:r>
              <a:rPr lang="en-US" altLang="en-US" dirty="0" smtClean="0"/>
              <a:t>Comparison of two </a:t>
            </a:r>
            <a:r>
              <a:rPr lang="en-US" altLang="en-US" i="1" dirty="0" smtClean="0"/>
              <a:t>independent </a:t>
            </a:r>
            <a:r>
              <a:rPr lang="en-US" altLang="en-US" dirty="0" smtClean="0"/>
              <a:t>means</a:t>
            </a:r>
            <a:endParaRPr lang="en-US" altLang="en-US" dirty="0" smtClean="0"/>
          </a:p>
        </p:txBody>
      </p:sp>
      <p:sp>
        <p:nvSpPr>
          <p:cNvPr id="33795" name="Rectangle 3"/>
          <p:cNvSpPr>
            <a:spLocks noGrp="1" noChangeArrowheads="1"/>
          </p:cNvSpPr>
          <p:nvPr>
            <p:ph type="body" sz="half" idx="1"/>
          </p:nvPr>
        </p:nvSpPr>
        <p:spPr>
          <a:xfrm>
            <a:off x="304800" y="1524000"/>
            <a:ext cx="8305800" cy="5257800"/>
          </a:xfrm>
        </p:spPr>
        <p:txBody>
          <a:bodyPr/>
          <a:lstStyle/>
          <a:p>
            <a:pPr eaLnBrk="1" hangingPunct="1"/>
            <a:r>
              <a:rPr lang="en-US" altLang="en-US" sz="2800" dirty="0" smtClean="0"/>
              <a:t>The goal is to compare means from two </a:t>
            </a:r>
            <a:r>
              <a:rPr lang="en-US" altLang="en-US" sz="2800" u="sng" dirty="0" smtClean="0"/>
              <a:t>independent samples </a:t>
            </a:r>
            <a:endParaRPr lang="en-US" altLang="en-US" sz="2800" dirty="0" smtClean="0"/>
          </a:p>
          <a:p>
            <a:pPr eaLnBrk="1" hangingPunct="1"/>
            <a:r>
              <a:rPr lang="en-US" altLang="en-US" sz="2800" dirty="0" smtClean="0"/>
              <a:t>Two different populations</a:t>
            </a:r>
          </a:p>
          <a:p>
            <a:pPr lvl="1" eaLnBrk="1" hangingPunct="1"/>
            <a:r>
              <a:rPr lang="en-US" altLang="en-US" sz="2400" dirty="0" smtClean="0"/>
              <a:t>E.g. vaccine versus placebo group</a:t>
            </a:r>
          </a:p>
          <a:p>
            <a:pPr lvl="1" eaLnBrk="1" hangingPunct="1"/>
            <a:r>
              <a:rPr lang="en-US" altLang="en-US" sz="2400" dirty="0" smtClean="0"/>
              <a:t>E.g. women with adequate versus in adequate micronutrient levels</a:t>
            </a:r>
          </a:p>
          <a:p>
            <a:pPr eaLnBrk="1" hangingPunct="1"/>
            <a:r>
              <a:rPr lang="en-US" altLang="en-US" sz="2800" dirty="0" smtClean="0"/>
              <a:t>Even </a:t>
            </a:r>
            <a:r>
              <a:rPr lang="en-US" altLang="en-US" sz="2800" dirty="0"/>
              <a:t>though the null and alternative hypotheses are the same as for the paired t-test, the test is different, </a:t>
            </a:r>
            <a:r>
              <a:rPr lang="en-US" altLang="en-US" sz="2800" u="sng" dirty="0"/>
              <a:t>it is wrong </a:t>
            </a:r>
            <a:r>
              <a:rPr lang="en-US" altLang="en-US" sz="2800" dirty="0"/>
              <a:t>to use a paired t-test with independent samples and vice versa</a:t>
            </a:r>
            <a:endParaRPr lang="en-US" altLang="en-US" sz="2800" u="sng" dirty="0"/>
          </a:p>
          <a:p>
            <a:pPr eaLnBrk="1" hangingPunct="1">
              <a:buFont typeface="Arial" charset="0"/>
              <a:buNone/>
            </a:pPr>
            <a:endParaRPr lang="en-US" altLang="en-US" sz="2800" u="sng" dirty="0" smtClean="0"/>
          </a:p>
        </p:txBody>
      </p:sp>
    </p:spTree>
    <p:extLst>
      <p:ext uri="{BB962C8B-B14F-4D97-AF65-F5344CB8AC3E}">
        <p14:creationId xmlns:p14="http://schemas.microsoft.com/office/powerpoint/2010/main" val="4534870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sz="half" idx="1"/>
          </p:nvPr>
        </p:nvSpPr>
        <p:spPr>
          <a:xfrm>
            <a:off x="267346" y="1143000"/>
            <a:ext cx="8686800" cy="5257800"/>
          </a:xfrm>
        </p:spPr>
        <p:txBody>
          <a:bodyPr/>
          <a:lstStyle/>
          <a:p>
            <a:pPr eaLnBrk="1" hangingPunct="1"/>
            <a:r>
              <a:rPr lang="en-US" altLang="en-US" sz="2800" dirty="0" smtClean="0"/>
              <a:t>So we can calculate a </a:t>
            </a:r>
            <a:r>
              <a:rPr lang="en-US" altLang="en-US" sz="2800" dirty="0" smtClean="0"/>
              <a:t>t or a z-score </a:t>
            </a:r>
            <a:r>
              <a:rPr lang="en-US" altLang="en-US" sz="2800" dirty="0" smtClean="0"/>
              <a:t>for the difference in the means and compare it to the standard normal distribution.  The test </a:t>
            </a:r>
            <a:r>
              <a:rPr lang="en-US" altLang="en-US" sz="2800" dirty="0" smtClean="0"/>
              <a:t>statistics are:</a:t>
            </a:r>
            <a:endParaRPr lang="en-US" altLang="en-US" sz="2800" dirty="0" smtClean="0"/>
          </a:p>
          <a:p>
            <a:pPr eaLnBrk="1" hangingPunct="1">
              <a:buFont typeface="Wingdings" pitchFamily="2" charset="2"/>
              <a:buNone/>
            </a:pPr>
            <a:endParaRPr lang="en-US" altLang="en-US" sz="2800" dirty="0" smtClean="0"/>
          </a:p>
        </p:txBody>
      </p:sp>
      <p:graphicFrame>
        <p:nvGraphicFramePr>
          <p:cNvPr id="37892" name="Object 7"/>
          <p:cNvGraphicFramePr>
            <a:graphicFrameLocks noChangeAspect="1"/>
          </p:cNvGraphicFramePr>
          <p:nvPr>
            <p:extLst>
              <p:ext uri="{D42A27DB-BD31-4B8C-83A1-F6EECF244321}">
                <p14:modId xmlns:p14="http://schemas.microsoft.com/office/powerpoint/2010/main" val="2022652804"/>
              </p:ext>
            </p:extLst>
          </p:nvPr>
        </p:nvGraphicFramePr>
        <p:xfrm>
          <a:off x="851882" y="2570808"/>
          <a:ext cx="4583113" cy="1295400"/>
        </p:xfrm>
        <a:graphic>
          <a:graphicData uri="http://schemas.openxmlformats.org/presentationml/2006/ole">
            <mc:AlternateContent xmlns:mc="http://schemas.openxmlformats.org/markup-compatibility/2006">
              <mc:Choice xmlns:v="urn:schemas-microsoft-com:vml" Requires="v">
                <p:oleObj spid="_x0000_s87058" name="Equation" r:id="rId4" imgW="1663700" imgH="469900" progId="Equation.3">
                  <p:embed/>
                </p:oleObj>
              </mc:Choice>
              <mc:Fallback>
                <p:oleObj name="Equation" r:id="rId4" imgW="1663700" imgH="469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1882" y="2570808"/>
                        <a:ext cx="4583113" cy="1295400"/>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8" name="Rectangle 2"/>
          <p:cNvSpPr>
            <a:spLocks noGrp="1" noChangeArrowheads="1"/>
          </p:cNvSpPr>
          <p:nvPr>
            <p:ph type="title"/>
          </p:nvPr>
        </p:nvSpPr>
        <p:spPr>
          <a:xfrm>
            <a:off x="-37454" y="152400"/>
            <a:ext cx="9296400" cy="1139825"/>
          </a:xfrm>
        </p:spPr>
        <p:txBody>
          <a:bodyPr/>
          <a:lstStyle/>
          <a:p>
            <a:pPr eaLnBrk="1" hangingPunct="1"/>
            <a:r>
              <a:rPr lang="en-US" altLang="en-US" dirty="0" smtClean="0"/>
              <a:t>Comparison of two </a:t>
            </a:r>
            <a:r>
              <a:rPr lang="en-US" altLang="en-US" i="1" dirty="0" smtClean="0"/>
              <a:t>independent </a:t>
            </a:r>
            <a:r>
              <a:rPr lang="en-US" altLang="en-US" dirty="0" smtClean="0"/>
              <a:t>means</a:t>
            </a:r>
            <a:endParaRPr lang="en-US" altLang="en-US" dirty="0" smtClean="0"/>
          </a:p>
        </p:txBody>
      </p:sp>
      <p:graphicFrame>
        <p:nvGraphicFramePr>
          <p:cNvPr id="9" name="Object 7"/>
          <p:cNvGraphicFramePr>
            <a:graphicFrameLocks noGrp="1" noChangeAspect="1"/>
          </p:cNvGraphicFramePr>
          <p:nvPr>
            <p:ph sz="half" idx="2"/>
            <p:extLst>
              <p:ext uri="{D42A27DB-BD31-4B8C-83A1-F6EECF244321}">
                <p14:modId xmlns:p14="http://schemas.microsoft.com/office/powerpoint/2010/main" val="59544818"/>
              </p:ext>
            </p:extLst>
          </p:nvPr>
        </p:nvGraphicFramePr>
        <p:xfrm>
          <a:off x="3554547" y="3962400"/>
          <a:ext cx="5387975" cy="2590800"/>
        </p:xfrm>
        <a:graphic>
          <a:graphicData uri="http://schemas.openxmlformats.org/presentationml/2006/ole">
            <mc:AlternateContent xmlns:mc="http://schemas.openxmlformats.org/markup-compatibility/2006">
              <mc:Choice xmlns:v="urn:schemas-microsoft-com:vml" Requires="v">
                <p:oleObj spid="_x0000_s87059" name="Equation" r:id="rId6" imgW="2006600" imgH="965200" progId="Equation.3">
                  <p:embed/>
                </p:oleObj>
              </mc:Choice>
              <mc:Fallback>
                <p:oleObj name="Equation" r:id="rId6" imgW="2006600" imgH="9652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54547" y="3962400"/>
                        <a:ext cx="5387975" cy="25908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9624713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609600" y="1205101"/>
            <a:ext cx="8534400" cy="4876800"/>
          </a:xfrm>
        </p:spPr>
        <p:txBody>
          <a:bodyPr/>
          <a:lstStyle/>
          <a:p>
            <a:pPr eaLnBrk="1" hangingPunct="1">
              <a:lnSpc>
                <a:spcPct val="90000"/>
              </a:lnSpc>
            </a:pPr>
            <a:r>
              <a:rPr lang="en-US" altLang="en-US" sz="2800" dirty="0" smtClean="0"/>
              <a:t>Study of non-pneumatic anti-shock garment (Miller et al)</a:t>
            </a:r>
          </a:p>
          <a:p>
            <a:pPr eaLnBrk="1" hangingPunct="1">
              <a:lnSpc>
                <a:spcPct val="90000"/>
              </a:lnSpc>
            </a:pPr>
            <a:r>
              <a:rPr lang="en-US" altLang="en-US" sz="2800" dirty="0" smtClean="0"/>
              <a:t>Two groups – pre-intervention received usual treatment, intervention group received NASG</a:t>
            </a:r>
          </a:p>
          <a:p>
            <a:pPr eaLnBrk="1" hangingPunct="1">
              <a:lnSpc>
                <a:spcPct val="90000"/>
              </a:lnSpc>
            </a:pPr>
            <a:r>
              <a:rPr lang="en-US" altLang="en-US" sz="2800" dirty="0" smtClean="0"/>
              <a:t>Comparison of hemorrhaging in the two groups</a:t>
            </a:r>
          </a:p>
          <a:p>
            <a:pPr eaLnBrk="1" hangingPunct="1">
              <a:lnSpc>
                <a:spcPct val="90000"/>
              </a:lnSpc>
            </a:pPr>
            <a:r>
              <a:rPr lang="en-US" altLang="en-US" sz="2800" dirty="0" smtClean="0"/>
              <a:t>Null hypothesis:  The hemorrhaging is the same in the two groups   H</a:t>
            </a:r>
            <a:r>
              <a:rPr lang="en-US" altLang="en-US" sz="2800" baseline="-25000" dirty="0" smtClean="0"/>
              <a:t>0</a:t>
            </a:r>
            <a:r>
              <a:rPr lang="en-US" altLang="en-US" sz="2800" dirty="0" smtClean="0"/>
              <a:t>: </a:t>
            </a:r>
            <a:r>
              <a:rPr lang="el-GR" altLang="en-US" sz="2800" dirty="0" smtClean="0">
                <a:cs typeface="Arial" charset="0"/>
              </a:rPr>
              <a:t>μ</a:t>
            </a:r>
            <a:r>
              <a:rPr lang="en-US" altLang="en-US" sz="2800" baseline="-25000" dirty="0" smtClean="0">
                <a:cs typeface="Arial" charset="0"/>
              </a:rPr>
              <a:t>1</a:t>
            </a:r>
            <a:r>
              <a:rPr lang="en-US" altLang="en-US" sz="2800" dirty="0" smtClean="0">
                <a:cs typeface="Arial" charset="0"/>
              </a:rPr>
              <a:t>=</a:t>
            </a:r>
            <a:r>
              <a:rPr lang="el-GR" altLang="en-US" sz="2800" dirty="0" smtClean="0">
                <a:cs typeface="Arial" charset="0"/>
              </a:rPr>
              <a:t>μ</a:t>
            </a:r>
            <a:r>
              <a:rPr lang="en-US" altLang="en-US" sz="2800" baseline="-25000" dirty="0" smtClean="0">
                <a:cs typeface="Arial" charset="0"/>
              </a:rPr>
              <a:t>2 </a:t>
            </a:r>
          </a:p>
          <a:p>
            <a:pPr eaLnBrk="1" hangingPunct="1">
              <a:lnSpc>
                <a:spcPct val="90000"/>
              </a:lnSpc>
              <a:buFont typeface="Arial" charset="0"/>
              <a:buNone/>
            </a:pPr>
            <a:r>
              <a:rPr lang="en-US" altLang="en-US" sz="2800" dirty="0" smtClean="0"/>
              <a:t>                    </a:t>
            </a:r>
            <a:r>
              <a:rPr lang="en-US" altLang="en-US" sz="2800" dirty="0" smtClean="0"/>
              <a:t>       H</a:t>
            </a:r>
            <a:r>
              <a:rPr lang="en-US" altLang="en-US" sz="2800" baseline="-25000" dirty="0" smtClean="0"/>
              <a:t>A</a:t>
            </a:r>
            <a:r>
              <a:rPr lang="en-US" altLang="en-US" sz="2800" dirty="0" smtClean="0"/>
              <a:t>: </a:t>
            </a:r>
            <a:r>
              <a:rPr lang="el-GR" altLang="en-US" sz="2800" dirty="0" smtClean="0">
                <a:cs typeface="Arial" charset="0"/>
              </a:rPr>
              <a:t>μ</a:t>
            </a:r>
            <a:r>
              <a:rPr lang="en-US" altLang="en-US" sz="2800" baseline="-25000" dirty="0" smtClean="0">
                <a:cs typeface="Arial" charset="0"/>
              </a:rPr>
              <a:t>1</a:t>
            </a:r>
            <a:r>
              <a:rPr lang="en-US" altLang="en-US" sz="2800" dirty="0" smtClean="0">
                <a:cs typeface="Arial" charset="0"/>
              </a:rPr>
              <a:t>≠</a:t>
            </a:r>
            <a:r>
              <a:rPr lang="el-GR" altLang="en-US" sz="2800" dirty="0" smtClean="0">
                <a:cs typeface="Arial" charset="0"/>
              </a:rPr>
              <a:t>μ</a:t>
            </a:r>
            <a:r>
              <a:rPr lang="en-US" altLang="en-US" sz="2800" baseline="-25000" dirty="0" smtClean="0">
                <a:cs typeface="Arial" charset="0"/>
              </a:rPr>
              <a:t>2</a:t>
            </a:r>
            <a:endParaRPr lang="en-US" altLang="en-US" sz="2800" dirty="0" smtClean="0">
              <a:cs typeface="Arial" charset="0"/>
            </a:endParaRPr>
          </a:p>
          <a:p>
            <a:pPr eaLnBrk="1" hangingPunct="1">
              <a:lnSpc>
                <a:spcPct val="90000"/>
              </a:lnSpc>
            </a:pPr>
            <a:r>
              <a:rPr lang="en-US" altLang="en-US" sz="2800" dirty="0" smtClean="0"/>
              <a:t>The </a:t>
            </a:r>
            <a:r>
              <a:rPr lang="en-US" altLang="en-US" sz="2800" dirty="0" smtClean="0"/>
              <a:t>data</a:t>
            </a:r>
            <a:r>
              <a:rPr lang="en-US" altLang="en-US" sz="2800" dirty="0" smtClean="0"/>
              <a:t>:  External </a:t>
            </a:r>
            <a:r>
              <a:rPr lang="en-US" altLang="en-US" sz="2800" dirty="0" smtClean="0"/>
              <a:t>blood loss after entry:</a:t>
            </a:r>
          </a:p>
          <a:p>
            <a:pPr lvl="1" eaLnBrk="1" hangingPunct="1">
              <a:lnSpc>
                <a:spcPct val="90000"/>
              </a:lnSpc>
            </a:pPr>
            <a:r>
              <a:rPr lang="en-US" altLang="en-US" sz="2000" dirty="0" smtClean="0"/>
              <a:t>Pre-intervention group (n=83) mean blood loss =340.4 SD=248.2</a:t>
            </a:r>
          </a:p>
          <a:p>
            <a:pPr lvl="1" eaLnBrk="1" hangingPunct="1">
              <a:lnSpc>
                <a:spcPct val="90000"/>
              </a:lnSpc>
            </a:pPr>
            <a:r>
              <a:rPr lang="en-US" altLang="en-US" sz="2000" dirty="0" smtClean="0"/>
              <a:t>Intervention group (n=83) mean blood loss =73.5   SD=93.9</a:t>
            </a:r>
          </a:p>
        </p:txBody>
      </p:sp>
      <p:sp>
        <p:nvSpPr>
          <p:cNvPr id="5" name="Rectangle 2"/>
          <p:cNvSpPr>
            <a:spLocks noGrp="1" noChangeArrowheads="1"/>
          </p:cNvSpPr>
          <p:nvPr>
            <p:ph type="title"/>
          </p:nvPr>
        </p:nvSpPr>
        <p:spPr>
          <a:xfrm>
            <a:off x="-37454" y="152400"/>
            <a:ext cx="9296400" cy="1139825"/>
          </a:xfrm>
        </p:spPr>
        <p:txBody>
          <a:bodyPr/>
          <a:lstStyle/>
          <a:p>
            <a:pPr eaLnBrk="1" hangingPunct="1"/>
            <a:r>
              <a:rPr lang="en-US" altLang="en-US" dirty="0" smtClean="0"/>
              <a:t>Comparison of two </a:t>
            </a:r>
            <a:r>
              <a:rPr lang="en-US" altLang="en-US" i="1" dirty="0" smtClean="0"/>
              <a:t>independent </a:t>
            </a:r>
            <a:r>
              <a:rPr lang="en-US" altLang="en-US" dirty="0" smtClean="0"/>
              <a:t>means</a:t>
            </a:r>
            <a:endParaRPr lang="en-US" altLang="en-US" dirty="0" smtClean="0"/>
          </a:p>
        </p:txBody>
      </p:sp>
    </p:spTree>
    <p:extLst>
      <p:ext uri="{BB962C8B-B14F-4D97-AF65-F5344CB8AC3E}">
        <p14:creationId xmlns:p14="http://schemas.microsoft.com/office/powerpoint/2010/main" val="29806117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81000" y="155575"/>
            <a:ext cx="8229600" cy="1139825"/>
          </a:xfrm>
        </p:spPr>
        <p:txBody>
          <a:bodyPr/>
          <a:lstStyle/>
          <a:p>
            <a:pPr eaLnBrk="1" hangingPunct="1"/>
            <a:r>
              <a:rPr lang="en-US" altLang="en-US" sz="4000" smtClean="0"/>
              <a:t>Comparison of two means, example</a:t>
            </a:r>
          </a:p>
        </p:txBody>
      </p:sp>
      <p:sp>
        <p:nvSpPr>
          <p:cNvPr id="43011" name="Rectangle 6"/>
          <p:cNvSpPr>
            <a:spLocks noGrp="1" noChangeArrowheads="1"/>
          </p:cNvSpPr>
          <p:nvPr>
            <p:ph idx="1"/>
          </p:nvPr>
        </p:nvSpPr>
        <p:spPr>
          <a:xfrm>
            <a:off x="304800" y="1371600"/>
            <a:ext cx="8610600" cy="4525963"/>
          </a:xfrm>
        </p:spPr>
        <p:txBody>
          <a:bodyPr/>
          <a:lstStyle/>
          <a:p>
            <a:pPr eaLnBrk="1" hangingPunct="1">
              <a:lnSpc>
                <a:spcPct val="80000"/>
              </a:lnSpc>
              <a:buFont typeface="Wingdings" pitchFamily="2" charset="2"/>
              <a:buNone/>
            </a:pPr>
            <a:r>
              <a:rPr lang="en-US" altLang="en-US" sz="1600" b="1" dirty="0" smtClean="0">
                <a:latin typeface="Arial" charset="0"/>
                <a:cs typeface="Arial" charset="0"/>
              </a:rPr>
              <a:t>*</a:t>
            </a:r>
            <a:r>
              <a:rPr lang="en-US" altLang="en-US" sz="1600" dirty="0" smtClean="0">
                <a:latin typeface="Arial" charset="0"/>
                <a:cs typeface="Arial" charset="0"/>
              </a:rPr>
              <a:t> </a:t>
            </a:r>
            <a:r>
              <a:rPr lang="en-US" altLang="en-US" sz="1600" b="1" dirty="0" err="1" smtClean="0">
                <a:latin typeface="Arial" charset="0"/>
                <a:cs typeface="Arial" charset="0"/>
              </a:rPr>
              <a:t>ttesti</a:t>
            </a:r>
            <a:r>
              <a:rPr lang="en-US" altLang="en-US" sz="1600" b="1" dirty="0" smtClean="0">
                <a:latin typeface="Arial" charset="0"/>
                <a:cs typeface="Arial" charset="0"/>
              </a:rPr>
              <a:t>   n1  mean1   sd1   n2  mean2  sd2</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err="1" smtClean="0">
                <a:latin typeface="Courier New" pitchFamily="49" charset="0"/>
                <a:cs typeface="Courier New" pitchFamily="49" charset="0"/>
              </a:rPr>
              <a:t>ttesti</a:t>
            </a:r>
            <a:r>
              <a:rPr lang="en-US" altLang="en-US" sz="1300" dirty="0" smtClean="0">
                <a:latin typeface="Courier New" pitchFamily="49" charset="0"/>
                <a:cs typeface="Courier New" pitchFamily="49" charset="0"/>
              </a:rPr>
              <a:t> 83 340.4 248.2 83 73.5 93.9</a:t>
            </a:r>
          </a:p>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Two-sample t test with equal variances</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         |     </a:t>
            </a:r>
            <a:r>
              <a:rPr lang="en-US" altLang="en-US" sz="1300" dirty="0" err="1" smtClean="0">
                <a:latin typeface="Courier New" pitchFamily="49" charset="0"/>
                <a:cs typeface="Courier New" pitchFamily="49" charset="0"/>
              </a:rPr>
              <a:t>Obs</a:t>
            </a:r>
            <a:r>
              <a:rPr lang="en-US" altLang="en-US" sz="1300" dirty="0" smtClean="0">
                <a:latin typeface="Courier New" pitchFamily="49" charset="0"/>
                <a:cs typeface="Courier New" pitchFamily="49" charset="0"/>
              </a:rPr>
              <a:t>        Mean    Std. Err.   Std. Dev.   [95% Conf. Interval]</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       x |      83       340.4    27.24349       248.2     286.204     394.596</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       y |      83        73.5    10.30686        93.9    52.99636    94.00364</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combined |     166      206.95    17.85377    230.0297    171.6987    242.2013</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    diff |               266.9    29.12798                209.3858    324.4142</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    diff = mean(x) - mean(y)                                      t =   9.1630</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Ho: diff = 0                                     degrees of freedom =      164</a:t>
            </a:r>
          </a:p>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    Ha: diff &lt; 0                 Ha: diff != 0                	 Ha: diff &gt; 0</a:t>
            </a: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Pr</a:t>
            </a:r>
            <a:r>
              <a:rPr lang="en-US" altLang="en-US" sz="1300" dirty="0" smtClean="0">
                <a:latin typeface="Courier New" pitchFamily="49" charset="0"/>
                <a:cs typeface="Courier New" pitchFamily="49" charset="0"/>
              </a:rPr>
              <a:t>(T &lt; t) = 1.0000         </a:t>
            </a:r>
            <a:r>
              <a:rPr lang="en-US" altLang="en-US" sz="1300" dirty="0" err="1" smtClean="0">
                <a:latin typeface="Courier New" pitchFamily="49" charset="0"/>
                <a:cs typeface="Courier New" pitchFamily="49" charset="0"/>
              </a:rPr>
              <a:t>Pr</a:t>
            </a:r>
            <a:r>
              <a:rPr lang="en-US" altLang="en-US" sz="1300" dirty="0" smtClean="0">
                <a:latin typeface="Courier New" pitchFamily="49" charset="0"/>
                <a:cs typeface="Courier New" pitchFamily="49" charset="0"/>
              </a:rPr>
              <a:t>(|T| &gt; |t|) = 0.0000          </a:t>
            </a:r>
            <a:r>
              <a:rPr lang="en-US" altLang="en-US" sz="1300" dirty="0" err="1" smtClean="0">
                <a:latin typeface="Courier New" pitchFamily="49" charset="0"/>
                <a:cs typeface="Courier New" pitchFamily="49" charset="0"/>
              </a:rPr>
              <a:t>Pr</a:t>
            </a:r>
            <a:r>
              <a:rPr lang="en-US" altLang="en-US" sz="1300" dirty="0" smtClean="0">
                <a:latin typeface="Courier New" pitchFamily="49" charset="0"/>
                <a:cs typeface="Courier New" pitchFamily="49" charset="0"/>
              </a:rPr>
              <a:t>(T &gt; t) = 0.0000</a:t>
            </a:r>
          </a:p>
          <a:p>
            <a:pPr eaLnBrk="1" hangingPunct="1">
              <a:lnSpc>
                <a:spcPct val="80000"/>
              </a:lnSpc>
            </a:pPr>
            <a:endParaRPr lang="en-US" altLang="en-US" sz="1200" dirty="0" smtClean="0">
              <a:latin typeface="Courier New" pitchFamily="49" charset="0"/>
              <a:cs typeface="Courier New" pitchFamily="49" charset="0"/>
            </a:endParaRPr>
          </a:p>
        </p:txBody>
      </p:sp>
      <p:sp>
        <p:nvSpPr>
          <p:cNvPr id="43012" name="Oval 7"/>
          <p:cNvSpPr>
            <a:spLocks noChangeArrowheads="1"/>
          </p:cNvSpPr>
          <p:nvPr/>
        </p:nvSpPr>
        <p:spPr bwMode="auto">
          <a:xfrm>
            <a:off x="3048000" y="4800600"/>
            <a:ext cx="2438400" cy="838200"/>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3013" name="Oval 7"/>
          <p:cNvSpPr>
            <a:spLocks noChangeArrowheads="1"/>
          </p:cNvSpPr>
          <p:nvPr/>
        </p:nvSpPr>
        <p:spPr bwMode="auto">
          <a:xfrm>
            <a:off x="228600" y="1981200"/>
            <a:ext cx="4191000" cy="609600"/>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148962014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457200" y="1143000"/>
            <a:ext cx="8229600" cy="5410200"/>
          </a:xfrm>
        </p:spPr>
        <p:txBody>
          <a:bodyPr/>
          <a:lstStyle/>
          <a:p>
            <a:r>
              <a:rPr lang="en-US" altLang="en-US" dirty="0" smtClean="0"/>
              <a:t>You can calculate a 95% confidence interval for the difference between the 2 means</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r>
              <a:rPr lang="en-US" altLang="en-US" dirty="0" smtClean="0"/>
              <a:t>If </a:t>
            </a:r>
            <a:r>
              <a:rPr lang="en-US" altLang="en-US" dirty="0" smtClean="0"/>
              <a:t>the confidence interval for the difference does not include 0, then you can reject the null hypothesis of no difference</a:t>
            </a:r>
          </a:p>
          <a:p>
            <a:pPr>
              <a:buFont typeface="Arial" charset="0"/>
              <a:buNone/>
            </a:pPr>
            <a:endParaRPr lang="en-US" altLang="en-US" dirty="0" smtClean="0"/>
          </a:p>
        </p:txBody>
      </p:sp>
      <p:graphicFrame>
        <p:nvGraphicFramePr>
          <p:cNvPr id="45059" name="Object 2"/>
          <p:cNvGraphicFramePr>
            <a:graphicFrameLocks noChangeAspect="1"/>
          </p:cNvGraphicFramePr>
          <p:nvPr>
            <p:extLst>
              <p:ext uri="{D42A27DB-BD31-4B8C-83A1-F6EECF244321}">
                <p14:modId xmlns:p14="http://schemas.microsoft.com/office/powerpoint/2010/main" val="1281691609"/>
              </p:ext>
            </p:extLst>
          </p:nvPr>
        </p:nvGraphicFramePr>
        <p:xfrm>
          <a:off x="1421606" y="2362200"/>
          <a:ext cx="6300788" cy="2438400"/>
        </p:xfrm>
        <a:graphic>
          <a:graphicData uri="http://schemas.openxmlformats.org/presentationml/2006/ole">
            <mc:AlternateContent xmlns:mc="http://schemas.openxmlformats.org/markup-compatibility/2006">
              <mc:Choice xmlns:v="urn:schemas-microsoft-com:vml" Requires="v">
                <p:oleObj spid="_x0000_s90123" name="Equation" r:id="rId4" imgW="2755900" imgH="1066800" progId="Equation.3">
                  <p:embed/>
                </p:oleObj>
              </mc:Choice>
              <mc:Fallback>
                <p:oleObj name="Equation" r:id="rId4" imgW="2755900" imgH="1066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1606" y="2362200"/>
                        <a:ext cx="6300788" cy="2438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4" name="Rectangle 2"/>
          <p:cNvSpPr>
            <a:spLocks noGrp="1" noChangeArrowheads="1"/>
          </p:cNvSpPr>
          <p:nvPr>
            <p:ph type="title"/>
          </p:nvPr>
        </p:nvSpPr>
        <p:spPr>
          <a:xfrm>
            <a:off x="-37454" y="152401"/>
            <a:ext cx="9296400" cy="990600"/>
          </a:xfrm>
        </p:spPr>
        <p:txBody>
          <a:bodyPr/>
          <a:lstStyle/>
          <a:p>
            <a:pPr eaLnBrk="1" hangingPunct="1"/>
            <a:r>
              <a:rPr lang="en-US" altLang="en-US" dirty="0" smtClean="0"/>
              <a:t>Comparison of two </a:t>
            </a:r>
            <a:r>
              <a:rPr lang="en-US" altLang="en-US" i="1" dirty="0" smtClean="0"/>
              <a:t>independent </a:t>
            </a:r>
            <a:r>
              <a:rPr lang="en-US" altLang="en-US" dirty="0" smtClean="0"/>
              <a:t>means</a:t>
            </a:r>
            <a:endParaRPr lang="en-US" altLang="en-US" dirty="0" smtClean="0"/>
          </a:p>
        </p:txBody>
      </p:sp>
    </p:spTree>
    <p:extLst>
      <p:ext uri="{BB962C8B-B14F-4D97-AF65-F5344CB8AC3E}">
        <p14:creationId xmlns:p14="http://schemas.microsoft.com/office/powerpoint/2010/main" val="183540742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sz="half" idx="1"/>
          </p:nvPr>
        </p:nvSpPr>
        <p:spPr>
          <a:xfrm>
            <a:off x="457846" y="1292225"/>
            <a:ext cx="8305800" cy="5257800"/>
          </a:xfrm>
        </p:spPr>
        <p:txBody>
          <a:bodyPr/>
          <a:lstStyle/>
          <a:p>
            <a:pPr eaLnBrk="1" hangingPunct="1"/>
            <a:r>
              <a:rPr lang="en-US" altLang="en-US" sz="2800" dirty="0" smtClean="0">
                <a:cs typeface="Arial" charset="0"/>
              </a:rPr>
              <a:t>This t-test assumes equal variances in the two underlying populations</a:t>
            </a:r>
          </a:p>
          <a:p>
            <a:pPr eaLnBrk="1" hangingPunct="1"/>
            <a:r>
              <a:rPr lang="en-US" altLang="en-US" sz="2800" dirty="0" smtClean="0">
                <a:cs typeface="Arial" charset="0"/>
              </a:rPr>
              <a:t>If we do not assume equal variances we use a slightly different test statistic</a:t>
            </a:r>
          </a:p>
          <a:p>
            <a:pPr lvl="2" eaLnBrk="1" hangingPunct="1"/>
            <a:r>
              <a:rPr lang="en-US" altLang="en-US" sz="2000" dirty="0" smtClean="0">
                <a:cs typeface="Arial" charset="0"/>
              </a:rPr>
              <a:t>Variances not assumed to be equal, so you do not use a pooled estimate</a:t>
            </a:r>
          </a:p>
          <a:p>
            <a:pPr lvl="2" eaLnBrk="1" hangingPunct="1"/>
            <a:r>
              <a:rPr lang="en-US" altLang="en-US" sz="2000" dirty="0" smtClean="0">
                <a:cs typeface="Arial" charset="0"/>
              </a:rPr>
              <a:t>There is another formula for degrees of freedom</a:t>
            </a:r>
          </a:p>
          <a:p>
            <a:pPr eaLnBrk="1" hangingPunct="1"/>
            <a:r>
              <a:rPr lang="en-US" altLang="en-US" sz="2800" dirty="0" smtClean="0">
                <a:cs typeface="Arial" charset="0"/>
              </a:rPr>
              <a:t>Often the two different t-tests yield the same answer, but you should not assume equivalence unless you have a good reason for it</a:t>
            </a:r>
          </a:p>
          <a:p>
            <a:pPr lvl="1" eaLnBrk="1" hangingPunct="1"/>
            <a:r>
              <a:rPr lang="en-US" altLang="en-US" sz="2000" dirty="0" smtClean="0">
                <a:cs typeface="Arial" charset="0"/>
              </a:rPr>
              <a:t>If the sample sizes are equal, you will get the same test statistic, just the </a:t>
            </a:r>
            <a:r>
              <a:rPr lang="en-US" altLang="en-US" sz="2000" dirty="0" err="1" smtClean="0">
                <a:cs typeface="Arial" charset="0"/>
              </a:rPr>
              <a:t>df</a:t>
            </a:r>
            <a:r>
              <a:rPr lang="en-US" altLang="en-US" sz="2000" dirty="0" smtClean="0">
                <a:cs typeface="Arial" charset="0"/>
              </a:rPr>
              <a:t> changes</a:t>
            </a:r>
            <a:endParaRPr lang="en-US" altLang="en-US" sz="2000" dirty="0" smtClean="0"/>
          </a:p>
          <a:p>
            <a:pPr eaLnBrk="1" hangingPunct="1">
              <a:buFont typeface="Wingdings" pitchFamily="2" charset="2"/>
              <a:buNone/>
            </a:pPr>
            <a:endParaRPr lang="en-US" altLang="en-US" sz="2800" dirty="0" smtClean="0"/>
          </a:p>
        </p:txBody>
      </p:sp>
      <p:sp>
        <p:nvSpPr>
          <p:cNvPr id="5" name="Rectangle 2"/>
          <p:cNvSpPr>
            <a:spLocks noGrp="1" noChangeArrowheads="1"/>
          </p:cNvSpPr>
          <p:nvPr>
            <p:ph type="title"/>
          </p:nvPr>
        </p:nvSpPr>
        <p:spPr>
          <a:xfrm>
            <a:off x="-37454" y="152400"/>
            <a:ext cx="9296400" cy="1139825"/>
          </a:xfrm>
        </p:spPr>
        <p:txBody>
          <a:bodyPr/>
          <a:lstStyle/>
          <a:p>
            <a:pPr eaLnBrk="1" hangingPunct="1"/>
            <a:r>
              <a:rPr lang="en-US" altLang="en-US" sz="4000" dirty="0" smtClean="0"/>
              <a:t>Comparison of two </a:t>
            </a:r>
            <a:r>
              <a:rPr lang="en-US" altLang="en-US" sz="4000" i="1" dirty="0" smtClean="0"/>
              <a:t>independent </a:t>
            </a:r>
            <a:r>
              <a:rPr lang="en-US" altLang="en-US" sz="4000" dirty="0" smtClean="0"/>
              <a:t>means</a:t>
            </a:r>
            <a:endParaRPr lang="en-US" altLang="en-US" sz="4000" dirty="0" smtClean="0"/>
          </a:p>
        </p:txBody>
      </p:sp>
    </p:spTree>
    <p:extLst>
      <p:ext uri="{BB962C8B-B14F-4D97-AF65-F5344CB8AC3E}">
        <p14:creationId xmlns:p14="http://schemas.microsoft.com/office/powerpoint/2010/main" val="148654850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sz="4000" smtClean="0"/>
              <a:t>Comparison of two means, example</a:t>
            </a:r>
          </a:p>
        </p:txBody>
      </p:sp>
      <p:sp>
        <p:nvSpPr>
          <p:cNvPr id="34819" name="Rectangle 6"/>
          <p:cNvSpPr>
            <a:spLocks noGrp="1" noChangeArrowheads="1"/>
          </p:cNvSpPr>
          <p:nvPr>
            <p:ph idx="1"/>
          </p:nvPr>
        </p:nvSpPr>
        <p:spPr>
          <a:xfrm>
            <a:off x="381000" y="1295400"/>
            <a:ext cx="8763000" cy="4525963"/>
          </a:xfrm>
        </p:spPr>
        <p:txBody>
          <a:bodyPr/>
          <a:lstStyle/>
          <a:p>
            <a:pPr marL="0" indent="0" eaLnBrk="1" hangingPunct="1">
              <a:spcBef>
                <a:spcPts val="0"/>
              </a:spcBef>
              <a:buFont typeface="Wingdings" pitchFamily="2" charset="2"/>
              <a:buNone/>
              <a:defRPr/>
            </a:pPr>
            <a:r>
              <a:rPr lang="en-US" sz="1400" dirty="0" err="1" smtClean="0">
                <a:latin typeface="Courier New" pitchFamily="49" charset="0"/>
                <a:cs typeface="Courier New" pitchFamily="49" charset="0"/>
              </a:rPr>
              <a:t>ttesti</a:t>
            </a:r>
            <a:r>
              <a:rPr lang="en-US" sz="1400" dirty="0" smtClean="0">
                <a:latin typeface="Courier New" pitchFamily="49" charset="0"/>
                <a:cs typeface="Courier New" pitchFamily="49" charset="0"/>
              </a:rPr>
              <a:t> 83 340.4 248.2 83 73.5 93.9, </a:t>
            </a:r>
            <a:r>
              <a:rPr lang="en-US" sz="1600" b="1" dirty="0" smtClean="0">
                <a:solidFill>
                  <a:srgbClr val="FF0000"/>
                </a:solidFill>
                <a:latin typeface="Courier New" pitchFamily="49" charset="0"/>
                <a:cs typeface="Courier New" pitchFamily="49" charset="0"/>
              </a:rPr>
              <a:t>unequal</a:t>
            </a:r>
            <a:endParaRPr lang="en-US" sz="1400" b="1" dirty="0" smtClean="0">
              <a:solidFill>
                <a:srgbClr val="FF0000"/>
              </a:solidFill>
              <a:latin typeface="Courier New" pitchFamily="49" charset="0"/>
              <a:cs typeface="Courier New" pitchFamily="49" charset="0"/>
            </a:endParaRPr>
          </a:p>
          <a:p>
            <a:pPr marL="0" indent="0" eaLnBrk="1" hangingPunct="1">
              <a:spcBef>
                <a:spcPts val="0"/>
              </a:spcBef>
              <a:buFont typeface="Wingdings" pitchFamily="2" charset="2"/>
              <a:buNone/>
              <a:defRPr/>
            </a:pPr>
            <a:endParaRPr lang="en-US" sz="1400" dirty="0" smtClean="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Two-sample t test with unequal variances</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     </a:t>
            </a:r>
            <a:r>
              <a:rPr lang="en-US" sz="1400" dirty="0" err="1" smtClean="0">
                <a:latin typeface="Courier New" pitchFamily="49" charset="0"/>
                <a:cs typeface="Courier New" pitchFamily="49" charset="0"/>
              </a:rPr>
              <a:t>Obs</a:t>
            </a:r>
            <a:r>
              <a:rPr lang="en-US" sz="1400" dirty="0" smtClean="0">
                <a:latin typeface="Courier New" pitchFamily="49" charset="0"/>
                <a:cs typeface="Courier New" pitchFamily="49" charset="0"/>
              </a:rPr>
              <a:t>        Mean    Std. Err.   Std. Dev.   [95% Conf. Interval]</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x |      83       340.4    27.24349       248.2     286.204     394.596</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y |      83        73.5    10.30686        93.9    52.99636    94.00364</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combined |     166      206.95    17.85377    230.0297    171.6987    242.2013</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diff |               266.9    29.12798                209.1446    324.6554</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diff = mean(x) - mean(y)                                      t =   9.1630</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Ho: diff = 0                     </a:t>
            </a:r>
            <a:r>
              <a:rPr lang="en-US" sz="1400" dirty="0" err="1" smtClean="0">
                <a:latin typeface="Courier New" pitchFamily="49" charset="0"/>
                <a:cs typeface="Courier New" pitchFamily="49" charset="0"/>
              </a:rPr>
              <a:t>Satterthwaite's</a:t>
            </a:r>
            <a:r>
              <a:rPr lang="en-US" sz="1400" dirty="0" smtClean="0">
                <a:latin typeface="Courier New" pitchFamily="49" charset="0"/>
                <a:cs typeface="Courier New" pitchFamily="49" charset="0"/>
              </a:rPr>
              <a:t> degrees of freedom =  105.002</a:t>
            </a:r>
          </a:p>
          <a:p>
            <a:pPr marL="0" indent="0" eaLnBrk="1" hangingPunct="1">
              <a:spcBef>
                <a:spcPts val="0"/>
              </a:spcBef>
              <a:buFont typeface="Wingdings" pitchFamily="2" charset="2"/>
              <a:buNone/>
              <a:defRPr/>
            </a:pPr>
            <a:endParaRPr lang="en-US" sz="1400" dirty="0" smtClean="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Ha: diff &lt; 0                 Ha: diff != 0                 Ha: diff &gt; 0</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Pr(T &lt; t) = 1.0000         Pr(|T| &gt; |t|) = 0.0000          Pr(T &gt; t) = 0.0000</a:t>
            </a:r>
          </a:p>
          <a:p>
            <a:pPr eaLnBrk="1" hangingPunct="1">
              <a:lnSpc>
                <a:spcPct val="80000"/>
              </a:lnSpc>
              <a:buFont typeface="Wingdings" pitchFamily="2" charset="2"/>
              <a:buNone/>
              <a:defRPr/>
            </a:pPr>
            <a:endParaRPr lang="en-US" sz="1800" dirty="0" smtClean="0"/>
          </a:p>
        </p:txBody>
      </p:sp>
      <p:sp>
        <p:nvSpPr>
          <p:cNvPr id="49156" name="Oval 5"/>
          <p:cNvSpPr>
            <a:spLocks noChangeArrowheads="1"/>
          </p:cNvSpPr>
          <p:nvPr/>
        </p:nvSpPr>
        <p:spPr bwMode="auto">
          <a:xfrm>
            <a:off x="3276600" y="4648200"/>
            <a:ext cx="2667000" cy="762000"/>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9157" name="Oval 5"/>
          <p:cNvSpPr>
            <a:spLocks noChangeArrowheads="1"/>
          </p:cNvSpPr>
          <p:nvPr/>
        </p:nvSpPr>
        <p:spPr bwMode="auto">
          <a:xfrm>
            <a:off x="0" y="1600200"/>
            <a:ext cx="5029200" cy="457200"/>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118735641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Content Placeholder 2"/>
          <p:cNvSpPr>
            <a:spLocks noGrp="1"/>
          </p:cNvSpPr>
          <p:nvPr>
            <p:ph idx="1"/>
          </p:nvPr>
        </p:nvSpPr>
        <p:spPr>
          <a:xfrm>
            <a:off x="436756" y="1166018"/>
            <a:ext cx="8229600" cy="4525963"/>
          </a:xfrm>
        </p:spPr>
        <p:txBody>
          <a:bodyPr/>
          <a:lstStyle/>
          <a:p>
            <a:r>
              <a:rPr lang="en-US" altLang="en-US" dirty="0" smtClean="0"/>
              <a:t>When you have the data in Stata, with the different groups </a:t>
            </a:r>
            <a:r>
              <a:rPr lang="en-US" altLang="en-US" u="sng" dirty="0" smtClean="0"/>
              <a:t>in different columns</a:t>
            </a:r>
            <a:r>
              <a:rPr lang="en-US" altLang="en-US" dirty="0" smtClean="0"/>
              <a:t>, use</a:t>
            </a:r>
          </a:p>
          <a:p>
            <a:pPr lvl="1">
              <a:buFont typeface="Arial" charset="0"/>
              <a:buNone/>
            </a:pPr>
            <a:r>
              <a:rPr lang="en-US" altLang="en-US" dirty="0" smtClean="0"/>
              <a:t>      	</a:t>
            </a:r>
            <a:r>
              <a:rPr lang="en-US" altLang="en-US" dirty="0" err="1" smtClean="0"/>
              <a:t>ttest</a:t>
            </a:r>
            <a:r>
              <a:rPr lang="en-US" altLang="en-US" dirty="0" smtClean="0"/>
              <a:t>  var1==var2, unpaired </a:t>
            </a:r>
          </a:p>
          <a:p>
            <a:pPr lvl="1">
              <a:buFont typeface="Arial" charset="0"/>
              <a:buNone/>
            </a:pPr>
            <a:r>
              <a:rPr lang="en-US" altLang="en-US" dirty="0" smtClean="0"/>
              <a:t>	or   	</a:t>
            </a:r>
            <a:r>
              <a:rPr lang="en-US" altLang="en-US" dirty="0" err="1" smtClean="0"/>
              <a:t>ttest</a:t>
            </a:r>
            <a:r>
              <a:rPr lang="en-US" altLang="en-US" dirty="0" smtClean="0"/>
              <a:t>  var1==var2, unpaired unequal</a:t>
            </a:r>
          </a:p>
          <a:p>
            <a:pPr>
              <a:buFont typeface="Arial" charset="0"/>
              <a:buNone/>
            </a:pPr>
            <a:endParaRPr lang="en-US" altLang="en-US" dirty="0" smtClean="0"/>
          </a:p>
          <a:p>
            <a:pPr lvl="1">
              <a:buFont typeface="Arial" charset="0"/>
              <a:buNone/>
            </a:pPr>
            <a:endParaRPr lang="en-US" altLang="en-US" dirty="0" smtClean="0"/>
          </a:p>
          <a:p>
            <a:pPr>
              <a:buFont typeface="Arial" charset="0"/>
              <a:buNone/>
            </a:pPr>
            <a:endParaRPr lang="en-US" altLang="en-US" dirty="0" smtClean="0"/>
          </a:p>
        </p:txBody>
      </p:sp>
      <p:sp>
        <p:nvSpPr>
          <p:cNvPr id="5" name="Rectangle 2"/>
          <p:cNvSpPr>
            <a:spLocks noGrp="1" noChangeArrowheads="1"/>
          </p:cNvSpPr>
          <p:nvPr>
            <p:ph type="title"/>
          </p:nvPr>
        </p:nvSpPr>
        <p:spPr>
          <a:xfrm>
            <a:off x="0" y="274638"/>
            <a:ext cx="9144000" cy="792162"/>
          </a:xfrm>
        </p:spPr>
        <p:txBody>
          <a:bodyPr/>
          <a:lstStyle/>
          <a:p>
            <a:pPr eaLnBrk="1" hangingPunct="1"/>
            <a:r>
              <a:rPr lang="en-US" altLang="en-US" dirty="0" smtClean="0"/>
              <a:t>Comparison of two </a:t>
            </a:r>
            <a:r>
              <a:rPr lang="en-US" altLang="en-US" i="1" dirty="0" smtClean="0"/>
              <a:t>independent </a:t>
            </a:r>
            <a:r>
              <a:rPr lang="en-US" altLang="en-US" dirty="0" smtClean="0"/>
              <a:t>means</a:t>
            </a:r>
            <a:endParaRPr lang="en-US" altLang="en-US" dirty="0" smtClean="0"/>
          </a:p>
        </p:txBody>
      </p:sp>
      <p:sp>
        <p:nvSpPr>
          <p:cNvPr id="6" name="Content Placeholder 2"/>
          <p:cNvSpPr txBox="1">
            <a:spLocks/>
          </p:cNvSpPr>
          <p:nvPr/>
        </p:nvSpPr>
        <p:spPr bwMode="auto">
          <a:xfrm>
            <a:off x="436756" y="3581400"/>
            <a:ext cx="8229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mtClean="0"/>
              <a:t>More commonly you will have the data all in one variable, and the grouping in another variable.  </a:t>
            </a:r>
            <a:r>
              <a:rPr lang="en-US" altLang="en-US" dirty="0" smtClean="0"/>
              <a:t>Then use</a:t>
            </a:r>
          </a:p>
          <a:p>
            <a:pPr lvl="1">
              <a:buFont typeface="Arial" charset="0"/>
              <a:buNone/>
            </a:pPr>
            <a:r>
              <a:rPr lang="en-US" altLang="en-US" dirty="0" smtClean="0"/>
              <a:t>			</a:t>
            </a:r>
            <a:r>
              <a:rPr lang="en-US" altLang="en-US" dirty="0" err="1" smtClean="0"/>
              <a:t>ttest</a:t>
            </a:r>
            <a:r>
              <a:rPr lang="en-US" altLang="en-US" dirty="0" smtClean="0"/>
              <a:t>  </a:t>
            </a:r>
            <a:r>
              <a:rPr lang="en-US" altLang="en-US" dirty="0" err="1" smtClean="0"/>
              <a:t>var</a:t>
            </a:r>
            <a:r>
              <a:rPr lang="en-US" altLang="en-US" dirty="0" smtClean="0"/>
              <a:t>, by(</a:t>
            </a:r>
            <a:r>
              <a:rPr lang="en-US" altLang="en-US" dirty="0" err="1" smtClean="0"/>
              <a:t>groupvar</a:t>
            </a:r>
            <a:r>
              <a:rPr lang="en-US" altLang="en-US" dirty="0" smtClean="0"/>
              <a:t>)</a:t>
            </a:r>
          </a:p>
          <a:p>
            <a:pPr lvl="1">
              <a:buFont typeface="Arial" charset="0"/>
              <a:buNone/>
            </a:pPr>
            <a:r>
              <a:rPr lang="en-US" altLang="en-US" dirty="0" smtClean="0"/>
              <a:t>or  	</a:t>
            </a:r>
            <a:r>
              <a:rPr lang="en-US" altLang="en-US" dirty="0" err="1" smtClean="0"/>
              <a:t>ttest</a:t>
            </a:r>
            <a:r>
              <a:rPr lang="en-US" altLang="en-US" dirty="0" smtClean="0"/>
              <a:t> </a:t>
            </a:r>
            <a:r>
              <a:rPr lang="en-US" altLang="en-US" dirty="0" err="1" smtClean="0"/>
              <a:t>var</a:t>
            </a:r>
            <a:r>
              <a:rPr lang="en-US" altLang="en-US" dirty="0" smtClean="0"/>
              <a:t>, by(</a:t>
            </a:r>
            <a:r>
              <a:rPr lang="en-US" altLang="en-US" dirty="0" err="1" smtClean="0"/>
              <a:t>groupvar</a:t>
            </a:r>
            <a:r>
              <a:rPr lang="en-US" altLang="en-US" dirty="0" smtClean="0"/>
              <a:t>) unequal</a:t>
            </a:r>
          </a:p>
          <a:p>
            <a:pPr>
              <a:buFont typeface="Arial" charset="0"/>
              <a:buNone/>
            </a:pPr>
            <a:endParaRPr lang="en-US" altLang="en-US" dirty="0" smtClean="0"/>
          </a:p>
          <a:p>
            <a:pPr lvl="1">
              <a:buFont typeface="Arial" charset="0"/>
              <a:buNone/>
            </a:pPr>
            <a:endParaRPr lang="en-US" altLang="en-US" dirty="0" smtClean="0"/>
          </a:p>
          <a:p>
            <a:pPr>
              <a:buFont typeface="Arial" charset="0"/>
              <a:buNone/>
            </a:pPr>
            <a:endParaRPr lang="en-US" altLang="en-US" dirty="0" smtClean="0"/>
          </a:p>
        </p:txBody>
      </p:sp>
    </p:spTree>
    <p:extLst>
      <p:ext uri="{BB962C8B-B14F-4D97-AF65-F5344CB8AC3E}">
        <p14:creationId xmlns:p14="http://schemas.microsoft.com/office/powerpoint/2010/main" val="93450239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369376" y="2128838"/>
            <a:ext cx="8534400" cy="5821362"/>
          </a:xfrm>
        </p:spPr>
        <p:txBody>
          <a:bodyPr/>
          <a:lstStyle/>
          <a:p>
            <a:pPr marL="0" indent="0">
              <a:spcBef>
                <a:spcPct val="0"/>
              </a:spcBef>
              <a:buFont typeface="Arial" charset="0"/>
              <a:buNone/>
            </a:pPr>
            <a:endParaRPr lang="en-US" altLang="en-US" sz="13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ttest</a:t>
            </a:r>
            <a:r>
              <a:rPr lang="en-US" altLang="en-US" sz="1400" dirty="0" smtClean="0">
                <a:latin typeface="Courier New" pitchFamily="49" charset="0"/>
                <a:cs typeface="Courier New" pitchFamily="49" charset="0"/>
              </a:rPr>
              <a:t> peth_log10, by(</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a:t>
            </a:r>
          </a:p>
          <a:p>
            <a:pPr marL="0" indent="0">
              <a:spcBef>
                <a:spcPct val="0"/>
              </a:spcBef>
              <a:buFont typeface="Arial" charset="0"/>
              <a:buNone/>
            </a:pPr>
            <a:endParaRPr lang="en-US" altLang="en-US" sz="14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Two-sample t test with equal variances</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   Group |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Mean    Std. Err.   Std. Dev.   [95% Conf. Interval]</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Cohort a |     181    1.406739    .0709392    .9543891     1.26676    1.546718</a:t>
            </a:r>
          </a:p>
          <a:p>
            <a:pPr marL="0" indent="0">
              <a:spcBef>
                <a:spcPct val="0"/>
              </a:spcBef>
              <a:buFont typeface="Arial" charset="0"/>
              <a:buNone/>
            </a:pPr>
            <a:r>
              <a:rPr lang="en-US" altLang="en-US" sz="1400" dirty="0" smtClean="0">
                <a:latin typeface="Courier New" pitchFamily="49" charset="0"/>
                <a:cs typeface="Courier New" pitchFamily="49" charset="0"/>
              </a:rPr>
              <a:t>Min </a:t>
            </a:r>
            <a:r>
              <a:rPr lang="en-US" altLang="en-US" sz="1400" dirty="0" err="1" smtClean="0">
                <a:latin typeface="Courier New" pitchFamily="49" charset="0"/>
                <a:cs typeface="Courier New" pitchFamily="49" charset="0"/>
              </a:rPr>
              <a:t>asse</a:t>
            </a:r>
            <a:r>
              <a:rPr lang="en-US" altLang="en-US" sz="1400" dirty="0" smtClean="0">
                <a:latin typeface="Courier New" pitchFamily="49" charset="0"/>
                <a:cs typeface="Courier New" pitchFamily="49" charset="0"/>
              </a:rPr>
              <a:t> |     106    1.490502    .0897145    .9236671    1.312615    1.668389</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combined |     287    1.437676    .0556285     .942407    1.328183    1.547169</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    diff |           -.0837633    .1153577               -.3108244    .1432978</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    diff = mean(Cohort a) - mean(Min </a:t>
            </a:r>
            <a:r>
              <a:rPr lang="en-US" altLang="en-US" sz="1400" dirty="0" err="1" smtClean="0">
                <a:latin typeface="Courier New" pitchFamily="49" charset="0"/>
                <a:cs typeface="Courier New" pitchFamily="49" charset="0"/>
              </a:rPr>
              <a:t>asse</a:t>
            </a:r>
            <a:r>
              <a:rPr lang="en-US" altLang="en-US" sz="1400" dirty="0" smtClean="0">
                <a:latin typeface="Courier New" pitchFamily="49" charset="0"/>
                <a:cs typeface="Courier New" pitchFamily="49" charset="0"/>
              </a:rPr>
              <a:t>)                        t =  -0.7261</a:t>
            </a:r>
          </a:p>
          <a:p>
            <a:pPr marL="0" indent="0">
              <a:spcBef>
                <a:spcPct val="0"/>
              </a:spcBef>
              <a:buFont typeface="Arial" charset="0"/>
              <a:buNone/>
            </a:pPr>
            <a:r>
              <a:rPr lang="en-US" altLang="en-US" sz="1400" dirty="0" smtClean="0">
                <a:latin typeface="Courier New" pitchFamily="49" charset="0"/>
                <a:cs typeface="Courier New" pitchFamily="49" charset="0"/>
              </a:rPr>
              <a:t>Ho: diff = 0                                     degrees of freedom =      285</a:t>
            </a:r>
          </a:p>
          <a:p>
            <a:pPr marL="0" indent="0">
              <a:spcBef>
                <a:spcPct val="0"/>
              </a:spcBef>
              <a:buFont typeface="Arial" charset="0"/>
              <a:buNone/>
            </a:pPr>
            <a:endParaRPr lang="en-US" altLang="en-US" sz="14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    Ha: diff &lt; 0                 Ha: diff != 0                 Ha: diff &gt; 0</a:t>
            </a:r>
          </a:p>
          <a:p>
            <a:pPr marL="0" indent="0">
              <a:spcBef>
                <a:spcPct val="0"/>
              </a:spcBef>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(T &lt; t) = 0.2342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(|T| &gt; |t|) = 0.4684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(T &gt; t) = 0.7658</a:t>
            </a:r>
          </a:p>
          <a:p>
            <a:pPr marL="0" indent="0">
              <a:spcBef>
                <a:spcPct val="0"/>
              </a:spcBef>
              <a:buFont typeface="Arial" charset="0"/>
              <a:buNone/>
            </a:pPr>
            <a:endParaRPr lang="en-US" altLang="en-US" sz="14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 </a:t>
            </a:r>
          </a:p>
          <a:p>
            <a:pPr marL="0" indent="0">
              <a:spcBef>
                <a:spcPct val="0"/>
              </a:spcBef>
              <a:buFont typeface="Arial" charset="0"/>
              <a:buNone/>
            </a:pPr>
            <a:endParaRPr lang="en-US" altLang="en-US" sz="1300" dirty="0" smtClean="0">
              <a:latin typeface="Courier New" pitchFamily="49" charset="0"/>
              <a:cs typeface="Courier New" pitchFamily="49" charset="0"/>
            </a:endParaRPr>
          </a:p>
        </p:txBody>
      </p:sp>
      <p:sp>
        <p:nvSpPr>
          <p:cNvPr id="52227" name="TextBox 3"/>
          <p:cNvSpPr txBox="1">
            <a:spLocks noChangeArrowheads="1"/>
          </p:cNvSpPr>
          <p:nvPr/>
        </p:nvSpPr>
        <p:spPr bwMode="auto">
          <a:xfrm>
            <a:off x="685800" y="838200"/>
            <a:ext cx="7696200" cy="1138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dirty="0">
                <a:latin typeface="Arial" charset="0"/>
              </a:rPr>
              <a:t>Alcohol study example</a:t>
            </a:r>
          </a:p>
          <a:p>
            <a:pPr eaLnBrk="1" hangingPunct="1">
              <a:spcBef>
                <a:spcPct val="0"/>
              </a:spcBef>
              <a:buFontTx/>
              <a:buNone/>
            </a:pPr>
            <a:r>
              <a:rPr lang="en-US" altLang="en-US" sz="1800" dirty="0">
                <a:latin typeface="Arial" charset="0"/>
              </a:rPr>
              <a:t>Testing whether log </a:t>
            </a:r>
            <a:r>
              <a:rPr lang="en-US" altLang="en-US" sz="1800" dirty="0" err="1">
                <a:latin typeface="Arial" charset="0"/>
              </a:rPr>
              <a:t>PEth</a:t>
            </a:r>
            <a:r>
              <a:rPr lang="en-US" altLang="en-US" sz="1800" dirty="0">
                <a:latin typeface="Arial" charset="0"/>
              </a:rPr>
              <a:t> at 6 months differs by study arm</a:t>
            </a:r>
          </a:p>
          <a:p>
            <a:pPr eaLnBrk="1" hangingPunct="1">
              <a:spcBef>
                <a:spcPct val="0"/>
              </a:spcBef>
              <a:buFontTx/>
              <a:buNone/>
            </a:pPr>
            <a:r>
              <a:rPr lang="en-US" altLang="en-US" sz="1800" dirty="0">
                <a:latin typeface="Arial" charset="0"/>
              </a:rPr>
              <a:t>Null hypothesis:  Log </a:t>
            </a:r>
            <a:r>
              <a:rPr lang="en-US" altLang="en-US" sz="1800" dirty="0" err="1">
                <a:latin typeface="Arial" charset="0"/>
              </a:rPr>
              <a:t>PEth</a:t>
            </a:r>
            <a:r>
              <a:rPr lang="en-US" altLang="en-US" sz="1800" dirty="0">
                <a:latin typeface="Arial" charset="0"/>
              </a:rPr>
              <a:t> for cohort arm = Log </a:t>
            </a:r>
            <a:r>
              <a:rPr lang="en-US" altLang="en-US" sz="1800" dirty="0" err="1">
                <a:latin typeface="Arial" charset="0"/>
              </a:rPr>
              <a:t>PEth</a:t>
            </a:r>
            <a:r>
              <a:rPr lang="en-US" altLang="en-US" sz="1800" dirty="0">
                <a:latin typeface="Arial" charset="0"/>
              </a:rPr>
              <a:t> for comparison arm</a:t>
            </a:r>
          </a:p>
        </p:txBody>
      </p:sp>
      <p:sp>
        <p:nvSpPr>
          <p:cNvPr id="4" name="Rectangle 2"/>
          <p:cNvSpPr>
            <a:spLocks noGrp="1" noChangeArrowheads="1"/>
          </p:cNvSpPr>
          <p:nvPr>
            <p:ph type="title"/>
          </p:nvPr>
        </p:nvSpPr>
        <p:spPr>
          <a:xfrm>
            <a:off x="-11624" y="24539"/>
            <a:ext cx="9296400" cy="966061"/>
          </a:xfrm>
        </p:spPr>
        <p:txBody>
          <a:bodyPr/>
          <a:lstStyle/>
          <a:p>
            <a:pPr eaLnBrk="1" hangingPunct="1"/>
            <a:r>
              <a:rPr lang="en-US" altLang="en-US" dirty="0" smtClean="0"/>
              <a:t>Comparison of two </a:t>
            </a:r>
            <a:r>
              <a:rPr lang="en-US" altLang="en-US" i="1" dirty="0" smtClean="0"/>
              <a:t>independent </a:t>
            </a:r>
            <a:r>
              <a:rPr lang="en-US" altLang="en-US" dirty="0" smtClean="0"/>
              <a:t>means</a:t>
            </a:r>
            <a:endParaRPr lang="en-US" altLang="en-US" dirty="0" smtClean="0"/>
          </a:p>
        </p:txBody>
      </p:sp>
    </p:spTree>
    <p:extLst>
      <p:ext uri="{BB962C8B-B14F-4D97-AF65-F5344CB8AC3E}">
        <p14:creationId xmlns:p14="http://schemas.microsoft.com/office/powerpoint/2010/main" val="62465829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267346" y="2215376"/>
            <a:ext cx="8686800" cy="5821363"/>
          </a:xfrm>
        </p:spPr>
        <p:txBody>
          <a:bodyPr/>
          <a:lstStyle/>
          <a:p>
            <a:pPr marL="0" indent="0">
              <a:spcBef>
                <a:spcPct val="0"/>
              </a:spcBef>
              <a:buFont typeface="Arial" charset="0"/>
              <a:buNone/>
            </a:pPr>
            <a:endParaRPr lang="en-US" altLang="en-US" sz="1300" dirty="0" smtClean="0">
              <a:latin typeface="Courier New" pitchFamily="49" charset="0"/>
              <a:cs typeface="Courier New" pitchFamily="49" charset="0"/>
            </a:endParaRPr>
          </a:p>
          <a:p>
            <a:pPr marL="0" indent="0">
              <a:spcBef>
                <a:spcPct val="0"/>
              </a:spcBef>
              <a:buFont typeface="Arial" charset="0"/>
              <a:buNone/>
            </a:pPr>
            <a:r>
              <a:rPr lang="en-US" altLang="en-US" sz="1300" dirty="0" smtClean="0">
                <a:latin typeface="Courier New" pitchFamily="49" charset="0"/>
                <a:cs typeface="Courier New" pitchFamily="49" charset="0"/>
              </a:rPr>
              <a:t>. </a:t>
            </a:r>
          </a:p>
          <a:p>
            <a:pPr marL="0" indent="0">
              <a:spcBef>
                <a:spcPct val="0"/>
              </a:spcBef>
              <a:buFont typeface="Arial" charset="0"/>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ttest</a:t>
            </a:r>
            <a:r>
              <a:rPr lang="en-US" altLang="en-US" sz="1300" dirty="0" smtClean="0">
                <a:latin typeface="Courier New" pitchFamily="49" charset="0"/>
                <a:cs typeface="Courier New" pitchFamily="49" charset="0"/>
              </a:rPr>
              <a:t> peth_log10, by(</a:t>
            </a:r>
            <a:r>
              <a:rPr lang="en-US" altLang="en-US" sz="1300" dirty="0" err="1" smtClean="0">
                <a:latin typeface="Courier New" pitchFamily="49" charset="0"/>
                <a:cs typeface="Courier New" pitchFamily="49" charset="0"/>
              </a:rPr>
              <a:t>studyarm</a:t>
            </a:r>
            <a:r>
              <a:rPr lang="en-US" altLang="en-US" sz="1300" dirty="0" smtClean="0">
                <a:latin typeface="Courier New" pitchFamily="49" charset="0"/>
                <a:cs typeface="Courier New" pitchFamily="49" charset="0"/>
              </a:rPr>
              <a:t>) unequal</a:t>
            </a:r>
          </a:p>
          <a:p>
            <a:pPr marL="0" indent="0">
              <a:spcBef>
                <a:spcPct val="0"/>
              </a:spcBef>
              <a:buFont typeface="Arial" charset="0"/>
              <a:buNone/>
            </a:pPr>
            <a:endParaRPr lang="en-US" altLang="en-US" sz="1300" dirty="0" smtClean="0">
              <a:latin typeface="Courier New" pitchFamily="49" charset="0"/>
              <a:cs typeface="Courier New" pitchFamily="49" charset="0"/>
            </a:endParaRPr>
          </a:p>
          <a:p>
            <a:pPr marL="0" indent="0">
              <a:spcBef>
                <a:spcPct val="0"/>
              </a:spcBef>
              <a:buFont typeface="Arial" charset="0"/>
              <a:buNone/>
            </a:pPr>
            <a:r>
              <a:rPr lang="en-US" altLang="en-US" sz="1300" dirty="0" smtClean="0">
                <a:latin typeface="Courier New" pitchFamily="49" charset="0"/>
                <a:cs typeface="Courier New" pitchFamily="49" charset="0"/>
              </a:rPr>
              <a:t>Two-sample t test with unequal variances</a:t>
            </a:r>
          </a:p>
          <a:p>
            <a:pPr marL="0" indent="0">
              <a:spcBef>
                <a:spcPct val="0"/>
              </a:spcBef>
              <a:buFont typeface="Arial" charset="0"/>
              <a:buNone/>
            </a:pPr>
            <a:r>
              <a:rPr lang="en-US" altLang="en-US" sz="1300" dirty="0" smtClean="0">
                <a:latin typeface="Courier New" pitchFamily="49" charset="0"/>
                <a:cs typeface="Courier New" pitchFamily="49" charset="0"/>
              </a:rPr>
              <a:t>------------------------------------------------------------------------------</a:t>
            </a:r>
          </a:p>
          <a:p>
            <a:pPr marL="0" indent="0">
              <a:spcBef>
                <a:spcPct val="0"/>
              </a:spcBef>
              <a:buFont typeface="Arial" charset="0"/>
              <a:buNone/>
            </a:pPr>
            <a:r>
              <a:rPr lang="en-US" altLang="en-US" sz="1300" dirty="0" smtClean="0">
                <a:latin typeface="Courier New" pitchFamily="49" charset="0"/>
                <a:cs typeface="Courier New" pitchFamily="49" charset="0"/>
              </a:rPr>
              <a:t>   Group |     </a:t>
            </a:r>
            <a:r>
              <a:rPr lang="en-US" altLang="en-US" sz="1300" dirty="0" err="1" smtClean="0">
                <a:latin typeface="Courier New" pitchFamily="49" charset="0"/>
                <a:cs typeface="Courier New" pitchFamily="49" charset="0"/>
              </a:rPr>
              <a:t>Obs</a:t>
            </a:r>
            <a:r>
              <a:rPr lang="en-US" altLang="en-US" sz="1300" dirty="0" smtClean="0">
                <a:latin typeface="Courier New" pitchFamily="49" charset="0"/>
                <a:cs typeface="Courier New" pitchFamily="49" charset="0"/>
              </a:rPr>
              <a:t>        Mean    Std. Err.   Std. Dev.   [95% Conf. Interval]</a:t>
            </a:r>
          </a:p>
          <a:p>
            <a:pPr marL="0" indent="0">
              <a:spcBef>
                <a:spcPct val="0"/>
              </a:spcBef>
              <a:buFont typeface="Arial" charset="0"/>
              <a:buNone/>
            </a:pPr>
            <a:r>
              <a:rPr lang="en-US" altLang="en-US" sz="1300" dirty="0" smtClean="0">
                <a:latin typeface="Courier New" pitchFamily="49" charset="0"/>
                <a:cs typeface="Courier New" pitchFamily="49" charset="0"/>
              </a:rPr>
              <a:t>---------+--------------------------------------------------------------------</a:t>
            </a:r>
          </a:p>
          <a:p>
            <a:pPr marL="0" indent="0">
              <a:spcBef>
                <a:spcPct val="0"/>
              </a:spcBef>
              <a:buFont typeface="Arial" charset="0"/>
              <a:buNone/>
            </a:pPr>
            <a:r>
              <a:rPr lang="en-US" altLang="en-US" sz="1300" dirty="0" smtClean="0">
                <a:latin typeface="Courier New" pitchFamily="49" charset="0"/>
                <a:cs typeface="Courier New" pitchFamily="49" charset="0"/>
              </a:rPr>
              <a:t>Cohort a |     181    1.406739    .0709392    .9543891     1.26676    1.546718</a:t>
            </a:r>
          </a:p>
          <a:p>
            <a:pPr marL="0" indent="0">
              <a:spcBef>
                <a:spcPct val="0"/>
              </a:spcBef>
              <a:buFont typeface="Arial" charset="0"/>
              <a:buNone/>
            </a:pPr>
            <a:r>
              <a:rPr lang="en-US" altLang="en-US" sz="1300" dirty="0" smtClean="0">
                <a:latin typeface="Courier New" pitchFamily="49" charset="0"/>
                <a:cs typeface="Courier New" pitchFamily="49" charset="0"/>
              </a:rPr>
              <a:t>Min </a:t>
            </a:r>
            <a:r>
              <a:rPr lang="en-US" altLang="en-US" sz="1300" dirty="0" err="1" smtClean="0">
                <a:latin typeface="Courier New" pitchFamily="49" charset="0"/>
                <a:cs typeface="Courier New" pitchFamily="49" charset="0"/>
              </a:rPr>
              <a:t>asse</a:t>
            </a:r>
            <a:r>
              <a:rPr lang="en-US" altLang="en-US" sz="1300" dirty="0" smtClean="0">
                <a:latin typeface="Courier New" pitchFamily="49" charset="0"/>
                <a:cs typeface="Courier New" pitchFamily="49" charset="0"/>
              </a:rPr>
              <a:t> |     106    1.490502    .0897145    .9236671    1.312615    1.668389</a:t>
            </a:r>
          </a:p>
          <a:p>
            <a:pPr marL="0" indent="0">
              <a:spcBef>
                <a:spcPct val="0"/>
              </a:spcBef>
              <a:buFont typeface="Arial" charset="0"/>
              <a:buNone/>
            </a:pPr>
            <a:r>
              <a:rPr lang="en-US" altLang="en-US" sz="1300" dirty="0" smtClean="0">
                <a:latin typeface="Courier New" pitchFamily="49" charset="0"/>
                <a:cs typeface="Courier New" pitchFamily="49" charset="0"/>
              </a:rPr>
              <a:t>---------+--------------------------------------------------------------------</a:t>
            </a:r>
          </a:p>
          <a:p>
            <a:pPr marL="0" indent="0">
              <a:spcBef>
                <a:spcPct val="0"/>
              </a:spcBef>
              <a:buFont typeface="Arial" charset="0"/>
              <a:buNone/>
            </a:pPr>
            <a:r>
              <a:rPr lang="en-US" altLang="en-US" sz="1300" dirty="0" smtClean="0">
                <a:latin typeface="Courier New" pitchFamily="49" charset="0"/>
                <a:cs typeface="Courier New" pitchFamily="49" charset="0"/>
              </a:rPr>
              <a:t>combined |     287    1.437676    .0556285     .942407    1.328183    1.547169</a:t>
            </a:r>
          </a:p>
          <a:p>
            <a:pPr marL="0" indent="0">
              <a:spcBef>
                <a:spcPct val="0"/>
              </a:spcBef>
              <a:buFont typeface="Arial" charset="0"/>
              <a:buNone/>
            </a:pPr>
            <a:r>
              <a:rPr lang="en-US" altLang="en-US" sz="1300" dirty="0" smtClean="0">
                <a:latin typeface="Courier New" pitchFamily="49" charset="0"/>
                <a:cs typeface="Courier New" pitchFamily="49" charset="0"/>
              </a:rPr>
              <a:t>---------+--------------------------------------------------------------------</a:t>
            </a:r>
          </a:p>
          <a:p>
            <a:pPr marL="0" indent="0">
              <a:spcBef>
                <a:spcPct val="0"/>
              </a:spcBef>
              <a:buFont typeface="Arial" charset="0"/>
              <a:buNone/>
            </a:pPr>
            <a:r>
              <a:rPr lang="en-US" altLang="en-US" sz="1300" dirty="0" smtClean="0">
                <a:latin typeface="Courier New" pitchFamily="49" charset="0"/>
                <a:cs typeface="Courier New" pitchFamily="49" charset="0"/>
              </a:rPr>
              <a:t>    diff |           -.0837633    .1143724               -.3091369    .1416103</a:t>
            </a:r>
          </a:p>
          <a:p>
            <a:pPr marL="0" indent="0">
              <a:spcBef>
                <a:spcPct val="0"/>
              </a:spcBef>
              <a:buFont typeface="Arial" charset="0"/>
              <a:buNone/>
            </a:pPr>
            <a:r>
              <a:rPr lang="en-US" altLang="en-US" sz="1300" dirty="0" smtClean="0">
                <a:latin typeface="Courier New" pitchFamily="49" charset="0"/>
                <a:cs typeface="Courier New" pitchFamily="49" charset="0"/>
              </a:rPr>
              <a:t>------------------------------------------------------------------------------</a:t>
            </a:r>
          </a:p>
          <a:p>
            <a:pPr marL="0" indent="0">
              <a:spcBef>
                <a:spcPct val="0"/>
              </a:spcBef>
              <a:buFont typeface="Arial" charset="0"/>
              <a:buNone/>
            </a:pPr>
            <a:r>
              <a:rPr lang="en-US" altLang="en-US" sz="1300" dirty="0" smtClean="0">
                <a:latin typeface="Courier New" pitchFamily="49" charset="0"/>
                <a:cs typeface="Courier New" pitchFamily="49" charset="0"/>
              </a:rPr>
              <a:t>    diff = mean(Cohort a) - mean(Min </a:t>
            </a:r>
            <a:r>
              <a:rPr lang="en-US" altLang="en-US" sz="1300" dirty="0" err="1" smtClean="0">
                <a:latin typeface="Courier New" pitchFamily="49" charset="0"/>
                <a:cs typeface="Courier New" pitchFamily="49" charset="0"/>
              </a:rPr>
              <a:t>asse</a:t>
            </a:r>
            <a:r>
              <a:rPr lang="en-US" altLang="en-US" sz="1300" dirty="0" smtClean="0">
                <a:latin typeface="Courier New" pitchFamily="49" charset="0"/>
                <a:cs typeface="Courier New" pitchFamily="49" charset="0"/>
              </a:rPr>
              <a:t>)                        t =  -0.7324</a:t>
            </a:r>
          </a:p>
          <a:p>
            <a:pPr marL="0" indent="0">
              <a:spcBef>
                <a:spcPct val="0"/>
              </a:spcBef>
              <a:buFont typeface="Arial" charset="0"/>
              <a:buNone/>
            </a:pPr>
            <a:r>
              <a:rPr lang="en-US" altLang="en-US" sz="1300" dirty="0" smtClean="0">
                <a:latin typeface="Courier New" pitchFamily="49" charset="0"/>
                <a:cs typeface="Courier New" pitchFamily="49" charset="0"/>
              </a:rPr>
              <a:t>Ho: diff = 0                     Satterthwaite's degrees of freedom =  225.846</a:t>
            </a:r>
          </a:p>
          <a:p>
            <a:pPr marL="0" indent="0">
              <a:spcBef>
                <a:spcPct val="0"/>
              </a:spcBef>
              <a:buFont typeface="Arial" charset="0"/>
              <a:buNone/>
            </a:pPr>
            <a:endParaRPr lang="en-US" altLang="en-US" sz="1300" dirty="0" smtClean="0">
              <a:latin typeface="Courier New" pitchFamily="49" charset="0"/>
              <a:cs typeface="Courier New" pitchFamily="49" charset="0"/>
            </a:endParaRPr>
          </a:p>
          <a:p>
            <a:pPr marL="0" indent="0">
              <a:spcBef>
                <a:spcPct val="0"/>
              </a:spcBef>
              <a:buFont typeface="Arial" charset="0"/>
              <a:buNone/>
            </a:pPr>
            <a:r>
              <a:rPr lang="en-US" altLang="en-US" sz="1300" dirty="0" smtClean="0">
                <a:latin typeface="Courier New" pitchFamily="49" charset="0"/>
                <a:cs typeface="Courier New" pitchFamily="49" charset="0"/>
              </a:rPr>
              <a:t>    Ha: diff &lt; 0                 Ha: diff != 0                 Ha: diff &gt; 0</a:t>
            </a:r>
          </a:p>
          <a:p>
            <a:pPr marL="0" indent="0">
              <a:spcBef>
                <a:spcPct val="0"/>
              </a:spcBef>
              <a:buFont typeface="Arial" charset="0"/>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Pr</a:t>
            </a:r>
            <a:r>
              <a:rPr lang="en-US" altLang="en-US" sz="1300" dirty="0" smtClean="0">
                <a:latin typeface="Courier New" pitchFamily="49" charset="0"/>
                <a:cs typeface="Courier New" pitchFamily="49" charset="0"/>
              </a:rPr>
              <a:t>(T &lt; t) = 0.2324         </a:t>
            </a:r>
            <a:r>
              <a:rPr lang="en-US" altLang="en-US" sz="1300" dirty="0" err="1" smtClean="0">
                <a:latin typeface="Courier New" pitchFamily="49" charset="0"/>
                <a:cs typeface="Courier New" pitchFamily="49" charset="0"/>
              </a:rPr>
              <a:t>Pr</a:t>
            </a:r>
            <a:r>
              <a:rPr lang="en-US" altLang="en-US" sz="1300" dirty="0" smtClean="0">
                <a:latin typeface="Courier New" pitchFamily="49" charset="0"/>
                <a:cs typeface="Courier New" pitchFamily="49" charset="0"/>
              </a:rPr>
              <a:t>(|T| &gt; |t|) = 0.4647          </a:t>
            </a:r>
            <a:r>
              <a:rPr lang="en-US" altLang="en-US" sz="1300" dirty="0" err="1" smtClean="0">
                <a:latin typeface="Courier New" pitchFamily="49" charset="0"/>
                <a:cs typeface="Courier New" pitchFamily="49" charset="0"/>
              </a:rPr>
              <a:t>Pr</a:t>
            </a:r>
            <a:r>
              <a:rPr lang="en-US" altLang="en-US" sz="1300" dirty="0" smtClean="0">
                <a:latin typeface="Courier New" pitchFamily="49" charset="0"/>
                <a:cs typeface="Courier New" pitchFamily="49" charset="0"/>
              </a:rPr>
              <a:t>(T &gt; t) = 0.7676</a:t>
            </a:r>
          </a:p>
        </p:txBody>
      </p:sp>
      <p:sp>
        <p:nvSpPr>
          <p:cNvPr id="3" name="Rectangle 2"/>
          <p:cNvSpPr>
            <a:spLocks noGrp="1" noChangeArrowheads="1"/>
          </p:cNvSpPr>
          <p:nvPr>
            <p:ph type="title"/>
          </p:nvPr>
        </p:nvSpPr>
        <p:spPr>
          <a:xfrm>
            <a:off x="-37454" y="152401"/>
            <a:ext cx="9296400" cy="924738"/>
          </a:xfrm>
        </p:spPr>
        <p:txBody>
          <a:bodyPr/>
          <a:lstStyle/>
          <a:p>
            <a:pPr eaLnBrk="1" hangingPunct="1"/>
            <a:r>
              <a:rPr lang="en-US" altLang="en-US" dirty="0" smtClean="0"/>
              <a:t>Comparison of two </a:t>
            </a:r>
            <a:r>
              <a:rPr lang="en-US" altLang="en-US" i="1" dirty="0" smtClean="0"/>
              <a:t>independent </a:t>
            </a:r>
            <a:r>
              <a:rPr lang="en-US" altLang="en-US" dirty="0" smtClean="0"/>
              <a:t>means</a:t>
            </a:r>
            <a:endParaRPr lang="en-US" altLang="en-US" dirty="0" smtClean="0"/>
          </a:p>
        </p:txBody>
      </p:sp>
      <p:sp>
        <p:nvSpPr>
          <p:cNvPr id="4" name="TextBox 3"/>
          <p:cNvSpPr txBox="1">
            <a:spLocks noChangeArrowheads="1"/>
          </p:cNvSpPr>
          <p:nvPr/>
        </p:nvSpPr>
        <p:spPr bwMode="auto">
          <a:xfrm>
            <a:off x="258337" y="1077138"/>
            <a:ext cx="7696200" cy="1138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a:latin typeface="Arial" charset="0"/>
              </a:rPr>
              <a:t>Alcohol study example</a:t>
            </a:r>
          </a:p>
          <a:p>
            <a:pPr eaLnBrk="1" hangingPunct="1">
              <a:spcBef>
                <a:spcPct val="0"/>
              </a:spcBef>
              <a:buFontTx/>
              <a:buNone/>
            </a:pPr>
            <a:r>
              <a:rPr lang="en-US" altLang="en-US" sz="1800" dirty="0">
                <a:latin typeface="Arial" charset="0"/>
              </a:rPr>
              <a:t>Testing whether log </a:t>
            </a:r>
            <a:r>
              <a:rPr lang="en-US" altLang="en-US" sz="1800" dirty="0" err="1">
                <a:latin typeface="Arial" charset="0"/>
              </a:rPr>
              <a:t>PEth</a:t>
            </a:r>
            <a:r>
              <a:rPr lang="en-US" altLang="en-US" sz="1800" dirty="0">
                <a:latin typeface="Arial" charset="0"/>
              </a:rPr>
              <a:t> at 6 months differs by study arm</a:t>
            </a:r>
          </a:p>
          <a:p>
            <a:pPr eaLnBrk="1" hangingPunct="1">
              <a:spcBef>
                <a:spcPct val="0"/>
              </a:spcBef>
              <a:buFontTx/>
              <a:buNone/>
            </a:pPr>
            <a:r>
              <a:rPr lang="en-US" altLang="en-US" sz="1800" dirty="0">
                <a:latin typeface="Arial" charset="0"/>
              </a:rPr>
              <a:t>Null hypothesis:  Log </a:t>
            </a:r>
            <a:r>
              <a:rPr lang="en-US" altLang="en-US" sz="1800" dirty="0" err="1">
                <a:latin typeface="Arial" charset="0"/>
              </a:rPr>
              <a:t>PEth</a:t>
            </a:r>
            <a:r>
              <a:rPr lang="en-US" altLang="en-US" sz="1800" dirty="0">
                <a:latin typeface="Arial" charset="0"/>
              </a:rPr>
              <a:t> for cohort arm = Log </a:t>
            </a:r>
            <a:r>
              <a:rPr lang="en-US" altLang="en-US" sz="1800" dirty="0" err="1">
                <a:latin typeface="Arial" charset="0"/>
              </a:rPr>
              <a:t>PEth</a:t>
            </a:r>
            <a:r>
              <a:rPr lang="en-US" altLang="en-US" sz="1800" dirty="0">
                <a:latin typeface="Arial" charset="0"/>
              </a:rPr>
              <a:t> for comparison arm</a:t>
            </a:r>
          </a:p>
        </p:txBody>
      </p:sp>
    </p:spTree>
    <p:extLst>
      <p:ext uri="{BB962C8B-B14F-4D97-AF65-F5344CB8AC3E}">
        <p14:creationId xmlns:p14="http://schemas.microsoft.com/office/powerpoint/2010/main" val="17435258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28600" y="76200"/>
            <a:ext cx="8686800" cy="1143000"/>
          </a:xfrm>
        </p:spPr>
        <p:txBody>
          <a:bodyPr/>
          <a:lstStyle/>
          <a:p>
            <a:pPr eaLnBrk="1" hangingPunct="1"/>
            <a:r>
              <a:rPr lang="en-US" altLang="en-US" sz="3600" smtClean="0"/>
              <a:t>Confidence intervals for </a:t>
            </a:r>
            <a:r>
              <a:rPr lang="en-US" altLang="en-US" sz="3600" u="sng" smtClean="0"/>
              <a:t>proportions</a:t>
            </a:r>
          </a:p>
        </p:txBody>
      </p:sp>
      <p:sp>
        <p:nvSpPr>
          <p:cNvPr id="12291" name="Content Placeholder 2"/>
          <p:cNvSpPr>
            <a:spLocks noGrp="1"/>
          </p:cNvSpPr>
          <p:nvPr>
            <p:ph idx="1"/>
          </p:nvPr>
        </p:nvSpPr>
        <p:spPr>
          <a:xfrm>
            <a:off x="441960" y="1066800"/>
            <a:ext cx="8229600" cy="6019800"/>
          </a:xfrm>
        </p:spPr>
        <p:txBody>
          <a:bodyPr rtlCol="0">
            <a:normAutofit fontScale="92500" lnSpcReduction="10000"/>
          </a:bodyPr>
          <a:lstStyle/>
          <a:p>
            <a:pPr eaLnBrk="1" fontAlgn="auto" hangingPunct="1">
              <a:spcAft>
                <a:spcPts val="0"/>
              </a:spcAft>
              <a:buFont typeface="Arial" pitchFamily="34" charset="0"/>
              <a:buChar char="•"/>
              <a:defRPr/>
            </a:pPr>
            <a:r>
              <a:rPr lang="en-US" sz="3000" dirty="0" smtClean="0"/>
              <a:t>As n increases, the binomial distribution approaches the normal distribution</a:t>
            </a:r>
          </a:p>
          <a:p>
            <a:pPr eaLnBrk="1" fontAlgn="auto" hangingPunct="1">
              <a:spcAft>
                <a:spcPts val="0"/>
              </a:spcAft>
              <a:buFont typeface="Arial" pitchFamily="34" charset="0"/>
              <a:buChar char="•"/>
              <a:defRPr/>
            </a:pPr>
            <a:r>
              <a:rPr lang="en-US" sz="3000" dirty="0" smtClean="0"/>
              <a:t>Also, as n increases, the distribution of an estimated </a:t>
            </a:r>
            <a:r>
              <a:rPr lang="en-US" sz="3000" u="sng" dirty="0" smtClean="0"/>
              <a:t>proportion</a:t>
            </a:r>
            <a:r>
              <a:rPr lang="en-US" sz="3000" dirty="0" smtClean="0"/>
              <a:t> approaches the normal distribution</a:t>
            </a:r>
          </a:p>
          <a:p>
            <a:pPr lvl="1" eaLnBrk="1" fontAlgn="auto" hangingPunct="1">
              <a:spcAft>
                <a:spcPts val="0"/>
              </a:spcAft>
              <a:buFont typeface="Wingdings" pitchFamily="2" charset="2"/>
              <a:buChar char="§"/>
              <a:defRPr/>
            </a:pPr>
            <a:r>
              <a:rPr lang="en-US" dirty="0">
                <a:cs typeface="Arial" charset="0"/>
              </a:rPr>
              <a:t> </a:t>
            </a:r>
            <a:r>
              <a:rPr lang="en-US" dirty="0" smtClean="0">
                <a:cs typeface="Arial" charset="0"/>
              </a:rPr>
              <a:t>x/n = </a:t>
            </a:r>
            <a:r>
              <a:rPr lang="en-US" dirty="0" smtClean="0"/>
              <a:t>p̂ ~ N( p, </a:t>
            </a:r>
            <a:r>
              <a:rPr lang="en-US" dirty="0" smtClean="0">
                <a:cs typeface="Arial" charset="0"/>
              </a:rPr>
              <a:t>√(p(1-p)/n) )</a:t>
            </a:r>
          </a:p>
          <a:p>
            <a:pPr lvl="2" eaLnBrk="1" fontAlgn="auto" hangingPunct="1">
              <a:spcAft>
                <a:spcPts val="0"/>
              </a:spcAft>
              <a:buFont typeface="Arial" charset="0"/>
              <a:buNone/>
              <a:defRPr/>
            </a:pPr>
            <a:r>
              <a:rPr lang="en-US" dirty="0">
                <a:cs typeface="Arial" charset="0"/>
              </a:rPr>
              <a:t>x</a:t>
            </a:r>
            <a:r>
              <a:rPr lang="en-US" dirty="0" smtClean="0">
                <a:cs typeface="Arial" charset="0"/>
              </a:rPr>
              <a:t>/n is the proportion of successes</a:t>
            </a:r>
          </a:p>
          <a:p>
            <a:pPr lvl="2" eaLnBrk="1" fontAlgn="auto" hangingPunct="1">
              <a:spcAft>
                <a:spcPts val="0"/>
              </a:spcAft>
              <a:buFont typeface="Arial" charset="0"/>
              <a:buNone/>
              <a:defRPr/>
            </a:pPr>
            <a:r>
              <a:rPr lang="en-US" dirty="0" smtClean="0">
                <a:cs typeface="Arial" charset="0"/>
              </a:rPr>
              <a:t>p is the population proportion</a:t>
            </a:r>
          </a:p>
          <a:p>
            <a:pPr lvl="2" eaLnBrk="1" fontAlgn="auto" hangingPunct="1">
              <a:spcAft>
                <a:spcPts val="0"/>
              </a:spcAft>
              <a:buFont typeface="Arial" charset="0"/>
              <a:buNone/>
              <a:defRPr/>
            </a:pPr>
            <a:r>
              <a:rPr lang="en-US" dirty="0" smtClean="0">
                <a:cs typeface="Arial" charset="0"/>
              </a:rPr>
              <a:t>√ (p(1-p)/n) is the standard deviation of x/n if X is binomial</a:t>
            </a:r>
          </a:p>
          <a:p>
            <a:pPr lvl="2" eaLnBrk="1" fontAlgn="auto" hangingPunct="1">
              <a:spcAft>
                <a:spcPts val="0"/>
              </a:spcAft>
              <a:buFont typeface="Arial" charset="0"/>
              <a:buNone/>
              <a:defRPr/>
            </a:pPr>
            <a:r>
              <a:rPr lang="en-US" dirty="0" smtClean="0">
                <a:cs typeface="Arial" charset="0"/>
              </a:rPr>
              <a:t> </a:t>
            </a:r>
            <a:endParaRPr lang="en-US" dirty="0" smtClean="0">
              <a:cs typeface="Arial" charset="0"/>
            </a:endParaRPr>
          </a:p>
          <a:p>
            <a:pPr marL="0" lvl="2" indent="0" eaLnBrk="1" fontAlgn="auto" hangingPunct="1">
              <a:spcBef>
                <a:spcPts val="0"/>
              </a:spcBef>
              <a:spcAft>
                <a:spcPts val="0"/>
              </a:spcAft>
              <a:buFont typeface="Arial" pitchFamily="34" charset="0"/>
              <a:buChar char="•"/>
              <a:defRPr/>
            </a:pPr>
            <a:r>
              <a:rPr lang="en-US" sz="3200" dirty="0" smtClean="0">
                <a:cs typeface="Arial" charset="0"/>
              </a:rPr>
              <a:t>  </a:t>
            </a:r>
            <a:r>
              <a:rPr lang="en-US" sz="3000" dirty="0" smtClean="0"/>
              <a:t>So we can use the normal distribution to calculate confidence intervals for p</a:t>
            </a:r>
          </a:p>
          <a:p>
            <a:pPr marL="457200" lvl="3" indent="0" eaLnBrk="1" fontAlgn="auto" hangingPunct="1">
              <a:spcBef>
                <a:spcPts val="0"/>
              </a:spcBef>
              <a:spcAft>
                <a:spcPts val="0"/>
              </a:spcAft>
              <a:buFont typeface="Arial" charset="0"/>
              <a:buNone/>
              <a:defRPr/>
            </a:pPr>
            <a:r>
              <a:rPr lang="en-US" sz="2800" dirty="0" smtClean="0"/>
              <a:t>p</a:t>
            </a:r>
            <a:r>
              <a:rPr lang="en-US" sz="2800" dirty="0" smtClean="0"/>
              <a:t>̂ - 1.96 * </a:t>
            </a:r>
            <a:r>
              <a:rPr lang="en-US" sz="2800" dirty="0" smtClean="0">
                <a:cs typeface="Arial" charset="0"/>
              </a:rPr>
              <a:t>√ (</a:t>
            </a:r>
            <a:r>
              <a:rPr lang="en-US" sz="2800" dirty="0" smtClean="0"/>
              <a:t>p̂</a:t>
            </a:r>
            <a:r>
              <a:rPr lang="en-US" sz="2800" dirty="0" smtClean="0">
                <a:cs typeface="Arial" charset="0"/>
              </a:rPr>
              <a:t>(1-</a:t>
            </a:r>
            <a:r>
              <a:rPr lang="en-US" sz="2800" dirty="0" smtClean="0"/>
              <a:t> p̂</a:t>
            </a:r>
            <a:r>
              <a:rPr lang="en-US" sz="2800" dirty="0" smtClean="0">
                <a:cs typeface="Arial" charset="0"/>
              </a:rPr>
              <a:t>)/n) , </a:t>
            </a:r>
            <a:r>
              <a:rPr lang="en-US" sz="2800" dirty="0" smtClean="0"/>
              <a:t>p̂ + 1.96 * </a:t>
            </a:r>
            <a:r>
              <a:rPr lang="en-US" sz="2800" dirty="0" smtClean="0">
                <a:cs typeface="Arial" charset="0"/>
              </a:rPr>
              <a:t>√ (</a:t>
            </a:r>
            <a:r>
              <a:rPr lang="en-US" sz="2800" dirty="0" smtClean="0"/>
              <a:t>p̂</a:t>
            </a:r>
            <a:r>
              <a:rPr lang="en-US" sz="2800" dirty="0" smtClean="0">
                <a:cs typeface="Arial" charset="0"/>
              </a:rPr>
              <a:t>(1-</a:t>
            </a:r>
            <a:r>
              <a:rPr lang="en-US" sz="2800" dirty="0" smtClean="0"/>
              <a:t> p̂</a:t>
            </a:r>
            <a:r>
              <a:rPr lang="en-US" sz="2800" dirty="0" smtClean="0">
                <a:cs typeface="Arial" charset="0"/>
              </a:rPr>
              <a:t>)/n) </a:t>
            </a:r>
            <a:endParaRPr lang="en-US" sz="2800" dirty="0" smtClean="0"/>
          </a:p>
          <a:p>
            <a:pPr marL="457200" lvl="3" indent="0" eaLnBrk="1" fontAlgn="auto" hangingPunct="1">
              <a:spcBef>
                <a:spcPts val="0"/>
              </a:spcBef>
              <a:spcAft>
                <a:spcPts val="0"/>
              </a:spcAft>
              <a:buFont typeface="Arial" charset="0"/>
              <a:buNone/>
              <a:defRPr/>
            </a:pPr>
            <a:endParaRPr lang="en-US" sz="2800" dirty="0" smtClean="0"/>
          </a:p>
          <a:p>
            <a:pPr lvl="2" eaLnBrk="1" fontAlgn="auto" hangingPunct="1">
              <a:spcAft>
                <a:spcPts val="0"/>
              </a:spcAft>
              <a:buFont typeface="Arial" charset="0"/>
              <a:buNone/>
              <a:defRPr/>
            </a:pPr>
            <a:endParaRPr lang="en-US" dirty="0" smtClean="0"/>
          </a:p>
          <a:p>
            <a:pPr eaLnBrk="1" fontAlgn="auto" hangingPunct="1">
              <a:spcAft>
                <a:spcPts val="0"/>
              </a:spcAft>
              <a:buFont typeface="Arial" charset="0"/>
              <a:buNone/>
              <a:defRPr/>
            </a:pPr>
            <a:r>
              <a:rPr lang="en-US" dirty="0" smtClean="0"/>
              <a:t>					    </a:t>
            </a:r>
          </a:p>
          <a:p>
            <a:pPr eaLnBrk="1" fontAlgn="auto" hangingPunct="1">
              <a:spcAft>
                <a:spcPts val="0"/>
              </a:spcAft>
              <a:buFont typeface="Arial" charset="0"/>
              <a:buNone/>
              <a:defRPr/>
            </a:pPr>
            <a:endParaRPr lang="en-US" dirty="0" smtClean="0"/>
          </a:p>
        </p:txBody>
      </p:sp>
      <p:sp>
        <p:nvSpPr>
          <p:cNvPr id="4" name="Slide Number Placeholder 3"/>
          <p:cNvSpPr>
            <a:spLocks noGrp="1"/>
          </p:cNvSpPr>
          <p:nvPr>
            <p:ph type="sldNum" sz="quarter" idx="12"/>
          </p:nvPr>
        </p:nvSpPr>
        <p:spPr/>
        <p:txBody>
          <a:bodyPr/>
          <a:lstStyle/>
          <a:p>
            <a:pPr>
              <a:defRPr/>
            </a:pPr>
            <a:fld id="{E4946419-E2A9-45A0-977F-49852AFC0F24}" type="slidenum">
              <a:rPr lang="en-US"/>
              <a:pPr>
                <a:defRPr/>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152400"/>
            <a:ext cx="8229600" cy="712787"/>
          </a:xfrm>
        </p:spPr>
        <p:txBody>
          <a:bodyPr/>
          <a:lstStyle/>
          <a:p>
            <a:pPr eaLnBrk="1" hangingPunct="1"/>
            <a:r>
              <a:rPr lang="en-US" altLang="en-US" smtClean="0"/>
              <a:t>Comparison of two proportions</a:t>
            </a:r>
          </a:p>
        </p:txBody>
      </p:sp>
      <p:sp>
        <p:nvSpPr>
          <p:cNvPr id="55299" name="Rectangle 3"/>
          <p:cNvSpPr>
            <a:spLocks noGrp="1" noChangeArrowheads="1"/>
          </p:cNvSpPr>
          <p:nvPr>
            <p:ph type="body" sz="half" idx="1"/>
          </p:nvPr>
        </p:nvSpPr>
        <p:spPr>
          <a:xfrm>
            <a:off x="228600" y="887489"/>
            <a:ext cx="8077200" cy="4525963"/>
          </a:xfrm>
        </p:spPr>
        <p:txBody>
          <a:bodyPr/>
          <a:lstStyle/>
          <a:p>
            <a:pPr eaLnBrk="1" hangingPunct="1"/>
            <a:r>
              <a:rPr lang="en-US" altLang="en-US" sz="2800" dirty="0" smtClean="0"/>
              <a:t>Null </a:t>
            </a:r>
            <a:r>
              <a:rPr lang="en-US" altLang="en-US" sz="2800" dirty="0" smtClean="0"/>
              <a:t>hypothesis about two proportions, p</a:t>
            </a:r>
            <a:r>
              <a:rPr lang="en-US" altLang="en-US" sz="2800" baseline="-25000" dirty="0" smtClean="0"/>
              <a:t>1</a:t>
            </a:r>
            <a:r>
              <a:rPr lang="en-US" altLang="en-US" sz="2800" dirty="0" smtClean="0"/>
              <a:t> and p</a:t>
            </a:r>
            <a:r>
              <a:rPr lang="en-US" altLang="en-US" sz="2800" baseline="-25000" dirty="0" smtClean="0"/>
              <a:t>2</a:t>
            </a:r>
            <a:r>
              <a:rPr lang="en-US" altLang="en-US" sz="2800" dirty="0" smtClean="0"/>
              <a:t>, 		H</a:t>
            </a:r>
            <a:r>
              <a:rPr lang="en-US" altLang="en-US" sz="2800" baseline="-25000" dirty="0" smtClean="0"/>
              <a:t>0</a:t>
            </a:r>
            <a:r>
              <a:rPr lang="en-US" altLang="en-US" sz="2800" dirty="0" smtClean="0"/>
              <a:t>: p</a:t>
            </a:r>
            <a:r>
              <a:rPr lang="en-US" altLang="en-US" sz="2800" baseline="-25000" dirty="0" smtClean="0"/>
              <a:t>1</a:t>
            </a:r>
            <a:r>
              <a:rPr lang="en-US" altLang="en-US" sz="2800" dirty="0" smtClean="0"/>
              <a:t>= p</a:t>
            </a:r>
            <a:r>
              <a:rPr lang="en-US" altLang="en-US" sz="2800" baseline="-25000" dirty="0" smtClean="0"/>
              <a:t>2          </a:t>
            </a:r>
          </a:p>
          <a:p>
            <a:pPr eaLnBrk="1" hangingPunct="1">
              <a:buFont typeface="Arial" charset="0"/>
              <a:buNone/>
            </a:pPr>
            <a:r>
              <a:rPr lang="en-US" altLang="en-US" sz="2800" baseline="-25000" dirty="0" smtClean="0"/>
              <a:t>			</a:t>
            </a:r>
            <a:r>
              <a:rPr lang="en-US" altLang="en-US" sz="2800" dirty="0" smtClean="0"/>
              <a:t>H</a:t>
            </a:r>
            <a:r>
              <a:rPr lang="en-US" altLang="en-US" sz="2800" baseline="-25000" dirty="0" smtClean="0"/>
              <a:t>A</a:t>
            </a:r>
            <a:r>
              <a:rPr lang="en-US" altLang="en-US" sz="2800" dirty="0" smtClean="0"/>
              <a:t>: p</a:t>
            </a:r>
            <a:r>
              <a:rPr lang="en-US" altLang="en-US" sz="2800" baseline="-25000" dirty="0" smtClean="0"/>
              <a:t>1</a:t>
            </a:r>
            <a:r>
              <a:rPr lang="en-US" altLang="en-US" sz="2800" dirty="0" smtClean="0"/>
              <a:t>≠ p</a:t>
            </a:r>
            <a:r>
              <a:rPr lang="en-US" altLang="en-US" sz="2800" baseline="-25000" dirty="0" smtClean="0"/>
              <a:t>2</a:t>
            </a:r>
          </a:p>
          <a:p>
            <a:pPr eaLnBrk="1" hangingPunct="1"/>
            <a:r>
              <a:rPr lang="en-US" altLang="en-US" sz="2800" dirty="0" smtClean="0"/>
              <a:t>If n</a:t>
            </a:r>
            <a:r>
              <a:rPr lang="en-US" altLang="en-US" sz="2800" baseline="-25000" dirty="0" smtClean="0"/>
              <a:t>1 </a:t>
            </a:r>
            <a:r>
              <a:rPr lang="en-US" altLang="en-US" sz="2800" dirty="0" smtClean="0"/>
              <a:t>and n</a:t>
            </a:r>
            <a:r>
              <a:rPr lang="en-US" altLang="en-US" sz="2800" baseline="-25000" dirty="0" smtClean="0"/>
              <a:t>2</a:t>
            </a:r>
            <a:r>
              <a:rPr lang="en-US" altLang="en-US" sz="2800" dirty="0" smtClean="0"/>
              <a:t> are sufficiently large, the difference between the two proportions follows a normal </a:t>
            </a:r>
            <a:r>
              <a:rPr lang="en-US" altLang="en-US" sz="2800" dirty="0" smtClean="0"/>
              <a:t>distribution</a:t>
            </a:r>
            <a:r>
              <a:rPr lang="en-US" altLang="en-US" sz="2800" dirty="0" smtClean="0"/>
              <a:t>.  </a:t>
            </a:r>
          </a:p>
        </p:txBody>
      </p:sp>
      <p:sp>
        <p:nvSpPr>
          <p:cNvPr id="4" name="Rectangle 3"/>
          <p:cNvSpPr txBox="1">
            <a:spLocks noChangeArrowheads="1"/>
          </p:cNvSpPr>
          <p:nvPr/>
        </p:nvSpPr>
        <p:spPr bwMode="auto">
          <a:xfrm>
            <a:off x="200722" y="3733800"/>
            <a:ext cx="8077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r>
              <a:rPr lang="en-US" altLang="en-US" sz="2800" dirty="0" smtClean="0"/>
              <a:t>So we can use the z </a:t>
            </a:r>
            <a:r>
              <a:rPr lang="en-US" altLang="en-US" sz="2800" smtClean="0"/>
              <a:t>statistic to </a:t>
            </a:r>
            <a:r>
              <a:rPr lang="en-US" altLang="en-US" sz="2800" dirty="0" smtClean="0"/>
              <a:t>find the probability of observing a difference as large as we do, under the null hypothesis of no difference</a:t>
            </a:r>
            <a:endParaRPr lang="en-US" altLang="en-US" sz="2800" dirty="0" smtClean="0"/>
          </a:p>
        </p:txBody>
      </p:sp>
      <p:graphicFrame>
        <p:nvGraphicFramePr>
          <p:cNvPr id="5" name="Object 5"/>
          <p:cNvGraphicFramePr>
            <a:graphicFrameLocks noGrp="1" noChangeAspect="1"/>
          </p:cNvGraphicFramePr>
          <p:nvPr>
            <p:ph sz="half" idx="2"/>
            <p:extLst>
              <p:ext uri="{D42A27DB-BD31-4B8C-83A1-F6EECF244321}">
                <p14:modId xmlns:p14="http://schemas.microsoft.com/office/powerpoint/2010/main" val="824271937"/>
              </p:ext>
            </p:extLst>
          </p:nvPr>
        </p:nvGraphicFramePr>
        <p:xfrm>
          <a:off x="4557132" y="5029200"/>
          <a:ext cx="4008448" cy="1621593"/>
        </p:xfrm>
        <a:graphic>
          <a:graphicData uri="http://schemas.openxmlformats.org/presentationml/2006/ole">
            <mc:AlternateContent xmlns:mc="http://schemas.openxmlformats.org/markup-compatibility/2006">
              <mc:Choice xmlns:v="urn:schemas-microsoft-com:vml" Requires="v">
                <p:oleObj spid="_x0000_s108545" name="Equation" r:id="rId4" imgW="2260600" imgH="914400" progId="Equation.3">
                  <p:embed/>
                </p:oleObj>
              </mc:Choice>
              <mc:Fallback>
                <p:oleObj name="Equation" r:id="rId4" imgW="2260600" imgH="9144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57132" y="5029200"/>
                        <a:ext cx="4008448" cy="1621593"/>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95742339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74638"/>
            <a:ext cx="8229600" cy="868362"/>
          </a:xfrm>
        </p:spPr>
        <p:txBody>
          <a:bodyPr/>
          <a:lstStyle/>
          <a:p>
            <a:pPr eaLnBrk="1" hangingPunct="1"/>
            <a:r>
              <a:rPr lang="en-US" altLang="en-US" smtClean="0"/>
              <a:t>Comparison of two proportions</a:t>
            </a:r>
          </a:p>
        </p:txBody>
      </p:sp>
      <p:sp>
        <p:nvSpPr>
          <p:cNvPr id="53251" name="Rectangle 3"/>
          <p:cNvSpPr>
            <a:spLocks noGrp="1" noChangeArrowheads="1"/>
          </p:cNvSpPr>
          <p:nvPr>
            <p:ph idx="1"/>
          </p:nvPr>
        </p:nvSpPr>
        <p:spPr>
          <a:xfrm>
            <a:off x="446049" y="1295400"/>
            <a:ext cx="8229600" cy="4876800"/>
          </a:xfrm>
        </p:spPr>
        <p:txBody>
          <a:bodyPr>
            <a:normAutofit fontScale="92500" lnSpcReduction="20000"/>
          </a:bodyPr>
          <a:lstStyle/>
          <a:p>
            <a:pPr eaLnBrk="1" hangingPunct="1">
              <a:lnSpc>
                <a:spcPct val="80000"/>
              </a:lnSpc>
              <a:defRPr/>
            </a:pPr>
            <a:r>
              <a:rPr lang="en-US" altLang="en-US" sz="2800" dirty="0" smtClean="0"/>
              <a:t>Example:  Proportion with </a:t>
            </a:r>
            <a:r>
              <a:rPr lang="en-US" altLang="en-US" sz="2800" dirty="0" err="1" smtClean="0"/>
              <a:t>PEth</a:t>
            </a:r>
            <a:r>
              <a:rPr lang="en-US" altLang="en-US" sz="2800" dirty="0" smtClean="0"/>
              <a:t>&gt;=50 ng/ml</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tab peth_50</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0 |        155       54.01       54.01</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1 |        132       45.99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Total |        287      100.00</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bysort</a:t>
            </a: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studyarm</a:t>
            </a:r>
            <a:r>
              <a:rPr lang="en-US" altLang="en-US" sz="1200" dirty="0" smtClean="0">
                <a:latin typeface="Courier New" pitchFamily="49" charset="0"/>
                <a:cs typeface="Courier New" pitchFamily="49" charset="0"/>
              </a:rPr>
              <a:t>: tab peth_50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-----------------------------------------------------------------------------------&gt; </a:t>
            </a:r>
            <a:r>
              <a:rPr lang="en-US" altLang="en-US" sz="1200" dirty="0" err="1" smtClean="0">
                <a:latin typeface="Courier New" pitchFamily="49" charset="0"/>
                <a:cs typeface="Courier New" pitchFamily="49" charset="0"/>
              </a:rPr>
              <a:t>studyarm</a:t>
            </a:r>
            <a:r>
              <a:rPr lang="en-US" altLang="en-US" sz="1200" dirty="0" smtClean="0">
                <a:latin typeface="Courier New" pitchFamily="49" charset="0"/>
                <a:cs typeface="Courier New" pitchFamily="49" charset="0"/>
              </a:rPr>
              <a:t> = Cohort assessed</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0 |         97       53.59       53.59</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1 |         84       46.41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Total |        181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-&gt; </a:t>
            </a:r>
            <a:r>
              <a:rPr lang="en-US" altLang="en-US" sz="1200" dirty="0" err="1" smtClean="0">
                <a:latin typeface="Courier New" pitchFamily="49" charset="0"/>
                <a:cs typeface="Courier New" pitchFamily="49" charset="0"/>
              </a:rPr>
              <a:t>studyarm</a:t>
            </a:r>
            <a:r>
              <a:rPr lang="en-US" altLang="en-US" sz="1200" dirty="0" smtClean="0">
                <a:latin typeface="Courier New" pitchFamily="49" charset="0"/>
                <a:cs typeface="Courier New" pitchFamily="49" charset="0"/>
              </a:rPr>
              <a:t> = Min assessed</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0 |         58       54.72       54.72</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1 |         48       45.28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Total |        106      100.00</a:t>
            </a: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lvl="1" eaLnBrk="1" hangingPunct="1">
              <a:lnSpc>
                <a:spcPct val="80000"/>
              </a:lnSpc>
              <a:buFont typeface="Arial" charset="0"/>
              <a:buNone/>
              <a:defRPr/>
            </a:pPr>
            <a:r>
              <a:rPr lang="en-US" altLang="en-US" sz="1200" dirty="0" smtClean="0">
                <a:latin typeface="Courier New" pitchFamily="49" charset="0"/>
                <a:cs typeface="Courier New" pitchFamily="49" charset="0"/>
              </a:rPr>
              <a:t>. </a:t>
            </a: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eaLnBrk="1" hangingPunct="1">
              <a:lnSpc>
                <a:spcPct val="80000"/>
              </a:lnSpc>
              <a:defRPr/>
            </a:pPr>
            <a:endParaRPr lang="en-US" altLang="en-US" sz="2800" dirty="0" smtClean="0"/>
          </a:p>
        </p:txBody>
      </p:sp>
    </p:spTree>
    <p:extLst>
      <p:ext uri="{BB962C8B-B14F-4D97-AF65-F5344CB8AC3E}">
        <p14:creationId xmlns:p14="http://schemas.microsoft.com/office/powerpoint/2010/main" val="11498770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55299" name="Rectangle 3"/>
          <p:cNvSpPr>
            <a:spLocks noGrp="1" noChangeArrowheads="1"/>
          </p:cNvSpPr>
          <p:nvPr>
            <p:ph idx="1"/>
          </p:nvPr>
        </p:nvSpPr>
        <p:spPr>
          <a:xfrm>
            <a:off x="457200" y="1371600"/>
            <a:ext cx="8915400" cy="4754563"/>
          </a:xfrm>
        </p:spPr>
        <p:txBody>
          <a:bodyPr/>
          <a:lstStyle/>
          <a:p>
            <a:pPr eaLnBrk="1" hangingPunct="1">
              <a:lnSpc>
                <a:spcPct val="80000"/>
              </a:lnSpc>
              <a:buFont typeface="Wingdings" pitchFamily="2" charset="2"/>
              <a:buNone/>
              <a:defRPr/>
            </a:pPr>
            <a:r>
              <a:rPr lang="en-US" sz="1600" b="1" dirty="0" err="1" smtClean="0">
                <a:latin typeface="Arial" charset="0"/>
                <a:cs typeface="Arial" charset="0"/>
              </a:rPr>
              <a:t>prtesti</a:t>
            </a:r>
            <a:r>
              <a:rPr lang="en-US" sz="1600" b="1" dirty="0" smtClean="0">
                <a:latin typeface="Arial" charset="0"/>
                <a:cs typeface="Arial" charset="0"/>
              </a:rPr>
              <a:t>          n1    p1   n2       p2</a:t>
            </a:r>
          </a:p>
          <a:p>
            <a:pPr marL="0" indent="0" eaLnBrk="1" hangingPunct="1">
              <a:lnSpc>
                <a:spcPct val="80000"/>
              </a:lnSpc>
              <a:buFont typeface="Arial" charset="0"/>
              <a:buNone/>
              <a:defRPr/>
            </a:pPr>
            <a:endParaRPr lang="en-US" sz="1300" dirty="0" smtClean="0">
              <a:latin typeface="Courier New" pitchFamily="49" charset="0"/>
              <a:cs typeface="Courier New" pitchFamily="49" charset="0"/>
            </a:endParaRPr>
          </a:p>
          <a:p>
            <a:pPr marL="0" indent="0" eaLnBrk="1" hangingPunct="1">
              <a:lnSpc>
                <a:spcPct val="80000"/>
              </a:lnSpc>
              <a:buFont typeface="Arial" charset="0"/>
              <a:buNone/>
              <a:defRPr/>
            </a:pPr>
            <a:r>
              <a:rPr lang="en-US" sz="1400" dirty="0" smtClean="0">
                <a:latin typeface="Courier New" pitchFamily="49" charset="0"/>
                <a:cs typeface="Courier New" pitchFamily="49" charset="0"/>
              </a:rPr>
              <a:t>.</a:t>
            </a:r>
            <a:r>
              <a:rPr lang="en-US" sz="1400" dirty="0" err="1" smtClean="0">
                <a:latin typeface="Courier New" pitchFamily="49" charset="0"/>
                <a:cs typeface="Courier New" pitchFamily="49" charset="0"/>
              </a:rPr>
              <a:t>prtesti</a:t>
            </a:r>
            <a:r>
              <a:rPr lang="en-US" sz="1400" dirty="0" smtClean="0">
                <a:latin typeface="Courier New" pitchFamily="49" charset="0"/>
                <a:cs typeface="Courier New" pitchFamily="49" charset="0"/>
              </a:rPr>
              <a:t> </a:t>
            </a:r>
            <a:r>
              <a:rPr lang="en-US" sz="1400" dirty="0">
                <a:latin typeface="Courier New" pitchFamily="49" charset="0"/>
                <a:cs typeface="Courier New" pitchFamily="49" charset="0"/>
              </a:rPr>
              <a:t>106 .453 181 .464</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marL="0" indent="0" eaLnBrk="1" hangingPunct="1">
              <a:lnSpc>
                <a:spcPct val="80000"/>
              </a:lnSpc>
              <a:buFont typeface="Arial" charset="0"/>
              <a:buNone/>
              <a:defRPr/>
            </a:pPr>
            <a:r>
              <a:rPr lang="en-US" sz="1400" dirty="0">
                <a:latin typeface="Courier New" pitchFamily="49" charset="0"/>
                <a:cs typeface="Courier New" pitchFamily="49" charset="0"/>
              </a:rPr>
              <a:t>Two-sample test of proportions                     x: Number of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      106</a:t>
            </a:r>
          </a:p>
          <a:p>
            <a:pPr marL="0" indent="0" eaLnBrk="1" hangingPunct="1">
              <a:lnSpc>
                <a:spcPct val="80000"/>
              </a:lnSpc>
              <a:buFont typeface="Arial" charset="0"/>
              <a:buNone/>
              <a:defRPr/>
            </a:pPr>
            <a:r>
              <a:rPr lang="en-US" sz="1400" dirty="0">
                <a:latin typeface="Courier New" pitchFamily="49" charset="0"/>
                <a:cs typeface="Courier New" pitchFamily="49" charset="0"/>
              </a:rPr>
              <a:t>                                                   y: Number of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      181</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Variable |       Mean   Std. Err.      z    P&gt;|z|     [95% Conf. Interval]</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x |       .453   .0483493                      .3582372    .5477628</a:t>
            </a:r>
          </a:p>
          <a:p>
            <a:pPr marL="0" indent="0" eaLnBrk="1" hangingPunct="1">
              <a:lnSpc>
                <a:spcPct val="80000"/>
              </a:lnSpc>
              <a:buFont typeface="Arial" charset="0"/>
              <a:buNone/>
              <a:defRPr/>
            </a:pPr>
            <a:r>
              <a:rPr lang="en-US" sz="1400" dirty="0">
                <a:latin typeface="Courier New" pitchFamily="49" charset="0"/>
                <a:cs typeface="Courier New" pitchFamily="49" charset="0"/>
              </a:rPr>
              <a:t>           y |       .464   .0370683                      .3913476    .5366524</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diff |      -.011   .0609238                     -.1304084    .1084084</a:t>
            </a:r>
          </a:p>
          <a:p>
            <a:pPr marL="0" indent="0" eaLnBrk="1" hangingPunct="1">
              <a:lnSpc>
                <a:spcPct val="80000"/>
              </a:lnSpc>
              <a:buFont typeface="Arial" charset="0"/>
              <a:buNone/>
              <a:defRPr/>
            </a:pPr>
            <a:r>
              <a:rPr lang="en-US" sz="1400" dirty="0">
                <a:latin typeface="Courier New" pitchFamily="49" charset="0"/>
                <a:cs typeface="Courier New" pitchFamily="49" charset="0"/>
              </a:rPr>
              <a:t>             |  under Ho:   .0609565    -0.18   0.857</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diff = prop(x) - prop(y)                                  z =  -0.1805</a:t>
            </a:r>
          </a:p>
          <a:p>
            <a:pPr marL="0" indent="0" eaLnBrk="1" hangingPunct="1">
              <a:lnSpc>
                <a:spcPct val="80000"/>
              </a:lnSpc>
              <a:buFont typeface="Arial" charset="0"/>
              <a:buNone/>
              <a:defRPr/>
            </a:pPr>
            <a:r>
              <a:rPr lang="en-US" sz="1400" dirty="0">
                <a:latin typeface="Courier New" pitchFamily="49" charset="0"/>
                <a:cs typeface="Courier New" pitchFamily="49" charset="0"/>
              </a:rPr>
              <a:t>    Ho: diff = 0</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marL="0" indent="0" eaLnBrk="1" hangingPunct="1">
              <a:lnSpc>
                <a:spcPct val="80000"/>
              </a:lnSpc>
              <a:buFont typeface="Arial" charset="0"/>
              <a:buNone/>
              <a:defRPr/>
            </a:pPr>
            <a:r>
              <a:rPr lang="en-US" sz="1400" dirty="0">
                <a:latin typeface="Courier New" pitchFamily="49" charset="0"/>
                <a:cs typeface="Courier New" pitchFamily="49" charset="0"/>
              </a:rPr>
              <a:t>    Ha: diff &lt; 0                 Ha: diff != 0                 Ha: diff &gt; 0</a:t>
            </a:r>
          </a:p>
          <a:p>
            <a:pPr marL="0" indent="0" eaLnBrk="1" hangingPunct="1">
              <a:lnSpc>
                <a:spcPct val="80000"/>
              </a:lnSpc>
              <a:buFont typeface="Arial" charset="0"/>
              <a:buNone/>
              <a:defRPr/>
            </a:pPr>
            <a:r>
              <a:rPr lang="en-US" sz="1400" dirty="0">
                <a:latin typeface="Courier New" pitchFamily="49" charset="0"/>
                <a:cs typeface="Courier New" pitchFamily="49" charset="0"/>
              </a:rPr>
              <a:t>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&lt; z) = 0.4284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&lt; |z|) = 0.8568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&gt; z) = 0.5716</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eaLnBrk="1" hangingPunct="1">
              <a:lnSpc>
                <a:spcPct val="80000"/>
              </a:lnSpc>
              <a:defRPr/>
            </a:pPr>
            <a:endParaRPr lang="en-US" sz="1200" dirty="0" smtClean="0"/>
          </a:p>
        </p:txBody>
      </p:sp>
      <p:sp>
        <p:nvSpPr>
          <p:cNvPr id="59396" name="Oval 6"/>
          <p:cNvSpPr>
            <a:spLocks noChangeArrowheads="1"/>
          </p:cNvSpPr>
          <p:nvPr/>
        </p:nvSpPr>
        <p:spPr bwMode="auto">
          <a:xfrm>
            <a:off x="3276600" y="4953000"/>
            <a:ext cx="2895600" cy="1066800"/>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95299969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60419" name="Rectangle 3"/>
          <p:cNvSpPr>
            <a:spLocks noGrp="1" noChangeArrowheads="1"/>
          </p:cNvSpPr>
          <p:nvPr>
            <p:ph idx="1"/>
          </p:nvPr>
        </p:nvSpPr>
        <p:spPr>
          <a:xfrm>
            <a:off x="228600" y="1417638"/>
            <a:ext cx="8686800" cy="4781550"/>
          </a:xfrm>
        </p:spPr>
        <p:txBody>
          <a:bodyPr/>
          <a:lstStyle/>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prtest</a:t>
            </a:r>
            <a:r>
              <a:rPr lang="en-US" altLang="en-US" sz="1400" dirty="0" smtClean="0">
                <a:latin typeface="Courier New" pitchFamily="49" charset="0"/>
                <a:cs typeface="Courier New" pitchFamily="49" charset="0"/>
              </a:rPr>
              <a:t> peth_50, by(month)</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Two-sample test of proportions                     6: Number of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      181</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88: Number of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      106</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Variable |       Mean   Std. Err.      z    P&gt;|z|     [95% Conf. Interval]</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6 |   .4640884   .0370687                       .391435    .5367418</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88 |   .4528302   .0483477                      .3580704    .5475899</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diff |   .0112582   .0609228                     -.1081483    .1306647</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  under Ho:   .0609564     0.18   0.853</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diff = prop(6) - prop(88)                                 z =   0.1847</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Ho: diff = 0</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Ha: diff &lt; 0                 Ha: diff != 0                 Ha: diff &gt; 0</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(Z &lt; z) = 0.5733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(|Z| &lt; |z|) = 0.8535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(Z &gt; z) = 0.4267</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a:t>
            </a:r>
            <a:endParaRPr lang="en-US" altLang="en-US" sz="1200" dirty="0" smtClean="0"/>
          </a:p>
        </p:txBody>
      </p:sp>
      <p:sp>
        <p:nvSpPr>
          <p:cNvPr id="60420" name="Oval 6"/>
          <p:cNvSpPr>
            <a:spLocks noChangeArrowheads="1"/>
          </p:cNvSpPr>
          <p:nvPr/>
        </p:nvSpPr>
        <p:spPr bwMode="auto">
          <a:xfrm>
            <a:off x="3238500" y="5029200"/>
            <a:ext cx="2667000" cy="1017588"/>
          </a:xfrm>
          <a:prstGeom prst="ellipse">
            <a:avLst/>
          </a:prstGeom>
          <a:noFill/>
          <a:ln w="31750">
            <a:solidFill>
              <a:srgbClr val="FF9933"/>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210756631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pPr eaLnBrk="1" hangingPunct="1"/>
            <a:r>
              <a:rPr lang="en-US" altLang="en-US" smtClean="0"/>
              <a:t>Types of error</a:t>
            </a:r>
          </a:p>
        </p:txBody>
      </p:sp>
      <p:sp>
        <p:nvSpPr>
          <p:cNvPr id="73731" name="Content Placeholder 2"/>
          <p:cNvSpPr>
            <a:spLocks noGrp="1"/>
          </p:cNvSpPr>
          <p:nvPr>
            <p:ph idx="1"/>
          </p:nvPr>
        </p:nvSpPr>
        <p:spPr>
          <a:xfrm>
            <a:off x="454616" y="1391807"/>
            <a:ext cx="8384583" cy="4800600"/>
          </a:xfrm>
        </p:spPr>
        <p:txBody>
          <a:bodyPr/>
          <a:lstStyle/>
          <a:p>
            <a:pPr eaLnBrk="1" hangingPunct="1"/>
            <a:r>
              <a:rPr lang="en-US" altLang="en-US" dirty="0" smtClean="0"/>
              <a:t>Type I error – significance level of the test</a:t>
            </a:r>
          </a:p>
          <a:p>
            <a:pPr eaLnBrk="1" hangingPunct="1">
              <a:buFont typeface="Arial" charset="0"/>
              <a:buNone/>
            </a:pPr>
            <a:r>
              <a:rPr lang="en-US" altLang="en-US" dirty="0" smtClean="0"/>
              <a:t>	</a:t>
            </a:r>
            <a:r>
              <a:rPr lang="en-US" altLang="en-US" dirty="0" smtClean="0">
                <a:sym typeface="Symbol" pitchFamily="18" charset="2"/>
              </a:rPr>
              <a:t>=P(reject H</a:t>
            </a:r>
            <a:r>
              <a:rPr lang="en-US" altLang="en-US" baseline="-25000" dirty="0" smtClean="0">
                <a:sym typeface="Symbol" pitchFamily="18" charset="2"/>
              </a:rPr>
              <a:t>0</a:t>
            </a:r>
            <a:r>
              <a:rPr lang="en-US" altLang="en-US" dirty="0" smtClean="0">
                <a:sym typeface="Symbol" pitchFamily="18" charset="2"/>
              </a:rPr>
              <a:t> | H</a:t>
            </a:r>
            <a:r>
              <a:rPr lang="en-US" altLang="en-US" baseline="-25000" dirty="0" smtClean="0">
                <a:sym typeface="Symbol" pitchFamily="18" charset="2"/>
              </a:rPr>
              <a:t>0</a:t>
            </a:r>
            <a:r>
              <a:rPr lang="en-US" altLang="en-US" dirty="0" smtClean="0">
                <a:sym typeface="Symbol" pitchFamily="18" charset="2"/>
              </a:rPr>
              <a:t> is true) </a:t>
            </a:r>
          </a:p>
          <a:p>
            <a:pPr eaLnBrk="1" hangingPunct="1"/>
            <a:r>
              <a:rPr lang="en-US" altLang="en-US" dirty="0" smtClean="0">
                <a:sym typeface="Symbol" pitchFamily="18" charset="2"/>
              </a:rPr>
              <a:t>Occurs when we incorrectly reject the null</a:t>
            </a:r>
          </a:p>
          <a:p>
            <a:pPr eaLnBrk="1" hangingPunct="1"/>
            <a:r>
              <a:rPr lang="en-US" altLang="en-US" dirty="0" smtClean="0">
                <a:sym typeface="Symbol" pitchFamily="18" charset="2"/>
              </a:rPr>
              <a:t>We take a sample from the population, calculate the statistics, and make inference about the true population.  If we did this repeatedly, we would incorrectly reject the null 5% of the time </a:t>
            </a:r>
            <a:r>
              <a:rPr lang="en-US" altLang="en-US" i="1" dirty="0" smtClean="0">
                <a:sym typeface="Symbol" pitchFamily="18" charset="2"/>
              </a:rPr>
              <a:t>that it is true </a:t>
            </a:r>
            <a:r>
              <a:rPr lang="en-US" altLang="en-US" dirty="0" smtClean="0">
                <a:sym typeface="Symbol" pitchFamily="18" charset="2"/>
              </a:rPr>
              <a:t>if  is set to 0.05.</a:t>
            </a:r>
            <a:endParaRPr lang="en-US" altLang="en-US" dirty="0" smtClean="0"/>
          </a:p>
        </p:txBody>
      </p:sp>
      <p:sp>
        <p:nvSpPr>
          <p:cNvPr id="4" name="Slide Number Placeholder 3"/>
          <p:cNvSpPr>
            <a:spLocks noGrp="1"/>
          </p:cNvSpPr>
          <p:nvPr>
            <p:ph type="sldNum" sz="quarter" idx="12"/>
          </p:nvPr>
        </p:nvSpPr>
        <p:spPr/>
        <p:txBody>
          <a:bodyPr/>
          <a:lstStyle/>
          <a:p>
            <a:pPr>
              <a:defRPr/>
            </a:pPr>
            <a:fld id="{18ED706D-979A-47D0-B80D-2F9AAFF3C48C}" type="slidenum">
              <a:rPr lang="en-US"/>
              <a:pPr>
                <a:defRPr/>
              </a:pPr>
              <a:t>64</a:t>
            </a:fld>
            <a:endParaRPr lang="en-US"/>
          </a:p>
        </p:txBody>
      </p:sp>
    </p:spTree>
    <p:extLst>
      <p:ext uri="{BB962C8B-B14F-4D97-AF65-F5344CB8AC3E}">
        <p14:creationId xmlns:p14="http://schemas.microsoft.com/office/powerpoint/2010/main" val="155181108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457200" y="274638"/>
            <a:ext cx="8229600" cy="1020762"/>
          </a:xfrm>
        </p:spPr>
        <p:txBody>
          <a:bodyPr/>
          <a:lstStyle/>
          <a:p>
            <a:pPr eaLnBrk="1" hangingPunct="1"/>
            <a:r>
              <a:rPr lang="en-US" altLang="en-US" smtClean="0"/>
              <a:t>Types of error</a:t>
            </a:r>
          </a:p>
        </p:txBody>
      </p:sp>
      <p:sp>
        <p:nvSpPr>
          <p:cNvPr id="74755" name="Content Placeholder 2"/>
          <p:cNvSpPr>
            <a:spLocks noGrp="1"/>
          </p:cNvSpPr>
          <p:nvPr>
            <p:ph idx="1"/>
          </p:nvPr>
        </p:nvSpPr>
        <p:spPr>
          <a:xfrm>
            <a:off x="152400" y="1498923"/>
            <a:ext cx="8839200" cy="4857427"/>
          </a:xfrm>
        </p:spPr>
        <p:txBody>
          <a:bodyPr/>
          <a:lstStyle/>
          <a:p>
            <a:pPr eaLnBrk="1" hangingPunct="1"/>
            <a:r>
              <a:rPr lang="en-US" altLang="en-US" dirty="0" smtClean="0"/>
              <a:t>Type II error – 	</a:t>
            </a:r>
            <a:r>
              <a:rPr lang="en-US" altLang="en-US" dirty="0" smtClean="0">
                <a:sym typeface="Symbol" pitchFamily="18" charset="2"/>
              </a:rPr>
              <a:t> = P(do not reject H</a:t>
            </a:r>
            <a:r>
              <a:rPr lang="en-US" altLang="en-US" baseline="-25000" dirty="0" smtClean="0">
                <a:sym typeface="Symbol" pitchFamily="18" charset="2"/>
              </a:rPr>
              <a:t>0</a:t>
            </a:r>
            <a:r>
              <a:rPr lang="en-US" altLang="en-US" dirty="0" smtClean="0">
                <a:sym typeface="Symbol" pitchFamily="18" charset="2"/>
              </a:rPr>
              <a:t> | H</a:t>
            </a:r>
            <a:r>
              <a:rPr lang="en-US" altLang="en-US" baseline="-25000" dirty="0" smtClean="0">
                <a:sym typeface="Symbol" pitchFamily="18" charset="2"/>
              </a:rPr>
              <a:t>0</a:t>
            </a:r>
            <a:r>
              <a:rPr lang="en-US" altLang="en-US" dirty="0" smtClean="0">
                <a:sym typeface="Symbol" pitchFamily="18" charset="2"/>
              </a:rPr>
              <a:t> is false)</a:t>
            </a:r>
          </a:p>
          <a:p>
            <a:pPr eaLnBrk="1" hangingPunct="1">
              <a:buFont typeface="Arial" charset="0"/>
              <a:buNone/>
            </a:pPr>
            <a:r>
              <a:rPr lang="en-US" altLang="en-US" dirty="0" smtClean="0">
                <a:sym typeface="Symbol" pitchFamily="18" charset="2"/>
              </a:rPr>
              <a:t> </a:t>
            </a:r>
            <a:r>
              <a:rPr lang="en-US" altLang="en-US" dirty="0" smtClean="0">
                <a:sym typeface="Symbol" pitchFamily="18" charset="2"/>
              </a:rPr>
              <a:t>Occurs </a:t>
            </a:r>
            <a:r>
              <a:rPr lang="en-US" altLang="en-US" dirty="0" smtClean="0">
                <a:sym typeface="Symbol" pitchFamily="18" charset="2"/>
              </a:rPr>
              <a:t>when we incorrectly fail to reject the null, i.e. when we do not reject the null </a:t>
            </a:r>
            <a:r>
              <a:rPr lang="en-US" altLang="en-US" i="1" dirty="0" smtClean="0">
                <a:sym typeface="Symbol" pitchFamily="18" charset="2"/>
              </a:rPr>
              <a:t>when the null is false</a:t>
            </a:r>
            <a:endParaRPr lang="en-US" altLang="en-US" dirty="0" smtClean="0">
              <a:sym typeface="Symbol" pitchFamily="18" charset="2"/>
            </a:endParaRPr>
          </a:p>
          <a:p>
            <a:pPr eaLnBrk="1" hangingPunct="1">
              <a:buFont typeface="Arial" charset="0"/>
              <a:buNone/>
            </a:pPr>
            <a:endParaRPr lang="en-US" altLang="en-US" dirty="0" smtClean="0"/>
          </a:p>
        </p:txBody>
      </p:sp>
      <p:sp>
        <p:nvSpPr>
          <p:cNvPr id="4" name="Slide Number Placeholder 3"/>
          <p:cNvSpPr>
            <a:spLocks noGrp="1"/>
          </p:cNvSpPr>
          <p:nvPr>
            <p:ph type="sldNum" sz="quarter" idx="12"/>
          </p:nvPr>
        </p:nvSpPr>
        <p:spPr/>
        <p:txBody>
          <a:bodyPr/>
          <a:lstStyle/>
          <a:p>
            <a:pPr>
              <a:defRPr/>
            </a:pPr>
            <a:fld id="{ECEA01E4-86E3-49F2-A516-9B03927F48FB}" type="slidenum">
              <a:rPr lang="en-US"/>
              <a:pPr>
                <a:defRPr/>
              </a:pPr>
              <a:t>65</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549950280"/>
              </p:ext>
            </p:extLst>
          </p:nvPr>
        </p:nvGraphicFramePr>
        <p:xfrm>
          <a:off x="1295400" y="3959231"/>
          <a:ext cx="6781800" cy="2133600"/>
        </p:xfrm>
        <a:graphic>
          <a:graphicData uri="http://schemas.openxmlformats.org/drawingml/2006/table">
            <a:tbl>
              <a:tblPr firstRow="1" bandRow="1">
                <a:tableStyleId>{5C22544A-7EE6-4342-B048-85BDC9FD1C3A}</a:tableStyleId>
              </a:tblPr>
              <a:tblGrid>
                <a:gridCol w="2260600"/>
                <a:gridCol w="2260600"/>
                <a:gridCol w="2260600"/>
              </a:tblGrid>
              <a:tr h="533400">
                <a:tc>
                  <a:txBody>
                    <a:bodyPr/>
                    <a:lstStyle/>
                    <a:p>
                      <a:endParaRPr lang="en-US" sz="2400" dirty="0"/>
                    </a:p>
                  </a:txBody>
                  <a:tcPr/>
                </a:tc>
                <a:tc gridSpan="2">
                  <a:txBody>
                    <a:bodyPr/>
                    <a:lstStyle/>
                    <a:p>
                      <a:pPr algn="ctr"/>
                      <a:r>
                        <a:rPr lang="en-US" sz="2400" dirty="0" smtClean="0"/>
                        <a:t>True</a:t>
                      </a:r>
                      <a:r>
                        <a:rPr lang="en-US" sz="2400" baseline="0" dirty="0" smtClean="0"/>
                        <a:t> state</a:t>
                      </a:r>
                      <a:endParaRPr lang="en-US" sz="2400" dirty="0"/>
                    </a:p>
                  </a:txBody>
                  <a:tcPr/>
                </a:tc>
                <a:tc hMerge="1">
                  <a:txBody>
                    <a:bodyPr/>
                    <a:lstStyle/>
                    <a:p>
                      <a:endParaRPr lang="en-US" sz="2400" dirty="0"/>
                    </a:p>
                  </a:txBody>
                  <a:tcPr/>
                </a:tc>
              </a:tr>
              <a:tr h="533400">
                <a:tc>
                  <a:txBody>
                    <a:bodyPr/>
                    <a:lstStyle/>
                    <a:p>
                      <a:r>
                        <a:rPr lang="en-US" sz="2400" b="1" u="sng" dirty="0" smtClean="0"/>
                        <a:t>Decision</a:t>
                      </a:r>
                      <a:endParaRPr lang="en-US" sz="2400" b="1" u="sng" dirty="0"/>
                    </a:p>
                  </a:txBody>
                  <a:tcPr/>
                </a:tc>
                <a:tc>
                  <a:txBody>
                    <a:bodyPr/>
                    <a:lstStyle/>
                    <a:p>
                      <a:r>
                        <a:rPr lang="en-US" sz="2400" b="1" u="sng" dirty="0" smtClean="0"/>
                        <a:t>H</a:t>
                      </a:r>
                      <a:r>
                        <a:rPr lang="en-US" sz="2400" b="1" u="sng" baseline="-25000" dirty="0" smtClean="0"/>
                        <a:t>0</a:t>
                      </a:r>
                      <a:r>
                        <a:rPr lang="en-US" sz="2400" b="1" u="sng" baseline="0" dirty="0" smtClean="0"/>
                        <a:t> is true</a:t>
                      </a:r>
                      <a:endParaRPr lang="en-US" sz="2400" b="1" u="sng" dirty="0"/>
                    </a:p>
                  </a:txBody>
                  <a:tcPr/>
                </a:tc>
                <a:tc>
                  <a:txBody>
                    <a:bodyPr/>
                    <a:lstStyle/>
                    <a:p>
                      <a:r>
                        <a:rPr lang="en-US" sz="2400" b="1" u="sng" dirty="0" smtClean="0"/>
                        <a:t>H</a:t>
                      </a:r>
                      <a:r>
                        <a:rPr lang="en-US" sz="2400" b="1" u="sng" baseline="-25000" dirty="0" smtClean="0"/>
                        <a:t>0</a:t>
                      </a:r>
                      <a:r>
                        <a:rPr lang="en-US" sz="2400" b="1" u="sng" dirty="0" smtClean="0"/>
                        <a:t> is false</a:t>
                      </a:r>
                      <a:endParaRPr lang="en-US" sz="2400" b="1" u="sng" dirty="0"/>
                    </a:p>
                  </a:txBody>
                  <a:tcPr/>
                </a:tc>
              </a:tr>
              <a:tr h="533400">
                <a:tc>
                  <a:txBody>
                    <a:bodyPr/>
                    <a:lstStyle/>
                    <a:p>
                      <a:r>
                        <a:rPr lang="en-US" sz="2400" dirty="0" smtClean="0"/>
                        <a:t>Do</a:t>
                      </a:r>
                      <a:r>
                        <a:rPr lang="en-US" sz="2400" baseline="0" dirty="0" smtClean="0"/>
                        <a:t> not reject H</a:t>
                      </a:r>
                      <a:r>
                        <a:rPr lang="en-US" sz="2400" baseline="-25000" dirty="0" smtClean="0"/>
                        <a:t>0</a:t>
                      </a:r>
                      <a:endParaRPr lang="en-US" sz="2400" dirty="0"/>
                    </a:p>
                  </a:txBody>
                  <a:tcPr/>
                </a:tc>
                <a:tc>
                  <a:txBody>
                    <a:bodyPr/>
                    <a:lstStyle/>
                    <a:p>
                      <a:r>
                        <a:rPr lang="en-US" sz="2400" dirty="0" smtClean="0"/>
                        <a:t>Correct</a:t>
                      </a:r>
                      <a:endParaRPr lang="en-US" sz="2400" dirty="0"/>
                    </a:p>
                  </a:txBody>
                  <a:tcPr/>
                </a:tc>
                <a:tc>
                  <a:txBody>
                    <a:bodyPr/>
                    <a:lstStyle/>
                    <a:p>
                      <a:r>
                        <a:rPr lang="en-US" sz="2400" dirty="0" smtClean="0"/>
                        <a:t>Type</a:t>
                      </a:r>
                      <a:r>
                        <a:rPr lang="en-US" sz="2400" baseline="0" dirty="0" smtClean="0"/>
                        <a:t> II error=</a:t>
                      </a:r>
                      <a:r>
                        <a:rPr lang="en-US" sz="2400" baseline="0" dirty="0" smtClean="0">
                          <a:sym typeface="Symbol"/>
                        </a:rPr>
                        <a:t></a:t>
                      </a:r>
                      <a:endParaRPr lang="en-US" sz="2400" dirty="0"/>
                    </a:p>
                  </a:txBody>
                  <a:tcPr/>
                </a:tc>
              </a:tr>
              <a:tr h="533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aseline="0" dirty="0" smtClean="0"/>
                        <a:t>Reject H</a:t>
                      </a:r>
                      <a:r>
                        <a:rPr lang="en-US" sz="2400" baseline="-25000" dirty="0" smtClean="0"/>
                        <a:t>0</a:t>
                      </a:r>
                      <a:endParaRPr lang="en-US" sz="2400" dirty="0" smtClean="0"/>
                    </a:p>
                  </a:txBody>
                  <a:tcPr/>
                </a:tc>
                <a:tc>
                  <a:txBody>
                    <a:bodyPr/>
                    <a:lstStyle/>
                    <a:p>
                      <a:r>
                        <a:rPr lang="en-US" sz="2400" dirty="0" smtClean="0"/>
                        <a:t>Type I error=</a:t>
                      </a:r>
                      <a:r>
                        <a:rPr lang="en-US" sz="2400" dirty="0" smtClean="0">
                          <a:sym typeface="Symbol"/>
                        </a:rPr>
                        <a:t></a:t>
                      </a:r>
                      <a:endParaRPr lang="en-US" sz="2400" dirty="0"/>
                    </a:p>
                  </a:txBody>
                  <a:tcPr/>
                </a:tc>
                <a:tc>
                  <a:txBody>
                    <a:bodyPr/>
                    <a:lstStyle/>
                    <a:p>
                      <a:r>
                        <a:rPr lang="en-US" sz="2400" dirty="0" smtClean="0"/>
                        <a:t>Correct</a:t>
                      </a:r>
                      <a:endParaRPr lang="en-US" sz="2400" dirty="0"/>
                    </a:p>
                  </a:txBody>
                  <a:tcPr/>
                </a:tc>
              </a:tr>
            </a:tbl>
          </a:graphicData>
        </a:graphic>
      </p:graphicFrame>
    </p:spTree>
    <p:extLst>
      <p:ext uri="{BB962C8B-B14F-4D97-AF65-F5344CB8AC3E}">
        <p14:creationId xmlns:p14="http://schemas.microsoft.com/office/powerpoint/2010/main" val="10004639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pPr eaLnBrk="1" hangingPunct="1"/>
            <a:r>
              <a:rPr lang="en-US" altLang="en-US" smtClean="0"/>
              <a:t>Chance of a type II error</a:t>
            </a:r>
          </a:p>
        </p:txBody>
      </p:sp>
      <p:pic>
        <p:nvPicPr>
          <p:cNvPr id="7782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8850" y="1181100"/>
            <a:ext cx="72898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828" name="TextBox 10"/>
          <p:cNvSpPr txBox="1">
            <a:spLocks noChangeArrowheads="1"/>
          </p:cNvSpPr>
          <p:nvPr/>
        </p:nvSpPr>
        <p:spPr bwMode="auto">
          <a:xfrm>
            <a:off x="1200150" y="198120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sym typeface="Symbol" pitchFamily="18" charset="2"/>
              </a:rPr>
              <a:t>, chance of failing to reject the null if the alternative is true</a:t>
            </a:r>
            <a:endParaRPr lang="en-US" altLang="en-US" sz="1800">
              <a:latin typeface="Arial" charset="0"/>
            </a:endParaRPr>
          </a:p>
        </p:txBody>
      </p:sp>
      <p:cxnSp>
        <p:nvCxnSpPr>
          <p:cNvPr id="8" name="Straight Arrow Connector 7"/>
          <p:cNvCxnSpPr/>
          <p:nvPr/>
        </p:nvCxnSpPr>
        <p:spPr>
          <a:xfrm>
            <a:off x="1797050" y="3124200"/>
            <a:ext cx="2895600" cy="2362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273609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a:xfrm>
            <a:off x="0" y="274638"/>
            <a:ext cx="8686800" cy="1143000"/>
          </a:xfrm>
        </p:spPr>
        <p:txBody>
          <a:bodyPr/>
          <a:lstStyle/>
          <a:p>
            <a:pPr eaLnBrk="1" hangingPunct="1"/>
            <a:r>
              <a:rPr lang="en-US" altLang="en-US" sz="3600" smtClean="0"/>
              <a:t>If the alternative is very different from the null, the chance of a Type II error is low</a:t>
            </a:r>
          </a:p>
        </p:txBody>
      </p:sp>
      <p:pic>
        <p:nvPicPr>
          <p:cNvPr id="78851"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58875" y="1636713"/>
            <a:ext cx="6826250" cy="499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Arrow Connector 3"/>
          <p:cNvCxnSpPr/>
          <p:nvPr/>
        </p:nvCxnSpPr>
        <p:spPr>
          <a:xfrm>
            <a:off x="1676400" y="3200400"/>
            <a:ext cx="2590800" cy="2590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8853" name="TextBox 10"/>
          <p:cNvSpPr txBox="1">
            <a:spLocks noChangeArrowheads="1"/>
          </p:cNvSpPr>
          <p:nvPr/>
        </p:nvSpPr>
        <p:spPr bwMode="auto">
          <a:xfrm>
            <a:off x="685800" y="207645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sym typeface="Symbol" pitchFamily="18" charset="2"/>
              </a:rPr>
              <a:t>, chance of failing to reject the null if the alternative is true</a:t>
            </a:r>
            <a:endParaRPr lang="en-US" altLang="en-US" sz="1800">
              <a:latin typeface="Arial" charset="0"/>
            </a:endParaRPr>
          </a:p>
        </p:txBody>
      </p:sp>
    </p:spTree>
    <p:extLst>
      <p:ext uri="{BB962C8B-B14F-4D97-AF65-F5344CB8AC3E}">
        <p14:creationId xmlns:p14="http://schemas.microsoft.com/office/powerpoint/2010/main" val="173208597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304800" y="274638"/>
            <a:ext cx="8686800" cy="1143000"/>
          </a:xfrm>
        </p:spPr>
        <p:txBody>
          <a:bodyPr/>
          <a:lstStyle/>
          <a:p>
            <a:pPr eaLnBrk="1" hangingPunct="1"/>
            <a:r>
              <a:rPr lang="en-US" altLang="en-US" sz="3600" smtClean="0"/>
              <a:t>If the alternative is not very different from the null, the chance of a Type II error is high</a:t>
            </a:r>
            <a:endParaRPr lang="en-US" altLang="en-US" smtClean="0"/>
          </a:p>
        </p:txBody>
      </p:sp>
      <p:pic>
        <p:nvPicPr>
          <p:cNvPr id="79875" name="Picture 2253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58875" y="1484313"/>
            <a:ext cx="6826250" cy="499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6" name="AutoShape 2"/>
          <p:cNvSpPr>
            <a:spLocks noChangeAspect="1" noChangeArrowheads="1"/>
          </p:cNvSpPr>
          <p:nvPr/>
        </p:nvSpPr>
        <p:spPr bwMode="auto">
          <a:xfrm>
            <a:off x="1252538" y="1560513"/>
            <a:ext cx="6824662" cy="499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charset="0"/>
            </a:endParaRPr>
          </a:p>
        </p:txBody>
      </p:sp>
      <p:sp>
        <p:nvSpPr>
          <p:cNvPr id="79877" name="TextBox 10"/>
          <p:cNvSpPr txBox="1">
            <a:spLocks noChangeArrowheads="1"/>
          </p:cNvSpPr>
          <p:nvPr/>
        </p:nvSpPr>
        <p:spPr bwMode="auto">
          <a:xfrm>
            <a:off x="1200150" y="198120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sym typeface="Symbol" pitchFamily="18" charset="2"/>
              </a:rPr>
              <a:t>, chance of failing to reject the null if the alternative is true</a:t>
            </a:r>
            <a:endParaRPr lang="en-US" altLang="en-US" sz="1800">
              <a:latin typeface="Arial" charset="0"/>
            </a:endParaRPr>
          </a:p>
        </p:txBody>
      </p:sp>
      <p:cxnSp>
        <p:nvCxnSpPr>
          <p:cNvPr id="6" name="Straight Arrow Connector 5"/>
          <p:cNvCxnSpPr/>
          <p:nvPr/>
        </p:nvCxnSpPr>
        <p:spPr>
          <a:xfrm>
            <a:off x="1524000" y="3124200"/>
            <a:ext cx="2895600" cy="2362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33034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457200" y="274638"/>
            <a:ext cx="8229600" cy="868362"/>
          </a:xfrm>
        </p:spPr>
        <p:txBody>
          <a:bodyPr/>
          <a:lstStyle/>
          <a:p>
            <a:pPr eaLnBrk="1" hangingPunct="1"/>
            <a:r>
              <a:rPr lang="en-US" altLang="en-US" smtClean="0"/>
              <a:t>Finding </a:t>
            </a:r>
            <a:r>
              <a:rPr lang="en-US" altLang="en-US" smtClean="0">
                <a:sym typeface="Symbol" pitchFamily="18" charset="2"/>
              </a:rPr>
              <a:t>, P(Type II error)</a:t>
            </a:r>
            <a:endParaRPr lang="en-US" altLang="en-US" smtClean="0"/>
          </a:p>
        </p:txBody>
      </p:sp>
      <p:sp>
        <p:nvSpPr>
          <p:cNvPr id="3" name="Content Placeholder 2"/>
          <p:cNvSpPr>
            <a:spLocks noGrp="1" noRot="1" noChangeAspect="1" noMove="1" noResize="1" noEditPoints="1" noAdjustHandles="1" noChangeArrowheads="1" noChangeShapeType="1" noTextEdit="1"/>
          </p:cNvSpPr>
          <p:nvPr>
            <p:ph idx="1"/>
          </p:nvPr>
        </p:nvSpPr>
        <p:spPr>
          <a:xfrm>
            <a:off x="457200" y="1447800"/>
            <a:ext cx="8229600" cy="5105400"/>
          </a:xfrm>
          <a:blipFill rotWithShape="1">
            <a:blip r:embed="rId3"/>
            <a:stretch>
              <a:fillRect l="-1259" t="-2628" r="-370"/>
            </a:stretch>
          </a:blipFill>
          <a:extLst/>
        </p:spPr>
        <p:txBody>
          <a:bodyPr/>
          <a:lstStyle/>
          <a:p>
            <a:pPr>
              <a:defRPr/>
            </a:pPr>
            <a:r>
              <a:rPr lang="en-US">
                <a:noFill/>
              </a:rPr>
              <a:t> </a:t>
            </a:r>
          </a:p>
        </p:txBody>
      </p:sp>
      <p:sp>
        <p:nvSpPr>
          <p:cNvPr id="4" name="Slide Number Placeholder 3"/>
          <p:cNvSpPr>
            <a:spLocks noGrp="1"/>
          </p:cNvSpPr>
          <p:nvPr>
            <p:ph type="sldNum" sz="quarter" idx="12"/>
          </p:nvPr>
        </p:nvSpPr>
        <p:spPr/>
        <p:txBody>
          <a:bodyPr/>
          <a:lstStyle/>
          <a:p>
            <a:pPr>
              <a:defRPr/>
            </a:pPr>
            <a:fld id="{ED605318-4317-4FA0-A5CA-09023E3572AA}" type="slidenum">
              <a:rPr lang="en-US"/>
              <a:pPr>
                <a:defRPr/>
              </a:pPr>
              <a:t>69</a:t>
            </a:fld>
            <a:endParaRPr lang="en-US"/>
          </a:p>
        </p:txBody>
      </p:sp>
      <p:graphicFrame>
        <p:nvGraphicFramePr>
          <p:cNvPr id="80901" name="Object 3"/>
          <p:cNvGraphicFramePr>
            <a:graphicFrameLocks noChangeAspect="1"/>
          </p:cNvGraphicFramePr>
          <p:nvPr/>
        </p:nvGraphicFramePr>
        <p:xfrm>
          <a:off x="4953000" y="3881438"/>
          <a:ext cx="2667000" cy="1604962"/>
        </p:xfrm>
        <a:graphic>
          <a:graphicData uri="http://schemas.openxmlformats.org/presentationml/2006/ole">
            <mc:AlternateContent xmlns:mc="http://schemas.openxmlformats.org/markup-compatibility/2006">
              <mc:Choice xmlns:v="urn:schemas-microsoft-com:vml" Requires="v">
                <p:oleObj spid="_x0000_s106504" name="Equation" r:id="rId4" imgW="1308100" imgH="787400" progId="Equation.3">
                  <p:embed/>
                </p:oleObj>
              </mc:Choice>
              <mc:Fallback>
                <p:oleObj name="Equation" r:id="rId4" imgW="1308100" imgH="7874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3881438"/>
                        <a:ext cx="2667000" cy="160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49625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228600"/>
            <a:ext cx="8686800" cy="1143000"/>
          </a:xfrm>
        </p:spPr>
        <p:txBody>
          <a:bodyPr/>
          <a:lstStyle/>
          <a:p>
            <a:pPr eaLnBrk="1" hangingPunct="1"/>
            <a:r>
              <a:rPr lang="en-US" altLang="en-US" sz="3600" dirty="0" smtClean="0"/>
              <a:t>Confidence intervals for </a:t>
            </a:r>
            <a:r>
              <a:rPr lang="en-US" altLang="en-US" sz="3600" u="sng" dirty="0" smtClean="0"/>
              <a:t>proportions</a:t>
            </a:r>
          </a:p>
        </p:txBody>
      </p:sp>
      <p:sp>
        <p:nvSpPr>
          <p:cNvPr id="15363" name="Content Placeholder 2"/>
          <p:cNvSpPr>
            <a:spLocks noGrp="1"/>
          </p:cNvSpPr>
          <p:nvPr>
            <p:ph idx="1"/>
          </p:nvPr>
        </p:nvSpPr>
        <p:spPr>
          <a:xfrm>
            <a:off x="457200" y="1371600"/>
            <a:ext cx="8229600" cy="5257800"/>
          </a:xfrm>
        </p:spPr>
        <p:txBody>
          <a:bodyPr/>
          <a:lstStyle/>
          <a:p>
            <a:pPr eaLnBrk="1" hangingPunct="1"/>
            <a:r>
              <a:rPr lang="en-US" altLang="en-US" sz="2800" dirty="0" smtClean="0"/>
              <a:t>But if n is small or p is small or both then the normal approximation is not good and the intervals using the normal approximation are not good</a:t>
            </a:r>
          </a:p>
          <a:p>
            <a:pPr eaLnBrk="1" hangingPunct="1"/>
            <a:r>
              <a:rPr lang="en-US" altLang="en-US" sz="2800" dirty="0" smtClean="0"/>
              <a:t>We need to use the binomial distribution</a:t>
            </a:r>
          </a:p>
          <a:p>
            <a:pPr eaLnBrk="1" hangingPunct="1"/>
            <a:r>
              <a:rPr lang="en-US" altLang="en-US" sz="2800" dirty="0" smtClean="0"/>
              <a:t>Confidence intervals using the binomial distribution are called exact confidence intervals</a:t>
            </a:r>
          </a:p>
          <a:p>
            <a:pPr eaLnBrk="1" hangingPunct="1"/>
            <a:r>
              <a:rPr lang="en-US" altLang="en-US" sz="2800" dirty="0" smtClean="0"/>
              <a:t>Exact confidence intervals are not symmetric around p̂ (because neither is the binomial distribution for small n or small p)</a:t>
            </a:r>
          </a:p>
          <a:p>
            <a:pPr eaLnBrk="1" hangingPunct="1">
              <a:buFont typeface="Arial" charset="0"/>
              <a:buNone/>
            </a:pPr>
            <a:endParaRPr lang="en-US" altLang="en-US" dirty="0" smtClean="0"/>
          </a:p>
          <a:p>
            <a:pPr eaLnBrk="1" hangingPunct="1">
              <a:buFont typeface="Arial" charset="0"/>
              <a:buNone/>
            </a:pPr>
            <a:endParaRPr lang="en-US" altLang="en-US" dirty="0" smtClean="0"/>
          </a:p>
          <a:p>
            <a:pPr eaLnBrk="1" hangingPunct="1">
              <a:buFont typeface="Arial" charset="0"/>
              <a:buNone/>
            </a:pPr>
            <a:r>
              <a:rPr lang="en-US" altLang="en-US" dirty="0" smtClean="0"/>
              <a:t>					    </a:t>
            </a:r>
          </a:p>
          <a:p>
            <a:pPr eaLnBrk="1" hangingPunct="1">
              <a:buFont typeface="Arial" charset="0"/>
              <a:buNone/>
            </a:pPr>
            <a:endParaRPr lang="en-US" altLang="en-US" dirty="0" smtClean="0"/>
          </a:p>
        </p:txBody>
      </p:sp>
      <p:sp>
        <p:nvSpPr>
          <p:cNvPr id="4" name="Slide Number Placeholder 3"/>
          <p:cNvSpPr>
            <a:spLocks noGrp="1"/>
          </p:cNvSpPr>
          <p:nvPr>
            <p:ph type="sldNum" sz="quarter" idx="12"/>
          </p:nvPr>
        </p:nvSpPr>
        <p:spPr/>
        <p:txBody>
          <a:bodyPr/>
          <a:lstStyle/>
          <a:p>
            <a:pPr>
              <a:defRPr/>
            </a:pPr>
            <a:fld id="{C3F4D381-2CCE-4774-A49D-080BEDC8D825}" type="slidenum">
              <a:rPr lang="en-US"/>
              <a:pPr>
                <a:defRPr/>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86400"/>
          </a:xfrm>
        </p:spPr>
        <p:txBody>
          <a:bodyPr rtlCol="0">
            <a:normAutofit fontScale="92500" lnSpcReduction="10000"/>
          </a:bodyPr>
          <a:lstStyle/>
          <a:p>
            <a:pPr eaLnBrk="1" fontAlgn="auto" hangingPunct="1">
              <a:spcAft>
                <a:spcPts val="0"/>
              </a:spcAft>
              <a:buFont typeface="Arial" pitchFamily="34" charset="0"/>
              <a:buChar char="•"/>
              <a:defRPr/>
            </a:pPr>
            <a:r>
              <a:rPr lang="en-US" dirty="0"/>
              <a:t>I</a:t>
            </a:r>
            <a:r>
              <a:rPr lang="en-US" dirty="0" smtClean="0"/>
              <a:t>f the true mean </a:t>
            </a:r>
            <a:r>
              <a:rPr lang="en-US" dirty="0" smtClean="0">
                <a:latin typeface="Arial" charset="0"/>
                <a:cs typeface="Arial" charset="0"/>
                <a:sym typeface="Symbol" pitchFamily="18" charset="2"/>
              </a:rPr>
              <a:t></a:t>
            </a:r>
            <a:r>
              <a:rPr lang="en-US" dirty="0" smtClean="0"/>
              <a:t> is really 14 meaning the null is false, what is the probability that the null will not be rejected?  Type II error?</a:t>
            </a:r>
          </a:p>
          <a:p>
            <a:pPr eaLnBrk="1" fontAlgn="auto" hangingPunct="1">
              <a:spcAft>
                <a:spcPts val="0"/>
              </a:spcAft>
              <a:buFont typeface="Arial" pitchFamily="34" charset="0"/>
              <a:buChar char="•"/>
              <a:defRPr/>
            </a:pPr>
            <a:r>
              <a:rPr lang="en-US" dirty="0" smtClean="0"/>
              <a:t>The null will be rejected if the sample mean is &gt;12.5, not rejected if it is ≤12.5</a:t>
            </a:r>
          </a:p>
          <a:p>
            <a:pPr eaLnBrk="1" fontAlgn="auto" hangingPunct="1">
              <a:spcAft>
                <a:spcPts val="0"/>
              </a:spcAft>
              <a:buFont typeface="Arial" pitchFamily="34" charset="0"/>
              <a:buChar char="•"/>
              <a:defRPr/>
            </a:pPr>
            <a:r>
              <a:rPr lang="en-US" dirty="0" smtClean="0"/>
              <a:t>What is the probability of getting a sample mean of ≤12.5 if the true mean is 14? This is a z statistic.</a:t>
            </a:r>
          </a:p>
          <a:p>
            <a:pPr eaLnBrk="1" fontAlgn="auto" hangingPunct="1">
              <a:spcAft>
                <a:spcPts val="0"/>
              </a:spcAft>
              <a:buFont typeface="Arial" pitchFamily="34" charset="0"/>
              <a:buChar char="•"/>
              <a:defRPr/>
            </a:pPr>
            <a:r>
              <a:rPr lang="en-US" dirty="0" smtClean="0"/>
              <a:t>P(Z&lt;(12.5-14)/(2/3)) </a:t>
            </a:r>
          </a:p>
          <a:p>
            <a:pPr marL="800100" lvl="2" indent="0" eaLnBrk="1" fontAlgn="auto" hangingPunct="1">
              <a:spcAft>
                <a:spcPts val="0"/>
              </a:spcAft>
              <a:buFont typeface="Arial" charset="0"/>
              <a:buNone/>
              <a:defRPr/>
            </a:pPr>
            <a:r>
              <a:rPr lang="it-IT" dirty="0" smtClean="0">
                <a:latin typeface="Courier New" pitchFamily="49" charset="0"/>
                <a:cs typeface="Courier New" pitchFamily="49" charset="0"/>
              </a:rPr>
              <a:t>di normal</a:t>
            </a:r>
            <a:r>
              <a:rPr lang="it-IT" dirty="0">
                <a:latin typeface="Courier New" pitchFamily="49" charset="0"/>
                <a:cs typeface="Courier New" pitchFamily="49" charset="0"/>
              </a:rPr>
              <a:t>((</a:t>
            </a:r>
            <a:r>
              <a:rPr lang="it-IT" dirty="0" smtClean="0">
                <a:latin typeface="Courier New" pitchFamily="49" charset="0"/>
                <a:cs typeface="Courier New" pitchFamily="49" charset="0"/>
              </a:rPr>
              <a:t>12.5-14)/(2/3))</a:t>
            </a:r>
            <a:endParaRPr lang="it-IT" dirty="0">
              <a:latin typeface="Courier New" pitchFamily="49" charset="0"/>
              <a:cs typeface="Courier New" pitchFamily="49" charset="0"/>
            </a:endParaRPr>
          </a:p>
          <a:p>
            <a:pPr marL="800100" lvl="2" indent="0" eaLnBrk="1" fontAlgn="auto" hangingPunct="1">
              <a:spcAft>
                <a:spcPts val="0"/>
              </a:spcAft>
              <a:buFont typeface="Arial" charset="0"/>
              <a:buNone/>
              <a:defRPr/>
            </a:pPr>
            <a:r>
              <a:rPr lang="it-IT" sz="2000" dirty="0" smtClean="0">
                <a:latin typeface="Courier New" pitchFamily="49" charset="0"/>
                <a:cs typeface="Courier New" pitchFamily="49" charset="0"/>
              </a:rPr>
              <a:t>.01222447 </a:t>
            </a:r>
          </a:p>
          <a:p>
            <a:pPr marL="800100" lvl="2" indent="0" eaLnBrk="1" fontAlgn="auto" hangingPunct="1">
              <a:spcAft>
                <a:spcPts val="0"/>
              </a:spcAft>
              <a:buFont typeface="Arial" charset="0"/>
              <a:buNone/>
              <a:defRPr/>
            </a:pPr>
            <a:r>
              <a:rPr lang="en-US" dirty="0" smtClean="0"/>
              <a:t>So if the true mean is 14 and the sample size is 9, the probability of incorrectly failing to reject the null is 0.012</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
        <p:nvSpPr>
          <p:cNvPr id="4" name="Slide Number Placeholder 3"/>
          <p:cNvSpPr>
            <a:spLocks noGrp="1"/>
          </p:cNvSpPr>
          <p:nvPr>
            <p:ph type="sldNum" sz="quarter" idx="12"/>
          </p:nvPr>
        </p:nvSpPr>
        <p:spPr/>
        <p:txBody>
          <a:bodyPr/>
          <a:lstStyle/>
          <a:p>
            <a:pPr>
              <a:defRPr/>
            </a:pPr>
            <a:fld id="{53A61E8B-7E89-49DA-BE27-F99F3A3D60E5}" type="slidenum">
              <a:rPr lang="en-US"/>
              <a:pPr>
                <a:defRPr/>
              </a:pPr>
              <a:t>70</a:t>
            </a:fld>
            <a:endParaRPr lang="en-US"/>
          </a:p>
        </p:txBody>
      </p:sp>
      <p:sp>
        <p:nvSpPr>
          <p:cNvPr id="5" name="Title 1"/>
          <p:cNvSpPr>
            <a:spLocks noGrp="1"/>
          </p:cNvSpPr>
          <p:nvPr>
            <p:ph type="title"/>
          </p:nvPr>
        </p:nvSpPr>
        <p:spPr>
          <a:xfrm>
            <a:off x="480447" y="198438"/>
            <a:ext cx="8229600" cy="868362"/>
          </a:xfrm>
        </p:spPr>
        <p:txBody>
          <a:bodyPr/>
          <a:lstStyle/>
          <a:p>
            <a:pPr eaLnBrk="1" hangingPunct="1"/>
            <a:r>
              <a:rPr lang="en-US" altLang="en-US" smtClean="0"/>
              <a:t>Finding </a:t>
            </a:r>
            <a:r>
              <a:rPr lang="en-US" altLang="en-US" smtClean="0">
                <a:sym typeface="Symbol" pitchFamily="18" charset="2"/>
              </a:rPr>
              <a:t>, P(Type II error)</a:t>
            </a:r>
            <a:endParaRPr lang="en-US" altLang="en-US" smtClean="0"/>
          </a:p>
        </p:txBody>
      </p:sp>
    </p:spTree>
    <p:extLst>
      <p:ext uri="{BB962C8B-B14F-4D97-AF65-F5344CB8AC3E}">
        <p14:creationId xmlns:p14="http://schemas.microsoft.com/office/powerpoint/2010/main" val="201113193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458200" cy="5715000"/>
          </a:xfrm>
        </p:spPr>
        <p:txBody>
          <a:bodyPr rtlCol="0">
            <a:normAutofit fontScale="92500"/>
          </a:bodyPr>
          <a:lstStyle/>
          <a:p>
            <a:pPr eaLnBrk="1" fontAlgn="auto" hangingPunct="1">
              <a:spcAft>
                <a:spcPts val="0"/>
              </a:spcAft>
              <a:buFont typeface="Arial" pitchFamily="34" charset="0"/>
              <a:buChar char="•"/>
              <a:defRPr/>
            </a:pPr>
            <a:r>
              <a:rPr lang="en-US" dirty="0" smtClean="0"/>
              <a:t>Note that this depended on this other population mean (e.g. 14)</a:t>
            </a:r>
          </a:p>
          <a:p>
            <a:pPr lvl="1" eaLnBrk="1" fontAlgn="auto" hangingPunct="1">
              <a:spcAft>
                <a:spcPts val="0"/>
              </a:spcAft>
              <a:buFont typeface="Arial" pitchFamily="34" charset="0"/>
              <a:buChar char="–"/>
              <a:defRPr/>
            </a:pPr>
            <a:r>
              <a:rPr lang="en-US" dirty="0" smtClean="0"/>
              <a:t>The chance of failing to reject the null will increase if this true population mean is closer to the null value</a:t>
            </a:r>
          </a:p>
          <a:p>
            <a:pPr eaLnBrk="1" fontAlgn="auto" hangingPunct="1">
              <a:spcAft>
                <a:spcPts val="0"/>
              </a:spcAft>
              <a:buFont typeface="Arial" pitchFamily="34" charset="0"/>
              <a:buChar char="•"/>
              <a:defRPr/>
            </a:pPr>
            <a:r>
              <a:rPr lang="en-US" dirty="0" smtClean="0"/>
              <a:t>What is the probability of failing to reject the null if the true population mean is 13?</a:t>
            </a:r>
          </a:p>
          <a:p>
            <a:pPr lvl="1" eaLnBrk="1" fontAlgn="auto" hangingPunct="1">
              <a:spcAft>
                <a:spcPts val="0"/>
              </a:spcAft>
              <a:buFont typeface="Arial" pitchFamily="34" charset="0"/>
              <a:buChar char="–"/>
              <a:defRPr/>
            </a:pPr>
            <a:r>
              <a:rPr lang="en-US" dirty="0" smtClean="0"/>
              <a:t>P(Z&lt;(12.5-13)/(2/3)) </a:t>
            </a:r>
          </a:p>
          <a:p>
            <a:pPr marL="857250" lvl="2" indent="0" eaLnBrk="1" fontAlgn="auto" hangingPunct="1">
              <a:spcAft>
                <a:spcPts val="0"/>
              </a:spcAft>
              <a:buFont typeface="Arial" charset="0"/>
              <a:buNone/>
              <a:defRPr/>
            </a:pPr>
            <a:r>
              <a:rPr lang="it-IT" dirty="0" smtClean="0">
                <a:latin typeface="Courier New" pitchFamily="49" charset="0"/>
                <a:cs typeface="Courier New" pitchFamily="49" charset="0"/>
              </a:rPr>
              <a:t>di </a:t>
            </a:r>
            <a:r>
              <a:rPr lang="it-IT" dirty="0">
                <a:latin typeface="Courier New" pitchFamily="49" charset="0"/>
                <a:cs typeface="Courier New" pitchFamily="49" charset="0"/>
              </a:rPr>
              <a:t>normal((</a:t>
            </a:r>
            <a:r>
              <a:rPr lang="it-IT" dirty="0" smtClean="0">
                <a:latin typeface="Courier New" pitchFamily="49" charset="0"/>
                <a:cs typeface="Courier New" pitchFamily="49" charset="0"/>
              </a:rPr>
              <a:t>12.5-13)/(2/3))</a:t>
            </a:r>
            <a:endParaRPr lang="it-IT" dirty="0">
              <a:latin typeface="Courier New" pitchFamily="49" charset="0"/>
              <a:cs typeface="Courier New" pitchFamily="49" charset="0"/>
            </a:endParaRPr>
          </a:p>
          <a:p>
            <a:pPr marL="857250" lvl="2" indent="0" eaLnBrk="1" fontAlgn="auto" hangingPunct="1">
              <a:spcAft>
                <a:spcPts val="0"/>
              </a:spcAft>
              <a:buFont typeface="Arial" charset="0"/>
              <a:buNone/>
              <a:defRPr/>
            </a:pPr>
            <a:r>
              <a:rPr lang="it-IT" dirty="0" smtClean="0">
                <a:latin typeface="Courier New" pitchFamily="49" charset="0"/>
                <a:cs typeface="Courier New" pitchFamily="49" charset="0"/>
              </a:rPr>
              <a:t>.22662735</a:t>
            </a:r>
          </a:p>
          <a:p>
            <a:pPr marL="342900" lvl="2" indent="-342900" eaLnBrk="1" fontAlgn="auto" hangingPunct="1">
              <a:spcAft>
                <a:spcPts val="0"/>
              </a:spcAft>
              <a:defRPr/>
            </a:pPr>
            <a:r>
              <a:rPr lang="en-US" sz="3200" dirty="0" smtClean="0"/>
              <a:t>So for an alternative mean that is closer to the null value, the chances of failing to reject are higher</a:t>
            </a:r>
          </a:p>
          <a:p>
            <a:pPr eaLnBrk="1" fontAlgn="auto" hangingPunct="1">
              <a:spcAft>
                <a:spcPts val="0"/>
              </a:spcAft>
              <a:buFont typeface="Arial" pitchFamily="34" charset="0"/>
              <a:buChar char="•"/>
              <a:defRPr/>
            </a:pPr>
            <a:endParaRPr lang="en-US" dirty="0" smtClean="0"/>
          </a:p>
        </p:txBody>
      </p:sp>
      <p:sp>
        <p:nvSpPr>
          <p:cNvPr id="4" name="Slide Number Placeholder 3"/>
          <p:cNvSpPr>
            <a:spLocks noGrp="1"/>
          </p:cNvSpPr>
          <p:nvPr>
            <p:ph type="sldNum" sz="quarter" idx="12"/>
          </p:nvPr>
        </p:nvSpPr>
        <p:spPr/>
        <p:txBody>
          <a:bodyPr/>
          <a:lstStyle/>
          <a:p>
            <a:pPr>
              <a:defRPr/>
            </a:pPr>
            <a:fld id="{45C479F0-54D3-455E-8CA3-6ECC8C7EFD8D}" type="slidenum">
              <a:rPr lang="en-US"/>
              <a:pPr>
                <a:defRPr/>
              </a:pPr>
              <a:t>71</a:t>
            </a:fld>
            <a:endParaRPr lang="en-US"/>
          </a:p>
        </p:txBody>
      </p:sp>
      <p:sp>
        <p:nvSpPr>
          <p:cNvPr id="5" name="Title 1"/>
          <p:cNvSpPr>
            <a:spLocks noGrp="1"/>
          </p:cNvSpPr>
          <p:nvPr>
            <p:ph type="title"/>
          </p:nvPr>
        </p:nvSpPr>
        <p:spPr>
          <a:xfrm>
            <a:off x="452034" y="122238"/>
            <a:ext cx="8229600" cy="868362"/>
          </a:xfrm>
        </p:spPr>
        <p:txBody>
          <a:bodyPr/>
          <a:lstStyle/>
          <a:p>
            <a:pPr eaLnBrk="1" hangingPunct="1"/>
            <a:r>
              <a:rPr lang="en-US" altLang="en-US" smtClean="0"/>
              <a:t>Finding </a:t>
            </a:r>
            <a:r>
              <a:rPr lang="en-US" altLang="en-US" smtClean="0">
                <a:sym typeface="Symbol" pitchFamily="18" charset="2"/>
              </a:rPr>
              <a:t>, P(Type II error)</a:t>
            </a:r>
            <a:endParaRPr lang="en-US" altLang="en-US" smtClean="0"/>
          </a:p>
        </p:txBody>
      </p:sp>
    </p:spTree>
    <p:extLst>
      <p:ext uri="{BB962C8B-B14F-4D97-AF65-F5344CB8AC3E}">
        <p14:creationId xmlns:p14="http://schemas.microsoft.com/office/powerpoint/2010/main" val="184922737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pPr eaLnBrk="1" hangingPunct="1"/>
            <a:r>
              <a:rPr lang="en-US" altLang="en-US" smtClean="0"/>
              <a:t>Power</a:t>
            </a:r>
          </a:p>
        </p:txBody>
      </p:sp>
      <p:sp>
        <p:nvSpPr>
          <p:cNvPr id="3" name="Content Placeholder 2"/>
          <p:cNvSpPr>
            <a:spLocks noGrp="1"/>
          </p:cNvSpPr>
          <p:nvPr>
            <p:ph idx="1"/>
          </p:nvPr>
        </p:nvSpPr>
        <p:spPr>
          <a:xfrm>
            <a:off x="342900" y="1250950"/>
            <a:ext cx="8458200" cy="5105400"/>
          </a:xfrm>
        </p:spPr>
        <p:txBody>
          <a:bodyPr rtlCol="0">
            <a:normAutofit fontScale="92500" lnSpcReduction="10000"/>
          </a:bodyPr>
          <a:lstStyle/>
          <a:p>
            <a:pPr lvl="1" eaLnBrk="1" fontAlgn="auto" hangingPunct="1">
              <a:spcAft>
                <a:spcPts val="0"/>
              </a:spcAft>
              <a:buFont typeface="Arial" charset="0"/>
              <a:buNone/>
              <a:defRPr/>
            </a:pPr>
            <a:endParaRPr lang="en-US" dirty="0" smtClean="0"/>
          </a:p>
          <a:p>
            <a:pPr eaLnBrk="1" fontAlgn="auto" hangingPunct="1">
              <a:spcAft>
                <a:spcPts val="0"/>
              </a:spcAft>
              <a:buFont typeface="Arial" pitchFamily="34" charset="0"/>
              <a:buChar char="•"/>
              <a:defRPr/>
            </a:pPr>
            <a:r>
              <a:rPr lang="en-US" dirty="0"/>
              <a:t>1-</a:t>
            </a:r>
            <a:r>
              <a:rPr lang="en-US" dirty="0">
                <a:sym typeface="Symbol"/>
              </a:rPr>
              <a:t> is called the </a:t>
            </a:r>
            <a:r>
              <a:rPr lang="en-US" u="sng" dirty="0">
                <a:sym typeface="Symbol"/>
              </a:rPr>
              <a:t>power</a:t>
            </a:r>
            <a:r>
              <a:rPr lang="en-US" dirty="0">
                <a:sym typeface="Symbol"/>
              </a:rPr>
              <a:t> of a statistical test</a:t>
            </a:r>
          </a:p>
          <a:p>
            <a:pPr eaLnBrk="1" fontAlgn="auto" hangingPunct="1">
              <a:spcAft>
                <a:spcPts val="0"/>
              </a:spcAft>
              <a:buFont typeface="Arial" pitchFamily="34" charset="0"/>
              <a:buChar char="•"/>
              <a:defRPr/>
            </a:pPr>
            <a:r>
              <a:rPr lang="en-US" dirty="0" smtClean="0">
                <a:sym typeface="Symbol"/>
              </a:rPr>
              <a:t>The power of a test is the probability that you will reject the null hypothesis when you should </a:t>
            </a:r>
          </a:p>
          <a:p>
            <a:pPr eaLnBrk="1" fontAlgn="auto" hangingPunct="1">
              <a:spcAft>
                <a:spcPts val="0"/>
              </a:spcAft>
              <a:buFont typeface="Arial" pitchFamily="34" charset="0"/>
              <a:buChar char="•"/>
              <a:defRPr/>
            </a:pPr>
            <a:r>
              <a:rPr lang="en-US" dirty="0" smtClean="0">
                <a:sym typeface="Symbol"/>
              </a:rPr>
              <a:t>You can construct a power curve by plotting power versus different alternative hypotheses</a:t>
            </a:r>
          </a:p>
          <a:p>
            <a:pPr eaLnBrk="1" fontAlgn="auto" hangingPunct="1">
              <a:spcAft>
                <a:spcPts val="0"/>
              </a:spcAft>
              <a:buFont typeface="Arial" pitchFamily="34" charset="0"/>
              <a:buChar char="•"/>
              <a:defRPr/>
            </a:pPr>
            <a:r>
              <a:rPr lang="en-US" dirty="0" smtClean="0">
                <a:sym typeface="Symbol"/>
              </a:rPr>
              <a:t>You can also construct a power curve by plotting power versus different sample sizes (</a:t>
            </a:r>
            <a:r>
              <a:rPr lang="en-US" dirty="0" err="1" smtClean="0">
                <a:sym typeface="Symbol"/>
              </a:rPr>
              <a:t>n’s</a:t>
            </a:r>
            <a:r>
              <a:rPr lang="en-US" dirty="0" smtClean="0">
                <a:sym typeface="Symbol"/>
              </a:rPr>
              <a:t>)</a:t>
            </a:r>
          </a:p>
          <a:p>
            <a:pPr lvl="1" eaLnBrk="1" fontAlgn="auto" hangingPunct="1">
              <a:spcAft>
                <a:spcPts val="0"/>
              </a:spcAft>
              <a:buFont typeface="Arial" pitchFamily="34" charset="0"/>
              <a:buChar char="•"/>
              <a:defRPr/>
            </a:pPr>
            <a:r>
              <a:rPr lang="en-US" dirty="0" smtClean="0">
                <a:sym typeface="Symbol"/>
              </a:rPr>
              <a:t>This curve will allow you to see what gains you might have versus cost of adding participants</a:t>
            </a:r>
          </a:p>
          <a:p>
            <a:pPr lvl="1" eaLnBrk="1" fontAlgn="auto" hangingPunct="1">
              <a:spcAft>
                <a:spcPts val="0"/>
              </a:spcAft>
              <a:buFont typeface="Arial" pitchFamily="34" charset="0"/>
              <a:buChar char="•"/>
              <a:defRPr/>
            </a:pPr>
            <a:r>
              <a:rPr lang="en-US" dirty="0" smtClean="0">
                <a:sym typeface="Symbol"/>
              </a:rPr>
              <a:t>Power curves are not linear</a:t>
            </a:r>
            <a:endParaRPr lang="en-US" dirty="0" smtClean="0"/>
          </a:p>
        </p:txBody>
      </p:sp>
      <p:sp>
        <p:nvSpPr>
          <p:cNvPr id="4" name="Slide Number Placeholder 3"/>
          <p:cNvSpPr>
            <a:spLocks noGrp="1"/>
          </p:cNvSpPr>
          <p:nvPr>
            <p:ph type="sldNum" sz="quarter" idx="12"/>
          </p:nvPr>
        </p:nvSpPr>
        <p:spPr/>
        <p:txBody>
          <a:bodyPr/>
          <a:lstStyle/>
          <a:p>
            <a:pPr>
              <a:defRPr/>
            </a:pPr>
            <a:fld id="{DF27B4A3-5196-4E81-A3A2-BE43F0847E7B}" type="slidenum">
              <a:rPr lang="en-US"/>
              <a:pPr>
                <a:defRPr/>
              </a:pPr>
              <a:t>72</a:t>
            </a:fld>
            <a:endParaRPr lang="en-US"/>
          </a:p>
        </p:txBody>
      </p:sp>
    </p:spTree>
    <p:extLst>
      <p:ext uri="{BB962C8B-B14F-4D97-AF65-F5344CB8AC3E}">
        <p14:creationId xmlns:p14="http://schemas.microsoft.com/office/powerpoint/2010/main" val="158118585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pPr eaLnBrk="1" hangingPunct="1"/>
            <a:r>
              <a:rPr lang="en-US" altLang="en-US" smtClean="0"/>
              <a:t>Power</a:t>
            </a:r>
          </a:p>
        </p:txBody>
      </p:sp>
      <p:sp>
        <p:nvSpPr>
          <p:cNvPr id="3" name="Content Placeholder 2"/>
          <p:cNvSpPr>
            <a:spLocks noGrp="1"/>
          </p:cNvSpPr>
          <p:nvPr>
            <p:ph idx="1"/>
          </p:nvPr>
        </p:nvSpPr>
        <p:spPr>
          <a:xfrm>
            <a:off x="466241" y="1417638"/>
            <a:ext cx="8458200" cy="4953000"/>
          </a:xfrm>
        </p:spPr>
        <p:txBody>
          <a:bodyPr rtlCol="0">
            <a:normAutofit lnSpcReduction="10000"/>
          </a:bodyPr>
          <a:lstStyle/>
          <a:p>
            <a:pPr eaLnBrk="1" fontAlgn="auto" hangingPunct="1">
              <a:spcAft>
                <a:spcPts val="0"/>
              </a:spcAft>
              <a:buFont typeface="Arial" pitchFamily="34" charset="0"/>
              <a:buChar char="•"/>
              <a:defRPr/>
            </a:pPr>
            <a:r>
              <a:rPr lang="en-US" dirty="0" smtClean="0"/>
              <a:t>The power of a statistical test is lower for alternative values that are closer to the null value.  </a:t>
            </a:r>
          </a:p>
          <a:p>
            <a:pPr lvl="2" eaLnBrk="1" fontAlgn="auto" hangingPunct="1">
              <a:spcAft>
                <a:spcPts val="0"/>
              </a:spcAft>
              <a:buFont typeface="Arial" pitchFamily="34" charset="0"/>
              <a:buChar char="•"/>
              <a:defRPr/>
            </a:pPr>
            <a:r>
              <a:rPr lang="en-US" dirty="0" smtClean="0"/>
              <a:t>When alt mean was 14, power =1-.012=.988</a:t>
            </a:r>
          </a:p>
          <a:p>
            <a:pPr lvl="2" eaLnBrk="1" fontAlgn="auto" hangingPunct="1">
              <a:spcAft>
                <a:spcPts val="0"/>
              </a:spcAft>
              <a:buFont typeface="Arial" pitchFamily="34" charset="0"/>
              <a:buChar char="•"/>
              <a:defRPr/>
            </a:pPr>
            <a:r>
              <a:rPr lang="en-US" dirty="0" smtClean="0"/>
              <a:t>When alt mean was 13, power was 1-.227=.773</a:t>
            </a:r>
          </a:p>
          <a:p>
            <a:pPr eaLnBrk="1" fontAlgn="auto" hangingPunct="1">
              <a:spcAft>
                <a:spcPts val="0"/>
              </a:spcAft>
              <a:buFont typeface="Arial" pitchFamily="34" charset="0"/>
              <a:buChar char="•"/>
              <a:defRPr/>
            </a:pPr>
            <a:r>
              <a:rPr lang="en-US" dirty="0" smtClean="0"/>
              <a:t>The power of a statistical test can also be increased by increasing n</a:t>
            </a:r>
          </a:p>
          <a:p>
            <a:pPr eaLnBrk="1" fontAlgn="auto" hangingPunct="1">
              <a:spcAft>
                <a:spcPts val="0"/>
              </a:spcAft>
              <a:buFont typeface="Arial" pitchFamily="34" charset="0"/>
              <a:buChar char="•"/>
              <a:defRPr/>
            </a:pPr>
            <a:r>
              <a:rPr lang="en-US" dirty="0" smtClean="0"/>
              <a:t>For a fixed n, the power of a statistical test can be increased by increasing </a:t>
            </a:r>
            <a:r>
              <a:rPr lang="en-US" dirty="0" smtClean="0">
                <a:sym typeface="Symbol"/>
              </a:rPr>
              <a:t>, the probability of a Type I error</a:t>
            </a:r>
            <a:endParaRPr lang="en-US" dirty="0" smtClean="0"/>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
        <p:nvSpPr>
          <p:cNvPr id="4" name="Slide Number Placeholder 3"/>
          <p:cNvSpPr>
            <a:spLocks noGrp="1"/>
          </p:cNvSpPr>
          <p:nvPr>
            <p:ph type="sldNum" sz="quarter" idx="12"/>
          </p:nvPr>
        </p:nvSpPr>
        <p:spPr/>
        <p:txBody>
          <a:bodyPr/>
          <a:lstStyle/>
          <a:p>
            <a:pPr>
              <a:defRPr/>
            </a:pPr>
            <a:fld id="{A33753F0-3B73-4801-BB15-0677D72F6B71}" type="slidenum">
              <a:rPr lang="en-US"/>
              <a:pPr>
                <a:defRPr/>
              </a:pPr>
              <a:t>73</a:t>
            </a:fld>
            <a:endParaRPr lang="en-US"/>
          </a:p>
        </p:txBody>
      </p:sp>
    </p:spTree>
    <p:extLst>
      <p:ext uri="{BB962C8B-B14F-4D97-AF65-F5344CB8AC3E}">
        <p14:creationId xmlns:p14="http://schemas.microsoft.com/office/powerpoint/2010/main" val="202801700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pPr eaLnBrk="1" hangingPunct="1"/>
            <a:r>
              <a:rPr lang="en-US" altLang="en-US" smtClean="0"/>
              <a:t>Power</a:t>
            </a:r>
          </a:p>
        </p:txBody>
      </p:sp>
      <p:sp>
        <p:nvSpPr>
          <p:cNvPr id="86019" name="Content Placeholder 2"/>
          <p:cNvSpPr>
            <a:spLocks noGrp="1"/>
          </p:cNvSpPr>
          <p:nvPr>
            <p:ph idx="1"/>
          </p:nvPr>
        </p:nvSpPr>
        <p:spPr>
          <a:xfrm>
            <a:off x="342900" y="1403350"/>
            <a:ext cx="8458200" cy="4953000"/>
          </a:xfrm>
        </p:spPr>
        <p:txBody>
          <a:bodyPr/>
          <a:lstStyle/>
          <a:p>
            <a:pPr eaLnBrk="1" hangingPunct="1"/>
            <a:r>
              <a:rPr lang="en-US" altLang="en-US" dirty="0" smtClean="0"/>
              <a:t>The balance between type I error and type II error (or power) should depend on the context of the study</a:t>
            </a:r>
          </a:p>
          <a:p>
            <a:pPr eaLnBrk="1" hangingPunct="1"/>
            <a:r>
              <a:rPr lang="en-US" altLang="en-US" dirty="0" smtClean="0"/>
              <a:t>When setting up a study, most investigators make sure that there will be at least 80% power.</a:t>
            </a:r>
          </a:p>
          <a:p>
            <a:pPr eaLnBrk="1" hangingPunct="1"/>
            <a:r>
              <a:rPr lang="en-US" altLang="en-US" dirty="0" smtClean="0"/>
              <a:t>Sample size formulas allow you to specify the desired </a:t>
            </a:r>
            <a:r>
              <a:rPr lang="en-US" altLang="en-US" dirty="0" smtClean="0">
                <a:sym typeface="Symbol" pitchFamily="18" charset="2"/>
              </a:rPr>
              <a:t> and  levels.</a:t>
            </a:r>
            <a:r>
              <a:rPr lang="en-US" altLang="en-US" dirty="0" smtClean="0"/>
              <a:t>  </a:t>
            </a:r>
          </a:p>
          <a:p>
            <a:pPr eaLnBrk="1" hangingPunct="1">
              <a:buFont typeface="Arial" charset="0"/>
              <a:buNone/>
            </a:pPr>
            <a:endParaRPr lang="en-US" altLang="en-US" dirty="0" smtClean="0"/>
          </a:p>
          <a:p>
            <a:pPr eaLnBrk="1" hangingPunct="1"/>
            <a:endParaRPr lang="en-US" altLang="en-US" dirty="0" smtClean="0"/>
          </a:p>
          <a:p>
            <a:pPr eaLnBrk="1" hangingPunct="1"/>
            <a:endParaRPr lang="en-US" altLang="en-US" dirty="0" smtClean="0"/>
          </a:p>
        </p:txBody>
      </p:sp>
      <p:sp>
        <p:nvSpPr>
          <p:cNvPr id="4" name="Slide Number Placeholder 3"/>
          <p:cNvSpPr>
            <a:spLocks noGrp="1"/>
          </p:cNvSpPr>
          <p:nvPr>
            <p:ph type="sldNum" sz="quarter" idx="12"/>
          </p:nvPr>
        </p:nvSpPr>
        <p:spPr/>
        <p:txBody>
          <a:bodyPr/>
          <a:lstStyle/>
          <a:p>
            <a:pPr>
              <a:defRPr/>
            </a:pPr>
            <a:fld id="{32BF4ECA-AF77-4DD1-AEAD-2E6F16A5FDDE}" type="slidenum">
              <a:rPr lang="en-US"/>
              <a:pPr>
                <a:defRPr/>
              </a:pPr>
              <a:t>74</a:t>
            </a:fld>
            <a:endParaRPr lang="en-US"/>
          </a:p>
        </p:txBody>
      </p:sp>
    </p:spTree>
    <p:extLst>
      <p:ext uri="{BB962C8B-B14F-4D97-AF65-F5344CB8AC3E}">
        <p14:creationId xmlns:p14="http://schemas.microsoft.com/office/powerpoint/2010/main" val="21391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152400"/>
            <a:ext cx="8229600" cy="1143000"/>
          </a:xfrm>
        </p:spPr>
        <p:txBody>
          <a:bodyPr/>
          <a:lstStyle/>
          <a:p>
            <a:pPr eaLnBrk="1" hangingPunct="1"/>
            <a:r>
              <a:rPr lang="en-US" altLang="en-US" smtClean="0"/>
              <a:t>**Hypothesis testing**</a:t>
            </a:r>
          </a:p>
        </p:txBody>
      </p:sp>
      <p:sp>
        <p:nvSpPr>
          <p:cNvPr id="20483" name="Rectangle 3"/>
          <p:cNvSpPr>
            <a:spLocks noGrp="1" noChangeArrowheads="1"/>
          </p:cNvSpPr>
          <p:nvPr>
            <p:ph idx="1"/>
          </p:nvPr>
        </p:nvSpPr>
        <p:spPr>
          <a:xfrm>
            <a:off x="457200" y="1600200"/>
            <a:ext cx="8229600" cy="5029200"/>
          </a:xfrm>
        </p:spPr>
        <p:txBody>
          <a:bodyPr/>
          <a:lstStyle/>
          <a:p>
            <a:pPr eaLnBrk="1" hangingPunct="1">
              <a:lnSpc>
                <a:spcPct val="80000"/>
              </a:lnSpc>
            </a:pPr>
            <a:r>
              <a:rPr lang="en-US" altLang="en-US" sz="2800" dirty="0" smtClean="0"/>
              <a:t>Confidence intervals tell us about the uncertainty in a point estimate of the population mean or proportion (or some other entity)</a:t>
            </a:r>
          </a:p>
          <a:p>
            <a:pPr eaLnBrk="1" hangingPunct="1">
              <a:lnSpc>
                <a:spcPct val="80000"/>
              </a:lnSpc>
            </a:pPr>
            <a:endParaRPr lang="en-US" altLang="en-US" sz="2800" dirty="0" smtClean="0"/>
          </a:p>
          <a:p>
            <a:pPr eaLnBrk="1" hangingPunct="1">
              <a:lnSpc>
                <a:spcPct val="80000"/>
              </a:lnSpc>
            </a:pPr>
            <a:r>
              <a:rPr lang="en-US" altLang="en-US" sz="2800" dirty="0" smtClean="0"/>
              <a:t>Hypothesis testing allows us to draw a conclusion about a population parameter that we have estimated in a sample</a:t>
            </a:r>
          </a:p>
          <a:p>
            <a:pPr eaLnBrk="1" hangingPunct="1">
              <a:lnSpc>
                <a:spcPct val="80000"/>
              </a:lnSpc>
            </a:pPr>
            <a:endParaRPr lang="en-US" altLang="en-US" sz="2800" dirty="0" smtClean="0"/>
          </a:p>
          <a:p>
            <a:pPr eaLnBrk="1" hangingPunct="1">
              <a:lnSpc>
                <a:spcPct val="80000"/>
              </a:lnSpc>
            </a:pPr>
            <a:r>
              <a:rPr lang="en-US" altLang="en-US" sz="2800" dirty="0" smtClean="0"/>
              <a:t>Remember, we are taking samples from the population and we never know the truth</a:t>
            </a:r>
          </a:p>
          <a:p>
            <a:pPr eaLnBrk="1" hangingPunct="1">
              <a:lnSpc>
                <a:spcPct val="80000"/>
              </a:lnSpc>
              <a:buFont typeface="Wingdings" pitchFamily="2" charset="2"/>
              <a:buNone/>
            </a:pPr>
            <a:endParaRPr lang="en-US" altLang="en-US" sz="2800" dirty="0" smtClean="0"/>
          </a:p>
        </p:txBody>
      </p:sp>
      <p:sp>
        <p:nvSpPr>
          <p:cNvPr id="5" name="Slide Number Placeholder 4"/>
          <p:cNvSpPr>
            <a:spLocks noGrp="1"/>
          </p:cNvSpPr>
          <p:nvPr>
            <p:ph type="sldNum" sz="quarter" idx="12"/>
          </p:nvPr>
        </p:nvSpPr>
        <p:spPr/>
        <p:txBody>
          <a:bodyPr/>
          <a:lstStyle/>
          <a:p>
            <a:pPr>
              <a:defRPr/>
            </a:pPr>
            <a:fld id="{67BF72FA-41B1-4198-BCC6-88CA32E66E15}"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228600"/>
            <a:ext cx="8229600" cy="1139825"/>
          </a:xfrm>
        </p:spPr>
        <p:txBody>
          <a:bodyPr/>
          <a:lstStyle/>
          <a:p>
            <a:pPr eaLnBrk="1" hangingPunct="1"/>
            <a:r>
              <a:rPr lang="en-US" altLang="en-US" sz="4000" dirty="0" smtClean="0"/>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1602134948"/>
              </p:ext>
            </p:extLst>
          </p:nvPr>
        </p:nvGraphicFramePr>
        <p:xfrm>
          <a:off x="228600" y="914942"/>
          <a:ext cx="8382000" cy="5428718"/>
        </p:xfrm>
        <a:graphic>
          <a:graphicData uri="http://schemas.openxmlformats.org/drawingml/2006/table">
            <a:tbl>
              <a:tblPr/>
              <a:tblGrid>
                <a:gridCol w="2448674"/>
                <a:gridCol w="3390472"/>
                <a:gridCol w="2542854"/>
              </a:tblGrid>
              <a:tr h="87169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Parametric test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6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607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49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defRPr/>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18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21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799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endParaRPr kumimoji="0" lang="en-US" sz="1200" b="0" i="0" u="none" strike="noStrike" cap="none" normalizeH="0" baseline="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a:xfrm>
            <a:off x="7010400" y="6492875"/>
            <a:ext cx="2133600" cy="365125"/>
          </a:xfrm>
        </p:spPr>
        <p:txBody>
          <a:bodyPr/>
          <a:lstStyle/>
          <a:p>
            <a:pPr>
              <a:defRPr/>
            </a:pPr>
            <a:fld id="{47BCC5D5-EF57-48F8-AAEC-F880892C6704}" type="slidenum">
              <a:rPr lang="en-US" smtClean="0"/>
              <a:pPr>
                <a:defRPr/>
              </a:pPr>
              <a:t>9</a:t>
            </a:fld>
            <a:endParaRPr lang="en-US"/>
          </a:p>
        </p:txBody>
      </p:sp>
    </p:spTree>
    <p:extLst>
      <p:ext uri="{BB962C8B-B14F-4D97-AF65-F5344CB8AC3E}">
        <p14:creationId xmlns:p14="http://schemas.microsoft.com/office/powerpoint/2010/main" val="17926268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19892</TotalTime>
  <Words>5816</Words>
  <Application>Microsoft Macintosh PowerPoint</Application>
  <PresentationFormat>On-screen Show (4:3)</PresentationFormat>
  <Paragraphs>890</Paragraphs>
  <Slides>74</Slides>
  <Notes>30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74</vt:i4>
      </vt:variant>
    </vt:vector>
  </HeadingPairs>
  <TitlesOfParts>
    <vt:vector size="83" baseType="lpstr">
      <vt:lpstr>Calibri</vt:lpstr>
      <vt:lpstr>Cambria Math</vt:lpstr>
      <vt:lpstr>Courier New</vt:lpstr>
      <vt:lpstr>Mangal</vt:lpstr>
      <vt:lpstr>Symbol</vt:lpstr>
      <vt:lpstr>Wingdings</vt:lpstr>
      <vt:lpstr>Arial</vt:lpstr>
      <vt:lpstr>Office Theme</vt:lpstr>
      <vt:lpstr>Equation</vt:lpstr>
      <vt:lpstr>Today</vt:lpstr>
      <vt:lpstr>Where are we &amp; what’s next?</vt:lpstr>
      <vt:lpstr>PowerPoint Presentation</vt:lpstr>
      <vt:lpstr>PowerPoint Presentation</vt:lpstr>
      <vt:lpstr>Confidence intervals</vt:lpstr>
      <vt:lpstr>Confidence intervals for proportions</vt:lpstr>
      <vt:lpstr>Confidence intervals for proportions</vt:lpstr>
      <vt:lpstr>**Hypothesis testing**</vt:lpstr>
      <vt:lpstr>Statistical hypothesis tests</vt:lpstr>
      <vt:lpstr>Hypothesis testing for a mean</vt:lpstr>
      <vt:lpstr>Hypothesis testing for a mean</vt:lpstr>
      <vt:lpstr>Hypothesis testing</vt:lpstr>
      <vt:lpstr>Basic steps in Hypothesis testing</vt:lpstr>
      <vt:lpstr>Hypothesis Testing 1. State the hypotheses</vt:lpstr>
      <vt:lpstr>Hypothesis Testing 2.  Determine the compatibility with the null    </vt:lpstr>
      <vt:lpstr>Hypothesis Testing 3.  Reject or fail to reject</vt:lpstr>
      <vt:lpstr>Hypothesis Testing of one mean</vt:lpstr>
      <vt:lpstr>PowerPoint Presentation</vt:lpstr>
      <vt:lpstr>PowerPoint Presentation</vt:lpstr>
      <vt:lpstr>PowerPoint Presentation</vt:lpstr>
      <vt:lpstr>Hypothesis Testing of one mean</vt:lpstr>
      <vt:lpstr>PowerPoint Presentation</vt:lpstr>
      <vt:lpstr>PowerPoint Presentation</vt:lpstr>
      <vt:lpstr>Hypothesis Testing, two sided hypothesis</vt:lpstr>
      <vt:lpstr>Hypothesis Testing, two sided hypothesis</vt:lpstr>
      <vt:lpstr>Hypothesis Testing, two sided hypothesis</vt:lpstr>
      <vt:lpstr>Hypothesis Testing, one or two sided hypotheses</vt:lpstr>
      <vt:lpstr>Hypothesis Testing, one or two sided hypothesis</vt:lpstr>
      <vt:lpstr>Hypothesis testing</vt:lpstr>
      <vt:lpstr>Hypothesis testing</vt:lpstr>
      <vt:lpstr>PowerPoint Presentation</vt:lpstr>
      <vt:lpstr>Hypothesis test of a proportion</vt:lpstr>
      <vt:lpstr>Hypothesis test of a proportion</vt:lpstr>
      <vt:lpstr>Hypothesis test of a proportion</vt:lpstr>
      <vt:lpstr>Hypothesis testing of a proportion</vt:lpstr>
      <vt:lpstr>Hypothesis testing of a proportion</vt:lpstr>
      <vt:lpstr>Hypothesis testing of a proportion</vt:lpstr>
      <vt:lpstr>Using the binomial distribution</vt:lpstr>
      <vt:lpstr>Hypothesis testing of a proportion</vt:lpstr>
      <vt:lpstr>Comparison of two means: the paired t-test</vt:lpstr>
      <vt:lpstr>Comparison of two means: paired t-test</vt:lpstr>
      <vt:lpstr>Comparison of two means: paired t-test</vt:lpstr>
      <vt:lpstr>Comparison of two means: paired t-test</vt:lpstr>
      <vt:lpstr>Example: BREATH Study</vt:lpstr>
      <vt:lpstr>PowerPoint Presentation</vt:lpstr>
      <vt:lpstr>Graphs of the data</vt:lpstr>
      <vt:lpstr>Comparison of two means: paired t-test</vt:lpstr>
      <vt:lpstr>Using the ttest command</vt:lpstr>
      <vt:lpstr>Another way without calculating the difference</vt:lpstr>
      <vt:lpstr>Comparison of two independent means</vt:lpstr>
      <vt:lpstr>Comparison of two independent means</vt:lpstr>
      <vt:lpstr>Comparison of two independent means</vt:lpstr>
      <vt:lpstr>Comparison of two means, example</vt:lpstr>
      <vt:lpstr>Comparison of two independent means</vt:lpstr>
      <vt:lpstr>Comparison of two independent means</vt:lpstr>
      <vt:lpstr>Comparison of two means, example</vt:lpstr>
      <vt:lpstr>Comparison of two independent means</vt:lpstr>
      <vt:lpstr>Comparison of two independent means</vt:lpstr>
      <vt:lpstr>Comparison of two independent means</vt:lpstr>
      <vt:lpstr>Comparison of two proportions</vt:lpstr>
      <vt:lpstr>Comparison of two proportions</vt:lpstr>
      <vt:lpstr>Comparison of two proportions</vt:lpstr>
      <vt:lpstr>Comparison of two proportions</vt:lpstr>
      <vt:lpstr>Types of error</vt:lpstr>
      <vt:lpstr>Types of error</vt:lpstr>
      <vt:lpstr>Chance of a type II error</vt:lpstr>
      <vt:lpstr>If the alternative is very different from the null, the chance of a Type II error is low</vt:lpstr>
      <vt:lpstr>If the alternative is not very different from the null, the chance of a Type II error is high</vt:lpstr>
      <vt:lpstr>Finding , P(Type II error)</vt:lpstr>
      <vt:lpstr>Finding , P(Type II error)</vt:lpstr>
      <vt:lpstr>Finding , P(Type II error)</vt:lpstr>
      <vt:lpstr>Power</vt:lpstr>
      <vt:lpstr>Power</vt:lpstr>
      <vt:lpstr>Power</vt:lpstr>
    </vt:vector>
  </TitlesOfParts>
  <Company>UCSF</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Judy Hahn</dc:creator>
  <cp:lastModifiedBy>Isabel Allen</cp:lastModifiedBy>
  <cp:revision>216</cp:revision>
  <cp:lastPrinted>2011-10-16T15:44:59Z</cp:lastPrinted>
  <dcterms:created xsi:type="dcterms:W3CDTF">2010-10-02T17:02:45Z</dcterms:created>
  <dcterms:modified xsi:type="dcterms:W3CDTF">2017-10-07T18:11:23Z</dcterms:modified>
</cp:coreProperties>
</file>